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4" r:id="rId2"/>
    <p:sldId id="267" r:id="rId3"/>
    <p:sldId id="268" r:id="rId4"/>
    <p:sldId id="263" r:id="rId5"/>
    <p:sldId id="269" r:id="rId6"/>
    <p:sldId id="256" r:id="rId7"/>
    <p:sldId id="258" r:id="rId8"/>
    <p:sldId id="259" r:id="rId9"/>
    <p:sldId id="260" r:id="rId10"/>
    <p:sldId id="261" r:id="rId11"/>
    <p:sldId id="266" r:id="rId12"/>
    <p:sldId id="262" r:id="rId13"/>
    <p:sldId id="265" r:id="rId14"/>
  </p:sldIdLst>
  <p:sldSz cx="6858000" cy="9144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3018" y="13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17" tIns="46958" rIns="93917" bIns="46958" rtlCol="0"/>
          <a:lstStyle>
            <a:lvl1pPr algn="l">
              <a:defRPr sz="1200"/>
            </a:lvl1pPr>
          </a:lstStyle>
          <a:p>
            <a:endParaRPr lang="en-US" dirty="0"/>
          </a:p>
        </p:txBody>
      </p:sp>
      <p:sp>
        <p:nvSpPr>
          <p:cNvPr id="3" name="Date Placeholder 2"/>
          <p:cNvSpPr>
            <a:spLocks noGrp="1"/>
          </p:cNvSpPr>
          <p:nvPr>
            <p:ph type="dt" idx="1"/>
          </p:nvPr>
        </p:nvSpPr>
        <p:spPr>
          <a:xfrm>
            <a:off x="4008706" y="0"/>
            <a:ext cx="3066733" cy="468154"/>
          </a:xfrm>
          <a:prstGeom prst="rect">
            <a:avLst/>
          </a:prstGeom>
        </p:spPr>
        <p:txBody>
          <a:bodyPr vert="horz" lIns="93917" tIns="46958" rIns="93917" bIns="46958" rtlCol="0"/>
          <a:lstStyle>
            <a:lvl1pPr algn="r">
              <a:defRPr sz="1200"/>
            </a:lvl1pPr>
          </a:lstStyle>
          <a:p>
            <a:fld id="{32F9D276-F843-41F7-8AF3-2945A625E7C6}" type="datetimeFigureOut">
              <a:rPr lang="en-US" smtClean="0"/>
              <a:pPr/>
              <a:t>4/25/2019</a:t>
            </a:fld>
            <a:endParaRPr lang="en-US" dirty="0"/>
          </a:p>
        </p:txBody>
      </p:sp>
      <p:sp>
        <p:nvSpPr>
          <p:cNvPr id="4" name="Slide Image Placeholder 3"/>
          <p:cNvSpPr>
            <a:spLocks noGrp="1" noRot="1" noChangeAspect="1"/>
          </p:cNvSpPr>
          <p:nvPr>
            <p:ph type="sldImg" idx="2"/>
          </p:nvPr>
        </p:nvSpPr>
        <p:spPr>
          <a:xfrm>
            <a:off x="2220913" y="701675"/>
            <a:ext cx="2635250" cy="3511550"/>
          </a:xfrm>
          <a:prstGeom prst="rect">
            <a:avLst/>
          </a:prstGeom>
          <a:noFill/>
          <a:ln w="12700">
            <a:solidFill>
              <a:prstClr val="black"/>
            </a:solidFill>
          </a:ln>
        </p:spPr>
        <p:txBody>
          <a:bodyPr vert="horz" lIns="93917" tIns="46958" rIns="93917" bIns="4695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17" tIns="46958" rIns="93917" bIns="4695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7"/>
            <a:ext cx="3066733" cy="468154"/>
          </a:xfrm>
          <a:prstGeom prst="rect">
            <a:avLst/>
          </a:prstGeom>
        </p:spPr>
        <p:txBody>
          <a:bodyPr vert="horz" lIns="93917" tIns="46958" rIns="93917" bIns="469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6" y="8893297"/>
            <a:ext cx="3066733" cy="468154"/>
          </a:xfrm>
          <a:prstGeom prst="rect">
            <a:avLst/>
          </a:prstGeom>
        </p:spPr>
        <p:txBody>
          <a:bodyPr vert="horz" lIns="93917" tIns="46958" rIns="93917" bIns="46958" rtlCol="0" anchor="b"/>
          <a:lstStyle>
            <a:lvl1pPr algn="r">
              <a:defRPr sz="1200"/>
            </a:lvl1pPr>
          </a:lstStyle>
          <a:p>
            <a:fld id="{1887EDC7-AB88-46E7-AF8A-BD3A320DC94D}" type="slidenum">
              <a:rPr lang="en-US" smtClean="0"/>
              <a:pPr/>
              <a:t>‹#›</a:t>
            </a:fld>
            <a:endParaRPr lang="en-US" dirty="0"/>
          </a:p>
        </p:txBody>
      </p:sp>
    </p:spTree>
    <p:extLst>
      <p:ext uri="{BB962C8B-B14F-4D97-AF65-F5344CB8AC3E}">
        <p14:creationId xmlns:p14="http://schemas.microsoft.com/office/powerpoint/2010/main" val="136046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87EDC7-AB88-46E7-AF8A-BD3A320DC94D}" type="slidenum">
              <a:rPr lang="en-US" smtClean="0"/>
              <a:pPr/>
              <a:t>11</a:t>
            </a:fld>
            <a:endParaRPr lang="en-US" dirty="0"/>
          </a:p>
        </p:txBody>
      </p:sp>
    </p:spTree>
    <p:extLst>
      <p:ext uri="{BB962C8B-B14F-4D97-AF65-F5344CB8AC3E}">
        <p14:creationId xmlns:p14="http://schemas.microsoft.com/office/powerpoint/2010/main" val="153085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A38751-74D0-4062-8D18-CADAD35BF9CB}"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30C22-9FB2-430C-89EB-8A01D7B3DC44}"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69103-C830-4531-9E13-554466DDB499}"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E2E86A-6E18-43F6-A892-34ED1303C97F}"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3C209F-98CB-45E8-8B0C-F8DF96AEB197}"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C02BE6-E9E9-4070-90F2-D22A6BF7365A}" type="datetime1">
              <a:rPr lang="en-US" smtClean="0"/>
              <a:pPr/>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8EF29E-C004-4EBC-BBF5-AA65C70C462F}" type="datetime1">
              <a:rPr lang="en-US" smtClean="0"/>
              <a:pPr/>
              <a:t>4/25/2019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4BB6C5-6271-4AD8-B687-CD06E63AF9C4}" type="datetime1">
              <a:rPr lang="en-US" smtClean="0"/>
              <a:pPr/>
              <a:t>4/25/2019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D261D-6253-4CC5-90E9-897019805D36}" type="datetime1">
              <a:rPr lang="en-US" smtClean="0"/>
              <a:pPr/>
              <a:t>4/25/2019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958D4F-90B4-4779-B587-71E7B0D7D379}" type="datetime1">
              <a:rPr lang="en-US" smtClean="0"/>
              <a:pPr/>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B66A34-FDEC-4943-B1CF-8F17B37F3FA5}" type="datetime1">
              <a:rPr lang="en-US" smtClean="0"/>
              <a:pPr/>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7B9A7E-5A00-47E1-A0B8-6E19D730BF8D}" type="datetime1">
              <a:rPr lang="en-US" smtClean="0"/>
              <a:pPr/>
              <a:t>4/25/2019</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1B1D5C5-BA57-4CC8-9EF5-7B96C6D1FD0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172200" cy="838200"/>
          </a:xfrm>
        </p:spPr>
        <p:txBody>
          <a:bodyPr>
            <a:normAutofit/>
          </a:bodyPr>
          <a:lstStyle/>
          <a:p>
            <a:pPr algn="r"/>
            <a:r>
              <a:rPr lang="en-US" sz="1600" dirty="0" smtClean="0"/>
              <a:t>Pawnee Nation Housing Authority </a:t>
            </a:r>
            <a:br>
              <a:rPr lang="en-US" sz="1600" dirty="0" smtClean="0"/>
            </a:br>
            <a:r>
              <a:rPr lang="en-US" sz="900" dirty="0" smtClean="0"/>
              <a:t>P.O. BOX 408, PAWNEE OK 74058, PHONE:  918/762-3454, FAX:  918/762-2284</a:t>
            </a:r>
            <a:br>
              <a:rPr lang="en-US" sz="900" dirty="0" smtClean="0"/>
            </a:br>
            <a:r>
              <a:rPr lang="en-US" sz="900" dirty="0" smtClean="0"/>
              <a:t>NON-NAHASDA APPLICATION</a:t>
            </a:r>
            <a:endParaRPr lang="en-US" sz="900" u="sng" dirty="0"/>
          </a:p>
        </p:txBody>
      </p:sp>
      <p:sp>
        <p:nvSpPr>
          <p:cNvPr id="3" name="Content Placeholder 2"/>
          <p:cNvSpPr>
            <a:spLocks noGrp="1"/>
          </p:cNvSpPr>
          <p:nvPr>
            <p:ph idx="1"/>
          </p:nvPr>
        </p:nvSpPr>
        <p:spPr>
          <a:xfrm>
            <a:off x="342900" y="838200"/>
            <a:ext cx="6172200" cy="8153400"/>
          </a:xfrm>
        </p:spPr>
        <p:txBody>
          <a:bodyPr>
            <a:noAutofit/>
          </a:bodyPr>
          <a:lstStyle/>
          <a:p>
            <a:pPr>
              <a:buNone/>
            </a:pPr>
            <a:endParaRPr lang="en-US" sz="1100" dirty="0" smtClean="0"/>
          </a:p>
          <a:p>
            <a:pPr>
              <a:buNone/>
            </a:pPr>
            <a:r>
              <a:rPr lang="en-US" sz="1100" dirty="0" smtClean="0"/>
              <a:t> Dear Applicant: </a:t>
            </a:r>
          </a:p>
          <a:p>
            <a:pPr>
              <a:buNone/>
            </a:pPr>
            <a:r>
              <a:rPr lang="en-US" sz="1100" dirty="0" smtClean="0"/>
              <a:t>Attached is an application for housing with the Pawnee Nation Housing Authority.</a:t>
            </a:r>
          </a:p>
          <a:p>
            <a:pPr>
              <a:buNone/>
            </a:pPr>
            <a:r>
              <a:rPr lang="en-US" sz="1100" dirty="0" smtClean="0"/>
              <a:t>Please </a:t>
            </a:r>
            <a:r>
              <a:rPr lang="en-US" sz="1100" b="1" dirty="0" smtClean="0"/>
              <a:t>complete listing each member of your household</a:t>
            </a:r>
            <a:r>
              <a:rPr lang="en-US" sz="1100" dirty="0" smtClean="0"/>
              <a:t> along with their Social Security Number and date of birth.  We will also need copies of all Social Security cards and Certificate of Degree of Indian Blood (CDIB) for each member.  If you are Pawnee but not enrolled you may use this preference if you provide a document from enrollment showing you have some Pawnee blood quantum.</a:t>
            </a:r>
          </a:p>
          <a:p>
            <a:pPr>
              <a:buNone/>
            </a:pPr>
            <a:r>
              <a:rPr lang="en-US" sz="1100" dirty="0" smtClean="0"/>
              <a:t>Please be sure to sign the </a:t>
            </a:r>
            <a:r>
              <a:rPr lang="en-US" sz="1100" b="1" dirty="0" smtClean="0"/>
              <a:t>Release of Information</a:t>
            </a:r>
            <a:r>
              <a:rPr lang="en-US" sz="1100" dirty="0" smtClean="0"/>
              <a:t> from attached with the application form.  This form pertains to the </a:t>
            </a:r>
            <a:r>
              <a:rPr lang="en-US" sz="1100" b="1" dirty="0" smtClean="0"/>
              <a:t>all adult members 18 years of age and older</a:t>
            </a:r>
            <a:r>
              <a:rPr lang="en-US" sz="1100" dirty="0" smtClean="0"/>
              <a:t>.   </a:t>
            </a:r>
          </a:p>
          <a:p>
            <a:pPr>
              <a:buNone/>
            </a:pPr>
            <a:r>
              <a:rPr lang="en-US" sz="1100" dirty="0" smtClean="0"/>
              <a:t>All  household members income must be reported.  If you receive Social Security income we will need a </a:t>
            </a:r>
            <a:r>
              <a:rPr lang="en-US" sz="1100" b="1" dirty="0" smtClean="0"/>
              <a:t>recent copy of your annually provided award letter</a:t>
            </a:r>
            <a:r>
              <a:rPr lang="en-US" sz="1100" dirty="0" smtClean="0"/>
              <a:t>.  If you receive Veteran pay we will need a copy of your award letter in order to determine if  may be counted (some income received form Veterans Administration is not counted if it puts you over income).  Child support and alimony payments must be reported as income as well as IIM Account income (BIA accounts). </a:t>
            </a:r>
          </a:p>
          <a:p>
            <a:pPr>
              <a:buNone/>
            </a:pPr>
            <a:r>
              <a:rPr lang="en-US" sz="1100" dirty="0" smtClean="0"/>
              <a:t>The Homeownership Program (Lease Purchase) requires good credit and a credit report  is required for those applying for the homeownership program confirming good credit. </a:t>
            </a:r>
          </a:p>
          <a:p>
            <a:pPr>
              <a:buNone/>
            </a:pPr>
            <a:r>
              <a:rPr lang="en-US" sz="1100" dirty="0" smtClean="0"/>
              <a:t>There is also a </a:t>
            </a:r>
            <a:r>
              <a:rPr lang="en-US" sz="1100" b="1" dirty="0" smtClean="0"/>
              <a:t>Land Lord Release of Information</a:t>
            </a:r>
            <a:r>
              <a:rPr lang="en-US" sz="1100" dirty="0" smtClean="0"/>
              <a:t> form which needs to be signed with the name of your current or previous land lord and a phone number and address to mail form to.</a:t>
            </a:r>
          </a:p>
          <a:p>
            <a:pPr>
              <a:buNone/>
            </a:pPr>
            <a:r>
              <a:rPr lang="en-US" sz="1100" dirty="0" smtClean="0"/>
              <a:t>A</a:t>
            </a:r>
            <a:r>
              <a:rPr lang="en-US" sz="1100" b="1" u="sng" dirty="0" smtClean="0"/>
              <a:t> </a:t>
            </a:r>
            <a:r>
              <a:rPr lang="en-US" sz="1100" b="1" dirty="0" smtClean="0"/>
              <a:t>Request for Background Check</a:t>
            </a:r>
            <a:r>
              <a:rPr lang="en-US" sz="1100" dirty="0" smtClean="0"/>
              <a:t> form must be </a:t>
            </a:r>
            <a:r>
              <a:rPr lang="en-US" sz="1100" b="1" dirty="0" smtClean="0"/>
              <a:t>signed by each adult member 18 years and older included in the household. </a:t>
            </a:r>
            <a:r>
              <a:rPr lang="en-US" sz="1100" dirty="0" smtClean="0"/>
              <a:t>  You may request more forms if more if needed.  Convicted felons or any family member with a criminal history involving arrest for assault and battery, drugs, sex offenders or alcohol disturbances may not be eligible to receive housing through the Pawnee Nation Housing Authority.</a:t>
            </a:r>
          </a:p>
          <a:p>
            <a:pPr>
              <a:buNone/>
            </a:pPr>
            <a:r>
              <a:rPr lang="en-US" sz="1100" dirty="0" smtClean="0"/>
              <a:t>The </a:t>
            </a:r>
            <a:r>
              <a:rPr lang="en-US" sz="1100" b="1" dirty="0" smtClean="0"/>
              <a:t>Verification of Employment</a:t>
            </a:r>
            <a:r>
              <a:rPr lang="en-US" sz="1100" dirty="0" smtClean="0"/>
              <a:t> form should be signed and filled out for </a:t>
            </a:r>
            <a:r>
              <a:rPr lang="en-US" sz="1100" b="1" dirty="0" smtClean="0"/>
              <a:t>each employed member of your household with the Employer’s Name, Address and Telephone Number </a:t>
            </a:r>
            <a:r>
              <a:rPr lang="en-US" sz="1100" dirty="0" smtClean="0"/>
              <a:t>and returned to the Pawnee Nation Housing Authority</a:t>
            </a:r>
            <a:r>
              <a:rPr lang="en-US" sz="1100" b="1" dirty="0" smtClean="0"/>
              <a:t>.  Please include your Supervisor’s name</a:t>
            </a:r>
            <a:r>
              <a:rPr lang="en-US" sz="1100" dirty="0" smtClean="0"/>
              <a:t>.</a:t>
            </a:r>
          </a:p>
          <a:p>
            <a:pPr>
              <a:buNone/>
            </a:pPr>
            <a:r>
              <a:rPr lang="en-US" sz="1100" dirty="0" smtClean="0"/>
              <a:t>If there are students in the household, please submit enrollment verification of the school they are attending along with a copy of their Award Letter for financial assistance.  This will not be used as income, it is used to show student status of that household member.</a:t>
            </a:r>
          </a:p>
          <a:p>
            <a:pPr>
              <a:buNone/>
            </a:pPr>
            <a:r>
              <a:rPr lang="en-US" sz="1100" b="1" i="1" dirty="0" smtClean="0"/>
              <a:t>ONCE YOUR APPLICATION IS RECEIVED WITH ALL THE REQUIRED DOCUMENTS, YOUR APPLICATION IF APPROVED WILL BE PLACED ON THE WAITING LIST ACCORDING TO CALENDAR DATE RECEIVED.  PLEASE REMEMBER TO UPDATE YOUR APPLICATION ANNUALLY UNTIL YOU ARE HOUSED SO WE WILL  BE ABLE TO CONTACT YOU WHEN WE HAVE A UNIT TO OFFER.  </a:t>
            </a:r>
          </a:p>
          <a:p>
            <a:pPr>
              <a:buNone/>
            </a:pPr>
            <a:r>
              <a:rPr lang="en-US" sz="1100" b="1" dirty="0" smtClean="0"/>
              <a:t>IF APPROVED A $250.00 DEPOSIT IS REQUIRED FOR ALL SIZE UNITS AND A VERIFICATION THAT UTILITIES HAVE BEEN PUT IN TENANT’S NAME BEFORE MOVE-IN.</a:t>
            </a:r>
          </a:p>
          <a:p>
            <a:pPr>
              <a:buNone/>
            </a:pPr>
            <a:r>
              <a:rPr lang="en-US" sz="1100" dirty="0" smtClean="0"/>
              <a:t>Should you have further questions concerning your application, please contact the Pawnee Nation Housing Authority office at (918)762-3454 or by email, </a:t>
            </a:r>
            <a:r>
              <a:rPr lang="en-US" sz="1100" u="sng" dirty="0" smtClean="0"/>
              <a:t>pawneenationha@sbcglobal.net</a:t>
            </a:r>
          </a:p>
          <a:p>
            <a:pPr>
              <a:buNone/>
            </a:pPr>
            <a:endParaRPr lang="en-US" sz="1100" dirty="0" smtClean="0"/>
          </a:p>
          <a:p>
            <a:pPr>
              <a:buNone/>
            </a:pPr>
            <a:r>
              <a:rPr lang="en-US" sz="1100" dirty="0" smtClean="0"/>
              <a:t>Sincerely,</a:t>
            </a:r>
          </a:p>
          <a:p>
            <a:pPr>
              <a:buNone/>
            </a:pPr>
            <a:endParaRPr lang="en-US" sz="1100" dirty="0" smtClean="0"/>
          </a:p>
          <a:p>
            <a:pPr>
              <a:buNone/>
            </a:pPr>
            <a:r>
              <a:rPr lang="en-US" sz="1100" dirty="0" smtClean="0"/>
              <a:t>Linda Jestes</a:t>
            </a:r>
          </a:p>
          <a:p>
            <a:pPr>
              <a:buNone/>
            </a:pPr>
            <a:r>
              <a:rPr lang="en-US" sz="1100" dirty="0" smtClean="0"/>
              <a:t>Executive Director</a:t>
            </a:r>
          </a:p>
          <a:p>
            <a:pPr>
              <a:buNone/>
            </a:pPr>
            <a:endParaRPr lang="en-US" sz="1000" dirty="0" smtClean="0"/>
          </a:p>
          <a:p>
            <a:pPr>
              <a:buNone/>
            </a:pPr>
            <a:endParaRPr lang="en-US" sz="1000" dirty="0" smtClean="0"/>
          </a:p>
          <a:p>
            <a:pPr algn="r">
              <a:buNone/>
            </a:pPr>
            <a:r>
              <a:rPr lang="en-US" sz="1000" dirty="0" smtClean="0"/>
              <a:t>				</a:t>
            </a:r>
          </a:p>
          <a:p>
            <a:pPr>
              <a:buNone/>
            </a:pPr>
            <a:endParaRPr lang="en-US" sz="1000" dirty="0" smtClean="0"/>
          </a:p>
          <a:p>
            <a:pPr>
              <a:buNone/>
            </a:pPr>
            <a:endParaRPr lang="en-US" sz="1000" dirty="0" smtClean="0"/>
          </a:p>
          <a:p>
            <a:pPr>
              <a:buNone/>
            </a:pPr>
            <a:endParaRPr lang="en-US" sz="1000" dirty="0" smtClean="0"/>
          </a:p>
          <a:p>
            <a:pPr>
              <a:buNone/>
            </a:pPr>
            <a:endParaRPr lang="en-US" sz="1000" dirty="0" smtClean="0"/>
          </a:p>
          <a:p>
            <a:pPr>
              <a:buNone/>
            </a:pPr>
            <a:endParaRPr lang="en-US" sz="1000" b="1" u="sng" dirty="0" smtClean="0"/>
          </a:p>
          <a:p>
            <a:endParaRPr lang="en-US" sz="1000" dirty="0" smtClean="0"/>
          </a:p>
          <a:p>
            <a:pPr>
              <a:buNone/>
            </a:pPr>
            <a:endParaRPr lang="en-US" sz="1000" dirty="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396433" y="76972"/>
            <a:ext cx="886264" cy="82296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6172200" cy="1066800"/>
          </a:xfrm>
        </p:spPr>
        <p:txBody>
          <a:bodyPr>
            <a:normAutofit fontScale="90000"/>
          </a:bodyPr>
          <a:lstStyle/>
          <a:p>
            <a:pPr algn="r"/>
            <a:r>
              <a:rPr lang="en-US" sz="1600" dirty="0" smtClean="0"/>
              <a:t>Pawnee Nation Housing Authority</a:t>
            </a:r>
            <a:r>
              <a:rPr lang="en-US" sz="1800" b="1" u="sng" dirty="0" smtClean="0"/>
              <a:t/>
            </a:r>
            <a:br>
              <a:rPr lang="en-US" sz="1800" b="1" u="sng" dirty="0" smtClean="0"/>
            </a:br>
            <a:r>
              <a:rPr lang="en-US" sz="900" dirty="0" smtClean="0"/>
              <a:t>P.O. BOX 408, PAWNEE OK 74058, PHONE: 918/762-3454, FAX: 918/762-2284</a:t>
            </a:r>
            <a:br>
              <a:rPr lang="en-US" sz="900" dirty="0" smtClean="0"/>
            </a:br>
            <a:r>
              <a:rPr lang="en-US" sz="900" dirty="0" smtClean="0"/>
              <a:t>NON-NAHASDA APPLICATION</a:t>
            </a:r>
            <a:br>
              <a:rPr lang="en-US" sz="900" dirty="0" smtClean="0"/>
            </a:br>
            <a:r>
              <a:rPr lang="en-US" sz="900" dirty="0" smtClean="0"/>
              <a:t/>
            </a:r>
            <a:br>
              <a:rPr lang="en-US" sz="900" dirty="0" smtClean="0"/>
            </a:br>
            <a:r>
              <a:rPr lang="en-US" sz="1200" dirty="0" smtClean="0"/>
              <a:t>ADDENDUM TO LEASE AGREEMENT</a:t>
            </a:r>
            <a:br>
              <a:rPr lang="en-US" sz="1200" dirty="0" smtClean="0"/>
            </a:br>
            <a:r>
              <a:rPr lang="en-US" sz="1200" dirty="0" smtClean="0"/>
              <a:t>CURFEW FOR MINORS</a:t>
            </a:r>
            <a:endParaRPr lang="en-US" sz="1200" dirty="0"/>
          </a:p>
        </p:txBody>
      </p:sp>
      <p:sp>
        <p:nvSpPr>
          <p:cNvPr id="3" name="Content Placeholder 2"/>
          <p:cNvSpPr>
            <a:spLocks noGrp="1"/>
          </p:cNvSpPr>
          <p:nvPr>
            <p:ph idx="1"/>
          </p:nvPr>
        </p:nvSpPr>
        <p:spPr>
          <a:xfrm>
            <a:off x="342900" y="990601"/>
            <a:ext cx="6172200" cy="7924800"/>
          </a:xfrm>
        </p:spPr>
        <p:txBody>
          <a:bodyPr>
            <a:normAutofit/>
          </a:bodyPr>
          <a:lstStyle/>
          <a:p>
            <a:pPr>
              <a:buNone/>
            </a:pPr>
            <a:endParaRPr lang="en-US" sz="1200" dirty="0" smtClean="0"/>
          </a:p>
          <a:p>
            <a:pPr>
              <a:buNone/>
            </a:pPr>
            <a:r>
              <a:rPr lang="en-US" sz="1200" dirty="0" smtClean="0"/>
              <a:t>This is an Addendum to the Lease Agreement between the Pawnee Nation Housing Authority, hereinafter referred to as “HAPT” and __________________ hereinafter referred to as “Tenant”, said agreement dated this __</a:t>
            </a:r>
            <a:r>
              <a:rPr lang="en-US" sz="1200" b="1" u="sng" dirty="0" smtClean="0"/>
              <a:t>____</a:t>
            </a:r>
            <a:r>
              <a:rPr lang="en-US" sz="1200" dirty="0" smtClean="0"/>
              <a:t>______day of __</a:t>
            </a:r>
            <a:r>
              <a:rPr lang="en-US" sz="1200" b="1" u="sng" dirty="0" smtClean="0"/>
              <a:t>_____________</a:t>
            </a:r>
            <a:r>
              <a:rPr lang="en-US" sz="1200" dirty="0" smtClean="0"/>
              <a:t>_______.</a:t>
            </a:r>
          </a:p>
          <a:p>
            <a:pPr>
              <a:buNone/>
            </a:pPr>
            <a:endParaRPr lang="en-US" sz="1200" dirty="0"/>
          </a:p>
          <a:p>
            <a:pPr>
              <a:buNone/>
            </a:pPr>
            <a:r>
              <a:rPr lang="en-US" sz="1200" dirty="0" smtClean="0"/>
              <a:t>This said Addendum is made a part of the lease agreement and it’s purpose represents an effort by “HAPT” to continue it’s goal and objective of maximizing the Quality of Life for it’s residents, and pursuant to that purpose “HAPT” is implementing a curfew policy for minors which will represent another step in the ongoing process of meeting the commitment of providing a safe environment for residents.</a:t>
            </a:r>
          </a:p>
          <a:p>
            <a:pPr>
              <a:buNone/>
            </a:pPr>
            <a:endParaRPr lang="en-US" sz="1200" dirty="0"/>
          </a:p>
          <a:p>
            <a:pPr>
              <a:buNone/>
            </a:pPr>
            <a:r>
              <a:rPr lang="en-US" sz="1200" dirty="0" smtClean="0"/>
              <a:t>And as a result thereof, “HAPT” does hereby add the following terms by this addendum to the lease agreement, which establishes </a:t>
            </a:r>
            <a:r>
              <a:rPr lang="en-US" sz="1200" b="1" dirty="0" smtClean="0"/>
              <a:t>a curfew for any person under the age of eighteen (18 minor), who is either a child or guest of a resident.  This curfew covers the “HAPT” complex property at __</a:t>
            </a:r>
            <a:r>
              <a:rPr lang="en-US" sz="1200" b="1" u="sng" dirty="0" smtClean="0"/>
              <a:t>___________________</a:t>
            </a:r>
            <a:r>
              <a:rPr lang="en-US" sz="1200" b="1" dirty="0" smtClean="0"/>
              <a:t>_____</a:t>
            </a:r>
            <a:r>
              <a:rPr lang="en-US" sz="1200" dirty="0" smtClean="0"/>
              <a:t>and </a:t>
            </a:r>
            <a:r>
              <a:rPr lang="en-US" sz="1200" b="1" dirty="0" smtClean="0"/>
              <a:t>the curfew is in force during the hours of 11:00 p.m. and 6:00 a.m. Sunday through Thursday, and hours of 12:01 a.m. until 6:00 a.m. on Friday and Saturday.</a:t>
            </a:r>
          </a:p>
          <a:p>
            <a:pPr>
              <a:buNone/>
            </a:pPr>
            <a:endParaRPr lang="en-US" sz="1200" dirty="0"/>
          </a:p>
          <a:p>
            <a:pPr>
              <a:buNone/>
            </a:pPr>
            <a:r>
              <a:rPr lang="en-US" sz="1200" dirty="0" smtClean="0"/>
              <a:t>The curfew will not apply to minors being accompanied by their parent or guardian.  In addition, the curfew will not apply to emergency situations which involve unforeseen circumstances which dictate the need for immediate action to prevent serious bodily harm or loss of life.</a:t>
            </a:r>
          </a:p>
          <a:p>
            <a:pPr>
              <a:buNone/>
            </a:pPr>
            <a:endParaRPr lang="en-US" sz="1200" dirty="0"/>
          </a:p>
          <a:p>
            <a:pPr>
              <a:buNone/>
            </a:pPr>
            <a:r>
              <a:rPr lang="en-US" sz="1200" dirty="0" smtClean="0"/>
              <a:t>A violation of this curfew provision shall be grounds for termination of residency, and eviction from  unit.</a:t>
            </a:r>
          </a:p>
          <a:p>
            <a:pPr>
              <a:buNone/>
            </a:pPr>
            <a:endParaRPr lang="en-US" sz="1200" dirty="0"/>
          </a:p>
          <a:p>
            <a:pPr>
              <a:buNone/>
            </a:pPr>
            <a:r>
              <a:rPr lang="en-US" sz="1200" dirty="0" smtClean="0"/>
              <a:t>Tenant is in total agreement to adhere to the provisions of the Addendum to the Lease Agreement and fully recognizes the consequences if there is a violation of the subject provisions of the Addendum. </a:t>
            </a:r>
          </a:p>
          <a:p>
            <a:pPr>
              <a:buNone/>
            </a:pPr>
            <a:endParaRPr lang="en-US" sz="1200" dirty="0"/>
          </a:p>
          <a:p>
            <a:pPr>
              <a:buNone/>
            </a:pPr>
            <a:r>
              <a:rPr lang="en-US" sz="1200" dirty="0" smtClean="0"/>
              <a:t>In Witness Whereof, the parties hereto have executed this Addendum to the subject Lease Agreement this day _</a:t>
            </a:r>
            <a:r>
              <a:rPr lang="en-US" sz="1200" b="1" u="sng" dirty="0" smtClean="0"/>
              <a:t>___</a:t>
            </a:r>
            <a:r>
              <a:rPr lang="en-US" sz="1200" dirty="0" smtClean="0"/>
              <a:t>___of  _</a:t>
            </a:r>
            <a:r>
              <a:rPr lang="en-US" sz="1200" b="1" u="sng" dirty="0" smtClean="0"/>
              <a:t>__________</a:t>
            </a:r>
            <a:r>
              <a:rPr lang="en-US" sz="1200" dirty="0" smtClean="0"/>
              <a:t>___at Pawnee, Oklahoma.</a:t>
            </a:r>
          </a:p>
          <a:p>
            <a:pPr>
              <a:buNone/>
            </a:pPr>
            <a:endParaRPr lang="en-US" sz="1200" dirty="0"/>
          </a:p>
          <a:p>
            <a:pPr>
              <a:buNone/>
            </a:pPr>
            <a:r>
              <a:rPr lang="en-US" sz="1200" dirty="0" smtClean="0"/>
              <a:t>_______________________________________</a:t>
            </a:r>
          </a:p>
          <a:p>
            <a:pPr>
              <a:buNone/>
            </a:pPr>
            <a:r>
              <a:rPr lang="en-US" sz="1200" dirty="0" smtClean="0"/>
              <a:t>Tenant  </a:t>
            </a:r>
          </a:p>
          <a:p>
            <a:pPr>
              <a:buNone/>
            </a:pPr>
            <a:endParaRPr lang="en-US" sz="1200" dirty="0"/>
          </a:p>
          <a:p>
            <a:pPr>
              <a:buNone/>
            </a:pPr>
            <a:endParaRPr lang="en-US" sz="1200" dirty="0" smtClean="0"/>
          </a:p>
          <a:p>
            <a:pPr>
              <a:buNone/>
            </a:pPr>
            <a:r>
              <a:rPr lang="en-US" sz="1200" dirty="0" smtClean="0"/>
              <a:t>_______________________________________________________</a:t>
            </a:r>
          </a:p>
          <a:p>
            <a:pPr>
              <a:buNone/>
            </a:pPr>
            <a:r>
              <a:rPr lang="en-US" sz="1200" dirty="0" smtClean="0"/>
              <a:t>Pawnee Nation Housing Authority, Landlord</a:t>
            </a:r>
          </a:p>
          <a:p>
            <a:pPr>
              <a:buNone/>
            </a:pPr>
            <a:endParaRPr lang="en-US" sz="1200" dirty="0"/>
          </a:p>
          <a:p>
            <a:pPr algn="r">
              <a:buNone/>
            </a:pPr>
            <a:endParaRPr lang="en-US" sz="1200" dirty="0"/>
          </a:p>
          <a:p>
            <a:pPr algn="ctr">
              <a:buNone/>
            </a:pPr>
            <a:endParaRPr lang="en-US" sz="1200" dirty="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15240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838200"/>
          </a:xfrm>
        </p:spPr>
        <p:txBody>
          <a:bodyPr>
            <a:normAutofit fontScale="90000"/>
          </a:bodyPr>
          <a:lstStyle/>
          <a:p>
            <a:pPr algn="r"/>
            <a:r>
              <a:rPr lang="en-US" sz="1600" dirty="0" smtClean="0"/>
              <a:t>Pawnee Nation Housing Authority</a:t>
            </a:r>
            <a:r>
              <a:rPr lang="en-US" sz="1800" b="1" u="sng" dirty="0" smtClean="0"/>
              <a:t/>
            </a:r>
            <a:br>
              <a:rPr lang="en-US" sz="1800" b="1" u="sng" dirty="0" smtClean="0"/>
            </a:br>
            <a:r>
              <a:rPr lang="en-US" sz="900" dirty="0" smtClean="0"/>
              <a:t>P.O. BOX 408, PAWNEE OK 74058, PHONE: 918/762-3454, FAX: 918/762-2284</a:t>
            </a:r>
            <a:br>
              <a:rPr lang="en-US" sz="900" dirty="0" smtClean="0"/>
            </a:br>
            <a:r>
              <a:rPr lang="en-US" sz="900" dirty="0" smtClean="0"/>
              <a:t>NON-NAHASDA APPLICATION</a:t>
            </a:r>
            <a:br>
              <a:rPr lang="en-US" sz="900" dirty="0" smtClean="0"/>
            </a:br>
            <a:r>
              <a:rPr lang="en-US" sz="1100" dirty="0" smtClean="0"/>
              <a:t/>
            </a:r>
            <a:br>
              <a:rPr lang="en-US" sz="1100" dirty="0" smtClean="0"/>
            </a:br>
            <a:r>
              <a:rPr lang="en-US" sz="1200" dirty="0" smtClean="0"/>
              <a:t>HOUSE RULES</a:t>
            </a:r>
            <a:endParaRPr lang="en-US" sz="1200" dirty="0"/>
          </a:p>
        </p:txBody>
      </p:sp>
      <p:sp>
        <p:nvSpPr>
          <p:cNvPr id="3" name="Content Placeholder 2"/>
          <p:cNvSpPr>
            <a:spLocks noGrp="1"/>
          </p:cNvSpPr>
          <p:nvPr>
            <p:ph idx="1"/>
          </p:nvPr>
        </p:nvSpPr>
        <p:spPr>
          <a:xfrm>
            <a:off x="342900" y="838200"/>
            <a:ext cx="6172200" cy="8305800"/>
          </a:xfrm>
        </p:spPr>
        <p:txBody>
          <a:bodyPr>
            <a:normAutofit fontScale="25000" lnSpcReduction="20000"/>
          </a:bodyPr>
          <a:lstStyle/>
          <a:p>
            <a:pPr>
              <a:buFont typeface="+mj-lt"/>
              <a:buAutoNum type="arabicPeriod"/>
            </a:pPr>
            <a:r>
              <a:rPr lang="en-US" sz="3600" u="sng" dirty="0" smtClean="0"/>
              <a:t>RENT PAYMENTS:  </a:t>
            </a:r>
            <a:r>
              <a:rPr lang="en-US" sz="3600" dirty="0" smtClean="0"/>
              <a:t>Rent is due in full on the 1</a:t>
            </a:r>
            <a:r>
              <a:rPr lang="en-US" sz="3600" baseline="30000" dirty="0" smtClean="0"/>
              <a:t>st</a:t>
            </a:r>
            <a:r>
              <a:rPr lang="en-US" sz="3600" dirty="0" smtClean="0"/>
              <a:t> day of each month.  If the rent is not paid by the 6</a:t>
            </a:r>
            <a:r>
              <a:rPr lang="en-US" sz="3600" baseline="30000" dirty="0" smtClean="0"/>
              <a:t>th</a:t>
            </a:r>
            <a:r>
              <a:rPr lang="en-US" sz="3600" dirty="0" smtClean="0"/>
              <a:t> of the month, legal action will be initiated.</a:t>
            </a:r>
          </a:p>
          <a:p>
            <a:pPr>
              <a:buFont typeface="+mj-lt"/>
              <a:buAutoNum type="arabicPeriod"/>
            </a:pPr>
            <a:r>
              <a:rPr lang="en-US" sz="3600" u="sng" dirty="0" smtClean="0"/>
              <a:t>RE-EXAMINATION:  </a:t>
            </a:r>
            <a:r>
              <a:rPr lang="en-US" sz="3600" dirty="0" smtClean="0"/>
              <a:t>Re-certification of resident eligibility is required annually.  You will be notified of the time and date of the re-examination.  Changes in family size and income must be reported within 10 days.</a:t>
            </a:r>
          </a:p>
          <a:p>
            <a:pPr>
              <a:buFont typeface="+mj-lt"/>
              <a:buAutoNum type="arabicPeriod"/>
            </a:pPr>
            <a:r>
              <a:rPr lang="en-US" sz="3600" u="sng" dirty="0" smtClean="0"/>
              <a:t>DWELLING</a:t>
            </a:r>
            <a:r>
              <a:rPr lang="en-US" sz="3600" dirty="0" smtClean="0"/>
              <a:t>:  </a:t>
            </a:r>
            <a:r>
              <a:rPr lang="en-US" sz="3600" b="1" u="sng" dirty="0" smtClean="0"/>
              <a:t>Your apartment is not for commercial purposes.  Do not sublet, transfer possession, and take in lodgers or boarders.  Only the Head of the Household and those persons listed on the Lease Agreement are legal residents.  Any overnight guest must be registered at the Housing Office and cannot stay over a total of 14 days annually</a:t>
            </a:r>
            <a:r>
              <a:rPr lang="en-US" sz="3600" dirty="0" smtClean="0"/>
              <a:t>.</a:t>
            </a:r>
          </a:p>
          <a:p>
            <a:pPr>
              <a:buFont typeface="+mj-lt"/>
              <a:buAutoNum type="arabicPeriod"/>
            </a:pPr>
            <a:r>
              <a:rPr lang="en-US" sz="3600" u="sng" dirty="0" smtClean="0"/>
              <a:t>INSPECTIONS:</a:t>
            </a:r>
            <a:r>
              <a:rPr lang="en-US" sz="3600" dirty="0" smtClean="0"/>
              <a:t>  Housekeeping inspections by the Pawnee Nation Housing Authority staff will be made periodically.</a:t>
            </a:r>
          </a:p>
          <a:p>
            <a:pPr>
              <a:buFont typeface="+mj-lt"/>
              <a:buAutoNum type="arabicPeriod"/>
            </a:pPr>
            <a:r>
              <a:rPr lang="en-US" sz="3600" u="sng" dirty="0" smtClean="0"/>
              <a:t>RIGHT OF ENTRY</a:t>
            </a:r>
            <a:r>
              <a:rPr lang="en-US" sz="3600" dirty="0" smtClean="0"/>
              <a:t>:  The management reserves the right to enter without notice in case of emergency, or with reasonable notice (at least 48 hours) whether or not you or any member of your family are home.</a:t>
            </a:r>
          </a:p>
          <a:p>
            <a:pPr>
              <a:buFont typeface="+mj-lt"/>
              <a:buAutoNum type="arabicPeriod"/>
            </a:pPr>
            <a:r>
              <a:rPr lang="en-US" sz="3600" u="sng" dirty="0" smtClean="0"/>
              <a:t>PEST CONTROL</a:t>
            </a:r>
            <a:r>
              <a:rPr lang="en-US" sz="3600" dirty="0" smtClean="0"/>
              <a:t>:  It will be the resident’s responsibility to promptly notify HAPT of the need for any repairs to the leased premises and to cooperate with HAPT pest control program by reporting any sighting of vermin or pests.  The resident agrees to participate in and abide by the requirements of HAPT pest and rodent control program.</a:t>
            </a:r>
          </a:p>
          <a:p>
            <a:pPr>
              <a:buNone/>
            </a:pPr>
            <a:r>
              <a:rPr lang="en-US" sz="3600" dirty="0" smtClean="0"/>
              <a:t>7.	</a:t>
            </a:r>
            <a:r>
              <a:rPr lang="en-US" sz="3600" u="sng" dirty="0" smtClean="0"/>
              <a:t>PREMISES:</a:t>
            </a:r>
            <a:r>
              <a:rPr lang="en-US" sz="3600" dirty="0" smtClean="0"/>
              <a:t>  It will be the resident’s responsibility to keep unit and surrounding outside area in a clean and safe condition.  Resident will be charged if HAPT has to maintain the outside area.  Scattered Site residents are required to maintain the lawn and outside area.  If the resident neglects this responsibility and it becomes necessary for HAPT to maintain, the resident will be charged.</a:t>
            </a:r>
          </a:p>
          <a:p>
            <a:pPr>
              <a:buNone/>
            </a:pPr>
            <a:r>
              <a:rPr lang="en-US" sz="3600" dirty="0" smtClean="0"/>
              <a:t>8.	</a:t>
            </a:r>
            <a:r>
              <a:rPr lang="en-US" sz="3600" u="sng" dirty="0" smtClean="0"/>
              <a:t>SAFETY:</a:t>
            </a:r>
            <a:r>
              <a:rPr lang="en-US" sz="3600" dirty="0" smtClean="0"/>
              <a:t>  Storage of flammable or combustible liquids inside apartments is prohibited.  Storage of motorcycles or any other devices or appliances containing flammable or combustible liquids or gases near the building area (within 15 feet), under stairwells, or other means of exiting the building is prohibited.  Anyone tampering or interfering with the effectiveness of a smoke detector shall be in violation of the City of Pawnee’s adopted Fire Code and subject to fines ranging from $60.00 to $500.00 per day / per violation and/or six months in jail.</a:t>
            </a:r>
          </a:p>
          <a:p>
            <a:pPr>
              <a:buNone/>
            </a:pPr>
            <a:r>
              <a:rPr lang="en-US" sz="3600" dirty="0" smtClean="0"/>
              <a:t>9.	</a:t>
            </a:r>
            <a:r>
              <a:rPr lang="en-US" sz="3600" u="sng" dirty="0" smtClean="0"/>
              <a:t>DAMAGES OR REPAIRS</a:t>
            </a:r>
            <a:r>
              <a:rPr lang="en-US" sz="3600" dirty="0" smtClean="0"/>
              <a:t>:  Call 918/762-3454 for maintenance problems.  Fair charges will be made based on cost of labor and materials.  Residents will not be charged for “normal wear and tear”.</a:t>
            </a:r>
          </a:p>
          <a:p>
            <a:pPr>
              <a:buNone/>
            </a:pPr>
            <a:r>
              <a:rPr lang="en-US" sz="3600" dirty="0" smtClean="0"/>
              <a:t>10.	</a:t>
            </a:r>
            <a:r>
              <a:rPr lang="en-US" sz="3600" u="sng" dirty="0" smtClean="0"/>
              <a:t>FIXTURES OR MAJOR APPLIANCES:  </a:t>
            </a:r>
            <a:r>
              <a:rPr lang="en-US" sz="3600" dirty="0" smtClean="0"/>
              <a:t>Always contact the Management Office for permission before installing appliances or air conditioning units.  No additional wiring or other structural changes can be made without prior consent. </a:t>
            </a:r>
          </a:p>
          <a:p>
            <a:pPr>
              <a:buNone/>
            </a:pPr>
            <a:r>
              <a:rPr lang="en-US" sz="3600" dirty="0" smtClean="0"/>
              <a:t>11.	</a:t>
            </a:r>
            <a:r>
              <a:rPr lang="en-US" sz="3600" u="sng" dirty="0" smtClean="0"/>
              <a:t>WALLS</a:t>
            </a:r>
            <a:r>
              <a:rPr lang="en-US" sz="3600" dirty="0" smtClean="0"/>
              <a:t>:  Do not paint your apartment without written consent from management.  Wallpaper, contact paper, stick-on mirrors (of any type) is prohibited.</a:t>
            </a:r>
          </a:p>
          <a:p>
            <a:pPr>
              <a:buNone/>
            </a:pPr>
            <a:r>
              <a:rPr lang="en-US" sz="3600" dirty="0" smtClean="0"/>
              <a:t>12.	</a:t>
            </a:r>
            <a:r>
              <a:rPr lang="en-US" sz="3600" u="sng" dirty="0" smtClean="0"/>
              <a:t>PATIO OR PORCH</a:t>
            </a:r>
            <a:r>
              <a:rPr lang="en-US" sz="3600" dirty="0" smtClean="0"/>
              <a:t>:  Keep your patio and/or porch in an orderly condition.  Do not use them for a storage area.  Items other than furniture designed for outside use will not be allowed.</a:t>
            </a:r>
          </a:p>
          <a:p>
            <a:pPr>
              <a:buNone/>
            </a:pPr>
            <a:r>
              <a:rPr lang="en-US" sz="3600" dirty="0" smtClean="0"/>
              <a:t>13.	</a:t>
            </a:r>
            <a:r>
              <a:rPr lang="en-US" sz="3600" u="sng" dirty="0" smtClean="0"/>
              <a:t>CHILDREN</a:t>
            </a:r>
            <a:r>
              <a:rPr lang="en-US" sz="3600" dirty="0" smtClean="0"/>
              <a:t>:  You are required to closely supervise your children and visiting children at all times.  Respect your neighbor’s peaceful enjoyment of their accommodations</a:t>
            </a:r>
            <a:r>
              <a:rPr lang="en-US" sz="3600" u="sng" dirty="0" smtClean="0"/>
              <a:t>.  NO USE OF BB GUNS IS ALLOWED IN LITTLESUN ADDITION.  ACTS OF VANDALISM REGARDING BB GUN USE, COULD RESULT IN A $50.00 FINE FROM THE CITY OF PAWNEE PER INCIDENT.</a:t>
            </a:r>
          </a:p>
          <a:p>
            <a:pPr>
              <a:buNone/>
            </a:pPr>
            <a:r>
              <a:rPr lang="en-US" sz="3600" dirty="0" smtClean="0"/>
              <a:t>14.	</a:t>
            </a:r>
            <a:r>
              <a:rPr lang="en-US" sz="3600" u="sng" dirty="0" smtClean="0"/>
              <a:t>SECURITY BARS</a:t>
            </a:r>
            <a:r>
              <a:rPr lang="en-US" sz="3600" dirty="0" smtClean="0"/>
              <a:t>:  There are to be no security bars on any windows in your unit unless they are equipped with panic hardware.</a:t>
            </a:r>
          </a:p>
          <a:p>
            <a:pPr>
              <a:buNone/>
            </a:pPr>
            <a:r>
              <a:rPr lang="en-US" sz="3600" dirty="0" smtClean="0"/>
              <a:t>15.	</a:t>
            </a:r>
            <a:r>
              <a:rPr lang="en-US" sz="3600" u="sng" dirty="0" smtClean="0"/>
              <a:t>MOTOR VEHICLES</a:t>
            </a:r>
            <a:r>
              <a:rPr lang="en-US" sz="3600" dirty="0" smtClean="0"/>
              <a:t>:  Any vehicle abandoned, not in running order, or illegally parked will be towed away.  Park vehicles in parking spaces only.  Never park on the lawns or in service drives at any time, not even to move in.  Handicapped parking permits issued in your name for your vehicle are required in order to park in a marked handicapped parking space.  Vehicles parked in marked handicapped spaces without valid permits may be ticketed and/or towed.</a:t>
            </a:r>
          </a:p>
          <a:p>
            <a:pPr>
              <a:buNone/>
            </a:pPr>
            <a:r>
              <a:rPr lang="en-US" sz="3600" dirty="0" smtClean="0"/>
              <a:t>16.	</a:t>
            </a:r>
            <a:r>
              <a:rPr lang="en-US" sz="3600" u="sng" dirty="0" smtClean="0"/>
              <a:t>DOOR LOCKS</a:t>
            </a:r>
            <a:r>
              <a:rPr lang="en-US" sz="3600" dirty="0" smtClean="0"/>
              <a:t>:  Do not install new or additional locks.  Dead bolt locks and entrance Locks have been installed for you security.</a:t>
            </a:r>
          </a:p>
          <a:p>
            <a:pPr>
              <a:buNone/>
            </a:pPr>
            <a:r>
              <a:rPr lang="en-US" sz="3600" dirty="0" smtClean="0"/>
              <a:t>17.	</a:t>
            </a:r>
            <a:r>
              <a:rPr lang="en-US" sz="3600" u="sng" dirty="0" smtClean="0"/>
              <a:t>LITTERING:</a:t>
            </a:r>
            <a:r>
              <a:rPr lang="en-US" sz="3600" dirty="0" smtClean="0"/>
              <a:t>  Any adult seen littering the grounds will be charged.  In the case of children seen littering, the parent or guardian is responsible.</a:t>
            </a:r>
          </a:p>
          <a:p>
            <a:pPr>
              <a:buNone/>
            </a:pPr>
            <a:r>
              <a:rPr lang="en-US" sz="3600" dirty="0" smtClean="0"/>
              <a:t>18.	</a:t>
            </a:r>
            <a:r>
              <a:rPr lang="en-US" sz="3600" u="sng" dirty="0" smtClean="0"/>
              <a:t>SOCIAL GATHERINGS</a:t>
            </a:r>
            <a:r>
              <a:rPr lang="en-US" sz="3600" dirty="0" smtClean="0"/>
              <a:t>:   Social gatherings or functions shall be restricted to the apartment/house unless prior permission has been secured from management for the use of common areas.  Residents will be responsible for clean up and any and all damages caused by themselves and/or guests.  Management reserves the right to restrict the size of the gatherings held in common areas.  </a:t>
            </a:r>
            <a:r>
              <a:rPr lang="en-US" sz="3600" u="sng" dirty="0" smtClean="0"/>
              <a:t>NO ALCOHOLIC PARTYING OR DRUG RELATED ACTIVITIES WILL BE TOLERATED.  </a:t>
            </a:r>
            <a:r>
              <a:rPr lang="en-US" sz="3600" dirty="0" smtClean="0"/>
              <a:t> As result of these actions could be immediate eviction.</a:t>
            </a:r>
          </a:p>
          <a:p>
            <a:pPr>
              <a:buNone/>
            </a:pPr>
            <a:r>
              <a:rPr lang="en-US" sz="3600" dirty="0" smtClean="0"/>
              <a:t>19.	</a:t>
            </a:r>
            <a:r>
              <a:rPr lang="en-US" sz="3600" u="sng" dirty="0" smtClean="0"/>
              <a:t>LOCKS AND KEYS:  </a:t>
            </a:r>
            <a:r>
              <a:rPr lang="en-US" sz="3600" dirty="0" smtClean="0"/>
              <a:t>Additional locks or chains are not permitted  cannot be installed or affixed to any door without prior written approval of the management.  If a resident should lose a key to their unit, there will be a $5.00 fee  for issuance of a duplicate key.  All keys must be turned into the office upon move-out.</a:t>
            </a:r>
          </a:p>
          <a:p>
            <a:pPr>
              <a:buNone/>
            </a:pPr>
            <a:r>
              <a:rPr lang="en-US" sz="3600" dirty="0" smtClean="0"/>
              <a:t>20.	</a:t>
            </a:r>
            <a:r>
              <a:rPr lang="en-US" sz="3600" u="sng" dirty="0" smtClean="0"/>
              <a:t>NOTICE TO VACATE</a:t>
            </a:r>
            <a:r>
              <a:rPr lang="en-US" sz="3600" dirty="0" smtClean="0"/>
              <a:t>:  Residents are required to give the Housing Authority of the Pawnee </a:t>
            </a:r>
            <a:br>
              <a:rPr lang="en-US" sz="3600" dirty="0" smtClean="0"/>
            </a:br>
            <a:r>
              <a:rPr lang="en-US" sz="3600" dirty="0" smtClean="0"/>
              <a:t>Tribe a written 15-day notice of intent to move.  When the Pawnee Nation Housing Authority receives your notice to move, Management staff will accompany you back to the apartment for an inspection.  A list of charges (if any) will be given to you before you move out of the apartment and must be paid prior to moving.  I f you clean the apartment, have no damages, and owe no rent, your deposit will be returned.   However, if there are damages and the apartment and the apartment is not cleaned, you will be charged vacate charges.</a:t>
            </a:r>
          </a:p>
          <a:p>
            <a:pPr>
              <a:buNone/>
            </a:pPr>
            <a:r>
              <a:rPr lang="en-US" sz="3600" dirty="0" smtClean="0"/>
              <a:t>If you have any questions, please call the Housing Office at 918/762-3454.</a:t>
            </a:r>
          </a:p>
          <a:p>
            <a:pPr>
              <a:buNone/>
            </a:pPr>
            <a:endParaRPr lang="en-US" sz="3600" dirty="0" smtClean="0"/>
          </a:p>
          <a:p>
            <a:pPr>
              <a:buNone/>
            </a:pPr>
            <a:r>
              <a:rPr lang="en-US" sz="3600" u="sng" dirty="0" smtClean="0"/>
              <a:t>_________________________________________          </a:t>
            </a:r>
            <a:r>
              <a:rPr lang="en-US" sz="3600" b="1" u="sng" dirty="0" smtClean="0"/>
              <a:t>_________ </a:t>
            </a:r>
            <a:r>
              <a:rPr lang="en-US" sz="3600" u="sng" dirty="0" smtClean="0"/>
              <a:t>___________                 __________________________                                                                              </a:t>
            </a:r>
          </a:p>
          <a:p>
            <a:pPr>
              <a:buNone/>
            </a:pPr>
            <a:r>
              <a:rPr lang="en-US" sz="3600" dirty="0" smtClean="0"/>
              <a:t>RESIDENT	                                                                        DATE                     HOUSING AUTHORITY OF PAWNEE TRIBE</a:t>
            </a:r>
          </a:p>
          <a:p>
            <a:pPr>
              <a:buNone/>
            </a:pPr>
            <a:endParaRPr lang="en-US" sz="3600" dirty="0" smtClean="0"/>
          </a:p>
          <a:p>
            <a:pPr>
              <a:buNone/>
            </a:pPr>
            <a:r>
              <a:rPr lang="en-US" sz="3600" u="sng" dirty="0" smtClean="0"/>
              <a:t>							</a:t>
            </a:r>
          </a:p>
          <a:p>
            <a:pPr>
              <a:buNone/>
            </a:pPr>
            <a:r>
              <a:rPr lang="en-US" sz="3600" dirty="0" smtClean="0"/>
              <a:t>RESIDENT			DATE</a:t>
            </a:r>
            <a:endParaRPr lang="en-US" sz="3600" b="1" dirty="0" smtClean="0"/>
          </a:p>
          <a:p>
            <a:pPr algn="ctr">
              <a:buNone/>
            </a:pPr>
            <a:endParaRPr lang="en-US" sz="3600" b="1" dirty="0" smtClean="0"/>
          </a:p>
          <a:p>
            <a:pPr>
              <a:buNone/>
            </a:pPr>
            <a:r>
              <a:rPr lang="en-US" sz="1200" dirty="0" smtClean="0"/>
              <a:t> </a:t>
            </a:r>
            <a:endParaRPr lang="en-US" sz="1200" b="1" dirty="0" smtClean="0"/>
          </a:p>
          <a:p>
            <a:pPr>
              <a:buNone/>
            </a:pPr>
            <a:endParaRPr lang="en-US" sz="12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a:p>
        </p:txBody>
      </p:sp>
      <p:pic>
        <p:nvPicPr>
          <p:cNvPr id="4" name="Picture 1" descr="Z:\DOCUMENTS\Pawnee_Seal.jpg"/>
          <p:cNvPicPr>
            <a:picLocks noChangeAspect="1" noChangeArrowheads="1"/>
          </p:cNvPicPr>
          <p:nvPr/>
        </p:nvPicPr>
        <p:blipFill>
          <a:blip r:embed="rId3" cstate="print"/>
          <a:srcRect/>
          <a:stretch>
            <a:fillRect/>
          </a:stretch>
        </p:blipFill>
        <p:spPr bwMode="auto">
          <a:xfrm>
            <a:off x="0" y="0"/>
            <a:ext cx="871369"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762000"/>
          </a:xfrm>
        </p:spPr>
        <p:txBody>
          <a:bodyPr>
            <a:normAutofit fontScale="90000"/>
          </a:bodyPr>
          <a:lstStyle/>
          <a:p>
            <a:pPr algn="r"/>
            <a:r>
              <a:rPr lang="en-US" sz="1800" dirty="0" smtClean="0"/>
              <a:t/>
            </a:r>
            <a:br>
              <a:rPr lang="en-US" sz="1800" dirty="0" smtClean="0"/>
            </a:br>
            <a:r>
              <a:rPr lang="en-US" sz="1800" dirty="0" smtClean="0"/>
              <a:t>Pawnee Nation Housing Authority</a:t>
            </a:r>
            <a:br>
              <a:rPr lang="en-US" sz="1800" dirty="0" smtClean="0"/>
            </a:br>
            <a:r>
              <a:rPr lang="en-US" sz="1000" dirty="0" smtClean="0"/>
              <a:t>P.O. BOX 408, PAWNEE OK 74058, PHONE:  918/762-3454, FAX: 918/762-2284</a:t>
            </a:r>
            <a:br>
              <a:rPr lang="en-US" sz="1000" dirty="0" smtClean="0"/>
            </a:br>
            <a:r>
              <a:rPr lang="en-US" sz="1000" dirty="0" smtClean="0"/>
              <a:t>NON-NAHASDA APPLICATION</a:t>
            </a:r>
            <a:r>
              <a:rPr lang="en-US" sz="900" dirty="0" smtClean="0"/>
              <a:t/>
            </a:r>
            <a:br>
              <a:rPr lang="en-US" sz="900" dirty="0" smtClean="0"/>
            </a:br>
            <a:r>
              <a:rPr lang="en-US" sz="1100" dirty="0" smtClean="0"/>
              <a:t/>
            </a:r>
            <a:br>
              <a:rPr lang="en-US" sz="1100" dirty="0" smtClean="0"/>
            </a:br>
            <a:r>
              <a:rPr lang="en-US" sz="1300" dirty="0" smtClean="0"/>
              <a:t>EMERGENCY CONTACT INFORMATION</a:t>
            </a:r>
            <a:endParaRPr lang="en-US" sz="1300" dirty="0"/>
          </a:p>
        </p:txBody>
      </p:sp>
      <p:sp>
        <p:nvSpPr>
          <p:cNvPr id="3" name="Content Placeholder 2"/>
          <p:cNvSpPr>
            <a:spLocks noGrp="1"/>
          </p:cNvSpPr>
          <p:nvPr>
            <p:ph idx="1"/>
          </p:nvPr>
        </p:nvSpPr>
        <p:spPr>
          <a:xfrm>
            <a:off x="342900" y="1066801"/>
            <a:ext cx="6172200" cy="7848600"/>
          </a:xfrm>
        </p:spPr>
        <p:txBody>
          <a:bodyPr>
            <a:noAutofit/>
          </a:bodyPr>
          <a:lstStyle/>
          <a:p>
            <a:pPr algn="ctr">
              <a:buNone/>
            </a:pPr>
            <a:endParaRPr lang="en-US" sz="1200" b="1" u="sng" dirty="0" smtClean="0"/>
          </a:p>
          <a:p>
            <a:pPr>
              <a:buNone/>
            </a:pPr>
            <a:r>
              <a:rPr lang="en-US" sz="1200" dirty="0" smtClean="0"/>
              <a:t>RESIDENT’S NAME______</a:t>
            </a:r>
            <a:r>
              <a:rPr lang="en-US" sz="1200" b="1" u="sng" dirty="0" smtClean="0"/>
              <a:t> ________________</a:t>
            </a:r>
            <a:r>
              <a:rPr lang="en-US" sz="1200" dirty="0" smtClean="0"/>
              <a:t>______________________________________</a:t>
            </a:r>
          </a:p>
          <a:p>
            <a:pPr>
              <a:buNone/>
            </a:pPr>
            <a:endParaRPr lang="en-US" sz="1200" dirty="0" smtClean="0"/>
          </a:p>
          <a:p>
            <a:pPr>
              <a:buNone/>
            </a:pPr>
            <a:r>
              <a:rPr lang="en-US" sz="1200" dirty="0" smtClean="0"/>
              <a:t>ADDRESS_______</a:t>
            </a:r>
            <a:r>
              <a:rPr lang="en-US" sz="1200" b="1" u="sng" dirty="0" smtClean="0"/>
              <a:t>_____________________________________________________________</a:t>
            </a:r>
            <a:endParaRPr lang="en-US" sz="1200" dirty="0" smtClean="0"/>
          </a:p>
          <a:p>
            <a:pPr>
              <a:buNone/>
            </a:pPr>
            <a:endParaRPr lang="en-US" sz="1200" dirty="0" smtClean="0"/>
          </a:p>
          <a:p>
            <a:pPr>
              <a:buNone/>
            </a:pPr>
            <a:r>
              <a:rPr lang="en-US" sz="1200" dirty="0" smtClean="0"/>
              <a:t>TELEPHONE______</a:t>
            </a:r>
            <a:r>
              <a:rPr lang="en-US" sz="1200" b="1" u="sng" dirty="0" smtClean="0"/>
              <a:t>______________</a:t>
            </a:r>
            <a:r>
              <a:rPr lang="en-US" sz="1200" dirty="0" smtClean="0"/>
              <a:t>________________________________________________</a:t>
            </a:r>
          </a:p>
          <a:p>
            <a:pPr>
              <a:buNone/>
            </a:pPr>
            <a:endParaRPr lang="en-US" sz="1200" dirty="0"/>
          </a:p>
          <a:p>
            <a:pPr>
              <a:buNone/>
            </a:pPr>
            <a:r>
              <a:rPr lang="en-US" sz="1200" dirty="0" smtClean="0"/>
              <a:t>++++++++++++++++++++++++++++++++++++++++++++++++++++++++++++++++++++++++++++</a:t>
            </a:r>
          </a:p>
          <a:p>
            <a:pPr>
              <a:buNone/>
            </a:pPr>
            <a:endParaRPr lang="en-US" sz="1200" dirty="0"/>
          </a:p>
          <a:p>
            <a:pPr algn="ctr">
              <a:buNone/>
            </a:pPr>
            <a:r>
              <a:rPr lang="en-US" sz="1200" u="sng" dirty="0" smtClean="0"/>
              <a:t>EMERGENCY CONTACT</a:t>
            </a:r>
          </a:p>
          <a:p>
            <a:pPr algn="ctr">
              <a:buNone/>
            </a:pPr>
            <a:endParaRPr lang="en-US" sz="1200" u="sng" dirty="0"/>
          </a:p>
          <a:p>
            <a:pPr algn="ctr">
              <a:buNone/>
            </a:pPr>
            <a:endParaRPr lang="en-US" sz="1200" u="sng" dirty="0" smtClean="0"/>
          </a:p>
          <a:p>
            <a:pPr>
              <a:buNone/>
            </a:pPr>
            <a:r>
              <a:rPr lang="en-US" sz="1200" dirty="0" smtClean="0"/>
              <a:t>NAME____________</a:t>
            </a:r>
            <a:r>
              <a:rPr lang="en-US" sz="1200" b="1" u="sng" dirty="0" smtClean="0"/>
              <a:t>_________________</a:t>
            </a:r>
            <a:r>
              <a:rPr lang="en-US" sz="1200" dirty="0" smtClean="0"/>
              <a:t>________________________________________</a:t>
            </a:r>
          </a:p>
          <a:p>
            <a:pPr>
              <a:buNone/>
            </a:pPr>
            <a:endParaRPr lang="en-US" sz="1200" dirty="0" smtClean="0"/>
          </a:p>
          <a:p>
            <a:pPr>
              <a:buNone/>
            </a:pPr>
            <a:r>
              <a:rPr lang="en-US" sz="1200" dirty="0" smtClean="0"/>
              <a:t>RELATIONSHIP______</a:t>
            </a:r>
            <a:r>
              <a:rPr lang="en-US" sz="1200" b="1" u="sng" dirty="0" smtClean="0"/>
              <a:t>_________</a:t>
            </a:r>
            <a:r>
              <a:rPr lang="en-US" sz="1200" dirty="0" smtClean="0"/>
              <a:t>_______________________________________________</a:t>
            </a:r>
          </a:p>
          <a:p>
            <a:pPr>
              <a:buNone/>
            </a:pPr>
            <a:endParaRPr lang="en-US" sz="1200" dirty="0" smtClean="0"/>
          </a:p>
          <a:p>
            <a:pPr>
              <a:buNone/>
            </a:pPr>
            <a:r>
              <a:rPr lang="en-US" sz="1200" dirty="0" smtClean="0"/>
              <a:t>TELEPHONE________</a:t>
            </a:r>
            <a:r>
              <a:rPr lang="en-US" sz="1200" b="1" u="sng" dirty="0" smtClean="0"/>
              <a:t>________________</a:t>
            </a:r>
            <a:r>
              <a:rPr lang="en-US" sz="1200" dirty="0" smtClean="0"/>
              <a:t>__________________________________________</a:t>
            </a:r>
          </a:p>
          <a:p>
            <a:pPr>
              <a:buNone/>
            </a:pPr>
            <a:endParaRPr lang="en-US" sz="1200" dirty="0" smtClean="0"/>
          </a:p>
          <a:p>
            <a:pPr>
              <a:buNone/>
            </a:pPr>
            <a:endParaRPr lang="en-US" sz="1200" dirty="0"/>
          </a:p>
          <a:p>
            <a:pPr>
              <a:buNone/>
            </a:pPr>
            <a:endParaRPr lang="en-US" sz="1200" dirty="0"/>
          </a:p>
          <a:p>
            <a:pPr>
              <a:buNone/>
            </a:pPr>
            <a:endParaRPr lang="en-US" sz="1200" dirty="0" smtClean="0"/>
          </a:p>
          <a:p>
            <a:pPr>
              <a:buNone/>
            </a:pPr>
            <a:r>
              <a:rPr lang="en-US" sz="1200" dirty="0" smtClean="0"/>
              <a:t>NAME__________</a:t>
            </a:r>
            <a:r>
              <a:rPr lang="en-US" sz="1200" b="1" u="sng" dirty="0" smtClean="0"/>
              <a:t>____________</a:t>
            </a:r>
            <a:r>
              <a:rPr lang="en-US" sz="1200" dirty="0" smtClean="0"/>
              <a:t>______________________________________________</a:t>
            </a:r>
          </a:p>
          <a:p>
            <a:pPr>
              <a:buNone/>
            </a:pPr>
            <a:endParaRPr lang="en-US" sz="1200" dirty="0" smtClean="0"/>
          </a:p>
          <a:p>
            <a:pPr>
              <a:buNone/>
            </a:pPr>
            <a:r>
              <a:rPr lang="en-US" sz="1200" dirty="0" smtClean="0"/>
              <a:t>RELATIONSHIP_____</a:t>
            </a:r>
            <a:r>
              <a:rPr lang="en-US" sz="1200" b="1" u="sng" dirty="0" smtClean="0"/>
              <a:t>______</a:t>
            </a:r>
            <a:r>
              <a:rPr lang="en-US" sz="1200" dirty="0" smtClean="0"/>
              <a:t>__________________________________________________ </a:t>
            </a:r>
          </a:p>
          <a:p>
            <a:pPr>
              <a:buNone/>
            </a:pPr>
            <a:endParaRPr lang="en-US" sz="1200" dirty="0" smtClean="0"/>
          </a:p>
          <a:p>
            <a:pPr>
              <a:buNone/>
            </a:pPr>
            <a:r>
              <a:rPr lang="en-US" sz="1200" dirty="0" smtClean="0"/>
              <a:t>TELEPHONE______</a:t>
            </a:r>
            <a:r>
              <a:rPr lang="en-US" sz="1200" b="1" u="sng" dirty="0" smtClean="0"/>
              <a:t>_____________</a:t>
            </a:r>
            <a:r>
              <a:rPr lang="en-US" sz="1200" dirty="0" smtClean="0"/>
              <a:t>_____________________________________________ </a:t>
            </a:r>
          </a:p>
          <a:p>
            <a:pPr algn="r">
              <a:buNone/>
            </a:pPr>
            <a:endParaRPr lang="en-US" sz="1200" dirty="0" smtClean="0"/>
          </a:p>
          <a:p>
            <a:pPr algn="r">
              <a:buNone/>
            </a:pPr>
            <a:endParaRPr lang="en-US" sz="1200" dirty="0"/>
          </a:p>
          <a:p>
            <a:pPr algn="r">
              <a:buNone/>
            </a:pPr>
            <a:endParaRPr lang="en-US" sz="1200" b="1" dirty="0" smtClean="0"/>
          </a:p>
          <a:p>
            <a:pPr algn="r">
              <a:buNone/>
            </a:pPr>
            <a:endParaRPr lang="en-US" sz="1200" b="1" dirty="0" smtClean="0"/>
          </a:p>
          <a:p>
            <a:pPr algn="r">
              <a:buNone/>
            </a:pPr>
            <a:endParaRPr lang="en-US" sz="1200" b="1" dirty="0"/>
          </a:p>
          <a:p>
            <a:pPr algn="ctr">
              <a:buNone/>
            </a:pPr>
            <a:endParaRPr lang="en-US" sz="1200" b="1" dirty="0" smtClean="0"/>
          </a:p>
          <a:p>
            <a:pPr algn="r">
              <a:buNone/>
            </a:pPr>
            <a:endParaRPr lang="en-US" sz="1200" b="1" dirty="0"/>
          </a:p>
          <a:p>
            <a:pPr algn="r">
              <a:buNone/>
            </a:pPr>
            <a:endParaRPr lang="en-US" sz="1200" b="1" dirty="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15240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1143000"/>
          </a:xfrm>
        </p:spPr>
        <p:txBody>
          <a:bodyPr>
            <a:noAutofit/>
          </a:bodyPr>
          <a:lstStyle/>
          <a:p>
            <a:pPr algn="r"/>
            <a:r>
              <a:rPr lang="en-US" sz="1600" dirty="0" smtClean="0"/>
              <a:t>Pawnee Nation Housing Authority</a:t>
            </a:r>
            <a:br>
              <a:rPr lang="en-US" sz="1600" dirty="0" smtClean="0"/>
            </a:br>
            <a:r>
              <a:rPr lang="en-US" sz="900" dirty="0" smtClean="0"/>
              <a:t>P.O. BOX 408, PAWNEE OK 74058, PHONE: 918/762-3454, FAX: 918/762-2284</a:t>
            </a:r>
            <a:br>
              <a:rPr lang="en-US" sz="900" dirty="0" smtClean="0"/>
            </a:br>
            <a:r>
              <a:rPr lang="en-US" sz="900" dirty="0" smtClean="0"/>
              <a:t>NON-NAHASDA APPLICATION</a:t>
            </a:r>
            <a:br>
              <a:rPr lang="en-US" sz="900" dirty="0" smtClean="0"/>
            </a:br>
            <a:r>
              <a:rPr lang="en-US" sz="900" u="sng" dirty="0" smtClean="0"/>
              <a:t/>
            </a:r>
            <a:br>
              <a:rPr lang="en-US" sz="900" u="sng" dirty="0" smtClean="0"/>
            </a:br>
            <a:r>
              <a:rPr lang="en-US" sz="1200" dirty="0" smtClean="0"/>
              <a:t>SELF-EMPLOYMENT AFFIDAVIT</a:t>
            </a:r>
            <a:endParaRPr lang="en-US" sz="1200" dirty="0"/>
          </a:p>
        </p:txBody>
      </p:sp>
      <p:sp>
        <p:nvSpPr>
          <p:cNvPr id="3" name="Content Placeholder 2"/>
          <p:cNvSpPr>
            <a:spLocks noGrp="1"/>
          </p:cNvSpPr>
          <p:nvPr>
            <p:ph idx="1"/>
          </p:nvPr>
        </p:nvSpPr>
        <p:spPr>
          <a:xfrm>
            <a:off x="342900" y="1143000"/>
            <a:ext cx="6286500" cy="7010400"/>
          </a:xfrm>
        </p:spPr>
        <p:txBody>
          <a:bodyPr>
            <a:normAutofit fontScale="92500"/>
          </a:bodyPr>
          <a:lstStyle/>
          <a:p>
            <a:pPr algn="ctr">
              <a:buNone/>
            </a:pPr>
            <a:endParaRPr lang="en-US" sz="1400" b="1" u="sng" dirty="0" smtClean="0"/>
          </a:p>
          <a:p>
            <a:pPr algn="ctr">
              <a:buNone/>
            </a:pPr>
            <a:endParaRPr lang="en-US" sz="1400" b="1" u="sng" dirty="0" smtClean="0"/>
          </a:p>
          <a:p>
            <a:pPr algn="ctr">
              <a:buNone/>
            </a:pPr>
            <a:endParaRPr lang="en-US" sz="1400" b="1" u="sng" dirty="0" smtClean="0"/>
          </a:p>
          <a:p>
            <a:pPr algn="ctr">
              <a:buNone/>
            </a:pPr>
            <a:endParaRPr lang="en-US" sz="1400" dirty="0" smtClean="0"/>
          </a:p>
          <a:p>
            <a:pPr>
              <a:buNone/>
            </a:pPr>
            <a:r>
              <a:rPr lang="en-US" sz="1300" dirty="0" smtClean="0"/>
              <a:t>I ________________________, hereby certify I am self-employed doing odd jobs and earn $_______________ per month.  I understand that this income will be used to establish my rent.  Furthermore, I acknowledge my duty to notify the Pawnee Nation Housing Authority should I obtain any form of permanent employment, assistance from any agency, or generate any additional source of income.  I covenant and agree that the above statement is true and accurate and that I shall promptly comply with all duties and obligations stated herein</a:t>
            </a:r>
          </a:p>
          <a:p>
            <a:pPr>
              <a:buNone/>
            </a:pPr>
            <a:endParaRPr lang="en-US" sz="1400" dirty="0" smtClean="0"/>
          </a:p>
          <a:p>
            <a:pPr>
              <a:buNone/>
            </a:pPr>
            <a:endParaRPr lang="en-US" sz="1400" dirty="0" smtClean="0"/>
          </a:p>
          <a:p>
            <a:pPr>
              <a:buNone/>
            </a:pPr>
            <a:r>
              <a:rPr lang="en-US" sz="1400" dirty="0" smtClean="0"/>
              <a:t>_________________________________	_                        __________________</a:t>
            </a:r>
          </a:p>
          <a:p>
            <a:pPr>
              <a:buNone/>
            </a:pPr>
            <a:r>
              <a:rPr lang="en-US" sz="1300" dirty="0" smtClean="0"/>
              <a:t>Tenant</a:t>
            </a:r>
            <a:r>
              <a:rPr lang="en-US" sz="1400" dirty="0" smtClean="0"/>
              <a:t>				</a:t>
            </a:r>
            <a:r>
              <a:rPr lang="en-US" sz="1300" dirty="0" smtClean="0"/>
              <a:t>Date</a:t>
            </a:r>
          </a:p>
          <a:p>
            <a:pPr>
              <a:buNone/>
            </a:pPr>
            <a:endParaRPr lang="en-US" sz="1400" dirty="0" smtClean="0"/>
          </a:p>
          <a:p>
            <a:pPr>
              <a:buNone/>
            </a:pPr>
            <a:endParaRPr lang="en-US" sz="1400" dirty="0" smtClean="0"/>
          </a:p>
          <a:p>
            <a:pPr>
              <a:buNone/>
            </a:pPr>
            <a:r>
              <a:rPr lang="en-US" sz="1400" dirty="0" smtClean="0"/>
              <a:t>__________________________________	___________________</a:t>
            </a:r>
          </a:p>
          <a:p>
            <a:pPr>
              <a:buNone/>
            </a:pPr>
            <a:r>
              <a:rPr lang="en-US" sz="1300" dirty="0" smtClean="0"/>
              <a:t>Witness/Housing Authority Agent</a:t>
            </a:r>
            <a:r>
              <a:rPr lang="en-US" sz="1400" dirty="0" smtClean="0"/>
              <a:t>		</a:t>
            </a:r>
            <a:r>
              <a:rPr lang="en-US" sz="1300" dirty="0" smtClean="0"/>
              <a:t>Date</a:t>
            </a:r>
          </a:p>
          <a:p>
            <a:pPr>
              <a:buNone/>
            </a:pPr>
            <a:endParaRPr lang="en-US" sz="1400" dirty="0" smtClean="0"/>
          </a:p>
          <a:p>
            <a:pPr>
              <a:buNone/>
            </a:pPr>
            <a:r>
              <a:rPr lang="en-US" sz="1300" dirty="0" smtClean="0"/>
              <a:t>Please give brief description of what “odd jobs” entails.</a:t>
            </a:r>
          </a:p>
          <a:p>
            <a:pPr>
              <a:buNone/>
            </a:pPr>
            <a:endParaRPr lang="en-US" sz="1400" dirty="0" smtClean="0"/>
          </a:p>
          <a:p>
            <a:pPr>
              <a:buNone/>
            </a:pPr>
            <a:r>
              <a:rPr lang="en-US" sz="1400" dirty="0" smtClean="0"/>
              <a:t>__________________________________________________________________</a:t>
            </a:r>
            <a:br>
              <a:rPr lang="en-US" sz="1400" dirty="0" smtClean="0"/>
            </a:br>
            <a:endParaRPr lang="en-US" sz="1400" dirty="0" smtClean="0"/>
          </a:p>
          <a:p>
            <a:pPr>
              <a:buNone/>
            </a:pPr>
            <a:r>
              <a:rPr lang="en-US" sz="1400" dirty="0" smtClean="0"/>
              <a:t>___________________________________________________________________</a:t>
            </a:r>
          </a:p>
          <a:p>
            <a:pPr>
              <a:buNone/>
            </a:pPr>
            <a:endParaRPr lang="en-US" sz="1400" dirty="0" smtClean="0"/>
          </a:p>
          <a:p>
            <a:pPr>
              <a:buNone/>
            </a:pPr>
            <a:r>
              <a:rPr lang="en-US" sz="1400" dirty="0" smtClean="0"/>
              <a:t>__________________________________________________________________</a:t>
            </a:r>
          </a:p>
          <a:p>
            <a:pPr>
              <a:buNone/>
            </a:pPr>
            <a:endParaRPr lang="en-US" sz="1400" dirty="0" smtClean="0"/>
          </a:p>
          <a:p>
            <a:pPr>
              <a:buNone/>
            </a:pPr>
            <a:r>
              <a:rPr lang="en-US" sz="1400" dirty="0" smtClean="0"/>
              <a:t>____________________________________________________________________</a:t>
            </a:r>
          </a:p>
          <a:p>
            <a:pPr>
              <a:buNone/>
            </a:pPr>
            <a:endParaRPr lang="en-US" sz="1400" dirty="0" smtClean="0"/>
          </a:p>
          <a:p>
            <a:pPr>
              <a:buNone/>
            </a:pPr>
            <a:r>
              <a:rPr lang="en-US" sz="1400" dirty="0" smtClean="0"/>
              <a:t>_____________________________________________________________________</a:t>
            </a:r>
          </a:p>
          <a:p>
            <a:pPr>
              <a:buNone/>
            </a:pPr>
            <a:endParaRPr lang="en-US" sz="1400" dirty="0" smtClean="0"/>
          </a:p>
          <a:p>
            <a:pPr>
              <a:buNone/>
            </a:pPr>
            <a:endParaRPr lang="en-US" sz="1400" dirty="0" smtClean="0"/>
          </a:p>
          <a:p>
            <a:pPr>
              <a:buNone/>
            </a:pPr>
            <a:endParaRPr lang="en-US" sz="1400" dirty="0" smtClean="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381002" y="152400"/>
            <a:ext cx="871369"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685800"/>
          </a:xfrm>
        </p:spPr>
        <p:txBody>
          <a:bodyPr>
            <a:normAutofit/>
          </a:bodyPr>
          <a:lstStyle/>
          <a:p>
            <a:pPr algn="r"/>
            <a:r>
              <a:rPr lang="en-US" sz="1600" dirty="0" smtClean="0"/>
              <a:t>Pawnee Nation Housing Authority</a:t>
            </a:r>
            <a:r>
              <a:rPr lang="en-US" sz="1600" u="sng" dirty="0" smtClean="0"/>
              <a:t/>
            </a:r>
            <a:br>
              <a:rPr lang="en-US" sz="1600" u="sng" dirty="0" smtClean="0"/>
            </a:br>
            <a:r>
              <a:rPr lang="en-US" sz="900" dirty="0" smtClean="0"/>
              <a:t>P.O. BOX 408, PAWNEE OK 74058, PHONE: 918/762-3454, FAX: 918/762-2284</a:t>
            </a:r>
            <a:endParaRPr lang="en-US" sz="9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05168701"/>
              </p:ext>
            </p:extLst>
          </p:nvPr>
        </p:nvGraphicFramePr>
        <p:xfrm>
          <a:off x="381000" y="990601"/>
          <a:ext cx="6191069" cy="7994867"/>
        </p:xfrm>
        <a:graphic>
          <a:graphicData uri="http://schemas.openxmlformats.org/drawingml/2006/table">
            <a:tbl>
              <a:tblPr firstRow="1" bandRow="1">
                <a:tableStyleId>{2D5ABB26-0587-4C30-8999-92F81FD0307C}</a:tableStyleId>
              </a:tblPr>
              <a:tblGrid>
                <a:gridCol w="1638300"/>
                <a:gridCol w="1066800"/>
                <a:gridCol w="381000"/>
                <a:gridCol w="459740"/>
                <a:gridCol w="881743"/>
                <a:gridCol w="881743"/>
                <a:gridCol w="881743"/>
              </a:tblGrid>
              <a:tr h="648243">
                <a:tc gridSpan="7">
                  <a:txBody>
                    <a:bodyPr/>
                    <a:lstStyle/>
                    <a:p>
                      <a:pPr algn="l"/>
                      <a:r>
                        <a:rPr lang="en-US" sz="1200" u="sng" dirty="0" smtClean="0"/>
                        <a:t>APPLICATION FOR NON-</a:t>
                      </a:r>
                      <a:r>
                        <a:rPr lang="en-US" sz="1200" u="sng" baseline="0" dirty="0" smtClean="0"/>
                        <a:t>NAHASDA HOUSING</a:t>
                      </a:r>
                    </a:p>
                    <a:p>
                      <a:pPr algn="r"/>
                      <a:endParaRPr lang="en-US" sz="1000" u="sng" baseline="0" dirty="0" smtClean="0"/>
                    </a:p>
                    <a:p>
                      <a:pPr algn="l"/>
                      <a:r>
                        <a:rPr lang="en-US" sz="1000" b="1" u="sng" baseline="0" dirty="0" smtClean="0"/>
                        <a:t>Please check one or both  APPLYING FOR :                 LOW RENT ____HOMEOWNERSHIP</a:t>
                      </a:r>
                      <a:endParaRPr lang="en-US" sz="1000" b="1" u="sng"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1358">
                <a:tc gridSpan="7">
                  <a:txBody>
                    <a:bodyPr/>
                    <a:lstStyle/>
                    <a:p>
                      <a:endParaRPr lang="en-US" sz="1000" dirty="0" smtClean="0"/>
                    </a:p>
                    <a:p>
                      <a:r>
                        <a:rPr lang="en-US" sz="1000" dirty="0" smtClean="0"/>
                        <a:t>NAME: __________________</a:t>
                      </a:r>
                      <a:r>
                        <a:rPr lang="en-US" sz="1000" b="1" u="sng" dirty="0" smtClean="0"/>
                        <a:t>____________</a:t>
                      </a:r>
                      <a:r>
                        <a:rPr lang="en-US" sz="1000" dirty="0" smtClean="0"/>
                        <a:t>______                          DATE RECEIVED IN OFFICE___________________</a:t>
                      </a:r>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1358">
                <a:tc gridSpan="7">
                  <a:txBody>
                    <a:bodyPr/>
                    <a:lstStyle/>
                    <a:p>
                      <a:endParaRPr lang="en-US" sz="1000" dirty="0" smtClean="0"/>
                    </a:p>
                    <a:p>
                      <a:r>
                        <a:rPr lang="en-US" sz="1000" dirty="0" smtClean="0"/>
                        <a:t>ADDRESS:_____</a:t>
                      </a:r>
                      <a:r>
                        <a:rPr lang="en-US" sz="1000" b="1" u="sng" dirty="0" smtClean="0"/>
                        <a:t>_______________________</a:t>
                      </a:r>
                      <a:r>
                        <a:rPr lang="en-US" sz="1000" dirty="0" smtClean="0"/>
                        <a:t>_______</a:t>
                      </a:r>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1358">
                <a:tc gridSpan="7">
                  <a:txBody>
                    <a:bodyPr/>
                    <a:lstStyle/>
                    <a:p>
                      <a:endParaRPr lang="en-US" sz="1000" dirty="0" smtClean="0"/>
                    </a:p>
                    <a:p>
                      <a:r>
                        <a:rPr lang="en-US" sz="1000" dirty="0" smtClean="0"/>
                        <a:t>CITY/STATE/ZIP: __</a:t>
                      </a:r>
                      <a:r>
                        <a:rPr lang="en-US" sz="1000" b="1" u="sng" dirty="0" smtClean="0"/>
                        <a:t>____________________</a:t>
                      </a:r>
                      <a:r>
                        <a:rPr lang="en-US" sz="1000" dirty="0" smtClean="0"/>
                        <a:t>________</a:t>
                      </a:r>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1358">
                <a:tc gridSpan="7">
                  <a:txBody>
                    <a:bodyPr/>
                    <a:lstStyle/>
                    <a:p>
                      <a:endParaRPr lang="en-US" sz="1000" dirty="0" smtClean="0"/>
                    </a:p>
                    <a:p>
                      <a:r>
                        <a:rPr lang="en-US" sz="1000" dirty="0" smtClean="0"/>
                        <a:t>2 TELEPHONE #::</a:t>
                      </a:r>
                      <a:r>
                        <a:rPr lang="en-US" sz="1000" b="1" u="sng" dirty="0" smtClean="0"/>
                        <a:t>____________</a:t>
                      </a:r>
                      <a:r>
                        <a:rPr lang="en-US" sz="1000" b="1" i="0" u="sng" dirty="0" smtClean="0"/>
                        <a:t>____&amp;_____________</a:t>
                      </a:r>
                      <a:endParaRPr lang="en-US" sz="1000" b="1" i="0" u="sng"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24121">
                <a:tc gridSpan="7">
                  <a:txBody>
                    <a:bodyPr/>
                    <a:lstStyle/>
                    <a:p>
                      <a:pPr algn="ctr"/>
                      <a:r>
                        <a:rPr lang="en-US" sz="1200" u="sng" dirty="0" smtClean="0"/>
                        <a:t>FAMILY COMPOSITION</a:t>
                      </a:r>
                      <a:endParaRPr lang="en-US" sz="1200" b="1" u="sng"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12113">
                <a:tc>
                  <a:txBody>
                    <a:bodyPr/>
                    <a:lstStyle/>
                    <a:p>
                      <a:pPr algn="l"/>
                      <a:r>
                        <a:rPr lang="en-US" sz="900" u="sng" dirty="0" smtClean="0"/>
                        <a:t>LAST NAME</a:t>
                      </a:r>
                      <a:endParaRPr lang="en-US" sz="900" b="1" u="sng" dirty="0"/>
                    </a:p>
                  </a:txBody>
                  <a:tcPr/>
                </a:tc>
                <a:tc>
                  <a:txBody>
                    <a:bodyPr/>
                    <a:lstStyle/>
                    <a:p>
                      <a:pPr algn="l"/>
                      <a:r>
                        <a:rPr lang="en-US" sz="900" u="sng" dirty="0" smtClean="0"/>
                        <a:t>FIRST NAME</a:t>
                      </a:r>
                      <a:endParaRPr lang="en-US" sz="900" b="1" u="sng" dirty="0"/>
                    </a:p>
                  </a:txBody>
                  <a:tcPr/>
                </a:tc>
                <a:tc>
                  <a:txBody>
                    <a:bodyPr/>
                    <a:lstStyle/>
                    <a:p>
                      <a:pPr algn="ctr"/>
                      <a:r>
                        <a:rPr lang="en-US" sz="900" u="sng" dirty="0" smtClean="0"/>
                        <a:t>MI</a:t>
                      </a:r>
                      <a:endParaRPr lang="en-US" sz="900" b="1" u="sng" dirty="0"/>
                    </a:p>
                  </a:txBody>
                  <a:tcPr/>
                </a:tc>
                <a:tc>
                  <a:txBody>
                    <a:bodyPr/>
                    <a:lstStyle/>
                    <a:p>
                      <a:pPr algn="ctr"/>
                      <a:r>
                        <a:rPr lang="en-US" sz="900" u="sng" dirty="0" smtClean="0"/>
                        <a:t>SEX</a:t>
                      </a:r>
                      <a:endParaRPr lang="en-US" sz="900" b="1" u="sng" dirty="0"/>
                    </a:p>
                  </a:txBody>
                  <a:tcPr/>
                </a:tc>
                <a:tc>
                  <a:txBody>
                    <a:bodyPr/>
                    <a:lstStyle/>
                    <a:p>
                      <a:pPr algn="ctr"/>
                      <a:r>
                        <a:rPr lang="en-US" sz="900" u="sng" dirty="0" smtClean="0"/>
                        <a:t>RELATIONSHIP</a:t>
                      </a:r>
                      <a:endParaRPr lang="en-US" sz="900" b="1" u="sng" dirty="0"/>
                    </a:p>
                  </a:txBody>
                  <a:tcPr/>
                </a:tc>
                <a:tc>
                  <a:txBody>
                    <a:bodyPr/>
                    <a:lstStyle/>
                    <a:p>
                      <a:pPr algn="ctr"/>
                      <a:r>
                        <a:rPr lang="en-US" sz="900" u="sng" dirty="0" smtClean="0"/>
                        <a:t>BIRTHDATE</a:t>
                      </a:r>
                      <a:endParaRPr lang="en-US" sz="900" b="1" u="sng" dirty="0"/>
                    </a:p>
                  </a:txBody>
                  <a:tcPr/>
                </a:tc>
                <a:tc>
                  <a:txBody>
                    <a:bodyPr/>
                    <a:lstStyle/>
                    <a:p>
                      <a:pPr algn="ctr"/>
                      <a:r>
                        <a:rPr lang="en-US" sz="900" u="sng" dirty="0" smtClean="0"/>
                        <a:t>S.S. NUMBER</a:t>
                      </a:r>
                      <a:endParaRPr lang="en-US" sz="900" b="1" u="sng" dirty="0"/>
                    </a:p>
                  </a:txBody>
                  <a:tcPr/>
                </a:tc>
              </a:tr>
              <a:tr h="267171">
                <a:tc>
                  <a:txBody>
                    <a:bodyPr/>
                    <a:lstStyle/>
                    <a:p>
                      <a:r>
                        <a:rPr lang="en-US" sz="1000" dirty="0" smtClean="0"/>
                        <a:t>1.___</a:t>
                      </a:r>
                      <a:r>
                        <a:rPr lang="en-US" sz="1000" b="1" u="sng" dirty="0" smtClean="0"/>
                        <a:t>_____________</a:t>
                      </a:r>
                      <a:r>
                        <a:rPr lang="en-US" sz="1000" dirty="0" smtClean="0"/>
                        <a:t>_____</a:t>
                      </a:r>
                      <a:endParaRPr lang="en-US" sz="1000" dirty="0"/>
                    </a:p>
                  </a:txBody>
                  <a:tcPr/>
                </a:tc>
                <a:tc>
                  <a:txBody>
                    <a:bodyPr/>
                    <a:lstStyle/>
                    <a:p>
                      <a:r>
                        <a:rPr lang="en-US" sz="1000" dirty="0" smtClean="0"/>
                        <a:t>__</a:t>
                      </a:r>
                      <a:r>
                        <a:rPr lang="en-US" sz="1000" b="1" u="sng" dirty="0" smtClean="0"/>
                        <a:t>_________</a:t>
                      </a:r>
                      <a:r>
                        <a:rPr lang="en-US" sz="1000" dirty="0" smtClean="0"/>
                        <a:t>__</a:t>
                      </a:r>
                      <a:endParaRPr lang="en-US" sz="1000" dirty="0"/>
                    </a:p>
                  </a:txBody>
                  <a:tcPr/>
                </a:tc>
                <a:tc>
                  <a:txBody>
                    <a:bodyPr/>
                    <a:lstStyle/>
                    <a:p>
                      <a:r>
                        <a:rPr lang="en-US" sz="1000" b="1" u="sng" dirty="0" smtClean="0"/>
                        <a:t>___</a:t>
                      </a:r>
                      <a:endParaRPr lang="en-US" sz="1000" b="1" u="sng" dirty="0"/>
                    </a:p>
                  </a:txBody>
                  <a:tcPr/>
                </a:tc>
                <a:tc>
                  <a:txBody>
                    <a:bodyPr/>
                    <a:lstStyle/>
                    <a:p>
                      <a:r>
                        <a:rPr lang="en-US" sz="1000" b="1" u="sng" dirty="0" smtClean="0"/>
                        <a:t>____</a:t>
                      </a:r>
                      <a:endParaRPr lang="en-US" sz="1000" b="1" u="sng" dirty="0"/>
                    </a:p>
                  </a:txBody>
                  <a:tcPr/>
                </a:tc>
                <a:tc>
                  <a:txBody>
                    <a:bodyPr/>
                    <a:lstStyle/>
                    <a:p>
                      <a:pPr algn="l"/>
                      <a:r>
                        <a:rPr lang="en-US" sz="1000" u="sng" dirty="0" smtClean="0"/>
                        <a:t>HEAD</a:t>
                      </a:r>
                      <a:endParaRPr lang="en-US" sz="1000" u="sng" dirty="0"/>
                    </a:p>
                  </a:txBody>
                  <a:tcPr/>
                </a:tc>
                <a:tc>
                  <a:txBody>
                    <a:bodyPr/>
                    <a:lstStyle/>
                    <a:p>
                      <a:r>
                        <a:rPr lang="en-US" sz="1000" b="1" u="sng" dirty="0" smtClean="0"/>
                        <a:t>___________</a:t>
                      </a:r>
                      <a:endParaRPr lang="en-US" sz="1000" dirty="0"/>
                    </a:p>
                  </a:txBody>
                  <a:tcPr/>
                </a:tc>
                <a:tc>
                  <a:txBody>
                    <a:bodyPr/>
                    <a:lstStyle/>
                    <a:p>
                      <a:r>
                        <a:rPr lang="en-US" sz="1000" b="1" u="sng" dirty="0" smtClean="0"/>
                        <a:t>___________</a:t>
                      </a:r>
                      <a:endParaRPr lang="en-US" sz="1000" dirty="0"/>
                    </a:p>
                  </a:txBody>
                  <a:tcPr/>
                </a:tc>
              </a:tr>
              <a:tr h="267171">
                <a:tc>
                  <a:txBody>
                    <a:bodyPr/>
                    <a:lstStyle/>
                    <a:p>
                      <a:r>
                        <a:rPr lang="en-US" sz="1000" dirty="0" smtClean="0"/>
                        <a:t>2._____________________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pPr algn="l"/>
                      <a:r>
                        <a:rPr lang="en-US" sz="1000" u="sng" dirty="0" smtClean="0"/>
                        <a:t>SPOUSE</a:t>
                      </a:r>
                      <a:endParaRPr lang="en-US" sz="1000" u="sng"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3._____________________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4._____________________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5._____________________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6._____________________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7._____________________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8._____________________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324121">
                <a:tc gridSpan="7">
                  <a:txBody>
                    <a:bodyPr/>
                    <a:lstStyle/>
                    <a:p>
                      <a:pPr algn="ctr"/>
                      <a:r>
                        <a:rPr lang="en-US" sz="1200" dirty="0" smtClean="0"/>
                        <a:t>APPLICANT</a:t>
                      </a:r>
                      <a:r>
                        <a:rPr lang="en-US" sz="1200" baseline="0" dirty="0" smtClean="0"/>
                        <a:t> / TENANT / PARTICIPANT CERTIFICATION</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680655">
                <a:tc gridSpan="7">
                  <a:txBody>
                    <a:bodyPr/>
                    <a:lstStyle/>
                    <a:p>
                      <a:r>
                        <a:rPr lang="en-US" sz="1200" dirty="0" smtClean="0"/>
                        <a:t>I/We</a:t>
                      </a:r>
                      <a:r>
                        <a:rPr lang="en-US" sz="1200" baseline="0" dirty="0" smtClean="0"/>
                        <a:t> certify that the information given to the Pawnee Nation Housing Authority on household composition, income, net family assets, and allowances and deductions is accurate and complete to the best of my/our knowledge and belief.  I/We understand that false statements or information are grounds for termination of housing assistance and termination of tenancy.  This application will be invalid unless completely filled out.</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1068683">
                <a:tc gridSpan="7">
                  <a:txBody>
                    <a:bodyPr/>
                    <a:lstStyle/>
                    <a:p>
                      <a:r>
                        <a:rPr lang="en-US" sz="1100" dirty="0" smtClean="0"/>
                        <a:t>__________________________________________                              _</a:t>
                      </a:r>
                      <a:r>
                        <a:rPr lang="en-US" sz="1100" b="1" u="sng" dirty="0" smtClean="0"/>
                        <a:t>___________</a:t>
                      </a:r>
                    </a:p>
                    <a:p>
                      <a:r>
                        <a:rPr lang="en-US" sz="1200" dirty="0" smtClean="0"/>
                        <a:t>Signature</a:t>
                      </a:r>
                      <a:r>
                        <a:rPr lang="en-US" sz="1200" baseline="0" dirty="0" smtClean="0"/>
                        <a:t> of Head of Household                                                       Date</a:t>
                      </a:r>
                    </a:p>
                    <a:p>
                      <a:endParaRPr lang="en-US" sz="1100" baseline="0" dirty="0" smtClean="0"/>
                    </a:p>
                    <a:p>
                      <a:r>
                        <a:rPr lang="en-US" sz="1100" baseline="0" dirty="0" smtClean="0"/>
                        <a:t>__________________________________________                               ___________</a:t>
                      </a:r>
                    </a:p>
                    <a:p>
                      <a:r>
                        <a:rPr lang="en-US" sz="1200" baseline="0" dirty="0" smtClean="0"/>
                        <a:t>Signature of spouse  or other Adult                                                  Date</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8946">
                <a:tc gridSpan="7">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pic>
        <p:nvPicPr>
          <p:cNvPr id="4" name="Picture 1" descr="Z:\DOCUMENTS\Pawnee_Seal.jpg"/>
          <p:cNvPicPr>
            <a:picLocks noChangeAspect="1" noChangeArrowheads="1"/>
          </p:cNvPicPr>
          <p:nvPr/>
        </p:nvPicPr>
        <p:blipFill>
          <a:blip r:embed="rId2" cstate="print"/>
          <a:srcRect/>
          <a:stretch>
            <a:fillRect/>
          </a:stretch>
        </p:blipFill>
        <p:spPr bwMode="auto">
          <a:xfrm>
            <a:off x="152399" y="0"/>
            <a:ext cx="886968" cy="83769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685800"/>
          </a:xfrm>
        </p:spPr>
        <p:txBody>
          <a:bodyPr>
            <a:normAutofit fontScale="90000"/>
          </a:bodyPr>
          <a:lstStyle/>
          <a:p>
            <a:pPr algn="r"/>
            <a:r>
              <a:rPr lang="en-US" sz="1800" dirty="0" smtClean="0"/>
              <a:t/>
            </a:r>
            <a:br>
              <a:rPr lang="en-US" sz="1800" dirty="0" smtClean="0"/>
            </a:br>
            <a:r>
              <a:rPr lang="en-US" sz="1800" dirty="0" smtClean="0"/>
              <a:t>Pawnee Nation Housing Authority</a:t>
            </a:r>
            <a:r>
              <a:rPr lang="en-US" sz="1600" dirty="0" smtClean="0"/>
              <a:t/>
            </a:r>
            <a:br>
              <a:rPr lang="en-US" sz="1600" dirty="0" smtClean="0"/>
            </a:br>
            <a:r>
              <a:rPr lang="en-US" sz="1000" dirty="0" smtClean="0"/>
              <a:t>P.O. BOX 408, PAWNEE OK 74058, PHONE: 918/762-3454, FAX: 918/762-2284</a:t>
            </a:r>
            <a:br>
              <a:rPr lang="en-US" sz="1000" dirty="0" smtClean="0"/>
            </a:br>
            <a:r>
              <a:rPr lang="en-US" sz="1000" dirty="0" smtClean="0"/>
              <a:t>NON-NAHASDA APPLICATION </a:t>
            </a:r>
            <a:r>
              <a:rPr lang="en-US" sz="1100" dirty="0" smtClean="0"/>
              <a:t/>
            </a:r>
            <a:br>
              <a:rPr lang="en-US" sz="1100" dirty="0" smtClean="0"/>
            </a:br>
            <a:r>
              <a:rPr lang="en-US" sz="1100" dirty="0" smtClean="0"/>
              <a:t/>
            </a:r>
            <a:br>
              <a:rPr lang="en-US" sz="1100" dirty="0" smtClean="0"/>
            </a:br>
            <a:endParaRPr lang="en-US" sz="11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22130921"/>
              </p:ext>
            </p:extLst>
          </p:nvPr>
        </p:nvGraphicFramePr>
        <p:xfrm>
          <a:off x="342900" y="914400"/>
          <a:ext cx="6172201" cy="8128420"/>
        </p:xfrm>
        <a:graphic>
          <a:graphicData uri="http://schemas.openxmlformats.org/drawingml/2006/table">
            <a:tbl>
              <a:tblPr firstRow="1" bandRow="1">
                <a:tableStyleId>{2D5ABB26-0587-4C30-8999-92F81FD0307C}</a:tableStyleId>
              </a:tblPr>
              <a:tblGrid>
                <a:gridCol w="3162300"/>
                <a:gridCol w="609600"/>
                <a:gridCol w="990600"/>
                <a:gridCol w="228600"/>
                <a:gridCol w="1181101"/>
              </a:tblGrid>
              <a:tr h="310603">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i="1" u="sng" dirty="0" smtClean="0"/>
                        <a:t>OFFICE</a:t>
                      </a:r>
                      <a:r>
                        <a:rPr lang="en-US" sz="1400" i="1" u="sng" baseline="0" dirty="0" smtClean="0"/>
                        <a:t> USE ONLY</a:t>
                      </a:r>
                      <a:r>
                        <a:rPr lang="en-US" sz="1400" i="1" u="none" baseline="0" dirty="0" smtClean="0"/>
                        <a:t>               </a:t>
                      </a:r>
                      <a:r>
                        <a:rPr lang="en-US" sz="1400" i="1" u="sng" baseline="0" dirty="0" smtClean="0"/>
                        <a:t> INCOME/ASSETS</a:t>
                      </a:r>
                      <a:endParaRPr lang="en-US" sz="1400" i="1" u="sng" dirty="0" smtClean="0"/>
                    </a:p>
                    <a:p>
                      <a:pPr algn="ctr"/>
                      <a:endParaRPr lang="en-US" sz="1400" u="sng" dirty="0"/>
                    </a:p>
                  </a:txBody>
                  <a:tcPr/>
                </a:tc>
                <a:tc hMerge="1">
                  <a:txBody>
                    <a:bodyPr/>
                    <a:lstStyle/>
                    <a:p>
                      <a:endParaRPr lang="en-US"/>
                    </a:p>
                  </a:txBody>
                  <a:tcPr/>
                </a:tc>
                <a:tc hMerge="1">
                  <a:txBody>
                    <a:bodyPr/>
                    <a:lstStyle/>
                    <a:p>
                      <a:endParaRPr lang="en-US" u="sng"/>
                    </a:p>
                  </a:txBody>
                  <a:tcPr/>
                </a:tc>
                <a:tc hMerge="1">
                  <a:txBody>
                    <a:bodyPr/>
                    <a:lstStyle/>
                    <a:p>
                      <a:endParaRPr lang="en-US" u="sng" dirty="0"/>
                    </a:p>
                  </a:txBody>
                  <a:tcPr/>
                </a:tc>
                <a:tc hMerge="1">
                  <a:txBody>
                    <a:bodyPr/>
                    <a:lstStyle/>
                    <a:p>
                      <a:endParaRPr lang="en-US"/>
                    </a:p>
                  </a:txBody>
                  <a:tcPr/>
                </a:tc>
              </a:tr>
              <a:tr h="465905">
                <a:tc gridSpan="2">
                  <a:txBody>
                    <a:bodyPr/>
                    <a:lstStyle/>
                    <a:p>
                      <a:endParaRPr lang="en-US" sz="1200" dirty="0" smtClean="0"/>
                    </a:p>
                    <a:p>
                      <a:r>
                        <a:rPr lang="en-US" sz="1200" dirty="0" smtClean="0"/>
                        <a:t>Type</a:t>
                      </a:r>
                      <a:r>
                        <a:rPr lang="en-US" sz="1200" baseline="0" dirty="0" smtClean="0"/>
                        <a:t> of Income: (Wages/Social Security / Unemployment)</a:t>
                      </a:r>
                      <a:endParaRPr lang="en-US" sz="1200" dirty="0">
                        <a:latin typeface="Albertus Extra Bold" pitchFamily="34" charset="0"/>
                      </a:endParaRPr>
                    </a:p>
                  </a:txBody>
                  <a:tcPr/>
                </a:tc>
                <a:tc hMerge="1">
                  <a:txBody>
                    <a:bodyPr/>
                    <a:lstStyle/>
                    <a:p>
                      <a:endParaRPr lang="en-US"/>
                    </a:p>
                  </a:txBody>
                  <a:tcPr/>
                </a:tc>
                <a:tc>
                  <a:txBody>
                    <a:bodyPr/>
                    <a:lstStyle/>
                    <a:p>
                      <a:endParaRPr lang="en-US" sz="1100" dirty="0" smtClean="0"/>
                    </a:p>
                    <a:p>
                      <a:r>
                        <a:rPr lang="en-US" sz="1200" dirty="0" smtClean="0"/>
                        <a:t>Monthly</a:t>
                      </a:r>
                      <a:r>
                        <a:rPr lang="en-US" sz="1200" baseline="0" dirty="0" smtClean="0"/>
                        <a:t> Amt.</a:t>
                      </a:r>
                      <a:endParaRPr lang="en-US" sz="1200" dirty="0">
                        <a:latin typeface="Albertus Extra Bold" pitchFamily="34" charset="0"/>
                      </a:endParaRPr>
                    </a:p>
                  </a:txBody>
                  <a:tcPr/>
                </a:tc>
                <a:tc gridSpan="2">
                  <a:txBody>
                    <a:bodyPr/>
                    <a:lstStyle/>
                    <a:p>
                      <a:endParaRPr lang="en-US" sz="1100" dirty="0" smtClean="0"/>
                    </a:p>
                    <a:p>
                      <a:r>
                        <a:rPr lang="en-US" sz="1200" dirty="0" smtClean="0"/>
                        <a:t>Annual</a:t>
                      </a:r>
                      <a:r>
                        <a:rPr lang="en-US" sz="1200" baseline="0" dirty="0" smtClean="0"/>
                        <a:t> Verified Amt.</a:t>
                      </a:r>
                      <a:endParaRPr lang="en-US" sz="1200" dirty="0">
                        <a:latin typeface="Albertus Extra Bold" pitchFamily="34" charset="0"/>
                      </a:endParaRPr>
                    </a:p>
                  </a:txBody>
                  <a:tcPr/>
                </a:tc>
                <a:tc hMerge="1">
                  <a:txBody>
                    <a:bodyPr/>
                    <a:lstStyle/>
                    <a:p>
                      <a:endParaRPr lang="en-US"/>
                    </a:p>
                  </a:txBody>
                  <a:tcPr/>
                </a:tc>
              </a:tr>
              <a:tr h="241541">
                <a:tc gridSpan="2">
                  <a:txBody>
                    <a:bodyPr/>
                    <a:lstStyle/>
                    <a:p>
                      <a:r>
                        <a:rPr lang="en-US" sz="900" dirty="0" smtClean="0"/>
                        <a:t>1. </a:t>
                      </a:r>
                      <a:r>
                        <a:rPr lang="en-US" sz="1200" dirty="0" smtClean="0"/>
                        <a:t>Head</a:t>
                      </a:r>
                      <a:endParaRPr lang="en-US" sz="1200" dirty="0"/>
                    </a:p>
                  </a:txBody>
                  <a:tcPr/>
                </a:tc>
                <a:tc hMerge="1">
                  <a:txBody>
                    <a:bodyPr/>
                    <a:lstStyle/>
                    <a:p>
                      <a:endParaRPr lang="en-US"/>
                    </a:p>
                  </a:txBody>
                  <a:tcPr/>
                </a:tc>
                <a:tc>
                  <a:txBody>
                    <a:bodyPr/>
                    <a:lstStyle/>
                    <a:p>
                      <a:r>
                        <a:rPr lang="en-US" sz="900" dirty="0" smtClean="0"/>
                        <a:t>$_</a:t>
                      </a:r>
                      <a:r>
                        <a:rPr lang="en-US" sz="1100" b="1" u="sng" dirty="0" smtClean="0"/>
                        <a:t>_____</a:t>
                      </a:r>
                      <a:r>
                        <a:rPr lang="en-US" sz="900" b="1" u="sng" dirty="0" smtClean="0"/>
                        <a:t>___</a:t>
                      </a:r>
                      <a:r>
                        <a:rPr lang="en-US" sz="900" dirty="0" smtClean="0"/>
                        <a:t>___</a:t>
                      </a:r>
                      <a:endParaRPr lang="en-US" sz="900" dirty="0"/>
                    </a:p>
                  </a:txBody>
                  <a:tcPr/>
                </a:tc>
                <a:tc gridSpan="2">
                  <a:txBody>
                    <a:bodyPr/>
                    <a:lstStyle/>
                    <a:p>
                      <a:r>
                        <a:rPr lang="en-US" sz="900" dirty="0" smtClean="0"/>
                        <a:t>$_</a:t>
                      </a:r>
                      <a:r>
                        <a:rPr lang="en-US" sz="1100" b="1" u="sng" dirty="0" smtClean="0"/>
                        <a:t>_____________</a:t>
                      </a:r>
                      <a:r>
                        <a:rPr lang="en-US" sz="900" dirty="0" smtClean="0"/>
                        <a:t>_</a:t>
                      </a:r>
                      <a:endParaRPr lang="en-US" sz="900" dirty="0"/>
                    </a:p>
                  </a:txBody>
                  <a:tcPr/>
                </a:tc>
                <a:tc hMerge="1">
                  <a:txBody>
                    <a:bodyPr/>
                    <a:lstStyle/>
                    <a:p>
                      <a:endParaRPr lang="en-US"/>
                    </a:p>
                  </a:txBody>
                  <a:tcPr/>
                </a:tc>
              </a:tr>
              <a:tr h="241541">
                <a:tc gridSpan="2">
                  <a:txBody>
                    <a:bodyPr/>
                    <a:lstStyle/>
                    <a:p>
                      <a:r>
                        <a:rPr lang="en-US" sz="900" dirty="0" smtClean="0"/>
                        <a:t>2.</a:t>
                      </a:r>
                      <a:r>
                        <a:rPr lang="en-US" sz="1200" dirty="0" smtClean="0"/>
                        <a:t> Spouse</a:t>
                      </a:r>
                      <a:endParaRPr lang="en-US" sz="1200" dirty="0"/>
                    </a:p>
                  </a:txBody>
                  <a:tcPr/>
                </a:tc>
                <a:tc hMerge="1">
                  <a:txBody>
                    <a:bodyPr/>
                    <a:lstStyle/>
                    <a:p>
                      <a:endParaRPr lang="en-US"/>
                    </a:p>
                  </a:txBody>
                  <a:tcPr/>
                </a:tc>
                <a:tc>
                  <a:txBody>
                    <a:bodyPr/>
                    <a:lstStyle/>
                    <a:p>
                      <a:r>
                        <a:rPr lang="en-US" sz="900" dirty="0" smtClean="0"/>
                        <a:t>$_____________</a:t>
                      </a:r>
                      <a:endParaRPr lang="en-US" sz="900" dirty="0"/>
                    </a:p>
                  </a:txBody>
                  <a:tcPr/>
                </a:tc>
                <a:tc gridSpan="2">
                  <a:txBody>
                    <a:bodyPr/>
                    <a:lstStyle/>
                    <a:p>
                      <a:r>
                        <a:rPr lang="en-US" sz="900" dirty="0" smtClean="0"/>
                        <a:t>$__________________</a:t>
                      </a:r>
                      <a:endParaRPr lang="en-US" sz="900" dirty="0"/>
                    </a:p>
                  </a:txBody>
                  <a:tcPr/>
                </a:tc>
                <a:tc hMerge="1">
                  <a:txBody>
                    <a:bodyPr/>
                    <a:lstStyle/>
                    <a:p>
                      <a:endParaRPr lang="en-US"/>
                    </a:p>
                  </a:txBody>
                  <a:tcPr/>
                </a:tc>
              </a:tr>
              <a:tr h="241541">
                <a:tc gridSpan="2">
                  <a:txBody>
                    <a:bodyPr/>
                    <a:lstStyle/>
                    <a:p>
                      <a:r>
                        <a:rPr lang="en-US" sz="900" dirty="0" smtClean="0"/>
                        <a:t>3. </a:t>
                      </a:r>
                      <a:r>
                        <a:rPr lang="en-US" sz="1200" dirty="0" smtClean="0"/>
                        <a:t>Other Members</a:t>
                      </a:r>
                      <a:endParaRPr lang="en-US" sz="1200" dirty="0"/>
                    </a:p>
                  </a:txBody>
                  <a:tcPr/>
                </a:tc>
                <a:tc hMerge="1">
                  <a:txBody>
                    <a:bodyPr/>
                    <a:lstStyle/>
                    <a:p>
                      <a:endParaRPr lang="en-US"/>
                    </a:p>
                  </a:txBody>
                  <a:tcPr/>
                </a:tc>
                <a:tc>
                  <a:txBody>
                    <a:bodyPr/>
                    <a:lstStyle/>
                    <a:p>
                      <a:r>
                        <a:rPr lang="en-US" sz="900" dirty="0" smtClean="0"/>
                        <a:t>$_____________</a:t>
                      </a:r>
                      <a:endParaRPr lang="en-US" sz="900" dirty="0"/>
                    </a:p>
                  </a:txBody>
                  <a:tcPr/>
                </a:tc>
                <a:tc gridSpan="2">
                  <a:txBody>
                    <a:bodyPr/>
                    <a:lstStyle/>
                    <a:p>
                      <a:r>
                        <a:rPr lang="en-US" sz="900" dirty="0" smtClean="0"/>
                        <a:t>$__________________</a:t>
                      </a:r>
                      <a:endParaRPr lang="en-US" sz="900" dirty="0"/>
                    </a:p>
                  </a:txBody>
                  <a:tcPr/>
                </a:tc>
                <a:tc hMerge="1">
                  <a:txBody>
                    <a:bodyPr/>
                    <a:lstStyle/>
                    <a:p>
                      <a:endParaRPr lang="en-US"/>
                    </a:p>
                  </a:txBody>
                  <a:tcPr/>
                </a:tc>
              </a:tr>
              <a:tr h="241541">
                <a:tc gridSpan="2">
                  <a:txBody>
                    <a:bodyPr/>
                    <a:lstStyle/>
                    <a:p>
                      <a:r>
                        <a:rPr lang="en-US" sz="900" dirty="0" smtClean="0"/>
                        <a:t>4. </a:t>
                      </a:r>
                      <a:r>
                        <a:rPr lang="en-US" sz="1200" dirty="0" smtClean="0"/>
                        <a:t>Other</a:t>
                      </a:r>
                      <a:endParaRPr lang="en-US" sz="1200" dirty="0"/>
                    </a:p>
                  </a:txBody>
                  <a:tcPr/>
                </a:tc>
                <a:tc hMerge="1">
                  <a:txBody>
                    <a:bodyPr/>
                    <a:lstStyle/>
                    <a:p>
                      <a:endParaRPr lang="en-US"/>
                    </a:p>
                  </a:txBody>
                  <a:tcPr/>
                </a:tc>
                <a:tc>
                  <a:txBody>
                    <a:bodyPr/>
                    <a:lstStyle/>
                    <a:p>
                      <a:r>
                        <a:rPr lang="en-US" sz="900" dirty="0" smtClean="0"/>
                        <a:t>$_____________</a:t>
                      </a:r>
                      <a:endParaRPr lang="en-US" sz="900" dirty="0"/>
                    </a:p>
                  </a:txBody>
                  <a:tcPr/>
                </a:tc>
                <a:tc gridSpan="2">
                  <a:txBody>
                    <a:bodyPr/>
                    <a:lstStyle/>
                    <a:p>
                      <a:r>
                        <a:rPr lang="en-US" sz="900" dirty="0" smtClean="0"/>
                        <a:t>$___________________</a:t>
                      </a:r>
                      <a:endParaRPr lang="en-US" sz="900" dirty="0"/>
                    </a:p>
                  </a:txBody>
                  <a:tcPr/>
                </a:tc>
                <a:tc hMerge="1">
                  <a:txBody>
                    <a:bodyPr/>
                    <a:lstStyle/>
                    <a:p>
                      <a:endParaRPr lang="en-US"/>
                    </a:p>
                  </a:txBody>
                  <a:tcPr/>
                </a:tc>
              </a:tr>
              <a:tr h="264013">
                <a:tc gridSpan="5">
                  <a:txBody>
                    <a:bodyPr/>
                    <a:lstStyle/>
                    <a:p>
                      <a:pPr algn="ctr"/>
                      <a:endParaRPr lang="en-US" sz="1100" u="sng" dirty="0" smtClean="0"/>
                    </a:p>
                    <a:p>
                      <a:pPr algn="l"/>
                      <a:endParaRPr lang="en-US" sz="1100" b="1" i="1" u="sng" dirty="0">
                        <a:latin typeface="Albertus Extra Bold" pitchFamily="34" charset="0"/>
                      </a:endParaRP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434845">
                <a:tc>
                  <a:txBody>
                    <a:bodyPr/>
                    <a:lstStyle/>
                    <a:p>
                      <a:r>
                        <a:rPr lang="en-US" sz="1100" u="sng" dirty="0" smtClean="0"/>
                        <a:t>Typ</a:t>
                      </a:r>
                      <a:r>
                        <a:rPr lang="en-US" sz="1100" u="sng" baseline="0" dirty="0" smtClean="0"/>
                        <a:t>e of Deduction:</a:t>
                      </a:r>
                      <a:endParaRPr lang="en-US" sz="1100" b="1" u="sng" dirty="0">
                        <a:latin typeface="Albertus Extra Bold" pitchFamily="34" charset="0"/>
                      </a:endParaRPr>
                    </a:p>
                  </a:txBody>
                  <a:tcPr/>
                </a:tc>
                <a:tc gridSpan="2">
                  <a:txBody>
                    <a:bodyPr/>
                    <a:lstStyle/>
                    <a:p>
                      <a:r>
                        <a:rPr lang="en-US" sz="1100" u="sng" dirty="0" smtClean="0"/>
                        <a:t>Monthly Amt.</a:t>
                      </a:r>
                      <a:endParaRPr lang="en-US" sz="1100" b="1" u="sng" dirty="0">
                        <a:latin typeface="Albertus Extra Bold" pitchFamily="34" charset="0"/>
                      </a:endParaRPr>
                    </a:p>
                  </a:txBody>
                  <a:tcPr/>
                </a:tc>
                <a:tc hMerge="1">
                  <a:txBody>
                    <a:bodyPr/>
                    <a:lstStyle/>
                    <a:p>
                      <a:endParaRPr lang="en-US" sz="1100" dirty="0"/>
                    </a:p>
                  </a:txBody>
                  <a:tcPr/>
                </a:tc>
                <a:tc gridSpan="2">
                  <a:txBody>
                    <a:bodyPr/>
                    <a:lstStyle/>
                    <a:p>
                      <a:r>
                        <a:rPr lang="en-US" sz="1100" u="sng" dirty="0" smtClean="0"/>
                        <a:t>Annual Verified Amt.</a:t>
                      </a:r>
                      <a:endParaRPr lang="en-US" sz="1100" b="1" u="sng" dirty="0">
                        <a:latin typeface="Albertus Extra Bold" pitchFamily="34" charset="0"/>
                      </a:endParaRPr>
                    </a:p>
                  </a:txBody>
                  <a:tcPr/>
                </a:tc>
                <a:tc hMerge="1">
                  <a:txBody>
                    <a:bodyPr/>
                    <a:lstStyle/>
                    <a:p>
                      <a:endParaRPr lang="en-US"/>
                    </a:p>
                  </a:txBody>
                  <a:tcPr/>
                </a:tc>
              </a:tr>
              <a:tr h="248483">
                <a:tc>
                  <a:txBody>
                    <a:bodyPr/>
                    <a:lstStyle/>
                    <a:p>
                      <a:r>
                        <a:rPr lang="en-US" sz="1000" dirty="0" smtClean="0"/>
                        <a:t>1</a:t>
                      </a:r>
                      <a:r>
                        <a:rPr lang="en-US" sz="1200" dirty="0" smtClean="0"/>
                        <a:t>.     Child Care (12 &amp; Under)</a:t>
                      </a:r>
                      <a:endParaRPr lang="en-US" sz="1200" dirty="0"/>
                    </a:p>
                  </a:txBody>
                  <a:tcPr/>
                </a:tc>
                <a:tc gridSpan="2">
                  <a:txBody>
                    <a:bodyPr/>
                    <a:lstStyle/>
                    <a:p>
                      <a:r>
                        <a:rPr lang="en-US" sz="1000" dirty="0" smtClean="0"/>
                        <a:t>$_____________________</a:t>
                      </a:r>
                      <a:endParaRPr lang="en-US" sz="1000" dirty="0"/>
                    </a:p>
                  </a:txBody>
                  <a:tcPr/>
                </a:tc>
                <a:tc hMerge="1">
                  <a:txBody>
                    <a:bodyPr/>
                    <a:lstStyle/>
                    <a:p>
                      <a:endParaRPr lang="en-US" sz="1100" dirty="0"/>
                    </a:p>
                  </a:txBody>
                  <a:tcPr/>
                </a:tc>
                <a:tc gridSpan="2">
                  <a:txBody>
                    <a:bodyPr/>
                    <a:lstStyle/>
                    <a:p>
                      <a:r>
                        <a:rPr lang="en-US" sz="1000" dirty="0" smtClean="0"/>
                        <a:t>$_________________</a:t>
                      </a:r>
                      <a:endParaRPr lang="en-US" sz="1000" dirty="0"/>
                    </a:p>
                  </a:txBody>
                  <a:tcPr/>
                </a:tc>
                <a:tc hMerge="1">
                  <a:txBody>
                    <a:bodyPr/>
                    <a:lstStyle/>
                    <a:p>
                      <a:endParaRPr lang="en-US"/>
                    </a:p>
                  </a:txBody>
                  <a:tcPr/>
                </a:tc>
              </a:tr>
              <a:tr h="248483">
                <a:tc>
                  <a:txBody>
                    <a:bodyPr/>
                    <a:lstStyle/>
                    <a:p>
                      <a:r>
                        <a:rPr lang="en-US" sz="1000" dirty="0" smtClean="0"/>
                        <a:t>2.      </a:t>
                      </a:r>
                      <a:r>
                        <a:rPr lang="en-US" sz="1200" dirty="0" smtClean="0"/>
                        <a:t>Medical</a:t>
                      </a:r>
                      <a:r>
                        <a:rPr lang="en-US" sz="1200" baseline="0" dirty="0" smtClean="0"/>
                        <a:t> (elderly family)</a:t>
                      </a:r>
                      <a:endParaRPr lang="en-US" sz="1200" dirty="0"/>
                    </a:p>
                  </a:txBody>
                  <a:tcPr/>
                </a:tc>
                <a:tc gridSpan="2">
                  <a:txBody>
                    <a:bodyPr/>
                    <a:lstStyle/>
                    <a:p>
                      <a:r>
                        <a:rPr lang="en-US" sz="1000" dirty="0" smtClean="0"/>
                        <a:t>$_____________________</a:t>
                      </a:r>
                      <a:endParaRPr lang="en-US" sz="1000" dirty="0"/>
                    </a:p>
                  </a:txBody>
                  <a:tcPr/>
                </a:tc>
                <a:tc hMerge="1">
                  <a:txBody>
                    <a:bodyPr/>
                    <a:lstStyle/>
                    <a:p>
                      <a:endParaRPr lang="en-US" sz="1100" dirty="0"/>
                    </a:p>
                  </a:txBody>
                  <a:tcPr/>
                </a:tc>
                <a:tc gridSpan="2">
                  <a:txBody>
                    <a:bodyPr/>
                    <a:lstStyle/>
                    <a:p>
                      <a:r>
                        <a:rPr lang="en-US" sz="1000" dirty="0" smtClean="0"/>
                        <a:t>$__________________</a:t>
                      </a:r>
                      <a:endParaRPr lang="en-US" sz="1000" dirty="0"/>
                    </a:p>
                  </a:txBody>
                  <a:tcPr/>
                </a:tc>
                <a:tc hMerge="1">
                  <a:txBody>
                    <a:bodyPr/>
                    <a:lstStyle/>
                    <a:p>
                      <a:endParaRPr lang="en-US"/>
                    </a:p>
                  </a:txBody>
                  <a:tcPr/>
                </a:tc>
              </a:tr>
              <a:tr h="248483">
                <a:tc>
                  <a:txBody>
                    <a:bodyPr/>
                    <a:lstStyle/>
                    <a:p>
                      <a:r>
                        <a:rPr lang="en-US" sz="1000" dirty="0" smtClean="0"/>
                        <a:t>3.      </a:t>
                      </a:r>
                      <a:r>
                        <a:rPr lang="en-US" sz="1200" dirty="0" smtClean="0"/>
                        <a:t>Disability Allowance</a:t>
                      </a:r>
                      <a:endParaRPr lang="en-US" sz="1200" dirty="0"/>
                    </a:p>
                  </a:txBody>
                  <a:tcPr/>
                </a:tc>
                <a:tc gridSpan="2">
                  <a:txBody>
                    <a:bodyPr/>
                    <a:lstStyle/>
                    <a:p>
                      <a:r>
                        <a:rPr lang="en-US" sz="1000" dirty="0" smtClean="0"/>
                        <a:t>$_____________________</a:t>
                      </a:r>
                      <a:endParaRPr lang="en-US" sz="1000" dirty="0"/>
                    </a:p>
                  </a:txBody>
                  <a:tcPr/>
                </a:tc>
                <a:tc hMerge="1">
                  <a:txBody>
                    <a:bodyPr/>
                    <a:lstStyle/>
                    <a:p>
                      <a:endParaRPr lang="en-US" sz="1100" dirty="0"/>
                    </a:p>
                  </a:txBody>
                  <a:tcPr/>
                </a:tc>
                <a:tc gridSpan="2">
                  <a:txBody>
                    <a:bodyPr/>
                    <a:lstStyle/>
                    <a:p>
                      <a:r>
                        <a:rPr lang="en-US" sz="1000" dirty="0" smtClean="0"/>
                        <a:t>$__________________</a:t>
                      </a:r>
                      <a:endParaRPr lang="en-US" sz="1000" dirty="0"/>
                    </a:p>
                  </a:txBody>
                  <a:tcPr/>
                </a:tc>
                <a:tc hMerge="1">
                  <a:txBody>
                    <a:bodyPr/>
                    <a:lstStyle/>
                    <a:p>
                      <a:endParaRPr lang="en-US"/>
                    </a:p>
                  </a:txBody>
                  <a:tcPr/>
                </a:tc>
              </a:tr>
              <a:tr h="248483">
                <a:tc>
                  <a:txBody>
                    <a:bodyPr/>
                    <a:lstStyle/>
                    <a:p>
                      <a:r>
                        <a:rPr lang="en-US" sz="1000" dirty="0" smtClean="0"/>
                        <a:t>4</a:t>
                      </a:r>
                      <a:r>
                        <a:rPr lang="en-US" sz="1200" dirty="0" smtClean="0"/>
                        <a:t>.     Veteran Service Connected Disability Pay</a:t>
                      </a:r>
                      <a:endParaRPr lang="en-US" sz="1200"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$_____________________</a:t>
                      </a:r>
                    </a:p>
                    <a:p>
                      <a:endParaRPr lang="en-US" sz="1000" dirty="0"/>
                    </a:p>
                  </a:txBody>
                  <a:tcPr/>
                </a:tc>
                <a:tc hMerge="1">
                  <a:txBody>
                    <a:bodyPr/>
                    <a:lstStyle/>
                    <a:p>
                      <a:endParaRPr 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$__________________</a:t>
                      </a:r>
                    </a:p>
                    <a:p>
                      <a:endParaRPr lang="en-US" sz="1000" dirty="0"/>
                    </a:p>
                  </a:txBody>
                  <a:tcPr/>
                </a:tc>
                <a:tc hMerge="1">
                  <a:txBody>
                    <a:bodyPr/>
                    <a:lstStyle/>
                    <a:p>
                      <a:endParaRPr lang="en-US"/>
                    </a:p>
                  </a:txBody>
                  <a:tcPr/>
                </a:tc>
              </a:tr>
              <a:tr h="279543">
                <a:tc>
                  <a:txBody>
                    <a:bodyPr/>
                    <a:lstStyle/>
                    <a:p>
                      <a:r>
                        <a:rPr lang="en-US" sz="1200" dirty="0" smtClean="0"/>
                        <a:t>No. Household Members  </a:t>
                      </a:r>
                      <a:r>
                        <a:rPr lang="en-US" sz="1000" dirty="0" smtClean="0"/>
                        <a:t>____</a:t>
                      </a:r>
                      <a:endParaRPr lang="en-US" sz="1000" dirty="0"/>
                    </a:p>
                  </a:txBody>
                  <a:tcPr/>
                </a:tc>
                <a:tc gridSpan="4">
                  <a:txBody>
                    <a:bodyPr/>
                    <a:lstStyle/>
                    <a:p>
                      <a:endParaRPr lang="en-US" sz="1200" b="1" u="sng" cap="all" baseline="0" dirty="0">
                        <a:solidFill>
                          <a:schemeClr val="tx1"/>
                        </a:solidFill>
                        <a:latin typeface="+mj-lt"/>
                      </a:endParaRPr>
                    </a:p>
                  </a:txBody>
                  <a:tcPr/>
                </a:tc>
                <a:tc hMerge="1">
                  <a:txBody>
                    <a:bodyPr/>
                    <a:lstStyle/>
                    <a:p>
                      <a:endParaRPr lang="en-US" sz="1100" dirty="0"/>
                    </a:p>
                  </a:txBody>
                  <a:tcPr/>
                </a:tc>
                <a:tc hMerge="1">
                  <a:txBody>
                    <a:bodyPr/>
                    <a:lstStyle/>
                    <a:p>
                      <a:endParaRPr lang="en-US" sz="1100" dirty="0"/>
                    </a:p>
                  </a:txBody>
                  <a:tcPr/>
                </a:tc>
                <a:tc hMerge="1">
                  <a:txBody>
                    <a:bodyPr/>
                    <a:lstStyle/>
                    <a:p>
                      <a:endParaRPr lang="en-US"/>
                    </a:p>
                  </a:txBody>
                  <a:tcPr/>
                </a:tc>
              </a:tr>
              <a:tr h="248483">
                <a:tc>
                  <a:txBody>
                    <a:bodyPr/>
                    <a:lstStyle/>
                    <a:p>
                      <a:r>
                        <a:rPr lang="en-US" sz="1200" dirty="0" smtClean="0"/>
                        <a:t>No. Dependents                 </a:t>
                      </a:r>
                      <a:r>
                        <a:rPr lang="en-US" sz="1200" baseline="0" dirty="0" smtClean="0"/>
                        <a:t> </a:t>
                      </a:r>
                      <a:r>
                        <a:rPr lang="en-US" sz="1000" dirty="0" smtClean="0"/>
                        <a:t>____</a:t>
                      </a:r>
                      <a:endParaRPr lang="en-US" sz="1000" dirty="0"/>
                    </a:p>
                  </a:txBody>
                  <a:tcPr/>
                </a:tc>
                <a:tc gridSpan="3">
                  <a:txBody>
                    <a:bodyPr/>
                    <a:lstStyle/>
                    <a:p>
                      <a:pPr marL="228600" indent="-228600">
                        <a:buAutoNum type="arabicPeriod"/>
                      </a:pPr>
                      <a:r>
                        <a:rPr lang="en-US" sz="1200" baseline="0" dirty="0" smtClean="0"/>
                        <a:t>Native American</a:t>
                      </a:r>
                      <a:endParaRPr lang="en-US" sz="1200" dirty="0"/>
                    </a:p>
                  </a:txBody>
                  <a:tcPr/>
                </a:tc>
                <a:tc hMerge="1">
                  <a:txBody>
                    <a:bodyPr/>
                    <a:lstStyle/>
                    <a:p>
                      <a:pPr marL="228600" indent="-228600">
                        <a:buAutoNum type="arabicPeriod"/>
                      </a:pPr>
                      <a:endParaRPr lang="en-US" sz="1100" dirty="0"/>
                    </a:p>
                  </a:txBody>
                  <a:tcPr/>
                </a:tc>
                <a:tc hMerge="1">
                  <a:txBody>
                    <a:bodyPr/>
                    <a:lstStyle/>
                    <a:p>
                      <a:endParaRPr lang="en-US" sz="1000" dirty="0"/>
                    </a:p>
                  </a:txBody>
                  <a:tcPr/>
                </a:tc>
                <a:tc>
                  <a:txBody>
                    <a:bodyPr/>
                    <a:lstStyle/>
                    <a:p>
                      <a:r>
                        <a:rPr lang="en-US" sz="1000" dirty="0" smtClean="0"/>
                        <a:t> ______</a:t>
                      </a:r>
                      <a:endParaRPr lang="en-US" sz="1000" dirty="0"/>
                    </a:p>
                  </a:txBody>
                  <a:tcPr/>
                </a:tc>
              </a:tr>
              <a:tr h="223008">
                <a:tc>
                  <a:txBody>
                    <a:bodyPr/>
                    <a:lstStyle/>
                    <a:p>
                      <a:endParaRPr lang="en-US" dirty="0"/>
                    </a:p>
                  </a:txBody>
                  <a:tcPr/>
                </a:tc>
                <a:tc gridSpan="3">
                  <a:txBody>
                    <a:bodyPr/>
                    <a:lstStyle/>
                    <a:p>
                      <a:pPr marL="228600" indent="-228600">
                        <a:buAutoNum type="arabicPeriod" startAt="2"/>
                      </a:pPr>
                      <a:r>
                        <a:rPr lang="en-US" sz="1200" dirty="0" smtClean="0"/>
                        <a:t>Non Native American</a:t>
                      </a:r>
                    </a:p>
                  </a:txBody>
                  <a:tcPr/>
                </a:tc>
                <a:tc hMerge="1">
                  <a:txBody>
                    <a:bodyPr/>
                    <a:lstStyle/>
                    <a:p>
                      <a:endParaRPr lang="en-US" sz="1100" dirty="0"/>
                    </a:p>
                  </a:txBody>
                  <a:tcPr/>
                </a:tc>
                <a:tc hMerge="1">
                  <a:txBody>
                    <a:bodyPr/>
                    <a:lstStyle/>
                    <a:p>
                      <a:endParaRPr lang="en-US" sz="1000" dirty="0"/>
                    </a:p>
                  </a:txBody>
                  <a:tcPr/>
                </a:tc>
                <a:tc>
                  <a:txBody>
                    <a:bodyPr/>
                    <a:lstStyle/>
                    <a:p>
                      <a:r>
                        <a:rPr lang="en-US" sz="1000" baseline="0" dirty="0" smtClean="0"/>
                        <a:t> </a:t>
                      </a:r>
                      <a:r>
                        <a:rPr lang="en-US" sz="1000" dirty="0" smtClean="0"/>
                        <a:t>______</a:t>
                      </a:r>
                    </a:p>
                    <a:p>
                      <a:endParaRPr lang="en-US" sz="1000" dirty="0" smtClean="0"/>
                    </a:p>
                    <a:p>
                      <a:endParaRPr lang="en-US" sz="1000" u="sng" dirty="0"/>
                    </a:p>
                  </a:txBody>
                  <a:tcPr/>
                </a:tc>
              </a:tr>
              <a:tr h="131568">
                <a:tc>
                  <a:txBody>
                    <a:bodyPr/>
                    <a:lstStyle/>
                    <a:p>
                      <a:endParaRPr lang="en-US" dirty="0"/>
                    </a:p>
                  </a:txBody>
                  <a:tcPr/>
                </a:tc>
                <a:tc gridSpan="3">
                  <a:txBody>
                    <a:bodyPr/>
                    <a:lstStyle/>
                    <a:p>
                      <a:endParaRPr lang="en-US" dirty="0"/>
                    </a:p>
                  </a:txBody>
                  <a:tcPr/>
                </a:tc>
                <a:tc hMerge="1">
                  <a:txBody>
                    <a:bodyPr/>
                    <a:lstStyle/>
                    <a:p>
                      <a:endParaRPr lang="en-US" sz="1100" dirty="0"/>
                    </a:p>
                  </a:txBody>
                  <a:tcPr/>
                </a:tc>
                <a:tc hMerge="1">
                  <a:txBody>
                    <a:bodyPr/>
                    <a:lstStyle/>
                    <a:p>
                      <a:endParaRPr lang="en-US" dirty="0"/>
                    </a:p>
                  </a:txBody>
                  <a:tcPr/>
                </a:tc>
                <a:tc>
                  <a:txBody>
                    <a:bodyPr/>
                    <a:lstStyle/>
                    <a:p>
                      <a:endParaRPr lang="en-US" dirty="0"/>
                    </a:p>
                  </a:txBody>
                  <a:tcPr/>
                </a:tc>
              </a:tr>
              <a:tr h="279543">
                <a:tc>
                  <a:txBody>
                    <a:bodyPr/>
                    <a:lstStyle/>
                    <a:p>
                      <a:r>
                        <a:rPr lang="en-US" sz="1200" u="sng" dirty="0" smtClean="0"/>
                        <a:t>Elderly Status</a:t>
                      </a:r>
                      <a:endParaRPr lang="en-US" sz="1200" b="1" u="sng" dirty="0">
                        <a:latin typeface="Albertus Extra Bold" pitchFamily="34" charset="0"/>
                      </a:endParaRPr>
                    </a:p>
                  </a:txBody>
                  <a:tcPr/>
                </a:tc>
                <a:tc gridSpan="3">
                  <a:txBody>
                    <a:bodyPr/>
                    <a:lstStyle/>
                    <a:p>
                      <a:r>
                        <a:rPr lang="en-US" sz="1000" u="sng" cap="all" baseline="0" dirty="0" smtClean="0"/>
                        <a:t>Previous Housing</a:t>
                      </a:r>
                      <a:endParaRPr lang="en-US" sz="1000" b="1" u="sng" cap="all" baseline="0" dirty="0">
                        <a:latin typeface="Albertus Extra Bold" pitchFamily="34" charset="0"/>
                      </a:endParaRPr>
                    </a:p>
                  </a:txBody>
                  <a:tcPr/>
                </a:tc>
                <a:tc hMerge="1">
                  <a:txBody>
                    <a:bodyPr/>
                    <a:lstStyle/>
                    <a:p>
                      <a:endParaRPr lang="en-US" sz="1100" dirty="0"/>
                    </a:p>
                  </a:txBody>
                  <a:tcPr/>
                </a:tc>
                <a:tc hMerge="1">
                  <a:txBody>
                    <a:bodyPr/>
                    <a:lstStyle/>
                    <a:p>
                      <a:endParaRPr lang="en-US" sz="1000" b="1" u="sng" dirty="0"/>
                    </a:p>
                  </a:txBody>
                  <a:tcPr/>
                </a:tc>
                <a:tc>
                  <a:txBody>
                    <a:bodyPr/>
                    <a:lstStyle/>
                    <a:p>
                      <a:endParaRPr lang="en-US" dirty="0"/>
                    </a:p>
                  </a:txBody>
                  <a:tcPr/>
                </a:tc>
              </a:tr>
              <a:tr h="248483">
                <a:tc>
                  <a:txBody>
                    <a:bodyPr/>
                    <a:lstStyle/>
                    <a:p>
                      <a:r>
                        <a:rPr lang="en-US" sz="1000" dirty="0" smtClean="0"/>
                        <a:t>1</a:t>
                      </a:r>
                      <a:r>
                        <a:rPr lang="en-US" sz="1200" dirty="0" smtClean="0"/>
                        <a:t>.           Non-Elderly</a:t>
                      </a:r>
                      <a:r>
                        <a:rPr lang="en-US" sz="1200" baseline="0" dirty="0" smtClean="0"/>
                        <a:t>                               </a:t>
                      </a:r>
                      <a:r>
                        <a:rPr lang="en-US" sz="1000" baseline="0" dirty="0" smtClean="0"/>
                        <a:t>_____</a:t>
                      </a:r>
                      <a:endParaRPr lang="en-US" sz="1000" dirty="0"/>
                    </a:p>
                  </a:txBody>
                  <a:tcPr/>
                </a:tc>
                <a:tc gridSpan="3">
                  <a:txBody>
                    <a:bodyPr/>
                    <a:lstStyle/>
                    <a:p>
                      <a:r>
                        <a:rPr lang="en-US" sz="1000" dirty="0" smtClean="0"/>
                        <a:t>1 </a:t>
                      </a:r>
                      <a:r>
                        <a:rPr lang="en-US" sz="1200" dirty="0" smtClean="0"/>
                        <a:t>.    Amount of</a:t>
                      </a:r>
                      <a:r>
                        <a:rPr lang="en-US" sz="1200" baseline="0" dirty="0" smtClean="0"/>
                        <a:t> rent now</a:t>
                      </a:r>
                      <a:endParaRPr lang="en-US" sz="1200" dirty="0"/>
                    </a:p>
                  </a:txBody>
                  <a:tcPr/>
                </a:tc>
                <a:tc hMerge="1">
                  <a:txBody>
                    <a:bodyPr/>
                    <a:lstStyle/>
                    <a:p>
                      <a:endParaRPr lang="en-US" sz="1100" dirty="0"/>
                    </a:p>
                  </a:txBody>
                  <a:tcPr/>
                </a:tc>
                <a:tc hMerge="1">
                  <a:txBody>
                    <a:bodyPr/>
                    <a:lstStyle/>
                    <a:p>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_____</a:t>
                      </a:r>
                    </a:p>
                    <a:p>
                      <a:endParaRPr lang="en-US" sz="1000" dirty="0" smtClean="0"/>
                    </a:p>
                  </a:txBody>
                  <a:tcPr/>
                </a:tc>
              </a:tr>
              <a:tr h="403784">
                <a:tc>
                  <a:txBody>
                    <a:bodyPr/>
                    <a:lstStyle/>
                    <a:p>
                      <a:r>
                        <a:rPr lang="en-US" sz="1000" dirty="0" smtClean="0"/>
                        <a:t>2</a:t>
                      </a:r>
                      <a:r>
                        <a:rPr lang="en-US" sz="1200" dirty="0" smtClean="0"/>
                        <a:t>.           62 or Older                                </a:t>
                      </a:r>
                      <a:r>
                        <a:rPr lang="en-US" sz="1000" dirty="0" smtClean="0"/>
                        <a:t>_____</a:t>
                      </a:r>
                      <a:endParaRPr lang="en-US" sz="1000" dirty="0"/>
                    </a:p>
                  </a:txBody>
                  <a:tcPr/>
                </a:tc>
                <a:tc gridSpan="3">
                  <a:txBody>
                    <a:bodyPr/>
                    <a:lstStyle/>
                    <a:p>
                      <a:endParaRPr lang="en-US" dirty="0"/>
                    </a:p>
                  </a:txBody>
                  <a:tcPr/>
                </a:tc>
                <a:tc hMerge="1">
                  <a:txBody>
                    <a:bodyPr/>
                    <a:lstStyle/>
                    <a:p>
                      <a:endParaRPr lang="en-US" sz="1100" dirty="0"/>
                    </a:p>
                  </a:txBody>
                  <a:tcPr/>
                </a:tc>
                <a:tc hMerge="1">
                  <a:txBody>
                    <a:bodyPr/>
                    <a:lstStyle/>
                    <a:p>
                      <a:endParaRPr lang="en-US"/>
                    </a:p>
                  </a:txBody>
                  <a:tcPr/>
                </a:tc>
                <a:tc>
                  <a:txBody>
                    <a:bodyPr/>
                    <a:lstStyle/>
                    <a:p>
                      <a:endParaRPr lang="en-US" dirty="0"/>
                    </a:p>
                  </a:txBody>
                  <a:tcPr/>
                </a:tc>
              </a:tr>
              <a:tr h="248483">
                <a:tc>
                  <a:txBody>
                    <a:bodyPr/>
                    <a:lstStyle/>
                    <a:p>
                      <a:r>
                        <a:rPr lang="en-US" sz="1000" dirty="0" smtClean="0"/>
                        <a:t>3</a:t>
                      </a:r>
                      <a:r>
                        <a:rPr lang="en-US" sz="1200" dirty="0" smtClean="0"/>
                        <a:t>.        </a:t>
                      </a:r>
                      <a:r>
                        <a:rPr lang="en-US" sz="1200" baseline="0" dirty="0" smtClean="0"/>
                        <a:t>  </a:t>
                      </a:r>
                      <a:r>
                        <a:rPr lang="en-US" sz="1200" dirty="0" smtClean="0"/>
                        <a:t> Disabled</a:t>
                      </a:r>
                      <a:r>
                        <a:rPr lang="en-US" sz="1200" baseline="0" dirty="0" smtClean="0"/>
                        <a:t>                                     </a:t>
                      </a:r>
                      <a:r>
                        <a:rPr lang="en-US" sz="1000" baseline="0" dirty="0" smtClean="0"/>
                        <a:t>_____</a:t>
                      </a:r>
                      <a:endParaRPr lang="en-US" sz="1000" dirty="0"/>
                    </a:p>
                  </a:txBody>
                  <a:tcPr/>
                </a:tc>
                <a:tc gridSpan="3">
                  <a:txBody>
                    <a:bodyPr/>
                    <a:lstStyle/>
                    <a:p>
                      <a:endParaRPr lang="en-US" dirty="0"/>
                    </a:p>
                  </a:txBody>
                  <a:tcPr/>
                </a:tc>
                <a:tc hMerge="1">
                  <a:txBody>
                    <a:bodyPr/>
                    <a:lstStyle/>
                    <a:p>
                      <a:endParaRPr lang="en-US" sz="1100" dirty="0"/>
                    </a:p>
                  </a:txBody>
                  <a:tcPr/>
                </a:tc>
                <a:tc hMerge="1">
                  <a:txBody>
                    <a:bodyPr/>
                    <a:lstStyle/>
                    <a:p>
                      <a:endParaRPr lang="en-US" dirty="0"/>
                    </a:p>
                  </a:txBody>
                  <a:tcPr/>
                </a:tc>
                <a:tc>
                  <a:txBody>
                    <a:bodyPr/>
                    <a:lstStyle/>
                    <a:p>
                      <a:endParaRPr lang="en-US" dirty="0"/>
                    </a:p>
                  </a:txBody>
                  <a:tcPr/>
                </a:tc>
              </a:tr>
              <a:tr h="403784">
                <a:tc>
                  <a:txBody>
                    <a:bodyPr/>
                    <a:lstStyle/>
                    <a:p>
                      <a:endParaRPr lang="en-US" sz="1000" dirty="0"/>
                    </a:p>
                  </a:txBody>
                  <a:tcPr/>
                </a:tc>
                <a:tc gridSpan="3">
                  <a:txBody>
                    <a:bodyPr/>
                    <a:lstStyle/>
                    <a:p>
                      <a:endParaRPr lang="en-US" dirty="0"/>
                    </a:p>
                  </a:txBody>
                  <a:tcPr/>
                </a:tc>
                <a:tc hMerge="1">
                  <a:txBody>
                    <a:bodyPr/>
                    <a:lstStyle/>
                    <a:p>
                      <a:endParaRPr lang="en-US" sz="1100" dirty="0"/>
                    </a:p>
                  </a:txBody>
                  <a:tcPr/>
                </a:tc>
                <a:tc hMerge="1">
                  <a:txBody>
                    <a:bodyPr/>
                    <a:lstStyle/>
                    <a:p>
                      <a:endParaRPr lang="en-US" dirty="0"/>
                    </a:p>
                  </a:txBody>
                  <a:tcPr/>
                </a:tc>
                <a:tc>
                  <a:txBody>
                    <a:bodyPr/>
                    <a:lstStyle/>
                    <a:p>
                      <a:endParaRPr lang="en-US" dirty="0"/>
                    </a:p>
                  </a:txBody>
                  <a:tcPr/>
                </a:tc>
              </a:tr>
              <a:tr h="403784">
                <a:tc>
                  <a:txBody>
                    <a:bodyPr/>
                    <a:lstStyle/>
                    <a:p>
                      <a:endParaRPr lang="en-US" sz="1000" dirty="0"/>
                    </a:p>
                  </a:txBody>
                  <a:tcPr/>
                </a:tc>
                <a:tc gridSpan="3">
                  <a:txBody>
                    <a:bodyPr/>
                    <a:lstStyle/>
                    <a:p>
                      <a:pPr marL="228600" indent="-228600">
                        <a:buNone/>
                      </a:pPr>
                      <a:endParaRPr lang="en-US" sz="1000" dirty="0"/>
                    </a:p>
                  </a:txBody>
                  <a:tcPr/>
                </a:tc>
                <a:tc hMerge="1">
                  <a:txBody>
                    <a:bodyPr/>
                    <a:lstStyle/>
                    <a:p>
                      <a:endParaRPr lang="en-US" sz="1100" dirty="0"/>
                    </a:p>
                  </a:txBody>
                  <a:tcPr/>
                </a:tc>
                <a:tc hMerge="1">
                  <a:txBody>
                    <a:bodyPr/>
                    <a:lstStyle/>
                    <a:p>
                      <a:endParaRPr lang="en-US" sz="1000" dirty="0"/>
                    </a:p>
                  </a:txBody>
                  <a:tcPr/>
                </a:tc>
                <a:tc>
                  <a:txBody>
                    <a:bodyPr/>
                    <a:lstStyle/>
                    <a:p>
                      <a:endParaRPr lang="en-US" dirty="0"/>
                    </a:p>
                  </a:txBody>
                  <a:tcPr/>
                </a:tc>
              </a:tr>
            </a:tbl>
          </a:graphicData>
        </a:graphic>
      </p:graphicFrame>
      <p:pic>
        <p:nvPicPr>
          <p:cNvPr id="6" name="Picture 1" descr="Z:\DOCUMENTS\Pawnee_Seal.jpg"/>
          <p:cNvPicPr>
            <a:picLocks noChangeAspect="1" noChangeArrowheads="1"/>
          </p:cNvPicPr>
          <p:nvPr/>
        </p:nvPicPr>
        <p:blipFill>
          <a:blip r:embed="rId2" cstate="print"/>
          <a:srcRect/>
          <a:stretch>
            <a:fillRect/>
          </a:stretch>
        </p:blipFill>
        <p:spPr bwMode="auto">
          <a:xfrm>
            <a:off x="152400" y="152400"/>
            <a:ext cx="886968" cy="83769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685800"/>
          </a:xfrm>
        </p:spPr>
        <p:txBody>
          <a:bodyPr>
            <a:normAutofit fontScale="90000"/>
          </a:bodyPr>
          <a:lstStyle/>
          <a:p>
            <a:pPr algn="r"/>
            <a:r>
              <a:rPr lang="en-US" sz="1800" dirty="0" smtClean="0"/>
              <a:t/>
            </a:r>
            <a:br>
              <a:rPr lang="en-US" sz="1800" dirty="0" smtClean="0"/>
            </a:br>
            <a:r>
              <a:rPr lang="en-US" sz="1800" dirty="0" smtClean="0"/>
              <a:t>Pawnee Nation Housing Authority</a:t>
            </a:r>
            <a:r>
              <a:rPr lang="en-US" sz="1800" b="1" u="sng" dirty="0" smtClean="0"/>
              <a:t/>
            </a:r>
            <a:br>
              <a:rPr lang="en-US" sz="1800" b="1" u="sng" dirty="0" smtClean="0"/>
            </a:br>
            <a:r>
              <a:rPr lang="en-US" sz="1000" b="1" dirty="0" smtClean="0"/>
              <a:t>P.O. BOX 408, PAWNEE OK 74058, PHONE: 918/762-3454, FAX: 918/762-2284</a:t>
            </a:r>
            <a:r>
              <a:rPr lang="en-US" sz="900" b="1" dirty="0" smtClean="0"/>
              <a:t/>
            </a:r>
            <a:br>
              <a:rPr lang="en-US" sz="900" b="1" dirty="0" smtClean="0"/>
            </a:br>
            <a:r>
              <a:rPr lang="en-US" sz="900" b="1" dirty="0" smtClean="0"/>
              <a:t/>
            </a:r>
            <a:br>
              <a:rPr lang="en-US" sz="900" b="1" dirty="0" smtClean="0"/>
            </a:br>
            <a:r>
              <a:rPr lang="en-US" sz="1300" dirty="0" smtClean="0"/>
              <a:t>AUTHORIZATION FOR RELEASE OF INFORMATION</a:t>
            </a:r>
            <a:br>
              <a:rPr lang="en-US" sz="1300" dirty="0" smtClean="0"/>
            </a:br>
            <a:r>
              <a:rPr lang="en-US" sz="1300" dirty="0" smtClean="0"/>
              <a:t>NON-NAHASDA APPLICATION</a:t>
            </a:r>
            <a:endParaRPr lang="en-US" sz="1300" dirty="0"/>
          </a:p>
        </p:txBody>
      </p:sp>
      <p:sp>
        <p:nvSpPr>
          <p:cNvPr id="3" name="Content Placeholder 2"/>
          <p:cNvSpPr>
            <a:spLocks noGrp="1"/>
          </p:cNvSpPr>
          <p:nvPr>
            <p:ph idx="1"/>
          </p:nvPr>
        </p:nvSpPr>
        <p:spPr>
          <a:xfrm>
            <a:off x="152400" y="762000"/>
            <a:ext cx="6477000" cy="8229599"/>
          </a:xfrm>
        </p:spPr>
        <p:txBody>
          <a:bodyPr>
            <a:normAutofit fontScale="32500" lnSpcReduction="20000"/>
          </a:bodyPr>
          <a:lstStyle/>
          <a:p>
            <a:pPr algn="ctr">
              <a:buNone/>
            </a:pPr>
            <a:endParaRPr lang="en-US" sz="1400" b="1" u="sng" dirty="0"/>
          </a:p>
          <a:p>
            <a:pPr>
              <a:buNone/>
            </a:pPr>
            <a:r>
              <a:rPr lang="en-US" sz="3000" u="sng" dirty="0" smtClean="0"/>
              <a:t>CONSENT</a:t>
            </a:r>
          </a:p>
          <a:p>
            <a:pPr>
              <a:buNone/>
            </a:pPr>
            <a:r>
              <a:rPr lang="en-US" sz="3100" dirty="0" smtClean="0"/>
              <a:t>I authorize and direct any Federal, State or local agency, organization, business, individual to release to the Pawnee Nation Housing Authority any information or material needed to complete and verify my application for participation and/or to maintain my continued assistance under Low-Income Public and Indian Housing and/or other housing assistance programs.  I understand and agree that this authorization or the information obtained with its use may be given to and used by the Department of Housing and Urban Development (HUD) in administering and enforcing program rules and policies. </a:t>
            </a:r>
          </a:p>
          <a:p>
            <a:pPr>
              <a:buNone/>
            </a:pPr>
            <a:r>
              <a:rPr lang="en-US" sz="3000" u="sng" dirty="0" smtClean="0"/>
              <a:t>INFORMATION COVERED</a:t>
            </a:r>
          </a:p>
          <a:p>
            <a:pPr>
              <a:buNone/>
            </a:pPr>
            <a:r>
              <a:rPr lang="en-US" sz="2800" dirty="0" smtClean="0"/>
              <a:t>I  understand that depending on program policies and requirements, previous or current information regarding me or my household may be needed.  Verification and inquiries that may be requested, include by are not limited to:</a:t>
            </a:r>
          </a:p>
          <a:p>
            <a:pPr>
              <a:buNone/>
            </a:pPr>
            <a:endParaRPr lang="en-US" sz="2800" dirty="0"/>
          </a:p>
          <a:p>
            <a:pPr>
              <a:buNone/>
            </a:pPr>
            <a:r>
              <a:rPr lang="en-US" sz="2800" dirty="0" smtClean="0"/>
              <a:t>Identity and Marital Status	Employment, Income, and Assets               Residence and Rental Activity</a:t>
            </a:r>
          </a:p>
          <a:p>
            <a:pPr>
              <a:buNone/>
            </a:pPr>
            <a:r>
              <a:rPr lang="en-US" sz="2800" dirty="0" smtClean="0"/>
              <a:t>Medical or Child Care Expenses	 Credit History</a:t>
            </a:r>
            <a:r>
              <a:rPr lang="en-US" sz="2800" dirty="0"/>
              <a:t> </a:t>
            </a:r>
            <a:r>
              <a:rPr lang="en-US" sz="2800" dirty="0" smtClean="0"/>
              <a:t>                                                 and Criminal Activity</a:t>
            </a:r>
          </a:p>
          <a:p>
            <a:pPr>
              <a:buNone/>
            </a:pPr>
            <a:endParaRPr lang="en-US" sz="2800" dirty="0"/>
          </a:p>
          <a:p>
            <a:pPr>
              <a:buNone/>
            </a:pPr>
            <a:r>
              <a:rPr lang="en-US" sz="2800" dirty="0" smtClean="0"/>
              <a:t>I understand that this authorization cannot be used to obtain any information about me that is not pertinent to my eligibility for and continued participation in a housing assistance program.</a:t>
            </a:r>
          </a:p>
          <a:p>
            <a:pPr>
              <a:buNone/>
            </a:pPr>
            <a:endParaRPr lang="en-US" sz="1100" dirty="0"/>
          </a:p>
          <a:p>
            <a:pPr>
              <a:buNone/>
            </a:pPr>
            <a:r>
              <a:rPr lang="en-US" sz="3000" u="sng" dirty="0" smtClean="0"/>
              <a:t>GROUPS OR INDIVIDUALS THAT MAY BE ASKED</a:t>
            </a:r>
            <a:endParaRPr lang="en-US" sz="3000" dirty="0" smtClean="0"/>
          </a:p>
          <a:p>
            <a:pPr>
              <a:buNone/>
            </a:pPr>
            <a:r>
              <a:rPr lang="en-US" sz="2800" dirty="0" smtClean="0"/>
              <a:t>The groups of individuals that may be asked to release the above information (depending on program requirements) including  but are not limited to:</a:t>
            </a:r>
          </a:p>
          <a:p>
            <a:pPr>
              <a:buNone/>
            </a:pPr>
            <a:endParaRPr lang="en-US" sz="2800" dirty="0"/>
          </a:p>
          <a:p>
            <a:pPr>
              <a:buNone/>
            </a:pPr>
            <a:r>
              <a:rPr lang="en-US" sz="2800" dirty="0" smtClean="0"/>
              <a:t>Previous Landlords (including Public Housing Agencies)                                                                          Veterans Administration</a:t>
            </a:r>
          </a:p>
          <a:p>
            <a:pPr>
              <a:buNone/>
            </a:pPr>
            <a:r>
              <a:rPr lang="en-US" sz="2800" dirty="0"/>
              <a:t>C</a:t>
            </a:r>
            <a:r>
              <a:rPr lang="en-US" sz="2800" dirty="0" smtClean="0"/>
              <a:t>ourts and Post Offices 	  State Schools and College                                                      Retirement Systems</a:t>
            </a:r>
          </a:p>
          <a:p>
            <a:pPr>
              <a:buNone/>
            </a:pPr>
            <a:r>
              <a:rPr lang="en-US" sz="2800" dirty="0" smtClean="0"/>
              <a:t>Law Enforcement Agencies</a:t>
            </a:r>
            <a:r>
              <a:rPr lang="en-US" sz="2800" dirty="0"/>
              <a:t>	</a:t>
            </a:r>
            <a:r>
              <a:rPr lang="en-US" sz="2800" dirty="0" smtClean="0"/>
              <a:t>  Unemployment Agencies	                               Banks and other Financial Inst.</a:t>
            </a:r>
          </a:p>
          <a:p>
            <a:pPr>
              <a:buNone/>
            </a:pPr>
            <a:r>
              <a:rPr lang="en-US" sz="2800" dirty="0" smtClean="0"/>
              <a:t>Alimony Providers	                                       Social Security Administration	                               Credit Providers and Credit Bureau</a:t>
            </a:r>
          </a:p>
          <a:p>
            <a:pPr>
              <a:buNone/>
            </a:pPr>
            <a:r>
              <a:rPr lang="en-US" sz="2800" dirty="0" smtClean="0"/>
              <a:t>Medical and Child Care Providers	   QTC Entities	                                                                   Utility Companies</a:t>
            </a:r>
          </a:p>
          <a:p>
            <a:pPr>
              <a:buNone/>
            </a:pPr>
            <a:r>
              <a:rPr lang="en-US" sz="2800" dirty="0" smtClean="0"/>
              <a:t>Welfare Agencies                                           Past and Present Employer                                                   BIA (IIM Accounts) </a:t>
            </a:r>
            <a:endParaRPr lang="en-US" sz="2800" dirty="0"/>
          </a:p>
          <a:p>
            <a:pPr>
              <a:buNone/>
            </a:pPr>
            <a:endParaRPr lang="en-US" sz="1400" b="1" u="sng" dirty="0" smtClean="0"/>
          </a:p>
          <a:p>
            <a:pPr>
              <a:buNone/>
            </a:pPr>
            <a:endParaRPr lang="en-US" sz="3000" b="1" u="sng" dirty="0" smtClean="0"/>
          </a:p>
          <a:p>
            <a:pPr>
              <a:buNone/>
            </a:pPr>
            <a:endParaRPr lang="en-US" sz="3000" b="1" u="sng" dirty="0" smtClean="0"/>
          </a:p>
          <a:p>
            <a:pPr>
              <a:buNone/>
            </a:pPr>
            <a:r>
              <a:rPr lang="en-US" sz="3000" u="sng" dirty="0" smtClean="0"/>
              <a:t>CONDITIONS</a:t>
            </a:r>
            <a:endParaRPr lang="en-US" sz="3000" dirty="0" smtClean="0"/>
          </a:p>
          <a:p>
            <a:pPr>
              <a:buNone/>
            </a:pPr>
            <a:r>
              <a:rPr lang="en-US" sz="1600" dirty="0"/>
              <a:t> </a:t>
            </a:r>
            <a:r>
              <a:rPr lang="en-US" sz="1600" dirty="0" smtClean="0"/>
              <a:t>    </a:t>
            </a:r>
            <a:r>
              <a:rPr lang="en-US" sz="2800" dirty="0" smtClean="0"/>
              <a:t>I</a:t>
            </a:r>
            <a:r>
              <a:rPr lang="en-US" sz="1600" dirty="0" smtClean="0"/>
              <a:t>  </a:t>
            </a:r>
            <a:r>
              <a:rPr lang="en-US" sz="2800" dirty="0" smtClean="0"/>
              <a:t>agree that a photocopy of this authorization may be used for the purpose stated above.  The original of this authorization is on file with the PHA and will stay in effect for an 18 month period from the date signed.  I understand I have a right to review my file and correct any information that I can prove is incorrect.</a:t>
            </a:r>
          </a:p>
          <a:p>
            <a:pPr>
              <a:buNone/>
            </a:pPr>
            <a:endParaRPr lang="en-US" sz="2800" dirty="0" smtClean="0"/>
          </a:p>
          <a:p>
            <a:pPr>
              <a:buNone/>
            </a:pPr>
            <a:r>
              <a:rPr lang="en-US" sz="1600" dirty="0" smtClean="0"/>
              <a:t>_</a:t>
            </a:r>
            <a:r>
              <a:rPr lang="en-US" sz="2800" u="sng" dirty="0" smtClean="0"/>
              <a:t>SIGNATURES</a:t>
            </a:r>
            <a:r>
              <a:rPr lang="en-US" sz="1400" u="sng" dirty="0" smtClean="0"/>
              <a:t>:</a:t>
            </a:r>
            <a:r>
              <a:rPr lang="en-US" sz="1000" dirty="0" smtClean="0"/>
              <a:t>	</a:t>
            </a:r>
          </a:p>
          <a:p>
            <a:pPr>
              <a:buNone/>
            </a:pPr>
            <a:endParaRPr lang="en-US" sz="1000" dirty="0" smtClean="0"/>
          </a:p>
          <a:p>
            <a:pPr>
              <a:buNone/>
            </a:pPr>
            <a:endParaRPr lang="en-US" sz="4300" dirty="0" smtClean="0"/>
          </a:p>
          <a:p>
            <a:pPr>
              <a:buNone/>
            </a:pPr>
            <a:r>
              <a:rPr lang="en-US" sz="4300" dirty="0" smtClean="0"/>
              <a:t>_________________________	__</a:t>
            </a:r>
            <a:r>
              <a:rPr lang="en-US" sz="4300" b="1" u="sng" dirty="0" smtClean="0"/>
              <a:t>__________________</a:t>
            </a:r>
            <a:r>
              <a:rPr lang="en-US" sz="1800" dirty="0" smtClean="0"/>
              <a:t>	</a:t>
            </a:r>
            <a:r>
              <a:rPr lang="en-US" sz="4300" b="1" u="sng" dirty="0" smtClean="0"/>
              <a:t>          ________</a:t>
            </a:r>
          </a:p>
          <a:p>
            <a:pPr>
              <a:buNone/>
            </a:pPr>
            <a:r>
              <a:rPr lang="en-US" sz="3100" dirty="0" smtClean="0"/>
              <a:t>Head of Household		(Print Name)		           Date    </a:t>
            </a:r>
          </a:p>
          <a:p>
            <a:pPr>
              <a:buNone/>
            </a:pPr>
            <a:endParaRPr lang="en-US" sz="3100" dirty="0" smtClean="0"/>
          </a:p>
          <a:p>
            <a:pPr>
              <a:buNone/>
            </a:pPr>
            <a:r>
              <a:rPr lang="en-US" sz="3100" dirty="0" smtClean="0"/>
              <a:t>____________________________________	____________________________         ______________</a:t>
            </a:r>
          </a:p>
          <a:p>
            <a:pPr>
              <a:buNone/>
            </a:pPr>
            <a:r>
              <a:rPr lang="en-US" sz="3100" dirty="0" smtClean="0"/>
              <a:t>Spouse/Other			(Print Name)		            Date</a:t>
            </a:r>
          </a:p>
          <a:p>
            <a:pPr>
              <a:buNone/>
            </a:pPr>
            <a:endParaRPr lang="en-US" sz="3100" dirty="0" smtClean="0"/>
          </a:p>
          <a:p>
            <a:pPr>
              <a:buNone/>
            </a:pPr>
            <a:r>
              <a:rPr lang="en-US" sz="3100" dirty="0" smtClean="0"/>
              <a:t>____________________________________	____________________________          _____________</a:t>
            </a:r>
          </a:p>
          <a:p>
            <a:pPr>
              <a:buNone/>
            </a:pPr>
            <a:r>
              <a:rPr lang="en-US" sz="3100" dirty="0" smtClean="0"/>
              <a:t>Adult Member	 		(Print Name)	 	             Date</a:t>
            </a:r>
          </a:p>
          <a:p>
            <a:pPr>
              <a:buNone/>
            </a:pPr>
            <a:endParaRPr lang="en-US" sz="3100" dirty="0" smtClean="0"/>
          </a:p>
          <a:p>
            <a:pPr>
              <a:buNone/>
            </a:pPr>
            <a:r>
              <a:rPr lang="en-US" sz="3100" dirty="0" smtClean="0"/>
              <a:t>____________________________________	_______________________________    ____________</a:t>
            </a:r>
          </a:p>
          <a:p>
            <a:pPr>
              <a:buNone/>
            </a:pPr>
            <a:r>
              <a:rPr lang="en-US" sz="3100" dirty="0" smtClean="0"/>
              <a:t>Adult Member			(Print Name)		             Date</a:t>
            </a:r>
          </a:p>
          <a:p>
            <a:pPr>
              <a:buNone/>
            </a:pPr>
            <a:endParaRPr lang="en-US" sz="1800" dirty="0" smtClean="0"/>
          </a:p>
          <a:p>
            <a:pPr>
              <a:buNone/>
            </a:pPr>
            <a:endParaRPr lang="en-US" sz="1800" b="1" u="sng" dirty="0" smtClean="0"/>
          </a:p>
          <a:p>
            <a:pPr>
              <a:buNone/>
            </a:pPr>
            <a:endParaRPr lang="en-US" sz="1800" b="1" u="sng" dirty="0" smtClean="0"/>
          </a:p>
          <a:p>
            <a:pPr>
              <a:buNone/>
            </a:pPr>
            <a:r>
              <a:rPr lang="en-US" sz="3100" u="sng" dirty="0" smtClean="0"/>
              <a:t>NOTE:</a:t>
            </a:r>
            <a:r>
              <a:rPr lang="en-US" sz="3100" dirty="0" smtClean="0"/>
              <a:t>   </a:t>
            </a:r>
            <a:r>
              <a:rPr lang="en-US" sz="2800" dirty="0" smtClean="0"/>
              <a:t>THIS GENERAL CONSENT MAY NOT BE USED TO REQUEST A COPY OF A TAX RETURN, IF A COPY OF A TAX </a:t>
            </a:r>
          </a:p>
          <a:p>
            <a:pPr>
              <a:buNone/>
            </a:pPr>
            <a:r>
              <a:rPr lang="en-US" sz="2800" dirty="0" smtClean="0"/>
              <a:t>               RETURN IS NEEDED, IRS FORM 1506 , “REQUEST FOR COPY OF TAX FORM” MUST BE PREPARED AND SIGNED                </a:t>
            </a:r>
          </a:p>
          <a:p>
            <a:pPr>
              <a:buNone/>
            </a:pPr>
            <a:r>
              <a:rPr lang="en-US" sz="2800" dirty="0" smtClean="0"/>
              <a:t>               SEPARATELY.</a:t>
            </a:r>
          </a:p>
          <a:p>
            <a:pPr>
              <a:buNone/>
            </a:pPr>
            <a:endParaRPr lang="en-US" sz="2800" u="sng" dirty="0" smtClean="0"/>
          </a:p>
          <a:p>
            <a:pPr algn="r">
              <a:buNone/>
            </a:pPr>
            <a:endParaRPr lang="en-US" sz="2800" u="sng" dirty="0" smtClean="0"/>
          </a:p>
          <a:p>
            <a:pPr algn="r">
              <a:buNone/>
            </a:pPr>
            <a:endParaRPr lang="en-US" sz="1800" dirty="0" smtClean="0"/>
          </a:p>
          <a:p>
            <a:pPr algn="r">
              <a:buNone/>
            </a:pPr>
            <a:endParaRPr lang="en-US" sz="1800" dirty="0" smtClean="0"/>
          </a:p>
          <a:p>
            <a:pPr algn="r">
              <a:buNone/>
            </a:pPr>
            <a:endParaRPr lang="en-US" sz="1800" dirty="0" smtClean="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762000"/>
          </a:xfrm>
        </p:spPr>
        <p:txBody>
          <a:bodyPr>
            <a:normAutofit fontScale="90000"/>
          </a:bodyPr>
          <a:lstStyle/>
          <a:p>
            <a:pPr algn="r"/>
            <a:r>
              <a:rPr lang="en-US" sz="1600" dirty="0" smtClean="0"/>
              <a:t>Pawnee Nation Housing Authority</a:t>
            </a:r>
            <a:r>
              <a:rPr lang="en-US" sz="8800" b="1" u="sng" dirty="0" smtClean="0"/>
              <a:t/>
            </a:r>
            <a:br>
              <a:rPr lang="en-US" sz="8800" b="1" u="sng" dirty="0" smtClean="0"/>
            </a:br>
            <a:r>
              <a:rPr lang="en-US" sz="900" dirty="0" smtClean="0"/>
              <a:t>P.O. BOX 408, PAWNEE OK 74058, PHONE: 918/762-3454, FAX: 918/762-2284</a:t>
            </a:r>
            <a:br>
              <a:rPr lang="en-US" sz="900" dirty="0" smtClean="0"/>
            </a:br>
            <a:r>
              <a:rPr lang="en-US" sz="1200" dirty="0" smtClean="0"/>
              <a:t>AUTHORIZATION FOR RELEASE OF INFORMATION</a:t>
            </a:r>
            <a:br>
              <a:rPr lang="en-US" sz="1200" dirty="0" smtClean="0"/>
            </a:br>
            <a:r>
              <a:rPr lang="en-US" sz="1200" dirty="0" smtClean="0"/>
              <a:t>NON-NAHASDA APPLICATION</a:t>
            </a:r>
            <a:endParaRPr lang="en-US" sz="1200" dirty="0"/>
          </a:p>
        </p:txBody>
      </p:sp>
      <p:sp>
        <p:nvSpPr>
          <p:cNvPr id="3" name="Content Placeholder 2"/>
          <p:cNvSpPr>
            <a:spLocks noGrp="1"/>
          </p:cNvSpPr>
          <p:nvPr>
            <p:ph idx="1"/>
          </p:nvPr>
        </p:nvSpPr>
        <p:spPr>
          <a:xfrm>
            <a:off x="342900" y="990601"/>
            <a:ext cx="6172200" cy="7177618"/>
          </a:xfrm>
        </p:spPr>
        <p:txBody>
          <a:bodyPr>
            <a:normAutofit/>
          </a:bodyPr>
          <a:lstStyle/>
          <a:p>
            <a:pPr>
              <a:buNone/>
            </a:pPr>
            <a:r>
              <a:rPr lang="en-US" sz="1100" dirty="0" smtClean="0"/>
              <a:t>SEE BELOW FOR PRIVACY ACT STATEMENT</a:t>
            </a:r>
          </a:p>
          <a:p>
            <a:pPr>
              <a:buNone/>
            </a:pPr>
            <a:endParaRPr lang="en-US" sz="1100" dirty="0" smtClean="0"/>
          </a:p>
          <a:p>
            <a:pPr>
              <a:buNone/>
            </a:pPr>
            <a:endParaRPr lang="en-US" sz="1100" dirty="0" smtClean="0"/>
          </a:p>
          <a:p>
            <a:pPr>
              <a:buNone/>
            </a:pPr>
            <a:endParaRPr lang="en-US" sz="1100" dirty="0" smtClean="0"/>
          </a:p>
          <a:p>
            <a:pPr algn="ctr">
              <a:buNone/>
            </a:pPr>
            <a:r>
              <a:rPr lang="en-US" sz="1100" dirty="0" smtClean="0"/>
              <a:t>PRIVACY ACT STATEMENT</a:t>
            </a:r>
          </a:p>
          <a:p>
            <a:pPr algn="ctr">
              <a:buNone/>
            </a:pPr>
            <a:endParaRPr lang="en-US" sz="1100" dirty="0" smtClean="0"/>
          </a:p>
          <a:p>
            <a:pPr>
              <a:buNone/>
            </a:pPr>
            <a:r>
              <a:rPr lang="en-US" sz="1100" dirty="0" smtClean="0"/>
              <a:t>The Department of Housing and Urban Development (HUD) is authorized to collect this information by the U.S. Housing Act of 1937, as amended (42 U.S.C. 1437 et. Seq.); the Housing and Urban-rural Recovery Act of 1983 (P.L. 98-181); the Housing and Community Development  Technical Amendments of 1984 (P.L. 98-479); and by the Housing and Community Development Act of 1987 (42 U.S.C. 3543).  The information is being collected by HUD to determine an applicant’s eligibility, the recommended unit size, and the amount the tenants(s) must pay toward rent and utilities. HUD uses this information to assist in managing certain HUD properties, to protect the Government’s financial interest, and to verify the accuracy of the information furnished. HUD or a Public Housing Authority (PHA) may conduct a computer match to verify the information you provide.  This information may be released to appropriate Federal, State, and local agencies, when relevant, and to civil, criminal, or regulatory investigators and prosecutors.  However, the information will not be otherwise disclosed or released outside of HUD, except as permitted or required by law.  You must provide all of the information requested.  Failure to provide any information may result in a delay or rejection of your eligibility approval.</a:t>
            </a:r>
            <a:endParaRPr lang="en-US" sz="1100" dirty="0"/>
          </a:p>
        </p:txBody>
      </p:sp>
      <p:pic>
        <p:nvPicPr>
          <p:cNvPr id="6" name="Picture 1" descr="Z:\DOCUMENTS\Pawnee_Seal.jpg"/>
          <p:cNvPicPr>
            <a:picLocks noChangeAspect="1" noChangeArrowheads="1"/>
          </p:cNvPicPr>
          <p:nvPr/>
        </p:nvPicPr>
        <p:blipFill>
          <a:blip r:embed="rId2" cstate="print"/>
          <a:srcRect/>
          <a:stretch>
            <a:fillRect/>
          </a:stretch>
        </p:blipFill>
        <p:spPr bwMode="auto">
          <a:xfrm>
            <a:off x="152400" y="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0"/>
            <a:ext cx="6172200" cy="762000"/>
          </a:xfrm>
        </p:spPr>
        <p:txBody>
          <a:bodyPr>
            <a:normAutofit fontScale="90000"/>
          </a:bodyPr>
          <a:lstStyle/>
          <a:p>
            <a:pPr algn="r"/>
            <a:r>
              <a:rPr lang="en-US" sz="1800" dirty="0" smtClean="0"/>
              <a:t/>
            </a:r>
            <a:br>
              <a:rPr lang="en-US" sz="1800" dirty="0" smtClean="0"/>
            </a:br>
            <a:r>
              <a:rPr lang="en-US" sz="1800" dirty="0" smtClean="0"/>
              <a:t>Pawnee Nation Housing Authority</a:t>
            </a:r>
            <a:br>
              <a:rPr lang="en-US" sz="1800" dirty="0" smtClean="0"/>
            </a:br>
            <a:r>
              <a:rPr lang="en-US" sz="1000" dirty="0" smtClean="0"/>
              <a:t>P.O. BOX 408, PAWNEE OK 74058, PHONE: 918/762-3454, FAX: 918/762-2284</a:t>
            </a:r>
            <a:br>
              <a:rPr lang="en-US" sz="1000" dirty="0" smtClean="0"/>
            </a:br>
            <a:r>
              <a:rPr lang="en-US" sz="1000" dirty="0" smtClean="0"/>
              <a:t>NON-NAHASDA APPLICATION</a:t>
            </a:r>
            <a:r>
              <a:rPr lang="en-US" sz="900" dirty="0" smtClean="0"/>
              <a:t/>
            </a:r>
            <a:br>
              <a:rPr lang="en-US" sz="900" dirty="0" smtClean="0"/>
            </a:br>
            <a:r>
              <a:rPr lang="en-US" sz="1200" dirty="0" smtClean="0"/>
              <a:t/>
            </a:r>
            <a:br>
              <a:rPr lang="en-US" sz="1200" dirty="0" smtClean="0"/>
            </a:br>
            <a:r>
              <a:rPr lang="en-US" sz="1300" dirty="0" smtClean="0"/>
              <a:t>REQUEST FOR BACKGROUND CHECK</a:t>
            </a:r>
            <a:endParaRPr lang="en-US" sz="1300" dirty="0"/>
          </a:p>
        </p:txBody>
      </p:sp>
      <p:sp>
        <p:nvSpPr>
          <p:cNvPr id="5" name="Content Placeholder 4"/>
          <p:cNvSpPr>
            <a:spLocks noGrp="1"/>
          </p:cNvSpPr>
          <p:nvPr>
            <p:ph idx="1"/>
          </p:nvPr>
        </p:nvSpPr>
        <p:spPr>
          <a:xfrm>
            <a:off x="304800" y="990600"/>
            <a:ext cx="6172200" cy="7848600"/>
          </a:xfrm>
        </p:spPr>
        <p:txBody>
          <a:bodyPr>
            <a:normAutofit fontScale="92500" lnSpcReduction="20000"/>
          </a:bodyPr>
          <a:lstStyle/>
          <a:p>
            <a:pPr algn="ctr">
              <a:buNone/>
            </a:pPr>
            <a:endParaRPr lang="en-US" sz="1600" b="1" u="sng" dirty="0"/>
          </a:p>
          <a:p>
            <a:pPr>
              <a:buNone/>
            </a:pPr>
            <a:r>
              <a:rPr lang="en-US" sz="1500" dirty="0" smtClean="0"/>
              <a:t>Date:_</a:t>
            </a:r>
            <a:r>
              <a:rPr lang="en-US" sz="1500" b="1" u="sng" dirty="0" smtClean="0"/>
              <a:t>_________</a:t>
            </a:r>
            <a:r>
              <a:rPr lang="en-US" sz="1500" dirty="0" smtClean="0"/>
              <a:t>______</a:t>
            </a:r>
          </a:p>
          <a:p>
            <a:pPr>
              <a:buNone/>
            </a:pPr>
            <a:r>
              <a:rPr lang="en-US" sz="1500" dirty="0" smtClean="0"/>
              <a:t>Name:  _</a:t>
            </a:r>
            <a:r>
              <a:rPr lang="en-US" sz="1500" b="1" u="sng" dirty="0" smtClean="0"/>
              <a:t>____________</a:t>
            </a:r>
            <a:r>
              <a:rPr lang="en-US" sz="1500" dirty="0" smtClean="0"/>
              <a:t>________________  D.O.B.:  _____________</a:t>
            </a:r>
          </a:p>
          <a:p>
            <a:pPr>
              <a:buNone/>
            </a:pPr>
            <a:r>
              <a:rPr lang="en-US" sz="1500" dirty="0" smtClean="0"/>
              <a:t>Race:_</a:t>
            </a:r>
            <a:r>
              <a:rPr lang="en-US" sz="1500" b="1" u="sng" dirty="0" smtClean="0"/>
              <a:t>_______________</a:t>
            </a:r>
            <a:r>
              <a:rPr lang="en-US" sz="1500" dirty="0" smtClean="0"/>
              <a:t>______  Sex: __</a:t>
            </a:r>
            <a:r>
              <a:rPr lang="en-US" sz="1500" b="1" u="sng" dirty="0" smtClean="0"/>
              <a:t>_</a:t>
            </a:r>
            <a:r>
              <a:rPr lang="en-US" sz="1500" dirty="0" smtClean="0"/>
              <a:t>___SS#:___</a:t>
            </a:r>
            <a:r>
              <a:rPr lang="en-US" sz="1500" b="1" u="sng" dirty="0" smtClean="0"/>
              <a:t>__________</a:t>
            </a:r>
            <a:r>
              <a:rPr lang="en-US" sz="1500" dirty="0" smtClean="0"/>
              <a:t>__</a:t>
            </a:r>
          </a:p>
          <a:p>
            <a:pPr>
              <a:buNone/>
            </a:pPr>
            <a:r>
              <a:rPr lang="en-US" sz="1500" dirty="0" smtClean="0"/>
              <a:t>Place of Birth:  __</a:t>
            </a:r>
            <a:r>
              <a:rPr lang="en-US" sz="1500" b="1" u="sng" dirty="0" smtClean="0"/>
              <a:t>___________</a:t>
            </a:r>
            <a:r>
              <a:rPr lang="en-US" sz="1500" dirty="0" smtClean="0"/>
              <a:t>_______________________________</a:t>
            </a:r>
          </a:p>
          <a:p>
            <a:pPr>
              <a:buNone/>
            </a:pPr>
            <a:r>
              <a:rPr lang="en-US" sz="1500" dirty="0" smtClean="0"/>
              <a:t>Driver’s License #:</a:t>
            </a:r>
            <a:r>
              <a:rPr lang="en-US" sz="1500" u="sng" dirty="0" smtClean="0"/>
              <a:t>	</a:t>
            </a:r>
            <a:r>
              <a:rPr lang="en-US" sz="1500" b="1" u="sng" dirty="0" smtClean="0"/>
              <a:t>____________</a:t>
            </a:r>
            <a:r>
              <a:rPr lang="en-US" sz="1500" u="sng" dirty="0" smtClean="0"/>
              <a:t>	</a:t>
            </a:r>
            <a:r>
              <a:rPr lang="en-US" sz="1500" dirty="0" smtClean="0"/>
              <a:t>State Issuing:  </a:t>
            </a:r>
            <a:r>
              <a:rPr lang="en-US" sz="1500" b="1" u="sng" dirty="0" smtClean="0"/>
              <a:t> ____</a:t>
            </a:r>
          </a:p>
          <a:p>
            <a:pPr>
              <a:buNone/>
            </a:pPr>
            <a:r>
              <a:rPr lang="en-US" sz="1500" dirty="0" smtClean="0"/>
              <a:t>Other Names Used:__________________________________________	</a:t>
            </a:r>
          </a:p>
          <a:p>
            <a:pPr>
              <a:buNone/>
            </a:pPr>
            <a:r>
              <a:rPr lang="en-US" sz="1500" dirty="0" smtClean="0"/>
              <a:t>Marital Status:  ___</a:t>
            </a:r>
            <a:r>
              <a:rPr lang="en-US" sz="1500" b="1" u="sng" dirty="0" smtClean="0"/>
              <a:t>_______</a:t>
            </a:r>
            <a:r>
              <a:rPr lang="en-US" sz="1500" dirty="0" smtClean="0"/>
              <a:t>__  Spouse Name:_____________________</a:t>
            </a:r>
          </a:p>
          <a:p>
            <a:pPr>
              <a:buNone/>
            </a:pPr>
            <a:r>
              <a:rPr lang="en-US" sz="1500" dirty="0" smtClean="0"/>
              <a:t>Have you ever been convicted of a crime:  Yes:  _________No___</a:t>
            </a:r>
            <a:r>
              <a:rPr lang="en-US" sz="1500" b="1" u="sng" dirty="0" smtClean="0"/>
              <a:t>___</a:t>
            </a:r>
            <a:r>
              <a:rPr lang="en-US" sz="1500" dirty="0" smtClean="0"/>
              <a:t>___</a:t>
            </a:r>
          </a:p>
          <a:p>
            <a:pPr>
              <a:buNone/>
            </a:pPr>
            <a:r>
              <a:rPr lang="en-US" sz="1500" dirty="0" smtClean="0"/>
              <a:t>If yes, please explain:_________________________________________</a:t>
            </a:r>
          </a:p>
          <a:p>
            <a:pPr>
              <a:buNone/>
            </a:pPr>
            <a:r>
              <a:rPr lang="en-US" sz="1500" dirty="0" smtClean="0"/>
              <a:t>__________________________________________________________</a:t>
            </a:r>
            <a:r>
              <a:rPr lang="en-US" sz="1500" u="sng" dirty="0" smtClean="0"/>
              <a:t>	</a:t>
            </a:r>
          </a:p>
          <a:p>
            <a:pPr>
              <a:buNone/>
            </a:pPr>
            <a:endParaRPr lang="en-US" sz="1500" dirty="0" smtClean="0"/>
          </a:p>
          <a:p>
            <a:pPr>
              <a:buNone/>
            </a:pPr>
            <a:r>
              <a:rPr lang="en-US" sz="1500" dirty="0" smtClean="0"/>
              <a:t>RELEASE STATEMENT:</a:t>
            </a:r>
          </a:p>
          <a:p>
            <a:pPr>
              <a:buNone/>
            </a:pPr>
            <a:endParaRPr lang="en-US" sz="1500" dirty="0" smtClean="0"/>
          </a:p>
          <a:p>
            <a:pPr>
              <a:buNone/>
            </a:pPr>
            <a:r>
              <a:rPr lang="en-US" sz="1500" dirty="0" smtClean="0"/>
              <a:t>I, _</a:t>
            </a:r>
            <a:r>
              <a:rPr lang="en-US" sz="1500" b="1" u="sng" dirty="0" smtClean="0"/>
              <a:t>___________</a:t>
            </a:r>
            <a:r>
              <a:rPr lang="en-US" sz="1500" dirty="0" smtClean="0"/>
              <a:t>__HEREBY GRANT FULL PERMISSION WITHOUT RECOURSE, FOR THE USE AND RELEASE OF INFORMATION AS NECESSARY FOR THE PURPOSE EXPLAINED.</a:t>
            </a:r>
          </a:p>
          <a:p>
            <a:pPr>
              <a:buNone/>
            </a:pPr>
            <a:r>
              <a:rPr lang="en-US" sz="1500" dirty="0"/>
              <a:t>	</a:t>
            </a:r>
            <a:r>
              <a:rPr lang="en-US" sz="1500" dirty="0" smtClean="0"/>
              <a:t>				</a:t>
            </a:r>
          </a:p>
          <a:p>
            <a:pPr>
              <a:buNone/>
            </a:pPr>
            <a:r>
              <a:rPr lang="en-US" sz="1500" dirty="0"/>
              <a:t>	</a:t>
            </a:r>
            <a:r>
              <a:rPr lang="en-US" sz="1500" dirty="0" smtClean="0"/>
              <a:t>				______________________</a:t>
            </a:r>
          </a:p>
          <a:p>
            <a:pPr>
              <a:buNone/>
            </a:pPr>
            <a:r>
              <a:rPr lang="en-US" sz="1500" dirty="0"/>
              <a:t>	</a:t>
            </a:r>
            <a:r>
              <a:rPr lang="en-US" sz="1500" dirty="0" smtClean="0"/>
              <a:t>				Signature</a:t>
            </a:r>
          </a:p>
          <a:p>
            <a:pPr>
              <a:buNone/>
            </a:pPr>
            <a:endParaRPr lang="en-US" sz="1500" dirty="0" smtClean="0"/>
          </a:p>
          <a:p>
            <a:pPr>
              <a:buNone/>
            </a:pPr>
            <a:r>
              <a:rPr lang="en-US" sz="1500" dirty="0" smtClean="0"/>
              <a:t>OFFICE REQUESTING BACKGROUND CHECK:  Pawnee Nation Housing Authority, P.O. BOX 408, PAWNEE, OK 74058, (918)762-3454</a:t>
            </a:r>
          </a:p>
          <a:p>
            <a:pPr>
              <a:buNone/>
            </a:pPr>
            <a:endParaRPr lang="en-US" sz="1500" dirty="0"/>
          </a:p>
          <a:p>
            <a:pPr>
              <a:buNone/>
            </a:pPr>
            <a:r>
              <a:rPr lang="en-US" sz="1500" dirty="0" smtClean="0"/>
              <a:t>I HAVE EXPLAINED THE PURPOSE OF THIS FORM AND THE BACKGROUND CHECK TO MR./MRS./MS</a:t>
            </a:r>
            <a:r>
              <a:rPr lang="en-US" sz="1500" b="1" u="sng" dirty="0" smtClean="0"/>
              <a:t>.</a:t>
            </a:r>
            <a:r>
              <a:rPr lang="en-US" sz="1500" dirty="0" smtClean="0"/>
              <a:t>/___</a:t>
            </a:r>
            <a:r>
              <a:rPr lang="en-US" sz="1500" b="1" u="sng" dirty="0" smtClean="0"/>
              <a:t>__________</a:t>
            </a:r>
            <a:r>
              <a:rPr lang="en-US" sz="1500" dirty="0" smtClean="0"/>
              <a:t>__________AND HE/SHE UNDERSTOOD</a:t>
            </a:r>
          </a:p>
          <a:p>
            <a:pPr>
              <a:buNone/>
            </a:pPr>
            <a:r>
              <a:rPr lang="en-US" sz="1500" dirty="0"/>
              <a:t>	</a:t>
            </a:r>
            <a:r>
              <a:rPr lang="en-US" sz="1500" dirty="0" smtClean="0"/>
              <a:t>				</a:t>
            </a:r>
          </a:p>
          <a:p>
            <a:pPr>
              <a:buNone/>
            </a:pPr>
            <a:r>
              <a:rPr lang="en-US" sz="1500" dirty="0" smtClean="0"/>
              <a:t>_____________                                                               _______________________</a:t>
            </a:r>
          </a:p>
          <a:p>
            <a:pPr>
              <a:buNone/>
            </a:pPr>
            <a:r>
              <a:rPr lang="en-US" sz="1500" dirty="0"/>
              <a:t>	</a:t>
            </a:r>
            <a:r>
              <a:rPr lang="en-US" sz="1500" dirty="0" smtClean="0"/>
              <a:t>DATE				AUTHORITIVE SIGNATURE</a:t>
            </a:r>
          </a:p>
          <a:p>
            <a:pPr>
              <a:buNone/>
            </a:pPr>
            <a:endParaRPr lang="en-US" sz="1500" dirty="0"/>
          </a:p>
          <a:p>
            <a:pPr>
              <a:buNone/>
            </a:pPr>
            <a:endParaRPr lang="en-US" sz="1500" dirty="0" smtClean="0"/>
          </a:p>
          <a:p>
            <a:pPr>
              <a:buNone/>
            </a:pPr>
            <a:endParaRPr lang="en-US" sz="1500" dirty="0"/>
          </a:p>
          <a:p>
            <a:pPr>
              <a:buNone/>
            </a:pPr>
            <a:r>
              <a:rPr lang="en-US" sz="1500" dirty="0" smtClean="0"/>
              <a:t>				</a:t>
            </a:r>
          </a:p>
          <a:p>
            <a:pPr>
              <a:buNone/>
            </a:pPr>
            <a:r>
              <a:rPr lang="en-US" sz="1600" dirty="0"/>
              <a:t>	</a:t>
            </a:r>
            <a:r>
              <a:rPr lang="en-US" sz="1600" dirty="0" smtClean="0"/>
              <a:t>					</a:t>
            </a:r>
          </a:p>
        </p:txBody>
      </p:sp>
      <p:pic>
        <p:nvPicPr>
          <p:cNvPr id="6" name="Picture 1" descr="Z:\DOCUMENTS\Pawnee_Seal.jpg"/>
          <p:cNvPicPr>
            <a:picLocks noChangeAspect="1" noChangeArrowheads="1"/>
          </p:cNvPicPr>
          <p:nvPr/>
        </p:nvPicPr>
        <p:blipFill>
          <a:blip r:embed="rId3" cstate="print"/>
          <a:srcRect/>
          <a:stretch>
            <a:fillRect/>
          </a:stretch>
        </p:blipFill>
        <p:spPr bwMode="auto">
          <a:xfrm>
            <a:off x="152400" y="152400"/>
            <a:ext cx="871369" cy="822960"/>
          </a:xfrm>
          <a:prstGeom prst="rect">
            <a:avLst/>
          </a:prstGeom>
          <a:ln>
            <a:noFill/>
          </a:ln>
          <a:effectLst>
            <a:outerShdw blurRad="292100" dist="139700" dir="2700000" algn="tl" rotWithShape="0">
              <a:srgbClr val="333333">
                <a:alpha val="65000"/>
              </a:srgbClr>
            </a:outerShdw>
          </a:effectLst>
        </p:spPr>
      </p:pic>
      <p:graphicFrame>
        <p:nvGraphicFramePr>
          <p:cNvPr id="8" name="Object 7"/>
          <p:cNvGraphicFramePr>
            <a:graphicFrameLocks noChangeAspect="1"/>
          </p:cNvGraphicFramePr>
          <p:nvPr/>
        </p:nvGraphicFramePr>
        <p:xfrm>
          <a:off x="-2133600" y="3124200"/>
          <a:ext cx="1228725" cy="390525"/>
        </p:xfrm>
        <a:graphic>
          <a:graphicData uri="http://schemas.openxmlformats.org/presentationml/2006/ole">
            <mc:AlternateContent xmlns:mc="http://schemas.openxmlformats.org/markup-compatibility/2006">
              <mc:Choice xmlns:v="urn:schemas-microsoft-com:vml" Requires="v">
                <p:oleObj spid="_x0000_s1037" name="Worksheet" r:id="rId5" imgW="1228641" imgH="390414" progId="Excel.Sheet.12">
                  <p:embed/>
                </p:oleObj>
              </mc:Choice>
              <mc:Fallback>
                <p:oleObj name="Worksheet" r:id="rId5" imgW="1228641" imgH="390414" progId="Excel.Shee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3124200"/>
                        <a:ext cx="12287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1066800"/>
          </a:xfrm>
        </p:spPr>
        <p:txBody>
          <a:bodyPr>
            <a:normAutofit/>
          </a:bodyPr>
          <a:lstStyle/>
          <a:p>
            <a:pPr algn="r"/>
            <a:r>
              <a:rPr lang="en-US" sz="1600" dirty="0" smtClean="0"/>
              <a:t>Pawnee Nation Housing Authority</a:t>
            </a:r>
            <a:br>
              <a:rPr lang="en-US" sz="1600" dirty="0" smtClean="0"/>
            </a:br>
            <a:r>
              <a:rPr lang="en-US" sz="900" dirty="0" smtClean="0"/>
              <a:t>P.O. BOX 408, PAWNEE OK 74058, PHONE: 918/762-3454, FAX: 918/762-2284</a:t>
            </a:r>
            <a:br>
              <a:rPr lang="en-US" sz="900" dirty="0" smtClean="0"/>
            </a:br>
            <a:r>
              <a:rPr lang="en-US" sz="900" dirty="0" smtClean="0"/>
              <a:t>NON-NAHASDA APPLICATION</a:t>
            </a:r>
            <a:br>
              <a:rPr lang="en-US" sz="900" dirty="0" smtClean="0"/>
            </a:br>
            <a:r>
              <a:rPr lang="en-US" sz="900" dirty="0" smtClean="0"/>
              <a:t/>
            </a:r>
            <a:br>
              <a:rPr lang="en-US" sz="900" dirty="0" smtClean="0"/>
            </a:br>
            <a:r>
              <a:rPr lang="en-US" sz="1200" dirty="0" smtClean="0"/>
              <a:t>EMPLOYMENT VERIFICATION</a:t>
            </a:r>
            <a:endParaRPr lang="en-US" sz="1200" dirty="0"/>
          </a:p>
        </p:txBody>
      </p:sp>
      <p:sp>
        <p:nvSpPr>
          <p:cNvPr id="3" name="Content Placeholder 2"/>
          <p:cNvSpPr>
            <a:spLocks noGrp="1"/>
          </p:cNvSpPr>
          <p:nvPr>
            <p:ph idx="1"/>
          </p:nvPr>
        </p:nvSpPr>
        <p:spPr>
          <a:xfrm>
            <a:off x="342900" y="990600"/>
            <a:ext cx="6172200" cy="7924799"/>
          </a:xfrm>
        </p:spPr>
        <p:txBody>
          <a:bodyPr>
            <a:normAutofit fontScale="25000" lnSpcReduction="20000"/>
          </a:bodyPr>
          <a:lstStyle/>
          <a:p>
            <a:pPr>
              <a:buNone/>
            </a:pPr>
            <a:r>
              <a:rPr lang="en-US" sz="4800" dirty="0" smtClean="0"/>
              <a:t>Employer Name:_</a:t>
            </a:r>
            <a:r>
              <a:rPr lang="en-US" sz="4800" b="1" u="sng" dirty="0" smtClean="0"/>
              <a:t>_____________</a:t>
            </a:r>
            <a:r>
              <a:rPr lang="en-US" sz="4800" dirty="0" smtClean="0"/>
              <a:t>_______    	Date:__</a:t>
            </a:r>
            <a:r>
              <a:rPr lang="en-US" sz="4800" b="1" u="sng" dirty="0" smtClean="0"/>
              <a:t>____</a:t>
            </a:r>
            <a:r>
              <a:rPr lang="en-US" sz="4800" dirty="0" smtClean="0"/>
              <a:t>_________</a:t>
            </a:r>
          </a:p>
          <a:p>
            <a:pPr>
              <a:buNone/>
            </a:pPr>
            <a:r>
              <a:rPr lang="en-US" sz="4800" dirty="0" smtClean="0"/>
              <a:t>Address______________________                   	RE: </a:t>
            </a:r>
            <a:r>
              <a:rPr lang="en-US" sz="4800" u="sng" dirty="0" smtClean="0"/>
              <a:t>_________________</a:t>
            </a:r>
          </a:p>
          <a:p>
            <a:pPr>
              <a:buNone/>
            </a:pPr>
            <a:r>
              <a:rPr lang="en-US" sz="4800" dirty="0" smtClean="0"/>
              <a:t>City, State, Zip:_</a:t>
            </a:r>
            <a:r>
              <a:rPr lang="en-US" sz="4800" b="1" u="sng" dirty="0" smtClean="0"/>
              <a:t>_______________</a:t>
            </a:r>
            <a:r>
              <a:rPr lang="en-US" sz="4800" dirty="0" smtClean="0"/>
              <a:t>_________	SS#:__</a:t>
            </a:r>
            <a:r>
              <a:rPr lang="en-US" sz="4800" b="1" u="sng" dirty="0" smtClean="0"/>
              <a:t>_________</a:t>
            </a:r>
            <a:r>
              <a:rPr lang="en-US" sz="4800" dirty="0" smtClean="0"/>
              <a:t>______</a:t>
            </a:r>
          </a:p>
          <a:p>
            <a:pPr>
              <a:buNone/>
            </a:pPr>
            <a:r>
              <a:rPr lang="en-US" sz="4800" dirty="0" smtClean="0"/>
              <a:t>Phone:________________________________</a:t>
            </a:r>
          </a:p>
          <a:p>
            <a:pPr>
              <a:buNone/>
            </a:pPr>
            <a:endParaRPr lang="en-US" sz="3700" b="1" dirty="0"/>
          </a:p>
          <a:p>
            <a:pPr>
              <a:buNone/>
            </a:pPr>
            <a:r>
              <a:rPr lang="en-US" sz="4800" dirty="0" smtClean="0"/>
              <a:t>To establish eligibility for occupancy, we must verify the incomes of all residents and prospective residents.  The person identified above has informed us that he / she Is now, or has been within the past twelve (12) months, employed by your firm.  Please return the information requested below as soon as possible.</a:t>
            </a:r>
          </a:p>
          <a:p>
            <a:pPr>
              <a:buNone/>
            </a:pPr>
            <a:r>
              <a:rPr lang="en-US" sz="4800" dirty="0" smtClean="0"/>
              <a:t>AUTHORIZATION OF APPLICANT TO RELEASE INFORMATION:</a:t>
            </a:r>
          </a:p>
          <a:p>
            <a:pPr>
              <a:buNone/>
            </a:pPr>
            <a:endParaRPr lang="en-US" sz="3700" b="1" u="sng" dirty="0"/>
          </a:p>
          <a:p>
            <a:pPr>
              <a:buNone/>
            </a:pPr>
            <a:r>
              <a:rPr lang="en-US" sz="3700" b="1" u="sng" dirty="0" smtClean="0"/>
              <a:t>______________________________</a:t>
            </a:r>
            <a:r>
              <a:rPr lang="en-US" sz="3700" b="1" dirty="0" smtClean="0"/>
              <a:t>		</a:t>
            </a:r>
            <a:r>
              <a:rPr lang="en-US" sz="1300" b="1" dirty="0" smtClean="0"/>
              <a:t>                                                                                                            </a:t>
            </a:r>
            <a:r>
              <a:rPr lang="en-US" sz="3700" b="1" dirty="0" smtClean="0"/>
              <a:t>__________________________</a:t>
            </a:r>
          </a:p>
          <a:p>
            <a:pPr>
              <a:buNone/>
            </a:pPr>
            <a:r>
              <a:rPr lang="en-US" sz="4800" dirty="0" smtClean="0"/>
              <a:t>Signature of Applicant/Employee</a:t>
            </a:r>
            <a:r>
              <a:rPr lang="en-US" sz="3700" dirty="0" smtClean="0"/>
              <a:t>	                                   </a:t>
            </a:r>
            <a:r>
              <a:rPr lang="en-US" sz="4800" dirty="0" smtClean="0"/>
              <a:t>PNHA Representative</a:t>
            </a:r>
          </a:p>
          <a:p>
            <a:pPr>
              <a:buNone/>
            </a:pPr>
            <a:endParaRPr lang="en-US" sz="3700" b="1" dirty="0" smtClean="0"/>
          </a:p>
          <a:p>
            <a:pPr>
              <a:buNone/>
            </a:pPr>
            <a:r>
              <a:rPr lang="en-US" sz="3700" b="1" dirty="0" smtClean="0"/>
              <a:t>========================================================================================================</a:t>
            </a:r>
          </a:p>
          <a:p>
            <a:pPr>
              <a:buNone/>
            </a:pPr>
            <a:r>
              <a:rPr lang="en-US" sz="4800" dirty="0" smtClean="0"/>
              <a:t>Employed from ______________, 2__________to ______________,2__________</a:t>
            </a:r>
          </a:p>
          <a:p>
            <a:pPr>
              <a:buNone/>
            </a:pPr>
            <a:endParaRPr lang="en-US" sz="4400" dirty="0"/>
          </a:p>
          <a:p>
            <a:pPr>
              <a:buNone/>
            </a:pPr>
            <a:r>
              <a:rPr lang="en-US" sz="4800" dirty="0" smtClean="0"/>
              <a:t>Occupation:  ________________________ Employment is:  Permanent</a:t>
            </a:r>
            <a:r>
              <a:rPr lang="en-US" sz="4800" dirty="0"/>
              <a:t>	</a:t>
            </a:r>
            <a:r>
              <a:rPr lang="en-US" sz="4800" dirty="0" smtClean="0"/>
              <a:t>Seasonal</a:t>
            </a:r>
          </a:p>
          <a:p>
            <a:pPr>
              <a:buNone/>
            </a:pPr>
            <a:r>
              <a:rPr lang="en-US" sz="4800" dirty="0"/>
              <a:t>	</a:t>
            </a:r>
            <a:r>
              <a:rPr lang="en-US" sz="4800" dirty="0" smtClean="0"/>
              <a:t>		      (circle one)		  Temporary	Terminated</a:t>
            </a:r>
          </a:p>
          <a:p>
            <a:pPr>
              <a:buNone/>
            </a:pPr>
            <a:r>
              <a:rPr lang="en-US" sz="4800" dirty="0" smtClean="0"/>
              <a:t>Current or last pay rate: $_________per ________ Effective since _________________________</a:t>
            </a:r>
          </a:p>
          <a:p>
            <a:pPr>
              <a:buNone/>
            </a:pPr>
            <a:r>
              <a:rPr lang="en-US" sz="4800" dirty="0" smtClean="0"/>
              <a:t>Do you anticipate this employee will receive a salary increase </a:t>
            </a:r>
            <a:r>
              <a:rPr lang="en-US" sz="4800" dirty="0"/>
              <a:t>w</a:t>
            </a:r>
            <a:r>
              <a:rPr lang="en-US" sz="4800" dirty="0" smtClean="0"/>
              <a:t>ithin the next 12 months?  Yes/No</a:t>
            </a:r>
          </a:p>
          <a:p>
            <a:pPr>
              <a:buNone/>
            </a:pPr>
            <a:r>
              <a:rPr lang="en-US" sz="4800" dirty="0" smtClean="0"/>
              <a:t>If yes, anticipated amount of increase is $__________________Per ________________</a:t>
            </a:r>
          </a:p>
          <a:p>
            <a:pPr>
              <a:buNone/>
            </a:pPr>
            <a:r>
              <a:rPr lang="en-US" sz="4800" dirty="0"/>
              <a:t>	</a:t>
            </a:r>
            <a:r>
              <a:rPr lang="en-US" sz="4800" dirty="0" smtClean="0"/>
              <a:t>Effective date of anticipated increase ____________________________________</a:t>
            </a:r>
          </a:p>
          <a:p>
            <a:pPr>
              <a:buNone/>
            </a:pPr>
            <a:r>
              <a:rPr lang="en-US" sz="4800" dirty="0" smtClean="0"/>
              <a:t>Anticipated number(s) of hours worked per week: Straight time:____________</a:t>
            </a:r>
          </a:p>
          <a:p>
            <a:pPr>
              <a:buNone/>
            </a:pPr>
            <a:r>
              <a:rPr lang="en-US" sz="4800" dirty="0"/>
              <a:t>	</a:t>
            </a:r>
            <a:r>
              <a:rPr lang="en-US" sz="4800" dirty="0" smtClean="0"/>
              <a:t>			           Overtime:_______________</a:t>
            </a:r>
          </a:p>
          <a:p>
            <a:pPr>
              <a:buNone/>
            </a:pPr>
            <a:r>
              <a:rPr lang="en-US" sz="4800" dirty="0" smtClean="0"/>
              <a:t>Estimated amount of:  Tips $______________per ____________</a:t>
            </a:r>
          </a:p>
          <a:p>
            <a:pPr>
              <a:buNone/>
            </a:pPr>
            <a:r>
              <a:rPr lang="en-US" sz="4800" dirty="0" smtClean="0"/>
              <a:t>		               Bonuses	$______________per_______________</a:t>
            </a:r>
          </a:p>
          <a:p>
            <a:pPr>
              <a:buNone/>
            </a:pPr>
            <a:r>
              <a:rPr lang="en-US" sz="4800" dirty="0"/>
              <a:t>	</a:t>
            </a:r>
            <a:r>
              <a:rPr lang="en-US" sz="4800" dirty="0" smtClean="0"/>
              <a:t>	               Commissions	$______________per_______________</a:t>
            </a:r>
          </a:p>
          <a:p>
            <a:pPr>
              <a:buNone/>
            </a:pPr>
            <a:endParaRPr lang="en-US" sz="4800" dirty="0"/>
          </a:p>
          <a:p>
            <a:pPr>
              <a:buNone/>
            </a:pPr>
            <a:r>
              <a:rPr lang="en-US" sz="4800" dirty="0" smtClean="0"/>
              <a:t>Actual earnings during the past 12 months or for the period of employment if less than 12 months </a:t>
            </a:r>
          </a:p>
          <a:p>
            <a:pPr>
              <a:buNone/>
            </a:pPr>
            <a:r>
              <a:rPr lang="en-US" sz="4800" dirty="0" smtClean="0"/>
              <a:t>From:  _____________ to_____________________________$_____________________</a:t>
            </a:r>
          </a:p>
          <a:p>
            <a:pPr>
              <a:buNone/>
            </a:pPr>
            <a:r>
              <a:rPr lang="en-US" sz="4800" dirty="0" smtClean="0"/>
              <a:t>Number of hours of overtime________________________________________________</a:t>
            </a:r>
          </a:p>
          <a:p>
            <a:pPr>
              <a:buNone/>
            </a:pPr>
            <a:endParaRPr lang="en-US" sz="4800" dirty="0"/>
          </a:p>
          <a:p>
            <a:pPr>
              <a:buNone/>
            </a:pPr>
            <a:r>
              <a:rPr lang="en-US" sz="4800" dirty="0" smtClean="0"/>
              <a:t>Your estimate of anticipated total earnings next 12 months $____________________________</a:t>
            </a:r>
          </a:p>
          <a:p>
            <a:pPr>
              <a:buNone/>
            </a:pPr>
            <a:r>
              <a:rPr lang="en-US" sz="4800" dirty="0" smtClean="0"/>
              <a:t>Date:  _______________ Firm Name:  ______________________________________________</a:t>
            </a:r>
          </a:p>
          <a:p>
            <a:pPr>
              <a:buNone/>
            </a:pPr>
            <a:r>
              <a:rPr lang="en-US" sz="4800" dirty="0" smtClean="0"/>
              <a:t>Employer’s Telephone #.:___________________ By:__________________________ 	</a:t>
            </a:r>
          </a:p>
          <a:p>
            <a:pPr>
              <a:buNone/>
            </a:pPr>
            <a:r>
              <a:rPr lang="en-US" sz="4800" dirty="0"/>
              <a:t>	</a:t>
            </a:r>
            <a:r>
              <a:rPr lang="en-US" sz="4800" dirty="0" smtClean="0"/>
              <a:t>			         Title:________________________</a:t>
            </a:r>
            <a:endParaRPr lang="en-US" sz="4800" b="1" u="sng" dirty="0"/>
          </a:p>
          <a:p>
            <a:pPr>
              <a:buNone/>
            </a:pPr>
            <a:r>
              <a:rPr lang="en-US" sz="4800" b="1" u="sng" dirty="0" smtClean="0"/>
              <a:t>____________________________________________________________________________</a:t>
            </a:r>
          </a:p>
          <a:p>
            <a:pPr>
              <a:buNone/>
            </a:pPr>
            <a:r>
              <a:rPr lang="en-US" sz="4800" b="1" u="sng" dirty="0" smtClean="0"/>
              <a:t>_____________________________________________________________________________</a:t>
            </a:r>
          </a:p>
          <a:p>
            <a:pPr>
              <a:buNone/>
            </a:pPr>
            <a:endParaRPr lang="en-US" sz="4800" b="1" u="sng" dirty="0" smtClean="0"/>
          </a:p>
          <a:p>
            <a:pPr>
              <a:buNone/>
            </a:pPr>
            <a:r>
              <a:rPr lang="en-US" sz="4800" dirty="0" smtClean="0"/>
              <a:t>Verified by phone</a:t>
            </a:r>
          </a:p>
          <a:p>
            <a:pPr>
              <a:buNone/>
            </a:pPr>
            <a:r>
              <a:rPr lang="en-US" sz="4800" dirty="0" smtClean="0"/>
              <a:t>Name and Title: </a:t>
            </a:r>
            <a:r>
              <a:rPr lang="en-US" sz="4800" u="sng" dirty="0" smtClean="0"/>
              <a:t>		</a:t>
            </a:r>
            <a:r>
              <a:rPr lang="en-US" sz="4800" dirty="0" smtClean="0"/>
              <a:t>          DATE:___________________</a:t>
            </a:r>
            <a:endParaRPr lang="en-US" sz="4800" u="sng" dirty="0"/>
          </a:p>
          <a:p>
            <a:pPr algn="ctr">
              <a:buNone/>
            </a:pPr>
            <a:endParaRPr lang="en-US" sz="3700" dirty="0" smtClean="0"/>
          </a:p>
          <a:p>
            <a:pPr algn="ctr">
              <a:buNone/>
            </a:pPr>
            <a:endParaRPr lang="en-US" sz="3700" dirty="0" smtClean="0"/>
          </a:p>
          <a:p>
            <a:pPr algn="ctr">
              <a:buNone/>
            </a:pPr>
            <a:endParaRPr lang="en-US" sz="3700" dirty="0"/>
          </a:p>
          <a:p>
            <a:pPr algn="ctr">
              <a:buNone/>
            </a:pPr>
            <a:r>
              <a:rPr lang="en-US" sz="3700" dirty="0"/>
              <a:t>	</a:t>
            </a:r>
            <a:r>
              <a:rPr lang="en-US" sz="1200" dirty="0" smtClean="0"/>
              <a:t>	</a:t>
            </a:r>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762000"/>
          </a:xfrm>
        </p:spPr>
        <p:txBody>
          <a:bodyPr>
            <a:normAutofit fontScale="90000"/>
          </a:bodyPr>
          <a:lstStyle/>
          <a:p>
            <a:pPr algn="r"/>
            <a:r>
              <a:rPr lang="en-US" sz="1800" dirty="0" smtClean="0"/>
              <a:t>Pawnee Nation Housing Authority</a:t>
            </a:r>
            <a:r>
              <a:rPr lang="en-US" sz="1800" u="sng" dirty="0" smtClean="0"/>
              <a:t/>
            </a:r>
            <a:br>
              <a:rPr lang="en-US" sz="1800" u="sng" dirty="0" smtClean="0"/>
            </a:br>
            <a:r>
              <a:rPr lang="en-US" sz="1000" dirty="0" smtClean="0"/>
              <a:t>P.O. BOX 408, PAWNEE OK 74058, PHONE: 918/762-3454, FAX: 918/762-2284</a:t>
            </a:r>
            <a:br>
              <a:rPr lang="en-US" sz="1000" dirty="0" smtClean="0"/>
            </a:br>
            <a:r>
              <a:rPr lang="en-US" sz="1000" dirty="0" smtClean="0"/>
              <a:t>NON-NAHASDA APPLICATION</a:t>
            </a:r>
            <a:r>
              <a:rPr lang="en-US" sz="900" b="1" dirty="0" smtClean="0"/>
              <a:t/>
            </a:r>
            <a:br>
              <a:rPr lang="en-US" sz="900" b="1" dirty="0" smtClean="0"/>
            </a:br>
            <a:r>
              <a:rPr lang="en-US" sz="1200" b="1" dirty="0" smtClean="0"/>
              <a:t/>
            </a:r>
            <a:br>
              <a:rPr lang="en-US" sz="1200" b="1" dirty="0" smtClean="0"/>
            </a:br>
            <a:r>
              <a:rPr lang="en-US" sz="1300" dirty="0" smtClean="0"/>
              <a:t>LAND-LORD RELEASE</a:t>
            </a:r>
            <a:endParaRPr lang="en-US" sz="1300" dirty="0"/>
          </a:p>
        </p:txBody>
      </p:sp>
      <p:sp>
        <p:nvSpPr>
          <p:cNvPr id="3" name="Content Placeholder 2"/>
          <p:cNvSpPr>
            <a:spLocks noGrp="1"/>
          </p:cNvSpPr>
          <p:nvPr>
            <p:ph idx="1"/>
          </p:nvPr>
        </p:nvSpPr>
        <p:spPr>
          <a:xfrm>
            <a:off x="342900" y="990600"/>
            <a:ext cx="6172200" cy="8000999"/>
          </a:xfrm>
        </p:spPr>
        <p:txBody>
          <a:bodyPr>
            <a:normAutofit/>
          </a:bodyPr>
          <a:lstStyle/>
          <a:p>
            <a:pPr>
              <a:buNone/>
            </a:pPr>
            <a:r>
              <a:rPr lang="en-US" sz="1200" dirty="0" smtClean="0"/>
              <a:t>I HEREBY AUTHORIZE </a:t>
            </a:r>
            <a:r>
              <a:rPr lang="en-US" sz="1200" b="1" u="sng" dirty="0" smtClean="0"/>
              <a:t> ____________________</a:t>
            </a:r>
            <a:r>
              <a:rPr lang="en-US" sz="1200" dirty="0" smtClean="0"/>
              <a:t>TO FURNISH THE Pawnee Nation Housing Authority, ANY INFORMATION REGARDING MY TENANCY.</a:t>
            </a:r>
          </a:p>
          <a:p>
            <a:pPr>
              <a:buNone/>
            </a:pPr>
            <a:endParaRPr lang="en-US" sz="1400" b="1" u="sng" dirty="0" smtClean="0"/>
          </a:p>
          <a:p>
            <a:pPr>
              <a:buNone/>
            </a:pPr>
            <a:r>
              <a:rPr lang="en-US" sz="1200" u="sng" dirty="0" smtClean="0"/>
              <a:t>SIGNED:__________________________</a:t>
            </a:r>
            <a:r>
              <a:rPr lang="en-US" sz="1400" dirty="0" smtClean="0"/>
              <a:t>	</a:t>
            </a:r>
            <a:r>
              <a:rPr lang="en-US" sz="1200" dirty="0" smtClean="0"/>
              <a:t>DATE:_</a:t>
            </a:r>
            <a:r>
              <a:rPr lang="en-US" sz="1200" b="1" u="sng" dirty="0" smtClean="0"/>
              <a:t>______________</a:t>
            </a:r>
            <a:r>
              <a:rPr lang="en-US" sz="1200" dirty="0" smtClean="0"/>
              <a:t>_____</a:t>
            </a:r>
          </a:p>
          <a:p>
            <a:pPr>
              <a:buNone/>
            </a:pPr>
            <a:endParaRPr lang="en-US" sz="1200" dirty="0" smtClean="0"/>
          </a:p>
          <a:p>
            <a:pPr>
              <a:buNone/>
            </a:pPr>
            <a:r>
              <a:rPr lang="en-US" sz="1200" dirty="0" smtClean="0"/>
              <a:t>Land Lord’s Name and Address and telephone number:</a:t>
            </a:r>
          </a:p>
          <a:p>
            <a:pPr>
              <a:buNone/>
            </a:pPr>
            <a:r>
              <a:rPr lang="en-US" sz="1400" b="1" u="sng" dirty="0" smtClean="0"/>
              <a:t>							</a:t>
            </a:r>
          </a:p>
          <a:p>
            <a:pPr>
              <a:buNone/>
            </a:pPr>
            <a:r>
              <a:rPr lang="en-US" sz="1400" b="1" u="sng" dirty="0" smtClean="0"/>
              <a:t>___________________________________________________________________</a:t>
            </a:r>
          </a:p>
          <a:p>
            <a:pPr>
              <a:buNone/>
            </a:pPr>
            <a:r>
              <a:rPr lang="en-US" sz="1200" u="sng" dirty="0" smtClean="0"/>
              <a:t>Section to be completed by Housing Authority</a:t>
            </a:r>
          </a:p>
          <a:p>
            <a:pPr>
              <a:buNone/>
            </a:pPr>
            <a:endParaRPr lang="en-US" sz="1200" u="sng" dirty="0" smtClean="0"/>
          </a:p>
          <a:p>
            <a:pPr>
              <a:buNone/>
            </a:pPr>
            <a:r>
              <a:rPr lang="en-US" sz="1200" u="sng" dirty="0" smtClean="0"/>
              <a:t>________________________________, </a:t>
            </a:r>
            <a:r>
              <a:rPr lang="en-US" sz="1200" dirty="0" smtClean="0"/>
              <a:t>HAS APPLIED FOR HOUSING WITH THE Pawnee Nation Housing Authority.  WE WOULD APPRECIATE ANY INFORMATION YOU CAN GIVE US REGARDING THE TYPE OF TENANT THEY WERE WHILE RENTING FROM YOU.  THE FORM BELOW IS PROVIDED FOR YOUR COMMENTS.  YOUR COOPERATION IS APPRECIATED AND YOUR PROMPT REPLY WILL ASSIST US IN PROCESSING THE APPLICATION IN A TIMELY MANNER.</a:t>
            </a:r>
          </a:p>
          <a:p>
            <a:pPr>
              <a:buNone/>
            </a:pPr>
            <a:endParaRPr lang="en-US" sz="1100" u="sng" dirty="0" smtClean="0"/>
          </a:p>
          <a:p>
            <a:pPr>
              <a:buNone/>
            </a:pPr>
            <a:r>
              <a:rPr lang="en-US" sz="1200" dirty="0" smtClean="0"/>
              <a:t>DATE	______________________________EXECUTIVE DIRECTOR________________________</a:t>
            </a:r>
            <a:endParaRPr lang="en-US" sz="1100" u="sng" dirty="0" smtClean="0"/>
          </a:p>
          <a:p>
            <a:pPr>
              <a:buNone/>
            </a:pPr>
            <a:r>
              <a:rPr lang="en-US" sz="1100" u="sng" dirty="0" smtClean="0"/>
              <a:t>_____________________________________________________________________________________</a:t>
            </a:r>
          </a:p>
          <a:p>
            <a:pPr>
              <a:buNone/>
            </a:pPr>
            <a:r>
              <a:rPr lang="en-US" sz="1200" b="1" u="sng" dirty="0" smtClean="0"/>
              <a:t>Section to be completed by Land Lord</a:t>
            </a:r>
          </a:p>
          <a:p>
            <a:pPr>
              <a:buNone/>
            </a:pPr>
            <a:endParaRPr lang="en-US" sz="1100" dirty="0"/>
          </a:p>
          <a:p>
            <a:pPr>
              <a:buNone/>
            </a:pPr>
            <a:r>
              <a:rPr lang="en-US" sz="1100" dirty="0" smtClean="0"/>
              <a:t>MOVE IN DATE:____________________	MOVE OUT DATE:_________________________</a:t>
            </a:r>
          </a:p>
          <a:p>
            <a:pPr>
              <a:buNone/>
            </a:pPr>
            <a:r>
              <a:rPr lang="en-US" sz="1100" dirty="0" smtClean="0"/>
              <a:t>PLEASE CHECK ANSWER</a:t>
            </a:r>
          </a:p>
          <a:p>
            <a:pPr>
              <a:buNone/>
            </a:pPr>
            <a:r>
              <a:rPr lang="en-US" sz="1100" dirty="0" smtClean="0"/>
              <a:t>HOUSEKEEPING:      EXCELLENT (    )	GOOD   (    )	POOR    (    )</a:t>
            </a:r>
          </a:p>
          <a:p>
            <a:pPr>
              <a:buNone/>
            </a:pPr>
            <a:r>
              <a:rPr lang="en-US" sz="1100" dirty="0" smtClean="0"/>
              <a:t>IF POOR PLEASE EXPLAIN:_______________________________________________________________</a:t>
            </a:r>
          </a:p>
          <a:p>
            <a:pPr>
              <a:buNone/>
            </a:pPr>
            <a:r>
              <a:rPr lang="en-US" sz="1100" dirty="0" smtClean="0"/>
              <a:t>__________________________________________________________________________________</a:t>
            </a:r>
            <a:r>
              <a:rPr lang="en-US" sz="1100" u="sng" dirty="0" smtClean="0"/>
              <a:t>					</a:t>
            </a:r>
            <a:endParaRPr lang="en-US" sz="1100" dirty="0" smtClean="0"/>
          </a:p>
          <a:p>
            <a:pPr>
              <a:buNone/>
            </a:pPr>
            <a:endParaRPr lang="en-US" sz="1100" dirty="0"/>
          </a:p>
          <a:p>
            <a:pPr>
              <a:buNone/>
            </a:pPr>
            <a:r>
              <a:rPr lang="en-US" sz="1100" dirty="0" smtClean="0"/>
              <a:t>RENTAL PAYMENTS:        ON TIME  (   )	LATE   (    )	VARIED  (     )</a:t>
            </a:r>
          </a:p>
          <a:p>
            <a:pPr>
              <a:buNone/>
            </a:pPr>
            <a:r>
              <a:rPr lang="en-US" sz="1100" dirty="0" smtClean="0"/>
              <a:t>LEFT WITH AN OUTSTANDING BALANCE?	YES     (    )	NO        (    )</a:t>
            </a:r>
          </a:p>
          <a:p>
            <a:pPr>
              <a:buNone/>
            </a:pPr>
            <a:r>
              <a:rPr lang="en-US" sz="1100" dirty="0" smtClean="0"/>
              <a:t>WOULD YOU RENT TO THIS PERSON AGAIN?	YES      (    )	NO         (    )</a:t>
            </a:r>
          </a:p>
          <a:p>
            <a:pPr>
              <a:buNone/>
            </a:pPr>
            <a:r>
              <a:rPr lang="en-US" sz="1100" dirty="0" smtClean="0"/>
              <a:t>IF NO PLEASE EXPLAIN:_________________________________________________________________</a:t>
            </a:r>
          </a:p>
          <a:p>
            <a:pPr>
              <a:buNone/>
            </a:pPr>
            <a:endParaRPr lang="en-US" sz="1100" dirty="0"/>
          </a:p>
          <a:p>
            <a:pPr>
              <a:buNone/>
            </a:pPr>
            <a:endParaRPr lang="en-US" sz="1100" dirty="0" smtClean="0"/>
          </a:p>
          <a:p>
            <a:pPr>
              <a:buNone/>
            </a:pPr>
            <a:r>
              <a:rPr lang="en-US" sz="1100" dirty="0" smtClean="0"/>
              <a:t>_________________________________________          ________________________________</a:t>
            </a:r>
          </a:p>
          <a:p>
            <a:pPr>
              <a:buNone/>
            </a:pPr>
            <a:r>
              <a:rPr lang="en-US" sz="1100" dirty="0" smtClean="0"/>
              <a:t>Signature and Title			Date</a:t>
            </a:r>
          </a:p>
          <a:p>
            <a:pPr>
              <a:buNone/>
            </a:pPr>
            <a:endParaRPr lang="en-US" sz="1100" dirty="0"/>
          </a:p>
          <a:p>
            <a:pPr algn="r">
              <a:buNone/>
            </a:pPr>
            <a:r>
              <a:rPr lang="en-US" sz="1100" b="1" dirty="0" smtClean="0"/>
              <a:t>	</a:t>
            </a:r>
          </a:p>
          <a:p>
            <a:pPr algn="r">
              <a:buNone/>
            </a:pPr>
            <a:endParaRPr lang="en-US" sz="1100" b="1" dirty="0"/>
          </a:p>
          <a:p>
            <a:pPr algn="ctr">
              <a:buNone/>
            </a:pPr>
            <a:endParaRPr lang="en-US" sz="1100" b="1" dirty="0" smtClean="0"/>
          </a:p>
          <a:p>
            <a:pPr algn="r">
              <a:buNone/>
            </a:pPr>
            <a:endParaRPr lang="en-US" sz="1100" b="1" dirty="0"/>
          </a:p>
          <a:p>
            <a:pPr algn="r">
              <a:buNone/>
            </a:pPr>
            <a:endParaRPr lang="en-US" sz="1100" b="1" dirty="0" smtClean="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15240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6172200" cy="914400"/>
          </a:xfrm>
        </p:spPr>
        <p:txBody>
          <a:bodyPr>
            <a:normAutofit fontScale="90000"/>
          </a:bodyPr>
          <a:lstStyle/>
          <a:p>
            <a:pPr algn="r"/>
            <a:r>
              <a:rPr lang="en-US" sz="1600" dirty="0" smtClean="0"/>
              <a:t>Pawnee Nation Housing Authority</a:t>
            </a:r>
            <a:r>
              <a:rPr lang="en-US" sz="1800" dirty="0" smtClean="0"/>
              <a:t/>
            </a:r>
            <a:br>
              <a:rPr lang="en-US" sz="1800" dirty="0" smtClean="0"/>
            </a:br>
            <a:r>
              <a:rPr lang="en-US" sz="900" dirty="0" smtClean="0"/>
              <a:t>P.O. BOX 408, PAWNEE OK 74058, PHONE: 918/762-3454, FAX: 918/762-2284</a:t>
            </a:r>
            <a:br>
              <a:rPr lang="en-US" sz="900" dirty="0" smtClean="0"/>
            </a:br>
            <a:r>
              <a:rPr lang="en-US" sz="900" dirty="0" smtClean="0"/>
              <a:t>NON-NAHASDA APPLICATION</a:t>
            </a:r>
            <a:br>
              <a:rPr lang="en-US" sz="900" dirty="0" smtClean="0"/>
            </a:br>
            <a:r>
              <a:rPr lang="en-US" sz="1100" dirty="0" smtClean="0"/>
              <a:t/>
            </a:r>
            <a:br>
              <a:rPr lang="en-US" sz="1100" dirty="0" smtClean="0"/>
            </a:br>
            <a:r>
              <a:rPr lang="en-US" sz="1200" dirty="0" smtClean="0"/>
              <a:t>APPLICANT’S/TENANT’S CERTIFICATION</a:t>
            </a:r>
            <a:endParaRPr lang="en-US" sz="1200" dirty="0"/>
          </a:p>
        </p:txBody>
      </p:sp>
      <p:sp>
        <p:nvSpPr>
          <p:cNvPr id="3" name="Content Placeholder 2"/>
          <p:cNvSpPr>
            <a:spLocks noGrp="1"/>
          </p:cNvSpPr>
          <p:nvPr>
            <p:ph idx="1"/>
          </p:nvPr>
        </p:nvSpPr>
        <p:spPr>
          <a:xfrm>
            <a:off x="342900" y="1143000"/>
            <a:ext cx="6172200" cy="7848599"/>
          </a:xfrm>
        </p:spPr>
        <p:txBody>
          <a:bodyPr>
            <a:normAutofit fontScale="62500" lnSpcReduction="20000"/>
          </a:bodyPr>
          <a:lstStyle/>
          <a:p>
            <a:pPr>
              <a:buNone/>
            </a:pPr>
            <a:r>
              <a:rPr lang="en-US" sz="2300" u="sng" dirty="0" smtClean="0"/>
              <a:t>Giving True and Complete Information</a:t>
            </a:r>
          </a:p>
          <a:p>
            <a:pPr>
              <a:buNone/>
            </a:pPr>
            <a:r>
              <a:rPr lang="en-US" sz="1900" dirty="0" smtClean="0"/>
              <a:t>I certify that all the information provided on household composition, income, family assets, and items for allowances and deduction, is accurate and complete to the best of my knowledge.  I have reviewed the application form and certify that the information shown is true and correct.  See the Federal Privacy Act Statement,  on the 4</a:t>
            </a:r>
            <a:r>
              <a:rPr lang="en-US" sz="1900" baseline="30000" dirty="0" smtClean="0"/>
              <a:t>th</a:t>
            </a:r>
            <a:r>
              <a:rPr lang="en-US" sz="1900" dirty="0" smtClean="0"/>
              <a:t> page of this application, for more information about its use.</a:t>
            </a:r>
          </a:p>
          <a:p>
            <a:pPr>
              <a:buNone/>
            </a:pPr>
            <a:endParaRPr lang="en-US" sz="2300" dirty="0"/>
          </a:p>
          <a:p>
            <a:pPr>
              <a:buNone/>
            </a:pPr>
            <a:r>
              <a:rPr lang="en-US" sz="2300" u="sng" dirty="0" smtClean="0"/>
              <a:t>Reporting Changes in Income and Household Composition</a:t>
            </a:r>
          </a:p>
          <a:p>
            <a:pPr>
              <a:buNone/>
            </a:pPr>
            <a:r>
              <a:rPr lang="en-US" sz="1900" dirty="0" smtClean="0"/>
              <a:t>I am required to report immediately, in writing, any changes in household income and any changes in the household size, when a person moves in or out of the unit.  I understand the rules regarding guests/visitors and when I must report anyone who is staying with me.</a:t>
            </a:r>
          </a:p>
          <a:p>
            <a:pPr>
              <a:buNone/>
            </a:pPr>
            <a:endParaRPr lang="en-US" sz="2300" dirty="0"/>
          </a:p>
          <a:p>
            <a:pPr>
              <a:buNone/>
            </a:pPr>
            <a:r>
              <a:rPr lang="en-US" sz="2300" u="sng" dirty="0" smtClean="0"/>
              <a:t>Reporting on Prior Housing Assistance</a:t>
            </a:r>
          </a:p>
          <a:p>
            <a:pPr>
              <a:buNone/>
            </a:pPr>
            <a:r>
              <a:rPr lang="en-US" sz="1900" dirty="0" smtClean="0"/>
              <a:t>I certify that I have disclosed where I received any previous Federal Housing assistance and whether or not any money is owed.  I certify that for this previous assistance I did not commit any fraud, knowingly misrepresent any information, or vacate the unit in violation of the lease.</a:t>
            </a:r>
          </a:p>
          <a:p>
            <a:pPr>
              <a:buNone/>
            </a:pPr>
            <a:endParaRPr lang="en-US" sz="1200" dirty="0"/>
          </a:p>
          <a:p>
            <a:pPr>
              <a:buNone/>
            </a:pPr>
            <a:r>
              <a:rPr lang="en-US" sz="2200" u="sng" dirty="0" smtClean="0"/>
              <a:t>No Duplicate Residence or Assistance</a:t>
            </a:r>
          </a:p>
          <a:p>
            <a:pPr>
              <a:buNone/>
            </a:pPr>
            <a:r>
              <a:rPr lang="en-US" sz="1900" dirty="0" smtClean="0"/>
              <a:t>I certify that the house or apartment or other dwelling unit will be my principal residence and that I will not obtain duplicate Federal Housing assistance while I am in this current program.  I will not live anywhere else without notifying the Housing Authority immediately in writing.  I will not sublease my assisted residence.</a:t>
            </a:r>
          </a:p>
          <a:p>
            <a:pPr>
              <a:buNone/>
            </a:pPr>
            <a:endParaRPr lang="en-US" sz="1200" dirty="0"/>
          </a:p>
          <a:p>
            <a:pPr>
              <a:buNone/>
            </a:pPr>
            <a:r>
              <a:rPr lang="en-US" sz="2200" u="sng" dirty="0" smtClean="0"/>
              <a:t>Cooperation</a:t>
            </a:r>
          </a:p>
          <a:p>
            <a:pPr>
              <a:buNone/>
            </a:pPr>
            <a:r>
              <a:rPr lang="en-US" sz="1900" dirty="0" smtClean="0"/>
              <a:t>I know I am required to cooperate in supplying all information needed to determine my eligibility, level of benefits, or verify my true circumstances.  Cooperation includes attending pre-scheduled meetings and completing and signing needed forms.   I understand failure or refusal to do so may result in delays, termination of assistance, or eviction.</a:t>
            </a:r>
          </a:p>
          <a:p>
            <a:pPr>
              <a:buNone/>
            </a:pPr>
            <a:endParaRPr lang="en-US" sz="2600" dirty="0"/>
          </a:p>
          <a:p>
            <a:pPr>
              <a:buNone/>
            </a:pPr>
            <a:r>
              <a:rPr lang="en-US" sz="2200" u="sng" dirty="0" smtClean="0"/>
              <a:t>Criminal and Administrative Actions for False Information</a:t>
            </a:r>
          </a:p>
          <a:p>
            <a:pPr>
              <a:buNone/>
            </a:pPr>
            <a:r>
              <a:rPr lang="en-US" sz="1900" dirty="0" smtClean="0"/>
              <a:t>I understand that knowingly supplying false, incomplete or inaccurate information is punishable under Federal or State criminal law.  I understand that knowingly supplying false, incomplete, or inaccurate information is grounds for termination of housing assistance and/or termination or tenancy.</a:t>
            </a:r>
          </a:p>
          <a:p>
            <a:pPr>
              <a:buNone/>
            </a:pPr>
            <a:endParaRPr lang="en-US" sz="1200" dirty="0"/>
          </a:p>
          <a:p>
            <a:pPr>
              <a:buNone/>
            </a:pPr>
            <a:r>
              <a:rPr lang="en-US" sz="2200" u="sng" dirty="0" smtClean="0"/>
              <a:t>Signature and Date of Household Adults</a:t>
            </a:r>
          </a:p>
          <a:p>
            <a:pPr>
              <a:buNone/>
            </a:pPr>
            <a:endParaRPr lang="en-US" sz="2200" u="sng" dirty="0" smtClean="0"/>
          </a:p>
          <a:p>
            <a:pPr>
              <a:buNone/>
            </a:pPr>
            <a:endParaRPr lang="en-US" sz="1400" u="sng" dirty="0"/>
          </a:p>
          <a:p>
            <a:pPr>
              <a:buNone/>
            </a:pPr>
            <a:r>
              <a:rPr lang="en-US" sz="1400" u="sng" dirty="0" smtClean="0"/>
              <a:t>1</a:t>
            </a:r>
            <a:r>
              <a:rPr lang="en-US" sz="1200" u="sng" dirty="0" smtClean="0"/>
              <a:t>)_______________________________________________</a:t>
            </a:r>
            <a:r>
              <a:rPr lang="en-US" sz="1200" dirty="0"/>
              <a:t>	2)_____________________________________________________</a:t>
            </a:r>
          </a:p>
          <a:p>
            <a:pPr>
              <a:buNone/>
            </a:pPr>
            <a:r>
              <a:rPr lang="en-US" sz="1100" dirty="0"/>
              <a:t> Head of Household	 </a:t>
            </a:r>
            <a:r>
              <a:rPr lang="en-US" sz="1100" dirty="0" smtClean="0"/>
              <a:t> </a:t>
            </a:r>
            <a:r>
              <a:rPr lang="en-US" sz="1200" dirty="0" smtClean="0"/>
              <a:t>	   Date</a:t>
            </a:r>
            <a:r>
              <a:rPr lang="en-US" sz="1200" dirty="0"/>
              <a:t>	</a:t>
            </a:r>
            <a:r>
              <a:rPr lang="en-US" sz="1200" dirty="0" smtClean="0"/>
              <a:t>    Spouse                                  	 Date</a:t>
            </a:r>
            <a:endParaRPr lang="en-US" sz="1200" dirty="0"/>
          </a:p>
          <a:p>
            <a:pPr>
              <a:buNone/>
            </a:pPr>
            <a:endParaRPr lang="en-US" sz="1200" dirty="0" smtClean="0"/>
          </a:p>
          <a:p>
            <a:pPr>
              <a:buNone/>
            </a:pPr>
            <a:r>
              <a:rPr lang="en-US" sz="1200" dirty="0" smtClean="0"/>
              <a:t>3</a:t>
            </a:r>
            <a:r>
              <a:rPr lang="en-US" sz="1200" u="sng" dirty="0" smtClean="0"/>
              <a:t>)__________________________________________________</a:t>
            </a:r>
            <a:r>
              <a:rPr lang="en-US" sz="1200" dirty="0" smtClean="0"/>
              <a:t>	4)______________________________________________________________</a:t>
            </a:r>
          </a:p>
          <a:p>
            <a:pPr>
              <a:buNone/>
            </a:pPr>
            <a:r>
              <a:rPr lang="en-US" sz="1200" dirty="0"/>
              <a:t> </a:t>
            </a:r>
            <a:r>
              <a:rPr lang="en-US" sz="1200" dirty="0" smtClean="0"/>
              <a:t>Other Adult		    Date	   Other Adult</a:t>
            </a:r>
            <a:r>
              <a:rPr lang="en-US" sz="1200" b="1" dirty="0" smtClean="0"/>
              <a:t>	                      	</a:t>
            </a:r>
            <a:r>
              <a:rPr lang="en-US" sz="1200" dirty="0" smtClean="0"/>
              <a:t> Date</a:t>
            </a:r>
          </a:p>
          <a:p>
            <a:pPr algn="r">
              <a:buNone/>
            </a:pPr>
            <a:endParaRPr lang="en-US" sz="1200" b="1" dirty="0"/>
          </a:p>
          <a:p>
            <a:pPr algn="r">
              <a:buNone/>
            </a:pPr>
            <a:endParaRPr lang="en-US" sz="1200" b="1" dirty="0" smtClean="0"/>
          </a:p>
          <a:p>
            <a:pPr algn="ctr">
              <a:buNone/>
            </a:pPr>
            <a:endParaRPr lang="en-US" sz="1200" b="1" dirty="0" smtClean="0"/>
          </a:p>
          <a:p>
            <a:pPr>
              <a:buNone/>
            </a:pPr>
            <a:endParaRPr lang="en-US" sz="1200" b="1" dirty="0" smtClean="0"/>
          </a:p>
          <a:p>
            <a:pPr>
              <a:buNone/>
            </a:pPr>
            <a:endParaRPr lang="en-US" sz="1200" b="1" dirty="0"/>
          </a:p>
          <a:p>
            <a:pPr>
              <a:buNone/>
            </a:pPr>
            <a:endParaRPr lang="en-US" sz="1200" b="1" dirty="0" smtClean="0"/>
          </a:p>
          <a:p>
            <a:pPr>
              <a:buNone/>
            </a:pPr>
            <a:endParaRPr lang="en-US" sz="1200" b="1" dirty="0"/>
          </a:p>
          <a:p>
            <a:pPr>
              <a:buNone/>
            </a:pPr>
            <a:endParaRPr lang="en-US" sz="1200" b="1" dirty="0" smtClean="0"/>
          </a:p>
          <a:p>
            <a:pPr>
              <a:buNone/>
            </a:pPr>
            <a:endParaRPr lang="en-US" sz="1200" b="1" dirty="0" smtClean="0"/>
          </a:p>
          <a:p>
            <a:pPr>
              <a:buNone/>
            </a:pPr>
            <a:endParaRPr lang="en-US" sz="1400" dirty="0"/>
          </a:p>
          <a:p>
            <a:pPr>
              <a:buNone/>
            </a:pPr>
            <a:endParaRPr lang="en-US" sz="1400" dirty="0" smtClean="0"/>
          </a:p>
          <a:p>
            <a:pPr>
              <a:buNone/>
            </a:pPr>
            <a:endParaRPr lang="en-US" sz="1200" dirty="0"/>
          </a:p>
          <a:p>
            <a:pPr>
              <a:buNone/>
            </a:pPr>
            <a:endParaRPr lang="en-US" sz="1200" dirty="0"/>
          </a:p>
          <a:p>
            <a:pPr>
              <a:buNone/>
            </a:pPr>
            <a:endParaRPr lang="en-US" sz="1200" dirty="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228600"/>
            <a:ext cx="871369"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2815</TotalTime>
  <Words>2429</Words>
  <Application>Microsoft Office PowerPoint</Application>
  <PresentationFormat>On-screen Show (4:3)</PresentationFormat>
  <Paragraphs>489</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Albertus Extra Bold</vt:lpstr>
      <vt:lpstr>Arial</vt:lpstr>
      <vt:lpstr>Calibri</vt:lpstr>
      <vt:lpstr>Office Theme</vt:lpstr>
      <vt:lpstr>Worksheet</vt:lpstr>
      <vt:lpstr>Pawnee Nation Housing Authority  P.O. BOX 408, PAWNEE OK 74058, PHONE:  918/762-3454, FAX:  918/762-2284 NON-NAHASDA APPLICATION</vt:lpstr>
      <vt:lpstr>Pawnee Nation Housing Authority P.O. BOX 408, PAWNEE OK 74058, PHONE: 918/762-3454, FAX: 918/762-2284</vt:lpstr>
      <vt:lpstr> Pawnee Nation Housing Authority P.O. BOX 408, PAWNEE OK 74058, PHONE: 918/762-3454, FAX: 918/762-2284 NON-NAHASDA APPLICATION   </vt:lpstr>
      <vt:lpstr> Pawnee Nation Housing Authority P.O. BOX 408, PAWNEE OK 74058, PHONE: 918/762-3454, FAX: 918/762-2284  AUTHORIZATION FOR RELEASE OF INFORMATION NON-NAHASDA APPLICATION</vt:lpstr>
      <vt:lpstr>Pawnee Nation Housing Authority P.O. BOX 408, PAWNEE OK 74058, PHONE: 918/762-3454, FAX: 918/762-2284 AUTHORIZATION FOR RELEASE OF INFORMATION NON-NAHASDA APPLICATION</vt:lpstr>
      <vt:lpstr> Pawnee Nation Housing Authority P.O. BOX 408, PAWNEE OK 74058, PHONE: 918/762-3454, FAX: 918/762-2284 NON-NAHASDA APPLICATION  REQUEST FOR BACKGROUND CHECK</vt:lpstr>
      <vt:lpstr>Pawnee Nation Housing Authority P.O. BOX 408, PAWNEE OK 74058, PHONE: 918/762-3454, FAX: 918/762-2284 NON-NAHASDA APPLICATION  EMPLOYMENT VERIFICATION</vt:lpstr>
      <vt:lpstr>Pawnee Nation Housing Authority P.O. BOX 408, PAWNEE OK 74058, PHONE: 918/762-3454, FAX: 918/762-2284 NON-NAHASDA APPLICATION  LAND-LORD RELEASE</vt:lpstr>
      <vt:lpstr>Pawnee Nation Housing Authority P.O. BOX 408, PAWNEE OK 74058, PHONE: 918/762-3454, FAX: 918/762-2284 NON-NAHASDA APPLICATION  APPLICANT’S/TENANT’S CERTIFICATION</vt:lpstr>
      <vt:lpstr>Pawnee Nation Housing Authority P.O. BOX 408, PAWNEE OK 74058, PHONE: 918/762-3454, FAX: 918/762-2284 NON-NAHASDA APPLICATION  ADDENDUM TO LEASE AGREEMENT CURFEW FOR MINORS</vt:lpstr>
      <vt:lpstr>Pawnee Nation Housing Authority P.O. BOX 408, PAWNEE OK 74058, PHONE: 918/762-3454, FAX: 918/762-2284 NON-NAHASDA APPLICATION  HOUSE RULES</vt:lpstr>
      <vt:lpstr> Pawnee Nation Housing Authority P.O. BOX 408, PAWNEE OK 74058, PHONE:  918/762-3454, FAX: 918/762-2284 NON-NAHASDA APPLICATION  EMERGENCY CONTACT INFORMATION</vt:lpstr>
      <vt:lpstr>Pawnee Nation Housing Authority P.O. BOX 408, PAWNEE OK 74058, PHONE: 918/762-3454, FAX: 918/762-2284 NON-NAHASDA APPLICATION  SELF-EMPLOYMENT AFFIDAVIT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AUTHORITY OF THE PAWNEE TRIBE P.O. BOX 408 PAWNEE, OK 74058 PHONE 918/762-3454 FAX 918/762-2284</dc:title>
  <dc:creator>sylvia</dc:creator>
  <cp:lastModifiedBy>Project Manager</cp:lastModifiedBy>
  <cp:revision>302</cp:revision>
  <cp:lastPrinted>2019-04-25T19:21:29Z</cp:lastPrinted>
  <dcterms:created xsi:type="dcterms:W3CDTF">2013-03-28T13:38:57Z</dcterms:created>
  <dcterms:modified xsi:type="dcterms:W3CDTF">2019-04-25T19:29:36Z</dcterms:modified>
</cp:coreProperties>
</file>