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y Stevenson" userId="225f6fc2-e54b-4ff9-a7a7-218c39aea298" providerId="ADAL" clId="{F6F0FC3F-CEEE-4780-A21B-A05AA991E61E}"/>
    <pc:docChg chg="custSel addSld modSld">
      <pc:chgData name="Guy Stevenson" userId="225f6fc2-e54b-4ff9-a7a7-218c39aea298" providerId="ADAL" clId="{F6F0FC3F-CEEE-4780-A21B-A05AA991E61E}" dt="2025-05-07T13:46:31.254" v="731" actId="208"/>
      <pc:docMkLst>
        <pc:docMk/>
      </pc:docMkLst>
      <pc:sldChg chg="modSp mod">
        <pc:chgData name="Guy Stevenson" userId="225f6fc2-e54b-4ff9-a7a7-218c39aea298" providerId="ADAL" clId="{F6F0FC3F-CEEE-4780-A21B-A05AA991E61E}" dt="2025-05-07T13:46:31.254" v="731" actId="208"/>
        <pc:sldMkLst>
          <pc:docMk/>
          <pc:sldMk cId="1443071975" sldId="258"/>
        </pc:sldMkLst>
        <pc:picChg chg="mod">
          <ac:chgData name="Guy Stevenson" userId="225f6fc2-e54b-4ff9-a7a7-218c39aea298" providerId="ADAL" clId="{F6F0FC3F-CEEE-4780-A21B-A05AA991E61E}" dt="2025-05-07T13:46:31.254" v="731" actId="208"/>
          <ac:picMkLst>
            <pc:docMk/>
            <pc:sldMk cId="1443071975" sldId="258"/>
            <ac:picMk id="8" creationId="{6D4695CC-C542-B30F-73FC-DF374DB5BA4B}"/>
          </ac:picMkLst>
        </pc:picChg>
      </pc:sldChg>
      <pc:sldChg chg="modSp mod">
        <pc:chgData name="Guy Stevenson" userId="225f6fc2-e54b-4ff9-a7a7-218c39aea298" providerId="ADAL" clId="{F6F0FC3F-CEEE-4780-A21B-A05AA991E61E}" dt="2025-05-07T13:18:16.527" v="232" actId="1076"/>
        <pc:sldMkLst>
          <pc:docMk/>
          <pc:sldMk cId="2867229192" sldId="263"/>
        </pc:sldMkLst>
        <pc:spChg chg="mod">
          <ac:chgData name="Guy Stevenson" userId="225f6fc2-e54b-4ff9-a7a7-218c39aea298" providerId="ADAL" clId="{F6F0FC3F-CEEE-4780-A21B-A05AA991E61E}" dt="2025-05-07T13:18:16.527" v="232" actId="1076"/>
          <ac:spMkLst>
            <pc:docMk/>
            <pc:sldMk cId="2867229192" sldId="263"/>
            <ac:spMk id="5" creationId="{D1A0CAE3-B07F-F527-7213-353649E780DA}"/>
          </ac:spMkLst>
        </pc:spChg>
        <pc:picChg chg="mod">
          <ac:chgData name="Guy Stevenson" userId="225f6fc2-e54b-4ff9-a7a7-218c39aea298" providerId="ADAL" clId="{F6F0FC3F-CEEE-4780-A21B-A05AA991E61E}" dt="2025-05-07T13:18:09.943" v="231" actId="1076"/>
          <ac:picMkLst>
            <pc:docMk/>
            <pc:sldMk cId="2867229192" sldId="263"/>
            <ac:picMk id="4" creationId="{657FEBA5-1156-5997-A687-5F6F10E03ACC}"/>
          </ac:picMkLst>
        </pc:picChg>
      </pc:sldChg>
      <pc:sldChg chg="addSp modSp new mod">
        <pc:chgData name="Guy Stevenson" userId="225f6fc2-e54b-4ff9-a7a7-218c39aea298" providerId="ADAL" clId="{F6F0FC3F-CEEE-4780-A21B-A05AA991E61E}" dt="2025-05-07T13:44:53.259" v="726" actId="113"/>
        <pc:sldMkLst>
          <pc:docMk/>
          <pc:sldMk cId="3117097984" sldId="265"/>
        </pc:sldMkLst>
        <pc:spChg chg="mod">
          <ac:chgData name="Guy Stevenson" userId="225f6fc2-e54b-4ff9-a7a7-218c39aea298" providerId="ADAL" clId="{F6F0FC3F-CEEE-4780-A21B-A05AA991E61E}" dt="2025-05-07T13:13:35.877" v="76" actId="207"/>
          <ac:spMkLst>
            <pc:docMk/>
            <pc:sldMk cId="3117097984" sldId="265"/>
            <ac:spMk id="2" creationId="{5A7EEE5D-30DF-9F55-A18F-BA59CF056FE7}"/>
          </ac:spMkLst>
        </pc:spChg>
        <pc:spChg chg="add mod">
          <ac:chgData name="Guy Stevenson" userId="225f6fc2-e54b-4ff9-a7a7-218c39aea298" providerId="ADAL" clId="{F6F0FC3F-CEEE-4780-A21B-A05AA991E61E}" dt="2025-05-07T13:44:53.259" v="726" actId="113"/>
          <ac:spMkLst>
            <pc:docMk/>
            <pc:sldMk cId="3117097984" sldId="265"/>
            <ac:spMk id="3" creationId="{A4C72136-4FF4-953F-4A1D-C3F0A6C8F59A}"/>
          </ac:spMkLst>
        </pc:spChg>
        <pc:picChg chg="add mod">
          <ac:chgData name="Guy Stevenson" userId="225f6fc2-e54b-4ff9-a7a7-218c39aea298" providerId="ADAL" clId="{F6F0FC3F-CEEE-4780-A21B-A05AA991E61E}" dt="2025-05-07T13:16:53.753" v="223" actId="27349"/>
          <ac:picMkLst>
            <pc:docMk/>
            <pc:sldMk cId="3117097984" sldId="265"/>
            <ac:picMk id="5" creationId="{DEBE09B4-231F-93DE-8F1B-664CCE5E5D6F}"/>
          </ac:picMkLst>
        </pc:picChg>
      </pc:sldChg>
      <pc:sldChg chg="addSp modSp new mod">
        <pc:chgData name="Guy Stevenson" userId="225f6fc2-e54b-4ff9-a7a7-218c39aea298" providerId="ADAL" clId="{F6F0FC3F-CEEE-4780-A21B-A05AA991E61E}" dt="2025-05-07T13:44:35.433" v="723" actId="20577"/>
        <pc:sldMkLst>
          <pc:docMk/>
          <pc:sldMk cId="3376218905" sldId="266"/>
        </pc:sldMkLst>
        <pc:spChg chg="mod">
          <ac:chgData name="Guy Stevenson" userId="225f6fc2-e54b-4ff9-a7a7-218c39aea298" providerId="ADAL" clId="{F6F0FC3F-CEEE-4780-A21B-A05AA991E61E}" dt="2025-05-07T13:44:35.433" v="723" actId="20577"/>
          <ac:spMkLst>
            <pc:docMk/>
            <pc:sldMk cId="3376218905" sldId="266"/>
            <ac:spMk id="2" creationId="{3F2C99A7-7C03-DDFD-2692-935D8047BCD6}"/>
          </ac:spMkLst>
        </pc:spChg>
        <pc:graphicFrameChg chg="add mod">
          <ac:chgData name="Guy Stevenson" userId="225f6fc2-e54b-4ff9-a7a7-218c39aea298" providerId="ADAL" clId="{F6F0FC3F-CEEE-4780-A21B-A05AA991E61E}" dt="2025-05-07T13:23:14.770" v="408" actId="208"/>
          <ac:graphicFrameMkLst>
            <pc:docMk/>
            <pc:sldMk cId="3376218905" sldId="266"/>
            <ac:graphicFrameMk id="3" creationId="{5347C63C-11C7-3BBC-0A23-D30839AC4A9C}"/>
          </ac:graphicFrameMkLst>
        </pc:graphicFrameChg>
      </pc:sldChg>
      <pc:sldChg chg="addSp modSp new mod">
        <pc:chgData name="Guy Stevenson" userId="225f6fc2-e54b-4ff9-a7a7-218c39aea298" providerId="ADAL" clId="{F6F0FC3F-CEEE-4780-A21B-A05AA991E61E}" dt="2025-05-07T13:44:10.711" v="721" actId="113"/>
        <pc:sldMkLst>
          <pc:docMk/>
          <pc:sldMk cId="3427600304" sldId="267"/>
        </pc:sldMkLst>
        <pc:spChg chg="mod">
          <ac:chgData name="Guy Stevenson" userId="225f6fc2-e54b-4ff9-a7a7-218c39aea298" providerId="ADAL" clId="{F6F0FC3F-CEEE-4780-A21B-A05AA991E61E}" dt="2025-05-07T13:35:48.114" v="517" actId="20577"/>
          <ac:spMkLst>
            <pc:docMk/>
            <pc:sldMk cId="3427600304" sldId="267"/>
            <ac:spMk id="2" creationId="{6C82599D-CCC3-3766-C4B0-51ED4F5FC7D1}"/>
          </ac:spMkLst>
        </pc:spChg>
        <pc:spChg chg="add mod">
          <ac:chgData name="Guy Stevenson" userId="225f6fc2-e54b-4ff9-a7a7-218c39aea298" providerId="ADAL" clId="{F6F0FC3F-CEEE-4780-A21B-A05AA991E61E}" dt="2025-05-07T13:40:07.206" v="622" actId="20577"/>
          <ac:spMkLst>
            <pc:docMk/>
            <pc:sldMk cId="3427600304" sldId="267"/>
            <ac:spMk id="5" creationId="{C93010E4-512F-E787-CD97-C6D1D6DF18CB}"/>
          </ac:spMkLst>
        </pc:spChg>
        <pc:spChg chg="add mod">
          <ac:chgData name="Guy Stevenson" userId="225f6fc2-e54b-4ff9-a7a7-218c39aea298" providerId="ADAL" clId="{F6F0FC3F-CEEE-4780-A21B-A05AA991E61E}" dt="2025-05-07T13:44:10.711" v="721" actId="113"/>
          <ac:spMkLst>
            <pc:docMk/>
            <pc:sldMk cId="3427600304" sldId="267"/>
            <ac:spMk id="8" creationId="{808FF6B9-C2C5-6D69-945E-54D2847633CE}"/>
          </ac:spMkLst>
        </pc:spChg>
        <pc:picChg chg="add mod">
          <ac:chgData name="Guy Stevenson" userId="225f6fc2-e54b-4ff9-a7a7-218c39aea298" providerId="ADAL" clId="{F6F0FC3F-CEEE-4780-A21B-A05AA991E61E}" dt="2025-05-07T13:39:05.859" v="614" actId="1076"/>
          <ac:picMkLst>
            <pc:docMk/>
            <pc:sldMk cId="3427600304" sldId="267"/>
            <ac:picMk id="4" creationId="{A69B78DE-5F24-3874-7E7F-6F2C4588CB1D}"/>
          </ac:picMkLst>
        </pc:picChg>
        <pc:picChg chg="add mod">
          <ac:chgData name="Guy Stevenson" userId="225f6fc2-e54b-4ff9-a7a7-218c39aea298" providerId="ADAL" clId="{F6F0FC3F-CEEE-4780-A21B-A05AA991E61E}" dt="2025-05-07T13:41:36.757" v="629" actId="207"/>
          <ac:picMkLst>
            <pc:docMk/>
            <pc:sldMk cId="3427600304" sldId="267"/>
            <ac:picMk id="7" creationId="{A8B9D6AC-6BF0-817D-09E0-C2CD046C7ECD}"/>
          </ac:picMkLst>
        </pc:picChg>
      </pc:sldChg>
    </pc:docChg>
  </pc:docChgLst>
  <pc:docChgLst>
    <pc:chgData name="Guy Stevenson" userId="225f6fc2-e54b-4ff9-a7a7-218c39aea298" providerId="ADAL" clId="{97F37A5F-3FF9-47C0-A389-90D6883771D2}"/>
    <pc:docChg chg="custSel modSld">
      <pc:chgData name="Guy Stevenson" userId="225f6fc2-e54b-4ff9-a7a7-218c39aea298" providerId="ADAL" clId="{97F37A5F-3FF9-47C0-A389-90D6883771D2}" dt="2025-05-08T06:52:59.813" v="0" actId="478"/>
      <pc:docMkLst>
        <pc:docMk/>
      </pc:docMkLst>
      <pc:sldChg chg="delSp mod">
        <pc:chgData name="Guy Stevenson" userId="225f6fc2-e54b-4ff9-a7a7-218c39aea298" providerId="ADAL" clId="{97F37A5F-3FF9-47C0-A389-90D6883771D2}" dt="2025-05-08T06:52:59.813" v="0" actId="478"/>
        <pc:sldMkLst>
          <pc:docMk/>
          <pc:sldMk cId="3491540656" sldId="256"/>
        </pc:sldMkLst>
      </pc:sldChg>
    </pc:docChg>
  </pc:docChgLst>
  <pc:docChgLst>
    <pc:chgData name="Guy Stevenson" userId="225f6fc2-e54b-4ff9-a7a7-218c39aea298" providerId="ADAL" clId="{C1852E5E-3E89-4E39-A6F9-A3E57BD3D180}"/>
    <pc:docChg chg="modSld">
      <pc:chgData name="Guy Stevenson" userId="225f6fc2-e54b-4ff9-a7a7-218c39aea298" providerId="ADAL" clId="{C1852E5E-3E89-4E39-A6F9-A3E57BD3D180}" dt="2025-05-16T11:19:38.861" v="69" actId="6549"/>
      <pc:docMkLst>
        <pc:docMk/>
      </pc:docMkLst>
      <pc:sldChg chg="modSp mod">
        <pc:chgData name="Guy Stevenson" userId="225f6fc2-e54b-4ff9-a7a7-218c39aea298" providerId="ADAL" clId="{C1852E5E-3E89-4E39-A6F9-A3E57BD3D180}" dt="2025-05-16T11:19:38.861" v="69" actId="6549"/>
        <pc:sldMkLst>
          <pc:docMk/>
          <pc:sldMk cId="3641280903" sldId="257"/>
        </pc:sldMkLst>
        <pc:spChg chg="mod">
          <ac:chgData name="Guy Stevenson" userId="225f6fc2-e54b-4ff9-a7a7-218c39aea298" providerId="ADAL" clId="{C1852E5E-3E89-4E39-A6F9-A3E57BD3D180}" dt="2025-05-16T11:19:38.861" v="69" actId="6549"/>
          <ac:spMkLst>
            <pc:docMk/>
            <pc:sldMk cId="3641280903" sldId="257"/>
            <ac:spMk id="3" creationId="{8B48A2A2-194D-23C1-8364-655B7CE9D582}"/>
          </ac:spMkLst>
        </pc:spChg>
      </pc:sldChg>
    </pc:docChg>
  </pc:docChgLst>
  <pc:docChgLst>
    <pc:chgData name="Guy Stevenson" userId="225f6fc2-e54b-4ff9-a7a7-218c39aea298" providerId="ADAL" clId="{C869E2CE-3A1D-4792-86D6-DB995AFEC0D8}"/>
    <pc:docChg chg="modSld">
      <pc:chgData name="Guy Stevenson" userId="225f6fc2-e54b-4ff9-a7a7-218c39aea298" providerId="ADAL" clId="{C869E2CE-3A1D-4792-86D6-DB995AFEC0D8}" dt="2025-05-12T07:41:28.644" v="0" actId="20577"/>
      <pc:docMkLst>
        <pc:docMk/>
      </pc:docMkLst>
      <pc:sldChg chg="modSp mod">
        <pc:chgData name="Guy Stevenson" userId="225f6fc2-e54b-4ff9-a7a7-218c39aea298" providerId="ADAL" clId="{C869E2CE-3A1D-4792-86D6-DB995AFEC0D8}" dt="2025-05-12T07:41:28.644" v="0" actId="20577"/>
        <pc:sldMkLst>
          <pc:docMk/>
          <pc:sldMk cId="3641280903" sldId="257"/>
        </pc:sldMkLst>
        <pc:spChg chg="mod">
          <ac:chgData name="Guy Stevenson" userId="225f6fc2-e54b-4ff9-a7a7-218c39aea298" providerId="ADAL" clId="{C869E2CE-3A1D-4792-86D6-DB995AFEC0D8}" dt="2025-05-12T07:41:28.644" v="0" actId="20577"/>
          <ac:spMkLst>
            <pc:docMk/>
            <pc:sldMk cId="3641280903" sldId="257"/>
            <ac:spMk id="3" creationId="{8B48A2A2-194D-23C1-8364-655B7CE9D58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Charts!$B$4:$B$8</c:f>
              <c:strCache>
                <c:ptCount val="5"/>
                <c:pt idx="0">
                  <c:v>Business Support</c:v>
                </c:pt>
                <c:pt idx="1">
                  <c:v>Senior Leadership Team</c:v>
                </c:pt>
                <c:pt idx="2">
                  <c:v>Service Manager</c:v>
                </c:pt>
                <c:pt idx="3">
                  <c:v>Support Worker</c:v>
                </c:pt>
                <c:pt idx="4">
                  <c:v>Team Lead</c:v>
                </c:pt>
              </c:strCache>
            </c:strRef>
          </c:cat>
          <c:val>
            <c:numRef>
              <c:f>Charts!$C$4:$C$8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A-4447-B818-3B92313CA1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551178688"/>
        <c:axId val="1551186848"/>
      </c:barChart>
      <c:catAx>
        <c:axId val="15511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186848"/>
        <c:crosses val="autoZero"/>
        <c:auto val="1"/>
        <c:lblAlgn val="ctr"/>
        <c:lblOffset val="100"/>
        <c:noMultiLvlLbl val="0"/>
      </c:catAx>
      <c:valAx>
        <c:axId val="155118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117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1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US" b="0" cap="none" dirty="0">
                <a:solidFill>
                  <a:schemeClr val="accent4"/>
                </a:solidFill>
              </a:rPr>
              <a:t>Extremely</a:t>
            </a:r>
            <a:r>
              <a:rPr lang="en-US" b="0" cap="none" baseline="0" dirty="0">
                <a:solidFill>
                  <a:schemeClr val="accent4"/>
                </a:solidFill>
              </a:rPr>
              <a:t> important</a:t>
            </a:r>
            <a:endParaRPr lang="en-GB" b="0" cap="none" dirty="0">
              <a:solidFill>
                <a:schemeClr val="accent4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15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Charts!$L$4:$L$9</c:f>
              <c:strCache>
                <c:ptCount val="6"/>
                <c:pt idx="0">
                  <c:v>Extremely important</c:v>
                </c:pt>
                <c:pt idx="1">
                  <c:v>Business Support</c:v>
                </c:pt>
                <c:pt idx="2">
                  <c:v>Senior Leadership Team</c:v>
                </c:pt>
                <c:pt idx="3">
                  <c:v>Service Manager</c:v>
                </c:pt>
                <c:pt idx="4">
                  <c:v>Support Worker</c:v>
                </c:pt>
                <c:pt idx="5">
                  <c:v>Team Lead</c:v>
                </c:pt>
              </c:strCache>
            </c:strRef>
          </c:cat>
          <c:val>
            <c:numRef>
              <c:f>Charts!$M$4:$M$9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6-4381-B85A-11C4228D1F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13876960"/>
        <c:axId val="113873600"/>
      </c:barChart>
      <c:catAx>
        <c:axId val="1138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73600"/>
        <c:crosses val="autoZero"/>
        <c:auto val="1"/>
        <c:lblAlgn val="ctr"/>
        <c:lblOffset val="100"/>
        <c:noMultiLvlLbl val="0"/>
      </c:catAx>
      <c:valAx>
        <c:axId val="11387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8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1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US" b="0" cap="none" dirty="0">
                <a:solidFill>
                  <a:schemeClr val="accent4"/>
                </a:solidFill>
              </a:rPr>
              <a:t>Somewhat</a:t>
            </a:r>
            <a:r>
              <a:rPr lang="en-US" b="0" cap="none" baseline="0" dirty="0">
                <a:solidFill>
                  <a:schemeClr val="accent4"/>
                </a:solidFill>
              </a:rPr>
              <a:t> important</a:t>
            </a:r>
            <a:endParaRPr lang="en-GB" b="0" cap="none" dirty="0">
              <a:solidFill>
                <a:schemeClr val="accent4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15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Charts!$N$4:$N$7</c:f>
              <c:strCache>
                <c:ptCount val="4"/>
                <c:pt idx="0">
                  <c:v>Somewhat important</c:v>
                </c:pt>
                <c:pt idx="1">
                  <c:v>Business Support</c:v>
                </c:pt>
                <c:pt idx="2">
                  <c:v>Senior Leadership Team</c:v>
                </c:pt>
                <c:pt idx="3">
                  <c:v>Support Worker</c:v>
                </c:pt>
              </c:strCache>
            </c:strRef>
          </c:cat>
          <c:val>
            <c:numRef>
              <c:f>Charts!$O$4:$O$7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B-426C-BF25-FD5669515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797064256"/>
        <c:axId val="797068576"/>
      </c:barChart>
      <c:catAx>
        <c:axId val="7970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068576"/>
        <c:crosses val="autoZero"/>
        <c:auto val="1"/>
        <c:lblAlgn val="ctr"/>
        <c:lblOffset val="100"/>
        <c:noMultiLvlLbl val="0"/>
      </c:catAx>
      <c:valAx>
        <c:axId val="797068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06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Charts!$B$26:$B$28</c:f>
              <c:strCache>
                <c:ptCount val="3"/>
                <c:pt idx="0">
                  <c:v>No</c:v>
                </c:pt>
                <c:pt idx="1">
                  <c:v>Some times</c:v>
                </c:pt>
                <c:pt idx="2">
                  <c:v>Yes</c:v>
                </c:pt>
              </c:strCache>
            </c:strRef>
          </c:cat>
          <c:val>
            <c:numRef>
              <c:f>Charts!$C$26:$C$28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0-47CD-8237-B0021C05B4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911160288"/>
        <c:axId val="911171328"/>
      </c:barChart>
      <c:catAx>
        <c:axId val="9111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171328"/>
        <c:crosses val="autoZero"/>
        <c:auto val="1"/>
        <c:lblAlgn val="ctr"/>
        <c:lblOffset val="100"/>
        <c:noMultiLvlLbl val="0"/>
      </c:catAx>
      <c:valAx>
        <c:axId val="911171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11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Charts!$B$46:$B$49</c:f>
              <c:strCache>
                <c:ptCount val="4"/>
                <c:pt idx="0">
                  <c:v>Not sure</c:v>
                </c:pt>
                <c:pt idx="1">
                  <c:v>No</c:v>
                </c:pt>
                <c:pt idx="2">
                  <c:v>Some times</c:v>
                </c:pt>
                <c:pt idx="3">
                  <c:v>Yes</c:v>
                </c:pt>
              </c:strCache>
            </c:strRef>
          </c:cat>
          <c:val>
            <c:numRef>
              <c:f>Charts!$C$46:$C$49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8-4735-A94C-77308FAF6D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911164128"/>
        <c:axId val="911164608"/>
      </c:barChart>
      <c:catAx>
        <c:axId val="91116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1164608"/>
        <c:crosses val="autoZero"/>
        <c:auto val="1"/>
        <c:lblAlgn val="ctr"/>
        <c:lblOffset val="100"/>
        <c:noMultiLvlLbl val="0"/>
      </c:catAx>
      <c:valAx>
        <c:axId val="911164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11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Charts!$G$26:$G$29</c:f>
              <c:strCache>
                <c:ptCount val="4"/>
                <c:pt idx="0">
                  <c:v>Neither happy nor unhappy</c:v>
                </c:pt>
                <c:pt idx="1">
                  <c:v>Somewhat happy</c:v>
                </c:pt>
                <c:pt idx="2">
                  <c:v>Somewhat unhappy</c:v>
                </c:pt>
                <c:pt idx="3">
                  <c:v>Very happy</c:v>
                </c:pt>
              </c:strCache>
            </c:strRef>
          </c:cat>
          <c:val>
            <c:numRef>
              <c:f>Charts!$H$26:$H$29</c:f>
              <c:numCache>
                <c:formatCode>General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4-4F7C-927B-170F5F94BF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327454336"/>
        <c:axId val="1327448096"/>
      </c:barChart>
      <c:catAx>
        <c:axId val="13274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448096"/>
        <c:crosses val="autoZero"/>
        <c:auto val="1"/>
        <c:lblAlgn val="ctr"/>
        <c:lblOffset val="100"/>
        <c:noMultiLvlLbl val="0"/>
      </c:catAx>
      <c:valAx>
        <c:axId val="1327448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74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Charts!$L$26:$L$27</c:f>
              <c:strCache>
                <c:ptCount val="2"/>
                <c:pt idx="0">
                  <c:v>Yes</c:v>
                </c:pt>
                <c:pt idx="1">
                  <c:v>Yes and no</c:v>
                </c:pt>
              </c:strCache>
            </c:strRef>
          </c:cat>
          <c:val>
            <c:numRef>
              <c:f>Charts!$M$26:$M$27</c:f>
              <c:numCache>
                <c:formatCode>General</c:formatCode>
                <c:ptCount val="2"/>
                <c:pt idx="0">
                  <c:v>36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A-49D5-93C5-FC7FE3486E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551240608"/>
        <c:axId val="1551243968"/>
      </c:barChart>
      <c:catAx>
        <c:axId val="15512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243968"/>
        <c:crosses val="autoZero"/>
        <c:auto val="1"/>
        <c:lblAlgn val="ctr"/>
        <c:lblOffset val="100"/>
        <c:noMultiLvlLbl val="0"/>
      </c:catAx>
      <c:valAx>
        <c:axId val="155124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12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85376154380449"/>
          <c:y val="9.8253467078991352E-2"/>
          <c:w val="0.38718498098152798"/>
          <c:h val="0.8144941659520282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A2-405B-82B1-318AA081394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A2-405B-82B1-318AA081394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A2-405B-82B1-318AA081394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A2-405B-82B1-318AA081394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9A2-405B-82B1-318AA08139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Charts!$G$45:$G$49</c:f>
              <c:strCache>
                <c:ptCount val="5"/>
                <c:pt idx="0">
                  <c:v>No</c:v>
                </c:pt>
                <c:pt idx="1">
                  <c:v>Could do better</c:v>
                </c:pt>
                <c:pt idx="2">
                  <c:v>Nither good not bad</c:v>
                </c:pt>
                <c:pt idx="3">
                  <c:v>Getting better </c:v>
                </c:pt>
                <c:pt idx="4">
                  <c:v>Yes</c:v>
                </c:pt>
              </c:strCache>
            </c:strRef>
          </c:cat>
          <c:val>
            <c:numRef>
              <c:f>Charts!$H$45:$H$49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A2-405B-82B1-318AA08139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300962829127555E-2"/>
          <c:y val="9.6372885320028065E-2"/>
          <c:w val="0.26968579428031692"/>
          <c:h val="0.34675404136574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tx1">
                  <a:lumMod val="75000"/>
                </a:schemeClr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Charts!$B$65:$B$68</c:f>
              <c:strCache>
                <c:ptCount val="4"/>
                <c:pt idx="0">
                  <c:v>No</c:v>
                </c:pt>
                <c:pt idx="1">
                  <c:v>Somewhat </c:v>
                </c:pt>
                <c:pt idx="2">
                  <c:v>For some clients more than others.</c:v>
                </c:pt>
                <c:pt idx="3">
                  <c:v>Yes</c:v>
                </c:pt>
              </c:strCache>
            </c:strRef>
          </c:cat>
          <c:val>
            <c:numRef>
              <c:f>Charts!$C$65:$C$68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B-4AA1-A89D-230BF68B3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327412576"/>
        <c:axId val="1327429376"/>
      </c:barChart>
      <c:catAx>
        <c:axId val="13274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429376"/>
        <c:crosses val="autoZero"/>
        <c:auto val="1"/>
        <c:lblAlgn val="ctr"/>
        <c:lblOffset val="100"/>
        <c:noMultiLvlLbl val="0"/>
      </c:catAx>
      <c:valAx>
        <c:axId val="132742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741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CFB7-AF9D-4DCD-8DAE-BDD146E145B8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2BC98-C929-4A39-93E9-9A0DB7B45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47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2BC98-C929-4A39-93E9-9A0DB7B4504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22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2BC98-C929-4A39-93E9-9A0DB7B4504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78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166-E1F2-2AA2-99F7-5BDD594A3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84311-7173-6A7F-D5F3-F2082A388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D7F7-AD18-BFDD-8BCE-14DDAED5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C05B-EF28-ABAF-32EC-A0D686C3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AA0D7-EFD9-21A4-052B-4092F50F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38C8-820A-72A6-0034-D32613BE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FDE64-6FF4-79F5-141B-7B27FA7EF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66B7A-2AE2-2960-F98B-1459EF88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74466-2066-9C76-611F-90751BC8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A2D45-5DAA-E5C8-9D1B-37257C73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8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9FA42-5271-D3E2-9EF1-2085CB44B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7F52-BDEF-E4F7-E06C-97B03E6B8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664C-9BC3-7CA2-5ED0-6D150623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A8EFC-BEB3-5A15-89CE-77F04127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B1160-07FB-4F3B-67AD-FFF2D93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0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4BEF-D4E6-FE05-C30D-E0F4413E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FACA-20B5-1EA7-EC2B-0EA7E12B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3446C-618C-E029-13CA-0D4EA808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D9648-C656-7270-CC44-451D0A85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18DC2-9D15-1DA2-33F5-47FE5CE5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6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652C-B807-B0DA-D61C-AD64B53C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9B0C-1BC0-68D8-B2F8-6ACBE4118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1D50B-C2F9-AAA7-4A1F-789FB97F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A7C77-DF99-34ED-DA99-A3B766D3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491F5-87D5-6936-D498-33269D3F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28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A605-C299-A02F-C13B-3A7F5949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3CC3-9825-2D2F-5B7B-ECAEC919F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AC289-7C12-B1B0-6243-45CB3BE08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AA75-DFE7-7794-9982-F9E37A67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AB17E-C0ED-A490-5259-B51EB170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3D56F-F069-3499-0279-81B95297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4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38D8-53AA-F955-9CA2-9DCCE6AA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F641E-680B-1D53-651E-A63E616EC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AB971-06D5-AF9E-9EEE-6DD083349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F7B10-C81C-D70A-E38B-6023D83EC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9400A-51A3-82CF-3A50-88AC8E37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500DC-643C-3150-9553-9F8B8A27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4EB48-9009-B031-7BE9-D0C84CE2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1D8FE-DFC6-3030-0421-B4BEFC9E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35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A1AD-C481-AEA1-A560-760DE1B0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C21A0-8CCC-38F3-A85D-A8AD7239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4531F-4D3F-F021-DA8D-05EE23F2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E7262-54AD-400C-4175-69631F68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75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17136-E1A5-52A6-469E-831232A5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F84EC-6620-DD3F-DB4B-ABCE427D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6187-3549-7794-6F45-8A480895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4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4AAF-57DC-AAC4-A48F-FBD83F47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D2B9-F5A1-2F6E-1575-79952CF8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4BF71-13D5-582C-3C9C-AFB464DE6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45ED0-30D4-0FE5-FA33-E803D074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ADB4C-F252-2376-F0CB-FE6C7287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42A8A-5105-8128-6D08-99B9CC8C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82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816E-8BF0-7630-1A87-8DEF3A66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166A5-FA94-9248-9EB5-93ED4337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BF586-25D8-431E-8E46-1DAE22506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19EFE-504A-1D3F-4867-38D1E01F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9A52-18EF-4F15-86E8-2E742FEEC65E}" type="datetimeFigureOut">
              <a:rPr lang="en-GB" smtClean="0"/>
              <a:t>16/05/2025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0D163-8E3E-F693-257D-B3809265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97F3C-ED2F-90A2-ADD5-7F7AC145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00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AFCB9-225C-BB0A-D7E8-39DB276E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A0CCD-107C-676E-0DEE-BA4DED7E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1B0E4-C05A-624F-29AE-4FC3E4660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1076-6575-28A3-97C9-933154C37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EBA81-3CFC-0327-F576-261F16976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32450-CD3E-4A50-9262-1FA9EB19A04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A logo with blue and pink text&#10;&#10;Description automatically generated">
            <a:extLst>
              <a:ext uri="{FF2B5EF4-FFF2-40B4-BE49-F238E27FC236}">
                <a16:creationId xmlns:a16="http://schemas.microsoft.com/office/drawing/2014/main" id="{D2D91218-C841-4DB7-79D5-2240242C48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89" y="5395480"/>
            <a:ext cx="1409822" cy="1325995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CF009E3C-72A3-C08B-8CCF-8A4D2DF83AE6}"/>
              </a:ext>
            </a:extLst>
          </p:cNvPr>
          <p:cNvSpPr/>
          <p:nvPr userDrawn="1"/>
        </p:nvSpPr>
        <p:spPr>
          <a:xfrm rot="5187200">
            <a:off x="-3551319" y="2560304"/>
            <a:ext cx="7102637" cy="1825625"/>
          </a:xfrm>
          <a:prstGeom prst="wave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chart" Target="../charts/chart5.xml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D302-43FB-6255-4189-43D8E2938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Staff Survey Results 2025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9154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EE5D-30DF-9F55-A18F-BA59CF05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Sustainability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3200" i="1" dirty="0">
                <a:solidFill>
                  <a:schemeClr val="accent4"/>
                </a:solidFill>
              </a:rPr>
              <a:t>Our leadership is friendly and helpful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72136-4FF4-953F-4A1D-C3F0A6C8F59A}"/>
              </a:ext>
            </a:extLst>
          </p:cNvPr>
          <p:cNvSpPr txBox="1"/>
          <p:nvPr/>
        </p:nvSpPr>
        <p:spPr>
          <a:xfrm>
            <a:off x="1216152" y="2176272"/>
            <a:ext cx="80278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95% </a:t>
            </a:r>
            <a:r>
              <a:rPr lang="en-US" sz="4000" dirty="0">
                <a:solidFill>
                  <a:schemeClr val="accent4"/>
                </a:solidFill>
              </a:rPr>
              <a:t>of those surveyed stated the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 charity’s leadership is friendly 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and helpful  when problems 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happen</a:t>
            </a:r>
            <a:endParaRPr lang="en-GB" sz="4000" dirty="0">
              <a:solidFill>
                <a:schemeClr val="accent4"/>
              </a:solidFill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DEBE09B4-231F-93DE-8F1B-664CCE5E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0456" y="3740146"/>
            <a:ext cx="2596896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9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99A7-7C03-DDFD-2692-935D8047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Empowerment and Independence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3200" i="1" dirty="0">
                <a:solidFill>
                  <a:schemeClr val="accent4"/>
                </a:solidFill>
              </a:rPr>
              <a:t>Does our work support empowerment and independence for people using our services </a:t>
            </a:r>
            <a:endParaRPr lang="en-GB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47C63C-11C7-3BBC-0A23-D30839AC4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407671"/>
              </p:ext>
            </p:extLst>
          </p:nvPr>
        </p:nvGraphicFramePr>
        <p:xfrm>
          <a:off x="1472184" y="2120900"/>
          <a:ext cx="9043416" cy="370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621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599D-CCC3-3766-C4B0-51ED4F5F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Delivering our Values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3200" i="1" dirty="0">
                <a:solidFill>
                  <a:schemeClr val="accent4"/>
                </a:solidFill>
              </a:rPr>
              <a:t>Does the work you do put our values into action</a:t>
            </a:r>
            <a:endParaRPr lang="en-GB" i="1" dirty="0">
              <a:solidFill>
                <a:schemeClr val="accent4"/>
              </a:solidFill>
            </a:endParaRPr>
          </a:p>
        </p:txBody>
      </p:sp>
      <p:pic>
        <p:nvPicPr>
          <p:cNvPr id="4" name="Graphic 3" descr="Wreath with solid fill">
            <a:extLst>
              <a:ext uri="{FF2B5EF4-FFF2-40B4-BE49-F238E27FC236}">
                <a16:creationId xmlns:a16="http://schemas.microsoft.com/office/drawing/2014/main" id="{A69B78DE-5F24-3874-7E7F-6F2C4588C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334292"/>
            <a:ext cx="1758696" cy="1758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010E4-512F-E787-CD97-C6D1D6DF18CB}"/>
              </a:ext>
            </a:extLst>
          </p:cNvPr>
          <p:cNvSpPr txBox="1"/>
          <p:nvPr/>
        </p:nvSpPr>
        <p:spPr>
          <a:xfrm>
            <a:off x="2758440" y="2828919"/>
            <a:ext cx="943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97% 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of those surveyed say their work puts the charity’s values into actions</a:t>
            </a:r>
            <a:endParaRPr lang="en-GB" sz="2000" b="1" dirty="0">
              <a:solidFill>
                <a:srgbClr val="92D050"/>
              </a:solidFill>
            </a:endParaRPr>
          </a:p>
        </p:txBody>
      </p:sp>
      <p:pic>
        <p:nvPicPr>
          <p:cNvPr id="7" name="Graphic 6" descr="No Littering outline">
            <a:extLst>
              <a:ext uri="{FF2B5EF4-FFF2-40B4-BE49-F238E27FC236}">
                <a16:creationId xmlns:a16="http://schemas.microsoft.com/office/drawing/2014/main" id="{A8B9D6AC-6BF0-817D-09E0-C2CD046C7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028" y="4407091"/>
            <a:ext cx="1389888" cy="1389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FF6B9-C2C5-6D69-945E-54D2847633CE}"/>
              </a:ext>
            </a:extLst>
          </p:cNvPr>
          <p:cNvSpPr txBox="1"/>
          <p:nvPr/>
        </p:nvSpPr>
        <p:spPr>
          <a:xfrm>
            <a:off x="2868168" y="4719761"/>
            <a:ext cx="613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3% </a:t>
            </a:r>
          </a:p>
          <a:p>
            <a:r>
              <a:rPr lang="en-US" sz="2000" b="1" dirty="0"/>
              <a:t>Of those surveyed didn’t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2760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1C40-70F2-798A-A5C5-2908054B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Context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A2A2-194D-23C1-8364-655B7CE9D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This is the second staff survey since 2022, and the first since the addition of Wandsworth services to the charity’s operational portfolio</a:t>
            </a:r>
          </a:p>
          <a:p>
            <a:r>
              <a:rPr lang="en-US" sz="1800" dirty="0"/>
              <a:t>The survey was conducted in March and April, prior to the annual performance development review and announcement on the inflationary increased in pay.</a:t>
            </a:r>
          </a:p>
          <a:p>
            <a:r>
              <a:rPr lang="en-US" sz="1800" dirty="0"/>
              <a:t>Questions sought to evaluate our performance against our values and the work undertaken during the year to embed them across the business.</a:t>
            </a:r>
          </a:p>
          <a:p>
            <a:r>
              <a:rPr lang="en-US" sz="1800" dirty="0"/>
              <a:t>Of the 86 staff to whom the survey was circulated there were 38 completed returns, representing 44% of the permanent workforce. Whilst a higher rate of return would have been preferred, 44%  provides a robust enough sample to evaluate charity wide opinion against.</a:t>
            </a:r>
          </a:p>
          <a:p>
            <a:r>
              <a:rPr lang="en-US" sz="1800" dirty="0"/>
              <a:t>The majority of returns at 66% were provided by support workers, with first and second tier management representing 16% of the total. The remainder were corporate administration and executive leadership.</a:t>
            </a:r>
          </a:p>
        </p:txBody>
      </p:sp>
    </p:spTree>
    <p:extLst>
      <p:ext uri="{BB962C8B-B14F-4D97-AF65-F5344CB8AC3E}">
        <p14:creationId xmlns:p14="http://schemas.microsoft.com/office/powerpoint/2010/main" val="364128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95C-A6DD-5D0E-7C95-F6525211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Total Returns</a:t>
            </a: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8" name="Content Placeholder 7" descr="Children with solid fill">
            <a:extLst>
              <a:ext uri="{FF2B5EF4-FFF2-40B4-BE49-F238E27FC236}">
                <a16:creationId xmlns:a16="http://schemas.microsoft.com/office/drawing/2014/main" id="{6D4695CC-C542-B30F-73FC-DF374DB5BA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2797" y="2721779"/>
            <a:ext cx="2469668" cy="246966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5C92F8-FA12-AED4-47AD-A844AEEB9D25}"/>
              </a:ext>
            </a:extLst>
          </p:cNvPr>
          <p:cNvSpPr txBox="1"/>
          <p:nvPr/>
        </p:nvSpPr>
        <p:spPr>
          <a:xfrm>
            <a:off x="1592798" y="2353140"/>
            <a:ext cx="415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 number of survey returns </a:t>
            </a:r>
            <a:endParaRPr lang="en-GB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C6549-D6E1-22D4-0CD1-AADA3D6C1CB9}"/>
              </a:ext>
            </a:extLst>
          </p:cNvPr>
          <p:cNvSpPr txBox="1"/>
          <p:nvPr/>
        </p:nvSpPr>
        <p:spPr>
          <a:xfrm>
            <a:off x="4411555" y="3449128"/>
            <a:ext cx="1234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38</a:t>
            </a:r>
            <a:endParaRPr lang="en-GB" sz="6000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49B982-ED55-ED22-8382-DF1B50D89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47728"/>
              </p:ext>
            </p:extLst>
          </p:nvPr>
        </p:nvGraphicFramePr>
        <p:xfrm>
          <a:off x="6943770" y="2961463"/>
          <a:ext cx="4278539" cy="222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1C239B2-4AC0-52A8-C31F-FDBBCBC4515B}"/>
              </a:ext>
            </a:extLst>
          </p:cNvPr>
          <p:cNvSpPr txBox="1"/>
          <p:nvPr/>
        </p:nvSpPr>
        <p:spPr>
          <a:xfrm>
            <a:off x="6943770" y="2352447"/>
            <a:ext cx="399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Number of returns by job role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4307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4604-6936-B65C-7969-39CDC5E6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499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Importance of role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3200" i="1" dirty="0">
                <a:solidFill>
                  <a:schemeClr val="accent4"/>
                </a:solidFill>
              </a:rPr>
              <a:t>To what degree do staff consider their role important</a:t>
            </a: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A08C4-7130-7405-6EEC-46B144E5372F}"/>
              </a:ext>
            </a:extLst>
          </p:cNvPr>
          <p:cNvSpPr txBox="1"/>
          <p:nvPr/>
        </p:nvSpPr>
        <p:spPr>
          <a:xfrm>
            <a:off x="7178040" y="1707072"/>
            <a:ext cx="3753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Level of importance by job role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BF825C-6D85-2801-77A9-B1D3AE99B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418196"/>
              </p:ext>
            </p:extLst>
          </p:nvPr>
        </p:nvGraphicFramePr>
        <p:xfrm>
          <a:off x="7178040" y="2171180"/>
          <a:ext cx="4050882" cy="204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3438388-3B20-906D-92A7-C4BE59A93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708922"/>
              </p:ext>
            </p:extLst>
          </p:nvPr>
        </p:nvGraphicFramePr>
        <p:xfrm>
          <a:off x="7178040" y="4361688"/>
          <a:ext cx="3968586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859575-DF8E-B630-4C6B-183339AC6D21}"/>
              </a:ext>
            </a:extLst>
          </p:cNvPr>
          <p:cNvSpPr txBox="1"/>
          <p:nvPr/>
        </p:nvSpPr>
        <p:spPr>
          <a:xfrm>
            <a:off x="5166270" y="2763552"/>
            <a:ext cx="170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84%</a:t>
            </a:r>
            <a:endParaRPr lang="en-GB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3B6D1-90C9-2A1E-91CD-20FD45D46E2B}"/>
              </a:ext>
            </a:extLst>
          </p:cNvPr>
          <p:cNvSpPr txBox="1"/>
          <p:nvPr/>
        </p:nvSpPr>
        <p:spPr>
          <a:xfrm>
            <a:off x="5166270" y="4534175"/>
            <a:ext cx="170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/>
                </a:solidFill>
              </a:rPr>
              <a:t>16%</a:t>
            </a:r>
            <a:endParaRPr lang="en-GB" sz="5400" b="1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419A1-5E0E-33ED-9361-55D2D5374B0C}"/>
              </a:ext>
            </a:extLst>
          </p:cNvPr>
          <p:cNvSpPr txBox="1"/>
          <p:nvPr/>
        </p:nvSpPr>
        <p:spPr>
          <a:xfrm>
            <a:off x="850572" y="2343671"/>
            <a:ext cx="401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Extremely Important</a:t>
            </a:r>
            <a:endParaRPr lang="en-GB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51140-73D1-82F5-A841-2A7F3CCEFB6F}"/>
              </a:ext>
            </a:extLst>
          </p:cNvPr>
          <p:cNvSpPr txBox="1"/>
          <p:nvPr/>
        </p:nvSpPr>
        <p:spPr>
          <a:xfrm>
            <a:off x="838200" y="4069300"/>
            <a:ext cx="4118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Somewhat important</a:t>
            </a:r>
            <a:endParaRPr lang="en-GB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1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0BD7-788D-551D-F685-B6E0EED5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21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Staff Recognition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3200" i="1" dirty="0">
                <a:solidFill>
                  <a:schemeClr val="accent4"/>
                </a:solidFill>
              </a:rPr>
              <a:t>Getting enough praise for your work</a:t>
            </a:r>
            <a:endParaRPr lang="en-GB" sz="3200" i="1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FAD80-EDA6-543F-F373-9CE2F7AED8EC}"/>
              </a:ext>
            </a:extLst>
          </p:cNvPr>
          <p:cNvSpPr txBox="1"/>
          <p:nvPr/>
        </p:nvSpPr>
        <p:spPr>
          <a:xfrm>
            <a:off x="2996184" y="5192810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5% say they sometimes get enough praise for their work</a:t>
            </a:r>
            <a:endParaRPr lang="en-GB" b="1" dirty="0">
              <a:solidFill>
                <a:schemeClr val="accent6"/>
              </a:solidFill>
            </a:endParaRPr>
          </a:p>
        </p:txBody>
      </p:sp>
      <p:pic>
        <p:nvPicPr>
          <p:cNvPr id="8" name="Graphic 7" descr="Group of people outline">
            <a:extLst>
              <a:ext uri="{FF2B5EF4-FFF2-40B4-BE49-F238E27FC236}">
                <a16:creationId xmlns:a16="http://schemas.microsoft.com/office/drawing/2014/main" id="{57AD4FFC-B4A3-5730-A683-22D77445A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372" y="1911257"/>
            <a:ext cx="1639824" cy="1639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4B0B2E-D1AB-5AB8-06F0-D9066081DE8D}"/>
              </a:ext>
            </a:extLst>
          </p:cNvPr>
          <p:cNvSpPr txBox="1"/>
          <p:nvPr/>
        </p:nvSpPr>
        <p:spPr>
          <a:xfrm>
            <a:off x="2996184" y="2350752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81% say they get enough praise for their work</a:t>
            </a:r>
            <a:endParaRPr lang="en-GB" b="1" dirty="0">
              <a:solidFill>
                <a:schemeClr val="accent6"/>
              </a:solidFill>
            </a:endParaRPr>
          </a:p>
        </p:txBody>
      </p:sp>
      <p:pic>
        <p:nvPicPr>
          <p:cNvPr id="11" name="Graphic 10" descr="Group outline">
            <a:extLst>
              <a:ext uri="{FF2B5EF4-FFF2-40B4-BE49-F238E27FC236}">
                <a16:creationId xmlns:a16="http://schemas.microsoft.com/office/drawing/2014/main" id="{65AB21F3-4212-A4CE-1FD3-49A44D664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7107" y="3536367"/>
            <a:ext cx="1382106" cy="1382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58FEC8-7C9D-AC71-0787-9FACC5BE961B}"/>
              </a:ext>
            </a:extLst>
          </p:cNvPr>
          <p:cNvSpPr txBox="1"/>
          <p:nvPr/>
        </p:nvSpPr>
        <p:spPr>
          <a:xfrm>
            <a:off x="2996184" y="3763864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13% said they didn’t get enough praise for their work</a:t>
            </a:r>
            <a:endParaRPr lang="en-GB" b="1" dirty="0">
              <a:solidFill>
                <a:schemeClr val="accent6"/>
              </a:solidFill>
            </a:endParaRPr>
          </a:p>
        </p:txBody>
      </p:sp>
      <p:pic>
        <p:nvPicPr>
          <p:cNvPr id="14" name="Graphic 13" descr="Two Men outline">
            <a:extLst>
              <a:ext uri="{FF2B5EF4-FFF2-40B4-BE49-F238E27FC236}">
                <a16:creationId xmlns:a16="http://schemas.microsoft.com/office/drawing/2014/main" id="{5C212D06-7F8A-2FB0-7024-694A2B2E0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9408" y="5192810"/>
            <a:ext cx="1080104" cy="1080104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DC6E34C-5A17-7F1D-C9BF-CE2E9C430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616419"/>
              </p:ext>
            </p:extLst>
          </p:nvPr>
        </p:nvGraphicFramePr>
        <p:xfrm>
          <a:off x="6326360" y="2753378"/>
          <a:ext cx="4849132" cy="319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2615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DE97-0D78-6C2B-9C3F-E6DDAD6F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Staff Recognition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3200" i="1" dirty="0">
                <a:solidFill>
                  <a:schemeClr val="accent4"/>
                </a:solidFill>
              </a:rPr>
              <a:t>Are your ideas listened to</a:t>
            </a:r>
            <a:endParaRPr lang="en-GB" sz="3200" i="1" dirty="0">
              <a:solidFill>
                <a:schemeClr val="accent4"/>
              </a:solidFill>
            </a:endParaRPr>
          </a:p>
        </p:txBody>
      </p:sp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EC16345F-79CC-86C9-FE0D-BB8C95494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5648" y="1484059"/>
            <a:ext cx="1731264" cy="1731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FB13E-8DF9-B88E-980D-16BC50C0B1A1}"/>
              </a:ext>
            </a:extLst>
          </p:cNvPr>
          <p:cNvSpPr txBox="1"/>
          <p:nvPr/>
        </p:nvSpPr>
        <p:spPr>
          <a:xfrm>
            <a:off x="7296912" y="2078218"/>
            <a:ext cx="2472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92D050"/>
                </a:solidFill>
              </a:rPr>
              <a:t>76% said yes</a:t>
            </a:r>
          </a:p>
        </p:txBody>
      </p:sp>
      <p:pic>
        <p:nvPicPr>
          <p:cNvPr id="6" name="Graphic 5" descr="Megaphone with solid fill">
            <a:extLst>
              <a:ext uri="{FF2B5EF4-FFF2-40B4-BE49-F238E27FC236}">
                <a16:creationId xmlns:a16="http://schemas.microsoft.com/office/drawing/2014/main" id="{1A50CF35-D0AE-DD90-07FF-9A6B81394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7004" y="2859245"/>
            <a:ext cx="1313688" cy="1313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14B48-5F80-3087-F00C-04D3584EDF28}"/>
              </a:ext>
            </a:extLst>
          </p:cNvPr>
          <p:cNvSpPr txBox="1"/>
          <p:nvPr/>
        </p:nvSpPr>
        <p:spPr>
          <a:xfrm>
            <a:off x="7296912" y="3223701"/>
            <a:ext cx="386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92D050"/>
                </a:solidFill>
              </a:rPr>
              <a:t>14% said sometimes</a:t>
            </a:r>
          </a:p>
        </p:txBody>
      </p:sp>
      <p:pic>
        <p:nvPicPr>
          <p:cNvPr id="8" name="Graphic 7" descr="Megaphone with solid fill">
            <a:extLst>
              <a:ext uri="{FF2B5EF4-FFF2-40B4-BE49-F238E27FC236}">
                <a16:creationId xmlns:a16="http://schemas.microsoft.com/office/drawing/2014/main" id="{A2608FC9-BA2D-BD02-B0CA-BD4BA0956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0829" y="3932301"/>
            <a:ext cx="1066038" cy="1066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4EAA74-B8EC-8148-D8E3-3B6C5C368C69}"/>
              </a:ext>
            </a:extLst>
          </p:cNvPr>
          <p:cNvSpPr txBox="1"/>
          <p:nvPr/>
        </p:nvSpPr>
        <p:spPr>
          <a:xfrm>
            <a:off x="7296912" y="4113848"/>
            <a:ext cx="3101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92D050"/>
                </a:solidFill>
              </a:rPr>
              <a:t>5% said not sure</a:t>
            </a:r>
          </a:p>
        </p:txBody>
      </p:sp>
      <p:pic>
        <p:nvPicPr>
          <p:cNvPr id="10" name="Graphic 9" descr="Megaphone with solid fill">
            <a:extLst>
              <a:ext uri="{FF2B5EF4-FFF2-40B4-BE49-F238E27FC236}">
                <a16:creationId xmlns:a16="http://schemas.microsoft.com/office/drawing/2014/main" id="{5876603E-CF63-DD19-5EE4-9DB4AADEF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0349" y="4757707"/>
            <a:ext cx="1066038" cy="1066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D24944-9C77-6587-5DF3-302EEC0269CC}"/>
              </a:ext>
            </a:extLst>
          </p:cNvPr>
          <p:cNvSpPr txBox="1"/>
          <p:nvPr/>
        </p:nvSpPr>
        <p:spPr>
          <a:xfrm>
            <a:off x="7296912" y="4998339"/>
            <a:ext cx="2108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92D050"/>
                </a:solidFill>
              </a:rPr>
              <a:t>5% said no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648BE93-CF2D-CF1B-1BDD-29E4C1862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536229"/>
              </p:ext>
            </p:extLst>
          </p:nvPr>
        </p:nvGraphicFramePr>
        <p:xfrm>
          <a:off x="413385" y="1889875"/>
          <a:ext cx="5028438" cy="383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68206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C417-5E72-E8FD-0998-49C64EB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Empowerment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sz="3200" i="1" dirty="0">
                <a:solidFill>
                  <a:schemeClr val="accent6"/>
                </a:solidFill>
              </a:rPr>
              <a:t>Are you happy with your work</a:t>
            </a:r>
            <a:endParaRPr lang="en-GB" i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B1F59C-3249-B920-6B15-8EFE79F67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69891"/>
              </p:ext>
            </p:extLst>
          </p:nvPr>
        </p:nvGraphicFramePr>
        <p:xfrm>
          <a:off x="975917" y="5036996"/>
          <a:ext cx="10119359" cy="108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2FD5D9-3C30-06ED-2750-FEDE028594D6}"/>
              </a:ext>
            </a:extLst>
          </p:cNvPr>
          <p:cNvSpPr txBox="1"/>
          <p:nvPr/>
        </p:nvSpPr>
        <p:spPr>
          <a:xfrm>
            <a:off x="1131043" y="3904406"/>
            <a:ext cx="5225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89% of staff stated they were somewhat </a:t>
            </a:r>
          </a:p>
          <a:p>
            <a:pPr algn="ctr"/>
            <a:r>
              <a:rPr lang="en-GB" sz="2000" dirty="0"/>
              <a:t>or very happy with their work</a:t>
            </a:r>
          </a:p>
        </p:txBody>
      </p:sp>
      <p:pic>
        <p:nvPicPr>
          <p:cNvPr id="5" name="Graphic 4" descr="Group of people outline">
            <a:extLst>
              <a:ext uri="{FF2B5EF4-FFF2-40B4-BE49-F238E27FC236}">
                <a16:creationId xmlns:a16="http://schemas.microsoft.com/office/drawing/2014/main" id="{F322EA79-FB0B-8A4F-9750-933573E8D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6229" y="2006379"/>
            <a:ext cx="1582335" cy="1582335"/>
          </a:xfrm>
          <a:prstGeom prst="rect">
            <a:avLst/>
          </a:prstGeom>
        </p:spPr>
      </p:pic>
      <p:pic>
        <p:nvPicPr>
          <p:cNvPr id="6" name="Graphic 5" descr="Two Men outline">
            <a:extLst>
              <a:ext uri="{FF2B5EF4-FFF2-40B4-BE49-F238E27FC236}">
                <a16:creationId xmlns:a16="http://schemas.microsoft.com/office/drawing/2014/main" id="{BAD988F5-4D02-C549-F31E-6FDA8A4AF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3206" y="2386762"/>
            <a:ext cx="1042238" cy="1042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1310E-243D-2523-FC7D-31327D76EFB4}"/>
              </a:ext>
            </a:extLst>
          </p:cNvPr>
          <p:cNvSpPr txBox="1"/>
          <p:nvPr/>
        </p:nvSpPr>
        <p:spPr>
          <a:xfrm>
            <a:off x="6441289" y="3923667"/>
            <a:ext cx="480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11% of staff stated they were somewhat unhappy or neither happy or unhappy</a:t>
            </a:r>
          </a:p>
        </p:txBody>
      </p:sp>
    </p:spTree>
    <p:extLst>
      <p:ext uri="{BB962C8B-B14F-4D97-AF65-F5344CB8AC3E}">
        <p14:creationId xmlns:p14="http://schemas.microsoft.com/office/powerpoint/2010/main" val="36086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1D7ACD-3A77-1DD3-CA45-E61FAECFD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985"/>
              </p:ext>
            </p:extLst>
          </p:nvPr>
        </p:nvGraphicFramePr>
        <p:xfrm>
          <a:off x="347472" y="4744495"/>
          <a:ext cx="9789977" cy="159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236C7A-386C-ABC4-FFCE-9445C652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Empowerment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sz="3200" i="1" dirty="0">
                <a:solidFill>
                  <a:schemeClr val="accent6"/>
                </a:solidFill>
              </a:rPr>
              <a:t>Are there enough opportunities for training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" name="Graphic 3" descr="Remote learning language with solid fill">
            <a:extLst>
              <a:ext uri="{FF2B5EF4-FFF2-40B4-BE49-F238E27FC236}">
                <a16:creationId xmlns:a16="http://schemas.microsoft.com/office/drawing/2014/main" id="{657FEBA5-1156-5997-A687-5F6F10E03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9901" y="1919410"/>
            <a:ext cx="2167338" cy="2167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CAE3-B07F-F527-7213-353649E780DA}"/>
              </a:ext>
            </a:extLst>
          </p:cNvPr>
          <p:cNvSpPr txBox="1"/>
          <p:nvPr/>
        </p:nvSpPr>
        <p:spPr>
          <a:xfrm>
            <a:off x="4007239" y="3482611"/>
            <a:ext cx="749147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98% </a:t>
            </a:r>
            <a:r>
              <a:rPr lang="en-GB" sz="3200" b="1" dirty="0">
                <a:solidFill>
                  <a:schemeClr val="accent6"/>
                </a:solidFill>
              </a:rPr>
              <a:t>of staff surveyed said there were </a:t>
            </a:r>
          </a:p>
          <a:p>
            <a:r>
              <a:rPr lang="en-GB" sz="3200" b="1" dirty="0">
                <a:solidFill>
                  <a:schemeClr val="accent6"/>
                </a:solidFill>
              </a:rPr>
              <a:t>enough opportunities for training</a:t>
            </a:r>
          </a:p>
        </p:txBody>
      </p:sp>
    </p:spTree>
    <p:extLst>
      <p:ext uri="{BB962C8B-B14F-4D97-AF65-F5344CB8AC3E}">
        <p14:creationId xmlns:p14="http://schemas.microsoft.com/office/powerpoint/2010/main" val="286722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5E5D-497D-0852-4A9E-4832F6B9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Sustainability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sz="3200" i="1" dirty="0">
                <a:solidFill>
                  <a:schemeClr val="accent4"/>
                </a:solidFill>
              </a:rPr>
              <a:t>Is communication good in the charity</a:t>
            </a:r>
            <a:endParaRPr lang="en-GB" i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3C99F0-52E5-40F5-8887-73D229E12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549084"/>
              </p:ext>
            </p:extLst>
          </p:nvPr>
        </p:nvGraphicFramePr>
        <p:xfrm>
          <a:off x="1239011" y="1611376"/>
          <a:ext cx="9713977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2E27AFCA-3659-2FF6-2008-2F8AE24D2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0343" y="3085275"/>
            <a:ext cx="3334829" cy="33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lance Colours">
      <a:dk1>
        <a:srgbClr val="1B97AD"/>
      </a:dk1>
      <a:lt1>
        <a:srgbClr val="FEFEFE"/>
      </a:lt1>
      <a:dk2>
        <a:srgbClr val="000000"/>
      </a:dk2>
      <a:lt2>
        <a:srgbClr val="FEFEFE"/>
      </a:lt2>
      <a:accent1>
        <a:srgbClr val="7C0B65"/>
      </a:accent1>
      <a:accent2>
        <a:srgbClr val="1B97AD"/>
      </a:accent2>
      <a:accent3>
        <a:srgbClr val="B084CC"/>
      </a:accent3>
      <a:accent4>
        <a:srgbClr val="004777"/>
      </a:accent4>
      <a:accent5>
        <a:srgbClr val="D5CFE1"/>
      </a:accent5>
      <a:accent6>
        <a:srgbClr val="0F147B"/>
      </a:accent6>
      <a:hlink>
        <a:srgbClr val="D5CFE1"/>
      </a:hlink>
      <a:folHlink>
        <a:srgbClr val="EDDFE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544DAC96BF84CA08E3E8F49AD7E56" ma:contentTypeVersion="6" ma:contentTypeDescription="Create a new document." ma:contentTypeScope="" ma:versionID="1bad73c20661498cc89a440ac74811da">
  <xsd:schema xmlns:xsd="http://www.w3.org/2001/XMLSchema" xmlns:xs="http://www.w3.org/2001/XMLSchema" xmlns:p="http://schemas.microsoft.com/office/2006/metadata/properties" xmlns:ns2="6f4b5b19-f32d-4066-b9c2-17f1df1d5f89" xmlns:ns3="3b680466-46d7-4880-a5e4-be8a37ce6731" targetNamespace="http://schemas.microsoft.com/office/2006/metadata/properties" ma:root="true" ma:fieldsID="d93d8509534418950d658278cb62a59b" ns2:_="" ns3:_="">
    <xsd:import namespace="6f4b5b19-f32d-4066-b9c2-17f1df1d5f89"/>
    <xsd:import namespace="3b680466-46d7-4880-a5e4-be8a37ce67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b5b19-f32d-4066-b9c2-17f1df1d5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80466-46d7-4880-a5e4-be8a37ce673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7E9C09-6E71-438C-8EB1-CDD0785B1D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C913C-600C-4603-AAB1-CF0CFF3A3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b5b19-f32d-4066-b9c2-17f1df1d5f89"/>
    <ds:schemaRef ds:uri="3b680466-46d7-4880-a5e4-be8a37ce67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264513-164B-4663-B7AD-3783A0091422}">
  <ds:schemaRefs>
    <ds:schemaRef ds:uri="8b831917-d456-417f-b45b-9ea4671870f0"/>
    <ds:schemaRef ds:uri="95fa9e35-e725-4865-8322-54bbecb24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412</Words>
  <Application>Microsoft Office PowerPoint</Application>
  <PresentationFormat>Widescreen</PresentationFormat>
  <Paragraphs>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Staff Survey Results 2025</vt:lpstr>
      <vt:lpstr>Context</vt:lpstr>
      <vt:lpstr>Total Returns</vt:lpstr>
      <vt:lpstr>Importance of role To what degree do staff consider their role important</vt:lpstr>
      <vt:lpstr>Staff Recognition Getting enough praise for your work</vt:lpstr>
      <vt:lpstr>Staff Recognition Are your ideas listened to</vt:lpstr>
      <vt:lpstr>Empowerment Are you happy with your work</vt:lpstr>
      <vt:lpstr>Empowerment Are there enough opportunities for training</vt:lpstr>
      <vt:lpstr>Sustainability Is communication good in the charity</vt:lpstr>
      <vt:lpstr>Sustainability Our leadership is friendly and helpful</vt:lpstr>
      <vt:lpstr>Empowerment and Independence Does our work support empowerment and independence for people using our services </vt:lpstr>
      <vt:lpstr>Delivering our Values Does the work you do put our values into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Lara Moss</dc:creator>
  <cp:lastModifiedBy>Guy Stevenson</cp:lastModifiedBy>
  <cp:revision>8</cp:revision>
  <dcterms:created xsi:type="dcterms:W3CDTF">2024-12-05T13:46:09Z</dcterms:created>
  <dcterms:modified xsi:type="dcterms:W3CDTF">2025-05-16T11:33:10Z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0x0101002F5544DAC96BF84CA08E3E8F49AD7E56</vt:lpwstr>
  </property>
  <property fmtid="{D5CDD505-2E9C-101B-9397-08002B2CF9AE}" pid="3" name="MediaServiceImageTags">
    <vt:lpwstr/>
  </property>
</Properties>
</file>