
<file path=[Content_Types].xml><?xml version="1.0" encoding="utf-8"?>
<Types xmlns="http://schemas.openxmlformats.org/package/2006/content-types">
  <Default ContentType="application/x-fontdata" Extension="fntdata"/>
  <Default ContentType="image/jpeg" Extension="jpeg"/>
  <Default ContentType="video/mp4" Extension="mp4"/>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4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x="18288000" cy="10287000"/>
  <p:notesSz cx="6858000" cy="9144000"/>
  <p:embeddedFontLst>
    <p:embeddedFont>
      <p:font typeface="Chloe" charset="1" panose="00000000000000000000"/>
      <p:regular r:id="rId42"/>
    </p:embeddedFont>
    <p:embeddedFont>
      <p:font typeface="Emitha" charset="1" panose="00000500000000000000"/>
      <p:regular r:id="rId43"/>
    </p:embeddedFont>
    <p:embeddedFont>
      <p:font typeface="Aileron Italics" charset="1" panose="00000500000000000000"/>
      <p:regular r:id="rId44"/>
    </p:embeddedFont>
    <p:embeddedFont>
      <p:font typeface="Barlow Bold" charset="1" panose="00000800000000000000"/>
      <p:regular r:id="rId48"/>
    </p:embeddedFont>
    <p:embeddedFont>
      <p:font typeface="Noto Serif Display ExtraCondensed Bold" charset="1" panose="02020806080505020204"/>
      <p:regular r:id="rId50"/>
    </p:embeddedFont>
    <p:embeddedFont>
      <p:font typeface="Noto Serif Display ExtraCondensed" charset="1" panose="02020506080505020204"/>
      <p:regular r:id="rId51"/>
    </p:embeddedFont>
    <p:embeddedFont>
      <p:font typeface="IBM Plex Sans" charset="1" panose="020B0503050203000203"/>
      <p:regular r:id="rId52"/>
    </p:embeddedFont>
    <p:embeddedFont>
      <p:font typeface="IBM Plex Sans Condensed" charset="1" panose="020B0506050203000203"/>
      <p:regular r:id="rId53"/>
    </p:embeddedFont>
    <p:embeddedFont>
      <p:font typeface="Open Sans Condensed" charset="1" panose="00000000000000000000"/>
      <p:regular r:id="rId54"/>
    </p:embeddedFont>
    <p:embeddedFont>
      <p:font typeface="DM Sans" charset="1" panose="00000000000000000000"/>
      <p:regular r:id="rId56"/>
    </p:embeddedFont>
    <p:embeddedFont>
      <p:font typeface="Aileron Bold" charset="1" panose="00000800000000000000"/>
      <p:regular r:id="rId58"/>
    </p:embeddedFont>
    <p:embeddedFont>
      <p:font typeface="Aileron" charset="1" panose="00000500000000000000"/>
      <p:regular r:id="rId59"/>
    </p:embeddedFont>
    <p:embeddedFont>
      <p:font typeface="Aileron Light" charset="1" panose="00000400000000000000"/>
      <p:regular r:id="rId60"/>
    </p:embeddedFont>
    <p:embeddedFont>
      <p:font typeface="Noto Serif Display ExtraCondensed Light Italics" charset="1" panose="02020406080505090204"/>
      <p:regular r:id="rId61"/>
    </p:embeddedFont>
    <p:embeddedFont>
      <p:font typeface="Noto Serif Ethiopic Bold" charset="1" panose="02020502060505020204"/>
      <p:regular r:id="rId62"/>
    </p:embeddedFont>
    <p:embeddedFont>
      <p:font typeface="RUMBLE BRAVE" charset="1" panose="02000506080000020004"/>
      <p:regular r:id="rId64"/>
    </p:embeddedFont>
    <p:embeddedFont>
      <p:font typeface="Rumble Brave Script" charset="1" panose="02000505060000090004"/>
      <p:regular r:id="rId65"/>
    </p:embeddedFont>
    <p:embeddedFont>
      <p:font typeface="Montserrat Bold Italics" charset="1" panose="00000800000000000000"/>
      <p:regular r:id="rId66"/>
    </p:embeddedFont>
    <p:embeddedFont>
      <p:font typeface="Montserrat Bold" charset="1" panose="00000800000000000000"/>
      <p:regular r:id="rId67"/>
    </p:embeddedFont>
    <p:embeddedFont>
      <p:font typeface="Noto Serif Ethiopic" charset="1" panose="02020502060505020204"/>
      <p:regular r:id="rId68"/>
    </p:embeddedFont>
    <p:embeddedFont>
      <p:font typeface="Arvo" charset="1" panose="02000000000000000000"/>
      <p:regular r:id="rId70"/>
    </p:embeddedFont>
    <p:embeddedFont>
      <p:font typeface="Canva Sans Bold" charset="1" panose="020B0803030501040103"/>
      <p:regular r:id="rId73"/>
    </p:embeddedFont>
    <p:embeddedFont>
      <p:font typeface="Barlow Bold Bold" charset="1" panose="00000900000000000000"/>
      <p:regular r:id="rId76"/>
    </p:embeddedFont>
    <p:embeddedFont>
      <p:font typeface="Barlow SemiCondensed" charset="1" panose="00000506000000000000"/>
      <p:regular r:id="rId77"/>
    </p:embeddedFont>
    <p:embeddedFont>
      <p:font typeface="DM Sans Bold" charset="1" panose="00000000000000000000"/>
      <p:regular r:id="rId78"/>
    </p:embeddedFont>
    <p:embeddedFont>
      <p:font typeface="League Spartan" charset="1" panose="00000800000000000000"/>
      <p:regular r:id="rId79"/>
    </p:embeddedFont>
    <p:embeddedFont>
      <p:font typeface="Gidole" charset="1" panose="02000503000000000000"/>
      <p:regular r:id="rId80"/>
    </p:embeddedFont>
    <p:embeddedFont>
      <p:font typeface="Proxima Nova Bold" charset="1" panose="02000506030000020004"/>
      <p:regular r:id="rId8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fonts/font42.fntdata" Type="http://schemas.openxmlformats.org/officeDocument/2006/relationships/font"/><Relationship Id="rId43" Target="fonts/font43.fntdata" Type="http://schemas.openxmlformats.org/officeDocument/2006/relationships/font"/><Relationship Id="rId44" Target="fonts/font44.fntdata" Type="http://schemas.openxmlformats.org/officeDocument/2006/relationships/font"/><Relationship Id="rId45" Target="notesMasters/notesMaster1.xml" Type="http://schemas.openxmlformats.org/officeDocument/2006/relationships/notesMaster"/><Relationship Id="rId46" Target="theme/theme2.xml" Type="http://schemas.openxmlformats.org/officeDocument/2006/relationships/theme"/><Relationship Id="rId47" Target="notesSlides/notesSlide1.xml" Type="http://schemas.openxmlformats.org/officeDocument/2006/relationships/notesSlide"/><Relationship Id="rId48" Target="fonts/font48.fntdata" Type="http://schemas.openxmlformats.org/officeDocument/2006/relationships/font"/><Relationship Id="rId49" Target="notesSlides/notesSlide2.xml" Type="http://schemas.openxmlformats.org/officeDocument/2006/relationships/notesSlide"/><Relationship Id="rId5" Target="tableStyles.xml" Type="http://schemas.openxmlformats.org/officeDocument/2006/relationships/tableStyles"/><Relationship Id="rId50" Target="fonts/font50.fntdata" Type="http://schemas.openxmlformats.org/officeDocument/2006/relationships/font"/><Relationship Id="rId51" Target="fonts/font51.fntdata" Type="http://schemas.openxmlformats.org/officeDocument/2006/relationships/font"/><Relationship Id="rId52" Target="fonts/font52.fntdata" Type="http://schemas.openxmlformats.org/officeDocument/2006/relationships/font"/><Relationship Id="rId53" Target="fonts/font53.fntdata" Type="http://schemas.openxmlformats.org/officeDocument/2006/relationships/font"/><Relationship Id="rId54" Target="fonts/font54.fntdata" Type="http://schemas.openxmlformats.org/officeDocument/2006/relationships/font"/><Relationship Id="rId55" Target="notesSlides/notesSlide3.xml" Type="http://schemas.openxmlformats.org/officeDocument/2006/relationships/notesSlide"/><Relationship Id="rId56" Target="fonts/font56.fntdata" Type="http://schemas.openxmlformats.org/officeDocument/2006/relationships/font"/><Relationship Id="rId57" Target="notesSlides/notesSlide4.xml" Type="http://schemas.openxmlformats.org/officeDocument/2006/relationships/notesSlide"/><Relationship Id="rId58" Target="fonts/font58.fntdata" Type="http://schemas.openxmlformats.org/officeDocument/2006/relationships/font"/><Relationship Id="rId59" Target="fonts/font59.fntdata" Type="http://schemas.openxmlformats.org/officeDocument/2006/relationships/font"/><Relationship Id="rId6" Target="slides/slide1.xml" Type="http://schemas.openxmlformats.org/officeDocument/2006/relationships/slide"/><Relationship Id="rId60" Target="fonts/font60.fntdata" Type="http://schemas.openxmlformats.org/officeDocument/2006/relationships/font"/><Relationship Id="rId61" Target="fonts/font61.fntdata" Type="http://schemas.openxmlformats.org/officeDocument/2006/relationships/font"/><Relationship Id="rId62" Target="fonts/font62.fntdata" Type="http://schemas.openxmlformats.org/officeDocument/2006/relationships/font"/><Relationship Id="rId63" Target="notesSlides/notesSlide5.xml" Type="http://schemas.openxmlformats.org/officeDocument/2006/relationships/notesSlide"/><Relationship Id="rId64" Target="fonts/font64.fntdata" Type="http://schemas.openxmlformats.org/officeDocument/2006/relationships/font"/><Relationship Id="rId65" Target="fonts/font65.fntdata" Type="http://schemas.openxmlformats.org/officeDocument/2006/relationships/font"/><Relationship Id="rId66" Target="fonts/font66.fntdata" Type="http://schemas.openxmlformats.org/officeDocument/2006/relationships/font"/><Relationship Id="rId67" Target="fonts/font67.fntdata" Type="http://schemas.openxmlformats.org/officeDocument/2006/relationships/font"/><Relationship Id="rId68" Target="fonts/font68.fntdata" Type="http://schemas.openxmlformats.org/officeDocument/2006/relationships/font"/><Relationship Id="rId69" Target="notesSlides/notesSlide6.xml" Type="http://schemas.openxmlformats.org/officeDocument/2006/relationships/notesSlide"/><Relationship Id="rId7" Target="slides/slide2.xml" Type="http://schemas.openxmlformats.org/officeDocument/2006/relationships/slide"/><Relationship Id="rId70" Target="fonts/font70.fntdata" Type="http://schemas.openxmlformats.org/officeDocument/2006/relationships/font"/><Relationship Id="rId71" Target="notesSlides/notesSlide7.xml" Type="http://schemas.openxmlformats.org/officeDocument/2006/relationships/notesSlide"/><Relationship Id="rId72" Target="notesSlides/notesSlide8.xml" Type="http://schemas.openxmlformats.org/officeDocument/2006/relationships/notesSlide"/><Relationship Id="rId73" Target="fonts/font73.fntdata" Type="http://schemas.openxmlformats.org/officeDocument/2006/relationships/font"/><Relationship Id="rId74" Target="notesSlides/notesSlide9.xml" Type="http://schemas.openxmlformats.org/officeDocument/2006/relationships/notesSlide"/><Relationship Id="rId75" Target="notesSlides/notesSlide10.xml" Type="http://schemas.openxmlformats.org/officeDocument/2006/relationships/notesSlide"/><Relationship Id="rId76" Target="fonts/font76.fntdata" Type="http://schemas.openxmlformats.org/officeDocument/2006/relationships/font"/><Relationship Id="rId77" Target="fonts/font77.fntdata" Type="http://schemas.openxmlformats.org/officeDocument/2006/relationships/font"/><Relationship Id="rId78" Target="fonts/font78.fntdata" Type="http://schemas.openxmlformats.org/officeDocument/2006/relationships/font"/><Relationship Id="rId79" Target="fonts/font79.fntdata" Type="http://schemas.openxmlformats.org/officeDocument/2006/relationships/font"/><Relationship Id="rId8" Target="slides/slide3.xml" Type="http://schemas.openxmlformats.org/officeDocument/2006/relationships/slide"/><Relationship Id="rId80" Target="fonts/font80.fntdata" Type="http://schemas.openxmlformats.org/officeDocument/2006/relationships/font"/><Relationship Id="rId81" Target="fonts/font81.fntdata" Type="http://schemas.openxmlformats.org/officeDocument/2006/relationships/font"/><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Go Slow!</a:t>
            </a:r>
          </a:p>
          <a:p>
            <a:r>
              <a:rPr lang="en-US"/>
              <a:t/>
            </a:r>
          </a:p>
          <a:p>
            <a:r>
              <a:rPr lang="en-US"/>
              <a:t>Legacy -  7 Market Centers 2,000 Agents</a:t>
            </a:r>
          </a:p>
          <a:p>
            <a:r>
              <a:rPr lang="en-US"/>
              <a:t>6 years</a:t>
            </a:r>
          </a:p>
          <a:p>
            <a:r>
              <a:rPr lang="en-US"/>
              <a:t>Andy Lesley LG Glenn</a:t>
            </a:r>
          </a:p>
          <a:p>
            <a:r>
              <a:rPr lang="en-US"/>
              <a:t/>
            </a:r>
          </a:p>
          <a:p>
            <a:r>
              <a:rPr lang="en-US"/>
              <a:t/>
            </a:r>
          </a:p>
          <a:p>
            <a:r>
              <a:rPr lang="en-US"/>
              <a:t>MAPS -  Command/Social Media/ Technology Operations</a:t>
            </a:r>
          </a:p>
          <a:p>
            <a:r>
              <a:rPr lang="en-US"/>
              <a:t/>
            </a:r>
          </a:p>
          <a:p>
            <a:r>
              <a:rPr lang="en-US"/>
              <a:t>@SincerelySamuAl -  Add me -  FB, INSTA, LINKEDin, Tok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"You were my first." — Say it out loud. Own it. There's something powerful about letting someone know they weren't just a client, they were the beginning of something.</a:t>
            </a:r>
          </a:p>
          <a:p>
            <a:r>
              <a:rPr lang="en-US"/>
              <a:t/>
            </a:r>
          </a:p>
          <a:p>
            <a:r>
              <a:rPr lang="en-US"/>
              <a:t>"I still remember when..." — Pull one specific detail. The address, the moment they said yes, how nervous you were. Specificity is what separates a real message from a generic one. </a:t>
            </a:r>
          </a:p>
          <a:p>
            <a:r>
              <a:rPr lang="en-US"/>
              <a:t>Did something really funny happen while showing buyers? What types of people have inside jokes or funny memories? - friends!!   </a:t>
            </a:r>
          </a:p>
          <a:p>
            <a:r>
              <a:rPr lang="en-US"/>
              <a:t/>
            </a:r>
          </a:p>
          <a:p>
            <a:r>
              <a:rPr lang="en-US"/>
              <a:t/>
            </a:r>
          </a:p>
          <a:p>
            <a:r>
              <a:rPr lang="en-US"/>
              <a:t>"Because of you, I..." — Connect the dot between that first transaction and where you are today. Let them feel the weight of what their trust actually meant to your life and career.</a:t>
            </a:r>
          </a:p>
          <a:p>
            <a:r>
              <a:rPr lang="en-US"/>
              <a:t/>
            </a:r>
          </a:p>
          <a:p>
            <a:r>
              <a:rPr lang="en-US"/>
              <a:t>"I'm not asking for anything..." — Say this one. It disarms every instinct they have that a call or message from an agent always comes with a pitch. Pure gratitude lands harder when they know there's no hook.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It was 2021. </a:t>
            </a:r>
          </a:p>
          <a:p>
            <a:r>
              <a:rPr lang="en-US"/>
              <a:t/>
            </a:r>
          </a:p>
          <a:p>
            <a:r>
              <a:rPr lang="en-US"/>
              <a:t>Real estate was on fire and nobody was leaving their houses.</a:t>
            </a:r>
          </a:p>
          <a:p>
            <a:r>
              <a:rPr lang="en-US"/>
              <a:t/>
            </a:r>
          </a:p>
          <a:p>
            <a:r>
              <a:rPr lang="en-US"/>
              <a:t>My OP Andy Peters felt it. Andy doesn't wait around for somebody else to solve a problem. He took a concept that had already proven itself in direct mail — the Golden Letter — and asked a simple question.</a:t>
            </a:r>
          </a:p>
          <a:p>
            <a:r>
              <a:rPr lang="en-US"/>
              <a:t/>
            </a:r>
          </a:p>
          <a:p>
            <a:r>
              <a:rPr lang="en-US"/>
              <a:t>What if we just texted it?</a:t>
            </a:r>
          </a:p>
          <a:p>
            <a:r>
              <a:rPr lang="en-US"/>
              <a:t/>
            </a:r>
          </a:p>
          <a:p>
            <a:r>
              <a:rPr lang="en-US"/>
              <a:t>That was the spark.</a:t>
            </a:r>
          </a:p>
          <a:p>
            <a:r>
              <a:rPr lang="en-US"/>
              <a:t/>
            </a:r>
          </a:p>
          <a:p>
            <a:r>
              <a:rPr lang="en-US"/>
              <a:t>I took that spark and built the </a:t>
            </a:r>
          </a:p>
          <a:p>
            <a:r>
              <a:rPr lang="en-US"/>
              <a:t>Golden Text Workshop around it. Teaching locally within my market centers for about a year. </a:t>
            </a:r>
          </a:p>
          <a:p>
            <a:r>
              <a:rPr lang="en-US"/>
              <a:t/>
            </a:r>
          </a:p>
          <a:p>
            <a:r>
              <a:rPr lang="en-US"/>
              <a:t>And then something unexpected happened. </a:t>
            </a:r>
          </a:p>
          <a:p>
            <a:r>
              <a:rPr lang="en-US"/>
              <a:t/>
            </a:r>
          </a:p>
          <a:p>
            <a:r>
              <a:rPr lang="en-US"/>
              <a:t>It worked everywhere. </a:t>
            </a:r>
          </a:p>
          <a:p>
            <a:r>
              <a:rPr lang="en-US"/>
              <a:t/>
            </a:r>
          </a:p>
          <a:p>
            <a:r>
              <a:rPr lang="en-US"/>
              <a:t>Seriously. From Dothan, Alabama  to Ljubljana,(loobleeana) Slovenia — agents texting from their own phones, on WhatsApp, in languages I don't even speak, connecting with people in their communities the same exact way.</a:t>
            </a:r>
          </a:p>
          <a:p>
            <a:r>
              <a:rPr lang="en-US"/>
              <a:t/>
            </a:r>
          </a:p>
          <a:p>
            <a:r>
              <a:rPr lang="en-US"/>
              <a:t>Same phone. Same courage. Same result.</a:t>
            </a:r>
          </a:p>
          <a:p>
            <a:r>
              <a:rPr lang="en-US"/>
              <a:t/>
            </a:r>
          </a:p>
          <a:p>
            <a:r>
              <a:rPr lang="en-US"/>
              <a:t>And that's when I realized something that changed everything.</a:t>
            </a:r>
          </a:p>
          <a:p>
            <a:r>
              <a:rPr lang="en-US"/>
              <a:t/>
            </a:r>
          </a:p>
          <a:p>
            <a:r>
              <a:rPr lang="en-US"/>
              <a:t>In a world racing toward artificial intelligence and automation — where every tool is trying to remove the human from the conversation — Golden Text was running the other direction. </a:t>
            </a:r>
          </a:p>
          <a:p>
            <a:r>
              <a:rPr lang="en-US"/>
              <a:t/>
            </a:r>
          </a:p>
          <a:p>
            <a:r>
              <a:rPr lang="en-US"/>
              <a:t>We were never building a system to send texts for you. We were building something to make you brave enough to send them yourself.</a:t>
            </a:r>
          </a:p>
          <a:p>
            <a:r>
              <a:rPr lang="en-US"/>
              <a:t/>
            </a:r>
          </a:p>
          <a:p>
            <a:r>
              <a:rPr lang="en-US"/>
              <a:t>The send button is always yours. </a:t>
            </a:r>
          </a:p>
          <a:p>
            <a:r>
              <a:rPr lang="en-US"/>
              <a:t/>
            </a:r>
          </a:p>
          <a:p>
            <a:r>
              <a:rPr lang="en-US"/>
              <a:t>The relationship is always yours. </a:t>
            </a:r>
          </a:p>
          <a:p>
            <a:r>
              <a:rPr lang="en-US"/>
              <a:t/>
            </a:r>
          </a:p>
          <a:p>
            <a:r>
              <a:rPr lang="en-US"/>
              <a:t>The courage is always yours.</a:t>
            </a:r>
          </a:p>
          <a:p>
            <a:r>
              <a:rPr lang="en-US"/>
              <a:t/>
            </a:r>
          </a:p>
          <a:p>
            <a:r>
              <a:rPr lang="en-US"/>
              <a:t>Golden Text just makes sure you show up to use all three.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BRIEFLY COVER</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AND according to infoblip </a:t>
            </a:r>
          </a:p>
          <a:p>
            <a:r>
              <a:rPr lang="en-US"/>
              <a:t>90% of users read Text Messages within 3 Minutes</a:t>
            </a:r>
          </a:p>
          <a:p>
            <a:r>
              <a:rPr lang="en-US"/>
              <a:t/>
            </a:r>
          </a:p>
          <a:p>
            <a:r>
              <a:rPr lang="en-US"/>
              <a:t/>
            </a:r>
          </a:p>
          <a:p>
            <a:r>
              <a:rPr lang="en-US"/>
              <a:t/>
            </a:r>
          </a:p>
          <a:p>
            <a:r>
              <a:rPr lang="en-US"/>
              <a:t>Email knocks on the door. A text walks right in.</a:t>
            </a:r>
          </a:p>
          <a:p>
            <a:r>
              <a:rPr lang="en-US"/>
              <a:t/>
            </a:r>
          </a:p>
          <a:p>
            <a:r>
              <a:rPr lang="en-US"/>
              <a:t>And for someone who wouldn't be caught dead doorknocking -  we'll take it!!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We're about to take the next hour and prospect business.</a:t>
            </a:r>
          </a:p>
          <a:p>
            <a:r>
              <a:rPr lang="en-US"/>
              <a:t/>
            </a:r>
          </a:p>
          <a:p>
            <a:r>
              <a:rPr lang="en-US"/>
              <a:t>Play all in -  40+ texts today</a:t>
            </a:r>
          </a:p>
          <a:p>
            <a:r>
              <a:rPr lang="en-US"/>
              <a:t/>
            </a:r>
          </a:p>
          <a:p>
            <a:r>
              <a:rPr lang="en-US"/>
              <a:t>Every text you don't send is an appointment you already gave away. -  Samual</a:t>
            </a:r>
          </a:p>
          <a:p>
            <a:r>
              <a:rPr lang="en-US"/>
              <a:t/>
            </a:r>
          </a:p>
          <a:p>
            <a:r>
              <a:rPr lang="en-US"/>
              <a:t/>
            </a:r>
          </a:p>
          <a:p>
            <a:r>
              <a:rPr lang="en-US"/>
              <a:t>Every commission check you've ever wanted is sitting in someone's contact list, waiting on a brave moment -  Samual</a:t>
            </a:r>
          </a:p>
          <a:p>
            <a:r>
              <a:rPr lang="en-US"/>
              <a:t/>
            </a:r>
          </a:p>
          <a:p>
            <a:r>
              <a:rPr lang="en-US"/>
              <a:t>Can you let all the excuses go for just a moment to be brave and prospect some business with me?</a:t>
            </a:r>
          </a:p>
          <a:p>
            <a:r>
              <a:rPr lang="en-US"/>
              <a:t/>
            </a:r>
          </a:p>
          <a:p>
            <a:r>
              <a:rPr lang="en-US"/>
              <a:t>drop a chat!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SMS open rate is around 98%, vastly outperforming email's typical 20% — source: Forbes via Infobip. Infobip</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SMS open rate is around 98%, vastly outperforming email's typical 20% — source: Forbes via Infobip. Infobip</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Pitch Neighborhood Nurture as indirect offer</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Don't worry!!  You have options!!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17.jpeg" Type="http://schemas.openxmlformats.org/officeDocument/2006/relationships/image"/><Relationship Id="rId4" Target="../media/VAEJoG-uNBM.mp4" Type="http://schemas.openxmlformats.org/officeDocument/2006/relationships/video"/><Relationship Id="rId5" Target="../media/VAEJoG-uNBM.mp4" Type="http://schemas.microsoft.com/office/2007/relationships/media"/></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 Id="rId3" Target="../media/image21.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 Id="rId3" Target="../media/image21.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23.svg" Type="http://schemas.openxmlformats.org/officeDocument/2006/relationships/image"/><Relationship Id="rId4" Target="../media/image31.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32.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33.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29.png" Type="http://schemas.openxmlformats.org/officeDocument/2006/relationships/image"/><Relationship Id="rId4" Target="../media/image30.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0.png" Type="http://schemas.openxmlformats.org/officeDocument/2006/relationships/image"/><Relationship Id="rId11" Target="../media/image41.jpeg" Type="http://schemas.openxmlformats.org/officeDocument/2006/relationships/image"/><Relationship Id="rId12" Target="../media/image42.png" Type="http://schemas.openxmlformats.org/officeDocument/2006/relationships/image"/><Relationship Id="rId13" Target="../media/image43.svg" Type="http://schemas.openxmlformats.org/officeDocument/2006/relationships/image"/><Relationship Id="rId14" Target="../media/image44.jpeg" Type="http://schemas.openxmlformats.org/officeDocument/2006/relationships/image"/><Relationship Id="rId15" Target="../media/image45.jpeg" Type="http://schemas.openxmlformats.org/officeDocument/2006/relationships/image"/><Relationship Id="rId16" Target="../media/image46.jpeg" Type="http://schemas.openxmlformats.org/officeDocument/2006/relationships/image"/><Relationship Id="rId2" Target="../media/image29.png" Type="http://schemas.openxmlformats.org/officeDocument/2006/relationships/image"/><Relationship Id="rId3" Target="../media/image30.svg" Type="http://schemas.openxmlformats.org/officeDocument/2006/relationships/image"/><Relationship Id="rId4" Target="../media/image34.jpeg" Type="http://schemas.openxmlformats.org/officeDocument/2006/relationships/image"/><Relationship Id="rId5" Target="../media/image35.jpeg" Type="http://schemas.openxmlformats.org/officeDocument/2006/relationships/image"/><Relationship Id="rId6" Target="../media/image36.png" Type="http://schemas.openxmlformats.org/officeDocument/2006/relationships/image"/><Relationship Id="rId7" Target="../media/image37.png" Type="http://schemas.openxmlformats.org/officeDocument/2006/relationships/image"/><Relationship Id="rId8" Target="../media/image38.svg" Type="http://schemas.openxmlformats.org/officeDocument/2006/relationships/image"/><Relationship Id="rId9" Target="../media/image39.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29.png" Type="http://schemas.openxmlformats.org/officeDocument/2006/relationships/image"/><Relationship Id="rId4" Target="../media/image30.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47.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8.png" Type="http://schemas.openxmlformats.org/officeDocument/2006/relationships/image"/><Relationship Id="rId3" Target="../media/image49.png" Type="http://schemas.openxmlformats.org/officeDocument/2006/relationships/image"/><Relationship Id="rId4" Target="../media/image50.png" Type="http://schemas.openxmlformats.org/officeDocument/2006/relationships/image"/><Relationship Id="rId5" Target="../media/image51.sv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2.jpeg" Type="http://schemas.openxmlformats.org/officeDocument/2006/relationships/image"/><Relationship Id="rId3" Target="../media/image53.png" Type="http://schemas.openxmlformats.org/officeDocument/2006/relationships/image"/><Relationship Id="rId4" Target="../media/image54.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5.jpeg" Type="http://schemas.openxmlformats.org/officeDocument/2006/relationships/image"/><Relationship Id="rId3" Target="../media/image5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7.png" Type="http://schemas.openxmlformats.org/officeDocument/2006/relationships/image"/><Relationship Id="rId4" Target="../media/image8.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p:cSld>
    <p:bg>
      <p:bgPr>
        <a:solidFill>
          <a:srgbClr val="FFBD00"/>
        </a:solidFill>
      </p:bgPr>
    </p:bg>
    <p:spTree>
      <p:nvGrpSpPr>
        <p:cNvPr id="1" name=""/>
        <p:cNvGrpSpPr/>
        <p:nvPr/>
      </p:nvGrpSpPr>
      <p:grpSpPr>
        <a:xfrm>
          <a:off x="0" y="0"/>
          <a:ext cx="0" cy="0"/>
          <a:chOff x="0" y="0"/>
          <a:chExt cx="0" cy="0"/>
        </a:xfrm>
      </p:grpSpPr>
      <p:sp>
        <p:nvSpPr>
          <p:cNvPr name="TextBox 2" id="2"/>
          <p:cNvSpPr txBox="true"/>
          <p:nvPr/>
        </p:nvSpPr>
        <p:spPr>
          <a:xfrm rot="0">
            <a:off x="4065453" y="3369668"/>
            <a:ext cx="10157095" cy="4509688"/>
          </a:xfrm>
          <a:prstGeom prst="rect">
            <a:avLst/>
          </a:prstGeom>
        </p:spPr>
        <p:txBody>
          <a:bodyPr anchor="t" rtlCol="false" tIns="0" lIns="0" bIns="0" rIns="0">
            <a:spAutoFit/>
          </a:bodyPr>
          <a:lstStyle/>
          <a:p>
            <a:pPr algn="ctr">
              <a:lnSpc>
                <a:spcPts val="16463"/>
              </a:lnSpc>
            </a:pPr>
            <a:r>
              <a:rPr lang="en-US" sz="22248">
                <a:solidFill>
                  <a:srgbClr val="103757"/>
                </a:solidFill>
                <a:latin typeface="Chloe"/>
                <a:ea typeface="Chloe"/>
                <a:cs typeface="Chloe"/>
                <a:sym typeface="Chloe"/>
              </a:rPr>
              <a:t>GOLDEN TEXT</a:t>
            </a:r>
          </a:p>
        </p:txBody>
      </p:sp>
      <p:sp>
        <p:nvSpPr>
          <p:cNvPr name="TextBox 3" id="3"/>
          <p:cNvSpPr txBox="true"/>
          <p:nvPr/>
        </p:nvSpPr>
        <p:spPr>
          <a:xfrm rot="0">
            <a:off x="2364525" y="2388922"/>
            <a:ext cx="3149945" cy="1517203"/>
          </a:xfrm>
          <a:prstGeom prst="rect">
            <a:avLst/>
          </a:prstGeom>
        </p:spPr>
        <p:txBody>
          <a:bodyPr anchor="t" rtlCol="false" tIns="0" lIns="0" bIns="0" rIns="0">
            <a:spAutoFit/>
          </a:bodyPr>
          <a:lstStyle/>
          <a:p>
            <a:pPr algn="ctr">
              <a:lnSpc>
                <a:spcPts val="10692"/>
              </a:lnSpc>
            </a:pPr>
            <a:r>
              <a:rPr lang="en-US" sz="13366">
                <a:solidFill>
                  <a:srgbClr val="103757"/>
                </a:solidFill>
                <a:latin typeface="Emitha"/>
                <a:ea typeface="Emitha"/>
                <a:cs typeface="Emitha"/>
                <a:sym typeface="Emitha"/>
              </a:rPr>
              <a:t>The</a:t>
            </a:r>
          </a:p>
        </p:txBody>
      </p:sp>
      <p:sp>
        <p:nvSpPr>
          <p:cNvPr name="TextBox 4" id="4"/>
          <p:cNvSpPr txBox="true"/>
          <p:nvPr/>
        </p:nvSpPr>
        <p:spPr>
          <a:xfrm rot="0">
            <a:off x="10424982" y="6979652"/>
            <a:ext cx="3607038" cy="1517203"/>
          </a:xfrm>
          <a:prstGeom prst="rect">
            <a:avLst/>
          </a:prstGeom>
        </p:spPr>
        <p:txBody>
          <a:bodyPr anchor="t" rtlCol="false" tIns="0" lIns="0" bIns="0" rIns="0">
            <a:spAutoFit/>
          </a:bodyPr>
          <a:lstStyle/>
          <a:p>
            <a:pPr algn="ctr">
              <a:lnSpc>
                <a:spcPts val="10692"/>
              </a:lnSpc>
            </a:pPr>
            <a:r>
              <a:rPr lang="en-US" sz="13366">
                <a:solidFill>
                  <a:srgbClr val="103757"/>
                </a:solidFill>
                <a:latin typeface="Emitha"/>
                <a:ea typeface="Emitha"/>
                <a:cs typeface="Emitha"/>
                <a:sym typeface="Emitha"/>
              </a:rPr>
              <a:t>Workshop </a:t>
            </a:r>
          </a:p>
        </p:txBody>
      </p:sp>
      <p:sp>
        <p:nvSpPr>
          <p:cNvPr name="TextBox 5" id="5"/>
          <p:cNvSpPr txBox="true"/>
          <p:nvPr/>
        </p:nvSpPr>
        <p:spPr>
          <a:xfrm rot="0">
            <a:off x="455753" y="9458325"/>
            <a:ext cx="7020393" cy="658088"/>
          </a:xfrm>
          <a:prstGeom prst="rect">
            <a:avLst/>
          </a:prstGeom>
        </p:spPr>
        <p:txBody>
          <a:bodyPr anchor="t" rtlCol="false" tIns="0" lIns="0" bIns="0" rIns="0">
            <a:spAutoFit/>
          </a:bodyPr>
          <a:lstStyle/>
          <a:p>
            <a:pPr algn="ctr">
              <a:lnSpc>
                <a:spcPts val="4513"/>
              </a:lnSpc>
            </a:pPr>
            <a:r>
              <a:rPr lang="en-US" sz="5641" i="true">
                <a:solidFill>
                  <a:srgbClr val="FFFFFF"/>
                </a:solidFill>
                <a:latin typeface="Aileron Italics"/>
                <a:ea typeface="Aileron Italics"/>
                <a:cs typeface="Aileron Italics"/>
                <a:sym typeface="Aileron Italics"/>
              </a:rPr>
              <a:t>ver.8.26</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103757"/>
        </a:solidFill>
      </p:bgPr>
    </p:bg>
    <p:spTree>
      <p:nvGrpSpPr>
        <p:cNvPr id="1" name=""/>
        <p:cNvGrpSpPr/>
        <p:nvPr/>
      </p:nvGrpSpPr>
      <p:grpSpPr>
        <a:xfrm>
          <a:off x="0" y="0"/>
          <a:ext cx="0" cy="0"/>
          <a:chOff x="0" y="0"/>
          <a:chExt cx="0" cy="0"/>
        </a:xfrm>
      </p:grpSpPr>
      <p:sp>
        <p:nvSpPr>
          <p:cNvPr name="TextBox 2" id="2"/>
          <p:cNvSpPr txBox="true"/>
          <p:nvPr/>
        </p:nvSpPr>
        <p:spPr>
          <a:xfrm rot="0">
            <a:off x="536935" y="2861154"/>
            <a:ext cx="16722365" cy="6190793"/>
          </a:xfrm>
          <a:prstGeom prst="rect">
            <a:avLst/>
          </a:prstGeom>
        </p:spPr>
        <p:txBody>
          <a:bodyPr anchor="t" rtlCol="false" tIns="0" lIns="0" bIns="0" rIns="0">
            <a:spAutoFit/>
          </a:bodyPr>
          <a:lstStyle/>
          <a:p>
            <a:pPr algn="just" marL="732526" indent="-366263" lvl="1">
              <a:lnSpc>
                <a:spcPts val="6175"/>
              </a:lnSpc>
              <a:buFont typeface="Arial"/>
              <a:buChar char="•"/>
            </a:pPr>
            <a:r>
              <a:rPr lang="en-US" b="true" sz="3392" spc="271">
                <a:solidFill>
                  <a:srgbClr val="FFFFFF"/>
                </a:solidFill>
                <a:latin typeface="Aileron Bold"/>
                <a:ea typeface="Aileron Bold"/>
                <a:cs typeface="Aileron Bold"/>
                <a:sym typeface="Aileron Bold"/>
              </a:rPr>
              <a:t>RINGERS ON!</a:t>
            </a:r>
            <a:r>
              <a:rPr lang="en-US" sz="3392" spc="271">
                <a:solidFill>
                  <a:srgbClr val="FFFFFF"/>
                </a:solidFill>
                <a:latin typeface="Aileron"/>
                <a:ea typeface="Aileron"/>
                <a:cs typeface="Aileron"/>
                <a:sym typeface="Aileron"/>
              </a:rPr>
              <a:t>  TURN THE SOUND ON YOUR PHONE NOTIFICATIONS </a:t>
            </a:r>
          </a:p>
          <a:p>
            <a:pPr algn="just" marL="732526" indent="-366263" lvl="1">
              <a:lnSpc>
                <a:spcPts val="6175"/>
              </a:lnSpc>
              <a:buFont typeface="Arial"/>
              <a:buChar char="•"/>
            </a:pPr>
            <a:r>
              <a:rPr lang="en-US" sz="3392" spc="271">
                <a:solidFill>
                  <a:srgbClr val="FFFFFF"/>
                </a:solidFill>
                <a:latin typeface="Aileron Light"/>
                <a:ea typeface="Aileron Light"/>
                <a:cs typeface="Aileron Light"/>
                <a:sym typeface="Aileron Light"/>
              </a:rPr>
              <a:t>SAM WILL DISPLAY A TEXT MESSAGE WITH INSTRUCTIONS</a:t>
            </a:r>
          </a:p>
          <a:p>
            <a:pPr algn="just" marL="732526" indent="-366263" lvl="1">
              <a:lnSpc>
                <a:spcPts val="6175"/>
              </a:lnSpc>
              <a:buFont typeface="Arial"/>
              <a:buChar char="•"/>
            </a:pPr>
            <a:r>
              <a:rPr lang="en-US" sz="3392" spc="271">
                <a:solidFill>
                  <a:srgbClr val="FFFFFF"/>
                </a:solidFill>
                <a:latin typeface="Aileron"/>
                <a:ea typeface="Aileron"/>
                <a:cs typeface="Aileron"/>
                <a:sym typeface="Aileron"/>
              </a:rPr>
              <a:t>SEND TEXT TO </a:t>
            </a:r>
            <a:r>
              <a:rPr lang="en-US" b="true" sz="3392" spc="271">
                <a:solidFill>
                  <a:srgbClr val="FFFFFF"/>
                </a:solidFill>
                <a:latin typeface="Aileron Bold"/>
                <a:ea typeface="Aileron Bold"/>
                <a:cs typeface="Aileron Bold"/>
                <a:sym typeface="Aileron Bold"/>
              </a:rPr>
              <a:t>AT LEAST</a:t>
            </a:r>
            <a:r>
              <a:rPr lang="en-US" sz="3392" spc="271">
                <a:solidFill>
                  <a:srgbClr val="FFFFFF"/>
                </a:solidFill>
                <a:latin typeface="Aileron"/>
                <a:ea typeface="Aileron"/>
                <a:cs typeface="Aileron"/>
                <a:sym typeface="Aileron"/>
              </a:rPr>
              <a:t> 5 PEOPLE (MORE INSTRUCTIONS PROVIDED)</a:t>
            </a:r>
          </a:p>
          <a:p>
            <a:pPr algn="just" marL="732526" indent="-366263" lvl="1">
              <a:lnSpc>
                <a:spcPts val="6175"/>
              </a:lnSpc>
              <a:buFont typeface="Arial"/>
              <a:buChar char="•"/>
            </a:pPr>
            <a:r>
              <a:rPr lang="en-US" b="true" sz="3392" spc="271">
                <a:solidFill>
                  <a:srgbClr val="FFFFFF"/>
                </a:solidFill>
                <a:latin typeface="Aileron Bold"/>
                <a:ea typeface="Aileron Bold"/>
                <a:cs typeface="Aileron Bold"/>
                <a:sym typeface="Aileron Bold"/>
              </a:rPr>
              <a:t>IF YOU RECEIVE A PHONE CALL</a:t>
            </a:r>
            <a:r>
              <a:rPr lang="en-US" sz="3392" spc="271">
                <a:solidFill>
                  <a:srgbClr val="FFFFFF"/>
                </a:solidFill>
                <a:latin typeface="Aileron"/>
                <a:ea typeface="Aileron"/>
                <a:cs typeface="Aileron"/>
                <a:sym typeface="Aileron"/>
              </a:rPr>
              <a:t>, PLEASE POLITELY LEAVE THE ROOM</a:t>
            </a:r>
          </a:p>
          <a:p>
            <a:pPr algn="just" marL="1465052" indent="-488351" lvl="2">
              <a:lnSpc>
                <a:spcPts val="6175"/>
              </a:lnSpc>
              <a:buFont typeface="Arial"/>
              <a:buChar char="⚬"/>
            </a:pPr>
            <a:r>
              <a:rPr lang="en-US" b="true" sz="3392" spc="271">
                <a:solidFill>
                  <a:srgbClr val="FFFFFF"/>
                </a:solidFill>
                <a:latin typeface="Aileron Bold"/>
                <a:ea typeface="Aileron Bold"/>
                <a:cs typeface="Aileron Bold"/>
                <a:sym typeface="Aileron Bold"/>
              </a:rPr>
              <a:t>BUT DEFINITELY TAKE THAT CALL!!</a:t>
            </a:r>
          </a:p>
          <a:p>
            <a:pPr algn="just" marL="732526" indent="-366263" lvl="1">
              <a:lnSpc>
                <a:spcPts val="6175"/>
              </a:lnSpc>
              <a:buFont typeface="Arial"/>
              <a:buChar char="•"/>
            </a:pPr>
            <a:r>
              <a:rPr lang="en-US" sz="3392" spc="271">
                <a:solidFill>
                  <a:srgbClr val="FFFFFF"/>
                </a:solidFill>
                <a:latin typeface="Aileron"/>
                <a:ea typeface="Aileron"/>
                <a:cs typeface="Aileron"/>
                <a:sym typeface="Aileron"/>
              </a:rPr>
              <a:t>IF YOU RECEIVE A TEXT RESPONSE -  </a:t>
            </a:r>
            <a:r>
              <a:rPr lang="en-US" b="true" sz="3392" spc="271">
                <a:solidFill>
                  <a:srgbClr val="FFFFFF"/>
                </a:solidFill>
                <a:latin typeface="Aileron Bold"/>
                <a:ea typeface="Aileron Bold"/>
                <a:cs typeface="Aileron Bold"/>
                <a:sym typeface="Aileron Bold"/>
              </a:rPr>
              <a:t>RAISE YOUR HAND! </a:t>
            </a:r>
          </a:p>
          <a:p>
            <a:pPr algn="just" marL="1465052" indent="-488351" lvl="2">
              <a:lnSpc>
                <a:spcPts val="6175"/>
              </a:lnSpc>
              <a:buFont typeface="Arial"/>
              <a:buChar char="⚬"/>
            </a:pPr>
            <a:r>
              <a:rPr lang="en-US" sz="3392" spc="271">
                <a:solidFill>
                  <a:srgbClr val="FFFFFF"/>
                </a:solidFill>
                <a:latin typeface="Aileron"/>
                <a:ea typeface="Aileron"/>
                <a:cs typeface="Aileron"/>
                <a:sym typeface="Aileron"/>
              </a:rPr>
              <a:t>WE’LL COME UP WITH RESPONSES AS A GROUP</a:t>
            </a:r>
          </a:p>
          <a:p>
            <a:pPr algn="just" marL="732526" indent="-366263" lvl="1">
              <a:lnSpc>
                <a:spcPts val="6175"/>
              </a:lnSpc>
              <a:buFont typeface="Arial"/>
              <a:buChar char="•"/>
            </a:pPr>
            <a:r>
              <a:rPr lang="en-US" sz="3392" spc="271">
                <a:solidFill>
                  <a:srgbClr val="FFFFFF"/>
                </a:solidFill>
                <a:latin typeface="Aileron"/>
                <a:ea typeface="Aileron"/>
                <a:cs typeface="Aileron"/>
                <a:sym typeface="Aileron"/>
              </a:rPr>
              <a:t>SET THE APPOINTMENT!</a:t>
            </a:r>
          </a:p>
        </p:txBody>
      </p:sp>
      <p:sp>
        <p:nvSpPr>
          <p:cNvPr name="TextBox 3" id="3"/>
          <p:cNvSpPr txBox="true"/>
          <p:nvPr/>
        </p:nvSpPr>
        <p:spPr>
          <a:xfrm rot="0">
            <a:off x="2458582" y="826860"/>
            <a:ext cx="13370836" cy="1382912"/>
          </a:xfrm>
          <a:prstGeom prst="rect">
            <a:avLst/>
          </a:prstGeom>
        </p:spPr>
        <p:txBody>
          <a:bodyPr anchor="t" rtlCol="false" tIns="0" lIns="0" bIns="0" rIns="0">
            <a:spAutoFit/>
          </a:bodyPr>
          <a:lstStyle/>
          <a:p>
            <a:pPr algn="ctr">
              <a:lnSpc>
                <a:spcPts val="8714"/>
              </a:lnSpc>
            </a:pPr>
            <a:r>
              <a:rPr lang="en-US" sz="14523" i="true">
                <a:solidFill>
                  <a:srgbClr val="FFFFFF"/>
                </a:solidFill>
                <a:latin typeface="Noto Serif Display ExtraCondensed Light Italics"/>
                <a:ea typeface="Noto Serif Display ExtraCondensed Light Italics"/>
                <a:cs typeface="Noto Serif Display ExtraCondensed Light Italics"/>
                <a:sym typeface="Noto Serif Display ExtraCondensed Light Italics"/>
              </a:rPr>
              <a:t>PLAY TO WIN</a:t>
            </a:r>
          </a:p>
        </p:txBody>
      </p:sp>
      <p:sp>
        <p:nvSpPr>
          <p:cNvPr name="Freeform 4" id="4"/>
          <p:cNvSpPr/>
          <p:nvPr/>
        </p:nvSpPr>
        <p:spPr>
          <a:xfrm flipH="false" flipV="false" rot="0">
            <a:off x="7751231" y="1873693"/>
            <a:ext cx="2785538" cy="668529"/>
          </a:xfrm>
          <a:custGeom>
            <a:avLst/>
            <a:gdLst/>
            <a:ahLst/>
            <a:cxnLst/>
            <a:rect r="r" b="b" t="t" l="l"/>
            <a:pathLst>
              <a:path h="668529" w="2785538">
                <a:moveTo>
                  <a:pt x="0" y="0"/>
                </a:moveTo>
                <a:lnTo>
                  <a:pt x="2785538" y="0"/>
                </a:lnTo>
                <a:lnTo>
                  <a:pt x="2785538" y="668529"/>
                </a:lnTo>
                <a:lnTo>
                  <a:pt x="0" y="66852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false" rot="0">
            <a:off x="12899941" y="8362203"/>
            <a:ext cx="5013025" cy="1472576"/>
          </a:xfrm>
          <a:custGeom>
            <a:avLst/>
            <a:gdLst/>
            <a:ahLst/>
            <a:cxnLst/>
            <a:rect r="r" b="b" t="t" l="l"/>
            <a:pathLst>
              <a:path h="1472576" w="5013025">
                <a:moveTo>
                  <a:pt x="5013026" y="0"/>
                </a:moveTo>
                <a:lnTo>
                  <a:pt x="0" y="0"/>
                </a:lnTo>
                <a:lnTo>
                  <a:pt x="0" y="1472576"/>
                </a:lnTo>
                <a:lnTo>
                  <a:pt x="5013026" y="1472576"/>
                </a:lnTo>
                <a:lnTo>
                  <a:pt x="5013026"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13023766" y="8783956"/>
            <a:ext cx="4696131" cy="474344"/>
          </a:xfrm>
          <a:prstGeom prst="rect">
            <a:avLst/>
          </a:prstGeom>
        </p:spPr>
        <p:txBody>
          <a:bodyPr anchor="t" rtlCol="false" tIns="0" lIns="0" bIns="0" rIns="0">
            <a:spAutoFit/>
          </a:bodyPr>
          <a:lstStyle/>
          <a:p>
            <a:pPr algn="ctr">
              <a:lnSpc>
                <a:spcPts val="3746"/>
              </a:lnSpc>
              <a:spcBef>
                <a:spcPct val="0"/>
              </a:spcBef>
            </a:pPr>
            <a:r>
              <a:rPr lang="en-US" sz="2881">
                <a:solidFill>
                  <a:srgbClr val="FFFFFF"/>
                </a:solidFill>
                <a:latin typeface="Barlow Bold"/>
                <a:ea typeface="Barlow Bold"/>
                <a:cs typeface="Barlow Bold"/>
                <a:sym typeface="Barlow Bold"/>
              </a:rPr>
              <a:t>Sounds  like we should meet!</a:t>
            </a:r>
          </a:p>
        </p:txBody>
      </p:sp>
      <p:sp>
        <p:nvSpPr>
          <p:cNvPr name="Freeform 7" id="7"/>
          <p:cNvSpPr/>
          <p:nvPr/>
        </p:nvSpPr>
        <p:spPr>
          <a:xfrm flipH="false" flipV="false" rot="0">
            <a:off x="15064512" y="0"/>
            <a:ext cx="3223488" cy="3191254"/>
          </a:xfrm>
          <a:custGeom>
            <a:avLst/>
            <a:gdLst/>
            <a:ahLst/>
            <a:cxnLst/>
            <a:rect r="r" b="b" t="t" l="l"/>
            <a:pathLst>
              <a:path h="3191254" w="3223488">
                <a:moveTo>
                  <a:pt x="0" y="0"/>
                </a:moveTo>
                <a:lnTo>
                  <a:pt x="3223488" y="0"/>
                </a:lnTo>
                <a:lnTo>
                  <a:pt x="3223488" y="3191254"/>
                </a:lnTo>
                <a:lnTo>
                  <a:pt x="0" y="319125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0">
            <a:off x="15829338" y="425069"/>
            <a:ext cx="1729468" cy="2849624"/>
          </a:xfrm>
          <a:prstGeom prst="rect">
            <a:avLst/>
          </a:prstGeom>
        </p:spPr>
        <p:txBody>
          <a:bodyPr anchor="t" rtlCol="false" tIns="0" lIns="0" bIns="0" rIns="0">
            <a:spAutoFit/>
          </a:bodyPr>
          <a:lstStyle/>
          <a:p>
            <a:pPr algn="ctr">
              <a:lnSpc>
                <a:spcPts val="5681"/>
              </a:lnSpc>
              <a:spcBef>
                <a:spcPct val="0"/>
              </a:spcBef>
            </a:pPr>
            <a:r>
              <a:rPr lang="en-US" b="true" sz="4370">
                <a:solidFill>
                  <a:srgbClr val="103757"/>
                </a:solidFill>
                <a:latin typeface="Noto Serif Ethiopic Bold"/>
                <a:ea typeface="Noto Serif Ethiopic Bold"/>
                <a:cs typeface="Noto Serif Ethiopic Bold"/>
                <a:sym typeface="Noto Serif Ethiopic Bold"/>
              </a:rPr>
              <a:t>Send</a:t>
            </a:r>
          </a:p>
          <a:p>
            <a:pPr algn="ctr">
              <a:lnSpc>
                <a:spcPts val="5681"/>
              </a:lnSpc>
              <a:spcBef>
                <a:spcPct val="0"/>
              </a:spcBef>
            </a:pPr>
            <a:r>
              <a:rPr lang="en-US" b="true" sz="4370">
                <a:solidFill>
                  <a:srgbClr val="103757"/>
                </a:solidFill>
                <a:latin typeface="Noto Serif Ethiopic Bold"/>
                <a:ea typeface="Noto Serif Ethiopic Bold"/>
                <a:cs typeface="Noto Serif Ethiopic Bold"/>
                <a:sym typeface="Noto Serif Ethiopic Bold"/>
              </a:rPr>
              <a:t>40+</a:t>
            </a:r>
          </a:p>
          <a:p>
            <a:pPr algn="ctr">
              <a:lnSpc>
                <a:spcPts val="5681"/>
              </a:lnSpc>
              <a:spcBef>
                <a:spcPct val="0"/>
              </a:spcBef>
            </a:pPr>
            <a:r>
              <a:rPr lang="en-US" b="true" sz="4370">
                <a:solidFill>
                  <a:srgbClr val="103757"/>
                </a:solidFill>
                <a:latin typeface="Noto Serif Ethiopic Bold"/>
                <a:ea typeface="Noto Serif Ethiopic Bold"/>
                <a:cs typeface="Noto Serif Ethiopic Bold"/>
                <a:sym typeface="Noto Serif Ethiopic Bold"/>
              </a:rPr>
              <a:t>Texts!</a:t>
            </a:r>
          </a:p>
          <a:p>
            <a:pPr algn="ctr">
              <a:lnSpc>
                <a:spcPts val="5681"/>
              </a:lnSpc>
              <a:spcBef>
                <a:spcPct val="0"/>
              </a:spcBef>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4"/>
            <p:extLst>
              <p:ext uri="{DAA4B4D4-6D71-4841-9C94-3DE7FCFB9230}">
                <p14:media xmlns:p14="http://schemas.microsoft.com/office/powerpoint/2010/main" r:embed="rId5"/>
              </p:ext>
            </p:extLst>
          </p:nvPr>
        </p:nvPicPr>
        <p:blipFill>
          <a:blip r:embed="rId3"/>
          <a:srcRect l="9638" t="0" r="1421" b="0"/>
          <a:stretch>
            <a:fillRect/>
          </a:stretch>
        </p:blipFill>
        <p:spPr>
          <a:xfrm flipH="false" flipV="false" rot="0">
            <a:off x="0" y="-462584"/>
            <a:ext cx="18288000" cy="11604359"/>
          </a:xfrm>
          <a:prstGeom prst="rect">
            <a:avLst/>
          </a:prstGeom>
        </p:spPr>
      </p:pic>
      <p:sp>
        <p:nvSpPr>
          <p:cNvPr name="TextBox 3" id="3"/>
          <p:cNvSpPr txBox="true"/>
          <p:nvPr/>
        </p:nvSpPr>
        <p:spPr>
          <a:xfrm rot="0">
            <a:off x="1233503" y="3586967"/>
            <a:ext cx="16025797" cy="1834684"/>
          </a:xfrm>
          <a:prstGeom prst="rect">
            <a:avLst/>
          </a:prstGeom>
        </p:spPr>
        <p:txBody>
          <a:bodyPr anchor="t" rtlCol="false" tIns="0" lIns="0" bIns="0" rIns="0">
            <a:spAutoFit/>
          </a:bodyPr>
          <a:lstStyle/>
          <a:p>
            <a:pPr algn="ctr">
              <a:lnSpc>
                <a:spcPts val="14298"/>
              </a:lnSpc>
            </a:pPr>
            <a:r>
              <a:rPr lang="en-US" sz="12766" spc="931">
                <a:solidFill>
                  <a:srgbClr val="FFBD00"/>
                </a:solidFill>
                <a:latin typeface="RUMBLE BRAVE"/>
                <a:ea typeface="RUMBLE BRAVE"/>
                <a:cs typeface="RUMBLE BRAVE"/>
                <a:sym typeface="RUMBLE BRAVE"/>
              </a:rPr>
              <a:t>CAN YOU BE BRAVE</a:t>
            </a:r>
          </a:p>
        </p:txBody>
      </p:sp>
      <p:sp>
        <p:nvSpPr>
          <p:cNvPr name="TextBox 4" id="4"/>
          <p:cNvSpPr txBox="true"/>
          <p:nvPr/>
        </p:nvSpPr>
        <p:spPr>
          <a:xfrm rot="0">
            <a:off x="7004152" y="5038725"/>
            <a:ext cx="6703773" cy="1115439"/>
          </a:xfrm>
          <a:prstGeom prst="rect">
            <a:avLst/>
          </a:prstGeom>
        </p:spPr>
        <p:txBody>
          <a:bodyPr anchor="t" rtlCol="false" tIns="0" lIns="0" bIns="0" rIns="0">
            <a:spAutoFit/>
          </a:bodyPr>
          <a:lstStyle/>
          <a:p>
            <a:pPr algn="ctr">
              <a:lnSpc>
                <a:spcPts val="8671"/>
              </a:lnSpc>
              <a:spcBef>
                <a:spcPct val="0"/>
              </a:spcBef>
            </a:pPr>
            <a:r>
              <a:rPr lang="en-US" sz="6670">
                <a:solidFill>
                  <a:srgbClr val="FFBD00"/>
                </a:solidFill>
                <a:latin typeface="Rumble Brave Script"/>
                <a:ea typeface="Rumble Brave Script"/>
                <a:cs typeface="Rumble Brave Script"/>
                <a:sym typeface="Rumble Brave Script"/>
              </a:rPr>
              <a:t>... for 90 seconds?</a:t>
            </a:r>
          </a:p>
        </p:txBody>
      </p:sp>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FBD00"/>
        </a:solidFill>
      </p:bgPr>
    </p:bg>
    <p:spTree>
      <p:nvGrpSpPr>
        <p:cNvPr id="1" name=""/>
        <p:cNvGrpSpPr/>
        <p:nvPr/>
      </p:nvGrpSpPr>
      <p:grpSpPr>
        <a:xfrm>
          <a:off x="0" y="0"/>
          <a:ext cx="0" cy="0"/>
          <a:chOff x="0" y="0"/>
          <a:chExt cx="0" cy="0"/>
        </a:xfrm>
      </p:grpSpPr>
      <p:sp>
        <p:nvSpPr>
          <p:cNvPr name="Freeform 2" id="2"/>
          <p:cNvSpPr/>
          <p:nvPr/>
        </p:nvSpPr>
        <p:spPr>
          <a:xfrm flipH="false" flipV="false" rot="0">
            <a:off x="6011353" y="1028700"/>
            <a:ext cx="6265294" cy="1480888"/>
          </a:xfrm>
          <a:custGeom>
            <a:avLst/>
            <a:gdLst/>
            <a:ahLst/>
            <a:cxnLst/>
            <a:rect r="r" b="b" t="t" l="l"/>
            <a:pathLst>
              <a:path h="1480888" w="6265294">
                <a:moveTo>
                  <a:pt x="0" y="0"/>
                </a:moveTo>
                <a:lnTo>
                  <a:pt x="6265294" y="0"/>
                </a:lnTo>
                <a:lnTo>
                  <a:pt x="6265294" y="1480888"/>
                </a:lnTo>
                <a:lnTo>
                  <a:pt x="0" y="148088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true" rot="0">
            <a:off x="6011353" y="7626499"/>
            <a:ext cx="6265294" cy="1480888"/>
          </a:xfrm>
          <a:custGeom>
            <a:avLst/>
            <a:gdLst/>
            <a:ahLst/>
            <a:cxnLst/>
            <a:rect r="r" b="b" t="t" l="l"/>
            <a:pathLst>
              <a:path h="1480888" w="6265294">
                <a:moveTo>
                  <a:pt x="0" y="1480887"/>
                </a:moveTo>
                <a:lnTo>
                  <a:pt x="6265294" y="1480887"/>
                </a:lnTo>
                <a:lnTo>
                  <a:pt x="6265294" y="0"/>
                </a:lnTo>
                <a:lnTo>
                  <a:pt x="0" y="0"/>
                </a:lnTo>
                <a:lnTo>
                  <a:pt x="0" y="1480887"/>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2666724" y="4170461"/>
            <a:ext cx="12954552" cy="2080913"/>
          </a:xfrm>
          <a:prstGeom prst="rect">
            <a:avLst/>
          </a:prstGeom>
        </p:spPr>
        <p:txBody>
          <a:bodyPr anchor="t" rtlCol="false" tIns="0" lIns="0" bIns="0" rIns="0">
            <a:spAutoFit/>
          </a:bodyPr>
          <a:lstStyle/>
          <a:p>
            <a:pPr algn="ctr">
              <a:lnSpc>
                <a:spcPts val="15550"/>
              </a:lnSpc>
            </a:pPr>
            <a:r>
              <a:rPr lang="en-US" sz="15550">
                <a:solidFill>
                  <a:srgbClr val="103757"/>
                </a:solidFill>
                <a:latin typeface="Chloe"/>
                <a:ea typeface="Chloe"/>
                <a:cs typeface="Chloe"/>
                <a:sym typeface="Chloe"/>
              </a:rPr>
              <a:t>The Golden Text</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103757"/>
        </a:solidFill>
      </p:bgPr>
    </p:bg>
    <p:spTree>
      <p:nvGrpSpPr>
        <p:cNvPr id="1" name=""/>
        <p:cNvGrpSpPr/>
        <p:nvPr/>
      </p:nvGrpSpPr>
      <p:grpSpPr>
        <a:xfrm>
          <a:off x="0" y="0"/>
          <a:ext cx="0" cy="0"/>
          <a:chOff x="0" y="0"/>
          <a:chExt cx="0" cy="0"/>
        </a:xfrm>
      </p:grpSpPr>
      <p:sp>
        <p:nvSpPr>
          <p:cNvPr name="Freeform 2" id="2"/>
          <p:cNvSpPr/>
          <p:nvPr/>
        </p:nvSpPr>
        <p:spPr>
          <a:xfrm flipH="false" flipV="false" rot="0">
            <a:off x="2200973" y="2097230"/>
            <a:ext cx="14271968" cy="8255153"/>
          </a:xfrm>
          <a:custGeom>
            <a:avLst/>
            <a:gdLst/>
            <a:ahLst/>
            <a:cxnLst/>
            <a:rect r="r" b="b" t="t" l="l"/>
            <a:pathLst>
              <a:path h="8255153" w="14271968">
                <a:moveTo>
                  <a:pt x="0" y="0"/>
                </a:moveTo>
                <a:lnTo>
                  <a:pt x="14271968" y="0"/>
                </a:lnTo>
                <a:lnTo>
                  <a:pt x="14271968" y="8255152"/>
                </a:lnTo>
                <a:lnTo>
                  <a:pt x="0" y="82551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6538747"/>
            <a:ext cx="3771654" cy="3696221"/>
          </a:xfrm>
          <a:custGeom>
            <a:avLst/>
            <a:gdLst/>
            <a:ahLst/>
            <a:cxnLst/>
            <a:rect r="r" b="b" t="t" l="l"/>
            <a:pathLst>
              <a:path h="3696221" w="3771654">
                <a:moveTo>
                  <a:pt x="0" y="0"/>
                </a:moveTo>
                <a:lnTo>
                  <a:pt x="3771654" y="0"/>
                </a:lnTo>
                <a:lnTo>
                  <a:pt x="3771654" y="3696221"/>
                </a:lnTo>
                <a:lnTo>
                  <a:pt x="0" y="369622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4" id="4"/>
          <p:cNvSpPr/>
          <p:nvPr/>
        </p:nvSpPr>
        <p:spPr>
          <a:xfrm>
            <a:off x="12167505" y="8798202"/>
            <a:ext cx="2214812" cy="0"/>
          </a:xfrm>
          <a:prstGeom prst="line">
            <a:avLst/>
          </a:prstGeom>
          <a:ln cap="flat" w="19050">
            <a:solidFill>
              <a:srgbClr val="FFFCFC"/>
            </a:solidFill>
            <a:prstDash val="solid"/>
            <a:headEnd type="none" len="sm" w="sm"/>
            <a:tailEnd type="none" len="sm" w="sm"/>
          </a:ln>
        </p:spPr>
      </p:sp>
      <p:sp>
        <p:nvSpPr>
          <p:cNvPr name="TextBox 5" id="5"/>
          <p:cNvSpPr txBox="true"/>
          <p:nvPr/>
        </p:nvSpPr>
        <p:spPr>
          <a:xfrm rot="0">
            <a:off x="4274654" y="3082290"/>
            <a:ext cx="10124605" cy="4008120"/>
          </a:xfrm>
          <a:prstGeom prst="rect">
            <a:avLst/>
          </a:prstGeom>
        </p:spPr>
        <p:txBody>
          <a:bodyPr anchor="t" rtlCol="false" tIns="0" lIns="0" bIns="0" rIns="0">
            <a:spAutoFit/>
          </a:bodyPr>
          <a:lstStyle/>
          <a:p>
            <a:pPr algn="l">
              <a:lnSpc>
                <a:spcPts val="7980"/>
              </a:lnSpc>
            </a:pPr>
            <a:r>
              <a:rPr lang="en-US" sz="5700">
                <a:solidFill>
                  <a:srgbClr val="FFFFFF"/>
                </a:solidFill>
                <a:latin typeface="Barlow Bold"/>
                <a:ea typeface="Barlow Bold"/>
                <a:cs typeface="Barlow Bold"/>
                <a:sym typeface="Barlow Bold"/>
              </a:rPr>
              <a:t>Would you be willing to sell your house to one of our buyers? </a:t>
            </a:r>
          </a:p>
          <a:p>
            <a:pPr algn="l">
              <a:lnSpc>
                <a:spcPts val="7980"/>
              </a:lnSpc>
            </a:pPr>
          </a:p>
          <a:p>
            <a:pPr algn="l">
              <a:lnSpc>
                <a:spcPts val="7980"/>
              </a:lnSpc>
            </a:pPr>
            <a:r>
              <a:rPr lang="en-US" sz="5700">
                <a:solidFill>
                  <a:srgbClr val="FFFFFF"/>
                </a:solidFill>
                <a:latin typeface="Barlow Bold"/>
                <a:ea typeface="Barlow Bold"/>
                <a:cs typeface="Barlow Bold"/>
                <a:sym typeface="Barlow Bold"/>
              </a:rPr>
              <a:t>- Sam Jackson, KW</a:t>
            </a:r>
          </a:p>
        </p:txBody>
      </p:sp>
      <p:sp>
        <p:nvSpPr>
          <p:cNvPr name="TextBox 6" id="6"/>
          <p:cNvSpPr txBox="true"/>
          <p:nvPr/>
        </p:nvSpPr>
        <p:spPr>
          <a:xfrm rot="0">
            <a:off x="244415" y="346615"/>
            <a:ext cx="2057093" cy="3186080"/>
          </a:xfrm>
          <a:prstGeom prst="rect">
            <a:avLst/>
          </a:prstGeom>
        </p:spPr>
        <p:txBody>
          <a:bodyPr anchor="t" rtlCol="false" tIns="0" lIns="0" bIns="0" rIns="0">
            <a:spAutoFit/>
          </a:bodyPr>
          <a:lstStyle/>
          <a:p>
            <a:pPr algn="ctr">
              <a:lnSpc>
                <a:spcPts val="25552"/>
              </a:lnSpc>
              <a:spcBef>
                <a:spcPct val="0"/>
              </a:spcBef>
            </a:pPr>
            <a:r>
              <a:rPr lang="en-US" sz="19656">
                <a:solidFill>
                  <a:srgbClr val="FFFFFF"/>
                </a:solidFill>
                <a:latin typeface="Chloe"/>
                <a:ea typeface="Chloe"/>
                <a:cs typeface="Chloe"/>
                <a:sym typeface="Chloe"/>
              </a:rPr>
              <a:t>1A</a:t>
            </a:r>
          </a:p>
        </p:txBody>
      </p:sp>
      <p:sp>
        <p:nvSpPr>
          <p:cNvPr name="TextBox 7" id="7"/>
          <p:cNvSpPr txBox="true"/>
          <p:nvPr/>
        </p:nvSpPr>
        <p:spPr>
          <a:xfrm rot="0">
            <a:off x="13986782" y="9201150"/>
            <a:ext cx="3272518" cy="537845"/>
          </a:xfrm>
          <a:prstGeom prst="rect">
            <a:avLst/>
          </a:prstGeom>
        </p:spPr>
        <p:txBody>
          <a:bodyPr anchor="t" rtlCol="false" tIns="0" lIns="0" bIns="0" rIns="0">
            <a:spAutoFit/>
          </a:bodyPr>
          <a:lstStyle/>
          <a:p>
            <a:pPr algn="r">
              <a:lnSpc>
                <a:spcPts val="4480"/>
              </a:lnSpc>
            </a:pPr>
            <a:r>
              <a:rPr lang="en-US" b="true" sz="3200" i="true">
                <a:solidFill>
                  <a:srgbClr val="FFFFFF"/>
                </a:solidFill>
                <a:latin typeface="Montserrat Bold Italics"/>
                <a:ea typeface="Montserrat Bold Italics"/>
                <a:cs typeface="Montserrat Bold Italics"/>
                <a:sym typeface="Montserrat Bold Italics"/>
              </a:rPr>
              <a:t>the golden text</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103757"/>
        </a:solidFill>
      </p:bgPr>
    </p:bg>
    <p:spTree>
      <p:nvGrpSpPr>
        <p:cNvPr id="1" name=""/>
        <p:cNvGrpSpPr/>
        <p:nvPr/>
      </p:nvGrpSpPr>
      <p:grpSpPr>
        <a:xfrm>
          <a:off x="0" y="0"/>
          <a:ext cx="0" cy="0"/>
          <a:chOff x="0" y="0"/>
          <a:chExt cx="0" cy="0"/>
        </a:xfrm>
      </p:grpSpPr>
      <p:sp>
        <p:nvSpPr>
          <p:cNvPr name="Freeform 2" id="2"/>
          <p:cNvSpPr/>
          <p:nvPr/>
        </p:nvSpPr>
        <p:spPr>
          <a:xfrm flipH="false" flipV="false" rot="0">
            <a:off x="2200973" y="2097230"/>
            <a:ext cx="14271968" cy="8255153"/>
          </a:xfrm>
          <a:custGeom>
            <a:avLst/>
            <a:gdLst/>
            <a:ahLst/>
            <a:cxnLst/>
            <a:rect r="r" b="b" t="t" l="l"/>
            <a:pathLst>
              <a:path h="8255153" w="14271968">
                <a:moveTo>
                  <a:pt x="0" y="0"/>
                </a:moveTo>
                <a:lnTo>
                  <a:pt x="14271968" y="0"/>
                </a:lnTo>
                <a:lnTo>
                  <a:pt x="14271968" y="8255152"/>
                </a:lnTo>
                <a:lnTo>
                  <a:pt x="0" y="82551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6538747"/>
            <a:ext cx="3771654" cy="3696221"/>
          </a:xfrm>
          <a:custGeom>
            <a:avLst/>
            <a:gdLst/>
            <a:ahLst/>
            <a:cxnLst/>
            <a:rect r="r" b="b" t="t" l="l"/>
            <a:pathLst>
              <a:path h="3696221" w="3771654">
                <a:moveTo>
                  <a:pt x="0" y="0"/>
                </a:moveTo>
                <a:lnTo>
                  <a:pt x="3771654" y="0"/>
                </a:lnTo>
                <a:lnTo>
                  <a:pt x="3771654" y="3696221"/>
                </a:lnTo>
                <a:lnTo>
                  <a:pt x="0" y="369622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4" id="4"/>
          <p:cNvSpPr/>
          <p:nvPr/>
        </p:nvSpPr>
        <p:spPr>
          <a:xfrm>
            <a:off x="12167505" y="8798202"/>
            <a:ext cx="2214812" cy="0"/>
          </a:xfrm>
          <a:prstGeom prst="line">
            <a:avLst/>
          </a:prstGeom>
          <a:ln cap="flat" w="19050">
            <a:solidFill>
              <a:srgbClr val="FFFCFC"/>
            </a:solidFill>
            <a:prstDash val="solid"/>
            <a:headEnd type="none" len="sm" w="sm"/>
            <a:tailEnd type="none" len="sm" w="sm"/>
          </a:ln>
        </p:spPr>
      </p:sp>
      <p:sp>
        <p:nvSpPr>
          <p:cNvPr name="TextBox 5" id="5"/>
          <p:cNvSpPr txBox="true"/>
          <p:nvPr/>
        </p:nvSpPr>
        <p:spPr>
          <a:xfrm rot="0">
            <a:off x="3651527" y="3082290"/>
            <a:ext cx="11370859" cy="4008120"/>
          </a:xfrm>
          <a:prstGeom prst="rect">
            <a:avLst/>
          </a:prstGeom>
        </p:spPr>
        <p:txBody>
          <a:bodyPr anchor="t" rtlCol="false" tIns="0" lIns="0" bIns="0" rIns="0">
            <a:spAutoFit/>
          </a:bodyPr>
          <a:lstStyle/>
          <a:p>
            <a:pPr algn="l">
              <a:lnSpc>
                <a:spcPts val="7980"/>
              </a:lnSpc>
            </a:pPr>
            <a:r>
              <a:rPr lang="en-US" sz="5700">
                <a:solidFill>
                  <a:srgbClr val="FFFFFF"/>
                </a:solidFill>
                <a:latin typeface="Barlow Bold"/>
                <a:ea typeface="Barlow Bold"/>
                <a:cs typeface="Barlow Bold"/>
                <a:sym typeface="Barlow Bold"/>
              </a:rPr>
              <a:t>We have motivated buyers actively looking for homes - if the numbers made sense, would you consider selling your home?  </a:t>
            </a:r>
          </a:p>
        </p:txBody>
      </p:sp>
      <p:sp>
        <p:nvSpPr>
          <p:cNvPr name="TextBox 6" id="6"/>
          <p:cNvSpPr txBox="true"/>
          <p:nvPr/>
        </p:nvSpPr>
        <p:spPr>
          <a:xfrm rot="0">
            <a:off x="858421" y="904875"/>
            <a:ext cx="1261654" cy="1979110"/>
          </a:xfrm>
          <a:prstGeom prst="rect">
            <a:avLst/>
          </a:prstGeom>
        </p:spPr>
        <p:txBody>
          <a:bodyPr anchor="t" rtlCol="false" tIns="0" lIns="0" bIns="0" rIns="0">
            <a:spAutoFit/>
          </a:bodyPr>
          <a:lstStyle/>
          <a:p>
            <a:pPr algn="ctr">
              <a:lnSpc>
                <a:spcPts val="15885"/>
              </a:lnSpc>
              <a:spcBef>
                <a:spcPct val="0"/>
              </a:spcBef>
            </a:pPr>
            <a:r>
              <a:rPr lang="en-US" sz="12219">
                <a:solidFill>
                  <a:srgbClr val="FFFFFF"/>
                </a:solidFill>
                <a:latin typeface="Chloe"/>
                <a:ea typeface="Chloe"/>
                <a:cs typeface="Chloe"/>
                <a:sym typeface="Chloe"/>
              </a:rPr>
              <a:t>1B</a:t>
            </a:r>
          </a:p>
        </p:txBody>
      </p:sp>
      <p:sp>
        <p:nvSpPr>
          <p:cNvPr name="TextBox 7" id="7"/>
          <p:cNvSpPr txBox="true"/>
          <p:nvPr/>
        </p:nvSpPr>
        <p:spPr>
          <a:xfrm rot="0">
            <a:off x="12517464" y="9210675"/>
            <a:ext cx="4741836" cy="495371"/>
          </a:xfrm>
          <a:prstGeom prst="rect">
            <a:avLst/>
          </a:prstGeom>
        </p:spPr>
        <p:txBody>
          <a:bodyPr anchor="t" rtlCol="false" tIns="0" lIns="0" bIns="0" rIns="0">
            <a:spAutoFit/>
          </a:bodyPr>
          <a:lstStyle/>
          <a:p>
            <a:pPr algn="r">
              <a:lnSpc>
                <a:spcPts val="4196"/>
              </a:lnSpc>
            </a:pPr>
            <a:r>
              <a:rPr lang="en-US" sz="2997" b="true">
                <a:solidFill>
                  <a:srgbClr val="FFFFFF"/>
                </a:solidFill>
                <a:latin typeface="Montserrat Bold"/>
                <a:ea typeface="Montserrat Bold"/>
                <a:cs typeface="Montserrat Bold"/>
                <a:sym typeface="Montserrat Bold"/>
              </a:rPr>
              <a:t>optimized</a:t>
            </a:r>
            <a:r>
              <a:rPr lang="en-US" b="true" sz="2997" i="true">
                <a:solidFill>
                  <a:srgbClr val="FFFFFF"/>
                </a:solidFill>
                <a:latin typeface="Montserrat Bold Italics"/>
                <a:ea typeface="Montserrat Bold Italics"/>
                <a:cs typeface="Montserrat Bold Italics"/>
                <a:sym typeface="Montserrat Bold Italics"/>
              </a:rPr>
              <a:t> golden text</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75860" r="0" b="-75860"/>
            </a:stretch>
          </a:blipFill>
        </p:spPr>
      </p:sp>
      <p:grpSp>
        <p:nvGrpSpPr>
          <p:cNvPr name="Group 3" id="3"/>
          <p:cNvGrpSpPr/>
          <p:nvPr/>
        </p:nvGrpSpPr>
        <p:grpSpPr>
          <a:xfrm rot="0">
            <a:off x="7904858" y="245882"/>
            <a:ext cx="9012418" cy="9012418"/>
            <a:chOff x="0" y="0"/>
            <a:chExt cx="6350000" cy="6350000"/>
          </a:xfrm>
        </p:grpSpPr>
        <p:sp>
          <p:nvSpPr>
            <p:cNvPr name="Freeform 4" id="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03757"/>
            </a:solidFill>
          </p:spPr>
        </p:sp>
      </p:grpSp>
      <p:sp>
        <p:nvSpPr>
          <p:cNvPr name="AutoShape 5" id="5"/>
          <p:cNvSpPr/>
          <p:nvPr/>
        </p:nvSpPr>
        <p:spPr>
          <a:xfrm>
            <a:off x="1151848" y="642054"/>
            <a:ext cx="16230600" cy="0"/>
          </a:xfrm>
          <a:prstGeom prst="line">
            <a:avLst/>
          </a:prstGeom>
          <a:ln cap="rnd" w="9525">
            <a:solidFill>
              <a:srgbClr val="FFFFFF"/>
            </a:solidFill>
            <a:prstDash val="solid"/>
            <a:headEnd type="none" len="sm" w="sm"/>
            <a:tailEnd type="none" len="sm" w="sm"/>
          </a:ln>
        </p:spPr>
      </p:sp>
      <p:grpSp>
        <p:nvGrpSpPr>
          <p:cNvPr name="Group 6" id="6"/>
          <p:cNvGrpSpPr/>
          <p:nvPr/>
        </p:nvGrpSpPr>
        <p:grpSpPr>
          <a:xfrm rot="0">
            <a:off x="905552" y="245882"/>
            <a:ext cx="9012418" cy="9012418"/>
            <a:chOff x="0" y="0"/>
            <a:chExt cx="6350000" cy="6350000"/>
          </a:xfrm>
        </p:grpSpPr>
        <p:sp>
          <p:nvSpPr>
            <p:cNvPr name="Freeform 7" id="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BD00"/>
            </a:solidFill>
          </p:spPr>
        </p:sp>
      </p:grpSp>
      <p:sp>
        <p:nvSpPr>
          <p:cNvPr name="TextBox 8" id="8"/>
          <p:cNvSpPr txBox="true"/>
          <p:nvPr/>
        </p:nvSpPr>
        <p:spPr>
          <a:xfrm rot="0">
            <a:off x="2549532" y="-4421"/>
            <a:ext cx="13292595" cy="3625124"/>
          </a:xfrm>
          <a:prstGeom prst="rect">
            <a:avLst/>
          </a:prstGeom>
        </p:spPr>
        <p:txBody>
          <a:bodyPr anchor="t" rtlCol="false" tIns="0" lIns="0" bIns="0" rIns="0">
            <a:spAutoFit/>
          </a:bodyPr>
          <a:lstStyle/>
          <a:p>
            <a:pPr algn="ctr">
              <a:lnSpc>
                <a:spcPts val="29615"/>
              </a:lnSpc>
              <a:spcBef>
                <a:spcPts val="22211"/>
              </a:spcBef>
            </a:pPr>
            <a:r>
              <a:rPr lang="en-US" sz="21153" spc="1269">
                <a:solidFill>
                  <a:srgbClr val="FFFFFF"/>
                </a:solidFill>
                <a:latin typeface="Chloe"/>
                <a:ea typeface="Chloe"/>
                <a:cs typeface="Chloe"/>
                <a:sym typeface="Chloe"/>
              </a:rPr>
              <a:t>MOFIR</a:t>
            </a:r>
          </a:p>
        </p:txBody>
      </p:sp>
      <p:sp>
        <p:nvSpPr>
          <p:cNvPr name="TextBox 9" id="9"/>
          <p:cNvSpPr txBox="true"/>
          <p:nvPr/>
        </p:nvSpPr>
        <p:spPr>
          <a:xfrm rot="0">
            <a:off x="2805933" y="5235194"/>
            <a:ext cx="1376065" cy="1318638"/>
          </a:xfrm>
          <a:prstGeom prst="rect">
            <a:avLst/>
          </a:prstGeom>
        </p:spPr>
        <p:txBody>
          <a:bodyPr anchor="t" rtlCol="false" tIns="0" lIns="0" bIns="0" rIns="0">
            <a:spAutoFit/>
          </a:bodyPr>
          <a:lstStyle/>
          <a:p>
            <a:pPr algn="l" marL="576503" indent="-288252" lvl="1">
              <a:lnSpc>
                <a:spcPts val="3471"/>
              </a:lnSpc>
              <a:buFont typeface="Arial"/>
              <a:buChar char="•"/>
            </a:pPr>
            <a:r>
              <a:rPr lang="en-US" sz="2670">
                <a:solidFill>
                  <a:srgbClr val="103757"/>
                </a:solidFill>
                <a:latin typeface="Chloe"/>
                <a:ea typeface="Chloe"/>
                <a:cs typeface="Chloe"/>
                <a:sym typeface="Chloe"/>
              </a:rPr>
              <a:t>Buy</a:t>
            </a:r>
          </a:p>
          <a:p>
            <a:pPr algn="l" marL="576503" indent="-288252" lvl="1">
              <a:lnSpc>
                <a:spcPts val="3471"/>
              </a:lnSpc>
              <a:buFont typeface="Arial"/>
              <a:buChar char="•"/>
            </a:pPr>
            <a:r>
              <a:rPr lang="en-US" sz="2670">
                <a:solidFill>
                  <a:srgbClr val="103757"/>
                </a:solidFill>
                <a:latin typeface="Chloe"/>
                <a:ea typeface="Chloe"/>
                <a:cs typeface="Chloe"/>
                <a:sym typeface="Chloe"/>
              </a:rPr>
              <a:t>Sell</a:t>
            </a:r>
          </a:p>
          <a:p>
            <a:pPr algn="ctr" marL="576503" indent="-288252" lvl="1">
              <a:lnSpc>
                <a:spcPts val="3471"/>
              </a:lnSpc>
              <a:buFont typeface="Arial"/>
              <a:buChar char="•"/>
            </a:pPr>
            <a:r>
              <a:rPr lang="en-US" sz="2670">
                <a:solidFill>
                  <a:srgbClr val="103757"/>
                </a:solidFill>
                <a:latin typeface="Chloe"/>
                <a:ea typeface="Chloe"/>
                <a:cs typeface="Chloe"/>
                <a:sym typeface="Chloe"/>
              </a:rPr>
              <a:t>Invest</a:t>
            </a:r>
          </a:p>
        </p:txBody>
      </p:sp>
      <p:grpSp>
        <p:nvGrpSpPr>
          <p:cNvPr name="Group 10" id="10"/>
          <p:cNvGrpSpPr/>
          <p:nvPr/>
        </p:nvGrpSpPr>
        <p:grpSpPr>
          <a:xfrm rot="0">
            <a:off x="2263133" y="4197970"/>
            <a:ext cx="2605187" cy="1104552"/>
            <a:chOff x="0" y="0"/>
            <a:chExt cx="3473583" cy="1472736"/>
          </a:xfrm>
        </p:grpSpPr>
        <p:grpSp>
          <p:nvGrpSpPr>
            <p:cNvPr name="Group 11" id="11"/>
            <p:cNvGrpSpPr/>
            <p:nvPr/>
          </p:nvGrpSpPr>
          <p:grpSpPr>
            <a:xfrm rot="0">
              <a:off x="0" y="0"/>
              <a:ext cx="3473583" cy="1472736"/>
              <a:chOff x="0" y="0"/>
              <a:chExt cx="6031179" cy="2557111"/>
            </a:xfrm>
          </p:grpSpPr>
          <p:sp>
            <p:nvSpPr>
              <p:cNvPr name="Freeform 12" id="12"/>
              <p:cNvSpPr/>
              <p:nvPr/>
            </p:nvSpPr>
            <p:spPr>
              <a:xfrm flipH="false" flipV="false" rot="0">
                <a:off x="0" y="0"/>
                <a:ext cx="6031179" cy="2557111"/>
              </a:xfrm>
              <a:custGeom>
                <a:avLst/>
                <a:gdLst/>
                <a:ahLst/>
                <a:cxnLst/>
                <a:rect r="r" b="b" t="t" l="l"/>
                <a:pathLst>
                  <a:path h="2557111" w="6031179">
                    <a:moveTo>
                      <a:pt x="6031179" y="1278555"/>
                    </a:moveTo>
                    <a:cubicBezTo>
                      <a:pt x="6031179" y="2128613"/>
                      <a:pt x="5602808" y="2557111"/>
                      <a:pt x="5074234" y="2557111"/>
                    </a:cubicBezTo>
                    <a:lnTo>
                      <a:pt x="956945" y="2557111"/>
                    </a:lnTo>
                    <a:cubicBezTo>
                      <a:pt x="428371" y="2557111"/>
                      <a:pt x="0" y="2128613"/>
                      <a:pt x="0" y="1278555"/>
                    </a:cubicBezTo>
                    <a:cubicBezTo>
                      <a:pt x="0" y="428371"/>
                      <a:pt x="428371" y="0"/>
                      <a:pt x="956945" y="0"/>
                    </a:cubicBezTo>
                    <a:lnTo>
                      <a:pt x="5074234" y="0"/>
                    </a:lnTo>
                    <a:cubicBezTo>
                      <a:pt x="5602681" y="0"/>
                      <a:pt x="6031179" y="428371"/>
                      <a:pt x="6031179" y="1278555"/>
                    </a:cubicBezTo>
                    <a:close/>
                  </a:path>
                </a:pathLst>
              </a:custGeom>
              <a:solidFill>
                <a:srgbClr val="103757"/>
              </a:solidFill>
            </p:spPr>
          </p:sp>
        </p:grpSp>
        <p:sp>
          <p:nvSpPr>
            <p:cNvPr name="TextBox 13" id="13"/>
            <p:cNvSpPr txBox="true"/>
            <p:nvPr/>
          </p:nvSpPr>
          <p:spPr>
            <a:xfrm rot="0">
              <a:off x="372668" y="349226"/>
              <a:ext cx="2728247" cy="802859"/>
            </a:xfrm>
            <a:prstGeom prst="rect">
              <a:avLst/>
            </a:prstGeom>
          </p:spPr>
          <p:txBody>
            <a:bodyPr anchor="t" rtlCol="false" tIns="0" lIns="0" bIns="0" rIns="0">
              <a:spAutoFit/>
            </a:bodyPr>
            <a:lstStyle/>
            <a:p>
              <a:pPr algn="ctr">
                <a:lnSpc>
                  <a:spcPts val="4510"/>
                </a:lnSpc>
              </a:pPr>
              <a:r>
                <a:rPr lang="en-US" sz="4100" spc="246">
                  <a:solidFill>
                    <a:srgbClr val="FFFFFF"/>
                  </a:solidFill>
                  <a:latin typeface="Chloe"/>
                  <a:ea typeface="Chloe"/>
                  <a:cs typeface="Chloe"/>
                  <a:sym typeface="Chloe"/>
                </a:rPr>
                <a:t>DIRECT</a:t>
              </a:r>
            </a:p>
          </p:txBody>
        </p:sp>
      </p:grpSp>
      <p:grpSp>
        <p:nvGrpSpPr>
          <p:cNvPr name="Group 14" id="14"/>
          <p:cNvGrpSpPr/>
          <p:nvPr/>
        </p:nvGrpSpPr>
        <p:grpSpPr>
          <a:xfrm rot="0">
            <a:off x="5727588" y="4247980"/>
            <a:ext cx="2546402" cy="990401"/>
            <a:chOff x="0" y="0"/>
            <a:chExt cx="3395202" cy="1320534"/>
          </a:xfrm>
        </p:grpSpPr>
        <p:grpSp>
          <p:nvGrpSpPr>
            <p:cNvPr name="Group 15" id="15"/>
            <p:cNvGrpSpPr/>
            <p:nvPr/>
          </p:nvGrpSpPr>
          <p:grpSpPr>
            <a:xfrm rot="0">
              <a:off x="0" y="0"/>
              <a:ext cx="3395202" cy="1320534"/>
              <a:chOff x="0" y="0"/>
              <a:chExt cx="6031179" cy="2345775"/>
            </a:xfrm>
          </p:grpSpPr>
          <p:sp>
            <p:nvSpPr>
              <p:cNvPr name="Freeform 16" id="16"/>
              <p:cNvSpPr/>
              <p:nvPr/>
            </p:nvSpPr>
            <p:spPr>
              <a:xfrm flipH="false" flipV="false" rot="0">
                <a:off x="0" y="0"/>
                <a:ext cx="6031179" cy="2345774"/>
              </a:xfrm>
              <a:custGeom>
                <a:avLst/>
                <a:gdLst/>
                <a:ahLst/>
                <a:cxnLst/>
                <a:rect r="r" b="b" t="t" l="l"/>
                <a:pathLst>
                  <a:path h="2345774" w="6031179">
                    <a:moveTo>
                      <a:pt x="6031179" y="1172887"/>
                    </a:moveTo>
                    <a:cubicBezTo>
                      <a:pt x="6031179" y="1917277"/>
                      <a:pt x="5602808" y="2345774"/>
                      <a:pt x="5074234" y="2345774"/>
                    </a:cubicBezTo>
                    <a:lnTo>
                      <a:pt x="956945" y="2345774"/>
                    </a:lnTo>
                    <a:cubicBezTo>
                      <a:pt x="428371" y="2345774"/>
                      <a:pt x="0" y="1917277"/>
                      <a:pt x="0" y="1172887"/>
                    </a:cubicBezTo>
                    <a:cubicBezTo>
                      <a:pt x="0" y="428371"/>
                      <a:pt x="428371" y="0"/>
                      <a:pt x="956945" y="0"/>
                    </a:cubicBezTo>
                    <a:lnTo>
                      <a:pt x="5074234" y="0"/>
                    </a:lnTo>
                    <a:cubicBezTo>
                      <a:pt x="5602681" y="0"/>
                      <a:pt x="6031179" y="428371"/>
                      <a:pt x="6031179" y="1172887"/>
                    </a:cubicBezTo>
                    <a:close/>
                  </a:path>
                </a:pathLst>
              </a:custGeom>
              <a:solidFill>
                <a:srgbClr val="103757"/>
              </a:solidFill>
            </p:spPr>
          </p:sp>
        </p:grpSp>
        <p:sp>
          <p:nvSpPr>
            <p:cNvPr name="TextBox 17" id="17"/>
            <p:cNvSpPr txBox="true"/>
            <p:nvPr/>
          </p:nvSpPr>
          <p:spPr>
            <a:xfrm rot="0">
              <a:off x="364259" y="322941"/>
              <a:ext cx="2666685" cy="684178"/>
            </a:xfrm>
            <a:prstGeom prst="rect">
              <a:avLst/>
            </a:prstGeom>
          </p:spPr>
          <p:txBody>
            <a:bodyPr anchor="t" rtlCol="false" tIns="0" lIns="0" bIns="0" rIns="0">
              <a:spAutoFit/>
            </a:bodyPr>
            <a:lstStyle/>
            <a:p>
              <a:pPr algn="ctr">
                <a:lnSpc>
                  <a:spcPts val="3813"/>
                </a:lnSpc>
              </a:pPr>
              <a:r>
                <a:rPr lang="en-US" sz="3466" spc="208">
                  <a:solidFill>
                    <a:srgbClr val="FFFFFF"/>
                  </a:solidFill>
                  <a:latin typeface="Chloe"/>
                  <a:ea typeface="Chloe"/>
                  <a:cs typeface="Chloe"/>
                  <a:sym typeface="Chloe"/>
                </a:rPr>
                <a:t>INDIRECT</a:t>
              </a:r>
            </a:p>
          </p:txBody>
        </p:sp>
      </p:grpSp>
      <p:sp>
        <p:nvSpPr>
          <p:cNvPr name="TextBox 18" id="18"/>
          <p:cNvSpPr txBox="true"/>
          <p:nvPr/>
        </p:nvSpPr>
        <p:spPr>
          <a:xfrm rot="0">
            <a:off x="5727588" y="5163602"/>
            <a:ext cx="2579861" cy="1318638"/>
          </a:xfrm>
          <a:prstGeom prst="rect">
            <a:avLst/>
          </a:prstGeom>
        </p:spPr>
        <p:txBody>
          <a:bodyPr anchor="t" rtlCol="false" tIns="0" lIns="0" bIns="0" rIns="0">
            <a:spAutoFit/>
          </a:bodyPr>
          <a:lstStyle/>
          <a:p>
            <a:pPr algn="just" marL="576503" indent="-288252" lvl="1">
              <a:lnSpc>
                <a:spcPts val="3471"/>
              </a:lnSpc>
              <a:buFont typeface="Arial"/>
              <a:buChar char="•"/>
            </a:pPr>
            <a:r>
              <a:rPr lang="en-US" sz="2670">
                <a:solidFill>
                  <a:srgbClr val="103757"/>
                </a:solidFill>
                <a:latin typeface="Chloe"/>
                <a:ea typeface="Chloe"/>
                <a:cs typeface="Chloe"/>
                <a:sym typeface="Chloe"/>
              </a:rPr>
              <a:t>Market Report</a:t>
            </a:r>
          </a:p>
          <a:p>
            <a:pPr algn="just" marL="576503" indent="-288252" lvl="1">
              <a:lnSpc>
                <a:spcPts val="3471"/>
              </a:lnSpc>
              <a:buFont typeface="Arial"/>
              <a:buChar char="•"/>
            </a:pPr>
            <a:r>
              <a:rPr lang="en-US" sz="2670">
                <a:solidFill>
                  <a:srgbClr val="103757"/>
                </a:solidFill>
                <a:latin typeface="Chloe"/>
                <a:ea typeface="Chloe"/>
                <a:cs typeface="Chloe"/>
                <a:sym typeface="Chloe"/>
              </a:rPr>
              <a:t>CMA</a:t>
            </a:r>
          </a:p>
          <a:p>
            <a:pPr algn="just" marL="576503" indent="-288252" lvl="1">
              <a:lnSpc>
                <a:spcPts val="3471"/>
              </a:lnSpc>
              <a:buFont typeface="Arial"/>
              <a:buChar char="•"/>
            </a:pPr>
            <a:r>
              <a:rPr lang="en-US" sz="2670">
                <a:solidFill>
                  <a:srgbClr val="103757"/>
                </a:solidFill>
                <a:latin typeface="Chloe"/>
                <a:ea typeface="Chloe"/>
                <a:cs typeface="Chloe"/>
                <a:sym typeface="Chloe"/>
              </a:rPr>
              <a:t>Vendor List</a:t>
            </a:r>
          </a:p>
        </p:txBody>
      </p:sp>
      <p:sp>
        <p:nvSpPr>
          <p:cNvPr name="TextBox 19" id="19"/>
          <p:cNvSpPr txBox="true"/>
          <p:nvPr/>
        </p:nvSpPr>
        <p:spPr>
          <a:xfrm rot="0">
            <a:off x="5727588" y="6442826"/>
            <a:ext cx="1761530" cy="1318291"/>
          </a:xfrm>
          <a:prstGeom prst="rect">
            <a:avLst/>
          </a:prstGeom>
        </p:spPr>
        <p:txBody>
          <a:bodyPr anchor="t" rtlCol="false" tIns="0" lIns="0" bIns="0" rIns="0">
            <a:spAutoFit/>
          </a:bodyPr>
          <a:lstStyle/>
          <a:p>
            <a:pPr algn="just" marL="582396" indent="-291198" lvl="1">
              <a:lnSpc>
                <a:spcPts val="3506"/>
              </a:lnSpc>
              <a:buFont typeface="Arial"/>
              <a:buChar char="•"/>
            </a:pPr>
            <a:r>
              <a:rPr lang="en-US" sz="2697">
                <a:solidFill>
                  <a:srgbClr val="103757"/>
                </a:solidFill>
                <a:latin typeface="Chloe"/>
                <a:ea typeface="Chloe"/>
                <a:cs typeface="Chloe"/>
                <a:sym typeface="Chloe"/>
              </a:rPr>
              <a:t>Best Buy</a:t>
            </a:r>
          </a:p>
          <a:p>
            <a:pPr algn="just" marL="582396" indent="-291198" lvl="1">
              <a:lnSpc>
                <a:spcPts val="3506"/>
              </a:lnSpc>
              <a:buFont typeface="Arial"/>
              <a:buChar char="•"/>
            </a:pPr>
            <a:r>
              <a:rPr lang="en-US" sz="2697">
                <a:solidFill>
                  <a:srgbClr val="103757"/>
                </a:solidFill>
                <a:latin typeface="Chloe"/>
                <a:ea typeface="Chloe"/>
                <a:cs typeface="Chloe"/>
                <a:sym typeface="Chloe"/>
              </a:rPr>
              <a:t>App</a:t>
            </a:r>
          </a:p>
          <a:p>
            <a:pPr algn="just" marL="582396" indent="-291198" lvl="1">
              <a:lnSpc>
                <a:spcPts val="3506"/>
              </a:lnSpc>
              <a:buFont typeface="Arial"/>
              <a:buChar char="•"/>
            </a:pPr>
            <a:r>
              <a:rPr lang="en-US" sz="2697">
                <a:solidFill>
                  <a:srgbClr val="103757"/>
                </a:solidFill>
                <a:latin typeface="Chloe"/>
                <a:ea typeface="Chloe"/>
                <a:cs typeface="Chloe"/>
                <a:sym typeface="Chloe"/>
              </a:rPr>
              <a:t>$avings</a:t>
            </a:r>
          </a:p>
        </p:txBody>
      </p:sp>
      <p:sp>
        <p:nvSpPr>
          <p:cNvPr name="TextBox 20" id="20"/>
          <p:cNvSpPr txBox="true"/>
          <p:nvPr/>
        </p:nvSpPr>
        <p:spPr>
          <a:xfrm rot="0">
            <a:off x="9548837" y="2722918"/>
            <a:ext cx="5724458" cy="1260389"/>
          </a:xfrm>
          <a:prstGeom prst="rect">
            <a:avLst/>
          </a:prstGeom>
        </p:spPr>
        <p:txBody>
          <a:bodyPr anchor="t" rtlCol="false" tIns="0" lIns="0" bIns="0" rIns="0">
            <a:spAutoFit/>
          </a:bodyPr>
          <a:lstStyle/>
          <a:p>
            <a:pPr algn="ctr" marL="0" indent="0" lvl="0">
              <a:lnSpc>
                <a:spcPts val="10272"/>
              </a:lnSpc>
              <a:spcBef>
                <a:spcPct val="0"/>
              </a:spcBef>
            </a:pPr>
            <a:r>
              <a:rPr lang="en-US" sz="7337">
                <a:solidFill>
                  <a:srgbClr val="FFBD00"/>
                </a:solidFill>
                <a:latin typeface="DM Sans"/>
                <a:ea typeface="DM Sans"/>
                <a:cs typeface="DM Sans"/>
                <a:sym typeface="DM Sans"/>
              </a:rPr>
              <a:t>Method</a:t>
            </a:r>
          </a:p>
        </p:txBody>
      </p:sp>
      <p:sp>
        <p:nvSpPr>
          <p:cNvPr name="TextBox 21" id="21"/>
          <p:cNvSpPr txBox="true"/>
          <p:nvPr/>
        </p:nvSpPr>
        <p:spPr>
          <a:xfrm rot="0">
            <a:off x="2549532" y="2722918"/>
            <a:ext cx="5724458" cy="1260389"/>
          </a:xfrm>
          <a:prstGeom prst="rect">
            <a:avLst/>
          </a:prstGeom>
        </p:spPr>
        <p:txBody>
          <a:bodyPr anchor="t" rtlCol="false" tIns="0" lIns="0" bIns="0" rIns="0">
            <a:spAutoFit/>
          </a:bodyPr>
          <a:lstStyle/>
          <a:p>
            <a:pPr algn="ctr" marL="0" indent="0" lvl="0">
              <a:lnSpc>
                <a:spcPts val="10272"/>
              </a:lnSpc>
              <a:spcBef>
                <a:spcPct val="0"/>
              </a:spcBef>
            </a:pPr>
            <a:r>
              <a:rPr lang="en-US" sz="7337">
                <a:solidFill>
                  <a:srgbClr val="103757"/>
                </a:solidFill>
                <a:latin typeface="DM Sans"/>
                <a:ea typeface="DM Sans"/>
                <a:cs typeface="DM Sans"/>
                <a:sym typeface="DM Sans"/>
              </a:rPr>
              <a:t>Message</a:t>
            </a:r>
          </a:p>
        </p:txBody>
      </p:sp>
      <p:sp>
        <p:nvSpPr>
          <p:cNvPr name="TextBox 22" id="22"/>
          <p:cNvSpPr txBox="true"/>
          <p:nvPr/>
        </p:nvSpPr>
        <p:spPr>
          <a:xfrm rot="0">
            <a:off x="10135214" y="5200624"/>
            <a:ext cx="3628805" cy="2596258"/>
          </a:xfrm>
          <a:prstGeom prst="rect">
            <a:avLst/>
          </a:prstGeom>
        </p:spPr>
        <p:txBody>
          <a:bodyPr anchor="t" rtlCol="false" tIns="0" lIns="0" bIns="0" rIns="0">
            <a:spAutoFit/>
          </a:bodyPr>
          <a:lstStyle/>
          <a:p>
            <a:pPr algn="just" marL="576503" indent="-288252" lvl="1">
              <a:lnSpc>
                <a:spcPts val="3471"/>
              </a:lnSpc>
              <a:buFont typeface="Arial"/>
              <a:buChar char="•"/>
            </a:pPr>
            <a:r>
              <a:rPr lang="en-US" sz="2670">
                <a:solidFill>
                  <a:srgbClr val="FFFFFF"/>
                </a:solidFill>
                <a:latin typeface="Chloe"/>
                <a:ea typeface="Chloe"/>
                <a:cs typeface="Chloe"/>
                <a:sym typeface="Chloe"/>
              </a:rPr>
              <a:t>Call</a:t>
            </a:r>
          </a:p>
          <a:p>
            <a:pPr algn="just" marL="576503" indent="-288252" lvl="1">
              <a:lnSpc>
                <a:spcPts val="3471"/>
              </a:lnSpc>
              <a:buFont typeface="Arial"/>
              <a:buChar char="•"/>
            </a:pPr>
            <a:r>
              <a:rPr lang="en-US" sz="2670">
                <a:solidFill>
                  <a:srgbClr val="FFFFFF"/>
                </a:solidFill>
                <a:latin typeface="Chloe"/>
                <a:ea typeface="Chloe"/>
                <a:cs typeface="Chloe"/>
                <a:sym typeface="Chloe"/>
              </a:rPr>
              <a:t>Text</a:t>
            </a:r>
          </a:p>
          <a:p>
            <a:pPr algn="just" marL="576503" indent="-288252" lvl="1">
              <a:lnSpc>
                <a:spcPts val="3471"/>
              </a:lnSpc>
              <a:buFont typeface="Arial"/>
              <a:buChar char="•"/>
            </a:pPr>
            <a:r>
              <a:rPr lang="en-US" sz="2670">
                <a:solidFill>
                  <a:srgbClr val="FFFFFF"/>
                </a:solidFill>
                <a:latin typeface="Chloe"/>
                <a:ea typeface="Chloe"/>
                <a:cs typeface="Chloe"/>
                <a:sym typeface="Chloe"/>
              </a:rPr>
              <a:t>Email</a:t>
            </a:r>
          </a:p>
          <a:p>
            <a:pPr algn="just" marL="576503" indent="-288252" lvl="1">
              <a:lnSpc>
                <a:spcPts val="3471"/>
              </a:lnSpc>
              <a:buFont typeface="Arial"/>
              <a:buChar char="•"/>
            </a:pPr>
            <a:r>
              <a:rPr lang="en-US" sz="2670">
                <a:solidFill>
                  <a:srgbClr val="FFFFFF"/>
                </a:solidFill>
                <a:latin typeface="Chloe"/>
                <a:ea typeface="Chloe"/>
                <a:cs typeface="Chloe"/>
                <a:sym typeface="Chloe"/>
              </a:rPr>
              <a:t>Direct Message</a:t>
            </a:r>
          </a:p>
          <a:p>
            <a:pPr algn="just" marL="576503" indent="-288252" lvl="1">
              <a:lnSpc>
                <a:spcPts val="3471"/>
              </a:lnSpc>
              <a:buFont typeface="Arial"/>
              <a:buChar char="•"/>
            </a:pPr>
            <a:r>
              <a:rPr lang="en-US" sz="2670">
                <a:solidFill>
                  <a:srgbClr val="FFFFFF"/>
                </a:solidFill>
                <a:latin typeface="Chloe"/>
                <a:ea typeface="Chloe"/>
                <a:cs typeface="Chloe"/>
                <a:sym typeface="Chloe"/>
              </a:rPr>
              <a:t>Door Knock</a:t>
            </a:r>
          </a:p>
          <a:p>
            <a:pPr algn="just">
              <a:lnSpc>
                <a:spcPts val="3211"/>
              </a:lnSpc>
            </a:pPr>
          </a:p>
        </p:txBody>
      </p:sp>
      <p:grpSp>
        <p:nvGrpSpPr>
          <p:cNvPr name="Group 23" id="23"/>
          <p:cNvGrpSpPr/>
          <p:nvPr/>
        </p:nvGrpSpPr>
        <p:grpSpPr>
          <a:xfrm rot="0">
            <a:off x="10135214" y="4299416"/>
            <a:ext cx="2605187" cy="948978"/>
            <a:chOff x="0" y="0"/>
            <a:chExt cx="3473583" cy="1265303"/>
          </a:xfrm>
        </p:grpSpPr>
        <p:grpSp>
          <p:nvGrpSpPr>
            <p:cNvPr name="Group 24" id="24"/>
            <p:cNvGrpSpPr/>
            <p:nvPr/>
          </p:nvGrpSpPr>
          <p:grpSpPr>
            <a:xfrm rot="0">
              <a:off x="0" y="0"/>
              <a:ext cx="3473583" cy="1265303"/>
              <a:chOff x="0" y="0"/>
              <a:chExt cx="6031179" cy="2196945"/>
            </a:xfrm>
          </p:grpSpPr>
          <p:sp>
            <p:nvSpPr>
              <p:cNvPr name="Freeform 25" id="25"/>
              <p:cNvSpPr/>
              <p:nvPr/>
            </p:nvSpPr>
            <p:spPr>
              <a:xfrm flipH="false" flipV="false" rot="0">
                <a:off x="0" y="0"/>
                <a:ext cx="6031179" cy="2196945"/>
              </a:xfrm>
              <a:custGeom>
                <a:avLst/>
                <a:gdLst/>
                <a:ahLst/>
                <a:cxnLst/>
                <a:rect r="r" b="b" t="t" l="l"/>
                <a:pathLst>
                  <a:path h="2196945" w="6031179">
                    <a:moveTo>
                      <a:pt x="6031179" y="1098473"/>
                    </a:moveTo>
                    <a:cubicBezTo>
                      <a:pt x="6031179" y="1768447"/>
                      <a:pt x="5602808" y="2196945"/>
                      <a:pt x="5074234" y="2196945"/>
                    </a:cubicBezTo>
                    <a:lnTo>
                      <a:pt x="956945" y="2196945"/>
                    </a:lnTo>
                    <a:cubicBezTo>
                      <a:pt x="428371" y="2196945"/>
                      <a:pt x="0" y="1768447"/>
                      <a:pt x="0" y="1098473"/>
                    </a:cubicBezTo>
                    <a:cubicBezTo>
                      <a:pt x="0" y="428371"/>
                      <a:pt x="428371" y="0"/>
                      <a:pt x="956945" y="0"/>
                    </a:cubicBezTo>
                    <a:lnTo>
                      <a:pt x="5074234" y="0"/>
                    </a:lnTo>
                    <a:cubicBezTo>
                      <a:pt x="5602681" y="0"/>
                      <a:pt x="6031179" y="428371"/>
                      <a:pt x="6031179" y="1098473"/>
                    </a:cubicBezTo>
                    <a:close/>
                  </a:path>
                </a:pathLst>
              </a:custGeom>
              <a:solidFill>
                <a:srgbClr val="FFBD00"/>
              </a:solidFill>
            </p:spPr>
          </p:sp>
        </p:grpSp>
        <p:sp>
          <p:nvSpPr>
            <p:cNvPr name="TextBox 26" id="26"/>
            <p:cNvSpPr txBox="true"/>
            <p:nvPr/>
          </p:nvSpPr>
          <p:spPr>
            <a:xfrm rot="0">
              <a:off x="372668" y="339701"/>
              <a:ext cx="2728247" cy="604951"/>
            </a:xfrm>
            <a:prstGeom prst="rect">
              <a:avLst/>
            </a:prstGeom>
          </p:spPr>
          <p:txBody>
            <a:bodyPr anchor="t" rtlCol="false" tIns="0" lIns="0" bIns="0" rIns="0">
              <a:spAutoFit/>
            </a:bodyPr>
            <a:lstStyle/>
            <a:p>
              <a:pPr algn="ctr">
                <a:lnSpc>
                  <a:spcPts val="3410"/>
                </a:lnSpc>
              </a:pPr>
              <a:r>
                <a:rPr lang="en-US" sz="3100" spc="186">
                  <a:solidFill>
                    <a:srgbClr val="103757"/>
                  </a:solidFill>
                  <a:latin typeface="Chloe"/>
                  <a:ea typeface="Chloe"/>
                  <a:cs typeface="Chloe"/>
                  <a:sym typeface="Chloe"/>
                </a:rPr>
                <a:t>PROSPECT</a:t>
              </a:r>
            </a:p>
          </p:txBody>
        </p:sp>
      </p:grpSp>
      <p:grpSp>
        <p:nvGrpSpPr>
          <p:cNvPr name="Group 27" id="27"/>
          <p:cNvGrpSpPr/>
          <p:nvPr/>
        </p:nvGrpSpPr>
        <p:grpSpPr>
          <a:xfrm rot="0">
            <a:off x="13473867" y="4254803"/>
            <a:ext cx="2605187" cy="990887"/>
            <a:chOff x="0" y="0"/>
            <a:chExt cx="3473583" cy="1321183"/>
          </a:xfrm>
        </p:grpSpPr>
        <p:grpSp>
          <p:nvGrpSpPr>
            <p:cNvPr name="Group 28" id="28"/>
            <p:cNvGrpSpPr/>
            <p:nvPr/>
          </p:nvGrpSpPr>
          <p:grpSpPr>
            <a:xfrm rot="0">
              <a:off x="0" y="0"/>
              <a:ext cx="3473583" cy="1321183"/>
              <a:chOff x="0" y="0"/>
              <a:chExt cx="6031179" cy="2293970"/>
            </a:xfrm>
          </p:grpSpPr>
          <p:sp>
            <p:nvSpPr>
              <p:cNvPr name="Freeform 29" id="29"/>
              <p:cNvSpPr/>
              <p:nvPr/>
            </p:nvSpPr>
            <p:spPr>
              <a:xfrm flipH="false" flipV="false" rot="0">
                <a:off x="0" y="0"/>
                <a:ext cx="6031179" cy="2293970"/>
              </a:xfrm>
              <a:custGeom>
                <a:avLst/>
                <a:gdLst/>
                <a:ahLst/>
                <a:cxnLst/>
                <a:rect r="r" b="b" t="t" l="l"/>
                <a:pathLst>
                  <a:path h="2293970" w="6031179">
                    <a:moveTo>
                      <a:pt x="6031179" y="1146985"/>
                    </a:moveTo>
                    <a:cubicBezTo>
                      <a:pt x="6031179" y="1865472"/>
                      <a:pt x="5602808" y="2293970"/>
                      <a:pt x="5074234" y="2293970"/>
                    </a:cubicBezTo>
                    <a:lnTo>
                      <a:pt x="956945" y="2293970"/>
                    </a:lnTo>
                    <a:cubicBezTo>
                      <a:pt x="428371" y="2293970"/>
                      <a:pt x="0" y="1865472"/>
                      <a:pt x="0" y="1146985"/>
                    </a:cubicBezTo>
                    <a:cubicBezTo>
                      <a:pt x="0" y="428371"/>
                      <a:pt x="428371" y="0"/>
                      <a:pt x="956945" y="0"/>
                    </a:cubicBezTo>
                    <a:lnTo>
                      <a:pt x="5074234" y="0"/>
                    </a:lnTo>
                    <a:cubicBezTo>
                      <a:pt x="5602681" y="0"/>
                      <a:pt x="6031179" y="428371"/>
                      <a:pt x="6031179" y="1146985"/>
                    </a:cubicBezTo>
                    <a:close/>
                  </a:path>
                </a:pathLst>
              </a:custGeom>
              <a:solidFill>
                <a:srgbClr val="FFBD00"/>
              </a:solidFill>
            </p:spPr>
          </p:sp>
        </p:grpSp>
        <p:sp>
          <p:nvSpPr>
            <p:cNvPr name="TextBox 30" id="30"/>
            <p:cNvSpPr txBox="true"/>
            <p:nvPr/>
          </p:nvSpPr>
          <p:spPr>
            <a:xfrm rot="0">
              <a:off x="372668" y="339701"/>
              <a:ext cx="2728247" cy="660831"/>
            </a:xfrm>
            <a:prstGeom prst="rect">
              <a:avLst/>
            </a:prstGeom>
          </p:spPr>
          <p:txBody>
            <a:bodyPr anchor="t" rtlCol="false" tIns="0" lIns="0" bIns="0" rIns="0">
              <a:spAutoFit/>
            </a:bodyPr>
            <a:lstStyle/>
            <a:p>
              <a:pPr algn="ctr">
                <a:lnSpc>
                  <a:spcPts val="3740"/>
                </a:lnSpc>
              </a:pPr>
              <a:r>
                <a:rPr lang="en-US" sz="3400" spc="204">
                  <a:solidFill>
                    <a:srgbClr val="103757"/>
                  </a:solidFill>
                  <a:latin typeface="Chloe"/>
                  <a:ea typeface="Chloe"/>
                  <a:cs typeface="Chloe"/>
                  <a:sym typeface="Chloe"/>
                </a:rPr>
                <a:t>MARKET</a:t>
              </a:r>
            </a:p>
          </p:txBody>
        </p:sp>
      </p:grpSp>
      <p:sp>
        <p:nvSpPr>
          <p:cNvPr name="TextBox 31" id="31"/>
          <p:cNvSpPr txBox="true"/>
          <p:nvPr/>
        </p:nvSpPr>
        <p:spPr>
          <a:xfrm rot="0">
            <a:off x="13458893" y="5258852"/>
            <a:ext cx="3628805" cy="2120008"/>
          </a:xfrm>
          <a:prstGeom prst="rect">
            <a:avLst/>
          </a:prstGeom>
        </p:spPr>
        <p:txBody>
          <a:bodyPr anchor="t" rtlCol="false" tIns="0" lIns="0" bIns="0" rIns="0">
            <a:spAutoFit/>
          </a:bodyPr>
          <a:lstStyle/>
          <a:p>
            <a:pPr algn="just" marL="576503" indent="-288252" lvl="1">
              <a:lnSpc>
                <a:spcPts val="3471"/>
              </a:lnSpc>
              <a:buFont typeface="Arial"/>
              <a:buChar char="•"/>
            </a:pPr>
            <a:r>
              <a:rPr lang="en-US" sz="2670">
                <a:solidFill>
                  <a:srgbClr val="FFFFFF"/>
                </a:solidFill>
                <a:latin typeface="Chloe"/>
                <a:ea typeface="Chloe"/>
                <a:cs typeface="Chloe"/>
                <a:sym typeface="Chloe"/>
              </a:rPr>
              <a:t>Direct Mail</a:t>
            </a:r>
          </a:p>
          <a:p>
            <a:pPr algn="just" marL="576503" indent="-288252" lvl="1">
              <a:lnSpc>
                <a:spcPts val="3471"/>
              </a:lnSpc>
              <a:buFont typeface="Arial"/>
              <a:buChar char="•"/>
            </a:pPr>
            <a:r>
              <a:rPr lang="en-US" sz="2670">
                <a:solidFill>
                  <a:srgbClr val="FFFFFF"/>
                </a:solidFill>
                <a:latin typeface="Chloe"/>
                <a:ea typeface="Chloe"/>
                <a:cs typeface="Chloe"/>
                <a:sym typeface="Chloe"/>
              </a:rPr>
              <a:t>Email</a:t>
            </a:r>
          </a:p>
          <a:p>
            <a:pPr algn="just" marL="576503" indent="-288252" lvl="1">
              <a:lnSpc>
                <a:spcPts val="3471"/>
              </a:lnSpc>
              <a:buFont typeface="Arial"/>
              <a:buChar char="•"/>
            </a:pPr>
            <a:r>
              <a:rPr lang="en-US" sz="2670">
                <a:solidFill>
                  <a:srgbClr val="FFFFFF"/>
                </a:solidFill>
                <a:latin typeface="Chloe"/>
                <a:ea typeface="Chloe"/>
                <a:cs typeface="Chloe"/>
                <a:sym typeface="Chloe"/>
              </a:rPr>
              <a:t>Social Media</a:t>
            </a:r>
          </a:p>
          <a:p>
            <a:pPr algn="just">
              <a:lnSpc>
                <a:spcPts val="3211"/>
              </a:lnSpc>
            </a:pPr>
          </a:p>
          <a:p>
            <a:pPr algn="just">
              <a:lnSpc>
                <a:spcPts val="3211"/>
              </a:lnSpc>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103757"/>
        </a:solidFill>
      </p:bgPr>
    </p:bg>
    <p:spTree>
      <p:nvGrpSpPr>
        <p:cNvPr id="1" name=""/>
        <p:cNvGrpSpPr/>
        <p:nvPr/>
      </p:nvGrpSpPr>
      <p:grpSpPr>
        <a:xfrm>
          <a:off x="0" y="0"/>
          <a:ext cx="0" cy="0"/>
          <a:chOff x="0" y="0"/>
          <a:chExt cx="0" cy="0"/>
        </a:xfrm>
      </p:grpSpPr>
      <p:sp>
        <p:nvSpPr>
          <p:cNvPr name="Freeform 2" id="2"/>
          <p:cNvSpPr/>
          <p:nvPr/>
        </p:nvSpPr>
        <p:spPr>
          <a:xfrm flipH="false" flipV="false" rot="0">
            <a:off x="2245282" y="1937356"/>
            <a:ext cx="14440615" cy="8352701"/>
          </a:xfrm>
          <a:custGeom>
            <a:avLst/>
            <a:gdLst/>
            <a:ahLst/>
            <a:cxnLst/>
            <a:rect r="r" b="b" t="t" l="l"/>
            <a:pathLst>
              <a:path h="8352701" w="14440615">
                <a:moveTo>
                  <a:pt x="0" y="0"/>
                </a:moveTo>
                <a:lnTo>
                  <a:pt x="14440615" y="0"/>
                </a:lnTo>
                <a:lnTo>
                  <a:pt x="14440615" y="8352701"/>
                </a:lnTo>
                <a:lnTo>
                  <a:pt x="0" y="835270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6538747"/>
            <a:ext cx="3771654" cy="3696221"/>
          </a:xfrm>
          <a:custGeom>
            <a:avLst/>
            <a:gdLst/>
            <a:ahLst/>
            <a:cxnLst/>
            <a:rect r="r" b="b" t="t" l="l"/>
            <a:pathLst>
              <a:path h="3696221" w="3771654">
                <a:moveTo>
                  <a:pt x="0" y="0"/>
                </a:moveTo>
                <a:lnTo>
                  <a:pt x="3771654" y="0"/>
                </a:lnTo>
                <a:lnTo>
                  <a:pt x="3771654" y="3696221"/>
                </a:lnTo>
                <a:lnTo>
                  <a:pt x="0" y="369622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4" id="4"/>
          <p:cNvSpPr/>
          <p:nvPr/>
        </p:nvSpPr>
        <p:spPr>
          <a:xfrm>
            <a:off x="12167505" y="8798202"/>
            <a:ext cx="2214812" cy="0"/>
          </a:xfrm>
          <a:prstGeom prst="line">
            <a:avLst/>
          </a:prstGeom>
          <a:ln cap="flat" w="19050">
            <a:solidFill>
              <a:srgbClr val="BD8F59"/>
            </a:solidFill>
            <a:prstDash val="solid"/>
            <a:headEnd type="none" len="sm" w="sm"/>
            <a:tailEnd type="none" len="sm" w="sm"/>
          </a:ln>
        </p:spPr>
      </p:sp>
      <p:sp>
        <p:nvSpPr>
          <p:cNvPr name="TextBox 5" id="5"/>
          <p:cNvSpPr txBox="true"/>
          <p:nvPr/>
        </p:nvSpPr>
        <p:spPr>
          <a:xfrm rot="0">
            <a:off x="2996306" y="3082290"/>
            <a:ext cx="12295388" cy="4008120"/>
          </a:xfrm>
          <a:prstGeom prst="rect">
            <a:avLst/>
          </a:prstGeom>
        </p:spPr>
        <p:txBody>
          <a:bodyPr anchor="t" rtlCol="false" tIns="0" lIns="0" bIns="0" rIns="0">
            <a:spAutoFit/>
          </a:bodyPr>
          <a:lstStyle/>
          <a:p>
            <a:pPr algn="l">
              <a:lnSpc>
                <a:spcPts val="7980"/>
              </a:lnSpc>
            </a:pPr>
            <a:r>
              <a:rPr lang="en-US" sz="5700">
                <a:solidFill>
                  <a:srgbClr val="FFFFFF"/>
                </a:solidFill>
                <a:latin typeface="Barlow Bold"/>
                <a:ea typeface="Barlow Bold"/>
                <a:cs typeface="Barlow Bold"/>
                <a:sym typeface="Barlow Bold"/>
              </a:rPr>
              <a:t>Have your real estate needs changed?</a:t>
            </a:r>
          </a:p>
          <a:p>
            <a:pPr algn="l">
              <a:lnSpc>
                <a:spcPts val="7980"/>
              </a:lnSpc>
            </a:pPr>
          </a:p>
          <a:p>
            <a:pPr algn="l">
              <a:lnSpc>
                <a:spcPts val="7980"/>
              </a:lnSpc>
            </a:pPr>
            <a:r>
              <a:rPr lang="en-US" sz="5700">
                <a:solidFill>
                  <a:srgbClr val="FFFFFF"/>
                </a:solidFill>
                <a:latin typeface="Barlow Bold"/>
                <a:ea typeface="Barlow Bold"/>
                <a:cs typeface="Barlow Bold"/>
                <a:sym typeface="Barlow Bold"/>
              </a:rPr>
              <a:t>Do you have any questions about the changing real estate market?</a:t>
            </a:r>
          </a:p>
        </p:txBody>
      </p:sp>
      <p:grpSp>
        <p:nvGrpSpPr>
          <p:cNvPr name="Group 6" id="6"/>
          <p:cNvGrpSpPr/>
          <p:nvPr/>
        </p:nvGrpSpPr>
        <p:grpSpPr>
          <a:xfrm rot="0">
            <a:off x="16078230" y="-610204"/>
            <a:ext cx="3277807" cy="3277807"/>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lnTo>
                    <a:pt x="463617" y="45143"/>
                  </a:lnTo>
                  <a:lnTo>
                    <a:pt x="531984" y="19891"/>
                  </a:lnTo>
                  <a:lnTo>
                    <a:pt x="572451" y="80505"/>
                  </a:lnTo>
                  <a:lnTo>
                    <a:pt x="645276" y="77616"/>
                  </a:lnTo>
                  <a:lnTo>
                    <a:pt x="665032" y="147768"/>
                  </a:lnTo>
                  <a:lnTo>
                    <a:pt x="735184" y="167524"/>
                  </a:lnTo>
                  <a:lnTo>
                    <a:pt x="732295" y="240349"/>
                  </a:lnTo>
                  <a:lnTo>
                    <a:pt x="792909" y="280816"/>
                  </a:lnTo>
                  <a:lnTo>
                    <a:pt x="767657" y="349183"/>
                  </a:lnTo>
                  <a:lnTo>
                    <a:pt x="812800" y="406400"/>
                  </a:lnTo>
                  <a:lnTo>
                    <a:pt x="767657" y="463617"/>
                  </a:lnTo>
                  <a:lnTo>
                    <a:pt x="792909" y="531984"/>
                  </a:lnTo>
                  <a:lnTo>
                    <a:pt x="732295" y="572451"/>
                  </a:lnTo>
                  <a:lnTo>
                    <a:pt x="735184" y="645276"/>
                  </a:lnTo>
                  <a:lnTo>
                    <a:pt x="665032" y="665032"/>
                  </a:lnTo>
                  <a:lnTo>
                    <a:pt x="645276" y="735184"/>
                  </a:lnTo>
                  <a:lnTo>
                    <a:pt x="572451" y="732295"/>
                  </a:lnTo>
                  <a:lnTo>
                    <a:pt x="531984" y="792909"/>
                  </a:lnTo>
                  <a:lnTo>
                    <a:pt x="463617" y="767657"/>
                  </a:lnTo>
                  <a:lnTo>
                    <a:pt x="406400" y="812800"/>
                  </a:lnTo>
                  <a:lnTo>
                    <a:pt x="349183" y="767657"/>
                  </a:lnTo>
                  <a:lnTo>
                    <a:pt x="280816" y="792909"/>
                  </a:lnTo>
                  <a:lnTo>
                    <a:pt x="240349" y="732295"/>
                  </a:lnTo>
                  <a:lnTo>
                    <a:pt x="167524" y="735184"/>
                  </a:lnTo>
                  <a:lnTo>
                    <a:pt x="147768" y="665032"/>
                  </a:lnTo>
                  <a:lnTo>
                    <a:pt x="77616" y="645276"/>
                  </a:lnTo>
                  <a:lnTo>
                    <a:pt x="80505" y="572451"/>
                  </a:lnTo>
                  <a:lnTo>
                    <a:pt x="19891" y="531984"/>
                  </a:lnTo>
                  <a:lnTo>
                    <a:pt x="45143" y="463617"/>
                  </a:lnTo>
                  <a:lnTo>
                    <a:pt x="0" y="406400"/>
                  </a:lnTo>
                  <a:lnTo>
                    <a:pt x="45143" y="349183"/>
                  </a:lnTo>
                  <a:lnTo>
                    <a:pt x="19891" y="280816"/>
                  </a:lnTo>
                  <a:lnTo>
                    <a:pt x="80505" y="240349"/>
                  </a:lnTo>
                  <a:lnTo>
                    <a:pt x="77616" y="167524"/>
                  </a:lnTo>
                  <a:lnTo>
                    <a:pt x="147768" y="147768"/>
                  </a:lnTo>
                  <a:lnTo>
                    <a:pt x="167524" y="77616"/>
                  </a:lnTo>
                  <a:lnTo>
                    <a:pt x="240349" y="80505"/>
                  </a:lnTo>
                  <a:lnTo>
                    <a:pt x="280816" y="19891"/>
                  </a:lnTo>
                  <a:lnTo>
                    <a:pt x="349183" y="45143"/>
                  </a:lnTo>
                  <a:lnTo>
                    <a:pt x="406400" y="0"/>
                  </a:lnTo>
                  <a:close/>
                </a:path>
              </a:pathLst>
            </a:custGeom>
            <a:solidFill>
              <a:srgbClr val="FDD05A"/>
            </a:solidFill>
          </p:spPr>
        </p:sp>
        <p:sp>
          <p:nvSpPr>
            <p:cNvPr name="TextBox 8" id="8"/>
            <p:cNvSpPr txBox="true"/>
            <p:nvPr/>
          </p:nvSpPr>
          <p:spPr>
            <a:xfrm>
              <a:off x="88900" y="50800"/>
              <a:ext cx="635000" cy="673100"/>
            </a:xfrm>
            <a:prstGeom prst="rect">
              <a:avLst/>
            </a:prstGeom>
          </p:spPr>
          <p:txBody>
            <a:bodyPr anchor="ctr" rtlCol="false" tIns="50800" lIns="50800" bIns="50800" rIns="50800"/>
            <a:lstStyle/>
            <a:p>
              <a:pPr algn="ctr">
                <a:lnSpc>
                  <a:spcPts val="3471"/>
                </a:lnSpc>
              </a:pPr>
            </a:p>
          </p:txBody>
        </p:sp>
      </p:grpSp>
      <p:sp>
        <p:nvSpPr>
          <p:cNvPr name="TextBox 9" id="9"/>
          <p:cNvSpPr txBox="true"/>
          <p:nvPr/>
        </p:nvSpPr>
        <p:spPr>
          <a:xfrm rot="0">
            <a:off x="300642" y="346615"/>
            <a:ext cx="1944640" cy="3186079"/>
          </a:xfrm>
          <a:prstGeom prst="rect">
            <a:avLst/>
          </a:prstGeom>
        </p:spPr>
        <p:txBody>
          <a:bodyPr anchor="t" rtlCol="false" tIns="0" lIns="0" bIns="0" rIns="0">
            <a:spAutoFit/>
          </a:bodyPr>
          <a:lstStyle/>
          <a:p>
            <a:pPr algn="ctr">
              <a:lnSpc>
                <a:spcPts val="25552"/>
              </a:lnSpc>
              <a:spcBef>
                <a:spcPct val="0"/>
              </a:spcBef>
            </a:pPr>
            <a:r>
              <a:rPr lang="en-US" sz="19656">
                <a:solidFill>
                  <a:srgbClr val="FFFFFF"/>
                </a:solidFill>
                <a:latin typeface="Chloe"/>
                <a:ea typeface="Chloe"/>
                <a:cs typeface="Chloe"/>
                <a:sym typeface="Chloe"/>
              </a:rPr>
              <a:t>2.</a:t>
            </a:r>
          </a:p>
        </p:txBody>
      </p:sp>
      <p:sp>
        <p:nvSpPr>
          <p:cNvPr name="TextBox 10" id="10"/>
          <p:cNvSpPr txBox="true"/>
          <p:nvPr/>
        </p:nvSpPr>
        <p:spPr>
          <a:xfrm rot="0">
            <a:off x="16690104" y="10527"/>
            <a:ext cx="1597896" cy="1913053"/>
          </a:xfrm>
          <a:prstGeom prst="rect">
            <a:avLst/>
          </a:prstGeom>
        </p:spPr>
        <p:txBody>
          <a:bodyPr anchor="t" rtlCol="false" tIns="0" lIns="0" bIns="0" rIns="0">
            <a:spAutoFit/>
          </a:bodyPr>
          <a:lstStyle/>
          <a:p>
            <a:pPr algn="ctr">
              <a:lnSpc>
                <a:spcPts val="5025"/>
              </a:lnSpc>
              <a:spcBef>
                <a:spcPct val="0"/>
              </a:spcBef>
            </a:pPr>
            <a:r>
              <a:rPr lang="en-US" sz="3865">
                <a:solidFill>
                  <a:srgbClr val="FFFFFF"/>
                </a:solidFill>
                <a:latin typeface="Barlow Bold"/>
                <a:ea typeface="Barlow Bold"/>
                <a:cs typeface="Barlow Bold"/>
                <a:sym typeface="Barlow Bold"/>
              </a:rPr>
              <a:t>#1 Appt Setter!</a:t>
            </a:r>
          </a:p>
        </p:txBody>
      </p:sp>
      <p:sp>
        <p:nvSpPr>
          <p:cNvPr name="TextBox 11" id="11"/>
          <p:cNvSpPr txBox="true"/>
          <p:nvPr/>
        </p:nvSpPr>
        <p:spPr>
          <a:xfrm rot="0">
            <a:off x="12517464" y="9210675"/>
            <a:ext cx="4741836" cy="495371"/>
          </a:xfrm>
          <a:prstGeom prst="rect">
            <a:avLst/>
          </a:prstGeom>
        </p:spPr>
        <p:txBody>
          <a:bodyPr anchor="t" rtlCol="false" tIns="0" lIns="0" bIns="0" rIns="0">
            <a:spAutoFit/>
          </a:bodyPr>
          <a:lstStyle/>
          <a:p>
            <a:pPr algn="r">
              <a:lnSpc>
                <a:spcPts val="4196"/>
              </a:lnSpc>
            </a:pPr>
            <a:r>
              <a:rPr lang="en-US" b="true" sz="2997" i="true">
                <a:solidFill>
                  <a:srgbClr val="FFFFFF"/>
                </a:solidFill>
                <a:latin typeface="Montserrat Bold Italics"/>
                <a:ea typeface="Montserrat Bold Italics"/>
                <a:cs typeface="Montserrat Bold Italics"/>
                <a:sym typeface="Montserrat Bold Italics"/>
              </a:rPr>
              <a:t>Real Estate Con</a:t>
            </a:r>
            <a:r>
              <a:rPr lang="en-US" b="true" sz="2997" i="true">
                <a:solidFill>
                  <a:srgbClr val="FFBD00"/>
                </a:solidFill>
                <a:latin typeface="Montserrat Bold Italics"/>
                <a:ea typeface="Montserrat Bold Italics"/>
                <a:cs typeface="Montserrat Bold Italics"/>
                <a:sym typeface="Montserrat Bold Italics"/>
              </a:rPr>
              <a:t>text</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3230247" y="-1248943"/>
            <a:ext cx="19153386" cy="12784885"/>
          </a:xfrm>
          <a:custGeom>
            <a:avLst/>
            <a:gdLst/>
            <a:ahLst/>
            <a:cxnLst/>
            <a:rect r="r" b="b" t="t" l="l"/>
            <a:pathLst>
              <a:path h="12784885" w="19153386">
                <a:moveTo>
                  <a:pt x="0" y="0"/>
                </a:moveTo>
                <a:lnTo>
                  <a:pt x="19153386" y="0"/>
                </a:lnTo>
                <a:lnTo>
                  <a:pt x="19153386" y="12784886"/>
                </a:lnTo>
                <a:lnTo>
                  <a:pt x="0" y="12784886"/>
                </a:lnTo>
                <a:lnTo>
                  <a:pt x="0" y="0"/>
                </a:lnTo>
                <a:close/>
              </a:path>
            </a:pathLst>
          </a:custGeom>
          <a:blipFill>
            <a:blip r:embed="rId2"/>
            <a:stretch>
              <a:fillRect l="0" t="0" r="0" b="0"/>
            </a:stretch>
          </a:blipFill>
        </p:spPr>
      </p:sp>
      <p:sp>
        <p:nvSpPr>
          <p:cNvPr name="Freeform 3" id="3"/>
          <p:cNvSpPr/>
          <p:nvPr/>
        </p:nvSpPr>
        <p:spPr>
          <a:xfrm flipH="false" flipV="false" rot="0">
            <a:off x="10138965" y="961133"/>
            <a:ext cx="7120335" cy="9493780"/>
          </a:xfrm>
          <a:custGeom>
            <a:avLst/>
            <a:gdLst/>
            <a:ahLst/>
            <a:cxnLst/>
            <a:rect r="r" b="b" t="t" l="l"/>
            <a:pathLst>
              <a:path h="9493780" w="7120335">
                <a:moveTo>
                  <a:pt x="0" y="0"/>
                </a:moveTo>
                <a:lnTo>
                  <a:pt x="7120335" y="0"/>
                </a:lnTo>
                <a:lnTo>
                  <a:pt x="7120335" y="9493779"/>
                </a:lnTo>
                <a:lnTo>
                  <a:pt x="0" y="9493779"/>
                </a:lnTo>
                <a:lnTo>
                  <a:pt x="0" y="0"/>
                </a:lnTo>
                <a:close/>
              </a:path>
            </a:pathLst>
          </a:custGeom>
          <a:blipFill>
            <a:blip r:embed="rId3"/>
            <a:stretch>
              <a:fillRect l="0" t="0" r="0" b="0"/>
            </a:stretch>
          </a:blipFill>
        </p:spPr>
      </p:sp>
      <p:sp>
        <p:nvSpPr>
          <p:cNvPr name="TextBox 4" id="4"/>
          <p:cNvSpPr txBox="true"/>
          <p:nvPr/>
        </p:nvSpPr>
        <p:spPr>
          <a:xfrm rot="0">
            <a:off x="14348205" y="2098936"/>
            <a:ext cx="1737207" cy="442338"/>
          </a:xfrm>
          <a:prstGeom prst="rect">
            <a:avLst/>
          </a:prstGeom>
        </p:spPr>
        <p:txBody>
          <a:bodyPr anchor="t" rtlCol="false" tIns="0" lIns="0" bIns="0" rIns="0">
            <a:spAutoFit/>
          </a:bodyPr>
          <a:lstStyle/>
          <a:p>
            <a:pPr algn="ctr">
              <a:lnSpc>
                <a:spcPts val="3471"/>
              </a:lnSpc>
              <a:spcBef>
                <a:spcPct val="0"/>
              </a:spcBef>
            </a:pPr>
            <a:r>
              <a:rPr lang="en-US" sz="2670">
                <a:solidFill>
                  <a:srgbClr val="F45B06"/>
                </a:solidFill>
                <a:latin typeface="Chloe"/>
                <a:ea typeface="Chloe"/>
                <a:cs typeface="Chloe"/>
                <a:sym typeface="Chloe"/>
              </a:rPr>
              <a:t>Phil M Jones</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FBD00"/>
        </a:solidFill>
      </p:bgPr>
    </p:bg>
    <p:spTree>
      <p:nvGrpSpPr>
        <p:cNvPr id="1" name=""/>
        <p:cNvGrpSpPr/>
        <p:nvPr/>
      </p:nvGrpSpPr>
      <p:grpSpPr>
        <a:xfrm>
          <a:off x="0" y="0"/>
          <a:ext cx="0" cy="0"/>
          <a:chOff x="0" y="0"/>
          <a:chExt cx="0" cy="0"/>
        </a:xfrm>
      </p:grpSpPr>
      <p:sp>
        <p:nvSpPr>
          <p:cNvPr name="Freeform 2" id="2"/>
          <p:cNvSpPr/>
          <p:nvPr/>
        </p:nvSpPr>
        <p:spPr>
          <a:xfrm flipH="false" flipV="false" rot="0">
            <a:off x="2200973" y="2097230"/>
            <a:ext cx="14271968" cy="8255153"/>
          </a:xfrm>
          <a:custGeom>
            <a:avLst/>
            <a:gdLst/>
            <a:ahLst/>
            <a:cxnLst/>
            <a:rect r="r" b="b" t="t" l="l"/>
            <a:pathLst>
              <a:path h="8255153" w="14271968">
                <a:moveTo>
                  <a:pt x="0" y="0"/>
                </a:moveTo>
                <a:lnTo>
                  <a:pt x="14271968" y="0"/>
                </a:lnTo>
                <a:lnTo>
                  <a:pt x="14271968" y="8255152"/>
                </a:lnTo>
                <a:lnTo>
                  <a:pt x="0" y="82551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6538747"/>
            <a:ext cx="3771654" cy="3696221"/>
          </a:xfrm>
          <a:custGeom>
            <a:avLst/>
            <a:gdLst/>
            <a:ahLst/>
            <a:cxnLst/>
            <a:rect r="r" b="b" t="t" l="l"/>
            <a:pathLst>
              <a:path h="3696221" w="3771654">
                <a:moveTo>
                  <a:pt x="0" y="0"/>
                </a:moveTo>
                <a:lnTo>
                  <a:pt x="3771654" y="0"/>
                </a:lnTo>
                <a:lnTo>
                  <a:pt x="3771654" y="3696221"/>
                </a:lnTo>
                <a:lnTo>
                  <a:pt x="0" y="369622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4" id="4"/>
          <p:cNvSpPr/>
          <p:nvPr/>
        </p:nvSpPr>
        <p:spPr>
          <a:xfrm>
            <a:off x="12167505" y="8798202"/>
            <a:ext cx="2214812" cy="0"/>
          </a:xfrm>
          <a:prstGeom prst="line">
            <a:avLst/>
          </a:prstGeom>
          <a:ln cap="flat" w="19050">
            <a:solidFill>
              <a:srgbClr val="FFFCFC"/>
            </a:solidFill>
            <a:prstDash val="solid"/>
            <a:headEnd type="none" len="sm" w="sm"/>
            <a:tailEnd type="none" len="sm" w="sm"/>
          </a:ln>
        </p:spPr>
      </p:sp>
      <p:sp>
        <p:nvSpPr>
          <p:cNvPr name="TextBox 5" id="5"/>
          <p:cNvSpPr txBox="true"/>
          <p:nvPr/>
        </p:nvSpPr>
        <p:spPr>
          <a:xfrm rot="0">
            <a:off x="3899448" y="3587115"/>
            <a:ext cx="10875016" cy="2998470"/>
          </a:xfrm>
          <a:prstGeom prst="rect">
            <a:avLst/>
          </a:prstGeom>
        </p:spPr>
        <p:txBody>
          <a:bodyPr anchor="t" rtlCol="false" tIns="0" lIns="0" bIns="0" rIns="0">
            <a:spAutoFit/>
          </a:bodyPr>
          <a:lstStyle/>
          <a:p>
            <a:pPr algn="l">
              <a:lnSpc>
                <a:spcPts val="7980"/>
              </a:lnSpc>
            </a:pPr>
            <a:r>
              <a:rPr lang="en-US" sz="5700">
                <a:solidFill>
                  <a:srgbClr val="FFFFFF"/>
                </a:solidFill>
                <a:latin typeface="Barlow Bold"/>
                <a:ea typeface="Barlow Bold"/>
                <a:cs typeface="Barlow Bold"/>
                <a:sym typeface="Barlow Bold"/>
              </a:rPr>
              <a:t>Hey [Name]! Would it make sense to start you on a home search at any point in 2026?</a:t>
            </a:r>
          </a:p>
        </p:txBody>
      </p:sp>
      <p:sp>
        <p:nvSpPr>
          <p:cNvPr name="TextBox 6" id="6"/>
          <p:cNvSpPr txBox="true"/>
          <p:nvPr/>
        </p:nvSpPr>
        <p:spPr>
          <a:xfrm rot="0">
            <a:off x="515291" y="346615"/>
            <a:ext cx="1515342" cy="3186080"/>
          </a:xfrm>
          <a:prstGeom prst="rect">
            <a:avLst/>
          </a:prstGeom>
        </p:spPr>
        <p:txBody>
          <a:bodyPr anchor="t" rtlCol="false" tIns="0" lIns="0" bIns="0" rIns="0">
            <a:spAutoFit/>
          </a:bodyPr>
          <a:lstStyle/>
          <a:p>
            <a:pPr algn="ctr">
              <a:lnSpc>
                <a:spcPts val="25552"/>
              </a:lnSpc>
              <a:spcBef>
                <a:spcPct val="0"/>
              </a:spcBef>
            </a:pPr>
            <a:r>
              <a:rPr lang="en-US" sz="19656">
                <a:solidFill>
                  <a:srgbClr val="FFFFFF"/>
                </a:solidFill>
                <a:latin typeface="Chloe"/>
                <a:ea typeface="Chloe"/>
                <a:cs typeface="Chloe"/>
                <a:sym typeface="Chloe"/>
              </a:rPr>
              <a:t>3</a:t>
            </a:r>
          </a:p>
        </p:txBody>
      </p:sp>
      <p:sp>
        <p:nvSpPr>
          <p:cNvPr name="TextBox 7" id="7"/>
          <p:cNvSpPr txBox="true"/>
          <p:nvPr/>
        </p:nvSpPr>
        <p:spPr>
          <a:xfrm rot="0">
            <a:off x="12517464" y="9210675"/>
            <a:ext cx="4741836" cy="495371"/>
          </a:xfrm>
          <a:prstGeom prst="rect">
            <a:avLst/>
          </a:prstGeom>
        </p:spPr>
        <p:txBody>
          <a:bodyPr anchor="t" rtlCol="false" tIns="0" lIns="0" bIns="0" rIns="0">
            <a:spAutoFit/>
          </a:bodyPr>
          <a:lstStyle/>
          <a:p>
            <a:pPr algn="ctr">
              <a:lnSpc>
                <a:spcPts val="4196"/>
              </a:lnSpc>
            </a:pPr>
            <a:r>
              <a:rPr lang="en-US" b="true" sz="2997" i="true">
                <a:solidFill>
                  <a:srgbClr val="FFFFFF"/>
                </a:solidFill>
                <a:latin typeface="Montserrat Bold Italics"/>
                <a:ea typeface="Montserrat Bold Italics"/>
                <a:cs typeface="Montserrat Bold Italics"/>
                <a:sym typeface="Montserrat Bold Italics"/>
              </a:rPr>
              <a:t>Any Plans Text</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103757"/>
        </a:solidFill>
      </p:bgPr>
    </p:bg>
    <p:spTree>
      <p:nvGrpSpPr>
        <p:cNvPr id="1" name=""/>
        <p:cNvGrpSpPr/>
        <p:nvPr/>
      </p:nvGrpSpPr>
      <p:grpSpPr>
        <a:xfrm>
          <a:off x="0" y="0"/>
          <a:ext cx="0" cy="0"/>
          <a:chOff x="0" y="0"/>
          <a:chExt cx="0" cy="0"/>
        </a:xfrm>
      </p:grpSpPr>
      <p:sp>
        <p:nvSpPr>
          <p:cNvPr name="Freeform 2" id="2"/>
          <p:cNvSpPr/>
          <p:nvPr/>
        </p:nvSpPr>
        <p:spPr>
          <a:xfrm flipH="false" flipV="false" rot="0">
            <a:off x="2245282" y="1937356"/>
            <a:ext cx="14440615" cy="8352701"/>
          </a:xfrm>
          <a:custGeom>
            <a:avLst/>
            <a:gdLst/>
            <a:ahLst/>
            <a:cxnLst/>
            <a:rect r="r" b="b" t="t" l="l"/>
            <a:pathLst>
              <a:path h="8352701" w="14440615">
                <a:moveTo>
                  <a:pt x="0" y="0"/>
                </a:moveTo>
                <a:lnTo>
                  <a:pt x="14440615" y="0"/>
                </a:lnTo>
                <a:lnTo>
                  <a:pt x="14440615" y="8352701"/>
                </a:lnTo>
                <a:lnTo>
                  <a:pt x="0" y="835270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6538747"/>
            <a:ext cx="3771654" cy="3696221"/>
          </a:xfrm>
          <a:custGeom>
            <a:avLst/>
            <a:gdLst/>
            <a:ahLst/>
            <a:cxnLst/>
            <a:rect r="r" b="b" t="t" l="l"/>
            <a:pathLst>
              <a:path h="3696221" w="3771654">
                <a:moveTo>
                  <a:pt x="0" y="0"/>
                </a:moveTo>
                <a:lnTo>
                  <a:pt x="3771654" y="0"/>
                </a:lnTo>
                <a:lnTo>
                  <a:pt x="3771654" y="3696221"/>
                </a:lnTo>
                <a:lnTo>
                  <a:pt x="0" y="369622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4" id="4"/>
          <p:cNvSpPr/>
          <p:nvPr/>
        </p:nvSpPr>
        <p:spPr>
          <a:xfrm>
            <a:off x="12167505" y="8798202"/>
            <a:ext cx="2214812" cy="0"/>
          </a:xfrm>
          <a:prstGeom prst="line">
            <a:avLst/>
          </a:prstGeom>
          <a:ln cap="flat" w="19050">
            <a:solidFill>
              <a:srgbClr val="BD8F59"/>
            </a:solidFill>
            <a:prstDash val="solid"/>
            <a:headEnd type="none" len="sm" w="sm"/>
            <a:tailEnd type="none" len="sm" w="sm"/>
          </a:ln>
        </p:spPr>
      </p:sp>
      <p:sp>
        <p:nvSpPr>
          <p:cNvPr name="TextBox 5" id="5"/>
          <p:cNvSpPr txBox="true"/>
          <p:nvPr/>
        </p:nvSpPr>
        <p:spPr>
          <a:xfrm rot="0">
            <a:off x="3415134" y="2577465"/>
            <a:ext cx="12100912" cy="5017770"/>
          </a:xfrm>
          <a:prstGeom prst="rect">
            <a:avLst/>
          </a:prstGeom>
        </p:spPr>
        <p:txBody>
          <a:bodyPr anchor="t" rtlCol="false" tIns="0" lIns="0" bIns="0" rIns="0">
            <a:spAutoFit/>
          </a:bodyPr>
          <a:lstStyle/>
          <a:p>
            <a:pPr algn="l">
              <a:lnSpc>
                <a:spcPts val="7980"/>
              </a:lnSpc>
            </a:pPr>
            <a:r>
              <a:rPr lang="en-US" sz="5700">
                <a:solidFill>
                  <a:srgbClr val="FFFFFF"/>
                </a:solidFill>
                <a:latin typeface="Barlow Bold"/>
                <a:ea typeface="Barlow Bold"/>
                <a:cs typeface="Barlow Bold"/>
                <a:sym typeface="Barlow Bold"/>
              </a:rPr>
              <a:t>Homeowners that I talk to are always shocked when they find out what their home is actually worth today.</a:t>
            </a:r>
          </a:p>
          <a:p>
            <a:pPr algn="l">
              <a:lnSpc>
                <a:spcPts val="7980"/>
              </a:lnSpc>
            </a:pPr>
          </a:p>
          <a:p>
            <a:pPr algn="l">
              <a:lnSpc>
                <a:spcPts val="7980"/>
              </a:lnSpc>
            </a:pPr>
            <a:r>
              <a:rPr lang="en-US" sz="5700">
                <a:solidFill>
                  <a:srgbClr val="FFFFFF"/>
                </a:solidFill>
                <a:latin typeface="Barlow Bold"/>
                <a:ea typeface="Barlow Bold"/>
                <a:cs typeface="Barlow Bold"/>
                <a:sym typeface="Barlow Bold"/>
              </a:rPr>
              <a:t>Want me to pull yours?</a:t>
            </a:r>
          </a:p>
        </p:txBody>
      </p:sp>
      <p:sp>
        <p:nvSpPr>
          <p:cNvPr name="TextBox 6" id="6"/>
          <p:cNvSpPr txBox="true"/>
          <p:nvPr/>
        </p:nvSpPr>
        <p:spPr>
          <a:xfrm rot="0">
            <a:off x="686286" y="346615"/>
            <a:ext cx="1173352" cy="3186080"/>
          </a:xfrm>
          <a:prstGeom prst="rect">
            <a:avLst/>
          </a:prstGeom>
        </p:spPr>
        <p:txBody>
          <a:bodyPr anchor="t" rtlCol="false" tIns="0" lIns="0" bIns="0" rIns="0">
            <a:spAutoFit/>
          </a:bodyPr>
          <a:lstStyle/>
          <a:p>
            <a:pPr algn="ctr">
              <a:lnSpc>
                <a:spcPts val="25552"/>
              </a:lnSpc>
              <a:spcBef>
                <a:spcPct val="0"/>
              </a:spcBef>
            </a:pPr>
            <a:r>
              <a:rPr lang="en-US" sz="19656">
                <a:solidFill>
                  <a:srgbClr val="FFFFFF"/>
                </a:solidFill>
                <a:latin typeface="Chloe"/>
                <a:ea typeface="Chloe"/>
                <a:cs typeface="Chloe"/>
                <a:sym typeface="Chloe"/>
              </a:rPr>
              <a:t>4</a:t>
            </a:r>
          </a:p>
        </p:txBody>
      </p:sp>
      <p:sp>
        <p:nvSpPr>
          <p:cNvPr name="TextBox 7" id="7"/>
          <p:cNvSpPr txBox="true"/>
          <p:nvPr/>
        </p:nvSpPr>
        <p:spPr>
          <a:xfrm rot="0">
            <a:off x="12517464" y="9210675"/>
            <a:ext cx="4741836" cy="495371"/>
          </a:xfrm>
          <a:prstGeom prst="rect">
            <a:avLst/>
          </a:prstGeom>
        </p:spPr>
        <p:txBody>
          <a:bodyPr anchor="t" rtlCol="false" tIns="0" lIns="0" bIns="0" rIns="0">
            <a:spAutoFit/>
          </a:bodyPr>
          <a:lstStyle/>
          <a:p>
            <a:pPr algn="r">
              <a:lnSpc>
                <a:spcPts val="4196"/>
              </a:lnSpc>
            </a:pPr>
            <a:r>
              <a:rPr lang="en-US" b="true" sz="2997" i="true">
                <a:solidFill>
                  <a:srgbClr val="FFFFFF"/>
                </a:solidFill>
                <a:latin typeface="Montserrat Bold Italics"/>
                <a:ea typeface="Montserrat Bold Italics"/>
                <a:cs typeface="Montserrat Bold Italics"/>
                <a:sym typeface="Montserrat Bold Italics"/>
              </a:rPr>
              <a:t>I’m Shocked Text</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BD00"/>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9672857" y="1028700"/>
            <a:ext cx="7586443" cy="7586443"/>
            <a:chOff x="0" y="0"/>
            <a:chExt cx="6350000" cy="6350000"/>
          </a:xfrm>
        </p:grpSpPr>
        <p:sp>
          <p:nvSpPr>
            <p:cNvPr name="Freeform 3" id="3"/>
            <p:cNvSpPr/>
            <p:nvPr/>
          </p:nvSpPr>
          <p:spPr>
            <a:xfrm flipH="false" flipV="false" rot="0">
              <a:off x="0" y="0"/>
              <a:ext cx="6350000" cy="6350000"/>
            </a:xfrm>
            <a:custGeom>
              <a:avLst/>
              <a:gdLst/>
              <a:ahLst/>
              <a:cxnLst/>
              <a:rect r="r" b="b" t="t" l="l"/>
              <a:pathLst>
                <a:path h="6350000" w="6350000">
                  <a:moveTo>
                    <a:pt x="0" y="3175000"/>
                  </a:moveTo>
                  <a:cubicBezTo>
                    <a:pt x="0" y="4928870"/>
                    <a:pt x="1421130" y="6350000"/>
                    <a:pt x="3175000" y="6350000"/>
                  </a:cubicBezTo>
                  <a:lnTo>
                    <a:pt x="6350000" y="6350000"/>
                  </a:lnTo>
                  <a:lnTo>
                    <a:pt x="6350000" y="3175000"/>
                  </a:lnTo>
                  <a:cubicBezTo>
                    <a:pt x="6350000" y="1421130"/>
                    <a:pt x="4928870" y="0"/>
                    <a:pt x="3175000" y="0"/>
                  </a:cubicBezTo>
                  <a:cubicBezTo>
                    <a:pt x="1421130" y="0"/>
                    <a:pt x="0" y="1421130"/>
                    <a:pt x="0" y="3175000"/>
                  </a:cubicBezTo>
                  <a:close/>
                </a:path>
              </a:pathLst>
            </a:custGeom>
            <a:solidFill>
              <a:srgbClr val="103757"/>
            </a:solidFill>
          </p:spPr>
        </p:sp>
        <p:sp>
          <p:nvSpPr>
            <p:cNvPr name="Freeform 4" id="4"/>
            <p:cNvSpPr/>
            <p:nvPr/>
          </p:nvSpPr>
          <p:spPr>
            <a:xfrm flipH="false" flipV="false" rot="0">
              <a:off x="391160" y="364490"/>
              <a:ext cx="5619750" cy="5621020"/>
            </a:xfrm>
            <a:custGeom>
              <a:avLst/>
              <a:gdLst/>
              <a:ahLst/>
              <a:cxnLst/>
              <a:rect r="r" b="b" t="t" l="l"/>
              <a:pathLst>
                <a:path h="5621020" w="5619750">
                  <a:moveTo>
                    <a:pt x="2810510" y="0"/>
                  </a:moveTo>
                  <a:cubicBezTo>
                    <a:pt x="4362450" y="0"/>
                    <a:pt x="5619750" y="1258570"/>
                    <a:pt x="5619750" y="2810510"/>
                  </a:cubicBezTo>
                  <a:cubicBezTo>
                    <a:pt x="5619750" y="4362450"/>
                    <a:pt x="4361180" y="5621020"/>
                    <a:pt x="2810510" y="5621020"/>
                  </a:cubicBezTo>
                  <a:cubicBezTo>
                    <a:pt x="1258570" y="5621020"/>
                    <a:pt x="0" y="4362450"/>
                    <a:pt x="0" y="2810510"/>
                  </a:cubicBezTo>
                  <a:cubicBezTo>
                    <a:pt x="1270" y="1258570"/>
                    <a:pt x="1258570" y="0"/>
                    <a:pt x="2810510" y="0"/>
                  </a:cubicBezTo>
                  <a:close/>
                </a:path>
              </a:pathLst>
            </a:custGeom>
            <a:blipFill>
              <a:blip r:embed="rId3"/>
              <a:stretch>
                <a:fillRect l="-16032" t="-3797" r="-4268" b="-15383"/>
              </a:stretch>
            </a:blipFill>
          </p:spPr>
        </p:sp>
      </p:grpSp>
      <p:sp>
        <p:nvSpPr>
          <p:cNvPr name="TextBox 5" id="5"/>
          <p:cNvSpPr txBox="true"/>
          <p:nvPr/>
        </p:nvSpPr>
        <p:spPr>
          <a:xfrm rot="0">
            <a:off x="697068" y="6447443"/>
            <a:ext cx="8440681" cy="2167700"/>
          </a:xfrm>
          <a:prstGeom prst="rect">
            <a:avLst/>
          </a:prstGeom>
        </p:spPr>
        <p:txBody>
          <a:bodyPr anchor="t" rtlCol="false" tIns="0" lIns="0" bIns="0" rIns="0">
            <a:spAutoFit/>
          </a:bodyPr>
          <a:lstStyle/>
          <a:p>
            <a:pPr algn="just" marL="715710" indent="-357855" lvl="1">
              <a:lnSpc>
                <a:spcPts val="4309"/>
              </a:lnSpc>
              <a:buFont typeface="Arial"/>
              <a:buChar char="•"/>
            </a:pPr>
            <a:r>
              <a:rPr lang="en-US" sz="3315" spc="265">
                <a:solidFill>
                  <a:srgbClr val="103757"/>
                </a:solidFill>
                <a:latin typeface="Barlow Bold"/>
                <a:ea typeface="Barlow Bold"/>
                <a:cs typeface="Barlow Bold"/>
                <a:sym typeface="Barlow Bold"/>
              </a:rPr>
              <a:t>LEGACY- DIR. INNOVATION &amp; TECH</a:t>
            </a:r>
          </a:p>
          <a:p>
            <a:pPr algn="just" marL="715710" indent="-357855" lvl="1">
              <a:lnSpc>
                <a:spcPts val="4309"/>
              </a:lnSpc>
              <a:buFont typeface="Arial"/>
              <a:buChar char="•"/>
            </a:pPr>
            <a:r>
              <a:rPr lang="en-US" sz="3315" spc="265">
                <a:solidFill>
                  <a:srgbClr val="103757"/>
                </a:solidFill>
                <a:latin typeface="Barlow Bold"/>
                <a:ea typeface="Barlow Bold"/>
                <a:cs typeface="Barlow Bold"/>
                <a:sym typeface="Barlow Bold"/>
              </a:rPr>
              <a:t>MAPS COACH</a:t>
            </a:r>
          </a:p>
          <a:p>
            <a:pPr algn="l" marL="715710" indent="-357855" lvl="1">
              <a:lnSpc>
                <a:spcPts val="4309"/>
              </a:lnSpc>
              <a:buFont typeface="Arial"/>
              <a:buChar char="•"/>
            </a:pPr>
            <a:r>
              <a:rPr lang="en-US" sz="3315" spc="265">
                <a:solidFill>
                  <a:srgbClr val="103757"/>
                </a:solidFill>
                <a:latin typeface="Barlow Bold"/>
                <a:ea typeface="Barlow Bold"/>
                <a:cs typeface="Barlow Bold"/>
                <a:sym typeface="Barlow Bold"/>
              </a:rPr>
              <a:t>LABS ADVISOR</a:t>
            </a:r>
          </a:p>
          <a:p>
            <a:pPr algn="l" marL="715710" indent="-357855" lvl="1">
              <a:lnSpc>
                <a:spcPts val="4309"/>
              </a:lnSpc>
              <a:buFont typeface="Arial"/>
              <a:buChar char="•"/>
            </a:pPr>
            <a:r>
              <a:rPr lang="en-US" sz="3315" spc="265">
                <a:solidFill>
                  <a:srgbClr val="103757"/>
                </a:solidFill>
                <a:latin typeface="Barlow Bold"/>
                <a:ea typeface="Barlow Bold"/>
                <a:cs typeface="Barlow Bold"/>
                <a:sym typeface="Barlow Bold"/>
              </a:rPr>
              <a:t>CO-FOUNDER OF COMMAND CAMPUS</a:t>
            </a:r>
          </a:p>
        </p:txBody>
      </p:sp>
      <p:sp>
        <p:nvSpPr>
          <p:cNvPr name="Freeform 6" id="6"/>
          <p:cNvSpPr/>
          <p:nvPr/>
        </p:nvSpPr>
        <p:spPr>
          <a:xfrm flipH="false" flipV="false" rot="0">
            <a:off x="1322784" y="4634469"/>
            <a:ext cx="7315200" cy="374904"/>
          </a:xfrm>
          <a:custGeom>
            <a:avLst/>
            <a:gdLst/>
            <a:ahLst/>
            <a:cxnLst/>
            <a:rect r="r" b="b" t="t" l="l"/>
            <a:pathLst>
              <a:path h="374904" w="7315200">
                <a:moveTo>
                  <a:pt x="0" y="0"/>
                </a:moveTo>
                <a:lnTo>
                  <a:pt x="7315200" y="0"/>
                </a:lnTo>
                <a:lnTo>
                  <a:pt x="7315200" y="374904"/>
                </a:lnTo>
                <a:lnTo>
                  <a:pt x="0" y="37490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816768" y="2318633"/>
            <a:ext cx="8327232" cy="2690740"/>
          </a:xfrm>
          <a:prstGeom prst="rect">
            <a:avLst/>
          </a:prstGeom>
        </p:spPr>
        <p:txBody>
          <a:bodyPr anchor="t" rtlCol="false" tIns="0" lIns="0" bIns="0" rIns="0">
            <a:spAutoFit/>
          </a:bodyPr>
          <a:lstStyle/>
          <a:p>
            <a:pPr algn="just">
              <a:lnSpc>
                <a:spcPts val="9411"/>
              </a:lnSpc>
            </a:pPr>
            <a:r>
              <a:rPr lang="en-US" sz="15686">
                <a:solidFill>
                  <a:srgbClr val="103757"/>
                </a:solidFill>
                <a:latin typeface="Chloe"/>
                <a:ea typeface="Chloe"/>
                <a:cs typeface="Chloe"/>
                <a:sym typeface="Chloe"/>
              </a:rPr>
              <a:t>SAMUAL</a:t>
            </a:r>
          </a:p>
          <a:p>
            <a:pPr algn="l">
              <a:lnSpc>
                <a:spcPts val="9411"/>
              </a:lnSpc>
            </a:pPr>
            <a:r>
              <a:rPr lang="en-US" sz="15686">
                <a:solidFill>
                  <a:srgbClr val="103757"/>
                </a:solidFill>
                <a:latin typeface="Chloe"/>
                <a:ea typeface="Chloe"/>
                <a:cs typeface="Chloe"/>
                <a:sym typeface="Chloe"/>
              </a:rPr>
              <a:t> </a:t>
            </a:r>
            <a:r>
              <a:rPr lang="en-US" sz="15686">
                <a:solidFill>
                  <a:srgbClr val="103757"/>
                </a:solidFill>
                <a:latin typeface="Chloe"/>
                <a:ea typeface="Chloe"/>
                <a:cs typeface="Chloe"/>
                <a:sym typeface="Chloe"/>
              </a:rPr>
              <a:t>JACKSON</a:t>
            </a:r>
          </a:p>
        </p:txBody>
      </p:sp>
      <p:sp>
        <p:nvSpPr>
          <p:cNvPr name="TextBox 8" id="8"/>
          <p:cNvSpPr txBox="true"/>
          <p:nvPr/>
        </p:nvSpPr>
        <p:spPr>
          <a:xfrm rot="0">
            <a:off x="12654728" y="8719376"/>
            <a:ext cx="4604572" cy="538924"/>
          </a:xfrm>
          <a:prstGeom prst="rect">
            <a:avLst/>
          </a:prstGeom>
        </p:spPr>
        <p:txBody>
          <a:bodyPr anchor="t" rtlCol="false" tIns="0" lIns="0" bIns="0" rIns="0">
            <a:spAutoFit/>
          </a:bodyPr>
          <a:lstStyle/>
          <a:p>
            <a:pPr algn="ctr">
              <a:lnSpc>
                <a:spcPts val="4309"/>
              </a:lnSpc>
              <a:spcBef>
                <a:spcPct val="0"/>
              </a:spcBef>
            </a:pPr>
            <a:r>
              <a:rPr lang="en-US" sz="3315" spc="265">
                <a:solidFill>
                  <a:srgbClr val="103757"/>
                </a:solidFill>
                <a:latin typeface="Barlow Bold"/>
                <a:ea typeface="Barlow Bold"/>
                <a:cs typeface="Barlow Bold"/>
                <a:sym typeface="Barlow Bold"/>
              </a:rPr>
              <a:t>@SINCERELYSAMUAL</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FBD00"/>
        </a:solidFill>
      </p:bgPr>
    </p:bg>
    <p:spTree>
      <p:nvGrpSpPr>
        <p:cNvPr id="1" name=""/>
        <p:cNvGrpSpPr/>
        <p:nvPr/>
      </p:nvGrpSpPr>
      <p:grpSpPr>
        <a:xfrm>
          <a:off x="0" y="0"/>
          <a:ext cx="0" cy="0"/>
          <a:chOff x="0" y="0"/>
          <a:chExt cx="0" cy="0"/>
        </a:xfrm>
      </p:grpSpPr>
      <p:sp>
        <p:nvSpPr>
          <p:cNvPr name="Freeform 2" id="2"/>
          <p:cNvSpPr/>
          <p:nvPr/>
        </p:nvSpPr>
        <p:spPr>
          <a:xfrm flipH="false" flipV="false" rot="0">
            <a:off x="2200973" y="2097230"/>
            <a:ext cx="14271968" cy="8255153"/>
          </a:xfrm>
          <a:custGeom>
            <a:avLst/>
            <a:gdLst/>
            <a:ahLst/>
            <a:cxnLst/>
            <a:rect r="r" b="b" t="t" l="l"/>
            <a:pathLst>
              <a:path h="8255153" w="14271968">
                <a:moveTo>
                  <a:pt x="0" y="0"/>
                </a:moveTo>
                <a:lnTo>
                  <a:pt x="14271968" y="0"/>
                </a:lnTo>
                <a:lnTo>
                  <a:pt x="14271968" y="8255152"/>
                </a:lnTo>
                <a:lnTo>
                  <a:pt x="0" y="82551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6538747"/>
            <a:ext cx="3771654" cy="3696221"/>
          </a:xfrm>
          <a:custGeom>
            <a:avLst/>
            <a:gdLst/>
            <a:ahLst/>
            <a:cxnLst/>
            <a:rect r="r" b="b" t="t" l="l"/>
            <a:pathLst>
              <a:path h="3696221" w="3771654">
                <a:moveTo>
                  <a:pt x="0" y="0"/>
                </a:moveTo>
                <a:lnTo>
                  <a:pt x="3771654" y="0"/>
                </a:lnTo>
                <a:lnTo>
                  <a:pt x="3771654" y="3696221"/>
                </a:lnTo>
                <a:lnTo>
                  <a:pt x="0" y="369622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4" id="4"/>
          <p:cNvSpPr/>
          <p:nvPr/>
        </p:nvSpPr>
        <p:spPr>
          <a:xfrm>
            <a:off x="12167505" y="8798202"/>
            <a:ext cx="2214812" cy="0"/>
          </a:xfrm>
          <a:prstGeom prst="line">
            <a:avLst/>
          </a:prstGeom>
          <a:ln cap="flat" w="19050">
            <a:solidFill>
              <a:srgbClr val="FFFCFC"/>
            </a:solidFill>
            <a:prstDash val="solid"/>
            <a:headEnd type="none" len="sm" w="sm"/>
            <a:tailEnd type="none" len="sm" w="sm"/>
          </a:ln>
        </p:spPr>
      </p:sp>
      <p:sp>
        <p:nvSpPr>
          <p:cNvPr name="TextBox 5" id="5"/>
          <p:cNvSpPr txBox="true"/>
          <p:nvPr/>
        </p:nvSpPr>
        <p:spPr>
          <a:xfrm rot="0">
            <a:off x="598943" y="346615"/>
            <a:ext cx="1348039" cy="3186080"/>
          </a:xfrm>
          <a:prstGeom prst="rect">
            <a:avLst/>
          </a:prstGeom>
        </p:spPr>
        <p:txBody>
          <a:bodyPr anchor="t" rtlCol="false" tIns="0" lIns="0" bIns="0" rIns="0">
            <a:spAutoFit/>
          </a:bodyPr>
          <a:lstStyle/>
          <a:p>
            <a:pPr algn="ctr">
              <a:lnSpc>
                <a:spcPts val="25552"/>
              </a:lnSpc>
              <a:spcBef>
                <a:spcPct val="0"/>
              </a:spcBef>
            </a:pPr>
            <a:r>
              <a:rPr lang="en-US" sz="19656">
                <a:solidFill>
                  <a:srgbClr val="FFFFFF"/>
                </a:solidFill>
                <a:latin typeface="Chloe"/>
                <a:ea typeface="Chloe"/>
                <a:cs typeface="Chloe"/>
                <a:sym typeface="Chloe"/>
              </a:rPr>
              <a:t>5</a:t>
            </a:r>
          </a:p>
        </p:txBody>
      </p:sp>
      <p:sp>
        <p:nvSpPr>
          <p:cNvPr name="TextBox 6" id="6"/>
          <p:cNvSpPr txBox="true"/>
          <p:nvPr/>
        </p:nvSpPr>
        <p:spPr>
          <a:xfrm rot="0">
            <a:off x="3550815" y="2870291"/>
            <a:ext cx="11572283" cy="4661531"/>
          </a:xfrm>
          <a:prstGeom prst="rect">
            <a:avLst/>
          </a:prstGeom>
        </p:spPr>
        <p:txBody>
          <a:bodyPr anchor="t" rtlCol="false" tIns="0" lIns="0" bIns="0" rIns="0">
            <a:spAutoFit/>
          </a:bodyPr>
          <a:lstStyle/>
          <a:p>
            <a:pPr algn="l">
              <a:lnSpc>
                <a:spcPts val="7410"/>
              </a:lnSpc>
              <a:spcBef>
                <a:spcPct val="0"/>
              </a:spcBef>
            </a:pPr>
            <a:r>
              <a:rPr lang="en-US" sz="5700">
                <a:solidFill>
                  <a:srgbClr val="103757"/>
                </a:solidFill>
                <a:latin typeface="Barlow Bold"/>
                <a:ea typeface="Barlow Bold"/>
                <a:cs typeface="Barlow Bold"/>
                <a:sym typeface="Barlow Bold"/>
              </a:rPr>
              <a:t>I’m not sure it’s for you but, </a:t>
            </a:r>
          </a:p>
          <a:p>
            <a:pPr algn="l">
              <a:lnSpc>
                <a:spcPts val="7410"/>
              </a:lnSpc>
              <a:spcBef>
                <a:spcPct val="0"/>
              </a:spcBef>
            </a:pPr>
            <a:r>
              <a:rPr lang="en-US" sz="5700">
                <a:solidFill>
                  <a:srgbClr val="103757"/>
                </a:solidFill>
                <a:latin typeface="Barlow Bold"/>
                <a:ea typeface="Barlow Bold"/>
                <a:cs typeface="Barlow Bold"/>
                <a:sym typeface="Barlow Bold"/>
              </a:rPr>
              <a:t>there are a handful of homes I found that are a DEAL right now!</a:t>
            </a:r>
          </a:p>
          <a:p>
            <a:pPr algn="l">
              <a:lnSpc>
                <a:spcPts val="7410"/>
              </a:lnSpc>
              <a:spcBef>
                <a:spcPct val="0"/>
              </a:spcBef>
            </a:pPr>
          </a:p>
          <a:p>
            <a:pPr algn="l">
              <a:lnSpc>
                <a:spcPts val="7410"/>
              </a:lnSpc>
              <a:spcBef>
                <a:spcPct val="0"/>
              </a:spcBef>
            </a:pPr>
            <a:r>
              <a:rPr lang="en-US" sz="5700">
                <a:solidFill>
                  <a:srgbClr val="103757"/>
                </a:solidFill>
                <a:latin typeface="Barlow Bold"/>
                <a:ea typeface="Barlow Bold"/>
                <a:cs typeface="Barlow Bold"/>
                <a:sym typeface="Barlow Bold"/>
              </a:rPr>
              <a:t>Any interest?</a:t>
            </a:r>
          </a:p>
        </p:txBody>
      </p:sp>
      <p:sp>
        <p:nvSpPr>
          <p:cNvPr name="TextBox 7" id="7"/>
          <p:cNvSpPr txBox="true"/>
          <p:nvPr/>
        </p:nvSpPr>
        <p:spPr>
          <a:xfrm rot="0">
            <a:off x="12517464" y="9210675"/>
            <a:ext cx="4741836" cy="495371"/>
          </a:xfrm>
          <a:prstGeom prst="rect">
            <a:avLst/>
          </a:prstGeom>
        </p:spPr>
        <p:txBody>
          <a:bodyPr anchor="t" rtlCol="false" tIns="0" lIns="0" bIns="0" rIns="0">
            <a:spAutoFit/>
          </a:bodyPr>
          <a:lstStyle/>
          <a:p>
            <a:pPr algn="r">
              <a:lnSpc>
                <a:spcPts val="4196"/>
              </a:lnSpc>
            </a:pPr>
            <a:r>
              <a:rPr lang="en-US" b="true" sz="2997" i="true">
                <a:solidFill>
                  <a:srgbClr val="FFFFFF"/>
                </a:solidFill>
                <a:latin typeface="Montserrat Bold Italics"/>
                <a:ea typeface="Montserrat Bold Italics"/>
                <a:cs typeface="Montserrat Bold Italics"/>
                <a:sym typeface="Montserrat Bold Italics"/>
              </a:rPr>
              <a:t>Discount Rack Text</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FBD00"/>
        </a:solidFill>
      </p:bgPr>
    </p:bg>
    <p:spTree>
      <p:nvGrpSpPr>
        <p:cNvPr id="1" name=""/>
        <p:cNvGrpSpPr/>
        <p:nvPr/>
      </p:nvGrpSpPr>
      <p:grpSpPr>
        <a:xfrm>
          <a:off x="0" y="0"/>
          <a:ext cx="0" cy="0"/>
          <a:chOff x="0" y="0"/>
          <a:chExt cx="0" cy="0"/>
        </a:xfrm>
      </p:grpSpPr>
      <p:sp>
        <p:nvSpPr>
          <p:cNvPr name="Freeform 2" id="2"/>
          <p:cNvSpPr/>
          <p:nvPr/>
        </p:nvSpPr>
        <p:spPr>
          <a:xfrm flipH="false" flipV="false" rot="0">
            <a:off x="0" y="6538747"/>
            <a:ext cx="3771654" cy="3696221"/>
          </a:xfrm>
          <a:custGeom>
            <a:avLst/>
            <a:gdLst/>
            <a:ahLst/>
            <a:cxnLst/>
            <a:rect r="r" b="b" t="t" l="l"/>
            <a:pathLst>
              <a:path h="3696221" w="3771654">
                <a:moveTo>
                  <a:pt x="0" y="0"/>
                </a:moveTo>
                <a:lnTo>
                  <a:pt x="3771654" y="0"/>
                </a:lnTo>
                <a:lnTo>
                  <a:pt x="3771654" y="3696221"/>
                </a:lnTo>
                <a:lnTo>
                  <a:pt x="0" y="369622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AutoShape 3" id="3"/>
          <p:cNvSpPr/>
          <p:nvPr/>
        </p:nvSpPr>
        <p:spPr>
          <a:xfrm>
            <a:off x="12167505" y="8798202"/>
            <a:ext cx="2214812" cy="0"/>
          </a:xfrm>
          <a:prstGeom prst="line">
            <a:avLst/>
          </a:prstGeom>
          <a:ln cap="flat" w="19050">
            <a:solidFill>
              <a:srgbClr val="FFFCFC"/>
            </a:solidFill>
            <a:prstDash val="solid"/>
            <a:headEnd type="none" len="sm" w="sm"/>
            <a:tailEnd type="none" len="sm" w="sm"/>
          </a:ln>
        </p:spPr>
      </p:sp>
      <p:grpSp>
        <p:nvGrpSpPr>
          <p:cNvPr name="Group 4" id="4"/>
          <p:cNvGrpSpPr>
            <a:grpSpLocks noChangeAspect="true"/>
          </p:cNvGrpSpPr>
          <p:nvPr/>
        </p:nvGrpSpPr>
        <p:grpSpPr>
          <a:xfrm rot="0">
            <a:off x="3218483" y="1781202"/>
            <a:ext cx="11851035" cy="9515091"/>
            <a:chOff x="0" y="0"/>
            <a:chExt cx="7467600" cy="5995670"/>
          </a:xfrm>
        </p:grpSpPr>
        <p:sp>
          <p:nvSpPr>
            <p:cNvPr name="Freeform 5" id="5"/>
            <p:cNvSpPr/>
            <p:nvPr/>
          </p:nvSpPr>
          <p:spPr>
            <a:xfrm flipH="false" flipV="false" rot="0">
              <a:off x="0" y="0"/>
              <a:ext cx="7467600" cy="4513580"/>
            </a:xfrm>
            <a:custGeom>
              <a:avLst/>
              <a:gdLst/>
              <a:ahLst/>
              <a:cxnLst/>
              <a:rect r="r" b="b" t="t" l="l"/>
              <a:pathLst>
                <a:path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BBBBBB"/>
            </a:solidFill>
          </p:spPr>
        </p:sp>
        <p:sp>
          <p:nvSpPr>
            <p:cNvPr name="Freeform 6" id="6"/>
            <p:cNvSpPr/>
            <p:nvPr/>
          </p:nvSpPr>
          <p:spPr>
            <a:xfrm flipH="false" flipV="false" rot="0">
              <a:off x="0" y="4514850"/>
              <a:ext cx="7467600" cy="695960"/>
            </a:xfrm>
            <a:custGeom>
              <a:avLst/>
              <a:gdLst/>
              <a:ahLst/>
              <a:cxnLst/>
              <a:rect r="r" b="b" t="t" l="l"/>
              <a:pathLst>
                <a:path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p:spPr>
        </p:sp>
        <p:sp>
          <p:nvSpPr>
            <p:cNvPr name="Freeform 7" id="7"/>
            <p:cNvSpPr/>
            <p:nvPr/>
          </p:nvSpPr>
          <p:spPr>
            <a:xfrm flipH="false" flipV="false" rot="0">
              <a:off x="2434265" y="5210810"/>
              <a:ext cx="2596530" cy="786130"/>
            </a:xfrm>
            <a:custGeom>
              <a:avLst/>
              <a:gdLst/>
              <a:ahLst/>
              <a:cxnLst/>
              <a:rect r="r" b="b" t="t" l="l"/>
              <a:pathLst>
                <a:path h="786130" w="2596530">
                  <a:moveTo>
                    <a:pt x="1253815" y="0"/>
                  </a:moveTo>
                  <a:lnTo>
                    <a:pt x="448635" y="0"/>
                  </a:lnTo>
                  <a:cubicBezTo>
                    <a:pt x="448635" y="0"/>
                    <a:pt x="424505" y="370840"/>
                    <a:pt x="399105" y="525780"/>
                  </a:cubicBezTo>
                  <a:cubicBezTo>
                    <a:pt x="354655" y="791210"/>
                    <a:pt x="82875" y="706120"/>
                    <a:pt x="5405" y="762000"/>
                  </a:cubicBezTo>
                  <a:cubicBezTo>
                    <a:pt x="-4755" y="769620"/>
                    <a:pt x="325" y="786130"/>
                    <a:pt x="13025" y="786130"/>
                  </a:cubicBezTo>
                  <a:lnTo>
                    <a:pt x="2583505" y="786130"/>
                  </a:lnTo>
                  <a:cubicBezTo>
                    <a:pt x="2596205" y="786130"/>
                    <a:pt x="2601285" y="769620"/>
                    <a:pt x="2591125" y="762000"/>
                  </a:cubicBezTo>
                  <a:cubicBezTo>
                    <a:pt x="2513655" y="706120"/>
                    <a:pt x="2241875" y="791210"/>
                    <a:pt x="2197425" y="525780"/>
                  </a:cubicBezTo>
                  <a:cubicBezTo>
                    <a:pt x="2172025" y="370840"/>
                    <a:pt x="2147895" y="0"/>
                    <a:pt x="2147895" y="0"/>
                  </a:cubicBezTo>
                  <a:lnTo>
                    <a:pt x="1253815" y="0"/>
                  </a:lnTo>
                  <a:close/>
                </a:path>
              </a:pathLst>
            </a:custGeom>
            <a:solidFill>
              <a:srgbClr val="BBBBBB"/>
            </a:solidFill>
          </p:spPr>
        </p:sp>
        <p:sp>
          <p:nvSpPr>
            <p:cNvPr name="Freeform 8" id="8"/>
            <p:cNvSpPr/>
            <p:nvPr/>
          </p:nvSpPr>
          <p:spPr>
            <a:xfrm flipH="false" flipV="false" rot="0">
              <a:off x="314960" y="353060"/>
              <a:ext cx="6827520" cy="3835400"/>
            </a:xfrm>
            <a:custGeom>
              <a:avLst/>
              <a:gdLst/>
              <a:ahLst/>
              <a:cxnLst/>
              <a:rect r="r" b="b" t="t" l="l"/>
              <a:pathLst>
                <a:path h="3835400" w="6827520">
                  <a:moveTo>
                    <a:pt x="0" y="0"/>
                  </a:moveTo>
                  <a:lnTo>
                    <a:pt x="6827520" y="0"/>
                  </a:lnTo>
                  <a:lnTo>
                    <a:pt x="6827520" y="3835400"/>
                  </a:lnTo>
                  <a:lnTo>
                    <a:pt x="0" y="3835400"/>
                  </a:lnTo>
                  <a:close/>
                </a:path>
              </a:pathLst>
            </a:custGeom>
            <a:blipFill>
              <a:blip r:embed="rId4"/>
              <a:stretch>
                <a:fillRect l="-1270" t="-4050" r="-2642" b="0"/>
              </a:stretch>
            </a:blipFill>
          </p:spPr>
        </p:sp>
      </p:grpSp>
      <p:sp>
        <p:nvSpPr>
          <p:cNvPr name="TextBox 9" id="9"/>
          <p:cNvSpPr txBox="true"/>
          <p:nvPr/>
        </p:nvSpPr>
        <p:spPr>
          <a:xfrm rot="0">
            <a:off x="3035066" y="531497"/>
            <a:ext cx="11347252" cy="927731"/>
          </a:xfrm>
          <a:prstGeom prst="rect">
            <a:avLst/>
          </a:prstGeom>
        </p:spPr>
        <p:txBody>
          <a:bodyPr anchor="t" rtlCol="false" tIns="0" lIns="0" bIns="0" rIns="0">
            <a:spAutoFit/>
          </a:bodyPr>
          <a:lstStyle/>
          <a:p>
            <a:pPr algn="ctr">
              <a:lnSpc>
                <a:spcPts val="7410"/>
              </a:lnSpc>
              <a:spcBef>
                <a:spcPct val="0"/>
              </a:spcBef>
            </a:pPr>
            <a:r>
              <a:rPr lang="en-US" sz="5700">
                <a:solidFill>
                  <a:srgbClr val="FFFFFF"/>
                </a:solidFill>
                <a:latin typeface="Noto Serif Ethiopic"/>
                <a:ea typeface="Noto Serif Ethiopic"/>
                <a:cs typeface="Noto Serif Ethiopic"/>
                <a:sym typeface="Noto Serif Ethiopic"/>
              </a:rPr>
              <a:t>Price Reduced Homes -  .KW.com</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103757"/>
        </a:solidFill>
      </p:bgPr>
    </p:bg>
    <p:spTree>
      <p:nvGrpSpPr>
        <p:cNvPr id="1" name=""/>
        <p:cNvGrpSpPr/>
        <p:nvPr/>
      </p:nvGrpSpPr>
      <p:grpSpPr>
        <a:xfrm>
          <a:off x="0" y="0"/>
          <a:ext cx="0" cy="0"/>
          <a:chOff x="0" y="0"/>
          <a:chExt cx="0" cy="0"/>
        </a:xfrm>
      </p:grpSpPr>
      <p:grpSp>
        <p:nvGrpSpPr>
          <p:cNvPr name="Group 2" id="2"/>
          <p:cNvGrpSpPr/>
          <p:nvPr/>
        </p:nvGrpSpPr>
        <p:grpSpPr>
          <a:xfrm rot="0">
            <a:off x="0" y="0"/>
            <a:ext cx="6059517" cy="10287000"/>
            <a:chOff x="0" y="0"/>
            <a:chExt cx="1595922" cy="2709333"/>
          </a:xfrm>
        </p:grpSpPr>
        <p:sp>
          <p:nvSpPr>
            <p:cNvPr name="Freeform 3" id="3"/>
            <p:cNvSpPr/>
            <p:nvPr/>
          </p:nvSpPr>
          <p:spPr>
            <a:xfrm flipH="false" flipV="false" rot="0">
              <a:off x="0" y="0"/>
              <a:ext cx="1595922" cy="2709333"/>
            </a:xfrm>
            <a:custGeom>
              <a:avLst/>
              <a:gdLst/>
              <a:ahLst/>
              <a:cxnLst/>
              <a:rect r="r" b="b" t="t" l="l"/>
              <a:pathLst>
                <a:path h="2709333" w="1595922">
                  <a:moveTo>
                    <a:pt x="0" y="0"/>
                  </a:moveTo>
                  <a:lnTo>
                    <a:pt x="1595922" y="0"/>
                  </a:lnTo>
                  <a:lnTo>
                    <a:pt x="1595922" y="2709333"/>
                  </a:lnTo>
                  <a:lnTo>
                    <a:pt x="0" y="2709333"/>
                  </a:lnTo>
                  <a:close/>
                </a:path>
              </a:pathLst>
            </a:custGeom>
            <a:solidFill>
              <a:srgbClr val="103757"/>
            </a:solidFill>
          </p:spPr>
        </p:sp>
        <p:sp>
          <p:nvSpPr>
            <p:cNvPr name="TextBox 4" id="4"/>
            <p:cNvSpPr txBox="true"/>
            <p:nvPr/>
          </p:nvSpPr>
          <p:spPr>
            <a:xfrm>
              <a:off x="0" y="-76200"/>
              <a:ext cx="1595922" cy="2785533"/>
            </a:xfrm>
            <a:prstGeom prst="rect">
              <a:avLst/>
            </a:prstGeom>
          </p:spPr>
          <p:txBody>
            <a:bodyPr anchor="ctr" rtlCol="false" tIns="50800" lIns="50800" bIns="50800" rIns="50800"/>
            <a:lstStyle/>
            <a:p>
              <a:pPr algn="ctr">
                <a:lnSpc>
                  <a:spcPts val="3000"/>
                </a:lnSpc>
              </a:pPr>
            </a:p>
          </p:txBody>
        </p:sp>
      </p:grpSp>
      <p:grpSp>
        <p:nvGrpSpPr>
          <p:cNvPr name="Group 5" id="5"/>
          <p:cNvGrpSpPr/>
          <p:nvPr/>
        </p:nvGrpSpPr>
        <p:grpSpPr>
          <a:xfrm rot="0">
            <a:off x="1028700" y="3453177"/>
            <a:ext cx="4496247" cy="4251227"/>
            <a:chOff x="0" y="0"/>
            <a:chExt cx="5994996" cy="5668303"/>
          </a:xfrm>
        </p:grpSpPr>
        <p:sp>
          <p:nvSpPr>
            <p:cNvPr name="TextBox 6" id="6"/>
            <p:cNvSpPr txBox="true"/>
            <p:nvPr/>
          </p:nvSpPr>
          <p:spPr>
            <a:xfrm rot="0">
              <a:off x="0" y="-28575"/>
              <a:ext cx="5994996" cy="4356171"/>
            </a:xfrm>
            <a:prstGeom prst="rect">
              <a:avLst/>
            </a:prstGeom>
          </p:spPr>
          <p:txBody>
            <a:bodyPr anchor="t" rtlCol="false" tIns="0" lIns="0" bIns="0" rIns="0">
              <a:spAutoFit/>
            </a:bodyPr>
            <a:lstStyle/>
            <a:p>
              <a:pPr algn="l">
                <a:lnSpc>
                  <a:spcPts val="12828"/>
                </a:lnSpc>
              </a:pPr>
              <a:r>
                <a:rPr lang="en-US" sz="10690">
                  <a:solidFill>
                    <a:srgbClr val="FFFFFF"/>
                  </a:solidFill>
                  <a:latin typeface="Arvo"/>
                  <a:ea typeface="Arvo"/>
                  <a:cs typeface="Arvo"/>
                  <a:sym typeface="Arvo"/>
                </a:rPr>
                <a:t>Text is </a:t>
              </a:r>
            </a:p>
            <a:p>
              <a:pPr algn="l">
                <a:lnSpc>
                  <a:spcPts val="12828"/>
                </a:lnSpc>
              </a:pPr>
              <a:r>
                <a:rPr lang="en-US" sz="10690">
                  <a:solidFill>
                    <a:srgbClr val="FFFFFF"/>
                  </a:solidFill>
                  <a:latin typeface="Arvo"/>
                  <a:ea typeface="Arvo"/>
                  <a:cs typeface="Arvo"/>
                  <a:sym typeface="Arvo"/>
                </a:rPr>
                <a:t>Better</a:t>
              </a:r>
            </a:p>
          </p:txBody>
        </p:sp>
        <p:sp>
          <p:nvSpPr>
            <p:cNvPr name="TextBox 7" id="7"/>
            <p:cNvSpPr txBox="true"/>
            <p:nvPr/>
          </p:nvSpPr>
          <p:spPr>
            <a:xfrm rot="0">
              <a:off x="0" y="4874040"/>
              <a:ext cx="5994996" cy="794263"/>
            </a:xfrm>
            <a:prstGeom prst="rect">
              <a:avLst/>
            </a:prstGeom>
          </p:spPr>
          <p:txBody>
            <a:bodyPr anchor="t" rtlCol="false" tIns="0" lIns="0" bIns="0" rIns="0">
              <a:spAutoFit/>
            </a:bodyPr>
            <a:lstStyle/>
            <a:p>
              <a:pPr algn="l" marL="0" indent="0" lvl="0">
                <a:lnSpc>
                  <a:spcPts val="4910"/>
                </a:lnSpc>
              </a:pPr>
            </a:p>
          </p:txBody>
        </p:sp>
      </p:grpSp>
      <p:pic>
        <p:nvPicPr>
          <p:cNvPr name="Picture 8" id="8"/>
          <p:cNvPicPr>
            <a:picLocks noChangeAspect="true"/>
          </p:cNvPicPr>
          <p:nvPr/>
        </p:nvPicPr>
        <p:blipFill>
          <a:blip r:embed="rId3"/>
          <a:stretch>
            <a:fillRect/>
          </a:stretch>
        </p:blipFill>
        <p:spPr>
          <a:xfrm rot="0">
            <a:off x="4397911" y="-939206"/>
            <a:ext cx="12656480" cy="12276167"/>
          </a:xfrm>
          <a:prstGeom prst="rect">
            <a:avLst/>
          </a:prstGeom>
        </p:spPr>
      </p:pic>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FFBD00"/>
        </a:solidFill>
      </p:bgPr>
    </p:bg>
    <p:spTree>
      <p:nvGrpSpPr>
        <p:cNvPr id="1" name=""/>
        <p:cNvGrpSpPr/>
        <p:nvPr/>
      </p:nvGrpSpPr>
      <p:grpSpPr>
        <a:xfrm>
          <a:off x="0" y="0"/>
          <a:ext cx="0" cy="0"/>
          <a:chOff x="0" y="0"/>
          <a:chExt cx="0" cy="0"/>
        </a:xfrm>
      </p:grpSpPr>
      <p:grpSp>
        <p:nvGrpSpPr>
          <p:cNvPr name="Group 2" id="2"/>
          <p:cNvGrpSpPr/>
          <p:nvPr/>
        </p:nvGrpSpPr>
        <p:grpSpPr>
          <a:xfrm rot="0">
            <a:off x="0" y="0"/>
            <a:ext cx="6059517" cy="10287000"/>
            <a:chOff x="0" y="0"/>
            <a:chExt cx="1595922" cy="2709333"/>
          </a:xfrm>
        </p:grpSpPr>
        <p:sp>
          <p:nvSpPr>
            <p:cNvPr name="Freeform 3" id="3"/>
            <p:cNvSpPr/>
            <p:nvPr/>
          </p:nvSpPr>
          <p:spPr>
            <a:xfrm flipH="false" flipV="false" rot="0">
              <a:off x="0" y="0"/>
              <a:ext cx="1595922" cy="2709333"/>
            </a:xfrm>
            <a:custGeom>
              <a:avLst/>
              <a:gdLst/>
              <a:ahLst/>
              <a:cxnLst/>
              <a:rect r="r" b="b" t="t" l="l"/>
              <a:pathLst>
                <a:path h="2709333" w="1595922">
                  <a:moveTo>
                    <a:pt x="0" y="0"/>
                  </a:moveTo>
                  <a:lnTo>
                    <a:pt x="1595922" y="0"/>
                  </a:lnTo>
                  <a:lnTo>
                    <a:pt x="1595922" y="2709333"/>
                  </a:lnTo>
                  <a:lnTo>
                    <a:pt x="0" y="2709333"/>
                  </a:lnTo>
                  <a:close/>
                </a:path>
              </a:pathLst>
            </a:custGeom>
            <a:solidFill>
              <a:srgbClr val="FFBD00"/>
            </a:solidFill>
          </p:spPr>
        </p:sp>
        <p:sp>
          <p:nvSpPr>
            <p:cNvPr name="TextBox 4" id="4"/>
            <p:cNvSpPr txBox="true"/>
            <p:nvPr/>
          </p:nvSpPr>
          <p:spPr>
            <a:xfrm>
              <a:off x="0" y="-76200"/>
              <a:ext cx="1595922" cy="2785533"/>
            </a:xfrm>
            <a:prstGeom prst="rect">
              <a:avLst/>
            </a:prstGeom>
          </p:spPr>
          <p:txBody>
            <a:bodyPr anchor="ctr" rtlCol="false" tIns="50800" lIns="50800" bIns="50800" rIns="50800"/>
            <a:lstStyle/>
            <a:p>
              <a:pPr algn="ctr">
                <a:lnSpc>
                  <a:spcPts val="3000"/>
                </a:lnSpc>
              </a:pPr>
            </a:p>
          </p:txBody>
        </p:sp>
      </p:grpSp>
      <p:grpSp>
        <p:nvGrpSpPr>
          <p:cNvPr name="Group 5" id="5"/>
          <p:cNvGrpSpPr/>
          <p:nvPr/>
        </p:nvGrpSpPr>
        <p:grpSpPr>
          <a:xfrm rot="0">
            <a:off x="1028700" y="3453177"/>
            <a:ext cx="4496247" cy="4251227"/>
            <a:chOff x="0" y="0"/>
            <a:chExt cx="5994996" cy="5668303"/>
          </a:xfrm>
        </p:grpSpPr>
        <p:sp>
          <p:nvSpPr>
            <p:cNvPr name="TextBox 6" id="6"/>
            <p:cNvSpPr txBox="true"/>
            <p:nvPr/>
          </p:nvSpPr>
          <p:spPr>
            <a:xfrm rot="0">
              <a:off x="0" y="-28575"/>
              <a:ext cx="5994996" cy="4356171"/>
            </a:xfrm>
            <a:prstGeom prst="rect">
              <a:avLst/>
            </a:prstGeom>
          </p:spPr>
          <p:txBody>
            <a:bodyPr anchor="t" rtlCol="false" tIns="0" lIns="0" bIns="0" rIns="0">
              <a:spAutoFit/>
            </a:bodyPr>
            <a:lstStyle/>
            <a:p>
              <a:pPr algn="l">
                <a:lnSpc>
                  <a:spcPts val="12828"/>
                </a:lnSpc>
              </a:pPr>
              <a:r>
                <a:rPr lang="en-US" sz="10690">
                  <a:solidFill>
                    <a:srgbClr val="FFFFFF"/>
                  </a:solidFill>
                  <a:latin typeface="Arvo"/>
                  <a:ea typeface="Arvo"/>
                  <a:cs typeface="Arvo"/>
                  <a:sym typeface="Arvo"/>
                </a:rPr>
                <a:t>Text is </a:t>
              </a:r>
            </a:p>
            <a:p>
              <a:pPr algn="l">
                <a:lnSpc>
                  <a:spcPts val="12828"/>
                </a:lnSpc>
              </a:pPr>
              <a:r>
                <a:rPr lang="en-US" sz="10690">
                  <a:solidFill>
                    <a:srgbClr val="FFFFFF"/>
                  </a:solidFill>
                  <a:latin typeface="Arvo"/>
                  <a:ea typeface="Arvo"/>
                  <a:cs typeface="Arvo"/>
                  <a:sym typeface="Arvo"/>
                </a:rPr>
                <a:t>Better</a:t>
              </a:r>
            </a:p>
          </p:txBody>
        </p:sp>
        <p:sp>
          <p:nvSpPr>
            <p:cNvPr name="TextBox 7" id="7"/>
            <p:cNvSpPr txBox="true"/>
            <p:nvPr/>
          </p:nvSpPr>
          <p:spPr>
            <a:xfrm rot="0">
              <a:off x="0" y="4874040"/>
              <a:ext cx="5994996" cy="794263"/>
            </a:xfrm>
            <a:prstGeom prst="rect">
              <a:avLst/>
            </a:prstGeom>
          </p:spPr>
          <p:txBody>
            <a:bodyPr anchor="t" rtlCol="false" tIns="0" lIns="0" bIns="0" rIns="0">
              <a:spAutoFit/>
            </a:bodyPr>
            <a:lstStyle/>
            <a:p>
              <a:pPr algn="l" marL="0" indent="0" lvl="0">
                <a:lnSpc>
                  <a:spcPts val="4910"/>
                </a:lnSpc>
              </a:pPr>
            </a:p>
          </p:txBody>
        </p:sp>
      </p:grpSp>
      <p:pic>
        <p:nvPicPr>
          <p:cNvPr name="Picture 8" id="8"/>
          <p:cNvPicPr>
            <a:picLocks noChangeAspect="true"/>
          </p:cNvPicPr>
          <p:nvPr/>
        </p:nvPicPr>
        <p:blipFill>
          <a:blip r:embed="rId3"/>
          <a:stretch>
            <a:fillRect/>
          </a:stretch>
        </p:blipFill>
        <p:spPr>
          <a:xfrm rot="0">
            <a:off x="4408356" y="-924761"/>
            <a:ext cx="12531148" cy="12251279"/>
          </a:xfrm>
          <a:prstGeom prst="rect">
            <a:avLst/>
          </a:prstGeom>
        </p:spPr>
      </p:pic>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103757"/>
        </a:solidFill>
      </p:bgPr>
    </p:bg>
    <p:spTree>
      <p:nvGrpSpPr>
        <p:cNvPr id="1" name=""/>
        <p:cNvGrpSpPr/>
        <p:nvPr/>
      </p:nvGrpSpPr>
      <p:grpSpPr>
        <a:xfrm>
          <a:off x="0" y="0"/>
          <a:ext cx="0" cy="0"/>
          <a:chOff x="0" y="0"/>
          <a:chExt cx="0" cy="0"/>
        </a:xfrm>
      </p:grpSpPr>
      <p:sp>
        <p:nvSpPr>
          <p:cNvPr name="Freeform 2" id="2"/>
          <p:cNvSpPr/>
          <p:nvPr/>
        </p:nvSpPr>
        <p:spPr>
          <a:xfrm flipH="false" flipV="false" rot="0">
            <a:off x="2245282" y="1937356"/>
            <a:ext cx="14440615" cy="8352701"/>
          </a:xfrm>
          <a:custGeom>
            <a:avLst/>
            <a:gdLst/>
            <a:ahLst/>
            <a:cxnLst/>
            <a:rect r="r" b="b" t="t" l="l"/>
            <a:pathLst>
              <a:path h="8352701" w="14440615">
                <a:moveTo>
                  <a:pt x="0" y="0"/>
                </a:moveTo>
                <a:lnTo>
                  <a:pt x="14440615" y="0"/>
                </a:lnTo>
                <a:lnTo>
                  <a:pt x="14440615" y="8352701"/>
                </a:lnTo>
                <a:lnTo>
                  <a:pt x="0" y="835270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6538747"/>
            <a:ext cx="3771654" cy="3696221"/>
          </a:xfrm>
          <a:custGeom>
            <a:avLst/>
            <a:gdLst/>
            <a:ahLst/>
            <a:cxnLst/>
            <a:rect r="r" b="b" t="t" l="l"/>
            <a:pathLst>
              <a:path h="3696221" w="3771654">
                <a:moveTo>
                  <a:pt x="0" y="0"/>
                </a:moveTo>
                <a:lnTo>
                  <a:pt x="3771654" y="0"/>
                </a:lnTo>
                <a:lnTo>
                  <a:pt x="3771654" y="3696221"/>
                </a:lnTo>
                <a:lnTo>
                  <a:pt x="0" y="369622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4" id="4"/>
          <p:cNvSpPr/>
          <p:nvPr/>
        </p:nvSpPr>
        <p:spPr>
          <a:xfrm>
            <a:off x="12167505" y="8798202"/>
            <a:ext cx="2214812" cy="0"/>
          </a:xfrm>
          <a:prstGeom prst="line">
            <a:avLst/>
          </a:prstGeom>
          <a:ln cap="flat" w="19050">
            <a:solidFill>
              <a:srgbClr val="BD8F59"/>
            </a:solidFill>
            <a:prstDash val="solid"/>
            <a:headEnd type="none" len="sm" w="sm"/>
            <a:tailEnd type="none" len="sm" w="sm"/>
          </a:ln>
        </p:spPr>
      </p:sp>
      <p:sp>
        <p:nvSpPr>
          <p:cNvPr name="TextBox 5" id="5"/>
          <p:cNvSpPr txBox="true"/>
          <p:nvPr/>
        </p:nvSpPr>
        <p:spPr>
          <a:xfrm rot="0">
            <a:off x="3573457" y="2913825"/>
            <a:ext cx="11784264" cy="4335526"/>
          </a:xfrm>
          <a:prstGeom prst="rect">
            <a:avLst/>
          </a:prstGeom>
        </p:spPr>
        <p:txBody>
          <a:bodyPr anchor="t" rtlCol="false" tIns="0" lIns="0" bIns="0" rIns="0">
            <a:spAutoFit/>
          </a:bodyPr>
          <a:lstStyle/>
          <a:p>
            <a:pPr algn="l">
              <a:lnSpc>
                <a:spcPts val="8602"/>
              </a:lnSpc>
            </a:pPr>
            <a:r>
              <a:rPr lang="en-US" sz="6144">
                <a:solidFill>
                  <a:srgbClr val="FFFFFF"/>
                </a:solidFill>
                <a:latin typeface="Barlow Bold"/>
                <a:ea typeface="Barlow Bold"/>
                <a:cs typeface="Barlow Bold"/>
                <a:sym typeface="Barlow Bold"/>
              </a:rPr>
              <a:t>How open minded would you be to getting set up on a custom home search? Are you thinking about moving in the next 18 months?</a:t>
            </a:r>
          </a:p>
        </p:txBody>
      </p:sp>
      <p:sp>
        <p:nvSpPr>
          <p:cNvPr name="TextBox 6" id="6"/>
          <p:cNvSpPr txBox="true"/>
          <p:nvPr/>
        </p:nvSpPr>
        <p:spPr>
          <a:xfrm rot="0">
            <a:off x="428379" y="24276"/>
            <a:ext cx="2056275" cy="2187094"/>
          </a:xfrm>
          <a:prstGeom prst="rect">
            <a:avLst/>
          </a:prstGeom>
        </p:spPr>
        <p:txBody>
          <a:bodyPr anchor="t" rtlCol="false" tIns="0" lIns="0" bIns="0" rIns="0">
            <a:spAutoFit/>
          </a:bodyPr>
          <a:lstStyle/>
          <a:p>
            <a:pPr algn="ctr">
              <a:lnSpc>
                <a:spcPts val="17437"/>
              </a:lnSpc>
              <a:spcBef>
                <a:spcPct val="0"/>
              </a:spcBef>
            </a:pPr>
            <a:r>
              <a:rPr lang="en-US" sz="13413">
                <a:solidFill>
                  <a:srgbClr val="FFFFFF"/>
                </a:solidFill>
                <a:latin typeface="Chloe"/>
                <a:ea typeface="Chloe"/>
                <a:cs typeface="Chloe"/>
                <a:sym typeface="Chloe"/>
              </a:rPr>
              <a:t>6A</a:t>
            </a:r>
          </a:p>
        </p:txBody>
      </p:sp>
      <p:sp>
        <p:nvSpPr>
          <p:cNvPr name="TextBox 7" id="7"/>
          <p:cNvSpPr txBox="true"/>
          <p:nvPr/>
        </p:nvSpPr>
        <p:spPr>
          <a:xfrm rot="0">
            <a:off x="12517464" y="9210675"/>
            <a:ext cx="4741836" cy="495371"/>
          </a:xfrm>
          <a:prstGeom prst="rect">
            <a:avLst/>
          </a:prstGeom>
        </p:spPr>
        <p:txBody>
          <a:bodyPr anchor="t" rtlCol="false" tIns="0" lIns="0" bIns="0" rIns="0">
            <a:spAutoFit/>
          </a:bodyPr>
          <a:lstStyle/>
          <a:p>
            <a:pPr algn="r">
              <a:lnSpc>
                <a:spcPts val="4196"/>
              </a:lnSpc>
            </a:pPr>
            <a:r>
              <a:rPr lang="en-US" b="true" sz="2997" i="true">
                <a:solidFill>
                  <a:srgbClr val="FFFFFF"/>
                </a:solidFill>
                <a:latin typeface="Montserrat Bold Italics"/>
                <a:ea typeface="Montserrat Bold Italics"/>
                <a:cs typeface="Montserrat Bold Italics"/>
                <a:sym typeface="Montserrat Bold Italics"/>
              </a:rPr>
              <a:t>Open Minded Buyers</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FFBD00"/>
        </a:solidFill>
      </p:bgPr>
    </p:bg>
    <p:spTree>
      <p:nvGrpSpPr>
        <p:cNvPr id="1" name=""/>
        <p:cNvGrpSpPr/>
        <p:nvPr/>
      </p:nvGrpSpPr>
      <p:grpSpPr>
        <a:xfrm>
          <a:off x="0" y="0"/>
          <a:ext cx="0" cy="0"/>
          <a:chOff x="0" y="0"/>
          <a:chExt cx="0" cy="0"/>
        </a:xfrm>
      </p:grpSpPr>
      <p:sp>
        <p:nvSpPr>
          <p:cNvPr name="Freeform 2" id="2"/>
          <p:cNvSpPr/>
          <p:nvPr/>
        </p:nvSpPr>
        <p:spPr>
          <a:xfrm flipH="false" flipV="false" rot="0">
            <a:off x="1638282" y="1239774"/>
            <a:ext cx="15011435" cy="8682873"/>
          </a:xfrm>
          <a:custGeom>
            <a:avLst/>
            <a:gdLst/>
            <a:ahLst/>
            <a:cxnLst/>
            <a:rect r="r" b="b" t="t" l="l"/>
            <a:pathLst>
              <a:path h="8682873" w="15011435">
                <a:moveTo>
                  <a:pt x="0" y="0"/>
                </a:moveTo>
                <a:lnTo>
                  <a:pt x="15011436" y="0"/>
                </a:lnTo>
                <a:lnTo>
                  <a:pt x="15011436" y="8682874"/>
                </a:lnTo>
                <a:lnTo>
                  <a:pt x="0" y="868287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AutoShape 3" id="3"/>
          <p:cNvSpPr/>
          <p:nvPr/>
        </p:nvSpPr>
        <p:spPr>
          <a:xfrm>
            <a:off x="12167505" y="8798202"/>
            <a:ext cx="2214812" cy="0"/>
          </a:xfrm>
          <a:prstGeom prst="line">
            <a:avLst/>
          </a:prstGeom>
          <a:ln cap="flat" w="19050">
            <a:solidFill>
              <a:srgbClr val="FFFCFC"/>
            </a:solidFill>
            <a:prstDash val="solid"/>
            <a:headEnd type="none" len="sm" w="sm"/>
            <a:tailEnd type="none" len="sm" w="sm"/>
          </a:ln>
        </p:spPr>
      </p:sp>
      <p:sp>
        <p:nvSpPr>
          <p:cNvPr name="TextBox 4" id="4"/>
          <p:cNvSpPr txBox="true"/>
          <p:nvPr/>
        </p:nvSpPr>
        <p:spPr>
          <a:xfrm rot="0">
            <a:off x="0" y="-271421"/>
            <a:ext cx="2050519" cy="1823516"/>
          </a:xfrm>
          <a:prstGeom prst="rect">
            <a:avLst/>
          </a:prstGeom>
        </p:spPr>
        <p:txBody>
          <a:bodyPr anchor="t" rtlCol="false" tIns="0" lIns="0" bIns="0" rIns="0">
            <a:spAutoFit/>
          </a:bodyPr>
          <a:lstStyle/>
          <a:p>
            <a:pPr algn="ctr">
              <a:lnSpc>
                <a:spcPts val="14579"/>
              </a:lnSpc>
              <a:spcBef>
                <a:spcPct val="0"/>
              </a:spcBef>
            </a:pPr>
            <a:r>
              <a:rPr lang="en-US" sz="11215">
                <a:solidFill>
                  <a:srgbClr val="FFFFFF"/>
                </a:solidFill>
                <a:latin typeface="Chloe"/>
                <a:ea typeface="Chloe"/>
                <a:cs typeface="Chloe"/>
                <a:sym typeface="Chloe"/>
              </a:rPr>
              <a:t>6B</a:t>
            </a:r>
          </a:p>
        </p:txBody>
      </p:sp>
      <p:sp>
        <p:nvSpPr>
          <p:cNvPr name="Freeform 5" id="5"/>
          <p:cNvSpPr/>
          <p:nvPr/>
        </p:nvSpPr>
        <p:spPr>
          <a:xfrm flipH="false" flipV="false" rot="0">
            <a:off x="292077" y="6021104"/>
            <a:ext cx="3771654" cy="3696221"/>
          </a:xfrm>
          <a:custGeom>
            <a:avLst/>
            <a:gdLst/>
            <a:ahLst/>
            <a:cxnLst/>
            <a:rect r="r" b="b" t="t" l="l"/>
            <a:pathLst>
              <a:path h="3696221" w="3771654">
                <a:moveTo>
                  <a:pt x="0" y="0"/>
                </a:moveTo>
                <a:lnTo>
                  <a:pt x="3771654" y="0"/>
                </a:lnTo>
                <a:lnTo>
                  <a:pt x="3771654" y="3696221"/>
                </a:lnTo>
                <a:lnTo>
                  <a:pt x="0" y="369622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AutoShape 6" id="6"/>
          <p:cNvSpPr/>
          <p:nvPr/>
        </p:nvSpPr>
        <p:spPr>
          <a:xfrm>
            <a:off x="12401166" y="8261087"/>
            <a:ext cx="2214812" cy="0"/>
          </a:xfrm>
          <a:prstGeom prst="line">
            <a:avLst/>
          </a:prstGeom>
          <a:ln cap="flat" w="19050">
            <a:solidFill>
              <a:srgbClr val="BD8F59"/>
            </a:solidFill>
            <a:prstDash val="solid"/>
            <a:headEnd type="none" len="sm" w="sm"/>
            <a:tailEnd type="none" len="sm" w="sm"/>
          </a:ln>
        </p:spPr>
      </p:sp>
      <p:sp>
        <p:nvSpPr>
          <p:cNvPr name="TextBox 7" id="7"/>
          <p:cNvSpPr txBox="true"/>
          <p:nvPr/>
        </p:nvSpPr>
        <p:spPr>
          <a:xfrm rot="0">
            <a:off x="2673151" y="3022634"/>
            <a:ext cx="13807962" cy="2998470"/>
          </a:xfrm>
          <a:prstGeom prst="rect">
            <a:avLst/>
          </a:prstGeom>
        </p:spPr>
        <p:txBody>
          <a:bodyPr anchor="t" rtlCol="false" tIns="0" lIns="0" bIns="0" rIns="0">
            <a:spAutoFit/>
          </a:bodyPr>
          <a:lstStyle/>
          <a:p>
            <a:pPr algn="l">
              <a:lnSpc>
                <a:spcPts val="7980"/>
              </a:lnSpc>
            </a:pPr>
            <a:r>
              <a:rPr lang="en-US" sz="5700">
                <a:solidFill>
                  <a:srgbClr val="FFFFFF"/>
                </a:solidFill>
                <a:latin typeface="Barlow Bold"/>
                <a:ea typeface="Barlow Bold"/>
                <a:cs typeface="Barlow Bold"/>
                <a:sym typeface="Barlow Bold"/>
              </a:rPr>
              <a:t>How open minded would you be to finding out how much buyers are paying for houses right now in your neighborhood?</a:t>
            </a:r>
          </a:p>
        </p:txBody>
      </p:sp>
      <p:sp>
        <p:nvSpPr>
          <p:cNvPr name="TextBox 8" id="8"/>
          <p:cNvSpPr txBox="true"/>
          <p:nvPr/>
        </p:nvSpPr>
        <p:spPr>
          <a:xfrm rot="0">
            <a:off x="13140561" y="9210675"/>
            <a:ext cx="4741836" cy="495371"/>
          </a:xfrm>
          <a:prstGeom prst="rect">
            <a:avLst/>
          </a:prstGeom>
        </p:spPr>
        <p:txBody>
          <a:bodyPr anchor="t" rtlCol="false" tIns="0" lIns="0" bIns="0" rIns="0">
            <a:spAutoFit/>
          </a:bodyPr>
          <a:lstStyle/>
          <a:p>
            <a:pPr algn="r">
              <a:lnSpc>
                <a:spcPts val="4196"/>
              </a:lnSpc>
            </a:pPr>
            <a:r>
              <a:rPr lang="en-US" b="true" sz="2997" i="true">
                <a:solidFill>
                  <a:srgbClr val="FFFFFF"/>
                </a:solidFill>
                <a:latin typeface="Montserrat Bold Italics"/>
                <a:ea typeface="Montserrat Bold Italics"/>
                <a:cs typeface="Montserrat Bold Italics"/>
                <a:sym typeface="Montserrat Bold Italics"/>
              </a:rPr>
              <a:t>Open Minded Sellers</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103757"/>
        </a:solidFill>
      </p:bgPr>
    </p:bg>
    <p:spTree>
      <p:nvGrpSpPr>
        <p:cNvPr id="1" name=""/>
        <p:cNvGrpSpPr/>
        <p:nvPr/>
      </p:nvGrpSpPr>
      <p:grpSpPr>
        <a:xfrm>
          <a:off x="0" y="0"/>
          <a:ext cx="0" cy="0"/>
          <a:chOff x="0" y="0"/>
          <a:chExt cx="0" cy="0"/>
        </a:xfrm>
      </p:grpSpPr>
      <p:sp>
        <p:nvSpPr>
          <p:cNvPr name="Freeform 2" id="2"/>
          <p:cNvSpPr/>
          <p:nvPr/>
        </p:nvSpPr>
        <p:spPr>
          <a:xfrm flipH="false" flipV="false" rot="0">
            <a:off x="2245282" y="1937356"/>
            <a:ext cx="14440615" cy="8352701"/>
          </a:xfrm>
          <a:custGeom>
            <a:avLst/>
            <a:gdLst/>
            <a:ahLst/>
            <a:cxnLst/>
            <a:rect r="r" b="b" t="t" l="l"/>
            <a:pathLst>
              <a:path h="8352701" w="14440615">
                <a:moveTo>
                  <a:pt x="0" y="0"/>
                </a:moveTo>
                <a:lnTo>
                  <a:pt x="14440615" y="0"/>
                </a:lnTo>
                <a:lnTo>
                  <a:pt x="14440615" y="8352701"/>
                </a:lnTo>
                <a:lnTo>
                  <a:pt x="0" y="835270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6538747"/>
            <a:ext cx="3771654" cy="3696221"/>
          </a:xfrm>
          <a:custGeom>
            <a:avLst/>
            <a:gdLst/>
            <a:ahLst/>
            <a:cxnLst/>
            <a:rect r="r" b="b" t="t" l="l"/>
            <a:pathLst>
              <a:path h="3696221" w="3771654">
                <a:moveTo>
                  <a:pt x="0" y="0"/>
                </a:moveTo>
                <a:lnTo>
                  <a:pt x="3771654" y="0"/>
                </a:lnTo>
                <a:lnTo>
                  <a:pt x="3771654" y="3696221"/>
                </a:lnTo>
                <a:lnTo>
                  <a:pt x="0" y="369622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4" id="4"/>
          <p:cNvSpPr/>
          <p:nvPr/>
        </p:nvSpPr>
        <p:spPr>
          <a:xfrm>
            <a:off x="12167505" y="8798202"/>
            <a:ext cx="2214812" cy="0"/>
          </a:xfrm>
          <a:prstGeom prst="line">
            <a:avLst/>
          </a:prstGeom>
          <a:ln cap="flat" w="19050">
            <a:solidFill>
              <a:srgbClr val="BD8F59"/>
            </a:solidFill>
            <a:prstDash val="solid"/>
            <a:headEnd type="none" len="sm" w="sm"/>
            <a:tailEnd type="none" len="sm" w="sm"/>
          </a:ln>
        </p:spPr>
      </p:sp>
      <p:sp>
        <p:nvSpPr>
          <p:cNvPr name="TextBox 5" id="5"/>
          <p:cNvSpPr txBox="true"/>
          <p:nvPr/>
        </p:nvSpPr>
        <p:spPr>
          <a:xfrm rot="0">
            <a:off x="3573457" y="3459797"/>
            <a:ext cx="11784264" cy="3243581"/>
          </a:xfrm>
          <a:prstGeom prst="rect">
            <a:avLst/>
          </a:prstGeom>
        </p:spPr>
        <p:txBody>
          <a:bodyPr anchor="t" rtlCol="false" tIns="0" lIns="0" bIns="0" rIns="0">
            <a:spAutoFit/>
          </a:bodyPr>
          <a:lstStyle/>
          <a:p>
            <a:pPr algn="l">
              <a:lnSpc>
                <a:spcPts val="8602"/>
              </a:lnSpc>
            </a:pPr>
            <a:r>
              <a:rPr lang="en-US" sz="6144">
                <a:solidFill>
                  <a:srgbClr val="FFFFFF"/>
                </a:solidFill>
                <a:latin typeface="Barlow Bold"/>
                <a:ea typeface="Barlow Bold"/>
                <a:cs typeface="Barlow Bold"/>
                <a:sym typeface="Barlow Bold"/>
              </a:rPr>
              <a:t>How open minded would you be to be to grabbing coffee and sharing your real estate goals with me?</a:t>
            </a:r>
          </a:p>
        </p:txBody>
      </p:sp>
      <p:sp>
        <p:nvSpPr>
          <p:cNvPr name="TextBox 6" id="6"/>
          <p:cNvSpPr txBox="true"/>
          <p:nvPr/>
        </p:nvSpPr>
        <p:spPr>
          <a:xfrm rot="0">
            <a:off x="428379" y="24276"/>
            <a:ext cx="2056275" cy="2187094"/>
          </a:xfrm>
          <a:prstGeom prst="rect">
            <a:avLst/>
          </a:prstGeom>
        </p:spPr>
        <p:txBody>
          <a:bodyPr anchor="t" rtlCol="false" tIns="0" lIns="0" bIns="0" rIns="0">
            <a:spAutoFit/>
          </a:bodyPr>
          <a:lstStyle/>
          <a:p>
            <a:pPr algn="ctr">
              <a:lnSpc>
                <a:spcPts val="17437"/>
              </a:lnSpc>
              <a:spcBef>
                <a:spcPct val="0"/>
              </a:spcBef>
            </a:pPr>
            <a:r>
              <a:rPr lang="en-US" sz="13413">
                <a:solidFill>
                  <a:srgbClr val="FFFFFF"/>
                </a:solidFill>
                <a:latin typeface="Chloe"/>
                <a:ea typeface="Chloe"/>
                <a:cs typeface="Chloe"/>
                <a:sym typeface="Chloe"/>
              </a:rPr>
              <a:t>6C</a:t>
            </a:r>
          </a:p>
        </p:txBody>
      </p:sp>
      <p:sp>
        <p:nvSpPr>
          <p:cNvPr name="TextBox 7" id="7"/>
          <p:cNvSpPr txBox="true"/>
          <p:nvPr/>
        </p:nvSpPr>
        <p:spPr>
          <a:xfrm rot="0">
            <a:off x="12517464" y="9210675"/>
            <a:ext cx="4741836" cy="495371"/>
          </a:xfrm>
          <a:prstGeom prst="rect">
            <a:avLst/>
          </a:prstGeom>
        </p:spPr>
        <p:txBody>
          <a:bodyPr anchor="t" rtlCol="false" tIns="0" lIns="0" bIns="0" rIns="0">
            <a:spAutoFit/>
          </a:bodyPr>
          <a:lstStyle/>
          <a:p>
            <a:pPr algn="r">
              <a:lnSpc>
                <a:spcPts val="4196"/>
              </a:lnSpc>
            </a:pPr>
            <a:r>
              <a:rPr lang="en-US" b="true" sz="2997" i="true">
                <a:solidFill>
                  <a:srgbClr val="FFFFFF"/>
                </a:solidFill>
                <a:latin typeface="Montserrat Bold Italics"/>
                <a:ea typeface="Montserrat Bold Italics"/>
                <a:cs typeface="Montserrat Bold Italics"/>
                <a:sym typeface="Montserrat Bold Italics"/>
              </a:rPr>
              <a:t>Open Minded Goals</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FFBD0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345847"/>
            <a:ext cx="17096864" cy="9889121"/>
          </a:xfrm>
          <a:custGeom>
            <a:avLst/>
            <a:gdLst/>
            <a:ahLst/>
            <a:cxnLst/>
            <a:rect r="r" b="b" t="t" l="l"/>
            <a:pathLst>
              <a:path h="9889121" w="17096864">
                <a:moveTo>
                  <a:pt x="0" y="0"/>
                </a:moveTo>
                <a:lnTo>
                  <a:pt x="17096864" y="0"/>
                </a:lnTo>
                <a:lnTo>
                  <a:pt x="17096864" y="9889121"/>
                </a:lnTo>
                <a:lnTo>
                  <a:pt x="0" y="988912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989077" y="540855"/>
            <a:ext cx="4865104" cy="5494631"/>
          </a:xfrm>
          <a:custGeom>
            <a:avLst/>
            <a:gdLst/>
            <a:ahLst/>
            <a:cxnLst/>
            <a:rect r="r" b="b" t="t" l="l"/>
            <a:pathLst>
              <a:path h="5494631" w="4865104">
                <a:moveTo>
                  <a:pt x="0" y="0"/>
                </a:moveTo>
                <a:lnTo>
                  <a:pt x="4865104" y="0"/>
                </a:lnTo>
                <a:lnTo>
                  <a:pt x="4865104" y="5494631"/>
                </a:lnTo>
                <a:lnTo>
                  <a:pt x="0" y="5494631"/>
                </a:lnTo>
                <a:lnTo>
                  <a:pt x="0" y="0"/>
                </a:lnTo>
                <a:close/>
              </a:path>
            </a:pathLst>
          </a:custGeom>
          <a:blipFill>
            <a:blip r:embed="rId4"/>
            <a:stretch>
              <a:fillRect l="-2412" t="-11604" r="0" b="0"/>
            </a:stretch>
          </a:blipFill>
        </p:spPr>
      </p:sp>
      <p:sp>
        <p:nvSpPr>
          <p:cNvPr name="AutoShape 4" id="4"/>
          <p:cNvSpPr/>
          <p:nvPr/>
        </p:nvSpPr>
        <p:spPr>
          <a:xfrm>
            <a:off x="12167505" y="8798202"/>
            <a:ext cx="2214812" cy="0"/>
          </a:xfrm>
          <a:prstGeom prst="line">
            <a:avLst/>
          </a:prstGeom>
          <a:ln cap="flat" w="19050">
            <a:solidFill>
              <a:srgbClr val="FFFCFC"/>
            </a:solidFill>
            <a:prstDash val="solid"/>
            <a:headEnd type="none" len="sm" w="sm"/>
            <a:tailEnd type="none" len="sm" w="sm"/>
          </a:ln>
        </p:spPr>
      </p:sp>
      <p:sp>
        <p:nvSpPr>
          <p:cNvPr name="Freeform 5" id="5"/>
          <p:cNvSpPr/>
          <p:nvPr/>
        </p:nvSpPr>
        <p:spPr>
          <a:xfrm flipH="false" flipV="false" rot="0">
            <a:off x="8989077" y="540855"/>
            <a:ext cx="4865104" cy="5494631"/>
          </a:xfrm>
          <a:custGeom>
            <a:avLst/>
            <a:gdLst/>
            <a:ahLst/>
            <a:cxnLst/>
            <a:rect r="r" b="b" t="t" l="l"/>
            <a:pathLst>
              <a:path h="5494631" w="4865104">
                <a:moveTo>
                  <a:pt x="0" y="0"/>
                </a:moveTo>
                <a:lnTo>
                  <a:pt x="4865104" y="0"/>
                </a:lnTo>
                <a:lnTo>
                  <a:pt x="4865104" y="5494631"/>
                </a:lnTo>
                <a:lnTo>
                  <a:pt x="0" y="5494631"/>
                </a:lnTo>
                <a:lnTo>
                  <a:pt x="0" y="0"/>
                </a:lnTo>
                <a:close/>
              </a:path>
            </a:pathLst>
          </a:custGeom>
          <a:blipFill>
            <a:blip r:embed="rId5"/>
            <a:stretch>
              <a:fillRect l="0" t="0" r="0" b="-92659"/>
            </a:stretch>
          </a:blipFill>
        </p:spPr>
      </p:sp>
      <p:sp>
        <p:nvSpPr>
          <p:cNvPr name="Freeform 6" id="6"/>
          <p:cNvSpPr/>
          <p:nvPr/>
        </p:nvSpPr>
        <p:spPr>
          <a:xfrm flipH="false" flipV="false" rot="0">
            <a:off x="5995285" y="5521573"/>
            <a:ext cx="8444581" cy="3736727"/>
          </a:xfrm>
          <a:custGeom>
            <a:avLst/>
            <a:gdLst/>
            <a:ahLst/>
            <a:cxnLst/>
            <a:rect r="r" b="b" t="t" l="l"/>
            <a:pathLst>
              <a:path h="3736727" w="8444581">
                <a:moveTo>
                  <a:pt x="0" y="0"/>
                </a:moveTo>
                <a:lnTo>
                  <a:pt x="8444581" y="0"/>
                </a:lnTo>
                <a:lnTo>
                  <a:pt x="8444581" y="3736727"/>
                </a:lnTo>
                <a:lnTo>
                  <a:pt x="0" y="3736727"/>
                </a:lnTo>
                <a:lnTo>
                  <a:pt x="0" y="0"/>
                </a:lnTo>
                <a:close/>
              </a:path>
            </a:pathLst>
          </a:custGeom>
          <a:blipFill>
            <a:blip r:embed="rId6">
              <a:alphaModFix amt="59000"/>
            </a:blip>
            <a:stretch>
              <a:fillRect l="0" t="0" r="0" b="0"/>
            </a:stretch>
          </a:blipFill>
        </p:spPr>
      </p:sp>
      <p:sp>
        <p:nvSpPr>
          <p:cNvPr name="Freeform 7" id="7"/>
          <p:cNvSpPr/>
          <p:nvPr/>
        </p:nvSpPr>
        <p:spPr>
          <a:xfrm flipH="false" flipV="false" rot="0">
            <a:off x="7921768" y="6134444"/>
            <a:ext cx="6720638" cy="1470140"/>
          </a:xfrm>
          <a:custGeom>
            <a:avLst/>
            <a:gdLst/>
            <a:ahLst/>
            <a:cxnLst/>
            <a:rect r="r" b="b" t="t" l="l"/>
            <a:pathLst>
              <a:path h="1470140" w="6720638">
                <a:moveTo>
                  <a:pt x="0" y="0"/>
                </a:moveTo>
                <a:lnTo>
                  <a:pt x="6720638" y="0"/>
                </a:lnTo>
                <a:lnTo>
                  <a:pt x="6720638" y="1470139"/>
                </a:lnTo>
                <a:lnTo>
                  <a:pt x="0" y="147013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8" id="8"/>
          <p:cNvSpPr/>
          <p:nvPr/>
        </p:nvSpPr>
        <p:spPr>
          <a:xfrm flipH="false" flipV="false" rot="0">
            <a:off x="9048704" y="540855"/>
            <a:ext cx="4805477" cy="5458828"/>
          </a:xfrm>
          <a:custGeom>
            <a:avLst/>
            <a:gdLst/>
            <a:ahLst/>
            <a:cxnLst/>
            <a:rect r="r" b="b" t="t" l="l"/>
            <a:pathLst>
              <a:path h="5458828" w="4805477">
                <a:moveTo>
                  <a:pt x="0" y="0"/>
                </a:moveTo>
                <a:lnTo>
                  <a:pt x="4805477" y="0"/>
                </a:lnTo>
                <a:lnTo>
                  <a:pt x="4805477" y="5458828"/>
                </a:lnTo>
                <a:lnTo>
                  <a:pt x="0" y="5458828"/>
                </a:lnTo>
                <a:lnTo>
                  <a:pt x="0" y="0"/>
                </a:lnTo>
                <a:close/>
              </a:path>
            </a:pathLst>
          </a:custGeom>
          <a:blipFill>
            <a:blip r:embed="rId9"/>
            <a:stretch>
              <a:fillRect l="0" t="-793" r="0" b="-90579"/>
            </a:stretch>
          </a:blipFill>
        </p:spPr>
      </p:sp>
      <p:sp>
        <p:nvSpPr>
          <p:cNvPr name="Freeform 9" id="9"/>
          <p:cNvSpPr/>
          <p:nvPr/>
        </p:nvSpPr>
        <p:spPr>
          <a:xfrm flipH="false" flipV="false" rot="0">
            <a:off x="2303489" y="3171858"/>
            <a:ext cx="3691796" cy="3691796"/>
          </a:xfrm>
          <a:custGeom>
            <a:avLst/>
            <a:gdLst/>
            <a:ahLst/>
            <a:cxnLst/>
            <a:rect r="r" b="b" t="t" l="l"/>
            <a:pathLst>
              <a:path h="3691796" w="3691796">
                <a:moveTo>
                  <a:pt x="0" y="0"/>
                </a:moveTo>
                <a:lnTo>
                  <a:pt x="3691796" y="0"/>
                </a:lnTo>
                <a:lnTo>
                  <a:pt x="3691796" y="3691797"/>
                </a:lnTo>
                <a:lnTo>
                  <a:pt x="0" y="3691797"/>
                </a:lnTo>
                <a:lnTo>
                  <a:pt x="0" y="0"/>
                </a:lnTo>
                <a:close/>
              </a:path>
            </a:pathLst>
          </a:custGeom>
          <a:blipFill>
            <a:blip r:embed="rId10"/>
            <a:stretch>
              <a:fillRect l="0" t="0" r="0" b="0"/>
            </a:stretch>
          </a:blipFill>
        </p:spPr>
      </p:sp>
      <p:sp>
        <p:nvSpPr>
          <p:cNvPr name="Freeform 10" id="10"/>
          <p:cNvSpPr/>
          <p:nvPr/>
        </p:nvSpPr>
        <p:spPr>
          <a:xfrm flipH="false" flipV="false" rot="0">
            <a:off x="8989077" y="508296"/>
            <a:ext cx="4865104" cy="5491388"/>
          </a:xfrm>
          <a:custGeom>
            <a:avLst/>
            <a:gdLst/>
            <a:ahLst/>
            <a:cxnLst/>
            <a:rect r="r" b="b" t="t" l="l"/>
            <a:pathLst>
              <a:path h="5491388" w="4865104">
                <a:moveTo>
                  <a:pt x="0" y="0"/>
                </a:moveTo>
                <a:lnTo>
                  <a:pt x="4865104" y="0"/>
                </a:lnTo>
                <a:lnTo>
                  <a:pt x="4865104" y="5491387"/>
                </a:lnTo>
                <a:lnTo>
                  <a:pt x="0" y="5491387"/>
                </a:lnTo>
                <a:lnTo>
                  <a:pt x="0" y="0"/>
                </a:lnTo>
                <a:close/>
              </a:path>
            </a:pathLst>
          </a:custGeom>
          <a:blipFill>
            <a:blip r:embed="rId11"/>
            <a:stretch>
              <a:fillRect l="0" t="0" r="0" b="-2570"/>
            </a:stretch>
          </a:blipFill>
        </p:spPr>
      </p:sp>
      <p:sp>
        <p:nvSpPr>
          <p:cNvPr name="Freeform 11" id="11"/>
          <p:cNvSpPr/>
          <p:nvPr/>
        </p:nvSpPr>
        <p:spPr>
          <a:xfrm flipH="false" flipV="false" rot="0">
            <a:off x="2396178" y="1961673"/>
            <a:ext cx="950444" cy="1043966"/>
          </a:xfrm>
          <a:custGeom>
            <a:avLst/>
            <a:gdLst/>
            <a:ahLst/>
            <a:cxnLst/>
            <a:rect r="r" b="b" t="t" l="l"/>
            <a:pathLst>
              <a:path h="1043966" w="950444">
                <a:moveTo>
                  <a:pt x="0" y="0"/>
                </a:moveTo>
                <a:lnTo>
                  <a:pt x="950444" y="0"/>
                </a:lnTo>
                <a:lnTo>
                  <a:pt x="950444" y="1043965"/>
                </a:lnTo>
                <a:lnTo>
                  <a:pt x="0" y="104396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AutoShape 12" id="12"/>
          <p:cNvSpPr/>
          <p:nvPr/>
        </p:nvSpPr>
        <p:spPr>
          <a:xfrm flipH="true">
            <a:off x="6557260" y="676541"/>
            <a:ext cx="0" cy="6928042"/>
          </a:xfrm>
          <a:prstGeom prst="line">
            <a:avLst/>
          </a:prstGeom>
          <a:ln cap="flat" w="38100">
            <a:solidFill>
              <a:srgbClr val="1C2529"/>
            </a:solidFill>
            <a:prstDash val="sysDot"/>
            <a:headEnd type="none" len="sm" w="sm"/>
            <a:tailEnd type="none" len="sm" w="sm"/>
          </a:ln>
        </p:spPr>
      </p:sp>
      <p:sp>
        <p:nvSpPr>
          <p:cNvPr name="Freeform 13" id="13"/>
          <p:cNvSpPr/>
          <p:nvPr/>
        </p:nvSpPr>
        <p:spPr>
          <a:xfrm flipH="false" flipV="false" rot="0">
            <a:off x="8934722" y="479954"/>
            <a:ext cx="4951367" cy="5555531"/>
          </a:xfrm>
          <a:custGeom>
            <a:avLst/>
            <a:gdLst/>
            <a:ahLst/>
            <a:cxnLst/>
            <a:rect r="r" b="b" t="t" l="l"/>
            <a:pathLst>
              <a:path h="5555531" w="4951367">
                <a:moveTo>
                  <a:pt x="0" y="0"/>
                </a:moveTo>
                <a:lnTo>
                  <a:pt x="4951368" y="0"/>
                </a:lnTo>
                <a:lnTo>
                  <a:pt x="4951368" y="5555532"/>
                </a:lnTo>
                <a:lnTo>
                  <a:pt x="0" y="5555532"/>
                </a:lnTo>
                <a:lnTo>
                  <a:pt x="0" y="0"/>
                </a:lnTo>
                <a:close/>
              </a:path>
            </a:pathLst>
          </a:custGeom>
          <a:blipFill>
            <a:blip r:embed="rId14"/>
            <a:stretch>
              <a:fillRect l="0" t="-3609" r="0" b="-3609"/>
            </a:stretch>
          </a:blipFill>
        </p:spPr>
      </p:sp>
      <p:sp>
        <p:nvSpPr>
          <p:cNvPr name="Freeform 14" id="14"/>
          <p:cNvSpPr/>
          <p:nvPr/>
        </p:nvSpPr>
        <p:spPr>
          <a:xfrm flipH="false" flipV="false" rot="0">
            <a:off x="8934722" y="345847"/>
            <a:ext cx="4951367" cy="5788597"/>
          </a:xfrm>
          <a:custGeom>
            <a:avLst/>
            <a:gdLst/>
            <a:ahLst/>
            <a:cxnLst/>
            <a:rect r="r" b="b" t="t" l="l"/>
            <a:pathLst>
              <a:path h="5788597" w="4951367">
                <a:moveTo>
                  <a:pt x="0" y="0"/>
                </a:moveTo>
                <a:lnTo>
                  <a:pt x="4951368" y="0"/>
                </a:lnTo>
                <a:lnTo>
                  <a:pt x="4951368" y="5788597"/>
                </a:lnTo>
                <a:lnTo>
                  <a:pt x="0" y="5788597"/>
                </a:lnTo>
                <a:lnTo>
                  <a:pt x="0" y="0"/>
                </a:lnTo>
                <a:close/>
              </a:path>
            </a:pathLst>
          </a:custGeom>
          <a:blipFill>
            <a:blip r:embed="rId15"/>
            <a:stretch>
              <a:fillRect l="0" t="-1359" r="0" b="-1359"/>
            </a:stretch>
          </a:blipFill>
        </p:spPr>
      </p:sp>
      <p:sp>
        <p:nvSpPr>
          <p:cNvPr name="Freeform 15" id="15"/>
          <p:cNvSpPr/>
          <p:nvPr/>
        </p:nvSpPr>
        <p:spPr>
          <a:xfrm flipH="false" flipV="false" rot="0">
            <a:off x="8934722" y="386016"/>
            <a:ext cx="4951367" cy="5741868"/>
          </a:xfrm>
          <a:custGeom>
            <a:avLst/>
            <a:gdLst/>
            <a:ahLst/>
            <a:cxnLst/>
            <a:rect r="r" b="b" t="t" l="l"/>
            <a:pathLst>
              <a:path h="5741868" w="4951367">
                <a:moveTo>
                  <a:pt x="0" y="0"/>
                </a:moveTo>
                <a:lnTo>
                  <a:pt x="4951368" y="0"/>
                </a:lnTo>
                <a:lnTo>
                  <a:pt x="4951368" y="5741867"/>
                </a:lnTo>
                <a:lnTo>
                  <a:pt x="0" y="5741867"/>
                </a:lnTo>
                <a:lnTo>
                  <a:pt x="0" y="0"/>
                </a:lnTo>
                <a:close/>
              </a:path>
            </a:pathLst>
          </a:custGeom>
          <a:blipFill>
            <a:blip r:embed="rId16"/>
            <a:stretch>
              <a:fillRect l="0" t="-1517" r="0" b="-1517"/>
            </a:stretch>
          </a:blipFill>
        </p:spPr>
      </p:sp>
      <p:sp>
        <p:nvSpPr>
          <p:cNvPr name="TextBox 16" id="16"/>
          <p:cNvSpPr txBox="true"/>
          <p:nvPr/>
        </p:nvSpPr>
        <p:spPr>
          <a:xfrm rot="0">
            <a:off x="533894" y="-319046"/>
            <a:ext cx="989612" cy="2688415"/>
          </a:xfrm>
          <a:prstGeom prst="rect">
            <a:avLst/>
          </a:prstGeom>
        </p:spPr>
        <p:txBody>
          <a:bodyPr anchor="t" rtlCol="false" tIns="0" lIns="0" bIns="0" rIns="0">
            <a:spAutoFit/>
          </a:bodyPr>
          <a:lstStyle/>
          <a:p>
            <a:pPr algn="ctr">
              <a:lnSpc>
                <a:spcPts val="21551"/>
              </a:lnSpc>
              <a:spcBef>
                <a:spcPct val="0"/>
              </a:spcBef>
            </a:pPr>
            <a:r>
              <a:rPr lang="en-US" sz="16578">
                <a:solidFill>
                  <a:srgbClr val="FFFFFF"/>
                </a:solidFill>
                <a:latin typeface="Chloe"/>
                <a:ea typeface="Chloe"/>
                <a:cs typeface="Chloe"/>
                <a:sym typeface="Chloe"/>
              </a:rPr>
              <a:t>7</a:t>
            </a:r>
          </a:p>
        </p:txBody>
      </p:sp>
      <p:sp>
        <p:nvSpPr>
          <p:cNvPr name="TextBox 17" id="17"/>
          <p:cNvSpPr txBox="true"/>
          <p:nvPr/>
        </p:nvSpPr>
        <p:spPr>
          <a:xfrm rot="0">
            <a:off x="8201279" y="6592517"/>
            <a:ext cx="5895023" cy="496844"/>
          </a:xfrm>
          <a:prstGeom prst="rect">
            <a:avLst/>
          </a:prstGeom>
        </p:spPr>
        <p:txBody>
          <a:bodyPr anchor="t" rtlCol="false" tIns="0" lIns="0" bIns="0" rIns="0">
            <a:spAutoFit/>
          </a:bodyPr>
          <a:lstStyle/>
          <a:p>
            <a:pPr algn="ctr">
              <a:lnSpc>
                <a:spcPts val="4114"/>
              </a:lnSpc>
            </a:pPr>
            <a:r>
              <a:rPr lang="en-US" sz="2939" b="true">
                <a:solidFill>
                  <a:srgbClr val="FFFFFF"/>
                </a:solidFill>
                <a:latin typeface="Canva Sans Bold"/>
                <a:ea typeface="Canva Sans Bold"/>
                <a:cs typeface="Canva Sans Bold"/>
                <a:sym typeface="Canva Sans Bold"/>
              </a:rPr>
              <a:t>What are your thoughts on this? </a:t>
            </a:r>
          </a:p>
        </p:txBody>
      </p:sp>
      <p:sp>
        <p:nvSpPr>
          <p:cNvPr name="TextBox 18" id="18"/>
          <p:cNvSpPr txBox="true"/>
          <p:nvPr/>
        </p:nvSpPr>
        <p:spPr>
          <a:xfrm rot="0">
            <a:off x="3346622" y="2293168"/>
            <a:ext cx="2555974" cy="712470"/>
          </a:xfrm>
          <a:prstGeom prst="rect">
            <a:avLst/>
          </a:prstGeom>
        </p:spPr>
        <p:txBody>
          <a:bodyPr anchor="t" rtlCol="false" tIns="0" lIns="0" bIns="0" rIns="0">
            <a:spAutoFit/>
          </a:bodyPr>
          <a:lstStyle/>
          <a:p>
            <a:pPr algn="ctr">
              <a:lnSpc>
                <a:spcPts val="5880"/>
              </a:lnSpc>
            </a:pPr>
            <a:r>
              <a:rPr lang="en-US" sz="4200" b="true">
                <a:solidFill>
                  <a:srgbClr val="000000"/>
                </a:solidFill>
                <a:latin typeface="Montserrat Bold"/>
                <a:ea typeface="Montserrat Bold"/>
                <a:cs typeface="Montserrat Bold"/>
                <a:sym typeface="Montserrat Bold"/>
              </a:rPr>
              <a:t>estimate</a:t>
            </a:r>
          </a:p>
        </p:txBody>
      </p:sp>
      <p:sp>
        <p:nvSpPr>
          <p:cNvPr name="TextBox 19" id="19"/>
          <p:cNvSpPr txBox="true"/>
          <p:nvPr/>
        </p:nvSpPr>
        <p:spPr>
          <a:xfrm rot="0">
            <a:off x="13140561" y="9210675"/>
            <a:ext cx="4741836" cy="495371"/>
          </a:xfrm>
          <a:prstGeom prst="rect">
            <a:avLst/>
          </a:prstGeom>
        </p:spPr>
        <p:txBody>
          <a:bodyPr anchor="t" rtlCol="false" tIns="0" lIns="0" bIns="0" rIns="0">
            <a:spAutoFit/>
          </a:bodyPr>
          <a:lstStyle/>
          <a:p>
            <a:pPr algn="r">
              <a:lnSpc>
                <a:spcPts val="4196"/>
              </a:lnSpc>
            </a:pPr>
            <a:r>
              <a:rPr lang="en-US" b="true" sz="2997" i="true">
                <a:solidFill>
                  <a:srgbClr val="FFFFFF"/>
                </a:solidFill>
                <a:latin typeface="Montserrat Bold Italics"/>
                <a:ea typeface="Montserrat Bold Italics"/>
                <a:cs typeface="Montserrat Bold Italics"/>
                <a:sym typeface="Montserrat Bold Italics"/>
              </a:rPr>
              <a:t>The Textimate</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103757"/>
        </a:solidFill>
      </p:bgPr>
    </p:bg>
    <p:spTree>
      <p:nvGrpSpPr>
        <p:cNvPr id="1" name=""/>
        <p:cNvGrpSpPr/>
        <p:nvPr/>
      </p:nvGrpSpPr>
      <p:grpSpPr>
        <a:xfrm>
          <a:off x="0" y="0"/>
          <a:ext cx="0" cy="0"/>
          <a:chOff x="0" y="0"/>
          <a:chExt cx="0" cy="0"/>
        </a:xfrm>
      </p:grpSpPr>
      <p:sp>
        <p:nvSpPr>
          <p:cNvPr name="AutoShape 2" id="2"/>
          <p:cNvSpPr/>
          <p:nvPr/>
        </p:nvSpPr>
        <p:spPr>
          <a:xfrm rot="0">
            <a:off x="2306776" y="1028700"/>
            <a:ext cx="14952524" cy="0"/>
          </a:xfrm>
          <a:prstGeom prst="line">
            <a:avLst/>
          </a:prstGeom>
          <a:ln cap="rnd" w="9525">
            <a:solidFill>
              <a:srgbClr val="FFFFFF"/>
            </a:solidFill>
            <a:prstDash val="solid"/>
            <a:headEnd type="none" len="sm" w="sm"/>
            <a:tailEnd type="none" len="sm" w="sm"/>
          </a:ln>
        </p:spPr>
      </p:sp>
      <p:sp>
        <p:nvSpPr>
          <p:cNvPr name="AutoShape 3" id="3"/>
          <p:cNvSpPr/>
          <p:nvPr/>
        </p:nvSpPr>
        <p:spPr>
          <a:xfrm rot="0">
            <a:off x="1028700" y="9248775"/>
            <a:ext cx="15292849" cy="0"/>
          </a:xfrm>
          <a:prstGeom prst="line">
            <a:avLst/>
          </a:prstGeom>
          <a:ln cap="rnd" w="9525">
            <a:solidFill>
              <a:srgbClr val="FFFFFF"/>
            </a:solidFill>
            <a:prstDash val="solid"/>
            <a:headEnd type="none" len="sm" w="sm"/>
            <a:tailEnd type="none" len="sm" w="sm"/>
          </a:ln>
        </p:spPr>
      </p:sp>
      <p:sp>
        <p:nvSpPr>
          <p:cNvPr name="Freeform 4" id="4"/>
          <p:cNvSpPr/>
          <p:nvPr/>
        </p:nvSpPr>
        <p:spPr>
          <a:xfrm flipH="false" flipV="false" rot="0">
            <a:off x="1028700" y="794313"/>
            <a:ext cx="679383" cy="468774"/>
          </a:xfrm>
          <a:custGeom>
            <a:avLst/>
            <a:gdLst/>
            <a:ahLst/>
            <a:cxnLst/>
            <a:rect r="r" b="b" t="t" l="l"/>
            <a:pathLst>
              <a:path h="468774" w="679383">
                <a:moveTo>
                  <a:pt x="0" y="0"/>
                </a:moveTo>
                <a:lnTo>
                  <a:pt x="679383" y="0"/>
                </a:lnTo>
                <a:lnTo>
                  <a:pt x="679383" y="468774"/>
                </a:lnTo>
                <a:lnTo>
                  <a:pt x="0" y="46877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false" rot="0">
            <a:off x="16744082" y="8999803"/>
            <a:ext cx="679383" cy="468774"/>
          </a:xfrm>
          <a:custGeom>
            <a:avLst/>
            <a:gdLst/>
            <a:ahLst/>
            <a:cxnLst/>
            <a:rect r="r" b="b" t="t" l="l"/>
            <a:pathLst>
              <a:path h="468774" w="679383">
                <a:moveTo>
                  <a:pt x="679383" y="0"/>
                </a:moveTo>
                <a:lnTo>
                  <a:pt x="0" y="0"/>
                </a:lnTo>
                <a:lnTo>
                  <a:pt x="0" y="468774"/>
                </a:lnTo>
                <a:lnTo>
                  <a:pt x="679383" y="468774"/>
                </a:lnTo>
                <a:lnTo>
                  <a:pt x="679383"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223782" y="5107018"/>
            <a:ext cx="15840435" cy="2274433"/>
          </a:xfrm>
          <a:prstGeom prst="rect">
            <a:avLst/>
          </a:prstGeom>
        </p:spPr>
        <p:txBody>
          <a:bodyPr anchor="t" rtlCol="false" tIns="0" lIns="0" bIns="0" rIns="0">
            <a:spAutoFit/>
          </a:bodyPr>
          <a:lstStyle/>
          <a:p>
            <a:pPr algn="ctr">
              <a:lnSpc>
                <a:spcPts val="14308"/>
              </a:lnSpc>
            </a:pPr>
            <a:r>
              <a:rPr lang="en-US" sz="23848">
                <a:solidFill>
                  <a:srgbClr val="FFFCFC"/>
                </a:solidFill>
                <a:latin typeface="Noto Serif Display ExtraCondensed"/>
                <a:ea typeface="Noto Serif Display ExtraCondensed"/>
                <a:cs typeface="Noto Serif Display ExtraCondensed"/>
                <a:sym typeface="Noto Serif Display ExtraCondensed"/>
              </a:rPr>
              <a:t>TEXT</a:t>
            </a:r>
          </a:p>
        </p:txBody>
      </p:sp>
      <p:sp>
        <p:nvSpPr>
          <p:cNvPr name="TextBox 7" id="7"/>
          <p:cNvSpPr txBox="true"/>
          <p:nvPr/>
        </p:nvSpPr>
        <p:spPr>
          <a:xfrm rot="0">
            <a:off x="1223782" y="3011772"/>
            <a:ext cx="15840435" cy="1771004"/>
          </a:xfrm>
          <a:prstGeom prst="rect">
            <a:avLst/>
          </a:prstGeom>
        </p:spPr>
        <p:txBody>
          <a:bodyPr anchor="t" rtlCol="false" tIns="0" lIns="0" bIns="0" rIns="0">
            <a:spAutoFit/>
          </a:bodyPr>
          <a:lstStyle/>
          <a:p>
            <a:pPr algn="ctr">
              <a:lnSpc>
                <a:spcPts val="11244"/>
              </a:lnSpc>
            </a:pPr>
            <a:r>
              <a:rPr lang="en-US" sz="18741">
                <a:solidFill>
                  <a:srgbClr val="FFFCFC"/>
                </a:solidFill>
                <a:latin typeface="Noto Serif Display ExtraCondensed"/>
                <a:ea typeface="Noto Serif Display ExtraCondensed"/>
                <a:cs typeface="Noto Serif Display ExtraCondensed"/>
                <a:sym typeface="Noto Serif Display ExtraCondensed"/>
              </a:rPr>
              <a:t>VIDEO</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FFBD00"/>
        </a:solidFill>
      </p:bgPr>
    </p:bg>
    <p:spTree>
      <p:nvGrpSpPr>
        <p:cNvPr id="1" name=""/>
        <p:cNvGrpSpPr/>
        <p:nvPr/>
      </p:nvGrpSpPr>
      <p:grpSpPr>
        <a:xfrm>
          <a:off x="0" y="0"/>
          <a:ext cx="0" cy="0"/>
          <a:chOff x="0" y="0"/>
          <a:chExt cx="0" cy="0"/>
        </a:xfrm>
      </p:grpSpPr>
      <p:sp>
        <p:nvSpPr>
          <p:cNvPr name="Freeform 2" id="2"/>
          <p:cNvSpPr/>
          <p:nvPr/>
        </p:nvSpPr>
        <p:spPr>
          <a:xfrm flipH="false" flipV="false" rot="0">
            <a:off x="2200973" y="2097230"/>
            <a:ext cx="14271968" cy="8255153"/>
          </a:xfrm>
          <a:custGeom>
            <a:avLst/>
            <a:gdLst/>
            <a:ahLst/>
            <a:cxnLst/>
            <a:rect r="r" b="b" t="t" l="l"/>
            <a:pathLst>
              <a:path h="8255153" w="14271968">
                <a:moveTo>
                  <a:pt x="0" y="0"/>
                </a:moveTo>
                <a:lnTo>
                  <a:pt x="14271968" y="0"/>
                </a:lnTo>
                <a:lnTo>
                  <a:pt x="14271968" y="8255152"/>
                </a:lnTo>
                <a:lnTo>
                  <a:pt x="0" y="825515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0" y="6538747"/>
            <a:ext cx="3771654" cy="3696221"/>
          </a:xfrm>
          <a:custGeom>
            <a:avLst/>
            <a:gdLst/>
            <a:ahLst/>
            <a:cxnLst/>
            <a:rect r="r" b="b" t="t" l="l"/>
            <a:pathLst>
              <a:path h="3696221" w="3771654">
                <a:moveTo>
                  <a:pt x="0" y="0"/>
                </a:moveTo>
                <a:lnTo>
                  <a:pt x="3771654" y="0"/>
                </a:lnTo>
                <a:lnTo>
                  <a:pt x="3771654" y="3696221"/>
                </a:lnTo>
                <a:lnTo>
                  <a:pt x="0" y="369622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AutoShape 4" id="4"/>
          <p:cNvSpPr/>
          <p:nvPr/>
        </p:nvSpPr>
        <p:spPr>
          <a:xfrm>
            <a:off x="12167505" y="8798202"/>
            <a:ext cx="2214812" cy="0"/>
          </a:xfrm>
          <a:prstGeom prst="line">
            <a:avLst/>
          </a:prstGeom>
          <a:ln cap="flat" w="19050">
            <a:solidFill>
              <a:srgbClr val="FFFCFC"/>
            </a:solidFill>
            <a:prstDash val="solid"/>
            <a:headEnd type="none" len="sm" w="sm"/>
            <a:tailEnd type="none" len="sm" w="sm"/>
          </a:ln>
        </p:spPr>
      </p:sp>
      <p:grpSp>
        <p:nvGrpSpPr>
          <p:cNvPr name="Group 5" id="5"/>
          <p:cNvGrpSpPr>
            <a:grpSpLocks noChangeAspect="true"/>
          </p:cNvGrpSpPr>
          <p:nvPr/>
        </p:nvGrpSpPr>
        <p:grpSpPr>
          <a:xfrm rot="0">
            <a:off x="11886100" y="1612198"/>
            <a:ext cx="5621002" cy="8075242"/>
            <a:chOff x="0" y="0"/>
            <a:chExt cx="9017000" cy="12954000"/>
          </a:xfrm>
        </p:grpSpPr>
        <p:sp>
          <p:nvSpPr>
            <p:cNvPr name="Freeform 6" id="6"/>
            <p:cNvSpPr/>
            <p:nvPr/>
          </p:nvSpPr>
          <p:spPr>
            <a:xfrm flipH="false" flipV="false" rot="0">
              <a:off x="370840" y="1130300"/>
              <a:ext cx="8241030" cy="10567670"/>
            </a:xfrm>
            <a:custGeom>
              <a:avLst/>
              <a:gdLst/>
              <a:ahLst/>
              <a:cxnLst/>
              <a:rect r="r" b="b" t="t" l="l"/>
              <a:pathLst>
                <a:path h="10567670" w="8241030">
                  <a:moveTo>
                    <a:pt x="0" y="0"/>
                  </a:moveTo>
                  <a:lnTo>
                    <a:pt x="8241030" y="0"/>
                  </a:lnTo>
                  <a:lnTo>
                    <a:pt x="8241030" y="10567670"/>
                  </a:lnTo>
                  <a:lnTo>
                    <a:pt x="0" y="10567670"/>
                  </a:lnTo>
                  <a:close/>
                </a:path>
              </a:pathLst>
            </a:custGeom>
            <a:blipFill>
              <a:blip r:embed="rId7"/>
              <a:stretch>
                <a:fillRect l="0" t="-19318" r="0" b="-19318"/>
              </a:stretch>
            </a:blipFill>
          </p:spPr>
        </p:sp>
        <p:sp>
          <p:nvSpPr>
            <p:cNvPr name="Freeform 7" id="7"/>
            <p:cNvSpPr/>
            <p:nvPr/>
          </p:nvSpPr>
          <p:spPr>
            <a:xfrm flipH="false" flipV="false" rot="0">
              <a:off x="0" y="0"/>
              <a:ext cx="9017000" cy="12954000"/>
            </a:xfrm>
            <a:custGeom>
              <a:avLst/>
              <a:gdLst/>
              <a:ahLst/>
              <a:cxnLst/>
              <a:rect r="r" b="b" t="t" l="l"/>
              <a:pathLst>
                <a:path h="12954000" w="9017000">
                  <a:moveTo>
                    <a:pt x="0" y="0"/>
                  </a:moveTo>
                  <a:lnTo>
                    <a:pt x="9017000" y="0"/>
                  </a:lnTo>
                  <a:lnTo>
                    <a:pt x="9017000" y="12954000"/>
                  </a:lnTo>
                  <a:lnTo>
                    <a:pt x="0" y="12954000"/>
                  </a:lnTo>
                  <a:close/>
                </a:path>
              </a:pathLst>
            </a:custGeom>
          </p:spPr>
        </p:sp>
      </p:grpSp>
      <p:sp>
        <p:nvSpPr>
          <p:cNvPr name="TextBox 8" id="8"/>
          <p:cNvSpPr txBox="true"/>
          <p:nvPr/>
        </p:nvSpPr>
        <p:spPr>
          <a:xfrm rot="0">
            <a:off x="2415965" y="2708020"/>
            <a:ext cx="8993886" cy="4756661"/>
          </a:xfrm>
          <a:prstGeom prst="rect">
            <a:avLst/>
          </a:prstGeom>
        </p:spPr>
        <p:txBody>
          <a:bodyPr anchor="t" rtlCol="false" tIns="0" lIns="0" bIns="0" rIns="0">
            <a:spAutoFit/>
          </a:bodyPr>
          <a:lstStyle/>
          <a:p>
            <a:pPr algn="l" marL="1164729" indent="-582364" lvl="1">
              <a:lnSpc>
                <a:spcPts val="7552"/>
              </a:lnSpc>
              <a:buFont typeface="Arial"/>
              <a:buChar char="•"/>
            </a:pPr>
            <a:r>
              <a:rPr lang="en-US" sz="5394">
                <a:solidFill>
                  <a:srgbClr val="FFFFFF"/>
                </a:solidFill>
                <a:latin typeface="Barlow Bold"/>
                <a:ea typeface="Barlow Bold"/>
                <a:cs typeface="Barlow Bold"/>
                <a:sym typeface="Barlow Bold"/>
              </a:rPr>
              <a:t>“</a:t>
            </a:r>
            <a:r>
              <a:rPr lang="en-US" sz="5394">
                <a:solidFill>
                  <a:srgbClr val="FFFFFF"/>
                </a:solidFill>
                <a:latin typeface="Barlow Bold"/>
                <a:ea typeface="Barlow Bold"/>
                <a:cs typeface="Barlow Bold"/>
                <a:sym typeface="Barlow Bold"/>
              </a:rPr>
              <a:t>I was thinking of</a:t>
            </a:r>
            <a:r>
              <a:rPr lang="en-US" sz="5394">
                <a:solidFill>
                  <a:srgbClr val="FFFFFF"/>
                </a:solidFill>
                <a:latin typeface="Barlow Bold"/>
                <a:ea typeface="Barlow Bold"/>
                <a:cs typeface="Barlow Bold"/>
                <a:sym typeface="Barlow Bold"/>
              </a:rPr>
              <a:t> you”</a:t>
            </a:r>
          </a:p>
          <a:p>
            <a:pPr algn="l" marL="1164729" indent="-582364" lvl="1">
              <a:lnSpc>
                <a:spcPts val="7552"/>
              </a:lnSpc>
              <a:buFont typeface="Arial"/>
              <a:buChar char="•"/>
            </a:pPr>
            <a:r>
              <a:rPr lang="en-US" sz="5394">
                <a:solidFill>
                  <a:srgbClr val="FFFFFF"/>
                </a:solidFill>
                <a:latin typeface="Barlow Bold"/>
                <a:ea typeface="Barlow Bold"/>
                <a:cs typeface="Barlow Bold"/>
                <a:sym typeface="Barlow Bold"/>
              </a:rPr>
              <a:t>Share gratitude</a:t>
            </a:r>
          </a:p>
          <a:p>
            <a:pPr algn="l" marL="1164729" indent="-582364" lvl="1">
              <a:lnSpc>
                <a:spcPts val="7552"/>
              </a:lnSpc>
              <a:buFont typeface="Arial"/>
              <a:buChar char="•"/>
            </a:pPr>
            <a:r>
              <a:rPr lang="en-US" sz="5394">
                <a:solidFill>
                  <a:srgbClr val="FFFFFF"/>
                </a:solidFill>
                <a:latin typeface="Barlow Bold"/>
                <a:ea typeface="Barlow Bold"/>
                <a:cs typeface="Barlow Bold"/>
                <a:sym typeface="Barlow Bold"/>
              </a:rPr>
              <a:t>Be authentic</a:t>
            </a:r>
          </a:p>
          <a:p>
            <a:pPr algn="l" marL="1164729" indent="-582364" lvl="1">
              <a:lnSpc>
                <a:spcPts val="7552"/>
              </a:lnSpc>
              <a:buFont typeface="Arial"/>
              <a:buChar char="•"/>
            </a:pPr>
            <a:r>
              <a:rPr lang="en-US" sz="5394">
                <a:solidFill>
                  <a:srgbClr val="FFFFFF"/>
                </a:solidFill>
                <a:latin typeface="Barlow Bold"/>
                <a:ea typeface="Barlow Bold"/>
                <a:cs typeface="Barlow Bold"/>
                <a:sym typeface="Barlow Bold"/>
              </a:rPr>
              <a:t>“If I can be of any help”</a:t>
            </a:r>
          </a:p>
          <a:p>
            <a:pPr algn="l" marL="1164729" indent="-582364" lvl="1">
              <a:lnSpc>
                <a:spcPts val="7552"/>
              </a:lnSpc>
              <a:buFont typeface="Arial"/>
              <a:buChar char="•"/>
            </a:pPr>
            <a:r>
              <a:rPr lang="en-US" sz="5394">
                <a:solidFill>
                  <a:srgbClr val="FFFFFF"/>
                </a:solidFill>
                <a:latin typeface="Barlow Bold"/>
                <a:ea typeface="Barlow Bold"/>
                <a:cs typeface="Barlow Bold"/>
                <a:sym typeface="Barlow Bold"/>
              </a:rPr>
              <a:t>NO SALES ASKS</a:t>
            </a:r>
          </a:p>
        </p:txBody>
      </p:sp>
      <p:sp>
        <p:nvSpPr>
          <p:cNvPr name="TextBox 9" id="9"/>
          <p:cNvSpPr txBox="true"/>
          <p:nvPr/>
        </p:nvSpPr>
        <p:spPr>
          <a:xfrm rot="0">
            <a:off x="482944" y="470440"/>
            <a:ext cx="17322111" cy="883916"/>
          </a:xfrm>
          <a:prstGeom prst="rect">
            <a:avLst/>
          </a:prstGeom>
        </p:spPr>
        <p:txBody>
          <a:bodyPr anchor="t" rtlCol="false" tIns="0" lIns="0" bIns="0" rIns="0">
            <a:spAutoFit/>
          </a:bodyPr>
          <a:lstStyle/>
          <a:p>
            <a:pPr algn="ctr">
              <a:lnSpc>
                <a:spcPts val="7020"/>
              </a:lnSpc>
              <a:spcBef>
                <a:spcPct val="0"/>
              </a:spcBef>
            </a:pPr>
            <a:r>
              <a:rPr lang="en-US" sz="5400">
                <a:solidFill>
                  <a:srgbClr val="FFFFFF"/>
                </a:solidFill>
                <a:latin typeface="Chloe"/>
                <a:ea typeface="Chloe"/>
                <a:cs typeface="Chloe"/>
                <a:sym typeface="Chloe"/>
              </a:rPr>
              <a:t>Video Text: First Client | Past Clients</a:t>
            </a:r>
          </a:p>
        </p:txBody>
      </p:sp>
      <p:sp>
        <p:nvSpPr>
          <p:cNvPr name="TextBox 10" id="10"/>
          <p:cNvSpPr txBox="true"/>
          <p:nvPr/>
        </p:nvSpPr>
        <p:spPr>
          <a:xfrm rot="0">
            <a:off x="603888" y="346615"/>
            <a:ext cx="1338148" cy="3186080"/>
          </a:xfrm>
          <a:prstGeom prst="rect">
            <a:avLst/>
          </a:prstGeom>
        </p:spPr>
        <p:txBody>
          <a:bodyPr anchor="t" rtlCol="false" tIns="0" lIns="0" bIns="0" rIns="0">
            <a:spAutoFit/>
          </a:bodyPr>
          <a:lstStyle/>
          <a:p>
            <a:pPr algn="ctr">
              <a:lnSpc>
                <a:spcPts val="25552"/>
              </a:lnSpc>
              <a:spcBef>
                <a:spcPct val="0"/>
              </a:spcBef>
            </a:pPr>
            <a:r>
              <a:rPr lang="en-US" sz="19656">
                <a:solidFill>
                  <a:srgbClr val="FFFFFF"/>
                </a:solidFill>
                <a:latin typeface="Chloe"/>
                <a:ea typeface="Chloe"/>
                <a:cs typeface="Chloe"/>
                <a:sym typeface="Chloe"/>
              </a:rPr>
              <a:t>8</a:t>
            </a:r>
          </a:p>
        </p:txBody>
      </p:sp>
    </p:spTree>
  </p:cSld>
  <p:clrMapOvr>
    <a:masterClrMapping/>
  </p:clrMapOvr>
</p:sld>
</file>

<file path=ppt/slides/slide3.xml><?xml version="1.0" encoding="utf-8"?>
<p:sld xmlns:p="http://schemas.openxmlformats.org/presentationml/2006/main" xmlns:a="http://schemas.openxmlformats.org/drawingml/2006/main">
  <p:cSld>
    <p:bg>
      <p:bgPr>
        <a:solidFill>
          <a:srgbClr val="FFBD00"/>
        </a:solidFill>
      </p:bgPr>
    </p:bg>
    <p:spTree>
      <p:nvGrpSpPr>
        <p:cNvPr id="1" name=""/>
        <p:cNvGrpSpPr/>
        <p:nvPr/>
      </p:nvGrpSpPr>
      <p:grpSpPr>
        <a:xfrm>
          <a:off x="0" y="0"/>
          <a:ext cx="0" cy="0"/>
          <a:chOff x="0" y="0"/>
          <a:chExt cx="0" cy="0"/>
        </a:xfrm>
      </p:grpSpPr>
      <p:sp>
        <p:nvSpPr>
          <p:cNvPr name="TextBox 2" id="2"/>
          <p:cNvSpPr txBox="true"/>
          <p:nvPr/>
        </p:nvSpPr>
        <p:spPr>
          <a:xfrm rot="0">
            <a:off x="4065453" y="3369668"/>
            <a:ext cx="10157095" cy="4509688"/>
          </a:xfrm>
          <a:prstGeom prst="rect">
            <a:avLst/>
          </a:prstGeom>
        </p:spPr>
        <p:txBody>
          <a:bodyPr anchor="t" rtlCol="false" tIns="0" lIns="0" bIns="0" rIns="0">
            <a:spAutoFit/>
          </a:bodyPr>
          <a:lstStyle/>
          <a:p>
            <a:pPr algn="ctr">
              <a:lnSpc>
                <a:spcPts val="16463"/>
              </a:lnSpc>
            </a:pPr>
            <a:r>
              <a:rPr lang="en-US" sz="22248">
                <a:solidFill>
                  <a:srgbClr val="103757"/>
                </a:solidFill>
                <a:latin typeface="Chloe"/>
                <a:ea typeface="Chloe"/>
                <a:cs typeface="Chloe"/>
                <a:sym typeface="Chloe"/>
              </a:rPr>
              <a:t>GOLDEN TEXT</a:t>
            </a:r>
          </a:p>
        </p:txBody>
      </p:sp>
      <p:sp>
        <p:nvSpPr>
          <p:cNvPr name="TextBox 3" id="3"/>
          <p:cNvSpPr txBox="true"/>
          <p:nvPr/>
        </p:nvSpPr>
        <p:spPr>
          <a:xfrm rot="0">
            <a:off x="2364525" y="2388922"/>
            <a:ext cx="3149945" cy="1517203"/>
          </a:xfrm>
          <a:prstGeom prst="rect">
            <a:avLst/>
          </a:prstGeom>
        </p:spPr>
        <p:txBody>
          <a:bodyPr anchor="t" rtlCol="false" tIns="0" lIns="0" bIns="0" rIns="0">
            <a:spAutoFit/>
          </a:bodyPr>
          <a:lstStyle/>
          <a:p>
            <a:pPr algn="ctr">
              <a:lnSpc>
                <a:spcPts val="10692"/>
              </a:lnSpc>
            </a:pPr>
            <a:r>
              <a:rPr lang="en-US" sz="13366">
                <a:solidFill>
                  <a:srgbClr val="103757"/>
                </a:solidFill>
                <a:latin typeface="Emitha"/>
                <a:ea typeface="Emitha"/>
                <a:cs typeface="Emitha"/>
                <a:sym typeface="Emitha"/>
              </a:rPr>
              <a:t>The</a:t>
            </a:r>
          </a:p>
        </p:txBody>
      </p:sp>
      <p:sp>
        <p:nvSpPr>
          <p:cNvPr name="TextBox 4" id="4"/>
          <p:cNvSpPr txBox="true"/>
          <p:nvPr/>
        </p:nvSpPr>
        <p:spPr>
          <a:xfrm rot="0">
            <a:off x="10615510" y="6884798"/>
            <a:ext cx="3607038" cy="1517203"/>
          </a:xfrm>
          <a:prstGeom prst="rect">
            <a:avLst/>
          </a:prstGeom>
        </p:spPr>
        <p:txBody>
          <a:bodyPr anchor="t" rtlCol="false" tIns="0" lIns="0" bIns="0" rIns="0">
            <a:spAutoFit/>
          </a:bodyPr>
          <a:lstStyle/>
          <a:p>
            <a:pPr algn="ctr">
              <a:lnSpc>
                <a:spcPts val="10692"/>
              </a:lnSpc>
            </a:pPr>
            <a:r>
              <a:rPr lang="en-US" sz="13366">
                <a:solidFill>
                  <a:srgbClr val="103757"/>
                </a:solidFill>
                <a:latin typeface="Emitha"/>
                <a:ea typeface="Emitha"/>
                <a:cs typeface="Emitha"/>
                <a:sym typeface="Emitha"/>
              </a:rPr>
              <a:t>Workshop </a:t>
            </a:r>
          </a:p>
        </p:txBody>
      </p:sp>
      <p:sp>
        <p:nvSpPr>
          <p:cNvPr name="TextBox 5" id="5"/>
          <p:cNvSpPr txBox="true"/>
          <p:nvPr/>
        </p:nvSpPr>
        <p:spPr>
          <a:xfrm rot="0">
            <a:off x="5654557" y="8616155"/>
            <a:ext cx="6978886" cy="992039"/>
          </a:xfrm>
          <a:prstGeom prst="rect">
            <a:avLst/>
          </a:prstGeom>
        </p:spPr>
        <p:txBody>
          <a:bodyPr anchor="t" rtlCol="false" tIns="0" lIns="0" bIns="0" rIns="0">
            <a:spAutoFit/>
          </a:bodyPr>
          <a:lstStyle/>
          <a:p>
            <a:pPr algn="ctr">
              <a:lnSpc>
                <a:spcPts val="6739"/>
              </a:lnSpc>
            </a:pPr>
            <a:r>
              <a:rPr lang="en-US" sz="9107">
                <a:solidFill>
                  <a:srgbClr val="103757"/>
                </a:solidFill>
                <a:latin typeface="Chloe"/>
                <a:ea typeface="Chloe"/>
                <a:cs typeface="Chloe"/>
                <a:sym typeface="Chloe"/>
              </a:rPr>
              <a:t>ORIGIN STORY</a:t>
            </a:r>
          </a:p>
        </p:txBody>
      </p:sp>
    </p:spTree>
  </p:cSld>
  <p:clrMapOvr>
    <a:masterClrMapping/>
  </p:clrMapOvr>
</p:sld>
</file>

<file path=ppt/slides/slide30.xml><?xml version="1.0" encoding="utf-8"?>
<p:sld xmlns:p="http://schemas.openxmlformats.org/presentationml/2006/main" xmlns:a="http://schemas.openxmlformats.org/drawingml/2006/main">
  <p:cSld>
    <p:bg>
      <p:bgPr>
        <a:solidFill>
          <a:srgbClr val="FFBD00"/>
        </a:solidFill>
      </p:bgPr>
    </p:bg>
    <p:spTree>
      <p:nvGrpSpPr>
        <p:cNvPr id="1" name=""/>
        <p:cNvGrpSpPr/>
        <p:nvPr/>
      </p:nvGrpSpPr>
      <p:grpSpPr>
        <a:xfrm>
          <a:off x="0" y="0"/>
          <a:ext cx="0" cy="0"/>
          <a:chOff x="0" y="0"/>
          <a:chExt cx="0" cy="0"/>
        </a:xfrm>
      </p:grpSpPr>
      <p:grpSp>
        <p:nvGrpSpPr>
          <p:cNvPr name="Group 2" id="2"/>
          <p:cNvGrpSpPr/>
          <p:nvPr/>
        </p:nvGrpSpPr>
        <p:grpSpPr>
          <a:xfrm rot="0">
            <a:off x="874030" y="3807280"/>
            <a:ext cx="3957136" cy="4424135"/>
            <a:chOff x="0" y="0"/>
            <a:chExt cx="5276182" cy="5898847"/>
          </a:xfrm>
        </p:grpSpPr>
        <p:grpSp>
          <p:nvGrpSpPr>
            <p:cNvPr name="Group 3" id="3"/>
            <p:cNvGrpSpPr/>
            <p:nvPr/>
          </p:nvGrpSpPr>
          <p:grpSpPr>
            <a:xfrm rot="0">
              <a:off x="0" y="0"/>
              <a:ext cx="5276182" cy="5898847"/>
              <a:chOff x="0" y="0"/>
              <a:chExt cx="14317774" cy="16007478"/>
            </a:xfrm>
          </p:grpSpPr>
          <p:sp>
            <p:nvSpPr>
              <p:cNvPr name="Freeform 4" id="4">
                <a:extLst>
                  <a:ext uri="{C183D7F6-B498-43B3-948B-1728B52AA6E4}">
                    <adec:decorative xmlns:adec="http://schemas.microsoft.com/office/drawing/2017/decorative" val="1"/>
                  </a:ext>
                </a:extLst>
              </p:cNvPr>
              <p:cNvSpPr/>
              <p:nvPr/>
            </p:nvSpPr>
            <p:spPr>
              <a:xfrm flipH="false" flipV="false" rot="0">
                <a:off x="0" y="0"/>
                <a:ext cx="14317774" cy="16007479"/>
              </a:xfrm>
              <a:custGeom>
                <a:avLst/>
                <a:gdLst/>
                <a:ahLst/>
                <a:cxnLst/>
                <a:rect r="r" b="b" t="t" l="l"/>
                <a:pathLst>
                  <a:path h="16007479" w="14317774">
                    <a:moveTo>
                      <a:pt x="0" y="0"/>
                    </a:moveTo>
                    <a:lnTo>
                      <a:pt x="0" y="16007479"/>
                    </a:lnTo>
                    <a:lnTo>
                      <a:pt x="14317774" y="16007479"/>
                    </a:lnTo>
                    <a:lnTo>
                      <a:pt x="14317774" y="0"/>
                    </a:lnTo>
                    <a:lnTo>
                      <a:pt x="0" y="0"/>
                    </a:lnTo>
                    <a:close/>
                    <a:moveTo>
                      <a:pt x="14256814" y="15946518"/>
                    </a:moveTo>
                    <a:lnTo>
                      <a:pt x="59690" y="15946518"/>
                    </a:lnTo>
                    <a:lnTo>
                      <a:pt x="59690" y="59690"/>
                    </a:lnTo>
                    <a:lnTo>
                      <a:pt x="14256814" y="59690"/>
                    </a:lnTo>
                    <a:lnTo>
                      <a:pt x="14256814" y="15946518"/>
                    </a:lnTo>
                    <a:close/>
                  </a:path>
                </a:pathLst>
              </a:custGeom>
              <a:solidFill>
                <a:srgbClr val="103757"/>
              </a:solidFill>
            </p:spPr>
          </p:sp>
        </p:grpSp>
        <p:sp>
          <p:nvSpPr>
            <p:cNvPr name="TextBox 5" id="5"/>
            <p:cNvSpPr txBox="true"/>
            <p:nvPr/>
          </p:nvSpPr>
          <p:spPr>
            <a:xfrm rot="0">
              <a:off x="544990" y="807063"/>
              <a:ext cx="4186201" cy="1599142"/>
            </a:xfrm>
            <a:prstGeom prst="rect">
              <a:avLst/>
            </a:prstGeom>
          </p:spPr>
          <p:txBody>
            <a:bodyPr anchor="t" rtlCol="false" tIns="0" lIns="0" bIns="0" rIns="0">
              <a:spAutoFit/>
            </a:bodyPr>
            <a:lstStyle/>
            <a:p>
              <a:pPr algn="ctr">
                <a:lnSpc>
                  <a:spcPts val="4900"/>
                </a:lnSpc>
              </a:pPr>
              <a:r>
                <a:rPr lang="en-US" sz="3500" b="true">
                  <a:solidFill>
                    <a:srgbClr val="103757"/>
                  </a:solidFill>
                  <a:latin typeface="Barlow Bold Bold"/>
                  <a:ea typeface="Barlow Bold Bold"/>
                  <a:cs typeface="Barlow Bold Bold"/>
                  <a:sym typeface="Barlow Bold Bold"/>
                </a:rPr>
                <a:t>You Were </a:t>
              </a:r>
            </a:p>
            <a:p>
              <a:pPr algn="ctr">
                <a:lnSpc>
                  <a:spcPts val="4900"/>
                </a:lnSpc>
              </a:pPr>
              <a:r>
                <a:rPr lang="en-US" sz="3500" b="true">
                  <a:solidFill>
                    <a:srgbClr val="103757"/>
                  </a:solidFill>
                  <a:latin typeface="Barlow Bold Bold"/>
                  <a:ea typeface="Barlow Bold Bold"/>
                  <a:cs typeface="Barlow Bold Bold"/>
                  <a:sym typeface="Barlow Bold Bold"/>
                </a:rPr>
                <a:t>My First.</a:t>
              </a:r>
            </a:p>
          </p:txBody>
        </p:sp>
        <p:sp>
          <p:nvSpPr>
            <p:cNvPr name="TextBox 6" id="6"/>
            <p:cNvSpPr txBox="true"/>
            <p:nvPr/>
          </p:nvSpPr>
          <p:spPr>
            <a:xfrm rot="0">
              <a:off x="544990" y="2715826"/>
              <a:ext cx="4186201" cy="2309284"/>
            </a:xfrm>
            <a:prstGeom prst="rect">
              <a:avLst/>
            </a:prstGeom>
          </p:spPr>
          <p:txBody>
            <a:bodyPr anchor="t" rtlCol="false" tIns="0" lIns="0" bIns="0" rIns="0">
              <a:spAutoFit/>
            </a:bodyPr>
            <a:lstStyle/>
            <a:p>
              <a:pPr algn="ctr">
                <a:lnSpc>
                  <a:spcPts val="3499"/>
                </a:lnSpc>
              </a:pPr>
              <a:r>
                <a:rPr lang="en-US" sz="2499" spc="24">
                  <a:solidFill>
                    <a:srgbClr val="103757"/>
                  </a:solidFill>
                  <a:latin typeface="Barlow SemiCondensed"/>
                  <a:ea typeface="Barlow SemiCondensed"/>
                  <a:cs typeface="Barlow SemiCondensed"/>
                  <a:sym typeface="Barlow SemiCondensed"/>
                </a:rPr>
                <a:t>Gratitude to your very  first client! Did they know you were </a:t>
              </a:r>
            </a:p>
            <a:p>
              <a:pPr algn="ctr">
                <a:lnSpc>
                  <a:spcPts val="3499"/>
                </a:lnSpc>
              </a:pPr>
              <a:r>
                <a:rPr lang="en-US" sz="2499" spc="24">
                  <a:solidFill>
                    <a:srgbClr val="103757"/>
                  </a:solidFill>
                  <a:latin typeface="Barlow SemiCondensed"/>
                  <a:ea typeface="Barlow SemiCondensed"/>
                  <a:cs typeface="Barlow SemiCondensed"/>
                  <a:sym typeface="Barlow SemiCondensed"/>
                </a:rPr>
                <a:t>THAT new?</a:t>
              </a:r>
            </a:p>
          </p:txBody>
        </p:sp>
      </p:grpSp>
      <p:grpSp>
        <p:nvGrpSpPr>
          <p:cNvPr name="Group 7" id="7"/>
          <p:cNvGrpSpPr/>
          <p:nvPr/>
        </p:nvGrpSpPr>
        <p:grpSpPr>
          <a:xfrm rot="0">
            <a:off x="5017948" y="3497718"/>
            <a:ext cx="3957136" cy="5043261"/>
            <a:chOff x="0" y="0"/>
            <a:chExt cx="5276182" cy="6724347"/>
          </a:xfrm>
        </p:grpSpPr>
        <p:grpSp>
          <p:nvGrpSpPr>
            <p:cNvPr name="Group 8" id="8"/>
            <p:cNvGrpSpPr/>
            <p:nvPr/>
          </p:nvGrpSpPr>
          <p:grpSpPr>
            <a:xfrm rot="0">
              <a:off x="0" y="0"/>
              <a:ext cx="5276182" cy="6724347"/>
              <a:chOff x="0" y="0"/>
              <a:chExt cx="14317774" cy="18247607"/>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4317774" cy="18247607"/>
              </a:xfrm>
              <a:custGeom>
                <a:avLst/>
                <a:gdLst/>
                <a:ahLst/>
                <a:cxnLst/>
                <a:rect r="r" b="b" t="t" l="l"/>
                <a:pathLst>
                  <a:path h="18247607" w="14317774">
                    <a:moveTo>
                      <a:pt x="0" y="0"/>
                    </a:moveTo>
                    <a:lnTo>
                      <a:pt x="0" y="18247607"/>
                    </a:lnTo>
                    <a:lnTo>
                      <a:pt x="14317774" y="18247607"/>
                    </a:lnTo>
                    <a:lnTo>
                      <a:pt x="14317774" y="0"/>
                    </a:lnTo>
                    <a:lnTo>
                      <a:pt x="0" y="0"/>
                    </a:lnTo>
                    <a:close/>
                    <a:moveTo>
                      <a:pt x="14256814" y="18186646"/>
                    </a:moveTo>
                    <a:lnTo>
                      <a:pt x="59690" y="18186646"/>
                    </a:lnTo>
                    <a:lnTo>
                      <a:pt x="59690" y="59690"/>
                    </a:lnTo>
                    <a:lnTo>
                      <a:pt x="14256814" y="59690"/>
                    </a:lnTo>
                    <a:lnTo>
                      <a:pt x="14256814" y="18186646"/>
                    </a:lnTo>
                    <a:close/>
                  </a:path>
                </a:pathLst>
              </a:custGeom>
              <a:solidFill>
                <a:srgbClr val="103757"/>
              </a:solidFill>
            </p:spPr>
          </p:sp>
        </p:grpSp>
        <p:sp>
          <p:nvSpPr>
            <p:cNvPr name="TextBox 10" id="10"/>
            <p:cNvSpPr txBox="true"/>
            <p:nvPr/>
          </p:nvSpPr>
          <p:spPr>
            <a:xfrm rot="0">
              <a:off x="544990" y="807063"/>
              <a:ext cx="4186201" cy="2424642"/>
            </a:xfrm>
            <a:prstGeom prst="rect">
              <a:avLst/>
            </a:prstGeom>
          </p:spPr>
          <p:txBody>
            <a:bodyPr anchor="t" rtlCol="false" tIns="0" lIns="0" bIns="0" rIns="0">
              <a:spAutoFit/>
            </a:bodyPr>
            <a:lstStyle/>
            <a:p>
              <a:pPr algn="ctr">
                <a:lnSpc>
                  <a:spcPts val="4900"/>
                </a:lnSpc>
              </a:pPr>
              <a:r>
                <a:rPr lang="en-US" b="true" sz="3500">
                  <a:solidFill>
                    <a:srgbClr val="103757"/>
                  </a:solidFill>
                  <a:latin typeface="Barlow Bold Bold"/>
                  <a:ea typeface="Barlow Bold Bold"/>
                  <a:cs typeface="Barlow Bold Bold"/>
                  <a:sym typeface="Barlow Bold Bold"/>
                </a:rPr>
                <a:t>I Still Remember When...</a:t>
              </a:r>
            </a:p>
          </p:txBody>
        </p:sp>
        <p:sp>
          <p:nvSpPr>
            <p:cNvPr name="TextBox 11" id="11"/>
            <p:cNvSpPr txBox="true"/>
            <p:nvPr/>
          </p:nvSpPr>
          <p:spPr>
            <a:xfrm rot="0">
              <a:off x="544990" y="3541326"/>
              <a:ext cx="4186201" cy="2309284"/>
            </a:xfrm>
            <a:prstGeom prst="rect">
              <a:avLst/>
            </a:prstGeom>
          </p:spPr>
          <p:txBody>
            <a:bodyPr anchor="t" rtlCol="false" tIns="0" lIns="0" bIns="0" rIns="0">
              <a:spAutoFit/>
            </a:bodyPr>
            <a:lstStyle/>
            <a:p>
              <a:pPr algn="ctr">
                <a:lnSpc>
                  <a:spcPts val="3499"/>
                </a:lnSpc>
              </a:pPr>
              <a:r>
                <a:rPr lang="en-US" sz="2499" spc="24">
                  <a:solidFill>
                    <a:srgbClr val="103757"/>
                  </a:solidFill>
                  <a:latin typeface="Barlow SemiCondensed"/>
                  <a:ea typeface="Barlow SemiCondensed"/>
                  <a:cs typeface="Barlow SemiCondensed"/>
                  <a:sym typeface="Barlow SemiCondensed"/>
                </a:rPr>
                <a:t>Pull a specific memory, something that was funny or something unique! </a:t>
              </a:r>
            </a:p>
          </p:txBody>
        </p:sp>
      </p:grpSp>
      <p:grpSp>
        <p:nvGrpSpPr>
          <p:cNvPr name="Group 12" id="12"/>
          <p:cNvGrpSpPr/>
          <p:nvPr/>
        </p:nvGrpSpPr>
        <p:grpSpPr>
          <a:xfrm rot="0">
            <a:off x="9160056" y="3588205"/>
            <a:ext cx="3957136" cy="4862285"/>
            <a:chOff x="0" y="0"/>
            <a:chExt cx="5276182" cy="6483047"/>
          </a:xfrm>
        </p:grpSpPr>
        <p:grpSp>
          <p:nvGrpSpPr>
            <p:cNvPr name="Group 13" id="13"/>
            <p:cNvGrpSpPr/>
            <p:nvPr/>
          </p:nvGrpSpPr>
          <p:grpSpPr>
            <a:xfrm rot="0">
              <a:off x="0" y="0"/>
              <a:ext cx="5276182" cy="6483047"/>
              <a:chOff x="0" y="0"/>
              <a:chExt cx="14317774" cy="17592800"/>
            </a:xfrm>
          </p:grpSpPr>
          <p:sp>
            <p:nvSpPr>
              <p:cNvPr name="Freeform 14" id="14">
                <a:extLst>
                  <a:ext uri="{C183D7F6-B498-43B3-948B-1728B52AA6E4}">
                    <adec:decorative xmlns:adec="http://schemas.microsoft.com/office/drawing/2017/decorative" val="1"/>
                  </a:ext>
                </a:extLst>
              </p:cNvPr>
              <p:cNvSpPr/>
              <p:nvPr/>
            </p:nvSpPr>
            <p:spPr>
              <a:xfrm flipH="false" flipV="false" rot="0">
                <a:off x="0" y="0"/>
                <a:ext cx="14317774" cy="17592799"/>
              </a:xfrm>
              <a:custGeom>
                <a:avLst/>
                <a:gdLst/>
                <a:ahLst/>
                <a:cxnLst/>
                <a:rect r="r" b="b" t="t" l="l"/>
                <a:pathLst>
                  <a:path h="17592799" w="14317774">
                    <a:moveTo>
                      <a:pt x="0" y="0"/>
                    </a:moveTo>
                    <a:lnTo>
                      <a:pt x="0" y="17592799"/>
                    </a:lnTo>
                    <a:lnTo>
                      <a:pt x="14317774" y="17592799"/>
                    </a:lnTo>
                    <a:lnTo>
                      <a:pt x="14317774" y="0"/>
                    </a:lnTo>
                    <a:lnTo>
                      <a:pt x="0" y="0"/>
                    </a:lnTo>
                    <a:close/>
                    <a:moveTo>
                      <a:pt x="14256814" y="17531840"/>
                    </a:moveTo>
                    <a:lnTo>
                      <a:pt x="59690" y="17531840"/>
                    </a:lnTo>
                    <a:lnTo>
                      <a:pt x="59690" y="59690"/>
                    </a:lnTo>
                    <a:lnTo>
                      <a:pt x="14256814" y="59690"/>
                    </a:lnTo>
                    <a:lnTo>
                      <a:pt x="14256814" y="17531840"/>
                    </a:lnTo>
                    <a:close/>
                  </a:path>
                </a:pathLst>
              </a:custGeom>
              <a:solidFill>
                <a:srgbClr val="103757"/>
              </a:solidFill>
            </p:spPr>
          </p:sp>
        </p:grpSp>
        <p:sp>
          <p:nvSpPr>
            <p:cNvPr name="TextBox 15" id="15"/>
            <p:cNvSpPr txBox="true"/>
            <p:nvPr/>
          </p:nvSpPr>
          <p:spPr>
            <a:xfrm rot="0">
              <a:off x="544990" y="807063"/>
              <a:ext cx="4186201" cy="1599142"/>
            </a:xfrm>
            <a:prstGeom prst="rect">
              <a:avLst/>
            </a:prstGeom>
          </p:spPr>
          <p:txBody>
            <a:bodyPr anchor="t" rtlCol="false" tIns="0" lIns="0" bIns="0" rIns="0">
              <a:spAutoFit/>
            </a:bodyPr>
            <a:lstStyle/>
            <a:p>
              <a:pPr algn="ctr">
                <a:lnSpc>
                  <a:spcPts val="4900"/>
                </a:lnSpc>
              </a:pPr>
              <a:r>
                <a:rPr lang="en-US" b="true" sz="3500">
                  <a:solidFill>
                    <a:srgbClr val="103757"/>
                  </a:solidFill>
                  <a:latin typeface="Barlow Bold Bold"/>
                  <a:ea typeface="Barlow Bold Bold"/>
                  <a:cs typeface="Barlow Bold Bold"/>
                  <a:sym typeface="Barlow Bold Bold"/>
                </a:rPr>
                <a:t>Because of You, I... </a:t>
              </a:r>
            </a:p>
          </p:txBody>
        </p:sp>
        <p:sp>
          <p:nvSpPr>
            <p:cNvPr name="TextBox 16" id="16"/>
            <p:cNvSpPr txBox="true"/>
            <p:nvPr/>
          </p:nvSpPr>
          <p:spPr>
            <a:xfrm rot="0">
              <a:off x="544990" y="2715826"/>
              <a:ext cx="4186201" cy="2893484"/>
            </a:xfrm>
            <a:prstGeom prst="rect">
              <a:avLst/>
            </a:prstGeom>
          </p:spPr>
          <p:txBody>
            <a:bodyPr anchor="t" rtlCol="false" tIns="0" lIns="0" bIns="0" rIns="0">
              <a:spAutoFit/>
            </a:bodyPr>
            <a:lstStyle/>
            <a:p>
              <a:pPr algn="ctr">
                <a:lnSpc>
                  <a:spcPts val="3499"/>
                </a:lnSpc>
              </a:pPr>
              <a:r>
                <a:rPr lang="en-US" sz="2499" spc="24">
                  <a:solidFill>
                    <a:srgbClr val="103757"/>
                  </a:solidFill>
                  <a:latin typeface="Barlow SemiCondensed"/>
                  <a:ea typeface="Barlow SemiCondensed"/>
                  <a:cs typeface="Barlow SemiCondensed"/>
                  <a:sym typeface="Barlow SemiCondensed"/>
                </a:rPr>
                <a:t>Remember that time your life was impacted by a client.  Big or small? When do you think of them?</a:t>
              </a:r>
            </a:p>
          </p:txBody>
        </p:sp>
      </p:grpSp>
      <p:grpSp>
        <p:nvGrpSpPr>
          <p:cNvPr name="Group 17" id="17"/>
          <p:cNvGrpSpPr/>
          <p:nvPr/>
        </p:nvGrpSpPr>
        <p:grpSpPr>
          <a:xfrm rot="0">
            <a:off x="13302164" y="3807280"/>
            <a:ext cx="3957136" cy="4424135"/>
            <a:chOff x="0" y="0"/>
            <a:chExt cx="5276182" cy="5898847"/>
          </a:xfrm>
        </p:grpSpPr>
        <p:grpSp>
          <p:nvGrpSpPr>
            <p:cNvPr name="Group 18" id="18"/>
            <p:cNvGrpSpPr/>
            <p:nvPr/>
          </p:nvGrpSpPr>
          <p:grpSpPr>
            <a:xfrm rot="0">
              <a:off x="0" y="0"/>
              <a:ext cx="5276182" cy="5898847"/>
              <a:chOff x="0" y="0"/>
              <a:chExt cx="14317774" cy="16007478"/>
            </a:xfrm>
          </p:grpSpPr>
          <p:sp>
            <p:nvSpPr>
              <p:cNvPr name="Freeform 19" id="19">
                <a:extLst>
                  <a:ext uri="{C183D7F6-B498-43B3-948B-1728B52AA6E4}">
                    <adec:decorative xmlns:adec="http://schemas.microsoft.com/office/drawing/2017/decorative" val="1"/>
                  </a:ext>
                </a:extLst>
              </p:cNvPr>
              <p:cNvSpPr/>
              <p:nvPr/>
            </p:nvSpPr>
            <p:spPr>
              <a:xfrm flipH="false" flipV="false" rot="0">
                <a:off x="0" y="0"/>
                <a:ext cx="14317774" cy="16007479"/>
              </a:xfrm>
              <a:custGeom>
                <a:avLst/>
                <a:gdLst/>
                <a:ahLst/>
                <a:cxnLst/>
                <a:rect r="r" b="b" t="t" l="l"/>
                <a:pathLst>
                  <a:path h="16007479" w="14317774">
                    <a:moveTo>
                      <a:pt x="0" y="0"/>
                    </a:moveTo>
                    <a:lnTo>
                      <a:pt x="0" y="16007479"/>
                    </a:lnTo>
                    <a:lnTo>
                      <a:pt x="14317774" y="16007479"/>
                    </a:lnTo>
                    <a:lnTo>
                      <a:pt x="14317774" y="0"/>
                    </a:lnTo>
                    <a:lnTo>
                      <a:pt x="0" y="0"/>
                    </a:lnTo>
                    <a:close/>
                    <a:moveTo>
                      <a:pt x="14256814" y="15946518"/>
                    </a:moveTo>
                    <a:lnTo>
                      <a:pt x="59690" y="15946518"/>
                    </a:lnTo>
                    <a:lnTo>
                      <a:pt x="59690" y="59690"/>
                    </a:lnTo>
                    <a:lnTo>
                      <a:pt x="14256814" y="59690"/>
                    </a:lnTo>
                    <a:lnTo>
                      <a:pt x="14256814" y="15946518"/>
                    </a:lnTo>
                    <a:close/>
                  </a:path>
                </a:pathLst>
              </a:custGeom>
              <a:solidFill>
                <a:srgbClr val="103757"/>
              </a:solidFill>
            </p:spPr>
          </p:sp>
        </p:grpSp>
        <p:sp>
          <p:nvSpPr>
            <p:cNvPr name="TextBox 20" id="20"/>
            <p:cNvSpPr txBox="true"/>
            <p:nvPr/>
          </p:nvSpPr>
          <p:spPr>
            <a:xfrm rot="0">
              <a:off x="544990" y="807063"/>
              <a:ext cx="4186201" cy="1599142"/>
            </a:xfrm>
            <a:prstGeom prst="rect">
              <a:avLst/>
            </a:prstGeom>
          </p:spPr>
          <p:txBody>
            <a:bodyPr anchor="t" rtlCol="false" tIns="0" lIns="0" bIns="0" rIns="0">
              <a:spAutoFit/>
            </a:bodyPr>
            <a:lstStyle/>
            <a:p>
              <a:pPr algn="ctr">
                <a:lnSpc>
                  <a:spcPts val="4900"/>
                </a:lnSpc>
              </a:pPr>
              <a:r>
                <a:rPr lang="en-US" b="true" sz="3500">
                  <a:solidFill>
                    <a:srgbClr val="103757"/>
                  </a:solidFill>
                  <a:latin typeface="Barlow Bold Bold"/>
                  <a:ea typeface="Barlow Bold Bold"/>
                  <a:cs typeface="Barlow Bold Bold"/>
                  <a:sym typeface="Barlow Bold Bold"/>
                </a:rPr>
                <a:t>I’m Not Asking for Anything</a:t>
              </a:r>
            </a:p>
          </p:txBody>
        </p:sp>
        <p:sp>
          <p:nvSpPr>
            <p:cNvPr name="TextBox 21" id="21"/>
            <p:cNvSpPr txBox="true"/>
            <p:nvPr/>
          </p:nvSpPr>
          <p:spPr>
            <a:xfrm rot="0">
              <a:off x="544990" y="2715826"/>
              <a:ext cx="4186201" cy="2309284"/>
            </a:xfrm>
            <a:prstGeom prst="rect">
              <a:avLst/>
            </a:prstGeom>
          </p:spPr>
          <p:txBody>
            <a:bodyPr anchor="t" rtlCol="false" tIns="0" lIns="0" bIns="0" rIns="0">
              <a:spAutoFit/>
            </a:bodyPr>
            <a:lstStyle/>
            <a:p>
              <a:pPr algn="ctr">
                <a:lnSpc>
                  <a:spcPts val="3499"/>
                </a:lnSpc>
              </a:pPr>
              <a:r>
                <a:rPr lang="en-US" sz="2499" spc="24">
                  <a:solidFill>
                    <a:srgbClr val="103757"/>
                  </a:solidFill>
                  <a:latin typeface="Barlow SemiCondensed"/>
                  <a:ea typeface="Barlow SemiCondensed"/>
                  <a:cs typeface="Barlow SemiCondensed"/>
                  <a:sym typeface="Barlow SemiCondensed"/>
                </a:rPr>
                <a:t>Hi. It’s been a while -  just wanted to pop in your messages to see how you have been!</a:t>
              </a:r>
            </a:p>
          </p:txBody>
        </p:sp>
      </p:grpSp>
      <p:sp>
        <p:nvSpPr>
          <p:cNvPr name="TextBox 22" id="22"/>
          <p:cNvSpPr txBox="true"/>
          <p:nvPr/>
        </p:nvSpPr>
        <p:spPr>
          <a:xfrm rot="0">
            <a:off x="2889714" y="819150"/>
            <a:ext cx="12540683" cy="1751861"/>
          </a:xfrm>
          <a:prstGeom prst="rect">
            <a:avLst/>
          </a:prstGeom>
        </p:spPr>
        <p:txBody>
          <a:bodyPr anchor="t" rtlCol="false" tIns="0" lIns="0" bIns="0" rIns="0">
            <a:spAutoFit/>
          </a:bodyPr>
          <a:lstStyle/>
          <a:p>
            <a:pPr algn="ctr">
              <a:lnSpc>
                <a:spcPts val="14215"/>
              </a:lnSpc>
              <a:spcBef>
                <a:spcPct val="0"/>
              </a:spcBef>
            </a:pPr>
            <a:r>
              <a:rPr lang="en-US" sz="10154" spc="101">
                <a:solidFill>
                  <a:srgbClr val="FFFFFF"/>
                </a:solidFill>
                <a:latin typeface="Chloe"/>
                <a:ea typeface="Chloe"/>
                <a:cs typeface="Chloe"/>
                <a:sym typeface="Chloe"/>
              </a:rPr>
              <a:t>4 Gratitude Video Styles</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103757"/>
        </a:solidFill>
      </p:bgPr>
    </p:bg>
    <p:spTree>
      <p:nvGrpSpPr>
        <p:cNvPr id="1" name=""/>
        <p:cNvGrpSpPr/>
        <p:nvPr/>
      </p:nvGrpSpPr>
      <p:grpSpPr>
        <a:xfrm>
          <a:off x="0" y="0"/>
          <a:ext cx="0" cy="0"/>
          <a:chOff x="0" y="0"/>
          <a:chExt cx="0" cy="0"/>
        </a:xfrm>
      </p:grpSpPr>
      <p:sp>
        <p:nvSpPr>
          <p:cNvPr name="AutoShape 2" id="2"/>
          <p:cNvSpPr/>
          <p:nvPr/>
        </p:nvSpPr>
        <p:spPr>
          <a:xfrm rot="0">
            <a:off x="2306776" y="1028700"/>
            <a:ext cx="14952524" cy="0"/>
          </a:xfrm>
          <a:prstGeom prst="line">
            <a:avLst/>
          </a:prstGeom>
          <a:ln cap="rnd" w="9525">
            <a:solidFill>
              <a:srgbClr val="FFFFFF"/>
            </a:solidFill>
            <a:prstDash val="solid"/>
            <a:headEnd type="none" len="sm" w="sm"/>
            <a:tailEnd type="none" len="sm" w="sm"/>
          </a:ln>
        </p:spPr>
      </p:sp>
      <p:sp>
        <p:nvSpPr>
          <p:cNvPr name="AutoShape 3" id="3"/>
          <p:cNvSpPr/>
          <p:nvPr/>
        </p:nvSpPr>
        <p:spPr>
          <a:xfrm rot="0">
            <a:off x="1028700" y="9248775"/>
            <a:ext cx="15292849" cy="0"/>
          </a:xfrm>
          <a:prstGeom prst="line">
            <a:avLst/>
          </a:prstGeom>
          <a:ln cap="rnd" w="9525">
            <a:solidFill>
              <a:srgbClr val="FFFFFF"/>
            </a:solidFill>
            <a:prstDash val="solid"/>
            <a:headEnd type="none" len="sm" w="sm"/>
            <a:tailEnd type="none" len="sm" w="sm"/>
          </a:ln>
        </p:spPr>
      </p:sp>
      <p:sp>
        <p:nvSpPr>
          <p:cNvPr name="Freeform 4" id="4"/>
          <p:cNvSpPr/>
          <p:nvPr/>
        </p:nvSpPr>
        <p:spPr>
          <a:xfrm flipH="true" flipV="false" rot="0">
            <a:off x="16744082" y="8999803"/>
            <a:ext cx="679383" cy="468774"/>
          </a:xfrm>
          <a:custGeom>
            <a:avLst/>
            <a:gdLst/>
            <a:ahLst/>
            <a:cxnLst/>
            <a:rect r="r" b="b" t="t" l="l"/>
            <a:pathLst>
              <a:path h="468774" w="679383">
                <a:moveTo>
                  <a:pt x="679383" y="0"/>
                </a:moveTo>
                <a:lnTo>
                  <a:pt x="0" y="0"/>
                </a:lnTo>
                <a:lnTo>
                  <a:pt x="0" y="468774"/>
                </a:lnTo>
                <a:lnTo>
                  <a:pt x="679383" y="468774"/>
                </a:lnTo>
                <a:lnTo>
                  <a:pt x="679383"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5" id="5"/>
          <p:cNvSpPr txBox="true"/>
          <p:nvPr/>
        </p:nvSpPr>
        <p:spPr>
          <a:xfrm rot="0">
            <a:off x="2306776" y="1785421"/>
            <a:ext cx="13692436" cy="6546853"/>
          </a:xfrm>
          <a:prstGeom prst="rect">
            <a:avLst/>
          </a:prstGeom>
        </p:spPr>
        <p:txBody>
          <a:bodyPr anchor="t" rtlCol="false" tIns="0" lIns="0" bIns="0" rIns="0">
            <a:spAutoFit/>
          </a:bodyPr>
          <a:lstStyle/>
          <a:p>
            <a:pPr algn="l">
              <a:lnSpc>
                <a:spcPts val="10399"/>
              </a:lnSpc>
            </a:pPr>
            <a:r>
              <a:rPr lang="en-US" sz="7999">
                <a:solidFill>
                  <a:srgbClr val="FFFFFF"/>
                </a:solidFill>
                <a:latin typeface="Chloe"/>
                <a:ea typeface="Chloe"/>
                <a:cs typeface="Chloe"/>
                <a:sym typeface="Chloe"/>
              </a:rPr>
              <a:t>Consumers </a:t>
            </a:r>
            <a:r>
              <a:rPr lang="en-US" sz="7999">
                <a:solidFill>
                  <a:srgbClr val="FFBD00"/>
                </a:solidFill>
                <a:latin typeface="Chloe"/>
                <a:ea typeface="Chloe"/>
                <a:cs typeface="Chloe"/>
                <a:sym typeface="Chloe"/>
              </a:rPr>
              <a:t>retain 95%</a:t>
            </a:r>
            <a:r>
              <a:rPr lang="en-US" sz="7999">
                <a:solidFill>
                  <a:srgbClr val="FFFFFF"/>
                </a:solidFill>
                <a:latin typeface="Chloe"/>
                <a:ea typeface="Chloe"/>
                <a:cs typeface="Chloe"/>
                <a:sym typeface="Chloe"/>
              </a:rPr>
              <a:t> of a message when </a:t>
            </a:r>
            <a:r>
              <a:rPr lang="en-US" sz="7999">
                <a:solidFill>
                  <a:srgbClr val="FFBD00"/>
                </a:solidFill>
                <a:latin typeface="Chloe"/>
                <a:ea typeface="Chloe"/>
                <a:cs typeface="Chloe"/>
                <a:sym typeface="Chloe"/>
              </a:rPr>
              <a:t>watching a video</a:t>
            </a:r>
            <a:r>
              <a:rPr lang="en-US" sz="7999">
                <a:solidFill>
                  <a:srgbClr val="FFFFFF"/>
                </a:solidFill>
                <a:latin typeface="Chloe"/>
                <a:ea typeface="Chloe"/>
                <a:cs typeface="Chloe"/>
                <a:sym typeface="Chloe"/>
              </a:rPr>
              <a:t>, compared to only 10% when reading text.</a:t>
            </a:r>
          </a:p>
          <a:p>
            <a:pPr algn="l" marL="0" indent="0" lvl="0">
              <a:lnSpc>
                <a:spcPts val="10399"/>
              </a:lnSpc>
              <a:spcBef>
                <a:spcPct val="0"/>
              </a:spcBef>
            </a:pPr>
          </a:p>
        </p:txBody>
      </p:sp>
      <p:sp>
        <p:nvSpPr>
          <p:cNvPr name="TextBox 6" id="6"/>
          <p:cNvSpPr txBox="true"/>
          <p:nvPr/>
        </p:nvSpPr>
        <p:spPr>
          <a:xfrm rot="0">
            <a:off x="14110540" y="7866886"/>
            <a:ext cx="1888671" cy="348558"/>
          </a:xfrm>
          <a:prstGeom prst="rect">
            <a:avLst/>
          </a:prstGeom>
        </p:spPr>
        <p:txBody>
          <a:bodyPr anchor="t" rtlCol="false" tIns="0" lIns="0" bIns="0" rIns="0">
            <a:spAutoFit/>
          </a:bodyPr>
          <a:lstStyle/>
          <a:p>
            <a:pPr algn="ctr">
              <a:lnSpc>
                <a:spcPts val="2838"/>
              </a:lnSpc>
              <a:spcBef>
                <a:spcPct val="0"/>
              </a:spcBef>
            </a:pPr>
            <a:r>
              <a:rPr lang="en-US" sz="2027" spc="-4">
                <a:solidFill>
                  <a:srgbClr val="FFFFFF"/>
                </a:solidFill>
                <a:latin typeface="IBM Plex Sans Condensed"/>
                <a:ea typeface="IBM Plex Sans Condensed"/>
                <a:cs typeface="IBM Plex Sans Condensed"/>
                <a:sym typeface="IBM Plex Sans Condensed"/>
              </a:rPr>
              <a:t>Source: RESIMPLI</a:t>
            </a:r>
          </a:p>
        </p:txBody>
      </p:sp>
    </p:spTree>
  </p:cSld>
  <p:clrMapOvr>
    <a:masterClrMapping/>
  </p:clrMapOvr>
</p:sld>
</file>

<file path=ppt/slides/slide32.xml><?xml version="1.0" encoding="utf-8"?>
<p:sld xmlns:p="http://schemas.openxmlformats.org/presentationml/2006/main" xmlns:a="http://schemas.openxmlformats.org/drawingml/2006/main">
  <p:cSld>
    <p:bg>
      <p:bgPr>
        <a:solidFill>
          <a:srgbClr val="FFBD00"/>
        </a:solidFill>
      </p:bgPr>
    </p:bg>
    <p:spTree>
      <p:nvGrpSpPr>
        <p:cNvPr id="1" name=""/>
        <p:cNvGrpSpPr/>
        <p:nvPr/>
      </p:nvGrpSpPr>
      <p:grpSpPr>
        <a:xfrm>
          <a:off x="0" y="0"/>
          <a:ext cx="0" cy="0"/>
          <a:chOff x="0" y="0"/>
          <a:chExt cx="0" cy="0"/>
        </a:xfrm>
      </p:grpSpPr>
      <p:sp>
        <p:nvSpPr>
          <p:cNvPr name="TextBox 2" id="2"/>
          <p:cNvSpPr txBox="true"/>
          <p:nvPr/>
        </p:nvSpPr>
        <p:spPr>
          <a:xfrm rot="0">
            <a:off x="1223782" y="5107018"/>
            <a:ext cx="15840435" cy="2274433"/>
          </a:xfrm>
          <a:prstGeom prst="rect">
            <a:avLst/>
          </a:prstGeom>
        </p:spPr>
        <p:txBody>
          <a:bodyPr anchor="t" rtlCol="false" tIns="0" lIns="0" bIns="0" rIns="0">
            <a:spAutoFit/>
          </a:bodyPr>
          <a:lstStyle/>
          <a:p>
            <a:pPr algn="ctr">
              <a:lnSpc>
                <a:spcPts val="14308"/>
              </a:lnSpc>
            </a:pPr>
            <a:r>
              <a:rPr lang="en-US" sz="23848">
                <a:solidFill>
                  <a:srgbClr val="FFFCFC"/>
                </a:solidFill>
                <a:latin typeface="Noto Serif Display ExtraCondensed"/>
                <a:ea typeface="Noto Serif Display ExtraCondensed"/>
                <a:cs typeface="Noto Serif Display ExtraCondensed"/>
                <a:sym typeface="Noto Serif Display ExtraCondensed"/>
              </a:rPr>
              <a:t>SHARE</a:t>
            </a:r>
          </a:p>
        </p:txBody>
      </p:sp>
      <p:sp>
        <p:nvSpPr>
          <p:cNvPr name="TextBox 3" id="3"/>
          <p:cNvSpPr txBox="true"/>
          <p:nvPr/>
        </p:nvSpPr>
        <p:spPr>
          <a:xfrm rot="0">
            <a:off x="1223782" y="3011772"/>
            <a:ext cx="15840435" cy="1771004"/>
          </a:xfrm>
          <a:prstGeom prst="rect">
            <a:avLst/>
          </a:prstGeom>
        </p:spPr>
        <p:txBody>
          <a:bodyPr anchor="t" rtlCol="false" tIns="0" lIns="0" bIns="0" rIns="0">
            <a:spAutoFit/>
          </a:bodyPr>
          <a:lstStyle/>
          <a:p>
            <a:pPr algn="ctr">
              <a:lnSpc>
                <a:spcPts val="11244"/>
              </a:lnSpc>
            </a:pPr>
            <a:r>
              <a:rPr lang="en-US" sz="18741">
                <a:solidFill>
                  <a:srgbClr val="FFFCFC"/>
                </a:solidFill>
                <a:latin typeface="Noto Serif Display ExtraCondensed"/>
                <a:ea typeface="Noto Serif Display ExtraCondensed"/>
                <a:cs typeface="Noto Serif Display ExtraCondensed"/>
                <a:sym typeface="Noto Serif Display ExtraCondensed"/>
              </a:rPr>
              <a:t>PROFIT </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FFBD00"/>
        </a:solidFill>
      </p:bgPr>
    </p:bg>
    <p:spTree>
      <p:nvGrpSpPr>
        <p:cNvPr id="1" name=""/>
        <p:cNvGrpSpPr/>
        <p:nvPr/>
      </p:nvGrpSpPr>
      <p:grpSpPr>
        <a:xfrm>
          <a:off x="0" y="0"/>
          <a:ext cx="0" cy="0"/>
          <a:chOff x="0" y="0"/>
          <a:chExt cx="0" cy="0"/>
        </a:xfrm>
      </p:grpSpPr>
      <p:sp>
        <p:nvSpPr>
          <p:cNvPr name="Freeform 2" id="2"/>
          <p:cNvSpPr/>
          <p:nvPr/>
        </p:nvSpPr>
        <p:spPr>
          <a:xfrm flipH="false" flipV="false" rot="0">
            <a:off x="2393726" y="577907"/>
            <a:ext cx="13500549" cy="7808950"/>
          </a:xfrm>
          <a:custGeom>
            <a:avLst/>
            <a:gdLst/>
            <a:ahLst/>
            <a:cxnLst/>
            <a:rect r="r" b="b" t="t" l="l"/>
            <a:pathLst>
              <a:path h="7808950" w="13500549">
                <a:moveTo>
                  <a:pt x="0" y="0"/>
                </a:moveTo>
                <a:lnTo>
                  <a:pt x="13500548" y="0"/>
                </a:lnTo>
                <a:lnTo>
                  <a:pt x="13500548" y="7808951"/>
                </a:lnTo>
                <a:lnTo>
                  <a:pt x="0" y="780895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6538747"/>
            <a:ext cx="3771654" cy="3696221"/>
          </a:xfrm>
          <a:custGeom>
            <a:avLst/>
            <a:gdLst/>
            <a:ahLst/>
            <a:cxnLst/>
            <a:rect r="r" b="b" t="t" l="l"/>
            <a:pathLst>
              <a:path h="3696221" w="3771654">
                <a:moveTo>
                  <a:pt x="0" y="0"/>
                </a:moveTo>
                <a:lnTo>
                  <a:pt x="3771654" y="0"/>
                </a:lnTo>
                <a:lnTo>
                  <a:pt x="3771654" y="3696221"/>
                </a:lnTo>
                <a:lnTo>
                  <a:pt x="0" y="369622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4" id="4"/>
          <p:cNvSpPr/>
          <p:nvPr/>
        </p:nvSpPr>
        <p:spPr>
          <a:xfrm>
            <a:off x="12167505" y="8798202"/>
            <a:ext cx="2214812" cy="0"/>
          </a:xfrm>
          <a:prstGeom prst="line">
            <a:avLst/>
          </a:prstGeom>
          <a:ln cap="flat" w="19050">
            <a:solidFill>
              <a:srgbClr val="FFFCFC"/>
            </a:solidFill>
            <a:prstDash val="solid"/>
            <a:headEnd type="none" len="sm" w="sm"/>
            <a:tailEnd type="none" len="sm" w="sm"/>
          </a:ln>
        </p:spPr>
      </p:sp>
      <p:sp>
        <p:nvSpPr>
          <p:cNvPr name="TextBox 5" id="5"/>
          <p:cNvSpPr txBox="true"/>
          <p:nvPr/>
        </p:nvSpPr>
        <p:spPr>
          <a:xfrm rot="0">
            <a:off x="3771654" y="1374552"/>
            <a:ext cx="11561118" cy="7906580"/>
          </a:xfrm>
          <a:prstGeom prst="rect">
            <a:avLst/>
          </a:prstGeom>
        </p:spPr>
        <p:txBody>
          <a:bodyPr anchor="t" rtlCol="false" tIns="0" lIns="0" bIns="0" rIns="0">
            <a:spAutoFit/>
          </a:bodyPr>
          <a:lstStyle/>
          <a:p>
            <a:pPr algn="l">
              <a:lnSpc>
                <a:spcPts val="9708"/>
              </a:lnSpc>
            </a:pPr>
            <a:r>
              <a:rPr lang="en-US" sz="6934">
                <a:solidFill>
                  <a:srgbClr val="FFFFFF"/>
                </a:solidFill>
                <a:latin typeface="Barlow Bold"/>
                <a:ea typeface="Barlow Bold"/>
                <a:cs typeface="Barlow Bold"/>
                <a:sym typeface="Barlow Bold"/>
              </a:rPr>
              <a:t>Hey[Name]!</a:t>
            </a:r>
            <a:r>
              <a:rPr lang="en-US" sz="6934">
                <a:solidFill>
                  <a:srgbClr val="FFFFFF"/>
                </a:solidFill>
                <a:latin typeface="Barlow Bold"/>
                <a:ea typeface="Barlow Bold"/>
                <a:cs typeface="Barlow Bold"/>
                <a:sym typeface="Barlow Bold"/>
              </a:rPr>
              <a:t> I’ve always enjoyed working wi</a:t>
            </a:r>
            <a:r>
              <a:rPr lang="en-US" sz="6934">
                <a:solidFill>
                  <a:srgbClr val="FFFFFF"/>
                </a:solidFill>
                <a:latin typeface="Barlow Bold"/>
                <a:ea typeface="Barlow Bold"/>
                <a:cs typeface="Barlow Bold"/>
                <a:sym typeface="Barlow Bold"/>
              </a:rPr>
              <a:t>th you, I was wondering, how open minded would you be to......</a:t>
            </a:r>
          </a:p>
          <a:p>
            <a:pPr algn="l">
              <a:lnSpc>
                <a:spcPts val="9708"/>
              </a:lnSpc>
            </a:pPr>
          </a:p>
          <a:p>
            <a:pPr algn="l">
              <a:lnSpc>
                <a:spcPts val="7000"/>
              </a:lnSpc>
            </a:pPr>
            <a:r>
              <a:rPr lang="en-US" sz="5000">
                <a:solidFill>
                  <a:srgbClr val="FFFFFF"/>
                </a:solidFill>
                <a:latin typeface="Barlow Bold"/>
                <a:ea typeface="Barlow Bold"/>
                <a:cs typeface="Barlow Bold"/>
                <a:sym typeface="Barlow Bold"/>
              </a:rPr>
              <a:t>a) coming over to KW?</a:t>
            </a:r>
          </a:p>
          <a:p>
            <a:pPr algn="l">
              <a:lnSpc>
                <a:spcPts val="7000"/>
              </a:lnSpc>
            </a:pPr>
            <a:r>
              <a:rPr lang="en-US" sz="5000">
                <a:solidFill>
                  <a:srgbClr val="FFFFFF"/>
                </a:solidFill>
                <a:latin typeface="Barlow Bold"/>
                <a:ea typeface="Barlow Bold"/>
                <a:cs typeface="Barlow Bold"/>
                <a:sym typeface="Barlow Bold"/>
              </a:rPr>
              <a:t>b) meeting my team leader?</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75860" r="0" b="-75860"/>
            </a:stretch>
          </a:blipFill>
        </p:spPr>
      </p:sp>
      <p:sp>
        <p:nvSpPr>
          <p:cNvPr name="TextBox 3" id="3"/>
          <p:cNvSpPr txBox="true"/>
          <p:nvPr/>
        </p:nvSpPr>
        <p:spPr>
          <a:xfrm rot="0">
            <a:off x="1028700" y="1997789"/>
            <a:ext cx="8496628" cy="5262699"/>
          </a:xfrm>
          <a:prstGeom prst="rect">
            <a:avLst/>
          </a:prstGeom>
        </p:spPr>
        <p:txBody>
          <a:bodyPr anchor="t" rtlCol="false" tIns="0" lIns="0" bIns="0" rIns="0">
            <a:spAutoFit/>
          </a:bodyPr>
          <a:lstStyle/>
          <a:p>
            <a:pPr algn="ctr">
              <a:lnSpc>
                <a:spcPts val="13942"/>
              </a:lnSpc>
            </a:pPr>
            <a:r>
              <a:rPr lang="en-US" sz="10725" b="true">
                <a:solidFill>
                  <a:srgbClr val="FFFCFC"/>
                </a:solidFill>
                <a:latin typeface="DM Sans Bold"/>
                <a:ea typeface="DM Sans Bold"/>
                <a:cs typeface="DM Sans Bold"/>
                <a:sym typeface="DM Sans Bold"/>
              </a:rPr>
              <a:t>DOWNLOAD</a:t>
            </a:r>
          </a:p>
          <a:p>
            <a:pPr algn="ctr">
              <a:lnSpc>
                <a:spcPts val="13942"/>
              </a:lnSpc>
            </a:pPr>
            <a:r>
              <a:rPr lang="en-US" sz="10725" b="true">
                <a:solidFill>
                  <a:srgbClr val="FFFCFC"/>
                </a:solidFill>
                <a:latin typeface="DM Sans Bold"/>
                <a:ea typeface="DM Sans Bold"/>
                <a:cs typeface="DM Sans Bold"/>
                <a:sym typeface="DM Sans Bold"/>
              </a:rPr>
              <a:t>THE GOLDEN</a:t>
            </a:r>
          </a:p>
          <a:p>
            <a:pPr algn="ctr">
              <a:lnSpc>
                <a:spcPts val="13942"/>
              </a:lnSpc>
              <a:spcBef>
                <a:spcPct val="0"/>
              </a:spcBef>
            </a:pPr>
            <a:r>
              <a:rPr lang="en-US" b="true" sz="10725">
                <a:solidFill>
                  <a:srgbClr val="FFFCFC"/>
                </a:solidFill>
                <a:latin typeface="DM Sans Bold"/>
                <a:ea typeface="DM Sans Bold"/>
                <a:cs typeface="DM Sans Bold"/>
                <a:sym typeface="DM Sans Bold"/>
              </a:rPr>
              <a:t>TEXTS</a:t>
            </a:r>
          </a:p>
        </p:txBody>
      </p:sp>
      <p:pic>
        <p:nvPicPr>
          <p:cNvPr name="Picture 4" id="4"/>
          <p:cNvPicPr>
            <a:picLocks noChangeAspect="true"/>
          </p:cNvPicPr>
          <p:nvPr/>
        </p:nvPicPr>
        <p:blipFill>
          <a:blip r:embed="rId3"/>
          <a:stretch>
            <a:fillRect/>
          </a:stretch>
        </p:blipFill>
        <p:spPr>
          <a:xfrm rot="0">
            <a:off x="10815412" y="1506083"/>
            <a:ext cx="6615808" cy="6615808"/>
          </a:xfrm>
          <a:prstGeom prst="rect">
            <a:avLst/>
          </a:prstGeom>
        </p:spPr>
      </p:pic>
      <p:sp>
        <p:nvSpPr>
          <p:cNvPr name="Freeform 5" id="5"/>
          <p:cNvSpPr/>
          <p:nvPr/>
        </p:nvSpPr>
        <p:spPr>
          <a:xfrm flipH="false" flipV="false" rot="0">
            <a:off x="10932534" y="78078"/>
            <a:ext cx="6326766" cy="7810823"/>
          </a:xfrm>
          <a:custGeom>
            <a:avLst/>
            <a:gdLst/>
            <a:ahLst/>
            <a:cxnLst/>
            <a:rect r="r" b="b" t="t" l="l"/>
            <a:pathLst>
              <a:path h="7810823" w="6326766">
                <a:moveTo>
                  <a:pt x="0" y="0"/>
                </a:moveTo>
                <a:lnTo>
                  <a:pt x="6326766" y="0"/>
                </a:lnTo>
                <a:lnTo>
                  <a:pt x="6326766" y="7810823"/>
                </a:lnTo>
                <a:lnTo>
                  <a:pt x="0" y="781082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FDD05A"/>
        </a:solidFill>
      </p:bgPr>
    </p:bg>
    <p:spTree>
      <p:nvGrpSpPr>
        <p:cNvPr id="1" name=""/>
        <p:cNvGrpSpPr/>
        <p:nvPr/>
      </p:nvGrpSpPr>
      <p:grpSpPr>
        <a:xfrm>
          <a:off x="0" y="0"/>
          <a:ext cx="0" cy="0"/>
          <a:chOff x="0" y="0"/>
          <a:chExt cx="0" cy="0"/>
        </a:xfrm>
      </p:grpSpPr>
      <p:sp>
        <p:nvSpPr>
          <p:cNvPr name="AutoShape 2" id="2">
            <a:extLst>
              <a:ext uri="{C183D7F6-B498-43B3-948B-1728B52AA6E4}">
                <adec:decorative xmlns:adec="http://schemas.microsoft.com/office/drawing/2017/decorative" val="1"/>
              </a:ext>
            </a:extLst>
          </p:cNvPr>
          <p:cNvSpPr/>
          <p:nvPr/>
        </p:nvSpPr>
        <p:spPr>
          <a:xfrm rot="0">
            <a:off x="1057105" y="1495255"/>
            <a:ext cx="17602540" cy="7296490"/>
          </a:xfrm>
          <a:prstGeom prst="rect">
            <a:avLst/>
          </a:prstGeom>
          <a:solidFill>
            <a:srgbClr val="103757"/>
          </a:solidFill>
        </p:spPr>
      </p:sp>
      <p:sp>
        <p:nvSpPr>
          <p:cNvPr name="Freeform 3" id="3"/>
          <p:cNvSpPr/>
          <p:nvPr/>
        </p:nvSpPr>
        <p:spPr>
          <a:xfrm flipH="false" flipV="false" rot="0">
            <a:off x="11383380" y="859147"/>
            <a:ext cx="5556288" cy="8568707"/>
          </a:xfrm>
          <a:custGeom>
            <a:avLst/>
            <a:gdLst/>
            <a:ahLst/>
            <a:cxnLst/>
            <a:rect r="r" b="b" t="t" l="l"/>
            <a:pathLst>
              <a:path h="8568707" w="5556288">
                <a:moveTo>
                  <a:pt x="0" y="0"/>
                </a:moveTo>
                <a:lnTo>
                  <a:pt x="5556288" y="0"/>
                </a:lnTo>
                <a:lnTo>
                  <a:pt x="5556288" y="8568706"/>
                </a:lnTo>
                <a:lnTo>
                  <a:pt x="0" y="8568706"/>
                </a:lnTo>
                <a:lnTo>
                  <a:pt x="0" y="0"/>
                </a:lnTo>
                <a:close/>
              </a:path>
            </a:pathLst>
          </a:custGeom>
          <a:blipFill>
            <a:blip r:embed="rId2"/>
            <a:stretch>
              <a:fillRect l="-9303" t="0" r="-41112" b="-26819"/>
            </a:stretch>
          </a:blipFill>
        </p:spPr>
      </p:sp>
      <p:grpSp>
        <p:nvGrpSpPr>
          <p:cNvPr name="Group 4" id="4"/>
          <p:cNvGrpSpPr/>
          <p:nvPr/>
        </p:nvGrpSpPr>
        <p:grpSpPr>
          <a:xfrm rot="0">
            <a:off x="16935339" y="859147"/>
            <a:ext cx="647922" cy="646886"/>
            <a:chOff x="0" y="0"/>
            <a:chExt cx="6350000" cy="6339840"/>
          </a:xfrm>
        </p:grpSpPr>
        <p:sp>
          <p:nvSpPr>
            <p:cNvPr name="Freeform 5" id="5">
              <a:extLst>
                <a:ext uri="{C183D7F6-B498-43B3-948B-1728B52AA6E4}">
                  <adec:decorative xmlns:adec="http://schemas.microsoft.com/office/drawing/2017/decorative" val="1"/>
                </a:ext>
              </a:extLst>
            </p:cNvPr>
            <p:cNvSpPr/>
            <p:nvPr/>
          </p:nvSpPr>
          <p:spPr>
            <a:xfrm flipH="false" flipV="false" rot="0">
              <a:off x="0" y="0"/>
              <a:ext cx="6350000" cy="6339840"/>
            </a:xfrm>
            <a:custGeom>
              <a:avLst/>
              <a:gdLst/>
              <a:ahLst/>
              <a:cxnLst/>
              <a:rect r="r" b="b" t="t" l="l"/>
              <a:pathLst>
                <a:path h="6339840" w="6350000">
                  <a:moveTo>
                    <a:pt x="6350000" y="6339840"/>
                  </a:moveTo>
                  <a:lnTo>
                    <a:pt x="0" y="6339840"/>
                  </a:lnTo>
                  <a:lnTo>
                    <a:pt x="0" y="0"/>
                  </a:lnTo>
                  <a:close/>
                </a:path>
              </a:pathLst>
            </a:custGeom>
            <a:solidFill>
              <a:srgbClr val="1C2529">
                <a:alpha val="69804"/>
              </a:srgbClr>
            </a:solidFill>
          </p:spPr>
        </p:sp>
      </p:grpSp>
      <p:grpSp>
        <p:nvGrpSpPr>
          <p:cNvPr name="Group 6" id="6"/>
          <p:cNvGrpSpPr/>
          <p:nvPr/>
        </p:nvGrpSpPr>
        <p:grpSpPr>
          <a:xfrm rot="5400000">
            <a:off x="16934820" y="8780449"/>
            <a:ext cx="647922" cy="646886"/>
            <a:chOff x="0" y="0"/>
            <a:chExt cx="6350000" cy="6339840"/>
          </a:xfrm>
        </p:grpSpPr>
        <p:sp>
          <p:nvSpPr>
            <p:cNvPr name="Freeform 7" id="7">
              <a:extLst>
                <a:ext uri="{C183D7F6-B498-43B3-948B-1728B52AA6E4}">
                  <adec:decorative xmlns:adec="http://schemas.microsoft.com/office/drawing/2017/decorative" val="1"/>
                </a:ext>
              </a:extLst>
            </p:cNvPr>
            <p:cNvSpPr/>
            <p:nvPr/>
          </p:nvSpPr>
          <p:spPr>
            <a:xfrm flipH="false" flipV="false" rot="0">
              <a:off x="0" y="0"/>
              <a:ext cx="6350000" cy="6339840"/>
            </a:xfrm>
            <a:custGeom>
              <a:avLst/>
              <a:gdLst/>
              <a:ahLst/>
              <a:cxnLst/>
              <a:rect r="r" b="b" t="t" l="l"/>
              <a:pathLst>
                <a:path h="6339840" w="6350000">
                  <a:moveTo>
                    <a:pt x="6350000" y="6339840"/>
                  </a:moveTo>
                  <a:lnTo>
                    <a:pt x="0" y="6339840"/>
                  </a:lnTo>
                  <a:lnTo>
                    <a:pt x="0" y="0"/>
                  </a:lnTo>
                  <a:close/>
                </a:path>
              </a:pathLst>
            </a:custGeom>
            <a:solidFill>
              <a:srgbClr val="1C2529">
                <a:alpha val="69804"/>
              </a:srgbClr>
            </a:solidFill>
          </p:spPr>
        </p:sp>
      </p:grpSp>
      <p:grpSp>
        <p:nvGrpSpPr>
          <p:cNvPr name="Group 8" id="8"/>
          <p:cNvGrpSpPr/>
          <p:nvPr/>
        </p:nvGrpSpPr>
        <p:grpSpPr>
          <a:xfrm rot="-5400000">
            <a:off x="10734939" y="859665"/>
            <a:ext cx="647922" cy="646886"/>
            <a:chOff x="0" y="0"/>
            <a:chExt cx="6350000" cy="633984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6350000" cy="6339840"/>
            </a:xfrm>
            <a:custGeom>
              <a:avLst/>
              <a:gdLst/>
              <a:ahLst/>
              <a:cxnLst/>
              <a:rect r="r" b="b" t="t" l="l"/>
              <a:pathLst>
                <a:path h="6339840" w="6350000">
                  <a:moveTo>
                    <a:pt x="6350000" y="6339840"/>
                  </a:moveTo>
                  <a:lnTo>
                    <a:pt x="0" y="6339840"/>
                  </a:lnTo>
                  <a:lnTo>
                    <a:pt x="0" y="0"/>
                  </a:lnTo>
                  <a:close/>
                </a:path>
              </a:pathLst>
            </a:custGeom>
            <a:solidFill>
              <a:srgbClr val="1C2529">
                <a:alpha val="69804"/>
              </a:srgbClr>
            </a:solidFill>
          </p:spPr>
        </p:sp>
      </p:grpSp>
      <p:grpSp>
        <p:nvGrpSpPr>
          <p:cNvPr name="Group 10" id="10"/>
          <p:cNvGrpSpPr/>
          <p:nvPr/>
        </p:nvGrpSpPr>
        <p:grpSpPr>
          <a:xfrm rot="-10800000">
            <a:off x="10735458" y="8791745"/>
            <a:ext cx="647922" cy="646886"/>
            <a:chOff x="0" y="0"/>
            <a:chExt cx="6350000" cy="6339840"/>
          </a:xfrm>
        </p:grpSpPr>
        <p:sp>
          <p:nvSpPr>
            <p:cNvPr name="Freeform 11" id="11">
              <a:extLst>
                <a:ext uri="{C183D7F6-B498-43B3-948B-1728B52AA6E4}">
                  <adec:decorative xmlns:adec="http://schemas.microsoft.com/office/drawing/2017/decorative" val="1"/>
                </a:ext>
              </a:extLst>
            </p:cNvPr>
            <p:cNvSpPr/>
            <p:nvPr/>
          </p:nvSpPr>
          <p:spPr>
            <a:xfrm flipH="false" flipV="false" rot="0">
              <a:off x="0" y="0"/>
              <a:ext cx="6350000" cy="6339840"/>
            </a:xfrm>
            <a:custGeom>
              <a:avLst/>
              <a:gdLst/>
              <a:ahLst/>
              <a:cxnLst/>
              <a:rect r="r" b="b" t="t" l="l"/>
              <a:pathLst>
                <a:path h="6339840" w="6350000">
                  <a:moveTo>
                    <a:pt x="6350000" y="6339840"/>
                  </a:moveTo>
                  <a:lnTo>
                    <a:pt x="0" y="6339840"/>
                  </a:lnTo>
                  <a:lnTo>
                    <a:pt x="0" y="0"/>
                  </a:lnTo>
                  <a:close/>
                </a:path>
              </a:pathLst>
            </a:custGeom>
            <a:solidFill>
              <a:srgbClr val="1C2529">
                <a:alpha val="69804"/>
              </a:srgbClr>
            </a:solidFill>
          </p:spPr>
        </p:sp>
      </p:grpSp>
      <p:sp>
        <p:nvSpPr>
          <p:cNvPr name="Freeform 12" id="12"/>
          <p:cNvSpPr/>
          <p:nvPr/>
        </p:nvSpPr>
        <p:spPr>
          <a:xfrm flipH="false" flipV="false" rot="0">
            <a:off x="14161524" y="6214884"/>
            <a:ext cx="3719899" cy="3719899"/>
          </a:xfrm>
          <a:custGeom>
            <a:avLst/>
            <a:gdLst/>
            <a:ahLst/>
            <a:cxnLst/>
            <a:rect r="r" b="b" t="t" l="l"/>
            <a:pathLst>
              <a:path h="3719899" w="3719899">
                <a:moveTo>
                  <a:pt x="0" y="0"/>
                </a:moveTo>
                <a:lnTo>
                  <a:pt x="3719899" y="0"/>
                </a:lnTo>
                <a:lnTo>
                  <a:pt x="3719899" y="3719899"/>
                </a:lnTo>
                <a:lnTo>
                  <a:pt x="0" y="3719899"/>
                </a:lnTo>
                <a:lnTo>
                  <a:pt x="0" y="0"/>
                </a:lnTo>
                <a:close/>
              </a:path>
            </a:pathLst>
          </a:custGeom>
          <a:blipFill>
            <a:blip r:embed="rId3"/>
            <a:stretch>
              <a:fillRect l="0" t="0" r="0" b="0"/>
            </a:stretch>
          </a:blipFill>
        </p:spPr>
      </p:sp>
      <p:grpSp>
        <p:nvGrpSpPr>
          <p:cNvPr name="Group 13" id="13"/>
          <p:cNvGrpSpPr/>
          <p:nvPr/>
        </p:nvGrpSpPr>
        <p:grpSpPr>
          <a:xfrm rot="0">
            <a:off x="1908340" y="2357737"/>
            <a:ext cx="8441527" cy="3465055"/>
            <a:chOff x="0" y="0"/>
            <a:chExt cx="11255369" cy="4620073"/>
          </a:xfrm>
        </p:grpSpPr>
        <p:sp>
          <p:nvSpPr>
            <p:cNvPr name="TextBox 14" id="14"/>
            <p:cNvSpPr txBox="true"/>
            <p:nvPr/>
          </p:nvSpPr>
          <p:spPr>
            <a:xfrm rot="0">
              <a:off x="0" y="-85725"/>
              <a:ext cx="11255369" cy="3455458"/>
            </a:xfrm>
            <a:prstGeom prst="rect">
              <a:avLst/>
            </a:prstGeom>
          </p:spPr>
          <p:txBody>
            <a:bodyPr anchor="t" rtlCol="false" tIns="0" lIns="0" bIns="0" rIns="0">
              <a:spAutoFit/>
            </a:bodyPr>
            <a:lstStyle/>
            <a:p>
              <a:pPr algn="l">
                <a:lnSpc>
                  <a:spcPts val="10400"/>
                </a:lnSpc>
              </a:pPr>
              <a:r>
                <a:rPr lang="en-US" sz="8000" spc="400">
                  <a:solidFill>
                    <a:srgbClr val="FFBD00"/>
                  </a:solidFill>
                  <a:latin typeface="League Spartan"/>
                  <a:ea typeface="League Spartan"/>
                  <a:cs typeface="League Spartan"/>
                  <a:sym typeface="League Spartan"/>
                </a:rPr>
                <a:t>LEAVE A KIND WORD?</a:t>
              </a:r>
            </a:p>
          </p:txBody>
        </p:sp>
        <p:sp>
          <p:nvSpPr>
            <p:cNvPr name="TextBox 15" id="15"/>
            <p:cNvSpPr txBox="true"/>
            <p:nvPr/>
          </p:nvSpPr>
          <p:spPr>
            <a:xfrm rot="0">
              <a:off x="0" y="3920938"/>
              <a:ext cx="11218609" cy="699135"/>
            </a:xfrm>
            <a:prstGeom prst="rect">
              <a:avLst/>
            </a:prstGeom>
          </p:spPr>
          <p:txBody>
            <a:bodyPr anchor="t" rtlCol="false" tIns="0" lIns="0" bIns="0" rIns="0">
              <a:spAutoFit/>
            </a:bodyPr>
            <a:lstStyle/>
            <a:p>
              <a:pPr algn="l">
                <a:lnSpc>
                  <a:spcPts val="4125"/>
                </a:lnSpc>
              </a:pPr>
              <a:r>
                <a:rPr lang="en-US" sz="3300" spc="214">
                  <a:solidFill>
                    <a:srgbClr val="FFFFFF"/>
                  </a:solidFill>
                  <a:latin typeface="Gidole"/>
                  <a:ea typeface="Gidole"/>
                  <a:cs typeface="Gidole"/>
                  <a:sym typeface="Gidole"/>
                </a:rPr>
                <a:t>THANK YOU!</a:t>
              </a:r>
            </a:p>
          </p:txBody>
        </p:sp>
      </p:grpSp>
      <p:sp>
        <p:nvSpPr>
          <p:cNvPr name="Freeform 16" id="16"/>
          <p:cNvSpPr/>
          <p:nvPr/>
        </p:nvSpPr>
        <p:spPr>
          <a:xfrm flipH="false" flipV="false" rot="0">
            <a:off x="642063" y="425064"/>
            <a:ext cx="3321902" cy="757526"/>
          </a:xfrm>
          <a:custGeom>
            <a:avLst/>
            <a:gdLst/>
            <a:ahLst/>
            <a:cxnLst/>
            <a:rect r="r" b="b" t="t" l="l"/>
            <a:pathLst>
              <a:path h="757526" w="3321902">
                <a:moveTo>
                  <a:pt x="0" y="0"/>
                </a:moveTo>
                <a:lnTo>
                  <a:pt x="3321902" y="0"/>
                </a:lnTo>
                <a:lnTo>
                  <a:pt x="3321902" y="757526"/>
                </a:lnTo>
                <a:lnTo>
                  <a:pt x="0" y="757526"/>
                </a:lnTo>
                <a:lnTo>
                  <a:pt x="0" y="0"/>
                </a:lnTo>
                <a:close/>
              </a:path>
            </a:pathLst>
          </a:custGeom>
          <a:blipFill>
            <a:blip r:embed="rId4"/>
            <a:stretch>
              <a:fillRect l="0" t="0" r="0" b="0"/>
            </a:stretch>
          </a:blipFill>
        </p:spPr>
      </p:sp>
      <p:sp>
        <p:nvSpPr>
          <p:cNvPr name="TextBox 17" id="17"/>
          <p:cNvSpPr txBox="true"/>
          <p:nvPr/>
        </p:nvSpPr>
        <p:spPr>
          <a:xfrm rot="0">
            <a:off x="1908340" y="6580842"/>
            <a:ext cx="8189513" cy="2083817"/>
          </a:xfrm>
          <a:prstGeom prst="rect">
            <a:avLst/>
          </a:prstGeom>
        </p:spPr>
        <p:txBody>
          <a:bodyPr anchor="t" rtlCol="false" tIns="0" lIns="0" bIns="0" rIns="0">
            <a:spAutoFit/>
          </a:bodyPr>
          <a:lstStyle/>
          <a:p>
            <a:pPr algn="l">
              <a:lnSpc>
                <a:spcPts val="1836"/>
              </a:lnSpc>
            </a:pPr>
            <a:r>
              <a:rPr lang="en-US" sz="1953" b="true">
                <a:solidFill>
                  <a:srgbClr val="FFFFFF"/>
                </a:solidFill>
                <a:latin typeface="Proxima Nova Bold"/>
                <a:ea typeface="Proxima Nova Bold"/>
                <a:cs typeface="Proxima Nova Bold"/>
                <a:sym typeface="Proxima Nova Bold"/>
              </a:rPr>
              <a:t>What class did you attend with Sam?</a:t>
            </a:r>
          </a:p>
          <a:p>
            <a:pPr algn="l">
              <a:lnSpc>
                <a:spcPts val="1836"/>
              </a:lnSpc>
            </a:pPr>
          </a:p>
          <a:p>
            <a:pPr algn="l">
              <a:lnSpc>
                <a:spcPts val="1836"/>
              </a:lnSpc>
            </a:pPr>
            <a:r>
              <a:rPr lang="en-US" sz="1953" b="true">
                <a:solidFill>
                  <a:srgbClr val="FFFFFF"/>
                </a:solidFill>
                <a:latin typeface="Proxima Nova Bold"/>
                <a:ea typeface="Proxima Nova Bold"/>
                <a:cs typeface="Proxima Nova Bold"/>
                <a:sym typeface="Proxima Nova Bold"/>
              </a:rPr>
              <a:t>What did you want to learn by attending?</a:t>
            </a:r>
          </a:p>
          <a:p>
            <a:pPr algn="l">
              <a:lnSpc>
                <a:spcPts val="1836"/>
              </a:lnSpc>
            </a:pPr>
          </a:p>
          <a:p>
            <a:pPr algn="l">
              <a:lnSpc>
                <a:spcPts val="1836"/>
              </a:lnSpc>
            </a:pPr>
            <a:r>
              <a:rPr lang="en-US" sz="1953" b="true">
                <a:solidFill>
                  <a:srgbClr val="FFFFFF"/>
                </a:solidFill>
                <a:latin typeface="Proxima Nova Bold"/>
                <a:ea typeface="Proxima Nova Bold"/>
                <a:cs typeface="Proxima Nova Bold"/>
                <a:sym typeface="Proxima Nova Bold"/>
              </a:rPr>
              <a:t>What was the biggest takeaway you had from Sam?</a:t>
            </a:r>
          </a:p>
          <a:p>
            <a:pPr algn="l">
              <a:lnSpc>
                <a:spcPts val="1836"/>
              </a:lnSpc>
            </a:pPr>
          </a:p>
          <a:p>
            <a:pPr algn="l">
              <a:lnSpc>
                <a:spcPts val="1836"/>
              </a:lnSpc>
            </a:pPr>
            <a:r>
              <a:rPr lang="en-US" sz="1953" b="true">
                <a:solidFill>
                  <a:srgbClr val="FFFFFF"/>
                </a:solidFill>
                <a:latin typeface="Proxima Nova Bold"/>
                <a:ea typeface="Proxima Nova Bold"/>
                <a:cs typeface="Proxima Nova Bold"/>
                <a:sym typeface="Proxima Nova Bold"/>
              </a:rPr>
              <a:t>What problem did Sam help solve in your business?</a:t>
            </a:r>
          </a:p>
          <a:p>
            <a:pPr algn="l">
              <a:lnSpc>
                <a:spcPts val="1836"/>
              </a:lnSpc>
            </a:pPr>
          </a:p>
          <a:p>
            <a:pPr algn="l">
              <a:lnSpc>
                <a:spcPts val="1836"/>
              </a:lnSpc>
            </a:pP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bg>
      <p:bgPr>
        <a:solidFill>
          <a:srgbClr val="FDD05A"/>
        </a:solidFill>
      </p:bgPr>
    </p:bg>
    <p:spTree>
      <p:nvGrpSpPr>
        <p:cNvPr id="1" name=""/>
        <p:cNvGrpSpPr/>
        <p:nvPr/>
      </p:nvGrpSpPr>
      <p:grpSpPr>
        <a:xfrm>
          <a:off x="0" y="0"/>
          <a:ext cx="0" cy="0"/>
          <a:chOff x="0" y="0"/>
          <a:chExt cx="0" cy="0"/>
        </a:xfrm>
      </p:grpSpPr>
      <p:sp>
        <p:nvSpPr>
          <p:cNvPr name="AutoShape 2" id="2">
            <a:extLst>
              <a:ext uri="{C183D7F6-B498-43B3-948B-1728B52AA6E4}">
                <adec:decorative xmlns:adec="http://schemas.microsoft.com/office/drawing/2017/decorative" val="1"/>
              </a:ext>
            </a:extLst>
          </p:cNvPr>
          <p:cNvSpPr/>
          <p:nvPr/>
        </p:nvSpPr>
        <p:spPr>
          <a:xfrm rot="0">
            <a:off x="1057105" y="1495255"/>
            <a:ext cx="17602540" cy="7296490"/>
          </a:xfrm>
          <a:prstGeom prst="rect">
            <a:avLst/>
          </a:prstGeom>
          <a:solidFill>
            <a:srgbClr val="103757"/>
          </a:solidFill>
        </p:spPr>
      </p:sp>
      <p:sp>
        <p:nvSpPr>
          <p:cNvPr name="Freeform 3" id="3"/>
          <p:cNvSpPr/>
          <p:nvPr/>
        </p:nvSpPr>
        <p:spPr>
          <a:xfrm flipH="false" flipV="false" rot="0">
            <a:off x="11760051" y="1021127"/>
            <a:ext cx="5175288" cy="8244745"/>
          </a:xfrm>
          <a:custGeom>
            <a:avLst/>
            <a:gdLst/>
            <a:ahLst/>
            <a:cxnLst/>
            <a:rect r="r" b="b" t="t" l="l"/>
            <a:pathLst>
              <a:path h="8244745" w="5175288">
                <a:moveTo>
                  <a:pt x="0" y="0"/>
                </a:moveTo>
                <a:lnTo>
                  <a:pt x="5175288" y="0"/>
                </a:lnTo>
                <a:lnTo>
                  <a:pt x="5175288" y="8244746"/>
                </a:lnTo>
                <a:lnTo>
                  <a:pt x="0" y="8244746"/>
                </a:lnTo>
                <a:lnTo>
                  <a:pt x="0" y="0"/>
                </a:lnTo>
                <a:close/>
              </a:path>
            </a:pathLst>
          </a:custGeom>
          <a:blipFill>
            <a:blip r:embed="rId2"/>
            <a:stretch>
              <a:fillRect l="-15694" t="-3929" r="-8332" b="0"/>
            </a:stretch>
          </a:blipFill>
        </p:spPr>
      </p:sp>
      <p:grpSp>
        <p:nvGrpSpPr>
          <p:cNvPr name="Group 4" id="4"/>
          <p:cNvGrpSpPr/>
          <p:nvPr/>
        </p:nvGrpSpPr>
        <p:grpSpPr>
          <a:xfrm rot="0">
            <a:off x="16935339" y="859147"/>
            <a:ext cx="647922" cy="646886"/>
            <a:chOff x="0" y="0"/>
            <a:chExt cx="6350000" cy="6339840"/>
          </a:xfrm>
        </p:grpSpPr>
        <p:sp>
          <p:nvSpPr>
            <p:cNvPr name="Freeform 5" id="5">
              <a:extLst>
                <a:ext uri="{C183D7F6-B498-43B3-948B-1728B52AA6E4}">
                  <adec:decorative xmlns:adec="http://schemas.microsoft.com/office/drawing/2017/decorative" val="1"/>
                </a:ext>
              </a:extLst>
            </p:cNvPr>
            <p:cNvSpPr/>
            <p:nvPr/>
          </p:nvSpPr>
          <p:spPr>
            <a:xfrm flipH="false" flipV="false" rot="0">
              <a:off x="0" y="0"/>
              <a:ext cx="6350000" cy="6339840"/>
            </a:xfrm>
            <a:custGeom>
              <a:avLst/>
              <a:gdLst/>
              <a:ahLst/>
              <a:cxnLst/>
              <a:rect r="r" b="b" t="t" l="l"/>
              <a:pathLst>
                <a:path h="6339840" w="6350000">
                  <a:moveTo>
                    <a:pt x="6350000" y="6339840"/>
                  </a:moveTo>
                  <a:lnTo>
                    <a:pt x="0" y="6339840"/>
                  </a:lnTo>
                  <a:lnTo>
                    <a:pt x="0" y="0"/>
                  </a:lnTo>
                  <a:close/>
                </a:path>
              </a:pathLst>
            </a:custGeom>
            <a:solidFill>
              <a:srgbClr val="1C2529">
                <a:alpha val="69804"/>
              </a:srgbClr>
            </a:solidFill>
          </p:spPr>
        </p:sp>
      </p:grpSp>
      <p:grpSp>
        <p:nvGrpSpPr>
          <p:cNvPr name="Group 6" id="6"/>
          <p:cNvGrpSpPr/>
          <p:nvPr/>
        </p:nvGrpSpPr>
        <p:grpSpPr>
          <a:xfrm rot="5400000">
            <a:off x="16934820" y="8780449"/>
            <a:ext cx="647922" cy="646886"/>
            <a:chOff x="0" y="0"/>
            <a:chExt cx="6350000" cy="6339840"/>
          </a:xfrm>
        </p:grpSpPr>
        <p:sp>
          <p:nvSpPr>
            <p:cNvPr name="Freeform 7" id="7">
              <a:extLst>
                <a:ext uri="{C183D7F6-B498-43B3-948B-1728B52AA6E4}">
                  <adec:decorative xmlns:adec="http://schemas.microsoft.com/office/drawing/2017/decorative" val="1"/>
                </a:ext>
              </a:extLst>
            </p:cNvPr>
            <p:cNvSpPr/>
            <p:nvPr/>
          </p:nvSpPr>
          <p:spPr>
            <a:xfrm flipH="false" flipV="false" rot="0">
              <a:off x="0" y="0"/>
              <a:ext cx="6350000" cy="6339840"/>
            </a:xfrm>
            <a:custGeom>
              <a:avLst/>
              <a:gdLst/>
              <a:ahLst/>
              <a:cxnLst/>
              <a:rect r="r" b="b" t="t" l="l"/>
              <a:pathLst>
                <a:path h="6339840" w="6350000">
                  <a:moveTo>
                    <a:pt x="6350000" y="6339840"/>
                  </a:moveTo>
                  <a:lnTo>
                    <a:pt x="0" y="6339840"/>
                  </a:lnTo>
                  <a:lnTo>
                    <a:pt x="0" y="0"/>
                  </a:lnTo>
                  <a:close/>
                </a:path>
              </a:pathLst>
            </a:custGeom>
            <a:solidFill>
              <a:srgbClr val="1C2529">
                <a:alpha val="69804"/>
              </a:srgbClr>
            </a:solidFill>
          </p:spPr>
        </p:sp>
      </p:grpSp>
      <p:grpSp>
        <p:nvGrpSpPr>
          <p:cNvPr name="Group 8" id="8"/>
          <p:cNvGrpSpPr/>
          <p:nvPr/>
        </p:nvGrpSpPr>
        <p:grpSpPr>
          <a:xfrm rot="-5400000">
            <a:off x="10734939" y="859665"/>
            <a:ext cx="647922" cy="646886"/>
            <a:chOff x="0" y="0"/>
            <a:chExt cx="6350000" cy="633984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6350000" cy="6339840"/>
            </a:xfrm>
            <a:custGeom>
              <a:avLst/>
              <a:gdLst/>
              <a:ahLst/>
              <a:cxnLst/>
              <a:rect r="r" b="b" t="t" l="l"/>
              <a:pathLst>
                <a:path h="6339840" w="6350000">
                  <a:moveTo>
                    <a:pt x="6350000" y="6339840"/>
                  </a:moveTo>
                  <a:lnTo>
                    <a:pt x="0" y="6339840"/>
                  </a:lnTo>
                  <a:lnTo>
                    <a:pt x="0" y="0"/>
                  </a:lnTo>
                  <a:close/>
                </a:path>
              </a:pathLst>
            </a:custGeom>
            <a:solidFill>
              <a:srgbClr val="1C2529">
                <a:alpha val="69804"/>
              </a:srgbClr>
            </a:solidFill>
          </p:spPr>
        </p:sp>
      </p:grpSp>
      <p:grpSp>
        <p:nvGrpSpPr>
          <p:cNvPr name="Group 10" id="10"/>
          <p:cNvGrpSpPr/>
          <p:nvPr/>
        </p:nvGrpSpPr>
        <p:grpSpPr>
          <a:xfrm rot="-10800000">
            <a:off x="10735458" y="8791745"/>
            <a:ext cx="647922" cy="646886"/>
            <a:chOff x="0" y="0"/>
            <a:chExt cx="6350000" cy="6339840"/>
          </a:xfrm>
        </p:grpSpPr>
        <p:sp>
          <p:nvSpPr>
            <p:cNvPr name="Freeform 11" id="11">
              <a:extLst>
                <a:ext uri="{C183D7F6-B498-43B3-948B-1728B52AA6E4}">
                  <adec:decorative xmlns:adec="http://schemas.microsoft.com/office/drawing/2017/decorative" val="1"/>
                </a:ext>
              </a:extLst>
            </p:cNvPr>
            <p:cNvSpPr/>
            <p:nvPr/>
          </p:nvSpPr>
          <p:spPr>
            <a:xfrm flipH="false" flipV="false" rot="0">
              <a:off x="0" y="0"/>
              <a:ext cx="6350000" cy="6339840"/>
            </a:xfrm>
            <a:custGeom>
              <a:avLst/>
              <a:gdLst/>
              <a:ahLst/>
              <a:cxnLst/>
              <a:rect r="r" b="b" t="t" l="l"/>
              <a:pathLst>
                <a:path h="6339840" w="6350000">
                  <a:moveTo>
                    <a:pt x="6350000" y="6339840"/>
                  </a:moveTo>
                  <a:lnTo>
                    <a:pt x="0" y="6339840"/>
                  </a:lnTo>
                  <a:lnTo>
                    <a:pt x="0" y="0"/>
                  </a:lnTo>
                  <a:close/>
                </a:path>
              </a:pathLst>
            </a:custGeom>
            <a:solidFill>
              <a:srgbClr val="1C2529">
                <a:alpha val="69804"/>
              </a:srgbClr>
            </a:solidFill>
          </p:spPr>
        </p:sp>
      </p:grpSp>
      <p:grpSp>
        <p:nvGrpSpPr>
          <p:cNvPr name="Group 12" id="12"/>
          <p:cNvGrpSpPr/>
          <p:nvPr/>
        </p:nvGrpSpPr>
        <p:grpSpPr>
          <a:xfrm rot="0">
            <a:off x="1908340" y="2357737"/>
            <a:ext cx="8441527" cy="3465055"/>
            <a:chOff x="0" y="0"/>
            <a:chExt cx="11255369" cy="4620073"/>
          </a:xfrm>
        </p:grpSpPr>
        <p:sp>
          <p:nvSpPr>
            <p:cNvPr name="TextBox 13" id="13"/>
            <p:cNvSpPr txBox="true"/>
            <p:nvPr/>
          </p:nvSpPr>
          <p:spPr>
            <a:xfrm rot="0">
              <a:off x="0" y="-85725"/>
              <a:ext cx="11255369" cy="3455458"/>
            </a:xfrm>
            <a:prstGeom prst="rect">
              <a:avLst/>
            </a:prstGeom>
          </p:spPr>
          <p:txBody>
            <a:bodyPr anchor="t" rtlCol="false" tIns="0" lIns="0" bIns="0" rIns="0">
              <a:spAutoFit/>
            </a:bodyPr>
            <a:lstStyle/>
            <a:p>
              <a:pPr algn="l">
                <a:lnSpc>
                  <a:spcPts val="10400"/>
                </a:lnSpc>
              </a:pPr>
              <a:r>
                <a:rPr lang="en-US" sz="8000" spc="400">
                  <a:solidFill>
                    <a:srgbClr val="FFBD00"/>
                  </a:solidFill>
                  <a:latin typeface="League Spartan"/>
                  <a:ea typeface="League Spartan"/>
                  <a:cs typeface="League Spartan"/>
                  <a:sym typeface="League Spartan"/>
                </a:rPr>
                <a:t>NEED A COACH?</a:t>
              </a:r>
            </a:p>
          </p:txBody>
        </p:sp>
        <p:sp>
          <p:nvSpPr>
            <p:cNvPr name="TextBox 14" id="14"/>
            <p:cNvSpPr txBox="true"/>
            <p:nvPr/>
          </p:nvSpPr>
          <p:spPr>
            <a:xfrm rot="0">
              <a:off x="0" y="3920938"/>
              <a:ext cx="11218609" cy="699135"/>
            </a:xfrm>
            <a:prstGeom prst="rect">
              <a:avLst/>
            </a:prstGeom>
          </p:spPr>
          <p:txBody>
            <a:bodyPr anchor="t" rtlCol="false" tIns="0" lIns="0" bIns="0" rIns="0">
              <a:spAutoFit/>
            </a:bodyPr>
            <a:lstStyle/>
            <a:p>
              <a:pPr algn="l">
                <a:lnSpc>
                  <a:spcPts val="4125"/>
                </a:lnSpc>
              </a:pPr>
              <a:r>
                <a:rPr lang="en-US" sz="3300" spc="214">
                  <a:solidFill>
                    <a:srgbClr val="FFFFFF"/>
                  </a:solidFill>
                  <a:latin typeface="Gidole"/>
                  <a:ea typeface="Gidole"/>
                  <a:cs typeface="Gidole"/>
                  <a:sym typeface="Gidole"/>
                </a:rPr>
                <a:t>ASK ME ABOUT MAPS COACHING!</a:t>
              </a:r>
            </a:p>
          </p:txBody>
        </p:sp>
      </p:grpSp>
      <p:sp>
        <p:nvSpPr>
          <p:cNvPr name="Freeform 15" id="15"/>
          <p:cNvSpPr/>
          <p:nvPr/>
        </p:nvSpPr>
        <p:spPr>
          <a:xfrm flipH="false" flipV="false" rot="0">
            <a:off x="642063" y="425064"/>
            <a:ext cx="3321902" cy="757526"/>
          </a:xfrm>
          <a:custGeom>
            <a:avLst/>
            <a:gdLst/>
            <a:ahLst/>
            <a:cxnLst/>
            <a:rect r="r" b="b" t="t" l="l"/>
            <a:pathLst>
              <a:path h="757526" w="3321902">
                <a:moveTo>
                  <a:pt x="0" y="0"/>
                </a:moveTo>
                <a:lnTo>
                  <a:pt x="3321902" y="0"/>
                </a:lnTo>
                <a:lnTo>
                  <a:pt x="3321902" y="757526"/>
                </a:lnTo>
                <a:lnTo>
                  <a:pt x="0" y="757526"/>
                </a:lnTo>
                <a:lnTo>
                  <a:pt x="0" y="0"/>
                </a:lnTo>
                <a:close/>
              </a:path>
            </a:pathLst>
          </a:custGeom>
          <a:blipFill>
            <a:blip r:embed="rId3"/>
            <a:stretch>
              <a:fillRect l="0" t="0" r="0" b="0"/>
            </a:stretch>
          </a:blipFill>
        </p:spPr>
      </p:sp>
      <p:sp>
        <p:nvSpPr>
          <p:cNvPr name="TextBox 16" id="16"/>
          <p:cNvSpPr txBox="true"/>
          <p:nvPr/>
        </p:nvSpPr>
        <p:spPr>
          <a:xfrm rot="0">
            <a:off x="1908340" y="6628467"/>
            <a:ext cx="8189513" cy="1708022"/>
          </a:xfrm>
          <a:prstGeom prst="rect">
            <a:avLst/>
          </a:prstGeom>
        </p:spPr>
        <p:txBody>
          <a:bodyPr anchor="t" rtlCol="false" tIns="0" lIns="0" bIns="0" rIns="0">
            <a:spAutoFit/>
          </a:bodyPr>
          <a:lstStyle/>
          <a:p>
            <a:pPr algn="l">
              <a:lnSpc>
                <a:spcPts val="3340"/>
              </a:lnSpc>
            </a:pPr>
            <a:r>
              <a:rPr lang="en-US" sz="3553" b="true">
                <a:solidFill>
                  <a:srgbClr val="FFFFFF"/>
                </a:solidFill>
                <a:latin typeface="Proxima Nova Bold"/>
                <a:ea typeface="Proxima Nova Bold"/>
                <a:cs typeface="Proxima Nova Bold"/>
                <a:sym typeface="Proxima Nova Bold"/>
              </a:rPr>
              <a:t>Sam.Jackson@kw.com</a:t>
            </a:r>
          </a:p>
          <a:p>
            <a:pPr algn="l">
              <a:lnSpc>
                <a:spcPts val="3340"/>
              </a:lnSpc>
            </a:pPr>
            <a:r>
              <a:rPr lang="en-US" sz="3553" b="true">
                <a:solidFill>
                  <a:srgbClr val="FFFFFF"/>
                </a:solidFill>
                <a:latin typeface="Proxima Nova Bold"/>
                <a:ea typeface="Proxima Nova Bold"/>
                <a:cs typeface="Proxima Nova Bold"/>
                <a:sym typeface="Proxima Nova Bold"/>
              </a:rPr>
              <a:t>(412) 965-3702</a:t>
            </a:r>
          </a:p>
          <a:p>
            <a:pPr algn="l">
              <a:lnSpc>
                <a:spcPts val="3340"/>
              </a:lnSpc>
            </a:pPr>
            <a:r>
              <a:rPr lang="en-US" sz="3553" b="true">
                <a:solidFill>
                  <a:srgbClr val="FFFFFF"/>
                </a:solidFill>
                <a:latin typeface="Proxima Nova Bold"/>
                <a:ea typeface="Proxima Nova Bold"/>
                <a:cs typeface="Proxima Nova Bold"/>
                <a:sym typeface="Proxima Nova Bold"/>
              </a:rPr>
              <a:t>SincerelySamual.com</a:t>
            </a:r>
          </a:p>
          <a:p>
            <a:pPr algn="l">
              <a:lnSpc>
                <a:spcPts val="3340"/>
              </a:lnSpc>
            </a:pPr>
          </a:p>
        </p:txBody>
      </p:sp>
    </p:spTree>
  </p:cSld>
  <p:clrMapOvr>
    <a:masterClrMapping/>
  </p:clrMapOvr>
  <p:transition spd="fast">
    <p:fade/>
  </p:transition>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92908A"/>
        </a:solidFill>
      </p:bgPr>
    </p:bg>
    <p:spTree>
      <p:nvGrpSpPr>
        <p:cNvPr id="1" name=""/>
        <p:cNvGrpSpPr/>
        <p:nvPr/>
      </p:nvGrpSpPr>
      <p:grpSpPr>
        <a:xfrm>
          <a:off x="0" y="0"/>
          <a:ext cx="0" cy="0"/>
          <a:chOff x="0" y="0"/>
          <a:chExt cx="0" cy="0"/>
        </a:xfrm>
      </p:grpSpPr>
      <p:sp>
        <p:nvSpPr>
          <p:cNvPr name="Freeform 2" id="2"/>
          <p:cNvSpPr/>
          <p:nvPr/>
        </p:nvSpPr>
        <p:spPr>
          <a:xfrm flipH="false" flipV="false" rot="0">
            <a:off x="5425251" y="1028700"/>
            <a:ext cx="6963507" cy="4770003"/>
          </a:xfrm>
          <a:custGeom>
            <a:avLst/>
            <a:gdLst/>
            <a:ahLst/>
            <a:cxnLst/>
            <a:rect r="r" b="b" t="t" l="l"/>
            <a:pathLst>
              <a:path h="4770003" w="6963507">
                <a:moveTo>
                  <a:pt x="0" y="0"/>
                </a:moveTo>
                <a:lnTo>
                  <a:pt x="6963508" y="0"/>
                </a:lnTo>
                <a:lnTo>
                  <a:pt x="6963508" y="4770003"/>
                </a:lnTo>
                <a:lnTo>
                  <a:pt x="0" y="47700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554710" y="6170002"/>
            <a:ext cx="16704590" cy="3628989"/>
          </a:xfrm>
          <a:prstGeom prst="rect">
            <a:avLst/>
          </a:prstGeom>
        </p:spPr>
        <p:txBody>
          <a:bodyPr anchor="t" rtlCol="false" tIns="0" lIns="0" bIns="0" rIns="0">
            <a:spAutoFit/>
          </a:bodyPr>
          <a:lstStyle/>
          <a:p>
            <a:pPr algn="ctr">
              <a:lnSpc>
                <a:spcPts val="5771"/>
              </a:lnSpc>
            </a:pPr>
            <a:r>
              <a:rPr lang="en-US" sz="5247" b="true">
                <a:solidFill>
                  <a:srgbClr val="FFFFFF"/>
                </a:solidFill>
                <a:latin typeface="Noto Serif Display ExtraCondensed Bold"/>
                <a:ea typeface="Noto Serif Display ExtraCondensed Bold"/>
                <a:cs typeface="Noto Serif Display ExtraCondensed Bold"/>
                <a:sym typeface="Noto Serif Display ExtraCondensed Bold"/>
              </a:rPr>
              <a:t>WARNING</a:t>
            </a:r>
            <a:r>
              <a:rPr lang="en-US" sz="5247">
                <a:solidFill>
                  <a:srgbClr val="FFFFFF"/>
                </a:solidFill>
                <a:latin typeface="Noto Serif Display ExtraCondensed"/>
                <a:ea typeface="Noto Serif Display ExtraCondensed"/>
                <a:cs typeface="Noto Serif Display ExtraCondensed"/>
                <a:sym typeface="Noto Serif Display ExtraCondensed"/>
              </a:rPr>
              <a:t>! Never use or leave artificial or prerecorded messages, and never call/text a number on any Do Not Call list. Callers who violate the National Do Not Call (DNC) Registry and the Telephone Consumer Protection Act (TCPA) face potentially catastrophic legal damages.</a:t>
            </a:r>
            <a:r>
              <a:rPr lang="en-US" sz="5247">
                <a:solidFill>
                  <a:srgbClr val="FFFFFF"/>
                </a:solidFill>
                <a:latin typeface="Noto Serif Display ExtraCondensed"/>
                <a:ea typeface="Noto Serif Display ExtraCondensed"/>
                <a:cs typeface="Noto Serif Display ExtraCondensed"/>
                <a:sym typeface="Noto Serif Display ExtraCondensed"/>
              </a:rPr>
              <a:t>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BD00"/>
        </a:solidFill>
      </p:bgPr>
    </p:bg>
    <p:spTree>
      <p:nvGrpSpPr>
        <p:cNvPr id="1" name=""/>
        <p:cNvGrpSpPr/>
        <p:nvPr/>
      </p:nvGrpSpPr>
      <p:grpSpPr>
        <a:xfrm>
          <a:off x="0" y="0"/>
          <a:ext cx="0" cy="0"/>
          <a:chOff x="0" y="0"/>
          <a:chExt cx="0" cy="0"/>
        </a:xfrm>
      </p:grpSpPr>
      <p:sp>
        <p:nvSpPr>
          <p:cNvPr name="Freeform 2" id="2"/>
          <p:cNvSpPr/>
          <p:nvPr/>
        </p:nvSpPr>
        <p:spPr>
          <a:xfrm flipH="false" flipV="false" rot="0">
            <a:off x="462988" y="9608107"/>
            <a:ext cx="1884391" cy="198765"/>
          </a:xfrm>
          <a:custGeom>
            <a:avLst/>
            <a:gdLst/>
            <a:ahLst/>
            <a:cxnLst/>
            <a:rect r="r" b="b" t="t" l="l"/>
            <a:pathLst>
              <a:path h="198765" w="1884391">
                <a:moveTo>
                  <a:pt x="0" y="0"/>
                </a:moveTo>
                <a:lnTo>
                  <a:pt x="1884391" y="0"/>
                </a:lnTo>
                <a:lnTo>
                  <a:pt x="1884391" y="198765"/>
                </a:lnTo>
                <a:lnTo>
                  <a:pt x="0" y="198765"/>
                </a:lnTo>
                <a:lnTo>
                  <a:pt x="0" y="0"/>
                </a:lnTo>
                <a:close/>
              </a:path>
            </a:pathLst>
          </a:custGeom>
          <a:blipFill>
            <a:blip r:embed="rId2"/>
            <a:stretch>
              <a:fillRect l="0" t="0" r="0" b="0"/>
            </a:stretch>
          </a:blipFill>
        </p:spPr>
      </p:sp>
      <p:grpSp>
        <p:nvGrpSpPr>
          <p:cNvPr name="Group 3" id="3"/>
          <p:cNvGrpSpPr>
            <a:grpSpLocks noChangeAspect="true"/>
          </p:cNvGrpSpPr>
          <p:nvPr/>
        </p:nvGrpSpPr>
        <p:grpSpPr>
          <a:xfrm rot="0">
            <a:off x="126839" y="164719"/>
            <a:ext cx="7704856" cy="860884"/>
            <a:chOff x="0" y="0"/>
            <a:chExt cx="7533640" cy="841756"/>
          </a:xfrm>
        </p:grpSpPr>
        <p:sp>
          <p:nvSpPr>
            <p:cNvPr name="Freeform 4" id="4"/>
            <p:cNvSpPr/>
            <p:nvPr/>
          </p:nvSpPr>
          <p:spPr>
            <a:xfrm flipH="false" flipV="false" rot="0">
              <a:off x="63500" y="63500"/>
              <a:ext cx="7406640" cy="467868"/>
            </a:xfrm>
            <a:custGeom>
              <a:avLst/>
              <a:gdLst/>
              <a:ahLst/>
              <a:cxnLst/>
              <a:rect r="r" b="b" t="t" l="l"/>
              <a:pathLst>
                <a:path h="467868" w="7406640">
                  <a:moveTo>
                    <a:pt x="0" y="467868"/>
                  </a:moveTo>
                  <a:lnTo>
                    <a:pt x="7406640" y="467868"/>
                  </a:lnTo>
                  <a:lnTo>
                    <a:pt x="7406640" y="0"/>
                  </a:lnTo>
                  <a:lnTo>
                    <a:pt x="0" y="0"/>
                  </a:lnTo>
                  <a:close/>
                </a:path>
              </a:pathLst>
            </a:custGeom>
            <a:solidFill>
              <a:srgbClr val="000000"/>
            </a:solidFill>
          </p:spPr>
        </p:sp>
        <p:sp>
          <p:nvSpPr>
            <p:cNvPr name="Freeform 5" id="5"/>
            <p:cNvSpPr/>
            <p:nvPr/>
          </p:nvSpPr>
          <p:spPr>
            <a:xfrm flipH="false" flipV="false" rot="0">
              <a:off x="328676" y="577088"/>
              <a:ext cx="6858000" cy="201168"/>
            </a:xfrm>
            <a:custGeom>
              <a:avLst/>
              <a:gdLst/>
              <a:ahLst/>
              <a:cxnLst/>
              <a:rect r="r" b="b" t="t" l="l"/>
              <a:pathLst>
                <a:path h="201168" w="6858000">
                  <a:moveTo>
                    <a:pt x="0" y="201168"/>
                  </a:moveTo>
                  <a:lnTo>
                    <a:pt x="6858000" y="201168"/>
                  </a:lnTo>
                  <a:lnTo>
                    <a:pt x="6858000" y="0"/>
                  </a:lnTo>
                  <a:lnTo>
                    <a:pt x="0" y="0"/>
                  </a:lnTo>
                  <a:close/>
                </a:path>
              </a:pathLst>
            </a:custGeom>
            <a:solidFill>
              <a:srgbClr val="626366"/>
            </a:solidFill>
          </p:spPr>
        </p:sp>
      </p:grpSp>
      <p:grpSp>
        <p:nvGrpSpPr>
          <p:cNvPr name="Group 6" id="6"/>
          <p:cNvGrpSpPr>
            <a:grpSpLocks noChangeAspect="true"/>
          </p:cNvGrpSpPr>
          <p:nvPr/>
        </p:nvGrpSpPr>
        <p:grpSpPr>
          <a:xfrm rot="0">
            <a:off x="462988" y="6621779"/>
            <a:ext cx="7013864" cy="205740"/>
            <a:chOff x="0" y="0"/>
            <a:chExt cx="6858000" cy="201168"/>
          </a:xfrm>
        </p:grpSpPr>
        <p:sp>
          <p:nvSpPr>
            <p:cNvPr name="Freeform 7" id="7"/>
            <p:cNvSpPr/>
            <p:nvPr/>
          </p:nvSpPr>
          <p:spPr>
            <a:xfrm flipH="false" flipV="false" rot="0">
              <a:off x="0" y="0"/>
              <a:ext cx="6858000" cy="201168"/>
            </a:xfrm>
            <a:custGeom>
              <a:avLst/>
              <a:gdLst/>
              <a:ahLst/>
              <a:cxnLst/>
              <a:rect r="r" b="b" t="t" l="l"/>
              <a:pathLst>
                <a:path h="201168" w="6858000">
                  <a:moveTo>
                    <a:pt x="0" y="201168"/>
                  </a:moveTo>
                  <a:lnTo>
                    <a:pt x="6858000" y="201168"/>
                  </a:lnTo>
                  <a:lnTo>
                    <a:pt x="6858000" y="0"/>
                  </a:lnTo>
                  <a:lnTo>
                    <a:pt x="0" y="0"/>
                  </a:lnTo>
                  <a:close/>
                </a:path>
              </a:pathLst>
            </a:custGeom>
            <a:solidFill>
              <a:srgbClr val="626366"/>
            </a:solidFill>
          </p:spPr>
        </p:sp>
      </p:grpSp>
      <p:sp>
        <p:nvSpPr>
          <p:cNvPr name="TextBox 8" id="8"/>
          <p:cNvSpPr txBox="true"/>
          <p:nvPr/>
        </p:nvSpPr>
        <p:spPr>
          <a:xfrm rot="0">
            <a:off x="313359" y="9793653"/>
            <a:ext cx="7582318" cy="183773"/>
          </a:xfrm>
          <a:prstGeom prst="rect">
            <a:avLst/>
          </a:prstGeom>
        </p:spPr>
        <p:txBody>
          <a:bodyPr anchor="t" rtlCol="false" tIns="0" lIns="0" bIns="0" rIns="0">
            <a:spAutoFit/>
          </a:bodyPr>
          <a:lstStyle/>
          <a:p>
            <a:pPr algn="l">
              <a:lnSpc>
                <a:spcPts val="716"/>
              </a:lnSpc>
            </a:pPr>
            <a:r>
              <a:rPr lang="en-US" sz="613" spc="-4">
                <a:solidFill>
                  <a:srgbClr val="828282"/>
                </a:solidFill>
                <a:latin typeface="IBM Plex Sans"/>
                <a:ea typeface="IBM Plex Sans"/>
                <a:cs typeface="IBM Plex Sans"/>
                <a:sym typeface="IBM Plex Sans"/>
              </a:rPr>
              <a:t>NOTICE: This information does not constitute legal advice. While Keller Williams Realty, Inc. (KWRI) has taken due care in the preparation of this information, we do not guarantee its accuracy now or in the future. KWRI shall have no liability or responsibility to any person regarding any loss or damage incurred, or alleged to have incurred, directly or indirectly, by the information contained (or lacking) herein. This information is </a:t>
            </a:r>
          </a:p>
        </p:txBody>
      </p:sp>
      <p:sp>
        <p:nvSpPr>
          <p:cNvPr name="TextBox 9" id="9"/>
          <p:cNvSpPr txBox="true"/>
          <p:nvPr/>
        </p:nvSpPr>
        <p:spPr>
          <a:xfrm rot="0">
            <a:off x="313359" y="9975497"/>
            <a:ext cx="4506554" cy="92856"/>
          </a:xfrm>
          <a:prstGeom prst="rect">
            <a:avLst/>
          </a:prstGeom>
        </p:spPr>
        <p:txBody>
          <a:bodyPr anchor="t" rtlCol="false" tIns="0" lIns="0" bIns="0" rIns="0">
            <a:spAutoFit/>
          </a:bodyPr>
          <a:lstStyle/>
          <a:p>
            <a:pPr algn="l">
              <a:lnSpc>
                <a:spcPts val="716"/>
              </a:lnSpc>
            </a:pPr>
            <a:r>
              <a:rPr lang="en-US" sz="613" spc="-4">
                <a:solidFill>
                  <a:srgbClr val="828282"/>
                </a:solidFill>
                <a:latin typeface="IBM Plex Sans"/>
                <a:ea typeface="IBM Plex Sans"/>
                <a:cs typeface="IBM Plex Sans"/>
                <a:sym typeface="IBM Plex Sans"/>
              </a:rPr>
              <a:t>not a substitute for consulting with your market center or an attorney to confirm that your practices comply with applicable law.</a:t>
            </a:r>
          </a:p>
        </p:txBody>
      </p:sp>
      <p:sp>
        <p:nvSpPr>
          <p:cNvPr name="TextBox 10" id="10"/>
          <p:cNvSpPr txBox="true"/>
          <p:nvPr/>
        </p:nvSpPr>
        <p:spPr>
          <a:xfrm rot="0">
            <a:off x="5709358" y="10025993"/>
            <a:ext cx="1918370" cy="96288"/>
          </a:xfrm>
          <a:prstGeom prst="rect">
            <a:avLst/>
          </a:prstGeom>
        </p:spPr>
        <p:txBody>
          <a:bodyPr anchor="t" rtlCol="false" tIns="0" lIns="0" bIns="0" rIns="0">
            <a:spAutoFit/>
          </a:bodyPr>
          <a:lstStyle/>
          <a:p>
            <a:pPr algn="l">
              <a:lnSpc>
                <a:spcPts val="511"/>
              </a:lnSpc>
            </a:pPr>
            <a:r>
              <a:rPr lang="en-US" sz="1022" spc="-8">
                <a:solidFill>
                  <a:srgbClr val="828282"/>
                </a:solidFill>
                <a:latin typeface="IBM Plex Sans"/>
                <a:ea typeface="IBM Plex Sans"/>
                <a:cs typeface="IBM Plex Sans"/>
                <a:sym typeface="IBM Plex Sans"/>
              </a:rPr>
              <a:t> REV. 06/17/2 4 | ©2024 Keller Williams Realty, Inc.</a:t>
            </a:r>
            <a:r>
              <a:rPr lang="en-US" sz="1022" spc="-8">
                <a:solidFill>
                  <a:srgbClr val="231F20"/>
                </a:solidFill>
                <a:latin typeface="IBM Plex Sans"/>
                <a:ea typeface="IBM Plex Sans"/>
                <a:cs typeface="IBM Plex Sans"/>
                <a:sym typeface="IBM Plex Sans"/>
              </a:rPr>
              <a:t>4</a:t>
            </a:r>
          </a:p>
        </p:txBody>
      </p:sp>
      <p:sp>
        <p:nvSpPr>
          <p:cNvPr name="TextBox 11" id="11"/>
          <p:cNvSpPr txBox="true"/>
          <p:nvPr/>
        </p:nvSpPr>
        <p:spPr>
          <a:xfrm rot="0">
            <a:off x="1972547" y="285977"/>
            <a:ext cx="4093719" cy="688365"/>
          </a:xfrm>
          <a:prstGeom prst="rect">
            <a:avLst/>
          </a:prstGeom>
        </p:spPr>
        <p:txBody>
          <a:bodyPr anchor="t" rtlCol="false" tIns="0" lIns="0" bIns="0" rIns="0">
            <a:spAutoFit/>
          </a:bodyPr>
          <a:lstStyle/>
          <a:p>
            <a:pPr algn="ctr">
              <a:lnSpc>
                <a:spcPts val="3068"/>
              </a:lnSpc>
            </a:pPr>
            <a:r>
              <a:rPr lang="en-US" sz="3068" spc="107">
                <a:solidFill>
                  <a:srgbClr val="FFFFFF"/>
                </a:solidFill>
                <a:latin typeface="IBM Plex Sans Condensed"/>
                <a:ea typeface="IBM Plex Sans Condensed"/>
                <a:cs typeface="IBM Plex Sans Condensed"/>
                <a:sym typeface="IBM Plex Sans Condensed"/>
              </a:rPr>
              <a:t>TCPA/Do Not Call </a:t>
            </a:r>
            <a:r>
              <a:rPr lang="en-US" sz="3068" spc="107">
                <a:solidFill>
                  <a:srgbClr val="C21F32"/>
                </a:solidFill>
                <a:latin typeface="IBM Plex Sans Condensed"/>
                <a:ea typeface="IBM Plex Sans Condensed"/>
                <a:cs typeface="IBM Plex Sans Condensed"/>
                <a:sym typeface="IBM Plex Sans Condensed"/>
              </a:rPr>
              <a:t>FAQs</a:t>
            </a:r>
          </a:p>
          <a:p>
            <a:pPr algn="ctr">
              <a:lnSpc>
                <a:spcPts val="3559"/>
              </a:lnSpc>
            </a:pPr>
            <a:r>
              <a:rPr lang="en-US" sz="1534" spc="135">
                <a:solidFill>
                  <a:srgbClr val="FFFFFF"/>
                </a:solidFill>
                <a:latin typeface="IBM Plex Sans Condensed"/>
                <a:ea typeface="IBM Plex Sans Condensed"/>
                <a:cs typeface="IBM Plex Sans Condensed"/>
                <a:sym typeface="IBM Plex Sans Condensed"/>
              </a:rPr>
              <a:t>TELEMARKETING</a:t>
            </a:r>
          </a:p>
        </p:txBody>
      </p:sp>
      <p:sp>
        <p:nvSpPr>
          <p:cNvPr name="TextBox 12" id="12"/>
          <p:cNvSpPr txBox="true"/>
          <p:nvPr/>
        </p:nvSpPr>
        <p:spPr>
          <a:xfrm rot="0">
            <a:off x="2324896" y="6577306"/>
            <a:ext cx="3355890" cy="261640"/>
          </a:xfrm>
          <a:prstGeom prst="rect">
            <a:avLst/>
          </a:prstGeom>
        </p:spPr>
        <p:txBody>
          <a:bodyPr anchor="t" rtlCol="false" tIns="0" lIns="0" bIns="0" rIns="0">
            <a:spAutoFit/>
          </a:bodyPr>
          <a:lstStyle/>
          <a:p>
            <a:pPr algn="l">
              <a:lnSpc>
                <a:spcPts val="2147"/>
              </a:lnSpc>
            </a:pPr>
            <a:r>
              <a:rPr lang="en-US" sz="1534" spc="138">
                <a:solidFill>
                  <a:srgbClr val="FFFFFF"/>
                </a:solidFill>
                <a:latin typeface="IBM Plex Sans Condensed"/>
                <a:ea typeface="IBM Plex Sans Condensed"/>
                <a:cs typeface="IBM Plex Sans Condensed"/>
                <a:sym typeface="IBM Plex Sans Condensed"/>
              </a:rPr>
              <a:t>PRIOR EXPRESS WRITTEN CONSENT</a:t>
            </a:r>
          </a:p>
        </p:txBody>
      </p:sp>
      <p:sp>
        <p:nvSpPr>
          <p:cNvPr name="TextBox 13" id="13"/>
          <p:cNvSpPr txBox="true"/>
          <p:nvPr/>
        </p:nvSpPr>
        <p:spPr>
          <a:xfrm rot="0">
            <a:off x="462988" y="5785528"/>
            <a:ext cx="2491763" cy="215027"/>
          </a:xfrm>
          <a:prstGeom prst="rect">
            <a:avLst/>
          </a:prstGeom>
        </p:spPr>
        <p:txBody>
          <a:bodyPr anchor="t" rtlCol="false" tIns="0" lIns="0" bIns="0" rIns="0">
            <a:spAutoFit/>
          </a:bodyPr>
          <a:lstStyle/>
          <a:p>
            <a:pPr algn="l">
              <a:lnSpc>
                <a:spcPts val="1718"/>
              </a:lnSpc>
            </a:pPr>
            <a:r>
              <a:rPr lang="en-US" sz="1227" spc="-11">
                <a:solidFill>
                  <a:srgbClr val="C21F32"/>
                </a:solidFill>
                <a:latin typeface="IBM Plex Sans Condensed"/>
                <a:ea typeface="IBM Plex Sans Condensed"/>
                <a:cs typeface="IBM Plex Sans Condensed"/>
                <a:sym typeface="IBM Plex Sans Condensed"/>
              </a:rPr>
              <a:t>3. </a:t>
            </a:r>
            <a:r>
              <a:rPr lang="en-US" sz="1227" spc="-11">
                <a:solidFill>
                  <a:srgbClr val="000000"/>
                </a:solidFill>
                <a:latin typeface="IBM Plex Sans Condensed"/>
                <a:ea typeface="IBM Plex Sans Condensed"/>
                <a:cs typeface="IBM Plex Sans Condensed"/>
                <a:sym typeface="IBM Plex Sans Condensed"/>
              </a:rPr>
              <a:t>What are state “mini-TCPA laws”?</a:t>
            </a:r>
          </a:p>
        </p:txBody>
      </p:sp>
      <p:sp>
        <p:nvSpPr>
          <p:cNvPr name="TextBox 14" id="14"/>
          <p:cNvSpPr txBox="true"/>
          <p:nvPr/>
        </p:nvSpPr>
        <p:spPr>
          <a:xfrm rot="0">
            <a:off x="462988" y="934273"/>
            <a:ext cx="2768869" cy="215027"/>
          </a:xfrm>
          <a:prstGeom prst="rect">
            <a:avLst/>
          </a:prstGeom>
        </p:spPr>
        <p:txBody>
          <a:bodyPr anchor="t" rtlCol="false" tIns="0" lIns="0" bIns="0" rIns="0">
            <a:spAutoFit/>
          </a:bodyPr>
          <a:lstStyle/>
          <a:p>
            <a:pPr algn="l">
              <a:lnSpc>
                <a:spcPts val="1718"/>
              </a:lnSpc>
            </a:pPr>
            <a:r>
              <a:rPr lang="en-US" sz="1227" spc="-11">
                <a:solidFill>
                  <a:srgbClr val="C21F32"/>
                </a:solidFill>
                <a:latin typeface="IBM Plex Sans Condensed"/>
                <a:ea typeface="IBM Plex Sans Condensed"/>
                <a:cs typeface="IBM Plex Sans Condensed"/>
                <a:sym typeface="IBM Plex Sans Condensed"/>
              </a:rPr>
              <a:t>1. </a:t>
            </a:r>
            <a:r>
              <a:rPr lang="en-US" sz="1227" spc="-11">
                <a:solidFill>
                  <a:srgbClr val="000000"/>
                </a:solidFill>
                <a:latin typeface="IBM Plex Sans Condensed"/>
                <a:ea typeface="IBM Plex Sans Condensed"/>
                <a:cs typeface="IBM Plex Sans Condensed"/>
                <a:sym typeface="IBM Plex Sans Condensed"/>
              </a:rPr>
              <a:t>What is a “telemarketing” call or text?</a:t>
            </a:r>
          </a:p>
        </p:txBody>
      </p:sp>
      <p:sp>
        <p:nvSpPr>
          <p:cNvPr name="TextBox 15" id="15"/>
          <p:cNvSpPr txBox="true"/>
          <p:nvPr/>
        </p:nvSpPr>
        <p:spPr>
          <a:xfrm rot="0">
            <a:off x="462988" y="7620715"/>
            <a:ext cx="2783656" cy="215027"/>
          </a:xfrm>
          <a:prstGeom prst="rect">
            <a:avLst/>
          </a:prstGeom>
        </p:spPr>
        <p:txBody>
          <a:bodyPr anchor="t" rtlCol="false" tIns="0" lIns="0" bIns="0" rIns="0">
            <a:spAutoFit/>
          </a:bodyPr>
          <a:lstStyle/>
          <a:p>
            <a:pPr algn="l">
              <a:lnSpc>
                <a:spcPts val="1718"/>
              </a:lnSpc>
            </a:pPr>
            <a:r>
              <a:rPr lang="en-US" sz="1227" spc="-11">
                <a:solidFill>
                  <a:srgbClr val="C21F32"/>
                </a:solidFill>
                <a:latin typeface="IBM Plex Sans Condensed"/>
                <a:ea typeface="IBM Plex Sans Condensed"/>
                <a:cs typeface="IBM Plex Sans Condensed"/>
                <a:sym typeface="IBM Plex Sans Condensed"/>
              </a:rPr>
              <a:t>5. </a:t>
            </a:r>
            <a:r>
              <a:rPr lang="en-US" sz="1227" spc="-11">
                <a:solidFill>
                  <a:srgbClr val="000000"/>
                </a:solidFill>
                <a:latin typeface="IBM Plex Sans Condensed"/>
                <a:ea typeface="IBM Plex Sans Condensed"/>
                <a:cs typeface="IBM Plex Sans Condensed"/>
                <a:sym typeface="IBM Plex Sans Condensed"/>
              </a:rPr>
              <a:t>What is prior express written consent?</a:t>
            </a:r>
          </a:p>
        </p:txBody>
      </p:sp>
      <p:sp>
        <p:nvSpPr>
          <p:cNvPr name="TextBox 16" id="16"/>
          <p:cNvSpPr txBox="true"/>
          <p:nvPr/>
        </p:nvSpPr>
        <p:spPr>
          <a:xfrm rot="0">
            <a:off x="462988" y="6814121"/>
            <a:ext cx="4569483" cy="215027"/>
          </a:xfrm>
          <a:prstGeom prst="rect">
            <a:avLst/>
          </a:prstGeom>
        </p:spPr>
        <p:txBody>
          <a:bodyPr anchor="t" rtlCol="false" tIns="0" lIns="0" bIns="0" rIns="0">
            <a:spAutoFit/>
          </a:bodyPr>
          <a:lstStyle/>
          <a:p>
            <a:pPr algn="l">
              <a:lnSpc>
                <a:spcPts val="1718"/>
              </a:lnSpc>
            </a:pPr>
            <a:r>
              <a:rPr lang="en-US" sz="1227" spc="-11">
                <a:solidFill>
                  <a:srgbClr val="C21F32"/>
                </a:solidFill>
                <a:latin typeface="IBM Plex Sans Condensed"/>
                <a:ea typeface="IBM Plex Sans Condensed"/>
                <a:cs typeface="IBM Plex Sans Condensed"/>
                <a:sym typeface="IBM Plex Sans Condensed"/>
              </a:rPr>
              <a:t>4. </a:t>
            </a:r>
            <a:r>
              <a:rPr lang="en-US" sz="1227" spc="-11">
                <a:solidFill>
                  <a:srgbClr val="000000"/>
                </a:solidFill>
                <a:latin typeface="IBM Plex Sans Condensed"/>
                <a:ea typeface="IBM Plex Sans Condensed"/>
                <a:cs typeface="IBM Plex Sans Condensed"/>
                <a:sym typeface="IBM Plex Sans Condensed"/>
              </a:rPr>
              <a:t>What type of consent is needed for telemarketing calls and texts?</a:t>
            </a:r>
          </a:p>
        </p:txBody>
      </p:sp>
      <p:sp>
        <p:nvSpPr>
          <p:cNvPr name="TextBox 17" id="17"/>
          <p:cNvSpPr txBox="true"/>
          <p:nvPr/>
        </p:nvSpPr>
        <p:spPr>
          <a:xfrm rot="0">
            <a:off x="462988" y="1769442"/>
            <a:ext cx="6898398" cy="186452"/>
          </a:xfrm>
          <a:prstGeom prst="rect">
            <a:avLst/>
          </a:prstGeom>
        </p:spPr>
        <p:txBody>
          <a:bodyPr anchor="t" rtlCol="false" tIns="0" lIns="0" bIns="0" rIns="0">
            <a:spAutoFit/>
          </a:bodyPr>
          <a:lstStyle/>
          <a:p>
            <a:pPr algn="l">
              <a:lnSpc>
                <a:spcPts val="1472"/>
              </a:lnSpc>
            </a:pPr>
            <a:r>
              <a:rPr lang="en-US" sz="1227" spc="-11">
                <a:solidFill>
                  <a:srgbClr val="C21F32"/>
                </a:solidFill>
                <a:latin typeface="IBM Plex Sans Condensed"/>
                <a:ea typeface="IBM Plex Sans Condensed"/>
                <a:cs typeface="IBM Plex Sans Condensed"/>
                <a:sym typeface="IBM Plex Sans Condensed"/>
              </a:rPr>
              <a:t>2. </a:t>
            </a:r>
            <a:r>
              <a:rPr lang="en-US" sz="1227" spc="-11">
                <a:solidFill>
                  <a:srgbClr val="000000"/>
                </a:solidFill>
                <a:latin typeface="IBM Plex Sans Condensed"/>
                <a:ea typeface="IBM Plex Sans Condensed"/>
                <a:cs typeface="IBM Plex Sans Condensed"/>
                <a:sym typeface="IBM Plex Sans Condensed"/>
              </a:rPr>
              <a:t>Are there any policies or procedures that I need to have in place before I start making telemarketing </a:t>
            </a:r>
          </a:p>
        </p:txBody>
      </p:sp>
      <p:sp>
        <p:nvSpPr>
          <p:cNvPr name="TextBox 18" id="18"/>
          <p:cNvSpPr txBox="true"/>
          <p:nvPr/>
        </p:nvSpPr>
        <p:spPr>
          <a:xfrm rot="0">
            <a:off x="681879" y="1956478"/>
            <a:ext cx="1043078" cy="186452"/>
          </a:xfrm>
          <a:prstGeom prst="rect">
            <a:avLst/>
          </a:prstGeom>
        </p:spPr>
        <p:txBody>
          <a:bodyPr anchor="t" rtlCol="false" tIns="0" lIns="0" bIns="0" rIns="0">
            <a:spAutoFit/>
          </a:bodyPr>
          <a:lstStyle/>
          <a:p>
            <a:pPr algn="l">
              <a:lnSpc>
                <a:spcPts val="1472"/>
              </a:lnSpc>
            </a:pPr>
            <a:r>
              <a:rPr lang="en-US" sz="1227" spc="11">
                <a:solidFill>
                  <a:srgbClr val="000000"/>
                </a:solidFill>
                <a:latin typeface="IBM Plex Sans Condensed"/>
                <a:ea typeface="IBM Plex Sans Condensed"/>
                <a:cs typeface="IBM Plex Sans Condensed"/>
                <a:sym typeface="IBM Plex Sans Condensed"/>
              </a:rPr>
              <a:t>calls and texts?</a:t>
            </a:r>
          </a:p>
        </p:txBody>
      </p:sp>
      <p:sp>
        <p:nvSpPr>
          <p:cNvPr name="TextBox 19" id="19"/>
          <p:cNvSpPr txBox="true"/>
          <p:nvPr/>
        </p:nvSpPr>
        <p:spPr>
          <a:xfrm rot="0">
            <a:off x="696783" y="1161533"/>
            <a:ext cx="6781666" cy="549402"/>
          </a:xfrm>
          <a:prstGeom prst="rect">
            <a:avLst/>
          </a:prstGeom>
        </p:spPr>
        <p:txBody>
          <a:bodyPr anchor="t" rtlCol="false" tIns="0" lIns="0" bIns="0" rIns="0">
            <a:spAutoFit/>
          </a:bodyPr>
          <a:lstStyle/>
          <a:p>
            <a:pPr algn="l">
              <a:lnSpc>
                <a:spcPts val="1472"/>
              </a:lnSpc>
            </a:pPr>
            <a:r>
              <a:rPr lang="en-US" sz="1227" spc="24">
                <a:solidFill>
                  <a:srgbClr val="000000"/>
                </a:solidFill>
                <a:latin typeface="Open Sans Condensed"/>
                <a:ea typeface="Open Sans Condensed"/>
                <a:cs typeface="Open Sans Condensed"/>
                <a:sym typeface="Open Sans Condensed"/>
              </a:rPr>
              <a:t>Telemarketing calls and texts are calls and texts made for the purpose of promoting or encouraging the use of your services. Calls can have more than one purpose. If one of the purposes is telemarketing, then the TCPA and Do Not Call rules apply.</a:t>
            </a:r>
          </a:p>
        </p:txBody>
      </p:sp>
      <p:sp>
        <p:nvSpPr>
          <p:cNvPr name="TextBox 20" id="20"/>
          <p:cNvSpPr txBox="true"/>
          <p:nvPr/>
        </p:nvSpPr>
        <p:spPr>
          <a:xfrm rot="0">
            <a:off x="696783" y="7041381"/>
            <a:ext cx="6847489" cy="549402"/>
          </a:xfrm>
          <a:prstGeom prst="rect">
            <a:avLst/>
          </a:prstGeom>
        </p:spPr>
        <p:txBody>
          <a:bodyPr anchor="t" rtlCol="false" tIns="0" lIns="0" bIns="0" rIns="0">
            <a:spAutoFit/>
          </a:bodyPr>
          <a:lstStyle/>
          <a:p>
            <a:pPr algn="l">
              <a:lnSpc>
                <a:spcPts val="1472"/>
              </a:lnSpc>
            </a:pPr>
            <a:r>
              <a:rPr lang="en-US" sz="1227" spc="24">
                <a:solidFill>
                  <a:srgbClr val="000000"/>
                </a:solidFill>
                <a:latin typeface="Open Sans Condensed"/>
                <a:ea typeface="Open Sans Condensed"/>
                <a:cs typeface="Open Sans Condensed"/>
                <a:sym typeface="Open Sans Condensed"/>
              </a:rPr>
              <a:t>Under the TCPA, you need “prior express written consent” for telemarketing calls and texts (a) made to phone numbers on the National Do Not Call Registry and/or made using (b) an artificial voice, (c) a prerecorded voice, or (d) an automatic telephone dialing system.</a:t>
            </a:r>
          </a:p>
        </p:txBody>
      </p:sp>
      <p:sp>
        <p:nvSpPr>
          <p:cNvPr name="TextBox 21" id="21"/>
          <p:cNvSpPr txBox="true"/>
          <p:nvPr/>
        </p:nvSpPr>
        <p:spPr>
          <a:xfrm rot="0">
            <a:off x="696783" y="7695575"/>
            <a:ext cx="6876246" cy="1882469"/>
          </a:xfrm>
          <a:prstGeom prst="rect">
            <a:avLst/>
          </a:prstGeom>
        </p:spPr>
        <p:txBody>
          <a:bodyPr anchor="t" rtlCol="false" tIns="0" lIns="0" bIns="0" rIns="0">
            <a:spAutoFit/>
          </a:bodyPr>
          <a:lstStyle/>
          <a:p>
            <a:pPr algn="l">
              <a:lnSpc>
                <a:spcPts val="3068"/>
              </a:lnSpc>
            </a:pPr>
            <a:r>
              <a:rPr lang="en-US" sz="1227" spc="24">
                <a:solidFill>
                  <a:srgbClr val="000000"/>
                </a:solidFill>
                <a:latin typeface="Open Sans Condensed"/>
                <a:ea typeface="Open Sans Condensed"/>
                <a:cs typeface="Open Sans Condensed"/>
                <a:sym typeface="Open Sans Condensed"/>
              </a:rPr>
              <a:t>Prior express written consent means a written agreement that (a) includes consent language which authorizes the </a:t>
            </a:r>
          </a:p>
          <a:p>
            <a:pPr algn="l">
              <a:lnSpc>
                <a:spcPts val="613"/>
              </a:lnSpc>
            </a:pPr>
            <a:r>
              <a:rPr lang="en-US" sz="1227" spc="24">
                <a:solidFill>
                  <a:srgbClr val="000000"/>
                </a:solidFill>
                <a:latin typeface="Open Sans Condensed"/>
                <a:ea typeface="Open Sans Condensed"/>
                <a:cs typeface="Open Sans Condensed"/>
                <a:sym typeface="Open Sans Condensed"/>
              </a:rPr>
              <a:t>caller to make telemarketing calls and texts to the telephone number provided by the person called, (b) includes the </a:t>
            </a:r>
          </a:p>
          <a:p>
            <a:pPr algn="l">
              <a:lnSpc>
                <a:spcPts val="2331"/>
              </a:lnSpc>
            </a:pPr>
            <a:r>
              <a:rPr lang="en-US" sz="1227" spc="24">
                <a:solidFill>
                  <a:srgbClr val="000000"/>
                </a:solidFill>
                <a:latin typeface="Open Sans Condensed"/>
                <a:ea typeface="Open Sans Condensed"/>
                <a:cs typeface="Open Sans Condensed"/>
                <a:sym typeface="Open Sans Condensed"/>
              </a:rPr>
              <a:t>signature of the person called, and (c) informs the person called that they are not required to enter the agreement as </a:t>
            </a:r>
          </a:p>
          <a:p>
            <a:pPr algn="l">
              <a:lnSpc>
                <a:spcPts val="613"/>
              </a:lnSpc>
            </a:pPr>
            <a:r>
              <a:rPr lang="en-US" sz="1227" spc="24">
                <a:solidFill>
                  <a:srgbClr val="000000"/>
                </a:solidFill>
                <a:latin typeface="Open Sans Condensed"/>
                <a:ea typeface="Open Sans Condensed"/>
                <a:cs typeface="Open Sans Condensed"/>
                <a:sym typeface="Open Sans Condensed"/>
              </a:rPr>
              <a:t>a condition of purchasing any goods or services. The written agreement does not need to be obtained or maintained </a:t>
            </a:r>
          </a:p>
          <a:p>
            <a:pPr algn="l">
              <a:lnSpc>
                <a:spcPts val="2331"/>
              </a:lnSpc>
            </a:pPr>
            <a:r>
              <a:rPr lang="en-US" sz="1227" spc="24">
                <a:solidFill>
                  <a:srgbClr val="000000"/>
                </a:solidFill>
                <a:latin typeface="Open Sans Condensed"/>
                <a:ea typeface="Open Sans Condensed"/>
                <a:cs typeface="Open Sans Condensed"/>
                <a:sym typeface="Open Sans Condensed"/>
              </a:rPr>
              <a:t>in paper form. You can use an electronic form.</a:t>
            </a:r>
          </a:p>
          <a:p>
            <a:pPr algn="l">
              <a:lnSpc>
                <a:spcPts val="1472"/>
              </a:lnSpc>
            </a:pPr>
            <a:r>
              <a:rPr lang="en-US" sz="1227" spc="24">
                <a:solidFill>
                  <a:srgbClr val="000000"/>
                </a:solidFill>
                <a:latin typeface="Open Sans Condensed"/>
                <a:ea typeface="Open Sans Condensed"/>
                <a:cs typeface="Open Sans Condensed"/>
                <a:sym typeface="Open Sans Condensed"/>
              </a:rPr>
              <a:t>The consent language in the written agreement should be “clear and conspicuous,” identify the person or entity who can call and text the consumer, include consent for use of an artificial or prerecorded voice and an automatic telephone dialing system (if you intend to use these methods), and require the consumer to take some action to accept the consent language. “Clear and conspicuous” means that it is apparent to a reasonable consumer.</a:t>
            </a:r>
          </a:p>
        </p:txBody>
      </p:sp>
      <p:sp>
        <p:nvSpPr>
          <p:cNvPr name="TextBox 22" id="22"/>
          <p:cNvSpPr txBox="true"/>
          <p:nvPr/>
        </p:nvSpPr>
        <p:spPr>
          <a:xfrm rot="0">
            <a:off x="696783" y="2155163"/>
            <a:ext cx="6916215" cy="3600433"/>
          </a:xfrm>
          <a:prstGeom prst="rect">
            <a:avLst/>
          </a:prstGeom>
        </p:spPr>
        <p:txBody>
          <a:bodyPr anchor="t" rtlCol="false" tIns="0" lIns="0" bIns="0" rIns="0">
            <a:spAutoFit/>
          </a:bodyPr>
          <a:lstStyle/>
          <a:p>
            <a:pPr algn="l">
              <a:lnSpc>
                <a:spcPts val="1472"/>
              </a:lnSpc>
            </a:pPr>
            <a:r>
              <a:rPr lang="en-US" sz="1227" spc="24">
                <a:solidFill>
                  <a:srgbClr val="000000"/>
                </a:solidFill>
                <a:latin typeface="Open Sans Condensed"/>
                <a:ea typeface="Open Sans Condensed"/>
                <a:cs typeface="Open Sans Condensed"/>
                <a:sym typeface="Open Sans Condensed"/>
              </a:rPr>
              <a:t>Yes. The TCPA requires that persons making telemarketing calls and texts have written procedures for maintaining an internal Do Not Call (DNC) list. An internal DNC list is a list of consumers who have asked not to be called or texted by you or your Market Center.</a:t>
            </a:r>
          </a:p>
          <a:p>
            <a:pPr algn="l">
              <a:lnSpc>
                <a:spcPts val="2393"/>
              </a:lnSpc>
            </a:pPr>
            <a:r>
              <a:rPr lang="en-US" sz="1227" spc="49">
                <a:solidFill>
                  <a:srgbClr val="000000"/>
                </a:solidFill>
                <a:latin typeface="Open Sans Condensed"/>
                <a:ea typeface="Open Sans Condensed"/>
                <a:cs typeface="Open Sans Condensed"/>
                <a:sym typeface="Open Sans Condensed"/>
              </a:rPr>
              <a:t>The required written procedures must include the following minimum standards:</a:t>
            </a:r>
          </a:p>
          <a:p>
            <a:pPr algn="l">
              <a:lnSpc>
                <a:spcPts val="613"/>
              </a:lnSpc>
            </a:pPr>
            <a:r>
              <a:rPr lang="en-US" sz="1227" spc="24">
                <a:solidFill>
                  <a:srgbClr val="C21F32"/>
                </a:solidFill>
                <a:latin typeface="Open Sans Condensed"/>
                <a:ea typeface="Open Sans Condensed"/>
                <a:cs typeface="Open Sans Condensed"/>
                <a:sym typeface="Open Sans Condensed"/>
              </a:rPr>
              <a:t>(1)</a:t>
            </a:r>
            <a:r>
              <a:rPr lang="en-US" sz="1227" spc="24">
                <a:solidFill>
                  <a:srgbClr val="000000"/>
                </a:solidFill>
                <a:latin typeface="Open Sans Condensed"/>
                <a:ea typeface="Open Sans Condensed"/>
                <a:cs typeface="Open Sans Condensed"/>
                <a:sym typeface="Open Sans Condensed"/>
              </a:rPr>
              <a:t> Written policy. You must have a written policy for maintaining an internal DNC list. This written policy must be </a:t>
            </a:r>
          </a:p>
          <a:p>
            <a:pPr algn="l">
              <a:lnSpc>
                <a:spcPts val="2331"/>
              </a:lnSpc>
            </a:pPr>
            <a:r>
              <a:rPr lang="en-US" sz="1227" spc="24">
                <a:solidFill>
                  <a:srgbClr val="000000"/>
                </a:solidFill>
                <a:latin typeface="Open Sans Condensed"/>
                <a:ea typeface="Open Sans Condensed"/>
                <a:cs typeface="Open Sans Condensed"/>
                <a:sym typeface="Open Sans Condensed"/>
              </a:rPr>
              <a:t>made available to consumers upon request.</a:t>
            </a:r>
          </a:p>
          <a:p>
            <a:pPr algn="l">
              <a:lnSpc>
                <a:spcPts val="613"/>
              </a:lnSpc>
            </a:pPr>
            <a:r>
              <a:rPr lang="en-US" sz="1227" spc="24">
                <a:solidFill>
                  <a:srgbClr val="C21F32"/>
                </a:solidFill>
                <a:latin typeface="Open Sans Condensed"/>
                <a:ea typeface="Open Sans Condensed"/>
                <a:cs typeface="Open Sans Condensed"/>
                <a:sym typeface="Open Sans Condensed"/>
              </a:rPr>
              <a:t>(2)</a:t>
            </a:r>
            <a:r>
              <a:rPr lang="en-US" sz="1227" spc="24">
                <a:solidFill>
                  <a:srgbClr val="000000"/>
                </a:solidFill>
                <a:latin typeface="Open Sans Condensed"/>
                <a:ea typeface="Open Sans Condensed"/>
                <a:cs typeface="Open Sans Condensed"/>
                <a:sym typeface="Open Sans Condensed"/>
              </a:rPr>
              <a:t> Training of personnel engaged in telemarketing. Anyone engaged in any aspect of telemarketing must be </a:t>
            </a:r>
          </a:p>
          <a:p>
            <a:pPr algn="l">
              <a:lnSpc>
                <a:spcPts val="2331"/>
              </a:lnSpc>
            </a:pPr>
            <a:r>
              <a:rPr lang="en-US" sz="1227" spc="24">
                <a:solidFill>
                  <a:srgbClr val="000000"/>
                </a:solidFill>
                <a:latin typeface="Open Sans Condensed"/>
                <a:ea typeface="Open Sans Condensed"/>
                <a:cs typeface="Open Sans Condensed"/>
                <a:sym typeface="Open Sans Condensed"/>
              </a:rPr>
              <a:t>informed and trained on the existence and use of DNC lists. You can be held liable for TCPA violations committed by </a:t>
            </a:r>
          </a:p>
          <a:p>
            <a:pPr algn="l">
              <a:lnSpc>
                <a:spcPts val="613"/>
              </a:lnSpc>
            </a:pPr>
            <a:r>
              <a:rPr lang="en-US" sz="1227" spc="24">
                <a:solidFill>
                  <a:srgbClr val="000000"/>
                </a:solidFill>
                <a:latin typeface="Open Sans Condensed"/>
                <a:ea typeface="Open Sans Condensed"/>
                <a:cs typeface="Open Sans Condensed"/>
                <a:sym typeface="Open Sans Condensed"/>
              </a:rPr>
              <a:t>employees, contractors, and vendors who are engaged in telemarketing on your behalf.</a:t>
            </a:r>
          </a:p>
          <a:p>
            <a:pPr algn="l">
              <a:lnSpc>
                <a:spcPts val="2331"/>
              </a:lnSpc>
            </a:pPr>
            <a:r>
              <a:rPr lang="en-US" sz="1227" spc="24">
                <a:solidFill>
                  <a:srgbClr val="C21F32"/>
                </a:solidFill>
                <a:latin typeface="Open Sans Condensed"/>
                <a:ea typeface="Open Sans Condensed"/>
                <a:cs typeface="Open Sans Condensed"/>
                <a:sym typeface="Open Sans Condensed"/>
              </a:rPr>
              <a:t>(3) </a:t>
            </a:r>
            <a:r>
              <a:rPr lang="en-US" sz="1227" spc="24">
                <a:solidFill>
                  <a:srgbClr val="000000"/>
                </a:solidFill>
                <a:latin typeface="Open Sans Condensed"/>
                <a:ea typeface="Open Sans Condensed"/>
                <a:cs typeface="Open Sans Condensed"/>
                <a:sym typeface="Open Sans Condensed"/>
              </a:rPr>
              <a:t>Recording, disclosure of DNC requests. If you receive a request not to receive calls or texts from someone, you </a:t>
            </a:r>
          </a:p>
          <a:p>
            <a:pPr algn="l">
              <a:lnSpc>
                <a:spcPts val="613"/>
              </a:lnSpc>
            </a:pPr>
            <a:r>
              <a:rPr lang="en-US" sz="1227" spc="24">
                <a:solidFill>
                  <a:srgbClr val="000000"/>
                </a:solidFill>
                <a:latin typeface="Open Sans Condensed"/>
                <a:ea typeface="Open Sans Condensed"/>
                <a:cs typeface="Open Sans Condensed"/>
                <a:sym typeface="Open Sans Condensed"/>
              </a:rPr>
              <a:t>must record the request and place the person’s name and telephone number on your internal DNC list at the time the </a:t>
            </a:r>
          </a:p>
          <a:p>
            <a:pPr algn="l">
              <a:lnSpc>
                <a:spcPts val="2331"/>
              </a:lnSpc>
            </a:pPr>
            <a:r>
              <a:rPr lang="en-US" sz="1227" spc="24">
                <a:solidFill>
                  <a:srgbClr val="000000"/>
                </a:solidFill>
                <a:latin typeface="Open Sans Condensed"/>
                <a:ea typeface="Open Sans Condensed"/>
                <a:cs typeface="Open Sans Condensed"/>
                <a:sym typeface="Open Sans Condensed"/>
              </a:rPr>
              <a:t>request is made. You must honor the DNC request.</a:t>
            </a:r>
          </a:p>
          <a:p>
            <a:pPr algn="l">
              <a:lnSpc>
                <a:spcPts val="613"/>
              </a:lnSpc>
            </a:pPr>
            <a:r>
              <a:rPr lang="en-US" sz="1227" spc="24">
                <a:solidFill>
                  <a:srgbClr val="C21F32"/>
                </a:solidFill>
                <a:latin typeface="Open Sans Condensed"/>
                <a:ea typeface="Open Sans Condensed"/>
                <a:cs typeface="Open Sans Condensed"/>
                <a:sym typeface="Open Sans Condensed"/>
              </a:rPr>
              <a:t>(4)</a:t>
            </a:r>
            <a:r>
              <a:rPr lang="en-US" sz="1227" spc="24">
                <a:solidFill>
                  <a:srgbClr val="000000"/>
                </a:solidFill>
                <a:latin typeface="Open Sans Condensed"/>
                <a:ea typeface="Open Sans Condensed"/>
                <a:cs typeface="Open Sans Condensed"/>
                <a:sym typeface="Open Sans Condensed"/>
              </a:rPr>
              <a:t> Identification of callers. Anyone making a call for telemarketing purposes must provide the called party with </a:t>
            </a:r>
          </a:p>
          <a:p>
            <a:pPr algn="l">
              <a:lnSpc>
                <a:spcPts val="2331"/>
              </a:lnSpc>
            </a:pPr>
            <a:r>
              <a:rPr lang="en-US" sz="1227" spc="24">
                <a:solidFill>
                  <a:srgbClr val="000000"/>
                </a:solidFill>
                <a:latin typeface="Open Sans Condensed"/>
                <a:ea typeface="Open Sans Condensed"/>
                <a:cs typeface="Open Sans Condensed"/>
                <a:sym typeface="Open Sans Condensed"/>
              </a:rPr>
              <a:t>their name, the name of the person or entity on whose behalf the call is being made, and a telephone number or </a:t>
            </a:r>
          </a:p>
          <a:p>
            <a:pPr algn="l">
              <a:lnSpc>
                <a:spcPts val="613"/>
              </a:lnSpc>
            </a:pPr>
            <a:r>
              <a:rPr lang="en-US" sz="1227" spc="24">
                <a:solidFill>
                  <a:srgbClr val="000000"/>
                </a:solidFill>
                <a:latin typeface="Open Sans Condensed"/>
                <a:ea typeface="Open Sans Condensed"/>
                <a:cs typeface="Open Sans Condensed"/>
                <a:sym typeface="Open Sans Condensed"/>
              </a:rPr>
              <a:t>address at which the person or entity may be contacted. Some courts have held that this requirement applies to text </a:t>
            </a:r>
          </a:p>
          <a:p>
            <a:pPr algn="l">
              <a:lnSpc>
                <a:spcPts val="2331"/>
              </a:lnSpc>
            </a:pPr>
            <a:r>
              <a:rPr lang="en-US" sz="1227" spc="25">
                <a:solidFill>
                  <a:srgbClr val="000000"/>
                </a:solidFill>
                <a:latin typeface="Open Sans Condensed"/>
                <a:ea typeface="Open Sans Condensed"/>
                <a:cs typeface="Open Sans Condensed"/>
                <a:sym typeface="Open Sans Condensed"/>
              </a:rPr>
              <a:t>messages too.</a:t>
            </a:r>
          </a:p>
          <a:p>
            <a:pPr algn="l">
              <a:lnSpc>
                <a:spcPts val="613"/>
              </a:lnSpc>
            </a:pPr>
            <a:r>
              <a:rPr lang="en-US" sz="1227" spc="24">
                <a:solidFill>
                  <a:srgbClr val="C21F32"/>
                </a:solidFill>
                <a:latin typeface="Open Sans Condensed"/>
                <a:ea typeface="Open Sans Condensed"/>
                <a:cs typeface="Open Sans Condensed"/>
                <a:sym typeface="Open Sans Condensed"/>
              </a:rPr>
              <a:t>(5)</a:t>
            </a:r>
            <a:r>
              <a:rPr lang="en-US" sz="1227" spc="24">
                <a:solidFill>
                  <a:srgbClr val="000000"/>
                </a:solidFill>
                <a:latin typeface="Open Sans Condensed"/>
                <a:ea typeface="Open Sans Condensed"/>
                <a:cs typeface="Open Sans Condensed"/>
                <a:sym typeface="Open Sans Condensed"/>
              </a:rPr>
              <a:t> Maintenance of internal DNC lists. Anyone making calls for telemarketing purposes must maintain a record of a </a:t>
            </a:r>
          </a:p>
          <a:p>
            <a:pPr algn="l">
              <a:lnSpc>
                <a:spcPts val="2331"/>
              </a:lnSpc>
            </a:pPr>
            <a:r>
              <a:rPr lang="en-US" sz="1227" spc="24">
                <a:solidFill>
                  <a:srgbClr val="000000"/>
                </a:solidFill>
                <a:latin typeface="Open Sans Condensed"/>
                <a:ea typeface="Open Sans Condensed"/>
                <a:cs typeface="Open Sans Condensed"/>
                <a:sym typeface="Open Sans Condensed"/>
              </a:rPr>
              <a:t>consumer’s request not to receive further telemarketing calls and texts. A DNC request must be honored for 5 years </a:t>
            </a:r>
          </a:p>
          <a:p>
            <a:pPr algn="l">
              <a:lnSpc>
                <a:spcPts val="613"/>
              </a:lnSpc>
            </a:pPr>
            <a:r>
              <a:rPr lang="en-US" sz="1227" spc="24">
                <a:solidFill>
                  <a:srgbClr val="000000"/>
                </a:solidFill>
                <a:latin typeface="Open Sans Condensed"/>
                <a:ea typeface="Open Sans Condensed"/>
                <a:cs typeface="Open Sans Condensed"/>
                <a:sym typeface="Open Sans Condensed"/>
              </a:rPr>
              <a:t>from the time the request is made.</a:t>
            </a:r>
          </a:p>
        </p:txBody>
      </p:sp>
      <p:sp>
        <p:nvSpPr>
          <p:cNvPr name="TextBox 23" id="23"/>
          <p:cNvSpPr txBox="true"/>
          <p:nvPr/>
        </p:nvSpPr>
        <p:spPr>
          <a:xfrm rot="0">
            <a:off x="696783" y="5860388"/>
            <a:ext cx="6951129" cy="701802"/>
          </a:xfrm>
          <a:prstGeom prst="rect">
            <a:avLst/>
          </a:prstGeom>
        </p:spPr>
        <p:txBody>
          <a:bodyPr anchor="t" rtlCol="false" tIns="0" lIns="0" bIns="0" rIns="0">
            <a:spAutoFit/>
          </a:bodyPr>
          <a:lstStyle/>
          <a:p>
            <a:pPr algn="l">
              <a:lnSpc>
                <a:spcPts val="3068"/>
              </a:lnSpc>
            </a:pPr>
            <a:r>
              <a:rPr lang="en-US" sz="1227" spc="24">
                <a:solidFill>
                  <a:srgbClr val="000000"/>
                </a:solidFill>
                <a:latin typeface="Open Sans Condensed"/>
                <a:ea typeface="Open Sans Condensed"/>
                <a:cs typeface="Open Sans Condensed"/>
                <a:sym typeface="Open Sans Condensed"/>
              </a:rPr>
              <a:t>Some states have telemarketing laws that have restrictions which are similar to or stricter than the TCPA’s. It is </a:t>
            </a:r>
          </a:p>
          <a:p>
            <a:pPr algn="l">
              <a:lnSpc>
                <a:spcPts val="613"/>
              </a:lnSpc>
            </a:pPr>
            <a:r>
              <a:rPr lang="en-US" sz="1227" spc="24">
                <a:solidFill>
                  <a:srgbClr val="000000"/>
                </a:solidFill>
                <a:latin typeface="Open Sans Condensed"/>
                <a:ea typeface="Open Sans Condensed"/>
                <a:cs typeface="Open Sans Condensed"/>
                <a:sym typeface="Open Sans Condensed"/>
              </a:rPr>
              <a:t>important that you consult with your Market Center or a lawyer about whether your state’s telemarketing laws impose </a:t>
            </a:r>
          </a:p>
          <a:p>
            <a:pPr algn="l">
              <a:lnSpc>
                <a:spcPts val="2331"/>
              </a:lnSpc>
            </a:pPr>
            <a:r>
              <a:rPr lang="en-US" sz="1227" spc="24">
                <a:solidFill>
                  <a:srgbClr val="000000"/>
                </a:solidFill>
                <a:latin typeface="Open Sans Condensed"/>
                <a:ea typeface="Open Sans Condensed"/>
                <a:cs typeface="Open Sans Condensed"/>
                <a:sym typeface="Open Sans Condensed"/>
              </a:rPr>
              <a:t>requirements in addition to the TCPA and Do Not Call rules.</a:t>
            </a:r>
          </a:p>
        </p:txBody>
      </p:sp>
      <p:sp>
        <p:nvSpPr>
          <p:cNvPr name="Freeform 24" id="24"/>
          <p:cNvSpPr/>
          <p:nvPr/>
        </p:nvSpPr>
        <p:spPr>
          <a:xfrm flipH="false" flipV="false" rot="0">
            <a:off x="9415203" y="9608107"/>
            <a:ext cx="1884391" cy="198765"/>
          </a:xfrm>
          <a:custGeom>
            <a:avLst/>
            <a:gdLst/>
            <a:ahLst/>
            <a:cxnLst/>
            <a:rect r="r" b="b" t="t" l="l"/>
            <a:pathLst>
              <a:path h="198765" w="1884391">
                <a:moveTo>
                  <a:pt x="0" y="0"/>
                </a:moveTo>
                <a:lnTo>
                  <a:pt x="1884391" y="0"/>
                </a:lnTo>
                <a:lnTo>
                  <a:pt x="1884391" y="198765"/>
                </a:lnTo>
                <a:lnTo>
                  <a:pt x="0" y="198765"/>
                </a:lnTo>
                <a:lnTo>
                  <a:pt x="0" y="0"/>
                </a:lnTo>
                <a:close/>
              </a:path>
            </a:pathLst>
          </a:custGeom>
          <a:blipFill>
            <a:blip r:embed="rId2"/>
            <a:stretch>
              <a:fillRect l="0" t="0" r="0" b="0"/>
            </a:stretch>
          </a:blipFill>
        </p:spPr>
      </p:sp>
      <p:grpSp>
        <p:nvGrpSpPr>
          <p:cNvPr name="Group 25" id="25"/>
          <p:cNvGrpSpPr>
            <a:grpSpLocks noChangeAspect="true"/>
          </p:cNvGrpSpPr>
          <p:nvPr/>
        </p:nvGrpSpPr>
        <p:grpSpPr>
          <a:xfrm rot="0">
            <a:off x="9491060" y="1350164"/>
            <a:ext cx="157939" cy="162614"/>
            <a:chOff x="0" y="0"/>
            <a:chExt cx="154432" cy="159004"/>
          </a:xfrm>
        </p:grpSpPr>
        <p:sp>
          <p:nvSpPr>
            <p:cNvPr name="Freeform 26" id="26"/>
            <p:cNvSpPr/>
            <p:nvPr/>
          </p:nvSpPr>
          <p:spPr>
            <a:xfrm flipH="false" flipV="false" rot="0">
              <a:off x="0" y="0"/>
              <a:ext cx="154432" cy="159004"/>
            </a:xfrm>
            <a:custGeom>
              <a:avLst/>
              <a:gdLst/>
              <a:ahLst/>
              <a:cxnLst/>
              <a:rect r="r" b="b" t="t" l="l"/>
              <a:pathLst>
                <a:path h="159004" w="154432">
                  <a:moveTo>
                    <a:pt x="6350" y="146304"/>
                  </a:moveTo>
                  <a:lnTo>
                    <a:pt x="148082" y="146304"/>
                  </a:lnTo>
                  <a:lnTo>
                    <a:pt x="148082" y="152654"/>
                  </a:lnTo>
                  <a:lnTo>
                    <a:pt x="141732" y="152654"/>
                  </a:lnTo>
                  <a:lnTo>
                    <a:pt x="141732" y="6350"/>
                  </a:lnTo>
                  <a:lnTo>
                    <a:pt x="148082" y="6350"/>
                  </a:lnTo>
                  <a:lnTo>
                    <a:pt x="148082" y="12700"/>
                  </a:lnTo>
                  <a:lnTo>
                    <a:pt x="6350" y="12700"/>
                  </a:lnTo>
                  <a:lnTo>
                    <a:pt x="6350" y="6350"/>
                  </a:lnTo>
                  <a:lnTo>
                    <a:pt x="12700" y="6350"/>
                  </a:lnTo>
                  <a:lnTo>
                    <a:pt x="12700" y="152654"/>
                  </a:lnTo>
                  <a:lnTo>
                    <a:pt x="6350" y="152654"/>
                  </a:lnTo>
                  <a:lnTo>
                    <a:pt x="6350" y="146304"/>
                  </a:lnTo>
                  <a:moveTo>
                    <a:pt x="6350" y="159004"/>
                  </a:moveTo>
                  <a:lnTo>
                    <a:pt x="0" y="159004"/>
                  </a:lnTo>
                  <a:lnTo>
                    <a:pt x="0" y="152654"/>
                  </a:lnTo>
                  <a:lnTo>
                    <a:pt x="0" y="6350"/>
                  </a:lnTo>
                  <a:lnTo>
                    <a:pt x="0" y="0"/>
                  </a:lnTo>
                  <a:lnTo>
                    <a:pt x="6350" y="0"/>
                  </a:lnTo>
                  <a:lnTo>
                    <a:pt x="148082" y="0"/>
                  </a:lnTo>
                  <a:lnTo>
                    <a:pt x="154432" y="0"/>
                  </a:lnTo>
                  <a:lnTo>
                    <a:pt x="154432" y="6350"/>
                  </a:lnTo>
                  <a:lnTo>
                    <a:pt x="154432" y="152654"/>
                  </a:lnTo>
                  <a:lnTo>
                    <a:pt x="154432" y="159004"/>
                  </a:lnTo>
                  <a:lnTo>
                    <a:pt x="148082" y="159004"/>
                  </a:lnTo>
                  <a:lnTo>
                    <a:pt x="6350" y="159004"/>
                  </a:lnTo>
                  <a:close/>
                </a:path>
              </a:pathLst>
            </a:custGeom>
            <a:solidFill>
              <a:srgbClr val="C21F32"/>
            </a:solidFill>
          </p:spPr>
        </p:sp>
      </p:grpSp>
      <p:grpSp>
        <p:nvGrpSpPr>
          <p:cNvPr name="Group 27" id="27"/>
          <p:cNvGrpSpPr>
            <a:grpSpLocks noChangeAspect="true"/>
          </p:cNvGrpSpPr>
          <p:nvPr/>
        </p:nvGrpSpPr>
        <p:grpSpPr>
          <a:xfrm rot="0">
            <a:off x="9648998" y="3592520"/>
            <a:ext cx="2104159" cy="7793"/>
            <a:chOff x="0" y="0"/>
            <a:chExt cx="2057400" cy="7620"/>
          </a:xfrm>
        </p:grpSpPr>
        <p:sp>
          <p:nvSpPr>
            <p:cNvPr name="Freeform 28" id="28"/>
            <p:cNvSpPr/>
            <p:nvPr/>
          </p:nvSpPr>
          <p:spPr>
            <a:xfrm flipH="false" flipV="false" rot="0">
              <a:off x="0" y="0"/>
              <a:ext cx="2057400" cy="7620"/>
            </a:xfrm>
            <a:custGeom>
              <a:avLst/>
              <a:gdLst/>
              <a:ahLst/>
              <a:cxnLst/>
              <a:rect r="r" b="b" t="t" l="l"/>
              <a:pathLst>
                <a:path h="7620" w="2057400">
                  <a:moveTo>
                    <a:pt x="0" y="0"/>
                  </a:moveTo>
                  <a:lnTo>
                    <a:pt x="2057400" y="0"/>
                  </a:lnTo>
                  <a:lnTo>
                    <a:pt x="2057400" y="7620"/>
                  </a:lnTo>
                  <a:lnTo>
                    <a:pt x="0" y="7620"/>
                  </a:lnTo>
                  <a:close/>
                </a:path>
              </a:pathLst>
            </a:custGeom>
            <a:solidFill>
              <a:srgbClr val="000000"/>
            </a:solidFill>
          </p:spPr>
        </p:sp>
      </p:grpSp>
      <p:grpSp>
        <p:nvGrpSpPr>
          <p:cNvPr name="Group 29" id="29"/>
          <p:cNvGrpSpPr>
            <a:grpSpLocks noChangeAspect="true"/>
          </p:cNvGrpSpPr>
          <p:nvPr/>
        </p:nvGrpSpPr>
        <p:grpSpPr>
          <a:xfrm rot="0">
            <a:off x="9144000" y="229655"/>
            <a:ext cx="7574973" cy="478501"/>
            <a:chOff x="0" y="0"/>
            <a:chExt cx="7406640" cy="467868"/>
          </a:xfrm>
        </p:grpSpPr>
        <p:sp>
          <p:nvSpPr>
            <p:cNvPr name="Freeform 30" id="30"/>
            <p:cNvSpPr/>
            <p:nvPr/>
          </p:nvSpPr>
          <p:spPr>
            <a:xfrm flipH="false" flipV="false" rot="0">
              <a:off x="0" y="0"/>
              <a:ext cx="7406640" cy="467868"/>
            </a:xfrm>
            <a:custGeom>
              <a:avLst/>
              <a:gdLst/>
              <a:ahLst/>
              <a:cxnLst/>
              <a:rect r="r" b="b" t="t" l="l"/>
              <a:pathLst>
                <a:path h="467868" w="7406640">
                  <a:moveTo>
                    <a:pt x="0" y="467868"/>
                  </a:moveTo>
                  <a:lnTo>
                    <a:pt x="7406640" y="467868"/>
                  </a:lnTo>
                  <a:lnTo>
                    <a:pt x="7406640" y="0"/>
                  </a:lnTo>
                  <a:lnTo>
                    <a:pt x="0" y="0"/>
                  </a:lnTo>
                  <a:close/>
                </a:path>
              </a:pathLst>
            </a:custGeom>
            <a:solidFill>
              <a:srgbClr val="000000"/>
            </a:solidFill>
          </p:spPr>
        </p:sp>
      </p:grpSp>
      <p:grpSp>
        <p:nvGrpSpPr>
          <p:cNvPr name="Group 31" id="31"/>
          <p:cNvGrpSpPr>
            <a:grpSpLocks noChangeAspect="true"/>
          </p:cNvGrpSpPr>
          <p:nvPr/>
        </p:nvGrpSpPr>
        <p:grpSpPr>
          <a:xfrm rot="0">
            <a:off x="13893886" y="2540441"/>
            <a:ext cx="693895" cy="7793"/>
            <a:chOff x="0" y="0"/>
            <a:chExt cx="678472" cy="7620"/>
          </a:xfrm>
        </p:grpSpPr>
        <p:sp>
          <p:nvSpPr>
            <p:cNvPr name="Freeform 32" id="32"/>
            <p:cNvSpPr/>
            <p:nvPr/>
          </p:nvSpPr>
          <p:spPr>
            <a:xfrm flipH="false" flipV="false" rot="0">
              <a:off x="0" y="0"/>
              <a:ext cx="678434" cy="7620"/>
            </a:xfrm>
            <a:custGeom>
              <a:avLst/>
              <a:gdLst/>
              <a:ahLst/>
              <a:cxnLst/>
              <a:rect r="r" b="b" t="t" l="l"/>
              <a:pathLst>
                <a:path h="7620" w="678434">
                  <a:moveTo>
                    <a:pt x="0" y="0"/>
                  </a:moveTo>
                  <a:lnTo>
                    <a:pt x="678434" y="0"/>
                  </a:lnTo>
                  <a:lnTo>
                    <a:pt x="678434" y="7620"/>
                  </a:lnTo>
                  <a:lnTo>
                    <a:pt x="0" y="7620"/>
                  </a:lnTo>
                  <a:close/>
                </a:path>
              </a:pathLst>
            </a:custGeom>
            <a:solidFill>
              <a:srgbClr val="C21F32"/>
            </a:solidFill>
          </p:spPr>
        </p:sp>
      </p:grpSp>
      <p:grpSp>
        <p:nvGrpSpPr>
          <p:cNvPr name="Group 33" id="33"/>
          <p:cNvGrpSpPr>
            <a:grpSpLocks noChangeAspect="true"/>
          </p:cNvGrpSpPr>
          <p:nvPr/>
        </p:nvGrpSpPr>
        <p:grpSpPr>
          <a:xfrm rot="0">
            <a:off x="13893886" y="1242876"/>
            <a:ext cx="604429" cy="7793"/>
            <a:chOff x="0" y="0"/>
            <a:chExt cx="590994" cy="7620"/>
          </a:xfrm>
        </p:grpSpPr>
        <p:sp>
          <p:nvSpPr>
            <p:cNvPr name="Freeform 34" id="34"/>
            <p:cNvSpPr/>
            <p:nvPr/>
          </p:nvSpPr>
          <p:spPr>
            <a:xfrm flipH="false" flipV="false" rot="0">
              <a:off x="0" y="0"/>
              <a:ext cx="591058" cy="7620"/>
            </a:xfrm>
            <a:custGeom>
              <a:avLst/>
              <a:gdLst/>
              <a:ahLst/>
              <a:cxnLst/>
              <a:rect r="r" b="b" t="t" l="l"/>
              <a:pathLst>
                <a:path h="7620" w="591058">
                  <a:moveTo>
                    <a:pt x="0" y="0"/>
                  </a:moveTo>
                  <a:lnTo>
                    <a:pt x="591058" y="0"/>
                  </a:lnTo>
                  <a:lnTo>
                    <a:pt x="591058" y="7620"/>
                  </a:lnTo>
                  <a:lnTo>
                    <a:pt x="0" y="7620"/>
                  </a:lnTo>
                  <a:close/>
                </a:path>
              </a:pathLst>
            </a:custGeom>
            <a:solidFill>
              <a:srgbClr val="C21F32"/>
            </a:solidFill>
          </p:spPr>
        </p:sp>
      </p:grpSp>
      <p:sp>
        <p:nvSpPr>
          <p:cNvPr name="TextBox 35" id="35"/>
          <p:cNvSpPr txBox="true"/>
          <p:nvPr/>
        </p:nvSpPr>
        <p:spPr>
          <a:xfrm rot="0">
            <a:off x="9265574" y="9793653"/>
            <a:ext cx="7582318" cy="183773"/>
          </a:xfrm>
          <a:prstGeom prst="rect">
            <a:avLst/>
          </a:prstGeom>
        </p:spPr>
        <p:txBody>
          <a:bodyPr anchor="t" rtlCol="false" tIns="0" lIns="0" bIns="0" rIns="0">
            <a:spAutoFit/>
          </a:bodyPr>
          <a:lstStyle/>
          <a:p>
            <a:pPr algn="l">
              <a:lnSpc>
                <a:spcPts val="716"/>
              </a:lnSpc>
            </a:pPr>
            <a:r>
              <a:rPr lang="en-US" sz="613" spc="-4">
                <a:solidFill>
                  <a:srgbClr val="828282"/>
                </a:solidFill>
                <a:latin typeface="IBM Plex Sans"/>
                <a:ea typeface="IBM Plex Sans"/>
                <a:cs typeface="IBM Plex Sans"/>
                <a:sym typeface="IBM Plex Sans"/>
              </a:rPr>
              <a:t>NOTICE: This information does not constitute legal advice. While Keller Williams Realty, Inc. (KWRI) has taken due care in the preparation of this information, we do not guarantee its accuracy now or in the future. KWRI shall have no liability or responsibility to any person regarding any loss or damage incurred, or alleged to have incurred, directly or indirectly, by the information contained (or lacking) herein. This information is </a:t>
            </a:r>
          </a:p>
        </p:txBody>
      </p:sp>
      <p:sp>
        <p:nvSpPr>
          <p:cNvPr name="TextBox 36" id="36"/>
          <p:cNvSpPr txBox="true"/>
          <p:nvPr/>
        </p:nvSpPr>
        <p:spPr>
          <a:xfrm rot="0">
            <a:off x="9265574" y="9975497"/>
            <a:ext cx="4506554" cy="92856"/>
          </a:xfrm>
          <a:prstGeom prst="rect">
            <a:avLst/>
          </a:prstGeom>
        </p:spPr>
        <p:txBody>
          <a:bodyPr anchor="t" rtlCol="false" tIns="0" lIns="0" bIns="0" rIns="0">
            <a:spAutoFit/>
          </a:bodyPr>
          <a:lstStyle/>
          <a:p>
            <a:pPr algn="l">
              <a:lnSpc>
                <a:spcPts val="716"/>
              </a:lnSpc>
            </a:pPr>
            <a:r>
              <a:rPr lang="en-US" sz="613" spc="-4">
                <a:solidFill>
                  <a:srgbClr val="828282"/>
                </a:solidFill>
                <a:latin typeface="IBM Plex Sans"/>
                <a:ea typeface="IBM Plex Sans"/>
                <a:cs typeface="IBM Plex Sans"/>
                <a:sym typeface="IBM Plex Sans"/>
              </a:rPr>
              <a:t>not a substitute for consulting with your market center or an attorney to confirm that your practices comply with applicable law.</a:t>
            </a:r>
          </a:p>
        </p:txBody>
      </p:sp>
      <p:sp>
        <p:nvSpPr>
          <p:cNvPr name="TextBox 37" id="37"/>
          <p:cNvSpPr txBox="true"/>
          <p:nvPr/>
        </p:nvSpPr>
        <p:spPr>
          <a:xfrm rot="0">
            <a:off x="14661573" y="10025993"/>
            <a:ext cx="1918370" cy="96288"/>
          </a:xfrm>
          <a:prstGeom prst="rect">
            <a:avLst/>
          </a:prstGeom>
        </p:spPr>
        <p:txBody>
          <a:bodyPr anchor="t" rtlCol="false" tIns="0" lIns="0" bIns="0" rIns="0">
            <a:spAutoFit/>
          </a:bodyPr>
          <a:lstStyle/>
          <a:p>
            <a:pPr algn="l">
              <a:lnSpc>
                <a:spcPts val="511"/>
              </a:lnSpc>
            </a:pPr>
            <a:r>
              <a:rPr lang="en-US" sz="1022" spc="-8">
                <a:solidFill>
                  <a:srgbClr val="828282"/>
                </a:solidFill>
                <a:latin typeface="IBM Plex Sans"/>
                <a:ea typeface="IBM Plex Sans"/>
                <a:cs typeface="IBM Plex Sans"/>
                <a:sym typeface="IBM Plex Sans"/>
              </a:rPr>
              <a:t> REV. 06/17/2 4 | ©2024 Keller Williams Realty, Inc.</a:t>
            </a:r>
            <a:r>
              <a:rPr lang="en-US" sz="1022" spc="-8">
                <a:solidFill>
                  <a:srgbClr val="231F20"/>
                </a:solidFill>
                <a:latin typeface="IBM Plex Sans"/>
                <a:ea typeface="IBM Plex Sans"/>
                <a:cs typeface="IBM Plex Sans"/>
                <a:sym typeface="IBM Plex Sans"/>
              </a:rPr>
              <a:t>5</a:t>
            </a:r>
          </a:p>
        </p:txBody>
      </p:sp>
      <p:sp>
        <p:nvSpPr>
          <p:cNvPr name="TextBox 38" id="38"/>
          <p:cNvSpPr txBox="true"/>
          <p:nvPr/>
        </p:nvSpPr>
        <p:spPr>
          <a:xfrm rot="0">
            <a:off x="10924762" y="171677"/>
            <a:ext cx="4093719" cy="525228"/>
          </a:xfrm>
          <a:prstGeom prst="rect">
            <a:avLst/>
          </a:prstGeom>
        </p:spPr>
        <p:txBody>
          <a:bodyPr anchor="t" rtlCol="false" tIns="0" lIns="0" bIns="0" rIns="0">
            <a:spAutoFit/>
          </a:bodyPr>
          <a:lstStyle/>
          <a:p>
            <a:pPr algn="l">
              <a:lnSpc>
                <a:spcPts val="4295"/>
              </a:lnSpc>
            </a:pPr>
            <a:r>
              <a:rPr lang="en-US" sz="3068" spc="107">
                <a:solidFill>
                  <a:srgbClr val="FFFFFF"/>
                </a:solidFill>
                <a:latin typeface="IBM Plex Sans Condensed"/>
                <a:ea typeface="IBM Plex Sans Condensed"/>
                <a:cs typeface="IBM Plex Sans Condensed"/>
                <a:sym typeface="IBM Plex Sans Condensed"/>
              </a:rPr>
              <a:t>TCPA/Do Not Call </a:t>
            </a:r>
            <a:r>
              <a:rPr lang="en-US" sz="3068" spc="107">
                <a:solidFill>
                  <a:srgbClr val="C21F32"/>
                </a:solidFill>
                <a:latin typeface="IBM Plex Sans Condensed"/>
                <a:ea typeface="IBM Plex Sans Condensed"/>
                <a:cs typeface="IBM Plex Sans Condensed"/>
                <a:sym typeface="IBM Plex Sans Condensed"/>
              </a:rPr>
              <a:t>FAQs</a:t>
            </a:r>
          </a:p>
        </p:txBody>
      </p:sp>
      <p:sp>
        <p:nvSpPr>
          <p:cNvPr name="TextBox 39" id="39"/>
          <p:cNvSpPr txBox="true"/>
          <p:nvPr/>
        </p:nvSpPr>
        <p:spPr>
          <a:xfrm rot="0">
            <a:off x="9415203" y="806464"/>
            <a:ext cx="5132911" cy="215027"/>
          </a:xfrm>
          <a:prstGeom prst="rect">
            <a:avLst/>
          </a:prstGeom>
        </p:spPr>
        <p:txBody>
          <a:bodyPr anchor="t" rtlCol="false" tIns="0" lIns="0" bIns="0" rIns="0">
            <a:spAutoFit/>
          </a:bodyPr>
          <a:lstStyle/>
          <a:p>
            <a:pPr algn="l">
              <a:lnSpc>
                <a:spcPts val="1718"/>
              </a:lnSpc>
            </a:pPr>
            <a:r>
              <a:rPr lang="en-US" sz="1227" spc="-11">
                <a:solidFill>
                  <a:srgbClr val="C21F32"/>
                </a:solidFill>
                <a:latin typeface="IBM Plex Sans Condensed"/>
                <a:ea typeface="IBM Plex Sans Condensed"/>
                <a:cs typeface="IBM Plex Sans Condensed"/>
                <a:sym typeface="IBM Plex Sans Condensed"/>
              </a:rPr>
              <a:t>6. </a:t>
            </a:r>
            <a:r>
              <a:rPr lang="en-US" sz="1227" spc="-11">
                <a:solidFill>
                  <a:srgbClr val="000000"/>
                </a:solidFill>
                <a:latin typeface="IBM Plex Sans Condensed"/>
                <a:ea typeface="IBM Plex Sans Condensed"/>
                <a:cs typeface="IBM Plex Sans Condensed"/>
                <a:sym typeface="IBM Plex Sans Condensed"/>
              </a:rPr>
              <a:t>What are examples of a written agreement with proper consent language?</a:t>
            </a:r>
          </a:p>
        </p:txBody>
      </p:sp>
      <p:sp>
        <p:nvSpPr>
          <p:cNvPr name="TextBox 40" id="40"/>
          <p:cNvSpPr txBox="true"/>
          <p:nvPr/>
        </p:nvSpPr>
        <p:spPr>
          <a:xfrm rot="0">
            <a:off x="9882794" y="1055671"/>
            <a:ext cx="4713716" cy="216469"/>
          </a:xfrm>
          <a:prstGeom prst="rect">
            <a:avLst/>
          </a:prstGeom>
        </p:spPr>
        <p:txBody>
          <a:bodyPr anchor="t" rtlCol="false" tIns="0" lIns="0" bIns="0" rIns="0">
            <a:spAutoFit/>
          </a:bodyPr>
          <a:lstStyle/>
          <a:p>
            <a:pPr algn="l">
              <a:lnSpc>
                <a:spcPts val="1718"/>
              </a:lnSpc>
            </a:pPr>
            <a:r>
              <a:rPr lang="en-US" sz="1227" spc="-30">
                <a:solidFill>
                  <a:srgbClr val="000000"/>
                </a:solidFill>
                <a:latin typeface="IBM Plex Sans Condensed"/>
                <a:ea typeface="IBM Plex Sans Condensed"/>
                <a:cs typeface="IBM Plex Sans Condensed"/>
                <a:sym typeface="IBM Plex Sans Condensed"/>
              </a:rPr>
              <a:t>Here’s an example of a written TCPA consent agreement through a </a:t>
            </a:r>
            <a:r>
              <a:rPr lang="en-US" sz="1227" spc="-30">
                <a:solidFill>
                  <a:srgbClr val="C21F32"/>
                </a:solidFill>
                <a:latin typeface="IBM Plex Sans Condensed"/>
                <a:ea typeface="IBM Plex Sans Condensed"/>
                <a:cs typeface="IBM Plex Sans Condensed"/>
                <a:sym typeface="IBM Plex Sans Condensed"/>
              </a:rPr>
              <a:t>web form:</a:t>
            </a:r>
          </a:p>
        </p:txBody>
      </p:sp>
      <p:sp>
        <p:nvSpPr>
          <p:cNvPr name="TextBox 41" id="41"/>
          <p:cNvSpPr txBox="true"/>
          <p:nvPr/>
        </p:nvSpPr>
        <p:spPr>
          <a:xfrm rot="0">
            <a:off x="9882794" y="2353236"/>
            <a:ext cx="4804964" cy="216469"/>
          </a:xfrm>
          <a:prstGeom prst="rect">
            <a:avLst/>
          </a:prstGeom>
        </p:spPr>
        <p:txBody>
          <a:bodyPr anchor="t" rtlCol="false" tIns="0" lIns="0" bIns="0" rIns="0">
            <a:spAutoFit/>
          </a:bodyPr>
          <a:lstStyle/>
          <a:p>
            <a:pPr algn="l">
              <a:lnSpc>
                <a:spcPts val="1718"/>
              </a:lnSpc>
            </a:pPr>
            <a:r>
              <a:rPr lang="en-US" sz="1227" spc="-30">
                <a:solidFill>
                  <a:srgbClr val="000000"/>
                </a:solidFill>
                <a:latin typeface="IBM Plex Sans Condensed"/>
                <a:ea typeface="IBM Plex Sans Condensed"/>
                <a:cs typeface="IBM Plex Sans Condensed"/>
                <a:sym typeface="IBM Plex Sans Condensed"/>
              </a:rPr>
              <a:t>Here’s an example of a written TCPA consent agreement through a </a:t>
            </a:r>
            <a:r>
              <a:rPr lang="en-US" sz="1227" spc="-30">
                <a:solidFill>
                  <a:srgbClr val="C21F32"/>
                </a:solidFill>
                <a:latin typeface="IBM Plex Sans Condensed"/>
                <a:ea typeface="IBM Plex Sans Condensed"/>
                <a:cs typeface="IBM Plex Sans Condensed"/>
                <a:sym typeface="IBM Plex Sans Condensed"/>
              </a:rPr>
              <a:t>paper form:</a:t>
            </a:r>
          </a:p>
        </p:txBody>
      </p:sp>
      <p:sp>
        <p:nvSpPr>
          <p:cNvPr name="TextBox 42" id="42"/>
          <p:cNvSpPr txBox="true"/>
          <p:nvPr/>
        </p:nvSpPr>
        <p:spPr>
          <a:xfrm rot="0">
            <a:off x="9648998" y="1337659"/>
            <a:ext cx="6905577" cy="923475"/>
          </a:xfrm>
          <a:prstGeom prst="rect">
            <a:avLst/>
          </a:prstGeom>
        </p:spPr>
        <p:txBody>
          <a:bodyPr anchor="t" rtlCol="false" tIns="0" lIns="0" bIns="0" rIns="0">
            <a:spAutoFit/>
          </a:bodyPr>
          <a:lstStyle/>
          <a:p>
            <a:pPr algn="l">
              <a:lnSpc>
                <a:spcPts val="1472"/>
              </a:lnSpc>
            </a:pPr>
            <a:r>
              <a:rPr lang="en-US" sz="1227" spc="24">
                <a:solidFill>
                  <a:srgbClr val="000000"/>
                </a:solidFill>
                <a:latin typeface="Open Sans Condensed"/>
                <a:ea typeface="Open Sans Condensed"/>
                <a:cs typeface="Open Sans Condensed"/>
                <a:sym typeface="Open Sans Condensed"/>
              </a:rPr>
              <a:t> By checking this box, you agree that [name of agent] [a representative from name of office] may contact you at the telephone number you provided, even if your number is on a federal, state, or internal Do Not Call list, and may send marketing calls and texts to you using an automated system for selection or dialing of numbers or pre-recorded or artificial voice messages that relate to real estate products or services. Your consent is not required to purchase products or services. You may unsubscribe at any time.</a:t>
            </a:r>
          </a:p>
        </p:txBody>
      </p:sp>
      <p:sp>
        <p:nvSpPr>
          <p:cNvPr name="TextBox 43" id="43"/>
          <p:cNvSpPr txBox="true"/>
          <p:nvPr/>
        </p:nvSpPr>
        <p:spPr>
          <a:xfrm rot="0">
            <a:off x="9648998" y="2635223"/>
            <a:ext cx="6946034" cy="736438"/>
          </a:xfrm>
          <a:prstGeom prst="rect">
            <a:avLst/>
          </a:prstGeom>
        </p:spPr>
        <p:txBody>
          <a:bodyPr anchor="t" rtlCol="false" tIns="0" lIns="0" bIns="0" rIns="0">
            <a:spAutoFit/>
          </a:bodyPr>
          <a:lstStyle/>
          <a:p>
            <a:pPr algn="l">
              <a:lnSpc>
                <a:spcPts val="1472"/>
              </a:lnSpc>
            </a:pPr>
            <a:r>
              <a:rPr lang="en-US" sz="1227" spc="24">
                <a:solidFill>
                  <a:srgbClr val="000000"/>
                </a:solidFill>
                <a:latin typeface="Open Sans Condensed"/>
                <a:ea typeface="Open Sans Condensed"/>
                <a:cs typeface="Open Sans Condensed"/>
                <a:sym typeface="Open Sans Condensed"/>
              </a:rPr>
              <a:t>By signing this form, I consent to receiving telephone calls and texts from [name of agent] [a representative from name of office] using an automated system for selection or dialing of numbers or pre-recorded or artificial voice messages that relate to real estate products or services at this telephone number: (___) ________. I understand that my consent is not required to purchase products or services.</a:t>
            </a:r>
          </a:p>
        </p:txBody>
      </p:sp>
      <p:sp>
        <p:nvSpPr>
          <p:cNvPr name="TextBox 44" id="44"/>
          <p:cNvSpPr txBox="true"/>
          <p:nvPr/>
        </p:nvSpPr>
        <p:spPr>
          <a:xfrm rot="0">
            <a:off x="9648998" y="3356093"/>
            <a:ext cx="38157" cy="261054"/>
          </a:xfrm>
          <a:prstGeom prst="rect">
            <a:avLst/>
          </a:prstGeom>
        </p:spPr>
        <p:txBody>
          <a:bodyPr anchor="t" rtlCol="false" tIns="0" lIns="0" bIns="0" rIns="0">
            <a:spAutoFit/>
          </a:bodyPr>
          <a:lstStyle/>
          <a:p>
            <a:pPr algn="l">
              <a:lnSpc>
                <a:spcPts val="2393"/>
              </a:lnSpc>
            </a:pPr>
            <a:r>
              <a:rPr lang="en-US" sz="1227" spc="24">
                <a:solidFill>
                  <a:srgbClr val="000000"/>
                </a:solidFill>
                <a:latin typeface="Open Sans Condensed"/>
                <a:ea typeface="Open Sans Condensed"/>
                <a:cs typeface="Open Sans Condensed"/>
                <a:sym typeface="Open Sans Condensed"/>
              </a:rPr>
              <a:t> </a:t>
            </a:r>
          </a:p>
        </p:txBody>
      </p:sp>
      <p:sp>
        <p:nvSpPr>
          <p:cNvPr name="TextBox 45" id="45"/>
          <p:cNvSpPr txBox="true"/>
          <p:nvPr/>
        </p:nvSpPr>
        <p:spPr>
          <a:xfrm rot="0">
            <a:off x="9948256" y="3356093"/>
            <a:ext cx="1454977" cy="261054"/>
          </a:xfrm>
          <a:prstGeom prst="rect">
            <a:avLst/>
          </a:prstGeom>
        </p:spPr>
        <p:txBody>
          <a:bodyPr anchor="t" rtlCol="false" tIns="0" lIns="0" bIns="0" rIns="0">
            <a:spAutoFit/>
          </a:bodyPr>
          <a:lstStyle/>
          <a:p>
            <a:pPr algn="l">
              <a:lnSpc>
                <a:spcPts val="2393"/>
              </a:lnSpc>
            </a:pPr>
            <a:r>
              <a:rPr lang="en-US" sz="1227" spc="24">
                <a:solidFill>
                  <a:srgbClr val="000000"/>
                </a:solidFill>
                <a:latin typeface="Open Sans Condensed"/>
                <a:ea typeface="Open Sans Condensed"/>
                <a:cs typeface="Open Sans Condensed"/>
                <a:sym typeface="Open Sans Condensed"/>
              </a:rPr>
              <a:t>[Signature of consumer] </a:t>
            </a:r>
          </a:p>
        </p:txBody>
      </p:sp>
      <p:sp>
        <p:nvSpPr>
          <p:cNvPr name="TextBox 46" id="46"/>
          <p:cNvSpPr txBox="true"/>
          <p:nvPr/>
        </p:nvSpPr>
        <p:spPr>
          <a:xfrm rot="0">
            <a:off x="9648998" y="3932788"/>
            <a:ext cx="6779104" cy="923475"/>
          </a:xfrm>
          <a:prstGeom prst="rect">
            <a:avLst/>
          </a:prstGeom>
        </p:spPr>
        <p:txBody>
          <a:bodyPr anchor="t" rtlCol="false" tIns="0" lIns="0" bIns="0" rIns="0">
            <a:spAutoFit/>
          </a:bodyPr>
          <a:lstStyle/>
          <a:p>
            <a:pPr algn="l">
              <a:lnSpc>
                <a:spcPts val="1472"/>
              </a:lnSpc>
            </a:pPr>
            <a:r>
              <a:rPr lang="en-US" sz="1227" spc="24">
                <a:solidFill>
                  <a:srgbClr val="000000"/>
                </a:solidFill>
                <a:latin typeface="Open Sans Condensed"/>
                <a:ea typeface="Open Sans Condensed"/>
                <a:cs typeface="Open Sans Condensed"/>
                <a:sym typeface="Open Sans Condensed"/>
              </a:rPr>
              <a:t>The person calling or texting a consumer must be able to prove that consent was obtained from the consumer in writing. The call/texter needs to be able to prove at a minimum that the consumer (a) agreed to be contacted and solicited via calls and texts from the caller/texter, (b) consented to telemarketing calls and texts using an automatic telephone dialing system or artificial or prerecorded voice (if used by the caller/texter), and (c) provided their telephone number.</a:t>
            </a:r>
          </a:p>
        </p:txBody>
      </p:sp>
      <p:sp>
        <p:nvSpPr>
          <p:cNvPr name="TextBox 47" id="47"/>
          <p:cNvSpPr txBox="true"/>
          <p:nvPr/>
        </p:nvSpPr>
        <p:spPr>
          <a:xfrm rot="0">
            <a:off x="9634094" y="4829552"/>
            <a:ext cx="2862455" cy="271475"/>
          </a:xfrm>
          <a:prstGeom prst="rect">
            <a:avLst/>
          </a:prstGeom>
        </p:spPr>
        <p:txBody>
          <a:bodyPr anchor="t" rtlCol="false" tIns="0" lIns="0" bIns="0" rIns="0">
            <a:spAutoFit/>
          </a:bodyPr>
          <a:lstStyle/>
          <a:p>
            <a:pPr algn="l">
              <a:lnSpc>
                <a:spcPts val="2393"/>
              </a:lnSpc>
            </a:pPr>
            <a:r>
              <a:rPr lang="en-US" sz="1227" spc="-28">
                <a:solidFill>
                  <a:srgbClr val="000000"/>
                </a:solidFill>
                <a:latin typeface="IBM Plex Sans Condensed"/>
                <a:ea typeface="IBM Plex Sans Condensed"/>
                <a:cs typeface="IBM Plex Sans Condensed"/>
                <a:sym typeface="IBM Plex Sans Condensed"/>
              </a:rPr>
              <a:t>Is consent assumed if I’m calling a past client?</a:t>
            </a:r>
          </a:p>
        </p:txBody>
      </p:sp>
      <p:sp>
        <p:nvSpPr>
          <p:cNvPr name="TextBox 48" id="48"/>
          <p:cNvSpPr txBox="true"/>
          <p:nvPr/>
        </p:nvSpPr>
        <p:spPr>
          <a:xfrm rot="0">
            <a:off x="9648998" y="5189655"/>
            <a:ext cx="6953320" cy="3080021"/>
          </a:xfrm>
          <a:prstGeom prst="rect">
            <a:avLst/>
          </a:prstGeom>
        </p:spPr>
        <p:txBody>
          <a:bodyPr anchor="t" rtlCol="false" tIns="0" lIns="0" bIns="0" rIns="0">
            <a:spAutoFit/>
          </a:bodyPr>
          <a:lstStyle/>
          <a:p>
            <a:pPr algn="l">
              <a:lnSpc>
                <a:spcPts val="613"/>
              </a:lnSpc>
            </a:pPr>
            <a:r>
              <a:rPr lang="en-US" sz="1227" spc="24">
                <a:solidFill>
                  <a:srgbClr val="000000"/>
                </a:solidFill>
                <a:latin typeface="Open Sans Condensed"/>
                <a:ea typeface="Open Sans Condensed"/>
                <a:cs typeface="Open Sans Condensed"/>
                <a:sym typeface="Open Sans Condensed"/>
              </a:rPr>
              <a:t>Generally, no. You can’t just assume that you have consent to make a telemarketing call to a past client. It depends </a:t>
            </a:r>
          </a:p>
          <a:p>
            <a:pPr algn="l">
              <a:lnSpc>
                <a:spcPts val="2331"/>
              </a:lnSpc>
            </a:pPr>
            <a:r>
              <a:rPr lang="en-US" sz="1227" spc="24">
                <a:solidFill>
                  <a:srgbClr val="000000"/>
                </a:solidFill>
                <a:latin typeface="Open Sans Condensed"/>
                <a:ea typeface="Open Sans Condensed"/>
                <a:cs typeface="Open Sans Condensed"/>
                <a:sym typeface="Open Sans Condensed"/>
              </a:rPr>
              <a:t>on the nature of the call you’re making and what prior consent you obtained. For a past client whose number is on </a:t>
            </a:r>
          </a:p>
          <a:p>
            <a:pPr algn="l">
              <a:lnSpc>
                <a:spcPts val="613"/>
              </a:lnSpc>
            </a:pPr>
            <a:r>
              <a:rPr lang="en-US" sz="1227" spc="24">
                <a:solidFill>
                  <a:srgbClr val="000000"/>
                </a:solidFill>
                <a:latin typeface="Open Sans Condensed"/>
                <a:ea typeface="Open Sans Condensed"/>
                <a:cs typeface="Open Sans Condensed"/>
                <a:sym typeface="Open Sans Condensed"/>
              </a:rPr>
              <a:t>the National Do Not Call (DNC) Registry, you may make a telemarketing call to that client if you can demonstrate that </a:t>
            </a:r>
          </a:p>
          <a:p>
            <a:pPr algn="l">
              <a:lnSpc>
                <a:spcPts val="2331"/>
              </a:lnSpc>
            </a:pPr>
            <a:r>
              <a:rPr lang="en-US" sz="1227" spc="24">
                <a:solidFill>
                  <a:srgbClr val="000000"/>
                </a:solidFill>
                <a:latin typeface="Open Sans Condensed"/>
                <a:ea typeface="Open Sans Condensed"/>
                <a:cs typeface="Open Sans Condensed"/>
                <a:sym typeface="Open Sans Condensed"/>
              </a:rPr>
              <a:t>you have an “established business relationship” with him or her, or if you have “prior express written consent” to call </a:t>
            </a:r>
          </a:p>
          <a:p>
            <a:pPr algn="l">
              <a:lnSpc>
                <a:spcPts val="613"/>
              </a:lnSpc>
            </a:pPr>
            <a:r>
              <a:rPr lang="en-US" sz="1227" spc="24">
                <a:solidFill>
                  <a:srgbClr val="000000"/>
                </a:solidFill>
                <a:latin typeface="Open Sans Condensed"/>
                <a:ea typeface="Open Sans Condensed"/>
                <a:cs typeface="Open Sans Condensed"/>
                <a:sym typeface="Open Sans Condensed"/>
              </a:rPr>
              <a:t>him or her.</a:t>
            </a:r>
          </a:p>
          <a:p>
            <a:pPr algn="l">
              <a:lnSpc>
                <a:spcPts val="3068"/>
              </a:lnSpc>
            </a:pPr>
            <a:r>
              <a:rPr lang="en-US" sz="1227" spc="24">
                <a:solidFill>
                  <a:srgbClr val="000000"/>
                </a:solidFill>
                <a:latin typeface="Open Sans Condensed"/>
                <a:ea typeface="Open Sans Condensed"/>
                <a:cs typeface="Open Sans Condensed"/>
                <a:sym typeface="Open Sans Condensed"/>
              </a:rPr>
              <a:t>There are two types of established business relationships that are narrowly defined. First, you can make a </a:t>
            </a:r>
          </a:p>
          <a:p>
            <a:pPr algn="l">
              <a:lnSpc>
                <a:spcPts val="613"/>
              </a:lnSpc>
            </a:pPr>
            <a:r>
              <a:rPr lang="en-US" sz="1227" spc="24">
                <a:solidFill>
                  <a:srgbClr val="000000"/>
                </a:solidFill>
                <a:latin typeface="Open Sans Condensed"/>
                <a:ea typeface="Open Sans Condensed"/>
                <a:cs typeface="Open Sans Condensed"/>
                <a:sym typeface="Open Sans Condensed"/>
              </a:rPr>
              <a:t>telemarketing call to a client for up to 18 months after the date of the last financial transaction between you and the </a:t>
            </a:r>
          </a:p>
          <a:p>
            <a:pPr algn="l">
              <a:lnSpc>
                <a:spcPts val="2331"/>
              </a:lnSpc>
            </a:pPr>
            <a:r>
              <a:rPr lang="en-US" sz="1227" spc="24">
                <a:solidFill>
                  <a:srgbClr val="000000"/>
                </a:solidFill>
                <a:latin typeface="Open Sans Condensed"/>
                <a:ea typeface="Open Sans Condensed"/>
                <a:cs typeface="Open Sans Condensed"/>
                <a:sym typeface="Open Sans Condensed"/>
              </a:rPr>
              <a:t>client, unless the client asks you not to call again. Second, you may make a telemarketing call for up to 3 months </a:t>
            </a:r>
          </a:p>
          <a:p>
            <a:pPr algn="l">
              <a:lnSpc>
                <a:spcPts val="613"/>
              </a:lnSpc>
            </a:pPr>
            <a:r>
              <a:rPr lang="en-US" sz="1227" spc="24">
                <a:solidFill>
                  <a:srgbClr val="000000"/>
                </a:solidFill>
                <a:latin typeface="Open Sans Condensed"/>
                <a:ea typeface="Open Sans Condensed"/>
                <a:cs typeface="Open Sans Condensed"/>
                <a:sym typeface="Open Sans Condensed"/>
              </a:rPr>
              <a:t>after a client’s inquiry about your services, unless the client asks you not to call again.</a:t>
            </a:r>
          </a:p>
          <a:p>
            <a:pPr algn="l">
              <a:lnSpc>
                <a:spcPts val="3068"/>
              </a:lnSpc>
            </a:pPr>
            <a:r>
              <a:rPr lang="en-US" sz="1227" spc="24">
                <a:solidFill>
                  <a:srgbClr val="000000"/>
                </a:solidFill>
                <a:latin typeface="Open Sans Condensed"/>
                <a:ea typeface="Open Sans Condensed"/>
                <a:cs typeface="Open Sans Condensed"/>
                <a:sym typeface="Open Sans Condensed"/>
              </a:rPr>
              <a:t>However, you still need to comply with other TCPA requirements even if you have an established business relationship </a:t>
            </a:r>
          </a:p>
          <a:p>
            <a:pPr algn="l">
              <a:lnSpc>
                <a:spcPts val="613"/>
              </a:lnSpc>
            </a:pPr>
            <a:r>
              <a:rPr lang="en-US" sz="1227" spc="24">
                <a:solidFill>
                  <a:srgbClr val="000000"/>
                </a:solidFill>
                <a:latin typeface="Open Sans Condensed"/>
                <a:ea typeface="Open Sans Condensed"/>
                <a:cs typeface="Open Sans Condensed"/>
                <a:sym typeface="Open Sans Condensed"/>
              </a:rPr>
              <a:t>with a past client. You still need to have prior express written consent from a past client for calls and texts using (a) </a:t>
            </a:r>
          </a:p>
          <a:p>
            <a:pPr algn="l">
              <a:lnSpc>
                <a:spcPts val="2331"/>
              </a:lnSpc>
            </a:pPr>
            <a:r>
              <a:rPr lang="en-US" sz="1227" spc="24">
                <a:solidFill>
                  <a:srgbClr val="000000"/>
                </a:solidFill>
                <a:latin typeface="Open Sans Condensed"/>
                <a:ea typeface="Open Sans Condensed"/>
                <a:cs typeface="Open Sans Condensed"/>
                <a:sym typeface="Open Sans Condensed"/>
              </a:rPr>
              <a:t>an artificial voice, (b) a prerecorded voice, or (c) an automatic telephone dialing system.</a:t>
            </a:r>
          </a:p>
          <a:p>
            <a:pPr algn="l">
              <a:lnSpc>
                <a:spcPts val="1472"/>
              </a:lnSpc>
            </a:pPr>
            <a:r>
              <a:rPr lang="en-US" sz="1227" spc="24">
                <a:solidFill>
                  <a:srgbClr val="000000"/>
                </a:solidFill>
                <a:latin typeface="Open Sans Condensed"/>
                <a:ea typeface="Open Sans Condensed"/>
                <a:cs typeface="Open Sans Condensed"/>
                <a:sym typeface="Open Sans Condensed"/>
              </a:rPr>
              <a:t>Remember that if your client tells you to stop calling or texting at any time, any prior consent and the established business relationship exceptions terminate. You must honor your client’s Do Not Call request. Your client may revoke consent at any time through any reasonable means, including verbally. You may not limit how someone can revoke consent.</a:t>
            </a:r>
          </a:p>
        </p:txBody>
      </p:sp>
      <p:sp>
        <p:nvSpPr>
          <p:cNvPr name="TextBox 49" id="49"/>
          <p:cNvSpPr txBox="true"/>
          <p:nvPr/>
        </p:nvSpPr>
        <p:spPr>
          <a:xfrm rot="0">
            <a:off x="9648998" y="8374469"/>
            <a:ext cx="6656390" cy="514766"/>
          </a:xfrm>
          <a:prstGeom prst="rect">
            <a:avLst/>
          </a:prstGeom>
        </p:spPr>
        <p:txBody>
          <a:bodyPr anchor="t" rtlCol="false" tIns="0" lIns="0" bIns="0" rIns="0">
            <a:spAutoFit/>
          </a:bodyPr>
          <a:lstStyle/>
          <a:p>
            <a:pPr algn="l">
              <a:lnSpc>
                <a:spcPts val="3068"/>
              </a:lnSpc>
            </a:pPr>
            <a:r>
              <a:rPr lang="en-US" sz="1227" spc="24">
                <a:solidFill>
                  <a:srgbClr val="000000"/>
                </a:solidFill>
                <a:latin typeface="Open Sans Condensed"/>
                <a:ea typeface="Open Sans Condensed"/>
                <a:cs typeface="Open Sans Condensed"/>
                <a:sym typeface="Open Sans Condensed"/>
              </a:rPr>
              <a:t>Yes. The use of a prerecorded voice requires prior express written consent from the consumer who is called. This </a:t>
            </a:r>
          </a:p>
          <a:p>
            <a:pPr algn="l">
              <a:lnSpc>
                <a:spcPts val="613"/>
              </a:lnSpc>
            </a:pPr>
            <a:r>
              <a:rPr lang="en-US" sz="1227" spc="24">
                <a:solidFill>
                  <a:srgbClr val="000000"/>
                </a:solidFill>
                <a:latin typeface="Open Sans Condensed"/>
                <a:ea typeface="Open Sans Condensed"/>
                <a:cs typeface="Open Sans Condensed"/>
                <a:sym typeface="Open Sans Condensed"/>
              </a:rPr>
              <a:t>requirement includes ringless voicemails and voicemail drops.</a:t>
            </a:r>
          </a:p>
        </p:txBody>
      </p:sp>
      <p:sp>
        <p:nvSpPr>
          <p:cNvPr name="TextBox 50" id="50"/>
          <p:cNvSpPr txBox="true"/>
          <p:nvPr/>
        </p:nvSpPr>
        <p:spPr>
          <a:xfrm rot="0">
            <a:off x="9415203" y="4886702"/>
            <a:ext cx="152620" cy="214325"/>
          </a:xfrm>
          <a:prstGeom prst="rect">
            <a:avLst/>
          </a:prstGeom>
        </p:spPr>
        <p:txBody>
          <a:bodyPr anchor="t" rtlCol="false" tIns="0" lIns="0" bIns="0" rIns="0">
            <a:spAutoFit/>
          </a:bodyPr>
          <a:lstStyle/>
          <a:p>
            <a:pPr algn="l">
              <a:lnSpc>
                <a:spcPts val="1718"/>
              </a:lnSpc>
            </a:pPr>
            <a:r>
              <a:rPr lang="en-US" sz="1227" spc="-28">
                <a:solidFill>
                  <a:srgbClr val="C21F32"/>
                </a:solidFill>
                <a:latin typeface="IBM Plex Sans Condensed"/>
                <a:ea typeface="IBM Plex Sans Condensed"/>
                <a:cs typeface="IBM Plex Sans Condensed"/>
                <a:sym typeface="IBM Plex Sans Condensed"/>
              </a:rPr>
              <a:t>8. </a:t>
            </a:r>
          </a:p>
        </p:txBody>
      </p:sp>
      <p:sp>
        <p:nvSpPr>
          <p:cNvPr name="TextBox 51" id="51"/>
          <p:cNvSpPr txBox="true"/>
          <p:nvPr/>
        </p:nvSpPr>
        <p:spPr>
          <a:xfrm rot="0">
            <a:off x="9415203" y="3706035"/>
            <a:ext cx="3145299" cy="214325"/>
          </a:xfrm>
          <a:prstGeom prst="rect">
            <a:avLst/>
          </a:prstGeom>
        </p:spPr>
        <p:txBody>
          <a:bodyPr anchor="t" rtlCol="false" tIns="0" lIns="0" bIns="0" rIns="0">
            <a:spAutoFit/>
          </a:bodyPr>
          <a:lstStyle/>
          <a:p>
            <a:pPr algn="l">
              <a:lnSpc>
                <a:spcPts val="1718"/>
              </a:lnSpc>
            </a:pPr>
            <a:r>
              <a:rPr lang="en-US" sz="1227" spc="-28">
                <a:solidFill>
                  <a:srgbClr val="C21F32"/>
                </a:solidFill>
                <a:latin typeface="IBM Plex Sans Condensed"/>
                <a:ea typeface="IBM Plex Sans Condensed"/>
                <a:cs typeface="IBM Plex Sans Condensed"/>
                <a:sym typeface="IBM Plex Sans Condensed"/>
              </a:rPr>
              <a:t>7. </a:t>
            </a:r>
            <a:r>
              <a:rPr lang="en-US" sz="1227" spc="-28">
                <a:solidFill>
                  <a:srgbClr val="000000"/>
                </a:solidFill>
                <a:latin typeface="IBM Plex Sans Condensed"/>
                <a:ea typeface="IBM Plex Sans Condensed"/>
                <a:cs typeface="IBM Plex Sans Condensed"/>
                <a:sym typeface="IBM Plex Sans Condensed"/>
              </a:rPr>
              <a:t>What does it mean to keep a record of consent?</a:t>
            </a:r>
          </a:p>
        </p:txBody>
      </p:sp>
      <p:sp>
        <p:nvSpPr>
          <p:cNvPr name="TextBox 52" id="52"/>
          <p:cNvSpPr txBox="true"/>
          <p:nvPr/>
        </p:nvSpPr>
        <p:spPr>
          <a:xfrm rot="0">
            <a:off x="9415203" y="8300115"/>
            <a:ext cx="5382644" cy="214325"/>
          </a:xfrm>
          <a:prstGeom prst="rect">
            <a:avLst/>
          </a:prstGeom>
        </p:spPr>
        <p:txBody>
          <a:bodyPr anchor="t" rtlCol="false" tIns="0" lIns="0" bIns="0" rIns="0">
            <a:spAutoFit/>
          </a:bodyPr>
          <a:lstStyle/>
          <a:p>
            <a:pPr algn="l">
              <a:lnSpc>
                <a:spcPts val="1718"/>
              </a:lnSpc>
            </a:pPr>
            <a:r>
              <a:rPr lang="en-US" sz="1227" spc="-28">
                <a:solidFill>
                  <a:srgbClr val="C21F32"/>
                </a:solidFill>
                <a:latin typeface="IBM Plex Sans Condensed"/>
                <a:ea typeface="IBM Plex Sans Condensed"/>
                <a:cs typeface="IBM Plex Sans Condensed"/>
                <a:sym typeface="IBM Plex Sans Condensed"/>
              </a:rPr>
              <a:t>9. </a:t>
            </a:r>
            <a:r>
              <a:rPr lang="en-US" sz="1227" spc="-28">
                <a:solidFill>
                  <a:srgbClr val="000000"/>
                </a:solidFill>
                <a:latin typeface="IBM Plex Sans Condensed"/>
                <a:ea typeface="IBM Plex Sans Condensed"/>
                <a:cs typeface="IBM Plex Sans Condensed"/>
                <a:sym typeface="IBM Plex Sans Condensed"/>
              </a:rPr>
              <a:t>Do I need prior express written consent for ringless voicemails and voicemail drops?</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FBD00"/>
        </a:solidFill>
      </p:bgPr>
    </p:bg>
    <p:spTree>
      <p:nvGrpSpPr>
        <p:cNvPr id="1" name=""/>
        <p:cNvGrpSpPr/>
        <p:nvPr/>
      </p:nvGrpSpPr>
      <p:grpSpPr>
        <a:xfrm>
          <a:off x="0" y="0"/>
          <a:ext cx="0" cy="0"/>
          <a:chOff x="0" y="0"/>
          <a:chExt cx="0" cy="0"/>
        </a:xfrm>
      </p:grpSpPr>
      <p:sp>
        <p:nvSpPr>
          <p:cNvPr name="Freeform 2" id="2"/>
          <p:cNvSpPr/>
          <p:nvPr/>
        </p:nvSpPr>
        <p:spPr>
          <a:xfrm flipH="false" flipV="false" rot="0">
            <a:off x="605580" y="9608107"/>
            <a:ext cx="1884391" cy="198765"/>
          </a:xfrm>
          <a:custGeom>
            <a:avLst/>
            <a:gdLst/>
            <a:ahLst/>
            <a:cxnLst/>
            <a:rect r="r" b="b" t="t" l="l"/>
            <a:pathLst>
              <a:path h="198765" w="1884391">
                <a:moveTo>
                  <a:pt x="0" y="0"/>
                </a:moveTo>
                <a:lnTo>
                  <a:pt x="1884392" y="0"/>
                </a:lnTo>
                <a:lnTo>
                  <a:pt x="1884392" y="198765"/>
                </a:lnTo>
                <a:lnTo>
                  <a:pt x="0" y="198765"/>
                </a:lnTo>
                <a:lnTo>
                  <a:pt x="0" y="0"/>
                </a:lnTo>
                <a:close/>
              </a:path>
            </a:pathLst>
          </a:custGeom>
          <a:blipFill>
            <a:blip r:embed="rId2"/>
            <a:stretch>
              <a:fillRect l="0" t="0" r="0" b="0"/>
            </a:stretch>
          </a:blipFill>
        </p:spPr>
      </p:sp>
      <p:grpSp>
        <p:nvGrpSpPr>
          <p:cNvPr name="Group 3" id="3"/>
          <p:cNvGrpSpPr>
            <a:grpSpLocks noChangeAspect="true"/>
          </p:cNvGrpSpPr>
          <p:nvPr/>
        </p:nvGrpSpPr>
        <p:grpSpPr>
          <a:xfrm rot="0">
            <a:off x="294126" y="124864"/>
            <a:ext cx="7687229" cy="923712"/>
            <a:chOff x="0" y="0"/>
            <a:chExt cx="7533640" cy="905256"/>
          </a:xfrm>
        </p:grpSpPr>
        <p:sp>
          <p:nvSpPr>
            <p:cNvPr name="Freeform 4" id="4"/>
            <p:cNvSpPr/>
            <p:nvPr/>
          </p:nvSpPr>
          <p:spPr>
            <a:xfrm flipH="false" flipV="false" rot="0">
              <a:off x="63500" y="63500"/>
              <a:ext cx="7406640" cy="467868"/>
            </a:xfrm>
            <a:custGeom>
              <a:avLst/>
              <a:gdLst/>
              <a:ahLst/>
              <a:cxnLst/>
              <a:rect r="r" b="b" t="t" l="l"/>
              <a:pathLst>
                <a:path h="467868" w="7406640">
                  <a:moveTo>
                    <a:pt x="0" y="467868"/>
                  </a:moveTo>
                  <a:lnTo>
                    <a:pt x="7406640" y="467868"/>
                  </a:lnTo>
                  <a:lnTo>
                    <a:pt x="7406640" y="0"/>
                  </a:lnTo>
                  <a:lnTo>
                    <a:pt x="0" y="0"/>
                  </a:lnTo>
                  <a:close/>
                </a:path>
              </a:pathLst>
            </a:custGeom>
            <a:solidFill>
              <a:srgbClr val="000000"/>
            </a:solidFill>
          </p:spPr>
        </p:sp>
        <p:sp>
          <p:nvSpPr>
            <p:cNvPr name="Freeform 5" id="5"/>
            <p:cNvSpPr/>
            <p:nvPr/>
          </p:nvSpPr>
          <p:spPr>
            <a:xfrm flipH="false" flipV="false" rot="0">
              <a:off x="328676" y="640588"/>
              <a:ext cx="6858000" cy="201168"/>
            </a:xfrm>
            <a:custGeom>
              <a:avLst/>
              <a:gdLst/>
              <a:ahLst/>
              <a:cxnLst/>
              <a:rect r="r" b="b" t="t" l="l"/>
              <a:pathLst>
                <a:path h="201168" w="6858000">
                  <a:moveTo>
                    <a:pt x="0" y="201168"/>
                  </a:moveTo>
                  <a:lnTo>
                    <a:pt x="6858000" y="201168"/>
                  </a:lnTo>
                  <a:lnTo>
                    <a:pt x="6858000" y="0"/>
                  </a:lnTo>
                  <a:lnTo>
                    <a:pt x="0" y="0"/>
                  </a:lnTo>
                  <a:close/>
                </a:path>
              </a:pathLst>
            </a:custGeom>
            <a:solidFill>
              <a:srgbClr val="626366"/>
            </a:solidFill>
          </p:spPr>
        </p:sp>
      </p:grpSp>
      <p:sp>
        <p:nvSpPr>
          <p:cNvPr name="TextBox 6" id="6"/>
          <p:cNvSpPr txBox="true"/>
          <p:nvPr/>
        </p:nvSpPr>
        <p:spPr>
          <a:xfrm rot="0">
            <a:off x="455951" y="9793653"/>
            <a:ext cx="7582318" cy="183773"/>
          </a:xfrm>
          <a:prstGeom prst="rect">
            <a:avLst/>
          </a:prstGeom>
        </p:spPr>
        <p:txBody>
          <a:bodyPr anchor="t" rtlCol="false" tIns="0" lIns="0" bIns="0" rIns="0">
            <a:spAutoFit/>
          </a:bodyPr>
          <a:lstStyle/>
          <a:p>
            <a:pPr algn="l">
              <a:lnSpc>
                <a:spcPts val="716"/>
              </a:lnSpc>
            </a:pPr>
            <a:r>
              <a:rPr lang="en-US" sz="613" spc="-4">
                <a:solidFill>
                  <a:srgbClr val="828282"/>
                </a:solidFill>
                <a:latin typeface="IBM Plex Sans"/>
                <a:ea typeface="IBM Plex Sans"/>
                <a:cs typeface="IBM Plex Sans"/>
                <a:sym typeface="IBM Plex Sans"/>
              </a:rPr>
              <a:t>NOTICE: This information does not constitute legal advice. While Keller Williams Realty, Inc. (KWRI) has taken due care in the preparation of this information, we do not guarantee its accuracy now or in the future. KWRI shall have no liability or responsibility to any person regarding any loss or damage incurred, or alleged to have incurred, directly or indirectly, by the information contained (or lacking) herein. This information is </a:t>
            </a:r>
          </a:p>
        </p:txBody>
      </p:sp>
      <p:sp>
        <p:nvSpPr>
          <p:cNvPr name="TextBox 7" id="7"/>
          <p:cNvSpPr txBox="true"/>
          <p:nvPr/>
        </p:nvSpPr>
        <p:spPr>
          <a:xfrm rot="0">
            <a:off x="455951" y="9975497"/>
            <a:ext cx="4506554" cy="92856"/>
          </a:xfrm>
          <a:prstGeom prst="rect">
            <a:avLst/>
          </a:prstGeom>
        </p:spPr>
        <p:txBody>
          <a:bodyPr anchor="t" rtlCol="false" tIns="0" lIns="0" bIns="0" rIns="0">
            <a:spAutoFit/>
          </a:bodyPr>
          <a:lstStyle/>
          <a:p>
            <a:pPr algn="l">
              <a:lnSpc>
                <a:spcPts val="716"/>
              </a:lnSpc>
            </a:pPr>
            <a:r>
              <a:rPr lang="en-US" sz="613" spc="-4">
                <a:solidFill>
                  <a:srgbClr val="828282"/>
                </a:solidFill>
                <a:latin typeface="IBM Plex Sans"/>
                <a:ea typeface="IBM Plex Sans"/>
                <a:cs typeface="IBM Plex Sans"/>
                <a:sym typeface="IBM Plex Sans"/>
              </a:rPr>
              <a:t>not a substitute for consulting with your market center or an attorney to confirm that your practices comply with applicable law.</a:t>
            </a:r>
          </a:p>
        </p:txBody>
      </p:sp>
      <p:sp>
        <p:nvSpPr>
          <p:cNvPr name="TextBox 8" id="8"/>
          <p:cNvSpPr txBox="true"/>
          <p:nvPr/>
        </p:nvSpPr>
        <p:spPr>
          <a:xfrm rot="0">
            <a:off x="5851950" y="10025993"/>
            <a:ext cx="1918370" cy="96288"/>
          </a:xfrm>
          <a:prstGeom prst="rect">
            <a:avLst/>
          </a:prstGeom>
        </p:spPr>
        <p:txBody>
          <a:bodyPr anchor="t" rtlCol="false" tIns="0" lIns="0" bIns="0" rIns="0">
            <a:spAutoFit/>
          </a:bodyPr>
          <a:lstStyle/>
          <a:p>
            <a:pPr algn="l">
              <a:lnSpc>
                <a:spcPts val="511"/>
              </a:lnSpc>
            </a:pPr>
            <a:r>
              <a:rPr lang="en-US" sz="1022" spc="-8">
                <a:solidFill>
                  <a:srgbClr val="828282"/>
                </a:solidFill>
                <a:latin typeface="IBM Plex Sans"/>
                <a:ea typeface="IBM Plex Sans"/>
                <a:cs typeface="IBM Plex Sans"/>
                <a:sym typeface="IBM Plex Sans"/>
              </a:rPr>
              <a:t> REV. 06/17/2 4 | ©2024 Keller Williams Realty, Inc.</a:t>
            </a:r>
            <a:r>
              <a:rPr lang="en-US" sz="1022" spc="-8">
                <a:solidFill>
                  <a:srgbClr val="231F20"/>
                </a:solidFill>
                <a:latin typeface="IBM Plex Sans"/>
                <a:ea typeface="IBM Plex Sans"/>
                <a:cs typeface="IBM Plex Sans"/>
                <a:sym typeface="IBM Plex Sans"/>
              </a:rPr>
              <a:t>6</a:t>
            </a:r>
          </a:p>
        </p:txBody>
      </p:sp>
      <p:sp>
        <p:nvSpPr>
          <p:cNvPr name="TextBox 9" id="9"/>
          <p:cNvSpPr txBox="true"/>
          <p:nvPr/>
        </p:nvSpPr>
        <p:spPr>
          <a:xfrm rot="0">
            <a:off x="2115139" y="171677"/>
            <a:ext cx="4093719" cy="863520"/>
          </a:xfrm>
          <a:prstGeom prst="rect">
            <a:avLst/>
          </a:prstGeom>
        </p:spPr>
        <p:txBody>
          <a:bodyPr anchor="t" rtlCol="false" tIns="0" lIns="0" bIns="0" rIns="0">
            <a:spAutoFit/>
          </a:bodyPr>
          <a:lstStyle/>
          <a:p>
            <a:pPr algn="ctr">
              <a:lnSpc>
                <a:spcPts val="4295"/>
              </a:lnSpc>
            </a:pPr>
            <a:r>
              <a:rPr lang="en-US" sz="3068" spc="107">
                <a:solidFill>
                  <a:srgbClr val="FFFFFF"/>
                </a:solidFill>
                <a:latin typeface="IBM Plex Sans Condensed"/>
                <a:ea typeface="IBM Plex Sans Condensed"/>
                <a:cs typeface="IBM Plex Sans Condensed"/>
                <a:sym typeface="IBM Plex Sans Condensed"/>
              </a:rPr>
              <a:t>TCPA/Do Not Call </a:t>
            </a:r>
            <a:r>
              <a:rPr lang="en-US" sz="3068" spc="107">
                <a:solidFill>
                  <a:srgbClr val="C21F32"/>
                </a:solidFill>
                <a:latin typeface="IBM Plex Sans Condensed"/>
                <a:ea typeface="IBM Plex Sans Condensed"/>
                <a:cs typeface="IBM Plex Sans Condensed"/>
                <a:sym typeface="IBM Plex Sans Condensed"/>
              </a:rPr>
              <a:t>FAQs</a:t>
            </a:r>
          </a:p>
          <a:p>
            <a:pPr algn="ctr">
              <a:lnSpc>
                <a:spcPts val="2147"/>
              </a:lnSpc>
            </a:pPr>
            <a:r>
              <a:rPr lang="en-US" sz="1534" spc="130">
                <a:solidFill>
                  <a:srgbClr val="FFFFFF"/>
                </a:solidFill>
                <a:latin typeface="IBM Plex Sans Condensed"/>
                <a:ea typeface="IBM Plex Sans Condensed"/>
                <a:cs typeface="IBM Plex Sans Condensed"/>
                <a:sym typeface="IBM Plex Sans Condensed"/>
              </a:rPr>
              <a:t>THIRD-PARTY LEAD GENERATORS</a:t>
            </a:r>
          </a:p>
        </p:txBody>
      </p:sp>
      <p:sp>
        <p:nvSpPr>
          <p:cNvPr name="TextBox 10" id="10"/>
          <p:cNvSpPr txBox="true"/>
          <p:nvPr/>
        </p:nvSpPr>
        <p:spPr>
          <a:xfrm rot="0">
            <a:off x="605580" y="7261041"/>
            <a:ext cx="2723347" cy="215027"/>
          </a:xfrm>
          <a:prstGeom prst="rect">
            <a:avLst/>
          </a:prstGeom>
        </p:spPr>
        <p:txBody>
          <a:bodyPr anchor="t" rtlCol="false" tIns="0" lIns="0" bIns="0" rIns="0">
            <a:spAutoFit/>
          </a:bodyPr>
          <a:lstStyle/>
          <a:p>
            <a:pPr algn="l">
              <a:lnSpc>
                <a:spcPts val="1718"/>
              </a:lnSpc>
            </a:pPr>
            <a:r>
              <a:rPr lang="en-US" sz="1227" spc="-2">
                <a:solidFill>
                  <a:srgbClr val="C21F32"/>
                </a:solidFill>
                <a:latin typeface="IBM Plex Sans Condensed"/>
                <a:ea typeface="IBM Plex Sans Condensed"/>
                <a:cs typeface="IBM Plex Sans Condensed"/>
                <a:sym typeface="IBM Plex Sans Condensed"/>
              </a:rPr>
              <a:t>13. </a:t>
            </a:r>
            <a:r>
              <a:rPr lang="en-US" sz="1227" spc="-2">
                <a:solidFill>
                  <a:srgbClr val="000000"/>
                </a:solidFill>
                <a:latin typeface="IBM Plex Sans Condensed"/>
                <a:ea typeface="IBM Plex Sans Condensed"/>
                <a:cs typeface="IBM Plex Sans Condensed"/>
                <a:sym typeface="IBM Plex Sans Condensed"/>
              </a:rPr>
              <a:t>What is one-to-one (or 1:1) consent?</a:t>
            </a:r>
          </a:p>
        </p:txBody>
      </p:sp>
      <p:sp>
        <p:nvSpPr>
          <p:cNvPr name="TextBox 11" id="11"/>
          <p:cNvSpPr txBox="true"/>
          <p:nvPr/>
        </p:nvSpPr>
        <p:spPr>
          <a:xfrm rot="0">
            <a:off x="605580" y="6583034"/>
            <a:ext cx="5152891" cy="215027"/>
          </a:xfrm>
          <a:prstGeom prst="rect">
            <a:avLst/>
          </a:prstGeom>
        </p:spPr>
        <p:txBody>
          <a:bodyPr anchor="t" rtlCol="false" tIns="0" lIns="0" bIns="0" rIns="0">
            <a:spAutoFit/>
          </a:bodyPr>
          <a:lstStyle/>
          <a:p>
            <a:pPr algn="l">
              <a:lnSpc>
                <a:spcPts val="1718"/>
              </a:lnSpc>
            </a:pPr>
            <a:r>
              <a:rPr lang="en-US" sz="1227" spc="-2">
                <a:solidFill>
                  <a:srgbClr val="C21F32"/>
                </a:solidFill>
                <a:latin typeface="IBM Plex Sans Condensed"/>
                <a:ea typeface="IBM Plex Sans Condensed"/>
                <a:cs typeface="IBM Plex Sans Condensed"/>
                <a:sym typeface="IBM Plex Sans Condensed"/>
              </a:rPr>
              <a:t>12. </a:t>
            </a:r>
            <a:r>
              <a:rPr lang="en-US" sz="1227" spc="-2">
                <a:solidFill>
                  <a:srgbClr val="000000"/>
                </a:solidFill>
                <a:latin typeface="IBM Plex Sans Condensed"/>
                <a:ea typeface="IBM Plex Sans Condensed"/>
                <a:cs typeface="IBM Plex Sans Condensed"/>
                <a:sym typeface="IBM Plex Sans Condensed"/>
              </a:rPr>
              <a:t>Can I be held be liable for TCPA violations committed by lead generators?</a:t>
            </a:r>
          </a:p>
        </p:txBody>
      </p:sp>
      <p:sp>
        <p:nvSpPr>
          <p:cNvPr name="TextBox 12" id="12"/>
          <p:cNvSpPr txBox="true"/>
          <p:nvPr/>
        </p:nvSpPr>
        <p:spPr>
          <a:xfrm rot="0">
            <a:off x="605580" y="1077151"/>
            <a:ext cx="6028874" cy="215027"/>
          </a:xfrm>
          <a:prstGeom prst="rect">
            <a:avLst/>
          </a:prstGeom>
        </p:spPr>
        <p:txBody>
          <a:bodyPr anchor="t" rtlCol="false" tIns="0" lIns="0" bIns="0" rIns="0">
            <a:spAutoFit/>
          </a:bodyPr>
          <a:lstStyle/>
          <a:p>
            <a:pPr algn="l">
              <a:lnSpc>
                <a:spcPts val="1718"/>
              </a:lnSpc>
            </a:pPr>
            <a:r>
              <a:rPr lang="en-US" sz="1227" spc="-2">
                <a:solidFill>
                  <a:srgbClr val="C21F32"/>
                </a:solidFill>
                <a:latin typeface="IBM Plex Sans Condensed"/>
                <a:ea typeface="IBM Plex Sans Condensed"/>
                <a:cs typeface="IBM Plex Sans Condensed"/>
                <a:sym typeface="IBM Plex Sans Condensed"/>
              </a:rPr>
              <a:t>10. </a:t>
            </a:r>
            <a:r>
              <a:rPr lang="en-US" sz="1227" spc="-2">
                <a:solidFill>
                  <a:srgbClr val="000000"/>
                </a:solidFill>
                <a:latin typeface="IBM Plex Sans Condensed"/>
                <a:ea typeface="IBM Plex Sans Condensed"/>
                <a:cs typeface="IBM Plex Sans Condensed"/>
                <a:sym typeface="IBM Plex Sans Condensed"/>
              </a:rPr>
              <a:t>Can I avoid TCPA liability if I rely on lead lists provided by third-party lead generators?</a:t>
            </a:r>
          </a:p>
        </p:txBody>
      </p:sp>
      <p:sp>
        <p:nvSpPr>
          <p:cNvPr name="TextBox 13" id="13"/>
          <p:cNvSpPr txBox="true"/>
          <p:nvPr/>
        </p:nvSpPr>
        <p:spPr>
          <a:xfrm rot="0">
            <a:off x="605580" y="1883745"/>
            <a:ext cx="6693885" cy="215027"/>
          </a:xfrm>
          <a:prstGeom prst="rect">
            <a:avLst/>
          </a:prstGeom>
        </p:spPr>
        <p:txBody>
          <a:bodyPr anchor="t" rtlCol="false" tIns="0" lIns="0" bIns="0" rIns="0">
            <a:spAutoFit/>
          </a:bodyPr>
          <a:lstStyle/>
          <a:p>
            <a:pPr algn="l">
              <a:lnSpc>
                <a:spcPts val="1718"/>
              </a:lnSpc>
            </a:pPr>
            <a:r>
              <a:rPr lang="en-US" sz="1227" spc="-2">
                <a:solidFill>
                  <a:srgbClr val="C21F32"/>
                </a:solidFill>
                <a:latin typeface="IBM Plex Sans Condensed"/>
                <a:ea typeface="IBM Plex Sans Condensed"/>
                <a:cs typeface="IBM Plex Sans Condensed"/>
                <a:sym typeface="IBM Plex Sans Condensed"/>
              </a:rPr>
              <a:t>11. </a:t>
            </a:r>
            <a:r>
              <a:rPr lang="en-US" sz="1227" spc="-2">
                <a:solidFill>
                  <a:srgbClr val="000000"/>
                </a:solidFill>
                <a:latin typeface="IBM Plex Sans Condensed"/>
                <a:ea typeface="IBM Plex Sans Condensed"/>
                <a:cs typeface="IBM Plex Sans Condensed"/>
                <a:sym typeface="IBM Plex Sans Condensed"/>
              </a:rPr>
              <a:t>How can I protect myself against TCPA liability if I choose to rely on third-party lead generators?</a:t>
            </a:r>
          </a:p>
        </p:txBody>
      </p:sp>
      <p:sp>
        <p:nvSpPr>
          <p:cNvPr name="TextBox 14" id="14"/>
          <p:cNvSpPr txBox="true"/>
          <p:nvPr/>
        </p:nvSpPr>
        <p:spPr>
          <a:xfrm rot="0">
            <a:off x="897825" y="7488301"/>
            <a:ext cx="6744609" cy="1110511"/>
          </a:xfrm>
          <a:prstGeom prst="rect">
            <a:avLst/>
          </a:prstGeom>
        </p:spPr>
        <p:txBody>
          <a:bodyPr anchor="t" rtlCol="false" tIns="0" lIns="0" bIns="0" rIns="0">
            <a:spAutoFit/>
          </a:bodyPr>
          <a:lstStyle/>
          <a:p>
            <a:pPr algn="l">
              <a:lnSpc>
                <a:spcPts val="1472"/>
              </a:lnSpc>
            </a:pPr>
            <a:r>
              <a:rPr lang="en-US" sz="1227" spc="24">
                <a:solidFill>
                  <a:srgbClr val="000000"/>
                </a:solidFill>
                <a:latin typeface="Open Sans Condensed"/>
                <a:ea typeface="Open Sans Condensed"/>
                <a:cs typeface="Open Sans Condensed"/>
                <a:sym typeface="Open Sans Condensed"/>
              </a:rPr>
              <a:t>The FCC recently ordered that prior express written consent must be obtained on a one-to-one basis. This means that lead generators must obtain a consumer’s prior express written consent for one caller/texter at a time. Lead generation forms that use a single consent for multiple callers/texters or “marketing partners” will not be effective after January 27, 2025. According to the FCC, the new rules make it clear that lead generators must obtain consumer consent to receive calls and texts one seller at a time rather than have a single consent apply to several telemarketers at once.</a:t>
            </a:r>
          </a:p>
        </p:txBody>
      </p:sp>
      <p:sp>
        <p:nvSpPr>
          <p:cNvPr name="TextBox 15" id="15"/>
          <p:cNvSpPr txBox="true"/>
          <p:nvPr/>
        </p:nvSpPr>
        <p:spPr>
          <a:xfrm rot="0">
            <a:off x="897825" y="1304411"/>
            <a:ext cx="6607566" cy="549402"/>
          </a:xfrm>
          <a:prstGeom prst="rect">
            <a:avLst/>
          </a:prstGeom>
        </p:spPr>
        <p:txBody>
          <a:bodyPr anchor="t" rtlCol="false" tIns="0" lIns="0" bIns="0" rIns="0">
            <a:spAutoFit/>
          </a:bodyPr>
          <a:lstStyle/>
          <a:p>
            <a:pPr algn="l">
              <a:lnSpc>
                <a:spcPts val="1472"/>
              </a:lnSpc>
            </a:pPr>
            <a:r>
              <a:rPr lang="en-US" sz="1227" spc="24">
                <a:solidFill>
                  <a:srgbClr val="000000"/>
                </a:solidFill>
                <a:latin typeface="Open Sans Condensed"/>
                <a:ea typeface="Open Sans Condensed"/>
                <a:cs typeface="Open Sans Condensed"/>
                <a:sym typeface="Open Sans Condensed"/>
              </a:rPr>
              <a:t>No. As the caller/texter, you are liable for any calls and texts you make that violate the TCPA or Do Not Call rules. Third-party lead generation vendors generally place the burden of complying with the TCPA on you and will not agree to indemnify you for losses or damages you sustain as a result of a TCPA claim made against you.</a:t>
            </a:r>
          </a:p>
        </p:txBody>
      </p:sp>
      <p:sp>
        <p:nvSpPr>
          <p:cNvPr name="TextBox 16" id="16"/>
          <p:cNvSpPr txBox="true"/>
          <p:nvPr/>
        </p:nvSpPr>
        <p:spPr>
          <a:xfrm rot="0">
            <a:off x="897825" y="1958605"/>
            <a:ext cx="6497458" cy="818700"/>
          </a:xfrm>
          <a:prstGeom prst="rect">
            <a:avLst/>
          </a:prstGeom>
        </p:spPr>
        <p:txBody>
          <a:bodyPr anchor="t" rtlCol="false" tIns="0" lIns="0" bIns="0" rIns="0">
            <a:spAutoFit/>
          </a:bodyPr>
          <a:lstStyle/>
          <a:p>
            <a:pPr algn="l">
              <a:lnSpc>
                <a:spcPts val="3068"/>
              </a:lnSpc>
            </a:pPr>
            <a:r>
              <a:rPr lang="en-US" sz="1227" spc="24">
                <a:solidFill>
                  <a:srgbClr val="000000"/>
                </a:solidFill>
                <a:latin typeface="Open Sans Condensed"/>
                <a:ea typeface="Open Sans Condensed"/>
                <a:cs typeface="Open Sans Condensed"/>
                <a:sym typeface="Open Sans Condensed"/>
              </a:rPr>
              <a:t>If you choose to rely on leads obtained from third-party vendors, leads where the consumer has provided prior </a:t>
            </a:r>
          </a:p>
          <a:p>
            <a:pPr algn="l">
              <a:lnSpc>
                <a:spcPts val="613"/>
              </a:lnSpc>
            </a:pPr>
            <a:r>
              <a:rPr lang="en-US" sz="1227" spc="24">
                <a:solidFill>
                  <a:srgbClr val="000000"/>
                </a:solidFill>
                <a:latin typeface="Open Sans Condensed"/>
                <a:ea typeface="Open Sans Condensed"/>
                <a:cs typeface="Open Sans Condensed"/>
                <a:sym typeface="Open Sans Condensed"/>
              </a:rPr>
              <a:t>express written consent to be called or texted by you carry the least risk.</a:t>
            </a:r>
          </a:p>
          <a:p>
            <a:pPr algn="l">
              <a:lnSpc>
                <a:spcPts val="3068"/>
              </a:lnSpc>
            </a:pPr>
            <a:r>
              <a:rPr lang="en-US" sz="1227" spc="24">
                <a:solidFill>
                  <a:srgbClr val="000000"/>
                </a:solidFill>
                <a:latin typeface="Open Sans Condensed"/>
                <a:ea typeface="Open Sans Condensed"/>
                <a:cs typeface="Open Sans Condensed"/>
                <a:sym typeface="Open Sans Condensed"/>
              </a:rPr>
              <a:t>To determine whether the vendor properly obtained prior express written consent, you should ask:</a:t>
            </a:r>
          </a:p>
        </p:txBody>
      </p:sp>
      <p:sp>
        <p:nvSpPr>
          <p:cNvPr name="TextBox 17" id="17"/>
          <p:cNvSpPr txBox="true"/>
          <p:nvPr/>
        </p:nvSpPr>
        <p:spPr>
          <a:xfrm rot="0">
            <a:off x="839376" y="2906208"/>
            <a:ext cx="117648" cy="121219"/>
          </a:xfrm>
          <a:prstGeom prst="rect">
            <a:avLst/>
          </a:prstGeom>
        </p:spPr>
        <p:txBody>
          <a:bodyPr anchor="t" rtlCol="false" tIns="0" lIns="0" bIns="0" rIns="0">
            <a:spAutoFit/>
          </a:bodyPr>
          <a:lstStyle/>
          <a:p>
            <a:pPr algn="l">
              <a:lnSpc>
                <a:spcPts val="797"/>
              </a:lnSpc>
            </a:pPr>
            <a:r>
              <a:rPr lang="en-US" sz="1227" spc="-30">
                <a:solidFill>
                  <a:srgbClr val="C21F32"/>
                </a:solidFill>
                <a:latin typeface="IBM Plex Sans Condensed"/>
                <a:ea typeface="IBM Plex Sans Condensed"/>
                <a:cs typeface="IBM Plex Sans Condensed"/>
                <a:sym typeface="IBM Plex Sans Condensed"/>
              </a:rPr>
              <a:t>• </a:t>
            </a:r>
          </a:p>
        </p:txBody>
      </p:sp>
      <p:sp>
        <p:nvSpPr>
          <p:cNvPr name="TextBox 18" id="18"/>
          <p:cNvSpPr txBox="true"/>
          <p:nvPr/>
        </p:nvSpPr>
        <p:spPr>
          <a:xfrm rot="0">
            <a:off x="897825" y="2906208"/>
            <a:ext cx="6824606" cy="3583885"/>
          </a:xfrm>
          <a:prstGeom prst="rect">
            <a:avLst/>
          </a:prstGeom>
        </p:spPr>
        <p:txBody>
          <a:bodyPr anchor="t" rtlCol="false" tIns="0" lIns="0" bIns="0" rIns="0">
            <a:spAutoFit/>
          </a:bodyPr>
          <a:lstStyle/>
          <a:p>
            <a:pPr algn="l">
              <a:lnSpc>
                <a:spcPts val="797"/>
              </a:lnSpc>
            </a:pPr>
            <a:r>
              <a:rPr lang="en-US" sz="1227" spc="-30">
                <a:solidFill>
                  <a:srgbClr val="000000"/>
                </a:solidFill>
                <a:latin typeface="IBM Plex Sans Condensed"/>
                <a:ea typeface="IBM Plex Sans Condensed"/>
                <a:cs typeface="IBM Plex Sans Condensed"/>
                <a:sym typeface="IBM Plex Sans Condensed"/>
              </a:rPr>
              <a:t>Did the vendor obtain written consent on your behalf? If not, you do not have proper consent to make </a:t>
            </a:r>
          </a:p>
          <a:p>
            <a:pPr algn="l">
              <a:lnSpc>
                <a:spcPts val="2147"/>
              </a:lnSpc>
            </a:pPr>
            <a:r>
              <a:rPr lang="en-US" sz="1227" spc="24">
                <a:solidFill>
                  <a:srgbClr val="000000"/>
                </a:solidFill>
                <a:latin typeface="Open Sans Condensed"/>
                <a:ea typeface="Open Sans Condensed"/>
                <a:cs typeface="Open Sans Condensed"/>
                <a:sym typeface="Open Sans Condensed"/>
              </a:rPr>
              <a:t>telemarketing calls and texts to the consumer if their number is on the National Do Not Call Registry. Consent </a:t>
            </a:r>
          </a:p>
          <a:p>
            <a:pPr algn="l">
              <a:lnSpc>
                <a:spcPts val="797"/>
              </a:lnSpc>
            </a:pPr>
            <a:r>
              <a:rPr lang="en-US" sz="1227" spc="27">
                <a:solidFill>
                  <a:srgbClr val="000000"/>
                </a:solidFill>
                <a:latin typeface="Open Sans Condensed"/>
                <a:ea typeface="Open Sans Condensed"/>
                <a:cs typeface="Open Sans Condensed"/>
                <a:sym typeface="Open Sans Condensed"/>
              </a:rPr>
              <a:t>cannot be transferred. (See also Question #13 regarding 1:1 consent.)</a:t>
            </a:r>
          </a:p>
          <a:p>
            <a:pPr algn="l">
              <a:lnSpc>
                <a:spcPts val="3068"/>
              </a:lnSpc>
            </a:pPr>
            <a:r>
              <a:rPr lang="en-US" sz="1227" spc="24">
                <a:solidFill>
                  <a:srgbClr val="000000"/>
                </a:solidFill>
                <a:latin typeface="Open Sans Condensed"/>
                <a:ea typeface="Open Sans Condensed"/>
                <a:cs typeface="Open Sans Condensed"/>
                <a:sym typeface="Open Sans Condensed"/>
              </a:rPr>
              <a:t>What was the scope of consent? If the vendor did not obtain the consumer’s consent to telemarketing calls and </a:t>
            </a:r>
          </a:p>
          <a:p>
            <a:pPr algn="l">
              <a:lnSpc>
                <a:spcPts val="613"/>
              </a:lnSpc>
            </a:pPr>
            <a:r>
              <a:rPr lang="en-US" sz="1227" spc="24">
                <a:solidFill>
                  <a:srgbClr val="000000"/>
                </a:solidFill>
                <a:latin typeface="Open Sans Condensed"/>
                <a:ea typeface="Open Sans Condensed"/>
                <a:cs typeface="Open Sans Condensed"/>
                <a:sym typeface="Open Sans Condensed"/>
              </a:rPr>
              <a:t>texts using an artificial or prerecorded voice or an automatic telephone dialing system for the telephone number </a:t>
            </a:r>
          </a:p>
          <a:p>
            <a:pPr algn="l">
              <a:lnSpc>
                <a:spcPts val="2331"/>
              </a:lnSpc>
            </a:pPr>
            <a:r>
              <a:rPr lang="en-US" sz="1227" spc="24">
                <a:solidFill>
                  <a:srgbClr val="000000"/>
                </a:solidFill>
                <a:latin typeface="Open Sans Condensed"/>
                <a:ea typeface="Open Sans Condensed"/>
                <a:cs typeface="Open Sans Condensed"/>
                <a:sym typeface="Open Sans Condensed"/>
              </a:rPr>
              <a:t>provided, you cannot use those methods for making calls and texts.</a:t>
            </a:r>
          </a:p>
          <a:p>
            <a:pPr algn="l">
              <a:lnSpc>
                <a:spcPts val="1493"/>
              </a:lnSpc>
            </a:pPr>
            <a:r>
              <a:rPr lang="en-US" sz="1227" spc="24">
                <a:solidFill>
                  <a:srgbClr val="000000"/>
                </a:solidFill>
                <a:latin typeface="Open Sans Condensed"/>
                <a:ea typeface="Open Sans Condensed"/>
                <a:cs typeface="Open Sans Condensed"/>
                <a:sym typeface="Open Sans Condensed"/>
              </a:rPr>
              <a:t>How was consent obtained? To be effective, consent must be provided after a “clear and conspicuous” disclosure to the consumer that they will be called and texted. “Clear and conspicuous” means notice that would be apparent to a reasonable consumer.</a:t>
            </a:r>
          </a:p>
          <a:p>
            <a:pPr algn="l">
              <a:lnSpc>
                <a:spcPts val="2331"/>
              </a:lnSpc>
            </a:pPr>
            <a:r>
              <a:rPr lang="en-US" sz="1227" spc="24">
                <a:solidFill>
                  <a:srgbClr val="000000"/>
                </a:solidFill>
                <a:latin typeface="Open Sans Condensed"/>
                <a:ea typeface="Open Sans Condensed"/>
                <a:cs typeface="Open Sans Condensed"/>
                <a:sym typeface="Open Sans Condensed"/>
              </a:rPr>
              <a:t>When was consent obtained? If consent was not obtained recently, there is a risk that the consumer has </a:t>
            </a:r>
          </a:p>
          <a:p>
            <a:pPr algn="l">
              <a:lnSpc>
                <a:spcPts val="613"/>
              </a:lnSpc>
            </a:pPr>
            <a:r>
              <a:rPr lang="en-US" sz="1227" spc="24">
                <a:solidFill>
                  <a:srgbClr val="000000"/>
                </a:solidFill>
                <a:latin typeface="Open Sans Condensed"/>
                <a:ea typeface="Open Sans Condensed"/>
                <a:cs typeface="Open Sans Condensed"/>
                <a:sym typeface="Open Sans Condensed"/>
              </a:rPr>
              <a:t>subsequently revoked consent or placed their number on the National Do Not Call Registry, or that the telephone </a:t>
            </a:r>
          </a:p>
          <a:p>
            <a:pPr algn="l">
              <a:lnSpc>
                <a:spcPts val="2331"/>
              </a:lnSpc>
            </a:pPr>
            <a:r>
              <a:rPr lang="en-US" sz="1227" spc="24">
                <a:solidFill>
                  <a:srgbClr val="000000"/>
                </a:solidFill>
                <a:latin typeface="Open Sans Condensed"/>
                <a:ea typeface="Open Sans Condensed"/>
                <a:cs typeface="Open Sans Condensed"/>
                <a:sym typeface="Open Sans Condensed"/>
              </a:rPr>
              <a:t>number has been transferred to another consumer who has not provided consent.</a:t>
            </a:r>
          </a:p>
          <a:p>
            <a:pPr algn="l">
              <a:lnSpc>
                <a:spcPts val="1472"/>
              </a:lnSpc>
            </a:pPr>
            <a:r>
              <a:rPr lang="en-US" sz="1227" spc="-30">
                <a:solidFill>
                  <a:srgbClr val="000000"/>
                </a:solidFill>
                <a:latin typeface="IBM Plex Sans Condensed"/>
                <a:ea typeface="IBM Plex Sans Condensed"/>
                <a:cs typeface="IBM Plex Sans Condensed"/>
                <a:sym typeface="IBM Plex Sans Condensed"/>
              </a:rPr>
              <a:t>Is there a written record of consent and do you have access to it? The caller/texter has the burden of showing </a:t>
            </a:r>
          </a:p>
          <a:p>
            <a:pPr algn="l">
              <a:lnSpc>
                <a:spcPts val="1472"/>
              </a:lnSpc>
            </a:pPr>
            <a:r>
              <a:rPr lang="en-US" sz="1227" spc="24">
                <a:solidFill>
                  <a:srgbClr val="000000"/>
                </a:solidFill>
                <a:latin typeface="Open Sans Condensed"/>
                <a:ea typeface="Open Sans Condensed"/>
                <a:cs typeface="Open Sans Condensed"/>
                <a:sym typeface="Open Sans Condensed"/>
              </a:rPr>
              <a:t>consent. If you do not have a written record of consent, you cannot prove that the consumer provided consent.</a:t>
            </a:r>
          </a:p>
          <a:p>
            <a:pPr algn="l">
              <a:lnSpc>
                <a:spcPts val="2454"/>
              </a:lnSpc>
            </a:pPr>
            <a:r>
              <a:rPr lang="en-US" sz="1227" spc="24">
                <a:solidFill>
                  <a:srgbClr val="000000"/>
                </a:solidFill>
                <a:latin typeface="Open Sans Condensed"/>
                <a:ea typeface="Open Sans Condensed"/>
                <a:cs typeface="Open Sans Condensed"/>
                <a:sym typeface="Open Sans Condensed"/>
              </a:rPr>
              <a:t>If you do not have proper written consent to call or text a lead, you should confirm that the lead’s telephone number </a:t>
            </a:r>
          </a:p>
          <a:p>
            <a:pPr algn="l">
              <a:lnSpc>
                <a:spcPts val="613"/>
              </a:lnSpc>
            </a:pPr>
            <a:r>
              <a:rPr lang="en-US" sz="1227" spc="24">
                <a:solidFill>
                  <a:srgbClr val="000000"/>
                </a:solidFill>
                <a:latin typeface="Open Sans Condensed"/>
                <a:ea typeface="Open Sans Condensed"/>
                <a:cs typeface="Open Sans Condensed"/>
                <a:sym typeface="Open Sans Condensed"/>
              </a:rPr>
              <a:t>is not on the National Do Not Call Registry, any applicable state Do Not Call list, or an internal Do Not Call list before </a:t>
            </a:r>
          </a:p>
          <a:p>
            <a:pPr algn="l">
              <a:lnSpc>
                <a:spcPts val="2331"/>
              </a:lnSpc>
            </a:pPr>
            <a:r>
              <a:rPr lang="en-US" sz="1227" spc="24">
                <a:solidFill>
                  <a:srgbClr val="000000"/>
                </a:solidFill>
                <a:latin typeface="Open Sans Condensed"/>
                <a:ea typeface="Open Sans Condensed"/>
                <a:cs typeface="Open Sans Condensed"/>
                <a:sym typeface="Open Sans Condensed"/>
              </a:rPr>
              <a:t>making any calls or texts. Telephone numbers must be checked against the National Do Not Call Registry every 31 </a:t>
            </a:r>
          </a:p>
          <a:p>
            <a:pPr algn="l">
              <a:lnSpc>
                <a:spcPts val="613"/>
              </a:lnSpc>
            </a:pPr>
            <a:r>
              <a:rPr lang="en-US" sz="1227" spc="24">
                <a:solidFill>
                  <a:srgbClr val="000000"/>
                </a:solidFill>
                <a:latin typeface="Open Sans Condensed"/>
                <a:ea typeface="Open Sans Condensed"/>
                <a:cs typeface="Open Sans Condensed"/>
                <a:sym typeface="Open Sans Condensed"/>
              </a:rPr>
              <a:t>days if you do not have proper consent to call and text the consumer who has that number.</a:t>
            </a:r>
          </a:p>
        </p:txBody>
      </p:sp>
      <p:sp>
        <p:nvSpPr>
          <p:cNvPr name="TextBox 19" id="19"/>
          <p:cNvSpPr txBox="true"/>
          <p:nvPr/>
        </p:nvSpPr>
        <p:spPr>
          <a:xfrm rot="0">
            <a:off x="839376" y="3306691"/>
            <a:ext cx="117648" cy="340294"/>
          </a:xfrm>
          <a:prstGeom prst="rect">
            <a:avLst/>
          </a:prstGeom>
        </p:spPr>
        <p:txBody>
          <a:bodyPr anchor="t" rtlCol="false" tIns="0" lIns="0" bIns="0" rIns="0">
            <a:spAutoFit/>
          </a:bodyPr>
          <a:lstStyle/>
          <a:p>
            <a:pPr algn="l">
              <a:lnSpc>
                <a:spcPts val="3068"/>
              </a:lnSpc>
            </a:pPr>
            <a:r>
              <a:rPr lang="en-US" sz="1227" spc="-30">
                <a:solidFill>
                  <a:srgbClr val="C21F32"/>
                </a:solidFill>
                <a:latin typeface="IBM Plex Sans Condensed"/>
                <a:ea typeface="IBM Plex Sans Condensed"/>
                <a:cs typeface="IBM Plex Sans Condensed"/>
                <a:sym typeface="IBM Plex Sans Condensed"/>
              </a:rPr>
              <a:t>• </a:t>
            </a:r>
          </a:p>
        </p:txBody>
      </p:sp>
      <p:sp>
        <p:nvSpPr>
          <p:cNvPr name="TextBox 20" id="20"/>
          <p:cNvSpPr txBox="true"/>
          <p:nvPr/>
        </p:nvSpPr>
        <p:spPr>
          <a:xfrm rot="0">
            <a:off x="839376" y="4078649"/>
            <a:ext cx="117648" cy="187894"/>
          </a:xfrm>
          <a:prstGeom prst="rect">
            <a:avLst/>
          </a:prstGeom>
        </p:spPr>
        <p:txBody>
          <a:bodyPr anchor="t" rtlCol="false" tIns="0" lIns="0" bIns="0" rIns="0">
            <a:spAutoFit/>
          </a:bodyPr>
          <a:lstStyle/>
          <a:p>
            <a:pPr algn="l">
              <a:lnSpc>
                <a:spcPts val="1493"/>
              </a:lnSpc>
            </a:pPr>
            <a:r>
              <a:rPr lang="en-US" sz="1227" spc="-30">
                <a:solidFill>
                  <a:srgbClr val="C21F32"/>
                </a:solidFill>
                <a:latin typeface="IBM Plex Sans Condensed"/>
                <a:ea typeface="IBM Plex Sans Condensed"/>
                <a:cs typeface="IBM Plex Sans Condensed"/>
                <a:sym typeface="IBM Plex Sans Condensed"/>
              </a:rPr>
              <a:t>• </a:t>
            </a:r>
          </a:p>
        </p:txBody>
      </p:sp>
      <p:sp>
        <p:nvSpPr>
          <p:cNvPr name="TextBox 21" id="21"/>
          <p:cNvSpPr txBox="true"/>
          <p:nvPr/>
        </p:nvSpPr>
        <p:spPr>
          <a:xfrm rot="0">
            <a:off x="839376" y="4612482"/>
            <a:ext cx="117648" cy="273619"/>
          </a:xfrm>
          <a:prstGeom prst="rect">
            <a:avLst/>
          </a:prstGeom>
        </p:spPr>
        <p:txBody>
          <a:bodyPr anchor="t" rtlCol="false" tIns="0" lIns="0" bIns="0" rIns="0">
            <a:spAutoFit/>
          </a:bodyPr>
          <a:lstStyle/>
          <a:p>
            <a:pPr algn="l">
              <a:lnSpc>
                <a:spcPts val="2331"/>
              </a:lnSpc>
            </a:pPr>
            <a:r>
              <a:rPr lang="en-US" sz="1227" spc="-30">
                <a:solidFill>
                  <a:srgbClr val="C21F32"/>
                </a:solidFill>
                <a:latin typeface="IBM Plex Sans Condensed"/>
                <a:ea typeface="IBM Plex Sans Condensed"/>
                <a:cs typeface="IBM Plex Sans Condensed"/>
                <a:sym typeface="IBM Plex Sans Condensed"/>
              </a:rPr>
              <a:t>• </a:t>
            </a:r>
          </a:p>
        </p:txBody>
      </p:sp>
      <p:sp>
        <p:nvSpPr>
          <p:cNvPr name="TextBox 22" id="22"/>
          <p:cNvSpPr txBox="true"/>
          <p:nvPr/>
        </p:nvSpPr>
        <p:spPr>
          <a:xfrm rot="0">
            <a:off x="839376" y="5317765"/>
            <a:ext cx="117648" cy="187894"/>
          </a:xfrm>
          <a:prstGeom prst="rect">
            <a:avLst/>
          </a:prstGeom>
        </p:spPr>
        <p:txBody>
          <a:bodyPr anchor="t" rtlCol="false" tIns="0" lIns="0" bIns="0" rIns="0">
            <a:spAutoFit/>
          </a:bodyPr>
          <a:lstStyle/>
          <a:p>
            <a:pPr algn="l">
              <a:lnSpc>
                <a:spcPts val="1472"/>
              </a:lnSpc>
            </a:pPr>
            <a:r>
              <a:rPr lang="en-US" sz="1227" spc="-30">
                <a:solidFill>
                  <a:srgbClr val="C21F32"/>
                </a:solidFill>
                <a:latin typeface="IBM Plex Sans Condensed"/>
                <a:ea typeface="IBM Plex Sans Condensed"/>
                <a:cs typeface="IBM Plex Sans Condensed"/>
                <a:sym typeface="IBM Plex Sans Condensed"/>
              </a:rPr>
              <a:t>• </a:t>
            </a:r>
          </a:p>
        </p:txBody>
      </p:sp>
      <p:sp>
        <p:nvSpPr>
          <p:cNvPr name="TextBox 23" id="23"/>
          <p:cNvSpPr txBox="true"/>
          <p:nvPr/>
        </p:nvSpPr>
        <p:spPr>
          <a:xfrm rot="0">
            <a:off x="897825" y="6810294"/>
            <a:ext cx="6894745" cy="362366"/>
          </a:xfrm>
          <a:prstGeom prst="rect">
            <a:avLst/>
          </a:prstGeom>
        </p:spPr>
        <p:txBody>
          <a:bodyPr anchor="t" rtlCol="false" tIns="0" lIns="0" bIns="0" rIns="0">
            <a:spAutoFit/>
          </a:bodyPr>
          <a:lstStyle/>
          <a:p>
            <a:pPr algn="l">
              <a:lnSpc>
                <a:spcPts val="1472"/>
              </a:lnSpc>
            </a:pPr>
            <a:r>
              <a:rPr lang="en-US" sz="1227" spc="24">
                <a:solidFill>
                  <a:srgbClr val="000000"/>
                </a:solidFill>
                <a:latin typeface="Open Sans Condensed"/>
                <a:ea typeface="Open Sans Condensed"/>
                <a:cs typeface="Open Sans Condensed"/>
                <a:sym typeface="Open Sans Condensed"/>
              </a:rPr>
              <a:t>Yes. If you contract with a vendor to obtain leads on your behalf, you can be held liable for TCPA violations committed by that vendor while working for you. </a:t>
            </a:r>
          </a:p>
        </p:txBody>
      </p:sp>
      <p:grpSp>
        <p:nvGrpSpPr>
          <p:cNvPr name="Group 24" id="24"/>
          <p:cNvGrpSpPr>
            <a:grpSpLocks noChangeAspect="true"/>
          </p:cNvGrpSpPr>
          <p:nvPr/>
        </p:nvGrpSpPr>
        <p:grpSpPr>
          <a:xfrm rot="0">
            <a:off x="9200319" y="164719"/>
            <a:ext cx="7704856" cy="899849"/>
            <a:chOff x="0" y="0"/>
            <a:chExt cx="7533640" cy="879856"/>
          </a:xfrm>
        </p:grpSpPr>
        <p:sp>
          <p:nvSpPr>
            <p:cNvPr name="Freeform 25" id="25"/>
            <p:cNvSpPr/>
            <p:nvPr/>
          </p:nvSpPr>
          <p:spPr>
            <a:xfrm flipH="false" flipV="false" rot="0">
              <a:off x="63500" y="63500"/>
              <a:ext cx="7406640" cy="467868"/>
            </a:xfrm>
            <a:custGeom>
              <a:avLst/>
              <a:gdLst/>
              <a:ahLst/>
              <a:cxnLst/>
              <a:rect r="r" b="b" t="t" l="l"/>
              <a:pathLst>
                <a:path h="467868" w="7406640">
                  <a:moveTo>
                    <a:pt x="0" y="467868"/>
                  </a:moveTo>
                  <a:lnTo>
                    <a:pt x="7406640" y="467868"/>
                  </a:lnTo>
                  <a:lnTo>
                    <a:pt x="7406640" y="0"/>
                  </a:lnTo>
                  <a:lnTo>
                    <a:pt x="0" y="0"/>
                  </a:lnTo>
                  <a:close/>
                </a:path>
              </a:pathLst>
            </a:custGeom>
            <a:solidFill>
              <a:srgbClr val="000000"/>
            </a:solidFill>
          </p:spPr>
        </p:sp>
        <p:sp>
          <p:nvSpPr>
            <p:cNvPr name="Freeform 26" id="26"/>
            <p:cNvSpPr/>
            <p:nvPr/>
          </p:nvSpPr>
          <p:spPr>
            <a:xfrm flipH="false" flipV="false" rot="0">
              <a:off x="328676" y="615188"/>
              <a:ext cx="6858000" cy="201168"/>
            </a:xfrm>
            <a:custGeom>
              <a:avLst/>
              <a:gdLst/>
              <a:ahLst/>
              <a:cxnLst/>
              <a:rect r="r" b="b" t="t" l="l"/>
              <a:pathLst>
                <a:path h="201168" w="6858000">
                  <a:moveTo>
                    <a:pt x="0" y="201168"/>
                  </a:moveTo>
                  <a:lnTo>
                    <a:pt x="6858000" y="201168"/>
                  </a:lnTo>
                  <a:lnTo>
                    <a:pt x="6858000" y="0"/>
                  </a:lnTo>
                  <a:lnTo>
                    <a:pt x="0" y="0"/>
                  </a:lnTo>
                  <a:close/>
                </a:path>
              </a:pathLst>
            </a:custGeom>
            <a:solidFill>
              <a:srgbClr val="626366"/>
            </a:solidFill>
          </p:spPr>
        </p:sp>
      </p:grpSp>
      <p:grpSp>
        <p:nvGrpSpPr>
          <p:cNvPr name="Group 27" id="27"/>
          <p:cNvGrpSpPr>
            <a:grpSpLocks noChangeAspect="true"/>
          </p:cNvGrpSpPr>
          <p:nvPr/>
        </p:nvGrpSpPr>
        <p:grpSpPr>
          <a:xfrm rot="0">
            <a:off x="9536468" y="3384861"/>
            <a:ext cx="7013864" cy="205740"/>
            <a:chOff x="0" y="0"/>
            <a:chExt cx="6858000" cy="201168"/>
          </a:xfrm>
        </p:grpSpPr>
        <p:sp>
          <p:nvSpPr>
            <p:cNvPr name="Freeform 28" id="28"/>
            <p:cNvSpPr/>
            <p:nvPr/>
          </p:nvSpPr>
          <p:spPr>
            <a:xfrm flipH="false" flipV="false" rot="0">
              <a:off x="0" y="0"/>
              <a:ext cx="6858000" cy="201168"/>
            </a:xfrm>
            <a:custGeom>
              <a:avLst/>
              <a:gdLst/>
              <a:ahLst/>
              <a:cxnLst/>
              <a:rect r="r" b="b" t="t" l="l"/>
              <a:pathLst>
                <a:path h="201168" w="6858000">
                  <a:moveTo>
                    <a:pt x="0" y="201168"/>
                  </a:moveTo>
                  <a:lnTo>
                    <a:pt x="6858000" y="201168"/>
                  </a:lnTo>
                  <a:lnTo>
                    <a:pt x="6858000" y="0"/>
                  </a:lnTo>
                  <a:lnTo>
                    <a:pt x="0" y="0"/>
                  </a:lnTo>
                  <a:close/>
                </a:path>
              </a:pathLst>
            </a:custGeom>
            <a:solidFill>
              <a:srgbClr val="626366"/>
            </a:solidFill>
          </p:spPr>
        </p:sp>
      </p:grpSp>
      <p:grpSp>
        <p:nvGrpSpPr>
          <p:cNvPr name="Group 29" id="29"/>
          <p:cNvGrpSpPr>
            <a:grpSpLocks noChangeAspect="true"/>
          </p:cNvGrpSpPr>
          <p:nvPr/>
        </p:nvGrpSpPr>
        <p:grpSpPr>
          <a:xfrm rot="0">
            <a:off x="9536468" y="6430953"/>
            <a:ext cx="7013864" cy="205740"/>
            <a:chOff x="0" y="0"/>
            <a:chExt cx="6858000" cy="201168"/>
          </a:xfrm>
        </p:grpSpPr>
        <p:sp>
          <p:nvSpPr>
            <p:cNvPr name="Freeform 30" id="30"/>
            <p:cNvSpPr/>
            <p:nvPr/>
          </p:nvSpPr>
          <p:spPr>
            <a:xfrm flipH="false" flipV="false" rot="0">
              <a:off x="0" y="0"/>
              <a:ext cx="6858000" cy="201168"/>
            </a:xfrm>
            <a:custGeom>
              <a:avLst/>
              <a:gdLst/>
              <a:ahLst/>
              <a:cxnLst/>
              <a:rect r="r" b="b" t="t" l="l"/>
              <a:pathLst>
                <a:path h="201168" w="6858000">
                  <a:moveTo>
                    <a:pt x="0" y="201168"/>
                  </a:moveTo>
                  <a:lnTo>
                    <a:pt x="6858000" y="201168"/>
                  </a:lnTo>
                  <a:lnTo>
                    <a:pt x="6858000" y="0"/>
                  </a:lnTo>
                  <a:lnTo>
                    <a:pt x="0" y="0"/>
                  </a:lnTo>
                  <a:close/>
                </a:path>
              </a:pathLst>
            </a:custGeom>
            <a:solidFill>
              <a:srgbClr val="626366"/>
            </a:solidFill>
          </p:spPr>
        </p:sp>
      </p:grpSp>
      <p:grpSp>
        <p:nvGrpSpPr>
          <p:cNvPr name="Group 31" id="31"/>
          <p:cNvGrpSpPr>
            <a:grpSpLocks noChangeAspect="true"/>
          </p:cNvGrpSpPr>
          <p:nvPr/>
        </p:nvGrpSpPr>
        <p:grpSpPr>
          <a:xfrm rot="0">
            <a:off x="9828713" y="2570834"/>
            <a:ext cx="5951380" cy="7793"/>
            <a:chOff x="0" y="0"/>
            <a:chExt cx="5819127" cy="7620"/>
          </a:xfrm>
        </p:grpSpPr>
        <p:sp>
          <p:nvSpPr>
            <p:cNvPr name="Freeform 32" id="32"/>
            <p:cNvSpPr/>
            <p:nvPr/>
          </p:nvSpPr>
          <p:spPr>
            <a:xfrm flipH="false" flipV="false" rot="0">
              <a:off x="0" y="0"/>
              <a:ext cx="5819140" cy="7620"/>
            </a:xfrm>
            <a:custGeom>
              <a:avLst/>
              <a:gdLst/>
              <a:ahLst/>
              <a:cxnLst/>
              <a:rect r="r" b="b" t="t" l="l"/>
              <a:pathLst>
                <a:path h="7620" w="5819140">
                  <a:moveTo>
                    <a:pt x="0" y="0"/>
                  </a:moveTo>
                  <a:lnTo>
                    <a:pt x="5819140" y="0"/>
                  </a:lnTo>
                  <a:lnTo>
                    <a:pt x="5819140" y="7620"/>
                  </a:lnTo>
                  <a:lnTo>
                    <a:pt x="0" y="7620"/>
                  </a:lnTo>
                  <a:close/>
                </a:path>
              </a:pathLst>
            </a:custGeom>
            <a:solidFill>
              <a:srgbClr val="1F5E9E"/>
            </a:solidFill>
          </p:spPr>
        </p:sp>
      </p:grpSp>
      <p:grpSp>
        <p:nvGrpSpPr>
          <p:cNvPr name="Group 33" id="33"/>
          <p:cNvGrpSpPr>
            <a:grpSpLocks noChangeAspect="true"/>
          </p:cNvGrpSpPr>
          <p:nvPr/>
        </p:nvGrpSpPr>
        <p:grpSpPr>
          <a:xfrm rot="0">
            <a:off x="11288035" y="1390167"/>
            <a:ext cx="1929709" cy="7793"/>
            <a:chOff x="0" y="0"/>
            <a:chExt cx="1886826" cy="7620"/>
          </a:xfrm>
        </p:grpSpPr>
        <p:sp>
          <p:nvSpPr>
            <p:cNvPr name="Freeform 34" id="34"/>
            <p:cNvSpPr/>
            <p:nvPr/>
          </p:nvSpPr>
          <p:spPr>
            <a:xfrm flipH="false" flipV="false" rot="0">
              <a:off x="0" y="0"/>
              <a:ext cx="1886839" cy="7620"/>
            </a:xfrm>
            <a:custGeom>
              <a:avLst/>
              <a:gdLst/>
              <a:ahLst/>
              <a:cxnLst/>
              <a:rect r="r" b="b" t="t" l="l"/>
              <a:pathLst>
                <a:path h="7620" w="1886839">
                  <a:moveTo>
                    <a:pt x="0" y="0"/>
                  </a:moveTo>
                  <a:lnTo>
                    <a:pt x="1886839" y="0"/>
                  </a:lnTo>
                  <a:lnTo>
                    <a:pt x="1886839" y="7620"/>
                  </a:lnTo>
                  <a:lnTo>
                    <a:pt x="0" y="7620"/>
                  </a:lnTo>
                  <a:close/>
                </a:path>
              </a:pathLst>
            </a:custGeom>
            <a:solidFill>
              <a:srgbClr val="1F5E9E"/>
            </a:solidFill>
          </p:spPr>
        </p:sp>
      </p:grpSp>
      <p:sp>
        <p:nvSpPr>
          <p:cNvPr name="TextBox 35" id="35"/>
          <p:cNvSpPr txBox="true"/>
          <p:nvPr/>
        </p:nvSpPr>
        <p:spPr>
          <a:xfrm rot="0">
            <a:off x="9386839" y="9793653"/>
            <a:ext cx="7582318" cy="183773"/>
          </a:xfrm>
          <a:prstGeom prst="rect">
            <a:avLst/>
          </a:prstGeom>
        </p:spPr>
        <p:txBody>
          <a:bodyPr anchor="t" rtlCol="false" tIns="0" lIns="0" bIns="0" rIns="0">
            <a:spAutoFit/>
          </a:bodyPr>
          <a:lstStyle/>
          <a:p>
            <a:pPr algn="l">
              <a:lnSpc>
                <a:spcPts val="716"/>
              </a:lnSpc>
            </a:pPr>
            <a:r>
              <a:rPr lang="en-US" sz="613" spc="-4">
                <a:solidFill>
                  <a:srgbClr val="828282"/>
                </a:solidFill>
                <a:latin typeface="IBM Plex Sans"/>
                <a:ea typeface="IBM Plex Sans"/>
                <a:cs typeface="IBM Plex Sans"/>
                <a:sym typeface="IBM Plex Sans"/>
              </a:rPr>
              <a:t>NOTICE: This information does not constitute legal advice. While Keller Williams Realty, Inc. (KWRI) has taken due care in the preparation of this information, we do not guarantee its accuracy now or in the future. KWRI shall have no liability or responsibility to any person regarding any loss or damage incurred, or alleged to have incurred, directly or indirectly, by the information contained (or lacking) herein. This information is </a:t>
            </a:r>
          </a:p>
        </p:txBody>
      </p:sp>
      <p:sp>
        <p:nvSpPr>
          <p:cNvPr name="TextBox 36" id="36"/>
          <p:cNvSpPr txBox="true"/>
          <p:nvPr/>
        </p:nvSpPr>
        <p:spPr>
          <a:xfrm rot="0">
            <a:off x="9386839" y="9975497"/>
            <a:ext cx="4506554" cy="92856"/>
          </a:xfrm>
          <a:prstGeom prst="rect">
            <a:avLst/>
          </a:prstGeom>
        </p:spPr>
        <p:txBody>
          <a:bodyPr anchor="t" rtlCol="false" tIns="0" lIns="0" bIns="0" rIns="0">
            <a:spAutoFit/>
          </a:bodyPr>
          <a:lstStyle/>
          <a:p>
            <a:pPr algn="l">
              <a:lnSpc>
                <a:spcPts val="716"/>
              </a:lnSpc>
            </a:pPr>
            <a:r>
              <a:rPr lang="en-US" sz="613" spc="-4">
                <a:solidFill>
                  <a:srgbClr val="828282"/>
                </a:solidFill>
                <a:latin typeface="IBM Plex Sans"/>
                <a:ea typeface="IBM Plex Sans"/>
                <a:cs typeface="IBM Plex Sans"/>
                <a:sym typeface="IBM Plex Sans"/>
              </a:rPr>
              <a:t>not a substitute for consulting with your market center or an attorney to confirm that your practices comply with applicable law.</a:t>
            </a:r>
          </a:p>
        </p:txBody>
      </p:sp>
      <p:sp>
        <p:nvSpPr>
          <p:cNvPr name="TextBox 37" id="37"/>
          <p:cNvSpPr txBox="true"/>
          <p:nvPr/>
        </p:nvSpPr>
        <p:spPr>
          <a:xfrm rot="0">
            <a:off x="14782838" y="10025993"/>
            <a:ext cx="1918370" cy="96288"/>
          </a:xfrm>
          <a:prstGeom prst="rect">
            <a:avLst/>
          </a:prstGeom>
        </p:spPr>
        <p:txBody>
          <a:bodyPr anchor="t" rtlCol="false" tIns="0" lIns="0" bIns="0" rIns="0">
            <a:spAutoFit/>
          </a:bodyPr>
          <a:lstStyle/>
          <a:p>
            <a:pPr algn="l">
              <a:lnSpc>
                <a:spcPts val="511"/>
              </a:lnSpc>
            </a:pPr>
            <a:r>
              <a:rPr lang="en-US" sz="1022" spc="-8">
                <a:solidFill>
                  <a:srgbClr val="828282"/>
                </a:solidFill>
                <a:latin typeface="IBM Plex Sans"/>
                <a:ea typeface="IBM Plex Sans"/>
                <a:cs typeface="IBM Plex Sans"/>
                <a:sym typeface="IBM Plex Sans"/>
              </a:rPr>
              <a:t> REV. 06/17/2 4 | ©2024 Keller Williams Realty, Inc.</a:t>
            </a:r>
            <a:r>
              <a:rPr lang="en-US" sz="1022" spc="-8">
                <a:solidFill>
                  <a:srgbClr val="231F20"/>
                </a:solidFill>
                <a:latin typeface="IBM Plex Sans"/>
                <a:ea typeface="IBM Plex Sans"/>
                <a:cs typeface="IBM Plex Sans"/>
                <a:sym typeface="IBM Plex Sans"/>
              </a:rPr>
              <a:t>7</a:t>
            </a:r>
          </a:p>
        </p:txBody>
      </p:sp>
      <p:sp>
        <p:nvSpPr>
          <p:cNvPr name="TextBox 38" id="38"/>
          <p:cNvSpPr txBox="true"/>
          <p:nvPr/>
        </p:nvSpPr>
        <p:spPr>
          <a:xfrm rot="0">
            <a:off x="11046027" y="285977"/>
            <a:ext cx="4093719" cy="723240"/>
          </a:xfrm>
          <a:prstGeom prst="rect">
            <a:avLst/>
          </a:prstGeom>
        </p:spPr>
        <p:txBody>
          <a:bodyPr anchor="t" rtlCol="false" tIns="0" lIns="0" bIns="0" rIns="0">
            <a:spAutoFit/>
          </a:bodyPr>
          <a:lstStyle/>
          <a:p>
            <a:pPr algn="ctr">
              <a:lnSpc>
                <a:spcPts val="3068"/>
              </a:lnSpc>
            </a:pPr>
            <a:r>
              <a:rPr lang="en-US" sz="3068" spc="107">
                <a:solidFill>
                  <a:srgbClr val="FFFFFF"/>
                </a:solidFill>
                <a:latin typeface="IBM Plex Sans Condensed"/>
                <a:ea typeface="IBM Plex Sans Condensed"/>
                <a:cs typeface="IBM Plex Sans Condensed"/>
                <a:sym typeface="IBM Plex Sans Condensed"/>
              </a:rPr>
              <a:t>TCPA/Do Not Call </a:t>
            </a:r>
            <a:r>
              <a:rPr lang="en-US" sz="3068" spc="107">
                <a:solidFill>
                  <a:srgbClr val="C21F32"/>
                </a:solidFill>
                <a:latin typeface="IBM Plex Sans Condensed"/>
                <a:ea typeface="IBM Plex Sans Condensed"/>
                <a:cs typeface="IBM Plex Sans Condensed"/>
                <a:sym typeface="IBM Plex Sans Condensed"/>
              </a:rPr>
              <a:t>FAQs</a:t>
            </a:r>
          </a:p>
          <a:p>
            <a:pPr algn="ctr">
              <a:lnSpc>
                <a:spcPts val="3835"/>
              </a:lnSpc>
            </a:pPr>
            <a:r>
              <a:rPr lang="en-US" sz="1534" spc="131">
                <a:solidFill>
                  <a:srgbClr val="FFFFFF"/>
                </a:solidFill>
                <a:latin typeface="IBM Plex Sans Condensed"/>
                <a:ea typeface="IBM Plex Sans Condensed"/>
                <a:cs typeface="IBM Plex Sans Condensed"/>
                <a:sym typeface="IBM Plex Sans Condensed"/>
              </a:rPr>
              <a:t>NATIONAL DO NOT CALL REGISTRY</a:t>
            </a:r>
          </a:p>
        </p:txBody>
      </p:sp>
      <p:sp>
        <p:nvSpPr>
          <p:cNvPr name="TextBox 39" id="39"/>
          <p:cNvSpPr txBox="true"/>
          <p:nvPr/>
        </p:nvSpPr>
        <p:spPr>
          <a:xfrm rot="0">
            <a:off x="11625158" y="6386470"/>
            <a:ext cx="2893258" cy="261640"/>
          </a:xfrm>
          <a:prstGeom prst="rect">
            <a:avLst/>
          </a:prstGeom>
        </p:spPr>
        <p:txBody>
          <a:bodyPr anchor="t" rtlCol="false" tIns="0" lIns="0" bIns="0" rIns="0">
            <a:spAutoFit/>
          </a:bodyPr>
          <a:lstStyle/>
          <a:p>
            <a:pPr algn="l">
              <a:lnSpc>
                <a:spcPts val="2147"/>
              </a:lnSpc>
            </a:pPr>
            <a:r>
              <a:rPr lang="en-US" sz="1534" spc="136">
                <a:solidFill>
                  <a:srgbClr val="FFFFFF"/>
                </a:solidFill>
                <a:latin typeface="IBM Plex Sans Condensed"/>
                <a:ea typeface="IBM Plex Sans Condensed"/>
                <a:cs typeface="IBM Plex Sans Condensed"/>
                <a:sym typeface="IBM Plex Sans Condensed"/>
              </a:rPr>
              <a:t>ARTIFICIAL INTELLIGENCE (AI)</a:t>
            </a:r>
          </a:p>
        </p:txBody>
      </p:sp>
      <p:sp>
        <p:nvSpPr>
          <p:cNvPr name="TextBox 40" id="40"/>
          <p:cNvSpPr txBox="true"/>
          <p:nvPr/>
        </p:nvSpPr>
        <p:spPr>
          <a:xfrm rot="0">
            <a:off x="10769467" y="3340379"/>
            <a:ext cx="4638843" cy="261640"/>
          </a:xfrm>
          <a:prstGeom prst="rect">
            <a:avLst/>
          </a:prstGeom>
        </p:spPr>
        <p:txBody>
          <a:bodyPr anchor="t" rtlCol="false" tIns="0" lIns="0" bIns="0" rIns="0">
            <a:spAutoFit/>
          </a:bodyPr>
          <a:lstStyle/>
          <a:p>
            <a:pPr algn="l">
              <a:lnSpc>
                <a:spcPts val="2147"/>
              </a:lnSpc>
            </a:pPr>
            <a:r>
              <a:rPr lang="en-US" sz="1534" spc="133">
                <a:solidFill>
                  <a:srgbClr val="FFFFFF"/>
                </a:solidFill>
                <a:latin typeface="IBM Plex Sans Condensed"/>
                <a:ea typeface="IBM Plex Sans Condensed"/>
                <a:cs typeface="IBM Plex Sans Condensed"/>
                <a:sym typeface="IBM Plex Sans Condensed"/>
              </a:rPr>
              <a:t>AUTOMATIC TELEPHONE DIALING SYSTEM (ATDS)</a:t>
            </a:r>
          </a:p>
        </p:txBody>
      </p:sp>
      <p:sp>
        <p:nvSpPr>
          <p:cNvPr name="TextBox 41" id="41"/>
          <p:cNvSpPr txBox="true"/>
          <p:nvPr/>
        </p:nvSpPr>
        <p:spPr>
          <a:xfrm rot="0">
            <a:off x="9536468" y="6623295"/>
            <a:ext cx="2745762" cy="215027"/>
          </a:xfrm>
          <a:prstGeom prst="rect">
            <a:avLst/>
          </a:prstGeom>
        </p:spPr>
        <p:txBody>
          <a:bodyPr anchor="t" rtlCol="false" tIns="0" lIns="0" bIns="0" rIns="0">
            <a:spAutoFit/>
          </a:bodyPr>
          <a:lstStyle/>
          <a:p>
            <a:pPr algn="l">
              <a:lnSpc>
                <a:spcPts val="1718"/>
              </a:lnSpc>
            </a:pPr>
            <a:r>
              <a:rPr lang="en-US" sz="1227" spc="-2">
                <a:solidFill>
                  <a:srgbClr val="C21F32"/>
                </a:solidFill>
                <a:latin typeface="IBM Plex Sans Condensed"/>
                <a:ea typeface="IBM Plex Sans Condensed"/>
                <a:cs typeface="IBM Plex Sans Condensed"/>
                <a:sym typeface="IBM Plex Sans Condensed"/>
              </a:rPr>
              <a:t>18. </a:t>
            </a:r>
            <a:r>
              <a:rPr lang="en-US" sz="1227" spc="-2">
                <a:solidFill>
                  <a:srgbClr val="000000"/>
                </a:solidFill>
                <a:latin typeface="IBM Plex Sans Condensed"/>
                <a:ea typeface="IBM Plex Sans Condensed"/>
                <a:cs typeface="IBM Plex Sans Condensed"/>
                <a:sym typeface="IBM Plex Sans Condensed"/>
              </a:rPr>
              <a:t>Can I use AI to make calls and texts?</a:t>
            </a:r>
          </a:p>
        </p:txBody>
      </p:sp>
      <p:sp>
        <p:nvSpPr>
          <p:cNvPr name="TextBox 42" id="42"/>
          <p:cNvSpPr txBox="true"/>
          <p:nvPr/>
        </p:nvSpPr>
        <p:spPr>
          <a:xfrm rot="0">
            <a:off x="9536468" y="1012204"/>
            <a:ext cx="3653220" cy="215027"/>
          </a:xfrm>
          <a:prstGeom prst="rect">
            <a:avLst/>
          </a:prstGeom>
        </p:spPr>
        <p:txBody>
          <a:bodyPr anchor="t" rtlCol="false" tIns="0" lIns="0" bIns="0" rIns="0">
            <a:spAutoFit/>
          </a:bodyPr>
          <a:lstStyle/>
          <a:p>
            <a:pPr algn="l">
              <a:lnSpc>
                <a:spcPts val="1718"/>
              </a:lnSpc>
            </a:pPr>
            <a:r>
              <a:rPr lang="en-US" sz="1227" spc="-2">
                <a:solidFill>
                  <a:srgbClr val="C21F32"/>
                </a:solidFill>
                <a:latin typeface="IBM Plex Sans Condensed"/>
                <a:ea typeface="IBM Plex Sans Condensed"/>
                <a:cs typeface="IBM Plex Sans Condensed"/>
                <a:sym typeface="IBM Plex Sans Condensed"/>
              </a:rPr>
              <a:t>14. </a:t>
            </a:r>
            <a:r>
              <a:rPr lang="en-US" sz="1227" spc="-2">
                <a:solidFill>
                  <a:srgbClr val="000000"/>
                </a:solidFill>
                <a:latin typeface="IBM Plex Sans Condensed"/>
                <a:ea typeface="IBM Plex Sans Condensed"/>
                <a:cs typeface="IBM Plex Sans Condensed"/>
                <a:sym typeface="IBM Plex Sans Condensed"/>
              </a:rPr>
              <a:t>How do I access the National Do Not Call Registry?</a:t>
            </a:r>
          </a:p>
        </p:txBody>
      </p:sp>
      <p:sp>
        <p:nvSpPr>
          <p:cNvPr name="TextBox 43" id="43"/>
          <p:cNvSpPr txBox="true"/>
          <p:nvPr/>
        </p:nvSpPr>
        <p:spPr>
          <a:xfrm rot="0">
            <a:off x="9536468" y="3603174"/>
            <a:ext cx="4099477" cy="215027"/>
          </a:xfrm>
          <a:prstGeom prst="rect">
            <a:avLst/>
          </a:prstGeom>
        </p:spPr>
        <p:txBody>
          <a:bodyPr anchor="t" rtlCol="false" tIns="0" lIns="0" bIns="0" rIns="0">
            <a:spAutoFit/>
          </a:bodyPr>
          <a:lstStyle/>
          <a:p>
            <a:pPr algn="l">
              <a:lnSpc>
                <a:spcPts val="1718"/>
              </a:lnSpc>
            </a:pPr>
            <a:r>
              <a:rPr lang="en-US" sz="1227" spc="-2">
                <a:solidFill>
                  <a:srgbClr val="C21F32"/>
                </a:solidFill>
                <a:latin typeface="IBM Plex Sans Condensed"/>
                <a:ea typeface="IBM Plex Sans Condensed"/>
                <a:cs typeface="IBM Plex Sans Condensed"/>
                <a:sym typeface="IBM Plex Sans Condensed"/>
              </a:rPr>
              <a:t>16. </a:t>
            </a:r>
            <a:r>
              <a:rPr lang="en-US" sz="1227" spc="-2">
                <a:solidFill>
                  <a:srgbClr val="000000"/>
                </a:solidFill>
                <a:latin typeface="IBM Plex Sans Condensed"/>
                <a:ea typeface="IBM Plex Sans Condensed"/>
                <a:cs typeface="IBM Plex Sans Condensed"/>
                <a:sym typeface="IBM Plex Sans Condensed"/>
              </a:rPr>
              <a:t>What is an “automatic telephone dialing system” (ATDS)?</a:t>
            </a:r>
          </a:p>
        </p:txBody>
      </p:sp>
      <p:sp>
        <p:nvSpPr>
          <p:cNvPr name="TextBox 44" id="44"/>
          <p:cNvSpPr txBox="true"/>
          <p:nvPr/>
        </p:nvSpPr>
        <p:spPr>
          <a:xfrm rot="0">
            <a:off x="9536468" y="2683842"/>
            <a:ext cx="6619957" cy="215027"/>
          </a:xfrm>
          <a:prstGeom prst="rect">
            <a:avLst/>
          </a:prstGeom>
        </p:spPr>
        <p:txBody>
          <a:bodyPr anchor="t" rtlCol="false" tIns="0" lIns="0" bIns="0" rIns="0">
            <a:spAutoFit/>
          </a:bodyPr>
          <a:lstStyle/>
          <a:p>
            <a:pPr algn="l">
              <a:lnSpc>
                <a:spcPts val="1718"/>
              </a:lnSpc>
            </a:pPr>
            <a:r>
              <a:rPr lang="en-US" sz="1227" spc="-2">
                <a:solidFill>
                  <a:srgbClr val="C21F32"/>
                </a:solidFill>
                <a:latin typeface="IBM Plex Sans Condensed"/>
                <a:ea typeface="IBM Plex Sans Condensed"/>
                <a:cs typeface="IBM Plex Sans Condensed"/>
                <a:sym typeface="IBM Plex Sans Condensed"/>
              </a:rPr>
              <a:t>15. </a:t>
            </a:r>
            <a:r>
              <a:rPr lang="en-US" sz="1227" spc="-2">
                <a:solidFill>
                  <a:srgbClr val="000000"/>
                </a:solidFill>
                <a:latin typeface="IBM Plex Sans Condensed"/>
                <a:ea typeface="IBM Plex Sans Condensed"/>
                <a:cs typeface="IBM Plex Sans Condensed"/>
                <a:sym typeface="IBM Plex Sans Condensed"/>
              </a:rPr>
              <a:t>How often do telephone numbers need to be checked against the National Do Not Call Registry?</a:t>
            </a:r>
          </a:p>
        </p:txBody>
      </p:sp>
      <p:sp>
        <p:nvSpPr>
          <p:cNvPr name="TextBox 45" id="45"/>
          <p:cNvSpPr txBox="true"/>
          <p:nvPr/>
        </p:nvSpPr>
        <p:spPr>
          <a:xfrm rot="0">
            <a:off x="9536468" y="5244938"/>
            <a:ext cx="6855886" cy="186452"/>
          </a:xfrm>
          <a:prstGeom prst="rect">
            <a:avLst/>
          </a:prstGeom>
        </p:spPr>
        <p:txBody>
          <a:bodyPr anchor="t" rtlCol="false" tIns="0" lIns="0" bIns="0" rIns="0">
            <a:spAutoFit/>
          </a:bodyPr>
          <a:lstStyle/>
          <a:p>
            <a:pPr algn="l">
              <a:lnSpc>
                <a:spcPts val="1472"/>
              </a:lnSpc>
            </a:pPr>
            <a:r>
              <a:rPr lang="en-US" sz="1227" spc="-2">
                <a:solidFill>
                  <a:srgbClr val="C21F32"/>
                </a:solidFill>
                <a:latin typeface="IBM Plex Sans Condensed"/>
                <a:ea typeface="IBM Plex Sans Condensed"/>
                <a:cs typeface="IBM Plex Sans Condensed"/>
                <a:sym typeface="IBM Plex Sans Condensed"/>
              </a:rPr>
              <a:t>17. </a:t>
            </a:r>
            <a:r>
              <a:rPr lang="en-US" sz="1227" spc="-2">
                <a:solidFill>
                  <a:srgbClr val="000000"/>
                </a:solidFill>
                <a:latin typeface="IBM Plex Sans Condensed"/>
                <a:ea typeface="IBM Plex Sans Condensed"/>
                <a:cs typeface="IBM Plex Sans Condensed"/>
                <a:sym typeface="IBM Plex Sans Condensed"/>
              </a:rPr>
              <a:t>Do the consent rules for an automatic telephone dialing system (ATDS) apply if I’m just calling one </a:t>
            </a:r>
          </a:p>
        </p:txBody>
      </p:sp>
      <p:sp>
        <p:nvSpPr>
          <p:cNvPr name="TextBox 46" id="46"/>
          <p:cNvSpPr txBox="true"/>
          <p:nvPr/>
        </p:nvSpPr>
        <p:spPr>
          <a:xfrm rot="0">
            <a:off x="9828713" y="5431974"/>
            <a:ext cx="6725087" cy="932727"/>
          </a:xfrm>
          <a:prstGeom prst="rect">
            <a:avLst/>
          </a:prstGeom>
        </p:spPr>
        <p:txBody>
          <a:bodyPr anchor="t" rtlCol="false" tIns="0" lIns="0" bIns="0" rIns="0">
            <a:spAutoFit/>
          </a:bodyPr>
          <a:lstStyle/>
          <a:p>
            <a:pPr algn="l">
              <a:lnSpc>
                <a:spcPts val="1472"/>
              </a:lnSpc>
            </a:pPr>
            <a:r>
              <a:rPr lang="en-US" sz="1227" spc="12">
                <a:solidFill>
                  <a:srgbClr val="000000"/>
                </a:solidFill>
                <a:latin typeface="IBM Plex Sans Condensed"/>
                <a:ea typeface="IBM Plex Sans Condensed"/>
                <a:cs typeface="IBM Plex Sans Condensed"/>
                <a:sym typeface="IBM Plex Sans Condensed"/>
              </a:rPr>
              <a:t>number at a time?</a:t>
            </a:r>
          </a:p>
          <a:p>
            <a:pPr algn="l">
              <a:lnSpc>
                <a:spcPts val="1472"/>
              </a:lnSpc>
            </a:pPr>
            <a:r>
              <a:rPr lang="en-US" sz="1227" spc="24">
                <a:solidFill>
                  <a:srgbClr val="000000"/>
                </a:solidFill>
                <a:latin typeface="Open Sans Condensed"/>
                <a:ea typeface="Open Sans Condensed"/>
                <a:cs typeface="Open Sans Condensed"/>
                <a:sym typeface="Open Sans Condensed"/>
              </a:rPr>
              <a:t>Yes. If you are using an automatic telephone dialing system (ATDS), the TCPA rules apply, including the need to obtain prior express written consent. Additionally, it does not matter what type of equipment you use to call a number on the National Do Not Call (DNC) Registry, a state DNC list, or internal DNC list. The DNC rules apply to all telemarketing calls.</a:t>
            </a:r>
          </a:p>
        </p:txBody>
      </p:sp>
      <p:sp>
        <p:nvSpPr>
          <p:cNvPr name="TextBox 47" id="47"/>
          <p:cNvSpPr txBox="true"/>
          <p:nvPr/>
        </p:nvSpPr>
        <p:spPr>
          <a:xfrm rot="0">
            <a:off x="9828713" y="2911102"/>
            <a:ext cx="6602023" cy="362366"/>
          </a:xfrm>
          <a:prstGeom prst="rect">
            <a:avLst/>
          </a:prstGeom>
        </p:spPr>
        <p:txBody>
          <a:bodyPr anchor="t" rtlCol="false" tIns="0" lIns="0" bIns="0" rIns="0">
            <a:spAutoFit/>
          </a:bodyPr>
          <a:lstStyle/>
          <a:p>
            <a:pPr algn="l">
              <a:lnSpc>
                <a:spcPts val="1472"/>
              </a:lnSpc>
            </a:pPr>
            <a:r>
              <a:rPr lang="en-US" sz="1227" spc="24">
                <a:solidFill>
                  <a:srgbClr val="000000"/>
                </a:solidFill>
                <a:latin typeface="Open Sans Condensed"/>
                <a:ea typeface="Open Sans Condensed"/>
                <a:cs typeface="Open Sans Condensed"/>
                <a:sym typeface="Open Sans Condensed"/>
              </a:rPr>
              <a:t>Telephone numbers must be checked against the National Do Not Call Registry every 31 days if you do not have prior express written consent to call and text the numbers.</a:t>
            </a:r>
          </a:p>
        </p:txBody>
      </p:sp>
      <p:sp>
        <p:nvSpPr>
          <p:cNvPr name="TextBox 48" id="48"/>
          <p:cNvSpPr txBox="true"/>
          <p:nvPr/>
        </p:nvSpPr>
        <p:spPr>
          <a:xfrm rot="0">
            <a:off x="9828713" y="1239464"/>
            <a:ext cx="6624896" cy="1355996"/>
          </a:xfrm>
          <a:prstGeom prst="rect">
            <a:avLst/>
          </a:prstGeom>
        </p:spPr>
        <p:txBody>
          <a:bodyPr anchor="t" rtlCol="false" tIns="0" lIns="0" bIns="0" rIns="0">
            <a:spAutoFit/>
          </a:bodyPr>
          <a:lstStyle/>
          <a:p>
            <a:pPr algn="l">
              <a:lnSpc>
                <a:spcPts val="1472"/>
              </a:lnSpc>
            </a:pPr>
            <a:r>
              <a:rPr lang="en-US" sz="1227" spc="24">
                <a:solidFill>
                  <a:srgbClr val="000000"/>
                </a:solidFill>
                <a:latin typeface="Open Sans Condensed"/>
                <a:ea typeface="Open Sans Condensed"/>
                <a:cs typeface="Open Sans Condensed"/>
                <a:sym typeface="Open Sans Condensed"/>
              </a:rPr>
              <a:t>The FTC has a website – </a:t>
            </a:r>
            <a:r>
              <a:rPr lang="en-US" sz="1227" spc="24">
                <a:solidFill>
                  <a:srgbClr val="1F5E9E"/>
                </a:solidFill>
                <a:latin typeface="Open Sans Condensed"/>
                <a:ea typeface="Open Sans Condensed"/>
                <a:cs typeface="Open Sans Condensed"/>
                <a:sym typeface="Open Sans Condensed"/>
              </a:rPr>
              <a:t>www.telemarketing.donotcall.gov</a:t>
            </a:r>
            <a:r>
              <a:rPr lang="en-US" sz="1227" spc="24">
                <a:solidFill>
                  <a:srgbClr val="000000"/>
                </a:solidFill>
                <a:latin typeface="Open Sans Condensed"/>
                <a:ea typeface="Open Sans Condensed"/>
                <a:cs typeface="Open Sans Condensed"/>
                <a:sym typeface="Open Sans Condensed"/>
              </a:rPr>
              <a:t> – where you can create an account to access the National Do Not Call Registry and log into the Registry to see if telephone numbers are listed on it. Creating an account is free, and you can check telephone numbers for up to 5 area codes without paying a fee. There is an annual fee for each area code after the first 5. If you have an account, you also can work with a third-party TCPA compliance vendor to access the Registry with your account information and check telephone numbers for you.</a:t>
            </a:r>
          </a:p>
          <a:p>
            <a:pPr algn="l">
              <a:lnSpc>
                <a:spcPts val="2393"/>
              </a:lnSpc>
            </a:pPr>
            <a:r>
              <a:rPr lang="en-US" sz="1227" spc="24">
                <a:solidFill>
                  <a:srgbClr val="000000"/>
                </a:solidFill>
                <a:latin typeface="Open Sans Condensed"/>
                <a:ea typeface="Open Sans Condensed"/>
                <a:cs typeface="Open Sans Condensed"/>
                <a:sym typeface="Open Sans Condensed"/>
              </a:rPr>
              <a:t>The FTC also has a website with a FAQ about the Do Not Call rules and how to use the Registry:</a:t>
            </a:r>
          </a:p>
          <a:p>
            <a:pPr algn="l">
              <a:lnSpc>
                <a:spcPts val="613"/>
              </a:lnSpc>
            </a:pPr>
            <a:r>
              <a:rPr lang="en-US" sz="1227" spc="24">
                <a:solidFill>
                  <a:srgbClr val="1F5E9E"/>
                </a:solidFill>
                <a:latin typeface="Open Sans Condensed"/>
                <a:ea typeface="Open Sans Condensed"/>
                <a:cs typeface="Open Sans Condensed"/>
                <a:sym typeface="Open Sans Condensed"/>
              </a:rPr>
              <a:t>https://www.ftc.gov/business-guidance/resources/qa-telemarketers-sellers-about-dnc-provisions-tsr-0</a:t>
            </a:r>
          </a:p>
        </p:txBody>
      </p:sp>
      <p:sp>
        <p:nvSpPr>
          <p:cNvPr name="TextBox 49" id="49"/>
          <p:cNvSpPr txBox="true"/>
          <p:nvPr/>
        </p:nvSpPr>
        <p:spPr>
          <a:xfrm rot="0">
            <a:off x="9828713" y="6802930"/>
            <a:ext cx="6703607" cy="1275034"/>
          </a:xfrm>
          <a:prstGeom prst="rect">
            <a:avLst/>
          </a:prstGeom>
        </p:spPr>
        <p:txBody>
          <a:bodyPr anchor="t" rtlCol="false" tIns="0" lIns="0" bIns="0" rIns="0">
            <a:spAutoFit/>
          </a:bodyPr>
          <a:lstStyle/>
          <a:p>
            <a:pPr algn="l">
              <a:lnSpc>
                <a:spcPts val="1932"/>
              </a:lnSpc>
            </a:pPr>
            <a:r>
              <a:rPr lang="en-US" sz="1227" spc="24">
                <a:solidFill>
                  <a:srgbClr val="000000"/>
                </a:solidFill>
                <a:latin typeface="Open Sans Condensed"/>
                <a:ea typeface="Open Sans Condensed"/>
                <a:cs typeface="Open Sans Condensed"/>
                <a:sym typeface="Open Sans Condensed"/>
              </a:rPr>
              <a:t>It depends on how you are using AI. You can use AI technologies to help draft content and construct conversations for use in calls and texts. You must </a:t>
            </a:r>
          </a:p>
          <a:p>
            <a:pPr algn="l">
              <a:lnSpc>
                <a:spcPts val="1012"/>
              </a:lnSpc>
            </a:pPr>
            <a:r>
              <a:rPr lang="en-US" sz="1227" spc="24">
                <a:solidFill>
                  <a:srgbClr val="000000"/>
                </a:solidFill>
                <a:latin typeface="Open Sans Condensed"/>
                <a:ea typeface="Open Sans Condensed"/>
                <a:cs typeface="Open Sans Condensed"/>
                <a:sym typeface="Open Sans Condensed"/>
              </a:rPr>
              <a:t>then follow the TCPA and other applicable laws when you initiate those calls and texts. The FCC has ruled that the </a:t>
            </a:r>
          </a:p>
          <a:p>
            <a:pPr algn="l">
              <a:lnSpc>
                <a:spcPts val="1932"/>
              </a:lnSpc>
            </a:pPr>
            <a:r>
              <a:rPr lang="en-US" sz="1227" spc="24">
                <a:solidFill>
                  <a:srgbClr val="000000"/>
                </a:solidFill>
                <a:latin typeface="Open Sans Condensed"/>
                <a:ea typeface="Open Sans Condensed"/>
                <a:cs typeface="Open Sans Condensed"/>
                <a:sym typeface="Open Sans Condensed"/>
              </a:rPr>
              <a:t>TCPA applies to AI technologies that simulate human voices, resemble or clone the voice of a real person and/or </a:t>
            </a:r>
          </a:p>
          <a:p>
            <a:pPr algn="l">
              <a:lnSpc>
                <a:spcPts val="1012"/>
              </a:lnSpc>
            </a:pPr>
            <a:r>
              <a:rPr lang="en-US" sz="1227" spc="24">
                <a:solidFill>
                  <a:srgbClr val="000000"/>
                </a:solidFill>
                <a:latin typeface="Open Sans Condensed"/>
                <a:ea typeface="Open Sans Condensed"/>
                <a:cs typeface="Open Sans Condensed"/>
                <a:sym typeface="Open Sans Condensed"/>
              </a:rPr>
              <a:t>generate call content using a prerecorded voice.</a:t>
            </a:r>
          </a:p>
          <a:p>
            <a:pPr algn="l">
              <a:lnSpc>
                <a:spcPts val="2853"/>
              </a:lnSpc>
            </a:pPr>
            <a:r>
              <a:rPr lang="en-US" sz="1227" spc="24">
                <a:solidFill>
                  <a:srgbClr val="000000"/>
                </a:solidFill>
                <a:latin typeface="Open Sans Condensed"/>
                <a:ea typeface="Open Sans Condensed"/>
                <a:cs typeface="Open Sans Condensed"/>
                <a:sym typeface="Open Sans Condensed"/>
              </a:rPr>
              <a:t>Do not make an AI-generated voice call or message unless you:</a:t>
            </a:r>
          </a:p>
        </p:txBody>
      </p:sp>
      <p:sp>
        <p:nvSpPr>
          <p:cNvPr name="TextBox 50" id="50"/>
          <p:cNvSpPr txBox="true"/>
          <p:nvPr/>
        </p:nvSpPr>
        <p:spPr>
          <a:xfrm rot="0">
            <a:off x="9828713" y="8165871"/>
            <a:ext cx="117648" cy="847275"/>
          </a:xfrm>
          <a:prstGeom prst="rect">
            <a:avLst/>
          </a:prstGeom>
        </p:spPr>
        <p:txBody>
          <a:bodyPr anchor="t" rtlCol="false" tIns="0" lIns="0" bIns="0" rIns="0">
            <a:spAutoFit/>
          </a:bodyPr>
          <a:lstStyle/>
          <a:p>
            <a:pPr algn="just">
              <a:lnSpc>
                <a:spcPts val="613"/>
              </a:lnSpc>
            </a:pPr>
            <a:r>
              <a:rPr lang="en-US" sz="1227" spc="24">
                <a:solidFill>
                  <a:srgbClr val="C21F32"/>
                </a:solidFill>
                <a:latin typeface="Open Sans Condensed"/>
                <a:ea typeface="Open Sans Condensed"/>
                <a:cs typeface="Open Sans Condensed"/>
                <a:sym typeface="Open Sans Condensed"/>
              </a:rPr>
              <a:t>• </a:t>
            </a:r>
          </a:p>
          <a:p>
            <a:pPr algn="just">
              <a:lnSpc>
                <a:spcPts val="2331"/>
              </a:lnSpc>
            </a:pPr>
            <a:r>
              <a:rPr lang="en-US" sz="1227" spc="24">
                <a:solidFill>
                  <a:srgbClr val="C21F32"/>
                </a:solidFill>
                <a:latin typeface="Open Sans Condensed"/>
                <a:ea typeface="Open Sans Condensed"/>
                <a:cs typeface="Open Sans Condensed"/>
                <a:sym typeface="Open Sans Condensed"/>
              </a:rPr>
              <a:t>• </a:t>
            </a:r>
          </a:p>
          <a:p>
            <a:pPr algn="just">
              <a:lnSpc>
                <a:spcPts val="613"/>
              </a:lnSpc>
            </a:pPr>
            <a:r>
              <a:rPr lang="en-US" sz="1227" spc="24">
                <a:solidFill>
                  <a:srgbClr val="C21F32"/>
                </a:solidFill>
                <a:latin typeface="Open Sans Condensed"/>
                <a:ea typeface="Open Sans Condensed"/>
                <a:cs typeface="Open Sans Condensed"/>
                <a:sym typeface="Open Sans Condensed"/>
              </a:rPr>
              <a:t>• </a:t>
            </a:r>
          </a:p>
          <a:p>
            <a:pPr algn="just">
              <a:lnSpc>
                <a:spcPts val="2331"/>
              </a:lnSpc>
            </a:pPr>
            <a:r>
              <a:rPr lang="en-US" sz="1227" spc="24">
                <a:solidFill>
                  <a:srgbClr val="C21F32"/>
                </a:solidFill>
                <a:latin typeface="Open Sans Condensed"/>
                <a:ea typeface="Open Sans Condensed"/>
                <a:cs typeface="Open Sans Condensed"/>
                <a:sym typeface="Open Sans Condensed"/>
              </a:rPr>
              <a:t>• </a:t>
            </a:r>
          </a:p>
          <a:p>
            <a:pPr algn="just">
              <a:lnSpc>
                <a:spcPts val="613"/>
              </a:lnSpc>
            </a:pPr>
            <a:r>
              <a:rPr lang="en-US" sz="1227" spc="24">
                <a:solidFill>
                  <a:srgbClr val="C21F32"/>
                </a:solidFill>
                <a:latin typeface="Open Sans Condensed"/>
                <a:ea typeface="Open Sans Condensed"/>
                <a:cs typeface="Open Sans Condensed"/>
                <a:sym typeface="Open Sans Condensed"/>
              </a:rPr>
              <a:t>• </a:t>
            </a:r>
          </a:p>
        </p:txBody>
      </p:sp>
      <p:sp>
        <p:nvSpPr>
          <p:cNvPr name="TextBox 51" id="51"/>
          <p:cNvSpPr txBox="true"/>
          <p:nvPr/>
        </p:nvSpPr>
        <p:spPr>
          <a:xfrm rot="0">
            <a:off x="10062508" y="8165871"/>
            <a:ext cx="4699211" cy="847275"/>
          </a:xfrm>
          <a:prstGeom prst="rect">
            <a:avLst/>
          </a:prstGeom>
        </p:spPr>
        <p:txBody>
          <a:bodyPr anchor="t" rtlCol="false" tIns="0" lIns="0" bIns="0" rIns="0">
            <a:spAutoFit/>
          </a:bodyPr>
          <a:lstStyle/>
          <a:p>
            <a:pPr algn="l">
              <a:lnSpc>
                <a:spcPts val="613"/>
              </a:lnSpc>
            </a:pPr>
            <a:r>
              <a:rPr lang="en-US" sz="1227" spc="24">
                <a:solidFill>
                  <a:srgbClr val="000000"/>
                </a:solidFill>
                <a:latin typeface="Open Sans Condensed"/>
                <a:ea typeface="Open Sans Condensed"/>
                <a:cs typeface="Open Sans Condensed"/>
                <a:sym typeface="Open Sans Condensed"/>
              </a:rPr>
              <a:t>Obtain prior express written consent from the called party to do so,</a:t>
            </a:r>
          </a:p>
          <a:p>
            <a:pPr algn="l">
              <a:lnSpc>
                <a:spcPts val="2331"/>
              </a:lnSpc>
            </a:pPr>
            <a:r>
              <a:rPr lang="en-US" sz="1227" spc="24">
                <a:solidFill>
                  <a:srgbClr val="000000"/>
                </a:solidFill>
                <a:latin typeface="Open Sans Condensed"/>
                <a:ea typeface="Open Sans Condensed"/>
                <a:cs typeface="Open Sans Condensed"/>
                <a:sym typeface="Open Sans Condensed"/>
              </a:rPr>
              <a:t>Disclose at the beginning of the call that the called party is interacting with AI,</a:t>
            </a:r>
          </a:p>
          <a:p>
            <a:pPr algn="l">
              <a:lnSpc>
                <a:spcPts val="613"/>
              </a:lnSpc>
            </a:pPr>
            <a:r>
              <a:rPr lang="en-US" sz="1227" spc="24">
                <a:solidFill>
                  <a:srgbClr val="000000"/>
                </a:solidFill>
                <a:latin typeface="Open Sans Condensed"/>
                <a:ea typeface="Open Sans Condensed"/>
                <a:cs typeface="Open Sans Condensed"/>
                <a:sym typeface="Open Sans Condensed"/>
              </a:rPr>
              <a:t>Identify the person or entity responsible for making the call,</a:t>
            </a:r>
          </a:p>
          <a:p>
            <a:pPr algn="l">
              <a:lnSpc>
                <a:spcPts val="2331"/>
              </a:lnSpc>
            </a:pPr>
            <a:r>
              <a:rPr lang="en-US" sz="1227" spc="24">
                <a:solidFill>
                  <a:srgbClr val="000000"/>
                </a:solidFill>
                <a:latin typeface="Open Sans Condensed"/>
                <a:ea typeface="Open Sans Condensed"/>
                <a:cs typeface="Open Sans Condensed"/>
                <a:sym typeface="Open Sans Condensed"/>
              </a:rPr>
              <a:t>Offer an opt-out method for the called party to request that you stop calling, and</a:t>
            </a:r>
          </a:p>
          <a:p>
            <a:pPr algn="l">
              <a:lnSpc>
                <a:spcPts val="613"/>
              </a:lnSpc>
            </a:pPr>
            <a:r>
              <a:rPr lang="en-US" sz="1227" spc="24">
                <a:solidFill>
                  <a:srgbClr val="000000"/>
                </a:solidFill>
                <a:latin typeface="Open Sans Condensed"/>
                <a:ea typeface="Open Sans Condensed"/>
                <a:cs typeface="Open Sans Condensed"/>
                <a:sym typeface="Open Sans Condensed"/>
              </a:rPr>
              <a:t>Comply with other TCPA restrictions (including the Do Not Call list).</a:t>
            </a:r>
          </a:p>
        </p:txBody>
      </p:sp>
      <p:sp>
        <p:nvSpPr>
          <p:cNvPr name="TextBox 52" id="52"/>
          <p:cNvSpPr txBox="true"/>
          <p:nvPr/>
        </p:nvSpPr>
        <p:spPr>
          <a:xfrm rot="0">
            <a:off x="9789955" y="8868910"/>
            <a:ext cx="6282821" cy="648291"/>
          </a:xfrm>
          <a:prstGeom prst="rect">
            <a:avLst/>
          </a:prstGeom>
        </p:spPr>
        <p:txBody>
          <a:bodyPr anchor="t" rtlCol="false" tIns="0" lIns="0" bIns="0" rIns="0">
            <a:spAutoFit/>
          </a:bodyPr>
          <a:lstStyle/>
          <a:p>
            <a:pPr algn="just">
              <a:lnSpc>
                <a:spcPts val="2826"/>
              </a:lnSpc>
            </a:pPr>
            <a:r>
              <a:rPr lang="en-US" sz="1130" spc="22">
                <a:solidFill>
                  <a:srgbClr val="000000"/>
                </a:solidFill>
                <a:latin typeface="Open Sans Condensed"/>
                <a:ea typeface="Open Sans Condensed"/>
                <a:cs typeface="Open Sans Condensed"/>
                <a:sym typeface="Open Sans Condensed"/>
              </a:rPr>
              <a:t>Do not send an AI-generated text message unless you make clear to the person receiving the text that the person is </a:t>
            </a:r>
          </a:p>
          <a:p>
            <a:pPr algn="just">
              <a:lnSpc>
                <a:spcPts val="565"/>
              </a:lnSpc>
            </a:pPr>
            <a:r>
              <a:rPr lang="en-US" sz="1130" spc="22">
                <a:solidFill>
                  <a:srgbClr val="000000"/>
                </a:solidFill>
                <a:latin typeface="Open Sans Condensed"/>
                <a:ea typeface="Open Sans Condensed"/>
                <a:cs typeface="Open Sans Condensed"/>
                <a:sym typeface="Open Sans Condensed"/>
              </a:rPr>
              <a:t>not communicating with a human. The AI disclosure must be made at the beginning of the text and must be done in </a:t>
            </a:r>
          </a:p>
          <a:p>
            <a:pPr algn="just">
              <a:lnSpc>
                <a:spcPts val="2148"/>
              </a:lnSpc>
            </a:pPr>
            <a:r>
              <a:rPr lang="en-US" sz="1130" spc="22">
                <a:solidFill>
                  <a:srgbClr val="000000"/>
                </a:solidFill>
                <a:latin typeface="Open Sans Condensed"/>
                <a:ea typeface="Open Sans Condensed"/>
                <a:cs typeface="Open Sans Condensed"/>
                <a:sym typeface="Open Sans Condensed"/>
              </a:rPr>
              <a:t>a way to ensure that recipients don’t think they are interacting with a human at any point in their communications.</a:t>
            </a:r>
          </a:p>
        </p:txBody>
      </p:sp>
      <p:sp>
        <p:nvSpPr>
          <p:cNvPr name="TextBox 53" id="53"/>
          <p:cNvSpPr txBox="true"/>
          <p:nvPr/>
        </p:nvSpPr>
        <p:spPr>
          <a:xfrm rot="0">
            <a:off x="9828713" y="3830434"/>
            <a:ext cx="6835069" cy="1297547"/>
          </a:xfrm>
          <a:prstGeom prst="rect">
            <a:avLst/>
          </a:prstGeom>
        </p:spPr>
        <p:txBody>
          <a:bodyPr anchor="t" rtlCol="false" tIns="0" lIns="0" bIns="0" rIns="0">
            <a:spAutoFit/>
          </a:bodyPr>
          <a:lstStyle/>
          <a:p>
            <a:pPr algn="l">
              <a:lnSpc>
                <a:spcPts val="1472"/>
              </a:lnSpc>
            </a:pPr>
            <a:r>
              <a:rPr lang="en-US" sz="1227" spc="24">
                <a:solidFill>
                  <a:srgbClr val="000000"/>
                </a:solidFill>
                <a:latin typeface="Open Sans Condensed"/>
                <a:ea typeface="Open Sans Condensed"/>
                <a:cs typeface="Open Sans Condensed"/>
                <a:sym typeface="Open Sans Condensed"/>
              </a:rPr>
              <a:t>Under the TCPA, an “automatic telephone dialing system” (ATDS) is equipment that has the capacity to store numbers using a random or sequential number generator or the capacity to produce numbers using a random or sequential number generator. Mobile phones generally will not fall under this definition. Under current case law, most dialers also will not fall under this definition if they use a pre-existing list of telephone numbers instead of generating numbers to be dialed. Some states have broader definitions. It is important that you consult your Market Center or a lawyer about whether you are using a dialing system or platform that may be considered an ATDS under the TCPA or your state’s laws.</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103757"/>
        </a:solidFill>
      </p:bgPr>
    </p:bg>
    <p:spTree>
      <p:nvGrpSpPr>
        <p:cNvPr id="1" name=""/>
        <p:cNvGrpSpPr/>
        <p:nvPr/>
      </p:nvGrpSpPr>
      <p:grpSpPr>
        <a:xfrm>
          <a:off x="0" y="0"/>
          <a:ext cx="0" cy="0"/>
          <a:chOff x="0" y="0"/>
          <a:chExt cx="0" cy="0"/>
        </a:xfrm>
      </p:grpSpPr>
      <p:sp>
        <p:nvSpPr>
          <p:cNvPr name="AutoShape 2" id="2"/>
          <p:cNvSpPr/>
          <p:nvPr/>
        </p:nvSpPr>
        <p:spPr>
          <a:xfrm>
            <a:off x="1028700" y="1033462"/>
            <a:ext cx="14952524" cy="0"/>
          </a:xfrm>
          <a:prstGeom prst="line">
            <a:avLst/>
          </a:prstGeom>
          <a:ln cap="rnd" w="9525">
            <a:solidFill>
              <a:srgbClr val="FFFFFF"/>
            </a:solidFill>
            <a:prstDash val="solid"/>
            <a:headEnd type="none" len="sm" w="sm"/>
            <a:tailEnd type="none" len="sm" w="sm"/>
          </a:ln>
        </p:spPr>
      </p:sp>
      <p:sp>
        <p:nvSpPr>
          <p:cNvPr name="AutoShape 3" id="3"/>
          <p:cNvSpPr/>
          <p:nvPr/>
        </p:nvSpPr>
        <p:spPr>
          <a:xfrm rot="0">
            <a:off x="1028700" y="9248775"/>
            <a:ext cx="15292849" cy="0"/>
          </a:xfrm>
          <a:prstGeom prst="line">
            <a:avLst/>
          </a:prstGeom>
          <a:ln cap="rnd" w="9525">
            <a:solidFill>
              <a:srgbClr val="FFFFFF"/>
            </a:solidFill>
            <a:prstDash val="solid"/>
            <a:headEnd type="none" len="sm" w="sm"/>
            <a:tailEnd type="none" len="sm" w="sm"/>
          </a:ln>
        </p:spPr>
      </p:sp>
      <p:sp>
        <p:nvSpPr>
          <p:cNvPr name="TextBox 4" id="4"/>
          <p:cNvSpPr txBox="true"/>
          <p:nvPr/>
        </p:nvSpPr>
        <p:spPr>
          <a:xfrm rot="0">
            <a:off x="1028700" y="1478424"/>
            <a:ext cx="15189169" cy="7755766"/>
          </a:xfrm>
          <a:prstGeom prst="rect">
            <a:avLst/>
          </a:prstGeom>
        </p:spPr>
        <p:txBody>
          <a:bodyPr anchor="t" rtlCol="false" tIns="0" lIns="0" bIns="0" rIns="0">
            <a:spAutoFit/>
          </a:bodyPr>
          <a:lstStyle/>
          <a:p>
            <a:pPr algn="l">
              <a:lnSpc>
                <a:spcPts val="2944"/>
              </a:lnSpc>
            </a:pPr>
            <a:r>
              <a:rPr lang="en-US" sz="2264">
                <a:solidFill>
                  <a:srgbClr val="FFFFFF"/>
                </a:solidFill>
                <a:latin typeface="DM Sans"/>
                <a:ea typeface="DM Sans"/>
                <a:cs typeface="DM Sans"/>
                <a:sym typeface="DM Sans"/>
              </a:rPr>
              <a:t>Obtain Prior Express Written Consent:</a:t>
            </a:r>
          </a:p>
          <a:p>
            <a:pPr algn="l">
              <a:lnSpc>
                <a:spcPts val="2944"/>
              </a:lnSpc>
            </a:pPr>
            <a:r>
              <a:rPr lang="en-US" sz="2264">
                <a:solidFill>
                  <a:srgbClr val="FFFFFF"/>
                </a:solidFill>
                <a:latin typeface="DM Sans"/>
                <a:ea typeface="DM Sans"/>
                <a:cs typeface="DM Sans"/>
                <a:sym typeface="DM Sans"/>
              </a:rPr>
              <a:t>Ensure you have explicit consent from individuals before sending them any marketing communications, especially texts or automated calls.</a:t>
            </a:r>
          </a:p>
          <a:p>
            <a:pPr algn="l">
              <a:lnSpc>
                <a:spcPts val="2944"/>
              </a:lnSpc>
            </a:pPr>
          </a:p>
          <a:p>
            <a:pPr algn="l">
              <a:lnSpc>
                <a:spcPts val="2944"/>
              </a:lnSpc>
            </a:pPr>
            <a:r>
              <a:rPr lang="en-US" sz="2264">
                <a:solidFill>
                  <a:srgbClr val="FFFFFF"/>
                </a:solidFill>
                <a:latin typeface="DM Sans"/>
                <a:ea typeface="DM Sans"/>
                <a:cs typeface="DM Sans"/>
                <a:sym typeface="DM Sans"/>
              </a:rPr>
              <a:t>Comply with Do Not Call Regulations:</a:t>
            </a:r>
          </a:p>
          <a:p>
            <a:pPr algn="l">
              <a:lnSpc>
                <a:spcPts val="2944"/>
              </a:lnSpc>
            </a:pPr>
            <a:r>
              <a:rPr lang="en-US" sz="2264">
                <a:solidFill>
                  <a:srgbClr val="FFFFFF"/>
                </a:solidFill>
                <a:latin typeface="DM Sans"/>
                <a:ea typeface="DM Sans"/>
                <a:cs typeface="DM Sans"/>
                <a:sym typeface="DM Sans"/>
              </a:rPr>
              <a:t>Adhere to the National Do Not Call Registry and maintain internal do-not-call lists. </a:t>
            </a:r>
          </a:p>
          <a:p>
            <a:pPr algn="l">
              <a:lnSpc>
                <a:spcPts val="2944"/>
              </a:lnSpc>
            </a:pPr>
          </a:p>
          <a:p>
            <a:pPr algn="l">
              <a:lnSpc>
                <a:spcPts val="2944"/>
              </a:lnSpc>
            </a:pPr>
            <a:r>
              <a:rPr lang="en-US" sz="2264">
                <a:solidFill>
                  <a:srgbClr val="FFFFFF"/>
                </a:solidFill>
                <a:latin typeface="DM Sans"/>
                <a:ea typeface="DM Sans"/>
                <a:cs typeface="DM Sans"/>
                <a:sym typeface="DM Sans"/>
              </a:rPr>
              <a:t>Proper Disclosures:</a:t>
            </a:r>
          </a:p>
          <a:p>
            <a:pPr algn="l">
              <a:lnSpc>
                <a:spcPts val="2944"/>
              </a:lnSpc>
            </a:pPr>
            <a:r>
              <a:rPr lang="en-US" sz="2264">
                <a:solidFill>
                  <a:srgbClr val="FFFFFF"/>
                </a:solidFill>
                <a:latin typeface="DM Sans"/>
                <a:ea typeface="DM Sans"/>
                <a:cs typeface="DM Sans"/>
                <a:sym typeface="DM Sans"/>
              </a:rPr>
              <a:t>Make clear and conspicuous disclosures in your marketing communications, including your company name and contact information</a:t>
            </a:r>
          </a:p>
          <a:p>
            <a:pPr algn="l">
              <a:lnSpc>
                <a:spcPts val="2944"/>
              </a:lnSpc>
            </a:pPr>
          </a:p>
          <a:p>
            <a:pPr algn="l">
              <a:lnSpc>
                <a:spcPts val="2944"/>
              </a:lnSpc>
            </a:pPr>
            <a:r>
              <a:rPr lang="en-US" sz="2264">
                <a:solidFill>
                  <a:srgbClr val="FFFFFF"/>
                </a:solidFill>
                <a:latin typeface="DM Sans"/>
                <a:ea typeface="DM Sans"/>
                <a:cs typeface="DM Sans"/>
                <a:sym typeface="DM Sans"/>
              </a:rPr>
              <a:t>Keep Accurate Records:</a:t>
            </a:r>
          </a:p>
          <a:p>
            <a:pPr algn="l">
              <a:lnSpc>
                <a:spcPts val="2944"/>
              </a:lnSpc>
            </a:pPr>
            <a:r>
              <a:rPr lang="en-US" sz="2264">
                <a:solidFill>
                  <a:srgbClr val="FFFFFF"/>
                </a:solidFill>
                <a:latin typeface="DM Sans"/>
                <a:ea typeface="DM Sans"/>
                <a:cs typeface="DM Sans"/>
                <a:sym typeface="DM Sans"/>
              </a:rPr>
              <a:t>Maintain detailed records of consent and opt-outs. </a:t>
            </a:r>
          </a:p>
          <a:p>
            <a:pPr algn="l">
              <a:lnSpc>
                <a:spcPts val="2944"/>
              </a:lnSpc>
            </a:pPr>
          </a:p>
          <a:p>
            <a:pPr algn="l">
              <a:lnSpc>
                <a:spcPts val="2944"/>
              </a:lnSpc>
            </a:pPr>
            <a:r>
              <a:rPr lang="en-US" sz="2264">
                <a:solidFill>
                  <a:srgbClr val="FFFFFF"/>
                </a:solidFill>
                <a:latin typeface="DM Sans"/>
                <a:ea typeface="DM Sans"/>
                <a:cs typeface="DM Sans"/>
                <a:sym typeface="DM Sans"/>
              </a:rPr>
              <a:t>Train Your Staff:</a:t>
            </a:r>
          </a:p>
          <a:p>
            <a:pPr algn="l">
              <a:lnSpc>
                <a:spcPts val="2944"/>
              </a:lnSpc>
            </a:pPr>
            <a:r>
              <a:rPr lang="en-US" sz="2264">
                <a:solidFill>
                  <a:srgbClr val="FFFFFF"/>
                </a:solidFill>
                <a:latin typeface="DM Sans"/>
                <a:ea typeface="DM Sans"/>
                <a:cs typeface="DM Sans"/>
                <a:sym typeface="DM Sans"/>
              </a:rPr>
              <a:t>Ensure your employees are trained on TCPA compliance and understand the importance of obtaining proper consent. </a:t>
            </a:r>
          </a:p>
          <a:p>
            <a:pPr algn="l">
              <a:lnSpc>
                <a:spcPts val="2944"/>
              </a:lnSpc>
            </a:pPr>
          </a:p>
          <a:p>
            <a:pPr algn="l">
              <a:lnSpc>
                <a:spcPts val="2944"/>
              </a:lnSpc>
            </a:pPr>
            <a:r>
              <a:rPr lang="en-US" sz="2264">
                <a:solidFill>
                  <a:srgbClr val="FFFFFF"/>
                </a:solidFill>
                <a:latin typeface="DM Sans"/>
                <a:ea typeface="DM Sans"/>
                <a:cs typeface="DM Sans"/>
                <a:sym typeface="DM Sans"/>
              </a:rPr>
              <a:t>Monitor Your Campaigns:</a:t>
            </a:r>
          </a:p>
          <a:p>
            <a:pPr algn="l">
              <a:lnSpc>
                <a:spcPts val="2944"/>
              </a:lnSpc>
            </a:pPr>
            <a:r>
              <a:rPr lang="en-US" sz="2264">
                <a:solidFill>
                  <a:srgbClr val="FFFFFF"/>
                </a:solidFill>
                <a:latin typeface="DM Sans"/>
                <a:ea typeface="DM Sans"/>
                <a:cs typeface="DM Sans"/>
                <a:sym typeface="DM Sans"/>
              </a:rPr>
              <a:t>Regularly monitor your marketing campaigns for potential TCPA violations.</a:t>
            </a:r>
          </a:p>
          <a:p>
            <a:pPr algn="l" marL="0" indent="0" lvl="0">
              <a:lnSpc>
                <a:spcPts val="2944"/>
              </a:lnSpc>
              <a:spcBef>
                <a:spcPct val="0"/>
              </a:spcBef>
            </a:pPr>
          </a:p>
        </p:txBody>
      </p:sp>
      <p:sp>
        <p:nvSpPr>
          <p:cNvPr name="TextBox 5" id="5"/>
          <p:cNvSpPr txBox="true"/>
          <p:nvPr/>
        </p:nvSpPr>
        <p:spPr>
          <a:xfrm rot="0">
            <a:off x="1028700" y="411935"/>
            <a:ext cx="7472278" cy="754324"/>
          </a:xfrm>
          <a:prstGeom prst="rect">
            <a:avLst/>
          </a:prstGeom>
        </p:spPr>
        <p:txBody>
          <a:bodyPr anchor="t" rtlCol="false" tIns="0" lIns="0" bIns="0" rIns="0">
            <a:spAutoFit/>
          </a:bodyPr>
          <a:lstStyle/>
          <a:p>
            <a:pPr algn="ctr">
              <a:lnSpc>
                <a:spcPts val="6198"/>
              </a:lnSpc>
              <a:spcBef>
                <a:spcPct val="0"/>
              </a:spcBef>
            </a:pPr>
            <a:r>
              <a:rPr lang="en-US" sz="4427" spc="-8">
                <a:solidFill>
                  <a:srgbClr val="FFFFFF"/>
                </a:solidFill>
                <a:latin typeface="DM Sans"/>
                <a:ea typeface="DM Sans"/>
                <a:cs typeface="DM Sans"/>
                <a:sym typeface="DM Sans"/>
              </a:rPr>
              <a:t>How to Avoid TCPA Penalties: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103757"/>
        </a:solidFill>
      </p:bgPr>
    </p:bg>
    <p:spTree>
      <p:nvGrpSpPr>
        <p:cNvPr id="1" name=""/>
        <p:cNvGrpSpPr/>
        <p:nvPr/>
      </p:nvGrpSpPr>
      <p:grpSpPr>
        <a:xfrm>
          <a:off x="0" y="0"/>
          <a:ext cx="0" cy="0"/>
          <a:chOff x="0" y="0"/>
          <a:chExt cx="0" cy="0"/>
        </a:xfrm>
      </p:grpSpPr>
      <p:sp>
        <p:nvSpPr>
          <p:cNvPr name="AutoShape 2" id="2"/>
          <p:cNvSpPr/>
          <p:nvPr/>
        </p:nvSpPr>
        <p:spPr>
          <a:xfrm rot="0">
            <a:off x="2306776" y="1028700"/>
            <a:ext cx="14952524" cy="0"/>
          </a:xfrm>
          <a:prstGeom prst="line">
            <a:avLst/>
          </a:prstGeom>
          <a:ln cap="rnd" w="9525">
            <a:solidFill>
              <a:srgbClr val="FFFFFF"/>
            </a:solidFill>
            <a:prstDash val="solid"/>
            <a:headEnd type="none" len="sm" w="sm"/>
            <a:tailEnd type="none" len="sm" w="sm"/>
          </a:ln>
        </p:spPr>
      </p:sp>
      <p:sp>
        <p:nvSpPr>
          <p:cNvPr name="AutoShape 3" id="3"/>
          <p:cNvSpPr/>
          <p:nvPr/>
        </p:nvSpPr>
        <p:spPr>
          <a:xfrm rot="0">
            <a:off x="1028700" y="9248775"/>
            <a:ext cx="15292849" cy="0"/>
          </a:xfrm>
          <a:prstGeom prst="line">
            <a:avLst/>
          </a:prstGeom>
          <a:ln cap="rnd" w="9525">
            <a:solidFill>
              <a:srgbClr val="FFFFFF"/>
            </a:solidFill>
            <a:prstDash val="solid"/>
            <a:headEnd type="none" len="sm" w="sm"/>
            <a:tailEnd type="none" len="sm" w="sm"/>
          </a:ln>
        </p:spPr>
      </p:sp>
      <p:sp>
        <p:nvSpPr>
          <p:cNvPr name="Freeform 4" id="4"/>
          <p:cNvSpPr/>
          <p:nvPr/>
        </p:nvSpPr>
        <p:spPr>
          <a:xfrm flipH="false" flipV="false" rot="0">
            <a:off x="1028700" y="794313"/>
            <a:ext cx="679383" cy="468774"/>
          </a:xfrm>
          <a:custGeom>
            <a:avLst/>
            <a:gdLst/>
            <a:ahLst/>
            <a:cxnLst/>
            <a:rect r="r" b="b" t="t" l="l"/>
            <a:pathLst>
              <a:path h="468774" w="679383">
                <a:moveTo>
                  <a:pt x="0" y="0"/>
                </a:moveTo>
                <a:lnTo>
                  <a:pt x="679383" y="0"/>
                </a:lnTo>
                <a:lnTo>
                  <a:pt x="679383" y="468774"/>
                </a:lnTo>
                <a:lnTo>
                  <a:pt x="0" y="46877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true" flipV="false" rot="0">
            <a:off x="16744082" y="8999803"/>
            <a:ext cx="679383" cy="468774"/>
          </a:xfrm>
          <a:custGeom>
            <a:avLst/>
            <a:gdLst/>
            <a:ahLst/>
            <a:cxnLst/>
            <a:rect r="r" b="b" t="t" l="l"/>
            <a:pathLst>
              <a:path h="468774" w="679383">
                <a:moveTo>
                  <a:pt x="679383" y="0"/>
                </a:moveTo>
                <a:lnTo>
                  <a:pt x="0" y="0"/>
                </a:lnTo>
                <a:lnTo>
                  <a:pt x="0" y="468774"/>
                </a:lnTo>
                <a:lnTo>
                  <a:pt x="679383" y="468774"/>
                </a:lnTo>
                <a:lnTo>
                  <a:pt x="679383"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6" id="6"/>
          <p:cNvSpPr txBox="true"/>
          <p:nvPr/>
        </p:nvSpPr>
        <p:spPr>
          <a:xfrm rot="0">
            <a:off x="2297782" y="1640968"/>
            <a:ext cx="13692436" cy="3388996"/>
          </a:xfrm>
          <a:prstGeom prst="rect">
            <a:avLst/>
          </a:prstGeom>
        </p:spPr>
        <p:txBody>
          <a:bodyPr anchor="t" rtlCol="false" tIns="0" lIns="0" bIns="0" rIns="0">
            <a:spAutoFit/>
          </a:bodyPr>
          <a:lstStyle/>
          <a:p>
            <a:pPr algn="l" marL="0" indent="0" lvl="0">
              <a:lnSpc>
                <a:spcPts val="8969"/>
              </a:lnSpc>
              <a:spcBef>
                <a:spcPct val="0"/>
              </a:spcBef>
            </a:pPr>
            <a:r>
              <a:rPr lang="en-US" sz="6899">
                <a:solidFill>
                  <a:srgbClr val="FFFFFF"/>
                </a:solidFill>
                <a:latin typeface="Chloe"/>
                <a:ea typeface="Chloe"/>
                <a:cs typeface="Chloe"/>
                <a:sym typeface="Chloe"/>
              </a:rPr>
              <a:t>the average person responds to an email within 90 minutes, </a:t>
            </a:r>
            <a:r>
              <a:rPr lang="en-US" sz="6899">
                <a:solidFill>
                  <a:srgbClr val="FFBD00"/>
                </a:solidFill>
                <a:latin typeface="Chloe"/>
                <a:ea typeface="Chloe"/>
                <a:cs typeface="Chloe"/>
                <a:sym typeface="Chloe"/>
              </a:rPr>
              <a:t>the average text message response happens within</a:t>
            </a:r>
            <a:r>
              <a:rPr lang="en-US" sz="6899">
                <a:solidFill>
                  <a:srgbClr val="FFFFFF"/>
                </a:solidFill>
                <a:latin typeface="Chloe"/>
                <a:ea typeface="Chloe"/>
                <a:cs typeface="Chloe"/>
                <a:sym typeface="Chloe"/>
              </a:rPr>
              <a:t> </a:t>
            </a:r>
          </a:p>
        </p:txBody>
      </p:sp>
      <p:grpSp>
        <p:nvGrpSpPr>
          <p:cNvPr name="Group 7" id="7"/>
          <p:cNvGrpSpPr/>
          <p:nvPr/>
        </p:nvGrpSpPr>
        <p:grpSpPr>
          <a:xfrm rot="0">
            <a:off x="10947227" y="5143500"/>
            <a:ext cx="4866885" cy="2226600"/>
            <a:chOff x="0" y="0"/>
            <a:chExt cx="6489180" cy="2968800"/>
          </a:xfrm>
        </p:grpSpPr>
        <p:sp>
          <p:nvSpPr>
            <p:cNvPr name="Freeform 8" id="8"/>
            <p:cNvSpPr/>
            <p:nvPr/>
          </p:nvSpPr>
          <p:spPr>
            <a:xfrm flipH="true" flipV="false" rot="0">
              <a:off x="0" y="0"/>
              <a:ext cx="6489180" cy="2968800"/>
            </a:xfrm>
            <a:custGeom>
              <a:avLst/>
              <a:gdLst/>
              <a:ahLst/>
              <a:cxnLst/>
              <a:rect r="r" b="b" t="t" l="l"/>
              <a:pathLst>
                <a:path h="2968800" w="6489180">
                  <a:moveTo>
                    <a:pt x="6489180" y="0"/>
                  </a:moveTo>
                  <a:lnTo>
                    <a:pt x="0" y="0"/>
                  </a:lnTo>
                  <a:lnTo>
                    <a:pt x="0" y="2968800"/>
                  </a:lnTo>
                  <a:lnTo>
                    <a:pt x="6489180" y="2968800"/>
                  </a:lnTo>
                  <a:lnTo>
                    <a:pt x="648918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265187" y="507979"/>
              <a:ext cx="5958806" cy="1325142"/>
            </a:xfrm>
            <a:prstGeom prst="rect">
              <a:avLst/>
            </a:prstGeom>
          </p:spPr>
          <p:txBody>
            <a:bodyPr anchor="t" rtlCol="false" tIns="0" lIns="0" bIns="0" rIns="0">
              <a:spAutoFit/>
            </a:bodyPr>
            <a:lstStyle/>
            <a:p>
              <a:pPr algn="ctr">
                <a:lnSpc>
                  <a:spcPts val="8095"/>
                </a:lnSpc>
                <a:spcBef>
                  <a:spcPct val="0"/>
                </a:spcBef>
              </a:pPr>
              <a:r>
                <a:rPr lang="en-US" sz="6227">
                  <a:solidFill>
                    <a:srgbClr val="FFFFFF"/>
                  </a:solidFill>
                  <a:latin typeface="Chloe"/>
                  <a:ea typeface="Chloe"/>
                  <a:cs typeface="Chloe"/>
                  <a:sym typeface="Chloe"/>
                </a:rPr>
                <a:t>90 SECONDS!</a:t>
              </a:r>
            </a:p>
          </p:txBody>
        </p:sp>
      </p:grpSp>
      <p:sp>
        <p:nvSpPr>
          <p:cNvPr name="TextBox 10" id="10"/>
          <p:cNvSpPr txBox="true"/>
          <p:nvPr/>
        </p:nvSpPr>
        <p:spPr>
          <a:xfrm rot="0">
            <a:off x="2551307" y="6941278"/>
            <a:ext cx="3303032" cy="348558"/>
          </a:xfrm>
          <a:prstGeom prst="rect">
            <a:avLst/>
          </a:prstGeom>
        </p:spPr>
        <p:txBody>
          <a:bodyPr anchor="t" rtlCol="false" tIns="0" lIns="0" bIns="0" rIns="0">
            <a:spAutoFit/>
          </a:bodyPr>
          <a:lstStyle/>
          <a:p>
            <a:pPr algn="ctr">
              <a:lnSpc>
                <a:spcPts val="2838"/>
              </a:lnSpc>
              <a:spcBef>
                <a:spcPct val="0"/>
              </a:spcBef>
            </a:pPr>
            <a:r>
              <a:rPr lang="en-US" sz="2027" spc="-4">
                <a:solidFill>
                  <a:srgbClr val="FFFFFF"/>
                </a:solidFill>
                <a:latin typeface="IBM Plex Sans Condensed"/>
                <a:ea typeface="IBM Plex Sans Condensed"/>
                <a:cs typeface="IBM Plex Sans Condensed"/>
                <a:sym typeface="IBM Plex Sans Condensed"/>
              </a:rPr>
              <a:t>CTIA - The Wireless Association</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FFBD00"/>
        </a:solidFill>
      </p:bgPr>
    </p:bg>
    <p:spTree>
      <p:nvGrpSpPr>
        <p:cNvPr id="1" name=""/>
        <p:cNvGrpSpPr/>
        <p:nvPr/>
      </p:nvGrpSpPr>
      <p:grpSpPr>
        <a:xfrm>
          <a:off x="0" y="0"/>
          <a:ext cx="0" cy="0"/>
          <a:chOff x="0" y="0"/>
          <a:chExt cx="0" cy="0"/>
        </a:xfrm>
      </p:grpSpPr>
      <p:sp>
        <p:nvSpPr>
          <p:cNvPr name="TextBox 2" id="2"/>
          <p:cNvSpPr txBox="true"/>
          <p:nvPr/>
        </p:nvSpPr>
        <p:spPr>
          <a:xfrm rot="0">
            <a:off x="4065453" y="3369668"/>
            <a:ext cx="10157095" cy="4509688"/>
          </a:xfrm>
          <a:prstGeom prst="rect">
            <a:avLst/>
          </a:prstGeom>
        </p:spPr>
        <p:txBody>
          <a:bodyPr anchor="t" rtlCol="false" tIns="0" lIns="0" bIns="0" rIns="0">
            <a:spAutoFit/>
          </a:bodyPr>
          <a:lstStyle/>
          <a:p>
            <a:pPr algn="ctr">
              <a:lnSpc>
                <a:spcPts val="16463"/>
              </a:lnSpc>
            </a:pPr>
            <a:r>
              <a:rPr lang="en-US" sz="22248">
                <a:solidFill>
                  <a:srgbClr val="103757"/>
                </a:solidFill>
                <a:latin typeface="Chloe"/>
                <a:ea typeface="Chloe"/>
                <a:cs typeface="Chloe"/>
                <a:sym typeface="Chloe"/>
              </a:rPr>
              <a:t>GOLDEN TEXT</a:t>
            </a:r>
          </a:p>
        </p:txBody>
      </p:sp>
      <p:sp>
        <p:nvSpPr>
          <p:cNvPr name="TextBox 3" id="3"/>
          <p:cNvSpPr txBox="true"/>
          <p:nvPr/>
        </p:nvSpPr>
        <p:spPr>
          <a:xfrm rot="0">
            <a:off x="2364525" y="2388922"/>
            <a:ext cx="3149945" cy="1517203"/>
          </a:xfrm>
          <a:prstGeom prst="rect">
            <a:avLst/>
          </a:prstGeom>
        </p:spPr>
        <p:txBody>
          <a:bodyPr anchor="t" rtlCol="false" tIns="0" lIns="0" bIns="0" rIns="0">
            <a:spAutoFit/>
          </a:bodyPr>
          <a:lstStyle/>
          <a:p>
            <a:pPr algn="ctr">
              <a:lnSpc>
                <a:spcPts val="10692"/>
              </a:lnSpc>
            </a:pPr>
            <a:r>
              <a:rPr lang="en-US" sz="13366">
                <a:solidFill>
                  <a:srgbClr val="103757"/>
                </a:solidFill>
                <a:latin typeface="Emitha"/>
                <a:ea typeface="Emitha"/>
                <a:cs typeface="Emitha"/>
                <a:sym typeface="Emitha"/>
              </a:rPr>
              <a:t>The</a:t>
            </a:r>
          </a:p>
        </p:txBody>
      </p:sp>
      <p:sp>
        <p:nvSpPr>
          <p:cNvPr name="TextBox 4" id="4"/>
          <p:cNvSpPr txBox="true"/>
          <p:nvPr/>
        </p:nvSpPr>
        <p:spPr>
          <a:xfrm rot="0">
            <a:off x="10615510" y="6884798"/>
            <a:ext cx="3607038" cy="1517203"/>
          </a:xfrm>
          <a:prstGeom prst="rect">
            <a:avLst/>
          </a:prstGeom>
        </p:spPr>
        <p:txBody>
          <a:bodyPr anchor="t" rtlCol="false" tIns="0" lIns="0" bIns="0" rIns="0">
            <a:spAutoFit/>
          </a:bodyPr>
          <a:lstStyle/>
          <a:p>
            <a:pPr algn="ctr">
              <a:lnSpc>
                <a:spcPts val="10692"/>
              </a:lnSpc>
            </a:pPr>
            <a:r>
              <a:rPr lang="en-US" sz="13366">
                <a:solidFill>
                  <a:srgbClr val="103757"/>
                </a:solidFill>
                <a:latin typeface="Emitha"/>
                <a:ea typeface="Emitha"/>
                <a:cs typeface="Emitha"/>
                <a:sym typeface="Emitha"/>
              </a:rPr>
              <a:t>Workshop </a:t>
            </a:r>
          </a:p>
        </p:txBody>
      </p:sp>
      <p:sp>
        <p:nvSpPr>
          <p:cNvPr name="TextBox 5" id="5"/>
          <p:cNvSpPr txBox="true"/>
          <p:nvPr/>
        </p:nvSpPr>
        <p:spPr>
          <a:xfrm rot="0">
            <a:off x="6362589" y="8955558"/>
            <a:ext cx="6056440" cy="992039"/>
          </a:xfrm>
          <a:prstGeom prst="rect">
            <a:avLst/>
          </a:prstGeom>
        </p:spPr>
        <p:txBody>
          <a:bodyPr anchor="t" rtlCol="false" tIns="0" lIns="0" bIns="0" rIns="0">
            <a:spAutoFit/>
          </a:bodyPr>
          <a:lstStyle/>
          <a:p>
            <a:pPr algn="ctr">
              <a:lnSpc>
                <a:spcPts val="6739"/>
              </a:lnSpc>
            </a:pPr>
            <a:r>
              <a:rPr lang="en-US" sz="9107">
                <a:solidFill>
                  <a:srgbClr val="103757"/>
                </a:solidFill>
                <a:latin typeface="Chloe"/>
                <a:ea typeface="Chloe"/>
                <a:cs typeface="Chloe"/>
                <a:sym typeface="Chloe"/>
              </a:rPr>
              <a:t>GAMEPLAN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DAHPRddxhPk</dc:identifier>
  <dcterms:modified xsi:type="dcterms:W3CDTF">2011-08-01T06:04:30Z</dcterms:modified>
  <cp:revision>1</cp:revision>
  <dc:title>Golden Text 2026</dc:title>
</cp:coreProperties>
</file>