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C6CA90-9E6E-D1BB-CA0E-2ED690E818E3}" v="8" dt="2026-06-04T02:17:10.8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62" d="100"/>
          <a:sy n="162" d="100"/>
        </p:scale>
        <p:origin x="14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run Singh" userId="S::info@m2ts.com.au::8f5a94e2-21af-4a48-9778-ed66e4a8b90f" providerId="AD" clId="Web-{79C6CA90-9E6E-D1BB-CA0E-2ED690E818E3}"/>
    <pc:docChg chg="addSld delSld">
      <pc:chgData name="Varun Singh" userId="S::info@m2ts.com.au::8f5a94e2-21af-4a48-9778-ed66e4a8b90f" providerId="AD" clId="Web-{79C6CA90-9E6E-D1BB-CA0E-2ED690E818E3}" dt="2026-06-04T02:17:10.820" v="7"/>
      <pc:docMkLst>
        <pc:docMk/>
      </pc:docMkLst>
      <pc:sldChg chg="del">
        <pc:chgData name="Varun Singh" userId="S::info@m2ts.com.au::8f5a94e2-21af-4a48-9778-ed66e4a8b90f" providerId="AD" clId="Web-{79C6CA90-9E6E-D1BB-CA0E-2ED690E818E3}" dt="2026-06-04T02:16:55.352" v="0"/>
        <pc:sldMkLst>
          <pc:docMk/>
          <pc:sldMk cId="0" sldId="256"/>
        </pc:sldMkLst>
      </pc:sldChg>
      <pc:sldChg chg="del">
        <pc:chgData name="Varun Singh" userId="S::info@m2ts.com.au::8f5a94e2-21af-4a48-9778-ed66e4a8b90f" providerId="AD" clId="Web-{79C6CA90-9E6E-D1BB-CA0E-2ED690E818E3}" dt="2026-06-04T02:17:06.727" v="3"/>
        <pc:sldMkLst>
          <pc:docMk/>
          <pc:sldMk cId="0" sldId="257"/>
        </pc:sldMkLst>
      </pc:sldChg>
      <pc:sldChg chg="add del">
        <pc:chgData name="Varun Singh" userId="S::info@m2ts.com.au::8f5a94e2-21af-4a48-9778-ed66e4a8b90f" providerId="AD" clId="Web-{79C6CA90-9E6E-D1BB-CA0E-2ED690E818E3}" dt="2026-06-04T02:17:07.539" v="4"/>
        <pc:sldMkLst>
          <pc:docMk/>
          <pc:sldMk cId="0" sldId="258"/>
        </pc:sldMkLst>
      </pc:sldChg>
      <pc:sldChg chg="del">
        <pc:chgData name="Varun Singh" userId="S::info@m2ts.com.au::8f5a94e2-21af-4a48-9778-ed66e4a8b90f" providerId="AD" clId="Web-{79C6CA90-9E6E-D1BB-CA0E-2ED690E818E3}" dt="2026-06-04T02:17:08.992" v="5"/>
        <pc:sldMkLst>
          <pc:docMk/>
          <pc:sldMk cId="0" sldId="261"/>
        </pc:sldMkLst>
      </pc:sldChg>
      <pc:sldChg chg="del">
        <pc:chgData name="Varun Singh" userId="S::info@m2ts.com.au::8f5a94e2-21af-4a48-9778-ed66e4a8b90f" providerId="AD" clId="Web-{79C6CA90-9E6E-D1BB-CA0E-2ED690E818E3}" dt="2026-06-04T02:17:09.992" v="6"/>
        <pc:sldMkLst>
          <pc:docMk/>
          <pc:sldMk cId="0" sldId="262"/>
        </pc:sldMkLst>
      </pc:sldChg>
      <pc:sldChg chg="del">
        <pc:chgData name="Varun Singh" userId="S::info@m2ts.com.au::8f5a94e2-21af-4a48-9778-ed66e4a8b90f" providerId="AD" clId="Web-{79C6CA90-9E6E-D1BB-CA0E-2ED690E818E3}" dt="2026-06-04T02:17:10.820" v="7"/>
        <pc:sldMkLst>
          <pc:docMk/>
          <pc:sldMk cId="0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5156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62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4" name="Shape 1"/>
          <p:cNvSpPr/>
          <p:nvPr/>
        </p:nvSpPr>
        <p:spPr>
          <a:xfrm>
            <a:off x="0" y="0"/>
            <a:ext cx="5303520" cy="5143500"/>
          </a:xfrm>
          <a:prstGeom prst="rect">
            <a:avLst/>
          </a:prstGeom>
          <a:solidFill>
            <a:srgbClr val="000000">
              <a:alpha val="80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5" name="Shape 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6" name="Text 3"/>
          <p:cNvSpPr/>
          <p:nvPr/>
        </p:nvSpPr>
        <p:spPr>
          <a:xfrm>
            <a:off x="411480" y="27432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 02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411480" y="594360"/>
            <a:ext cx="6858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SSN-AUKUS Program</a:t>
            </a:r>
            <a:endParaRPr lang="en-US" sz="3600" dirty="0"/>
          </a:p>
        </p:txBody>
      </p:sp>
      <p:sp>
        <p:nvSpPr>
          <p:cNvPr id="8" name="Text 5"/>
          <p:cNvSpPr/>
          <p:nvPr/>
        </p:nvSpPr>
        <p:spPr>
          <a:xfrm>
            <a:off x="411480" y="123444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Australian Submarine Agency  —  Nuclear-Powered Submarine Construction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411480" y="1737360"/>
            <a:ext cx="6583680" cy="960120"/>
          </a:xfrm>
          <a:prstGeom prst="rect">
            <a:avLst/>
          </a:prstGeom>
          <a:solidFill>
            <a:srgbClr val="0D1B3E">
              <a:alpha val="80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0" name="Text 7"/>
          <p:cNvSpPr/>
          <p:nvPr/>
        </p:nvSpPr>
        <p:spPr>
          <a:xfrm>
            <a:off x="548640" y="1773936"/>
            <a:ext cx="6309360" cy="886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Osborne Submarine Construction Yard represents up to AU$30 billion in long-term investment — the most consequential industrial transformation in Australia's Defence history. M2T supported engineering assurance, design governance, and nuclear regulatory compliance as an above-the-line technical consultant to the Australian Submarine Agency.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11480" y="2852928"/>
            <a:ext cx="2029968" cy="804672"/>
          </a:xfrm>
          <a:prstGeom prst="rect">
            <a:avLst/>
          </a:prstGeom>
          <a:solidFill>
            <a:srgbClr val="000D2A">
              <a:alpha val="75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2" name="Text 9"/>
          <p:cNvSpPr/>
          <p:nvPr/>
        </p:nvSpPr>
        <p:spPr>
          <a:xfrm>
            <a:off x="411480" y="2880360"/>
            <a:ext cx="2029968" cy="40233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AU$3.9B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411480" y="3273552"/>
            <a:ext cx="2029968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Down-payment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announced Feb 2026</a:t>
            </a:r>
            <a:endParaRPr lang="en-US" sz="750" dirty="0"/>
          </a:p>
        </p:txBody>
      </p:sp>
      <p:sp>
        <p:nvSpPr>
          <p:cNvPr id="14" name="Shape 11"/>
          <p:cNvSpPr/>
          <p:nvPr/>
        </p:nvSpPr>
        <p:spPr>
          <a:xfrm>
            <a:off x="2587752" y="2852928"/>
            <a:ext cx="2029968" cy="804672"/>
          </a:xfrm>
          <a:prstGeom prst="rect">
            <a:avLst/>
          </a:prstGeom>
          <a:solidFill>
            <a:srgbClr val="000D2A">
              <a:alpha val="75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5" name="Text 12"/>
          <p:cNvSpPr/>
          <p:nvPr/>
        </p:nvSpPr>
        <p:spPr>
          <a:xfrm>
            <a:off x="2587752" y="2880360"/>
            <a:ext cx="2029968" cy="40233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~AU$30B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2587752" y="3273552"/>
            <a:ext cx="2029968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program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 (long-term)</a:t>
            </a:r>
            <a:endParaRPr lang="en-US" sz="750" dirty="0"/>
          </a:p>
        </p:txBody>
      </p:sp>
      <p:sp>
        <p:nvSpPr>
          <p:cNvPr id="17" name="Shape 14"/>
          <p:cNvSpPr/>
          <p:nvPr/>
        </p:nvSpPr>
        <p:spPr>
          <a:xfrm>
            <a:off x="4764024" y="2852928"/>
            <a:ext cx="2029968" cy="804672"/>
          </a:xfrm>
          <a:prstGeom prst="rect">
            <a:avLst/>
          </a:prstGeom>
          <a:solidFill>
            <a:srgbClr val="000D2A">
              <a:alpha val="75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8" name="Text 15"/>
          <p:cNvSpPr/>
          <p:nvPr/>
        </p:nvSpPr>
        <p:spPr>
          <a:xfrm>
            <a:off x="4764024" y="2880360"/>
            <a:ext cx="2029968" cy="40233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5,500+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4764024" y="3273552"/>
            <a:ext cx="2029968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 direct jobs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Osborne</a:t>
            </a:r>
            <a:endParaRPr lang="en-US" sz="750" dirty="0"/>
          </a:p>
        </p:txBody>
      </p:sp>
      <p:sp>
        <p:nvSpPr>
          <p:cNvPr id="20" name="Shape 17"/>
          <p:cNvSpPr/>
          <p:nvPr/>
        </p:nvSpPr>
        <p:spPr>
          <a:xfrm>
            <a:off x="6940296" y="2852928"/>
            <a:ext cx="2029968" cy="804672"/>
          </a:xfrm>
          <a:prstGeom prst="rect">
            <a:avLst/>
          </a:prstGeom>
          <a:solidFill>
            <a:srgbClr val="000D2A">
              <a:alpha val="75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1" name="Text 18"/>
          <p:cNvSpPr/>
          <p:nvPr/>
        </p:nvSpPr>
        <p:spPr>
          <a:xfrm>
            <a:off x="6940296" y="2880360"/>
            <a:ext cx="2029968" cy="402336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SSN-AUKUS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6940296" y="3273552"/>
            <a:ext cx="2029968" cy="3474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boat target: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 by ~2030</a:t>
            </a:r>
            <a:endParaRPr lang="en-US" sz="750" dirty="0"/>
          </a:p>
        </p:txBody>
      </p:sp>
      <p:sp>
        <p:nvSpPr>
          <p:cNvPr id="23" name="Shape 20"/>
          <p:cNvSpPr/>
          <p:nvPr/>
        </p:nvSpPr>
        <p:spPr>
          <a:xfrm>
            <a:off x="411480" y="3822192"/>
            <a:ext cx="3200400" cy="274320"/>
          </a:xfrm>
          <a:prstGeom prst="rect">
            <a:avLst/>
          </a:prstGeom>
          <a:solidFill>
            <a:srgbClr val="0C7B93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4" name="Text 21"/>
          <p:cNvSpPr/>
          <p:nvPr/>
        </p:nvSpPr>
        <p:spPr>
          <a:xfrm>
            <a:off x="411480" y="382219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CLIENT: AUSTRALIAN SUBMARINE AGENCY (ASA)</a:t>
            </a:r>
            <a:endParaRPr lang="en-US" sz="850" dirty="0"/>
          </a:p>
        </p:txBody>
      </p:sp>
      <p:sp>
        <p:nvSpPr>
          <p:cNvPr id="25" name="Text 22"/>
          <p:cNvSpPr/>
          <p:nvPr/>
        </p:nvSpPr>
        <p:spPr>
          <a:xfrm>
            <a:off x="411480" y="4169664"/>
            <a:ext cx="6858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Role: Above-the-line technical consultant — engineering, safety &amp; regulatory assurance</a:t>
            </a:r>
            <a:endParaRPr lang="en-US" sz="950" dirty="0"/>
          </a:p>
        </p:txBody>
      </p:sp>
      <p:sp>
        <p:nvSpPr>
          <p:cNvPr id="26" name="Text 23"/>
          <p:cNvSpPr/>
          <p:nvPr/>
        </p:nvSpPr>
        <p:spPr>
          <a:xfrm>
            <a:off x="411480" y="448056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AU$3.9B confirmed investment, Feb 2026 | US and UK experts advising on expanded Osborne Naval Shipyard | Source: ASA, Navy Lookout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383280" cy="514350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AU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3383280" cy="256032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0"/>
            <a:ext cx="3383280" cy="2560320"/>
          </a:xfrm>
          <a:prstGeom prst="rect">
            <a:avLst/>
          </a:prstGeom>
          <a:solidFill>
            <a:srgbClr val="000000">
              <a:alpha val="58000"/>
            </a:srgbClr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5" name="Shape 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6" name="Text 3"/>
          <p:cNvSpPr/>
          <p:nvPr/>
        </p:nvSpPr>
        <p:spPr>
          <a:xfrm>
            <a:off x="320040" y="2651760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02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320040" y="2926080"/>
            <a:ext cx="28346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SSN-AUKUS</a:t>
            </a:r>
            <a:endParaRPr lang="en-US" sz="2200" dirty="0"/>
          </a:p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</a:t>
            </a:r>
            <a:endParaRPr lang="en-US" sz="2200" dirty="0"/>
          </a:p>
        </p:txBody>
      </p:sp>
      <p:sp>
        <p:nvSpPr>
          <p:cNvPr id="8" name="Shape 5"/>
          <p:cNvSpPr/>
          <p:nvPr/>
        </p:nvSpPr>
        <p:spPr>
          <a:xfrm>
            <a:off x="320040" y="3840480"/>
            <a:ext cx="2788920" cy="150876"/>
          </a:xfrm>
          <a:prstGeom prst="rect">
            <a:avLst/>
          </a:prstGeom>
          <a:solidFill>
            <a:srgbClr val="0A1A40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9" name="Text 6"/>
          <p:cNvSpPr/>
          <p:nvPr/>
        </p:nvSpPr>
        <p:spPr>
          <a:xfrm>
            <a:off x="384048" y="384048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Nuclear Infrastructure Assurance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320040" y="4000500"/>
            <a:ext cx="2788920" cy="150876"/>
          </a:xfrm>
          <a:prstGeom prst="rect">
            <a:avLst/>
          </a:prstGeom>
          <a:solidFill>
            <a:srgbClr val="0C2050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1" name="Text 8"/>
          <p:cNvSpPr/>
          <p:nvPr/>
        </p:nvSpPr>
        <p:spPr>
          <a:xfrm>
            <a:off x="384048" y="400050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Safety Engineering</a:t>
            </a:r>
            <a:endParaRPr lang="en-US" sz="800" dirty="0"/>
          </a:p>
        </p:txBody>
      </p:sp>
      <p:sp>
        <p:nvSpPr>
          <p:cNvPr id="12" name="Shape 9"/>
          <p:cNvSpPr/>
          <p:nvPr/>
        </p:nvSpPr>
        <p:spPr>
          <a:xfrm>
            <a:off x="320040" y="4160520"/>
            <a:ext cx="2788920" cy="150876"/>
          </a:xfrm>
          <a:prstGeom prst="rect">
            <a:avLst/>
          </a:prstGeom>
          <a:solidFill>
            <a:srgbClr val="0A1A40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3" name="Text 10"/>
          <p:cNvSpPr/>
          <p:nvPr/>
        </p:nvSpPr>
        <p:spPr>
          <a:xfrm>
            <a:off x="384048" y="416052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Assurance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320040" y="4320540"/>
            <a:ext cx="2788920" cy="150876"/>
          </a:xfrm>
          <a:prstGeom prst="rect">
            <a:avLst/>
          </a:prstGeom>
          <a:solidFill>
            <a:srgbClr val="0C2050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5" name="Text 12"/>
          <p:cNvSpPr/>
          <p:nvPr/>
        </p:nvSpPr>
        <p:spPr>
          <a:xfrm>
            <a:off x="384048" y="432054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Configuration Management</a:t>
            </a:r>
            <a:endParaRPr lang="en-US" sz="800" dirty="0"/>
          </a:p>
        </p:txBody>
      </p:sp>
      <p:sp>
        <p:nvSpPr>
          <p:cNvPr id="16" name="Shape 13"/>
          <p:cNvSpPr/>
          <p:nvPr/>
        </p:nvSpPr>
        <p:spPr>
          <a:xfrm>
            <a:off x="320040" y="4480560"/>
            <a:ext cx="2788920" cy="150876"/>
          </a:xfrm>
          <a:prstGeom prst="rect">
            <a:avLst/>
          </a:prstGeom>
          <a:solidFill>
            <a:srgbClr val="0A1A40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7" name="Text 14"/>
          <p:cNvSpPr/>
          <p:nvPr/>
        </p:nvSpPr>
        <p:spPr>
          <a:xfrm>
            <a:off x="384048" y="448056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Compliance</a:t>
            </a:r>
            <a:endParaRPr lang="en-US" sz="800" dirty="0"/>
          </a:p>
        </p:txBody>
      </p:sp>
      <p:sp>
        <p:nvSpPr>
          <p:cNvPr id="18" name="Shape 15"/>
          <p:cNvSpPr/>
          <p:nvPr/>
        </p:nvSpPr>
        <p:spPr>
          <a:xfrm>
            <a:off x="320040" y="4640580"/>
            <a:ext cx="2788920" cy="150876"/>
          </a:xfrm>
          <a:prstGeom prst="rect">
            <a:avLst/>
          </a:prstGeom>
          <a:solidFill>
            <a:srgbClr val="0C2050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19" name="Text 16"/>
          <p:cNvSpPr/>
          <p:nvPr/>
        </p:nvSpPr>
        <p:spPr>
          <a:xfrm>
            <a:off x="384048" y="464058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Controls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320040" y="4800600"/>
            <a:ext cx="2788920" cy="150876"/>
          </a:xfrm>
          <a:prstGeom prst="rect">
            <a:avLst/>
          </a:prstGeom>
          <a:solidFill>
            <a:srgbClr val="0A1A40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1" name="Text 18"/>
          <p:cNvSpPr/>
          <p:nvPr/>
        </p:nvSpPr>
        <p:spPr>
          <a:xfrm>
            <a:off x="384048" y="480060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Hazard Analysis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320040" y="4960620"/>
            <a:ext cx="2788920" cy="150876"/>
          </a:xfrm>
          <a:prstGeom prst="rect">
            <a:avLst/>
          </a:prstGeom>
          <a:solidFill>
            <a:srgbClr val="0C2050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3" name="Text 20"/>
          <p:cNvSpPr/>
          <p:nvPr/>
        </p:nvSpPr>
        <p:spPr>
          <a:xfrm>
            <a:off x="384048" y="4960620"/>
            <a:ext cx="2651760" cy="1508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&amp; Stakeholder Engagement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3611880" y="256032"/>
            <a:ext cx="5303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M2T Supported the ASA / AUKUS Program</a:t>
            </a:r>
            <a:endParaRPr lang="en-US" sz="1500" dirty="0"/>
          </a:p>
        </p:txBody>
      </p:sp>
      <p:sp>
        <p:nvSpPr>
          <p:cNvPr id="25" name="Shape 22"/>
          <p:cNvSpPr/>
          <p:nvPr/>
        </p:nvSpPr>
        <p:spPr>
          <a:xfrm>
            <a:off x="3611880" y="694944"/>
            <a:ext cx="5303520" cy="658368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6" name="Shape 23"/>
          <p:cNvSpPr/>
          <p:nvPr/>
        </p:nvSpPr>
        <p:spPr>
          <a:xfrm>
            <a:off x="3611880" y="694944"/>
            <a:ext cx="64008" cy="658368"/>
          </a:xfrm>
          <a:prstGeom prst="rect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27" name="Text 24"/>
          <p:cNvSpPr/>
          <p:nvPr/>
        </p:nvSpPr>
        <p:spPr>
          <a:xfrm>
            <a:off x="3749040" y="713232"/>
            <a:ext cx="5074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Design &amp; Combat Systems Assurance</a:t>
            </a:r>
            <a:endParaRPr lang="en-US" sz="1050" dirty="0"/>
          </a:p>
        </p:txBody>
      </p:sp>
      <p:sp>
        <p:nvSpPr>
          <p:cNvPr id="28" name="Text 25"/>
          <p:cNvSpPr/>
          <p:nvPr/>
        </p:nvSpPr>
        <p:spPr>
          <a:xfrm>
            <a:off x="3749040" y="969264"/>
            <a:ext cx="5074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80" dirty="0">
                <a:solidFill>
                  <a:srgbClr val="E8E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supported engineering assurance activities across submarine design and combat system integration, ensuring that technical outputs aligned with Defence requirements and emerging nuclear safety standards.</a:t>
            </a:r>
            <a:endParaRPr lang="en-US" sz="880" dirty="0"/>
          </a:p>
        </p:txBody>
      </p:sp>
      <p:sp>
        <p:nvSpPr>
          <p:cNvPr id="29" name="Shape 26"/>
          <p:cNvSpPr/>
          <p:nvPr/>
        </p:nvSpPr>
        <p:spPr>
          <a:xfrm>
            <a:off x="3611880" y="1435608"/>
            <a:ext cx="5303520" cy="658368"/>
          </a:xfrm>
          <a:prstGeom prst="rect">
            <a:avLst/>
          </a:prstGeom>
          <a:solidFill>
            <a:srgbClr val="0C7B93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0" name="Shape 27"/>
          <p:cNvSpPr/>
          <p:nvPr/>
        </p:nvSpPr>
        <p:spPr>
          <a:xfrm>
            <a:off x="3611880" y="1435608"/>
            <a:ext cx="64008" cy="658368"/>
          </a:xfrm>
          <a:prstGeom prst="rect">
            <a:avLst/>
          </a:prstGeom>
          <a:solidFill>
            <a:srgbClr val="C9972C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1" name="Text 28"/>
          <p:cNvSpPr/>
          <p:nvPr/>
        </p:nvSpPr>
        <p:spPr>
          <a:xfrm>
            <a:off x="3749040" y="1453896"/>
            <a:ext cx="5074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Assurance of the ~$30B Submarine Construction Yard</a:t>
            </a:r>
            <a:endParaRPr lang="en-US" sz="1050" dirty="0"/>
          </a:p>
        </p:txBody>
      </p:sp>
      <p:sp>
        <p:nvSpPr>
          <p:cNvPr id="32" name="Text 29"/>
          <p:cNvSpPr/>
          <p:nvPr/>
        </p:nvSpPr>
        <p:spPr>
          <a:xfrm>
            <a:off x="3749040" y="1700784"/>
            <a:ext cx="5074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contributed to infrastructure assurance across the Osborne Nuclear-Powered Submarine Construction Yard — a program with total long-term investment estimated at up to AU$30B. Our work covered nuclear regulatory compliance, design verification, and certification pathway development.</a:t>
            </a:r>
            <a:endParaRPr lang="en-US" sz="880" dirty="0"/>
          </a:p>
        </p:txBody>
      </p:sp>
      <p:sp>
        <p:nvSpPr>
          <p:cNvPr id="33" name="Shape 30"/>
          <p:cNvSpPr/>
          <p:nvPr/>
        </p:nvSpPr>
        <p:spPr>
          <a:xfrm>
            <a:off x="3611880" y="2249424"/>
            <a:ext cx="128016" cy="128016"/>
          </a:xfrm>
          <a:prstGeom prst="ellipse">
            <a:avLst/>
          </a:prstGeom>
          <a:solidFill>
            <a:srgbClr val="0C7B93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4" name="Text 31"/>
          <p:cNvSpPr/>
          <p:nvPr/>
        </p:nvSpPr>
        <p:spPr>
          <a:xfrm>
            <a:off x="3813048" y="2212848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Joint Assurance Framework</a:t>
            </a:r>
            <a:endParaRPr lang="en-US" sz="950" dirty="0"/>
          </a:p>
        </p:txBody>
      </p:sp>
      <p:sp>
        <p:nvSpPr>
          <p:cNvPr id="35" name="Text 32"/>
          <p:cNvSpPr/>
          <p:nvPr/>
        </p:nvSpPr>
        <p:spPr>
          <a:xfrm>
            <a:off x="3813048" y="2414016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3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supported development of a joint assurance framework coordinating Defence, federal regulators, nuclear specialists, engineering authorities, and local communities.</a:t>
            </a:r>
            <a:endParaRPr lang="en-US" sz="830" dirty="0"/>
          </a:p>
        </p:txBody>
      </p:sp>
      <p:sp>
        <p:nvSpPr>
          <p:cNvPr id="36" name="Shape 33"/>
          <p:cNvSpPr/>
          <p:nvPr/>
        </p:nvSpPr>
        <p:spPr>
          <a:xfrm>
            <a:off x="3611880" y="2816352"/>
            <a:ext cx="128016" cy="128016"/>
          </a:xfrm>
          <a:prstGeom prst="ellipse">
            <a:avLst/>
          </a:prstGeom>
          <a:solidFill>
            <a:srgbClr val="0C7B93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37" name="Text 34"/>
          <p:cNvSpPr/>
          <p:nvPr/>
        </p:nvSpPr>
        <p:spPr>
          <a:xfrm>
            <a:off x="3813048" y="2779776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Nuclear Infrastructure Compliance</a:t>
            </a:r>
            <a:endParaRPr lang="en-US" sz="950" dirty="0"/>
          </a:p>
        </p:txBody>
      </p:sp>
      <p:sp>
        <p:nvSpPr>
          <p:cNvPr id="38" name="Text 35"/>
          <p:cNvSpPr/>
          <p:nvPr/>
        </p:nvSpPr>
        <p:spPr>
          <a:xfrm>
            <a:off x="3813048" y="2980944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3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Contributed to design reviews, hazard analysis, safety case development, and certification evidence across construction and commissioning phases of nuclear-related facilities.</a:t>
            </a:r>
            <a:endParaRPr lang="en-US" sz="830" dirty="0"/>
          </a:p>
        </p:txBody>
      </p:sp>
      <p:sp>
        <p:nvSpPr>
          <p:cNvPr id="39" name="Shape 36"/>
          <p:cNvSpPr/>
          <p:nvPr/>
        </p:nvSpPr>
        <p:spPr>
          <a:xfrm>
            <a:off x="3611880" y="3383280"/>
            <a:ext cx="128016" cy="128016"/>
          </a:xfrm>
          <a:prstGeom prst="ellipse">
            <a:avLst/>
          </a:prstGeom>
          <a:solidFill>
            <a:srgbClr val="0C7B93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40" name="Text 37"/>
          <p:cNvSpPr/>
          <p:nvPr/>
        </p:nvSpPr>
        <p:spPr>
          <a:xfrm>
            <a:off x="3813048" y="3346704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Alignment</a:t>
            </a:r>
            <a:endParaRPr lang="en-US" sz="950" dirty="0"/>
          </a:p>
        </p:txBody>
      </p:sp>
      <p:sp>
        <p:nvSpPr>
          <p:cNvPr id="41" name="Text 38"/>
          <p:cNvSpPr/>
          <p:nvPr/>
        </p:nvSpPr>
        <p:spPr>
          <a:xfrm>
            <a:off x="3813048" y="3547872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3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Assisted in interpreting emerging Australian nuclear regulations and international standards, translating requirements into engineering evidence packs for certification bodies.</a:t>
            </a:r>
            <a:endParaRPr lang="en-US" sz="830" dirty="0"/>
          </a:p>
        </p:txBody>
      </p:sp>
      <p:sp>
        <p:nvSpPr>
          <p:cNvPr id="42" name="Shape 39"/>
          <p:cNvSpPr/>
          <p:nvPr/>
        </p:nvSpPr>
        <p:spPr>
          <a:xfrm>
            <a:off x="3611880" y="3950208"/>
            <a:ext cx="128016" cy="128016"/>
          </a:xfrm>
          <a:prstGeom prst="ellipse">
            <a:avLst/>
          </a:prstGeom>
          <a:solidFill>
            <a:srgbClr val="0C7B93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43" name="Text 40"/>
          <p:cNvSpPr/>
          <p:nvPr/>
        </p:nvSpPr>
        <p:spPr>
          <a:xfrm>
            <a:off x="3813048" y="3913632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Controls &amp; Reporting</a:t>
            </a:r>
            <a:endParaRPr lang="en-US" sz="950" dirty="0"/>
          </a:p>
        </p:txBody>
      </p:sp>
      <p:sp>
        <p:nvSpPr>
          <p:cNvPr id="44" name="Text 41"/>
          <p:cNvSpPr/>
          <p:nvPr/>
        </p:nvSpPr>
        <p:spPr>
          <a:xfrm>
            <a:off x="3813048" y="4114800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3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Provided project controls support — design change management, cost modelling, and schedule assurance — maintaining baseline integrity throughout a high-risk program.</a:t>
            </a:r>
            <a:endParaRPr lang="en-US" sz="830" dirty="0"/>
          </a:p>
        </p:txBody>
      </p:sp>
      <p:sp>
        <p:nvSpPr>
          <p:cNvPr id="45" name="Shape 42"/>
          <p:cNvSpPr/>
          <p:nvPr/>
        </p:nvSpPr>
        <p:spPr>
          <a:xfrm>
            <a:off x="3611880" y="4517136"/>
            <a:ext cx="128016" cy="128016"/>
          </a:xfrm>
          <a:prstGeom prst="ellipse">
            <a:avLst/>
          </a:prstGeom>
          <a:solidFill>
            <a:srgbClr val="0C7B93"/>
          </a:solidFill>
          <a:ln/>
        </p:spPr>
        <p:txBody>
          <a:bodyPr/>
          <a:lstStyle/>
          <a:p>
            <a:endParaRPr lang="en-AU"/>
          </a:p>
        </p:txBody>
      </p:sp>
      <p:sp>
        <p:nvSpPr>
          <p:cNvPr id="46" name="Text 43"/>
          <p:cNvSpPr/>
          <p:nvPr/>
        </p:nvSpPr>
        <p:spPr>
          <a:xfrm>
            <a:off x="3813048" y="4480560"/>
            <a:ext cx="5120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 &amp; Community Engagement</a:t>
            </a:r>
            <a:endParaRPr lang="en-US" sz="950" dirty="0"/>
          </a:p>
        </p:txBody>
      </p:sp>
      <p:sp>
        <p:nvSpPr>
          <p:cNvPr id="47" name="Text 44"/>
          <p:cNvSpPr/>
          <p:nvPr/>
        </p:nvSpPr>
        <p:spPr>
          <a:xfrm>
            <a:off x="3813048" y="4681728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3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Produced clear technical reporting for government officials, regulators, and local communities, translating complex nuclear engineering into accessible, accurate public communication.</a:t>
            </a:r>
            <a:endParaRPr lang="en-US" sz="83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E5C70ECFC59B43ADB54FCEA52BD321" ma:contentTypeVersion="15" ma:contentTypeDescription="Create a new document." ma:contentTypeScope="" ma:versionID="c75e3e3eff0896e1e1fee87620681621">
  <xsd:schema xmlns:xsd="http://www.w3.org/2001/XMLSchema" xmlns:xs="http://www.w3.org/2001/XMLSchema" xmlns:p="http://schemas.microsoft.com/office/2006/metadata/properties" xmlns:ns2="b6b5d062-cfd0-465e-a08b-cecdfed87da4" xmlns:ns3="9287d6e9-5c8e-4400-9c4d-6f62c7f9526d" targetNamespace="http://schemas.microsoft.com/office/2006/metadata/properties" ma:root="true" ma:fieldsID="8afafb3add867d275c7c7e99e3e48df5" ns2:_="" ns3:_="">
    <xsd:import namespace="b6b5d062-cfd0-465e-a08b-cecdfed87da4"/>
    <xsd:import namespace="9287d6e9-5c8e-4400-9c4d-6f62c7f952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Not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rtDate" minOccurs="0"/>
                <xsd:element ref="ns2:EndDate" minOccurs="0"/>
                <xsd:element ref="ns2:DocumentLink" minOccurs="0"/>
                <xsd:element ref="ns2:ActualStart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b5d062-cfd0-465e-a08b-cecdfed87d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1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4e150fb9-2d4e-4759-8343-f30d830e6e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StartDate" ma:index="19" nillable="true" ma:displayName="Start Date" ma:format="DateOnly" ma:internalName="StartDate">
      <xsd:simpleType>
        <xsd:restriction base="dms:DateTime"/>
      </xsd:simpleType>
    </xsd:element>
    <xsd:element name="EndDate" ma:index="20" nillable="true" ma:displayName="End Date" ma:format="DateOnly" ma:internalName="EndDate">
      <xsd:simpleType>
        <xsd:restriction base="dms:DateTime"/>
      </xsd:simpleType>
    </xsd:element>
    <xsd:element name="DocumentLink" ma:index="21" nillable="true" ma:displayName="Document Link" ma:format="Hyperlink" ma:internalName="Document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ctualStartDate" ma:index="22" nillable="true" ma:displayName="Actual Start Date" ma:format="DateOnly" ma:internalName="ActualStart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87d6e9-5c8e-4400-9c4d-6f62c7f9526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83c6b569-9656-46e0-afdb-4611b049db7e}" ma:internalName="TaxCatchAll" ma:showField="CatchAllData" ma:web="9287d6e9-5c8e-4400-9c4d-6f62c7f952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ndDate xmlns="b6b5d062-cfd0-465e-a08b-cecdfed87da4" xsi:nil="true"/>
    <StartDate xmlns="b6b5d062-cfd0-465e-a08b-cecdfed87da4" xsi:nil="true"/>
    <lcf76f155ced4ddcb4097134ff3c332f xmlns="b6b5d062-cfd0-465e-a08b-cecdfed87da4">
      <Terms xmlns="http://schemas.microsoft.com/office/infopath/2007/PartnerControls"/>
    </lcf76f155ced4ddcb4097134ff3c332f>
    <Notes xmlns="b6b5d062-cfd0-465e-a08b-cecdfed87da4" xsi:nil="true"/>
    <TaxCatchAll xmlns="9287d6e9-5c8e-4400-9c4d-6f62c7f9526d" xsi:nil="true"/>
    <DocumentLink xmlns="b6b5d062-cfd0-465e-a08b-cecdfed87da4">
      <Url xsi:nil="true"/>
      <Description xsi:nil="true"/>
    </DocumentLink>
    <ActualStartDate xmlns="b6b5d062-cfd0-465e-a08b-cecdfed87da4" xsi:nil="true"/>
  </documentManagement>
</p:properties>
</file>

<file path=customXml/itemProps1.xml><?xml version="1.0" encoding="utf-8"?>
<ds:datastoreItem xmlns:ds="http://schemas.openxmlformats.org/officeDocument/2006/customXml" ds:itemID="{7E27FF8F-8D22-41F9-A30C-91BBB8C902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925B58-C0A0-4E18-A8A4-1BDBDF50D4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b5d062-cfd0-465e-a08b-cecdfed87da4"/>
    <ds:schemaRef ds:uri="9287d6e9-5c8e-4400-9c4d-6f62c7f952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D60442-E2C3-472D-8264-BBCBE71BAD0D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b6b5d062-cfd0-465e-a08b-cecdfed87da4"/>
    <ds:schemaRef ds:uri="http://schemas.microsoft.com/office/infopath/2007/PartnerControls"/>
    <ds:schemaRef ds:uri="9287d6e9-5c8e-4400-9c4d-6f62c7f9526d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1442</Words>
  <Application>Microsoft Office PowerPoint</Application>
  <PresentationFormat>On-screen Show (16:9)</PresentationFormat>
  <Paragraphs>178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M2T Solutions – Project Case Studies</dc:title>
  <dc:subject>PptxGenJS Presentation</dc:subject>
  <dc:creator>PptxGenJS</dc:creator>
  <cp:lastModifiedBy>Varun Singh</cp:lastModifiedBy>
  <cp:revision>5</cp:revision>
  <dcterms:created xsi:type="dcterms:W3CDTF">2026-06-04T02:10:53Z</dcterms:created>
  <dcterms:modified xsi:type="dcterms:W3CDTF">2026-06-04T02:17:15Z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0x01010070E5C70ECFC59B43ADB54FCEA52BD321</vt:lpwstr>
  </property>
  <property fmtid="{D5CDD505-2E9C-101B-9397-08002B2CF9AE}" pid="3" name="MediaServiceImageTags">
    <vt:lpwstr/>
  </property>
</Properties>
</file>