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7" r:id="rId5"/>
    <p:sldId id="258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B89A31-CEE4-6004-41C8-EEAB077EA64A}" v="6" dt="2026-06-04T02:18:02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2" d="100"/>
          <a:sy n="162" d="100"/>
        </p:scale>
        <p:origin x="14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EBB89A31-CEE4-6004-41C8-EEAB077EA64A}"/>
    <pc:docChg chg="delSld">
      <pc:chgData name="" userId="" providerId="" clId="Web-{EBB89A31-CEE4-6004-41C8-EEAB077EA64A}" dt="2026-06-04T02:17:54.022" v="0"/>
      <pc:docMkLst>
        <pc:docMk/>
      </pc:docMkLst>
      <pc:sldChg chg="del">
        <pc:chgData name="" userId="" providerId="" clId="Web-{EBB89A31-CEE4-6004-41C8-EEAB077EA64A}" dt="2026-06-04T02:17:54.022" v="0"/>
        <pc:sldMkLst>
          <pc:docMk/>
          <pc:sldMk cId="0" sldId="256"/>
        </pc:sldMkLst>
      </pc:sldChg>
    </pc:docChg>
  </pc:docChgLst>
  <pc:docChgLst>
    <pc:chgData name="Varun Singh" userId="S::info@m2ts.com.au::8f5a94e2-21af-4a48-9778-ed66e4a8b90f" providerId="AD" clId="Web-{EBB89A31-CEE4-6004-41C8-EEAB077EA64A}"/>
    <pc:docChg chg="delSld">
      <pc:chgData name="Varun Singh" userId="S::info@m2ts.com.au::8f5a94e2-21af-4a48-9778-ed66e4a8b90f" providerId="AD" clId="Web-{EBB89A31-CEE4-6004-41C8-EEAB077EA64A}" dt="2026-06-04T02:18:02.741" v="4"/>
      <pc:docMkLst>
        <pc:docMk/>
      </pc:docMkLst>
      <pc:sldChg chg="del">
        <pc:chgData name="Varun Singh" userId="S::info@m2ts.com.au::8f5a94e2-21af-4a48-9778-ed66e4a8b90f" providerId="AD" clId="Web-{EBB89A31-CEE4-6004-41C8-EEAB077EA64A}" dt="2026-06-04T02:18:02.741" v="4"/>
        <pc:sldMkLst>
          <pc:docMk/>
          <pc:sldMk cId="0" sldId="259"/>
        </pc:sldMkLst>
      </pc:sldChg>
      <pc:sldChg chg="del">
        <pc:chgData name="Varun Singh" userId="S::info@m2ts.com.au::8f5a94e2-21af-4a48-9778-ed66e4a8b90f" providerId="AD" clId="Web-{EBB89A31-CEE4-6004-41C8-EEAB077EA64A}" dt="2026-06-04T02:17:58.335" v="0"/>
        <pc:sldMkLst>
          <pc:docMk/>
          <pc:sldMk cId="0" sldId="260"/>
        </pc:sldMkLst>
      </pc:sldChg>
      <pc:sldChg chg="del">
        <pc:chgData name="Varun Singh" userId="S::info@m2ts.com.au::8f5a94e2-21af-4a48-9778-ed66e4a8b90f" providerId="AD" clId="Web-{EBB89A31-CEE4-6004-41C8-EEAB077EA64A}" dt="2026-06-04T02:17:59.772" v="1"/>
        <pc:sldMkLst>
          <pc:docMk/>
          <pc:sldMk cId="0" sldId="261"/>
        </pc:sldMkLst>
      </pc:sldChg>
      <pc:sldChg chg="del">
        <pc:chgData name="Varun Singh" userId="S::info@m2ts.com.au::8f5a94e2-21af-4a48-9778-ed66e4a8b90f" providerId="AD" clId="Web-{EBB89A31-CEE4-6004-41C8-EEAB077EA64A}" dt="2026-06-04T02:18:00.788" v="2"/>
        <pc:sldMkLst>
          <pc:docMk/>
          <pc:sldMk cId="0" sldId="262"/>
        </pc:sldMkLst>
      </pc:sldChg>
      <pc:sldChg chg="del">
        <pc:chgData name="Varun Singh" userId="S::info@m2ts.com.au::8f5a94e2-21af-4a48-9778-ed66e4a8b90f" providerId="AD" clId="Web-{EBB89A31-CEE4-6004-41C8-EEAB077EA64A}" dt="2026-06-04T02:18:01.725" v="3"/>
        <pc:sldMkLst>
          <pc:docMk/>
          <pc:sldMk cId="0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5156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" name="Shape 1"/>
          <p:cNvSpPr/>
          <p:nvPr/>
        </p:nvSpPr>
        <p:spPr>
          <a:xfrm>
            <a:off x="0" y="0"/>
            <a:ext cx="5029200" cy="5143500"/>
          </a:xfrm>
          <a:prstGeom prst="rect">
            <a:avLst/>
          </a:prstGeom>
          <a:solidFill>
            <a:srgbClr val="000000">
              <a:alpha val="8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6" name="Text 3"/>
          <p:cNvSpPr/>
          <p:nvPr/>
        </p:nvSpPr>
        <p:spPr>
          <a:xfrm>
            <a:off x="411480" y="2743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 01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411480" y="594360"/>
            <a:ext cx="5943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GWEO Enterprise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411480" y="123444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Guided Weapons &amp; Explosive Ordnance  —  Australia's Sovereign Strike Capability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11480" y="1737360"/>
            <a:ext cx="6400800" cy="960120"/>
          </a:xfrm>
          <a:prstGeom prst="rect">
            <a:avLst/>
          </a:prstGeom>
          <a:solidFill>
            <a:srgbClr val="C9972C">
              <a:alpha val="85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0" name="Text 7"/>
          <p:cNvSpPr/>
          <p:nvPr/>
        </p:nvSpPr>
        <p:spPr>
          <a:xfrm>
            <a:off x="548640" y="1783080"/>
            <a:ext cx="61264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Australia fired its first domestically assembled GMLRS missile at Woomera in April 2026 — the first nation outside the United States to do so. M2T supported the engineering and governance foundations that made this historic milestone possible.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11480" y="2852928"/>
            <a:ext cx="2029968" cy="804672"/>
          </a:xfrm>
          <a:prstGeom prst="rect">
            <a:avLst/>
          </a:prstGeom>
          <a:solidFill>
            <a:srgbClr val="0D1B3E">
              <a:alpha val="7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2" name="Text 9"/>
          <p:cNvSpPr/>
          <p:nvPr/>
        </p:nvSpPr>
        <p:spPr>
          <a:xfrm>
            <a:off x="411480" y="2880360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AU$37.4M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411480" y="3273552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GWPC Risk Reduction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</a:t>
            </a:r>
            <a:endParaRPr lang="en-US" sz="750" dirty="0"/>
          </a:p>
        </p:txBody>
      </p:sp>
      <p:sp>
        <p:nvSpPr>
          <p:cNvPr id="14" name="Shape 11"/>
          <p:cNvSpPr/>
          <p:nvPr/>
        </p:nvSpPr>
        <p:spPr>
          <a:xfrm>
            <a:off x="2587752" y="2852928"/>
            <a:ext cx="2029968" cy="804672"/>
          </a:xfrm>
          <a:prstGeom prst="rect">
            <a:avLst/>
          </a:prstGeom>
          <a:solidFill>
            <a:srgbClr val="0D1B3E">
              <a:alpha val="7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5" name="Text 12"/>
          <p:cNvSpPr/>
          <p:nvPr/>
        </p:nvSpPr>
        <p:spPr>
          <a:xfrm>
            <a:off x="2587752" y="2880360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4,000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2587752" y="3273552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GMLRS rockets / yr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planned peak output</a:t>
            </a:r>
            <a:endParaRPr lang="en-US" sz="750" dirty="0"/>
          </a:p>
        </p:txBody>
      </p:sp>
      <p:sp>
        <p:nvSpPr>
          <p:cNvPr id="17" name="Shape 14"/>
          <p:cNvSpPr/>
          <p:nvPr/>
        </p:nvSpPr>
        <p:spPr>
          <a:xfrm>
            <a:off x="4764024" y="2852928"/>
            <a:ext cx="2029968" cy="804672"/>
          </a:xfrm>
          <a:prstGeom prst="rect">
            <a:avLst/>
          </a:prstGeom>
          <a:solidFill>
            <a:srgbClr val="0D1B3E">
              <a:alpha val="7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8" name="Text 15"/>
          <p:cNvSpPr/>
          <p:nvPr/>
        </p:nvSpPr>
        <p:spPr>
          <a:xfrm>
            <a:off x="4764024" y="2880360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 2024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4764024" y="3273552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Australia–US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GWEO MoU signed</a:t>
            </a:r>
            <a:endParaRPr lang="en-US" sz="750" dirty="0"/>
          </a:p>
        </p:txBody>
      </p:sp>
      <p:sp>
        <p:nvSpPr>
          <p:cNvPr id="20" name="Shape 17"/>
          <p:cNvSpPr/>
          <p:nvPr/>
        </p:nvSpPr>
        <p:spPr>
          <a:xfrm>
            <a:off x="6940296" y="2852928"/>
            <a:ext cx="2029968" cy="804672"/>
          </a:xfrm>
          <a:prstGeom prst="rect">
            <a:avLst/>
          </a:prstGeom>
          <a:solidFill>
            <a:srgbClr val="0D1B3E">
              <a:alpha val="7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1" name="Text 18"/>
          <p:cNvSpPr/>
          <p:nvPr/>
        </p:nvSpPr>
        <p:spPr>
          <a:xfrm>
            <a:off x="6940296" y="2880360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 2025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6940296" y="3273552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Wakefield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facility opened</a:t>
            </a:r>
            <a:endParaRPr lang="en-US" sz="750" dirty="0"/>
          </a:p>
        </p:txBody>
      </p:sp>
      <p:sp>
        <p:nvSpPr>
          <p:cNvPr id="23" name="Shape 20"/>
          <p:cNvSpPr/>
          <p:nvPr/>
        </p:nvSpPr>
        <p:spPr>
          <a:xfrm>
            <a:off x="411480" y="3822192"/>
            <a:ext cx="2926080" cy="274320"/>
          </a:xfrm>
          <a:prstGeom prst="rect">
            <a:avLst/>
          </a:prstGeom>
          <a:solidFill>
            <a:srgbClr val="0C7B93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4" name="Text 21"/>
          <p:cNvSpPr/>
          <p:nvPr/>
        </p:nvSpPr>
        <p:spPr>
          <a:xfrm>
            <a:off x="411480" y="3822192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CLIENT: GWEO GROUP / DEPT. OF DEFENCE</a:t>
            </a:r>
            <a:endParaRPr lang="en-US" sz="850" dirty="0"/>
          </a:p>
        </p:txBody>
      </p:sp>
      <p:sp>
        <p:nvSpPr>
          <p:cNvPr id="25" name="Text 22"/>
          <p:cNvSpPr/>
          <p:nvPr/>
        </p:nvSpPr>
        <p:spPr>
          <a:xfrm>
            <a:off x="411480" y="4169664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Role: Above-the-line technical consultant &amp; subject matter support</a:t>
            </a:r>
            <a:endParaRPr lang="en-US" sz="950" dirty="0"/>
          </a:p>
        </p:txBody>
      </p:sp>
      <p:sp>
        <p:nvSpPr>
          <p:cNvPr id="26" name="Text 23"/>
          <p:cNvSpPr/>
          <p:nvPr/>
        </p:nvSpPr>
        <p:spPr>
          <a:xfrm>
            <a:off x="411480" y="448056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Wakefield Missile Assembly Facility opened December 2025 — first GMLRS assembled outside the US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383280" cy="514350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3383280" cy="256032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383280" cy="2560320"/>
          </a:xfrm>
          <a:prstGeom prst="rect">
            <a:avLst/>
          </a:prstGeom>
          <a:solidFill>
            <a:srgbClr val="000000">
              <a:alpha val="55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6" name="Text 3"/>
          <p:cNvSpPr/>
          <p:nvPr/>
        </p:nvSpPr>
        <p:spPr>
          <a:xfrm>
            <a:off x="320040" y="2651760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01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320040" y="2926080"/>
            <a:ext cx="2834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GWEO</a:t>
            </a:r>
            <a:endParaRPr lang="en-US" sz="2200" dirty="0"/>
          </a:p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</a:t>
            </a:r>
            <a:endParaRPr lang="en-US" sz="2200" dirty="0"/>
          </a:p>
        </p:txBody>
      </p:sp>
      <p:sp>
        <p:nvSpPr>
          <p:cNvPr id="8" name="Shape 5"/>
          <p:cNvSpPr/>
          <p:nvPr/>
        </p:nvSpPr>
        <p:spPr>
          <a:xfrm>
            <a:off x="320040" y="3840480"/>
            <a:ext cx="2788920" cy="150876"/>
          </a:xfrm>
          <a:prstGeom prst="rect">
            <a:avLst/>
          </a:prstGeom>
          <a:solidFill>
            <a:srgbClr val="1A2E5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9" name="Text 6"/>
          <p:cNvSpPr/>
          <p:nvPr/>
        </p:nvSpPr>
        <p:spPr>
          <a:xfrm>
            <a:off x="384048" y="384048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Governance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320040" y="4000500"/>
            <a:ext cx="2788920" cy="150876"/>
          </a:xfrm>
          <a:prstGeom prst="rect">
            <a:avLst/>
          </a:prstGeom>
          <a:solidFill>
            <a:srgbClr val="162447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1" name="Text 8"/>
          <p:cNvSpPr/>
          <p:nvPr/>
        </p:nvSpPr>
        <p:spPr>
          <a:xfrm>
            <a:off x="384048" y="400050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Safety &amp; Certification</a:t>
            </a:r>
            <a:endParaRPr lang="en-US" sz="800" dirty="0"/>
          </a:p>
        </p:txBody>
      </p:sp>
      <p:sp>
        <p:nvSpPr>
          <p:cNvPr id="12" name="Shape 9"/>
          <p:cNvSpPr/>
          <p:nvPr/>
        </p:nvSpPr>
        <p:spPr>
          <a:xfrm>
            <a:off x="320040" y="4160520"/>
            <a:ext cx="2788920" cy="150876"/>
          </a:xfrm>
          <a:prstGeom prst="rect">
            <a:avLst/>
          </a:prstGeom>
          <a:solidFill>
            <a:srgbClr val="1A2E5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3" name="Text 10"/>
          <p:cNvSpPr/>
          <p:nvPr/>
        </p:nvSpPr>
        <p:spPr>
          <a:xfrm>
            <a:off x="384048" y="416052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Workforce Design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320040" y="4320540"/>
            <a:ext cx="2788920" cy="150876"/>
          </a:xfrm>
          <a:prstGeom prst="rect">
            <a:avLst/>
          </a:prstGeom>
          <a:solidFill>
            <a:srgbClr val="162447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5" name="Text 12"/>
          <p:cNvSpPr/>
          <p:nvPr/>
        </p:nvSpPr>
        <p:spPr>
          <a:xfrm>
            <a:off x="384048" y="432054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ILS &amp; Supply Chain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320040" y="4480560"/>
            <a:ext cx="2788920" cy="150876"/>
          </a:xfrm>
          <a:prstGeom prst="rect">
            <a:avLst/>
          </a:prstGeom>
          <a:solidFill>
            <a:srgbClr val="1A2E5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Text 14"/>
          <p:cNvSpPr/>
          <p:nvPr/>
        </p:nvSpPr>
        <p:spPr>
          <a:xfrm>
            <a:off x="384048" y="448056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&amp; Evaluation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320040" y="4640580"/>
            <a:ext cx="2788920" cy="150876"/>
          </a:xfrm>
          <a:prstGeom prst="rect">
            <a:avLst/>
          </a:prstGeom>
          <a:solidFill>
            <a:srgbClr val="162447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9" name="Text 16"/>
          <p:cNvSpPr/>
          <p:nvPr/>
        </p:nvSpPr>
        <p:spPr>
          <a:xfrm>
            <a:off x="384048" y="464058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Bilateral MoU Support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320040" y="4800600"/>
            <a:ext cx="2788920" cy="150876"/>
          </a:xfrm>
          <a:prstGeom prst="rect">
            <a:avLst/>
          </a:prstGeom>
          <a:solidFill>
            <a:srgbClr val="1A2E5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1" name="Text 18"/>
          <p:cNvSpPr/>
          <p:nvPr/>
        </p:nvSpPr>
        <p:spPr>
          <a:xfrm>
            <a:off x="384048" y="480060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&amp; Technical Modelling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320040" y="4960620"/>
            <a:ext cx="2788920" cy="150876"/>
          </a:xfrm>
          <a:prstGeom prst="rect">
            <a:avLst/>
          </a:prstGeom>
          <a:solidFill>
            <a:srgbClr val="162447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3" name="Text 20"/>
          <p:cNvSpPr/>
          <p:nvPr/>
        </p:nvSpPr>
        <p:spPr>
          <a:xfrm>
            <a:off x="384048" y="496062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Compliance Assurance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3611880" y="256032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M2T Supported the GWEO Program</a:t>
            </a:r>
            <a:endParaRPr lang="en-US" sz="1500" dirty="0"/>
          </a:p>
        </p:txBody>
      </p:sp>
      <p:sp>
        <p:nvSpPr>
          <p:cNvPr id="25" name="Shape 22"/>
          <p:cNvSpPr/>
          <p:nvPr/>
        </p:nvSpPr>
        <p:spPr>
          <a:xfrm>
            <a:off x="3611880" y="694944"/>
            <a:ext cx="5303520" cy="658368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6" name="Shape 23"/>
          <p:cNvSpPr/>
          <p:nvPr/>
        </p:nvSpPr>
        <p:spPr>
          <a:xfrm>
            <a:off x="3611880" y="694944"/>
            <a:ext cx="64008" cy="658368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7" name="Text 24"/>
          <p:cNvSpPr/>
          <p:nvPr/>
        </p:nvSpPr>
        <p:spPr>
          <a:xfrm>
            <a:off x="3749040" y="713232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Manufacturing Engineering Division Backbone</a:t>
            </a:r>
            <a:endParaRPr lang="en-US" sz="1050" dirty="0"/>
          </a:p>
        </p:txBody>
      </p:sp>
      <p:sp>
        <p:nvSpPr>
          <p:cNvPr id="28" name="Text 25"/>
          <p:cNvSpPr/>
          <p:nvPr/>
        </p:nvSpPr>
        <p:spPr>
          <a:xfrm>
            <a:off x="3749040" y="960120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supported the development of the inaugural GWEO Manufacturing Division Technical Governance Framework — the engineering system underpinning how guided weapons are manufactured in Australia.</a:t>
            </a:r>
            <a:endParaRPr lang="en-US" sz="880" dirty="0"/>
          </a:p>
        </p:txBody>
      </p:sp>
      <p:sp>
        <p:nvSpPr>
          <p:cNvPr id="29" name="Shape 26"/>
          <p:cNvSpPr/>
          <p:nvPr/>
        </p:nvSpPr>
        <p:spPr>
          <a:xfrm>
            <a:off x="3611880" y="1435608"/>
            <a:ext cx="5303520" cy="658368"/>
          </a:xfrm>
          <a:prstGeom prst="rect">
            <a:avLst/>
          </a:prstGeom>
          <a:solidFill>
            <a:srgbClr val="1A3C34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0" name="Shape 27"/>
          <p:cNvSpPr/>
          <p:nvPr/>
        </p:nvSpPr>
        <p:spPr>
          <a:xfrm>
            <a:off x="3611880" y="1435608"/>
            <a:ext cx="64008" cy="658368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1" name="Text 28"/>
          <p:cNvSpPr/>
          <p:nvPr/>
        </p:nvSpPr>
        <p:spPr>
          <a:xfrm>
            <a:off x="3749040" y="1453896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Enabled Australia's First Assembly &amp; Live Fire of GMLRS</a:t>
            </a:r>
            <a:endParaRPr lang="en-US" sz="1050" dirty="0"/>
          </a:p>
        </p:txBody>
      </p:sp>
      <p:sp>
        <p:nvSpPr>
          <p:cNvPr id="32" name="Text 29"/>
          <p:cNvSpPr/>
          <p:nvPr/>
        </p:nvSpPr>
        <p:spPr>
          <a:xfrm>
            <a:off x="3749040" y="1700784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Australia test-fired its first locally assembled GMLRS at Woomera in April 2026 — the only nation outside the US to do so. M2T's governance, safety, and T&amp;E support contributed to the frameworks that validated and assured this historic milestone.</a:t>
            </a:r>
            <a:endParaRPr lang="en-US" sz="880" dirty="0"/>
          </a:p>
        </p:txBody>
      </p:sp>
      <p:sp>
        <p:nvSpPr>
          <p:cNvPr id="33" name="Shape 30"/>
          <p:cNvSpPr/>
          <p:nvPr/>
        </p:nvSpPr>
        <p:spPr>
          <a:xfrm>
            <a:off x="3611880" y="2249424"/>
            <a:ext cx="128016" cy="128016"/>
          </a:xfrm>
          <a:prstGeom prst="ellipse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4" name="Text 31"/>
          <p:cNvSpPr/>
          <p:nvPr/>
        </p:nvSpPr>
        <p:spPr>
          <a:xfrm>
            <a:off x="3813048" y="2212848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Australia–US GWEO Memorandum of Understanding</a:t>
            </a:r>
            <a:endParaRPr lang="en-US" sz="950" dirty="0"/>
          </a:p>
        </p:txBody>
      </p:sp>
      <p:sp>
        <p:nvSpPr>
          <p:cNvPr id="35" name="Text 32"/>
          <p:cNvSpPr/>
          <p:nvPr/>
        </p:nvSpPr>
        <p:spPr>
          <a:xfrm>
            <a:off x="3813048" y="2414016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team supported technical analysis and alignment for the March 2024 bilateral agreement enabling up to 4,000 GMLRS rockets per year — 10× Australia's own needs.</a:t>
            </a:r>
            <a:endParaRPr lang="en-US" sz="830" dirty="0"/>
          </a:p>
        </p:txBody>
      </p:sp>
      <p:sp>
        <p:nvSpPr>
          <p:cNvPr id="36" name="Shape 33"/>
          <p:cNvSpPr/>
          <p:nvPr/>
        </p:nvSpPr>
        <p:spPr>
          <a:xfrm>
            <a:off x="3611880" y="2816352"/>
            <a:ext cx="128016" cy="128016"/>
          </a:xfrm>
          <a:prstGeom prst="ellipse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7" name="Text 34"/>
          <p:cNvSpPr/>
          <p:nvPr/>
        </p:nvSpPr>
        <p:spPr>
          <a:xfrm>
            <a:off x="3813048" y="2779776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Workforce Planning (GWPC)</a:t>
            </a:r>
            <a:endParaRPr lang="en-US" sz="950" dirty="0"/>
          </a:p>
        </p:txBody>
      </p:sp>
      <p:sp>
        <p:nvSpPr>
          <p:cNvPr id="38" name="Text 35"/>
          <p:cNvSpPr/>
          <p:nvPr/>
        </p:nvSpPr>
        <p:spPr>
          <a:xfrm>
            <a:off x="3813048" y="2980944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assisted in designing the workforce model for the Guided Weapons Production Capability, mapping APS, ADF, and contractor roles across a 10-year horizon.</a:t>
            </a:r>
            <a:endParaRPr lang="en-US" sz="830" dirty="0"/>
          </a:p>
        </p:txBody>
      </p:sp>
      <p:sp>
        <p:nvSpPr>
          <p:cNvPr id="39" name="Shape 36"/>
          <p:cNvSpPr/>
          <p:nvPr/>
        </p:nvSpPr>
        <p:spPr>
          <a:xfrm>
            <a:off x="3611880" y="3383280"/>
            <a:ext cx="128016" cy="128016"/>
          </a:xfrm>
          <a:prstGeom prst="ellipse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0" name="Text 37"/>
          <p:cNvSpPr/>
          <p:nvPr/>
        </p:nvSpPr>
        <p:spPr>
          <a:xfrm>
            <a:off x="3813048" y="3346704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&amp; Evaluation Planning</a:t>
            </a:r>
            <a:endParaRPr lang="en-US" sz="950" dirty="0"/>
          </a:p>
        </p:txBody>
      </p:sp>
      <p:sp>
        <p:nvSpPr>
          <p:cNvPr id="41" name="Text 38"/>
          <p:cNvSpPr/>
          <p:nvPr/>
        </p:nvSpPr>
        <p:spPr>
          <a:xfrm>
            <a:off x="3813048" y="3547872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Contributed to Test &amp; Evaluation Master Plans, safety-integrated trial frameworks, and OEM test failure root-cause analysis.</a:t>
            </a:r>
            <a:endParaRPr lang="en-US" sz="830" dirty="0"/>
          </a:p>
        </p:txBody>
      </p:sp>
      <p:sp>
        <p:nvSpPr>
          <p:cNvPr id="42" name="Shape 39"/>
          <p:cNvSpPr/>
          <p:nvPr/>
        </p:nvSpPr>
        <p:spPr>
          <a:xfrm>
            <a:off x="3611880" y="3950208"/>
            <a:ext cx="128016" cy="128016"/>
          </a:xfrm>
          <a:prstGeom prst="ellipse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3" name="Text 40"/>
          <p:cNvSpPr/>
          <p:nvPr/>
        </p:nvSpPr>
        <p:spPr>
          <a:xfrm>
            <a:off x="3813048" y="3913632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Chain &amp; Compliance Assurance</a:t>
            </a:r>
            <a:endParaRPr lang="en-US" sz="950" dirty="0"/>
          </a:p>
        </p:txBody>
      </p:sp>
      <p:sp>
        <p:nvSpPr>
          <p:cNvPr id="44" name="Text 41"/>
          <p:cNvSpPr/>
          <p:nvPr/>
        </p:nvSpPr>
        <p:spPr>
          <a:xfrm>
            <a:off x="3813048" y="4114800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Supported supplier evaluation, NEQ calculations, and compliance assessments protecting the Commonwealth's procurement interests throughout the acquisition lifecycle.</a:t>
            </a:r>
            <a:endParaRPr lang="en-US" sz="830" dirty="0"/>
          </a:p>
        </p:txBody>
      </p:sp>
      <p:sp>
        <p:nvSpPr>
          <p:cNvPr id="45" name="Shape 42"/>
          <p:cNvSpPr/>
          <p:nvPr/>
        </p:nvSpPr>
        <p:spPr>
          <a:xfrm>
            <a:off x="3611880" y="4517136"/>
            <a:ext cx="128016" cy="128016"/>
          </a:xfrm>
          <a:prstGeom prst="ellipse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6" name="Text 43"/>
          <p:cNvSpPr/>
          <p:nvPr/>
        </p:nvSpPr>
        <p:spPr>
          <a:xfrm>
            <a:off x="3813048" y="4480560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Modelling for Cabinet Submissions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3813048" y="4681728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Provided technical-economic modelling of T&amp;E infrastructure and range assets that informed multi-billion dollar Government investment decisions.</a:t>
            </a:r>
            <a:endParaRPr lang="en-US" sz="83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E5C70ECFC59B43ADB54FCEA52BD321" ma:contentTypeVersion="15" ma:contentTypeDescription="Create a new document." ma:contentTypeScope="" ma:versionID="c75e3e3eff0896e1e1fee87620681621">
  <xsd:schema xmlns:xsd="http://www.w3.org/2001/XMLSchema" xmlns:xs="http://www.w3.org/2001/XMLSchema" xmlns:p="http://schemas.microsoft.com/office/2006/metadata/properties" xmlns:ns2="b6b5d062-cfd0-465e-a08b-cecdfed87da4" xmlns:ns3="9287d6e9-5c8e-4400-9c4d-6f62c7f9526d" targetNamespace="http://schemas.microsoft.com/office/2006/metadata/properties" ma:root="true" ma:fieldsID="8afafb3add867d275c7c7e99e3e48df5" ns2:_="" ns3:_="">
    <xsd:import namespace="b6b5d062-cfd0-465e-a08b-cecdfed87da4"/>
    <xsd:import namespace="9287d6e9-5c8e-4400-9c4d-6f62c7f952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Not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rtDate" minOccurs="0"/>
                <xsd:element ref="ns2:EndDate" minOccurs="0"/>
                <xsd:element ref="ns2:DocumentLink" minOccurs="0"/>
                <xsd:element ref="ns2:ActualStar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b5d062-cfd0-465e-a08b-cecdfed87d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1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e150fb9-2d4e-4759-8343-f30d830e6e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StartDate" ma:index="19" nillable="true" ma:displayName="Start Date" ma:format="DateOnly" ma:internalName="StartDate">
      <xsd:simpleType>
        <xsd:restriction base="dms:DateTime"/>
      </xsd:simpleType>
    </xsd:element>
    <xsd:element name="EndDate" ma:index="20" nillable="true" ma:displayName="End Date" ma:format="DateOnly" ma:internalName="EndDate">
      <xsd:simpleType>
        <xsd:restriction base="dms:DateTime"/>
      </xsd:simpleType>
    </xsd:element>
    <xsd:element name="DocumentLink" ma:index="21" nillable="true" ma:displayName="Document Link" ma:format="Hyperlink" ma:internalName="Document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ctualStartDate" ma:index="22" nillable="true" ma:displayName="Actual Start Date" ma:format="DateOnly" ma:internalName="ActualStart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7d6e9-5c8e-4400-9c4d-6f62c7f952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83c6b569-9656-46e0-afdb-4611b049db7e}" ma:internalName="TaxCatchAll" ma:showField="CatchAllData" ma:web="9287d6e9-5c8e-4400-9c4d-6f62c7f952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ndDate xmlns="b6b5d062-cfd0-465e-a08b-cecdfed87da4" xsi:nil="true"/>
    <StartDate xmlns="b6b5d062-cfd0-465e-a08b-cecdfed87da4" xsi:nil="true"/>
    <lcf76f155ced4ddcb4097134ff3c332f xmlns="b6b5d062-cfd0-465e-a08b-cecdfed87da4">
      <Terms xmlns="http://schemas.microsoft.com/office/infopath/2007/PartnerControls"/>
    </lcf76f155ced4ddcb4097134ff3c332f>
    <Notes xmlns="b6b5d062-cfd0-465e-a08b-cecdfed87da4" xsi:nil="true"/>
    <TaxCatchAll xmlns="9287d6e9-5c8e-4400-9c4d-6f62c7f9526d" xsi:nil="true"/>
    <DocumentLink xmlns="b6b5d062-cfd0-465e-a08b-cecdfed87da4">
      <Url xsi:nil="true"/>
      <Description xsi:nil="true"/>
    </DocumentLink>
    <ActualStartDate xmlns="b6b5d062-cfd0-465e-a08b-cecdfed87da4" xsi:nil="true"/>
  </documentManagement>
</p:properties>
</file>

<file path=customXml/itemProps1.xml><?xml version="1.0" encoding="utf-8"?>
<ds:datastoreItem xmlns:ds="http://schemas.openxmlformats.org/officeDocument/2006/customXml" ds:itemID="{7E27FF8F-8D22-41F9-A30C-91BBB8C902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925B58-C0A0-4E18-A8A4-1BDBDF50D4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b5d062-cfd0-465e-a08b-cecdfed87da4"/>
    <ds:schemaRef ds:uri="9287d6e9-5c8e-4400-9c4d-6f62c7f952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D60442-E2C3-472D-8264-BBCBE71BAD0D}">
  <ds:schemaRefs>
    <ds:schemaRef ds:uri="9287d6e9-5c8e-4400-9c4d-6f62c7f9526d"/>
    <ds:schemaRef ds:uri="http://purl.org/dc/elements/1.1/"/>
    <ds:schemaRef ds:uri="http://schemas.openxmlformats.org/package/2006/metadata/core-properties"/>
    <ds:schemaRef ds:uri="b6b5d062-cfd0-465e-a08b-cecdfed87da4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1442</Words>
  <Application>Microsoft Office PowerPoint</Application>
  <PresentationFormat>On-screen Show (16:9)</PresentationFormat>
  <Paragraphs>178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M2T Solutions – Project Case Studies</dc:title>
  <dc:subject>PptxGenJS Presentation</dc:subject>
  <dc:creator>PptxGenJS</dc:creator>
  <cp:lastModifiedBy>Varun Singh</cp:lastModifiedBy>
  <cp:revision>4</cp:revision>
  <dcterms:created xsi:type="dcterms:W3CDTF">2026-06-04T02:10:53Z</dcterms:created>
  <dcterms:modified xsi:type="dcterms:W3CDTF">2026-06-04T02:18:04Z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0x01010070E5C70ECFC59B43ADB54FCEA52BD321</vt:lpwstr>
  </property>
  <property fmtid="{D5CDD505-2E9C-101B-9397-08002B2CF9AE}" pid="3" name="MediaServiceImageTags">
    <vt:lpwstr/>
  </property>
</Properties>
</file>