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61" r:id="rId5"/>
    <p:sldId id="262" r:id="rId6"/>
    <p:sldId id="263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2" d="100"/>
          <a:sy n="162" d="100"/>
        </p:scale>
        <p:origin x="14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run Singh" userId="8f5a94e2-21af-4a48-9778-ed66e4a8b90f" providerId="ADAL" clId="{45F7658E-68E9-4EF7-88BF-52D23561FC84}"/>
    <pc:docChg chg="delSld">
      <pc:chgData name="Varun Singh" userId="8f5a94e2-21af-4a48-9778-ed66e4a8b90f" providerId="ADAL" clId="{45F7658E-68E9-4EF7-88BF-52D23561FC84}" dt="2026-06-04T02:16:17.619" v="0" actId="47"/>
      <pc:docMkLst>
        <pc:docMk/>
      </pc:docMkLst>
      <pc:sldChg chg="del">
        <pc:chgData name="Varun Singh" userId="8f5a94e2-21af-4a48-9778-ed66e4a8b90f" providerId="ADAL" clId="{45F7658E-68E9-4EF7-88BF-52D23561FC84}" dt="2026-06-04T02:16:17.619" v="0" actId="47"/>
        <pc:sldMkLst>
          <pc:docMk/>
          <pc:sldMk cId="0" sldId="256"/>
        </pc:sldMkLst>
      </pc:sldChg>
      <pc:sldChg chg="del">
        <pc:chgData name="Varun Singh" userId="8f5a94e2-21af-4a48-9778-ed66e4a8b90f" providerId="ADAL" clId="{45F7658E-68E9-4EF7-88BF-52D23561FC84}" dt="2026-06-04T02:16:17.619" v="0" actId="47"/>
        <pc:sldMkLst>
          <pc:docMk/>
          <pc:sldMk cId="0" sldId="257"/>
        </pc:sldMkLst>
      </pc:sldChg>
      <pc:sldChg chg="del">
        <pc:chgData name="Varun Singh" userId="8f5a94e2-21af-4a48-9778-ed66e4a8b90f" providerId="ADAL" clId="{45F7658E-68E9-4EF7-88BF-52D23561FC84}" dt="2026-06-04T02:16:17.619" v="0" actId="47"/>
        <pc:sldMkLst>
          <pc:docMk/>
          <pc:sldMk cId="0" sldId="258"/>
        </pc:sldMkLst>
      </pc:sldChg>
      <pc:sldChg chg="del">
        <pc:chgData name="Varun Singh" userId="8f5a94e2-21af-4a48-9778-ed66e4a8b90f" providerId="ADAL" clId="{45F7658E-68E9-4EF7-88BF-52D23561FC84}" dt="2026-06-04T02:16:17.619" v="0" actId="47"/>
        <pc:sldMkLst>
          <pc:docMk/>
          <pc:sldMk cId="0" sldId="259"/>
        </pc:sldMkLst>
      </pc:sldChg>
      <pc:sldChg chg="del">
        <pc:chgData name="Varun Singh" userId="8f5a94e2-21af-4a48-9778-ed66e4a8b90f" providerId="ADAL" clId="{45F7658E-68E9-4EF7-88BF-52D23561FC84}" dt="2026-06-04T02:16:17.619" v="0" actId="47"/>
        <pc:sldMkLst>
          <pc:docMk/>
          <pc:sldMk cId="0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5156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" name="Shape 1"/>
          <p:cNvSpPr/>
          <p:nvPr/>
        </p:nvSpPr>
        <p:spPr>
          <a:xfrm>
            <a:off x="0" y="0"/>
            <a:ext cx="5303520" cy="5143500"/>
          </a:xfrm>
          <a:prstGeom prst="rect">
            <a:avLst/>
          </a:prstGeom>
          <a:solidFill>
            <a:srgbClr val="000000">
              <a:alpha val="78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6" name="Text 3"/>
          <p:cNvSpPr/>
          <p:nvPr/>
        </p:nvSpPr>
        <p:spPr>
          <a:xfrm>
            <a:off x="411480" y="2743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 03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411480" y="594360"/>
            <a:ext cx="6583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Hypersonix Launch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411480" y="1481328"/>
            <a:ext cx="6858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Fuel System Explosion Analysis  —  Hypersonic Vehicle Testing Safety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411480" y="1920240"/>
            <a:ext cx="6583680" cy="914400"/>
          </a:xfrm>
          <a:prstGeom prst="rect">
            <a:avLst/>
          </a:prstGeom>
          <a:solidFill>
            <a:srgbClr val="050C24">
              <a:alpha val="8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0" name="Text 7"/>
          <p:cNvSpPr/>
          <p:nvPr/>
        </p:nvSpPr>
        <p:spPr>
          <a:xfrm>
            <a:off x="548640" y="1956816"/>
            <a:ext cx="63093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Hypersonix Launch Systems engaged M2T to provide specialist explosive engineering analysis for their high-pressure hydrogen COPV fuel system testing program at Carole Park, Brisbane. M2T provided a structured hazard assessment covering blast overpressure, fragmentation, and risk mitigation recommendations — supporting safe hypersonic vehicle development in Australia.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11480" y="2971800"/>
            <a:ext cx="2029968" cy="804672"/>
          </a:xfrm>
          <a:prstGeom prst="rect">
            <a:avLst/>
          </a:prstGeom>
          <a:solidFill>
            <a:srgbClr val="050C24">
              <a:alpha val="72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2" name="Text 9"/>
          <p:cNvSpPr/>
          <p:nvPr/>
        </p:nvSpPr>
        <p:spPr>
          <a:xfrm>
            <a:off x="411480" y="2999232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COPV</a:t>
            </a:r>
            <a:endParaRPr lang="en-US" sz="1700" dirty="0"/>
          </a:p>
        </p:txBody>
      </p:sp>
      <p:sp>
        <p:nvSpPr>
          <p:cNvPr id="13" name="Text 10"/>
          <p:cNvSpPr/>
          <p:nvPr/>
        </p:nvSpPr>
        <p:spPr>
          <a:xfrm>
            <a:off x="411480" y="3392424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Carbon-Overwound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Pressure Vessel — H₂</a:t>
            </a:r>
            <a:endParaRPr lang="en-US" sz="750" dirty="0"/>
          </a:p>
        </p:txBody>
      </p:sp>
      <p:sp>
        <p:nvSpPr>
          <p:cNvPr id="14" name="Shape 11"/>
          <p:cNvSpPr/>
          <p:nvPr/>
        </p:nvSpPr>
        <p:spPr>
          <a:xfrm>
            <a:off x="2587752" y="2971800"/>
            <a:ext cx="2029968" cy="804672"/>
          </a:xfrm>
          <a:prstGeom prst="rect">
            <a:avLst/>
          </a:prstGeom>
          <a:solidFill>
            <a:srgbClr val="050C24">
              <a:alpha val="72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5" name="Text 12"/>
          <p:cNvSpPr/>
          <p:nvPr/>
        </p:nvSpPr>
        <p:spPr>
          <a:xfrm>
            <a:off x="2587752" y="2999232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Bow-Tie</a:t>
            </a:r>
            <a:endParaRPr lang="en-US" sz="1700" dirty="0"/>
          </a:p>
        </p:txBody>
      </p:sp>
      <p:sp>
        <p:nvSpPr>
          <p:cNvPr id="16" name="Text 13"/>
          <p:cNvSpPr/>
          <p:nvPr/>
        </p:nvSpPr>
        <p:spPr>
          <a:xfrm>
            <a:off x="2587752" y="3392424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 methodology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2–3 hazard events</a:t>
            </a:r>
            <a:endParaRPr lang="en-US" sz="750" dirty="0"/>
          </a:p>
        </p:txBody>
      </p:sp>
      <p:sp>
        <p:nvSpPr>
          <p:cNvPr id="17" name="Shape 14"/>
          <p:cNvSpPr/>
          <p:nvPr/>
        </p:nvSpPr>
        <p:spPr>
          <a:xfrm>
            <a:off x="4764024" y="2971800"/>
            <a:ext cx="2029968" cy="804672"/>
          </a:xfrm>
          <a:prstGeom prst="rect">
            <a:avLst/>
          </a:prstGeom>
          <a:solidFill>
            <a:srgbClr val="050C24">
              <a:alpha val="72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8" name="Text 15"/>
          <p:cNvSpPr/>
          <p:nvPr/>
        </p:nvSpPr>
        <p:spPr>
          <a:xfrm>
            <a:off x="4764024" y="2999232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Gurney</a:t>
            </a:r>
            <a:endParaRPr lang="en-US" sz="1700" dirty="0"/>
          </a:p>
        </p:txBody>
      </p:sp>
      <p:sp>
        <p:nvSpPr>
          <p:cNvPr id="19" name="Text 16"/>
          <p:cNvSpPr/>
          <p:nvPr/>
        </p:nvSpPr>
        <p:spPr>
          <a:xfrm>
            <a:off x="4764024" y="3392424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Fragmentation model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assessment</a:t>
            </a:r>
            <a:endParaRPr lang="en-US" sz="750" dirty="0"/>
          </a:p>
        </p:txBody>
      </p:sp>
      <p:sp>
        <p:nvSpPr>
          <p:cNvPr id="20" name="Shape 17"/>
          <p:cNvSpPr/>
          <p:nvPr/>
        </p:nvSpPr>
        <p:spPr>
          <a:xfrm>
            <a:off x="6940296" y="2971800"/>
            <a:ext cx="2029968" cy="804672"/>
          </a:xfrm>
          <a:prstGeom prst="rect">
            <a:avLst/>
          </a:prstGeom>
          <a:solidFill>
            <a:srgbClr val="050C24">
              <a:alpha val="72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1" name="Text 18"/>
          <p:cNvSpPr/>
          <p:nvPr/>
        </p:nvSpPr>
        <p:spPr>
          <a:xfrm>
            <a:off x="6940296" y="2999232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DEOP 101</a:t>
            </a:r>
            <a:endParaRPr lang="en-US" sz="1700" dirty="0"/>
          </a:p>
        </p:txBody>
      </p:sp>
      <p:sp>
        <p:nvSpPr>
          <p:cNvPr id="22" name="Text 19"/>
          <p:cNvSpPr/>
          <p:nvPr/>
        </p:nvSpPr>
        <p:spPr>
          <a:xfrm>
            <a:off x="6940296" y="3392424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reference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applied</a:t>
            </a:r>
            <a:endParaRPr lang="en-US" sz="750" dirty="0"/>
          </a:p>
        </p:txBody>
      </p:sp>
      <p:sp>
        <p:nvSpPr>
          <p:cNvPr id="23" name="Shape 20"/>
          <p:cNvSpPr/>
          <p:nvPr/>
        </p:nvSpPr>
        <p:spPr>
          <a:xfrm>
            <a:off x="411480" y="3913632"/>
            <a:ext cx="3200400" cy="274320"/>
          </a:xfrm>
          <a:prstGeom prst="rect">
            <a:avLst/>
          </a:prstGeom>
          <a:solidFill>
            <a:srgbClr val="1A9BB5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4" name="Text 21"/>
          <p:cNvSpPr/>
          <p:nvPr/>
        </p:nvSpPr>
        <p:spPr>
          <a:xfrm>
            <a:off x="411480" y="391363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CLIENT: HYPERSONIX LAUNCH SYSTEMS (HLS)</a:t>
            </a:r>
            <a:endParaRPr lang="en-US" sz="850" dirty="0"/>
          </a:p>
        </p:txBody>
      </p:sp>
      <p:sp>
        <p:nvSpPr>
          <p:cNvPr id="25" name="Text 22"/>
          <p:cNvSpPr/>
          <p:nvPr/>
        </p:nvSpPr>
        <p:spPr>
          <a:xfrm>
            <a:off x="411480" y="4261104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Role: Independent specialist technical advisory — explosive hazard analysis</a:t>
            </a:r>
            <a:endParaRPr lang="en-US" sz="950" dirty="0"/>
          </a:p>
        </p:txBody>
      </p:sp>
      <p:sp>
        <p:nvSpPr>
          <p:cNvPr id="26" name="Text 23"/>
          <p:cNvSpPr/>
          <p:nvPr/>
        </p:nvSpPr>
        <p:spPr>
          <a:xfrm>
            <a:off x="411480" y="457200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Carole Park, Brisbane QLD  |  SoW ENGDOC-1290889023-141346  |  Key personnel: Paul Summerton (Snr Engr), Helen Hann (Chief Engr)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383280" cy="5143500"/>
          </a:xfrm>
          <a:prstGeom prst="rect">
            <a:avLst/>
          </a:prstGeom>
          <a:solidFill>
            <a:srgbClr val="050C2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3383280" cy="256032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383280" cy="2560320"/>
          </a:xfrm>
          <a:prstGeom prst="rect">
            <a:avLst/>
          </a:prstGeom>
          <a:solidFill>
            <a:srgbClr val="000000">
              <a:alpha val="58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6" name="Text 3"/>
          <p:cNvSpPr/>
          <p:nvPr/>
        </p:nvSpPr>
        <p:spPr>
          <a:xfrm>
            <a:off x="320040" y="2651760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03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320040" y="2926080"/>
            <a:ext cx="2834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Hypersonix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Systems</a:t>
            </a:r>
            <a:endParaRPr lang="en-US" sz="2000" dirty="0"/>
          </a:p>
        </p:txBody>
      </p:sp>
      <p:sp>
        <p:nvSpPr>
          <p:cNvPr id="8" name="Shape 5"/>
          <p:cNvSpPr/>
          <p:nvPr/>
        </p:nvSpPr>
        <p:spPr>
          <a:xfrm>
            <a:off x="320040" y="3840480"/>
            <a:ext cx="2788920" cy="150876"/>
          </a:xfrm>
          <a:prstGeom prst="rect">
            <a:avLst/>
          </a:prstGeom>
          <a:solidFill>
            <a:srgbClr val="060F2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9" name="Text 6"/>
          <p:cNvSpPr/>
          <p:nvPr/>
        </p:nvSpPr>
        <p:spPr>
          <a:xfrm>
            <a:off x="384048" y="384048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Explosive Hazard Analysis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320040" y="4000500"/>
            <a:ext cx="2788920" cy="150876"/>
          </a:xfrm>
          <a:prstGeom prst="rect">
            <a:avLst/>
          </a:prstGeom>
          <a:solidFill>
            <a:srgbClr val="0A184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1" name="Text 8"/>
          <p:cNvSpPr/>
          <p:nvPr/>
        </p:nvSpPr>
        <p:spPr>
          <a:xfrm>
            <a:off x="384048" y="400050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Blast Overpressure Assessment</a:t>
            </a:r>
            <a:endParaRPr lang="en-US" sz="800" dirty="0"/>
          </a:p>
        </p:txBody>
      </p:sp>
      <p:sp>
        <p:nvSpPr>
          <p:cNvPr id="12" name="Shape 9"/>
          <p:cNvSpPr/>
          <p:nvPr/>
        </p:nvSpPr>
        <p:spPr>
          <a:xfrm>
            <a:off x="320040" y="4160520"/>
            <a:ext cx="2788920" cy="150876"/>
          </a:xfrm>
          <a:prstGeom prst="rect">
            <a:avLst/>
          </a:prstGeom>
          <a:solidFill>
            <a:srgbClr val="060F2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3" name="Text 10"/>
          <p:cNvSpPr/>
          <p:nvPr/>
        </p:nvSpPr>
        <p:spPr>
          <a:xfrm>
            <a:off x="384048" y="416052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Fragmentation Analysis (Gurney)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320040" y="4320540"/>
            <a:ext cx="2788920" cy="150876"/>
          </a:xfrm>
          <a:prstGeom prst="rect">
            <a:avLst/>
          </a:prstGeom>
          <a:solidFill>
            <a:srgbClr val="0A184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5" name="Text 12"/>
          <p:cNvSpPr/>
          <p:nvPr/>
        </p:nvSpPr>
        <p:spPr>
          <a:xfrm>
            <a:off x="384048" y="432054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Bow-Tie Risk Methodology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320040" y="4480560"/>
            <a:ext cx="2788920" cy="150876"/>
          </a:xfrm>
          <a:prstGeom prst="rect">
            <a:avLst/>
          </a:prstGeom>
          <a:solidFill>
            <a:srgbClr val="060F2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Text 14"/>
          <p:cNvSpPr/>
          <p:nvPr/>
        </p:nvSpPr>
        <p:spPr>
          <a:xfrm>
            <a:off x="384048" y="448056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COPV / High-Pressure Vessel Risk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320040" y="4640580"/>
            <a:ext cx="2788920" cy="150876"/>
          </a:xfrm>
          <a:prstGeom prst="rect">
            <a:avLst/>
          </a:prstGeom>
          <a:solidFill>
            <a:srgbClr val="0A184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9" name="Text 16"/>
          <p:cNvSpPr/>
          <p:nvPr/>
        </p:nvSpPr>
        <p:spPr>
          <a:xfrm>
            <a:off x="384048" y="464058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Hazard Log Development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320040" y="4800600"/>
            <a:ext cx="2788920" cy="150876"/>
          </a:xfrm>
          <a:prstGeom prst="rect">
            <a:avLst/>
          </a:prstGeom>
          <a:solidFill>
            <a:srgbClr val="060F2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1" name="Text 18"/>
          <p:cNvSpPr/>
          <p:nvPr/>
        </p:nvSpPr>
        <p:spPr>
          <a:xfrm>
            <a:off x="384048" y="480060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Safety Advisory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320040" y="4960620"/>
            <a:ext cx="2788920" cy="150876"/>
          </a:xfrm>
          <a:prstGeom prst="rect">
            <a:avLst/>
          </a:prstGeom>
          <a:solidFill>
            <a:srgbClr val="0A184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3" name="Text 20"/>
          <p:cNvSpPr/>
          <p:nvPr/>
        </p:nvSpPr>
        <p:spPr>
          <a:xfrm>
            <a:off x="384048" y="496062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Hydrogen System Safety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3611880" y="256032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M2T Supported Hypersonix</a:t>
            </a:r>
            <a:endParaRPr lang="en-US" sz="1500" dirty="0"/>
          </a:p>
        </p:txBody>
      </p:sp>
      <p:sp>
        <p:nvSpPr>
          <p:cNvPr id="25" name="Shape 22"/>
          <p:cNvSpPr/>
          <p:nvPr/>
        </p:nvSpPr>
        <p:spPr>
          <a:xfrm>
            <a:off x="3611880" y="694944"/>
            <a:ext cx="5303520" cy="658368"/>
          </a:xfrm>
          <a:prstGeom prst="rect">
            <a:avLst/>
          </a:prstGeom>
          <a:solidFill>
            <a:srgbClr val="050C24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6" name="Shape 23"/>
          <p:cNvSpPr/>
          <p:nvPr/>
        </p:nvSpPr>
        <p:spPr>
          <a:xfrm>
            <a:off x="3611880" y="694944"/>
            <a:ext cx="64008" cy="658368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7" name="Text 24"/>
          <p:cNvSpPr/>
          <p:nvPr/>
        </p:nvSpPr>
        <p:spPr>
          <a:xfrm>
            <a:off x="3749040" y="713232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Fuel System Explosion &amp; Fragmentation Analysis</a:t>
            </a:r>
            <a:endParaRPr lang="en-US" sz="1050" dirty="0"/>
          </a:p>
        </p:txBody>
      </p:sp>
      <p:sp>
        <p:nvSpPr>
          <p:cNvPr id="28" name="Text 25"/>
          <p:cNvSpPr/>
          <p:nvPr/>
        </p:nvSpPr>
        <p:spPr>
          <a:xfrm>
            <a:off x="3749040" y="969264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conducted specialist analysis of possible scenarios arising from rupture or explosion of the high-pressure hydrogen COPV fuel tank — including blast overpressure, shock wave propagation, and high-speed fragmentation from stainless steel tubes and fittings.</a:t>
            </a:r>
            <a:endParaRPr lang="en-US" sz="880" dirty="0"/>
          </a:p>
        </p:txBody>
      </p:sp>
      <p:sp>
        <p:nvSpPr>
          <p:cNvPr id="29" name="Shape 26"/>
          <p:cNvSpPr/>
          <p:nvPr/>
        </p:nvSpPr>
        <p:spPr>
          <a:xfrm>
            <a:off x="3611880" y="1435608"/>
            <a:ext cx="5303520" cy="658368"/>
          </a:xfrm>
          <a:prstGeom prst="rect">
            <a:avLst/>
          </a:prstGeom>
          <a:solidFill>
            <a:srgbClr val="1A9BB5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0" name="Shape 27"/>
          <p:cNvSpPr/>
          <p:nvPr/>
        </p:nvSpPr>
        <p:spPr>
          <a:xfrm>
            <a:off x="3611880" y="1435608"/>
            <a:ext cx="64008" cy="658368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1" name="Text 28"/>
          <p:cNvSpPr/>
          <p:nvPr/>
        </p:nvSpPr>
        <p:spPr>
          <a:xfrm>
            <a:off x="3749040" y="1453896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Structured Risk Methodology — Bow-Tie, Gurney &amp; Huang Models</a:t>
            </a:r>
            <a:endParaRPr lang="en-US" sz="1050" dirty="0"/>
          </a:p>
        </p:txBody>
      </p:sp>
      <p:sp>
        <p:nvSpPr>
          <p:cNvPr id="32" name="Text 29"/>
          <p:cNvSpPr/>
          <p:nvPr/>
        </p:nvSpPr>
        <p:spPr>
          <a:xfrm>
            <a:off x="3749040" y="1700784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approach applied bow-tie analysis across 2–3 hazardous event scenarios, Gurney models for fragmentation assessment, and Huang et al. methodology for blast overpressure — referenced against DEOP 101, relevant STANAGs, and MIL-STD standards.</a:t>
            </a:r>
            <a:endParaRPr lang="en-US" sz="880" dirty="0"/>
          </a:p>
        </p:txBody>
      </p:sp>
      <p:sp>
        <p:nvSpPr>
          <p:cNvPr id="33" name="Shape 30"/>
          <p:cNvSpPr/>
          <p:nvPr/>
        </p:nvSpPr>
        <p:spPr>
          <a:xfrm>
            <a:off x="3611880" y="2249424"/>
            <a:ext cx="128016" cy="128016"/>
          </a:xfrm>
          <a:prstGeom prst="ellipse">
            <a:avLst/>
          </a:prstGeom>
          <a:solidFill>
            <a:srgbClr val="1A9BB5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4" name="Text 31"/>
          <p:cNvSpPr/>
          <p:nvPr/>
        </p:nvSpPr>
        <p:spPr>
          <a:xfrm>
            <a:off x="3813048" y="2212848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Identification &amp; Likelihood Rating</a:t>
            </a:r>
            <a:endParaRPr lang="en-US" sz="950" dirty="0"/>
          </a:p>
        </p:txBody>
      </p:sp>
      <p:sp>
        <p:nvSpPr>
          <p:cNvPr id="35" name="Text 32"/>
          <p:cNvSpPr/>
          <p:nvPr/>
        </p:nvSpPr>
        <p:spPr>
          <a:xfrm>
            <a:off x="3813048" y="2414016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developed a structured list of potential rupture and explosion scenarios, rated by likelihood and consequence, providing HLS with a clear picture of their risk exposure.</a:t>
            </a:r>
            <a:endParaRPr lang="en-US" sz="830" dirty="0"/>
          </a:p>
        </p:txBody>
      </p:sp>
      <p:sp>
        <p:nvSpPr>
          <p:cNvPr id="36" name="Shape 33"/>
          <p:cNvSpPr/>
          <p:nvPr/>
        </p:nvSpPr>
        <p:spPr>
          <a:xfrm>
            <a:off x="3611880" y="2816352"/>
            <a:ext cx="128016" cy="128016"/>
          </a:xfrm>
          <a:prstGeom prst="ellipse">
            <a:avLst/>
          </a:prstGeom>
          <a:solidFill>
            <a:srgbClr val="1A9BB5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7" name="Text 34"/>
          <p:cNvSpPr/>
          <p:nvPr/>
        </p:nvSpPr>
        <p:spPr>
          <a:xfrm>
            <a:off x="3813048" y="2779776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Hazard Log Development</a:t>
            </a:r>
            <a:endParaRPr lang="en-US" sz="950" dirty="0"/>
          </a:p>
        </p:txBody>
      </p:sp>
      <p:sp>
        <p:nvSpPr>
          <p:cNvPr id="38" name="Text 35"/>
          <p:cNvSpPr/>
          <p:nvPr/>
        </p:nvSpPr>
        <p:spPr>
          <a:xfrm>
            <a:off x="3813048" y="2980944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hazard log was developed using Defence Hazard Risk Management (DHRM) methodology — giving HLS a documented, auditable basis for their risk management decisions.</a:t>
            </a:r>
            <a:endParaRPr lang="en-US" sz="830" dirty="0"/>
          </a:p>
        </p:txBody>
      </p:sp>
      <p:sp>
        <p:nvSpPr>
          <p:cNvPr id="39" name="Shape 36"/>
          <p:cNvSpPr/>
          <p:nvPr/>
        </p:nvSpPr>
        <p:spPr>
          <a:xfrm>
            <a:off x="3611880" y="3383280"/>
            <a:ext cx="128016" cy="128016"/>
          </a:xfrm>
          <a:prstGeom prst="ellipse">
            <a:avLst/>
          </a:prstGeom>
          <a:solidFill>
            <a:srgbClr val="1A9BB5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0" name="Text 37"/>
          <p:cNvSpPr/>
          <p:nvPr/>
        </p:nvSpPr>
        <p:spPr>
          <a:xfrm>
            <a:off x="3813048" y="3346704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Blast Overpressure &amp; Fragmentation Quantification</a:t>
            </a:r>
            <a:endParaRPr lang="en-US" sz="950" dirty="0"/>
          </a:p>
        </p:txBody>
      </p:sp>
      <p:sp>
        <p:nvSpPr>
          <p:cNvPr id="41" name="Text 38"/>
          <p:cNvSpPr/>
          <p:nvPr/>
        </p:nvSpPr>
        <p:spPr>
          <a:xfrm>
            <a:off x="3813048" y="3547872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Calculated specific blast overpressure threats and fragmentation hazard zones to enable HLS to determine appropriate exclusion distances and barrier requirements.</a:t>
            </a:r>
            <a:endParaRPr lang="en-US" sz="830" dirty="0"/>
          </a:p>
        </p:txBody>
      </p:sp>
      <p:sp>
        <p:nvSpPr>
          <p:cNvPr id="42" name="Shape 39"/>
          <p:cNvSpPr/>
          <p:nvPr/>
        </p:nvSpPr>
        <p:spPr>
          <a:xfrm>
            <a:off x="3611880" y="3950208"/>
            <a:ext cx="128016" cy="128016"/>
          </a:xfrm>
          <a:prstGeom prst="ellipse">
            <a:avLst/>
          </a:prstGeom>
          <a:solidFill>
            <a:srgbClr val="1A9BB5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3" name="Text 40"/>
          <p:cNvSpPr/>
          <p:nvPr/>
        </p:nvSpPr>
        <p:spPr>
          <a:xfrm>
            <a:off x="3813048" y="3913632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Mitigation Recommendations</a:t>
            </a:r>
            <a:endParaRPr lang="en-US" sz="950" dirty="0"/>
          </a:p>
        </p:txBody>
      </p:sp>
      <p:sp>
        <p:nvSpPr>
          <p:cNvPr id="44" name="Text 41"/>
          <p:cNvSpPr/>
          <p:nvPr/>
        </p:nvSpPr>
        <p:spPr>
          <a:xfrm>
            <a:off x="3813048" y="4114800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offered practical advice on controls to reduce the severity of each consequence, including recommendations on which specialist suppliers could deliver physical mitigation solutions.</a:t>
            </a:r>
            <a:endParaRPr lang="en-US" sz="830" dirty="0"/>
          </a:p>
        </p:txBody>
      </p:sp>
      <p:sp>
        <p:nvSpPr>
          <p:cNvPr id="45" name="Shape 42"/>
          <p:cNvSpPr/>
          <p:nvPr/>
        </p:nvSpPr>
        <p:spPr>
          <a:xfrm>
            <a:off x="3611880" y="4517136"/>
            <a:ext cx="128016" cy="128016"/>
          </a:xfrm>
          <a:prstGeom prst="ellipse">
            <a:avLst/>
          </a:prstGeom>
          <a:solidFill>
            <a:srgbClr val="1A9BB5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6" name="Text 43"/>
          <p:cNvSpPr/>
          <p:nvPr/>
        </p:nvSpPr>
        <p:spPr>
          <a:xfrm>
            <a:off x="3813048" y="4480560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Technical Advisory — Not Regulatory Compliance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3813048" y="4681728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with the SoW, our work constituted technical advice using established engineering methods — not a certified Defence EO compliance trace — providing HLS with expert guidance while maintaining appropriate scope boundaries.</a:t>
            </a:r>
            <a:endParaRPr lang="en-US" sz="8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" name="Shape 1"/>
          <p:cNvSpPr/>
          <p:nvPr/>
        </p:nvSpPr>
        <p:spPr>
          <a:xfrm>
            <a:off x="502920" y="3749040"/>
            <a:ext cx="8321040" cy="36576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" name="Shape 2"/>
          <p:cNvSpPr/>
          <p:nvPr/>
        </p:nvSpPr>
        <p:spPr>
          <a:xfrm>
            <a:off x="502920" y="347472"/>
            <a:ext cx="2560320" cy="3246120"/>
          </a:xfrm>
          <a:prstGeom prst="rect">
            <a:avLst/>
          </a:prstGeom>
          <a:solidFill>
            <a:srgbClr val="1A3C34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3"/>
          <p:cNvSpPr/>
          <p:nvPr/>
        </p:nvSpPr>
        <p:spPr>
          <a:xfrm>
            <a:off x="502920" y="347472"/>
            <a:ext cx="2560320" cy="256032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612648" y="347472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GWEO ENTERPRISE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640080" y="676656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Sovereign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Weapons Industry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1536192"/>
            <a:ext cx="233172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governance, safety, T&amp;E, ILS, and workforce planning — from the manufacturing backbone to the Australia–US MoU enabling up to 4,000 GMLRS per year.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91840" y="347472"/>
            <a:ext cx="2560320" cy="3246120"/>
          </a:xfrm>
          <a:prstGeom prst="rect">
            <a:avLst/>
          </a:prstGeom>
          <a:solidFill>
            <a:srgbClr val="0A2255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0" name="Shape 8"/>
          <p:cNvSpPr/>
          <p:nvPr/>
        </p:nvSpPr>
        <p:spPr>
          <a:xfrm>
            <a:off x="3291840" y="347472"/>
            <a:ext cx="2560320" cy="256032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1" name="Text 9"/>
          <p:cNvSpPr/>
          <p:nvPr/>
        </p:nvSpPr>
        <p:spPr>
          <a:xfrm>
            <a:off x="3401568" y="347472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SSN-AUKUS / ASA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3429000" y="676656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Nuclear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Submarine Future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429000" y="1536192"/>
            <a:ext cx="233172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assurance, nuclear infrastructure compliance, regulatory alignment, and project controls for Australia's most consequential Defence program.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80760" y="347472"/>
            <a:ext cx="2651760" cy="3246120"/>
          </a:xfrm>
          <a:prstGeom prst="rect">
            <a:avLst/>
          </a:prstGeom>
          <a:solidFill>
            <a:srgbClr val="050C24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5" name="Shape 13"/>
          <p:cNvSpPr/>
          <p:nvPr/>
        </p:nvSpPr>
        <p:spPr>
          <a:xfrm>
            <a:off x="6080760" y="347472"/>
            <a:ext cx="2651760" cy="256032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6" name="Text 14"/>
          <p:cNvSpPr/>
          <p:nvPr/>
        </p:nvSpPr>
        <p:spPr>
          <a:xfrm>
            <a:off x="6190488" y="34747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HYPERSONIX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6217920" y="676656"/>
            <a:ext cx="2423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Hypersonic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Vehicle Safety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217920" y="1536192"/>
            <a:ext cx="24231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Specialist explosive hazard analysis — blast overpressure, fragmentation, and risk mitigation for high-pressure hydrogen COPV fuel system testing.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02920" y="3840480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to us about your program.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02920" y="4315968"/>
            <a:ext cx="1920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15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502920" y="4517136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admin@m2ts.com.au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514600" y="4315968"/>
            <a:ext cx="1920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15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2514600" y="4517136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www.m2ts.com.au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46320" y="4315968"/>
            <a:ext cx="1920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15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4846320" y="4517136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0438 275 517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858000" y="4315968"/>
            <a:ext cx="1920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15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6858000" y="4517136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Canberra, ACT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02920" y="4892040"/>
            <a:ext cx="8321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M2T Solutions Pty Ltd  |  DISP Member  |  Veteran-Owned  |  ABN 58 670 163 630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E5C70ECFC59B43ADB54FCEA52BD321" ma:contentTypeVersion="15" ma:contentTypeDescription="Create a new document." ma:contentTypeScope="" ma:versionID="c75e3e3eff0896e1e1fee87620681621">
  <xsd:schema xmlns:xsd="http://www.w3.org/2001/XMLSchema" xmlns:xs="http://www.w3.org/2001/XMLSchema" xmlns:p="http://schemas.microsoft.com/office/2006/metadata/properties" xmlns:ns2="b6b5d062-cfd0-465e-a08b-cecdfed87da4" xmlns:ns3="9287d6e9-5c8e-4400-9c4d-6f62c7f9526d" targetNamespace="http://schemas.microsoft.com/office/2006/metadata/properties" ma:root="true" ma:fieldsID="8afafb3add867d275c7c7e99e3e48df5" ns2:_="" ns3:_="">
    <xsd:import namespace="b6b5d062-cfd0-465e-a08b-cecdfed87da4"/>
    <xsd:import namespace="9287d6e9-5c8e-4400-9c4d-6f62c7f952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Not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rtDate" minOccurs="0"/>
                <xsd:element ref="ns2:EndDate" minOccurs="0"/>
                <xsd:element ref="ns2:DocumentLink" minOccurs="0"/>
                <xsd:element ref="ns2:ActualStar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b5d062-cfd0-465e-a08b-cecdfed87d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1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e150fb9-2d4e-4759-8343-f30d830e6e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StartDate" ma:index="19" nillable="true" ma:displayName="Start Date" ma:format="DateOnly" ma:internalName="StartDate">
      <xsd:simpleType>
        <xsd:restriction base="dms:DateTime"/>
      </xsd:simpleType>
    </xsd:element>
    <xsd:element name="EndDate" ma:index="20" nillable="true" ma:displayName="End Date" ma:format="DateOnly" ma:internalName="EndDate">
      <xsd:simpleType>
        <xsd:restriction base="dms:DateTime"/>
      </xsd:simpleType>
    </xsd:element>
    <xsd:element name="DocumentLink" ma:index="21" nillable="true" ma:displayName="Document Link" ma:format="Hyperlink" ma:internalName="Document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ctualStartDate" ma:index="22" nillable="true" ma:displayName="Actual Start Date" ma:format="DateOnly" ma:internalName="ActualStart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7d6e9-5c8e-4400-9c4d-6f62c7f952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83c6b569-9656-46e0-afdb-4611b049db7e}" ma:internalName="TaxCatchAll" ma:showField="CatchAllData" ma:web="9287d6e9-5c8e-4400-9c4d-6f62c7f952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ndDate xmlns="b6b5d062-cfd0-465e-a08b-cecdfed87da4" xsi:nil="true"/>
    <StartDate xmlns="b6b5d062-cfd0-465e-a08b-cecdfed87da4" xsi:nil="true"/>
    <lcf76f155ced4ddcb4097134ff3c332f xmlns="b6b5d062-cfd0-465e-a08b-cecdfed87da4">
      <Terms xmlns="http://schemas.microsoft.com/office/infopath/2007/PartnerControls"/>
    </lcf76f155ced4ddcb4097134ff3c332f>
    <Notes xmlns="b6b5d062-cfd0-465e-a08b-cecdfed87da4" xsi:nil="true"/>
    <TaxCatchAll xmlns="9287d6e9-5c8e-4400-9c4d-6f62c7f9526d" xsi:nil="true"/>
    <DocumentLink xmlns="b6b5d062-cfd0-465e-a08b-cecdfed87da4">
      <Url xsi:nil="true"/>
      <Description xsi:nil="true"/>
    </DocumentLink>
    <ActualStartDate xmlns="b6b5d062-cfd0-465e-a08b-cecdfed87da4" xsi:nil="true"/>
  </documentManagement>
</p:properties>
</file>

<file path=customXml/itemProps1.xml><?xml version="1.0" encoding="utf-8"?>
<ds:datastoreItem xmlns:ds="http://schemas.openxmlformats.org/officeDocument/2006/customXml" ds:itemID="{34925B58-C0A0-4E18-A8A4-1BDBDF50D4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b5d062-cfd0-465e-a08b-cecdfed87da4"/>
    <ds:schemaRef ds:uri="9287d6e9-5c8e-4400-9c4d-6f62c7f952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27FF8F-8D22-41F9-A30C-91BBB8C902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D60442-E2C3-472D-8264-BBCBE71BAD0D}">
  <ds:schemaRefs>
    <ds:schemaRef ds:uri="http://schemas.microsoft.com/office/2006/documentManagement/types"/>
    <ds:schemaRef ds:uri="9287d6e9-5c8e-4400-9c4d-6f62c7f9526d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b6b5d062-cfd0-465e-a08b-cecdfed87da4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563</Words>
  <Application>Microsoft Office PowerPoint</Application>
  <PresentationFormat>On-screen Show (16:9)</PresentationFormat>
  <Paragraphs>71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M2T Solutions – Project Case Studies</dc:title>
  <dc:subject>PptxGenJS Presentation</dc:subject>
  <dc:creator>PptxGenJS</dc:creator>
  <cp:lastModifiedBy>Varun Singh</cp:lastModifiedBy>
  <cp:revision>2</cp:revision>
  <dcterms:created xsi:type="dcterms:W3CDTF">2026-06-04T02:10:53Z</dcterms:created>
  <dcterms:modified xsi:type="dcterms:W3CDTF">2026-06-04T02:16:20Z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0x01010070E5C70ECFC59B43ADB54FCEA52BD321</vt:lpwstr>
  </property>
  <property fmtid="{D5CDD505-2E9C-101B-9397-08002B2CF9AE}" pid="3" name="MediaServiceImageTags">
    <vt:lpwstr/>
  </property>
</Properties>
</file>