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6B375-EE70-2CBA-29B0-E406E3887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729718-44C8-1EC0-A860-D7C9858D6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8F29-A5BD-4392-9713-A038AB645E1B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75769-28B4-99AA-23F8-2C685BD3B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996DF-156B-AE78-5D2E-7DF159C54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576F-7E8E-4370-A06E-6594268EDF1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79437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2B6BB6-DD90-9EF3-836E-9CA93C3DC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D80DA-E077-ECB5-BAB3-3CEF7DA1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2DA16-0222-41B4-D90A-AE8279AA70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38F29-A5BD-4392-9713-A038AB645E1B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616B5-5265-FF28-DEBA-7BB64ED3C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A8BBF-4FD3-9B31-551F-38CDAF432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9576F-7E8E-4370-A06E-6594268EDF1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89037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D61B6F-656E-DE1C-6AED-13570FA87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090671-F14C-11AB-EBBF-97B2812E33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47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0DF0C1-CF73-0110-D351-C94AA0C2B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GB" sz="3600" b="1" spc="-15">
                <a:latin typeface="Garamond" panose="02020404030301010803" pitchFamily="18" charset="0"/>
              </a:rPr>
              <a:t>Media can be destructive. </a:t>
            </a:r>
            <a:br>
              <a:rPr lang="en-GB" sz="3600" b="1" spc="-15">
                <a:latin typeface="Garamond" panose="02020404030301010803" pitchFamily="18" charset="0"/>
              </a:rPr>
            </a:br>
            <a:r>
              <a:rPr lang="en-GB" sz="3600" b="1" spc="-15">
                <a:latin typeface="Garamond" panose="02020404030301010803" pitchFamily="18" charset="0"/>
              </a:rPr>
              <a:t>We could waste valuable time. </a:t>
            </a:r>
            <a:br>
              <a:rPr lang="en-GB" sz="3600" b="1" spc="-15">
                <a:latin typeface="Garamond" panose="02020404030301010803" pitchFamily="18" charset="0"/>
              </a:rPr>
            </a:br>
            <a:r>
              <a:rPr lang="en-GB" sz="3600" b="1" spc="-15">
                <a:latin typeface="Garamond" panose="02020404030301010803" pitchFamily="18" charset="0"/>
              </a:rPr>
              <a:t>It can be addicting.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D037A3-23E9-4D13-E4E3-479A83BC7E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66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F79E55-3153-082B-AF4A-CF9B8D96D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GB" sz="3600" b="1" spc="-5">
                <a:latin typeface="Garamond" panose="02020404030301010803" pitchFamily="18" charset="0"/>
              </a:rPr>
              <a:t>We can avoid these addictions by spending our free time with God and His word. We should manage our time wisely.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D77C70-6114-6D23-0866-EF3BD251D8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47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565F7C-1A27-DD45-4437-73BB5A55F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GB" sz="3600" b="1" spc="-10">
                <a:latin typeface="Garamond" panose="02020404030301010803" pitchFamily="18" charset="0"/>
              </a:rPr>
              <a:t>See how much time is spent with God. </a:t>
            </a:r>
            <a:br>
              <a:rPr lang="en-GB" sz="3600" b="1" spc="-10">
                <a:latin typeface="Garamond" panose="02020404030301010803" pitchFamily="18" charset="0"/>
              </a:rPr>
            </a:br>
            <a:r>
              <a:rPr lang="en-GB" sz="3600" b="1" spc="-10">
                <a:latin typeface="Garamond" panose="02020404030301010803" pitchFamily="18" charset="0"/>
              </a:rPr>
              <a:t>And how much time is spent in front of the TV or the internet.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E1DF55-C2FB-E66C-5B80-4DC44DB4F9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37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2315C9-CC48-5FD4-B0A9-3B70AE469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1864360" algn="l"/>
                <a:tab pos="2686685" algn="l"/>
                <a:tab pos="4742180" algn="l"/>
                <a:tab pos="5640705" algn="l"/>
              </a:tabLst>
            </a:pPr>
            <a:r>
              <a:rPr lang="en-GB" sz="3600" b="1" spc="20">
                <a:latin typeface="Garamond" panose="02020404030301010803" pitchFamily="18" charset="0"/>
              </a:rPr>
              <a:t>We must be selective for what is beneficial to our spiritual and mental growth and what is wasteful and unfruitful.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F1FC2A-8D92-04F9-0A89-EFDACC57C3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15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441E44-E02E-C96B-90C6-743A6B5AD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88611E-6491-CC87-183D-E5879B0357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24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AFC456-E455-347C-C2F8-06EB992E2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1B3A4D-29C3-45BB-A30D-730D2F7022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90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2AA3BA-3BB6-0F41-702C-81D186BD9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A13E7A-E994-EA48-4544-3E603AD85F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5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49DED2-2746-7DEF-3C81-BB535CFD4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  <a:tabLst>
                <a:tab pos="2707005" algn="l"/>
                <a:tab pos="3503929" algn="l"/>
                <a:tab pos="3524250" algn="l"/>
                <a:tab pos="4518660" algn="l"/>
                <a:tab pos="5579745" algn="l"/>
                <a:tab pos="7178040" algn="l"/>
                <a:tab pos="7213600" algn="l"/>
              </a:tabLst>
            </a:pPr>
            <a:r>
              <a:rPr lang="en-US" sz="4000" b="1" spc="-15">
                <a:solidFill>
                  <a:srgbClr val="C00000"/>
                </a:solidFill>
                <a:latin typeface="Garamond" panose="02020404030301010803" pitchFamily="18" charset="0"/>
              </a:rPr>
              <a:t>Preparation for the chapter</a:t>
            </a:r>
            <a:br>
              <a:rPr lang="en-US" sz="4400" b="1" spc="-15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US" sz="4000" b="1" spc="-15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Effect of Social Media</a:t>
            </a:r>
            <a:endParaRPr lang="en-US" sz="4400" b="1" spc="-1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2FFFF3-0429-EED4-449E-7BDA509BA2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83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447C1C-C322-E90B-0F31-B7B705CF3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4400" b="1" spc="-55">
                <a:latin typeface="Garamond" panose="02020404030301010803" pitchFamily="18" charset="0"/>
              </a:rPr>
              <a:t>Word</a:t>
            </a:r>
            <a:r>
              <a:rPr lang="en-GB" sz="4400" b="1" spc="-85">
                <a:latin typeface="Garamond" panose="02020404030301010803" pitchFamily="18" charset="0"/>
              </a:rPr>
              <a:t> </a:t>
            </a:r>
            <a:r>
              <a:rPr lang="en-GB" sz="4400" b="1" spc="-5">
                <a:latin typeface="Garamond" panose="02020404030301010803" pitchFamily="18" charset="0"/>
              </a:rPr>
              <a:t>Bank</a:t>
            </a:r>
            <a:endParaRPr lang="en-GB" sz="44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F54014-CCF6-8FC4-1AAA-B66733AF97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66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947C31-E884-451A-0874-B09CFFB08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3200" b="1" spc="-5">
                <a:solidFill>
                  <a:srgbClr val="C00000"/>
                </a:solidFill>
                <a:latin typeface="Garamond" panose="02020404030301010803" pitchFamily="18" charset="0"/>
              </a:rPr>
              <a:t>Objective:</a:t>
            </a:r>
            <a:r>
              <a:rPr lang="en-GB" sz="3200" b="1" spc="-15">
                <a:latin typeface="Garamond" panose="02020404030301010803" pitchFamily="18" charset="0"/>
              </a:rPr>
              <a:t> </a:t>
            </a:r>
            <a:r>
              <a:rPr lang="en-GB" sz="3200" b="1">
                <a:latin typeface="Garamond" panose="02020404030301010803" pitchFamily="18" charset="0"/>
              </a:rPr>
              <a:t>To understand the effect of media on our life as Christian youth. To learn to be selective in what we expose our senses to.</a:t>
            </a:r>
            <a:endParaRPr lang="en-GB" sz="32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945D06-BB72-33F4-2706-190CCFB299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94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4B90ED-652C-4E64-A1E1-DD85BF977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818005" algn="l"/>
                <a:tab pos="3165475" algn="l"/>
                <a:tab pos="3540125" algn="l"/>
                <a:tab pos="4290060" algn="l"/>
                <a:tab pos="4888865" algn="l"/>
                <a:tab pos="6013450" algn="l"/>
                <a:tab pos="7970520" algn="l"/>
              </a:tabLst>
            </a:pPr>
            <a:r>
              <a:rPr lang="en-GB" sz="3600" b="1" spc="-15">
                <a:solidFill>
                  <a:srgbClr val="C00000"/>
                </a:solidFill>
                <a:latin typeface="Garamond" panose="02020404030301010803" pitchFamily="18" charset="0"/>
              </a:rPr>
              <a:t>M</a:t>
            </a:r>
            <a:r>
              <a:rPr lang="en-GB" sz="3600" b="1" spc="20">
                <a:solidFill>
                  <a:srgbClr val="C00000"/>
                </a:solidFill>
                <a:latin typeface="Garamond" panose="02020404030301010803" pitchFamily="18" charset="0"/>
              </a:rPr>
              <a:t>e</a:t>
            </a:r>
            <a:r>
              <a:rPr lang="en-GB" sz="3600" b="1" spc="-15">
                <a:solidFill>
                  <a:srgbClr val="C00000"/>
                </a:solidFill>
                <a:latin typeface="Garamond" panose="02020404030301010803" pitchFamily="18" charset="0"/>
              </a:rPr>
              <a:t>m</a:t>
            </a:r>
            <a:r>
              <a:rPr lang="en-GB" sz="3600" b="1" spc="5">
                <a:solidFill>
                  <a:srgbClr val="C00000"/>
                </a:solidFill>
                <a:latin typeface="Garamond" panose="02020404030301010803" pitchFamily="18" charset="0"/>
              </a:rPr>
              <a:t>o</a:t>
            </a:r>
            <a:r>
              <a:rPr lang="en-GB" sz="3600" b="1" spc="15">
                <a:solidFill>
                  <a:srgbClr val="C00000"/>
                </a:solidFill>
                <a:latin typeface="Garamond" panose="02020404030301010803" pitchFamily="18" charset="0"/>
              </a:rPr>
              <a:t>r</a:t>
            </a:r>
            <a:r>
              <a:rPr lang="en-GB" sz="3600" b="1">
                <a:solidFill>
                  <a:srgbClr val="C00000"/>
                </a:solidFill>
                <a:latin typeface="Garamond" panose="02020404030301010803" pitchFamily="18" charset="0"/>
              </a:rPr>
              <a:t>y	</a:t>
            </a:r>
            <a:r>
              <a:rPr lang="en-GB" sz="3600" b="1" spc="-185">
                <a:solidFill>
                  <a:srgbClr val="C00000"/>
                </a:solidFill>
                <a:latin typeface="Garamond" panose="02020404030301010803" pitchFamily="18" charset="0"/>
              </a:rPr>
              <a:t>V</a:t>
            </a:r>
            <a:r>
              <a:rPr lang="en-GB" sz="3600" b="1" spc="-15">
                <a:solidFill>
                  <a:srgbClr val="C00000"/>
                </a:solidFill>
                <a:latin typeface="Garamond" panose="02020404030301010803" pitchFamily="18" charset="0"/>
              </a:rPr>
              <a:t>e</a:t>
            </a:r>
            <a:r>
              <a:rPr lang="en-GB" sz="3600" b="1" spc="-60">
                <a:solidFill>
                  <a:srgbClr val="C00000"/>
                </a:solidFill>
                <a:latin typeface="Garamond" panose="02020404030301010803" pitchFamily="18" charset="0"/>
              </a:rPr>
              <a:t>r</a:t>
            </a:r>
            <a:r>
              <a:rPr lang="en-GB" sz="3600" b="1">
                <a:solidFill>
                  <a:srgbClr val="C00000"/>
                </a:solidFill>
                <a:latin typeface="Garamond" panose="02020404030301010803" pitchFamily="18" charset="0"/>
              </a:rPr>
              <a:t>s</a:t>
            </a:r>
            <a:r>
              <a:rPr lang="en-GB" sz="3600" b="1" spc="-15">
                <a:solidFill>
                  <a:srgbClr val="C00000"/>
                </a:solidFill>
                <a:latin typeface="Garamond" panose="02020404030301010803" pitchFamily="18" charset="0"/>
              </a:rPr>
              <a:t>e</a:t>
            </a:r>
            <a:r>
              <a:rPr lang="en-GB" sz="3600" b="1">
                <a:solidFill>
                  <a:srgbClr val="C00000"/>
                </a:solidFill>
                <a:latin typeface="Garamond" panose="02020404030301010803" pitchFamily="18" charset="0"/>
              </a:rPr>
              <a:t>:</a:t>
            </a:r>
            <a:r>
              <a:rPr lang="en-GB" sz="3600" b="1">
                <a:latin typeface="Garamond" panose="02020404030301010803" pitchFamily="18" charset="0"/>
              </a:rPr>
              <a:t>	</a:t>
            </a:r>
            <a:r>
              <a:rPr lang="en-GB" sz="3600" b="1">
                <a:latin typeface="Garamond" panose="02020404030301010803" pitchFamily="18" charset="0"/>
                <a:cs typeface="Calibri"/>
              </a:rPr>
              <a:t>“</a:t>
            </a:r>
            <a:r>
              <a:rPr lang="en-GB" sz="3600" b="1" spc="25">
                <a:latin typeface="Garamond" panose="02020404030301010803" pitchFamily="18" charset="0"/>
                <a:cs typeface="Calibri"/>
              </a:rPr>
              <a:t>All things are lawful for me, but all things are not helpful</a:t>
            </a:r>
            <a:r>
              <a:rPr lang="en-GB" sz="3600" b="1" spc="-10">
                <a:latin typeface="Garamond" panose="02020404030301010803" pitchFamily="18" charset="0"/>
                <a:cs typeface="Calibri"/>
              </a:rPr>
              <a:t>“                                                         								              (1 Corinthians </a:t>
            </a:r>
            <a:r>
              <a:rPr lang="en-GB" sz="3600" b="1" spc="-5">
                <a:latin typeface="Garamond" panose="02020404030301010803" pitchFamily="18" charset="0"/>
                <a:cs typeface="Calibri"/>
              </a:rPr>
              <a:t>6:12</a:t>
            </a:r>
            <a:r>
              <a:rPr lang="en-GB" sz="3600" b="1" spc="-15">
                <a:latin typeface="Garamond" panose="02020404030301010803" pitchFamily="18" charset="0"/>
                <a:cs typeface="Calibri"/>
              </a:rPr>
              <a:t>)</a:t>
            </a:r>
            <a:endParaRPr lang="en-GB" sz="3600" b="1" spc="-15" dirty="0">
              <a:latin typeface="Garamond" panose="02020404030301010803" pitchFamily="18" charset="0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381AC0-1305-F506-3931-329C6EFAFE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61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185046-6E04-D9CA-B52A-78D9B34C5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875030" algn="l"/>
                <a:tab pos="2326640" algn="l"/>
                <a:tab pos="3879215" algn="l"/>
                <a:tab pos="4899660" algn="l"/>
              </a:tabLst>
            </a:pPr>
            <a:r>
              <a:rPr lang="en-GB" sz="3600" b="1">
                <a:latin typeface="Garamond" panose="02020404030301010803" pitchFamily="18" charset="0"/>
              </a:rPr>
              <a:t>The media has a great impact on our mind and behaviour</a:t>
            </a:r>
            <a:r>
              <a:rPr lang="en-GB" sz="3600" b="1" spc="-5">
                <a:latin typeface="Garamond" panose="02020404030301010803" pitchFamily="18" charset="0"/>
              </a:rPr>
              <a:t>. </a:t>
            </a:r>
            <a:br>
              <a:rPr lang="en-GB" sz="3600" b="1" spc="-5">
                <a:latin typeface="Garamond" panose="02020404030301010803" pitchFamily="18" charset="0"/>
              </a:rPr>
            </a:br>
            <a:r>
              <a:rPr lang="en-GB" sz="3600" b="1" spc="-5">
                <a:latin typeface="Garamond" panose="02020404030301010803" pitchFamily="18" charset="0"/>
              </a:rPr>
              <a:t>It also influences our morals and personality.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05803F-2C03-92DA-BCEB-53FCA6F95F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96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B70F18-BE36-32B1-5746-458B5515F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98700"/>
              </a:lnSpc>
              <a:spcBef>
                <a:spcPts val="155"/>
              </a:spcBef>
            </a:pPr>
            <a:r>
              <a:rPr lang="en-GB" sz="3600" b="1" spc="-5">
                <a:latin typeface="Garamond" panose="02020404030301010803" pitchFamily="18" charset="0"/>
                <a:cs typeface="Arial"/>
              </a:rPr>
              <a:t>Media can be educational. </a:t>
            </a:r>
            <a:br>
              <a:rPr lang="en-GB" sz="3600" b="1" spc="-5">
                <a:latin typeface="Garamond" panose="02020404030301010803" pitchFamily="18" charset="0"/>
                <a:cs typeface="Arial"/>
              </a:rPr>
            </a:br>
            <a:r>
              <a:rPr lang="en-GB" sz="3600" b="1" spc="-5">
                <a:latin typeface="Garamond" panose="02020404030301010803" pitchFamily="18" charset="0"/>
                <a:cs typeface="Arial"/>
              </a:rPr>
              <a:t>We learn about the world events. </a:t>
            </a:r>
            <a:br>
              <a:rPr lang="en-GB" sz="3600" b="1" spc="-5">
                <a:latin typeface="Garamond" panose="02020404030301010803" pitchFamily="18" charset="0"/>
                <a:cs typeface="Arial"/>
              </a:rPr>
            </a:br>
            <a:r>
              <a:rPr lang="en-GB" sz="3600" b="1" spc="-5">
                <a:latin typeface="Garamond" panose="02020404030301010803" pitchFamily="18" charset="0"/>
                <a:cs typeface="Arial"/>
              </a:rPr>
              <a:t>Watch Christian movies and read Christian messages.</a:t>
            </a:r>
            <a:endParaRPr lang="en-GB" sz="3600" b="1" spc="-5" dirty="0">
              <a:latin typeface="Garamond" panose="02020404030301010803" pitchFamily="18" charset="0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6EB9B2-6634-BD53-E241-ABD24AEF25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52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Office PowerPoint</Application>
  <PresentationFormat>Custom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Preparation for the chapter Effect of Social Media</vt:lpstr>
      <vt:lpstr>Word Bank</vt:lpstr>
      <vt:lpstr>Objective: To understand the effect of media on our life as Christian youth. To learn to be selective in what we expose our senses to.</vt:lpstr>
      <vt:lpstr>Memory Verse: “All things are lawful for me, but all things are not helpful“                                                                               (1 Corinthians 6:12)</vt:lpstr>
      <vt:lpstr>The media has a great impact on our mind and behaviour.  It also influences our morals and personality.</vt:lpstr>
      <vt:lpstr>Media can be educational.  We learn about the world events.  Watch Christian movies and read Christian messages.</vt:lpstr>
      <vt:lpstr>Media can be destructive.  We could waste valuable time.  It can be addicting.</vt:lpstr>
      <vt:lpstr>We can avoid these addictions by spending our free time with God and His word. We should manage our time wisely.</vt:lpstr>
      <vt:lpstr>See how much time is spent with God.  And how much time is spent in front of the TV or the internet.</vt:lpstr>
      <vt:lpstr>We must be selective for what is beneficial to our spiritual and mental growth and what is wasteful and unfruitful.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2024-02-03T15:02:50Z</dcterms:created>
  <dcterms:modified xsi:type="dcterms:W3CDTF">2024-02-03T15:02:50Z</dcterms:modified>
</cp:coreProperties>
</file>