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3817600" cy="7772400"/>
  <p:notesSz cx="10058400" cy="7772400"/>
  <p:defaultTextStyle>
    <a:defPPr>
      <a:defRPr lang="en-US"/>
    </a:defPPr>
    <a:lvl1pPr marL="0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1pPr>
    <a:lvl2pPr marL="518145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2pPr>
    <a:lvl3pPr marL="1036290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3pPr>
    <a:lvl4pPr marL="1554434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4pPr>
    <a:lvl5pPr marL="2072579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5pPr>
    <a:lvl6pPr marL="2590724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6pPr>
    <a:lvl7pPr marL="3108869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7pPr>
    <a:lvl8pPr marL="3627013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8pPr>
    <a:lvl9pPr marL="4145158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50799D-57B7-A1BE-2142-67789A9119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EFF7E2-BB5B-6626-267E-16287A5E72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FE421-3904-4CD4-AB72-40B280A26679}" type="datetimeFigureOut">
              <a:rPr lang="en-AE" smtClean="0"/>
              <a:t>03/02/2024</a:t>
            </a:fld>
            <a:endParaRPr lang="en-A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E2FF31-0250-B3EF-515E-ACB83C198B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27605C-024A-73FC-0E25-90CC8F787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79255-B4BA-4267-BE89-DB94483DEC92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10106020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7D41E89-4A46-83FF-3351-36C7401344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9960" y="413809"/>
            <a:ext cx="1191768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7B906A-B18E-25DF-E32A-24A418AA42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9960" y="2069042"/>
            <a:ext cx="1191768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3755AD-3896-036A-3422-4542BD7A3C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49960" y="7203864"/>
            <a:ext cx="310896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6FE421-3904-4CD4-AB72-40B280A26679}" type="datetimeFigureOut">
              <a:rPr lang="en-AE" smtClean="0"/>
              <a:t>03/02/2024</a:t>
            </a:fld>
            <a:endParaRPr lang="en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696D9F-C722-BA24-6F16-24F44AB0D2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7080" y="7203864"/>
            <a:ext cx="46634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51CB1F-0084-6A5F-F908-4886BFF3B1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58680" y="7203864"/>
            <a:ext cx="310896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E79255-B4BA-4267-BE89-DB94483DEC92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725424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1036290" rtl="0" eaLnBrk="1" latinLnBrk="0" hangingPunct="1">
        <a:lnSpc>
          <a:spcPct val="90000"/>
        </a:lnSpc>
        <a:spcBef>
          <a:spcPct val="0"/>
        </a:spcBef>
        <a:buNone/>
        <a:defRPr sz="498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9072" indent="-259072" algn="l" defTabSz="1036290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sz="3173" kern="1200">
          <a:solidFill>
            <a:schemeClr val="tx1"/>
          </a:solidFill>
          <a:latin typeface="+mn-lt"/>
          <a:ea typeface="+mn-ea"/>
          <a:cs typeface="+mn-cs"/>
        </a:defRPr>
      </a:lvl1pPr>
      <a:lvl2pPr marL="777217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720" kern="1200">
          <a:solidFill>
            <a:schemeClr val="tx1"/>
          </a:solidFill>
          <a:latin typeface="+mn-lt"/>
          <a:ea typeface="+mn-ea"/>
          <a:cs typeface="+mn-cs"/>
        </a:defRPr>
      </a:lvl2pPr>
      <a:lvl3pPr marL="1295362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267" kern="1200">
          <a:solidFill>
            <a:schemeClr val="tx1"/>
          </a:solidFill>
          <a:latin typeface="+mn-lt"/>
          <a:ea typeface="+mn-ea"/>
          <a:cs typeface="+mn-cs"/>
        </a:defRPr>
      </a:lvl3pPr>
      <a:lvl4pPr marL="1813507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331651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84979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367941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88608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404230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1pPr>
      <a:lvl2pPr marL="518145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103629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3pPr>
      <a:lvl4pPr marL="155443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07257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59072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10886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627013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145158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91BE6BD-2146-BDF7-7240-39B20BCAD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80">
                <a:solidFill>
                  <a:srgbClr val="C00000"/>
                </a:solidFill>
                <a:latin typeface="Algerian" panose="04020705040A02060702" pitchFamily="82" charset="0"/>
              </a:rPr>
              <a:t>Orthodox Global Online Sunday School (OGOSS)</a:t>
            </a:r>
            <a:endParaRPr lang="en-AE" sz="4080" dirty="0">
              <a:solidFill>
                <a:srgbClr val="C00000"/>
              </a:solidFill>
              <a:latin typeface="Algerian" panose="04020705040A02060702" pitchFamily="8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B8BC4BE-95F9-2ECF-E980-C7AC9649DA9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259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86C470D-0B4B-CF85-2646-A17D84134E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b="1">
                <a:latin typeface="Garamond" panose="02020404030301010803" pitchFamily="18" charset="0"/>
              </a:rPr>
              <a:t>“</a:t>
            </a:r>
            <a:r>
              <a:rPr lang="en-US" sz="3700" b="1">
                <a:latin typeface="Garamond" panose="02020404030301010803" pitchFamily="18" charset="0"/>
              </a:rPr>
              <a:t>The devil took away everything including his kids. Job was still faithful to the Lord. Then he gave him soars on his body</a:t>
            </a:r>
            <a:r>
              <a:rPr lang="en-GB" sz="3700" b="1">
                <a:latin typeface="Garamond" panose="02020404030301010803" pitchFamily="18" charset="0"/>
              </a:rPr>
              <a:t>.</a:t>
            </a:r>
            <a:r>
              <a:rPr lang="en-US" sz="3700" b="1">
                <a:latin typeface="Garamond" panose="02020404030301010803" pitchFamily="18" charset="0"/>
              </a:rPr>
              <a:t>”</a:t>
            </a:r>
            <a:endParaRPr lang="en-AE" sz="3600" b="1" i="1" dirty="0">
              <a:latin typeface="Garamond" panose="02020404030301010803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29F5A07-3A37-D254-8763-9803EC23E73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8696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3AC534A-1099-F735-69C0-95443E1783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b="1">
                <a:latin typeface="Garamond" panose="02020404030301010803" pitchFamily="18" charset="0"/>
              </a:rPr>
              <a:t>“Job’s wife told him to curse God. </a:t>
            </a:r>
            <a:br>
              <a:rPr lang="en-US" sz="3200" b="1">
                <a:latin typeface="Garamond" panose="02020404030301010803" pitchFamily="18" charset="0"/>
              </a:rPr>
            </a:br>
            <a:r>
              <a:rPr lang="en-US" sz="3200" b="1">
                <a:latin typeface="Garamond" panose="02020404030301010803" pitchFamily="18" charset="0"/>
              </a:rPr>
              <a:t>He told her we accept the good and bad from God</a:t>
            </a:r>
            <a:r>
              <a:rPr lang="en-GB" sz="3200" b="1">
                <a:latin typeface="Garamond" panose="02020404030301010803" pitchFamily="18" charset="0"/>
              </a:rPr>
              <a:t>.</a:t>
            </a:r>
            <a:r>
              <a:rPr lang="en-US" sz="3200" b="1">
                <a:latin typeface="Garamond" panose="02020404030301010803" pitchFamily="18" charset="0"/>
              </a:rPr>
              <a:t>”</a:t>
            </a:r>
            <a:endParaRPr lang="en-AE" sz="3200" b="1" i="1" dirty="0">
              <a:latin typeface="Garamond" panose="02020404030301010803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698E699-B59C-F308-108C-527E2173E10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9004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9DF1228-3B32-BDC1-6214-8A3ABFB9FA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b="1">
                <a:latin typeface="Garamond" panose="02020404030301010803" pitchFamily="18" charset="0"/>
              </a:rPr>
              <a:t>“</a:t>
            </a:r>
            <a:r>
              <a:rPr lang="en-US" sz="3700" b="1">
                <a:latin typeface="Garamond" panose="02020404030301010803" pitchFamily="18" charset="0"/>
              </a:rPr>
              <a:t>Three of Job’s friends came to console him. </a:t>
            </a:r>
            <a:br>
              <a:rPr lang="en-US" sz="3700" b="1">
                <a:latin typeface="Garamond" panose="02020404030301010803" pitchFamily="18" charset="0"/>
              </a:rPr>
            </a:br>
            <a:r>
              <a:rPr lang="en-US" sz="3700" b="1">
                <a:latin typeface="Garamond" panose="02020404030301010803" pitchFamily="18" charset="0"/>
              </a:rPr>
              <a:t>The Lord told them to take 7 bulls and 7 rams to Job. </a:t>
            </a:r>
            <a:br>
              <a:rPr lang="en-US" sz="3700" b="1">
                <a:latin typeface="Garamond" panose="02020404030301010803" pitchFamily="18" charset="0"/>
              </a:rPr>
            </a:br>
            <a:r>
              <a:rPr lang="en-US" sz="3700" b="1">
                <a:latin typeface="Garamond" panose="02020404030301010803" pitchFamily="18" charset="0"/>
              </a:rPr>
              <a:t>He will offer them as a sacrifice for yourselves</a:t>
            </a:r>
            <a:r>
              <a:rPr lang="en-GB" sz="3700" b="1">
                <a:latin typeface="Garamond" panose="02020404030301010803" pitchFamily="18" charset="0"/>
              </a:rPr>
              <a:t>.</a:t>
            </a:r>
            <a:r>
              <a:rPr lang="en-US" sz="3700" b="1">
                <a:latin typeface="Garamond" panose="02020404030301010803" pitchFamily="18" charset="0"/>
              </a:rPr>
              <a:t>”</a:t>
            </a:r>
            <a:endParaRPr lang="en-AE" sz="3600" b="1" i="1" dirty="0">
              <a:latin typeface="Garamond" panose="02020404030301010803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9674D5A-6E54-6AD9-9452-8ED6E947446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9610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D2D087B-BEB4-5892-ABF0-300DE7B7E8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b="1">
                <a:latin typeface="Garamond" panose="02020404030301010803" pitchFamily="18" charset="0"/>
              </a:rPr>
              <a:t>“</a:t>
            </a:r>
            <a:r>
              <a:rPr lang="en-US" sz="3700" b="1">
                <a:latin typeface="Garamond" panose="02020404030301010803" pitchFamily="18" charset="0"/>
              </a:rPr>
              <a:t>Because of Job’s faithfulness, Lord restored him </a:t>
            </a:r>
            <a:br>
              <a:rPr lang="en-US" sz="3700" b="1">
                <a:latin typeface="Garamond" panose="02020404030301010803" pitchFamily="18" charset="0"/>
              </a:rPr>
            </a:br>
            <a:r>
              <a:rPr lang="en-US" sz="3700" b="1">
                <a:latin typeface="Garamond" panose="02020404030301010803" pitchFamily="18" charset="0"/>
              </a:rPr>
              <a:t>to his former condition. </a:t>
            </a:r>
            <a:br>
              <a:rPr lang="en-US" sz="3700" b="1">
                <a:latin typeface="Garamond" panose="02020404030301010803" pitchFamily="18" charset="0"/>
              </a:rPr>
            </a:br>
            <a:r>
              <a:rPr lang="en-US" sz="3700" b="1">
                <a:latin typeface="Garamond" panose="02020404030301010803" pitchFamily="18" charset="0"/>
              </a:rPr>
              <a:t>He had greater prosperity than before</a:t>
            </a:r>
            <a:r>
              <a:rPr lang="en-GB" sz="3700" b="1">
                <a:latin typeface="Garamond" panose="02020404030301010803" pitchFamily="18" charset="0"/>
              </a:rPr>
              <a:t>.</a:t>
            </a:r>
            <a:r>
              <a:rPr lang="en-US" sz="3700" b="1">
                <a:latin typeface="Garamond" panose="02020404030301010803" pitchFamily="18" charset="0"/>
              </a:rPr>
              <a:t>”</a:t>
            </a:r>
            <a:endParaRPr lang="en-AE" sz="2700" b="1" i="1" dirty="0">
              <a:solidFill>
                <a:srgbClr val="FF0000"/>
              </a:solidFill>
              <a:latin typeface="Garamond" panose="02020404030301010803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475C318-C392-B0B1-ED50-52AD3A35A6C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0545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2A8B4E4-2103-BF47-9A2E-4BE4154F8A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9245" algn="ctr">
              <a:lnSpc>
                <a:spcPct val="100000"/>
              </a:lnSpc>
              <a:spcBef>
                <a:spcPts val="73"/>
              </a:spcBef>
            </a:pPr>
            <a:r>
              <a:rPr lang="en-GB" sz="4400" b="1" spc="-44">
                <a:solidFill>
                  <a:srgbClr val="C000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R</a:t>
            </a:r>
            <a:r>
              <a:rPr lang="en-GB" sz="4400" b="1" spc="-15">
                <a:solidFill>
                  <a:srgbClr val="C000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e</a:t>
            </a:r>
            <a:r>
              <a:rPr lang="en-GB" sz="4400" b="1">
                <a:solidFill>
                  <a:srgbClr val="C000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s</a:t>
            </a:r>
            <a:r>
              <a:rPr lang="en-GB" sz="4400" b="1" spc="7">
                <a:solidFill>
                  <a:srgbClr val="C000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ou</a:t>
            </a:r>
            <a:r>
              <a:rPr lang="en-GB" sz="4400" b="1" spc="-51">
                <a:solidFill>
                  <a:srgbClr val="C000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r</a:t>
            </a:r>
            <a:r>
              <a:rPr lang="en-GB" sz="4400" b="1" spc="3">
                <a:solidFill>
                  <a:srgbClr val="C000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c</a:t>
            </a:r>
            <a:r>
              <a:rPr lang="en-GB" sz="4400" b="1" spc="-15">
                <a:solidFill>
                  <a:srgbClr val="C000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e</a:t>
            </a:r>
            <a:r>
              <a:rPr lang="en-GB" sz="4400" b="1">
                <a:solidFill>
                  <a:srgbClr val="C000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s</a:t>
            </a:r>
            <a:endParaRPr lang="en-GB" sz="4400" b="1" dirty="0">
              <a:solidFill>
                <a:srgbClr val="C00000"/>
              </a:solidFill>
              <a:latin typeface="Garamond" panose="02020404030301010803" pitchFamily="18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080A5CD-8344-2424-6F77-4BED6D1E7F9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374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9858292-42EA-6F11-0210-FBE8613EB0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E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51C81A7-D6AF-9972-B3BE-C4B1E265ADD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2709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61F11D7-BBD6-F2AD-F77B-3FD1F22C3D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E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11CF1E9-9725-4E59-ED9C-78E5DB0BF29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9882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ED3E712-9398-9310-526A-095A9DE775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4400" b="1">
                <a:solidFill>
                  <a:srgbClr val="C00000"/>
                </a:solidFill>
                <a:latin typeface="Garamond" panose="02020404030301010803" pitchFamily="18" charset="0"/>
              </a:rPr>
              <a:t>Preparation for </a:t>
            </a:r>
            <a:r>
              <a:rPr lang="en-US" sz="4400" b="1">
                <a:solidFill>
                  <a:srgbClr val="C00000"/>
                </a:solidFill>
                <a:latin typeface="Garamond"/>
                <a:ea typeface="Garamond"/>
                <a:cs typeface="Garamond"/>
                <a:sym typeface="Garamond"/>
              </a:rPr>
              <a:t>the chapter</a:t>
            </a:r>
            <a:br>
              <a:rPr lang="en-GB" sz="4400" b="1">
                <a:solidFill>
                  <a:srgbClr val="C00000"/>
                </a:solidFill>
                <a:latin typeface="Garamond" panose="02020404030301010803" pitchFamily="18" charset="0"/>
              </a:rPr>
            </a:br>
            <a:r>
              <a:rPr lang="en-GB" sz="44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Endurance and Patience of Job </a:t>
            </a:r>
            <a:br>
              <a:rPr lang="en-US" sz="3600" b="1">
                <a:latin typeface="Garamond" panose="02020404030301010803" pitchFamily="18" charset="0"/>
              </a:rPr>
            </a:br>
            <a:r>
              <a:rPr lang="en-US" sz="1600" b="1">
                <a:latin typeface="Garamond" panose="02020404030301010803" pitchFamily="18" charset="0"/>
              </a:rPr>
              <a:t> </a:t>
            </a:r>
            <a:br>
              <a:rPr lang="en-US" sz="3600" b="1">
                <a:latin typeface="Garamond" panose="02020404030301010803" pitchFamily="18" charset="0"/>
              </a:rPr>
            </a:br>
            <a:r>
              <a:rPr lang="en-GB" sz="4000" b="1">
                <a:latin typeface="Garamond" panose="02020404030301010803" pitchFamily="18" charset="0"/>
              </a:rPr>
              <a:t>Lesson Outline</a:t>
            </a:r>
            <a:endParaRPr lang="en-AE" sz="3600" b="1" dirty="0">
              <a:latin typeface="Garamond" panose="02020404030301010803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FE2ADDB-0C49-AE53-95A6-5A16BBCB328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3453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4926ACF-C455-A0A3-0CEA-68C8539DDE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b="1">
                <a:latin typeface="Garamond" panose="02020404030301010803" pitchFamily="18" charset="0"/>
              </a:rPr>
              <a:t>Word Bank</a:t>
            </a:r>
            <a:endParaRPr lang="en-AE" sz="4000" b="1" dirty="0">
              <a:latin typeface="Garamond" panose="02020404030301010803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6D120CA-0E9A-C453-142C-2FAACECCCD7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6189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5A262A4-1BC3-3A77-8070-4842B504A1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Garamond" panose="02020404030301010803" pitchFamily="18" charset="0"/>
              </a:rPr>
              <a:t>Objective: </a:t>
            </a:r>
            <a:r>
              <a:rPr lang="en-US" sz="4000" b="1">
                <a:latin typeface="Garamond" panose="02020404030301010803" pitchFamily="18" charset="0"/>
              </a:rPr>
              <a:t>“</a:t>
            </a:r>
            <a:r>
              <a:rPr lang="en-GB" sz="4000" b="1">
                <a:latin typeface="Garamond" panose="02020404030301010803" pitchFamily="18" charset="0"/>
              </a:rPr>
              <a:t>To learn to patient and have endurance.</a:t>
            </a:r>
            <a:r>
              <a:rPr lang="en-US" sz="4000" b="1">
                <a:latin typeface="Garamond" panose="02020404030301010803" pitchFamily="18" charset="0"/>
              </a:rPr>
              <a:t>”</a:t>
            </a:r>
            <a:endParaRPr lang="en-AE" sz="4000" b="1" dirty="0">
              <a:latin typeface="Garamond" panose="02020404030301010803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81EE49B-0452-02F0-0AB5-338E20DEC9A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6323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CC15DB4-99BD-DDAC-B664-C8A4FEC99F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Garamond" panose="02020404030301010803" pitchFamily="18" charset="0"/>
              </a:rPr>
              <a:t>Memory Verse: </a:t>
            </a:r>
            <a:r>
              <a:rPr lang="en-US" sz="3600" b="1">
                <a:latin typeface="Garamond" panose="02020404030301010803" pitchFamily="18" charset="0"/>
              </a:rPr>
              <a:t>“Let patience have its perfect work” </a:t>
            </a:r>
            <a:br>
              <a:rPr lang="en-US" sz="3600" b="1">
                <a:latin typeface="Garamond" panose="02020404030301010803" pitchFamily="18" charset="0"/>
              </a:rPr>
            </a:br>
            <a:r>
              <a:rPr lang="en-US" sz="3600" b="1">
                <a:latin typeface="Garamond" panose="02020404030301010803" pitchFamily="18" charset="0"/>
              </a:rPr>
              <a:t>							James 1:14         </a:t>
            </a:r>
            <a:r>
              <a:rPr lang="en-US" sz="3600" b="1" i="1">
                <a:solidFill>
                  <a:srgbClr val="FF0000"/>
                </a:solidFill>
                <a:latin typeface="Garamond" panose="02020404030301010803" pitchFamily="18" charset="0"/>
              </a:rPr>
              <a:t>                  </a:t>
            </a:r>
            <a:endParaRPr lang="en-AE" sz="3600" b="1" dirty="0">
              <a:solidFill>
                <a:srgbClr val="FF0000"/>
              </a:solidFill>
              <a:latin typeface="Garamond" panose="02020404030301010803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9D5AC0F-524F-2E1B-039A-663C803FB76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1862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A465997-B19B-D8D0-D51F-C0B96598F4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300" b="1">
                <a:latin typeface="Garamond" panose="02020404030301010803" pitchFamily="18" charset="0"/>
              </a:rPr>
              <a:t>“Job was a faithful man before the Lord. </a:t>
            </a:r>
            <a:br>
              <a:rPr lang="en-US" sz="3300" b="1">
                <a:latin typeface="Garamond" panose="02020404030301010803" pitchFamily="18" charset="0"/>
              </a:rPr>
            </a:br>
            <a:r>
              <a:rPr lang="en-US" sz="3300" b="1">
                <a:latin typeface="Garamond" panose="02020404030301010803" pitchFamily="18" charset="0"/>
              </a:rPr>
              <a:t>He had seven sons and three daughters. </a:t>
            </a:r>
            <a:br>
              <a:rPr lang="en-US" sz="3300" b="1">
                <a:latin typeface="Garamond" panose="02020404030301010803" pitchFamily="18" charset="0"/>
              </a:rPr>
            </a:br>
            <a:r>
              <a:rPr lang="en-US" sz="3300" b="1">
                <a:latin typeface="Garamond" panose="02020404030301010803" pitchFamily="18" charset="0"/>
              </a:rPr>
              <a:t>He had a lot of riches</a:t>
            </a:r>
            <a:r>
              <a:rPr lang="en-GB" sz="3300" b="1">
                <a:latin typeface="Garamond" panose="02020404030301010803" pitchFamily="18" charset="0"/>
              </a:rPr>
              <a:t>.”</a:t>
            </a:r>
            <a:endParaRPr lang="en-AE" sz="3300" b="1" i="1" dirty="0">
              <a:latin typeface="Garamond" panose="02020404030301010803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946F7DE-7D02-9336-E016-AB5B1C53120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5584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105A541-910F-25BC-EBDF-DDC4E8D9D7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300" b="1">
                <a:latin typeface="Garamond" panose="02020404030301010803" pitchFamily="18" charset="0"/>
              </a:rPr>
              <a:t>“The devil said that Job was faithful because he was rich. </a:t>
            </a:r>
            <a:br>
              <a:rPr lang="en-US" sz="3300" b="1">
                <a:latin typeface="Garamond" panose="02020404030301010803" pitchFamily="18" charset="0"/>
              </a:rPr>
            </a:br>
            <a:r>
              <a:rPr lang="en-US" sz="3300" b="1">
                <a:latin typeface="Garamond" panose="02020404030301010803" pitchFamily="18" charset="0"/>
              </a:rPr>
              <a:t>Lord allowed the devil to take all what Job had</a:t>
            </a:r>
            <a:r>
              <a:rPr lang="en-GB" sz="3300" b="1">
                <a:latin typeface="Garamond" panose="02020404030301010803" pitchFamily="18" charset="0"/>
              </a:rPr>
              <a:t>.”</a:t>
            </a:r>
            <a:endParaRPr lang="en-AE" sz="3300" b="1" i="1" dirty="0">
              <a:latin typeface="Garamond" panose="02020404030301010803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93DC25A-A673-EC51-9580-5E94F003F3B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6834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223</Words>
  <Application>Microsoft Office PowerPoint</Application>
  <PresentationFormat>Custom</PresentationFormat>
  <Paragraphs>12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Algerian</vt:lpstr>
      <vt:lpstr>Arial</vt:lpstr>
      <vt:lpstr>Calibri</vt:lpstr>
      <vt:lpstr>Calibri Light</vt:lpstr>
      <vt:lpstr>Garamond</vt:lpstr>
      <vt:lpstr>Office Theme</vt:lpstr>
      <vt:lpstr>Orthodox Global Online Sunday School (OGOSS)</vt:lpstr>
      <vt:lpstr>PowerPoint Presentation</vt:lpstr>
      <vt:lpstr>PowerPoint Presentation</vt:lpstr>
      <vt:lpstr>Preparation for the chapter Endurance and Patience of Job    Lesson Outline</vt:lpstr>
      <vt:lpstr>Word Bank</vt:lpstr>
      <vt:lpstr>Objective: “To learn to patient and have endurance.”</vt:lpstr>
      <vt:lpstr>Memory Verse: “Let patience have its perfect work”         James 1:14                           </vt:lpstr>
      <vt:lpstr>“Job was a faithful man before the Lord.  He had seven sons and three daughters.  He had a lot of riches.”</vt:lpstr>
      <vt:lpstr>“The devil said that Job was faithful because he was rich.  Lord allowed the devil to take all what Job had.”</vt:lpstr>
      <vt:lpstr>“The devil took away everything including his kids. Job was still faithful to the Lord. Then he gave him soars on his body.”</vt:lpstr>
      <vt:lpstr>“Job’s wife told him to curse God.  He told her we accept the good and bad from God.”</vt:lpstr>
      <vt:lpstr>“Three of Job’s friends came to console him.  The Lord told them to take 7 bulls and 7 rams to Job.  He will offer them as a sacrifice for yourselves.”</vt:lpstr>
      <vt:lpstr>“Because of Job’s faithfulness, Lord restored him  to his former condition.  He had greater prosperity than before.”</vt:lpstr>
      <vt:lpstr>Resources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Orthodox Global Online Sunday School (OGOSS)</dc:title>
  <dc:creator>Zena Thomas</dc:creator>
  <cp:lastModifiedBy>Zena Thomas</cp:lastModifiedBy>
  <cp:revision>1</cp:revision>
  <dcterms:created xsi:type="dcterms:W3CDTF">2024-02-03T14:42:03Z</dcterms:created>
  <dcterms:modified xsi:type="dcterms:W3CDTF">2024-02-03T14:42:03Z</dcterms:modified>
</cp:coreProperties>
</file>