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3817600" cy="7772400"/>
  <p:notesSz cx="10058400" cy="7772400"/>
  <p:embeddedFontLst>
    <p:embeddedFont>
      <p:font typeface="Algerian" panose="04020705040A02060702" pitchFamily="82" charset="0"/>
      <p:regular r:id="rId18"/>
    </p:embeddedFont>
    <p:embeddedFont>
      <p:font typeface="Berlin Sans FB" panose="020E0602020502020306" pitchFamily="34" charset="0"/>
      <p:regular r:id="rId19"/>
      <p:bold r:id="rId20"/>
    </p:embeddedFont>
    <p:embeddedFont>
      <p:font typeface="Garamond" panose="02020404030301010803" pitchFamily="18" charset="0"/>
      <p:regular r:id="rId21"/>
      <p:bold r:id="rId22"/>
      <p:italic r:id="rId23"/>
      <p:boldItalic r:id="rId24"/>
    </p:embeddedFont>
    <p:embeddedFont>
      <p:font typeface="Overlock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967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Zood1TcGOUqJfpZDpZNz1CYnf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 snapToGrid="0">
      <p:cViewPr varScale="1">
        <p:scale>
          <a:sx n="52" d="100"/>
          <a:sy n="52" d="100"/>
        </p:scale>
        <p:origin x="1268" y="44"/>
      </p:cViewPr>
      <p:guideLst>
        <p:guide orient="horz" pos="2880"/>
        <p:guide pos="29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59275" cy="38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97538" y="0"/>
            <a:ext cx="4359275" cy="38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Calibri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27"/>
              <a:buFont typeface="Calibri"/>
              <a:buNone/>
              <a:defRPr sz="36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8914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3627"/>
              <a:buChar char="•"/>
              <a:defRPr sz="3627"/>
            </a:lvl1pPr>
            <a:lvl2pPr marL="914400" lvl="1" indent="-430085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3173"/>
              <a:buChar char="•"/>
              <a:defRPr sz="3173"/>
            </a:lvl2pPr>
            <a:lvl3pPr marL="1371600" lvl="2" indent="-401319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3pPr>
            <a:lvl4pPr marL="1828800" lvl="3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4pPr>
            <a:lvl5pPr marL="2286000" lvl="4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5pPr>
            <a:lvl6pPr marL="2743200" lvl="5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6pPr>
            <a:lvl7pPr marL="3200400" lvl="6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7pPr>
            <a:lvl8pPr marL="3657600" lvl="7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8pPr>
            <a:lvl9pPr marL="4114800" lvl="8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body" idx="2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587"/>
              <a:buNone/>
              <a:defRPr sz="1587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 txBox="1"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27"/>
              <a:buFont typeface="Calibri"/>
              <a:buNone/>
              <a:defRPr sz="36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>
            <a:spLocks noGrp="1"/>
          </p:cNvSpPr>
          <p:nvPr>
            <p:ph type="pic" idx="2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7"/>
          <p:cNvSpPr txBox="1">
            <a:spLocks noGrp="1"/>
          </p:cNvSpPr>
          <p:nvPr>
            <p:ph type="body" idx="1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587"/>
              <a:buNone/>
              <a:defRPr sz="1587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1"/>
          </p:nvPr>
        </p:nvSpPr>
        <p:spPr>
          <a:xfrm rot="5400000">
            <a:off x="4443042" y="-1424040"/>
            <a:ext cx="4931516" cy="119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9"/>
          <p:cNvSpPr txBox="1">
            <a:spLocks noGrp="1"/>
          </p:cNvSpPr>
          <p:nvPr>
            <p:ph type="title"/>
          </p:nvPr>
        </p:nvSpPr>
        <p:spPr>
          <a:xfrm rot="5400000">
            <a:off x="8084555" y="2217473"/>
            <a:ext cx="6586750" cy="297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1"/>
          </p:nvPr>
        </p:nvSpPr>
        <p:spPr>
          <a:xfrm rot="5400000">
            <a:off x="2039355" y="-675587"/>
            <a:ext cx="6586750" cy="876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63C-48FD-740B-A07E-8EB7FFE1E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9E6C5-9AD6-38A1-3D5D-8D67A844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4466-0C0D-471D-B251-39BE87BF92A0}" type="datetimeFigureOut">
              <a:rPr lang="en-AE" smtClean="0"/>
              <a:t>30/01/2024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89EE4-0F28-ED07-F457-16D2FA0C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6A107-0840-3F95-A1AB-682FC5FD5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5A2F-6D21-4F9B-B81A-ECBE353F22C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7719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Calibri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/>
            </a:lvl1pPr>
            <a:lvl2pPr lvl="1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/>
            </a:lvl2pPr>
            <a:lvl3pPr lvl="2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/>
            </a:lvl3pPr>
            <a:lvl4pPr lvl="3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4pPr>
            <a:lvl5pPr lvl="4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5pPr>
            <a:lvl6pPr lvl="5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6pPr>
            <a:lvl7pPr lvl="6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7pPr>
            <a:lvl8pPr lvl="7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8pPr>
            <a:lvl9pPr lvl="8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Calibri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888888"/>
              </a:buClr>
              <a:buSzPts val="2720"/>
              <a:buNone/>
              <a:defRPr sz="272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2267"/>
              <a:buNone/>
              <a:defRPr sz="22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2040"/>
              <a:buNone/>
              <a:defRPr sz="204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58724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995160" y="2069042"/>
            <a:ext cx="58724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 b="1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 b="1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2"/>
          </p:nvPr>
        </p:nvSpPr>
        <p:spPr>
          <a:xfrm>
            <a:off x="951760" y="2839085"/>
            <a:ext cx="5845492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3"/>
          </p:nvPr>
        </p:nvSpPr>
        <p:spPr>
          <a:xfrm>
            <a:off x="6995160" y="1905318"/>
            <a:ext cx="587428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 b="1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 b="1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4"/>
          </p:nvPr>
        </p:nvSpPr>
        <p:spPr>
          <a:xfrm>
            <a:off x="6995160" y="2839085"/>
            <a:ext cx="587428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87"/>
              <a:buFont typeface="Calibri"/>
              <a:buNone/>
              <a:defRPr sz="49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0085" algn="l" rtl="0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3173"/>
              <a:buFont typeface="Arial"/>
              <a:buChar char="•"/>
              <a:defRPr sz="317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131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2554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8140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8140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725"/>
            <a:ext cx="13817599" cy="7783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2" y="0"/>
            <a:ext cx="13811078" cy="7789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 txBox="1">
            <a:spLocks noGrp="1"/>
          </p:cNvSpPr>
          <p:nvPr>
            <p:ph type="title"/>
          </p:nvPr>
        </p:nvSpPr>
        <p:spPr>
          <a:xfrm>
            <a:off x="889000" y="838200"/>
            <a:ext cx="11887200" cy="112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The disciples said that there is not enough food. </a:t>
            </a:r>
            <a:br>
              <a:rPr lang="en-GB" sz="36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There is only five loaves of bread and two fish.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87" name="Google Shape;18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4500" y="2438400"/>
            <a:ext cx="7848600" cy="459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7070"/>
            <a:ext cx="13817600" cy="7793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1"/>
          <p:cNvSpPr txBox="1">
            <a:spLocks noGrp="1"/>
          </p:cNvSpPr>
          <p:nvPr>
            <p:ph type="title"/>
          </p:nvPr>
        </p:nvSpPr>
        <p:spPr>
          <a:xfrm>
            <a:off x="1041400" y="807981"/>
            <a:ext cx="11887200" cy="112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He said to seat every 50 people together. </a:t>
            </a:r>
            <a:br>
              <a:rPr lang="en-GB" sz="36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Jesus gave thanks to God and gave it to the people.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5" name="Google Shape;19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9200" y="2286000"/>
            <a:ext cx="8363711" cy="482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817600" cy="7793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2"/>
          <p:cNvSpPr txBox="1">
            <a:spLocks noGrp="1"/>
          </p:cNvSpPr>
          <p:nvPr>
            <p:ph type="title"/>
          </p:nvPr>
        </p:nvSpPr>
        <p:spPr>
          <a:xfrm>
            <a:off x="1346200" y="685808"/>
            <a:ext cx="11353800" cy="112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They ate as much they wanted.</a:t>
            </a:r>
            <a:br>
              <a:rPr lang="en-GB" sz="36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There were five thousand men.</a:t>
            </a:r>
            <a:endParaRPr dirty="0"/>
          </a:p>
        </p:txBody>
      </p:sp>
      <p:pic>
        <p:nvPicPr>
          <p:cNvPr id="204" name="Google Shape;20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9D3E41-BE93-ABFC-DCC1-E92DD03E3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2" y="2216989"/>
            <a:ext cx="7809469" cy="48696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5" y="0"/>
            <a:ext cx="13781110" cy="77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 txBox="1">
            <a:spLocks noGrp="1"/>
          </p:cNvSpPr>
          <p:nvPr>
            <p:ph type="title"/>
          </p:nvPr>
        </p:nvSpPr>
        <p:spPr>
          <a:xfrm>
            <a:off x="1117600" y="650477"/>
            <a:ext cx="11010900" cy="112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Jesus asked the disciples to collect the leftover. </a:t>
            </a:r>
            <a:br>
              <a:rPr lang="en-GB" sz="36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They collected 12 baskets.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12" name="Google Shape;21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4000" y="2133600"/>
            <a:ext cx="8072627" cy="499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4F290-44FE-DE2B-63BE-697915E615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"/>
            <a:ext cx="13815659" cy="777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24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2B30F8-8EEC-28DD-9423-5783734B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E8D6E-7A98-055E-D0D1-A305DA52F00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5" y="0"/>
            <a:ext cx="1378111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4578916" y="1620189"/>
            <a:ext cx="4659766" cy="1310477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800" b="0" i="0" u="none" strike="noStrike" cap="none">
                <a:solidFill>
                  <a:srgbClr val="C00000"/>
                </a:solidFill>
                <a:latin typeface="Algerian"/>
                <a:ea typeface="Algerian"/>
                <a:cs typeface="Algerian"/>
                <a:sym typeface="Algerian"/>
              </a:rPr>
              <a:t>Grade 1</a:t>
            </a:r>
            <a:endParaRPr sz="6120" b="0" i="0" u="none" strike="noStrike" cap="none">
              <a:solidFill>
                <a:srgbClr val="C00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651000" y="3500197"/>
            <a:ext cx="10363200" cy="247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Overlock"/>
              <a:buNone/>
            </a:pPr>
            <a:r>
              <a:rPr lang="en-GB" sz="4400" b="0" i="0" u="none" strike="noStrike" cap="none" dirty="0">
                <a:solidFill>
                  <a:srgbClr val="002060"/>
                </a:solidFill>
                <a:latin typeface="Overlock"/>
                <a:ea typeface="Overlock"/>
                <a:cs typeface="Overlock"/>
                <a:sym typeface="Overlock"/>
              </a:rPr>
              <a:t>  </a:t>
            </a:r>
            <a:r>
              <a:rPr lang="en-GB" sz="5400" b="0" i="0" u="none" strike="noStrike" cap="none" dirty="0">
                <a:solidFill>
                  <a:srgbClr val="002060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Chapter 9</a:t>
            </a:r>
            <a:endParaRPr sz="4533" b="0" i="0" u="none" strike="noStrike" cap="none" dirty="0">
              <a:solidFill>
                <a:srgbClr val="002060"/>
              </a:solidFill>
              <a:latin typeface="Berlin Sans FB" panose="020E0602020502020306" pitchFamily="34" charset="0"/>
              <a:ea typeface="Overlock"/>
              <a:cs typeface="Overlock"/>
              <a:sym typeface="Overlock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68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Garamond"/>
              <a:buNone/>
            </a:pPr>
            <a:r>
              <a:rPr lang="en-GB" sz="54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Feeding the Five Thousand</a:t>
            </a:r>
            <a:endParaRPr sz="4800" b="0" i="0" u="none" strike="noStrike" cap="none" dirty="0">
              <a:solidFill>
                <a:srgbClr val="00206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535" y="264413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5" y="0"/>
            <a:ext cx="1378111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>
            <a:spLocks noGrp="1"/>
          </p:cNvSpPr>
          <p:nvPr>
            <p:ph type="title"/>
          </p:nvPr>
        </p:nvSpPr>
        <p:spPr>
          <a:xfrm>
            <a:off x="965200" y="484227"/>
            <a:ext cx="11811000" cy="124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Garamond"/>
              <a:buNone/>
            </a:pPr>
            <a:r>
              <a:rPr lang="en-GB" sz="40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Preparation for the chapter</a:t>
            </a:r>
            <a:br>
              <a:rPr lang="en-GB" sz="40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GB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Feeding the Five Thousand</a:t>
            </a:r>
            <a:endParaRPr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800146" y="1842468"/>
            <a:ext cx="11658601" cy="73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18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Lesson Outline</a:t>
            </a:r>
            <a:endParaRPr sz="4000" b="0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630538" y="2925092"/>
            <a:ext cx="12480324" cy="453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4965" marR="5715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Wherever Jesus went people gathered to listen to Him.</a:t>
            </a:r>
            <a:endParaRPr sz="28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4965" marR="5715" lvl="0" indent="-342900" algn="just" rtl="0">
              <a:spcBef>
                <a:spcPts val="10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people were there for a long time. They were hungry. Jesus asked His disciples to bring them food.</a:t>
            </a:r>
            <a:endParaRPr sz="28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4965" marR="508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disciples said that there is not enough food. There was only </a:t>
            </a:r>
            <a:r>
              <a:rPr lang="en-GB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5</a:t>
            </a:r>
            <a:r>
              <a:rPr lang="en-GB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loaves of bread and 2 fish.</a:t>
            </a:r>
            <a:endParaRPr sz="28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4965" marR="508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 said to seat every 50 people together. Jesus gave thanks to God and gave it to the people.</a:t>
            </a:r>
            <a:endParaRPr sz="1600" dirty="0"/>
          </a:p>
          <a:p>
            <a:pPr marL="354965" marR="508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They ate as much they wanted. There were five thousand men.  </a:t>
            </a:r>
            <a:endParaRPr sz="28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4965" marR="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Jesus asked the disciples to collect the leftover. They collected 12 baskets.</a:t>
            </a:r>
            <a:endParaRPr sz="28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99085" marR="5080" lvl="0" indent="-16002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5" y="0"/>
            <a:ext cx="1378111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>
            <a:spLocks noGrp="1"/>
          </p:cNvSpPr>
          <p:nvPr>
            <p:ph type="title"/>
          </p:nvPr>
        </p:nvSpPr>
        <p:spPr>
          <a:xfrm>
            <a:off x="5426075" y="779335"/>
            <a:ext cx="2965450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aramond"/>
              <a:buNone/>
            </a:pPr>
            <a:r>
              <a:rPr lang="en-GB" sz="4400" b="1" dirty="0">
                <a:latin typeface="Garamond"/>
                <a:ea typeface="Garamond"/>
                <a:cs typeface="Garamond"/>
                <a:sym typeface="Garamond"/>
              </a:rPr>
              <a:t>Word Bank</a:t>
            </a:r>
            <a:endParaRPr dirty="0"/>
          </a:p>
        </p:txBody>
      </p:sp>
      <p:sp>
        <p:nvSpPr>
          <p:cNvPr id="136" name="Google Shape;136;p5"/>
          <p:cNvSpPr txBox="1"/>
          <p:nvPr/>
        </p:nvSpPr>
        <p:spPr>
          <a:xfrm>
            <a:off x="2252896" y="4684474"/>
            <a:ext cx="1663783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Thank</a:t>
            </a:r>
            <a:endParaRPr sz="3200" b="1" i="0" u="none" strike="noStrike" cap="none" dirty="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9429045" y="1905873"/>
            <a:ext cx="251697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Not enough</a:t>
            </a:r>
            <a:endParaRPr sz="3200" b="0" i="0" u="none" strike="noStrike" cap="none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6357474" y="1905873"/>
            <a:ext cx="1098619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Ask</a:t>
            </a:r>
            <a:endParaRPr sz="3200" b="0" i="0" u="none" strike="noStrike" cap="none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9" name="Google Shape;139;p5"/>
          <p:cNvSpPr txBox="1"/>
          <p:nvPr/>
        </p:nvSpPr>
        <p:spPr>
          <a:xfrm>
            <a:off x="1908930" y="1905873"/>
            <a:ext cx="2007749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Gathered</a:t>
            </a:r>
            <a:endParaRPr sz="3200" b="0" i="0" u="none" strike="noStrike" cap="none" dirty="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6451600" y="4680989"/>
            <a:ext cx="146240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Sit</a:t>
            </a:r>
            <a:endParaRPr sz="3200" b="0" i="0" u="none" strike="noStrike" cap="none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9876504" y="4652452"/>
            <a:ext cx="16833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Collect</a:t>
            </a:r>
            <a:endParaRPr sz="3200" b="0" i="0" u="none" strike="noStrike" cap="none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044" y="2490625"/>
            <a:ext cx="3066084" cy="198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2766" y="2500020"/>
            <a:ext cx="2729534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2185" y="5239507"/>
            <a:ext cx="2862014" cy="18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25441" y="5160741"/>
            <a:ext cx="3162687" cy="197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22766" y="5160741"/>
            <a:ext cx="2729534" cy="19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A08378-A883-F399-D8A4-39A3CF168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5300" y="2614356"/>
            <a:ext cx="2488431" cy="18669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96" y="0"/>
            <a:ext cx="1378111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660400" y="1066800"/>
            <a:ext cx="12496799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Garamond"/>
              <a:buNone/>
            </a:pPr>
            <a:r>
              <a:rPr lang="en-GB" sz="36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Objective:</a:t>
            </a: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 God takes care of all His children who follow Him.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3892" y="1981200"/>
            <a:ext cx="6909816" cy="503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5" y="0"/>
            <a:ext cx="1378111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497076" y="792777"/>
            <a:ext cx="10668000" cy="118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Garamond"/>
              <a:buNone/>
            </a:pPr>
            <a:r>
              <a:rPr lang="en-GB" sz="36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Memory Verse: </a:t>
            </a: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“So they all ate and were filled” </a:t>
            </a:r>
            <a:br>
              <a:rPr lang="en-GB" sz="40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GB" sz="4000" b="1" dirty="0">
                <a:latin typeface="Garamond"/>
                <a:ea typeface="Garamond"/>
                <a:cs typeface="Garamond"/>
                <a:sym typeface="Garamond"/>
              </a:rPr>
              <a:t>						</a:t>
            </a:r>
            <a:r>
              <a:rPr lang="en-GB" sz="3200" b="1" dirty="0">
                <a:latin typeface="Garamond"/>
                <a:ea typeface="Garamond"/>
                <a:cs typeface="Garamond"/>
                <a:sym typeface="Garamond"/>
              </a:rPr>
              <a:t>(St. Matthew 14:20)</a:t>
            </a:r>
            <a:endParaRPr sz="32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 descr="Icon of Christ _1 – ST. THOMAS MALANKARA ORTHODOX CHUR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2769" y="2404335"/>
            <a:ext cx="3192062" cy="4575288"/>
          </a:xfrm>
          <a:prstGeom prst="rect">
            <a:avLst/>
          </a:prstGeom>
          <a:noFill/>
          <a:ln w="38100" cap="sq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5" y="0"/>
            <a:ext cx="13781110" cy="77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736599" y="952263"/>
            <a:ext cx="12344400" cy="566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Wherever Jesus went people gathered to listen to Him.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E4DD44-543E-705E-02B8-0B0ED0E61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948" y="2171700"/>
            <a:ext cx="6567257" cy="49254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5" y="0"/>
            <a:ext cx="1378111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812800" y="355263"/>
            <a:ext cx="12192000" cy="1674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The people were there for a long time. </a:t>
            </a:r>
            <a:br>
              <a:rPr lang="en-GB" sz="36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They were hungry. </a:t>
            </a:r>
            <a:br>
              <a:rPr lang="en-GB" sz="36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GB" sz="3600" b="1" dirty="0">
                <a:latin typeface="Garamond"/>
                <a:ea typeface="Garamond"/>
                <a:cs typeface="Garamond"/>
                <a:sym typeface="Garamond"/>
              </a:rPr>
              <a:t>Jesus asked His disciples to bring them food.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5000" y="2362200"/>
            <a:ext cx="7779257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5" y="90045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275</Words>
  <Application>Microsoft Office PowerPoint</Application>
  <PresentationFormat>Custom</PresentationFormat>
  <Paragraphs>26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Berlin Sans FB</vt:lpstr>
      <vt:lpstr>Arial</vt:lpstr>
      <vt:lpstr>Algerian</vt:lpstr>
      <vt:lpstr>Noto Sans Symbols</vt:lpstr>
      <vt:lpstr>Calibri</vt:lpstr>
      <vt:lpstr>Garamond</vt:lpstr>
      <vt:lpstr>Overlock</vt:lpstr>
      <vt:lpstr>Office Theme</vt:lpstr>
      <vt:lpstr>Office Theme</vt:lpstr>
      <vt:lpstr>PowerPoint Presentation</vt:lpstr>
      <vt:lpstr>PowerPoint Presentation</vt:lpstr>
      <vt:lpstr>PowerPoint Presentation</vt:lpstr>
      <vt:lpstr>Preparation for the chapter Feeding the Five Thousand</vt:lpstr>
      <vt:lpstr>Word Bank</vt:lpstr>
      <vt:lpstr>Objective: God takes care of all His children who follow Him.</vt:lpstr>
      <vt:lpstr>Memory Verse: “So they all ate and were filled”        (St. Matthew 14:20)</vt:lpstr>
      <vt:lpstr>Wherever Jesus went people gathered to listen to Him.</vt:lpstr>
      <vt:lpstr>The people were there for a long time.  They were hungry.  Jesus asked His disciples to bring them food.</vt:lpstr>
      <vt:lpstr>The disciples said that there is not enough food.  There is only five loaves of bread and two fish.</vt:lpstr>
      <vt:lpstr>He said to seat every 50 people together.  Jesus gave thanks to God and gave it to the people.</vt:lpstr>
      <vt:lpstr>They ate as much they wanted. There were five thousand men.</vt:lpstr>
      <vt:lpstr>Jesus asked the disciples to collect the leftover.  They collected 12 baskets.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bsheh</dc:creator>
  <cp:lastModifiedBy>Zena Thomas</cp:lastModifiedBy>
  <cp:revision>7</cp:revision>
  <dcterms:created xsi:type="dcterms:W3CDTF">2022-01-30T05:15:31Z</dcterms:created>
  <dcterms:modified xsi:type="dcterms:W3CDTF">2024-01-30T07:24:11Z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2020-11-23T00:00:00Z</vt:filetime>
  </property>
  <property fmtid="{D5CDD505-2E9C-101B-9397-08002B2CF9AE}" pid="3" name="LastSaved">
    <vt:filetime>2022-01-30T00:00:00Z</vt:filetime>
  </property>
</Properties>
</file>