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3817600" cy="7772400"/>
  <p:notesSz cx="10058400" cy="7772400"/>
  <p:defaultTextStyle>
    <a:defPPr>
      <a:defRPr lang="en-US"/>
    </a:defPPr>
    <a:lvl1pPr marL="0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1pPr>
    <a:lvl2pPr marL="518145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2pPr>
    <a:lvl3pPr marL="1036290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3pPr>
    <a:lvl4pPr marL="1554434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4pPr>
    <a:lvl5pPr marL="2072579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5pPr>
    <a:lvl6pPr marL="2590724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6pPr>
    <a:lvl7pPr marL="3108869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7pPr>
    <a:lvl8pPr marL="3627013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8pPr>
    <a:lvl9pPr marL="4145158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059E6-9B41-0E44-5D0A-8619EF607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130159-B3EC-A49F-E603-09094F435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E52C1-A712-41E5-8448-862DC634A006}" type="datetimeFigureOut">
              <a:rPr lang="en-AE" smtClean="0"/>
              <a:t>03/02/2024</a:t>
            </a:fld>
            <a:endParaRPr lang="en-A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A24895-8275-F556-1936-D17FC9ED5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0C4C51-7C84-840B-517F-CD5EE09FA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0992-0883-4383-9B52-2FDC4C1F9784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4211904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C58177-705E-809C-328D-62C448BFA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960" y="413809"/>
            <a:ext cx="1191768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EBEF55-FCF8-0581-8166-720D349FA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9960" y="2069042"/>
            <a:ext cx="1191768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4CBDC0-3906-2C7E-8CD2-0DA6866AEB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996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E52C1-A712-41E5-8448-862DC634A006}" type="datetimeFigureOut">
              <a:rPr lang="en-AE" smtClean="0"/>
              <a:t>03/02/2024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F1F61-34A7-B069-F4A7-9142F0072C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7080" y="7203864"/>
            <a:ext cx="46634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224925-F438-9CDB-0CCA-1C58632054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5868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30992-0883-4383-9B52-2FDC4C1F9784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327316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575D751-F446-A5E6-EB68-C63B969CA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80">
                <a:solidFill>
                  <a:srgbClr val="C00000"/>
                </a:solidFill>
                <a:latin typeface="Algerian" panose="04020705040A02060702" pitchFamily="82" charset="0"/>
              </a:rPr>
              <a:t>Orthodox Global Online Sunday School (OGOSS)</a:t>
            </a:r>
            <a:endParaRPr lang="en-AE" sz="4080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CC153E-E2F5-8AFA-AA42-FDF4FDA16E9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118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7FFF9A5-3234-E88C-16E4-843BE753B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4393" marR="5757" algn="ctr">
              <a:lnSpc>
                <a:spcPct val="100000"/>
              </a:lnSpc>
              <a:spcBef>
                <a:spcPts val="113"/>
              </a:spcBef>
            </a:pPr>
            <a:r>
              <a:rPr lang="en-GB" sz="3600">
                <a:latin typeface="Garamond" panose="02020404030301010803" pitchFamily="18" charset="0"/>
              </a:rPr>
              <a:t>Jonathan, King Saul’s son, was happy for David. </a:t>
            </a:r>
            <a:br>
              <a:rPr lang="en-GB" sz="3600">
                <a:latin typeface="Garamond" panose="02020404030301010803" pitchFamily="18" charset="0"/>
              </a:rPr>
            </a:br>
            <a:r>
              <a:rPr lang="en-GB" sz="3600">
                <a:latin typeface="Garamond" panose="02020404030301010803" pitchFamily="18" charset="0"/>
              </a:rPr>
              <a:t>He prayed for David.</a:t>
            </a:r>
            <a:endParaRPr lang="en-GB" sz="3600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502CC1-A0F3-F5C0-7F34-47CA4C094B6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810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952C565-95C8-3EFC-6A81-2733BEE26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4393" marR="5757" algn="ctr">
              <a:lnSpc>
                <a:spcPct val="100000"/>
              </a:lnSpc>
              <a:spcBef>
                <a:spcPts val="108"/>
              </a:spcBef>
            </a:pPr>
            <a:r>
              <a:rPr lang="en-GB" sz="3600">
                <a:latin typeface="Garamond" panose="02020404030301010803" pitchFamily="18" charset="0"/>
              </a:rPr>
              <a:t>David was a hero because of his	faith and trust in God.</a:t>
            </a:r>
            <a:endParaRPr lang="en-GB" sz="3600" spc="-1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5B30C5-FF30-5FB2-5649-43B734CC7F2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873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6390F12-BD69-C9E6-23B0-6FF6A5FFC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4393" marR="5757" algn="ctr">
              <a:lnSpc>
                <a:spcPct val="100000"/>
              </a:lnSpc>
              <a:spcBef>
                <a:spcPts val="108"/>
              </a:spcBef>
            </a:pPr>
            <a:r>
              <a:rPr lang="en-US" sz="3600">
                <a:latin typeface="Garamond" panose="02020404030301010803" pitchFamily="18" charset="0"/>
              </a:rPr>
              <a:t>Jonathan	loved David. </a:t>
            </a:r>
            <a:br>
              <a:rPr lang="en-US" sz="3600">
                <a:latin typeface="Garamond" panose="02020404030301010803" pitchFamily="18" charset="0"/>
              </a:rPr>
            </a:br>
            <a:r>
              <a:rPr lang="en-US" sz="3600">
                <a:latin typeface="Garamond" panose="02020404030301010803" pitchFamily="18" charset="0"/>
              </a:rPr>
              <a:t>He was a great friend to David.</a:t>
            </a:r>
            <a:endParaRPr lang="en-US" sz="3600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54C942-CF04-B0B9-1A93-5D46EB5BA21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162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5679F33-280A-2775-EFFB-6C725A583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87108" marR="5757" algn="ctr">
              <a:lnSpc>
                <a:spcPct val="100000"/>
              </a:lnSpc>
              <a:spcBef>
                <a:spcPts val="108"/>
              </a:spcBef>
            </a:pPr>
            <a:r>
              <a:rPr lang="en-US" sz="3600">
                <a:latin typeface="Garamond" panose="02020404030301010803" pitchFamily="18" charset="0"/>
              </a:rPr>
              <a:t>Jonathan gave David his cloak, sword, bow and girdle.</a:t>
            </a:r>
            <a:endParaRPr lang="en-US" sz="3600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FBA691-D1FA-137C-90F5-457064CD84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39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53895EE-7DC9-0C1F-0A8F-9C940E67A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9245" algn="ctr">
              <a:lnSpc>
                <a:spcPct val="100000"/>
              </a:lnSpc>
              <a:spcBef>
                <a:spcPts val="73"/>
              </a:spcBef>
            </a:pPr>
            <a:r>
              <a:rPr lang="en-GB" sz="4400" b="1" spc="-44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R</a:t>
            </a:r>
            <a:r>
              <a:rPr lang="en-GB" sz="4400" b="1" spc="-15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</a:t>
            </a:r>
            <a:r>
              <a:rPr lang="en-GB" sz="4400" b="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</a:t>
            </a:r>
            <a:r>
              <a:rPr lang="en-GB" sz="4400" b="1" spc="7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ou</a:t>
            </a:r>
            <a:r>
              <a:rPr lang="en-GB" sz="4400" b="1" spc="-5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r</a:t>
            </a:r>
            <a:r>
              <a:rPr lang="en-GB" sz="4400" b="1" spc="3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c</a:t>
            </a:r>
            <a:r>
              <a:rPr lang="en-GB" sz="4400" b="1" spc="-15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</a:t>
            </a:r>
            <a:r>
              <a:rPr lang="en-GB" sz="4400" b="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</a:t>
            </a:r>
            <a:endParaRPr lang="en-GB" sz="4400" b="1" dirty="0">
              <a:solidFill>
                <a:srgbClr val="C00000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E8DE9E-69C5-F2C7-95DA-1813AB6EDA1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078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925FC3E-5891-19F3-FF91-1E28118D7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221CB6-94D4-ADA8-53CA-FC1E7190211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09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3A99F33-A6C6-A176-DB7E-EAE4500E9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0B60A1-D7C9-F803-79A8-8E1D605D68D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802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40A8290-B7A0-B652-6B1A-FB6A6D031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4393" marR="5757" algn="ctr">
              <a:lnSpc>
                <a:spcPct val="100000"/>
              </a:lnSpc>
              <a:spcBef>
                <a:spcPts val="113"/>
              </a:spcBef>
            </a:pPr>
            <a:r>
              <a:rPr lang="en-GB" sz="3600" spc="-11">
                <a:solidFill>
                  <a:srgbClr val="C00000"/>
                </a:solidFill>
                <a:latin typeface="Garamond" panose="02020404030301010803" pitchFamily="18" charset="0"/>
              </a:rPr>
              <a:t>Preparation</a:t>
            </a:r>
            <a:r>
              <a:rPr lang="en-GB" sz="3600" spc="-17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GB" sz="3600">
                <a:solidFill>
                  <a:srgbClr val="C00000"/>
                </a:solidFill>
                <a:latin typeface="Garamond" panose="02020404030301010803" pitchFamily="18" charset="0"/>
              </a:rPr>
              <a:t>for</a:t>
            </a:r>
            <a:r>
              <a:rPr lang="en-GB" sz="3600" spc="-40">
                <a:solidFill>
                  <a:srgbClr val="C00000"/>
                </a:solidFill>
                <a:latin typeface="Garamond" panose="02020404030301010803" pitchFamily="18" charset="0"/>
              </a:rPr>
              <a:t> the chapter</a:t>
            </a:r>
            <a:br>
              <a:rPr lang="en-GB" sz="3600" spc="-40">
                <a:solidFill>
                  <a:srgbClr val="C00000"/>
                </a:solidFill>
                <a:latin typeface="Garamond" panose="02020404030301010803" pitchFamily="18" charset="0"/>
              </a:rPr>
            </a:br>
            <a:r>
              <a:rPr lang="en-GB" sz="36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Friendship of David and Jonathan</a:t>
            </a:r>
            <a:endParaRPr lang="en-GB" sz="40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39641F-A70F-BF39-7D15-1D83E0679C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001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8C1EEB5-8F5F-13D7-21A0-D2228DD6B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4393" algn="ctr">
              <a:lnSpc>
                <a:spcPct val="100000"/>
              </a:lnSpc>
              <a:spcBef>
                <a:spcPts val="113"/>
              </a:spcBef>
            </a:pPr>
            <a:r>
              <a:rPr lang="en-GB" sz="4400">
                <a:latin typeface="Garamond" panose="02020404030301010803" pitchFamily="18" charset="0"/>
              </a:rPr>
              <a:t>Word</a:t>
            </a:r>
            <a:r>
              <a:rPr lang="en-GB" sz="4400" spc="-266">
                <a:latin typeface="Garamond" panose="02020404030301010803" pitchFamily="18" charset="0"/>
              </a:rPr>
              <a:t> </a:t>
            </a:r>
            <a:r>
              <a:rPr lang="en-GB" sz="4400" spc="-23">
                <a:latin typeface="Garamond" panose="02020404030301010803" pitchFamily="18" charset="0"/>
              </a:rPr>
              <a:t>Bank</a:t>
            </a:r>
            <a:endParaRPr lang="en-GB" sz="4400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6ACB2D-8593-DE52-7E5B-7CC142EF9E0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150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E6F21B7-1878-C757-EAD8-325F55C2B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4393" marR="5757" algn="ctr">
              <a:lnSpc>
                <a:spcPct val="100000"/>
              </a:lnSpc>
              <a:spcBef>
                <a:spcPts val="108"/>
              </a:spcBef>
            </a:pPr>
            <a:r>
              <a:rPr lang="en-GB" sz="4000">
                <a:solidFill>
                  <a:srgbClr val="C00000"/>
                </a:solidFill>
                <a:latin typeface="Garamond" panose="02020404030301010803" pitchFamily="18" charset="0"/>
              </a:rPr>
              <a:t>Objective:</a:t>
            </a:r>
            <a:r>
              <a:rPr lang="en-GB" sz="4000" spc="198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GB" sz="4000">
                <a:latin typeface="Garamond" panose="02020404030301010803" pitchFamily="18" charset="0"/>
              </a:rPr>
              <a:t>To choose good friends</a:t>
            </a:r>
            <a:endParaRPr lang="en-GB" sz="4000" spc="-23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949D63-F6D2-DF34-CB3E-D53A44DE926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271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DD6567D-6A5B-9293-3FE1-7F435CFDD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43929" marR="5757" algn="ctr">
              <a:lnSpc>
                <a:spcPct val="100000"/>
              </a:lnSpc>
              <a:spcBef>
                <a:spcPts val="113"/>
              </a:spcBef>
            </a:pPr>
            <a:r>
              <a:rPr lang="en-GB" sz="3300">
                <a:solidFill>
                  <a:srgbClr val="C00000"/>
                </a:solidFill>
                <a:latin typeface="Garamond" panose="02020404030301010803" pitchFamily="18" charset="0"/>
              </a:rPr>
              <a:t>Memory</a:t>
            </a:r>
            <a:r>
              <a:rPr lang="en-GB" sz="3300" spc="-17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GB" sz="3300" spc="-23">
                <a:solidFill>
                  <a:srgbClr val="C00000"/>
                </a:solidFill>
                <a:latin typeface="Garamond" panose="02020404030301010803" pitchFamily="18" charset="0"/>
              </a:rPr>
              <a:t>Verse:</a:t>
            </a:r>
            <a:r>
              <a:rPr lang="en-GB" sz="3300" spc="-28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GB" sz="3300">
                <a:latin typeface="Garamond" panose="02020404030301010803" pitchFamily="18" charset="0"/>
              </a:rPr>
              <a:t>“The righteous should choose his friends carefully” </a:t>
            </a:r>
            <a:r>
              <a:rPr lang="en-GB" sz="3300" spc="-68">
                <a:latin typeface="Garamond" panose="02020404030301010803" pitchFamily="18" charset="0"/>
              </a:rPr>
              <a:t>								</a:t>
            </a:r>
            <a:r>
              <a:rPr lang="en-GB" sz="3300">
                <a:latin typeface="Garamond" panose="02020404030301010803" pitchFamily="18" charset="0"/>
              </a:rPr>
              <a:t>(Proverbs  12:26</a:t>
            </a:r>
            <a:r>
              <a:rPr lang="en-GB" sz="3300" spc="-11">
                <a:latin typeface="Garamond" panose="02020404030301010803" pitchFamily="18" charset="0"/>
              </a:rPr>
              <a:t>)</a:t>
            </a:r>
            <a:endParaRPr lang="en-GB" sz="3300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3E86CB-B0FA-E3D1-8A3A-E38C1EFD7A1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916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C0C30CA-1A87-D1E2-E2D5-C44FF9F6D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4393" marR="5757" algn="ctr">
              <a:lnSpc>
                <a:spcPct val="100000"/>
              </a:lnSpc>
              <a:spcBef>
                <a:spcPts val="108"/>
              </a:spcBef>
            </a:pPr>
            <a:r>
              <a:rPr lang="en-GB" sz="3600">
                <a:latin typeface="Garamond" panose="02020404030301010803" pitchFamily="18" charset="0"/>
              </a:rPr>
              <a:t>King Saul was sad because Goliath killed his people.</a:t>
            </a:r>
            <a:endParaRPr lang="en-GB" sz="3600" spc="-1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5C3047-7294-6CEA-533F-0F3BCF50833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909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DF0867C-E7B5-343D-5368-8D6CAB78A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4393" marR="5757" algn="ctr">
              <a:lnSpc>
                <a:spcPct val="100000"/>
              </a:lnSpc>
              <a:spcBef>
                <a:spcPts val="108"/>
              </a:spcBef>
              <a:tabLst>
                <a:tab pos="1710597" algn="l"/>
                <a:tab pos="2981491" algn="l"/>
                <a:tab pos="3602545" algn="l"/>
                <a:tab pos="5408856" algn="l"/>
                <a:tab pos="8480303" algn="l"/>
              </a:tabLst>
            </a:pPr>
            <a:r>
              <a:rPr lang="en-GB" sz="3600" spc="-11">
                <a:latin typeface="Garamond" panose="02020404030301010803" pitchFamily="18" charset="0"/>
              </a:rPr>
              <a:t>David told the king that he can kill Goliath. </a:t>
            </a:r>
            <a:br>
              <a:rPr lang="en-GB" sz="3600" spc="-11">
                <a:latin typeface="Garamond" panose="02020404030301010803" pitchFamily="18" charset="0"/>
              </a:rPr>
            </a:br>
            <a:r>
              <a:rPr lang="en-GB" sz="3600" spc="-11">
                <a:latin typeface="Garamond" panose="02020404030301010803" pitchFamily="18" charset="0"/>
              </a:rPr>
              <a:t>David did kill Goliath.</a:t>
            </a:r>
            <a:endParaRPr lang="en-GB" sz="3600" spc="-1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6D6F98-238D-5F2A-5144-0A25CADB033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768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</Words>
  <Application>Microsoft Office PowerPoint</Application>
  <PresentationFormat>Custom</PresentationFormat>
  <Paragraphs>12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Algerian</vt:lpstr>
      <vt:lpstr>Arial</vt:lpstr>
      <vt:lpstr>Calibri</vt:lpstr>
      <vt:lpstr>Calibri Light</vt:lpstr>
      <vt:lpstr>Garamond</vt:lpstr>
      <vt:lpstr>Office Theme</vt:lpstr>
      <vt:lpstr>Orthodox Global Online Sunday School (OGOSS)</vt:lpstr>
      <vt:lpstr>PowerPoint Presentation</vt:lpstr>
      <vt:lpstr>PowerPoint Presentation</vt:lpstr>
      <vt:lpstr>Preparation for the chapter Friendship of David and Jonathan</vt:lpstr>
      <vt:lpstr>Word Bank</vt:lpstr>
      <vt:lpstr>Objective: To choose good friends</vt:lpstr>
      <vt:lpstr>Memory Verse: “The righteous should choose his friends carefully”         (Proverbs  12:26)</vt:lpstr>
      <vt:lpstr>King Saul was sad because Goliath killed his people.</vt:lpstr>
      <vt:lpstr>David told the king that he can kill Goliath.  David did kill Goliath.</vt:lpstr>
      <vt:lpstr>Jonathan, King Saul’s son, was happy for David.  He prayed for David.</vt:lpstr>
      <vt:lpstr>David was a hero because of his faith and trust in God.</vt:lpstr>
      <vt:lpstr>Jonathan loved David.  He was a great friend to David.</vt:lpstr>
      <vt:lpstr>Jonathan gave David his cloak, sword, bow and girdle.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Orthodox Global Online Sunday School (OGOSS)</dc:title>
  <dc:creator>Zena Thomas</dc:creator>
  <cp:lastModifiedBy>Zena Thomas</cp:lastModifiedBy>
  <cp:revision>1</cp:revision>
  <dcterms:created xsi:type="dcterms:W3CDTF">2024-02-03T14:42:33Z</dcterms:created>
  <dcterms:modified xsi:type="dcterms:W3CDTF">2024-02-03T14:42:33Z</dcterms:modified>
</cp:coreProperties>
</file>