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  <p:sldMasterId id="2147483663" r:id="rId2"/>
  </p:sldMasterIdLst>
  <p:notesMasterIdLst>
    <p:notesMasterId r:id="rId17"/>
  </p:notesMasterIdLst>
  <p:sldIdLst>
    <p:sldId id="275" r:id="rId3"/>
    <p:sldId id="277" r:id="rId4"/>
    <p:sldId id="278" r:id="rId5"/>
    <p:sldId id="266" r:id="rId6"/>
    <p:sldId id="267" r:id="rId7"/>
    <p:sldId id="26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8" r:id="rId16"/>
  </p:sldIdLst>
  <p:sldSz cx="13817600" cy="7772400"/>
  <p:notesSz cx="10058400" cy="7772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BB9301-2528-4493-A6E0-511C492517E4}" v="55" dt="2023-12-23T16:08:46.58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>
      <p:cViewPr varScale="1">
        <p:scale>
          <a:sx n="52" d="100"/>
          <a:sy n="52" d="100"/>
        </p:scale>
        <p:origin x="1268" y="44"/>
      </p:cViewPr>
      <p:guideLst>
        <p:guide orient="horz" pos="2880"/>
        <p:guide pos="29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0335A-BCE7-4ADD-9740-B2303CEA8165}" type="datetimeFigureOut">
              <a:rPr lang="en-AU" smtClean="0"/>
              <a:t>30/01/2024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E5510-310C-45F4-85D9-FB59C4F0AE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04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11635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8494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97088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3A56F6-EAB0-48AB-98AF-89642003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FCEA-972E-43B4-8A29-5601108B559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6F7DC-D551-4B88-AAAB-26B18960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3F3D0-CF16-45AD-9F9C-D4B74650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1407-FAC3-4C62-8421-BFD46189A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9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88B2-DEEE-48A7-9AF0-163743017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308B9-B054-40A4-93C4-D92442162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F33B4-8319-445F-82B4-907E582A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FFCEA-972E-43B4-8A29-5601108B559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84682-4898-4A17-AFAF-96ED48F6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571DA-0039-409D-8B92-B151C9B3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1407-FAC3-4C62-8421-BFD46189A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10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E28-23AF-4DD8-B5A9-5AA46E938A22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7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77091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7010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32509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0C64-605A-4D7E-8164-48EA4126699D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03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DBE25-344F-4490-8412-C1823DE84E98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30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44430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7258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A3C0-FF40-4076-B67E-392D9C90FF07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614"/>
              </a:lnSpc>
            </a:pPr>
            <a:endParaRPr lang="en-AU" spc="-1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37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93AC9-74CD-4F09-A5AD-33538971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CE71C-10F9-4134-8B68-1E020607B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BA2EC-D090-4B7E-B987-34CD4CEBF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CEA-972E-43B4-8A29-5601108B5592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725A4-0988-4320-97F2-2788599C0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2D0E1-50B4-4616-BA14-DC3B497B1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E1407-FAC3-4C62-8421-BFD46189A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3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FE7A60-DBCE-E4CB-884D-26E5E10276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" y="0"/>
            <a:ext cx="13808166" cy="77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EDD97-5B8F-9D9C-F723-B04F9CE6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A3A55-1067-237D-DE29-8DABBF443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D32FD-F200-E72D-DA69-AF040E91B818}"/>
              </a:ext>
            </a:extLst>
          </p:cNvPr>
          <p:cNvSpPr txBox="1"/>
          <p:nvPr/>
        </p:nvSpPr>
        <p:spPr>
          <a:xfrm>
            <a:off x="1432350" y="484815"/>
            <a:ext cx="1173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Jesus saw him. He	asked him if he wanted to be healed. 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B643C-7F07-9BB8-2876-E3231E1B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63" y="1615961"/>
            <a:ext cx="6017274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47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FAC7FB-245B-D01E-2AA4-FE8406234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16963-8B7D-E562-2EA5-69F1CA807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96ECD-86EC-7102-6657-0C25EF86F2D5}"/>
              </a:ext>
            </a:extLst>
          </p:cNvPr>
          <p:cNvSpPr txBox="1"/>
          <p:nvPr/>
        </p:nvSpPr>
        <p:spPr>
          <a:xfrm>
            <a:off x="1240557" y="484815"/>
            <a:ext cx="12567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He told Jesus “ Yes, I have been waiting  for 38 years.” 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2" name="Google Shape;131;p10">
            <a:extLst>
              <a:ext uri="{FF2B5EF4-FFF2-40B4-BE49-F238E27FC236}">
                <a16:creationId xmlns:a16="http://schemas.microsoft.com/office/drawing/2014/main" id="{19E12B5A-D864-E1C4-6D63-33D0992E3E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1300" y="1524000"/>
            <a:ext cx="57150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23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5FEB9-B640-F932-754A-8AC4784A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07" y="0"/>
            <a:ext cx="13799355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CBCDB-FAA8-DB51-2A51-8097EDEDC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2502A6-3073-0D36-C505-290B391E97AE}"/>
              </a:ext>
            </a:extLst>
          </p:cNvPr>
          <p:cNvSpPr txBox="1"/>
          <p:nvPr/>
        </p:nvSpPr>
        <p:spPr>
          <a:xfrm>
            <a:off x="1193800" y="685800"/>
            <a:ext cx="1196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Jesus told him to get up, take his mat and walk.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8" name="Google Shape;143;p12">
            <a:extLst>
              <a:ext uri="{FF2B5EF4-FFF2-40B4-BE49-F238E27FC236}">
                <a16:creationId xmlns:a16="http://schemas.microsoft.com/office/drawing/2014/main" id="{6117D16F-A54A-D4F8-BE7B-F8C4A34215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9870" y="1752600"/>
            <a:ext cx="67056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27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CBBE1C-B9D3-BC69-2E8F-124CA60FB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4641F3-9238-87BD-FD2C-A11AA274D23B}"/>
              </a:ext>
            </a:extLst>
          </p:cNvPr>
          <p:cNvSpPr txBox="1"/>
          <p:nvPr/>
        </p:nvSpPr>
        <p:spPr>
          <a:xfrm>
            <a:off x="2336800" y="535390"/>
            <a:ext cx="9270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Immediately, he was able to get up and walk. 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99D61-373A-0E48-2698-4E505D4C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pic>
        <p:nvPicPr>
          <p:cNvPr id="8" name="Google Shape;149;p13">
            <a:extLst>
              <a:ext uri="{FF2B5EF4-FFF2-40B4-BE49-F238E27FC236}">
                <a16:creationId xmlns:a16="http://schemas.microsoft.com/office/drawing/2014/main" id="{B1AD869E-5C18-C220-A5E7-9266A76AE1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600" y="1544356"/>
            <a:ext cx="6553200" cy="554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33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095854-5039-8C79-B82C-3952EA066D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" y="-31229"/>
            <a:ext cx="13816929" cy="77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1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0BB98-5323-2BFD-536E-EBBB55910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" y="0"/>
            <a:ext cx="13781110" cy="7772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23E51B-DE91-FE5B-BAF1-09E1CA9A2D8F}"/>
              </a:ext>
            </a:extLst>
          </p:cNvPr>
          <p:cNvSpPr/>
          <p:nvPr/>
        </p:nvSpPr>
        <p:spPr>
          <a:xfrm>
            <a:off x="5073466" y="722831"/>
            <a:ext cx="4040787" cy="1046441"/>
          </a:xfrm>
          <a:prstGeom prst="rect">
            <a:avLst/>
          </a:prstGeom>
          <a:noFill/>
        </p:spPr>
        <p:txBody>
          <a:bodyPr wrap="square" lIns="103632" tIns="51816" rIns="103632" bIns="51816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120" b="1" cap="none" spc="0" dirty="0">
                <a:ln w="0"/>
                <a:solidFill>
                  <a:srgbClr val="C00000"/>
                </a:solidFill>
                <a:latin typeface="Garamond" panose="02020404030301010803" pitchFamily="18" charset="0"/>
              </a:rPr>
              <a:t>Curriculum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249457B-7B8C-43C7-AD2B-C4E9A50EA22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8636" y="2407079"/>
            <a:ext cx="10775486" cy="36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256921" rIns="0" bIns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eaLnBrk="1" hangingPunct="1">
              <a:lnSpc>
                <a:spcPts val="3910"/>
              </a:lnSpc>
              <a:spcBef>
                <a:spcPts val="2182"/>
              </a:spcBef>
              <a:buFont typeface="Wingdings" panose="05000000000000000000" pitchFamily="2" charset="2"/>
              <a:buChar char="§"/>
            </a:pPr>
            <a:r>
              <a:rPr lang="en-US" altLang="en-US" sz="2720" dirty="0">
                <a:solidFill>
                  <a:srgbClr val="2F2A1F"/>
                </a:solidFill>
                <a:latin typeface="Arial" panose="020B0604020202020204" pitchFamily="34" charset="0"/>
              </a:rPr>
              <a:t>This curriculum is for Exceptional Student Education for Sunday School. It is designed by the </a:t>
            </a:r>
            <a:r>
              <a:rPr lang="en-US" altLang="en-US" sz="2720" i="1" dirty="0">
                <a:solidFill>
                  <a:srgbClr val="2F2A1F"/>
                </a:solidFill>
                <a:latin typeface="Arial" panose="020B0604020202020204" pitchFamily="34" charset="0"/>
              </a:rPr>
              <a:t>Orthodox Global Online Sunday School (OGOSS) ESE</a:t>
            </a:r>
            <a:r>
              <a:rPr lang="en-US" altLang="en-US" sz="2720" dirty="0">
                <a:solidFill>
                  <a:srgbClr val="2F2A1F"/>
                </a:solidFill>
                <a:latin typeface="Arial" panose="020B0604020202020204" pitchFamily="34" charset="0"/>
              </a:rPr>
              <a:t> team for Malankara Orthodox families with special needs children.</a:t>
            </a:r>
          </a:p>
          <a:p>
            <a:pPr marL="185843" indent="-171450" algn="just" eaLnBrk="1" hangingPunct="1">
              <a:spcBef>
                <a:spcPts val="2182"/>
              </a:spcBef>
              <a:buFont typeface="Wingdings" panose="05000000000000000000" pitchFamily="2" charset="2"/>
              <a:buChar char="§"/>
            </a:pPr>
            <a:endParaRPr lang="en-US" altLang="en-US" sz="113" dirty="0">
              <a:latin typeface="Arial" panose="020B0604020202020204" pitchFamily="34" charset="0"/>
            </a:endParaRPr>
          </a:p>
          <a:p>
            <a:pPr marL="457200" indent="-457200" algn="just" eaLnBrk="1" hangingPunct="1">
              <a:lnSpc>
                <a:spcPts val="3910"/>
              </a:lnSpc>
              <a:spcBef>
                <a:spcPts val="850"/>
              </a:spcBef>
              <a:buFont typeface="Wingdings" panose="05000000000000000000" pitchFamily="2" charset="2"/>
              <a:buChar char="§"/>
            </a:pPr>
            <a:r>
              <a:rPr lang="en-US" altLang="en-US" sz="2720" dirty="0">
                <a:solidFill>
                  <a:srgbClr val="2F2A1F"/>
                </a:solidFill>
                <a:latin typeface="Arial" panose="020B0604020202020204" pitchFamily="34" charset="0"/>
              </a:rPr>
              <a:t>This is a modified Sunday School Curriculum designed for children with special needs.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0BB1D-DF33-54B0-824F-CC849BEAE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83E77E-A066-85EC-5CBA-37C3B03F306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8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2C34A-AAFF-4328-574A-BD4D1FCEC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5" y="0"/>
            <a:ext cx="13781110" cy="7772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44F9BC-02EA-4F11-97B6-8A9336E7155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8916" y="1620189"/>
            <a:ext cx="4659766" cy="131047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txBody>
          <a:bodyPr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800" dirty="0">
                <a:solidFill>
                  <a:srgbClr val="C0000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Grade 1</a:t>
            </a:r>
            <a:endParaRPr lang="en-GB" altLang="en-US" sz="6120" dirty="0">
              <a:solidFill>
                <a:srgbClr val="C0000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9709AD7-0A6C-424B-AD6D-5FEA51B414D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651000" y="3500197"/>
            <a:ext cx="10363200" cy="247929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80"/>
              </a:spcAft>
              <a:buFontTx/>
              <a:buNone/>
            </a:pPr>
            <a:r>
              <a:rPr lang="en-US" altLang="en-US" sz="4400" dirty="0">
                <a:solidFill>
                  <a:srgbClr val="00206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  </a:t>
            </a:r>
            <a:r>
              <a:rPr lang="en-US" altLang="en-US" sz="5400" dirty="0">
                <a:solidFill>
                  <a:srgbClr val="00206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Chapter 8 </a:t>
            </a:r>
          </a:p>
          <a:p>
            <a:pPr algn="ctr">
              <a:lnSpc>
                <a:spcPct val="150000"/>
              </a:lnSpc>
              <a:spcAft>
                <a:spcPts val="680"/>
              </a:spcAft>
              <a:buFontTx/>
              <a:buNone/>
            </a:pPr>
            <a:r>
              <a:rPr lang="en-US" altLang="en-US" sz="5400" b="1" dirty="0">
                <a:solidFill>
                  <a:srgbClr val="C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Jesus heals the blind man</a:t>
            </a:r>
            <a:endParaRPr lang="en-US" altLang="en-US" sz="4533" b="1" dirty="0">
              <a:solidFill>
                <a:srgbClr val="C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12D59-AE97-1537-4A6C-E67BDED0F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5" y="264413"/>
            <a:ext cx="781901" cy="7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2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F1D1C-C618-8E6E-88C7-F5A08307B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070"/>
            <a:ext cx="13817600" cy="7793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47F3F-2B7B-5E54-D7A0-51F54BDBA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5660AC-4151-0301-69DC-30A25AB3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990600"/>
            <a:ext cx="11917680" cy="15023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Preparation for the chapter</a:t>
            </a:r>
            <a:br>
              <a:rPr lang="en-US" sz="44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Jesus heals the blind man</a:t>
            </a:r>
            <a:br>
              <a:rPr lang="en-US" sz="44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b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b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sz="4000" b="1" dirty="0">
                <a:latin typeface="Garamond" panose="02020404030301010803" pitchFamily="18" charset="0"/>
              </a:rPr>
              <a:t>Lesson Outline</a:t>
            </a:r>
            <a:br>
              <a:rPr lang="en-US" dirty="0"/>
            </a:br>
            <a:endParaRPr lang="en-A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588A8-219E-2569-2582-81641312854F}"/>
              </a:ext>
            </a:extLst>
          </p:cNvPr>
          <p:cNvSpPr txBox="1"/>
          <p:nvPr/>
        </p:nvSpPr>
        <p:spPr>
          <a:xfrm>
            <a:off x="920441" y="3124200"/>
            <a:ext cx="11445240" cy="3341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rtl="0" fontAlgn="base">
              <a:spcBef>
                <a:spcPts val="3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The pool of Bethesda healed one person per year.</a:t>
            </a:r>
          </a:p>
          <a:p>
            <a:pPr marL="914400" marR="528955" lvl="1" indent="-457200" rtl="0" fontAlgn="base">
              <a:spcBef>
                <a:spcPts val="7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A paralyzed man was waiting there for 38  years.</a:t>
            </a:r>
          </a:p>
          <a:p>
            <a:pPr marL="914400" marR="652780" lvl="1" indent="-457200" rtl="0" fontAlgn="base">
              <a:spcBef>
                <a:spcPts val="6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Jesus saw him. He asked him if he wanted to be healed.</a:t>
            </a:r>
          </a:p>
          <a:p>
            <a:pPr marL="914400" lvl="1" indent="-457200" rtl="0" fontAlgn="base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He told Jesus “ Yes, I have been waiting for 38 years ”.</a:t>
            </a:r>
          </a:p>
          <a:p>
            <a:pPr marL="914400" lvl="1" indent="-457200" rtl="0" fontAlgn="base">
              <a:spcBef>
                <a:spcPts val="3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Jesus told him to get up, take his mat and walk.</a:t>
            </a:r>
          </a:p>
          <a:p>
            <a:pPr marL="914400" lvl="1" indent="-457200" rtl="0" fontAlgn="base">
              <a:spcBef>
                <a:spcPts val="33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Immediately, he was able to get up and walk.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05886B-6AA3-C790-2D67-5C1B8702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64"/>
            <a:ext cx="13835845" cy="7793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95743-4963-8A7E-657E-24CB38E54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1691CEA-AD72-FC21-EDB7-35F097A65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b="1" dirty="0">
                <a:latin typeface="Garamond"/>
                <a:ea typeface="Garamond"/>
                <a:cs typeface="Garamond"/>
                <a:sym typeface="Garamond"/>
              </a:rPr>
              <a:t>Word Bank</a:t>
            </a:r>
            <a:endParaRPr lang="en-AE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96415-BF1D-D98D-B5D7-6122AA550419}"/>
              </a:ext>
            </a:extLst>
          </p:cNvPr>
          <p:cNvSpPr txBox="1"/>
          <p:nvPr/>
        </p:nvSpPr>
        <p:spPr>
          <a:xfrm>
            <a:off x="1346200" y="1960359"/>
            <a:ext cx="2718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3200" b="1" i="0" u="none" strike="noStrike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 Disabled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16FAA5-E688-5BD7-6548-C4C3DF88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667000"/>
            <a:ext cx="2228851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93B970-ED47-D3E1-4D0F-81C00FB498BE}"/>
              </a:ext>
            </a:extLst>
          </p:cNvPr>
          <p:cNvSpPr txBox="1"/>
          <p:nvPr/>
        </p:nvSpPr>
        <p:spPr>
          <a:xfrm>
            <a:off x="1651000" y="4782866"/>
            <a:ext cx="6999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3200" b="1" i="0" u="none" strike="noStrike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 Mat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DA411-A8EC-671A-C9C2-4EB4027CB8FE}"/>
              </a:ext>
            </a:extLst>
          </p:cNvPr>
          <p:cNvSpPr txBox="1"/>
          <p:nvPr/>
        </p:nvSpPr>
        <p:spPr>
          <a:xfrm>
            <a:off x="5150259" y="1968277"/>
            <a:ext cx="6999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b="1" i="0" u="none" strike="noStrike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Heal</a:t>
            </a:r>
            <a:endParaRPr lang="en-IN" sz="32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02535CC-8505-C9A9-4269-BD2ECD49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66" y="2540643"/>
            <a:ext cx="2718203" cy="203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CA6CB4-9DCF-C16E-E5AC-B3A613167124}"/>
              </a:ext>
            </a:extLst>
          </p:cNvPr>
          <p:cNvSpPr txBox="1"/>
          <p:nvPr/>
        </p:nvSpPr>
        <p:spPr>
          <a:xfrm>
            <a:off x="5423882" y="4897486"/>
            <a:ext cx="2047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b="1" i="0" u="none" strike="noStrike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Walk</a:t>
            </a:r>
            <a:endParaRPr lang="en-IN" sz="32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4915AAF-F5EC-C219-F52D-31968481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63" y="5500100"/>
            <a:ext cx="2687566" cy="20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E80903-D928-C693-4E90-886C426AE2E4}"/>
              </a:ext>
            </a:extLst>
          </p:cNvPr>
          <p:cNvSpPr txBox="1"/>
          <p:nvPr/>
        </p:nvSpPr>
        <p:spPr>
          <a:xfrm>
            <a:off x="9687034" y="2007752"/>
            <a:ext cx="2591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b="1" i="0" u="none" strike="noStrike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Waiting</a:t>
            </a:r>
            <a:endParaRPr lang="en-IN" sz="32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F8BD997-D802-7DD6-8488-B0CDFCEB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2626679"/>
            <a:ext cx="2718203" cy="203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EBEF2B-BFA4-72B4-2233-A437CE415EA6}"/>
              </a:ext>
            </a:extLst>
          </p:cNvPr>
          <p:cNvSpPr txBox="1"/>
          <p:nvPr/>
        </p:nvSpPr>
        <p:spPr>
          <a:xfrm>
            <a:off x="8983030" y="4979628"/>
            <a:ext cx="3440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Pool of Bethesda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25B7D4F6-48DA-659E-886F-C8214EA6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201" y="5610388"/>
            <a:ext cx="3962400" cy="18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D05BC4-9384-342C-69AD-D17DD014F6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182" t="57548" r="11642" b="5689"/>
          <a:stretch/>
        </p:blipFill>
        <p:spPr>
          <a:xfrm>
            <a:off x="1353751" y="5564403"/>
            <a:ext cx="2226630" cy="18558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2BFF0-9969-F417-D98C-5CC427CA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99"/>
            <a:ext cx="13817600" cy="774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713B1-35FA-FD6C-E05A-EA7387BF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6C3B3-9342-4E2A-4A3E-5725899B4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40B7C-1DA0-7C60-EAA4-3ACB3CA20B6C}"/>
              </a:ext>
            </a:extLst>
          </p:cNvPr>
          <p:cNvSpPr txBox="1"/>
          <p:nvPr/>
        </p:nvSpPr>
        <p:spPr>
          <a:xfrm>
            <a:off x="1270000" y="468179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Objective: </a:t>
            </a:r>
            <a:r>
              <a:rPr lang="en-US" sz="3600" b="1" dirty="0">
                <a:latin typeface="Garamond" panose="02020404030301010803" pitchFamily="18" charset="0"/>
              </a:rPr>
              <a:t>Show the students the kindness of Jesus Christ   </a:t>
            </a:r>
          </a:p>
          <a:p>
            <a:r>
              <a:rPr lang="en-US" sz="3600" b="1" dirty="0">
                <a:latin typeface="Garamond" panose="02020404030301010803" pitchFamily="18" charset="0"/>
              </a:rPr>
              <a:t>                   to the Disabled 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033D-26E8-4ED4-7ECD-0A77F6285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1981200"/>
            <a:ext cx="4090988" cy="51811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3BB28-7A49-5566-1BB8-A4E7684EA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D35B61-231B-794F-10AC-ADB6A6C48493}"/>
              </a:ext>
            </a:extLst>
          </p:cNvPr>
          <p:cNvSpPr txBox="1"/>
          <p:nvPr/>
        </p:nvSpPr>
        <p:spPr>
          <a:xfrm>
            <a:off x="1498600" y="457200"/>
            <a:ext cx="1089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Memory	Verse:	</a:t>
            </a:r>
            <a:r>
              <a:rPr lang="en-US" sz="3600" b="1" dirty="0"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“Rise,	take	up your bed, and walk” 															     (St. John 5:8)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9D292-587A-C496-650C-3F86993AD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pic>
        <p:nvPicPr>
          <p:cNvPr id="8" name="Google Shape;113;p7">
            <a:extLst>
              <a:ext uri="{FF2B5EF4-FFF2-40B4-BE49-F238E27FC236}">
                <a16:creationId xmlns:a16="http://schemas.microsoft.com/office/drawing/2014/main" id="{78FE6C66-D254-DF8E-40BC-9D94B0BAA5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7000" y="2114729"/>
            <a:ext cx="5410200" cy="5048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50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A5634-4FD9-2A1E-E3CA-72546522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36FD51-F66F-6284-EDB1-6116F10CF728}"/>
              </a:ext>
            </a:extLst>
          </p:cNvPr>
          <p:cNvSpPr txBox="1"/>
          <p:nvPr/>
        </p:nvSpPr>
        <p:spPr>
          <a:xfrm>
            <a:off x="1498600" y="807981"/>
            <a:ext cx="1135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The	pool	of	Bethesda healed	 one person per year</a:t>
            </a:r>
            <a:r>
              <a:rPr lang="en-US" sz="3600" dirty="0">
                <a:latin typeface="Garamond" panose="02020404030301010803" pitchFamily="18" charset="0"/>
              </a:rPr>
              <a:t>. </a:t>
            </a:r>
            <a:endParaRPr lang="en-IN" sz="3600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0D321-3348-4CFD-41FE-307A870B9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pic>
        <p:nvPicPr>
          <p:cNvPr id="8" name="Google Shape;119;p8">
            <a:extLst>
              <a:ext uri="{FF2B5EF4-FFF2-40B4-BE49-F238E27FC236}">
                <a16:creationId xmlns:a16="http://schemas.microsoft.com/office/drawing/2014/main" id="{A5912DCD-E1C6-71B3-C52E-345D994F8E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0800" y="1905000"/>
            <a:ext cx="59436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58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41D36-17AC-6D14-BD4F-C16F8924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355" cy="77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7305D-E5F5-1F4A-D269-AED83DEA4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90045"/>
            <a:ext cx="781901" cy="717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A4FD56-21F4-DBE3-92CF-98032F389C12}"/>
              </a:ext>
            </a:extLst>
          </p:cNvPr>
          <p:cNvSpPr txBox="1"/>
          <p:nvPr/>
        </p:nvSpPr>
        <p:spPr>
          <a:xfrm>
            <a:off x="1079500" y="484815"/>
            <a:ext cx="1165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A paralyzed man was waiting there for 38 years.</a:t>
            </a:r>
            <a:endParaRPr lang="en-IN" sz="3600" b="1" dirty="0">
              <a:latin typeface="Garamond" panose="02020404030301010803" pitchFamily="18" charset="0"/>
            </a:endParaRPr>
          </a:p>
        </p:txBody>
      </p:sp>
      <p:pic>
        <p:nvPicPr>
          <p:cNvPr id="8" name="Google Shape;125;p9">
            <a:extLst>
              <a:ext uri="{FF2B5EF4-FFF2-40B4-BE49-F238E27FC236}">
                <a16:creationId xmlns:a16="http://schemas.microsoft.com/office/drawing/2014/main" id="{E3FA10FA-471D-066B-A64E-D703A02CEC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2200" y="1447800"/>
            <a:ext cx="66294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6763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607</TotalTime>
  <Words>293</Words>
  <Application>Microsoft Office PowerPoint</Application>
  <PresentationFormat>Custom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Algerian</vt:lpstr>
      <vt:lpstr>Arial</vt:lpstr>
      <vt:lpstr>Berlin Sans FB</vt:lpstr>
      <vt:lpstr>Calibri</vt:lpstr>
      <vt:lpstr>Calibri Light</vt:lpstr>
      <vt:lpstr>Garamond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Preparation for the chapter Jesus heals the blind man   Lesson Outline </vt:lpstr>
      <vt:lpstr>Word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A.G.A.P.E Sunday School - Grade 1 -Filler Lessons # 3 - The Five Loaves and the Two Fish</dc:title>
  <dc:creator>bsheh</dc:creator>
  <cp:lastModifiedBy>Zena Thomas</cp:lastModifiedBy>
  <cp:revision>27</cp:revision>
  <dcterms:created xsi:type="dcterms:W3CDTF">2022-01-30T05:15:31Z</dcterms:created>
  <dcterms:modified xsi:type="dcterms:W3CDTF">2024-01-30T07:14:19Z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2020-11-23T00:00:00Z</vt:filetime>
  </property>
  <property fmtid="{D5CDD505-2E9C-101B-9397-08002B2CF9AE}" pid="3" name="LastSaved">
    <vt:filetime>2022-01-30T00:00:00Z</vt:filetime>
  </property>
</Properties>
</file>