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3817600" cy="7772400"/>
  <p:notesSz cx="10058400" cy="7772400"/>
  <p:defaultTextStyle>
    <a:defPPr>
      <a:defRPr lang="en-US"/>
    </a:defPPr>
    <a:lvl1pPr marL="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1pPr>
    <a:lvl2pPr marL="518145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2pPr>
    <a:lvl3pPr marL="103629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3pPr>
    <a:lvl4pPr marL="155443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4pPr>
    <a:lvl5pPr marL="207257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5pPr>
    <a:lvl6pPr marL="259072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6pPr>
    <a:lvl7pPr marL="310886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7pPr>
    <a:lvl8pPr marL="3627013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8pPr>
    <a:lvl9pPr marL="4145158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109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2E501-1A1F-B410-C843-D60FEF3EE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9CC161-325D-9089-8A8F-D09C14D00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0284-77E2-4266-9CD1-F21FD9A6EC92}" type="datetimeFigureOut">
              <a:rPr lang="en-AE" smtClean="0"/>
              <a:t>30/01/2024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2907F8-49D0-315A-C393-8F6218017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E82006-21B0-C790-2C90-3C257C8DB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D6F2C-A23D-438E-8C88-8C9581F804B8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310341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196A09-CED9-3E1A-19D3-9CE25A79A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960" y="413809"/>
            <a:ext cx="1191768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2BED72-5710-1F45-4818-B502DEF428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9960" y="2069042"/>
            <a:ext cx="1191768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42F46-C738-EB59-C46A-F809AAB1CF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996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F610284-77E2-4266-9CD1-F21FD9A6EC92}" type="datetimeFigureOut">
              <a:rPr lang="en-AE" smtClean="0"/>
              <a:t>30/01/2024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502EA-E7AE-B866-D3B6-76C374B8BB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7080" y="7203864"/>
            <a:ext cx="46634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3FBDC-7337-57B4-9B90-D513E54EBF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868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8D6F2C-A23D-438E-8C88-8C9581F804B8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706890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CA707BB-C457-BAD6-CCB6-628A39655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7D858F-53C5-2704-FCCC-D820A5525F77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822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04F77E1-72FC-2F33-3637-059192B19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0C69BE-A50D-3525-E30B-B26838BD87D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546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E20B422-A7C8-D242-2C64-EF05AB7DE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Martha was distracted with much serving and preparations. She was busy working.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92583E-FEAE-D037-7B3A-6CF9D47C8C9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94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8B04968-79B2-8B00-FF0E-616A02D98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45FFEB-652E-4810-25F8-5F60E0D5FED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96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AA1C254-2BCD-089D-C4FD-DDDF7C57C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79B01B-A338-36B4-D01E-1E626518D74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164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B928D52-1AB6-A635-266B-C940430E7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245" algn="ctr">
              <a:lnSpc>
                <a:spcPct val="100000"/>
              </a:lnSpc>
              <a:spcBef>
                <a:spcPts val="73"/>
              </a:spcBef>
            </a:pPr>
            <a:r>
              <a:rPr lang="en-GB" sz="4400" b="1" spc="-44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</a:t>
            </a:r>
            <a:r>
              <a:rPr lang="en-GB" sz="4400" b="1" spc="-15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</a:t>
            </a:r>
            <a:r>
              <a:rPr lang="en-GB" sz="4400" b="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</a:t>
            </a:r>
            <a:r>
              <a:rPr lang="en-GB" sz="4400" b="1" spc="7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ou</a:t>
            </a:r>
            <a:r>
              <a:rPr lang="en-GB" sz="4400" b="1" spc="-5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</a:t>
            </a:r>
            <a:r>
              <a:rPr lang="en-GB" sz="4400" b="1" spc="3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</a:t>
            </a:r>
            <a:r>
              <a:rPr lang="en-GB" sz="4400" b="1" spc="-15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</a:t>
            </a:r>
            <a:r>
              <a:rPr lang="en-GB" sz="4400" b="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</a:t>
            </a:r>
            <a:endParaRPr lang="en-GB" sz="4400" b="1" dirty="0">
              <a:solidFill>
                <a:srgbClr val="C0000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C63281-95E7-FEB1-DD79-FCB27C8B71E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886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47C1F9D-574F-E40A-C87D-A962C3067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915F71-8240-55C9-24D5-70025B6F8ED7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85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6AFA681-85C8-D482-0ED0-101BCADCC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Google Shape;117;p3">
            <a:extLst>
              <a:ext uri="{FF2B5EF4-FFF2-40B4-BE49-F238E27FC236}">
                <a16:creationId xmlns:a16="http://schemas.microsoft.com/office/drawing/2014/main" id="{0B1EFB68-4FD0-E940-5507-EFE71C353D4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245" y="0"/>
            <a:ext cx="13781110" cy="7772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18;p3">
            <a:extLst>
              <a:ext uri="{FF2B5EF4-FFF2-40B4-BE49-F238E27FC236}">
                <a16:creationId xmlns:a16="http://schemas.microsoft.com/office/drawing/2014/main" id="{F7384C6F-207D-531E-8139-5C201C4B8FA8}"/>
              </a:ext>
            </a:extLst>
          </p:cNvPr>
          <p:cNvSpPr txBox="1"/>
          <p:nvPr/>
        </p:nvSpPr>
        <p:spPr>
          <a:xfrm>
            <a:off x="4578916" y="1620189"/>
            <a:ext cx="4659766" cy="1310477"/>
          </a:xfrm>
          <a:prstGeom prst="rect">
            <a:avLst/>
          </a:prstGeom>
          <a:noFill/>
          <a:ln w="28575" cap="flat" cmpd="sng">
            <a:solidFill>
              <a:srgbClr val="BF9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800" b="0" i="0" u="none" strike="noStrike" cap="none">
                <a:solidFill>
                  <a:srgbClr val="C00000"/>
                </a:solidFill>
                <a:latin typeface="Algerian"/>
                <a:ea typeface="Algerian"/>
                <a:cs typeface="Algerian"/>
                <a:sym typeface="Algerian"/>
              </a:rPr>
              <a:t>Grade 1</a:t>
            </a:r>
            <a:endParaRPr sz="6120" b="0" i="0" u="none" strike="noStrike" cap="none">
              <a:solidFill>
                <a:srgbClr val="C00000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6" name="Google Shape;119;p3">
            <a:extLst>
              <a:ext uri="{FF2B5EF4-FFF2-40B4-BE49-F238E27FC236}">
                <a16:creationId xmlns:a16="http://schemas.microsoft.com/office/drawing/2014/main" id="{5D4B7A8B-DBB5-EA90-07B8-AF98EE7542E2}"/>
              </a:ext>
            </a:extLst>
          </p:cNvPr>
          <p:cNvSpPr txBox="1"/>
          <p:nvPr/>
        </p:nvSpPr>
        <p:spPr>
          <a:xfrm>
            <a:off x="1651000" y="3500197"/>
            <a:ext cx="10363200" cy="2479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Overlock"/>
              <a:buNone/>
            </a:pPr>
            <a:r>
              <a:rPr lang="en-GB" sz="4400" b="0" i="0" u="none" strike="noStrike" cap="none" dirty="0">
                <a:solidFill>
                  <a:srgbClr val="002060"/>
                </a:solidFill>
                <a:latin typeface="Overlock"/>
                <a:ea typeface="Overlock"/>
                <a:cs typeface="Overlock"/>
                <a:sym typeface="Overlock"/>
              </a:rPr>
              <a:t>  </a:t>
            </a:r>
            <a:r>
              <a:rPr lang="en-GB" sz="5400" b="0" i="0" u="none" strike="noStrike" cap="none" dirty="0">
                <a:solidFill>
                  <a:srgbClr val="002060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Chapter 7</a:t>
            </a:r>
            <a:endParaRPr sz="4533" b="0" i="0" u="none" strike="noStrike" cap="none" dirty="0">
              <a:solidFill>
                <a:srgbClr val="002060"/>
              </a:solidFill>
              <a:latin typeface="Berlin Sans FB" panose="020E0602020502020306" pitchFamily="34" charset="0"/>
              <a:ea typeface="Overlock"/>
              <a:cs typeface="Overlock"/>
              <a:sym typeface="Overlock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68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Garamond"/>
              <a:buNone/>
            </a:pPr>
            <a:r>
              <a:rPr lang="en-GB" sz="5400" b="1" i="0" u="none" strike="noStrike" cap="none" dirty="0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Jesus’ Dearest Family</a:t>
            </a:r>
            <a:endParaRPr sz="4800" b="0" i="0" u="none" strike="noStrike" cap="none" dirty="0">
              <a:solidFill>
                <a:srgbClr val="002060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pic>
        <p:nvPicPr>
          <p:cNvPr id="7" name="Google Shape;120;p3">
            <a:extLst>
              <a:ext uri="{FF2B5EF4-FFF2-40B4-BE49-F238E27FC236}">
                <a16:creationId xmlns:a16="http://schemas.microsoft.com/office/drawing/2014/main" id="{DD980E03-9AC3-55FD-E5D8-91F439EFF00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3535" y="264413"/>
            <a:ext cx="781901" cy="717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9272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F969B66-A379-85A0-A19F-C7FA7B304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Garamond"/>
              <a:buNone/>
            </a:pPr>
            <a:r>
              <a:rPr lang="en-GB" sz="40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Preparation for Friends of Jesus Christ  </a:t>
            </a:r>
            <a:endParaRPr lang="en-GB"/>
          </a:p>
        </p:txBody>
      </p:sp>
      <p:pic>
        <p:nvPicPr>
          <p:cNvPr id="3" name="Google Shape;125;p4">
            <a:extLst>
              <a:ext uri="{FF2B5EF4-FFF2-40B4-BE49-F238E27FC236}">
                <a16:creationId xmlns:a16="http://schemas.microsoft.com/office/drawing/2014/main" id="{95A59AA6-BD87-4278-232B-86DAAE1C41D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92" y="0"/>
            <a:ext cx="13812607" cy="7772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26;p4">
            <a:extLst>
              <a:ext uri="{FF2B5EF4-FFF2-40B4-BE49-F238E27FC236}">
                <a16:creationId xmlns:a16="http://schemas.microsoft.com/office/drawing/2014/main" id="{090574D4-0DC5-16AC-5D74-728C7CC493AB}"/>
              </a:ext>
            </a:extLst>
          </p:cNvPr>
          <p:cNvSpPr txBox="1">
            <a:spLocks/>
          </p:cNvSpPr>
          <p:nvPr/>
        </p:nvSpPr>
        <p:spPr>
          <a:xfrm>
            <a:off x="965200" y="484227"/>
            <a:ext cx="11811000" cy="124327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2050" rIns="0" bIns="0" rtlCol="0" anchor="ctr" anchorCtr="0">
            <a:spAutoFit/>
          </a:bodyPr>
          <a:lstStyle>
            <a:lvl1pPr algn="l" defTabSz="10362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8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 algn="ctr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SzPts val="4000"/>
              <a:buFont typeface="Garamond"/>
              <a:buNone/>
            </a:pPr>
            <a:r>
              <a:rPr lang="en-GB" sz="4000" b="1" dirty="0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Preparation for the chapter</a:t>
            </a:r>
          </a:p>
          <a:p>
            <a:pPr marL="12700" marR="5080" algn="ctr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SzPts val="4000"/>
              <a:buFont typeface="Garamond"/>
              <a:buNone/>
            </a:pPr>
            <a:r>
              <a:rPr lang="en-GB" sz="4000" b="1" dirty="0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Jesus’ Dearest Family</a:t>
            </a:r>
          </a:p>
        </p:txBody>
      </p:sp>
      <p:sp>
        <p:nvSpPr>
          <p:cNvPr id="6" name="Google Shape;127;p4">
            <a:extLst>
              <a:ext uri="{FF2B5EF4-FFF2-40B4-BE49-F238E27FC236}">
                <a16:creationId xmlns:a16="http://schemas.microsoft.com/office/drawing/2014/main" id="{9E13841A-49A7-A6BF-162A-A0F2CA40451C}"/>
              </a:ext>
            </a:extLst>
          </p:cNvPr>
          <p:cNvSpPr txBox="1"/>
          <p:nvPr/>
        </p:nvSpPr>
        <p:spPr>
          <a:xfrm>
            <a:off x="800146" y="1898448"/>
            <a:ext cx="11658601" cy="73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ctr" rtl="0">
              <a:lnSpc>
                <a:spcPct val="118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Lesson Outline</a:t>
            </a:r>
            <a:endParaRPr sz="4000" b="0" i="0" u="none" strike="noStrike" cap="none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" name="Google Shape;128;p4">
            <a:extLst>
              <a:ext uri="{FF2B5EF4-FFF2-40B4-BE49-F238E27FC236}">
                <a16:creationId xmlns:a16="http://schemas.microsoft.com/office/drawing/2014/main" id="{53838992-6A5E-81AD-112F-8FC20072F6D8}"/>
              </a:ext>
            </a:extLst>
          </p:cNvPr>
          <p:cNvSpPr txBox="1"/>
          <p:nvPr/>
        </p:nvSpPr>
        <p:spPr>
          <a:xfrm>
            <a:off x="630195" y="3162336"/>
            <a:ext cx="12480324" cy="469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354965" marR="5715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GB" sz="3200" b="1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Lazarus had two sisters, Mary and Martha. They loved Jesus.</a:t>
            </a:r>
          </a:p>
          <a:p>
            <a:pPr marL="354965" marR="5715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Jesus loved them and He visited them.</a:t>
            </a:r>
          </a:p>
          <a:p>
            <a:pPr marL="354965" marR="5715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GB" sz="3200" b="1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Mary sat at the Lord’s feet and listened to him.</a:t>
            </a:r>
          </a:p>
          <a:p>
            <a:pPr marL="354965" marR="5715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Martha was distracted with much serving and preparations. She was busy working.</a:t>
            </a:r>
          </a:p>
          <a:p>
            <a:pPr marL="354965" marR="5715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Martha complained to Jesus. She wanted Mary to help her.</a:t>
            </a:r>
          </a:p>
          <a:p>
            <a:pPr marL="354965" marR="5715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Jesus told Martha not to be worried and upset. He told her that Mary was listening to His words and chosen which is better and needed.</a:t>
            </a:r>
          </a:p>
          <a:p>
            <a:pPr marL="354965" marR="5715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endParaRPr sz="2400" b="1" i="0" u="none" strike="noStrike" cap="none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99085" marR="5080" lvl="0" indent="-160020" algn="just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Google Shape;129;p4">
            <a:extLst>
              <a:ext uri="{FF2B5EF4-FFF2-40B4-BE49-F238E27FC236}">
                <a16:creationId xmlns:a16="http://schemas.microsoft.com/office/drawing/2014/main" id="{4879D3D7-32DE-C06D-1AFD-40956DB67BB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45" y="90045"/>
            <a:ext cx="781901" cy="717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6941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0CC82A9-7267-518C-D1C5-DEF6D037E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aramond"/>
              <a:buNone/>
            </a:pPr>
            <a:r>
              <a:rPr lang="en-US" sz="4400" b="1">
                <a:latin typeface="Garamond"/>
                <a:ea typeface="Garamond"/>
                <a:cs typeface="Garamond"/>
                <a:sym typeface="Garamond"/>
              </a:rPr>
              <a:t>Word Bank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B516C1-1B26-5BCF-1EA9-97ABAD26113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" y="-337"/>
            <a:ext cx="13816929" cy="777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67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08D3BA2-9B98-9192-EC5E-0683B5EB8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BE238C-EAFB-540E-18DE-868041430DB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753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3830C96-74CF-D176-60A8-1A3F07B23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A9F1CE-851D-E794-2C2E-F9DE3B7FC21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244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D672931-95F4-A2FE-97AD-A50CA0402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C5A0C2-DADB-9D6E-0CA7-C386C6045A1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878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84F9546-1B60-FC1D-E8DF-D25C20E6E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Jesus loved them and He visited them.</a:t>
            </a:r>
            <a:endParaRPr lang="en-GB" sz="36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A183AF-5D27-4A2A-083A-68EE0F88143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143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136</Words>
  <Application>Microsoft Office PowerPoint</Application>
  <PresentationFormat>Custom</PresentationFormat>
  <Paragraphs>17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Algerian</vt:lpstr>
      <vt:lpstr>Aptos</vt:lpstr>
      <vt:lpstr>Aptos Display</vt:lpstr>
      <vt:lpstr>Arial</vt:lpstr>
      <vt:lpstr>Berlin Sans FB</vt:lpstr>
      <vt:lpstr>Garamond</vt:lpstr>
      <vt:lpstr>Overlock</vt:lpstr>
      <vt:lpstr>Office Theme</vt:lpstr>
      <vt:lpstr>PowerPoint Presentation</vt:lpstr>
      <vt:lpstr>PowerPoint Presentation</vt:lpstr>
      <vt:lpstr>PowerPoint Presentation</vt:lpstr>
      <vt:lpstr>Preparation for Friends of Jesus Christ  </vt:lpstr>
      <vt:lpstr>Word Bank</vt:lpstr>
      <vt:lpstr>PowerPoint Presentation</vt:lpstr>
      <vt:lpstr>PowerPoint Presentation</vt:lpstr>
      <vt:lpstr>PowerPoint Presentation</vt:lpstr>
      <vt:lpstr>Jesus loved them and He visited them.</vt:lpstr>
      <vt:lpstr>PowerPoint Presentation</vt:lpstr>
      <vt:lpstr>Martha was distracted with much serving and preparations. She was busy working.</vt:lpstr>
      <vt:lpstr>PowerPoint Presentation</vt:lpstr>
      <vt:lpstr>PowerPoint Presentation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Zena Thomas</dc:creator>
  <cp:lastModifiedBy>Zena Thomas</cp:lastModifiedBy>
  <cp:revision>6</cp:revision>
  <dcterms:created xsi:type="dcterms:W3CDTF">2024-01-17T20:02:24Z</dcterms:created>
  <dcterms:modified xsi:type="dcterms:W3CDTF">2024-01-30T07:12:18Z</dcterms:modified>
</cp:coreProperties>
</file>