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3817600" cy="7772400"/>
  <p:notesSz cx="10058400" cy="7772400"/>
  <p:embeddedFontLst>
    <p:embeddedFont>
      <p:font typeface="Algerian" panose="04020705040A02060702" pitchFamily="82" charset="0"/>
      <p:regular r:id="rId17"/>
    </p:embeddedFont>
    <p:embeddedFont>
      <p:font typeface="Garamond" panose="02020404030301010803" pitchFamily="18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967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iO3MiajPeZUHp34a82VVxfeJzX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0" autoAdjust="0"/>
  </p:normalViewPr>
  <p:slideViewPr>
    <p:cSldViewPr snapToGrid="0">
      <p:cViewPr varScale="1">
        <p:scale>
          <a:sx n="52" d="100"/>
          <a:sy n="52" d="100"/>
        </p:scale>
        <p:origin x="1268" y="44"/>
      </p:cViewPr>
      <p:guideLst>
        <p:guide orient="horz" pos="2880"/>
        <p:guide pos="29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676725" y="582925"/>
            <a:ext cx="67059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971550"/>
            <a:ext cx="4660900" cy="2622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Calibri"/>
              <a:buNone/>
              <a:defRPr sz="6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ubTitle" idx="1"/>
          </p:nvPr>
        </p:nvSpPr>
        <p:spPr>
          <a:xfrm>
            <a:off x="1727200" y="4082310"/>
            <a:ext cx="10363200" cy="187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sz="2720"/>
            </a:lvl1pPr>
            <a:lvl2pPr lvl="1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None/>
              <a:defRPr sz="2267"/>
            </a:lvl2pPr>
            <a:lvl3pPr lvl="2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/>
            </a:lvl3pPr>
            <a:lvl4pPr lvl="3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4pPr>
            <a:lvl5pPr lvl="4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5pPr>
            <a:lvl6pPr lvl="5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6pPr>
            <a:lvl7pPr lvl="6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7pPr>
            <a:lvl8pPr lvl="7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8pPr>
            <a:lvl9pPr lvl="8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4443042" y="-1424040"/>
            <a:ext cx="4931516" cy="119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8084555" y="2217473"/>
            <a:ext cx="6586750" cy="297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2039355" y="-675587"/>
            <a:ext cx="6586750" cy="876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1"/>
          <p:cNvSpPr txBox="1">
            <a:spLocks noGrp="1"/>
          </p:cNvSpPr>
          <p:nvPr>
            <p:ph type="title"/>
          </p:nvPr>
        </p:nvSpPr>
        <p:spPr>
          <a:xfrm>
            <a:off x="942763" y="1937704"/>
            <a:ext cx="11917680" cy="3233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Calibri"/>
              <a:buNone/>
              <a:defRPr sz="6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body" idx="1"/>
          </p:nvPr>
        </p:nvSpPr>
        <p:spPr>
          <a:xfrm>
            <a:off x="942763" y="5201392"/>
            <a:ext cx="11917680" cy="170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888888"/>
              </a:buClr>
              <a:buSzPts val="2720"/>
              <a:buNone/>
              <a:defRPr sz="272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2267"/>
              <a:buNone/>
              <a:defRPr sz="2267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2040"/>
              <a:buNone/>
              <a:defRPr sz="204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1813"/>
              <a:buNone/>
              <a:defRPr sz="1812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1813"/>
              <a:buNone/>
              <a:defRPr sz="1812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1813"/>
              <a:buNone/>
              <a:defRPr sz="1812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1813"/>
              <a:buNone/>
              <a:defRPr sz="1812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1813"/>
              <a:buNone/>
              <a:defRPr sz="1812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1813"/>
              <a:buNone/>
              <a:defRPr sz="1812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2"/>
          <p:cNvSpPr txBox="1"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1"/>
          </p:nvPr>
        </p:nvSpPr>
        <p:spPr>
          <a:xfrm>
            <a:off x="949960" y="2069042"/>
            <a:ext cx="587248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2"/>
          </p:nvPr>
        </p:nvSpPr>
        <p:spPr>
          <a:xfrm>
            <a:off x="6995160" y="2069042"/>
            <a:ext cx="587248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951760" y="41380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1"/>
          </p:nvPr>
        </p:nvSpPr>
        <p:spPr>
          <a:xfrm>
            <a:off x="951760" y="1905318"/>
            <a:ext cx="5845492" cy="93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sz="2720" b="1"/>
            </a:lvl1pPr>
            <a:lvl2pPr marL="914400" lvl="1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None/>
              <a:defRPr sz="2267" b="1"/>
            </a:lvl2pPr>
            <a:lvl3pPr marL="1371600" lvl="2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 b="1"/>
            </a:lvl3pPr>
            <a:lvl4pPr marL="1828800" lvl="3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4pPr>
            <a:lvl5pPr marL="2286000" lvl="4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5pPr>
            <a:lvl6pPr marL="2743200" lvl="5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6pPr>
            <a:lvl7pPr marL="3200400" lvl="6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7pPr>
            <a:lvl8pPr marL="3657600" lvl="7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8pPr>
            <a:lvl9pPr marL="4114800" lvl="8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2"/>
          </p:nvPr>
        </p:nvSpPr>
        <p:spPr>
          <a:xfrm>
            <a:off x="951760" y="2839085"/>
            <a:ext cx="5845492" cy="417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3"/>
          </p:nvPr>
        </p:nvSpPr>
        <p:spPr>
          <a:xfrm>
            <a:off x="6995160" y="1905318"/>
            <a:ext cx="5874280" cy="93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sz="2720" b="1"/>
            </a:lvl1pPr>
            <a:lvl2pPr marL="914400" lvl="1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None/>
              <a:defRPr sz="2267" b="1"/>
            </a:lvl2pPr>
            <a:lvl3pPr marL="1371600" lvl="2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 b="1"/>
            </a:lvl3pPr>
            <a:lvl4pPr marL="1828800" lvl="3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4pPr>
            <a:lvl5pPr marL="2286000" lvl="4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5pPr>
            <a:lvl6pPr marL="2743200" lvl="5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6pPr>
            <a:lvl7pPr marL="3200400" lvl="6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7pPr>
            <a:lvl8pPr marL="3657600" lvl="7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8pPr>
            <a:lvl9pPr marL="4114800" lvl="8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body" idx="4"/>
          </p:nvPr>
        </p:nvSpPr>
        <p:spPr>
          <a:xfrm>
            <a:off x="6995160" y="2839085"/>
            <a:ext cx="5874280" cy="417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27"/>
              <a:buFont typeface="Calibri"/>
              <a:buNone/>
              <a:defRPr sz="362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5874280" y="1119082"/>
            <a:ext cx="6995160" cy="552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8914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3627"/>
              <a:buChar char="•"/>
              <a:defRPr sz="3627"/>
            </a:lvl1pPr>
            <a:lvl2pPr marL="914400" lvl="1" indent="-430085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3173"/>
              <a:buChar char="•"/>
              <a:defRPr sz="3173"/>
            </a:lvl2pPr>
            <a:lvl3pPr marL="1371600" lvl="2" indent="-401319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3pPr>
            <a:lvl4pPr marL="1828800" lvl="3" indent="-372554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Char char="•"/>
              <a:defRPr sz="2267"/>
            </a:lvl4pPr>
            <a:lvl5pPr marL="2286000" lvl="4" indent="-372554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Char char="•"/>
              <a:defRPr sz="2267"/>
            </a:lvl5pPr>
            <a:lvl6pPr marL="2743200" lvl="5" indent="-372554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Char char="•"/>
              <a:defRPr sz="2267"/>
            </a:lvl6pPr>
            <a:lvl7pPr marL="3200400" lvl="6" indent="-372554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Char char="•"/>
              <a:defRPr sz="2267"/>
            </a:lvl7pPr>
            <a:lvl8pPr marL="3657600" lvl="7" indent="-372554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Char char="•"/>
              <a:defRPr sz="2267"/>
            </a:lvl8pPr>
            <a:lvl9pPr marL="4114800" lvl="8" indent="-372554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Char char="•"/>
              <a:defRPr sz="2267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951760" y="2331720"/>
            <a:ext cx="4456535" cy="4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1pPr>
            <a:lvl2pPr marL="914400" lvl="1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587"/>
              <a:buNone/>
              <a:defRPr sz="1587"/>
            </a:lvl2pPr>
            <a:lvl3pPr marL="1371600" lvl="2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3pPr>
            <a:lvl4pPr marL="1828800" lvl="3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4pPr>
            <a:lvl5pPr marL="2286000" lvl="4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5pPr>
            <a:lvl6pPr marL="2743200" lvl="5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6pPr>
            <a:lvl7pPr marL="3200400" lvl="6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7pPr>
            <a:lvl8pPr marL="3657600" lvl="7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8pPr>
            <a:lvl9pPr marL="4114800" lvl="8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27"/>
              <a:buFont typeface="Calibri"/>
              <a:buNone/>
              <a:defRPr sz="362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5874280" y="1119082"/>
            <a:ext cx="6995160" cy="5523442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951760" y="2331720"/>
            <a:ext cx="4456535" cy="4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1pPr>
            <a:lvl2pPr marL="914400" lvl="1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587"/>
              <a:buNone/>
              <a:defRPr sz="1587"/>
            </a:lvl2pPr>
            <a:lvl3pPr marL="1371600" lvl="2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3pPr>
            <a:lvl4pPr marL="1828800" lvl="3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4pPr>
            <a:lvl5pPr marL="2286000" lvl="4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5pPr>
            <a:lvl6pPr marL="2743200" lvl="5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6pPr>
            <a:lvl7pPr marL="3200400" lvl="6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7pPr>
            <a:lvl8pPr marL="3657600" lvl="7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8pPr>
            <a:lvl9pPr marL="4114800" lvl="8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87"/>
              <a:buFont typeface="Calibri"/>
              <a:buNone/>
              <a:defRPr sz="498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0085" algn="l" rtl="0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3173"/>
              <a:buFont typeface="Arial"/>
              <a:buChar char="•"/>
              <a:defRPr sz="317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1319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2554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8139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8139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8139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8139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8140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8140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5.jpg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725"/>
            <a:ext cx="13817599" cy="7783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0"/>
          <p:cNvSpPr txBox="1">
            <a:spLocks noGrp="1"/>
          </p:cNvSpPr>
          <p:nvPr>
            <p:ph type="title"/>
          </p:nvPr>
        </p:nvSpPr>
        <p:spPr>
          <a:xfrm>
            <a:off x="2261286" y="574396"/>
            <a:ext cx="9848336" cy="129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50" rIns="0" bIns="0" anchor="ctr" anchorCtr="0">
            <a:spAutoFit/>
          </a:bodyPr>
          <a:lstStyle/>
          <a:p>
            <a:pPr marL="17445" marR="6977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latin typeface="Garamond"/>
                <a:ea typeface="Garamond"/>
                <a:cs typeface="Garamond"/>
                <a:sym typeface="Garamond"/>
              </a:rPr>
              <a:t>We should take off our shoes/slippers before entering the Church.</a:t>
            </a:r>
            <a:endParaRPr sz="3600" b="1"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71" name="Google Shape;17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7" y="90046"/>
            <a:ext cx="781901" cy="7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0" descr="No shoes allowed or please take off Royalty Free Vector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83056" l="10000" r="90000">
                        <a14:foregroundMark x1="46200" y1="83056" x2="46200" y2="83056"/>
                      </a14:backgroundRemoval>
                    </a14:imgEffect>
                  </a14:imgLayer>
                </a14:imgProps>
              </a:ext>
            </a:extLst>
          </a:blip>
          <a:srcRect b="8301"/>
          <a:stretch/>
        </p:blipFill>
        <p:spPr>
          <a:xfrm>
            <a:off x="4293041" y="1905650"/>
            <a:ext cx="5231522" cy="518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1"/>
          <p:cNvSpPr txBox="1">
            <a:spLocks noGrp="1"/>
          </p:cNvSpPr>
          <p:nvPr>
            <p:ph type="title"/>
          </p:nvPr>
        </p:nvSpPr>
        <p:spPr>
          <a:xfrm>
            <a:off x="1062682" y="807982"/>
            <a:ext cx="12146691" cy="653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50" rIns="0" bIns="0" anchor="ctr" anchorCtr="0">
            <a:spAutoFit/>
          </a:bodyPr>
          <a:lstStyle/>
          <a:p>
            <a:pPr marL="17445" marR="6977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latin typeface="Garamond"/>
                <a:ea typeface="Garamond"/>
                <a:cs typeface="Garamond"/>
                <a:sym typeface="Garamond"/>
              </a:rPr>
              <a:t>We should give alms (charity) to the poor and needy.</a:t>
            </a:r>
            <a:endParaRPr sz="3600" b="1"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80" name="Google Shape;18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7" y="90046"/>
            <a:ext cx="781901" cy="7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C93A52-86DE-FC55-E7E4-4CA9C8F43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413" y="1958184"/>
            <a:ext cx="8233381" cy="5317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2"/>
          <p:cNvSpPr txBox="1">
            <a:spLocks noGrp="1"/>
          </p:cNvSpPr>
          <p:nvPr>
            <p:ph type="title"/>
          </p:nvPr>
        </p:nvSpPr>
        <p:spPr>
          <a:xfrm>
            <a:off x="2511388" y="377500"/>
            <a:ext cx="86913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50" rIns="0" bIns="0" anchor="ctr" anchorCtr="0">
            <a:spAutoFit/>
          </a:bodyPr>
          <a:lstStyle/>
          <a:p>
            <a:pPr marL="17445" marR="6977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>
                <a:latin typeface="Garamond"/>
                <a:ea typeface="Garamond"/>
                <a:cs typeface="Garamond"/>
                <a:sym typeface="Garamond"/>
              </a:rPr>
              <a:t>We shouldn’t misbehave, make a lot of noise, eat or run during the Holy Qurbana.</a:t>
            </a:r>
            <a:endParaRPr sz="3600" b="1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88" name="Google Shape;18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7" y="90046"/>
            <a:ext cx="781901" cy="7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Classic Caillou Misbehaves at Church and goes to Dave and Busters  (Grounded) - YouTube">
            <a:extLst>
              <a:ext uri="{FF2B5EF4-FFF2-40B4-BE49-F238E27FC236}">
                <a16:creationId xmlns:a16="http://schemas.microsoft.com/office/drawing/2014/main" id="{97A5C959-77BA-ADAF-6848-602B19190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 r="20112" b="11661"/>
          <a:stretch/>
        </p:blipFill>
        <p:spPr bwMode="auto">
          <a:xfrm>
            <a:off x="2813016" y="1878308"/>
            <a:ext cx="8191568" cy="56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3"/>
          <p:cNvSpPr txBox="1">
            <a:spLocks noGrp="1"/>
          </p:cNvSpPr>
          <p:nvPr>
            <p:ph type="title"/>
          </p:nvPr>
        </p:nvSpPr>
        <p:spPr>
          <a:xfrm>
            <a:off x="3178250" y="449014"/>
            <a:ext cx="75465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50" rIns="0" bIns="0" anchor="ctr" anchorCtr="0">
            <a:spAutoFit/>
          </a:bodyPr>
          <a:lstStyle/>
          <a:p>
            <a:pPr marL="17445" marR="6977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latin typeface="Garamond"/>
                <a:ea typeface="Garamond"/>
                <a:cs typeface="Garamond"/>
                <a:sym typeface="Garamond"/>
              </a:rPr>
              <a:t>When we see a bishop, priest or nun we should greet them.</a:t>
            </a:r>
            <a:endParaRPr sz="3600" b="1"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96" name="Google Shape;19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7" y="90046"/>
            <a:ext cx="781901" cy="7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ndia's top court to examine demand to ban confession - UCA News">
            <a:extLst>
              <a:ext uri="{FF2B5EF4-FFF2-40B4-BE49-F238E27FC236}">
                <a16:creationId xmlns:a16="http://schemas.microsoft.com/office/drawing/2014/main" id="{511D1EC3-BEF5-A5D4-0D7A-A65DDC6FB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832" y="1994918"/>
            <a:ext cx="7647918" cy="509861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75035-4E63-537D-B075-EDFF51715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17600" cy="77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27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2B30F8-8EEC-28DD-9423-5783734BF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4E8D6E-7A98-055E-D0D1-A305DA52F00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9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4578918" y="1620191"/>
            <a:ext cx="4659767" cy="1310477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0" i="0" u="none" strike="noStrike" cap="none">
                <a:solidFill>
                  <a:srgbClr val="C00000"/>
                </a:solidFill>
                <a:latin typeface="Algerian"/>
                <a:ea typeface="Algerian"/>
                <a:cs typeface="Algerian"/>
                <a:sym typeface="Algerian"/>
              </a:rPr>
              <a:t>Grade 1</a:t>
            </a:r>
            <a:endParaRPr sz="6120" b="0" i="0" u="none" strike="noStrike" cap="none">
              <a:solidFill>
                <a:srgbClr val="C00000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3657839" y="3657600"/>
            <a:ext cx="6501923" cy="2479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Chapter 12 </a:t>
            </a:r>
            <a:endParaRPr dirty="0"/>
          </a:p>
          <a:p>
            <a:pPr marL="0" marR="0" lvl="0" indent="0" algn="ctr" rtl="0">
              <a:lnSpc>
                <a:spcPct val="150000"/>
              </a:lnSpc>
              <a:spcBef>
                <a:spcPts val="68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Love for the Church</a:t>
            </a:r>
            <a:endParaRPr sz="5400" b="1" i="0" u="none" strike="noStrike" cap="none" dirty="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7" y="90046"/>
            <a:ext cx="781901" cy="717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4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246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2573735" y="239808"/>
            <a:ext cx="9090262" cy="137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ctr" anchorCtr="0">
            <a:spAutoFit/>
          </a:bodyPr>
          <a:lstStyle/>
          <a:p>
            <a:pPr marL="17446" marR="6978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Garamond"/>
              <a:buNone/>
            </a:pPr>
            <a:r>
              <a:rPr lang="en-US" sz="4400" b="1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Preparation for the chapter </a:t>
            </a:r>
            <a:br>
              <a:rPr lang="en-US" sz="4400" b="1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rPr>
              <a:t>Love for the Church</a:t>
            </a:r>
            <a:endParaRPr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11" name="Google Shape;111;p4"/>
          <p:cNvSpPr txBox="1"/>
          <p:nvPr/>
        </p:nvSpPr>
        <p:spPr>
          <a:xfrm>
            <a:off x="958790" y="2726017"/>
            <a:ext cx="12320154" cy="3726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t" anchorCtr="0">
            <a:spAutoFit/>
          </a:bodyPr>
          <a:lstStyle/>
          <a:p>
            <a:pPr marL="358775" marR="72401" lvl="1" indent="-358775" algn="l" rtl="0">
              <a:spcBef>
                <a:spcPts val="87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Jesus saw people selling and buying things in</a:t>
            </a:r>
            <a:r>
              <a:rPr lang="en-US" sz="2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temple. He drove them out.</a:t>
            </a:r>
            <a:endParaRPr sz="1600" dirty="0"/>
          </a:p>
          <a:p>
            <a:pPr marL="358775" marR="1017974" lvl="1" indent="-358775" algn="l" rtl="0">
              <a:spcBef>
                <a:spcPts val="852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They were not showing respect</a:t>
            </a:r>
            <a:r>
              <a:rPr lang="en-US" sz="2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in God’s house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 We should show</a:t>
            </a:r>
            <a:r>
              <a:rPr lang="en-US" sz="2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respect to</a:t>
            </a:r>
            <a:r>
              <a:rPr lang="en-US" sz="2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</a:t>
            </a:r>
            <a:r>
              <a:rPr lang="en-US" sz="2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C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hurch</a:t>
            </a:r>
            <a:r>
              <a:rPr lang="en-US" sz="2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because it is Holy.</a:t>
            </a:r>
            <a:endParaRPr sz="2800" b="1" i="0" u="none" strike="noStrike" cap="none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58775" marR="208480" lvl="1" indent="-358775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We should </a:t>
            </a:r>
            <a:r>
              <a:rPr lang="en-US" sz="2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take off our shoes/slippers before entering the Church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  <a:endParaRPr sz="2800" b="1" i="0" u="none" strike="noStrike" cap="none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58775" marR="208480" lvl="1" indent="-358775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We should give alms (charity</a:t>
            </a:r>
            <a:r>
              <a:rPr lang="en-US" sz="2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) to the poor and needy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  <a:endParaRPr sz="1600" dirty="0"/>
          </a:p>
          <a:p>
            <a:pPr marL="358775" marR="353280" lvl="1" indent="-358775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We shouldn’t misbehave, make noise, eat</a:t>
            </a:r>
            <a:r>
              <a:rPr lang="en-US" sz="2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or run during the Holy </a:t>
            </a:r>
            <a:r>
              <a:rPr lang="en-US" sz="2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Qurbana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  <a:endParaRPr sz="1600" dirty="0"/>
          </a:p>
          <a:p>
            <a:pPr marL="358775" marR="353280" lvl="1" indent="-358775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When we see a bishop, priest or nun we should greet them.</a:t>
            </a:r>
            <a:endParaRPr sz="2800" b="1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12" name="Google Shape;11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7" y="90046"/>
            <a:ext cx="781901" cy="71793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 txBox="1"/>
          <p:nvPr/>
        </p:nvSpPr>
        <p:spPr>
          <a:xfrm>
            <a:off x="3473285" y="1781474"/>
            <a:ext cx="729116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Lesson Outline</a:t>
            </a:r>
            <a:endParaRPr sz="4000" b="1" i="0" u="none" strike="noStrike" cap="none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 txBox="1">
            <a:spLocks noGrp="1"/>
          </p:cNvSpPr>
          <p:nvPr>
            <p:ph type="title"/>
          </p:nvPr>
        </p:nvSpPr>
        <p:spPr>
          <a:xfrm>
            <a:off x="5131441" y="407716"/>
            <a:ext cx="3554717" cy="633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ctr" anchorCtr="0">
            <a:spAutoFit/>
          </a:bodyPr>
          <a:lstStyle/>
          <a:p>
            <a:pPr marL="17446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aramond"/>
              <a:buNone/>
            </a:pPr>
            <a:r>
              <a:rPr lang="en-US" sz="4400" b="1">
                <a:latin typeface="Garamond"/>
                <a:ea typeface="Garamond"/>
                <a:cs typeface="Garamond"/>
                <a:sym typeface="Garamond"/>
              </a:rPr>
              <a:t>Word Bank</a:t>
            </a:r>
            <a:endParaRPr sz="4400" b="1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0" name="Google Shape;120;p5"/>
          <p:cNvSpPr txBox="1"/>
          <p:nvPr/>
        </p:nvSpPr>
        <p:spPr>
          <a:xfrm>
            <a:off x="2392658" y="1091394"/>
            <a:ext cx="989687" cy="51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t" anchorCtr="0">
            <a:spAutoFit/>
          </a:bodyPr>
          <a:lstStyle/>
          <a:p>
            <a:pPr marL="16574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Out</a:t>
            </a:r>
            <a:endParaRPr/>
          </a:p>
        </p:txBody>
      </p:sp>
      <p:sp>
        <p:nvSpPr>
          <p:cNvPr id="121" name="Google Shape;121;p5"/>
          <p:cNvSpPr txBox="1"/>
          <p:nvPr/>
        </p:nvSpPr>
        <p:spPr>
          <a:xfrm>
            <a:off x="10058586" y="1256885"/>
            <a:ext cx="1520796" cy="51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t" anchorCtr="0">
            <a:spAutoFit/>
          </a:bodyPr>
          <a:lstStyle/>
          <a:p>
            <a:pPr marL="16574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Shoes</a:t>
            </a:r>
            <a:endParaRPr/>
          </a:p>
        </p:txBody>
      </p:sp>
      <p:sp>
        <p:nvSpPr>
          <p:cNvPr id="122" name="Google Shape;122;p5"/>
          <p:cNvSpPr txBox="1"/>
          <p:nvPr/>
        </p:nvSpPr>
        <p:spPr>
          <a:xfrm>
            <a:off x="6356571" y="1107249"/>
            <a:ext cx="1845094" cy="51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t" anchorCtr="0">
            <a:spAutoFit/>
          </a:bodyPr>
          <a:lstStyle/>
          <a:p>
            <a:pPr marL="16574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Respect</a:t>
            </a:r>
            <a:endParaRPr dirty="0"/>
          </a:p>
        </p:txBody>
      </p:sp>
      <p:sp>
        <p:nvSpPr>
          <p:cNvPr id="123" name="Google Shape;123;p5"/>
          <p:cNvSpPr txBox="1"/>
          <p:nvPr/>
        </p:nvSpPr>
        <p:spPr>
          <a:xfrm>
            <a:off x="5639322" y="4537288"/>
            <a:ext cx="2538954" cy="51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t" anchorCtr="0">
            <a:spAutoFit/>
          </a:bodyPr>
          <a:lstStyle/>
          <a:p>
            <a:pPr marL="16573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Misbehave</a:t>
            </a:r>
            <a:endParaRPr dirty="0"/>
          </a:p>
        </p:txBody>
      </p:sp>
      <p:sp>
        <p:nvSpPr>
          <p:cNvPr id="124" name="Google Shape;124;p5"/>
          <p:cNvSpPr txBox="1"/>
          <p:nvPr/>
        </p:nvSpPr>
        <p:spPr>
          <a:xfrm>
            <a:off x="1790810" y="4451392"/>
            <a:ext cx="21933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t" anchorCtr="0">
            <a:spAutoFit/>
          </a:bodyPr>
          <a:lstStyle/>
          <a:p>
            <a:pPr marL="17446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Charity</a:t>
            </a:r>
            <a:endParaRPr sz="3200" b="1" i="0" u="none" strike="noStrike" cap="none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5" name="Google Shape;125;p5"/>
          <p:cNvSpPr txBox="1"/>
          <p:nvPr/>
        </p:nvSpPr>
        <p:spPr>
          <a:xfrm>
            <a:off x="10389778" y="4576250"/>
            <a:ext cx="15207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t" anchorCtr="0">
            <a:spAutoFit/>
          </a:bodyPr>
          <a:lstStyle/>
          <a:p>
            <a:pPr marL="16573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Greet</a:t>
            </a:r>
            <a:endParaRPr/>
          </a:p>
        </p:txBody>
      </p:sp>
      <p:pic>
        <p:nvPicPr>
          <p:cNvPr id="126" name="Google Shape;12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3797" y="1690563"/>
            <a:ext cx="3387404" cy="25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47" y="90046"/>
            <a:ext cx="781901" cy="7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 descr="No shoes allowed or please take off Royalty Free Vector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70" b="82529" l="10000" r="90000">
                        <a14:foregroundMark x1="49212" y1="46840" x2="49212" y2="46840"/>
                        <a14:foregroundMark x1="33625" y1="15883" x2="33625" y2="15883"/>
                      </a14:backgroundRemoval>
                    </a14:imgEffect>
                  </a14:imgLayer>
                </a14:imgProps>
              </a:ext>
            </a:extLst>
          </a:blip>
          <a:srcRect b="8301"/>
          <a:stretch/>
        </p:blipFill>
        <p:spPr>
          <a:xfrm>
            <a:off x="9632717" y="1766944"/>
            <a:ext cx="2372533" cy="234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A0CCE0-7C17-E418-251C-5F143E7060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0814" y="5086550"/>
            <a:ext cx="2833751" cy="2308371"/>
          </a:xfrm>
          <a:prstGeom prst="rect">
            <a:avLst/>
          </a:prstGeom>
        </p:spPr>
      </p:pic>
      <p:pic>
        <p:nvPicPr>
          <p:cNvPr id="1026" name="Picture 2" descr="Classic Caillou Misbehaves at Church and goes to Dave and Busters  (Grounded) - YouTube">
            <a:extLst>
              <a:ext uri="{FF2B5EF4-FFF2-40B4-BE49-F238E27FC236}">
                <a16:creationId xmlns:a16="http://schemas.microsoft.com/office/drawing/2014/main" id="{C83EE98D-6AB2-6F19-7623-183465041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 r="20112" b="11661"/>
          <a:stretch/>
        </p:blipFill>
        <p:spPr bwMode="auto">
          <a:xfrm>
            <a:off x="5131440" y="5133773"/>
            <a:ext cx="3554717" cy="243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9A04FF-5117-DE06-FBDD-3B567EAEDD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58" b="97681" l="5000" r="92609">
                        <a14:foregroundMark x1="41522" y1="12464" x2="67826" y2="19420"/>
                        <a14:foregroundMark x1="34565" y1="23478" x2="40217" y2="9275"/>
                        <a14:foregroundMark x1="40217" y1="9275" x2="55217" y2="8696"/>
                        <a14:foregroundMark x1="55217" y1="8696" x2="67826" y2="19130"/>
                        <a14:foregroundMark x1="67826" y1="19130" x2="70000" y2="22319"/>
                        <a14:foregroundMark x1="56087" y1="6087" x2="66957" y2="16232"/>
                        <a14:foregroundMark x1="66957" y1="16232" x2="67174" y2="16812"/>
                        <a14:foregroundMark x1="32174" y1="11014" x2="45652" y2="4058"/>
                        <a14:foregroundMark x1="45652" y1="4058" x2="60435" y2="8406"/>
                        <a14:foregroundMark x1="60435" y1="8406" x2="72609" y2="17391"/>
                        <a14:foregroundMark x1="72609" y1="17391" x2="79565" y2="28986"/>
                        <a14:foregroundMark x1="79565" y1="28986" x2="81087" y2="35072"/>
                        <a14:foregroundMark x1="20000" y1="83768" x2="28043" y2="84928"/>
                        <a14:foregroundMark x1="5217" y1="88406" x2="5217" y2="88406"/>
                        <a14:foregroundMark x1="5217" y1="88406" x2="24565" y2="80000"/>
                        <a14:foregroundMark x1="48261" y1="85797" x2="61087" y2="80580"/>
                        <a14:foregroundMark x1="61087" y1="80580" x2="61522" y2="80000"/>
                        <a14:foregroundMark x1="43696" y1="86957" x2="56522" y2="85507"/>
                        <a14:foregroundMark x1="56522" y1="85507" x2="68261" y2="88986"/>
                        <a14:foregroundMark x1="68261" y1="88986" x2="81522" y2="85217"/>
                        <a14:foregroundMark x1="81522" y1="85217" x2="87391" y2="86377"/>
                        <a14:foregroundMark x1="93043" y1="88116" x2="93043" y2="88116"/>
                        <a14:foregroundMark x1="9565" y1="83768" x2="30435" y2="85217"/>
                        <a14:foregroundMark x1="29348" y1="96812" x2="35870" y2="95652"/>
                        <a14:foregroundMark x1="61304" y1="97681" x2="70217" y2="968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965" y="1950774"/>
            <a:ext cx="2742979" cy="205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5FFAEF-4779-C4DA-5311-5310318818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29519" y="5133773"/>
            <a:ext cx="3160930" cy="22611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6"/>
          <p:cNvSpPr txBox="1">
            <a:spLocks noGrp="1"/>
          </p:cNvSpPr>
          <p:nvPr>
            <p:ph type="title"/>
          </p:nvPr>
        </p:nvSpPr>
        <p:spPr>
          <a:xfrm>
            <a:off x="1364313" y="641796"/>
            <a:ext cx="11088900" cy="12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ctr" anchorCtr="0">
            <a:spAutoFit/>
          </a:bodyPr>
          <a:lstStyle/>
          <a:p>
            <a:pPr marL="17446" marR="6978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Garamond"/>
              <a:buNone/>
            </a:pPr>
            <a:r>
              <a:rPr lang="en-US" sz="3600" b="1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Objective: </a:t>
            </a:r>
            <a:r>
              <a:rPr lang="en-US" sz="3600" b="1">
                <a:latin typeface="Garamond"/>
                <a:ea typeface="Garamond"/>
                <a:cs typeface="Garamond"/>
                <a:sym typeface="Garamond"/>
              </a:rPr>
              <a:t>Encouraging the child to go to Church, attend Holy Qurbana regularly and to respect God’s House.</a:t>
            </a:r>
            <a:endParaRPr sz="3600" b="1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40" name="Google Shape;14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7" y="90046"/>
            <a:ext cx="781901" cy="7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39E6E1-8633-1016-5944-68611F369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263" y="2121171"/>
            <a:ext cx="10287000" cy="5380853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1136822" y="656768"/>
            <a:ext cx="11344816" cy="1513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ctr" anchorCtr="0">
            <a:spAutoFit/>
          </a:bodyPr>
          <a:lstStyle/>
          <a:p>
            <a:pPr marL="17446" marR="6978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Garamond"/>
              <a:buNone/>
            </a:pPr>
            <a:r>
              <a:rPr lang="en-US" sz="3600" b="1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Memory Verse: </a:t>
            </a:r>
            <a:r>
              <a:rPr lang="en-US" sz="3600" b="1" dirty="0">
                <a:latin typeface="Garamond"/>
                <a:ea typeface="Garamond"/>
                <a:cs typeface="Garamond"/>
                <a:sym typeface="Garamond"/>
              </a:rPr>
              <a:t>“I will come into Your house in the  </a:t>
            </a:r>
            <a:br>
              <a:rPr lang="en-US" sz="3600" b="1" dirty="0"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3600" b="1" dirty="0">
                <a:latin typeface="Garamond"/>
                <a:ea typeface="Garamond"/>
                <a:cs typeface="Garamond"/>
                <a:sym typeface="Garamond"/>
              </a:rPr>
              <a:t>               multitude of Your mercy.”  </a:t>
            </a:r>
            <a:br>
              <a:rPr lang="en-US" sz="3600" b="1" dirty="0"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3600" b="1" dirty="0">
                <a:latin typeface="Garamond"/>
                <a:ea typeface="Garamond"/>
                <a:cs typeface="Garamond"/>
                <a:sym typeface="Garamond"/>
              </a:rPr>
              <a:t>                                                              (Psalm 5:7)</a:t>
            </a:r>
            <a:endParaRPr dirty="0"/>
          </a:p>
        </p:txBody>
      </p:sp>
      <p:pic>
        <p:nvPicPr>
          <p:cNvPr id="148" name="Google Shape;14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7" y="90046"/>
            <a:ext cx="781901" cy="7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3C9B62-24E9-3CA1-C9E9-9D4FB98C2F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743"/>
          <a:stretch/>
        </p:blipFill>
        <p:spPr>
          <a:xfrm>
            <a:off x="2587538" y="2624460"/>
            <a:ext cx="8266199" cy="469363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8"/>
          <p:cNvSpPr txBox="1">
            <a:spLocks noGrp="1"/>
          </p:cNvSpPr>
          <p:nvPr>
            <p:ph type="title"/>
          </p:nvPr>
        </p:nvSpPr>
        <p:spPr>
          <a:xfrm>
            <a:off x="2421570" y="247122"/>
            <a:ext cx="8973600" cy="10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50" rIns="0" bIns="0" anchor="ctr" anchorCtr="0">
            <a:spAutoFit/>
          </a:bodyPr>
          <a:lstStyle/>
          <a:p>
            <a:pPr marL="17445" marR="6977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latin typeface="Garamond"/>
                <a:ea typeface="Garamond"/>
                <a:cs typeface="Garamond"/>
                <a:sym typeface="Garamond"/>
              </a:rPr>
              <a:t> Jesus saw people selling and buying things in the temple. He drove them out.</a:t>
            </a:r>
            <a:endParaRPr sz="3600" b="1"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55" name="Google Shape;15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4367" y="1447800"/>
            <a:ext cx="8007927" cy="6006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47" y="90046"/>
            <a:ext cx="781901" cy="717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1446025" y="443075"/>
            <a:ext cx="112518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50" rIns="0" bIns="0" anchor="ctr" anchorCtr="0">
            <a:spAutoFit/>
          </a:bodyPr>
          <a:lstStyle/>
          <a:p>
            <a:pPr marL="17445" marR="6977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>
                <a:latin typeface="Garamond"/>
                <a:ea typeface="Garamond"/>
                <a:cs typeface="Garamond"/>
                <a:sym typeface="Garamond"/>
              </a:rPr>
              <a:t>They were not showing respect in God’s house. </a:t>
            </a:r>
            <a:endParaRPr sz="3600" b="1">
              <a:latin typeface="Garamond"/>
              <a:ea typeface="Garamond"/>
              <a:cs typeface="Garamond"/>
              <a:sym typeface="Garamond"/>
            </a:endParaRPr>
          </a:p>
          <a:p>
            <a:pPr marL="17445" marR="6977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>
                <a:latin typeface="Garamond"/>
                <a:ea typeface="Garamond"/>
                <a:cs typeface="Garamond"/>
                <a:sym typeface="Garamond"/>
              </a:rPr>
              <a:t>We should show respect to the Church because it is Holy.</a:t>
            </a:r>
            <a:endParaRPr sz="3600" b="1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4" name="Google Shape;16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7" y="90046"/>
            <a:ext cx="781901" cy="7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674193-1F35-3A03-D790-D89CD4B1F9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99" b="99130" l="6522" r="92609">
                        <a14:foregroundMark x1="41304" y1="8406" x2="51087" y2="6377"/>
                        <a14:foregroundMark x1="51087" y1="6377" x2="63478" y2="6377"/>
                        <a14:foregroundMark x1="63478" y1="6377" x2="75000" y2="15652"/>
                        <a14:foregroundMark x1="75000" y1="15652" x2="78913" y2="24058"/>
                        <a14:foregroundMark x1="78913" y1="24058" x2="72174" y2="37391"/>
                        <a14:foregroundMark x1="72174" y1="37391" x2="51087" y2="28986"/>
                        <a14:foregroundMark x1="51087" y1="28986" x2="43696" y2="18261"/>
                        <a14:foregroundMark x1="43696" y1="18261" x2="50870" y2="6377"/>
                        <a14:foregroundMark x1="50870" y1="6377" x2="53478" y2="25507"/>
                        <a14:foregroundMark x1="53478" y1="25507" x2="50217" y2="59420"/>
                        <a14:foregroundMark x1="50217" y1="59420" x2="52391" y2="73333"/>
                        <a14:foregroundMark x1="52391" y1="73333" x2="61522" y2="96522"/>
                        <a14:foregroundMark x1="61522" y1="96522" x2="69783" y2="94783"/>
                        <a14:foregroundMark x1="69783" y1="94783" x2="67609" y2="70145"/>
                        <a14:foregroundMark x1="67609" y1="70145" x2="73478" y2="60580"/>
                        <a14:foregroundMark x1="73478" y1="60580" x2="79348" y2="86667"/>
                        <a14:foregroundMark x1="79348" y1="86667" x2="88478" y2="87826"/>
                        <a14:foregroundMark x1="88478" y1="87826" x2="26739" y2="83768"/>
                        <a14:foregroundMark x1="26739" y1="83768" x2="33696" y2="90725"/>
                        <a14:foregroundMark x1="33696" y1="90725" x2="30435" y2="80870"/>
                        <a14:foregroundMark x1="30435" y1="80870" x2="31304" y2="94203"/>
                        <a14:foregroundMark x1="31304" y1="94203" x2="32826" y2="89275"/>
                        <a14:foregroundMark x1="6739" y1="87246" x2="6739" y2="87246"/>
                        <a14:foregroundMark x1="37826" y1="8406" x2="51739" y2="3478"/>
                        <a14:foregroundMark x1="51739" y1="3478" x2="61304" y2="7246"/>
                        <a14:foregroundMark x1="61304" y1="7246" x2="54348" y2="21739"/>
                        <a14:foregroundMark x1="54348" y1="21739" x2="52609" y2="23188"/>
                        <a14:foregroundMark x1="30435" y1="8696" x2="52609" y2="3478"/>
                        <a14:foregroundMark x1="52609" y1="3478" x2="61957" y2="4928"/>
                        <a14:foregroundMark x1="77391" y1="66087" x2="77391" y2="66087"/>
                        <a14:foregroundMark x1="92826" y1="88406" x2="92826" y2="88406"/>
                        <a14:foregroundMark x1="62826" y1="99130" x2="68913" y2="99130"/>
                        <a14:backgroundMark x1="39348" y1="0" x2="39348" y2="0"/>
                        <a14:backgroundMark x1="60435" y1="0" x2="60435" y2="0"/>
                        <a14:backgroundMark x1="59783" y1="290" x2="59783" y2="290"/>
                      </a14:backgroundRemoval>
                    </a14:imgEffect>
                  </a14:imgLayer>
                </a14:imgProps>
              </a:ext>
            </a:extLst>
          </a:blip>
          <a:srcRect t="628"/>
          <a:stretch/>
        </p:blipFill>
        <p:spPr>
          <a:xfrm>
            <a:off x="3134238" y="1902940"/>
            <a:ext cx="7875373" cy="586945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260</Words>
  <Application>Microsoft Office PowerPoint</Application>
  <PresentationFormat>Custom</PresentationFormat>
  <Paragraphs>27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Algerian</vt:lpstr>
      <vt:lpstr>Noto Sans Symbols</vt:lpstr>
      <vt:lpstr>Calibri</vt:lpstr>
      <vt:lpstr>Garamond</vt:lpstr>
      <vt:lpstr>Office Theme</vt:lpstr>
      <vt:lpstr>PowerPoint Presentation</vt:lpstr>
      <vt:lpstr>PowerPoint Presentation</vt:lpstr>
      <vt:lpstr>PowerPoint Presentation</vt:lpstr>
      <vt:lpstr>Preparation for the chapter  Love for the Church</vt:lpstr>
      <vt:lpstr>Word Bank</vt:lpstr>
      <vt:lpstr>Objective: Encouraging the child to go to Church, attend Holy Qurbana regularly and to respect God’s House.</vt:lpstr>
      <vt:lpstr>Memory Verse: “I will come into Your house in the                  multitude of Your mercy.”                                                                 (Psalm 5:7)</vt:lpstr>
      <vt:lpstr> Jesus saw people selling and buying things in the temple. He drove them out.</vt:lpstr>
      <vt:lpstr>They were not showing respect in God’s house.  We should show respect to the Church because it is Holy.</vt:lpstr>
      <vt:lpstr>We should take off our shoes/slippers before entering the Church.</vt:lpstr>
      <vt:lpstr>We should give alms (charity) to the poor and needy.</vt:lpstr>
      <vt:lpstr>We shouldn’t misbehave, make a lot of noise, eat or run during the Holy Qurbana.</vt:lpstr>
      <vt:lpstr>When we see a bishop, priest or nun we should greet them.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Orthodox Global Online Sunday School (OGOSS)</dc:title>
  <dc:creator>bsheh</dc:creator>
  <cp:lastModifiedBy>Zena Thomas</cp:lastModifiedBy>
  <cp:revision>4</cp:revision>
  <dcterms:created xsi:type="dcterms:W3CDTF">2023-12-12T16:55:22Z</dcterms:created>
  <dcterms:modified xsi:type="dcterms:W3CDTF">2024-01-30T07:29:27Z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2018-04-01T00:00:00Z</vt:filetime>
  </property>
  <property fmtid="{D5CDD505-2E9C-101B-9397-08002B2CF9AE}" pid="3" name="LastSaved">
    <vt:filetime>2023-12-12T00:00:00Z</vt:filetime>
  </property>
</Properties>
</file>