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3817600" cy="7772400"/>
  <p:notesSz cx="10058400" cy="7772400"/>
  <p:defaultTextStyle>
    <a:defPPr>
      <a:defRPr lang="en-US"/>
    </a:defPPr>
    <a:lvl1pPr marL="0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1pPr>
    <a:lvl2pPr marL="518145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2pPr>
    <a:lvl3pPr marL="1036290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3pPr>
    <a:lvl4pPr marL="1554434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4pPr>
    <a:lvl5pPr marL="2072579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5pPr>
    <a:lvl6pPr marL="2590724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6pPr>
    <a:lvl7pPr marL="3108869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7pPr>
    <a:lvl8pPr marL="3627013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8pPr>
    <a:lvl9pPr marL="4145158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D13F4-2078-502B-3ED0-3DE97197E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AE3AF8-4DFA-8F62-5466-7523BED53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D5181-3929-4DC2-9B1A-3361521EC2DE}" type="datetimeFigureOut">
              <a:rPr lang="en-AE" smtClean="0"/>
              <a:t>03/02/2024</a:t>
            </a:fld>
            <a:endParaRPr lang="en-A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0F3F1D-B6CF-092E-2DEA-2766F4591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806D94-6663-CC29-A17D-B8C2DA51D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729D6-A35E-4C37-8D49-9D833A749EDF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736901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812550-1D3F-497F-F086-C3B0D0CC3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960" y="413809"/>
            <a:ext cx="1191768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43069D-2A55-B9B8-32B0-6968DCA49B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9960" y="2069042"/>
            <a:ext cx="1191768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80A105-1DE4-331D-1115-CCDF6FE6DB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9960" y="7203864"/>
            <a:ext cx="3108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D5181-3929-4DC2-9B1A-3361521EC2DE}" type="datetimeFigureOut">
              <a:rPr lang="en-AE" smtClean="0"/>
              <a:t>03/02/2024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5D7DBD-C359-185E-14F5-7930CB42AF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7080" y="7203864"/>
            <a:ext cx="46634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AEF74A-DC13-E1C6-6B9C-2DF4A261AC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58680" y="7203864"/>
            <a:ext cx="3108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729D6-A35E-4C37-8D49-9D833A749EDF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623806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6186C3F-D818-4864-A065-45F96BC83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80">
                <a:solidFill>
                  <a:srgbClr val="C00000"/>
                </a:solidFill>
                <a:latin typeface="Algerian" panose="04020705040A02060702" pitchFamily="82" charset="0"/>
              </a:rPr>
              <a:t>Orthodox Global Online Sunday School (OGOSS)</a:t>
            </a:r>
            <a:endParaRPr lang="en-AE" sz="4080" dirty="0">
              <a:solidFill>
                <a:srgbClr val="C00000"/>
              </a:solidFill>
              <a:latin typeface="Algerian" panose="04020705040A02060702" pitchFamily="8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33EEAA-9645-0731-971F-B0D2E4FC381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203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ABF9189-0402-1240-87A5-FCC7D2211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>
                <a:latin typeface="Garamond" panose="02020404030301010803" pitchFamily="18" charset="0"/>
              </a:rPr>
              <a:t>“</a:t>
            </a:r>
            <a:r>
              <a:rPr lang="en-US" sz="3700" b="1">
                <a:latin typeface="Garamond" panose="02020404030301010803" pitchFamily="18" charset="0"/>
              </a:rPr>
              <a:t>The king agreed and gave him letters to the governors to help him with construction materials</a:t>
            </a:r>
            <a:r>
              <a:rPr lang="en-GB" sz="3700" b="1">
                <a:latin typeface="Garamond" panose="02020404030301010803" pitchFamily="18" charset="0"/>
              </a:rPr>
              <a:t>.</a:t>
            </a:r>
            <a:r>
              <a:rPr lang="en-US" sz="3700" b="1">
                <a:latin typeface="Garamond" panose="02020404030301010803" pitchFamily="18" charset="0"/>
              </a:rPr>
              <a:t>”</a:t>
            </a:r>
            <a:endParaRPr lang="en-AE" sz="3600" b="1" i="1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30A0AE-D1BE-5FF4-0D83-15DCC5E32AF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7790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69ECC7F-A189-9C1E-9A5D-4C923F5F4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300" b="1">
                <a:latin typeface="Garamond" panose="02020404030301010803" pitchFamily="18" charset="0"/>
              </a:rPr>
              <a:t>“Nehemiah asked the people to help rebuild the walls</a:t>
            </a:r>
            <a:r>
              <a:rPr lang="en-GB" sz="3300" b="1">
                <a:latin typeface="Garamond" panose="02020404030301010803" pitchFamily="18" charset="0"/>
              </a:rPr>
              <a:t>.</a:t>
            </a:r>
            <a:r>
              <a:rPr lang="en-US" sz="3300" b="1">
                <a:latin typeface="Garamond" panose="02020404030301010803" pitchFamily="18" charset="0"/>
              </a:rPr>
              <a:t>”</a:t>
            </a:r>
            <a:endParaRPr lang="en-AE" sz="3300" b="1" i="1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A046D5-4224-8138-4F9A-E2D61EE0627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3866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58AE200-39C0-16BF-B2C9-14D4ED9BF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>
                <a:latin typeface="Garamond" panose="02020404030301010803" pitchFamily="18" charset="0"/>
              </a:rPr>
              <a:t>“</a:t>
            </a:r>
            <a:r>
              <a:rPr lang="en-US" sz="3700" b="1">
                <a:latin typeface="Garamond" panose="02020404030301010803" pitchFamily="18" charset="0"/>
              </a:rPr>
              <a:t>Enemies stood against him, but Nehemiah’s faith was deep, and the Lord strengthened him</a:t>
            </a:r>
            <a:r>
              <a:rPr lang="en-GB" sz="3700" b="1">
                <a:latin typeface="Garamond" panose="02020404030301010803" pitchFamily="18" charset="0"/>
              </a:rPr>
              <a:t>.</a:t>
            </a:r>
            <a:r>
              <a:rPr lang="en-US" sz="3700" b="1">
                <a:latin typeface="Garamond" panose="02020404030301010803" pitchFamily="18" charset="0"/>
              </a:rPr>
              <a:t>”</a:t>
            </a:r>
            <a:endParaRPr lang="en-AE" sz="3600" b="1" i="1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3D7E1D-3382-3FB9-9657-F735EC5F4A8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6241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230E5BE-B5A0-B467-0B11-D1F1150CE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>
                <a:latin typeface="Garamond" panose="02020404030301010803" pitchFamily="18" charset="0"/>
              </a:rPr>
              <a:t>“</a:t>
            </a:r>
            <a:r>
              <a:rPr lang="en-US" sz="3700" b="1">
                <a:latin typeface="Garamond" panose="02020404030301010803" pitchFamily="18" charset="0"/>
              </a:rPr>
              <a:t>After fifty-two days of work the wall was built and the city is safe for the people to live happily</a:t>
            </a:r>
            <a:r>
              <a:rPr lang="en-GB" sz="3700" b="1">
                <a:latin typeface="Garamond" panose="02020404030301010803" pitchFamily="18" charset="0"/>
              </a:rPr>
              <a:t>.</a:t>
            </a:r>
            <a:r>
              <a:rPr lang="en-US" sz="3700" b="1">
                <a:latin typeface="Garamond" panose="02020404030301010803" pitchFamily="18" charset="0"/>
              </a:rPr>
              <a:t>”</a:t>
            </a:r>
            <a:endParaRPr lang="en-AE" sz="2700" b="1" i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D623B6-5AAF-79B2-CAE0-701133462AA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6534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A093D6E-6ED2-2B8F-8222-EA4D2340E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9245" algn="ctr">
              <a:lnSpc>
                <a:spcPct val="100000"/>
              </a:lnSpc>
              <a:spcBef>
                <a:spcPts val="73"/>
              </a:spcBef>
            </a:pPr>
            <a:r>
              <a:rPr lang="en-GB" sz="4400" b="1" spc="-44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R</a:t>
            </a:r>
            <a:r>
              <a:rPr lang="en-GB" sz="4400" b="1" spc="-15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e</a:t>
            </a:r>
            <a:r>
              <a:rPr lang="en-GB" sz="4400" b="1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s</a:t>
            </a:r>
            <a:r>
              <a:rPr lang="en-GB" sz="4400" b="1" spc="7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ou</a:t>
            </a:r>
            <a:r>
              <a:rPr lang="en-GB" sz="4400" b="1" spc="-51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r</a:t>
            </a:r>
            <a:r>
              <a:rPr lang="en-GB" sz="4400" b="1" spc="3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c</a:t>
            </a:r>
            <a:r>
              <a:rPr lang="en-GB" sz="4400" b="1" spc="-15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e</a:t>
            </a:r>
            <a:r>
              <a:rPr lang="en-GB" sz="4400" b="1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s</a:t>
            </a:r>
            <a:endParaRPr lang="en-GB" sz="4400" b="1" dirty="0">
              <a:solidFill>
                <a:srgbClr val="C00000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7F1219-5B0C-7951-0243-0CD55276725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504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4B29B34-F108-5B7C-9897-8C3275EDA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65DC63-E60B-4B75-8B4C-D4FE65C61BC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01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593F489-B2E8-27A2-7C33-3B50C4230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EA24BA-DAD6-00ED-67C9-CCA2F233EEB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93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B07E17D-84CD-F42E-2477-996010078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600" b="1">
                <a:solidFill>
                  <a:srgbClr val="C00000"/>
                </a:solidFill>
                <a:latin typeface="Garamond" panose="02020404030301010803" pitchFamily="18" charset="0"/>
              </a:rPr>
              <a:t>Preparation for </a:t>
            </a:r>
            <a:r>
              <a:rPr lang="en-US" sz="3600" b="1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the chapter</a:t>
            </a:r>
            <a:br>
              <a:rPr lang="en-GB" sz="3600" b="1">
                <a:solidFill>
                  <a:srgbClr val="C00000"/>
                </a:solidFill>
                <a:latin typeface="Garamond" panose="02020404030301010803" pitchFamily="18" charset="0"/>
              </a:rPr>
            </a:br>
            <a:r>
              <a:rPr lang="en-US" sz="36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Nehemiah rebuilding the Walls of Jerusalem</a:t>
            </a:r>
            <a:r>
              <a:rPr lang="en-GB" sz="36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</a:t>
            </a:r>
            <a:br>
              <a:rPr lang="en-US" sz="3600" b="1">
                <a:latin typeface="Garamond" panose="02020404030301010803" pitchFamily="18" charset="0"/>
              </a:rPr>
            </a:br>
            <a:br>
              <a:rPr lang="en-US" sz="900" b="1">
                <a:latin typeface="Garamond" panose="02020404030301010803" pitchFamily="18" charset="0"/>
              </a:rPr>
            </a:br>
            <a:r>
              <a:rPr lang="en-GB" sz="3600" b="1">
                <a:latin typeface="Garamond" panose="02020404030301010803" pitchFamily="18" charset="0"/>
              </a:rPr>
              <a:t>Lesson Outline</a:t>
            </a:r>
            <a:endParaRPr lang="en-AE" sz="3600" b="1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B21429-A150-663D-7808-5821346907D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504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3B38453-E4F5-2D3B-6B00-112E07EE3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>
                <a:latin typeface="Garamond" panose="02020404030301010803" pitchFamily="18" charset="0"/>
              </a:rPr>
              <a:t>Word Bank</a:t>
            </a:r>
            <a:endParaRPr lang="en-AE" sz="3600" b="1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CE38E4-C245-A10B-EDD8-1AE86B3E544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385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B33D6C1-0B1C-DA1F-DA10-2100066BA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Garamond" panose="02020404030301010803" pitchFamily="18" charset="0"/>
              </a:rPr>
              <a:t>Objective: </a:t>
            </a:r>
            <a:r>
              <a:rPr lang="en-US" sz="3700" b="1">
                <a:latin typeface="Garamond" panose="02020404030301010803" pitchFamily="18" charset="0"/>
              </a:rPr>
              <a:t>“Jealousy for the glory of God and his church</a:t>
            </a:r>
            <a:r>
              <a:rPr lang="en-GB" sz="3700" b="1">
                <a:latin typeface="Garamond" panose="02020404030301010803" pitchFamily="18" charset="0"/>
              </a:rPr>
              <a:t>.</a:t>
            </a:r>
            <a:r>
              <a:rPr lang="en-US" sz="3700" b="1">
                <a:latin typeface="Garamond" panose="02020404030301010803" pitchFamily="18" charset="0"/>
              </a:rPr>
              <a:t>”</a:t>
            </a:r>
            <a:endParaRPr lang="en-AE" sz="3700" b="1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D77456-ED34-6207-F3C4-B019D57BBEE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988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E09B9D5-29DC-DD81-54C9-BFFADE955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680C9A-6775-8C53-53AB-3D88CE1E869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283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3818D15-403B-5169-1719-B5D50143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300" b="1">
                <a:latin typeface="Garamond" panose="02020404030301010803" pitchFamily="18" charset="0"/>
              </a:rPr>
              <a:t>“Nehemiah was a servant in the Court of the King</a:t>
            </a:r>
            <a:r>
              <a:rPr lang="en-GB" sz="3300" b="1">
                <a:latin typeface="Garamond" panose="02020404030301010803" pitchFamily="18" charset="0"/>
              </a:rPr>
              <a:t>.”</a:t>
            </a:r>
            <a:endParaRPr lang="en-AE" sz="3300" b="1" i="1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59C590-49F6-EFE7-5C2B-CC097E253A9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165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3AE6DF1-42FD-0757-036E-A7FCC0A9E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300" b="1">
                <a:latin typeface="Garamond" panose="02020404030301010803" pitchFamily="18" charset="0"/>
              </a:rPr>
              <a:t>“He prayed with tears. He asked the king to let him go to Jerusalem and rebuild its wall</a:t>
            </a:r>
            <a:r>
              <a:rPr lang="en-GB" sz="3300" b="1">
                <a:latin typeface="Garamond" panose="02020404030301010803" pitchFamily="18" charset="0"/>
              </a:rPr>
              <a:t>.”</a:t>
            </a:r>
            <a:endParaRPr lang="en-AE" sz="3300" b="1" i="1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1C7CF7-C5E2-629E-965A-E44A206A932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7008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146</Words>
  <Application>Microsoft Office PowerPoint</Application>
  <PresentationFormat>Custom</PresentationFormat>
  <Paragraphs>11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Algerian</vt:lpstr>
      <vt:lpstr>Arial</vt:lpstr>
      <vt:lpstr>Calibri</vt:lpstr>
      <vt:lpstr>Calibri Light</vt:lpstr>
      <vt:lpstr>Garamond</vt:lpstr>
      <vt:lpstr>Office Theme</vt:lpstr>
      <vt:lpstr>Orthodox Global Online Sunday School (OGOSS)</vt:lpstr>
      <vt:lpstr>PowerPoint Presentation</vt:lpstr>
      <vt:lpstr>PowerPoint Presentation</vt:lpstr>
      <vt:lpstr>Preparation for the chapter Nehemiah rebuilding the Walls of Jerusalem   Lesson Outline</vt:lpstr>
      <vt:lpstr>Word Bank</vt:lpstr>
      <vt:lpstr>Objective: “Jealousy for the glory of God and his church.”</vt:lpstr>
      <vt:lpstr>PowerPoint Presentation</vt:lpstr>
      <vt:lpstr>“Nehemiah was a servant in the Court of the King.”</vt:lpstr>
      <vt:lpstr>“He prayed with tears. He asked the king to let him go to Jerusalem and rebuild its wall.”</vt:lpstr>
      <vt:lpstr>“The king agreed and gave him letters to the governors to help him with construction materials.”</vt:lpstr>
      <vt:lpstr>“Nehemiah asked the people to help rebuild the walls.”</vt:lpstr>
      <vt:lpstr>“Enemies stood against him, but Nehemiah’s faith was deep, and the Lord strengthened him.”</vt:lpstr>
      <vt:lpstr>“After fifty-two days of work the wall was built and the city is safe for the people to live happily.”</vt:lpstr>
      <vt:lpstr>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Orthodox Global Online Sunday School (OGOSS)</dc:title>
  <dc:creator>Zena Thomas</dc:creator>
  <cp:lastModifiedBy>Zena Thomas</cp:lastModifiedBy>
  <cp:revision>1</cp:revision>
  <dcterms:created xsi:type="dcterms:W3CDTF">2024-02-03T14:42:57Z</dcterms:created>
  <dcterms:modified xsi:type="dcterms:W3CDTF">2024-02-03T14:42:57Z</dcterms:modified>
</cp:coreProperties>
</file>