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9D2CB-2BDB-657B-6146-3CDFC723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1B81B-73FA-61B2-B353-5C763C33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9777-31F7-4D36-8467-478465E9884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E8187B-325E-51CC-1945-7536B620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A897E-E868-F8A5-759C-867F6D5B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97BEC-20D7-43FF-9068-342E0B252C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125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7B980-D893-D03B-BAE0-38377A0D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43DF8-9987-A48D-3A1E-7E7D383E7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D2E25-A847-CD3F-1207-E2B01A359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9777-31F7-4D36-8467-478465E9884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E6014-394B-CE82-F3D4-F8851080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19E8E-7A2C-761C-B198-DBDA86BC4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97BEC-20D7-43FF-9068-342E0B252C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4039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EEE02-EAFE-83F3-EFB9-DCC8EA9B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422D1-E55C-039C-B74A-F1F5C29EB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FF9DF-4F71-5C74-AB4C-CB2F514E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200">
                <a:latin typeface="Garamond" panose="02020404030301010803" pitchFamily="18" charset="0"/>
              </a:rPr>
              <a:t>We should not surrender to the world.  </a:t>
            </a:r>
            <a:br>
              <a:rPr lang="en-GB" sz="3200">
                <a:latin typeface="Garamond" panose="02020404030301010803" pitchFamily="18" charset="0"/>
              </a:rPr>
            </a:br>
            <a:r>
              <a:rPr lang="en-GB" sz="3200">
                <a:latin typeface="Garamond" panose="02020404030301010803" pitchFamily="18" charset="0"/>
              </a:rPr>
              <a:t>Some people are enslaved to themselves and to their selfishness. </a:t>
            </a:r>
            <a:br>
              <a:rPr lang="en-GB" sz="3200">
                <a:latin typeface="Garamond" panose="02020404030301010803" pitchFamily="18" charset="0"/>
              </a:rPr>
            </a:br>
            <a:r>
              <a:rPr lang="en-GB" sz="3200">
                <a:latin typeface="Garamond" panose="02020404030301010803" pitchFamily="18" charset="0"/>
              </a:rPr>
              <a:t>“He who loves his life loses it”.</a:t>
            </a:r>
            <a:endParaRPr lang="en-GB" sz="32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9C0C8-6C79-9621-17CE-A09670B0D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7AB1A-E175-9517-1BF9-8B23BF6F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200">
                <a:latin typeface="Garamond" panose="02020404030301010803" pitchFamily="18" charset="0"/>
              </a:rPr>
              <a:t>Many young people are enslaved to their  instincts. </a:t>
            </a:r>
            <a:br>
              <a:rPr lang="en-GB" sz="3200">
                <a:latin typeface="Garamond" panose="02020404030301010803" pitchFamily="18" charset="0"/>
              </a:rPr>
            </a:br>
            <a:r>
              <a:rPr lang="en-GB" sz="3200">
                <a:latin typeface="Garamond" panose="02020404030301010803" pitchFamily="18" charset="0"/>
              </a:rPr>
              <a:t>“Their god is the belly, and they glory in their shame”. </a:t>
            </a:r>
            <a:br>
              <a:rPr lang="en-GB" sz="3200">
                <a:latin typeface="Garamond" panose="02020404030301010803" pitchFamily="18" charset="0"/>
              </a:rPr>
            </a:br>
            <a:r>
              <a:rPr lang="en-GB" sz="3200">
                <a:latin typeface="Garamond" panose="02020404030301010803" pitchFamily="18" charset="0"/>
              </a:rPr>
              <a:t>Example Esau.</a:t>
            </a:r>
            <a:endParaRPr lang="en-GB" sz="3200" spc="-23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31B7B-1C6E-3C7B-15FC-94BA1FBD5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9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F25C7-AD52-8306-C2F7-E7D690D7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7108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600">
                <a:latin typeface="Garamond" panose="02020404030301010803" pitchFamily="18" charset="0"/>
              </a:rPr>
              <a:t>“Money” can also be a	 God.</a:t>
            </a:r>
            <a:br>
              <a:rPr lang="en-GB" sz="3600">
                <a:latin typeface="Garamond" panose="02020404030301010803" pitchFamily="18" charset="0"/>
              </a:rPr>
            </a:br>
            <a:r>
              <a:rPr lang="en-GB" sz="3600">
                <a:latin typeface="Garamond" panose="02020404030301010803" pitchFamily="18" charset="0"/>
              </a:rPr>
              <a:t>	The	Lord says, “You cannot serve God and mammon”.</a:t>
            </a:r>
            <a:endParaRPr lang="en-GB" sz="3600" spc="-28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D5E0A-B6FB-0E21-1E4F-15FCD9D45E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EDFB8-C4C6-1153-33D7-CBCC4D48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8DBAF-589A-7994-E209-43E9E0993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DD8167-017F-F66D-1817-5B1AA7E9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4068D-AE16-DFC4-FE47-8EB9404E08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9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580B1-C33A-2793-28E7-390368F2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600" spc="-11">
                <a:solidFill>
                  <a:srgbClr val="C00000"/>
                </a:solidFill>
                <a:latin typeface="Garamond" panose="02020404030301010803" pitchFamily="18" charset="0"/>
              </a:rPr>
              <a:t>Preparation</a:t>
            </a:r>
            <a:r>
              <a:rPr lang="en-GB" sz="36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for</a:t>
            </a:r>
            <a: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  <a:t> the chapter</a:t>
            </a:r>
            <a:br>
              <a:rPr lang="en-GB" sz="3600" spc="-4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3600" spc="-4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first </a:t>
            </a:r>
            <a:r>
              <a:rPr lang="en-GB" sz="3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commandment of “The Ten Commandments”</a:t>
            </a:r>
            <a:endParaRPr lang="en-GB" sz="408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31A45-5B5E-2D74-C6F0-9447253DBD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7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9577A-1D15-B698-06AB-B21D2D30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algn="ctr">
              <a:lnSpc>
                <a:spcPct val="100000"/>
              </a:lnSpc>
              <a:spcBef>
                <a:spcPts val="113"/>
              </a:spcBef>
            </a:pPr>
            <a:r>
              <a:rPr lang="en-GB" sz="4400">
                <a:latin typeface="Garamond" panose="02020404030301010803" pitchFamily="18" charset="0"/>
              </a:rPr>
              <a:t>Word</a:t>
            </a:r>
            <a:r>
              <a:rPr lang="en-GB" sz="4400" spc="-266">
                <a:latin typeface="Garamond" panose="02020404030301010803" pitchFamily="18" charset="0"/>
              </a:rPr>
              <a:t> </a:t>
            </a:r>
            <a:r>
              <a:rPr lang="en-GB" sz="4400" spc="-23">
                <a:latin typeface="Garamond" panose="02020404030301010803" pitchFamily="18" charset="0"/>
              </a:rPr>
              <a:t>Bank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4447F-FF61-092A-F22C-BDCBEED41C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BA2695-AB92-0FB4-97C7-480C26D1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>
              <a:lnSpc>
                <a:spcPct val="100000"/>
              </a:lnSpc>
              <a:spcBef>
                <a:spcPts val="108"/>
              </a:spcBef>
            </a:pPr>
            <a:r>
              <a:rPr lang="en-GB" sz="3600">
                <a:solidFill>
                  <a:srgbClr val="C00000"/>
                </a:solidFill>
                <a:latin typeface="Garamond" panose="02020404030301010803" pitchFamily="18" charset="0"/>
              </a:rPr>
              <a:t>Objective:</a:t>
            </a:r>
            <a:r>
              <a:rPr lang="en-GB" sz="3600" spc="19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600">
                <a:latin typeface="Garamond" panose="02020404030301010803" pitchFamily="18" charset="0"/>
              </a:rPr>
              <a:t>Emphasizing the Worship of God alone and rejecting the idols of the present age.</a:t>
            </a:r>
            <a:endParaRPr lang="en-GB" sz="3600" spc="-23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8C8AD-D17B-A1E2-10E9-10EA49CF7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80F103-3776-B8ED-18C2-F5FDE087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29" marR="5757">
              <a:lnSpc>
                <a:spcPct val="100000"/>
              </a:lnSpc>
              <a:spcBef>
                <a:spcPts val="113"/>
              </a:spcBef>
            </a:pPr>
            <a:r>
              <a:rPr lang="en-GB" sz="3200">
                <a:solidFill>
                  <a:srgbClr val="C00000"/>
                </a:solidFill>
                <a:latin typeface="Garamond" panose="02020404030301010803" pitchFamily="18" charset="0"/>
              </a:rPr>
              <a:t>Memory</a:t>
            </a:r>
            <a:r>
              <a:rPr lang="en-GB" sz="3200" spc="-17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spc="-23">
                <a:solidFill>
                  <a:srgbClr val="C00000"/>
                </a:solidFill>
                <a:latin typeface="Garamond" panose="02020404030301010803" pitchFamily="18" charset="0"/>
              </a:rPr>
              <a:t>Verse:</a:t>
            </a:r>
            <a:r>
              <a:rPr lang="en-GB" sz="3200" spc="-28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>
                <a:latin typeface="Garamond" panose="02020404030301010803" pitchFamily="18" charset="0"/>
              </a:rPr>
              <a:t>“You shall have no other gods before Me”.</a:t>
            </a:r>
            <a:r>
              <a:rPr lang="en-GB" sz="3200" spc="-68">
                <a:latin typeface="Garamond" panose="02020404030301010803" pitchFamily="18" charset="0"/>
              </a:rPr>
              <a:t>								       </a:t>
            </a:r>
            <a:r>
              <a:rPr lang="en-GB" sz="3200">
                <a:latin typeface="Garamond" panose="02020404030301010803" pitchFamily="18" charset="0"/>
              </a:rPr>
              <a:t>(Exodus  20:3)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1066F-8575-B68A-ACC7-EBBE3B07A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52AAC9-E284-153A-66D9-040B56E0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  <a:tabLst>
                <a:tab pos="1710597" algn="l"/>
                <a:tab pos="2981491" algn="l"/>
                <a:tab pos="3602545" algn="l"/>
                <a:tab pos="5408856" algn="l"/>
                <a:tab pos="8480303" algn="l"/>
              </a:tabLst>
            </a:pPr>
            <a:r>
              <a:rPr lang="en-GB" sz="3200" spc="-11">
                <a:latin typeface="Garamond" panose="02020404030301010803" pitchFamily="18" charset="0"/>
              </a:rPr>
              <a:t>“I am the Lord your God which have brought you out of the land of Egypt, out of the house of  bondage... You shall have no other gods before  Me” (Exodus 20:2 , 3)</a:t>
            </a:r>
            <a:endParaRPr lang="en-GB" sz="32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03467-B3BA-FB6D-DEF2-6EA19318B6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8DE2FC-BBE4-A891-BEEF-8FCBFA5D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08"/>
              </a:spcBef>
            </a:pPr>
            <a:r>
              <a:rPr lang="en-GB" sz="3200">
                <a:latin typeface="Garamond" panose="02020404030301010803" pitchFamily="18" charset="0"/>
              </a:rPr>
              <a:t>The Lord revealed Himself to Abraham in  the form of three men. To Moses, in the  flame of fire out of the midst of a bush.</a:t>
            </a:r>
            <a:endParaRPr lang="en-GB" sz="3200" spc="-1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198CB-ED5B-CB5E-526B-18C482DAD0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FFBB72-D5FE-99A0-243D-FB5E5E1F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4393" marR="5757" algn="ctr">
              <a:lnSpc>
                <a:spcPct val="100000"/>
              </a:lnSpc>
              <a:spcBef>
                <a:spcPts val="113"/>
              </a:spcBef>
            </a:pPr>
            <a:r>
              <a:rPr lang="en-GB" sz="3200">
                <a:latin typeface="Garamond" panose="02020404030301010803" pitchFamily="18" charset="0"/>
              </a:rPr>
              <a:t>He appeared to the three young men in  the shape of a person. </a:t>
            </a:r>
            <a:br>
              <a:rPr lang="en-GB" sz="3200">
                <a:latin typeface="Garamond" panose="02020404030301010803" pitchFamily="18" charset="0"/>
              </a:rPr>
            </a:br>
            <a:r>
              <a:rPr lang="en-GB" sz="3200">
                <a:latin typeface="Garamond" panose="02020404030301010803" pitchFamily="18" charset="0"/>
              </a:rPr>
              <a:t>He was walking  about with them in the blazing fire of the furnace.</a:t>
            </a:r>
            <a:endParaRPr lang="en-GB" sz="32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50FFF-4662-205B-5623-0C91CF377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Custom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Preparation for the chapter The first commandment of “The Ten Commandments”</vt:lpstr>
      <vt:lpstr>Word Bank</vt:lpstr>
      <vt:lpstr>Objective: Emphasizing the Worship of God alone and rejecting the idols of the present age.</vt:lpstr>
      <vt:lpstr>Memory Verse: “You shall have no other gods before Me”.               (Exodus  20:3)</vt:lpstr>
      <vt:lpstr>“I am the Lord your God which have brought you out of the land of Egypt, out of the house of  bondage... You shall have no other gods before  Me” (Exodus 20:2 , 3)</vt:lpstr>
      <vt:lpstr>The Lord revealed Himself to Abraham in  the form of three men. To Moses, in the  flame of fire out of the midst of a bush.</vt:lpstr>
      <vt:lpstr>He appeared to the three young men in  the shape of a person.  He was walking  about with them in the blazing fire of the furnace.</vt:lpstr>
      <vt:lpstr>We should not surrender to the world.   Some people are enslaved to themselves and to their selfishness.  “He who loves his life loses it”.</vt:lpstr>
      <vt:lpstr>Many young people are enslaved to their  instincts.  “Their god is the belly, and they glory in their shame”.  Example Esau.</vt:lpstr>
      <vt:lpstr>“Money” can also be a  God.  The Lord says, “You cannot serve God and mammon”.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2024-02-03T14:26:26Z</dcterms:created>
  <dcterms:modified xsi:type="dcterms:W3CDTF">2024-02-03T14:26:26Z</dcterms:modified>
</cp:coreProperties>
</file>