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F5B11-BFF1-C91E-5B8D-1ECB240BD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F73643-4540-D9A3-24D1-2A8310624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464F-F59A-4007-A019-21CB0895737D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48D1E7-0D89-B1A3-D428-6BA154F66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90C23E-DF34-8528-50EB-30900BF71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A120-1222-4937-A5B8-4F555C814B7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793787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920231-F604-807F-8430-982AE75F4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53175-0567-210C-14E0-5AB6D4156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37B00-E3C9-349C-D14D-0539443D04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8464F-F59A-4007-A019-21CB0895737D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69467-9199-05FD-1922-1CE7C3517C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BEA5A-CB8F-68DF-7976-91C42B0FE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3A120-1222-4937-A5B8-4F555C814B7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420835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7E88E6-F4C4-6038-FFB8-7EF208C3C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80">
                <a:solidFill>
                  <a:srgbClr val="C00000"/>
                </a:solidFill>
                <a:latin typeface="Algerian" panose="04020705040A02060702" pitchFamily="82" charset="0"/>
              </a:rPr>
              <a:t>Orthodox Global Online Sunday School (OGOSS)</a:t>
            </a:r>
            <a:endParaRPr lang="en-AE" sz="408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89561B-E504-5875-C96B-C8CDDE39A8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16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51D9CD-210B-B37A-BC2E-9963591EC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n-GB" sz="3600" b="1" spc="-15">
                <a:latin typeface="Garamond" panose="02020404030301010803" pitchFamily="18" charset="0"/>
              </a:rPr>
              <a:t>Angel Gabriel appeared to Zachariah in the altar.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420939-102B-44B1-5D1A-F91F4DCBAF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62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9A431A-AA42-6D44-59C4-88779D440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n-GB" sz="3600" b="1" spc="-5">
                <a:latin typeface="Garamond" panose="02020404030301010803" pitchFamily="18" charset="0"/>
              </a:rPr>
              <a:t>The angel told Zachariah he will have a son.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F7A992-04C3-73B9-E388-07459242D1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17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8740B4-11A9-4E52-55CC-4E92CE8E6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GB" sz="3600" b="1" spc="-10">
                <a:latin typeface="Garamond" panose="02020404030301010803" pitchFamily="18" charset="0"/>
              </a:rPr>
              <a:t>Zachariah	was silenced because	he did not believe.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2446C7-BCD4-D784-D0EF-4425CD1173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7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C36439-AE34-2426-0FF5-900808BF8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algn="ctr">
              <a:lnSpc>
                <a:spcPct val="100000"/>
              </a:lnSpc>
              <a:spcBef>
                <a:spcPts val="95"/>
              </a:spcBef>
              <a:tabLst>
                <a:tab pos="1864360" algn="l"/>
                <a:tab pos="2686685" algn="l"/>
                <a:tab pos="4742180" algn="l"/>
                <a:tab pos="5640705" algn="l"/>
              </a:tabLst>
            </a:pPr>
            <a:r>
              <a:rPr lang="en-GB" sz="3600" b="1" spc="20">
                <a:latin typeface="Garamond" panose="02020404030301010803" pitchFamily="18" charset="0"/>
              </a:rPr>
              <a:t>Zachariah wrote down his vision to Elizabeth.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EDB423-B067-04E4-A5D8-A74380F3F4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75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EEAE7F-7E67-A67F-677D-A799D0CB0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45" algn="ctr">
              <a:lnSpc>
                <a:spcPct val="100000"/>
              </a:lnSpc>
              <a:spcBef>
                <a:spcPts val="73"/>
              </a:spcBef>
            </a:pPr>
            <a:r>
              <a:rPr lang="en-GB" sz="4400" b="1" spc="-44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r>
              <a:rPr lang="en-GB" sz="4400" b="1" spc="7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ou</a:t>
            </a:r>
            <a:r>
              <a:rPr lang="en-GB" sz="4400" b="1" spc="-5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3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endParaRPr lang="en-GB" sz="44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DFF9AF-090E-B010-0426-8B8A8A3EB7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63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53F364-203A-EF98-5F6E-715AEF46F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887B32-7AC4-7EFA-77C5-1849B7E7A0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23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C77B67-C9E8-CDD3-C2C8-E23F0FFBE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698CA7-E388-BF93-0CC2-72D4CBACA5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18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E61C36-3859-86CE-73CF-31581CBBE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  <a:tabLst>
                <a:tab pos="2707005" algn="l"/>
                <a:tab pos="3503929" algn="l"/>
                <a:tab pos="3524250" algn="l"/>
                <a:tab pos="4518660" algn="l"/>
                <a:tab pos="5579745" algn="l"/>
                <a:tab pos="7178040" algn="l"/>
                <a:tab pos="7213600" algn="l"/>
              </a:tabLst>
            </a:pPr>
            <a:r>
              <a:rPr lang="en-US" sz="4000" b="1" spc="-15">
                <a:solidFill>
                  <a:srgbClr val="C00000"/>
                </a:solidFill>
                <a:latin typeface="Garamond" panose="02020404030301010803" pitchFamily="18" charset="0"/>
              </a:rPr>
              <a:t>Preparation for the chapter</a:t>
            </a:r>
            <a:br>
              <a:rPr lang="en-US" sz="4000" b="1" spc="-15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en-US" sz="4000" b="1" spc="-15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The Birth of John the Baptist</a:t>
            </a:r>
            <a:endParaRPr lang="en-US" sz="4000" b="1" spc="-15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999131-16EE-75F4-58C5-8C07B4ABBC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05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8343F6-F47A-B1C8-9A43-D438DB74D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4400" b="1" spc="-55">
                <a:latin typeface="Garamond" panose="02020404030301010803" pitchFamily="18" charset="0"/>
              </a:rPr>
              <a:t>Word</a:t>
            </a:r>
            <a:r>
              <a:rPr lang="en-GB" sz="4400" b="1" spc="-85">
                <a:latin typeface="Garamond" panose="02020404030301010803" pitchFamily="18" charset="0"/>
              </a:rPr>
              <a:t> </a:t>
            </a:r>
            <a:r>
              <a:rPr lang="en-GB" sz="4400" b="1" spc="-5">
                <a:latin typeface="Garamond" panose="02020404030301010803" pitchFamily="18" charset="0"/>
              </a:rPr>
              <a:t>Bank</a:t>
            </a:r>
            <a:endParaRPr lang="en-GB" sz="44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7B51AE-F582-4467-4539-9C90E58D58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4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012A88-16ED-4EF0-C256-612AC81DD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3600" b="1" spc="-5">
                <a:solidFill>
                  <a:srgbClr val="C00000"/>
                </a:solidFill>
                <a:latin typeface="Garamond" panose="02020404030301010803" pitchFamily="18" charset="0"/>
              </a:rPr>
              <a:t>Objective:</a:t>
            </a:r>
            <a:r>
              <a:rPr lang="en-GB" sz="3600" b="1" spc="-15">
                <a:latin typeface="Garamond" panose="02020404030301010803" pitchFamily="18" charset="0"/>
              </a:rPr>
              <a:t> </a:t>
            </a:r>
            <a:r>
              <a:rPr lang="en-GB" sz="3600" b="1">
                <a:latin typeface="Garamond" panose="02020404030301010803" pitchFamily="18" charset="0"/>
              </a:rPr>
              <a:t>To show how John the Baptist prepared the way for the coming of the Lord. 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4F0D97-607B-9081-532A-4F6EFAD8CC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60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21DE62-3F56-CBBF-0E42-7D96EAA3E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818005" algn="l"/>
                <a:tab pos="3165475" algn="l"/>
                <a:tab pos="3540125" algn="l"/>
                <a:tab pos="4290060" algn="l"/>
                <a:tab pos="4888865" algn="l"/>
                <a:tab pos="6013450" algn="l"/>
                <a:tab pos="7970520" algn="l"/>
              </a:tabLst>
            </a:pPr>
            <a:r>
              <a:rPr lang="en-GB" sz="3600" b="1" spc="-15">
                <a:solidFill>
                  <a:srgbClr val="C00000"/>
                </a:solidFill>
                <a:latin typeface="Garamond" panose="02020404030301010803" pitchFamily="18" charset="0"/>
              </a:rPr>
              <a:t>M</a:t>
            </a:r>
            <a:r>
              <a:rPr lang="en-GB" sz="3600" b="1" spc="20">
                <a:solidFill>
                  <a:srgbClr val="C00000"/>
                </a:solidFill>
                <a:latin typeface="Garamond" panose="02020404030301010803" pitchFamily="18" charset="0"/>
              </a:rPr>
              <a:t>e</a:t>
            </a:r>
            <a:r>
              <a:rPr lang="en-GB" sz="3600" b="1" spc="-15">
                <a:solidFill>
                  <a:srgbClr val="C00000"/>
                </a:solidFill>
                <a:latin typeface="Garamond" panose="02020404030301010803" pitchFamily="18" charset="0"/>
              </a:rPr>
              <a:t>m</a:t>
            </a:r>
            <a:r>
              <a:rPr lang="en-GB" sz="3600" b="1" spc="5">
                <a:solidFill>
                  <a:srgbClr val="C00000"/>
                </a:solidFill>
                <a:latin typeface="Garamond" panose="02020404030301010803" pitchFamily="18" charset="0"/>
              </a:rPr>
              <a:t>o</a:t>
            </a:r>
            <a:r>
              <a:rPr lang="en-GB" sz="3600" b="1" spc="15">
                <a:solidFill>
                  <a:srgbClr val="C00000"/>
                </a:solidFill>
                <a:latin typeface="Garamond" panose="02020404030301010803" pitchFamily="18" charset="0"/>
              </a:rPr>
              <a:t>r</a:t>
            </a:r>
            <a:r>
              <a:rPr lang="en-GB" sz="3600" b="1">
                <a:solidFill>
                  <a:srgbClr val="C00000"/>
                </a:solidFill>
                <a:latin typeface="Garamond" panose="02020404030301010803" pitchFamily="18" charset="0"/>
              </a:rPr>
              <a:t>y	</a:t>
            </a:r>
            <a:r>
              <a:rPr lang="en-GB" sz="3600" b="1" spc="-185">
                <a:solidFill>
                  <a:srgbClr val="C00000"/>
                </a:solidFill>
                <a:latin typeface="Garamond" panose="02020404030301010803" pitchFamily="18" charset="0"/>
              </a:rPr>
              <a:t>V</a:t>
            </a:r>
            <a:r>
              <a:rPr lang="en-GB" sz="3600" b="1" spc="-15">
                <a:solidFill>
                  <a:srgbClr val="C00000"/>
                </a:solidFill>
                <a:latin typeface="Garamond" panose="02020404030301010803" pitchFamily="18" charset="0"/>
              </a:rPr>
              <a:t>e</a:t>
            </a:r>
            <a:r>
              <a:rPr lang="en-GB" sz="3600" b="1" spc="-60">
                <a:solidFill>
                  <a:srgbClr val="C00000"/>
                </a:solidFill>
                <a:latin typeface="Garamond" panose="02020404030301010803" pitchFamily="18" charset="0"/>
              </a:rPr>
              <a:t>r</a:t>
            </a:r>
            <a:r>
              <a:rPr lang="en-GB" sz="3600" b="1">
                <a:solidFill>
                  <a:srgbClr val="C00000"/>
                </a:solidFill>
                <a:latin typeface="Garamond" panose="02020404030301010803" pitchFamily="18" charset="0"/>
              </a:rPr>
              <a:t>s</a:t>
            </a:r>
            <a:r>
              <a:rPr lang="en-GB" sz="3600" b="1" spc="-15">
                <a:solidFill>
                  <a:srgbClr val="C00000"/>
                </a:solidFill>
                <a:latin typeface="Garamond" panose="02020404030301010803" pitchFamily="18" charset="0"/>
              </a:rPr>
              <a:t>e</a:t>
            </a:r>
            <a:r>
              <a:rPr lang="en-GB" sz="3600" b="1">
                <a:solidFill>
                  <a:srgbClr val="C00000"/>
                </a:solidFill>
                <a:latin typeface="Garamond" panose="02020404030301010803" pitchFamily="18" charset="0"/>
              </a:rPr>
              <a:t>:</a:t>
            </a:r>
            <a:r>
              <a:rPr lang="en-GB" sz="3600" b="1">
                <a:latin typeface="Garamond" panose="02020404030301010803" pitchFamily="18" charset="0"/>
              </a:rPr>
              <a:t>	</a:t>
            </a:r>
            <a:r>
              <a:rPr lang="en-GB" sz="3600" b="1">
                <a:latin typeface="Garamond" panose="02020404030301010803" pitchFamily="18" charset="0"/>
                <a:cs typeface="Calibri"/>
              </a:rPr>
              <a:t>“Prepare the way of the Lord” </a:t>
            </a:r>
            <a:br>
              <a:rPr lang="en-GB" sz="3600" b="1">
                <a:latin typeface="Garamond" panose="02020404030301010803" pitchFamily="18" charset="0"/>
                <a:cs typeface="Calibri"/>
              </a:rPr>
            </a:br>
            <a:r>
              <a:rPr lang="en-GB" sz="3600" b="1">
                <a:latin typeface="Garamond" panose="02020404030301010803" pitchFamily="18" charset="0"/>
                <a:cs typeface="Calibri"/>
              </a:rPr>
              <a:t>                                                       (St. Luke 3:4)</a:t>
            </a:r>
            <a:endParaRPr lang="en-GB" sz="3600" b="1" spc="-15" dirty="0">
              <a:latin typeface="Garamond" panose="02020404030301010803" pitchFamily="18" charset="0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13C381-A399-CCB9-A22E-C286A4B2C9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25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D6E970-E9C1-F220-639C-B23495CE1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75030" algn="l"/>
                <a:tab pos="2326640" algn="l"/>
                <a:tab pos="3879215" algn="l"/>
                <a:tab pos="4899660" algn="l"/>
              </a:tabLst>
            </a:pPr>
            <a:r>
              <a:rPr lang="en-GB" sz="3600" b="1">
                <a:latin typeface="Garamond" panose="02020404030301010803" pitchFamily="18" charset="0"/>
              </a:rPr>
              <a:t>Zachariah and Elizabeth, his wife prayed for a son.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F0B41C-342C-02FA-FFA4-283EC4D256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50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B1DBFF-0AB8-01C2-452E-305D5E7DE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algn="ctr">
              <a:lnSpc>
                <a:spcPct val="98700"/>
              </a:lnSpc>
              <a:spcBef>
                <a:spcPts val="155"/>
              </a:spcBef>
            </a:pPr>
            <a:r>
              <a:rPr lang="en-GB" sz="3600" b="1" spc="-5">
                <a:latin typeface="Garamond" panose="02020404030301010803" pitchFamily="18" charset="0"/>
                <a:cs typeface="Arial"/>
              </a:rPr>
              <a:t>They were very old. </a:t>
            </a:r>
            <a:br>
              <a:rPr lang="en-GB" sz="3600" b="1" spc="-5">
                <a:latin typeface="Garamond" panose="02020404030301010803" pitchFamily="18" charset="0"/>
                <a:cs typeface="Arial"/>
              </a:rPr>
            </a:br>
            <a:r>
              <a:rPr lang="en-GB" sz="3600" b="1" spc="-5">
                <a:latin typeface="Garamond" panose="02020404030301010803" pitchFamily="18" charset="0"/>
                <a:cs typeface="Arial"/>
              </a:rPr>
              <a:t>The Lord answered their prayers.</a:t>
            </a:r>
            <a:endParaRPr lang="en-GB" sz="3600" b="1" spc="-5" dirty="0">
              <a:latin typeface="Garamond" panose="02020404030301010803" pitchFamily="18" charset="0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20EA6A-A3E8-16F1-CCF6-28A5F57B68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49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Application>Microsoft Office PowerPoint</Application>
  <PresentationFormat>Custom</PresentationFormat>
  <Paragraphs>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Garamond</vt:lpstr>
      <vt:lpstr>Office Theme</vt:lpstr>
      <vt:lpstr>Orthodox Global Online Sunday School (OGOSS)</vt:lpstr>
      <vt:lpstr>PowerPoint Presentation</vt:lpstr>
      <vt:lpstr>PowerPoint Presentation</vt:lpstr>
      <vt:lpstr>Preparation for the chapter The Birth of John the Baptist</vt:lpstr>
      <vt:lpstr>Word Bank</vt:lpstr>
      <vt:lpstr>Objective: To show how John the Baptist prepared the way for the coming of the Lord. </vt:lpstr>
      <vt:lpstr>Memory Verse: “Prepare the way of the Lord”                                                         (St. Luke 3:4)</vt:lpstr>
      <vt:lpstr>Zachariah and Elizabeth, his wife prayed for a son.</vt:lpstr>
      <vt:lpstr>They were very old.  The Lord answered their prayers.</vt:lpstr>
      <vt:lpstr>Angel Gabriel appeared to Zachariah in the altar.</vt:lpstr>
      <vt:lpstr>The angel told Zachariah he will have a son.</vt:lpstr>
      <vt:lpstr>Zachariah was silenced because he did not believe.</vt:lpstr>
      <vt:lpstr>Zachariah wrote down his vision to Elizabeth.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Orthodox Global Online Sunday School (OGOSS)</dc:title>
  <dc:creator>Zena Thomas</dc:creator>
  <cp:lastModifiedBy>Zena Thomas</cp:lastModifiedBy>
  <cp:revision>1</cp:revision>
  <dcterms:created xsi:type="dcterms:W3CDTF">2024-02-03T15:04:27Z</dcterms:created>
  <dcterms:modified xsi:type="dcterms:W3CDTF">2024-02-03T15:04:27Z</dcterms:modified>
</cp:coreProperties>
</file>