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3335-0E27-26EF-A912-8BEEFB82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B9FD9-1233-7222-A30A-F55DCDD4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7F7D-487D-442E-A790-7E119226990D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AC2BC-FC20-CF9A-4A02-BC9647B8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D4A3F-57CA-C54E-C0A9-BC46F087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D91F-6139-44D5-ACB5-1B98351FE1E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148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48047-A054-E28E-1632-656B7AC7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19F1C-3DC5-6477-CE21-104C3D0E1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DF81-72E3-49B0-7419-51217C1FD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7F7D-487D-442E-A790-7E119226990D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9641-D06C-0025-4C0E-010BDB638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70CA2-FBA7-DCA6-3CCC-395319ABF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D91F-6139-44D5-ACB5-1B98351FE1E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5309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3E6055-41B2-98A5-66ED-5C153C5A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CFD8B-5B26-9EBA-98BD-96000B6C9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7AE20-03C2-0DC8-C620-75964509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13"/>
              </a:spcBef>
            </a:pPr>
            <a:r>
              <a:rPr lang="en-GB" sz="3600">
                <a:latin typeface="Garamond" panose="02020404030301010803" pitchFamily="18" charset="0"/>
              </a:rPr>
              <a:t>The Church wants to teach us that those who departed are not absent.  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A7950-E7F3-56C2-7D28-D5B123637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6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23DF6E-E261-8C26-74C4-F117CA3E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500">
                <a:latin typeface="Garamond" panose="02020404030301010803" pitchFamily="18" charset="0"/>
              </a:rPr>
              <a:t>The icons satisfy our feelings, raise the soul up to heaven. </a:t>
            </a:r>
            <a:br>
              <a:rPr lang="en-GB" sz="3500">
                <a:latin typeface="Garamond" panose="02020404030301010803" pitchFamily="18" charset="0"/>
              </a:rPr>
            </a:br>
            <a:r>
              <a:rPr lang="en-GB" sz="3500">
                <a:latin typeface="Garamond" panose="02020404030301010803" pitchFamily="18" charset="0"/>
              </a:rPr>
              <a:t>They encourage the worshippers to indulge themselves in the  spiritual life.</a:t>
            </a:r>
            <a:endParaRPr lang="en-GB" sz="35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8AAA3-0CE4-39E5-ADCD-FC0A71675D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FED08F-85B2-429C-3C8E-D3266E88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600">
                <a:latin typeface="Garamond" panose="02020404030301010803" pitchFamily="18" charset="0"/>
              </a:rPr>
              <a:t>The icons are venerated. </a:t>
            </a:r>
            <a:br>
              <a:rPr lang="en-GB" sz="3600">
                <a:latin typeface="Garamond" panose="02020404030301010803" pitchFamily="18" charset="0"/>
              </a:rPr>
            </a:br>
            <a:r>
              <a:rPr lang="en-GB" sz="3600">
                <a:latin typeface="Garamond" panose="02020404030301010803" pitchFamily="18" charset="0"/>
              </a:rPr>
              <a:t>It is not idolatry. </a:t>
            </a:r>
            <a:br>
              <a:rPr lang="en-GB" sz="3600">
                <a:latin typeface="Garamond" panose="02020404030301010803" pitchFamily="18" charset="0"/>
              </a:rPr>
            </a:br>
            <a:r>
              <a:rPr lang="en-GB" sz="3600">
                <a:latin typeface="Garamond" panose="02020404030301010803" pitchFamily="18" charset="0"/>
              </a:rPr>
              <a:t>The  Lord Jesus became the Icon through whom we can see the Heavenly Father who is One with Him in Essence.</a:t>
            </a:r>
            <a:endParaRPr lang="en-GB" sz="3600" spc="-23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87423-5122-1C63-2849-AFD670F5A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4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1F3FA-7870-1432-C753-5E9DA49E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7108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500">
                <a:latin typeface="Garamond" panose="02020404030301010803" pitchFamily="18" charset="0"/>
              </a:rPr>
              <a:t>We worship only God, but we honor St. Mary and the saints. </a:t>
            </a:r>
            <a:br>
              <a:rPr lang="en-GB" sz="3500">
                <a:latin typeface="Garamond" panose="02020404030301010803" pitchFamily="18" charset="0"/>
              </a:rPr>
            </a:br>
            <a:r>
              <a:rPr lang="en-GB" sz="3500">
                <a:latin typeface="Garamond" panose="02020404030301010803" pitchFamily="18" charset="0"/>
              </a:rPr>
              <a:t>The icons in the church  are a reminder of the victorious path of the  saints.</a:t>
            </a:r>
            <a:endParaRPr lang="en-GB" sz="3500" spc="-28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95E8F-C8E0-5EC7-6978-FCA42C087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437F2-5667-9524-F3A4-AD175A05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D89A8-672F-C9EE-5810-CD44FF291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3A24D-7A52-FA68-9ACD-BA25363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3344C-BA99-290B-1D22-58386C55B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0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7A0BC-B1D4-F680-02BB-AAF833B9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6B69D-3E7F-6B29-96F4-FD3EFB5EC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61F26-91FB-AC5E-BEB5-89164703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13"/>
              </a:spcBef>
            </a:pPr>
            <a:r>
              <a:rPr lang="en-GB" sz="3600" spc="-11">
                <a:solidFill>
                  <a:srgbClr val="C00000"/>
                </a:solidFill>
                <a:latin typeface="Garamond" panose="02020404030301010803" pitchFamily="18" charset="0"/>
              </a:rPr>
              <a:t>Preparation</a:t>
            </a:r>
            <a:r>
              <a:rPr lang="en-GB" sz="3600" spc="-17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for</a:t>
            </a:r>
            <a:r>
              <a:rPr lang="en-GB" sz="3600" spc="-40">
                <a:solidFill>
                  <a:srgbClr val="C00000"/>
                </a:solidFill>
                <a:latin typeface="Garamond" panose="02020404030301010803" pitchFamily="18" charset="0"/>
              </a:rPr>
              <a:t> the chapter</a:t>
            </a:r>
            <a:br>
              <a:rPr lang="en-GB" sz="3600" spc="-4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3600" spc="-4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second commandment of “</a:t>
            </a:r>
            <a:r>
              <a:rPr lang="en-GB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Ten Commandments”</a:t>
            </a:r>
            <a:endParaRPr lang="en-GB" sz="40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25A72-FD12-5E45-BCBC-3E1C816F5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81B108-2A5B-F9C4-28B9-2083D668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algn="ctr">
              <a:lnSpc>
                <a:spcPct val="100000"/>
              </a:lnSpc>
              <a:spcBef>
                <a:spcPts val="113"/>
              </a:spcBef>
            </a:pPr>
            <a:r>
              <a:rPr lang="en-GB" sz="4400">
                <a:latin typeface="Garamond" panose="02020404030301010803" pitchFamily="18" charset="0"/>
              </a:rPr>
              <a:t>Word</a:t>
            </a:r>
            <a:r>
              <a:rPr lang="en-GB" sz="4400" spc="-266">
                <a:latin typeface="Garamond" panose="02020404030301010803" pitchFamily="18" charset="0"/>
              </a:rPr>
              <a:t> </a:t>
            </a:r>
            <a:r>
              <a:rPr lang="en-GB" sz="4400" spc="-23">
                <a:latin typeface="Garamond" panose="02020404030301010803" pitchFamily="18" charset="0"/>
              </a:rPr>
              <a:t>Bank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B3E5F-0679-7DC6-8294-13F18103C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18185B-B974-6584-D363-4AC8B34B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>
              <a:lnSpc>
                <a:spcPct val="100000"/>
              </a:lnSpc>
              <a:spcBef>
                <a:spcPts val="108"/>
              </a:spcBef>
            </a:pPr>
            <a:r>
              <a:rPr lang="en-GB" sz="3200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200" spc="198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>
                <a:latin typeface="Garamond" panose="02020404030301010803" pitchFamily="18" charset="0"/>
              </a:rPr>
              <a:t>Emphasizing the Worship of God alone and rejecting the idols of the present age. </a:t>
            </a:r>
            <a:endParaRPr lang="en-GB" sz="3200" spc="-23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90A22-3ADD-BA83-1C5F-9701FEB68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BBDBE8-7801-84C2-DDF7-A7E34E3C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29" marR="5757">
              <a:lnSpc>
                <a:spcPct val="100000"/>
              </a:lnSpc>
              <a:spcBef>
                <a:spcPts val="113"/>
              </a:spcBef>
            </a:pP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Memory</a:t>
            </a:r>
            <a:r>
              <a:rPr lang="en-GB" sz="3600" spc="-17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spc="-23">
                <a:solidFill>
                  <a:srgbClr val="C00000"/>
                </a:solidFill>
                <a:latin typeface="Garamond" panose="02020404030301010803" pitchFamily="18" charset="0"/>
              </a:rPr>
              <a:t>Verse:</a:t>
            </a:r>
            <a:r>
              <a:rPr lang="en-GB" sz="3600" spc="-28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“For I, the Lord your God, am  a jealous God” </a:t>
            </a:r>
            <a:r>
              <a:rPr lang="en-GB" sz="3600" spc="-68">
                <a:latin typeface="Garamond" panose="02020404030301010803" pitchFamily="18" charset="0"/>
              </a:rPr>
              <a:t>								            </a:t>
            </a:r>
            <a:r>
              <a:rPr lang="en-GB" sz="3600">
                <a:latin typeface="Garamond" panose="02020404030301010803" pitchFamily="18" charset="0"/>
              </a:rPr>
              <a:t>(Exodus 20:5)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2E033-3631-A1DE-C64E-D6E92A5E3B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30DA5-83D2-8B91-EAC4-67A4932A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  <a:tabLst>
                <a:tab pos="1710597" algn="l"/>
                <a:tab pos="2981491" algn="l"/>
                <a:tab pos="3602545" algn="l"/>
                <a:tab pos="5408856" algn="l"/>
                <a:tab pos="8480303" algn="l"/>
              </a:tabLst>
            </a:pPr>
            <a:r>
              <a:rPr lang="en-GB" sz="3600" spc="-11">
                <a:latin typeface="Garamond" panose="02020404030301010803" pitchFamily="18" charset="0"/>
              </a:rPr>
              <a:t>End the heathen worship and refrain from pagan beliefs and worshipping  pictures or idols.</a:t>
            </a:r>
            <a:endParaRPr lang="en-GB" sz="36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4C520-2758-6D18-CCDB-731DB84C0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8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C7278-6486-2E4F-75C2-3D87E9E1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500">
                <a:latin typeface="Garamond" panose="02020404030301010803" pitchFamily="18" charset="0"/>
              </a:rPr>
              <a:t>An icon is a memorial to the history of important spiritual events. When we honor an icon, we honor those whom it represents.</a:t>
            </a:r>
            <a:endParaRPr lang="en-GB" sz="35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62E03-E570-2A59-2E80-5F57B2DA9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second commandment of “The Ten Commandments”</vt:lpstr>
      <vt:lpstr>Word Bank</vt:lpstr>
      <vt:lpstr>Objective: Emphasizing the Worship of God alone and rejecting the idols of the present age. </vt:lpstr>
      <vt:lpstr>Memory Verse: “For I, the Lord your God, am  a jealous God”                     (Exodus 20:5)</vt:lpstr>
      <vt:lpstr>End the heathen worship and refrain from pagan beliefs and worshipping  pictures or idols.</vt:lpstr>
      <vt:lpstr>An icon is a memorial to the history of important spiritual events. When we honor an icon, we honor those whom it represents.</vt:lpstr>
      <vt:lpstr>The Church wants to teach us that those who departed are not absent.  </vt:lpstr>
      <vt:lpstr>The icons satisfy our feelings, raise the soul up to heaven.  They encourage the worshippers to indulge themselves in the  spiritual life.</vt:lpstr>
      <vt:lpstr>The icons are venerated.  It is not idolatry.  The  Lord Jesus became the Icon through whom we can see the Heavenly Father who is One with Him in Essence.</vt:lpstr>
      <vt:lpstr>We worship only God, but we honor St. Mary and the saints.  The icons in the church  are a reminder of the victorious path of the  saints.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2024-02-03T14:38:01Z</dcterms:created>
  <dcterms:modified xsi:type="dcterms:W3CDTF">2024-02-03T14:38:01Z</dcterms:modified>
</cp:coreProperties>
</file>