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2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E906A9-E518-43CC-B7E8-40F019BC76DC}"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D3DFD-1292-41AE-A0D7-DBFDD72D148E}" type="slidenum">
              <a:rPr lang="en-US" smtClean="0"/>
              <a:t>‹#›</a:t>
            </a:fld>
            <a:endParaRPr lang="en-US"/>
          </a:p>
        </p:txBody>
      </p:sp>
    </p:spTree>
    <p:extLst>
      <p:ext uri="{BB962C8B-B14F-4D97-AF65-F5344CB8AC3E}">
        <p14:creationId xmlns:p14="http://schemas.microsoft.com/office/powerpoint/2010/main" val="207851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906A9-E518-43CC-B7E8-40F019BC76DC}"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D3DFD-1292-41AE-A0D7-DBFDD72D148E}" type="slidenum">
              <a:rPr lang="en-US" smtClean="0"/>
              <a:t>‹#›</a:t>
            </a:fld>
            <a:endParaRPr lang="en-US"/>
          </a:p>
        </p:txBody>
      </p:sp>
    </p:spTree>
    <p:extLst>
      <p:ext uri="{BB962C8B-B14F-4D97-AF65-F5344CB8AC3E}">
        <p14:creationId xmlns:p14="http://schemas.microsoft.com/office/powerpoint/2010/main" val="322725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906A9-E518-43CC-B7E8-40F019BC76DC}"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D3DFD-1292-41AE-A0D7-DBFDD72D148E}" type="slidenum">
              <a:rPr lang="en-US" smtClean="0"/>
              <a:t>‹#›</a:t>
            </a:fld>
            <a:endParaRPr lang="en-US"/>
          </a:p>
        </p:txBody>
      </p:sp>
    </p:spTree>
    <p:extLst>
      <p:ext uri="{BB962C8B-B14F-4D97-AF65-F5344CB8AC3E}">
        <p14:creationId xmlns:p14="http://schemas.microsoft.com/office/powerpoint/2010/main" val="295283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906A9-E518-43CC-B7E8-40F019BC76DC}"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D3DFD-1292-41AE-A0D7-DBFDD72D148E}" type="slidenum">
              <a:rPr lang="en-US" smtClean="0"/>
              <a:t>‹#›</a:t>
            </a:fld>
            <a:endParaRPr lang="en-US"/>
          </a:p>
        </p:txBody>
      </p:sp>
    </p:spTree>
    <p:extLst>
      <p:ext uri="{BB962C8B-B14F-4D97-AF65-F5344CB8AC3E}">
        <p14:creationId xmlns:p14="http://schemas.microsoft.com/office/powerpoint/2010/main" val="75337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E906A9-E518-43CC-B7E8-40F019BC76DC}"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D3DFD-1292-41AE-A0D7-DBFDD72D148E}" type="slidenum">
              <a:rPr lang="en-US" smtClean="0"/>
              <a:t>‹#›</a:t>
            </a:fld>
            <a:endParaRPr lang="en-US"/>
          </a:p>
        </p:txBody>
      </p:sp>
    </p:spTree>
    <p:extLst>
      <p:ext uri="{BB962C8B-B14F-4D97-AF65-F5344CB8AC3E}">
        <p14:creationId xmlns:p14="http://schemas.microsoft.com/office/powerpoint/2010/main" val="397954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E906A9-E518-43CC-B7E8-40F019BC76DC}"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D3DFD-1292-41AE-A0D7-DBFDD72D148E}" type="slidenum">
              <a:rPr lang="en-US" smtClean="0"/>
              <a:t>‹#›</a:t>
            </a:fld>
            <a:endParaRPr lang="en-US"/>
          </a:p>
        </p:txBody>
      </p:sp>
    </p:spTree>
    <p:extLst>
      <p:ext uri="{BB962C8B-B14F-4D97-AF65-F5344CB8AC3E}">
        <p14:creationId xmlns:p14="http://schemas.microsoft.com/office/powerpoint/2010/main" val="402152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E906A9-E518-43CC-B7E8-40F019BC76DC}" type="datetimeFigureOut">
              <a:rPr lang="en-US" smtClean="0"/>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D3DFD-1292-41AE-A0D7-DBFDD72D148E}" type="slidenum">
              <a:rPr lang="en-US" smtClean="0"/>
              <a:t>‹#›</a:t>
            </a:fld>
            <a:endParaRPr lang="en-US"/>
          </a:p>
        </p:txBody>
      </p:sp>
    </p:spTree>
    <p:extLst>
      <p:ext uri="{BB962C8B-B14F-4D97-AF65-F5344CB8AC3E}">
        <p14:creationId xmlns:p14="http://schemas.microsoft.com/office/powerpoint/2010/main" val="347458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E906A9-E518-43CC-B7E8-40F019BC76DC}" type="datetimeFigureOut">
              <a:rPr lang="en-US" smtClean="0"/>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D3DFD-1292-41AE-A0D7-DBFDD72D148E}" type="slidenum">
              <a:rPr lang="en-US" smtClean="0"/>
              <a:t>‹#›</a:t>
            </a:fld>
            <a:endParaRPr lang="en-US"/>
          </a:p>
        </p:txBody>
      </p:sp>
    </p:spTree>
    <p:extLst>
      <p:ext uri="{BB962C8B-B14F-4D97-AF65-F5344CB8AC3E}">
        <p14:creationId xmlns:p14="http://schemas.microsoft.com/office/powerpoint/2010/main" val="1870075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906A9-E518-43CC-B7E8-40F019BC76DC}" type="datetimeFigureOut">
              <a:rPr lang="en-US" smtClean="0"/>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D3DFD-1292-41AE-A0D7-DBFDD72D148E}" type="slidenum">
              <a:rPr lang="en-US" smtClean="0"/>
              <a:t>‹#›</a:t>
            </a:fld>
            <a:endParaRPr lang="en-US"/>
          </a:p>
        </p:txBody>
      </p:sp>
    </p:spTree>
    <p:extLst>
      <p:ext uri="{BB962C8B-B14F-4D97-AF65-F5344CB8AC3E}">
        <p14:creationId xmlns:p14="http://schemas.microsoft.com/office/powerpoint/2010/main" val="41316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E906A9-E518-43CC-B7E8-40F019BC76DC}"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D3DFD-1292-41AE-A0D7-DBFDD72D148E}" type="slidenum">
              <a:rPr lang="en-US" smtClean="0"/>
              <a:t>‹#›</a:t>
            </a:fld>
            <a:endParaRPr lang="en-US"/>
          </a:p>
        </p:txBody>
      </p:sp>
    </p:spTree>
    <p:extLst>
      <p:ext uri="{BB962C8B-B14F-4D97-AF65-F5344CB8AC3E}">
        <p14:creationId xmlns:p14="http://schemas.microsoft.com/office/powerpoint/2010/main" val="78854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E906A9-E518-43CC-B7E8-40F019BC76DC}"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D3DFD-1292-41AE-A0D7-DBFDD72D148E}" type="slidenum">
              <a:rPr lang="en-US" smtClean="0"/>
              <a:t>‹#›</a:t>
            </a:fld>
            <a:endParaRPr lang="en-US"/>
          </a:p>
        </p:txBody>
      </p:sp>
    </p:spTree>
    <p:extLst>
      <p:ext uri="{BB962C8B-B14F-4D97-AF65-F5344CB8AC3E}">
        <p14:creationId xmlns:p14="http://schemas.microsoft.com/office/powerpoint/2010/main" val="336057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906A9-E518-43CC-B7E8-40F019BC76DC}" type="datetimeFigureOut">
              <a:rPr lang="en-US" smtClean="0"/>
              <a:t>10/24/2018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D3DFD-1292-41AE-A0D7-DBFDD72D148E}" type="slidenum">
              <a:rPr lang="en-US" smtClean="0"/>
              <a:t>‹#›</a:t>
            </a:fld>
            <a:endParaRPr lang="en-US"/>
          </a:p>
        </p:txBody>
      </p:sp>
    </p:spTree>
    <p:extLst>
      <p:ext uri="{BB962C8B-B14F-4D97-AF65-F5344CB8AC3E}">
        <p14:creationId xmlns:p14="http://schemas.microsoft.com/office/powerpoint/2010/main" val="3627786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304DB55-328D-4EBE-86EF-9CA8581A975B}"/>
              </a:ext>
            </a:extLst>
          </p:cNvPr>
          <p:cNvGrpSpPr/>
          <p:nvPr/>
        </p:nvGrpSpPr>
        <p:grpSpPr>
          <a:xfrm>
            <a:off x="177800" y="158750"/>
            <a:ext cx="4235450" cy="6515100"/>
            <a:chOff x="177800" y="158750"/>
            <a:chExt cx="4235450" cy="6515100"/>
          </a:xfrm>
        </p:grpSpPr>
        <p:sp>
          <p:nvSpPr>
            <p:cNvPr id="4" name="Rectangle 3">
              <a:extLst>
                <a:ext uri="{FF2B5EF4-FFF2-40B4-BE49-F238E27FC236}">
                  <a16:creationId xmlns:a16="http://schemas.microsoft.com/office/drawing/2014/main" id="{F27010A4-6219-4334-8DDF-CCD6ED615F6A}"/>
                </a:ext>
              </a:extLst>
            </p:cNvPr>
            <p:cNvSpPr/>
            <p:nvPr/>
          </p:nvSpPr>
          <p:spPr>
            <a:xfrm>
              <a:off x="177800" y="158750"/>
              <a:ext cx="4235450" cy="65151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14C92A0-63A5-49CA-A5DE-9B97ADC15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079" y="4592779"/>
              <a:ext cx="1564393" cy="922992"/>
            </a:xfrm>
            <a:prstGeom prst="rect">
              <a:avLst/>
            </a:prstGeom>
          </p:spPr>
        </p:pic>
        <p:sp>
          <p:nvSpPr>
            <p:cNvPr id="7" name="Rectangle: Rounded Corners 6">
              <a:extLst>
                <a:ext uri="{FF2B5EF4-FFF2-40B4-BE49-F238E27FC236}">
                  <a16:creationId xmlns:a16="http://schemas.microsoft.com/office/drawing/2014/main" id="{8C45E645-95E1-4D27-B1C5-DB88E7345C70}"/>
                </a:ext>
              </a:extLst>
            </p:cNvPr>
            <p:cNvSpPr/>
            <p:nvPr/>
          </p:nvSpPr>
          <p:spPr>
            <a:xfrm>
              <a:off x="465772" y="781050"/>
              <a:ext cx="3659505" cy="35972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a:extLst>
                <a:ext uri="{FF2B5EF4-FFF2-40B4-BE49-F238E27FC236}">
                  <a16:creationId xmlns:a16="http://schemas.microsoft.com/office/drawing/2014/main" id="{53A82E50-8097-4860-8FC4-42D47B6144A8}"/>
                </a:ext>
              </a:extLst>
            </p:cNvPr>
            <p:cNvSpPr txBox="1"/>
            <p:nvPr/>
          </p:nvSpPr>
          <p:spPr>
            <a:xfrm>
              <a:off x="355600" y="292100"/>
              <a:ext cx="3873500" cy="538609"/>
            </a:xfrm>
            <a:prstGeom prst="rect">
              <a:avLst/>
            </a:prstGeom>
            <a:noFill/>
          </p:spPr>
          <p:txBody>
            <a:bodyPr wrap="square" rtlCol="0">
              <a:spAutoFit/>
            </a:bodyPr>
            <a:lstStyle/>
            <a:p>
              <a:pPr algn="ctr"/>
              <a:r>
                <a:rPr lang="en-US" sz="2900" b="1" dirty="0">
                  <a:latin typeface="basic title font" pitchFamily="2" charset="0"/>
                </a:rPr>
                <a:t>Baby it’s cold outside!</a:t>
              </a:r>
            </a:p>
          </p:txBody>
        </p:sp>
        <p:sp>
          <p:nvSpPr>
            <p:cNvPr id="9" name="TextBox 8">
              <a:extLst>
                <a:ext uri="{FF2B5EF4-FFF2-40B4-BE49-F238E27FC236}">
                  <a16:creationId xmlns:a16="http://schemas.microsoft.com/office/drawing/2014/main" id="{C96DCB73-654A-491A-9E4B-783659520349}"/>
                </a:ext>
              </a:extLst>
            </p:cNvPr>
            <p:cNvSpPr txBox="1"/>
            <p:nvPr/>
          </p:nvSpPr>
          <p:spPr>
            <a:xfrm>
              <a:off x="565149" y="811659"/>
              <a:ext cx="3560127" cy="323165"/>
            </a:xfrm>
            <a:prstGeom prst="rect">
              <a:avLst/>
            </a:prstGeom>
            <a:noFill/>
          </p:spPr>
          <p:txBody>
            <a:bodyPr wrap="square" rtlCol="0">
              <a:spAutoFit/>
            </a:bodyPr>
            <a:lstStyle/>
            <a:p>
              <a:r>
                <a:rPr lang="en-US" sz="1500" b="1" dirty="0">
                  <a:latin typeface="basic title font" pitchFamily="2" charset="0"/>
                </a:rPr>
                <a:t>Saint’s place annual winter coat drive</a:t>
              </a:r>
            </a:p>
          </p:txBody>
        </p:sp>
        <p:sp>
          <p:nvSpPr>
            <p:cNvPr id="10" name="TextBox 9">
              <a:extLst>
                <a:ext uri="{FF2B5EF4-FFF2-40B4-BE49-F238E27FC236}">
                  <a16:creationId xmlns:a16="http://schemas.microsoft.com/office/drawing/2014/main" id="{60A14340-2C5F-4482-9993-2B45D962EC9F}"/>
                </a:ext>
              </a:extLst>
            </p:cNvPr>
            <p:cNvSpPr txBox="1"/>
            <p:nvPr/>
          </p:nvSpPr>
          <p:spPr>
            <a:xfrm>
              <a:off x="355601" y="5638800"/>
              <a:ext cx="3943350" cy="892552"/>
            </a:xfrm>
            <a:prstGeom prst="rect">
              <a:avLst/>
            </a:prstGeom>
            <a:noFill/>
          </p:spPr>
          <p:txBody>
            <a:bodyPr wrap="square" rtlCol="0">
              <a:spAutoFit/>
            </a:bodyPr>
            <a:lstStyle/>
            <a:p>
              <a:pPr algn="ctr"/>
              <a:r>
                <a:rPr lang="en-US" sz="1300" b="1" dirty="0">
                  <a:latin typeface="basic title font" pitchFamily="2" charset="0"/>
                </a:rPr>
                <a:t>We are desperately in need of men’s women’s and children’s gently used coats, gloves and hats!  Please make sure your items are in good shape, clean and the zippers work.  Thank you!</a:t>
              </a:r>
              <a:endParaRPr lang="en-US" sz="1300" dirty="0">
                <a:latin typeface="basic title font" pitchFamily="2" charset="0"/>
              </a:endParaRPr>
            </a:p>
          </p:txBody>
        </p:sp>
        <p:pic>
          <p:nvPicPr>
            <p:cNvPr id="12" name="Picture 11">
              <a:extLst>
                <a:ext uri="{FF2B5EF4-FFF2-40B4-BE49-F238E27FC236}">
                  <a16:creationId xmlns:a16="http://schemas.microsoft.com/office/drawing/2014/main" id="{2609BA4A-3C69-477A-A566-CBF02F366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455627"/>
              <a:ext cx="977900" cy="1183968"/>
            </a:xfrm>
            <a:prstGeom prst="rect">
              <a:avLst/>
            </a:prstGeom>
          </p:spPr>
        </p:pic>
        <p:pic>
          <p:nvPicPr>
            <p:cNvPr id="14" name="Picture 13">
              <a:extLst>
                <a:ext uri="{FF2B5EF4-FFF2-40B4-BE49-F238E27FC236}">
                  <a16:creationId xmlns:a16="http://schemas.microsoft.com/office/drawing/2014/main" id="{E75D5E9E-C23F-4D19-ADA9-C6DFBBA0D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300" y="1319659"/>
              <a:ext cx="1053748" cy="1401485"/>
            </a:xfrm>
            <a:prstGeom prst="rect">
              <a:avLst/>
            </a:prstGeom>
          </p:spPr>
        </p:pic>
        <p:pic>
          <p:nvPicPr>
            <p:cNvPr id="16" name="Picture 15">
              <a:extLst>
                <a:ext uri="{FF2B5EF4-FFF2-40B4-BE49-F238E27FC236}">
                  <a16:creationId xmlns:a16="http://schemas.microsoft.com/office/drawing/2014/main" id="{D32DC584-D385-4737-B63D-DCF147DDB2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3852" y="1399689"/>
              <a:ext cx="1241424" cy="1241424"/>
            </a:xfrm>
            <a:prstGeom prst="rect">
              <a:avLst/>
            </a:prstGeom>
          </p:spPr>
        </p:pic>
        <p:pic>
          <p:nvPicPr>
            <p:cNvPr id="18" name="Picture 17">
              <a:extLst>
                <a:ext uri="{FF2B5EF4-FFF2-40B4-BE49-F238E27FC236}">
                  <a16:creationId xmlns:a16="http://schemas.microsoft.com/office/drawing/2014/main" id="{30A4993B-FED1-4059-8B53-D5DD237221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8032" y="2866322"/>
              <a:ext cx="1220782" cy="1220782"/>
            </a:xfrm>
            <a:prstGeom prst="rect">
              <a:avLst/>
            </a:prstGeom>
          </p:spPr>
        </p:pic>
        <p:pic>
          <p:nvPicPr>
            <p:cNvPr id="20" name="Picture 19">
              <a:extLst>
                <a:ext uri="{FF2B5EF4-FFF2-40B4-BE49-F238E27FC236}">
                  <a16:creationId xmlns:a16="http://schemas.microsoft.com/office/drawing/2014/main" id="{1CD03E28-C539-452C-8719-1F764E0F12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4782" y="2866322"/>
              <a:ext cx="1220783" cy="1220783"/>
            </a:xfrm>
            <a:prstGeom prst="rect">
              <a:avLst/>
            </a:prstGeom>
          </p:spPr>
        </p:pic>
        <p:pic>
          <p:nvPicPr>
            <p:cNvPr id="22" name="Picture 21">
              <a:extLst>
                <a:ext uri="{FF2B5EF4-FFF2-40B4-BE49-F238E27FC236}">
                  <a16:creationId xmlns:a16="http://schemas.microsoft.com/office/drawing/2014/main" id="{7A5FE405-198D-4D93-B9FE-D0AD69A2C1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532" y="2782375"/>
              <a:ext cx="1293250" cy="1293250"/>
            </a:xfrm>
            <a:prstGeom prst="rect">
              <a:avLst/>
            </a:prstGeom>
          </p:spPr>
        </p:pic>
        <p:sp>
          <p:nvSpPr>
            <p:cNvPr id="23" name="TextBox 22">
              <a:extLst>
                <a:ext uri="{FF2B5EF4-FFF2-40B4-BE49-F238E27FC236}">
                  <a16:creationId xmlns:a16="http://schemas.microsoft.com/office/drawing/2014/main" id="{063E9830-102F-41B9-B763-4171CCE2269C}"/>
                </a:ext>
              </a:extLst>
            </p:cNvPr>
            <p:cNvSpPr txBox="1"/>
            <p:nvPr/>
          </p:nvSpPr>
          <p:spPr>
            <a:xfrm>
              <a:off x="355600" y="4222750"/>
              <a:ext cx="3873499" cy="323165"/>
            </a:xfrm>
            <a:prstGeom prst="rect">
              <a:avLst/>
            </a:prstGeom>
            <a:noFill/>
          </p:spPr>
          <p:txBody>
            <a:bodyPr wrap="square" rtlCol="0">
              <a:spAutoFit/>
            </a:bodyPr>
            <a:lstStyle/>
            <a:p>
              <a:pPr algn="ctr"/>
              <a:r>
                <a:rPr lang="en-US" sz="1500" b="1" dirty="0">
                  <a:latin typeface="basic title font" pitchFamily="2" charset="0"/>
                </a:rPr>
                <a:t>Help us to help out the less fortunate</a:t>
              </a:r>
            </a:p>
          </p:txBody>
        </p:sp>
      </p:grpSp>
      <p:grpSp>
        <p:nvGrpSpPr>
          <p:cNvPr id="25" name="Group 24">
            <a:extLst>
              <a:ext uri="{FF2B5EF4-FFF2-40B4-BE49-F238E27FC236}">
                <a16:creationId xmlns:a16="http://schemas.microsoft.com/office/drawing/2014/main" id="{E5EDDD2F-61EE-4865-83D1-EB6A08A69527}"/>
              </a:ext>
            </a:extLst>
          </p:cNvPr>
          <p:cNvGrpSpPr/>
          <p:nvPr/>
        </p:nvGrpSpPr>
        <p:grpSpPr>
          <a:xfrm>
            <a:off x="4688924" y="158750"/>
            <a:ext cx="4235450" cy="6515100"/>
            <a:chOff x="177800" y="158750"/>
            <a:chExt cx="4235450" cy="6515100"/>
          </a:xfrm>
        </p:grpSpPr>
        <p:sp>
          <p:nvSpPr>
            <p:cNvPr id="26" name="Rectangle 25">
              <a:extLst>
                <a:ext uri="{FF2B5EF4-FFF2-40B4-BE49-F238E27FC236}">
                  <a16:creationId xmlns:a16="http://schemas.microsoft.com/office/drawing/2014/main" id="{C08E5D0F-DCEA-4EB8-9724-CE1A8EE3B253}"/>
                </a:ext>
              </a:extLst>
            </p:cNvPr>
            <p:cNvSpPr/>
            <p:nvPr/>
          </p:nvSpPr>
          <p:spPr>
            <a:xfrm>
              <a:off x="177800" y="158750"/>
              <a:ext cx="4235450" cy="65151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E378E978-84DC-4959-8F3C-D2591FB89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079" y="4592779"/>
              <a:ext cx="1564393" cy="922992"/>
            </a:xfrm>
            <a:prstGeom prst="rect">
              <a:avLst/>
            </a:prstGeom>
          </p:spPr>
        </p:pic>
        <p:sp>
          <p:nvSpPr>
            <p:cNvPr id="28" name="Rectangle: Rounded Corners 27">
              <a:extLst>
                <a:ext uri="{FF2B5EF4-FFF2-40B4-BE49-F238E27FC236}">
                  <a16:creationId xmlns:a16="http://schemas.microsoft.com/office/drawing/2014/main" id="{F9D892F0-7229-42E9-A261-8D491F3113E5}"/>
                </a:ext>
              </a:extLst>
            </p:cNvPr>
            <p:cNvSpPr/>
            <p:nvPr/>
          </p:nvSpPr>
          <p:spPr>
            <a:xfrm>
              <a:off x="465772" y="781050"/>
              <a:ext cx="3659505" cy="35972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Box 28">
              <a:extLst>
                <a:ext uri="{FF2B5EF4-FFF2-40B4-BE49-F238E27FC236}">
                  <a16:creationId xmlns:a16="http://schemas.microsoft.com/office/drawing/2014/main" id="{B7585E9F-3113-4CAE-97DA-BAAEB0F57E97}"/>
                </a:ext>
              </a:extLst>
            </p:cNvPr>
            <p:cNvSpPr txBox="1"/>
            <p:nvPr/>
          </p:nvSpPr>
          <p:spPr>
            <a:xfrm>
              <a:off x="355600" y="292100"/>
              <a:ext cx="3873500" cy="538609"/>
            </a:xfrm>
            <a:prstGeom prst="rect">
              <a:avLst/>
            </a:prstGeom>
            <a:noFill/>
          </p:spPr>
          <p:txBody>
            <a:bodyPr wrap="square" rtlCol="0">
              <a:spAutoFit/>
            </a:bodyPr>
            <a:lstStyle/>
            <a:p>
              <a:pPr algn="ctr"/>
              <a:r>
                <a:rPr lang="en-US" sz="2900" b="1" dirty="0">
                  <a:latin typeface="basic title font" pitchFamily="2" charset="0"/>
                </a:rPr>
                <a:t>Baby it’s cold outside!</a:t>
              </a:r>
            </a:p>
          </p:txBody>
        </p:sp>
        <p:sp>
          <p:nvSpPr>
            <p:cNvPr id="30" name="TextBox 29">
              <a:extLst>
                <a:ext uri="{FF2B5EF4-FFF2-40B4-BE49-F238E27FC236}">
                  <a16:creationId xmlns:a16="http://schemas.microsoft.com/office/drawing/2014/main" id="{300A476F-7C67-40DE-BB42-38E16E28CB18}"/>
                </a:ext>
              </a:extLst>
            </p:cNvPr>
            <p:cNvSpPr txBox="1"/>
            <p:nvPr/>
          </p:nvSpPr>
          <p:spPr>
            <a:xfrm>
              <a:off x="565149" y="811659"/>
              <a:ext cx="3560127" cy="323165"/>
            </a:xfrm>
            <a:prstGeom prst="rect">
              <a:avLst/>
            </a:prstGeom>
            <a:noFill/>
          </p:spPr>
          <p:txBody>
            <a:bodyPr wrap="square" rtlCol="0">
              <a:spAutoFit/>
            </a:bodyPr>
            <a:lstStyle/>
            <a:p>
              <a:r>
                <a:rPr lang="en-US" sz="1500" b="1" dirty="0">
                  <a:latin typeface="basic title font" pitchFamily="2" charset="0"/>
                </a:rPr>
                <a:t>Saint’s place annual winter coat drive</a:t>
              </a:r>
            </a:p>
          </p:txBody>
        </p:sp>
        <p:sp>
          <p:nvSpPr>
            <p:cNvPr id="31" name="TextBox 30">
              <a:extLst>
                <a:ext uri="{FF2B5EF4-FFF2-40B4-BE49-F238E27FC236}">
                  <a16:creationId xmlns:a16="http://schemas.microsoft.com/office/drawing/2014/main" id="{FDFD7766-559B-4ED2-A0EF-127F8112441A}"/>
                </a:ext>
              </a:extLst>
            </p:cNvPr>
            <p:cNvSpPr txBox="1"/>
            <p:nvPr/>
          </p:nvSpPr>
          <p:spPr>
            <a:xfrm>
              <a:off x="355601" y="5638800"/>
              <a:ext cx="3943350" cy="892552"/>
            </a:xfrm>
            <a:prstGeom prst="rect">
              <a:avLst/>
            </a:prstGeom>
            <a:noFill/>
          </p:spPr>
          <p:txBody>
            <a:bodyPr wrap="square" rtlCol="0">
              <a:spAutoFit/>
            </a:bodyPr>
            <a:lstStyle/>
            <a:p>
              <a:pPr algn="ctr"/>
              <a:r>
                <a:rPr lang="en-US" sz="1300" b="1" dirty="0">
                  <a:latin typeface="basic title font" pitchFamily="2" charset="0"/>
                </a:rPr>
                <a:t>We are desperately in need of men’s women’s and children’s gently used coats, gloves and hats!  Please make sure your items are in good shape, clean and the zippers work.  Thank you!</a:t>
              </a:r>
              <a:endParaRPr lang="en-US" sz="1300" dirty="0">
                <a:latin typeface="basic title font" pitchFamily="2" charset="0"/>
              </a:endParaRPr>
            </a:p>
          </p:txBody>
        </p:sp>
        <p:pic>
          <p:nvPicPr>
            <p:cNvPr id="32" name="Picture 31">
              <a:extLst>
                <a:ext uri="{FF2B5EF4-FFF2-40B4-BE49-F238E27FC236}">
                  <a16:creationId xmlns:a16="http://schemas.microsoft.com/office/drawing/2014/main" id="{9B28BDDD-032E-4151-BCDF-B6C067EA7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455627"/>
              <a:ext cx="977900" cy="1183968"/>
            </a:xfrm>
            <a:prstGeom prst="rect">
              <a:avLst/>
            </a:prstGeom>
          </p:spPr>
        </p:pic>
        <p:pic>
          <p:nvPicPr>
            <p:cNvPr id="33" name="Picture 32">
              <a:extLst>
                <a:ext uri="{FF2B5EF4-FFF2-40B4-BE49-F238E27FC236}">
                  <a16:creationId xmlns:a16="http://schemas.microsoft.com/office/drawing/2014/main" id="{A0E043AD-D846-4A06-9FD8-A152678F8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300" y="1319659"/>
              <a:ext cx="1053748" cy="1401485"/>
            </a:xfrm>
            <a:prstGeom prst="rect">
              <a:avLst/>
            </a:prstGeom>
          </p:spPr>
        </p:pic>
        <p:pic>
          <p:nvPicPr>
            <p:cNvPr id="34" name="Picture 33">
              <a:extLst>
                <a:ext uri="{FF2B5EF4-FFF2-40B4-BE49-F238E27FC236}">
                  <a16:creationId xmlns:a16="http://schemas.microsoft.com/office/drawing/2014/main" id="{8B8B21D8-C093-42D1-92B3-63C70768FB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3852" y="1399689"/>
              <a:ext cx="1241424" cy="1241424"/>
            </a:xfrm>
            <a:prstGeom prst="rect">
              <a:avLst/>
            </a:prstGeom>
          </p:spPr>
        </p:pic>
        <p:pic>
          <p:nvPicPr>
            <p:cNvPr id="35" name="Picture 34">
              <a:extLst>
                <a:ext uri="{FF2B5EF4-FFF2-40B4-BE49-F238E27FC236}">
                  <a16:creationId xmlns:a16="http://schemas.microsoft.com/office/drawing/2014/main" id="{9BD120E6-064C-4412-B954-7234C60E53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8032" y="2866322"/>
              <a:ext cx="1220782" cy="1220782"/>
            </a:xfrm>
            <a:prstGeom prst="rect">
              <a:avLst/>
            </a:prstGeom>
          </p:spPr>
        </p:pic>
        <p:pic>
          <p:nvPicPr>
            <p:cNvPr id="36" name="Picture 35">
              <a:extLst>
                <a:ext uri="{FF2B5EF4-FFF2-40B4-BE49-F238E27FC236}">
                  <a16:creationId xmlns:a16="http://schemas.microsoft.com/office/drawing/2014/main" id="{EE871216-CFF8-434D-942A-B461C48A1E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4782" y="2866322"/>
              <a:ext cx="1220783" cy="1220783"/>
            </a:xfrm>
            <a:prstGeom prst="rect">
              <a:avLst/>
            </a:prstGeom>
          </p:spPr>
        </p:pic>
        <p:pic>
          <p:nvPicPr>
            <p:cNvPr id="37" name="Picture 36">
              <a:extLst>
                <a:ext uri="{FF2B5EF4-FFF2-40B4-BE49-F238E27FC236}">
                  <a16:creationId xmlns:a16="http://schemas.microsoft.com/office/drawing/2014/main" id="{CDD5F4A5-579C-495C-A6A2-D7EA2BD7E8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532" y="2782375"/>
              <a:ext cx="1293250" cy="1293250"/>
            </a:xfrm>
            <a:prstGeom prst="rect">
              <a:avLst/>
            </a:prstGeom>
          </p:spPr>
        </p:pic>
        <p:sp>
          <p:nvSpPr>
            <p:cNvPr id="38" name="TextBox 37">
              <a:extLst>
                <a:ext uri="{FF2B5EF4-FFF2-40B4-BE49-F238E27FC236}">
                  <a16:creationId xmlns:a16="http://schemas.microsoft.com/office/drawing/2014/main" id="{A0899C63-A8C1-47D9-A414-0048BA732499}"/>
                </a:ext>
              </a:extLst>
            </p:cNvPr>
            <p:cNvSpPr txBox="1"/>
            <p:nvPr/>
          </p:nvSpPr>
          <p:spPr>
            <a:xfrm>
              <a:off x="355600" y="4222750"/>
              <a:ext cx="3873499" cy="323165"/>
            </a:xfrm>
            <a:prstGeom prst="rect">
              <a:avLst/>
            </a:prstGeom>
            <a:noFill/>
          </p:spPr>
          <p:txBody>
            <a:bodyPr wrap="square" rtlCol="0">
              <a:spAutoFit/>
            </a:bodyPr>
            <a:lstStyle/>
            <a:p>
              <a:pPr algn="ctr"/>
              <a:r>
                <a:rPr lang="en-US" sz="1500" b="1" dirty="0">
                  <a:latin typeface="basic title font" pitchFamily="2" charset="0"/>
                </a:rPr>
                <a:t>Help us to help out the less fortunate</a:t>
              </a:r>
            </a:p>
          </p:txBody>
        </p:sp>
      </p:grpSp>
    </p:spTree>
    <p:extLst>
      <p:ext uri="{BB962C8B-B14F-4D97-AF65-F5344CB8AC3E}">
        <p14:creationId xmlns:p14="http://schemas.microsoft.com/office/powerpoint/2010/main" val="28439907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112</Words>
  <Application>Microsoft Office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basic title font</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McCarthy</dc:creator>
  <cp:lastModifiedBy>Stacey McCarthy</cp:lastModifiedBy>
  <cp:revision>5</cp:revision>
  <cp:lastPrinted>2018-10-24T17:04:36Z</cp:lastPrinted>
  <dcterms:created xsi:type="dcterms:W3CDTF">2018-10-24T16:37:48Z</dcterms:created>
  <dcterms:modified xsi:type="dcterms:W3CDTF">2018-10-24T17:19:59Z</dcterms:modified>
</cp:coreProperties>
</file>