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29"/>
  </p:notesMasterIdLst>
  <p:sldIdLst>
    <p:sldId id="776" r:id="rId2"/>
    <p:sldId id="336" r:id="rId3"/>
    <p:sldId id="350" r:id="rId4"/>
    <p:sldId id="342" r:id="rId5"/>
    <p:sldId id="343" r:id="rId6"/>
    <p:sldId id="867" r:id="rId7"/>
    <p:sldId id="868" r:id="rId8"/>
    <p:sldId id="869" r:id="rId9"/>
    <p:sldId id="870" r:id="rId10"/>
    <p:sldId id="871" r:id="rId11"/>
    <p:sldId id="863" r:id="rId12"/>
    <p:sldId id="872" r:id="rId13"/>
    <p:sldId id="864" r:id="rId14"/>
    <p:sldId id="873" r:id="rId15"/>
    <p:sldId id="875" r:id="rId16"/>
    <p:sldId id="865" r:id="rId17"/>
    <p:sldId id="878" r:id="rId18"/>
    <p:sldId id="866" r:id="rId19"/>
    <p:sldId id="879" r:id="rId20"/>
    <p:sldId id="880" r:id="rId21"/>
    <p:sldId id="881" r:id="rId22"/>
    <p:sldId id="882" r:id="rId23"/>
    <p:sldId id="883" r:id="rId24"/>
    <p:sldId id="884" r:id="rId25"/>
    <p:sldId id="885" r:id="rId26"/>
    <p:sldId id="876" r:id="rId27"/>
    <p:sldId id="34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7074" autoAdjust="0"/>
    <p:restoredTop sz="60687" autoAdjust="0"/>
  </p:normalViewPr>
  <p:slideViewPr>
    <p:cSldViewPr>
      <p:cViewPr varScale="1">
        <p:scale>
          <a:sx n="67" d="100"/>
          <a:sy n="67" d="100"/>
        </p:scale>
        <p:origin x="247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Tom Hazelwood" userId="d18c485ded806f6d" providerId="LiveId" clId="{BA4BC5E2-8032-4946-8988-038FF34AC4DE}"/>
    <pc:docChg chg="delSld">
      <pc:chgData name="Pastor Tom Hazelwood" userId="d18c485ded806f6d" providerId="LiveId" clId="{BA4BC5E2-8032-4946-8988-038FF34AC4DE}" dt="2024-03-27T16:12:19.315" v="1" actId="2696"/>
      <pc:docMkLst>
        <pc:docMk/>
      </pc:docMkLst>
      <pc:sldChg chg="del">
        <pc:chgData name="Pastor Tom Hazelwood" userId="d18c485ded806f6d" providerId="LiveId" clId="{BA4BC5E2-8032-4946-8988-038FF34AC4DE}" dt="2024-03-27T16:12:07.957" v="0" actId="2696"/>
        <pc:sldMkLst>
          <pc:docMk/>
          <pc:sldMk cId="404281347" sldId="257"/>
        </pc:sldMkLst>
      </pc:sldChg>
      <pc:sldChg chg="del">
        <pc:chgData name="Pastor Tom Hazelwood" userId="d18c485ded806f6d" providerId="LiveId" clId="{BA4BC5E2-8032-4946-8988-038FF34AC4DE}" dt="2024-03-27T16:12:07.957" v="0" actId="2696"/>
        <pc:sldMkLst>
          <pc:docMk/>
          <pc:sldMk cId="1851046485" sldId="269"/>
        </pc:sldMkLst>
      </pc:sldChg>
      <pc:sldChg chg="del">
        <pc:chgData name="Pastor Tom Hazelwood" userId="d18c485ded806f6d" providerId="LiveId" clId="{BA4BC5E2-8032-4946-8988-038FF34AC4DE}" dt="2024-03-27T16:12:07.957" v="0" actId="2696"/>
        <pc:sldMkLst>
          <pc:docMk/>
          <pc:sldMk cId="0" sldId="277"/>
        </pc:sldMkLst>
      </pc:sldChg>
      <pc:sldChg chg="del">
        <pc:chgData name="Pastor Tom Hazelwood" userId="d18c485ded806f6d" providerId="LiveId" clId="{BA4BC5E2-8032-4946-8988-038FF34AC4DE}" dt="2024-03-27T16:12:07.957" v="0" actId="2696"/>
        <pc:sldMkLst>
          <pc:docMk/>
          <pc:sldMk cId="0" sldId="278"/>
        </pc:sldMkLst>
      </pc:sldChg>
      <pc:sldChg chg="del">
        <pc:chgData name="Pastor Tom Hazelwood" userId="d18c485ded806f6d" providerId="LiveId" clId="{BA4BC5E2-8032-4946-8988-038FF34AC4DE}" dt="2024-03-27T16:12:07.957" v="0" actId="2696"/>
        <pc:sldMkLst>
          <pc:docMk/>
          <pc:sldMk cId="3602117471" sldId="279"/>
        </pc:sldMkLst>
      </pc:sldChg>
      <pc:sldChg chg="del">
        <pc:chgData name="Pastor Tom Hazelwood" userId="d18c485ded806f6d" providerId="LiveId" clId="{BA4BC5E2-8032-4946-8988-038FF34AC4DE}" dt="2024-03-27T16:12:07.957" v="0" actId="2696"/>
        <pc:sldMkLst>
          <pc:docMk/>
          <pc:sldMk cId="2676357131" sldId="280"/>
        </pc:sldMkLst>
      </pc:sldChg>
      <pc:sldChg chg="del">
        <pc:chgData name="Pastor Tom Hazelwood" userId="d18c485ded806f6d" providerId="LiveId" clId="{BA4BC5E2-8032-4946-8988-038FF34AC4DE}" dt="2024-03-27T16:12:07.957" v="0" actId="2696"/>
        <pc:sldMkLst>
          <pc:docMk/>
          <pc:sldMk cId="3057641317" sldId="281"/>
        </pc:sldMkLst>
      </pc:sldChg>
      <pc:sldChg chg="del">
        <pc:chgData name="Pastor Tom Hazelwood" userId="d18c485ded806f6d" providerId="LiveId" clId="{BA4BC5E2-8032-4946-8988-038FF34AC4DE}" dt="2024-03-27T16:12:07.957" v="0" actId="2696"/>
        <pc:sldMkLst>
          <pc:docMk/>
          <pc:sldMk cId="109104428" sldId="282"/>
        </pc:sldMkLst>
      </pc:sldChg>
      <pc:sldChg chg="del">
        <pc:chgData name="Pastor Tom Hazelwood" userId="d18c485ded806f6d" providerId="LiveId" clId="{BA4BC5E2-8032-4946-8988-038FF34AC4DE}" dt="2024-03-27T16:12:07.957" v="0" actId="2696"/>
        <pc:sldMkLst>
          <pc:docMk/>
          <pc:sldMk cId="4264713313" sldId="283"/>
        </pc:sldMkLst>
      </pc:sldChg>
      <pc:sldChg chg="del">
        <pc:chgData name="Pastor Tom Hazelwood" userId="d18c485ded806f6d" providerId="LiveId" clId="{BA4BC5E2-8032-4946-8988-038FF34AC4DE}" dt="2024-03-27T16:12:07.957" v="0" actId="2696"/>
        <pc:sldMkLst>
          <pc:docMk/>
          <pc:sldMk cId="2458461505" sldId="284"/>
        </pc:sldMkLst>
      </pc:sldChg>
      <pc:sldChg chg="del">
        <pc:chgData name="Pastor Tom Hazelwood" userId="d18c485ded806f6d" providerId="LiveId" clId="{BA4BC5E2-8032-4946-8988-038FF34AC4DE}" dt="2024-03-27T16:12:07.957" v="0" actId="2696"/>
        <pc:sldMkLst>
          <pc:docMk/>
          <pc:sldMk cId="1421225446" sldId="285"/>
        </pc:sldMkLst>
      </pc:sldChg>
      <pc:sldChg chg="del">
        <pc:chgData name="Pastor Tom Hazelwood" userId="d18c485ded806f6d" providerId="LiveId" clId="{BA4BC5E2-8032-4946-8988-038FF34AC4DE}" dt="2024-03-27T16:12:07.957" v="0" actId="2696"/>
        <pc:sldMkLst>
          <pc:docMk/>
          <pc:sldMk cId="3641232731" sldId="286"/>
        </pc:sldMkLst>
      </pc:sldChg>
      <pc:sldChg chg="del">
        <pc:chgData name="Pastor Tom Hazelwood" userId="d18c485ded806f6d" providerId="LiveId" clId="{BA4BC5E2-8032-4946-8988-038FF34AC4DE}" dt="2024-03-27T16:12:07.957" v="0" actId="2696"/>
        <pc:sldMkLst>
          <pc:docMk/>
          <pc:sldMk cId="893698211" sldId="287"/>
        </pc:sldMkLst>
      </pc:sldChg>
      <pc:sldChg chg="del">
        <pc:chgData name="Pastor Tom Hazelwood" userId="d18c485ded806f6d" providerId="LiveId" clId="{BA4BC5E2-8032-4946-8988-038FF34AC4DE}" dt="2024-03-27T16:12:07.957" v="0" actId="2696"/>
        <pc:sldMkLst>
          <pc:docMk/>
          <pc:sldMk cId="2758880097" sldId="296"/>
        </pc:sldMkLst>
      </pc:sldChg>
      <pc:sldChg chg="del">
        <pc:chgData name="Pastor Tom Hazelwood" userId="d18c485ded806f6d" providerId="LiveId" clId="{BA4BC5E2-8032-4946-8988-038FF34AC4DE}" dt="2024-03-27T16:12:07.957" v="0" actId="2696"/>
        <pc:sldMkLst>
          <pc:docMk/>
          <pc:sldMk cId="2198538707" sldId="316"/>
        </pc:sldMkLst>
      </pc:sldChg>
      <pc:sldChg chg="del">
        <pc:chgData name="Pastor Tom Hazelwood" userId="d18c485ded806f6d" providerId="LiveId" clId="{BA4BC5E2-8032-4946-8988-038FF34AC4DE}" dt="2024-03-27T16:12:07.957" v="0" actId="2696"/>
        <pc:sldMkLst>
          <pc:docMk/>
          <pc:sldMk cId="1570333811" sldId="536"/>
        </pc:sldMkLst>
      </pc:sldChg>
      <pc:sldChg chg="del">
        <pc:chgData name="Pastor Tom Hazelwood" userId="d18c485ded806f6d" providerId="LiveId" clId="{BA4BC5E2-8032-4946-8988-038FF34AC4DE}" dt="2024-03-27T16:12:19.315" v="1" actId="2696"/>
        <pc:sldMkLst>
          <pc:docMk/>
          <pc:sldMk cId="4194825787" sldId="595"/>
        </pc:sldMkLst>
      </pc:sldChg>
      <pc:sldChg chg="del">
        <pc:chgData name="Pastor Tom Hazelwood" userId="d18c485ded806f6d" providerId="LiveId" clId="{BA4BC5E2-8032-4946-8988-038FF34AC4DE}" dt="2024-03-27T16:12:07.957" v="0" actId="2696"/>
        <pc:sldMkLst>
          <pc:docMk/>
          <pc:sldMk cId="1016667006" sldId="624"/>
        </pc:sldMkLst>
      </pc:sldChg>
      <pc:sldChg chg="del">
        <pc:chgData name="Pastor Tom Hazelwood" userId="d18c485ded806f6d" providerId="LiveId" clId="{BA4BC5E2-8032-4946-8988-038FF34AC4DE}" dt="2024-03-27T16:12:07.957" v="0" actId="2696"/>
        <pc:sldMkLst>
          <pc:docMk/>
          <pc:sldMk cId="1233837153" sldId="625"/>
        </pc:sldMkLst>
      </pc:sldChg>
      <pc:sldChg chg="del">
        <pc:chgData name="Pastor Tom Hazelwood" userId="d18c485ded806f6d" providerId="LiveId" clId="{BA4BC5E2-8032-4946-8988-038FF34AC4DE}" dt="2024-03-27T16:12:07.957" v="0" actId="2696"/>
        <pc:sldMkLst>
          <pc:docMk/>
          <pc:sldMk cId="1832244951" sldId="627"/>
        </pc:sldMkLst>
      </pc:sldChg>
      <pc:sldChg chg="del">
        <pc:chgData name="Pastor Tom Hazelwood" userId="d18c485ded806f6d" providerId="LiveId" clId="{BA4BC5E2-8032-4946-8988-038FF34AC4DE}" dt="2024-03-27T16:12:07.957" v="0" actId="2696"/>
        <pc:sldMkLst>
          <pc:docMk/>
          <pc:sldMk cId="2853165351" sldId="628"/>
        </pc:sldMkLst>
      </pc:sldChg>
      <pc:sldChg chg="del">
        <pc:chgData name="Pastor Tom Hazelwood" userId="d18c485ded806f6d" providerId="LiveId" clId="{BA4BC5E2-8032-4946-8988-038FF34AC4DE}" dt="2024-03-27T16:12:07.957" v="0" actId="2696"/>
        <pc:sldMkLst>
          <pc:docMk/>
          <pc:sldMk cId="1774443331" sldId="629"/>
        </pc:sldMkLst>
      </pc:sldChg>
      <pc:sldChg chg="del">
        <pc:chgData name="Pastor Tom Hazelwood" userId="d18c485ded806f6d" providerId="LiveId" clId="{BA4BC5E2-8032-4946-8988-038FF34AC4DE}" dt="2024-03-27T16:12:07.957" v="0" actId="2696"/>
        <pc:sldMkLst>
          <pc:docMk/>
          <pc:sldMk cId="2580165395" sldId="630"/>
        </pc:sldMkLst>
      </pc:sldChg>
      <pc:sldChg chg="del">
        <pc:chgData name="Pastor Tom Hazelwood" userId="d18c485ded806f6d" providerId="LiveId" clId="{BA4BC5E2-8032-4946-8988-038FF34AC4DE}" dt="2024-03-27T16:12:07.957" v="0" actId="2696"/>
        <pc:sldMkLst>
          <pc:docMk/>
          <pc:sldMk cId="2973477226" sldId="631"/>
        </pc:sldMkLst>
      </pc:sldChg>
      <pc:sldChg chg="del">
        <pc:chgData name="Pastor Tom Hazelwood" userId="d18c485ded806f6d" providerId="LiveId" clId="{BA4BC5E2-8032-4946-8988-038FF34AC4DE}" dt="2024-03-27T16:12:07.957" v="0" actId="2696"/>
        <pc:sldMkLst>
          <pc:docMk/>
          <pc:sldMk cId="4081480231" sldId="773"/>
        </pc:sldMkLst>
      </pc:sldChg>
      <pc:sldChg chg="del">
        <pc:chgData name="Pastor Tom Hazelwood" userId="d18c485ded806f6d" providerId="LiveId" clId="{BA4BC5E2-8032-4946-8988-038FF34AC4DE}" dt="2024-03-27T16:12:07.957" v="0" actId="2696"/>
        <pc:sldMkLst>
          <pc:docMk/>
          <pc:sldMk cId="2226411446" sldId="774"/>
        </pc:sldMkLst>
      </pc:sldChg>
      <pc:sldChg chg="del">
        <pc:chgData name="Pastor Tom Hazelwood" userId="d18c485ded806f6d" providerId="LiveId" clId="{BA4BC5E2-8032-4946-8988-038FF34AC4DE}" dt="2024-03-27T16:12:07.957" v="0" actId="2696"/>
        <pc:sldMkLst>
          <pc:docMk/>
          <pc:sldMk cId="3798538347" sldId="775"/>
        </pc:sldMkLst>
      </pc:sldChg>
      <pc:sldChg chg="del">
        <pc:chgData name="Pastor Tom Hazelwood" userId="d18c485ded806f6d" providerId="LiveId" clId="{BA4BC5E2-8032-4946-8988-038FF34AC4DE}" dt="2024-03-27T16:12:07.957" v="0" actId="2696"/>
        <pc:sldMkLst>
          <pc:docMk/>
          <pc:sldMk cId="1684144037" sldId="777"/>
        </pc:sldMkLst>
      </pc:sldChg>
      <pc:sldChg chg="del">
        <pc:chgData name="Pastor Tom Hazelwood" userId="d18c485ded806f6d" providerId="LiveId" clId="{BA4BC5E2-8032-4946-8988-038FF34AC4DE}" dt="2024-03-27T16:12:07.957" v="0" actId="2696"/>
        <pc:sldMkLst>
          <pc:docMk/>
          <pc:sldMk cId="2670431031" sldId="784"/>
        </pc:sldMkLst>
      </pc:sldChg>
      <pc:sldChg chg="del">
        <pc:chgData name="Pastor Tom Hazelwood" userId="d18c485ded806f6d" providerId="LiveId" clId="{BA4BC5E2-8032-4946-8988-038FF34AC4DE}" dt="2024-03-27T16:12:07.957" v="0" actId="2696"/>
        <pc:sldMkLst>
          <pc:docMk/>
          <pc:sldMk cId="527240281" sldId="817"/>
        </pc:sldMkLst>
      </pc:sldChg>
      <pc:sldChg chg="del">
        <pc:chgData name="Pastor Tom Hazelwood" userId="d18c485ded806f6d" providerId="LiveId" clId="{BA4BC5E2-8032-4946-8988-038FF34AC4DE}" dt="2024-03-27T16:12:07.957" v="0" actId="2696"/>
        <pc:sldMkLst>
          <pc:docMk/>
          <pc:sldMk cId="3255011260" sldId="850"/>
        </pc:sldMkLst>
      </pc:sldChg>
      <pc:sldChg chg="del">
        <pc:chgData name="Pastor Tom Hazelwood" userId="d18c485ded806f6d" providerId="LiveId" clId="{BA4BC5E2-8032-4946-8988-038FF34AC4DE}" dt="2024-03-27T16:12:07.957" v="0" actId="2696"/>
        <pc:sldMkLst>
          <pc:docMk/>
          <pc:sldMk cId="2780698894" sldId="851"/>
        </pc:sldMkLst>
      </pc:sldChg>
      <pc:sldChg chg="del">
        <pc:chgData name="Pastor Tom Hazelwood" userId="d18c485ded806f6d" providerId="LiveId" clId="{BA4BC5E2-8032-4946-8988-038FF34AC4DE}" dt="2024-03-27T16:12:19.315" v="1" actId="2696"/>
        <pc:sldMkLst>
          <pc:docMk/>
          <pc:sldMk cId="3871806726" sldId="89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3E1022-EC4F-4DBE-847D-5C87346638CF}" type="datetimeFigureOut">
              <a:rPr lang="en-US" smtClean="0"/>
              <a:t>3/27/2024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DA591-E39F-4A46-9E72-1EFE26776153}" type="slidenum">
              <a:rPr lang="en-US" smtClean="0"/>
              <a:t>‹#›</a:t>
            </a:fld>
            <a:endParaRPr lang="en-US"/>
          </a:p>
        </p:txBody>
      </p:sp>
    </p:spTree>
    <p:extLst>
      <p:ext uri="{BB962C8B-B14F-4D97-AF65-F5344CB8AC3E}">
        <p14:creationId xmlns:p14="http://schemas.microsoft.com/office/powerpoint/2010/main" val="349267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Today we are looking toward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Doctrine: A Brief Encounter with Calvinism &amp; Arminianism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a:t>
            </a:fld>
            <a:endParaRPr lang="en-US"/>
          </a:p>
        </p:txBody>
      </p:sp>
    </p:spTree>
    <p:extLst>
      <p:ext uri="{BB962C8B-B14F-4D97-AF65-F5344CB8AC3E}">
        <p14:creationId xmlns:p14="http://schemas.microsoft.com/office/powerpoint/2010/main" val="2365587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0" i="0" kern="1200" baseline="0" dirty="0">
                <a:solidFill>
                  <a:schemeClr val="tx1"/>
                </a:solidFill>
                <a:effectLst/>
                <a:latin typeface="+mn-lt"/>
                <a:ea typeface="+mn-ea"/>
                <a:cs typeface="+mn-cs"/>
              </a:rPr>
              <a:t>Next is… </a:t>
            </a:r>
            <a:r>
              <a:rPr lang="en-US" sz="1200" b="1" i="1" kern="1200" baseline="0" dirty="0">
                <a:solidFill>
                  <a:schemeClr val="tx1"/>
                </a:solidFill>
                <a:effectLst/>
                <a:latin typeface="+mn-lt"/>
                <a:ea typeface="+mn-ea"/>
                <a:cs typeface="+mn-cs"/>
              </a:rPr>
              <a:t>Click </a:t>
            </a:r>
            <a:r>
              <a:rPr lang="en-US" sz="1200" b="0" i="0" kern="1200" baseline="0" dirty="0">
                <a:solidFill>
                  <a:schemeClr val="tx1"/>
                </a:solidFill>
                <a:effectLst/>
                <a:latin typeface="+mn-lt"/>
                <a:ea typeface="+mn-ea"/>
                <a:cs typeface="+mn-cs"/>
              </a:rPr>
              <a:t>Unconditional Election- another word is predestination… this is the thought that the sovereign grace of God is for a select group of people.</a:t>
            </a:r>
          </a:p>
          <a:p>
            <a:r>
              <a:rPr lang="en-US" sz="1200" b="0" i="0" kern="1200" baseline="0" dirty="0">
                <a:solidFill>
                  <a:schemeClr val="tx1"/>
                </a:solidFill>
                <a:effectLst/>
                <a:latin typeface="+mn-lt"/>
                <a:ea typeface="+mn-ea"/>
                <a:cs typeface="+mn-cs"/>
              </a:rPr>
              <a:t>Now </a:t>
            </a:r>
            <a:r>
              <a:rPr lang="en-US" sz="1200" b="0" i="0" kern="1200" baseline="0" dirty="0" err="1">
                <a:solidFill>
                  <a:schemeClr val="tx1"/>
                </a:solidFill>
                <a:effectLst/>
                <a:latin typeface="+mn-lt"/>
                <a:ea typeface="+mn-ea"/>
                <a:cs typeface="+mn-cs"/>
              </a:rPr>
              <a:t>Arminians</a:t>
            </a:r>
            <a:r>
              <a:rPr lang="en-US" sz="1200" b="0" i="0" kern="1200" baseline="0" dirty="0">
                <a:solidFill>
                  <a:schemeClr val="tx1"/>
                </a:solidFill>
                <a:effectLst/>
                <a:latin typeface="+mn-lt"/>
                <a:ea typeface="+mn-ea"/>
                <a:cs typeface="+mn-cs"/>
              </a:rPr>
              <a:t> believe that it is… </a:t>
            </a:r>
            <a:r>
              <a:rPr lang="en-US" sz="1200" b="1" i="1" kern="1200" baseline="0" dirty="0">
                <a:solidFill>
                  <a:schemeClr val="tx1"/>
                </a:solidFill>
                <a:effectLst/>
                <a:latin typeface="+mn-lt"/>
                <a:ea typeface="+mn-ea"/>
                <a:cs typeface="+mn-cs"/>
              </a:rPr>
              <a:t>Click </a:t>
            </a:r>
            <a:r>
              <a:rPr lang="en-US" sz="1200" b="0" i="0" kern="1200" baseline="0" dirty="0">
                <a:solidFill>
                  <a:schemeClr val="tx1"/>
                </a:solidFill>
                <a:effectLst/>
                <a:latin typeface="+mn-lt"/>
                <a:ea typeface="+mn-ea"/>
                <a:cs typeface="+mn-cs"/>
              </a:rPr>
              <a:t>Conditional…  John Wesley spoke of free grace instead of free will which is spoken of by contemporary Arminianism. He wrote and I am paraphrasing- that prevenient grace draws us to salvation, but we still have the ability to fall away or walk away from the free gift given. So, Election is conditional… We are justified by the Justifier but also by faith.</a:t>
            </a:r>
          </a:p>
          <a:p>
            <a:endParaRPr lang="en-US" sz="1200" b="0" i="0"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10</a:t>
            </a:fld>
            <a:endParaRPr lang="en-US"/>
          </a:p>
        </p:txBody>
      </p:sp>
    </p:spTree>
    <p:extLst>
      <p:ext uri="{BB962C8B-B14F-4D97-AF65-F5344CB8AC3E}">
        <p14:creationId xmlns:p14="http://schemas.microsoft.com/office/powerpoint/2010/main" val="3590676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1" kern="1200" baseline="0" dirty="0">
                <a:solidFill>
                  <a:schemeClr val="tx1"/>
                </a:solidFill>
                <a:effectLst/>
                <a:latin typeface="+mn-lt"/>
                <a:ea typeface="+mn-ea"/>
                <a:cs typeface="+mn-cs"/>
              </a:rPr>
              <a:t>Click</a:t>
            </a:r>
          </a:p>
          <a:p>
            <a:r>
              <a:rPr lang="en-US" sz="1200" b="1" i="0" baseline="30000" dirty="0">
                <a:solidFill>
                  <a:srgbClr val="000000"/>
                </a:solidFill>
                <a:effectLst/>
                <a:latin typeface="system-ui"/>
              </a:rPr>
              <a:t>8 </a:t>
            </a:r>
            <a:r>
              <a:rPr lang="en-US" sz="1200" b="0" i="0" dirty="0">
                <a:solidFill>
                  <a:srgbClr val="000000"/>
                </a:solidFill>
                <a:effectLst/>
                <a:latin typeface="system-ui"/>
              </a:rPr>
              <a:t>But what does it say? “</a:t>
            </a:r>
            <a:r>
              <a:rPr lang="en-US" sz="1200" b="0" i="0" cap="small" dirty="0">
                <a:solidFill>
                  <a:srgbClr val="000000"/>
                </a:solidFill>
                <a:effectLst/>
                <a:latin typeface="system-ui"/>
              </a:rPr>
              <a:t>The word is near you, in your mouth and in your heart</a:t>
            </a:r>
            <a:r>
              <a:rPr lang="en-US" sz="1200" b="0" i="0" dirty="0">
                <a:solidFill>
                  <a:srgbClr val="000000"/>
                </a:solidFill>
                <a:effectLst/>
                <a:latin typeface="system-ui"/>
              </a:rPr>
              <a:t>”—that is, the word of faith which we are preaching, </a:t>
            </a:r>
            <a:r>
              <a:rPr lang="en-US" sz="1200" b="1" i="0" baseline="30000" dirty="0">
                <a:solidFill>
                  <a:srgbClr val="000000"/>
                </a:solidFill>
                <a:effectLst/>
                <a:latin typeface="system-ui"/>
              </a:rPr>
              <a:t>9 </a:t>
            </a:r>
            <a:r>
              <a:rPr lang="en-US" sz="1200" b="0" i="0" dirty="0">
                <a:solidFill>
                  <a:srgbClr val="000000"/>
                </a:solidFill>
                <a:effectLst/>
                <a:latin typeface="system-ui"/>
              </a:rPr>
              <a:t>that if you confess with your mouth Jesus </a:t>
            </a:r>
            <a:r>
              <a:rPr lang="en-US" sz="1200" b="0" i="1" dirty="0">
                <a:solidFill>
                  <a:srgbClr val="000000"/>
                </a:solidFill>
                <a:effectLst/>
                <a:latin typeface="system-ui"/>
              </a:rPr>
              <a:t>as</a:t>
            </a:r>
            <a:r>
              <a:rPr lang="en-US" sz="1200" b="0" i="0" dirty="0">
                <a:solidFill>
                  <a:srgbClr val="000000"/>
                </a:solidFill>
                <a:effectLst/>
                <a:latin typeface="system-ui"/>
              </a:rPr>
              <a:t> Lord, and believe in your heart that God raised Him from the dead, you will be saved; </a:t>
            </a:r>
            <a:r>
              <a:rPr lang="en-US" sz="1200" b="1" i="0" baseline="30000" dirty="0">
                <a:solidFill>
                  <a:srgbClr val="000000"/>
                </a:solidFill>
                <a:effectLst/>
                <a:latin typeface="system-ui"/>
              </a:rPr>
              <a:t>10 </a:t>
            </a:r>
            <a:r>
              <a:rPr lang="en-US" sz="1200" b="0" i="0" dirty="0">
                <a:solidFill>
                  <a:srgbClr val="000000"/>
                </a:solidFill>
                <a:effectLst/>
                <a:latin typeface="system-ui"/>
              </a:rPr>
              <a:t>for with the heart a person believes, </a:t>
            </a:r>
            <a:r>
              <a:rPr lang="en-US" sz="1200" b="0" i="0" baseline="30000" dirty="0">
                <a:solidFill>
                  <a:srgbClr val="000000"/>
                </a:solidFill>
                <a:effectLst/>
                <a:latin typeface="system-ui"/>
              </a:rPr>
              <a:t>[</a:t>
            </a:r>
            <a:r>
              <a:rPr lang="en-US" sz="1200" b="0" i="0" dirty="0">
                <a:solidFill>
                  <a:srgbClr val="000000"/>
                </a:solidFill>
                <a:effectLst/>
                <a:latin typeface="system-ui"/>
              </a:rPr>
              <a:t>resulting in righteousness, and with the mouth he confesses, resulting in salvation. </a:t>
            </a:r>
          </a:p>
          <a:p>
            <a:r>
              <a:rPr lang="en-US" sz="1200" b="0" i="0" dirty="0">
                <a:solidFill>
                  <a:srgbClr val="000000"/>
                </a:solidFill>
                <a:effectLst/>
                <a:latin typeface="system-ui"/>
              </a:rPr>
              <a:t>Romans 10:8-10</a:t>
            </a:r>
            <a:endParaRPr lang="en-US" sz="1200" dirty="0"/>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Key word here is “if” </a:t>
            </a:r>
            <a:r>
              <a:rPr lang="en-US" b="1" i="1" dirty="0"/>
              <a:t>Ean</a:t>
            </a:r>
            <a:r>
              <a:rPr lang="en-US" dirty="0"/>
              <a:t> (eh-an’); simply means if, in case – this shows that with Prevenient Grace which is given to all – we must respond to His grace.</a:t>
            </a:r>
            <a:endParaRPr lang="en-US" sz="1200" b="0" i="0"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11</a:t>
            </a:fld>
            <a:endParaRPr lang="en-US"/>
          </a:p>
        </p:txBody>
      </p:sp>
    </p:spTree>
    <p:extLst>
      <p:ext uri="{BB962C8B-B14F-4D97-AF65-F5344CB8AC3E}">
        <p14:creationId xmlns:p14="http://schemas.microsoft.com/office/powerpoint/2010/main" val="3767354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0" dirty="0">
                <a:solidFill>
                  <a:srgbClr val="000000"/>
                </a:solidFill>
                <a:effectLst/>
                <a:latin typeface="system-ui"/>
              </a:rPr>
              <a:t>5 </a:t>
            </a:r>
            <a:r>
              <a:rPr lang="en-US" b="0" i="0" dirty="0">
                <a:solidFill>
                  <a:srgbClr val="000000"/>
                </a:solidFill>
                <a:effectLst/>
                <a:latin typeface="system-ui"/>
              </a:rPr>
              <a:t>Therefore, having been justified by faith, we have peace with God through our Lord Jesus Christ, </a:t>
            </a:r>
            <a:r>
              <a:rPr lang="en-US" b="1" i="0" baseline="30000" dirty="0">
                <a:solidFill>
                  <a:srgbClr val="000000"/>
                </a:solidFill>
                <a:effectLst/>
                <a:latin typeface="system-ui"/>
              </a:rPr>
              <a:t>2 </a:t>
            </a:r>
            <a:r>
              <a:rPr lang="en-US" b="0" i="0" dirty="0">
                <a:solidFill>
                  <a:srgbClr val="000000"/>
                </a:solidFill>
                <a:effectLst/>
                <a:latin typeface="system-ui"/>
              </a:rPr>
              <a:t>through whom also we have obtained our introduction by faith into this grace in which we stand; and we exult in hope of the glory of God.  Romans 5:1-2</a:t>
            </a:r>
          </a:p>
          <a:p>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baseline="0" dirty="0">
                <a:effectLst/>
              </a:rPr>
              <a:t>Introduction here is </a:t>
            </a:r>
            <a:r>
              <a:rPr lang="en-US" b="1" i="1" dirty="0" err="1"/>
              <a:t>Prosagoge</a:t>
            </a:r>
            <a:r>
              <a:rPr lang="en-US" dirty="0"/>
              <a:t> (pros-ag-</a:t>
            </a:r>
            <a:r>
              <a:rPr lang="en-US" dirty="0" err="1"/>
              <a:t>ogue</a:t>
            </a:r>
            <a:r>
              <a:rPr lang="en-US" dirty="0"/>
              <a:t>-ay’); meaning access, the act of bringing to – this is that prevenient grace spoken of earlier – but it continues Christ gave access through prevenient grace – an introduction -but it is by faith that we stand in this grace that He has freely offered. The gift of Free Grace is given – but we must accept it by </a:t>
            </a:r>
            <a:r>
              <a:rPr lang="en-US" b="1" i="1" dirty="0"/>
              <a:t>Pistis</a:t>
            </a:r>
            <a:r>
              <a:rPr lang="en-US" dirty="0"/>
              <a:t> (</a:t>
            </a:r>
            <a:r>
              <a:rPr lang="en-US" dirty="0" err="1"/>
              <a:t>pis'</a:t>
            </a:r>
            <a:r>
              <a:rPr lang="en-US" dirty="0"/>
              <a:t>-tis); a strong and welcome conviction or belief that Jesus is the Messiah, through whom we obtain eternal salvation in the kingdom of God.</a:t>
            </a: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12</a:t>
            </a:fld>
            <a:endParaRPr lang="en-US"/>
          </a:p>
        </p:txBody>
      </p:sp>
    </p:spTree>
    <p:extLst>
      <p:ext uri="{BB962C8B-B14F-4D97-AF65-F5344CB8AC3E}">
        <p14:creationId xmlns:p14="http://schemas.microsoft.com/office/powerpoint/2010/main" val="3341355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baseline="0" dirty="0">
                <a:solidFill>
                  <a:schemeClr val="tx1"/>
                </a:solidFill>
                <a:effectLst/>
                <a:latin typeface="+mn-lt"/>
                <a:ea typeface="+mn-ea"/>
                <a:cs typeface="+mn-cs"/>
              </a:rPr>
              <a:t>L is for </a:t>
            </a:r>
            <a:r>
              <a:rPr lang="en-US" sz="1200" b="1" i="1" kern="1200" baseline="0" dirty="0">
                <a:solidFill>
                  <a:schemeClr val="tx1"/>
                </a:solidFill>
                <a:effectLst/>
                <a:latin typeface="+mn-lt"/>
                <a:ea typeface="+mn-ea"/>
                <a:cs typeface="+mn-cs"/>
              </a:rPr>
              <a:t>Click </a:t>
            </a:r>
            <a:r>
              <a:rPr lang="en-US" sz="1200" b="0" i="0" kern="1200" baseline="0" dirty="0">
                <a:solidFill>
                  <a:schemeClr val="tx1"/>
                </a:solidFill>
                <a:effectLst/>
                <a:latin typeface="+mn-lt"/>
                <a:ea typeface="+mn-ea"/>
                <a:cs typeface="+mn-cs"/>
              </a:rPr>
              <a:t>Limited Atonement… In other words, Christ died for only the elect, whom God had already chosen unconditionally to save.</a:t>
            </a:r>
          </a:p>
          <a:p>
            <a:r>
              <a:rPr lang="en-US" sz="1200" b="0" i="0" kern="1200" baseline="0" dirty="0" err="1">
                <a:solidFill>
                  <a:schemeClr val="tx1"/>
                </a:solidFill>
                <a:effectLst/>
                <a:latin typeface="+mn-lt"/>
                <a:ea typeface="+mn-ea"/>
                <a:cs typeface="+mn-cs"/>
              </a:rPr>
              <a:t>Arminian’s</a:t>
            </a:r>
            <a:r>
              <a:rPr lang="en-US" sz="1200" b="0" i="0" kern="1200" baseline="0" dirty="0">
                <a:solidFill>
                  <a:schemeClr val="tx1"/>
                </a:solidFill>
                <a:effectLst/>
                <a:latin typeface="+mn-lt"/>
                <a:ea typeface="+mn-ea"/>
                <a:cs typeface="+mn-cs"/>
              </a:rPr>
              <a:t> believe that it is </a:t>
            </a:r>
            <a:r>
              <a:rPr lang="en-US" sz="1200" b="1" i="1" kern="1200" baseline="0" dirty="0">
                <a:solidFill>
                  <a:schemeClr val="tx1"/>
                </a:solidFill>
                <a:effectLst/>
                <a:latin typeface="+mn-lt"/>
                <a:ea typeface="+mn-ea"/>
                <a:cs typeface="+mn-cs"/>
              </a:rPr>
              <a:t>Click</a:t>
            </a:r>
            <a:r>
              <a:rPr lang="en-US" sz="1200" b="0" i="0" kern="1200" baseline="0" dirty="0">
                <a:solidFill>
                  <a:schemeClr val="tx1"/>
                </a:solidFill>
                <a:effectLst/>
                <a:latin typeface="+mn-lt"/>
                <a:ea typeface="+mn-ea"/>
                <a:cs typeface="+mn-cs"/>
              </a:rPr>
              <a:t> Unlimited- Christ’s died for all sinners alike.</a:t>
            </a: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13</a:t>
            </a:fld>
            <a:endParaRPr lang="en-US"/>
          </a:p>
        </p:txBody>
      </p:sp>
    </p:spTree>
    <p:extLst>
      <p:ext uri="{BB962C8B-B14F-4D97-AF65-F5344CB8AC3E}">
        <p14:creationId xmlns:p14="http://schemas.microsoft.com/office/powerpoint/2010/main" val="683760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b="1" i="1" kern="1200" baseline="0" dirty="0">
                <a:solidFill>
                  <a:schemeClr val="tx1"/>
                </a:solidFill>
                <a:effectLst/>
                <a:latin typeface="+mn-lt"/>
                <a:ea typeface="+mn-ea"/>
                <a:cs typeface="+mn-cs"/>
              </a:rPr>
              <a:t>Click </a:t>
            </a:r>
          </a:p>
          <a:p>
            <a:r>
              <a:rPr lang="en-US" sz="1200" b="1" i="0" baseline="30000" dirty="0">
                <a:solidFill>
                  <a:srgbClr val="000000"/>
                </a:solidFill>
                <a:effectLst/>
                <a:latin typeface="system-ui"/>
              </a:rPr>
              <a:t>18 </a:t>
            </a:r>
            <a:r>
              <a:rPr lang="en-US" sz="1200" b="0" i="0" dirty="0">
                <a:solidFill>
                  <a:srgbClr val="000000"/>
                </a:solidFill>
                <a:effectLst/>
                <a:latin typeface="system-ui"/>
              </a:rPr>
              <a:t>So then as through one transgression there resulted condemnation to all men, even so through one act of righteousness there resulted justification of life to all men.</a:t>
            </a:r>
          </a:p>
          <a:p>
            <a:r>
              <a:rPr lang="en-US" sz="1200" dirty="0">
                <a:solidFill>
                  <a:srgbClr val="000000"/>
                </a:solidFill>
                <a:latin typeface="system-ui"/>
              </a:rPr>
              <a:t>Romans 5:18</a:t>
            </a:r>
            <a:r>
              <a:rPr lang="en-US" sz="1200" b="0" i="0" dirty="0">
                <a:solidFill>
                  <a:srgbClr val="000000"/>
                </a:solidFill>
                <a:effectLst/>
                <a:latin typeface="system-ui"/>
              </a:rPr>
              <a:t> </a:t>
            </a:r>
          </a:p>
          <a:p>
            <a:endParaRPr lang="en-US" sz="1200" b="0" i="0" dirty="0">
              <a:solidFill>
                <a:srgbClr val="000000"/>
              </a:solidFill>
              <a:effectLst/>
              <a:latin typeface="system-ui"/>
            </a:endParaRPr>
          </a:p>
          <a:p>
            <a:r>
              <a:rPr lang="en-US" sz="1200" b="0" i="0" dirty="0">
                <a:solidFill>
                  <a:srgbClr val="000000"/>
                </a:solidFill>
                <a:effectLst/>
                <a:latin typeface="system-ui"/>
              </a:rPr>
              <a:t>This verse was speaking of how sin entered the world and affected all mankind through Adam – and how true salvation came to the world through the sacrifice of Jesus Christ for all mankind.</a:t>
            </a:r>
          </a:p>
          <a:p>
            <a:pPr marL="0" marR="0">
              <a:spcBef>
                <a:spcPts val="0"/>
              </a:spcBef>
              <a:spcAft>
                <a:spcPts val="0"/>
              </a:spcAft>
            </a:pPr>
            <a:r>
              <a:rPr lang="en-US" sz="1800" dirty="0">
                <a:effectLst/>
                <a:latin typeface="Calibri" panose="020F0502020204030204" pitchFamily="34" charset="0"/>
              </a:rPr>
              <a:t>And all is all - the word </a:t>
            </a:r>
            <a:r>
              <a:rPr lang="en-US" sz="1800" b="1" i="1" dirty="0">
                <a:solidFill>
                  <a:srgbClr val="375623"/>
                </a:solidFill>
                <a:effectLst/>
                <a:latin typeface="Calibri" panose="020F0502020204030204" pitchFamily="34" charset="0"/>
              </a:rPr>
              <a:t>Pas</a:t>
            </a:r>
            <a:r>
              <a:rPr lang="en-US" sz="1800" dirty="0">
                <a:solidFill>
                  <a:srgbClr val="375623"/>
                </a:solidFill>
                <a:effectLst/>
                <a:latin typeface="Calibri" panose="020F0502020204030204" pitchFamily="34" charset="0"/>
              </a:rPr>
              <a:t> (pas)</a:t>
            </a:r>
            <a:r>
              <a:rPr lang="en-US" sz="1800" dirty="0">
                <a:effectLst/>
                <a:latin typeface="Calibri" panose="020F0502020204030204" pitchFamily="34" charset="0"/>
              </a:rPr>
              <a:t>; means all individually, everyone and collectively it means some of all types. </a:t>
            </a:r>
          </a:p>
          <a:p>
            <a:pPr marL="0" marR="0">
              <a:spcBef>
                <a:spcPts val="0"/>
              </a:spcBef>
              <a:spcAft>
                <a:spcPts val="0"/>
              </a:spcAft>
            </a:pPr>
            <a:r>
              <a:rPr lang="en-US" sz="1800" dirty="0">
                <a:effectLst/>
                <a:latin typeface="Calibri" panose="020F0502020204030204" pitchFamily="34" charset="0"/>
              </a:rPr>
              <a:t>God does not restrict His redemption - He offers it to all.</a:t>
            </a:r>
          </a:p>
          <a:p>
            <a:pPr>
              <a:buFont typeface="+mj-lt"/>
              <a:buNone/>
            </a:pPr>
            <a:r>
              <a:rPr lang="en-US" sz="1200" b="0" i="0" kern="1200" baseline="0" dirty="0">
                <a:solidFill>
                  <a:schemeClr val="tx1"/>
                </a:solidFill>
                <a:effectLst/>
                <a:latin typeface="+mn-lt"/>
                <a:ea typeface="+mn-ea"/>
                <a:cs typeface="+mn-cs"/>
              </a:rPr>
              <a:t>Men – is the word </a:t>
            </a:r>
            <a:r>
              <a:rPr lang="en-US" b="1" i="1" dirty="0"/>
              <a:t>Anthropos</a:t>
            </a:r>
            <a:r>
              <a:rPr lang="en-US" dirty="0"/>
              <a:t> (</a:t>
            </a:r>
            <a:r>
              <a:rPr lang="en-US" dirty="0" err="1"/>
              <a:t>anth</a:t>
            </a:r>
            <a:r>
              <a:rPr lang="en-US" dirty="0"/>
              <a:t>'-</a:t>
            </a:r>
            <a:r>
              <a:rPr lang="en-US" dirty="0" err="1"/>
              <a:t>ro</a:t>
            </a:r>
            <a:r>
              <a:rPr lang="en-US" dirty="0"/>
              <a:t>-pos); a human being, whether male or female – generically it is to include all human individuals.</a:t>
            </a:r>
          </a:p>
          <a:p>
            <a:endParaRPr lang="en-US" sz="1200" b="0" i="0"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14</a:t>
            </a:fld>
            <a:endParaRPr lang="en-US"/>
          </a:p>
        </p:txBody>
      </p:sp>
    </p:spTree>
    <p:extLst>
      <p:ext uri="{BB962C8B-B14F-4D97-AF65-F5344CB8AC3E}">
        <p14:creationId xmlns:p14="http://schemas.microsoft.com/office/powerpoint/2010/main" val="2751849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1" baseline="30000" dirty="0"/>
              <a:t>16 </a:t>
            </a:r>
            <a:r>
              <a:rPr lang="en-US" sz="1200" dirty="0"/>
              <a:t>“For God so loved the world, that He gave His only begotten Son, that whoever believes in Him shall not perish, but have eternal life. </a:t>
            </a:r>
            <a:r>
              <a:rPr lang="en-US" sz="1200" b="1" baseline="30000" dirty="0"/>
              <a:t>17 </a:t>
            </a:r>
            <a:r>
              <a:rPr lang="en-US" sz="1200" dirty="0"/>
              <a:t>For God did not send the Son into the world to judge the world, but that the world might be saved through Him. </a:t>
            </a:r>
            <a:r>
              <a:rPr lang="en-US" sz="1200" b="1" baseline="30000" dirty="0"/>
              <a:t>18 </a:t>
            </a:r>
            <a:r>
              <a:rPr lang="en-US" sz="1200" dirty="0"/>
              <a:t>He who believes in Him is not judged; he who does not believe has been judged already, because he has not believed in the name of the only begotten Son of God.   </a:t>
            </a:r>
            <a:r>
              <a:rPr lang="en-US" sz="1200" dirty="0">
                <a:solidFill>
                  <a:srgbClr val="000000"/>
                </a:solidFill>
                <a:latin typeface="system-ui"/>
              </a:rPr>
              <a:t>John 3:16-17</a:t>
            </a:r>
          </a:p>
          <a:p>
            <a:endParaRPr lang="en-US" sz="1200" dirty="0">
              <a:solidFill>
                <a:srgbClr val="000000"/>
              </a:solidFill>
              <a:latin typeface="system-ui"/>
            </a:endParaRPr>
          </a:p>
          <a:p>
            <a:r>
              <a:rPr lang="en-US" sz="1200" dirty="0">
                <a:solidFill>
                  <a:srgbClr val="000000"/>
                </a:solidFill>
                <a:latin typeface="system-ui"/>
              </a:rPr>
              <a:t>World here is </a:t>
            </a:r>
            <a:r>
              <a:rPr lang="en-US" b="1" i="1" dirty="0"/>
              <a:t>Kosmos</a:t>
            </a:r>
            <a:r>
              <a:rPr lang="en-US" dirty="0"/>
              <a:t> (kos'-</a:t>
            </a:r>
            <a:r>
              <a:rPr lang="en-US" dirty="0" err="1"/>
              <a:t>mos</a:t>
            </a:r>
            <a:r>
              <a:rPr lang="en-US" dirty="0"/>
              <a:t>); the inhabitants of the earth, men, the human family </a:t>
            </a:r>
            <a:endParaRPr lang="en-US" sz="1200" dirty="0">
              <a:solidFill>
                <a:srgbClr val="000000"/>
              </a:solidFill>
              <a:latin typeface="system-ui"/>
            </a:endParaRPr>
          </a:p>
          <a:p>
            <a:r>
              <a:rPr lang="en-US" sz="1200" dirty="0">
                <a:solidFill>
                  <a:srgbClr val="000000"/>
                </a:solidFill>
                <a:latin typeface="system-ui"/>
              </a:rPr>
              <a:t>Whoever is that word Pas again meaning all, everyone. </a:t>
            </a:r>
          </a:p>
          <a:p>
            <a:r>
              <a:rPr lang="en-US" sz="1200" dirty="0">
                <a:solidFill>
                  <a:srgbClr val="000000"/>
                </a:solidFill>
                <a:latin typeface="system-ui"/>
              </a:rPr>
              <a:t>Whoever believes – an act of faith toward the Free Grace given – believes - </a:t>
            </a:r>
            <a:r>
              <a:rPr lang="en-US" b="1" i="1" dirty="0" err="1"/>
              <a:t>Pisteuo</a:t>
            </a:r>
            <a:r>
              <a:rPr lang="en-US" dirty="0"/>
              <a:t> (</a:t>
            </a:r>
            <a:r>
              <a:rPr lang="en-US" dirty="0" err="1"/>
              <a:t>pist</a:t>
            </a:r>
            <a:r>
              <a:rPr lang="en-US" dirty="0"/>
              <a:t>-yoo'-o); </a:t>
            </a:r>
            <a:r>
              <a:rPr lang="en-US" sz="1200" dirty="0">
                <a:solidFill>
                  <a:srgbClr val="000000"/>
                </a:solidFill>
                <a:latin typeface="system-ui"/>
              </a:rPr>
              <a:t>to think to be true – those who place confidence in Him shall not perish…</a:t>
            </a:r>
          </a:p>
          <a:p>
            <a:endParaRPr lang="en-US" sz="1200" dirty="0">
              <a:solidFill>
                <a:srgbClr val="000000"/>
              </a:solidFill>
              <a:latin typeface="system-ui"/>
            </a:endParaRPr>
          </a:p>
          <a:p>
            <a:r>
              <a:rPr lang="en-US" sz="1200" dirty="0">
                <a:solidFill>
                  <a:srgbClr val="000000"/>
                </a:solidFill>
                <a:latin typeface="system-ui"/>
              </a:rPr>
              <a:t>Now if we continued reading, we would see…</a:t>
            </a:r>
          </a:p>
          <a:p>
            <a:endParaRPr lang="en-US" sz="1200" dirty="0">
              <a:solidFill>
                <a:srgbClr val="000000"/>
              </a:solidFill>
              <a:latin typeface="system-ui"/>
            </a:endParaRPr>
          </a:p>
          <a:p>
            <a:r>
              <a:rPr lang="en-US" b="1" i="0" baseline="30000" dirty="0">
                <a:solidFill>
                  <a:srgbClr val="000000"/>
                </a:solidFill>
                <a:effectLst/>
                <a:latin typeface="system-ui"/>
              </a:rPr>
              <a:t>19 </a:t>
            </a:r>
            <a:r>
              <a:rPr lang="en-US" b="0" i="0" dirty="0">
                <a:solidFill>
                  <a:srgbClr val="000000"/>
                </a:solidFill>
                <a:effectLst/>
                <a:latin typeface="system-ui"/>
              </a:rPr>
              <a:t>This is the judgment, that the Light has come into the world, and men loved the darkness rather than the Light, for their deeds were evil. </a:t>
            </a:r>
            <a:r>
              <a:rPr lang="en-US" b="1" i="0" baseline="30000" dirty="0">
                <a:solidFill>
                  <a:srgbClr val="000000"/>
                </a:solidFill>
                <a:effectLst/>
                <a:latin typeface="system-ui"/>
              </a:rPr>
              <a:t>20 </a:t>
            </a:r>
            <a:r>
              <a:rPr lang="en-US" b="0" i="0" dirty="0">
                <a:solidFill>
                  <a:srgbClr val="000000"/>
                </a:solidFill>
                <a:effectLst/>
                <a:latin typeface="system-ui"/>
              </a:rPr>
              <a:t>For everyone who does evil hates the Light, and does not come to the Light for fear that his deeds will be exposed. </a:t>
            </a:r>
            <a:r>
              <a:rPr lang="en-US" b="1" i="0" baseline="30000" dirty="0">
                <a:solidFill>
                  <a:srgbClr val="000000"/>
                </a:solidFill>
                <a:effectLst/>
                <a:latin typeface="system-ui"/>
              </a:rPr>
              <a:t>21 </a:t>
            </a:r>
            <a:r>
              <a:rPr lang="en-US" b="0" i="0" dirty="0">
                <a:solidFill>
                  <a:srgbClr val="000000"/>
                </a:solidFill>
                <a:effectLst/>
                <a:latin typeface="system-ui"/>
              </a:rPr>
              <a:t>But he who practices the truth comes to the Light, so that his deeds may be manifested as having been wrought in God.”</a:t>
            </a:r>
            <a:endParaRPr lang="en-US" sz="1200" dirty="0"/>
          </a:p>
          <a:p>
            <a:endParaRPr lang="en-US" sz="1200" b="0" i="0" dirty="0">
              <a:solidFill>
                <a:srgbClr val="000000"/>
              </a:solidFill>
              <a:effectLst/>
              <a:latin typeface="system-ui"/>
            </a:endParaRPr>
          </a:p>
          <a:p>
            <a:r>
              <a:rPr lang="en-US" sz="1200" b="0" i="0" kern="1200" baseline="0" dirty="0">
                <a:solidFill>
                  <a:schemeClr val="tx1"/>
                </a:solidFill>
                <a:effectLst/>
                <a:latin typeface="+mn-lt"/>
                <a:ea typeface="+mn-ea"/>
                <a:cs typeface="+mn-cs"/>
              </a:rPr>
              <a:t>But he who practices the truth --- we see that response again to Free Grace – we spoke of truth this morning.</a:t>
            </a:r>
          </a:p>
          <a:p>
            <a:endParaRPr lang="en-US" sz="1200" b="0" i="0" kern="1200" baseline="0" dirty="0">
              <a:solidFill>
                <a:schemeClr val="tx1"/>
              </a:solidFill>
              <a:effectLst/>
              <a:latin typeface="+mn-lt"/>
              <a:ea typeface="+mn-ea"/>
              <a:cs typeface="+mn-cs"/>
            </a:endParaRPr>
          </a:p>
          <a:p>
            <a:pPr marL="0" marR="0">
              <a:spcBef>
                <a:spcPts val="0"/>
              </a:spcBef>
              <a:spcAft>
                <a:spcPts val="0"/>
              </a:spcAft>
            </a:pPr>
            <a:r>
              <a:rPr lang="en-US" sz="1800" b="1" i="1" dirty="0" err="1">
                <a:solidFill>
                  <a:srgbClr val="78230C"/>
                </a:solidFill>
                <a:effectLst/>
                <a:latin typeface="Calibri" panose="020F0502020204030204" pitchFamily="34" charset="0"/>
              </a:rPr>
              <a:t>Aletheia</a:t>
            </a:r>
            <a:r>
              <a:rPr lang="en-US" sz="1800" dirty="0">
                <a:solidFill>
                  <a:srgbClr val="78230C"/>
                </a:solidFill>
                <a:effectLst/>
                <a:latin typeface="Calibri" panose="020F0502020204030204" pitchFamily="34" charset="0"/>
              </a:rPr>
              <a:t> (al-ay'-</a:t>
            </a:r>
            <a:r>
              <a:rPr lang="en-US" sz="1800" dirty="0" err="1">
                <a:solidFill>
                  <a:srgbClr val="78230C"/>
                </a:solidFill>
                <a:effectLst/>
                <a:latin typeface="Calibri" panose="020F0502020204030204" pitchFamily="34" charset="0"/>
              </a:rPr>
              <a:t>thi</a:t>
            </a:r>
            <a:r>
              <a:rPr lang="en-US" sz="1800" dirty="0">
                <a:solidFill>
                  <a:srgbClr val="78230C"/>
                </a:solidFill>
                <a:effectLst/>
                <a:latin typeface="Calibri" panose="020F0502020204030204" pitchFamily="34" charset="0"/>
              </a:rPr>
              <a:t>-a)</a:t>
            </a:r>
            <a:r>
              <a:rPr lang="en-US" sz="1800" dirty="0">
                <a:effectLst/>
                <a:latin typeface="Calibri" panose="020F0502020204030204" pitchFamily="34" charset="0"/>
              </a:rPr>
              <a:t>; which means what is true in things appertaining to God and the duties of man, it is moral and religious truth. This shows that we are to </a:t>
            </a:r>
            <a:r>
              <a:rPr lang="en-US" b="1" i="1" dirty="0" err="1"/>
              <a:t>Poieo</a:t>
            </a:r>
            <a:r>
              <a:rPr lang="en-US" dirty="0"/>
              <a:t> (</a:t>
            </a:r>
            <a:r>
              <a:rPr lang="en-US" dirty="0" err="1"/>
              <a:t>poy</a:t>
            </a:r>
            <a:r>
              <a:rPr lang="en-US" dirty="0"/>
              <a:t>-eh'-o); practice – acquire – make ready --- we need to respond to Holy Spirit’s guidance. And draw even closer to the light. Sanctified, made holy, set apart that our deeds may be manifested as having been wrought in God.</a:t>
            </a:r>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15</a:t>
            </a:fld>
            <a:endParaRPr lang="en-US"/>
          </a:p>
        </p:txBody>
      </p:sp>
    </p:spTree>
    <p:extLst>
      <p:ext uri="{BB962C8B-B14F-4D97-AF65-F5344CB8AC3E}">
        <p14:creationId xmlns:p14="http://schemas.microsoft.com/office/powerpoint/2010/main" val="2137999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baseline="0" dirty="0">
                <a:solidFill>
                  <a:schemeClr val="tx1"/>
                </a:solidFill>
                <a:effectLst/>
                <a:latin typeface="+mn-lt"/>
                <a:ea typeface="+mn-ea"/>
                <a:cs typeface="+mn-cs"/>
              </a:rPr>
              <a:t>I is </a:t>
            </a:r>
            <a:r>
              <a:rPr lang="en-US" sz="1200" b="1" i="1" kern="1200" baseline="0" dirty="0">
                <a:solidFill>
                  <a:schemeClr val="tx1"/>
                </a:solidFill>
                <a:effectLst/>
                <a:latin typeface="+mn-lt"/>
                <a:ea typeface="+mn-ea"/>
                <a:cs typeface="+mn-cs"/>
              </a:rPr>
              <a:t>Click</a:t>
            </a:r>
            <a:r>
              <a:rPr lang="en-US" sz="1200" b="0" i="0" kern="1200" baseline="0" dirty="0">
                <a:solidFill>
                  <a:schemeClr val="tx1"/>
                </a:solidFill>
                <a:effectLst/>
                <a:latin typeface="+mn-lt"/>
                <a:ea typeface="+mn-ea"/>
                <a:cs typeface="+mn-cs"/>
              </a:rPr>
              <a:t> Irresistible Grace- which is closely related to the previous two… if God elects you unconditionally, being saved by His sovereign will and Christ’s blood is sufficient for the salvation of those who are elected, then there is no way you can deny this grace given. We could not fail to respond positively to God’s grace. Now this irresistible grace is said not to violate our own wills but changes them so that we respond appropriately. </a:t>
            </a:r>
          </a:p>
          <a:p>
            <a:r>
              <a:rPr lang="en-US" sz="1200" b="0" i="0" kern="1200" baseline="0" dirty="0">
                <a:solidFill>
                  <a:schemeClr val="tx1"/>
                </a:solidFill>
                <a:effectLst/>
                <a:latin typeface="+mn-lt"/>
                <a:ea typeface="+mn-ea"/>
                <a:cs typeface="+mn-cs"/>
              </a:rPr>
              <a:t>Like stated with conditional under Arminianism… </a:t>
            </a:r>
            <a:r>
              <a:rPr lang="en-US" sz="1200" b="0" i="0" kern="1200" baseline="0" dirty="0" err="1">
                <a:solidFill>
                  <a:schemeClr val="tx1"/>
                </a:solidFill>
                <a:effectLst/>
                <a:latin typeface="+mn-lt"/>
                <a:ea typeface="+mn-ea"/>
                <a:cs typeface="+mn-cs"/>
              </a:rPr>
              <a:t>Arminians</a:t>
            </a:r>
            <a:r>
              <a:rPr lang="en-US" sz="1200" b="0" i="0" kern="1200" baseline="0" dirty="0">
                <a:solidFill>
                  <a:schemeClr val="tx1"/>
                </a:solidFill>
                <a:effectLst/>
                <a:latin typeface="+mn-lt"/>
                <a:ea typeface="+mn-ea"/>
                <a:cs typeface="+mn-cs"/>
              </a:rPr>
              <a:t> believe that we have the ability to walk away or </a:t>
            </a:r>
            <a:r>
              <a:rPr lang="en-US" sz="1200" b="1" i="1" kern="1200" baseline="0" dirty="0">
                <a:solidFill>
                  <a:schemeClr val="tx1"/>
                </a:solidFill>
                <a:effectLst/>
                <a:latin typeface="+mn-lt"/>
                <a:ea typeface="+mn-ea"/>
                <a:cs typeface="+mn-cs"/>
              </a:rPr>
              <a:t>Click</a:t>
            </a:r>
            <a:r>
              <a:rPr lang="en-US" sz="1200" b="0" i="0" kern="1200" baseline="0" dirty="0">
                <a:solidFill>
                  <a:schemeClr val="tx1"/>
                </a:solidFill>
                <a:effectLst/>
                <a:latin typeface="+mn-lt"/>
                <a:ea typeface="+mn-ea"/>
                <a:cs typeface="+mn-cs"/>
              </a:rPr>
              <a:t>… resist</a:t>
            </a: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16</a:t>
            </a:fld>
            <a:endParaRPr lang="en-US"/>
          </a:p>
        </p:txBody>
      </p:sp>
    </p:spTree>
    <p:extLst>
      <p:ext uri="{BB962C8B-B14F-4D97-AF65-F5344CB8AC3E}">
        <p14:creationId xmlns:p14="http://schemas.microsoft.com/office/powerpoint/2010/main" val="16985333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baseline="0" dirty="0">
                <a:solidFill>
                  <a:schemeClr val="tx1"/>
                </a:solidFill>
                <a:effectLst/>
                <a:latin typeface="+mn-lt"/>
                <a:ea typeface="+mn-ea"/>
                <a:cs typeface="+mn-cs"/>
              </a:rPr>
              <a:t>Looking back to Romans 10 - </a:t>
            </a:r>
            <a:r>
              <a:rPr lang="en-US" sz="1200" b="1" i="0" baseline="30000" dirty="0">
                <a:solidFill>
                  <a:srgbClr val="000000"/>
                </a:solidFill>
                <a:effectLst/>
                <a:latin typeface="system-ui"/>
              </a:rPr>
              <a:t>9 </a:t>
            </a:r>
            <a:r>
              <a:rPr lang="en-US" sz="1200" b="0" i="0" dirty="0">
                <a:solidFill>
                  <a:srgbClr val="000000"/>
                </a:solidFill>
                <a:effectLst/>
                <a:latin typeface="system-ui"/>
              </a:rPr>
              <a:t>that </a:t>
            </a:r>
            <a:r>
              <a:rPr lang="en-US" sz="1200" b="1" i="0" dirty="0">
                <a:solidFill>
                  <a:srgbClr val="000000"/>
                </a:solidFill>
                <a:effectLst/>
                <a:latin typeface="system-ui"/>
              </a:rPr>
              <a:t>if</a:t>
            </a:r>
            <a:r>
              <a:rPr lang="en-US" sz="1200" b="0" i="0" dirty="0">
                <a:solidFill>
                  <a:srgbClr val="000000"/>
                </a:solidFill>
                <a:effectLst/>
                <a:latin typeface="system-ui"/>
              </a:rPr>
              <a:t> you confess with your mouth Jesus </a:t>
            </a:r>
            <a:r>
              <a:rPr lang="en-US" sz="1200" b="0" i="1" dirty="0">
                <a:solidFill>
                  <a:srgbClr val="000000"/>
                </a:solidFill>
                <a:effectLst/>
                <a:latin typeface="system-ui"/>
              </a:rPr>
              <a:t>as</a:t>
            </a:r>
            <a:r>
              <a:rPr lang="en-US" sz="1200" b="0" i="0" dirty="0">
                <a:solidFill>
                  <a:srgbClr val="000000"/>
                </a:solidFill>
                <a:effectLst/>
                <a:latin typeface="system-ui"/>
              </a:rPr>
              <a:t> Lord, </a:t>
            </a:r>
            <a:r>
              <a:rPr lang="en-US" sz="1200" b="1" i="0" dirty="0">
                <a:solidFill>
                  <a:srgbClr val="000000"/>
                </a:solidFill>
                <a:effectLst/>
                <a:latin typeface="system-ui"/>
              </a:rPr>
              <a:t>and believe </a:t>
            </a:r>
            <a:r>
              <a:rPr lang="en-US" sz="1200" b="0" i="0" dirty="0">
                <a:solidFill>
                  <a:srgbClr val="000000"/>
                </a:solidFill>
                <a:effectLst/>
                <a:latin typeface="system-ui"/>
              </a:rPr>
              <a:t>in your heart that God raised Him from the dead, you will be saved; </a:t>
            </a:r>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r>
              <a:rPr lang="en-US" sz="1200" b="1" i="0" kern="1200" baseline="0" dirty="0">
                <a:solidFill>
                  <a:schemeClr val="tx1"/>
                </a:solidFill>
                <a:effectLst/>
                <a:latin typeface="+mn-lt"/>
                <a:ea typeface="+mn-ea"/>
                <a:cs typeface="+mn-cs"/>
              </a:rPr>
              <a:t>Click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baseline="30000" dirty="0">
                <a:solidFill>
                  <a:srgbClr val="000000"/>
                </a:solidFill>
                <a:effectLst/>
                <a:latin typeface="system-ui"/>
              </a:rPr>
              <a:t>2 </a:t>
            </a:r>
            <a:r>
              <a:rPr lang="en-US" sz="1200" b="0" i="0" dirty="0">
                <a:solidFill>
                  <a:srgbClr val="000000"/>
                </a:solidFill>
                <a:effectLst/>
                <a:latin typeface="system-ui"/>
              </a:rPr>
              <a:t>Behold I, Paul, say to you that if you receive circumcision, Christ will be of no benefit to you. </a:t>
            </a:r>
            <a:r>
              <a:rPr lang="en-US" sz="1200" b="1" i="0" baseline="30000" dirty="0">
                <a:solidFill>
                  <a:srgbClr val="000000"/>
                </a:solidFill>
                <a:effectLst/>
                <a:latin typeface="system-ui"/>
              </a:rPr>
              <a:t>3 </a:t>
            </a:r>
            <a:r>
              <a:rPr lang="en-US" sz="1200" b="0" i="0" dirty="0">
                <a:solidFill>
                  <a:srgbClr val="000000"/>
                </a:solidFill>
                <a:effectLst/>
                <a:latin typeface="system-ui"/>
              </a:rPr>
              <a:t>And I testify again to every man who receives circumcision, that he is under obligation to keep the whole Law. </a:t>
            </a:r>
            <a:r>
              <a:rPr lang="en-US" sz="1200" b="1" i="0" baseline="30000" dirty="0">
                <a:solidFill>
                  <a:srgbClr val="000000"/>
                </a:solidFill>
                <a:effectLst/>
                <a:latin typeface="system-ui"/>
              </a:rPr>
              <a:t>4 </a:t>
            </a:r>
            <a:r>
              <a:rPr lang="en-US" sz="1200" b="0" i="0" dirty="0">
                <a:solidFill>
                  <a:srgbClr val="000000"/>
                </a:solidFill>
                <a:effectLst/>
                <a:latin typeface="system-ui"/>
              </a:rPr>
              <a:t>You have been severed from Christ, you who are seeking to be justified by law; you have fallen from grace. </a:t>
            </a:r>
            <a:r>
              <a:rPr lang="en-US" sz="1200" b="1" i="0" baseline="30000" dirty="0">
                <a:solidFill>
                  <a:srgbClr val="000000"/>
                </a:solidFill>
                <a:effectLst/>
                <a:latin typeface="system-ui"/>
              </a:rPr>
              <a:t>5 </a:t>
            </a:r>
            <a:r>
              <a:rPr lang="en-US" sz="1200" b="0" i="0" dirty="0">
                <a:solidFill>
                  <a:srgbClr val="000000"/>
                </a:solidFill>
                <a:effectLst/>
                <a:latin typeface="system-ui"/>
              </a:rPr>
              <a:t>For we through the Spirit, by faith, are waiting for the hope of righteousness.    Galatians 5:2-5</a:t>
            </a:r>
            <a:endParaRPr lang="en-US" sz="1200" dirty="0"/>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Fallen from Grace – here uses the word </a:t>
            </a:r>
            <a:r>
              <a:rPr lang="en-US" b="1" i="1" dirty="0" err="1"/>
              <a:t>Ekpipto</a:t>
            </a:r>
            <a:r>
              <a:rPr lang="en-US" dirty="0"/>
              <a:t> (ek-pip'-to);  which means to fall down from a thing – to fall from the divine promise of salvation. Grace was given – but not accepted.</a:t>
            </a:r>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This set of verses continues…</a:t>
            </a:r>
          </a:p>
          <a:p>
            <a:endParaRPr lang="en-US" sz="1200" b="0" i="0" kern="1200" baseline="0" dirty="0">
              <a:solidFill>
                <a:schemeClr val="tx1"/>
              </a:solidFill>
              <a:effectLst/>
              <a:latin typeface="+mn-lt"/>
              <a:ea typeface="+mn-ea"/>
              <a:cs typeface="+mn-cs"/>
            </a:endParaRPr>
          </a:p>
          <a:p>
            <a:pPr algn="l"/>
            <a:r>
              <a:rPr lang="en-US" b="1" i="0" baseline="30000" dirty="0">
                <a:solidFill>
                  <a:srgbClr val="000000"/>
                </a:solidFill>
                <a:effectLst/>
                <a:latin typeface="system-ui"/>
              </a:rPr>
              <a:t>6 </a:t>
            </a:r>
            <a:r>
              <a:rPr lang="en-US" b="0" i="0" dirty="0">
                <a:solidFill>
                  <a:srgbClr val="000000"/>
                </a:solidFill>
                <a:effectLst/>
                <a:latin typeface="system-ui"/>
              </a:rPr>
              <a:t>For in Christ Jesus neither circumcision nor uncircumcision means anything, but faith working through love.</a:t>
            </a:r>
          </a:p>
          <a:p>
            <a:pPr algn="l"/>
            <a:r>
              <a:rPr lang="en-US" b="1" i="0" baseline="30000" dirty="0">
                <a:solidFill>
                  <a:srgbClr val="000000"/>
                </a:solidFill>
                <a:effectLst/>
                <a:latin typeface="system-ui"/>
              </a:rPr>
              <a:t>7 </a:t>
            </a:r>
            <a:r>
              <a:rPr lang="en-US" b="0" i="0" dirty="0">
                <a:solidFill>
                  <a:srgbClr val="000000"/>
                </a:solidFill>
                <a:effectLst/>
                <a:latin typeface="system-ui"/>
              </a:rPr>
              <a:t>You were running well; who hindered you from obeying the truth? </a:t>
            </a:r>
            <a:r>
              <a:rPr lang="en-US" b="1" i="0" baseline="30000" dirty="0">
                <a:solidFill>
                  <a:srgbClr val="000000"/>
                </a:solidFill>
                <a:effectLst/>
                <a:latin typeface="system-ui"/>
              </a:rPr>
              <a:t>8 </a:t>
            </a:r>
            <a:r>
              <a:rPr lang="en-US" b="0" i="0" dirty="0">
                <a:solidFill>
                  <a:srgbClr val="000000"/>
                </a:solidFill>
                <a:effectLst/>
                <a:latin typeface="system-ui"/>
              </a:rPr>
              <a:t>This persuasion </a:t>
            </a:r>
            <a:r>
              <a:rPr lang="en-US" b="0" i="1" dirty="0">
                <a:solidFill>
                  <a:srgbClr val="000000"/>
                </a:solidFill>
                <a:effectLst/>
                <a:latin typeface="system-ui"/>
              </a:rPr>
              <a:t>did</a:t>
            </a:r>
            <a:r>
              <a:rPr lang="en-US" b="0" i="0" dirty="0">
                <a:solidFill>
                  <a:srgbClr val="000000"/>
                </a:solidFill>
                <a:effectLst/>
                <a:latin typeface="system-ui"/>
              </a:rPr>
              <a:t> not </a:t>
            </a:r>
            <a:r>
              <a:rPr lang="en-US" b="0" i="1" dirty="0">
                <a:solidFill>
                  <a:srgbClr val="000000"/>
                </a:solidFill>
                <a:effectLst/>
                <a:latin typeface="system-ui"/>
              </a:rPr>
              <a:t>come</a:t>
            </a:r>
            <a:r>
              <a:rPr lang="en-US" b="0" i="0" dirty="0">
                <a:solidFill>
                  <a:srgbClr val="000000"/>
                </a:solidFill>
                <a:effectLst/>
                <a:latin typeface="system-ui"/>
              </a:rPr>
              <a:t> from Him who calls you. </a:t>
            </a:r>
            <a:r>
              <a:rPr lang="en-US" b="1" i="0" baseline="30000" dirty="0">
                <a:solidFill>
                  <a:srgbClr val="000000"/>
                </a:solidFill>
                <a:effectLst/>
                <a:latin typeface="system-ui"/>
              </a:rPr>
              <a:t>9 </a:t>
            </a:r>
            <a:r>
              <a:rPr lang="en-US" b="0" i="0" dirty="0">
                <a:solidFill>
                  <a:srgbClr val="000000"/>
                </a:solidFill>
                <a:effectLst/>
                <a:latin typeface="system-ui"/>
              </a:rPr>
              <a:t>A little leaven leavens the whole lump </a:t>
            </a:r>
            <a:r>
              <a:rPr lang="en-US" b="0" i="1" dirty="0">
                <a:solidFill>
                  <a:srgbClr val="000000"/>
                </a:solidFill>
                <a:effectLst/>
                <a:latin typeface="system-ui"/>
              </a:rPr>
              <a:t>of dough</a:t>
            </a:r>
            <a:r>
              <a:rPr lang="en-US" b="0" i="0" dirty="0">
                <a:solidFill>
                  <a:srgbClr val="000000"/>
                </a:solidFill>
                <a:effectLst/>
                <a:latin typeface="system-ui"/>
              </a:rPr>
              <a:t>.</a:t>
            </a:r>
          </a:p>
          <a:p>
            <a:pPr algn="l"/>
            <a:endParaRPr lang="en-US" b="0" i="0" dirty="0">
              <a:solidFill>
                <a:srgbClr val="000000"/>
              </a:solidFill>
              <a:effectLst/>
              <a:latin typeface="system-ui"/>
            </a:endParaRPr>
          </a:p>
          <a:p>
            <a:pPr algn="l"/>
            <a:r>
              <a:rPr lang="en-US" b="0" i="0" dirty="0">
                <a:solidFill>
                  <a:srgbClr val="000000"/>
                </a:solidFill>
                <a:effectLst/>
                <a:latin typeface="system-ui"/>
              </a:rPr>
              <a:t>When it said - Him who calls you - this is Christ through Prevenient Grace. </a:t>
            </a: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17</a:t>
            </a:fld>
            <a:endParaRPr lang="en-US"/>
          </a:p>
        </p:txBody>
      </p:sp>
    </p:spTree>
    <p:extLst>
      <p:ext uri="{BB962C8B-B14F-4D97-AF65-F5344CB8AC3E}">
        <p14:creationId xmlns:p14="http://schemas.microsoft.com/office/powerpoint/2010/main" val="29369372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baseline="0" dirty="0">
                <a:solidFill>
                  <a:schemeClr val="tx1"/>
                </a:solidFill>
                <a:effectLst/>
                <a:latin typeface="+mn-lt"/>
                <a:ea typeface="+mn-ea"/>
                <a:cs typeface="+mn-cs"/>
              </a:rPr>
              <a:t>Last is </a:t>
            </a:r>
            <a:r>
              <a:rPr lang="en-US" sz="1200" b="1" i="1" kern="1200" baseline="0" dirty="0">
                <a:solidFill>
                  <a:schemeClr val="tx1"/>
                </a:solidFill>
                <a:effectLst/>
                <a:latin typeface="+mn-lt"/>
                <a:ea typeface="+mn-ea"/>
                <a:cs typeface="+mn-cs"/>
              </a:rPr>
              <a:t>Click</a:t>
            </a:r>
            <a:r>
              <a:rPr lang="en-US" sz="1200" b="0" i="0" kern="1200" baseline="0" dirty="0">
                <a:solidFill>
                  <a:schemeClr val="tx1"/>
                </a:solidFill>
                <a:effectLst/>
                <a:latin typeface="+mn-lt"/>
                <a:ea typeface="+mn-ea"/>
                <a:cs typeface="+mn-cs"/>
              </a:rPr>
              <a:t> Perseverance of the Saints… If all these other points are true, then there would be no doubt that a person would persevere.</a:t>
            </a:r>
          </a:p>
          <a:p>
            <a:r>
              <a:rPr lang="en-US" sz="1200" b="0" i="0" kern="1200" baseline="0" dirty="0" err="1">
                <a:solidFill>
                  <a:schemeClr val="tx1"/>
                </a:solidFill>
                <a:effectLst/>
                <a:latin typeface="+mn-lt"/>
                <a:ea typeface="+mn-ea"/>
                <a:cs typeface="+mn-cs"/>
              </a:rPr>
              <a:t>Arminians</a:t>
            </a:r>
            <a:r>
              <a:rPr lang="en-US" sz="1200" b="0" i="0" kern="1200" baseline="0" dirty="0">
                <a:solidFill>
                  <a:schemeClr val="tx1"/>
                </a:solidFill>
                <a:effectLst/>
                <a:latin typeface="+mn-lt"/>
                <a:ea typeface="+mn-ea"/>
                <a:cs typeface="+mn-cs"/>
              </a:rPr>
              <a:t> believe this is </a:t>
            </a:r>
            <a:r>
              <a:rPr lang="en-US" sz="1200" b="1" i="1" kern="1200" baseline="0" dirty="0">
                <a:solidFill>
                  <a:schemeClr val="tx1"/>
                </a:solidFill>
                <a:effectLst/>
                <a:latin typeface="+mn-lt"/>
                <a:ea typeface="+mn-ea"/>
                <a:cs typeface="+mn-cs"/>
              </a:rPr>
              <a:t>Click</a:t>
            </a:r>
            <a:r>
              <a:rPr lang="en-US" sz="1200" b="0" i="0" kern="1200" baseline="0" dirty="0">
                <a:solidFill>
                  <a:schemeClr val="tx1"/>
                </a:solidFill>
                <a:effectLst/>
                <a:latin typeface="+mn-lt"/>
                <a:ea typeface="+mn-ea"/>
                <a:cs typeface="+mn-cs"/>
              </a:rPr>
              <a:t>… Conditional and that we can make a shipwreck of our faith. If you stay in Christ, you will persevere.</a:t>
            </a: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18</a:t>
            </a:fld>
            <a:endParaRPr lang="en-US"/>
          </a:p>
        </p:txBody>
      </p:sp>
    </p:spTree>
    <p:extLst>
      <p:ext uri="{BB962C8B-B14F-4D97-AF65-F5344CB8AC3E}">
        <p14:creationId xmlns:p14="http://schemas.microsoft.com/office/powerpoint/2010/main" val="512856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a:solidFill>
                  <a:srgbClr val="000000"/>
                </a:solidFill>
                <a:effectLst/>
                <a:latin typeface="system-ui"/>
              </a:rPr>
              <a:t>Click</a:t>
            </a:r>
            <a:endParaRPr lang="en-US" b="1" i="1" baseline="30000" dirty="0">
              <a:solidFill>
                <a:srgbClr val="000000"/>
              </a:solidFill>
              <a:effectLst/>
              <a:latin typeface="system-ui"/>
            </a:endParaRPr>
          </a:p>
          <a:p>
            <a:r>
              <a:rPr lang="en-US" b="1" i="0" baseline="30000" dirty="0">
                <a:solidFill>
                  <a:srgbClr val="000000"/>
                </a:solidFill>
                <a:effectLst/>
                <a:latin typeface="system-ui"/>
              </a:rPr>
              <a:t>4 </a:t>
            </a:r>
            <a:r>
              <a:rPr lang="en-US" b="0" i="0" dirty="0">
                <a:solidFill>
                  <a:srgbClr val="000000"/>
                </a:solidFill>
                <a:effectLst/>
                <a:latin typeface="system-ui"/>
              </a:rPr>
              <a:t>For in the case of those who have once been enlightened and have tasted of the heavenly gift and have been made partakers of the Holy Spirit, </a:t>
            </a:r>
            <a:r>
              <a:rPr lang="en-US" b="1" i="0" baseline="30000" dirty="0">
                <a:solidFill>
                  <a:srgbClr val="000000"/>
                </a:solidFill>
                <a:effectLst/>
                <a:latin typeface="system-ui"/>
              </a:rPr>
              <a:t>5 </a:t>
            </a:r>
            <a:r>
              <a:rPr lang="en-US" b="0" i="0" dirty="0">
                <a:solidFill>
                  <a:srgbClr val="000000"/>
                </a:solidFill>
                <a:effectLst/>
                <a:latin typeface="system-ui"/>
              </a:rPr>
              <a:t>and have tasted the good word of God and the powers of the age to come, </a:t>
            </a:r>
            <a:r>
              <a:rPr lang="en-US" b="1" i="0" baseline="30000" dirty="0">
                <a:solidFill>
                  <a:srgbClr val="000000"/>
                </a:solidFill>
                <a:effectLst/>
                <a:latin typeface="system-ui"/>
              </a:rPr>
              <a:t>6 </a:t>
            </a:r>
            <a:r>
              <a:rPr lang="en-US" b="0" i="0" dirty="0">
                <a:solidFill>
                  <a:srgbClr val="000000"/>
                </a:solidFill>
                <a:effectLst/>
                <a:latin typeface="system-ui"/>
              </a:rPr>
              <a:t>and </a:t>
            </a:r>
            <a:r>
              <a:rPr lang="en-US" b="0" i="1" dirty="0">
                <a:solidFill>
                  <a:srgbClr val="000000"/>
                </a:solidFill>
                <a:effectLst/>
                <a:latin typeface="system-ui"/>
              </a:rPr>
              <a:t>then</a:t>
            </a:r>
            <a:r>
              <a:rPr lang="en-US" b="0" i="0" dirty="0">
                <a:solidFill>
                  <a:srgbClr val="000000"/>
                </a:solidFill>
                <a:effectLst/>
                <a:latin typeface="system-ui"/>
              </a:rPr>
              <a:t> have fallen away, it is impossible to renew them again to repentance, since they again crucify to themselves the Son of God and put Him to open shame. </a:t>
            </a:r>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19</a:t>
            </a:fld>
            <a:endParaRPr lang="en-US"/>
          </a:p>
        </p:txBody>
      </p:sp>
    </p:spTree>
    <p:extLst>
      <p:ext uri="{BB962C8B-B14F-4D97-AF65-F5344CB8AC3E}">
        <p14:creationId xmlns:p14="http://schemas.microsoft.com/office/powerpoint/2010/main" val="1776295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effectLst/>
                <a:latin typeface="+mn-lt"/>
                <a:ea typeface="+mn-ea"/>
                <a:cs typeface="+mn-cs"/>
              </a:rPr>
              <a:t>Let’s first start with a brief description of some key players in this encounter were about to witness:</a:t>
            </a:r>
          </a:p>
          <a:p>
            <a:r>
              <a:rPr lang="en-US" sz="1200" b="1" i="1" kern="1200" dirty="0">
                <a:solidFill>
                  <a:schemeClr val="tx1"/>
                </a:solidFill>
                <a:effectLst/>
                <a:latin typeface="+mn-lt"/>
                <a:ea typeface="+mn-ea"/>
                <a:cs typeface="+mn-cs"/>
              </a:rPr>
              <a:t>Click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Click </a:t>
            </a:r>
            <a:r>
              <a:rPr lang="en-US" sz="1200" kern="1200" dirty="0" err="1">
                <a:solidFill>
                  <a:schemeClr val="tx1"/>
                </a:solidFill>
                <a:effectLst/>
                <a:latin typeface="+mn-lt"/>
                <a:ea typeface="+mn-ea"/>
                <a:cs typeface="+mn-cs"/>
              </a:rPr>
              <a:t>Jehan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Cauvin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John Calvin was an influential French theologian and pastor during the Protestant Reformation. </a:t>
            </a:r>
          </a:p>
          <a:p>
            <a:r>
              <a:rPr lang="en-US" sz="1200" kern="1200" dirty="0">
                <a:solidFill>
                  <a:schemeClr val="tx1"/>
                </a:solidFill>
                <a:effectLst/>
                <a:latin typeface="+mn-lt"/>
                <a:ea typeface="+mn-ea"/>
                <a:cs typeface="+mn-cs"/>
              </a:rPr>
              <a:t>He was born July 10</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1509 in </a:t>
            </a:r>
            <a:r>
              <a:rPr lang="en-US" sz="1200" kern="1200" dirty="0" err="1">
                <a:solidFill>
                  <a:schemeClr val="tx1"/>
                </a:solidFill>
                <a:effectLst/>
                <a:latin typeface="+mn-lt"/>
                <a:ea typeface="+mn-ea"/>
                <a:cs typeface="+mn-cs"/>
              </a:rPr>
              <a:t>Noyon</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France </a:t>
            </a:r>
          </a:p>
          <a:p>
            <a:r>
              <a:rPr lang="en-US" sz="1200" kern="1200" dirty="0">
                <a:solidFill>
                  <a:schemeClr val="tx1"/>
                </a:solidFill>
                <a:effectLst/>
                <a:latin typeface="+mn-lt"/>
                <a:ea typeface="+mn-ea"/>
                <a:cs typeface="+mn-cs"/>
              </a:rPr>
              <a:t>He became a principal figure in the development of the system of Christian theology later called Calvinism, he was a proponent in the movement in Geneva, Switzerland where he died on May 27</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1564 ...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2</a:t>
            </a:fld>
            <a:endParaRPr lang="en-US"/>
          </a:p>
        </p:txBody>
      </p:sp>
    </p:spTree>
    <p:extLst>
      <p:ext uri="{BB962C8B-B14F-4D97-AF65-F5344CB8AC3E}">
        <p14:creationId xmlns:p14="http://schemas.microsoft.com/office/powerpoint/2010/main" val="6055378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baseline="30000" dirty="0">
                <a:solidFill>
                  <a:srgbClr val="000000"/>
                </a:solidFill>
                <a:effectLst/>
                <a:latin typeface="system-ui"/>
              </a:rPr>
              <a:t>7 </a:t>
            </a:r>
            <a:r>
              <a:rPr lang="en-US" sz="1200" b="0" i="0" dirty="0">
                <a:solidFill>
                  <a:srgbClr val="000000"/>
                </a:solidFill>
                <a:effectLst/>
                <a:latin typeface="system-ui"/>
              </a:rPr>
              <a:t>For ground that drinks the rain which often falls on it and brings forth vegetation useful to those for whose sake it is also tilled, receives a blessing from God; </a:t>
            </a:r>
            <a:r>
              <a:rPr lang="en-US" sz="1200" b="1" i="0" baseline="30000" dirty="0">
                <a:solidFill>
                  <a:srgbClr val="000000"/>
                </a:solidFill>
                <a:effectLst/>
                <a:latin typeface="system-ui"/>
              </a:rPr>
              <a:t>8 </a:t>
            </a:r>
            <a:r>
              <a:rPr lang="en-US" sz="1200" b="0" i="0" dirty="0">
                <a:solidFill>
                  <a:srgbClr val="000000"/>
                </a:solidFill>
                <a:effectLst/>
                <a:latin typeface="system-ui"/>
              </a:rPr>
              <a:t>but if it yields thorns and thistles, it is worthless and close to being cursed, and it ends up being burned. </a:t>
            </a:r>
            <a:r>
              <a:rPr lang="en-US" sz="1200" b="1" i="0" baseline="30000" dirty="0">
                <a:solidFill>
                  <a:srgbClr val="000000"/>
                </a:solidFill>
                <a:effectLst/>
                <a:latin typeface="system-ui"/>
              </a:rPr>
              <a:t>9 </a:t>
            </a:r>
            <a:r>
              <a:rPr lang="en-US" sz="1200" b="0" i="0" dirty="0">
                <a:solidFill>
                  <a:srgbClr val="000000"/>
                </a:solidFill>
                <a:effectLst/>
                <a:latin typeface="system-ui"/>
              </a:rPr>
              <a:t>But, beloved, we are convinced of better things concerning you, and things that accompany salvation, though we are speaking in this way.   Hebrews 6:4-12</a:t>
            </a:r>
            <a:endParaRPr lang="en-US" sz="1200" dirty="0"/>
          </a:p>
          <a:p>
            <a:endParaRPr lang="en-US" sz="1200" b="1" i="1"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20</a:t>
            </a:fld>
            <a:endParaRPr lang="en-US"/>
          </a:p>
        </p:txBody>
      </p:sp>
    </p:spTree>
    <p:extLst>
      <p:ext uri="{BB962C8B-B14F-4D97-AF65-F5344CB8AC3E}">
        <p14:creationId xmlns:p14="http://schemas.microsoft.com/office/powerpoint/2010/main" val="1728893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baseline="30000" dirty="0">
                <a:solidFill>
                  <a:srgbClr val="000000"/>
                </a:solidFill>
                <a:effectLst/>
                <a:latin typeface="system-ui"/>
              </a:rPr>
              <a:t>10 </a:t>
            </a:r>
            <a:r>
              <a:rPr lang="en-US" sz="1200" b="0" i="0" dirty="0">
                <a:solidFill>
                  <a:srgbClr val="000000"/>
                </a:solidFill>
                <a:effectLst/>
                <a:latin typeface="system-ui"/>
              </a:rPr>
              <a:t>For God is not unjust so as to forget your work and the love which you have shown toward His name, in having ministered and in still ministering to the saints. </a:t>
            </a:r>
            <a:r>
              <a:rPr lang="en-US" sz="1200" b="1" i="0" baseline="30000" dirty="0">
                <a:solidFill>
                  <a:srgbClr val="000000"/>
                </a:solidFill>
                <a:effectLst/>
                <a:latin typeface="system-ui"/>
              </a:rPr>
              <a:t>11 </a:t>
            </a:r>
            <a:r>
              <a:rPr lang="en-US" sz="1200" b="0" i="0" dirty="0">
                <a:solidFill>
                  <a:srgbClr val="000000"/>
                </a:solidFill>
                <a:effectLst/>
                <a:latin typeface="system-ui"/>
              </a:rPr>
              <a:t>And we desire that each one of you show the same diligence so as to realize the full assurance of hope until the end, </a:t>
            </a:r>
            <a:r>
              <a:rPr lang="en-US" sz="1200" b="1" i="0" baseline="30000" dirty="0">
                <a:solidFill>
                  <a:srgbClr val="000000"/>
                </a:solidFill>
                <a:effectLst/>
                <a:latin typeface="system-ui"/>
              </a:rPr>
              <a:t>12 </a:t>
            </a:r>
            <a:r>
              <a:rPr lang="en-US" sz="1200" b="0" i="0" dirty="0">
                <a:solidFill>
                  <a:srgbClr val="000000"/>
                </a:solidFill>
                <a:effectLst/>
                <a:latin typeface="system-ui"/>
              </a:rPr>
              <a:t>so that you will not be sluggish, but imitators of those who through faith and patience inherit the promises.   Hebrews 6:4-12</a:t>
            </a:r>
          </a:p>
          <a:p>
            <a:endParaRPr lang="en-US" sz="1200" b="0" i="0" dirty="0">
              <a:solidFill>
                <a:srgbClr val="000000"/>
              </a:solidFill>
              <a:effectLst/>
              <a:latin typeface="system-ui"/>
            </a:endParaRPr>
          </a:p>
          <a:p>
            <a:r>
              <a:rPr lang="en-US" sz="1200" b="0" i="0" dirty="0">
                <a:solidFill>
                  <a:srgbClr val="000000"/>
                </a:solidFill>
                <a:effectLst/>
                <a:latin typeface="system-ui"/>
              </a:rPr>
              <a:t>In these verses we read – we see that there can be a falling away even after being enlightened and have tasted of the heavenly gift and have been made partakers of the Holy Spirit, </a:t>
            </a:r>
            <a:r>
              <a:rPr lang="en-US" sz="1200" b="1" i="0" baseline="30000" dirty="0">
                <a:solidFill>
                  <a:srgbClr val="000000"/>
                </a:solidFill>
                <a:effectLst/>
                <a:latin typeface="system-ui"/>
              </a:rPr>
              <a:t>5 </a:t>
            </a:r>
            <a:r>
              <a:rPr lang="en-US" sz="1200" b="0" i="0" dirty="0">
                <a:solidFill>
                  <a:srgbClr val="000000"/>
                </a:solidFill>
                <a:effectLst/>
                <a:latin typeface="system-ui"/>
              </a:rPr>
              <a:t>and have tasted the good word of God and the powers of the age to come, </a:t>
            </a:r>
          </a:p>
          <a:p>
            <a:r>
              <a:rPr lang="en-US" sz="1200" b="0" i="0" kern="1200" baseline="0" dirty="0">
                <a:solidFill>
                  <a:srgbClr val="000000"/>
                </a:solidFill>
                <a:effectLst/>
                <a:latin typeface="system-ui"/>
                <a:ea typeface="+mn-ea"/>
                <a:cs typeface="+mn-cs"/>
              </a:rPr>
              <a:t>In these verses on this screen, things that can accompany salvation - we see the possibility to persevere --- show diligence so as to realize the full assurance of hope.</a:t>
            </a:r>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21</a:t>
            </a:fld>
            <a:endParaRPr lang="en-US"/>
          </a:p>
        </p:txBody>
      </p:sp>
    </p:spTree>
    <p:extLst>
      <p:ext uri="{BB962C8B-B14F-4D97-AF65-F5344CB8AC3E}">
        <p14:creationId xmlns:p14="http://schemas.microsoft.com/office/powerpoint/2010/main" val="7975215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1" i="0" baseline="30000" dirty="0">
                <a:solidFill>
                  <a:srgbClr val="000000"/>
                </a:solidFill>
                <a:effectLst/>
                <a:latin typeface="system-ui"/>
              </a:rPr>
              <a:t>26 </a:t>
            </a:r>
            <a:r>
              <a:rPr lang="en-US" b="0" i="0" dirty="0">
                <a:solidFill>
                  <a:srgbClr val="000000"/>
                </a:solidFill>
                <a:effectLst/>
                <a:latin typeface="system-ui"/>
              </a:rPr>
              <a:t>For if we go on sinning willfully after receiving the knowledge of the truth, there no longer remains a sacrifice for sins, </a:t>
            </a:r>
            <a:r>
              <a:rPr lang="en-US" b="1" i="0" baseline="30000" dirty="0">
                <a:solidFill>
                  <a:srgbClr val="000000"/>
                </a:solidFill>
                <a:effectLst/>
                <a:latin typeface="system-ui"/>
              </a:rPr>
              <a:t>27 </a:t>
            </a:r>
            <a:r>
              <a:rPr lang="en-US" b="0" i="0" dirty="0">
                <a:solidFill>
                  <a:srgbClr val="000000"/>
                </a:solidFill>
                <a:effectLst/>
                <a:latin typeface="system-ui"/>
              </a:rPr>
              <a:t>but a terrifying expectation of judgment and </a:t>
            </a:r>
            <a:r>
              <a:rPr lang="en-US" b="0" i="0" cap="small" dirty="0">
                <a:solidFill>
                  <a:srgbClr val="000000"/>
                </a:solidFill>
                <a:effectLst/>
                <a:latin typeface="system-ui"/>
              </a:rPr>
              <a:t>the fury of a fire which will consume the adversaries</a:t>
            </a:r>
            <a:r>
              <a:rPr lang="en-US" b="0" i="0" dirty="0">
                <a:solidFill>
                  <a:srgbClr val="000000"/>
                </a:solidFill>
                <a:effectLst/>
                <a:latin typeface="system-ui"/>
              </a:rPr>
              <a:t>. </a:t>
            </a:r>
            <a:r>
              <a:rPr lang="en-US" b="1" i="0" baseline="30000" dirty="0">
                <a:solidFill>
                  <a:srgbClr val="000000"/>
                </a:solidFill>
                <a:effectLst/>
                <a:latin typeface="system-ui"/>
              </a:rPr>
              <a:t>28 </a:t>
            </a:r>
            <a:r>
              <a:rPr lang="en-US" b="0" i="0" dirty="0">
                <a:solidFill>
                  <a:srgbClr val="000000"/>
                </a:solidFill>
                <a:effectLst/>
                <a:latin typeface="system-ui"/>
              </a:rPr>
              <a:t>Anyone who has set aside the Law of Moses dies without mercy on </a:t>
            </a:r>
            <a:r>
              <a:rPr lang="en-US" b="0" i="1" dirty="0">
                <a:solidFill>
                  <a:srgbClr val="000000"/>
                </a:solidFill>
                <a:effectLst/>
                <a:latin typeface="system-ui"/>
              </a:rPr>
              <a:t>the testimony of</a:t>
            </a:r>
            <a:r>
              <a:rPr lang="en-US" b="0" i="0" dirty="0">
                <a:solidFill>
                  <a:srgbClr val="000000"/>
                </a:solidFill>
                <a:effectLst/>
                <a:latin typeface="system-ui"/>
              </a:rPr>
              <a:t> two or three witnesses.  </a:t>
            </a:r>
            <a:r>
              <a:rPr lang="en-US" b="0" i="0" baseline="0" dirty="0">
                <a:effectLst/>
              </a:rPr>
              <a:t>Hebrews 10:26-36</a:t>
            </a: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22</a:t>
            </a:fld>
            <a:endParaRPr lang="en-US"/>
          </a:p>
        </p:txBody>
      </p:sp>
    </p:spTree>
    <p:extLst>
      <p:ext uri="{BB962C8B-B14F-4D97-AF65-F5344CB8AC3E}">
        <p14:creationId xmlns:p14="http://schemas.microsoft.com/office/powerpoint/2010/main" val="12397621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1" i="0" baseline="30000" dirty="0">
                <a:solidFill>
                  <a:srgbClr val="000000"/>
                </a:solidFill>
                <a:effectLst/>
                <a:latin typeface="system-ui"/>
              </a:rPr>
              <a:t>29 </a:t>
            </a:r>
            <a:r>
              <a:rPr lang="en-US" b="0" i="0" dirty="0">
                <a:solidFill>
                  <a:srgbClr val="000000"/>
                </a:solidFill>
                <a:effectLst/>
                <a:latin typeface="system-ui"/>
              </a:rPr>
              <a:t>How much severer punishment do you think he will deserve who has trampled under foot the Son of God, and has regarded as unclean the blood of the covenant by which he was sanctified, and has insulted the Spirit of grace? </a:t>
            </a:r>
            <a:r>
              <a:rPr lang="en-US" b="1" i="0" baseline="30000" dirty="0">
                <a:solidFill>
                  <a:srgbClr val="000000"/>
                </a:solidFill>
                <a:effectLst/>
                <a:latin typeface="system-ui"/>
              </a:rPr>
              <a:t>30 </a:t>
            </a:r>
            <a:r>
              <a:rPr lang="en-US" b="0" i="0" dirty="0">
                <a:solidFill>
                  <a:srgbClr val="000000"/>
                </a:solidFill>
                <a:effectLst/>
                <a:latin typeface="system-ui"/>
              </a:rPr>
              <a:t>For we know Him who said, “</a:t>
            </a:r>
            <a:r>
              <a:rPr lang="en-US" b="0" i="0" cap="small" dirty="0">
                <a:solidFill>
                  <a:srgbClr val="000000"/>
                </a:solidFill>
                <a:effectLst/>
                <a:latin typeface="system-ui"/>
              </a:rPr>
              <a:t>Vengeance is Mine</a:t>
            </a:r>
            <a:r>
              <a:rPr lang="en-US" b="0" i="0" dirty="0">
                <a:solidFill>
                  <a:srgbClr val="000000"/>
                </a:solidFill>
                <a:effectLst/>
                <a:latin typeface="system-ui"/>
              </a:rPr>
              <a:t>, I </a:t>
            </a:r>
            <a:r>
              <a:rPr lang="en-US" b="0" i="0" cap="small" dirty="0">
                <a:solidFill>
                  <a:srgbClr val="000000"/>
                </a:solidFill>
                <a:effectLst/>
                <a:latin typeface="system-ui"/>
              </a:rPr>
              <a:t>will repay</a:t>
            </a:r>
            <a:r>
              <a:rPr lang="en-US" b="0" i="0" dirty="0">
                <a:solidFill>
                  <a:srgbClr val="000000"/>
                </a:solidFill>
                <a:effectLst/>
                <a:latin typeface="system-ui"/>
              </a:rPr>
              <a:t>.” And again, “</a:t>
            </a:r>
            <a:r>
              <a:rPr lang="en-US" b="0" i="0" cap="small" dirty="0">
                <a:solidFill>
                  <a:srgbClr val="000000"/>
                </a:solidFill>
                <a:effectLst/>
                <a:latin typeface="system-ui"/>
              </a:rPr>
              <a:t>The Lord will judge His people</a:t>
            </a:r>
            <a:r>
              <a:rPr lang="en-US" b="0" i="0" dirty="0">
                <a:solidFill>
                  <a:srgbClr val="000000"/>
                </a:solidFill>
                <a:effectLst/>
                <a:latin typeface="system-ui"/>
              </a:rPr>
              <a:t>.” </a:t>
            </a:r>
            <a:r>
              <a:rPr lang="en-US" b="1" i="0" baseline="30000" dirty="0">
                <a:solidFill>
                  <a:srgbClr val="000000"/>
                </a:solidFill>
                <a:effectLst/>
                <a:latin typeface="system-ui"/>
              </a:rPr>
              <a:t>31 </a:t>
            </a:r>
            <a:r>
              <a:rPr lang="en-US" b="0" i="0" dirty="0">
                <a:solidFill>
                  <a:srgbClr val="000000"/>
                </a:solidFill>
                <a:effectLst/>
                <a:latin typeface="system-ui"/>
              </a:rPr>
              <a:t>It is a terrifying thing to fall into the hands of the living God.</a:t>
            </a:r>
          </a:p>
          <a:p>
            <a:r>
              <a:rPr lang="en-US" b="0" i="0" baseline="0" dirty="0">
                <a:effectLst/>
              </a:rPr>
              <a:t>Hebrews 10:26-36</a:t>
            </a: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23</a:t>
            </a:fld>
            <a:endParaRPr lang="en-US"/>
          </a:p>
        </p:txBody>
      </p:sp>
    </p:spTree>
    <p:extLst>
      <p:ext uri="{BB962C8B-B14F-4D97-AF65-F5344CB8AC3E}">
        <p14:creationId xmlns:p14="http://schemas.microsoft.com/office/powerpoint/2010/main" val="3038415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1" i="0" baseline="30000" dirty="0">
                <a:solidFill>
                  <a:srgbClr val="000000"/>
                </a:solidFill>
                <a:effectLst/>
                <a:latin typeface="system-ui"/>
              </a:rPr>
              <a:t>32 </a:t>
            </a:r>
            <a:r>
              <a:rPr lang="en-US" b="0" i="0" dirty="0">
                <a:solidFill>
                  <a:srgbClr val="000000"/>
                </a:solidFill>
                <a:effectLst/>
                <a:latin typeface="system-ui"/>
              </a:rPr>
              <a:t>But remember the former days, when, after being enlightened, you endured a great conflict of sufferings, </a:t>
            </a:r>
            <a:r>
              <a:rPr lang="en-US" b="1" i="0" baseline="30000" dirty="0">
                <a:solidFill>
                  <a:srgbClr val="000000"/>
                </a:solidFill>
                <a:effectLst/>
                <a:latin typeface="system-ui"/>
              </a:rPr>
              <a:t>33 </a:t>
            </a:r>
            <a:r>
              <a:rPr lang="en-US" b="0" i="0" dirty="0">
                <a:solidFill>
                  <a:srgbClr val="000000"/>
                </a:solidFill>
                <a:effectLst/>
                <a:latin typeface="system-ui"/>
              </a:rPr>
              <a:t>partly by being made a public spectacle through reproaches and tribulations, and partly by becoming sharers with those who were so treated. </a:t>
            </a:r>
            <a:r>
              <a:rPr lang="en-US" b="1" i="0" baseline="30000" dirty="0">
                <a:solidFill>
                  <a:srgbClr val="000000"/>
                </a:solidFill>
                <a:effectLst/>
                <a:latin typeface="system-ui"/>
              </a:rPr>
              <a:t>34 </a:t>
            </a:r>
            <a:r>
              <a:rPr lang="en-US" b="0" i="0" dirty="0">
                <a:solidFill>
                  <a:srgbClr val="000000"/>
                </a:solidFill>
                <a:effectLst/>
                <a:latin typeface="system-ui"/>
              </a:rPr>
              <a:t>For you showed sympathy to the prisoners and accepted joyfully the seizure of your property, knowing that you have for yourselves a better possession and a lasting one. </a:t>
            </a:r>
          </a:p>
          <a:p>
            <a:r>
              <a:rPr lang="en-US" b="0" i="0" baseline="0" dirty="0">
                <a:effectLst/>
              </a:rPr>
              <a:t>Hebrews 10:26-36</a:t>
            </a: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24</a:t>
            </a:fld>
            <a:endParaRPr lang="en-US"/>
          </a:p>
        </p:txBody>
      </p:sp>
    </p:spTree>
    <p:extLst>
      <p:ext uri="{BB962C8B-B14F-4D97-AF65-F5344CB8AC3E}">
        <p14:creationId xmlns:p14="http://schemas.microsoft.com/office/powerpoint/2010/main" val="21940449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1" i="0" baseline="30000" dirty="0">
                <a:solidFill>
                  <a:srgbClr val="000000"/>
                </a:solidFill>
                <a:effectLst/>
                <a:latin typeface="system-ui"/>
              </a:rPr>
              <a:t>35 </a:t>
            </a:r>
            <a:r>
              <a:rPr lang="en-US" b="0" i="0" dirty="0">
                <a:solidFill>
                  <a:srgbClr val="000000"/>
                </a:solidFill>
                <a:effectLst/>
                <a:latin typeface="system-ui"/>
              </a:rPr>
              <a:t>Therefore, do not throw away your confidence, which has a great reward. </a:t>
            </a:r>
            <a:r>
              <a:rPr lang="en-US" b="1" i="0" baseline="30000" dirty="0">
                <a:solidFill>
                  <a:srgbClr val="000000"/>
                </a:solidFill>
                <a:effectLst/>
                <a:latin typeface="system-ui"/>
              </a:rPr>
              <a:t>36 </a:t>
            </a:r>
            <a:r>
              <a:rPr lang="en-US" b="0" i="0" dirty="0">
                <a:solidFill>
                  <a:srgbClr val="000000"/>
                </a:solidFill>
                <a:effectLst/>
                <a:latin typeface="system-ui"/>
              </a:rPr>
              <a:t>For you have need of endurance, so that when you have done the will of God, you may receive what was promised.</a:t>
            </a:r>
          </a:p>
          <a:p>
            <a:r>
              <a:rPr lang="en-US" b="0" i="0" baseline="0" dirty="0">
                <a:effectLst/>
              </a:rPr>
              <a:t>Hebrews 10:26-36</a:t>
            </a:r>
          </a:p>
          <a:p>
            <a:endParaRPr lang="en-US" b="0" i="0" baseline="0" dirty="0">
              <a:effectLst/>
            </a:endParaRPr>
          </a:p>
          <a:p>
            <a:r>
              <a:rPr lang="en-US" b="0" i="0" baseline="0" dirty="0">
                <a:effectLst/>
              </a:rPr>
              <a:t>These scriptures show that we can sin willfully after receiving the knowledge of truth. This shows a blatant disregard for the blood of the covenant by which someone was sanctified.</a:t>
            </a:r>
          </a:p>
          <a:p>
            <a:r>
              <a:rPr lang="en-US" b="0" i="0" baseline="0" dirty="0">
                <a:effectLst/>
              </a:rPr>
              <a:t>However, this scripture continues speaking of former days – how the people showed sympathy to prisoners – and lost their property for doing so --- knowing at the time that they have a better possession that is a lasting one. This ends with that conditional aspect toward Perseverance – Therefore, do not throw away your confidence – that free and fearless confidence that has great reward.</a:t>
            </a: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25</a:t>
            </a:fld>
            <a:endParaRPr lang="en-US"/>
          </a:p>
        </p:txBody>
      </p:sp>
    </p:spTree>
    <p:extLst>
      <p:ext uri="{BB962C8B-B14F-4D97-AF65-F5344CB8AC3E}">
        <p14:creationId xmlns:p14="http://schemas.microsoft.com/office/powerpoint/2010/main" val="18636571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Now the last Letter P is what most Baptists adhere to. Many have not held to all five points of Calvinism and are kind of Calvinist Arminian Hybrids…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 could spend days going over scripture and how to interpret the Bible as a whole… but I believed God wanted us all to know these thoughts, with some corresponding scripture - so we could begin to understand what the differences are among the Body of Christ.</a:t>
            </a:r>
          </a:p>
          <a:p>
            <a:endParaRPr lang="en-US" sz="1200" b="0" i="0"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sz="1200" b="1" i="1" kern="1200" baseline="0" dirty="0">
              <a:solidFill>
                <a:schemeClr val="tx1"/>
              </a:solidFill>
              <a:effectLst/>
              <a:latin typeface="+mn-lt"/>
              <a:ea typeface="+mn-ea"/>
              <a:cs typeface="+mn-cs"/>
            </a:endParaRPr>
          </a:p>
          <a:p>
            <a:endParaRPr lang="en-US" b="1" i="1" baseline="0" dirty="0">
              <a:effectLst/>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26</a:t>
            </a:fld>
            <a:endParaRPr lang="en-US"/>
          </a:p>
        </p:txBody>
      </p:sp>
    </p:spTree>
    <p:extLst>
      <p:ext uri="{BB962C8B-B14F-4D97-AF65-F5344CB8AC3E}">
        <p14:creationId xmlns:p14="http://schemas.microsoft.com/office/powerpoint/2010/main" val="1010734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aseline="0" dirty="0"/>
              <a:t>This was printed for George Whitfield and then was sold among the Methodist Preaching Houses.</a:t>
            </a:r>
          </a:p>
          <a:p>
            <a:endParaRPr lang="en-US" baseline="0" dirty="0"/>
          </a:p>
          <a:p>
            <a:r>
              <a:rPr lang="en-US" baseline="0" dirty="0"/>
              <a:t>At the end of the writing John Wesley concluded…</a:t>
            </a:r>
          </a:p>
          <a:p>
            <a:r>
              <a:rPr lang="en-US" baseline="0" dirty="0"/>
              <a:t>Away then with all ambiguity: Away with all expression which only puzzle the cause. Let honest men speak out, and not play with hard words, which they do not understand: And how could any man know what Arminius held, who has never read one page of his writings? Let no man bawl against </a:t>
            </a:r>
            <a:r>
              <a:rPr lang="en-US" baseline="0" dirty="0" err="1"/>
              <a:t>Arminians</a:t>
            </a:r>
            <a:r>
              <a:rPr lang="en-US" baseline="0" dirty="0"/>
              <a:t>, </a:t>
            </a:r>
            <a:r>
              <a:rPr lang="en-US" baseline="0" dirty="0" err="1"/>
              <a:t>til</a:t>
            </a:r>
            <a:r>
              <a:rPr lang="en-US" baseline="0" dirty="0"/>
              <a:t> he knows what the term means. And then he will know that </a:t>
            </a:r>
            <a:r>
              <a:rPr lang="en-US" baseline="0" dirty="0" err="1"/>
              <a:t>Arminians</a:t>
            </a:r>
            <a:r>
              <a:rPr lang="en-US" baseline="0" dirty="0"/>
              <a:t> and Calvinists are just upon a level. And </a:t>
            </a:r>
            <a:r>
              <a:rPr lang="en-US" baseline="0" dirty="0" err="1"/>
              <a:t>Arminians</a:t>
            </a:r>
            <a:r>
              <a:rPr lang="en-US" baseline="0" dirty="0"/>
              <a:t> have as much to be angry at Calvinists, as Calvinist have to be angry at </a:t>
            </a:r>
            <a:r>
              <a:rPr lang="en-US" baseline="0" dirty="0" err="1"/>
              <a:t>Arminians</a:t>
            </a:r>
            <a:r>
              <a:rPr lang="en-US" baseline="0" dirty="0"/>
              <a:t>. John Calvin was a pious, learned, sensible man: And so was James </a:t>
            </a:r>
            <a:r>
              <a:rPr lang="en-US" baseline="0" dirty="0" err="1"/>
              <a:t>Harmens</a:t>
            </a:r>
            <a:r>
              <a:rPr lang="en-US" baseline="0" dirty="0"/>
              <a:t>. Many Calvinists are pious, learned, sensible men: And so are many </a:t>
            </a:r>
            <a:r>
              <a:rPr lang="en-US" baseline="0" dirty="0" err="1"/>
              <a:t>Arminians</a:t>
            </a:r>
            <a:r>
              <a:rPr lang="en-US" baseline="0" dirty="0"/>
              <a:t>. Only the former hold Absolute Predestination. The latter Conditional. </a:t>
            </a:r>
          </a:p>
          <a:p>
            <a:r>
              <a:rPr lang="en-US" baseline="0" dirty="0"/>
              <a:t>One more word it is not the duty of every Arminian Preacher, first, never in public or in private, to use the word Calvinist as a term of reproach. Seeing it is neither better nor worse than calling names. A practice no more consistent with good sense, or good manners, than it is with Christianity.</a:t>
            </a:r>
          </a:p>
          <a:p>
            <a:r>
              <a:rPr lang="en-US" baseline="0" dirty="0"/>
              <a:t>Secondly, to do all in him lies, to prevent his hearers from doing it, by showing him the sin and folly of it?</a:t>
            </a:r>
          </a:p>
          <a:p>
            <a:r>
              <a:rPr lang="en-US" baseline="0" dirty="0"/>
              <a:t>And it is not equally the duty of every Calvinist Preacher, first, never in public or in private, to use the word Arminian as a term of reproach. Secondly, to do all in him lies, to prevent his hearers from doing it, by </a:t>
            </a:r>
            <a:r>
              <a:rPr lang="en-US" baseline="0" dirty="0" err="1"/>
              <a:t>shering</a:t>
            </a:r>
            <a:r>
              <a:rPr lang="en-US" baseline="0" dirty="0"/>
              <a:t> them the sin and folly thereof? And more earnestly and diligently, if they have been accustom to do it? Perhaps encourage </a:t>
            </a:r>
            <a:r>
              <a:rPr lang="en-US" baseline="0" dirty="0" err="1"/>
              <a:t>therin</a:t>
            </a:r>
            <a:r>
              <a:rPr lang="en-US" baseline="0" dirty="0"/>
              <a:t> by his own example?</a:t>
            </a:r>
          </a:p>
          <a:p>
            <a:endParaRPr lang="en-US" baseline="0" dirty="0"/>
          </a:p>
          <a:p>
            <a:r>
              <a:rPr lang="en-US" baseline="0" dirty="0"/>
              <a:t>In other words, we are all part of the Body of Christ, and we need to treat others in the body as our brothers and sisters.</a:t>
            </a:r>
          </a:p>
          <a:p>
            <a:r>
              <a:rPr lang="en-US" baseline="0" dirty="0"/>
              <a:t>There can be discussion and debate in love. And sometimes there is a point where we can agree to disagree.</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One thing we must understand is all denominations / non-denominations that believe that Jesus is Lord and that He died on the cross for our sins- to reconcile us to God and who was raised from the dead on the third day… those who believe that the Father is God, Jesus is God and the Holy Spirit is God all have the same cornerstone at the foundation of our faith.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aseline="0" dirty="0"/>
          </a:p>
          <a:p>
            <a:endParaRPr lang="en-US" baseline="0" dirty="0"/>
          </a:p>
          <a:p>
            <a:endParaRPr lang="en-US" baseline="0" dirty="0"/>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759DA591-E39F-4A46-9E72-1EFE26776153}" type="slidenum">
              <a:rPr lang="en-US" smtClean="0"/>
              <a:t>27</a:t>
            </a:fld>
            <a:endParaRPr lang="en-US"/>
          </a:p>
        </p:txBody>
      </p:sp>
    </p:spTree>
    <p:extLst>
      <p:ext uri="{BB962C8B-B14F-4D97-AF65-F5344CB8AC3E}">
        <p14:creationId xmlns:p14="http://schemas.microsoft.com/office/powerpoint/2010/main" val="2327956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effectLst/>
                <a:latin typeface="+mn-lt"/>
                <a:ea typeface="+mn-ea"/>
                <a:cs typeface="+mn-cs"/>
              </a:rPr>
              <a:t>The next key player in this encounter is:</a:t>
            </a:r>
          </a:p>
          <a:p>
            <a:r>
              <a:rPr lang="en-US" sz="1200" b="1" i="1" kern="1200" dirty="0">
                <a:solidFill>
                  <a:schemeClr val="tx1"/>
                </a:solidFill>
                <a:effectLst/>
                <a:latin typeface="+mn-lt"/>
                <a:ea typeface="+mn-ea"/>
                <a:cs typeface="+mn-cs"/>
              </a:rPr>
              <a:t>Click </a:t>
            </a:r>
            <a:r>
              <a:rPr lang="en-US" sz="1200" b="0" i="0" kern="1200" dirty="0">
                <a:solidFill>
                  <a:schemeClr val="tx1"/>
                </a:solidFill>
                <a:effectLst/>
                <a:latin typeface="+mn-lt"/>
                <a:ea typeface="+mn-ea"/>
                <a:cs typeface="+mn-cs"/>
              </a:rPr>
              <a:t>this</a:t>
            </a:r>
            <a:r>
              <a:rPr lang="en-US" sz="1200" b="0" i="0" kern="1200" baseline="0" dirty="0">
                <a:solidFill>
                  <a:schemeClr val="tx1"/>
                </a:solidFill>
                <a:effectLst/>
                <a:latin typeface="+mn-lt"/>
                <a:ea typeface="+mn-ea"/>
                <a:cs typeface="+mn-cs"/>
              </a:rPr>
              <a:t> gentlemen</a:t>
            </a:r>
            <a:endParaRPr lang="en-US" sz="1200" b="1" i="1"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Click </a:t>
            </a:r>
            <a:r>
              <a:rPr lang="en-US" sz="1200" b="0" i="0" kern="1200" dirty="0" err="1">
                <a:solidFill>
                  <a:schemeClr val="tx1"/>
                </a:solidFill>
                <a:effectLst/>
                <a:latin typeface="+mn-lt"/>
                <a:ea typeface="+mn-ea"/>
                <a:cs typeface="+mn-cs"/>
              </a:rPr>
              <a:t>Jakob</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Hermanszoon</a:t>
            </a:r>
            <a:r>
              <a:rPr lang="en-US" sz="1200" b="0" i="0" kern="1200" dirty="0">
                <a:solidFill>
                  <a:schemeClr val="tx1"/>
                </a:solidFill>
                <a:effectLst/>
                <a:latin typeface="+mn-lt"/>
                <a:ea typeface="+mn-ea"/>
                <a:cs typeface="+mn-cs"/>
              </a:rPr>
              <a:t> was also known in the Latinized form as Jacobus</a:t>
            </a:r>
            <a:r>
              <a:rPr lang="en-US" sz="1200" b="0" i="0" kern="1200" baseline="0" dirty="0">
                <a:solidFill>
                  <a:schemeClr val="tx1"/>
                </a:solidFill>
                <a:effectLst/>
                <a:latin typeface="+mn-lt"/>
                <a:ea typeface="+mn-ea"/>
                <a:cs typeface="+mn-cs"/>
              </a:rPr>
              <a:t> or James Arminius, was a Dutch theologian during the Protestant Reformation that served as a professor in theology at the University of Leiden. </a:t>
            </a:r>
          </a:p>
          <a:p>
            <a:r>
              <a:rPr lang="en-US" sz="1200" b="0" i="0" kern="1200" baseline="0" dirty="0">
                <a:solidFill>
                  <a:schemeClr val="tx1"/>
                </a:solidFill>
                <a:effectLst/>
                <a:latin typeface="+mn-lt"/>
                <a:ea typeface="+mn-ea"/>
                <a:cs typeface="+mn-cs"/>
              </a:rPr>
              <a:t>He was born on October 10</a:t>
            </a:r>
            <a:r>
              <a:rPr lang="en-US" sz="1200" b="0" i="0" kern="1200" baseline="30000" dirty="0">
                <a:solidFill>
                  <a:schemeClr val="tx1"/>
                </a:solidFill>
                <a:effectLst/>
                <a:latin typeface="+mn-lt"/>
                <a:ea typeface="+mn-ea"/>
                <a:cs typeface="+mn-cs"/>
              </a:rPr>
              <a:t>th</a:t>
            </a:r>
            <a:r>
              <a:rPr lang="en-US" sz="1200" b="0" i="0" kern="1200" baseline="0" dirty="0">
                <a:solidFill>
                  <a:schemeClr val="tx1"/>
                </a:solidFill>
                <a:effectLst/>
                <a:latin typeface="+mn-lt"/>
                <a:ea typeface="+mn-ea"/>
                <a:cs typeface="+mn-cs"/>
              </a:rPr>
              <a:t>, 1560 in </a:t>
            </a:r>
            <a:r>
              <a:rPr lang="en-US" sz="1200" b="0" i="0" kern="1200" baseline="0" dirty="0" err="1">
                <a:solidFill>
                  <a:schemeClr val="tx1"/>
                </a:solidFill>
                <a:effectLst/>
                <a:latin typeface="+mn-lt"/>
                <a:ea typeface="+mn-ea"/>
                <a:cs typeface="+mn-cs"/>
              </a:rPr>
              <a:t>Oudewater</a:t>
            </a:r>
            <a:r>
              <a:rPr lang="en-US" sz="1200" b="0" i="0" kern="1200" baseline="0" dirty="0">
                <a:solidFill>
                  <a:schemeClr val="tx1"/>
                </a:solidFill>
                <a:effectLst/>
                <a:latin typeface="+mn-lt"/>
                <a:ea typeface="+mn-ea"/>
                <a:cs typeface="+mn-cs"/>
              </a:rPr>
              <a:t>, Netherlands and died October 19</a:t>
            </a:r>
            <a:r>
              <a:rPr lang="en-US" sz="1200" b="0" i="0" kern="1200" baseline="30000" dirty="0">
                <a:solidFill>
                  <a:schemeClr val="tx1"/>
                </a:solidFill>
                <a:effectLst/>
                <a:latin typeface="+mn-lt"/>
                <a:ea typeface="+mn-ea"/>
                <a:cs typeface="+mn-cs"/>
              </a:rPr>
              <a:t>th</a:t>
            </a:r>
            <a:r>
              <a:rPr lang="en-US" sz="1200" b="0" i="0" kern="1200" baseline="0" dirty="0">
                <a:solidFill>
                  <a:schemeClr val="tx1"/>
                </a:solidFill>
                <a:effectLst/>
                <a:latin typeface="+mn-lt"/>
                <a:ea typeface="+mn-ea"/>
                <a:cs typeface="+mn-cs"/>
              </a:rPr>
              <a:t>, 1609 in Leiden, Netherlands.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He is most noted for his departure from the Reformed theology of the </a:t>
            </a:r>
            <a:r>
              <a:rPr lang="en-US" u="none" dirty="0">
                <a:solidFill>
                  <a:schemeClr val="tx1"/>
                </a:solidFill>
              </a:rPr>
              <a:t>Belgic</a:t>
            </a:r>
            <a:r>
              <a:rPr lang="en-US" u="none" baseline="0" dirty="0">
                <a:solidFill>
                  <a:schemeClr val="tx1"/>
                </a:solidFill>
              </a:rPr>
              <a:t> confession </a:t>
            </a:r>
            <a:r>
              <a:rPr lang="en-US" u="none" dirty="0">
                <a:solidFill>
                  <a:schemeClr val="tx1"/>
                </a:solidFill>
              </a:rPr>
              <a:t>&amp; the </a:t>
            </a:r>
            <a:r>
              <a:rPr lang="en-US" sz="1200" b="0" kern="1200" dirty="0">
                <a:solidFill>
                  <a:schemeClr val="tx1"/>
                </a:solidFill>
                <a:effectLst/>
                <a:latin typeface="+mn-lt"/>
                <a:ea typeface="+mn-ea"/>
                <a:cs typeface="+mn-cs"/>
              </a:rPr>
              <a:t>Heidelberg Catechism On Predestination</a:t>
            </a:r>
            <a:r>
              <a:rPr lang="en-US" sz="1200" b="1" kern="1200" dirty="0">
                <a:solidFill>
                  <a:schemeClr val="tx1"/>
                </a:solidFill>
                <a:effectLst/>
                <a:latin typeface="+mn-lt"/>
                <a:ea typeface="+mn-ea"/>
                <a:cs typeface="+mn-cs"/>
              </a:rPr>
              <a:t> </a:t>
            </a:r>
            <a:r>
              <a:rPr lang="en-US" dirty="0"/>
              <a:t>resulting in what became the Calvinist-Arminian controversy addressed at the Synod of Dort (1618-1619).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what happened</a:t>
            </a:r>
            <a:r>
              <a:rPr lang="en-US" sz="1200" kern="1200" baseline="0" dirty="0">
                <a:solidFill>
                  <a:schemeClr val="tx1"/>
                </a:solidFill>
                <a:effectLst/>
                <a:latin typeface="+mn-lt"/>
                <a:ea typeface="+mn-ea"/>
                <a:cs typeface="+mn-cs"/>
              </a:rPr>
              <a:t> in the reformed church regarding Arminianism and Calvinism?</a:t>
            </a:r>
            <a:endParaRPr lang="en-US" sz="1200" kern="1200" dirty="0">
              <a:solidFill>
                <a:schemeClr val="tx1"/>
              </a:solidFill>
              <a:effectLst/>
              <a:latin typeface="+mn-lt"/>
              <a:ea typeface="+mn-ea"/>
              <a:cs typeface="+mn-cs"/>
            </a:endParaRPr>
          </a:p>
          <a:p>
            <a:endParaRPr lang="en-US" sz="1200" b="1" i="1"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3</a:t>
            </a:fld>
            <a:endParaRPr lang="en-US"/>
          </a:p>
        </p:txBody>
      </p:sp>
    </p:spTree>
    <p:extLst>
      <p:ext uri="{BB962C8B-B14F-4D97-AF65-F5344CB8AC3E}">
        <p14:creationId xmlns:p14="http://schemas.microsoft.com/office/powerpoint/2010/main" val="547867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u="none" strike="noStrike" kern="1200" dirty="0">
                <a:solidFill>
                  <a:schemeClr val="tx1"/>
                </a:solidFill>
                <a:effectLst/>
                <a:latin typeface="+mn-lt"/>
                <a:ea typeface="+mn-ea"/>
                <a:cs typeface="+mn-cs"/>
              </a:rPr>
              <a:t>During the Synod of Dort;</a:t>
            </a:r>
            <a:r>
              <a:rPr lang="en-US" sz="1200" u="none" strike="noStrike" kern="1200" baseline="0" dirty="0">
                <a:solidFill>
                  <a:schemeClr val="tx1"/>
                </a:solidFill>
                <a:effectLst/>
                <a:latin typeface="+mn-lt"/>
                <a:ea typeface="+mn-ea"/>
                <a:cs typeface="+mn-cs"/>
              </a:rPr>
              <a:t> Dort is a contemporary English term for the town in which this meeting was held.</a:t>
            </a:r>
            <a:r>
              <a:rPr lang="en-US" sz="1200" u="none" strike="noStrike" kern="1200" dirty="0">
                <a:solidFill>
                  <a:schemeClr val="tx1"/>
                </a:solidFill>
                <a:effectLst/>
                <a:latin typeface="+mn-lt"/>
                <a:ea typeface="+mn-ea"/>
                <a:cs typeface="+mn-cs"/>
              </a:rPr>
              <a:t> Dordrecht,</a:t>
            </a:r>
            <a:r>
              <a:rPr lang="en-US" dirty="0">
                <a:effectLst/>
              </a:rPr>
              <a:t> Netherlands</a:t>
            </a:r>
            <a:r>
              <a:rPr lang="en-US" baseline="0" dirty="0">
                <a:effectLst/>
              </a:rPr>
              <a:t> </a:t>
            </a:r>
            <a:r>
              <a:rPr lang="en-US" dirty="0">
                <a:effectLst/>
              </a:rPr>
              <a:t>in 1618–1619, it was to settle a divisive controversy initiated by the rise of Arminianism. Voting representatives from eight foreign Reformed churches were also invited. </a:t>
            </a:r>
            <a:endParaRPr lang="en-US" i="1" dirty="0">
              <a:effectLst/>
            </a:endParaRPr>
          </a:p>
          <a:p>
            <a:r>
              <a:rPr lang="en-US" sz="1200" i="0" u="none" strike="noStrike" kern="1200" baseline="0" dirty="0">
                <a:solidFill>
                  <a:schemeClr val="tx1"/>
                </a:solidFill>
                <a:effectLst/>
                <a:latin typeface="+mn-lt"/>
                <a:ea typeface="+mn-ea"/>
                <a:cs typeface="+mn-cs"/>
              </a:rPr>
              <a:t>This is where 5 point Calvinism was defined, using the works of John Calvin.</a:t>
            </a:r>
            <a:r>
              <a:rPr lang="en-US" sz="1200" u="none" strike="noStrike" kern="1200" baseline="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4</a:t>
            </a:fld>
            <a:endParaRPr lang="en-US"/>
          </a:p>
        </p:txBody>
      </p:sp>
    </p:spTree>
    <p:extLst>
      <p:ext uri="{BB962C8B-B14F-4D97-AF65-F5344CB8AC3E}">
        <p14:creationId xmlns:p14="http://schemas.microsoft.com/office/powerpoint/2010/main" val="2710695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0" i="0" dirty="0">
                <a:effectLst/>
              </a:rPr>
              <a:t>So</a:t>
            </a:r>
            <a:r>
              <a:rPr lang="en-US" b="0" i="0" baseline="0" dirty="0">
                <a:effectLst/>
              </a:rPr>
              <a:t> what came out of this meeting…. </a:t>
            </a:r>
            <a:r>
              <a:rPr lang="en-US" b="1" i="1" baseline="0" dirty="0">
                <a:effectLst/>
              </a:rPr>
              <a:t>Click</a:t>
            </a:r>
          </a:p>
          <a:p>
            <a:r>
              <a:rPr lang="en-US" b="1" i="0" baseline="0" dirty="0">
                <a:effectLst/>
              </a:rPr>
              <a:t>TULIP</a:t>
            </a:r>
          </a:p>
          <a:p>
            <a:r>
              <a:rPr lang="en-US" b="0" i="0" baseline="0" dirty="0">
                <a:effectLst/>
              </a:rPr>
              <a:t>First we look at T </a:t>
            </a:r>
            <a:r>
              <a:rPr lang="en-US" b="1" i="1" baseline="0" dirty="0">
                <a:effectLst/>
              </a:rPr>
              <a:t>Click </a:t>
            </a:r>
            <a:r>
              <a:rPr lang="en-US" b="0" i="0" baseline="0" dirty="0">
                <a:effectLst/>
              </a:rPr>
              <a:t>Total Depravity describes the desperate condition of fallen sinners. It means we are completely unwilling to submit to God and His perfect will. We are dead in our transgressions and sins. </a:t>
            </a:r>
          </a:p>
          <a:p>
            <a:r>
              <a:rPr lang="en-US" b="1" i="1" baseline="0" dirty="0">
                <a:effectLst/>
              </a:rPr>
              <a:t>Click </a:t>
            </a:r>
            <a:r>
              <a:rPr lang="en-US" b="0" i="0" baseline="0" dirty="0">
                <a:effectLst/>
              </a:rPr>
              <a:t>Ephesians 2:1-3</a:t>
            </a:r>
          </a:p>
          <a:p>
            <a:r>
              <a:rPr lang="en-US" sz="1200" b="1" i="0" dirty="0">
                <a:solidFill>
                  <a:srgbClr val="000000"/>
                </a:solidFill>
                <a:effectLst/>
                <a:latin typeface="system-ui"/>
              </a:rPr>
              <a:t>2 </a:t>
            </a:r>
            <a:r>
              <a:rPr lang="en-US" sz="1200" b="0" i="0" dirty="0">
                <a:solidFill>
                  <a:srgbClr val="000000"/>
                </a:solidFill>
                <a:effectLst/>
                <a:latin typeface="system-ui"/>
              </a:rPr>
              <a:t>And you were dead in your trespasses and sins, </a:t>
            </a:r>
            <a:r>
              <a:rPr lang="en-US" sz="1200" b="1" i="0" baseline="30000" dirty="0">
                <a:solidFill>
                  <a:srgbClr val="000000"/>
                </a:solidFill>
                <a:effectLst/>
                <a:latin typeface="system-ui"/>
              </a:rPr>
              <a:t>2 </a:t>
            </a:r>
            <a:r>
              <a:rPr lang="en-US" sz="1200" b="0" i="0" dirty="0">
                <a:solidFill>
                  <a:srgbClr val="000000"/>
                </a:solidFill>
                <a:effectLst/>
                <a:latin typeface="system-ui"/>
              </a:rPr>
              <a:t>in which you formerly walked according to the course of this world, according to the prince of the power of the air, of the spirit that is now working in the sons of disobedience. </a:t>
            </a:r>
            <a:r>
              <a:rPr lang="en-US" sz="1200" b="1" i="0" baseline="30000" dirty="0">
                <a:solidFill>
                  <a:srgbClr val="000000"/>
                </a:solidFill>
                <a:effectLst/>
                <a:latin typeface="system-ui"/>
              </a:rPr>
              <a:t>3 </a:t>
            </a:r>
            <a:r>
              <a:rPr lang="en-US" sz="1200" b="0" i="0" dirty="0">
                <a:solidFill>
                  <a:srgbClr val="000000"/>
                </a:solidFill>
                <a:effectLst/>
                <a:latin typeface="system-ui"/>
              </a:rPr>
              <a:t>Among them we too all formerly lived in the lusts of our flesh, indulging the desires of the flesh and of the mind, and were by nature children of wrath, even as the rest. </a:t>
            </a:r>
            <a:endParaRPr lang="en-US" b="0" i="0" baseline="0" dirty="0">
              <a:effectLst/>
            </a:endParaRPr>
          </a:p>
          <a:p>
            <a:endParaRPr lang="en-US" b="0" i="0" baseline="0" dirty="0">
              <a:effectLst/>
            </a:endParaRPr>
          </a:p>
          <a:p>
            <a:r>
              <a:rPr lang="en-US" b="0" i="0" baseline="0" dirty="0">
                <a:effectLst/>
              </a:rPr>
              <a:t>There is a counter to TULIP -</a:t>
            </a:r>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5</a:t>
            </a:fld>
            <a:endParaRPr lang="en-US"/>
          </a:p>
        </p:txBody>
      </p:sp>
    </p:spTree>
    <p:extLst>
      <p:ext uri="{BB962C8B-B14F-4D97-AF65-F5344CB8AC3E}">
        <p14:creationId xmlns:p14="http://schemas.microsoft.com/office/powerpoint/2010/main" val="1670756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kern="1200" dirty="0">
                <a:solidFill>
                  <a:schemeClr val="tx1"/>
                </a:solidFill>
                <a:effectLst/>
                <a:latin typeface="+mn-lt"/>
                <a:ea typeface="+mn-ea"/>
                <a:cs typeface="+mn-cs"/>
              </a:rPr>
              <a:t>The Five Points of the </a:t>
            </a:r>
            <a:r>
              <a:rPr lang="en-US" sz="1200" kern="1200" dirty="0" err="1">
                <a:solidFill>
                  <a:schemeClr val="tx1"/>
                </a:solidFill>
                <a:effectLst/>
                <a:latin typeface="+mn-lt"/>
                <a:ea typeface="+mn-ea"/>
                <a:cs typeface="+mn-cs"/>
              </a:rPr>
              <a:t>Remonstrants</a:t>
            </a:r>
            <a:r>
              <a:rPr lang="en-US" sz="1200" kern="1200" dirty="0">
                <a:solidFill>
                  <a:schemeClr val="tx1"/>
                </a:solidFill>
                <a:effectLst/>
                <a:latin typeface="+mn-lt"/>
                <a:ea typeface="+mn-ea"/>
                <a:cs typeface="+mn-cs"/>
              </a:rPr>
              <a:t>. Was compiled just after Jacob </a:t>
            </a:r>
            <a:r>
              <a:rPr lang="en-US" sz="1200" kern="1200" dirty="0" err="1">
                <a:solidFill>
                  <a:schemeClr val="tx1"/>
                </a:solidFill>
                <a:effectLst/>
                <a:latin typeface="+mn-lt"/>
                <a:ea typeface="+mn-ea"/>
                <a:cs typeface="+mn-cs"/>
              </a:rPr>
              <a:t>Aminius’s</a:t>
            </a:r>
            <a:r>
              <a:rPr lang="en-US" sz="1200" kern="1200" dirty="0">
                <a:solidFill>
                  <a:schemeClr val="tx1"/>
                </a:solidFill>
                <a:effectLst/>
                <a:latin typeface="+mn-lt"/>
                <a:ea typeface="+mn-ea"/>
                <a:cs typeface="+mn-cs"/>
              </a:rPr>
              <a:t> death. Before TULIP was written out. </a:t>
            </a:r>
          </a:p>
          <a:p>
            <a:r>
              <a:rPr lang="en-US" sz="1200" kern="1200" dirty="0">
                <a:solidFill>
                  <a:schemeClr val="tx1"/>
                </a:solidFill>
                <a:effectLst/>
                <a:latin typeface="+mn-lt"/>
                <a:ea typeface="+mn-ea"/>
                <a:cs typeface="+mn-cs"/>
              </a:rPr>
              <a:t>John Wesley also wrote regarding these differences in doctrine.</a:t>
            </a:r>
          </a:p>
          <a:p>
            <a:r>
              <a:rPr lang="en-US" sz="1200" b="0" i="0" kern="1200" baseline="0" dirty="0">
                <a:solidFill>
                  <a:schemeClr val="tx1"/>
                </a:solidFill>
                <a:effectLst/>
                <a:latin typeface="+mn-lt"/>
                <a:ea typeface="+mn-ea"/>
                <a:cs typeface="+mn-cs"/>
              </a:rPr>
              <a:t>For T the Arminian view is… </a:t>
            </a:r>
            <a:r>
              <a:rPr lang="en-US" sz="1200" b="1" i="1" kern="1200" baseline="0" dirty="0">
                <a:solidFill>
                  <a:schemeClr val="tx1"/>
                </a:solidFill>
                <a:effectLst/>
                <a:latin typeface="+mn-lt"/>
                <a:ea typeface="+mn-ea"/>
                <a:cs typeface="+mn-cs"/>
              </a:rPr>
              <a:t>Click </a:t>
            </a:r>
            <a:r>
              <a:rPr lang="en-US" sz="1200" b="0" i="0" kern="1200" baseline="0" dirty="0">
                <a:solidFill>
                  <a:schemeClr val="tx1"/>
                </a:solidFill>
                <a:effectLst/>
                <a:latin typeface="+mn-lt"/>
                <a:ea typeface="+mn-ea"/>
                <a:cs typeface="+mn-cs"/>
              </a:rPr>
              <a:t>Yes, we agree with this original sin, but there is Prevenient Grace- which is grace given by God to open our eyes which have blinders on them. So, Grace before Salvation.</a:t>
            </a:r>
          </a:p>
          <a:p>
            <a:r>
              <a:rPr lang="en-US" sz="1200" b="1" i="0" kern="1200" baseline="0" dirty="0">
                <a:solidFill>
                  <a:schemeClr val="tx1"/>
                </a:solidFill>
                <a:effectLst/>
                <a:latin typeface="+mn-lt"/>
                <a:ea typeface="+mn-ea"/>
                <a:cs typeface="+mn-cs"/>
              </a:rPr>
              <a:t>Click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baseline="30000" dirty="0">
                <a:solidFill>
                  <a:srgbClr val="000000"/>
                </a:solidFill>
                <a:effectLst/>
                <a:latin typeface="system-ui"/>
              </a:rPr>
              <a:t>4 </a:t>
            </a:r>
            <a:r>
              <a:rPr lang="en-US" sz="1200" b="0" i="0" dirty="0">
                <a:solidFill>
                  <a:srgbClr val="000000"/>
                </a:solidFill>
                <a:effectLst/>
                <a:latin typeface="system-ui"/>
              </a:rPr>
              <a:t>But God, being rich in mercy, because of His great love with which He loved us, </a:t>
            </a:r>
            <a:r>
              <a:rPr lang="en-US" sz="1200" b="1" i="0" baseline="30000" dirty="0">
                <a:solidFill>
                  <a:srgbClr val="000000"/>
                </a:solidFill>
                <a:effectLst/>
                <a:latin typeface="system-ui"/>
              </a:rPr>
              <a:t>5 </a:t>
            </a:r>
            <a:r>
              <a:rPr lang="en-US" sz="1200" b="0" i="0" dirty="0">
                <a:solidFill>
                  <a:srgbClr val="000000"/>
                </a:solidFill>
                <a:effectLst/>
                <a:latin typeface="system-ui"/>
              </a:rPr>
              <a:t>even when we were dead in our transgressions, made us alive together with Christ (by grace you have been saved), </a:t>
            </a:r>
            <a:r>
              <a:rPr lang="en-US" sz="1200" b="1" i="0" baseline="30000" dirty="0">
                <a:solidFill>
                  <a:srgbClr val="000000"/>
                </a:solidFill>
                <a:effectLst/>
                <a:latin typeface="system-ui"/>
              </a:rPr>
              <a:t>6 </a:t>
            </a:r>
            <a:r>
              <a:rPr lang="en-US" sz="1200" b="0" i="0" dirty="0">
                <a:solidFill>
                  <a:srgbClr val="000000"/>
                </a:solidFill>
                <a:effectLst/>
                <a:latin typeface="system-ui"/>
              </a:rPr>
              <a:t>and raised us up with Him, and seated us with Him in the heavenly </a:t>
            </a:r>
            <a:r>
              <a:rPr lang="en-US" sz="1200" b="0" i="1" dirty="0">
                <a:solidFill>
                  <a:srgbClr val="000000"/>
                </a:solidFill>
                <a:effectLst/>
                <a:latin typeface="system-ui"/>
              </a:rPr>
              <a:t>places</a:t>
            </a:r>
            <a:r>
              <a:rPr lang="en-US" sz="1200" b="0" i="0" dirty="0">
                <a:solidFill>
                  <a:srgbClr val="000000"/>
                </a:solidFill>
                <a:effectLst/>
                <a:latin typeface="system-ui"/>
              </a:rPr>
              <a:t> in Christ Jesus, </a:t>
            </a:r>
            <a:r>
              <a:rPr lang="en-US" sz="1200" b="1" i="0" baseline="30000" dirty="0">
                <a:solidFill>
                  <a:srgbClr val="000000"/>
                </a:solidFill>
                <a:effectLst/>
                <a:latin typeface="system-ui"/>
              </a:rPr>
              <a:t>7 </a:t>
            </a:r>
            <a:r>
              <a:rPr lang="en-US" sz="1200" b="0" i="0" dirty="0">
                <a:solidFill>
                  <a:srgbClr val="000000"/>
                </a:solidFill>
                <a:effectLst/>
                <a:latin typeface="system-ui"/>
              </a:rPr>
              <a:t>so that in the ages to come He might show the surpassing riches of His grace in kindness toward us in Christ Jesus. Ephesians 2:4-10</a:t>
            </a:r>
            <a:endParaRPr lang="en-US" sz="1200" dirty="0"/>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6</a:t>
            </a:fld>
            <a:endParaRPr lang="en-US"/>
          </a:p>
        </p:txBody>
      </p:sp>
    </p:spTree>
    <p:extLst>
      <p:ext uri="{BB962C8B-B14F-4D97-AF65-F5344CB8AC3E}">
        <p14:creationId xmlns:p14="http://schemas.microsoft.com/office/powerpoint/2010/main" val="892200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1" baseline="30000" dirty="0"/>
              <a:t>8 </a:t>
            </a:r>
            <a:r>
              <a:rPr lang="en-US" sz="1200" dirty="0"/>
              <a:t>For by grace you have been saved through faith; and that not of yourselves, </a:t>
            </a:r>
            <a:r>
              <a:rPr lang="en-US" sz="1200" i="1" dirty="0"/>
              <a:t>it is</a:t>
            </a:r>
            <a:r>
              <a:rPr lang="en-US" sz="1200" dirty="0"/>
              <a:t> the gift of God; </a:t>
            </a:r>
            <a:r>
              <a:rPr lang="en-US" sz="1200" b="1" baseline="30000" dirty="0"/>
              <a:t>9 </a:t>
            </a:r>
            <a:r>
              <a:rPr lang="en-US" sz="1200" dirty="0"/>
              <a:t>not as a result of works, so that no one may boast. </a:t>
            </a:r>
            <a:r>
              <a:rPr lang="en-US" sz="1200" b="1" baseline="30000" dirty="0"/>
              <a:t>10 </a:t>
            </a:r>
            <a:r>
              <a:rPr lang="en-US" sz="1200" dirty="0"/>
              <a:t>For we are His workmanship, created in Christ Jesus for good works, which God prepared beforehand so that we would walk in them.</a:t>
            </a:r>
          </a:p>
          <a:p>
            <a:r>
              <a:rPr lang="en-US" sz="1200" b="0" i="0" dirty="0">
                <a:solidFill>
                  <a:srgbClr val="000000"/>
                </a:solidFill>
                <a:effectLst/>
                <a:latin typeface="system-ui"/>
              </a:rPr>
              <a:t>Ephesians 2:4-10</a:t>
            </a:r>
          </a:p>
          <a:p>
            <a:endParaRPr lang="en-US" sz="1200" b="0" i="0" dirty="0">
              <a:solidFill>
                <a:srgbClr val="000000"/>
              </a:solidFill>
              <a:effectLst/>
              <a:latin typeface="system-ui"/>
            </a:endParaRPr>
          </a:p>
          <a:p>
            <a:r>
              <a:rPr lang="en-US" sz="1200" b="0" i="0" dirty="0">
                <a:solidFill>
                  <a:srgbClr val="000000"/>
                </a:solidFill>
                <a:effectLst/>
                <a:latin typeface="system-ui"/>
              </a:rPr>
              <a:t>But is the Prevenient grace given to all people?</a:t>
            </a:r>
            <a:endParaRPr lang="en-US" sz="1200" dirty="0"/>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7</a:t>
            </a:fld>
            <a:endParaRPr lang="en-US"/>
          </a:p>
        </p:txBody>
      </p:sp>
    </p:spTree>
    <p:extLst>
      <p:ext uri="{BB962C8B-B14F-4D97-AF65-F5344CB8AC3E}">
        <p14:creationId xmlns:p14="http://schemas.microsoft.com/office/powerpoint/2010/main" val="3372521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b="1" i="0" baseline="30000" dirty="0">
                <a:solidFill>
                  <a:srgbClr val="000000"/>
                </a:solidFill>
                <a:effectLst/>
                <a:latin typeface="system-ui"/>
              </a:rPr>
              <a:t>11 </a:t>
            </a:r>
            <a:r>
              <a:rPr lang="en-US" sz="1200" b="0" i="0" dirty="0">
                <a:solidFill>
                  <a:srgbClr val="000000"/>
                </a:solidFill>
                <a:effectLst/>
                <a:latin typeface="system-ui"/>
              </a:rPr>
              <a:t>For the grace of God has appeared, bringing salvation to all men, </a:t>
            </a:r>
            <a:r>
              <a:rPr lang="en-US" sz="1200" b="1" i="0" baseline="30000" dirty="0">
                <a:solidFill>
                  <a:srgbClr val="000000"/>
                </a:solidFill>
                <a:effectLst/>
                <a:latin typeface="system-ui"/>
              </a:rPr>
              <a:t>12 </a:t>
            </a:r>
            <a:r>
              <a:rPr lang="en-US" sz="1200" b="0" i="0" dirty="0">
                <a:solidFill>
                  <a:srgbClr val="000000"/>
                </a:solidFill>
                <a:effectLst/>
                <a:latin typeface="system-ui"/>
              </a:rPr>
              <a:t>instructing us to deny ungodliness and worldly desires and to live sensibly, righteously and godly in the present age, </a:t>
            </a:r>
            <a:r>
              <a:rPr lang="en-US" sz="1200" b="1" i="0" baseline="30000" dirty="0">
                <a:solidFill>
                  <a:srgbClr val="000000"/>
                </a:solidFill>
                <a:effectLst/>
                <a:latin typeface="system-ui"/>
              </a:rPr>
              <a:t>13 </a:t>
            </a:r>
            <a:r>
              <a:rPr lang="en-US" sz="1200" b="0" i="0" dirty="0">
                <a:solidFill>
                  <a:srgbClr val="000000"/>
                </a:solidFill>
                <a:effectLst/>
                <a:latin typeface="system-ui"/>
              </a:rPr>
              <a:t>looking for the blessed hope and the appearing of the glory of our great God and Savior, Christ Jesus, </a:t>
            </a:r>
            <a:r>
              <a:rPr lang="en-US" sz="1200" b="1" i="0" baseline="30000" dirty="0">
                <a:solidFill>
                  <a:srgbClr val="000000"/>
                </a:solidFill>
                <a:effectLst/>
                <a:latin typeface="system-ui"/>
              </a:rPr>
              <a:t>14 </a:t>
            </a:r>
            <a:r>
              <a:rPr lang="en-US" sz="1200" b="0" i="0" dirty="0">
                <a:solidFill>
                  <a:srgbClr val="000000"/>
                </a:solidFill>
                <a:effectLst/>
                <a:latin typeface="system-ui"/>
              </a:rPr>
              <a:t>who gave Himself for us to redeem us from every lawless deed, and to purify for Himself a people for His own possession, zealous for good deeds. </a:t>
            </a:r>
          </a:p>
          <a:p>
            <a:r>
              <a:rPr lang="en-US" sz="1200" b="0" i="0" dirty="0">
                <a:solidFill>
                  <a:srgbClr val="000000"/>
                </a:solidFill>
                <a:effectLst/>
                <a:latin typeface="system-ui"/>
              </a:rPr>
              <a:t>Titus 2:11-14</a:t>
            </a:r>
            <a:endParaRPr lang="en-US" sz="1200" dirty="0"/>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8</a:t>
            </a:fld>
            <a:endParaRPr lang="en-US"/>
          </a:p>
        </p:txBody>
      </p:sp>
    </p:spTree>
    <p:extLst>
      <p:ext uri="{BB962C8B-B14F-4D97-AF65-F5344CB8AC3E}">
        <p14:creationId xmlns:p14="http://schemas.microsoft.com/office/powerpoint/2010/main" val="1035347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baseline="30000" dirty="0">
                <a:solidFill>
                  <a:srgbClr val="000000"/>
                </a:solidFill>
                <a:effectLst/>
                <a:latin typeface="system-ui"/>
              </a:rPr>
              <a:t>8 </a:t>
            </a:r>
            <a:r>
              <a:rPr lang="en-US" sz="1200" b="0" i="0" dirty="0">
                <a:solidFill>
                  <a:srgbClr val="000000"/>
                </a:solidFill>
                <a:effectLst/>
                <a:latin typeface="system-ui"/>
              </a:rPr>
              <a:t>But do not let this one </a:t>
            </a:r>
            <a:r>
              <a:rPr lang="en-US" sz="1200" b="0" i="1" dirty="0">
                <a:solidFill>
                  <a:srgbClr val="000000"/>
                </a:solidFill>
                <a:effectLst/>
                <a:latin typeface="system-ui"/>
              </a:rPr>
              <a:t>fact</a:t>
            </a:r>
            <a:r>
              <a:rPr lang="en-US" sz="1200" b="0" i="0" dirty="0">
                <a:solidFill>
                  <a:srgbClr val="000000"/>
                </a:solidFill>
                <a:effectLst/>
                <a:latin typeface="system-ui"/>
              </a:rPr>
              <a:t> escape your notice, beloved, that with the Lord one day is like a thousand years, and a thousand years like one day. </a:t>
            </a:r>
            <a:r>
              <a:rPr lang="en-US" sz="1200" b="1" i="0" baseline="30000" dirty="0">
                <a:solidFill>
                  <a:srgbClr val="000000"/>
                </a:solidFill>
                <a:effectLst/>
                <a:latin typeface="system-ui"/>
              </a:rPr>
              <a:t>9 </a:t>
            </a:r>
            <a:r>
              <a:rPr lang="en-US" sz="1200" b="0" i="0" dirty="0">
                <a:solidFill>
                  <a:srgbClr val="000000"/>
                </a:solidFill>
                <a:effectLst/>
                <a:latin typeface="system-ui"/>
              </a:rPr>
              <a:t>The Lord is not slow about His promise, as some count slowness, but is patient toward you, not wishing for any to perish but for all to come to repentance.</a:t>
            </a:r>
          </a:p>
          <a:p>
            <a:r>
              <a:rPr lang="en-US" sz="1200" b="0" i="0" dirty="0">
                <a:solidFill>
                  <a:srgbClr val="000000"/>
                </a:solidFill>
                <a:effectLst/>
                <a:latin typeface="system-ui"/>
              </a:rPr>
              <a:t>2 Peter 3:8-9</a:t>
            </a:r>
            <a:endParaRPr lang="en-US" sz="1200" dirty="0"/>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b="1" i="1" baseline="0" dirty="0">
              <a:effectLst/>
            </a:endParaRPr>
          </a:p>
          <a:p>
            <a:endParaRPr lang="en-US" b="1" i="0" dirty="0">
              <a:effectLst/>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9</a:t>
            </a:fld>
            <a:endParaRPr lang="en-US"/>
          </a:p>
        </p:txBody>
      </p:sp>
    </p:spTree>
    <p:extLst>
      <p:ext uri="{BB962C8B-B14F-4D97-AF65-F5344CB8AC3E}">
        <p14:creationId xmlns:p14="http://schemas.microsoft.com/office/powerpoint/2010/main" val="2121427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4248B4-FDC8-4528-9290-6D2FE77227D6}" type="datetimeFigureOut">
              <a:rPr lang="en-US" smtClean="0"/>
              <a:pPr/>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248B4-FDC8-4528-9290-6D2FE77227D6}" type="datetimeFigureOut">
              <a:rPr lang="en-US" smtClean="0"/>
              <a:pPr/>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4248B4-FDC8-4528-9290-6D2FE77227D6}" type="datetimeFigureOut">
              <a:rPr lang="en-US" smtClean="0"/>
              <a:pPr/>
              <a:t>3/27/2024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4248B4-FDC8-4528-9290-6D2FE77227D6}" type="datetimeFigureOut">
              <a:rPr lang="en-US" smtClean="0"/>
              <a:pPr/>
              <a:t>3/27/2024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4248B4-FDC8-4528-9290-6D2FE77227D6}" type="datetimeFigureOut">
              <a:rPr lang="en-US" smtClean="0"/>
              <a:pPr/>
              <a:t>3/27/2024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248B4-FDC8-4528-9290-6D2FE77227D6}" type="datetimeFigureOut">
              <a:rPr lang="en-US" smtClean="0"/>
              <a:pPr/>
              <a:t>3/27/2024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248B4-FDC8-4528-9290-6D2FE77227D6}" type="datetimeFigureOut">
              <a:rPr lang="en-US" smtClean="0"/>
              <a:pPr/>
              <a:t>3/27/2024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248B4-FDC8-4528-9290-6D2FE77227D6}" type="datetimeFigureOut">
              <a:rPr lang="en-US" smtClean="0"/>
              <a:pPr/>
              <a:t>3/27/2024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248B4-FDC8-4528-9290-6D2FE77227D6}" type="datetimeFigureOut">
              <a:rPr lang="en-US" smtClean="0"/>
              <a:pPr/>
              <a:t>3/27/2024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4E8A76-28EF-45B2-9998-C1E08829B9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00100" y="1356033"/>
            <a:ext cx="7620000" cy="707886"/>
          </a:xfrm>
          <a:prstGeom prst="rect">
            <a:avLst/>
          </a:prstGeom>
        </p:spPr>
        <p:txBody>
          <a:bodyPr wrap="square">
            <a:spAutoFit/>
          </a:bodyPr>
          <a:lstStyle/>
          <a:p>
            <a:pPr algn="ctr"/>
            <a:r>
              <a:rPr lang="en-US" sz="4000" b="1" cap="all" dirty="0">
                <a:ln w="0"/>
                <a:effectLst>
                  <a:reflection blurRad="12700" stA="50000" endPos="50000" dist="5000" dir="5400000" sy="-100000" rotWithShape="0"/>
                </a:effectLst>
              </a:rPr>
              <a:t>Doctrine</a:t>
            </a:r>
            <a:endParaRPr lang="en-US" sz="4000" dirty="0"/>
          </a:p>
        </p:txBody>
      </p:sp>
      <p:sp>
        <p:nvSpPr>
          <p:cNvPr id="2" name="TextBox 1"/>
          <p:cNvSpPr txBox="1"/>
          <p:nvPr/>
        </p:nvSpPr>
        <p:spPr>
          <a:xfrm>
            <a:off x="228600" y="2362200"/>
            <a:ext cx="8763000" cy="1938992"/>
          </a:xfrm>
          <a:prstGeom prst="rect">
            <a:avLst/>
          </a:prstGeom>
          <a:noFill/>
        </p:spPr>
        <p:txBody>
          <a:bodyPr wrap="square" rtlCol="0">
            <a:spAutoFit/>
          </a:bodyPr>
          <a:lstStyle/>
          <a:p>
            <a:pPr algn="ctr"/>
            <a:r>
              <a:rPr lang="en-US" sz="6000" dirty="0">
                <a:solidFill>
                  <a:srgbClr val="C00000"/>
                </a:solidFill>
                <a:latin typeface="AR DELANEY" panose="02000000000000000000" pitchFamily="2" charset="0"/>
              </a:rPr>
              <a:t>A Brief Encounter with </a:t>
            </a:r>
          </a:p>
          <a:p>
            <a:pPr algn="ctr"/>
            <a:r>
              <a:rPr lang="en-US" sz="6000" dirty="0">
                <a:solidFill>
                  <a:srgbClr val="C00000"/>
                </a:solidFill>
                <a:latin typeface="AR DELANEY" panose="02000000000000000000" pitchFamily="2" charset="0"/>
              </a:rPr>
              <a:t>Calvinism &amp; Arminianism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3000" tmFilter="0, 0; .2, .5; .8, .5; 1, 0"/>
                                        <p:tgtEl>
                                          <p:spTgt spid="2">
                                            <p:txEl>
                                              <p:pRg st="0" end="0"/>
                                            </p:txEl>
                                          </p:spTgt>
                                        </p:tgtEl>
                                      </p:cBhvr>
                                    </p:animEffect>
                                    <p:animScale>
                                      <p:cBhvr>
                                        <p:cTn id="7" dur="1500" autoRev="1" fill="hold"/>
                                        <p:tgtEl>
                                          <p:spTgt spid="2">
                                            <p:txEl>
                                              <p:pRg st="0" end="0"/>
                                            </p:txEl>
                                          </p:spTgt>
                                        </p:tgtEl>
                                      </p:cBhvr>
                                      <p:by x="105000" y="105000"/>
                                    </p:animScale>
                                  </p:childTnLst>
                                </p:cTn>
                              </p:par>
                            </p:childTnLst>
                          </p:cTn>
                        </p:par>
                        <p:par>
                          <p:cTn id="8" fill="hold">
                            <p:stCondLst>
                              <p:cond delay="3000"/>
                            </p:stCondLst>
                            <p:childTnLst>
                              <p:par>
                                <p:cTn id="9" presetID="26" presetClass="emph" presetSubtype="0" fill="hold" nodeType="afterEffect">
                                  <p:stCondLst>
                                    <p:cond delay="0"/>
                                  </p:stCondLst>
                                  <p:childTnLst>
                                    <p:animEffect transition="out" filter="fade">
                                      <p:cBhvr>
                                        <p:cTn id="10" dur="3000" tmFilter="0, 0; .2, .5; .8, .5; 1, 0"/>
                                        <p:tgtEl>
                                          <p:spTgt spid="2">
                                            <p:txEl>
                                              <p:pRg st="1" end="1"/>
                                            </p:txEl>
                                          </p:spTgt>
                                        </p:tgtEl>
                                      </p:cBhvr>
                                    </p:animEffect>
                                    <p:animScale>
                                      <p:cBhvr>
                                        <p:cTn id="11" dur="1500" autoRev="1" fill="hold"/>
                                        <p:tgtEl>
                                          <p:spTgt spid="2">
                                            <p:txEl>
                                              <p:pRg st="1" end="1"/>
                                            </p:txEl>
                                          </p:spTgt>
                                        </p:tgtEl>
                                      </p:cBhvr>
                                      <p:by x="105000" y="105000"/>
                                    </p:animScale>
                                  </p:childTnLst>
                                </p:cTn>
                              </p:par>
                            </p:childTnLst>
                          </p:cTn>
                        </p:par>
                        <p:par>
                          <p:cTn id="12" fill="hold">
                            <p:stCondLst>
                              <p:cond delay="6000"/>
                            </p:stCondLst>
                            <p:childTnLst>
                              <p:par>
                                <p:cTn id="13" presetID="45" presetClass="exit" presetSubtype="0" fill="hold" grpId="0" nodeType="afterEffect">
                                  <p:stCondLst>
                                    <p:cond delay="0"/>
                                  </p:stCondLst>
                                  <p:childTnLst>
                                    <p:animEffect transition="out" filter="fade">
                                      <p:cBhvr>
                                        <p:cTn id="14" dur="2000"/>
                                        <p:tgtEl>
                                          <p:spTgt spid="2">
                                            <p:txEl>
                                              <p:pRg st="0" end="0"/>
                                            </p:txEl>
                                          </p:spTgt>
                                        </p:tgtEl>
                                      </p:cBhvr>
                                    </p:animEffect>
                                    <p:anim calcmode="lin" valueType="num">
                                      <p:cBhvr>
                                        <p:cTn id="15" dur="2000"/>
                                        <p:tgtEl>
                                          <p:spTgt spid="2">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6" dur="2000"/>
                                        <p:tgtEl>
                                          <p:spTgt spid="2">
                                            <p:txEl>
                                              <p:pRg st="0" end="0"/>
                                            </p:txEl>
                                          </p:spTgt>
                                        </p:tgtEl>
                                        <p:attrNameLst>
                                          <p:attrName>ppt_h</p:attrName>
                                        </p:attrNameLst>
                                      </p:cBhvr>
                                      <p:tavLst>
                                        <p:tav tm="0">
                                          <p:val>
                                            <p:strVal val="ppt_h"/>
                                          </p:val>
                                        </p:tav>
                                        <p:tav tm="100000">
                                          <p:val>
                                            <p:strVal val="ppt_h"/>
                                          </p:val>
                                        </p:tav>
                                      </p:tavLst>
                                    </p:anim>
                                    <p:set>
                                      <p:cBhvr>
                                        <p:cTn id="17" dur="1" fill="hold">
                                          <p:stCondLst>
                                            <p:cond delay="1999"/>
                                          </p:stCondLst>
                                        </p:cTn>
                                        <p:tgtEl>
                                          <p:spTgt spid="2">
                                            <p:txEl>
                                              <p:pRg st="0" end="0"/>
                                            </p:txEl>
                                          </p:spTgt>
                                        </p:tgtEl>
                                        <p:attrNameLst>
                                          <p:attrName>style.visibility</p:attrName>
                                        </p:attrNameLst>
                                      </p:cBhvr>
                                      <p:to>
                                        <p:strVal val="hidden"/>
                                      </p:to>
                                    </p:set>
                                  </p:childTnLst>
                                </p:cTn>
                              </p:par>
                            </p:childTnLst>
                          </p:cTn>
                        </p:par>
                        <p:par>
                          <p:cTn id="18" fill="hold">
                            <p:stCondLst>
                              <p:cond delay="8000"/>
                            </p:stCondLst>
                            <p:childTnLst>
                              <p:par>
                                <p:cTn id="19" presetID="45" presetClass="exit" presetSubtype="0" fill="hold" grpId="0" nodeType="afterEffect">
                                  <p:stCondLst>
                                    <p:cond delay="0"/>
                                  </p:stCondLst>
                                  <p:childTnLst>
                                    <p:animEffect transition="out" filter="fade">
                                      <p:cBhvr>
                                        <p:cTn id="20" dur="2000"/>
                                        <p:tgtEl>
                                          <p:spTgt spid="2">
                                            <p:txEl>
                                              <p:pRg st="1" end="1"/>
                                            </p:txEl>
                                          </p:spTgt>
                                        </p:tgtEl>
                                      </p:cBhvr>
                                    </p:animEffect>
                                    <p:anim calcmode="lin" valueType="num">
                                      <p:cBhvr>
                                        <p:cTn id="21" dur="2000"/>
                                        <p:tgtEl>
                                          <p:spTgt spid="2">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2" dur="2000"/>
                                        <p:tgtEl>
                                          <p:spTgt spid="2">
                                            <p:txEl>
                                              <p:pRg st="1" end="1"/>
                                            </p:txEl>
                                          </p:spTgt>
                                        </p:tgtEl>
                                        <p:attrNameLst>
                                          <p:attrName>ppt_h</p:attrName>
                                        </p:attrNameLst>
                                      </p:cBhvr>
                                      <p:tavLst>
                                        <p:tav tm="0">
                                          <p:val>
                                            <p:strVal val="ppt_h"/>
                                          </p:val>
                                        </p:tav>
                                        <p:tav tm="100000">
                                          <p:val>
                                            <p:strVal val="ppt_h"/>
                                          </p:val>
                                        </p:tav>
                                      </p:tavLst>
                                    </p:anim>
                                    <p:set>
                                      <p:cBhvr>
                                        <p:cTn id="23" dur="1" fill="hold">
                                          <p:stCondLst>
                                            <p:cond delay="1999"/>
                                          </p:stCondLst>
                                        </p:cTn>
                                        <p:tgtEl>
                                          <p:spTgt spid="2">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304800" y="685800"/>
            <a:ext cx="896954"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4" name="TextBox 3"/>
          <p:cNvSpPr txBox="1"/>
          <p:nvPr/>
        </p:nvSpPr>
        <p:spPr>
          <a:xfrm>
            <a:off x="838200" y="1066800"/>
            <a:ext cx="3124200" cy="646331"/>
          </a:xfrm>
          <a:prstGeom prst="rect">
            <a:avLst/>
          </a:prstGeom>
          <a:noFill/>
        </p:spPr>
        <p:txBody>
          <a:bodyPr wrap="square" rtlCol="0">
            <a:spAutoFit/>
          </a:bodyPr>
          <a:lstStyle/>
          <a:p>
            <a:r>
              <a:rPr lang="en-US" sz="3600" dirty="0" err="1"/>
              <a:t>otal</a:t>
            </a:r>
            <a:r>
              <a:rPr lang="en-US" sz="3600" dirty="0"/>
              <a:t> Depravity</a:t>
            </a:r>
          </a:p>
        </p:txBody>
      </p:sp>
      <p:sp>
        <p:nvSpPr>
          <p:cNvPr id="7" name="TextBox 6"/>
          <p:cNvSpPr txBox="1"/>
          <p:nvPr/>
        </p:nvSpPr>
        <p:spPr>
          <a:xfrm>
            <a:off x="4953000" y="1066800"/>
            <a:ext cx="4191000" cy="646331"/>
          </a:xfrm>
          <a:prstGeom prst="rect">
            <a:avLst/>
          </a:prstGeom>
          <a:noFill/>
        </p:spPr>
        <p:txBody>
          <a:bodyPr wrap="square" rtlCol="0">
            <a:spAutoFit/>
          </a:bodyPr>
          <a:lstStyle/>
          <a:p>
            <a:r>
              <a:rPr lang="en-US" sz="3600" dirty="0"/>
              <a:t>Prevenient Grace</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0" name="TextBox 9"/>
          <p:cNvSpPr txBox="1"/>
          <p:nvPr/>
        </p:nvSpPr>
        <p:spPr>
          <a:xfrm>
            <a:off x="966112" y="2155686"/>
            <a:ext cx="4191000" cy="646331"/>
          </a:xfrm>
          <a:prstGeom prst="rect">
            <a:avLst/>
          </a:prstGeom>
          <a:noFill/>
        </p:spPr>
        <p:txBody>
          <a:bodyPr wrap="square" rtlCol="0">
            <a:spAutoFit/>
          </a:bodyPr>
          <a:lstStyle/>
          <a:p>
            <a:r>
              <a:rPr lang="en-US" sz="3600" dirty="0" err="1"/>
              <a:t>nconditional</a:t>
            </a:r>
            <a:r>
              <a:rPr lang="en-US" sz="3600" dirty="0"/>
              <a:t> Election</a:t>
            </a:r>
          </a:p>
        </p:txBody>
      </p:sp>
      <p:sp>
        <p:nvSpPr>
          <p:cNvPr id="11" name="TextBox 10"/>
          <p:cNvSpPr txBox="1"/>
          <p:nvPr/>
        </p:nvSpPr>
        <p:spPr>
          <a:xfrm>
            <a:off x="5410200" y="2155686"/>
            <a:ext cx="3276600" cy="646331"/>
          </a:xfrm>
          <a:prstGeom prst="rect">
            <a:avLst/>
          </a:prstGeom>
          <a:noFill/>
        </p:spPr>
        <p:txBody>
          <a:bodyPr wrap="square" rtlCol="0">
            <a:spAutoFit/>
          </a:bodyPr>
          <a:lstStyle/>
          <a:p>
            <a:r>
              <a:rPr lang="en-US" sz="3600" dirty="0"/>
              <a:t>Conditional</a:t>
            </a:r>
          </a:p>
        </p:txBody>
      </p:sp>
    </p:spTree>
    <p:extLst>
      <p:ext uri="{BB962C8B-B14F-4D97-AF65-F5344CB8AC3E}">
        <p14:creationId xmlns:p14="http://schemas.microsoft.com/office/powerpoint/2010/main" val="1618649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64547" y="-457200"/>
            <a:ext cx="896954"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0" name="TextBox 9"/>
          <p:cNvSpPr txBox="1"/>
          <p:nvPr/>
        </p:nvSpPr>
        <p:spPr>
          <a:xfrm>
            <a:off x="966112" y="1006256"/>
            <a:ext cx="4191000" cy="646331"/>
          </a:xfrm>
          <a:prstGeom prst="rect">
            <a:avLst/>
          </a:prstGeom>
          <a:noFill/>
        </p:spPr>
        <p:txBody>
          <a:bodyPr wrap="square" rtlCol="0">
            <a:spAutoFit/>
          </a:bodyPr>
          <a:lstStyle/>
          <a:p>
            <a:r>
              <a:rPr lang="en-US" sz="3600" dirty="0" err="1"/>
              <a:t>nconditional</a:t>
            </a:r>
            <a:r>
              <a:rPr lang="en-US" sz="3600" dirty="0"/>
              <a:t> Election</a:t>
            </a:r>
          </a:p>
        </p:txBody>
      </p:sp>
      <p:sp>
        <p:nvSpPr>
          <p:cNvPr id="11" name="TextBox 10"/>
          <p:cNvSpPr txBox="1"/>
          <p:nvPr/>
        </p:nvSpPr>
        <p:spPr>
          <a:xfrm>
            <a:off x="5410200" y="1006256"/>
            <a:ext cx="3276600" cy="646331"/>
          </a:xfrm>
          <a:prstGeom prst="rect">
            <a:avLst/>
          </a:prstGeom>
          <a:noFill/>
        </p:spPr>
        <p:txBody>
          <a:bodyPr wrap="square" rtlCol="0">
            <a:spAutoFit/>
          </a:bodyPr>
          <a:lstStyle/>
          <a:p>
            <a:r>
              <a:rPr lang="en-US" sz="3600" dirty="0"/>
              <a:t>Conditional</a:t>
            </a:r>
          </a:p>
        </p:txBody>
      </p:sp>
      <p:sp>
        <p:nvSpPr>
          <p:cNvPr id="5" name="TextBox 4">
            <a:extLst>
              <a:ext uri="{FF2B5EF4-FFF2-40B4-BE49-F238E27FC236}">
                <a16:creationId xmlns:a16="http://schemas.microsoft.com/office/drawing/2014/main" id="{A2BFB65D-0824-5EC1-6E03-016C898DC035}"/>
              </a:ext>
            </a:extLst>
          </p:cNvPr>
          <p:cNvSpPr txBox="1"/>
          <p:nvPr/>
        </p:nvSpPr>
        <p:spPr>
          <a:xfrm>
            <a:off x="1161501" y="1769239"/>
            <a:ext cx="7830099" cy="5016758"/>
          </a:xfrm>
          <a:prstGeom prst="rect">
            <a:avLst/>
          </a:prstGeom>
          <a:noFill/>
        </p:spPr>
        <p:txBody>
          <a:bodyPr wrap="square">
            <a:spAutoFit/>
          </a:bodyPr>
          <a:lstStyle/>
          <a:p>
            <a:r>
              <a:rPr lang="en-US" sz="3200" b="1" i="0" baseline="30000" dirty="0">
                <a:solidFill>
                  <a:srgbClr val="000000"/>
                </a:solidFill>
                <a:effectLst/>
                <a:latin typeface="system-ui"/>
              </a:rPr>
              <a:t>8 </a:t>
            </a:r>
            <a:r>
              <a:rPr lang="en-US" sz="3200" b="0" i="0" dirty="0">
                <a:solidFill>
                  <a:srgbClr val="000000"/>
                </a:solidFill>
                <a:effectLst/>
                <a:latin typeface="system-ui"/>
              </a:rPr>
              <a:t>But what does it say? “</a:t>
            </a:r>
            <a:r>
              <a:rPr lang="en-US" sz="3200" b="0" i="0" cap="small" dirty="0">
                <a:solidFill>
                  <a:srgbClr val="000000"/>
                </a:solidFill>
                <a:effectLst/>
                <a:latin typeface="system-ui"/>
              </a:rPr>
              <a:t>The word is near you, in your mouth and in your heart</a:t>
            </a:r>
            <a:r>
              <a:rPr lang="en-US" sz="3200" b="0" i="0" dirty="0">
                <a:solidFill>
                  <a:srgbClr val="000000"/>
                </a:solidFill>
                <a:effectLst/>
                <a:latin typeface="system-ui"/>
              </a:rPr>
              <a:t>”—that is, the word of faith which we are preaching, </a:t>
            </a:r>
            <a:r>
              <a:rPr lang="en-US" sz="3200" b="1" i="0" baseline="30000" dirty="0">
                <a:solidFill>
                  <a:srgbClr val="000000"/>
                </a:solidFill>
                <a:effectLst/>
                <a:latin typeface="system-ui"/>
              </a:rPr>
              <a:t>9 </a:t>
            </a:r>
            <a:r>
              <a:rPr lang="en-US" sz="3200" b="0" i="0" dirty="0">
                <a:solidFill>
                  <a:srgbClr val="000000"/>
                </a:solidFill>
                <a:effectLst/>
                <a:latin typeface="system-ui"/>
              </a:rPr>
              <a:t>that if you confess with your mouth Jesus </a:t>
            </a:r>
            <a:r>
              <a:rPr lang="en-US" sz="3200" b="0" i="1" dirty="0">
                <a:solidFill>
                  <a:srgbClr val="000000"/>
                </a:solidFill>
                <a:effectLst/>
                <a:latin typeface="system-ui"/>
              </a:rPr>
              <a:t>as</a:t>
            </a:r>
            <a:r>
              <a:rPr lang="en-US" sz="3200" b="0" i="0" dirty="0">
                <a:solidFill>
                  <a:srgbClr val="000000"/>
                </a:solidFill>
                <a:effectLst/>
                <a:latin typeface="system-ui"/>
              </a:rPr>
              <a:t> Lord, and believe in your heart that God raised Him from the dead, you will be saved; </a:t>
            </a:r>
            <a:r>
              <a:rPr lang="en-US" sz="3200" b="1" i="0" baseline="30000" dirty="0">
                <a:solidFill>
                  <a:srgbClr val="000000"/>
                </a:solidFill>
                <a:effectLst/>
                <a:latin typeface="system-ui"/>
              </a:rPr>
              <a:t>10 </a:t>
            </a:r>
            <a:r>
              <a:rPr lang="en-US" sz="3200" b="0" i="0" dirty="0">
                <a:solidFill>
                  <a:srgbClr val="000000"/>
                </a:solidFill>
                <a:effectLst/>
                <a:latin typeface="system-ui"/>
              </a:rPr>
              <a:t>for with the heart a person believes, </a:t>
            </a:r>
            <a:r>
              <a:rPr lang="en-US" sz="3200" b="0" i="0" baseline="30000" dirty="0">
                <a:solidFill>
                  <a:srgbClr val="000000"/>
                </a:solidFill>
                <a:effectLst/>
                <a:latin typeface="system-ui"/>
              </a:rPr>
              <a:t>[</a:t>
            </a:r>
            <a:r>
              <a:rPr lang="en-US" sz="3200" b="0" i="0" dirty="0">
                <a:solidFill>
                  <a:srgbClr val="000000"/>
                </a:solidFill>
                <a:effectLst/>
                <a:latin typeface="system-ui"/>
              </a:rPr>
              <a:t>resulting in righteousness, and with the mouth he confesses, resulting in salvation. </a:t>
            </a:r>
          </a:p>
          <a:p>
            <a:r>
              <a:rPr lang="en-US" sz="3200" b="0" i="0" dirty="0">
                <a:solidFill>
                  <a:srgbClr val="000000"/>
                </a:solidFill>
                <a:effectLst/>
                <a:latin typeface="system-ui"/>
              </a:rPr>
              <a:t>Romans 10:8-10</a:t>
            </a:r>
            <a:endParaRPr lang="en-US" sz="3200" dirty="0"/>
          </a:p>
        </p:txBody>
      </p:sp>
    </p:spTree>
    <p:extLst>
      <p:ext uri="{BB962C8B-B14F-4D97-AF65-F5344CB8AC3E}">
        <p14:creationId xmlns:p14="http://schemas.microsoft.com/office/powerpoint/2010/main" val="33731057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64547" y="-457200"/>
            <a:ext cx="896954"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0" name="TextBox 9"/>
          <p:cNvSpPr txBox="1"/>
          <p:nvPr/>
        </p:nvSpPr>
        <p:spPr>
          <a:xfrm>
            <a:off x="990600" y="1020632"/>
            <a:ext cx="4191000" cy="646331"/>
          </a:xfrm>
          <a:prstGeom prst="rect">
            <a:avLst/>
          </a:prstGeom>
          <a:noFill/>
        </p:spPr>
        <p:txBody>
          <a:bodyPr wrap="square" rtlCol="0">
            <a:spAutoFit/>
          </a:bodyPr>
          <a:lstStyle/>
          <a:p>
            <a:r>
              <a:rPr lang="en-US" sz="3600" dirty="0" err="1"/>
              <a:t>nconditional</a:t>
            </a:r>
            <a:r>
              <a:rPr lang="en-US" sz="3600" dirty="0"/>
              <a:t> Election</a:t>
            </a:r>
          </a:p>
        </p:txBody>
      </p:sp>
      <p:sp>
        <p:nvSpPr>
          <p:cNvPr id="11" name="TextBox 10"/>
          <p:cNvSpPr txBox="1"/>
          <p:nvPr/>
        </p:nvSpPr>
        <p:spPr>
          <a:xfrm>
            <a:off x="5410200" y="1020631"/>
            <a:ext cx="3276600" cy="646331"/>
          </a:xfrm>
          <a:prstGeom prst="rect">
            <a:avLst/>
          </a:prstGeom>
          <a:noFill/>
        </p:spPr>
        <p:txBody>
          <a:bodyPr wrap="square" rtlCol="0">
            <a:spAutoFit/>
          </a:bodyPr>
          <a:lstStyle/>
          <a:p>
            <a:r>
              <a:rPr lang="en-US" sz="3600" dirty="0"/>
              <a:t>Conditional</a:t>
            </a:r>
          </a:p>
        </p:txBody>
      </p:sp>
      <p:sp>
        <p:nvSpPr>
          <p:cNvPr id="5" name="TextBox 4">
            <a:extLst>
              <a:ext uri="{FF2B5EF4-FFF2-40B4-BE49-F238E27FC236}">
                <a16:creationId xmlns:a16="http://schemas.microsoft.com/office/drawing/2014/main" id="{A2BFB65D-0824-5EC1-6E03-016C898DC035}"/>
              </a:ext>
            </a:extLst>
          </p:cNvPr>
          <p:cNvSpPr txBox="1"/>
          <p:nvPr/>
        </p:nvSpPr>
        <p:spPr>
          <a:xfrm>
            <a:off x="1161501" y="1905506"/>
            <a:ext cx="7830099" cy="3046988"/>
          </a:xfrm>
          <a:prstGeom prst="rect">
            <a:avLst/>
          </a:prstGeom>
          <a:noFill/>
        </p:spPr>
        <p:txBody>
          <a:bodyPr wrap="square">
            <a:spAutoFit/>
          </a:bodyPr>
          <a:lstStyle/>
          <a:p>
            <a:r>
              <a:rPr lang="en-US" sz="3200" b="1" dirty="0">
                <a:solidFill>
                  <a:srgbClr val="000000"/>
                </a:solidFill>
                <a:latin typeface="system-ui"/>
              </a:rPr>
              <a:t>5 </a:t>
            </a:r>
            <a:r>
              <a:rPr lang="en-US" sz="3200" dirty="0">
                <a:solidFill>
                  <a:srgbClr val="000000"/>
                </a:solidFill>
                <a:latin typeface="system-ui"/>
              </a:rPr>
              <a:t>Therefore, having been justified by faith, we have peace with God through our Lord Jesus Christ, </a:t>
            </a:r>
            <a:r>
              <a:rPr lang="en-US" sz="3200" b="1" baseline="30000" dirty="0">
                <a:solidFill>
                  <a:srgbClr val="000000"/>
                </a:solidFill>
                <a:latin typeface="system-ui"/>
              </a:rPr>
              <a:t>2 </a:t>
            </a:r>
            <a:r>
              <a:rPr lang="en-US" sz="3200" dirty="0">
                <a:solidFill>
                  <a:srgbClr val="000000"/>
                </a:solidFill>
                <a:latin typeface="system-ui"/>
              </a:rPr>
              <a:t>through whom also we have obtained our introduction by faith into this grace in which we stand; and we exult in hope of the glory of God.  Romans 5:1-2</a:t>
            </a:r>
          </a:p>
        </p:txBody>
      </p:sp>
    </p:spTree>
    <p:extLst>
      <p:ext uri="{BB962C8B-B14F-4D97-AF65-F5344CB8AC3E}">
        <p14:creationId xmlns:p14="http://schemas.microsoft.com/office/powerpoint/2010/main" val="2333757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457200"/>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0" name="TextBox 9"/>
          <p:cNvSpPr txBox="1"/>
          <p:nvPr/>
        </p:nvSpPr>
        <p:spPr>
          <a:xfrm>
            <a:off x="990600" y="1034831"/>
            <a:ext cx="4191000" cy="646331"/>
          </a:xfrm>
          <a:prstGeom prst="rect">
            <a:avLst/>
          </a:prstGeom>
          <a:noFill/>
        </p:spPr>
        <p:txBody>
          <a:bodyPr wrap="square" rtlCol="0">
            <a:spAutoFit/>
          </a:bodyPr>
          <a:lstStyle/>
          <a:p>
            <a:r>
              <a:rPr lang="en-US" sz="3600" dirty="0" err="1"/>
              <a:t>nconditional</a:t>
            </a:r>
            <a:r>
              <a:rPr lang="en-US" sz="3600" dirty="0"/>
              <a:t> Election</a:t>
            </a:r>
          </a:p>
        </p:txBody>
      </p:sp>
      <p:sp>
        <p:nvSpPr>
          <p:cNvPr id="11" name="TextBox 10"/>
          <p:cNvSpPr txBox="1"/>
          <p:nvPr/>
        </p:nvSpPr>
        <p:spPr>
          <a:xfrm>
            <a:off x="5410200" y="1034830"/>
            <a:ext cx="3276600" cy="646331"/>
          </a:xfrm>
          <a:prstGeom prst="rect">
            <a:avLst/>
          </a:prstGeom>
          <a:noFill/>
        </p:spPr>
        <p:txBody>
          <a:bodyPr wrap="square" rtlCol="0">
            <a:spAutoFit/>
          </a:bodyPr>
          <a:lstStyle/>
          <a:p>
            <a:r>
              <a:rPr lang="en-US" sz="3600" dirty="0"/>
              <a:t>Conditional</a:t>
            </a:r>
          </a:p>
        </p:txBody>
      </p:sp>
      <p:sp>
        <p:nvSpPr>
          <p:cNvPr id="12" name="TextBox 11"/>
          <p:cNvSpPr txBox="1"/>
          <p:nvPr/>
        </p:nvSpPr>
        <p:spPr>
          <a:xfrm>
            <a:off x="966112" y="2138362"/>
            <a:ext cx="3581400" cy="646331"/>
          </a:xfrm>
          <a:prstGeom prst="rect">
            <a:avLst/>
          </a:prstGeom>
          <a:noFill/>
        </p:spPr>
        <p:txBody>
          <a:bodyPr wrap="square" rtlCol="0">
            <a:spAutoFit/>
          </a:bodyPr>
          <a:lstStyle/>
          <a:p>
            <a:r>
              <a:rPr lang="en-US" sz="3600" dirty="0" err="1"/>
              <a:t>imited</a:t>
            </a:r>
            <a:r>
              <a:rPr lang="en-US" sz="3600" dirty="0"/>
              <a:t> Atonement</a:t>
            </a:r>
          </a:p>
        </p:txBody>
      </p:sp>
      <p:sp>
        <p:nvSpPr>
          <p:cNvPr id="13" name="TextBox 12"/>
          <p:cNvSpPr txBox="1"/>
          <p:nvPr/>
        </p:nvSpPr>
        <p:spPr>
          <a:xfrm>
            <a:off x="5638800" y="2138361"/>
            <a:ext cx="2209800" cy="646331"/>
          </a:xfrm>
          <a:prstGeom prst="rect">
            <a:avLst/>
          </a:prstGeom>
          <a:noFill/>
        </p:spPr>
        <p:txBody>
          <a:bodyPr wrap="square" rtlCol="0">
            <a:spAutoFit/>
          </a:bodyPr>
          <a:lstStyle/>
          <a:p>
            <a:r>
              <a:rPr lang="en-US" sz="3600" dirty="0"/>
              <a:t>Unlimited</a:t>
            </a:r>
          </a:p>
        </p:txBody>
      </p:sp>
    </p:spTree>
    <p:extLst>
      <p:ext uri="{BB962C8B-B14F-4D97-AF65-F5344CB8AC3E}">
        <p14:creationId xmlns:p14="http://schemas.microsoft.com/office/powerpoint/2010/main" val="1356197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1524000"/>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2" name="TextBox 11"/>
          <p:cNvSpPr txBox="1"/>
          <p:nvPr/>
        </p:nvSpPr>
        <p:spPr>
          <a:xfrm>
            <a:off x="966112" y="1066800"/>
            <a:ext cx="3581400" cy="646331"/>
          </a:xfrm>
          <a:prstGeom prst="rect">
            <a:avLst/>
          </a:prstGeom>
          <a:noFill/>
        </p:spPr>
        <p:txBody>
          <a:bodyPr wrap="square" rtlCol="0">
            <a:spAutoFit/>
          </a:bodyPr>
          <a:lstStyle/>
          <a:p>
            <a:r>
              <a:rPr lang="en-US" sz="3600" dirty="0" err="1"/>
              <a:t>imited</a:t>
            </a:r>
            <a:r>
              <a:rPr lang="en-US" sz="3600" dirty="0"/>
              <a:t> Atonement</a:t>
            </a:r>
          </a:p>
        </p:txBody>
      </p:sp>
      <p:sp>
        <p:nvSpPr>
          <p:cNvPr id="13" name="TextBox 12"/>
          <p:cNvSpPr txBox="1"/>
          <p:nvPr/>
        </p:nvSpPr>
        <p:spPr>
          <a:xfrm>
            <a:off x="5638800" y="1071562"/>
            <a:ext cx="2209800" cy="646331"/>
          </a:xfrm>
          <a:prstGeom prst="rect">
            <a:avLst/>
          </a:prstGeom>
          <a:noFill/>
        </p:spPr>
        <p:txBody>
          <a:bodyPr wrap="square" rtlCol="0">
            <a:spAutoFit/>
          </a:bodyPr>
          <a:lstStyle/>
          <a:p>
            <a:r>
              <a:rPr lang="en-US" sz="3600" dirty="0"/>
              <a:t>Unlimited</a:t>
            </a:r>
          </a:p>
        </p:txBody>
      </p:sp>
      <p:sp>
        <p:nvSpPr>
          <p:cNvPr id="4" name="TextBox 3">
            <a:extLst>
              <a:ext uri="{FF2B5EF4-FFF2-40B4-BE49-F238E27FC236}">
                <a16:creationId xmlns:a16="http://schemas.microsoft.com/office/drawing/2014/main" id="{8D6B1EB0-0505-1EF9-8BF4-9855B7FF7D93}"/>
              </a:ext>
            </a:extLst>
          </p:cNvPr>
          <p:cNvSpPr txBox="1"/>
          <p:nvPr/>
        </p:nvSpPr>
        <p:spPr>
          <a:xfrm>
            <a:off x="1219200" y="1925954"/>
            <a:ext cx="7696200" cy="2554545"/>
          </a:xfrm>
          <a:prstGeom prst="rect">
            <a:avLst/>
          </a:prstGeom>
          <a:noFill/>
        </p:spPr>
        <p:txBody>
          <a:bodyPr wrap="square">
            <a:spAutoFit/>
          </a:bodyPr>
          <a:lstStyle/>
          <a:p>
            <a:r>
              <a:rPr lang="en-US" sz="3200" b="1" i="0" baseline="30000" dirty="0">
                <a:solidFill>
                  <a:srgbClr val="000000"/>
                </a:solidFill>
                <a:effectLst/>
                <a:latin typeface="system-ui"/>
              </a:rPr>
              <a:t>18 </a:t>
            </a:r>
            <a:r>
              <a:rPr lang="en-US" sz="3200" b="0" i="0" dirty="0">
                <a:solidFill>
                  <a:srgbClr val="000000"/>
                </a:solidFill>
                <a:effectLst/>
                <a:latin typeface="system-ui"/>
              </a:rPr>
              <a:t>So then as through one transgression there resulted condemnation to all men, even so through one act of righteousness there resulted justification of life to all men.</a:t>
            </a:r>
          </a:p>
          <a:p>
            <a:r>
              <a:rPr lang="en-US" sz="3200" dirty="0">
                <a:solidFill>
                  <a:srgbClr val="000000"/>
                </a:solidFill>
                <a:latin typeface="system-ui"/>
              </a:rPr>
              <a:t>Romans 5:18</a:t>
            </a:r>
            <a:r>
              <a:rPr lang="en-US" sz="3200" b="0" i="0" dirty="0">
                <a:solidFill>
                  <a:srgbClr val="000000"/>
                </a:solidFill>
                <a:effectLst/>
                <a:latin typeface="system-ui"/>
              </a:rPr>
              <a:t> </a:t>
            </a:r>
            <a:endParaRPr lang="en-US" sz="3200" dirty="0"/>
          </a:p>
        </p:txBody>
      </p:sp>
    </p:spTree>
    <p:extLst>
      <p:ext uri="{BB962C8B-B14F-4D97-AF65-F5344CB8AC3E}">
        <p14:creationId xmlns:p14="http://schemas.microsoft.com/office/powerpoint/2010/main" val="7832124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1524000"/>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2" name="TextBox 11"/>
          <p:cNvSpPr txBox="1"/>
          <p:nvPr/>
        </p:nvSpPr>
        <p:spPr>
          <a:xfrm>
            <a:off x="966112" y="1066800"/>
            <a:ext cx="3581400" cy="646331"/>
          </a:xfrm>
          <a:prstGeom prst="rect">
            <a:avLst/>
          </a:prstGeom>
          <a:noFill/>
        </p:spPr>
        <p:txBody>
          <a:bodyPr wrap="square" rtlCol="0">
            <a:spAutoFit/>
          </a:bodyPr>
          <a:lstStyle/>
          <a:p>
            <a:r>
              <a:rPr lang="en-US" sz="3600" dirty="0" err="1"/>
              <a:t>imited</a:t>
            </a:r>
            <a:r>
              <a:rPr lang="en-US" sz="3600" dirty="0"/>
              <a:t> Atonement</a:t>
            </a:r>
          </a:p>
        </p:txBody>
      </p:sp>
      <p:sp>
        <p:nvSpPr>
          <p:cNvPr id="13" name="TextBox 12"/>
          <p:cNvSpPr txBox="1"/>
          <p:nvPr/>
        </p:nvSpPr>
        <p:spPr>
          <a:xfrm>
            <a:off x="5638800" y="1071562"/>
            <a:ext cx="2209800" cy="646331"/>
          </a:xfrm>
          <a:prstGeom prst="rect">
            <a:avLst/>
          </a:prstGeom>
          <a:noFill/>
        </p:spPr>
        <p:txBody>
          <a:bodyPr wrap="square" rtlCol="0">
            <a:spAutoFit/>
          </a:bodyPr>
          <a:lstStyle/>
          <a:p>
            <a:r>
              <a:rPr lang="en-US" sz="3600" dirty="0"/>
              <a:t>Unlimited</a:t>
            </a:r>
          </a:p>
        </p:txBody>
      </p:sp>
      <p:sp>
        <p:nvSpPr>
          <p:cNvPr id="4" name="TextBox 3">
            <a:extLst>
              <a:ext uri="{FF2B5EF4-FFF2-40B4-BE49-F238E27FC236}">
                <a16:creationId xmlns:a16="http://schemas.microsoft.com/office/drawing/2014/main" id="{8D6B1EB0-0505-1EF9-8BF4-9855B7FF7D93}"/>
              </a:ext>
            </a:extLst>
          </p:cNvPr>
          <p:cNvSpPr txBox="1"/>
          <p:nvPr/>
        </p:nvSpPr>
        <p:spPr>
          <a:xfrm>
            <a:off x="1195387" y="1713131"/>
            <a:ext cx="7696200" cy="5016758"/>
          </a:xfrm>
          <a:prstGeom prst="rect">
            <a:avLst/>
          </a:prstGeom>
          <a:noFill/>
        </p:spPr>
        <p:txBody>
          <a:bodyPr wrap="square">
            <a:spAutoFit/>
          </a:bodyPr>
          <a:lstStyle/>
          <a:p>
            <a:r>
              <a:rPr lang="en-US" sz="3200" b="1" baseline="30000" dirty="0"/>
              <a:t>16 </a:t>
            </a:r>
            <a:r>
              <a:rPr lang="en-US" sz="3200" dirty="0"/>
              <a:t>“For God so loved the world, that He gave His only begotten Son, that whoever believes in Him shall not perish, but have eternal life. </a:t>
            </a:r>
            <a:r>
              <a:rPr lang="en-US" sz="3200" b="1" baseline="30000" dirty="0"/>
              <a:t>17 </a:t>
            </a:r>
            <a:r>
              <a:rPr lang="en-US" sz="3200" dirty="0"/>
              <a:t>For God did not send the Son into the world to judge the world, but that the world might be saved through Him. </a:t>
            </a:r>
            <a:r>
              <a:rPr lang="en-US" sz="3200" b="1" baseline="30000" dirty="0"/>
              <a:t>18 </a:t>
            </a:r>
            <a:r>
              <a:rPr lang="en-US" sz="3200" dirty="0"/>
              <a:t>He who believes in Him is not judged; he who does not believe has been judged already, because he has not believed in the name of the only begotten Son of God.   </a:t>
            </a:r>
            <a:r>
              <a:rPr lang="en-US" sz="3200" dirty="0">
                <a:solidFill>
                  <a:srgbClr val="000000"/>
                </a:solidFill>
                <a:latin typeface="system-ui"/>
              </a:rPr>
              <a:t>John 3:16-17</a:t>
            </a:r>
            <a:endParaRPr lang="en-US" sz="3200" dirty="0"/>
          </a:p>
        </p:txBody>
      </p:sp>
    </p:spTree>
    <p:extLst>
      <p:ext uri="{BB962C8B-B14F-4D97-AF65-F5344CB8AC3E}">
        <p14:creationId xmlns:p14="http://schemas.microsoft.com/office/powerpoint/2010/main" val="1596851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1524002"/>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2" name="TextBox 11"/>
          <p:cNvSpPr txBox="1"/>
          <p:nvPr/>
        </p:nvSpPr>
        <p:spPr>
          <a:xfrm>
            <a:off x="966112" y="1077298"/>
            <a:ext cx="3581400" cy="646331"/>
          </a:xfrm>
          <a:prstGeom prst="rect">
            <a:avLst/>
          </a:prstGeom>
          <a:noFill/>
        </p:spPr>
        <p:txBody>
          <a:bodyPr wrap="square" rtlCol="0">
            <a:spAutoFit/>
          </a:bodyPr>
          <a:lstStyle/>
          <a:p>
            <a:r>
              <a:rPr lang="en-US" sz="3600" dirty="0" err="1"/>
              <a:t>imited</a:t>
            </a:r>
            <a:r>
              <a:rPr lang="en-US" sz="3600" dirty="0"/>
              <a:t> Atonement</a:t>
            </a:r>
          </a:p>
        </p:txBody>
      </p:sp>
      <p:sp>
        <p:nvSpPr>
          <p:cNvPr id="13" name="TextBox 12"/>
          <p:cNvSpPr txBox="1"/>
          <p:nvPr/>
        </p:nvSpPr>
        <p:spPr>
          <a:xfrm>
            <a:off x="5638800" y="1077297"/>
            <a:ext cx="2209800" cy="646331"/>
          </a:xfrm>
          <a:prstGeom prst="rect">
            <a:avLst/>
          </a:prstGeom>
          <a:noFill/>
        </p:spPr>
        <p:txBody>
          <a:bodyPr wrap="square" rtlCol="0">
            <a:spAutoFit/>
          </a:bodyPr>
          <a:lstStyle/>
          <a:p>
            <a:r>
              <a:rPr lang="en-US" sz="3600" dirty="0"/>
              <a:t>Unlimited</a:t>
            </a:r>
          </a:p>
        </p:txBody>
      </p:sp>
      <p:sp>
        <p:nvSpPr>
          <p:cNvPr id="14" name="TextBox 13"/>
          <p:cNvSpPr txBox="1"/>
          <p:nvPr/>
        </p:nvSpPr>
        <p:spPr>
          <a:xfrm>
            <a:off x="933450" y="2122439"/>
            <a:ext cx="3352800" cy="646331"/>
          </a:xfrm>
          <a:prstGeom prst="rect">
            <a:avLst/>
          </a:prstGeom>
          <a:noFill/>
        </p:spPr>
        <p:txBody>
          <a:bodyPr wrap="square" rtlCol="0">
            <a:spAutoFit/>
          </a:bodyPr>
          <a:lstStyle/>
          <a:p>
            <a:r>
              <a:rPr lang="en-US" sz="3600" dirty="0" err="1"/>
              <a:t>rresistable</a:t>
            </a:r>
            <a:r>
              <a:rPr lang="en-US" sz="3600" dirty="0"/>
              <a:t> Grace</a:t>
            </a:r>
          </a:p>
        </p:txBody>
      </p:sp>
      <p:sp>
        <p:nvSpPr>
          <p:cNvPr id="15" name="TextBox 14"/>
          <p:cNvSpPr txBox="1"/>
          <p:nvPr/>
        </p:nvSpPr>
        <p:spPr>
          <a:xfrm>
            <a:off x="5295900" y="2122439"/>
            <a:ext cx="2895600" cy="646331"/>
          </a:xfrm>
          <a:prstGeom prst="rect">
            <a:avLst/>
          </a:prstGeom>
          <a:noFill/>
        </p:spPr>
        <p:txBody>
          <a:bodyPr wrap="square" rtlCol="0">
            <a:spAutoFit/>
          </a:bodyPr>
          <a:lstStyle/>
          <a:p>
            <a:r>
              <a:rPr lang="en-US" sz="3600" dirty="0"/>
              <a:t>Able to Resist </a:t>
            </a:r>
          </a:p>
        </p:txBody>
      </p:sp>
    </p:spTree>
    <p:extLst>
      <p:ext uri="{BB962C8B-B14F-4D97-AF65-F5344CB8AC3E}">
        <p14:creationId xmlns:p14="http://schemas.microsoft.com/office/powerpoint/2010/main" val="388092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2709297"/>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4" name="TextBox 13"/>
          <p:cNvSpPr txBox="1"/>
          <p:nvPr/>
        </p:nvSpPr>
        <p:spPr>
          <a:xfrm>
            <a:off x="951825" y="1000690"/>
            <a:ext cx="3352800" cy="646331"/>
          </a:xfrm>
          <a:prstGeom prst="rect">
            <a:avLst/>
          </a:prstGeom>
          <a:noFill/>
        </p:spPr>
        <p:txBody>
          <a:bodyPr wrap="square" rtlCol="0">
            <a:spAutoFit/>
          </a:bodyPr>
          <a:lstStyle/>
          <a:p>
            <a:r>
              <a:rPr lang="en-US" sz="3600" dirty="0" err="1"/>
              <a:t>rresistable</a:t>
            </a:r>
            <a:r>
              <a:rPr lang="en-US" sz="3600" dirty="0"/>
              <a:t> Grace</a:t>
            </a:r>
          </a:p>
        </p:txBody>
      </p:sp>
      <p:sp>
        <p:nvSpPr>
          <p:cNvPr id="15" name="TextBox 14"/>
          <p:cNvSpPr txBox="1"/>
          <p:nvPr/>
        </p:nvSpPr>
        <p:spPr>
          <a:xfrm>
            <a:off x="5296575" y="1000691"/>
            <a:ext cx="2895600" cy="646331"/>
          </a:xfrm>
          <a:prstGeom prst="rect">
            <a:avLst/>
          </a:prstGeom>
          <a:noFill/>
        </p:spPr>
        <p:txBody>
          <a:bodyPr wrap="square" rtlCol="0">
            <a:spAutoFit/>
          </a:bodyPr>
          <a:lstStyle/>
          <a:p>
            <a:r>
              <a:rPr lang="en-US" sz="3600" dirty="0"/>
              <a:t>Able to Resist </a:t>
            </a:r>
          </a:p>
        </p:txBody>
      </p:sp>
      <p:sp>
        <p:nvSpPr>
          <p:cNvPr id="4" name="TextBox 3">
            <a:extLst>
              <a:ext uri="{FF2B5EF4-FFF2-40B4-BE49-F238E27FC236}">
                <a16:creationId xmlns:a16="http://schemas.microsoft.com/office/drawing/2014/main" id="{C16BD742-4084-B7FD-F82F-05E87E75F227}"/>
              </a:ext>
            </a:extLst>
          </p:cNvPr>
          <p:cNvSpPr txBox="1"/>
          <p:nvPr/>
        </p:nvSpPr>
        <p:spPr>
          <a:xfrm>
            <a:off x="1066800" y="1761886"/>
            <a:ext cx="7848600" cy="5016758"/>
          </a:xfrm>
          <a:prstGeom prst="rect">
            <a:avLst/>
          </a:prstGeom>
          <a:noFill/>
        </p:spPr>
        <p:txBody>
          <a:bodyPr wrap="square">
            <a:spAutoFit/>
          </a:bodyPr>
          <a:lstStyle/>
          <a:p>
            <a:r>
              <a:rPr lang="en-US" sz="3200" b="1" i="0" baseline="30000" dirty="0">
                <a:solidFill>
                  <a:srgbClr val="000000"/>
                </a:solidFill>
                <a:effectLst/>
                <a:latin typeface="system-ui"/>
              </a:rPr>
              <a:t>2 </a:t>
            </a:r>
            <a:r>
              <a:rPr lang="en-US" sz="3200" b="0" i="0" dirty="0">
                <a:solidFill>
                  <a:srgbClr val="000000"/>
                </a:solidFill>
                <a:effectLst/>
                <a:latin typeface="system-ui"/>
              </a:rPr>
              <a:t>Behold I, Paul, say to you that if you receive circumcision, Christ will be of no benefit to you. </a:t>
            </a:r>
            <a:r>
              <a:rPr lang="en-US" sz="3200" b="1" i="0" baseline="30000" dirty="0">
                <a:solidFill>
                  <a:srgbClr val="000000"/>
                </a:solidFill>
                <a:effectLst/>
                <a:latin typeface="system-ui"/>
              </a:rPr>
              <a:t>3 </a:t>
            </a:r>
            <a:r>
              <a:rPr lang="en-US" sz="3200" b="0" i="0" dirty="0">
                <a:solidFill>
                  <a:srgbClr val="000000"/>
                </a:solidFill>
                <a:effectLst/>
                <a:latin typeface="system-ui"/>
              </a:rPr>
              <a:t>And I testify again to every man who receives circumcision, that he is under obligation to keep the whole Law. </a:t>
            </a:r>
            <a:r>
              <a:rPr lang="en-US" sz="3200" b="1" i="0" baseline="30000" dirty="0">
                <a:solidFill>
                  <a:srgbClr val="000000"/>
                </a:solidFill>
                <a:effectLst/>
                <a:latin typeface="system-ui"/>
              </a:rPr>
              <a:t>4 </a:t>
            </a:r>
            <a:r>
              <a:rPr lang="en-US" sz="3200" b="0" i="0" dirty="0">
                <a:solidFill>
                  <a:srgbClr val="000000"/>
                </a:solidFill>
                <a:effectLst/>
                <a:latin typeface="system-ui"/>
              </a:rPr>
              <a:t>You have been severed from Christ, you who are seeking to be justified by law; you have fallen from grace. </a:t>
            </a:r>
            <a:r>
              <a:rPr lang="en-US" sz="3200" b="1" i="0" baseline="30000" dirty="0">
                <a:solidFill>
                  <a:srgbClr val="000000"/>
                </a:solidFill>
                <a:effectLst/>
                <a:latin typeface="system-ui"/>
              </a:rPr>
              <a:t>5 </a:t>
            </a:r>
            <a:r>
              <a:rPr lang="en-US" sz="3200" b="0" i="0" dirty="0">
                <a:solidFill>
                  <a:srgbClr val="000000"/>
                </a:solidFill>
                <a:effectLst/>
                <a:latin typeface="system-ui"/>
              </a:rPr>
              <a:t>For we through the Spirit, by faith, are waiting for the hope of righteousness.    Galatians 5:2-5</a:t>
            </a:r>
            <a:endParaRPr lang="en-US" sz="3200" dirty="0"/>
          </a:p>
        </p:txBody>
      </p:sp>
    </p:spTree>
    <p:extLst>
      <p:ext uri="{BB962C8B-B14F-4D97-AF65-F5344CB8AC3E}">
        <p14:creationId xmlns:p14="http://schemas.microsoft.com/office/powerpoint/2010/main" val="13633210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2709297"/>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4" name="TextBox 13"/>
          <p:cNvSpPr txBox="1"/>
          <p:nvPr/>
        </p:nvSpPr>
        <p:spPr>
          <a:xfrm>
            <a:off x="966112" y="990600"/>
            <a:ext cx="3352800" cy="646331"/>
          </a:xfrm>
          <a:prstGeom prst="rect">
            <a:avLst/>
          </a:prstGeom>
          <a:noFill/>
        </p:spPr>
        <p:txBody>
          <a:bodyPr wrap="square" rtlCol="0">
            <a:spAutoFit/>
          </a:bodyPr>
          <a:lstStyle/>
          <a:p>
            <a:r>
              <a:rPr lang="en-US" sz="3600" dirty="0" err="1"/>
              <a:t>rresistable</a:t>
            </a:r>
            <a:r>
              <a:rPr lang="en-US" sz="3600" dirty="0"/>
              <a:t> Grace</a:t>
            </a:r>
          </a:p>
        </p:txBody>
      </p:sp>
      <p:sp>
        <p:nvSpPr>
          <p:cNvPr id="15" name="TextBox 14"/>
          <p:cNvSpPr txBox="1"/>
          <p:nvPr/>
        </p:nvSpPr>
        <p:spPr>
          <a:xfrm>
            <a:off x="5295900" y="990600"/>
            <a:ext cx="2895600" cy="646331"/>
          </a:xfrm>
          <a:prstGeom prst="rect">
            <a:avLst/>
          </a:prstGeom>
          <a:noFill/>
        </p:spPr>
        <p:txBody>
          <a:bodyPr wrap="square" rtlCol="0">
            <a:spAutoFit/>
          </a:bodyPr>
          <a:lstStyle/>
          <a:p>
            <a:r>
              <a:rPr lang="en-US" sz="3600" dirty="0"/>
              <a:t>Able to Resist </a:t>
            </a:r>
          </a:p>
        </p:txBody>
      </p:sp>
      <p:sp>
        <p:nvSpPr>
          <p:cNvPr id="16" name="TextBox 15"/>
          <p:cNvSpPr txBox="1"/>
          <p:nvPr/>
        </p:nvSpPr>
        <p:spPr>
          <a:xfrm>
            <a:off x="914400" y="2081156"/>
            <a:ext cx="4267200" cy="1200329"/>
          </a:xfrm>
          <a:prstGeom prst="rect">
            <a:avLst/>
          </a:prstGeom>
          <a:noFill/>
        </p:spPr>
        <p:txBody>
          <a:bodyPr wrap="square" rtlCol="0">
            <a:spAutoFit/>
          </a:bodyPr>
          <a:lstStyle/>
          <a:p>
            <a:r>
              <a:rPr lang="en-US" sz="3600" dirty="0" err="1"/>
              <a:t>erseverance</a:t>
            </a:r>
            <a:r>
              <a:rPr lang="en-US" sz="3600" dirty="0"/>
              <a:t> of the Saints</a:t>
            </a:r>
          </a:p>
        </p:txBody>
      </p:sp>
      <p:sp>
        <p:nvSpPr>
          <p:cNvPr id="17" name="TextBox 16"/>
          <p:cNvSpPr txBox="1"/>
          <p:nvPr/>
        </p:nvSpPr>
        <p:spPr>
          <a:xfrm>
            <a:off x="5562600" y="2081156"/>
            <a:ext cx="3048000" cy="646331"/>
          </a:xfrm>
          <a:prstGeom prst="rect">
            <a:avLst/>
          </a:prstGeom>
          <a:noFill/>
        </p:spPr>
        <p:txBody>
          <a:bodyPr wrap="square" rtlCol="0">
            <a:spAutoFit/>
          </a:bodyPr>
          <a:lstStyle/>
          <a:p>
            <a:r>
              <a:rPr lang="en-US" sz="3600" dirty="0"/>
              <a:t>Conditional</a:t>
            </a:r>
          </a:p>
        </p:txBody>
      </p:sp>
    </p:spTree>
    <p:extLst>
      <p:ext uri="{BB962C8B-B14F-4D97-AF65-F5344CB8AC3E}">
        <p14:creationId xmlns:p14="http://schemas.microsoft.com/office/powerpoint/2010/main" val="1885458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2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inVertical)">
                                      <p:cBhvr>
                                        <p:cTn id="12"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3773268"/>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6" name="TextBox 15"/>
          <p:cNvSpPr txBox="1"/>
          <p:nvPr/>
        </p:nvSpPr>
        <p:spPr>
          <a:xfrm>
            <a:off x="909637" y="990600"/>
            <a:ext cx="4267200" cy="1200329"/>
          </a:xfrm>
          <a:prstGeom prst="rect">
            <a:avLst/>
          </a:prstGeom>
          <a:noFill/>
        </p:spPr>
        <p:txBody>
          <a:bodyPr wrap="square" rtlCol="0">
            <a:spAutoFit/>
          </a:bodyPr>
          <a:lstStyle/>
          <a:p>
            <a:r>
              <a:rPr lang="en-US" sz="3600" dirty="0" err="1"/>
              <a:t>erseverance</a:t>
            </a:r>
            <a:r>
              <a:rPr lang="en-US" sz="3600" dirty="0"/>
              <a:t> of the Saints</a:t>
            </a:r>
          </a:p>
        </p:txBody>
      </p:sp>
      <p:sp>
        <p:nvSpPr>
          <p:cNvPr id="17" name="TextBox 16"/>
          <p:cNvSpPr txBox="1"/>
          <p:nvPr/>
        </p:nvSpPr>
        <p:spPr>
          <a:xfrm>
            <a:off x="5562600" y="990600"/>
            <a:ext cx="3048000" cy="646331"/>
          </a:xfrm>
          <a:prstGeom prst="rect">
            <a:avLst/>
          </a:prstGeom>
          <a:noFill/>
        </p:spPr>
        <p:txBody>
          <a:bodyPr wrap="square" rtlCol="0">
            <a:spAutoFit/>
          </a:bodyPr>
          <a:lstStyle/>
          <a:p>
            <a:r>
              <a:rPr lang="en-US" sz="3600" dirty="0"/>
              <a:t>Conditional</a:t>
            </a:r>
          </a:p>
        </p:txBody>
      </p:sp>
      <p:sp>
        <p:nvSpPr>
          <p:cNvPr id="4" name="TextBox 3">
            <a:extLst>
              <a:ext uri="{FF2B5EF4-FFF2-40B4-BE49-F238E27FC236}">
                <a16:creationId xmlns:a16="http://schemas.microsoft.com/office/drawing/2014/main" id="{47DE4687-1DAF-9E86-CD3D-0178C80B3DBC}"/>
              </a:ext>
            </a:extLst>
          </p:cNvPr>
          <p:cNvSpPr txBox="1"/>
          <p:nvPr/>
        </p:nvSpPr>
        <p:spPr>
          <a:xfrm>
            <a:off x="228600" y="2095858"/>
            <a:ext cx="8763000" cy="4524315"/>
          </a:xfrm>
          <a:prstGeom prst="rect">
            <a:avLst/>
          </a:prstGeom>
          <a:noFill/>
        </p:spPr>
        <p:txBody>
          <a:bodyPr wrap="square">
            <a:spAutoFit/>
          </a:bodyPr>
          <a:lstStyle/>
          <a:p>
            <a:r>
              <a:rPr lang="en-US" sz="3200" b="1" i="0" baseline="30000" dirty="0">
                <a:solidFill>
                  <a:srgbClr val="000000"/>
                </a:solidFill>
                <a:effectLst/>
                <a:latin typeface="system-ui"/>
              </a:rPr>
              <a:t>4 </a:t>
            </a:r>
            <a:r>
              <a:rPr lang="en-US" sz="3200" b="0" i="0" dirty="0">
                <a:solidFill>
                  <a:srgbClr val="000000"/>
                </a:solidFill>
                <a:effectLst/>
                <a:latin typeface="system-ui"/>
              </a:rPr>
              <a:t>For in the case of those who have once been enlightened and have tasted of the heavenly gift and have been made partakers of the Holy Spirit, </a:t>
            </a:r>
            <a:r>
              <a:rPr lang="en-US" sz="3200" b="1" i="0" baseline="30000" dirty="0">
                <a:solidFill>
                  <a:srgbClr val="000000"/>
                </a:solidFill>
                <a:effectLst/>
                <a:latin typeface="system-ui"/>
              </a:rPr>
              <a:t>5 </a:t>
            </a:r>
            <a:r>
              <a:rPr lang="en-US" sz="3200" b="0" i="0" dirty="0">
                <a:solidFill>
                  <a:srgbClr val="000000"/>
                </a:solidFill>
                <a:effectLst/>
                <a:latin typeface="system-ui"/>
              </a:rPr>
              <a:t>and have tasted the good word of God and the powers of the age to come, </a:t>
            </a:r>
            <a:r>
              <a:rPr lang="en-US" sz="3200" b="1" i="0" baseline="30000" dirty="0">
                <a:solidFill>
                  <a:srgbClr val="000000"/>
                </a:solidFill>
                <a:effectLst/>
                <a:latin typeface="system-ui"/>
              </a:rPr>
              <a:t>6 </a:t>
            </a:r>
            <a:r>
              <a:rPr lang="en-US" sz="3200" b="0" i="0" dirty="0">
                <a:solidFill>
                  <a:srgbClr val="000000"/>
                </a:solidFill>
                <a:effectLst/>
                <a:latin typeface="system-ui"/>
              </a:rPr>
              <a:t>and </a:t>
            </a:r>
            <a:r>
              <a:rPr lang="en-US" sz="3200" b="0" i="1" dirty="0">
                <a:solidFill>
                  <a:srgbClr val="000000"/>
                </a:solidFill>
                <a:effectLst/>
                <a:latin typeface="system-ui"/>
              </a:rPr>
              <a:t>then</a:t>
            </a:r>
            <a:r>
              <a:rPr lang="en-US" sz="3200" b="0" i="0" dirty="0">
                <a:solidFill>
                  <a:srgbClr val="000000"/>
                </a:solidFill>
                <a:effectLst/>
                <a:latin typeface="system-ui"/>
              </a:rPr>
              <a:t> have fallen away, it is impossible to renew them again to repentance, since they again crucify to themselves the Son of God and put Him to open shame. </a:t>
            </a:r>
          </a:p>
          <a:p>
            <a:r>
              <a:rPr lang="en-US" sz="3200" dirty="0">
                <a:solidFill>
                  <a:srgbClr val="000000"/>
                </a:solidFill>
                <a:latin typeface="system-ui"/>
              </a:rPr>
              <a:t>Hebrews 6:4-12</a:t>
            </a:r>
            <a:endParaRPr lang="en-US" sz="3200" dirty="0"/>
          </a:p>
        </p:txBody>
      </p:sp>
    </p:spTree>
    <p:extLst>
      <p:ext uri="{BB962C8B-B14F-4D97-AF65-F5344CB8AC3E}">
        <p14:creationId xmlns:p14="http://schemas.microsoft.com/office/powerpoint/2010/main" val="23293534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83000">
              <a:schemeClr val="accent6">
                <a:lumMod val="40000"/>
                <a:lumOff val="60000"/>
              </a:schemeClr>
            </a:gs>
            <a:gs pos="100000">
              <a:schemeClr val="accent3">
                <a:lumMod val="20000"/>
                <a:lumOff val="80000"/>
              </a:schemeClr>
            </a:gs>
          </a:gsLst>
          <a:lin ang="5400000" scaled="1"/>
        </a:gra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1828800"/>
            <a:ext cx="3810000" cy="3810000"/>
          </a:xfrm>
          <a:prstGeom prst="rect">
            <a:avLst/>
          </a:prstGeom>
        </p:spPr>
      </p:pic>
      <p:sp>
        <p:nvSpPr>
          <p:cNvPr id="4" name="TextBox 3"/>
          <p:cNvSpPr txBox="1"/>
          <p:nvPr/>
        </p:nvSpPr>
        <p:spPr>
          <a:xfrm>
            <a:off x="2667000" y="381000"/>
            <a:ext cx="3886200" cy="923330"/>
          </a:xfrm>
          <a:prstGeom prst="rect">
            <a:avLst/>
          </a:prstGeom>
          <a:noFill/>
        </p:spPr>
        <p:txBody>
          <a:bodyPr wrap="square" rtlCol="0">
            <a:spAutoFit/>
          </a:bodyPr>
          <a:lstStyle/>
          <a:p>
            <a:r>
              <a:rPr lang="en-US" sz="5400" dirty="0"/>
              <a:t>Who’s Who?</a:t>
            </a:r>
          </a:p>
        </p:txBody>
      </p:sp>
      <p:sp>
        <p:nvSpPr>
          <p:cNvPr id="5" name="TextBox 4"/>
          <p:cNvSpPr txBox="1"/>
          <p:nvPr/>
        </p:nvSpPr>
        <p:spPr>
          <a:xfrm>
            <a:off x="3048000" y="5651938"/>
            <a:ext cx="3124200" cy="707886"/>
          </a:xfrm>
          <a:prstGeom prst="rect">
            <a:avLst/>
          </a:prstGeom>
          <a:noFill/>
        </p:spPr>
        <p:txBody>
          <a:bodyPr wrap="square" rtlCol="0">
            <a:spAutoFit/>
          </a:bodyPr>
          <a:lstStyle/>
          <a:p>
            <a:r>
              <a:rPr lang="en-US" sz="4000" dirty="0" err="1"/>
              <a:t>Jehan</a:t>
            </a:r>
            <a:r>
              <a:rPr lang="en-US" sz="4000" dirty="0"/>
              <a:t> </a:t>
            </a:r>
            <a:r>
              <a:rPr lang="en-US" sz="4000" dirty="0" err="1"/>
              <a:t>Cauvin</a:t>
            </a:r>
            <a:endParaRPr lang="en-US" sz="4000" dirty="0"/>
          </a:p>
        </p:txBody>
      </p:sp>
    </p:spTree>
    <p:extLst>
      <p:ext uri="{BB962C8B-B14F-4D97-AF65-F5344CB8AC3E}">
        <p14:creationId xmlns:p14="http://schemas.microsoft.com/office/powerpoint/2010/main" val="2687382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ppt_x"/>
                                          </p:val>
                                        </p:tav>
                                        <p:tav tm="100000">
                                          <p:val>
                                            <p:strVal val="#ppt_x"/>
                                          </p:val>
                                        </p:tav>
                                      </p:tavLst>
                                    </p:anim>
                                    <p:anim calcmode="lin" valueType="num">
                                      <p:cBhvr additive="base">
                                        <p:cTn id="13"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3773268"/>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6" name="TextBox 15"/>
          <p:cNvSpPr txBox="1"/>
          <p:nvPr/>
        </p:nvSpPr>
        <p:spPr>
          <a:xfrm>
            <a:off x="909637" y="990600"/>
            <a:ext cx="4267200" cy="1200329"/>
          </a:xfrm>
          <a:prstGeom prst="rect">
            <a:avLst/>
          </a:prstGeom>
          <a:noFill/>
        </p:spPr>
        <p:txBody>
          <a:bodyPr wrap="square" rtlCol="0">
            <a:spAutoFit/>
          </a:bodyPr>
          <a:lstStyle/>
          <a:p>
            <a:r>
              <a:rPr lang="en-US" sz="3600" dirty="0" err="1"/>
              <a:t>erseverance</a:t>
            </a:r>
            <a:r>
              <a:rPr lang="en-US" sz="3600" dirty="0"/>
              <a:t> of the Saints</a:t>
            </a:r>
          </a:p>
        </p:txBody>
      </p:sp>
      <p:sp>
        <p:nvSpPr>
          <p:cNvPr id="17" name="TextBox 16"/>
          <p:cNvSpPr txBox="1"/>
          <p:nvPr/>
        </p:nvSpPr>
        <p:spPr>
          <a:xfrm>
            <a:off x="5562600" y="990600"/>
            <a:ext cx="3048000" cy="646331"/>
          </a:xfrm>
          <a:prstGeom prst="rect">
            <a:avLst/>
          </a:prstGeom>
          <a:noFill/>
        </p:spPr>
        <p:txBody>
          <a:bodyPr wrap="square" rtlCol="0">
            <a:spAutoFit/>
          </a:bodyPr>
          <a:lstStyle/>
          <a:p>
            <a:r>
              <a:rPr lang="en-US" sz="3600" dirty="0"/>
              <a:t>Conditional</a:t>
            </a:r>
          </a:p>
        </p:txBody>
      </p:sp>
      <p:sp>
        <p:nvSpPr>
          <p:cNvPr id="4" name="TextBox 3">
            <a:extLst>
              <a:ext uri="{FF2B5EF4-FFF2-40B4-BE49-F238E27FC236}">
                <a16:creationId xmlns:a16="http://schemas.microsoft.com/office/drawing/2014/main" id="{47DE4687-1DAF-9E86-CD3D-0178C80B3DBC}"/>
              </a:ext>
            </a:extLst>
          </p:cNvPr>
          <p:cNvSpPr txBox="1"/>
          <p:nvPr/>
        </p:nvSpPr>
        <p:spPr>
          <a:xfrm>
            <a:off x="228600" y="2095858"/>
            <a:ext cx="8763000" cy="4524315"/>
          </a:xfrm>
          <a:prstGeom prst="rect">
            <a:avLst/>
          </a:prstGeom>
          <a:noFill/>
        </p:spPr>
        <p:txBody>
          <a:bodyPr wrap="square">
            <a:spAutoFit/>
          </a:bodyPr>
          <a:lstStyle/>
          <a:p>
            <a:r>
              <a:rPr lang="en-US" sz="3200" b="1" i="0" baseline="30000" dirty="0">
                <a:solidFill>
                  <a:srgbClr val="000000"/>
                </a:solidFill>
                <a:effectLst/>
                <a:latin typeface="system-ui"/>
              </a:rPr>
              <a:t>7 </a:t>
            </a:r>
            <a:r>
              <a:rPr lang="en-US" sz="3200" b="0" i="0" dirty="0">
                <a:solidFill>
                  <a:srgbClr val="000000"/>
                </a:solidFill>
                <a:effectLst/>
                <a:latin typeface="system-ui"/>
              </a:rPr>
              <a:t>For ground that drinks the rain which often falls on it and brings forth vegetation useful to those for whose sake it is also tilled, receives a blessing from God; </a:t>
            </a:r>
            <a:r>
              <a:rPr lang="en-US" sz="3200" b="1" i="0" baseline="30000" dirty="0">
                <a:solidFill>
                  <a:srgbClr val="000000"/>
                </a:solidFill>
                <a:effectLst/>
                <a:latin typeface="system-ui"/>
              </a:rPr>
              <a:t>8 </a:t>
            </a:r>
            <a:r>
              <a:rPr lang="en-US" sz="3200" b="0" i="0" dirty="0">
                <a:solidFill>
                  <a:srgbClr val="000000"/>
                </a:solidFill>
                <a:effectLst/>
                <a:latin typeface="system-ui"/>
              </a:rPr>
              <a:t>but if it yields thorns and thistles, it is worthless and close to being cursed, and it ends up being burned. </a:t>
            </a:r>
            <a:r>
              <a:rPr lang="en-US" sz="3200" b="1" i="0" baseline="30000" dirty="0">
                <a:solidFill>
                  <a:srgbClr val="000000"/>
                </a:solidFill>
                <a:effectLst/>
                <a:latin typeface="system-ui"/>
              </a:rPr>
              <a:t>9 </a:t>
            </a:r>
            <a:r>
              <a:rPr lang="en-US" sz="3200" b="0" i="0" dirty="0">
                <a:solidFill>
                  <a:srgbClr val="000000"/>
                </a:solidFill>
                <a:effectLst/>
                <a:latin typeface="system-ui"/>
              </a:rPr>
              <a:t>But, beloved, we are convinced of better things concerning you, and things that accompany salvation, though we are speaking in this way.   Hebrews 6:4-12</a:t>
            </a:r>
            <a:endParaRPr lang="en-US" sz="3200" dirty="0"/>
          </a:p>
        </p:txBody>
      </p:sp>
    </p:spTree>
    <p:extLst>
      <p:ext uri="{BB962C8B-B14F-4D97-AF65-F5344CB8AC3E}">
        <p14:creationId xmlns:p14="http://schemas.microsoft.com/office/powerpoint/2010/main" val="3834006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3773268"/>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6" name="TextBox 15"/>
          <p:cNvSpPr txBox="1"/>
          <p:nvPr/>
        </p:nvSpPr>
        <p:spPr>
          <a:xfrm>
            <a:off x="909637" y="990600"/>
            <a:ext cx="4267200" cy="1200329"/>
          </a:xfrm>
          <a:prstGeom prst="rect">
            <a:avLst/>
          </a:prstGeom>
          <a:noFill/>
        </p:spPr>
        <p:txBody>
          <a:bodyPr wrap="square" rtlCol="0">
            <a:spAutoFit/>
          </a:bodyPr>
          <a:lstStyle/>
          <a:p>
            <a:r>
              <a:rPr lang="en-US" sz="3600" dirty="0" err="1"/>
              <a:t>erseverance</a:t>
            </a:r>
            <a:r>
              <a:rPr lang="en-US" sz="3600" dirty="0"/>
              <a:t> of the Saints</a:t>
            </a:r>
          </a:p>
        </p:txBody>
      </p:sp>
      <p:sp>
        <p:nvSpPr>
          <p:cNvPr id="17" name="TextBox 16"/>
          <p:cNvSpPr txBox="1"/>
          <p:nvPr/>
        </p:nvSpPr>
        <p:spPr>
          <a:xfrm>
            <a:off x="5562600" y="990600"/>
            <a:ext cx="3048000" cy="646331"/>
          </a:xfrm>
          <a:prstGeom prst="rect">
            <a:avLst/>
          </a:prstGeom>
          <a:noFill/>
        </p:spPr>
        <p:txBody>
          <a:bodyPr wrap="square" rtlCol="0">
            <a:spAutoFit/>
          </a:bodyPr>
          <a:lstStyle/>
          <a:p>
            <a:r>
              <a:rPr lang="en-US" sz="3600" dirty="0"/>
              <a:t>Conditional</a:t>
            </a:r>
          </a:p>
        </p:txBody>
      </p:sp>
      <p:sp>
        <p:nvSpPr>
          <p:cNvPr id="4" name="TextBox 3">
            <a:extLst>
              <a:ext uri="{FF2B5EF4-FFF2-40B4-BE49-F238E27FC236}">
                <a16:creationId xmlns:a16="http://schemas.microsoft.com/office/drawing/2014/main" id="{47DE4687-1DAF-9E86-CD3D-0178C80B3DBC}"/>
              </a:ext>
            </a:extLst>
          </p:cNvPr>
          <p:cNvSpPr txBox="1"/>
          <p:nvPr/>
        </p:nvSpPr>
        <p:spPr>
          <a:xfrm>
            <a:off x="228600" y="2095858"/>
            <a:ext cx="8763000" cy="4524315"/>
          </a:xfrm>
          <a:prstGeom prst="rect">
            <a:avLst/>
          </a:prstGeom>
          <a:noFill/>
        </p:spPr>
        <p:txBody>
          <a:bodyPr wrap="square">
            <a:spAutoFit/>
          </a:bodyPr>
          <a:lstStyle/>
          <a:p>
            <a:r>
              <a:rPr lang="en-US" sz="3200" b="1" i="0" baseline="30000" dirty="0">
                <a:solidFill>
                  <a:srgbClr val="000000"/>
                </a:solidFill>
                <a:effectLst/>
                <a:latin typeface="system-ui"/>
              </a:rPr>
              <a:t>10 </a:t>
            </a:r>
            <a:r>
              <a:rPr lang="en-US" sz="3200" b="0" i="0" dirty="0">
                <a:solidFill>
                  <a:srgbClr val="000000"/>
                </a:solidFill>
                <a:effectLst/>
                <a:latin typeface="system-ui"/>
              </a:rPr>
              <a:t>For God is not unjust so as to forget your work and the love which you have shown toward His name, in having ministered and in still ministering to the saints. </a:t>
            </a:r>
            <a:r>
              <a:rPr lang="en-US" sz="3200" b="1" i="0" baseline="30000" dirty="0">
                <a:solidFill>
                  <a:srgbClr val="000000"/>
                </a:solidFill>
                <a:effectLst/>
                <a:latin typeface="system-ui"/>
              </a:rPr>
              <a:t>11 </a:t>
            </a:r>
            <a:r>
              <a:rPr lang="en-US" sz="3200" b="0" i="0" dirty="0">
                <a:solidFill>
                  <a:srgbClr val="000000"/>
                </a:solidFill>
                <a:effectLst/>
                <a:latin typeface="system-ui"/>
              </a:rPr>
              <a:t>And we desire that each one of you show the same diligence so as to realize the full assurance of hope until the end, </a:t>
            </a:r>
            <a:r>
              <a:rPr lang="en-US" sz="3200" b="1" i="0" baseline="30000" dirty="0">
                <a:solidFill>
                  <a:srgbClr val="000000"/>
                </a:solidFill>
                <a:effectLst/>
                <a:latin typeface="system-ui"/>
              </a:rPr>
              <a:t>12 </a:t>
            </a:r>
            <a:r>
              <a:rPr lang="en-US" sz="3200" b="0" i="0" dirty="0">
                <a:solidFill>
                  <a:srgbClr val="000000"/>
                </a:solidFill>
                <a:effectLst/>
                <a:latin typeface="system-ui"/>
              </a:rPr>
              <a:t>so that you will not be sluggish, but imitators of those who through faith and patience inherit the promises.   Hebrews 6:4-12</a:t>
            </a:r>
            <a:endParaRPr lang="en-US" sz="3200" dirty="0"/>
          </a:p>
        </p:txBody>
      </p:sp>
    </p:spTree>
    <p:extLst>
      <p:ext uri="{BB962C8B-B14F-4D97-AF65-F5344CB8AC3E}">
        <p14:creationId xmlns:p14="http://schemas.microsoft.com/office/powerpoint/2010/main" val="3831403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3773268"/>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6" name="TextBox 15"/>
          <p:cNvSpPr txBox="1"/>
          <p:nvPr/>
        </p:nvSpPr>
        <p:spPr>
          <a:xfrm>
            <a:off x="909637" y="990600"/>
            <a:ext cx="4267200" cy="1200329"/>
          </a:xfrm>
          <a:prstGeom prst="rect">
            <a:avLst/>
          </a:prstGeom>
          <a:noFill/>
        </p:spPr>
        <p:txBody>
          <a:bodyPr wrap="square" rtlCol="0">
            <a:spAutoFit/>
          </a:bodyPr>
          <a:lstStyle/>
          <a:p>
            <a:r>
              <a:rPr lang="en-US" sz="3600" dirty="0" err="1"/>
              <a:t>erseverance</a:t>
            </a:r>
            <a:r>
              <a:rPr lang="en-US" sz="3600" dirty="0"/>
              <a:t> of the Saints</a:t>
            </a:r>
          </a:p>
        </p:txBody>
      </p:sp>
      <p:sp>
        <p:nvSpPr>
          <p:cNvPr id="17" name="TextBox 16"/>
          <p:cNvSpPr txBox="1"/>
          <p:nvPr/>
        </p:nvSpPr>
        <p:spPr>
          <a:xfrm>
            <a:off x="5562600" y="990600"/>
            <a:ext cx="3048000" cy="646331"/>
          </a:xfrm>
          <a:prstGeom prst="rect">
            <a:avLst/>
          </a:prstGeom>
          <a:noFill/>
        </p:spPr>
        <p:txBody>
          <a:bodyPr wrap="square" rtlCol="0">
            <a:spAutoFit/>
          </a:bodyPr>
          <a:lstStyle/>
          <a:p>
            <a:r>
              <a:rPr lang="en-US" sz="3600" dirty="0"/>
              <a:t>Conditional</a:t>
            </a:r>
          </a:p>
        </p:txBody>
      </p:sp>
      <p:sp>
        <p:nvSpPr>
          <p:cNvPr id="4" name="TextBox 3">
            <a:extLst>
              <a:ext uri="{FF2B5EF4-FFF2-40B4-BE49-F238E27FC236}">
                <a16:creationId xmlns:a16="http://schemas.microsoft.com/office/drawing/2014/main" id="{47DE4687-1DAF-9E86-CD3D-0178C80B3DBC}"/>
              </a:ext>
            </a:extLst>
          </p:cNvPr>
          <p:cNvSpPr txBox="1"/>
          <p:nvPr/>
        </p:nvSpPr>
        <p:spPr>
          <a:xfrm>
            <a:off x="228600" y="2095858"/>
            <a:ext cx="8763000" cy="4031873"/>
          </a:xfrm>
          <a:prstGeom prst="rect">
            <a:avLst/>
          </a:prstGeom>
          <a:noFill/>
        </p:spPr>
        <p:txBody>
          <a:bodyPr wrap="square">
            <a:spAutoFit/>
          </a:bodyPr>
          <a:lstStyle/>
          <a:p>
            <a:pPr algn="l"/>
            <a:r>
              <a:rPr lang="en-US" sz="3200" b="1" i="0" baseline="30000" dirty="0">
                <a:solidFill>
                  <a:srgbClr val="000000"/>
                </a:solidFill>
                <a:effectLst/>
                <a:latin typeface="system-ui"/>
              </a:rPr>
              <a:t>26 </a:t>
            </a:r>
            <a:r>
              <a:rPr lang="en-US" sz="3200" b="0" i="0" dirty="0">
                <a:solidFill>
                  <a:srgbClr val="000000"/>
                </a:solidFill>
                <a:effectLst/>
                <a:latin typeface="system-ui"/>
              </a:rPr>
              <a:t>For if we go on sinning willfully after receiving the knowledge of the truth, there no longer remains a sacrifice for sins, </a:t>
            </a:r>
            <a:r>
              <a:rPr lang="en-US" sz="3200" b="1" i="0" baseline="30000" dirty="0">
                <a:solidFill>
                  <a:srgbClr val="000000"/>
                </a:solidFill>
                <a:effectLst/>
                <a:latin typeface="system-ui"/>
              </a:rPr>
              <a:t>27 </a:t>
            </a:r>
            <a:r>
              <a:rPr lang="en-US" sz="3200" b="0" i="0" dirty="0">
                <a:solidFill>
                  <a:srgbClr val="000000"/>
                </a:solidFill>
                <a:effectLst/>
                <a:latin typeface="system-ui"/>
              </a:rPr>
              <a:t>but a terrifying expectation of judgment and </a:t>
            </a:r>
            <a:r>
              <a:rPr lang="en-US" sz="3200" b="0" i="0" cap="small" dirty="0">
                <a:solidFill>
                  <a:srgbClr val="000000"/>
                </a:solidFill>
                <a:effectLst/>
                <a:latin typeface="system-ui"/>
              </a:rPr>
              <a:t>the fury of a fire which will consume the adversaries</a:t>
            </a:r>
            <a:r>
              <a:rPr lang="en-US" sz="3200" b="0" i="0" dirty="0">
                <a:solidFill>
                  <a:srgbClr val="000000"/>
                </a:solidFill>
                <a:effectLst/>
                <a:latin typeface="system-ui"/>
              </a:rPr>
              <a:t>. </a:t>
            </a:r>
            <a:r>
              <a:rPr lang="en-US" sz="3200" b="1" i="0" baseline="30000" dirty="0">
                <a:solidFill>
                  <a:srgbClr val="000000"/>
                </a:solidFill>
                <a:effectLst/>
                <a:latin typeface="system-ui"/>
              </a:rPr>
              <a:t>28 </a:t>
            </a:r>
            <a:r>
              <a:rPr lang="en-US" sz="3200" b="0" i="0" dirty="0">
                <a:solidFill>
                  <a:srgbClr val="000000"/>
                </a:solidFill>
                <a:effectLst/>
                <a:latin typeface="system-ui"/>
              </a:rPr>
              <a:t>Anyone who has set aside the Law of Moses dies without mercy on </a:t>
            </a:r>
            <a:r>
              <a:rPr lang="en-US" sz="3200" b="0" i="1" dirty="0">
                <a:solidFill>
                  <a:srgbClr val="000000"/>
                </a:solidFill>
                <a:effectLst/>
                <a:latin typeface="system-ui"/>
              </a:rPr>
              <a:t>the testimony of</a:t>
            </a:r>
            <a:r>
              <a:rPr lang="en-US" sz="3200" b="0" i="0" dirty="0">
                <a:solidFill>
                  <a:srgbClr val="000000"/>
                </a:solidFill>
                <a:effectLst/>
                <a:latin typeface="system-ui"/>
              </a:rPr>
              <a:t> two or three witnesses. </a:t>
            </a:r>
          </a:p>
          <a:p>
            <a:pPr algn="l"/>
            <a:r>
              <a:rPr lang="en-US" sz="3200" dirty="0">
                <a:solidFill>
                  <a:srgbClr val="000000"/>
                </a:solidFill>
                <a:latin typeface="system-ui"/>
              </a:rPr>
              <a:t>Hebrews 10:26-36</a:t>
            </a:r>
            <a:endParaRPr lang="en-US" sz="3200" b="0" i="0" dirty="0">
              <a:solidFill>
                <a:srgbClr val="000000"/>
              </a:solidFill>
              <a:effectLst/>
              <a:latin typeface="system-ui"/>
            </a:endParaRPr>
          </a:p>
        </p:txBody>
      </p:sp>
    </p:spTree>
    <p:extLst>
      <p:ext uri="{BB962C8B-B14F-4D97-AF65-F5344CB8AC3E}">
        <p14:creationId xmlns:p14="http://schemas.microsoft.com/office/powerpoint/2010/main" val="477502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3773268"/>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6" name="TextBox 15"/>
          <p:cNvSpPr txBox="1"/>
          <p:nvPr/>
        </p:nvSpPr>
        <p:spPr>
          <a:xfrm>
            <a:off x="909637" y="990600"/>
            <a:ext cx="4267200" cy="1200329"/>
          </a:xfrm>
          <a:prstGeom prst="rect">
            <a:avLst/>
          </a:prstGeom>
          <a:noFill/>
        </p:spPr>
        <p:txBody>
          <a:bodyPr wrap="square" rtlCol="0">
            <a:spAutoFit/>
          </a:bodyPr>
          <a:lstStyle/>
          <a:p>
            <a:r>
              <a:rPr lang="en-US" sz="3600" dirty="0" err="1"/>
              <a:t>erseverance</a:t>
            </a:r>
            <a:r>
              <a:rPr lang="en-US" sz="3600" dirty="0"/>
              <a:t> of the Saints</a:t>
            </a:r>
          </a:p>
        </p:txBody>
      </p:sp>
      <p:sp>
        <p:nvSpPr>
          <p:cNvPr id="17" name="TextBox 16"/>
          <p:cNvSpPr txBox="1"/>
          <p:nvPr/>
        </p:nvSpPr>
        <p:spPr>
          <a:xfrm>
            <a:off x="5562600" y="990600"/>
            <a:ext cx="3048000" cy="646331"/>
          </a:xfrm>
          <a:prstGeom prst="rect">
            <a:avLst/>
          </a:prstGeom>
          <a:noFill/>
        </p:spPr>
        <p:txBody>
          <a:bodyPr wrap="square" rtlCol="0">
            <a:spAutoFit/>
          </a:bodyPr>
          <a:lstStyle/>
          <a:p>
            <a:r>
              <a:rPr lang="en-US" sz="3600" dirty="0"/>
              <a:t>Conditional</a:t>
            </a:r>
          </a:p>
        </p:txBody>
      </p:sp>
      <p:sp>
        <p:nvSpPr>
          <p:cNvPr id="4" name="TextBox 3">
            <a:extLst>
              <a:ext uri="{FF2B5EF4-FFF2-40B4-BE49-F238E27FC236}">
                <a16:creationId xmlns:a16="http://schemas.microsoft.com/office/drawing/2014/main" id="{47DE4687-1DAF-9E86-CD3D-0178C80B3DBC}"/>
              </a:ext>
            </a:extLst>
          </p:cNvPr>
          <p:cNvSpPr txBox="1"/>
          <p:nvPr/>
        </p:nvSpPr>
        <p:spPr>
          <a:xfrm>
            <a:off x="228600" y="2095858"/>
            <a:ext cx="8763000" cy="4524315"/>
          </a:xfrm>
          <a:prstGeom prst="rect">
            <a:avLst/>
          </a:prstGeom>
          <a:noFill/>
        </p:spPr>
        <p:txBody>
          <a:bodyPr wrap="square">
            <a:spAutoFit/>
          </a:bodyPr>
          <a:lstStyle/>
          <a:p>
            <a:pPr algn="l"/>
            <a:r>
              <a:rPr lang="en-US" sz="3200" b="1" i="0" baseline="30000" dirty="0">
                <a:solidFill>
                  <a:srgbClr val="000000"/>
                </a:solidFill>
                <a:effectLst/>
                <a:latin typeface="system-ui"/>
              </a:rPr>
              <a:t>29 </a:t>
            </a:r>
            <a:r>
              <a:rPr lang="en-US" sz="3200" b="0" i="0" dirty="0">
                <a:solidFill>
                  <a:srgbClr val="000000"/>
                </a:solidFill>
                <a:effectLst/>
                <a:latin typeface="system-ui"/>
              </a:rPr>
              <a:t>How much severer punishment do you think he will deserve who has trampled under foot the Son of God, and has regarded as unclean the blood of the covenant by which he was sanctified, and has insulted the Spirit of grace? </a:t>
            </a:r>
            <a:r>
              <a:rPr lang="en-US" sz="3200" b="1" i="0" baseline="30000" dirty="0">
                <a:solidFill>
                  <a:srgbClr val="000000"/>
                </a:solidFill>
                <a:effectLst/>
                <a:latin typeface="system-ui"/>
              </a:rPr>
              <a:t>30 </a:t>
            </a:r>
            <a:r>
              <a:rPr lang="en-US" sz="3200" b="0" i="0" dirty="0">
                <a:solidFill>
                  <a:srgbClr val="000000"/>
                </a:solidFill>
                <a:effectLst/>
                <a:latin typeface="system-ui"/>
              </a:rPr>
              <a:t>For we know Him who said, “</a:t>
            </a:r>
            <a:r>
              <a:rPr lang="en-US" sz="3200" b="0" i="0" cap="small" dirty="0">
                <a:solidFill>
                  <a:srgbClr val="000000"/>
                </a:solidFill>
                <a:effectLst/>
                <a:latin typeface="system-ui"/>
              </a:rPr>
              <a:t>Vengeance is Mine</a:t>
            </a:r>
            <a:r>
              <a:rPr lang="en-US" sz="3200" b="0" i="0" dirty="0">
                <a:solidFill>
                  <a:srgbClr val="000000"/>
                </a:solidFill>
                <a:effectLst/>
                <a:latin typeface="system-ui"/>
              </a:rPr>
              <a:t>, I </a:t>
            </a:r>
            <a:r>
              <a:rPr lang="en-US" sz="3200" b="0" i="0" cap="small" dirty="0">
                <a:solidFill>
                  <a:srgbClr val="000000"/>
                </a:solidFill>
                <a:effectLst/>
                <a:latin typeface="system-ui"/>
              </a:rPr>
              <a:t>will repay</a:t>
            </a:r>
            <a:r>
              <a:rPr lang="en-US" sz="3200" b="0" i="0" dirty="0">
                <a:solidFill>
                  <a:srgbClr val="000000"/>
                </a:solidFill>
                <a:effectLst/>
                <a:latin typeface="system-ui"/>
              </a:rPr>
              <a:t>.” And again, “</a:t>
            </a:r>
            <a:r>
              <a:rPr lang="en-US" sz="3200" b="0" i="0" cap="small" dirty="0">
                <a:solidFill>
                  <a:srgbClr val="000000"/>
                </a:solidFill>
                <a:effectLst/>
                <a:latin typeface="system-ui"/>
              </a:rPr>
              <a:t>The Lord will judge His people</a:t>
            </a:r>
            <a:r>
              <a:rPr lang="en-US" sz="3200" b="0" i="0" dirty="0">
                <a:solidFill>
                  <a:srgbClr val="000000"/>
                </a:solidFill>
                <a:effectLst/>
                <a:latin typeface="system-ui"/>
              </a:rPr>
              <a:t>.” </a:t>
            </a:r>
            <a:r>
              <a:rPr lang="en-US" sz="3200" b="1" i="0" baseline="30000" dirty="0">
                <a:solidFill>
                  <a:srgbClr val="000000"/>
                </a:solidFill>
                <a:effectLst/>
                <a:latin typeface="system-ui"/>
              </a:rPr>
              <a:t>31 </a:t>
            </a:r>
            <a:r>
              <a:rPr lang="en-US" sz="3200" b="0" i="0" dirty="0">
                <a:solidFill>
                  <a:srgbClr val="000000"/>
                </a:solidFill>
                <a:effectLst/>
                <a:latin typeface="system-ui"/>
              </a:rPr>
              <a:t>It is a terrifying thing to fall into the hands of the living God.   Hebrews 10:26-36</a:t>
            </a:r>
          </a:p>
        </p:txBody>
      </p:sp>
    </p:spTree>
    <p:extLst>
      <p:ext uri="{BB962C8B-B14F-4D97-AF65-F5344CB8AC3E}">
        <p14:creationId xmlns:p14="http://schemas.microsoft.com/office/powerpoint/2010/main" val="1548391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3773268"/>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6" name="TextBox 15"/>
          <p:cNvSpPr txBox="1"/>
          <p:nvPr/>
        </p:nvSpPr>
        <p:spPr>
          <a:xfrm>
            <a:off x="909637" y="990600"/>
            <a:ext cx="4267200" cy="1200329"/>
          </a:xfrm>
          <a:prstGeom prst="rect">
            <a:avLst/>
          </a:prstGeom>
          <a:noFill/>
        </p:spPr>
        <p:txBody>
          <a:bodyPr wrap="square" rtlCol="0">
            <a:spAutoFit/>
          </a:bodyPr>
          <a:lstStyle/>
          <a:p>
            <a:r>
              <a:rPr lang="en-US" sz="3600" dirty="0" err="1"/>
              <a:t>erseverance</a:t>
            </a:r>
            <a:r>
              <a:rPr lang="en-US" sz="3600" dirty="0"/>
              <a:t> of the Saints</a:t>
            </a:r>
          </a:p>
        </p:txBody>
      </p:sp>
      <p:sp>
        <p:nvSpPr>
          <p:cNvPr id="17" name="TextBox 16"/>
          <p:cNvSpPr txBox="1"/>
          <p:nvPr/>
        </p:nvSpPr>
        <p:spPr>
          <a:xfrm>
            <a:off x="5562600" y="990600"/>
            <a:ext cx="3048000" cy="646331"/>
          </a:xfrm>
          <a:prstGeom prst="rect">
            <a:avLst/>
          </a:prstGeom>
          <a:noFill/>
        </p:spPr>
        <p:txBody>
          <a:bodyPr wrap="square" rtlCol="0">
            <a:spAutoFit/>
          </a:bodyPr>
          <a:lstStyle/>
          <a:p>
            <a:r>
              <a:rPr lang="en-US" sz="3600" dirty="0"/>
              <a:t>Conditional</a:t>
            </a:r>
          </a:p>
        </p:txBody>
      </p:sp>
      <p:sp>
        <p:nvSpPr>
          <p:cNvPr id="4" name="TextBox 3">
            <a:extLst>
              <a:ext uri="{FF2B5EF4-FFF2-40B4-BE49-F238E27FC236}">
                <a16:creationId xmlns:a16="http://schemas.microsoft.com/office/drawing/2014/main" id="{47DE4687-1DAF-9E86-CD3D-0178C80B3DBC}"/>
              </a:ext>
            </a:extLst>
          </p:cNvPr>
          <p:cNvSpPr txBox="1"/>
          <p:nvPr/>
        </p:nvSpPr>
        <p:spPr>
          <a:xfrm>
            <a:off x="190500" y="1917621"/>
            <a:ext cx="8763000" cy="5016758"/>
          </a:xfrm>
          <a:prstGeom prst="rect">
            <a:avLst/>
          </a:prstGeom>
          <a:noFill/>
        </p:spPr>
        <p:txBody>
          <a:bodyPr wrap="square">
            <a:spAutoFit/>
          </a:bodyPr>
          <a:lstStyle/>
          <a:p>
            <a:pPr algn="l"/>
            <a:r>
              <a:rPr lang="en-US" sz="3200" b="1" i="0" baseline="30000" dirty="0">
                <a:solidFill>
                  <a:srgbClr val="000000"/>
                </a:solidFill>
                <a:effectLst/>
                <a:latin typeface="system-ui"/>
              </a:rPr>
              <a:t>32 </a:t>
            </a:r>
            <a:r>
              <a:rPr lang="en-US" sz="3200" b="0" i="0" dirty="0">
                <a:solidFill>
                  <a:srgbClr val="000000"/>
                </a:solidFill>
                <a:effectLst/>
                <a:latin typeface="system-ui"/>
              </a:rPr>
              <a:t>But remember the former days, when, after being enlightened, you endured a great conflict of sufferings, </a:t>
            </a:r>
            <a:r>
              <a:rPr lang="en-US" sz="3200" b="1" i="0" baseline="30000" dirty="0">
                <a:solidFill>
                  <a:srgbClr val="000000"/>
                </a:solidFill>
                <a:effectLst/>
                <a:latin typeface="system-ui"/>
              </a:rPr>
              <a:t>33 </a:t>
            </a:r>
            <a:r>
              <a:rPr lang="en-US" sz="3200" b="0" i="0" dirty="0">
                <a:solidFill>
                  <a:srgbClr val="000000"/>
                </a:solidFill>
                <a:effectLst/>
                <a:latin typeface="system-ui"/>
              </a:rPr>
              <a:t>partly by being made a public spectacle through reproaches and tribulations, and partly by becoming sharers with those who were so treated. </a:t>
            </a:r>
            <a:r>
              <a:rPr lang="en-US" sz="3200" b="1" i="0" baseline="30000" dirty="0">
                <a:solidFill>
                  <a:srgbClr val="000000"/>
                </a:solidFill>
                <a:effectLst/>
                <a:latin typeface="system-ui"/>
              </a:rPr>
              <a:t>34 </a:t>
            </a:r>
            <a:r>
              <a:rPr lang="en-US" sz="3200" b="0" i="0" dirty="0">
                <a:solidFill>
                  <a:srgbClr val="000000"/>
                </a:solidFill>
                <a:effectLst/>
                <a:latin typeface="system-ui"/>
              </a:rPr>
              <a:t>For you showed sympathy to the prisoners and accepted joyfully the seizure of your property, knowing that you have for yourselves a better possession and a lasting one.  </a:t>
            </a:r>
          </a:p>
          <a:p>
            <a:pPr algn="l"/>
            <a:r>
              <a:rPr lang="en-US" sz="3200" b="0" i="0" dirty="0">
                <a:solidFill>
                  <a:srgbClr val="000000"/>
                </a:solidFill>
                <a:effectLst/>
                <a:latin typeface="system-ui"/>
              </a:rPr>
              <a:t>Hebrews 10:26-36</a:t>
            </a:r>
          </a:p>
        </p:txBody>
      </p:sp>
    </p:spTree>
    <p:extLst>
      <p:ext uri="{BB962C8B-B14F-4D97-AF65-F5344CB8AC3E}">
        <p14:creationId xmlns:p14="http://schemas.microsoft.com/office/powerpoint/2010/main" val="51545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228600" y="-3773268"/>
            <a:ext cx="990600"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6" name="TextBox 15"/>
          <p:cNvSpPr txBox="1"/>
          <p:nvPr/>
        </p:nvSpPr>
        <p:spPr>
          <a:xfrm>
            <a:off x="909637" y="990600"/>
            <a:ext cx="4267200" cy="1200329"/>
          </a:xfrm>
          <a:prstGeom prst="rect">
            <a:avLst/>
          </a:prstGeom>
          <a:noFill/>
        </p:spPr>
        <p:txBody>
          <a:bodyPr wrap="square" rtlCol="0">
            <a:spAutoFit/>
          </a:bodyPr>
          <a:lstStyle/>
          <a:p>
            <a:r>
              <a:rPr lang="en-US" sz="3600" dirty="0" err="1"/>
              <a:t>erseverance</a:t>
            </a:r>
            <a:r>
              <a:rPr lang="en-US" sz="3600" dirty="0"/>
              <a:t> of the Saints</a:t>
            </a:r>
          </a:p>
        </p:txBody>
      </p:sp>
      <p:sp>
        <p:nvSpPr>
          <p:cNvPr id="17" name="TextBox 16"/>
          <p:cNvSpPr txBox="1"/>
          <p:nvPr/>
        </p:nvSpPr>
        <p:spPr>
          <a:xfrm>
            <a:off x="5562600" y="990600"/>
            <a:ext cx="3048000" cy="646331"/>
          </a:xfrm>
          <a:prstGeom prst="rect">
            <a:avLst/>
          </a:prstGeom>
          <a:noFill/>
        </p:spPr>
        <p:txBody>
          <a:bodyPr wrap="square" rtlCol="0">
            <a:spAutoFit/>
          </a:bodyPr>
          <a:lstStyle/>
          <a:p>
            <a:r>
              <a:rPr lang="en-US" sz="3600" dirty="0"/>
              <a:t>Conditional</a:t>
            </a:r>
          </a:p>
        </p:txBody>
      </p:sp>
      <p:sp>
        <p:nvSpPr>
          <p:cNvPr id="4" name="TextBox 3">
            <a:extLst>
              <a:ext uri="{FF2B5EF4-FFF2-40B4-BE49-F238E27FC236}">
                <a16:creationId xmlns:a16="http://schemas.microsoft.com/office/drawing/2014/main" id="{47DE4687-1DAF-9E86-CD3D-0178C80B3DBC}"/>
              </a:ext>
            </a:extLst>
          </p:cNvPr>
          <p:cNvSpPr txBox="1"/>
          <p:nvPr/>
        </p:nvSpPr>
        <p:spPr>
          <a:xfrm>
            <a:off x="228600" y="2095858"/>
            <a:ext cx="8763000" cy="2554545"/>
          </a:xfrm>
          <a:prstGeom prst="rect">
            <a:avLst/>
          </a:prstGeom>
          <a:noFill/>
        </p:spPr>
        <p:txBody>
          <a:bodyPr wrap="square">
            <a:spAutoFit/>
          </a:bodyPr>
          <a:lstStyle/>
          <a:p>
            <a:pPr algn="l"/>
            <a:r>
              <a:rPr lang="en-US" sz="3200" b="1" i="0" baseline="30000" dirty="0">
                <a:solidFill>
                  <a:srgbClr val="000000"/>
                </a:solidFill>
                <a:effectLst/>
                <a:latin typeface="system-ui"/>
              </a:rPr>
              <a:t>35 </a:t>
            </a:r>
            <a:r>
              <a:rPr lang="en-US" sz="3200" b="0" i="0" dirty="0">
                <a:solidFill>
                  <a:srgbClr val="000000"/>
                </a:solidFill>
                <a:effectLst/>
                <a:latin typeface="system-ui"/>
              </a:rPr>
              <a:t>Therefore, do not throw away your confidence, which has a great reward. </a:t>
            </a:r>
            <a:r>
              <a:rPr lang="en-US" sz="3200" b="1" i="0" baseline="30000" dirty="0">
                <a:solidFill>
                  <a:srgbClr val="000000"/>
                </a:solidFill>
                <a:effectLst/>
                <a:latin typeface="system-ui"/>
              </a:rPr>
              <a:t>36 </a:t>
            </a:r>
            <a:r>
              <a:rPr lang="en-US" sz="3200" b="0" i="0" dirty="0">
                <a:solidFill>
                  <a:srgbClr val="000000"/>
                </a:solidFill>
                <a:effectLst/>
                <a:latin typeface="system-ui"/>
              </a:rPr>
              <a:t>For you have need of endurance, so that when you have done the will of God, you may receive what was promised.</a:t>
            </a:r>
          </a:p>
          <a:p>
            <a:pPr algn="l"/>
            <a:r>
              <a:rPr lang="en-US" sz="3200" dirty="0">
                <a:solidFill>
                  <a:srgbClr val="000000"/>
                </a:solidFill>
                <a:latin typeface="system-ui"/>
              </a:rPr>
              <a:t>Hebrews 10:26-36</a:t>
            </a:r>
            <a:endParaRPr lang="en-US" sz="3200" b="0" i="0" dirty="0">
              <a:solidFill>
                <a:srgbClr val="000000"/>
              </a:solidFill>
              <a:effectLst/>
              <a:latin typeface="system-ui"/>
            </a:endParaRPr>
          </a:p>
        </p:txBody>
      </p:sp>
    </p:spTree>
    <p:extLst>
      <p:ext uri="{BB962C8B-B14F-4D97-AF65-F5344CB8AC3E}">
        <p14:creationId xmlns:p14="http://schemas.microsoft.com/office/powerpoint/2010/main" val="3452716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304800" y="685800"/>
            <a:ext cx="896954"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4" name="TextBox 3"/>
          <p:cNvSpPr txBox="1"/>
          <p:nvPr/>
        </p:nvSpPr>
        <p:spPr>
          <a:xfrm>
            <a:off x="838200" y="1066800"/>
            <a:ext cx="3124200" cy="646331"/>
          </a:xfrm>
          <a:prstGeom prst="rect">
            <a:avLst/>
          </a:prstGeom>
          <a:noFill/>
        </p:spPr>
        <p:txBody>
          <a:bodyPr wrap="square" rtlCol="0">
            <a:spAutoFit/>
          </a:bodyPr>
          <a:lstStyle/>
          <a:p>
            <a:r>
              <a:rPr lang="en-US" sz="3600" dirty="0" err="1"/>
              <a:t>otal</a:t>
            </a:r>
            <a:r>
              <a:rPr lang="en-US" sz="3600" dirty="0"/>
              <a:t> Depravity</a:t>
            </a:r>
          </a:p>
        </p:txBody>
      </p:sp>
      <p:sp>
        <p:nvSpPr>
          <p:cNvPr id="7" name="TextBox 6"/>
          <p:cNvSpPr txBox="1"/>
          <p:nvPr/>
        </p:nvSpPr>
        <p:spPr>
          <a:xfrm>
            <a:off x="4953000" y="1066800"/>
            <a:ext cx="4191000" cy="646331"/>
          </a:xfrm>
          <a:prstGeom prst="rect">
            <a:avLst/>
          </a:prstGeom>
          <a:noFill/>
        </p:spPr>
        <p:txBody>
          <a:bodyPr wrap="square" rtlCol="0">
            <a:spAutoFit/>
          </a:bodyPr>
          <a:lstStyle/>
          <a:p>
            <a:r>
              <a:rPr lang="en-US" sz="3600" dirty="0"/>
              <a:t>Prevenient Grace</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10" name="TextBox 9"/>
          <p:cNvSpPr txBox="1"/>
          <p:nvPr/>
        </p:nvSpPr>
        <p:spPr>
          <a:xfrm>
            <a:off x="966112" y="2155686"/>
            <a:ext cx="4191000" cy="646331"/>
          </a:xfrm>
          <a:prstGeom prst="rect">
            <a:avLst/>
          </a:prstGeom>
          <a:noFill/>
        </p:spPr>
        <p:txBody>
          <a:bodyPr wrap="square" rtlCol="0">
            <a:spAutoFit/>
          </a:bodyPr>
          <a:lstStyle/>
          <a:p>
            <a:r>
              <a:rPr lang="en-US" sz="3600" dirty="0" err="1"/>
              <a:t>nconditional</a:t>
            </a:r>
            <a:r>
              <a:rPr lang="en-US" sz="3600" dirty="0"/>
              <a:t> Election</a:t>
            </a:r>
          </a:p>
        </p:txBody>
      </p:sp>
      <p:sp>
        <p:nvSpPr>
          <p:cNvPr id="11" name="TextBox 10"/>
          <p:cNvSpPr txBox="1"/>
          <p:nvPr/>
        </p:nvSpPr>
        <p:spPr>
          <a:xfrm>
            <a:off x="5410200" y="2155686"/>
            <a:ext cx="3276600" cy="646331"/>
          </a:xfrm>
          <a:prstGeom prst="rect">
            <a:avLst/>
          </a:prstGeom>
          <a:noFill/>
        </p:spPr>
        <p:txBody>
          <a:bodyPr wrap="square" rtlCol="0">
            <a:spAutoFit/>
          </a:bodyPr>
          <a:lstStyle/>
          <a:p>
            <a:r>
              <a:rPr lang="en-US" sz="3600" dirty="0"/>
              <a:t>Conditional</a:t>
            </a:r>
          </a:p>
        </p:txBody>
      </p:sp>
      <p:sp>
        <p:nvSpPr>
          <p:cNvPr id="12" name="TextBox 11"/>
          <p:cNvSpPr txBox="1"/>
          <p:nvPr/>
        </p:nvSpPr>
        <p:spPr>
          <a:xfrm>
            <a:off x="889438" y="3272978"/>
            <a:ext cx="3581400" cy="646331"/>
          </a:xfrm>
          <a:prstGeom prst="rect">
            <a:avLst/>
          </a:prstGeom>
          <a:noFill/>
        </p:spPr>
        <p:txBody>
          <a:bodyPr wrap="square" rtlCol="0">
            <a:spAutoFit/>
          </a:bodyPr>
          <a:lstStyle/>
          <a:p>
            <a:r>
              <a:rPr lang="en-US" sz="3600" dirty="0" err="1"/>
              <a:t>imited</a:t>
            </a:r>
            <a:r>
              <a:rPr lang="en-US" sz="3600" dirty="0"/>
              <a:t> Atonement</a:t>
            </a:r>
          </a:p>
        </p:txBody>
      </p:sp>
      <p:sp>
        <p:nvSpPr>
          <p:cNvPr id="13" name="TextBox 12"/>
          <p:cNvSpPr txBox="1"/>
          <p:nvPr/>
        </p:nvSpPr>
        <p:spPr>
          <a:xfrm>
            <a:off x="5638800" y="3241447"/>
            <a:ext cx="2209800" cy="646331"/>
          </a:xfrm>
          <a:prstGeom prst="rect">
            <a:avLst/>
          </a:prstGeom>
          <a:noFill/>
        </p:spPr>
        <p:txBody>
          <a:bodyPr wrap="square" rtlCol="0">
            <a:spAutoFit/>
          </a:bodyPr>
          <a:lstStyle/>
          <a:p>
            <a:r>
              <a:rPr lang="en-US" sz="3600" dirty="0"/>
              <a:t>Unlimited</a:t>
            </a:r>
          </a:p>
        </p:txBody>
      </p:sp>
      <p:sp>
        <p:nvSpPr>
          <p:cNvPr id="14" name="TextBox 13"/>
          <p:cNvSpPr txBox="1"/>
          <p:nvPr/>
        </p:nvSpPr>
        <p:spPr>
          <a:xfrm>
            <a:off x="838200" y="4390270"/>
            <a:ext cx="3352800" cy="646331"/>
          </a:xfrm>
          <a:prstGeom prst="rect">
            <a:avLst/>
          </a:prstGeom>
          <a:noFill/>
        </p:spPr>
        <p:txBody>
          <a:bodyPr wrap="square" rtlCol="0">
            <a:spAutoFit/>
          </a:bodyPr>
          <a:lstStyle/>
          <a:p>
            <a:r>
              <a:rPr lang="en-US" sz="3600" dirty="0" err="1"/>
              <a:t>rresistable</a:t>
            </a:r>
            <a:r>
              <a:rPr lang="en-US" sz="3600" dirty="0"/>
              <a:t> Grace</a:t>
            </a:r>
          </a:p>
        </p:txBody>
      </p:sp>
      <p:sp>
        <p:nvSpPr>
          <p:cNvPr id="15" name="TextBox 14"/>
          <p:cNvSpPr txBox="1"/>
          <p:nvPr/>
        </p:nvSpPr>
        <p:spPr>
          <a:xfrm>
            <a:off x="5410200" y="4390269"/>
            <a:ext cx="2895600" cy="646331"/>
          </a:xfrm>
          <a:prstGeom prst="rect">
            <a:avLst/>
          </a:prstGeom>
          <a:noFill/>
        </p:spPr>
        <p:txBody>
          <a:bodyPr wrap="square" rtlCol="0">
            <a:spAutoFit/>
          </a:bodyPr>
          <a:lstStyle/>
          <a:p>
            <a:r>
              <a:rPr lang="en-US" sz="3600" dirty="0"/>
              <a:t>Able to Resist </a:t>
            </a:r>
          </a:p>
        </p:txBody>
      </p:sp>
      <p:sp>
        <p:nvSpPr>
          <p:cNvPr id="16" name="TextBox 15"/>
          <p:cNvSpPr txBox="1"/>
          <p:nvPr/>
        </p:nvSpPr>
        <p:spPr>
          <a:xfrm>
            <a:off x="838200" y="5507562"/>
            <a:ext cx="4267200" cy="1200329"/>
          </a:xfrm>
          <a:prstGeom prst="rect">
            <a:avLst/>
          </a:prstGeom>
          <a:noFill/>
        </p:spPr>
        <p:txBody>
          <a:bodyPr wrap="square" rtlCol="0">
            <a:spAutoFit/>
          </a:bodyPr>
          <a:lstStyle/>
          <a:p>
            <a:r>
              <a:rPr lang="en-US" sz="3600" dirty="0" err="1"/>
              <a:t>erseverance</a:t>
            </a:r>
            <a:r>
              <a:rPr lang="en-US" sz="3600" dirty="0"/>
              <a:t> of the Saints</a:t>
            </a:r>
          </a:p>
        </p:txBody>
      </p:sp>
      <p:sp>
        <p:nvSpPr>
          <p:cNvPr id="17" name="TextBox 16"/>
          <p:cNvSpPr txBox="1"/>
          <p:nvPr/>
        </p:nvSpPr>
        <p:spPr>
          <a:xfrm>
            <a:off x="5524500" y="5539091"/>
            <a:ext cx="3048000" cy="646331"/>
          </a:xfrm>
          <a:prstGeom prst="rect">
            <a:avLst/>
          </a:prstGeom>
          <a:noFill/>
        </p:spPr>
        <p:txBody>
          <a:bodyPr wrap="square" rtlCol="0">
            <a:spAutoFit/>
          </a:bodyPr>
          <a:lstStyle/>
          <a:p>
            <a:r>
              <a:rPr lang="en-US" sz="3600" dirty="0"/>
              <a:t>Conditional</a:t>
            </a:r>
          </a:p>
        </p:txBody>
      </p:sp>
    </p:spTree>
    <p:extLst>
      <p:ext uri="{BB962C8B-B14F-4D97-AF65-F5344CB8AC3E}">
        <p14:creationId xmlns:p14="http://schemas.microsoft.com/office/powerpoint/2010/main" val="24544763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pic>
        <p:nvPicPr>
          <p:cNvPr id="1026" name="Picture 2" descr="https://d188rgcu4zozwl.cloudfront.net/content/B00LNMN0H4/resources/1204237238">
            <a:extLst>
              <a:ext uri="{FF2B5EF4-FFF2-40B4-BE49-F238E27FC236}">
                <a16:creationId xmlns:a16="http://schemas.microsoft.com/office/drawing/2014/main" id="{BEB6B47B-3FE7-4FB3-89FA-F28AAD5F05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55787" y="-477139"/>
            <a:ext cx="5432426" cy="7812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42272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5">
                <a:lumMod val="60000"/>
                <a:lumOff val="40000"/>
              </a:schemeClr>
            </a:gs>
            <a:gs pos="83000">
              <a:schemeClr val="accent5">
                <a:lumMod val="40000"/>
                <a:lumOff val="60000"/>
              </a:schemeClr>
            </a:gs>
            <a:gs pos="100000">
              <a:schemeClr val="accent3">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2667000" y="381000"/>
            <a:ext cx="3886200" cy="923330"/>
          </a:xfrm>
          <a:prstGeom prst="rect">
            <a:avLst/>
          </a:prstGeom>
          <a:noFill/>
        </p:spPr>
        <p:txBody>
          <a:bodyPr wrap="square" rtlCol="0">
            <a:spAutoFit/>
          </a:bodyPr>
          <a:lstStyle/>
          <a:p>
            <a:r>
              <a:rPr lang="en-US" sz="5400" dirty="0"/>
              <a:t>Who’s Who?</a:t>
            </a:r>
          </a:p>
        </p:txBody>
      </p:sp>
      <p:sp>
        <p:nvSpPr>
          <p:cNvPr id="5" name="TextBox 4"/>
          <p:cNvSpPr txBox="1"/>
          <p:nvPr/>
        </p:nvSpPr>
        <p:spPr>
          <a:xfrm>
            <a:off x="2400300" y="5553670"/>
            <a:ext cx="4419600" cy="707886"/>
          </a:xfrm>
          <a:prstGeom prst="rect">
            <a:avLst/>
          </a:prstGeom>
          <a:noFill/>
        </p:spPr>
        <p:txBody>
          <a:bodyPr wrap="square" rtlCol="0">
            <a:spAutoFit/>
          </a:bodyPr>
          <a:lstStyle/>
          <a:p>
            <a:r>
              <a:rPr lang="en-US" sz="4000" dirty="0" err="1"/>
              <a:t>Jakob</a:t>
            </a:r>
            <a:r>
              <a:rPr lang="en-US" sz="4000" dirty="0"/>
              <a:t> </a:t>
            </a:r>
            <a:r>
              <a:rPr lang="en-US" sz="4000" dirty="0" err="1"/>
              <a:t>Hermanszoon</a:t>
            </a:r>
            <a:endParaRPr lang="en-US" sz="40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0387" y="1524000"/>
            <a:ext cx="2943225" cy="3810000"/>
          </a:xfrm>
          <a:prstGeom prst="rect">
            <a:avLst/>
          </a:prstGeom>
        </p:spPr>
      </p:pic>
    </p:spTree>
    <p:extLst>
      <p:ext uri="{BB962C8B-B14F-4D97-AF65-F5344CB8AC3E}">
        <p14:creationId xmlns:p14="http://schemas.microsoft.com/office/powerpoint/2010/main" val="42928239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ppt_x"/>
                                          </p:val>
                                        </p:tav>
                                        <p:tav tm="100000">
                                          <p:val>
                                            <p:strVal val="#ppt_x"/>
                                          </p:val>
                                        </p:tav>
                                      </p:tavLst>
                                    </p:anim>
                                    <p:anim calcmode="lin" valueType="num">
                                      <p:cBhvr additive="base">
                                        <p:cTn id="13"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228600"/>
            <a:ext cx="8674288" cy="6444996"/>
          </a:xfrm>
          <a:prstGeom prst="rect">
            <a:avLst/>
          </a:prstGeom>
        </p:spPr>
      </p:pic>
    </p:spTree>
    <p:extLst>
      <p:ext uri="{BB962C8B-B14F-4D97-AF65-F5344CB8AC3E}">
        <p14:creationId xmlns:p14="http://schemas.microsoft.com/office/powerpoint/2010/main" val="57602526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304800" y="685800"/>
            <a:ext cx="896954"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4" name="TextBox 3"/>
          <p:cNvSpPr txBox="1"/>
          <p:nvPr/>
        </p:nvSpPr>
        <p:spPr>
          <a:xfrm>
            <a:off x="838200" y="1066800"/>
            <a:ext cx="3124200" cy="646331"/>
          </a:xfrm>
          <a:prstGeom prst="rect">
            <a:avLst/>
          </a:prstGeom>
          <a:noFill/>
        </p:spPr>
        <p:txBody>
          <a:bodyPr wrap="square" rtlCol="0">
            <a:spAutoFit/>
          </a:bodyPr>
          <a:lstStyle/>
          <a:p>
            <a:r>
              <a:rPr lang="en-US" sz="3600" dirty="0" err="1"/>
              <a:t>otal</a:t>
            </a:r>
            <a:r>
              <a:rPr lang="en-US" sz="3600" dirty="0"/>
              <a:t> Depravity</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5" name="TextBox 4">
            <a:extLst>
              <a:ext uri="{FF2B5EF4-FFF2-40B4-BE49-F238E27FC236}">
                <a16:creationId xmlns:a16="http://schemas.microsoft.com/office/drawing/2014/main" id="{480A0A59-A519-7BE2-85EF-F8E6FCDA4FDB}"/>
              </a:ext>
            </a:extLst>
          </p:cNvPr>
          <p:cNvSpPr txBox="1"/>
          <p:nvPr/>
        </p:nvSpPr>
        <p:spPr>
          <a:xfrm>
            <a:off x="1201754" y="1734383"/>
            <a:ext cx="7789846" cy="5016758"/>
          </a:xfrm>
          <a:prstGeom prst="rect">
            <a:avLst/>
          </a:prstGeom>
          <a:noFill/>
        </p:spPr>
        <p:txBody>
          <a:bodyPr wrap="square">
            <a:spAutoFit/>
          </a:bodyPr>
          <a:lstStyle/>
          <a:p>
            <a:r>
              <a:rPr lang="en-US" sz="3200" b="1" i="0" dirty="0">
                <a:solidFill>
                  <a:srgbClr val="000000"/>
                </a:solidFill>
                <a:effectLst/>
                <a:latin typeface="system-ui"/>
              </a:rPr>
              <a:t>2 </a:t>
            </a:r>
            <a:r>
              <a:rPr lang="en-US" sz="3200" b="0" i="0" dirty="0">
                <a:solidFill>
                  <a:srgbClr val="000000"/>
                </a:solidFill>
                <a:effectLst/>
                <a:latin typeface="system-ui"/>
              </a:rPr>
              <a:t>And you were dead in your trespasses and sins, </a:t>
            </a:r>
            <a:r>
              <a:rPr lang="en-US" sz="3200" b="1" i="0" baseline="30000" dirty="0">
                <a:solidFill>
                  <a:srgbClr val="000000"/>
                </a:solidFill>
                <a:effectLst/>
                <a:latin typeface="system-ui"/>
              </a:rPr>
              <a:t>2 </a:t>
            </a:r>
            <a:r>
              <a:rPr lang="en-US" sz="3200" b="0" i="0" dirty="0">
                <a:solidFill>
                  <a:srgbClr val="000000"/>
                </a:solidFill>
                <a:effectLst/>
                <a:latin typeface="system-ui"/>
              </a:rPr>
              <a:t>in which you formerly walked according to the course of this world, according to the prince of the power of the air, of the spirit that is now working in the sons of disobedience. </a:t>
            </a:r>
            <a:r>
              <a:rPr lang="en-US" sz="3200" b="1" i="0" baseline="30000" dirty="0">
                <a:solidFill>
                  <a:srgbClr val="000000"/>
                </a:solidFill>
                <a:effectLst/>
                <a:latin typeface="system-ui"/>
              </a:rPr>
              <a:t>3 </a:t>
            </a:r>
            <a:r>
              <a:rPr lang="en-US" sz="3200" b="0" i="0" dirty="0">
                <a:solidFill>
                  <a:srgbClr val="000000"/>
                </a:solidFill>
                <a:effectLst/>
                <a:latin typeface="system-ui"/>
              </a:rPr>
              <a:t>Among them we too all formerly lived in the lusts of our flesh, indulging the desires of the flesh and of the mind, and were by nature children of wrath, even as the rest.  Ephesians 2:1-3</a:t>
            </a:r>
            <a:endParaRPr lang="en-US" sz="3200" dirty="0"/>
          </a:p>
        </p:txBody>
      </p:sp>
    </p:spTree>
    <p:extLst>
      <p:ext uri="{BB962C8B-B14F-4D97-AF65-F5344CB8AC3E}">
        <p14:creationId xmlns:p14="http://schemas.microsoft.com/office/powerpoint/2010/main" val="412362672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304800" y="685800"/>
            <a:ext cx="896954"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4" name="TextBox 3"/>
          <p:cNvSpPr txBox="1"/>
          <p:nvPr/>
        </p:nvSpPr>
        <p:spPr>
          <a:xfrm>
            <a:off x="838200" y="1066800"/>
            <a:ext cx="3124200" cy="646331"/>
          </a:xfrm>
          <a:prstGeom prst="rect">
            <a:avLst/>
          </a:prstGeom>
          <a:noFill/>
        </p:spPr>
        <p:txBody>
          <a:bodyPr wrap="square" rtlCol="0">
            <a:spAutoFit/>
          </a:bodyPr>
          <a:lstStyle/>
          <a:p>
            <a:r>
              <a:rPr lang="en-US" sz="3600" dirty="0" err="1"/>
              <a:t>otal</a:t>
            </a:r>
            <a:r>
              <a:rPr lang="en-US" sz="3600" dirty="0"/>
              <a:t> Depravity</a:t>
            </a:r>
          </a:p>
        </p:txBody>
      </p:sp>
      <p:sp>
        <p:nvSpPr>
          <p:cNvPr id="7" name="TextBox 6"/>
          <p:cNvSpPr txBox="1"/>
          <p:nvPr/>
        </p:nvSpPr>
        <p:spPr>
          <a:xfrm>
            <a:off x="4953000" y="1066800"/>
            <a:ext cx="4191000" cy="646331"/>
          </a:xfrm>
          <a:prstGeom prst="rect">
            <a:avLst/>
          </a:prstGeom>
          <a:noFill/>
        </p:spPr>
        <p:txBody>
          <a:bodyPr wrap="square" rtlCol="0">
            <a:spAutoFit/>
          </a:bodyPr>
          <a:lstStyle/>
          <a:p>
            <a:r>
              <a:rPr lang="en-US" sz="3600" dirty="0"/>
              <a:t>Prevenient Grace</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5" name="TextBox 4">
            <a:extLst>
              <a:ext uri="{FF2B5EF4-FFF2-40B4-BE49-F238E27FC236}">
                <a16:creationId xmlns:a16="http://schemas.microsoft.com/office/drawing/2014/main" id="{480A0A59-A519-7BE2-85EF-F8E6FCDA4FDB}"/>
              </a:ext>
            </a:extLst>
          </p:cNvPr>
          <p:cNvSpPr txBox="1"/>
          <p:nvPr/>
        </p:nvSpPr>
        <p:spPr>
          <a:xfrm>
            <a:off x="1201754" y="1734383"/>
            <a:ext cx="7789846" cy="5016758"/>
          </a:xfrm>
          <a:prstGeom prst="rect">
            <a:avLst/>
          </a:prstGeom>
          <a:noFill/>
        </p:spPr>
        <p:txBody>
          <a:bodyPr wrap="square">
            <a:spAutoFit/>
          </a:bodyPr>
          <a:lstStyle/>
          <a:p>
            <a:r>
              <a:rPr lang="en-US" sz="3200" b="1" i="0" baseline="30000" dirty="0">
                <a:solidFill>
                  <a:srgbClr val="000000"/>
                </a:solidFill>
                <a:effectLst/>
                <a:latin typeface="system-ui"/>
              </a:rPr>
              <a:t>4 </a:t>
            </a:r>
            <a:r>
              <a:rPr lang="en-US" sz="3200" b="0" i="0" dirty="0">
                <a:solidFill>
                  <a:srgbClr val="000000"/>
                </a:solidFill>
                <a:effectLst/>
                <a:latin typeface="system-ui"/>
              </a:rPr>
              <a:t>But God, being rich in mercy, because of His great love with which He loved us, </a:t>
            </a:r>
            <a:r>
              <a:rPr lang="en-US" sz="3200" b="1" i="0" baseline="30000" dirty="0">
                <a:solidFill>
                  <a:srgbClr val="000000"/>
                </a:solidFill>
                <a:effectLst/>
                <a:latin typeface="system-ui"/>
              </a:rPr>
              <a:t>5 </a:t>
            </a:r>
            <a:r>
              <a:rPr lang="en-US" sz="3200" b="0" i="0" dirty="0">
                <a:solidFill>
                  <a:srgbClr val="000000"/>
                </a:solidFill>
                <a:effectLst/>
                <a:latin typeface="system-ui"/>
              </a:rPr>
              <a:t>even when we were dead in our transgressions, made us alive together with Christ (by grace you have been saved), </a:t>
            </a:r>
            <a:r>
              <a:rPr lang="en-US" sz="3200" b="1" i="0" baseline="30000" dirty="0">
                <a:solidFill>
                  <a:srgbClr val="000000"/>
                </a:solidFill>
                <a:effectLst/>
                <a:latin typeface="system-ui"/>
              </a:rPr>
              <a:t>6 </a:t>
            </a:r>
            <a:r>
              <a:rPr lang="en-US" sz="3200" b="0" i="0" dirty="0">
                <a:solidFill>
                  <a:srgbClr val="000000"/>
                </a:solidFill>
                <a:effectLst/>
                <a:latin typeface="system-ui"/>
              </a:rPr>
              <a:t>and raised us up with Him, and seated us with Him in the heavenly </a:t>
            </a:r>
            <a:r>
              <a:rPr lang="en-US" sz="3200" b="0" i="1" dirty="0">
                <a:solidFill>
                  <a:srgbClr val="000000"/>
                </a:solidFill>
                <a:effectLst/>
                <a:latin typeface="system-ui"/>
              </a:rPr>
              <a:t>places</a:t>
            </a:r>
            <a:r>
              <a:rPr lang="en-US" sz="3200" b="0" i="0" dirty="0">
                <a:solidFill>
                  <a:srgbClr val="000000"/>
                </a:solidFill>
                <a:effectLst/>
                <a:latin typeface="system-ui"/>
              </a:rPr>
              <a:t> in Christ Jesus, </a:t>
            </a:r>
            <a:r>
              <a:rPr lang="en-US" sz="3200" b="1" i="0" baseline="30000" dirty="0">
                <a:solidFill>
                  <a:srgbClr val="000000"/>
                </a:solidFill>
                <a:effectLst/>
                <a:latin typeface="system-ui"/>
              </a:rPr>
              <a:t>7 </a:t>
            </a:r>
            <a:r>
              <a:rPr lang="en-US" sz="3200" b="0" i="0" dirty="0">
                <a:solidFill>
                  <a:srgbClr val="000000"/>
                </a:solidFill>
                <a:effectLst/>
                <a:latin typeface="system-ui"/>
              </a:rPr>
              <a:t>so that in the ages to come He might show the surpassing riches of His grace in kindness toward us in Christ Jesus. Ephesians 2:4-10</a:t>
            </a:r>
            <a:endParaRPr lang="en-US" sz="3200" dirty="0"/>
          </a:p>
        </p:txBody>
      </p:sp>
    </p:spTree>
    <p:extLst>
      <p:ext uri="{BB962C8B-B14F-4D97-AF65-F5344CB8AC3E}">
        <p14:creationId xmlns:p14="http://schemas.microsoft.com/office/powerpoint/2010/main" val="30961062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304800" y="685800"/>
            <a:ext cx="896954"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4" name="TextBox 3"/>
          <p:cNvSpPr txBox="1"/>
          <p:nvPr/>
        </p:nvSpPr>
        <p:spPr>
          <a:xfrm>
            <a:off x="838200" y="1066800"/>
            <a:ext cx="3124200" cy="646331"/>
          </a:xfrm>
          <a:prstGeom prst="rect">
            <a:avLst/>
          </a:prstGeom>
          <a:noFill/>
        </p:spPr>
        <p:txBody>
          <a:bodyPr wrap="square" rtlCol="0">
            <a:spAutoFit/>
          </a:bodyPr>
          <a:lstStyle/>
          <a:p>
            <a:r>
              <a:rPr lang="en-US" sz="3600" dirty="0" err="1"/>
              <a:t>otal</a:t>
            </a:r>
            <a:r>
              <a:rPr lang="en-US" sz="3600" dirty="0"/>
              <a:t> Depravity</a:t>
            </a:r>
          </a:p>
        </p:txBody>
      </p:sp>
      <p:sp>
        <p:nvSpPr>
          <p:cNvPr id="7" name="TextBox 6"/>
          <p:cNvSpPr txBox="1"/>
          <p:nvPr/>
        </p:nvSpPr>
        <p:spPr>
          <a:xfrm>
            <a:off x="4953000" y="1066800"/>
            <a:ext cx="4191000" cy="646331"/>
          </a:xfrm>
          <a:prstGeom prst="rect">
            <a:avLst/>
          </a:prstGeom>
          <a:noFill/>
        </p:spPr>
        <p:txBody>
          <a:bodyPr wrap="square" rtlCol="0">
            <a:spAutoFit/>
          </a:bodyPr>
          <a:lstStyle/>
          <a:p>
            <a:r>
              <a:rPr lang="en-US" sz="3600" dirty="0"/>
              <a:t>Prevenient Grace</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5" name="TextBox 4">
            <a:extLst>
              <a:ext uri="{FF2B5EF4-FFF2-40B4-BE49-F238E27FC236}">
                <a16:creationId xmlns:a16="http://schemas.microsoft.com/office/drawing/2014/main" id="{480A0A59-A519-7BE2-85EF-F8E6FCDA4FDB}"/>
              </a:ext>
            </a:extLst>
          </p:cNvPr>
          <p:cNvSpPr txBox="1"/>
          <p:nvPr/>
        </p:nvSpPr>
        <p:spPr>
          <a:xfrm>
            <a:off x="1201754" y="2078474"/>
            <a:ext cx="7789846" cy="4031873"/>
          </a:xfrm>
          <a:prstGeom prst="rect">
            <a:avLst/>
          </a:prstGeom>
          <a:noFill/>
        </p:spPr>
        <p:txBody>
          <a:bodyPr wrap="square">
            <a:spAutoFit/>
          </a:bodyPr>
          <a:lstStyle/>
          <a:p>
            <a:r>
              <a:rPr lang="en-US" sz="3200" b="1" baseline="30000" dirty="0"/>
              <a:t>8 </a:t>
            </a:r>
            <a:r>
              <a:rPr lang="en-US" sz="3200" dirty="0"/>
              <a:t>For by grace you have been saved through faith; and that not of yourselves, </a:t>
            </a:r>
            <a:r>
              <a:rPr lang="en-US" sz="3200" i="1" dirty="0"/>
              <a:t>it is</a:t>
            </a:r>
            <a:r>
              <a:rPr lang="en-US" sz="3200" dirty="0"/>
              <a:t> the gift of God; </a:t>
            </a:r>
            <a:r>
              <a:rPr lang="en-US" sz="3200" b="1" baseline="30000" dirty="0"/>
              <a:t>9 </a:t>
            </a:r>
            <a:r>
              <a:rPr lang="en-US" sz="3200" dirty="0"/>
              <a:t>not as a result of works, so that no one may boast. </a:t>
            </a:r>
            <a:r>
              <a:rPr lang="en-US" sz="3200" b="1" baseline="30000" dirty="0"/>
              <a:t>10 </a:t>
            </a:r>
            <a:r>
              <a:rPr lang="en-US" sz="3200" dirty="0"/>
              <a:t>For we are His workmanship, created in Christ Jesus for good works, which God prepared beforehand so that we would walk in them.</a:t>
            </a:r>
          </a:p>
          <a:p>
            <a:r>
              <a:rPr lang="en-US" sz="3200" b="0" i="0" dirty="0">
                <a:solidFill>
                  <a:srgbClr val="000000"/>
                </a:solidFill>
                <a:effectLst/>
                <a:latin typeface="system-ui"/>
              </a:rPr>
              <a:t>Ephesians 2:4-10</a:t>
            </a:r>
            <a:endParaRPr lang="en-US" sz="3200" dirty="0"/>
          </a:p>
        </p:txBody>
      </p:sp>
    </p:spTree>
    <p:extLst>
      <p:ext uri="{BB962C8B-B14F-4D97-AF65-F5344CB8AC3E}">
        <p14:creationId xmlns:p14="http://schemas.microsoft.com/office/powerpoint/2010/main" val="2135361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304800" y="685800"/>
            <a:ext cx="896954"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4" name="TextBox 3"/>
          <p:cNvSpPr txBox="1"/>
          <p:nvPr/>
        </p:nvSpPr>
        <p:spPr>
          <a:xfrm>
            <a:off x="838200" y="1066800"/>
            <a:ext cx="3124200" cy="646331"/>
          </a:xfrm>
          <a:prstGeom prst="rect">
            <a:avLst/>
          </a:prstGeom>
          <a:noFill/>
        </p:spPr>
        <p:txBody>
          <a:bodyPr wrap="square" rtlCol="0">
            <a:spAutoFit/>
          </a:bodyPr>
          <a:lstStyle/>
          <a:p>
            <a:r>
              <a:rPr lang="en-US" sz="3600" dirty="0" err="1"/>
              <a:t>otal</a:t>
            </a:r>
            <a:r>
              <a:rPr lang="en-US" sz="3600" dirty="0"/>
              <a:t> Depravity</a:t>
            </a:r>
          </a:p>
        </p:txBody>
      </p:sp>
      <p:sp>
        <p:nvSpPr>
          <p:cNvPr id="7" name="TextBox 6"/>
          <p:cNvSpPr txBox="1"/>
          <p:nvPr/>
        </p:nvSpPr>
        <p:spPr>
          <a:xfrm>
            <a:off x="4953000" y="1066800"/>
            <a:ext cx="4191000" cy="646331"/>
          </a:xfrm>
          <a:prstGeom prst="rect">
            <a:avLst/>
          </a:prstGeom>
          <a:noFill/>
        </p:spPr>
        <p:txBody>
          <a:bodyPr wrap="square" rtlCol="0">
            <a:spAutoFit/>
          </a:bodyPr>
          <a:lstStyle/>
          <a:p>
            <a:r>
              <a:rPr lang="en-US" sz="3600" dirty="0"/>
              <a:t>Prevenient Grace</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5" name="TextBox 4">
            <a:extLst>
              <a:ext uri="{FF2B5EF4-FFF2-40B4-BE49-F238E27FC236}">
                <a16:creationId xmlns:a16="http://schemas.microsoft.com/office/drawing/2014/main" id="{480A0A59-A519-7BE2-85EF-F8E6FCDA4FDB}"/>
              </a:ext>
            </a:extLst>
          </p:cNvPr>
          <p:cNvSpPr txBox="1"/>
          <p:nvPr/>
        </p:nvSpPr>
        <p:spPr>
          <a:xfrm>
            <a:off x="1201754" y="1713131"/>
            <a:ext cx="7789846" cy="5170646"/>
          </a:xfrm>
          <a:prstGeom prst="rect">
            <a:avLst/>
          </a:prstGeom>
          <a:noFill/>
        </p:spPr>
        <p:txBody>
          <a:bodyPr wrap="square">
            <a:spAutoFit/>
          </a:bodyPr>
          <a:lstStyle/>
          <a:p>
            <a:r>
              <a:rPr lang="en-US" sz="3000" b="1" i="0" baseline="30000" dirty="0">
                <a:solidFill>
                  <a:srgbClr val="000000"/>
                </a:solidFill>
                <a:effectLst/>
                <a:latin typeface="system-ui"/>
              </a:rPr>
              <a:t>11 </a:t>
            </a:r>
            <a:r>
              <a:rPr lang="en-US" sz="3000" b="0" i="0" dirty="0">
                <a:solidFill>
                  <a:srgbClr val="000000"/>
                </a:solidFill>
                <a:effectLst/>
                <a:latin typeface="system-ui"/>
              </a:rPr>
              <a:t>For the grace of God has appeared, bringing salvation to all men, </a:t>
            </a:r>
            <a:r>
              <a:rPr lang="en-US" sz="3000" b="1" i="0" baseline="30000" dirty="0">
                <a:solidFill>
                  <a:srgbClr val="000000"/>
                </a:solidFill>
                <a:effectLst/>
                <a:latin typeface="system-ui"/>
              </a:rPr>
              <a:t>12 </a:t>
            </a:r>
            <a:r>
              <a:rPr lang="en-US" sz="3000" b="0" i="0" dirty="0">
                <a:solidFill>
                  <a:srgbClr val="000000"/>
                </a:solidFill>
                <a:effectLst/>
                <a:latin typeface="system-ui"/>
              </a:rPr>
              <a:t>instructing us to deny ungodliness and worldly desires and to live sensibly, righteously and godly in the present age, </a:t>
            </a:r>
            <a:r>
              <a:rPr lang="en-US" sz="3000" b="1" i="0" baseline="30000" dirty="0">
                <a:solidFill>
                  <a:srgbClr val="000000"/>
                </a:solidFill>
                <a:effectLst/>
                <a:latin typeface="system-ui"/>
              </a:rPr>
              <a:t>13 </a:t>
            </a:r>
            <a:r>
              <a:rPr lang="en-US" sz="3000" b="0" i="0" dirty="0">
                <a:solidFill>
                  <a:srgbClr val="000000"/>
                </a:solidFill>
                <a:effectLst/>
                <a:latin typeface="system-ui"/>
              </a:rPr>
              <a:t>looking for the blessed hope and the appearing of the glory of our great God and Savior, Christ Jesus, </a:t>
            </a:r>
            <a:r>
              <a:rPr lang="en-US" sz="3000" b="1" i="0" baseline="30000" dirty="0">
                <a:solidFill>
                  <a:srgbClr val="000000"/>
                </a:solidFill>
                <a:effectLst/>
                <a:latin typeface="system-ui"/>
              </a:rPr>
              <a:t>14 </a:t>
            </a:r>
            <a:r>
              <a:rPr lang="en-US" sz="3000" b="0" i="0" dirty="0">
                <a:solidFill>
                  <a:srgbClr val="000000"/>
                </a:solidFill>
                <a:effectLst/>
                <a:latin typeface="system-ui"/>
              </a:rPr>
              <a:t>who gave Himself for us to redeem us from every lawless deed, and to purify for Himself a people for His own possession, zealous for good deeds. </a:t>
            </a:r>
          </a:p>
          <a:p>
            <a:r>
              <a:rPr lang="en-US" sz="3000" b="0" i="0" dirty="0">
                <a:solidFill>
                  <a:srgbClr val="000000"/>
                </a:solidFill>
                <a:effectLst/>
                <a:latin typeface="system-ui"/>
              </a:rPr>
              <a:t>Titus 2:11-14</a:t>
            </a:r>
            <a:endParaRPr lang="en-US" sz="3000" dirty="0"/>
          </a:p>
        </p:txBody>
      </p:sp>
    </p:spTree>
    <p:extLst>
      <p:ext uri="{BB962C8B-B14F-4D97-AF65-F5344CB8AC3E}">
        <p14:creationId xmlns:p14="http://schemas.microsoft.com/office/powerpoint/2010/main" val="3192471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6">
                <a:lumMod val="40000"/>
                <a:lumOff val="60000"/>
              </a:schemeClr>
            </a:gs>
            <a:gs pos="64000">
              <a:schemeClr val="accent5">
                <a:lumMod val="40000"/>
                <a:lumOff val="60000"/>
              </a:schemeClr>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flipH="1">
            <a:off x="304800" y="685800"/>
            <a:ext cx="896954" cy="5632311"/>
          </a:xfrm>
          <a:prstGeom prst="rect">
            <a:avLst/>
          </a:prstGeom>
          <a:noFill/>
        </p:spPr>
        <p:txBody>
          <a:bodyPr wrap="squar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rPr>
              <a:t>T    U  L  I  P</a:t>
            </a:r>
          </a:p>
        </p:txBody>
      </p:sp>
      <p:sp>
        <p:nvSpPr>
          <p:cNvPr id="4" name="TextBox 3"/>
          <p:cNvSpPr txBox="1"/>
          <p:nvPr/>
        </p:nvSpPr>
        <p:spPr>
          <a:xfrm>
            <a:off x="838200" y="1066800"/>
            <a:ext cx="3124200" cy="646331"/>
          </a:xfrm>
          <a:prstGeom prst="rect">
            <a:avLst/>
          </a:prstGeom>
          <a:noFill/>
        </p:spPr>
        <p:txBody>
          <a:bodyPr wrap="square" rtlCol="0">
            <a:spAutoFit/>
          </a:bodyPr>
          <a:lstStyle/>
          <a:p>
            <a:r>
              <a:rPr lang="en-US" sz="3600" dirty="0" err="1"/>
              <a:t>otal</a:t>
            </a:r>
            <a:r>
              <a:rPr lang="en-US" sz="3600" dirty="0"/>
              <a:t> Depravity</a:t>
            </a:r>
          </a:p>
        </p:txBody>
      </p:sp>
      <p:sp>
        <p:nvSpPr>
          <p:cNvPr id="7" name="TextBox 6"/>
          <p:cNvSpPr txBox="1"/>
          <p:nvPr/>
        </p:nvSpPr>
        <p:spPr>
          <a:xfrm>
            <a:off x="4953000" y="1066800"/>
            <a:ext cx="4191000" cy="646331"/>
          </a:xfrm>
          <a:prstGeom prst="rect">
            <a:avLst/>
          </a:prstGeom>
          <a:noFill/>
        </p:spPr>
        <p:txBody>
          <a:bodyPr wrap="square" rtlCol="0">
            <a:spAutoFit/>
          </a:bodyPr>
          <a:lstStyle/>
          <a:p>
            <a:r>
              <a:rPr lang="en-US" sz="3600" dirty="0"/>
              <a:t>Prevenient Grace</a:t>
            </a:r>
          </a:p>
        </p:txBody>
      </p:sp>
      <p:sp>
        <p:nvSpPr>
          <p:cNvPr id="8" name="TextBox 7"/>
          <p:cNvSpPr txBox="1"/>
          <p:nvPr/>
        </p:nvSpPr>
        <p:spPr>
          <a:xfrm>
            <a:off x="966112" y="45303"/>
            <a:ext cx="2615288" cy="830997"/>
          </a:xfrm>
          <a:prstGeom prst="rect">
            <a:avLst/>
          </a:prstGeom>
          <a:noFill/>
        </p:spPr>
        <p:txBody>
          <a:bodyPr wrap="square" rtlCol="0">
            <a:spAutoFit/>
          </a:bodyPr>
          <a:lstStyle/>
          <a:p>
            <a:r>
              <a:rPr lang="en-US" sz="4800" dirty="0">
                <a:solidFill>
                  <a:schemeClr val="accent3">
                    <a:lumMod val="75000"/>
                  </a:schemeClr>
                </a:solidFill>
              </a:rPr>
              <a:t>Calvinism</a:t>
            </a:r>
          </a:p>
        </p:txBody>
      </p:sp>
      <p:sp>
        <p:nvSpPr>
          <p:cNvPr id="9" name="TextBox 8"/>
          <p:cNvSpPr txBox="1"/>
          <p:nvPr/>
        </p:nvSpPr>
        <p:spPr>
          <a:xfrm>
            <a:off x="5181600" y="106859"/>
            <a:ext cx="3124200" cy="769441"/>
          </a:xfrm>
          <a:prstGeom prst="rect">
            <a:avLst/>
          </a:prstGeom>
          <a:noFill/>
        </p:spPr>
        <p:txBody>
          <a:bodyPr wrap="square" rtlCol="0">
            <a:spAutoFit/>
          </a:bodyPr>
          <a:lstStyle/>
          <a:p>
            <a:r>
              <a:rPr lang="en-US" sz="4400" dirty="0">
                <a:solidFill>
                  <a:schemeClr val="accent4">
                    <a:lumMod val="75000"/>
                  </a:schemeClr>
                </a:solidFill>
              </a:rPr>
              <a:t>Arminianism</a:t>
            </a:r>
          </a:p>
        </p:txBody>
      </p:sp>
      <p:sp>
        <p:nvSpPr>
          <p:cNvPr id="5" name="TextBox 4">
            <a:extLst>
              <a:ext uri="{FF2B5EF4-FFF2-40B4-BE49-F238E27FC236}">
                <a16:creationId xmlns:a16="http://schemas.microsoft.com/office/drawing/2014/main" id="{480A0A59-A519-7BE2-85EF-F8E6FCDA4FDB}"/>
              </a:ext>
            </a:extLst>
          </p:cNvPr>
          <p:cNvSpPr txBox="1"/>
          <p:nvPr/>
        </p:nvSpPr>
        <p:spPr>
          <a:xfrm>
            <a:off x="1201754" y="2015073"/>
            <a:ext cx="7789846" cy="4001095"/>
          </a:xfrm>
          <a:prstGeom prst="rect">
            <a:avLst/>
          </a:prstGeom>
          <a:noFill/>
        </p:spPr>
        <p:txBody>
          <a:bodyPr wrap="square">
            <a:spAutoFit/>
          </a:bodyPr>
          <a:lstStyle/>
          <a:p>
            <a:r>
              <a:rPr lang="en-US" sz="3200" b="1" i="0" baseline="30000" dirty="0">
                <a:solidFill>
                  <a:srgbClr val="000000"/>
                </a:solidFill>
                <a:effectLst/>
                <a:latin typeface="system-ui"/>
              </a:rPr>
              <a:t>8 </a:t>
            </a:r>
            <a:r>
              <a:rPr lang="en-US" sz="3200" b="0" i="0" dirty="0">
                <a:solidFill>
                  <a:srgbClr val="000000"/>
                </a:solidFill>
                <a:effectLst/>
                <a:latin typeface="system-ui"/>
              </a:rPr>
              <a:t>But do not let this one </a:t>
            </a:r>
            <a:r>
              <a:rPr lang="en-US" sz="3200" b="0" i="1" dirty="0">
                <a:solidFill>
                  <a:srgbClr val="000000"/>
                </a:solidFill>
                <a:effectLst/>
                <a:latin typeface="system-ui"/>
              </a:rPr>
              <a:t>fact</a:t>
            </a:r>
            <a:r>
              <a:rPr lang="en-US" sz="3200" b="0" i="0" dirty="0">
                <a:solidFill>
                  <a:srgbClr val="000000"/>
                </a:solidFill>
                <a:effectLst/>
                <a:latin typeface="system-ui"/>
              </a:rPr>
              <a:t> escape your notice, beloved, that with the Lord one day is like a thousand years, and a thousand years like one day. </a:t>
            </a:r>
            <a:r>
              <a:rPr lang="en-US" sz="3200" b="1" i="0" baseline="30000" dirty="0">
                <a:solidFill>
                  <a:srgbClr val="000000"/>
                </a:solidFill>
                <a:effectLst/>
                <a:latin typeface="system-ui"/>
              </a:rPr>
              <a:t>9 </a:t>
            </a:r>
            <a:r>
              <a:rPr lang="en-US" sz="3200" b="0" i="0" dirty="0">
                <a:solidFill>
                  <a:srgbClr val="000000"/>
                </a:solidFill>
                <a:effectLst/>
                <a:latin typeface="system-ui"/>
              </a:rPr>
              <a:t>The Lord is not slow about His promise, as some count slowness, but is patient toward you, not wishing for any to perish but for all to come to repentance.</a:t>
            </a:r>
          </a:p>
          <a:p>
            <a:r>
              <a:rPr lang="en-US" sz="3000" b="0" i="0" dirty="0">
                <a:solidFill>
                  <a:srgbClr val="000000"/>
                </a:solidFill>
                <a:effectLst/>
                <a:latin typeface="system-ui"/>
              </a:rPr>
              <a:t>2 Peter 3:8-9</a:t>
            </a:r>
            <a:endParaRPr lang="en-US" sz="3000" dirty="0"/>
          </a:p>
        </p:txBody>
      </p:sp>
    </p:spTree>
    <p:extLst>
      <p:ext uri="{BB962C8B-B14F-4D97-AF65-F5344CB8AC3E}">
        <p14:creationId xmlns:p14="http://schemas.microsoft.com/office/powerpoint/2010/main" val="239542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44303</TotalTime>
  <Words>5088</Words>
  <Application>Microsoft Office PowerPoint</Application>
  <PresentationFormat>On-screen Show (4:3)</PresentationFormat>
  <Paragraphs>361</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 DELANEY</vt:lpstr>
      <vt:lpstr>Arial</vt:lpstr>
      <vt:lpstr>Calibri</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dc:creator>
  <cp:lastModifiedBy>Pastor Tom Hazelwood</cp:lastModifiedBy>
  <cp:revision>767</cp:revision>
  <dcterms:created xsi:type="dcterms:W3CDTF">2014-04-26T11:32:41Z</dcterms:created>
  <dcterms:modified xsi:type="dcterms:W3CDTF">2024-03-27T16:12:28Z</dcterms:modified>
</cp:coreProperties>
</file>