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2"/>
  </p:notesMasterIdLst>
  <p:sldIdLst>
    <p:sldId id="277" r:id="rId2"/>
    <p:sldId id="294" r:id="rId3"/>
    <p:sldId id="278" r:id="rId4"/>
    <p:sldId id="561" r:id="rId5"/>
    <p:sldId id="896" r:id="rId6"/>
    <p:sldId id="897" r:id="rId7"/>
    <p:sldId id="556" r:id="rId8"/>
    <p:sldId id="562" r:id="rId9"/>
    <p:sldId id="898" r:id="rId10"/>
    <p:sldId id="5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0" autoAdjust="0"/>
    <p:restoredTop sz="64121" autoAdjust="0"/>
  </p:normalViewPr>
  <p:slideViewPr>
    <p:cSldViewPr>
      <p:cViewPr varScale="1">
        <p:scale>
          <a:sx n="71" d="100"/>
          <a:sy n="71" d="100"/>
        </p:scale>
        <p:origin x="268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A09E336E-CE18-42D2-AF8F-F0FA8BBF48AE}"/>
    <pc:docChg chg="delSld">
      <pc:chgData name="Pastor Tom Hazelwood" userId="d18c485ded806f6d" providerId="LiveId" clId="{A09E336E-CE18-42D2-AF8F-F0FA8BBF48AE}" dt="2024-03-21T22:09:36.895" v="3" actId="2696"/>
      <pc:docMkLst>
        <pc:docMk/>
      </pc:docMkLst>
      <pc:sldChg chg="del">
        <pc:chgData name="Pastor Tom Hazelwood" userId="d18c485ded806f6d" providerId="LiveId" clId="{A09E336E-CE18-42D2-AF8F-F0FA8BBF48AE}" dt="2024-03-21T22:09:19.695" v="1" actId="2696"/>
        <pc:sldMkLst>
          <pc:docMk/>
          <pc:sldMk cId="95290219" sldId="256"/>
        </pc:sldMkLst>
      </pc:sldChg>
      <pc:sldChg chg="del">
        <pc:chgData name="Pastor Tom Hazelwood" userId="d18c485ded806f6d" providerId="LiveId" clId="{A09E336E-CE18-42D2-AF8F-F0FA8BBF48AE}" dt="2024-03-21T22:09:19.695" v="1" actId="2696"/>
        <pc:sldMkLst>
          <pc:docMk/>
          <pc:sldMk cId="3738258192" sldId="257"/>
        </pc:sldMkLst>
      </pc:sldChg>
      <pc:sldChg chg="del">
        <pc:chgData name="Pastor Tom Hazelwood" userId="d18c485ded806f6d" providerId="LiveId" clId="{A09E336E-CE18-42D2-AF8F-F0FA8BBF48AE}" dt="2024-03-21T22:09:19.695" v="1" actId="2696"/>
        <pc:sldMkLst>
          <pc:docMk/>
          <pc:sldMk cId="4064494451" sldId="258"/>
        </pc:sldMkLst>
      </pc:sldChg>
      <pc:sldChg chg="del">
        <pc:chgData name="Pastor Tom Hazelwood" userId="d18c485ded806f6d" providerId="LiveId" clId="{A09E336E-CE18-42D2-AF8F-F0FA8BBF48AE}" dt="2024-03-21T22:09:19.695" v="1" actId="2696"/>
        <pc:sldMkLst>
          <pc:docMk/>
          <pc:sldMk cId="2829826977" sldId="259"/>
        </pc:sldMkLst>
      </pc:sldChg>
      <pc:sldChg chg="del">
        <pc:chgData name="Pastor Tom Hazelwood" userId="d18c485ded806f6d" providerId="LiveId" clId="{A09E336E-CE18-42D2-AF8F-F0FA8BBF48AE}" dt="2024-03-21T22:09:19.695" v="1" actId="2696"/>
        <pc:sldMkLst>
          <pc:docMk/>
          <pc:sldMk cId="2883430468" sldId="260"/>
        </pc:sldMkLst>
      </pc:sldChg>
      <pc:sldChg chg="del">
        <pc:chgData name="Pastor Tom Hazelwood" userId="d18c485ded806f6d" providerId="LiveId" clId="{A09E336E-CE18-42D2-AF8F-F0FA8BBF48AE}" dt="2024-03-21T22:09:19.695" v="1" actId="2696"/>
        <pc:sldMkLst>
          <pc:docMk/>
          <pc:sldMk cId="2856694580" sldId="261"/>
        </pc:sldMkLst>
      </pc:sldChg>
      <pc:sldChg chg="del">
        <pc:chgData name="Pastor Tom Hazelwood" userId="d18c485ded806f6d" providerId="LiveId" clId="{A09E336E-CE18-42D2-AF8F-F0FA8BBF48AE}" dt="2024-03-21T22:09:19.695" v="1" actId="2696"/>
        <pc:sldMkLst>
          <pc:docMk/>
          <pc:sldMk cId="1704612874" sldId="264"/>
        </pc:sldMkLst>
      </pc:sldChg>
      <pc:sldChg chg="del">
        <pc:chgData name="Pastor Tom Hazelwood" userId="d18c485ded806f6d" providerId="LiveId" clId="{A09E336E-CE18-42D2-AF8F-F0FA8BBF48AE}" dt="2024-03-21T22:09:19.695" v="1" actId="2696"/>
        <pc:sldMkLst>
          <pc:docMk/>
          <pc:sldMk cId="1852810203" sldId="268"/>
        </pc:sldMkLst>
      </pc:sldChg>
      <pc:sldChg chg="del">
        <pc:chgData name="Pastor Tom Hazelwood" userId="d18c485ded806f6d" providerId="LiveId" clId="{A09E336E-CE18-42D2-AF8F-F0FA8BBF48AE}" dt="2024-03-21T22:09:19.695" v="1" actId="2696"/>
        <pc:sldMkLst>
          <pc:docMk/>
          <pc:sldMk cId="1699037744" sldId="271"/>
        </pc:sldMkLst>
      </pc:sldChg>
      <pc:sldChg chg="del">
        <pc:chgData name="Pastor Tom Hazelwood" userId="d18c485ded806f6d" providerId="LiveId" clId="{A09E336E-CE18-42D2-AF8F-F0FA8BBF48AE}" dt="2024-03-21T22:09:19.695" v="1" actId="2696"/>
        <pc:sldMkLst>
          <pc:docMk/>
          <pc:sldMk cId="1868024747" sldId="272"/>
        </pc:sldMkLst>
      </pc:sldChg>
      <pc:sldChg chg="del">
        <pc:chgData name="Pastor Tom Hazelwood" userId="d18c485ded806f6d" providerId="LiveId" clId="{A09E336E-CE18-42D2-AF8F-F0FA8BBF48AE}" dt="2024-03-21T22:09:19.695" v="1" actId="2696"/>
        <pc:sldMkLst>
          <pc:docMk/>
          <pc:sldMk cId="586790788" sldId="273"/>
        </pc:sldMkLst>
      </pc:sldChg>
      <pc:sldChg chg="del">
        <pc:chgData name="Pastor Tom Hazelwood" userId="d18c485ded806f6d" providerId="LiveId" clId="{A09E336E-CE18-42D2-AF8F-F0FA8BBF48AE}" dt="2024-03-21T22:09:19.695" v="1" actId="2696"/>
        <pc:sldMkLst>
          <pc:docMk/>
          <pc:sldMk cId="2924443047" sldId="274"/>
        </pc:sldMkLst>
      </pc:sldChg>
      <pc:sldChg chg="del">
        <pc:chgData name="Pastor Tom Hazelwood" userId="d18c485ded806f6d" providerId="LiveId" clId="{A09E336E-CE18-42D2-AF8F-F0FA8BBF48AE}" dt="2024-03-21T22:09:19.695" v="1" actId="2696"/>
        <pc:sldMkLst>
          <pc:docMk/>
          <pc:sldMk cId="3410052025" sldId="275"/>
        </pc:sldMkLst>
      </pc:sldChg>
      <pc:sldChg chg="del">
        <pc:chgData name="Pastor Tom Hazelwood" userId="d18c485ded806f6d" providerId="LiveId" clId="{A09E336E-CE18-42D2-AF8F-F0FA8BBF48AE}" dt="2024-03-21T22:09:19.695" v="1" actId="2696"/>
        <pc:sldMkLst>
          <pc:docMk/>
          <pc:sldMk cId="3759996869" sldId="276"/>
        </pc:sldMkLst>
      </pc:sldChg>
      <pc:sldChg chg="del">
        <pc:chgData name="Pastor Tom Hazelwood" userId="d18c485ded806f6d" providerId="LiveId" clId="{A09E336E-CE18-42D2-AF8F-F0FA8BBF48AE}" dt="2024-03-21T22:09:19.695" v="1" actId="2696"/>
        <pc:sldMkLst>
          <pc:docMk/>
          <pc:sldMk cId="398407364" sldId="279"/>
        </pc:sldMkLst>
      </pc:sldChg>
      <pc:sldChg chg="del">
        <pc:chgData name="Pastor Tom Hazelwood" userId="d18c485ded806f6d" providerId="LiveId" clId="{A09E336E-CE18-42D2-AF8F-F0FA8BBF48AE}" dt="2024-03-21T22:09:19.695" v="1" actId="2696"/>
        <pc:sldMkLst>
          <pc:docMk/>
          <pc:sldMk cId="3997062866" sldId="280"/>
        </pc:sldMkLst>
      </pc:sldChg>
      <pc:sldChg chg="del">
        <pc:chgData name="Pastor Tom Hazelwood" userId="d18c485ded806f6d" providerId="LiveId" clId="{A09E336E-CE18-42D2-AF8F-F0FA8BBF48AE}" dt="2024-03-21T22:08:42.974" v="0" actId="2696"/>
        <pc:sldMkLst>
          <pc:docMk/>
          <pc:sldMk cId="65058197" sldId="291"/>
        </pc:sldMkLst>
      </pc:sldChg>
      <pc:sldChg chg="del">
        <pc:chgData name="Pastor Tom Hazelwood" userId="d18c485ded806f6d" providerId="LiveId" clId="{A09E336E-CE18-42D2-AF8F-F0FA8BBF48AE}" dt="2024-03-21T22:09:19.695" v="1" actId="2696"/>
        <pc:sldMkLst>
          <pc:docMk/>
          <pc:sldMk cId="4094025946" sldId="526"/>
        </pc:sldMkLst>
      </pc:sldChg>
      <pc:sldChg chg="del">
        <pc:chgData name="Pastor Tom Hazelwood" userId="d18c485ded806f6d" providerId="LiveId" clId="{A09E336E-CE18-42D2-AF8F-F0FA8BBF48AE}" dt="2024-03-21T22:08:42.974" v="0" actId="2696"/>
        <pc:sldMkLst>
          <pc:docMk/>
          <pc:sldMk cId="2279771794" sldId="535"/>
        </pc:sldMkLst>
      </pc:sldChg>
      <pc:sldChg chg="del">
        <pc:chgData name="Pastor Tom Hazelwood" userId="d18c485ded806f6d" providerId="LiveId" clId="{A09E336E-CE18-42D2-AF8F-F0FA8BBF48AE}" dt="2024-03-21T22:08:42.974" v="0" actId="2696"/>
        <pc:sldMkLst>
          <pc:docMk/>
          <pc:sldMk cId="404281347" sldId="565"/>
        </pc:sldMkLst>
      </pc:sldChg>
      <pc:sldChg chg="del">
        <pc:chgData name="Pastor Tom Hazelwood" userId="d18c485ded806f6d" providerId="LiveId" clId="{A09E336E-CE18-42D2-AF8F-F0FA8BBF48AE}" dt="2024-03-21T22:08:42.974" v="0" actId="2696"/>
        <pc:sldMkLst>
          <pc:docMk/>
          <pc:sldMk cId="25788818" sldId="567"/>
        </pc:sldMkLst>
      </pc:sldChg>
      <pc:sldChg chg="del">
        <pc:chgData name="Pastor Tom Hazelwood" userId="d18c485ded806f6d" providerId="LiveId" clId="{A09E336E-CE18-42D2-AF8F-F0FA8BBF48AE}" dt="2024-03-21T22:08:42.974" v="0" actId="2696"/>
        <pc:sldMkLst>
          <pc:docMk/>
          <pc:sldMk cId="2576413702" sldId="568"/>
        </pc:sldMkLst>
      </pc:sldChg>
      <pc:sldChg chg="del">
        <pc:chgData name="Pastor Tom Hazelwood" userId="d18c485ded806f6d" providerId="LiveId" clId="{A09E336E-CE18-42D2-AF8F-F0FA8BBF48AE}" dt="2024-03-21T22:08:42.974" v="0" actId="2696"/>
        <pc:sldMkLst>
          <pc:docMk/>
          <pc:sldMk cId="1067427478" sldId="569"/>
        </pc:sldMkLst>
      </pc:sldChg>
      <pc:sldChg chg="del">
        <pc:chgData name="Pastor Tom Hazelwood" userId="d18c485ded806f6d" providerId="LiveId" clId="{A09E336E-CE18-42D2-AF8F-F0FA8BBF48AE}" dt="2024-03-21T22:08:42.974" v="0" actId="2696"/>
        <pc:sldMkLst>
          <pc:docMk/>
          <pc:sldMk cId="3567546779" sldId="570"/>
        </pc:sldMkLst>
      </pc:sldChg>
      <pc:sldChg chg="del">
        <pc:chgData name="Pastor Tom Hazelwood" userId="d18c485ded806f6d" providerId="LiveId" clId="{A09E336E-CE18-42D2-AF8F-F0FA8BBF48AE}" dt="2024-03-21T22:08:42.974" v="0" actId="2696"/>
        <pc:sldMkLst>
          <pc:docMk/>
          <pc:sldMk cId="520243056" sldId="571"/>
        </pc:sldMkLst>
      </pc:sldChg>
      <pc:sldChg chg="del">
        <pc:chgData name="Pastor Tom Hazelwood" userId="d18c485ded806f6d" providerId="LiveId" clId="{A09E336E-CE18-42D2-AF8F-F0FA8BBF48AE}" dt="2024-03-21T22:08:42.974" v="0" actId="2696"/>
        <pc:sldMkLst>
          <pc:docMk/>
          <pc:sldMk cId="1539545037" sldId="572"/>
        </pc:sldMkLst>
      </pc:sldChg>
      <pc:sldChg chg="del">
        <pc:chgData name="Pastor Tom Hazelwood" userId="d18c485ded806f6d" providerId="LiveId" clId="{A09E336E-CE18-42D2-AF8F-F0FA8BBF48AE}" dt="2024-03-21T22:08:42.974" v="0" actId="2696"/>
        <pc:sldMkLst>
          <pc:docMk/>
          <pc:sldMk cId="3565679375" sldId="573"/>
        </pc:sldMkLst>
      </pc:sldChg>
      <pc:sldChg chg="del">
        <pc:chgData name="Pastor Tom Hazelwood" userId="d18c485ded806f6d" providerId="LiveId" clId="{A09E336E-CE18-42D2-AF8F-F0FA8BBF48AE}" dt="2024-03-21T22:09:19.695" v="1" actId="2696"/>
        <pc:sldMkLst>
          <pc:docMk/>
          <pc:sldMk cId="3553982648" sldId="584"/>
        </pc:sldMkLst>
      </pc:sldChg>
      <pc:sldChg chg="del">
        <pc:chgData name="Pastor Tom Hazelwood" userId="d18c485ded806f6d" providerId="LiveId" clId="{A09E336E-CE18-42D2-AF8F-F0FA8BBF48AE}" dt="2024-03-21T22:08:42.974" v="0" actId="2696"/>
        <pc:sldMkLst>
          <pc:docMk/>
          <pc:sldMk cId="2226411446" sldId="774"/>
        </pc:sldMkLst>
      </pc:sldChg>
      <pc:sldChg chg="del">
        <pc:chgData name="Pastor Tom Hazelwood" userId="d18c485ded806f6d" providerId="LiveId" clId="{A09E336E-CE18-42D2-AF8F-F0FA8BBF48AE}" dt="2024-03-21T22:09:36.895" v="3" actId="2696"/>
        <pc:sldMkLst>
          <pc:docMk/>
          <pc:sldMk cId="3483054403" sldId="782"/>
        </pc:sldMkLst>
      </pc:sldChg>
      <pc:sldChg chg="del">
        <pc:chgData name="Pastor Tom Hazelwood" userId="d18c485ded806f6d" providerId="LiveId" clId="{A09E336E-CE18-42D2-AF8F-F0FA8BBF48AE}" dt="2024-03-21T22:09:19.695" v="1" actId="2696"/>
        <pc:sldMkLst>
          <pc:docMk/>
          <pc:sldMk cId="435682665" sldId="783"/>
        </pc:sldMkLst>
      </pc:sldChg>
      <pc:sldChg chg="del">
        <pc:chgData name="Pastor Tom Hazelwood" userId="d18c485ded806f6d" providerId="LiveId" clId="{A09E336E-CE18-42D2-AF8F-F0FA8BBF48AE}" dt="2024-03-21T22:09:19.695" v="1" actId="2696"/>
        <pc:sldMkLst>
          <pc:docMk/>
          <pc:sldMk cId="2670431031" sldId="784"/>
        </pc:sldMkLst>
      </pc:sldChg>
      <pc:sldChg chg="del">
        <pc:chgData name="Pastor Tom Hazelwood" userId="d18c485ded806f6d" providerId="LiveId" clId="{A09E336E-CE18-42D2-AF8F-F0FA8BBF48AE}" dt="2024-03-21T22:09:19.695" v="1" actId="2696"/>
        <pc:sldMkLst>
          <pc:docMk/>
          <pc:sldMk cId="698402294" sldId="843"/>
        </pc:sldMkLst>
      </pc:sldChg>
      <pc:sldChg chg="del">
        <pc:chgData name="Pastor Tom Hazelwood" userId="d18c485ded806f6d" providerId="LiveId" clId="{A09E336E-CE18-42D2-AF8F-F0FA8BBF48AE}" dt="2024-03-21T22:09:19.695" v="1" actId="2696"/>
        <pc:sldMkLst>
          <pc:docMk/>
          <pc:sldMk cId="2561409832" sldId="844"/>
        </pc:sldMkLst>
      </pc:sldChg>
      <pc:sldChg chg="del">
        <pc:chgData name="Pastor Tom Hazelwood" userId="d18c485ded806f6d" providerId="LiveId" clId="{A09E336E-CE18-42D2-AF8F-F0FA8BBF48AE}" dt="2024-03-21T22:08:42.974" v="0" actId="2696"/>
        <pc:sldMkLst>
          <pc:docMk/>
          <pc:sldMk cId="1683581495" sldId="849"/>
        </pc:sldMkLst>
      </pc:sldChg>
      <pc:sldChg chg="del">
        <pc:chgData name="Pastor Tom Hazelwood" userId="d18c485ded806f6d" providerId="LiveId" clId="{A09E336E-CE18-42D2-AF8F-F0FA8BBF48AE}" dt="2024-03-21T22:08:42.974" v="0" actId="2696"/>
        <pc:sldMkLst>
          <pc:docMk/>
          <pc:sldMk cId="3255011260" sldId="850"/>
        </pc:sldMkLst>
      </pc:sldChg>
      <pc:sldChg chg="del">
        <pc:chgData name="Pastor Tom Hazelwood" userId="d18c485ded806f6d" providerId="LiveId" clId="{A09E336E-CE18-42D2-AF8F-F0FA8BBF48AE}" dt="2024-03-21T22:08:42.974" v="0" actId="2696"/>
        <pc:sldMkLst>
          <pc:docMk/>
          <pc:sldMk cId="2780698894" sldId="851"/>
        </pc:sldMkLst>
      </pc:sldChg>
      <pc:sldChg chg="del">
        <pc:chgData name="Pastor Tom Hazelwood" userId="d18c485ded806f6d" providerId="LiveId" clId="{A09E336E-CE18-42D2-AF8F-F0FA8BBF48AE}" dt="2024-03-21T22:09:30.357" v="2" actId="2696"/>
        <pc:sldMkLst>
          <pc:docMk/>
          <pc:sldMk cId="1306986679" sldId="852"/>
        </pc:sldMkLst>
      </pc:sldChg>
      <pc:sldChg chg="del">
        <pc:chgData name="Pastor Tom Hazelwood" userId="d18c485ded806f6d" providerId="LiveId" clId="{A09E336E-CE18-42D2-AF8F-F0FA8BBF48AE}" dt="2024-03-21T22:09:30.357" v="2" actId="2696"/>
        <pc:sldMkLst>
          <pc:docMk/>
          <pc:sldMk cId="3871806726" sldId="894"/>
        </pc:sldMkLst>
      </pc:sldChg>
      <pc:sldChg chg="del">
        <pc:chgData name="Pastor Tom Hazelwood" userId="d18c485ded806f6d" providerId="LiveId" clId="{A09E336E-CE18-42D2-AF8F-F0FA8BBF48AE}" dt="2024-03-21T22:09:19.695" v="1" actId="2696"/>
        <pc:sldMkLst>
          <pc:docMk/>
          <pc:sldMk cId="2209124458" sldId="8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mithsonianmag.com/science-nature/severe-solar-storm-paints-sky-green-st-patricks-day-18095460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hatsaiththescripture.com/Fellowship/Edit_Trinity.and.Shamrock.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smithsonianmag.com/arts-culture/no-one-really-knows-what-shamrock-18095457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pb.org/education/origins-of-st-patricks-da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tars.org/blog/st-patrick-the-shamrock-saint/" TargetMode="External"/><Relationship Id="rId4" Type="http://schemas.openxmlformats.org/officeDocument/2006/relationships/hyperlink" Target="http://www.catholic.org/saints/saintpatric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The last time St. </a:t>
            </a:r>
            <a:r>
              <a:rPr lang="en-US" b="0" i="0" dirty="0" err="1"/>
              <a:t>Patricks</a:t>
            </a:r>
            <a:r>
              <a:rPr lang="en-US" b="0" i="0" dirty="0"/>
              <a:t> Day landed on a day when we were having discipleship was in 2018 Saturday Soul Retention - we talked about the history and aspects of the 3-leaf clover and St Patrick’s history and tradition --- Three years earlier I found this picture that was dated March 17</a:t>
            </a:r>
            <a:r>
              <a:rPr lang="en-US" b="0" i="0" baseline="30000" dirty="0"/>
              <a:t>th</a:t>
            </a:r>
            <a:r>
              <a:rPr lang="en-US" b="0" i="0" dirty="0"/>
              <a:t> 2015 the sky was filled early in the morning with brilliant colors of red, purple and green. Data from</a:t>
            </a:r>
            <a:r>
              <a:rPr lang="en-US" b="0" i="0" baseline="0" dirty="0"/>
              <a:t> NOAA’s (National Oceanic and Atmospheric Administration) Space Weather Prediction Center spoke of a severe solar storm that began weakly on March 17</a:t>
            </a:r>
            <a:r>
              <a:rPr lang="en-US" b="0" i="0" baseline="30000" dirty="0"/>
              <a:t>th</a:t>
            </a:r>
            <a:r>
              <a:rPr lang="en-US" b="0" i="0" baseline="0" dirty="0"/>
              <a:t> but intensified causing northern lights that could be seen much farther south than normal – even reaching into Michigan.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This picture was taken in South Dakota by Christian </a:t>
            </a:r>
            <a:r>
              <a:rPr lang="en-US" b="0" i="0" baseline="0" dirty="0" err="1"/>
              <a:t>Begeman</a:t>
            </a:r>
            <a:r>
              <a:rPr lang="en-US" b="0"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God can always be seen in the beauty of His creation.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He even will mess with our traditions by sending us beautiful colors to look upon in the heavens.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In 2015 – He decided to show us some green – which changed in the heavens as you gaze higher to a beautiful purple showing His majesty.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http://www.smithsonianmag.com/science-nature/severe-solar-storm-paints-sky-green-st-patricks-day-180954608/</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10</a:t>
            </a:fld>
            <a:endParaRPr lang="en-US"/>
          </a:p>
        </p:txBody>
      </p:sp>
    </p:spTree>
    <p:extLst>
      <p:ext uri="{BB962C8B-B14F-4D97-AF65-F5344CB8AC3E}">
        <p14:creationId xmlns:p14="http://schemas.microsoft.com/office/powerpoint/2010/main" val="345268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400" b="1" dirty="0">
              <a:latin typeface="Times New Roman" panose="02020603050405020304" pitchFamily="18" charset="0"/>
              <a:cs typeface="Times New Roman" panose="02020603050405020304" pitchFamily="18" charset="0"/>
            </a:endParaRPr>
          </a:p>
          <a:p>
            <a:r>
              <a:rPr lang="en-US" sz="1200" kern="1200" dirty="0">
                <a:solidFill>
                  <a:schemeClr val="tx1"/>
                </a:solidFill>
                <a:effectLst/>
                <a:latin typeface="+mn-lt"/>
                <a:ea typeface="+mn-ea"/>
                <a:cs typeface="+mn-cs"/>
              </a:rPr>
              <a:t>Instead of a prayer verse- today we are going to look at a prayer that was written a little while back.</a:t>
            </a:r>
          </a:p>
          <a:p>
            <a:r>
              <a:rPr lang="en-US" sz="1200" b="1" dirty="0"/>
              <a:t>As I arise today, may the strength of God</a:t>
            </a:r>
          </a:p>
          <a:p>
            <a:r>
              <a:rPr lang="en-US" sz="1200" b="1" dirty="0"/>
              <a:t>pilot me, the power of God uphold me,</a:t>
            </a:r>
          </a:p>
          <a:p>
            <a:r>
              <a:rPr lang="en-US" sz="1200" b="1" dirty="0"/>
              <a:t>the wisdom of God guide me.</a:t>
            </a:r>
          </a:p>
          <a:p>
            <a:r>
              <a:rPr lang="en-US" sz="1200" b="1" dirty="0"/>
              <a:t>May the eye of God look before me, the ear of God hear me, the word of God speak for me.</a:t>
            </a:r>
          </a:p>
          <a:p>
            <a:r>
              <a:rPr lang="en-US" sz="1200" b="1" dirty="0"/>
              <a:t>May the hand of God protect me, the way of God lie before me, the shield of God defend me, the host of God save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p>
          <a:p>
            <a:r>
              <a:rPr lang="en-US" sz="1200" b="1" dirty="0"/>
              <a:t>Christ with me, Christ before, Christ behind me, Christ in me, Christ beneath me, Christ above me, Christ on my right, Christ on my left, Christ when I lie down, Christ when I sit, Christ when I stand, Christ in the heart of everyone who thinks of me, Christ in the mouth of everyone who speaks of me, Christ in every eye that sees me, Christ in every ear that hears me.</a:t>
            </a:r>
          </a:p>
          <a:p>
            <a:r>
              <a:rPr lang="en-US" sz="1200" b="1" dirty="0"/>
              <a:t>Amen</a:t>
            </a:r>
          </a:p>
          <a:p>
            <a:endParaRPr lang="en-US" sz="1200" b="1" i="1" kern="1200" dirty="0">
              <a:solidFill>
                <a:schemeClr val="tx1"/>
              </a:solidFill>
              <a:effectLst/>
              <a:latin typeface="+mn-lt"/>
              <a:ea typeface="+mn-ea"/>
              <a:cs typeface="+mn-cs"/>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was a prayer written by St. Patrick in 433AD and is one that gives great points to consider- we all need God to uphold us, to guide us, His eye to look before us, we ask God to hear our prayer, we need His word to speak for us- whether it is scripture opened up to us or His word given to others through us, we all need His hand to guard us, and ask that His way lie before us, God protects us.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enjoyed reading this prayer written hundreds of years ago. It still can ring true even in our day.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Today for Connections - I would like you to draw a shamrock. – and hold onto this as we will complete connections with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dirty="0"/>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392247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i="0" dirty="0"/>
              <a:t>It has been said that St. Patrick used a shamrock to show the pagans in Ireland an example of the Trinity… There is no evidence of this in any of St. Patrick’s writings</a:t>
            </a:r>
            <a:r>
              <a:rPr lang="en-US" i="0" baseline="0" dirty="0"/>
              <a:t> or writings during the time he lived.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lets look at a Legend that is intertwined with the Shamrock </a:t>
            </a:r>
            <a:r>
              <a:rPr lang="en-US" dirty="0"/>
              <a:t>Legend;</a:t>
            </a:r>
            <a:r>
              <a:rPr lang="en-US" baseline="0" dirty="0"/>
              <a:t> It is said</a:t>
            </a:r>
            <a:r>
              <a:rPr lang="en-US" dirty="0"/>
              <a:t> that back in the fifth century St. Patrick drove the snakes from Ireland. Standing atop a hill he used his staff to herd the snakes into the sea, banishing them for eternity. Now it is true that there are no snakes in Ireland,</a:t>
            </a:r>
            <a:r>
              <a:rPr lang="en-US" baseline="0" dirty="0"/>
              <a:t> however there are none in the fossil record which indicates that there may have never been snakes on the Emerald Isle. There are scholars who say that this Legend was a reference to Patrick ridding the Isle of Pagan believers.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a:t>
            </a:r>
            <a:r>
              <a:rPr lang="en-US" sz="1200" kern="1200" baseline="0" dirty="0">
                <a:solidFill>
                  <a:schemeClr val="tx1"/>
                </a:solidFill>
                <a:effectLst/>
                <a:latin typeface="+mn-lt"/>
                <a:ea typeface="+mn-ea"/>
                <a:cs typeface="+mn-cs"/>
              </a:rPr>
              <a:t> back to the Shamrock; Legend states that </a:t>
            </a:r>
            <a:r>
              <a:rPr lang="en-US" sz="1200" kern="1200" dirty="0">
                <a:solidFill>
                  <a:schemeClr val="tx1"/>
                </a:solidFill>
                <a:effectLst/>
                <a:latin typeface="+mn-lt"/>
                <a:ea typeface="+mn-ea"/>
                <a:cs typeface="+mn-cs"/>
              </a:rPr>
              <a:t>Patrick used the shamrock as a symbol to explain the Trinity to Unbelievers, Patrick would hold up a shamrock and challenge his hearers, "Is it one leaf or three?" "It is both one leaf and three," was their reply. "And so it is with God," he would conclude.</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http://whatsaiththescripture.com/Fellowship/Edit_Trinity.and.Shamrock.html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reference written down is from the early 1800’s: It appeared in </a:t>
            </a:r>
            <a:r>
              <a:rPr lang="en-US" sz="1200" u="none" kern="1200" dirty="0">
                <a:solidFill>
                  <a:schemeClr val="tx1"/>
                </a:solidFill>
                <a:effectLst/>
                <a:latin typeface="+mn-lt"/>
                <a:ea typeface="+mn-ea"/>
                <a:cs typeface="+mn-cs"/>
              </a:rPr>
              <a:t>the first book ever published about Irish plants</a:t>
            </a:r>
            <a:r>
              <a:rPr lang="en-US" sz="1200" kern="1200" dirty="0">
                <a:solidFill>
                  <a:schemeClr val="tx1"/>
                </a:solidFill>
                <a:effectLst/>
                <a:latin typeface="+mn-lt"/>
                <a:ea typeface="+mn-ea"/>
                <a:cs typeface="+mn-cs"/>
              </a:rPr>
              <a:t>, written by Caleb </a:t>
            </a:r>
            <a:r>
              <a:rPr lang="en-US" sz="1200" kern="1200" dirty="0" err="1">
                <a:solidFill>
                  <a:schemeClr val="tx1"/>
                </a:solidFill>
                <a:effectLst/>
                <a:latin typeface="+mn-lt"/>
                <a:ea typeface="+mn-ea"/>
                <a:cs typeface="+mn-cs"/>
              </a:rPr>
              <a:t>Threlkeld</a:t>
            </a:r>
            <a:r>
              <a:rPr lang="en-US" sz="1200" kern="1200" dirty="0">
                <a:solidFill>
                  <a:schemeClr val="tx1"/>
                </a:solidFill>
                <a:effectLst/>
                <a:latin typeface="+mn-lt"/>
                <a:ea typeface="+mn-ea"/>
                <a:cs typeface="+mn-cs"/>
              </a:rPr>
              <a:t>, a British minister and doctor. In his </a:t>
            </a:r>
            <a:r>
              <a:rPr lang="en-US" sz="1200" i="1" kern="1200" dirty="0">
                <a:solidFill>
                  <a:schemeClr val="tx1"/>
                </a:solidFill>
                <a:effectLst/>
                <a:latin typeface="+mn-lt"/>
                <a:ea typeface="+mn-ea"/>
                <a:cs typeface="+mn-cs"/>
              </a:rPr>
              <a:t>Synopsis </a:t>
            </a:r>
            <a:r>
              <a:rPr lang="en-US" sz="1200" i="1" kern="1200" dirty="0" err="1">
                <a:solidFill>
                  <a:schemeClr val="tx1"/>
                </a:solidFill>
                <a:effectLst/>
                <a:latin typeface="+mn-lt"/>
                <a:ea typeface="+mn-ea"/>
                <a:cs typeface="+mn-cs"/>
              </a:rPr>
              <a:t>Stirpium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Hibernicarum</a:t>
            </a:r>
            <a:r>
              <a:rPr lang="en-US" sz="1200" kern="1200" dirty="0">
                <a:solidFill>
                  <a:schemeClr val="tx1"/>
                </a:solidFill>
                <a:effectLst/>
                <a:latin typeface="+mn-lt"/>
                <a:ea typeface="+mn-ea"/>
                <a:cs typeface="+mn-cs"/>
              </a:rPr>
              <a:t>, </a:t>
            </a:r>
            <a:r>
              <a:rPr lang="en-US" sz="1200" i="0" u="none" kern="1200" dirty="0" err="1">
                <a:solidFill>
                  <a:schemeClr val="tx1"/>
                </a:solidFill>
                <a:effectLst/>
                <a:latin typeface="+mn-lt"/>
                <a:ea typeface="+mn-ea"/>
                <a:cs typeface="+mn-cs"/>
              </a:rPr>
              <a:t>Threkeld</a:t>
            </a:r>
            <a:r>
              <a:rPr lang="en-US" sz="1200" i="0" u="none" kern="1200" dirty="0">
                <a:solidFill>
                  <a:schemeClr val="tx1"/>
                </a:solidFill>
                <a:effectLst/>
                <a:latin typeface="+mn-lt"/>
                <a:ea typeface="+mn-ea"/>
                <a:cs typeface="+mn-cs"/>
              </a:rPr>
              <a:t> writes </a:t>
            </a:r>
            <a:r>
              <a:rPr lang="en-US" sz="1200" kern="1200" dirty="0">
                <a:solidFill>
                  <a:schemeClr val="tx1"/>
                </a:solidFill>
                <a:effectLst/>
                <a:latin typeface="+mn-lt"/>
                <a:ea typeface="+mn-ea"/>
                <a:cs typeface="+mn-cs"/>
              </a:rPr>
              <a:t>of white clover:</a:t>
            </a:r>
          </a:p>
          <a:p>
            <a:r>
              <a:rPr lang="en-US" sz="1200" kern="1200" dirty="0">
                <a:solidFill>
                  <a:schemeClr val="tx1"/>
                </a:solidFill>
                <a:effectLst/>
                <a:latin typeface="+mn-lt"/>
                <a:ea typeface="+mn-ea"/>
                <a:cs typeface="+mn-cs"/>
              </a:rPr>
              <a:t>"This plant is worn by the people in their hats on the 17th day of March yearly, which is called St Patrick’s day. It being the current tradition that by this 3-leafed grass [Patrick] emblematically set forth the mystery to them of the Holy Trinity.”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added, judgmentally: “However that be, when they wet their </a:t>
            </a:r>
            <a:r>
              <a:rPr lang="en-US" sz="1200" kern="1200" dirty="0" err="1">
                <a:solidFill>
                  <a:schemeClr val="tx1"/>
                </a:solidFill>
                <a:effectLst/>
                <a:latin typeface="+mn-lt"/>
                <a:ea typeface="+mn-ea"/>
                <a:cs typeface="+mn-cs"/>
              </a:rPr>
              <a:t>Seamar-oge</a:t>
            </a:r>
            <a:r>
              <a:rPr lang="en-US" sz="1200" kern="1200" dirty="0">
                <a:solidFill>
                  <a:schemeClr val="tx1"/>
                </a:solidFill>
                <a:effectLst/>
                <a:latin typeface="+mn-lt"/>
                <a:ea typeface="+mn-ea"/>
                <a:cs typeface="+mn-cs"/>
              </a:rPr>
              <a:t> [shamrock], they often commit Excess in Liquor … generally leading to debauchery.”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http://www.smithsonianmag.com/arts-culture/no-one-really-knows-what-shamrock-180954578/</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Connections I would ask that you write something from another belief about the Shamrock and what it represents in the lobes of the clover you drew- </a:t>
            </a:r>
            <a:r>
              <a:rPr lang="en-US" sz="1200" kern="1200" baseline="0" dirty="0">
                <a:solidFill>
                  <a:schemeClr val="tx1"/>
                </a:solidFill>
                <a:effectLst/>
                <a:latin typeface="+mn-lt"/>
                <a:ea typeface="+mn-ea"/>
                <a:cs typeface="+mn-cs"/>
              </a:rPr>
              <a:t>this belief is that one lobe of the clover represents… </a:t>
            </a:r>
            <a:r>
              <a:rPr lang="en-US" sz="1200" b="1" i="1" kern="1200" baseline="0" dirty="0">
                <a:solidFill>
                  <a:schemeClr val="tx1"/>
                </a:solidFill>
                <a:effectLst/>
                <a:latin typeface="+mn-lt"/>
                <a:ea typeface="+mn-ea"/>
                <a:cs typeface="+mn-cs"/>
              </a:rPr>
              <a:t>CLICK</a:t>
            </a:r>
            <a:r>
              <a:rPr lang="en-US" sz="1200" kern="1200" baseline="0" dirty="0">
                <a:solidFill>
                  <a:schemeClr val="tx1"/>
                </a:solidFill>
                <a:effectLst/>
                <a:latin typeface="+mn-lt"/>
                <a:ea typeface="+mn-ea"/>
                <a:cs typeface="+mn-cs"/>
              </a:rPr>
              <a:t> “FAITH”, the next is </a:t>
            </a:r>
            <a:r>
              <a:rPr lang="en-US" sz="1200" b="1" i="1" kern="1200" baseline="0" dirty="0">
                <a:solidFill>
                  <a:schemeClr val="tx1"/>
                </a:solidFill>
                <a:effectLst/>
                <a:latin typeface="+mn-lt"/>
                <a:ea typeface="+mn-ea"/>
                <a:cs typeface="+mn-cs"/>
              </a:rPr>
              <a:t>CLICK  </a:t>
            </a:r>
            <a:r>
              <a:rPr lang="en-US" sz="1200" kern="1200" baseline="0" dirty="0">
                <a:solidFill>
                  <a:schemeClr val="tx1"/>
                </a:solidFill>
                <a:effectLst/>
                <a:latin typeface="+mn-lt"/>
                <a:ea typeface="+mn-ea"/>
                <a:cs typeface="+mn-cs"/>
              </a:rPr>
              <a:t>“HOPE”, and the last is </a:t>
            </a:r>
            <a:r>
              <a:rPr lang="en-US" sz="1200" b="1" i="1" kern="1200" baseline="0" dirty="0">
                <a:solidFill>
                  <a:schemeClr val="tx1"/>
                </a:solidFill>
                <a:effectLst/>
                <a:latin typeface="+mn-lt"/>
                <a:ea typeface="+mn-ea"/>
                <a:cs typeface="+mn-cs"/>
              </a:rPr>
              <a:t>CLICK </a:t>
            </a:r>
            <a:r>
              <a:rPr lang="en-US" sz="1200" kern="1200" baseline="0" dirty="0">
                <a:solidFill>
                  <a:schemeClr val="tx1"/>
                </a:solidFill>
                <a:effectLst/>
                <a:latin typeface="+mn-lt"/>
                <a:ea typeface="+mn-ea"/>
                <a:cs typeface="+mn-cs"/>
              </a:rPr>
              <a:t>“LOVE”. Now even though the tradition says that a forth represents luck. We are just going to stick to the original Shamrock of </a:t>
            </a:r>
            <a:r>
              <a:rPr lang="en-US" i="1" dirty="0"/>
              <a:t>Faith Hope &amp; Love.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Put this Shamrock</a:t>
            </a:r>
            <a:r>
              <a:rPr lang="en-US" i="1" baseline="0" dirty="0"/>
              <a:t> in your Bible as a reminder to pray for the Body of Christ- you can think of certain people in this room or elsewhere, or of the Church as a whole- Pray that our FAITH is increased through God’s strength, through His might to uphold us, that HOPE may be revealed as the wisdom of God guides us, and as God looks before us, hears us and His word speak for us -that it is all wrapped in LOVE through our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Does anyone know what verse faith, hope and love all come together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50891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Does anyone know what verse faith, hope and love all come together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182157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p>
          <a:p>
            <a:r>
              <a:rPr lang="en-US" sz="1800" b="1" i="0" baseline="30000" dirty="0">
                <a:solidFill>
                  <a:srgbClr val="000000"/>
                </a:solidFill>
                <a:effectLst/>
                <a:latin typeface="system-ui"/>
              </a:rPr>
              <a:t>13 </a:t>
            </a:r>
            <a:r>
              <a:rPr lang="en-US" sz="1800" b="0" i="0" dirty="0">
                <a:solidFill>
                  <a:srgbClr val="000000"/>
                </a:solidFill>
                <a:effectLst/>
                <a:latin typeface="system-ui"/>
              </a:rPr>
              <a:t>But now faith, hope, love, abide these three; but the greatest of these is love.</a:t>
            </a:r>
          </a:p>
          <a:p>
            <a:r>
              <a:rPr lang="en-US" sz="1800" dirty="0">
                <a:solidFill>
                  <a:srgbClr val="000000"/>
                </a:solidFill>
                <a:latin typeface="system-ui"/>
              </a:rPr>
              <a:t>                       1 Corinthians 13:13</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62756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for Seeking Truth – we are going to look for a Sunday Shamrock that Faith, Hope and Love shown in the History and Tradition of St. Patrick’s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of all who is St. Patrick?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140251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St Patrick’s birth name was </a:t>
            </a:r>
            <a:r>
              <a:rPr lang="en-US" sz="1200" kern="1200" dirty="0" err="1">
                <a:solidFill>
                  <a:schemeClr val="tx1"/>
                </a:solidFill>
                <a:effectLst/>
                <a:latin typeface="+mn-lt"/>
                <a:ea typeface="+mn-ea"/>
                <a:cs typeface="+mn-cs"/>
              </a:rPr>
              <a:t>Maewyn</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b="1" dirty="0">
                <a:effectLst/>
              </a:rPr>
              <a:t>St. Patrick</a:t>
            </a:r>
            <a:r>
              <a:rPr lang="en-US" dirty="0">
                <a:effectLst/>
              </a:rPr>
              <a:t> is said to have been born and raised in Kilpatrick, near Dumbarton, Scotland in </a:t>
            </a:r>
            <a:r>
              <a:rPr lang="en-US" b="1" dirty="0">
                <a:effectLst/>
              </a:rPr>
              <a:t>Roman-Britain</a:t>
            </a:r>
            <a:r>
              <a:rPr lang="en-US" dirty="0">
                <a:effectLst/>
              </a:rPr>
              <a:t> during the 5th-century. He wrote down</a:t>
            </a:r>
            <a:r>
              <a:rPr lang="en-US" baseline="0" dirty="0">
                <a:effectLst/>
              </a:rPr>
              <a:t> some insights of his journey in life: </a:t>
            </a:r>
          </a:p>
          <a:p>
            <a:r>
              <a:rPr lang="en-US" sz="1200" u="none" kern="1200" dirty="0">
                <a:solidFill>
                  <a:schemeClr val="tx1"/>
                </a:solidFill>
                <a:effectLst/>
                <a:latin typeface="+mn-lt"/>
                <a:ea typeface="+mn-ea"/>
                <a:cs typeface="+mn-cs"/>
              </a:rPr>
              <a:t>In a writing titled “St. Patrick's Confession”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Patrick wrote:</a:t>
            </a:r>
          </a:p>
          <a:p>
            <a:r>
              <a:rPr lang="en-US" sz="1200" kern="1200" dirty="0">
                <a:solidFill>
                  <a:schemeClr val="tx1"/>
                </a:solidFill>
                <a:effectLst/>
                <a:latin typeface="+mn-lt"/>
                <a:ea typeface="+mn-ea"/>
                <a:cs typeface="+mn-cs"/>
              </a:rPr>
              <a:t>"I, Patrick, a sinner, a most simple countryman, the least of all the faithful and most contemptible to many, had for father the deacon </a:t>
            </a:r>
            <a:r>
              <a:rPr lang="en-US" sz="1200" kern="1200" dirty="0" err="1">
                <a:solidFill>
                  <a:schemeClr val="tx1"/>
                </a:solidFill>
                <a:effectLst/>
                <a:latin typeface="+mn-lt"/>
                <a:ea typeface="+mn-ea"/>
                <a:cs typeface="+mn-cs"/>
              </a:rPr>
              <a:t>Calpurnius</a:t>
            </a:r>
            <a:r>
              <a:rPr lang="en-US" sz="1200" kern="1200" dirty="0">
                <a:solidFill>
                  <a:schemeClr val="tx1"/>
                </a:solidFill>
                <a:effectLst/>
                <a:latin typeface="+mn-lt"/>
                <a:ea typeface="+mn-ea"/>
                <a:cs typeface="+mn-cs"/>
              </a:rPr>
              <a:t>, son of the late </a:t>
            </a:r>
            <a:r>
              <a:rPr lang="en-US" sz="1200" kern="1200" dirty="0" err="1">
                <a:solidFill>
                  <a:schemeClr val="tx1"/>
                </a:solidFill>
                <a:effectLst/>
                <a:latin typeface="+mn-lt"/>
                <a:ea typeface="+mn-ea"/>
                <a:cs typeface="+mn-cs"/>
              </a:rPr>
              <a:t>Potitus</a:t>
            </a:r>
            <a:r>
              <a:rPr lang="en-US" sz="1200" kern="1200" dirty="0">
                <a:solidFill>
                  <a:schemeClr val="tx1"/>
                </a:solidFill>
                <a:effectLst/>
                <a:latin typeface="+mn-lt"/>
                <a:ea typeface="+mn-ea"/>
                <a:cs typeface="+mn-cs"/>
              </a:rPr>
              <a:t>, a presbyter, of the settlement of </a:t>
            </a:r>
            <a:r>
              <a:rPr lang="en-US" sz="1200" kern="1200" dirty="0" err="1">
                <a:solidFill>
                  <a:schemeClr val="tx1"/>
                </a:solidFill>
                <a:effectLst/>
                <a:latin typeface="+mn-lt"/>
                <a:ea typeface="+mn-ea"/>
                <a:cs typeface="+mn-cs"/>
              </a:rPr>
              <a:t>Bannaven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Taburniae</a:t>
            </a:r>
            <a:r>
              <a:rPr lang="en-US" sz="1200" kern="1200" dirty="0">
                <a:solidFill>
                  <a:schemeClr val="tx1"/>
                </a:solidFill>
                <a:effectLst/>
                <a:latin typeface="+mn-lt"/>
                <a:ea typeface="+mn-ea"/>
                <a:cs typeface="+mn-cs"/>
              </a:rPr>
              <a:t>; he had a small villa nearby where I was taken captive. I was at that time about sixteen years of age. I did not, indeed, know the true God; and I was taken into captivity in Ireland with many thousands of people, according to our deserts, for quite drawn away from God, we did not keep his precepts, nor were we obedient to our presbyters who used to remind us of our salvation. And the Lord brought down on us the fury of his being and scattered us among many nations, even to the ends of the earth, where I, in my smallness, am now to be found among foreigners.“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Tradition</a:t>
            </a:r>
            <a:r>
              <a:rPr lang="en-US" sz="1200" kern="1200" baseline="0" dirty="0">
                <a:solidFill>
                  <a:schemeClr val="tx1"/>
                </a:solidFill>
                <a:effectLst/>
                <a:latin typeface="+mn-lt"/>
                <a:ea typeface="+mn-ea"/>
                <a:cs typeface="+mn-cs"/>
              </a:rPr>
              <a:t> says that after he was captured by Irish pirates during a raiding party- he was taken to Ireland as a slave to herd and tend sheep. Ireland was a land of Druids and pagans. Patrick wrote in his memoir named “Confession’” about his turning toward God, he wrote: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love of God and his fear grew in me more and more, as did the faith, and my soul was </a:t>
            </a:r>
            <a:r>
              <a:rPr lang="en-US" sz="1200" kern="1200" baseline="0" dirty="0" err="1">
                <a:solidFill>
                  <a:schemeClr val="tx1"/>
                </a:solidFill>
                <a:effectLst/>
                <a:latin typeface="+mn-lt"/>
                <a:ea typeface="+mn-ea"/>
                <a:cs typeface="+mn-cs"/>
              </a:rPr>
              <a:t>rosed</a:t>
            </a:r>
            <a:r>
              <a:rPr lang="en-US" sz="1200" kern="1200" baseline="0" dirty="0">
                <a:solidFill>
                  <a:schemeClr val="tx1"/>
                </a:solidFill>
                <a:effectLst/>
                <a:latin typeface="+mn-lt"/>
                <a:ea typeface="+mn-ea"/>
                <a:cs typeface="+mn-cs"/>
              </a:rPr>
              <a:t>, so that, in a single day, I have said as many as a hundred prayers and in the night, nearly the same. I prayed in the woods and on the mountain, even before dawn. I felt no hurt from the snow or ice or rain.”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It is believed that his captivity lasted until he was twenty, when he escaped after having a dream from God in which he was told to leave Ireland by going to the coast. There he found some sailors who took him back to Britain and was reunited with his family.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few years after returning home, he wrote of a vision he had and described it in his memoir: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 saw a man coming, as it were from Ireland. His name was Victorious, and he carried many letters, and he gave me one of them. I read the heading: ‘The Voice of the Irish.’ As I began the letter, I imagined in that moment that I heard the voice of those very people who were near the wood of </a:t>
            </a:r>
            <a:r>
              <a:rPr lang="en-US" sz="1200" kern="1200" baseline="0" dirty="0" err="1">
                <a:solidFill>
                  <a:schemeClr val="tx1"/>
                </a:solidFill>
                <a:effectLst/>
                <a:latin typeface="+mn-lt"/>
                <a:ea typeface="+mn-ea"/>
                <a:cs typeface="+mn-cs"/>
              </a:rPr>
              <a:t>Foclut</a:t>
            </a:r>
            <a:r>
              <a:rPr lang="en-US" sz="1200" kern="1200" baseline="0" dirty="0">
                <a:solidFill>
                  <a:schemeClr val="tx1"/>
                </a:solidFill>
                <a:effectLst/>
                <a:latin typeface="+mn-lt"/>
                <a:ea typeface="+mn-ea"/>
                <a:cs typeface="+mn-cs"/>
              </a:rPr>
              <a:t>, which is beside the western sea- and they cried out, as with one voice: ‘We appeal to you, holy servant boy, to come and walk among us.”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vision is what prompted his studies for priesthood. He was ordained by St. </a:t>
            </a:r>
            <a:r>
              <a:rPr lang="en-US" sz="1200" kern="1200" baseline="0" dirty="0" err="1">
                <a:solidFill>
                  <a:schemeClr val="tx1"/>
                </a:solidFill>
                <a:effectLst/>
                <a:latin typeface="+mn-lt"/>
                <a:ea typeface="+mn-ea"/>
                <a:cs typeface="+mn-cs"/>
              </a:rPr>
              <a:t>Germanus</a:t>
            </a:r>
            <a:r>
              <a:rPr lang="en-US" sz="1200" kern="1200" baseline="0" dirty="0">
                <a:solidFill>
                  <a:schemeClr val="tx1"/>
                </a:solidFill>
                <a:effectLst/>
                <a:latin typeface="+mn-lt"/>
                <a:ea typeface="+mn-ea"/>
                <a:cs typeface="+mn-cs"/>
              </a:rPr>
              <a:t>, the Bishop of </a:t>
            </a:r>
            <a:r>
              <a:rPr lang="en-US" sz="1200" kern="1200" baseline="0" dirty="0" err="1">
                <a:solidFill>
                  <a:schemeClr val="tx1"/>
                </a:solidFill>
                <a:effectLst/>
                <a:latin typeface="+mn-lt"/>
                <a:ea typeface="+mn-ea"/>
                <a:cs typeface="+mn-cs"/>
              </a:rPr>
              <a:t>Auxerre</a:t>
            </a:r>
            <a:r>
              <a:rPr lang="en-US" sz="1200" kern="1200" baseline="0" dirty="0">
                <a:solidFill>
                  <a:schemeClr val="tx1"/>
                </a:solidFill>
                <a:effectLst/>
                <a:latin typeface="+mn-lt"/>
                <a:ea typeface="+mn-ea"/>
                <a:cs typeface="+mn-cs"/>
              </a:rPr>
              <a:t>, who he studied under for years, he was later ordained a bishop and sent to take the Gospel to Ireland.</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Patrick arrived in </a:t>
            </a:r>
            <a:r>
              <a:rPr lang="en-US" sz="1200" kern="1200" baseline="0" dirty="0" err="1">
                <a:solidFill>
                  <a:schemeClr val="tx1"/>
                </a:solidFill>
                <a:effectLst/>
                <a:latin typeface="+mn-lt"/>
                <a:ea typeface="+mn-ea"/>
                <a:cs typeface="+mn-cs"/>
              </a:rPr>
              <a:t>Slane</a:t>
            </a:r>
            <a:r>
              <a:rPr lang="en-US" sz="1200" kern="1200" baseline="0" dirty="0">
                <a:solidFill>
                  <a:schemeClr val="tx1"/>
                </a:solidFill>
                <a:effectLst/>
                <a:latin typeface="+mn-lt"/>
                <a:ea typeface="+mn-ea"/>
                <a:cs typeface="+mn-cs"/>
              </a:rPr>
              <a:t>, Ireland on March 25, 433. One notable legend of his arrival is when he met the chieftain of one of the druid tribes, this chieftain was said to of tried to kill Patrick, but was unable to do so due to an intervention by God. This chieftain ended up converting to Christianity. Patrick then began a tireless journey of 40 years- spreading the Gospel throughout the land of Ireland, converting thousands, his journey was marked by churches being built across the country.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After years of living in poverty, traveling and enduring much suffering, he died at Saul, where he built the first Irish church. </a:t>
            </a:r>
          </a:p>
          <a:p>
            <a:r>
              <a:rPr lang="en-US" sz="1200" kern="1200" baseline="0" dirty="0">
                <a:solidFill>
                  <a:schemeClr val="tx1"/>
                </a:solidFill>
                <a:effectLst/>
                <a:latin typeface="+mn-lt"/>
                <a:ea typeface="+mn-ea"/>
                <a:cs typeface="+mn-cs"/>
              </a:rPr>
              <a:t>His death March 17, 461AD marks the day we celebrate St. Patrick’s Day.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can learn from tradition and history – we can imagine the fervor the zeal of those who sought out God with all their heart in the past – even like in Patrick’s case to go back to a land where he had escaped from slavery to spread the Gospel that saves… God has better things if we seek Him out.</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hlinkClick r:id="" action="ppaction://noaction"/>
            </a:endParaRPr>
          </a:p>
          <a:p>
            <a:r>
              <a:rPr lang="en-US" sz="1200" u="sng" kern="1200" dirty="0">
                <a:solidFill>
                  <a:schemeClr val="tx1"/>
                </a:solidFill>
                <a:effectLst/>
                <a:latin typeface="+mn-lt"/>
                <a:ea typeface="+mn-ea"/>
                <a:cs typeface="+mn-cs"/>
                <a:hlinkClick r:id="" action="ppaction://noaction"/>
              </a:rPr>
              <a:t>http://whatsaiththescripture.com/Fellowship/Edit_Trinity.and.Shamrock.html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http://www.gpb.org/education/origins-of-st-patricks-day</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hlinkClick r:id="rId4"/>
              </a:rPr>
              <a:t>http://www.catholic.org/saints/saintpatrick/</a:t>
            </a:r>
            <a:r>
              <a:rPr lang="en-US" sz="1200" b="0" kern="1200" dirty="0">
                <a:solidFill>
                  <a:schemeClr val="tx1"/>
                </a:solidFill>
                <a:effectLst/>
                <a:latin typeface="+mn-lt"/>
                <a:ea typeface="+mn-ea"/>
                <a:cs typeface="+mn-cs"/>
              </a:rPr>
              <a:t> </a:t>
            </a:r>
            <a:endParaRPr lang="en-US" sz="1200" b="0" i="0" kern="1200" baseline="0" dirty="0">
              <a:solidFill>
                <a:schemeClr val="tx1"/>
              </a:solidFill>
              <a:effectLst/>
              <a:latin typeface="+mn-lt"/>
              <a:ea typeface="+mn-ea"/>
              <a:cs typeface="+mn-cs"/>
            </a:endParaRPr>
          </a:p>
          <a:p>
            <a:r>
              <a:rPr lang="en-US" sz="1200" b="0" u="sng" kern="1200" dirty="0">
                <a:solidFill>
                  <a:schemeClr val="tx1"/>
                </a:solidFill>
                <a:effectLst/>
                <a:latin typeface="+mn-lt"/>
                <a:ea typeface="+mn-ea"/>
                <a:cs typeface="+mn-cs"/>
                <a:hlinkClick r:id="rId5"/>
              </a:rPr>
              <a:t>http://sttars.org/blog/st-patrick-the-shamrock-saint/</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Patrick pic</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251655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Just after the writer of Hebrews spoke to importance of growing in maturity – and warned of the Peril of Falling away – Falling away - even after tasting the heavenly gift and being a partaker of Holy Spirit- the writer reminded those then and us now… of Better Things… </a:t>
            </a:r>
          </a:p>
          <a:p>
            <a:endParaRPr lang="en-US" dirty="0"/>
          </a:p>
          <a:p>
            <a:r>
              <a:rPr lang="en-US" sz="1200" b="1" i="0" baseline="30000" dirty="0">
                <a:solidFill>
                  <a:srgbClr val="000000"/>
                </a:solidFill>
                <a:effectLst/>
                <a:latin typeface="system-ui"/>
              </a:rPr>
              <a:t>9 </a:t>
            </a:r>
            <a:r>
              <a:rPr lang="en-US" sz="1200" b="0" i="0" dirty="0">
                <a:solidFill>
                  <a:srgbClr val="000000"/>
                </a:solidFill>
                <a:effectLst/>
                <a:latin typeface="system-ui"/>
              </a:rPr>
              <a:t>But, beloved, we are convinced of better things concerning you, and things that accompany salvation, though we are speaking in this way. </a:t>
            </a:r>
            <a:r>
              <a:rPr lang="en-US" sz="1200" b="1" i="0" baseline="30000" dirty="0">
                <a:solidFill>
                  <a:srgbClr val="000000"/>
                </a:solidFill>
                <a:effectLst/>
                <a:latin typeface="system-ui"/>
              </a:rPr>
              <a:t>10 </a:t>
            </a:r>
            <a:r>
              <a:rPr lang="en-US" sz="1200" b="0" i="0" dirty="0">
                <a:solidFill>
                  <a:srgbClr val="000000"/>
                </a:solidFill>
                <a:effectLst/>
                <a:latin typeface="system-ui"/>
              </a:rPr>
              <a:t>For God is not unjust so as to forget your work and the love which you have shown toward His name, in having ministered and in still ministering to the saints. </a:t>
            </a:r>
            <a:r>
              <a:rPr lang="en-US" sz="1200" b="1" i="0" baseline="30000" dirty="0">
                <a:solidFill>
                  <a:srgbClr val="000000"/>
                </a:solidFill>
                <a:effectLst/>
                <a:latin typeface="system-ui"/>
              </a:rPr>
              <a:t>11 </a:t>
            </a:r>
            <a:r>
              <a:rPr lang="en-US" sz="1200" b="0" i="0" dirty="0">
                <a:solidFill>
                  <a:srgbClr val="000000"/>
                </a:solidFill>
                <a:effectLst/>
                <a:latin typeface="system-ui"/>
              </a:rPr>
              <a:t>And we desire that each one of you show the same diligence so as to realize the full assurance of hope until the end, </a:t>
            </a:r>
            <a:r>
              <a:rPr lang="en-US" sz="1200" b="1" i="0" baseline="30000" dirty="0">
                <a:solidFill>
                  <a:srgbClr val="000000"/>
                </a:solidFill>
                <a:effectLst/>
                <a:latin typeface="system-ui"/>
              </a:rPr>
              <a:t>12 </a:t>
            </a:r>
            <a:r>
              <a:rPr lang="en-US" sz="1200" b="0" i="0" dirty="0">
                <a:solidFill>
                  <a:srgbClr val="000000"/>
                </a:solidFill>
                <a:effectLst/>
                <a:latin typeface="system-ui"/>
              </a:rPr>
              <a:t>so that you will not be sluggish, but imitators of those who through faith and patience inherit the promises.</a:t>
            </a:r>
            <a:br>
              <a:rPr lang="en-US" sz="1200" b="0" i="0" dirty="0">
                <a:solidFill>
                  <a:srgbClr val="000000"/>
                </a:solidFill>
                <a:effectLst/>
                <a:latin typeface="system-ui"/>
              </a:rPr>
            </a:br>
            <a:r>
              <a:rPr lang="en-US" sz="1200" b="0" i="0" dirty="0">
                <a:solidFill>
                  <a:srgbClr val="000000"/>
                </a:solidFill>
                <a:effectLst/>
                <a:latin typeface="system-ui"/>
              </a:rPr>
              <a:t>                                           Hebrews 6:9-12 </a:t>
            </a:r>
          </a:p>
          <a:p>
            <a:endParaRPr lang="en-US" sz="1200" b="0"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libri" panose="020F0502020204030204" pitchFamily="34" charset="0"/>
                <a:cs typeface="Times New Roman" panose="02020603050405020304" pitchFamily="18" charset="0"/>
              </a:rPr>
              <a:t>We can learn from tradition and history – we can imagine the fervor the zeal of those who sought out God with all their heart in the past – even like in Patrick’s case to go back to a land where he had escaped from slavery to spread the Gospel that saves… God has better things if we seek Him out. If we are imitators of those who through faith and patience inherit the 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153929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pngall.com/shamrock-png/download/1077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5000">
              <a:schemeClr val="accent1">
                <a:lumMod val="45000"/>
                <a:lumOff val="55000"/>
              </a:schemeClr>
            </a:gs>
            <a:gs pos="100000">
              <a:srgbClr val="FF0000"/>
            </a:gs>
            <a:gs pos="4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thumbs-media.smithsonianmag.com/filer/0e/85/0e85e827-2066-4bf9-ac4f-0da1463ad7ec/christian-begeman-img_0601_1426589279.jpg__1072x0_q85_upscale.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10800" cy="6844145"/>
          </a:xfrm>
          <a:prstGeom prst="rect">
            <a:avLst/>
          </a:prstGeom>
          <a:noFill/>
          <a:ln>
            <a:noFill/>
          </a:ln>
        </p:spPr>
      </p:pic>
    </p:spTree>
    <p:extLst>
      <p:ext uri="{BB962C8B-B14F-4D97-AF65-F5344CB8AC3E}">
        <p14:creationId xmlns:p14="http://schemas.microsoft.com/office/powerpoint/2010/main" val="407336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rgbClr val="00B050"/>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38939" y="-47149"/>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2" name="TextBox 1"/>
          <p:cNvSpPr txBox="1"/>
          <p:nvPr/>
        </p:nvSpPr>
        <p:spPr>
          <a:xfrm>
            <a:off x="304800" y="876181"/>
            <a:ext cx="8534400" cy="6186309"/>
          </a:xfrm>
          <a:prstGeom prst="rect">
            <a:avLst/>
          </a:prstGeom>
          <a:noFill/>
        </p:spPr>
        <p:txBody>
          <a:bodyPr wrap="square" rtlCol="0">
            <a:spAutoFit/>
          </a:bodyPr>
          <a:lstStyle/>
          <a:p>
            <a:r>
              <a:rPr lang="en-US" sz="3600" b="1" dirty="0"/>
              <a:t>As I arise today, may the strength of God</a:t>
            </a:r>
          </a:p>
          <a:p>
            <a:r>
              <a:rPr lang="en-US" sz="3600" b="1" dirty="0"/>
              <a:t>pilot me, the power of God uphold me,</a:t>
            </a:r>
          </a:p>
          <a:p>
            <a:r>
              <a:rPr lang="en-US" sz="3600" b="1" dirty="0"/>
              <a:t>the wisdom of God guide me.</a:t>
            </a:r>
          </a:p>
          <a:p>
            <a:r>
              <a:rPr lang="en-US" sz="3600" b="1" dirty="0"/>
              <a:t>May the eye of God look before me, </a:t>
            </a:r>
          </a:p>
          <a:p>
            <a:r>
              <a:rPr lang="en-US" sz="3600" b="1" dirty="0"/>
              <a:t>the ear of God hear me, </a:t>
            </a:r>
          </a:p>
          <a:p>
            <a:r>
              <a:rPr lang="en-US" sz="3600" b="1" dirty="0"/>
              <a:t>the word of God speak for me.</a:t>
            </a:r>
          </a:p>
          <a:p>
            <a:r>
              <a:rPr lang="en-US" sz="3600" b="1" dirty="0"/>
              <a:t>May the hand of God protect me, </a:t>
            </a:r>
          </a:p>
          <a:p>
            <a:r>
              <a:rPr lang="en-US" sz="3600" b="1" dirty="0"/>
              <a:t>the way of God lie before me, </a:t>
            </a:r>
          </a:p>
          <a:p>
            <a:r>
              <a:rPr lang="en-US" sz="3600" b="1" dirty="0"/>
              <a:t>the shield of God defend me, </a:t>
            </a:r>
          </a:p>
          <a:p>
            <a:r>
              <a:rPr lang="en-US" sz="3600" b="1" dirty="0"/>
              <a:t>the host of God save me.</a:t>
            </a:r>
          </a:p>
          <a:p>
            <a:endParaRPr lang="en-US" sz="3600" dirty="0"/>
          </a:p>
        </p:txBody>
      </p:sp>
      <p:sp>
        <p:nvSpPr>
          <p:cNvPr id="4" name="TextBox 3">
            <a:extLst>
              <a:ext uri="{FF2B5EF4-FFF2-40B4-BE49-F238E27FC236}">
                <a16:creationId xmlns:a16="http://schemas.microsoft.com/office/drawing/2014/main" id="{3A0CA53B-38DB-42EC-AFE5-2AAF94CA10EA}"/>
              </a:ext>
            </a:extLst>
          </p:cNvPr>
          <p:cNvSpPr txBox="1"/>
          <p:nvPr/>
        </p:nvSpPr>
        <p:spPr>
          <a:xfrm>
            <a:off x="304800" y="876181"/>
            <a:ext cx="8458200" cy="5632311"/>
          </a:xfrm>
          <a:prstGeom prst="rect">
            <a:avLst/>
          </a:prstGeom>
          <a:noFill/>
        </p:spPr>
        <p:txBody>
          <a:bodyPr wrap="square" rtlCol="0">
            <a:spAutoFit/>
          </a:bodyPr>
          <a:lstStyle/>
          <a:p>
            <a:r>
              <a:rPr lang="en-US" sz="3600" b="1" dirty="0"/>
              <a:t>Christ with me, Christ before, Christ behind me, Christ in me, Christ beneath me, Christ above me, Christ on my right, Christ on my left, Christ when I lie down, Christ when I sit, Christ when I stand, Christ in the heart of everyone who thinks of me, Christ in the mouth of everyone who speaks of me, Christ in every eye that sees me, </a:t>
            </a:r>
          </a:p>
          <a:p>
            <a:r>
              <a:rPr lang="en-US" sz="3600" b="1" dirty="0"/>
              <a:t>Christ in every ear that hears me.</a:t>
            </a:r>
          </a:p>
          <a:p>
            <a:r>
              <a:rPr lang="en-US" sz="3600" b="1" dirty="0"/>
              <a:t>Amen</a:t>
            </a:r>
          </a:p>
        </p:txBody>
      </p:sp>
    </p:spTree>
    <p:extLst>
      <p:ext uri="{BB962C8B-B14F-4D97-AF65-F5344CB8AC3E}">
        <p14:creationId xmlns:p14="http://schemas.microsoft.com/office/powerpoint/2010/main" val="3703309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a:xfrm rot="17801834">
            <a:off x="-1884978" y="2234803"/>
            <a:ext cx="7086600" cy="1015663"/>
          </a:xfrm>
          <a:prstGeom prst="rect">
            <a:avLst/>
          </a:prstGeom>
        </p:spPr>
        <p:txBody>
          <a:bodyPr wrap="square">
            <a:spAutoFit/>
          </a:bodyPr>
          <a:lstStyle/>
          <a:p>
            <a:pPr algn="ctr"/>
            <a:r>
              <a:rPr lang="en-US" sz="6000" b="1" dirty="0">
                <a:ln/>
                <a:solidFill>
                  <a:schemeClr val="accent3"/>
                </a:solidFill>
                <a:effectLst>
                  <a:outerShdw blurRad="50800" dist="50800" dir="5400000" algn="ctr" rotWithShape="0">
                    <a:srgbClr val="0070C0"/>
                  </a:outerShdw>
                </a:effectLst>
              </a:rPr>
              <a:t>Connections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0"/>
            <a:ext cx="6856590" cy="6859410"/>
          </a:xfrm>
          <a:prstGeom prst="rect">
            <a:avLst/>
          </a:prstGeom>
        </p:spPr>
      </p:pic>
      <p:sp>
        <p:nvSpPr>
          <p:cNvPr id="5" name="Rectangle 4"/>
          <p:cNvSpPr/>
          <p:nvPr/>
        </p:nvSpPr>
        <p:spPr>
          <a:xfrm rot="15235302">
            <a:off x="2439660" y="3194803"/>
            <a:ext cx="1855882"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HOPE</a:t>
            </a:r>
          </a:p>
        </p:txBody>
      </p:sp>
      <p:sp>
        <p:nvSpPr>
          <p:cNvPr id="7" name="Rectangle 6"/>
          <p:cNvSpPr/>
          <p:nvPr/>
        </p:nvSpPr>
        <p:spPr>
          <a:xfrm rot="21414226">
            <a:off x="3678597" y="1500699"/>
            <a:ext cx="1981200"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FAITH</a:t>
            </a:r>
          </a:p>
        </p:txBody>
      </p:sp>
      <p:sp>
        <p:nvSpPr>
          <p:cNvPr id="8" name="Rectangle 7"/>
          <p:cNvSpPr/>
          <p:nvPr/>
        </p:nvSpPr>
        <p:spPr>
          <a:xfrm rot="6467993">
            <a:off x="5234603" y="3280034"/>
            <a:ext cx="150342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LOVE</a:t>
            </a:r>
          </a:p>
        </p:txBody>
      </p:sp>
    </p:spTree>
    <p:extLst>
      <p:ext uri="{BB962C8B-B14F-4D97-AF65-F5344CB8AC3E}">
        <p14:creationId xmlns:p14="http://schemas.microsoft.com/office/powerpoint/2010/main" val="6871264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A5FCE-8E20-A5FA-D22C-E132EADF1864}"/>
              </a:ext>
            </a:extLst>
          </p:cNvPr>
          <p:cNvPicPr>
            <a:picLocks noChangeAspect="1"/>
          </p:cNvPicPr>
          <p:nvPr/>
        </p:nvPicPr>
        <p:blipFill>
          <a:blip r:embed="rId3"/>
          <a:stretch>
            <a:fillRect/>
          </a:stretch>
        </p:blipFill>
        <p:spPr>
          <a:xfrm>
            <a:off x="573544" y="11723"/>
            <a:ext cx="7996911" cy="6846277"/>
          </a:xfrm>
          <a:prstGeom prst="rect">
            <a:avLst/>
          </a:prstGeom>
        </p:spPr>
      </p:pic>
    </p:spTree>
    <p:extLst>
      <p:ext uri="{BB962C8B-B14F-4D97-AF65-F5344CB8AC3E}">
        <p14:creationId xmlns:p14="http://schemas.microsoft.com/office/powerpoint/2010/main" val="2224583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A5FCE-8E20-A5FA-D22C-E132EADF1864}"/>
              </a:ext>
            </a:extLst>
          </p:cNvPr>
          <p:cNvPicPr>
            <a:picLocks noChangeAspect="1"/>
          </p:cNvPicPr>
          <p:nvPr/>
        </p:nvPicPr>
        <p:blipFill>
          <a:blip r:embed="rId3"/>
          <a:stretch>
            <a:fillRect/>
          </a:stretch>
        </p:blipFill>
        <p:spPr>
          <a:xfrm>
            <a:off x="-5862" y="2678582"/>
            <a:ext cx="4881840" cy="4179418"/>
          </a:xfrm>
          <a:prstGeom prst="rect">
            <a:avLst/>
          </a:prstGeom>
        </p:spPr>
      </p:pic>
      <p:sp>
        <p:nvSpPr>
          <p:cNvPr id="9" name="TextBox 8">
            <a:extLst>
              <a:ext uri="{FF2B5EF4-FFF2-40B4-BE49-F238E27FC236}">
                <a16:creationId xmlns:a16="http://schemas.microsoft.com/office/drawing/2014/main" id="{FF51E3EB-9D8A-738B-8A7F-7658626B368A}"/>
              </a:ext>
            </a:extLst>
          </p:cNvPr>
          <p:cNvSpPr txBox="1"/>
          <p:nvPr/>
        </p:nvSpPr>
        <p:spPr>
          <a:xfrm>
            <a:off x="951678" y="628233"/>
            <a:ext cx="7848600" cy="2800767"/>
          </a:xfrm>
          <a:prstGeom prst="rect">
            <a:avLst/>
          </a:prstGeom>
          <a:noFill/>
        </p:spPr>
        <p:txBody>
          <a:bodyPr wrap="square">
            <a:spAutoFit/>
          </a:bodyPr>
          <a:lstStyle/>
          <a:p>
            <a:r>
              <a:rPr lang="en-US" sz="4400" b="1" i="0" baseline="30000" dirty="0">
                <a:solidFill>
                  <a:srgbClr val="000000"/>
                </a:solidFill>
                <a:effectLst/>
                <a:latin typeface="system-ui"/>
              </a:rPr>
              <a:t>13 </a:t>
            </a:r>
            <a:r>
              <a:rPr lang="en-US" sz="4400" b="0" i="0" dirty="0">
                <a:solidFill>
                  <a:srgbClr val="000000"/>
                </a:solidFill>
                <a:effectLst/>
                <a:latin typeface="system-ui"/>
              </a:rPr>
              <a:t>But now faith, hope, love, abide these three; but the greatest of these is love.</a:t>
            </a:r>
          </a:p>
          <a:p>
            <a:r>
              <a:rPr lang="en-US" sz="4400" dirty="0">
                <a:solidFill>
                  <a:srgbClr val="000000"/>
                </a:solidFill>
                <a:latin typeface="system-ui"/>
              </a:rPr>
              <a:t>                       1 Corinthians 13:13</a:t>
            </a:r>
            <a:endParaRPr lang="en-US" sz="4400" dirty="0"/>
          </a:p>
        </p:txBody>
      </p:sp>
    </p:spTree>
    <p:extLst>
      <p:ext uri="{BB962C8B-B14F-4D97-AF65-F5344CB8AC3E}">
        <p14:creationId xmlns:p14="http://schemas.microsoft.com/office/powerpoint/2010/main" val="1667486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2000">
              <a:schemeClr val="accent1">
                <a:lumMod val="5000"/>
                <a:lumOff val="95000"/>
              </a:schemeClr>
            </a:gs>
            <a:gs pos="35000">
              <a:schemeClr val="accent1">
                <a:lumMod val="45000"/>
                <a:lumOff val="55000"/>
              </a:schemeClr>
            </a:gs>
            <a:gs pos="100000">
              <a:srgbClr val="00B050"/>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457199" y="3124200"/>
            <a:ext cx="8229600" cy="3581400"/>
          </a:xfrm>
        </p:spPr>
        <p:txBody>
          <a:bodyPr>
            <a:normAutofit fontScale="77500" lnSpcReduction="20000"/>
          </a:bodyPr>
          <a:lstStyle/>
          <a:p>
            <a:pPr marL="0" indent="0" algn="ctr">
              <a:buNone/>
            </a:pPr>
            <a:r>
              <a:rPr lang="en-US" sz="10100" b="1" dirty="0">
                <a:solidFill>
                  <a:srgbClr val="00B050"/>
                </a:solidFill>
                <a:effectLst>
                  <a:glow rad="127000">
                    <a:schemeClr val="bg1">
                      <a:alpha val="99000"/>
                    </a:schemeClr>
                  </a:glow>
                </a:effectLst>
                <a:latin typeface="AlphabetSoup Tilt BT" panose="04020905020B06060204" pitchFamily="82" charset="0"/>
              </a:rPr>
              <a:t>Happy </a:t>
            </a:r>
          </a:p>
          <a:p>
            <a:pPr marL="0" indent="0" algn="ctr">
              <a:buNone/>
            </a:pPr>
            <a:r>
              <a:rPr lang="en-US" sz="10100" b="1" dirty="0">
                <a:solidFill>
                  <a:srgbClr val="00B050"/>
                </a:solidFill>
                <a:effectLst>
                  <a:glow rad="127000">
                    <a:schemeClr val="bg1">
                      <a:alpha val="99000"/>
                    </a:schemeClr>
                  </a:glow>
                </a:effectLst>
                <a:latin typeface="AlphabetSoup Tilt BT" panose="04020905020B06060204" pitchFamily="82" charset="0"/>
              </a:rPr>
              <a:t>St. Patrick’s </a:t>
            </a:r>
          </a:p>
          <a:p>
            <a:pPr marL="0" indent="0" algn="ctr">
              <a:buNone/>
            </a:pPr>
            <a:r>
              <a:rPr lang="en-US" sz="10100" b="1" dirty="0">
                <a:solidFill>
                  <a:srgbClr val="00B050"/>
                </a:solidFill>
                <a:effectLst>
                  <a:glow rad="127000">
                    <a:schemeClr val="bg1">
                      <a:alpha val="99000"/>
                    </a:schemeClr>
                  </a:glow>
                </a:effectLst>
                <a:latin typeface="AlphabetSoup Tilt BT" panose="04020905020B06060204" pitchFamily="82" charset="0"/>
              </a:rPr>
              <a:t>Day</a:t>
            </a:r>
            <a:endParaRPr lang="en-US" sz="10100" dirty="0">
              <a:solidFill>
                <a:srgbClr val="00B050"/>
              </a:solidFill>
              <a:effectLst>
                <a:glow rad="127000">
                  <a:schemeClr val="bg1">
                    <a:alpha val="99000"/>
                  </a:schemeClr>
                </a:glow>
              </a:effectLst>
              <a:latin typeface="AlphabetSoup Tilt BT" panose="04020905020B06060204" pitchFamily="82" charset="0"/>
            </a:endParaRPr>
          </a:p>
          <a:p>
            <a:endParaRPr lang="en-US" dirty="0"/>
          </a:p>
        </p:txBody>
      </p:sp>
      <p:sp>
        <p:nvSpPr>
          <p:cNvPr id="6" name="Rectangle 5">
            <a:extLst>
              <a:ext uri="{FF2B5EF4-FFF2-40B4-BE49-F238E27FC236}">
                <a16:creationId xmlns:a16="http://schemas.microsoft.com/office/drawing/2014/main" id="{C07FFA2B-FDEE-385E-115D-31CC162731C5}"/>
              </a:ext>
            </a:extLst>
          </p:cNvPr>
          <p:cNvSpPr/>
          <p:nvPr/>
        </p:nvSpPr>
        <p:spPr>
          <a:xfrm>
            <a:off x="1558193" y="1365056"/>
            <a:ext cx="60276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rush455 BT" panose="03090802040305080204" pitchFamily="66" charset="0"/>
              </a:rPr>
              <a:t>A Shamrock Sunday</a:t>
            </a:r>
          </a:p>
        </p:txBody>
      </p:sp>
      <p:pic>
        <p:nvPicPr>
          <p:cNvPr id="8" name="Picture 7" descr="A green clover with a black background&#10;&#10;Description automatically generated">
            <a:extLst>
              <a:ext uri="{FF2B5EF4-FFF2-40B4-BE49-F238E27FC236}">
                <a16:creationId xmlns:a16="http://schemas.microsoft.com/office/drawing/2014/main" id="{109D2AEC-DCF2-CA93-CE68-EBAC8C0618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0" y="2403230"/>
            <a:ext cx="1930400" cy="1447800"/>
          </a:xfrm>
          <a:prstGeom prst="rect">
            <a:avLst/>
          </a:prstGeom>
        </p:spPr>
      </p:pic>
      <p:pic>
        <p:nvPicPr>
          <p:cNvPr id="10" name="Picture 9" descr="A green clover with a black background&#10;&#10;Description automatically generated">
            <a:extLst>
              <a:ext uri="{FF2B5EF4-FFF2-40B4-BE49-F238E27FC236}">
                <a16:creationId xmlns:a16="http://schemas.microsoft.com/office/drawing/2014/main" id="{3DD1970D-A2A9-9A91-DC3B-4F8BC80292E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27891" y="866192"/>
            <a:ext cx="1405793" cy="960529"/>
          </a:xfrm>
          <a:prstGeom prst="rect">
            <a:avLst/>
          </a:prstGeom>
        </p:spPr>
      </p:pic>
      <p:pic>
        <p:nvPicPr>
          <p:cNvPr id="11" name="Picture 10" descr="A green clover with a black background&#10;&#10;Description automatically generated">
            <a:extLst>
              <a:ext uri="{FF2B5EF4-FFF2-40B4-BE49-F238E27FC236}">
                <a16:creationId xmlns:a16="http://schemas.microsoft.com/office/drawing/2014/main" id="{08802C9F-6655-F176-9388-4D70E0CDAE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99063" flipH="1">
            <a:off x="1295035" y="5463636"/>
            <a:ext cx="1692884" cy="1155356"/>
          </a:xfrm>
          <a:prstGeom prst="rect">
            <a:avLst/>
          </a:prstGeom>
        </p:spPr>
      </p:pic>
      <p:pic>
        <p:nvPicPr>
          <p:cNvPr id="4" name="Picture 3">
            <a:extLst>
              <a:ext uri="{FF2B5EF4-FFF2-40B4-BE49-F238E27FC236}">
                <a16:creationId xmlns:a16="http://schemas.microsoft.com/office/drawing/2014/main" id="{976C4667-55AD-B8D7-1741-3362DF4A78A6}"/>
              </a:ext>
            </a:extLst>
          </p:cNvPr>
          <p:cNvPicPr>
            <a:picLocks noChangeAspect="1"/>
          </p:cNvPicPr>
          <p:nvPr/>
        </p:nvPicPr>
        <p:blipFill>
          <a:blip r:embed="rId6"/>
          <a:stretch>
            <a:fillRect/>
          </a:stretch>
        </p:blipFill>
        <p:spPr>
          <a:xfrm>
            <a:off x="2310606" y="69475"/>
            <a:ext cx="4522787" cy="1145436"/>
          </a:xfrm>
          <a:prstGeom prst="rect">
            <a:avLst/>
          </a:prstGeom>
        </p:spPr>
      </p:pic>
    </p:spTree>
    <p:extLst>
      <p:ext uri="{BB962C8B-B14F-4D97-AF65-F5344CB8AC3E}">
        <p14:creationId xmlns:p14="http://schemas.microsoft.com/office/powerpoint/2010/main" val="3679128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457200"/>
            <a:ext cx="3416013" cy="646331"/>
          </a:xfrm>
          <a:prstGeom prst="rect">
            <a:avLst/>
          </a:prstGeom>
          <a:noFill/>
        </p:spPr>
        <p:txBody>
          <a:bodyPr wrap="square" rtlCol="0">
            <a:spAutoFit/>
          </a:bodyPr>
          <a:lstStyle/>
          <a:p>
            <a:pPr algn="ctr"/>
            <a:r>
              <a:rPr lang="en-US" sz="3600" b="1" dirty="0">
                <a:latin typeface="BernhardTango BT" panose="03040602040406080504" pitchFamily="66" charset="0"/>
              </a:rPr>
              <a:t>St. Patrick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493" y="1193800"/>
            <a:ext cx="4446226" cy="5638800"/>
          </a:xfrm>
          <a:prstGeom prst="rect">
            <a:avLst/>
          </a:prstGeom>
          <a:effectLst>
            <a:softEdge rad="317500"/>
          </a:effectLst>
        </p:spPr>
      </p:pic>
    </p:spTree>
    <p:extLst>
      <p:ext uri="{BB962C8B-B14F-4D97-AF65-F5344CB8AC3E}">
        <p14:creationId xmlns:p14="http://schemas.microsoft.com/office/powerpoint/2010/main" val="2017317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2079-D0B0-CDAC-48E8-45CA1971A681}"/>
              </a:ext>
            </a:extLst>
          </p:cNvPr>
          <p:cNvSpPr>
            <a:spLocks noGrp="1"/>
          </p:cNvSpPr>
          <p:nvPr>
            <p:ph type="title"/>
          </p:nvPr>
        </p:nvSpPr>
        <p:spPr>
          <a:xfrm>
            <a:off x="457200" y="247650"/>
            <a:ext cx="8229600" cy="6362700"/>
          </a:xfrm>
        </p:spPr>
        <p:txBody>
          <a:bodyPr>
            <a:noAutofit/>
          </a:bodyPr>
          <a:lstStyle/>
          <a:p>
            <a:pPr algn="l"/>
            <a:r>
              <a:rPr lang="en-US" sz="3200" b="1" i="0" baseline="30000" dirty="0">
                <a:solidFill>
                  <a:srgbClr val="000000"/>
                </a:solidFill>
                <a:effectLst/>
                <a:latin typeface="system-ui"/>
              </a:rPr>
              <a:t>9 </a:t>
            </a:r>
            <a:r>
              <a:rPr lang="en-US" sz="3200" b="0" i="0" dirty="0">
                <a:solidFill>
                  <a:srgbClr val="000000"/>
                </a:solidFill>
                <a:effectLst/>
                <a:latin typeface="system-ui"/>
              </a:rPr>
              <a:t>But, beloved, we are convinced of better things concerning you, and things that accompany salvation, though we are speaking in this way. </a:t>
            </a:r>
            <a:r>
              <a:rPr lang="en-US" sz="3200" b="1" i="0" baseline="30000" dirty="0">
                <a:solidFill>
                  <a:srgbClr val="000000"/>
                </a:solidFill>
                <a:effectLst/>
                <a:latin typeface="system-ui"/>
              </a:rPr>
              <a:t>10 </a:t>
            </a:r>
            <a:r>
              <a:rPr lang="en-US" sz="3200" b="0" i="0" dirty="0">
                <a:solidFill>
                  <a:srgbClr val="000000"/>
                </a:solidFill>
                <a:effectLst/>
                <a:latin typeface="system-ui"/>
              </a:rPr>
              <a:t>For God is not unjust so as to forget your work and the love which you have shown toward His name, in having ministered and in still ministering to the saints. </a:t>
            </a:r>
            <a:r>
              <a:rPr lang="en-US" sz="3200" b="1" i="0" baseline="30000" dirty="0">
                <a:solidFill>
                  <a:srgbClr val="000000"/>
                </a:solidFill>
                <a:effectLst/>
                <a:latin typeface="system-ui"/>
              </a:rPr>
              <a:t>11 </a:t>
            </a:r>
            <a:r>
              <a:rPr lang="en-US" sz="3200" b="0" i="0" dirty="0">
                <a:solidFill>
                  <a:srgbClr val="000000"/>
                </a:solidFill>
                <a:effectLst/>
                <a:latin typeface="system-ui"/>
              </a:rPr>
              <a:t>And we desire that each one of you show the same diligence so as to realize the full assurance of hope until the end, </a:t>
            </a:r>
            <a:r>
              <a:rPr lang="en-US" sz="3200" b="1" i="0" baseline="30000" dirty="0">
                <a:solidFill>
                  <a:srgbClr val="000000"/>
                </a:solidFill>
                <a:effectLst/>
                <a:latin typeface="system-ui"/>
              </a:rPr>
              <a:t>12 </a:t>
            </a:r>
            <a:r>
              <a:rPr lang="en-US" sz="3200" b="0" i="0" dirty="0">
                <a:solidFill>
                  <a:srgbClr val="000000"/>
                </a:solidFill>
                <a:effectLst/>
                <a:latin typeface="system-ui"/>
              </a:rPr>
              <a:t>so that you will not be sluggish, but imitators of those who through faith and patience inherit the promises.</a:t>
            </a:r>
            <a:br>
              <a:rPr lang="en-US" sz="3200" b="0" i="0" dirty="0">
                <a:solidFill>
                  <a:srgbClr val="000000"/>
                </a:solidFill>
                <a:effectLst/>
                <a:latin typeface="system-ui"/>
              </a:rPr>
            </a:br>
            <a:r>
              <a:rPr lang="en-US" sz="3200" b="0" i="0" dirty="0">
                <a:solidFill>
                  <a:srgbClr val="000000"/>
                </a:solidFill>
                <a:effectLst/>
                <a:latin typeface="system-ui"/>
              </a:rPr>
              <a:t>                                           Hebrews 6:9-12 </a:t>
            </a:r>
            <a:endParaRPr lang="en-US" sz="3200" dirty="0"/>
          </a:p>
        </p:txBody>
      </p:sp>
    </p:spTree>
    <p:extLst>
      <p:ext uri="{BB962C8B-B14F-4D97-AF65-F5344CB8AC3E}">
        <p14:creationId xmlns:p14="http://schemas.microsoft.com/office/powerpoint/2010/main" val="267014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38000</TotalTime>
  <Words>2608</Words>
  <Application>Microsoft Office PowerPoint</Application>
  <PresentationFormat>On-screen Show (4:3)</PresentationFormat>
  <Paragraphs>129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AlphabetSoup Tilt BT</vt:lpstr>
      <vt:lpstr>Arial</vt:lpstr>
      <vt:lpstr>BernhardTango BT</vt:lpstr>
      <vt:lpstr>Brush455 BT</vt:lpstr>
      <vt:lpstr>Calibri</vt:lpstr>
      <vt:lpstr>Cambria</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But, beloved, we are convinced of better things concerning you, and things that accompany salvation, though we are speaking in this way. 10 For God is not unjust so as to forget your work and the love which you have shown toward His name, in having ministered and in still ministering to the saints. 11 And we desire that each one of you show the same diligence so as to realize the full assurance of hope until the end, 12 so that you will not be sluggish, but imitators of those who through faith and patience inherit the promises.                                            Hebrews 6:9-12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711</cp:revision>
  <dcterms:created xsi:type="dcterms:W3CDTF">2014-04-26T11:32:41Z</dcterms:created>
  <dcterms:modified xsi:type="dcterms:W3CDTF">2024-03-21T22:09:41Z</dcterms:modified>
</cp:coreProperties>
</file>