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13"/>
  </p:notesMasterIdLst>
  <p:sldIdLst>
    <p:sldId id="281" r:id="rId2"/>
    <p:sldId id="847" r:id="rId3"/>
    <p:sldId id="848" r:id="rId4"/>
    <p:sldId id="849" r:id="rId5"/>
    <p:sldId id="850" r:id="rId6"/>
    <p:sldId id="851" r:id="rId7"/>
    <p:sldId id="852" r:id="rId8"/>
    <p:sldId id="853" r:id="rId9"/>
    <p:sldId id="854" r:id="rId10"/>
    <p:sldId id="373" r:id="rId11"/>
    <p:sldId id="335"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181" autoAdjust="0"/>
    <p:restoredTop sz="65094" autoAdjust="0"/>
  </p:normalViewPr>
  <p:slideViewPr>
    <p:cSldViewPr>
      <p:cViewPr varScale="1">
        <p:scale>
          <a:sx n="69" d="100"/>
          <a:sy n="69" d="100"/>
        </p:scale>
        <p:origin x="2412" y="7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tor Tom Hazelwood" userId="d18c485ded806f6d" providerId="LiveId" clId="{A1FF5DEE-39F1-4C60-AE4D-CE3CC45CC10C}"/>
    <pc:docChg chg="delSld">
      <pc:chgData name="Pastor Tom Hazelwood" userId="d18c485ded806f6d" providerId="LiveId" clId="{A1FF5DEE-39F1-4C60-AE4D-CE3CC45CC10C}" dt="2024-03-21T21:44:58.598" v="1" actId="2696"/>
      <pc:docMkLst>
        <pc:docMk/>
      </pc:docMkLst>
      <pc:sldChg chg="del">
        <pc:chgData name="Pastor Tom Hazelwood" userId="d18c485ded806f6d" providerId="LiveId" clId="{A1FF5DEE-39F1-4C60-AE4D-CE3CC45CC10C}" dt="2024-03-21T21:44:45.275" v="0" actId="2696"/>
        <pc:sldMkLst>
          <pc:docMk/>
          <pc:sldMk cId="2279771794" sldId="256"/>
        </pc:sldMkLst>
      </pc:sldChg>
      <pc:sldChg chg="del">
        <pc:chgData name="Pastor Tom Hazelwood" userId="d18c485ded806f6d" providerId="LiveId" clId="{A1FF5DEE-39F1-4C60-AE4D-CE3CC45CC10C}" dt="2024-03-21T21:44:45.275" v="0" actId="2696"/>
        <pc:sldMkLst>
          <pc:docMk/>
          <pc:sldMk cId="512578113" sldId="265"/>
        </pc:sldMkLst>
      </pc:sldChg>
      <pc:sldChg chg="del">
        <pc:chgData name="Pastor Tom Hazelwood" userId="d18c485ded806f6d" providerId="LiveId" clId="{A1FF5DEE-39F1-4C60-AE4D-CE3CC45CC10C}" dt="2024-03-21T21:44:45.275" v="0" actId="2696"/>
        <pc:sldMkLst>
          <pc:docMk/>
          <pc:sldMk cId="581944063" sldId="266"/>
        </pc:sldMkLst>
      </pc:sldChg>
      <pc:sldChg chg="del">
        <pc:chgData name="Pastor Tom Hazelwood" userId="d18c485ded806f6d" providerId="LiveId" clId="{A1FF5DEE-39F1-4C60-AE4D-CE3CC45CC10C}" dt="2024-03-21T21:44:45.275" v="0" actId="2696"/>
        <pc:sldMkLst>
          <pc:docMk/>
          <pc:sldMk cId="2029226886" sldId="267"/>
        </pc:sldMkLst>
      </pc:sldChg>
      <pc:sldChg chg="del">
        <pc:chgData name="Pastor Tom Hazelwood" userId="d18c485ded806f6d" providerId="LiveId" clId="{A1FF5DEE-39F1-4C60-AE4D-CE3CC45CC10C}" dt="2024-03-21T21:44:45.275" v="0" actId="2696"/>
        <pc:sldMkLst>
          <pc:docMk/>
          <pc:sldMk cId="3088684451" sldId="268"/>
        </pc:sldMkLst>
      </pc:sldChg>
      <pc:sldChg chg="del">
        <pc:chgData name="Pastor Tom Hazelwood" userId="d18c485ded806f6d" providerId="LiveId" clId="{A1FF5DEE-39F1-4C60-AE4D-CE3CC45CC10C}" dt="2024-03-21T21:44:45.275" v="0" actId="2696"/>
        <pc:sldMkLst>
          <pc:docMk/>
          <pc:sldMk cId="3514665535" sldId="269"/>
        </pc:sldMkLst>
      </pc:sldChg>
      <pc:sldChg chg="del">
        <pc:chgData name="Pastor Tom Hazelwood" userId="d18c485ded806f6d" providerId="LiveId" clId="{A1FF5DEE-39F1-4C60-AE4D-CE3CC45CC10C}" dt="2024-03-21T21:44:45.275" v="0" actId="2696"/>
        <pc:sldMkLst>
          <pc:docMk/>
          <pc:sldMk cId="389140244" sldId="271"/>
        </pc:sldMkLst>
      </pc:sldChg>
      <pc:sldChg chg="del">
        <pc:chgData name="Pastor Tom Hazelwood" userId="d18c485ded806f6d" providerId="LiveId" clId="{A1FF5DEE-39F1-4C60-AE4D-CE3CC45CC10C}" dt="2024-03-21T21:44:45.275" v="0" actId="2696"/>
        <pc:sldMkLst>
          <pc:docMk/>
          <pc:sldMk cId="1663093784" sldId="272"/>
        </pc:sldMkLst>
      </pc:sldChg>
      <pc:sldChg chg="del">
        <pc:chgData name="Pastor Tom Hazelwood" userId="d18c485ded806f6d" providerId="LiveId" clId="{A1FF5DEE-39F1-4C60-AE4D-CE3CC45CC10C}" dt="2024-03-21T21:44:45.275" v="0" actId="2696"/>
        <pc:sldMkLst>
          <pc:docMk/>
          <pc:sldMk cId="0" sldId="277"/>
        </pc:sldMkLst>
      </pc:sldChg>
      <pc:sldChg chg="del">
        <pc:chgData name="Pastor Tom Hazelwood" userId="d18c485ded806f6d" providerId="LiveId" clId="{A1FF5DEE-39F1-4C60-AE4D-CE3CC45CC10C}" dt="2024-03-21T21:44:45.275" v="0" actId="2696"/>
        <pc:sldMkLst>
          <pc:docMk/>
          <pc:sldMk cId="0" sldId="278"/>
        </pc:sldMkLst>
      </pc:sldChg>
      <pc:sldChg chg="del">
        <pc:chgData name="Pastor Tom Hazelwood" userId="d18c485ded806f6d" providerId="LiveId" clId="{A1FF5DEE-39F1-4C60-AE4D-CE3CC45CC10C}" dt="2024-03-21T21:44:45.275" v="0" actId="2696"/>
        <pc:sldMkLst>
          <pc:docMk/>
          <pc:sldMk cId="2511247287" sldId="295"/>
        </pc:sldMkLst>
      </pc:sldChg>
      <pc:sldChg chg="del">
        <pc:chgData name="Pastor Tom Hazelwood" userId="d18c485ded806f6d" providerId="LiveId" clId="{A1FF5DEE-39F1-4C60-AE4D-CE3CC45CC10C}" dt="2024-03-21T21:44:45.275" v="0" actId="2696"/>
        <pc:sldMkLst>
          <pc:docMk/>
          <pc:sldMk cId="291722060" sldId="302"/>
        </pc:sldMkLst>
      </pc:sldChg>
      <pc:sldChg chg="del">
        <pc:chgData name="Pastor Tom Hazelwood" userId="d18c485ded806f6d" providerId="LiveId" clId="{A1FF5DEE-39F1-4C60-AE4D-CE3CC45CC10C}" dt="2024-03-21T21:44:45.275" v="0" actId="2696"/>
        <pc:sldMkLst>
          <pc:docMk/>
          <pc:sldMk cId="2844898012" sldId="381"/>
        </pc:sldMkLst>
      </pc:sldChg>
      <pc:sldChg chg="del">
        <pc:chgData name="Pastor Tom Hazelwood" userId="d18c485ded806f6d" providerId="LiveId" clId="{A1FF5DEE-39F1-4C60-AE4D-CE3CC45CC10C}" dt="2024-03-21T21:44:45.275" v="0" actId="2696"/>
        <pc:sldMkLst>
          <pc:docMk/>
          <pc:sldMk cId="3110561878" sldId="383"/>
        </pc:sldMkLst>
      </pc:sldChg>
      <pc:sldChg chg="del">
        <pc:chgData name="Pastor Tom Hazelwood" userId="d18c485ded806f6d" providerId="LiveId" clId="{A1FF5DEE-39F1-4C60-AE4D-CE3CC45CC10C}" dt="2024-03-21T21:44:45.275" v="0" actId="2696"/>
        <pc:sldMkLst>
          <pc:docMk/>
          <pc:sldMk cId="126268345" sldId="384"/>
        </pc:sldMkLst>
      </pc:sldChg>
      <pc:sldChg chg="del">
        <pc:chgData name="Pastor Tom Hazelwood" userId="d18c485ded806f6d" providerId="LiveId" clId="{A1FF5DEE-39F1-4C60-AE4D-CE3CC45CC10C}" dt="2024-03-21T21:44:45.275" v="0" actId="2696"/>
        <pc:sldMkLst>
          <pc:docMk/>
          <pc:sldMk cId="3423834599" sldId="385"/>
        </pc:sldMkLst>
      </pc:sldChg>
      <pc:sldChg chg="del">
        <pc:chgData name="Pastor Tom Hazelwood" userId="d18c485ded806f6d" providerId="LiveId" clId="{A1FF5DEE-39F1-4C60-AE4D-CE3CC45CC10C}" dt="2024-03-21T21:44:45.275" v="0" actId="2696"/>
        <pc:sldMkLst>
          <pc:docMk/>
          <pc:sldMk cId="4077913842" sldId="386"/>
        </pc:sldMkLst>
      </pc:sldChg>
      <pc:sldChg chg="del">
        <pc:chgData name="Pastor Tom Hazelwood" userId="d18c485ded806f6d" providerId="LiveId" clId="{A1FF5DEE-39F1-4C60-AE4D-CE3CC45CC10C}" dt="2024-03-21T21:44:45.275" v="0" actId="2696"/>
        <pc:sldMkLst>
          <pc:docMk/>
          <pc:sldMk cId="4162781960" sldId="387"/>
        </pc:sldMkLst>
      </pc:sldChg>
      <pc:sldChg chg="del">
        <pc:chgData name="Pastor Tom Hazelwood" userId="d18c485ded806f6d" providerId="LiveId" clId="{A1FF5DEE-39F1-4C60-AE4D-CE3CC45CC10C}" dt="2024-03-21T21:44:45.275" v="0" actId="2696"/>
        <pc:sldMkLst>
          <pc:docMk/>
          <pc:sldMk cId="3160725634" sldId="388"/>
        </pc:sldMkLst>
      </pc:sldChg>
      <pc:sldChg chg="del">
        <pc:chgData name="Pastor Tom Hazelwood" userId="d18c485ded806f6d" providerId="LiveId" clId="{A1FF5DEE-39F1-4C60-AE4D-CE3CC45CC10C}" dt="2024-03-21T21:44:45.275" v="0" actId="2696"/>
        <pc:sldMkLst>
          <pc:docMk/>
          <pc:sldMk cId="2915914601" sldId="389"/>
        </pc:sldMkLst>
      </pc:sldChg>
      <pc:sldChg chg="del">
        <pc:chgData name="Pastor Tom Hazelwood" userId="d18c485ded806f6d" providerId="LiveId" clId="{A1FF5DEE-39F1-4C60-AE4D-CE3CC45CC10C}" dt="2024-03-21T21:44:45.275" v="0" actId="2696"/>
        <pc:sldMkLst>
          <pc:docMk/>
          <pc:sldMk cId="1798305" sldId="412"/>
        </pc:sldMkLst>
      </pc:sldChg>
      <pc:sldChg chg="del">
        <pc:chgData name="Pastor Tom Hazelwood" userId="d18c485ded806f6d" providerId="LiveId" clId="{A1FF5DEE-39F1-4C60-AE4D-CE3CC45CC10C}" dt="2024-03-21T21:44:45.275" v="0" actId="2696"/>
        <pc:sldMkLst>
          <pc:docMk/>
          <pc:sldMk cId="369584551" sldId="552"/>
        </pc:sldMkLst>
      </pc:sldChg>
      <pc:sldChg chg="del">
        <pc:chgData name="Pastor Tom Hazelwood" userId="d18c485ded806f6d" providerId="LiveId" clId="{A1FF5DEE-39F1-4C60-AE4D-CE3CC45CC10C}" dt="2024-03-21T21:44:45.275" v="0" actId="2696"/>
        <pc:sldMkLst>
          <pc:docMk/>
          <pc:sldMk cId="3738258192" sldId="575"/>
        </pc:sldMkLst>
      </pc:sldChg>
      <pc:sldChg chg="del">
        <pc:chgData name="Pastor Tom Hazelwood" userId="d18c485ded806f6d" providerId="LiveId" clId="{A1FF5DEE-39F1-4C60-AE4D-CE3CC45CC10C}" dt="2024-03-21T21:44:45.275" v="0" actId="2696"/>
        <pc:sldMkLst>
          <pc:docMk/>
          <pc:sldMk cId="640206358" sldId="576"/>
        </pc:sldMkLst>
      </pc:sldChg>
      <pc:sldChg chg="del">
        <pc:chgData name="Pastor Tom Hazelwood" userId="d18c485ded806f6d" providerId="LiveId" clId="{A1FF5DEE-39F1-4C60-AE4D-CE3CC45CC10C}" dt="2024-03-21T21:44:45.275" v="0" actId="2696"/>
        <pc:sldMkLst>
          <pc:docMk/>
          <pc:sldMk cId="1383710279" sldId="582"/>
        </pc:sldMkLst>
      </pc:sldChg>
      <pc:sldChg chg="del">
        <pc:chgData name="Pastor Tom Hazelwood" userId="d18c485ded806f6d" providerId="LiveId" clId="{A1FF5DEE-39F1-4C60-AE4D-CE3CC45CC10C}" dt="2024-03-21T21:44:45.275" v="0" actId="2696"/>
        <pc:sldMkLst>
          <pc:docMk/>
          <pc:sldMk cId="3174811266" sldId="583"/>
        </pc:sldMkLst>
      </pc:sldChg>
      <pc:sldChg chg="del">
        <pc:chgData name="Pastor Tom Hazelwood" userId="d18c485ded806f6d" providerId="LiveId" clId="{A1FF5DEE-39F1-4C60-AE4D-CE3CC45CC10C}" dt="2024-03-21T21:44:45.275" v="0" actId="2696"/>
        <pc:sldMkLst>
          <pc:docMk/>
          <pc:sldMk cId="1265655913" sldId="584"/>
        </pc:sldMkLst>
      </pc:sldChg>
      <pc:sldChg chg="del">
        <pc:chgData name="Pastor Tom Hazelwood" userId="d18c485ded806f6d" providerId="LiveId" clId="{A1FF5DEE-39F1-4C60-AE4D-CE3CC45CC10C}" dt="2024-03-21T21:44:45.275" v="0" actId="2696"/>
        <pc:sldMkLst>
          <pc:docMk/>
          <pc:sldMk cId="549403371" sldId="585"/>
        </pc:sldMkLst>
      </pc:sldChg>
      <pc:sldChg chg="del">
        <pc:chgData name="Pastor Tom Hazelwood" userId="d18c485ded806f6d" providerId="LiveId" clId="{A1FF5DEE-39F1-4C60-AE4D-CE3CC45CC10C}" dt="2024-03-21T21:44:45.275" v="0" actId="2696"/>
        <pc:sldMkLst>
          <pc:docMk/>
          <pc:sldMk cId="2301156804" sldId="586"/>
        </pc:sldMkLst>
      </pc:sldChg>
      <pc:sldChg chg="del">
        <pc:chgData name="Pastor Tom Hazelwood" userId="d18c485ded806f6d" providerId="LiveId" clId="{A1FF5DEE-39F1-4C60-AE4D-CE3CC45CC10C}" dt="2024-03-21T21:44:45.275" v="0" actId="2696"/>
        <pc:sldMkLst>
          <pc:docMk/>
          <pc:sldMk cId="1019441115" sldId="587"/>
        </pc:sldMkLst>
      </pc:sldChg>
      <pc:sldChg chg="del">
        <pc:chgData name="Pastor Tom Hazelwood" userId="d18c485ded806f6d" providerId="LiveId" clId="{A1FF5DEE-39F1-4C60-AE4D-CE3CC45CC10C}" dt="2024-03-21T21:44:58.598" v="1" actId="2696"/>
        <pc:sldMkLst>
          <pc:docMk/>
          <pc:sldMk cId="4194825787" sldId="595"/>
        </pc:sldMkLst>
      </pc:sldChg>
      <pc:sldChg chg="del">
        <pc:chgData name="Pastor Tom Hazelwood" userId="d18c485ded806f6d" providerId="LiveId" clId="{A1FF5DEE-39F1-4C60-AE4D-CE3CC45CC10C}" dt="2024-03-21T21:44:45.275" v="0" actId="2696"/>
        <pc:sldMkLst>
          <pc:docMk/>
          <pc:sldMk cId="2100251988" sldId="724"/>
        </pc:sldMkLst>
      </pc:sldChg>
      <pc:sldChg chg="del">
        <pc:chgData name="Pastor Tom Hazelwood" userId="d18c485ded806f6d" providerId="LiveId" clId="{A1FF5DEE-39F1-4C60-AE4D-CE3CC45CC10C}" dt="2024-03-21T21:44:45.275" v="0" actId="2696"/>
        <pc:sldMkLst>
          <pc:docMk/>
          <pc:sldMk cId="2226411446" sldId="774"/>
        </pc:sldMkLst>
      </pc:sldChg>
      <pc:sldChg chg="del">
        <pc:chgData name="Pastor Tom Hazelwood" userId="d18c485ded806f6d" providerId="LiveId" clId="{A1FF5DEE-39F1-4C60-AE4D-CE3CC45CC10C}" dt="2024-03-21T21:44:45.275" v="0" actId="2696"/>
        <pc:sldMkLst>
          <pc:docMk/>
          <pc:sldMk cId="1675218224" sldId="775"/>
        </pc:sldMkLst>
      </pc:sldChg>
      <pc:sldChg chg="del">
        <pc:chgData name="Pastor Tom Hazelwood" userId="d18c485ded806f6d" providerId="LiveId" clId="{A1FF5DEE-39F1-4C60-AE4D-CE3CC45CC10C}" dt="2024-03-21T21:44:45.275" v="0" actId="2696"/>
        <pc:sldMkLst>
          <pc:docMk/>
          <pc:sldMk cId="2621091367" sldId="776"/>
        </pc:sldMkLst>
      </pc:sldChg>
      <pc:sldChg chg="del">
        <pc:chgData name="Pastor Tom Hazelwood" userId="d18c485ded806f6d" providerId="LiveId" clId="{A1FF5DEE-39F1-4C60-AE4D-CE3CC45CC10C}" dt="2024-03-21T21:44:45.275" v="0" actId="2696"/>
        <pc:sldMkLst>
          <pc:docMk/>
          <pc:sldMk cId="3756098618" sldId="784"/>
        </pc:sldMkLst>
      </pc:sldChg>
      <pc:sldChg chg="del">
        <pc:chgData name="Pastor Tom Hazelwood" userId="d18c485ded806f6d" providerId="LiveId" clId="{A1FF5DEE-39F1-4C60-AE4D-CE3CC45CC10C}" dt="2024-03-21T21:44:45.275" v="0" actId="2696"/>
        <pc:sldMkLst>
          <pc:docMk/>
          <pc:sldMk cId="3451885674" sldId="786"/>
        </pc:sldMkLst>
      </pc:sldChg>
      <pc:sldChg chg="del">
        <pc:chgData name="Pastor Tom Hazelwood" userId="d18c485ded806f6d" providerId="LiveId" clId="{A1FF5DEE-39F1-4C60-AE4D-CE3CC45CC10C}" dt="2024-03-21T21:44:45.275" v="0" actId="2696"/>
        <pc:sldMkLst>
          <pc:docMk/>
          <pc:sldMk cId="527240281" sldId="806"/>
        </pc:sldMkLst>
      </pc:sldChg>
      <pc:sldChg chg="del">
        <pc:chgData name="Pastor Tom Hazelwood" userId="d18c485ded806f6d" providerId="LiveId" clId="{A1FF5DEE-39F1-4C60-AE4D-CE3CC45CC10C}" dt="2024-03-21T21:44:58.598" v="1" actId="2696"/>
        <pc:sldMkLst>
          <pc:docMk/>
          <pc:sldMk cId="3871806726" sldId="840"/>
        </pc:sldMkLst>
      </pc:sldChg>
      <pc:sldChg chg="del">
        <pc:chgData name="Pastor Tom Hazelwood" userId="d18c485ded806f6d" providerId="LiveId" clId="{A1FF5DEE-39F1-4C60-AE4D-CE3CC45CC10C}" dt="2024-03-21T21:44:45.275" v="0" actId="2696"/>
        <pc:sldMkLst>
          <pc:docMk/>
          <pc:sldMk cId="151731707" sldId="842"/>
        </pc:sldMkLst>
      </pc:sldChg>
      <pc:sldChg chg="del">
        <pc:chgData name="Pastor Tom Hazelwood" userId="d18c485ded806f6d" providerId="LiveId" clId="{A1FF5DEE-39F1-4C60-AE4D-CE3CC45CC10C}" dt="2024-03-21T21:44:45.275" v="0" actId="2696"/>
        <pc:sldMkLst>
          <pc:docMk/>
          <pc:sldMk cId="3176948886" sldId="843"/>
        </pc:sldMkLst>
      </pc:sldChg>
      <pc:sldChg chg="del">
        <pc:chgData name="Pastor Tom Hazelwood" userId="d18c485ded806f6d" providerId="LiveId" clId="{A1FF5DEE-39F1-4C60-AE4D-CE3CC45CC10C}" dt="2024-03-21T21:44:45.275" v="0" actId="2696"/>
        <pc:sldMkLst>
          <pc:docMk/>
          <pc:sldMk cId="2483029444" sldId="844"/>
        </pc:sldMkLst>
      </pc:sldChg>
      <pc:sldChg chg="del">
        <pc:chgData name="Pastor Tom Hazelwood" userId="d18c485ded806f6d" providerId="LiveId" clId="{A1FF5DEE-39F1-4C60-AE4D-CE3CC45CC10C}" dt="2024-03-21T21:44:45.275" v="0" actId="2696"/>
        <pc:sldMkLst>
          <pc:docMk/>
          <pc:sldMk cId="1700569150" sldId="845"/>
        </pc:sldMkLst>
      </pc:sldChg>
      <pc:sldChg chg="del">
        <pc:chgData name="Pastor Tom Hazelwood" userId="d18c485ded806f6d" providerId="LiveId" clId="{A1FF5DEE-39F1-4C60-AE4D-CE3CC45CC10C}" dt="2024-03-21T21:44:45.275" v="0" actId="2696"/>
        <pc:sldMkLst>
          <pc:docMk/>
          <pc:sldMk cId="2609396072" sldId="8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E1022-EC4F-4DBE-847D-5C87346638CF}" type="datetimeFigureOut">
              <a:rPr lang="en-US" smtClean="0"/>
              <a:t>3/21/2024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9DA591-E39F-4A46-9E72-1EFE26776153}" type="slidenum">
              <a:rPr lang="en-US" smtClean="0"/>
              <a:t>‹#›</a:t>
            </a:fld>
            <a:endParaRPr lang="en-US"/>
          </a:p>
        </p:txBody>
      </p:sp>
    </p:spTree>
    <p:extLst>
      <p:ext uri="{BB962C8B-B14F-4D97-AF65-F5344CB8AC3E}">
        <p14:creationId xmlns:p14="http://schemas.microsoft.com/office/powerpoint/2010/main" val="3492674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hristianpublishinghouse.co/2022/06/16/p77-p-oxy-2683-4405-p103-p-oxy-440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hristianpublishinghouse.co/2020/07/25/papyrus-104-p104-p-oxy-4404-a-very-early-greek-fragment-copy-of-the-gospel-of-matthew/#_ftn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hristianpublishinghouse.co/2020/07/25/papyrus-104-p104-p-oxy-4404-a-very-early-greek-fragment-copy-of-the-gospel-of-matthew/"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sv.org/verses/Mark%201%3A7-9/"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christianpublishinghouse.co/2019/04/04/papyrus-137-p137-the-recently-published-earliest-manuscript-fragment-of-mark/" TargetMode="External"/><Relationship Id="rId5" Type="http://schemas.openxmlformats.org/officeDocument/2006/relationships/hyperlink" Target="https://christianpublishinghouse.co/2018/03/22/paleography-dating-ancient-manuscripts/" TargetMode="External"/><Relationship Id="rId4" Type="http://schemas.openxmlformats.org/officeDocument/2006/relationships/hyperlink" Target="https://www.esv.org/verses/Mark%201%3A16-18/"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hristianpublishinghouse.co/2019/06/24/papyrus-4-64-67-p4-p64-p67-alexandrian-text-type-150-175-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sv.org/verses/John%2018%3A31-3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hristianpublishinghouse.co/2023/04/30/papyrus-52-p52-the-significance-of-a-priceless-discover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ikiwand.com/en/Satir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wikiwand.com/en/Passing_of_Peregrinus" TargetMode="External"/><Relationship Id="rId4" Type="http://schemas.openxmlformats.org/officeDocument/2006/relationships/hyperlink" Target="https://www.wikiwand.com/en/Brahmi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ritannica.com/topic/chronolog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Today</a:t>
            </a:r>
            <a:r>
              <a:rPr lang="en-US" sz="1600" baseline="0" dirty="0"/>
              <a:t> Knowing Truth we are going to see where Jesus is shown in archaeological sources- &amp; non-Christian Historical Sources. We will begin with Archaeology which is the study of artifacts, bones, monuments and other objects to understand history and the culture of the day. </a:t>
            </a:r>
            <a:endParaRPr lang="en-US" sz="1600" dirty="0"/>
          </a:p>
        </p:txBody>
      </p:sp>
      <p:sp>
        <p:nvSpPr>
          <p:cNvPr id="4" name="Slide Number Placeholder 3"/>
          <p:cNvSpPr>
            <a:spLocks noGrp="1"/>
          </p:cNvSpPr>
          <p:nvPr>
            <p:ph type="sldNum" sz="quarter" idx="10"/>
          </p:nvPr>
        </p:nvSpPr>
        <p:spPr/>
        <p:txBody>
          <a:bodyPr/>
          <a:lstStyle/>
          <a:p>
            <a:fld id="{759DA591-E39F-4A46-9E72-1EFE26776153}" type="slidenum">
              <a:rPr lang="en-US" smtClean="0"/>
              <a:t>1</a:t>
            </a:fld>
            <a:endParaRPr lang="en-US"/>
          </a:p>
        </p:txBody>
      </p:sp>
    </p:spTree>
    <p:extLst>
      <p:ext uri="{BB962C8B-B14F-4D97-AF65-F5344CB8AC3E}">
        <p14:creationId xmlns:p14="http://schemas.microsoft.com/office/powerpoint/2010/main" val="2365587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even more accounts of Jesus in history… Not only is Jesus shown in the historical document that we call the Bible,</a:t>
            </a:r>
            <a:r>
              <a:rPr lang="en-US" baseline="0" dirty="0"/>
              <a:t> He is also shown in non-Christian sources. Our Faith is what we should lean on for the hope we have. This Faith is the cake… and all these sources are the icing. Faith is divine, but icing is yummy too.</a:t>
            </a:r>
            <a:endParaRPr lang="en-US" dirty="0"/>
          </a:p>
        </p:txBody>
      </p:sp>
      <p:sp>
        <p:nvSpPr>
          <p:cNvPr id="4" name="Slide Number Placeholder 3"/>
          <p:cNvSpPr>
            <a:spLocks noGrp="1"/>
          </p:cNvSpPr>
          <p:nvPr>
            <p:ph type="sldNum" sz="quarter" idx="10"/>
          </p:nvPr>
        </p:nvSpPr>
        <p:spPr/>
        <p:txBody>
          <a:bodyPr/>
          <a:lstStyle/>
          <a:p>
            <a:fld id="{759DA591-E39F-4A46-9E72-1EFE26776153}" type="slidenum">
              <a:rPr lang="en-US" smtClean="0"/>
              <a:t>10</a:t>
            </a:fld>
            <a:endParaRPr lang="en-US"/>
          </a:p>
        </p:txBody>
      </p:sp>
    </p:spTree>
    <p:extLst>
      <p:ext uri="{BB962C8B-B14F-4D97-AF65-F5344CB8AC3E}">
        <p14:creationId xmlns:p14="http://schemas.microsoft.com/office/powerpoint/2010/main" val="3378332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600" dirty="0"/>
              <a:t>The last artifact we will look at tonight is one of my favorites… what do you think this is???</a:t>
            </a:r>
          </a:p>
          <a:p>
            <a:r>
              <a:rPr lang="en-US" sz="1600" b="1" dirty="0"/>
              <a:t>CLICK</a:t>
            </a:r>
            <a:r>
              <a:rPr lang="en-US" sz="1600" dirty="0"/>
              <a:t>---The Megiddo Mosaic Inscription was unearthed by prisoners accidentally in 2005. This was found at a maximum security prison located in Megiddo, Israel. It is an ancient piece of a church floor that was 16 X 32 feet. So this maximum security prison was built on a church and this church dates to the third century AD-</a:t>
            </a:r>
            <a:r>
              <a:rPr lang="en-US" sz="1600" baseline="0" dirty="0"/>
              <a:t> </a:t>
            </a:r>
            <a:r>
              <a:rPr lang="en-US" sz="1600" dirty="0"/>
              <a:t>many believe it to be the oldest church yet discovered in the Holy Land. </a:t>
            </a:r>
          </a:p>
          <a:p>
            <a:r>
              <a:rPr lang="en-US" sz="1600" dirty="0"/>
              <a:t>The flooring</a:t>
            </a:r>
            <a:r>
              <a:rPr lang="en-US" sz="1600" baseline="0" dirty="0"/>
              <a:t> </a:t>
            </a:r>
            <a:r>
              <a:rPr lang="en-US" sz="1600" dirty="0"/>
              <a:t>is laid out with small mosaic tiles- the inscription is in Greek and describes a table offered to Christ</a:t>
            </a:r>
            <a:r>
              <a:rPr lang="en-US" sz="1600" baseline="0" dirty="0"/>
              <a:t> by a female worshipper named “</a:t>
            </a:r>
            <a:r>
              <a:rPr lang="en-US" sz="1600" baseline="0" dirty="0" err="1"/>
              <a:t>Akeptous</a:t>
            </a:r>
            <a:r>
              <a:rPr lang="en-US" sz="1600" baseline="0" dirty="0"/>
              <a:t>” this was offered “as a memorial” it states. </a:t>
            </a:r>
          </a:p>
          <a:p>
            <a:r>
              <a:rPr lang="en-US" sz="1600" baseline="0" dirty="0"/>
              <a:t>One other thing that makes this discovery significant is the reference “to the God Jesus Christ” – Traditionally in this time they would underline this type of phrase but in this case it is over lined which shows an emphasis. This find by some prisoners digging around - shows us that there was an acceptance of Christianity within the borders of Israel.</a:t>
            </a:r>
            <a:endParaRPr lang="en-US" sz="1600" dirty="0"/>
          </a:p>
        </p:txBody>
      </p:sp>
      <p:sp>
        <p:nvSpPr>
          <p:cNvPr id="4" name="Slide Number Placeholder 3"/>
          <p:cNvSpPr>
            <a:spLocks noGrp="1"/>
          </p:cNvSpPr>
          <p:nvPr>
            <p:ph type="sldNum" sz="quarter" idx="10"/>
          </p:nvPr>
        </p:nvSpPr>
        <p:spPr/>
        <p:txBody>
          <a:bodyPr/>
          <a:lstStyle/>
          <a:p>
            <a:fld id="{759DA591-E39F-4A46-9E72-1EFE26776153}" type="slidenum">
              <a:rPr lang="en-US" smtClean="0"/>
              <a:t>11</a:t>
            </a:fld>
            <a:endParaRPr lang="en-US"/>
          </a:p>
        </p:txBody>
      </p:sp>
    </p:spTree>
    <p:extLst>
      <p:ext uri="{BB962C8B-B14F-4D97-AF65-F5344CB8AC3E}">
        <p14:creationId xmlns:p14="http://schemas.microsoft.com/office/powerpoint/2010/main" val="364872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i="0" dirty="0">
                <a:effectLst/>
                <a:latin typeface="inherit"/>
              </a:rPr>
              <a:t>Papyrus 103</a:t>
            </a:r>
            <a:r>
              <a:rPr lang="en-US" b="0" i="0" dirty="0">
                <a:effectLst/>
                <a:latin typeface="inherit"/>
              </a:rPr>
              <a:t> (in the Gregory-Aland numbering), designated by P</a:t>
            </a:r>
            <a:r>
              <a:rPr lang="en-US" b="0" i="0" baseline="30000" dirty="0">
                <a:effectLst/>
                <a:latin typeface="inherit"/>
              </a:rPr>
              <a:t>103</a:t>
            </a:r>
            <a:r>
              <a:rPr lang="en-US" b="0" i="0" dirty="0">
                <a:effectLst/>
                <a:latin typeface="inherit"/>
              </a:rPr>
              <a:t>, is a copy of part of the New Testament in Greek. It is a papyrus manuscript of the Gospel of Matthew.</a:t>
            </a:r>
          </a:p>
          <a:p>
            <a:r>
              <a:rPr lang="en-US" b="0" i="0" dirty="0">
                <a:solidFill>
                  <a:srgbClr val="333333"/>
                </a:solidFill>
                <a:effectLst/>
                <a:latin typeface="Libre Baskerville" panose="020F0502020204030204" pitchFamily="2" charset="0"/>
              </a:rPr>
              <a:t>Description</a:t>
            </a:r>
          </a:p>
          <a:p>
            <a:pPr algn="just"/>
            <a:r>
              <a:rPr lang="en-US" b="0" i="0" dirty="0">
                <a:effectLst/>
                <a:latin typeface="inherit"/>
              </a:rPr>
              <a:t>The surviving texts of Matthew are verses 13:55-56 and 14:3-5: they are in a fragmentary condition. The manuscript has paleographically been assigned a date from the early to middle 2nd century (100-150 C.E.) Probably together with Papyrus 77 it belonged to the same codex.</a:t>
            </a:r>
          </a:p>
          <a:p>
            <a:endParaRPr lang="en-US" dirty="0"/>
          </a:p>
          <a:p>
            <a:endParaRPr lang="en-US" dirty="0"/>
          </a:p>
          <a:p>
            <a:r>
              <a:rPr lang="en-US" dirty="0"/>
              <a:t>Name   </a:t>
            </a:r>
            <a:r>
              <a:rPr lang="en-US" b="0" i="0" dirty="0">
                <a:effectLst/>
                <a:latin typeface="inherit"/>
              </a:rPr>
              <a:t>P. Oxy. 4403</a:t>
            </a:r>
          </a:p>
          <a:p>
            <a:r>
              <a:rPr lang="en-US" dirty="0"/>
              <a:t>Sign   P</a:t>
            </a:r>
            <a:r>
              <a:rPr lang="en-US" b="0" i="0" baseline="30000" dirty="0">
                <a:effectLst/>
                <a:latin typeface="inherit"/>
              </a:rPr>
              <a:t>103</a:t>
            </a:r>
          </a:p>
          <a:p>
            <a:r>
              <a:rPr lang="en-US" dirty="0"/>
              <a:t>Text   </a:t>
            </a:r>
            <a:r>
              <a:rPr lang="en-US" b="0" i="0" dirty="0">
                <a:effectLst/>
                <a:latin typeface="inherit"/>
              </a:rPr>
              <a:t>Gospel of Matthew 13:55-56; 14:3-5</a:t>
            </a:r>
          </a:p>
          <a:p>
            <a:r>
              <a:rPr lang="en-US" dirty="0"/>
              <a:t>Date   </a:t>
            </a:r>
            <a:r>
              <a:rPr lang="en-US" b="0" i="0" dirty="0">
                <a:effectLst/>
                <a:latin typeface="inherit"/>
              </a:rPr>
              <a:t>2nd / 3rd century</a:t>
            </a:r>
          </a:p>
          <a:p>
            <a:r>
              <a:rPr lang="en-US" dirty="0"/>
              <a:t>Script  </a:t>
            </a:r>
            <a:r>
              <a:rPr lang="en-US" b="0" i="0" dirty="0">
                <a:effectLst/>
                <a:latin typeface="inherit"/>
              </a:rPr>
              <a:t>Greek</a:t>
            </a:r>
          </a:p>
          <a:p>
            <a:r>
              <a:rPr lang="en-US" dirty="0"/>
              <a:t>Found   </a:t>
            </a:r>
            <a:r>
              <a:rPr lang="en-US" b="0" i="0" dirty="0" err="1">
                <a:effectLst/>
                <a:latin typeface="inherit"/>
              </a:rPr>
              <a:t>Oxyrhynchus</a:t>
            </a:r>
            <a:r>
              <a:rPr lang="en-US" b="0" i="0" dirty="0">
                <a:effectLst/>
                <a:latin typeface="inherit"/>
              </a:rPr>
              <a:t>, Egypt</a:t>
            </a:r>
          </a:p>
          <a:p>
            <a:r>
              <a:rPr lang="en-US" dirty="0"/>
              <a:t>Now at   </a:t>
            </a:r>
            <a:r>
              <a:rPr lang="en-US" b="0" i="0" dirty="0">
                <a:effectLst/>
                <a:latin typeface="inherit"/>
              </a:rPr>
              <a:t>Sackler Library</a:t>
            </a:r>
          </a:p>
          <a:p>
            <a:r>
              <a:rPr lang="en-US" dirty="0"/>
              <a:t>Cite   </a:t>
            </a:r>
            <a:r>
              <a:rPr lang="en-US" b="0" i="0" dirty="0">
                <a:effectLst/>
                <a:latin typeface="inherit"/>
              </a:rPr>
              <a:t>J. D. Thomas, </a:t>
            </a:r>
            <a:r>
              <a:rPr lang="en-US" b="0" i="1" dirty="0">
                <a:effectLst/>
                <a:latin typeface="inherit"/>
              </a:rPr>
              <a:t>OP</a:t>
            </a:r>
            <a:r>
              <a:rPr lang="en-US" b="0" i="0" dirty="0">
                <a:effectLst/>
                <a:latin typeface="inherit"/>
              </a:rPr>
              <a:t> LXIV (1997), pp. 5-7</a:t>
            </a:r>
          </a:p>
          <a:p>
            <a:r>
              <a:rPr lang="en-US" dirty="0"/>
              <a:t>Size </a:t>
            </a:r>
            <a:r>
              <a:rPr lang="en-US" b="0" i="0" dirty="0">
                <a:effectLst/>
                <a:latin typeface="inherit"/>
              </a:rPr>
              <a:t>[16] x [11] cm </a:t>
            </a:r>
          </a:p>
          <a:p>
            <a:r>
              <a:rPr lang="en-US" dirty="0"/>
              <a:t>Type   </a:t>
            </a:r>
            <a:r>
              <a:rPr lang="en-US" b="0" i="0" dirty="0">
                <a:effectLst/>
                <a:latin typeface="inherit"/>
              </a:rPr>
              <a:t>Alexandrian text-type</a:t>
            </a:r>
          </a:p>
          <a:p>
            <a:r>
              <a:rPr lang="en-US" dirty="0"/>
              <a:t>Category </a:t>
            </a:r>
            <a:r>
              <a:rPr lang="en-US" b="0" i="0" dirty="0">
                <a:effectLst/>
                <a:latin typeface="inherit"/>
              </a:rPr>
              <a:t>I</a:t>
            </a:r>
          </a:p>
          <a:p>
            <a:endParaRPr lang="en-US" b="0" i="0" dirty="0">
              <a:effectLst/>
              <a:latin typeface="inherit"/>
            </a:endParaRPr>
          </a:p>
          <a:p>
            <a:r>
              <a:rPr lang="en-US" dirty="0">
                <a:hlinkClick r:id="rId3"/>
              </a:rPr>
              <a:t>P77 (P. Oxy. 2683 + 4405)/P103 (P. Oxy. 4403) - Christian Publishing House Blog</a:t>
            </a:r>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2</a:t>
            </a:fld>
            <a:endParaRPr lang="en-US"/>
          </a:p>
        </p:txBody>
      </p:sp>
    </p:spTree>
    <p:extLst>
      <p:ext uri="{BB962C8B-B14F-4D97-AF65-F5344CB8AC3E}">
        <p14:creationId xmlns:p14="http://schemas.microsoft.com/office/powerpoint/2010/main" val="3698636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444444"/>
                </a:solidFill>
                <a:effectLst/>
                <a:latin typeface="Roboto" panose="02000000000000000000" pitchFamily="2" charset="0"/>
              </a:rPr>
              <a:t>Papyrus 104</a:t>
            </a:r>
            <a:r>
              <a:rPr lang="en-US" b="0" i="0" dirty="0">
                <a:solidFill>
                  <a:srgbClr val="444444"/>
                </a:solidFill>
                <a:effectLst/>
                <a:latin typeface="Roboto" panose="02000000000000000000" pitchFamily="2" charset="0"/>
              </a:rPr>
              <a:t> (in the Gregory-Aland numbering), designated by the symbol P</a:t>
            </a:r>
            <a:r>
              <a:rPr lang="en-US" b="0" i="0" baseline="30000" dirty="0">
                <a:solidFill>
                  <a:srgbClr val="444444"/>
                </a:solidFill>
                <a:effectLst/>
                <a:latin typeface="Roboto" panose="02000000000000000000" pitchFamily="2" charset="0"/>
              </a:rPr>
              <a:t>104</a:t>
            </a:r>
            <a:r>
              <a:rPr lang="en-US" b="0" i="0" dirty="0">
                <a:solidFill>
                  <a:srgbClr val="444444"/>
                </a:solidFill>
                <a:effectLst/>
                <a:latin typeface="Roboto" panose="02000000000000000000" pitchFamily="2" charset="0"/>
              </a:rPr>
              <a:t>, is a fragment that is part of a leaf from a papyrus codex, it measures 2.5 by 3.75 inches (6.35 by 9.5 cm) at its widest. It is conserved in the Papyrology Rooms at Sackler Library, Oxford, UK. The front (recto) contains lines from the Gospel of Matthew 21:34-37, in Greek, the back (verso) contains tentative traces of lines from verses 43 and 45.</a:t>
            </a:r>
            <a:r>
              <a:rPr lang="en-US" b="0" i="0" u="none" strike="noStrike" dirty="0">
                <a:solidFill>
                  <a:srgbClr val="13C4A5"/>
                </a:solidFill>
                <a:effectLst/>
                <a:latin typeface="Roboto" panose="02000000000000000000" pitchFamily="2" charset="0"/>
                <a:hlinkClick r:id="rId3"/>
              </a:rPr>
              <a:t>[1]</a:t>
            </a:r>
            <a:endParaRPr lang="en-US" b="0" i="0" u="none" strike="noStrike" dirty="0">
              <a:solidFill>
                <a:srgbClr val="13C4A5"/>
              </a:solidFill>
              <a:effectLst/>
              <a:latin typeface="Roboto" panose="02000000000000000000" pitchFamily="2" charset="0"/>
            </a:endParaRPr>
          </a:p>
          <a:p>
            <a:endParaRPr lang="en-US" b="0" i="0" u="none" strike="noStrike" dirty="0">
              <a:solidFill>
                <a:srgbClr val="13C4A5"/>
              </a:solidFill>
              <a:effectLst/>
              <a:latin typeface="Roboto" panose="02000000000000000000" pitchFamily="2" charset="0"/>
            </a:endParaRPr>
          </a:p>
          <a:p>
            <a:r>
              <a:rPr lang="en-US" dirty="0">
                <a:hlinkClick r:id="rId4"/>
              </a:rPr>
              <a:t>PAPYRUS 104 P104 (P. Oxy. 4404) A Very Early Greek Fragment Copy of the Gospel of Matthew - Christian Publishing House Blog</a:t>
            </a:r>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3</a:t>
            </a:fld>
            <a:endParaRPr lang="en-US"/>
          </a:p>
        </p:txBody>
      </p:sp>
    </p:spTree>
    <p:extLst>
      <p:ext uri="{BB962C8B-B14F-4D97-AF65-F5344CB8AC3E}">
        <p14:creationId xmlns:p14="http://schemas.microsoft.com/office/powerpoint/2010/main" val="375948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444444"/>
                </a:solidFill>
                <a:effectLst/>
                <a:latin typeface="Roboto" panose="02000000000000000000" pitchFamily="2" charset="0"/>
              </a:rPr>
              <a:t>PAPYRUS 137</a:t>
            </a:r>
            <a:r>
              <a:rPr lang="en-US" b="0" i="0" dirty="0">
                <a:solidFill>
                  <a:srgbClr val="444444"/>
                </a:solidFill>
                <a:effectLst/>
                <a:latin typeface="Roboto" panose="02000000000000000000" pitchFamily="2" charset="0"/>
              </a:rPr>
              <a:t> (Gregory-Aland numbering) is designated </a:t>
            </a:r>
            <a:r>
              <a:rPr lang="en-US" b="1" i="0" dirty="0">
                <a:solidFill>
                  <a:srgbClr val="444444"/>
                </a:solidFill>
                <a:effectLst/>
                <a:latin typeface="Roboto" panose="02000000000000000000" pitchFamily="2" charset="0"/>
              </a:rPr>
              <a:t>𝔓</a:t>
            </a:r>
            <a:r>
              <a:rPr lang="en-US" b="0" i="0" baseline="30000" dirty="0">
                <a:solidFill>
                  <a:srgbClr val="444444"/>
                </a:solidFill>
                <a:effectLst/>
                <a:latin typeface="inherit"/>
              </a:rPr>
              <a:t>137</a:t>
            </a:r>
            <a:r>
              <a:rPr lang="en-US" b="0" i="0" dirty="0">
                <a:solidFill>
                  <a:srgbClr val="444444"/>
                </a:solidFill>
                <a:effectLst/>
                <a:latin typeface="Roboto" panose="02000000000000000000" pitchFamily="2" charset="0"/>
              </a:rPr>
              <a:t>. It is a fragment of the Gospel of Mark in Greek. It is from a codex, which is written on both sides: the recto (right/front) side containing </a:t>
            </a:r>
            <a:r>
              <a:rPr lang="en-US" b="0" i="0" u="none" strike="noStrike" dirty="0">
                <a:solidFill>
                  <a:srgbClr val="72ABBF"/>
                </a:solidFill>
                <a:effectLst/>
                <a:latin typeface="Roboto" panose="02000000000000000000" pitchFamily="2" charset="0"/>
                <a:hlinkClick r:id="rId3"/>
              </a:rPr>
              <a:t>Mark 1:7-9</a:t>
            </a:r>
            <a:r>
              <a:rPr lang="en-US" b="0" i="0" dirty="0">
                <a:solidFill>
                  <a:srgbClr val="444444"/>
                </a:solidFill>
                <a:effectLst/>
                <a:latin typeface="Roboto" panose="02000000000000000000" pitchFamily="2" charset="0"/>
              </a:rPr>
              <a:t> and the verso (back) side containing </a:t>
            </a:r>
            <a:r>
              <a:rPr lang="en-US" b="0" i="0" u="none" strike="noStrike" dirty="0">
                <a:solidFill>
                  <a:srgbClr val="72ABBF"/>
                </a:solidFill>
                <a:effectLst/>
                <a:latin typeface="Roboto" panose="02000000000000000000" pitchFamily="2" charset="0"/>
                <a:hlinkClick r:id="rId4"/>
              </a:rPr>
              <a:t>Mark 1:16-18</a:t>
            </a:r>
            <a:r>
              <a:rPr lang="en-US" b="0" i="0" dirty="0">
                <a:solidFill>
                  <a:srgbClr val="444444"/>
                </a:solidFill>
                <a:effectLst/>
                <a:latin typeface="Roboto" panose="02000000000000000000" pitchFamily="2" charset="0"/>
              </a:rPr>
              <a:t>. </a:t>
            </a:r>
            <a:r>
              <a:rPr lang="en-US" b="0" i="0" dirty="0">
                <a:effectLst/>
                <a:latin typeface="Roboto" panose="02000000000000000000" pitchFamily="2" charset="0"/>
              </a:rPr>
              <a:t>P</a:t>
            </a:r>
            <a:r>
              <a:rPr lang="en-US" b="0" i="0" baseline="30000" dirty="0">
                <a:effectLst/>
                <a:latin typeface="Roboto" panose="02000000000000000000" pitchFamily="2" charset="0"/>
              </a:rPr>
              <a:t>137 </a:t>
            </a:r>
            <a:r>
              <a:rPr lang="en-US" b="0" i="0" dirty="0">
                <a:solidFill>
                  <a:srgbClr val="444444"/>
                </a:solidFill>
                <a:effectLst/>
                <a:latin typeface="Roboto" panose="02000000000000000000" pitchFamily="2" charset="0"/>
              </a:rPr>
              <a:t>has been dated </a:t>
            </a:r>
            <a:r>
              <a:rPr lang="en-US" b="0" i="0" u="none" strike="noStrike" dirty="0">
                <a:solidFill>
                  <a:srgbClr val="13C4A5"/>
                </a:solidFill>
                <a:effectLst/>
                <a:latin typeface="Roboto" panose="02000000000000000000" pitchFamily="2" charset="0"/>
                <a:hlinkClick r:id="rId5"/>
              </a:rPr>
              <a:t>paleographically</a:t>
            </a:r>
            <a:r>
              <a:rPr lang="en-US" b="0" i="0" dirty="0">
                <a:solidFill>
                  <a:srgbClr val="444444"/>
                </a:solidFill>
                <a:effectLst/>
                <a:latin typeface="Roboto" panose="02000000000000000000" pitchFamily="2" charset="0"/>
              </a:rPr>
              <a:t> to about 175-225 C.E.</a:t>
            </a:r>
          </a:p>
          <a:p>
            <a:endParaRPr lang="en-US" b="0" i="0" u="none" strike="noStrike" dirty="0">
              <a:solidFill>
                <a:srgbClr val="13C4A5"/>
              </a:solidFill>
              <a:effectLst/>
              <a:latin typeface="Roboto" panose="02000000000000000000" pitchFamily="2" charset="0"/>
            </a:endParaRPr>
          </a:p>
          <a:p>
            <a:r>
              <a:rPr lang="en-US" dirty="0">
                <a:hlinkClick r:id="rId6"/>
              </a:rPr>
              <a:t>PAPYRUS 137 (P137): The Recently Published Earliest Manuscript Fragment of Mark - Christian Publishing House Blog</a:t>
            </a:r>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4</a:t>
            </a:fld>
            <a:endParaRPr lang="en-US"/>
          </a:p>
        </p:txBody>
      </p:sp>
    </p:spTree>
    <p:extLst>
      <p:ext uri="{BB962C8B-B14F-4D97-AF65-F5344CB8AC3E}">
        <p14:creationId xmlns:p14="http://schemas.microsoft.com/office/powerpoint/2010/main" val="2801482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333333"/>
                </a:solidFill>
                <a:effectLst/>
                <a:latin typeface="Libre Baskerville" panose="02000000000000000000" pitchFamily="2" charset="0"/>
              </a:rPr>
              <a:t>PAPYRUS 4</a:t>
            </a:r>
          </a:p>
          <a:p>
            <a:pPr algn="just"/>
            <a:r>
              <a:rPr lang="en-US" b="1" i="0" dirty="0">
                <a:solidFill>
                  <a:srgbClr val="333333"/>
                </a:solidFill>
                <a:effectLst/>
                <a:latin typeface="Libre Baskerville" panose="02000000000000000000" pitchFamily="2" charset="0"/>
              </a:rPr>
              <a:t>P</a:t>
            </a:r>
            <a:r>
              <a:rPr lang="en-US" b="0" i="0" baseline="30000" dirty="0">
                <a:solidFill>
                  <a:srgbClr val="333333"/>
                </a:solidFill>
                <a:effectLst/>
                <a:latin typeface="inherit"/>
              </a:rPr>
              <a:t>4</a:t>
            </a:r>
            <a:endParaRPr lang="en-US" b="0" i="0" dirty="0">
              <a:solidFill>
                <a:srgbClr val="333333"/>
              </a:solidFill>
              <a:effectLst/>
              <a:latin typeface="Libre Baskerville" panose="02000000000000000000" pitchFamily="2" charset="0"/>
            </a:endParaRPr>
          </a:p>
          <a:p>
            <a:pPr algn="just">
              <a:buFont typeface="Arial" panose="020B0604020202020204" pitchFamily="34" charset="0"/>
              <a:buChar char="•"/>
            </a:pPr>
            <a:r>
              <a:rPr lang="en-US" b="1" i="0" dirty="0">
                <a:solidFill>
                  <a:srgbClr val="444444"/>
                </a:solidFill>
                <a:effectLst/>
                <a:latin typeface="inherit"/>
              </a:rPr>
              <a:t>Contents:</a:t>
            </a:r>
            <a:r>
              <a:rPr lang="en-US" b="0" i="0" dirty="0">
                <a:solidFill>
                  <a:srgbClr val="444444"/>
                </a:solidFill>
                <a:effectLst/>
                <a:latin typeface="inherit"/>
              </a:rPr>
              <a:t> Luke 1:58–59; 1:62–2:1, 6–7; 3:8–4:2, 29–32, 34–35; 5:3–8; 5:30–6:16</a:t>
            </a:r>
          </a:p>
          <a:p>
            <a:pPr algn="just">
              <a:buFont typeface="Arial" panose="020B0604020202020204" pitchFamily="34" charset="0"/>
              <a:buChar char="•"/>
            </a:pPr>
            <a:r>
              <a:rPr lang="en-US" b="1" i="0" dirty="0">
                <a:solidFill>
                  <a:srgbClr val="444444"/>
                </a:solidFill>
                <a:effectLst/>
                <a:latin typeface="inherit"/>
              </a:rPr>
              <a:t>Date:</a:t>
            </a:r>
            <a:r>
              <a:rPr lang="en-US" b="0" i="0" dirty="0">
                <a:solidFill>
                  <a:srgbClr val="444444"/>
                </a:solidFill>
                <a:effectLst/>
                <a:latin typeface="inherit"/>
              </a:rPr>
              <a:t> 150–175 C.E.</a:t>
            </a:r>
          </a:p>
          <a:p>
            <a:pPr algn="just">
              <a:buFont typeface="Arial" panose="020B0604020202020204" pitchFamily="34" charset="0"/>
              <a:buChar char="•"/>
            </a:pPr>
            <a:r>
              <a:rPr lang="en-US" b="1" i="0" dirty="0">
                <a:solidFill>
                  <a:srgbClr val="444444"/>
                </a:solidFill>
                <a:effectLst/>
                <a:latin typeface="inherit"/>
              </a:rPr>
              <a:t>Discovered:</a:t>
            </a:r>
            <a:r>
              <a:rPr lang="en-US" b="0" i="0" dirty="0">
                <a:solidFill>
                  <a:srgbClr val="444444"/>
                </a:solidFill>
                <a:effectLst/>
                <a:latin typeface="inherit"/>
              </a:rPr>
              <a:t> </a:t>
            </a:r>
            <a:r>
              <a:rPr lang="en-US" b="0" i="0" dirty="0" err="1">
                <a:solidFill>
                  <a:srgbClr val="444444"/>
                </a:solidFill>
                <a:effectLst/>
                <a:latin typeface="inherit"/>
              </a:rPr>
              <a:t>Coptos</a:t>
            </a:r>
            <a:r>
              <a:rPr lang="en-US" b="0" i="0" dirty="0">
                <a:solidFill>
                  <a:srgbClr val="444444"/>
                </a:solidFill>
                <a:effectLst/>
                <a:latin typeface="inherit"/>
              </a:rPr>
              <a:t>, Egypt in 1889</a:t>
            </a:r>
          </a:p>
          <a:p>
            <a:pPr algn="just">
              <a:buFont typeface="Arial" panose="020B0604020202020204" pitchFamily="34" charset="0"/>
              <a:buChar char="•"/>
            </a:pPr>
            <a:r>
              <a:rPr lang="en-US" b="1" i="0" dirty="0">
                <a:solidFill>
                  <a:srgbClr val="444444"/>
                </a:solidFill>
                <a:effectLst/>
                <a:latin typeface="inherit"/>
              </a:rPr>
              <a:t>Housing Location:</a:t>
            </a:r>
            <a:r>
              <a:rPr lang="en-US" b="0" i="0" dirty="0">
                <a:solidFill>
                  <a:srgbClr val="444444"/>
                </a:solidFill>
                <a:effectLst/>
                <a:latin typeface="inherit"/>
              </a:rPr>
              <a:t> Paris, </a:t>
            </a:r>
            <a:r>
              <a:rPr lang="en-US" b="0" i="0" dirty="0" err="1">
                <a:solidFill>
                  <a:srgbClr val="444444"/>
                </a:solidFill>
                <a:effectLst/>
                <a:latin typeface="inherit"/>
              </a:rPr>
              <a:t>Bibliothèque</a:t>
            </a:r>
            <a:r>
              <a:rPr lang="en-US" b="0" i="0" dirty="0">
                <a:solidFill>
                  <a:srgbClr val="444444"/>
                </a:solidFill>
                <a:effectLst/>
                <a:latin typeface="inherit"/>
              </a:rPr>
              <a:t> Nationale, Suppl. Gr. 1120</a:t>
            </a:r>
          </a:p>
          <a:p>
            <a:pPr algn="just">
              <a:buFont typeface="Arial" panose="020B0604020202020204" pitchFamily="34" charset="0"/>
              <a:buChar char="•"/>
            </a:pPr>
            <a:r>
              <a:rPr lang="en-US" b="1" i="0" dirty="0">
                <a:solidFill>
                  <a:srgbClr val="444444"/>
                </a:solidFill>
                <a:effectLst/>
                <a:latin typeface="inherit"/>
              </a:rPr>
              <a:t>Physical Features:</a:t>
            </a:r>
            <a:r>
              <a:rPr lang="en-US" b="0" i="0" dirty="0">
                <a:solidFill>
                  <a:srgbClr val="444444"/>
                </a:solidFill>
                <a:effectLst/>
                <a:latin typeface="inherit"/>
              </a:rPr>
              <a:t> P</a:t>
            </a:r>
            <a:r>
              <a:rPr lang="en-US" b="0" i="0" baseline="30000" dirty="0">
                <a:solidFill>
                  <a:srgbClr val="444444"/>
                </a:solidFill>
                <a:effectLst/>
                <a:latin typeface="inherit"/>
              </a:rPr>
              <a:t>4</a:t>
            </a:r>
            <a:r>
              <a:rPr lang="en-US" b="0" i="0" dirty="0">
                <a:solidFill>
                  <a:srgbClr val="444444"/>
                </a:solidFill>
                <a:effectLst/>
                <a:latin typeface="inherit"/>
              </a:rPr>
              <a:t> is one the earliest manuscripts of the Gospel of Luke and contains extensive sections of the first six chapters: 1:58-59; 1:62-2:1; 2:6-7; 3:8-4:2; 4:29-32, 34-35; 5:3-8; 5:30-6:16</a:t>
            </a:r>
          </a:p>
          <a:p>
            <a:pPr algn="just">
              <a:buFont typeface="Arial" panose="020B0604020202020204" pitchFamily="34" charset="0"/>
              <a:buChar char="•"/>
            </a:pPr>
            <a:endParaRPr lang="en-US" b="0" i="0" dirty="0">
              <a:solidFill>
                <a:srgbClr val="444444"/>
              </a:solidFill>
              <a:effectLst/>
              <a:latin typeface="inherit"/>
            </a:endParaRPr>
          </a:p>
          <a:p>
            <a:r>
              <a:rPr lang="en-US" dirty="0">
                <a:hlinkClick r:id="rId3"/>
              </a:rPr>
              <a:t>Papyrus 4/64/67 (P4/P64/P67) Alexandrian Text Type (150-175 C.E.) - Christian Publishing House Blog</a:t>
            </a:r>
            <a:endParaRPr lang="en-US" b="0" i="0" u="none" strike="noStrike" dirty="0">
              <a:solidFill>
                <a:srgbClr val="13C4A5"/>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759DA591-E39F-4A46-9E72-1EFE26776153}" type="slidenum">
              <a:rPr lang="en-US" smtClean="0"/>
              <a:t>5</a:t>
            </a:fld>
            <a:endParaRPr lang="en-US"/>
          </a:p>
        </p:txBody>
      </p:sp>
    </p:spTree>
    <p:extLst>
      <p:ext uri="{BB962C8B-B14F-4D97-AF65-F5344CB8AC3E}">
        <p14:creationId xmlns:p14="http://schemas.microsoft.com/office/powerpoint/2010/main" val="4291963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just"/>
            <a:r>
              <a:rPr lang="en-US" b="0" i="0" dirty="0">
                <a:solidFill>
                  <a:srgbClr val="444444"/>
                </a:solidFill>
                <a:effectLst/>
                <a:latin typeface="Roboto" panose="02000000000000000000" pitchFamily="2" charset="0"/>
              </a:rPr>
              <a:t>Imagine stumbling upon a hidden treasure in the most unlikely of places, a garbage heap. This treasure, however, is not a literal gem but rather something of incredible value. A century ago, a discovery was made in a rubbish pile that holds immense significance even today. What was this treasure, and why does it matter?</a:t>
            </a:r>
          </a:p>
          <a:p>
            <a:pPr algn="just"/>
            <a:endParaRPr lang="en-US" b="0" i="0" dirty="0">
              <a:solidFill>
                <a:srgbClr val="444444"/>
              </a:solidFill>
              <a:effectLst/>
              <a:latin typeface="Roboto" panose="02000000000000000000" pitchFamily="2" charset="0"/>
            </a:endParaRPr>
          </a:p>
          <a:p>
            <a:pPr algn="just"/>
            <a:r>
              <a:rPr lang="en-US" b="0" i="0" dirty="0">
                <a:solidFill>
                  <a:srgbClr val="444444"/>
                </a:solidFill>
                <a:effectLst/>
                <a:latin typeface="Roboto" panose="02000000000000000000" pitchFamily="2" charset="0"/>
              </a:rPr>
              <a:t>At the beginning of the 20th century, two scholars from the University of Oxford, Bernard P. Grenfell and Arthur S. Hunt, journeyed to Egypt. In the midst of garbage heaps near the Nile Valley, they discovered numerous papyrus fragments. Later, in 1920, while cataloging the collection, Grenfell obtained additional fragments on behalf of The John Rylands Library in Manchester, England. Unfortunately, both men passed away before completing the catalog.</a:t>
            </a:r>
          </a:p>
          <a:p>
            <a:pPr algn="just"/>
            <a:r>
              <a:rPr lang="en-US" b="0" i="0" dirty="0">
                <a:solidFill>
                  <a:srgbClr val="444444"/>
                </a:solidFill>
                <a:effectLst/>
                <a:latin typeface="Roboto" panose="02000000000000000000" pitchFamily="2" charset="0"/>
              </a:rPr>
              <a:t>Another Oxford scholar, Colin H. Roberts, took over the task. During his sorting process, he came across a small papyrus fragment measuring 3.5 by 2.4 inches (9 x 6 cm). To his surprise, the Greek text contained familiar words. One side of the fragment featured words from </a:t>
            </a:r>
            <a:r>
              <a:rPr lang="en-US" b="0" i="0" u="none" strike="noStrike" dirty="0">
                <a:solidFill>
                  <a:srgbClr val="72ABBF"/>
                </a:solidFill>
                <a:effectLst/>
                <a:latin typeface="Roboto" panose="02000000000000000000" pitchFamily="2" charset="0"/>
                <a:hlinkClick r:id="rId3"/>
              </a:rPr>
              <a:t>John 18:31-33</a:t>
            </a:r>
            <a:r>
              <a:rPr lang="en-US" b="0" i="0" dirty="0">
                <a:solidFill>
                  <a:srgbClr val="444444"/>
                </a:solidFill>
                <a:effectLst/>
                <a:latin typeface="Roboto" panose="02000000000000000000" pitchFamily="2" charset="0"/>
              </a:rPr>
              <a:t>, and the other side held parts of verses 37 and 38. Roberts had found an invaluable artifact.</a:t>
            </a:r>
          </a:p>
          <a:p>
            <a:pPr algn="just"/>
            <a:r>
              <a:rPr lang="en-US" b="0" i="0" dirty="0">
                <a:solidFill>
                  <a:srgbClr val="444444"/>
                </a:solidFill>
                <a:effectLst/>
                <a:latin typeface="Roboto" panose="02000000000000000000" pitchFamily="2" charset="0"/>
              </a:rPr>
              <a:t>Roberts believed the fragment to be quite old, but he needed to determine its age. He turned to the study of ancient writing, known as paleography, to compare the fragment’s handwriting with other dated ancient manuscripts. This method allowed him to establish an approximate age, but he sought further confirmation. He sent photographs of the fragment to three papyrologists for their expertise.</a:t>
            </a:r>
          </a:p>
          <a:p>
            <a:pPr algn="just"/>
            <a:r>
              <a:rPr lang="en-US" b="0" i="0" dirty="0">
                <a:solidFill>
                  <a:srgbClr val="444444"/>
                </a:solidFill>
                <a:effectLst/>
                <a:latin typeface="Roboto" panose="02000000000000000000" pitchFamily="2" charset="0"/>
              </a:rPr>
              <a:t>Upon examining the script and stroke styles, all three scholars agreed that the fragment was likely written in the first half of the second century AD., only a few decades after the Apostle John’s death. Although paleography isn’t a foolproof dating method, this small piece of papyrus remains the oldest known manuscript fragment of the Christian Greek Scriptures.</a:t>
            </a:r>
          </a:p>
          <a:p>
            <a:pPr algn="just"/>
            <a:endParaRPr lang="en-US" b="0" i="0" dirty="0">
              <a:solidFill>
                <a:srgbClr val="444444"/>
              </a:solidFill>
              <a:effectLst/>
              <a:latin typeface="Roboto" panose="02000000000000000000" pitchFamily="2" charset="0"/>
            </a:endParaRPr>
          </a:p>
          <a:p>
            <a:pPr algn="just"/>
            <a:endParaRPr lang="en-US" b="0" i="0" dirty="0">
              <a:solidFill>
                <a:srgbClr val="444444"/>
              </a:solidFill>
              <a:effectLst/>
              <a:latin typeface="inherit"/>
            </a:endParaRPr>
          </a:p>
          <a:p>
            <a:r>
              <a:rPr lang="en-US" dirty="0">
                <a:hlinkClick r:id="rId4"/>
              </a:rPr>
              <a:t>PAPYRUS 52 (P52) The Significance of a Priceless Discovery - Christian Publishing House Blog</a:t>
            </a:r>
            <a:endParaRPr lang="en-US" b="0" i="0" u="none" strike="noStrike" dirty="0">
              <a:solidFill>
                <a:srgbClr val="13C4A5"/>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759DA591-E39F-4A46-9E72-1EFE26776153}" type="slidenum">
              <a:rPr lang="en-US" smtClean="0"/>
              <a:t>6</a:t>
            </a:fld>
            <a:endParaRPr lang="en-US"/>
          </a:p>
        </p:txBody>
      </p:sp>
    </p:spTree>
    <p:extLst>
      <p:ext uri="{BB962C8B-B14F-4D97-AF65-F5344CB8AC3E}">
        <p14:creationId xmlns:p14="http://schemas.microsoft.com/office/powerpoint/2010/main" val="3184276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SUETONIUS (ca. AD 69–130) </a:t>
            </a:r>
          </a:p>
          <a:p>
            <a:pPr marL="0" indent="0">
              <a:buNone/>
            </a:pPr>
            <a:endParaRPr lang="en-US" dirty="0"/>
          </a:p>
          <a:p>
            <a:pPr marL="0" indent="0">
              <a:buNone/>
            </a:pPr>
            <a:r>
              <a:rPr lang="en-US" dirty="0"/>
              <a:t>“Since the Jews constantly made disturbances at the instigation of </a:t>
            </a:r>
            <a:r>
              <a:rPr lang="en-US" dirty="0" err="1"/>
              <a:t>Chrestus</a:t>
            </a:r>
            <a:r>
              <a:rPr lang="en-US" dirty="0"/>
              <a:t>, he expelled them from Rome” </a:t>
            </a:r>
          </a:p>
          <a:p>
            <a:pPr marL="0" indent="0">
              <a:buNone/>
            </a:pPr>
            <a:r>
              <a:rPr lang="en-US" dirty="0"/>
              <a:t>(Suetonius, </a:t>
            </a:r>
            <a:r>
              <a:rPr lang="en-US" dirty="0" err="1"/>
              <a:t>Divus</a:t>
            </a:r>
            <a:r>
              <a:rPr lang="en-US" dirty="0"/>
              <a:t> Claudius 25, ca. AD 121).</a:t>
            </a:r>
          </a:p>
          <a:p>
            <a:endParaRPr lang="en-US" dirty="0"/>
          </a:p>
          <a:p>
            <a:r>
              <a:rPr lang="en-US" dirty="0"/>
              <a:t>Acts 18:2</a:t>
            </a:r>
          </a:p>
          <a:p>
            <a:endParaRPr lang="en-US" dirty="0"/>
          </a:p>
          <a:p>
            <a:r>
              <a:rPr lang="en-US" b="0" i="0" dirty="0" err="1">
                <a:solidFill>
                  <a:srgbClr val="000000"/>
                </a:solidFill>
                <a:effectLst/>
                <a:latin typeface="Georgia" panose="02040502050405020303" pitchFamily="18" charset="0"/>
              </a:rPr>
              <a:t>Chrestus</a:t>
            </a:r>
            <a:r>
              <a:rPr lang="en-US" b="0" i="0" dirty="0">
                <a:solidFill>
                  <a:srgbClr val="000000"/>
                </a:solidFill>
                <a:effectLst/>
                <a:latin typeface="Georgia" panose="02040502050405020303" pitchFamily="18" charset="0"/>
              </a:rPr>
              <a:t>, a person named by Suetonius </a:t>
            </a:r>
            <a:r>
              <a:rPr lang="en-US" b="0" i="1" dirty="0">
                <a:solidFill>
                  <a:srgbClr val="000000"/>
                </a:solidFill>
                <a:effectLst/>
                <a:latin typeface="Georgia" panose="02040502050405020303" pitchFamily="18" charset="0"/>
              </a:rPr>
              <a:t>(Claud. </a:t>
            </a:r>
            <a:r>
              <a:rPr lang="en-US" b="0" i="0" dirty="0">
                <a:solidFill>
                  <a:srgbClr val="000000"/>
                </a:solidFill>
                <a:effectLst/>
                <a:latin typeface="Georgia" panose="02040502050405020303" pitchFamily="18" charset="0"/>
              </a:rPr>
              <a:t>25) as having incited a sedition among the Jews at Rome, which led to their expulsion from the city</a:t>
            </a:r>
          </a:p>
          <a:p>
            <a:endParaRPr lang="en-US" b="0" i="0" dirty="0">
              <a:solidFill>
                <a:srgbClr val="000000"/>
              </a:solidFill>
              <a:effectLst/>
              <a:latin typeface="Georgia" panose="02040502050405020303" pitchFamily="18" charset="0"/>
            </a:endParaRPr>
          </a:p>
          <a:p>
            <a:r>
              <a:rPr lang="en-US" b="0" i="0" dirty="0">
                <a:solidFill>
                  <a:srgbClr val="000000"/>
                </a:solidFill>
                <a:effectLst/>
                <a:latin typeface="Georgia" panose="02040502050405020303" pitchFamily="18" charset="0"/>
              </a:rPr>
              <a:t>Tertullian a 2nd century Christian Author – said:</a:t>
            </a:r>
          </a:p>
          <a:p>
            <a:r>
              <a:rPr lang="en-US" b="0" i="0" dirty="0">
                <a:solidFill>
                  <a:srgbClr val="000000"/>
                </a:solidFill>
                <a:effectLst/>
                <a:latin typeface="Georgia" panose="02040502050405020303" pitchFamily="18" charset="0"/>
              </a:rPr>
              <a:t>Suetonius does not refer to some actual dissension between Jews and Christians, but confounds the name </a:t>
            </a:r>
            <a:r>
              <a:rPr lang="en-US" b="0" i="1" dirty="0">
                <a:solidFill>
                  <a:srgbClr val="000000"/>
                </a:solidFill>
                <a:effectLst/>
                <a:latin typeface="Georgia" panose="02040502050405020303" pitchFamily="18" charset="0"/>
              </a:rPr>
              <a:t>Christ, </a:t>
            </a:r>
            <a:r>
              <a:rPr lang="en-US" b="0" i="0" dirty="0">
                <a:solidFill>
                  <a:srgbClr val="000000"/>
                </a:solidFill>
                <a:effectLst/>
                <a:latin typeface="Georgia" panose="02040502050405020303" pitchFamily="18" charset="0"/>
              </a:rPr>
              <a:t>which was most unusual as a proper name, with the much more frequent appellation of </a:t>
            </a:r>
            <a:r>
              <a:rPr lang="en-US" b="0" i="1" dirty="0" err="1">
                <a:solidFill>
                  <a:srgbClr val="000000"/>
                </a:solidFill>
                <a:effectLst/>
                <a:latin typeface="Georgia" panose="02040502050405020303" pitchFamily="18" charset="0"/>
              </a:rPr>
              <a:t>Chrestus</a:t>
            </a:r>
            <a:r>
              <a:rPr lang="en-US" b="0" i="1" dirty="0">
                <a:solidFill>
                  <a:srgbClr val="000000"/>
                </a:solidFill>
                <a:effectLst/>
                <a:latin typeface="Georgia" panose="02040502050405020303" pitchFamily="18" charset="0"/>
              </a:rPr>
              <a:t> </a:t>
            </a:r>
            <a:r>
              <a:rPr lang="en-US" b="0" i="0" dirty="0">
                <a:solidFill>
                  <a:srgbClr val="000000"/>
                </a:solidFill>
                <a:effectLst/>
                <a:latin typeface="Georgia" panose="02040502050405020303" pitchFamily="18" charset="0"/>
              </a:rPr>
              <a:t>(see Tertullian, </a:t>
            </a:r>
            <a:r>
              <a:rPr lang="en-US" b="0" i="1" dirty="0" err="1">
                <a:solidFill>
                  <a:srgbClr val="000000"/>
                </a:solidFill>
                <a:effectLst/>
                <a:latin typeface="Georgia" panose="02040502050405020303" pitchFamily="18" charset="0"/>
              </a:rPr>
              <a:t>Apol</a:t>
            </a:r>
            <a:r>
              <a:rPr lang="en-US" b="0" i="1" dirty="0">
                <a:solidFill>
                  <a:srgbClr val="000000"/>
                </a:solidFill>
                <a:effectLst/>
                <a:latin typeface="Georgia" panose="02040502050405020303" pitchFamily="18" charset="0"/>
              </a:rPr>
              <a:t>. </a:t>
            </a:r>
            <a:r>
              <a:rPr lang="en-US" b="0" i="0" dirty="0">
                <a:solidFill>
                  <a:srgbClr val="000000"/>
                </a:solidFill>
                <a:effectLst/>
                <a:latin typeface="Georgia" panose="02040502050405020303" pitchFamily="18" charset="0"/>
              </a:rPr>
              <a:t>3; </a:t>
            </a:r>
            <a:r>
              <a:rPr lang="en-US" b="0" i="0" dirty="0" err="1">
                <a:solidFill>
                  <a:srgbClr val="000000"/>
                </a:solidFill>
                <a:effectLst/>
                <a:latin typeface="Georgia" panose="02040502050405020303" pitchFamily="18" charset="0"/>
              </a:rPr>
              <a:t>Lactantius</a:t>
            </a:r>
            <a:r>
              <a:rPr lang="en-US" b="0" i="0" dirty="0">
                <a:solidFill>
                  <a:srgbClr val="000000"/>
                </a:solidFill>
                <a:effectLst/>
                <a:latin typeface="Georgia" panose="02040502050405020303" pitchFamily="18" charset="0"/>
              </a:rPr>
              <a:t>, </a:t>
            </a:r>
            <a:r>
              <a:rPr lang="en-US" b="0" i="1" dirty="0" err="1">
                <a:solidFill>
                  <a:srgbClr val="000000"/>
                </a:solidFill>
                <a:effectLst/>
                <a:latin typeface="Georgia" panose="02040502050405020303" pitchFamily="18" charset="0"/>
              </a:rPr>
              <a:t>Instit</a:t>
            </a:r>
            <a:r>
              <a:rPr lang="en-US" b="0" i="1" dirty="0">
                <a:solidFill>
                  <a:srgbClr val="000000"/>
                </a:solidFill>
                <a:effectLst/>
                <a:latin typeface="Georgia" panose="02040502050405020303" pitchFamily="18" charset="0"/>
              </a:rPr>
              <a:t>. </a:t>
            </a:r>
            <a:r>
              <a:rPr lang="en-US" b="0" i="0" dirty="0">
                <a:solidFill>
                  <a:srgbClr val="000000"/>
                </a:solidFill>
                <a:effectLst/>
                <a:latin typeface="Georgia" panose="02040502050405020303" pitchFamily="18" charset="0"/>
              </a:rPr>
              <a:t>4:7, 5; </a:t>
            </a:r>
            <a:r>
              <a:rPr lang="en-US" b="0" i="0" dirty="0" err="1">
                <a:solidFill>
                  <a:srgbClr val="000000"/>
                </a:solidFill>
                <a:effectLst/>
                <a:latin typeface="Georgia" panose="02040502050405020303" pitchFamily="18" charset="0"/>
              </a:rPr>
              <a:t>Milman</a:t>
            </a:r>
            <a:r>
              <a:rPr lang="en-US" b="0" i="0" dirty="0">
                <a:solidFill>
                  <a:srgbClr val="000000"/>
                </a:solidFill>
                <a:effectLst/>
                <a:latin typeface="Georgia" panose="02040502050405020303" pitchFamily="18" charset="0"/>
              </a:rPr>
              <a:t>, </a:t>
            </a:r>
            <a:r>
              <a:rPr lang="en-US" b="0" i="1" dirty="0">
                <a:solidFill>
                  <a:srgbClr val="000000"/>
                </a:solidFill>
                <a:effectLst/>
                <a:latin typeface="Georgia" panose="02040502050405020303" pitchFamily="18" charset="0"/>
              </a:rPr>
              <a:t>Hist. of Christianity, </a:t>
            </a:r>
            <a:r>
              <a:rPr lang="en-US" b="0" i="0" dirty="0">
                <a:solidFill>
                  <a:srgbClr val="000000"/>
                </a:solidFill>
                <a:effectLst/>
                <a:latin typeface="Georgia" panose="02040502050405020303" pitchFamily="18" charset="0"/>
              </a:rPr>
              <a:t>1:430). </a:t>
            </a:r>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7</a:t>
            </a:fld>
            <a:endParaRPr lang="en-US"/>
          </a:p>
        </p:txBody>
      </p:sp>
    </p:spTree>
    <p:extLst>
      <p:ext uri="{BB962C8B-B14F-4D97-AF65-F5344CB8AC3E}">
        <p14:creationId xmlns:p14="http://schemas.microsoft.com/office/powerpoint/2010/main" val="2676442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indent="0">
              <a:buNone/>
            </a:pPr>
            <a:r>
              <a:rPr lang="en-US" dirty="0"/>
              <a:t>Lucian a Satirist - in a writing meant to be hurtful to someone named Peregrinus and toward radically out of step cynics at the time..</a:t>
            </a:r>
          </a:p>
          <a:p>
            <a:pPr marL="0" indent="0">
              <a:buNone/>
            </a:pPr>
            <a:r>
              <a:rPr lang="en-US" dirty="0"/>
              <a:t>However, in this written satire – historical proof of Jesus was shown through this unbeliever.</a:t>
            </a:r>
          </a:p>
          <a:p>
            <a:pPr marL="0" indent="0">
              <a:buNone/>
            </a:pPr>
            <a:endParaRPr lang="en-US" dirty="0"/>
          </a:p>
          <a:p>
            <a:pPr marL="0" indent="0">
              <a:buNone/>
            </a:pPr>
            <a:r>
              <a:rPr lang="en-US" dirty="0"/>
              <a:t>LUCIAN OF SAMOSATA (ca. AD 125–180) “He learned the wondrous lore of the Christians, by associating with their priests and scribes in </a:t>
            </a:r>
            <a:r>
              <a:rPr lang="en-US" dirty="0" err="1"/>
              <a:t>Palestina</a:t>
            </a:r>
            <a:r>
              <a:rPr lang="en-US" dirty="0"/>
              <a:t>…they still worship, the man who was crucified in </a:t>
            </a:r>
            <a:r>
              <a:rPr lang="en-US" dirty="0" err="1"/>
              <a:t>Palestina</a:t>
            </a:r>
            <a:r>
              <a:rPr lang="en-US" dirty="0"/>
              <a:t> because he introduced this new cult into the world…denying the Greek gods and by worshipping that crucified sophist himself and living under his laws” (Lucian, Passing of Peregrinus 11-13, ca. AD 166).</a:t>
            </a:r>
          </a:p>
          <a:p>
            <a:pPr marL="0" indent="0">
              <a:buNone/>
            </a:pPr>
            <a:endParaRPr lang="en-US" dirty="0"/>
          </a:p>
          <a:p>
            <a:pPr marL="0" indent="0">
              <a:buNone/>
            </a:pPr>
            <a:endParaRPr lang="en-US" dirty="0"/>
          </a:p>
          <a:p>
            <a:pPr algn="l" fontAlgn="base"/>
            <a:r>
              <a:rPr lang="en-US" b="0" i="0" dirty="0">
                <a:solidFill>
                  <a:srgbClr val="000000"/>
                </a:solidFill>
                <a:effectLst/>
                <a:latin typeface="Noto Sans" panose="020B0502040204020203" pitchFamily="34" charset="0"/>
              </a:rPr>
              <a:t>Lucian's work can be faulted for its bias if it is read as a straightforward historical account of </a:t>
            </a:r>
            <a:r>
              <a:rPr lang="en-US" b="0" i="0" dirty="0" err="1">
                <a:solidFill>
                  <a:srgbClr val="000000"/>
                </a:solidFill>
                <a:effectLst/>
                <a:latin typeface="Noto Sans" panose="020B0502040204020203" pitchFamily="34" charset="0"/>
              </a:rPr>
              <a:t>Peregrinus's</a:t>
            </a:r>
            <a:r>
              <a:rPr lang="en-US" b="0" i="0" dirty="0">
                <a:solidFill>
                  <a:srgbClr val="000000"/>
                </a:solidFill>
                <a:effectLst/>
                <a:latin typeface="Noto Sans" panose="020B0502040204020203" pitchFamily="34" charset="0"/>
              </a:rPr>
              <a:t> life and death. However, it is a work of </a:t>
            </a:r>
            <a:r>
              <a:rPr lang="en-US" b="0" i="0" u="none" strike="noStrike" dirty="0">
                <a:solidFill>
                  <a:srgbClr val="000000"/>
                </a:solidFill>
                <a:effectLst/>
                <a:latin typeface="inherit"/>
                <a:hlinkClick r:id="rId3" tooltip="Satire"/>
              </a:rPr>
              <a:t>satire</a:t>
            </a:r>
            <a:r>
              <a:rPr lang="en-US" b="0" i="0" dirty="0">
                <a:solidFill>
                  <a:srgbClr val="000000"/>
                </a:solidFill>
                <a:effectLst/>
                <a:latin typeface="Noto Sans" panose="020B0502040204020203" pitchFamily="34" charset="0"/>
              </a:rPr>
              <a:t>, with several possible purposes. His presentation of facts is sometimes motivated by his intention to attack beliefs that he viewed as disingenuous, naïve, or superstitious. Several scholars have attempted to divine Lucian's purpose in order to better judge the veracity of his account. According to Mark Edwards, satire "seeks, not truth, but the characteristic and the probable". Along these lines, Lucian shows that Peregrinus, rather than being the consummate Cynic, was actually a fake, and that early Christianity was home to the most radically out-of-step Cynics at that time. Edwards argues that Lucian's character Philosophy in </a:t>
            </a:r>
            <a:r>
              <a:rPr lang="en-US" b="0" i="1" dirty="0">
                <a:solidFill>
                  <a:srgbClr val="000000"/>
                </a:solidFill>
                <a:effectLst/>
                <a:latin typeface="inherit"/>
              </a:rPr>
              <a:t>The Fugitives</a:t>
            </a:r>
            <a:r>
              <a:rPr lang="en-US" b="0" i="0" dirty="0">
                <a:solidFill>
                  <a:srgbClr val="000000"/>
                </a:solidFill>
                <a:effectLst/>
                <a:latin typeface="Noto Sans" panose="020B0502040204020203" pitchFamily="34" charset="0"/>
              </a:rPr>
              <a:t> makes a distinction between the admirable deaths of the </a:t>
            </a:r>
            <a:r>
              <a:rPr lang="en-US" b="0" i="0" u="none" strike="noStrike" dirty="0">
                <a:solidFill>
                  <a:srgbClr val="000000"/>
                </a:solidFill>
                <a:effectLst/>
                <a:latin typeface="inherit"/>
                <a:hlinkClick r:id="rId4" tooltip="Brahmin"/>
              </a:rPr>
              <a:t>Brahmins</a:t>
            </a:r>
            <a:r>
              <a:rPr lang="en-US" b="0" i="0" dirty="0">
                <a:solidFill>
                  <a:srgbClr val="000000"/>
                </a:solidFill>
                <a:effectLst/>
                <a:latin typeface="Noto Sans" panose="020B0502040204020203" pitchFamily="34" charset="0"/>
              </a:rPr>
              <a:t> and the less honorable lives of the pretenders, led by Peregrinus, who only care for the appearance of these virtues in order to avoid work and accumulate wealth.</a:t>
            </a:r>
          </a:p>
          <a:p>
            <a:pPr algn="l" fontAlgn="base"/>
            <a:r>
              <a:rPr lang="en-US" dirty="0">
                <a:hlinkClick r:id="rId5"/>
              </a:rPr>
              <a:t>Passing of Peregrinus - </a:t>
            </a:r>
            <a:r>
              <a:rPr lang="en-US" dirty="0" err="1">
                <a:hlinkClick r:id="rId5"/>
              </a:rPr>
              <a:t>Wikiwand</a:t>
            </a:r>
            <a:endParaRPr lang="en-US" b="0" i="0" dirty="0">
              <a:solidFill>
                <a:srgbClr val="000000"/>
              </a:solidFill>
              <a:effectLst/>
              <a:latin typeface="Noto Sans" panose="020B0502040204020203" pitchFamily="34" charset="0"/>
            </a:endParaRPr>
          </a:p>
          <a:p>
            <a:pPr marL="0" indent="0">
              <a:buNone/>
            </a:pPr>
            <a:endParaRPr lang="en-US" dirty="0"/>
          </a:p>
          <a:p>
            <a:endParaRPr lang="en-US" dirty="0"/>
          </a:p>
          <a:p>
            <a:pPr algn="l" rtl="0"/>
            <a:r>
              <a:rPr lang="en-US" sz="1800" b="0" i="0" dirty="0">
                <a:solidFill>
                  <a:srgbClr val="000000"/>
                </a:solidFill>
                <a:effectLst/>
                <a:latin typeface="arial" panose="020B0604020202020204" pitchFamily="34" charset="0"/>
              </a:rPr>
              <a:t>11. “It was then that he learned the wondrous lore of the Christians, by associating with their priests and scribes in Palestine. And—how else could it be?—in a trice he made them all look like children, for he was prophet, cult-leader, head of the synagogue, and everything, all by himself. He interpreted and explained some of their books and even composed many, and they revered him as a god, made use of him as a lawgiver, and set him down as a protector, next after that other, to be sure, whom they still worship, the man who was crucified in Palestine because he introduced this new cult into the world.</a:t>
            </a:r>
          </a:p>
          <a:p>
            <a:pPr algn="l" rtl="0"/>
            <a:br>
              <a:rPr lang="en-US" sz="1800" b="0" i="0" dirty="0">
                <a:solidFill>
                  <a:srgbClr val="000000"/>
                </a:solidFill>
                <a:effectLst/>
                <a:latin typeface="arial" panose="020B0604020202020204" pitchFamily="34" charset="0"/>
              </a:rPr>
            </a:br>
            <a:r>
              <a:rPr lang="en-US" sz="1800" b="0" i="0" dirty="0">
                <a:solidFill>
                  <a:srgbClr val="000000"/>
                </a:solidFill>
                <a:effectLst/>
                <a:latin typeface="arial" panose="020B0604020202020204" pitchFamily="34" charset="0"/>
              </a:rPr>
              <a:t>12. “Then at length Proteus was apprehended for this and thrown into prison, which itself gave him no little reputation as an asset for his future career and the charlatanism and notoriety-seeking that he was </a:t>
            </a:r>
            <a:r>
              <a:rPr lang="en-US" sz="1800" b="0" i="0" dirty="0" err="1">
                <a:solidFill>
                  <a:srgbClr val="000000"/>
                </a:solidFill>
                <a:effectLst/>
                <a:latin typeface="arial" panose="020B0604020202020204" pitchFamily="34" charset="0"/>
              </a:rPr>
              <a:t>enamoured</a:t>
            </a:r>
            <a:r>
              <a:rPr lang="en-US" sz="1800" b="0" i="0" dirty="0">
                <a:solidFill>
                  <a:srgbClr val="000000"/>
                </a:solidFill>
                <a:effectLst/>
                <a:latin typeface="arial" panose="020B0604020202020204" pitchFamily="34" charset="0"/>
              </a:rPr>
              <a:t> of. Well, when he had been imprisoned, the Christians, regarding the incident as a calamity, left nothing undone in the effort to rescue him. Then, as this was impossible, every other form of attention was shown him, not in any casual way but with assiduity, and from the very break of day aged widows and orphan children could be seen waiting near the prison, while their officials even slept inside with him after bribing the guards. Then elaborate meals were brought in, and sacred books of theirs were read aloud, and excellent Peregrinus—for he still went by that name—was called by them ‘the new Socrates.’</a:t>
            </a:r>
            <a:br>
              <a:rPr lang="en-US" sz="1800" b="0" i="0" dirty="0">
                <a:solidFill>
                  <a:srgbClr val="000000"/>
                </a:solidFill>
                <a:effectLst/>
                <a:latin typeface="arial" panose="020B0604020202020204" pitchFamily="34" charset="0"/>
              </a:rPr>
            </a:br>
            <a:r>
              <a:rPr lang="en-US" sz="1800" b="0" i="0" dirty="0">
                <a:solidFill>
                  <a:srgbClr val="000000"/>
                </a:solidFill>
                <a:effectLst/>
                <a:latin typeface="arial" panose="020B0604020202020204" pitchFamily="34" charset="0"/>
              </a:rPr>
              <a:t> </a:t>
            </a:r>
          </a:p>
          <a:p>
            <a:pPr algn="l" rtl="0"/>
            <a:r>
              <a:rPr lang="en-US" sz="1800" b="0" i="0" dirty="0">
                <a:solidFill>
                  <a:srgbClr val="000000"/>
                </a:solidFill>
                <a:effectLst/>
                <a:latin typeface="arial" panose="020B0604020202020204" pitchFamily="34" charset="0"/>
              </a:rPr>
              <a:t>13. “Indeed, people came even from the cities in Asia, sent by the Christians at their common expense, to </a:t>
            </a:r>
            <a:r>
              <a:rPr lang="en-US" sz="1800" b="0" i="0" dirty="0" err="1">
                <a:solidFill>
                  <a:srgbClr val="000000"/>
                </a:solidFill>
                <a:effectLst/>
                <a:latin typeface="arial" panose="020B0604020202020204" pitchFamily="34" charset="0"/>
              </a:rPr>
              <a:t>succour</a:t>
            </a:r>
            <a:r>
              <a:rPr lang="en-US" sz="1800" b="0" i="0" dirty="0">
                <a:solidFill>
                  <a:srgbClr val="000000"/>
                </a:solidFill>
                <a:effectLst/>
                <a:latin typeface="arial" panose="020B0604020202020204" pitchFamily="34" charset="0"/>
              </a:rPr>
              <a:t> and defend and encourage the hero. They show incredible speed whenever any such public action is taken; for in no time they lavish their all. So it was then in the case of Peregrinus; much money came to him from them by reason of his imprisonment, and he procured not a little revenue from it. The poor wretches have convinced themselves, first and foremost, that they are going to be immortal and live for all time, in consequence of which they despise death and even willingly give themselves into custody; most of them. Furthermore, their first lawgiver persuaded them that they are all brothers of one another after they have transgressed once for all by denying the Greek gods and by worshipping that crucified sophist himself and living under his laws. Therefore they despise all things indiscriminately and consider them common property, receiving such doctrines traditionally without any definite evidence. So if any charlatan and trickster, able to profit by occasions, comes among them, he quickly acquires sudden wealth by imposing upon simple folk.</a:t>
            </a:r>
            <a:br>
              <a:rPr lang="en-US" sz="1800" b="0" i="0" dirty="0">
                <a:solidFill>
                  <a:srgbClr val="000000"/>
                </a:solidFill>
                <a:effectLst/>
                <a:latin typeface="arial" panose="020B0604020202020204" pitchFamily="34" charset="0"/>
              </a:rPr>
            </a:br>
            <a:r>
              <a:rPr lang="en-US" sz="1800" b="0" i="0" dirty="0">
                <a:solidFill>
                  <a:srgbClr val="000000"/>
                </a:solidFill>
                <a:effectLst/>
                <a:latin typeface="arial" panose="020B0604020202020204" pitchFamily="34" charset="0"/>
              </a:rPr>
              <a:t> </a:t>
            </a:r>
          </a:p>
          <a:p>
            <a:pPr algn="l" rtl="0"/>
            <a:r>
              <a:rPr lang="en-US" sz="1800" b="0" i="0" dirty="0">
                <a:solidFill>
                  <a:srgbClr val="000000"/>
                </a:solidFill>
                <a:effectLst/>
                <a:latin typeface="arial" panose="020B0604020202020204" pitchFamily="34" charset="0"/>
              </a:rPr>
              <a:t>14. “However, Peregrinus was freed by the then governor of Syria, a man who was fond of philosophy. Aware of his recklessness and that he would gladly die in order that he might leave behind him a reputation for it, he freed him, not considering him worthy even of the usual chastisement.</a:t>
            </a:r>
          </a:p>
        </p:txBody>
      </p:sp>
      <p:sp>
        <p:nvSpPr>
          <p:cNvPr id="4" name="Slide Number Placeholder 3"/>
          <p:cNvSpPr>
            <a:spLocks noGrp="1"/>
          </p:cNvSpPr>
          <p:nvPr>
            <p:ph type="sldNum" sz="quarter" idx="5"/>
          </p:nvPr>
        </p:nvSpPr>
        <p:spPr/>
        <p:txBody>
          <a:bodyPr/>
          <a:lstStyle/>
          <a:p>
            <a:fld id="{759DA591-E39F-4A46-9E72-1EFE26776153}" type="slidenum">
              <a:rPr lang="en-US" smtClean="0"/>
              <a:t>8</a:t>
            </a:fld>
            <a:endParaRPr lang="en-US"/>
          </a:p>
        </p:txBody>
      </p:sp>
    </p:spTree>
    <p:extLst>
      <p:ext uri="{BB962C8B-B14F-4D97-AF65-F5344CB8AC3E}">
        <p14:creationId xmlns:p14="http://schemas.microsoft.com/office/powerpoint/2010/main" val="342645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a:t>THALLUS (ca. AD 50) “[O]n the whole world there pressed a fearful darkness, and the rocks were rent by an earthquake, and many places in Judea and other districts were thrown down. Thallus calls this darkness an eclipse of the sun in the third book of histories, without reason it seems to me. For the Hebrews celebrate the Passover on the 14th day according to the moon, and the passion of our </a:t>
            </a:r>
            <a:r>
              <a:rPr lang="en-US" dirty="0" err="1"/>
              <a:t>Saviour</a:t>
            </a:r>
            <a:r>
              <a:rPr lang="en-US" dirty="0"/>
              <a:t> falls on the day before the Passover; but an eclipse of the sun takes place only when the moon comes under the sun” (Thallus, recorded in Julius </a:t>
            </a:r>
            <a:r>
              <a:rPr lang="en-US" dirty="0" err="1"/>
              <a:t>Sextus</a:t>
            </a:r>
            <a:r>
              <a:rPr lang="en-US" dirty="0"/>
              <a:t> Africanus ca. AD 220).</a:t>
            </a:r>
          </a:p>
          <a:p>
            <a:pPr marL="0" indent="0">
              <a:buNone/>
            </a:pPr>
            <a:endParaRPr lang="en-US" dirty="0"/>
          </a:p>
          <a:p>
            <a:pPr marL="0" indent="0">
              <a:buNone/>
            </a:pPr>
            <a:r>
              <a:rPr lang="en-US" b="1" i="0" dirty="0" err="1">
                <a:solidFill>
                  <a:srgbClr val="1A1A1A"/>
                </a:solidFill>
                <a:effectLst/>
                <a:latin typeface="Georgia" panose="02040502050405020303" pitchFamily="18" charset="0"/>
              </a:rPr>
              <a:t>Sextus</a:t>
            </a:r>
            <a:r>
              <a:rPr lang="en-US" b="1" i="0" dirty="0">
                <a:solidFill>
                  <a:srgbClr val="1A1A1A"/>
                </a:solidFill>
                <a:effectLst/>
                <a:latin typeface="Georgia" panose="02040502050405020303" pitchFamily="18" charset="0"/>
              </a:rPr>
              <a:t> Julius Africanus</a:t>
            </a:r>
            <a:r>
              <a:rPr lang="en-US" b="0" i="0" dirty="0">
                <a:solidFill>
                  <a:srgbClr val="1A1A1A"/>
                </a:solidFill>
                <a:effectLst/>
                <a:latin typeface="Georgia" panose="02040502050405020303" pitchFamily="18" charset="0"/>
              </a:rPr>
              <a:t> (born </a:t>
            </a:r>
            <a:r>
              <a:rPr lang="en-US" b="0" i="1" dirty="0">
                <a:solidFill>
                  <a:srgbClr val="1A1A1A"/>
                </a:solidFill>
                <a:effectLst/>
                <a:latin typeface="Georgia" panose="02040502050405020303" pitchFamily="18" charset="0"/>
              </a:rPr>
              <a:t>c. </a:t>
            </a:r>
            <a:r>
              <a:rPr lang="en-US" b="0" i="0" cap="all" dirty="0">
                <a:solidFill>
                  <a:srgbClr val="1A1A1A"/>
                </a:solidFill>
                <a:effectLst/>
                <a:latin typeface="Georgia" panose="02040502050405020303" pitchFamily="18" charset="0"/>
              </a:rPr>
              <a:t>AD</a:t>
            </a:r>
            <a:r>
              <a:rPr lang="en-US" b="0" i="0" dirty="0">
                <a:solidFill>
                  <a:srgbClr val="1A1A1A"/>
                </a:solidFill>
                <a:effectLst/>
                <a:latin typeface="Georgia" panose="02040502050405020303" pitchFamily="18" charset="0"/>
              </a:rPr>
              <a:t> 180, Jerusalem—died </a:t>
            </a:r>
            <a:r>
              <a:rPr lang="en-US" b="0" i="1" dirty="0">
                <a:solidFill>
                  <a:srgbClr val="1A1A1A"/>
                </a:solidFill>
                <a:effectLst/>
                <a:latin typeface="Georgia" panose="02040502050405020303" pitchFamily="18" charset="0"/>
              </a:rPr>
              <a:t>c.</a:t>
            </a:r>
            <a:r>
              <a:rPr lang="en-US" b="0" i="0" dirty="0">
                <a:solidFill>
                  <a:srgbClr val="1A1A1A"/>
                </a:solidFill>
                <a:effectLst/>
                <a:latin typeface="Georgia" panose="02040502050405020303" pitchFamily="18" charset="0"/>
              </a:rPr>
              <a:t> 250) first Christian historian known to produce a universal </a:t>
            </a:r>
            <a:r>
              <a:rPr lang="en-US" b="0" i="0" u="sng" dirty="0">
                <a:effectLst/>
                <a:latin typeface="Georgia" panose="02040502050405020303" pitchFamily="18" charset="0"/>
                <a:hlinkClick r:id="rId3"/>
              </a:rPr>
              <a:t>chronology</a:t>
            </a:r>
            <a:r>
              <a:rPr lang="en-US" b="0" i="0" dirty="0">
                <a:solidFill>
                  <a:srgbClr val="1A1A1A"/>
                </a:solidFill>
                <a:effectLst/>
                <a:latin typeface="Georgia" panose="02040502050405020303" pitchFamily="18" charset="0"/>
              </a:rPr>
              <a:t>.</a:t>
            </a:r>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9</a:t>
            </a:fld>
            <a:endParaRPr lang="en-US"/>
          </a:p>
        </p:txBody>
      </p:sp>
    </p:spTree>
    <p:extLst>
      <p:ext uri="{BB962C8B-B14F-4D97-AF65-F5344CB8AC3E}">
        <p14:creationId xmlns:p14="http://schemas.microsoft.com/office/powerpoint/2010/main" val="730350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4248B4-FDC8-4528-9290-6D2FE77227D6}"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4248B4-FDC8-4528-9290-6D2FE77227D6}"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4248B4-FDC8-4528-9290-6D2FE77227D6}"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4248B4-FDC8-4528-9290-6D2FE77227D6}" type="datetimeFigureOut">
              <a:rPr lang="en-US" smtClean="0"/>
              <a:pPr/>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4248B4-FDC8-4528-9290-6D2FE77227D6}" type="datetimeFigureOut">
              <a:rPr lang="en-US" smtClean="0"/>
              <a:pPr/>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248B4-FDC8-4528-9290-6D2FE77227D6}" type="datetimeFigureOut">
              <a:rPr lang="en-US" smtClean="0"/>
              <a:pPr/>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4248B4-FDC8-4528-9290-6D2FE77227D6}"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4248B4-FDC8-4528-9290-6D2FE77227D6}"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248B4-FDC8-4528-9290-6D2FE77227D6}" type="datetimeFigureOut">
              <a:rPr lang="en-US" smtClean="0"/>
              <a:pPr/>
              <a:t>3/21/2024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E8A76-28EF-45B2-9998-C1E08829B9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hristianpublishinghouse.co/"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earlychurchtexts.com/public/lucian_passing_of_peregrinus.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ritannica.com/biography/Sextus-Julius-Africanu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33600" y="685800"/>
            <a:ext cx="4876800" cy="707886"/>
          </a:xfrm>
          <a:prstGeom prst="rect">
            <a:avLst/>
          </a:prstGeom>
        </p:spPr>
        <p:txBody>
          <a:bodyPr wrap="square">
            <a:spAutoFit/>
          </a:bodyPr>
          <a:lstStyle/>
          <a:p>
            <a:pPr algn="ct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History / Science</a:t>
            </a:r>
            <a:endParaRPr lang="en-US" sz="4000" dirty="0"/>
          </a:p>
        </p:txBody>
      </p:sp>
      <p:sp>
        <p:nvSpPr>
          <p:cNvPr id="2" name="TextBox 1"/>
          <p:cNvSpPr txBox="1"/>
          <p:nvPr/>
        </p:nvSpPr>
        <p:spPr>
          <a:xfrm>
            <a:off x="0" y="1997839"/>
            <a:ext cx="8991600" cy="2862322"/>
          </a:xfrm>
          <a:prstGeom prst="rect">
            <a:avLst/>
          </a:prstGeom>
          <a:noFill/>
        </p:spPr>
        <p:txBody>
          <a:bodyPr wrap="square" rtlCol="0">
            <a:spAutoFit/>
          </a:bodyPr>
          <a:lstStyle/>
          <a:p>
            <a:pPr algn="ctr"/>
            <a:r>
              <a:rPr lang="en-US" sz="6000" dirty="0">
                <a:solidFill>
                  <a:srgbClr val="C00000"/>
                </a:solidFill>
                <a:latin typeface="AR DELANEY" panose="02000000000000000000" pitchFamily="2" charset="0"/>
              </a:rPr>
              <a:t>Jesus in Archaeological Sources &amp; Non-Christian Historical Sources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0000">
              <a:schemeClr val="accent6">
                <a:lumMod val="60000"/>
                <a:lumOff val="40000"/>
              </a:schemeClr>
            </a:gs>
            <a:gs pos="100000">
              <a:schemeClr val="accent3">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a:t>
            </a:r>
          </a:p>
        </p:txBody>
      </p:sp>
      <p:sp>
        <p:nvSpPr>
          <p:cNvPr id="3" name="Content Placeholder 2"/>
          <p:cNvSpPr>
            <a:spLocks noGrp="1"/>
          </p:cNvSpPr>
          <p:nvPr>
            <p:ph idx="1"/>
          </p:nvPr>
        </p:nvSpPr>
        <p:spPr>
          <a:xfrm>
            <a:off x="381000" y="1676400"/>
            <a:ext cx="8382000" cy="4525963"/>
          </a:xfrm>
        </p:spPr>
        <p:txBody>
          <a:bodyPr>
            <a:normAutofit/>
          </a:bodyPr>
          <a:lstStyle/>
          <a:p>
            <a:r>
              <a:rPr lang="en-US" dirty="0"/>
              <a:t>The Babylonian Talmud (70AD- 200AD)</a:t>
            </a:r>
          </a:p>
          <a:p>
            <a:r>
              <a:rPr lang="en-US" dirty="0"/>
              <a:t>Gaius Suetonius </a:t>
            </a:r>
            <a:r>
              <a:rPr lang="en-US" dirty="0" err="1"/>
              <a:t>Tranquillus</a:t>
            </a:r>
            <a:r>
              <a:rPr lang="en-US" dirty="0"/>
              <a:t> (117AD-138AD)</a:t>
            </a:r>
          </a:p>
          <a:p>
            <a:r>
              <a:rPr lang="en-US" dirty="0"/>
              <a:t>Gaius </a:t>
            </a:r>
            <a:r>
              <a:rPr lang="en-US" dirty="0" err="1"/>
              <a:t>Pinius</a:t>
            </a:r>
            <a:r>
              <a:rPr lang="en-US" dirty="0"/>
              <a:t> </a:t>
            </a:r>
            <a:r>
              <a:rPr lang="en-US" dirty="0" err="1"/>
              <a:t>Secundus</a:t>
            </a:r>
            <a:r>
              <a:rPr lang="en-US" dirty="0"/>
              <a:t> (112AD)</a:t>
            </a:r>
          </a:p>
          <a:p>
            <a:r>
              <a:rPr lang="en-US" dirty="0"/>
              <a:t>Mara Bar-</a:t>
            </a:r>
            <a:r>
              <a:rPr lang="en-US" dirty="0" err="1"/>
              <a:t>Serapion</a:t>
            </a:r>
            <a:r>
              <a:rPr lang="en-US" dirty="0"/>
              <a:t> (late 1</a:t>
            </a:r>
            <a:r>
              <a:rPr lang="en-US" baseline="30000" dirty="0"/>
              <a:t>st</a:t>
            </a:r>
            <a:r>
              <a:rPr lang="en-US" dirty="0"/>
              <a:t> to early 3</a:t>
            </a:r>
            <a:r>
              <a:rPr lang="en-US" baseline="30000" dirty="0"/>
              <a:t>rd</a:t>
            </a:r>
            <a:r>
              <a:rPr lang="en-US" dirty="0"/>
              <a:t> century)</a:t>
            </a:r>
          </a:p>
          <a:p>
            <a:r>
              <a:rPr lang="en-US" dirty="0" err="1"/>
              <a:t>Toledoth</a:t>
            </a:r>
            <a:r>
              <a:rPr lang="en-US" dirty="0"/>
              <a:t> Jesu (5</a:t>
            </a:r>
            <a:r>
              <a:rPr lang="en-US" baseline="30000" dirty="0"/>
              <a:t>th</a:t>
            </a:r>
            <a:r>
              <a:rPr lang="en-US" dirty="0"/>
              <a:t> century)</a:t>
            </a:r>
          </a:p>
          <a:p>
            <a:r>
              <a:rPr lang="en-US" dirty="0" err="1"/>
              <a:t>Alexamenos</a:t>
            </a:r>
            <a:r>
              <a:rPr lang="en-US" dirty="0"/>
              <a:t> Graffito (picture) (discovered 1857)</a:t>
            </a:r>
          </a:p>
        </p:txBody>
      </p:sp>
    </p:spTree>
    <p:extLst>
      <p:ext uri="{BB962C8B-B14F-4D97-AF65-F5344CB8AC3E}">
        <p14:creationId xmlns:p14="http://schemas.microsoft.com/office/powerpoint/2010/main" val="50899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0000">
              <a:schemeClr val="accent6">
                <a:lumMod val="50000"/>
              </a:schemeClr>
            </a:gs>
            <a:gs pos="100000">
              <a:schemeClr val="accent3">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37274" y="1283483"/>
            <a:ext cx="6069451" cy="4291034"/>
          </a:xfrm>
          <a:prstGeom prst="rect">
            <a:avLst/>
          </a:prstGeom>
        </p:spPr>
      </p:pic>
      <p:sp>
        <p:nvSpPr>
          <p:cNvPr id="4" name="Rectangle 3"/>
          <p:cNvSpPr/>
          <p:nvPr/>
        </p:nvSpPr>
        <p:spPr>
          <a:xfrm>
            <a:off x="762000" y="457200"/>
            <a:ext cx="7772400" cy="769441"/>
          </a:xfrm>
          <a:prstGeom prst="rect">
            <a:avLst/>
          </a:prstGeom>
          <a:noFill/>
        </p:spPr>
        <p:txBody>
          <a:bodyPr wrap="square" lIns="91440" tIns="45720" rIns="91440" bIns="4572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Megiddo Mosaic Inscription</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164576749"/>
      </p:ext>
    </p:extLst>
  </p:cSld>
  <p:clrMapOvr>
    <a:masterClrMapping/>
  </p:clrMapOvr>
  <mc:AlternateContent xmlns:mc="http://schemas.openxmlformats.org/markup-compatibility/2006" xmlns:p14="http://schemas.microsoft.com/office/powerpoint/2010/main">
    <mc:Choice Requires="p14">
      <p:transition spd="slow" p14:dur="4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6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1F06CC-0A76-88AC-B220-8B461CF5DF5F}"/>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nSpc>
                <a:spcPct val="90000"/>
              </a:lnSpc>
            </a:pPr>
            <a:r>
              <a:rPr lang="en-US" sz="2600" kern="1200">
                <a:solidFill>
                  <a:srgbClr val="FFFFFF"/>
                </a:solidFill>
                <a:latin typeface="+mj-lt"/>
                <a:ea typeface="+mj-ea"/>
                <a:cs typeface="+mj-cs"/>
              </a:rPr>
              <a:t>Earliest </a:t>
            </a:r>
            <a:br>
              <a:rPr lang="en-US" sz="2600" kern="1200">
                <a:solidFill>
                  <a:srgbClr val="FFFFFF"/>
                </a:solidFill>
                <a:latin typeface="+mj-lt"/>
                <a:ea typeface="+mj-ea"/>
                <a:cs typeface="+mj-cs"/>
              </a:rPr>
            </a:br>
            <a:r>
              <a:rPr lang="en-US" sz="2600" kern="1200">
                <a:solidFill>
                  <a:srgbClr val="FFFFFF"/>
                </a:solidFill>
                <a:latin typeface="+mj-lt"/>
                <a:ea typeface="+mj-ea"/>
                <a:cs typeface="+mj-cs"/>
              </a:rPr>
              <a:t>Gospel Manuscripts About Jesus</a:t>
            </a:r>
          </a:p>
        </p:txBody>
      </p:sp>
      <p:pic>
        <p:nvPicPr>
          <p:cNvPr id="5" name="Content Placeholder 4">
            <a:extLst>
              <a:ext uri="{FF2B5EF4-FFF2-40B4-BE49-F238E27FC236}">
                <a16:creationId xmlns:a16="http://schemas.microsoft.com/office/drawing/2014/main" id="{608CF30D-C726-1894-92CA-76E6652BDC55}"/>
              </a:ext>
            </a:extLst>
          </p:cNvPr>
          <p:cNvPicPr>
            <a:picLocks noGrp="1" noChangeAspect="1"/>
          </p:cNvPicPr>
          <p:nvPr>
            <p:ph idx="1"/>
          </p:nvPr>
        </p:nvPicPr>
        <p:blipFill>
          <a:blip r:embed="rId3"/>
          <a:stretch>
            <a:fillRect/>
          </a:stretch>
        </p:blipFill>
        <p:spPr>
          <a:xfrm>
            <a:off x="3589271" y="874273"/>
            <a:ext cx="5085525" cy="4869390"/>
          </a:xfrm>
          <a:prstGeom prst="rect">
            <a:avLst/>
          </a:prstGeom>
        </p:spPr>
      </p:pic>
      <p:sp>
        <p:nvSpPr>
          <p:cNvPr id="6" name="Rectangle 5">
            <a:extLst>
              <a:ext uri="{FF2B5EF4-FFF2-40B4-BE49-F238E27FC236}">
                <a16:creationId xmlns:a16="http://schemas.microsoft.com/office/drawing/2014/main" id="{C27BD5C0-DFD0-887A-23D0-F47BC27BC40D}"/>
              </a:ext>
            </a:extLst>
          </p:cNvPr>
          <p:cNvSpPr/>
          <p:nvPr/>
        </p:nvSpPr>
        <p:spPr>
          <a:xfrm>
            <a:off x="3539472" y="228600"/>
            <a:ext cx="4976812"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P103 (Oxy 4403) AD 100-200</a:t>
            </a:r>
          </a:p>
        </p:txBody>
      </p:sp>
      <p:sp>
        <p:nvSpPr>
          <p:cNvPr id="7" name="Rectangle 6">
            <a:extLst>
              <a:ext uri="{FF2B5EF4-FFF2-40B4-BE49-F238E27FC236}">
                <a16:creationId xmlns:a16="http://schemas.microsoft.com/office/drawing/2014/main" id="{E6058388-AAB7-598D-C1B1-4E1B75456EA2}"/>
              </a:ext>
            </a:extLst>
          </p:cNvPr>
          <p:cNvSpPr/>
          <p:nvPr/>
        </p:nvSpPr>
        <p:spPr>
          <a:xfrm>
            <a:off x="3375833" y="5743663"/>
            <a:ext cx="5512403"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Matthew 13:55-56 &amp; </a:t>
            </a:r>
            <a:r>
              <a:rPr lang="en-US" sz="3600" dirty="0">
                <a:ln w="0"/>
                <a:effectLst>
                  <a:outerShdw blurRad="38100" dist="19050" dir="2700000" algn="tl" rotWithShape="0">
                    <a:schemeClr val="dk1">
                      <a:alpha val="40000"/>
                    </a:schemeClr>
                  </a:outerShdw>
                </a:effectLst>
              </a:rPr>
              <a:t>14:3-5</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60131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1F06CC-0A76-88AC-B220-8B461CF5DF5F}"/>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nSpc>
                <a:spcPct val="90000"/>
              </a:lnSpc>
            </a:pPr>
            <a:r>
              <a:rPr lang="en-US" sz="2600" kern="1200">
                <a:solidFill>
                  <a:srgbClr val="FFFFFF"/>
                </a:solidFill>
                <a:latin typeface="+mj-lt"/>
                <a:ea typeface="+mj-ea"/>
                <a:cs typeface="+mj-cs"/>
              </a:rPr>
              <a:t>Earliest </a:t>
            </a:r>
            <a:br>
              <a:rPr lang="en-US" sz="2600" kern="1200">
                <a:solidFill>
                  <a:srgbClr val="FFFFFF"/>
                </a:solidFill>
                <a:latin typeface="+mj-lt"/>
                <a:ea typeface="+mj-ea"/>
                <a:cs typeface="+mj-cs"/>
              </a:rPr>
            </a:br>
            <a:r>
              <a:rPr lang="en-US" sz="2600" kern="1200">
                <a:solidFill>
                  <a:srgbClr val="FFFFFF"/>
                </a:solidFill>
                <a:latin typeface="+mj-lt"/>
                <a:ea typeface="+mj-ea"/>
                <a:cs typeface="+mj-cs"/>
              </a:rPr>
              <a:t>Gospel Manuscripts About Jesus</a:t>
            </a:r>
          </a:p>
        </p:txBody>
      </p:sp>
      <p:sp>
        <p:nvSpPr>
          <p:cNvPr id="6" name="Rectangle 5">
            <a:extLst>
              <a:ext uri="{FF2B5EF4-FFF2-40B4-BE49-F238E27FC236}">
                <a16:creationId xmlns:a16="http://schemas.microsoft.com/office/drawing/2014/main" id="{C27BD5C0-DFD0-887A-23D0-F47BC27BC40D}"/>
              </a:ext>
            </a:extLst>
          </p:cNvPr>
          <p:cNvSpPr/>
          <p:nvPr/>
        </p:nvSpPr>
        <p:spPr>
          <a:xfrm>
            <a:off x="3539472" y="228600"/>
            <a:ext cx="4976812"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P104 (Oxy 4404) AD 100-200</a:t>
            </a:r>
          </a:p>
        </p:txBody>
      </p:sp>
      <p:sp>
        <p:nvSpPr>
          <p:cNvPr id="7" name="Rectangle 6">
            <a:extLst>
              <a:ext uri="{FF2B5EF4-FFF2-40B4-BE49-F238E27FC236}">
                <a16:creationId xmlns:a16="http://schemas.microsoft.com/office/drawing/2014/main" id="{E6058388-AAB7-598D-C1B1-4E1B75456EA2}"/>
              </a:ext>
            </a:extLst>
          </p:cNvPr>
          <p:cNvSpPr/>
          <p:nvPr/>
        </p:nvSpPr>
        <p:spPr>
          <a:xfrm>
            <a:off x="3375833" y="5721459"/>
            <a:ext cx="5512403"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Matthew 21-34-37</a:t>
            </a:r>
          </a:p>
        </p:txBody>
      </p:sp>
      <p:pic>
        <p:nvPicPr>
          <p:cNvPr id="4" name="Picture 3">
            <a:extLst>
              <a:ext uri="{FF2B5EF4-FFF2-40B4-BE49-F238E27FC236}">
                <a16:creationId xmlns:a16="http://schemas.microsoft.com/office/drawing/2014/main" id="{391BF6C6-6332-2124-DF9D-706A7DA89C65}"/>
              </a:ext>
            </a:extLst>
          </p:cNvPr>
          <p:cNvPicPr>
            <a:picLocks noChangeAspect="1"/>
          </p:cNvPicPr>
          <p:nvPr/>
        </p:nvPicPr>
        <p:blipFill>
          <a:blip r:embed="rId3"/>
          <a:stretch>
            <a:fillRect/>
          </a:stretch>
        </p:blipFill>
        <p:spPr>
          <a:xfrm>
            <a:off x="3213444" y="1051563"/>
            <a:ext cx="5692633" cy="4458086"/>
          </a:xfrm>
          <a:prstGeom prst="rect">
            <a:avLst/>
          </a:prstGeom>
        </p:spPr>
      </p:pic>
    </p:spTree>
    <p:extLst>
      <p:ext uri="{BB962C8B-B14F-4D97-AF65-F5344CB8AC3E}">
        <p14:creationId xmlns:p14="http://schemas.microsoft.com/office/powerpoint/2010/main" val="3379304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1F06CC-0A76-88AC-B220-8B461CF5DF5F}"/>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nSpc>
                <a:spcPct val="90000"/>
              </a:lnSpc>
            </a:pPr>
            <a:r>
              <a:rPr lang="en-US" sz="2600" kern="1200">
                <a:solidFill>
                  <a:srgbClr val="FFFFFF"/>
                </a:solidFill>
                <a:latin typeface="+mj-lt"/>
                <a:ea typeface="+mj-ea"/>
                <a:cs typeface="+mj-cs"/>
              </a:rPr>
              <a:t>Earliest </a:t>
            </a:r>
            <a:br>
              <a:rPr lang="en-US" sz="2600" kern="1200">
                <a:solidFill>
                  <a:srgbClr val="FFFFFF"/>
                </a:solidFill>
                <a:latin typeface="+mj-lt"/>
                <a:ea typeface="+mj-ea"/>
                <a:cs typeface="+mj-cs"/>
              </a:rPr>
            </a:br>
            <a:r>
              <a:rPr lang="en-US" sz="2600" kern="1200">
                <a:solidFill>
                  <a:srgbClr val="FFFFFF"/>
                </a:solidFill>
                <a:latin typeface="+mj-lt"/>
                <a:ea typeface="+mj-ea"/>
                <a:cs typeface="+mj-cs"/>
              </a:rPr>
              <a:t>Gospel Manuscripts About Jesus</a:t>
            </a:r>
          </a:p>
        </p:txBody>
      </p:sp>
      <p:sp>
        <p:nvSpPr>
          <p:cNvPr id="6" name="Rectangle 5">
            <a:extLst>
              <a:ext uri="{FF2B5EF4-FFF2-40B4-BE49-F238E27FC236}">
                <a16:creationId xmlns:a16="http://schemas.microsoft.com/office/drawing/2014/main" id="{C27BD5C0-DFD0-887A-23D0-F47BC27BC40D}"/>
              </a:ext>
            </a:extLst>
          </p:cNvPr>
          <p:cNvSpPr/>
          <p:nvPr/>
        </p:nvSpPr>
        <p:spPr>
          <a:xfrm>
            <a:off x="3539474" y="228600"/>
            <a:ext cx="4976812"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P137 (Oxy 5345) AD 100-200</a:t>
            </a:r>
          </a:p>
        </p:txBody>
      </p:sp>
      <p:sp>
        <p:nvSpPr>
          <p:cNvPr id="7" name="Rectangle 6">
            <a:extLst>
              <a:ext uri="{FF2B5EF4-FFF2-40B4-BE49-F238E27FC236}">
                <a16:creationId xmlns:a16="http://schemas.microsoft.com/office/drawing/2014/main" id="{E6058388-AAB7-598D-C1B1-4E1B75456EA2}"/>
              </a:ext>
            </a:extLst>
          </p:cNvPr>
          <p:cNvSpPr/>
          <p:nvPr/>
        </p:nvSpPr>
        <p:spPr>
          <a:xfrm>
            <a:off x="3375833" y="5721459"/>
            <a:ext cx="5512403"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Mark 1:7-9, 16-18</a:t>
            </a:r>
          </a:p>
        </p:txBody>
      </p:sp>
      <p:pic>
        <p:nvPicPr>
          <p:cNvPr id="5" name="Picture 4">
            <a:extLst>
              <a:ext uri="{FF2B5EF4-FFF2-40B4-BE49-F238E27FC236}">
                <a16:creationId xmlns:a16="http://schemas.microsoft.com/office/drawing/2014/main" id="{BCD0872A-2C51-7D6E-0B8B-C3E21761E614}"/>
              </a:ext>
            </a:extLst>
          </p:cNvPr>
          <p:cNvPicPr>
            <a:picLocks noChangeAspect="1"/>
          </p:cNvPicPr>
          <p:nvPr/>
        </p:nvPicPr>
        <p:blipFill>
          <a:blip r:embed="rId3"/>
          <a:stretch>
            <a:fillRect/>
          </a:stretch>
        </p:blipFill>
        <p:spPr>
          <a:xfrm>
            <a:off x="4230679" y="1004270"/>
            <a:ext cx="3802710" cy="4717189"/>
          </a:xfrm>
          <a:prstGeom prst="rect">
            <a:avLst/>
          </a:prstGeom>
        </p:spPr>
      </p:pic>
    </p:spTree>
    <p:extLst>
      <p:ext uri="{BB962C8B-B14F-4D97-AF65-F5344CB8AC3E}">
        <p14:creationId xmlns:p14="http://schemas.microsoft.com/office/powerpoint/2010/main" val="3781252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1F06CC-0A76-88AC-B220-8B461CF5DF5F}"/>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nSpc>
                <a:spcPct val="90000"/>
              </a:lnSpc>
            </a:pPr>
            <a:r>
              <a:rPr lang="en-US" sz="2600" kern="1200">
                <a:solidFill>
                  <a:srgbClr val="FFFFFF"/>
                </a:solidFill>
                <a:latin typeface="+mj-lt"/>
                <a:ea typeface="+mj-ea"/>
                <a:cs typeface="+mj-cs"/>
              </a:rPr>
              <a:t>Earliest </a:t>
            </a:r>
            <a:br>
              <a:rPr lang="en-US" sz="2600" kern="1200">
                <a:solidFill>
                  <a:srgbClr val="FFFFFF"/>
                </a:solidFill>
                <a:latin typeface="+mj-lt"/>
                <a:ea typeface="+mj-ea"/>
                <a:cs typeface="+mj-cs"/>
              </a:rPr>
            </a:br>
            <a:r>
              <a:rPr lang="en-US" sz="2600" kern="1200">
                <a:solidFill>
                  <a:srgbClr val="FFFFFF"/>
                </a:solidFill>
                <a:latin typeface="+mj-lt"/>
                <a:ea typeface="+mj-ea"/>
                <a:cs typeface="+mj-cs"/>
              </a:rPr>
              <a:t>Gospel Manuscripts About Jesus</a:t>
            </a:r>
          </a:p>
        </p:txBody>
      </p:sp>
      <p:sp>
        <p:nvSpPr>
          <p:cNvPr id="6" name="Rectangle 5">
            <a:extLst>
              <a:ext uri="{FF2B5EF4-FFF2-40B4-BE49-F238E27FC236}">
                <a16:creationId xmlns:a16="http://schemas.microsoft.com/office/drawing/2014/main" id="{C27BD5C0-DFD0-887A-23D0-F47BC27BC40D}"/>
              </a:ext>
            </a:extLst>
          </p:cNvPr>
          <p:cNvSpPr/>
          <p:nvPr/>
        </p:nvSpPr>
        <p:spPr>
          <a:xfrm>
            <a:off x="3298608" y="228600"/>
            <a:ext cx="5458547"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P4 (Suppl. Gr 1120) AD 150-200</a:t>
            </a:r>
          </a:p>
        </p:txBody>
      </p:sp>
      <p:sp>
        <p:nvSpPr>
          <p:cNvPr id="7" name="Rectangle 6">
            <a:extLst>
              <a:ext uri="{FF2B5EF4-FFF2-40B4-BE49-F238E27FC236}">
                <a16:creationId xmlns:a16="http://schemas.microsoft.com/office/drawing/2014/main" id="{E6058388-AAB7-598D-C1B1-4E1B75456EA2}"/>
              </a:ext>
            </a:extLst>
          </p:cNvPr>
          <p:cNvSpPr/>
          <p:nvPr/>
        </p:nvSpPr>
        <p:spPr>
          <a:xfrm>
            <a:off x="228600" y="5657671"/>
            <a:ext cx="8774142" cy="1200329"/>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Luke 1:58-59; 1:62-2:1, 6-7; 3:8-4:2, 29-32, 34-35; 5:3-8; 5:30-6:16</a:t>
            </a:r>
          </a:p>
        </p:txBody>
      </p:sp>
      <p:pic>
        <p:nvPicPr>
          <p:cNvPr id="4" name="Picture 3">
            <a:extLst>
              <a:ext uri="{FF2B5EF4-FFF2-40B4-BE49-F238E27FC236}">
                <a16:creationId xmlns:a16="http://schemas.microsoft.com/office/drawing/2014/main" id="{56103BE8-EDEE-B864-4C36-9FC639147FF0}"/>
              </a:ext>
            </a:extLst>
          </p:cNvPr>
          <p:cNvPicPr>
            <a:picLocks noChangeAspect="1"/>
          </p:cNvPicPr>
          <p:nvPr/>
        </p:nvPicPr>
        <p:blipFill>
          <a:blip r:embed="rId3"/>
          <a:stretch>
            <a:fillRect/>
          </a:stretch>
        </p:blipFill>
        <p:spPr>
          <a:xfrm>
            <a:off x="3847415" y="817031"/>
            <a:ext cx="4360929" cy="4904428"/>
          </a:xfrm>
          <a:prstGeom prst="rect">
            <a:avLst/>
          </a:prstGeom>
        </p:spPr>
      </p:pic>
    </p:spTree>
    <p:extLst>
      <p:ext uri="{BB962C8B-B14F-4D97-AF65-F5344CB8AC3E}">
        <p14:creationId xmlns:p14="http://schemas.microsoft.com/office/powerpoint/2010/main" val="4284976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1F06CC-0A76-88AC-B220-8B461CF5DF5F}"/>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nSpc>
                <a:spcPct val="90000"/>
              </a:lnSpc>
            </a:pPr>
            <a:r>
              <a:rPr lang="en-US" sz="2600" kern="1200">
                <a:solidFill>
                  <a:srgbClr val="FFFFFF"/>
                </a:solidFill>
                <a:latin typeface="+mj-lt"/>
                <a:ea typeface="+mj-ea"/>
                <a:cs typeface="+mj-cs"/>
              </a:rPr>
              <a:t>Earliest </a:t>
            </a:r>
            <a:br>
              <a:rPr lang="en-US" sz="2600" kern="1200">
                <a:solidFill>
                  <a:srgbClr val="FFFFFF"/>
                </a:solidFill>
                <a:latin typeface="+mj-lt"/>
                <a:ea typeface="+mj-ea"/>
                <a:cs typeface="+mj-cs"/>
              </a:rPr>
            </a:br>
            <a:r>
              <a:rPr lang="en-US" sz="2600" kern="1200">
                <a:solidFill>
                  <a:srgbClr val="FFFFFF"/>
                </a:solidFill>
                <a:latin typeface="+mj-lt"/>
                <a:ea typeface="+mj-ea"/>
                <a:cs typeface="+mj-cs"/>
              </a:rPr>
              <a:t>Gospel Manuscripts About Jesus</a:t>
            </a:r>
          </a:p>
        </p:txBody>
      </p:sp>
      <p:sp>
        <p:nvSpPr>
          <p:cNvPr id="6" name="Rectangle 5">
            <a:extLst>
              <a:ext uri="{FF2B5EF4-FFF2-40B4-BE49-F238E27FC236}">
                <a16:creationId xmlns:a16="http://schemas.microsoft.com/office/drawing/2014/main" id="{C27BD5C0-DFD0-887A-23D0-F47BC27BC40D}"/>
              </a:ext>
            </a:extLst>
          </p:cNvPr>
          <p:cNvSpPr/>
          <p:nvPr/>
        </p:nvSpPr>
        <p:spPr>
          <a:xfrm>
            <a:off x="2562487" y="715415"/>
            <a:ext cx="6087757"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P52 (Rylands Greek 457) AD 90-175</a:t>
            </a:r>
          </a:p>
        </p:txBody>
      </p:sp>
      <p:sp>
        <p:nvSpPr>
          <p:cNvPr id="7" name="Rectangle 6">
            <a:extLst>
              <a:ext uri="{FF2B5EF4-FFF2-40B4-BE49-F238E27FC236}">
                <a16:creationId xmlns:a16="http://schemas.microsoft.com/office/drawing/2014/main" id="{E6058388-AAB7-598D-C1B1-4E1B75456EA2}"/>
              </a:ext>
            </a:extLst>
          </p:cNvPr>
          <p:cNvSpPr/>
          <p:nvPr/>
        </p:nvSpPr>
        <p:spPr>
          <a:xfrm>
            <a:off x="3162395" y="5181600"/>
            <a:ext cx="488794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John 18:31-33, 37, 38</a:t>
            </a:r>
          </a:p>
        </p:txBody>
      </p:sp>
      <p:pic>
        <p:nvPicPr>
          <p:cNvPr id="5" name="Picture 4">
            <a:extLst>
              <a:ext uri="{FF2B5EF4-FFF2-40B4-BE49-F238E27FC236}">
                <a16:creationId xmlns:a16="http://schemas.microsoft.com/office/drawing/2014/main" id="{C85709A2-E596-B04C-30C8-C96E98FADCA4}"/>
              </a:ext>
            </a:extLst>
          </p:cNvPr>
          <p:cNvPicPr>
            <a:picLocks noChangeAspect="1"/>
          </p:cNvPicPr>
          <p:nvPr/>
        </p:nvPicPr>
        <p:blipFill>
          <a:blip r:embed="rId3"/>
          <a:stretch>
            <a:fillRect/>
          </a:stretch>
        </p:blipFill>
        <p:spPr>
          <a:xfrm>
            <a:off x="3245714" y="1471975"/>
            <a:ext cx="5881714" cy="3435796"/>
          </a:xfrm>
          <a:prstGeom prst="rect">
            <a:avLst/>
          </a:prstGeom>
        </p:spPr>
      </p:pic>
      <p:sp>
        <p:nvSpPr>
          <p:cNvPr id="9" name="TextBox 8">
            <a:extLst>
              <a:ext uri="{FF2B5EF4-FFF2-40B4-BE49-F238E27FC236}">
                <a16:creationId xmlns:a16="http://schemas.microsoft.com/office/drawing/2014/main" id="{F73B04F8-7484-C41F-0416-F20055A781B3}"/>
              </a:ext>
            </a:extLst>
          </p:cNvPr>
          <p:cNvSpPr txBox="1"/>
          <p:nvPr/>
        </p:nvSpPr>
        <p:spPr>
          <a:xfrm>
            <a:off x="0" y="6142585"/>
            <a:ext cx="9144000" cy="646331"/>
          </a:xfrm>
          <a:prstGeom prst="rect">
            <a:avLst/>
          </a:prstGeom>
          <a:noFill/>
        </p:spPr>
        <p:txBody>
          <a:bodyPr wrap="square">
            <a:spAutoFit/>
          </a:bodyPr>
          <a:lstStyle/>
          <a:p>
            <a:r>
              <a:rPr lang="en-US" dirty="0"/>
              <a:t>Info for Slides of Manuscripts Derived from: Excavating the Evidence for Jesus: The Archaeology and History of Christ and the Gospels Titus Kennedy &amp; </a:t>
            </a:r>
            <a:r>
              <a:rPr lang="en-US" dirty="0">
                <a:hlinkClick r:id="rId4"/>
              </a:rPr>
              <a:t>https://christianpublishinghouse.co/</a:t>
            </a:r>
            <a:r>
              <a:rPr lang="en-US" dirty="0"/>
              <a:t> </a:t>
            </a:r>
          </a:p>
        </p:txBody>
      </p:sp>
    </p:spTree>
    <p:extLst>
      <p:ext uri="{BB962C8B-B14F-4D97-AF65-F5344CB8AC3E}">
        <p14:creationId xmlns:p14="http://schemas.microsoft.com/office/powerpoint/2010/main" val="3205520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345A-6ABF-0305-621E-DF3AA9ECE082}"/>
              </a:ext>
            </a:extLst>
          </p:cNvPr>
          <p:cNvSpPr>
            <a:spLocks noGrp="1"/>
          </p:cNvSpPr>
          <p:nvPr>
            <p:ph type="title"/>
          </p:nvPr>
        </p:nvSpPr>
        <p:spPr/>
        <p:txBody>
          <a:bodyPr/>
          <a:lstStyle/>
          <a:p>
            <a:r>
              <a:rPr lang="en-US" dirty="0"/>
              <a:t>Non-Christian Historical Evidence</a:t>
            </a:r>
          </a:p>
        </p:txBody>
      </p:sp>
      <p:sp>
        <p:nvSpPr>
          <p:cNvPr id="3" name="Content Placeholder 2">
            <a:extLst>
              <a:ext uri="{FF2B5EF4-FFF2-40B4-BE49-F238E27FC236}">
                <a16:creationId xmlns:a16="http://schemas.microsoft.com/office/drawing/2014/main" id="{A7611083-AD68-1EC4-F6C6-12B22C5327C6}"/>
              </a:ext>
            </a:extLst>
          </p:cNvPr>
          <p:cNvSpPr>
            <a:spLocks noGrp="1"/>
          </p:cNvSpPr>
          <p:nvPr>
            <p:ph idx="1"/>
          </p:nvPr>
        </p:nvSpPr>
        <p:spPr/>
        <p:txBody>
          <a:bodyPr/>
          <a:lstStyle/>
          <a:p>
            <a:pPr marL="0" indent="0">
              <a:buNone/>
            </a:pPr>
            <a:r>
              <a:rPr lang="en-US" dirty="0"/>
              <a:t>SUETONIUS (ca. AD 69–130) </a:t>
            </a:r>
          </a:p>
          <a:p>
            <a:pPr marL="0" indent="0">
              <a:buNone/>
            </a:pPr>
            <a:endParaRPr lang="en-US" dirty="0"/>
          </a:p>
          <a:p>
            <a:pPr marL="0" indent="0">
              <a:buNone/>
            </a:pPr>
            <a:r>
              <a:rPr lang="en-US" dirty="0"/>
              <a:t>“Since the Jews constantly made disturbances at the instigation of </a:t>
            </a:r>
            <a:r>
              <a:rPr lang="en-US" dirty="0" err="1"/>
              <a:t>Chrestus</a:t>
            </a:r>
            <a:r>
              <a:rPr lang="en-US" dirty="0"/>
              <a:t>, he expelled them from Rome” </a:t>
            </a:r>
          </a:p>
          <a:p>
            <a:pPr marL="0" indent="0">
              <a:buNone/>
            </a:pPr>
            <a:r>
              <a:rPr lang="en-US" dirty="0"/>
              <a:t>(Suetonius, </a:t>
            </a:r>
            <a:r>
              <a:rPr lang="en-US" dirty="0" err="1"/>
              <a:t>Divus</a:t>
            </a:r>
            <a:r>
              <a:rPr lang="en-US" dirty="0"/>
              <a:t> Claudius 25, ca. AD 121).</a:t>
            </a:r>
          </a:p>
        </p:txBody>
      </p:sp>
      <p:sp>
        <p:nvSpPr>
          <p:cNvPr id="7" name="TextBox 6">
            <a:extLst>
              <a:ext uri="{FF2B5EF4-FFF2-40B4-BE49-F238E27FC236}">
                <a16:creationId xmlns:a16="http://schemas.microsoft.com/office/drawing/2014/main" id="{12F84E38-B5D0-E8DD-C74D-B19DED5C3C69}"/>
              </a:ext>
            </a:extLst>
          </p:cNvPr>
          <p:cNvSpPr txBox="1"/>
          <p:nvPr/>
        </p:nvSpPr>
        <p:spPr>
          <a:xfrm>
            <a:off x="457200" y="6126163"/>
            <a:ext cx="8382000" cy="646331"/>
          </a:xfrm>
          <a:prstGeom prst="rect">
            <a:avLst/>
          </a:prstGeom>
          <a:noFill/>
        </p:spPr>
        <p:txBody>
          <a:bodyPr wrap="square">
            <a:spAutoFit/>
          </a:bodyPr>
          <a:lstStyle/>
          <a:p>
            <a:r>
              <a:rPr lang="en-US" dirty="0"/>
              <a:t>Excavating the Evidence for Jesus: The Archaeology and History of Christ and the Gospels Titus Kennedy &amp; https://www.biblicalcyclopedia.com/</a:t>
            </a:r>
          </a:p>
        </p:txBody>
      </p:sp>
      <p:sp>
        <p:nvSpPr>
          <p:cNvPr id="8" name="Rectangle 7">
            <a:extLst>
              <a:ext uri="{FF2B5EF4-FFF2-40B4-BE49-F238E27FC236}">
                <a16:creationId xmlns:a16="http://schemas.microsoft.com/office/drawing/2014/main" id="{C2D93A33-54CB-42FA-CF00-E100B81F1A84}"/>
              </a:ext>
            </a:extLst>
          </p:cNvPr>
          <p:cNvSpPr/>
          <p:nvPr/>
        </p:nvSpPr>
        <p:spPr>
          <a:xfrm>
            <a:off x="3276600" y="5297270"/>
            <a:ext cx="2247805"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Acts 18:2</a:t>
            </a:r>
          </a:p>
        </p:txBody>
      </p:sp>
    </p:spTree>
    <p:extLst>
      <p:ext uri="{BB962C8B-B14F-4D97-AF65-F5344CB8AC3E}">
        <p14:creationId xmlns:p14="http://schemas.microsoft.com/office/powerpoint/2010/main" val="1401511916"/>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345A-6ABF-0305-621E-DF3AA9ECE082}"/>
              </a:ext>
            </a:extLst>
          </p:cNvPr>
          <p:cNvSpPr>
            <a:spLocks noGrp="1"/>
          </p:cNvSpPr>
          <p:nvPr>
            <p:ph type="title"/>
          </p:nvPr>
        </p:nvSpPr>
        <p:spPr>
          <a:xfrm>
            <a:off x="457200" y="-189189"/>
            <a:ext cx="8229600" cy="1143000"/>
          </a:xfrm>
        </p:spPr>
        <p:txBody>
          <a:bodyPr/>
          <a:lstStyle/>
          <a:p>
            <a:r>
              <a:rPr lang="en-US" dirty="0"/>
              <a:t>Non-Christian Historical Evidence</a:t>
            </a:r>
          </a:p>
        </p:txBody>
      </p:sp>
      <p:sp>
        <p:nvSpPr>
          <p:cNvPr id="3" name="Content Placeholder 2">
            <a:extLst>
              <a:ext uri="{FF2B5EF4-FFF2-40B4-BE49-F238E27FC236}">
                <a16:creationId xmlns:a16="http://schemas.microsoft.com/office/drawing/2014/main" id="{A7611083-AD68-1EC4-F6C6-12B22C5327C6}"/>
              </a:ext>
            </a:extLst>
          </p:cNvPr>
          <p:cNvSpPr>
            <a:spLocks noGrp="1"/>
          </p:cNvSpPr>
          <p:nvPr>
            <p:ph idx="1"/>
          </p:nvPr>
        </p:nvSpPr>
        <p:spPr>
          <a:xfrm>
            <a:off x="457200" y="1166018"/>
            <a:ext cx="8229600" cy="4525963"/>
          </a:xfrm>
        </p:spPr>
        <p:txBody>
          <a:bodyPr>
            <a:normAutofit lnSpcReduction="10000"/>
          </a:bodyPr>
          <a:lstStyle/>
          <a:p>
            <a:pPr marL="0" indent="0">
              <a:buNone/>
            </a:pPr>
            <a:r>
              <a:rPr lang="en-US" dirty="0"/>
              <a:t>LUCIAN OF SAMOSATA (ca. AD 125–180) </a:t>
            </a:r>
          </a:p>
          <a:p>
            <a:pPr marL="0" indent="0">
              <a:buNone/>
            </a:pPr>
            <a:r>
              <a:rPr lang="en-US" dirty="0"/>
              <a:t>“He learned the wondrous lore of the Christians, by associating with their priests and scribes in </a:t>
            </a:r>
            <a:r>
              <a:rPr lang="en-US" dirty="0" err="1"/>
              <a:t>Palestina</a:t>
            </a:r>
            <a:r>
              <a:rPr lang="en-US" dirty="0"/>
              <a:t>…they still worship, the man who was crucified in </a:t>
            </a:r>
            <a:r>
              <a:rPr lang="en-US" dirty="0" err="1"/>
              <a:t>Palestina</a:t>
            </a:r>
            <a:r>
              <a:rPr lang="en-US" dirty="0"/>
              <a:t> because he introduced this new cult into the world…denying the Greek gods and by worshipping that crucified sophist himself and living under his laws” (Lucian, Passing of Peregrinus 11-13, ca. AD 166).</a:t>
            </a:r>
          </a:p>
        </p:txBody>
      </p:sp>
      <p:sp>
        <p:nvSpPr>
          <p:cNvPr id="7" name="TextBox 6">
            <a:extLst>
              <a:ext uri="{FF2B5EF4-FFF2-40B4-BE49-F238E27FC236}">
                <a16:creationId xmlns:a16="http://schemas.microsoft.com/office/drawing/2014/main" id="{12F84E38-B5D0-E8DD-C74D-B19DED5C3C69}"/>
              </a:ext>
            </a:extLst>
          </p:cNvPr>
          <p:cNvSpPr txBox="1"/>
          <p:nvPr/>
        </p:nvSpPr>
        <p:spPr>
          <a:xfrm>
            <a:off x="457200" y="6126163"/>
            <a:ext cx="8382000" cy="646331"/>
          </a:xfrm>
          <a:prstGeom prst="rect">
            <a:avLst/>
          </a:prstGeom>
          <a:noFill/>
        </p:spPr>
        <p:txBody>
          <a:bodyPr wrap="square">
            <a:spAutoFit/>
          </a:bodyPr>
          <a:lstStyle/>
          <a:p>
            <a:r>
              <a:rPr lang="en-US" dirty="0"/>
              <a:t>Excavating the Evidence for Jesus: The Archaeology and History of Christ and the Gospels Titus Kennedy &amp; </a:t>
            </a:r>
            <a:r>
              <a:rPr lang="en-US" dirty="0">
                <a:hlinkClick r:id="rId3"/>
              </a:rPr>
              <a:t>Lucian - The Passing of Peregrinus (earlychurchtexts.com)</a:t>
            </a:r>
            <a:endParaRPr lang="en-US" dirty="0"/>
          </a:p>
        </p:txBody>
      </p:sp>
    </p:spTree>
    <p:extLst>
      <p:ext uri="{BB962C8B-B14F-4D97-AF65-F5344CB8AC3E}">
        <p14:creationId xmlns:p14="http://schemas.microsoft.com/office/powerpoint/2010/main" val="1204847981"/>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345A-6ABF-0305-621E-DF3AA9ECE082}"/>
              </a:ext>
            </a:extLst>
          </p:cNvPr>
          <p:cNvSpPr>
            <a:spLocks noGrp="1"/>
          </p:cNvSpPr>
          <p:nvPr>
            <p:ph type="title"/>
          </p:nvPr>
        </p:nvSpPr>
        <p:spPr>
          <a:xfrm>
            <a:off x="457200" y="-189189"/>
            <a:ext cx="8229600" cy="1143000"/>
          </a:xfrm>
        </p:spPr>
        <p:txBody>
          <a:bodyPr/>
          <a:lstStyle/>
          <a:p>
            <a:r>
              <a:rPr lang="en-US" dirty="0"/>
              <a:t>Non-Christian Historical Evidence</a:t>
            </a:r>
          </a:p>
        </p:txBody>
      </p:sp>
      <p:sp>
        <p:nvSpPr>
          <p:cNvPr id="3" name="Content Placeholder 2">
            <a:extLst>
              <a:ext uri="{FF2B5EF4-FFF2-40B4-BE49-F238E27FC236}">
                <a16:creationId xmlns:a16="http://schemas.microsoft.com/office/drawing/2014/main" id="{A7611083-AD68-1EC4-F6C6-12B22C5327C6}"/>
              </a:ext>
            </a:extLst>
          </p:cNvPr>
          <p:cNvSpPr>
            <a:spLocks noGrp="1"/>
          </p:cNvSpPr>
          <p:nvPr>
            <p:ph idx="1"/>
          </p:nvPr>
        </p:nvSpPr>
        <p:spPr>
          <a:xfrm>
            <a:off x="228600" y="1143000"/>
            <a:ext cx="8686800" cy="5105400"/>
          </a:xfrm>
        </p:spPr>
        <p:txBody>
          <a:bodyPr>
            <a:normAutofit fontScale="92500" lnSpcReduction="20000"/>
          </a:bodyPr>
          <a:lstStyle/>
          <a:p>
            <a:pPr marL="0" indent="0">
              <a:buNone/>
            </a:pPr>
            <a:r>
              <a:rPr lang="en-US" dirty="0"/>
              <a:t>THALLUS (ca. AD 50)</a:t>
            </a:r>
          </a:p>
          <a:p>
            <a:pPr marL="0" indent="0">
              <a:buNone/>
            </a:pPr>
            <a:r>
              <a:rPr lang="en-US" dirty="0"/>
              <a:t> “[O]n the whole world there pressed a fearful darkness, and the rocks were rent by an earthquake, and many places in Judea and other districts were thrown down. Thallus calls this darkness an eclipse of the sun in the third book of histories, without reason it seems to me. For the Hebrews celebrate the Passover on the 14th day according to the moon, and the passion of our </a:t>
            </a:r>
            <a:r>
              <a:rPr lang="en-US" dirty="0" err="1"/>
              <a:t>Saviour</a:t>
            </a:r>
            <a:r>
              <a:rPr lang="en-US" dirty="0"/>
              <a:t> falls on the day before the Passover; but an eclipse of the sun takes place only when the moon comes under the sun” (Thallus, recorded in Julius </a:t>
            </a:r>
            <a:r>
              <a:rPr lang="en-US" dirty="0" err="1"/>
              <a:t>Sextus</a:t>
            </a:r>
            <a:r>
              <a:rPr lang="en-US" dirty="0"/>
              <a:t> Africanus ca. AD 220).</a:t>
            </a:r>
          </a:p>
        </p:txBody>
      </p:sp>
      <p:sp>
        <p:nvSpPr>
          <p:cNvPr id="7" name="TextBox 6">
            <a:extLst>
              <a:ext uri="{FF2B5EF4-FFF2-40B4-BE49-F238E27FC236}">
                <a16:creationId xmlns:a16="http://schemas.microsoft.com/office/drawing/2014/main" id="{12F84E38-B5D0-E8DD-C74D-B19DED5C3C69}"/>
              </a:ext>
            </a:extLst>
          </p:cNvPr>
          <p:cNvSpPr txBox="1"/>
          <p:nvPr/>
        </p:nvSpPr>
        <p:spPr>
          <a:xfrm>
            <a:off x="152400" y="6126163"/>
            <a:ext cx="8991600" cy="646331"/>
          </a:xfrm>
          <a:prstGeom prst="rect">
            <a:avLst/>
          </a:prstGeom>
          <a:noFill/>
        </p:spPr>
        <p:txBody>
          <a:bodyPr wrap="square">
            <a:spAutoFit/>
          </a:bodyPr>
          <a:lstStyle/>
          <a:p>
            <a:r>
              <a:rPr lang="en-US" dirty="0"/>
              <a:t>Excavating the Evidence for Jesus: The Archaeology and History of Christ and the Gospels Titus Kennedy &amp; </a:t>
            </a:r>
            <a:r>
              <a:rPr lang="en-US" dirty="0" err="1">
                <a:hlinkClick r:id="rId3"/>
              </a:rPr>
              <a:t>Sextus</a:t>
            </a:r>
            <a:r>
              <a:rPr lang="en-US" dirty="0">
                <a:hlinkClick r:id="rId3"/>
              </a:rPr>
              <a:t> Julius Africanus | Early Church, Roman Empire, Chronography | Britannica</a:t>
            </a:r>
            <a:endParaRPr lang="en-US" dirty="0"/>
          </a:p>
        </p:txBody>
      </p:sp>
    </p:spTree>
    <p:extLst>
      <p:ext uri="{BB962C8B-B14F-4D97-AF65-F5344CB8AC3E}">
        <p14:creationId xmlns:p14="http://schemas.microsoft.com/office/powerpoint/2010/main" val="4139458894"/>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38756</TotalTime>
  <Words>2913</Words>
  <Application>Microsoft Office PowerPoint</Application>
  <PresentationFormat>On-screen Show (4:3)</PresentationFormat>
  <Paragraphs>128</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 DELANEY</vt:lpstr>
      <vt:lpstr>Arial</vt:lpstr>
      <vt:lpstr>Arial</vt:lpstr>
      <vt:lpstr>Calibri</vt:lpstr>
      <vt:lpstr>Georgia</vt:lpstr>
      <vt:lpstr>inherit</vt:lpstr>
      <vt:lpstr>Libre Baskerville</vt:lpstr>
      <vt:lpstr>Noto Sans</vt:lpstr>
      <vt:lpstr>Roboto</vt:lpstr>
      <vt:lpstr>Office Theme</vt:lpstr>
      <vt:lpstr>PowerPoint Presentation</vt:lpstr>
      <vt:lpstr>Earliest  Gospel Manuscripts About Jesus</vt:lpstr>
      <vt:lpstr>Earliest  Gospel Manuscripts About Jesus</vt:lpstr>
      <vt:lpstr>Earliest  Gospel Manuscripts About Jesus</vt:lpstr>
      <vt:lpstr>Earliest  Gospel Manuscripts About Jesus</vt:lpstr>
      <vt:lpstr>Earliest  Gospel Manuscripts About Jesus</vt:lpstr>
      <vt:lpstr>Non-Christian Historical Evidence</vt:lpstr>
      <vt:lpstr>Non-Christian Historical Evidence</vt:lpstr>
      <vt:lpstr>Non-Christian Historical Evidence</vt:lpstr>
      <vt:lpstr>More!!!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dc:creator>
  <cp:lastModifiedBy>Pastor Tom Hazelwood</cp:lastModifiedBy>
  <cp:revision>823</cp:revision>
  <dcterms:created xsi:type="dcterms:W3CDTF">2014-04-26T11:32:41Z</dcterms:created>
  <dcterms:modified xsi:type="dcterms:W3CDTF">2024-03-21T21:45:04Z</dcterms:modified>
</cp:coreProperties>
</file>