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11"/>
  </p:notesMasterIdLst>
  <p:sldIdLst>
    <p:sldId id="776" r:id="rId2"/>
    <p:sldId id="556" r:id="rId3"/>
    <p:sldId id="777" r:id="rId4"/>
    <p:sldId id="256" r:id="rId5"/>
    <p:sldId id="778" r:id="rId6"/>
    <p:sldId id="779" r:id="rId7"/>
    <p:sldId id="780" r:id="rId8"/>
    <p:sldId id="781" r:id="rId9"/>
    <p:sldId id="78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61" autoAdjust="0"/>
    <p:restoredTop sz="68342" autoAdjust="0"/>
  </p:normalViewPr>
  <p:slideViewPr>
    <p:cSldViewPr>
      <p:cViewPr varScale="1">
        <p:scale>
          <a:sx n="75" d="100"/>
          <a:sy n="75" d="100"/>
        </p:scale>
        <p:origin x="223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Tom Hazelwood" userId="d18c485ded806f6d" providerId="LiveId" clId="{8F97271E-A846-4EA3-AE61-F1BA1D9ED79C}"/>
    <pc:docChg chg="delSld">
      <pc:chgData name="Pastor Tom Hazelwood" userId="d18c485ded806f6d" providerId="LiveId" clId="{8F97271E-A846-4EA3-AE61-F1BA1D9ED79C}" dt="2024-03-21T21:58:47.004" v="2" actId="2696"/>
      <pc:docMkLst>
        <pc:docMk/>
      </pc:docMkLst>
      <pc:sldChg chg="del">
        <pc:chgData name="Pastor Tom Hazelwood" userId="d18c485ded806f6d" providerId="LiveId" clId="{8F97271E-A846-4EA3-AE61-F1BA1D9ED79C}" dt="2024-03-21T21:58:15.190" v="0" actId="2696"/>
        <pc:sldMkLst>
          <pc:docMk/>
          <pc:sldMk cId="404281347" sldId="257"/>
        </pc:sldMkLst>
      </pc:sldChg>
      <pc:sldChg chg="del">
        <pc:chgData name="Pastor Tom Hazelwood" userId="d18c485ded806f6d" providerId="LiveId" clId="{8F97271E-A846-4EA3-AE61-F1BA1D9ED79C}" dt="2024-03-21T21:58:34.834" v="1" actId="2696"/>
        <pc:sldMkLst>
          <pc:docMk/>
          <pc:sldMk cId="1219928272" sldId="258"/>
        </pc:sldMkLst>
      </pc:sldChg>
      <pc:sldChg chg="del">
        <pc:chgData name="Pastor Tom Hazelwood" userId="d18c485ded806f6d" providerId="LiveId" clId="{8F97271E-A846-4EA3-AE61-F1BA1D9ED79C}" dt="2024-03-21T21:58:34.834" v="1" actId="2696"/>
        <pc:sldMkLst>
          <pc:docMk/>
          <pc:sldMk cId="4143935606" sldId="259"/>
        </pc:sldMkLst>
      </pc:sldChg>
      <pc:sldChg chg="del">
        <pc:chgData name="Pastor Tom Hazelwood" userId="d18c485ded806f6d" providerId="LiveId" clId="{8F97271E-A846-4EA3-AE61-F1BA1D9ED79C}" dt="2024-03-21T21:58:34.834" v="1" actId="2696"/>
        <pc:sldMkLst>
          <pc:docMk/>
          <pc:sldMk cId="4052896179" sldId="260"/>
        </pc:sldMkLst>
      </pc:sldChg>
      <pc:sldChg chg="del">
        <pc:chgData name="Pastor Tom Hazelwood" userId="d18c485ded806f6d" providerId="LiveId" clId="{8F97271E-A846-4EA3-AE61-F1BA1D9ED79C}" dt="2024-03-21T21:58:34.834" v="1" actId="2696"/>
        <pc:sldMkLst>
          <pc:docMk/>
          <pc:sldMk cId="3765603373" sldId="261"/>
        </pc:sldMkLst>
      </pc:sldChg>
      <pc:sldChg chg="del">
        <pc:chgData name="Pastor Tom Hazelwood" userId="d18c485ded806f6d" providerId="LiveId" clId="{8F97271E-A846-4EA3-AE61-F1BA1D9ED79C}" dt="2024-03-21T21:58:34.834" v="1" actId="2696"/>
        <pc:sldMkLst>
          <pc:docMk/>
          <pc:sldMk cId="2563183347" sldId="262"/>
        </pc:sldMkLst>
      </pc:sldChg>
      <pc:sldChg chg="del">
        <pc:chgData name="Pastor Tom Hazelwood" userId="d18c485ded806f6d" providerId="LiveId" clId="{8F97271E-A846-4EA3-AE61-F1BA1D9ED79C}" dt="2024-03-21T21:58:34.834" v="1" actId="2696"/>
        <pc:sldMkLst>
          <pc:docMk/>
          <pc:sldMk cId="3349555843" sldId="263"/>
        </pc:sldMkLst>
      </pc:sldChg>
      <pc:sldChg chg="del">
        <pc:chgData name="Pastor Tom Hazelwood" userId="d18c485ded806f6d" providerId="LiveId" clId="{8F97271E-A846-4EA3-AE61-F1BA1D9ED79C}" dt="2024-03-21T21:58:34.834" v="1" actId="2696"/>
        <pc:sldMkLst>
          <pc:docMk/>
          <pc:sldMk cId="1913534715" sldId="264"/>
        </pc:sldMkLst>
      </pc:sldChg>
      <pc:sldChg chg="del">
        <pc:chgData name="Pastor Tom Hazelwood" userId="d18c485ded806f6d" providerId="LiveId" clId="{8F97271E-A846-4EA3-AE61-F1BA1D9ED79C}" dt="2024-03-21T21:58:34.834" v="1" actId="2696"/>
        <pc:sldMkLst>
          <pc:docMk/>
          <pc:sldMk cId="386496255" sldId="265"/>
        </pc:sldMkLst>
      </pc:sldChg>
      <pc:sldChg chg="del">
        <pc:chgData name="Pastor Tom Hazelwood" userId="d18c485ded806f6d" providerId="LiveId" clId="{8F97271E-A846-4EA3-AE61-F1BA1D9ED79C}" dt="2024-03-21T21:58:34.834" v="1" actId="2696"/>
        <pc:sldMkLst>
          <pc:docMk/>
          <pc:sldMk cId="2248853936" sldId="266"/>
        </pc:sldMkLst>
      </pc:sldChg>
      <pc:sldChg chg="del">
        <pc:chgData name="Pastor Tom Hazelwood" userId="d18c485ded806f6d" providerId="LiveId" clId="{8F97271E-A846-4EA3-AE61-F1BA1D9ED79C}" dt="2024-03-21T21:58:34.834" v="1" actId="2696"/>
        <pc:sldMkLst>
          <pc:docMk/>
          <pc:sldMk cId="1732655874" sldId="268"/>
        </pc:sldMkLst>
      </pc:sldChg>
      <pc:sldChg chg="del">
        <pc:chgData name="Pastor Tom Hazelwood" userId="d18c485ded806f6d" providerId="LiveId" clId="{8F97271E-A846-4EA3-AE61-F1BA1D9ED79C}" dt="2024-03-21T21:58:15.190" v="0" actId="2696"/>
        <pc:sldMkLst>
          <pc:docMk/>
          <pc:sldMk cId="0" sldId="277"/>
        </pc:sldMkLst>
      </pc:sldChg>
      <pc:sldChg chg="del">
        <pc:chgData name="Pastor Tom Hazelwood" userId="d18c485ded806f6d" providerId="LiveId" clId="{8F97271E-A846-4EA3-AE61-F1BA1D9ED79C}" dt="2024-03-21T21:58:15.190" v="0" actId="2696"/>
        <pc:sldMkLst>
          <pc:docMk/>
          <pc:sldMk cId="0" sldId="278"/>
        </pc:sldMkLst>
      </pc:sldChg>
      <pc:sldChg chg="del">
        <pc:chgData name="Pastor Tom Hazelwood" userId="d18c485ded806f6d" providerId="LiveId" clId="{8F97271E-A846-4EA3-AE61-F1BA1D9ED79C}" dt="2024-03-21T21:58:15.190" v="0" actId="2696"/>
        <pc:sldMkLst>
          <pc:docMk/>
          <pc:sldMk cId="1564026045" sldId="279"/>
        </pc:sldMkLst>
      </pc:sldChg>
      <pc:sldChg chg="del">
        <pc:chgData name="Pastor Tom Hazelwood" userId="d18c485ded806f6d" providerId="LiveId" clId="{8F97271E-A846-4EA3-AE61-F1BA1D9ED79C}" dt="2024-03-21T21:58:15.190" v="0" actId="2696"/>
        <pc:sldMkLst>
          <pc:docMk/>
          <pc:sldMk cId="911511834" sldId="280"/>
        </pc:sldMkLst>
      </pc:sldChg>
      <pc:sldChg chg="del">
        <pc:chgData name="Pastor Tom Hazelwood" userId="d18c485ded806f6d" providerId="LiveId" clId="{8F97271E-A846-4EA3-AE61-F1BA1D9ED79C}" dt="2024-03-21T21:58:15.190" v="0" actId="2696"/>
        <pc:sldMkLst>
          <pc:docMk/>
          <pc:sldMk cId="3512729852" sldId="281"/>
        </pc:sldMkLst>
      </pc:sldChg>
      <pc:sldChg chg="del">
        <pc:chgData name="Pastor Tom Hazelwood" userId="d18c485ded806f6d" providerId="LiveId" clId="{8F97271E-A846-4EA3-AE61-F1BA1D9ED79C}" dt="2024-03-21T21:58:15.190" v="0" actId="2696"/>
        <pc:sldMkLst>
          <pc:docMk/>
          <pc:sldMk cId="2620220469" sldId="282"/>
        </pc:sldMkLst>
      </pc:sldChg>
      <pc:sldChg chg="del">
        <pc:chgData name="Pastor Tom Hazelwood" userId="d18c485ded806f6d" providerId="LiveId" clId="{8F97271E-A846-4EA3-AE61-F1BA1D9ED79C}" dt="2024-03-21T21:58:15.190" v="0" actId="2696"/>
        <pc:sldMkLst>
          <pc:docMk/>
          <pc:sldMk cId="1802553856" sldId="283"/>
        </pc:sldMkLst>
      </pc:sldChg>
      <pc:sldChg chg="del">
        <pc:chgData name="Pastor Tom Hazelwood" userId="d18c485ded806f6d" providerId="LiveId" clId="{8F97271E-A846-4EA3-AE61-F1BA1D9ED79C}" dt="2024-03-21T21:58:15.190" v="0" actId="2696"/>
        <pc:sldMkLst>
          <pc:docMk/>
          <pc:sldMk cId="4284980467" sldId="284"/>
        </pc:sldMkLst>
      </pc:sldChg>
      <pc:sldChg chg="del">
        <pc:chgData name="Pastor Tom Hazelwood" userId="d18c485ded806f6d" providerId="LiveId" clId="{8F97271E-A846-4EA3-AE61-F1BA1D9ED79C}" dt="2024-03-21T21:58:15.190" v="0" actId="2696"/>
        <pc:sldMkLst>
          <pc:docMk/>
          <pc:sldMk cId="78359790" sldId="285"/>
        </pc:sldMkLst>
      </pc:sldChg>
      <pc:sldChg chg="del">
        <pc:chgData name="Pastor Tom Hazelwood" userId="d18c485ded806f6d" providerId="LiveId" clId="{8F97271E-A846-4EA3-AE61-F1BA1D9ED79C}" dt="2024-03-21T21:58:15.190" v="0" actId="2696"/>
        <pc:sldMkLst>
          <pc:docMk/>
          <pc:sldMk cId="2664291434" sldId="286"/>
        </pc:sldMkLst>
      </pc:sldChg>
      <pc:sldChg chg="del">
        <pc:chgData name="Pastor Tom Hazelwood" userId="d18c485ded806f6d" providerId="LiveId" clId="{8F97271E-A846-4EA3-AE61-F1BA1D9ED79C}" dt="2024-03-21T21:58:15.190" v="0" actId="2696"/>
        <pc:sldMkLst>
          <pc:docMk/>
          <pc:sldMk cId="1763665977" sldId="287"/>
        </pc:sldMkLst>
      </pc:sldChg>
      <pc:sldChg chg="del">
        <pc:chgData name="Pastor Tom Hazelwood" userId="d18c485ded806f6d" providerId="LiveId" clId="{8F97271E-A846-4EA3-AE61-F1BA1D9ED79C}" dt="2024-03-21T21:58:15.190" v="0" actId="2696"/>
        <pc:sldMkLst>
          <pc:docMk/>
          <pc:sldMk cId="1002399093" sldId="288"/>
        </pc:sldMkLst>
      </pc:sldChg>
      <pc:sldChg chg="del">
        <pc:chgData name="Pastor Tom Hazelwood" userId="d18c485ded806f6d" providerId="LiveId" clId="{8F97271E-A846-4EA3-AE61-F1BA1D9ED79C}" dt="2024-03-21T21:58:15.190" v="0" actId="2696"/>
        <pc:sldMkLst>
          <pc:docMk/>
          <pc:sldMk cId="2240405716" sldId="289"/>
        </pc:sldMkLst>
      </pc:sldChg>
      <pc:sldChg chg="del">
        <pc:chgData name="Pastor Tom Hazelwood" userId="d18c485ded806f6d" providerId="LiveId" clId="{8F97271E-A846-4EA3-AE61-F1BA1D9ED79C}" dt="2024-03-21T21:58:15.190" v="0" actId="2696"/>
        <pc:sldMkLst>
          <pc:docMk/>
          <pc:sldMk cId="3662254310" sldId="290"/>
        </pc:sldMkLst>
      </pc:sldChg>
      <pc:sldChg chg="del">
        <pc:chgData name="Pastor Tom Hazelwood" userId="d18c485ded806f6d" providerId="LiveId" clId="{8F97271E-A846-4EA3-AE61-F1BA1D9ED79C}" dt="2024-03-21T21:58:15.190" v="0" actId="2696"/>
        <pc:sldMkLst>
          <pc:docMk/>
          <pc:sldMk cId="4094025946" sldId="526"/>
        </pc:sldMkLst>
      </pc:sldChg>
      <pc:sldChg chg="del">
        <pc:chgData name="Pastor Tom Hazelwood" userId="d18c485ded806f6d" providerId="LiveId" clId="{8F97271E-A846-4EA3-AE61-F1BA1D9ED79C}" dt="2024-03-21T21:58:15.190" v="0" actId="2696"/>
        <pc:sldMkLst>
          <pc:docMk/>
          <pc:sldMk cId="789123470" sldId="527"/>
        </pc:sldMkLst>
      </pc:sldChg>
      <pc:sldChg chg="del">
        <pc:chgData name="Pastor Tom Hazelwood" userId="d18c485ded806f6d" providerId="LiveId" clId="{8F97271E-A846-4EA3-AE61-F1BA1D9ED79C}" dt="2024-03-21T21:58:15.190" v="0" actId="2696"/>
        <pc:sldMkLst>
          <pc:docMk/>
          <pc:sldMk cId="2401529972" sldId="528"/>
        </pc:sldMkLst>
      </pc:sldChg>
      <pc:sldChg chg="del">
        <pc:chgData name="Pastor Tom Hazelwood" userId="d18c485ded806f6d" providerId="LiveId" clId="{8F97271E-A846-4EA3-AE61-F1BA1D9ED79C}" dt="2024-03-21T21:58:15.190" v="0" actId="2696"/>
        <pc:sldMkLst>
          <pc:docMk/>
          <pc:sldMk cId="1931143353" sldId="529"/>
        </pc:sldMkLst>
      </pc:sldChg>
      <pc:sldChg chg="del">
        <pc:chgData name="Pastor Tom Hazelwood" userId="d18c485ded806f6d" providerId="LiveId" clId="{8F97271E-A846-4EA3-AE61-F1BA1D9ED79C}" dt="2024-03-21T21:58:15.190" v="0" actId="2696"/>
        <pc:sldMkLst>
          <pc:docMk/>
          <pc:sldMk cId="4186764327" sldId="530"/>
        </pc:sldMkLst>
      </pc:sldChg>
      <pc:sldChg chg="del">
        <pc:chgData name="Pastor Tom Hazelwood" userId="d18c485ded806f6d" providerId="LiveId" clId="{8F97271E-A846-4EA3-AE61-F1BA1D9ED79C}" dt="2024-03-21T21:58:15.190" v="0" actId="2696"/>
        <pc:sldMkLst>
          <pc:docMk/>
          <pc:sldMk cId="2460630536" sldId="531"/>
        </pc:sldMkLst>
      </pc:sldChg>
      <pc:sldChg chg="del">
        <pc:chgData name="Pastor Tom Hazelwood" userId="d18c485ded806f6d" providerId="LiveId" clId="{8F97271E-A846-4EA3-AE61-F1BA1D9ED79C}" dt="2024-03-21T21:58:15.190" v="0" actId="2696"/>
        <pc:sldMkLst>
          <pc:docMk/>
          <pc:sldMk cId="2026017628" sldId="532"/>
        </pc:sldMkLst>
      </pc:sldChg>
      <pc:sldChg chg="del">
        <pc:chgData name="Pastor Tom Hazelwood" userId="d18c485ded806f6d" providerId="LiveId" clId="{8F97271E-A846-4EA3-AE61-F1BA1D9ED79C}" dt="2024-03-21T21:58:15.190" v="0" actId="2696"/>
        <pc:sldMkLst>
          <pc:docMk/>
          <pc:sldMk cId="1455816952" sldId="533"/>
        </pc:sldMkLst>
      </pc:sldChg>
      <pc:sldChg chg="del">
        <pc:chgData name="Pastor Tom Hazelwood" userId="d18c485ded806f6d" providerId="LiveId" clId="{8F97271E-A846-4EA3-AE61-F1BA1D9ED79C}" dt="2024-03-21T21:58:15.190" v="0" actId="2696"/>
        <pc:sldMkLst>
          <pc:docMk/>
          <pc:sldMk cId="4264442019" sldId="534"/>
        </pc:sldMkLst>
      </pc:sldChg>
      <pc:sldChg chg="del">
        <pc:chgData name="Pastor Tom Hazelwood" userId="d18c485ded806f6d" providerId="LiveId" clId="{8F97271E-A846-4EA3-AE61-F1BA1D9ED79C}" dt="2024-03-21T21:58:15.190" v="0" actId="2696"/>
        <pc:sldMkLst>
          <pc:docMk/>
          <pc:sldMk cId="2279771794" sldId="535"/>
        </pc:sldMkLst>
      </pc:sldChg>
      <pc:sldChg chg="del">
        <pc:chgData name="Pastor Tom Hazelwood" userId="d18c485ded806f6d" providerId="LiveId" clId="{8F97271E-A846-4EA3-AE61-F1BA1D9ED79C}" dt="2024-03-21T21:58:15.190" v="0" actId="2696"/>
        <pc:sldMkLst>
          <pc:docMk/>
          <pc:sldMk cId="2165623445" sldId="561"/>
        </pc:sldMkLst>
      </pc:sldChg>
      <pc:sldChg chg="del">
        <pc:chgData name="Pastor Tom Hazelwood" userId="d18c485ded806f6d" providerId="LiveId" clId="{8F97271E-A846-4EA3-AE61-F1BA1D9ED79C}" dt="2024-03-21T21:58:34.834" v="1" actId="2696"/>
        <pc:sldMkLst>
          <pc:docMk/>
          <pc:sldMk cId="369584551" sldId="562"/>
        </pc:sldMkLst>
      </pc:sldChg>
      <pc:sldChg chg="del">
        <pc:chgData name="Pastor Tom Hazelwood" userId="d18c485ded806f6d" providerId="LiveId" clId="{8F97271E-A846-4EA3-AE61-F1BA1D9ED79C}" dt="2024-03-21T21:58:15.190" v="0" actId="2696"/>
        <pc:sldMkLst>
          <pc:docMk/>
          <pc:sldMk cId="2780698894" sldId="573"/>
        </pc:sldMkLst>
      </pc:sldChg>
      <pc:sldChg chg="del">
        <pc:chgData name="Pastor Tom Hazelwood" userId="d18c485ded806f6d" providerId="LiveId" clId="{8F97271E-A846-4EA3-AE61-F1BA1D9ED79C}" dt="2024-03-21T21:58:15.190" v="0" actId="2696"/>
        <pc:sldMkLst>
          <pc:docMk/>
          <pc:sldMk cId="2718955794" sldId="753"/>
        </pc:sldMkLst>
      </pc:sldChg>
      <pc:sldChg chg="del">
        <pc:chgData name="Pastor Tom Hazelwood" userId="d18c485ded806f6d" providerId="LiveId" clId="{8F97271E-A846-4EA3-AE61-F1BA1D9ED79C}" dt="2024-03-21T21:58:15.190" v="0" actId="2696"/>
        <pc:sldMkLst>
          <pc:docMk/>
          <pc:sldMk cId="2226411446" sldId="774"/>
        </pc:sldMkLst>
      </pc:sldChg>
      <pc:sldChg chg="del">
        <pc:chgData name="Pastor Tom Hazelwood" userId="d18c485ded806f6d" providerId="LiveId" clId="{8F97271E-A846-4EA3-AE61-F1BA1D9ED79C}" dt="2024-03-21T21:58:15.190" v="0" actId="2696"/>
        <pc:sldMkLst>
          <pc:docMk/>
          <pc:sldMk cId="435682665" sldId="783"/>
        </pc:sldMkLst>
      </pc:sldChg>
      <pc:sldChg chg="del">
        <pc:chgData name="Pastor Tom Hazelwood" userId="d18c485ded806f6d" providerId="LiveId" clId="{8F97271E-A846-4EA3-AE61-F1BA1D9ED79C}" dt="2024-03-21T21:58:15.190" v="0" actId="2696"/>
        <pc:sldMkLst>
          <pc:docMk/>
          <pc:sldMk cId="2670431031" sldId="784"/>
        </pc:sldMkLst>
      </pc:sldChg>
      <pc:sldChg chg="del">
        <pc:chgData name="Pastor Tom Hazelwood" userId="d18c485ded806f6d" providerId="LiveId" clId="{8F97271E-A846-4EA3-AE61-F1BA1D9ED79C}" dt="2024-03-21T21:58:15.190" v="0" actId="2696"/>
        <pc:sldMkLst>
          <pc:docMk/>
          <pc:sldMk cId="1683581495" sldId="849"/>
        </pc:sldMkLst>
      </pc:sldChg>
      <pc:sldChg chg="del">
        <pc:chgData name="Pastor Tom Hazelwood" userId="d18c485ded806f6d" providerId="LiveId" clId="{8F97271E-A846-4EA3-AE61-F1BA1D9ED79C}" dt="2024-03-21T21:58:15.190" v="0" actId="2696"/>
        <pc:sldMkLst>
          <pc:docMk/>
          <pc:sldMk cId="3255011260" sldId="850"/>
        </pc:sldMkLst>
      </pc:sldChg>
      <pc:sldChg chg="del">
        <pc:chgData name="Pastor Tom Hazelwood" userId="d18c485ded806f6d" providerId="LiveId" clId="{8F97271E-A846-4EA3-AE61-F1BA1D9ED79C}" dt="2024-03-21T21:58:47.004" v="2" actId="2696"/>
        <pc:sldMkLst>
          <pc:docMk/>
          <pc:sldMk cId="1306986679" sldId="851"/>
        </pc:sldMkLst>
      </pc:sldChg>
      <pc:sldChg chg="del">
        <pc:chgData name="Pastor Tom Hazelwood" userId="d18c485ded806f6d" providerId="LiveId" clId="{8F97271E-A846-4EA3-AE61-F1BA1D9ED79C}" dt="2024-03-21T21:58:47.004" v="2" actId="2696"/>
        <pc:sldMkLst>
          <pc:docMk/>
          <pc:sldMk cId="3871806726" sldId="894"/>
        </pc:sldMkLst>
      </pc:sldChg>
      <pc:sldChg chg="del">
        <pc:chgData name="Pastor Tom Hazelwood" userId="d18c485ded806f6d" providerId="LiveId" clId="{8F97271E-A846-4EA3-AE61-F1BA1D9ED79C}" dt="2024-03-21T21:58:34.834" v="1" actId="2696"/>
        <pc:sldMkLst>
          <pc:docMk/>
          <pc:sldMk cId="3371110862" sldId="895"/>
        </pc:sldMkLst>
      </pc:sldChg>
      <pc:sldChg chg="del">
        <pc:chgData name="Pastor Tom Hazelwood" userId="d18c485ded806f6d" providerId="LiveId" clId="{8F97271E-A846-4EA3-AE61-F1BA1D9ED79C}" dt="2024-03-21T21:58:34.834" v="1" actId="2696"/>
        <pc:sldMkLst>
          <pc:docMk/>
          <pc:sldMk cId="178096723" sldId="8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E1022-EC4F-4DBE-847D-5C87346638CF}" type="datetimeFigureOut">
              <a:rPr lang="en-US" smtClean="0"/>
              <a:t>3/21/2024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DA591-E39F-4A46-9E72-1EFE26776153}" type="slidenum">
              <a:rPr lang="en-US" smtClean="0"/>
              <a:t>‹#›</a:t>
            </a:fld>
            <a:endParaRPr lang="en-US"/>
          </a:p>
        </p:txBody>
      </p:sp>
    </p:spTree>
    <p:extLst>
      <p:ext uri="{BB962C8B-B14F-4D97-AF65-F5344CB8AC3E}">
        <p14:creationId xmlns:p14="http://schemas.microsoft.com/office/powerpoint/2010/main" val="349267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ecure.merriam-webster.com/msdictionary/command"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secure.merriam-webster.com/msdictionary/charg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secure.merriam-webster.com/msdictionary/teacher" TargetMode="External"/><Relationship Id="rId3" Type="http://schemas.openxmlformats.org/officeDocument/2006/relationships/hyperlink" Target="https://secure.merriam-webster.com/msdictionary/demonstrate" TargetMode="External"/><Relationship Id="rId7" Type="http://schemas.openxmlformats.org/officeDocument/2006/relationships/hyperlink" Target="https://secure.merriam-webster.com/msdictionary/check"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secure.merriam-webster.com/msdictionary/reprimand" TargetMode="External"/><Relationship Id="rId5" Type="http://schemas.openxmlformats.org/officeDocument/2006/relationships/hyperlink" Target="https://secure.merriam-webster.com/msdictionary/persuade" TargetMode="External"/><Relationship Id="rId4" Type="http://schemas.openxmlformats.org/officeDocument/2006/relationships/hyperlink" Target="https://secure.merriam-webster.com/msdictionary/prove" TargetMode="External"/><Relationship Id="rId9" Type="http://schemas.openxmlformats.org/officeDocument/2006/relationships/hyperlink" Target="https://secure.merriam-webster.com/msdictionary/doctrin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Tonight for Showing Truth – We are going to look at the Discipline of Disciple Making…</a:t>
            </a:r>
          </a:p>
          <a:p>
            <a:endParaRPr lang="en-US" dirty="0"/>
          </a:p>
          <a:p>
            <a:r>
              <a:rPr lang="en-US" dirty="0"/>
              <a:t>Discipleship is not just a take in type action – it is a take in and give away action.- it is like the bottom saying you see on this screen: “Helping Hearts Walk In Truth”</a:t>
            </a:r>
          </a:p>
          <a:p>
            <a:r>
              <a:rPr lang="en-US" dirty="0"/>
              <a:t>True Discipleship is Disciple Making while walking with people.</a:t>
            </a:r>
          </a:p>
        </p:txBody>
      </p:sp>
      <p:sp>
        <p:nvSpPr>
          <p:cNvPr id="4" name="Slide Number Placeholder 3"/>
          <p:cNvSpPr>
            <a:spLocks noGrp="1"/>
          </p:cNvSpPr>
          <p:nvPr>
            <p:ph type="sldNum" sz="quarter" idx="5"/>
          </p:nvPr>
        </p:nvSpPr>
        <p:spPr/>
        <p:txBody>
          <a:bodyPr/>
          <a:lstStyle/>
          <a:p>
            <a:fld id="{759DA591-E39F-4A46-9E72-1EFE26776153}" type="slidenum">
              <a:rPr lang="en-US" smtClean="0"/>
              <a:t>1</a:t>
            </a:fld>
            <a:endParaRPr lang="en-US"/>
          </a:p>
        </p:txBody>
      </p:sp>
    </p:spTree>
    <p:extLst>
      <p:ext uri="{BB962C8B-B14F-4D97-AF65-F5344CB8AC3E}">
        <p14:creationId xmlns:p14="http://schemas.microsoft.com/office/powerpoint/2010/main" val="2117360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a:solidFill>
                  <a:schemeClr val="tx1"/>
                </a:solidFill>
                <a:effectLst/>
                <a:latin typeface="+mn-lt"/>
                <a:ea typeface="+mn-ea"/>
                <a:cs typeface="+mn-cs"/>
              </a:rPr>
              <a:t>Matthew 28:18-20 NKJV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18 And Jesus came and spoke to them, saying, "All authority has been given to Me in heaven and on earth.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19 "Go therefore and make disciples of all the nations, baptizing them in the name of the Father and of the Son and of the Holy Spirit,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 "teaching them to observe all things that I have commanded you; and lo, I am with you always, even to the end of the age." Amen.</a:t>
            </a:r>
          </a:p>
          <a:p>
            <a:endParaRPr lang="en-US" sz="1200" b="1" kern="1200" dirty="0">
              <a:solidFill>
                <a:schemeClr val="tx1"/>
              </a:solidFill>
              <a:effectLst/>
              <a:latin typeface="+mn-lt"/>
              <a:ea typeface="+mn-ea"/>
              <a:cs typeface="+mn-cs"/>
            </a:endParaRPr>
          </a:p>
          <a:p>
            <a:r>
              <a:rPr lang="en-US" sz="2000" b="0" i="0" u="none" kern="1200" dirty="0">
                <a:solidFill>
                  <a:schemeClr val="tx1"/>
                </a:solidFill>
                <a:effectLst/>
                <a:latin typeface="+mn-lt"/>
                <a:ea typeface="+mn-ea"/>
                <a:cs typeface="+mn-cs"/>
              </a:rPr>
              <a:t>One word I always love to touch on in Christ’s 3</a:t>
            </a:r>
            <a:r>
              <a:rPr lang="en-US" sz="2000" b="0" i="0" u="none" kern="1200" baseline="30000" dirty="0">
                <a:solidFill>
                  <a:schemeClr val="tx1"/>
                </a:solidFill>
                <a:effectLst/>
                <a:latin typeface="+mn-lt"/>
                <a:ea typeface="+mn-ea"/>
                <a:cs typeface="+mn-cs"/>
              </a:rPr>
              <a:t>rd</a:t>
            </a:r>
            <a:r>
              <a:rPr lang="en-US" sz="2000" b="0" i="0" u="none" kern="1200" dirty="0">
                <a:solidFill>
                  <a:schemeClr val="tx1"/>
                </a:solidFill>
                <a:effectLst/>
                <a:latin typeface="+mn-lt"/>
                <a:ea typeface="+mn-ea"/>
                <a:cs typeface="+mn-cs"/>
              </a:rPr>
              <a:t> commandment here is </a:t>
            </a:r>
            <a:r>
              <a:rPr lang="en-US" sz="2000" b="1" i="1" kern="1200" dirty="0">
                <a:solidFill>
                  <a:schemeClr val="tx1"/>
                </a:solidFill>
                <a:effectLst/>
                <a:latin typeface="+mn-lt"/>
                <a:ea typeface="+mn-ea"/>
                <a:cs typeface="+mn-cs"/>
              </a:rPr>
              <a:t>Go</a:t>
            </a:r>
          </a:p>
          <a:p>
            <a:r>
              <a:rPr lang="en-US" sz="2000" b="1" i="1" kern="1200" dirty="0">
                <a:solidFill>
                  <a:schemeClr val="tx1"/>
                </a:solidFill>
                <a:effectLst/>
                <a:latin typeface="+mn-lt"/>
                <a:ea typeface="+mn-ea"/>
                <a:cs typeface="+mn-cs"/>
              </a:rPr>
              <a:t>CLICK</a:t>
            </a:r>
          </a:p>
          <a:p>
            <a:r>
              <a:rPr lang="en-US" sz="2000" b="1" i="1" kern="1200" dirty="0">
                <a:solidFill>
                  <a:schemeClr val="tx1"/>
                </a:solidFill>
                <a:effectLst/>
                <a:latin typeface="+mn-lt"/>
                <a:ea typeface="+mn-ea"/>
                <a:cs typeface="+mn-cs"/>
              </a:rPr>
              <a:t>Poreuomai</a:t>
            </a:r>
            <a:r>
              <a:rPr lang="en-US" sz="2000" kern="1200" dirty="0">
                <a:solidFill>
                  <a:schemeClr val="tx1"/>
                </a:solidFill>
                <a:effectLst/>
                <a:latin typeface="+mn-lt"/>
                <a:ea typeface="+mn-ea"/>
                <a:cs typeface="+mn-cs"/>
              </a:rPr>
              <a:t> (por-yoo'-om-ahee);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Word Origin: Greek, Verb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middle voice from a derivative of the same as (3984)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to lead over, carry over, transfer </a:t>
            </a:r>
            <a:endParaRPr lang="en-US" sz="11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to pursue the journey on which one has entered, to continue on one's journey </a:t>
            </a:r>
            <a:endParaRPr lang="en-US" sz="1100" b="1"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to depart from life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to follow one, that is: become his adherent </a:t>
            </a:r>
            <a:r>
              <a:rPr lang="en-US" sz="1200" b="0" kern="1200" dirty="0">
                <a:solidFill>
                  <a:schemeClr val="tx1"/>
                </a:solidFill>
                <a:effectLst/>
                <a:latin typeface="+mn-lt"/>
                <a:ea typeface="+mn-ea"/>
                <a:cs typeface="+mn-cs"/>
              </a:rPr>
              <a:t>(to become his supporter)</a:t>
            </a:r>
            <a:endParaRPr lang="en-US" sz="11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to help hearts walk in truth – through Holy Spirit’s guidance and power - we show them to show others, to show others, to show others – (por-yoo'-om-ahee); is discipleship that carries over, a transfer of our relationship to God with others.</a:t>
            </a: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2</a:t>
            </a:fld>
            <a:endParaRPr lang="en-US"/>
          </a:p>
        </p:txBody>
      </p:sp>
    </p:spTree>
    <p:extLst>
      <p:ext uri="{BB962C8B-B14F-4D97-AF65-F5344CB8AC3E}">
        <p14:creationId xmlns:p14="http://schemas.microsoft.com/office/powerpoint/2010/main" val="1402510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Many of us have heard about The Great Commission-</a:t>
            </a:r>
            <a:r>
              <a:rPr lang="en-US" sz="1200" kern="1200" dirty="0">
                <a:solidFill>
                  <a:schemeClr val="tx1"/>
                </a:solidFill>
                <a:effectLst/>
                <a:latin typeface="+mn-lt"/>
                <a:ea typeface="+mn-ea"/>
                <a:cs typeface="+mn-cs"/>
              </a:rPr>
              <a:t>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Now the word commission is only found once in the New Testament – It is in Acts 26:12 when Paul was speaking of his journey to Damascus… He was commissioned by the chief priests to go to Damascus and persecute the Christians.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CLICK</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Commission is </a:t>
            </a:r>
            <a:r>
              <a:rPr lang="en-US" sz="1200" b="1" i="1" dirty="0" err="1">
                <a:effectLst/>
                <a:latin typeface="Times New Roman" panose="02020603050405020304" pitchFamily="18" charset="0"/>
                <a:ea typeface="Times New Roman" panose="02020603050405020304" pitchFamily="18" charset="0"/>
                <a:cs typeface="Times New Roman" panose="02020603050405020304" pitchFamily="18" charset="0"/>
              </a:rPr>
              <a:t>Epitrope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(ep-</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ee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-trop-ay'); it means to have permission, power, commission.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If we look at today’s definition of commission: </a:t>
            </a:r>
            <a:r>
              <a:rPr lang="en-US" sz="1200" b="1" dirty="0">
                <a:effectLst/>
                <a:latin typeface="Arial" panose="020B0604020202020204" pitchFamily="34" charset="0"/>
                <a:ea typeface="Calibri" panose="020F0502020204030204" pitchFamily="34" charset="0"/>
                <a:cs typeface="Times New Roman" panose="02020603050405020304" pitchFamily="18" charset="0"/>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 a formal written warrant granting the power to perform various acts or duties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 an authorization or </a:t>
            </a:r>
            <a:r>
              <a:rPr lang="en-US" sz="12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command</a:t>
            </a:r>
            <a:r>
              <a:rPr lang="en-US" sz="1200" dirty="0">
                <a:effectLst/>
                <a:latin typeface="Arial" panose="020B0604020202020204" pitchFamily="34" charset="0"/>
                <a:ea typeface="Calibri" panose="020F0502020204030204" pitchFamily="34" charset="0"/>
                <a:cs typeface="Times New Roman" panose="02020603050405020304" pitchFamily="18" charset="0"/>
              </a:rPr>
              <a:t> to act in a prescribed manner or to perform prescribed acts </a:t>
            </a:r>
            <a:r>
              <a:rPr lang="en-US" sz="1200" b="1" dirty="0">
                <a:effectLst/>
                <a:latin typeface="Arial" panose="020B0604020202020204" pitchFamily="34" charset="0"/>
                <a:ea typeface="Calibri" panose="020F0502020204030204" pitchFamily="34" charset="0"/>
                <a:cs typeface="Times New Roman" panose="02020603050405020304" pitchFamily="18" charset="0"/>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 it is a </a:t>
            </a:r>
            <a:r>
              <a:rPr lang="en-US" sz="120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charge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 authority to act for, in behalf of, or in place of another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Paul was commissioned by the chief priests but he didn’t know of the Great Commission… He didn’t know what the true commission was until he knew Christ. And he met him on the journey to Damascus.</a:t>
            </a:r>
            <a:br>
              <a:rPr lang="en-US" sz="1200" dirty="0">
                <a:effectLst/>
                <a:latin typeface="Times New Roman" panose="02020603050405020304" pitchFamily="18" charset="0"/>
                <a:ea typeface="Times New Roman" panose="02020603050405020304" pitchFamily="18" charset="0"/>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sign on the way out of the church says: “you are now entering the mission field”</a:t>
            </a: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3</a:t>
            </a:fld>
            <a:endParaRPr lang="en-US"/>
          </a:p>
        </p:txBody>
      </p:sp>
    </p:spTree>
    <p:extLst>
      <p:ext uri="{BB962C8B-B14F-4D97-AF65-F5344CB8AC3E}">
        <p14:creationId xmlns:p14="http://schemas.microsoft.com/office/powerpoint/2010/main" val="378532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have mentioned before Faith Community’s Mission Statement: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200" kern="1200" dirty="0">
                <a:solidFill>
                  <a:schemeClr val="tx1"/>
                </a:solidFill>
                <a:effectLst/>
                <a:latin typeface="+mn-lt"/>
                <a:ea typeface="+mn-ea"/>
                <a:cs typeface="+mn-cs"/>
              </a:rPr>
              <a:t>We as the Body of Christ are Seeking to fulfill God’s Vision of Making Disciple Makers through the guidance of the Holy Spirit with Steps toward His Vision in Various Ministries.</a:t>
            </a:r>
          </a:p>
          <a:p>
            <a:r>
              <a:rPr lang="en-US" sz="1200" b="1" kern="1200" dirty="0">
                <a:solidFill>
                  <a:schemeClr val="tx1"/>
                </a:solidFill>
                <a:effectLst/>
                <a:latin typeface="+mn-lt"/>
                <a:ea typeface="+mn-ea"/>
                <a:cs typeface="+mn-cs"/>
              </a:rPr>
              <a:t>In short: The Great Commission – Helping Hearts Walk in Truth.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But this Mission Statement is not only the mission of God for this assembly of believers – it is the mission of God for all believers.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4</a:t>
            </a:fld>
            <a:endParaRPr lang="en-US"/>
          </a:p>
        </p:txBody>
      </p:sp>
    </p:spTree>
    <p:extLst>
      <p:ext uri="{BB962C8B-B14F-4D97-AF65-F5344CB8AC3E}">
        <p14:creationId xmlns:p14="http://schemas.microsoft.com/office/powerpoint/2010/main" val="381527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indent="0">
              <a:buNone/>
            </a:pPr>
            <a:r>
              <a:rPr lang="en-US" b="1" dirty="0"/>
              <a:t>2 Timothy 4:1-7 (MKJV)</a:t>
            </a:r>
            <a:endParaRPr lang="en-US" dirty="0"/>
          </a:p>
          <a:p>
            <a:pPr marL="0" indent="0">
              <a:buNone/>
            </a:pPr>
            <a:r>
              <a:rPr lang="en-US" b="1" dirty="0"/>
              <a:t>1 I charge you therefore before God and the Lord Jesus Christ, who will judge the living and the dead at His appearing and His kingdom: </a:t>
            </a:r>
            <a:endParaRPr lang="en-US" dirty="0"/>
          </a:p>
          <a:p>
            <a:pPr marL="0" indent="0">
              <a:buNone/>
            </a:pPr>
            <a:r>
              <a:rPr lang="en-US" b="1" dirty="0"/>
              <a:t>2 </a:t>
            </a:r>
            <a:r>
              <a:rPr lang="en-US" b="1" dirty="0">
                <a:solidFill>
                  <a:srgbClr val="0070C0"/>
                </a:solidFill>
                <a:highlight>
                  <a:srgbClr val="FFFF00"/>
                </a:highlight>
              </a:rPr>
              <a:t>Preach</a:t>
            </a:r>
            <a:r>
              <a:rPr lang="en-US" b="1" dirty="0"/>
              <a:t> the word! Be ready in season and out of season. </a:t>
            </a:r>
            <a:r>
              <a:rPr lang="en-US" b="1" dirty="0">
                <a:solidFill>
                  <a:srgbClr val="002060"/>
                </a:solidFill>
                <a:highlight>
                  <a:srgbClr val="FFFF00"/>
                </a:highlight>
              </a:rPr>
              <a:t>Convince</a:t>
            </a:r>
            <a:r>
              <a:rPr lang="en-US" b="1" dirty="0"/>
              <a:t>, </a:t>
            </a:r>
            <a:r>
              <a:rPr lang="en-US" b="1" dirty="0">
                <a:solidFill>
                  <a:schemeClr val="accent2">
                    <a:lumMod val="60000"/>
                    <a:lumOff val="40000"/>
                  </a:schemeClr>
                </a:solidFill>
                <a:highlight>
                  <a:srgbClr val="FFFF00"/>
                </a:highlight>
              </a:rPr>
              <a:t>rebuke</a:t>
            </a:r>
            <a:r>
              <a:rPr lang="en-US" b="1" dirty="0"/>
              <a:t>, </a:t>
            </a:r>
            <a:r>
              <a:rPr lang="en-US" b="1" dirty="0">
                <a:solidFill>
                  <a:schemeClr val="accent2">
                    <a:lumMod val="75000"/>
                  </a:schemeClr>
                </a:solidFill>
                <a:highlight>
                  <a:srgbClr val="FFFF00"/>
                </a:highlight>
              </a:rPr>
              <a:t>exhort</a:t>
            </a:r>
            <a:r>
              <a:rPr lang="en-US" b="1" dirty="0"/>
              <a:t>, with all </a:t>
            </a:r>
            <a:r>
              <a:rPr lang="en-US" b="1" dirty="0">
                <a:solidFill>
                  <a:schemeClr val="accent3">
                    <a:lumMod val="75000"/>
                  </a:schemeClr>
                </a:solidFill>
                <a:highlight>
                  <a:srgbClr val="FFFF00"/>
                </a:highlight>
              </a:rPr>
              <a:t>longsuffering</a:t>
            </a:r>
            <a:r>
              <a:rPr lang="en-US" b="1" dirty="0"/>
              <a:t> and </a:t>
            </a:r>
            <a:r>
              <a:rPr lang="en-US" b="1" dirty="0">
                <a:solidFill>
                  <a:srgbClr val="7030A0"/>
                </a:solidFill>
                <a:highlight>
                  <a:srgbClr val="FFFF00"/>
                </a:highlight>
              </a:rPr>
              <a:t>teaching</a:t>
            </a:r>
            <a:r>
              <a:rPr lang="en-US" b="1" dirty="0"/>
              <a:t>. </a:t>
            </a:r>
            <a:endParaRPr lang="en-US" dirty="0"/>
          </a:p>
          <a:p>
            <a:pPr marL="0" indent="0">
              <a:buNone/>
            </a:pPr>
            <a:r>
              <a:rPr lang="en-US" b="1" dirty="0"/>
              <a:t>3 For the time will come when they will not endure sound doctrine, but according to their own desires, because they have itching ears, they will heap up for themselves teachers; </a:t>
            </a:r>
            <a:endParaRPr lang="en-US" dirty="0"/>
          </a:p>
          <a:p>
            <a:pPr marL="0" indent="0">
              <a:buNone/>
            </a:pPr>
            <a:r>
              <a:rPr lang="en-US" b="1" dirty="0"/>
              <a:t>4 and they will turn their ears away from the truth, and be turned aside to fables. </a:t>
            </a:r>
            <a:endParaRPr lang="en-US" dirty="0"/>
          </a:p>
          <a:p>
            <a:pPr marL="0" indent="0">
              <a:buNone/>
            </a:pPr>
            <a:r>
              <a:rPr lang="en-US" b="1" dirty="0"/>
              <a:t>5 But you be watchful in all things, endure afflictions, do the work of an evangelist, fulfill your ministry. </a:t>
            </a:r>
            <a:endParaRPr lang="en-US" dirty="0"/>
          </a:p>
          <a:p>
            <a:pPr marL="0" indent="0">
              <a:buNone/>
            </a:pPr>
            <a:r>
              <a:rPr lang="en-US" b="1" dirty="0"/>
              <a:t>6 For I am already being poured out as a drink offering, and the time of my departure is at hand. </a:t>
            </a:r>
            <a:endParaRPr lang="en-US" dirty="0"/>
          </a:p>
          <a:p>
            <a:pPr marL="0" indent="0">
              <a:buNone/>
            </a:pPr>
            <a:r>
              <a:rPr lang="en-US" b="1" dirty="0"/>
              <a:t>7 I have fought the good fight, I have finished the race, I have kept the faith.</a:t>
            </a:r>
            <a:endParaRPr lang="en-US" dirty="0"/>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be an evangelist is important and ties into disciple making - the Greek word is found in 2 Timothy 4:5- </a:t>
            </a:r>
          </a:p>
          <a:p>
            <a:endParaRPr lang="en-US" sz="1200" kern="1200" dirty="0">
              <a:solidFill>
                <a:schemeClr val="tx1"/>
              </a:solidFill>
              <a:effectLst/>
              <a:latin typeface="+mn-lt"/>
              <a:ea typeface="+mn-ea"/>
              <a:cs typeface="+mn-cs"/>
            </a:endParaRPr>
          </a:p>
          <a:p>
            <a:r>
              <a:rPr lang="en-US" sz="2000" b="1" i="1" kern="1200" dirty="0">
                <a:solidFill>
                  <a:schemeClr val="tx1"/>
                </a:solidFill>
                <a:effectLst/>
                <a:latin typeface="+mn-lt"/>
                <a:ea typeface="+mn-ea"/>
                <a:cs typeface="+mn-cs"/>
              </a:rPr>
              <a:t>CLICK</a:t>
            </a:r>
          </a:p>
          <a:p>
            <a:r>
              <a:rPr lang="en-US" sz="1200" b="1" i="1" kern="1200" dirty="0">
                <a:solidFill>
                  <a:schemeClr val="tx1"/>
                </a:solidFill>
                <a:effectLst/>
                <a:latin typeface="+mn-lt"/>
                <a:ea typeface="+mn-ea"/>
                <a:cs typeface="+mn-cs"/>
              </a:rPr>
              <a:t>Euaggelistes</a:t>
            </a:r>
            <a:r>
              <a:rPr lang="en-US" sz="1200" kern="1200" dirty="0">
                <a:solidFill>
                  <a:schemeClr val="tx1"/>
                </a:solidFill>
                <a:effectLst/>
                <a:latin typeface="+mn-lt"/>
                <a:ea typeface="+mn-ea"/>
                <a:cs typeface="+mn-cs"/>
              </a:rPr>
              <a:t> (yoo-ang-ghel-is-tace');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Means to be a bringer of good tidings… it referred to the New Testament heralds of salvation through Christ who are not apostles</a:t>
            </a:r>
          </a:p>
          <a:p>
            <a:r>
              <a:rPr lang="en-US" sz="1200" kern="1200" dirty="0">
                <a:solidFill>
                  <a:schemeClr val="tx1"/>
                </a:solidFill>
                <a:effectLst/>
                <a:latin typeface="+mn-lt"/>
                <a:ea typeface="+mn-ea"/>
                <a:cs typeface="+mn-cs"/>
              </a:rPr>
              <a:t>This is very important but Paul was looking past the initial act of salvation. Let’s look at a little more of what Paul was saying to Timothy.</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did say to do the work of an evangelist… but before verse 5 he gave disciple making tips:</a:t>
            </a:r>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Preach the word!</a:t>
            </a:r>
            <a:r>
              <a:rPr lang="en-US" sz="2000" kern="1200" dirty="0">
                <a:solidFill>
                  <a:schemeClr val="tx1"/>
                </a:solidFill>
                <a:effectLst/>
                <a:latin typeface="+mn-lt"/>
                <a:ea typeface="+mn-ea"/>
                <a:cs typeface="+mn-cs"/>
              </a:rPr>
              <a:t> – Be a herald.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to deliver a sermon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to urge acceptance or abandonment of an idea or course of action ; </a:t>
            </a:r>
            <a:r>
              <a:rPr lang="en-US" sz="1200" i="1" kern="1200" dirty="0">
                <a:solidFill>
                  <a:schemeClr val="tx1"/>
                </a:solidFill>
                <a:effectLst/>
                <a:latin typeface="+mn-lt"/>
                <a:ea typeface="+mn-ea"/>
                <a:cs typeface="+mn-cs"/>
              </a:rPr>
              <a:t>specifically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to exhort in an officious or tiresome manner</a:t>
            </a:r>
          </a:p>
          <a:p>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 the Greek word for preach - </a:t>
            </a:r>
            <a:endParaRPr lang="en-US" sz="1600" kern="1200" dirty="0">
              <a:solidFill>
                <a:schemeClr val="tx1"/>
              </a:solidFill>
              <a:effectLst/>
              <a:latin typeface="+mn-lt"/>
              <a:ea typeface="+mn-ea"/>
              <a:cs typeface="+mn-cs"/>
            </a:endParaRPr>
          </a:p>
          <a:p>
            <a:r>
              <a:rPr lang="en-US" sz="1200" b="1" i="1" kern="1200" dirty="0" err="1">
                <a:solidFill>
                  <a:schemeClr val="tx1"/>
                </a:solidFill>
                <a:effectLst/>
                <a:latin typeface="+mn-lt"/>
                <a:ea typeface="+mn-ea"/>
                <a:cs typeface="+mn-cs"/>
              </a:rPr>
              <a:t>Kerusso</a:t>
            </a:r>
            <a:r>
              <a:rPr lang="en-US" sz="1200" kern="1200" dirty="0">
                <a:solidFill>
                  <a:schemeClr val="tx1"/>
                </a:solidFill>
                <a:effectLst/>
                <a:latin typeface="+mn-lt"/>
                <a:ea typeface="+mn-ea"/>
                <a:cs typeface="+mn-cs"/>
              </a:rPr>
              <a:t> (kay-</a:t>
            </a:r>
            <a:r>
              <a:rPr lang="en-US" sz="1200" kern="1200" dirty="0" err="1">
                <a:solidFill>
                  <a:schemeClr val="tx1"/>
                </a:solidFill>
                <a:effectLst/>
                <a:latin typeface="+mn-lt"/>
                <a:ea typeface="+mn-ea"/>
                <a:cs typeface="+mn-cs"/>
              </a:rPr>
              <a:t>roos'</a:t>
            </a:r>
            <a:r>
              <a:rPr lang="en-US" sz="1200" kern="1200" dirty="0">
                <a:solidFill>
                  <a:schemeClr val="tx1"/>
                </a:solidFill>
                <a:effectLst/>
                <a:latin typeface="+mn-lt"/>
                <a:ea typeface="+mn-ea"/>
                <a:cs typeface="+mn-cs"/>
              </a:rPr>
              <a:t>-so);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Word Origin: Greek, Verb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of uncertain affinity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to be a herald</a:t>
            </a:r>
            <a:r>
              <a:rPr lang="en-US" sz="1200" kern="1200" dirty="0">
                <a:solidFill>
                  <a:schemeClr val="tx1"/>
                </a:solidFill>
                <a:effectLst/>
                <a:latin typeface="+mn-lt"/>
                <a:ea typeface="+mn-ea"/>
                <a:cs typeface="+mn-cs"/>
              </a:rPr>
              <a:t>, to officiate as a herald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to proclaim after the manner of a herald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always with the suggestion of formality, gravity and an authority which must be listened to and obeyed </a:t>
            </a:r>
            <a:endParaRPr lang="en-US" sz="11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to publish, proclaim openly: something which has been done </a:t>
            </a:r>
            <a:endParaRPr lang="en-US" sz="11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used of the public proclamation of the gospel and matters pertaining to it, made by John the Baptist, by Jesus, by the apostles and other Christian teachers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Convince </a:t>
            </a:r>
            <a:r>
              <a:rPr lang="en-US" sz="20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demonstrate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prove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bring (as by argument) to belief, consent, or a course of action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5"/>
              </a:rPr>
              <a:t>persuade</a:t>
            </a:r>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 the Greek word for Convince - </a:t>
            </a:r>
            <a:endParaRPr lang="en-US" sz="1200" b="1" i="1" kern="1200" dirty="0">
              <a:solidFill>
                <a:schemeClr val="tx1"/>
              </a:solidFill>
              <a:effectLst/>
              <a:latin typeface="+mn-lt"/>
              <a:ea typeface="+mn-ea"/>
              <a:cs typeface="+mn-cs"/>
            </a:endParaRPr>
          </a:p>
          <a:p>
            <a:r>
              <a:rPr lang="en-US" sz="1200" b="1" i="1" kern="1200" dirty="0" err="1">
                <a:solidFill>
                  <a:schemeClr val="tx1"/>
                </a:solidFill>
                <a:effectLst/>
                <a:latin typeface="+mn-lt"/>
                <a:ea typeface="+mn-ea"/>
                <a:cs typeface="+mn-cs"/>
              </a:rPr>
              <a:t>Elegcho</a:t>
            </a:r>
            <a:r>
              <a:rPr lang="en-US" sz="1200" kern="1200" dirty="0">
                <a:solidFill>
                  <a:schemeClr val="tx1"/>
                </a:solidFill>
                <a:effectLst/>
                <a:latin typeface="+mn-lt"/>
                <a:ea typeface="+mn-ea"/>
                <a:cs typeface="+mn-cs"/>
              </a:rPr>
              <a:t> (el-</a:t>
            </a:r>
            <a:r>
              <a:rPr lang="en-US" sz="1200" kern="1200" dirty="0" err="1">
                <a:solidFill>
                  <a:schemeClr val="tx1"/>
                </a:solidFill>
                <a:effectLst/>
                <a:latin typeface="+mn-lt"/>
                <a:ea typeface="+mn-ea"/>
                <a:cs typeface="+mn-cs"/>
              </a:rPr>
              <a:t>eng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kho</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Word Origin: Greek, Verb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of uncertain affinity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convict, refute, confute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generally with a suggestion of shame of the person convicted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by conviction to bring to the light, to expose </a:t>
            </a:r>
            <a:endParaRPr lang="en-US" sz="11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find fault with, correct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by word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to reprehend severely, chide, admonish, reprove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to call to account, show one his fault, demand an explanation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by deed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to chasten, to punish </a:t>
            </a:r>
            <a:endParaRPr lang="en-US" sz="1100" kern="1200" dirty="0">
              <a:solidFill>
                <a:schemeClr val="tx1"/>
              </a:solidFill>
              <a:effectLst/>
              <a:latin typeface="+mn-lt"/>
              <a:ea typeface="+mn-ea"/>
              <a:cs typeface="+mn-cs"/>
            </a:endParaRPr>
          </a:p>
          <a:p>
            <a:endParaRPr lang="en-US" sz="20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Rebuke</a:t>
            </a:r>
            <a:r>
              <a:rPr lang="en-US" sz="20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to criticize sharply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6"/>
              </a:rPr>
              <a:t>reprimand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to turn back or keep down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7"/>
              </a:rPr>
              <a:t>check</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1"/>
                </a:solidFill>
                <a:effectLst/>
                <a:latin typeface="+mn-lt"/>
                <a:ea typeface="+mn-ea"/>
                <a:cs typeface="+mn-cs"/>
              </a:rPr>
              <a:t>CLICK </a:t>
            </a:r>
            <a:r>
              <a:rPr lang="en-US" sz="1600" kern="1200" dirty="0">
                <a:solidFill>
                  <a:schemeClr val="tx1"/>
                </a:solidFill>
                <a:effectLst/>
                <a:latin typeface="+mn-lt"/>
                <a:ea typeface="+mn-ea"/>
                <a:cs typeface="+mn-cs"/>
              </a:rPr>
              <a:t>- the Greek word for Rebuke - </a:t>
            </a:r>
            <a:endParaRPr lang="en-US" sz="1600" b="1" i="1" kern="1200" dirty="0">
              <a:solidFill>
                <a:schemeClr val="tx1"/>
              </a:solidFill>
              <a:effectLst/>
              <a:latin typeface="+mn-lt"/>
              <a:ea typeface="+mn-ea"/>
              <a:cs typeface="+mn-cs"/>
            </a:endParaRPr>
          </a:p>
          <a:p>
            <a:r>
              <a:rPr lang="en-US" sz="1200" b="1" i="1" kern="1200" dirty="0" err="1">
                <a:solidFill>
                  <a:schemeClr val="tx1"/>
                </a:solidFill>
                <a:effectLst/>
                <a:latin typeface="+mn-lt"/>
                <a:ea typeface="+mn-ea"/>
                <a:cs typeface="+mn-cs"/>
              </a:rPr>
              <a:t>Epitimao</a:t>
            </a:r>
            <a:r>
              <a:rPr lang="en-US" sz="1200" kern="1200" dirty="0">
                <a:solidFill>
                  <a:schemeClr val="tx1"/>
                </a:solidFill>
                <a:effectLst/>
                <a:latin typeface="+mn-lt"/>
                <a:ea typeface="+mn-ea"/>
                <a:cs typeface="+mn-cs"/>
              </a:rPr>
              <a:t> (ep-ee-tee-mah'-o);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Word Origin: Greek, Verb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from (1909) and (5091)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show </a:t>
            </a:r>
            <a:r>
              <a:rPr lang="en-US" sz="1200" kern="1200" dirty="0" err="1">
                <a:solidFill>
                  <a:schemeClr val="tx1"/>
                </a:solidFill>
                <a:effectLst/>
                <a:latin typeface="+mn-lt"/>
                <a:ea typeface="+mn-ea"/>
                <a:cs typeface="+mn-cs"/>
              </a:rPr>
              <a:t>honour</a:t>
            </a:r>
            <a:r>
              <a:rPr lang="en-US" sz="1200" kern="1200" dirty="0">
                <a:solidFill>
                  <a:schemeClr val="tx1"/>
                </a:solidFill>
                <a:effectLst/>
                <a:latin typeface="+mn-lt"/>
                <a:ea typeface="+mn-ea"/>
                <a:cs typeface="+mn-cs"/>
              </a:rPr>
              <a:t> to, to </a:t>
            </a:r>
            <a:r>
              <a:rPr lang="en-US" sz="1200" kern="1200" dirty="0" err="1">
                <a:solidFill>
                  <a:schemeClr val="tx1"/>
                </a:solidFill>
                <a:effectLst/>
                <a:latin typeface="+mn-lt"/>
                <a:ea typeface="+mn-ea"/>
                <a:cs typeface="+mn-cs"/>
              </a:rPr>
              <a:t>honour</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raise the price of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adjudge, award, in the sense of merited penalty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tax with fault, rate, chide, </a:t>
            </a:r>
            <a:r>
              <a:rPr lang="en-US" sz="1200" b="1" kern="1200" dirty="0">
                <a:solidFill>
                  <a:schemeClr val="tx1"/>
                </a:solidFill>
                <a:effectLst/>
                <a:latin typeface="+mn-lt"/>
                <a:ea typeface="+mn-ea"/>
                <a:cs typeface="+mn-cs"/>
              </a:rPr>
              <a:t>rebuke, reprove, censure severely </a:t>
            </a:r>
            <a:endParaRPr lang="en-US" sz="11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 admonish or charge sharply</a:t>
            </a:r>
            <a:endParaRPr lang="en-US" sz="1100" b="1" kern="1200" dirty="0">
              <a:solidFill>
                <a:schemeClr val="tx1"/>
              </a:solidFill>
              <a:effectLst/>
              <a:latin typeface="+mn-lt"/>
              <a:ea typeface="+mn-ea"/>
              <a:cs typeface="+mn-cs"/>
            </a:endParaRPr>
          </a:p>
          <a:p>
            <a:endParaRPr lang="en-US" sz="20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Exhort</a:t>
            </a:r>
            <a:r>
              <a:rPr lang="en-US" sz="20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to incite by argument or advice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urge strongly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to give warnings or advice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make urgent appeals </a:t>
            </a: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b="1" i="1" kern="1200" dirty="0">
                <a:solidFill>
                  <a:schemeClr val="tx1"/>
                </a:solidFill>
                <a:effectLst/>
                <a:latin typeface="+mn-lt"/>
                <a:ea typeface="+mn-ea"/>
                <a:cs typeface="+mn-cs"/>
              </a:rPr>
              <a:t>CLICK </a:t>
            </a:r>
            <a:r>
              <a:rPr lang="en-US" sz="1400" kern="1200" dirty="0">
                <a:solidFill>
                  <a:schemeClr val="tx1"/>
                </a:solidFill>
                <a:effectLst/>
                <a:latin typeface="+mn-lt"/>
                <a:ea typeface="+mn-ea"/>
                <a:cs typeface="+mn-cs"/>
              </a:rPr>
              <a:t>- the Greek word for Exhort - </a:t>
            </a:r>
            <a:endParaRPr lang="en-US" sz="1350" b="1" i="1" kern="1200" dirty="0">
              <a:solidFill>
                <a:schemeClr val="tx1"/>
              </a:solidFill>
              <a:effectLst/>
              <a:latin typeface="+mn-lt"/>
              <a:ea typeface="+mn-ea"/>
              <a:cs typeface="+mn-cs"/>
            </a:endParaRPr>
          </a:p>
          <a:p>
            <a:r>
              <a:rPr lang="en-US" sz="1200" b="1" i="1" kern="1200" dirty="0" err="1">
                <a:solidFill>
                  <a:schemeClr val="tx1"/>
                </a:solidFill>
                <a:effectLst/>
                <a:latin typeface="+mn-lt"/>
                <a:ea typeface="+mn-ea"/>
                <a:cs typeface="+mn-cs"/>
              </a:rPr>
              <a:t>Parakaleo</a:t>
            </a:r>
            <a:r>
              <a:rPr lang="en-US" sz="1200" kern="1200" dirty="0">
                <a:solidFill>
                  <a:schemeClr val="tx1"/>
                </a:solidFill>
                <a:effectLst/>
                <a:latin typeface="+mn-lt"/>
                <a:ea typeface="+mn-ea"/>
                <a:cs typeface="+mn-cs"/>
              </a:rPr>
              <a:t> (par-</a:t>
            </a:r>
            <a:r>
              <a:rPr lang="en-US" sz="1200" kern="1200" dirty="0" err="1">
                <a:solidFill>
                  <a:schemeClr val="tx1"/>
                </a:solidFill>
                <a:effectLst/>
                <a:latin typeface="+mn-lt"/>
                <a:ea typeface="+mn-ea"/>
                <a:cs typeface="+mn-cs"/>
              </a:rPr>
              <a:t>ak</a:t>
            </a:r>
            <a:r>
              <a:rPr lang="en-US" sz="1200" kern="1200" dirty="0">
                <a:solidFill>
                  <a:schemeClr val="tx1"/>
                </a:solidFill>
                <a:effectLst/>
                <a:latin typeface="+mn-lt"/>
                <a:ea typeface="+mn-ea"/>
                <a:cs typeface="+mn-cs"/>
              </a:rPr>
              <a:t>-al-eh'-o);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Word Origin: Greek, Verb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from (3844) and (2564)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call to one's side, call for, summon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address, speak to, (call to, call upon), which may be done in the way of exhortation, entreaty, comfort, instruction, etc.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to admonish, exhort </a:t>
            </a:r>
            <a:endParaRPr lang="en-US" sz="1100" b="1"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to beg, entreat, beseech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to strive to appease by entreaty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to console, to encourage and strengthen by consolation, to comfort </a:t>
            </a:r>
            <a:endParaRPr lang="en-US" sz="1100" b="1"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to receive consolation, be comforted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to encourage, </a:t>
            </a:r>
            <a:r>
              <a:rPr lang="en-US" sz="1200" kern="1200" dirty="0">
                <a:solidFill>
                  <a:schemeClr val="tx1"/>
                </a:solidFill>
                <a:effectLst/>
                <a:latin typeface="+mn-lt"/>
                <a:ea typeface="+mn-ea"/>
                <a:cs typeface="+mn-cs"/>
              </a:rPr>
              <a:t>strengthen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exhorting and comforting and encouraging </a:t>
            </a:r>
            <a:endParaRPr lang="en-US" sz="11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 instruct, teach</a:t>
            </a:r>
          </a:p>
          <a:p>
            <a:endParaRPr lang="en-US" sz="11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Longsuffering</a:t>
            </a:r>
            <a:r>
              <a:rPr lang="en-US" sz="20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patiently enduring lasting offense or hardship</a:t>
            </a:r>
            <a:endParaRPr lang="en-US" sz="1600" kern="1200" dirty="0">
              <a:solidFill>
                <a:schemeClr val="tx1"/>
              </a:solidFill>
              <a:effectLst/>
              <a:latin typeface="+mn-lt"/>
              <a:ea typeface="+mn-ea"/>
              <a:cs typeface="+mn-cs"/>
            </a:endParaRPr>
          </a:p>
          <a:p>
            <a:r>
              <a:rPr lang="en-US" sz="1350" b="1" kern="1200" dirty="0" err="1">
                <a:solidFill>
                  <a:schemeClr val="tx1"/>
                </a:solidFill>
                <a:effectLst/>
                <a:latin typeface="+mn-lt"/>
                <a:ea typeface="+mn-ea"/>
                <a:cs typeface="+mn-cs"/>
              </a:rPr>
              <a:t>makroqumiva</a:t>
            </a:r>
            <a:r>
              <a:rPr lang="en-US" sz="1350"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Makrothumia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mak</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roth</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oo</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mee</a:t>
            </a:r>
            <a:r>
              <a:rPr lang="en-US" sz="1200" kern="1200" dirty="0">
                <a:solidFill>
                  <a:schemeClr val="tx1"/>
                </a:solidFill>
                <a:effectLst/>
                <a:latin typeface="+mn-lt"/>
                <a:ea typeface="+mn-ea"/>
                <a:cs typeface="+mn-cs"/>
              </a:rPr>
              <a:t>'-ah);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Word Origin: Greek, Noun Feminine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from the same as (3116)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patience, endurance, constancy, steadfastness, perseverance </a:t>
            </a:r>
            <a:endParaRPr lang="en-US" sz="11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patience, forbearance, longsuffering, slowness in avenging wrongs </a:t>
            </a:r>
          </a:p>
          <a:p>
            <a:pPr lvl="0"/>
            <a:endParaRPr lang="en-US" sz="11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Teaching</a:t>
            </a:r>
            <a:r>
              <a:rPr lang="en-US" sz="2000"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the act, practice, or profession of a </a:t>
            </a:r>
            <a:r>
              <a:rPr lang="en-US" sz="1200" u="sng" kern="1200" dirty="0">
                <a:solidFill>
                  <a:schemeClr val="tx1"/>
                </a:solidFill>
                <a:effectLst/>
                <a:latin typeface="+mn-lt"/>
                <a:ea typeface="+mn-ea"/>
                <a:cs typeface="+mn-cs"/>
                <a:hlinkClick r:id="rId8"/>
              </a:rPr>
              <a:t>teacher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something taught ; </a:t>
            </a:r>
            <a:r>
              <a:rPr lang="en-US" sz="1200" i="1" kern="1200" dirty="0">
                <a:solidFill>
                  <a:schemeClr val="tx1"/>
                </a:solidFill>
                <a:effectLst/>
                <a:latin typeface="+mn-lt"/>
                <a:ea typeface="+mn-ea"/>
                <a:cs typeface="+mn-cs"/>
              </a:rPr>
              <a:t>especially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9"/>
              </a:rPr>
              <a:t>doctrine</a:t>
            </a:r>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350" b="1" i="1" kern="1200" dirty="0">
                <a:solidFill>
                  <a:schemeClr val="tx1"/>
                </a:solidFill>
                <a:effectLst/>
                <a:latin typeface="+mn-lt"/>
                <a:ea typeface="+mn-ea"/>
                <a:cs typeface="+mn-cs"/>
              </a:rPr>
              <a:t>CLICK</a:t>
            </a:r>
            <a:r>
              <a:rPr lang="en-US" sz="135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Didache</a:t>
            </a:r>
            <a:r>
              <a:rPr lang="en-US" sz="1200" kern="1200" dirty="0">
                <a:solidFill>
                  <a:schemeClr val="tx1"/>
                </a:solidFill>
                <a:effectLst/>
                <a:latin typeface="+mn-lt"/>
                <a:ea typeface="+mn-ea"/>
                <a:cs typeface="+mn-cs"/>
              </a:rPr>
              <a:t> (did-</a:t>
            </a:r>
            <a:r>
              <a:rPr lang="en-US" sz="1200" kern="1200" dirty="0" err="1">
                <a:solidFill>
                  <a:schemeClr val="tx1"/>
                </a:solidFill>
                <a:effectLst/>
                <a:latin typeface="+mn-lt"/>
                <a:ea typeface="+mn-ea"/>
                <a:cs typeface="+mn-cs"/>
              </a:rPr>
              <a:t>akh</a:t>
            </a:r>
            <a:r>
              <a:rPr lang="en-US" sz="1200" kern="1200" dirty="0">
                <a:solidFill>
                  <a:schemeClr val="tx1"/>
                </a:solidFill>
                <a:effectLst/>
                <a:latin typeface="+mn-lt"/>
                <a:ea typeface="+mn-ea"/>
                <a:cs typeface="+mn-cs"/>
              </a:rPr>
              <a:t>-ay');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Word Origin: Greek, Noun Feminine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from (1321)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teaching </a:t>
            </a:r>
            <a:endParaRPr lang="en-US" sz="11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that which is taught </a:t>
            </a:r>
            <a:endParaRPr lang="en-US" sz="11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doctrine, teaching, concerning something </a:t>
            </a:r>
            <a:endParaRPr lang="en-US" sz="11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act of teaching, instruction </a:t>
            </a:r>
            <a:endParaRPr lang="en-US" sz="11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religious assemblies of the Christians, to speak in the way of teaching, in distinction from other modes of speaking in public</a:t>
            </a:r>
            <a:endParaRPr lang="en-US" sz="11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Think back to the scripture that I called 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commandment of Christ.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Matthew 28:19 when he said “go and make disciples” </a:t>
            </a:r>
            <a:r>
              <a:rPr lang="en-US" sz="1200" u="sng" kern="1200" dirty="0">
                <a:solidFill>
                  <a:schemeClr val="tx1"/>
                </a:solidFill>
                <a:effectLst/>
                <a:latin typeface="+mn-lt"/>
                <a:ea typeface="+mn-ea"/>
                <a:cs typeface="+mn-cs"/>
              </a:rPr>
              <a:t>Make disciples</a:t>
            </a:r>
            <a:r>
              <a:rPr lang="en-US" sz="1200" kern="1200" dirty="0">
                <a:solidFill>
                  <a:schemeClr val="tx1"/>
                </a:solidFill>
                <a:effectLst/>
                <a:latin typeface="+mn-lt"/>
                <a:ea typeface="+mn-ea"/>
                <a:cs typeface="+mn-cs"/>
              </a:rPr>
              <a:t> is from the Greek word </a:t>
            </a:r>
            <a:r>
              <a:rPr lang="en-US" sz="1100" b="1" i="1" kern="1200" dirty="0" err="1">
                <a:solidFill>
                  <a:schemeClr val="tx1"/>
                </a:solidFill>
                <a:effectLst/>
                <a:latin typeface="+mn-lt"/>
                <a:ea typeface="+mn-ea"/>
                <a:cs typeface="+mn-cs"/>
              </a:rPr>
              <a:t>Matheteuo</a:t>
            </a:r>
            <a:r>
              <a:rPr lang="en-US" sz="1100" kern="1200" dirty="0">
                <a:solidFill>
                  <a:schemeClr val="tx1"/>
                </a:solidFill>
                <a:effectLst/>
                <a:latin typeface="+mn-lt"/>
                <a:ea typeface="+mn-ea"/>
                <a:cs typeface="+mn-cs"/>
              </a:rPr>
              <a:t> (math-</a:t>
            </a:r>
            <a:r>
              <a:rPr lang="en-US" sz="1100" kern="1200" dirty="0" err="1">
                <a:solidFill>
                  <a:schemeClr val="tx1"/>
                </a:solidFill>
                <a:effectLst/>
                <a:latin typeface="+mn-lt"/>
                <a:ea typeface="+mn-ea"/>
                <a:cs typeface="+mn-cs"/>
              </a:rPr>
              <a:t>ayt</a:t>
            </a:r>
            <a:r>
              <a:rPr lang="en-US" sz="1100" kern="1200" dirty="0">
                <a:solidFill>
                  <a:schemeClr val="tx1"/>
                </a:solidFill>
                <a:effectLst/>
                <a:latin typeface="+mn-lt"/>
                <a:ea typeface="+mn-ea"/>
                <a:cs typeface="+mn-cs"/>
              </a:rPr>
              <a:t>-yoo'-o); </a:t>
            </a:r>
            <a:r>
              <a:rPr lang="en-US" sz="1200" kern="1200" dirty="0">
                <a:solidFill>
                  <a:schemeClr val="tx1"/>
                </a:solidFill>
                <a:effectLst/>
                <a:latin typeface="+mn-lt"/>
                <a:ea typeface="+mn-ea"/>
                <a:cs typeface="+mn-cs"/>
              </a:rPr>
              <a:t>which means to make a disciple, to teach, to instruct. In other words- don’t just show them the Good News of Christ’s salvation- but walk with them and grow together.</a:t>
            </a:r>
            <a:endParaRPr lang="en-US" sz="1050" kern="1200" dirty="0">
              <a:solidFill>
                <a:schemeClr val="tx1"/>
              </a:solidFill>
              <a:effectLst/>
              <a:latin typeface="+mn-lt"/>
              <a:ea typeface="+mn-ea"/>
              <a:cs typeface="+mn-cs"/>
            </a:endParaRPr>
          </a:p>
          <a:p>
            <a:endParaRPr lang="en-US" dirty="0"/>
          </a:p>
          <a:p>
            <a:r>
              <a:rPr lang="en-US" dirty="0"/>
              <a:t>It is walking with someone – showing them God is the God of all your days.</a:t>
            </a:r>
          </a:p>
        </p:txBody>
      </p:sp>
      <p:sp>
        <p:nvSpPr>
          <p:cNvPr id="4" name="Slide Number Placeholder 3"/>
          <p:cNvSpPr>
            <a:spLocks noGrp="1"/>
          </p:cNvSpPr>
          <p:nvPr>
            <p:ph type="sldNum" sz="quarter" idx="10"/>
          </p:nvPr>
        </p:nvSpPr>
        <p:spPr/>
        <p:txBody>
          <a:bodyPr/>
          <a:lstStyle/>
          <a:p>
            <a:fld id="{759DA591-E39F-4A46-9E72-1EFE26776153}" type="slidenum">
              <a:rPr lang="en-US" smtClean="0"/>
              <a:t>5</a:t>
            </a:fld>
            <a:endParaRPr lang="en-US"/>
          </a:p>
        </p:txBody>
      </p:sp>
    </p:spTree>
    <p:extLst>
      <p:ext uri="{BB962C8B-B14F-4D97-AF65-F5344CB8AC3E}">
        <p14:creationId xmlns:p14="http://schemas.microsoft.com/office/powerpoint/2010/main" val="41242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a:lnSpc>
                <a:spcPct val="115000"/>
              </a:lnSpc>
              <a:spcBef>
                <a:spcPts val="0"/>
              </a:spcBef>
              <a:spcAft>
                <a:spcPts val="1000"/>
              </a:spcAft>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Let’s take some time and talk about practical ways to Make Disciples.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CLICK</a:t>
            </a:r>
          </a:p>
          <a:p>
            <a:pPr marL="0" marR="0">
              <a:lnSpc>
                <a:spcPct val="115000"/>
              </a:lnSpc>
              <a:spcBef>
                <a:spcPts val="0"/>
              </a:spcBef>
              <a:spcAft>
                <a:spcPts val="1000"/>
              </a:spcAft>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Pray </a:t>
            </a:r>
            <a:r>
              <a:rPr lang="en-US" sz="12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Pray</a:t>
            </a: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Pray</a:t>
            </a: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Pray for understanding and guidance. </a:t>
            </a:r>
          </a:p>
          <a:p>
            <a:pPr marL="0" marR="0">
              <a:lnSpc>
                <a:spcPct val="115000"/>
              </a:lnSpc>
              <a:spcBef>
                <a:spcPts val="0"/>
              </a:spcBef>
              <a:spcAft>
                <a:spcPts val="1000"/>
              </a:spcAft>
            </a:pPr>
            <a:endParaRPr lang="en-US" sz="1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CLICK</a:t>
            </a:r>
            <a:endParaRPr lang="en-US" sz="12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Study God’s word – </a:t>
            </a: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Be ready, in and out of season… many times the best disciple making is done on the spot… when we study God’s word, it prepares us for that untimely question. Gives us an explanation for the hope that we have.</a:t>
            </a:r>
          </a:p>
          <a:p>
            <a:pPr marL="0" marR="0">
              <a:lnSpc>
                <a:spcPct val="115000"/>
              </a:lnSpc>
              <a:spcBef>
                <a:spcPts val="0"/>
              </a:spcBef>
              <a:spcAft>
                <a:spcPts val="1000"/>
              </a:spcAft>
            </a:pP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CLICK</a:t>
            </a:r>
            <a:endParaRPr lang="en-US" sz="12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Give A Testimony– </a:t>
            </a: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Discipleship starts with a connection being made – What has God done in your life? – How have you experienced God?  Who can you tell about God’s work in your life? What story can you share?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CLICK</a:t>
            </a:r>
          </a:p>
          <a:p>
            <a:pPr marL="0" marR="0">
              <a:lnSpc>
                <a:spcPct val="115000"/>
              </a:lnSpc>
              <a:spcBef>
                <a:spcPts val="0"/>
              </a:spcBef>
              <a:spcAft>
                <a:spcPts val="1000"/>
              </a:spcAft>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Fill a need - </a:t>
            </a: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 heard a Pastor speaking of a wonderful outreach that helps people</a:t>
            </a: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who are struggling and has caused many to begin coming to a Bible study. Filling a need the way this Pastor has been doing, over the last several years, I believe this is more of an evangelistic tool. To draw people to Christ.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Filling a need could also be for disciple making; it is that time someone comes to you confused about God’s word. This pastor did say that people have begun coming to a Bible study… this is filling the need of their soul. We have families come to our church for gas, food, money for rent… – it is a time to invite them in, to pray with them… in some cases Food for the belly can lead to the Bread of Life for the soul.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b="1" i="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Social Media – Social Media is a great evangelizing tool – that can be used to invite people into the fold of disciple making -  </a:t>
            </a:r>
            <a:r>
              <a:rPr lang="en-US" sz="1200" kern="1200" dirty="0">
                <a:solidFill>
                  <a:schemeClr val="tx1"/>
                </a:solidFill>
                <a:effectLst/>
                <a:latin typeface="+mn-lt"/>
                <a:ea typeface="+mn-ea"/>
                <a:cs typeface="+mn-cs"/>
              </a:rPr>
              <a:t>While this is a good invitation tool – a beginning form of evangelizing - this is not the best way to get connected to discuss the validity of the Gospel message – usually social media is filled with debate or rants that end with nothing being accomplished – it is more of a superficial connection… It is great for showing events or inviting to future events. So it could be utilized as a precursor to a physical meeting and disciple making. Now starting a discipleship group on social media could lead to some good talks but still should lead to a physical meeting – Hebrews 10:24-25 says- And let us </a:t>
            </a:r>
            <a:r>
              <a:rPr lang="en-US" sz="1200" b="1" kern="1200" dirty="0">
                <a:solidFill>
                  <a:schemeClr val="tx1"/>
                </a:solidFill>
                <a:effectLst/>
                <a:latin typeface="+mn-lt"/>
                <a:ea typeface="+mn-ea"/>
                <a:cs typeface="+mn-cs"/>
              </a:rPr>
              <a:t>consider</a:t>
            </a:r>
            <a:r>
              <a:rPr lang="en-US" sz="1200" kern="1200" dirty="0">
                <a:solidFill>
                  <a:schemeClr val="tx1"/>
                </a:solidFill>
                <a:effectLst/>
                <a:latin typeface="+mn-lt"/>
                <a:ea typeface="+mn-ea"/>
                <a:cs typeface="+mn-cs"/>
              </a:rPr>
              <a:t> one another to provoke unto love and to good works: Not forsaking the assembling of ourselves together, as the manner of some is; but exhorting one another: and so much the more, as ye see the day approaching.</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wants us to consider one another – this consider is to perceive, to observe, to consider attentively, to fix one’s eyes upon, to fix your mind upon. When we assemble together and not only talk to someone’s life - but witness someone’s life – walk alongside in someone’s life – we can work together in God’s physical ministry, while cautioning and encouraging one another in our walk.</a:t>
            </a:r>
          </a:p>
          <a:p>
            <a:endParaRPr lang="en-US" sz="1200" b="1" i="1" kern="1200" dirty="0">
              <a:solidFill>
                <a:schemeClr val="tx1"/>
              </a:solidFill>
              <a:effectLst/>
              <a:latin typeface="+mn-lt"/>
              <a:ea typeface="+mn-ea"/>
              <a:cs typeface="+mn-cs"/>
            </a:endParaRPr>
          </a:p>
          <a:p>
            <a:r>
              <a:rPr lang="en-US" sz="1200" b="1" i="1" kern="1200" dirty="0" err="1">
                <a:solidFill>
                  <a:schemeClr val="tx1"/>
                </a:solidFill>
                <a:effectLst/>
                <a:latin typeface="+mn-lt"/>
                <a:ea typeface="+mn-ea"/>
                <a:cs typeface="+mn-cs"/>
              </a:rPr>
              <a:t>Katanoeo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kat</a:t>
            </a:r>
            <a:r>
              <a:rPr lang="en-US" sz="1200" kern="1200" dirty="0">
                <a:solidFill>
                  <a:schemeClr val="tx1"/>
                </a:solidFill>
                <a:effectLst/>
                <a:latin typeface="+mn-lt"/>
                <a:ea typeface="+mn-ea"/>
                <a:cs typeface="+mn-cs"/>
              </a:rPr>
              <a:t>-an-o-eh'-o);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Word Origin: Greek, Verb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from (2596) and (3539) </a:t>
            </a:r>
          </a:p>
          <a:p>
            <a:pPr lvl="0"/>
            <a:r>
              <a:rPr lang="en-US" sz="1200" kern="1200" dirty="0">
                <a:solidFill>
                  <a:schemeClr val="tx1"/>
                </a:solidFill>
                <a:effectLst/>
                <a:latin typeface="+mn-lt"/>
                <a:ea typeface="+mn-ea"/>
                <a:cs typeface="+mn-cs"/>
              </a:rPr>
              <a:t>to perceive, remark, observe, understand </a:t>
            </a:r>
          </a:p>
          <a:p>
            <a:pPr lvl="0"/>
            <a:r>
              <a:rPr lang="en-US" sz="1200" kern="1200" dirty="0">
                <a:solidFill>
                  <a:schemeClr val="tx1"/>
                </a:solidFill>
                <a:effectLst/>
                <a:latin typeface="+mn-lt"/>
                <a:ea typeface="+mn-ea"/>
                <a:cs typeface="+mn-cs"/>
              </a:rPr>
              <a:t>to consider attentively, fix one's eyes or mind upon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b="1" i="1" kern="1200" dirty="0">
                <a:solidFill>
                  <a:schemeClr val="tx1"/>
                </a:solidFill>
                <a:effectLst/>
                <a:latin typeface="+mn-lt"/>
                <a:ea typeface="+mn-ea"/>
                <a:cs typeface="+mn-cs"/>
              </a:rPr>
              <a:t>CLICK</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Discipleship Service (Soul Retention) even if it is a live stream at a home church with discussion or a deep Bible study gathering, – </a:t>
            </a:r>
            <a:r>
              <a:rPr lang="en-US" sz="1200" kern="1200" dirty="0">
                <a:solidFill>
                  <a:schemeClr val="tx1"/>
                </a:solidFill>
                <a:effectLst/>
                <a:latin typeface="+mn-lt"/>
                <a:ea typeface="+mn-ea"/>
                <a:cs typeface="+mn-cs"/>
              </a:rPr>
              <a:t>This is another preparation tool that equips. Many times, we will run into another Christian that we may not know, but conversation will come to those seeking God. Many years ago - Melissa ran into a person while shopping and they got onto the subject of Christianity and Melissa was asked what church she attended… She said a Wesleyan church. She asked Melissa what the difference was between the Wesleyan Church and the Baptist Church… Melissa went on to talk about Arminianism and Calvinism… Free Will and Predestination. Something she had just discussed in a Soul Retention Service. Discipleship Service is a way to get equipped and assemble with others for admonishment and exhortation. We all can use a true believing friend to lovingly caution us face to face about our walk and to encourage us when we may be feeling down. Sometimes a hug is more powerful than any words that can be spoken. Sometimes we just need someone to prayerfully listen.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CLICK</a:t>
            </a: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These last two:</a:t>
            </a:r>
          </a:p>
          <a:p>
            <a:pPr algn="l"/>
            <a:r>
              <a:rPr lang="en-US" sz="1200" b="1" dirty="0"/>
              <a:t>Redeem Time</a:t>
            </a:r>
          </a:p>
          <a:p>
            <a:pPr algn="l"/>
            <a:r>
              <a:rPr lang="en-US" sz="1200" b="1" dirty="0"/>
              <a:t>Know Some Basics</a:t>
            </a:r>
          </a:p>
          <a:p>
            <a:pPr algn="l"/>
            <a:r>
              <a:rPr lang="en-US" sz="1200" b="0" dirty="0"/>
              <a:t>We are going to look to scripture for:</a:t>
            </a:r>
          </a:p>
        </p:txBody>
      </p:sp>
      <p:sp>
        <p:nvSpPr>
          <p:cNvPr id="4" name="Slide Number Placeholder 3"/>
          <p:cNvSpPr>
            <a:spLocks noGrp="1"/>
          </p:cNvSpPr>
          <p:nvPr>
            <p:ph type="sldNum" sz="quarter" idx="5"/>
          </p:nvPr>
        </p:nvSpPr>
        <p:spPr/>
        <p:txBody>
          <a:bodyPr/>
          <a:lstStyle/>
          <a:p>
            <a:fld id="{759DA591-E39F-4A46-9E72-1EFE26776153}" type="slidenum">
              <a:rPr lang="en-US" smtClean="0"/>
              <a:t>6</a:t>
            </a:fld>
            <a:endParaRPr lang="en-US"/>
          </a:p>
        </p:txBody>
      </p:sp>
    </p:spTree>
    <p:extLst>
      <p:ext uri="{BB962C8B-B14F-4D97-AF65-F5344CB8AC3E}">
        <p14:creationId xmlns:p14="http://schemas.microsoft.com/office/powerpoint/2010/main" val="244299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None/>
            </a:pPr>
            <a:r>
              <a:rPr lang="en-US" b="1" dirty="0"/>
              <a:t>Ephesians 5:14-16 (NKJV)</a:t>
            </a:r>
            <a:endParaRPr lang="en-US" dirty="0"/>
          </a:p>
          <a:p>
            <a:pPr marL="0" indent="0">
              <a:buNone/>
            </a:pPr>
            <a:r>
              <a:rPr lang="en-US" b="1" dirty="0"/>
              <a:t>14 Therefore He says: "Awake, you who sleep, Arise from the dead, And Christ will give you light." </a:t>
            </a:r>
          </a:p>
          <a:p>
            <a:pPr marL="0" indent="0">
              <a:buNone/>
            </a:pPr>
            <a:r>
              <a:rPr lang="en-US" b="1" dirty="0"/>
              <a:t>15 See then that you walk circumspectly, not as fools but as wise, </a:t>
            </a:r>
          </a:p>
          <a:p>
            <a:pPr marL="0" indent="0">
              <a:buNone/>
            </a:pPr>
            <a:r>
              <a:rPr lang="en-US" b="1" dirty="0"/>
              <a:t>16 </a:t>
            </a:r>
            <a:r>
              <a:rPr lang="en-US" b="1" dirty="0">
                <a:solidFill>
                  <a:srgbClr val="7030A0"/>
                </a:solidFill>
                <a:highlight>
                  <a:srgbClr val="FFFF00"/>
                </a:highlight>
              </a:rPr>
              <a:t>redeeming</a:t>
            </a:r>
            <a:r>
              <a:rPr lang="en-US" b="1" dirty="0"/>
              <a:t> the </a:t>
            </a:r>
            <a:r>
              <a:rPr lang="en-US" b="1" dirty="0">
                <a:solidFill>
                  <a:schemeClr val="accent6">
                    <a:lumMod val="50000"/>
                  </a:schemeClr>
                </a:solidFill>
                <a:highlight>
                  <a:srgbClr val="FFFF00"/>
                </a:highlight>
              </a:rPr>
              <a:t>time</a:t>
            </a:r>
            <a:r>
              <a:rPr lang="en-US" b="1" dirty="0"/>
              <a:t>, because the days are evil. </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do we awake from sleep and arise from the dead? This was from Isaiah 60:1 and Paul used it as an invitation to unbelievers. It also is spoken toward believers- we can also awake and rise through the previous practical ways we discussed – when we gather together and seek understanding through Holy Spirit. A group looking for understanding through the Holy Spirit will become more aware of who God is and what is needed as we walk with God. Walking circumspectly is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being careful to consider all circumstances and possible consequences.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mentioned Isaiah 60:</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Isaiah 60:1-5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 Arise, shine; For your light has come! And the glory of the Lord is risen upon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 For behold, the darkness shall cover the earth, And deep darkness the people; But the Lord will arise over you, And His glory will be seen upon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 The Gentiles shall come to your light, And kings to the brightness of your rising.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 "Lift up your eyes all around, and see: They all gather together, they come to you; Your sons shall come from afar, And your daughters shall be nursed at your side.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 Then you shall see and become radiant, And your heart shall swell with joy; Because the abundance of the sea shall be turned to you, The wealth of the Gentiles shall come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“redeeming the time” was mentioned in Ephesians verse 16… and more than likely refers to someone’s lifetime…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Time is; </a:t>
            </a:r>
            <a:r>
              <a:rPr lang="en-US" sz="1200" b="1" i="1" kern="1200" dirty="0">
                <a:solidFill>
                  <a:schemeClr val="tx1"/>
                </a:solidFill>
                <a:effectLst/>
                <a:latin typeface="+mn-lt"/>
                <a:ea typeface="+mn-ea"/>
                <a:cs typeface="+mn-cs"/>
              </a:rPr>
              <a:t>Kairos</a:t>
            </a:r>
            <a:r>
              <a:rPr lang="en-US" sz="1200" kern="1200" dirty="0">
                <a:solidFill>
                  <a:schemeClr val="tx1"/>
                </a:solidFill>
                <a:effectLst/>
                <a:latin typeface="+mn-lt"/>
                <a:ea typeface="+mn-ea"/>
                <a:cs typeface="+mn-cs"/>
              </a:rPr>
              <a:t> (kahee-ros'); it is a seasonable time or opportune time, it is a limited period of time.</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Redeeming is; </a:t>
            </a:r>
            <a:r>
              <a:rPr lang="en-US" sz="1200" b="1" i="1" kern="1200" dirty="0" err="1">
                <a:solidFill>
                  <a:schemeClr val="tx1"/>
                </a:solidFill>
                <a:effectLst/>
                <a:latin typeface="+mn-lt"/>
                <a:ea typeface="+mn-ea"/>
                <a:cs typeface="+mn-cs"/>
              </a:rPr>
              <a:t>Exagorazo</a:t>
            </a:r>
            <a:r>
              <a:rPr lang="en-US" sz="1200" kern="1200" dirty="0">
                <a:solidFill>
                  <a:schemeClr val="tx1"/>
                </a:solidFill>
                <a:effectLst/>
                <a:latin typeface="+mn-lt"/>
                <a:ea typeface="+mn-ea"/>
                <a:cs typeface="+mn-cs"/>
              </a:rPr>
              <a:t> (ex-ag-or-ad'-zo); to make wise and sacred use of </a:t>
            </a:r>
            <a:r>
              <a:rPr lang="en-US" sz="1200" b="1" kern="1200" dirty="0">
                <a:solidFill>
                  <a:schemeClr val="tx1"/>
                </a:solidFill>
                <a:effectLst/>
                <a:latin typeface="+mn-lt"/>
                <a:ea typeface="+mn-ea"/>
                <a:cs typeface="+mn-cs"/>
              </a:rPr>
              <a:t>every opportunity </a:t>
            </a:r>
            <a:r>
              <a:rPr lang="en-US" sz="1200" kern="1200" dirty="0">
                <a:solidFill>
                  <a:schemeClr val="tx1"/>
                </a:solidFill>
                <a:effectLst/>
                <a:latin typeface="+mn-lt"/>
                <a:ea typeface="+mn-ea"/>
                <a:cs typeface="+mn-cs"/>
              </a:rPr>
              <a:t>for doing good, so that zeal and well doing are as it were the purchase money by which we make the time our own </a:t>
            </a:r>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7</a:t>
            </a:fld>
            <a:endParaRPr lang="en-US"/>
          </a:p>
        </p:txBody>
      </p:sp>
    </p:spTree>
    <p:extLst>
      <p:ext uri="{BB962C8B-B14F-4D97-AF65-F5344CB8AC3E}">
        <p14:creationId xmlns:p14="http://schemas.microsoft.com/office/powerpoint/2010/main" val="3724409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Know some basics – when someone asks you- how do I accept Christ into my life, how are you saved, or even how do I become a Christian?</a:t>
            </a:r>
          </a:p>
          <a:p>
            <a:pPr marL="0" indent="0">
              <a:buNone/>
            </a:pPr>
            <a:r>
              <a:rPr lang="en-US" b="1" dirty="0"/>
              <a:t>Romans 10:8-10 (NKJV)</a:t>
            </a:r>
          </a:p>
          <a:p>
            <a:pPr marL="0" indent="0">
              <a:buNone/>
            </a:pPr>
            <a:r>
              <a:rPr lang="en-US" b="1" dirty="0"/>
              <a:t>8 But what does it say? "The word is near you, in your mouth and in your heart" (that is, the word of faith which we preach): </a:t>
            </a:r>
          </a:p>
          <a:p>
            <a:pPr marL="0" indent="0">
              <a:buNone/>
            </a:pPr>
            <a:r>
              <a:rPr lang="en-US" b="1" dirty="0"/>
              <a:t>9 that if you confess with your mouth the Lord Jesus and believe in your heart that God has raised Him from the dead, you will be saved. </a:t>
            </a:r>
          </a:p>
          <a:p>
            <a:pPr marL="0" indent="0">
              <a:buNone/>
            </a:pPr>
            <a:r>
              <a:rPr lang="en-US" b="1" dirty="0"/>
              <a:t>10 For with the heart one believes unto righteousness, and with the mouth confession is made unto salvation. </a:t>
            </a:r>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8</a:t>
            </a:fld>
            <a:endParaRPr lang="en-US"/>
          </a:p>
        </p:txBody>
      </p:sp>
    </p:spTree>
    <p:extLst>
      <p:ext uri="{BB962C8B-B14F-4D97-AF65-F5344CB8AC3E}">
        <p14:creationId xmlns:p14="http://schemas.microsoft.com/office/powerpoint/2010/main" val="253539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someone is asking about the Trinity…</a:t>
            </a:r>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9</a:t>
            </a:fld>
            <a:endParaRPr lang="en-US"/>
          </a:p>
        </p:txBody>
      </p:sp>
    </p:spTree>
    <p:extLst>
      <p:ext uri="{BB962C8B-B14F-4D97-AF65-F5344CB8AC3E}">
        <p14:creationId xmlns:p14="http://schemas.microsoft.com/office/powerpoint/2010/main" val="1552969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248B4-FDC8-4528-9290-6D2FE77227D6}"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248B4-FDC8-4528-9290-6D2FE77227D6}" type="datetimeFigureOut">
              <a:rPr lang="en-US" smtClean="0"/>
              <a:pPr/>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248B4-FDC8-4528-9290-6D2FE77227D6}" type="datetimeFigureOut">
              <a:rPr lang="en-US" smtClean="0"/>
              <a:pPr/>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248B4-FDC8-4528-9290-6D2FE77227D6}" type="datetimeFigureOut">
              <a:rPr lang="en-US" smtClean="0"/>
              <a:pPr/>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248B4-FDC8-4528-9290-6D2FE77227D6}" type="datetimeFigureOut">
              <a:rPr lang="en-US" smtClean="0"/>
              <a:pPr/>
              <a:t>3/21/2024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E8A76-28EF-45B2-9998-C1E08829B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piece of paper&#10;&#10;Description automatically generated">
            <a:extLst>
              <a:ext uri="{FF2B5EF4-FFF2-40B4-BE49-F238E27FC236}">
                <a16:creationId xmlns:a16="http://schemas.microsoft.com/office/drawing/2014/main" id="{22D25BFF-1F25-477F-8B24-1BBAF39ED8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9945"/>
            <a:ext cx="9113309" cy="6834982"/>
          </a:xfrm>
        </p:spPr>
      </p:pic>
      <p:sp>
        <p:nvSpPr>
          <p:cNvPr id="6" name="Rectangle 5">
            <a:extLst>
              <a:ext uri="{FF2B5EF4-FFF2-40B4-BE49-F238E27FC236}">
                <a16:creationId xmlns:a16="http://schemas.microsoft.com/office/drawing/2014/main" id="{B88E2FCA-7F50-4A59-9635-38B18442E41E}"/>
              </a:ext>
            </a:extLst>
          </p:cNvPr>
          <p:cNvSpPr/>
          <p:nvPr/>
        </p:nvSpPr>
        <p:spPr>
          <a:xfrm>
            <a:off x="1281456" y="457199"/>
            <a:ext cx="6581088" cy="7239001"/>
          </a:xfrm>
          <a:prstGeom prst="rect">
            <a:avLst/>
          </a:prstGeom>
          <a:noFill/>
        </p:spPr>
        <p:txBody>
          <a:bodyPr wrap="none" lIns="91440" tIns="45720" rIns="91440" bIns="45720">
            <a:prstTxWarp prst="textArchUp">
              <a:avLst/>
            </a:prstTxWarp>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The Discipline of Disciple Making</a:t>
            </a:r>
          </a:p>
        </p:txBody>
      </p:sp>
    </p:spTree>
    <p:extLst>
      <p:ext uri="{BB962C8B-B14F-4D97-AF65-F5344CB8AC3E}">
        <p14:creationId xmlns:p14="http://schemas.microsoft.com/office/powerpoint/2010/main" val="1368308678"/>
      </p:ext>
    </p:extLst>
  </p:cSld>
  <p:clrMapOvr>
    <a:masterClrMapping/>
  </p:clrMapOvr>
  <mc:AlternateContent xmlns:mc="http://schemas.openxmlformats.org/markup-compatibility/2006" xmlns:p14="http://schemas.microsoft.com/office/powerpoint/2010/main">
    <mc:Choice Requires="p14">
      <p:transition spd="slow" p14:dur="70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2">
                <a:lumMod val="60000"/>
                <a:lumOff val="40000"/>
              </a:schemeClr>
            </a:gs>
            <a:gs pos="4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52307-E709-4088-B4DA-8BA0F3E40626}"/>
              </a:ext>
            </a:extLst>
          </p:cNvPr>
          <p:cNvSpPr>
            <a:spLocks noGrp="1"/>
          </p:cNvSpPr>
          <p:nvPr>
            <p:ph idx="1"/>
          </p:nvPr>
        </p:nvSpPr>
        <p:spPr>
          <a:xfrm>
            <a:off x="152400" y="228600"/>
            <a:ext cx="8839200" cy="4668983"/>
          </a:xfrm>
        </p:spPr>
        <p:txBody>
          <a:bodyPr>
            <a:normAutofit fontScale="92500" lnSpcReduction="10000"/>
          </a:bodyPr>
          <a:lstStyle/>
          <a:p>
            <a:pPr marL="0" indent="0">
              <a:buNone/>
            </a:pPr>
            <a:r>
              <a:rPr lang="en-US" b="1" dirty="0"/>
              <a:t>Matthew 28:18-20 NKJV</a:t>
            </a:r>
            <a:endParaRPr lang="en-US" dirty="0"/>
          </a:p>
          <a:p>
            <a:pPr marL="0" indent="0">
              <a:buNone/>
            </a:pPr>
            <a:r>
              <a:rPr lang="en-US" b="1" dirty="0"/>
              <a:t>18 And Jesus came and spoke to them, saying, "All authority has been given to Me in heaven and on earth. </a:t>
            </a:r>
            <a:endParaRPr lang="en-US" dirty="0"/>
          </a:p>
          <a:p>
            <a:pPr marL="0" indent="0">
              <a:buNone/>
            </a:pPr>
            <a:r>
              <a:rPr lang="en-US" b="1" dirty="0"/>
              <a:t>19 "</a:t>
            </a:r>
            <a:r>
              <a:rPr lang="en-US" b="1" dirty="0">
                <a:solidFill>
                  <a:schemeClr val="accent2">
                    <a:lumMod val="75000"/>
                  </a:schemeClr>
                </a:solidFill>
              </a:rPr>
              <a:t>Go</a:t>
            </a:r>
            <a:r>
              <a:rPr lang="en-US" b="1" dirty="0"/>
              <a:t> therefore and make disciples of all the nations, baptizing them in the name of the Father and of the Son and of the Holy Spirit, </a:t>
            </a:r>
            <a:endParaRPr lang="en-US" dirty="0"/>
          </a:p>
          <a:p>
            <a:pPr marL="0" indent="0">
              <a:buNone/>
            </a:pPr>
            <a:r>
              <a:rPr lang="en-US" b="1" dirty="0"/>
              <a:t>20 "teaching them to observe all things that I have commanded you; and lo, I am with you always, even to the end of the age." Amen.</a:t>
            </a:r>
            <a:endParaRPr lang="en-US" dirty="0"/>
          </a:p>
          <a:p>
            <a:endParaRPr lang="en-US" dirty="0"/>
          </a:p>
        </p:txBody>
      </p:sp>
      <p:pic>
        <p:nvPicPr>
          <p:cNvPr id="5" name="Picture 4">
            <a:extLst>
              <a:ext uri="{FF2B5EF4-FFF2-40B4-BE49-F238E27FC236}">
                <a16:creationId xmlns:a16="http://schemas.microsoft.com/office/drawing/2014/main" id="{E7932414-E5CF-47CC-8036-7222BFBC4906}"/>
              </a:ext>
            </a:extLst>
          </p:cNvPr>
          <p:cNvPicPr>
            <a:picLocks noChangeAspect="1"/>
          </p:cNvPicPr>
          <p:nvPr/>
        </p:nvPicPr>
        <p:blipFill>
          <a:blip r:embed="rId3"/>
          <a:stretch>
            <a:fillRect/>
          </a:stretch>
        </p:blipFill>
        <p:spPr>
          <a:xfrm>
            <a:off x="242203" y="5410200"/>
            <a:ext cx="8659593" cy="582857"/>
          </a:xfrm>
          <a:prstGeom prst="rect">
            <a:avLst/>
          </a:prstGeom>
        </p:spPr>
      </p:pic>
    </p:spTree>
    <p:extLst>
      <p:ext uri="{BB962C8B-B14F-4D97-AF65-F5344CB8AC3E}">
        <p14:creationId xmlns:p14="http://schemas.microsoft.com/office/powerpoint/2010/main" val="3679128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2">
                <a:lumMod val="60000"/>
                <a:lumOff val="40000"/>
              </a:schemeClr>
            </a:gs>
            <a:gs pos="4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52307-E709-4088-B4DA-8BA0F3E40626}"/>
              </a:ext>
            </a:extLst>
          </p:cNvPr>
          <p:cNvSpPr>
            <a:spLocks noGrp="1"/>
          </p:cNvSpPr>
          <p:nvPr>
            <p:ph idx="1"/>
          </p:nvPr>
        </p:nvSpPr>
        <p:spPr>
          <a:xfrm>
            <a:off x="152400" y="228600"/>
            <a:ext cx="8839200" cy="4668983"/>
          </a:xfrm>
        </p:spPr>
        <p:txBody>
          <a:bodyPr>
            <a:normAutofit/>
          </a:bodyPr>
          <a:lstStyle/>
          <a:p>
            <a:pPr marL="0" indent="0">
              <a:buNone/>
            </a:pPr>
            <a:endParaRPr lang="en-US" b="1" dirty="0"/>
          </a:p>
          <a:p>
            <a:pPr marL="0" indent="0" algn="ctr">
              <a:buNone/>
            </a:pPr>
            <a:r>
              <a:rPr lang="en-US" sz="4000" b="1" dirty="0"/>
              <a:t>The Great Commission</a:t>
            </a:r>
            <a:r>
              <a:rPr lang="en-US" sz="4000" dirty="0"/>
              <a:t> </a:t>
            </a:r>
            <a:endParaRPr lang="en-US" sz="4000" b="1" dirty="0"/>
          </a:p>
          <a:p>
            <a:pPr marL="0" indent="0">
              <a:buNone/>
            </a:pPr>
            <a:endParaRPr lang="en-US" b="1" dirty="0"/>
          </a:p>
          <a:p>
            <a:pPr marL="0" indent="0">
              <a:buNone/>
            </a:pPr>
            <a:r>
              <a:rPr lang="en-US" b="1" dirty="0"/>
              <a:t>Acts 26:12 NKJV</a:t>
            </a:r>
            <a:endParaRPr lang="en-US" dirty="0"/>
          </a:p>
          <a:p>
            <a:pPr marL="0" indent="0">
              <a:buNone/>
            </a:pPr>
            <a:r>
              <a:rPr lang="en-US" b="1" dirty="0"/>
              <a:t>12 "While thus occupied, as I journeyed to Damascus with authority and </a:t>
            </a:r>
            <a:r>
              <a:rPr lang="en-US" b="1" dirty="0">
                <a:solidFill>
                  <a:srgbClr val="FF0000"/>
                </a:solidFill>
              </a:rPr>
              <a:t>commission</a:t>
            </a:r>
            <a:r>
              <a:rPr lang="en-US" b="1" dirty="0"/>
              <a:t> from the chief priests, </a:t>
            </a:r>
            <a:endParaRPr lang="en-US" dirty="0"/>
          </a:p>
        </p:txBody>
      </p:sp>
      <p:pic>
        <p:nvPicPr>
          <p:cNvPr id="4" name="Picture 3">
            <a:extLst>
              <a:ext uri="{FF2B5EF4-FFF2-40B4-BE49-F238E27FC236}">
                <a16:creationId xmlns:a16="http://schemas.microsoft.com/office/drawing/2014/main" id="{2B362192-BAD3-4BC8-A718-15A954BC33A3}"/>
              </a:ext>
            </a:extLst>
          </p:cNvPr>
          <p:cNvPicPr>
            <a:picLocks noChangeAspect="1"/>
          </p:cNvPicPr>
          <p:nvPr/>
        </p:nvPicPr>
        <p:blipFill>
          <a:blip r:embed="rId3"/>
          <a:stretch>
            <a:fillRect/>
          </a:stretch>
        </p:blipFill>
        <p:spPr>
          <a:xfrm>
            <a:off x="1298660" y="4851691"/>
            <a:ext cx="6546680" cy="662370"/>
          </a:xfrm>
          <a:prstGeom prst="rect">
            <a:avLst/>
          </a:prstGeom>
        </p:spPr>
      </p:pic>
    </p:spTree>
    <p:extLst>
      <p:ext uri="{BB962C8B-B14F-4D97-AF65-F5344CB8AC3E}">
        <p14:creationId xmlns:p14="http://schemas.microsoft.com/office/powerpoint/2010/main" val="3355938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ED2E09-D315-4FB8-AFE6-3AB4C380697C}"/>
              </a:ext>
            </a:extLst>
          </p:cNvPr>
          <p:cNvPicPr/>
          <p:nvPr/>
        </p:nvPicPr>
        <p:blipFill>
          <a:blip r:embed="rId3">
            <a:alphaModFix amt="18000"/>
          </a:blip>
          <a:stretch>
            <a:fillRect/>
          </a:stretch>
        </p:blipFill>
        <p:spPr>
          <a:xfrm>
            <a:off x="1414585" y="359508"/>
            <a:ext cx="6218115" cy="5955066"/>
          </a:xfrm>
          <a:prstGeom prst="rect">
            <a:avLst/>
          </a:prstGeom>
        </p:spPr>
      </p:pic>
      <p:sp>
        <p:nvSpPr>
          <p:cNvPr id="5" name="Rectangle 4">
            <a:extLst>
              <a:ext uri="{FF2B5EF4-FFF2-40B4-BE49-F238E27FC236}">
                <a16:creationId xmlns:a16="http://schemas.microsoft.com/office/drawing/2014/main" id="{1EE2E661-2E9B-4275-A892-1B9E8E6E3CEB}"/>
              </a:ext>
            </a:extLst>
          </p:cNvPr>
          <p:cNvSpPr/>
          <p:nvPr/>
        </p:nvSpPr>
        <p:spPr>
          <a:xfrm>
            <a:off x="920071" y="0"/>
            <a:ext cx="7303858" cy="5016758"/>
          </a:xfrm>
          <a:prstGeom prst="rect">
            <a:avLst/>
          </a:prstGeom>
          <a:noFill/>
        </p:spPr>
        <p:txBody>
          <a:bodyPr wrap="none" lIns="91440" tIns="45720" rIns="91440" bIns="45720">
            <a:spAutoFit/>
          </a:bodyPr>
          <a:lstStyle/>
          <a:p>
            <a:pPr algn="ctr"/>
            <a:r>
              <a:rPr lang="en-US" sz="4000" b="1" cap="none" spc="50" dirty="0">
                <a:ln w="9525" cmpd="sng">
                  <a:solidFill>
                    <a:srgbClr val="C00000"/>
                  </a:solidFill>
                  <a:prstDash val="solid"/>
                </a:ln>
                <a:effectLst>
                  <a:glow rad="38100">
                    <a:schemeClr val="accent1">
                      <a:alpha val="40000"/>
                    </a:schemeClr>
                  </a:glow>
                </a:effectLst>
              </a:rPr>
              <a:t>Mission Statement:</a:t>
            </a:r>
          </a:p>
          <a:p>
            <a:pPr algn="ctr"/>
            <a:endParaRPr lang="en-US" sz="4000" b="1" cap="none" spc="50" dirty="0">
              <a:ln w="9525" cmpd="sng">
                <a:solidFill>
                  <a:srgbClr val="C00000"/>
                </a:solidFill>
                <a:prstDash val="solid"/>
              </a:ln>
              <a:effectLst>
                <a:glow rad="38100">
                  <a:schemeClr val="accent1">
                    <a:alpha val="40000"/>
                  </a:schemeClr>
                </a:glow>
              </a:effectLst>
            </a:endParaRPr>
          </a:p>
          <a:p>
            <a:pPr algn="ctr"/>
            <a:r>
              <a:rPr lang="en-US" sz="4000" spc="50" dirty="0">
                <a:ln w="9525" cmpd="sng">
                  <a:solidFill>
                    <a:srgbClr val="C00000"/>
                  </a:solidFill>
                  <a:prstDash val="solid"/>
                </a:ln>
                <a:effectLst>
                  <a:glow rad="38100">
                    <a:schemeClr val="accent1">
                      <a:alpha val="40000"/>
                    </a:schemeClr>
                  </a:glow>
                </a:effectLst>
              </a:rPr>
              <a:t>We as the Body of Christ </a:t>
            </a:r>
          </a:p>
          <a:p>
            <a:pPr algn="ctr"/>
            <a:r>
              <a:rPr lang="en-US" sz="4000" spc="50" dirty="0">
                <a:ln w="9525" cmpd="sng">
                  <a:solidFill>
                    <a:srgbClr val="C00000"/>
                  </a:solidFill>
                  <a:prstDash val="solid"/>
                </a:ln>
                <a:effectLst>
                  <a:glow rad="38100">
                    <a:schemeClr val="accent1">
                      <a:alpha val="40000"/>
                    </a:schemeClr>
                  </a:glow>
                </a:effectLst>
              </a:rPr>
              <a:t>are Seeking to fulfill God’s Vision </a:t>
            </a:r>
          </a:p>
          <a:p>
            <a:pPr algn="ctr"/>
            <a:r>
              <a:rPr lang="en-US" sz="4000" spc="50" dirty="0">
                <a:ln w="9525" cmpd="sng">
                  <a:solidFill>
                    <a:srgbClr val="C00000"/>
                  </a:solidFill>
                  <a:prstDash val="solid"/>
                </a:ln>
                <a:effectLst>
                  <a:glow rad="38100">
                    <a:schemeClr val="accent1">
                      <a:alpha val="40000"/>
                    </a:schemeClr>
                  </a:glow>
                </a:effectLst>
              </a:rPr>
              <a:t>of Making Disciple Makers </a:t>
            </a:r>
          </a:p>
          <a:p>
            <a:pPr algn="ctr"/>
            <a:r>
              <a:rPr lang="en-US" sz="4000" spc="50" dirty="0">
                <a:ln w="9525" cmpd="sng">
                  <a:solidFill>
                    <a:srgbClr val="C00000"/>
                  </a:solidFill>
                  <a:prstDash val="solid"/>
                </a:ln>
                <a:effectLst>
                  <a:glow rad="38100">
                    <a:schemeClr val="accent1">
                      <a:alpha val="40000"/>
                    </a:schemeClr>
                  </a:glow>
                </a:effectLst>
              </a:rPr>
              <a:t>through the guidance of the</a:t>
            </a:r>
          </a:p>
          <a:p>
            <a:pPr algn="ctr"/>
            <a:r>
              <a:rPr lang="en-US" sz="4000" cap="none" spc="50" dirty="0">
                <a:ln w="9525" cmpd="sng">
                  <a:solidFill>
                    <a:srgbClr val="C00000"/>
                  </a:solidFill>
                  <a:prstDash val="solid"/>
                </a:ln>
                <a:effectLst>
                  <a:glow rad="38100">
                    <a:schemeClr val="accent1">
                      <a:alpha val="40000"/>
                    </a:schemeClr>
                  </a:glow>
                </a:effectLst>
              </a:rPr>
              <a:t>Holy Spirit with Steps toward </a:t>
            </a:r>
          </a:p>
          <a:p>
            <a:pPr algn="ctr"/>
            <a:r>
              <a:rPr lang="en-US" sz="4000" cap="none" spc="50" dirty="0">
                <a:ln w="9525" cmpd="sng">
                  <a:solidFill>
                    <a:srgbClr val="C00000"/>
                  </a:solidFill>
                  <a:prstDash val="solid"/>
                </a:ln>
                <a:effectLst>
                  <a:glow rad="38100">
                    <a:schemeClr val="accent1">
                      <a:alpha val="40000"/>
                    </a:schemeClr>
                  </a:glow>
                </a:effectLst>
              </a:rPr>
              <a:t>His Vi</a:t>
            </a:r>
            <a:r>
              <a:rPr lang="en-US" sz="4000" spc="50" dirty="0">
                <a:ln w="9525" cmpd="sng">
                  <a:solidFill>
                    <a:srgbClr val="C00000"/>
                  </a:solidFill>
                  <a:prstDash val="solid"/>
                </a:ln>
                <a:effectLst>
                  <a:glow rad="38100">
                    <a:schemeClr val="accent1">
                      <a:alpha val="40000"/>
                    </a:schemeClr>
                  </a:glow>
                </a:effectLst>
              </a:rPr>
              <a:t>sion in Various Ministries.</a:t>
            </a:r>
            <a:endParaRPr lang="en-US" sz="4000" cap="none" spc="50" dirty="0">
              <a:ln w="9525" cmpd="sng">
                <a:solidFill>
                  <a:srgbClr val="C00000"/>
                </a:solidFill>
                <a:prstDash val="solid"/>
              </a:ln>
              <a:effectLst>
                <a:glow rad="38100">
                  <a:schemeClr val="accent1">
                    <a:alpha val="40000"/>
                  </a:schemeClr>
                </a:glow>
              </a:effectLst>
            </a:endParaRPr>
          </a:p>
        </p:txBody>
      </p:sp>
    </p:spTree>
    <p:extLst>
      <p:ext uri="{BB962C8B-B14F-4D97-AF65-F5344CB8AC3E}">
        <p14:creationId xmlns:p14="http://schemas.microsoft.com/office/powerpoint/2010/main" val="16717667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2">
                <a:lumMod val="60000"/>
                <a:lumOff val="40000"/>
              </a:schemeClr>
            </a:gs>
            <a:gs pos="4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52307-E709-4088-B4DA-8BA0F3E40626}"/>
              </a:ext>
            </a:extLst>
          </p:cNvPr>
          <p:cNvSpPr>
            <a:spLocks noGrp="1"/>
          </p:cNvSpPr>
          <p:nvPr>
            <p:ph idx="1"/>
          </p:nvPr>
        </p:nvSpPr>
        <p:spPr>
          <a:xfrm>
            <a:off x="152400" y="228600"/>
            <a:ext cx="8839200" cy="5817943"/>
          </a:xfrm>
        </p:spPr>
        <p:txBody>
          <a:bodyPr>
            <a:normAutofit fontScale="77500" lnSpcReduction="20000"/>
          </a:bodyPr>
          <a:lstStyle/>
          <a:p>
            <a:pPr marL="0" indent="0">
              <a:buNone/>
            </a:pPr>
            <a:r>
              <a:rPr lang="en-US" b="1" dirty="0"/>
              <a:t>2 Timothy 4:1-7 (MKJV)</a:t>
            </a:r>
            <a:endParaRPr lang="en-US" dirty="0"/>
          </a:p>
          <a:p>
            <a:pPr marL="0" indent="0">
              <a:buNone/>
            </a:pPr>
            <a:r>
              <a:rPr lang="en-US" b="1" dirty="0"/>
              <a:t>1 I charge you therefore before God and the Lord Jesus Christ, who will judge the living and the dead at His appearing and His kingdom: </a:t>
            </a:r>
            <a:endParaRPr lang="en-US" dirty="0"/>
          </a:p>
          <a:p>
            <a:pPr marL="0" indent="0">
              <a:buNone/>
            </a:pPr>
            <a:r>
              <a:rPr lang="en-US" b="1" dirty="0"/>
              <a:t>2 </a:t>
            </a:r>
            <a:r>
              <a:rPr lang="en-US" b="1" dirty="0">
                <a:solidFill>
                  <a:srgbClr val="0070C0"/>
                </a:solidFill>
                <a:highlight>
                  <a:srgbClr val="FFFF00"/>
                </a:highlight>
              </a:rPr>
              <a:t>Preach</a:t>
            </a:r>
            <a:r>
              <a:rPr lang="en-US" b="1" dirty="0"/>
              <a:t> the word! Be ready in season and out of season. </a:t>
            </a:r>
            <a:r>
              <a:rPr lang="en-US" b="1" dirty="0">
                <a:solidFill>
                  <a:srgbClr val="002060"/>
                </a:solidFill>
                <a:highlight>
                  <a:srgbClr val="FFFF00"/>
                </a:highlight>
              </a:rPr>
              <a:t>Convince</a:t>
            </a:r>
            <a:r>
              <a:rPr lang="en-US" b="1" dirty="0"/>
              <a:t>, </a:t>
            </a:r>
            <a:r>
              <a:rPr lang="en-US" b="1" dirty="0">
                <a:solidFill>
                  <a:schemeClr val="accent2">
                    <a:lumMod val="60000"/>
                    <a:lumOff val="40000"/>
                  </a:schemeClr>
                </a:solidFill>
                <a:highlight>
                  <a:srgbClr val="FFFF00"/>
                </a:highlight>
              </a:rPr>
              <a:t>rebuke</a:t>
            </a:r>
            <a:r>
              <a:rPr lang="en-US" b="1" dirty="0"/>
              <a:t>, </a:t>
            </a:r>
            <a:r>
              <a:rPr lang="en-US" b="1" dirty="0">
                <a:solidFill>
                  <a:schemeClr val="accent2">
                    <a:lumMod val="75000"/>
                  </a:schemeClr>
                </a:solidFill>
                <a:highlight>
                  <a:srgbClr val="FFFF00"/>
                </a:highlight>
              </a:rPr>
              <a:t>exhort</a:t>
            </a:r>
            <a:r>
              <a:rPr lang="en-US" b="1" dirty="0"/>
              <a:t>, with all </a:t>
            </a:r>
            <a:r>
              <a:rPr lang="en-US" b="1" dirty="0">
                <a:solidFill>
                  <a:schemeClr val="accent3">
                    <a:lumMod val="75000"/>
                  </a:schemeClr>
                </a:solidFill>
                <a:highlight>
                  <a:srgbClr val="FFFF00"/>
                </a:highlight>
              </a:rPr>
              <a:t>longsuffering</a:t>
            </a:r>
            <a:r>
              <a:rPr lang="en-US" b="1" dirty="0"/>
              <a:t> and </a:t>
            </a:r>
            <a:r>
              <a:rPr lang="en-US" b="1" dirty="0">
                <a:solidFill>
                  <a:srgbClr val="7030A0"/>
                </a:solidFill>
                <a:highlight>
                  <a:srgbClr val="FFFF00"/>
                </a:highlight>
              </a:rPr>
              <a:t>teaching</a:t>
            </a:r>
            <a:r>
              <a:rPr lang="en-US" b="1" dirty="0"/>
              <a:t>. </a:t>
            </a:r>
            <a:endParaRPr lang="en-US" dirty="0"/>
          </a:p>
          <a:p>
            <a:pPr marL="0" indent="0">
              <a:buNone/>
            </a:pPr>
            <a:r>
              <a:rPr lang="en-US" b="1" dirty="0"/>
              <a:t>3 For the time will come when they will not endure sound doctrine, but according to their own desires, because they have itching ears, they will heap up for themselves teachers; </a:t>
            </a:r>
            <a:endParaRPr lang="en-US" dirty="0"/>
          </a:p>
          <a:p>
            <a:pPr marL="0" indent="0">
              <a:buNone/>
            </a:pPr>
            <a:r>
              <a:rPr lang="en-US" b="1" dirty="0"/>
              <a:t>4 and they will turn their ears away from the truth, and be turned aside to fables. </a:t>
            </a:r>
            <a:endParaRPr lang="en-US" dirty="0"/>
          </a:p>
          <a:p>
            <a:pPr marL="0" indent="0">
              <a:buNone/>
            </a:pPr>
            <a:r>
              <a:rPr lang="en-US" b="1" dirty="0"/>
              <a:t>5 But you be watchful in all things, endure afflictions, do the work of an </a:t>
            </a:r>
            <a:r>
              <a:rPr lang="en-US" b="1" dirty="0">
                <a:highlight>
                  <a:srgbClr val="FFFF00"/>
                </a:highlight>
              </a:rPr>
              <a:t>evangelist</a:t>
            </a:r>
            <a:r>
              <a:rPr lang="en-US" b="1" dirty="0"/>
              <a:t>, fulfill your ministry. </a:t>
            </a:r>
            <a:endParaRPr lang="en-US" dirty="0"/>
          </a:p>
          <a:p>
            <a:pPr marL="0" indent="0">
              <a:buNone/>
            </a:pPr>
            <a:r>
              <a:rPr lang="en-US" b="1" dirty="0"/>
              <a:t>6 For I am already being poured out as a drink offering, and the time of my departure is at hand. </a:t>
            </a:r>
            <a:endParaRPr lang="en-US" dirty="0"/>
          </a:p>
          <a:p>
            <a:pPr marL="0" indent="0">
              <a:buNone/>
            </a:pPr>
            <a:r>
              <a:rPr lang="en-US" b="1" dirty="0"/>
              <a:t>7 I have fought the good fight, I have finished the race, I have kept the faith.</a:t>
            </a:r>
            <a:endParaRPr lang="en-US" dirty="0"/>
          </a:p>
          <a:p>
            <a:endParaRPr lang="en-US" dirty="0"/>
          </a:p>
        </p:txBody>
      </p:sp>
      <p:pic>
        <p:nvPicPr>
          <p:cNvPr id="2" name="Picture 1">
            <a:extLst>
              <a:ext uri="{FF2B5EF4-FFF2-40B4-BE49-F238E27FC236}">
                <a16:creationId xmlns:a16="http://schemas.microsoft.com/office/drawing/2014/main" id="{EA6712C8-F3AD-4F1E-B112-78FEE39691D5}"/>
              </a:ext>
            </a:extLst>
          </p:cNvPr>
          <p:cNvPicPr>
            <a:picLocks noChangeAspect="1"/>
          </p:cNvPicPr>
          <p:nvPr/>
        </p:nvPicPr>
        <p:blipFill>
          <a:blip r:embed="rId3"/>
          <a:stretch>
            <a:fillRect/>
          </a:stretch>
        </p:blipFill>
        <p:spPr>
          <a:xfrm>
            <a:off x="1057275" y="4648200"/>
            <a:ext cx="7029450" cy="457200"/>
          </a:xfrm>
          <a:prstGeom prst="rect">
            <a:avLst/>
          </a:prstGeom>
        </p:spPr>
      </p:pic>
      <p:pic>
        <p:nvPicPr>
          <p:cNvPr id="4" name="Picture 3">
            <a:extLst>
              <a:ext uri="{FF2B5EF4-FFF2-40B4-BE49-F238E27FC236}">
                <a16:creationId xmlns:a16="http://schemas.microsoft.com/office/drawing/2014/main" id="{6609E0F9-E9F0-4EC9-81D5-C4DFA9047EAF}"/>
              </a:ext>
            </a:extLst>
          </p:cNvPr>
          <p:cNvPicPr>
            <a:picLocks noChangeAspect="1"/>
          </p:cNvPicPr>
          <p:nvPr/>
        </p:nvPicPr>
        <p:blipFill>
          <a:blip r:embed="rId4"/>
          <a:stretch>
            <a:fillRect/>
          </a:stretch>
        </p:blipFill>
        <p:spPr>
          <a:xfrm>
            <a:off x="166048" y="163773"/>
            <a:ext cx="4482790" cy="457200"/>
          </a:xfrm>
          <a:prstGeom prst="rect">
            <a:avLst/>
          </a:prstGeom>
        </p:spPr>
      </p:pic>
      <p:pic>
        <p:nvPicPr>
          <p:cNvPr id="6" name="Picture 5">
            <a:extLst>
              <a:ext uri="{FF2B5EF4-FFF2-40B4-BE49-F238E27FC236}">
                <a16:creationId xmlns:a16="http://schemas.microsoft.com/office/drawing/2014/main" id="{2606B3C4-9E3A-49C7-94E3-F5064EFD7997}"/>
              </a:ext>
            </a:extLst>
          </p:cNvPr>
          <p:cNvPicPr>
            <a:picLocks noChangeAspect="1"/>
          </p:cNvPicPr>
          <p:nvPr/>
        </p:nvPicPr>
        <p:blipFill>
          <a:blip r:embed="rId5"/>
          <a:stretch>
            <a:fillRect/>
          </a:stretch>
        </p:blipFill>
        <p:spPr>
          <a:xfrm>
            <a:off x="166048" y="685800"/>
            <a:ext cx="4160511" cy="457199"/>
          </a:xfrm>
          <a:prstGeom prst="rect">
            <a:avLst/>
          </a:prstGeom>
        </p:spPr>
      </p:pic>
      <p:pic>
        <p:nvPicPr>
          <p:cNvPr id="7" name="Picture 6">
            <a:extLst>
              <a:ext uri="{FF2B5EF4-FFF2-40B4-BE49-F238E27FC236}">
                <a16:creationId xmlns:a16="http://schemas.microsoft.com/office/drawing/2014/main" id="{63E87E1B-0DE3-4AB2-B46A-0D80F3277C1D}"/>
              </a:ext>
            </a:extLst>
          </p:cNvPr>
          <p:cNvPicPr>
            <a:picLocks noChangeAspect="1"/>
          </p:cNvPicPr>
          <p:nvPr/>
        </p:nvPicPr>
        <p:blipFill>
          <a:blip r:embed="rId6"/>
          <a:stretch>
            <a:fillRect/>
          </a:stretch>
        </p:blipFill>
        <p:spPr>
          <a:xfrm>
            <a:off x="152400" y="1207825"/>
            <a:ext cx="5582640" cy="457199"/>
          </a:xfrm>
          <a:prstGeom prst="rect">
            <a:avLst/>
          </a:prstGeom>
        </p:spPr>
      </p:pic>
      <p:pic>
        <p:nvPicPr>
          <p:cNvPr id="8" name="Picture 7">
            <a:extLst>
              <a:ext uri="{FF2B5EF4-FFF2-40B4-BE49-F238E27FC236}">
                <a16:creationId xmlns:a16="http://schemas.microsoft.com/office/drawing/2014/main" id="{24811D2D-076E-45B3-80E6-29A366976A6D}"/>
              </a:ext>
            </a:extLst>
          </p:cNvPr>
          <p:cNvPicPr>
            <a:picLocks noChangeAspect="1"/>
          </p:cNvPicPr>
          <p:nvPr/>
        </p:nvPicPr>
        <p:blipFill>
          <a:blip r:embed="rId7"/>
          <a:stretch>
            <a:fillRect/>
          </a:stretch>
        </p:blipFill>
        <p:spPr>
          <a:xfrm>
            <a:off x="166048" y="2251876"/>
            <a:ext cx="6150188" cy="444745"/>
          </a:xfrm>
          <a:prstGeom prst="rect">
            <a:avLst/>
          </a:prstGeom>
        </p:spPr>
      </p:pic>
      <p:pic>
        <p:nvPicPr>
          <p:cNvPr id="9" name="Picture 8">
            <a:extLst>
              <a:ext uri="{FF2B5EF4-FFF2-40B4-BE49-F238E27FC236}">
                <a16:creationId xmlns:a16="http://schemas.microsoft.com/office/drawing/2014/main" id="{C4FF9A0E-4585-47F9-98E0-00F84EEF6431}"/>
              </a:ext>
            </a:extLst>
          </p:cNvPr>
          <p:cNvPicPr>
            <a:picLocks noChangeAspect="1"/>
          </p:cNvPicPr>
          <p:nvPr/>
        </p:nvPicPr>
        <p:blipFill>
          <a:blip r:embed="rId8"/>
          <a:stretch>
            <a:fillRect/>
          </a:stretch>
        </p:blipFill>
        <p:spPr>
          <a:xfrm>
            <a:off x="166049" y="2761449"/>
            <a:ext cx="7530151" cy="417660"/>
          </a:xfrm>
          <a:prstGeom prst="rect">
            <a:avLst/>
          </a:prstGeom>
        </p:spPr>
      </p:pic>
      <p:pic>
        <p:nvPicPr>
          <p:cNvPr id="10" name="Picture 9">
            <a:extLst>
              <a:ext uri="{FF2B5EF4-FFF2-40B4-BE49-F238E27FC236}">
                <a16:creationId xmlns:a16="http://schemas.microsoft.com/office/drawing/2014/main" id="{A5189BF8-BF34-4466-BB7D-7CFCC647EB00}"/>
              </a:ext>
            </a:extLst>
          </p:cNvPr>
          <p:cNvPicPr>
            <a:picLocks noChangeAspect="1"/>
          </p:cNvPicPr>
          <p:nvPr/>
        </p:nvPicPr>
        <p:blipFill>
          <a:blip r:embed="rId9"/>
          <a:stretch>
            <a:fillRect/>
          </a:stretch>
        </p:blipFill>
        <p:spPr>
          <a:xfrm>
            <a:off x="166048" y="3235573"/>
            <a:ext cx="4182613" cy="440275"/>
          </a:xfrm>
          <a:prstGeom prst="rect">
            <a:avLst/>
          </a:prstGeom>
        </p:spPr>
      </p:pic>
    </p:spTree>
    <p:extLst>
      <p:ext uri="{BB962C8B-B14F-4D97-AF65-F5344CB8AC3E}">
        <p14:creationId xmlns:p14="http://schemas.microsoft.com/office/powerpoint/2010/main" val="14156810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2">
                <a:lumMod val="60000"/>
                <a:lumOff val="40000"/>
              </a:schemeClr>
            </a:gs>
            <a:gs pos="4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C5D3-B726-4BBE-A4BA-3F7E749E20AC}"/>
              </a:ext>
            </a:extLst>
          </p:cNvPr>
          <p:cNvSpPr>
            <a:spLocks noGrp="1"/>
          </p:cNvSpPr>
          <p:nvPr>
            <p:ph type="title"/>
          </p:nvPr>
        </p:nvSpPr>
        <p:spPr>
          <a:xfrm>
            <a:off x="290945" y="278642"/>
            <a:ext cx="8534400" cy="731837"/>
          </a:xfrm>
        </p:spPr>
        <p:txBody>
          <a:bodyPr>
            <a:normAutofit fontScale="90000"/>
          </a:bodyPr>
          <a:lstStyle/>
          <a:p>
            <a:r>
              <a:rPr lang="en-US" dirty="0"/>
              <a:t>Practical Ways to Make Disciple Makers</a:t>
            </a:r>
          </a:p>
        </p:txBody>
      </p:sp>
      <p:sp>
        <p:nvSpPr>
          <p:cNvPr id="3" name="Content Placeholder 2">
            <a:extLst>
              <a:ext uri="{FF2B5EF4-FFF2-40B4-BE49-F238E27FC236}">
                <a16:creationId xmlns:a16="http://schemas.microsoft.com/office/drawing/2014/main" id="{F6686554-F42D-4280-B95F-AB95360D5267}"/>
              </a:ext>
            </a:extLst>
          </p:cNvPr>
          <p:cNvSpPr>
            <a:spLocks noGrp="1"/>
          </p:cNvSpPr>
          <p:nvPr>
            <p:ph idx="1"/>
          </p:nvPr>
        </p:nvSpPr>
        <p:spPr>
          <a:xfrm>
            <a:off x="457200" y="1600201"/>
            <a:ext cx="8229600" cy="609600"/>
          </a:xfrm>
        </p:spPr>
        <p:txBody>
          <a:bodyPr/>
          <a:lstStyle/>
          <a:p>
            <a:r>
              <a:rPr lang="en-US" b="1" dirty="0"/>
              <a:t>Pray </a:t>
            </a:r>
            <a:r>
              <a:rPr lang="en-US" b="1" dirty="0" err="1"/>
              <a:t>Pray</a:t>
            </a:r>
            <a:r>
              <a:rPr lang="en-US" b="1" dirty="0"/>
              <a:t> </a:t>
            </a:r>
            <a:r>
              <a:rPr lang="en-US" b="1" dirty="0" err="1"/>
              <a:t>Pray</a:t>
            </a:r>
            <a:r>
              <a:rPr lang="en-US" b="1" dirty="0"/>
              <a:t> </a:t>
            </a:r>
            <a:endParaRPr lang="en-US" dirty="0"/>
          </a:p>
        </p:txBody>
      </p:sp>
      <p:sp>
        <p:nvSpPr>
          <p:cNvPr id="4" name="Content Placeholder 2">
            <a:extLst>
              <a:ext uri="{FF2B5EF4-FFF2-40B4-BE49-F238E27FC236}">
                <a16:creationId xmlns:a16="http://schemas.microsoft.com/office/drawing/2014/main" id="{ADADA4E2-9CF6-4C94-B0CB-AF7EA5BD488B}"/>
              </a:ext>
            </a:extLst>
          </p:cNvPr>
          <p:cNvSpPr txBox="1">
            <a:spLocks/>
          </p:cNvSpPr>
          <p:nvPr/>
        </p:nvSpPr>
        <p:spPr>
          <a:xfrm>
            <a:off x="471055" y="2209801"/>
            <a:ext cx="8229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Study God’s Word</a:t>
            </a:r>
          </a:p>
          <a:p>
            <a:endParaRPr lang="en-US" b="1" dirty="0"/>
          </a:p>
          <a:p>
            <a:endParaRPr lang="en-US" dirty="0"/>
          </a:p>
        </p:txBody>
      </p:sp>
      <p:sp>
        <p:nvSpPr>
          <p:cNvPr id="5" name="Content Placeholder 2">
            <a:extLst>
              <a:ext uri="{FF2B5EF4-FFF2-40B4-BE49-F238E27FC236}">
                <a16:creationId xmlns:a16="http://schemas.microsoft.com/office/drawing/2014/main" id="{4AC76D03-497B-4D6E-B147-5CA85DFF8145}"/>
              </a:ext>
            </a:extLst>
          </p:cNvPr>
          <p:cNvSpPr txBox="1">
            <a:spLocks/>
          </p:cNvSpPr>
          <p:nvPr/>
        </p:nvSpPr>
        <p:spPr>
          <a:xfrm>
            <a:off x="477681" y="3398357"/>
            <a:ext cx="8229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Fill A Need</a:t>
            </a:r>
            <a:endParaRPr lang="en-US" dirty="0"/>
          </a:p>
        </p:txBody>
      </p:sp>
      <p:sp>
        <p:nvSpPr>
          <p:cNvPr id="6" name="Content Placeholder 2">
            <a:extLst>
              <a:ext uri="{FF2B5EF4-FFF2-40B4-BE49-F238E27FC236}">
                <a16:creationId xmlns:a16="http://schemas.microsoft.com/office/drawing/2014/main" id="{97E1640F-0426-40C7-A94B-DCD13EE4789D}"/>
              </a:ext>
            </a:extLst>
          </p:cNvPr>
          <p:cNvSpPr txBox="1">
            <a:spLocks/>
          </p:cNvSpPr>
          <p:nvPr/>
        </p:nvSpPr>
        <p:spPr>
          <a:xfrm>
            <a:off x="471055" y="4587740"/>
            <a:ext cx="8229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Discipleship Service (Soul Retention)</a:t>
            </a:r>
            <a:endParaRPr lang="en-US" dirty="0"/>
          </a:p>
        </p:txBody>
      </p:sp>
      <p:sp>
        <p:nvSpPr>
          <p:cNvPr id="7" name="Content Placeholder 2">
            <a:extLst>
              <a:ext uri="{FF2B5EF4-FFF2-40B4-BE49-F238E27FC236}">
                <a16:creationId xmlns:a16="http://schemas.microsoft.com/office/drawing/2014/main" id="{77115070-7B26-47A7-87AE-D1AEF6406EED}"/>
              </a:ext>
            </a:extLst>
          </p:cNvPr>
          <p:cNvSpPr txBox="1">
            <a:spLocks/>
          </p:cNvSpPr>
          <p:nvPr/>
        </p:nvSpPr>
        <p:spPr>
          <a:xfrm>
            <a:off x="477681" y="3977313"/>
            <a:ext cx="8229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Social Media</a:t>
            </a:r>
            <a:endParaRPr lang="en-US" dirty="0"/>
          </a:p>
        </p:txBody>
      </p:sp>
      <p:sp>
        <p:nvSpPr>
          <p:cNvPr id="10" name="Rectangle 9">
            <a:extLst>
              <a:ext uri="{FF2B5EF4-FFF2-40B4-BE49-F238E27FC236}">
                <a16:creationId xmlns:a16="http://schemas.microsoft.com/office/drawing/2014/main" id="{922E29E1-0C25-4D8D-92D5-314D87660F8B}"/>
              </a:ext>
            </a:extLst>
          </p:cNvPr>
          <p:cNvSpPr/>
          <p:nvPr/>
        </p:nvSpPr>
        <p:spPr>
          <a:xfrm>
            <a:off x="2909750" y="5502140"/>
            <a:ext cx="3324500" cy="1077218"/>
          </a:xfrm>
          <a:prstGeom prst="rect">
            <a:avLst/>
          </a:prstGeom>
        </p:spPr>
        <p:txBody>
          <a:bodyPr wrap="none">
            <a:spAutoFit/>
          </a:bodyPr>
          <a:lstStyle/>
          <a:p>
            <a:pPr algn="ctr"/>
            <a:r>
              <a:rPr lang="en-US" sz="3200" b="1" dirty="0"/>
              <a:t>Redeem Time</a:t>
            </a:r>
          </a:p>
          <a:p>
            <a:pPr algn="ctr"/>
            <a:r>
              <a:rPr lang="en-US" sz="3200" b="1" dirty="0"/>
              <a:t>Know Some Basics</a:t>
            </a:r>
            <a:endParaRPr lang="en-US" sz="3200" dirty="0"/>
          </a:p>
        </p:txBody>
      </p:sp>
      <p:sp>
        <p:nvSpPr>
          <p:cNvPr id="8" name="Rectangle 7">
            <a:extLst>
              <a:ext uri="{FF2B5EF4-FFF2-40B4-BE49-F238E27FC236}">
                <a16:creationId xmlns:a16="http://schemas.microsoft.com/office/drawing/2014/main" id="{6A249E14-4FA9-4A74-BE6E-88F797EC8C50}"/>
              </a:ext>
            </a:extLst>
          </p:cNvPr>
          <p:cNvSpPr/>
          <p:nvPr/>
        </p:nvSpPr>
        <p:spPr>
          <a:xfrm>
            <a:off x="685800" y="2722254"/>
            <a:ext cx="5437793" cy="584775"/>
          </a:xfrm>
          <a:prstGeom prst="rect">
            <a:avLst/>
          </a:prstGeom>
          <a:noFill/>
        </p:spPr>
        <p:txBody>
          <a:bodyPr wrap="square" lIns="91440" tIns="45720" rIns="91440" bIns="45720">
            <a:spAutoFit/>
          </a:bodyPr>
          <a:lstStyle/>
          <a:p>
            <a:pPr algn="ctr"/>
            <a:endParaRPr lang="en-US" sz="3200" b="1" cap="none" spc="0" dirty="0">
              <a:ln w="0"/>
              <a:solidFill>
                <a:schemeClr val="tx1"/>
              </a:solidFill>
              <a:effectLst>
                <a:outerShdw blurRad="38100" dist="19050" dir="2700000" algn="tl" rotWithShape="0">
                  <a:schemeClr val="dk1">
                    <a:alpha val="40000"/>
                  </a:schemeClr>
                </a:outerShdw>
              </a:effectLst>
            </a:endParaRPr>
          </a:p>
        </p:txBody>
      </p:sp>
      <p:sp>
        <p:nvSpPr>
          <p:cNvPr id="11" name="Content Placeholder 2">
            <a:extLst>
              <a:ext uri="{FF2B5EF4-FFF2-40B4-BE49-F238E27FC236}">
                <a16:creationId xmlns:a16="http://schemas.microsoft.com/office/drawing/2014/main" id="{18636DD3-8AC3-4B9A-A374-259E50B435DB}"/>
              </a:ext>
            </a:extLst>
          </p:cNvPr>
          <p:cNvSpPr txBox="1">
            <a:spLocks/>
          </p:cNvSpPr>
          <p:nvPr/>
        </p:nvSpPr>
        <p:spPr>
          <a:xfrm>
            <a:off x="474368" y="2819401"/>
            <a:ext cx="8229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Give A Testimony</a:t>
            </a:r>
          </a:p>
          <a:p>
            <a:endParaRPr lang="en-US" b="1" dirty="0"/>
          </a:p>
          <a:p>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1867291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2">
                <a:lumMod val="60000"/>
                <a:lumOff val="40000"/>
              </a:schemeClr>
            </a:gs>
            <a:gs pos="4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52307-E709-4088-B4DA-8BA0F3E40626}"/>
              </a:ext>
            </a:extLst>
          </p:cNvPr>
          <p:cNvSpPr>
            <a:spLocks noGrp="1"/>
          </p:cNvSpPr>
          <p:nvPr>
            <p:ph idx="1"/>
          </p:nvPr>
        </p:nvSpPr>
        <p:spPr>
          <a:xfrm>
            <a:off x="152400" y="228601"/>
            <a:ext cx="8839200" cy="3505200"/>
          </a:xfrm>
        </p:spPr>
        <p:txBody>
          <a:bodyPr>
            <a:normAutofit/>
          </a:bodyPr>
          <a:lstStyle/>
          <a:p>
            <a:pPr marL="0" indent="0">
              <a:buNone/>
            </a:pPr>
            <a:r>
              <a:rPr lang="en-US" b="1" dirty="0"/>
              <a:t>Ephesians 5:14-16 (NKJV)</a:t>
            </a:r>
            <a:endParaRPr lang="en-US" dirty="0"/>
          </a:p>
          <a:p>
            <a:pPr marL="0" indent="0">
              <a:buNone/>
            </a:pPr>
            <a:r>
              <a:rPr lang="en-US" b="1" dirty="0"/>
              <a:t>14 Therefore He says: "Awake, you who sleep, Arise from the dead, And Christ will give you light." </a:t>
            </a:r>
          </a:p>
          <a:p>
            <a:pPr marL="0" indent="0">
              <a:buNone/>
            </a:pPr>
            <a:r>
              <a:rPr lang="en-US" b="1" dirty="0"/>
              <a:t>15 See then that you walk circumspectly, not as fools but as wise, </a:t>
            </a:r>
          </a:p>
          <a:p>
            <a:pPr marL="0" indent="0">
              <a:buNone/>
            </a:pPr>
            <a:r>
              <a:rPr lang="en-US" b="1" dirty="0"/>
              <a:t>16 </a:t>
            </a:r>
            <a:r>
              <a:rPr lang="en-US" b="1" dirty="0">
                <a:solidFill>
                  <a:srgbClr val="7030A0"/>
                </a:solidFill>
                <a:highlight>
                  <a:srgbClr val="FFFF00"/>
                </a:highlight>
              </a:rPr>
              <a:t>redeeming</a:t>
            </a:r>
            <a:r>
              <a:rPr lang="en-US" b="1" dirty="0"/>
              <a:t> the </a:t>
            </a:r>
            <a:r>
              <a:rPr lang="en-US" b="1" dirty="0">
                <a:solidFill>
                  <a:schemeClr val="accent6">
                    <a:lumMod val="50000"/>
                  </a:schemeClr>
                </a:solidFill>
                <a:highlight>
                  <a:srgbClr val="FFFF00"/>
                </a:highlight>
              </a:rPr>
              <a:t>time</a:t>
            </a:r>
            <a:r>
              <a:rPr lang="en-US" b="1" dirty="0"/>
              <a:t>, because the days are evil. </a:t>
            </a:r>
          </a:p>
          <a:p>
            <a:pPr marL="0" indent="0">
              <a:buNone/>
            </a:pPr>
            <a:endParaRPr lang="en-US" dirty="0"/>
          </a:p>
        </p:txBody>
      </p:sp>
      <p:pic>
        <p:nvPicPr>
          <p:cNvPr id="13" name="Picture 12">
            <a:extLst>
              <a:ext uri="{FF2B5EF4-FFF2-40B4-BE49-F238E27FC236}">
                <a16:creationId xmlns:a16="http://schemas.microsoft.com/office/drawing/2014/main" id="{68BC3407-1C41-4B03-B443-142309866348}"/>
              </a:ext>
            </a:extLst>
          </p:cNvPr>
          <p:cNvPicPr>
            <a:picLocks noChangeAspect="1"/>
          </p:cNvPicPr>
          <p:nvPr/>
        </p:nvPicPr>
        <p:blipFill>
          <a:blip r:embed="rId3"/>
          <a:stretch>
            <a:fillRect/>
          </a:stretch>
        </p:blipFill>
        <p:spPr>
          <a:xfrm>
            <a:off x="1999129" y="4167188"/>
            <a:ext cx="5145741" cy="533400"/>
          </a:xfrm>
          <a:prstGeom prst="rect">
            <a:avLst/>
          </a:prstGeom>
        </p:spPr>
      </p:pic>
      <p:pic>
        <p:nvPicPr>
          <p:cNvPr id="14" name="Picture 13">
            <a:extLst>
              <a:ext uri="{FF2B5EF4-FFF2-40B4-BE49-F238E27FC236}">
                <a16:creationId xmlns:a16="http://schemas.microsoft.com/office/drawing/2014/main" id="{DC3B4502-4A87-4071-BA13-5CF3139DC8DA}"/>
              </a:ext>
            </a:extLst>
          </p:cNvPr>
          <p:cNvPicPr>
            <a:picLocks noChangeAspect="1"/>
          </p:cNvPicPr>
          <p:nvPr/>
        </p:nvPicPr>
        <p:blipFill>
          <a:blip r:embed="rId4"/>
          <a:stretch>
            <a:fillRect/>
          </a:stretch>
        </p:blipFill>
        <p:spPr>
          <a:xfrm>
            <a:off x="1207477" y="5133976"/>
            <a:ext cx="6729046" cy="533400"/>
          </a:xfrm>
          <a:prstGeom prst="rect">
            <a:avLst/>
          </a:prstGeom>
        </p:spPr>
      </p:pic>
    </p:spTree>
    <p:extLst>
      <p:ext uri="{BB962C8B-B14F-4D97-AF65-F5344CB8AC3E}">
        <p14:creationId xmlns:p14="http://schemas.microsoft.com/office/powerpoint/2010/main" val="172672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2">
                <a:lumMod val="60000"/>
                <a:lumOff val="40000"/>
              </a:schemeClr>
            </a:gs>
            <a:gs pos="4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2CBF-2085-4E29-8FC1-3972EC14B149}"/>
              </a:ext>
            </a:extLst>
          </p:cNvPr>
          <p:cNvSpPr>
            <a:spLocks noGrp="1"/>
          </p:cNvSpPr>
          <p:nvPr>
            <p:ph type="title"/>
          </p:nvPr>
        </p:nvSpPr>
        <p:spPr/>
        <p:txBody>
          <a:bodyPr/>
          <a:lstStyle/>
          <a:p>
            <a:r>
              <a:rPr lang="en-US" dirty="0"/>
              <a:t>Know Some Basics</a:t>
            </a:r>
          </a:p>
        </p:txBody>
      </p:sp>
      <p:sp>
        <p:nvSpPr>
          <p:cNvPr id="3" name="Content Placeholder 2">
            <a:extLst>
              <a:ext uri="{FF2B5EF4-FFF2-40B4-BE49-F238E27FC236}">
                <a16:creationId xmlns:a16="http://schemas.microsoft.com/office/drawing/2014/main" id="{967C0E29-7C78-4441-9893-77FD0DBCC1BD}"/>
              </a:ext>
            </a:extLst>
          </p:cNvPr>
          <p:cNvSpPr>
            <a:spLocks noGrp="1"/>
          </p:cNvSpPr>
          <p:nvPr>
            <p:ph idx="1"/>
          </p:nvPr>
        </p:nvSpPr>
        <p:spPr>
          <a:xfrm>
            <a:off x="457200" y="2192724"/>
            <a:ext cx="8229600" cy="4525963"/>
          </a:xfrm>
        </p:spPr>
        <p:txBody>
          <a:bodyPr>
            <a:normAutofit fontScale="92500" lnSpcReduction="10000"/>
          </a:bodyPr>
          <a:lstStyle/>
          <a:p>
            <a:pPr marL="0" indent="0">
              <a:buNone/>
            </a:pPr>
            <a:r>
              <a:rPr lang="en-US" b="1" dirty="0"/>
              <a:t>Romans 10:8-10 (NKJV)</a:t>
            </a:r>
          </a:p>
          <a:p>
            <a:pPr marL="0" indent="0">
              <a:buNone/>
            </a:pPr>
            <a:r>
              <a:rPr lang="en-US" b="1" dirty="0"/>
              <a:t>8 But what does it say? "The word is near you, in your mouth and in your heart" (that is, the word of faith which we preach): </a:t>
            </a:r>
          </a:p>
          <a:p>
            <a:pPr marL="0" indent="0">
              <a:buNone/>
            </a:pPr>
            <a:r>
              <a:rPr lang="en-US" b="1" dirty="0"/>
              <a:t>9 that if you confess with your mouth the Lord Jesus and believe in your heart that God has raised Him from the dead, you will be saved. </a:t>
            </a:r>
          </a:p>
          <a:p>
            <a:pPr marL="0" indent="0">
              <a:buNone/>
            </a:pPr>
            <a:r>
              <a:rPr lang="en-US" b="1" dirty="0"/>
              <a:t>10 For with the heart one believes unto righteousness, and with the mouth confession is made unto salvation. </a:t>
            </a:r>
          </a:p>
          <a:p>
            <a:endParaRPr lang="en-US" dirty="0"/>
          </a:p>
        </p:txBody>
      </p:sp>
    </p:spTree>
    <p:extLst>
      <p:ext uri="{BB962C8B-B14F-4D97-AF65-F5344CB8AC3E}">
        <p14:creationId xmlns:p14="http://schemas.microsoft.com/office/powerpoint/2010/main" val="36845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6BF4A-6B5C-4666-016B-205BBF48D859}"/>
              </a:ext>
            </a:extLst>
          </p:cNvPr>
          <p:cNvPicPr>
            <a:picLocks noChangeAspect="1"/>
          </p:cNvPicPr>
          <p:nvPr/>
        </p:nvPicPr>
        <p:blipFill>
          <a:blip r:embed="rId3"/>
          <a:stretch>
            <a:fillRect/>
          </a:stretch>
        </p:blipFill>
        <p:spPr>
          <a:xfrm>
            <a:off x="152401" y="150798"/>
            <a:ext cx="8839200" cy="6556404"/>
          </a:xfrm>
          <a:prstGeom prst="rect">
            <a:avLst/>
          </a:prstGeom>
        </p:spPr>
      </p:pic>
    </p:spTree>
    <p:extLst>
      <p:ext uri="{BB962C8B-B14F-4D97-AF65-F5344CB8AC3E}">
        <p14:creationId xmlns:p14="http://schemas.microsoft.com/office/powerpoint/2010/main" val="3483054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38012</TotalTime>
  <Words>3406</Words>
  <Application>Microsoft Office PowerPoint</Application>
  <PresentationFormat>On-screen Show (4:3)</PresentationFormat>
  <Paragraphs>229</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Practical Ways to Make Disciple Makers</vt:lpstr>
      <vt:lpstr>PowerPoint Presentation</vt:lpstr>
      <vt:lpstr>Know Some Basics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Pastor Tom Hazelwood</cp:lastModifiedBy>
  <cp:revision>731</cp:revision>
  <dcterms:created xsi:type="dcterms:W3CDTF">2014-04-26T11:32:41Z</dcterms:created>
  <dcterms:modified xsi:type="dcterms:W3CDTF">2024-03-21T21:58:53Z</dcterms:modified>
</cp:coreProperties>
</file>