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1"/>
  </p:notesMasterIdLst>
  <p:sldIdLst>
    <p:sldId id="277" r:id="rId2"/>
    <p:sldId id="294" r:id="rId3"/>
    <p:sldId id="556" r:id="rId4"/>
    <p:sldId id="660" r:id="rId5"/>
    <p:sldId id="643" r:id="rId6"/>
    <p:sldId id="661" r:id="rId7"/>
    <p:sldId id="662" r:id="rId8"/>
    <p:sldId id="663" r:id="rId9"/>
    <p:sldId id="664" r:id="rId10"/>
    <p:sldId id="665" r:id="rId11"/>
    <p:sldId id="666" r:id="rId12"/>
    <p:sldId id="667" r:id="rId13"/>
    <p:sldId id="668" r:id="rId14"/>
    <p:sldId id="669" r:id="rId15"/>
    <p:sldId id="670" r:id="rId16"/>
    <p:sldId id="671" r:id="rId17"/>
    <p:sldId id="672" r:id="rId18"/>
    <p:sldId id="674" r:id="rId19"/>
    <p:sldId id="6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64121" autoAdjust="0"/>
  </p:normalViewPr>
  <p:slideViewPr>
    <p:cSldViewPr>
      <p:cViewPr varScale="1">
        <p:scale>
          <a:sx n="71" d="100"/>
          <a:sy n="71" d="100"/>
        </p:scale>
        <p:origin x="253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AAB1FC21-0814-41B8-82A0-8D62F611C937}"/>
    <pc:docChg chg="delSld">
      <pc:chgData name="Pastor Tom Hazelwood" userId="d18c485ded806f6d" providerId="LiveId" clId="{AAB1FC21-0814-41B8-82A0-8D62F611C937}" dt="2024-03-21T23:47:52.071" v="2" actId="2696"/>
      <pc:docMkLst>
        <pc:docMk/>
      </pc:docMkLst>
      <pc:sldChg chg="del">
        <pc:chgData name="Pastor Tom Hazelwood" userId="d18c485ded806f6d" providerId="LiveId" clId="{AAB1FC21-0814-41B8-82A0-8D62F611C937}" dt="2024-03-21T23:47:43.124" v="1" actId="2696"/>
        <pc:sldMkLst>
          <pc:docMk/>
          <pc:sldMk cId="120249460" sldId="256"/>
        </pc:sldMkLst>
      </pc:sldChg>
      <pc:sldChg chg="del">
        <pc:chgData name="Pastor Tom Hazelwood" userId="d18c485ded806f6d" providerId="LiveId" clId="{AAB1FC21-0814-41B8-82A0-8D62F611C937}" dt="2024-03-21T23:47:23.402" v="0" actId="2696"/>
        <pc:sldMkLst>
          <pc:docMk/>
          <pc:sldMk cId="0" sldId="257"/>
        </pc:sldMkLst>
      </pc:sldChg>
      <pc:sldChg chg="del">
        <pc:chgData name="Pastor Tom Hazelwood" userId="d18c485ded806f6d" providerId="LiveId" clId="{AAB1FC21-0814-41B8-82A0-8D62F611C937}" dt="2024-03-21T23:47:23.402" v="0" actId="2696"/>
        <pc:sldMkLst>
          <pc:docMk/>
          <pc:sldMk cId="0" sldId="258"/>
        </pc:sldMkLst>
      </pc:sldChg>
      <pc:sldChg chg="del">
        <pc:chgData name="Pastor Tom Hazelwood" userId="d18c485ded806f6d" providerId="LiveId" clId="{AAB1FC21-0814-41B8-82A0-8D62F611C937}" dt="2024-03-21T23:47:23.402" v="0" actId="2696"/>
        <pc:sldMkLst>
          <pc:docMk/>
          <pc:sldMk cId="0" sldId="259"/>
        </pc:sldMkLst>
      </pc:sldChg>
      <pc:sldChg chg="del">
        <pc:chgData name="Pastor Tom Hazelwood" userId="d18c485ded806f6d" providerId="LiveId" clId="{AAB1FC21-0814-41B8-82A0-8D62F611C937}" dt="2024-03-21T23:47:23.402" v="0" actId="2696"/>
        <pc:sldMkLst>
          <pc:docMk/>
          <pc:sldMk cId="1355480791" sldId="260"/>
        </pc:sldMkLst>
      </pc:sldChg>
      <pc:sldChg chg="del">
        <pc:chgData name="Pastor Tom Hazelwood" userId="d18c485ded806f6d" providerId="LiveId" clId="{AAB1FC21-0814-41B8-82A0-8D62F611C937}" dt="2024-03-21T23:47:23.402" v="0" actId="2696"/>
        <pc:sldMkLst>
          <pc:docMk/>
          <pc:sldMk cId="0" sldId="261"/>
        </pc:sldMkLst>
      </pc:sldChg>
      <pc:sldChg chg="del">
        <pc:chgData name="Pastor Tom Hazelwood" userId="d18c485ded806f6d" providerId="LiveId" clId="{AAB1FC21-0814-41B8-82A0-8D62F611C937}" dt="2024-03-21T23:47:23.402" v="0" actId="2696"/>
        <pc:sldMkLst>
          <pc:docMk/>
          <pc:sldMk cId="0" sldId="262"/>
        </pc:sldMkLst>
      </pc:sldChg>
      <pc:sldChg chg="del">
        <pc:chgData name="Pastor Tom Hazelwood" userId="d18c485ded806f6d" providerId="LiveId" clId="{AAB1FC21-0814-41B8-82A0-8D62F611C937}" dt="2024-03-21T23:47:23.402" v="0" actId="2696"/>
        <pc:sldMkLst>
          <pc:docMk/>
          <pc:sldMk cId="0" sldId="263"/>
        </pc:sldMkLst>
      </pc:sldChg>
      <pc:sldChg chg="del">
        <pc:chgData name="Pastor Tom Hazelwood" userId="d18c485ded806f6d" providerId="LiveId" clId="{AAB1FC21-0814-41B8-82A0-8D62F611C937}" dt="2024-03-21T23:47:23.402" v="0" actId="2696"/>
        <pc:sldMkLst>
          <pc:docMk/>
          <pc:sldMk cId="2751123493" sldId="264"/>
        </pc:sldMkLst>
      </pc:sldChg>
      <pc:sldChg chg="del">
        <pc:chgData name="Pastor Tom Hazelwood" userId="d18c485ded806f6d" providerId="LiveId" clId="{AAB1FC21-0814-41B8-82A0-8D62F611C937}" dt="2024-03-21T23:47:23.402" v="0" actId="2696"/>
        <pc:sldMkLst>
          <pc:docMk/>
          <pc:sldMk cId="2400335742" sldId="265"/>
        </pc:sldMkLst>
      </pc:sldChg>
      <pc:sldChg chg="del">
        <pc:chgData name="Pastor Tom Hazelwood" userId="d18c485ded806f6d" providerId="LiveId" clId="{AAB1FC21-0814-41B8-82A0-8D62F611C937}" dt="2024-03-21T23:47:23.402" v="0" actId="2696"/>
        <pc:sldMkLst>
          <pc:docMk/>
          <pc:sldMk cId="2265836161" sldId="266"/>
        </pc:sldMkLst>
      </pc:sldChg>
      <pc:sldChg chg="del">
        <pc:chgData name="Pastor Tom Hazelwood" userId="d18c485ded806f6d" providerId="LiveId" clId="{AAB1FC21-0814-41B8-82A0-8D62F611C937}" dt="2024-03-21T23:47:23.402" v="0" actId="2696"/>
        <pc:sldMkLst>
          <pc:docMk/>
          <pc:sldMk cId="610439419" sldId="267"/>
        </pc:sldMkLst>
      </pc:sldChg>
      <pc:sldChg chg="del">
        <pc:chgData name="Pastor Tom Hazelwood" userId="d18c485ded806f6d" providerId="LiveId" clId="{AAB1FC21-0814-41B8-82A0-8D62F611C937}" dt="2024-03-21T23:47:23.402" v="0" actId="2696"/>
        <pc:sldMkLst>
          <pc:docMk/>
          <pc:sldMk cId="3877163192" sldId="268"/>
        </pc:sldMkLst>
      </pc:sldChg>
      <pc:sldChg chg="del">
        <pc:chgData name="Pastor Tom Hazelwood" userId="d18c485ded806f6d" providerId="LiveId" clId="{AAB1FC21-0814-41B8-82A0-8D62F611C937}" dt="2024-03-21T23:47:23.402" v="0" actId="2696"/>
        <pc:sldMkLst>
          <pc:docMk/>
          <pc:sldMk cId="3954940124" sldId="269"/>
        </pc:sldMkLst>
      </pc:sldChg>
      <pc:sldChg chg="del">
        <pc:chgData name="Pastor Tom Hazelwood" userId="d18c485ded806f6d" providerId="LiveId" clId="{AAB1FC21-0814-41B8-82A0-8D62F611C937}" dt="2024-03-21T23:47:23.402" v="0" actId="2696"/>
        <pc:sldMkLst>
          <pc:docMk/>
          <pc:sldMk cId="4076237816" sldId="270"/>
        </pc:sldMkLst>
      </pc:sldChg>
      <pc:sldChg chg="del">
        <pc:chgData name="Pastor Tom Hazelwood" userId="d18c485ded806f6d" providerId="LiveId" clId="{AAB1FC21-0814-41B8-82A0-8D62F611C937}" dt="2024-03-21T23:47:23.402" v="0" actId="2696"/>
        <pc:sldMkLst>
          <pc:docMk/>
          <pc:sldMk cId="1604749393" sldId="271"/>
        </pc:sldMkLst>
      </pc:sldChg>
      <pc:sldChg chg="del">
        <pc:chgData name="Pastor Tom Hazelwood" userId="d18c485ded806f6d" providerId="LiveId" clId="{AAB1FC21-0814-41B8-82A0-8D62F611C937}" dt="2024-03-21T23:47:23.402" v="0" actId="2696"/>
        <pc:sldMkLst>
          <pc:docMk/>
          <pc:sldMk cId="3650246216" sldId="272"/>
        </pc:sldMkLst>
      </pc:sldChg>
      <pc:sldChg chg="del">
        <pc:chgData name="Pastor Tom Hazelwood" userId="d18c485ded806f6d" providerId="LiveId" clId="{AAB1FC21-0814-41B8-82A0-8D62F611C937}" dt="2024-03-21T23:47:23.402" v="0" actId="2696"/>
        <pc:sldMkLst>
          <pc:docMk/>
          <pc:sldMk cId="153199469" sldId="273"/>
        </pc:sldMkLst>
      </pc:sldChg>
      <pc:sldChg chg="del">
        <pc:chgData name="Pastor Tom Hazelwood" userId="d18c485ded806f6d" providerId="LiveId" clId="{AAB1FC21-0814-41B8-82A0-8D62F611C937}" dt="2024-03-21T23:47:43.124" v="1" actId="2696"/>
        <pc:sldMkLst>
          <pc:docMk/>
          <pc:sldMk cId="2175590541" sldId="274"/>
        </pc:sldMkLst>
      </pc:sldChg>
      <pc:sldChg chg="del">
        <pc:chgData name="Pastor Tom Hazelwood" userId="d18c485ded806f6d" providerId="LiveId" clId="{AAB1FC21-0814-41B8-82A0-8D62F611C937}" dt="2024-03-21T23:47:43.124" v="1" actId="2696"/>
        <pc:sldMkLst>
          <pc:docMk/>
          <pc:sldMk cId="2409270665" sldId="275"/>
        </pc:sldMkLst>
      </pc:sldChg>
      <pc:sldChg chg="del">
        <pc:chgData name="Pastor Tom Hazelwood" userId="d18c485ded806f6d" providerId="LiveId" clId="{AAB1FC21-0814-41B8-82A0-8D62F611C937}" dt="2024-03-21T23:47:43.124" v="1" actId="2696"/>
        <pc:sldMkLst>
          <pc:docMk/>
          <pc:sldMk cId="1884816576" sldId="276"/>
        </pc:sldMkLst>
      </pc:sldChg>
      <pc:sldChg chg="del">
        <pc:chgData name="Pastor Tom Hazelwood" userId="d18c485ded806f6d" providerId="LiveId" clId="{AAB1FC21-0814-41B8-82A0-8D62F611C937}" dt="2024-03-21T23:47:23.402" v="0" actId="2696"/>
        <pc:sldMkLst>
          <pc:docMk/>
          <pc:sldMk cId="0" sldId="278"/>
        </pc:sldMkLst>
      </pc:sldChg>
      <pc:sldChg chg="del">
        <pc:chgData name="Pastor Tom Hazelwood" userId="d18c485ded806f6d" providerId="LiveId" clId="{AAB1FC21-0814-41B8-82A0-8D62F611C937}" dt="2024-03-21T23:47:43.124" v="1" actId="2696"/>
        <pc:sldMkLst>
          <pc:docMk/>
          <pc:sldMk cId="606617812" sldId="279"/>
        </pc:sldMkLst>
      </pc:sldChg>
      <pc:sldChg chg="del">
        <pc:chgData name="Pastor Tom Hazelwood" userId="d18c485ded806f6d" providerId="LiveId" clId="{AAB1FC21-0814-41B8-82A0-8D62F611C937}" dt="2024-03-21T23:47:43.124" v="1" actId="2696"/>
        <pc:sldMkLst>
          <pc:docMk/>
          <pc:sldMk cId="3912904355" sldId="280"/>
        </pc:sldMkLst>
      </pc:sldChg>
      <pc:sldChg chg="del">
        <pc:chgData name="Pastor Tom Hazelwood" userId="d18c485ded806f6d" providerId="LiveId" clId="{AAB1FC21-0814-41B8-82A0-8D62F611C937}" dt="2024-03-21T23:47:43.124" v="1" actId="2696"/>
        <pc:sldMkLst>
          <pc:docMk/>
          <pc:sldMk cId="1850243914" sldId="281"/>
        </pc:sldMkLst>
      </pc:sldChg>
      <pc:sldChg chg="del">
        <pc:chgData name="Pastor Tom Hazelwood" userId="d18c485ded806f6d" providerId="LiveId" clId="{AAB1FC21-0814-41B8-82A0-8D62F611C937}" dt="2024-03-21T23:47:43.124" v="1" actId="2696"/>
        <pc:sldMkLst>
          <pc:docMk/>
          <pc:sldMk cId="3397237966" sldId="282"/>
        </pc:sldMkLst>
      </pc:sldChg>
      <pc:sldChg chg="del">
        <pc:chgData name="Pastor Tom Hazelwood" userId="d18c485ded806f6d" providerId="LiveId" clId="{AAB1FC21-0814-41B8-82A0-8D62F611C937}" dt="2024-03-21T23:47:43.124" v="1" actId="2696"/>
        <pc:sldMkLst>
          <pc:docMk/>
          <pc:sldMk cId="3958546739" sldId="283"/>
        </pc:sldMkLst>
      </pc:sldChg>
      <pc:sldChg chg="del">
        <pc:chgData name="Pastor Tom Hazelwood" userId="d18c485ded806f6d" providerId="LiveId" clId="{AAB1FC21-0814-41B8-82A0-8D62F611C937}" dt="2024-03-21T23:47:43.124" v="1" actId="2696"/>
        <pc:sldMkLst>
          <pc:docMk/>
          <pc:sldMk cId="2279771794" sldId="535"/>
        </pc:sldMkLst>
      </pc:sldChg>
      <pc:sldChg chg="del">
        <pc:chgData name="Pastor Tom Hazelwood" userId="d18c485ded806f6d" providerId="LiveId" clId="{AAB1FC21-0814-41B8-82A0-8D62F611C937}" dt="2024-03-21T23:47:23.402" v="0" actId="2696"/>
        <pc:sldMkLst>
          <pc:docMk/>
          <pc:sldMk cId="1114331922" sldId="598"/>
        </pc:sldMkLst>
      </pc:sldChg>
      <pc:sldChg chg="del">
        <pc:chgData name="Pastor Tom Hazelwood" userId="d18c485ded806f6d" providerId="LiveId" clId="{AAB1FC21-0814-41B8-82A0-8D62F611C937}" dt="2024-03-21T23:47:43.124" v="1" actId="2696"/>
        <pc:sldMkLst>
          <pc:docMk/>
          <pc:sldMk cId="3738258192" sldId="648"/>
        </pc:sldMkLst>
      </pc:sldChg>
      <pc:sldChg chg="del">
        <pc:chgData name="Pastor Tom Hazelwood" userId="d18c485ded806f6d" providerId="LiveId" clId="{AAB1FC21-0814-41B8-82A0-8D62F611C937}" dt="2024-03-21T23:47:43.124" v="1" actId="2696"/>
        <pc:sldMkLst>
          <pc:docMk/>
          <pc:sldMk cId="4219422722" sldId="649"/>
        </pc:sldMkLst>
      </pc:sldChg>
      <pc:sldChg chg="del">
        <pc:chgData name="Pastor Tom Hazelwood" userId="d18c485ded806f6d" providerId="LiveId" clId="{AAB1FC21-0814-41B8-82A0-8D62F611C937}" dt="2024-03-21T23:47:43.124" v="1" actId="2696"/>
        <pc:sldMkLst>
          <pc:docMk/>
          <pc:sldMk cId="1991410300" sldId="650"/>
        </pc:sldMkLst>
      </pc:sldChg>
      <pc:sldChg chg="del">
        <pc:chgData name="Pastor Tom Hazelwood" userId="d18c485ded806f6d" providerId="LiveId" clId="{AAB1FC21-0814-41B8-82A0-8D62F611C937}" dt="2024-03-21T23:47:43.124" v="1" actId="2696"/>
        <pc:sldMkLst>
          <pc:docMk/>
          <pc:sldMk cId="1570144186" sldId="651"/>
        </pc:sldMkLst>
      </pc:sldChg>
      <pc:sldChg chg="del">
        <pc:chgData name="Pastor Tom Hazelwood" userId="d18c485ded806f6d" providerId="LiveId" clId="{AAB1FC21-0814-41B8-82A0-8D62F611C937}" dt="2024-03-21T23:47:23.402" v="0" actId="2696"/>
        <pc:sldMkLst>
          <pc:docMk/>
          <pc:sldMk cId="0" sldId="752"/>
        </pc:sldMkLst>
      </pc:sldChg>
      <pc:sldChg chg="del">
        <pc:chgData name="Pastor Tom Hazelwood" userId="d18c485ded806f6d" providerId="LiveId" clId="{AAB1FC21-0814-41B8-82A0-8D62F611C937}" dt="2024-03-21T23:47:23.402" v="0" actId="2696"/>
        <pc:sldMkLst>
          <pc:docMk/>
          <pc:sldMk cId="1911956707" sldId="785"/>
        </pc:sldMkLst>
      </pc:sldChg>
      <pc:sldChg chg="del">
        <pc:chgData name="Pastor Tom Hazelwood" userId="d18c485ded806f6d" providerId="LiveId" clId="{AAB1FC21-0814-41B8-82A0-8D62F611C937}" dt="2024-03-21T23:47:23.402" v="0" actId="2696"/>
        <pc:sldMkLst>
          <pc:docMk/>
          <pc:sldMk cId="3451885674" sldId="786"/>
        </pc:sldMkLst>
      </pc:sldChg>
      <pc:sldChg chg="del">
        <pc:chgData name="Pastor Tom Hazelwood" userId="d18c485ded806f6d" providerId="LiveId" clId="{AAB1FC21-0814-41B8-82A0-8D62F611C937}" dt="2024-03-21T23:47:23.402" v="0" actId="2696"/>
        <pc:sldMkLst>
          <pc:docMk/>
          <pc:sldMk cId="1785216329" sldId="787"/>
        </pc:sldMkLst>
      </pc:sldChg>
      <pc:sldChg chg="del">
        <pc:chgData name="Pastor Tom Hazelwood" userId="d18c485ded806f6d" providerId="LiveId" clId="{AAB1FC21-0814-41B8-82A0-8D62F611C937}" dt="2024-03-21T23:47:23.402" v="0" actId="2696"/>
        <pc:sldMkLst>
          <pc:docMk/>
          <pc:sldMk cId="3467716302" sldId="788"/>
        </pc:sldMkLst>
      </pc:sldChg>
      <pc:sldChg chg="del">
        <pc:chgData name="Pastor Tom Hazelwood" userId="d18c485ded806f6d" providerId="LiveId" clId="{AAB1FC21-0814-41B8-82A0-8D62F611C937}" dt="2024-03-21T23:47:23.402" v="0" actId="2696"/>
        <pc:sldMkLst>
          <pc:docMk/>
          <pc:sldMk cId="2425569343" sldId="789"/>
        </pc:sldMkLst>
      </pc:sldChg>
      <pc:sldChg chg="del">
        <pc:chgData name="Pastor Tom Hazelwood" userId="d18c485ded806f6d" providerId="LiveId" clId="{AAB1FC21-0814-41B8-82A0-8D62F611C937}" dt="2024-03-21T23:47:23.402" v="0" actId="2696"/>
        <pc:sldMkLst>
          <pc:docMk/>
          <pc:sldMk cId="2331554353" sldId="790"/>
        </pc:sldMkLst>
      </pc:sldChg>
      <pc:sldChg chg="del">
        <pc:chgData name="Pastor Tom Hazelwood" userId="d18c485ded806f6d" providerId="LiveId" clId="{AAB1FC21-0814-41B8-82A0-8D62F611C937}" dt="2024-03-21T23:47:23.402" v="0" actId="2696"/>
        <pc:sldMkLst>
          <pc:docMk/>
          <pc:sldMk cId="1335463363" sldId="791"/>
        </pc:sldMkLst>
      </pc:sldChg>
      <pc:sldChg chg="del">
        <pc:chgData name="Pastor Tom Hazelwood" userId="d18c485ded806f6d" providerId="LiveId" clId="{AAB1FC21-0814-41B8-82A0-8D62F611C937}" dt="2024-03-21T23:47:23.402" v="0" actId="2696"/>
        <pc:sldMkLst>
          <pc:docMk/>
          <pc:sldMk cId="2282015099" sldId="792"/>
        </pc:sldMkLst>
      </pc:sldChg>
      <pc:sldChg chg="del">
        <pc:chgData name="Pastor Tom Hazelwood" userId="d18c485ded806f6d" providerId="LiveId" clId="{AAB1FC21-0814-41B8-82A0-8D62F611C937}" dt="2024-03-21T23:47:23.402" v="0" actId="2696"/>
        <pc:sldMkLst>
          <pc:docMk/>
          <pc:sldMk cId="2418397554" sldId="793"/>
        </pc:sldMkLst>
      </pc:sldChg>
      <pc:sldChg chg="del">
        <pc:chgData name="Pastor Tom Hazelwood" userId="d18c485ded806f6d" providerId="LiveId" clId="{AAB1FC21-0814-41B8-82A0-8D62F611C937}" dt="2024-03-21T23:47:23.402" v="0" actId="2696"/>
        <pc:sldMkLst>
          <pc:docMk/>
          <pc:sldMk cId="2581246484" sldId="794"/>
        </pc:sldMkLst>
      </pc:sldChg>
      <pc:sldChg chg="del">
        <pc:chgData name="Pastor Tom Hazelwood" userId="d18c485ded806f6d" providerId="LiveId" clId="{AAB1FC21-0814-41B8-82A0-8D62F611C937}" dt="2024-03-21T23:47:23.402" v="0" actId="2696"/>
        <pc:sldMkLst>
          <pc:docMk/>
          <pc:sldMk cId="2226411446" sldId="795"/>
        </pc:sldMkLst>
      </pc:sldChg>
      <pc:sldChg chg="del">
        <pc:chgData name="Pastor Tom Hazelwood" userId="d18c485ded806f6d" providerId="LiveId" clId="{AAB1FC21-0814-41B8-82A0-8D62F611C937}" dt="2024-03-21T23:47:23.402" v="0" actId="2696"/>
        <pc:sldMkLst>
          <pc:docMk/>
          <pc:sldMk cId="1931626910" sldId="817"/>
        </pc:sldMkLst>
      </pc:sldChg>
      <pc:sldChg chg="del">
        <pc:chgData name="Pastor Tom Hazelwood" userId="d18c485ded806f6d" providerId="LiveId" clId="{AAB1FC21-0814-41B8-82A0-8D62F611C937}" dt="2024-03-21T23:47:52.071" v="2" actId="2696"/>
        <pc:sldMkLst>
          <pc:docMk/>
          <pc:sldMk cId="439922912" sldId="830"/>
        </pc:sldMkLst>
      </pc:sldChg>
      <pc:sldChg chg="del">
        <pc:chgData name="Pastor Tom Hazelwood" userId="d18c485ded806f6d" providerId="LiveId" clId="{AAB1FC21-0814-41B8-82A0-8D62F611C937}" dt="2024-03-21T23:47:52.071" v="2" actId="2696"/>
        <pc:sldMkLst>
          <pc:docMk/>
          <pc:sldMk cId="3333402421" sldId="840"/>
        </pc:sldMkLst>
      </pc:sldChg>
      <pc:sldChg chg="del">
        <pc:chgData name="Pastor Tom Hazelwood" userId="d18c485ded806f6d" providerId="LiveId" clId="{AAB1FC21-0814-41B8-82A0-8D62F611C937}" dt="2024-03-21T23:47:23.402" v="0" actId="2696"/>
        <pc:sldMkLst>
          <pc:docMk/>
          <pc:sldMk cId="3216657929" sldId="8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3 that which we have seen and heard we declare to you, that you also may have fellowship with us; and truly our fellowship is with the Father and with His Son Jesus Christ.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more to this koinonia which is in blue – </a:t>
            </a:r>
          </a:p>
          <a:p>
            <a:r>
              <a:rPr lang="en-US" sz="1200" kern="1200" dirty="0">
                <a:solidFill>
                  <a:schemeClr val="tx1"/>
                </a:solidFill>
                <a:effectLst/>
                <a:latin typeface="+mn-lt"/>
                <a:ea typeface="+mn-ea"/>
                <a:cs typeface="+mn-cs"/>
              </a:rPr>
              <a:t>In the verse there was a second fellowship: </a:t>
            </a:r>
            <a:r>
              <a:rPr lang="en-US" sz="1200" b="1" kern="1200" dirty="0">
                <a:solidFill>
                  <a:schemeClr val="tx1"/>
                </a:solidFill>
                <a:effectLst/>
                <a:latin typeface="+mn-lt"/>
                <a:ea typeface="+mn-ea"/>
                <a:cs typeface="+mn-cs"/>
              </a:rPr>
              <a:t> “and truly our fellowship is with the Father and with His Son Jesus Christ.”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was saying when you partake in the way with us the blue fellowship- </a:t>
            </a:r>
          </a:p>
          <a:p>
            <a:r>
              <a:rPr lang="en-US" sz="1200" kern="1200" dirty="0">
                <a:solidFill>
                  <a:schemeClr val="tx1"/>
                </a:solidFill>
                <a:effectLst/>
                <a:latin typeface="+mn-lt"/>
                <a:ea typeface="+mn-ea"/>
                <a:cs typeface="+mn-cs"/>
              </a:rPr>
              <a:t>Then this red word is used just before koinonia- </a:t>
            </a:r>
            <a:r>
              <a:rPr lang="en-US" sz="1200" b="1" i="1"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Meaning moreover-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Moreover the fellowship is with the Father and the Son… we are not sharing just things among ourselves, we are sharing the Almighty when we have true fellowship. </a:t>
            </a: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228561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Let’s continue in the word-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And these things we write to you that your joy may be full.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This is the message which we have heard from Him and declare to you, that God is light and in Him is no darkness at all.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11</a:t>
            </a:fld>
            <a:endParaRPr lang="en-US"/>
          </a:p>
        </p:txBody>
      </p:sp>
    </p:spTree>
    <p:extLst>
      <p:ext uri="{BB962C8B-B14F-4D97-AF65-F5344CB8AC3E}">
        <p14:creationId xmlns:p14="http://schemas.microsoft.com/office/powerpoint/2010/main" val="155826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pPr marL="0" indent="0">
              <a:buNone/>
            </a:pPr>
            <a:r>
              <a:rPr lang="en-US" b="1" dirty="0"/>
              <a:t>6 If we say that we have fellowship with Him, and walk in darkness, we lie and do not practice the truth. </a:t>
            </a:r>
            <a:endParaRPr lang="en-US" dirty="0"/>
          </a:p>
          <a:p>
            <a:pPr marL="0" indent="0">
              <a:buNone/>
            </a:pPr>
            <a:r>
              <a:rPr lang="en-US" b="1" dirty="0"/>
              <a:t>7 But if we walk in the light as He is in the light, we have fellowship with one another, and the blood of Jesus Christ His Son cleanses us from all sin.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12</a:t>
            </a:fld>
            <a:endParaRPr lang="en-US"/>
          </a:p>
        </p:txBody>
      </p:sp>
    </p:spTree>
    <p:extLst>
      <p:ext uri="{BB962C8B-B14F-4D97-AF65-F5344CB8AC3E}">
        <p14:creationId xmlns:p14="http://schemas.microsoft.com/office/powerpoint/2010/main" val="3379713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 If we say that we have no sin, we deceive ourselves, and the truth is not in us.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 If we confess our sins, He is faithful and just to forgive us our sins and to cleanse us from all unrighteousness.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13</a:t>
            </a:fld>
            <a:endParaRPr lang="en-US"/>
          </a:p>
        </p:txBody>
      </p:sp>
    </p:spTree>
    <p:extLst>
      <p:ext uri="{BB962C8B-B14F-4D97-AF65-F5344CB8AC3E}">
        <p14:creationId xmlns:p14="http://schemas.microsoft.com/office/powerpoint/2010/main" val="405336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If we say that we have not sinned, we make Him a liar, and His word is not in us.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John continues from fellowship to what fellowship is not.</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14</a:t>
            </a:fld>
            <a:endParaRPr lang="en-US"/>
          </a:p>
        </p:txBody>
      </p:sp>
    </p:spTree>
    <p:extLst>
      <p:ext uri="{BB962C8B-B14F-4D97-AF65-F5344CB8AC3E}">
        <p14:creationId xmlns:p14="http://schemas.microsoft.com/office/powerpoint/2010/main" val="178415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Everyone turn to 2 Corinthians 6:14-15</a:t>
            </a:r>
          </a:p>
          <a:p>
            <a:r>
              <a:rPr lang="en-US" sz="1200" kern="1200" dirty="0">
                <a:solidFill>
                  <a:schemeClr val="tx1"/>
                </a:solidFill>
                <a:effectLst/>
                <a:latin typeface="+mn-lt"/>
                <a:ea typeface="+mn-ea"/>
                <a:cs typeface="+mn-cs"/>
              </a:rPr>
              <a:t>Paul in writing to the church in Corinth gave instruction with koinonia.</a:t>
            </a: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15</a:t>
            </a:fld>
            <a:endParaRPr lang="en-US"/>
          </a:p>
        </p:txBody>
      </p:sp>
    </p:spTree>
    <p:extLst>
      <p:ext uri="{BB962C8B-B14F-4D97-AF65-F5344CB8AC3E}">
        <p14:creationId xmlns:p14="http://schemas.microsoft.com/office/powerpoint/2010/main" val="186079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b="1" dirty="0"/>
              <a:t>2 Corinthians 6:14-15 (MKJV)</a:t>
            </a:r>
            <a:endParaRPr lang="en-US" dirty="0"/>
          </a:p>
          <a:p>
            <a:pPr marL="0" indent="0">
              <a:buNone/>
            </a:pPr>
            <a:r>
              <a:rPr lang="en-US" b="1" dirty="0"/>
              <a:t>14 Do not be unequally yoked together with unbelievers. For what fellowship has righteousness with lawlessness? And what communion has light with darkness? </a:t>
            </a:r>
            <a:endParaRPr lang="en-US" dirty="0"/>
          </a:p>
          <a:p>
            <a:pPr marL="0" indent="0">
              <a:buNone/>
            </a:pPr>
            <a:r>
              <a:rPr lang="en-US" b="1" dirty="0"/>
              <a:t>15 And what accord has Christ with Belial? Or what part has a believer with an unbeliever?</a:t>
            </a:r>
            <a:endParaRPr lang="en-US" dirty="0"/>
          </a:p>
          <a:p>
            <a:pPr marL="0" marR="0">
              <a:lnSpc>
                <a:spcPct val="115000"/>
              </a:lnSpc>
              <a:spcBef>
                <a:spcPts val="0"/>
              </a:spcBef>
              <a:spcAft>
                <a:spcPts val="10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was Paul saying here? </a:t>
            </a:r>
          </a:p>
          <a:p>
            <a:pPr marL="0" marR="0">
              <a:lnSpc>
                <a:spcPct val="115000"/>
              </a:lnSpc>
              <a:spcBef>
                <a:spcPts val="0"/>
              </a:spcBef>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Paul was referencing an illustration from the Old Testament; to not yoke together different livestock together for work…. </a:t>
            </a:r>
            <a:r>
              <a:rPr lang="en-US" sz="1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yoke was a wavy hunk of wood that you would put over the necks of the animals and would tie to them and to the load you were pulling or to a plow. So you wouldn’t put a yoke on a donkey and an ox, or a lamb and a horse…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But is Paul saying we should totally disconnect from the world… no… it says not to fellowship… which is communion, joint participation, uniting… If you are participating with a group that goes to the bar 3 times a month to party, or a group that disregards God in what they do, it can be destructive and cause a disconnect with God.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200" b="1" kern="1200" dirty="0">
                <a:solidFill>
                  <a:schemeClr val="tx1"/>
                </a:solidFill>
                <a:effectLst/>
                <a:latin typeface="+mn-lt"/>
                <a:ea typeface="+mn-ea"/>
                <a:cs typeface="+mn-cs"/>
              </a:rPr>
              <a:t>If you think back to the meaning of koinonia:</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Fellowship or Joint participation is associating with others who believe in Christ, when we think of associate we think work and it can mean that, but there are some key words to think of: </a:t>
            </a:r>
            <a:r>
              <a:rPr lang="en-US" sz="1200" b="1" i="1" kern="1200" dirty="0">
                <a:solidFill>
                  <a:schemeClr val="tx1"/>
                </a:solidFill>
                <a:effectLst/>
                <a:latin typeface="+mn-lt"/>
                <a:ea typeface="+mn-ea"/>
                <a:cs typeface="+mn-cs"/>
              </a:rPr>
              <a:t>CLICK-</a:t>
            </a:r>
            <a:r>
              <a:rPr lang="en-US" sz="1200" b="0" kern="1200" dirty="0">
                <a:solidFill>
                  <a:schemeClr val="tx1"/>
                </a:solidFill>
                <a:effectLst/>
                <a:latin typeface="+mn-lt"/>
                <a:ea typeface="+mn-ea"/>
                <a:cs typeface="+mn-cs"/>
              </a:rPr>
              <a:t> ASSO'CIATING, </a:t>
            </a:r>
            <a:r>
              <a:rPr lang="en-US" sz="1200" b="0" i="1" kern="1200" dirty="0">
                <a:solidFill>
                  <a:schemeClr val="tx1"/>
                </a:solidFill>
                <a:effectLst/>
                <a:latin typeface="+mn-lt"/>
                <a:ea typeface="+mn-ea"/>
                <a:cs typeface="+mn-cs"/>
              </a:rPr>
              <a:t>participle present tense</a:t>
            </a:r>
            <a:r>
              <a:rPr lang="en-US" sz="1200" b="0"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rPr>
              <a:t>Uniting in company or in interest; joining.</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16</a:t>
            </a:fld>
            <a:endParaRPr lang="en-US"/>
          </a:p>
        </p:txBody>
      </p:sp>
    </p:spTree>
    <p:extLst>
      <p:ext uri="{BB962C8B-B14F-4D97-AF65-F5344CB8AC3E}">
        <p14:creationId xmlns:p14="http://schemas.microsoft.com/office/powerpoint/2010/main" val="170402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song We Believe shows us how we come together in one accord- we sang in harmony – people from different backgrounds in life – all calling out a song of faith.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Soul Retention was forming through prayer – God put it on my heart to revive some old school thoughts – one was Methodist Class Meetings &amp; Band Societies… Class Meetings are fellowship like we have here every week for Soul Retention. With Band Societies I took some aspects for - people to meet for prayer, encouragement, accountability, &amp; friendship. These would act like a gardener through the Holy Spirit – to removed hindrances that prevent growth.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see this thought growing in the Women of Faith gatherings… We recently set up time for some men to gather.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types of small groups are a place where we can meet with all men or all women to grow together deeply. Holy Spirit strengthens and equips us through this type of fellowship and when we come together as a whole once a week for Soul Retention – koinonia is increased.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Would you all please pray about the church – pray for us to band together even more – to build trust, to share in encouragement, accountability, to create a soul retention through the power and guidance of our Lord and Savior as we journey together.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some reasons to have fellowship?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grow closer to God,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grow spiritually,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security,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counsel, to build relationships.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17</a:t>
            </a:fld>
            <a:endParaRPr lang="en-US"/>
          </a:p>
        </p:txBody>
      </p:sp>
    </p:spTree>
    <p:extLst>
      <p:ext uri="{BB962C8B-B14F-4D97-AF65-F5344CB8AC3E}">
        <p14:creationId xmlns:p14="http://schemas.microsoft.com/office/powerpoint/2010/main" val="418430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What does fellowship do?</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Sheds light on our own standards/values,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it is a means through the Holy Spirit in sanctifying us,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builds our relationship with God and others,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causes true friendship,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shows love, brings joy…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18</a:t>
            </a:fld>
            <a:endParaRPr lang="en-US"/>
          </a:p>
        </p:txBody>
      </p:sp>
    </p:spTree>
    <p:extLst>
      <p:ext uri="{BB962C8B-B14F-4D97-AF65-F5344CB8AC3E}">
        <p14:creationId xmlns:p14="http://schemas.microsoft.com/office/powerpoint/2010/main" val="276299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 Practical Application Of Fellowship In Our Lives: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First We Need To Begin To Pray About It; </a:t>
            </a:r>
            <a:r>
              <a:rPr lang="en-US" sz="1200" kern="1200" dirty="0">
                <a:solidFill>
                  <a:schemeClr val="tx1"/>
                </a:solidFill>
                <a:effectLst/>
                <a:latin typeface="+mn-lt"/>
                <a:ea typeface="+mn-ea"/>
                <a:cs typeface="+mn-cs"/>
              </a:rPr>
              <a:t>Ask the Holy Spirit to guide us to the fellowship that is His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Take A Time That You Associate With The World &amp; Give That Slot Of Time To Koinonia; </a:t>
            </a:r>
            <a:r>
              <a:rPr lang="en-US" sz="1200" kern="1200" dirty="0">
                <a:solidFill>
                  <a:schemeClr val="tx1"/>
                </a:solidFill>
                <a:effectLst/>
                <a:latin typeface="+mn-lt"/>
                <a:ea typeface="+mn-ea"/>
                <a:cs typeface="+mn-cs"/>
              </a:rPr>
              <a:t>we all have activities with the world, and scripture says to be in the world but not of it… we can give a little of this time to fellowship among the body of Christ.</a:t>
            </a:r>
          </a:p>
          <a:p>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Have Fun Together In Christ; </a:t>
            </a:r>
            <a:r>
              <a:rPr lang="en-US" sz="1800" kern="1800" dirty="0">
                <a:solidFill>
                  <a:srgbClr val="000000"/>
                </a:solidFill>
                <a:effectLst/>
                <a:latin typeface="Calibri" panose="020F0502020204030204" pitchFamily="34" charset="0"/>
                <a:ea typeface="Times New Roman" panose="02020603050405020304" pitchFamily="18" charset="0"/>
              </a:rPr>
              <a:t>Can koinonia be fun… YES, brothers and sisters in Christ should gather to have fun… Family Fun Night on the last Wednesday of the month is a real joy. Meeting in other instances like playing a game of pool with someone or going out for an ice cream together well maybe a hot cocoa instead that is a real treat. The main thing is not to forget that when we associate together, we are in Christ. Do not leave God out of the fun you are having.</a:t>
            </a:r>
          </a:p>
          <a:p>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Step Out Of Your Comfort Zone; </a:t>
            </a:r>
            <a:r>
              <a:rPr lang="en-US" sz="1200" kern="1200" dirty="0">
                <a:solidFill>
                  <a:schemeClr val="tx1"/>
                </a:solidFill>
                <a:effectLst/>
                <a:latin typeface="+mn-lt"/>
                <a:ea typeface="+mn-ea"/>
                <a:cs typeface="+mn-cs"/>
              </a:rPr>
              <a:t>attend a fellowship gathering, that we normally do not go to, or would even feel uncomfortable going to. Maybe God is leading us to begin a small group with people in Soul Retention including people who do not attend. Maybe there already is a group that can include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r>
              <a:rPr lang="en-US" sz="1200" b="1" kern="1200" dirty="0">
                <a:solidFill>
                  <a:schemeClr val="tx1"/>
                </a:solidFill>
                <a:effectLst/>
                <a:latin typeface="+mn-lt"/>
                <a:ea typeface="+mn-ea"/>
                <a:cs typeface="+mn-cs"/>
              </a:rPr>
              <a:t>- After Friendships Are Established Be A True Friend; </a:t>
            </a:r>
            <a:r>
              <a:rPr lang="en-US" sz="1200" kern="1200" dirty="0">
                <a:solidFill>
                  <a:schemeClr val="tx1"/>
                </a:solidFill>
                <a:effectLst/>
                <a:latin typeface="+mn-lt"/>
                <a:ea typeface="+mn-ea"/>
                <a:cs typeface="+mn-cs"/>
              </a:rPr>
              <a:t>This thought is to go beyond the superficial hellos and gatherings, as a small group connects we need to get to a point where we can ask a brother or sister – how have they been doing in their walk with God, it is the ability to have any questions about scripture and talk about what God requires of us, it is when we wonder about something – whether it is a sin or not and have a place to talk to someone in confidence about it. It is not a place to fix someone – but a place where we can go for prayer – for someone to laugh along side us, or cry along side us. A place where someone will just listen – and pray, looking toward God.</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19</a:t>
            </a:fld>
            <a:endParaRPr lang="en-US"/>
          </a:p>
        </p:txBody>
      </p:sp>
    </p:spTree>
    <p:extLst>
      <p:ext uri="{BB962C8B-B14F-4D97-AF65-F5344CB8AC3E}">
        <p14:creationId xmlns:p14="http://schemas.microsoft.com/office/powerpoint/2010/main" val="165663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b="0" dirty="0">
                <a:latin typeface="+mn-lt"/>
                <a:cs typeface="Times New Roman" panose="02020603050405020304" pitchFamily="18" charset="0"/>
              </a:rPr>
              <a:t>“Everyone turn to </a:t>
            </a:r>
            <a:r>
              <a:rPr lang="en-US" sz="1200" b="1" dirty="0"/>
              <a:t>Philippians 1:3-6 NKJV </a:t>
            </a:r>
            <a:endParaRPr lang="en-US" sz="2800" dirty="0"/>
          </a:p>
          <a:p>
            <a:endParaRPr lang="en-US" sz="1200" b="1" dirty="0"/>
          </a:p>
          <a:p>
            <a:r>
              <a:rPr lang="en-US" sz="1200" b="0" dirty="0"/>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a:t>
            </a:r>
          </a:p>
          <a:p>
            <a:endParaRPr lang="en-US" sz="2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said in every prayer making a request for your fellowship in the gospel. Think about this as we go forward this 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Showing Truth we are going to look at the Discipline of </a:t>
            </a:r>
            <a:r>
              <a:rPr lang="en-US" sz="1200" kern="1200" dirty="0">
                <a:solidFill>
                  <a:schemeClr val="tx1"/>
                </a:solidFill>
                <a:effectLst/>
                <a:latin typeface="+mn-lt"/>
                <a:ea typeface="+mn-ea"/>
                <a:cs typeface="+mn-cs"/>
              </a:rPr>
              <a:t>Fellowship.</a:t>
            </a:r>
          </a:p>
          <a:p>
            <a:r>
              <a:rPr lang="en-US" sz="1200" kern="1200" dirty="0">
                <a:solidFill>
                  <a:schemeClr val="tx1"/>
                </a:solidFill>
                <a:effectLst/>
                <a:latin typeface="+mn-lt"/>
                <a:ea typeface="+mn-ea"/>
                <a:cs typeface="+mn-cs"/>
              </a:rPr>
              <a:t>We have talked about other disciplines in the past- this one I believe is ranked #2.</a:t>
            </a:r>
          </a:p>
          <a:p>
            <a:endParaRPr lang="en-US" dirty="0"/>
          </a:p>
          <a:p>
            <a:r>
              <a:rPr lang="en-US" sz="1200" kern="1200" dirty="0">
                <a:solidFill>
                  <a:schemeClr val="tx1"/>
                </a:solidFill>
                <a:effectLst/>
                <a:latin typeface="+mn-lt"/>
                <a:ea typeface="+mn-ea"/>
                <a:cs typeface="+mn-cs"/>
              </a:rPr>
              <a:t>What is fellowship though?</a:t>
            </a:r>
          </a:p>
          <a:p>
            <a:r>
              <a:rPr lang="en-US" sz="1200" kern="1200" dirty="0">
                <a:solidFill>
                  <a:schemeClr val="tx1"/>
                </a:solidFill>
                <a:effectLst/>
                <a:latin typeface="+mn-lt"/>
                <a:ea typeface="+mn-ea"/>
                <a:cs typeface="+mn-cs"/>
              </a:rPr>
              <a:t>In the prayer verses…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Philippians 1:3-6 NKJV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a:t>
            </a:r>
            <a:endParaRPr lang="en-US" sz="12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fellowship in the Gospel was speaking of…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140251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a:p>
            <a:pPr marL="0" marR="0">
              <a:lnSpc>
                <a:spcPct val="115000"/>
              </a:lnSpc>
              <a:spcBef>
                <a:spcPts val="0"/>
              </a:spcBef>
              <a:spcAft>
                <a:spcPts val="0"/>
              </a:spcAft>
            </a:pPr>
            <a:r>
              <a:rPr lang="en-US" sz="12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Koinonia</a:t>
            </a:r>
            <a:r>
              <a:rPr lang="en-US" sz="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koy</a:t>
            </a:r>
            <a:r>
              <a:rPr lang="en-US" sz="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nohn</a:t>
            </a:r>
            <a:r>
              <a:rPr lang="en-US" sz="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ee</a:t>
            </a:r>
            <a:r>
              <a:rPr lang="en-US" sz="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'-ah);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(Strong’s)</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Word Origin: Greek, Noun Feminine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(2844)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fellowship, association, community, communion, joint participation, intercourse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share which one has in anything, participation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intercourse, fellowship, intimacy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10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right hand as a sign and pledge of fellowship (in fulfilling the apostolic office)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gift jointly contributed, a collection, a contribution, as exhibiting an embodiment and proof of fellowship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200"/>
              </a:spcBef>
              <a:spcAft>
                <a:spcPts val="0"/>
              </a:spcAft>
            </a:pPr>
            <a:r>
              <a:rPr lang="en-US" sz="1200" b="1" dirty="0">
                <a:solidFill>
                  <a:srgbClr val="333333"/>
                </a:solidFill>
                <a:effectLst/>
                <a:latin typeface="Cambria" panose="02040503050406030204" pitchFamily="18" charset="0"/>
                <a:ea typeface="Times New Roman" panose="02020603050405020304" pitchFamily="18" charset="0"/>
                <a:cs typeface="Segoe UI" panose="020B0502040204020203" pitchFamily="34" charset="0"/>
              </a:rPr>
              <a:t>Intercourse 1829 Webster Dictionary</a:t>
            </a:r>
            <a:endParaRPr lang="en-US" sz="12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nSpc>
                <a:spcPts val="1500"/>
              </a:lnSpc>
            </a:pPr>
            <a:r>
              <a:rPr lang="en-US" sz="1200" b="1" dirty="0">
                <a:solidFill>
                  <a:srgbClr val="333333"/>
                </a:solidFill>
                <a:effectLst/>
                <a:latin typeface="Segoe UI" panose="020B0502040204020203" pitchFamily="34" charset="0"/>
                <a:ea typeface="Times New Roman" panose="02020603050405020304" pitchFamily="18" charset="0"/>
              </a:rPr>
              <a:t>IN'TERCOURSE</a:t>
            </a:r>
            <a:r>
              <a:rPr lang="en-US" sz="1200" dirty="0">
                <a:solidFill>
                  <a:srgbClr val="333333"/>
                </a:solidFill>
                <a:effectLst/>
                <a:latin typeface="Segoe UI" panose="020B0502040204020203" pitchFamily="34" charset="0"/>
                <a:ea typeface="Times New Roman" panose="02020603050405020304" pitchFamily="18" charset="0"/>
              </a:rPr>
              <a:t>, </a:t>
            </a:r>
            <a:r>
              <a:rPr lang="en-US" sz="1200" i="1" dirty="0">
                <a:solidFill>
                  <a:srgbClr val="333333"/>
                </a:solidFill>
                <a:effectLst/>
                <a:latin typeface="Segoe UI" panose="020B0502040204020203" pitchFamily="34" charset="0"/>
                <a:ea typeface="Times New Roman" panose="02020603050405020304" pitchFamily="18" charset="0"/>
              </a:rPr>
              <a:t>noun</a:t>
            </a:r>
            <a:r>
              <a:rPr lang="en-US" sz="1200" dirty="0">
                <a:solidFill>
                  <a:srgbClr val="333333"/>
                </a:solidFill>
                <a:effectLst/>
                <a:latin typeface="Segoe UI" panose="020B0502040204020203" pitchFamily="34" charset="0"/>
                <a:ea typeface="Times New Roman" panose="02020603050405020304" pitchFamily="18" charset="0"/>
              </a:rPr>
              <a:t> [Latin </a:t>
            </a:r>
            <a:r>
              <a:rPr lang="en-US" sz="1200" dirty="0" err="1">
                <a:solidFill>
                  <a:srgbClr val="333333"/>
                </a:solidFill>
                <a:effectLst/>
                <a:latin typeface="Segoe UI" panose="020B0502040204020203" pitchFamily="34" charset="0"/>
                <a:ea typeface="Times New Roman" panose="02020603050405020304" pitchFamily="18" charset="0"/>
              </a:rPr>
              <a:t>intercursus</a:t>
            </a:r>
            <a:r>
              <a:rPr lang="en-US" sz="1200" dirty="0">
                <a:solidFill>
                  <a:srgbClr val="333333"/>
                </a:solidFill>
                <a:effectLst/>
                <a:latin typeface="Segoe UI" panose="020B0502040204020203" pitchFamily="34" charset="0"/>
                <a:ea typeface="Times New Roman" panose="02020603050405020304" pitchFamily="18" charset="0"/>
              </a:rPr>
              <a:t>, </a:t>
            </a:r>
            <a:r>
              <a:rPr lang="en-US" sz="1200" dirty="0" err="1">
                <a:solidFill>
                  <a:srgbClr val="333333"/>
                </a:solidFill>
                <a:effectLst/>
                <a:latin typeface="Segoe UI" panose="020B0502040204020203" pitchFamily="34" charset="0"/>
                <a:ea typeface="Times New Roman" panose="02020603050405020304" pitchFamily="18" charset="0"/>
              </a:rPr>
              <a:t>intercurro</a:t>
            </a:r>
            <a:r>
              <a:rPr lang="en-US" sz="1200" dirty="0">
                <a:solidFill>
                  <a:srgbClr val="333333"/>
                </a:solidFill>
                <a:effectLst/>
                <a:latin typeface="Segoe UI" panose="020B0502040204020203" pitchFamily="34" charset="0"/>
                <a:ea typeface="Times New Roman" panose="02020603050405020304" pitchFamily="18" charset="0"/>
              </a:rPr>
              <a:t>; inter and </a:t>
            </a:r>
            <a:r>
              <a:rPr lang="en-US" sz="1200" dirty="0" err="1">
                <a:solidFill>
                  <a:srgbClr val="333333"/>
                </a:solidFill>
                <a:effectLst/>
                <a:latin typeface="Segoe UI" panose="020B0502040204020203" pitchFamily="34" charset="0"/>
                <a:ea typeface="Times New Roman" panose="02020603050405020304" pitchFamily="18" charset="0"/>
              </a:rPr>
              <a:t>curro</a:t>
            </a:r>
            <a:r>
              <a:rPr lang="en-US" sz="1200" dirty="0">
                <a:solidFill>
                  <a:srgbClr val="333333"/>
                </a:solidFill>
                <a:effectLst/>
                <a:latin typeface="Segoe UI" panose="020B0502040204020203" pitchFamily="34" charset="0"/>
                <a:ea typeface="Times New Roman" panose="02020603050405020304" pitchFamily="18" charset="0"/>
              </a:rPr>
              <a:t>, to run.] Literally, a running or passing between. Hence, </a:t>
            </a:r>
            <a:endParaRPr lang="en-US" sz="1600" dirty="0">
              <a:effectLst/>
              <a:latin typeface="Times New Roman" panose="02020603050405020304" pitchFamily="18" charset="0"/>
              <a:ea typeface="Times New Roman" panose="02020603050405020304" pitchFamily="18" charset="0"/>
            </a:endParaRPr>
          </a:p>
          <a:p>
            <a:pPr marL="0" marR="0">
              <a:lnSpc>
                <a:spcPts val="1500"/>
              </a:lnSpc>
            </a:pPr>
            <a:r>
              <a:rPr lang="en-US" sz="1200" b="1" dirty="0">
                <a:solidFill>
                  <a:srgbClr val="333333"/>
                </a:solidFill>
                <a:effectLst/>
                <a:latin typeface="Segoe UI" panose="020B0502040204020203" pitchFamily="34" charset="0"/>
                <a:ea typeface="Times New Roman" panose="02020603050405020304" pitchFamily="18" charset="0"/>
              </a:rPr>
              <a:t>1.</a:t>
            </a:r>
            <a:r>
              <a:rPr lang="en-US" sz="1200" dirty="0">
                <a:solidFill>
                  <a:srgbClr val="333333"/>
                </a:solidFill>
                <a:effectLst/>
                <a:latin typeface="Segoe UI" panose="020B0502040204020203" pitchFamily="34" charset="0"/>
                <a:ea typeface="Times New Roman" panose="02020603050405020304" pitchFamily="18" charset="0"/>
              </a:rPr>
              <a:t> Communication; commerce; connection by reciprocal dealings between persons or nations, either in common affairs and civilities, in trade, or correspondence by letters. We have an </a:t>
            </a:r>
            <a:r>
              <a:rPr lang="en-US" sz="1200" i="1" dirty="0">
                <a:solidFill>
                  <a:srgbClr val="333333"/>
                </a:solidFill>
                <a:effectLst/>
                <a:latin typeface="Segoe UI" panose="020B0502040204020203" pitchFamily="34" charset="0"/>
                <a:ea typeface="Times New Roman" panose="02020603050405020304" pitchFamily="18" charset="0"/>
              </a:rPr>
              <a:t>intercourse</a:t>
            </a:r>
            <a:r>
              <a:rPr lang="en-US" sz="1200" dirty="0">
                <a:solidFill>
                  <a:srgbClr val="333333"/>
                </a:solidFill>
                <a:effectLst/>
                <a:latin typeface="Segoe UI" panose="020B0502040204020203" pitchFamily="34" charset="0"/>
                <a:ea typeface="Times New Roman" panose="02020603050405020304" pitchFamily="18" charset="0"/>
              </a:rPr>
              <a:t> with neighbors and friends in mutual visits and in social concerns; nations and individuals have </a:t>
            </a:r>
            <a:r>
              <a:rPr lang="en-US" sz="1200" i="1" dirty="0">
                <a:solidFill>
                  <a:srgbClr val="333333"/>
                </a:solidFill>
                <a:effectLst/>
                <a:latin typeface="Segoe UI" panose="020B0502040204020203" pitchFamily="34" charset="0"/>
                <a:ea typeface="Times New Roman" panose="02020603050405020304" pitchFamily="18" charset="0"/>
              </a:rPr>
              <a:t>intercourse</a:t>
            </a:r>
            <a:r>
              <a:rPr lang="en-US" sz="1200" dirty="0">
                <a:solidFill>
                  <a:srgbClr val="333333"/>
                </a:solidFill>
                <a:effectLst/>
                <a:latin typeface="Segoe UI" panose="020B0502040204020203" pitchFamily="34" charset="0"/>
                <a:ea typeface="Times New Roman" panose="02020603050405020304" pitchFamily="18" charset="0"/>
              </a:rPr>
              <a:t> with foreign nations or individuals by an interchange of commodities, by purchase and sale, by treaties, contracts, etc.</a:t>
            </a:r>
            <a:endParaRPr lang="en-US" sz="1600" dirty="0">
              <a:effectLst/>
              <a:latin typeface="Times New Roman" panose="02020603050405020304" pitchFamily="18" charset="0"/>
              <a:ea typeface="Times New Roman" panose="02020603050405020304" pitchFamily="18" charset="0"/>
            </a:endParaRPr>
          </a:p>
          <a:p>
            <a:pPr marL="0" marR="0">
              <a:lnSpc>
                <a:spcPts val="1500"/>
              </a:lnSpc>
            </a:pPr>
            <a:r>
              <a:rPr lang="en-US" sz="1200" b="1" dirty="0">
                <a:solidFill>
                  <a:srgbClr val="333333"/>
                </a:solidFill>
                <a:effectLst/>
                <a:latin typeface="Segoe UI" panose="020B0502040204020203" pitchFamily="34" charset="0"/>
                <a:ea typeface="Times New Roman" panose="02020603050405020304" pitchFamily="18" charset="0"/>
              </a:rPr>
              <a:t>2.</a:t>
            </a:r>
            <a:r>
              <a:rPr lang="en-US" sz="1200" dirty="0">
                <a:solidFill>
                  <a:srgbClr val="333333"/>
                </a:solidFill>
                <a:effectLst/>
                <a:latin typeface="Segoe UI" panose="020B0502040204020203" pitchFamily="34" charset="0"/>
                <a:ea typeface="Times New Roman" panose="02020603050405020304" pitchFamily="18" charset="0"/>
              </a:rPr>
              <a:t> Silent communication or exchange.</a:t>
            </a:r>
            <a:endParaRPr lang="en-US" sz="1600" dirty="0">
              <a:effectLst/>
              <a:latin typeface="Times New Roman" panose="02020603050405020304" pitchFamily="18" charset="0"/>
              <a:ea typeface="Times New Roman" panose="02020603050405020304" pitchFamily="18" charset="0"/>
            </a:endParaRPr>
          </a:p>
          <a:p>
            <a:pPr marL="0" marR="0">
              <a:lnSpc>
                <a:spcPts val="1500"/>
              </a:lnSpc>
            </a:pPr>
            <a:r>
              <a:rPr lang="en-US" sz="1200" dirty="0">
                <a:solidFill>
                  <a:srgbClr val="333333"/>
                </a:solidFill>
                <a:effectLst/>
                <a:latin typeface="Segoe UI" panose="020B0502040204020203" pitchFamily="34" charset="0"/>
                <a:ea typeface="Times New Roman" panose="02020603050405020304" pitchFamily="18" charset="0"/>
              </a:rPr>
              <a:t>This sweet intercourse of looks and smiles.</a:t>
            </a:r>
          </a:p>
          <a:p>
            <a:pPr marL="0" marR="0">
              <a:lnSpc>
                <a:spcPts val="1500"/>
              </a:lnSpc>
            </a:pPr>
            <a:endParaRPr lang="en-US" sz="1200" dirty="0">
              <a:solidFill>
                <a:srgbClr val="333333"/>
              </a:solidFill>
              <a:effectLst/>
              <a:latin typeface="Segoe UI" panose="020B0502040204020203" pitchFamily="34" charset="0"/>
              <a:ea typeface="Times New Roman" panose="02020603050405020304" pitchFamily="18" charset="0"/>
            </a:endParaRPr>
          </a:p>
          <a:p>
            <a:pPr marL="0" marR="0">
              <a:lnSpc>
                <a:spcPts val="1500"/>
              </a:lnSpc>
            </a:pPr>
            <a:r>
              <a:rPr lang="en-US" sz="1200" kern="1200" dirty="0">
                <a:solidFill>
                  <a:schemeClr val="tx1"/>
                </a:solidFill>
                <a:effectLst/>
                <a:latin typeface="+mn-lt"/>
                <a:ea typeface="+mn-ea"/>
                <a:cs typeface="+mn-cs"/>
              </a:rPr>
              <a:t>Could the Gospel be a silent communication or exchange?</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155454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What does the Bible say about Fellowship?</a:t>
            </a:r>
          </a:p>
          <a:p>
            <a:pPr marL="0" indent="0">
              <a:buNone/>
            </a:pPr>
            <a:r>
              <a:rPr lang="en-US" sz="1200" b="1" dirty="0"/>
              <a:t>Acts 2:41,42 (MKJV)</a:t>
            </a:r>
            <a:endParaRPr lang="en-US" sz="1200" dirty="0"/>
          </a:p>
          <a:p>
            <a:pPr marL="0" indent="0">
              <a:buNone/>
            </a:pPr>
            <a:r>
              <a:rPr lang="en-US" sz="1200" b="1" dirty="0"/>
              <a:t>41 Then those who gladly received his word were baptized; and that day about three thousand souls were added to them. 42 And they continued steadfastly in the apostles' doctrine and fellowship, in the breaking of bread, and in prayers.</a:t>
            </a:r>
            <a:endParaRPr lang="en-US" sz="1200"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fellowship be a discipline…?</a:t>
            </a: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398881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visit this word Discipline again first: most hear this and think punishment right away.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effectLst/>
                <a:latin typeface="Calibri" panose="020F0502020204030204" pitchFamily="34" charset="0"/>
                <a:ea typeface="Times New Roman" panose="02020603050405020304" pitchFamily="18" charset="0"/>
                <a:cs typeface="Segoe UI" panose="020B0502040204020203" pitchFamily="34" charset="0"/>
              </a:rPr>
              <a:t>(But we are looking at this as a transitive </a:t>
            </a:r>
            <a:r>
              <a:rPr lang="en-US" sz="12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verb- which means it is characterized by transition)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t>1.</a:t>
            </a:r>
            <a:r>
              <a:rPr lang="en-US" sz="1200" dirty="0"/>
              <a:t> To instruct or educate; to inform the mind; to prepare by instructing in correct principles and habits; as, to </a:t>
            </a:r>
            <a:r>
              <a:rPr lang="en-US" sz="1200" i="1" dirty="0"/>
              <a:t>discipline</a:t>
            </a:r>
            <a:r>
              <a:rPr lang="en-US" sz="1200" dirty="0"/>
              <a:t> youth for a profession, or for future usefulness.</a:t>
            </a:r>
            <a:br>
              <a:rPr lang="en-US" sz="1200" dirty="0"/>
            </a:br>
            <a:r>
              <a:rPr lang="en-US" sz="1200" b="1" dirty="0"/>
              <a:t>5.</a:t>
            </a:r>
            <a:r>
              <a:rPr lang="en-US" sz="1200" dirty="0"/>
              <a:t> To advance and prepare by instruction.</a:t>
            </a:r>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94445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Let’s go back to the Bible:</a:t>
            </a:r>
          </a:p>
          <a:p>
            <a:r>
              <a:rPr lang="en-US" sz="1200" kern="1200" dirty="0">
                <a:solidFill>
                  <a:schemeClr val="tx1"/>
                </a:solidFill>
                <a:effectLst/>
                <a:latin typeface="+mn-lt"/>
                <a:ea typeface="+mn-ea"/>
                <a:cs typeface="+mn-cs"/>
              </a:rPr>
              <a:t>Everyone turn to 1 John Chapter 1</a:t>
            </a:r>
          </a:p>
          <a:p>
            <a:r>
              <a:rPr lang="en-US" sz="1200" kern="1200" dirty="0">
                <a:solidFill>
                  <a:schemeClr val="tx1"/>
                </a:solidFill>
                <a:effectLst/>
                <a:latin typeface="+mn-lt"/>
                <a:ea typeface="+mn-ea"/>
                <a:cs typeface="+mn-cs"/>
              </a:rPr>
              <a:t>John was the remaining apostle that was an eyewitness to Jesus’ ministry. He saw the miracles, His death, His resurrection and all the other disciples had already been martyred in Christ’s name. Before John wrote this general epistle – this letter was not to a specific church but to the church in general – the rise of Gnosticism was in this time – people who had a special knowledge… this special knowledge denied the incarnation of Jesus – they were teaching that Jesus just came in spirit and not in body – this was just the beginning of the false beliefs that would come out of Gnosticism. Chapter 1 begins by focusing on fellowship.</a:t>
            </a:r>
          </a:p>
          <a:p>
            <a:r>
              <a:rPr lang="en-US" sz="1200" b="1" kern="1200" dirty="0">
                <a:solidFill>
                  <a:schemeClr val="tx1"/>
                </a:solidFill>
                <a:effectLst/>
                <a:latin typeface="+mn-lt"/>
                <a:ea typeface="+mn-ea"/>
                <a:cs typeface="+mn-cs"/>
              </a:rPr>
              <a:t>1 John 1 (MKJV)</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361405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1 John 1 (MKJV)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That which was from the beginning, which we have heard, which we have seen with our eyes, which we have looked upon, and our hands have handled, concerning the Word of life-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304627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2 the life was manifested, and we have seen, and bear witness, and declare to you that eternal life which was with the Father and was manifested to us-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142118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5000">
              <a:schemeClr val="accent1">
                <a:lumMod val="45000"/>
                <a:lumOff val="55000"/>
              </a:schemeClr>
            </a:gs>
            <a:gs pos="100000">
              <a:srgbClr val="FF0000"/>
            </a:gs>
            <a:gs pos="4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304800" y="228600"/>
            <a:ext cx="8763000" cy="3467100"/>
          </a:xfrm>
        </p:spPr>
        <p:txBody>
          <a:bodyPr>
            <a:noAutofit/>
          </a:bodyPr>
          <a:lstStyle/>
          <a:p>
            <a:pPr marL="0" indent="0">
              <a:buNone/>
            </a:pPr>
            <a:r>
              <a:rPr lang="en-US" b="1" dirty="0"/>
              <a:t>1 John 1: (MKJV)</a:t>
            </a:r>
            <a:endParaRPr lang="en-US" dirty="0"/>
          </a:p>
          <a:p>
            <a:pPr marL="0" indent="0">
              <a:buNone/>
            </a:pPr>
            <a:r>
              <a:rPr lang="en-US" b="1" dirty="0"/>
              <a:t>3 that which we have seen and heard we declare to you, that you also may have </a:t>
            </a:r>
            <a:r>
              <a:rPr lang="en-US" b="1" dirty="0">
                <a:ln>
                  <a:solidFill>
                    <a:schemeClr val="tx1"/>
                  </a:solidFill>
                </a:ln>
                <a:solidFill>
                  <a:srgbClr val="00B0F0"/>
                </a:solidFill>
              </a:rPr>
              <a:t>fellowship</a:t>
            </a:r>
            <a:r>
              <a:rPr lang="en-US" b="1" dirty="0"/>
              <a:t> with us; and truly our </a:t>
            </a:r>
            <a:r>
              <a:rPr lang="en-US" b="1" dirty="0">
                <a:ln>
                  <a:solidFill>
                    <a:schemeClr val="tx1"/>
                  </a:solidFill>
                </a:ln>
                <a:solidFill>
                  <a:srgbClr val="FF0000"/>
                </a:solidFill>
              </a:rPr>
              <a:t>fellowship</a:t>
            </a:r>
            <a:r>
              <a:rPr lang="en-US" b="1" dirty="0"/>
              <a:t> is with the Father and with His Son Jesus Christ. </a:t>
            </a:r>
            <a:endParaRPr lang="en-US" dirty="0"/>
          </a:p>
        </p:txBody>
      </p:sp>
      <p:sp>
        <p:nvSpPr>
          <p:cNvPr id="2" name="Rectangle 1">
            <a:extLst>
              <a:ext uri="{FF2B5EF4-FFF2-40B4-BE49-F238E27FC236}">
                <a16:creationId xmlns:a16="http://schemas.microsoft.com/office/drawing/2014/main" id="{3AFFE8B4-7EC2-4067-BED6-14E6EFC65A49}"/>
              </a:ext>
            </a:extLst>
          </p:cNvPr>
          <p:cNvSpPr/>
          <p:nvPr/>
        </p:nvSpPr>
        <p:spPr>
          <a:xfrm>
            <a:off x="1143000" y="3250274"/>
            <a:ext cx="8153400" cy="3586944"/>
          </a:xfrm>
          <a:prstGeom prst="rect">
            <a:avLst/>
          </a:prstGeom>
        </p:spPr>
        <p:txBody>
          <a:bodyPr wrap="square">
            <a:spAutoFit/>
          </a:bodyPr>
          <a:lstStyle/>
          <a:p>
            <a:pPr>
              <a:lnSpc>
                <a:spcPct val="115000"/>
              </a:lnSpc>
            </a:pPr>
            <a:r>
              <a:rPr lang="en-US" sz="4000" b="1" i="1"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De</a:t>
            </a:r>
            <a:r>
              <a:rPr lang="en-US" sz="4000"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deh</a:t>
            </a:r>
            <a:r>
              <a:rPr lang="en-US" sz="4000"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sz="4000" dirty="0">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br>
            <a:r>
              <a:rPr lang="en-US" sz="4000" dirty="0">
                <a:latin typeface="Times New Roman" panose="02020603050405020304" pitchFamily="18" charset="0"/>
                <a:ea typeface="Times New Roman" panose="02020603050405020304" pitchFamily="18" charset="0"/>
                <a:cs typeface="Times New Roman" panose="02020603050405020304" pitchFamily="18" charset="0"/>
              </a:rPr>
              <a:t>Word Origin: Greek, Conjunction </a:t>
            </a:r>
            <a:br>
              <a:rPr lang="en-US" sz="4000" dirty="0">
                <a:latin typeface="Times New Roman" panose="02020603050405020304" pitchFamily="18" charset="0"/>
                <a:ea typeface="Times New Roman" panose="02020603050405020304" pitchFamily="18" charset="0"/>
                <a:cs typeface="Times New Roman" panose="02020603050405020304" pitchFamily="18" charset="0"/>
              </a:rPr>
            </a:br>
            <a:r>
              <a:rPr lang="en-US" sz="4000" dirty="0">
                <a:latin typeface="Times New Roman" panose="02020603050405020304" pitchFamily="18" charset="0"/>
                <a:ea typeface="Times New Roman" panose="02020603050405020304" pitchFamily="18" charset="0"/>
                <a:cs typeface="Times New Roman" panose="02020603050405020304" pitchFamily="18" charset="0"/>
              </a:rPr>
              <a:t>a primary particle (adversative or continuative)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4000"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but, </a:t>
            </a:r>
            <a:r>
              <a:rPr lang="en-US" sz="4000" u="sng"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moreover,</a:t>
            </a:r>
            <a:r>
              <a:rPr lang="en-US" sz="4000" dirty="0">
                <a:ln>
                  <a:solidFill>
                    <a:schemeClr val="tx1"/>
                  </a:solidFill>
                </a:ln>
                <a:solidFill>
                  <a:srgbClr val="C0504D"/>
                </a:solidFill>
                <a:latin typeface="Times New Roman" panose="02020603050405020304" pitchFamily="18" charset="0"/>
                <a:ea typeface="Times New Roman" panose="02020603050405020304" pitchFamily="18" charset="0"/>
                <a:cs typeface="Times New Roman" panose="02020603050405020304" pitchFamily="18" charset="0"/>
              </a:rPr>
              <a:t> and, etc. </a:t>
            </a:r>
            <a:endParaRPr lang="en-US" sz="3600" dirty="0">
              <a:ln>
                <a:solidFill>
                  <a:schemeClr val="tx1"/>
                </a:solidFill>
              </a:ln>
              <a:solidFill>
                <a:srgbClr val="C050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648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304800" y="228600"/>
            <a:ext cx="8763000" cy="3467100"/>
          </a:xfrm>
        </p:spPr>
        <p:txBody>
          <a:bodyPr>
            <a:noAutofit/>
          </a:bodyPr>
          <a:lstStyle/>
          <a:p>
            <a:pPr marL="0" indent="0">
              <a:buNone/>
            </a:pPr>
            <a:r>
              <a:rPr lang="en-US" b="1" dirty="0"/>
              <a:t>4 And these things we write to you that your joy may be full. </a:t>
            </a:r>
            <a:endParaRPr lang="en-US" dirty="0"/>
          </a:p>
          <a:p>
            <a:pPr marL="0" indent="0">
              <a:buNone/>
            </a:pPr>
            <a:r>
              <a:rPr lang="en-US" b="1" dirty="0"/>
              <a:t>5 This is the message which we have heard from Him and declare to you, that God is light and in Him is no darkness at all. </a:t>
            </a:r>
            <a:endParaRPr lang="en-US" dirty="0"/>
          </a:p>
        </p:txBody>
      </p:sp>
    </p:spTree>
    <p:extLst>
      <p:ext uri="{BB962C8B-B14F-4D97-AF65-F5344CB8AC3E}">
        <p14:creationId xmlns:p14="http://schemas.microsoft.com/office/powerpoint/2010/main" val="1131923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0" y="19050"/>
            <a:ext cx="9372600" cy="3467100"/>
          </a:xfrm>
        </p:spPr>
        <p:txBody>
          <a:bodyPr>
            <a:noAutofit/>
          </a:bodyPr>
          <a:lstStyle/>
          <a:p>
            <a:pPr marL="0" indent="0">
              <a:buNone/>
            </a:pPr>
            <a:r>
              <a:rPr lang="en-US" b="1" dirty="0"/>
              <a:t>6 If we say that we have fellowship with Him, and walk in darkness, we lie and do not practice the truth. </a:t>
            </a:r>
            <a:endParaRPr lang="en-US" dirty="0"/>
          </a:p>
          <a:p>
            <a:pPr marL="0" indent="0">
              <a:buNone/>
            </a:pPr>
            <a:r>
              <a:rPr lang="en-US" b="1" dirty="0"/>
              <a:t>7 But if we walk in the light as He is in the light, we have fellowship with one another, and the blood of Jesus Christ His Son cleanses us from all sin. </a:t>
            </a:r>
            <a:endParaRPr lang="en-US" dirty="0"/>
          </a:p>
        </p:txBody>
      </p:sp>
    </p:spTree>
    <p:extLst>
      <p:ext uri="{BB962C8B-B14F-4D97-AF65-F5344CB8AC3E}">
        <p14:creationId xmlns:p14="http://schemas.microsoft.com/office/powerpoint/2010/main" val="713475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228600" y="304800"/>
            <a:ext cx="8915400" cy="3467100"/>
          </a:xfrm>
        </p:spPr>
        <p:txBody>
          <a:bodyPr>
            <a:noAutofit/>
          </a:bodyPr>
          <a:lstStyle/>
          <a:p>
            <a:pPr marL="0" indent="0">
              <a:buNone/>
            </a:pPr>
            <a:r>
              <a:rPr lang="en-US" b="1" dirty="0"/>
              <a:t>8 If we say that we have no sin, we deceive ourselves, and the truth is not in us. </a:t>
            </a:r>
            <a:endParaRPr lang="en-US" dirty="0"/>
          </a:p>
          <a:p>
            <a:pPr marL="0" indent="0">
              <a:buNone/>
            </a:pPr>
            <a:r>
              <a:rPr lang="en-US" b="1" dirty="0"/>
              <a:t>9 If we confess our sins, He is faithful and just to forgive us our sins and to cleanse us from all unrighteousness. </a:t>
            </a:r>
            <a:endParaRPr lang="en-US" dirty="0"/>
          </a:p>
        </p:txBody>
      </p:sp>
    </p:spTree>
    <p:extLst>
      <p:ext uri="{BB962C8B-B14F-4D97-AF65-F5344CB8AC3E}">
        <p14:creationId xmlns:p14="http://schemas.microsoft.com/office/powerpoint/2010/main" val="1917195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228600" y="1219200"/>
            <a:ext cx="8915400" cy="3467100"/>
          </a:xfrm>
        </p:spPr>
        <p:txBody>
          <a:bodyPr>
            <a:noAutofit/>
          </a:bodyPr>
          <a:lstStyle/>
          <a:p>
            <a:pPr marL="0" indent="0">
              <a:buNone/>
            </a:pPr>
            <a:r>
              <a:rPr lang="en-US" b="1" dirty="0"/>
              <a:t>10 If we say that we have not sinned, we make Him a liar, and His word is not in us.</a:t>
            </a:r>
            <a:endParaRPr lang="en-US" dirty="0"/>
          </a:p>
        </p:txBody>
      </p:sp>
    </p:spTree>
    <p:extLst>
      <p:ext uri="{BB962C8B-B14F-4D97-AF65-F5344CB8AC3E}">
        <p14:creationId xmlns:p14="http://schemas.microsoft.com/office/powerpoint/2010/main" val="2635776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t candle&#10;&#10;Description generated with high confidence">
            <a:extLst>
              <a:ext uri="{FF2B5EF4-FFF2-40B4-BE49-F238E27FC236}">
                <a16:creationId xmlns:a16="http://schemas.microsoft.com/office/drawing/2014/main" id="{FD554DDD-2702-4D8C-894C-D1851ADA2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
            <a:ext cx="12327467" cy="6934200"/>
          </a:xfrm>
          <a:prstGeom prst="rect">
            <a:avLst/>
          </a:prstGeom>
          <a:ln>
            <a:noFill/>
          </a:ln>
          <a:effectLst>
            <a:softEdge rad="112500"/>
          </a:effectLst>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457200" y="4648200"/>
            <a:ext cx="4953000" cy="914400"/>
          </a:xfrm>
        </p:spPr>
        <p:txBody>
          <a:bodyPr>
            <a:noAutofit/>
          </a:bodyPr>
          <a:lstStyle/>
          <a:p>
            <a:pPr marL="0" indent="0">
              <a:buNone/>
            </a:pPr>
            <a:r>
              <a:rPr lang="en-US" sz="4000" b="1" dirty="0"/>
              <a:t>2 Corinthians 6:14-15</a:t>
            </a:r>
            <a:endParaRPr lang="en-US" sz="2800" dirty="0"/>
          </a:p>
        </p:txBody>
      </p:sp>
    </p:spTree>
    <p:extLst>
      <p:ext uri="{BB962C8B-B14F-4D97-AF65-F5344CB8AC3E}">
        <p14:creationId xmlns:p14="http://schemas.microsoft.com/office/powerpoint/2010/main" val="1212075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76200" y="228600"/>
            <a:ext cx="9144000" cy="3467100"/>
          </a:xfrm>
        </p:spPr>
        <p:txBody>
          <a:bodyPr>
            <a:noAutofit/>
          </a:bodyPr>
          <a:lstStyle/>
          <a:p>
            <a:pPr marL="0" indent="0">
              <a:buNone/>
            </a:pPr>
            <a:r>
              <a:rPr lang="en-US" b="1" dirty="0"/>
              <a:t>2 Corinthians 6:14-15 (MKJV)</a:t>
            </a:r>
            <a:endParaRPr lang="en-US" dirty="0"/>
          </a:p>
          <a:p>
            <a:pPr marL="0" indent="0">
              <a:buNone/>
            </a:pPr>
            <a:r>
              <a:rPr lang="en-US" b="1" dirty="0"/>
              <a:t>14 Do not be unequally yoked together with unbelievers. For what fellowship has righteousness with lawlessness? And what communion has light with darkness? </a:t>
            </a:r>
            <a:endParaRPr lang="en-US" dirty="0"/>
          </a:p>
          <a:p>
            <a:pPr marL="0" indent="0">
              <a:buNone/>
            </a:pPr>
            <a:r>
              <a:rPr lang="en-US" b="1" dirty="0"/>
              <a:t>15 And what accord has Christ with Belial? Or what part has a believer with an unbeliever?</a:t>
            </a:r>
            <a:endParaRPr lang="en-US" dirty="0"/>
          </a:p>
        </p:txBody>
      </p:sp>
      <p:pic>
        <p:nvPicPr>
          <p:cNvPr id="3" name="Picture 2" descr="A picture containing outdoor, furniture&#10;&#10;Description generated with high confidence">
            <a:extLst>
              <a:ext uri="{FF2B5EF4-FFF2-40B4-BE49-F238E27FC236}">
                <a16:creationId xmlns:a16="http://schemas.microsoft.com/office/drawing/2014/main" id="{3420BB28-42FC-44C6-A65F-C84DB3052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775" y="4191000"/>
            <a:ext cx="4514850"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32A69D26-11FF-467D-91D8-52A3E21038E2}"/>
              </a:ext>
            </a:extLst>
          </p:cNvPr>
          <p:cNvSpPr/>
          <p:nvPr/>
        </p:nvSpPr>
        <p:spPr>
          <a:xfrm>
            <a:off x="228600" y="6334065"/>
            <a:ext cx="8839200" cy="400110"/>
          </a:xfrm>
          <a:prstGeom prst="rect">
            <a:avLst/>
          </a:prstGeom>
        </p:spPr>
        <p:txBody>
          <a:bodyPr wrap="square">
            <a:spAutoFit/>
          </a:bodyPr>
          <a:lstStyle/>
          <a:p>
            <a:r>
              <a:rPr lang="en-US" sz="2000" b="1" dirty="0"/>
              <a:t>ASSO'CIATING, participle present tense Uniting in company or in interest; joining.</a:t>
            </a:r>
          </a:p>
        </p:txBody>
      </p:sp>
    </p:spTree>
    <p:extLst>
      <p:ext uri="{BB962C8B-B14F-4D97-AF65-F5344CB8AC3E}">
        <p14:creationId xmlns:p14="http://schemas.microsoft.com/office/powerpoint/2010/main" val="2319219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363A4-585E-4A17-BED9-F3FE7CAE4E78}"/>
              </a:ext>
            </a:extLst>
          </p:cNvPr>
          <p:cNvSpPr>
            <a:spLocks noGrp="1"/>
          </p:cNvSpPr>
          <p:nvPr>
            <p:ph type="title"/>
          </p:nvPr>
        </p:nvSpPr>
        <p:spPr>
          <a:xfrm>
            <a:off x="628650" y="365126"/>
            <a:ext cx="7886700" cy="269300"/>
          </a:xfrm>
        </p:spPr>
        <p:txBody>
          <a:bodyPr>
            <a:normAutofit fontScale="90000"/>
          </a:bodyPr>
          <a:lstStyle/>
          <a:p>
            <a:r>
              <a:rPr lang="en-US" dirty="0">
                <a:solidFill>
                  <a:srgbClr val="FFFFFF"/>
                </a:solidFill>
                <a:latin typeface="AR DARLING" panose="02000000000000000000" pitchFamily="2" charset="0"/>
              </a:rPr>
              <a:t>SHOWING </a:t>
            </a:r>
            <a:r>
              <a:rPr lang="en-US" dirty="0">
                <a:solidFill>
                  <a:srgbClr val="FF0000"/>
                </a:solidFill>
                <a:latin typeface="AR DARLING" panose="02000000000000000000" pitchFamily="2" charset="0"/>
              </a:rPr>
              <a:t>T</a:t>
            </a:r>
            <a:r>
              <a:rPr lang="en-US" dirty="0">
                <a:solidFill>
                  <a:srgbClr val="FFFFFF"/>
                </a:solidFill>
                <a:latin typeface="AR DARLING" panose="02000000000000000000" pitchFamily="2" charset="0"/>
              </a:rPr>
              <a:t>RUTH</a:t>
            </a:r>
          </a:p>
        </p:txBody>
      </p:sp>
      <p:sp>
        <p:nvSpPr>
          <p:cNvPr id="6" name="Rectangle 5">
            <a:extLst>
              <a:ext uri="{FF2B5EF4-FFF2-40B4-BE49-F238E27FC236}">
                <a16:creationId xmlns:a16="http://schemas.microsoft.com/office/drawing/2014/main" id="{E13AA910-A53F-4EC9-8730-D64BF27A2C4E}"/>
              </a:ext>
            </a:extLst>
          </p:cNvPr>
          <p:cNvSpPr/>
          <p:nvPr/>
        </p:nvSpPr>
        <p:spPr>
          <a:xfrm>
            <a:off x="762000" y="5638800"/>
            <a:ext cx="3276600" cy="584775"/>
          </a:xfrm>
          <a:prstGeom prst="rect">
            <a:avLst/>
          </a:prstGeom>
          <a:noFill/>
        </p:spPr>
        <p:txBody>
          <a:bodyPr wrap="square" lIns="91440" tIns="45720" rIns="91440" bIns="45720">
            <a:spAutoFit/>
          </a:bodyPr>
          <a:lstStyle/>
          <a:p>
            <a:r>
              <a:rPr lang="en-US" sz="3200" dirty="0"/>
              <a:t>Matthew 6:19-21</a:t>
            </a:r>
          </a:p>
        </p:txBody>
      </p:sp>
      <p:pic>
        <p:nvPicPr>
          <p:cNvPr id="7" name="Picture 6" descr="A close up of a logo&#10;&#10;Description generated with high confidence">
            <a:extLst>
              <a:ext uri="{FF2B5EF4-FFF2-40B4-BE49-F238E27FC236}">
                <a16:creationId xmlns:a16="http://schemas.microsoft.com/office/drawing/2014/main" id="{3B9BB26C-9FD7-41DD-A00F-F3BFC7301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93"/>
            <a:ext cx="9144000" cy="6047707"/>
          </a:xfrm>
          <a:prstGeom prst="rect">
            <a:avLst/>
          </a:prstGeom>
        </p:spPr>
      </p:pic>
      <p:sp>
        <p:nvSpPr>
          <p:cNvPr id="9" name="TextBox 8">
            <a:extLst>
              <a:ext uri="{FF2B5EF4-FFF2-40B4-BE49-F238E27FC236}">
                <a16:creationId xmlns:a16="http://schemas.microsoft.com/office/drawing/2014/main" id="{2EDB5422-860A-406D-AD2F-F6726EC1BB97}"/>
              </a:ext>
            </a:extLst>
          </p:cNvPr>
          <p:cNvSpPr txBox="1"/>
          <p:nvPr/>
        </p:nvSpPr>
        <p:spPr>
          <a:xfrm>
            <a:off x="13716000" y="8305800"/>
            <a:ext cx="8515350" cy="4431983"/>
          </a:xfrm>
          <a:prstGeom prst="rect">
            <a:avLst/>
          </a:prstGeom>
          <a:noFill/>
          <a:ln>
            <a:solidFill>
              <a:schemeClr val="accent6">
                <a:lumMod val="50000"/>
              </a:schemeClr>
            </a:solidFill>
          </a:ln>
        </p:spPr>
        <p:txBody>
          <a:bodyPr wrap="square" rtlCol="0">
            <a:spAutoFit/>
          </a:bodyPr>
          <a:lstStyle/>
          <a:p>
            <a:r>
              <a:rPr lang="en-US" sz="2400" b="1" i="1" dirty="0">
                <a:ln>
                  <a:solidFill>
                    <a:schemeClr val="tx1"/>
                  </a:solidFill>
                </a:ln>
              </a:rPr>
              <a:t>Koinonia</a:t>
            </a:r>
            <a:r>
              <a:rPr lang="en-US" sz="2400" dirty="0">
                <a:ln>
                  <a:solidFill>
                    <a:schemeClr val="tx1"/>
                  </a:solidFill>
                </a:ln>
                <a:solidFill>
                  <a:schemeClr val="bg1"/>
                </a:solidFill>
              </a:rPr>
              <a:t> (</a:t>
            </a:r>
            <a:r>
              <a:rPr lang="en-US" sz="2400" dirty="0" err="1">
                <a:ln>
                  <a:solidFill>
                    <a:schemeClr val="tx1"/>
                  </a:solidFill>
                </a:ln>
                <a:solidFill>
                  <a:schemeClr val="bg1"/>
                </a:solidFill>
              </a:rPr>
              <a:t>koy</a:t>
            </a:r>
            <a:r>
              <a:rPr lang="en-US" sz="2400" dirty="0">
                <a:ln>
                  <a:solidFill>
                    <a:schemeClr val="tx1"/>
                  </a:solidFill>
                </a:ln>
                <a:solidFill>
                  <a:schemeClr val="bg1"/>
                </a:solidFill>
              </a:rPr>
              <a:t>-</a:t>
            </a:r>
            <a:r>
              <a:rPr lang="en-US" sz="2400" dirty="0" err="1">
                <a:ln>
                  <a:solidFill>
                    <a:schemeClr val="tx1"/>
                  </a:solidFill>
                </a:ln>
                <a:solidFill>
                  <a:schemeClr val="bg1"/>
                </a:solidFill>
              </a:rPr>
              <a:t>nohn</a:t>
            </a:r>
            <a:r>
              <a:rPr lang="en-US" sz="2400" dirty="0">
                <a:ln>
                  <a:solidFill>
                    <a:schemeClr val="tx1"/>
                  </a:solidFill>
                </a:ln>
                <a:solidFill>
                  <a:schemeClr val="bg1"/>
                </a:solidFill>
              </a:rPr>
              <a:t>-</a:t>
            </a:r>
            <a:r>
              <a:rPr lang="en-US" sz="2400" dirty="0" err="1">
                <a:ln>
                  <a:solidFill>
                    <a:schemeClr val="tx1"/>
                  </a:solidFill>
                </a:ln>
                <a:solidFill>
                  <a:schemeClr val="bg1"/>
                </a:solidFill>
              </a:rPr>
              <a:t>ee</a:t>
            </a:r>
            <a:r>
              <a:rPr lang="en-US" sz="2400" dirty="0">
                <a:ln>
                  <a:solidFill>
                    <a:schemeClr val="tx1"/>
                  </a:solidFill>
                </a:ln>
                <a:solidFill>
                  <a:schemeClr val="bg1"/>
                </a:solidFill>
              </a:rPr>
              <a:t>'-ah); (Strong’s)</a:t>
            </a:r>
            <a:br>
              <a:rPr lang="en-US" sz="2400" dirty="0">
                <a:ln>
                  <a:solidFill>
                    <a:schemeClr val="tx1"/>
                  </a:solidFill>
                </a:ln>
                <a:solidFill>
                  <a:schemeClr val="bg1"/>
                </a:solidFill>
              </a:rPr>
            </a:br>
            <a:r>
              <a:rPr lang="en-US" sz="2400" dirty="0">
                <a:ln>
                  <a:solidFill>
                    <a:schemeClr val="tx1"/>
                  </a:solidFill>
                </a:ln>
                <a:solidFill>
                  <a:schemeClr val="bg1"/>
                </a:solidFill>
              </a:rPr>
              <a:t>Word Origin: Greek, Noun Feminine </a:t>
            </a:r>
            <a:br>
              <a:rPr lang="en-US" sz="2400" dirty="0">
                <a:ln>
                  <a:solidFill>
                    <a:schemeClr val="tx1"/>
                  </a:solidFill>
                </a:ln>
                <a:solidFill>
                  <a:schemeClr val="bg1"/>
                </a:solidFill>
              </a:rPr>
            </a:br>
            <a:r>
              <a:rPr lang="en-US" sz="2400" dirty="0">
                <a:ln>
                  <a:solidFill>
                    <a:schemeClr val="tx1"/>
                  </a:solidFill>
                </a:ln>
                <a:solidFill>
                  <a:schemeClr val="bg1"/>
                </a:solidFill>
              </a:rPr>
              <a:t>from (2844) </a:t>
            </a:r>
            <a:endParaRPr lang="en-US" sz="2000" dirty="0">
              <a:ln>
                <a:solidFill>
                  <a:schemeClr val="tx1"/>
                </a:solidFill>
              </a:ln>
              <a:solidFill>
                <a:schemeClr val="bg1"/>
              </a:solidFill>
            </a:endParaRPr>
          </a:p>
          <a:p>
            <a:pPr lvl="0"/>
            <a:r>
              <a:rPr lang="en-US" sz="2400" dirty="0">
                <a:ln>
                  <a:solidFill>
                    <a:schemeClr val="tx1"/>
                  </a:solidFill>
                </a:ln>
                <a:solidFill>
                  <a:schemeClr val="bg1"/>
                </a:solidFill>
              </a:rPr>
              <a:t>fellowship, association, community, communion, joint participation, intercourse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the share which one has in anything, participation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intercourse, fellowship, intimacy </a:t>
            </a:r>
            <a:endParaRPr lang="en-US" sz="2000" dirty="0">
              <a:ln>
                <a:solidFill>
                  <a:schemeClr val="tx1"/>
                </a:solidFill>
              </a:ln>
              <a:solidFill>
                <a:schemeClr val="bg1"/>
              </a:solidFill>
            </a:endParaRPr>
          </a:p>
          <a:p>
            <a:pPr lvl="2"/>
            <a:r>
              <a:rPr lang="en-US" sz="2400" dirty="0">
                <a:ln>
                  <a:solidFill>
                    <a:schemeClr val="tx1"/>
                  </a:solidFill>
                </a:ln>
                <a:solidFill>
                  <a:schemeClr val="bg1"/>
                </a:solidFill>
              </a:rPr>
              <a:t>the right hand as a sign and pledge of fellowship (in fulfilling the apostolic office) </a:t>
            </a:r>
            <a:endParaRPr lang="en-US" sz="2000" dirty="0">
              <a:ln>
                <a:solidFill>
                  <a:schemeClr val="tx1"/>
                </a:solidFill>
              </a:ln>
              <a:solidFill>
                <a:schemeClr val="bg1"/>
              </a:solidFill>
            </a:endParaRPr>
          </a:p>
          <a:p>
            <a:r>
              <a:rPr lang="en-US" sz="2400" dirty="0">
                <a:ln>
                  <a:solidFill>
                    <a:schemeClr val="tx1"/>
                  </a:solidFill>
                </a:ln>
                <a:solidFill>
                  <a:schemeClr val="bg1"/>
                </a:solidFill>
              </a:rPr>
              <a:t>a gift jointly contributed, a collection, a contribution, as exhibiting an embodiment and proof of fellowship</a:t>
            </a:r>
            <a:endParaRPr lang="en-US" sz="2000" dirty="0">
              <a:ln>
                <a:solidFill>
                  <a:schemeClr val="tx1"/>
                </a:solidFill>
              </a:ln>
              <a:solidFill>
                <a:schemeClr val="bg1"/>
              </a:solidFill>
            </a:endParaRPr>
          </a:p>
          <a:p>
            <a:endParaRPr lang="en-US" dirty="0"/>
          </a:p>
        </p:txBody>
      </p:sp>
      <p:sp>
        <p:nvSpPr>
          <p:cNvPr id="5" name="Rectangle 4">
            <a:extLst>
              <a:ext uri="{FF2B5EF4-FFF2-40B4-BE49-F238E27FC236}">
                <a16:creationId xmlns:a16="http://schemas.microsoft.com/office/drawing/2014/main" id="{421C635C-A3F9-4E6E-8B8E-2F4C7D02F49B}"/>
              </a:ext>
            </a:extLst>
          </p:cNvPr>
          <p:cNvSpPr/>
          <p:nvPr/>
        </p:nvSpPr>
        <p:spPr>
          <a:xfrm>
            <a:off x="4394623" y="6108153"/>
            <a:ext cx="4749377" cy="769441"/>
          </a:xfrm>
          <a:prstGeom prst="rect">
            <a:avLst/>
          </a:prstGeom>
          <a:noFill/>
          <a:effectLst>
            <a:glow rad="101600">
              <a:schemeClr val="accent5">
                <a:satMod val="175000"/>
                <a:alpha val="40000"/>
              </a:schemeClr>
            </a:glow>
          </a:effectLst>
        </p:spPr>
        <p:txBody>
          <a:bodyPr wrap="none" lIns="91440" tIns="45720" rIns="91440" bIns="45720">
            <a:spAutoFit/>
          </a:bodyPr>
          <a:lstStyle/>
          <a:p>
            <a:pPr algn="ctr"/>
            <a:r>
              <a:rPr lang="en-US" sz="4400" b="1" dirty="0">
                <a:ln w="6350">
                  <a:solidFill>
                    <a:schemeClr val="bg1"/>
                  </a:solidFill>
                  <a:prstDash val="solid"/>
                </a:ln>
                <a:effectLst>
                  <a:outerShdw blurRad="38100" dist="22860" dir="5400000" algn="tl" rotWithShape="0">
                    <a:srgbClr val="000000">
                      <a:alpha val="30000"/>
                    </a:srgbClr>
                  </a:outerShdw>
                </a:effectLst>
              </a:rPr>
              <a:t>G</a:t>
            </a:r>
            <a:r>
              <a:rPr lang="en-US" sz="4400" b="1" cap="none" spc="0" dirty="0">
                <a:ln w="6350">
                  <a:solidFill>
                    <a:schemeClr val="bg1"/>
                  </a:solidFill>
                  <a:prstDash val="solid"/>
                </a:ln>
                <a:effectLst>
                  <a:outerShdw blurRad="38100" dist="22860" dir="5400000" algn="tl" rotWithShape="0">
                    <a:srgbClr val="000000">
                      <a:alpha val="30000"/>
                    </a:srgbClr>
                  </a:outerShdw>
                </a:effectLst>
              </a:rPr>
              <a:t>row Closer To God</a:t>
            </a:r>
          </a:p>
        </p:txBody>
      </p:sp>
      <p:sp>
        <p:nvSpPr>
          <p:cNvPr id="10" name="Rectangle 9">
            <a:extLst>
              <a:ext uri="{FF2B5EF4-FFF2-40B4-BE49-F238E27FC236}">
                <a16:creationId xmlns:a16="http://schemas.microsoft.com/office/drawing/2014/main" id="{097F3C0D-7904-4CF0-8244-C7595DAE1E87}"/>
              </a:ext>
            </a:extLst>
          </p:cNvPr>
          <p:cNvSpPr/>
          <p:nvPr/>
        </p:nvSpPr>
        <p:spPr>
          <a:xfrm>
            <a:off x="5190610" y="771649"/>
            <a:ext cx="3953390" cy="769441"/>
          </a:xfrm>
          <a:prstGeom prst="rect">
            <a:avLst/>
          </a:prstGeom>
        </p:spPr>
        <p:txBody>
          <a:bodyPr wrap="none">
            <a:spAutoFit/>
          </a:bodyPr>
          <a:lstStyle/>
          <a:p>
            <a:r>
              <a:rPr lang="en-US" sz="4400" b="1" dirty="0">
                <a:ln>
                  <a:solidFill>
                    <a:schemeClr val="bg1"/>
                  </a:solidFill>
                </a:ln>
              </a:rPr>
              <a:t>Grow Spiritually</a:t>
            </a:r>
          </a:p>
        </p:txBody>
      </p:sp>
      <p:sp>
        <p:nvSpPr>
          <p:cNvPr id="12" name="Rectangle 11">
            <a:extLst>
              <a:ext uri="{FF2B5EF4-FFF2-40B4-BE49-F238E27FC236}">
                <a16:creationId xmlns:a16="http://schemas.microsoft.com/office/drawing/2014/main" id="{BDA87F9D-5C25-40FA-9C00-554331418C4E}"/>
              </a:ext>
            </a:extLst>
          </p:cNvPr>
          <p:cNvSpPr/>
          <p:nvPr/>
        </p:nvSpPr>
        <p:spPr>
          <a:xfrm>
            <a:off x="152400" y="771648"/>
            <a:ext cx="2074607" cy="769441"/>
          </a:xfrm>
          <a:prstGeom prst="rect">
            <a:avLst/>
          </a:prstGeom>
        </p:spPr>
        <p:txBody>
          <a:bodyPr wrap="none">
            <a:spAutoFit/>
          </a:bodyPr>
          <a:lstStyle/>
          <a:p>
            <a:r>
              <a:rPr lang="en-US" sz="4400" b="1" dirty="0">
                <a:ln>
                  <a:solidFill>
                    <a:schemeClr val="bg1"/>
                  </a:solidFill>
                </a:ln>
              </a:rPr>
              <a:t>Security</a:t>
            </a:r>
          </a:p>
        </p:txBody>
      </p:sp>
      <p:sp>
        <p:nvSpPr>
          <p:cNvPr id="13" name="Rectangle 12">
            <a:extLst>
              <a:ext uri="{FF2B5EF4-FFF2-40B4-BE49-F238E27FC236}">
                <a16:creationId xmlns:a16="http://schemas.microsoft.com/office/drawing/2014/main" id="{C871C4FC-D254-4216-B681-29284E2442ED}"/>
              </a:ext>
            </a:extLst>
          </p:cNvPr>
          <p:cNvSpPr/>
          <p:nvPr/>
        </p:nvSpPr>
        <p:spPr>
          <a:xfrm rot="16200000">
            <a:off x="7761667" y="3786722"/>
            <a:ext cx="2037737" cy="769441"/>
          </a:xfrm>
          <a:prstGeom prst="rect">
            <a:avLst/>
          </a:prstGeom>
        </p:spPr>
        <p:txBody>
          <a:bodyPr wrap="none">
            <a:spAutoFit/>
          </a:bodyPr>
          <a:lstStyle/>
          <a:p>
            <a:r>
              <a:rPr lang="en-US" sz="4400" b="1" dirty="0">
                <a:ln>
                  <a:solidFill>
                    <a:schemeClr val="bg1"/>
                  </a:solidFill>
                </a:ln>
              </a:rPr>
              <a:t>Counsel</a:t>
            </a:r>
          </a:p>
        </p:txBody>
      </p:sp>
      <p:sp>
        <p:nvSpPr>
          <p:cNvPr id="14" name="Rectangle 13">
            <a:extLst>
              <a:ext uri="{FF2B5EF4-FFF2-40B4-BE49-F238E27FC236}">
                <a16:creationId xmlns:a16="http://schemas.microsoft.com/office/drawing/2014/main" id="{711DF65A-5B4C-4154-A2CA-815C50A617D5}"/>
              </a:ext>
            </a:extLst>
          </p:cNvPr>
          <p:cNvSpPr/>
          <p:nvPr/>
        </p:nvSpPr>
        <p:spPr>
          <a:xfrm rot="5400000">
            <a:off x="-2131262" y="4004652"/>
            <a:ext cx="5074477" cy="769441"/>
          </a:xfrm>
          <a:prstGeom prst="rect">
            <a:avLst/>
          </a:prstGeom>
        </p:spPr>
        <p:txBody>
          <a:bodyPr wrap="square">
            <a:spAutoFit/>
          </a:bodyPr>
          <a:lstStyle/>
          <a:p>
            <a:r>
              <a:rPr lang="en-US" sz="4400" b="1" dirty="0">
                <a:ln>
                  <a:solidFill>
                    <a:schemeClr val="bg1"/>
                  </a:solidFill>
                </a:ln>
              </a:rPr>
              <a:t>Relationship Builder</a:t>
            </a:r>
          </a:p>
        </p:txBody>
      </p:sp>
    </p:spTree>
    <p:extLst>
      <p:ext uri="{BB962C8B-B14F-4D97-AF65-F5344CB8AC3E}">
        <p14:creationId xmlns:p14="http://schemas.microsoft.com/office/powerpoint/2010/main" val="2344152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363A4-585E-4A17-BED9-F3FE7CAE4E78}"/>
              </a:ext>
            </a:extLst>
          </p:cNvPr>
          <p:cNvSpPr>
            <a:spLocks noGrp="1"/>
          </p:cNvSpPr>
          <p:nvPr>
            <p:ph type="title"/>
          </p:nvPr>
        </p:nvSpPr>
        <p:spPr>
          <a:xfrm>
            <a:off x="628650" y="365126"/>
            <a:ext cx="7886700" cy="269300"/>
          </a:xfrm>
        </p:spPr>
        <p:txBody>
          <a:bodyPr>
            <a:normAutofit fontScale="90000"/>
          </a:bodyPr>
          <a:lstStyle/>
          <a:p>
            <a:r>
              <a:rPr lang="en-US" dirty="0">
                <a:solidFill>
                  <a:srgbClr val="FFFFFF"/>
                </a:solidFill>
                <a:latin typeface="AR DARLING" panose="02000000000000000000" pitchFamily="2" charset="0"/>
              </a:rPr>
              <a:t>SHOWING </a:t>
            </a:r>
            <a:r>
              <a:rPr lang="en-US" dirty="0">
                <a:solidFill>
                  <a:srgbClr val="FF0000"/>
                </a:solidFill>
                <a:latin typeface="AR DARLING" panose="02000000000000000000" pitchFamily="2" charset="0"/>
              </a:rPr>
              <a:t>T</a:t>
            </a:r>
            <a:r>
              <a:rPr lang="en-US" dirty="0">
                <a:solidFill>
                  <a:srgbClr val="FFFFFF"/>
                </a:solidFill>
                <a:latin typeface="AR DARLING" panose="02000000000000000000" pitchFamily="2" charset="0"/>
              </a:rPr>
              <a:t>RUTH</a:t>
            </a:r>
          </a:p>
        </p:txBody>
      </p:sp>
      <p:sp>
        <p:nvSpPr>
          <p:cNvPr id="6" name="Rectangle 5">
            <a:extLst>
              <a:ext uri="{FF2B5EF4-FFF2-40B4-BE49-F238E27FC236}">
                <a16:creationId xmlns:a16="http://schemas.microsoft.com/office/drawing/2014/main" id="{E13AA910-A53F-4EC9-8730-D64BF27A2C4E}"/>
              </a:ext>
            </a:extLst>
          </p:cNvPr>
          <p:cNvSpPr/>
          <p:nvPr/>
        </p:nvSpPr>
        <p:spPr>
          <a:xfrm>
            <a:off x="762000" y="5638800"/>
            <a:ext cx="3276600" cy="584775"/>
          </a:xfrm>
          <a:prstGeom prst="rect">
            <a:avLst/>
          </a:prstGeom>
          <a:noFill/>
        </p:spPr>
        <p:txBody>
          <a:bodyPr wrap="square" lIns="91440" tIns="45720" rIns="91440" bIns="45720">
            <a:spAutoFit/>
          </a:bodyPr>
          <a:lstStyle/>
          <a:p>
            <a:r>
              <a:rPr lang="en-US" sz="3200" dirty="0"/>
              <a:t>Matthew 6:19-21</a:t>
            </a:r>
          </a:p>
        </p:txBody>
      </p:sp>
      <p:pic>
        <p:nvPicPr>
          <p:cNvPr id="7" name="Picture 6" descr="A close up of a logo&#10;&#10;Description generated with high confidence">
            <a:extLst>
              <a:ext uri="{FF2B5EF4-FFF2-40B4-BE49-F238E27FC236}">
                <a16:creationId xmlns:a16="http://schemas.microsoft.com/office/drawing/2014/main" id="{3B9BB26C-9FD7-41DD-A00F-F3BFC7301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93"/>
            <a:ext cx="9144000" cy="6047707"/>
          </a:xfrm>
          <a:prstGeom prst="rect">
            <a:avLst/>
          </a:prstGeom>
        </p:spPr>
      </p:pic>
      <p:sp>
        <p:nvSpPr>
          <p:cNvPr id="9" name="TextBox 8">
            <a:extLst>
              <a:ext uri="{FF2B5EF4-FFF2-40B4-BE49-F238E27FC236}">
                <a16:creationId xmlns:a16="http://schemas.microsoft.com/office/drawing/2014/main" id="{2EDB5422-860A-406D-AD2F-F6726EC1BB97}"/>
              </a:ext>
            </a:extLst>
          </p:cNvPr>
          <p:cNvSpPr txBox="1"/>
          <p:nvPr/>
        </p:nvSpPr>
        <p:spPr>
          <a:xfrm>
            <a:off x="13716000" y="8305800"/>
            <a:ext cx="8515350" cy="4431983"/>
          </a:xfrm>
          <a:prstGeom prst="rect">
            <a:avLst/>
          </a:prstGeom>
          <a:noFill/>
          <a:ln>
            <a:solidFill>
              <a:schemeClr val="accent6">
                <a:lumMod val="50000"/>
              </a:schemeClr>
            </a:solidFill>
          </a:ln>
        </p:spPr>
        <p:txBody>
          <a:bodyPr wrap="square" rtlCol="0">
            <a:spAutoFit/>
          </a:bodyPr>
          <a:lstStyle/>
          <a:p>
            <a:r>
              <a:rPr lang="en-US" sz="2400" b="1" i="1" dirty="0">
                <a:ln>
                  <a:solidFill>
                    <a:schemeClr val="tx1"/>
                  </a:solidFill>
                </a:ln>
              </a:rPr>
              <a:t>Koinonia</a:t>
            </a:r>
            <a:r>
              <a:rPr lang="en-US" sz="2400" dirty="0">
                <a:ln>
                  <a:solidFill>
                    <a:schemeClr val="tx1"/>
                  </a:solidFill>
                </a:ln>
                <a:solidFill>
                  <a:schemeClr val="bg1"/>
                </a:solidFill>
              </a:rPr>
              <a:t> (</a:t>
            </a:r>
            <a:r>
              <a:rPr lang="en-US" sz="2400" dirty="0" err="1">
                <a:ln>
                  <a:solidFill>
                    <a:schemeClr val="tx1"/>
                  </a:solidFill>
                </a:ln>
                <a:solidFill>
                  <a:schemeClr val="bg1"/>
                </a:solidFill>
              </a:rPr>
              <a:t>koy</a:t>
            </a:r>
            <a:r>
              <a:rPr lang="en-US" sz="2400" dirty="0">
                <a:ln>
                  <a:solidFill>
                    <a:schemeClr val="tx1"/>
                  </a:solidFill>
                </a:ln>
                <a:solidFill>
                  <a:schemeClr val="bg1"/>
                </a:solidFill>
              </a:rPr>
              <a:t>-</a:t>
            </a:r>
            <a:r>
              <a:rPr lang="en-US" sz="2400" dirty="0" err="1">
                <a:ln>
                  <a:solidFill>
                    <a:schemeClr val="tx1"/>
                  </a:solidFill>
                </a:ln>
                <a:solidFill>
                  <a:schemeClr val="bg1"/>
                </a:solidFill>
              </a:rPr>
              <a:t>nohn</a:t>
            </a:r>
            <a:r>
              <a:rPr lang="en-US" sz="2400" dirty="0">
                <a:ln>
                  <a:solidFill>
                    <a:schemeClr val="tx1"/>
                  </a:solidFill>
                </a:ln>
                <a:solidFill>
                  <a:schemeClr val="bg1"/>
                </a:solidFill>
              </a:rPr>
              <a:t>-</a:t>
            </a:r>
            <a:r>
              <a:rPr lang="en-US" sz="2400" dirty="0" err="1">
                <a:ln>
                  <a:solidFill>
                    <a:schemeClr val="tx1"/>
                  </a:solidFill>
                </a:ln>
                <a:solidFill>
                  <a:schemeClr val="bg1"/>
                </a:solidFill>
              </a:rPr>
              <a:t>ee</a:t>
            </a:r>
            <a:r>
              <a:rPr lang="en-US" sz="2400" dirty="0">
                <a:ln>
                  <a:solidFill>
                    <a:schemeClr val="tx1"/>
                  </a:solidFill>
                </a:ln>
                <a:solidFill>
                  <a:schemeClr val="bg1"/>
                </a:solidFill>
              </a:rPr>
              <a:t>'-ah); (Strong’s)</a:t>
            </a:r>
            <a:br>
              <a:rPr lang="en-US" sz="2400" dirty="0">
                <a:ln>
                  <a:solidFill>
                    <a:schemeClr val="tx1"/>
                  </a:solidFill>
                </a:ln>
                <a:solidFill>
                  <a:schemeClr val="bg1"/>
                </a:solidFill>
              </a:rPr>
            </a:br>
            <a:r>
              <a:rPr lang="en-US" sz="2400" dirty="0">
                <a:ln>
                  <a:solidFill>
                    <a:schemeClr val="tx1"/>
                  </a:solidFill>
                </a:ln>
                <a:solidFill>
                  <a:schemeClr val="bg1"/>
                </a:solidFill>
              </a:rPr>
              <a:t>Word Origin: Greek, Noun Feminine </a:t>
            </a:r>
            <a:br>
              <a:rPr lang="en-US" sz="2400" dirty="0">
                <a:ln>
                  <a:solidFill>
                    <a:schemeClr val="tx1"/>
                  </a:solidFill>
                </a:ln>
                <a:solidFill>
                  <a:schemeClr val="bg1"/>
                </a:solidFill>
              </a:rPr>
            </a:br>
            <a:r>
              <a:rPr lang="en-US" sz="2400" dirty="0">
                <a:ln>
                  <a:solidFill>
                    <a:schemeClr val="tx1"/>
                  </a:solidFill>
                </a:ln>
                <a:solidFill>
                  <a:schemeClr val="bg1"/>
                </a:solidFill>
              </a:rPr>
              <a:t>from (2844) </a:t>
            </a:r>
            <a:endParaRPr lang="en-US" sz="2000" dirty="0">
              <a:ln>
                <a:solidFill>
                  <a:schemeClr val="tx1"/>
                </a:solidFill>
              </a:ln>
              <a:solidFill>
                <a:schemeClr val="bg1"/>
              </a:solidFill>
            </a:endParaRPr>
          </a:p>
          <a:p>
            <a:pPr lvl="0"/>
            <a:r>
              <a:rPr lang="en-US" sz="2400" dirty="0">
                <a:ln>
                  <a:solidFill>
                    <a:schemeClr val="tx1"/>
                  </a:solidFill>
                </a:ln>
                <a:solidFill>
                  <a:schemeClr val="bg1"/>
                </a:solidFill>
              </a:rPr>
              <a:t>fellowship, association, community, communion, joint participation, intercourse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the share which one has in anything, participation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intercourse, fellowship, intimacy </a:t>
            </a:r>
            <a:endParaRPr lang="en-US" sz="2000" dirty="0">
              <a:ln>
                <a:solidFill>
                  <a:schemeClr val="tx1"/>
                </a:solidFill>
              </a:ln>
              <a:solidFill>
                <a:schemeClr val="bg1"/>
              </a:solidFill>
            </a:endParaRPr>
          </a:p>
          <a:p>
            <a:pPr lvl="2"/>
            <a:r>
              <a:rPr lang="en-US" sz="2400" dirty="0">
                <a:ln>
                  <a:solidFill>
                    <a:schemeClr val="tx1"/>
                  </a:solidFill>
                </a:ln>
                <a:solidFill>
                  <a:schemeClr val="bg1"/>
                </a:solidFill>
              </a:rPr>
              <a:t>the right hand as a sign and pledge of fellowship (in fulfilling the apostolic office) </a:t>
            </a:r>
            <a:endParaRPr lang="en-US" sz="2000" dirty="0">
              <a:ln>
                <a:solidFill>
                  <a:schemeClr val="tx1"/>
                </a:solidFill>
              </a:ln>
              <a:solidFill>
                <a:schemeClr val="bg1"/>
              </a:solidFill>
            </a:endParaRPr>
          </a:p>
          <a:p>
            <a:r>
              <a:rPr lang="en-US" sz="2400" dirty="0">
                <a:ln>
                  <a:solidFill>
                    <a:schemeClr val="tx1"/>
                  </a:solidFill>
                </a:ln>
                <a:solidFill>
                  <a:schemeClr val="bg1"/>
                </a:solidFill>
              </a:rPr>
              <a:t>a gift jointly contributed, a collection, a contribution, as exhibiting an embodiment and proof of fellowship</a:t>
            </a:r>
            <a:endParaRPr lang="en-US" sz="2000" dirty="0">
              <a:ln>
                <a:solidFill>
                  <a:schemeClr val="tx1"/>
                </a:solidFill>
              </a:ln>
              <a:solidFill>
                <a:schemeClr val="bg1"/>
              </a:solidFill>
            </a:endParaRPr>
          </a:p>
          <a:p>
            <a:endParaRPr lang="en-US" dirty="0"/>
          </a:p>
        </p:txBody>
      </p:sp>
      <p:sp>
        <p:nvSpPr>
          <p:cNvPr id="5" name="Rectangle 4">
            <a:extLst>
              <a:ext uri="{FF2B5EF4-FFF2-40B4-BE49-F238E27FC236}">
                <a16:creationId xmlns:a16="http://schemas.microsoft.com/office/drawing/2014/main" id="{421C635C-A3F9-4E6E-8B8E-2F4C7D02F49B}"/>
              </a:ext>
            </a:extLst>
          </p:cNvPr>
          <p:cNvSpPr/>
          <p:nvPr/>
        </p:nvSpPr>
        <p:spPr>
          <a:xfrm>
            <a:off x="1905000" y="6127203"/>
            <a:ext cx="7116948" cy="769441"/>
          </a:xfrm>
          <a:prstGeom prst="rect">
            <a:avLst/>
          </a:prstGeom>
          <a:noFill/>
          <a:effectLst>
            <a:glow rad="101600">
              <a:schemeClr val="accent5">
                <a:satMod val="175000"/>
                <a:alpha val="40000"/>
              </a:schemeClr>
            </a:glow>
          </a:effectLst>
        </p:spPr>
        <p:txBody>
          <a:bodyPr wrap="none" lIns="91440" tIns="45720" rIns="91440" bIns="45720">
            <a:spAutoFit/>
          </a:bodyPr>
          <a:lstStyle/>
          <a:p>
            <a:pPr algn="ctr"/>
            <a:r>
              <a:rPr lang="en-US" sz="4400" b="1" dirty="0">
                <a:ln w="6350">
                  <a:solidFill>
                    <a:schemeClr val="bg1"/>
                  </a:solidFill>
                  <a:prstDash val="solid"/>
                </a:ln>
                <a:effectLst>
                  <a:outerShdw blurRad="38100" dist="22860" dir="5400000" algn="tl" rotWithShape="0">
                    <a:srgbClr val="000000">
                      <a:alpha val="30000"/>
                    </a:srgbClr>
                  </a:outerShdw>
                </a:effectLst>
              </a:rPr>
              <a:t>Sheds Light-Standards/Values</a:t>
            </a:r>
            <a:endParaRPr lang="en-US" sz="4400" b="1" cap="none" spc="0" dirty="0">
              <a:ln w="6350">
                <a:solidFill>
                  <a:schemeClr val="bg1"/>
                </a:solidFill>
                <a:prstDash val="solid"/>
              </a:ln>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097F3C0D-7904-4CF0-8244-C7595DAE1E87}"/>
              </a:ext>
            </a:extLst>
          </p:cNvPr>
          <p:cNvSpPr/>
          <p:nvPr/>
        </p:nvSpPr>
        <p:spPr>
          <a:xfrm>
            <a:off x="4648200" y="634426"/>
            <a:ext cx="4517056" cy="2123658"/>
          </a:xfrm>
          <a:prstGeom prst="rect">
            <a:avLst/>
          </a:prstGeom>
        </p:spPr>
        <p:txBody>
          <a:bodyPr wrap="square">
            <a:spAutoFit/>
          </a:bodyPr>
          <a:lstStyle/>
          <a:p>
            <a:r>
              <a:rPr lang="en-US" sz="4400" b="1" dirty="0">
                <a:ln>
                  <a:solidFill>
                    <a:schemeClr val="bg1"/>
                  </a:solidFill>
                </a:ln>
              </a:rPr>
              <a:t>Means of Holiness</a:t>
            </a:r>
          </a:p>
          <a:p>
            <a:r>
              <a:rPr lang="en-US" sz="4400" b="1" dirty="0">
                <a:ln>
                  <a:solidFill>
                    <a:schemeClr val="bg1"/>
                  </a:solidFill>
                </a:ln>
              </a:rPr>
              <a:t>           by the Holy</a:t>
            </a:r>
          </a:p>
          <a:p>
            <a:r>
              <a:rPr lang="en-US" sz="4400" b="1" dirty="0">
                <a:ln>
                  <a:solidFill>
                    <a:schemeClr val="bg1"/>
                  </a:solidFill>
                </a:ln>
              </a:rPr>
              <a:t>                        Spirit</a:t>
            </a:r>
          </a:p>
        </p:txBody>
      </p:sp>
      <p:sp>
        <p:nvSpPr>
          <p:cNvPr id="12" name="Rectangle 11">
            <a:extLst>
              <a:ext uri="{FF2B5EF4-FFF2-40B4-BE49-F238E27FC236}">
                <a16:creationId xmlns:a16="http://schemas.microsoft.com/office/drawing/2014/main" id="{BDA87F9D-5C25-40FA-9C00-554331418C4E}"/>
              </a:ext>
            </a:extLst>
          </p:cNvPr>
          <p:cNvSpPr/>
          <p:nvPr/>
        </p:nvSpPr>
        <p:spPr>
          <a:xfrm>
            <a:off x="21256" y="625786"/>
            <a:ext cx="3805785" cy="769441"/>
          </a:xfrm>
          <a:prstGeom prst="rect">
            <a:avLst/>
          </a:prstGeom>
        </p:spPr>
        <p:txBody>
          <a:bodyPr wrap="none">
            <a:spAutoFit/>
          </a:bodyPr>
          <a:lstStyle/>
          <a:p>
            <a:r>
              <a:rPr lang="en-US" sz="4400" b="1" dirty="0">
                <a:ln>
                  <a:solidFill>
                    <a:schemeClr val="bg1"/>
                  </a:solidFill>
                </a:ln>
              </a:rPr>
              <a:t>True Friendship</a:t>
            </a:r>
          </a:p>
        </p:txBody>
      </p:sp>
      <p:sp>
        <p:nvSpPr>
          <p:cNvPr id="13" name="Rectangle 12">
            <a:extLst>
              <a:ext uri="{FF2B5EF4-FFF2-40B4-BE49-F238E27FC236}">
                <a16:creationId xmlns:a16="http://schemas.microsoft.com/office/drawing/2014/main" id="{C871C4FC-D254-4216-B681-29284E2442ED}"/>
              </a:ext>
            </a:extLst>
          </p:cNvPr>
          <p:cNvSpPr/>
          <p:nvPr/>
        </p:nvSpPr>
        <p:spPr>
          <a:xfrm rot="16200000">
            <a:off x="7653466" y="3786722"/>
            <a:ext cx="2254143" cy="769441"/>
          </a:xfrm>
          <a:prstGeom prst="rect">
            <a:avLst/>
          </a:prstGeom>
        </p:spPr>
        <p:txBody>
          <a:bodyPr wrap="none">
            <a:spAutoFit/>
          </a:bodyPr>
          <a:lstStyle/>
          <a:p>
            <a:r>
              <a:rPr lang="en-US" sz="4400" b="1" dirty="0">
                <a:ln>
                  <a:solidFill>
                    <a:schemeClr val="bg1"/>
                  </a:solidFill>
                </a:ln>
              </a:rPr>
              <a:t>Love/Joy</a:t>
            </a:r>
          </a:p>
        </p:txBody>
      </p:sp>
      <p:sp>
        <p:nvSpPr>
          <p:cNvPr id="14" name="Rectangle 13">
            <a:extLst>
              <a:ext uri="{FF2B5EF4-FFF2-40B4-BE49-F238E27FC236}">
                <a16:creationId xmlns:a16="http://schemas.microsoft.com/office/drawing/2014/main" id="{711DF65A-5B4C-4154-A2CA-815C50A617D5}"/>
              </a:ext>
            </a:extLst>
          </p:cNvPr>
          <p:cNvSpPr/>
          <p:nvPr/>
        </p:nvSpPr>
        <p:spPr>
          <a:xfrm rot="5400000">
            <a:off x="-2131262" y="4004652"/>
            <a:ext cx="5074477" cy="769441"/>
          </a:xfrm>
          <a:prstGeom prst="rect">
            <a:avLst/>
          </a:prstGeom>
        </p:spPr>
        <p:txBody>
          <a:bodyPr wrap="square">
            <a:spAutoFit/>
          </a:bodyPr>
          <a:lstStyle/>
          <a:p>
            <a:r>
              <a:rPr lang="en-US" sz="4400" b="1" dirty="0">
                <a:ln>
                  <a:solidFill>
                    <a:schemeClr val="bg1"/>
                  </a:solidFill>
                </a:ln>
              </a:rPr>
              <a:t>Relationship Builder</a:t>
            </a:r>
          </a:p>
        </p:txBody>
      </p:sp>
    </p:spTree>
    <p:extLst>
      <p:ext uri="{BB962C8B-B14F-4D97-AF65-F5344CB8AC3E}">
        <p14:creationId xmlns:p14="http://schemas.microsoft.com/office/powerpoint/2010/main" val="836045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2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2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 y="0"/>
            <a:ext cx="9143999" cy="6857999"/>
          </a:xfrm>
          <a:prstGeom prst="rect">
            <a:avLst/>
          </a:prstGeom>
        </p:spPr>
      </p:pic>
      <p:sp>
        <p:nvSpPr>
          <p:cNvPr id="2" name="Rectangle 1">
            <a:extLst>
              <a:ext uri="{FF2B5EF4-FFF2-40B4-BE49-F238E27FC236}">
                <a16:creationId xmlns:a16="http://schemas.microsoft.com/office/drawing/2014/main" id="{B107D631-08F4-4654-A106-C740DCED8B47}"/>
              </a:ext>
            </a:extLst>
          </p:cNvPr>
          <p:cNvSpPr/>
          <p:nvPr/>
        </p:nvSpPr>
        <p:spPr>
          <a:xfrm>
            <a:off x="114795" y="48158"/>
            <a:ext cx="2552205" cy="2062103"/>
          </a:xfrm>
          <a:prstGeom prst="rect">
            <a:avLst/>
          </a:prstGeom>
        </p:spPr>
        <p:txBody>
          <a:bodyPr wrap="square">
            <a:spAutoFit/>
          </a:bodyPr>
          <a:lstStyle/>
          <a:p>
            <a:r>
              <a:rPr lang="en-US" sz="3200" b="1" dirty="0"/>
              <a:t>Practical </a:t>
            </a:r>
          </a:p>
          <a:p>
            <a:r>
              <a:rPr lang="en-US" sz="3200" b="1" dirty="0"/>
              <a:t>Applications </a:t>
            </a:r>
          </a:p>
          <a:p>
            <a:r>
              <a:rPr lang="en-US" sz="3200" b="1" dirty="0"/>
              <a:t>Of Fellowship </a:t>
            </a:r>
          </a:p>
          <a:p>
            <a:r>
              <a:rPr lang="en-US" sz="3200" b="1" dirty="0"/>
              <a:t>In Our Lives:</a:t>
            </a:r>
            <a:endParaRPr lang="en-US" sz="2800" dirty="0"/>
          </a:p>
        </p:txBody>
      </p:sp>
      <p:sp>
        <p:nvSpPr>
          <p:cNvPr id="3" name="Rectangle 2">
            <a:extLst>
              <a:ext uri="{FF2B5EF4-FFF2-40B4-BE49-F238E27FC236}">
                <a16:creationId xmlns:a16="http://schemas.microsoft.com/office/drawing/2014/main" id="{7081A31B-DD2E-47FE-80C3-85691C2BAC1E}"/>
              </a:ext>
            </a:extLst>
          </p:cNvPr>
          <p:cNvSpPr/>
          <p:nvPr/>
        </p:nvSpPr>
        <p:spPr>
          <a:xfrm>
            <a:off x="3777103" y="1255768"/>
            <a:ext cx="1589794"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effectLst>
                  <a:glow rad="38100">
                    <a:schemeClr val="accent1">
                      <a:alpha val="40000"/>
                    </a:schemeClr>
                  </a:glow>
                </a:effectLst>
              </a:rPr>
              <a:t>Prayer</a:t>
            </a:r>
          </a:p>
        </p:txBody>
      </p:sp>
      <p:sp>
        <p:nvSpPr>
          <p:cNvPr id="4" name="Rectangle 3">
            <a:extLst>
              <a:ext uri="{FF2B5EF4-FFF2-40B4-BE49-F238E27FC236}">
                <a16:creationId xmlns:a16="http://schemas.microsoft.com/office/drawing/2014/main" id="{9C8FF5A9-26B6-44A2-AD37-592CA674337F}"/>
              </a:ext>
            </a:extLst>
          </p:cNvPr>
          <p:cNvSpPr/>
          <p:nvPr/>
        </p:nvSpPr>
        <p:spPr>
          <a:xfrm>
            <a:off x="151410" y="6076027"/>
            <a:ext cx="6775637" cy="707886"/>
          </a:xfrm>
          <a:prstGeom prst="rect">
            <a:avLst/>
          </a:prstGeom>
        </p:spPr>
        <p:txBody>
          <a:bodyPr wrap="none">
            <a:spAutoFit/>
          </a:bodyPr>
          <a:lstStyle/>
          <a:p>
            <a:r>
              <a:rPr lang="en-US" sz="4000" b="1" dirty="0">
                <a:ln>
                  <a:solidFill>
                    <a:srgbClr val="0070C0"/>
                  </a:solidFill>
                </a:ln>
              </a:rPr>
              <a:t>Step Out Of Your Comfort Zone</a:t>
            </a:r>
          </a:p>
        </p:txBody>
      </p:sp>
      <p:sp>
        <p:nvSpPr>
          <p:cNvPr id="5" name="Rectangle 4">
            <a:extLst>
              <a:ext uri="{FF2B5EF4-FFF2-40B4-BE49-F238E27FC236}">
                <a16:creationId xmlns:a16="http://schemas.microsoft.com/office/drawing/2014/main" id="{8DEC6A9A-05C1-4F10-B01F-AFF4F522DB10}"/>
              </a:ext>
            </a:extLst>
          </p:cNvPr>
          <p:cNvSpPr/>
          <p:nvPr/>
        </p:nvSpPr>
        <p:spPr>
          <a:xfrm>
            <a:off x="3266704" y="5455626"/>
            <a:ext cx="5697329" cy="707886"/>
          </a:xfrm>
          <a:prstGeom prst="rect">
            <a:avLst/>
          </a:prstGeom>
        </p:spPr>
        <p:txBody>
          <a:bodyPr wrap="none">
            <a:spAutoFit/>
          </a:bodyPr>
          <a:lstStyle/>
          <a:p>
            <a:r>
              <a:rPr lang="en-US" sz="4000" b="1" dirty="0">
                <a:ln>
                  <a:solidFill>
                    <a:srgbClr val="0070C0"/>
                  </a:solidFill>
                </a:ln>
              </a:rPr>
              <a:t>Take A Time- For Koinonia</a:t>
            </a:r>
          </a:p>
        </p:txBody>
      </p:sp>
      <p:sp>
        <p:nvSpPr>
          <p:cNvPr id="6" name="Rectangle 5">
            <a:extLst>
              <a:ext uri="{FF2B5EF4-FFF2-40B4-BE49-F238E27FC236}">
                <a16:creationId xmlns:a16="http://schemas.microsoft.com/office/drawing/2014/main" id="{AF11D20F-5813-467C-AD46-7C40C02C1230}"/>
              </a:ext>
            </a:extLst>
          </p:cNvPr>
          <p:cNvSpPr/>
          <p:nvPr/>
        </p:nvSpPr>
        <p:spPr>
          <a:xfrm>
            <a:off x="2996568" y="3626"/>
            <a:ext cx="6015814" cy="707886"/>
          </a:xfrm>
          <a:prstGeom prst="rect">
            <a:avLst/>
          </a:prstGeom>
        </p:spPr>
        <p:txBody>
          <a:bodyPr wrap="none">
            <a:spAutoFit/>
          </a:bodyPr>
          <a:lstStyle/>
          <a:p>
            <a:r>
              <a:rPr lang="en-US" sz="4000" b="1" dirty="0">
                <a:ln>
                  <a:solidFill>
                    <a:srgbClr val="0070C0"/>
                  </a:solidFill>
                </a:ln>
              </a:rPr>
              <a:t>Have Fun Together In Christ</a:t>
            </a:r>
          </a:p>
        </p:txBody>
      </p:sp>
      <p:sp>
        <p:nvSpPr>
          <p:cNvPr id="7" name="Rectangle 6">
            <a:extLst>
              <a:ext uri="{FF2B5EF4-FFF2-40B4-BE49-F238E27FC236}">
                <a16:creationId xmlns:a16="http://schemas.microsoft.com/office/drawing/2014/main" id="{9E0175E8-CE68-4609-810F-55E6ACAAFDEE}"/>
              </a:ext>
            </a:extLst>
          </p:cNvPr>
          <p:cNvSpPr/>
          <p:nvPr/>
        </p:nvSpPr>
        <p:spPr>
          <a:xfrm>
            <a:off x="179967" y="4747740"/>
            <a:ext cx="3684983" cy="707886"/>
          </a:xfrm>
          <a:prstGeom prst="rect">
            <a:avLst/>
          </a:prstGeom>
        </p:spPr>
        <p:txBody>
          <a:bodyPr wrap="none">
            <a:spAutoFit/>
          </a:bodyPr>
          <a:lstStyle/>
          <a:p>
            <a:r>
              <a:rPr lang="en-US" sz="4000" b="1" dirty="0">
                <a:ln>
                  <a:solidFill>
                    <a:srgbClr val="0070C0"/>
                  </a:solidFill>
                </a:ln>
              </a:rPr>
              <a:t>Be A True Friend</a:t>
            </a:r>
          </a:p>
        </p:txBody>
      </p:sp>
    </p:spTree>
    <p:extLst>
      <p:ext uri="{BB962C8B-B14F-4D97-AF65-F5344CB8AC3E}">
        <p14:creationId xmlns:p14="http://schemas.microsoft.com/office/powerpoint/2010/main" val="1007854189"/>
      </p:ext>
    </p:extLst>
  </p:cSld>
  <p:clrMapOvr>
    <a:masterClrMapping/>
  </p:clrMapOvr>
  <mc:AlternateContent xmlns:mc="http://schemas.openxmlformats.org/markup-compatibility/2006" xmlns:p14="http://schemas.microsoft.com/office/powerpoint/2010/main">
    <mc:Choice Requires="p14">
      <p:transition spd="slow" p14:dur="5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200275" y="-361354"/>
            <a:ext cx="4743450" cy="1323439"/>
          </a:xfrm>
          <a:prstGeom prst="rect">
            <a:avLst/>
          </a:prstGeom>
        </p:spPr>
        <p:txBody>
          <a:bodyPr wrap="square">
            <a:spAutoFit/>
          </a:bodyPr>
          <a:lstStyle/>
          <a:p>
            <a:pPr algn="ctr"/>
            <a:endParaRPr lang="en-US" sz="4400" b="1" dirty="0">
              <a:latin typeface="Times New Roman" panose="02020603050405020304" pitchFamily="18" charset="0"/>
              <a:cs typeface="Times New Roman" panose="02020603050405020304" pitchFamily="18" charset="0"/>
            </a:endParaRPr>
          </a:p>
          <a:p>
            <a:pPr algn="ctr"/>
            <a:r>
              <a:rPr lang="en-US" sz="3600" b="1" dirty="0"/>
              <a:t>Philippians 1:3-6 NKJV </a:t>
            </a:r>
            <a:endParaRPr lang="en-US" sz="6600" dirty="0"/>
          </a:p>
        </p:txBody>
      </p:sp>
      <p:sp>
        <p:nvSpPr>
          <p:cNvPr id="2" name="TextBox 1"/>
          <p:cNvSpPr txBox="1"/>
          <p:nvPr/>
        </p:nvSpPr>
        <p:spPr>
          <a:xfrm>
            <a:off x="266700" y="1371600"/>
            <a:ext cx="8610600" cy="4524315"/>
          </a:xfrm>
          <a:prstGeom prst="rect">
            <a:avLst/>
          </a:prstGeom>
          <a:noFill/>
        </p:spPr>
        <p:txBody>
          <a:bodyPr wrap="square" rtlCol="0">
            <a:spAutoFit/>
          </a:bodyPr>
          <a:lstStyle/>
          <a:p>
            <a:r>
              <a:rPr lang="en-US" sz="3600" b="1" dirty="0"/>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a:t>
            </a:r>
            <a:endParaRPr lang="en-US" sz="3600" dirty="0"/>
          </a:p>
        </p:txBody>
      </p:sp>
    </p:spTree>
    <p:extLst>
      <p:ext uri="{BB962C8B-B14F-4D97-AF65-F5344CB8AC3E}">
        <p14:creationId xmlns:p14="http://schemas.microsoft.com/office/powerpoint/2010/main" val="3703309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363A4-585E-4A17-BED9-F3FE7CAE4E78}"/>
              </a:ext>
            </a:extLst>
          </p:cNvPr>
          <p:cNvSpPr>
            <a:spLocks noGrp="1"/>
          </p:cNvSpPr>
          <p:nvPr>
            <p:ph type="title"/>
          </p:nvPr>
        </p:nvSpPr>
        <p:spPr>
          <a:xfrm>
            <a:off x="628650" y="365126"/>
            <a:ext cx="7886700" cy="269300"/>
          </a:xfrm>
        </p:spPr>
        <p:txBody>
          <a:bodyPr>
            <a:normAutofit fontScale="90000"/>
          </a:bodyPr>
          <a:lstStyle/>
          <a:p>
            <a:r>
              <a:rPr lang="en-US" dirty="0">
                <a:solidFill>
                  <a:srgbClr val="FFFFFF"/>
                </a:solidFill>
                <a:latin typeface="AR DARLING" panose="02000000000000000000" pitchFamily="2" charset="0"/>
              </a:rPr>
              <a:t>SHOWING </a:t>
            </a:r>
            <a:r>
              <a:rPr lang="en-US" dirty="0">
                <a:solidFill>
                  <a:srgbClr val="FF0000"/>
                </a:solidFill>
                <a:latin typeface="AR DARLING" panose="02000000000000000000" pitchFamily="2" charset="0"/>
              </a:rPr>
              <a:t>T</a:t>
            </a:r>
            <a:r>
              <a:rPr lang="en-US" dirty="0">
                <a:solidFill>
                  <a:srgbClr val="FFFFFF"/>
                </a:solidFill>
                <a:latin typeface="AR DARLING" panose="02000000000000000000" pitchFamily="2" charset="0"/>
              </a:rPr>
              <a:t>RUTH</a:t>
            </a:r>
          </a:p>
        </p:txBody>
      </p:sp>
      <p:sp>
        <p:nvSpPr>
          <p:cNvPr id="6" name="Rectangle 5">
            <a:extLst>
              <a:ext uri="{FF2B5EF4-FFF2-40B4-BE49-F238E27FC236}">
                <a16:creationId xmlns:a16="http://schemas.microsoft.com/office/drawing/2014/main" id="{E13AA910-A53F-4EC9-8730-D64BF27A2C4E}"/>
              </a:ext>
            </a:extLst>
          </p:cNvPr>
          <p:cNvSpPr/>
          <p:nvPr/>
        </p:nvSpPr>
        <p:spPr>
          <a:xfrm>
            <a:off x="762000" y="5638800"/>
            <a:ext cx="3276600" cy="584775"/>
          </a:xfrm>
          <a:prstGeom prst="rect">
            <a:avLst/>
          </a:prstGeom>
          <a:noFill/>
        </p:spPr>
        <p:txBody>
          <a:bodyPr wrap="square" lIns="91440" tIns="45720" rIns="91440" bIns="45720">
            <a:spAutoFit/>
          </a:bodyPr>
          <a:lstStyle/>
          <a:p>
            <a:r>
              <a:rPr lang="en-US" sz="3200" dirty="0"/>
              <a:t>Matthew 6:19-21</a:t>
            </a:r>
          </a:p>
        </p:txBody>
      </p:sp>
      <p:pic>
        <p:nvPicPr>
          <p:cNvPr id="7" name="Picture 6" descr="A close up of a logo&#10;&#10;Description generated with high confidence">
            <a:extLst>
              <a:ext uri="{FF2B5EF4-FFF2-40B4-BE49-F238E27FC236}">
                <a16:creationId xmlns:a16="http://schemas.microsoft.com/office/drawing/2014/main" id="{3B9BB26C-9FD7-41DD-A00F-F3BFC7301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93"/>
            <a:ext cx="9144000" cy="6047707"/>
          </a:xfrm>
          <a:prstGeom prst="rect">
            <a:avLst/>
          </a:prstGeom>
        </p:spPr>
      </p:pic>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1600200" y="4419600"/>
            <a:ext cx="7886700" cy="4351338"/>
          </a:xfrm>
        </p:spPr>
        <p:txBody>
          <a:bodyPr>
            <a:normAutofit/>
          </a:bodyPr>
          <a:lstStyle/>
          <a:p>
            <a:pPr marL="0" indent="0">
              <a:buNone/>
            </a:pPr>
            <a:r>
              <a:rPr lang="en-US" sz="4400" b="1" dirty="0">
                <a:ln>
                  <a:solidFill>
                    <a:schemeClr val="accent6">
                      <a:lumMod val="75000"/>
                    </a:schemeClr>
                  </a:solidFill>
                </a:ln>
              </a:rPr>
              <a:t>The Discipline of</a:t>
            </a:r>
            <a:endParaRPr lang="en-US" sz="3600" dirty="0">
              <a:ln>
                <a:solidFill>
                  <a:schemeClr val="accent6">
                    <a:lumMod val="75000"/>
                  </a:schemeClr>
                </a:solidFill>
              </a:ln>
            </a:endParaRPr>
          </a:p>
        </p:txBody>
      </p:sp>
      <p:sp>
        <p:nvSpPr>
          <p:cNvPr id="8" name="Rectangle 7">
            <a:extLst>
              <a:ext uri="{FF2B5EF4-FFF2-40B4-BE49-F238E27FC236}">
                <a16:creationId xmlns:a16="http://schemas.microsoft.com/office/drawing/2014/main" id="{F6945E51-8806-4C23-AA41-6AA72445D829}"/>
              </a:ext>
            </a:extLst>
          </p:cNvPr>
          <p:cNvSpPr/>
          <p:nvPr/>
        </p:nvSpPr>
        <p:spPr>
          <a:xfrm>
            <a:off x="6248400" y="839450"/>
            <a:ext cx="2667000" cy="1446550"/>
          </a:xfrm>
          <a:prstGeom prst="rect">
            <a:avLst/>
          </a:prstGeom>
        </p:spPr>
        <p:txBody>
          <a:bodyPr wrap="square">
            <a:spAutoFit/>
          </a:bodyPr>
          <a:lstStyle/>
          <a:p>
            <a:r>
              <a:rPr lang="en-US" sz="4400" b="1" dirty="0"/>
              <a:t>Spiritual Disciplines  </a:t>
            </a:r>
          </a:p>
        </p:txBody>
      </p:sp>
      <p:sp>
        <p:nvSpPr>
          <p:cNvPr id="9" name="TextBox 8">
            <a:extLst>
              <a:ext uri="{FF2B5EF4-FFF2-40B4-BE49-F238E27FC236}">
                <a16:creationId xmlns:a16="http://schemas.microsoft.com/office/drawing/2014/main" id="{2EDB5422-860A-406D-AD2F-F6726EC1BB97}"/>
              </a:ext>
            </a:extLst>
          </p:cNvPr>
          <p:cNvSpPr txBox="1"/>
          <p:nvPr/>
        </p:nvSpPr>
        <p:spPr>
          <a:xfrm>
            <a:off x="13716000" y="8305800"/>
            <a:ext cx="8515350" cy="4431983"/>
          </a:xfrm>
          <a:prstGeom prst="rect">
            <a:avLst/>
          </a:prstGeom>
          <a:noFill/>
          <a:ln>
            <a:solidFill>
              <a:schemeClr val="accent6">
                <a:lumMod val="50000"/>
              </a:schemeClr>
            </a:solidFill>
          </a:ln>
        </p:spPr>
        <p:txBody>
          <a:bodyPr wrap="square" rtlCol="0">
            <a:spAutoFit/>
          </a:bodyPr>
          <a:lstStyle/>
          <a:p>
            <a:r>
              <a:rPr lang="en-US" sz="2400" b="1" i="1" dirty="0">
                <a:ln>
                  <a:solidFill>
                    <a:schemeClr val="tx1"/>
                  </a:solidFill>
                </a:ln>
              </a:rPr>
              <a:t>Koinonia</a:t>
            </a:r>
            <a:r>
              <a:rPr lang="en-US" sz="2400" dirty="0">
                <a:ln>
                  <a:solidFill>
                    <a:schemeClr val="tx1"/>
                  </a:solidFill>
                </a:ln>
                <a:solidFill>
                  <a:schemeClr val="bg1"/>
                </a:solidFill>
              </a:rPr>
              <a:t> (</a:t>
            </a:r>
            <a:r>
              <a:rPr lang="en-US" sz="2400" dirty="0" err="1">
                <a:ln>
                  <a:solidFill>
                    <a:schemeClr val="tx1"/>
                  </a:solidFill>
                </a:ln>
                <a:solidFill>
                  <a:schemeClr val="bg1"/>
                </a:solidFill>
              </a:rPr>
              <a:t>koy</a:t>
            </a:r>
            <a:r>
              <a:rPr lang="en-US" sz="2400" dirty="0">
                <a:ln>
                  <a:solidFill>
                    <a:schemeClr val="tx1"/>
                  </a:solidFill>
                </a:ln>
                <a:solidFill>
                  <a:schemeClr val="bg1"/>
                </a:solidFill>
              </a:rPr>
              <a:t>-</a:t>
            </a:r>
            <a:r>
              <a:rPr lang="en-US" sz="2400" dirty="0" err="1">
                <a:ln>
                  <a:solidFill>
                    <a:schemeClr val="tx1"/>
                  </a:solidFill>
                </a:ln>
                <a:solidFill>
                  <a:schemeClr val="bg1"/>
                </a:solidFill>
              </a:rPr>
              <a:t>nohn</a:t>
            </a:r>
            <a:r>
              <a:rPr lang="en-US" sz="2400" dirty="0">
                <a:ln>
                  <a:solidFill>
                    <a:schemeClr val="tx1"/>
                  </a:solidFill>
                </a:ln>
                <a:solidFill>
                  <a:schemeClr val="bg1"/>
                </a:solidFill>
              </a:rPr>
              <a:t>-</a:t>
            </a:r>
            <a:r>
              <a:rPr lang="en-US" sz="2400" dirty="0" err="1">
                <a:ln>
                  <a:solidFill>
                    <a:schemeClr val="tx1"/>
                  </a:solidFill>
                </a:ln>
                <a:solidFill>
                  <a:schemeClr val="bg1"/>
                </a:solidFill>
              </a:rPr>
              <a:t>ee</a:t>
            </a:r>
            <a:r>
              <a:rPr lang="en-US" sz="2400" dirty="0">
                <a:ln>
                  <a:solidFill>
                    <a:schemeClr val="tx1"/>
                  </a:solidFill>
                </a:ln>
                <a:solidFill>
                  <a:schemeClr val="bg1"/>
                </a:solidFill>
              </a:rPr>
              <a:t>'-ah); (Strong’s)</a:t>
            </a:r>
            <a:br>
              <a:rPr lang="en-US" sz="2400" dirty="0">
                <a:ln>
                  <a:solidFill>
                    <a:schemeClr val="tx1"/>
                  </a:solidFill>
                </a:ln>
                <a:solidFill>
                  <a:schemeClr val="bg1"/>
                </a:solidFill>
              </a:rPr>
            </a:br>
            <a:r>
              <a:rPr lang="en-US" sz="2400" dirty="0">
                <a:ln>
                  <a:solidFill>
                    <a:schemeClr val="tx1"/>
                  </a:solidFill>
                </a:ln>
                <a:solidFill>
                  <a:schemeClr val="bg1"/>
                </a:solidFill>
              </a:rPr>
              <a:t>Word Origin: Greek, Noun Feminine </a:t>
            </a:r>
            <a:br>
              <a:rPr lang="en-US" sz="2400" dirty="0">
                <a:ln>
                  <a:solidFill>
                    <a:schemeClr val="tx1"/>
                  </a:solidFill>
                </a:ln>
                <a:solidFill>
                  <a:schemeClr val="bg1"/>
                </a:solidFill>
              </a:rPr>
            </a:br>
            <a:r>
              <a:rPr lang="en-US" sz="2400" dirty="0">
                <a:ln>
                  <a:solidFill>
                    <a:schemeClr val="tx1"/>
                  </a:solidFill>
                </a:ln>
                <a:solidFill>
                  <a:schemeClr val="bg1"/>
                </a:solidFill>
              </a:rPr>
              <a:t>from (2844) </a:t>
            </a:r>
            <a:endParaRPr lang="en-US" sz="2000" dirty="0">
              <a:ln>
                <a:solidFill>
                  <a:schemeClr val="tx1"/>
                </a:solidFill>
              </a:ln>
              <a:solidFill>
                <a:schemeClr val="bg1"/>
              </a:solidFill>
            </a:endParaRPr>
          </a:p>
          <a:p>
            <a:pPr lvl="0"/>
            <a:r>
              <a:rPr lang="en-US" sz="2400" dirty="0">
                <a:ln>
                  <a:solidFill>
                    <a:schemeClr val="tx1"/>
                  </a:solidFill>
                </a:ln>
                <a:solidFill>
                  <a:schemeClr val="bg1"/>
                </a:solidFill>
              </a:rPr>
              <a:t>fellowship, association, community, communion, joint participation, intercourse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the share which one has in anything, participation </a:t>
            </a:r>
            <a:endParaRPr lang="en-US" sz="2000" dirty="0">
              <a:ln>
                <a:solidFill>
                  <a:schemeClr val="tx1"/>
                </a:solidFill>
              </a:ln>
              <a:solidFill>
                <a:schemeClr val="bg1"/>
              </a:solidFill>
            </a:endParaRPr>
          </a:p>
          <a:p>
            <a:pPr lvl="1"/>
            <a:r>
              <a:rPr lang="en-US" sz="2400" dirty="0">
                <a:ln>
                  <a:solidFill>
                    <a:schemeClr val="tx1"/>
                  </a:solidFill>
                </a:ln>
                <a:solidFill>
                  <a:schemeClr val="bg1"/>
                </a:solidFill>
              </a:rPr>
              <a:t>intercourse, fellowship, intimacy </a:t>
            </a:r>
            <a:endParaRPr lang="en-US" sz="2000" dirty="0">
              <a:ln>
                <a:solidFill>
                  <a:schemeClr val="tx1"/>
                </a:solidFill>
              </a:ln>
              <a:solidFill>
                <a:schemeClr val="bg1"/>
              </a:solidFill>
            </a:endParaRPr>
          </a:p>
          <a:p>
            <a:pPr lvl="2"/>
            <a:r>
              <a:rPr lang="en-US" sz="2400" dirty="0">
                <a:ln>
                  <a:solidFill>
                    <a:schemeClr val="tx1"/>
                  </a:solidFill>
                </a:ln>
                <a:solidFill>
                  <a:schemeClr val="bg1"/>
                </a:solidFill>
              </a:rPr>
              <a:t>the right hand as a sign and pledge of fellowship (in fulfilling the apostolic office) </a:t>
            </a:r>
            <a:endParaRPr lang="en-US" sz="2000" dirty="0">
              <a:ln>
                <a:solidFill>
                  <a:schemeClr val="tx1"/>
                </a:solidFill>
              </a:ln>
              <a:solidFill>
                <a:schemeClr val="bg1"/>
              </a:solidFill>
            </a:endParaRPr>
          </a:p>
          <a:p>
            <a:r>
              <a:rPr lang="en-US" sz="2400" dirty="0">
                <a:ln>
                  <a:solidFill>
                    <a:schemeClr val="tx1"/>
                  </a:solidFill>
                </a:ln>
                <a:solidFill>
                  <a:schemeClr val="bg1"/>
                </a:solidFill>
              </a:rPr>
              <a:t>a gift jointly contributed, a collection, a contribution, as exhibiting an embodiment and proof of fellowship</a:t>
            </a:r>
            <a:endParaRPr lang="en-US" sz="2000" dirty="0">
              <a:ln>
                <a:solidFill>
                  <a:schemeClr val="tx1"/>
                </a:solidFill>
              </a:ln>
              <a:solidFill>
                <a:schemeClr val="bg1"/>
              </a:solidFill>
            </a:endParaRPr>
          </a:p>
          <a:p>
            <a:endParaRPr lang="en-US" dirty="0"/>
          </a:p>
        </p:txBody>
      </p:sp>
    </p:spTree>
    <p:extLst>
      <p:ext uri="{BB962C8B-B14F-4D97-AF65-F5344CB8AC3E}">
        <p14:creationId xmlns:p14="http://schemas.microsoft.com/office/powerpoint/2010/main" val="3679128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52307-E709-4088-B4DA-8BA0F3E40626}"/>
              </a:ext>
            </a:extLst>
          </p:cNvPr>
          <p:cNvSpPr>
            <a:spLocks noGrp="1"/>
          </p:cNvSpPr>
          <p:nvPr>
            <p:ph idx="1"/>
          </p:nvPr>
        </p:nvSpPr>
        <p:spPr>
          <a:xfrm>
            <a:off x="9191" y="791516"/>
            <a:ext cx="3200400" cy="800660"/>
          </a:xfrm>
        </p:spPr>
        <p:txBody>
          <a:bodyPr/>
          <a:lstStyle/>
          <a:p>
            <a:pPr marL="0" indent="0">
              <a:buNone/>
            </a:pPr>
            <a:r>
              <a:rPr lang="en-US" dirty="0"/>
              <a:t>The Discipline of</a:t>
            </a:r>
          </a:p>
        </p:txBody>
      </p:sp>
      <p:pic>
        <p:nvPicPr>
          <p:cNvPr id="7" name="Picture 6" descr="A close up of a logo&#10;&#10;Description generated with high confidence">
            <a:extLst>
              <a:ext uri="{FF2B5EF4-FFF2-40B4-BE49-F238E27FC236}">
                <a16:creationId xmlns:a16="http://schemas.microsoft.com/office/drawing/2014/main" id="{3B9BB26C-9FD7-41DD-A00F-F3BFC7301976}"/>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9191" y="829701"/>
            <a:ext cx="9144000" cy="6047707"/>
          </a:xfrm>
          <a:prstGeom prst="rect">
            <a:avLst/>
          </a:prstGeom>
          <a:noFill/>
        </p:spPr>
      </p:pic>
      <p:sp>
        <p:nvSpPr>
          <p:cNvPr id="9" name="TextBox 8">
            <a:extLst>
              <a:ext uri="{FF2B5EF4-FFF2-40B4-BE49-F238E27FC236}">
                <a16:creationId xmlns:a16="http://schemas.microsoft.com/office/drawing/2014/main" id="{2EDB5422-860A-406D-AD2F-F6726EC1BB97}"/>
              </a:ext>
            </a:extLst>
          </p:cNvPr>
          <p:cNvSpPr txBox="1"/>
          <p:nvPr/>
        </p:nvSpPr>
        <p:spPr>
          <a:xfrm>
            <a:off x="314325" y="1447800"/>
            <a:ext cx="8515350" cy="5109091"/>
          </a:xfrm>
          <a:prstGeom prst="rect">
            <a:avLst/>
          </a:prstGeom>
          <a:noFill/>
          <a:ln>
            <a:solidFill>
              <a:schemeClr val="accent6">
                <a:lumMod val="50000"/>
              </a:schemeClr>
            </a:solidFill>
          </a:ln>
        </p:spPr>
        <p:txBody>
          <a:bodyPr wrap="square" rtlCol="0">
            <a:spAutoFit/>
          </a:bodyPr>
          <a:lstStyle/>
          <a:p>
            <a:r>
              <a:rPr lang="en-US" sz="2800" b="1" i="1" dirty="0">
                <a:ln>
                  <a:solidFill>
                    <a:schemeClr val="tx1"/>
                  </a:solidFill>
                </a:ln>
              </a:rPr>
              <a:t>Koinonia</a:t>
            </a:r>
            <a:r>
              <a:rPr lang="en-US" sz="2800" dirty="0">
                <a:ln>
                  <a:solidFill>
                    <a:schemeClr val="tx1"/>
                  </a:solidFill>
                </a:ln>
              </a:rPr>
              <a:t> (</a:t>
            </a:r>
            <a:r>
              <a:rPr lang="en-US" sz="2800" dirty="0" err="1">
                <a:ln>
                  <a:solidFill>
                    <a:schemeClr val="tx1"/>
                  </a:solidFill>
                </a:ln>
              </a:rPr>
              <a:t>koy</a:t>
            </a:r>
            <a:r>
              <a:rPr lang="en-US" sz="2800" dirty="0">
                <a:ln>
                  <a:solidFill>
                    <a:schemeClr val="tx1"/>
                  </a:solidFill>
                </a:ln>
              </a:rPr>
              <a:t>-</a:t>
            </a:r>
            <a:r>
              <a:rPr lang="en-US" sz="2800" dirty="0" err="1">
                <a:ln>
                  <a:solidFill>
                    <a:schemeClr val="tx1"/>
                  </a:solidFill>
                </a:ln>
              </a:rPr>
              <a:t>nohn</a:t>
            </a:r>
            <a:r>
              <a:rPr lang="en-US" sz="2800" dirty="0">
                <a:ln>
                  <a:solidFill>
                    <a:schemeClr val="tx1"/>
                  </a:solidFill>
                </a:ln>
              </a:rPr>
              <a:t>-</a:t>
            </a:r>
            <a:r>
              <a:rPr lang="en-US" sz="2800" dirty="0" err="1">
                <a:ln>
                  <a:solidFill>
                    <a:schemeClr val="tx1"/>
                  </a:solidFill>
                </a:ln>
              </a:rPr>
              <a:t>ee</a:t>
            </a:r>
            <a:r>
              <a:rPr lang="en-US" sz="2800" dirty="0">
                <a:ln>
                  <a:solidFill>
                    <a:schemeClr val="tx1"/>
                  </a:solidFill>
                </a:ln>
              </a:rPr>
              <a:t>'-ah); (Strong’s)</a:t>
            </a:r>
            <a:br>
              <a:rPr lang="en-US" sz="2800" dirty="0">
                <a:ln>
                  <a:solidFill>
                    <a:schemeClr val="tx1"/>
                  </a:solidFill>
                </a:ln>
              </a:rPr>
            </a:br>
            <a:r>
              <a:rPr lang="en-US" sz="2800" dirty="0">
                <a:ln>
                  <a:solidFill>
                    <a:schemeClr val="tx1"/>
                  </a:solidFill>
                </a:ln>
              </a:rPr>
              <a:t>Word Origin: Greek, Noun Feminine </a:t>
            </a:r>
            <a:br>
              <a:rPr lang="en-US" sz="2800" dirty="0">
                <a:ln>
                  <a:solidFill>
                    <a:schemeClr val="tx1"/>
                  </a:solidFill>
                </a:ln>
              </a:rPr>
            </a:br>
            <a:r>
              <a:rPr lang="en-US" sz="2800" dirty="0">
                <a:ln>
                  <a:solidFill>
                    <a:schemeClr val="tx1"/>
                  </a:solidFill>
                </a:ln>
              </a:rPr>
              <a:t>from (2844) </a:t>
            </a:r>
            <a:endParaRPr lang="en-US" sz="2400" dirty="0">
              <a:ln>
                <a:solidFill>
                  <a:schemeClr val="tx1"/>
                </a:solidFill>
              </a:ln>
            </a:endParaRPr>
          </a:p>
          <a:p>
            <a:pPr lvl="0"/>
            <a:r>
              <a:rPr lang="en-US" sz="2800" dirty="0">
                <a:ln>
                  <a:solidFill>
                    <a:schemeClr val="tx1"/>
                  </a:solidFill>
                </a:ln>
              </a:rPr>
              <a:t>fellowship, association, community, communion, joint participation, intercourse </a:t>
            </a:r>
            <a:endParaRPr lang="en-US" sz="2400" dirty="0">
              <a:ln>
                <a:solidFill>
                  <a:schemeClr val="tx1"/>
                </a:solidFill>
              </a:ln>
            </a:endParaRPr>
          </a:p>
          <a:p>
            <a:pPr lvl="1"/>
            <a:r>
              <a:rPr lang="en-US" sz="2800" dirty="0">
                <a:ln>
                  <a:solidFill>
                    <a:schemeClr val="tx1"/>
                  </a:solidFill>
                </a:ln>
              </a:rPr>
              <a:t>the share which one has in anything, participation </a:t>
            </a:r>
            <a:endParaRPr lang="en-US" sz="2400" dirty="0">
              <a:ln>
                <a:solidFill>
                  <a:schemeClr val="tx1"/>
                </a:solidFill>
              </a:ln>
            </a:endParaRPr>
          </a:p>
          <a:p>
            <a:pPr lvl="1"/>
            <a:r>
              <a:rPr lang="en-US" sz="2800" dirty="0">
                <a:ln>
                  <a:solidFill>
                    <a:schemeClr val="tx1"/>
                  </a:solidFill>
                </a:ln>
              </a:rPr>
              <a:t>intercourse, fellowship, intimacy </a:t>
            </a:r>
            <a:endParaRPr lang="en-US" sz="2400" dirty="0">
              <a:ln>
                <a:solidFill>
                  <a:schemeClr val="tx1"/>
                </a:solidFill>
              </a:ln>
            </a:endParaRPr>
          </a:p>
          <a:p>
            <a:pPr lvl="2"/>
            <a:r>
              <a:rPr lang="en-US" sz="2800" dirty="0">
                <a:ln>
                  <a:solidFill>
                    <a:schemeClr val="tx1"/>
                  </a:solidFill>
                </a:ln>
              </a:rPr>
              <a:t>the right hand as a sign and pledge of fellowship (in fulfilling the apostolic office) </a:t>
            </a:r>
            <a:endParaRPr lang="en-US" sz="2400" dirty="0">
              <a:ln>
                <a:solidFill>
                  <a:schemeClr val="tx1"/>
                </a:solidFill>
              </a:ln>
            </a:endParaRPr>
          </a:p>
          <a:p>
            <a:r>
              <a:rPr lang="en-US" sz="2800" dirty="0">
                <a:ln>
                  <a:solidFill>
                    <a:schemeClr val="tx1"/>
                  </a:solidFill>
                </a:ln>
              </a:rPr>
              <a:t>a gift jointly contributed, a collection, a contribution, as exhibiting an embodiment and proof of fellowship</a:t>
            </a:r>
            <a:endParaRPr lang="en-US" sz="2400" dirty="0">
              <a:ln>
                <a:solidFill>
                  <a:schemeClr val="tx1"/>
                </a:solidFill>
              </a:ln>
            </a:endParaRPr>
          </a:p>
          <a:p>
            <a:endParaRPr lang="en-US" dirty="0"/>
          </a:p>
        </p:txBody>
      </p:sp>
      <p:pic>
        <p:nvPicPr>
          <p:cNvPr id="10" name="Picture 9">
            <a:extLst>
              <a:ext uri="{FF2B5EF4-FFF2-40B4-BE49-F238E27FC236}">
                <a16:creationId xmlns:a16="http://schemas.microsoft.com/office/drawing/2014/main" id="{60FA00E3-D326-4E63-B8FB-9C22103D9518}"/>
              </a:ext>
            </a:extLst>
          </p:cNvPr>
          <p:cNvPicPr>
            <a:picLocks noChangeAspect="1"/>
          </p:cNvPicPr>
          <p:nvPr/>
        </p:nvPicPr>
        <p:blipFill>
          <a:blip r:embed="rId4"/>
          <a:stretch>
            <a:fillRect/>
          </a:stretch>
        </p:blipFill>
        <p:spPr>
          <a:xfrm>
            <a:off x="9191" y="0"/>
            <a:ext cx="9134809" cy="800660"/>
          </a:xfrm>
          <a:prstGeom prst="rect">
            <a:avLst/>
          </a:prstGeom>
        </p:spPr>
      </p:pic>
      <p:sp>
        <p:nvSpPr>
          <p:cNvPr id="14" name="Content Placeholder 2">
            <a:extLst>
              <a:ext uri="{FF2B5EF4-FFF2-40B4-BE49-F238E27FC236}">
                <a16:creationId xmlns:a16="http://schemas.microsoft.com/office/drawing/2014/main" id="{9C0F5F8F-9A5E-45D0-8762-64D24527A8A0}"/>
              </a:ext>
            </a:extLst>
          </p:cNvPr>
          <p:cNvSpPr txBox="1">
            <a:spLocks/>
          </p:cNvSpPr>
          <p:nvPr/>
        </p:nvSpPr>
        <p:spPr>
          <a:xfrm>
            <a:off x="6172200" y="7924800"/>
            <a:ext cx="78867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a:ln>
                  <a:solidFill>
                    <a:schemeClr val="accent6">
                      <a:lumMod val="75000"/>
                    </a:schemeClr>
                  </a:solidFill>
                </a:ln>
              </a:rPr>
              <a:t>The Discipline of</a:t>
            </a:r>
            <a:endParaRPr lang="en-US" sz="3600" dirty="0">
              <a:ln>
                <a:solidFill>
                  <a:schemeClr val="accent6">
                    <a:lumMod val="75000"/>
                  </a:schemeClr>
                </a:solidFill>
              </a:ln>
            </a:endParaRPr>
          </a:p>
        </p:txBody>
      </p:sp>
      <p:pic>
        <p:nvPicPr>
          <p:cNvPr id="4" name="Picture 3">
            <a:extLst>
              <a:ext uri="{FF2B5EF4-FFF2-40B4-BE49-F238E27FC236}">
                <a16:creationId xmlns:a16="http://schemas.microsoft.com/office/drawing/2014/main" id="{1B2FA3B6-3F44-09F1-019C-A7EAE82F7B96}"/>
              </a:ext>
            </a:extLst>
          </p:cNvPr>
          <p:cNvPicPr>
            <a:picLocks noChangeAspect="1"/>
          </p:cNvPicPr>
          <p:nvPr/>
        </p:nvPicPr>
        <p:blipFill>
          <a:blip r:embed="rId5"/>
          <a:stretch>
            <a:fillRect/>
          </a:stretch>
        </p:blipFill>
        <p:spPr>
          <a:xfrm>
            <a:off x="2971800" y="802693"/>
            <a:ext cx="1928633" cy="465532"/>
          </a:xfrm>
          <a:prstGeom prst="rect">
            <a:avLst/>
          </a:prstGeom>
        </p:spPr>
      </p:pic>
    </p:spTree>
    <p:extLst>
      <p:ext uri="{BB962C8B-B14F-4D97-AF65-F5344CB8AC3E}">
        <p14:creationId xmlns:p14="http://schemas.microsoft.com/office/powerpoint/2010/main" val="117778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t candle&#10;&#10;Description generated with high confidence">
            <a:extLst>
              <a:ext uri="{FF2B5EF4-FFF2-40B4-BE49-F238E27FC236}">
                <a16:creationId xmlns:a16="http://schemas.microsoft.com/office/drawing/2014/main" id="{FD554DDD-2702-4D8C-894C-D1851ADA2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
            <a:ext cx="12327467" cy="6934200"/>
          </a:xfrm>
          <a:prstGeom prst="rect">
            <a:avLst/>
          </a:prstGeom>
          <a:ln>
            <a:noFill/>
          </a:ln>
          <a:effectLst>
            <a:softEdge rad="112500"/>
          </a:effectLst>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533400" y="3810000"/>
            <a:ext cx="8229600" cy="3124200"/>
          </a:xfrm>
        </p:spPr>
        <p:txBody>
          <a:bodyPr>
            <a:normAutofit fontScale="70000" lnSpcReduction="20000"/>
          </a:bodyPr>
          <a:lstStyle/>
          <a:p>
            <a:pPr marL="0" indent="0">
              <a:buNone/>
            </a:pPr>
            <a:r>
              <a:rPr lang="en-US" sz="4600" b="1" dirty="0"/>
              <a:t>Acts 2:41,42 (MKJV)</a:t>
            </a:r>
            <a:endParaRPr lang="en-US" sz="4600" dirty="0"/>
          </a:p>
          <a:p>
            <a:pPr marL="0" indent="0">
              <a:buNone/>
            </a:pPr>
            <a:r>
              <a:rPr lang="en-US" sz="4600" b="1" dirty="0"/>
              <a:t>41 Then those who gladly received his word were baptized; and that day about three thousand souls were added to them. 42 And they continued steadfastly in the apostles' doctrine and fellowship, in the breaking of bread, and in prayers.</a:t>
            </a:r>
            <a:endParaRPr lang="en-US" sz="4600" dirty="0"/>
          </a:p>
          <a:p>
            <a:pPr marL="0" indent="0">
              <a:buNone/>
            </a:pPr>
            <a:endParaRPr lang="en-US" dirty="0"/>
          </a:p>
        </p:txBody>
      </p:sp>
    </p:spTree>
    <p:extLst>
      <p:ext uri="{BB962C8B-B14F-4D97-AF65-F5344CB8AC3E}">
        <p14:creationId xmlns:p14="http://schemas.microsoft.com/office/powerpoint/2010/main" val="2192083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30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0600-BDC8-468B-A929-8CF68B9B4ADF}"/>
              </a:ext>
            </a:extLst>
          </p:cNvPr>
          <p:cNvSpPr>
            <a:spLocks noGrp="1"/>
          </p:cNvSpPr>
          <p:nvPr>
            <p:ph type="title"/>
          </p:nvPr>
        </p:nvSpPr>
        <p:spPr>
          <a:xfrm>
            <a:off x="4902766" y="3048000"/>
            <a:ext cx="3754752" cy="1325563"/>
          </a:xfrm>
        </p:spPr>
        <p:txBody>
          <a:bodyPr>
            <a:normAutofit fontScale="90000"/>
          </a:bodyPr>
          <a:lstStyle/>
          <a:p>
            <a:pPr algn="l"/>
            <a:r>
              <a:rPr lang="en-US" sz="2700" b="1" dirty="0"/>
              <a:t>Discipline </a:t>
            </a:r>
            <a:br>
              <a:rPr lang="en-US" sz="2700" b="1" dirty="0"/>
            </a:br>
            <a:r>
              <a:rPr lang="en-US" sz="2700" b="1" dirty="0"/>
              <a:t>1829 Webster Dictionary</a:t>
            </a:r>
            <a:br>
              <a:rPr lang="en-US" sz="2700" b="1" dirty="0"/>
            </a:br>
            <a:r>
              <a:rPr lang="en-US" sz="2700" b="1" dirty="0"/>
              <a:t>DISCIPLINE</a:t>
            </a:r>
            <a:r>
              <a:rPr lang="en-US" sz="2700" dirty="0"/>
              <a:t>, </a:t>
            </a:r>
            <a:r>
              <a:rPr lang="en-US" sz="2700" i="1" dirty="0"/>
              <a:t>noun</a:t>
            </a:r>
            <a:r>
              <a:rPr lang="en-US" sz="2700" dirty="0"/>
              <a:t> [</a:t>
            </a:r>
            <a:r>
              <a:rPr lang="en-US" sz="2700" b="1" dirty="0"/>
              <a:t>Latin, to learn</a:t>
            </a:r>
            <a:r>
              <a:rPr lang="en-US" sz="2700" dirty="0"/>
              <a:t>.]</a:t>
            </a:r>
            <a:br>
              <a:rPr lang="en-US" sz="2700" dirty="0"/>
            </a:br>
            <a:br>
              <a:rPr lang="en-US" sz="2700" dirty="0"/>
            </a:br>
            <a:r>
              <a:rPr lang="en-US" sz="2700" dirty="0"/>
              <a:t>This transitive verb is:</a:t>
            </a:r>
            <a:br>
              <a:rPr lang="en-US" sz="2700" dirty="0"/>
            </a:br>
            <a:r>
              <a:rPr lang="en-US" sz="2700" b="1" dirty="0"/>
              <a:t>1.</a:t>
            </a:r>
            <a:r>
              <a:rPr lang="en-US" sz="2700" dirty="0"/>
              <a:t> To instruct or educate; to inform the mind; to prepare by instructing in correct principles and habits; as, to </a:t>
            </a:r>
            <a:r>
              <a:rPr lang="en-US" sz="2700" i="1" dirty="0"/>
              <a:t>discipline</a:t>
            </a:r>
            <a:r>
              <a:rPr lang="en-US" sz="2700" dirty="0"/>
              <a:t> youth for a profession, or for future usefulness.</a:t>
            </a:r>
            <a:br>
              <a:rPr lang="en-US" sz="2700" dirty="0"/>
            </a:br>
            <a:r>
              <a:rPr lang="en-US" sz="2700" b="1" dirty="0"/>
              <a:t>5.</a:t>
            </a:r>
            <a:r>
              <a:rPr lang="en-US" sz="2700" dirty="0"/>
              <a:t> To advance and prepare by instruction.</a:t>
            </a:r>
            <a:br>
              <a:rPr lang="en-US" dirty="0"/>
            </a:br>
            <a:endParaRPr lang="en-US" dirty="0"/>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01824AF7-BC87-4E57-BC69-3B1FC2C0E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80" y="896798"/>
            <a:ext cx="3078957" cy="3598612"/>
          </a:xfrm>
          <a:prstGeom prst="rect">
            <a:avLst/>
          </a:prstGeom>
        </p:spPr>
      </p:pic>
    </p:spTree>
    <p:extLst>
      <p:ext uri="{BB962C8B-B14F-4D97-AF65-F5344CB8AC3E}">
        <p14:creationId xmlns:p14="http://schemas.microsoft.com/office/powerpoint/2010/main" val="3612631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t candle&#10;&#10;Description generated with high confidence">
            <a:extLst>
              <a:ext uri="{FF2B5EF4-FFF2-40B4-BE49-F238E27FC236}">
                <a16:creationId xmlns:a16="http://schemas.microsoft.com/office/drawing/2014/main" id="{FD554DDD-2702-4D8C-894C-D1851ADA2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
            <a:ext cx="12327467" cy="6934200"/>
          </a:xfrm>
          <a:prstGeom prst="rect">
            <a:avLst/>
          </a:prstGeom>
          <a:ln>
            <a:noFill/>
          </a:ln>
          <a:effectLst>
            <a:softEdge rad="112500"/>
          </a:effectLst>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457200" y="4648200"/>
            <a:ext cx="4267200" cy="914400"/>
          </a:xfrm>
        </p:spPr>
        <p:txBody>
          <a:bodyPr>
            <a:normAutofit/>
          </a:bodyPr>
          <a:lstStyle/>
          <a:p>
            <a:pPr marL="0" indent="0">
              <a:buNone/>
            </a:pPr>
            <a:r>
              <a:rPr lang="en-US" sz="4600" b="1" dirty="0"/>
              <a:t>1 John 1:1-10</a:t>
            </a:r>
            <a:endParaRPr lang="en-US" dirty="0"/>
          </a:p>
        </p:txBody>
      </p:sp>
    </p:spTree>
    <p:extLst>
      <p:ext uri="{BB962C8B-B14F-4D97-AF65-F5344CB8AC3E}">
        <p14:creationId xmlns:p14="http://schemas.microsoft.com/office/powerpoint/2010/main" val="275391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304800" y="228600"/>
            <a:ext cx="8763000" cy="3467100"/>
          </a:xfrm>
        </p:spPr>
        <p:txBody>
          <a:bodyPr>
            <a:noAutofit/>
          </a:bodyPr>
          <a:lstStyle/>
          <a:p>
            <a:pPr marL="0" indent="0">
              <a:buNone/>
            </a:pPr>
            <a:r>
              <a:rPr lang="en-US" b="1" dirty="0"/>
              <a:t>1 John 1: (MKJV)</a:t>
            </a:r>
            <a:endParaRPr lang="en-US" dirty="0"/>
          </a:p>
          <a:p>
            <a:pPr marL="0" indent="0">
              <a:buNone/>
            </a:pPr>
            <a:r>
              <a:rPr lang="en-US" b="1" dirty="0"/>
              <a:t>1 That which was from the beginning, which we have heard, which we have seen with our eyes, which we have looked upon, and our hands have handled, concerning the Word of life- </a:t>
            </a:r>
            <a:endParaRPr lang="en-US" dirty="0"/>
          </a:p>
        </p:txBody>
      </p:sp>
    </p:spTree>
    <p:extLst>
      <p:ext uri="{BB962C8B-B14F-4D97-AF65-F5344CB8AC3E}">
        <p14:creationId xmlns:p14="http://schemas.microsoft.com/office/powerpoint/2010/main" val="881257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A43B11-143D-496C-94FD-721F3F5B6F0E}"/>
              </a:ext>
            </a:extLst>
          </p:cNvPr>
          <p:cNvPicPr>
            <a:picLocks noChangeAspect="1"/>
          </p:cNvPicPr>
          <p:nvPr/>
        </p:nvPicPr>
        <p:blipFill>
          <a:blip r:embed="rId3"/>
          <a:stretch>
            <a:fillRect/>
          </a:stretch>
        </p:blipFill>
        <p:spPr>
          <a:xfrm>
            <a:off x="-1219200" y="-20783"/>
            <a:ext cx="12182568" cy="6858001"/>
          </a:xfrm>
          <a:prstGeom prst="rect">
            <a:avLst/>
          </a:prstGeom>
        </p:spPr>
      </p:pic>
      <p:sp>
        <p:nvSpPr>
          <p:cNvPr id="6" name="Content Placeholder 5">
            <a:extLst>
              <a:ext uri="{FF2B5EF4-FFF2-40B4-BE49-F238E27FC236}">
                <a16:creationId xmlns:a16="http://schemas.microsoft.com/office/drawing/2014/main" id="{73E6874F-0E2D-4E18-A8D6-4336E4EB6D35}"/>
              </a:ext>
            </a:extLst>
          </p:cNvPr>
          <p:cNvSpPr>
            <a:spLocks noGrp="1"/>
          </p:cNvSpPr>
          <p:nvPr>
            <p:ph idx="1"/>
          </p:nvPr>
        </p:nvSpPr>
        <p:spPr>
          <a:xfrm>
            <a:off x="304800" y="228600"/>
            <a:ext cx="8763000" cy="3467100"/>
          </a:xfrm>
        </p:spPr>
        <p:txBody>
          <a:bodyPr>
            <a:noAutofit/>
          </a:bodyPr>
          <a:lstStyle/>
          <a:p>
            <a:pPr marL="0" indent="0">
              <a:buNone/>
            </a:pPr>
            <a:r>
              <a:rPr lang="en-US" b="1" dirty="0"/>
              <a:t>1 John 1: (MKJV)</a:t>
            </a:r>
            <a:endParaRPr lang="en-US" dirty="0"/>
          </a:p>
          <a:p>
            <a:pPr marL="0" indent="0">
              <a:buNone/>
            </a:pPr>
            <a:r>
              <a:rPr lang="en-US" b="1" dirty="0"/>
              <a:t>2 the life was manifested, and we have seen, and bear witness, and declare to you that eternal life which was with the Father and was manifested to us- </a:t>
            </a:r>
            <a:endParaRPr lang="en-US" dirty="0"/>
          </a:p>
        </p:txBody>
      </p:sp>
    </p:spTree>
    <p:extLst>
      <p:ext uri="{BB962C8B-B14F-4D97-AF65-F5344CB8AC3E}">
        <p14:creationId xmlns:p14="http://schemas.microsoft.com/office/powerpoint/2010/main" val="1237127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41522</TotalTime>
  <Words>3172</Words>
  <Application>Microsoft Office PowerPoint</Application>
  <PresentationFormat>On-screen Show (4:3)</PresentationFormat>
  <Paragraphs>203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 DARLING</vt:lpstr>
      <vt:lpstr>Arial</vt:lpstr>
      <vt:lpstr>Calibri</vt:lpstr>
      <vt:lpstr>Cambria</vt:lpstr>
      <vt:lpstr>Segoe UI</vt:lpstr>
      <vt:lpstr>Times New Roman</vt:lpstr>
      <vt:lpstr>Office Theme</vt:lpstr>
      <vt:lpstr>PowerPoint Presentation</vt:lpstr>
      <vt:lpstr>PowerPoint Presentation</vt:lpstr>
      <vt:lpstr>SHOWING TRUTH</vt:lpstr>
      <vt:lpstr>PowerPoint Presentation</vt:lpstr>
      <vt:lpstr>PowerPoint Presentation</vt:lpstr>
      <vt:lpstr>Discipline  1829 Webster Dictionary DISCIPLINE, noun [Latin, to learn.]  This transitive verb is: 1. To instruct or educate; to inform the mind; to prepare by instructing in correct principles and habits; as, to discipline youth for a profession, or for future usefulness. 5. To advance and prepare by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SHOWING TRUTH</vt:lpstr>
      <vt:lpstr>SHOWING TRUTH</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824</cp:revision>
  <dcterms:created xsi:type="dcterms:W3CDTF">2014-04-26T11:32:41Z</dcterms:created>
  <dcterms:modified xsi:type="dcterms:W3CDTF">2024-03-21T23:47:52Z</dcterms:modified>
</cp:coreProperties>
</file>