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805" r:id="rId2"/>
    <p:sldId id="841" r:id="rId3"/>
    <p:sldId id="844" r:id="rId4"/>
    <p:sldId id="842" r:id="rId5"/>
    <p:sldId id="843" r:id="rId6"/>
    <p:sldId id="845" r:id="rId7"/>
    <p:sldId id="846" r:id="rId8"/>
    <p:sldId id="847" r:id="rId9"/>
    <p:sldId id="848" r:id="rId10"/>
    <p:sldId id="849" r:id="rId11"/>
    <p:sldId id="851" r:id="rId12"/>
    <p:sldId id="852" r:id="rId13"/>
    <p:sldId id="853"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58" autoAdjust="0"/>
    <p:restoredTop sz="60687" autoAdjust="0"/>
  </p:normalViewPr>
  <p:slideViewPr>
    <p:cSldViewPr>
      <p:cViewPr varScale="1">
        <p:scale>
          <a:sx n="67" d="100"/>
          <a:sy n="67" d="100"/>
        </p:scale>
        <p:origin x="2598"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tor Tom Hazelwood" userId="d18c485ded806f6d" providerId="LiveId" clId="{60EAF8DE-B5F8-4617-B273-064BA8BB560B}"/>
    <pc:docChg chg="delSld">
      <pc:chgData name="Pastor Tom Hazelwood" userId="d18c485ded806f6d" providerId="LiveId" clId="{60EAF8DE-B5F8-4617-B273-064BA8BB560B}" dt="2024-03-27T16:23:51.180" v="1" actId="2696"/>
      <pc:docMkLst>
        <pc:docMk/>
      </pc:docMkLst>
      <pc:sldChg chg="del">
        <pc:chgData name="Pastor Tom Hazelwood" userId="d18c485ded806f6d" providerId="LiveId" clId="{60EAF8DE-B5F8-4617-B273-064BA8BB560B}" dt="2024-03-27T16:23:33.075" v="0" actId="2696"/>
        <pc:sldMkLst>
          <pc:docMk/>
          <pc:sldMk cId="2279771794" sldId="256"/>
        </pc:sldMkLst>
      </pc:sldChg>
      <pc:sldChg chg="del">
        <pc:chgData name="Pastor Tom Hazelwood" userId="d18c485ded806f6d" providerId="LiveId" clId="{60EAF8DE-B5F8-4617-B273-064BA8BB560B}" dt="2024-03-27T16:23:51.180" v="1" actId="2696"/>
        <pc:sldMkLst>
          <pc:docMk/>
          <pc:sldMk cId="0" sldId="257"/>
        </pc:sldMkLst>
      </pc:sldChg>
      <pc:sldChg chg="del">
        <pc:chgData name="Pastor Tom Hazelwood" userId="d18c485ded806f6d" providerId="LiveId" clId="{60EAF8DE-B5F8-4617-B273-064BA8BB560B}" dt="2024-03-27T16:23:51.180" v="1" actId="2696"/>
        <pc:sldMkLst>
          <pc:docMk/>
          <pc:sldMk cId="0" sldId="258"/>
        </pc:sldMkLst>
      </pc:sldChg>
      <pc:sldChg chg="del">
        <pc:chgData name="Pastor Tom Hazelwood" userId="d18c485ded806f6d" providerId="LiveId" clId="{60EAF8DE-B5F8-4617-B273-064BA8BB560B}" dt="2024-03-27T16:23:51.180" v="1" actId="2696"/>
        <pc:sldMkLst>
          <pc:docMk/>
          <pc:sldMk cId="0" sldId="259"/>
        </pc:sldMkLst>
      </pc:sldChg>
      <pc:sldChg chg="del">
        <pc:chgData name="Pastor Tom Hazelwood" userId="d18c485ded806f6d" providerId="LiveId" clId="{60EAF8DE-B5F8-4617-B273-064BA8BB560B}" dt="2024-03-27T16:23:51.180" v="1" actId="2696"/>
        <pc:sldMkLst>
          <pc:docMk/>
          <pc:sldMk cId="3516067159" sldId="269"/>
        </pc:sldMkLst>
      </pc:sldChg>
      <pc:sldChg chg="del">
        <pc:chgData name="Pastor Tom Hazelwood" userId="d18c485ded806f6d" providerId="LiveId" clId="{60EAF8DE-B5F8-4617-B273-064BA8BB560B}" dt="2024-03-27T16:23:33.075" v="0" actId="2696"/>
        <pc:sldMkLst>
          <pc:docMk/>
          <pc:sldMk cId="1145229823" sldId="275"/>
        </pc:sldMkLst>
      </pc:sldChg>
      <pc:sldChg chg="del">
        <pc:chgData name="Pastor Tom Hazelwood" userId="d18c485ded806f6d" providerId="LiveId" clId="{60EAF8DE-B5F8-4617-B273-064BA8BB560B}" dt="2024-03-27T16:23:33.075" v="0" actId="2696"/>
        <pc:sldMkLst>
          <pc:docMk/>
          <pc:sldMk cId="2289110587" sldId="276"/>
        </pc:sldMkLst>
      </pc:sldChg>
      <pc:sldChg chg="del">
        <pc:chgData name="Pastor Tom Hazelwood" userId="d18c485ded806f6d" providerId="LiveId" clId="{60EAF8DE-B5F8-4617-B273-064BA8BB560B}" dt="2024-03-27T16:23:33.075" v="0" actId="2696"/>
        <pc:sldMkLst>
          <pc:docMk/>
          <pc:sldMk cId="0" sldId="277"/>
        </pc:sldMkLst>
      </pc:sldChg>
      <pc:sldChg chg="del">
        <pc:chgData name="Pastor Tom Hazelwood" userId="d18c485ded806f6d" providerId="LiveId" clId="{60EAF8DE-B5F8-4617-B273-064BA8BB560B}" dt="2024-03-27T16:23:33.075" v="0" actId="2696"/>
        <pc:sldMkLst>
          <pc:docMk/>
          <pc:sldMk cId="3864010701" sldId="280"/>
        </pc:sldMkLst>
      </pc:sldChg>
      <pc:sldChg chg="del">
        <pc:chgData name="Pastor Tom Hazelwood" userId="d18c485ded806f6d" providerId="LiveId" clId="{60EAF8DE-B5F8-4617-B273-064BA8BB560B}" dt="2024-03-27T16:23:51.180" v="1" actId="2696"/>
        <pc:sldMkLst>
          <pc:docMk/>
          <pc:sldMk cId="589510414" sldId="286"/>
        </pc:sldMkLst>
      </pc:sldChg>
      <pc:sldChg chg="del">
        <pc:chgData name="Pastor Tom Hazelwood" userId="d18c485ded806f6d" providerId="LiveId" clId="{60EAF8DE-B5F8-4617-B273-064BA8BB560B}" dt="2024-03-27T16:23:51.180" v="1" actId="2696"/>
        <pc:sldMkLst>
          <pc:docMk/>
          <pc:sldMk cId="3219355780" sldId="287"/>
        </pc:sldMkLst>
      </pc:sldChg>
      <pc:sldChg chg="del">
        <pc:chgData name="Pastor Tom Hazelwood" userId="d18c485ded806f6d" providerId="LiveId" clId="{60EAF8DE-B5F8-4617-B273-064BA8BB560B}" dt="2024-03-27T16:23:33.075" v="0" actId="2696"/>
        <pc:sldMkLst>
          <pc:docMk/>
          <pc:sldMk cId="3279318038" sldId="575"/>
        </pc:sldMkLst>
      </pc:sldChg>
      <pc:sldChg chg="del">
        <pc:chgData name="Pastor Tom Hazelwood" userId="d18c485ded806f6d" providerId="LiveId" clId="{60EAF8DE-B5F8-4617-B273-064BA8BB560B}" dt="2024-03-27T16:23:51.180" v="1" actId="2696"/>
        <pc:sldMkLst>
          <pc:docMk/>
          <pc:sldMk cId="972492568" sldId="595"/>
        </pc:sldMkLst>
      </pc:sldChg>
      <pc:sldChg chg="del">
        <pc:chgData name="Pastor Tom Hazelwood" userId="d18c485ded806f6d" providerId="LiveId" clId="{60EAF8DE-B5F8-4617-B273-064BA8BB560B}" dt="2024-03-27T16:23:33.075" v="0" actId="2696"/>
        <pc:sldMkLst>
          <pc:docMk/>
          <pc:sldMk cId="1016667006" sldId="624"/>
        </pc:sldMkLst>
      </pc:sldChg>
      <pc:sldChg chg="del">
        <pc:chgData name="Pastor Tom Hazelwood" userId="d18c485ded806f6d" providerId="LiveId" clId="{60EAF8DE-B5F8-4617-B273-064BA8BB560B}" dt="2024-03-27T16:23:51.180" v="1" actId="2696"/>
        <pc:sldMkLst>
          <pc:docMk/>
          <pc:sldMk cId="2540039320" sldId="672"/>
        </pc:sldMkLst>
      </pc:sldChg>
      <pc:sldChg chg="del">
        <pc:chgData name="Pastor Tom Hazelwood" userId="d18c485ded806f6d" providerId="LiveId" clId="{60EAF8DE-B5F8-4617-B273-064BA8BB560B}" dt="2024-03-27T16:23:33.075" v="0" actId="2696"/>
        <pc:sldMkLst>
          <pc:docMk/>
          <pc:sldMk cId="1380494805" sldId="777"/>
        </pc:sldMkLst>
      </pc:sldChg>
      <pc:sldChg chg="del">
        <pc:chgData name="Pastor Tom Hazelwood" userId="d18c485ded806f6d" providerId="LiveId" clId="{60EAF8DE-B5F8-4617-B273-064BA8BB560B}" dt="2024-03-27T16:23:33.075" v="0" actId="2696"/>
        <pc:sldMkLst>
          <pc:docMk/>
          <pc:sldMk cId="2226411446" sldId="795"/>
        </pc:sldMkLst>
      </pc:sldChg>
      <pc:sldChg chg="del">
        <pc:chgData name="Pastor Tom Hazelwood" userId="d18c485ded806f6d" providerId="LiveId" clId="{60EAF8DE-B5F8-4617-B273-064BA8BB560B}" dt="2024-03-27T16:23:33.075" v="0" actId="2696"/>
        <pc:sldMkLst>
          <pc:docMk/>
          <pc:sldMk cId="3738258192" sldId="806"/>
        </pc:sldMkLst>
      </pc:sldChg>
      <pc:sldChg chg="del">
        <pc:chgData name="Pastor Tom Hazelwood" userId="d18c485ded806f6d" providerId="LiveId" clId="{60EAF8DE-B5F8-4617-B273-064BA8BB560B}" dt="2024-03-27T16:23:33.075" v="0" actId="2696"/>
        <pc:sldMkLst>
          <pc:docMk/>
          <pc:sldMk cId="4014535389" sldId="807"/>
        </pc:sldMkLst>
      </pc:sldChg>
      <pc:sldChg chg="del">
        <pc:chgData name="Pastor Tom Hazelwood" userId="d18c485ded806f6d" providerId="LiveId" clId="{60EAF8DE-B5F8-4617-B273-064BA8BB560B}" dt="2024-03-27T16:23:33.075" v="0" actId="2696"/>
        <pc:sldMkLst>
          <pc:docMk/>
          <pc:sldMk cId="2312169486" sldId="808"/>
        </pc:sldMkLst>
      </pc:sldChg>
      <pc:sldChg chg="del">
        <pc:chgData name="Pastor Tom Hazelwood" userId="d18c485ded806f6d" providerId="LiveId" clId="{60EAF8DE-B5F8-4617-B273-064BA8BB560B}" dt="2024-03-27T16:23:33.075" v="0" actId="2696"/>
        <pc:sldMkLst>
          <pc:docMk/>
          <pc:sldMk cId="3713490956" sldId="809"/>
        </pc:sldMkLst>
      </pc:sldChg>
      <pc:sldChg chg="del">
        <pc:chgData name="Pastor Tom Hazelwood" userId="d18c485ded806f6d" providerId="LiveId" clId="{60EAF8DE-B5F8-4617-B273-064BA8BB560B}" dt="2024-03-27T16:23:33.075" v="0" actId="2696"/>
        <pc:sldMkLst>
          <pc:docMk/>
          <pc:sldMk cId="404281347" sldId="824"/>
        </pc:sldMkLst>
      </pc:sldChg>
      <pc:sldChg chg="del">
        <pc:chgData name="Pastor Tom Hazelwood" userId="d18c485ded806f6d" providerId="LiveId" clId="{60EAF8DE-B5F8-4617-B273-064BA8BB560B}" dt="2024-03-27T16:23:33.075" v="0" actId="2696"/>
        <pc:sldMkLst>
          <pc:docMk/>
          <pc:sldMk cId="3743811051" sldId="825"/>
        </pc:sldMkLst>
      </pc:sldChg>
      <pc:sldChg chg="del">
        <pc:chgData name="Pastor Tom Hazelwood" userId="d18c485ded806f6d" providerId="LiveId" clId="{60EAF8DE-B5F8-4617-B273-064BA8BB560B}" dt="2024-03-27T16:23:33.075" v="0" actId="2696"/>
        <pc:sldMkLst>
          <pc:docMk/>
          <pc:sldMk cId="3537481617" sldId="826"/>
        </pc:sldMkLst>
      </pc:sldChg>
      <pc:sldChg chg="del">
        <pc:chgData name="Pastor Tom Hazelwood" userId="d18c485ded806f6d" providerId="LiveId" clId="{60EAF8DE-B5F8-4617-B273-064BA8BB560B}" dt="2024-03-27T16:23:33.075" v="0" actId="2696"/>
        <pc:sldMkLst>
          <pc:docMk/>
          <pc:sldMk cId="1281975990" sldId="827"/>
        </pc:sldMkLst>
      </pc:sldChg>
      <pc:sldChg chg="del">
        <pc:chgData name="Pastor Tom Hazelwood" userId="d18c485ded806f6d" providerId="LiveId" clId="{60EAF8DE-B5F8-4617-B273-064BA8BB560B}" dt="2024-03-27T16:23:33.075" v="0" actId="2696"/>
        <pc:sldMkLst>
          <pc:docMk/>
          <pc:sldMk cId="650760882" sldId="828"/>
        </pc:sldMkLst>
      </pc:sldChg>
      <pc:sldChg chg="del">
        <pc:chgData name="Pastor Tom Hazelwood" userId="d18c485ded806f6d" providerId="LiveId" clId="{60EAF8DE-B5F8-4617-B273-064BA8BB560B}" dt="2024-03-27T16:23:33.075" v="0" actId="2696"/>
        <pc:sldMkLst>
          <pc:docMk/>
          <pc:sldMk cId="2394961424" sldId="829"/>
        </pc:sldMkLst>
      </pc:sldChg>
      <pc:sldChg chg="del">
        <pc:chgData name="Pastor Tom Hazelwood" userId="d18c485ded806f6d" providerId="LiveId" clId="{60EAF8DE-B5F8-4617-B273-064BA8BB560B}" dt="2024-03-27T16:23:33.075" v="0" actId="2696"/>
        <pc:sldMkLst>
          <pc:docMk/>
          <pc:sldMk cId="2591451267" sldId="830"/>
        </pc:sldMkLst>
      </pc:sldChg>
      <pc:sldChg chg="del">
        <pc:chgData name="Pastor Tom Hazelwood" userId="d18c485ded806f6d" providerId="LiveId" clId="{60EAF8DE-B5F8-4617-B273-064BA8BB560B}" dt="2024-03-27T16:23:33.075" v="0" actId="2696"/>
        <pc:sldMkLst>
          <pc:docMk/>
          <pc:sldMk cId="272539746" sldId="831"/>
        </pc:sldMkLst>
      </pc:sldChg>
      <pc:sldChg chg="del">
        <pc:chgData name="Pastor Tom Hazelwood" userId="d18c485ded806f6d" providerId="LiveId" clId="{60EAF8DE-B5F8-4617-B273-064BA8BB560B}" dt="2024-03-27T16:23:33.075" v="0" actId="2696"/>
        <pc:sldMkLst>
          <pc:docMk/>
          <pc:sldMk cId="210884878" sldId="832"/>
        </pc:sldMkLst>
      </pc:sldChg>
      <pc:sldChg chg="del">
        <pc:chgData name="Pastor Tom Hazelwood" userId="d18c485ded806f6d" providerId="LiveId" clId="{60EAF8DE-B5F8-4617-B273-064BA8BB560B}" dt="2024-03-27T16:23:33.075" v="0" actId="2696"/>
        <pc:sldMkLst>
          <pc:docMk/>
          <pc:sldMk cId="2016521087" sldId="833"/>
        </pc:sldMkLst>
      </pc:sldChg>
      <pc:sldChg chg="del">
        <pc:chgData name="Pastor Tom Hazelwood" userId="d18c485ded806f6d" providerId="LiveId" clId="{60EAF8DE-B5F8-4617-B273-064BA8BB560B}" dt="2024-03-27T16:23:33.075" v="0" actId="2696"/>
        <pc:sldMkLst>
          <pc:docMk/>
          <pc:sldMk cId="4292773222" sldId="834"/>
        </pc:sldMkLst>
      </pc:sldChg>
      <pc:sldChg chg="del">
        <pc:chgData name="Pastor Tom Hazelwood" userId="d18c485ded806f6d" providerId="LiveId" clId="{60EAF8DE-B5F8-4617-B273-064BA8BB560B}" dt="2024-03-27T16:23:33.075" v="0" actId="2696"/>
        <pc:sldMkLst>
          <pc:docMk/>
          <pc:sldMk cId="3556919928" sldId="835"/>
        </pc:sldMkLst>
      </pc:sldChg>
      <pc:sldChg chg="del">
        <pc:chgData name="Pastor Tom Hazelwood" userId="d18c485ded806f6d" providerId="LiveId" clId="{60EAF8DE-B5F8-4617-B273-064BA8BB560B}" dt="2024-03-27T16:23:33.075" v="0" actId="2696"/>
        <pc:sldMkLst>
          <pc:docMk/>
          <pc:sldMk cId="2118505044" sldId="836"/>
        </pc:sldMkLst>
      </pc:sldChg>
      <pc:sldChg chg="del">
        <pc:chgData name="Pastor Tom Hazelwood" userId="d18c485ded806f6d" providerId="LiveId" clId="{60EAF8DE-B5F8-4617-B273-064BA8BB560B}" dt="2024-03-27T16:23:33.075" v="0" actId="2696"/>
        <pc:sldMkLst>
          <pc:docMk/>
          <pc:sldMk cId="0" sldId="837"/>
        </pc:sldMkLst>
      </pc:sldChg>
      <pc:sldChg chg="del">
        <pc:chgData name="Pastor Tom Hazelwood" userId="d18c485ded806f6d" providerId="LiveId" clId="{60EAF8DE-B5F8-4617-B273-064BA8BB560B}" dt="2024-03-27T16:23:33.075" v="0" actId="2696"/>
        <pc:sldMkLst>
          <pc:docMk/>
          <pc:sldMk cId="3255011260" sldId="850"/>
        </pc:sldMkLst>
      </pc:sldChg>
      <pc:sldChg chg="del">
        <pc:chgData name="Pastor Tom Hazelwood" userId="d18c485ded806f6d" providerId="LiveId" clId="{60EAF8DE-B5F8-4617-B273-064BA8BB560B}" dt="2024-03-27T16:23:51.180" v="1" actId="2696"/>
        <pc:sldMkLst>
          <pc:docMk/>
          <pc:sldMk cId="0" sldId="854"/>
        </pc:sldMkLst>
      </pc:sldChg>
      <pc:sldChg chg="del">
        <pc:chgData name="Pastor Tom Hazelwood" userId="d18c485ded806f6d" providerId="LiveId" clId="{60EAF8DE-B5F8-4617-B273-064BA8BB560B}" dt="2024-03-27T16:23:51.180" v="1" actId="2696"/>
        <pc:sldMkLst>
          <pc:docMk/>
          <pc:sldMk cId="3272595226" sldId="855"/>
        </pc:sldMkLst>
      </pc:sldChg>
      <pc:sldChg chg="del">
        <pc:chgData name="Pastor Tom Hazelwood" userId="d18c485ded806f6d" providerId="LiveId" clId="{60EAF8DE-B5F8-4617-B273-064BA8BB560B}" dt="2024-03-27T16:23:33.075" v="0" actId="2696"/>
        <pc:sldMkLst>
          <pc:docMk/>
          <pc:sldMk cId="1683581495" sldId="856"/>
        </pc:sldMkLst>
      </pc:sldChg>
      <pc:sldChg chg="del">
        <pc:chgData name="Pastor Tom Hazelwood" userId="d18c485ded806f6d" providerId="LiveId" clId="{60EAF8DE-B5F8-4617-B273-064BA8BB560B}" dt="2024-03-27T16:23:33.075" v="0" actId="2696"/>
        <pc:sldMkLst>
          <pc:docMk/>
          <pc:sldMk cId="401278164" sldId="857"/>
        </pc:sldMkLst>
      </pc:sldChg>
      <pc:sldChg chg="del">
        <pc:chgData name="Pastor Tom Hazelwood" userId="d18c485ded806f6d" providerId="LiveId" clId="{60EAF8DE-B5F8-4617-B273-064BA8BB560B}" dt="2024-03-27T16:23:51.180" v="1" actId="2696"/>
        <pc:sldMkLst>
          <pc:docMk/>
          <pc:sldMk cId="3871806726" sldId="8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E1022-EC4F-4DBE-847D-5C87346638CF}" type="datetimeFigureOut">
              <a:rPr lang="en-US" smtClean="0"/>
              <a:t>3/27/2024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9DA591-E39F-4A46-9E72-1EFE26776153}" type="slidenum">
              <a:rPr lang="en-US" smtClean="0"/>
              <a:t>‹#›</a:t>
            </a:fld>
            <a:endParaRPr lang="en-US"/>
          </a:p>
        </p:txBody>
      </p:sp>
    </p:spTree>
    <p:extLst>
      <p:ext uri="{BB962C8B-B14F-4D97-AF65-F5344CB8AC3E}">
        <p14:creationId xmlns:p14="http://schemas.microsoft.com/office/powerpoint/2010/main" val="3492674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1</a:t>
            </a:fld>
            <a:endParaRPr lang="en-US"/>
          </a:p>
        </p:txBody>
      </p:sp>
    </p:spTree>
    <p:extLst>
      <p:ext uri="{BB962C8B-B14F-4D97-AF65-F5344CB8AC3E}">
        <p14:creationId xmlns:p14="http://schemas.microsoft.com/office/powerpoint/2010/main" val="644407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Mark 7:24-30</a:t>
            </a:r>
          </a:p>
          <a:p>
            <a:r>
              <a:rPr lang="en-US" sz="1800" b="1" dirty="0"/>
              <a:t>27 </a:t>
            </a:r>
            <a:r>
              <a:rPr lang="en-US" sz="1800" dirty="0"/>
              <a:t>And He was saying to her, “Let the children be satisfied first, for it is not good to take the children’s bread and throw it to the dogs.” </a:t>
            </a:r>
            <a:r>
              <a:rPr lang="en-US" sz="1800" b="1" dirty="0"/>
              <a:t>28 </a:t>
            </a:r>
            <a:r>
              <a:rPr lang="en-US" sz="1800" dirty="0"/>
              <a:t>But she answered and *said to Him, “Yes, Lord, </a:t>
            </a:r>
            <a:r>
              <a:rPr lang="en-US" sz="1800" i="1" dirty="0"/>
              <a:t>but</a:t>
            </a:r>
            <a:r>
              <a:rPr lang="en-US" sz="1800" dirty="0"/>
              <a:t> even the dogs under the table feed on the children’s crumbs.” </a:t>
            </a:r>
            <a:r>
              <a:rPr lang="en-US" sz="1800" b="1" dirty="0"/>
              <a:t>29 </a:t>
            </a:r>
            <a:r>
              <a:rPr lang="en-US" sz="1800" dirty="0"/>
              <a:t>And He said to her, “Because of this answer go; the demon has gone out of your daughter.” </a:t>
            </a:r>
            <a:r>
              <a:rPr lang="en-US" sz="1800" b="1" dirty="0"/>
              <a:t>30 </a:t>
            </a:r>
            <a:r>
              <a:rPr lang="en-US" sz="1800" dirty="0"/>
              <a:t>And going back to her home, she found the child lying on the bed, the demon having left.</a:t>
            </a:r>
          </a:p>
          <a:p>
            <a:endParaRPr lang="en-US" sz="6000" dirty="0"/>
          </a:p>
        </p:txBody>
      </p:sp>
      <p:sp>
        <p:nvSpPr>
          <p:cNvPr id="4" name="Slide Number Placeholder 3"/>
          <p:cNvSpPr>
            <a:spLocks noGrp="1"/>
          </p:cNvSpPr>
          <p:nvPr>
            <p:ph type="sldNum" sz="quarter" idx="5"/>
          </p:nvPr>
        </p:nvSpPr>
        <p:spPr/>
        <p:txBody>
          <a:bodyPr/>
          <a:lstStyle/>
          <a:p>
            <a:fld id="{759DA591-E39F-4A46-9E72-1EFE26776153}" type="slidenum">
              <a:rPr lang="en-US" smtClean="0"/>
              <a:t>10</a:t>
            </a:fld>
            <a:endParaRPr lang="en-US"/>
          </a:p>
        </p:txBody>
      </p:sp>
    </p:spTree>
    <p:extLst>
      <p:ext uri="{BB962C8B-B14F-4D97-AF65-F5344CB8AC3E}">
        <p14:creationId xmlns:p14="http://schemas.microsoft.com/office/powerpoint/2010/main" val="267560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Jesus was not seeking to have a public ministry in </a:t>
            </a:r>
            <a:r>
              <a:rPr lang="en-US" dirty="0" err="1"/>
              <a:t>Tyre</a:t>
            </a:r>
            <a:r>
              <a:rPr lang="en-US" dirty="0"/>
              <a:t> – It is thought to have possibly been a place for Him to get some rest from the havoc of the Sadducees and to disciple the 12 before His crucifixion… but word spreads fast when God on earth walks into town.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though Jesus was sent for the lost sheep of Israel – His earthly ministry touched those who were not of the sheepfold yet. People who were outsiders came and worshipped the one true God… even though others were trying to turn them away.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dog mentioned in this Gospel story – is not one of the </a:t>
            </a:r>
            <a:r>
              <a:rPr lang="en-US" b="1" i="1" dirty="0"/>
              <a:t>Kuon</a:t>
            </a:r>
            <a:r>
              <a:rPr lang="en-US" dirty="0"/>
              <a:t> (</a:t>
            </a:r>
            <a:r>
              <a:rPr lang="en-US" dirty="0" err="1"/>
              <a:t>koo</a:t>
            </a:r>
            <a:r>
              <a:rPr lang="en-US" dirty="0"/>
              <a:t>'-</a:t>
            </a:r>
            <a:r>
              <a:rPr lang="en-US" dirty="0" err="1"/>
              <a:t>ohn</a:t>
            </a:r>
            <a:r>
              <a:rPr lang="en-US" dirty="0"/>
              <a:t>) from the last Gospel message but a… </a:t>
            </a:r>
            <a:r>
              <a:rPr lang="en-US" b="1" i="1" dirty="0" err="1"/>
              <a:t>Kunarion</a:t>
            </a:r>
            <a:r>
              <a:rPr lang="en-US" dirty="0"/>
              <a:t> (</a:t>
            </a:r>
            <a:r>
              <a:rPr lang="en-US" dirty="0" err="1"/>
              <a:t>koo</a:t>
            </a:r>
            <a:r>
              <a:rPr lang="en-US" dirty="0"/>
              <a:t>-</a:t>
            </a:r>
            <a:r>
              <a:rPr lang="en-US" dirty="0" err="1"/>
              <a:t>nar</a:t>
            </a:r>
            <a:r>
              <a:rPr lang="en-US" dirty="0"/>
              <a:t>'-ee-on); which means a little dog, this would be a domesticated dog… </a:t>
            </a:r>
          </a:p>
          <a:p>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11</a:t>
            </a:fld>
            <a:endParaRPr lang="en-US"/>
          </a:p>
        </p:txBody>
      </p:sp>
    </p:spTree>
    <p:extLst>
      <p:ext uri="{BB962C8B-B14F-4D97-AF65-F5344CB8AC3E}">
        <p14:creationId xmlns:p14="http://schemas.microsoft.com/office/powerpoint/2010/main" val="433386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r>
              <a:rPr lang="en-US" dirty="0"/>
              <a:t>We have seen with the first Gospel  that there are dogs and pigs that will reject the saving message of the gospel. That in some cases the Pearl of Great Price… is not accepted and even rejected harshly – or even thought of as insignificant….</a:t>
            </a:r>
          </a:p>
          <a:p>
            <a:r>
              <a:rPr lang="en-US" dirty="0"/>
              <a:t>I heard one pastor in the past say that – these dogs and swine need a different type of evangelism – he called it pre-evangelism… which is prayer and true love shown to them by action. </a:t>
            </a:r>
          </a:p>
          <a:p>
            <a:endParaRPr lang="en-US" dirty="0"/>
          </a:p>
          <a:p>
            <a:r>
              <a:rPr lang="en-US" dirty="0"/>
              <a:t>There are times where we must wait on the prevenient grace of God – to go from these…</a:t>
            </a:r>
          </a:p>
        </p:txBody>
      </p:sp>
      <p:sp>
        <p:nvSpPr>
          <p:cNvPr id="4" name="Slide Number Placeholder 3"/>
          <p:cNvSpPr>
            <a:spLocks noGrp="1"/>
          </p:cNvSpPr>
          <p:nvPr>
            <p:ph type="sldNum" sz="quarter" idx="5"/>
          </p:nvPr>
        </p:nvSpPr>
        <p:spPr/>
        <p:txBody>
          <a:bodyPr/>
          <a:lstStyle/>
          <a:p>
            <a:fld id="{759DA591-E39F-4A46-9E72-1EFE26776153}" type="slidenum">
              <a:rPr lang="en-US" smtClean="0"/>
              <a:t>12</a:t>
            </a:fld>
            <a:endParaRPr lang="en-US"/>
          </a:p>
        </p:txBody>
      </p:sp>
    </p:spTree>
    <p:extLst>
      <p:ext uri="{BB962C8B-B14F-4D97-AF65-F5344CB8AC3E}">
        <p14:creationId xmlns:p14="http://schemas.microsoft.com/office/powerpoint/2010/main" val="675280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this… </a:t>
            </a:r>
          </a:p>
          <a:p>
            <a:r>
              <a:rPr lang="en-US" b="0" dirty="0"/>
              <a:t>People must recognize a need - before receiving a solution.</a:t>
            </a:r>
          </a:p>
        </p:txBody>
      </p:sp>
      <p:sp>
        <p:nvSpPr>
          <p:cNvPr id="4" name="Slide Number Placeholder 3"/>
          <p:cNvSpPr>
            <a:spLocks noGrp="1"/>
          </p:cNvSpPr>
          <p:nvPr>
            <p:ph type="sldNum" sz="quarter" idx="5"/>
          </p:nvPr>
        </p:nvSpPr>
        <p:spPr/>
        <p:txBody>
          <a:bodyPr/>
          <a:lstStyle/>
          <a:p>
            <a:fld id="{759DA591-E39F-4A46-9E72-1EFE26776153}" type="slidenum">
              <a:rPr lang="en-US" smtClean="0"/>
              <a:t>13</a:t>
            </a:fld>
            <a:endParaRPr lang="en-US"/>
          </a:p>
        </p:txBody>
      </p:sp>
    </p:spTree>
    <p:extLst>
      <p:ext uri="{BB962C8B-B14F-4D97-AF65-F5344CB8AC3E}">
        <p14:creationId xmlns:p14="http://schemas.microsoft.com/office/powerpoint/2010/main" val="173318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after Jesus spoke about pulling the beam out of your eye before looking to remove the speck in your brothers' eye…  He said this comment about dogs and swine – let’s look at this first part of the scripture…  </a:t>
            </a:r>
            <a:r>
              <a:rPr lang="en-US" sz="1200" dirty="0">
                <a:solidFill>
                  <a:srgbClr val="000000"/>
                </a:solidFill>
                <a:effectLst/>
                <a:latin typeface="system-ui"/>
              </a:rPr>
              <a:t>“Do not give what is holy to dogs,…”</a:t>
            </a:r>
          </a:p>
          <a:p>
            <a:r>
              <a:rPr lang="en-US" sz="1200" dirty="0">
                <a:solidFill>
                  <a:srgbClr val="000000"/>
                </a:solidFill>
                <a:effectLst/>
                <a:latin typeface="system-ui"/>
              </a:rPr>
              <a:t>If we just look at the words in Greek – it reveals some meaning…  </a:t>
            </a:r>
          </a:p>
          <a:p>
            <a:r>
              <a:rPr lang="en-US" sz="1200" b="1" dirty="0">
                <a:solidFill>
                  <a:srgbClr val="000000"/>
                </a:solidFill>
                <a:effectLst/>
                <a:latin typeface="system-ui"/>
              </a:rPr>
              <a:t>CLICK</a:t>
            </a:r>
          </a:p>
          <a:p>
            <a:r>
              <a:rPr lang="en-US" sz="1200" dirty="0">
                <a:solidFill>
                  <a:srgbClr val="000000"/>
                </a:solidFill>
                <a:effectLst/>
                <a:latin typeface="system-ui"/>
              </a:rPr>
              <a:t>Holy is </a:t>
            </a:r>
            <a:r>
              <a:rPr lang="en-US" b="1" i="1" dirty="0"/>
              <a:t>Hagios</a:t>
            </a:r>
            <a:r>
              <a:rPr lang="en-US" dirty="0"/>
              <a:t> (hag'-ee-</a:t>
            </a:r>
            <a:r>
              <a:rPr lang="en-US" dirty="0" err="1"/>
              <a:t>os</a:t>
            </a:r>
            <a:r>
              <a:rPr lang="en-US" dirty="0"/>
              <a:t>); </a:t>
            </a:r>
            <a:r>
              <a:rPr lang="en-US" sz="1200" dirty="0">
                <a:solidFill>
                  <a:srgbClr val="000000"/>
                </a:solidFill>
                <a:effectLst/>
                <a:latin typeface="system-ui"/>
              </a:rPr>
              <a:t>meaning most holy thing.</a:t>
            </a:r>
          </a:p>
          <a:p>
            <a:r>
              <a:rPr lang="en-US" sz="1200" b="1" dirty="0">
                <a:solidFill>
                  <a:srgbClr val="000000"/>
                </a:solidFill>
                <a:effectLst/>
                <a:latin typeface="system-ui"/>
              </a:rPr>
              <a:t>CLICK</a:t>
            </a:r>
          </a:p>
          <a:p>
            <a:r>
              <a:rPr lang="en-US" sz="1200" dirty="0">
                <a:solidFill>
                  <a:srgbClr val="000000"/>
                </a:solidFill>
                <a:effectLst/>
                <a:latin typeface="system-ui"/>
              </a:rPr>
              <a:t>Dogs is </a:t>
            </a:r>
            <a:r>
              <a:rPr lang="en-US" b="1" i="1" dirty="0"/>
              <a:t>Kuon</a:t>
            </a:r>
            <a:r>
              <a:rPr lang="en-US" dirty="0"/>
              <a:t> (</a:t>
            </a:r>
            <a:r>
              <a:rPr lang="en-US" dirty="0" err="1"/>
              <a:t>koo</a:t>
            </a:r>
            <a:r>
              <a:rPr lang="en-US" dirty="0"/>
              <a:t>'-</a:t>
            </a:r>
            <a:r>
              <a:rPr lang="en-US" dirty="0" err="1"/>
              <a:t>ohn</a:t>
            </a:r>
            <a:r>
              <a:rPr lang="en-US" dirty="0"/>
              <a:t>); meaning a dog, but metaphorically meaning a man of impure mind, an impudent man – which is a shameless man that is bold while despising others.</a:t>
            </a:r>
          </a:p>
          <a:p>
            <a:endParaRPr lang="en-US" dirty="0"/>
          </a:p>
          <a:p>
            <a:r>
              <a:rPr lang="en-US" dirty="0"/>
              <a:t>Now this dog here is too cute to represent </a:t>
            </a:r>
            <a:r>
              <a:rPr lang="en-US" b="1" i="1" dirty="0"/>
              <a:t>Kuon</a:t>
            </a:r>
            <a:r>
              <a:rPr lang="en-US" dirty="0"/>
              <a:t> (</a:t>
            </a:r>
            <a:r>
              <a:rPr lang="en-US" dirty="0" err="1"/>
              <a:t>koo</a:t>
            </a:r>
            <a:r>
              <a:rPr lang="en-US" dirty="0"/>
              <a:t>'-</a:t>
            </a:r>
            <a:r>
              <a:rPr lang="en-US" dirty="0" err="1"/>
              <a:t>ohn</a:t>
            </a:r>
            <a:r>
              <a:rPr lang="en-US" dirty="0"/>
              <a:t>)… this is better pictured as….</a:t>
            </a:r>
          </a:p>
          <a:p>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2</a:t>
            </a:fld>
            <a:endParaRPr lang="en-US"/>
          </a:p>
        </p:txBody>
      </p:sp>
    </p:spTree>
    <p:extLst>
      <p:ext uri="{BB962C8B-B14F-4D97-AF65-F5344CB8AC3E}">
        <p14:creationId xmlns:p14="http://schemas.microsoft.com/office/powerpoint/2010/main" val="126383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read that it is believed this principle of Jesus was proven by His physical ministry here on earth – He did not perform miracles for unbelievers. Which is shown a little later in Matthew and other Gospels – think about it - when He visited Nazareth, He did not do many mighty works there because of their unbelief.</a:t>
            </a:r>
          </a:p>
          <a:p>
            <a:endParaRPr lang="en-US" dirty="0"/>
          </a:p>
          <a:p>
            <a:r>
              <a:rPr lang="en-US" dirty="0"/>
              <a:t>What is holy is not just miracles given – it is the Gospel spoken. </a:t>
            </a:r>
          </a:p>
        </p:txBody>
      </p:sp>
      <p:sp>
        <p:nvSpPr>
          <p:cNvPr id="4" name="Slide Number Placeholder 3"/>
          <p:cNvSpPr>
            <a:spLocks noGrp="1"/>
          </p:cNvSpPr>
          <p:nvPr>
            <p:ph type="sldNum" sz="quarter" idx="5"/>
          </p:nvPr>
        </p:nvSpPr>
        <p:spPr/>
        <p:txBody>
          <a:bodyPr/>
          <a:lstStyle/>
          <a:p>
            <a:fld id="{759DA591-E39F-4A46-9E72-1EFE26776153}" type="slidenum">
              <a:rPr lang="en-US" smtClean="0"/>
              <a:t>3</a:t>
            </a:fld>
            <a:endParaRPr lang="en-US"/>
          </a:p>
        </p:txBody>
      </p:sp>
    </p:spTree>
    <p:extLst>
      <p:ext uri="{BB962C8B-B14F-4D97-AF65-F5344CB8AC3E}">
        <p14:creationId xmlns:p14="http://schemas.microsoft.com/office/powerpoint/2010/main" val="1312922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Proverbs 23:9</a:t>
            </a:r>
          </a:p>
          <a:p>
            <a:r>
              <a:rPr lang="en-US" b="0" i="0" dirty="0">
                <a:solidFill>
                  <a:srgbClr val="000000"/>
                </a:solidFill>
                <a:effectLst/>
                <a:latin typeface="system-ui"/>
              </a:rPr>
              <a:t>Do not speak in the hearing of a fool,</a:t>
            </a:r>
            <a:br>
              <a:rPr lang="en-US" dirty="0"/>
            </a:br>
            <a:r>
              <a:rPr lang="en-US" b="0" i="0" dirty="0">
                <a:solidFill>
                  <a:srgbClr val="000000"/>
                </a:solidFill>
                <a:effectLst/>
                <a:latin typeface="system-ui"/>
              </a:rPr>
              <a:t>For he will despise the wisdom of your words.</a:t>
            </a:r>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4</a:t>
            </a:fld>
            <a:endParaRPr lang="en-US"/>
          </a:p>
        </p:txBody>
      </p:sp>
    </p:spTree>
    <p:extLst>
      <p:ext uri="{BB962C8B-B14F-4D97-AF65-F5344CB8AC3E}">
        <p14:creationId xmlns:p14="http://schemas.microsoft.com/office/powerpoint/2010/main" val="3778616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second part of this scripture is:</a:t>
            </a:r>
          </a:p>
          <a:p>
            <a:r>
              <a:rPr lang="en-US" sz="1200" dirty="0">
                <a:effectLst/>
                <a:latin typeface="system-ui"/>
              </a:rPr>
              <a:t>and do not throw your pearls before swine, or they will trample them under their feet, and turn and tear you to pieces.</a:t>
            </a:r>
            <a:endParaRPr lang="en-US" dirty="0"/>
          </a:p>
          <a:p>
            <a:endParaRPr lang="en-US" dirty="0"/>
          </a:p>
          <a:p>
            <a:r>
              <a:rPr lang="en-US" b="1" dirty="0"/>
              <a:t>CLICK</a:t>
            </a:r>
          </a:p>
          <a:p>
            <a:r>
              <a:rPr lang="en-US" dirty="0"/>
              <a:t>Looking at throw – we see the word </a:t>
            </a:r>
            <a:r>
              <a:rPr lang="en-US" b="1" i="1" dirty="0" err="1"/>
              <a:t>Ballo</a:t>
            </a:r>
            <a:r>
              <a:rPr lang="en-US" dirty="0"/>
              <a:t> (</a:t>
            </a:r>
            <a:r>
              <a:rPr lang="en-US" dirty="0" err="1"/>
              <a:t>bal</a:t>
            </a:r>
            <a:r>
              <a:rPr lang="en-US" dirty="0"/>
              <a:t>'-lo); meaning to throw or let go of a thing without caring where it falls.</a:t>
            </a:r>
          </a:p>
          <a:p>
            <a:endParaRPr lang="en-US" dirty="0"/>
          </a:p>
          <a:p>
            <a:r>
              <a:rPr lang="en-US" b="1" dirty="0"/>
              <a:t>CLICK</a:t>
            </a:r>
          </a:p>
          <a:p>
            <a:r>
              <a:rPr lang="en-US" dirty="0"/>
              <a:t>Pearls or  </a:t>
            </a:r>
            <a:r>
              <a:rPr lang="en-US" b="1" i="1" dirty="0"/>
              <a:t>Margarites</a:t>
            </a:r>
            <a:r>
              <a:rPr lang="en-US" dirty="0"/>
              <a:t> (mar-gar-ee'-tace);  is a literal pearl but is also a proverb, a word of great value.</a:t>
            </a:r>
          </a:p>
          <a:p>
            <a:endParaRPr lang="en-US" dirty="0"/>
          </a:p>
          <a:p>
            <a:r>
              <a:rPr lang="en-US" dirty="0"/>
              <a:t>Swine were known as unclean animals – and have shown to not appreciate what is valuable.</a:t>
            </a:r>
          </a:p>
          <a:p>
            <a:endParaRPr lang="en-US" dirty="0"/>
          </a:p>
          <a:p>
            <a:r>
              <a:rPr lang="en-US" dirty="0"/>
              <a:t>It says: or they will trample them… </a:t>
            </a:r>
            <a:r>
              <a:rPr lang="en-US" b="1" dirty="0"/>
              <a:t>CLICK</a:t>
            </a:r>
          </a:p>
          <a:p>
            <a:endParaRPr lang="en-US" dirty="0"/>
          </a:p>
          <a:p>
            <a:r>
              <a:rPr lang="en-US" b="1" i="1" dirty="0" err="1"/>
              <a:t>Katapateo</a:t>
            </a:r>
            <a:r>
              <a:rPr lang="en-US" dirty="0"/>
              <a:t> (kat-ap-at-eh'-o); means to trample but also metaphorically means to treat with rudeness and insult, to treat with insulting neglect.</a:t>
            </a:r>
          </a:p>
          <a:p>
            <a:endParaRPr lang="en-US" dirty="0"/>
          </a:p>
          <a:p>
            <a:r>
              <a:rPr lang="en-US" dirty="0"/>
              <a:t>This could go beyond verbal abuse and become a physical retaliation – KJV says rend you… which means to rip apart. </a:t>
            </a:r>
          </a:p>
          <a:p>
            <a:endParaRPr lang="en-US" dirty="0"/>
          </a:p>
          <a:p>
            <a:r>
              <a:rPr lang="en-US" dirty="0"/>
              <a:t>There is another story about a different kind of dog than what we witnessed earlier.</a:t>
            </a:r>
          </a:p>
        </p:txBody>
      </p:sp>
      <p:sp>
        <p:nvSpPr>
          <p:cNvPr id="4" name="Slide Number Placeholder 3"/>
          <p:cNvSpPr>
            <a:spLocks noGrp="1"/>
          </p:cNvSpPr>
          <p:nvPr>
            <p:ph type="sldNum" sz="quarter" idx="5"/>
          </p:nvPr>
        </p:nvSpPr>
        <p:spPr/>
        <p:txBody>
          <a:bodyPr/>
          <a:lstStyle/>
          <a:p>
            <a:fld id="{759DA591-E39F-4A46-9E72-1EFE26776153}" type="slidenum">
              <a:rPr lang="en-US" smtClean="0"/>
              <a:t>5</a:t>
            </a:fld>
            <a:endParaRPr lang="en-US"/>
          </a:p>
        </p:txBody>
      </p:sp>
    </p:spTree>
    <p:extLst>
      <p:ext uri="{BB962C8B-B14F-4D97-AF65-F5344CB8AC3E}">
        <p14:creationId xmlns:p14="http://schemas.microsoft.com/office/powerpoint/2010/main" val="1293978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this painting have to do with dogs…</a:t>
            </a:r>
          </a:p>
        </p:txBody>
      </p:sp>
      <p:sp>
        <p:nvSpPr>
          <p:cNvPr id="4" name="Slide Number Placeholder 3"/>
          <p:cNvSpPr>
            <a:spLocks noGrp="1"/>
          </p:cNvSpPr>
          <p:nvPr>
            <p:ph type="sldNum" sz="quarter" idx="5"/>
          </p:nvPr>
        </p:nvSpPr>
        <p:spPr/>
        <p:txBody>
          <a:bodyPr/>
          <a:lstStyle/>
          <a:p>
            <a:fld id="{759DA591-E39F-4A46-9E72-1EFE26776153}" type="slidenum">
              <a:rPr lang="en-US" smtClean="0"/>
              <a:t>6</a:t>
            </a:fld>
            <a:endParaRPr lang="en-US"/>
          </a:p>
        </p:txBody>
      </p:sp>
    </p:spTree>
    <p:extLst>
      <p:ext uri="{BB962C8B-B14F-4D97-AF65-F5344CB8AC3E}">
        <p14:creationId xmlns:p14="http://schemas.microsoft.com/office/powerpoint/2010/main" val="457430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this painting have to do with dogs…</a:t>
            </a:r>
          </a:p>
          <a:p>
            <a:endParaRPr lang="en-US" b="1" dirty="0"/>
          </a:p>
          <a:p>
            <a:r>
              <a:rPr lang="en-US" b="1" dirty="0"/>
              <a:t>CLICK</a:t>
            </a:r>
          </a:p>
          <a:p>
            <a:r>
              <a:rPr lang="en-US" dirty="0"/>
              <a:t>This was a story about a Syrophoenician woman who came to the Savior.</a:t>
            </a:r>
          </a:p>
          <a:p>
            <a:endParaRPr lang="en-US" dirty="0"/>
          </a:p>
          <a:p>
            <a:r>
              <a:rPr lang="en-US" sz="1200" dirty="0"/>
              <a:t>Matthew 15:21-28</a:t>
            </a:r>
          </a:p>
          <a:p>
            <a:r>
              <a:rPr lang="en-US" sz="1200" b="1" dirty="0">
                <a:solidFill>
                  <a:srgbClr val="000000"/>
                </a:solidFill>
                <a:effectLst/>
                <a:latin typeface="system-ui"/>
              </a:rPr>
              <a:t>21 </a:t>
            </a:r>
            <a:r>
              <a:rPr lang="en-US" sz="1200" dirty="0">
                <a:solidFill>
                  <a:srgbClr val="000000"/>
                </a:solidFill>
                <a:effectLst/>
                <a:latin typeface="system-ui"/>
              </a:rPr>
              <a:t>Jesus went away from there, and withdrew into the district of </a:t>
            </a:r>
            <a:r>
              <a:rPr lang="en-US" sz="1200" dirty="0" err="1">
                <a:solidFill>
                  <a:srgbClr val="000000"/>
                </a:solidFill>
                <a:effectLst/>
                <a:latin typeface="system-ui"/>
              </a:rPr>
              <a:t>Tyre</a:t>
            </a:r>
            <a:r>
              <a:rPr lang="en-US" sz="1200" dirty="0">
                <a:solidFill>
                  <a:srgbClr val="000000"/>
                </a:solidFill>
                <a:effectLst/>
                <a:latin typeface="system-ui"/>
              </a:rPr>
              <a:t> and Sidon. </a:t>
            </a:r>
            <a:r>
              <a:rPr lang="en-US" sz="1200" b="1" dirty="0">
                <a:solidFill>
                  <a:srgbClr val="000000"/>
                </a:solidFill>
                <a:effectLst/>
                <a:latin typeface="system-ui"/>
              </a:rPr>
              <a:t>22 </a:t>
            </a:r>
            <a:r>
              <a:rPr lang="en-US" sz="1200" dirty="0">
                <a:solidFill>
                  <a:srgbClr val="000000"/>
                </a:solidFill>
                <a:effectLst/>
                <a:latin typeface="system-ui"/>
              </a:rPr>
              <a:t>And a Canaanite woman from that region came out and </a:t>
            </a:r>
            <a:r>
              <a:rPr lang="en-US" sz="1200" i="1" dirty="0">
                <a:solidFill>
                  <a:srgbClr val="000000"/>
                </a:solidFill>
                <a:effectLst/>
                <a:latin typeface="system-ui"/>
              </a:rPr>
              <a:t>began</a:t>
            </a:r>
            <a:r>
              <a:rPr lang="en-US" sz="1200" dirty="0">
                <a:solidFill>
                  <a:srgbClr val="000000"/>
                </a:solidFill>
                <a:effectLst/>
                <a:latin typeface="system-ui"/>
              </a:rPr>
              <a:t> to cry out, saying, “Have mercy on me, Lord, Son of David; my daughter is cruelly demon-possessed.” </a:t>
            </a:r>
            <a:r>
              <a:rPr lang="en-US" sz="1200" b="1" dirty="0">
                <a:solidFill>
                  <a:srgbClr val="000000"/>
                </a:solidFill>
                <a:effectLst/>
                <a:latin typeface="system-ui"/>
              </a:rPr>
              <a:t>23 </a:t>
            </a:r>
            <a:r>
              <a:rPr lang="en-US" sz="1200" dirty="0">
                <a:solidFill>
                  <a:srgbClr val="000000"/>
                </a:solidFill>
                <a:effectLst/>
                <a:latin typeface="system-ui"/>
              </a:rPr>
              <a:t>But He did not answer her a word. And His disciples came and implored Him, saying, “Send her away, because she keeps shouting at us.” </a:t>
            </a:r>
            <a:endParaRPr lang="en-US" sz="1200" dirty="0"/>
          </a:p>
          <a:p>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7</a:t>
            </a:fld>
            <a:endParaRPr lang="en-US"/>
          </a:p>
        </p:txBody>
      </p:sp>
    </p:spTree>
    <p:extLst>
      <p:ext uri="{BB962C8B-B14F-4D97-AF65-F5344CB8AC3E}">
        <p14:creationId xmlns:p14="http://schemas.microsoft.com/office/powerpoint/2010/main" val="293812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Matthew 15:21-28</a:t>
            </a:r>
          </a:p>
          <a:p>
            <a:r>
              <a:rPr lang="en-US" sz="1200" b="1" dirty="0"/>
              <a:t>24 </a:t>
            </a:r>
            <a:r>
              <a:rPr lang="en-US" sz="1200" dirty="0"/>
              <a:t>But He answered and said, “I was sent only to the lost sheep of the house of Israel.” </a:t>
            </a:r>
            <a:r>
              <a:rPr lang="en-US" sz="1200" b="1" dirty="0"/>
              <a:t>25 </a:t>
            </a:r>
            <a:r>
              <a:rPr lang="en-US" sz="1200" dirty="0"/>
              <a:t>But she came and </a:t>
            </a:r>
            <a:r>
              <a:rPr lang="en-US" sz="1200" i="1" dirty="0"/>
              <a:t>began</a:t>
            </a:r>
            <a:r>
              <a:rPr lang="en-US" sz="1200" dirty="0"/>
              <a:t> to bow down before Him, saying, “Lord, help me!” </a:t>
            </a:r>
            <a:r>
              <a:rPr lang="en-US" sz="1200" b="1" dirty="0"/>
              <a:t>26 </a:t>
            </a:r>
            <a:r>
              <a:rPr lang="en-US" sz="1200" dirty="0"/>
              <a:t>And He answered and said, “It is not [good to take the children’s bread and throw it to the dogs.” </a:t>
            </a:r>
            <a:r>
              <a:rPr lang="en-US" sz="1200" b="1" dirty="0"/>
              <a:t>27 </a:t>
            </a:r>
            <a:r>
              <a:rPr lang="en-US" sz="1200" dirty="0"/>
              <a:t>But she said, “Yes, Lord; but even the dogs feed on the crumbs which fall from their masters’ table.” </a:t>
            </a:r>
            <a:r>
              <a:rPr lang="en-US" sz="1200" b="1" dirty="0"/>
              <a:t>28 </a:t>
            </a:r>
            <a:r>
              <a:rPr lang="en-US" sz="1200" dirty="0"/>
              <a:t>Then Jesus said to her, “O woman, your faith is great; it shall be done for you as you wish.” And her daughter was healed at once.</a:t>
            </a:r>
            <a:endParaRPr lang="en-US" sz="2000" dirty="0"/>
          </a:p>
          <a:p>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8</a:t>
            </a:fld>
            <a:endParaRPr lang="en-US"/>
          </a:p>
        </p:txBody>
      </p:sp>
    </p:spTree>
    <p:extLst>
      <p:ext uri="{BB962C8B-B14F-4D97-AF65-F5344CB8AC3E}">
        <p14:creationId xmlns:p14="http://schemas.microsoft.com/office/powerpoint/2010/main" val="1053363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story was also told from a different perspective in the book of Mark.</a:t>
            </a:r>
          </a:p>
          <a:p>
            <a:endParaRPr lang="en-US" sz="1600" dirty="0"/>
          </a:p>
          <a:p>
            <a:r>
              <a:rPr lang="en-US" sz="1600" dirty="0"/>
              <a:t>Mark 7:24-30</a:t>
            </a:r>
          </a:p>
          <a:p>
            <a:r>
              <a:rPr lang="en-US" sz="1400" b="1" dirty="0"/>
              <a:t>24 </a:t>
            </a:r>
            <a:r>
              <a:rPr lang="en-US" sz="1400" dirty="0"/>
              <a:t>Jesus got up and went away from there to the region of </a:t>
            </a:r>
            <a:r>
              <a:rPr lang="en-US" sz="1400" dirty="0" err="1"/>
              <a:t>Tyre</a:t>
            </a:r>
            <a:r>
              <a:rPr lang="en-US" sz="1400" dirty="0"/>
              <a:t>. And when He had entered a house, He wanted no one to know </a:t>
            </a:r>
            <a:r>
              <a:rPr lang="en-US" sz="1400" i="1" dirty="0"/>
              <a:t>of it</a:t>
            </a:r>
            <a:r>
              <a:rPr lang="en-US" sz="1400" dirty="0"/>
              <a:t>; yet He could not escape notice. </a:t>
            </a:r>
            <a:r>
              <a:rPr lang="en-US" sz="1400" b="1" dirty="0"/>
              <a:t>25 </a:t>
            </a:r>
            <a:r>
              <a:rPr lang="en-US" sz="1400" dirty="0"/>
              <a:t>But after hearing of Him, a woman whose little daughter had an unclean spirit immediately came and fell at His feet. </a:t>
            </a:r>
            <a:r>
              <a:rPr lang="en-US" sz="1400" b="1" dirty="0"/>
              <a:t>26 </a:t>
            </a:r>
            <a:r>
              <a:rPr lang="en-US" sz="1400" dirty="0"/>
              <a:t>Now the woman was a Gentile, of the Syrophoenician race. And she kept asking Him to cast the demon out of her daughter. </a:t>
            </a:r>
            <a:endParaRPr lang="en-US" sz="3600" dirty="0"/>
          </a:p>
          <a:p>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9</a:t>
            </a:fld>
            <a:endParaRPr lang="en-US"/>
          </a:p>
        </p:txBody>
      </p:sp>
    </p:spTree>
    <p:extLst>
      <p:ext uri="{BB962C8B-B14F-4D97-AF65-F5344CB8AC3E}">
        <p14:creationId xmlns:p14="http://schemas.microsoft.com/office/powerpoint/2010/main" val="1904101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4248B4-FDC8-4528-9290-6D2FE77227D6}"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248B4-FDC8-4528-9290-6D2FE77227D6}"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248B4-FDC8-4528-9290-6D2FE77227D6}"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248B4-FDC8-4528-9290-6D2FE77227D6}"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4248B4-FDC8-4528-9290-6D2FE77227D6}"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4248B4-FDC8-4528-9290-6D2FE77227D6}"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4248B4-FDC8-4528-9290-6D2FE77227D6}" type="datetimeFigureOut">
              <a:rPr lang="en-US" smtClean="0"/>
              <a:pPr/>
              <a:t>3/27/2024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4248B4-FDC8-4528-9290-6D2FE77227D6}" type="datetimeFigureOut">
              <a:rPr lang="en-US" smtClean="0"/>
              <a:pPr/>
              <a:t>3/27/2024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248B4-FDC8-4528-9290-6D2FE77227D6}" type="datetimeFigureOut">
              <a:rPr lang="en-US" smtClean="0"/>
              <a:pPr/>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4248B4-FDC8-4528-9290-6D2FE77227D6}"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4248B4-FDC8-4528-9290-6D2FE77227D6}"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248B4-FDC8-4528-9290-6D2FE77227D6}" type="datetimeFigureOut">
              <a:rPr lang="en-US" smtClean="0"/>
              <a:pPr/>
              <a:t>3/27/2024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E8A76-28EF-45B2-9998-C1E08829B9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1A90E8-7E75-4E95-AC34-4CD6E98654C3}"/>
              </a:ext>
            </a:extLst>
          </p:cNvPr>
          <p:cNvPicPr>
            <a:picLocks noChangeAspect="1"/>
          </p:cNvPicPr>
          <p:nvPr/>
        </p:nvPicPr>
        <p:blipFill>
          <a:blip r:embed="rId3"/>
          <a:stretch>
            <a:fillRect/>
          </a:stretch>
        </p:blipFill>
        <p:spPr>
          <a:xfrm>
            <a:off x="-31376" y="-429949"/>
            <a:ext cx="9143999" cy="7301396"/>
          </a:xfrm>
          <a:prstGeom prst="rect">
            <a:avLst/>
          </a:prstGeom>
        </p:spPr>
      </p:pic>
      <p:sp>
        <p:nvSpPr>
          <p:cNvPr id="3" name="Rectangle 2">
            <a:extLst>
              <a:ext uri="{FF2B5EF4-FFF2-40B4-BE49-F238E27FC236}">
                <a16:creationId xmlns:a16="http://schemas.microsoft.com/office/drawing/2014/main" id="{E2089986-AEF7-4C69-982B-62BB069B4C27}"/>
              </a:ext>
            </a:extLst>
          </p:cNvPr>
          <p:cNvSpPr/>
          <p:nvPr/>
        </p:nvSpPr>
        <p:spPr>
          <a:xfrm>
            <a:off x="426474" y="0"/>
            <a:ext cx="8291052" cy="1323439"/>
          </a:xfrm>
          <a:prstGeom prst="rect">
            <a:avLst/>
          </a:prstGeom>
          <a:noFill/>
        </p:spPr>
        <p:txBody>
          <a:bodyPr wrap="none" lIns="91440" tIns="45720" rIns="91440" bIns="45720">
            <a:spAutoFit/>
          </a:bodyPr>
          <a:lstStyle/>
          <a:p>
            <a:r>
              <a:rPr lang="en-US" sz="8000" b="0" cap="none" spc="0" dirty="0">
                <a:ln w="0"/>
                <a:solidFill>
                  <a:schemeClr val="bg1"/>
                </a:solidFill>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GOSPELS: </a:t>
            </a:r>
            <a:r>
              <a:rPr lang="en-US" sz="7200" b="0" cap="none" spc="0" dirty="0">
                <a:ln w="0"/>
                <a:solidFill>
                  <a:schemeClr val="bg1"/>
                </a:solidFill>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Pups, Pigs &amp; Pearls</a:t>
            </a:r>
          </a:p>
        </p:txBody>
      </p:sp>
      <p:pic>
        <p:nvPicPr>
          <p:cNvPr id="2" name="Picture 1">
            <a:extLst>
              <a:ext uri="{FF2B5EF4-FFF2-40B4-BE49-F238E27FC236}">
                <a16:creationId xmlns:a16="http://schemas.microsoft.com/office/drawing/2014/main" id="{BE99D276-3784-4B8C-9450-7363AE7A7DC5}"/>
              </a:ext>
            </a:extLst>
          </p:cNvPr>
          <p:cNvPicPr>
            <a:picLocks noChangeAspect="1"/>
          </p:cNvPicPr>
          <p:nvPr/>
        </p:nvPicPr>
        <p:blipFill>
          <a:blip r:embed="rId4"/>
          <a:stretch>
            <a:fillRect/>
          </a:stretch>
        </p:blipFill>
        <p:spPr>
          <a:xfrm>
            <a:off x="6781800" y="4814047"/>
            <a:ext cx="1495130" cy="2057400"/>
          </a:xfrm>
          <a:prstGeom prst="rect">
            <a:avLst/>
          </a:prstGeom>
          <a:effectLst>
            <a:softEdge rad="127000"/>
          </a:effectLst>
        </p:spPr>
      </p:pic>
      <p:pic>
        <p:nvPicPr>
          <p:cNvPr id="5" name="Picture 4">
            <a:extLst>
              <a:ext uri="{FF2B5EF4-FFF2-40B4-BE49-F238E27FC236}">
                <a16:creationId xmlns:a16="http://schemas.microsoft.com/office/drawing/2014/main" id="{C981A09A-9980-48D0-8424-AC62756D13E8}"/>
              </a:ext>
            </a:extLst>
          </p:cNvPr>
          <p:cNvPicPr>
            <a:picLocks noChangeAspect="1"/>
          </p:cNvPicPr>
          <p:nvPr/>
        </p:nvPicPr>
        <p:blipFill>
          <a:blip r:embed="rId5"/>
          <a:stretch>
            <a:fillRect/>
          </a:stretch>
        </p:blipFill>
        <p:spPr>
          <a:xfrm>
            <a:off x="3048000" y="4501232"/>
            <a:ext cx="2581635" cy="3429479"/>
          </a:xfrm>
          <a:prstGeom prst="rect">
            <a:avLst/>
          </a:prstGeom>
          <a:effectLst>
            <a:softEdge rad="317500"/>
          </a:effectLst>
        </p:spPr>
      </p:pic>
    </p:spTree>
    <p:extLst>
      <p:ext uri="{BB962C8B-B14F-4D97-AF65-F5344CB8AC3E}">
        <p14:creationId xmlns:p14="http://schemas.microsoft.com/office/powerpoint/2010/main" val="371854375"/>
      </p:ext>
    </p:extLst>
  </p:cSld>
  <p:clrMapOvr>
    <a:masterClrMapping/>
  </p:clrMapOvr>
  <mc:AlternateContent xmlns:mc="http://schemas.openxmlformats.org/markup-compatibility/2006" xmlns:p14="http://schemas.microsoft.com/office/powerpoint/2010/main">
    <mc:Choice Requires="p14">
      <p:transition spd="slow" p14:dur="4000">
        <p:randomBar dir="vert"/>
      </p:transition>
    </mc:Choice>
    <mc:Fallback xmlns="">
      <p:transition spd="slow">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Content Placeholder 3">
            <a:extLst>
              <a:ext uri="{FF2B5EF4-FFF2-40B4-BE49-F238E27FC236}">
                <a16:creationId xmlns:a16="http://schemas.microsoft.com/office/drawing/2014/main" id="{CE6D9293-2A98-423B-8DEF-CA9963013096}"/>
              </a:ext>
            </a:extLst>
          </p:cNvPr>
          <p:cNvPicPr>
            <a:picLocks noGrp="1" noChangeAspect="1"/>
          </p:cNvPicPr>
          <p:nvPr>
            <p:ph idx="1"/>
          </p:nvPr>
        </p:nvPicPr>
        <p:blipFill rotWithShape="1">
          <a:blip r:embed="rId3">
            <a:alphaModFix amt="11000"/>
            <a:extLst>
              <a:ext uri="{BEBA8EAE-BF5A-486C-A8C5-ECC9F3942E4B}">
                <a14:imgProps xmlns:a14="http://schemas.microsoft.com/office/drawing/2010/main">
                  <a14:imgLayer r:embed="rId4">
                    <a14:imgEffect>
                      <a14:artisticPhotocopy/>
                    </a14:imgEffect>
                  </a14:imgLayer>
                </a14:imgProps>
              </a:ext>
            </a:extLst>
          </a:blip>
          <a:srcRect t="5142" r="-1" b="2015"/>
          <a:stretch/>
        </p:blipFill>
        <p:spPr>
          <a:xfrm rot="21480000">
            <a:off x="853377" y="1003258"/>
            <a:ext cx="7437246" cy="4764396"/>
          </a:xfrm>
          <a:prstGeom prst="rect">
            <a:avLst/>
          </a:prstGeom>
        </p:spPr>
      </p:pic>
      <p:sp>
        <p:nvSpPr>
          <p:cNvPr id="2" name="TextBox 1">
            <a:extLst>
              <a:ext uri="{FF2B5EF4-FFF2-40B4-BE49-F238E27FC236}">
                <a16:creationId xmlns:a16="http://schemas.microsoft.com/office/drawing/2014/main" id="{35FA3524-9C51-4E36-9923-4CF658C9CCB3}"/>
              </a:ext>
            </a:extLst>
          </p:cNvPr>
          <p:cNvSpPr txBox="1"/>
          <p:nvPr/>
        </p:nvSpPr>
        <p:spPr>
          <a:xfrm>
            <a:off x="769949" y="1089422"/>
            <a:ext cx="7604102" cy="4893647"/>
          </a:xfrm>
          <a:prstGeom prst="rect">
            <a:avLst/>
          </a:prstGeom>
          <a:noFill/>
        </p:spPr>
        <p:txBody>
          <a:bodyPr wrap="square" rtlCol="0">
            <a:spAutoFit/>
          </a:bodyPr>
          <a:lstStyle/>
          <a:p>
            <a:r>
              <a:rPr lang="en-US" sz="3200" dirty="0"/>
              <a:t>Mark 7:24-30</a:t>
            </a:r>
          </a:p>
          <a:p>
            <a:r>
              <a:rPr lang="en-US" sz="2800" b="1" dirty="0"/>
              <a:t>27 </a:t>
            </a:r>
            <a:r>
              <a:rPr lang="en-US" sz="2800" dirty="0"/>
              <a:t>And He was saying to her, “Let the children be satisfied first, for it is not good to take the children’s bread and throw it to the dogs.” </a:t>
            </a:r>
            <a:r>
              <a:rPr lang="en-US" sz="2800" b="1" dirty="0"/>
              <a:t>28 </a:t>
            </a:r>
            <a:r>
              <a:rPr lang="en-US" sz="2800" dirty="0"/>
              <a:t>But she answered and said to Him, “Yes, Lord, </a:t>
            </a:r>
            <a:r>
              <a:rPr lang="en-US" sz="2800" i="1" dirty="0"/>
              <a:t>but</a:t>
            </a:r>
            <a:r>
              <a:rPr lang="en-US" sz="2800" dirty="0"/>
              <a:t> even the dogs under the table feed on the children’s crumbs.” </a:t>
            </a:r>
            <a:r>
              <a:rPr lang="en-US" sz="2800" b="1" dirty="0"/>
              <a:t>29 </a:t>
            </a:r>
            <a:r>
              <a:rPr lang="en-US" sz="2800" dirty="0"/>
              <a:t>And He said to her, “Because of this answer go; the demon has gone out of your daughter.” </a:t>
            </a:r>
            <a:r>
              <a:rPr lang="en-US" sz="2800" b="1" dirty="0"/>
              <a:t>30 </a:t>
            </a:r>
            <a:r>
              <a:rPr lang="en-US" sz="2800" dirty="0"/>
              <a:t>And going back to her home, she found the child lying on the bed, the demon having left.</a:t>
            </a:r>
            <a:endParaRPr lang="en-US" sz="8000" dirty="0"/>
          </a:p>
        </p:txBody>
      </p:sp>
    </p:spTree>
    <p:extLst>
      <p:ext uri="{BB962C8B-B14F-4D97-AF65-F5344CB8AC3E}">
        <p14:creationId xmlns:p14="http://schemas.microsoft.com/office/powerpoint/2010/main" val="152859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Content Placeholder 3">
            <a:extLst>
              <a:ext uri="{FF2B5EF4-FFF2-40B4-BE49-F238E27FC236}">
                <a16:creationId xmlns:a16="http://schemas.microsoft.com/office/drawing/2014/main" id="{CE6D9293-2A98-423B-8DEF-CA9963013096}"/>
              </a:ext>
            </a:extLst>
          </p:cNvPr>
          <p:cNvPicPr>
            <a:picLocks noGrp="1" noChangeAspect="1"/>
          </p:cNvPicPr>
          <p:nvPr>
            <p:ph idx="1"/>
          </p:nvPr>
        </p:nvPicPr>
        <p:blipFill rotWithShape="1">
          <a:blip r:embed="rId3"/>
          <a:srcRect t="5142" r="-1" b="2015"/>
          <a:stretch/>
        </p:blipFill>
        <p:spPr>
          <a:xfrm rot="21480000">
            <a:off x="853377" y="1003258"/>
            <a:ext cx="7437246" cy="4764396"/>
          </a:xfrm>
          <a:prstGeom prst="rect">
            <a:avLst/>
          </a:prstGeom>
        </p:spPr>
      </p:pic>
      <p:pic>
        <p:nvPicPr>
          <p:cNvPr id="2" name="Picture 1">
            <a:extLst>
              <a:ext uri="{FF2B5EF4-FFF2-40B4-BE49-F238E27FC236}">
                <a16:creationId xmlns:a16="http://schemas.microsoft.com/office/drawing/2014/main" id="{537805C2-8611-4B59-88E7-B211EE2AC60B}"/>
              </a:ext>
            </a:extLst>
          </p:cNvPr>
          <p:cNvPicPr>
            <a:picLocks noChangeAspect="1"/>
          </p:cNvPicPr>
          <p:nvPr/>
        </p:nvPicPr>
        <p:blipFill>
          <a:blip r:embed="rId4">
            <a:alphaModFix/>
          </a:blip>
          <a:stretch>
            <a:fillRect/>
          </a:stretch>
        </p:blipFill>
        <p:spPr>
          <a:xfrm>
            <a:off x="10210800" y="4532866"/>
            <a:ext cx="1750309" cy="2325134"/>
          </a:xfrm>
          <a:prstGeom prst="rect">
            <a:avLst/>
          </a:prstGeom>
          <a:effectLst>
            <a:softEdge rad="317500"/>
          </a:effectLst>
        </p:spPr>
      </p:pic>
    </p:spTree>
    <p:extLst>
      <p:ext uri="{BB962C8B-B14F-4D97-AF65-F5344CB8AC3E}">
        <p14:creationId xmlns:p14="http://schemas.microsoft.com/office/powerpoint/2010/main" val="1584599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7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Content Placeholder 3">
            <a:extLst>
              <a:ext uri="{FF2B5EF4-FFF2-40B4-BE49-F238E27FC236}">
                <a16:creationId xmlns:a16="http://schemas.microsoft.com/office/drawing/2014/main" id="{CE6D9293-2A98-423B-8DEF-CA9963013096}"/>
              </a:ext>
            </a:extLst>
          </p:cNvPr>
          <p:cNvPicPr>
            <a:picLocks noGrp="1" noChangeAspect="1"/>
          </p:cNvPicPr>
          <p:nvPr>
            <p:ph idx="1"/>
          </p:nvPr>
        </p:nvPicPr>
        <p:blipFill rotWithShape="1">
          <a:blip r:embed="rId3">
            <a:alphaModFix amt="0"/>
          </a:blip>
          <a:srcRect t="5142" r="-1" b="2015"/>
          <a:stretch/>
        </p:blipFill>
        <p:spPr>
          <a:xfrm rot="21480000">
            <a:off x="853377" y="1003258"/>
            <a:ext cx="7437246" cy="4764396"/>
          </a:xfrm>
          <a:prstGeom prst="rect">
            <a:avLst/>
          </a:prstGeom>
        </p:spPr>
      </p:pic>
      <p:pic>
        <p:nvPicPr>
          <p:cNvPr id="2" name="Picture 1">
            <a:extLst>
              <a:ext uri="{FF2B5EF4-FFF2-40B4-BE49-F238E27FC236}">
                <a16:creationId xmlns:a16="http://schemas.microsoft.com/office/drawing/2014/main" id="{537805C2-8611-4B59-88E7-B211EE2AC60B}"/>
              </a:ext>
            </a:extLst>
          </p:cNvPr>
          <p:cNvPicPr>
            <a:picLocks noChangeAspect="1"/>
          </p:cNvPicPr>
          <p:nvPr/>
        </p:nvPicPr>
        <p:blipFill>
          <a:blip r:embed="rId4">
            <a:alphaModFix/>
          </a:blip>
          <a:stretch>
            <a:fillRect/>
          </a:stretch>
        </p:blipFill>
        <p:spPr>
          <a:xfrm rot="21397214">
            <a:off x="3378101" y="1668202"/>
            <a:ext cx="2650977" cy="3521594"/>
          </a:xfrm>
          <a:prstGeom prst="rect">
            <a:avLst/>
          </a:prstGeom>
          <a:effectLst>
            <a:softEdge rad="317500"/>
          </a:effectLst>
        </p:spPr>
      </p:pic>
      <p:pic>
        <p:nvPicPr>
          <p:cNvPr id="3" name="Picture 2">
            <a:extLst>
              <a:ext uri="{FF2B5EF4-FFF2-40B4-BE49-F238E27FC236}">
                <a16:creationId xmlns:a16="http://schemas.microsoft.com/office/drawing/2014/main" id="{CE8065DC-D92B-4B40-B388-2F5920DA512E}"/>
              </a:ext>
            </a:extLst>
          </p:cNvPr>
          <p:cNvPicPr>
            <a:picLocks noChangeAspect="1"/>
          </p:cNvPicPr>
          <p:nvPr/>
        </p:nvPicPr>
        <p:blipFill>
          <a:blip r:embed="rId5"/>
          <a:stretch>
            <a:fillRect/>
          </a:stretch>
        </p:blipFill>
        <p:spPr>
          <a:xfrm>
            <a:off x="650821" y="906307"/>
            <a:ext cx="2341516" cy="3376881"/>
          </a:xfrm>
          <a:prstGeom prst="rect">
            <a:avLst/>
          </a:prstGeom>
          <a:effectLst>
            <a:softEdge rad="127000"/>
          </a:effectLst>
        </p:spPr>
      </p:pic>
      <p:pic>
        <p:nvPicPr>
          <p:cNvPr id="5" name="Picture 4">
            <a:extLst>
              <a:ext uri="{FF2B5EF4-FFF2-40B4-BE49-F238E27FC236}">
                <a16:creationId xmlns:a16="http://schemas.microsoft.com/office/drawing/2014/main" id="{85780515-72B1-4430-88FF-3A17B04D876B}"/>
              </a:ext>
            </a:extLst>
          </p:cNvPr>
          <p:cNvPicPr>
            <a:picLocks noChangeAspect="1"/>
          </p:cNvPicPr>
          <p:nvPr/>
        </p:nvPicPr>
        <p:blipFill>
          <a:blip r:embed="rId6">
            <a:alphaModFix/>
          </a:blip>
          <a:stretch>
            <a:fillRect/>
          </a:stretch>
        </p:blipFill>
        <p:spPr>
          <a:xfrm rot="21428311">
            <a:off x="6309138" y="2886333"/>
            <a:ext cx="2152688" cy="2962244"/>
          </a:xfrm>
          <a:prstGeom prst="rect">
            <a:avLst/>
          </a:prstGeom>
          <a:effectLst>
            <a:softEdge rad="127000"/>
          </a:effectLst>
        </p:spPr>
      </p:pic>
    </p:spTree>
    <p:extLst>
      <p:ext uri="{BB962C8B-B14F-4D97-AF65-F5344CB8AC3E}">
        <p14:creationId xmlns:p14="http://schemas.microsoft.com/office/powerpoint/2010/main" val="2825165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7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000"/>
                                        <p:tgtEl>
                                          <p:spTgt spid="2"/>
                                        </p:tgtEl>
                                      </p:cBhvr>
                                    </p:animEffect>
                                    <p:set>
                                      <p:cBhvr>
                                        <p:cTn id="7" dur="1" fill="hold">
                                          <p:stCondLst>
                                            <p:cond delay="3999"/>
                                          </p:stCondLst>
                                        </p:cTn>
                                        <p:tgtEl>
                                          <p:spTgt spid="2"/>
                                        </p:tgtEl>
                                        <p:attrNameLst>
                                          <p:attrName>style.visibility</p:attrName>
                                        </p:attrNameLst>
                                      </p:cBhvr>
                                      <p:to>
                                        <p:strVal val="hidden"/>
                                      </p:to>
                                    </p:set>
                                  </p:childTnLst>
                                </p:cTn>
                              </p:par>
                            </p:childTnLst>
                          </p:cTn>
                        </p:par>
                        <p:par>
                          <p:cTn id="8" fill="hold">
                            <p:stCondLst>
                              <p:cond delay="4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0" fill="hold"/>
                                        <p:tgtEl>
                                          <p:spTgt spid="3"/>
                                        </p:tgtEl>
                                        <p:attrNameLst>
                                          <p:attrName>ppt_w</p:attrName>
                                        </p:attrNameLst>
                                      </p:cBhvr>
                                      <p:tavLst>
                                        <p:tav tm="0">
                                          <p:val>
                                            <p:fltVal val="0"/>
                                          </p:val>
                                        </p:tav>
                                        <p:tav tm="100000">
                                          <p:val>
                                            <p:strVal val="#ppt_w"/>
                                          </p:val>
                                        </p:tav>
                                      </p:tavLst>
                                    </p:anim>
                                    <p:anim calcmode="lin" valueType="num">
                                      <p:cBhvr>
                                        <p:cTn id="12" dur="5000" fill="hold"/>
                                        <p:tgtEl>
                                          <p:spTgt spid="3"/>
                                        </p:tgtEl>
                                        <p:attrNameLst>
                                          <p:attrName>ppt_h</p:attrName>
                                        </p:attrNameLst>
                                      </p:cBhvr>
                                      <p:tavLst>
                                        <p:tav tm="0">
                                          <p:val>
                                            <p:fltVal val="0"/>
                                          </p:val>
                                        </p:tav>
                                        <p:tav tm="100000">
                                          <p:val>
                                            <p:strVal val="#ppt_h"/>
                                          </p:val>
                                        </p:tav>
                                      </p:tavLst>
                                    </p:anim>
                                    <p:animEffect transition="in" filter="fade">
                                      <p:cBhvr>
                                        <p:cTn id="13" dur="50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0" fill="hold"/>
                                        <p:tgtEl>
                                          <p:spTgt spid="5"/>
                                        </p:tgtEl>
                                        <p:attrNameLst>
                                          <p:attrName>ppt_w</p:attrName>
                                        </p:attrNameLst>
                                      </p:cBhvr>
                                      <p:tavLst>
                                        <p:tav tm="0">
                                          <p:val>
                                            <p:fltVal val="0"/>
                                          </p:val>
                                        </p:tav>
                                        <p:tav tm="100000">
                                          <p:val>
                                            <p:strVal val="#ppt_w"/>
                                          </p:val>
                                        </p:tav>
                                      </p:tavLst>
                                    </p:anim>
                                    <p:anim calcmode="lin" valueType="num">
                                      <p:cBhvr>
                                        <p:cTn id="17" dur="5000" fill="hold"/>
                                        <p:tgtEl>
                                          <p:spTgt spid="5"/>
                                        </p:tgtEl>
                                        <p:attrNameLst>
                                          <p:attrName>ppt_h</p:attrName>
                                        </p:attrNameLst>
                                      </p:cBhvr>
                                      <p:tavLst>
                                        <p:tav tm="0">
                                          <p:val>
                                            <p:fltVal val="0"/>
                                          </p:val>
                                        </p:tav>
                                        <p:tav tm="100000">
                                          <p:val>
                                            <p:strVal val="#ppt_h"/>
                                          </p:val>
                                        </p:tav>
                                      </p:tavLst>
                                    </p:anim>
                                    <p:animEffect transition="in" filter="fade">
                                      <p:cBhvr>
                                        <p:cTn id="18"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Content Placeholder 3">
            <a:extLst>
              <a:ext uri="{FF2B5EF4-FFF2-40B4-BE49-F238E27FC236}">
                <a16:creationId xmlns:a16="http://schemas.microsoft.com/office/drawing/2014/main" id="{CE6D9293-2A98-423B-8DEF-CA9963013096}"/>
              </a:ext>
            </a:extLst>
          </p:cNvPr>
          <p:cNvPicPr>
            <a:picLocks noGrp="1" noChangeAspect="1"/>
          </p:cNvPicPr>
          <p:nvPr>
            <p:ph idx="1"/>
          </p:nvPr>
        </p:nvPicPr>
        <p:blipFill rotWithShape="1">
          <a:blip r:embed="rId3">
            <a:alphaModFix amt="0"/>
          </a:blip>
          <a:srcRect t="5142" r="-1" b="2015"/>
          <a:stretch/>
        </p:blipFill>
        <p:spPr>
          <a:xfrm rot="21480000">
            <a:off x="853377" y="1003258"/>
            <a:ext cx="7437246" cy="4764396"/>
          </a:xfrm>
          <a:prstGeom prst="rect">
            <a:avLst/>
          </a:prstGeom>
        </p:spPr>
      </p:pic>
      <p:pic>
        <p:nvPicPr>
          <p:cNvPr id="2" name="Picture 1">
            <a:extLst>
              <a:ext uri="{FF2B5EF4-FFF2-40B4-BE49-F238E27FC236}">
                <a16:creationId xmlns:a16="http://schemas.microsoft.com/office/drawing/2014/main" id="{537805C2-8611-4B59-88E7-B211EE2AC60B}"/>
              </a:ext>
            </a:extLst>
          </p:cNvPr>
          <p:cNvPicPr>
            <a:picLocks noChangeAspect="1"/>
          </p:cNvPicPr>
          <p:nvPr/>
        </p:nvPicPr>
        <p:blipFill>
          <a:blip r:embed="rId4">
            <a:alphaModFix/>
          </a:blip>
          <a:stretch>
            <a:fillRect/>
          </a:stretch>
        </p:blipFill>
        <p:spPr>
          <a:xfrm rot="21397214">
            <a:off x="2495055" y="498330"/>
            <a:ext cx="4375071" cy="5811904"/>
          </a:xfrm>
          <a:prstGeom prst="rect">
            <a:avLst/>
          </a:prstGeom>
          <a:effectLst>
            <a:softEdge rad="317500"/>
          </a:effectLst>
        </p:spPr>
      </p:pic>
      <p:pic>
        <p:nvPicPr>
          <p:cNvPr id="3" name="Picture 2">
            <a:extLst>
              <a:ext uri="{FF2B5EF4-FFF2-40B4-BE49-F238E27FC236}">
                <a16:creationId xmlns:a16="http://schemas.microsoft.com/office/drawing/2014/main" id="{CE8065DC-D92B-4B40-B388-2F5920DA512E}"/>
              </a:ext>
            </a:extLst>
          </p:cNvPr>
          <p:cNvPicPr>
            <a:picLocks noChangeAspect="1"/>
          </p:cNvPicPr>
          <p:nvPr/>
        </p:nvPicPr>
        <p:blipFill>
          <a:blip r:embed="rId5">
            <a:alphaModFix amt="0"/>
          </a:blip>
          <a:stretch>
            <a:fillRect/>
          </a:stretch>
        </p:blipFill>
        <p:spPr>
          <a:xfrm>
            <a:off x="650821" y="906307"/>
            <a:ext cx="2341516" cy="3376881"/>
          </a:xfrm>
          <a:prstGeom prst="rect">
            <a:avLst/>
          </a:prstGeom>
          <a:effectLst>
            <a:softEdge rad="127000"/>
          </a:effectLst>
        </p:spPr>
      </p:pic>
      <p:pic>
        <p:nvPicPr>
          <p:cNvPr id="5" name="Picture 4">
            <a:extLst>
              <a:ext uri="{FF2B5EF4-FFF2-40B4-BE49-F238E27FC236}">
                <a16:creationId xmlns:a16="http://schemas.microsoft.com/office/drawing/2014/main" id="{85780515-72B1-4430-88FF-3A17B04D876B}"/>
              </a:ext>
            </a:extLst>
          </p:cNvPr>
          <p:cNvPicPr>
            <a:picLocks noChangeAspect="1"/>
          </p:cNvPicPr>
          <p:nvPr/>
        </p:nvPicPr>
        <p:blipFill>
          <a:blip r:embed="rId6">
            <a:alphaModFix amt="0"/>
          </a:blip>
          <a:stretch>
            <a:fillRect/>
          </a:stretch>
        </p:blipFill>
        <p:spPr>
          <a:xfrm rot="21428311">
            <a:off x="6309138" y="2886333"/>
            <a:ext cx="2152688" cy="2962244"/>
          </a:xfrm>
          <a:prstGeom prst="rect">
            <a:avLst/>
          </a:prstGeom>
          <a:effectLst>
            <a:softEdge rad="127000"/>
          </a:effectLst>
        </p:spPr>
      </p:pic>
    </p:spTree>
    <p:extLst>
      <p:ext uri="{BB962C8B-B14F-4D97-AF65-F5344CB8AC3E}">
        <p14:creationId xmlns:p14="http://schemas.microsoft.com/office/powerpoint/2010/main" val="1373523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7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1A90E8-7E75-4E95-AC34-4CD6E98654C3}"/>
              </a:ext>
            </a:extLst>
          </p:cNvPr>
          <p:cNvPicPr>
            <a:picLocks noChangeAspect="1"/>
          </p:cNvPicPr>
          <p:nvPr/>
        </p:nvPicPr>
        <p:blipFill>
          <a:blip r:embed="rId3">
            <a:alphaModFix amt="0"/>
          </a:blip>
          <a:stretch>
            <a:fillRect/>
          </a:stretch>
        </p:blipFill>
        <p:spPr>
          <a:xfrm>
            <a:off x="-31376" y="-429949"/>
            <a:ext cx="9143999" cy="7301396"/>
          </a:xfrm>
          <a:prstGeom prst="rect">
            <a:avLst/>
          </a:prstGeom>
          <a:effectLst/>
        </p:spPr>
      </p:pic>
      <p:sp>
        <p:nvSpPr>
          <p:cNvPr id="3" name="Rectangle 2">
            <a:extLst>
              <a:ext uri="{FF2B5EF4-FFF2-40B4-BE49-F238E27FC236}">
                <a16:creationId xmlns:a16="http://schemas.microsoft.com/office/drawing/2014/main" id="{E2089986-AEF7-4C69-982B-62BB069B4C27}"/>
              </a:ext>
            </a:extLst>
          </p:cNvPr>
          <p:cNvSpPr/>
          <p:nvPr/>
        </p:nvSpPr>
        <p:spPr>
          <a:xfrm>
            <a:off x="426474" y="0"/>
            <a:ext cx="8291052" cy="1323439"/>
          </a:xfrm>
          <a:prstGeom prst="rect">
            <a:avLst/>
          </a:prstGeom>
          <a:noFill/>
        </p:spPr>
        <p:txBody>
          <a:bodyPr wrap="none" lIns="91440" tIns="45720" rIns="91440" bIns="45720">
            <a:spAutoFit/>
          </a:bodyPr>
          <a:lstStyle/>
          <a:p>
            <a:r>
              <a:rPr lang="en-US" sz="8000" b="0" cap="none" spc="0" dirty="0">
                <a:ln w="0"/>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GOSPELS: </a:t>
            </a:r>
            <a:r>
              <a:rPr lang="en-US" sz="7200" b="0" cap="none" spc="0" dirty="0">
                <a:ln w="0"/>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Pups,</a:t>
            </a:r>
            <a:r>
              <a:rPr lang="en-US" sz="7200" b="0" cap="none" spc="0" dirty="0">
                <a:ln w="0"/>
                <a:solidFill>
                  <a:schemeClr val="bg1"/>
                </a:solidFill>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 Pigs &amp; Pearls</a:t>
            </a:r>
          </a:p>
        </p:txBody>
      </p:sp>
      <p:pic>
        <p:nvPicPr>
          <p:cNvPr id="2" name="Picture 1">
            <a:extLst>
              <a:ext uri="{FF2B5EF4-FFF2-40B4-BE49-F238E27FC236}">
                <a16:creationId xmlns:a16="http://schemas.microsoft.com/office/drawing/2014/main" id="{BE99D276-3784-4B8C-9450-7363AE7A7DC5}"/>
              </a:ext>
            </a:extLst>
          </p:cNvPr>
          <p:cNvPicPr>
            <a:picLocks noChangeAspect="1"/>
          </p:cNvPicPr>
          <p:nvPr/>
        </p:nvPicPr>
        <p:blipFill>
          <a:blip r:embed="rId4">
            <a:alphaModFix amt="0"/>
          </a:blip>
          <a:stretch>
            <a:fillRect/>
          </a:stretch>
        </p:blipFill>
        <p:spPr>
          <a:xfrm>
            <a:off x="6781800" y="4814047"/>
            <a:ext cx="1495130" cy="2057400"/>
          </a:xfrm>
          <a:prstGeom prst="rect">
            <a:avLst/>
          </a:prstGeom>
          <a:effectLst>
            <a:softEdge rad="127000"/>
          </a:effectLst>
        </p:spPr>
      </p:pic>
      <p:pic>
        <p:nvPicPr>
          <p:cNvPr id="5" name="Picture 4">
            <a:extLst>
              <a:ext uri="{FF2B5EF4-FFF2-40B4-BE49-F238E27FC236}">
                <a16:creationId xmlns:a16="http://schemas.microsoft.com/office/drawing/2014/main" id="{C981A09A-9980-48D0-8424-AC62756D13E8}"/>
              </a:ext>
            </a:extLst>
          </p:cNvPr>
          <p:cNvPicPr>
            <a:picLocks noChangeAspect="1"/>
          </p:cNvPicPr>
          <p:nvPr/>
        </p:nvPicPr>
        <p:blipFill>
          <a:blip r:embed="rId5"/>
          <a:stretch>
            <a:fillRect/>
          </a:stretch>
        </p:blipFill>
        <p:spPr>
          <a:xfrm>
            <a:off x="2886085" y="895615"/>
            <a:ext cx="3500618" cy="4650268"/>
          </a:xfrm>
          <a:prstGeom prst="rect">
            <a:avLst/>
          </a:prstGeom>
          <a:effectLst>
            <a:softEdge rad="317500"/>
          </a:effectLst>
        </p:spPr>
      </p:pic>
      <p:sp>
        <p:nvSpPr>
          <p:cNvPr id="7" name="TextBox 6">
            <a:extLst>
              <a:ext uri="{FF2B5EF4-FFF2-40B4-BE49-F238E27FC236}">
                <a16:creationId xmlns:a16="http://schemas.microsoft.com/office/drawing/2014/main" id="{2366BBF2-D6AC-40AE-B495-952810C6DC4F}"/>
              </a:ext>
            </a:extLst>
          </p:cNvPr>
          <p:cNvSpPr txBox="1"/>
          <p:nvPr/>
        </p:nvSpPr>
        <p:spPr>
          <a:xfrm>
            <a:off x="293319" y="4934806"/>
            <a:ext cx="8686149" cy="1815882"/>
          </a:xfrm>
          <a:prstGeom prst="rect">
            <a:avLst/>
          </a:prstGeom>
          <a:noFill/>
        </p:spPr>
        <p:txBody>
          <a:bodyPr wrap="square">
            <a:spAutoFit/>
          </a:bodyPr>
          <a:lstStyle/>
          <a:p>
            <a:r>
              <a:rPr lang="en-US" sz="2800" b="1" dirty="0">
                <a:solidFill>
                  <a:srgbClr val="000000"/>
                </a:solidFill>
                <a:effectLst/>
                <a:latin typeface="system-ui"/>
              </a:rPr>
              <a:t>Matthew 7:6</a:t>
            </a:r>
          </a:p>
          <a:p>
            <a:r>
              <a:rPr lang="en-US" sz="2800" b="1" dirty="0">
                <a:solidFill>
                  <a:srgbClr val="000000"/>
                </a:solidFill>
                <a:effectLst/>
                <a:latin typeface="system-ui"/>
              </a:rPr>
              <a:t>6 </a:t>
            </a:r>
            <a:r>
              <a:rPr lang="en-US" sz="2800" dirty="0">
                <a:solidFill>
                  <a:srgbClr val="000000"/>
                </a:solidFill>
                <a:effectLst/>
                <a:latin typeface="system-ui"/>
              </a:rPr>
              <a:t>“Do not give what is holy to dogs, </a:t>
            </a:r>
            <a:r>
              <a:rPr lang="en-US" sz="2800" dirty="0">
                <a:solidFill>
                  <a:schemeClr val="bg1">
                    <a:lumMod val="75000"/>
                  </a:schemeClr>
                </a:solidFill>
                <a:effectLst/>
                <a:latin typeface="system-ui"/>
              </a:rPr>
              <a:t>and do not throw your pearls before swine, or they will trample them under their feet, and turn and tear you to pieces.</a:t>
            </a:r>
            <a:endParaRPr lang="en-US" sz="2800" dirty="0">
              <a:solidFill>
                <a:schemeClr val="bg1">
                  <a:lumMod val="75000"/>
                </a:schemeClr>
              </a:solidFill>
            </a:endParaRPr>
          </a:p>
        </p:txBody>
      </p:sp>
      <p:pic>
        <p:nvPicPr>
          <p:cNvPr id="8" name="Picture 7">
            <a:extLst>
              <a:ext uri="{FF2B5EF4-FFF2-40B4-BE49-F238E27FC236}">
                <a16:creationId xmlns:a16="http://schemas.microsoft.com/office/drawing/2014/main" id="{270E43ED-5B07-4BC5-9CFF-68F4A8D81E54}"/>
              </a:ext>
            </a:extLst>
          </p:cNvPr>
          <p:cNvPicPr>
            <a:picLocks noChangeAspect="1"/>
          </p:cNvPicPr>
          <p:nvPr/>
        </p:nvPicPr>
        <p:blipFill>
          <a:blip r:embed="rId6"/>
          <a:stretch>
            <a:fillRect/>
          </a:stretch>
        </p:blipFill>
        <p:spPr>
          <a:xfrm>
            <a:off x="3122958" y="4639550"/>
            <a:ext cx="1281045" cy="686274"/>
          </a:xfrm>
          <a:prstGeom prst="rect">
            <a:avLst/>
          </a:prstGeom>
          <a:effectLst>
            <a:softEdge rad="31750"/>
          </a:effectLst>
        </p:spPr>
      </p:pic>
      <p:pic>
        <p:nvPicPr>
          <p:cNvPr id="9" name="Picture 8">
            <a:extLst>
              <a:ext uri="{FF2B5EF4-FFF2-40B4-BE49-F238E27FC236}">
                <a16:creationId xmlns:a16="http://schemas.microsoft.com/office/drawing/2014/main" id="{DBA1996D-EF7A-4D4F-A527-53BFF240DFA8}"/>
              </a:ext>
            </a:extLst>
          </p:cNvPr>
          <p:cNvPicPr>
            <a:picLocks noChangeAspect="1"/>
          </p:cNvPicPr>
          <p:nvPr/>
        </p:nvPicPr>
        <p:blipFill>
          <a:blip r:embed="rId7"/>
          <a:stretch>
            <a:fillRect/>
          </a:stretch>
        </p:blipFill>
        <p:spPr>
          <a:xfrm>
            <a:off x="4640875" y="4639550"/>
            <a:ext cx="1480198" cy="686274"/>
          </a:xfrm>
          <a:prstGeom prst="rect">
            <a:avLst/>
          </a:prstGeom>
          <a:effectLst>
            <a:softEdge rad="31750"/>
          </a:effectLst>
        </p:spPr>
      </p:pic>
      <p:sp>
        <p:nvSpPr>
          <p:cNvPr id="10" name="TextBox 9">
            <a:extLst>
              <a:ext uri="{FF2B5EF4-FFF2-40B4-BE49-F238E27FC236}">
                <a16:creationId xmlns:a16="http://schemas.microsoft.com/office/drawing/2014/main" id="{1D4ABBF9-C711-42E6-83DA-244071F992DB}"/>
              </a:ext>
            </a:extLst>
          </p:cNvPr>
          <p:cNvSpPr txBox="1"/>
          <p:nvPr/>
        </p:nvSpPr>
        <p:spPr>
          <a:xfrm>
            <a:off x="9835597" y="3505359"/>
            <a:ext cx="5943600" cy="1477328"/>
          </a:xfrm>
          <a:prstGeom prst="rect">
            <a:avLst/>
          </a:prstGeom>
          <a:noFill/>
        </p:spPr>
        <p:txBody>
          <a:bodyPr wrap="square" rtlCol="0">
            <a:spAutoFit/>
          </a:bodyPr>
          <a:lstStyle/>
          <a:p>
            <a:r>
              <a:rPr lang="en-US" sz="2400" dirty="0"/>
              <a:t>Proverbs 23:9</a:t>
            </a:r>
          </a:p>
          <a:p>
            <a:r>
              <a:rPr lang="en-US" sz="2400" b="0" i="0" dirty="0">
                <a:solidFill>
                  <a:srgbClr val="000000"/>
                </a:solidFill>
                <a:effectLst/>
                <a:latin typeface="system-ui"/>
              </a:rPr>
              <a:t>Do not speak in the hearing of a fool,</a:t>
            </a:r>
            <a:br>
              <a:rPr lang="en-US" sz="2400" dirty="0"/>
            </a:br>
            <a:r>
              <a:rPr lang="en-US" sz="2400" b="0" i="0" dirty="0">
                <a:solidFill>
                  <a:srgbClr val="000000"/>
                </a:solidFill>
                <a:effectLst/>
                <a:latin typeface="system-ui"/>
              </a:rPr>
              <a:t>For he will despise the wisdom of your words.</a:t>
            </a:r>
            <a:endParaRPr lang="en-US" sz="2400" dirty="0"/>
          </a:p>
          <a:p>
            <a:endParaRPr lang="en-US" dirty="0"/>
          </a:p>
        </p:txBody>
      </p:sp>
      <p:pic>
        <p:nvPicPr>
          <p:cNvPr id="11" name="Picture 10">
            <a:extLst>
              <a:ext uri="{FF2B5EF4-FFF2-40B4-BE49-F238E27FC236}">
                <a16:creationId xmlns:a16="http://schemas.microsoft.com/office/drawing/2014/main" id="{F850469B-392A-4542-B5E9-2FAD9B2F4B85}"/>
              </a:ext>
            </a:extLst>
          </p:cNvPr>
          <p:cNvPicPr>
            <a:picLocks noChangeAspect="1"/>
          </p:cNvPicPr>
          <p:nvPr/>
        </p:nvPicPr>
        <p:blipFill>
          <a:blip r:embed="rId8"/>
          <a:stretch>
            <a:fillRect/>
          </a:stretch>
        </p:blipFill>
        <p:spPr>
          <a:xfrm>
            <a:off x="9519961" y="770963"/>
            <a:ext cx="4230051" cy="6100484"/>
          </a:xfrm>
          <a:prstGeom prst="rect">
            <a:avLst/>
          </a:prstGeom>
          <a:effectLst>
            <a:softEdge rad="127000"/>
          </a:effectLst>
        </p:spPr>
      </p:pic>
    </p:spTree>
    <p:extLst>
      <p:ext uri="{BB962C8B-B14F-4D97-AF65-F5344CB8AC3E}">
        <p14:creationId xmlns:p14="http://schemas.microsoft.com/office/powerpoint/2010/main" val="1075337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1A90E8-7E75-4E95-AC34-4CD6E98654C3}"/>
              </a:ext>
            </a:extLst>
          </p:cNvPr>
          <p:cNvPicPr>
            <a:picLocks noChangeAspect="1"/>
          </p:cNvPicPr>
          <p:nvPr/>
        </p:nvPicPr>
        <p:blipFill>
          <a:blip r:embed="rId3">
            <a:alphaModFix amt="0"/>
          </a:blip>
          <a:stretch>
            <a:fillRect/>
          </a:stretch>
        </p:blipFill>
        <p:spPr>
          <a:xfrm>
            <a:off x="-31376" y="-429949"/>
            <a:ext cx="9143999" cy="7301396"/>
          </a:xfrm>
          <a:prstGeom prst="rect">
            <a:avLst/>
          </a:prstGeom>
          <a:effectLst/>
        </p:spPr>
      </p:pic>
      <p:sp>
        <p:nvSpPr>
          <p:cNvPr id="3" name="Rectangle 2">
            <a:extLst>
              <a:ext uri="{FF2B5EF4-FFF2-40B4-BE49-F238E27FC236}">
                <a16:creationId xmlns:a16="http://schemas.microsoft.com/office/drawing/2014/main" id="{E2089986-AEF7-4C69-982B-62BB069B4C27}"/>
              </a:ext>
            </a:extLst>
          </p:cNvPr>
          <p:cNvSpPr/>
          <p:nvPr/>
        </p:nvSpPr>
        <p:spPr>
          <a:xfrm>
            <a:off x="426474" y="0"/>
            <a:ext cx="8291052" cy="1323439"/>
          </a:xfrm>
          <a:prstGeom prst="rect">
            <a:avLst/>
          </a:prstGeom>
          <a:noFill/>
        </p:spPr>
        <p:txBody>
          <a:bodyPr wrap="none" lIns="91440" tIns="45720" rIns="91440" bIns="45720">
            <a:spAutoFit/>
          </a:bodyPr>
          <a:lstStyle/>
          <a:p>
            <a:r>
              <a:rPr lang="en-US" sz="8000" b="0" cap="none" spc="0" dirty="0">
                <a:ln w="0"/>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GOSPELS: </a:t>
            </a:r>
            <a:r>
              <a:rPr lang="en-US" sz="7200" b="0" cap="none" spc="0" dirty="0">
                <a:ln w="0"/>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Pups,</a:t>
            </a:r>
            <a:r>
              <a:rPr lang="en-US" sz="7200" b="0" cap="none" spc="0" dirty="0">
                <a:ln w="0"/>
                <a:solidFill>
                  <a:schemeClr val="bg1"/>
                </a:solidFill>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 Pigs &amp; Pearls</a:t>
            </a:r>
          </a:p>
        </p:txBody>
      </p:sp>
      <p:pic>
        <p:nvPicPr>
          <p:cNvPr id="2" name="Picture 1">
            <a:extLst>
              <a:ext uri="{FF2B5EF4-FFF2-40B4-BE49-F238E27FC236}">
                <a16:creationId xmlns:a16="http://schemas.microsoft.com/office/drawing/2014/main" id="{BE99D276-3784-4B8C-9450-7363AE7A7DC5}"/>
              </a:ext>
            </a:extLst>
          </p:cNvPr>
          <p:cNvPicPr>
            <a:picLocks noChangeAspect="1"/>
          </p:cNvPicPr>
          <p:nvPr/>
        </p:nvPicPr>
        <p:blipFill>
          <a:blip r:embed="rId4">
            <a:alphaModFix amt="0"/>
          </a:blip>
          <a:stretch>
            <a:fillRect/>
          </a:stretch>
        </p:blipFill>
        <p:spPr>
          <a:xfrm>
            <a:off x="6781800" y="4814047"/>
            <a:ext cx="1495130" cy="2057400"/>
          </a:xfrm>
          <a:prstGeom prst="rect">
            <a:avLst/>
          </a:prstGeom>
          <a:effectLst>
            <a:softEdge rad="127000"/>
          </a:effectLst>
        </p:spPr>
      </p:pic>
      <p:pic>
        <p:nvPicPr>
          <p:cNvPr id="5" name="Picture 4">
            <a:extLst>
              <a:ext uri="{FF2B5EF4-FFF2-40B4-BE49-F238E27FC236}">
                <a16:creationId xmlns:a16="http://schemas.microsoft.com/office/drawing/2014/main" id="{C981A09A-9980-48D0-8424-AC62756D13E8}"/>
              </a:ext>
            </a:extLst>
          </p:cNvPr>
          <p:cNvPicPr>
            <a:picLocks noChangeAspect="1"/>
          </p:cNvPicPr>
          <p:nvPr/>
        </p:nvPicPr>
        <p:blipFill>
          <a:blip r:embed="rId5"/>
          <a:stretch>
            <a:fillRect/>
          </a:stretch>
        </p:blipFill>
        <p:spPr>
          <a:xfrm>
            <a:off x="2886085" y="895615"/>
            <a:ext cx="3500618" cy="4650268"/>
          </a:xfrm>
          <a:prstGeom prst="rect">
            <a:avLst/>
          </a:prstGeom>
          <a:effectLst>
            <a:softEdge rad="317500"/>
          </a:effectLst>
        </p:spPr>
      </p:pic>
      <p:sp>
        <p:nvSpPr>
          <p:cNvPr id="7" name="TextBox 6">
            <a:extLst>
              <a:ext uri="{FF2B5EF4-FFF2-40B4-BE49-F238E27FC236}">
                <a16:creationId xmlns:a16="http://schemas.microsoft.com/office/drawing/2014/main" id="{2366BBF2-D6AC-40AE-B495-952810C6DC4F}"/>
              </a:ext>
            </a:extLst>
          </p:cNvPr>
          <p:cNvSpPr txBox="1"/>
          <p:nvPr/>
        </p:nvSpPr>
        <p:spPr>
          <a:xfrm>
            <a:off x="293319" y="4934806"/>
            <a:ext cx="8686149" cy="1815882"/>
          </a:xfrm>
          <a:prstGeom prst="rect">
            <a:avLst/>
          </a:prstGeom>
          <a:noFill/>
        </p:spPr>
        <p:txBody>
          <a:bodyPr wrap="square">
            <a:spAutoFit/>
          </a:bodyPr>
          <a:lstStyle/>
          <a:p>
            <a:r>
              <a:rPr lang="en-US" sz="2800" b="1" dirty="0">
                <a:solidFill>
                  <a:srgbClr val="000000"/>
                </a:solidFill>
                <a:effectLst/>
                <a:latin typeface="system-ui"/>
              </a:rPr>
              <a:t>Matthew 7:6</a:t>
            </a:r>
          </a:p>
          <a:p>
            <a:r>
              <a:rPr lang="en-US" sz="2800" b="1" dirty="0">
                <a:solidFill>
                  <a:srgbClr val="000000"/>
                </a:solidFill>
                <a:effectLst/>
                <a:latin typeface="system-ui"/>
              </a:rPr>
              <a:t>6 </a:t>
            </a:r>
            <a:r>
              <a:rPr lang="en-US" sz="2800" dirty="0">
                <a:solidFill>
                  <a:srgbClr val="000000"/>
                </a:solidFill>
                <a:effectLst/>
                <a:latin typeface="system-ui"/>
              </a:rPr>
              <a:t>“Do not give what is holy to dogs, </a:t>
            </a:r>
            <a:r>
              <a:rPr lang="en-US" sz="2800" dirty="0">
                <a:solidFill>
                  <a:schemeClr val="bg1">
                    <a:lumMod val="75000"/>
                  </a:schemeClr>
                </a:solidFill>
                <a:effectLst/>
                <a:latin typeface="system-ui"/>
              </a:rPr>
              <a:t>and do not throw your pearls before swine, or they will trample them under their feet, and turn and tear you to pieces.</a:t>
            </a:r>
            <a:endParaRPr lang="en-US" sz="2800" dirty="0">
              <a:solidFill>
                <a:schemeClr val="bg1">
                  <a:lumMod val="75000"/>
                </a:schemeClr>
              </a:solidFill>
            </a:endParaRPr>
          </a:p>
        </p:txBody>
      </p:sp>
      <p:pic>
        <p:nvPicPr>
          <p:cNvPr id="8" name="Picture 7">
            <a:extLst>
              <a:ext uri="{FF2B5EF4-FFF2-40B4-BE49-F238E27FC236}">
                <a16:creationId xmlns:a16="http://schemas.microsoft.com/office/drawing/2014/main" id="{270E43ED-5B07-4BC5-9CFF-68F4A8D81E54}"/>
              </a:ext>
            </a:extLst>
          </p:cNvPr>
          <p:cNvPicPr>
            <a:picLocks noChangeAspect="1"/>
          </p:cNvPicPr>
          <p:nvPr/>
        </p:nvPicPr>
        <p:blipFill>
          <a:blip r:embed="rId6"/>
          <a:stretch>
            <a:fillRect/>
          </a:stretch>
        </p:blipFill>
        <p:spPr>
          <a:xfrm>
            <a:off x="3122958" y="4639550"/>
            <a:ext cx="1281045" cy="686274"/>
          </a:xfrm>
          <a:prstGeom prst="rect">
            <a:avLst/>
          </a:prstGeom>
          <a:effectLst>
            <a:softEdge rad="31750"/>
          </a:effectLst>
        </p:spPr>
      </p:pic>
      <p:pic>
        <p:nvPicPr>
          <p:cNvPr id="9" name="Picture 8">
            <a:extLst>
              <a:ext uri="{FF2B5EF4-FFF2-40B4-BE49-F238E27FC236}">
                <a16:creationId xmlns:a16="http://schemas.microsoft.com/office/drawing/2014/main" id="{DBA1996D-EF7A-4D4F-A527-53BFF240DFA8}"/>
              </a:ext>
            </a:extLst>
          </p:cNvPr>
          <p:cNvPicPr>
            <a:picLocks noChangeAspect="1"/>
          </p:cNvPicPr>
          <p:nvPr/>
        </p:nvPicPr>
        <p:blipFill>
          <a:blip r:embed="rId7"/>
          <a:stretch>
            <a:fillRect/>
          </a:stretch>
        </p:blipFill>
        <p:spPr>
          <a:xfrm>
            <a:off x="4640875" y="4639550"/>
            <a:ext cx="1480198" cy="686274"/>
          </a:xfrm>
          <a:prstGeom prst="rect">
            <a:avLst/>
          </a:prstGeom>
          <a:effectLst>
            <a:softEdge rad="31750"/>
          </a:effectLst>
        </p:spPr>
      </p:pic>
      <p:sp>
        <p:nvSpPr>
          <p:cNvPr id="10" name="TextBox 9">
            <a:extLst>
              <a:ext uri="{FF2B5EF4-FFF2-40B4-BE49-F238E27FC236}">
                <a16:creationId xmlns:a16="http://schemas.microsoft.com/office/drawing/2014/main" id="{1D4ABBF9-C711-42E6-83DA-244071F992DB}"/>
              </a:ext>
            </a:extLst>
          </p:cNvPr>
          <p:cNvSpPr txBox="1"/>
          <p:nvPr/>
        </p:nvSpPr>
        <p:spPr>
          <a:xfrm>
            <a:off x="9835597" y="3505359"/>
            <a:ext cx="5943600" cy="1477328"/>
          </a:xfrm>
          <a:prstGeom prst="rect">
            <a:avLst/>
          </a:prstGeom>
          <a:noFill/>
        </p:spPr>
        <p:txBody>
          <a:bodyPr wrap="square" rtlCol="0">
            <a:spAutoFit/>
          </a:bodyPr>
          <a:lstStyle/>
          <a:p>
            <a:r>
              <a:rPr lang="en-US" sz="2400" dirty="0"/>
              <a:t>Proverbs 23:9</a:t>
            </a:r>
          </a:p>
          <a:p>
            <a:r>
              <a:rPr lang="en-US" sz="2400" b="0" i="0" dirty="0">
                <a:solidFill>
                  <a:srgbClr val="000000"/>
                </a:solidFill>
                <a:effectLst/>
                <a:latin typeface="system-ui"/>
              </a:rPr>
              <a:t>Do not speak in the hearing of a fool,</a:t>
            </a:r>
            <a:br>
              <a:rPr lang="en-US" sz="2400" dirty="0"/>
            </a:br>
            <a:r>
              <a:rPr lang="en-US" sz="2400" b="0" i="0" dirty="0">
                <a:solidFill>
                  <a:srgbClr val="000000"/>
                </a:solidFill>
                <a:effectLst/>
                <a:latin typeface="system-ui"/>
              </a:rPr>
              <a:t>For he will despise the wisdom of your words.</a:t>
            </a:r>
            <a:endParaRPr lang="en-US" sz="2400" dirty="0"/>
          </a:p>
          <a:p>
            <a:endParaRPr lang="en-US" dirty="0"/>
          </a:p>
        </p:txBody>
      </p:sp>
      <p:pic>
        <p:nvPicPr>
          <p:cNvPr id="11" name="Picture 10">
            <a:extLst>
              <a:ext uri="{FF2B5EF4-FFF2-40B4-BE49-F238E27FC236}">
                <a16:creationId xmlns:a16="http://schemas.microsoft.com/office/drawing/2014/main" id="{F850469B-392A-4542-B5E9-2FAD9B2F4B85}"/>
              </a:ext>
            </a:extLst>
          </p:cNvPr>
          <p:cNvPicPr>
            <a:picLocks noChangeAspect="1"/>
          </p:cNvPicPr>
          <p:nvPr/>
        </p:nvPicPr>
        <p:blipFill>
          <a:blip r:embed="rId8"/>
          <a:stretch>
            <a:fillRect/>
          </a:stretch>
        </p:blipFill>
        <p:spPr>
          <a:xfrm>
            <a:off x="2521367" y="661719"/>
            <a:ext cx="4230051" cy="6100484"/>
          </a:xfrm>
          <a:prstGeom prst="rect">
            <a:avLst/>
          </a:prstGeom>
          <a:effectLst>
            <a:softEdge rad="127000"/>
          </a:effectLst>
        </p:spPr>
      </p:pic>
    </p:spTree>
    <p:extLst>
      <p:ext uri="{BB962C8B-B14F-4D97-AF65-F5344CB8AC3E}">
        <p14:creationId xmlns:p14="http://schemas.microsoft.com/office/powerpoint/2010/main" val="3421801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9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1A90E8-7E75-4E95-AC34-4CD6E98654C3}"/>
              </a:ext>
            </a:extLst>
          </p:cNvPr>
          <p:cNvPicPr>
            <a:picLocks noChangeAspect="1"/>
          </p:cNvPicPr>
          <p:nvPr/>
        </p:nvPicPr>
        <p:blipFill>
          <a:blip r:embed="rId3">
            <a:alphaModFix amt="0"/>
          </a:blip>
          <a:stretch>
            <a:fillRect/>
          </a:stretch>
        </p:blipFill>
        <p:spPr>
          <a:xfrm>
            <a:off x="-31376" y="-429949"/>
            <a:ext cx="9143999" cy="7301396"/>
          </a:xfrm>
          <a:prstGeom prst="rect">
            <a:avLst/>
          </a:prstGeom>
          <a:effectLst/>
        </p:spPr>
      </p:pic>
      <p:sp>
        <p:nvSpPr>
          <p:cNvPr id="3" name="Rectangle 2">
            <a:extLst>
              <a:ext uri="{FF2B5EF4-FFF2-40B4-BE49-F238E27FC236}">
                <a16:creationId xmlns:a16="http://schemas.microsoft.com/office/drawing/2014/main" id="{E2089986-AEF7-4C69-982B-62BB069B4C27}"/>
              </a:ext>
            </a:extLst>
          </p:cNvPr>
          <p:cNvSpPr/>
          <p:nvPr/>
        </p:nvSpPr>
        <p:spPr>
          <a:xfrm>
            <a:off x="426474" y="0"/>
            <a:ext cx="8291052" cy="1323439"/>
          </a:xfrm>
          <a:prstGeom prst="rect">
            <a:avLst/>
          </a:prstGeom>
          <a:noFill/>
        </p:spPr>
        <p:txBody>
          <a:bodyPr wrap="none" lIns="91440" tIns="45720" rIns="91440" bIns="45720">
            <a:spAutoFit/>
          </a:bodyPr>
          <a:lstStyle/>
          <a:p>
            <a:r>
              <a:rPr lang="en-US" sz="8000" b="0" cap="none" spc="0" dirty="0">
                <a:ln w="0"/>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GOSPELS: </a:t>
            </a:r>
            <a:r>
              <a:rPr lang="en-US" sz="7200" b="0" cap="none" spc="0" dirty="0">
                <a:ln w="0"/>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Pups,</a:t>
            </a:r>
            <a:r>
              <a:rPr lang="en-US" sz="7200" b="0" cap="none" spc="0" dirty="0">
                <a:ln w="0"/>
                <a:solidFill>
                  <a:schemeClr val="bg1"/>
                </a:solidFill>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 Pigs &amp; Pearls</a:t>
            </a:r>
          </a:p>
        </p:txBody>
      </p:sp>
      <p:pic>
        <p:nvPicPr>
          <p:cNvPr id="2" name="Picture 1">
            <a:extLst>
              <a:ext uri="{FF2B5EF4-FFF2-40B4-BE49-F238E27FC236}">
                <a16:creationId xmlns:a16="http://schemas.microsoft.com/office/drawing/2014/main" id="{BE99D276-3784-4B8C-9450-7363AE7A7DC5}"/>
              </a:ext>
            </a:extLst>
          </p:cNvPr>
          <p:cNvPicPr>
            <a:picLocks noChangeAspect="1"/>
          </p:cNvPicPr>
          <p:nvPr/>
        </p:nvPicPr>
        <p:blipFill>
          <a:blip r:embed="rId4">
            <a:alphaModFix amt="0"/>
          </a:blip>
          <a:stretch>
            <a:fillRect/>
          </a:stretch>
        </p:blipFill>
        <p:spPr>
          <a:xfrm>
            <a:off x="6781800" y="4814047"/>
            <a:ext cx="1495130" cy="2057400"/>
          </a:xfrm>
          <a:prstGeom prst="rect">
            <a:avLst/>
          </a:prstGeom>
          <a:effectLst>
            <a:softEdge rad="127000"/>
          </a:effectLst>
        </p:spPr>
      </p:pic>
      <p:pic>
        <p:nvPicPr>
          <p:cNvPr id="5" name="Picture 4">
            <a:extLst>
              <a:ext uri="{FF2B5EF4-FFF2-40B4-BE49-F238E27FC236}">
                <a16:creationId xmlns:a16="http://schemas.microsoft.com/office/drawing/2014/main" id="{C981A09A-9980-48D0-8424-AC62756D13E8}"/>
              </a:ext>
            </a:extLst>
          </p:cNvPr>
          <p:cNvPicPr>
            <a:picLocks noChangeAspect="1"/>
          </p:cNvPicPr>
          <p:nvPr/>
        </p:nvPicPr>
        <p:blipFill>
          <a:blip r:embed="rId5"/>
          <a:stretch>
            <a:fillRect/>
          </a:stretch>
        </p:blipFill>
        <p:spPr>
          <a:xfrm>
            <a:off x="2886085" y="895615"/>
            <a:ext cx="3500618" cy="4650268"/>
          </a:xfrm>
          <a:prstGeom prst="rect">
            <a:avLst/>
          </a:prstGeom>
          <a:effectLst>
            <a:softEdge rad="317500"/>
          </a:effectLst>
        </p:spPr>
      </p:pic>
      <p:sp>
        <p:nvSpPr>
          <p:cNvPr id="7" name="TextBox 6">
            <a:extLst>
              <a:ext uri="{FF2B5EF4-FFF2-40B4-BE49-F238E27FC236}">
                <a16:creationId xmlns:a16="http://schemas.microsoft.com/office/drawing/2014/main" id="{2366BBF2-D6AC-40AE-B495-952810C6DC4F}"/>
              </a:ext>
            </a:extLst>
          </p:cNvPr>
          <p:cNvSpPr txBox="1"/>
          <p:nvPr/>
        </p:nvSpPr>
        <p:spPr>
          <a:xfrm>
            <a:off x="293319" y="4934806"/>
            <a:ext cx="8686149" cy="1815882"/>
          </a:xfrm>
          <a:prstGeom prst="rect">
            <a:avLst/>
          </a:prstGeom>
          <a:noFill/>
        </p:spPr>
        <p:txBody>
          <a:bodyPr wrap="square">
            <a:spAutoFit/>
          </a:bodyPr>
          <a:lstStyle/>
          <a:p>
            <a:r>
              <a:rPr lang="en-US" sz="2800" b="1" dirty="0">
                <a:solidFill>
                  <a:srgbClr val="000000"/>
                </a:solidFill>
                <a:effectLst/>
                <a:latin typeface="system-ui"/>
              </a:rPr>
              <a:t>Matthew 7:6</a:t>
            </a:r>
          </a:p>
          <a:p>
            <a:r>
              <a:rPr lang="en-US" sz="2800" b="1" dirty="0">
                <a:solidFill>
                  <a:srgbClr val="000000"/>
                </a:solidFill>
                <a:effectLst/>
                <a:latin typeface="system-ui"/>
              </a:rPr>
              <a:t>6 </a:t>
            </a:r>
            <a:r>
              <a:rPr lang="en-US" sz="2800" dirty="0">
                <a:solidFill>
                  <a:srgbClr val="000000"/>
                </a:solidFill>
                <a:effectLst/>
                <a:latin typeface="system-ui"/>
              </a:rPr>
              <a:t>“Do not give what is holy to dogs, </a:t>
            </a:r>
            <a:r>
              <a:rPr lang="en-US" sz="2800" dirty="0">
                <a:solidFill>
                  <a:schemeClr val="bg1">
                    <a:lumMod val="75000"/>
                  </a:schemeClr>
                </a:solidFill>
                <a:effectLst/>
                <a:latin typeface="system-ui"/>
              </a:rPr>
              <a:t>and do not throw your pearls before swine, or they will trample them under their feet, and turn and tear you to pieces.</a:t>
            </a:r>
            <a:endParaRPr lang="en-US" sz="2800" dirty="0">
              <a:solidFill>
                <a:schemeClr val="bg1">
                  <a:lumMod val="75000"/>
                </a:schemeClr>
              </a:solidFill>
            </a:endParaRPr>
          </a:p>
        </p:txBody>
      </p:sp>
      <p:pic>
        <p:nvPicPr>
          <p:cNvPr id="8" name="Picture 7">
            <a:extLst>
              <a:ext uri="{FF2B5EF4-FFF2-40B4-BE49-F238E27FC236}">
                <a16:creationId xmlns:a16="http://schemas.microsoft.com/office/drawing/2014/main" id="{270E43ED-5B07-4BC5-9CFF-68F4A8D81E54}"/>
              </a:ext>
            </a:extLst>
          </p:cNvPr>
          <p:cNvPicPr>
            <a:picLocks noChangeAspect="1"/>
          </p:cNvPicPr>
          <p:nvPr/>
        </p:nvPicPr>
        <p:blipFill>
          <a:blip r:embed="rId6"/>
          <a:stretch>
            <a:fillRect/>
          </a:stretch>
        </p:blipFill>
        <p:spPr>
          <a:xfrm>
            <a:off x="3122958" y="4639550"/>
            <a:ext cx="1281045" cy="686274"/>
          </a:xfrm>
          <a:prstGeom prst="rect">
            <a:avLst/>
          </a:prstGeom>
          <a:effectLst>
            <a:softEdge rad="31750"/>
          </a:effectLst>
        </p:spPr>
      </p:pic>
      <p:pic>
        <p:nvPicPr>
          <p:cNvPr id="9" name="Picture 8">
            <a:extLst>
              <a:ext uri="{FF2B5EF4-FFF2-40B4-BE49-F238E27FC236}">
                <a16:creationId xmlns:a16="http://schemas.microsoft.com/office/drawing/2014/main" id="{DBA1996D-EF7A-4D4F-A527-53BFF240DFA8}"/>
              </a:ext>
            </a:extLst>
          </p:cNvPr>
          <p:cNvPicPr>
            <a:picLocks noChangeAspect="1"/>
          </p:cNvPicPr>
          <p:nvPr/>
        </p:nvPicPr>
        <p:blipFill>
          <a:blip r:embed="rId7"/>
          <a:stretch>
            <a:fillRect/>
          </a:stretch>
        </p:blipFill>
        <p:spPr>
          <a:xfrm>
            <a:off x="4640875" y="4639550"/>
            <a:ext cx="1480198" cy="686274"/>
          </a:xfrm>
          <a:prstGeom prst="rect">
            <a:avLst/>
          </a:prstGeom>
          <a:effectLst>
            <a:softEdge rad="31750"/>
          </a:effectLst>
        </p:spPr>
      </p:pic>
      <p:sp>
        <p:nvSpPr>
          <p:cNvPr id="10" name="TextBox 9">
            <a:extLst>
              <a:ext uri="{FF2B5EF4-FFF2-40B4-BE49-F238E27FC236}">
                <a16:creationId xmlns:a16="http://schemas.microsoft.com/office/drawing/2014/main" id="{1D4ABBF9-C711-42E6-83DA-244071F992DB}"/>
              </a:ext>
            </a:extLst>
          </p:cNvPr>
          <p:cNvSpPr txBox="1"/>
          <p:nvPr/>
        </p:nvSpPr>
        <p:spPr>
          <a:xfrm>
            <a:off x="-5943600" y="3508469"/>
            <a:ext cx="5943600" cy="1477328"/>
          </a:xfrm>
          <a:prstGeom prst="rect">
            <a:avLst/>
          </a:prstGeom>
          <a:noFill/>
        </p:spPr>
        <p:txBody>
          <a:bodyPr wrap="square" rtlCol="0">
            <a:spAutoFit/>
          </a:bodyPr>
          <a:lstStyle/>
          <a:p>
            <a:r>
              <a:rPr lang="en-US" sz="2400" dirty="0"/>
              <a:t>Proverbs 23:9</a:t>
            </a:r>
          </a:p>
          <a:p>
            <a:r>
              <a:rPr lang="en-US" sz="2400" b="0" i="0" dirty="0">
                <a:solidFill>
                  <a:srgbClr val="000000"/>
                </a:solidFill>
                <a:effectLst/>
                <a:latin typeface="system-ui"/>
              </a:rPr>
              <a:t>Do not speak in the hearing of a fool,</a:t>
            </a:r>
            <a:br>
              <a:rPr lang="en-US" sz="2400" dirty="0"/>
            </a:br>
            <a:r>
              <a:rPr lang="en-US" sz="2400" b="0" i="0" dirty="0">
                <a:solidFill>
                  <a:srgbClr val="000000"/>
                </a:solidFill>
                <a:effectLst/>
                <a:latin typeface="system-ui"/>
              </a:rPr>
              <a:t>For he will despise the wisdom of your words.</a:t>
            </a:r>
            <a:endParaRPr lang="en-US" sz="2400" dirty="0"/>
          </a:p>
          <a:p>
            <a:endParaRPr lang="en-US" dirty="0"/>
          </a:p>
        </p:txBody>
      </p:sp>
      <p:pic>
        <p:nvPicPr>
          <p:cNvPr id="4" name="Picture 3">
            <a:extLst>
              <a:ext uri="{FF2B5EF4-FFF2-40B4-BE49-F238E27FC236}">
                <a16:creationId xmlns:a16="http://schemas.microsoft.com/office/drawing/2014/main" id="{6E1A3A73-55C5-48A1-9351-FEFA2094974A}"/>
              </a:ext>
            </a:extLst>
          </p:cNvPr>
          <p:cNvPicPr>
            <a:picLocks noChangeAspect="1"/>
          </p:cNvPicPr>
          <p:nvPr/>
        </p:nvPicPr>
        <p:blipFill>
          <a:blip r:embed="rId8">
            <a:alphaModFix amt="17000"/>
          </a:blip>
          <a:stretch>
            <a:fillRect/>
          </a:stretch>
        </p:blipFill>
        <p:spPr>
          <a:xfrm>
            <a:off x="2456974" y="12725400"/>
            <a:ext cx="4230051" cy="6100484"/>
          </a:xfrm>
          <a:prstGeom prst="rect">
            <a:avLst/>
          </a:prstGeom>
          <a:effectLst>
            <a:softEdge rad="127000"/>
          </a:effectLst>
        </p:spPr>
      </p:pic>
    </p:spTree>
    <p:extLst>
      <p:ext uri="{BB962C8B-B14F-4D97-AF65-F5344CB8AC3E}">
        <p14:creationId xmlns:p14="http://schemas.microsoft.com/office/powerpoint/2010/main" val="281049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1A90E8-7E75-4E95-AC34-4CD6E98654C3}"/>
              </a:ext>
            </a:extLst>
          </p:cNvPr>
          <p:cNvPicPr>
            <a:picLocks noChangeAspect="1"/>
          </p:cNvPicPr>
          <p:nvPr/>
        </p:nvPicPr>
        <p:blipFill>
          <a:blip r:embed="rId3">
            <a:alphaModFix amt="0"/>
          </a:blip>
          <a:stretch>
            <a:fillRect/>
          </a:stretch>
        </p:blipFill>
        <p:spPr>
          <a:xfrm>
            <a:off x="-31376" y="-429949"/>
            <a:ext cx="9143999" cy="7301396"/>
          </a:xfrm>
          <a:prstGeom prst="rect">
            <a:avLst/>
          </a:prstGeom>
          <a:effectLst/>
        </p:spPr>
      </p:pic>
      <p:sp>
        <p:nvSpPr>
          <p:cNvPr id="3" name="Rectangle 2">
            <a:extLst>
              <a:ext uri="{FF2B5EF4-FFF2-40B4-BE49-F238E27FC236}">
                <a16:creationId xmlns:a16="http://schemas.microsoft.com/office/drawing/2014/main" id="{E2089986-AEF7-4C69-982B-62BB069B4C27}"/>
              </a:ext>
            </a:extLst>
          </p:cNvPr>
          <p:cNvSpPr/>
          <p:nvPr/>
        </p:nvSpPr>
        <p:spPr>
          <a:xfrm>
            <a:off x="426474" y="0"/>
            <a:ext cx="8291052" cy="1323439"/>
          </a:xfrm>
          <a:prstGeom prst="rect">
            <a:avLst/>
          </a:prstGeom>
          <a:noFill/>
        </p:spPr>
        <p:txBody>
          <a:bodyPr wrap="none" lIns="91440" tIns="45720" rIns="91440" bIns="45720">
            <a:spAutoFit/>
          </a:bodyPr>
          <a:lstStyle/>
          <a:p>
            <a:r>
              <a:rPr lang="en-US" sz="8000" b="0" cap="none" spc="0" dirty="0">
                <a:ln w="0"/>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GOSPELS: </a:t>
            </a:r>
            <a:r>
              <a:rPr lang="en-US" sz="7200" b="0" cap="none" spc="0" dirty="0">
                <a:ln w="0"/>
                <a:solidFill>
                  <a:schemeClr val="bg1"/>
                </a:solidFill>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Pups, </a:t>
            </a:r>
            <a:r>
              <a:rPr lang="en-US" sz="7200" b="0" cap="none" spc="0" dirty="0">
                <a:ln w="0"/>
                <a:effectLst>
                  <a:outerShdw blurRad="38100" dist="19050" dir="2700000" algn="tl" rotWithShape="0">
                    <a:schemeClr val="dk1">
                      <a:alpha val="40000"/>
                    </a:schemeClr>
                  </a:outerShdw>
                </a:effectLst>
                <a:latin typeface="AngsanaUPC" panose="02020603050405020304" pitchFamily="18" charset="-34"/>
                <a:cs typeface="AngsanaUPC" panose="02020603050405020304" pitchFamily="18" charset="-34"/>
              </a:rPr>
              <a:t>Pigs &amp; Pearls</a:t>
            </a:r>
          </a:p>
        </p:txBody>
      </p:sp>
      <p:pic>
        <p:nvPicPr>
          <p:cNvPr id="2" name="Picture 1">
            <a:extLst>
              <a:ext uri="{FF2B5EF4-FFF2-40B4-BE49-F238E27FC236}">
                <a16:creationId xmlns:a16="http://schemas.microsoft.com/office/drawing/2014/main" id="{BE99D276-3784-4B8C-9450-7363AE7A7DC5}"/>
              </a:ext>
            </a:extLst>
          </p:cNvPr>
          <p:cNvPicPr>
            <a:picLocks noChangeAspect="1"/>
          </p:cNvPicPr>
          <p:nvPr/>
        </p:nvPicPr>
        <p:blipFill>
          <a:blip r:embed="rId4">
            <a:alphaModFix/>
          </a:blip>
          <a:stretch>
            <a:fillRect/>
          </a:stretch>
        </p:blipFill>
        <p:spPr>
          <a:xfrm>
            <a:off x="3089360" y="1025151"/>
            <a:ext cx="3094066" cy="4257644"/>
          </a:xfrm>
          <a:prstGeom prst="rect">
            <a:avLst/>
          </a:prstGeom>
          <a:effectLst>
            <a:softEdge rad="127000"/>
          </a:effectLst>
        </p:spPr>
      </p:pic>
      <p:pic>
        <p:nvPicPr>
          <p:cNvPr id="5" name="Picture 4">
            <a:extLst>
              <a:ext uri="{FF2B5EF4-FFF2-40B4-BE49-F238E27FC236}">
                <a16:creationId xmlns:a16="http://schemas.microsoft.com/office/drawing/2014/main" id="{C981A09A-9980-48D0-8424-AC62756D13E8}"/>
              </a:ext>
            </a:extLst>
          </p:cNvPr>
          <p:cNvPicPr>
            <a:picLocks noChangeAspect="1"/>
          </p:cNvPicPr>
          <p:nvPr/>
        </p:nvPicPr>
        <p:blipFill>
          <a:blip r:embed="rId5">
            <a:alphaModFix amt="0"/>
          </a:blip>
          <a:stretch>
            <a:fillRect/>
          </a:stretch>
        </p:blipFill>
        <p:spPr>
          <a:xfrm>
            <a:off x="3927725" y="2499790"/>
            <a:ext cx="1288549" cy="1711726"/>
          </a:xfrm>
          <a:prstGeom prst="rect">
            <a:avLst/>
          </a:prstGeom>
          <a:effectLst>
            <a:softEdge rad="317500"/>
          </a:effectLst>
        </p:spPr>
      </p:pic>
      <p:sp>
        <p:nvSpPr>
          <p:cNvPr id="7" name="TextBox 6">
            <a:extLst>
              <a:ext uri="{FF2B5EF4-FFF2-40B4-BE49-F238E27FC236}">
                <a16:creationId xmlns:a16="http://schemas.microsoft.com/office/drawing/2014/main" id="{2366BBF2-D6AC-40AE-B495-952810C6DC4F}"/>
              </a:ext>
            </a:extLst>
          </p:cNvPr>
          <p:cNvSpPr txBox="1"/>
          <p:nvPr/>
        </p:nvSpPr>
        <p:spPr>
          <a:xfrm>
            <a:off x="293318" y="5001405"/>
            <a:ext cx="8686149" cy="1815882"/>
          </a:xfrm>
          <a:prstGeom prst="rect">
            <a:avLst/>
          </a:prstGeom>
          <a:noFill/>
        </p:spPr>
        <p:txBody>
          <a:bodyPr wrap="square">
            <a:spAutoFit/>
          </a:bodyPr>
          <a:lstStyle/>
          <a:p>
            <a:r>
              <a:rPr lang="en-US" sz="2800" b="1" dirty="0">
                <a:solidFill>
                  <a:srgbClr val="000000"/>
                </a:solidFill>
                <a:effectLst/>
                <a:latin typeface="system-ui"/>
              </a:rPr>
              <a:t>Matthew 7:6</a:t>
            </a:r>
          </a:p>
          <a:p>
            <a:r>
              <a:rPr lang="en-US" sz="2800" b="1" dirty="0">
                <a:solidFill>
                  <a:schemeClr val="bg1">
                    <a:lumMod val="75000"/>
                  </a:schemeClr>
                </a:solidFill>
                <a:effectLst/>
                <a:latin typeface="system-ui"/>
              </a:rPr>
              <a:t>6 </a:t>
            </a:r>
            <a:r>
              <a:rPr lang="en-US" sz="2800" dirty="0">
                <a:solidFill>
                  <a:schemeClr val="bg1">
                    <a:lumMod val="75000"/>
                  </a:schemeClr>
                </a:solidFill>
                <a:effectLst/>
                <a:latin typeface="system-ui"/>
              </a:rPr>
              <a:t>“Do not give what is holy to dogs, </a:t>
            </a:r>
            <a:r>
              <a:rPr lang="en-US" sz="2800" dirty="0">
                <a:effectLst/>
                <a:latin typeface="system-ui"/>
              </a:rPr>
              <a:t>and do not throw your pearls before swine, or they will trample them under their feet, and turn and tear you to pieces.</a:t>
            </a:r>
            <a:endParaRPr lang="en-US" sz="2800" dirty="0"/>
          </a:p>
        </p:txBody>
      </p:sp>
      <p:pic>
        <p:nvPicPr>
          <p:cNvPr id="8" name="Picture 7">
            <a:extLst>
              <a:ext uri="{FF2B5EF4-FFF2-40B4-BE49-F238E27FC236}">
                <a16:creationId xmlns:a16="http://schemas.microsoft.com/office/drawing/2014/main" id="{270E43ED-5B07-4BC5-9CFF-68F4A8D81E54}"/>
              </a:ext>
            </a:extLst>
          </p:cNvPr>
          <p:cNvPicPr>
            <a:picLocks noChangeAspect="1"/>
          </p:cNvPicPr>
          <p:nvPr/>
        </p:nvPicPr>
        <p:blipFill>
          <a:blip r:embed="rId6">
            <a:alphaModFix amt="0"/>
          </a:blip>
          <a:stretch>
            <a:fillRect/>
          </a:stretch>
        </p:blipFill>
        <p:spPr>
          <a:xfrm>
            <a:off x="3122958" y="4639550"/>
            <a:ext cx="1281045" cy="686274"/>
          </a:xfrm>
          <a:prstGeom prst="rect">
            <a:avLst/>
          </a:prstGeom>
          <a:effectLst>
            <a:softEdge rad="31750"/>
          </a:effectLst>
        </p:spPr>
      </p:pic>
      <p:pic>
        <p:nvPicPr>
          <p:cNvPr id="9" name="Picture 8">
            <a:extLst>
              <a:ext uri="{FF2B5EF4-FFF2-40B4-BE49-F238E27FC236}">
                <a16:creationId xmlns:a16="http://schemas.microsoft.com/office/drawing/2014/main" id="{DBA1996D-EF7A-4D4F-A527-53BFF240DFA8}"/>
              </a:ext>
            </a:extLst>
          </p:cNvPr>
          <p:cNvPicPr>
            <a:picLocks noChangeAspect="1"/>
          </p:cNvPicPr>
          <p:nvPr/>
        </p:nvPicPr>
        <p:blipFill>
          <a:blip r:embed="rId7">
            <a:alphaModFix amt="0"/>
          </a:blip>
          <a:stretch>
            <a:fillRect/>
          </a:stretch>
        </p:blipFill>
        <p:spPr>
          <a:xfrm>
            <a:off x="4640875" y="4639550"/>
            <a:ext cx="1480198" cy="686274"/>
          </a:xfrm>
          <a:prstGeom prst="rect">
            <a:avLst/>
          </a:prstGeom>
          <a:effectLst>
            <a:softEdge rad="31750"/>
          </a:effectLst>
        </p:spPr>
      </p:pic>
      <p:sp>
        <p:nvSpPr>
          <p:cNvPr id="10" name="TextBox 9">
            <a:extLst>
              <a:ext uri="{FF2B5EF4-FFF2-40B4-BE49-F238E27FC236}">
                <a16:creationId xmlns:a16="http://schemas.microsoft.com/office/drawing/2014/main" id="{1D4ABBF9-C711-42E6-83DA-244071F992DB}"/>
              </a:ext>
            </a:extLst>
          </p:cNvPr>
          <p:cNvSpPr txBox="1"/>
          <p:nvPr/>
        </p:nvSpPr>
        <p:spPr>
          <a:xfrm>
            <a:off x="-5943600" y="3508469"/>
            <a:ext cx="5943600" cy="1477328"/>
          </a:xfrm>
          <a:prstGeom prst="rect">
            <a:avLst/>
          </a:prstGeom>
          <a:noFill/>
        </p:spPr>
        <p:txBody>
          <a:bodyPr wrap="square" rtlCol="0">
            <a:spAutoFit/>
          </a:bodyPr>
          <a:lstStyle/>
          <a:p>
            <a:r>
              <a:rPr lang="en-US" sz="2400" dirty="0"/>
              <a:t>Proverbs 23:9</a:t>
            </a:r>
          </a:p>
          <a:p>
            <a:r>
              <a:rPr lang="en-US" sz="2400" b="0" i="0" dirty="0">
                <a:solidFill>
                  <a:srgbClr val="000000"/>
                </a:solidFill>
                <a:effectLst/>
                <a:latin typeface="system-ui"/>
              </a:rPr>
              <a:t>Do not speak in the hearing of a fool,</a:t>
            </a:r>
            <a:br>
              <a:rPr lang="en-US" sz="2400" dirty="0"/>
            </a:br>
            <a:r>
              <a:rPr lang="en-US" sz="2400" b="0" i="0" dirty="0">
                <a:solidFill>
                  <a:srgbClr val="000000"/>
                </a:solidFill>
                <a:effectLst/>
                <a:latin typeface="system-ui"/>
              </a:rPr>
              <a:t>For he will despise the wisdom of your words.</a:t>
            </a:r>
            <a:endParaRPr lang="en-US" sz="2400" dirty="0"/>
          </a:p>
          <a:p>
            <a:endParaRPr lang="en-US" dirty="0"/>
          </a:p>
        </p:txBody>
      </p:sp>
      <p:pic>
        <p:nvPicPr>
          <p:cNvPr id="4" name="Picture 3">
            <a:extLst>
              <a:ext uri="{FF2B5EF4-FFF2-40B4-BE49-F238E27FC236}">
                <a16:creationId xmlns:a16="http://schemas.microsoft.com/office/drawing/2014/main" id="{2596DBFD-C24F-477D-8A37-E2E40CE6FEBE}"/>
              </a:ext>
            </a:extLst>
          </p:cNvPr>
          <p:cNvPicPr>
            <a:picLocks noChangeAspect="1"/>
          </p:cNvPicPr>
          <p:nvPr/>
        </p:nvPicPr>
        <p:blipFill>
          <a:blip r:embed="rId8"/>
          <a:stretch>
            <a:fillRect/>
          </a:stretch>
        </p:blipFill>
        <p:spPr>
          <a:xfrm>
            <a:off x="6680324" y="4933798"/>
            <a:ext cx="1540303" cy="686274"/>
          </a:xfrm>
          <a:prstGeom prst="rect">
            <a:avLst/>
          </a:prstGeom>
        </p:spPr>
      </p:pic>
      <p:pic>
        <p:nvPicPr>
          <p:cNvPr id="11" name="Picture 10">
            <a:extLst>
              <a:ext uri="{FF2B5EF4-FFF2-40B4-BE49-F238E27FC236}">
                <a16:creationId xmlns:a16="http://schemas.microsoft.com/office/drawing/2014/main" id="{68641304-4958-4E01-9E31-310C7FC28223}"/>
              </a:ext>
            </a:extLst>
          </p:cNvPr>
          <p:cNvPicPr>
            <a:picLocks noChangeAspect="1"/>
          </p:cNvPicPr>
          <p:nvPr/>
        </p:nvPicPr>
        <p:blipFill>
          <a:blip r:embed="rId9"/>
          <a:stretch>
            <a:fillRect/>
          </a:stretch>
        </p:blipFill>
        <p:spPr>
          <a:xfrm>
            <a:off x="0" y="5361683"/>
            <a:ext cx="2401958" cy="686273"/>
          </a:xfrm>
          <a:prstGeom prst="rect">
            <a:avLst/>
          </a:prstGeom>
          <a:effectLst>
            <a:softEdge rad="63500"/>
          </a:effectLst>
        </p:spPr>
      </p:pic>
      <p:pic>
        <p:nvPicPr>
          <p:cNvPr id="12" name="Picture 11">
            <a:extLst>
              <a:ext uri="{FF2B5EF4-FFF2-40B4-BE49-F238E27FC236}">
                <a16:creationId xmlns:a16="http://schemas.microsoft.com/office/drawing/2014/main" id="{7D046E8C-73B0-4359-A200-B962B2229B4F}"/>
              </a:ext>
            </a:extLst>
          </p:cNvPr>
          <p:cNvPicPr>
            <a:picLocks noChangeAspect="1"/>
          </p:cNvPicPr>
          <p:nvPr/>
        </p:nvPicPr>
        <p:blipFill>
          <a:blip r:embed="rId10"/>
          <a:stretch>
            <a:fillRect/>
          </a:stretch>
        </p:blipFill>
        <p:spPr>
          <a:xfrm>
            <a:off x="3130818" y="5424912"/>
            <a:ext cx="2394098" cy="525534"/>
          </a:xfrm>
          <a:prstGeom prst="rect">
            <a:avLst/>
          </a:prstGeom>
        </p:spPr>
      </p:pic>
    </p:spTree>
    <p:extLst>
      <p:ext uri="{BB962C8B-B14F-4D97-AF65-F5344CB8AC3E}">
        <p14:creationId xmlns:p14="http://schemas.microsoft.com/office/powerpoint/2010/main" val="3640031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Content Placeholder 3">
            <a:extLst>
              <a:ext uri="{FF2B5EF4-FFF2-40B4-BE49-F238E27FC236}">
                <a16:creationId xmlns:a16="http://schemas.microsoft.com/office/drawing/2014/main" id="{CE6D9293-2A98-423B-8DEF-CA9963013096}"/>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artisticPhotocopy/>
                    </a14:imgEffect>
                  </a14:imgLayer>
                </a14:imgProps>
              </a:ext>
            </a:extLst>
          </a:blip>
          <a:srcRect t="5142" r="-1" b="2015"/>
          <a:stretch/>
        </p:blipFill>
        <p:spPr>
          <a:xfrm rot="21480000">
            <a:off x="853377" y="1003258"/>
            <a:ext cx="7437246" cy="4764396"/>
          </a:xfrm>
          <a:prstGeom prst="rect">
            <a:avLst/>
          </a:prstGeom>
        </p:spPr>
      </p:pic>
    </p:spTree>
    <p:extLst>
      <p:ext uri="{BB962C8B-B14F-4D97-AF65-F5344CB8AC3E}">
        <p14:creationId xmlns:p14="http://schemas.microsoft.com/office/powerpoint/2010/main" val="6958831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Content Placeholder 3">
            <a:extLst>
              <a:ext uri="{FF2B5EF4-FFF2-40B4-BE49-F238E27FC236}">
                <a16:creationId xmlns:a16="http://schemas.microsoft.com/office/drawing/2014/main" id="{CE6D9293-2A98-423B-8DEF-CA9963013096}"/>
              </a:ext>
            </a:extLst>
          </p:cNvPr>
          <p:cNvPicPr>
            <a:picLocks noGrp="1" noChangeAspect="1"/>
          </p:cNvPicPr>
          <p:nvPr>
            <p:ph idx="1"/>
          </p:nvPr>
        </p:nvPicPr>
        <p:blipFill rotWithShape="1">
          <a:blip r:embed="rId3">
            <a:alphaModFix amt="11000"/>
            <a:extLst>
              <a:ext uri="{BEBA8EAE-BF5A-486C-A8C5-ECC9F3942E4B}">
                <a14:imgProps xmlns:a14="http://schemas.microsoft.com/office/drawing/2010/main">
                  <a14:imgLayer r:embed="rId4">
                    <a14:imgEffect>
                      <a14:artisticPhotocopy/>
                    </a14:imgEffect>
                  </a14:imgLayer>
                </a14:imgProps>
              </a:ext>
            </a:extLst>
          </a:blip>
          <a:srcRect t="5142" r="-1" b="2015"/>
          <a:stretch/>
        </p:blipFill>
        <p:spPr>
          <a:xfrm rot="21480000">
            <a:off x="853377" y="1003258"/>
            <a:ext cx="7437246" cy="4764396"/>
          </a:xfrm>
          <a:prstGeom prst="rect">
            <a:avLst/>
          </a:prstGeom>
        </p:spPr>
      </p:pic>
      <p:sp>
        <p:nvSpPr>
          <p:cNvPr id="2" name="TextBox 1">
            <a:extLst>
              <a:ext uri="{FF2B5EF4-FFF2-40B4-BE49-F238E27FC236}">
                <a16:creationId xmlns:a16="http://schemas.microsoft.com/office/drawing/2014/main" id="{35FA3524-9C51-4E36-9923-4CF658C9CCB3}"/>
              </a:ext>
            </a:extLst>
          </p:cNvPr>
          <p:cNvSpPr txBox="1"/>
          <p:nvPr/>
        </p:nvSpPr>
        <p:spPr>
          <a:xfrm>
            <a:off x="767394" y="1228397"/>
            <a:ext cx="7604102" cy="4401205"/>
          </a:xfrm>
          <a:prstGeom prst="rect">
            <a:avLst/>
          </a:prstGeom>
          <a:noFill/>
        </p:spPr>
        <p:txBody>
          <a:bodyPr wrap="square" rtlCol="0">
            <a:spAutoFit/>
          </a:bodyPr>
          <a:lstStyle/>
          <a:p>
            <a:r>
              <a:rPr lang="en-US" sz="2800" dirty="0"/>
              <a:t>Matthew 15:21-28</a:t>
            </a:r>
          </a:p>
          <a:p>
            <a:r>
              <a:rPr lang="en-US" sz="2800" b="1" dirty="0">
                <a:solidFill>
                  <a:srgbClr val="000000"/>
                </a:solidFill>
                <a:effectLst/>
                <a:latin typeface="system-ui"/>
              </a:rPr>
              <a:t>21 </a:t>
            </a:r>
            <a:r>
              <a:rPr lang="en-US" sz="2800" dirty="0">
                <a:solidFill>
                  <a:srgbClr val="000000"/>
                </a:solidFill>
                <a:effectLst/>
                <a:latin typeface="system-ui"/>
              </a:rPr>
              <a:t>Jesus went away from there, and withdrew into the district of </a:t>
            </a:r>
            <a:r>
              <a:rPr lang="en-US" sz="2800" dirty="0" err="1">
                <a:solidFill>
                  <a:srgbClr val="000000"/>
                </a:solidFill>
                <a:effectLst/>
                <a:latin typeface="system-ui"/>
              </a:rPr>
              <a:t>Tyre</a:t>
            </a:r>
            <a:r>
              <a:rPr lang="en-US" sz="2800" dirty="0">
                <a:solidFill>
                  <a:srgbClr val="000000"/>
                </a:solidFill>
                <a:effectLst/>
                <a:latin typeface="system-ui"/>
              </a:rPr>
              <a:t> and Sidon. </a:t>
            </a:r>
            <a:r>
              <a:rPr lang="en-US" sz="2800" b="1" dirty="0">
                <a:solidFill>
                  <a:srgbClr val="000000"/>
                </a:solidFill>
                <a:effectLst/>
                <a:latin typeface="system-ui"/>
              </a:rPr>
              <a:t>22 </a:t>
            </a:r>
            <a:r>
              <a:rPr lang="en-US" sz="2800" dirty="0">
                <a:solidFill>
                  <a:srgbClr val="000000"/>
                </a:solidFill>
                <a:effectLst/>
                <a:latin typeface="system-ui"/>
              </a:rPr>
              <a:t>And a Canaanite woman from that region came out and </a:t>
            </a:r>
            <a:r>
              <a:rPr lang="en-US" sz="2800" i="1" dirty="0">
                <a:solidFill>
                  <a:srgbClr val="000000"/>
                </a:solidFill>
                <a:effectLst/>
                <a:latin typeface="system-ui"/>
              </a:rPr>
              <a:t>began</a:t>
            </a:r>
            <a:r>
              <a:rPr lang="en-US" sz="2800" dirty="0">
                <a:solidFill>
                  <a:srgbClr val="000000"/>
                </a:solidFill>
                <a:effectLst/>
                <a:latin typeface="system-ui"/>
              </a:rPr>
              <a:t> to cry out, saying, “Have mercy on me, Lord, Son of David; my daughter is cruelly demon-possessed.” </a:t>
            </a:r>
            <a:r>
              <a:rPr lang="en-US" sz="2800" b="1" dirty="0">
                <a:solidFill>
                  <a:srgbClr val="000000"/>
                </a:solidFill>
                <a:effectLst/>
                <a:latin typeface="system-ui"/>
              </a:rPr>
              <a:t>23 </a:t>
            </a:r>
            <a:r>
              <a:rPr lang="en-US" sz="2800" dirty="0">
                <a:solidFill>
                  <a:srgbClr val="000000"/>
                </a:solidFill>
                <a:effectLst/>
                <a:latin typeface="system-ui"/>
              </a:rPr>
              <a:t>But He did not answer her a word. And His disciples came and implored Him, saying, “Send her away, because she keeps shouting at us.” </a:t>
            </a:r>
            <a:endParaRPr lang="en-US" sz="2800" dirty="0"/>
          </a:p>
        </p:txBody>
      </p:sp>
    </p:spTree>
    <p:extLst>
      <p:ext uri="{BB962C8B-B14F-4D97-AF65-F5344CB8AC3E}">
        <p14:creationId xmlns:p14="http://schemas.microsoft.com/office/powerpoint/2010/main" val="937777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Content Placeholder 3">
            <a:extLst>
              <a:ext uri="{FF2B5EF4-FFF2-40B4-BE49-F238E27FC236}">
                <a16:creationId xmlns:a16="http://schemas.microsoft.com/office/drawing/2014/main" id="{CE6D9293-2A98-423B-8DEF-CA9963013096}"/>
              </a:ext>
            </a:extLst>
          </p:cNvPr>
          <p:cNvPicPr>
            <a:picLocks noGrp="1" noChangeAspect="1"/>
          </p:cNvPicPr>
          <p:nvPr>
            <p:ph idx="1"/>
          </p:nvPr>
        </p:nvPicPr>
        <p:blipFill rotWithShape="1">
          <a:blip r:embed="rId3">
            <a:alphaModFix amt="11000"/>
            <a:extLst>
              <a:ext uri="{BEBA8EAE-BF5A-486C-A8C5-ECC9F3942E4B}">
                <a14:imgProps xmlns:a14="http://schemas.microsoft.com/office/drawing/2010/main">
                  <a14:imgLayer r:embed="rId4">
                    <a14:imgEffect>
                      <a14:artisticPhotocopy/>
                    </a14:imgEffect>
                  </a14:imgLayer>
                </a14:imgProps>
              </a:ext>
            </a:extLst>
          </a:blip>
          <a:srcRect t="5142" r="-1" b="2015"/>
          <a:stretch/>
        </p:blipFill>
        <p:spPr>
          <a:xfrm rot="21480000">
            <a:off x="853377" y="1003258"/>
            <a:ext cx="7437246" cy="4764396"/>
          </a:xfrm>
          <a:prstGeom prst="rect">
            <a:avLst/>
          </a:prstGeom>
        </p:spPr>
      </p:pic>
      <p:sp>
        <p:nvSpPr>
          <p:cNvPr id="2" name="TextBox 1">
            <a:extLst>
              <a:ext uri="{FF2B5EF4-FFF2-40B4-BE49-F238E27FC236}">
                <a16:creationId xmlns:a16="http://schemas.microsoft.com/office/drawing/2014/main" id="{35FA3524-9C51-4E36-9923-4CF658C9CCB3}"/>
              </a:ext>
            </a:extLst>
          </p:cNvPr>
          <p:cNvSpPr txBox="1"/>
          <p:nvPr/>
        </p:nvSpPr>
        <p:spPr>
          <a:xfrm>
            <a:off x="769949" y="888006"/>
            <a:ext cx="7604102" cy="5324535"/>
          </a:xfrm>
          <a:prstGeom prst="rect">
            <a:avLst/>
          </a:prstGeom>
          <a:noFill/>
        </p:spPr>
        <p:txBody>
          <a:bodyPr wrap="square" rtlCol="0">
            <a:spAutoFit/>
          </a:bodyPr>
          <a:lstStyle/>
          <a:p>
            <a:r>
              <a:rPr lang="en-US" sz="3200" dirty="0"/>
              <a:t>Matthew 15:21-28</a:t>
            </a:r>
          </a:p>
          <a:p>
            <a:r>
              <a:rPr lang="en-US" sz="2800" b="1" dirty="0"/>
              <a:t>24 </a:t>
            </a:r>
            <a:r>
              <a:rPr lang="en-US" sz="2800" dirty="0"/>
              <a:t>But He answered and said, “I was sent only to the lost sheep of the house of Israel.” </a:t>
            </a:r>
            <a:r>
              <a:rPr lang="en-US" sz="2800" b="1" dirty="0"/>
              <a:t>25 </a:t>
            </a:r>
            <a:r>
              <a:rPr lang="en-US" sz="2800" dirty="0"/>
              <a:t>But she came and </a:t>
            </a:r>
            <a:r>
              <a:rPr lang="en-US" sz="2800" i="1" dirty="0"/>
              <a:t>began</a:t>
            </a:r>
            <a:r>
              <a:rPr lang="en-US" sz="2800" dirty="0"/>
              <a:t> to bow down before Him, saying, “Lord, help me!” </a:t>
            </a:r>
            <a:r>
              <a:rPr lang="en-US" sz="2800" b="1" dirty="0"/>
              <a:t>26 </a:t>
            </a:r>
            <a:r>
              <a:rPr lang="en-US" sz="2800" dirty="0"/>
              <a:t>And He answered and said, “It is not [good to take the children’s bread and throw it to the dogs.” </a:t>
            </a:r>
            <a:r>
              <a:rPr lang="en-US" sz="2800" b="1" dirty="0"/>
              <a:t>27 </a:t>
            </a:r>
            <a:r>
              <a:rPr lang="en-US" sz="2800" dirty="0"/>
              <a:t>But she said, “Yes, Lord; but even the dogs feed on the crumbs which fall from their masters’ table.” </a:t>
            </a:r>
            <a:r>
              <a:rPr lang="en-US" sz="2800" b="1" dirty="0"/>
              <a:t>28 </a:t>
            </a:r>
            <a:r>
              <a:rPr lang="en-US" sz="2800" dirty="0"/>
              <a:t>Then Jesus said to her, “O woman, your faith is great; it shall be done for you as you wish.” And her daughter was healed at once.</a:t>
            </a:r>
            <a:endParaRPr lang="en-US" sz="4400" dirty="0"/>
          </a:p>
        </p:txBody>
      </p:sp>
    </p:spTree>
    <p:extLst>
      <p:ext uri="{BB962C8B-B14F-4D97-AF65-F5344CB8AC3E}">
        <p14:creationId xmlns:p14="http://schemas.microsoft.com/office/powerpoint/2010/main" val="2860350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Content Placeholder 3">
            <a:extLst>
              <a:ext uri="{FF2B5EF4-FFF2-40B4-BE49-F238E27FC236}">
                <a16:creationId xmlns:a16="http://schemas.microsoft.com/office/drawing/2014/main" id="{CE6D9293-2A98-423B-8DEF-CA9963013096}"/>
              </a:ext>
            </a:extLst>
          </p:cNvPr>
          <p:cNvPicPr>
            <a:picLocks noGrp="1" noChangeAspect="1"/>
          </p:cNvPicPr>
          <p:nvPr>
            <p:ph idx="1"/>
          </p:nvPr>
        </p:nvPicPr>
        <p:blipFill rotWithShape="1">
          <a:blip r:embed="rId3">
            <a:alphaModFix amt="11000"/>
            <a:extLst>
              <a:ext uri="{BEBA8EAE-BF5A-486C-A8C5-ECC9F3942E4B}">
                <a14:imgProps xmlns:a14="http://schemas.microsoft.com/office/drawing/2010/main">
                  <a14:imgLayer r:embed="rId4">
                    <a14:imgEffect>
                      <a14:artisticPhotocopy/>
                    </a14:imgEffect>
                  </a14:imgLayer>
                </a14:imgProps>
              </a:ext>
            </a:extLst>
          </a:blip>
          <a:srcRect t="5142" r="-1" b="2015"/>
          <a:stretch/>
        </p:blipFill>
        <p:spPr>
          <a:xfrm rot="21480000">
            <a:off x="853377" y="1003258"/>
            <a:ext cx="7437246" cy="4764396"/>
          </a:xfrm>
          <a:prstGeom prst="rect">
            <a:avLst/>
          </a:prstGeom>
        </p:spPr>
      </p:pic>
      <p:sp>
        <p:nvSpPr>
          <p:cNvPr id="2" name="TextBox 1">
            <a:extLst>
              <a:ext uri="{FF2B5EF4-FFF2-40B4-BE49-F238E27FC236}">
                <a16:creationId xmlns:a16="http://schemas.microsoft.com/office/drawing/2014/main" id="{35FA3524-9C51-4E36-9923-4CF658C9CCB3}"/>
              </a:ext>
            </a:extLst>
          </p:cNvPr>
          <p:cNvSpPr txBox="1"/>
          <p:nvPr/>
        </p:nvSpPr>
        <p:spPr>
          <a:xfrm>
            <a:off x="769949" y="1197620"/>
            <a:ext cx="7604102" cy="4462760"/>
          </a:xfrm>
          <a:prstGeom prst="rect">
            <a:avLst/>
          </a:prstGeom>
          <a:noFill/>
        </p:spPr>
        <p:txBody>
          <a:bodyPr wrap="square" rtlCol="0">
            <a:spAutoFit/>
          </a:bodyPr>
          <a:lstStyle/>
          <a:p>
            <a:r>
              <a:rPr lang="en-US" sz="3200" dirty="0"/>
              <a:t>Mark 7:24-30</a:t>
            </a:r>
          </a:p>
          <a:p>
            <a:r>
              <a:rPr lang="en-US" sz="2800" b="1" dirty="0"/>
              <a:t>24 </a:t>
            </a:r>
            <a:r>
              <a:rPr lang="en-US" sz="2800" dirty="0"/>
              <a:t>Jesus got up and went away from there to the region of </a:t>
            </a:r>
            <a:r>
              <a:rPr lang="en-US" sz="2800" dirty="0" err="1"/>
              <a:t>Tyre</a:t>
            </a:r>
            <a:r>
              <a:rPr lang="en-US" sz="2800" dirty="0"/>
              <a:t>. And when He had entered a house, He wanted no one to know </a:t>
            </a:r>
            <a:r>
              <a:rPr lang="en-US" sz="2800" i="1" dirty="0"/>
              <a:t>of it</a:t>
            </a:r>
            <a:r>
              <a:rPr lang="en-US" sz="2800" dirty="0"/>
              <a:t>; yet He could not escape notice. </a:t>
            </a:r>
            <a:r>
              <a:rPr lang="en-US" sz="2800" b="1" dirty="0"/>
              <a:t>25 </a:t>
            </a:r>
            <a:r>
              <a:rPr lang="en-US" sz="2800" dirty="0"/>
              <a:t>But after hearing of Him, a woman whose little daughter had an unclean spirit immediately came and fell at His feet. </a:t>
            </a:r>
            <a:r>
              <a:rPr lang="en-US" sz="2800" b="1" dirty="0"/>
              <a:t>26 </a:t>
            </a:r>
            <a:r>
              <a:rPr lang="en-US" sz="2800" dirty="0"/>
              <a:t>Now the woman was a Gentile, of the Syrophoenician race. And she kept asking Him to cast the demon out of her daughter. </a:t>
            </a:r>
            <a:endParaRPr lang="en-US" sz="6000" dirty="0"/>
          </a:p>
        </p:txBody>
      </p:sp>
    </p:spTree>
    <p:extLst>
      <p:ext uri="{BB962C8B-B14F-4D97-AF65-F5344CB8AC3E}">
        <p14:creationId xmlns:p14="http://schemas.microsoft.com/office/powerpoint/2010/main" val="487071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1869</Words>
  <Application>Microsoft Office PowerPoint</Application>
  <PresentationFormat>On-screen Show (4:3)</PresentationFormat>
  <Paragraphs>100</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AngsanaUPC</vt:lpstr>
      <vt:lpstr>Arial</vt:lpstr>
      <vt:lpstr>Calibri</vt:lpstr>
      <vt:lpstr>Impact</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 Tom Hazelwood</dc:creator>
  <cp:lastModifiedBy>Pastor Tom Hazelwood</cp:lastModifiedBy>
  <cp:revision>3</cp:revision>
  <dcterms:created xsi:type="dcterms:W3CDTF">2020-11-14T18:48:45Z</dcterms:created>
  <dcterms:modified xsi:type="dcterms:W3CDTF">2024-03-27T16:23:51Z</dcterms:modified>
</cp:coreProperties>
</file>