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18"/>
  </p:notesMasterIdLst>
  <p:sldIdLst>
    <p:sldId id="391" r:id="rId2"/>
    <p:sldId id="476" r:id="rId3"/>
    <p:sldId id="454" r:id="rId4"/>
    <p:sldId id="452" r:id="rId5"/>
    <p:sldId id="841" r:id="rId6"/>
    <p:sldId id="842" r:id="rId7"/>
    <p:sldId id="844" r:id="rId8"/>
    <p:sldId id="843" r:id="rId9"/>
    <p:sldId id="845" r:id="rId10"/>
    <p:sldId id="847" r:id="rId11"/>
    <p:sldId id="848" r:id="rId12"/>
    <p:sldId id="849" r:id="rId13"/>
    <p:sldId id="850" r:id="rId14"/>
    <p:sldId id="851" r:id="rId15"/>
    <p:sldId id="852" r:id="rId16"/>
    <p:sldId id="85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62" autoAdjust="0"/>
    <p:restoredTop sz="65094" autoAdjust="0"/>
  </p:normalViewPr>
  <p:slideViewPr>
    <p:cSldViewPr>
      <p:cViewPr varScale="1">
        <p:scale>
          <a:sx n="72" d="100"/>
          <a:sy n="72" d="100"/>
        </p:scale>
        <p:origin x="2412"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tor Tom Hazelwood" userId="d18c485ded806f6d" providerId="LiveId" clId="{64D7D8C5-BF01-41B3-8E50-EF68A7A7297A}"/>
    <pc:docChg chg="delSld">
      <pc:chgData name="Pastor Tom Hazelwood" userId="d18c485ded806f6d" providerId="LiveId" clId="{64D7D8C5-BF01-41B3-8E50-EF68A7A7297A}" dt="2024-04-17T00:51:27.926" v="37" actId="47"/>
      <pc:docMkLst>
        <pc:docMk/>
      </pc:docMkLst>
      <pc:sldChg chg="del">
        <pc:chgData name="Pastor Tom Hazelwood" userId="d18c485ded806f6d" providerId="LiveId" clId="{64D7D8C5-BF01-41B3-8E50-EF68A7A7297A}" dt="2024-04-17T00:51:16.630" v="28" actId="47"/>
        <pc:sldMkLst>
          <pc:docMk/>
          <pc:sldMk cId="3882353568" sldId="256"/>
        </pc:sldMkLst>
      </pc:sldChg>
      <pc:sldChg chg="del">
        <pc:chgData name="Pastor Tom Hazelwood" userId="d18c485ded806f6d" providerId="LiveId" clId="{64D7D8C5-BF01-41B3-8E50-EF68A7A7297A}" dt="2024-04-17T00:50:57.552" v="4" actId="47"/>
        <pc:sldMkLst>
          <pc:docMk/>
          <pc:sldMk cId="2579802630" sldId="257"/>
        </pc:sldMkLst>
      </pc:sldChg>
      <pc:sldChg chg="del">
        <pc:chgData name="Pastor Tom Hazelwood" userId="d18c485ded806f6d" providerId="LiveId" clId="{64D7D8C5-BF01-41B3-8E50-EF68A7A7297A}" dt="2024-04-17T00:51:10.421" v="22" actId="47"/>
        <pc:sldMkLst>
          <pc:docMk/>
          <pc:sldMk cId="1710291004" sldId="261"/>
        </pc:sldMkLst>
      </pc:sldChg>
      <pc:sldChg chg="del">
        <pc:chgData name="Pastor Tom Hazelwood" userId="d18c485ded806f6d" providerId="LiveId" clId="{64D7D8C5-BF01-41B3-8E50-EF68A7A7297A}" dt="2024-04-17T00:51:08.253" v="17" actId="47"/>
        <pc:sldMkLst>
          <pc:docMk/>
          <pc:sldMk cId="0" sldId="277"/>
        </pc:sldMkLst>
      </pc:sldChg>
      <pc:sldChg chg="del">
        <pc:chgData name="Pastor Tom Hazelwood" userId="d18c485ded806f6d" providerId="LiveId" clId="{64D7D8C5-BF01-41B3-8E50-EF68A7A7297A}" dt="2024-04-17T00:51:11.368" v="24" actId="47"/>
        <pc:sldMkLst>
          <pc:docMk/>
          <pc:sldMk cId="0" sldId="278"/>
        </pc:sldMkLst>
      </pc:sldChg>
      <pc:sldChg chg="del">
        <pc:chgData name="Pastor Tom Hazelwood" userId="d18c485ded806f6d" providerId="LiveId" clId="{64D7D8C5-BF01-41B3-8E50-EF68A7A7297A}" dt="2024-04-17T00:51:08.960" v="18" actId="47"/>
        <pc:sldMkLst>
          <pc:docMk/>
          <pc:sldMk cId="3703309229" sldId="294"/>
        </pc:sldMkLst>
      </pc:sldChg>
      <pc:sldChg chg="del">
        <pc:chgData name="Pastor Tom Hazelwood" userId="d18c485ded806f6d" providerId="LiveId" clId="{64D7D8C5-BF01-41B3-8E50-EF68A7A7297A}" dt="2024-04-17T00:51:04.244" v="10" actId="47"/>
        <pc:sldMkLst>
          <pc:docMk/>
          <pc:sldMk cId="2146410302" sldId="307"/>
        </pc:sldMkLst>
      </pc:sldChg>
      <pc:sldChg chg="del">
        <pc:chgData name="Pastor Tom Hazelwood" userId="d18c485ded806f6d" providerId="LiveId" clId="{64D7D8C5-BF01-41B3-8E50-EF68A7A7297A}" dt="2024-04-17T00:51:04.559" v="11" actId="47"/>
        <pc:sldMkLst>
          <pc:docMk/>
          <pc:sldMk cId="3423607676" sldId="308"/>
        </pc:sldMkLst>
      </pc:sldChg>
      <pc:sldChg chg="del">
        <pc:chgData name="Pastor Tom Hazelwood" userId="d18c485ded806f6d" providerId="LiveId" clId="{64D7D8C5-BF01-41B3-8E50-EF68A7A7297A}" dt="2024-04-17T00:51:04.841" v="12" actId="47"/>
        <pc:sldMkLst>
          <pc:docMk/>
          <pc:sldMk cId="3136296018" sldId="309"/>
        </pc:sldMkLst>
      </pc:sldChg>
      <pc:sldChg chg="del">
        <pc:chgData name="Pastor Tom Hazelwood" userId="d18c485ded806f6d" providerId="LiveId" clId="{64D7D8C5-BF01-41B3-8E50-EF68A7A7297A}" dt="2024-04-17T00:51:05.143" v="13" actId="47"/>
        <pc:sldMkLst>
          <pc:docMk/>
          <pc:sldMk cId="2893767762" sldId="310"/>
        </pc:sldMkLst>
      </pc:sldChg>
      <pc:sldChg chg="del">
        <pc:chgData name="Pastor Tom Hazelwood" userId="d18c485ded806f6d" providerId="LiveId" clId="{64D7D8C5-BF01-41B3-8E50-EF68A7A7297A}" dt="2024-04-17T00:51:05.426" v="14" actId="47"/>
        <pc:sldMkLst>
          <pc:docMk/>
          <pc:sldMk cId="3399208070" sldId="311"/>
        </pc:sldMkLst>
      </pc:sldChg>
      <pc:sldChg chg="del">
        <pc:chgData name="Pastor Tom Hazelwood" userId="d18c485ded806f6d" providerId="LiveId" clId="{64D7D8C5-BF01-41B3-8E50-EF68A7A7297A}" dt="2024-04-17T00:51:05.710" v="15" actId="47"/>
        <pc:sldMkLst>
          <pc:docMk/>
          <pc:sldMk cId="529553675" sldId="312"/>
        </pc:sldMkLst>
      </pc:sldChg>
      <pc:sldChg chg="del">
        <pc:chgData name="Pastor Tom Hazelwood" userId="d18c485ded806f6d" providerId="LiveId" clId="{64D7D8C5-BF01-41B3-8E50-EF68A7A7297A}" dt="2024-04-17T00:50:54.600" v="1" actId="47"/>
        <pc:sldMkLst>
          <pc:docMk/>
          <pc:sldMk cId="364942922" sldId="474"/>
        </pc:sldMkLst>
      </pc:sldChg>
      <pc:sldChg chg="del">
        <pc:chgData name="Pastor Tom Hazelwood" userId="d18c485ded806f6d" providerId="LiveId" clId="{64D7D8C5-BF01-41B3-8E50-EF68A7A7297A}" dt="2024-04-17T00:50:53.609" v="0" actId="47"/>
        <pc:sldMkLst>
          <pc:docMk/>
          <pc:sldMk cId="2842246502" sldId="475"/>
        </pc:sldMkLst>
      </pc:sldChg>
      <pc:sldChg chg="del">
        <pc:chgData name="Pastor Tom Hazelwood" userId="d18c485ded806f6d" providerId="LiveId" clId="{64D7D8C5-BF01-41B3-8E50-EF68A7A7297A}" dt="2024-04-17T00:50:55.595" v="2" actId="47"/>
        <pc:sldMkLst>
          <pc:docMk/>
          <pc:sldMk cId="4290792079" sldId="508"/>
        </pc:sldMkLst>
      </pc:sldChg>
      <pc:sldChg chg="del">
        <pc:chgData name="Pastor Tom Hazelwood" userId="d18c485ded806f6d" providerId="LiveId" clId="{64D7D8C5-BF01-41B3-8E50-EF68A7A7297A}" dt="2024-04-17T00:51:03.118" v="7" actId="47"/>
        <pc:sldMkLst>
          <pc:docMk/>
          <pc:sldMk cId="2780698894" sldId="573"/>
        </pc:sldMkLst>
      </pc:sldChg>
      <pc:sldChg chg="del">
        <pc:chgData name="Pastor Tom Hazelwood" userId="d18c485ded806f6d" providerId="LiveId" clId="{64D7D8C5-BF01-41B3-8E50-EF68A7A7297A}" dt="2024-04-17T00:51:26.071" v="36" actId="47"/>
        <pc:sldMkLst>
          <pc:docMk/>
          <pc:sldMk cId="4194825787" sldId="595"/>
        </pc:sldMkLst>
      </pc:sldChg>
      <pc:sldChg chg="del">
        <pc:chgData name="Pastor Tom Hazelwood" userId="d18c485ded806f6d" providerId="LiveId" clId="{64D7D8C5-BF01-41B3-8E50-EF68A7A7297A}" dt="2024-04-17T00:51:07.789" v="16" actId="47"/>
        <pc:sldMkLst>
          <pc:docMk/>
          <pc:sldMk cId="2226411446" sldId="773"/>
        </pc:sldMkLst>
      </pc:sldChg>
      <pc:sldChg chg="del">
        <pc:chgData name="Pastor Tom Hazelwood" userId="d18c485ded806f6d" providerId="LiveId" clId="{64D7D8C5-BF01-41B3-8E50-EF68A7A7297A}" dt="2024-04-17T00:51:02.178" v="5" actId="47"/>
        <pc:sldMkLst>
          <pc:docMk/>
          <pc:sldMk cId="1683581495" sldId="854"/>
        </pc:sldMkLst>
      </pc:sldChg>
      <pc:sldChg chg="del">
        <pc:chgData name="Pastor Tom Hazelwood" userId="d18c485ded806f6d" providerId="LiveId" clId="{64D7D8C5-BF01-41B3-8E50-EF68A7A7297A}" dt="2024-04-17T00:51:02.711" v="6" actId="47"/>
        <pc:sldMkLst>
          <pc:docMk/>
          <pc:sldMk cId="3255011260" sldId="855"/>
        </pc:sldMkLst>
      </pc:sldChg>
      <pc:sldChg chg="del">
        <pc:chgData name="Pastor Tom Hazelwood" userId="d18c485ded806f6d" providerId="LiveId" clId="{64D7D8C5-BF01-41B3-8E50-EF68A7A7297A}" dt="2024-04-17T00:51:27.926" v="37" actId="47"/>
        <pc:sldMkLst>
          <pc:docMk/>
          <pc:sldMk cId="3871806726" sldId="894"/>
        </pc:sldMkLst>
      </pc:sldChg>
      <pc:sldChg chg="del">
        <pc:chgData name="Pastor Tom Hazelwood" userId="d18c485ded806f6d" providerId="LiveId" clId="{64D7D8C5-BF01-41B3-8E50-EF68A7A7297A}" dt="2024-04-17T00:51:11.955" v="25" actId="47"/>
        <pc:sldMkLst>
          <pc:docMk/>
          <pc:sldMk cId="3374638589" sldId="897"/>
        </pc:sldMkLst>
      </pc:sldChg>
      <pc:sldChg chg="del">
        <pc:chgData name="Pastor Tom Hazelwood" userId="d18c485ded806f6d" providerId="LiveId" clId="{64D7D8C5-BF01-41B3-8E50-EF68A7A7297A}" dt="2024-04-17T00:51:13.647" v="26" actId="47"/>
        <pc:sldMkLst>
          <pc:docMk/>
          <pc:sldMk cId="4277825288" sldId="898"/>
        </pc:sldMkLst>
      </pc:sldChg>
      <pc:sldChg chg="del">
        <pc:chgData name="Pastor Tom Hazelwood" userId="d18c485ded806f6d" providerId="LiveId" clId="{64D7D8C5-BF01-41B3-8E50-EF68A7A7297A}" dt="2024-04-17T00:51:15.828" v="27" actId="47"/>
        <pc:sldMkLst>
          <pc:docMk/>
          <pc:sldMk cId="3643714262" sldId="899"/>
        </pc:sldMkLst>
      </pc:sldChg>
      <pc:sldChg chg="del">
        <pc:chgData name="Pastor Tom Hazelwood" userId="d18c485ded806f6d" providerId="LiveId" clId="{64D7D8C5-BF01-41B3-8E50-EF68A7A7297A}" dt="2024-04-17T00:51:16.901" v="29" actId="47"/>
        <pc:sldMkLst>
          <pc:docMk/>
          <pc:sldMk cId="1049267108" sldId="900"/>
        </pc:sldMkLst>
      </pc:sldChg>
      <pc:sldChg chg="del">
        <pc:chgData name="Pastor Tom Hazelwood" userId="d18c485ded806f6d" providerId="LiveId" clId="{64D7D8C5-BF01-41B3-8E50-EF68A7A7297A}" dt="2024-04-17T00:51:17.156" v="30" actId="47"/>
        <pc:sldMkLst>
          <pc:docMk/>
          <pc:sldMk cId="2233097564" sldId="901"/>
        </pc:sldMkLst>
      </pc:sldChg>
      <pc:sldChg chg="del">
        <pc:chgData name="Pastor Tom Hazelwood" userId="d18c485ded806f6d" providerId="LiveId" clId="{64D7D8C5-BF01-41B3-8E50-EF68A7A7297A}" dt="2024-04-17T00:51:17.373" v="31" actId="47"/>
        <pc:sldMkLst>
          <pc:docMk/>
          <pc:sldMk cId="1531097668" sldId="902"/>
        </pc:sldMkLst>
      </pc:sldChg>
      <pc:sldChg chg="del">
        <pc:chgData name="Pastor Tom Hazelwood" userId="d18c485ded806f6d" providerId="LiveId" clId="{64D7D8C5-BF01-41B3-8E50-EF68A7A7297A}" dt="2024-04-17T00:51:17.611" v="32" actId="47"/>
        <pc:sldMkLst>
          <pc:docMk/>
          <pc:sldMk cId="2169706012" sldId="903"/>
        </pc:sldMkLst>
      </pc:sldChg>
      <pc:sldChg chg="del">
        <pc:chgData name="Pastor Tom Hazelwood" userId="d18c485ded806f6d" providerId="LiveId" clId="{64D7D8C5-BF01-41B3-8E50-EF68A7A7297A}" dt="2024-04-17T00:51:17.834" v="33" actId="47"/>
        <pc:sldMkLst>
          <pc:docMk/>
          <pc:sldMk cId="977885155" sldId="904"/>
        </pc:sldMkLst>
      </pc:sldChg>
      <pc:sldChg chg="del">
        <pc:chgData name="Pastor Tom Hazelwood" userId="d18c485ded806f6d" providerId="LiveId" clId="{64D7D8C5-BF01-41B3-8E50-EF68A7A7297A}" dt="2024-04-17T00:51:18.077" v="34" actId="47"/>
        <pc:sldMkLst>
          <pc:docMk/>
          <pc:sldMk cId="2025126337" sldId="905"/>
        </pc:sldMkLst>
      </pc:sldChg>
      <pc:sldChg chg="del">
        <pc:chgData name="Pastor Tom Hazelwood" userId="d18c485ded806f6d" providerId="LiveId" clId="{64D7D8C5-BF01-41B3-8E50-EF68A7A7297A}" dt="2024-04-17T00:51:19.490" v="35" actId="47"/>
        <pc:sldMkLst>
          <pc:docMk/>
          <pc:sldMk cId="134823640" sldId="906"/>
        </pc:sldMkLst>
      </pc:sldChg>
      <pc:sldChg chg="del">
        <pc:chgData name="Pastor Tom Hazelwood" userId="d18c485ded806f6d" providerId="LiveId" clId="{64D7D8C5-BF01-41B3-8E50-EF68A7A7297A}" dt="2024-04-17T00:51:03.513" v="8" actId="47"/>
        <pc:sldMkLst>
          <pc:docMk/>
          <pc:sldMk cId="0" sldId="907"/>
        </pc:sldMkLst>
      </pc:sldChg>
      <pc:sldChg chg="del">
        <pc:chgData name="Pastor Tom Hazelwood" userId="d18c485ded806f6d" providerId="LiveId" clId="{64D7D8C5-BF01-41B3-8E50-EF68A7A7297A}" dt="2024-04-17T00:51:03.917" v="9" actId="47"/>
        <pc:sldMkLst>
          <pc:docMk/>
          <pc:sldMk cId="2141373407" sldId="908"/>
        </pc:sldMkLst>
      </pc:sldChg>
      <pc:sldChg chg="del">
        <pc:chgData name="Pastor Tom Hazelwood" userId="d18c485ded806f6d" providerId="LiveId" clId="{64D7D8C5-BF01-41B3-8E50-EF68A7A7297A}" dt="2024-04-17T00:50:56.998" v="3" actId="47"/>
        <pc:sldMkLst>
          <pc:docMk/>
          <pc:sldMk cId="109857222" sldId="909"/>
        </pc:sldMkLst>
      </pc:sldChg>
      <pc:sldChg chg="del">
        <pc:chgData name="Pastor Tom Hazelwood" userId="d18c485ded806f6d" providerId="LiveId" clId="{64D7D8C5-BF01-41B3-8E50-EF68A7A7297A}" dt="2024-04-17T00:51:09.531" v="19" actId="47"/>
        <pc:sldMkLst>
          <pc:docMk/>
          <pc:sldMk cId="2942666452" sldId="910"/>
        </pc:sldMkLst>
      </pc:sldChg>
      <pc:sldChg chg="del">
        <pc:chgData name="Pastor Tom Hazelwood" userId="d18c485ded806f6d" providerId="LiveId" clId="{64D7D8C5-BF01-41B3-8E50-EF68A7A7297A}" dt="2024-04-17T00:51:09.858" v="20" actId="47"/>
        <pc:sldMkLst>
          <pc:docMk/>
          <pc:sldMk cId="3994839890" sldId="911"/>
        </pc:sldMkLst>
      </pc:sldChg>
      <pc:sldChg chg="del">
        <pc:chgData name="Pastor Tom Hazelwood" userId="d18c485ded806f6d" providerId="LiveId" clId="{64D7D8C5-BF01-41B3-8E50-EF68A7A7297A}" dt="2024-04-17T00:51:10.128" v="21" actId="47"/>
        <pc:sldMkLst>
          <pc:docMk/>
          <pc:sldMk cId="1789332250" sldId="912"/>
        </pc:sldMkLst>
      </pc:sldChg>
      <pc:sldChg chg="del">
        <pc:chgData name="Pastor Tom Hazelwood" userId="d18c485ded806f6d" providerId="LiveId" clId="{64D7D8C5-BF01-41B3-8E50-EF68A7A7297A}" dt="2024-04-17T00:51:10.660" v="23" actId="47"/>
        <pc:sldMkLst>
          <pc:docMk/>
          <pc:sldMk cId="3474410427" sldId="91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3E1022-EC4F-4DBE-847D-5C87346638CF}" type="datetimeFigureOut">
              <a:rPr lang="en-US" smtClean="0"/>
              <a:t>4/16/2024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9DA591-E39F-4A46-9E72-1EFE26776153}" type="slidenum">
              <a:rPr lang="en-US" smtClean="0"/>
              <a:t>‹#›</a:t>
            </a:fld>
            <a:endParaRPr lang="en-US"/>
          </a:p>
        </p:txBody>
      </p:sp>
    </p:spTree>
    <p:extLst>
      <p:ext uri="{BB962C8B-B14F-4D97-AF65-F5344CB8AC3E}">
        <p14:creationId xmlns:p14="http://schemas.microsoft.com/office/powerpoint/2010/main" val="349267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Today for Seeking Truth we are going to look toward the Parables of the Landowner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59DA591-E39F-4A46-9E72-1EFE26776153}" type="slidenum">
              <a:rPr lang="en-US" smtClean="0"/>
              <a:t>1</a:t>
            </a:fld>
            <a:endParaRPr lang="en-US"/>
          </a:p>
        </p:txBody>
      </p:sp>
    </p:spTree>
    <p:extLst>
      <p:ext uri="{BB962C8B-B14F-4D97-AF65-F5344CB8AC3E}">
        <p14:creationId xmlns:p14="http://schemas.microsoft.com/office/powerpoint/2010/main" val="3453871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2800" dirty="0"/>
              <a:t>Matthew 21:33-46</a:t>
            </a:r>
          </a:p>
          <a:p>
            <a:pPr marL="0" indent="0" algn="l">
              <a:buNone/>
            </a:pPr>
            <a:r>
              <a:rPr lang="en-US" sz="1200" b="1" i="0" dirty="0">
                <a:solidFill>
                  <a:srgbClr val="000000"/>
                </a:solidFill>
                <a:effectLst/>
                <a:latin typeface="system-ui"/>
              </a:rPr>
              <a:t>Parable of the Landowner</a:t>
            </a:r>
          </a:p>
          <a:p>
            <a:pPr marL="0" indent="0" algn="l">
              <a:buNone/>
            </a:pPr>
            <a:r>
              <a:rPr lang="en-US" sz="1200" b="1" i="0" baseline="30000" dirty="0">
                <a:solidFill>
                  <a:srgbClr val="000000"/>
                </a:solidFill>
                <a:effectLst/>
                <a:latin typeface="system-ui"/>
              </a:rPr>
              <a:t>42 </a:t>
            </a:r>
            <a:r>
              <a:rPr lang="en-US" sz="1200" b="0" i="0" dirty="0">
                <a:solidFill>
                  <a:srgbClr val="000000"/>
                </a:solidFill>
                <a:effectLst/>
                <a:latin typeface="system-ui"/>
              </a:rPr>
              <a:t>Jesus *said to them, “Did you never read in the Scriptures,</a:t>
            </a:r>
          </a:p>
          <a:p>
            <a:pPr marL="0" indent="0" algn="l">
              <a:buNone/>
            </a:pPr>
            <a:r>
              <a:rPr lang="en-US" sz="1200" b="0" i="0" dirty="0">
                <a:solidFill>
                  <a:srgbClr val="000000"/>
                </a:solidFill>
                <a:effectLst/>
                <a:latin typeface="system-ui"/>
              </a:rPr>
              <a:t>‘</a:t>
            </a:r>
            <a:r>
              <a:rPr lang="en-US" sz="1200" b="0" i="0" cap="small" dirty="0">
                <a:solidFill>
                  <a:srgbClr val="000000"/>
                </a:solidFill>
                <a:effectLst/>
                <a:latin typeface="system-ui"/>
              </a:rPr>
              <a:t>The stone which the builders rejected</a:t>
            </a:r>
            <a:r>
              <a:rPr lang="en-US" sz="1200" b="0" i="0" dirty="0">
                <a:solidFill>
                  <a:srgbClr val="000000"/>
                </a:solidFill>
                <a:effectLst/>
                <a:latin typeface="system-ui"/>
              </a:rPr>
              <a:t>,</a:t>
            </a:r>
            <a:br>
              <a:rPr lang="en-US" sz="1200" b="0" i="0" dirty="0">
                <a:solidFill>
                  <a:srgbClr val="000000"/>
                </a:solidFill>
                <a:effectLst/>
                <a:latin typeface="system-ui"/>
              </a:rPr>
            </a:br>
            <a:r>
              <a:rPr lang="en-US" sz="1200" b="0" i="0" cap="small" dirty="0">
                <a:solidFill>
                  <a:srgbClr val="000000"/>
                </a:solidFill>
                <a:effectLst/>
                <a:latin typeface="system-ui"/>
              </a:rPr>
              <a:t>This became the chief corner</a:t>
            </a:r>
            <a:r>
              <a:rPr lang="en-US" sz="1200" b="0" i="0" dirty="0">
                <a:solidFill>
                  <a:srgbClr val="000000"/>
                </a:solidFill>
                <a:effectLst/>
                <a:latin typeface="system-ui"/>
              </a:rPr>
              <a:t> </a:t>
            </a:r>
            <a:r>
              <a:rPr lang="en-US" sz="1200" b="0" i="1" dirty="0">
                <a:solidFill>
                  <a:srgbClr val="000000"/>
                </a:solidFill>
                <a:effectLst/>
                <a:latin typeface="system-ui"/>
              </a:rPr>
              <a:t>stone</a:t>
            </a:r>
            <a:r>
              <a:rPr lang="en-US" sz="1200" b="0" i="0" dirty="0">
                <a:solidFill>
                  <a:srgbClr val="000000"/>
                </a:solidFill>
                <a:effectLst/>
                <a:latin typeface="system-ui"/>
              </a:rPr>
              <a:t>;</a:t>
            </a:r>
            <a:br>
              <a:rPr lang="en-US" sz="1200" b="0" i="0" dirty="0">
                <a:solidFill>
                  <a:srgbClr val="000000"/>
                </a:solidFill>
                <a:effectLst/>
                <a:latin typeface="system-ui"/>
              </a:rPr>
            </a:br>
            <a:r>
              <a:rPr lang="en-US" sz="1200" b="0" i="0" cap="small" dirty="0">
                <a:solidFill>
                  <a:srgbClr val="000000"/>
                </a:solidFill>
                <a:effectLst/>
                <a:latin typeface="system-ui"/>
              </a:rPr>
              <a:t>This came about from the Lord</a:t>
            </a:r>
            <a:r>
              <a:rPr lang="en-US" sz="1200" b="0" i="0" dirty="0">
                <a:solidFill>
                  <a:srgbClr val="000000"/>
                </a:solidFill>
                <a:effectLst/>
                <a:latin typeface="system-ui"/>
              </a:rPr>
              <a:t>,</a:t>
            </a:r>
            <a:br>
              <a:rPr lang="en-US" sz="1200" b="0" i="0" dirty="0">
                <a:solidFill>
                  <a:srgbClr val="000000"/>
                </a:solidFill>
                <a:effectLst/>
                <a:latin typeface="system-ui"/>
              </a:rPr>
            </a:br>
            <a:r>
              <a:rPr lang="en-US" sz="1200" b="0" i="0" cap="small" dirty="0">
                <a:solidFill>
                  <a:srgbClr val="000000"/>
                </a:solidFill>
                <a:effectLst/>
                <a:latin typeface="system-ui"/>
              </a:rPr>
              <a:t>And it is marvelous in our eyes</a:t>
            </a:r>
            <a:r>
              <a:rPr lang="en-US" sz="1200" b="0" i="0" dirty="0">
                <a:solidFill>
                  <a:srgbClr val="000000"/>
                </a:solidFill>
                <a:effectLst/>
                <a:latin typeface="system-ui"/>
              </a:rPr>
              <a:t>’?</a:t>
            </a:r>
          </a:p>
          <a:p>
            <a:pPr marL="0" indent="0" algn="l">
              <a:buNone/>
            </a:pPr>
            <a:r>
              <a:rPr lang="en-US" sz="1200" b="1" i="0" baseline="30000" dirty="0">
                <a:solidFill>
                  <a:srgbClr val="000000"/>
                </a:solidFill>
                <a:effectLst/>
                <a:latin typeface="system-ui"/>
              </a:rPr>
              <a:t>43 </a:t>
            </a:r>
            <a:r>
              <a:rPr lang="en-US" sz="1200" b="0" i="0" dirty="0">
                <a:solidFill>
                  <a:srgbClr val="000000"/>
                </a:solidFill>
                <a:effectLst/>
                <a:latin typeface="system-ui"/>
              </a:rPr>
              <a:t>Therefore I say to you, the kingdom of God will be taken away from you and given to a people, producing the fruit of it. </a:t>
            </a:r>
          </a:p>
        </p:txBody>
      </p:sp>
      <p:sp>
        <p:nvSpPr>
          <p:cNvPr id="4" name="Slide Number Placeholder 3"/>
          <p:cNvSpPr>
            <a:spLocks noGrp="1"/>
          </p:cNvSpPr>
          <p:nvPr>
            <p:ph type="sldNum" sz="quarter" idx="10"/>
          </p:nvPr>
        </p:nvSpPr>
        <p:spPr/>
        <p:txBody>
          <a:bodyPr/>
          <a:lstStyle/>
          <a:p>
            <a:fld id="{759DA591-E39F-4A46-9E72-1EFE26776153}" type="slidenum">
              <a:rPr lang="en-US" smtClean="0"/>
              <a:t>10</a:t>
            </a:fld>
            <a:endParaRPr lang="en-US"/>
          </a:p>
        </p:txBody>
      </p:sp>
    </p:spTree>
    <p:extLst>
      <p:ext uri="{BB962C8B-B14F-4D97-AF65-F5344CB8AC3E}">
        <p14:creationId xmlns:p14="http://schemas.microsoft.com/office/powerpoint/2010/main" val="2054630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2800" dirty="0"/>
              <a:t>Matthew 21:33-46</a:t>
            </a:r>
          </a:p>
          <a:p>
            <a:pPr marL="0" indent="0" algn="l">
              <a:buNone/>
            </a:pPr>
            <a:r>
              <a:rPr lang="en-US" sz="1200" b="1" i="0" dirty="0">
                <a:solidFill>
                  <a:srgbClr val="000000"/>
                </a:solidFill>
                <a:effectLst/>
                <a:latin typeface="system-ui"/>
              </a:rPr>
              <a:t>Parable of the Landowner</a:t>
            </a:r>
          </a:p>
          <a:p>
            <a:pPr marL="0" indent="0" algn="l">
              <a:buNone/>
            </a:pPr>
            <a:r>
              <a:rPr lang="en-US" sz="1200" b="1" i="0" baseline="30000" dirty="0">
                <a:solidFill>
                  <a:srgbClr val="000000"/>
                </a:solidFill>
                <a:effectLst/>
                <a:latin typeface="system-ui"/>
              </a:rPr>
              <a:t>44 </a:t>
            </a:r>
            <a:r>
              <a:rPr lang="en-US" sz="1200" b="0" i="0" dirty="0">
                <a:solidFill>
                  <a:srgbClr val="000000"/>
                </a:solidFill>
                <a:effectLst/>
                <a:latin typeface="system-ui"/>
              </a:rPr>
              <a:t>And he who falls on this stone will be broken to pieces; but on whomever it falls, it will scatter him like dust.”</a:t>
            </a:r>
          </a:p>
          <a:p>
            <a:pPr marL="0" indent="0" algn="l">
              <a:buNone/>
            </a:pPr>
            <a:r>
              <a:rPr lang="en-US" sz="1200" b="1" i="0" baseline="30000" dirty="0">
                <a:solidFill>
                  <a:srgbClr val="000000"/>
                </a:solidFill>
                <a:effectLst/>
                <a:latin typeface="system-ui"/>
              </a:rPr>
              <a:t>45 </a:t>
            </a:r>
            <a:r>
              <a:rPr lang="en-US" sz="1200" b="0" i="0" dirty="0">
                <a:solidFill>
                  <a:srgbClr val="000000"/>
                </a:solidFill>
                <a:effectLst/>
                <a:latin typeface="system-ui"/>
              </a:rPr>
              <a:t>When the chief priests and the Pharisees heard His parables, they understood that He was speaking about them. </a:t>
            </a:r>
            <a:r>
              <a:rPr lang="en-US" sz="1200" b="1" i="0" baseline="30000" dirty="0">
                <a:solidFill>
                  <a:srgbClr val="000000"/>
                </a:solidFill>
                <a:effectLst/>
                <a:latin typeface="system-ui"/>
              </a:rPr>
              <a:t>46 </a:t>
            </a:r>
            <a:r>
              <a:rPr lang="en-US" sz="1200" b="0" i="0" dirty="0">
                <a:solidFill>
                  <a:srgbClr val="000000"/>
                </a:solidFill>
                <a:effectLst/>
                <a:latin typeface="system-ui"/>
              </a:rPr>
              <a:t>When they sought to seize Him, they feared the people, because they considered Him to be a prophet.</a:t>
            </a:r>
          </a:p>
        </p:txBody>
      </p:sp>
      <p:sp>
        <p:nvSpPr>
          <p:cNvPr id="4" name="Slide Number Placeholder 3"/>
          <p:cNvSpPr>
            <a:spLocks noGrp="1"/>
          </p:cNvSpPr>
          <p:nvPr>
            <p:ph type="sldNum" sz="quarter" idx="10"/>
          </p:nvPr>
        </p:nvSpPr>
        <p:spPr/>
        <p:txBody>
          <a:bodyPr/>
          <a:lstStyle/>
          <a:p>
            <a:fld id="{759DA591-E39F-4A46-9E72-1EFE26776153}" type="slidenum">
              <a:rPr lang="en-US" smtClean="0"/>
              <a:t>11</a:t>
            </a:fld>
            <a:endParaRPr lang="en-US"/>
          </a:p>
        </p:txBody>
      </p:sp>
    </p:spTree>
    <p:extLst>
      <p:ext uri="{BB962C8B-B14F-4D97-AF65-F5344CB8AC3E}">
        <p14:creationId xmlns:p14="http://schemas.microsoft.com/office/powerpoint/2010/main" val="653006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indent="0">
              <a:buNone/>
            </a:pPr>
            <a:r>
              <a:rPr lang="en-US" sz="2800" dirty="0"/>
              <a:t>We are all going to break down this parable together. Please keep Isaiah open and compare this as it goes on – see the similarities and see where Jesus added to this parable.</a:t>
            </a:r>
          </a:p>
          <a:p>
            <a:pPr marL="0" indent="0">
              <a:buNone/>
            </a:pPr>
            <a:r>
              <a:rPr lang="en-US" sz="2800" dirty="0"/>
              <a:t>Matthew 21:33-46</a:t>
            </a:r>
          </a:p>
          <a:p>
            <a:pPr marL="0" indent="0" algn="l">
              <a:buNone/>
            </a:pPr>
            <a:r>
              <a:rPr lang="en-US" sz="1200" b="1" i="0" dirty="0">
                <a:solidFill>
                  <a:srgbClr val="000000"/>
                </a:solidFill>
                <a:effectLst/>
                <a:latin typeface="system-ui"/>
              </a:rPr>
              <a:t>Parable of the Landowner</a:t>
            </a:r>
          </a:p>
          <a:p>
            <a:pPr marL="0" indent="0" algn="l">
              <a:buNone/>
            </a:pPr>
            <a:r>
              <a:rPr lang="en-US" sz="1200" b="1" i="0" baseline="30000" dirty="0">
                <a:solidFill>
                  <a:srgbClr val="000000"/>
                </a:solidFill>
                <a:effectLst/>
                <a:latin typeface="system-ui"/>
              </a:rPr>
              <a:t>33 </a:t>
            </a:r>
            <a:r>
              <a:rPr lang="en-US" sz="1200" b="0" i="0" dirty="0">
                <a:solidFill>
                  <a:srgbClr val="000000"/>
                </a:solidFill>
                <a:effectLst/>
                <a:latin typeface="system-ui"/>
              </a:rPr>
              <a:t>“Listen to another parable. There was a landowner who </a:t>
            </a:r>
            <a:r>
              <a:rPr lang="en-US" sz="1200" b="0" i="0" cap="small" dirty="0">
                <a:solidFill>
                  <a:srgbClr val="000000"/>
                </a:solidFill>
                <a:effectLst/>
                <a:latin typeface="system-ui"/>
              </a:rPr>
              <a:t>planted a</a:t>
            </a:r>
            <a:r>
              <a:rPr lang="en-US" sz="1200" b="0" i="0" dirty="0">
                <a:solidFill>
                  <a:srgbClr val="000000"/>
                </a:solidFill>
                <a:effectLst/>
                <a:latin typeface="system-ui"/>
              </a:rPr>
              <a:t> </a:t>
            </a:r>
            <a:r>
              <a:rPr lang="en-US" sz="1200" b="0" i="0" cap="small" dirty="0">
                <a:solidFill>
                  <a:srgbClr val="000000"/>
                </a:solidFill>
                <a:effectLst/>
                <a:latin typeface="system-ui"/>
              </a:rPr>
              <a:t>vineyard and put a wall around it and dug a wine press in it, and built a tower</a:t>
            </a:r>
            <a:r>
              <a:rPr lang="en-US" sz="1200" b="0" i="0" dirty="0">
                <a:solidFill>
                  <a:srgbClr val="000000"/>
                </a:solidFill>
                <a:effectLst/>
                <a:latin typeface="system-ui"/>
              </a:rPr>
              <a:t>, and rented it out to vine-growers and went on a journey. </a:t>
            </a:r>
            <a:r>
              <a:rPr lang="en-US" sz="1200" b="1" i="0" baseline="30000" dirty="0">
                <a:solidFill>
                  <a:srgbClr val="000000"/>
                </a:solidFill>
                <a:effectLst/>
                <a:latin typeface="system-ui"/>
              </a:rPr>
              <a:t>34 </a:t>
            </a:r>
            <a:r>
              <a:rPr lang="en-US" sz="1200" b="0" i="0" dirty="0">
                <a:solidFill>
                  <a:srgbClr val="000000"/>
                </a:solidFill>
                <a:effectLst/>
                <a:latin typeface="system-ui"/>
              </a:rPr>
              <a:t>When the harvest time approached, he sent his slaves to the vine-growers to receive his produce. </a:t>
            </a:r>
            <a:r>
              <a:rPr lang="en-US" sz="1200" b="1" i="0" baseline="30000" dirty="0">
                <a:solidFill>
                  <a:srgbClr val="000000"/>
                </a:solidFill>
                <a:effectLst/>
                <a:latin typeface="system-ui"/>
              </a:rPr>
              <a:t>35 </a:t>
            </a:r>
            <a:r>
              <a:rPr lang="en-US" sz="1200" b="0" i="0" dirty="0">
                <a:solidFill>
                  <a:srgbClr val="000000"/>
                </a:solidFill>
                <a:effectLst/>
                <a:latin typeface="system-ui"/>
              </a:rPr>
              <a:t>The vine-growers took his slaves and beat one, and killed another, and stoned a third. </a:t>
            </a:r>
          </a:p>
          <a:p>
            <a:pPr marL="0" indent="0" algn="l">
              <a:buNone/>
            </a:pPr>
            <a:endParaRPr lang="en-US" sz="1200" b="0" i="0" dirty="0">
              <a:solidFill>
                <a:srgbClr val="000000"/>
              </a:solidFill>
              <a:effectLst/>
              <a:latin typeface="system-ui"/>
            </a:endParaRPr>
          </a:p>
          <a:p>
            <a:pPr marL="0" indent="0" algn="l">
              <a:buNone/>
            </a:pPr>
            <a:r>
              <a:rPr lang="en-US" sz="1200" b="0" i="0" dirty="0">
                <a:solidFill>
                  <a:srgbClr val="000000"/>
                </a:solidFill>
                <a:effectLst/>
                <a:latin typeface="system-ui"/>
              </a:rPr>
              <a:t>Jesus is taking a parable of old – to speak to Jewish leaders – this was one they recognized from Isaiah’s writings.</a:t>
            </a:r>
          </a:p>
          <a:p>
            <a:pPr marL="0" indent="0" algn="l">
              <a:buNone/>
            </a:pPr>
            <a:r>
              <a:rPr lang="en-US" sz="1200" b="0" i="0" dirty="0">
                <a:solidFill>
                  <a:srgbClr val="000000"/>
                </a:solidFill>
                <a:effectLst/>
                <a:latin typeface="system-ui"/>
              </a:rPr>
              <a:t>But the Word made flesh – the God who gave Isaiah this parable was going to break it down for them…</a:t>
            </a:r>
          </a:p>
          <a:p>
            <a:pPr marL="0" indent="0" algn="l">
              <a:buNone/>
            </a:pPr>
            <a:r>
              <a:rPr lang="en-US" sz="1200" b="0" i="0" dirty="0">
                <a:solidFill>
                  <a:srgbClr val="000000"/>
                </a:solidFill>
                <a:effectLst/>
                <a:latin typeface="system-ui"/>
              </a:rPr>
              <a:t>First who is the Landowner – God – the creator of all things – John 1:1 </a:t>
            </a:r>
            <a:r>
              <a:rPr lang="en-US" sz="1200" b="0" i="1" dirty="0">
                <a:solidFill>
                  <a:srgbClr val="000000"/>
                </a:solidFill>
                <a:effectLst/>
                <a:latin typeface="system-ui"/>
              </a:rPr>
              <a:t>(this is kind of tricky – Jesus is God and is the creator and is the Son – see if anyone catches that)</a:t>
            </a:r>
          </a:p>
          <a:p>
            <a:pPr algn="l"/>
            <a:r>
              <a:rPr lang="en-US" b="1" i="0" dirty="0">
                <a:solidFill>
                  <a:srgbClr val="000000"/>
                </a:solidFill>
                <a:effectLst/>
                <a:latin typeface="system-ui"/>
              </a:rPr>
              <a:t>The Deity of Jesus Christ </a:t>
            </a:r>
          </a:p>
          <a:p>
            <a:pPr algn="l"/>
            <a:r>
              <a:rPr lang="en-US" b="1" i="0" dirty="0">
                <a:solidFill>
                  <a:srgbClr val="000000"/>
                </a:solidFill>
                <a:effectLst/>
                <a:latin typeface="system-ui"/>
              </a:rPr>
              <a:t>1 </a:t>
            </a:r>
            <a:r>
              <a:rPr lang="en-US" b="0" i="0" dirty="0">
                <a:solidFill>
                  <a:srgbClr val="000000"/>
                </a:solidFill>
                <a:effectLst/>
                <a:latin typeface="system-ui"/>
              </a:rPr>
              <a:t>In the beginning was the Word, and the Word was with God, and the Word was God. </a:t>
            </a:r>
            <a:r>
              <a:rPr lang="en-US" b="1" i="0" baseline="30000" dirty="0">
                <a:solidFill>
                  <a:srgbClr val="000000"/>
                </a:solidFill>
                <a:effectLst/>
                <a:latin typeface="system-ui"/>
              </a:rPr>
              <a:t>2 </a:t>
            </a:r>
            <a:r>
              <a:rPr lang="en-US" b="0" i="0" dirty="0">
                <a:solidFill>
                  <a:srgbClr val="000000"/>
                </a:solidFill>
                <a:effectLst/>
                <a:latin typeface="system-ui"/>
              </a:rPr>
              <a:t>He was in the beginning with God. </a:t>
            </a:r>
            <a:r>
              <a:rPr lang="en-US" b="1" i="0" baseline="30000" dirty="0">
                <a:solidFill>
                  <a:srgbClr val="000000"/>
                </a:solidFill>
                <a:effectLst/>
                <a:latin typeface="system-ui"/>
              </a:rPr>
              <a:t>3 </a:t>
            </a:r>
            <a:r>
              <a:rPr lang="en-US" b="0" i="0" dirty="0">
                <a:solidFill>
                  <a:srgbClr val="000000"/>
                </a:solidFill>
                <a:effectLst/>
                <a:latin typeface="system-ui"/>
              </a:rPr>
              <a:t>All things came into being through Him, and apart from Him nothing came into being that has come into being. </a:t>
            </a:r>
            <a:r>
              <a:rPr lang="en-US" b="1" i="0" baseline="30000" dirty="0">
                <a:solidFill>
                  <a:srgbClr val="000000"/>
                </a:solidFill>
                <a:effectLst/>
                <a:latin typeface="system-ui"/>
              </a:rPr>
              <a:t>4 </a:t>
            </a:r>
            <a:r>
              <a:rPr lang="en-US" b="0" i="0" dirty="0">
                <a:solidFill>
                  <a:srgbClr val="000000"/>
                </a:solidFill>
                <a:effectLst/>
                <a:latin typeface="system-ui"/>
              </a:rPr>
              <a:t>In Him was life, and the life was the Light of men. </a:t>
            </a:r>
            <a:r>
              <a:rPr lang="en-US" b="1" i="0" baseline="30000" dirty="0">
                <a:solidFill>
                  <a:srgbClr val="000000"/>
                </a:solidFill>
                <a:effectLst/>
                <a:latin typeface="system-ui"/>
              </a:rPr>
              <a:t>5 </a:t>
            </a:r>
            <a:r>
              <a:rPr lang="en-US" b="0" i="0" dirty="0">
                <a:solidFill>
                  <a:srgbClr val="000000"/>
                </a:solidFill>
                <a:effectLst/>
                <a:latin typeface="system-ui"/>
              </a:rPr>
              <a:t>The Light shines in the darkness, and the darkness did not comprehend it.</a:t>
            </a:r>
          </a:p>
          <a:p>
            <a:pPr marL="0" indent="0" algn="l">
              <a:buNone/>
            </a:pPr>
            <a:endParaRPr lang="en-US" sz="1200" b="0" i="0" dirty="0">
              <a:solidFill>
                <a:srgbClr val="000000"/>
              </a:solidFill>
              <a:effectLst/>
              <a:latin typeface="system-ui"/>
            </a:endParaRPr>
          </a:p>
          <a:p>
            <a:pPr algn="l"/>
            <a:r>
              <a:rPr lang="en-US" sz="1200" b="0" i="0" dirty="0">
                <a:solidFill>
                  <a:srgbClr val="000000"/>
                </a:solidFill>
                <a:effectLst/>
                <a:latin typeface="system-ui"/>
              </a:rPr>
              <a:t>We first see that He rented it to the vine-growers – who are these vine- growers? (Pharisees)</a:t>
            </a:r>
          </a:p>
          <a:p>
            <a:pPr algn="l"/>
            <a:r>
              <a:rPr lang="en-US" sz="1200" b="0" i="0" dirty="0">
                <a:solidFill>
                  <a:srgbClr val="000000"/>
                </a:solidFill>
                <a:effectLst/>
                <a:latin typeface="system-ui"/>
              </a:rPr>
              <a:t>Then harvest time approaches – think about that - first we have to realize that Jesus said that the Landowner sent His slaves – who are God’s slaves? These are true followers, the Old Testament prophets. </a:t>
            </a:r>
          </a:p>
          <a:p>
            <a:pPr algn="l"/>
            <a:r>
              <a:rPr lang="en-US" sz="1200" b="0" i="0" dirty="0">
                <a:solidFill>
                  <a:srgbClr val="000000"/>
                </a:solidFill>
                <a:effectLst/>
                <a:latin typeface="system-ui"/>
              </a:rPr>
              <a:t>In Marks account of this in chapter 12:2-5 we see </a:t>
            </a:r>
            <a:r>
              <a:rPr lang="en-US" b="1" i="0" baseline="30000" dirty="0">
                <a:solidFill>
                  <a:srgbClr val="000000"/>
                </a:solidFill>
                <a:effectLst/>
                <a:latin typeface="system-ui"/>
              </a:rPr>
              <a:t>2 </a:t>
            </a:r>
            <a:r>
              <a:rPr lang="en-US" b="0" i="0" dirty="0">
                <a:solidFill>
                  <a:srgbClr val="000000"/>
                </a:solidFill>
                <a:effectLst/>
                <a:latin typeface="system-ui"/>
              </a:rPr>
              <a:t>At the </a:t>
            </a:r>
            <a:r>
              <a:rPr lang="en-US" b="0" i="1" dirty="0">
                <a:solidFill>
                  <a:srgbClr val="000000"/>
                </a:solidFill>
                <a:effectLst/>
                <a:latin typeface="system-ui"/>
              </a:rPr>
              <a:t>harvest</a:t>
            </a:r>
            <a:r>
              <a:rPr lang="en-US" b="0" i="0" dirty="0">
                <a:solidFill>
                  <a:srgbClr val="000000"/>
                </a:solidFill>
                <a:effectLst/>
                <a:latin typeface="system-ui"/>
              </a:rPr>
              <a:t> time he sent a slave to the vine-growers, in order to receive </a:t>
            </a:r>
            <a:r>
              <a:rPr lang="en-US" b="0" i="1" dirty="0">
                <a:solidFill>
                  <a:srgbClr val="000000"/>
                </a:solidFill>
                <a:effectLst/>
                <a:latin typeface="system-ui"/>
              </a:rPr>
              <a:t>some</a:t>
            </a:r>
            <a:r>
              <a:rPr lang="en-US" b="0" i="0" dirty="0">
                <a:solidFill>
                  <a:srgbClr val="000000"/>
                </a:solidFill>
                <a:effectLst/>
                <a:latin typeface="system-ui"/>
              </a:rPr>
              <a:t> of the produce of the vineyard from the vine-growers. </a:t>
            </a:r>
            <a:r>
              <a:rPr lang="en-US" b="1" i="0" baseline="30000" dirty="0">
                <a:solidFill>
                  <a:srgbClr val="000000"/>
                </a:solidFill>
                <a:effectLst/>
                <a:latin typeface="system-ui"/>
              </a:rPr>
              <a:t>3 </a:t>
            </a:r>
            <a:r>
              <a:rPr lang="en-US" b="0" i="0" dirty="0">
                <a:solidFill>
                  <a:srgbClr val="000000"/>
                </a:solidFill>
                <a:effectLst/>
                <a:latin typeface="system-ui"/>
              </a:rPr>
              <a:t>They took him, and beat him and sent him away empty-handed. </a:t>
            </a:r>
            <a:r>
              <a:rPr lang="en-US" b="1" i="0" baseline="30000" dirty="0">
                <a:solidFill>
                  <a:srgbClr val="000000"/>
                </a:solidFill>
                <a:effectLst/>
                <a:latin typeface="system-ui"/>
              </a:rPr>
              <a:t>4 </a:t>
            </a:r>
            <a:r>
              <a:rPr lang="en-US" b="0" i="0" dirty="0">
                <a:solidFill>
                  <a:srgbClr val="000000"/>
                </a:solidFill>
                <a:effectLst/>
                <a:latin typeface="system-ui"/>
              </a:rPr>
              <a:t>Again he sent them another slave, and they wounded him in the head, and treated him shamefully. </a:t>
            </a:r>
            <a:r>
              <a:rPr lang="en-US" b="1" i="0" baseline="30000" dirty="0">
                <a:solidFill>
                  <a:srgbClr val="000000"/>
                </a:solidFill>
                <a:effectLst/>
                <a:latin typeface="system-ui"/>
              </a:rPr>
              <a:t>5 </a:t>
            </a:r>
            <a:r>
              <a:rPr lang="en-US" b="0" i="0" dirty="0">
                <a:solidFill>
                  <a:srgbClr val="000000"/>
                </a:solidFill>
                <a:effectLst/>
                <a:latin typeface="system-ui"/>
              </a:rPr>
              <a:t>And he sent another, and that one they killed; and </a:t>
            </a:r>
            <a:r>
              <a:rPr lang="en-US" b="0" i="1" dirty="0">
                <a:solidFill>
                  <a:srgbClr val="000000"/>
                </a:solidFill>
                <a:effectLst/>
                <a:latin typeface="system-ui"/>
              </a:rPr>
              <a:t>so with</a:t>
            </a:r>
            <a:r>
              <a:rPr lang="en-US" b="0" i="0" dirty="0">
                <a:solidFill>
                  <a:srgbClr val="000000"/>
                </a:solidFill>
                <a:effectLst/>
                <a:latin typeface="system-ui"/>
              </a:rPr>
              <a:t> many others, beating some and killing others. This points more directly to treatment of OT prophets shown in 1 Kings 22:24; 2 Chronicles 24:20, 21; 36:15,16; Nehemiah 9:26; Jerimiah 2:30.</a:t>
            </a:r>
          </a:p>
          <a:p>
            <a:pPr algn="l"/>
            <a:r>
              <a:rPr lang="en-US" sz="1200" b="0" i="0" dirty="0">
                <a:solidFill>
                  <a:srgbClr val="000000"/>
                </a:solidFill>
                <a:effectLst/>
                <a:latin typeface="system-ui"/>
              </a:rPr>
              <a:t>Jesus knowing all time spoke to things written in the historical books that these vine-growers studied.</a:t>
            </a:r>
          </a:p>
        </p:txBody>
      </p:sp>
      <p:sp>
        <p:nvSpPr>
          <p:cNvPr id="4" name="Slide Number Placeholder 3"/>
          <p:cNvSpPr>
            <a:spLocks noGrp="1"/>
          </p:cNvSpPr>
          <p:nvPr>
            <p:ph type="sldNum" sz="quarter" idx="10"/>
          </p:nvPr>
        </p:nvSpPr>
        <p:spPr/>
        <p:txBody>
          <a:bodyPr/>
          <a:lstStyle/>
          <a:p>
            <a:fld id="{759DA591-E39F-4A46-9E72-1EFE26776153}" type="slidenum">
              <a:rPr lang="en-US" smtClean="0"/>
              <a:t>12</a:t>
            </a:fld>
            <a:endParaRPr lang="en-US"/>
          </a:p>
        </p:txBody>
      </p:sp>
    </p:spTree>
    <p:extLst>
      <p:ext uri="{BB962C8B-B14F-4D97-AF65-F5344CB8AC3E}">
        <p14:creationId xmlns:p14="http://schemas.microsoft.com/office/powerpoint/2010/main" val="9744149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2800" dirty="0"/>
              <a:t>Matthew 21:33-46</a:t>
            </a:r>
          </a:p>
          <a:p>
            <a:pPr marL="0" indent="0" algn="l">
              <a:buNone/>
            </a:pPr>
            <a:r>
              <a:rPr lang="en-US" sz="1200" b="1" i="0" dirty="0">
                <a:solidFill>
                  <a:srgbClr val="000000"/>
                </a:solidFill>
                <a:effectLst/>
                <a:latin typeface="system-ui"/>
              </a:rPr>
              <a:t>Parable of the Landowner</a:t>
            </a:r>
          </a:p>
          <a:p>
            <a:pPr marL="0" indent="0" algn="l">
              <a:buNone/>
            </a:pPr>
            <a:r>
              <a:rPr lang="en-US" sz="1200" b="1" i="0" baseline="30000" dirty="0">
                <a:solidFill>
                  <a:srgbClr val="000000"/>
                </a:solidFill>
                <a:effectLst/>
                <a:latin typeface="system-ui"/>
              </a:rPr>
              <a:t>36 </a:t>
            </a:r>
            <a:r>
              <a:rPr lang="en-US" sz="1200" b="0" i="0" dirty="0">
                <a:solidFill>
                  <a:srgbClr val="000000"/>
                </a:solidFill>
                <a:effectLst/>
                <a:latin typeface="system-ui"/>
              </a:rPr>
              <a:t>Again he sent another group of slaves larger than the first; and they did the same thing to them. </a:t>
            </a:r>
            <a:r>
              <a:rPr lang="en-US" sz="1200" b="1" i="0" baseline="30000" dirty="0">
                <a:solidFill>
                  <a:srgbClr val="000000"/>
                </a:solidFill>
                <a:effectLst/>
                <a:latin typeface="system-ui"/>
              </a:rPr>
              <a:t>37 </a:t>
            </a:r>
            <a:r>
              <a:rPr lang="en-US" sz="1200" b="0" i="0" dirty="0">
                <a:solidFill>
                  <a:srgbClr val="000000"/>
                </a:solidFill>
                <a:effectLst/>
                <a:latin typeface="system-ui"/>
              </a:rPr>
              <a:t>But afterward he sent his son to them, saying, ‘They will respect my son.’ </a:t>
            </a:r>
            <a:r>
              <a:rPr lang="en-US" sz="1200" b="1" i="0" baseline="30000" dirty="0">
                <a:solidFill>
                  <a:srgbClr val="000000"/>
                </a:solidFill>
                <a:effectLst/>
                <a:latin typeface="system-ui"/>
              </a:rPr>
              <a:t>38 </a:t>
            </a:r>
            <a:r>
              <a:rPr lang="en-US" sz="1200" b="0" i="0" dirty="0">
                <a:solidFill>
                  <a:srgbClr val="000000"/>
                </a:solidFill>
                <a:effectLst/>
                <a:latin typeface="system-ui"/>
              </a:rPr>
              <a:t>But when the vine-growers saw the son, they said among themselves, ‘This is the heir; come, let us kill him and seize his inheritance.’ </a:t>
            </a:r>
            <a:r>
              <a:rPr lang="en-US" sz="1200" b="1" i="0" baseline="30000" dirty="0">
                <a:solidFill>
                  <a:srgbClr val="000000"/>
                </a:solidFill>
                <a:effectLst/>
                <a:latin typeface="system-ui"/>
              </a:rPr>
              <a:t>39 </a:t>
            </a:r>
            <a:r>
              <a:rPr lang="en-US" sz="1200" b="0" i="0" dirty="0">
                <a:solidFill>
                  <a:srgbClr val="000000"/>
                </a:solidFill>
                <a:effectLst/>
                <a:latin typeface="system-ui"/>
              </a:rPr>
              <a:t>They took him, and threw him out of the vineyard and killed him. </a:t>
            </a:r>
          </a:p>
          <a:p>
            <a:pPr marL="0" indent="0" algn="l">
              <a:buNone/>
            </a:pPr>
            <a:endParaRPr lang="en-US" sz="1200" b="0" i="0" dirty="0">
              <a:solidFill>
                <a:srgbClr val="000000"/>
              </a:solidFill>
              <a:effectLst/>
              <a:latin typeface="system-ui"/>
            </a:endParaRPr>
          </a:p>
          <a:p>
            <a:pPr marL="0" indent="0" algn="l">
              <a:buNone/>
            </a:pPr>
            <a:r>
              <a:rPr lang="en-US" sz="1200" b="0" i="0" dirty="0">
                <a:solidFill>
                  <a:srgbClr val="000000"/>
                </a:solidFill>
                <a:effectLst/>
                <a:latin typeface="system-ui"/>
              </a:rPr>
              <a:t>What do you all see here… ?</a:t>
            </a:r>
          </a:p>
          <a:p>
            <a:pPr marL="0" indent="0" algn="l">
              <a:buNone/>
            </a:pPr>
            <a:r>
              <a:rPr lang="en-US" sz="1200" b="0" i="0" dirty="0">
                <a:solidFill>
                  <a:srgbClr val="000000"/>
                </a:solidFill>
                <a:effectLst/>
                <a:latin typeface="system-ui"/>
              </a:rPr>
              <a:t>The Landowner sent His Son? – This parable becomes prophetic – Jesus is the Son. Think about this implication – Jesus was saying that these Jews were seeking His inheritance… what is the Sons heritance… in the vineyard it is the harvesting of grapes – in life it is? The people.</a:t>
            </a:r>
          </a:p>
        </p:txBody>
      </p:sp>
      <p:sp>
        <p:nvSpPr>
          <p:cNvPr id="4" name="Slide Number Placeholder 3"/>
          <p:cNvSpPr>
            <a:spLocks noGrp="1"/>
          </p:cNvSpPr>
          <p:nvPr>
            <p:ph type="sldNum" sz="quarter" idx="10"/>
          </p:nvPr>
        </p:nvSpPr>
        <p:spPr/>
        <p:txBody>
          <a:bodyPr/>
          <a:lstStyle/>
          <a:p>
            <a:fld id="{759DA591-E39F-4A46-9E72-1EFE26776153}" type="slidenum">
              <a:rPr lang="en-US" smtClean="0"/>
              <a:t>13</a:t>
            </a:fld>
            <a:endParaRPr lang="en-US"/>
          </a:p>
        </p:txBody>
      </p:sp>
    </p:spTree>
    <p:extLst>
      <p:ext uri="{BB962C8B-B14F-4D97-AF65-F5344CB8AC3E}">
        <p14:creationId xmlns:p14="http://schemas.microsoft.com/office/powerpoint/2010/main" val="31424993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2800" dirty="0"/>
              <a:t>Matthew 21:33-46</a:t>
            </a:r>
          </a:p>
          <a:p>
            <a:pPr marL="0" indent="0" algn="l">
              <a:buNone/>
            </a:pPr>
            <a:r>
              <a:rPr lang="en-US" sz="1200" b="1" i="0" dirty="0">
                <a:solidFill>
                  <a:srgbClr val="000000"/>
                </a:solidFill>
                <a:effectLst/>
                <a:latin typeface="system-ui"/>
              </a:rPr>
              <a:t>Parable of the Landowner</a:t>
            </a:r>
          </a:p>
          <a:p>
            <a:pPr marL="0" indent="0" algn="l">
              <a:buNone/>
            </a:pPr>
            <a:r>
              <a:rPr lang="en-US" sz="1200" b="1" i="0" baseline="30000" dirty="0">
                <a:solidFill>
                  <a:srgbClr val="000000"/>
                </a:solidFill>
                <a:effectLst/>
                <a:latin typeface="system-ui"/>
              </a:rPr>
              <a:t>40 </a:t>
            </a:r>
            <a:r>
              <a:rPr lang="en-US" sz="1200" b="0" i="0" dirty="0">
                <a:solidFill>
                  <a:srgbClr val="000000"/>
                </a:solidFill>
                <a:effectLst/>
                <a:latin typeface="system-ui"/>
              </a:rPr>
              <a:t>Therefore when the owner of the vineyard comes, what will he do to those vine-growers?” </a:t>
            </a:r>
            <a:r>
              <a:rPr lang="en-US" sz="1200" b="1" i="0" baseline="30000" dirty="0">
                <a:solidFill>
                  <a:srgbClr val="000000"/>
                </a:solidFill>
                <a:effectLst/>
                <a:latin typeface="system-ui"/>
              </a:rPr>
              <a:t>41 </a:t>
            </a:r>
            <a:r>
              <a:rPr lang="en-US" sz="1200" b="0" i="0" dirty="0">
                <a:solidFill>
                  <a:srgbClr val="000000"/>
                </a:solidFill>
                <a:effectLst/>
                <a:latin typeface="system-ui"/>
              </a:rPr>
              <a:t>They *said to Him, “He will bring those wretches to a wretched end, and will rent out the vineyard to other vine-growers who will pay him the proceeds at the </a:t>
            </a:r>
            <a:r>
              <a:rPr lang="en-US" sz="1200" b="0" i="1" dirty="0">
                <a:solidFill>
                  <a:srgbClr val="000000"/>
                </a:solidFill>
                <a:effectLst/>
                <a:latin typeface="system-ui"/>
              </a:rPr>
              <a:t>proper</a:t>
            </a:r>
            <a:r>
              <a:rPr lang="en-US" sz="1200" b="0" i="0" dirty="0">
                <a:solidFill>
                  <a:srgbClr val="000000"/>
                </a:solidFill>
                <a:effectLst/>
                <a:latin typeface="system-ui"/>
              </a:rPr>
              <a:t> seasons.”</a:t>
            </a:r>
          </a:p>
          <a:p>
            <a:pPr marL="0" indent="0" algn="l">
              <a:buNone/>
            </a:pPr>
            <a:endParaRPr lang="en-US" sz="1200" b="0" i="0" dirty="0">
              <a:solidFill>
                <a:srgbClr val="000000"/>
              </a:solidFill>
              <a:effectLst/>
              <a:latin typeface="system-ui"/>
            </a:endParaRPr>
          </a:p>
          <a:p>
            <a:pPr marL="0" indent="0" algn="l">
              <a:buNone/>
            </a:pPr>
            <a:r>
              <a:rPr lang="en-US" sz="1200" b="0" i="0" dirty="0">
                <a:solidFill>
                  <a:srgbClr val="000000"/>
                </a:solidFill>
                <a:effectLst/>
                <a:latin typeface="system-ui"/>
              </a:rPr>
              <a:t>Woe – what is the parable revealing to us here? </a:t>
            </a:r>
          </a:p>
          <a:p>
            <a:pPr marL="0" indent="0" algn="l">
              <a:buNone/>
            </a:pPr>
            <a:endParaRPr lang="en-US" sz="1200" b="0" i="0" dirty="0">
              <a:solidFill>
                <a:srgbClr val="000000"/>
              </a:solidFill>
              <a:effectLst/>
              <a:latin typeface="system-ui"/>
            </a:endParaRPr>
          </a:p>
          <a:p>
            <a:pPr marL="0" indent="0" algn="l">
              <a:buNone/>
            </a:pPr>
            <a:r>
              <a:rPr lang="en-US" sz="1200" b="0" i="0" dirty="0">
                <a:solidFill>
                  <a:srgbClr val="000000"/>
                </a:solidFill>
                <a:effectLst/>
                <a:latin typeface="system-ui"/>
              </a:rPr>
              <a:t>The Jewish Leaders condemned themselves – they spoke the judgement that Jesus had for them – the woe… His Kingdom – the trust of the vineyard would be taken and given to other vine-growers – who would seek the will of the owner. The other vine-growers would symbolize the church that is predominantly gentile.</a:t>
            </a:r>
          </a:p>
        </p:txBody>
      </p:sp>
      <p:sp>
        <p:nvSpPr>
          <p:cNvPr id="4" name="Slide Number Placeholder 3"/>
          <p:cNvSpPr>
            <a:spLocks noGrp="1"/>
          </p:cNvSpPr>
          <p:nvPr>
            <p:ph type="sldNum" sz="quarter" idx="10"/>
          </p:nvPr>
        </p:nvSpPr>
        <p:spPr/>
        <p:txBody>
          <a:bodyPr/>
          <a:lstStyle/>
          <a:p>
            <a:fld id="{759DA591-E39F-4A46-9E72-1EFE26776153}" type="slidenum">
              <a:rPr lang="en-US" smtClean="0"/>
              <a:t>14</a:t>
            </a:fld>
            <a:endParaRPr lang="en-US"/>
          </a:p>
        </p:txBody>
      </p:sp>
    </p:spTree>
    <p:extLst>
      <p:ext uri="{BB962C8B-B14F-4D97-AF65-F5344CB8AC3E}">
        <p14:creationId xmlns:p14="http://schemas.microsoft.com/office/powerpoint/2010/main" val="1127152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2800" dirty="0"/>
              <a:t>Matthew 21:33-46</a:t>
            </a:r>
          </a:p>
          <a:p>
            <a:pPr marL="0" indent="0" algn="l">
              <a:buNone/>
            </a:pPr>
            <a:r>
              <a:rPr lang="en-US" sz="1200" b="1" i="0" dirty="0">
                <a:solidFill>
                  <a:srgbClr val="000000"/>
                </a:solidFill>
                <a:effectLst/>
                <a:latin typeface="system-ui"/>
              </a:rPr>
              <a:t>Parable of the Landowner</a:t>
            </a:r>
          </a:p>
          <a:p>
            <a:pPr marL="0" indent="0" algn="l">
              <a:buNone/>
            </a:pPr>
            <a:r>
              <a:rPr lang="en-US" sz="1200" b="1" i="0" baseline="30000" dirty="0">
                <a:solidFill>
                  <a:srgbClr val="000000"/>
                </a:solidFill>
                <a:effectLst/>
                <a:latin typeface="system-ui"/>
              </a:rPr>
              <a:t>42 </a:t>
            </a:r>
            <a:r>
              <a:rPr lang="en-US" sz="1200" b="0" i="0" dirty="0">
                <a:solidFill>
                  <a:srgbClr val="000000"/>
                </a:solidFill>
                <a:effectLst/>
                <a:latin typeface="system-ui"/>
              </a:rPr>
              <a:t>Jesus *said to them, “Did you never read in the Scriptures,</a:t>
            </a:r>
          </a:p>
          <a:p>
            <a:pPr marL="0" indent="0" algn="l">
              <a:buNone/>
            </a:pPr>
            <a:r>
              <a:rPr lang="en-US" sz="1200" b="0" i="0" dirty="0">
                <a:solidFill>
                  <a:srgbClr val="000000"/>
                </a:solidFill>
                <a:effectLst/>
                <a:latin typeface="system-ui"/>
              </a:rPr>
              <a:t>‘</a:t>
            </a:r>
            <a:r>
              <a:rPr lang="en-US" sz="1200" b="0" i="0" cap="small" dirty="0">
                <a:solidFill>
                  <a:srgbClr val="000000"/>
                </a:solidFill>
                <a:effectLst/>
                <a:latin typeface="system-ui"/>
              </a:rPr>
              <a:t>The stone which the builders rejected</a:t>
            </a:r>
            <a:r>
              <a:rPr lang="en-US" sz="1200" b="0" i="0" dirty="0">
                <a:solidFill>
                  <a:srgbClr val="000000"/>
                </a:solidFill>
                <a:effectLst/>
                <a:latin typeface="system-ui"/>
              </a:rPr>
              <a:t>,</a:t>
            </a:r>
            <a:br>
              <a:rPr lang="en-US" sz="1200" b="0" i="0" dirty="0">
                <a:solidFill>
                  <a:srgbClr val="000000"/>
                </a:solidFill>
                <a:effectLst/>
                <a:latin typeface="system-ui"/>
              </a:rPr>
            </a:br>
            <a:r>
              <a:rPr lang="en-US" sz="1200" b="0" i="0" cap="small" dirty="0">
                <a:solidFill>
                  <a:srgbClr val="000000"/>
                </a:solidFill>
                <a:effectLst/>
                <a:latin typeface="system-ui"/>
              </a:rPr>
              <a:t>This became the chief corner</a:t>
            </a:r>
            <a:r>
              <a:rPr lang="en-US" sz="1200" b="0" i="0" dirty="0">
                <a:solidFill>
                  <a:srgbClr val="000000"/>
                </a:solidFill>
                <a:effectLst/>
                <a:latin typeface="system-ui"/>
              </a:rPr>
              <a:t> </a:t>
            </a:r>
            <a:r>
              <a:rPr lang="en-US" sz="1200" b="0" i="1" dirty="0">
                <a:solidFill>
                  <a:srgbClr val="000000"/>
                </a:solidFill>
                <a:effectLst/>
                <a:latin typeface="system-ui"/>
              </a:rPr>
              <a:t>stone</a:t>
            </a:r>
            <a:r>
              <a:rPr lang="en-US" sz="1200" b="0" i="0" dirty="0">
                <a:solidFill>
                  <a:srgbClr val="000000"/>
                </a:solidFill>
                <a:effectLst/>
                <a:latin typeface="system-ui"/>
              </a:rPr>
              <a:t>;</a:t>
            </a:r>
            <a:br>
              <a:rPr lang="en-US" sz="1200" b="0" i="0" dirty="0">
                <a:solidFill>
                  <a:srgbClr val="000000"/>
                </a:solidFill>
                <a:effectLst/>
                <a:latin typeface="system-ui"/>
              </a:rPr>
            </a:br>
            <a:r>
              <a:rPr lang="en-US" sz="1200" b="0" i="0" cap="small" dirty="0">
                <a:solidFill>
                  <a:srgbClr val="000000"/>
                </a:solidFill>
                <a:effectLst/>
                <a:latin typeface="system-ui"/>
              </a:rPr>
              <a:t>This came about from the Lord</a:t>
            </a:r>
            <a:r>
              <a:rPr lang="en-US" sz="1200" b="0" i="0" dirty="0">
                <a:solidFill>
                  <a:srgbClr val="000000"/>
                </a:solidFill>
                <a:effectLst/>
                <a:latin typeface="system-ui"/>
              </a:rPr>
              <a:t>,</a:t>
            </a:r>
            <a:br>
              <a:rPr lang="en-US" sz="1200" b="0" i="0" dirty="0">
                <a:solidFill>
                  <a:srgbClr val="000000"/>
                </a:solidFill>
                <a:effectLst/>
                <a:latin typeface="system-ui"/>
              </a:rPr>
            </a:br>
            <a:r>
              <a:rPr lang="en-US" sz="1200" b="0" i="0" cap="small" dirty="0">
                <a:solidFill>
                  <a:srgbClr val="000000"/>
                </a:solidFill>
                <a:effectLst/>
                <a:latin typeface="system-ui"/>
              </a:rPr>
              <a:t>And it is marvelous in our eyes</a:t>
            </a:r>
            <a:r>
              <a:rPr lang="en-US" sz="1200" b="0" i="0" dirty="0">
                <a:solidFill>
                  <a:srgbClr val="000000"/>
                </a:solidFill>
                <a:effectLst/>
                <a:latin typeface="system-ui"/>
              </a:rPr>
              <a:t>’?</a:t>
            </a:r>
          </a:p>
          <a:p>
            <a:pPr marL="0" indent="0" algn="l">
              <a:buNone/>
            </a:pPr>
            <a:r>
              <a:rPr lang="en-US" sz="1200" b="1" i="0" baseline="30000" dirty="0">
                <a:solidFill>
                  <a:srgbClr val="000000"/>
                </a:solidFill>
                <a:effectLst/>
                <a:latin typeface="system-ui"/>
              </a:rPr>
              <a:t>43 </a:t>
            </a:r>
            <a:r>
              <a:rPr lang="en-US" sz="1200" b="0" i="0" dirty="0">
                <a:solidFill>
                  <a:srgbClr val="000000"/>
                </a:solidFill>
                <a:effectLst/>
                <a:latin typeface="system-ui"/>
              </a:rPr>
              <a:t>Therefore I say to you, the kingdom of God will be taken away from you and given to a people, producing the fruit of it. </a:t>
            </a:r>
          </a:p>
          <a:p>
            <a:pPr marL="0" indent="0" algn="l">
              <a:buNone/>
            </a:pPr>
            <a:endParaRPr lang="en-US" sz="1200" b="0" i="0" dirty="0">
              <a:solidFill>
                <a:srgbClr val="000000"/>
              </a:solidFill>
              <a:effectLst/>
              <a:latin typeface="system-ui"/>
            </a:endParaRPr>
          </a:p>
          <a:p>
            <a:pPr marL="457200" marR="0" algn="l">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Why do you think Jesus quoted this piece of Psalm 118? A Psalm of Thanksgiving for the Lord’s Saving Goodness.</a:t>
            </a:r>
          </a:p>
          <a:p>
            <a:pPr marL="0" indent="0" algn="l">
              <a:buNone/>
            </a:pPr>
            <a:endParaRPr lang="en-US" sz="1200" b="0" i="0" dirty="0">
              <a:solidFill>
                <a:srgbClr val="000000"/>
              </a:solidFill>
              <a:effectLst/>
              <a:latin typeface="system-ui"/>
            </a:endParaRPr>
          </a:p>
          <a:p>
            <a:pPr marL="0" indent="0" algn="l">
              <a:buNone/>
            </a:pPr>
            <a:r>
              <a:rPr lang="en-US" sz="1200" b="0" i="0" dirty="0">
                <a:solidFill>
                  <a:srgbClr val="000000"/>
                </a:solidFill>
                <a:effectLst/>
                <a:latin typeface="system-ui"/>
              </a:rPr>
              <a:t>Jesus was strongly stating that He was the Cornerstone – the one killed and thrown out of the vineyard – would be the One – that would be built upon for His redemptive plan for mankind.</a:t>
            </a:r>
          </a:p>
          <a:p>
            <a:pPr marL="0" indent="0" algn="l">
              <a:buNone/>
            </a:pPr>
            <a:endParaRPr lang="en-US" sz="1200" b="0" i="0" dirty="0">
              <a:solidFill>
                <a:srgbClr val="000000"/>
              </a:solidFill>
              <a:effectLst/>
              <a:latin typeface="system-ui"/>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15</a:t>
            </a:fld>
            <a:endParaRPr lang="en-US"/>
          </a:p>
        </p:txBody>
      </p:sp>
    </p:spTree>
    <p:extLst>
      <p:ext uri="{BB962C8B-B14F-4D97-AF65-F5344CB8AC3E}">
        <p14:creationId xmlns:p14="http://schemas.microsoft.com/office/powerpoint/2010/main" val="8297053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indent="0">
              <a:buNone/>
            </a:pPr>
            <a:r>
              <a:rPr lang="en-US" sz="2800" dirty="0"/>
              <a:t>Matthew 21:33-46</a:t>
            </a:r>
          </a:p>
          <a:p>
            <a:pPr marL="0" indent="0" algn="l">
              <a:buNone/>
            </a:pPr>
            <a:r>
              <a:rPr lang="en-US" sz="1200" b="1" i="0" dirty="0">
                <a:solidFill>
                  <a:srgbClr val="000000"/>
                </a:solidFill>
                <a:effectLst/>
                <a:latin typeface="system-ui"/>
              </a:rPr>
              <a:t>Parable of the Landowner</a:t>
            </a:r>
          </a:p>
          <a:p>
            <a:pPr marL="0" indent="0" algn="l">
              <a:buNone/>
            </a:pPr>
            <a:r>
              <a:rPr lang="en-US" sz="1200" b="1" i="0" baseline="30000" dirty="0">
                <a:solidFill>
                  <a:srgbClr val="000000"/>
                </a:solidFill>
                <a:effectLst/>
                <a:latin typeface="system-ui"/>
              </a:rPr>
              <a:t>44 </a:t>
            </a:r>
            <a:r>
              <a:rPr lang="en-US" sz="1200" b="0" i="0" dirty="0">
                <a:solidFill>
                  <a:srgbClr val="000000"/>
                </a:solidFill>
                <a:effectLst/>
                <a:latin typeface="system-ui"/>
              </a:rPr>
              <a:t>And he who falls on this stone will be broken to pieces; but on whomever it falls, it will scatter him like dust.”</a:t>
            </a:r>
          </a:p>
          <a:p>
            <a:pPr marL="0" indent="0" algn="l">
              <a:buNone/>
            </a:pPr>
            <a:r>
              <a:rPr lang="en-US" sz="1200" b="1" i="0" baseline="30000" dirty="0">
                <a:solidFill>
                  <a:srgbClr val="000000"/>
                </a:solidFill>
                <a:effectLst/>
                <a:latin typeface="system-ui"/>
              </a:rPr>
              <a:t>45 </a:t>
            </a:r>
            <a:r>
              <a:rPr lang="en-US" sz="1200" b="0" i="0" dirty="0">
                <a:solidFill>
                  <a:srgbClr val="000000"/>
                </a:solidFill>
                <a:effectLst/>
                <a:latin typeface="system-ui"/>
              </a:rPr>
              <a:t>When the chief priests and the Pharisees heard His parables, they understood that He was speaking about them. </a:t>
            </a:r>
            <a:r>
              <a:rPr lang="en-US" sz="1200" b="1" i="0" baseline="30000" dirty="0">
                <a:solidFill>
                  <a:srgbClr val="000000"/>
                </a:solidFill>
                <a:effectLst/>
                <a:latin typeface="system-ui"/>
              </a:rPr>
              <a:t>46 </a:t>
            </a:r>
            <a:r>
              <a:rPr lang="en-US" sz="1200" b="0" i="0" dirty="0">
                <a:solidFill>
                  <a:srgbClr val="000000"/>
                </a:solidFill>
                <a:effectLst/>
                <a:latin typeface="system-ui"/>
              </a:rPr>
              <a:t>When they sought to seize Him, they feared the people, because they considered Him to be a prophet.</a:t>
            </a:r>
          </a:p>
          <a:p>
            <a:pPr marL="0" indent="0" algn="l">
              <a:buNone/>
            </a:pPr>
            <a:endParaRPr lang="en-US" sz="1200" b="0" i="0" dirty="0">
              <a:solidFill>
                <a:srgbClr val="000000"/>
              </a:solidFill>
              <a:effectLst/>
              <a:latin typeface="system-ui"/>
            </a:endParaRPr>
          </a:p>
          <a:p>
            <a:pPr marL="0" indent="0" algn="l">
              <a:buNone/>
            </a:pPr>
            <a:r>
              <a:rPr lang="en-US" sz="1200" b="0" i="0" dirty="0">
                <a:solidFill>
                  <a:srgbClr val="000000"/>
                </a:solidFill>
                <a:effectLst/>
                <a:latin typeface="system-ui"/>
              </a:rPr>
              <a:t>What do you think about this closing statement in the parable?</a:t>
            </a:r>
          </a:p>
          <a:p>
            <a:pPr marL="0" indent="0" algn="l">
              <a:buNone/>
            </a:pPr>
            <a:endParaRPr lang="en-US" sz="1200" b="0" i="0" dirty="0">
              <a:solidFill>
                <a:srgbClr val="000000"/>
              </a:solidFill>
              <a:effectLst/>
              <a:latin typeface="system-ui"/>
            </a:endParaRPr>
          </a:p>
          <a:p>
            <a:pPr marL="0" indent="0" algn="l">
              <a:buNone/>
            </a:pPr>
            <a:r>
              <a:rPr lang="en-US" sz="1200" b="0" i="0" dirty="0">
                <a:solidFill>
                  <a:srgbClr val="000000"/>
                </a:solidFill>
                <a:effectLst/>
                <a:latin typeface="system-ui"/>
              </a:rPr>
              <a:t>Let’s have Peter explain it for us….</a:t>
            </a:r>
          </a:p>
          <a:p>
            <a:pPr marL="0" indent="0" algn="l">
              <a:buNone/>
            </a:pPr>
            <a:endParaRPr lang="en-US" sz="1200" b="0" i="0" dirty="0">
              <a:solidFill>
                <a:srgbClr val="000000"/>
              </a:solidFill>
              <a:effectLst/>
              <a:latin typeface="system-ui"/>
            </a:endParaRPr>
          </a:p>
          <a:p>
            <a:pPr marL="0" indent="0" algn="l">
              <a:buNone/>
            </a:pPr>
            <a:r>
              <a:rPr lang="en-US" sz="1200" b="1" i="0" dirty="0">
                <a:solidFill>
                  <a:srgbClr val="000000"/>
                </a:solidFill>
                <a:effectLst/>
                <a:latin typeface="system-ui"/>
              </a:rPr>
              <a:t>1 Peter 2:4-11</a:t>
            </a:r>
          </a:p>
          <a:p>
            <a:pPr algn="l"/>
            <a:r>
              <a:rPr lang="en-US" b="1" i="0" baseline="30000" dirty="0">
                <a:solidFill>
                  <a:srgbClr val="000000"/>
                </a:solidFill>
                <a:effectLst/>
                <a:latin typeface="system-ui"/>
              </a:rPr>
              <a:t>4 </a:t>
            </a:r>
            <a:r>
              <a:rPr lang="en-US" b="0" i="0" dirty="0">
                <a:solidFill>
                  <a:srgbClr val="000000"/>
                </a:solidFill>
                <a:effectLst/>
                <a:latin typeface="system-ui"/>
              </a:rPr>
              <a:t>And coming to Him as to a living stone which has been rejected by men, but is choice and precious in the sight of God, </a:t>
            </a:r>
            <a:r>
              <a:rPr lang="en-US" b="1" i="0" baseline="30000" dirty="0">
                <a:solidFill>
                  <a:srgbClr val="000000"/>
                </a:solidFill>
                <a:effectLst/>
                <a:latin typeface="system-ui"/>
              </a:rPr>
              <a:t>5 </a:t>
            </a:r>
            <a:r>
              <a:rPr lang="en-US" b="0" i="0" dirty="0">
                <a:solidFill>
                  <a:srgbClr val="000000"/>
                </a:solidFill>
                <a:effectLst/>
                <a:latin typeface="system-ui"/>
              </a:rPr>
              <a:t>you also, as living stones, are being built up as a spiritual house for a holy priesthood, to offer up spiritual sacrifices acceptable to God through Jesus Christ. </a:t>
            </a:r>
            <a:r>
              <a:rPr lang="en-US" b="1" i="0" baseline="30000" dirty="0">
                <a:solidFill>
                  <a:srgbClr val="000000"/>
                </a:solidFill>
                <a:effectLst/>
                <a:latin typeface="system-ui"/>
              </a:rPr>
              <a:t>6 </a:t>
            </a:r>
            <a:r>
              <a:rPr lang="en-US" b="0" i="0" dirty="0">
                <a:solidFill>
                  <a:srgbClr val="000000"/>
                </a:solidFill>
                <a:effectLst/>
                <a:latin typeface="system-ui"/>
              </a:rPr>
              <a:t>For </a:t>
            </a:r>
            <a:r>
              <a:rPr lang="en-US" b="0" i="1" dirty="0">
                <a:solidFill>
                  <a:srgbClr val="000000"/>
                </a:solidFill>
                <a:effectLst/>
                <a:latin typeface="system-ui"/>
              </a:rPr>
              <a:t>this</a:t>
            </a:r>
            <a:r>
              <a:rPr lang="en-US" b="0" i="0" dirty="0">
                <a:solidFill>
                  <a:srgbClr val="000000"/>
                </a:solidFill>
                <a:effectLst/>
                <a:latin typeface="system-ui"/>
              </a:rPr>
              <a:t> is contained in Scripture:</a:t>
            </a:r>
          </a:p>
          <a:p>
            <a:pPr algn="l"/>
            <a:r>
              <a:rPr lang="en-US" b="0" i="0" dirty="0">
                <a:solidFill>
                  <a:srgbClr val="000000"/>
                </a:solidFill>
                <a:effectLst/>
                <a:latin typeface="system-ui"/>
              </a:rPr>
              <a:t>“</a:t>
            </a:r>
            <a:r>
              <a:rPr lang="en-US" b="0" i="0" cap="small" dirty="0">
                <a:solidFill>
                  <a:srgbClr val="000000"/>
                </a:solidFill>
                <a:effectLst/>
                <a:latin typeface="system-ui"/>
              </a:rPr>
              <a:t>Behold</a:t>
            </a:r>
            <a:r>
              <a:rPr lang="en-US" b="0" i="0" dirty="0">
                <a:solidFill>
                  <a:srgbClr val="000000"/>
                </a:solidFill>
                <a:effectLst/>
                <a:latin typeface="system-ui"/>
              </a:rPr>
              <a:t>, I </a:t>
            </a:r>
            <a:r>
              <a:rPr lang="en-US" b="0" i="0" cap="small" dirty="0">
                <a:solidFill>
                  <a:srgbClr val="000000"/>
                </a:solidFill>
                <a:effectLst/>
                <a:latin typeface="system-ui"/>
              </a:rPr>
              <a:t>lay in Zion a choice stone, a</a:t>
            </a:r>
            <a:r>
              <a:rPr lang="en-US" b="0" i="0" dirty="0">
                <a:solidFill>
                  <a:srgbClr val="000000"/>
                </a:solidFill>
                <a:effectLst/>
                <a:latin typeface="system-ui"/>
              </a:rPr>
              <a:t> </a:t>
            </a:r>
            <a:r>
              <a:rPr lang="en-US" b="0" i="0" cap="small" dirty="0">
                <a:solidFill>
                  <a:srgbClr val="000000"/>
                </a:solidFill>
                <a:effectLst/>
                <a:latin typeface="system-ui"/>
              </a:rPr>
              <a:t>precious corner</a:t>
            </a:r>
            <a:r>
              <a:rPr lang="en-US" b="0" i="0" dirty="0">
                <a:solidFill>
                  <a:srgbClr val="000000"/>
                </a:solidFill>
                <a:effectLst/>
                <a:latin typeface="system-ui"/>
              </a:rPr>
              <a:t> </a:t>
            </a:r>
            <a:r>
              <a:rPr lang="en-US" b="0" i="1" dirty="0">
                <a:solidFill>
                  <a:srgbClr val="000000"/>
                </a:solidFill>
                <a:effectLst/>
                <a:latin typeface="system-ui"/>
              </a:rPr>
              <a:t>stone</a:t>
            </a:r>
            <a:r>
              <a:rPr lang="en-US" b="0" i="0" dirty="0">
                <a:solidFill>
                  <a:srgbClr val="000000"/>
                </a:solidFill>
                <a:effectLst/>
                <a:latin typeface="system-ui"/>
              </a:rPr>
              <a:t>,</a:t>
            </a:r>
            <a:br>
              <a:rPr lang="en-US" b="0" i="0" dirty="0">
                <a:solidFill>
                  <a:srgbClr val="000000"/>
                </a:solidFill>
                <a:effectLst/>
                <a:latin typeface="system-ui"/>
              </a:rPr>
            </a:br>
            <a:r>
              <a:rPr lang="en-US" b="0" i="0" cap="small" dirty="0">
                <a:solidFill>
                  <a:srgbClr val="000000"/>
                </a:solidFill>
                <a:effectLst/>
                <a:latin typeface="system-ui"/>
              </a:rPr>
              <a:t>And he who believes in</a:t>
            </a:r>
            <a:r>
              <a:rPr lang="en-US" b="0" i="0" dirty="0">
                <a:solidFill>
                  <a:srgbClr val="000000"/>
                </a:solidFill>
                <a:effectLst/>
                <a:latin typeface="system-ui"/>
              </a:rPr>
              <a:t> </a:t>
            </a:r>
            <a:r>
              <a:rPr lang="en-US" b="0" i="0" cap="small" dirty="0">
                <a:solidFill>
                  <a:srgbClr val="000000"/>
                </a:solidFill>
                <a:effectLst/>
                <a:latin typeface="system-ui"/>
              </a:rPr>
              <a:t>Him will not be</a:t>
            </a:r>
            <a:r>
              <a:rPr lang="en-US" b="0" i="0" dirty="0">
                <a:solidFill>
                  <a:srgbClr val="000000"/>
                </a:solidFill>
                <a:effectLst/>
                <a:latin typeface="system-ui"/>
              </a:rPr>
              <a:t> </a:t>
            </a:r>
            <a:r>
              <a:rPr lang="en-US" b="0" i="0" cap="small" dirty="0">
                <a:solidFill>
                  <a:srgbClr val="000000"/>
                </a:solidFill>
                <a:effectLst/>
                <a:latin typeface="system-ui"/>
              </a:rPr>
              <a:t>disappointed</a:t>
            </a:r>
            <a:r>
              <a:rPr lang="en-US" b="0" i="0" dirty="0">
                <a:solidFill>
                  <a:srgbClr val="000000"/>
                </a:solidFill>
                <a:effectLst/>
                <a:latin typeface="system-ui"/>
              </a:rPr>
              <a:t>.”</a:t>
            </a:r>
          </a:p>
          <a:p>
            <a:pPr algn="l"/>
            <a:r>
              <a:rPr lang="en-US" b="1" i="0" baseline="30000" dirty="0">
                <a:solidFill>
                  <a:srgbClr val="000000"/>
                </a:solidFill>
                <a:effectLst/>
                <a:latin typeface="system-ui"/>
              </a:rPr>
              <a:t>7 </a:t>
            </a:r>
            <a:r>
              <a:rPr lang="en-US" b="0" i="0" dirty="0">
                <a:solidFill>
                  <a:srgbClr val="000000"/>
                </a:solidFill>
                <a:effectLst/>
                <a:latin typeface="system-ui"/>
              </a:rPr>
              <a:t>This precious value, then, is for you who believe; but for those who disbelieve,</a:t>
            </a:r>
          </a:p>
          <a:p>
            <a:pPr algn="l"/>
            <a:r>
              <a:rPr lang="en-US" b="0" i="0" dirty="0">
                <a:solidFill>
                  <a:srgbClr val="000000"/>
                </a:solidFill>
                <a:effectLst/>
                <a:latin typeface="system-ui"/>
              </a:rPr>
              <a:t>“</a:t>
            </a:r>
            <a:r>
              <a:rPr lang="en-US" b="0" i="0" cap="small" dirty="0">
                <a:solidFill>
                  <a:srgbClr val="000000"/>
                </a:solidFill>
                <a:effectLst/>
                <a:latin typeface="system-ui"/>
              </a:rPr>
              <a:t>The stone which the builders</a:t>
            </a:r>
            <a:r>
              <a:rPr lang="en-US" b="0" i="0" dirty="0">
                <a:solidFill>
                  <a:srgbClr val="000000"/>
                </a:solidFill>
                <a:effectLst/>
                <a:latin typeface="system-ui"/>
              </a:rPr>
              <a:t> </a:t>
            </a:r>
            <a:r>
              <a:rPr lang="en-US" b="0" i="0" cap="small" dirty="0">
                <a:solidFill>
                  <a:srgbClr val="000000"/>
                </a:solidFill>
                <a:effectLst/>
                <a:latin typeface="system-ui"/>
              </a:rPr>
              <a:t>rejected</a:t>
            </a:r>
            <a:r>
              <a:rPr lang="en-US" b="0" i="0" dirty="0">
                <a:solidFill>
                  <a:srgbClr val="000000"/>
                </a:solidFill>
                <a:effectLst/>
                <a:latin typeface="system-ui"/>
              </a:rPr>
              <a:t>,</a:t>
            </a:r>
            <a:br>
              <a:rPr lang="en-US" b="0" i="0" dirty="0">
                <a:solidFill>
                  <a:srgbClr val="000000"/>
                </a:solidFill>
                <a:effectLst/>
                <a:latin typeface="system-ui"/>
              </a:rPr>
            </a:br>
            <a:r>
              <a:rPr lang="en-US" b="0" i="0" cap="small" dirty="0">
                <a:solidFill>
                  <a:srgbClr val="000000"/>
                </a:solidFill>
                <a:effectLst/>
                <a:latin typeface="system-ui"/>
              </a:rPr>
              <a:t>This became the very corner</a:t>
            </a:r>
            <a:r>
              <a:rPr lang="en-US" b="0" i="0" dirty="0">
                <a:solidFill>
                  <a:srgbClr val="000000"/>
                </a:solidFill>
                <a:effectLst/>
                <a:latin typeface="system-ui"/>
              </a:rPr>
              <a:t> </a:t>
            </a:r>
            <a:r>
              <a:rPr lang="en-US" b="0" i="1" dirty="0">
                <a:solidFill>
                  <a:srgbClr val="000000"/>
                </a:solidFill>
                <a:effectLst/>
                <a:latin typeface="system-ui"/>
              </a:rPr>
              <a:t>stone</a:t>
            </a:r>
            <a:r>
              <a:rPr lang="en-US" b="0" i="0" dirty="0">
                <a:solidFill>
                  <a:srgbClr val="000000"/>
                </a:solidFill>
                <a:effectLst/>
                <a:latin typeface="system-ui"/>
              </a:rPr>
              <a:t>,”</a:t>
            </a:r>
          </a:p>
          <a:p>
            <a:pPr algn="l"/>
            <a:r>
              <a:rPr lang="en-US" b="1" i="0" baseline="30000" dirty="0">
                <a:solidFill>
                  <a:srgbClr val="000000"/>
                </a:solidFill>
                <a:effectLst/>
                <a:latin typeface="system-ui"/>
              </a:rPr>
              <a:t>8 </a:t>
            </a:r>
            <a:r>
              <a:rPr lang="en-US" b="0" i="0" dirty="0">
                <a:solidFill>
                  <a:srgbClr val="000000"/>
                </a:solidFill>
                <a:effectLst/>
                <a:latin typeface="system-ui"/>
              </a:rPr>
              <a:t>and,</a:t>
            </a:r>
          </a:p>
          <a:p>
            <a:pPr algn="l"/>
            <a:r>
              <a:rPr lang="en-US" b="0" i="0" dirty="0">
                <a:solidFill>
                  <a:srgbClr val="000000"/>
                </a:solidFill>
                <a:effectLst/>
                <a:latin typeface="system-ui"/>
              </a:rPr>
              <a:t>“A </a:t>
            </a:r>
            <a:r>
              <a:rPr lang="en-US" b="0" i="0" cap="small" dirty="0">
                <a:solidFill>
                  <a:srgbClr val="000000"/>
                </a:solidFill>
                <a:effectLst/>
                <a:latin typeface="system-ui"/>
              </a:rPr>
              <a:t>stone of stumbling and a rock of offense</a:t>
            </a:r>
            <a:r>
              <a:rPr lang="en-US" b="0" i="0" dirty="0">
                <a:solidFill>
                  <a:srgbClr val="000000"/>
                </a:solidFill>
                <a:effectLst/>
                <a:latin typeface="system-ui"/>
              </a:rPr>
              <a:t>”;</a:t>
            </a:r>
          </a:p>
          <a:p>
            <a:pPr algn="l"/>
            <a:r>
              <a:rPr lang="en-US" b="0" i="0" dirty="0">
                <a:solidFill>
                  <a:srgbClr val="000000"/>
                </a:solidFill>
                <a:effectLst/>
                <a:latin typeface="system-ui"/>
              </a:rPr>
              <a:t>for they stumble because they are disobedient to the word, and to this </a:t>
            </a:r>
            <a:r>
              <a:rPr lang="en-US" b="0" i="1" dirty="0">
                <a:solidFill>
                  <a:srgbClr val="000000"/>
                </a:solidFill>
                <a:effectLst/>
                <a:latin typeface="system-ui"/>
              </a:rPr>
              <a:t>doom</a:t>
            </a:r>
            <a:r>
              <a:rPr lang="en-US" b="0" i="0" dirty="0">
                <a:solidFill>
                  <a:srgbClr val="000000"/>
                </a:solidFill>
                <a:effectLst/>
                <a:latin typeface="system-ui"/>
              </a:rPr>
              <a:t> they were also appointed.</a:t>
            </a:r>
          </a:p>
          <a:p>
            <a:pPr algn="l"/>
            <a:r>
              <a:rPr lang="en-US" b="1" i="0" baseline="30000" dirty="0">
                <a:solidFill>
                  <a:srgbClr val="000000"/>
                </a:solidFill>
                <a:effectLst/>
                <a:latin typeface="system-ui"/>
              </a:rPr>
              <a:t>9 </a:t>
            </a:r>
            <a:r>
              <a:rPr lang="en-US" b="0" i="0" dirty="0">
                <a:solidFill>
                  <a:srgbClr val="000000"/>
                </a:solidFill>
                <a:effectLst/>
                <a:latin typeface="system-ui"/>
              </a:rPr>
              <a:t>But you are </a:t>
            </a:r>
            <a:r>
              <a:rPr lang="en-US" b="0" i="0" cap="small" dirty="0">
                <a:solidFill>
                  <a:srgbClr val="000000"/>
                </a:solidFill>
                <a:effectLst/>
                <a:latin typeface="system-ui"/>
              </a:rPr>
              <a:t>a chosen race, a</a:t>
            </a:r>
            <a:r>
              <a:rPr lang="en-US" b="0" i="0" dirty="0">
                <a:solidFill>
                  <a:srgbClr val="000000"/>
                </a:solidFill>
                <a:effectLst/>
                <a:latin typeface="system-ui"/>
              </a:rPr>
              <a:t> royal </a:t>
            </a:r>
            <a:r>
              <a:rPr lang="en-US" b="0" i="0" cap="small" dirty="0">
                <a:solidFill>
                  <a:srgbClr val="000000"/>
                </a:solidFill>
                <a:effectLst/>
                <a:latin typeface="system-ui"/>
              </a:rPr>
              <a:t>priesthood, a</a:t>
            </a:r>
            <a:r>
              <a:rPr lang="en-US" b="0" i="0" dirty="0">
                <a:solidFill>
                  <a:srgbClr val="000000"/>
                </a:solidFill>
                <a:effectLst/>
                <a:latin typeface="system-ui"/>
              </a:rPr>
              <a:t> </a:t>
            </a:r>
            <a:r>
              <a:rPr lang="en-US" b="0" i="0" cap="small" dirty="0">
                <a:solidFill>
                  <a:srgbClr val="000000"/>
                </a:solidFill>
                <a:effectLst/>
                <a:latin typeface="system-ui"/>
              </a:rPr>
              <a:t>holy nation</a:t>
            </a:r>
            <a:r>
              <a:rPr lang="en-US" b="0" i="0" dirty="0">
                <a:solidFill>
                  <a:srgbClr val="000000"/>
                </a:solidFill>
                <a:effectLst/>
                <a:latin typeface="system-ui"/>
              </a:rPr>
              <a:t>, </a:t>
            </a:r>
            <a:r>
              <a:rPr lang="en-US" b="0" i="0" cap="small" dirty="0">
                <a:solidFill>
                  <a:srgbClr val="000000"/>
                </a:solidFill>
                <a:effectLst/>
                <a:latin typeface="system-ui"/>
              </a:rPr>
              <a:t>a people for</a:t>
            </a:r>
            <a:r>
              <a:rPr lang="en-US" b="0" i="0" dirty="0">
                <a:solidFill>
                  <a:srgbClr val="000000"/>
                </a:solidFill>
                <a:effectLst/>
                <a:latin typeface="system-ui"/>
              </a:rPr>
              <a:t> </a:t>
            </a:r>
            <a:r>
              <a:rPr lang="en-US" b="0" i="1" dirty="0">
                <a:solidFill>
                  <a:srgbClr val="000000"/>
                </a:solidFill>
                <a:effectLst/>
                <a:latin typeface="system-ui"/>
              </a:rPr>
              <a:t>God’s</a:t>
            </a:r>
            <a:r>
              <a:rPr lang="en-US" b="0" i="0" dirty="0">
                <a:solidFill>
                  <a:srgbClr val="000000"/>
                </a:solidFill>
                <a:effectLst/>
                <a:latin typeface="system-ui"/>
              </a:rPr>
              <a:t> </a:t>
            </a:r>
            <a:r>
              <a:rPr lang="en-US" b="0" i="0" cap="small" dirty="0">
                <a:solidFill>
                  <a:srgbClr val="000000"/>
                </a:solidFill>
                <a:effectLst/>
                <a:latin typeface="system-ui"/>
              </a:rPr>
              <a:t>own possession</a:t>
            </a:r>
            <a:r>
              <a:rPr lang="en-US" b="0" i="0" dirty="0">
                <a:solidFill>
                  <a:srgbClr val="000000"/>
                </a:solidFill>
                <a:effectLst/>
                <a:latin typeface="system-ui"/>
              </a:rPr>
              <a:t>, so that you may proclaim the excellencies of Him who has called you out of darkness into His marvelous light; </a:t>
            </a:r>
            <a:r>
              <a:rPr lang="en-US" b="1" i="0" baseline="30000" dirty="0">
                <a:solidFill>
                  <a:srgbClr val="000000"/>
                </a:solidFill>
                <a:effectLst/>
                <a:latin typeface="system-ui"/>
              </a:rPr>
              <a:t>10 </a:t>
            </a:r>
            <a:r>
              <a:rPr lang="en-US" b="0" i="0" dirty="0">
                <a:solidFill>
                  <a:srgbClr val="000000"/>
                </a:solidFill>
                <a:effectLst/>
                <a:latin typeface="system-ui"/>
              </a:rPr>
              <a:t>for you once were </a:t>
            </a:r>
            <a:r>
              <a:rPr lang="en-US" b="0" i="0" cap="small" dirty="0">
                <a:solidFill>
                  <a:srgbClr val="000000"/>
                </a:solidFill>
                <a:effectLst/>
                <a:latin typeface="system-ui"/>
              </a:rPr>
              <a:t>not a people</a:t>
            </a:r>
            <a:r>
              <a:rPr lang="en-US" b="0" i="0" dirty="0">
                <a:solidFill>
                  <a:srgbClr val="000000"/>
                </a:solidFill>
                <a:effectLst/>
                <a:latin typeface="system-ui"/>
              </a:rPr>
              <a:t>, but now you are </a:t>
            </a:r>
            <a:r>
              <a:rPr lang="en-US" b="0" i="0" cap="small" dirty="0">
                <a:solidFill>
                  <a:srgbClr val="000000"/>
                </a:solidFill>
                <a:effectLst/>
                <a:latin typeface="system-ui"/>
              </a:rPr>
              <a:t>the people of God</a:t>
            </a:r>
            <a:r>
              <a:rPr lang="en-US" b="0" i="0" dirty="0">
                <a:solidFill>
                  <a:srgbClr val="000000"/>
                </a:solidFill>
                <a:effectLst/>
                <a:latin typeface="system-ui"/>
              </a:rPr>
              <a:t>; you had </a:t>
            </a:r>
            <a:r>
              <a:rPr lang="en-US" b="0" i="0" cap="small" dirty="0">
                <a:solidFill>
                  <a:srgbClr val="000000"/>
                </a:solidFill>
                <a:effectLst/>
                <a:latin typeface="system-ui"/>
              </a:rPr>
              <a:t>not received mercy,</a:t>
            </a:r>
            <a:r>
              <a:rPr lang="en-US" b="0" i="0" dirty="0">
                <a:solidFill>
                  <a:srgbClr val="000000"/>
                </a:solidFill>
                <a:effectLst/>
                <a:latin typeface="system-ui"/>
              </a:rPr>
              <a:t> but now you have </a:t>
            </a:r>
            <a:r>
              <a:rPr lang="en-US" b="0" i="0" cap="small" dirty="0">
                <a:solidFill>
                  <a:srgbClr val="000000"/>
                </a:solidFill>
                <a:effectLst/>
                <a:latin typeface="system-ui"/>
              </a:rPr>
              <a:t>received mercy</a:t>
            </a:r>
            <a:r>
              <a:rPr lang="en-US" b="0" i="0" dirty="0">
                <a:solidFill>
                  <a:srgbClr val="000000"/>
                </a:solidFill>
                <a:effectLst/>
                <a:latin typeface="system-ui"/>
              </a:rPr>
              <a:t>.</a:t>
            </a:r>
          </a:p>
          <a:p>
            <a:pPr algn="l"/>
            <a:r>
              <a:rPr lang="en-US" b="1" i="0" baseline="30000" dirty="0">
                <a:solidFill>
                  <a:srgbClr val="000000"/>
                </a:solidFill>
                <a:effectLst/>
                <a:latin typeface="system-ui"/>
              </a:rPr>
              <a:t>11 </a:t>
            </a:r>
            <a:r>
              <a:rPr lang="en-US" b="0" i="0" dirty="0">
                <a:solidFill>
                  <a:srgbClr val="000000"/>
                </a:solidFill>
                <a:effectLst/>
                <a:latin typeface="system-ui"/>
              </a:rPr>
              <a:t>Beloved, I urge you as aliens and strangers to abstain from fleshly lusts which wage war against the soul. </a:t>
            </a:r>
            <a:r>
              <a:rPr lang="en-US" b="1" i="0" baseline="30000" dirty="0">
                <a:solidFill>
                  <a:srgbClr val="000000"/>
                </a:solidFill>
                <a:effectLst/>
                <a:latin typeface="system-ui"/>
              </a:rPr>
              <a:t>12 </a:t>
            </a:r>
            <a:r>
              <a:rPr lang="en-US" b="0" i="0" dirty="0">
                <a:solidFill>
                  <a:srgbClr val="000000"/>
                </a:solidFill>
                <a:effectLst/>
                <a:latin typeface="system-ui"/>
              </a:rPr>
              <a:t>Keep your behavior excellent among the Gentiles, so that in the thing in which they slander you as evildoers, they may because of your good deeds, as they observe </a:t>
            </a:r>
            <a:r>
              <a:rPr lang="en-US" b="0" i="1" dirty="0">
                <a:solidFill>
                  <a:srgbClr val="000000"/>
                </a:solidFill>
                <a:effectLst/>
                <a:latin typeface="system-ui"/>
              </a:rPr>
              <a:t>them</a:t>
            </a:r>
            <a:r>
              <a:rPr lang="en-US" b="0" i="0" dirty="0">
                <a:solidFill>
                  <a:srgbClr val="000000"/>
                </a:solidFill>
                <a:effectLst/>
                <a:latin typeface="system-ui"/>
              </a:rPr>
              <a:t>, glorify God in the day of visitation.</a:t>
            </a:r>
          </a:p>
          <a:p>
            <a:pPr marL="0" indent="0" algn="l">
              <a:buNone/>
            </a:pPr>
            <a:endParaRPr lang="en-US" sz="1200" b="0" i="0" dirty="0">
              <a:solidFill>
                <a:srgbClr val="000000"/>
              </a:solidFill>
              <a:effectLst/>
              <a:latin typeface="system-ui"/>
            </a:endParaRPr>
          </a:p>
          <a:p>
            <a:pPr marL="0" indent="0" algn="l">
              <a:buNone/>
            </a:pPr>
            <a:r>
              <a:rPr lang="en-US" sz="1200" b="0" i="0" dirty="0">
                <a:solidFill>
                  <a:srgbClr val="000000"/>
                </a:solidFill>
                <a:effectLst/>
                <a:latin typeface="system-ui"/>
              </a:rPr>
              <a:t>Wow God’s word is powerful!</a:t>
            </a:r>
          </a:p>
          <a:p>
            <a:pPr marL="0" indent="0" algn="l">
              <a:buNone/>
            </a:pPr>
            <a:endParaRPr lang="en-US" sz="1200" b="0" i="0" dirty="0">
              <a:solidFill>
                <a:srgbClr val="000000"/>
              </a:solidFill>
              <a:effectLst/>
              <a:latin typeface="system-ui"/>
            </a:endParaRPr>
          </a:p>
        </p:txBody>
      </p:sp>
      <p:sp>
        <p:nvSpPr>
          <p:cNvPr id="4" name="Slide Number Placeholder 3"/>
          <p:cNvSpPr>
            <a:spLocks noGrp="1"/>
          </p:cNvSpPr>
          <p:nvPr>
            <p:ph type="sldNum" sz="quarter" idx="10"/>
          </p:nvPr>
        </p:nvSpPr>
        <p:spPr/>
        <p:txBody>
          <a:bodyPr/>
          <a:lstStyle/>
          <a:p>
            <a:fld id="{759DA591-E39F-4A46-9E72-1EFE26776153}" type="slidenum">
              <a:rPr lang="en-US" smtClean="0"/>
              <a:t>16</a:t>
            </a:fld>
            <a:endParaRPr lang="en-US"/>
          </a:p>
        </p:txBody>
      </p:sp>
    </p:spTree>
    <p:extLst>
      <p:ext uri="{BB962C8B-B14F-4D97-AF65-F5344CB8AC3E}">
        <p14:creationId xmlns:p14="http://schemas.microsoft.com/office/powerpoint/2010/main" val="1636898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First, before we discuss a parable of old being added to by the Master of Parables - What is a Parable?</a:t>
            </a:r>
          </a:p>
          <a:p>
            <a:endParaRPr lang="en-US" dirty="0"/>
          </a:p>
        </p:txBody>
      </p:sp>
      <p:sp>
        <p:nvSpPr>
          <p:cNvPr id="4" name="Slide Number Placeholder 3"/>
          <p:cNvSpPr>
            <a:spLocks noGrp="1"/>
          </p:cNvSpPr>
          <p:nvPr>
            <p:ph type="sldNum" sz="quarter" idx="10"/>
          </p:nvPr>
        </p:nvSpPr>
        <p:spPr/>
        <p:txBody>
          <a:bodyPr/>
          <a:lstStyle/>
          <a:p>
            <a:fld id="{759DA591-E39F-4A46-9E72-1EFE26776153}" type="slidenum">
              <a:rPr lang="en-US" smtClean="0"/>
              <a:t>2</a:t>
            </a:fld>
            <a:endParaRPr lang="en-US"/>
          </a:p>
        </p:txBody>
      </p:sp>
    </p:spTree>
    <p:extLst>
      <p:ext uri="{BB962C8B-B14F-4D97-AF65-F5344CB8AC3E}">
        <p14:creationId xmlns:p14="http://schemas.microsoft.com/office/powerpoint/2010/main" val="4003954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Turn to Isaiah 5:1-7</a:t>
            </a:r>
          </a:p>
          <a:p>
            <a:r>
              <a:rPr lang="en-US" dirty="0"/>
              <a:t>A </a:t>
            </a:r>
            <a:r>
              <a:rPr lang="en-US" dirty="0" err="1"/>
              <a:t>Parabole</a:t>
            </a:r>
            <a:r>
              <a:rPr lang="en-US" dirty="0"/>
              <a:t> </a:t>
            </a:r>
            <a:r>
              <a:rPr lang="en-US" sz="1200" dirty="0"/>
              <a:t>(par-ab-</a:t>
            </a:r>
            <a:r>
              <a:rPr lang="en-US" sz="1200" dirty="0" err="1"/>
              <a:t>ol</a:t>
            </a:r>
            <a:r>
              <a:rPr lang="en-US" sz="1200" dirty="0"/>
              <a:t>-ay’) or Parable- is a placing of one thing by the side of another, it is a juxtaposition or comparison, they call them similitudes or likenesses. But in the case of the parable of the landowner – it is an example by which a doctrine or teaching is shown with a story that is not real but is filled with picture words that explain human life, the kingdom of God, the nature of God and our relationship with God. It is an earthly story with a heavenly meaning. It can be a quick and to the point instruction at times, these quick ones can be considered metaphors- because a parable is considered a longer type analogy or comparison in a story form. Sometimes it uses a known saying… but in the way our Savior used parables, it kept people in the dark that didn’t want to leave the dark and it caused people that had a glimpse of Light to wonder more and be drawn into the Light.</a:t>
            </a:r>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parable of Old is one a book of the Bible considered to be the little Bible within the Bible. Can anyone guess what book of the Bible that is?</a:t>
            </a:r>
          </a:p>
          <a:p>
            <a:endParaRPr lang="en-US" dirty="0"/>
          </a:p>
        </p:txBody>
      </p:sp>
      <p:sp>
        <p:nvSpPr>
          <p:cNvPr id="4" name="Slide Number Placeholder 3"/>
          <p:cNvSpPr>
            <a:spLocks noGrp="1"/>
          </p:cNvSpPr>
          <p:nvPr>
            <p:ph type="sldNum" sz="quarter" idx="10"/>
          </p:nvPr>
        </p:nvSpPr>
        <p:spPr/>
        <p:txBody>
          <a:bodyPr/>
          <a:lstStyle/>
          <a:p>
            <a:fld id="{759DA591-E39F-4A46-9E72-1EFE26776153}" type="slidenum">
              <a:rPr lang="en-US" smtClean="0"/>
              <a:t>3</a:t>
            </a:fld>
            <a:endParaRPr lang="en-US"/>
          </a:p>
        </p:txBody>
      </p:sp>
    </p:spTree>
    <p:extLst>
      <p:ext uri="{BB962C8B-B14F-4D97-AF65-F5344CB8AC3E}">
        <p14:creationId xmlns:p14="http://schemas.microsoft.com/office/powerpoint/2010/main" val="2873674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600" dirty="0"/>
              <a:t>Isaiah 5:1-7 NASB</a:t>
            </a:r>
          </a:p>
          <a:p>
            <a:pPr marL="0" indent="0">
              <a:spcBef>
                <a:spcPts val="1500"/>
              </a:spcBef>
              <a:spcAft>
                <a:spcPts val="700"/>
              </a:spcAft>
              <a:buNone/>
            </a:pPr>
            <a:r>
              <a:rPr lang="en-US" sz="1100" b="1" dirty="0">
                <a:solidFill>
                  <a:srgbClr val="000000"/>
                </a:solidFill>
                <a:effectLst/>
                <a:latin typeface="Calibri" panose="020F0502020204030204" pitchFamily="34" charset="0"/>
              </a:rPr>
              <a:t>Parable of the Vineyard</a:t>
            </a:r>
            <a:endParaRPr lang="en-US" sz="1100" dirty="0">
              <a:solidFill>
                <a:srgbClr val="000000"/>
              </a:solidFill>
              <a:effectLst/>
              <a:latin typeface="Calibri" panose="020F0502020204030204" pitchFamily="34" charset="0"/>
            </a:endParaRPr>
          </a:p>
          <a:p>
            <a:pPr marL="0" marR="0" indent="0">
              <a:spcBef>
                <a:spcPts val="0"/>
              </a:spcBef>
              <a:spcAft>
                <a:spcPts val="0"/>
              </a:spcAft>
              <a:buNone/>
            </a:pPr>
            <a:r>
              <a:rPr lang="en-US" sz="1200" b="1" dirty="0">
                <a:solidFill>
                  <a:srgbClr val="000000"/>
                </a:solidFill>
                <a:effectLst/>
                <a:latin typeface="Calibri" panose="020F0502020204030204" pitchFamily="34" charset="0"/>
              </a:rPr>
              <a:t>5 </a:t>
            </a:r>
            <a:r>
              <a:rPr lang="en-US" sz="1200" dirty="0">
                <a:solidFill>
                  <a:srgbClr val="000000"/>
                </a:solidFill>
                <a:effectLst/>
                <a:latin typeface="Calibri" panose="020F0502020204030204" pitchFamily="34" charset="0"/>
              </a:rPr>
              <a:t>Let me sing now for my well-beloved</a:t>
            </a:r>
          </a:p>
          <a:p>
            <a:pPr marL="0" marR="0" indent="0">
              <a:spcBef>
                <a:spcPts val="0"/>
              </a:spcBef>
              <a:spcAft>
                <a:spcPts val="0"/>
              </a:spcAft>
              <a:buNone/>
            </a:pPr>
            <a:r>
              <a:rPr lang="en-US" sz="1200" dirty="0">
                <a:solidFill>
                  <a:srgbClr val="000000"/>
                </a:solidFill>
                <a:effectLst/>
                <a:latin typeface="Calibri" panose="020F0502020204030204" pitchFamily="34" charset="0"/>
              </a:rPr>
              <a:t>A song of my beloved concerning His vineyard.</a:t>
            </a:r>
          </a:p>
          <a:p>
            <a:pPr marL="0" marR="0" indent="0">
              <a:spcBef>
                <a:spcPts val="0"/>
              </a:spcBef>
              <a:spcAft>
                <a:spcPts val="0"/>
              </a:spcAft>
              <a:buNone/>
            </a:pPr>
            <a:r>
              <a:rPr lang="en-US" sz="1200" dirty="0">
                <a:solidFill>
                  <a:srgbClr val="000000"/>
                </a:solidFill>
                <a:effectLst/>
                <a:latin typeface="Calibri" panose="020F0502020204030204" pitchFamily="34" charset="0"/>
              </a:rPr>
              <a:t>My well-beloved had a vineyard on a fertile hill.</a:t>
            </a:r>
          </a:p>
          <a:p>
            <a:pPr marL="0" marR="0" indent="0">
              <a:spcBef>
                <a:spcPts val="0"/>
              </a:spcBef>
              <a:spcAft>
                <a:spcPts val="0"/>
              </a:spcAft>
              <a:buNone/>
            </a:pPr>
            <a:r>
              <a:rPr lang="en-US" sz="1200" b="1" dirty="0">
                <a:solidFill>
                  <a:srgbClr val="000000"/>
                </a:solidFill>
                <a:effectLst/>
                <a:latin typeface="Calibri" panose="020F0502020204030204" pitchFamily="34" charset="0"/>
              </a:rPr>
              <a:t>2 </a:t>
            </a:r>
            <a:r>
              <a:rPr lang="en-US" sz="1200" dirty="0">
                <a:solidFill>
                  <a:srgbClr val="000000"/>
                </a:solidFill>
                <a:effectLst/>
                <a:latin typeface="Calibri" panose="020F0502020204030204" pitchFamily="34" charset="0"/>
              </a:rPr>
              <a:t>He dug it all around, removed its stones,</a:t>
            </a:r>
          </a:p>
          <a:p>
            <a:pPr marL="0" marR="0" indent="0">
              <a:spcBef>
                <a:spcPts val="0"/>
              </a:spcBef>
              <a:spcAft>
                <a:spcPts val="0"/>
              </a:spcAft>
              <a:buNone/>
            </a:pPr>
            <a:r>
              <a:rPr lang="en-US" sz="1200" dirty="0">
                <a:solidFill>
                  <a:srgbClr val="000000"/>
                </a:solidFill>
                <a:effectLst/>
                <a:latin typeface="Calibri" panose="020F0502020204030204" pitchFamily="34" charset="0"/>
              </a:rPr>
              <a:t>And planted it with the choicest vine.</a:t>
            </a:r>
          </a:p>
          <a:p>
            <a:pPr marL="0" marR="0" indent="0">
              <a:spcBef>
                <a:spcPts val="0"/>
              </a:spcBef>
              <a:spcAft>
                <a:spcPts val="0"/>
              </a:spcAft>
              <a:buNone/>
            </a:pPr>
            <a:r>
              <a:rPr lang="en-US" sz="1200" dirty="0">
                <a:solidFill>
                  <a:srgbClr val="000000"/>
                </a:solidFill>
                <a:effectLst/>
                <a:latin typeface="Calibri" panose="020F0502020204030204" pitchFamily="34" charset="0"/>
              </a:rPr>
              <a:t>And He built a tower in the middle of it</a:t>
            </a:r>
          </a:p>
          <a:p>
            <a:pPr marL="0" marR="0" indent="0">
              <a:spcBef>
                <a:spcPts val="0"/>
              </a:spcBef>
              <a:spcAft>
                <a:spcPts val="0"/>
              </a:spcAft>
              <a:buNone/>
            </a:pPr>
            <a:r>
              <a:rPr lang="en-US" sz="1200" dirty="0">
                <a:solidFill>
                  <a:srgbClr val="000000"/>
                </a:solidFill>
                <a:effectLst/>
                <a:latin typeface="Calibri" panose="020F0502020204030204" pitchFamily="34" charset="0"/>
              </a:rPr>
              <a:t>And also hewed out a wine vat in it;</a:t>
            </a:r>
          </a:p>
          <a:p>
            <a:pPr marL="0" marR="0" indent="0">
              <a:spcBef>
                <a:spcPts val="0"/>
              </a:spcBef>
              <a:spcAft>
                <a:spcPts val="0"/>
              </a:spcAft>
              <a:buNone/>
            </a:pPr>
            <a:r>
              <a:rPr lang="en-US" sz="1200" dirty="0">
                <a:solidFill>
                  <a:srgbClr val="000000"/>
                </a:solidFill>
                <a:effectLst/>
                <a:latin typeface="Calibri" panose="020F0502020204030204" pitchFamily="34" charset="0"/>
              </a:rPr>
              <a:t>Then He expected </a:t>
            </a:r>
            <a:r>
              <a:rPr lang="en-US" sz="1200" i="1" dirty="0">
                <a:solidFill>
                  <a:srgbClr val="000000"/>
                </a:solidFill>
                <a:effectLst/>
                <a:latin typeface="Calibri" panose="020F0502020204030204" pitchFamily="34" charset="0"/>
              </a:rPr>
              <a:t>it</a:t>
            </a:r>
            <a:r>
              <a:rPr lang="en-US" sz="1200" dirty="0">
                <a:solidFill>
                  <a:srgbClr val="000000"/>
                </a:solidFill>
                <a:effectLst/>
                <a:latin typeface="Calibri" panose="020F0502020204030204" pitchFamily="34" charset="0"/>
              </a:rPr>
              <a:t> to produce </a:t>
            </a:r>
            <a:r>
              <a:rPr lang="en-US" sz="1200" i="1" dirty="0">
                <a:solidFill>
                  <a:srgbClr val="000000"/>
                </a:solidFill>
                <a:effectLst/>
                <a:latin typeface="Calibri" panose="020F0502020204030204" pitchFamily="34" charset="0"/>
              </a:rPr>
              <a:t>good</a:t>
            </a:r>
            <a:r>
              <a:rPr lang="en-US" sz="1200" dirty="0">
                <a:solidFill>
                  <a:srgbClr val="000000"/>
                </a:solidFill>
                <a:effectLst/>
                <a:latin typeface="Calibri" panose="020F0502020204030204" pitchFamily="34" charset="0"/>
              </a:rPr>
              <a:t> grapes,</a:t>
            </a:r>
          </a:p>
          <a:p>
            <a:pPr marL="0" marR="0" indent="0">
              <a:spcBef>
                <a:spcPts val="0"/>
              </a:spcBef>
              <a:spcAft>
                <a:spcPts val="0"/>
              </a:spcAft>
              <a:buNone/>
            </a:pPr>
            <a:r>
              <a:rPr lang="en-US" sz="1200" dirty="0">
                <a:solidFill>
                  <a:srgbClr val="000000"/>
                </a:solidFill>
                <a:effectLst/>
                <a:latin typeface="Calibri" panose="020F0502020204030204" pitchFamily="34" charset="0"/>
              </a:rPr>
              <a:t>But it produced </a:t>
            </a:r>
            <a:r>
              <a:rPr lang="en-US" sz="1200" i="1" dirty="0">
                <a:solidFill>
                  <a:srgbClr val="000000"/>
                </a:solidFill>
                <a:effectLst/>
                <a:latin typeface="Calibri" panose="020F0502020204030204" pitchFamily="34" charset="0"/>
              </a:rPr>
              <a:t>only</a:t>
            </a:r>
            <a:r>
              <a:rPr lang="en-US" sz="1200" dirty="0">
                <a:solidFill>
                  <a:srgbClr val="000000"/>
                </a:solidFill>
                <a:effectLst/>
                <a:latin typeface="Calibri" panose="020F0502020204030204" pitchFamily="34" charset="0"/>
              </a:rPr>
              <a:t> worthless ones.</a:t>
            </a:r>
          </a:p>
          <a:p>
            <a:pPr marL="0" marR="0" indent="0">
              <a:spcBef>
                <a:spcPts val="0"/>
              </a:spcBef>
              <a:spcAft>
                <a:spcPts val="0"/>
              </a:spcAft>
              <a:buNone/>
            </a:pPr>
            <a:r>
              <a:rPr lang="en-US" sz="1200" b="1" dirty="0">
                <a:solidFill>
                  <a:srgbClr val="000000"/>
                </a:solidFill>
                <a:effectLst/>
                <a:latin typeface="Calibri" panose="020F0502020204030204" pitchFamily="34" charset="0"/>
              </a:rPr>
              <a:t>3 </a:t>
            </a:r>
            <a:r>
              <a:rPr lang="en-US" sz="1200" dirty="0">
                <a:solidFill>
                  <a:srgbClr val="000000"/>
                </a:solidFill>
                <a:effectLst/>
                <a:latin typeface="Calibri" panose="020F0502020204030204" pitchFamily="34" charset="0"/>
              </a:rPr>
              <a:t>“And now, O inhabitants of Jerusalem and men of Judah,</a:t>
            </a:r>
          </a:p>
          <a:p>
            <a:pPr marL="0" marR="0" indent="0">
              <a:spcBef>
                <a:spcPts val="0"/>
              </a:spcBef>
              <a:spcAft>
                <a:spcPts val="0"/>
              </a:spcAft>
              <a:buNone/>
            </a:pPr>
            <a:r>
              <a:rPr lang="en-US" sz="1200" dirty="0">
                <a:solidFill>
                  <a:srgbClr val="000000"/>
                </a:solidFill>
                <a:effectLst/>
                <a:latin typeface="Calibri" panose="020F0502020204030204" pitchFamily="34" charset="0"/>
              </a:rPr>
              <a:t>Judge between Me and My vineyard.</a:t>
            </a:r>
          </a:p>
        </p:txBody>
      </p:sp>
      <p:sp>
        <p:nvSpPr>
          <p:cNvPr id="4" name="Slide Number Placeholder 3"/>
          <p:cNvSpPr>
            <a:spLocks noGrp="1"/>
          </p:cNvSpPr>
          <p:nvPr>
            <p:ph type="sldNum" sz="quarter" idx="10"/>
          </p:nvPr>
        </p:nvSpPr>
        <p:spPr/>
        <p:txBody>
          <a:bodyPr/>
          <a:lstStyle/>
          <a:p>
            <a:fld id="{759DA591-E39F-4A46-9E72-1EFE26776153}" type="slidenum">
              <a:rPr lang="en-US" smtClean="0"/>
              <a:t>4</a:t>
            </a:fld>
            <a:endParaRPr lang="en-US"/>
          </a:p>
        </p:txBody>
      </p:sp>
    </p:spTree>
    <p:extLst>
      <p:ext uri="{BB962C8B-B14F-4D97-AF65-F5344CB8AC3E}">
        <p14:creationId xmlns:p14="http://schemas.microsoft.com/office/powerpoint/2010/main" val="4054276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400" dirty="0"/>
              <a:t>Isaiah 5:1-7 NASB</a:t>
            </a:r>
          </a:p>
          <a:p>
            <a:pPr marL="0" marR="0" indent="0">
              <a:spcBef>
                <a:spcPts val="0"/>
              </a:spcBef>
              <a:spcAft>
                <a:spcPts val="0"/>
              </a:spcAft>
              <a:buNone/>
            </a:pPr>
            <a:r>
              <a:rPr lang="en-US" sz="1200" b="1" dirty="0">
                <a:solidFill>
                  <a:srgbClr val="000000"/>
                </a:solidFill>
                <a:effectLst/>
                <a:latin typeface="Calibri" panose="020F0502020204030204" pitchFamily="34" charset="0"/>
              </a:rPr>
              <a:t>4 </a:t>
            </a:r>
            <a:r>
              <a:rPr lang="en-US" sz="1200" dirty="0">
                <a:solidFill>
                  <a:srgbClr val="000000"/>
                </a:solidFill>
                <a:effectLst/>
                <a:latin typeface="Calibri" panose="020F0502020204030204" pitchFamily="34" charset="0"/>
              </a:rPr>
              <a:t>“What more was there to do for My vineyard that I have not done in it?</a:t>
            </a:r>
          </a:p>
          <a:p>
            <a:pPr marL="0" marR="0" indent="0">
              <a:spcBef>
                <a:spcPts val="0"/>
              </a:spcBef>
              <a:spcAft>
                <a:spcPts val="0"/>
              </a:spcAft>
              <a:buNone/>
            </a:pPr>
            <a:r>
              <a:rPr lang="en-US" sz="1200" dirty="0">
                <a:solidFill>
                  <a:srgbClr val="000000"/>
                </a:solidFill>
                <a:effectLst/>
                <a:latin typeface="Calibri" panose="020F0502020204030204" pitchFamily="34" charset="0"/>
              </a:rPr>
              <a:t>Why, when I expected </a:t>
            </a:r>
            <a:r>
              <a:rPr lang="en-US" sz="1200" i="1" dirty="0">
                <a:solidFill>
                  <a:srgbClr val="000000"/>
                </a:solidFill>
                <a:effectLst/>
                <a:latin typeface="Calibri" panose="020F0502020204030204" pitchFamily="34" charset="0"/>
              </a:rPr>
              <a:t>it</a:t>
            </a:r>
            <a:r>
              <a:rPr lang="en-US" sz="1200" dirty="0">
                <a:solidFill>
                  <a:srgbClr val="000000"/>
                </a:solidFill>
                <a:effectLst/>
                <a:latin typeface="Calibri" panose="020F0502020204030204" pitchFamily="34" charset="0"/>
              </a:rPr>
              <a:t> to produce </a:t>
            </a:r>
            <a:r>
              <a:rPr lang="en-US" sz="1200" i="1" dirty="0">
                <a:solidFill>
                  <a:srgbClr val="000000"/>
                </a:solidFill>
                <a:effectLst/>
                <a:latin typeface="Calibri" panose="020F0502020204030204" pitchFamily="34" charset="0"/>
              </a:rPr>
              <a:t>good</a:t>
            </a:r>
            <a:r>
              <a:rPr lang="en-US" sz="1200" dirty="0">
                <a:solidFill>
                  <a:srgbClr val="000000"/>
                </a:solidFill>
                <a:effectLst/>
                <a:latin typeface="Calibri" panose="020F0502020204030204" pitchFamily="34" charset="0"/>
              </a:rPr>
              <a:t> grapes did it produce worthless ones?</a:t>
            </a:r>
          </a:p>
          <a:p>
            <a:pPr marL="0" marR="0" indent="0">
              <a:spcBef>
                <a:spcPts val="0"/>
              </a:spcBef>
              <a:spcAft>
                <a:spcPts val="0"/>
              </a:spcAft>
              <a:buNone/>
            </a:pPr>
            <a:r>
              <a:rPr lang="en-US" sz="1200" b="1" dirty="0">
                <a:solidFill>
                  <a:srgbClr val="000000"/>
                </a:solidFill>
                <a:effectLst/>
                <a:latin typeface="Calibri" panose="020F0502020204030204" pitchFamily="34" charset="0"/>
              </a:rPr>
              <a:t>5 </a:t>
            </a:r>
            <a:r>
              <a:rPr lang="en-US" sz="1200" dirty="0">
                <a:solidFill>
                  <a:srgbClr val="000000"/>
                </a:solidFill>
                <a:effectLst/>
                <a:latin typeface="Calibri" panose="020F0502020204030204" pitchFamily="34" charset="0"/>
              </a:rPr>
              <a:t>“So now let Me tell you what I am going to do to My vineyard:</a:t>
            </a:r>
          </a:p>
          <a:p>
            <a:pPr marL="0" marR="0" indent="0">
              <a:spcBef>
                <a:spcPts val="0"/>
              </a:spcBef>
              <a:spcAft>
                <a:spcPts val="0"/>
              </a:spcAft>
              <a:buNone/>
            </a:pPr>
            <a:r>
              <a:rPr lang="en-US" sz="1200" dirty="0">
                <a:solidFill>
                  <a:srgbClr val="000000"/>
                </a:solidFill>
                <a:effectLst/>
                <a:latin typeface="Calibri" panose="020F0502020204030204" pitchFamily="34" charset="0"/>
              </a:rPr>
              <a:t>I will remove its hedge and it will be consumed;</a:t>
            </a:r>
          </a:p>
          <a:p>
            <a:pPr marL="0" marR="0" indent="0">
              <a:spcBef>
                <a:spcPts val="0"/>
              </a:spcBef>
              <a:spcAft>
                <a:spcPts val="0"/>
              </a:spcAft>
              <a:buNone/>
            </a:pPr>
            <a:r>
              <a:rPr lang="en-US" sz="1200" dirty="0">
                <a:solidFill>
                  <a:srgbClr val="000000"/>
                </a:solidFill>
                <a:effectLst/>
                <a:latin typeface="Calibri" panose="020F0502020204030204" pitchFamily="34" charset="0"/>
              </a:rPr>
              <a:t>I will break down its wall and it will become trampled ground.</a:t>
            </a:r>
          </a:p>
          <a:p>
            <a:pPr marL="0" marR="0" indent="0">
              <a:spcBef>
                <a:spcPts val="0"/>
              </a:spcBef>
              <a:spcAft>
                <a:spcPts val="0"/>
              </a:spcAft>
              <a:buNone/>
            </a:pPr>
            <a:r>
              <a:rPr lang="en-US" sz="1200" b="1" dirty="0">
                <a:solidFill>
                  <a:srgbClr val="000000"/>
                </a:solidFill>
                <a:effectLst/>
                <a:latin typeface="Calibri" panose="020F0502020204030204" pitchFamily="34" charset="0"/>
              </a:rPr>
              <a:t>6 </a:t>
            </a:r>
            <a:r>
              <a:rPr lang="en-US" sz="1200" dirty="0">
                <a:solidFill>
                  <a:srgbClr val="000000"/>
                </a:solidFill>
                <a:effectLst/>
                <a:latin typeface="Calibri" panose="020F0502020204030204" pitchFamily="34" charset="0"/>
              </a:rPr>
              <a:t>“I will lay it waste;</a:t>
            </a:r>
          </a:p>
          <a:p>
            <a:pPr marL="0" marR="0" indent="0">
              <a:spcBef>
                <a:spcPts val="0"/>
              </a:spcBef>
              <a:spcAft>
                <a:spcPts val="0"/>
              </a:spcAft>
              <a:buNone/>
            </a:pPr>
            <a:r>
              <a:rPr lang="en-US" sz="1200" dirty="0">
                <a:solidFill>
                  <a:srgbClr val="000000"/>
                </a:solidFill>
                <a:effectLst/>
                <a:latin typeface="Calibri" panose="020F0502020204030204" pitchFamily="34" charset="0"/>
              </a:rPr>
              <a:t>It will not be pruned or hoed,</a:t>
            </a:r>
          </a:p>
          <a:p>
            <a:pPr marL="0" marR="0" indent="0">
              <a:spcBef>
                <a:spcPts val="0"/>
              </a:spcBef>
              <a:spcAft>
                <a:spcPts val="0"/>
              </a:spcAft>
              <a:buNone/>
            </a:pPr>
            <a:r>
              <a:rPr lang="en-US" sz="1200" dirty="0">
                <a:solidFill>
                  <a:srgbClr val="000000"/>
                </a:solidFill>
                <a:effectLst/>
                <a:latin typeface="Calibri" panose="020F0502020204030204" pitchFamily="34" charset="0"/>
              </a:rPr>
              <a:t>But briars and thorns will come up.</a:t>
            </a:r>
          </a:p>
          <a:p>
            <a:pPr marL="0" marR="0" indent="0">
              <a:spcBef>
                <a:spcPts val="0"/>
              </a:spcBef>
              <a:spcAft>
                <a:spcPts val="0"/>
              </a:spcAft>
              <a:buNone/>
            </a:pPr>
            <a:r>
              <a:rPr lang="en-US" sz="1200" dirty="0">
                <a:solidFill>
                  <a:srgbClr val="000000"/>
                </a:solidFill>
                <a:effectLst/>
                <a:latin typeface="Calibri" panose="020F0502020204030204" pitchFamily="34" charset="0"/>
              </a:rPr>
              <a:t>I will also charge the clouds to rain no rain on it.”</a:t>
            </a:r>
          </a:p>
        </p:txBody>
      </p:sp>
      <p:sp>
        <p:nvSpPr>
          <p:cNvPr id="4" name="Slide Number Placeholder 3"/>
          <p:cNvSpPr>
            <a:spLocks noGrp="1"/>
          </p:cNvSpPr>
          <p:nvPr>
            <p:ph type="sldNum" sz="quarter" idx="10"/>
          </p:nvPr>
        </p:nvSpPr>
        <p:spPr/>
        <p:txBody>
          <a:bodyPr/>
          <a:lstStyle/>
          <a:p>
            <a:fld id="{759DA591-E39F-4A46-9E72-1EFE26776153}" type="slidenum">
              <a:rPr lang="en-US" smtClean="0"/>
              <a:t>5</a:t>
            </a:fld>
            <a:endParaRPr lang="en-US"/>
          </a:p>
        </p:txBody>
      </p:sp>
    </p:spTree>
    <p:extLst>
      <p:ext uri="{BB962C8B-B14F-4D97-AF65-F5344CB8AC3E}">
        <p14:creationId xmlns:p14="http://schemas.microsoft.com/office/powerpoint/2010/main" val="310026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spcBef>
                <a:spcPts val="0"/>
              </a:spcBef>
              <a:spcAft>
                <a:spcPts val="0"/>
              </a:spcAft>
              <a:buNone/>
            </a:pPr>
            <a:r>
              <a:rPr lang="en-US" sz="1200" b="1" dirty="0">
                <a:solidFill>
                  <a:srgbClr val="000000"/>
                </a:solidFill>
                <a:effectLst/>
                <a:latin typeface="Calibri" panose="020F0502020204030204" pitchFamily="34" charset="0"/>
              </a:rPr>
              <a:t>7 </a:t>
            </a:r>
            <a:r>
              <a:rPr lang="en-US" sz="1200" dirty="0">
                <a:solidFill>
                  <a:srgbClr val="000000"/>
                </a:solidFill>
                <a:effectLst/>
                <a:latin typeface="Calibri" panose="020F0502020204030204" pitchFamily="34" charset="0"/>
              </a:rPr>
              <a:t>For the vineyard of the Lord of hosts is the house of Israel</a:t>
            </a:r>
          </a:p>
          <a:p>
            <a:pPr marL="0" marR="0" indent="0">
              <a:spcBef>
                <a:spcPts val="0"/>
              </a:spcBef>
              <a:spcAft>
                <a:spcPts val="0"/>
              </a:spcAft>
              <a:buNone/>
            </a:pPr>
            <a:r>
              <a:rPr lang="en-US" sz="1200" dirty="0">
                <a:solidFill>
                  <a:srgbClr val="000000"/>
                </a:solidFill>
                <a:effectLst/>
                <a:latin typeface="Calibri" panose="020F0502020204030204" pitchFamily="34" charset="0"/>
              </a:rPr>
              <a:t>And the men of Judah His delightful plant.</a:t>
            </a:r>
          </a:p>
          <a:p>
            <a:pPr marL="0" marR="0" indent="0">
              <a:spcBef>
                <a:spcPts val="0"/>
              </a:spcBef>
              <a:spcAft>
                <a:spcPts val="0"/>
              </a:spcAft>
              <a:buNone/>
            </a:pPr>
            <a:r>
              <a:rPr lang="en-US" sz="1200" dirty="0">
                <a:solidFill>
                  <a:srgbClr val="000000"/>
                </a:solidFill>
                <a:effectLst/>
                <a:latin typeface="Calibri" panose="020F0502020204030204" pitchFamily="34" charset="0"/>
              </a:rPr>
              <a:t>Thus He looked for justice, but behold, bloodshed;</a:t>
            </a:r>
          </a:p>
          <a:p>
            <a:pPr marL="0" marR="0" indent="0">
              <a:spcBef>
                <a:spcPts val="0"/>
              </a:spcBef>
              <a:spcAft>
                <a:spcPts val="0"/>
              </a:spcAft>
              <a:buNone/>
            </a:pPr>
            <a:r>
              <a:rPr lang="en-US" sz="1200" dirty="0">
                <a:solidFill>
                  <a:srgbClr val="000000"/>
                </a:solidFill>
                <a:effectLst/>
                <a:latin typeface="Calibri" panose="020F0502020204030204" pitchFamily="34" charset="0"/>
              </a:rPr>
              <a:t>For righteousness, but behold, a cry of distress.</a:t>
            </a:r>
          </a:p>
        </p:txBody>
      </p:sp>
      <p:sp>
        <p:nvSpPr>
          <p:cNvPr id="4" name="Slide Number Placeholder 3"/>
          <p:cNvSpPr>
            <a:spLocks noGrp="1"/>
          </p:cNvSpPr>
          <p:nvPr>
            <p:ph type="sldNum" sz="quarter" idx="10"/>
          </p:nvPr>
        </p:nvSpPr>
        <p:spPr/>
        <p:txBody>
          <a:bodyPr/>
          <a:lstStyle/>
          <a:p>
            <a:fld id="{759DA591-E39F-4A46-9E72-1EFE26776153}" type="slidenum">
              <a:rPr lang="en-US" smtClean="0"/>
              <a:t>6</a:t>
            </a:fld>
            <a:endParaRPr lang="en-US"/>
          </a:p>
        </p:txBody>
      </p:sp>
    </p:spTree>
    <p:extLst>
      <p:ext uri="{BB962C8B-B14F-4D97-AF65-F5344CB8AC3E}">
        <p14:creationId xmlns:p14="http://schemas.microsoft.com/office/powerpoint/2010/main" val="1033463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2800" dirty="0"/>
              <a:t>We are all going to break down this parable together. Please keep Isaiah open and compare this as it goes on – see the similarities and see where Jesus added to this parable.</a:t>
            </a:r>
          </a:p>
          <a:p>
            <a:pPr marL="0" indent="0">
              <a:buNone/>
            </a:pPr>
            <a:r>
              <a:rPr lang="en-US" sz="2800" dirty="0"/>
              <a:t>Matthew 21:33-46</a:t>
            </a:r>
          </a:p>
          <a:p>
            <a:pPr marL="0" indent="0" algn="l">
              <a:buNone/>
            </a:pPr>
            <a:r>
              <a:rPr lang="en-US" sz="1200" b="1" i="0" dirty="0">
                <a:solidFill>
                  <a:srgbClr val="000000"/>
                </a:solidFill>
                <a:effectLst/>
                <a:latin typeface="system-ui"/>
              </a:rPr>
              <a:t>Parable of the Landowner</a:t>
            </a:r>
          </a:p>
          <a:p>
            <a:pPr marL="0" indent="0" algn="l">
              <a:buNone/>
            </a:pPr>
            <a:r>
              <a:rPr lang="en-US" sz="1200" b="1" i="0" baseline="30000" dirty="0">
                <a:solidFill>
                  <a:srgbClr val="000000"/>
                </a:solidFill>
                <a:effectLst/>
                <a:latin typeface="system-ui"/>
              </a:rPr>
              <a:t>33 </a:t>
            </a:r>
            <a:r>
              <a:rPr lang="en-US" sz="1200" b="0" i="0" dirty="0">
                <a:solidFill>
                  <a:srgbClr val="000000"/>
                </a:solidFill>
                <a:effectLst/>
                <a:latin typeface="system-ui"/>
              </a:rPr>
              <a:t>“Listen to another parable. There was a landowner who </a:t>
            </a:r>
            <a:r>
              <a:rPr lang="en-US" sz="1200" b="0" i="0" cap="small" dirty="0">
                <a:solidFill>
                  <a:srgbClr val="000000"/>
                </a:solidFill>
                <a:effectLst/>
                <a:latin typeface="system-ui"/>
              </a:rPr>
              <a:t>planted a</a:t>
            </a:r>
            <a:r>
              <a:rPr lang="en-US" sz="1200" b="0" i="0" dirty="0">
                <a:solidFill>
                  <a:srgbClr val="000000"/>
                </a:solidFill>
                <a:effectLst/>
                <a:latin typeface="system-ui"/>
              </a:rPr>
              <a:t> </a:t>
            </a:r>
            <a:r>
              <a:rPr lang="en-US" sz="1200" b="0" i="0" cap="small" dirty="0">
                <a:solidFill>
                  <a:srgbClr val="000000"/>
                </a:solidFill>
                <a:effectLst/>
                <a:latin typeface="system-ui"/>
              </a:rPr>
              <a:t>vineyard and put a wall around it and dug a wine press in it, and built a tower</a:t>
            </a:r>
            <a:r>
              <a:rPr lang="en-US" sz="1200" b="0" i="0" dirty="0">
                <a:solidFill>
                  <a:srgbClr val="000000"/>
                </a:solidFill>
                <a:effectLst/>
                <a:latin typeface="system-ui"/>
              </a:rPr>
              <a:t>, and rented it out to vine-growers and went on a journey. </a:t>
            </a:r>
            <a:r>
              <a:rPr lang="en-US" sz="1200" b="1" i="0" baseline="30000" dirty="0">
                <a:solidFill>
                  <a:srgbClr val="000000"/>
                </a:solidFill>
                <a:effectLst/>
                <a:latin typeface="system-ui"/>
              </a:rPr>
              <a:t>34 </a:t>
            </a:r>
            <a:r>
              <a:rPr lang="en-US" sz="1200" b="0" i="0" dirty="0">
                <a:solidFill>
                  <a:srgbClr val="000000"/>
                </a:solidFill>
                <a:effectLst/>
                <a:latin typeface="system-ui"/>
              </a:rPr>
              <a:t>When the harvest time approached, he sent his slaves to the vine-growers to receive his produce. </a:t>
            </a:r>
            <a:r>
              <a:rPr lang="en-US" sz="1200" b="1" i="0" baseline="30000" dirty="0">
                <a:solidFill>
                  <a:srgbClr val="000000"/>
                </a:solidFill>
                <a:effectLst/>
                <a:latin typeface="system-ui"/>
              </a:rPr>
              <a:t>35 </a:t>
            </a:r>
            <a:r>
              <a:rPr lang="en-US" sz="1200" b="0" i="0" dirty="0">
                <a:solidFill>
                  <a:srgbClr val="000000"/>
                </a:solidFill>
                <a:effectLst/>
                <a:latin typeface="system-ui"/>
              </a:rPr>
              <a:t>The vine-growers took his slaves and beat one, and killed another, and stoned a third. </a:t>
            </a:r>
          </a:p>
        </p:txBody>
      </p:sp>
      <p:sp>
        <p:nvSpPr>
          <p:cNvPr id="4" name="Slide Number Placeholder 3"/>
          <p:cNvSpPr>
            <a:spLocks noGrp="1"/>
          </p:cNvSpPr>
          <p:nvPr>
            <p:ph type="sldNum" sz="quarter" idx="10"/>
          </p:nvPr>
        </p:nvSpPr>
        <p:spPr/>
        <p:txBody>
          <a:bodyPr/>
          <a:lstStyle/>
          <a:p>
            <a:fld id="{759DA591-E39F-4A46-9E72-1EFE26776153}" type="slidenum">
              <a:rPr lang="en-US" smtClean="0"/>
              <a:t>7</a:t>
            </a:fld>
            <a:endParaRPr lang="en-US"/>
          </a:p>
        </p:txBody>
      </p:sp>
    </p:spTree>
    <p:extLst>
      <p:ext uri="{BB962C8B-B14F-4D97-AF65-F5344CB8AC3E}">
        <p14:creationId xmlns:p14="http://schemas.microsoft.com/office/powerpoint/2010/main" val="3512132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2800" dirty="0"/>
              <a:t>Matthew 21:33-46</a:t>
            </a:r>
          </a:p>
          <a:p>
            <a:pPr marL="0" indent="0" algn="l">
              <a:buNone/>
            </a:pPr>
            <a:r>
              <a:rPr lang="en-US" sz="1200" b="1" i="0" dirty="0">
                <a:solidFill>
                  <a:srgbClr val="000000"/>
                </a:solidFill>
                <a:effectLst/>
                <a:latin typeface="system-ui"/>
              </a:rPr>
              <a:t>Parable of the Landowner</a:t>
            </a:r>
          </a:p>
          <a:p>
            <a:pPr marL="0" indent="0" algn="l">
              <a:buNone/>
            </a:pPr>
            <a:r>
              <a:rPr lang="en-US" sz="1200" b="1" i="0" baseline="30000" dirty="0">
                <a:solidFill>
                  <a:srgbClr val="000000"/>
                </a:solidFill>
                <a:effectLst/>
                <a:latin typeface="system-ui"/>
              </a:rPr>
              <a:t>36 </a:t>
            </a:r>
            <a:r>
              <a:rPr lang="en-US" sz="1200" b="0" i="0" dirty="0">
                <a:solidFill>
                  <a:srgbClr val="000000"/>
                </a:solidFill>
                <a:effectLst/>
                <a:latin typeface="system-ui"/>
              </a:rPr>
              <a:t>Again he sent another group of slaves larger than the first; and they did the same thing to them. </a:t>
            </a:r>
            <a:r>
              <a:rPr lang="en-US" sz="1200" b="1" i="0" baseline="30000" dirty="0">
                <a:solidFill>
                  <a:srgbClr val="000000"/>
                </a:solidFill>
                <a:effectLst/>
                <a:latin typeface="system-ui"/>
              </a:rPr>
              <a:t>37 </a:t>
            </a:r>
            <a:r>
              <a:rPr lang="en-US" sz="1200" b="0" i="0" dirty="0">
                <a:solidFill>
                  <a:srgbClr val="000000"/>
                </a:solidFill>
                <a:effectLst/>
                <a:latin typeface="system-ui"/>
              </a:rPr>
              <a:t>But afterward he sent his son to them, saying, ‘They will respect my son.’ </a:t>
            </a:r>
            <a:r>
              <a:rPr lang="en-US" sz="1200" b="1" i="0" baseline="30000" dirty="0">
                <a:solidFill>
                  <a:srgbClr val="000000"/>
                </a:solidFill>
                <a:effectLst/>
                <a:latin typeface="system-ui"/>
              </a:rPr>
              <a:t>38 </a:t>
            </a:r>
            <a:r>
              <a:rPr lang="en-US" sz="1200" b="0" i="0" dirty="0">
                <a:solidFill>
                  <a:srgbClr val="000000"/>
                </a:solidFill>
                <a:effectLst/>
                <a:latin typeface="system-ui"/>
              </a:rPr>
              <a:t>But when the vine-growers saw the son, they said among themselves, ‘This is the heir; come, let us kill him and seize his inheritance.’ </a:t>
            </a:r>
            <a:r>
              <a:rPr lang="en-US" sz="1200" b="1" i="0" baseline="30000" dirty="0">
                <a:solidFill>
                  <a:srgbClr val="000000"/>
                </a:solidFill>
                <a:effectLst/>
                <a:latin typeface="system-ui"/>
              </a:rPr>
              <a:t>39 </a:t>
            </a:r>
            <a:r>
              <a:rPr lang="en-US" sz="1200" b="0" i="0" dirty="0">
                <a:solidFill>
                  <a:srgbClr val="000000"/>
                </a:solidFill>
                <a:effectLst/>
                <a:latin typeface="system-ui"/>
              </a:rPr>
              <a:t>They took him, and threw him out of the vineyard and killed him. </a:t>
            </a:r>
          </a:p>
        </p:txBody>
      </p:sp>
      <p:sp>
        <p:nvSpPr>
          <p:cNvPr id="4" name="Slide Number Placeholder 3"/>
          <p:cNvSpPr>
            <a:spLocks noGrp="1"/>
          </p:cNvSpPr>
          <p:nvPr>
            <p:ph type="sldNum" sz="quarter" idx="10"/>
          </p:nvPr>
        </p:nvSpPr>
        <p:spPr/>
        <p:txBody>
          <a:bodyPr/>
          <a:lstStyle/>
          <a:p>
            <a:fld id="{759DA591-E39F-4A46-9E72-1EFE26776153}" type="slidenum">
              <a:rPr lang="en-US" smtClean="0"/>
              <a:t>8</a:t>
            </a:fld>
            <a:endParaRPr lang="en-US"/>
          </a:p>
        </p:txBody>
      </p:sp>
    </p:spTree>
    <p:extLst>
      <p:ext uri="{BB962C8B-B14F-4D97-AF65-F5344CB8AC3E}">
        <p14:creationId xmlns:p14="http://schemas.microsoft.com/office/powerpoint/2010/main" val="2027437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2800" dirty="0"/>
              <a:t>Matthew 21:33-46</a:t>
            </a:r>
          </a:p>
          <a:p>
            <a:pPr marL="0" indent="0" algn="l">
              <a:buNone/>
            </a:pPr>
            <a:r>
              <a:rPr lang="en-US" sz="1200" b="1" i="0" dirty="0">
                <a:solidFill>
                  <a:srgbClr val="000000"/>
                </a:solidFill>
                <a:effectLst/>
                <a:latin typeface="system-ui"/>
              </a:rPr>
              <a:t>Parable of the Landowner</a:t>
            </a:r>
          </a:p>
          <a:p>
            <a:pPr marL="0" indent="0" algn="l">
              <a:buNone/>
            </a:pPr>
            <a:r>
              <a:rPr lang="en-US" sz="1200" b="1" i="0" baseline="30000" dirty="0">
                <a:solidFill>
                  <a:srgbClr val="000000"/>
                </a:solidFill>
                <a:effectLst/>
                <a:latin typeface="system-ui"/>
              </a:rPr>
              <a:t>40 </a:t>
            </a:r>
            <a:r>
              <a:rPr lang="en-US" sz="1200" b="0" i="0" dirty="0">
                <a:solidFill>
                  <a:srgbClr val="000000"/>
                </a:solidFill>
                <a:effectLst/>
                <a:latin typeface="system-ui"/>
              </a:rPr>
              <a:t>Therefore when the owner of the vineyard comes, what will he do to those vine-growers?” </a:t>
            </a:r>
            <a:r>
              <a:rPr lang="en-US" sz="1200" b="1" i="0" baseline="30000" dirty="0">
                <a:solidFill>
                  <a:srgbClr val="000000"/>
                </a:solidFill>
                <a:effectLst/>
                <a:latin typeface="system-ui"/>
              </a:rPr>
              <a:t>41 </a:t>
            </a:r>
            <a:r>
              <a:rPr lang="en-US" sz="1200" b="0" i="0" dirty="0">
                <a:solidFill>
                  <a:srgbClr val="000000"/>
                </a:solidFill>
                <a:effectLst/>
                <a:latin typeface="system-ui"/>
              </a:rPr>
              <a:t>They *said to Him, “He will bring those wretches to a wretched end, and will rent out the vineyard to other vine-growers who will pay him the proceeds at the </a:t>
            </a:r>
            <a:r>
              <a:rPr lang="en-US" sz="1200" b="0" i="1" dirty="0">
                <a:solidFill>
                  <a:srgbClr val="000000"/>
                </a:solidFill>
                <a:effectLst/>
                <a:latin typeface="system-ui"/>
              </a:rPr>
              <a:t>proper</a:t>
            </a:r>
            <a:r>
              <a:rPr lang="en-US" sz="1200" b="0" i="0" dirty="0">
                <a:solidFill>
                  <a:srgbClr val="000000"/>
                </a:solidFill>
                <a:effectLst/>
                <a:latin typeface="system-ui"/>
              </a:rPr>
              <a:t> seasons.”</a:t>
            </a:r>
          </a:p>
        </p:txBody>
      </p:sp>
      <p:sp>
        <p:nvSpPr>
          <p:cNvPr id="4" name="Slide Number Placeholder 3"/>
          <p:cNvSpPr>
            <a:spLocks noGrp="1"/>
          </p:cNvSpPr>
          <p:nvPr>
            <p:ph type="sldNum" sz="quarter" idx="10"/>
          </p:nvPr>
        </p:nvSpPr>
        <p:spPr/>
        <p:txBody>
          <a:bodyPr/>
          <a:lstStyle/>
          <a:p>
            <a:fld id="{759DA591-E39F-4A46-9E72-1EFE26776153}" type="slidenum">
              <a:rPr lang="en-US" smtClean="0"/>
              <a:t>9</a:t>
            </a:fld>
            <a:endParaRPr lang="en-US"/>
          </a:p>
        </p:txBody>
      </p:sp>
    </p:spTree>
    <p:extLst>
      <p:ext uri="{BB962C8B-B14F-4D97-AF65-F5344CB8AC3E}">
        <p14:creationId xmlns:p14="http://schemas.microsoft.com/office/powerpoint/2010/main" val="3258417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4248B4-FDC8-4528-9290-6D2FE77227D6}" type="datetimeFigureOut">
              <a:rPr lang="en-US" smtClean="0"/>
              <a:pPr/>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4248B4-FDC8-4528-9290-6D2FE77227D6}" type="datetimeFigureOut">
              <a:rPr lang="en-US" smtClean="0"/>
              <a:pPr/>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4248B4-FDC8-4528-9290-6D2FE77227D6}" type="datetimeFigureOut">
              <a:rPr lang="en-US" smtClean="0"/>
              <a:pPr/>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4248B4-FDC8-4528-9290-6D2FE77227D6}" type="datetimeFigureOut">
              <a:rPr lang="en-US" smtClean="0"/>
              <a:pPr/>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248B4-FDC8-4528-9290-6D2FE77227D6}" type="datetimeFigureOut">
              <a:rPr lang="en-US" smtClean="0"/>
              <a:pPr/>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4248B4-FDC8-4528-9290-6D2FE77227D6}" type="datetimeFigureOut">
              <a:rPr lang="en-US" smtClean="0"/>
              <a:pPr/>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4248B4-FDC8-4528-9290-6D2FE77227D6}" type="datetimeFigureOut">
              <a:rPr lang="en-US" smtClean="0"/>
              <a:pPr/>
              <a:t>4/16/2024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4248B4-FDC8-4528-9290-6D2FE77227D6}" type="datetimeFigureOut">
              <a:rPr lang="en-US" smtClean="0"/>
              <a:pPr/>
              <a:t>4/16/2024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248B4-FDC8-4528-9290-6D2FE77227D6}" type="datetimeFigureOut">
              <a:rPr lang="en-US" smtClean="0"/>
              <a:pPr/>
              <a:t>4/16/2024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4248B4-FDC8-4528-9290-6D2FE77227D6}" type="datetimeFigureOut">
              <a:rPr lang="en-US" smtClean="0"/>
              <a:pPr/>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4248B4-FDC8-4528-9290-6D2FE77227D6}" type="datetimeFigureOut">
              <a:rPr lang="en-US" smtClean="0"/>
              <a:pPr/>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E8A76-28EF-45B2-9998-C1E08829B9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4248B4-FDC8-4528-9290-6D2FE77227D6}" type="datetimeFigureOut">
              <a:rPr lang="en-US" smtClean="0"/>
              <a:pPr/>
              <a:t>4/16/2024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4E8A76-28EF-45B2-9998-C1E08829B9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C894ECF-C3E2-323C-C76D-ED76DB26B31A}"/>
              </a:ext>
            </a:extLst>
          </p:cNvPr>
          <p:cNvPicPr>
            <a:picLocks noChangeAspect="1"/>
          </p:cNvPicPr>
          <p:nvPr/>
        </p:nvPicPr>
        <p:blipFill>
          <a:blip r:embed="rId3">
            <a:extLst>
              <a:ext uri="{BEBA8EAE-BF5A-486C-A8C5-ECC9F3942E4B}">
                <a14:imgProps xmlns:a14="http://schemas.microsoft.com/office/drawing/2010/main">
                  <a14:imgLayer r:embed="rId4">
                    <a14:imgEffect>
                      <a14:artisticPaintStrokes/>
                    </a14:imgEffect>
                  </a14:imgLayer>
                </a14:imgProps>
              </a:ext>
            </a:extLst>
          </a:blip>
          <a:stretch>
            <a:fillRect/>
          </a:stretch>
        </p:blipFill>
        <p:spPr>
          <a:xfrm>
            <a:off x="0" y="16699"/>
            <a:ext cx="9144000" cy="7531708"/>
          </a:xfrm>
          <a:prstGeom prst="rect">
            <a:avLst/>
          </a:prstGeom>
        </p:spPr>
      </p:pic>
      <p:sp>
        <p:nvSpPr>
          <p:cNvPr id="4" name="Rectangle 3"/>
          <p:cNvSpPr/>
          <p:nvPr/>
        </p:nvSpPr>
        <p:spPr>
          <a:xfrm>
            <a:off x="4114800" y="4902309"/>
            <a:ext cx="4835106" cy="1938992"/>
          </a:xfrm>
          <a:prstGeom prst="rect">
            <a:avLst/>
          </a:prstGeom>
          <a:noFill/>
        </p:spPr>
        <p:txBody>
          <a:bodyPr wrap="none" lIns="91440" tIns="45720" rIns="91440" bIns="45720">
            <a:spAutoFit/>
          </a:bodyPr>
          <a:lstStyle/>
          <a:p>
            <a:pPr algn="ctr"/>
            <a:r>
              <a:rPr lang="en-US" sz="6000" b="1" cap="none" spc="0" dirty="0">
                <a:ln w="900" cmpd="sng">
                  <a:solidFill>
                    <a:srgbClr val="7030A0">
                      <a:alpha val="55000"/>
                    </a:srgbClr>
                  </a:solidFill>
                  <a:prstDash val="solid"/>
                </a:ln>
                <a:solidFill>
                  <a:schemeClr val="accent1">
                    <a:satMod val="200000"/>
                    <a:tint val="3000"/>
                  </a:schemeClr>
                </a:solidFill>
                <a:effectLst>
                  <a:glow rad="228600">
                    <a:schemeClr val="tx1">
                      <a:alpha val="40000"/>
                    </a:schemeClr>
                  </a:glow>
                  <a:innerShdw blurRad="101600" dist="76200" dir="5400000">
                    <a:schemeClr val="accent1">
                      <a:satMod val="190000"/>
                      <a:tint val="100000"/>
                      <a:alpha val="74000"/>
                    </a:schemeClr>
                  </a:innerShdw>
                </a:effectLst>
              </a:rPr>
              <a:t>Parable </a:t>
            </a:r>
            <a:r>
              <a:rPr lang="en-US" sz="6000" b="1" dirty="0">
                <a:ln w="900" cmpd="sng">
                  <a:solidFill>
                    <a:srgbClr val="7030A0">
                      <a:alpha val="55000"/>
                    </a:srgbClr>
                  </a:solidFill>
                  <a:prstDash val="solid"/>
                </a:ln>
                <a:solidFill>
                  <a:schemeClr val="accent1">
                    <a:satMod val="200000"/>
                    <a:tint val="3000"/>
                  </a:schemeClr>
                </a:solidFill>
                <a:effectLst>
                  <a:glow rad="228600">
                    <a:schemeClr val="tx1">
                      <a:alpha val="40000"/>
                    </a:schemeClr>
                  </a:glow>
                  <a:innerShdw blurRad="101600" dist="76200" dir="5400000">
                    <a:schemeClr val="accent1">
                      <a:satMod val="190000"/>
                      <a:tint val="100000"/>
                      <a:alpha val="74000"/>
                    </a:schemeClr>
                  </a:innerShdw>
                </a:effectLst>
              </a:rPr>
              <a:t>of the </a:t>
            </a:r>
          </a:p>
          <a:p>
            <a:pPr algn="ctr"/>
            <a:r>
              <a:rPr lang="en-US" sz="6000" b="1" cap="none" spc="0" dirty="0">
                <a:ln w="900" cmpd="sng">
                  <a:solidFill>
                    <a:srgbClr val="7030A0">
                      <a:alpha val="55000"/>
                    </a:srgbClr>
                  </a:solidFill>
                  <a:prstDash val="solid"/>
                </a:ln>
                <a:solidFill>
                  <a:schemeClr val="accent1">
                    <a:satMod val="200000"/>
                    <a:tint val="3000"/>
                  </a:schemeClr>
                </a:solidFill>
                <a:effectLst>
                  <a:glow rad="228600">
                    <a:schemeClr val="tx1">
                      <a:alpha val="40000"/>
                    </a:schemeClr>
                  </a:glow>
                  <a:innerShdw blurRad="101600" dist="76200" dir="5400000">
                    <a:schemeClr val="accent1">
                      <a:satMod val="190000"/>
                      <a:tint val="100000"/>
                      <a:alpha val="74000"/>
                    </a:schemeClr>
                  </a:innerShdw>
                </a:effectLst>
              </a:rPr>
              <a:t>Landowner</a:t>
            </a:r>
          </a:p>
        </p:txBody>
      </p:sp>
    </p:spTree>
    <p:extLst>
      <p:ext uri="{BB962C8B-B14F-4D97-AF65-F5344CB8AC3E}">
        <p14:creationId xmlns:p14="http://schemas.microsoft.com/office/powerpoint/2010/main" val="2971125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FDEF6-9A9C-4BB9-92E7-4CF44D46257E}"/>
              </a:ext>
            </a:extLst>
          </p:cNvPr>
          <p:cNvSpPr>
            <a:spLocks noGrp="1"/>
          </p:cNvSpPr>
          <p:nvPr>
            <p:ph idx="1"/>
          </p:nvPr>
        </p:nvSpPr>
        <p:spPr>
          <a:xfrm>
            <a:off x="457200" y="304800"/>
            <a:ext cx="8229600" cy="12496800"/>
          </a:xfrm>
        </p:spPr>
        <p:txBody>
          <a:bodyPr>
            <a:normAutofit/>
          </a:bodyPr>
          <a:lstStyle/>
          <a:p>
            <a:pPr marL="0" indent="0">
              <a:buNone/>
            </a:pPr>
            <a:r>
              <a:rPr lang="en-US" sz="3600" dirty="0"/>
              <a:t>Matthew 21:33-46</a:t>
            </a:r>
          </a:p>
          <a:p>
            <a:pPr marL="0" indent="0" algn="l">
              <a:buNone/>
            </a:pPr>
            <a:r>
              <a:rPr lang="en-US" sz="3300" b="1" i="0" dirty="0">
                <a:solidFill>
                  <a:srgbClr val="000000"/>
                </a:solidFill>
                <a:effectLst/>
                <a:latin typeface="system-ui"/>
              </a:rPr>
              <a:t>Parable of the Landowner</a:t>
            </a:r>
          </a:p>
          <a:p>
            <a:pPr marL="0" indent="0" algn="l">
              <a:buNone/>
            </a:pPr>
            <a:r>
              <a:rPr lang="en-US" sz="3300" b="1" i="0" baseline="30000" dirty="0">
                <a:solidFill>
                  <a:srgbClr val="000000"/>
                </a:solidFill>
                <a:effectLst/>
                <a:latin typeface="system-ui"/>
              </a:rPr>
              <a:t>42 </a:t>
            </a:r>
            <a:r>
              <a:rPr lang="en-US" sz="3300" b="0" i="0" dirty="0">
                <a:solidFill>
                  <a:srgbClr val="000000"/>
                </a:solidFill>
                <a:effectLst/>
                <a:latin typeface="system-ui"/>
              </a:rPr>
              <a:t>Jesus *said to them, “Did you never read in the Scriptures,</a:t>
            </a:r>
          </a:p>
          <a:p>
            <a:pPr marL="0" indent="0" algn="l">
              <a:buNone/>
            </a:pPr>
            <a:r>
              <a:rPr lang="en-US" sz="3300" b="0" i="0" dirty="0">
                <a:solidFill>
                  <a:srgbClr val="000000"/>
                </a:solidFill>
                <a:effectLst/>
                <a:latin typeface="system-ui"/>
              </a:rPr>
              <a:t>‘</a:t>
            </a:r>
            <a:r>
              <a:rPr lang="en-US" sz="3300" b="0" i="0" cap="small" dirty="0">
                <a:solidFill>
                  <a:srgbClr val="000000"/>
                </a:solidFill>
                <a:effectLst/>
                <a:latin typeface="system-ui"/>
              </a:rPr>
              <a:t>The stone which the builders rejected</a:t>
            </a:r>
            <a:r>
              <a:rPr lang="en-US" sz="3300" b="0" i="0" dirty="0">
                <a:solidFill>
                  <a:srgbClr val="000000"/>
                </a:solidFill>
                <a:effectLst/>
                <a:latin typeface="system-ui"/>
              </a:rPr>
              <a:t>,</a:t>
            </a:r>
            <a:br>
              <a:rPr lang="en-US" sz="3300" b="0" i="0" dirty="0">
                <a:solidFill>
                  <a:srgbClr val="000000"/>
                </a:solidFill>
                <a:effectLst/>
                <a:latin typeface="system-ui"/>
              </a:rPr>
            </a:br>
            <a:r>
              <a:rPr lang="en-US" sz="3300" b="0" i="0" cap="small" dirty="0">
                <a:solidFill>
                  <a:srgbClr val="000000"/>
                </a:solidFill>
                <a:effectLst/>
                <a:latin typeface="system-ui"/>
              </a:rPr>
              <a:t>This became the chief corner</a:t>
            </a:r>
            <a:r>
              <a:rPr lang="en-US" sz="3300" b="0" i="0" dirty="0">
                <a:solidFill>
                  <a:srgbClr val="000000"/>
                </a:solidFill>
                <a:effectLst/>
                <a:latin typeface="system-ui"/>
              </a:rPr>
              <a:t> </a:t>
            </a:r>
            <a:r>
              <a:rPr lang="en-US" sz="3300" b="0" i="1" dirty="0">
                <a:solidFill>
                  <a:srgbClr val="000000"/>
                </a:solidFill>
                <a:effectLst/>
                <a:latin typeface="system-ui"/>
              </a:rPr>
              <a:t>stone</a:t>
            </a:r>
            <a:r>
              <a:rPr lang="en-US" sz="3300" b="0" i="0" dirty="0">
                <a:solidFill>
                  <a:srgbClr val="000000"/>
                </a:solidFill>
                <a:effectLst/>
                <a:latin typeface="system-ui"/>
              </a:rPr>
              <a:t>;</a:t>
            </a:r>
            <a:br>
              <a:rPr lang="en-US" sz="3300" b="0" i="0" dirty="0">
                <a:solidFill>
                  <a:srgbClr val="000000"/>
                </a:solidFill>
                <a:effectLst/>
                <a:latin typeface="system-ui"/>
              </a:rPr>
            </a:br>
            <a:r>
              <a:rPr lang="en-US" sz="3300" b="0" i="0" cap="small" dirty="0">
                <a:solidFill>
                  <a:srgbClr val="000000"/>
                </a:solidFill>
                <a:effectLst/>
                <a:latin typeface="system-ui"/>
              </a:rPr>
              <a:t>This came about from the Lord</a:t>
            </a:r>
            <a:r>
              <a:rPr lang="en-US" sz="3300" b="0" i="0" dirty="0">
                <a:solidFill>
                  <a:srgbClr val="000000"/>
                </a:solidFill>
                <a:effectLst/>
                <a:latin typeface="system-ui"/>
              </a:rPr>
              <a:t>,</a:t>
            </a:r>
            <a:br>
              <a:rPr lang="en-US" sz="3300" b="0" i="0" dirty="0">
                <a:solidFill>
                  <a:srgbClr val="000000"/>
                </a:solidFill>
                <a:effectLst/>
                <a:latin typeface="system-ui"/>
              </a:rPr>
            </a:br>
            <a:r>
              <a:rPr lang="en-US" sz="3300" b="0" i="0" cap="small" dirty="0">
                <a:solidFill>
                  <a:srgbClr val="000000"/>
                </a:solidFill>
                <a:effectLst/>
                <a:latin typeface="system-ui"/>
              </a:rPr>
              <a:t>And it is marvelous in our eyes</a:t>
            </a:r>
            <a:r>
              <a:rPr lang="en-US" sz="3300" b="0" i="0" dirty="0">
                <a:solidFill>
                  <a:srgbClr val="000000"/>
                </a:solidFill>
                <a:effectLst/>
                <a:latin typeface="system-ui"/>
              </a:rPr>
              <a:t>’?</a:t>
            </a:r>
          </a:p>
          <a:p>
            <a:pPr marL="0" indent="0" algn="l">
              <a:buNone/>
            </a:pPr>
            <a:r>
              <a:rPr lang="en-US" sz="3300" b="1" i="0" baseline="30000" dirty="0">
                <a:solidFill>
                  <a:srgbClr val="000000"/>
                </a:solidFill>
                <a:effectLst/>
                <a:latin typeface="system-ui"/>
              </a:rPr>
              <a:t>43 </a:t>
            </a:r>
            <a:r>
              <a:rPr lang="en-US" sz="3300" b="0" i="0" dirty="0">
                <a:solidFill>
                  <a:srgbClr val="000000"/>
                </a:solidFill>
                <a:effectLst/>
                <a:latin typeface="system-ui"/>
              </a:rPr>
              <a:t>Therefore I say to you, the kingdom of God will be taken away from you and given to a people, producing the fruit of it. </a:t>
            </a:r>
            <a:endParaRPr lang="en-US" sz="4400" dirty="0"/>
          </a:p>
        </p:txBody>
      </p:sp>
    </p:spTree>
    <p:extLst>
      <p:ext uri="{BB962C8B-B14F-4D97-AF65-F5344CB8AC3E}">
        <p14:creationId xmlns:p14="http://schemas.microsoft.com/office/powerpoint/2010/main" val="34199629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FDEF6-9A9C-4BB9-92E7-4CF44D46257E}"/>
              </a:ext>
            </a:extLst>
          </p:cNvPr>
          <p:cNvSpPr>
            <a:spLocks noGrp="1"/>
          </p:cNvSpPr>
          <p:nvPr>
            <p:ph idx="1"/>
          </p:nvPr>
        </p:nvSpPr>
        <p:spPr>
          <a:xfrm>
            <a:off x="457200" y="304800"/>
            <a:ext cx="8229600" cy="12496800"/>
          </a:xfrm>
        </p:spPr>
        <p:txBody>
          <a:bodyPr>
            <a:normAutofit/>
          </a:bodyPr>
          <a:lstStyle/>
          <a:p>
            <a:pPr marL="0" indent="0">
              <a:buNone/>
            </a:pPr>
            <a:r>
              <a:rPr lang="en-US" sz="3600" dirty="0"/>
              <a:t>Matthew 21:33-46</a:t>
            </a:r>
          </a:p>
          <a:p>
            <a:pPr marL="0" indent="0" algn="l">
              <a:buNone/>
            </a:pPr>
            <a:r>
              <a:rPr lang="en-US" sz="3300" b="1" i="0" dirty="0">
                <a:solidFill>
                  <a:srgbClr val="000000"/>
                </a:solidFill>
                <a:effectLst/>
                <a:latin typeface="system-ui"/>
              </a:rPr>
              <a:t>Parable of the Landowner</a:t>
            </a:r>
          </a:p>
          <a:p>
            <a:pPr marL="0" indent="0" algn="l">
              <a:buNone/>
            </a:pPr>
            <a:r>
              <a:rPr lang="en-US" sz="3300" b="1" i="0" baseline="30000" dirty="0">
                <a:solidFill>
                  <a:srgbClr val="000000"/>
                </a:solidFill>
                <a:effectLst/>
                <a:latin typeface="system-ui"/>
              </a:rPr>
              <a:t>44 </a:t>
            </a:r>
            <a:r>
              <a:rPr lang="en-US" sz="3300" b="0" i="0" dirty="0">
                <a:solidFill>
                  <a:srgbClr val="000000"/>
                </a:solidFill>
                <a:effectLst/>
                <a:latin typeface="system-ui"/>
              </a:rPr>
              <a:t>And he who falls on this stone will be broken to pieces; but on whomever it falls, it will scatter him like dust.”</a:t>
            </a:r>
          </a:p>
          <a:p>
            <a:pPr marL="0" indent="0" algn="l">
              <a:buNone/>
            </a:pPr>
            <a:r>
              <a:rPr lang="en-US" sz="3300" b="1" i="0" baseline="30000" dirty="0">
                <a:solidFill>
                  <a:srgbClr val="000000"/>
                </a:solidFill>
                <a:effectLst/>
                <a:latin typeface="system-ui"/>
              </a:rPr>
              <a:t>45 </a:t>
            </a:r>
            <a:r>
              <a:rPr lang="en-US" sz="3300" b="0" i="0" dirty="0">
                <a:solidFill>
                  <a:srgbClr val="000000"/>
                </a:solidFill>
                <a:effectLst/>
                <a:latin typeface="system-ui"/>
              </a:rPr>
              <a:t>When the chief priests and the Pharisees heard His parables, they understood that He was speaking about them. </a:t>
            </a:r>
            <a:r>
              <a:rPr lang="en-US" sz="3300" b="1" i="0" baseline="30000" dirty="0">
                <a:solidFill>
                  <a:srgbClr val="000000"/>
                </a:solidFill>
                <a:effectLst/>
                <a:latin typeface="system-ui"/>
              </a:rPr>
              <a:t>46 </a:t>
            </a:r>
            <a:r>
              <a:rPr lang="en-US" sz="3300" b="0" i="0" dirty="0">
                <a:solidFill>
                  <a:srgbClr val="000000"/>
                </a:solidFill>
                <a:effectLst/>
                <a:latin typeface="system-ui"/>
              </a:rPr>
              <a:t>When they sought to seize Him, they feared the people, because they considered Him to be a prophet.</a:t>
            </a:r>
          </a:p>
          <a:p>
            <a:pPr marL="0" indent="0">
              <a:buNone/>
            </a:pPr>
            <a:endParaRPr lang="en-US" sz="3000" dirty="0">
              <a:solidFill>
                <a:srgbClr val="000000"/>
              </a:solidFill>
              <a:effectLst/>
              <a:latin typeface="Calibri" panose="020F0502020204030204" pitchFamily="34" charset="0"/>
            </a:endParaRPr>
          </a:p>
          <a:p>
            <a:pPr marL="0" indent="0">
              <a:buNone/>
            </a:pPr>
            <a:endParaRPr lang="en-US" sz="6500" dirty="0"/>
          </a:p>
          <a:p>
            <a:pPr marL="0" indent="0">
              <a:buNone/>
            </a:pPr>
            <a:endParaRPr lang="en-US" sz="4400" dirty="0"/>
          </a:p>
        </p:txBody>
      </p:sp>
    </p:spTree>
    <p:extLst>
      <p:ext uri="{BB962C8B-B14F-4D97-AF65-F5344CB8AC3E}">
        <p14:creationId xmlns:p14="http://schemas.microsoft.com/office/powerpoint/2010/main" val="9085987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FDEF6-9A9C-4BB9-92E7-4CF44D46257E}"/>
              </a:ext>
            </a:extLst>
          </p:cNvPr>
          <p:cNvSpPr>
            <a:spLocks noGrp="1"/>
          </p:cNvSpPr>
          <p:nvPr>
            <p:ph idx="1"/>
          </p:nvPr>
        </p:nvSpPr>
        <p:spPr>
          <a:xfrm>
            <a:off x="457200" y="304800"/>
            <a:ext cx="8229600" cy="12496800"/>
          </a:xfrm>
        </p:spPr>
        <p:txBody>
          <a:bodyPr>
            <a:normAutofit/>
          </a:bodyPr>
          <a:lstStyle/>
          <a:p>
            <a:pPr marL="0" indent="0">
              <a:buNone/>
            </a:pPr>
            <a:r>
              <a:rPr lang="en-US" sz="3600" dirty="0"/>
              <a:t>Matthew 21:33-46</a:t>
            </a:r>
          </a:p>
          <a:p>
            <a:pPr marL="0" indent="0" algn="l">
              <a:buNone/>
            </a:pPr>
            <a:r>
              <a:rPr lang="en-US" b="1" i="0" dirty="0">
                <a:solidFill>
                  <a:srgbClr val="000000"/>
                </a:solidFill>
                <a:effectLst/>
                <a:latin typeface="system-ui"/>
              </a:rPr>
              <a:t>Parable of the Landowner</a:t>
            </a:r>
          </a:p>
          <a:p>
            <a:pPr marL="0" indent="0" algn="l">
              <a:buNone/>
            </a:pPr>
            <a:r>
              <a:rPr lang="en-US" b="1" i="0" baseline="30000" dirty="0">
                <a:solidFill>
                  <a:srgbClr val="000000"/>
                </a:solidFill>
                <a:effectLst/>
                <a:latin typeface="system-ui"/>
              </a:rPr>
              <a:t>33 </a:t>
            </a:r>
            <a:r>
              <a:rPr lang="en-US" b="0" i="0" dirty="0">
                <a:solidFill>
                  <a:srgbClr val="000000"/>
                </a:solidFill>
                <a:effectLst/>
                <a:latin typeface="system-ui"/>
              </a:rPr>
              <a:t>“Listen to another parable. There was a landowner who </a:t>
            </a:r>
            <a:r>
              <a:rPr lang="en-US" b="0" i="0" cap="small" dirty="0">
                <a:solidFill>
                  <a:srgbClr val="000000"/>
                </a:solidFill>
                <a:effectLst/>
                <a:latin typeface="system-ui"/>
              </a:rPr>
              <a:t>planted a</a:t>
            </a:r>
            <a:r>
              <a:rPr lang="en-US" b="0" i="0" dirty="0">
                <a:solidFill>
                  <a:srgbClr val="000000"/>
                </a:solidFill>
                <a:effectLst/>
                <a:latin typeface="system-ui"/>
              </a:rPr>
              <a:t> </a:t>
            </a:r>
            <a:r>
              <a:rPr lang="en-US" b="0" i="0" cap="small" dirty="0">
                <a:solidFill>
                  <a:srgbClr val="000000"/>
                </a:solidFill>
                <a:effectLst/>
                <a:latin typeface="system-ui"/>
              </a:rPr>
              <a:t>vineyard and put a wall around it and dug a wine press in it, and built a tower</a:t>
            </a:r>
            <a:r>
              <a:rPr lang="en-US" b="0" i="0" dirty="0">
                <a:solidFill>
                  <a:srgbClr val="000000"/>
                </a:solidFill>
                <a:effectLst/>
                <a:latin typeface="system-ui"/>
              </a:rPr>
              <a:t>, and rented it out to vine-growers and went on a journey. </a:t>
            </a:r>
            <a:r>
              <a:rPr lang="en-US" b="1" i="0" baseline="30000" dirty="0">
                <a:solidFill>
                  <a:srgbClr val="000000"/>
                </a:solidFill>
                <a:effectLst/>
                <a:latin typeface="system-ui"/>
              </a:rPr>
              <a:t>34 </a:t>
            </a:r>
            <a:r>
              <a:rPr lang="en-US" b="0" i="0" dirty="0">
                <a:solidFill>
                  <a:srgbClr val="000000"/>
                </a:solidFill>
                <a:effectLst/>
                <a:latin typeface="system-ui"/>
              </a:rPr>
              <a:t>When the harvest time approached, he sent his slaves to the vine-growers to receive his produce. </a:t>
            </a:r>
            <a:r>
              <a:rPr lang="en-US" b="1" i="0" baseline="30000" dirty="0">
                <a:solidFill>
                  <a:srgbClr val="000000"/>
                </a:solidFill>
                <a:effectLst/>
                <a:latin typeface="system-ui"/>
              </a:rPr>
              <a:t>35 </a:t>
            </a:r>
            <a:r>
              <a:rPr lang="en-US" b="0" i="0" dirty="0">
                <a:solidFill>
                  <a:srgbClr val="000000"/>
                </a:solidFill>
                <a:effectLst/>
                <a:latin typeface="system-ui"/>
              </a:rPr>
              <a:t>The vine-growers took his slaves and beat one, and killed another, and stoned a third. </a:t>
            </a:r>
            <a:endParaRPr lang="en-US" sz="7200" dirty="0"/>
          </a:p>
        </p:txBody>
      </p:sp>
    </p:spTree>
    <p:extLst>
      <p:ext uri="{BB962C8B-B14F-4D97-AF65-F5344CB8AC3E}">
        <p14:creationId xmlns:p14="http://schemas.microsoft.com/office/powerpoint/2010/main" val="18953166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FDEF6-9A9C-4BB9-92E7-4CF44D46257E}"/>
              </a:ext>
            </a:extLst>
          </p:cNvPr>
          <p:cNvSpPr>
            <a:spLocks noGrp="1"/>
          </p:cNvSpPr>
          <p:nvPr>
            <p:ph idx="1"/>
          </p:nvPr>
        </p:nvSpPr>
        <p:spPr>
          <a:xfrm>
            <a:off x="457200" y="304800"/>
            <a:ext cx="8229600" cy="12496800"/>
          </a:xfrm>
        </p:spPr>
        <p:txBody>
          <a:bodyPr>
            <a:normAutofit/>
          </a:bodyPr>
          <a:lstStyle/>
          <a:p>
            <a:pPr marL="0" indent="0">
              <a:buNone/>
            </a:pPr>
            <a:r>
              <a:rPr lang="en-US" sz="3600" dirty="0"/>
              <a:t>Matthew 21:33-46</a:t>
            </a:r>
          </a:p>
          <a:p>
            <a:pPr marL="0" indent="0" algn="l">
              <a:buNone/>
            </a:pPr>
            <a:r>
              <a:rPr lang="en-US" b="1" i="0" dirty="0">
                <a:solidFill>
                  <a:srgbClr val="000000"/>
                </a:solidFill>
                <a:effectLst/>
                <a:latin typeface="system-ui"/>
              </a:rPr>
              <a:t>Parable of the Landowner</a:t>
            </a:r>
          </a:p>
          <a:p>
            <a:pPr marL="0" indent="0" algn="l">
              <a:buNone/>
            </a:pPr>
            <a:r>
              <a:rPr lang="en-US" b="1" i="0" baseline="30000" dirty="0">
                <a:solidFill>
                  <a:srgbClr val="000000"/>
                </a:solidFill>
                <a:effectLst/>
                <a:latin typeface="system-ui"/>
              </a:rPr>
              <a:t>36 </a:t>
            </a:r>
            <a:r>
              <a:rPr lang="en-US" b="0" i="0" dirty="0">
                <a:solidFill>
                  <a:srgbClr val="000000"/>
                </a:solidFill>
                <a:effectLst/>
                <a:latin typeface="system-ui"/>
              </a:rPr>
              <a:t>Again he sent another group of slaves larger than the first; and they did the same thing to them. </a:t>
            </a:r>
            <a:r>
              <a:rPr lang="en-US" b="1" i="0" baseline="30000" dirty="0">
                <a:solidFill>
                  <a:srgbClr val="000000"/>
                </a:solidFill>
                <a:effectLst/>
                <a:latin typeface="system-ui"/>
              </a:rPr>
              <a:t>37 </a:t>
            </a:r>
            <a:r>
              <a:rPr lang="en-US" b="0" i="0" dirty="0">
                <a:solidFill>
                  <a:srgbClr val="000000"/>
                </a:solidFill>
                <a:effectLst/>
                <a:latin typeface="system-ui"/>
              </a:rPr>
              <a:t>But afterward he sent his son to them, saying, ‘They will respect my son.’ </a:t>
            </a:r>
            <a:r>
              <a:rPr lang="en-US" b="1" i="0" baseline="30000" dirty="0">
                <a:solidFill>
                  <a:srgbClr val="000000"/>
                </a:solidFill>
                <a:effectLst/>
                <a:latin typeface="system-ui"/>
              </a:rPr>
              <a:t>38 </a:t>
            </a:r>
            <a:r>
              <a:rPr lang="en-US" b="0" i="0" dirty="0">
                <a:solidFill>
                  <a:srgbClr val="000000"/>
                </a:solidFill>
                <a:effectLst/>
                <a:latin typeface="system-ui"/>
              </a:rPr>
              <a:t>But when the vine-growers saw the son, they said among themselves, ‘This is the heir; come, let us kill him and seize his inheritance.’ </a:t>
            </a:r>
            <a:r>
              <a:rPr lang="en-US" b="1" i="0" baseline="30000" dirty="0">
                <a:solidFill>
                  <a:srgbClr val="000000"/>
                </a:solidFill>
                <a:effectLst/>
                <a:latin typeface="system-ui"/>
              </a:rPr>
              <a:t>39 </a:t>
            </a:r>
            <a:r>
              <a:rPr lang="en-US" b="0" i="0" dirty="0">
                <a:solidFill>
                  <a:srgbClr val="000000"/>
                </a:solidFill>
                <a:effectLst/>
                <a:latin typeface="system-ui"/>
              </a:rPr>
              <a:t>They took him, and threw him out of the vineyard and killed him. </a:t>
            </a:r>
            <a:endParaRPr lang="en-US" sz="7200" dirty="0"/>
          </a:p>
        </p:txBody>
      </p:sp>
    </p:spTree>
    <p:extLst>
      <p:ext uri="{BB962C8B-B14F-4D97-AF65-F5344CB8AC3E}">
        <p14:creationId xmlns:p14="http://schemas.microsoft.com/office/powerpoint/2010/main" val="2190613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FDEF6-9A9C-4BB9-92E7-4CF44D46257E}"/>
              </a:ext>
            </a:extLst>
          </p:cNvPr>
          <p:cNvSpPr>
            <a:spLocks noGrp="1"/>
          </p:cNvSpPr>
          <p:nvPr>
            <p:ph idx="1"/>
          </p:nvPr>
        </p:nvSpPr>
        <p:spPr>
          <a:xfrm>
            <a:off x="457200" y="304800"/>
            <a:ext cx="8229600" cy="12496800"/>
          </a:xfrm>
        </p:spPr>
        <p:txBody>
          <a:bodyPr>
            <a:normAutofit/>
          </a:bodyPr>
          <a:lstStyle/>
          <a:p>
            <a:pPr marL="0" indent="0">
              <a:buNone/>
            </a:pPr>
            <a:r>
              <a:rPr lang="en-US" sz="3600" dirty="0"/>
              <a:t>Matthew 21:33-46</a:t>
            </a:r>
          </a:p>
          <a:p>
            <a:pPr marL="0" indent="0" algn="l">
              <a:buNone/>
            </a:pPr>
            <a:r>
              <a:rPr lang="en-US" sz="3300" b="1" i="0" dirty="0">
                <a:solidFill>
                  <a:srgbClr val="000000"/>
                </a:solidFill>
                <a:effectLst/>
                <a:latin typeface="system-ui"/>
              </a:rPr>
              <a:t>Parable of the Landowner</a:t>
            </a:r>
          </a:p>
          <a:p>
            <a:pPr marL="0" indent="0" algn="l">
              <a:buNone/>
            </a:pPr>
            <a:r>
              <a:rPr lang="en-US" sz="3300" b="1" i="0" baseline="30000" dirty="0">
                <a:solidFill>
                  <a:srgbClr val="000000"/>
                </a:solidFill>
                <a:effectLst/>
                <a:latin typeface="system-ui"/>
              </a:rPr>
              <a:t>40 </a:t>
            </a:r>
            <a:r>
              <a:rPr lang="en-US" sz="3300" b="0" i="0" dirty="0">
                <a:solidFill>
                  <a:srgbClr val="000000"/>
                </a:solidFill>
                <a:effectLst/>
                <a:latin typeface="system-ui"/>
              </a:rPr>
              <a:t>Therefore when the owner of the vineyard comes, what will he do to those vine-growers?” </a:t>
            </a:r>
            <a:r>
              <a:rPr lang="en-US" sz="3300" b="1" i="0" baseline="30000" dirty="0">
                <a:solidFill>
                  <a:srgbClr val="000000"/>
                </a:solidFill>
                <a:effectLst/>
                <a:latin typeface="system-ui"/>
              </a:rPr>
              <a:t>41 </a:t>
            </a:r>
            <a:r>
              <a:rPr lang="en-US" sz="3300" b="0" i="0" dirty="0">
                <a:solidFill>
                  <a:srgbClr val="000000"/>
                </a:solidFill>
                <a:effectLst/>
                <a:latin typeface="system-ui"/>
              </a:rPr>
              <a:t>They *said to Him, “He will bring those wretches to a wretched end, and will rent out the vineyard to other vine-growers who will pay him the proceeds at the </a:t>
            </a:r>
            <a:r>
              <a:rPr lang="en-US" sz="3300" b="0" i="1" dirty="0">
                <a:solidFill>
                  <a:srgbClr val="000000"/>
                </a:solidFill>
                <a:effectLst/>
                <a:latin typeface="system-ui"/>
              </a:rPr>
              <a:t>proper</a:t>
            </a:r>
            <a:r>
              <a:rPr lang="en-US" sz="3300" b="0" i="0" dirty="0">
                <a:solidFill>
                  <a:srgbClr val="000000"/>
                </a:solidFill>
                <a:effectLst/>
                <a:latin typeface="system-ui"/>
              </a:rPr>
              <a:t> seasons.”</a:t>
            </a:r>
          </a:p>
          <a:p>
            <a:pPr marL="0" indent="0">
              <a:buNone/>
            </a:pPr>
            <a:endParaRPr lang="en-US" sz="4400" dirty="0"/>
          </a:p>
        </p:txBody>
      </p:sp>
    </p:spTree>
    <p:extLst>
      <p:ext uri="{BB962C8B-B14F-4D97-AF65-F5344CB8AC3E}">
        <p14:creationId xmlns:p14="http://schemas.microsoft.com/office/powerpoint/2010/main" val="3119191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FDEF6-9A9C-4BB9-92E7-4CF44D46257E}"/>
              </a:ext>
            </a:extLst>
          </p:cNvPr>
          <p:cNvSpPr>
            <a:spLocks noGrp="1"/>
          </p:cNvSpPr>
          <p:nvPr>
            <p:ph idx="1"/>
          </p:nvPr>
        </p:nvSpPr>
        <p:spPr>
          <a:xfrm>
            <a:off x="457200" y="304800"/>
            <a:ext cx="8229600" cy="12496800"/>
          </a:xfrm>
        </p:spPr>
        <p:txBody>
          <a:bodyPr>
            <a:normAutofit/>
          </a:bodyPr>
          <a:lstStyle/>
          <a:p>
            <a:pPr marL="0" indent="0">
              <a:buNone/>
            </a:pPr>
            <a:r>
              <a:rPr lang="en-US" sz="3600" dirty="0"/>
              <a:t>Matthew 21:33-46</a:t>
            </a:r>
          </a:p>
          <a:p>
            <a:pPr marL="0" indent="0" algn="l">
              <a:buNone/>
            </a:pPr>
            <a:r>
              <a:rPr lang="en-US" sz="3300" b="1" i="0" dirty="0">
                <a:solidFill>
                  <a:srgbClr val="000000"/>
                </a:solidFill>
                <a:effectLst/>
                <a:latin typeface="system-ui"/>
              </a:rPr>
              <a:t>Parable of the Landowner</a:t>
            </a:r>
          </a:p>
          <a:p>
            <a:pPr marL="0" indent="0" algn="l">
              <a:buNone/>
            </a:pPr>
            <a:r>
              <a:rPr lang="en-US" sz="3300" b="1" i="0" baseline="30000" dirty="0">
                <a:solidFill>
                  <a:srgbClr val="000000"/>
                </a:solidFill>
                <a:effectLst/>
                <a:latin typeface="system-ui"/>
              </a:rPr>
              <a:t>42 </a:t>
            </a:r>
            <a:r>
              <a:rPr lang="en-US" sz="3300" b="0" i="0" dirty="0">
                <a:solidFill>
                  <a:srgbClr val="000000"/>
                </a:solidFill>
                <a:effectLst/>
                <a:latin typeface="system-ui"/>
              </a:rPr>
              <a:t>Jesus *said to them, “Did you never read in the Scriptures,</a:t>
            </a:r>
          </a:p>
          <a:p>
            <a:pPr marL="0" indent="0" algn="l">
              <a:buNone/>
            </a:pPr>
            <a:r>
              <a:rPr lang="en-US" sz="3300" b="0" i="0" dirty="0">
                <a:solidFill>
                  <a:srgbClr val="000000"/>
                </a:solidFill>
                <a:effectLst/>
                <a:latin typeface="system-ui"/>
              </a:rPr>
              <a:t>‘</a:t>
            </a:r>
            <a:r>
              <a:rPr lang="en-US" sz="3300" b="0" i="0" cap="small" dirty="0">
                <a:solidFill>
                  <a:srgbClr val="000000"/>
                </a:solidFill>
                <a:effectLst/>
                <a:latin typeface="system-ui"/>
              </a:rPr>
              <a:t>The stone which the builders rejected</a:t>
            </a:r>
            <a:r>
              <a:rPr lang="en-US" sz="3300" b="0" i="0" dirty="0">
                <a:solidFill>
                  <a:srgbClr val="000000"/>
                </a:solidFill>
                <a:effectLst/>
                <a:latin typeface="system-ui"/>
              </a:rPr>
              <a:t>,</a:t>
            </a:r>
            <a:br>
              <a:rPr lang="en-US" sz="3300" b="0" i="0" dirty="0">
                <a:solidFill>
                  <a:srgbClr val="000000"/>
                </a:solidFill>
                <a:effectLst/>
                <a:latin typeface="system-ui"/>
              </a:rPr>
            </a:br>
            <a:r>
              <a:rPr lang="en-US" sz="3300" b="0" i="0" cap="small" dirty="0">
                <a:solidFill>
                  <a:srgbClr val="000000"/>
                </a:solidFill>
                <a:effectLst/>
                <a:latin typeface="system-ui"/>
              </a:rPr>
              <a:t>This became the chief corner</a:t>
            </a:r>
            <a:r>
              <a:rPr lang="en-US" sz="3300" b="0" i="0" dirty="0">
                <a:solidFill>
                  <a:srgbClr val="000000"/>
                </a:solidFill>
                <a:effectLst/>
                <a:latin typeface="system-ui"/>
              </a:rPr>
              <a:t> </a:t>
            </a:r>
            <a:r>
              <a:rPr lang="en-US" sz="3300" b="0" i="1" dirty="0">
                <a:solidFill>
                  <a:srgbClr val="000000"/>
                </a:solidFill>
                <a:effectLst/>
                <a:latin typeface="system-ui"/>
              </a:rPr>
              <a:t>stone</a:t>
            </a:r>
            <a:r>
              <a:rPr lang="en-US" sz="3300" b="0" i="0" dirty="0">
                <a:solidFill>
                  <a:srgbClr val="000000"/>
                </a:solidFill>
                <a:effectLst/>
                <a:latin typeface="system-ui"/>
              </a:rPr>
              <a:t>;</a:t>
            </a:r>
            <a:br>
              <a:rPr lang="en-US" sz="3300" b="0" i="0" dirty="0">
                <a:solidFill>
                  <a:srgbClr val="000000"/>
                </a:solidFill>
                <a:effectLst/>
                <a:latin typeface="system-ui"/>
              </a:rPr>
            </a:br>
            <a:r>
              <a:rPr lang="en-US" sz="3300" b="0" i="0" cap="small" dirty="0">
                <a:solidFill>
                  <a:srgbClr val="000000"/>
                </a:solidFill>
                <a:effectLst/>
                <a:latin typeface="system-ui"/>
              </a:rPr>
              <a:t>This came about from the Lord</a:t>
            </a:r>
            <a:r>
              <a:rPr lang="en-US" sz="3300" b="0" i="0" dirty="0">
                <a:solidFill>
                  <a:srgbClr val="000000"/>
                </a:solidFill>
                <a:effectLst/>
                <a:latin typeface="system-ui"/>
              </a:rPr>
              <a:t>,</a:t>
            </a:r>
            <a:br>
              <a:rPr lang="en-US" sz="3300" b="0" i="0" dirty="0">
                <a:solidFill>
                  <a:srgbClr val="000000"/>
                </a:solidFill>
                <a:effectLst/>
                <a:latin typeface="system-ui"/>
              </a:rPr>
            </a:br>
            <a:r>
              <a:rPr lang="en-US" sz="3300" b="0" i="0" cap="small" dirty="0">
                <a:solidFill>
                  <a:srgbClr val="000000"/>
                </a:solidFill>
                <a:effectLst/>
                <a:latin typeface="system-ui"/>
              </a:rPr>
              <a:t>And it is marvelous in our eyes</a:t>
            </a:r>
            <a:r>
              <a:rPr lang="en-US" sz="3300" b="0" i="0" dirty="0">
                <a:solidFill>
                  <a:srgbClr val="000000"/>
                </a:solidFill>
                <a:effectLst/>
                <a:latin typeface="system-ui"/>
              </a:rPr>
              <a:t>’?</a:t>
            </a:r>
          </a:p>
          <a:p>
            <a:pPr marL="0" indent="0" algn="l">
              <a:buNone/>
            </a:pPr>
            <a:r>
              <a:rPr lang="en-US" sz="3300" b="1" i="0" baseline="30000" dirty="0">
                <a:solidFill>
                  <a:srgbClr val="000000"/>
                </a:solidFill>
                <a:effectLst/>
                <a:latin typeface="system-ui"/>
              </a:rPr>
              <a:t>43 </a:t>
            </a:r>
            <a:r>
              <a:rPr lang="en-US" sz="3300" b="0" i="0" dirty="0">
                <a:solidFill>
                  <a:srgbClr val="000000"/>
                </a:solidFill>
                <a:effectLst/>
                <a:latin typeface="system-ui"/>
              </a:rPr>
              <a:t>Therefore I say to you, the kingdom of God will be taken away from you and given to a people, producing the fruit of it. </a:t>
            </a:r>
            <a:endParaRPr lang="en-US" sz="4400" dirty="0"/>
          </a:p>
        </p:txBody>
      </p:sp>
    </p:spTree>
    <p:extLst>
      <p:ext uri="{BB962C8B-B14F-4D97-AF65-F5344CB8AC3E}">
        <p14:creationId xmlns:p14="http://schemas.microsoft.com/office/powerpoint/2010/main" val="3704024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FDEF6-9A9C-4BB9-92E7-4CF44D46257E}"/>
              </a:ext>
            </a:extLst>
          </p:cNvPr>
          <p:cNvSpPr>
            <a:spLocks noGrp="1"/>
          </p:cNvSpPr>
          <p:nvPr>
            <p:ph idx="1"/>
          </p:nvPr>
        </p:nvSpPr>
        <p:spPr>
          <a:xfrm>
            <a:off x="457200" y="304800"/>
            <a:ext cx="8229600" cy="12496800"/>
          </a:xfrm>
        </p:spPr>
        <p:txBody>
          <a:bodyPr>
            <a:normAutofit/>
          </a:bodyPr>
          <a:lstStyle/>
          <a:p>
            <a:pPr marL="0" indent="0">
              <a:buNone/>
            </a:pPr>
            <a:r>
              <a:rPr lang="en-US" sz="3600" dirty="0"/>
              <a:t>Matthew 21:33-46</a:t>
            </a:r>
          </a:p>
          <a:p>
            <a:pPr marL="0" indent="0" algn="l">
              <a:buNone/>
            </a:pPr>
            <a:r>
              <a:rPr lang="en-US" sz="3300" b="1" i="0" dirty="0">
                <a:solidFill>
                  <a:srgbClr val="000000"/>
                </a:solidFill>
                <a:effectLst/>
                <a:latin typeface="system-ui"/>
              </a:rPr>
              <a:t>Parable of the Landowner</a:t>
            </a:r>
          </a:p>
          <a:p>
            <a:pPr marL="0" indent="0" algn="l">
              <a:buNone/>
            </a:pPr>
            <a:r>
              <a:rPr lang="en-US" sz="3300" b="1" i="0" baseline="30000" dirty="0">
                <a:solidFill>
                  <a:srgbClr val="000000"/>
                </a:solidFill>
                <a:effectLst/>
                <a:latin typeface="system-ui"/>
              </a:rPr>
              <a:t>44 </a:t>
            </a:r>
            <a:r>
              <a:rPr lang="en-US" sz="3300" b="0" i="0" dirty="0">
                <a:solidFill>
                  <a:srgbClr val="000000"/>
                </a:solidFill>
                <a:effectLst/>
                <a:latin typeface="system-ui"/>
              </a:rPr>
              <a:t>And he who falls on this stone will be broken to pieces; but on whomever it falls, it will scatter him like dust.”</a:t>
            </a:r>
          </a:p>
          <a:p>
            <a:pPr marL="0" indent="0" algn="l">
              <a:buNone/>
            </a:pPr>
            <a:r>
              <a:rPr lang="en-US" sz="3300" b="1" i="0" baseline="30000" dirty="0">
                <a:solidFill>
                  <a:srgbClr val="000000"/>
                </a:solidFill>
                <a:effectLst/>
                <a:latin typeface="system-ui"/>
              </a:rPr>
              <a:t>45 </a:t>
            </a:r>
            <a:r>
              <a:rPr lang="en-US" sz="3300" b="0" i="0" dirty="0">
                <a:solidFill>
                  <a:srgbClr val="000000"/>
                </a:solidFill>
                <a:effectLst/>
                <a:latin typeface="system-ui"/>
              </a:rPr>
              <a:t>When the chief priests and the Pharisees heard His parables, they understood that He was speaking about them. </a:t>
            </a:r>
            <a:r>
              <a:rPr lang="en-US" sz="3300" b="1" i="0" baseline="30000" dirty="0">
                <a:solidFill>
                  <a:srgbClr val="000000"/>
                </a:solidFill>
                <a:effectLst/>
                <a:latin typeface="system-ui"/>
              </a:rPr>
              <a:t>46 </a:t>
            </a:r>
            <a:r>
              <a:rPr lang="en-US" sz="3300" b="0" i="0" dirty="0">
                <a:solidFill>
                  <a:srgbClr val="000000"/>
                </a:solidFill>
                <a:effectLst/>
                <a:latin typeface="system-ui"/>
              </a:rPr>
              <a:t>When they sought to seize Him, they feared the people, because they considered Him to be a prophet.</a:t>
            </a:r>
          </a:p>
          <a:p>
            <a:pPr marL="0" indent="0">
              <a:buNone/>
            </a:pPr>
            <a:endParaRPr lang="en-US" sz="3000" dirty="0">
              <a:solidFill>
                <a:srgbClr val="000000"/>
              </a:solidFill>
              <a:effectLst/>
              <a:latin typeface="Calibri" panose="020F0502020204030204" pitchFamily="34" charset="0"/>
            </a:endParaRPr>
          </a:p>
          <a:p>
            <a:pPr marL="0" indent="0">
              <a:buNone/>
            </a:pPr>
            <a:endParaRPr lang="en-US" sz="6500" dirty="0"/>
          </a:p>
          <a:p>
            <a:pPr marL="0" indent="0">
              <a:buNone/>
            </a:pPr>
            <a:endParaRPr lang="en-US" sz="4400" dirty="0"/>
          </a:p>
        </p:txBody>
      </p:sp>
    </p:spTree>
    <p:extLst>
      <p:ext uri="{BB962C8B-B14F-4D97-AF65-F5344CB8AC3E}">
        <p14:creationId xmlns:p14="http://schemas.microsoft.com/office/powerpoint/2010/main" val="2679188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effectLst/>
      </p:bgPr>
    </p:bg>
    <p:spTree>
      <p:nvGrpSpPr>
        <p:cNvPr id="1" name=""/>
        <p:cNvGrpSpPr/>
        <p:nvPr/>
      </p:nvGrpSpPr>
      <p:grpSpPr>
        <a:xfrm>
          <a:off x="0" y="0"/>
          <a:ext cx="0" cy="0"/>
          <a:chOff x="0" y="0"/>
          <a:chExt cx="0" cy="0"/>
        </a:xfrm>
      </p:grpSpPr>
      <p:sp>
        <p:nvSpPr>
          <p:cNvPr id="4" name="Rectangle 3"/>
          <p:cNvSpPr/>
          <p:nvPr/>
        </p:nvSpPr>
        <p:spPr>
          <a:xfrm>
            <a:off x="1526422" y="3124200"/>
            <a:ext cx="6091156" cy="1015663"/>
          </a:xfrm>
          <a:prstGeom prst="rect">
            <a:avLst/>
          </a:prstGeom>
          <a:noFill/>
        </p:spPr>
        <p:txBody>
          <a:bodyPr wrap="none" lIns="91440" tIns="45720" rIns="91440" bIns="45720">
            <a:spAutoFit/>
          </a:bodyPr>
          <a:lstStyle/>
          <a:p>
            <a:pPr algn="ctr"/>
            <a:r>
              <a:rPr lang="en-US" sz="6000" b="1" cap="none" spc="0" dirty="0">
                <a:ln w="900" cmpd="sng">
                  <a:solidFill>
                    <a:srgbClr val="7030A0">
                      <a:alpha val="55000"/>
                    </a:srgbClr>
                  </a:solidFill>
                  <a:prstDash val="solid"/>
                </a:ln>
                <a:solidFill>
                  <a:schemeClr val="accent1">
                    <a:satMod val="200000"/>
                    <a:tint val="3000"/>
                  </a:schemeClr>
                </a:solidFill>
                <a:effectLst>
                  <a:glow rad="228600">
                    <a:schemeClr val="tx1">
                      <a:alpha val="40000"/>
                    </a:schemeClr>
                  </a:glow>
                  <a:innerShdw blurRad="101600" dist="76200" dir="5400000">
                    <a:schemeClr val="accent1">
                      <a:satMod val="190000"/>
                      <a:tint val="100000"/>
                      <a:alpha val="74000"/>
                    </a:schemeClr>
                  </a:innerShdw>
                </a:effectLst>
              </a:rPr>
              <a:t>What is a Parable?</a:t>
            </a:r>
          </a:p>
        </p:txBody>
      </p:sp>
    </p:spTree>
    <p:extLst>
      <p:ext uri="{BB962C8B-B14F-4D97-AF65-F5344CB8AC3E}">
        <p14:creationId xmlns:p14="http://schemas.microsoft.com/office/powerpoint/2010/main" val="2340113649"/>
      </p:ext>
    </p:extLst>
  </p:cSld>
  <p:clrMapOvr>
    <a:masterClrMapping/>
  </p:clrMapOvr>
  <mc:AlternateContent xmlns:mc="http://schemas.openxmlformats.org/markup-compatibility/2006" xmlns:p14="http://schemas.microsoft.com/office/powerpoint/2010/main">
    <mc:Choice Requires="p14">
      <p:transition spd="slow" p14:dur="30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0B295C2-F9E4-4F60-989D-E18134CF91CE}"/>
              </a:ext>
            </a:extLst>
          </p:cNvPr>
          <p:cNvSpPr/>
          <p:nvPr/>
        </p:nvSpPr>
        <p:spPr>
          <a:xfrm>
            <a:off x="304800" y="838200"/>
            <a:ext cx="8534400" cy="5632311"/>
          </a:xfrm>
          <a:prstGeom prst="rect">
            <a:avLst/>
          </a:prstGeom>
        </p:spPr>
        <p:txBody>
          <a:bodyPr wrap="square">
            <a:spAutoFit/>
          </a:bodyPr>
          <a:lstStyle/>
          <a:p>
            <a:r>
              <a:rPr lang="en-US" sz="2000" b="1" dirty="0" err="1">
                <a:latin typeface="BSTGreek" panose="00000400000000000000" pitchFamily="2" charset="0"/>
              </a:rPr>
              <a:t>paraboleuvomai</a:t>
            </a:r>
            <a:r>
              <a:rPr lang="en-US" sz="2000" dirty="0">
                <a:latin typeface="BSTGreek" panose="00000400000000000000" pitchFamily="2" charset="0"/>
              </a:rPr>
              <a:t> </a:t>
            </a:r>
            <a:r>
              <a:rPr lang="en-US" sz="2000" b="1" i="1" dirty="0" err="1"/>
              <a:t>Parabole</a:t>
            </a:r>
            <a:r>
              <a:rPr lang="en-US" sz="2000" dirty="0"/>
              <a:t> (par-ab-</a:t>
            </a:r>
            <a:r>
              <a:rPr lang="en-US" sz="2000" dirty="0" err="1"/>
              <a:t>ol</a:t>
            </a:r>
            <a:r>
              <a:rPr lang="en-US" sz="2000" dirty="0"/>
              <a:t>-ay'); </a:t>
            </a:r>
            <a:br>
              <a:rPr lang="en-US" sz="2000" dirty="0"/>
            </a:br>
            <a:r>
              <a:rPr lang="en-US" sz="2000" dirty="0"/>
              <a:t>Word Origin: Greek, Noun Feminine </a:t>
            </a:r>
            <a:br>
              <a:rPr lang="en-US" sz="2000" dirty="0"/>
            </a:br>
            <a:r>
              <a:rPr lang="en-US" sz="2000" dirty="0"/>
              <a:t>from (3846) </a:t>
            </a:r>
            <a:br>
              <a:rPr lang="en-US" sz="2000" dirty="0"/>
            </a:br>
            <a:r>
              <a:rPr lang="en-US" sz="2000" dirty="0"/>
              <a:t>1. a placing of one thing by the side of another, juxtaposition, as of ships in battle </a:t>
            </a:r>
          </a:p>
          <a:p>
            <a:r>
              <a:rPr lang="en-US" sz="2000" dirty="0"/>
              <a:t>2. metaph. </a:t>
            </a:r>
          </a:p>
          <a:p>
            <a:pPr lvl="1"/>
            <a:r>
              <a:rPr lang="en-US" sz="2000" dirty="0"/>
              <a:t>a. a comparing, comparison of one thing with another, likeness, similitude </a:t>
            </a:r>
          </a:p>
          <a:p>
            <a:pPr lvl="1"/>
            <a:r>
              <a:rPr lang="en-US" sz="2000" dirty="0"/>
              <a:t>b. an example by which a doctrine or precept is illustrated </a:t>
            </a:r>
          </a:p>
          <a:p>
            <a:pPr lvl="1"/>
            <a:r>
              <a:rPr lang="en-US" sz="2000" dirty="0"/>
              <a:t>c. a narrative, fictitious but agreeable to the laws and usages of human life, by which either the duties of men or the things of God, particularly the nature and history of God's kingdom are figuratively portrayed </a:t>
            </a:r>
          </a:p>
          <a:p>
            <a:pPr lvl="1"/>
            <a:r>
              <a:rPr lang="en-US" sz="2000" dirty="0"/>
              <a:t>d. a parable: an earthly story with a heavenly meaning </a:t>
            </a:r>
          </a:p>
          <a:p>
            <a:r>
              <a:rPr lang="en-US" sz="2000" dirty="0"/>
              <a:t>3. a pithy and instructive saying, involving some likeness or comparison and having preceptive or admonitory force </a:t>
            </a:r>
          </a:p>
          <a:p>
            <a:pPr lvl="1"/>
            <a:r>
              <a:rPr lang="en-US" sz="2000" dirty="0"/>
              <a:t>a. an aphorism, a maxim </a:t>
            </a:r>
          </a:p>
          <a:p>
            <a:r>
              <a:rPr lang="en-US" sz="2000" dirty="0"/>
              <a:t>4. a proverb </a:t>
            </a:r>
          </a:p>
          <a:p>
            <a:r>
              <a:rPr lang="en-US" sz="2000" dirty="0"/>
              <a:t>5. an act by which one exposes himself or his possessions to danger, a venture, a risk </a:t>
            </a:r>
          </a:p>
        </p:txBody>
      </p:sp>
    </p:spTree>
    <p:extLst>
      <p:ext uri="{BB962C8B-B14F-4D97-AF65-F5344CB8AC3E}">
        <p14:creationId xmlns:p14="http://schemas.microsoft.com/office/powerpoint/2010/main" val="2263037154"/>
      </p:ext>
    </p:extLst>
  </p:cSld>
  <p:clrMapOvr>
    <a:masterClrMapping/>
  </p:clrMapOvr>
  <mc:AlternateContent xmlns:mc="http://schemas.openxmlformats.org/markup-compatibility/2006" xmlns:p14="http://schemas.microsoft.com/office/powerpoint/2010/main">
    <mc:Choice Requires="p14">
      <p:transition spd="slow" p14:dur="3000">
        <p:randomBar dir="vert"/>
      </p:transition>
    </mc:Choice>
    <mc:Fallback xmlns="">
      <p:transition spd="slow">
        <p:randomBar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FDEF6-9A9C-4BB9-92E7-4CF44D46257E}"/>
              </a:ext>
            </a:extLst>
          </p:cNvPr>
          <p:cNvSpPr>
            <a:spLocks noGrp="1"/>
          </p:cNvSpPr>
          <p:nvPr>
            <p:ph idx="1"/>
          </p:nvPr>
        </p:nvSpPr>
        <p:spPr>
          <a:xfrm>
            <a:off x="457200" y="304800"/>
            <a:ext cx="8229600" cy="12496800"/>
          </a:xfrm>
        </p:spPr>
        <p:txBody>
          <a:bodyPr>
            <a:normAutofit/>
          </a:bodyPr>
          <a:lstStyle/>
          <a:p>
            <a:pPr marL="0" indent="0">
              <a:buNone/>
            </a:pPr>
            <a:r>
              <a:rPr lang="en-US" sz="4000" dirty="0"/>
              <a:t>Isaiah 5:1-7 NASB</a:t>
            </a:r>
          </a:p>
          <a:p>
            <a:pPr marL="0" marR="0" indent="0">
              <a:spcBef>
                <a:spcPts val="0"/>
              </a:spcBef>
              <a:spcAft>
                <a:spcPts val="0"/>
              </a:spcAft>
              <a:buNone/>
            </a:pPr>
            <a:r>
              <a:rPr lang="en-US" sz="3000" b="1" dirty="0">
                <a:solidFill>
                  <a:srgbClr val="000000"/>
                </a:solidFill>
                <a:effectLst/>
                <a:latin typeface="Calibri" panose="020F0502020204030204" pitchFamily="34" charset="0"/>
              </a:rPr>
              <a:t>5 </a:t>
            </a:r>
            <a:r>
              <a:rPr lang="en-US" sz="3000" dirty="0">
                <a:solidFill>
                  <a:srgbClr val="000000"/>
                </a:solidFill>
                <a:effectLst/>
                <a:latin typeface="Calibri" panose="020F0502020204030204" pitchFamily="34" charset="0"/>
              </a:rPr>
              <a:t>Let me sing now for my well-beloved</a:t>
            </a:r>
          </a:p>
          <a:p>
            <a:pPr marL="0" marR="0" indent="0">
              <a:spcBef>
                <a:spcPts val="0"/>
              </a:spcBef>
              <a:spcAft>
                <a:spcPts val="0"/>
              </a:spcAft>
              <a:buNone/>
            </a:pPr>
            <a:r>
              <a:rPr lang="en-US" sz="3000" dirty="0">
                <a:solidFill>
                  <a:srgbClr val="000000"/>
                </a:solidFill>
                <a:effectLst/>
                <a:latin typeface="Calibri" panose="020F0502020204030204" pitchFamily="34" charset="0"/>
              </a:rPr>
              <a:t>A song of my beloved concerning His vineyard.</a:t>
            </a:r>
          </a:p>
          <a:p>
            <a:pPr marL="0" marR="0" indent="0">
              <a:spcBef>
                <a:spcPts val="0"/>
              </a:spcBef>
              <a:spcAft>
                <a:spcPts val="0"/>
              </a:spcAft>
              <a:buNone/>
            </a:pPr>
            <a:r>
              <a:rPr lang="en-US" sz="3000" dirty="0">
                <a:solidFill>
                  <a:srgbClr val="000000"/>
                </a:solidFill>
                <a:effectLst/>
                <a:latin typeface="Calibri" panose="020F0502020204030204" pitchFamily="34" charset="0"/>
              </a:rPr>
              <a:t>My well-beloved had a vineyard on a fertile hill.</a:t>
            </a:r>
          </a:p>
          <a:p>
            <a:pPr marL="0" marR="0" indent="0">
              <a:spcBef>
                <a:spcPts val="0"/>
              </a:spcBef>
              <a:spcAft>
                <a:spcPts val="0"/>
              </a:spcAft>
              <a:buNone/>
            </a:pPr>
            <a:r>
              <a:rPr lang="en-US" sz="3000" b="1" dirty="0">
                <a:solidFill>
                  <a:srgbClr val="000000"/>
                </a:solidFill>
                <a:effectLst/>
                <a:latin typeface="Calibri" panose="020F0502020204030204" pitchFamily="34" charset="0"/>
              </a:rPr>
              <a:t>2 </a:t>
            </a:r>
            <a:r>
              <a:rPr lang="en-US" sz="3000" dirty="0">
                <a:solidFill>
                  <a:srgbClr val="000000"/>
                </a:solidFill>
                <a:effectLst/>
                <a:latin typeface="Calibri" panose="020F0502020204030204" pitchFamily="34" charset="0"/>
              </a:rPr>
              <a:t>He dug it all around, removed its stones,</a:t>
            </a:r>
          </a:p>
          <a:p>
            <a:pPr marL="0" marR="0" indent="0">
              <a:spcBef>
                <a:spcPts val="0"/>
              </a:spcBef>
              <a:spcAft>
                <a:spcPts val="0"/>
              </a:spcAft>
              <a:buNone/>
            </a:pPr>
            <a:r>
              <a:rPr lang="en-US" sz="3000" dirty="0">
                <a:solidFill>
                  <a:srgbClr val="000000"/>
                </a:solidFill>
                <a:effectLst/>
                <a:latin typeface="Calibri" panose="020F0502020204030204" pitchFamily="34" charset="0"/>
              </a:rPr>
              <a:t>And planted it with the choicest vine.</a:t>
            </a:r>
          </a:p>
          <a:p>
            <a:pPr marL="0" marR="0" indent="0">
              <a:spcBef>
                <a:spcPts val="0"/>
              </a:spcBef>
              <a:spcAft>
                <a:spcPts val="0"/>
              </a:spcAft>
              <a:buNone/>
            </a:pPr>
            <a:r>
              <a:rPr lang="en-US" sz="3000" dirty="0">
                <a:solidFill>
                  <a:srgbClr val="000000"/>
                </a:solidFill>
                <a:effectLst/>
                <a:latin typeface="Calibri" panose="020F0502020204030204" pitchFamily="34" charset="0"/>
              </a:rPr>
              <a:t>And He built a tower in the middle of it</a:t>
            </a:r>
          </a:p>
          <a:p>
            <a:pPr marL="0" marR="0" indent="0">
              <a:spcBef>
                <a:spcPts val="0"/>
              </a:spcBef>
              <a:spcAft>
                <a:spcPts val="0"/>
              </a:spcAft>
              <a:buNone/>
            </a:pPr>
            <a:r>
              <a:rPr lang="en-US" sz="3000" dirty="0">
                <a:solidFill>
                  <a:srgbClr val="000000"/>
                </a:solidFill>
                <a:effectLst/>
                <a:latin typeface="Calibri" panose="020F0502020204030204" pitchFamily="34" charset="0"/>
              </a:rPr>
              <a:t>And also hewed out a wine vat in it;</a:t>
            </a:r>
          </a:p>
          <a:p>
            <a:pPr marL="0" marR="0" indent="0">
              <a:spcBef>
                <a:spcPts val="0"/>
              </a:spcBef>
              <a:spcAft>
                <a:spcPts val="0"/>
              </a:spcAft>
              <a:buNone/>
            </a:pPr>
            <a:r>
              <a:rPr lang="en-US" sz="3000" dirty="0">
                <a:solidFill>
                  <a:srgbClr val="000000"/>
                </a:solidFill>
                <a:effectLst/>
                <a:latin typeface="Calibri" panose="020F0502020204030204" pitchFamily="34" charset="0"/>
              </a:rPr>
              <a:t>Then He expected </a:t>
            </a:r>
            <a:r>
              <a:rPr lang="en-US" sz="3000" i="1" dirty="0">
                <a:solidFill>
                  <a:srgbClr val="000000"/>
                </a:solidFill>
                <a:effectLst/>
                <a:latin typeface="Calibri" panose="020F0502020204030204" pitchFamily="34" charset="0"/>
              </a:rPr>
              <a:t>it</a:t>
            </a:r>
            <a:r>
              <a:rPr lang="en-US" sz="3000" dirty="0">
                <a:solidFill>
                  <a:srgbClr val="000000"/>
                </a:solidFill>
                <a:effectLst/>
                <a:latin typeface="Calibri" panose="020F0502020204030204" pitchFamily="34" charset="0"/>
              </a:rPr>
              <a:t> to produce </a:t>
            </a:r>
            <a:r>
              <a:rPr lang="en-US" sz="3000" i="1" dirty="0">
                <a:solidFill>
                  <a:srgbClr val="000000"/>
                </a:solidFill>
                <a:effectLst/>
                <a:latin typeface="Calibri" panose="020F0502020204030204" pitchFamily="34" charset="0"/>
              </a:rPr>
              <a:t>good</a:t>
            </a:r>
            <a:r>
              <a:rPr lang="en-US" sz="3000" dirty="0">
                <a:solidFill>
                  <a:srgbClr val="000000"/>
                </a:solidFill>
                <a:effectLst/>
                <a:latin typeface="Calibri" panose="020F0502020204030204" pitchFamily="34" charset="0"/>
              </a:rPr>
              <a:t> grapes,</a:t>
            </a:r>
          </a:p>
          <a:p>
            <a:pPr marL="0" marR="0" indent="0">
              <a:spcBef>
                <a:spcPts val="0"/>
              </a:spcBef>
              <a:spcAft>
                <a:spcPts val="0"/>
              </a:spcAft>
              <a:buNone/>
            </a:pPr>
            <a:r>
              <a:rPr lang="en-US" sz="3000" dirty="0">
                <a:solidFill>
                  <a:srgbClr val="000000"/>
                </a:solidFill>
                <a:effectLst/>
                <a:latin typeface="Calibri" panose="020F0502020204030204" pitchFamily="34" charset="0"/>
              </a:rPr>
              <a:t>But it produced </a:t>
            </a:r>
            <a:r>
              <a:rPr lang="en-US" sz="3000" i="1" dirty="0">
                <a:solidFill>
                  <a:srgbClr val="000000"/>
                </a:solidFill>
                <a:effectLst/>
                <a:latin typeface="Calibri" panose="020F0502020204030204" pitchFamily="34" charset="0"/>
              </a:rPr>
              <a:t>only</a:t>
            </a:r>
            <a:r>
              <a:rPr lang="en-US" sz="3000" dirty="0">
                <a:solidFill>
                  <a:srgbClr val="000000"/>
                </a:solidFill>
                <a:effectLst/>
                <a:latin typeface="Calibri" panose="020F0502020204030204" pitchFamily="34" charset="0"/>
              </a:rPr>
              <a:t> worthless ones.</a:t>
            </a:r>
          </a:p>
          <a:p>
            <a:pPr marL="0" marR="0" indent="0">
              <a:spcBef>
                <a:spcPts val="0"/>
              </a:spcBef>
              <a:spcAft>
                <a:spcPts val="0"/>
              </a:spcAft>
              <a:buNone/>
            </a:pPr>
            <a:r>
              <a:rPr lang="en-US" sz="3000" b="1" dirty="0">
                <a:solidFill>
                  <a:srgbClr val="000000"/>
                </a:solidFill>
                <a:effectLst/>
                <a:latin typeface="Calibri" panose="020F0502020204030204" pitchFamily="34" charset="0"/>
              </a:rPr>
              <a:t>3 </a:t>
            </a:r>
            <a:r>
              <a:rPr lang="en-US" sz="3000" dirty="0">
                <a:solidFill>
                  <a:srgbClr val="000000"/>
                </a:solidFill>
                <a:effectLst/>
                <a:latin typeface="Calibri" panose="020F0502020204030204" pitchFamily="34" charset="0"/>
              </a:rPr>
              <a:t>“And now, O inhabitants of Jerusalem and men of Judah,</a:t>
            </a:r>
          </a:p>
          <a:p>
            <a:pPr marL="0" marR="0" indent="0">
              <a:spcBef>
                <a:spcPts val="0"/>
              </a:spcBef>
              <a:spcAft>
                <a:spcPts val="0"/>
              </a:spcAft>
              <a:buNone/>
            </a:pPr>
            <a:r>
              <a:rPr lang="en-US" sz="3000" dirty="0">
                <a:solidFill>
                  <a:srgbClr val="000000"/>
                </a:solidFill>
                <a:effectLst/>
                <a:latin typeface="Calibri" panose="020F0502020204030204" pitchFamily="34" charset="0"/>
              </a:rPr>
              <a:t>Judge between Me and My vineyard.</a:t>
            </a:r>
          </a:p>
          <a:p>
            <a:pPr marL="0" indent="0">
              <a:buNone/>
            </a:pPr>
            <a:endParaRPr lang="en-US" sz="4400" dirty="0"/>
          </a:p>
        </p:txBody>
      </p:sp>
    </p:spTree>
    <p:extLst>
      <p:ext uri="{BB962C8B-B14F-4D97-AF65-F5344CB8AC3E}">
        <p14:creationId xmlns:p14="http://schemas.microsoft.com/office/powerpoint/2010/main" val="12612041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FDEF6-9A9C-4BB9-92E7-4CF44D46257E}"/>
              </a:ext>
            </a:extLst>
          </p:cNvPr>
          <p:cNvSpPr>
            <a:spLocks noGrp="1"/>
          </p:cNvSpPr>
          <p:nvPr>
            <p:ph idx="1"/>
          </p:nvPr>
        </p:nvSpPr>
        <p:spPr>
          <a:xfrm>
            <a:off x="457200" y="304800"/>
            <a:ext cx="8229600" cy="12496800"/>
          </a:xfrm>
        </p:spPr>
        <p:txBody>
          <a:bodyPr>
            <a:normAutofit/>
          </a:bodyPr>
          <a:lstStyle/>
          <a:p>
            <a:pPr marL="0" indent="0">
              <a:buNone/>
            </a:pPr>
            <a:r>
              <a:rPr lang="en-US" sz="3600" dirty="0"/>
              <a:t>Isaiah 5:1-7 NASB</a:t>
            </a:r>
          </a:p>
          <a:p>
            <a:pPr marL="0" marR="0" indent="0">
              <a:spcBef>
                <a:spcPts val="0"/>
              </a:spcBef>
              <a:spcAft>
                <a:spcPts val="0"/>
              </a:spcAft>
              <a:buNone/>
            </a:pPr>
            <a:r>
              <a:rPr lang="en-US" sz="3000" b="1" dirty="0">
                <a:solidFill>
                  <a:srgbClr val="000000"/>
                </a:solidFill>
                <a:effectLst/>
                <a:latin typeface="Calibri" panose="020F0502020204030204" pitchFamily="34" charset="0"/>
              </a:rPr>
              <a:t>4 </a:t>
            </a:r>
            <a:r>
              <a:rPr lang="en-US" sz="3000" dirty="0">
                <a:solidFill>
                  <a:srgbClr val="000000"/>
                </a:solidFill>
                <a:effectLst/>
                <a:latin typeface="Calibri" panose="020F0502020204030204" pitchFamily="34" charset="0"/>
              </a:rPr>
              <a:t>“What more was there to do for My vineyard that I have not done in it?</a:t>
            </a:r>
          </a:p>
          <a:p>
            <a:pPr marL="0" marR="0" indent="0">
              <a:spcBef>
                <a:spcPts val="0"/>
              </a:spcBef>
              <a:spcAft>
                <a:spcPts val="0"/>
              </a:spcAft>
              <a:buNone/>
            </a:pPr>
            <a:r>
              <a:rPr lang="en-US" sz="3000" dirty="0">
                <a:solidFill>
                  <a:srgbClr val="000000"/>
                </a:solidFill>
                <a:effectLst/>
                <a:latin typeface="Calibri" panose="020F0502020204030204" pitchFamily="34" charset="0"/>
              </a:rPr>
              <a:t>Why, when I expected </a:t>
            </a:r>
            <a:r>
              <a:rPr lang="en-US" sz="3000" i="1" dirty="0">
                <a:solidFill>
                  <a:srgbClr val="000000"/>
                </a:solidFill>
                <a:effectLst/>
                <a:latin typeface="Calibri" panose="020F0502020204030204" pitchFamily="34" charset="0"/>
              </a:rPr>
              <a:t>it</a:t>
            </a:r>
            <a:r>
              <a:rPr lang="en-US" sz="3000" dirty="0">
                <a:solidFill>
                  <a:srgbClr val="000000"/>
                </a:solidFill>
                <a:effectLst/>
                <a:latin typeface="Calibri" panose="020F0502020204030204" pitchFamily="34" charset="0"/>
              </a:rPr>
              <a:t> to produce </a:t>
            </a:r>
            <a:r>
              <a:rPr lang="en-US" sz="3000" i="1" dirty="0">
                <a:solidFill>
                  <a:srgbClr val="000000"/>
                </a:solidFill>
                <a:effectLst/>
                <a:latin typeface="Calibri" panose="020F0502020204030204" pitchFamily="34" charset="0"/>
              </a:rPr>
              <a:t>good</a:t>
            </a:r>
            <a:r>
              <a:rPr lang="en-US" sz="3000" dirty="0">
                <a:solidFill>
                  <a:srgbClr val="000000"/>
                </a:solidFill>
                <a:effectLst/>
                <a:latin typeface="Calibri" panose="020F0502020204030204" pitchFamily="34" charset="0"/>
              </a:rPr>
              <a:t> grapes did it produce worthless ones?</a:t>
            </a:r>
          </a:p>
          <a:p>
            <a:pPr marL="0" marR="0" indent="0">
              <a:spcBef>
                <a:spcPts val="0"/>
              </a:spcBef>
              <a:spcAft>
                <a:spcPts val="0"/>
              </a:spcAft>
              <a:buNone/>
            </a:pPr>
            <a:r>
              <a:rPr lang="en-US" sz="3000" b="1" dirty="0">
                <a:solidFill>
                  <a:srgbClr val="000000"/>
                </a:solidFill>
                <a:effectLst/>
                <a:latin typeface="Calibri" panose="020F0502020204030204" pitchFamily="34" charset="0"/>
              </a:rPr>
              <a:t>5 </a:t>
            </a:r>
            <a:r>
              <a:rPr lang="en-US" sz="3000" dirty="0">
                <a:solidFill>
                  <a:srgbClr val="000000"/>
                </a:solidFill>
                <a:effectLst/>
                <a:latin typeface="Calibri" panose="020F0502020204030204" pitchFamily="34" charset="0"/>
              </a:rPr>
              <a:t>“So now let Me tell you what I am going to do to My vineyard:</a:t>
            </a:r>
          </a:p>
          <a:p>
            <a:pPr marL="0" marR="0" indent="0">
              <a:spcBef>
                <a:spcPts val="0"/>
              </a:spcBef>
              <a:spcAft>
                <a:spcPts val="0"/>
              </a:spcAft>
              <a:buNone/>
            </a:pPr>
            <a:r>
              <a:rPr lang="en-US" sz="3000" dirty="0">
                <a:solidFill>
                  <a:srgbClr val="000000"/>
                </a:solidFill>
                <a:effectLst/>
                <a:latin typeface="Calibri" panose="020F0502020204030204" pitchFamily="34" charset="0"/>
              </a:rPr>
              <a:t>I will remove its hedge and it will be consumed;</a:t>
            </a:r>
          </a:p>
          <a:p>
            <a:pPr marL="0" marR="0" indent="0">
              <a:spcBef>
                <a:spcPts val="0"/>
              </a:spcBef>
              <a:spcAft>
                <a:spcPts val="0"/>
              </a:spcAft>
              <a:buNone/>
            </a:pPr>
            <a:r>
              <a:rPr lang="en-US" sz="3000" dirty="0">
                <a:solidFill>
                  <a:srgbClr val="000000"/>
                </a:solidFill>
                <a:effectLst/>
                <a:latin typeface="Calibri" panose="020F0502020204030204" pitchFamily="34" charset="0"/>
              </a:rPr>
              <a:t>I will break down its wall and it will become trampled ground.</a:t>
            </a:r>
          </a:p>
          <a:p>
            <a:pPr marL="0" marR="0" indent="0">
              <a:spcBef>
                <a:spcPts val="0"/>
              </a:spcBef>
              <a:spcAft>
                <a:spcPts val="0"/>
              </a:spcAft>
              <a:buNone/>
            </a:pPr>
            <a:r>
              <a:rPr lang="en-US" sz="3000" b="1" dirty="0">
                <a:solidFill>
                  <a:srgbClr val="000000"/>
                </a:solidFill>
                <a:effectLst/>
                <a:latin typeface="Calibri" panose="020F0502020204030204" pitchFamily="34" charset="0"/>
              </a:rPr>
              <a:t>6 </a:t>
            </a:r>
            <a:r>
              <a:rPr lang="en-US" sz="3000" dirty="0">
                <a:solidFill>
                  <a:srgbClr val="000000"/>
                </a:solidFill>
                <a:effectLst/>
                <a:latin typeface="Calibri" panose="020F0502020204030204" pitchFamily="34" charset="0"/>
              </a:rPr>
              <a:t>“I will lay it waste;</a:t>
            </a:r>
          </a:p>
          <a:p>
            <a:pPr marL="0" marR="0" indent="0">
              <a:spcBef>
                <a:spcPts val="0"/>
              </a:spcBef>
              <a:spcAft>
                <a:spcPts val="0"/>
              </a:spcAft>
              <a:buNone/>
            </a:pPr>
            <a:r>
              <a:rPr lang="en-US" sz="3000" dirty="0">
                <a:solidFill>
                  <a:srgbClr val="000000"/>
                </a:solidFill>
                <a:effectLst/>
                <a:latin typeface="Calibri" panose="020F0502020204030204" pitchFamily="34" charset="0"/>
              </a:rPr>
              <a:t>It will not be pruned or hoed,</a:t>
            </a:r>
          </a:p>
          <a:p>
            <a:pPr marL="0" marR="0" indent="0">
              <a:spcBef>
                <a:spcPts val="0"/>
              </a:spcBef>
              <a:spcAft>
                <a:spcPts val="0"/>
              </a:spcAft>
              <a:buNone/>
            </a:pPr>
            <a:r>
              <a:rPr lang="en-US" sz="3000" dirty="0">
                <a:solidFill>
                  <a:srgbClr val="000000"/>
                </a:solidFill>
                <a:effectLst/>
                <a:latin typeface="Calibri" panose="020F0502020204030204" pitchFamily="34" charset="0"/>
              </a:rPr>
              <a:t>But briars and thorns will come up.</a:t>
            </a:r>
          </a:p>
          <a:p>
            <a:pPr marL="0" marR="0" indent="0">
              <a:spcBef>
                <a:spcPts val="0"/>
              </a:spcBef>
              <a:spcAft>
                <a:spcPts val="0"/>
              </a:spcAft>
              <a:buNone/>
            </a:pPr>
            <a:r>
              <a:rPr lang="en-US" sz="3000" dirty="0">
                <a:solidFill>
                  <a:srgbClr val="000000"/>
                </a:solidFill>
                <a:effectLst/>
                <a:latin typeface="Calibri" panose="020F0502020204030204" pitchFamily="34" charset="0"/>
              </a:rPr>
              <a:t>I will also charge the clouds to rain no rain on it.”</a:t>
            </a:r>
          </a:p>
          <a:p>
            <a:pPr marL="0" indent="0">
              <a:buNone/>
            </a:pPr>
            <a:endParaRPr lang="en-US" sz="4400" dirty="0"/>
          </a:p>
        </p:txBody>
      </p:sp>
    </p:spTree>
    <p:extLst>
      <p:ext uri="{BB962C8B-B14F-4D97-AF65-F5344CB8AC3E}">
        <p14:creationId xmlns:p14="http://schemas.microsoft.com/office/powerpoint/2010/main" val="21630359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FDEF6-9A9C-4BB9-92E7-4CF44D46257E}"/>
              </a:ext>
            </a:extLst>
          </p:cNvPr>
          <p:cNvSpPr>
            <a:spLocks noGrp="1"/>
          </p:cNvSpPr>
          <p:nvPr>
            <p:ph idx="1"/>
          </p:nvPr>
        </p:nvSpPr>
        <p:spPr>
          <a:xfrm>
            <a:off x="457200" y="304800"/>
            <a:ext cx="8229600" cy="12496800"/>
          </a:xfrm>
        </p:spPr>
        <p:txBody>
          <a:bodyPr>
            <a:normAutofit/>
          </a:bodyPr>
          <a:lstStyle/>
          <a:p>
            <a:pPr marL="0" indent="0">
              <a:buNone/>
            </a:pPr>
            <a:r>
              <a:rPr lang="en-US" sz="3600" dirty="0"/>
              <a:t>Isaiah 5:1-7 NASB</a:t>
            </a:r>
          </a:p>
          <a:p>
            <a:pPr marL="0" marR="0" indent="0">
              <a:spcBef>
                <a:spcPts val="0"/>
              </a:spcBef>
              <a:spcAft>
                <a:spcPts val="0"/>
              </a:spcAft>
              <a:buNone/>
            </a:pPr>
            <a:endParaRPr lang="en-US" sz="3000" b="1" dirty="0">
              <a:solidFill>
                <a:srgbClr val="000000"/>
              </a:solidFill>
              <a:effectLst/>
              <a:latin typeface="Calibri" panose="020F0502020204030204" pitchFamily="34" charset="0"/>
            </a:endParaRPr>
          </a:p>
          <a:p>
            <a:pPr marL="0" marR="0" indent="0">
              <a:spcBef>
                <a:spcPts val="0"/>
              </a:spcBef>
              <a:spcAft>
                <a:spcPts val="0"/>
              </a:spcAft>
              <a:buNone/>
            </a:pPr>
            <a:r>
              <a:rPr lang="en-US" sz="3000" b="1" dirty="0">
                <a:solidFill>
                  <a:srgbClr val="000000"/>
                </a:solidFill>
                <a:effectLst/>
                <a:latin typeface="Calibri" panose="020F0502020204030204" pitchFamily="34" charset="0"/>
              </a:rPr>
              <a:t>7 </a:t>
            </a:r>
            <a:r>
              <a:rPr lang="en-US" sz="3000" dirty="0">
                <a:solidFill>
                  <a:srgbClr val="000000"/>
                </a:solidFill>
                <a:effectLst/>
                <a:latin typeface="Calibri" panose="020F0502020204030204" pitchFamily="34" charset="0"/>
              </a:rPr>
              <a:t>For the vineyard of the Lord of hosts is the house of Israel</a:t>
            </a:r>
          </a:p>
          <a:p>
            <a:pPr marL="0" marR="0" indent="0">
              <a:spcBef>
                <a:spcPts val="0"/>
              </a:spcBef>
              <a:spcAft>
                <a:spcPts val="0"/>
              </a:spcAft>
              <a:buNone/>
            </a:pPr>
            <a:r>
              <a:rPr lang="en-US" sz="3000" dirty="0">
                <a:solidFill>
                  <a:srgbClr val="000000"/>
                </a:solidFill>
                <a:effectLst/>
                <a:latin typeface="Calibri" panose="020F0502020204030204" pitchFamily="34" charset="0"/>
              </a:rPr>
              <a:t>And the men of Judah His delightful plant.</a:t>
            </a:r>
          </a:p>
          <a:p>
            <a:pPr marL="0" marR="0" indent="0">
              <a:spcBef>
                <a:spcPts val="0"/>
              </a:spcBef>
              <a:spcAft>
                <a:spcPts val="0"/>
              </a:spcAft>
              <a:buNone/>
            </a:pPr>
            <a:r>
              <a:rPr lang="en-US" sz="3000" dirty="0">
                <a:solidFill>
                  <a:srgbClr val="000000"/>
                </a:solidFill>
                <a:effectLst/>
                <a:latin typeface="Calibri" panose="020F0502020204030204" pitchFamily="34" charset="0"/>
              </a:rPr>
              <a:t>Thus He looked for justice, but behold, bloodshed;</a:t>
            </a:r>
          </a:p>
          <a:p>
            <a:pPr marL="0" marR="0" indent="0">
              <a:spcBef>
                <a:spcPts val="0"/>
              </a:spcBef>
              <a:spcAft>
                <a:spcPts val="0"/>
              </a:spcAft>
              <a:buNone/>
            </a:pPr>
            <a:r>
              <a:rPr lang="en-US" sz="3000" dirty="0">
                <a:solidFill>
                  <a:srgbClr val="000000"/>
                </a:solidFill>
                <a:effectLst/>
                <a:latin typeface="Calibri" panose="020F0502020204030204" pitchFamily="34" charset="0"/>
              </a:rPr>
              <a:t>For righteousness, but behold, a cry of distress.</a:t>
            </a:r>
          </a:p>
          <a:p>
            <a:pPr marL="0" indent="0">
              <a:buNone/>
            </a:pPr>
            <a:endParaRPr lang="en-US" sz="6500" dirty="0"/>
          </a:p>
          <a:p>
            <a:pPr marL="0" indent="0">
              <a:buNone/>
            </a:pPr>
            <a:endParaRPr lang="en-US" sz="4400" dirty="0"/>
          </a:p>
        </p:txBody>
      </p:sp>
    </p:spTree>
    <p:extLst>
      <p:ext uri="{BB962C8B-B14F-4D97-AF65-F5344CB8AC3E}">
        <p14:creationId xmlns:p14="http://schemas.microsoft.com/office/powerpoint/2010/main" val="18758666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FDEF6-9A9C-4BB9-92E7-4CF44D46257E}"/>
              </a:ext>
            </a:extLst>
          </p:cNvPr>
          <p:cNvSpPr>
            <a:spLocks noGrp="1"/>
          </p:cNvSpPr>
          <p:nvPr>
            <p:ph idx="1"/>
          </p:nvPr>
        </p:nvSpPr>
        <p:spPr>
          <a:xfrm>
            <a:off x="457200" y="304800"/>
            <a:ext cx="8229600" cy="12496800"/>
          </a:xfrm>
        </p:spPr>
        <p:txBody>
          <a:bodyPr>
            <a:normAutofit/>
          </a:bodyPr>
          <a:lstStyle/>
          <a:p>
            <a:pPr marL="0" indent="0">
              <a:buNone/>
            </a:pPr>
            <a:r>
              <a:rPr lang="en-US" sz="3600" dirty="0"/>
              <a:t>Matthew 21:33-46</a:t>
            </a:r>
          </a:p>
          <a:p>
            <a:pPr marL="0" indent="0" algn="l">
              <a:buNone/>
            </a:pPr>
            <a:r>
              <a:rPr lang="en-US" b="1" i="0" dirty="0">
                <a:solidFill>
                  <a:srgbClr val="000000"/>
                </a:solidFill>
                <a:effectLst/>
                <a:latin typeface="system-ui"/>
              </a:rPr>
              <a:t>Parable of the Landowner</a:t>
            </a:r>
          </a:p>
          <a:p>
            <a:pPr marL="0" indent="0" algn="l">
              <a:buNone/>
            </a:pPr>
            <a:r>
              <a:rPr lang="en-US" b="1" i="0" baseline="30000" dirty="0">
                <a:solidFill>
                  <a:srgbClr val="000000"/>
                </a:solidFill>
                <a:effectLst/>
                <a:latin typeface="system-ui"/>
              </a:rPr>
              <a:t>33 </a:t>
            </a:r>
            <a:r>
              <a:rPr lang="en-US" b="0" i="0" dirty="0">
                <a:solidFill>
                  <a:srgbClr val="000000"/>
                </a:solidFill>
                <a:effectLst/>
                <a:latin typeface="system-ui"/>
              </a:rPr>
              <a:t>“Listen to another parable. There was a landowner who </a:t>
            </a:r>
            <a:r>
              <a:rPr lang="en-US" b="0" i="0" cap="small" dirty="0">
                <a:solidFill>
                  <a:srgbClr val="000000"/>
                </a:solidFill>
                <a:effectLst/>
                <a:latin typeface="system-ui"/>
              </a:rPr>
              <a:t>planted a</a:t>
            </a:r>
            <a:r>
              <a:rPr lang="en-US" b="0" i="0" dirty="0">
                <a:solidFill>
                  <a:srgbClr val="000000"/>
                </a:solidFill>
                <a:effectLst/>
                <a:latin typeface="system-ui"/>
              </a:rPr>
              <a:t> </a:t>
            </a:r>
            <a:r>
              <a:rPr lang="en-US" b="0" i="0" cap="small" dirty="0">
                <a:solidFill>
                  <a:srgbClr val="000000"/>
                </a:solidFill>
                <a:effectLst/>
                <a:latin typeface="system-ui"/>
              </a:rPr>
              <a:t>vineyard and put a wall around it and dug a wine press in it, and built a tower</a:t>
            </a:r>
            <a:r>
              <a:rPr lang="en-US" b="0" i="0" dirty="0">
                <a:solidFill>
                  <a:srgbClr val="000000"/>
                </a:solidFill>
                <a:effectLst/>
                <a:latin typeface="system-ui"/>
              </a:rPr>
              <a:t>, and rented it out to vine-growers and went on a journey. </a:t>
            </a:r>
            <a:r>
              <a:rPr lang="en-US" b="1" i="0" baseline="30000" dirty="0">
                <a:solidFill>
                  <a:srgbClr val="000000"/>
                </a:solidFill>
                <a:effectLst/>
                <a:latin typeface="system-ui"/>
              </a:rPr>
              <a:t>34 </a:t>
            </a:r>
            <a:r>
              <a:rPr lang="en-US" b="0" i="0" dirty="0">
                <a:solidFill>
                  <a:srgbClr val="000000"/>
                </a:solidFill>
                <a:effectLst/>
                <a:latin typeface="system-ui"/>
              </a:rPr>
              <a:t>When the harvest time approached, he sent his slaves to the vine-growers to receive his produce. </a:t>
            </a:r>
            <a:r>
              <a:rPr lang="en-US" b="1" i="0" baseline="30000" dirty="0">
                <a:solidFill>
                  <a:srgbClr val="000000"/>
                </a:solidFill>
                <a:effectLst/>
                <a:latin typeface="system-ui"/>
              </a:rPr>
              <a:t>35 </a:t>
            </a:r>
            <a:r>
              <a:rPr lang="en-US" b="0" i="0" dirty="0">
                <a:solidFill>
                  <a:srgbClr val="000000"/>
                </a:solidFill>
                <a:effectLst/>
                <a:latin typeface="system-ui"/>
              </a:rPr>
              <a:t>The vine-growers took his slaves and beat one, and killed another, and stoned a third. </a:t>
            </a:r>
            <a:endParaRPr lang="en-US" sz="7200" dirty="0"/>
          </a:p>
        </p:txBody>
      </p:sp>
    </p:spTree>
    <p:extLst>
      <p:ext uri="{BB962C8B-B14F-4D97-AF65-F5344CB8AC3E}">
        <p14:creationId xmlns:p14="http://schemas.microsoft.com/office/powerpoint/2010/main" val="20822574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FDEF6-9A9C-4BB9-92E7-4CF44D46257E}"/>
              </a:ext>
            </a:extLst>
          </p:cNvPr>
          <p:cNvSpPr>
            <a:spLocks noGrp="1"/>
          </p:cNvSpPr>
          <p:nvPr>
            <p:ph idx="1"/>
          </p:nvPr>
        </p:nvSpPr>
        <p:spPr>
          <a:xfrm>
            <a:off x="457200" y="304800"/>
            <a:ext cx="8229600" cy="12496800"/>
          </a:xfrm>
        </p:spPr>
        <p:txBody>
          <a:bodyPr>
            <a:normAutofit/>
          </a:bodyPr>
          <a:lstStyle/>
          <a:p>
            <a:pPr marL="0" indent="0">
              <a:buNone/>
            </a:pPr>
            <a:r>
              <a:rPr lang="en-US" sz="3600" dirty="0"/>
              <a:t>Matthew 21:33-46</a:t>
            </a:r>
          </a:p>
          <a:p>
            <a:pPr marL="0" indent="0" algn="l">
              <a:buNone/>
            </a:pPr>
            <a:r>
              <a:rPr lang="en-US" b="1" i="0" dirty="0">
                <a:solidFill>
                  <a:srgbClr val="000000"/>
                </a:solidFill>
                <a:effectLst/>
                <a:latin typeface="system-ui"/>
              </a:rPr>
              <a:t>Parable of the Landowner</a:t>
            </a:r>
          </a:p>
          <a:p>
            <a:pPr marL="0" indent="0" algn="l">
              <a:buNone/>
            </a:pPr>
            <a:r>
              <a:rPr lang="en-US" b="1" i="0" baseline="30000" dirty="0">
                <a:solidFill>
                  <a:srgbClr val="000000"/>
                </a:solidFill>
                <a:effectLst/>
                <a:latin typeface="system-ui"/>
              </a:rPr>
              <a:t>36 </a:t>
            </a:r>
            <a:r>
              <a:rPr lang="en-US" b="0" i="0" dirty="0">
                <a:solidFill>
                  <a:srgbClr val="000000"/>
                </a:solidFill>
                <a:effectLst/>
                <a:latin typeface="system-ui"/>
              </a:rPr>
              <a:t>Again he sent another group of slaves larger than the first; and they did the same thing to them. </a:t>
            </a:r>
            <a:r>
              <a:rPr lang="en-US" b="1" i="0" baseline="30000" dirty="0">
                <a:solidFill>
                  <a:srgbClr val="000000"/>
                </a:solidFill>
                <a:effectLst/>
                <a:latin typeface="system-ui"/>
              </a:rPr>
              <a:t>37 </a:t>
            </a:r>
            <a:r>
              <a:rPr lang="en-US" b="0" i="0" dirty="0">
                <a:solidFill>
                  <a:srgbClr val="000000"/>
                </a:solidFill>
                <a:effectLst/>
                <a:latin typeface="system-ui"/>
              </a:rPr>
              <a:t>But afterward he sent his son to them, saying, ‘They will respect my son.’ </a:t>
            </a:r>
            <a:r>
              <a:rPr lang="en-US" b="1" i="0" baseline="30000" dirty="0">
                <a:solidFill>
                  <a:srgbClr val="000000"/>
                </a:solidFill>
                <a:effectLst/>
                <a:latin typeface="system-ui"/>
              </a:rPr>
              <a:t>38 </a:t>
            </a:r>
            <a:r>
              <a:rPr lang="en-US" b="0" i="0" dirty="0">
                <a:solidFill>
                  <a:srgbClr val="000000"/>
                </a:solidFill>
                <a:effectLst/>
                <a:latin typeface="system-ui"/>
              </a:rPr>
              <a:t>But when the vine-growers saw the son, they said among themselves, ‘This is the heir; come, let us kill him and seize his inheritance.’ </a:t>
            </a:r>
            <a:r>
              <a:rPr lang="en-US" b="1" i="0" baseline="30000" dirty="0">
                <a:solidFill>
                  <a:srgbClr val="000000"/>
                </a:solidFill>
                <a:effectLst/>
                <a:latin typeface="system-ui"/>
              </a:rPr>
              <a:t>39 </a:t>
            </a:r>
            <a:r>
              <a:rPr lang="en-US" b="0" i="0" dirty="0">
                <a:solidFill>
                  <a:srgbClr val="000000"/>
                </a:solidFill>
                <a:effectLst/>
                <a:latin typeface="system-ui"/>
              </a:rPr>
              <a:t>They took him, and threw him out of the vineyard and killed him. </a:t>
            </a:r>
            <a:endParaRPr lang="en-US" sz="7200" dirty="0"/>
          </a:p>
        </p:txBody>
      </p:sp>
    </p:spTree>
    <p:extLst>
      <p:ext uri="{BB962C8B-B14F-4D97-AF65-F5344CB8AC3E}">
        <p14:creationId xmlns:p14="http://schemas.microsoft.com/office/powerpoint/2010/main" val="595794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1FDEF6-9A9C-4BB9-92E7-4CF44D46257E}"/>
              </a:ext>
            </a:extLst>
          </p:cNvPr>
          <p:cNvSpPr>
            <a:spLocks noGrp="1"/>
          </p:cNvSpPr>
          <p:nvPr>
            <p:ph idx="1"/>
          </p:nvPr>
        </p:nvSpPr>
        <p:spPr>
          <a:xfrm>
            <a:off x="457200" y="304800"/>
            <a:ext cx="8229600" cy="12496800"/>
          </a:xfrm>
        </p:spPr>
        <p:txBody>
          <a:bodyPr>
            <a:normAutofit/>
          </a:bodyPr>
          <a:lstStyle/>
          <a:p>
            <a:pPr marL="0" indent="0">
              <a:buNone/>
            </a:pPr>
            <a:r>
              <a:rPr lang="en-US" sz="3600" dirty="0"/>
              <a:t>Matthew 21:33-46</a:t>
            </a:r>
          </a:p>
          <a:p>
            <a:pPr marL="0" indent="0" algn="l">
              <a:buNone/>
            </a:pPr>
            <a:r>
              <a:rPr lang="en-US" sz="3300" b="1" i="0" dirty="0">
                <a:solidFill>
                  <a:srgbClr val="000000"/>
                </a:solidFill>
                <a:effectLst/>
                <a:latin typeface="system-ui"/>
              </a:rPr>
              <a:t>Parable of the Landowner</a:t>
            </a:r>
          </a:p>
          <a:p>
            <a:pPr marL="0" indent="0" algn="l">
              <a:buNone/>
            </a:pPr>
            <a:r>
              <a:rPr lang="en-US" sz="3300" b="1" i="0" baseline="30000" dirty="0">
                <a:solidFill>
                  <a:srgbClr val="000000"/>
                </a:solidFill>
                <a:effectLst/>
                <a:latin typeface="system-ui"/>
              </a:rPr>
              <a:t>40 </a:t>
            </a:r>
            <a:r>
              <a:rPr lang="en-US" sz="3300" b="0" i="0" dirty="0">
                <a:solidFill>
                  <a:srgbClr val="000000"/>
                </a:solidFill>
                <a:effectLst/>
                <a:latin typeface="system-ui"/>
              </a:rPr>
              <a:t>Therefore when the owner of the vineyard comes, what will he do to those vine-growers?” </a:t>
            </a:r>
            <a:r>
              <a:rPr lang="en-US" sz="3300" b="1" i="0" baseline="30000" dirty="0">
                <a:solidFill>
                  <a:srgbClr val="000000"/>
                </a:solidFill>
                <a:effectLst/>
                <a:latin typeface="system-ui"/>
              </a:rPr>
              <a:t>41 </a:t>
            </a:r>
            <a:r>
              <a:rPr lang="en-US" sz="3300" b="0" i="0" dirty="0">
                <a:solidFill>
                  <a:srgbClr val="000000"/>
                </a:solidFill>
                <a:effectLst/>
                <a:latin typeface="system-ui"/>
              </a:rPr>
              <a:t>They *said to Him, “He will bring those wretches to a wretched end, and will rent out the vineyard to other vine-growers who will pay him the proceeds at the </a:t>
            </a:r>
            <a:r>
              <a:rPr lang="en-US" sz="3300" b="0" i="1" dirty="0">
                <a:solidFill>
                  <a:srgbClr val="000000"/>
                </a:solidFill>
                <a:effectLst/>
                <a:latin typeface="system-ui"/>
              </a:rPr>
              <a:t>proper</a:t>
            </a:r>
            <a:r>
              <a:rPr lang="en-US" sz="3300" b="0" i="0" dirty="0">
                <a:solidFill>
                  <a:srgbClr val="000000"/>
                </a:solidFill>
                <a:effectLst/>
                <a:latin typeface="system-ui"/>
              </a:rPr>
              <a:t> seasons.”</a:t>
            </a:r>
          </a:p>
          <a:p>
            <a:pPr marL="0" indent="0">
              <a:buNone/>
            </a:pPr>
            <a:endParaRPr lang="en-US" sz="4400" dirty="0"/>
          </a:p>
        </p:txBody>
      </p:sp>
    </p:spTree>
    <p:extLst>
      <p:ext uri="{BB962C8B-B14F-4D97-AF65-F5344CB8AC3E}">
        <p14:creationId xmlns:p14="http://schemas.microsoft.com/office/powerpoint/2010/main" val="30010649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30266</TotalTime>
  <Words>3597</Words>
  <Application>Microsoft Office PowerPoint</Application>
  <PresentationFormat>On-screen Show (4:3)</PresentationFormat>
  <Paragraphs>205</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BSTGreek</vt:lpstr>
      <vt:lpstr>Calibri</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dc:creator>
  <cp:lastModifiedBy>Pastor Tom Hazelwood</cp:lastModifiedBy>
  <cp:revision>673</cp:revision>
  <dcterms:created xsi:type="dcterms:W3CDTF">2014-04-26T11:32:41Z</dcterms:created>
  <dcterms:modified xsi:type="dcterms:W3CDTF">2024-04-17T00:51:30Z</dcterms:modified>
</cp:coreProperties>
</file>