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1" r:id="rId2"/>
    <p:sldId id="899" r:id="rId3"/>
    <p:sldId id="353" r:id="rId4"/>
    <p:sldId id="356" r:id="rId5"/>
    <p:sldId id="357" r:id="rId6"/>
    <p:sldId id="359" r:id="rId7"/>
    <p:sldId id="358" r:id="rId8"/>
    <p:sldId id="3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2" autoAdjust="0"/>
    <p:restoredTop sz="75333" autoAdjust="0"/>
  </p:normalViewPr>
  <p:slideViewPr>
    <p:cSldViewPr>
      <p:cViewPr varScale="1">
        <p:scale>
          <a:sx n="62" d="100"/>
          <a:sy n="62" d="100"/>
        </p:scale>
        <p:origin x="1848"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364CC89C-C3D0-491E-80D2-2E57759322F6}"/>
    <pc:docChg chg="delSld">
      <pc:chgData name="Pastor Tom Hazelwood" userId="d18c485ded806f6d" providerId="LiveId" clId="{364CC89C-C3D0-491E-80D2-2E57759322F6}" dt="2024-04-07T14:19:14.619" v="3" actId="2696"/>
      <pc:docMkLst>
        <pc:docMk/>
      </pc:docMkLst>
      <pc:sldChg chg="del">
        <pc:chgData name="Pastor Tom Hazelwood" userId="d18c485ded806f6d" providerId="LiveId" clId="{364CC89C-C3D0-491E-80D2-2E57759322F6}" dt="2024-04-07T14:19:09.515" v="2" actId="2696"/>
        <pc:sldMkLst>
          <pc:docMk/>
          <pc:sldMk cId="2279771794" sldId="256"/>
        </pc:sldMkLst>
      </pc:sldChg>
      <pc:sldChg chg="del">
        <pc:chgData name="Pastor Tom Hazelwood" userId="d18c485ded806f6d" providerId="LiveId" clId="{364CC89C-C3D0-491E-80D2-2E57759322F6}" dt="2024-04-07T14:19:09.515" v="2" actId="2696"/>
        <pc:sldMkLst>
          <pc:docMk/>
          <pc:sldMk cId="3738258192" sldId="257"/>
        </pc:sldMkLst>
      </pc:sldChg>
      <pc:sldChg chg="del">
        <pc:chgData name="Pastor Tom Hazelwood" userId="d18c485ded806f6d" providerId="LiveId" clId="{364CC89C-C3D0-491E-80D2-2E57759322F6}" dt="2024-04-07T14:18:15.744" v="0" actId="2696"/>
        <pc:sldMkLst>
          <pc:docMk/>
          <pc:sldMk cId="1219928272" sldId="258"/>
        </pc:sldMkLst>
      </pc:sldChg>
      <pc:sldChg chg="del">
        <pc:chgData name="Pastor Tom Hazelwood" userId="d18c485ded806f6d" providerId="LiveId" clId="{364CC89C-C3D0-491E-80D2-2E57759322F6}" dt="2024-04-07T14:18:15.744" v="0" actId="2696"/>
        <pc:sldMkLst>
          <pc:docMk/>
          <pc:sldMk cId="4143935606" sldId="259"/>
        </pc:sldMkLst>
      </pc:sldChg>
      <pc:sldChg chg="del">
        <pc:chgData name="Pastor Tom Hazelwood" userId="d18c485ded806f6d" providerId="LiveId" clId="{364CC89C-C3D0-491E-80D2-2E57759322F6}" dt="2024-04-07T14:18:15.744" v="0" actId="2696"/>
        <pc:sldMkLst>
          <pc:docMk/>
          <pc:sldMk cId="4052896179" sldId="260"/>
        </pc:sldMkLst>
      </pc:sldChg>
      <pc:sldChg chg="del">
        <pc:chgData name="Pastor Tom Hazelwood" userId="d18c485ded806f6d" providerId="LiveId" clId="{364CC89C-C3D0-491E-80D2-2E57759322F6}" dt="2024-04-07T14:18:15.744" v="0" actId="2696"/>
        <pc:sldMkLst>
          <pc:docMk/>
          <pc:sldMk cId="3765603373" sldId="261"/>
        </pc:sldMkLst>
      </pc:sldChg>
      <pc:sldChg chg="del">
        <pc:chgData name="Pastor Tom Hazelwood" userId="d18c485ded806f6d" providerId="LiveId" clId="{364CC89C-C3D0-491E-80D2-2E57759322F6}" dt="2024-04-07T14:18:15.744" v="0" actId="2696"/>
        <pc:sldMkLst>
          <pc:docMk/>
          <pc:sldMk cId="2563183347" sldId="262"/>
        </pc:sldMkLst>
      </pc:sldChg>
      <pc:sldChg chg="del">
        <pc:chgData name="Pastor Tom Hazelwood" userId="d18c485ded806f6d" providerId="LiveId" clId="{364CC89C-C3D0-491E-80D2-2E57759322F6}" dt="2024-04-07T14:18:15.744" v="0" actId="2696"/>
        <pc:sldMkLst>
          <pc:docMk/>
          <pc:sldMk cId="3349555843" sldId="263"/>
        </pc:sldMkLst>
      </pc:sldChg>
      <pc:sldChg chg="del">
        <pc:chgData name="Pastor Tom Hazelwood" userId="d18c485ded806f6d" providerId="LiveId" clId="{364CC89C-C3D0-491E-80D2-2E57759322F6}" dt="2024-04-07T14:18:15.744" v="0" actId="2696"/>
        <pc:sldMkLst>
          <pc:docMk/>
          <pc:sldMk cId="1913534715" sldId="264"/>
        </pc:sldMkLst>
      </pc:sldChg>
      <pc:sldChg chg="del">
        <pc:chgData name="Pastor Tom Hazelwood" userId="d18c485ded806f6d" providerId="LiveId" clId="{364CC89C-C3D0-491E-80D2-2E57759322F6}" dt="2024-04-07T14:18:15.744" v="0" actId="2696"/>
        <pc:sldMkLst>
          <pc:docMk/>
          <pc:sldMk cId="386496255" sldId="265"/>
        </pc:sldMkLst>
      </pc:sldChg>
      <pc:sldChg chg="del">
        <pc:chgData name="Pastor Tom Hazelwood" userId="d18c485ded806f6d" providerId="LiveId" clId="{364CC89C-C3D0-491E-80D2-2E57759322F6}" dt="2024-04-07T14:18:15.744" v="0" actId="2696"/>
        <pc:sldMkLst>
          <pc:docMk/>
          <pc:sldMk cId="2248853936" sldId="266"/>
        </pc:sldMkLst>
      </pc:sldChg>
      <pc:sldChg chg="del">
        <pc:chgData name="Pastor Tom Hazelwood" userId="d18c485ded806f6d" providerId="LiveId" clId="{364CC89C-C3D0-491E-80D2-2E57759322F6}" dt="2024-04-07T14:19:09.515" v="2" actId="2696"/>
        <pc:sldMkLst>
          <pc:docMk/>
          <pc:sldMk cId="3692028904" sldId="267"/>
        </pc:sldMkLst>
      </pc:sldChg>
      <pc:sldChg chg="del">
        <pc:chgData name="Pastor Tom Hazelwood" userId="d18c485ded806f6d" providerId="LiveId" clId="{364CC89C-C3D0-491E-80D2-2E57759322F6}" dt="2024-04-07T14:18:15.744" v="0" actId="2696"/>
        <pc:sldMkLst>
          <pc:docMk/>
          <pc:sldMk cId="1732655874" sldId="268"/>
        </pc:sldMkLst>
      </pc:sldChg>
      <pc:sldChg chg="del">
        <pc:chgData name="Pastor Tom Hazelwood" userId="d18c485ded806f6d" providerId="LiveId" clId="{364CC89C-C3D0-491E-80D2-2E57759322F6}" dt="2024-04-07T14:18:39.246" v="1" actId="2696"/>
        <pc:sldMkLst>
          <pc:docMk/>
          <pc:sldMk cId="0" sldId="277"/>
        </pc:sldMkLst>
      </pc:sldChg>
      <pc:sldChg chg="del">
        <pc:chgData name="Pastor Tom Hazelwood" userId="d18c485ded806f6d" providerId="LiveId" clId="{364CC89C-C3D0-491E-80D2-2E57759322F6}" dt="2024-04-07T14:18:39.246" v="1" actId="2696"/>
        <pc:sldMkLst>
          <pc:docMk/>
          <pc:sldMk cId="0" sldId="278"/>
        </pc:sldMkLst>
      </pc:sldChg>
      <pc:sldChg chg="del">
        <pc:chgData name="Pastor Tom Hazelwood" userId="d18c485ded806f6d" providerId="LiveId" clId="{364CC89C-C3D0-491E-80D2-2E57759322F6}" dt="2024-04-07T14:18:39.246" v="1" actId="2696"/>
        <pc:sldMkLst>
          <pc:docMk/>
          <pc:sldMk cId="2141373407" sldId="286"/>
        </pc:sldMkLst>
      </pc:sldChg>
      <pc:sldChg chg="del">
        <pc:chgData name="Pastor Tom Hazelwood" userId="d18c485ded806f6d" providerId="LiveId" clId="{364CC89C-C3D0-491E-80D2-2E57759322F6}" dt="2024-04-07T14:18:39.246" v="1" actId="2696"/>
        <pc:sldMkLst>
          <pc:docMk/>
          <pc:sldMk cId="3703309229" sldId="294"/>
        </pc:sldMkLst>
      </pc:sldChg>
      <pc:sldChg chg="del">
        <pc:chgData name="Pastor Tom Hazelwood" userId="d18c485ded806f6d" providerId="LiveId" clId="{364CC89C-C3D0-491E-80D2-2E57759322F6}" dt="2024-04-07T14:18:39.246" v="1" actId="2696"/>
        <pc:sldMkLst>
          <pc:docMk/>
          <pc:sldMk cId="496234170" sldId="297"/>
        </pc:sldMkLst>
      </pc:sldChg>
      <pc:sldChg chg="del">
        <pc:chgData name="Pastor Tom Hazelwood" userId="d18c485ded806f6d" providerId="LiveId" clId="{364CC89C-C3D0-491E-80D2-2E57759322F6}" dt="2024-04-07T14:18:39.246" v="1" actId="2696"/>
        <pc:sldMkLst>
          <pc:docMk/>
          <pc:sldMk cId="3076622529" sldId="298"/>
        </pc:sldMkLst>
      </pc:sldChg>
      <pc:sldChg chg="del">
        <pc:chgData name="Pastor Tom Hazelwood" userId="d18c485ded806f6d" providerId="LiveId" clId="{364CC89C-C3D0-491E-80D2-2E57759322F6}" dt="2024-04-07T14:18:39.246" v="1" actId="2696"/>
        <pc:sldMkLst>
          <pc:docMk/>
          <pc:sldMk cId="3259134196" sldId="299"/>
        </pc:sldMkLst>
      </pc:sldChg>
      <pc:sldChg chg="del">
        <pc:chgData name="Pastor Tom Hazelwood" userId="d18c485ded806f6d" providerId="LiveId" clId="{364CC89C-C3D0-491E-80D2-2E57759322F6}" dt="2024-04-07T14:18:39.246" v="1" actId="2696"/>
        <pc:sldMkLst>
          <pc:docMk/>
          <pc:sldMk cId="1441271670" sldId="300"/>
        </pc:sldMkLst>
      </pc:sldChg>
      <pc:sldChg chg="del">
        <pc:chgData name="Pastor Tom Hazelwood" userId="d18c485ded806f6d" providerId="LiveId" clId="{364CC89C-C3D0-491E-80D2-2E57759322F6}" dt="2024-04-07T14:18:39.246" v="1" actId="2696"/>
        <pc:sldMkLst>
          <pc:docMk/>
          <pc:sldMk cId="2356773094" sldId="301"/>
        </pc:sldMkLst>
      </pc:sldChg>
      <pc:sldChg chg="del">
        <pc:chgData name="Pastor Tom Hazelwood" userId="d18c485ded806f6d" providerId="LiveId" clId="{364CC89C-C3D0-491E-80D2-2E57759322F6}" dt="2024-04-07T14:18:39.246" v="1" actId="2696"/>
        <pc:sldMkLst>
          <pc:docMk/>
          <pc:sldMk cId="231348559" sldId="302"/>
        </pc:sldMkLst>
      </pc:sldChg>
      <pc:sldChg chg="del">
        <pc:chgData name="Pastor Tom Hazelwood" userId="d18c485ded806f6d" providerId="LiveId" clId="{364CC89C-C3D0-491E-80D2-2E57759322F6}" dt="2024-04-07T14:18:39.246" v="1" actId="2696"/>
        <pc:sldMkLst>
          <pc:docMk/>
          <pc:sldMk cId="963135678" sldId="303"/>
        </pc:sldMkLst>
      </pc:sldChg>
      <pc:sldChg chg="del">
        <pc:chgData name="Pastor Tom Hazelwood" userId="d18c485ded806f6d" providerId="LiveId" clId="{364CC89C-C3D0-491E-80D2-2E57759322F6}" dt="2024-04-07T14:18:39.246" v="1" actId="2696"/>
        <pc:sldMkLst>
          <pc:docMk/>
          <pc:sldMk cId="3681628330" sldId="304"/>
        </pc:sldMkLst>
      </pc:sldChg>
      <pc:sldChg chg="del">
        <pc:chgData name="Pastor Tom Hazelwood" userId="d18c485ded806f6d" providerId="LiveId" clId="{364CC89C-C3D0-491E-80D2-2E57759322F6}" dt="2024-04-07T14:18:39.246" v="1" actId="2696"/>
        <pc:sldMkLst>
          <pc:docMk/>
          <pc:sldMk cId="3360195727" sldId="305"/>
        </pc:sldMkLst>
      </pc:sldChg>
      <pc:sldChg chg="del">
        <pc:chgData name="Pastor Tom Hazelwood" userId="d18c485ded806f6d" providerId="LiveId" clId="{364CC89C-C3D0-491E-80D2-2E57759322F6}" dt="2024-04-07T14:18:39.246" v="1" actId="2696"/>
        <pc:sldMkLst>
          <pc:docMk/>
          <pc:sldMk cId="3678066895" sldId="306"/>
        </pc:sldMkLst>
      </pc:sldChg>
      <pc:sldChg chg="del">
        <pc:chgData name="Pastor Tom Hazelwood" userId="d18c485ded806f6d" providerId="LiveId" clId="{364CC89C-C3D0-491E-80D2-2E57759322F6}" dt="2024-04-07T14:18:39.246" v="1" actId="2696"/>
        <pc:sldMkLst>
          <pc:docMk/>
          <pc:sldMk cId="2780698894" sldId="573"/>
        </pc:sldMkLst>
      </pc:sldChg>
      <pc:sldChg chg="del">
        <pc:chgData name="Pastor Tom Hazelwood" userId="d18c485ded806f6d" providerId="LiveId" clId="{364CC89C-C3D0-491E-80D2-2E57759322F6}" dt="2024-04-07T14:19:14.619" v="3" actId="2696"/>
        <pc:sldMkLst>
          <pc:docMk/>
          <pc:sldMk cId="4194825787" sldId="595"/>
        </pc:sldMkLst>
      </pc:sldChg>
      <pc:sldChg chg="del">
        <pc:chgData name="Pastor Tom Hazelwood" userId="d18c485ded806f6d" providerId="LiveId" clId="{364CC89C-C3D0-491E-80D2-2E57759322F6}" dt="2024-04-07T14:18:39.246" v="1" actId="2696"/>
        <pc:sldMkLst>
          <pc:docMk/>
          <pc:sldMk cId="2226411446" sldId="774"/>
        </pc:sldMkLst>
      </pc:sldChg>
      <pc:sldChg chg="del">
        <pc:chgData name="Pastor Tom Hazelwood" userId="d18c485ded806f6d" providerId="LiveId" clId="{364CC89C-C3D0-491E-80D2-2E57759322F6}" dt="2024-04-07T14:18:39.246" v="1" actId="2696"/>
        <pc:sldMkLst>
          <pc:docMk/>
          <pc:sldMk cId="1683581495" sldId="849"/>
        </pc:sldMkLst>
      </pc:sldChg>
      <pc:sldChg chg="del">
        <pc:chgData name="Pastor Tom Hazelwood" userId="d18c485ded806f6d" providerId="LiveId" clId="{364CC89C-C3D0-491E-80D2-2E57759322F6}" dt="2024-04-07T14:18:39.246" v="1" actId="2696"/>
        <pc:sldMkLst>
          <pc:docMk/>
          <pc:sldMk cId="3255011260" sldId="850"/>
        </pc:sldMkLst>
      </pc:sldChg>
      <pc:sldChg chg="del">
        <pc:chgData name="Pastor Tom Hazelwood" userId="d18c485ded806f6d" providerId="LiveId" clId="{364CC89C-C3D0-491E-80D2-2E57759322F6}" dt="2024-04-07T14:19:14.619" v="3" actId="2696"/>
        <pc:sldMkLst>
          <pc:docMk/>
          <pc:sldMk cId="3871806726" sldId="894"/>
        </pc:sldMkLst>
      </pc:sldChg>
      <pc:sldChg chg="del">
        <pc:chgData name="Pastor Tom Hazelwood" userId="d18c485ded806f6d" providerId="LiveId" clId="{364CC89C-C3D0-491E-80D2-2E57759322F6}" dt="2024-04-07T14:18:15.744" v="0" actId="2696"/>
        <pc:sldMkLst>
          <pc:docMk/>
          <pc:sldMk cId="3371110862" sldId="895"/>
        </pc:sldMkLst>
      </pc:sldChg>
      <pc:sldChg chg="del">
        <pc:chgData name="Pastor Tom Hazelwood" userId="d18c485ded806f6d" providerId="LiveId" clId="{364CC89C-C3D0-491E-80D2-2E57759322F6}" dt="2024-04-07T14:18:15.744" v="0" actId="2696"/>
        <pc:sldMkLst>
          <pc:docMk/>
          <pc:sldMk cId="178096723" sldId="896"/>
        </pc:sldMkLst>
      </pc:sldChg>
      <pc:sldChg chg="del">
        <pc:chgData name="Pastor Tom Hazelwood" userId="d18c485ded806f6d" providerId="LiveId" clId="{364CC89C-C3D0-491E-80D2-2E57759322F6}" dt="2024-04-07T14:18:15.744" v="0" actId="2696"/>
        <pc:sldMkLst>
          <pc:docMk/>
          <pc:sldMk cId="3374638589" sldId="897"/>
        </pc:sldMkLst>
      </pc:sldChg>
      <pc:sldChg chg="del">
        <pc:chgData name="Pastor Tom Hazelwood" userId="d18c485ded806f6d" providerId="LiveId" clId="{364CC89C-C3D0-491E-80D2-2E57759322F6}" dt="2024-04-07T14:18:15.744" v="0" actId="2696"/>
        <pc:sldMkLst>
          <pc:docMk/>
          <pc:sldMk cId="4277825288" sldId="898"/>
        </pc:sldMkLst>
      </pc:sldChg>
      <pc:sldChg chg="del">
        <pc:chgData name="Pastor Tom Hazelwood" userId="d18c485ded806f6d" providerId="LiveId" clId="{364CC89C-C3D0-491E-80D2-2E57759322F6}" dt="2024-04-07T14:19:09.515" v="2" actId="2696"/>
        <pc:sldMkLst>
          <pc:docMk/>
          <pc:sldMk cId="3620217883" sldId="900"/>
        </pc:sldMkLst>
      </pc:sldChg>
      <pc:sldChg chg="del">
        <pc:chgData name="Pastor Tom Hazelwood" userId="d18c485ded806f6d" providerId="LiveId" clId="{364CC89C-C3D0-491E-80D2-2E57759322F6}" dt="2024-04-07T14:19:09.515" v="2" actId="2696"/>
        <pc:sldMkLst>
          <pc:docMk/>
          <pc:sldMk cId="3963276818" sldId="901"/>
        </pc:sldMkLst>
      </pc:sldChg>
      <pc:sldChg chg="del">
        <pc:chgData name="Pastor Tom Hazelwood" userId="d18c485ded806f6d" providerId="LiveId" clId="{364CC89C-C3D0-491E-80D2-2E57759322F6}" dt="2024-04-07T14:19:09.515" v="2" actId="2696"/>
        <pc:sldMkLst>
          <pc:docMk/>
          <pc:sldMk cId="17426758" sldId="902"/>
        </pc:sldMkLst>
      </pc:sldChg>
      <pc:sldChg chg="del">
        <pc:chgData name="Pastor Tom Hazelwood" userId="d18c485ded806f6d" providerId="LiveId" clId="{364CC89C-C3D0-491E-80D2-2E57759322F6}" dt="2024-04-07T14:19:09.515" v="2" actId="2696"/>
        <pc:sldMkLst>
          <pc:docMk/>
          <pc:sldMk cId="967404918" sldId="903"/>
        </pc:sldMkLst>
      </pc:sldChg>
      <pc:sldChg chg="del">
        <pc:chgData name="Pastor Tom Hazelwood" userId="d18c485ded806f6d" providerId="LiveId" clId="{364CC89C-C3D0-491E-80D2-2E57759322F6}" dt="2024-04-07T14:19:09.515" v="2" actId="2696"/>
        <pc:sldMkLst>
          <pc:docMk/>
          <pc:sldMk cId="2533137806" sldId="904"/>
        </pc:sldMkLst>
      </pc:sldChg>
      <pc:sldChg chg="del">
        <pc:chgData name="Pastor Tom Hazelwood" userId="d18c485ded806f6d" providerId="LiveId" clId="{364CC89C-C3D0-491E-80D2-2E57759322F6}" dt="2024-04-07T14:19:09.515" v="2" actId="2696"/>
        <pc:sldMkLst>
          <pc:docMk/>
          <pc:sldMk cId="3483911911" sldId="905"/>
        </pc:sldMkLst>
      </pc:sldChg>
      <pc:sldChg chg="del">
        <pc:chgData name="Pastor Tom Hazelwood" userId="d18c485ded806f6d" providerId="LiveId" clId="{364CC89C-C3D0-491E-80D2-2E57759322F6}" dt="2024-04-07T14:19:09.515" v="2" actId="2696"/>
        <pc:sldMkLst>
          <pc:docMk/>
          <pc:sldMk cId="2016875665" sldId="906"/>
        </pc:sldMkLst>
      </pc:sldChg>
      <pc:sldChg chg="del">
        <pc:chgData name="Pastor Tom Hazelwood" userId="d18c485ded806f6d" providerId="LiveId" clId="{364CC89C-C3D0-491E-80D2-2E57759322F6}" dt="2024-04-07T14:19:09.515" v="2" actId="2696"/>
        <pc:sldMkLst>
          <pc:docMk/>
          <pc:sldMk cId="2308616682" sldId="907"/>
        </pc:sldMkLst>
      </pc:sldChg>
      <pc:sldChg chg="del">
        <pc:chgData name="Pastor Tom Hazelwood" userId="d18c485ded806f6d" providerId="LiveId" clId="{364CC89C-C3D0-491E-80D2-2E57759322F6}" dt="2024-04-07T14:19:09.515" v="2" actId="2696"/>
        <pc:sldMkLst>
          <pc:docMk/>
          <pc:sldMk cId="1859983124" sldId="908"/>
        </pc:sldMkLst>
      </pc:sldChg>
      <pc:sldChg chg="del">
        <pc:chgData name="Pastor Tom Hazelwood" userId="d18c485ded806f6d" providerId="LiveId" clId="{364CC89C-C3D0-491E-80D2-2E57759322F6}" dt="2024-04-07T14:18:39.246" v="1" actId="2696"/>
        <pc:sldMkLst>
          <pc:docMk/>
          <pc:sldMk cId="0" sldId="9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4/7/2024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ntibod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heshroudofturin.blogspot.com/2021/05/turin-shroud-encyclopedia-copyright.html#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for Showing Truth we are going to examine something that we could share with someone. </a:t>
            </a:r>
          </a:p>
        </p:txBody>
      </p:sp>
      <p:sp>
        <p:nvSpPr>
          <p:cNvPr id="4" name="Slide Number Placeholder 3"/>
          <p:cNvSpPr>
            <a:spLocks noGrp="1"/>
          </p:cNvSpPr>
          <p:nvPr>
            <p:ph type="sldNum" sz="quarter" idx="10"/>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236558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Sharing the Shroud of Turin – This artifact has come into view more recently with new articles – a Newsmax Magazine just recently had this as a cover story - there is a lot of info out there about this shroud and we are going to dive into many facts and beliefs. So that if a time may arise, we can share some thoughts with someone and maybe – just maybe turn a little dirt in the soil of the soul.</a:t>
            </a: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54217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Shroud of Turin is believed to of been the burial linen that covered Jesus Christ in the tomb.</a:t>
            </a:r>
          </a:p>
          <a:p>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14.3ft long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3.7ft wide piece of linen- we are only showing half of it now – its length is said to of covered the front and back side of Jesus</a:t>
            </a:r>
            <a:r>
              <a:rPr lang="en-US" sz="1200" kern="1200" baseline="0" dirty="0">
                <a:solidFill>
                  <a:schemeClr val="tx1"/>
                </a:solidFill>
                <a:effectLst/>
                <a:latin typeface="+mn-lt"/>
                <a:ea typeface="+mn-ea"/>
                <a:cs typeface="+mn-cs"/>
              </a:rPr>
              <a:t> Christ.</a:t>
            </a:r>
          </a:p>
          <a:p>
            <a:r>
              <a:rPr lang="en-US" sz="1200" u="none" strike="noStrike" kern="1200" baseline="0" dirty="0">
                <a:solidFill>
                  <a:schemeClr val="tx1"/>
                </a:solidFill>
                <a:effectLst/>
                <a:latin typeface="+mn-lt"/>
                <a:ea typeface="+mn-ea"/>
                <a:cs typeface="+mn-cs"/>
              </a:rPr>
              <a:t>This shroud was made known for the first time in France -1347. It was first photographed in 1898. </a:t>
            </a:r>
          </a:p>
          <a:p>
            <a:r>
              <a:rPr lang="en-US" sz="1200" u="none" strike="noStrike" kern="1200" baseline="0" dirty="0">
                <a:solidFill>
                  <a:schemeClr val="tx1"/>
                </a:solidFill>
                <a:effectLst/>
                <a:latin typeface="+mn-lt"/>
                <a:ea typeface="+mn-ea"/>
                <a:cs typeface="+mn-cs"/>
              </a:rPr>
              <a:t>It is now stored in Turin, Italy hence the name. And is kept in a vault in the Cathedral of St. John the Baptist. It was last displayed for viewing in 2015.</a:t>
            </a:r>
          </a:p>
          <a:p>
            <a:r>
              <a:rPr lang="en-US" sz="1200" u="none" strike="noStrike" kern="1200" baseline="0" dirty="0">
                <a:solidFill>
                  <a:schemeClr val="tx1"/>
                </a:solidFill>
                <a:effectLst/>
                <a:latin typeface="+mn-lt"/>
                <a:ea typeface="+mn-ea"/>
                <a:cs typeface="+mn-cs"/>
              </a:rPr>
              <a:t>The image on the linen is 3 dimensional. It is marked by what seems to be a spear wound, puncture wounds on the head, in the wrist &amp; ankle, plucked out beard, swollen cheek bones, damaged knees.</a:t>
            </a:r>
          </a:p>
          <a:p>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151267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back side of the shroud shows</a:t>
            </a:r>
            <a:r>
              <a:rPr lang="en-US" sz="1200" kern="1200" baseline="0" dirty="0">
                <a:solidFill>
                  <a:schemeClr val="tx1"/>
                </a:solidFill>
                <a:effectLst/>
                <a:latin typeface="+mn-lt"/>
                <a:ea typeface="+mn-ea"/>
                <a:cs typeface="+mn-cs"/>
              </a:rPr>
              <a:t> markings from the lashings- total markings are approximately 120 on the shroud- which could relate to the 40 lashes given by the Romans.</a:t>
            </a:r>
            <a:endParaRPr lang="en-US" sz="1200" u="none" strike="noStrike" kern="1200" baseline="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42644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It is believed</a:t>
            </a:r>
            <a:r>
              <a:rPr lang="en-US" sz="1200" kern="1200" baseline="0" dirty="0">
                <a:solidFill>
                  <a:schemeClr val="tx1"/>
                </a:solidFill>
                <a:effectLst/>
                <a:latin typeface="+mn-lt"/>
                <a:ea typeface="+mn-ea"/>
                <a:cs typeface="+mn-cs"/>
              </a:rPr>
              <a:t> that the image was formed by a radioactive happenstance- the power of His resurrection. Normally an image is not formed in burial cloths… many point to the miracle of Christ’s resurrection as the reason for the image. </a:t>
            </a:r>
          </a:p>
          <a:p>
            <a:r>
              <a:rPr lang="en-US" sz="1200" kern="1200" baseline="0" dirty="0">
                <a:solidFill>
                  <a:schemeClr val="tx1"/>
                </a:solidFill>
                <a:effectLst/>
                <a:latin typeface="+mn-lt"/>
                <a:ea typeface="+mn-ea"/>
                <a:cs typeface="+mn-cs"/>
              </a:rPr>
              <a:t>Those who believe that this is truly the burial covering of Jesus – refute the idea of forgery- because of the different ages that have been given to this artifact. They have said that even in our technology now- it would be difficult to make such a forgery.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Theologically some say that scripture does not line up with the thought of the shroud itself being one whole piece… they point to- John 20:6-7 </a:t>
            </a:r>
            <a:r>
              <a:rPr lang="en-US" sz="1200" b="1" i="1" kern="1200" baseline="0" dirty="0">
                <a:solidFill>
                  <a:schemeClr val="tx1"/>
                </a:solidFill>
                <a:effectLst/>
                <a:latin typeface="+mn-lt"/>
                <a:ea typeface="+mn-ea"/>
                <a:cs typeface="+mn-cs"/>
              </a:rPr>
              <a:t>CLICK</a:t>
            </a:r>
          </a:p>
          <a:p>
            <a:r>
              <a:rPr lang="en-US" sz="1200" b="1" i="0" kern="1200" baseline="0" dirty="0">
                <a:solidFill>
                  <a:schemeClr val="tx1"/>
                </a:solidFill>
                <a:effectLst/>
                <a:latin typeface="Times New Roman" panose="02020603050405020304" pitchFamily="18" charset="0"/>
                <a:ea typeface="+mn-ea"/>
                <a:cs typeface="Times New Roman" panose="02020603050405020304" pitchFamily="18" charset="0"/>
              </a:rPr>
              <a:t>6 Then Simon Peter came, following him, and went into the tomb; and he saw the linen cloths lying there, </a:t>
            </a:r>
          </a:p>
          <a:p>
            <a:r>
              <a:rPr lang="en-US" sz="1200" b="1" i="0" kern="1200" baseline="0" dirty="0">
                <a:solidFill>
                  <a:schemeClr val="tx1"/>
                </a:solidFill>
                <a:effectLst/>
                <a:latin typeface="Times New Roman" panose="02020603050405020304" pitchFamily="18" charset="0"/>
                <a:ea typeface="+mn-ea"/>
                <a:cs typeface="Times New Roman" panose="02020603050405020304" pitchFamily="18" charset="0"/>
              </a:rPr>
              <a:t>7 and the handkerchief that had been around His head, not lying with the linen cloths, but folded together in a place by itself. </a:t>
            </a:r>
          </a:p>
          <a:p>
            <a:r>
              <a:rPr lang="en-US" sz="1200" b="0" i="0" kern="1200" baseline="0" dirty="0">
                <a:solidFill>
                  <a:schemeClr val="tx1"/>
                </a:solidFill>
                <a:effectLst/>
                <a:latin typeface="+mn-lt"/>
                <a:ea typeface="+mn-ea"/>
                <a:cs typeface="+mn-cs"/>
              </a:rPr>
              <a:t>They look at the word for linen:</a:t>
            </a:r>
          </a:p>
          <a:p>
            <a:r>
              <a:rPr lang="en-US" b="1" i="1" dirty="0" err="1"/>
              <a:t>Othonion</a:t>
            </a:r>
            <a:r>
              <a:rPr lang="en-US" dirty="0"/>
              <a:t> (</a:t>
            </a:r>
            <a:r>
              <a:rPr lang="en-US" dirty="0" err="1"/>
              <a:t>oth</a:t>
            </a:r>
            <a:r>
              <a:rPr lang="en-US" dirty="0"/>
              <a:t>-on'-</a:t>
            </a:r>
            <a:r>
              <a:rPr lang="en-US" dirty="0" err="1"/>
              <a:t>ee</a:t>
            </a:r>
            <a:r>
              <a:rPr lang="en-US" dirty="0"/>
              <a:t>-on); </a:t>
            </a:r>
            <a:br>
              <a:rPr lang="en-US" dirty="0"/>
            </a:br>
            <a:r>
              <a:rPr lang="en-US" dirty="0"/>
              <a:t>Word Origin: Greek, Noun Neuter </a:t>
            </a:r>
            <a:br>
              <a:rPr lang="en-US" dirty="0"/>
            </a:br>
            <a:r>
              <a:rPr lang="en-US" dirty="0"/>
              <a:t>from a presumed derivative of (3607) </a:t>
            </a:r>
            <a:br>
              <a:rPr lang="en-US" dirty="0"/>
            </a:br>
            <a:r>
              <a:rPr lang="en-US" b="1" dirty="0"/>
              <a:t>a piece of linen, small linen cloth </a:t>
            </a:r>
          </a:p>
          <a:p>
            <a:r>
              <a:rPr lang="en-US" b="1" dirty="0"/>
              <a:t>strips of linen cloth for swathing the dead </a:t>
            </a:r>
          </a:p>
          <a:p>
            <a:endParaRPr lang="en-US" b="1" dirty="0"/>
          </a:p>
          <a:p>
            <a:r>
              <a:rPr lang="en-US" sz="1200" b="0" i="0" kern="1200" baseline="0" dirty="0">
                <a:solidFill>
                  <a:schemeClr val="tx1"/>
                </a:solidFill>
                <a:effectLst/>
                <a:latin typeface="+mn-lt"/>
                <a:ea typeface="+mn-ea"/>
                <a:cs typeface="+mn-cs"/>
              </a:rPr>
              <a:t>There are others who point to Matthew 27:59-60</a:t>
            </a:r>
          </a:p>
          <a:p>
            <a:r>
              <a:rPr lang="en-US" sz="1200" b="1" i="1" kern="1200" baseline="0" dirty="0">
                <a:solidFill>
                  <a:schemeClr val="tx1"/>
                </a:solidFill>
                <a:effectLst/>
                <a:latin typeface="+mn-lt"/>
                <a:ea typeface="+mn-ea"/>
                <a:cs typeface="+mn-cs"/>
              </a:rPr>
              <a:t>CLICK</a:t>
            </a:r>
          </a:p>
          <a:p>
            <a:r>
              <a:rPr lang="en-US" sz="1200" b="1" i="0" kern="1200" baseline="0" dirty="0">
                <a:solidFill>
                  <a:schemeClr val="tx1"/>
                </a:solidFill>
                <a:effectLst/>
                <a:latin typeface="+mn-lt"/>
                <a:ea typeface="+mn-ea"/>
                <a:cs typeface="+mn-cs"/>
              </a:rPr>
              <a:t>59 When Joseph had taken the body, he wrapped it in a clean linen cloth, </a:t>
            </a:r>
          </a:p>
          <a:p>
            <a:r>
              <a:rPr lang="en-US" sz="1200" b="1" i="0" kern="1200" baseline="0" dirty="0">
                <a:solidFill>
                  <a:schemeClr val="tx1"/>
                </a:solidFill>
                <a:effectLst/>
                <a:latin typeface="+mn-lt"/>
                <a:ea typeface="+mn-ea"/>
                <a:cs typeface="+mn-cs"/>
              </a:rPr>
              <a:t>60 and laid it in his new tomb which he had hewn out of the rock; and he rolled a large stone against the door of the tomb, and departed.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word for linen cloth here is:</a:t>
            </a:r>
          </a:p>
          <a:p>
            <a:r>
              <a:rPr lang="en-US" b="1" i="1" dirty="0" err="1"/>
              <a:t>Sindon</a:t>
            </a:r>
            <a:r>
              <a:rPr lang="en-US" dirty="0"/>
              <a:t> (sin-done'); </a:t>
            </a:r>
            <a:br>
              <a:rPr lang="en-US" dirty="0"/>
            </a:br>
            <a:r>
              <a:rPr lang="en-US" dirty="0"/>
              <a:t>Word Origin: Greek, Noun Feminine </a:t>
            </a:r>
            <a:br>
              <a:rPr lang="en-US" dirty="0"/>
            </a:br>
            <a:r>
              <a:rPr lang="en-US" dirty="0"/>
              <a:t>of uncertain (perhaps foreign) origin </a:t>
            </a:r>
            <a:br>
              <a:rPr lang="en-US" dirty="0"/>
            </a:br>
            <a:r>
              <a:rPr lang="en-US" dirty="0"/>
              <a:t>linen cloth, esp. that which was fine and costly, in which the bodies of the dead were wrapped </a:t>
            </a:r>
          </a:p>
          <a:p>
            <a:r>
              <a:rPr lang="en-US" dirty="0"/>
              <a:t>thing made of fine cloth </a:t>
            </a:r>
          </a:p>
          <a:p>
            <a:pPr lvl="1"/>
            <a:r>
              <a:rPr lang="en-US" dirty="0"/>
              <a:t>of a light and loose garment worn at night over a naked body </a:t>
            </a:r>
          </a:p>
          <a:p>
            <a:endParaRPr lang="en-US" sz="1200" b="0" i="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word references one piece of cloth, and those who belief the Shroud is what Christ was buried with- suggest that the John 20:6-7 reference refers to the strips used to tie the linen to the body at the neck, waist, knees &amp; neck. That the meaning of linen cloths was just speaking of the pieces of linen there, including the on cloth that covered Christ’s body as a whole.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 both sides do have an argument- I am just showing you both possibilities.</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u="none" strike="noStrike" kern="1200" baseline="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28809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effectLst/>
                <a:latin typeface="+mn-lt"/>
                <a:ea typeface="+mn-ea"/>
                <a:cs typeface="+mn-cs"/>
              </a:rPr>
              <a:t>Let’s go to the dating of the shroud through scientific methods:</a:t>
            </a:r>
          </a:p>
          <a:p>
            <a:endParaRPr lang="en-US" sz="1200" kern="1200" baseline="0" dirty="0">
              <a:solidFill>
                <a:schemeClr val="tx1"/>
              </a:solidFill>
              <a:effectLst/>
              <a:latin typeface="+mn-lt"/>
              <a:ea typeface="+mn-ea"/>
              <a:cs typeface="+mn-cs"/>
            </a:endParaRPr>
          </a:p>
          <a:p>
            <a:r>
              <a:rPr lang="en-US" sz="1200" u="none" strike="noStrike" kern="1200" baseline="0" dirty="0">
                <a:solidFill>
                  <a:schemeClr val="tx1"/>
                </a:solidFill>
                <a:effectLst/>
                <a:latin typeface="+mn-lt"/>
                <a:ea typeface="+mn-ea"/>
                <a:cs typeface="+mn-cs"/>
              </a:rPr>
              <a:t>In 1988 radiocarbon dating was completed on a small portion of the shroud – it was thought to be dated between 1260-1390 AD. Which many used to reject the authenticity of the shroud. But subsequently several scientists argued that contamination could have flawed the test results, such as testing a section repaired during the Middle Ages or the fire in 1532 that damaged the shroud and might have contaminated the results. Other evidence might indicate a 1st-century origin, such as this weave type being known from cloth discovered at Masada, dating to Roman-period Judea. Pollen samples from the shroud also suggest a point of origin in the Middle East and the Mediterranean, including garland chrysanthemum that is found in the area of Judea. Analysis of dirt particles found travertine aragonite limestone that matched chemical signatures from Jerusalem tombs.</a:t>
            </a:r>
          </a:p>
          <a:p>
            <a:endParaRPr lang="en-US" sz="1200" u="none" strike="noStrike" kern="1200" baseline="0" dirty="0">
              <a:solidFill>
                <a:schemeClr val="tx1"/>
              </a:solidFill>
              <a:effectLst/>
              <a:latin typeface="+mn-lt"/>
              <a:ea typeface="+mn-ea"/>
              <a:cs typeface="+mn-cs"/>
            </a:endParaRPr>
          </a:p>
          <a:p>
            <a:r>
              <a:rPr lang="en-US" sz="1200" u="none" strike="noStrike" kern="1200" baseline="0" dirty="0">
                <a:solidFill>
                  <a:schemeClr val="tx1"/>
                </a:solidFill>
                <a:effectLst/>
                <a:latin typeface="+mn-lt"/>
                <a:ea typeface="+mn-ea"/>
                <a:cs typeface="+mn-cs"/>
              </a:rPr>
              <a:t>Another scientist </a:t>
            </a:r>
            <a:r>
              <a:rPr lang="en-US" sz="1200" kern="1200" dirty="0">
                <a:solidFill>
                  <a:schemeClr val="tx1"/>
                </a:solidFill>
                <a:effectLst/>
                <a:latin typeface="+mn-lt"/>
                <a:ea typeface="+mn-ea"/>
                <a:cs typeface="+mn-cs"/>
              </a:rPr>
              <a:t>Giulio Fanti, a professor of mechanical and thermal measurement at the University of Padua </a:t>
            </a:r>
            <a:r>
              <a:rPr lang="en-US" sz="1200" u="none" strike="noStrike" kern="1200" baseline="0" dirty="0">
                <a:solidFill>
                  <a:schemeClr val="tx1"/>
                </a:solidFill>
                <a:effectLst/>
                <a:latin typeface="+mn-lt"/>
                <a:ea typeface="+mn-ea"/>
                <a:cs typeface="+mn-cs"/>
              </a:rPr>
              <a:t>wrote of his findings:</a:t>
            </a:r>
          </a:p>
          <a:p>
            <a:endParaRPr lang="en-US" sz="120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his book </a:t>
            </a:r>
            <a:r>
              <a:rPr lang="en-US" sz="1200" i="1" kern="1200" dirty="0">
                <a:solidFill>
                  <a:schemeClr val="tx1"/>
                </a:solidFill>
                <a:effectLst/>
                <a:latin typeface="+mn-lt"/>
                <a:ea typeface="+mn-ea"/>
                <a:cs typeface="+mn-cs"/>
              </a:rPr>
              <a:t>Il </a:t>
            </a:r>
            <a:r>
              <a:rPr lang="en-US" sz="1200" i="1" kern="1200" dirty="0" err="1">
                <a:solidFill>
                  <a:schemeClr val="tx1"/>
                </a:solidFill>
                <a:effectLst/>
                <a:latin typeface="+mn-lt"/>
                <a:ea typeface="+mn-ea"/>
                <a:cs typeface="+mn-cs"/>
              </a:rPr>
              <a:t>Mistero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della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Sindone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Mystery of the Shroud</a:t>
            </a:r>
            <a:r>
              <a:rPr lang="en-US" sz="1200" kern="1200" dirty="0">
                <a:solidFill>
                  <a:schemeClr val="tx1"/>
                </a:solidFill>
                <a:effectLst/>
                <a:latin typeface="+mn-lt"/>
                <a:ea typeface="+mn-ea"/>
                <a:cs typeface="+mn-cs"/>
              </a:rPr>
              <a:t>) that over the past fifteen years he has had material from the fibers extracted in 1988 re-dated by three different laboratories and analyzed the fibers using nondestructive vibrational spectroscopy and several other tests. Fanti reports the original radiocarbon dates evidently were performed on contaminants or on fibers used to repair damage from a medieval fire. The revised dates report the Shroud’s fabrics date between 300 B.C. and 400 A.D. Fanti also says his tests confirm the presence of pollen and dust consistent with a Middle Eastern origin.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u="none" strike="noStrike" kern="1200" baseline="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32987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During some preliminary scientific investigation in 1973, Swiss forensic scientist Dr Max Frei applied adhesive tapes to the shroud to lift from it any loose microscopic particles. Examining these samples under the microscope, he was able to identify pollen grains from many plant species. The pollen grains of each species have a unique shape and surface texture. They are to plants what fingerprints are to us. The publication of Frei's analysis was of profound importance, because the geographical distribution of these plants he identified matches the journey of the shroud as described above. Of the 58 species Frei identified, 13 are found only in southern Israel. These include at least 6 species found only in the vicinity of Jerusalem. He identified a further 20 species found in the region around Edessa, as well as other species found in France and Italy.</a:t>
            </a:r>
          </a:p>
          <a:p>
            <a:r>
              <a:rPr lang="en-AU" sz="1200" kern="1200" dirty="0">
                <a:solidFill>
                  <a:schemeClr val="tx1"/>
                </a:solidFill>
                <a:effectLst/>
                <a:latin typeface="+mn-lt"/>
                <a:ea typeface="+mn-ea"/>
                <a:cs typeface="+mn-cs"/>
              </a:rPr>
              <a:t>The species represented by the greatest number of pollen grains in Frei's research was </a:t>
            </a:r>
            <a:r>
              <a:rPr lang="en-AU" sz="1200" kern="1200" dirty="0" err="1">
                <a:solidFill>
                  <a:schemeClr val="tx1"/>
                </a:solidFill>
                <a:effectLst/>
                <a:latin typeface="+mn-lt"/>
                <a:ea typeface="+mn-ea"/>
                <a:cs typeface="+mn-cs"/>
              </a:rPr>
              <a:t>Goundelia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tournefortii</a:t>
            </a:r>
            <a:r>
              <a:rPr lang="en-AU" sz="1200" kern="1200" dirty="0">
                <a:solidFill>
                  <a:schemeClr val="tx1"/>
                </a:solidFill>
                <a:effectLst/>
                <a:latin typeface="+mn-lt"/>
                <a:ea typeface="+mn-ea"/>
                <a:cs typeface="+mn-cs"/>
              </a:rPr>
              <a:t>, commonly known as thorny thistle tumbleweed. Grant Jeffrey comments that "Scholars believe that this plant contained the type of thistle that was used by the Roman soldiers to make a crown of thorns that produced the scalp wounds on Jesus' head that are visible on the burial cloth."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Frei's findings have been confirmed by a review of the pollen evidence in 1999 by Professor Uri Baruch, a pollen expert with the </a:t>
            </a:r>
            <a:r>
              <a:rPr lang="en-AU" sz="1200" kern="1200" dirty="0" err="1">
                <a:solidFill>
                  <a:schemeClr val="tx1"/>
                </a:solidFill>
                <a:effectLst/>
                <a:latin typeface="+mn-lt"/>
                <a:ea typeface="+mn-ea"/>
                <a:cs typeface="+mn-cs"/>
              </a:rPr>
              <a:t>Isreali</a:t>
            </a:r>
            <a:r>
              <a:rPr lang="en-AU" sz="1200" kern="1200" dirty="0">
                <a:solidFill>
                  <a:schemeClr val="tx1"/>
                </a:solidFill>
                <a:effectLst/>
                <a:latin typeface="+mn-lt"/>
                <a:ea typeface="+mn-ea"/>
                <a:cs typeface="+mn-cs"/>
              </a:rPr>
              <a:t> Antiquities Authority.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191901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sz="1200" kern="1200" dirty="0">
                <a:solidFill>
                  <a:schemeClr val="tx1"/>
                </a:solidFill>
                <a:effectLst/>
                <a:latin typeface="+mn-lt"/>
                <a:ea typeface="+mn-ea"/>
                <a:cs typeface="+mn-cs"/>
              </a:rPr>
              <a:t>The Sudarium</a:t>
            </a:r>
            <a:r>
              <a:rPr lang="en-AU" sz="1200" kern="1200" baseline="0" dirty="0">
                <a:solidFill>
                  <a:schemeClr val="tx1"/>
                </a:solidFill>
                <a:effectLst/>
                <a:latin typeface="+mn-lt"/>
                <a:ea typeface="+mn-ea"/>
                <a:cs typeface="+mn-cs"/>
              </a:rPr>
              <a:t> of Oviedo is a cloth that is 34” by 21”</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cloth has been</a:t>
            </a:r>
            <a:r>
              <a:rPr lang="en-AU" sz="1200" kern="1200" baseline="0" dirty="0">
                <a:solidFill>
                  <a:schemeClr val="tx1"/>
                </a:solidFill>
                <a:effectLst/>
                <a:latin typeface="+mn-lt"/>
                <a:ea typeface="+mn-ea"/>
                <a:cs typeface="+mn-cs"/>
              </a:rPr>
              <a:t> in Spain since the early 7</a:t>
            </a:r>
            <a:r>
              <a:rPr lang="en-AU" sz="1200" kern="1200" baseline="30000" dirty="0">
                <a:solidFill>
                  <a:schemeClr val="tx1"/>
                </a:solidFill>
                <a:effectLst/>
                <a:latin typeface="+mn-lt"/>
                <a:ea typeface="+mn-ea"/>
                <a:cs typeface="+mn-cs"/>
              </a:rPr>
              <a:t>th</a:t>
            </a:r>
            <a:r>
              <a:rPr lang="en-AU" sz="1200" kern="1200" baseline="0" dirty="0">
                <a:solidFill>
                  <a:schemeClr val="tx1"/>
                </a:solidFill>
                <a:effectLst/>
                <a:latin typeface="+mn-lt"/>
                <a:ea typeface="+mn-ea"/>
                <a:cs typeface="+mn-cs"/>
              </a:rPr>
              <a:t> century… In 570AD </a:t>
            </a:r>
            <a:r>
              <a:rPr lang="en-AU" sz="1200" kern="1200" baseline="0" dirty="0" err="1">
                <a:solidFill>
                  <a:schemeClr val="tx1"/>
                </a:solidFill>
                <a:effectLst/>
                <a:latin typeface="+mn-lt"/>
                <a:ea typeface="+mn-ea"/>
                <a:cs typeface="+mn-cs"/>
              </a:rPr>
              <a:t>Antoninus</a:t>
            </a:r>
            <a:r>
              <a:rPr lang="en-AU" sz="1200" kern="1200" baseline="0" dirty="0">
                <a:solidFill>
                  <a:schemeClr val="tx1"/>
                </a:solidFill>
                <a:effectLst/>
                <a:latin typeface="+mn-lt"/>
                <a:ea typeface="+mn-ea"/>
                <a:cs typeface="+mn-cs"/>
              </a:rPr>
              <a:t> of Piacenza wrote that the Sudarium was cared for in the vicinity of Jerusalem, in a cave near the monastery of St. Mark.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This cloth was said to be used to wipe or wrap around Jesus' face while he was taken down from the cross. Unlike the Shroud of Turin there is no image. However, it has blood stains and bodily fluids.</a:t>
            </a:r>
          </a:p>
          <a:p>
            <a:r>
              <a:rPr lang="en-AU" sz="1200" kern="1200" baseline="0" dirty="0">
                <a:solidFill>
                  <a:schemeClr val="tx1"/>
                </a:solidFill>
                <a:effectLst/>
                <a:latin typeface="+mn-lt"/>
                <a:ea typeface="+mn-ea"/>
                <a:cs typeface="+mn-cs"/>
              </a:rPr>
              <a:t>It is believed by some that the blood type found on both the Sudarium and the Shroud are type AB and the blood markings line up with those on the Shroud of Turin, also the pollen grains found were identical to the Shroud and originated in Jerusalem.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blood on the Sudarium has been identified as human, and as type AB. There is very little blood actually remaining on the shroud. It is degraded, and most of it has been replaced by bacteria and fungi. Some reports show that it is believed to be human blood but state that there is not enough data to be certain. </a:t>
            </a:r>
          </a:p>
          <a:p>
            <a:r>
              <a:rPr lang="en-AU" sz="1200" kern="1200" dirty="0">
                <a:solidFill>
                  <a:schemeClr val="tx1"/>
                </a:solidFill>
                <a:effectLst/>
                <a:latin typeface="+mn-lt"/>
                <a:ea typeface="+mn-ea"/>
                <a:cs typeface="+mn-cs"/>
              </a:rPr>
              <a:t>Dr Baima </a:t>
            </a:r>
            <a:r>
              <a:rPr lang="en-AU" sz="1200" kern="1200" dirty="0" err="1">
                <a:solidFill>
                  <a:schemeClr val="tx1"/>
                </a:solidFill>
                <a:effectLst/>
                <a:latin typeface="+mn-lt"/>
                <a:ea typeface="+mn-ea"/>
                <a:cs typeface="+mn-cs"/>
              </a:rPr>
              <a:t>Ballone</a:t>
            </a:r>
            <a:r>
              <a:rPr lang="en-AU" sz="1200" kern="1200" dirty="0">
                <a:solidFill>
                  <a:schemeClr val="tx1"/>
                </a:solidFill>
                <a:effectLst/>
                <a:latin typeface="+mn-lt"/>
                <a:ea typeface="+mn-ea"/>
                <a:cs typeface="+mn-cs"/>
              </a:rPr>
              <a:t> a former surgeon, coroner and Professor of Forensic Medicine at the University of Turin - has analysed samples taken from the cloth with adhesive tape and reported that the blood on the shroud is also type AB. </a:t>
            </a:r>
            <a:r>
              <a:rPr lang="en-US" b="0" i="0" dirty="0">
                <a:solidFill>
                  <a:srgbClr val="333333"/>
                </a:solidFill>
                <a:effectLst/>
                <a:latin typeface="Georgia" panose="02040502050405020303" pitchFamily="18" charset="0"/>
              </a:rPr>
              <a:t>Baima </a:t>
            </a:r>
            <a:r>
              <a:rPr lang="en-US" b="0" i="0" dirty="0" err="1">
                <a:solidFill>
                  <a:srgbClr val="333333"/>
                </a:solidFill>
                <a:effectLst/>
                <a:latin typeface="Georgia" panose="02040502050405020303" pitchFamily="18" charset="0"/>
              </a:rPr>
              <a:t>Bollone</a:t>
            </a:r>
            <a:r>
              <a:rPr lang="en-US" b="0" i="0" dirty="0">
                <a:solidFill>
                  <a:srgbClr val="333333"/>
                </a:solidFill>
                <a:effectLst/>
                <a:latin typeface="Georgia" panose="02040502050405020303" pitchFamily="18" charset="0"/>
              </a:rPr>
              <a:t> and his colleagues used fluorescent human </a:t>
            </a:r>
            <a:r>
              <a:rPr lang="en-US" b="0" i="0" u="none" strike="noStrike" dirty="0">
                <a:solidFill>
                  <a:srgbClr val="0066CC"/>
                </a:solidFill>
                <a:effectLst/>
                <a:latin typeface="Georgia" panose="02040502050405020303" pitchFamily="18" charset="0"/>
                <a:hlinkClick r:id="rId3"/>
              </a:rPr>
              <a:t>antibodies</a:t>
            </a:r>
            <a:r>
              <a:rPr lang="en-US" b="0" i="0" dirty="0">
                <a:solidFill>
                  <a:srgbClr val="333333"/>
                </a:solidFill>
                <a:effectLst/>
                <a:latin typeface="Georgia" panose="02040502050405020303" pitchFamily="18" charset="0"/>
              </a:rPr>
              <a:t> to demonstrate that it was human blood on the threads from the soles of the two feet (B12c and B12d)[</a:t>
            </a:r>
            <a:r>
              <a:rPr lang="en-US" b="0" i="0" u="none" strike="noStrike" dirty="0">
                <a:solidFill>
                  <a:srgbClr val="0066CC"/>
                </a:solidFill>
                <a:effectLst/>
                <a:latin typeface="Georgia" panose="02040502050405020303" pitchFamily="18" charset="0"/>
                <a:hlinkClick r:id="rId4"/>
              </a:rPr>
              <a:t>19</a:t>
            </a:r>
            <a:r>
              <a:rPr lang="en-US" b="0" i="0" dirty="0">
                <a:solidFill>
                  <a:srgbClr val="333333"/>
                </a:solidFill>
                <a:effectLst/>
                <a:latin typeface="Georgia" panose="02040502050405020303" pitchFamily="18" charset="0"/>
              </a:rPr>
              <a:t>]. </a:t>
            </a:r>
          </a:p>
          <a:p>
            <a:r>
              <a:rPr lang="en-AU" sz="1200" kern="1200" dirty="0">
                <a:solidFill>
                  <a:schemeClr val="tx1"/>
                </a:solidFill>
                <a:effectLst/>
                <a:latin typeface="+mn-lt"/>
                <a:ea typeface="+mn-ea"/>
                <a:cs typeface="+mn-cs"/>
              </a:rPr>
              <a:t>Interestingly, type AB is quite rare in Europe and most of the world, about 3.2% of population. However, it is quite common (18%) among Jews from Northern Palestine.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reason we studied these artifacts is to have a little understanding of what is out there. Many people rest their faith on these items, while many other use these artifacts as proof of Christ not existing.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Where does our faith lie?</a:t>
            </a:r>
          </a:p>
          <a:p>
            <a:r>
              <a:rPr lang="en-US" b="0" i="0" dirty="0">
                <a:solidFill>
                  <a:srgbClr val="333333"/>
                </a:solidFill>
                <a:effectLst/>
                <a:latin typeface="Open Sans" panose="020B0606030504020204" pitchFamily="34" charset="0"/>
              </a:rPr>
              <a:t>“For those who believe, no explanation is necessary; for those who do not, no explanation is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240402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4/7/2024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heshroudofturin.blogspot.com/2021/05/turin-shroud-encyclopedia-copyright.html" TargetMode="External"/><Relationship Id="rId3" Type="http://schemas.openxmlformats.org/officeDocument/2006/relationships/image" Target="../media/image1.png"/><Relationship Id="rId7" Type="http://schemas.openxmlformats.org/officeDocument/2006/relationships/hyperlink" Target="http://www.catholicjournal.us/2010/10/26/the-shroud-and-sudari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jesusisreal.org/shroudofturin/" TargetMode="External"/><Relationship Id="rId5" Type="http://schemas.openxmlformats.org/officeDocument/2006/relationships/hyperlink" Target="https://answersingenesis.org/archaeology/shroud-of-turin-gets-own-app/" TargetMode="External"/><Relationship Id="rId4" Type="http://schemas.openxmlformats.org/officeDocument/2006/relationships/hyperlink" Target="https://answersingenesis.org/archaeology/testing-the-shroud-of-turin/" TargetMode="External"/><Relationship Id="rId9"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hyperlink" Target="https://theshroudofturin.blogspot.com/2021/05/turin-shroud-encyclopedia-copyright.html" TargetMode="External"/><Relationship Id="rId3" Type="http://schemas.openxmlformats.org/officeDocument/2006/relationships/image" Target="../media/image1.png"/><Relationship Id="rId7" Type="http://schemas.openxmlformats.org/officeDocument/2006/relationships/hyperlink" Target="http://www.catholicjournal.us/2010/10/26/the-shroud-and-sudari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jesusisreal.org/shroudofturin/" TargetMode="External"/><Relationship Id="rId5" Type="http://schemas.openxmlformats.org/officeDocument/2006/relationships/hyperlink" Target="https://answersingenesis.org/archaeology/shroud-of-turin-gets-own-app/" TargetMode="External"/><Relationship Id="rId4" Type="http://schemas.openxmlformats.org/officeDocument/2006/relationships/hyperlink" Target="https://answersingenesis.org/archaeology/testing-the-shroud-of-turin/" TargetMode="External"/><Relationship Id="rId9"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BD5E46-ED7D-95BD-88CE-8F14987CE566}"/>
              </a:ext>
            </a:extLst>
          </p:cNvPr>
          <p:cNvPicPr>
            <a:picLocks noChangeAspect="1"/>
          </p:cNvPicPr>
          <p:nvPr/>
        </p:nvPicPr>
        <p:blipFill>
          <a:blip r:embed="rId3"/>
          <a:stretch>
            <a:fillRect/>
          </a:stretch>
        </p:blipFill>
        <p:spPr>
          <a:xfrm>
            <a:off x="11576" y="-3858"/>
            <a:ext cx="9132424" cy="7204977"/>
          </a:xfrm>
          <a:prstGeom prst="rect">
            <a:avLst/>
          </a:prstGeom>
        </p:spPr>
      </p:pic>
      <p:sp>
        <p:nvSpPr>
          <p:cNvPr id="2" name="TextBox 1"/>
          <p:cNvSpPr txBox="1"/>
          <p:nvPr/>
        </p:nvSpPr>
        <p:spPr>
          <a:xfrm>
            <a:off x="228600" y="2590800"/>
            <a:ext cx="8763000" cy="1015663"/>
          </a:xfrm>
          <a:prstGeom prst="rect">
            <a:avLst/>
          </a:prstGeom>
          <a:noFill/>
        </p:spPr>
        <p:txBody>
          <a:bodyPr wrap="square" rtlCol="0">
            <a:spAutoFit/>
          </a:bodyPr>
          <a:lstStyle/>
          <a:p>
            <a:pPr algn="ctr"/>
            <a:r>
              <a:rPr lang="en-US" sz="6000" dirty="0">
                <a:solidFill>
                  <a:srgbClr val="C00000"/>
                </a:solidFill>
                <a:latin typeface="AR DELANEY" panose="02000000000000000000" pitchFamily="2" charset="0"/>
              </a:rPr>
              <a:t>Sharing the Shroud</a:t>
            </a:r>
          </a:p>
        </p:txBody>
      </p:sp>
      <p:sp>
        <p:nvSpPr>
          <p:cNvPr id="3" name="TextBox 2"/>
          <p:cNvSpPr txBox="1"/>
          <p:nvPr/>
        </p:nvSpPr>
        <p:spPr>
          <a:xfrm>
            <a:off x="199663" y="5110872"/>
            <a:ext cx="7115218" cy="2308324"/>
          </a:xfrm>
          <a:prstGeom prst="rect">
            <a:avLst/>
          </a:prstGeom>
          <a:noFill/>
        </p:spPr>
        <p:txBody>
          <a:bodyPr wrap="none" rtlCol="0">
            <a:spAutoFit/>
          </a:bodyPr>
          <a:lstStyle/>
          <a:p>
            <a:r>
              <a:rPr lang="en-US" dirty="0">
                <a:hlinkClick r:id="rId4"/>
              </a:rPr>
              <a:t>https://answersingenesis.org/archaeology/testing-the-shroud-of-turin/</a:t>
            </a:r>
            <a:endParaRPr lang="en-US" dirty="0"/>
          </a:p>
          <a:p>
            <a:r>
              <a:rPr lang="en-US" dirty="0"/>
              <a:t>Spiritual Encounter With the Shroud by Caspar McCloud</a:t>
            </a:r>
          </a:p>
          <a:p>
            <a:r>
              <a:rPr lang="en-US" dirty="0">
                <a:hlinkClick r:id="rId5"/>
              </a:rPr>
              <a:t>https://answersingenesis.org/archaeology/shroud-of-turin-gets-own-app/</a:t>
            </a:r>
            <a:endParaRPr lang="en-US" dirty="0"/>
          </a:p>
          <a:p>
            <a:r>
              <a:rPr lang="en-AU" dirty="0">
                <a:hlinkClick r:id="rId6"/>
              </a:rPr>
              <a:t>http://www.jesusisreal.org/shroudofturin/</a:t>
            </a:r>
            <a:r>
              <a:rPr lang="en-AU" dirty="0"/>
              <a:t> </a:t>
            </a:r>
          </a:p>
          <a:p>
            <a:r>
              <a:rPr lang="en-AU" dirty="0">
                <a:hlinkClick r:id="rId7"/>
              </a:rPr>
              <a:t>http://www.catholicjournal.us/2010/10/26/the-shroud-and-sudarium/</a:t>
            </a:r>
            <a:r>
              <a:rPr lang="en-AU" dirty="0"/>
              <a:t> </a:t>
            </a:r>
          </a:p>
          <a:p>
            <a:r>
              <a:rPr lang="en-US" dirty="0">
                <a:hlinkClick r:id="rId8"/>
              </a:rPr>
              <a:t>The Shroud of Turin: Baima </a:t>
            </a:r>
            <a:r>
              <a:rPr lang="en-US" dirty="0" err="1">
                <a:hlinkClick r:id="rId8"/>
              </a:rPr>
              <a:t>Ballone</a:t>
            </a:r>
            <a:r>
              <a:rPr lang="en-US" dirty="0">
                <a:hlinkClick r:id="rId8"/>
              </a:rPr>
              <a:t>, P., Turin Shroud Encyclopedia</a:t>
            </a:r>
            <a:endParaRPr lang="en-US" dirty="0"/>
          </a:p>
          <a:p>
            <a:r>
              <a:rPr lang="en-US" dirty="0"/>
              <a:t>Excavating the Evidence for Jesus by Titus Kennedy</a:t>
            </a:r>
          </a:p>
          <a:p>
            <a:endParaRPr lang="en-US" dirty="0"/>
          </a:p>
        </p:txBody>
      </p:sp>
      <p:sp>
        <p:nvSpPr>
          <p:cNvPr id="7" name="TextBox 6">
            <a:extLst>
              <a:ext uri="{FF2B5EF4-FFF2-40B4-BE49-F238E27FC236}">
                <a16:creationId xmlns:a16="http://schemas.microsoft.com/office/drawing/2014/main" id="{056658EE-5AB3-6517-8EE0-DBC7B3A1511C}"/>
              </a:ext>
            </a:extLst>
          </p:cNvPr>
          <p:cNvSpPr txBox="1"/>
          <p:nvPr/>
        </p:nvSpPr>
        <p:spPr>
          <a:xfrm>
            <a:off x="2286000" y="7024836"/>
            <a:ext cx="4572000" cy="1015663"/>
          </a:xfrm>
          <a:prstGeom prst="rect">
            <a:avLst/>
          </a:prstGeom>
          <a:noFill/>
        </p:spPr>
        <p:txBody>
          <a:bodyPr wrap="square">
            <a:spAutoFit/>
          </a:bodyPr>
          <a:lstStyle/>
          <a:p>
            <a:pPr algn="ctr"/>
            <a:r>
              <a:rPr lang="en-US" sz="6000" dirty="0" err="1">
                <a:solidFill>
                  <a:srgbClr val="C00000"/>
                </a:solidFill>
                <a:latin typeface="AR DELANEY" panose="02000000000000000000" pitchFamily="2" charset="0"/>
              </a:rPr>
              <a:t>oF</a:t>
            </a:r>
            <a:r>
              <a:rPr lang="en-US" sz="6000" dirty="0">
                <a:solidFill>
                  <a:srgbClr val="C00000"/>
                </a:solidFill>
                <a:latin typeface="AR DELANEY" panose="02000000000000000000" pitchFamily="2" charset="0"/>
              </a:rPr>
              <a:t> Turin</a:t>
            </a:r>
          </a:p>
        </p:txBody>
      </p:sp>
      <p:pic>
        <p:nvPicPr>
          <p:cNvPr id="27" name="Picture 26">
            <a:extLst>
              <a:ext uri="{FF2B5EF4-FFF2-40B4-BE49-F238E27FC236}">
                <a16:creationId xmlns:a16="http://schemas.microsoft.com/office/drawing/2014/main" id="{1240C63B-6B8C-2368-F6E4-F4A832058853}"/>
              </a:ext>
            </a:extLst>
          </p:cNvPr>
          <p:cNvPicPr>
            <a:picLocks noChangeAspect="1"/>
          </p:cNvPicPr>
          <p:nvPr/>
        </p:nvPicPr>
        <p:blipFill>
          <a:blip r:embed="rId9"/>
          <a:stretch>
            <a:fillRect/>
          </a:stretch>
        </p:blipFill>
        <p:spPr>
          <a:xfrm>
            <a:off x="199663" y="152400"/>
            <a:ext cx="2517820" cy="6355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3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BD5E46-ED7D-95BD-88CE-8F14987CE566}"/>
              </a:ext>
            </a:extLst>
          </p:cNvPr>
          <p:cNvPicPr>
            <a:picLocks noChangeAspect="1"/>
          </p:cNvPicPr>
          <p:nvPr/>
        </p:nvPicPr>
        <p:blipFill>
          <a:blip r:embed="rId3"/>
          <a:stretch>
            <a:fillRect/>
          </a:stretch>
        </p:blipFill>
        <p:spPr>
          <a:xfrm>
            <a:off x="0" y="0"/>
            <a:ext cx="9132424" cy="7204977"/>
          </a:xfrm>
          <a:prstGeom prst="rect">
            <a:avLst/>
          </a:prstGeom>
        </p:spPr>
      </p:pic>
      <p:sp>
        <p:nvSpPr>
          <p:cNvPr id="2" name="TextBox 1"/>
          <p:cNvSpPr txBox="1"/>
          <p:nvPr/>
        </p:nvSpPr>
        <p:spPr>
          <a:xfrm>
            <a:off x="184712" y="5283562"/>
            <a:ext cx="8763000" cy="1015663"/>
          </a:xfrm>
          <a:prstGeom prst="rect">
            <a:avLst/>
          </a:prstGeom>
          <a:noFill/>
        </p:spPr>
        <p:txBody>
          <a:bodyPr wrap="square" rtlCol="0">
            <a:spAutoFit/>
          </a:bodyPr>
          <a:lstStyle/>
          <a:p>
            <a:pPr algn="ctr"/>
            <a:r>
              <a:rPr lang="en-US" sz="6000" dirty="0">
                <a:solidFill>
                  <a:srgbClr val="C00000"/>
                </a:solidFill>
                <a:latin typeface="AR DELANEY" panose="02000000000000000000" pitchFamily="2" charset="0"/>
              </a:rPr>
              <a:t>Sharing the Shroud</a:t>
            </a:r>
          </a:p>
        </p:txBody>
      </p:sp>
      <p:sp>
        <p:nvSpPr>
          <p:cNvPr id="3" name="TextBox 2"/>
          <p:cNvSpPr txBox="1"/>
          <p:nvPr/>
        </p:nvSpPr>
        <p:spPr>
          <a:xfrm>
            <a:off x="241139" y="7542313"/>
            <a:ext cx="7115218" cy="2308324"/>
          </a:xfrm>
          <a:prstGeom prst="rect">
            <a:avLst/>
          </a:prstGeom>
          <a:noFill/>
        </p:spPr>
        <p:txBody>
          <a:bodyPr wrap="none" rtlCol="0">
            <a:spAutoFit/>
          </a:bodyPr>
          <a:lstStyle/>
          <a:p>
            <a:r>
              <a:rPr lang="en-US" dirty="0">
                <a:hlinkClick r:id="rId4"/>
              </a:rPr>
              <a:t>https://answersingenesis.org/archaeology/testing-the-shroud-of-turin/</a:t>
            </a:r>
            <a:endParaRPr lang="en-US" dirty="0"/>
          </a:p>
          <a:p>
            <a:r>
              <a:rPr lang="en-US" dirty="0"/>
              <a:t>Spiritual Encounter With the Shroud by Caspar McCloud</a:t>
            </a:r>
          </a:p>
          <a:p>
            <a:r>
              <a:rPr lang="en-US" dirty="0">
                <a:hlinkClick r:id="rId5"/>
              </a:rPr>
              <a:t>https://answersingenesis.org/archaeology/shroud-of-turin-gets-own-app/</a:t>
            </a:r>
            <a:endParaRPr lang="en-US" dirty="0"/>
          </a:p>
          <a:p>
            <a:r>
              <a:rPr lang="en-AU" dirty="0">
                <a:hlinkClick r:id="rId6"/>
              </a:rPr>
              <a:t>http://www.jesusisreal.org/shroudofturin/</a:t>
            </a:r>
            <a:r>
              <a:rPr lang="en-AU" dirty="0"/>
              <a:t> </a:t>
            </a:r>
          </a:p>
          <a:p>
            <a:r>
              <a:rPr lang="en-AU" dirty="0">
                <a:hlinkClick r:id="rId7"/>
              </a:rPr>
              <a:t>http://www.catholicjournal.us/2010/10/26/the-shroud-and-sudarium/</a:t>
            </a:r>
            <a:r>
              <a:rPr lang="en-AU" dirty="0"/>
              <a:t> </a:t>
            </a:r>
          </a:p>
          <a:p>
            <a:r>
              <a:rPr lang="en-US" dirty="0">
                <a:hlinkClick r:id="rId8"/>
              </a:rPr>
              <a:t>The Shroud of Turin: Baima </a:t>
            </a:r>
            <a:r>
              <a:rPr lang="en-US" dirty="0" err="1">
                <a:hlinkClick r:id="rId8"/>
              </a:rPr>
              <a:t>Ballone</a:t>
            </a:r>
            <a:r>
              <a:rPr lang="en-US" dirty="0">
                <a:hlinkClick r:id="rId8"/>
              </a:rPr>
              <a:t>, P., Turin Shroud Encyclopedia</a:t>
            </a:r>
            <a:endParaRPr lang="en-US" dirty="0"/>
          </a:p>
          <a:p>
            <a:r>
              <a:rPr lang="en-US" dirty="0"/>
              <a:t>Excavating the Evidence for Jesus by Titus Kennedy</a:t>
            </a:r>
          </a:p>
          <a:p>
            <a:endParaRPr lang="en-US" dirty="0"/>
          </a:p>
        </p:txBody>
      </p:sp>
      <p:sp>
        <p:nvSpPr>
          <p:cNvPr id="7" name="TextBox 6">
            <a:extLst>
              <a:ext uri="{FF2B5EF4-FFF2-40B4-BE49-F238E27FC236}">
                <a16:creationId xmlns:a16="http://schemas.microsoft.com/office/drawing/2014/main" id="{056658EE-5AB3-6517-8EE0-DBC7B3A1511C}"/>
              </a:ext>
            </a:extLst>
          </p:cNvPr>
          <p:cNvSpPr txBox="1"/>
          <p:nvPr/>
        </p:nvSpPr>
        <p:spPr>
          <a:xfrm>
            <a:off x="2280212" y="6031422"/>
            <a:ext cx="4572000" cy="1015663"/>
          </a:xfrm>
          <a:prstGeom prst="rect">
            <a:avLst/>
          </a:prstGeom>
          <a:noFill/>
        </p:spPr>
        <p:txBody>
          <a:bodyPr wrap="square">
            <a:spAutoFit/>
          </a:bodyPr>
          <a:lstStyle/>
          <a:p>
            <a:pPr algn="ctr"/>
            <a:r>
              <a:rPr lang="en-US" sz="6000" dirty="0" err="1">
                <a:solidFill>
                  <a:srgbClr val="C00000"/>
                </a:solidFill>
                <a:latin typeface="AR DELANEY" panose="02000000000000000000" pitchFamily="2" charset="0"/>
              </a:rPr>
              <a:t>oF</a:t>
            </a:r>
            <a:r>
              <a:rPr lang="en-US" sz="6000" dirty="0">
                <a:solidFill>
                  <a:srgbClr val="C00000"/>
                </a:solidFill>
                <a:latin typeface="AR DELANEY" panose="02000000000000000000" pitchFamily="2" charset="0"/>
              </a:rPr>
              <a:t> Turin</a:t>
            </a:r>
          </a:p>
        </p:txBody>
      </p:sp>
      <p:pic>
        <p:nvPicPr>
          <p:cNvPr id="27" name="Picture 26">
            <a:extLst>
              <a:ext uri="{FF2B5EF4-FFF2-40B4-BE49-F238E27FC236}">
                <a16:creationId xmlns:a16="http://schemas.microsoft.com/office/drawing/2014/main" id="{1240C63B-6B8C-2368-F6E4-F4A832058853}"/>
              </a:ext>
            </a:extLst>
          </p:cNvPr>
          <p:cNvPicPr>
            <a:picLocks noChangeAspect="1"/>
          </p:cNvPicPr>
          <p:nvPr/>
        </p:nvPicPr>
        <p:blipFill>
          <a:blip r:embed="rId9"/>
          <a:stretch>
            <a:fillRect/>
          </a:stretch>
        </p:blipFill>
        <p:spPr>
          <a:xfrm>
            <a:off x="6614604" y="6299225"/>
            <a:ext cx="2517820" cy="635540"/>
          </a:xfrm>
          <a:prstGeom prst="rect">
            <a:avLst/>
          </a:prstGeom>
        </p:spPr>
      </p:pic>
    </p:spTree>
    <p:extLst>
      <p:ext uri="{BB962C8B-B14F-4D97-AF65-F5344CB8AC3E}">
        <p14:creationId xmlns:p14="http://schemas.microsoft.com/office/powerpoint/2010/main" val="174987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9011" y="228600"/>
            <a:ext cx="5175885" cy="646331"/>
          </a:xfrm>
          <a:prstGeom prst="rect">
            <a:avLst/>
          </a:prstGeom>
          <a:noFill/>
        </p:spPr>
        <p:txBody>
          <a:bodyPr wrap="square" rtlCol="0">
            <a:spAutoFit/>
          </a:bodyPr>
          <a:lstStyle/>
          <a:p>
            <a:r>
              <a:rPr lang="en-US" sz="3600" b="1" dirty="0">
                <a:latin typeface="BernhardTango BT" panose="03040602040406080504" pitchFamily="66" charset="0"/>
              </a:rPr>
              <a:t>   The Shroud of Turin</a:t>
            </a:r>
          </a:p>
        </p:txBody>
      </p:sp>
      <p:pic>
        <p:nvPicPr>
          <p:cNvPr id="5" name="Picture 4"/>
          <p:cNvPicPr/>
          <p:nvPr/>
        </p:nvPicPr>
        <p:blipFill>
          <a:blip r:embed="rId3"/>
          <a:stretch>
            <a:fillRect/>
          </a:stretch>
        </p:blipFill>
        <p:spPr>
          <a:xfrm>
            <a:off x="0" y="-9861"/>
            <a:ext cx="3429000" cy="6867861"/>
          </a:xfrm>
          <a:prstGeom prst="rect">
            <a:avLst/>
          </a:prstGeom>
        </p:spPr>
      </p:pic>
    </p:spTree>
    <p:extLst>
      <p:ext uri="{BB962C8B-B14F-4D97-AF65-F5344CB8AC3E}">
        <p14:creationId xmlns:p14="http://schemas.microsoft.com/office/powerpoint/2010/main" val="350123627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9011" y="228600"/>
            <a:ext cx="5175885" cy="646331"/>
          </a:xfrm>
          <a:prstGeom prst="rect">
            <a:avLst/>
          </a:prstGeom>
          <a:noFill/>
        </p:spPr>
        <p:txBody>
          <a:bodyPr wrap="square" rtlCol="0">
            <a:spAutoFit/>
          </a:bodyPr>
          <a:lstStyle/>
          <a:p>
            <a:r>
              <a:rPr lang="en-US" sz="3600" b="1" dirty="0">
                <a:latin typeface="BernhardTango BT" panose="03040602040406080504" pitchFamily="66" charset="0"/>
              </a:rPr>
              <a:t>   The Shroud of Turin</a:t>
            </a:r>
          </a:p>
        </p:txBody>
      </p:sp>
      <p:pic>
        <p:nvPicPr>
          <p:cNvPr id="6" name="Picture 5"/>
          <p:cNvPicPr/>
          <p:nvPr/>
        </p:nvPicPr>
        <p:blipFill>
          <a:blip r:embed="rId3"/>
          <a:stretch>
            <a:fillRect/>
          </a:stretch>
        </p:blipFill>
        <p:spPr>
          <a:xfrm rot="10800000">
            <a:off x="0" y="0"/>
            <a:ext cx="3657600" cy="6858000"/>
          </a:xfrm>
          <a:prstGeom prst="rect">
            <a:avLst/>
          </a:prstGeom>
        </p:spPr>
      </p:pic>
    </p:spTree>
    <p:extLst>
      <p:ext uri="{BB962C8B-B14F-4D97-AF65-F5344CB8AC3E}">
        <p14:creationId xmlns:p14="http://schemas.microsoft.com/office/powerpoint/2010/main" val="9403066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9005" y="228600"/>
            <a:ext cx="1517389" cy="1754326"/>
          </a:xfrm>
          <a:prstGeom prst="rect">
            <a:avLst/>
          </a:prstGeom>
          <a:noFill/>
        </p:spPr>
        <p:txBody>
          <a:bodyPr wrap="square" rtlCol="0">
            <a:spAutoFit/>
          </a:bodyPr>
          <a:lstStyle/>
          <a:p>
            <a:r>
              <a:rPr lang="en-US" sz="3600" b="1" dirty="0">
                <a:latin typeface="BernhardTango BT" panose="03040602040406080504" pitchFamily="66" charset="0"/>
              </a:rPr>
              <a:t>   The Shroud of Turin</a:t>
            </a:r>
          </a:p>
        </p:txBody>
      </p:sp>
      <p:pic>
        <p:nvPicPr>
          <p:cNvPr id="6" name="Picture 5"/>
          <p:cNvPicPr/>
          <p:nvPr/>
        </p:nvPicPr>
        <p:blipFill>
          <a:blip r:embed="rId3"/>
          <a:stretch>
            <a:fillRect/>
          </a:stretch>
        </p:blipFill>
        <p:spPr>
          <a:xfrm rot="10800000">
            <a:off x="5486400" y="0"/>
            <a:ext cx="3657600" cy="6858000"/>
          </a:xfrm>
          <a:prstGeom prst="rect">
            <a:avLst/>
          </a:prstGeom>
        </p:spPr>
      </p:pic>
      <p:pic>
        <p:nvPicPr>
          <p:cNvPr id="5" name="Picture 4"/>
          <p:cNvPicPr/>
          <p:nvPr/>
        </p:nvPicPr>
        <p:blipFill>
          <a:blip r:embed="rId4"/>
          <a:stretch>
            <a:fillRect/>
          </a:stretch>
        </p:blipFill>
        <p:spPr>
          <a:xfrm>
            <a:off x="0" y="-17033"/>
            <a:ext cx="3429000" cy="6867861"/>
          </a:xfrm>
          <a:prstGeom prst="rect">
            <a:avLst/>
          </a:prstGeom>
        </p:spPr>
      </p:pic>
      <p:sp>
        <p:nvSpPr>
          <p:cNvPr id="2" name="Rectangle 1"/>
          <p:cNvSpPr/>
          <p:nvPr/>
        </p:nvSpPr>
        <p:spPr>
          <a:xfrm>
            <a:off x="190500" y="151179"/>
            <a:ext cx="3047999" cy="6555641"/>
          </a:xfrm>
          <a:prstGeom prst="rect">
            <a:avLst/>
          </a:prstGeom>
          <a:noFill/>
        </p:spPr>
        <p:txBody>
          <a:bodyPr wrap="square" lIns="91440" tIns="45720" rIns="91440" bIns="45720">
            <a:spAutoFit/>
          </a:bodyPr>
          <a:lstStyle/>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John 20:6-7</a:t>
            </a:r>
          </a:p>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6 Then Simon Peter came, following him, and went into the tomb; and he saw the </a:t>
            </a:r>
            <a:r>
              <a:rPr lang="en-US" sz="2800" dirty="0">
                <a:ln w="0">
                  <a:solidFill>
                    <a:schemeClr val="tx1"/>
                  </a:solidFill>
                </a:ln>
                <a:effectLst>
                  <a:outerShdw blurRad="38100" dist="25400" dir="5400000" algn="ctr" rotWithShape="0">
                    <a:srgbClr val="6E747A">
                      <a:alpha val="43000"/>
                    </a:srgbClr>
                  </a:outerShdw>
                </a:effectLst>
              </a:rPr>
              <a:t>linen</a:t>
            </a:r>
            <a:r>
              <a:rPr lang="en-US" sz="2800" dirty="0">
                <a:ln w="0">
                  <a:solidFill>
                    <a:schemeClr val="tx1"/>
                  </a:solidFill>
                </a:ln>
                <a:solidFill>
                  <a:srgbClr val="92D050"/>
                </a:solidFill>
                <a:effectLst>
                  <a:outerShdw blurRad="38100" dist="25400" dir="5400000" algn="ctr" rotWithShape="0">
                    <a:srgbClr val="6E747A">
                      <a:alpha val="43000"/>
                    </a:srgbClr>
                  </a:outerShdw>
                </a:effectLst>
              </a:rPr>
              <a:t> </a:t>
            </a:r>
            <a:r>
              <a:rPr lang="en-US" sz="2800" dirty="0">
                <a:ln w="0">
                  <a:solidFill>
                    <a:schemeClr val="tx1"/>
                  </a:solidFill>
                </a:ln>
                <a:effectLst>
                  <a:outerShdw blurRad="38100" dist="25400" dir="5400000" algn="ctr" rotWithShape="0">
                    <a:srgbClr val="6E747A">
                      <a:alpha val="43000"/>
                    </a:srgbClr>
                  </a:outerShdw>
                </a:effectLst>
              </a:rPr>
              <a:t>cloths</a:t>
            </a:r>
            <a:r>
              <a:rPr lang="en-US" sz="2800" dirty="0">
                <a:ln w="0">
                  <a:solidFill>
                    <a:schemeClr val="tx1"/>
                  </a:solidFill>
                </a:ln>
                <a:solidFill>
                  <a:srgbClr val="92D050"/>
                </a:solidFill>
                <a:effectLst>
                  <a:outerShdw blurRad="38100" dist="25400" dir="5400000" algn="ctr" rotWithShape="0">
                    <a:srgbClr val="6E747A">
                      <a:alpha val="43000"/>
                    </a:srgbClr>
                  </a:outerShdw>
                </a:effectLst>
              </a:rPr>
              <a:t> lying there, </a:t>
            </a:r>
          </a:p>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7 and the handkerchief that had been around His head, not lying with the </a:t>
            </a:r>
            <a:r>
              <a:rPr lang="en-US" sz="2800" dirty="0">
                <a:ln w="0">
                  <a:solidFill>
                    <a:schemeClr val="tx1"/>
                  </a:solidFill>
                </a:ln>
                <a:effectLst>
                  <a:outerShdw blurRad="38100" dist="25400" dir="5400000" algn="ctr" rotWithShape="0">
                    <a:srgbClr val="6E747A">
                      <a:alpha val="43000"/>
                    </a:srgbClr>
                  </a:outerShdw>
                </a:effectLst>
              </a:rPr>
              <a:t>linen cloths</a:t>
            </a:r>
            <a:r>
              <a:rPr lang="en-US" sz="2800" dirty="0">
                <a:ln w="0">
                  <a:solidFill>
                    <a:schemeClr val="tx1"/>
                  </a:solidFill>
                </a:ln>
                <a:solidFill>
                  <a:srgbClr val="92D050"/>
                </a:solidFill>
                <a:effectLst>
                  <a:outerShdw blurRad="38100" dist="25400" dir="5400000" algn="ctr" rotWithShape="0">
                    <a:srgbClr val="6E747A">
                      <a:alpha val="43000"/>
                    </a:srgbClr>
                  </a:outerShdw>
                </a:effectLst>
              </a:rPr>
              <a:t>, but folded together in a place by itself. </a:t>
            </a:r>
          </a:p>
        </p:txBody>
      </p:sp>
      <p:sp>
        <p:nvSpPr>
          <p:cNvPr id="3" name="Rectangle 2"/>
          <p:cNvSpPr/>
          <p:nvPr/>
        </p:nvSpPr>
        <p:spPr>
          <a:xfrm>
            <a:off x="5448300" y="533400"/>
            <a:ext cx="3733800" cy="5262979"/>
          </a:xfrm>
          <a:prstGeom prst="rect">
            <a:avLst/>
          </a:prstGeom>
        </p:spPr>
        <p:txBody>
          <a:bodyPr wrap="square">
            <a:spAutoFit/>
          </a:bodyPr>
          <a:lstStyle/>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Matthew 27:59-60</a:t>
            </a:r>
          </a:p>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59 When Joseph had taken the body, he wrapped it in a clean </a:t>
            </a:r>
            <a:r>
              <a:rPr lang="en-US" sz="2800" dirty="0">
                <a:ln w="0">
                  <a:solidFill>
                    <a:schemeClr val="tx1"/>
                  </a:solidFill>
                </a:ln>
                <a:effectLst>
                  <a:outerShdw blurRad="38100" dist="25400" dir="5400000" algn="ctr" rotWithShape="0">
                    <a:srgbClr val="6E747A">
                      <a:alpha val="43000"/>
                    </a:srgbClr>
                  </a:outerShdw>
                </a:effectLst>
              </a:rPr>
              <a:t>linen cloth</a:t>
            </a:r>
            <a:r>
              <a:rPr lang="en-US" sz="2800" dirty="0">
                <a:ln w="0">
                  <a:solidFill>
                    <a:schemeClr val="tx1"/>
                  </a:solidFill>
                </a:ln>
                <a:solidFill>
                  <a:srgbClr val="92D050"/>
                </a:solidFill>
                <a:effectLst>
                  <a:outerShdw blurRad="38100" dist="25400" dir="5400000" algn="ctr" rotWithShape="0">
                    <a:srgbClr val="6E747A">
                      <a:alpha val="43000"/>
                    </a:srgbClr>
                  </a:outerShdw>
                </a:effectLst>
              </a:rPr>
              <a:t>, </a:t>
            </a:r>
          </a:p>
          <a:p>
            <a:pPr algn="ctr"/>
            <a:r>
              <a:rPr lang="en-US" sz="2800" dirty="0">
                <a:ln w="0">
                  <a:solidFill>
                    <a:schemeClr val="tx1"/>
                  </a:solidFill>
                </a:ln>
                <a:solidFill>
                  <a:srgbClr val="92D050"/>
                </a:solidFill>
                <a:effectLst>
                  <a:outerShdw blurRad="38100" dist="25400" dir="5400000" algn="ctr" rotWithShape="0">
                    <a:srgbClr val="6E747A">
                      <a:alpha val="43000"/>
                    </a:srgbClr>
                  </a:outerShdw>
                </a:effectLst>
              </a:rPr>
              <a:t>60 and laid it in his new tomb which he had hewn out of the rock; and he rolled a large stone against the door of the tomb, and departed. </a:t>
            </a:r>
          </a:p>
        </p:txBody>
      </p:sp>
    </p:spTree>
    <p:extLst>
      <p:ext uri="{BB962C8B-B14F-4D97-AF65-F5344CB8AC3E}">
        <p14:creationId xmlns:p14="http://schemas.microsoft.com/office/powerpoint/2010/main" val="1707756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9005" y="228600"/>
            <a:ext cx="1517389" cy="1754326"/>
          </a:xfrm>
          <a:prstGeom prst="rect">
            <a:avLst/>
          </a:prstGeom>
          <a:noFill/>
        </p:spPr>
        <p:txBody>
          <a:bodyPr wrap="square" rtlCol="0">
            <a:spAutoFit/>
          </a:bodyPr>
          <a:lstStyle/>
          <a:p>
            <a:r>
              <a:rPr lang="en-US" sz="3600" b="1" dirty="0">
                <a:latin typeface="BernhardTango BT" panose="03040602040406080504" pitchFamily="66" charset="0"/>
              </a:rPr>
              <a:t>   The Shroud of Turin</a:t>
            </a:r>
          </a:p>
        </p:txBody>
      </p:sp>
      <p:pic>
        <p:nvPicPr>
          <p:cNvPr id="6" name="Picture 5"/>
          <p:cNvPicPr/>
          <p:nvPr/>
        </p:nvPicPr>
        <p:blipFill>
          <a:blip r:embed="rId3"/>
          <a:stretch>
            <a:fillRect/>
          </a:stretch>
        </p:blipFill>
        <p:spPr>
          <a:xfrm rot="10800000">
            <a:off x="5486400" y="0"/>
            <a:ext cx="3657600" cy="6858000"/>
          </a:xfrm>
          <a:prstGeom prst="rect">
            <a:avLst/>
          </a:prstGeom>
        </p:spPr>
      </p:pic>
      <p:pic>
        <p:nvPicPr>
          <p:cNvPr id="5" name="Picture 4"/>
          <p:cNvPicPr/>
          <p:nvPr/>
        </p:nvPicPr>
        <p:blipFill>
          <a:blip r:embed="rId4"/>
          <a:stretch>
            <a:fillRect/>
          </a:stretch>
        </p:blipFill>
        <p:spPr>
          <a:xfrm>
            <a:off x="0" y="-17033"/>
            <a:ext cx="3429000" cy="6867861"/>
          </a:xfrm>
          <a:prstGeom prst="rect">
            <a:avLst/>
          </a:prstGeom>
        </p:spPr>
      </p:pic>
    </p:spTree>
    <p:extLst>
      <p:ext uri="{BB962C8B-B14F-4D97-AF65-F5344CB8AC3E}">
        <p14:creationId xmlns:p14="http://schemas.microsoft.com/office/powerpoint/2010/main" val="16939347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9005" y="228600"/>
            <a:ext cx="1517389" cy="1754326"/>
          </a:xfrm>
          <a:prstGeom prst="rect">
            <a:avLst/>
          </a:prstGeom>
          <a:noFill/>
        </p:spPr>
        <p:txBody>
          <a:bodyPr wrap="square" rtlCol="0">
            <a:spAutoFit/>
          </a:bodyPr>
          <a:lstStyle/>
          <a:p>
            <a:r>
              <a:rPr lang="en-US" sz="3600" b="1" dirty="0">
                <a:latin typeface="BernhardTango BT" panose="03040602040406080504" pitchFamily="66" charset="0"/>
              </a:rPr>
              <a:t>   The Shroud of Turin</a:t>
            </a:r>
          </a:p>
        </p:txBody>
      </p:sp>
      <p:pic>
        <p:nvPicPr>
          <p:cNvPr id="6" name="Picture 5"/>
          <p:cNvPicPr/>
          <p:nvPr/>
        </p:nvPicPr>
        <p:blipFill>
          <a:blip r:embed="rId3"/>
          <a:stretch>
            <a:fillRect/>
          </a:stretch>
        </p:blipFill>
        <p:spPr>
          <a:xfrm rot="10800000">
            <a:off x="5486400" y="0"/>
            <a:ext cx="3657600" cy="6858000"/>
          </a:xfrm>
          <a:prstGeom prst="rect">
            <a:avLst/>
          </a:prstGeom>
        </p:spPr>
      </p:pic>
      <p:pic>
        <p:nvPicPr>
          <p:cNvPr id="5" name="Picture 4"/>
          <p:cNvPicPr/>
          <p:nvPr/>
        </p:nvPicPr>
        <p:blipFill>
          <a:blip r:embed="rId4"/>
          <a:stretch>
            <a:fillRect/>
          </a:stretch>
        </p:blipFill>
        <p:spPr>
          <a:xfrm>
            <a:off x="0" y="-17033"/>
            <a:ext cx="3429000" cy="6867861"/>
          </a:xfrm>
          <a:prstGeom prst="rect">
            <a:avLst/>
          </a:prstGeom>
        </p:spPr>
      </p:pic>
      <p:pic>
        <p:nvPicPr>
          <p:cNvPr id="7" name="Picture 6" descr="http://www.jesusisreal.org/shroudofturin/pollenrotate.jpg"/>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514600"/>
            <a:ext cx="1904999" cy="2438400"/>
          </a:xfrm>
          <a:prstGeom prst="rect">
            <a:avLst/>
          </a:prstGeom>
          <a:noFill/>
          <a:ln>
            <a:noFill/>
          </a:ln>
        </p:spPr>
      </p:pic>
    </p:spTree>
    <p:extLst>
      <p:ext uri="{BB962C8B-B14F-4D97-AF65-F5344CB8AC3E}">
        <p14:creationId xmlns:p14="http://schemas.microsoft.com/office/powerpoint/2010/main" val="2031892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381000"/>
            <a:ext cx="4724400" cy="646331"/>
          </a:xfrm>
          <a:prstGeom prst="rect">
            <a:avLst/>
          </a:prstGeom>
          <a:noFill/>
        </p:spPr>
        <p:txBody>
          <a:bodyPr wrap="square" rtlCol="0">
            <a:spAutoFit/>
          </a:bodyPr>
          <a:lstStyle/>
          <a:p>
            <a:r>
              <a:rPr lang="en-US" sz="3600" b="1" dirty="0">
                <a:latin typeface="BernhardTango BT" panose="03040602040406080504" pitchFamily="66" charset="0"/>
              </a:rPr>
              <a:t>The </a:t>
            </a:r>
            <a:r>
              <a:rPr lang="en-US" sz="3600" b="1" dirty="0" err="1">
                <a:latin typeface="BernhardTango BT" panose="03040602040406080504" pitchFamily="66" charset="0"/>
              </a:rPr>
              <a:t>Sudarium</a:t>
            </a:r>
            <a:r>
              <a:rPr lang="en-US" sz="3600" b="1" dirty="0">
                <a:latin typeface="BernhardTango BT" panose="03040602040406080504" pitchFamily="66" charset="0"/>
              </a:rPr>
              <a:t> of Oviedo</a:t>
            </a:r>
          </a:p>
        </p:txBody>
      </p:sp>
      <p:pic>
        <p:nvPicPr>
          <p:cNvPr id="8" name="Picture 7"/>
          <p:cNvPicPr/>
          <p:nvPr/>
        </p:nvPicPr>
        <p:blipFill>
          <a:blip r:embed="rId3"/>
          <a:stretch>
            <a:fillRect/>
          </a:stretch>
        </p:blipFill>
        <p:spPr>
          <a:xfrm>
            <a:off x="723900" y="1600200"/>
            <a:ext cx="7848600" cy="4114800"/>
          </a:xfrm>
          <a:prstGeom prst="rect">
            <a:avLst/>
          </a:prstGeom>
        </p:spPr>
      </p:pic>
    </p:spTree>
    <p:extLst>
      <p:ext uri="{BB962C8B-B14F-4D97-AF65-F5344CB8AC3E}">
        <p14:creationId xmlns:p14="http://schemas.microsoft.com/office/powerpoint/2010/main" val="21869109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14068</TotalTime>
  <Words>1958</Words>
  <Application>Microsoft Office PowerPoint</Application>
  <PresentationFormat>On-screen Show (4:3)</PresentationFormat>
  <Paragraphs>98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 DELANEY</vt:lpstr>
      <vt:lpstr>Arial</vt:lpstr>
      <vt:lpstr>BernhardTango BT</vt:lpstr>
      <vt:lpstr>Calibri</vt:lpstr>
      <vt:lpstr>Georgia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518</cp:revision>
  <dcterms:created xsi:type="dcterms:W3CDTF">2014-04-26T11:32:41Z</dcterms:created>
  <dcterms:modified xsi:type="dcterms:W3CDTF">2024-04-07T14:19:18Z</dcterms:modified>
</cp:coreProperties>
</file>