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91" r:id="rId2"/>
    <p:sldId id="392" r:id="rId3"/>
    <p:sldId id="393" r:id="rId4"/>
    <p:sldId id="394" r:id="rId5"/>
    <p:sldId id="395" r:id="rId6"/>
    <p:sldId id="401" r:id="rId7"/>
    <p:sldId id="396" r:id="rId8"/>
    <p:sldId id="39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4" autoAdjust="0"/>
    <p:restoredTop sz="81371" autoAdjust="0"/>
  </p:normalViewPr>
  <p:slideViewPr>
    <p:cSldViewPr>
      <p:cViewPr varScale="1">
        <p:scale>
          <a:sx n="67" d="100"/>
          <a:sy n="67" d="100"/>
        </p:scale>
        <p:origin x="1613" y="5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A57F45D0-7A4F-4552-B3A4-9EBF9F65BCF5}"/>
    <pc:docChg chg="delSld">
      <pc:chgData name="Pastor Tom Hazelwood" userId="d18c485ded806f6d" providerId="LiveId" clId="{A57F45D0-7A4F-4552-B3A4-9EBF9F65BCF5}" dt="2024-03-18T22:25:52.206" v="2" actId="2696"/>
      <pc:docMkLst>
        <pc:docMk/>
      </pc:docMkLst>
      <pc:sldChg chg="del">
        <pc:chgData name="Pastor Tom Hazelwood" userId="d18c485ded806f6d" providerId="LiveId" clId="{A57F45D0-7A4F-4552-B3A4-9EBF9F65BCF5}" dt="2024-03-18T22:25:52.206" v="2" actId="2696"/>
        <pc:sldMkLst>
          <pc:docMk/>
          <pc:sldMk cId="1852810203" sldId="268"/>
        </pc:sldMkLst>
      </pc:sldChg>
      <pc:sldChg chg="del">
        <pc:chgData name="Pastor Tom Hazelwood" userId="d18c485ded806f6d" providerId="LiveId" clId="{A57F45D0-7A4F-4552-B3A4-9EBF9F65BCF5}" dt="2024-03-18T22:25:52.206" v="2" actId="2696"/>
        <pc:sldMkLst>
          <pc:docMk/>
          <pc:sldMk cId="1699037744" sldId="271"/>
        </pc:sldMkLst>
      </pc:sldChg>
      <pc:sldChg chg="del">
        <pc:chgData name="Pastor Tom Hazelwood" userId="d18c485ded806f6d" providerId="LiveId" clId="{A57F45D0-7A4F-4552-B3A4-9EBF9F65BCF5}" dt="2024-03-18T22:25:52.206" v="2" actId="2696"/>
        <pc:sldMkLst>
          <pc:docMk/>
          <pc:sldMk cId="1868024747" sldId="272"/>
        </pc:sldMkLst>
      </pc:sldChg>
      <pc:sldChg chg="del">
        <pc:chgData name="Pastor Tom Hazelwood" userId="d18c485ded806f6d" providerId="LiveId" clId="{A57F45D0-7A4F-4552-B3A4-9EBF9F65BCF5}" dt="2024-03-18T22:25:52.206" v="2" actId="2696"/>
        <pc:sldMkLst>
          <pc:docMk/>
          <pc:sldMk cId="586790788" sldId="273"/>
        </pc:sldMkLst>
      </pc:sldChg>
      <pc:sldChg chg="del">
        <pc:chgData name="Pastor Tom Hazelwood" userId="d18c485ded806f6d" providerId="LiveId" clId="{A57F45D0-7A4F-4552-B3A4-9EBF9F65BCF5}" dt="2024-03-18T22:25:52.206" v="2" actId="2696"/>
        <pc:sldMkLst>
          <pc:docMk/>
          <pc:sldMk cId="2924443047" sldId="274"/>
        </pc:sldMkLst>
      </pc:sldChg>
      <pc:sldChg chg="del">
        <pc:chgData name="Pastor Tom Hazelwood" userId="d18c485ded806f6d" providerId="LiveId" clId="{A57F45D0-7A4F-4552-B3A4-9EBF9F65BCF5}" dt="2024-03-18T22:25:52.206" v="2" actId="2696"/>
        <pc:sldMkLst>
          <pc:docMk/>
          <pc:sldMk cId="3410052025" sldId="275"/>
        </pc:sldMkLst>
      </pc:sldChg>
      <pc:sldChg chg="del">
        <pc:chgData name="Pastor Tom Hazelwood" userId="d18c485ded806f6d" providerId="LiveId" clId="{A57F45D0-7A4F-4552-B3A4-9EBF9F65BCF5}" dt="2024-03-18T22:25:52.206" v="2" actId="2696"/>
        <pc:sldMkLst>
          <pc:docMk/>
          <pc:sldMk cId="3759996869" sldId="276"/>
        </pc:sldMkLst>
      </pc:sldChg>
      <pc:sldChg chg="del">
        <pc:chgData name="Pastor Tom Hazelwood" userId="d18c485ded806f6d" providerId="LiveId" clId="{A57F45D0-7A4F-4552-B3A4-9EBF9F65BCF5}" dt="2024-03-18T22:25:52.206" v="2" actId="2696"/>
        <pc:sldMkLst>
          <pc:docMk/>
          <pc:sldMk cId="0" sldId="277"/>
        </pc:sldMkLst>
      </pc:sldChg>
      <pc:sldChg chg="del">
        <pc:chgData name="Pastor Tom Hazelwood" userId="d18c485ded806f6d" providerId="LiveId" clId="{A57F45D0-7A4F-4552-B3A4-9EBF9F65BCF5}" dt="2024-03-18T22:25:52.206" v="2" actId="2696"/>
        <pc:sldMkLst>
          <pc:docMk/>
          <pc:sldMk cId="0" sldId="278"/>
        </pc:sldMkLst>
      </pc:sldChg>
      <pc:sldChg chg="del">
        <pc:chgData name="Pastor Tom Hazelwood" userId="d18c485ded806f6d" providerId="LiveId" clId="{A57F45D0-7A4F-4552-B3A4-9EBF9F65BCF5}" dt="2024-03-18T22:25:52.206" v="2" actId="2696"/>
        <pc:sldMkLst>
          <pc:docMk/>
          <pc:sldMk cId="398407364" sldId="279"/>
        </pc:sldMkLst>
      </pc:sldChg>
      <pc:sldChg chg="del">
        <pc:chgData name="Pastor Tom Hazelwood" userId="d18c485ded806f6d" providerId="LiveId" clId="{A57F45D0-7A4F-4552-B3A4-9EBF9F65BCF5}" dt="2024-03-18T22:25:52.206" v="2" actId="2696"/>
        <pc:sldMkLst>
          <pc:docMk/>
          <pc:sldMk cId="3997062866" sldId="280"/>
        </pc:sldMkLst>
      </pc:sldChg>
      <pc:sldChg chg="del">
        <pc:chgData name="Pastor Tom Hazelwood" userId="d18c485ded806f6d" providerId="LiveId" clId="{A57F45D0-7A4F-4552-B3A4-9EBF9F65BCF5}" dt="2024-03-18T22:25:52.206" v="2" actId="2696"/>
        <pc:sldMkLst>
          <pc:docMk/>
          <pc:sldMk cId="3703309229" sldId="294"/>
        </pc:sldMkLst>
      </pc:sldChg>
      <pc:sldChg chg="del">
        <pc:chgData name="Pastor Tom Hazelwood" userId="d18c485ded806f6d" providerId="LiveId" clId="{A57F45D0-7A4F-4552-B3A4-9EBF9F65BCF5}" dt="2024-03-18T22:25:15.158" v="1" actId="2696"/>
        <pc:sldMkLst>
          <pc:docMk/>
          <pc:sldMk cId="291722060" sldId="302"/>
        </pc:sldMkLst>
      </pc:sldChg>
      <pc:sldChg chg="del">
        <pc:chgData name="Pastor Tom Hazelwood" userId="d18c485ded806f6d" providerId="LiveId" clId="{A57F45D0-7A4F-4552-B3A4-9EBF9F65BCF5}" dt="2024-03-18T22:25:52.206" v="2" actId="2696"/>
        <pc:sldMkLst>
          <pc:docMk/>
          <pc:sldMk cId="1320321885" sldId="361"/>
        </pc:sldMkLst>
      </pc:sldChg>
      <pc:sldChg chg="del">
        <pc:chgData name="Pastor Tom Hazelwood" userId="d18c485ded806f6d" providerId="LiveId" clId="{A57F45D0-7A4F-4552-B3A4-9EBF9F65BCF5}" dt="2024-03-18T22:25:52.206" v="2" actId="2696"/>
        <pc:sldMkLst>
          <pc:docMk/>
          <pc:sldMk cId="3291615158" sldId="369"/>
        </pc:sldMkLst>
      </pc:sldChg>
      <pc:sldChg chg="del">
        <pc:chgData name="Pastor Tom Hazelwood" userId="d18c485ded806f6d" providerId="LiveId" clId="{A57F45D0-7A4F-4552-B3A4-9EBF9F65BCF5}" dt="2024-03-18T22:25:52.206" v="2" actId="2696"/>
        <pc:sldMkLst>
          <pc:docMk/>
          <pc:sldMk cId="1526359550" sldId="370"/>
        </pc:sldMkLst>
      </pc:sldChg>
      <pc:sldChg chg="del">
        <pc:chgData name="Pastor Tom Hazelwood" userId="d18c485ded806f6d" providerId="LiveId" clId="{A57F45D0-7A4F-4552-B3A4-9EBF9F65BCF5}" dt="2024-03-18T22:25:52.206" v="2" actId="2696"/>
        <pc:sldMkLst>
          <pc:docMk/>
          <pc:sldMk cId="689665911" sldId="371"/>
        </pc:sldMkLst>
      </pc:sldChg>
      <pc:sldChg chg="del">
        <pc:chgData name="Pastor Tom Hazelwood" userId="d18c485ded806f6d" providerId="LiveId" clId="{A57F45D0-7A4F-4552-B3A4-9EBF9F65BCF5}" dt="2024-03-18T22:25:15.158" v="1" actId="2696"/>
        <pc:sldMkLst>
          <pc:docMk/>
          <pc:sldMk cId="589983810" sldId="380"/>
        </pc:sldMkLst>
      </pc:sldChg>
      <pc:sldChg chg="del">
        <pc:chgData name="Pastor Tom Hazelwood" userId="d18c485ded806f6d" providerId="LiveId" clId="{A57F45D0-7A4F-4552-B3A4-9EBF9F65BCF5}" dt="2024-03-18T22:25:15.158" v="1" actId="2696"/>
        <pc:sldMkLst>
          <pc:docMk/>
          <pc:sldMk cId="2844898012" sldId="381"/>
        </pc:sldMkLst>
      </pc:sldChg>
      <pc:sldChg chg="del">
        <pc:chgData name="Pastor Tom Hazelwood" userId="d18c485ded806f6d" providerId="LiveId" clId="{A57F45D0-7A4F-4552-B3A4-9EBF9F65BCF5}" dt="2024-03-18T22:25:15.158" v="1" actId="2696"/>
        <pc:sldMkLst>
          <pc:docMk/>
          <pc:sldMk cId="3110561878" sldId="383"/>
        </pc:sldMkLst>
      </pc:sldChg>
      <pc:sldChg chg="del">
        <pc:chgData name="Pastor Tom Hazelwood" userId="d18c485ded806f6d" providerId="LiveId" clId="{A57F45D0-7A4F-4552-B3A4-9EBF9F65BCF5}" dt="2024-03-18T22:25:15.158" v="1" actId="2696"/>
        <pc:sldMkLst>
          <pc:docMk/>
          <pc:sldMk cId="126268345" sldId="384"/>
        </pc:sldMkLst>
      </pc:sldChg>
      <pc:sldChg chg="del">
        <pc:chgData name="Pastor Tom Hazelwood" userId="d18c485ded806f6d" providerId="LiveId" clId="{A57F45D0-7A4F-4552-B3A4-9EBF9F65BCF5}" dt="2024-03-18T22:25:15.158" v="1" actId="2696"/>
        <pc:sldMkLst>
          <pc:docMk/>
          <pc:sldMk cId="3423834599" sldId="385"/>
        </pc:sldMkLst>
      </pc:sldChg>
      <pc:sldChg chg="del">
        <pc:chgData name="Pastor Tom Hazelwood" userId="d18c485ded806f6d" providerId="LiveId" clId="{A57F45D0-7A4F-4552-B3A4-9EBF9F65BCF5}" dt="2024-03-18T22:25:15.158" v="1" actId="2696"/>
        <pc:sldMkLst>
          <pc:docMk/>
          <pc:sldMk cId="4077913842" sldId="386"/>
        </pc:sldMkLst>
      </pc:sldChg>
      <pc:sldChg chg="del">
        <pc:chgData name="Pastor Tom Hazelwood" userId="d18c485ded806f6d" providerId="LiveId" clId="{A57F45D0-7A4F-4552-B3A4-9EBF9F65BCF5}" dt="2024-03-18T22:25:15.158" v="1" actId="2696"/>
        <pc:sldMkLst>
          <pc:docMk/>
          <pc:sldMk cId="4162781960" sldId="387"/>
        </pc:sldMkLst>
      </pc:sldChg>
      <pc:sldChg chg="del">
        <pc:chgData name="Pastor Tom Hazelwood" userId="d18c485ded806f6d" providerId="LiveId" clId="{A57F45D0-7A4F-4552-B3A4-9EBF9F65BCF5}" dt="2024-03-18T22:25:15.158" v="1" actId="2696"/>
        <pc:sldMkLst>
          <pc:docMk/>
          <pc:sldMk cId="3160725634" sldId="388"/>
        </pc:sldMkLst>
      </pc:sldChg>
      <pc:sldChg chg="del">
        <pc:chgData name="Pastor Tom Hazelwood" userId="d18c485ded806f6d" providerId="LiveId" clId="{A57F45D0-7A4F-4552-B3A4-9EBF9F65BCF5}" dt="2024-03-18T22:25:15.158" v="1" actId="2696"/>
        <pc:sldMkLst>
          <pc:docMk/>
          <pc:sldMk cId="2915914601" sldId="389"/>
        </pc:sldMkLst>
      </pc:sldChg>
      <pc:sldChg chg="del">
        <pc:chgData name="Pastor Tom Hazelwood" userId="d18c485ded806f6d" providerId="LiveId" clId="{A57F45D0-7A4F-4552-B3A4-9EBF9F65BCF5}" dt="2024-03-18T22:24:52.569" v="0" actId="2696"/>
        <pc:sldMkLst>
          <pc:docMk/>
          <pc:sldMk cId="2494661876" sldId="398"/>
        </pc:sldMkLst>
      </pc:sldChg>
      <pc:sldChg chg="del">
        <pc:chgData name="Pastor Tom Hazelwood" userId="d18c485ded806f6d" providerId="LiveId" clId="{A57F45D0-7A4F-4552-B3A4-9EBF9F65BCF5}" dt="2024-03-18T22:24:52.569" v="0" actId="2696"/>
        <pc:sldMkLst>
          <pc:docMk/>
          <pc:sldMk cId="954885227" sldId="399"/>
        </pc:sldMkLst>
      </pc:sldChg>
      <pc:sldChg chg="del">
        <pc:chgData name="Pastor Tom Hazelwood" userId="d18c485ded806f6d" providerId="LiveId" clId="{A57F45D0-7A4F-4552-B3A4-9EBF9F65BCF5}" dt="2024-03-18T22:25:52.206" v="2" actId="2696"/>
        <pc:sldMkLst>
          <pc:docMk/>
          <pc:sldMk cId="2226411446" sldId="795"/>
        </pc:sldMkLst>
      </pc:sldChg>
      <pc:sldChg chg="del">
        <pc:chgData name="Pastor Tom Hazelwood" userId="d18c485ded806f6d" providerId="LiveId" clId="{A57F45D0-7A4F-4552-B3A4-9EBF9F65BCF5}" dt="2024-03-18T22:24:52.569" v="0" actId="2696"/>
        <pc:sldMkLst>
          <pc:docMk/>
          <pc:sldMk cId="439922912" sldId="830"/>
        </pc:sldMkLst>
      </pc:sldChg>
      <pc:sldChg chg="del">
        <pc:chgData name="Pastor Tom Hazelwood" userId="d18c485ded806f6d" providerId="LiveId" clId="{A57F45D0-7A4F-4552-B3A4-9EBF9F65BCF5}" dt="2024-03-18T22:25:52.206" v="2" actId="2696"/>
        <pc:sldMkLst>
          <pc:docMk/>
          <pc:sldMk cId="3216657929" sldId="841"/>
        </pc:sldMkLst>
      </pc:sldChg>
      <pc:sldChg chg="del">
        <pc:chgData name="Pastor Tom Hazelwood" userId="d18c485ded806f6d" providerId="LiveId" clId="{A57F45D0-7A4F-4552-B3A4-9EBF9F65BCF5}" dt="2024-03-18T22:25:52.206" v="2" actId="2696"/>
        <pc:sldMkLst>
          <pc:docMk/>
          <pc:sldMk cId="1667514485" sldId="842"/>
        </pc:sldMkLst>
      </pc:sldChg>
      <pc:sldChg chg="del">
        <pc:chgData name="Pastor Tom Hazelwood" userId="d18c485ded806f6d" providerId="LiveId" clId="{A57F45D0-7A4F-4552-B3A4-9EBF9F65BCF5}" dt="2024-03-18T22:25:52.206" v="2" actId="2696"/>
        <pc:sldMkLst>
          <pc:docMk/>
          <pc:sldMk cId="698402294" sldId="843"/>
        </pc:sldMkLst>
      </pc:sldChg>
      <pc:sldChg chg="del">
        <pc:chgData name="Pastor Tom Hazelwood" userId="d18c485ded806f6d" providerId="LiveId" clId="{A57F45D0-7A4F-4552-B3A4-9EBF9F65BCF5}" dt="2024-03-18T22:25:52.206" v="2" actId="2696"/>
        <pc:sldMkLst>
          <pc:docMk/>
          <pc:sldMk cId="2561409832" sldId="844"/>
        </pc:sldMkLst>
      </pc:sldChg>
      <pc:sldChg chg="del">
        <pc:chgData name="Pastor Tom Hazelwood" userId="d18c485ded806f6d" providerId="LiveId" clId="{A57F45D0-7A4F-4552-B3A4-9EBF9F65BCF5}" dt="2024-03-18T22:25:52.206" v="2" actId="2696"/>
        <pc:sldMkLst>
          <pc:docMk/>
          <pc:sldMk cId="2335763562" sldId="850"/>
        </pc:sldMkLst>
      </pc:sldChg>
      <pc:sldChg chg="del">
        <pc:chgData name="Pastor Tom Hazelwood" userId="d18c485ded806f6d" providerId="LiveId" clId="{A57F45D0-7A4F-4552-B3A4-9EBF9F65BCF5}" dt="2024-03-18T22:25:52.206" v="2" actId="2696"/>
        <pc:sldMkLst>
          <pc:docMk/>
          <pc:sldMk cId="24968888" sldId="917"/>
        </pc:sldMkLst>
      </pc:sldChg>
      <pc:sldChg chg="del">
        <pc:chgData name="Pastor Tom Hazelwood" userId="d18c485ded806f6d" providerId="LiveId" clId="{A57F45D0-7A4F-4552-B3A4-9EBF9F65BCF5}" dt="2024-03-18T22:24:52.569" v="0" actId="2696"/>
        <pc:sldMkLst>
          <pc:docMk/>
          <pc:sldMk cId="3963898736" sldId="9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Athanasius_of_Alexandri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Tyrannius_Rufinu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biblegateway.com/passage/?search=philippians+2&amp;version=NASB1995#fen-NASB1995-29398f" TargetMode="External"/><Relationship Id="rId3" Type="http://schemas.openxmlformats.org/officeDocument/2006/relationships/hyperlink" Target="https://www.biblegateway.com/passage/?search=John%2015&amp;version=NASB1995#fen-NASB1995-26726h" TargetMode="External"/><Relationship Id="rId7" Type="http://schemas.openxmlformats.org/officeDocument/2006/relationships/hyperlink" Target="https://www.biblegateway.com/passage/?search=philippians+2&amp;version=NASB1995#fen-NASB1995-29397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biblegateway.com/passage/?search=John+1&amp;version=NASB1995#fen-NASB1995-26059l" TargetMode="External"/><Relationship Id="rId5" Type="http://schemas.openxmlformats.org/officeDocument/2006/relationships/hyperlink" Target="https://www.biblegateway.com/passage/?search=John+1&amp;version=NASB1995#fen-NASB1995-26059k" TargetMode="External"/><Relationship Id="rId10" Type="http://schemas.openxmlformats.org/officeDocument/2006/relationships/hyperlink" Target="https://www.biblegateway.com/passage/?search=philippians+2&amp;version=NASB1995#fen-NASB1995-29400h" TargetMode="External"/><Relationship Id="rId4" Type="http://schemas.openxmlformats.org/officeDocument/2006/relationships/hyperlink" Target="https://www.biblegateway.com/passage/?search=John%2015&amp;version=NASB1995#fen-NASB1995-26727i" TargetMode="External"/><Relationship Id="rId9" Type="http://schemas.openxmlformats.org/officeDocument/2006/relationships/hyperlink" Target="https://www.biblegateway.com/passage/?search=philippians+2&amp;version=NASB1995#fen-NASB1995-29399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going to look into the Trinity. Now the word Trinity is not in the Bible but it is a belief of Christians because of what the Bible says.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is</a:t>
            </a:r>
            <a:r>
              <a:rPr lang="en-US" sz="1200" kern="1200" baseline="0" dirty="0">
                <a:solidFill>
                  <a:schemeClr val="tx1"/>
                </a:solidFill>
                <a:effectLst/>
                <a:latin typeface="+mn-lt"/>
                <a:ea typeface="+mn-ea"/>
                <a:cs typeface="+mn-cs"/>
              </a:rPr>
              <a:t> the meaning of Trinity?</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Trinity is the belief of 1 God in 3 Persons. The Father, The Son &amp; The Holy Ghost.</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1</a:t>
            </a:fld>
            <a:endParaRPr lang="en-US"/>
          </a:p>
        </p:txBody>
      </p:sp>
    </p:spTree>
    <p:extLst>
      <p:ext uri="{BB962C8B-B14F-4D97-AF65-F5344CB8AC3E}">
        <p14:creationId xmlns:p14="http://schemas.microsoft.com/office/powerpoint/2010/main" val="345387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more than 60 Bible Passages that mention the three Persons together.”(Have group look up and read Matthew 3:16,17; 28:19; 2 Corinthians 13:14; Ephesians 4:4-6)</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43666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Slide) “Early on Christians used this diagram to explain the Trinity. The Trinitarian concept was defended by several early church leaders… reaching back to 96AD with Clement and 90-100AD with the “Didache” to name a few. (</a:t>
            </a:r>
            <a:r>
              <a:rPr lang="en-US" sz="1800" dirty="0">
                <a:effectLst/>
                <a:latin typeface="Calibri" panose="020F0502020204030204" pitchFamily="34" charset="0"/>
                <a:ea typeface="Calibri" panose="020F0502020204030204" pitchFamily="34" charset="0"/>
                <a:cs typeface="Calibri" panose="020F0502020204030204" pitchFamily="34" charset="0"/>
              </a:rPr>
              <a:t>T</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he Lord's Teaching Through the Twelve Apostles to the Nations </a:t>
            </a:r>
            <a:r>
              <a:rPr lang="en-US" sz="1800" u="none" strike="noStrike" dirty="0">
                <a:solidFill>
                  <a:srgbClr val="0645AD"/>
                </a:solidFill>
                <a:effectLst/>
                <a:latin typeface="Arial" panose="020B0604020202020204" pitchFamily="34" charset="0"/>
                <a:ea typeface="Calibri" panose="020F0502020204030204" pitchFamily="34" charset="0"/>
                <a:cs typeface="Times New Roman" panose="02020603050405020304" pitchFamily="18" charset="0"/>
                <a:hlinkClick r:id="rId3" tooltip="Athanasius of Alexandria"/>
              </a:rPr>
              <a:t>Athanasius</a:t>
            </a: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(367) and </a:t>
            </a:r>
            <a:r>
              <a:rPr lang="en-US" sz="1800" u="none" strike="noStrike" dirty="0" err="1">
                <a:solidFill>
                  <a:srgbClr val="0645AD"/>
                </a:solidFill>
                <a:effectLst/>
                <a:latin typeface="Arial" panose="020B0604020202020204" pitchFamily="34" charset="0"/>
                <a:ea typeface="Calibri" panose="020F0502020204030204" pitchFamily="34" charset="0"/>
                <a:cs typeface="Times New Roman" panose="02020603050405020304" pitchFamily="18" charset="0"/>
                <a:hlinkClick r:id="rId4" tooltip="Tyrannius Rufinus"/>
              </a:rPr>
              <a:t>Rufinus</a:t>
            </a: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(c. 380) list the </a:t>
            </a:r>
            <a:r>
              <a:rPr lang="en-US" sz="1800" i="1"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Didache</a:t>
            </a:r>
            <a:r>
              <a:rPr lang="en-US" sz="1800" dirty="0">
                <a:solidFill>
                  <a:srgbClr val="202122"/>
                </a:solidFill>
                <a:effectLst/>
                <a:latin typeface="Arial" panose="020B0604020202020204" pitchFamily="34" charset="0"/>
                <a:ea typeface="Calibri" panose="020F0502020204030204" pitchFamily="34" charset="0"/>
                <a:cs typeface="Times New Roman" panose="02020603050405020304" pitchFamily="18" charset="0"/>
              </a:rPr>
              <a:t> among apocrypha. </a:t>
            </a:r>
            <a:r>
              <a:rPr lang="en-US"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392243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believed that St. Patrick used the shamrock to illustrate the Trinity: He asked; </a:t>
            </a:r>
            <a:r>
              <a:rPr lang="en-US" sz="1200" i="1" kern="1200" dirty="0">
                <a:solidFill>
                  <a:schemeClr val="tx1"/>
                </a:solidFill>
                <a:effectLst/>
                <a:latin typeface="+mn-lt"/>
                <a:ea typeface="+mn-ea"/>
                <a:cs typeface="+mn-cs"/>
              </a:rPr>
              <a:t>“Is this one leaf or three? If one leaf, why are there three lobes of equal size? If three leaves, why is there just one stem? If you cannot explain so simple a mystery as the shamrock, how can you hope to understand one so profound as the Holy Trinity?”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321456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is a story behind this drawing. I was taught this by a brilliant professor name Chris Bounds- but what made it stick was how I learned it.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My first class I took toward ministry, was intro to theology. During the class- professor Bounds asked what is the Trinity. No one would answer- it was quiet for like 30 seconds- which to me is a long time. So I mentioned a thought that I heard from a show on a radio bible station: I said it is like a man who is a father, yet is a son, and a brother. I was cut short on my explanation- HERESY!!! he yelled out. To some that may of hurt them but to me hungry for truth- I wanted to know the reason it was heresy. Bounds then went on to teach us about a heresy called modalism- which is a denial of the Trinity. It states that God is a single person who, throughout history has revealed Himself in three modes or forms. As a Father in the Old Testament times, as a Son with the incarnation, and as the Holy Spirit after Jesus’ ascension. These modes are consecutive and never simultaneous. Which means that the Father, Son and Holy Spirit never all exist at the same time. Only one after another.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That is why this little diagram stuck with me and is helpful in explaining the Trinity.</a:t>
            </a:r>
          </a:p>
          <a:p>
            <a:pPr marL="0" marR="0">
              <a:lnSpc>
                <a:spcPct val="107000"/>
              </a:lnSpc>
              <a:spcBef>
                <a:spcPts val="0"/>
              </a:spcBef>
              <a:spcAft>
                <a:spcPts val="800"/>
              </a:spcAf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Explain diagram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Let’s first look to Holy Spirit – in the Old Testament certain theocratic mediators were anointed with the Holy Spirit. These were people who were given the immediate direction of God to govern the Israelites.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Psalm 51:11   NASB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not cast me away from Your presence</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do not take Your Holy Spirit from 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Holy here is </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Qodesh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(ko'-</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desh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meaning holiness of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Spirit is </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Ruwach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roo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'-akh); </a:t>
            </a:r>
            <a:r>
              <a:rPr lang="en-US" sz="1400" dirty="0">
                <a:effectLst/>
                <a:latin typeface="Calibri" panose="020F0502020204030204" pitchFamily="34" charset="0"/>
                <a:ea typeface="Times New Roman" panose="02020603050405020304" pitchFamily="18" charset="0"/>
                <a:cs typeface="Calibri" panose="020F0502020204030204" pitchFamily="34" charset="0"/>
              </a:rPr>
              <a:t>which at times in scripture means wind, breath, mind, spirit… In this verse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Ruwach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roo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'-akh); </a:t>
            </a:r>
            <a:r>
              <a:rPr lang="en-US" sz="1400" dirty="0">
                <a:effectLst/>
                <a:latin typeface="Calibri" panose="020F0502020204030204" pitchFamily="34" charset="0"/>
                <a:ea typeface="Times New Roman" panose="02020603050405020304" pitchFamily="18" charset="0"/>
                <a:cs typeface="Calibri" panose="020F0502020204030204" pitchFamily="34" charset="0"/>
              </a:rPr>
              <a:t>would be in upper case meaning;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Spirit of God, the third person of the triune God, the Holy Spirit, coequal, coeternal with the Father and the Son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 inspiring ecstatic state of prophecy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 impelling prophet to utter instruction or warning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imparting warlike energy and executive and administrative power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 endowing men with various gifts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 energy of life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as manifest in the Shekinah glory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never referred to as a </a:t>
            </a:r>
            <a:r>
              <a:rPr lang="en-US" sz="1200" dirty="0" err="1">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depersonalised</a:t>
            </a:r>
            <a:r>
              <a:rPr lang="en-US"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b="1" dirty="0">
                <a:effectLst/>
                <a:latin typeface="BSTHebrew" pitchFamily="2" charset="0"/>
                <a:ea typeface="Times New Roman" panose="02020603050405020304" pitchFamily="18" charset="0"/>
                <a:cs typeface="Times New Roman" panose="02020603050405020304" pitchFamily="18" charset="0"/>
              </a:rPr>
              <a:t>Xdq</a:t>
            </a:r>
            <a:r>
              <a:rPr lang="en-US" sz="1350" dirty="0">
                <a:effectLst/>
                <a:latin typeface="BSTHebrew" pitchFamily="2" charset="0"/>
                <a:ea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Qodesh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(ko'-</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desh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Word Origin: Hebrew, Noun Masculine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from (06942)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apartness, holiness, sacredness, separateness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apartness, sacredness, holiness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of God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of places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romanLcPeriod"/>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of things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8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set-apartness, separateness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600" b="1" dirty="0">
                <a:effectLst/>
                <a:latin typeface="BSTHebrew" pitchFamily="2" charset="0"/>
                <a:ea typeface="Times New Roman" panose="02020603050405020304" pitchFamily="18" charset="0"/>
                <a:cs typeface="Times New Roman" panose="02020603050405020304" pitchFamily="18" charset="0"/>
              </a:rPr>
              <a:t>xwr</a:t>
            </a:r>
            <a:r>
              <a:rPr lang="en-US" sz="1350" dirty="0">
                <a:effectLst/>
                <a:latin typeface="BSTHebrew" pitchFamily="2" charset="0"/>
                <a:ea typeface="Times New Roman" panose="02020603050405020304" pitchFamily="18" charset="0"/>
                <a:cs typeface="Times New Roman" panose="02020603050405020304" pitchFamily="18" charset="0"/>
              </a:rPr>
              <a:t> </a:t>
            </a:r>
            <a:r>
              <a:rPr lang="en-US" sz="1200" b="1" i="1" dirty="0">
                <a:effectLst/>
                <a:latin typeface="Times New Roman" panose="02020603050405020304" pitchFamily="18" charset="0"/>
                <a:ea typeface="Times New Roman" panose="02020603050405020304" pitchFamily="18" charset="0"/>
                <a:cs typeface="Times New Roman" panose="02020603050405020304" pitchFamily="18" charset="0"/>
              </a:rPr>
              <a:t>Ruwach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roo</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'-akh);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Word Origin: Hebrew, Noun Feminine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from (07306)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2"/>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wind, breath, mind, spirit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breath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wind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of heaven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quarter (of wind), side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breath of air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air, gas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vain, empty thing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(as that which breathes quickly in animation or agitation)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animation, vivacity,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vigour</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courage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temper, anger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impatience, patience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disposition (as troubled, bitter, discontented)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disposition (of various kinds), unaccountable or uncontrollable impulse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prophetic spirit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(of the living, breathing being in man and animals)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gift, preserved by God, God's spirit, departing at death, disembodied being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(as seat of emotion)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desire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sorrow, trouble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seat or organ of mental acts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rarely of the will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seat especially of moral character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of God, the third person of the triune God, the Holy Spirit, coequal, coeternal with the Father and the Son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inspiring ecstatic state of prophecy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impelling prophet to utter instruction or warning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imparting warlike energy and executive and administrative power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endowing men with various gifts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energy of life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 manifest in the Shekinah glory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never referred to as a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depersonalised</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We see in our drawing that the Father Breaths Holy Spirit…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Job 32:8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Elihu the youngest of Job’s so-called friends and the one who spoke with the most sense said: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it is a spirit in man,</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the breath of the Almighty gives them understanding.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spirit in man spoken here is </a:t>
            </a:r>
            <a:r>
              <a:rPr lang="en-US" sz="1400" b="1" i="1" dirty="0">
                <a:effectLst/>
                <a:latin typeface="Times New Roman" panose="02020603050405020304" pitchFamily="18" charset="0"/>
                <a:ea typeface="Times New Roman" panose="02020603050405020304" pitchFamily="18" charset="0"/>
                <a:cs typeface="Times New Roman" panose="02020603050405020304" pitchFamily="18" charset="0"/>
              </a:rPr>
              <a:t>Ruwach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roo</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'-akh) </a:t>
            </a:r>
            <a:r>
              <a:rPr lang="en-US" sz="1400" dirty="0">
                <a:effectLst/>
                <a:latin typeface="Calibri" panose="020F0502020204030204" pitchFamily="34" charset="0"/>
                <a:ea typeface="Times New Roman" panose="02020603050405020304" pitchFamily="18" charset="0"/>
                <a:cs typeface="Calibri" panose="020F0502020204030204" pitchFamily="34" charset="0"/>
              </a:rPr>
              <a:t>this is lower case spirit – our seat of emotions, desire, our moral character.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i="1" dirty="0">
                <a:effectLst/>
                <a:latin typeface="Calibri" panose="020F0502020204030204" pitchFamily="34" charset="0"/>
                <a:ea typeface="Times New Roman" panose="02020603050405020304" pitchFamily="18" charset="0"/>
                <a:cs typeface="Calibri" panose="020F0502020204030204" pitchFamily="34" charset="0"/>
              </a:rPr>
              <a:t>CLICK</a:t>
            </a:r>
            <a:r>
              <a:rPr lang="en-US" sz="1400" dirty="0">
                <a:effectLst/>
                <a:latin typeface="Calibri" panose="020F0502020204030204" pitchFamily="34" charset="0"/>
                <a:ea typeface="Times New Roman" panose="02020603050405020304" pitchFamily="18" charset="0"/>
                <a:cs typeface="Calibri" panose="020F0502020204030204" pitchFamily="34" charset="0"/>
              </a:rPr>
              <a:t> Breath is </a:t>
            </a:r>
            <a:r>
              <a:rPr lang="en-US" sz="1400" b="1" i="1" dirty="0" err="1">
                <a:effectLst/>
                <a:latin typeface="Times New Roman" panose="02020603050405020304" pitchFamily="18" charset="0"/>
                <a:ea typeface="Times New Roman" panose="02020603050405020304" pitchFamily="18" charset="0"/>
                <a:cs typeface="Times New Roman" panose="02020603050405020304" pitchFamily="18" charset="0"/>
              </a:rPr>
              <a:t>N@shamah</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(nesh-aw-maw'); </a:t>
            </a:r>
            <a:r>
              <a:rPr lang="en-US" sz="1400" dirty="0">
                <a:effectLst/>
                <a:latin typeface="Calibri" panose="020F0502020204030204" pitchFamily="34" charset="0"/>
                <a:ea typeface="Times New Roman" panose="02020603050405020304" pitchFamily="18" charset="0"/>
                <a:cs typeface="Calibri" panose="020F0502020204030204" pitchFamily="34" charset="0"/>
              </a:rPr>
              <a:t>meaning breath of God… because the next word is Almighty which is </a:t>
            </a:r>
            <a:r>
              <a:rPr lang="en-US" sz="1400" b="1" i="1" dirty="0" err="1">
                <a:effectLst/>
                <a:latin typeface="Times New Roman" panose="02020603050405020304" pitchFamily="18" charset="0"/>
                <a:ea typeface="Times New Roman" panose="02020603050405020304" pitchFamily="18" charset="0"/>
                <a:cs typeface="Times New Roman" panose="02020603050405020304" pitchFamily="18" charset="0"/>
              </a:rPr>
              <a:t>Shadday</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(shad-dah'-ee);</a:t>
            </a:r>
            <a:r>
              <a:rPr lang="en-US" sz="1400" dirty="0">
                <a:effectLst/>
                <a:latin typeface="Calibri" panose="020F0502020204030204" pitchFamily="34" charset="0"/>
                <a:ea typeface="Times New Roman" panose="02020603050405020304" pitchFamily="18" charset="0"/>
                <a:cs typeface="Calibri" panose="020F0502020204030204" pitchFamily="34" charset="0"/>
              </a:rPr>
              <a:t> meaning almighty, most powerful – Shaddai, the Almighty and if we continue the verse ends with gives them understanding.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dirty="0">
                <a:effectLst/>
                <a:latin typeface="BSTHebrew" pitchFamily="2" charset="0"/>
                <a:ea typeface="Times New Roman" panose="02020603050405020304" pitchFamily="18" charset="0"/>
                <a:cs typeface="Times New Roman" panose="02020603050405020304" pitchFamily="18" charset="0"/>
              </a:rPr>
              <a:t>hmXn</a:t>
            </a:r>
            <a:r>
              <a:rPr lang="en-US" sz="1350" dirty="0">
                <a:effectLst/>
                <a:latin typeface="BSTHebrew" pitchFamily="2" charset="0"/>
                <a:ea typeface="Times New Roman" panose="02020603050405020304" pitchFamily="18" charset="0"/>
                <a:cs typeface="Times New Roman" panose="02020603050405020304" pitchFamily="18" charset="0"/>
              </a:rPr>
              <a:t> </a:t>
            </a:r>
            <a:r>
              <a:rPr lang="en-US"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N@shamah</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(nesh-aw-maw');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Word Origin: Hebrew, Noun Feminine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from (05395)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breath, spirit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breath (of God)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breath (of man)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every breathing thing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spirit (of man)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b="1" dirty="0" err="1">
                <a:effectLst/>
                <a:latin typeface="BSTHebrew" pitchFamily="2" charset="0"/>
                <a:ea typeface="Times New Roman" panose="02020603050405020304" pitchFamily="18" charset="0"/>
                <a:cs typeface="Times New Roman" panose="02020603050405020304" pitchFamily="18" charset="0"/>
              </a:rPr>
              <a:t>yddX</a:t>
            </a:r>
            <a:r>
              <a:rPr lang="en-US" sz="1350" dirty="0">
                <a:effectLst/>
                <a:latin typeface="BSTHebrew" pitchFamily="2" charset="0"/>
                <a:ea typeface="Times New Roman" panose="02020603050405020304" pitchFamily="18" charset="0"/>
                <a:cs typeface="Times New Roman" panose="02020603050405020304" pitchFamily="18" charset="0"/>
              </a:rPr>
              <a:t> </a:t>
            </a:r>
            <a:r>
              <a:rPr lang="en-US" sz="1200" b="1" i="1" dirty="0" err="1">
                <a:effectLst/>
                <a:latin typeface="Times New Roman" panose="02020603050405020304" pitchFamily="18" charset="0"/>
                <a:ea typeface="Times New Roman" panose="02020603050405020304" pitchFamily="18" charset="0"/>
                <a:cs typeface="Times New Roman" panose="02020603050405020304" pitchFamily="18" charset="0"/>
              </a:rPr>
              <a:t>Shadday</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(shad-dah'-ee);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Word Origin: Hebrew, Noun Masculine </a:t>
            </a:r>
            <a:b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from (07703)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almighty, most powerful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Shaddai, the Almighty (of God)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John 14:26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26 </a:t>
            </a: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that I said to you.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John 15:26-27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the </a:t>
            </a:r>
            <a:r>
              <a:rPr lang="en-US" sz="1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400" u="sng" baseline="30000" dirty="0">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3" tooltip="See footnote h"/>
              </a:rPr>
              <a:t>h</a:t>
            </a:r>
            <a:r>
              <a:rPr lang="en-US" sz="14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Helper comes, whom I will send to you from the Father, </a:t>
            </a: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that is</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Spirit of truth who proceeds from the Father, He will testify about Me, </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 [</a:t>
            </a:r>
            <a:r>
              <a:rPr lang="en-US" sz="1400" b="1" u="sng" baseline="30000" dirty="0" err="1">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4" tooltip="See footnote i"/>
              </a:rPr>
              <a:t>i</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you </a:t>
            </a:r>
            <a:r>
              <a:rPr lang="en-US" sz="1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will</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testify also, because you have been with Me from the beginning. </a:t>
            </a:r>
            <a:r>
              <a:rPr lang="en-US" sz="1400" b="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CLICK Send here is </a:t>
            </a:r>
            <a:r>
              <a:rPr lang="en-US" sz="14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Pempo</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 </a:t>
            </a: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meaning…</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pevmpw</a:t>
            </a:r>
            <a:r>
              <a:rPr lang="en-US" sz="135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 </a:t>
            </a:r>
            <a:r>
              <a:rPr lang="en-US" sz="12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Pempo</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pem</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 Origin: Greek, Verb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apparently a root word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send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bid a thing to be carried to one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send (thrust or insert) a thing into another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Holy Spirit Glorifies both the Father and the Son.</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 16:13-15</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 But when He, the Spirit of truth, comes, He will guide you into all the truth; for He will not speak on His own initiative, but whatever He hears, He will speak; and He will disclose to you what is to come. 14 He will glorify Me, for He will take of Mine and will disclose </a:t>
            </a:r>
            <a:r>
              <a:rPr lang="en-US" sz="1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you. 15 All things that the Father has are Mine; therefore I said that He takes of Mine and will disclose </a:t>
            </a:r>
            <a:r>
              <a:rPr lang="en-US" sz="1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you. CLICK Glorify is </a:t>
            </a:r>
            <a:r>
              <a:rPr lang="en-US" sz="14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Doxazo</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(dox-ad'-zo);</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doxavzw</a:t>
            </a:r>
            <a:r>
              <a:rPr lang="en-US" sz="135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 </a:t>
            </a:r>
            <a:r>
              <a:rPr lang="en-US" sz="12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Doxazo</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(dox-ad'-zo);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 Origin: Greek, Verb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(1391)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think, suppose, be of opinion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praise, extol, magnify, celebrate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a:t>
            </a:r>
            <a:r>
              <a:rPr lang="en-US" sz="12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honour</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12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honour</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hold in </a:t>
            </a:r>
            <a:r>
              <a:rPr lang="en-US" sz="12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honour</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make glorious, adorn with </a:t>
            </a:r>
            <a:r>
              <a:rPr lang="en-US" sz="1200" b="1" baseline="30000" dirty="0" err="1">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lustre</a:t>
            </a: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clothe with </a:t>
            </a:r>
            <a:r>
              <a:rPr lang="en-US" sz="1200" b="1" baseline="30000" dirty="0" err="1">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splendour</a:t>
            </a: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impart glory to something, render it excellent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make renowned, render illustrious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tabLst>
                <a:tab pos="13716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cause the dignity and worth of some person or thing to become manifest and acknowledged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Father Begets the Son.</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 1:14</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 And the Word became flesh, and [</a:t>
            </a:r>
            <a:r>
              <a:rPr lang="en-US" sz="1400" b="1" u="sng" baseline="30000" dirty="0">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5" tooltip="See footnote k"/>
              </a:rPr>
              <a:t>k</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]dwelt among us, and we saw His glory, glory as of [</a:t>
            </a:r>
            <a:r>
              <a:rPr lang="en-US" sz="1400" b="1" u="sng" baseline="30000" dirty="0">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6" tooltip="See footnote l"/>
              </a:rPr>
              <a:t>l</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only begotten from the Father, full of grace and truth.</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Begets or only-begotten is many times misunderstood and even translated incorrectly – it does not mean to generate or produce from procreation… the Greek term does not mean beget – it is more like the idea of “only beloved one” the meaning of this word denotes singular uniqueness – being beloved like no other. It is not to show origin but rather it shows unique prominence. This same word was used to show the prominence of Isaac Abrahams second son (Hebrews 11:17)</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Monogenes</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og</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 </a:t>
            </a: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means single of its kind</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monogenhvß</a:t>
            </a:r>
            <a:r>
              <a:rPr lang="en-US" sz="135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 </a:t>
            </a:r>
            <a:r>
              <a:rPr lang="en-US" sz="12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Monogenes</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og</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200" b="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 Origin: Greek, Adjective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(3441) and (1096)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single of its kind, only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used of only sons or daughters (viewed in relation to their parents)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used of Christ, denotes the only begotten son of God</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Jesus submits to the Father</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Philippians 2:5-8</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 Have this attitude [</a:t>
            </a:r>
            <a:r>
              <a:rPr lang="en-US" sz="1400" b="1" u="sng" baseline="30000" dirty="0">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7" tooltip="See footnote e"/>
              </a:rPr>
              <a:t>e</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yourselves which was also in Christ Jesus, 6 who, although He existed in the form of God, did not regard equality with God a thing to be [</a:t>
            </a:r>
            <a:r>
              <a:rPr lang="en-US" sz="1400" b="1" u="sng" baseline="30000" dirty="0">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8" tooltip="See footnote f"/>
              </a:rPr>
              <a:t>f</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]grasped, 7 but [</a:t>
            </a:r>
            <a:r>
              <a:rPr lang="en-US" sz="1400" b="1" u="sng" baseline="30000" dirty="0">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9" tooltip="See footnote g"/>
              </a:rPr>
              <a:t>g</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]emptied Himself, taking the form of a bond-servant, </a:t>
            </a:r>
            <a:r>
              <a:rPr lang="en-US" sz="1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being made in the likeness of men. 8 Being found in appearance as a man, He humbled Himself by becoming obedient to the point of death, even death [</a:t>
            </a:r>
            <a:r>
              <a:rPr lang="en-US" sz="1400" b="1" u="sng" baseline="30000" dirty="0">
                <a:solidFill>
                  <a:srgbClr val="4A4A4A"/>
                </a:solidFill>
                <a:effectLst/>
                <a:latin typeface="Calibri" panose="020F0502020204030204" pitchFamily="34" charset="0"/>
                <a:ea typeface="Calibri" panose="020F0502020204030204" pitchFamily="34" charset="0"/>
                <a:cs typeface="Calibri" panose="020F0502020204030204" pitchFamily="34" charset="0"/>
                <a:hlinkClick r:id="rId10" tooltip="See footnote h"/>
              </a:rPr>
              <a:t>h</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a cross.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Form of a bond-servant is </a:t>
            </a:r>
            <a:r>
              <a:rPr lang="en-US" sz="1400" b="1"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Doulos</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(doo'-los); </a:t>
            </a:r>
            <a:r>
              <a:rPr lang="en-US" sz="14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meaning</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50" b="1" baseline="30000" dirty="0" err="1">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dou'loß</a:t>
            </a:r>
            <a:r>
              <a:rPr lang="en-US" sz="135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 </a:t>
            </a:r>
            <a:r>
              <a:rPr lang="en-US" sz="1200" b="1" i="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Doulos</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(doo'-los);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 Origin: Greek, Noun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(1210)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slave, bondman, man of servile condition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slave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metaph., one who gives himself up to another's will those whose service is used by Christ in extending and advancing his cause among men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tabLst>
                <a:tab pos="9144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devoted to another to the disregard of one's own interests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servant, attendant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Another verse that helps us understand this type of submission to God is:</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James 4:6-8</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But He gives a greater grace. Therefore </a:t>
            </a:r>
            <a:r>
              <a:rPr lang="en-US" sz="1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says, “</a:t>
            </a:r>
            <a:r>
              <a:rPr lang="en-US" sz="1400" b="1" cap="small"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God is opposed to the proud, but gives grace to the humble</a:t>
            </a: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 Submit therefore to God. Resist the devil and he will flee from you. 8 Draw near to God and He will draw near to you.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 are to have the same attitude as Christ did when He made Himself lower than angels and submitted to the will of the Father.</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CLICK Submit in this scripture is </a:t>
            </a:r>
            <a:r>
              <a:rPr lang="en-US" sz="14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Hupotasso</a:t>
            </a:r>
            <a:r>
              <a:rPr lang="en-US" sz="14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(hoop-ot-as'-so);</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b="1" baseline="30000" dirty="0">
                <a:solidFill>
                  <a:srgbClr val="000000"/>
                </a:solidFill>
                <a:effectLst/>
                <a:latin typeface="BSTGreek" panose="00000400000000000000" pitchFamily="2" charset="0"/>
                <a:ea typeface="Times New Roman" panose="02020603050405020304" pitchFamily="18" charset="0"/>
                <a:cs typeface="Times New Roman" panose="02020603050405020304" pitchFamily="18" charset="0"/>
              </a:rPr>
              <a:t>uJpotavssw </a:t>
            </a:r>
            <a:r>
              <a:rPr lang="en-US" sz="1200" b="1" i="1" baseline="30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Hupotasso</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(hoop-ot-as'-so);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Word Origin: Greek, Verb </a:t>
            </a:r>
            <a:b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(5259) and (5021)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arrange under, to subordinate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subject, put in subjection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subject one's self, obey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submit to one's control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yield to one's admonition or advice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to obey, be subject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baseline="300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Greek military term meaning "to arrange [troop divisions] in a military fashion under the command of a leader". In non-military use, it was "a voluntary attitude of giving in, cooperating, assuming responsibility, and carrying a burden".</a:t>
            </a:r>
            <a:r>
              <a:rPr lang="en-US" sz="1200" b="1"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b="1"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279871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is ETERNAL” (Have group look up scripture) Rom 16:26,27; Rev 1:17; Hebrews 9:14</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126743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is OMNIPRESENT- capable of being all places at once” (Have group look up scripture) </a:t>
            </a:r>
            <a:r>
              <a:rPr lang="en-US" sz="1200" kern="1200" dirty="0" err="1">
                <a:solidFill>
                  <a:schemeClr val="tx1"/>
                </a:solidFill>
                <a:effectLst/>
                <a:latin typeface="+mn-lt"/>
                <a:ea typeface="+mn-ea"/>
                <a:cs typeface="+mn-cs"/>
              </a:rPr>
              <a:t>Jer</a:t>
            </a:r>
            <a:r>
              <a:rPr lang="en-US" sz="1200" kern="1200" dirty="0">
                <a:solidFill>
                  <a:schemeClr val="tx1"/>
                </a:solidFill>
                <a:effectLst/>
                <a:latin typeface="+mn-lt"/>
                <a:ea typeface="+mn-ea"/>
                <a:cs typeface="+mn-cs"/>
              </a:rPr>
              <a:t> 23:24; </a:t>
            </a:r>
            <a:r>
              <a:rPr lang="en-US" sz="1200" kern="1200" dirty="0" err="1">
                <a:solidFill>
                  <a:schemeClr val="tx1"/>
                </a:solidFill>
                <a:effectLst/>
                <a:latin typeface="+mn-lt"/>
                <a:ea typeface="+mn-ea"/>
                <a:cs typeface="+mn-cs"/>
              </a:rPr>
              <a:t>Eph</a:t>
            </a:r>
            <a:r>
              <a:rPr lang="en-US" sz="1200" kern="1200" dirty="0">
                <a:solidFill>
                  <a:schemeClr val="tx1"/>
                </a:solidFill>
                <a:effectLst/>
                <a:latin typeface="+mn-lt"/>
                <a:ea typeface="+mn-ea"/>
                <a:cs typeface="+mn-cs"/>
              </a:rPr>
              <a:t> 1:23; Ps 139:7</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7</a:t>
            </a:fld>
            <a:endParaRPr lang="en-US"/>
          </a:p>
        </p:txBody>
      </p:sp>
    </p:spTree>
    <p:extLst>
      <p:ext uri="{BB962C8B-B14F-4D97-AF65-F5344CB8AC3E}">
        <p14:creationId xmlns:p14="http://schemas.microsoft.com/office/powerpoint/2010/main" val="185945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is OMNISCIENT- God knows all things” (Have group look up scripture) 1 </a:t>
            </a:r>
            <a:r>
              <a:rPr lang="en-US" sz="1200" kern="1200" dirty="0" err="1">
                <a:solidFill>
                  <a:schemeClr val="tx1"/>
                </a:solidFill>
                <a:effectLst/>
                <a:latin typeface="+mn-lt"/>
                <a:ea typeface="+mn-ea"/>
                <a:cs typeface="+mn-cs"/>
              </a:rPr>
              <a:t>Jn</a:t>
            </a:r>
            <a:r>
              <a:rPr lang="en-US" sz="1200" kern="1200" dirty="0">
                <a:solidFill>
                  <a:schemeClr val="tx1"/>
                </a:solidFill>
                <a:effectLst/>
                <a:latin typeface="+mn-lt"/>
                <a:ea typeface="+mn-ea"/>
                <a:cs typeface="+mn-cs"/>
              </a:rPr>
              <a:t> 3:20; John 21:17; 1 </a:t>
            </a:r>
            <a:r>
              <a:rPr lang="en-US" sz="1200" kern="1200" dirty="0" err="1">
                <a:solidFill>
                  <a:schemeClr val="tx1"/>
                </a:solidFill>
                <a:effectLst/>
                <a:latin typeface="+mn-lt"/>
                <a:ea typeface="+mn-ea"/>
                <a:cs typeface="+mn-cs"/>
              </a:rPr>
              <a:t>Cor</a:t>
            </a:r>
            <a:r>
              <a:rPr lang="en-US" sz="1200" kern="1200" dirty="0">
                <a:solidFill>
                  <a:schemeClr val="tx1"/>
                </a:solidFill>
                <a:effectLst/>
                <a:latin typeface="+mn-lt"/>
                <a:ea typeface="+mn-ea"/>
                <a:cs typeface="+mn-cs"/>
              </a:rPr>
              <a:t> 2:10</a:t>
            </a:r>
          </a:p>
          <a:p>
            <a:endParaRPr lang="en-US" dirty="0"/>
          </a:p>
        </p:txBody>
      </p:sp>
      <p:sp>
        <p:nvSpPr>
          <p:cNvPr id="4" name="Slide Number Placeholder 3"/>
          <p:cNvSpPr>
            <a:spLocks noGrp="1"/>
          </p:cNvSpPr>
          <p:nvPr>
            <p:ph type="sldNum" sz="quarter" idx="10"/>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40746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2362200" y="2743200"/>
            <a:ext cx="4203395" cy="1569660"/>
          </a:xfrm>
          <a:prstGeom prst="rect">
            <a:avLst/>
          </a:prstGeom>
          <a:noFill/>
        </p:spPr>
        <p:txBody>
          <a:bodyPr wrap="none" lIns="91440" tIns="45720" rIns="91440" bIns="45720">
            <a:spAutoFit/>
          </a:bodyPr>
          <a:lstStyle/>
          <a:p>
            <a:pPr algn="ctr"/>
            <a:r>
              <a:rPr lang="en-US" sz="9600" b="1" cap="none" spc="0" dirty="0">
                <a:ln w="900" cmpd="sng">
                  <a:solidFill>
                    <a:srgbClr val="7030A0">
                      <a:alpha val="55000"/>
                    </a:srgb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rPr>
              <a:t>TRINITY</a:t>
            </a:r>
          </a:p>
        </p:txBody>
      </p:sp>
    </p:spTree>
    <p:extLst>
      <p:ext uri="{BB962C8B-B14F-4D97-AF65-F5344CB8AC3E}">
        <p14:creationId xmlns:p14="http://schemas.microsoft.com/office/powerpoint/2010/main" val="297112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2362200" y="2743200"/>
            <a:ext cx="4203395" cy="1569660"/>
          </a:xfrm>
          <a:prstGeom prst="rect">
            <a:avLst/>
          </a:prstGeom>
          <a:noFill/>
        </p:spPr>
        <p:txBody>
          <a:bodyPr wrap="none" lIns="91440" tIns="45720" rIns="91440" bIns="45720">
            <a:spAutoFit/>
          </a:bodyPr>
          <a:lstStyle/>
          <a:p>
            <a:pPr algn="ctr"/>
            <a:r>
              <a:rPr lang="en-US" sz="9600" b="1" cap="none" spc="0" dirty="0">
                <a:ln w="900" cmpd="sng">
                  <a:solidFill>
                    <a:srgbClr val="7030A0">
                      <a:alpha val="55000"/>
                    </a:srgbClr>
                  </a:solidFill>
                  <a:prstDash val="solid"/>
                </a:ln>
                <a:solidFill>
                  <a:schemeClr val="accent1">
                    <a:satMod val="200000"/>
                    <a:tint val="3000"/>
                  </a:schemeClr>
                </a:solidFill>
                <a:effectLst>
                  <a:glow rad="228600">
                    <a:schemeClr val="accent1">
                      <a:satMod val="175000"/>
                      <a:alpha val="40000"/>
                    </a:schemeClr>
                  </a:glow>
                  <a:innerShdw blurRad="101600" dist="76200" dir="5400000">
                    <a:schemeClr val="accent1">
                      <a:satMod val="190000"/>
                      <a:tint val="100000"/>
                      <a:alpha val="74000"/>
                    </a:schemeClr>
                  </a:innerShdw>
                </a:effectLst>
              </a:rPr>
              <a:t>TRINITY</a:t>
            </a:r>
          </a:p>
        </p:txBody>
      </p:sp>
      <p:sp>
        <p:nvSpPr>
          <p:cNvPr id="6" name="Rectangle 5"/>
          <p:cNvSpPr/>
          <p:nvPr/>
        </p:nvSpPr>
        <p:spPr>
          <a:xfrm>
            <a:off x="1219200" y="457200"/>
            <a:ext cx="6477000" cy="5867400"/>
          </a:xfrm>
          <a:prstGeom prst="rect">
            <a:avLst/>
          </a:prstGeom>
          <a:noFill/>
        </p:spPr>
        <p:txBody>
          <a:bodyPr wrap="none" lIns="91440" tIns="45720" rIns="91440" bIns="45720">
            <a:prstTxWarp prst="textCircle">
              <a:avLst/>
            </a:prstTxWarp>
            <a:spAutoFit/>
          </a:bodyPr>
          <a:lstStyle/>
          <a:p>
            <a:pPr algn="ctr"/>
            <a:r>
              <a:rPr lang="en-US" sz="2000" b="1" cap="none" spc="0"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Matt 3:16,17 ;Matt 28:19;2 </a:t>
            </a:r>
            <a:r>
              <a:rPr lang="en-US" sz="2000" b="1" cap="none" spc="0" dirty="0" err="1">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Cor</a:t>
            </a:r>
            <a:r>
              <a:rPr lang="en-US" sz="2000" b="1" cap="none" spc="0"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 13:14;Eph 4:4,6;Jn 3:34,35;Jn14:26</a:t>
            </a:r>
            <a:r>
              <a:rPr lang="en-US" sz="2000" b="1"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;Jn 15:26;Jn 16:13-15;Rom 14:17,18;Rom 15:13-17;Rom 15:30;1 </a:t>
            </a:r>
            <a:r>
              <a:rPr lang="en-US" sz="2000" b="1" dirty="0" err="1">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Cor</a:t>
            </a:r>
            <a:r>
              <a:rPr lang="en-US" sz="2000" b="1"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 6:11,17-19;1 </a:t>
            </a:r>
            <a:r>
              <a:rPr lang="en-US" sz="2000" b="1" dirty="0" err="1">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Cor</a:t>
            </a:r>
            <a:r>
              <a:rPr lang="en-US" sz="2000" b="1"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 12:4-6;2 </a:t>
            </a:r>
            <a:r>
              <a:rPr lang="en-US" sz="2000" b="1" dirty="0" err="1">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Cor</a:t>
            </a:r>
            <a:r>
              <a:rPr lang="en-US" sz="2000" b="1"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 1:21,22;2 </a:t>
            </a:r>
            <a:r>
              <a:rPr lang="en-US" sz="2000" b="1" dirty="0" err="1">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Cor</a:t>
            </a:r>
            <a:r>
              <a:rPr lang="en-US" sz="2000" b="1"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rPr>
              <a:t> 3:4-6; </a:t>
            </a:r>
            <a:endParaRPr lang="en-US" sz="2000" b="1" cap="none" spc="0" dirty="0">
              <a:ln w="10541" cmpd="sng">
                <a:solidFill>
                  <a:srgbClr val="7D7D7D">
                    <a:tint val="100000"/>
                    <a:shade val="100000"/>
                    <a:satMod val="110000"/>
                  </a:srgbClr>
                </a:solidFill>
                <a:prstDash val="solid"/>
              </a:ln>
              <a:solidFill>
                <a:schemeClr val="bg1"/>
              </a:solidFill>
              <a:effectLst>
                <a:innerShdw blurRad="63500" dist="50800" dir="13500000">
                  <a:schemeClr val="bg1">
                    <a:alpha val="50000"/>
                  </a:schemeClr>
                </a:innerShdw>
              </a:effectLst>
            </a:endParaRPr>
          </a:p>
        </p:txBody>
      </p:sp>
      <p:sp>
        <p:nvSpPr>
          <p:cNvPr id="7" name="Rectangle 6"/>
          <p:cNvSpPr/>
          <p:nvPr/>
        </p:nvSpPr>
        <p:spPr>
          <a:xfrm>
            <a:off x="1905000" y="1143000"/>
            <a:ext cx="5029200" cy="4495800"/>
          </a:xfrm>
          <a:prstGeom prst="rect">
            <a:avLst/>
          </a:prstGeom>
          <a:noFill/>
        </p:spPr>
        <p:txBody>
          <a:bodyPr wrap="none" lIns="91440" tIns="45720" rIns="91440" bIns="45720">
            <a:prstTxWarp prst="textCircle">
              <a:avLst/>
            </a:prstTxWarp>
            <a:spAutoFit/>
          </a:bodyPr>
          <a:lstStyle/>
          <a:p>
            <a:pPr algn="ctr"/>
            <a:r>
              <a:rPr lang="en-US" sz="2000" b="1" dirty="0">
                <a:ln w="10541" cmpd="sng">
                  <a:solidFill>
                    <a:srgbClr val="7D7D7D">
                      <a:tint val="100000"/>
                      <a:shade val="100000"/>
                      <a:satMod val="110000"/>
                    </a:srgbClr>
                  </a:solidFill>
                  <a:prstDash val="solid"/>
                </a:ln>
                <a:solidFill>
                  <a:schemeClr val="bg1"/>
                </a:solidFill>
              </a:rPr>
              <a:t>Gal 2:21-3:2;Gal 4:6;Eph 2:18;Eph 3:11-17;Eph 5:18-20;Col 1:6-8;1 </a:t>
            </a:r>
            <a:r>
              <a:rPr lang="en-US" sz="2000" b="1" dirty="0" err="1">
                <a:ln w="10541" cmpd="sng">
                  <a:solidFill>
                    <a:srgbClr val="7D7D7D">
                      <a:tint val="100000"/>
                      <a:shade val="100000"/>
                      <a:satMod val="110000"/>
                    </a:srgbClr>
                  </a:solidFill>
                  <a:prstDash val="solid"/>
                </a:ln>
                <a:solidFill>
                  <a:schemeClr val="bg1"/>
                </a:solidFill>
              </a:rPr>
              <a:t>Thes</a:t>
            </a:r>
            <a:r>
              <a:rPr lang="en-US" sz="2000" b="1" dirty="0">
                <a:ln w="10541" cmpd="sng">
                  <a:solidFill>
                    <a:srgbClr val="7D7D7D">
                      <a:tint val="100000"/>
                      <a:shade val="100000"/>
                      <a:satMod val="110000"/>
                    </a:srgbClr>
                  </a:solidFill>
                  <a:prstDash val="solid"/>
                </a:ln>
                <a:solidFill>
                  <a:schemeClr val="bg1"/>
                </a:solidFill>
              </a:rPr>
              <a:t> 4:2,8;1 </a:t>
            </a:r>
            <a:r>
              <a:rPr lang="en-US" sz="2000" b="1" dirty="0" err="1">
                <a:ln w="10541" cmpd="sng">
                  <a:solidFill>
                    <a:srgbClr val="7D7D7D">
                      <a:tint val="100000"/>
                      <a:shade val="100000"/>
                      <a:satMod val="110000"/>
                    </a:srgbClr>
                  </a:solidFill>
                  <a:prstDash val="solid"/>
                </a:ln>
                <a:solidFill>
                  <a:schemeClr val="bg1"/>
                </a:solidFill>
              </a:rPr>
              <a:t>Thes</a:t>
            </a:r>
            <a:r>
              <a:rPr lang="en-US" sz="2000" b="1" dirty="0">
                <a:ln w="10541" cmpd="sng">
                  <a:solidFill>
                    <a:srgbClr val="7D7D7D">
                      <a:tint val="100000"/>
                      <a:shade val="100000"/>
                      <a:satMod val="110000"/>
                    </a:srgbClr>
                  </a:solidFill>
                  <a:prstDash val="solid"/>
                </a:ln>
                <a:solidFill>
                  <a:schemeClr val="bg1"/>
                </a:solidFill>
              </a:rPr>
              <a:t> 5:18,19;2 </a:t>
            </a:r>
            <a:r>
              <a:rPr lang="en-US" sz="2000" b="1" dirty="0" err="1">
                <a:ln w="10541" cmpd="sng">
                  <a:solidFill>
                    <a:srgbClr val="7D7D7D">
                      <a:tint val="100000"/>
                      <a:shade val="100000"/>
                      <a:satMod val="110000"/>
                    </a:srgbClr>
                  </a:solidFill>
                  <a:prstDash val="solid"/>
                </a:ln>
                <a:solidFill>
                  <a:schemeClr val="bg1"/>
                </a:solidFill>
              </a:rPr>
              <a:t>Thes</a:t>
            </a:r>
            <a:r>
              <a:rPr lang="en-US" sz="2000" b="1" dirty="0">
                <a:ln w="10541" cmpd="sng">
                  <a:solidFill>
                    <a:srgbClr val="7D7D7D">
                      <a:tint val="100000"/>
                      <a:shade val="100000"/>
                      <a:satMod val="110000"/>
                    </a:srgbClr>
                  </a:solidFill>
                  <a:prstDash val="solid"/>
                </a:ln>
                <a:solidFill>
                  <a:schemeClr val="bg1"/>
                </a:solidFill>
              </a:rPr>
              <a:t> 3:5;Heb 9:14;1 Pet 1:2;1 </a:t>
            </a:r>
            <a:r>
              <a:rPr lang="en-US" sz="2000" b="1" dirty="0" err="1">
                <a:ln w="10541" cmpd="sng">
                  <a:solidFill>
                    <a:srgbClr val="7D7D7D">
                      <a:tint val="100000"/>
                      <a:shade val="100000"/>
                      <a:satMod val="110000"/>
                    </a:srgbClr>
                  </a:solidFill>
                  <a:prstDash val="solid"/>
                </a:ln>
                <a:solidFill>
                  <a:schemeClr val="bg1"/>
                </a:solidFill>
              </a:rPr>
              <a:t>Jn</a:t>
            </a:r>
            <a:r>
              <a:rPr lang="en-US" sz="2000" b="1" dirty="0">
                <a:ln w="10541" cmpd="sng">
                  <a:solidFill>
                    <a:srgbClr val="7D7D7D">
                      <a:tint val="100000"/>
                      <a:shade val="100000"/>
                      <a:satMod val="110000"/>
                    </a:srgbClr>
                  </a:solidFill>
                  <a:prstDash val="solid"/>
                </a:ln>
                <a:solidFill>
                  <a:schemeClr val="bg1"/>
                </a:solidFill>
              </a:rPr>
              <a:t> 4:13,14;Jd 20,21;</a:t>
            </a:r>
          </a:p>
        </p:txBody>
      </p:sp>
    </p:spTree>
    <p:extLst>
      <p:ext uri="{BB962C8B-B14F-4D97-AF65-F5344CB8AC3E}">
        <p14:creationId xmlns:p14="http://schemas.microsoft.com/office/powerpoint/2010/main" val="1945932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0" fill="hold"/>
                                        <p:tgtEl>
                                          <p:spTgt spid="7"/>
                                        </p:tgtEl>
                                        <p:attrNameLst>
                                          <p:attrName>r</p:attrName>
                                        </p:attrNameLst>
                                      </p:cBhvr>
                                    </p:animRot>
                                  </p:childTnLst>
                                </p:cTn>
                              </p:par>
                              <p:par>
                                <p:cTn id="7" presetID="8" presetClass="emph" presetSubtype="0" fill="hold" grpId="0" nodeType="withEffect">
                                  <p:stCondLst>
                                    <p:cond delay="0"/>
                                  </p:stCondLst>
                                  <p:childTnLst>
                                    <p:animRot by="-21600000">
                                      <p:cBhvr>
                                        <p:cTn id="8" dur="2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4" cstate="print"/>
          <a:srcRect/>
          <a:stretch>
            <a:fillRect/>
          </a:stretch>
        </p:blipFill>
        <p:spPr bwMode="auto">
          <a:xfrm>
            <a:off x="2133600" y="914400"/>
            <a:ext cx="4876800" cy="4918660"/>
          </a:xfrm>
          <a:prstGeom prst="rect">
            <a:avLst/>
          </a:prstGeom>
          <a:noFill/>
          <a:ln w="9525">
            <a:noFill/>
            <a:miter lim="800000"/>
            <a:headEnd/>
            <a:tailEnd/>
          </a:ln>
        </p:spPr>
      </p:pic>
    </p:spTree>
    <p:extLst>
      <p:ext uri="{BB962C8B-B14F-4D97-AF65-F5344CB8AC3E}">
        <p14:creationId xmlns:p14="http://schemas.microsoft.com/office/powerpoint/2010/main" val="37788234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3" cstate="print"/>
          <a:srcRect/>
          <a:stretch>
            <a:fillRect/>
          </a:stretch>
        </p:blipFill>
        <p:spPr bwMode="auto">
          <a:xfrm>
            <a:off x="1371600" y="304800"/>
            <a:ext cx="6172200" cy="6172200"/>
          </a:xfrm>
          <a:prstGeom prst="rect">
            <a:avLst/>
          </a:prstGeom>
          <a:noFill/>
          <a:ln w="9525">
            <a:noFill/>
            <a:miter lim="800000"/>
            <a:headEnd/>
            <a:tailEnd/>
          </a:ln>
        </p:spPr>
      </p:pic>
    </p:spTree>
    <p:extLst>
      <p:ext uri="{BB962C8B-B14F-4D97-AF65-F5344CB8AC3E}">
        <p14:creationId xmlns:p14="http://schemas.microsoft.com/office/powerpoint/2010/main" val="315886857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FCC612-D333-4196-AFFC-3D929CFC8F11}"/>
              </a:ext>
            </a:extLst>
          </p:cNvPr>
          <p:cNvPicPr>
            <a:picLocks noChangeAspect="1"/>
          </p:cNvPicPr>
          <p:nvPr/>
        </p:nvPicPr>
        <p:blipFill>
          <a:blip r:embed="rId3"/>
          <a:stretch>
            <a:fillRect/>
          </a:stretch>
        </p:blipFill>
        <p:spPr>
          <a:xfrm>
            <a:off x="545453" y="0"/>
            <a:ext cx="8053094" cy="6858000"/>
          </a:xfrm>
          <a:prstGeom prst="rect">
            <a:avLst/>
          </a:prstGeom>
        </p:spPr>
      </p:pic>
      <p:pic>
        <p:nvPicPr>
          <p:cNvPr id="5" name="Picture 4">
            <a:extLst>
              <a:ext uri="{FF2B5EF4-FFF2-40B4-BE49-F238E27FC236}">
                <a16:creationId xmlns:a16="http://schemas.microsoft.com/office/drawing/2014/main" id="{58F7FE15-A934-4635-A07E-7EBFE9F74808}"/>
              </a:ext>
            </a:extLst>
          </p:cNvPr>
          <p:cNvPicPr>
            <a:picLocks noChangeAspect="1"/>
          </p:cNvPicPr>
          <p:nvPr/>
        </p:nvPicPr>
        <p:blipFill>
          <a:blip r:embed="rId4"/>
          <a:stretch>
            <a:fillRect/>
          </a:stretch>
        </p:blipFill>
        <p:spPr>
          <a:xfrm rot="17617462">
            <a:off x="888120" y="1292347"/>
            <a:ext cx="895475" cy="362001"/>
          </a:xfrm>
          <a:prstGeom prst="rect">
            <a:avLst/>
          </a:prstGeom>
        </p:spPr>
      </p:pic>
      <p:pic>
        <p:nvPicPr>
          <p:cNvPr id="7" name="Picture 6">
            <a:extLst>
              <a:ext uri="{FF2B5EF4-FFF2-40B4-BE49-F238E27FC236}">
                <a16:creationId xmlns:a16="http://schemas.microsoft.com/office/drawing/2014/main" id="{2AF74336-DA12-4D4F-8D1F-3CA91BEF4FA1}"/>
              </a:ext>
            </a:extLst>
          </p:cNvPr>
          <p:cNvPicPr>
            <a:picLocks noChangeAspect="1"/>
          </p:cNvPicPr>
          <p:nvPr/>
        </p:nvPicPr>
        <p:blipFill>
          <a:blip r:embed="rId5"/>
          <a:stretch>
            <a:fillRect/>
          </a:stretch>
        </p:blipFill>
        <p:spPr>
          <a:xfrm>
            <a:off x="4114800" y="4876800"/>
            <a:ext cx="1267002" cy="533474"/>
          </a:xfrm>
          <a:prstGeom prst="rect">
            <a:avLst/>
          </a:prstGeom>
        </p:spPr>
      </p:pic>
      <p:pic>
        <p:nvPicPr>
          <p:cNvPr id="9" name="Picture 8">
            <a:extLst>
              <a:ext uri="{FF2B5EF4-FFF2-40B4-BE49-F238E27FC236}">
                <a16:creationId xmlns:a16="http://schemas.microsoft.com/office/drawing/2014/main" id="{379BE054-6932-475B-B8FF-984C55A206E9}"/>
              </a:ext>
            </a:extLst>
          </p:cNvPr>
          <p:cNvPicPr>
            <a:picLocks noChangeAspect="1"/>
          </p:cNvPicPr>
          <p:nvPr/>
        </p:nvPicPr>
        <p:blipFill>
          <a:blip r:embed="rId6"/>
          <a:stretch>
            <a:fillRect/>
          </a:stretch>
        </p:blipFill>
        <p:spPr>
          <a:xfrm>
            <a:off x="3952853" y="5715000"/>
            <a:ext cx="1428949" cy="523948"/>
          </a:xfrm>
          <a:prstGeom prst="rect">
            <a:avLst/>
          </a:prstGeom>
        </p:spPr>
      </p:pic>
      <p:pic>
        <p:nvPicPr>
          <p:cNvPr id="11" name="Picture 10">
            <a:extLst>
              <a:ext uri="{FF2B5EF4-FFF2-40B4-BE49-F238E27FC236}">
                <a16:creationId xmlns:a16="http://schemas.microsoft.com/office/drawing/2014/main" id="{74D9442C-4AAF-44D4-BC24-1CCB4091D1B8}"/>
              </a:ext>
            </a:extLst>
          </p:cNvPr>
          <p:cNvPicPr>
            <a:picLocks noChangeAspect="1"/>
          </p:cNvPicPr>
          <p:nvPr/>
        </p:nvPicPr>
        <p:blipFill>
          <a:blip r:embed="rId6"/>
          <a:stretch>
            <a:fillRect/>
          </a:stretch>
        </p:blipFill>
        <p:spPr>
          <a:xfrm rot="17582605">
            <a:off x="1936446" y="1868546"/>
            <a:ext cx="1428949" cy="523948"/>
          </a:xfrm>
          <a:prstGeom prst="rect">
            <a:avLst/>
          </a:prstGeom>
        </p:spPr>
      </p:pic>
      <p:pic>
        <p:nvPicPr>
          <p:cNvPr id="13" name="Picture 12">
            <a:extLst>
              <a:ext uri="{FF2B5EF4-FFF2-40B4-BE49-F238E27FC236}">
                <a16:creationId xmlns:a16="http://schemas.microsoft.com/office/drawing/2014/main" id="{19B4E2F1-E8E8-4DE7-B544-FA3951E11398}"/>
              </a:ext>
            </a:extLst>
          </p:cNvPr>
          <p:cNvPicPr>
            <a:picLocks noChangeAspect="1"/>
          </p:cNvPicPr>
          <p:nvPr/>
        </p:nvPicPr>
        <p:blipFill>
          <a:blip r:embed="rId7"/>
          <a:stretch>
            <a:fillRect/>
          </a:stretch>
        </p:blipFill>
        <p:spPr>
          <a:xfrm rot="3728816">
            <a:off x="5325889" y="1825641"/>
            <a:ext cx="2019582" cy="466790"/>
          </a:xfrm>
          <a:prstGeom prst="rect">
            <a:avLst/>
          </a:prstGeom>
        </p:spPr>
      </p:pic>
      <p:pic>
        <p:nvPicPr>
          <p:cNvPr id="15" name="Picture 14">
            <a:extLst>
              <a:ext uri="{FF2B5EF4-FFF2-40B4-BE49-F238E27FC236}">
                <a16:creationId xmlns:a16="http://schemas.microsoft.com/office/drawing/2014/main" id="{0436D0CA-2948-4154-88C9-6FC6412C7602}"/>
              </a:ext>
            </a:extLst>
          </p:cNvPr>
          <p:cNvPicPr>
            <a:picLocks noChangeAspect="1"/>
          </p:cNvPicPr>
          <p:nvPr/>
        </p:nvPicPr>
        <p:blipFill>
          <a:blip r:embed="rId8"/>
          <a:stretch>
            <a:fillRect/>
          </a:stretch>
        </p:blipFill>
        <p:spPr>
          <a:xfrm rot="3778287">
            <a:off x="6578575" y="1482078"/>
            <a:ext cx="1962424" cy="447737"/>
          </a:xfrm>
          <a:prstGeom prst="rect">
            <a:avLst/>
          </a:prstGeom>
        </p:spPr>
      </p:pic>
    </p:spTree>
    <p:extLst>
      <p:ext uri="{BB962C8B-B14F-4D97-AF65-F5344CB8AC3E}">
        <p14:creationId xmlns:p14="http://schemas.microsoft.com/office/powerpoint/2010/main" val="2646618740"/>
      </p:ext>
    </p:extLst>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2210313-828A-4313-8762-6AC69F2D5890}"/>
              </a:ext>
            </a:extLst>
          </p:cNvPr>
          <p:cNvPicPr>
            <a:picLocks noChangeAspect="1"/>
          </p:cNvPicPr>
          <p:nvPr/>
        </p:nvPicPr>
        <p:blipFill>
          <a:blip r:embed="rId3"/>
          <a:stretch>
            <a:fillRect/>
          </a:stretch>
        </p:blipFill>
        <p:spPr>
          <a:xfrm>
            <a:off x="1752599" y="990600"/>
            <a:ext cx="5562601" cy="4648200"/>
          </a:xfrm>
          <a:prstGeom prst="rect">
            <a:avLst/>
          </a:prstGeom>
        </p:spPr>
      </p:pic>
      <p:sp>
        <p:nvSpPr>
          <p:cNvPr id="5" name="Rectangle 4"/>
          <p:cNvSpPr/>
          <p:nvPr/>
        </p:nvSpPr>
        <p:spPr>
          <a:xfrm>
            <a:off x="3310815" y="5638800"/>
            <a:ext cx="2763898" cy="923330"/>
          </a:xfrm>
          <a:prstGeom prst="rect">
            <a:avLst/>
          </a:prstGeom>
          <a:noFill/>
        </p:spPr>
        <p:txBody>
          <a:bodyPr wrap="none" lIns="91440" tIns="45720" rIns="91440" bIns="45720">
            <a:spAutoFit/>
          </a:bodyPr>
          <a:lstStyle/>
          <a:p>
            <a:pPr algn="ctr"/>
            <a:r>
              <a:rPr lang="en-US" sz="5400" b="1" cap="none" spc="0" dirty="0">
                <a:ln w="12700">
                  <a:solidFill>
                    <a:schemeClr val="tx1">
                      <a:lumMod val="95000"/>
                      <a:lumOff val="5000"/>
                    </a:schemeClr>
                  </a:solidFill>
                  <a:prstDash val="solid"/>
                </a:ln>
                <a:solidFill>
                  <a:schemeClr val="bg2">
                    <a:tint val="85000"/>
                    <a:satMod val="155000"/>
                  </a:schemeClr>
                </a:solidFill>
                <a:effectLst>
                  <a:outerShdw blurRad="723900" dir="1800000" algn="tl" rotWithShape="0">
                    <a:srgbClr val="FFFF00"/>
                  </a:outerShdw>
                </a:effectLst>
              </a:rPr>
              <a:t>ETERNAL</a:t>
            </a:r>
          </a:p>
        </p:txBody>
      </p:sp>
      <p:sp>
        <p:nvSpPr>
          <p:cNvPr id="6" name="Rectangle 5"/>
          <p:cNvSpPr/>
          <p:nvPr/>
        </p:nvSpPr>
        <p:spPr>
          <a:xfrm>
            <a:off x="2514600" y="457200"/>
            <a:ext cx="3838487" cy="707886"/>
          </a:xfrm>
          <a:prstGeom prst="rect">
            <a:avLst/>
          </a:prstGeom>
          <a:noFill/>
        </p:spPr>
        <p:txBody>
          <a:bodyPr wrap="none" lIns="91440" tIns="45720" rIns="91440" bIns="45720">
            <a:spAutoFit/>
          </a:bodyPr>
          <a:lstStyle/>
          <a:p>
            <a:pPr algn="ctr"/>
            <a:r>
              <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Romans 16:26,27</a:t>
            </a:r>
          </a:p>
        </p:txBody>
      </p:sp>
      <p:sp>
        <p:nvSpPr>
          <p:cNvPr id="7" name="Rectangle 6"/>
          <p:cNvSpPr/>
          <p:nvPr/>
        </p:nvSpPr>
        <p:spPr>
          <a:xfrm rot="18567169">
            <a:off x="4667549" y="3882814"/>
            <a:ext cx="3483389" cy="707886"/>
          </a:xfrm>
          <a:prstGeom prst="rect">
            <a:avLst/>
          </a:prstGeom>
          <a:noFill/>
        </p:spPr>
        <p:txBody>
          <a:bodyPr wrap="none" lIns="91440" tIns="45720" rIns="91440" bIns="45720">
            <a:spAutoFit/>
          </a:bodyPr>
          <a:lstStyle/>
          <a:p>
            <a:pPr algn="ctr"/>
            <a:r>
              <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Revelation 1:17</a:t>
            </a:r>
          </a:p>
        </p:txBody>
      </p:sp>
      <p:sp>
        <p:nvSpPr>
          <p:cNvPr id="8" name="Rectangle 7"/>
          <p:cNvSpPr/>
          <p:nvPr/>
        </p:nvSpPr>
        <p:spPr>
          <a:xfrm rot="3002432">
            <a:off x="1318087" y="4030871"/>
            <a:ext cx="3093797" cy="707886"/>
          </a:xfrm>
          <a:prstGeom prst="rect">
            <a:avLst/>
          </a:prstGeom>
          <a:noFill/>
        </p:spPr>
        <p:txBody>
          <a:bodyPr wrap="none" lIns="91440" tIns="45720" rIns="91440" bIns="45720">
            <a:spAutoFit/>
          </a:bodyPr>
          <a:lstStyle/>
          <a:p>
            <a:pPr algn="ctr"/>
            <a:r>
              <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Hebrews 9:14</a:t>
            </a:r>
          </a:p>
        </p:txBody>
      </p:sp>
    </p:spTree>
    <p:extLst>
      <p:ext uri="{BB962C8B-B14F-4D97-AF65-F5344CB8AC3E}">
        <p14:creationId xmlns:p14="http://schemas.microsoft.com/office/powerpoint/2010/main" val="1463509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1E301F-CD09-4CCE-A00C-6F0C9A20884C}"/>
              </a:ext>
            </a:extLst>
          </p:cNvPr>
          <p:cNvPicPr>
            <a:picLocks noChangeAspect="1"/>
          </p:cNvPicPr>
          <p:nvPr/>
        </p:nvPicPr>
        <p:blipFill>
          <a:blip r:embed="rId3"/>
          <a:stretch>
            <a:fillRect/>
          </a:stretch>
        </p:blipFill>
        <p:spPr>
          <a:xfrm>
            <a:off x="1757562" y="960474"/>
            <a:ext cx="5562601" cy="4648200"/>
          </a:xfrm>
          <a:prstGeom prst="rect">
            <a:avLst/>
          </a:prstGeom>
        </p:spPr>
      </p:pic>
      <p:sp>
        <p:nvSpPr>
          <p:cNvPr id="5" name="Rectangle 4"/>
          <p:cNvSpPr/>
          <p:nvPr/>
        </p:nvSpPr>
        <p:spPr>
          <a:xfrm>
            <a:off x="2465393" y="5638800"/>
            <a:ext cx="4454746" cy="923330"/>
          </a:xfrm>
          <a:prstGeom prst="rect">
            <a:avLst/>
          </a:prstGeom>
          <a:noFill/>
        </p:spPr>
        <p:txBody>
          <a:bodyPr wrap="none" lIns="91440" tIns="45720" rIns="91440" bIns="45720">
            <a:spAutoFit/>
          </a:bodyPr>
          <a:lstStyle/>
          <a:p>
            <a:pPr algn="ctr"/>
            <a:r>
              <a:rPr lang="en-US" sz="5400" b="1" cap="none" spc="0" dirty="0">
                <a:ln w="12700">
                  <a:solidFill>
                    <a:schemeClr val="tx1">
                      <a:lumMod val="95000"/>
                      <a:lumOff val="5000"/>
                    </a:schemeClr>
                  </a:solidFill>
                  <a:prstDash val="solid"/>
                </a:ln>
                <a:solidFill>
                  <a:schemeClr val="bg2">
                    <a:tint val="85000"/>
                    <a:satMod val="155000"/>
                  </a:schemeClr>
                </a:solidFill>
                <a:effectLst>
                  <a:outerShdw blurRad="723900" dir="1800000" algn="tl" rotWithShape="0">
                    <a:srgbClr val="FFFF00"/>
                  </a:outerShdw>
                </a:effectLst>
              </a:rPr>
              <a:t>OMNIPRESENT</a:t>
            </a:r>
          </a:p>
        </p:txBody>
      </p:sp>
      <p:sp>
        <p:nvSpPr>
          <p:cNvPr id="6" name="Rectangle 5"/>
          <p:cNvSpPr/>
          <p:nvPr/>
        </p:nvSpPr>
        <p:spPr>
          <a:xfrm>
            <a:off x="2726167" y="457200"/>
            <a:ext cx="3415359" cy="707886"/>
          </a:xfrm>
          <a:prstGeom prst="rect">
            <a:avLst/>
          </a:prstGeom>
          <a:noFill/>
        </p:spPr>
        <p:txBody>
          <a:bodyPr wrap="none" lIns="91440" tIns="45720" rIns="91440" bIns="45720">
            <a:spAutoFit/>
          </a:bodyPr>
          <a:lstStyle/>
          <a:p>
            <a:pPr algn="ct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Jeremiah 23:24</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ctangle 6"/>
          <p:cNvSpPr/>
          <p:nvPr/>
        </p:nvSpPr>
        <p:spPr>
          <a:xfrm rot="18567169">
            <a:off x="4736355" y="3882814"/>
            <a:ext cx="3345788" cy="707886"/>
          </a:xfrm>
          <a:prstGeom prst="rect">
            <a:avLst/>
          </a:prstGeom>
          <a:noFill/>
        </p:spPr>
        <p:txBody>
          <a:bodyPr wrap="none" lIns="91440" tIns="45720" rIns="91440" bIns="45720">
            <a:spAutoFit/>
          </a:bodyPr>
          <a:lstStyle/>
          <a:p>
            <a:pPr algn="ctr"/>
            <a:r>
              <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Ephesians 1:23</a:t>
            </a:r>
          </a:p>
        </p:txBody>
      </p:sp>
      <p:sp>
        <p:nvSpPr>
          <p:cNvPr id="8" name="Rectangle 7"/>
          <p:cNvSpPr/>
          <p:nvPr/>
        </p:nvSpPr>
        <p:spPr>
          <a:xfrm rot="3002432">
            <a:off x="1490604" y="4030871"/>
            <a:ext cx="2748766" cy="707886"/>
          </a:xfrm>
          <a:prstGeom prst="rect">
            <a:avLst/>
          </a:prstGeom>
          <a:noFill/>
        </p:spPr>
        <p:txBody>
          <a:bodyPr wrap="none" lIns="91440" tIns="45720" rIns="91440" bIns="45720">
            <a:spAutoFit/>
          </a:bodyPr>
          <a:lstStyle/>
          <a:p>
            <a:pPr algn="ctr"/>
            <a:r>
              <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Psalm 139:7</a:t>
            </a:r>
          </a:p>
        </p:txBody>
      </p:sp>
    </p:spTree>
    <p:extLst>
      <p:ext uri="{BB962C8B-B14F-4D97-AF65-F5344CB8AC3E}">
        <p14:creationId xmlns:p14="http://schemas.microsoft.com/office/powerpoint/2010/main" val="821986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478299D5-D28C-4825-BC36-D3C825BFD58D}"/>
              </a:ext>
            </a:extLst>
          </p:cNvPr>
          <p:cNvPicPr>
            <a:picLocks noChangeAspect="1" noChangeArrowheads="1"/>
          </p:cNvPicPr>
          <p:nvPr/>
        </p:nvPicPr>
        <p:blipFill>
          <a:blip r:embed="rId3" cstate="print"/>
          <a:srcRect/>
          <a:stretch>
            <a:fillRect/>
          </a:stretch>
        </p:blipFill>
        <p:spPr bwMode="auto">
          <a:xfrm>
            <a:off x="1538322" y="669376"/>
            <a:ext cx="5916531" cy="4869893"/>
          </a:xfrm>
          <a:prstGeom prst="rect">
            <a:avLst/>
          </a:prstGeom>
          <a:noFill/>
          <a:ln w="9525">
            <a:noFill/>
            <a:miter lim="800000"/>
            <a:headEnd/>
            <a:tailEnd/>
          </a:ln>
        </p:spPr>
      </p:pic>
      <p:sp>
        <p:nvSpPr>
          <p:cNvPr id="5" name="Rectangle 4"/>
          <p:cNvSpPr/>
          <p:nvPr/>
        </p:nvSpPr>
        <p:spPr>
          <a:xfrm>
            <a:off x="2734538" y="5638800"/>
            <a:ext cx="3916457" cy="923330"/>
          </a:xfrm>
          <a:prstGeom prst="rect">
            <a:avLst/>
          </a:prstGeom>
          <a:noFill/>
        </p:spPr>
        <p:txBody>
          <a:bodyPr wrap="none" lIns="91440" tIns="45720" rIns="91440" bIns="45720">
            <a:spAutoFit/>
          </a:bodyPr>
          <a:lstStyle/>
          <a:p>
            <a:pPr algn="ctr"/>
            <a:r>
              <a:rPr lang="en-US" sz="5400" b="1" cap="none" spc="0" dirty="0">
                <a:ln w="12700">
                  <a:solidFill>
                    <a:schemeClr val="tx1">
                      <a:lumMod val="95000"/>
                      <a:lumOff val="5000"/>
                    </a:schemeClr>
                  </a:solidFill>
                  <a:prstDash val="solid"/>
                </a:ln>
                <a:solidFill>
                  <a:schemeClr val="bg2">
                    <a:tint val="85000"/>
                    <a:satMod val="155000"/>
                  </a:schemeClr>
                </a:solidFill>
                <a:effectLst>
                  <a:outerShdw blurRad="723900" dir="1800000" algn="tl" rotWithShape="0">
                    <a:srgbClr val="FFFF00"/>
                  </a:outerShdw>
                </a:effectLst>
              </a:rPr>
              <a:t>OMNISCIENT</a:t>
            </a:r>
          </a:p>
        </p:txBody>
      </p:sp>
      <p:sp>
        <p:nvSpPr>
          <p:cNvPr id="6" name="Rectangle 5"/>
          <p:cNvSpPr/>
          <p:nvPr/>
        </p:nvSpPr>
        <p:spPr>
          <a:xfrm>
            <a:off x="3200400" y="304800"/>
            <a:ext cx="2592376" cy="707886"/>
          </a:xfrm>
          <a:prstGeom prst="rect">
            <a:avLst/>
          </a:prstGeom>
          <a:noFill/>
        </p:spPr>
        <p:txBody>
          <a:bodyPr wrap="none" lIns="91440" tIns="45720" rIns="91440" bIns="45720">
            <a:spAutoFit/>
          </a:bodyPr>
          <a:lstStyle/>
          <a:p>
            <a:pPr algn="ct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 John 3:20</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7" name="Rectangle 6"/>
          <p:cNvSpPr/>
          <p:nvPr/>
        </p:nvSpPr>
        <p:spPr>
          <a:xfrm rot="18567169">
            <a:off x="5079599" y="3799057"/>
            <a:ext cx="2476960" cy="707886"/>
          </a:xfrm>
          <a:prstGeom prst="rect">
            <a:avLst/>
          </a:prstGeom>
          <a:noFill/>
        </p:spPr>
        <p:txBody>
          <a:bodyPr wrap="none" lIns="91440" tIns="45720" rIns="91440" bIns="45720">
            <a:spAutoFit/>
          </a:bodyPr>
          <a:lstStyle/>
          <a:p>
            <a:pPr algn="ctr"/>
            <a:r>
              <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John 21:17</a:t>
            </a:r>
          </a:p>
        </p:txBody>
      </p:sp>
      <p:sp>
        <p:nvSpPr>
          <p:cNvPr id="8" name="Rectangle 7"/>
          <p:cNvSpPr/>
          <p:nvPr/>
        </p:nvSpPr>
        <p:spPr>
          <a:xfrm rot="3002432">
            <a:off x="844615" y="3782657"/>
            <a:ext cx="4036746" cy="707886"/>
          </a:xfrm>
          <a:prstGeom prst="rect">
            <a:avLst/>
          </a:prstGeom>
          <a:noFill/>
        </p:spPr>
        <p:txBody>
          <a:bodyPr wrap="none" lIns="91440" tIns="45720" rIns="91440" bIns="45720">
            <a:spAutoFit/>
          </a:bodyPr>
          <a:lstStyle/>
          <a:p>
            <a:pPr algn="ctr"/>
            <a:r>
              <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 Corinthians 2:10</a:t>
            </a:r>
          </a:p>
        </p:txBody>
      </p:sp>
    </p:spTree>
    <p:extLst>
      <p:ext uri="{BB962C8B-B14F-4D97-AF65-F5344CB8AC3E}">
        <p14:creationId xmlns:p14="http://schemas.microsoft.com/office/powerpoint/2010/main" val="3229255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15501</TotalTime>
  <Words>2314</Words>
  <Application>Microsoft Office PowerPoint</Application>
  <PresentationFormat>On-screen Show (4:3)</PresentationFormat>
  <Paragraphs>180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BSTGreek</vt:lpstr>
      <vt:lpstr>BSTHebrew</vt:lpstr>
      <vt:lpstr>Calibri</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524</cp:revision>
  <dcterms:created xsi:type="dcterms:W3CDTF">2014-04-26T11:32:41Z</dcterms:created>
  <dcterms:modified xsi:type="dcterms:W3CDTF">2024-03-18T22:26:02Z</dcterms:modified>
</cp:coreProperties>
</file>