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16"/>
  </p:notesMasterIdLst>
  <p:sldIdLst>
    <p:sldId id="256" r:id="rId2"/>
    <p:sldId id="267" r:id="rId3"/>
    <p:sldId id="268" r:id="rId4"/>
    <p:sldId id="263" r:id="rId5"/>
    <p:sldId id="265" r:id="rId6"/>
    <p:sldId id="257" r:id="rId7"/>
    <p:sldId id="258" r:id="rId8"/>
    <p:sldId id="259" r:id="rId9"/>
    <p:sldId id="261" r:id="rId10"/>
    <p:sldId id="266" r:id="rId11"/>
    <p:sldId id="262" r:id="rId12"/>
    <p:sldId id="264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C807A6-9DD4-40A9-9845-2E54A953A19E}" v="507" dt="2026-04-20T02:31:49.4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7"/>
    <p:restoredTop sz="94741"/>
  </p:normalViewPr>
  <p:slideViewPr>
    <p:cSldViewPr snapToGrid="0">
      <p:cViewPr varScale="1">
        <p:scale>
          <a:sx n="87" d="100"/>
          <a:sy n="87" d="100"/>
        </p:scale>
        <p:origin x="224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csuohio-my.sharepoint.com/personal/2067680_csuohio_edu/Documents/CSU%20Research/Down%20Syndrome%20and%20Alzheimer's/FSI%20Grant/Data/ADDS%20Study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csuohio-my.sharepoint.com/personal/2067680_csuohio_edu/Documents/CSU%20Research/Down%20Syndrome%20and%20Alzheimer's/FSI%20Grant/Data/ADDS%20Study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csuohio-my.sharepoint.com/personal/2067680_csuohio_edu/Documents/CSU%20Research/Down%20Syndrome%20and%20Alzheimer's/FSI%20Grant/Data/ADDS%20Study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>
                <a:solidFill>
                  <a:schemeClr val="tx1"/>
                </a:solidFill>
              </a:rPr>
              <a:t>Glucose (mg/dL)</a:t>
            </a:r>
          </a:p>
        </c:rich>
      </c:tx>
      <c:layout>
        <c:manualLayout>
          <c:xMode val="edge"/>
          <c:yMode val="edge"/>
          <c:x val="0.34827077865266842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Sheet1!$C$36</c:f>
              <c:strCache>
                <c:ptCount val="1"/>
                <c:pt idx="0">
                  <c:v>Glucose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Sheet1!$B$37:$B$38</c:f>
              <c:strCache>
                <c:ptCount val="2"/>
                <c:pt idx="0">
                  <c:v>Ex</c:v>
                </c:pt>
                <c:pt idx="1">
                  <c:v>Non-Ex</c:v>
                </c:pt>
              </c:strCache>
            </c:strRef>
          </c:cat>
          <c:val>
            <c:numRef>
              <c:f>Sheet1!$C$37:$C$38</c:f>
              <c:numCache>
                <c:formatCode>General</c:formatCode>
                <c:ptCount val="2"/>
                <c:pt idx="0">
                  <c:v>81.2</c:v>
                </c:pt>
                <c:pt idx="1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DD-D04F-9FDC-461F26B84B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805364479"/>
        <c:axId val="805316223"/>
      </c:barChart>
      <c:catAx>
        <c:axId val="805364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5316223"/>
        <c:crosses val="autoZero"/>
        <c:auto val="1"/>
        <c:lblAlgn val="ctr"/>
        <c:lblOffset val="100"/>
        <c:noMultiLvlLbl val="0"/>
      </c:catAx>
      <c:valAx>
        <c:axId val="805316223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5364479"/>
        <c:crosses val="autoZero"/>
        <c:crossBetween val="between"/>
      </c:valAx>
      <c:spPr>
        <a:noFill/>
        <a:ln w="19050">
          <a:solidFill>
            <a:schemeClr val="tx1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Sheet1!$O$36</c:f>
              <c:strCache>
                <c:ptCount val="1"/>
                <c:pt idx="0">
                  <c:v>HbA1c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Sheet1!$N$37:$N$38</c:f>
              <c:strCache>
                <c:ptCount val="2"/>
                <c:pt idx="0">
                  <c:v>Ex</c:v>
                </c:pt>
                <c:pt idx="1">
                  <c:v>Non-Ex</c:v>
                </c:pt>
              </c:strCache>
            </c:strRef>
          </c:cat>
          <c:val>
            <c:numRef>
              <c:f>Sheet1!$O$37:$O$38</c:f>
              <c:numCache>
                <c:formatCode>General</c:formatCode>
                <c:ptCount val="2"/>
                <c:pt idx="0">
                  <c:v>5.22</c:v>
                </c:pt>
                <c:pt idx="1">
                  <c:v>5.5250000000000004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CF-4B48-ADF9-10D07B7350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958063807"/>
        <c:axId val="958065599"/>
      </c:barChart>
      <c:catAx>
        <c:axId val="958063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8065599"/>
        <c:crosses val="autoZero"/>
        <c:auto val="1"/>
        <c:lblAlgn val="ctr"/>
        <c:lblOffset val="100"/>
        <c:noMultiLvlLbl val="0"/>
      </c:catAx>
      <c:valAx>
        <c:axId val="958065599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8063807"/>
        <c:crosses val="autoZero"/>
        <c:crossBetween val="between"/>
      </c:valAx>
      <c:spPr>
        <a:noFill/>
        <a:ln w="19050">
          <a:solidFill>
            <a:schemeClr val="tx1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>
                <a:solidFill>
                  <a:schemeClr val="tx1"/>
                </a:solidFill>
              </a:rPr>
              <a:t>BDNF (pg/mL)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Sheet1!$I$36</c:f>
              <c:strCache>
                <c:ptCount val="1"/>
                <c:pt idx="0">
                  <c:v>BDNF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Sheet1!$H$37:$H$38</c:f>
              <c:strCache>
                <c:ptCount val="2"/>
                <c:pt idx="0">
                  <c:v>Ex</c:v>
                </c:pt>
                <c:pt idx="1">
                  <c:v>Non-Ex</c:v>
                </c:pt>
              </c:strCache>
            </c:strRef>
          </c:cat>
          <c:val>
            <c:numRef>
              <c:f>Sheet1!$I$37:$I$38</c:f>
              <c:numCache>
                <c:formatCode>General</c:formatCode>
                <c:ptCount val="2"/>
                <c:pt idx="0">
                  <c:v>20811</c:v>
                </c:pt>
                <c:pt idx="1">
                  <c:v>13022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A3-0C4B-A380-F0F2BD265F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8"/>
        <c:axId val="986326207"/>
        <c:axId val="986327999"/>
      </c:barChart>
      <c:catAx>
        <c:axId val="986326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6327999"/>
        <c:crosses val="autoZero"/>
        <c:auto val="1"/>
        <c:lblAlgn val="ctr"/>
        <c:lblOffset val="100"/>
        <c:noMultiLvlLbl val="0"/>
      </c:catAx>
      <c:valAx>
        <c:axId val="986327999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6326207"/>
        <c:crosses val="autoZero"/>
        <c:crossBetween val="between"/>
      </c:valAx>
      <c:spPr>
        <a:noFill/>
        <a:ln w="19050">
          <a:solidFill>
            <a:schemeClr val="tx1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54F05-4CA5-E741-A71E-F32110F5AD31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CE230-3438-5246-A8E6-A23B9BB5C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49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CE230-3438-5246-A8E6-A23B9BB5CD7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03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085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630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062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30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437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455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64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072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37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024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02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86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cdc.gov/disability-and-health/articles-documents/disability-impacts-all-of-us-infographic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6D548-EB72-3F3C-8FD8-380643C1D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610099"/>
            <a:ext cx="10993549" cy="10668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dirty="0">
                <a:solidFill>
                  <a:schemeClr val="bg1"/>
                </a:solidFill>
              </a:rPr>
              <a:t>1</a:t>
            </a:r>
            <a:r>
              <a:rPr lang="en-US" sz="3300" baseline="30000" dirty="0">
                <a:solidFill>
                  <a:schemeClr val="bg1"/>
                </a:solidFill>
              </a:rPr>
              <a:t>st</a:t>
            </a:r>
            <a:r>
              <a:rPr lang="en-US" sz="3300" dirty="0">
                <a:solidFill>
                  <a:schemeClr val="bg1"/>
                </a:solidFill>
              </a:rPr>
              <a:t> Timothy 4:8</a:t>
            </a:r>
            <a:br>
              <a:rPr lang="en-US" sz="3300" dirty="0">
                <a:solidFill>
                  <a:schemeClr val="bg1"/>
                </a:solidFill>
              </a:rPr>
            </a:br>
            <a:r>
              <a:rPr lang="en-US" sz="3300" dirty="0">
                <a:solidFill>
                  <a:schemeClr val="bg1"/>
                </a:solidFill>
              </a:rPr>
              <a:t>“…physical training is of some value…”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718DA6-68D4-FE58-703D-FA6614B4A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697215"/>
            <a:ext cx="10993546" cy="52556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100" dirty="0">
                <a:solidFill>
                  <a:schemeClr val="bg2"/>
                </a:solidFill>
              </a:rPr>
              <a:t>Disability and the church conference, April 21</a:t>
            </a:r>
            <a:r>
              <a:rPr lang="en-US" sz="1100" baseline="30000" dirty="0">
                <a:solidFill>
                  <a:schemeClr val="bg2"/>
                </a:solidFill>
              </a:rPr>
              <a:t>st</a:t>
            </a:r>
            <a:r>
              <a:rPr lang="en-US" sz="1100" dirty="0">
                <a:solidFill>
                  <a:schemeClr val="bg2"/>
                </a:solidFill>
              </a:rPr>
              <a:t>, 2026</a:t>
            </a:r>
          </a:p>
          <a:p>
            <a:pPr>
              <a:lnSpc>
                <a:spcPct val="90000"/>
              </a:lnSpc>
            </a:pPr>
            <a:r>
              <a:rPr lang="en-US" sz="1100" b="1" dirty="0">
                <a:solidFill>
                  <a:schemeClr val="bg2"/>
                </a:solidFill>
              </a:rPr>
              <a:t>Tony D’Orazio, Emily Kullman </a:t>
            </a:r>
            <a:r>
              <a:rPr lang="en-US" sz="1100" b="1" dirty="0" err="1">
                <a:solidFill>
                  <a:schemeClr val="bg2"/>
                </a:solidFill>
              </a:rPr>
              <a:t>Phd</a:t>
            </a:r>
            <a:endParaRPr lang="en-US" sz="1100" b="1" dirty="0">
              <a:solidFill>
                <a:schemeClr val="bg2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C628367-65ED-4083-A10E-C5C04B19A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23900"/>
            <a:ext cx="12192000" cy="3708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BF9CEC-04FD-B56C-FA3C-A1B7DF1E6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361" y="988290"/>
            <a:ext cx="3014297" cy="301429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B6EF0D6-A6A9-4418-8757-430B2AC24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392" y="641102"/>
            <a:ext cx="3666744" cy="3698516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24B3AE0-122B-9AE3-C1A4-3C0710EBD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0974" y="974331"/>
            <a:ext cx="3779147" cy="304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0495515-692D-4A6C-AC6B-5F6F4C6BE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8704" y="642071"/>
            <a:ext cx="7475220" cy="3701443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14B284-138A-48FE-8867-DF9A31B32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48660" y="4432079"/>
            <a:ext cx="83731" cy="19607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80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F1ADD25B-0A33-4EF2-90F4-431392693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74DB6F31-1B9E-4237-84A3-0825BFDF4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6CD9D1-C99B-B6EE-4DF1-D692C9706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6"/>
            <a:ext cx="3409783" cy="1013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/>
              <a:t>Barriers to physical activity in those with disabilities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3E270-C76F-4EED-8A1C-CB9AE9E91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55" y="1964168"/>
            <a:ext cx="3409782" cy="4036582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Degree of disability</a:t>
            </a:r>
          </a:p>
          <a:p>
            <a:r>
              <a:rPr lang="en-US">
                <a:solidFill>
                  <a:schemeClr val="bg1"/>
                </a:solidFill>
              </a:rPr>
              <a:t>Access to adequate facilities</a:t>
            </a:r>
          </a:p>
          <a:p>
            <a:r>
              <a:rPr lang="en-US">
                <a:solidFill>
                  <a:schemeClr val="bg1"/>
                </a:solidFill>
              </a:rPr>
              <a:t>Caregiver perceptions</a:t>
            </a:r>
          </a:p>
          <a:p>
            <a:r>
              <a:rPr lang="en-US">
                <a:solidFill>
                  <a:schemeClr val="bg1"/>
                </a:solidFill>
              </a:rPr>
              <a:t>Lack of expectations</a:t>
            </a:r>
          </a:p>
        </p:txBody>
      </p:sp>
      <p:pic>
        <p:nvPicPr>
          <p:cNvPr id="6146" name="Picture 2" descr="Overcoming Barriers to Physical Activity - Runner with Reiselust">
            <a:extLst>
              <a:ext uri="{FF2B5EF4-FFF2-40B4-BE49-F238E27FC236}">
                <a16:creationId xmlns:a16="http://schemas.microsoft.com/office/drawing/2014/main" id="{DDCC3FA7-A604-26F5-42DD-AD3016C6C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1522" y="1192215"/>
            <a:ext cx="6489819" cy="449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859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C8F83-3492-27E6-A240-515E72F2A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/>
              <a:t>Role of the church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3FE45-994F-C226-1B1D-FDAFB5B50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58380"/>
            <a:ext cx="3353378" cy="3966429"/>
          </a:xfrm>
        </p:spPr>
        <p:txBody>
          <a:bodyPr>
            <a:normAutofit/>
          </a:bodyPr>
          <a:lstStyle/>
          <a:p>
            <a:r>
              <a:rPr lang="en-US" sz="2400" dirty="0"/>
              <a:t>Disability ministry</a:t>
            </a:r>
          </a:p>
          <a:p>
            <a:r>
              <a:rPr lang="en-US" sz="2400" dirty="0"/>
              <a:t>Facility/equipment</a:t>
            </a:r>
          </a:p>
          <a:p>
            <a:r>
              <a:rPr lang="en-US" sz="2400" dirty="0"/>
              <a:t>Personnel </a:t>
            </a:r>
          </a:p>
          <a:p>
            <a:pPr lvl="1"/>
            <a:r>
              <a:rPr lang="en-US" sz="2000" i="1" dirty="0"/>
              <a:t>Special Strong</a:t>
            </a:r>
          </a:p>
          <a:p>
            <a:pPr lvl="1"/>
            <a:r>
              <a:rPr lang="en-US" sz="2000" i="1" dirty="0"/>
              <a:t>Autism Fitness</a:t>
            </a:r>
          </a:p>
          <a:p>
            <a:pPr lvl="1"/>
            <a:r>
              <a:rPr lang="en-US" sz="2000" i="1" dirty="0"/>
              <a:t>Adaptive Fitness</a:t>
            </a:r>
          </a:p>
          <a:p>
            <a:r>
              <a:rPr lang="en-US" sz="2400" dirty="0"/>
              <a:t>Consultation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92942C-6107-AB3B-40E5-A6F5EB0A47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824" r="-1" b="-1"/>
          <a:stretch>
            <a:fillRect/>
          </a:stretch>
        </p:blipFill>
        <p:spPr>
          <a:xfrm>
            <a:off x="4244443" y="1892627"/>
            <a:ext cx="3699935" cy="44979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2245B9-AC87-40D9-52E0-3A003C468F3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8823" b="-1"/>
          <a:stretch>
            <a:fillRect/>
          </a:stretch>
        </p:blipFill>
        <p:spPr>
          <a:xfrm rot="5400000">
            <a:off x="7643492" y="2291628"/>
            <a:ext cx="4497938" cy="369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62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62E326-66E5-48A2-9450-BAD2B0D63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1"/>
            <a:ext cx="12191999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FB87D5-86FF-4792-8DCD-1A899BA8B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436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334A50-10A6-733E-FAEF-4179EB503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189" y="1209184"/>
            <a:ext cx="3089189" cy="4734416"/>
          </a:xfrm>
        </p:spPr>
        <p:txBody>
          <a:bodyPr anchor="ctr">
            <a:normAutofit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EF797D-6563-4620-A9F1-ACD5F253A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17597C-7677-43CD-83E0-1FE7F1C9B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32B5A5-A49D-4D46-82D2-3F091280FD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9C729-06D6-FE48-8957-F780906AA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1870" y="723900"/>
            <a:ext cx="7183597" cy="315441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American College of Sports Medicine, “ACSM’s Guidelines for Exercise Testing and Prescription”, 12th ed. 2026.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Centers for Disease Control (CDC), “Disability Impacts All of Us”, </a:t>
            </a:r>
            <a:r>
              <a:rPr lang="en-US" sz="1600" dirty="0">
                <a:hlinkClick r:id="rId2"/>
              </a:rPr>
              <a:t>https://www.cdc.gov/disability-and-health/articles-documents/disability-impacts-all-of-us-infographic.html</a:t>
            </a:r>
            <a:r>
              <a:rPr lang="en-US" sz="1600" dirty="0"/>
              <a:t> </a:t>
            </a:r>
          </a:p>
          <a:p>
            <a:pPr>
              <a:lnSpc>
                <a:spcPct val="90000"/>
              </a:lnSpc>
            </a:pPr>
            <a:r>
              <a:rPr lang="en-US" sz="1600" dirty="0" err="1"/>
              <a:t>Mahindru</a:t>
            </a:r>
            <a:r>
              <a:rPr lang="en-US" sz="1600" dirty="0"/>
              <a:t> A, Patil P,  Varun A. “Role of Physical Activity on Mental Health and Well-Being: A Review”. </a:t>
            </a:r>
            <a:r>
              <a:rPr lang="en-US" sz="1600" i="1" dirty="0" err="1"/>
              <a:t>Cureus</a:t>
            </a:r>
            <a:r>
              <a:rPr lang="en-US" sz="1600" i="1" dirty="0"/>
              <a:t>, </a:t>
            </a:r>
            <a:r>
              <a:rPr lang="en-US" sz="1600" dirty="0"/>
              <a:t>7;15(1):e33475, 2023.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Mahalakshmi B, Maurya N, Lee S, Kumar B. “Possible Neuroprotective Mechanisms of Physical Exercise in Neurodegeneration”. </a:t>
            </a:r>
            <a:r>
              <a:rPr lang="en-US" sz="1600" i="1" dirty="0"/>
              <a:t>Int J Mol Sci, </a:t>
            </a:r>
            <a:r>
              <a:rPr lang="en-US" sz="1600" dirty="0"/>
              <a:t>16;21(16):5895, 2020.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Wang M, et al. “Obesity, Metabolic Health, and Brain Health: Insights from a Prospective Cohort Study”, </a:t>
            </a:r>
            <a:r>
              <a:rPr lang="en-US" sz="1600" i="1" dirty="0"/>
              <a:t>J Affect </a:t>
            </a:r>
            <a:r>
              <a:rPr lang="en-US" sz="1600" i="1" dirty="0" err="1"/>
              <a:t>Disord</a:t>
            </a:r>
            <a:r>
              <a:rPr lang="en-US" sz="1600" dirty="0"/>
              <a:t>, 1;392:120184, 2026.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1DA2BF-7F99-69A4-021A-47D48D61F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870" y="4061966"/>
            <a:ext cx="7083592" cy="228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275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76D4358-31E7-4B75-B512-FC2A80B6F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80B56D-8C20-45C9-8590-64ED2BE8C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53EE9A-D86E-454B-AF8C-C23D8C0B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85B54F-5E70-4172-8617-246BFB0EB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BB30D4F-9BAD-446A-B8F1-986A6B780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014472D-2304-44AD-982D-D5B84BC38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033" y="4020816"/>
            <a:ext cx="7082623" cy="22961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5F0DC5-35EB-D5BB-67F8-B54A8F9FC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66" y="4202502"/>
            <a:ext cx="6637536" cy="129332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Questions?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690C1F9-349B-4AC8-9A65-4BC8CC15C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199"/>
            <a:ext cx="7088122" cy="949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298E6B-4331-43CD-BC12-15E1CEE5A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61620" y="453643"/>
            <a:ext cx="4083847" cy="9855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304D44-2B6E-40E2-91EE-58E066BD6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939" y="640722"/>
            <a:ext cx="2312910" cy="3270992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4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9C7E9F-1CA4-7BA6-4CD2-EAA3AB4C8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137" y="930796"/>
            <a:ext cx="2008399" cy="267786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26D8E5A-D029-43BE-9288-8EA77B6DA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61351" y="632070"/>
            <a:ext cx="2256870" cy="3270992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4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9A89163-6090-4FF7-B02A-1DBF4C985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1747" y="645048"/>
            <a:ext cx="2312910" cy="3270992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4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62C6DA-FB59-7D31-A1C2-2358440C2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305" y="944518"/>
            <a:ext cx="1987816" cy="2650421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FBF36458-197B-421B-9C2B-57234FB26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61620" y="636396"/>
            <a:ext cx="4083847" cy="5680540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4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38BB8A-ECA8-4C4E-2DBC-72FBA650499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0252" b="15813"/>
          <a:stretch>
            <a:fillRect/>
          </a:stretch>
        </p:blipFill>
        <p:spPr>
          <a:xfrm>
            <a:off x="3010248" y="730326"/>
            <a:ext cx="1879600" cy="300474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123463A-56CA-5B88-53B5-571AFF6CBDD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600" t="3870" r="9379" b="9406"/>
          <a:stretch>
            <a:fillRect/>
          </a:stretch>
        </p:blipFill>
        <p:spPr>
          <a:xfrm>
            <a:off x="7887989" y="1036180"/>
            <a:ext cx="3631107" cy="488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57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C5F4D4F0-3295-486A-8BEF-DC288645B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EB4E2B5E-BDFA-45FB-B388-F7D4AAEB6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446F8842-021D-4754-B531-2E441E97B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70EFBAD-ECC0-4629-BBD0-98A48DDB0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BEE4E88F-5B85-4B64-8473-824771032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qr code with a link to the Jacob's Ladder and FCA Hearts on Fire Huddle Bible Study Facebook Event Page for May 3rd, 2026.">
            <a:extLst>
              <a:ext uri="{FF2B5EF4-FFF2-40B4-BE49-F238E27FC236}">
                <a16:creationId xmlns:a16="http://schemas.microsoft.com/office/drawing/2014/main" id="{D1AE9683-2B76-8EB1-34E1-1C003830E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560" y="2241790"/>
            <a:ext cx="3681171" cy="3675526"/>
          </a:xfrm>
          <a:prstGeom prst="rect">
            <a:avLst/>
          </a:prstGeom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497BF6CA-F038-4661-B8EC-887415BA9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6240" y="638175"/>
            <a:ext cx="3696153" cy="57523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BEC189-9A33-94AB-BB16-4D2B822BD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Thank you!</a:t>
            </a:r>
          </a:p>
        </p:txBody>
      </p:sp>
      <p:pic>
        <p:nvPicPr>
          <p:cNvPr id="4" name="Picture 3" descr="A qr code with black dots&#10;&#10;AI-generated content may be incorrect.">
            <a:extLst>
              <a:ext uri="{FF2B5EF4-FFF2-40B4-BE49-F238E27FC236}">
                <a16:creationId xmlns:a16="http://schemas.microsoft.com/office/drawing/2014/main" id="{D219AED2-B9E4-F2D0-6602-0C850AF8A8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814" y="2253078"/>
            <a:ext cx="3699446" cy="3659935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B1D3B83B-A660-47B9-AA2C-887EF2E4B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391" y="641101"/>
            <a:ext cx="3695019" cy="5749463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519F0EF7-142E-4C14-9284-2B18FDDD6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714" y="638829"/>
            <a:ext cx="3695019" cy="5749463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5673F8-A2EC-C85B-E0E4-DD92F00ABF09}"/>
              </a:ext>
            </a:extLst>
          </p:cNvPr>
          <p:cNvSpPr txBox="1"/>
          <p:nvPr/>
        </p:nvSpPr>
        <p:spPr>
          <a:xfrm>
            <a:off x="4235817" y="1249679"/>
            <a:ext cx="370839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SCAN BELOW FOR JACOB'S </a:t>
            </a:r>
            <a:r>
              <a:rPr lang="en-US"/>
              <a:t>LADDER'S NEXT VIRTUAL BIBLE STUDY (FACEBOOK EVENT PAGE)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6D757E-F2C5-986E-A130-E899B9897ACD}"/>
              </a:ext>
            </a:extLst>
          </p:cNvPr>
          <p:cNvSpPr txBox="1"/>
          <p:nvPr/>
        </p:nvSpPr>
        <p:spPr>
          <a:xfrm>
            <a:off x="459684" y="1390790"/>
            <a:ext cx="368581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SCAN BELOW FOR </a:t>
            </a:r>
            <a:r>
              <a:rPr lang="en-US"/>
              <a:t>RESOURCES FROM THIS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77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8875E-A14D-3938-2AB7-11FA48303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Disability, Obesity, and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BA76A-B75C-695F-C087-2787A6FA7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365002" cy="3678303"/>
          </a:xfrm>
        </p:spPr>
        <p:txBody>
          <a:bodyPr>
            <a:normAutofit/>
          </a:bodyPr>
          <a:lstStyle/>
          <a:p>
            <a:r>
              <a:rPr lang="en-US" sz="2400" dirty="0"/>
              <a:t>Obesity impacts </a:t>
            </a:r>
            <a:r>
              <a:rPr lang="en-US" sz="2400" b="1" dirty="0"/>
              <a:t>40.5% of the disabled population</a:t>
            </a:r>
          </a:p>
          <a:p>
            <a:pPr lvl="1"/>
            <a:r>
              <a:rPr lang="en-US" sz="2000" i="1" dirty="0"/>
              <a:t>Compared to 30.3% of the non-disabled population</a:t>
            </a:r>
          </a:p>
          <a:p>
            <a:r>
              <a:rPr lang="en-US" sz="2400" dirty="0"/>
              <a:t>Associated with a myriad of diseases</a:t>
            </a:r>
          </a:p>
          <a:p>
            <a:pPr lvl="1"/>
            <a:r>
              <a:rPr lang="en-US" sz="2000" i="1" dirty="0"/>
              <a:t>Cardiovascular disease</a:t>
            </a:r>
          </a:p>
          <a:p>
            <a:pPr lvl="1"/>
            <a:r>
              <a:rPr lang="en-US" sz="2000" i="1" dirty="0"/>
              <a:t>Metabolic disease</a:t>
            </a:r>
          </a:p>
          <a:p>
            <a:pPr lvl="1"/>
            <a:r>
              <a:rPr lang="en-US" sz="2000" i="1" dirty="0"/>
              <a:t>Neurological/mental disease</a:t>
            </a:r>
          </a:p>
          <a:p>
            <a:pPr lvl="1"/>
            <a:r>
              <a:rPr lang="en-US" sz="2000" i="1" dirty="0"/>
              <a:t>Cancer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54CE9E-29C2-B3CC-E4F0-F01C0D9CEC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439" b="14889"/>
          <a:stretch>
            <a:fillRect/>
          </a:stretch>
        </p:blipFill>
        <p:spPr>
          <a:xfrm>
            <a:off x="8480323" y="2289818"/>
            <a:ext cx="2567038" cy="403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797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E9066-C82D-0996-ED69-50D29713A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Obesity, metabolic health, and brain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86C9F-F723-AC0B-68B5-A12098D2B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Obesity significantly increases the risk of stroke, anxiety, and depression</a:t>
            </a:r>
          </a:p>
          <a:p>
            <a:r>
              <a:rPr lang="en-US" sz="2400" dirty="0"/>
              <a:t>Metabolic disease (insulin resistance, diabetes), regardless of obesity status, significantly increases the risk of dementia, particularly in younger people, as well as Alzheimer’s Disease</a:t>
            </a:r>
          </a:p>
          <a:p>
            <a:pPr lvl="1"/>
            <a:r>
              <a:rPr lang="en-US" sz="2000" dirty="0"/>
              <a:t>Alzheimer’s sometimes referred to as “type III diabetes”</a:t>
            </a:r>
          </a:p>
          <a:p>
            <a:pPr lvl="1"/>
            <a:r>
              <a:rPr lang="en-US" sz="2000" dirty="0"/>
              <a:t>Associated with insulin resistance in the brain</a:t>
            </a:r>
          </a:p>
        </p:txBody>
      </p:sp>
    </p:spTree>
    <p:extLst>
      <p:ext uri="{BB962C8B-B14F-4D97-AF65-F5344CB8AC3E}">
        <p14:creationId xmlns:p14="http://schemas.microsoft.com/office/powerpoint/2010/main" val="3115101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DA1418F-EEEF-9765-E31A-1E30AA0AE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Exercise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94241A-7668-5D83-14BC-D6B7F5E637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Physical Benefits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97F9E8-E357-15E7-FB20-7C17CAC3337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Improved cardiovascular health</a:t>
            </a:r>
          </a:p>
          <a:p>
            <a:r>
              <a:rPr lang="en-US" b="1" dirty="0"/>
              <a:t>Improved metabolic health</a:t>
            </a:r>
          </a:p>
          <a:p>
            <a:r>
              <a:rPr lang="en-US" b="1" dirty="0"/>
              <a:t>Improved muscular health</a:t>
            </a:r>
          </a:p>
          <a:p>
            <a:r>
              <a:rPr lang="en-US" b="1" dirty="0"/>
              <a:t>Reduced likelihood of many diseases</a:t>
            </a:r>
          </a:p>
          <a:p>
            <a:pPr lvl="1">
              <a:spcAft>
                <a:spcPts val="300"/>
              </a:spcAft>
            </a:pPr>
            <a:r>
              <a:rPr lang="en-US" i="1" dirty="0"/>
              <a:t>Heart disease</a:t>
            </a:r>
          </a:p>
          <a:p>
            <a:pPr lvl="1">
              <a:spcAft>
                <a:spcPts val="300"/>
              </a:spcAft>
            </a:pPr>
            <a:r>
              <a:rPr lang="en-US" i="1" dirty="0"/>
              <a:t>Diabetes</a:t>
            </a:r>
          </a:p>
          <a:p>
            <a:pPr lvl="1">
              <a:spcAft>
                <a:spcPts val="300"/>
              </a:spcAft>
            </a:pPr>
            <a:r>
              <a:rPr lang="en-US" i="1" dirty="0"/>
              <a:t>Cancer</a:t>
            </a:r>
          </a:p>
          <a:p>
            <a:pPr lvl="1">
              <a:spcAft>
                <a:spcPts val="300"/>
              </a:spcAft>
            </a:pPr>
            <a:r>
              <a:rPr lang="en-US" i="1" dirty="0"/>
              <a:t>Hypertension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370D68E-CB4A-C79D-6569-49E8C18952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Mental and Emotional Benefits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D220084-2595-8C39-B18F-7987A9ADF97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Reduced anxiety</a:t>
            </a:r>
          </a:p>
          <a:p>
            <a:r>
              <a:rPr lang="en-US" b="1" dirty="0"/>
              <a:t>Reduced depression</a:t>
            </a:r>
          </a:p>
          <a:p>
            <a:r>
              <a:rPr lang="en-US" b="1" dirty="0"/>
              <a:t>Improved mood</a:t>
            </a:r>
          </a:p>
          <a:p>
            <a:r>
              <a:rPr lang="en-US" b="1" dirty="0"/>
              <a:t>Reduced likelihood of neurodegenerative diseases</a:t>
            </a:r>
          </a:p>
          <a:p>
            <a:pPr lvl="1">
              <a:spcAft>
                <a:spcPts val="300"/>
              </a:spcAft>
            </a:pPr>
            <a:r>
              <a:rPr lang="en-US" i="1" dirty="0"/>
              <a:t>Alzheimer’s Disease</a:t>
            </a:r>
          </a:p>
          <a:p>
            <a:pPr lvl="1">
              <a:spcAft>
                <a:spcPts val="300"/>
              </a:spcAft>
            </a:pPr>
            <a:r>
              <a:rPr lang="en-US" i="1" dirty="0"/>
              <a:t>Dementia</a:t>
            </a:r>
          </a:p>
          <a:p>
            <a:pPr lvl="1">
              <a:spcAft>
                <a:spcPts val="300"/>
              </a:spcAft>
            </a:pPr>
            <a:r>
              <a:rPr lang="en-US" i="1" dirty="0"/>
              <a:t>Parkinson’s Disease</a:t>
            </a:r>
          </a:p>
          <a:p>
            <a:pPr lvl="1">
              <a:spcAft>
                <a:spcPts val="300"/>
              </a:spcAft>
            </a:pPr>
            <a:r>
              <a:rPr lang="en-US" i="1" dirty="0"/>
              <a:t>Stroke</a:t>
            </a:r>
          </a:p>
        </p:txBody>
      </p:sp>
    </p:spTree>
    <p:extLst>
      <p:ext uri="{BB962C8B-B14F-4D97-AF65-F5344CB8AC3E}">
        <p14:creationId xmlns:p14="http://schemas.microsoft.com/office/powerpoint/2010/main" val="3084865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04BA1-698E-FB53-E9FF-8AF9A5597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/>
              <a:t>Physical Activity and Brain Health</a:t>
            </a:r>
          </a:p>
        </p:txBody>
      </p:sp>
      <p:sp>
        <p:nvSpPr>
          <p:cNvPr id="5127" name="Rectangle 5126">
            <a:extLst>
              <a:ext uri="{FF2B5EF4-FFF2-40B4-BE49-F238E27FC236}">
                <a16:creationId xmlns:a16="http://schemas.microsoft.com/office/drawing/2014/main" id="{44CCC960-EBB0-4648-A189-5FEE0EE3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What Happens to Your Brain When You Exercise">
            <a:extLst>
              <a:ext uri="{FF2B5EF4-FFF2-40B4-BE49-F238E27FC236}">
                <a16:creationId xmlns:a16="http://schemas.microsoft.com/office/drawing/2014/main" id="{FC2F037F-162D-5FD9-B34D-D6577A3A1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2" r="10496" b="2"/>
          <a:stretch>
            <a:fillRect/>
          </a:stretch>
        </p:blipFill>
        <p:spPr bwMode="auto">
          <a:xfrm>
            <a:off x="657225" y="2361056"/>
            <a:ext cx="4962525" cy="364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83306-E5D4-28E6-7CB5-727F2632C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1172" y="2180496"/>
            <a:ext cx="6095021" cy="40456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b="1" dirty="0"/>
              <a:t>Mechanisms of improved brain health</a:t>
            </a:r>
          </a:p>
          <a:p>
            <a:pPr lvl="1"/>
            <a:r>
              <a:rPr lang="en-US" sz="2000" dirty="0"/>
              <a:t>Reduced obesity</a:t>
            </a:r>
          </a:p>
          <a:p>
            <a:pPr lvl="1"/>
            <a:r>
              <a:rPr lang="en-US" sz="2000" dirty="0"/>
              <a:t>Improved brain blood flow</a:t>
            </a:r>
          </a:p>
          <a:p>
            <a:pPr lvl="1"/>
            <a:r>
              <a:rPr lang="en-US" sz="2000" dirty="0"/>
              <a:t>Reduced inflammation</a:t>
            </a:r>
          </a:p>
          <a:p>
            <a:pPr lvl="1"/>
            <a:r>
              <a:rPr lang="en-US" sz="2000" dirty="0"/>
              <a:t>Improved insulin signaling</a:t>
            </a:r>
          </a:p>
          <a:p>
            <a:pPr lvl="1"/>
            <a:r>
              <a:rPr lang="en-US" sz="2000" dirty="0"/>
              <a:t>Increased brain-derived neurotrophic factor (BDNF) signaling</a:t>
            </a:r>
          </a:p>
          <a:p>
            <a:pPr lvl="2"/>
            <a:r>
              <a:rPr lang="en-US" sz="1600" dirty="0"/>
              <a:t>Associated with improved learning, cognition, and nervous system health</a:t>
            </a:r>
          </a:p>
        </p:txBody>
      </p:sp>
    </p:spTree>
    <p:extLst>
      <p:ext uri="{BB962C8B-B14F-4D97-AF65-F5344CB8AC3E}">
        <p14:creationId xmlns:p14="http://schemas.microsoft.com/office/powerpoint/2010/main" val="2361881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F545B-4D05-B467-9313-A8CA40BDF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 syndrome, physical activity, and Alzheimer’s disease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C91B87-BC2C-7285-76E3-B1090DEE37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2774921"/>
          </a:xfrm>
        </p:spPr>
        <p:txBody>
          <a:bodyPr anchor="t" anchorCtr="0">
            <a:normAutofit/>
          </a:bodyPr>
          <a:lstStyle/>
          <a:p>
            <a:r>
              <a:rPr lang="en-US" dirty="0"/>
              <a:t>Compared adults with Down Syndrome who regularly exercise to sedentary adults with Down Syndrome</a:t>
            </a:r>
          </a:p>
          <a:p>
            <a:r>
              <a:rPr lang="en-US" dirty="0"/>
              <a:t>Exercise group had</a:t>
            </a:r>
          </a:p>
          <a:p>
            <a:pPr lvl="1"/>
            <a:r>
              <a:rPr lang="en-US" b="1" dirty="0"/>
              <a:t>Lower fasting glucose </a:t>
            </a:r>
          </a:p>
          <a:p>
            <a:pPr lvl="2"/>
            <a:r>
              <a:rPr lang="en-US" i="1" dirty="0"/>
              <a:t>Indicates better metabolic health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3EA64D4-B634-F22F-A144-54F2FC393A6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00861403"/>
              </p:ext>
            </p:extLst>
          </p:nvPr>
        </p:nvGraphicFramePr>
        <p:xfrm>
          <a:off x="6188075" y="2227263"/>
          <a:ext cx="5422900" cy="363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>
            <a:extLst>
              <a:ext uri="{FF2B5EF4-FFF2-40B4-BE49-F238E27FC236}">
                <a16:creationId xmlns:a16="http://schemas.microsoft.com/office/drawing/2014/main" id="{87C77FDC-F1F4-80AB-21C1-3DF04049C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01" y="5002924"/>
            <a:ext cx="1828653" cy="147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F09EE3-3500-1578-49C4-EFA9E2BB7928}"/>
              </a:ext>
            </a:extLst>
          </p:cNvPr>
          <p:cNvSpPr txBox="1"/>
          <p:nvPr/>
        </p:nvSpPr>
        <p:spPr>
          <a:xfrm>
            <a:off x="8077537" y="1857931"/>
            <a:ext cx="1643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Preliminary Data</a:t>
            </a:r>
          </a:p>
        </p:txBody>
      </p:sp>
    </p:spTree>
    <p:extLst>
      <p:ext uri="{BB962C8B-B14F-4D97-AF65-F5344CB8AC3E}">
        <p14:creationId xmlns:p14="http://schemas.microsoft.com/office/powerpoint/2010/main" val="1480226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4D36A-BEF4-D9D7-5F2D-BDB5FB97A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E54E7-D498-A43D-B6E8-C524AAF1F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 syndrome, physical activity, and Alzheimer’s disease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9355FE-A7AD-C151-F8F4-DF61B62203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2638287"/>
          </a:xfrm>
        </p:spPr>
        <p:txBody>
          <a:bodyPr anchor="t" anchorCtr="0">
            <a:normAutofit/>
          </a:bodyPr>
          <a:lstStyle/>
          <a:p>
            <a:r>
              <a:rPr lang="en-US" dirty="0"/>
              <a:t>Compared adults with Down Syndrome who regularly exercise to sedentary adults with Down Syndrome</a:t>
            </a:r>
          </a:p>
          <a:p>
            <a:r>
              <a:rPr lang="en-US" dirty="0"/>
              <a:t>Exercise group had</a:t>
            </a:r>
          </a:p>
          <a:p>
            <a:pPr lvl="1"/>
            <a:r>
              <a:rPr lang="en-US" dirty="0"/>
              <a:t>Lower fasting glucose </a:t>
            </a:r>
          </a:p>
          <a:p>
            <a:pPr lvl="1"/>
            <a:r>
              <a:rPr lang="en-US" b="1" dirty="0"/>
              <a:t>Lower HbA1c (&gt;5.6 = pre-diabetes)</a:t>
            </a:r>
          </a:p>
          <a:p>
            <a:pPr lvl="2"/>
            <a:r>
              <a:rPr lang="en-US" i="1" dirty="0"/>
              <a:t>Further confirms better metabolic health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1016488-2C9C-188A-1BA3-2E8D98BD90E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3510553"/>
              </p:ext>
            </p:extLst>
          </p:nvPr>
        </p:nvGraphicFramePr>
        <p:xfrm>
          <a:off x="6188075" y="2227263"/>
          <a:ext cx="5422900" cy="363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2">
            <a:extLst>
              <a:ext uri="{FF2B5EF4-FFF2-40B4-BE49-F238E27FC236}">
                <a16:creationId xmlns:a16="http://schemas.microsoft.com/office/drawing/2014/main" id="{E38674F3-54C3-1D1B-2C11-7CBFD314E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01" y="5002924"/>
            <a:ext cx="1828653" cy="147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C82D76-EEBD-2054-57AF-8D3C6FA90C40}"/>
              </a:ext>
            </a:extLst>
          </p:cNvPr>
          <p:cNvSpPr txBox="1"/>
          <p:nvPr/>
        </p:nvSpPr>
        <p:spPr>
          <a:xfrm>
            <a:off x="8077537" y="1857931"/>
            <a:ext cx="1643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Preliminary Data</a:t>
            </a:r>
          </a:p>
        </p:txBody>
      </p:sp>
    </p:spTree>
    <p:extLst>
      <p:ext uri="{BB962C8B-B14F-4D97-AF65-F5344CB8AC3E}">
        <p14:creationId xmlns:p14="http://schemas.microsoft.com/office/powerpoint/2010/main" val="2445991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DA217-4551-12BA-58A5-0822340CC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5855F-2FF0-25C0-B166-82D9661D6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 syndrome, physical activity, and Alzheimer’s disease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CD08B2-6465-AFBD-719B-CCC6D9E37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2"/>
            <a:ext cx="5422390" cy="2774921"/>
          </a:xfrm>
        </p:spPr>
        <p:txBody>
          <a:bodyPr anchor="t" anchorCtr="0">
            <a:normAutofit/>
          </a:bodyPr>
          <a:lstStyle/>
          <a:p>
            <a:r>
              <a:rPr lang="en-US" dirty="0"/>
              <a:t>Compared adults with Down Syndrome who regularly exercise to sedentary adults with Down Syndrome</a:t>
            </a:r>
          </a:p>
          <a:p>
            <a:r>
              <a:rPr lang="en-US" dirty="0"/>
              <a:t>Exercise group had</a:t>
            </a:r>
          </a:p>
          <a:p>
            <a:pPr lvl="1"/>
            <a:r>
              <a:rPr lang="en-US" dirty="0"/>
              <a:t>Lower fasting glucose </a:t>
            </a:r>
          </a:p>
          <a:p>
            <a:pPr lvl="1"/>
            <a:r>
              <a:rPr lang="en-US" dirty="0"/>
              <a:t>Lower HbA1c (&gt;5.6 = pre-diabetes)</a:t>
            </a:r>
          </a:p>
          <a:p>
            <a:pPr lvl="1"/>
            <a:r>
              <a:rPr lang="en-US" b="1" dirty="0"/>
              <a:t>Higher BDNF (Brain-derived neurotrophic factor)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9F026EB-F8B2-91BF-35C8-B78B236B3B6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39009617"/>
              </p:ext>
            </p:extLst>
          </p:nvPr>
        </p:nvGraphicFramePr>
        <p:xfrm>
          <a:off x="6188075" y="2227263"/>
          <a:ext cx="5422900" cy="363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2">
            <a:extLst>
              <a:ext uri="{FF2B5EF4-FFF2-40B4-BE49-F238E27FC236}">
                <a16:creationId xmlns:a16="http://schemas.microsoft.com/office/drawing/2014/main" id="{19571078-D2BE-0392-1859-A483279B0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01" y="5002924"/>
            <a:ext cx="1828653" cy="147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ED9577-13A0-D549-2670-8D78FCF6C737}"/>
              </a:ext>
            </a:extLst>
          </p:cNvPr>
          <p:cNvSpPr txBox="1"/>
          <p:nvPr/>
        </p:nvSpPr>
        <p:spPr>
          <a:xfrm>
            <a:off x="2438784" y="4827183"/>
            <a:ext cx="36571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tx2"/>
                </a:solidFill>
              </a:rPr>
              <a:t>*Higher BDNF is associated with improved cognitive abilities and lower levels of neurodegenerative disease, including Alzheimer’s Disease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0CB12A-D27B-6832-1CE0-EE257EBF9C42}"/>
              </a:ext>
            </a:extLst>
          </p:cNvPr>
          <p:cNvSpPr txBox="1"/>
          <p:nvPr/>
        </p:nvSpPr>
        <p:spPr>
          <a:xfrm>
            <a:off x="8077537" y="1857931"/>
            <a:ext cx="1643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Preliminary Data</a:t>
            </a:r>
          </a:p>
        </p:txBody>
      </p:sp>
    </p:spTree>
    <p:extLst>
      <p:ext uri="{BB962C8B-B14F-4D97-AF65-F5344CB8AC3E}">
        <p14:creationId xmlns:p14="http://schemas.microsoft.com/office/powerpoint/2010/main" val="3291652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2A6062F-4AD5-867D-AACD-0A843B5EB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/>
              <a:t>How much exercise do you need?</a:t>
            </a:r>
            <a:br>
              <a:rPr lang="en-US" dirty="0"/>
            </a:br>
            <a:r>
              <a:rPr lang="en-US" sz="2000" i="1" dirty="0"/>
              <a:t>(Probably not as much as you think!)</a:t>
            </a:r>
            <a:endParaRPr lang="en-US" i="1" dirty="0"/>
          </a:p>
        </p:txBody>
      </p:sp>
      <p:sp>
        <p:nvSpPr>
          <p:cNvPr id="1031" name="Rectangle 1030">
            <a:extLst>
              <a:ext uri="{FF2B5EF4-FFF2-40B4-BE49-F238E27FC236}">
                <a16:creationId xmlns:a16="http://schemas.microsoft.com/office/drawing/2014/main" id="{6F306C00-E0A9-4E79-AF25-3D295CA90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heck out ACSM's New Look">
            <a:extLst>
              <a:ext uri="{FF2B5EF4-FFF2-40B4-BE49-F238E27FC236}">
                <a16:creationId xmlns:a16="http://schemas.microsoft.com/office/drawing/2014/main" id="{5D013D0A-F9FD-5184-1962-706A8B8709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1"/>
          <a:stretch>
            <a:fillRect/>
          </a:stretch>
        </p:blipFill>
        <p:spPr bwMode="auto">
          <a:xfrm>
            <a:off x="657225" y="2976854"/>
            <a:ext cx="4962525" cy="241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D3195A-631D-87FD-D870-387A652C5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1865" y="2180496"/>
            <a:ext cx="5867538" cy="40456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ACSM Guidelines</a:t>
            </a:r>
          </a:p>
          <a:p>
            <a:pPr lvl="1"/>
            <a:r>
              <a:rPr lang="en-US" sz="1800" dirty="0"/>
              <a:t>Moderate-intensity aerobic physical activity (PA) for </a:t>
            </a:r>
            <a:r>
              <a:rPr lang="en-US" sz="1800" b="1" u="sng" dirty="0"/>
              <a:t>30 minutes, 5 days per week</a:t>
            </a:r>
            <a:r>
              <a:rPr lang="en-US" sz="1800" dirty="0"/>
              <a:t>, OR vigorous-intensity aerobic PA for 20 minutes 3 days per week</a:t>
            </a:r>
          </a:p>
          <a:p>
            <a:pPr lvl="2"/>
            <a:r>
              <a:rPr lang="en-US" sz="1600" dirty="0"/>
              <a:t>Can be a combination of moderate and vigorous activity</a:t>
            </a:r>
          </a:p>
          <a:p>
            <a:pPr lvl="2"/>
            <a:r>
              <a:rPr lang="en-US" sz="1600" dirty="0"/>
              <a:t>Can accumulate a total of 30 minutes by performing multiple </a:t>
            </a:r>
            <a:r>
              <a:rPr lang="en-US" sz="1600" b="1" u="sng" dirty="0"/>
              <a:t>bouts of at least 10 minutes</a:t>
            </a:r>
          </a:p>
          <a:p>
            <a:pPr lvl="1"/>
            <a:r>
              <a:rPr lang="en-US" sz="1800" dirty="0"/>
              <a:t>Muscular strength and endurance activities targeting all major muscle groups at least 2 non-consecutive days per week</a:t>
            </a:r>
          </a:p>
        </p:txBody>
      </p:sp>
    </p:spTree>
    <p:extLst>
      <p:ext uri="{BB962C8B-B14F-4D97-AF65-F5344CB8AC3E}">
        <p14:creationId xmlns:p14="http://schemas.microsoft.com/office/powerpoint/2010/main" val="388838448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14199</TotalTime>
  <Words>649</Words>
  <Application>Microsoft Office PowerPoint</Application>
  <PresentationFormat>Widescreen</PresentationFormat>
  <Paragraphs>95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Dividend</vt:lpstr>
      <vt:lpstr>1st Timothy 4:8 “…physical training is of some value…”</vt:lpstr>
      <vt:lpstr>Disability, Obesity, and health</vt:lpstr>
      <vt:lpstr>Obesity, metabolic health, and brain health</vt:lpstr>
      <vt:lpstr>Benefits of Exercise</vt:lpstr>
      <vt:lpstr>Physical Activity and Brain Health</vt:lpstr>
      <vt:lpstr>Down syndrome, physical activity, and Alzheimer’s disease</vt:lpstr>
      <vt:lpstr>Down syndrome, physical activity, and Alzheimer’s disease</vt:lpstr>
      <vt:lpstr>Down syndrome, physical activity, and Alzheimer’s disease</vt:lpstr>
      <vt:lpstr>How much exercise do you need? (Probably not as much as you think!)</vt:lpstr>
      <vt:lpstr>Barriers to physical activity in those with disabilities</vt:lpstr>
      <vt:lpstr>Role of the church</vt:lpstr>
      <vt:lpstr>References</vt:lpstr>
      <vt:lpstr>Questions?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Emily S Kullman</dc:creator>
  <cp:lastModifiedBy>Emily S Kullman</cp:lastModifiedBy>
  <cp:revision>108</cp:revision>
  <dcterms:created xsi:type="dcterms:W3CDTF">2026-04-04T23:33:15Z</dcterms:created>
  <dcterms:modified xsi:type="dcterms:W3CDTF">2026-04-20T02:34:03Z</dcterms:modified>
</cp:coreProperties>
</file>