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2" r:id="rId2"/>
  </p:sldMasterIdLst>
  <p:notesMasterIdLst>
    <p:notesMasterId r:id="rId27"/>
  </p:notesMasterIdLst>
  <p:handoutMasterIdLst>
    <p:handoutMasterId r:id="rId28"/>
  </p:handoutMasterIdLst>
  <p:sldIdLst>
    <p:sldId id="442" r:id="rId3"/>
    <p:sldId id="582" r:id="rId4"/>
    <p:sldId id="525" r:id="rId5"/>
    <p:sldId id="585" r:id="rId6"/>
    <p:sldId id="586" r:id="rId7"/>
    <p:sldId id="545" r:id="rId8"/>
    <p:sldId id="584" r:id="rId9"/>
    <p:sldId id="583" r:id="rId10"/>
    <p:sldId id="533" r:id="rId11"/>
    <p:sldId id="587" r:id="rId12"/>
    <p:sldId id="588" r:id="rId13"/>
    <p:sldId id="570" r:id="rId14"/>
    <p:sldId id="565" r:id="rId15"/>
    <p:sldId id="589" r:id="rId16"/>
    <p:sldId id="257" r:id="rId17"/>
    <p:sldId id="258" r:id="rId18"/>
    <p:sldId id="259" r:id="rId19"/>
    <p:sldId id="262" r:id="rId20"/>
    <p:sldId id="260" r:id="rId21"/>
    <p:sldId id="593" r:id="rId22"/>
    <p:sldId id="590" r:id="rId23"/>
    <p:sldId id="591" r:id="rId24"/>
    <p:sldId id="592" r:id="rId25"/>
    <p:sldId id="581" r:id="rId26"/>
  </p:sldIdLst>
  <p:sldSz cx="9144000" cy="6858000" type="screen4x3"/>
  <p:notesSz cx="6997700" cy="9271000"/>
  <p:custDataLst>
    <p:tags r:id="rId29"/>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CE80FA"/>
    <a:srgbClr val="8BE3EF"/>
    <a:srgbClr val="FFCC00"/>
    <a:srgbClr val="FF9900"/>
    <a:srgbClr val="B2B2B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39" autoAdjust="0"/>
    <p:restoredTop sz="86369" autoAdjust="0"/>
  </p:normalViewPr>
  <p:slideViewPr>
    <p:cSldViewPr>
      <p:cViewPr varScale="1">
        <p:scale>
          <a:sx n="95" d="100"/>
          <a:sy n="95" d="100"/>
        </p:scale>
        <p:origin x="1830" y="84"/>
      </p:cViewPr>
      <p:guideLst>
        <p:guide orient="horz" pos="2160"/>
        <p:guide pos="2880"/>
      </p:guideLst>
    </p:cSldViewPr>
  </p:slideViewPr>
  <p:outlineViewPr>
    <p:cViewPr>
      <p:scale>
        <a:sx n="100" d="100"/>
        <a:sy n="100" d="100"/>
      </p:scale>
      <p:origin x="0" y="0"/>
    </p:cViewPr>
    <p:sldLst>
      <p:sld r:id="rId1" collapse="1"/>
    </p:sldLst>
  </p:outlineViewPr>
  <p:notesTextViewPr>
    <p:cViewPr>
      <p:scale>
        <a:sx n="100" d="100"/>
        <a:sy n="100" d="100"/>
      </p:scale>
      <p:origin x="0" y="0"/>
    </p:cViewPr>
  </p:notesTextViewPr>
  <p:sorterViewPr>
    <p:cViewPr>
      <p:scale>
        <a:sx n="100" d="100"/>
        <a:sy n="100" d="100"/>
      </p:scale>
      <p:origin x="0" y="46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solidFill>
                <a:schemeClr val="tx1">
                  <a:lumMod val="75000"/>
                  <a:lumOff val="25000"/>
                </a:schemeClr>
              </a:solidFill>
            </a:ln>
            <a:effectLst/>
          </c:spPr>
          <c:invertIfNegative val="0"/>
          <c:dPt>
            <c:idx val="0"/>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1-0635-4B34-B2CE-5FBC189141B6}"/>
              </c:ext>
            </c:extLst>
          </c:dPt>
          <c:dPt>
            <c:idx val="1"/>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3-0635-4B34-B2CE-5FBC189141B6}"/>
              </c:ext>
            </c:extLst>
          </c:dPt>
          <c:dPt>
            <c:idx val="2"/>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5-0635-4B34-B2CE-5FBC189141B6}"/>
              </c:ext>
            </c:extLst>
          </c:dPt>
          <c:dPt>
            <c:idx val="4"/>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7-0635-4B34-B2CE-5FBC189141B6}"/>
              </c:ext>
            </c:extLst>
          </c:dPt>
          <c:dPt>
            <c:idx val="5"/>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9-0635-4B34-B2CE-5FBC189141B6}"/>
              </c:ext>
            </c:extLst>
          </c:dPt>
          <c:dPt>
            <c:idx val="7"/>
            <c:invertIfNegative val="0"/>
            <c:bubble3D val="0"/>
            <c:spPr>
              <a:solidFill>
                <a:schemeClr val="accent4">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B-0635-4B34-B2CE-5FBC189141B6}"/>
              </c:ext>
            </c:extLst>
          </c:dPt>
          <c:dPt>
            <c:idx val="8"/>
            <c:invertIfNegative val="0"/>
            <c:bubble3D val="0"/>
            <c:spPr>
              <a:solidFill>
                <a:schemeClr val="accent4">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D-0635-4B34-B2CE-5FBC189141B6}"/>
              </c:ext>
            </c:extLst>
          </c:dPt>
          <c:dPt>
            <c:idx val="9"/>
            <c:invertIfNegative val="0"/>
            <c:bubble3D val="0"/>
            <c:spPr>
              <a:solidFill>
                <a:schemeClr val="accent4">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F-0635-4B34-B2CE-5FBC189141B6}"/>
              </c:ext>
            </c:extLst>
          </c:dPt>
          <c:dPt>
            <c:idx val="13"/>
            <c:invertIfNegative val="0"/>
            <c:bubble3D val="0"/>
            <c:spPr>
              <a:solidFill>
                <a:schemeClr val="accent5">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1-0635-4B34-B2CE-5FBC189141B6}"/>
              </c:ext>
            </c:extLst>
          </c:dPt>
          <c:dPt>
            <c:idx val="14"/>
            <c:invertIfNegative val="0"/>
            <c:bubble3D val="0"/>
            <c:spPr>
              <a:solidFill>
                <a:schemeClr val="accent5">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3-0635-4B34-B2CE-5FBC189141B6}"/>
              </c:ext>
            </c:extLst>
          </c:dPt>
          <c:dPt>
            <c:idx val="15"/>
            <c:invertIfNegative val="0"/>
            <c:bubble3D val="0"/>
            <c:spPr>
              <a:solidFill>
                <a:schemeClr val="accent5">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5-0635-4B34-B2CE-5FBC189141B6}"/>
              </c:ext>
            </c:extLst>
          </c:dPt>
          <c:dPt>
            <c:idx val="18"/>
            <c:invertIfNegative val="0"/>
            <c:bubble3D val="0"/>
            <c:spPr>
              <a:solidFill>
                <a:schemeClr val="accent6">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7-0635-4B34-B2CE-5FBC189141B6}"/>
              </c:ext>
            </c:extLst>
          </c:dPt>
          <c:dPt>
            <c:idx val="19"/>
            <c:invertIfNegative val="0"/>
            <c:bubble3D val="0"/>
            <c:spPr>
              <a:solidFill>
                <a:schemeClr val="accent6">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9-0635-4B34-B2CE-5FBC189141B6}"/>
              </c:ext>
            </c:extLst>
          </c:dPt>
          <c:dPt>
            <c:idx val="20"/>
            <c:invertIfNegative val="0"/>
            <c:bubble3D val="0"/>
            <c:spPr>
              <a:solidFill>
                <a:schemeClr val="accent6">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B-0635-4B34-B2CE-5FBC189141B6}"/>
              </c:ext>
            </c:extLst>
          </c:dPt>
          <c:dPt>
            <c:idx val="21"/>
            <c:invertIfNegative val="0"/>
            <c:bubble3D val="0"/>
            <c:spPr>
              <a:solidFill>
                <a:schemeClr val="accent6">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D-0635-4B34-B2CE-5FBC189141B6}"/>
              </c:ext>
            </c:extLst>
          </c:dPt>
          <c:dPt>
            <c:idx val="22"/>
            <c:invertIfNegative val="0"/>
            <c:bubble3D val="0"/>
            <c:spPr>
              <a:solidFill>
                <a:schemeClr val="accent6">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F-0635-4B34-B2CE-5FBC189141B6}"/>
              </c:ext>
            </c:extLst>
          </c:dPt>
          <c:dPt>
            <c:idx val="23"/>
            <c:invertIfNegative val="0"/>
            <c:bubble3D val="0"/>
            <c:spPr>
              <a:solidFill>
                <a:schemeClr val="accent6">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21-0635-4B34-B2CE-5FBC189141B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Table!$A$4:$B$27</c:f>
              <c:multiLvlStrCache>
                <c:ptCount val="24"/>
                <c:lvl>
                  <c:pt idx="0">
                    <c:v>MSM</c:v>
                  </c:pt>
                  <c:pt idx="1">
                    <c:v>Heterosexual</c:v>
                  </c:pt>
                  <c:pt idx="2">
                    <c:v>IDU</c:v>
                  </c:pt>
                  <c:pt idx="3">
                    <c:v>Not Specified</c:v>
                  </c:pt>
                  <c:pt idx="4">
                    <c:v>Perinatal</c:v>
                  </c:pt>
                  <c:pt idx="5">
                    <c:v>Transfusion</c:v>
                  </c:pt>
                  <c:pt idx="7">
                    <c:v>Hispanic</c:v>
                  </c:pt>
                  <c:pt idx="8">
                    <c:v>Black/African-American</c:v>
                  </c:pt>
                  <c:pt idx="9">
                    <c:v>White (non-Hispanic)</c:v>
                  </c:pt>
                  <c:pt idx="10">
                    <c:v>Asian</c:v>
                  </c:pt>
                  <c:pt idx="11">
                    <c:v>More Than One Race</c:v>
                  </c:pt>
                  <c:pt idx="13">
                    <c:v>Male</c:v>
                  </c:pt>
                  <c:pt idx="14">
                    <c:v>Female</c:v>
                  </c:pt>
                  <c:pt idx="15">
                    <c:v>Transgender MtF</c:v>
                  </c:pt>
                  <c:pt idx="16">
                    <c:v>Transgender FtM</c:v>
                  </c:pt>
                  <c:pt idx="18">
                    <c:v>20-29</c:v>
                  </c:pt>
                  <c:pt idx="19">
                    <c:v>30-39</c:v>
                  </c:pt>
                  <c:pt idx="20">
                    <c:v>40-49</c:v>
                  </c:pt>
                  <c:pt idx="21">
                    <c:v>50-59</c:v>
                  </c:pt>
                  <c:pt idx="22">
                    <c:v>60-69</c:v>
                  </c:pt>
                  <c:pt idx="23">
                    <c:v>70-79</c:v>
                  </c:pt>
                </c:lvl>
                <c:lvl>
                  <c:pt idx="0">
                    <c:v>HIV Risk Factor</c:v>
                  </c:pt>
                  <c:pt idx="6">
                    <c:v> </c:v>
                  </c:pt>
                  <c:pt idx="7">
                    <c:v>Race/Ethnicity</c:v>
                  </c:pt>
                  <c:pt idx="12">
                    <c:v> </c:v>
                  </c:pt>
                  <c:pt idx="13">
                    <c:v>Gender</c:v>
                  </c:pt>
                  <c:pt idx="17">
                    <c:v> </c:v>
                  </c:pt>
                  <c:pt idx="18">
                    <c:v>Age (years)</c:v>
                  </c:pt>
                </c:lvl>
              </c:multiLvlStrCache>
            </c:multiLvlStrRef>
          </c:cat>
          <c:val>
            <c:numRef>
              <c:f>Table!$C$4:$C$27</c:f>
              <c:numCache>
                <c:formatCode>General</c:formatCode>
                <c:ptCount val="24"/>
                <c:pt idx="0">
                  <c:v>14</c:v>
                </c:pt>
                <c:pt idx="1">
                  <c:v>23</c:v>
                </c:pt>
                <c:pt idx="2">
                  <c:v>14</c:v>
                </c:pt>
                <c:pt idx="4">
                  <c:v>1</c:v>
                </c:pt>
                <c:pt idx="5">
                  <c:v>1</c:v>
                </c:pt>
                <c:pt idx="7">
                  <c:v>24</c:v>
                </c:pt>
                <c:pt idx="8">
                  <c:v>16</c:v>
                </c:pt>
                <c:pt idx="9">
                  <c:v>13</c:v>
                </c:pt>
                <c:pt idx="10">
                  <c:v>0</c:v>
                </c:pt>
                <c:pt idx="11">
                  <c:v>0</c:v>
                </c:pt>
                <c:pt idx="13">
                  <c:v>29</c:v>
                </c:pt>
                <c:pt idx="14">
                  <c:v>23</c:v>
                </c:pt>
                <c:pt idx="15">
                  <c:v>1</c:v>
                </c:pt>
                <c:pt idx="16">
                  <c:v>0</c:v>
                </c:pt>
                <c:pt idx="18">
                  <c:v>4</c:v>
                </c:pt>
                <c:pt idx="19">
                  <c:v>6</c:v>
                </c:pt>
                <c:pt idx="20">
                  <c:v>8</c:v>
                </c:pt>
                <c:pt idx="21">
                  <c:v>16</c:v>
                </c:pt>
                <c:pt idx="22">
                  <c:v>15</c:v>
                </c:pt>
                <c:pt idx="23">
                  <c:v>4</c:v>
                </c:pt>
              </c:numCache>
            </c:numRef>
          </c:val>
          <c:extLst>
            <c:ext xmlns:c16="http://schemas.microsoft.com/office/drawing/2014/chart" uri="{C3380CC4-5D6E-409C-BE32-E72D297353CC}">
              <c16:uniqueId val="{00000022-0635-4B34-B2CE-5FBC189141B6}"/>
            </c:ext>
          </c:extLst>
        </c:ser>
        <c:dLbls>
          <c:dLblPos val="outEnd"/>
          <c:showLegendKey val="0"/>
          <c:showVal val="1"/>
          <c:showCatName val="0"/>
          <c:showSerName val="0"/>
          <c:showPercent val="0"/>
          <c:showBubbleSize val="0"/>
        </c:dLbls>
        <c:gapWidth val="182"/>
        <c:axId val="534468176"/>
        <c:axId val="534468592"/>
      </c:barChart>
      <c:catAx>
        <c:axId val="534468176"/>
        <c:scaling>
          <c:orientation val="minMax"/>
        </c:scaling>
        <c:delete val="0"/>
        <c:axPos val="l"/>
        <c:numFmt formatCode="General" sourceLinked="1"/>
        <c:majorTickMark val="none"/>
        <c:minorTickMark val="none"/>
        <c:tickLblPos val="nextTo"/>
        <c:spPr>
          <a:noFill/>
          <a:ln w="9525" cap="flat" cmpd="sng" algn="ctr">
            <a:solidFill>
              <a:schemeClr val="tx1">
                <a:lumMod val="75000"/>
                <a:lumOff val="2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468592"/>
        <c:crosses val="autoZero"/>
        <c:auto val="1"/>
        <c:lblAlgn val="ctr"/>
        <c:lblOffset val="100"/>
        <c:noMultiLvlLbl val="0"/>
      </c:catAx>
      <c:valAx>
        <c:axId val="534468592"/>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4468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solidFill>
                <a:schemeClr val="tx1">
                  <a:lumMod val="75000"/>
                  <a:lumOff val="25000"/>
                </a:schemeClr>
              </a:solidFill>
            </a:ln>
            <a:effectLst/>
          </c:spPr>
          <c:invertIfNegative val="0"/>
          <c:dPt>
            <c:idx val="0"/>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1-6B09-47E5-B912-3D117D5E67E3}"/>
              </c:ext>
            </c:extLst>
          </c:dPt>
          <c:dPt>
            <c:idx val="1"/>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3-6B09-47E5-B912-3D117D5E67E3}"/>
              </c:ext>
            </c:extLst>
          </c:dPt>
          <c:dPt>
            <c:idx val="2"/>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5-6B09-47E5-B912-3D117D5E67E3}"/>
              </c:ext>
            </c:extLst>
          </c:dPt>
          <c:dPt>
            <c:idx val="3"/>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7-6B09-47E5-B912-3D117D5E67E3}"/>
              </c:ext>
            </c:extLst>
          </c:dPt>
          <c:dPt>
            <c:idx val="4"/>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9-6B09-47E5-B912-3D117D5E67E3}"/>
              </c:ext>
            </c:extLst>
          </c:dPt>
          <c:dPt>
            <c:idx val="5"/>
            <c:invertIfNegative val="0"/>
            <c:bubble3D val="0"/>
            <c:spPr>
              <a:solidFill>
                <a:schemeClr val="accent3">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B-6B09-47E5-B912-3D117D5E67E3}"/>
              </c:ext>
            </c:extLst>
          </c:dPt>
          <c:dPt>
            <c:idx val="7"/>
            <c:invertIfNegative val="0"/>
            <c:bubble3D val="0"/>
            <c:spPr>
              <a:solidFill>
                <a:schemeClr val="accent4">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D-6B09-47E5-B912-3D117D5E67E3}"/>
              </c:ext>
            </c:extLst>
          </c:dPt>
          <c:dPt>
            <c:idx val="8"/>
            <c:invertIfNegative val="0"/>
            <c:bubble3D val="0"/>
            <c:spPr>
              <a:solidFill>
                <a:schemeClr val="accent4">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0F-6B09-47E5-B912-3D117D5E67E3}"/>
              </c:ext>
            </c:extLst>
          </c:dPt>
          <c:dPt>
            <c:idx val="9"/>
            <c:invertIfNegative val="0"/>
            <c:bubble3D val="0"/>
            <c:spPr>
              <a:solidFill>
                <a:schemeClr val="accent4">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1-6B09-47E5-B912-3D117D5E67E3}"/>
              </c:ext>
            </c:extLst>
          </c:dPt>
          <c:dPt>
            <c:idx val="10"/>
            <c:invertIfNegative val="0"/>
            <c:bubble3D val="0"/>
            <c:spPr>
              <a:solidFill>
                <a:schemeClr val="accent4">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3-6B09-47E5-B912-3D117D5E67E3}"/>
              </c:ext>
            </c:extLst>
          </c:dPt>
          <c:dPt>
            <c:idx val="11"/>
            <c:invertIfNegative val="0"/>
            <c:bubble3D val="0"/>
            <c:spPr>
              <a:solidFill>
                <a:schemeClr val="accent4">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5-6B09-47E5-B912-3D117D5E67E3}"/>
              </c:ext>
            </c:extLst>
          </c:dPt>
          <c:dPt>
            <c:idx val="13"/>
            <c:invertIfNegative val="0"/>
            <c:bubble3D val="0"/>
            <c:spPr>
              <a:solidFill>
                <a:schemeClr val="accent5">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7-6B09-47E5-B912-3D117D5E67E3}"/>
              </c:ext>
            </c:extLst>
          </c:dPt>
          <c:dPt>
            <c:idx val="14"/>
            <c:invertIfNegative val="0"/>
            <c:bubble3D val="0"/>
            <c:spPr>
              <a:solidFill>
                <a:schemeClr val="accent5">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9-6B09-47E5-B912-3D117D5E67E3}"/>
              </c:ext>
            </c:extLst>
          </c:dPt>
          <c:dPt>
            <c:idx val="15"/>
            <c:invertIfNegative val="0"/>
            <c:bubble3D val="0"/>
            <c:spPr>
              <a:solidFill>
                <a:schemeClr val="accent5">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B-6B09-47E5-B912-3D117D5E67E3}"/>
              </c:ext>
            </c:extLst>
          </c:dPt>
          <c:dPt>
            <c:idx val="16"/>
            <c:invertIfNegative val="0"/>
            <c:bubble3D val="0"/>
            <c:spPr>
              <a:solidFill>
                <a:schemeClr val="accent5">
                  <a:lumMod val="40000"/>
                  <a:lumOff val="60000"/>
                </a:schemeClr>
              </a:solidFill>
              <a:ln>
                <a:solidFill>
                  <a:schemeClr val="tx1">
                    <a:lumMod val="75000"/>
                    <a:lumOff val="25000"/>
                  </a:schemeClr>
                </a:solidFill>
              </a:ln>
              <a:effectLst/>
            </c:spPr>
            <c:extLst>
              <c:ext xmlns:c16="http://schemas.microsoft.com/office/drawing/2014/chart" uri="{C3380CC4-5D6E-409C-BE32-E72D297353CC}">
                <c16:uniqueId val="{0000001D-6B09-47E5-B912-3D117D5E67E3}"/>
              </c:ext>
            </c:extLst>
          </c:dPt>
          <c:dPt>
            <c:idx val="18"/>
            <c:invertIfNegative val="0"/>
            <c:bubble3D val="0"/>
            <c:spPr>
              <a:solidFill>
                <a:schemeClr val="accent6">
                  <a:lumMod val="60000"/>
                  <a:lumOff val="40000"/>
                </a:schemeClr>
              </a:solidFill>
              <a:ln>
                <a:solidFill>
                  <a:schemeClr val="tx1">
                    <a:lumMod val="75000"/>
                    <a:lumOff val="25000"/>
                  </a:schemeClr>
                </a:solidFill>
              </a:ln>
              <a:effectLst/>
            </c:spPr>
            <c:extLst>
              <c:ext xmlns:c16="http://schemas.microsoft.com/office/drawing/2014/chart" uri="{C3380CC4-5D6E-409C-BE32-E72D297353CC}">
                <c16:uniqueId val="{0000001F-6B09-47E5-B912-3D117D5E67E3}"/>
              </c:ext>
            </c:extLst>
          </c:dPt>
          <c:dPt>
            <c:idx val="19"/>
            <c:invertIfNegative val="0"/>
            <c:bubble3D val="0"/>
            <c:spPr>
              <a:solidFill>
                <a:schemeClr val="accent6">
                  <a:lumMod val="60000"/>
                  <a:lumOff val="40000"/>
                </a:schemeClr>
              </a:solidFill>
              <a:ln>
                <a:solidFill>
                  <a:schemeClr val="tx1">
                    <a:lumMod val="75000"/>
                    <a:lumOff val="25000"/>
                  </a:schemeClr>
                </a:solidFill>
              </a:ln>
              <a:effectLst/>
            </c:spPr>
            <c:extLst>
              <c:ext xmlns:c16="http://schemas.microsoft.com/office/drawing/2014/chart" uri="{C3380CC4-5D6E-409C-BE32-E72D297353CC}">
                <c16:uniqueId val="{00000021-6B09-47E5-B912-3D117D5E67E3}"/>
              </c:ext>
            </c:extLst>
          </c:dPt>
          <c:dPt>
            <c:idx val="20"/>
            <c:invertIfNegative val="0"/>
            <c:bubble3D val="0"/>
            <c:spPr>
              <a:solidFill>
                <a:schemeClr val="accent6">
                  <a:lumMod val="60000"/>
                  <a:lumOff val="40000"/>
                </a:schemeClr>
              </a:solidFill>
              <a:ln>
                <a:solidFill>
                  <a:schemeClr val="tx1">
                    <a:lumMod val="75000"/>
                    <a:lumOff val="25000"/>
                  </a:schemeClr>
                </a:solidFill>
              </a:ln>
              <a:effectLst/>
            </c:spPr>
            <c:extLst>
              <c:ext xmlns:c16="http://schemas.microsoft.com/office/drawing/2014/chart" uri="{C3380CC4-5D6E-409C-BE32-E72D297353CC}">
                <c16:uniqueId val="{00000023-6B09-47E5-B912-3D117D5E67E3}"/>
              </c:ext>
            </c:extLst>
          </c:dPt>
          <c:dPt>
            <c:idx val="21"/>
            <c:invertIfNegative val="0"/>
            <c:bubble3D val="0"/>
            <c:spPr>
              <a:solidFill>
                <a:schemeClr val="accent6">
                  <a:lumMod val="60000"/>
                  <a:lumOff val="40000"/>
                </a:schemeClr>
              </a:solidFill>
              <a:ln>
                <a:solidFill>
                  <a:schemeClr val="tx1">
                    <a:lumMod val="75000"/>
                    <a:lumOff val="25000"/>
                  </a:schemeClr>
                </a:solidFill>
              </a:ln>
              <a:effectLst/>
            </c:spPr>
            <c:extLst>
              <c:ext xmlns:c16="http://schemas.microsoft.com/office/drawing/2014/chart" uri="{C3380CC4-5D6E-409C-BE32-E72D297353CC}">
                <c16:uniqueId val="{00000025-6B09-47E5-B912-3D117D5E67E3}"/>
              </c:ext>
            </c:extLst>
          </c:dPt>
          <c:dPt>
            <c:idx val="22"/>
            <c:invertIfNegative val="0"/>
            <c:bubble3D val="0"/>
            <c:spPr>
              <a:solidFill>
                <a:schemeClr val="accent6">
                  <a:lumMod val="60000"/>
                  <a:lumOff val="40000"/>
                </a:schemeClr>
              </a:solidFill>
              <a:ln>
                <a:solidFill>
                  <a:schemeClr val="tx1">
                    <a:lumMod val="75000"/>
                    <a:lumOff val="25000"/>
                  </a:schemeClr>
                </a:solidFill>
              </a:ln>
              <a:effectLst/>
            </c:spPr>
            <c:extLst>
              <c:ext xmlns:c16="http://schemas.microsoft.com/office/drawing/2014/chart" uri="{C3380CC4-5D6E-409C-BE32-E72D297353CC}">
                <c16:uniqueId val="{00000027-6B09-47E5-B912-3D117D5E67E3}"/>
              </c:ext>
            </c:extLst>
          </c:dPt>
          <c:dPt>
            <c:idx val="23"/>
            <c:invertIfNegative val="0"/>
            <c:bubble3D val="0"/>
            <c:spPr>
              <a:solidFill>
                <a:schemeClr val="accent6">
                  <a:lumMod val="60000"/>
                  <a:lumOff val="40000"/>
                </a:schemeClr>
              </a:solidFill>
              <a:ln>
                <a:solidFill>
                  <a:schemeClr val="tx1">
                    <a:lumMod val="75000"/>
                    <a:lumOff val="25000"/>
                  </a:schemeClr>
                </a:solidFill>
              </a:ln>
              <a:effectLst/>
            </c:spPr>
            <c:extLst>
              <c:ext xmlns:c16="http://schemas.microsoft.com/office/drawing/2014/chart" uri="{C3380CC4-5D6E-409C-BE32-E72D297353CC}">
                <c16:uniqueId val="{00000029-6B09-47E5-B912-3D117D5E67E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Table!$A$4:$B$27</c:f>
              <c:multiLvlStrCache>
                <c:ptCount val="24"/>
                <c:lvl>
                  <c:pt idx="0">
                    <c:v>MSM</c:v>
                  </c:pt>
                  <c:pt idx="1">
                    <c:v>Heterosexual</c:v>
                  </c:pt>
                  <c:pt idx="2">
                    <c:v>IDU</c:v>
                  </c:pt>
                  <c:pt idx="3">
                    <c:v>Not Specified</c:v>
                  </c:pt>
                  <c:pt idx="4">
                    <c:v>Perinatal</c:v>
                  </c:pt>
                  <c:pt idx="5">
                    <c:v>Transfusion</c:v>
                  </c:pt>
                  <c:pt idx="7">
                    <c:v>Hispanic</c:v>
                  </c:pt>
                  <c:pt idx="8">
                    <c:v>Black/African-American</c:v>
                  </c:pt>
                  <c:pt idx="9">
                    <c:v>White (non-Hispanic)</c:v>
                  </c:pt>
                  <c:pt idx="10">
                    <c:v>Asian</c:v>
                  </c:pt>
                  <c:pt idx="11">
                    <c:v>More Than One Race</c:v>
                  </c:pt>
                  <c:pt idx="13">
                    <c:v>Male</c:v>
                  </c:pt>
                  <c:pt idx="14">
                    <c:v>Female</c:v>
                  </c:pt>
                  <c:pt idx="15">
                    <c:v>Transgender MtF</c:v>
                  </c:pt>
                  <c:pt idx="16">
                    <c:v>Transgender FtM</c:v>
                  </c:pt>
                  <c:pt idx="18">
                    <c:v>20-29</c:v>
                  </c:pt>
                  <c:pt idx="19">
                    <c:v>30-39</c:v>
                  </c:pt>
                  <c:pt idx="20">
                    <c:v>40-49</c:v>
                  </c:pt>
                  <c:pt idx="21">
                    <c:v>50-59</c:v>
                  </c:pt>
                  <c:pt idx="22">
                    <c:v>60-69</c:v>
                  </c:pt>
                  <c:pt idx="23">
                    <c:v>70-79</c:v>
                  </c:pt>
                </c:lvl>
                <c:lvl>
                  <c:pt idx="0">
                    <c:v>HIV Risk Factor</c:v>
                  </c:pt>
                  <c:pt idx="6">
                    <c:v> </c:v>
                  </c:pt>
                  <c:pt idx="7">
                    <c:v>Race/Ethnicity</c:v>
                  </c:pt>
                  <c:pt idx="12">
                    <c:v> </c:v>
                  </c:pt>
                  <c:pt idx="13">
                    <c:v>Gender</c:v>
                  </c:pt>
                  <c:pt idx="17">
                    <c:v> </c:v>
                  </c:pt>
                  <c:pt idx="18">
                    <c:v>Age (years)</c:v>
                  </c:pt>
                </c:lvl>
              </c:multiLvlStrCache>
            </c:multiLvlStrRef>
          </c:cat>
          <c:val>
            <c:numRef>
              <c:f>Table!$C$4:$C$27</c:f>
              <c:numCache>
                <c:formatCode>General</c:formatCode>
                <c:ptCount val="24"/>
                <c:pt idx="0">
                  <c:v>47</c:v>
                </c:pt>
                <c:pt idx="1">
                  <c:v>95</c:v>
                </c:pt>
                <c:pt idx="2">
                  <c:v>28</c:v>
                </c:pt>
                <c:pt idx="3">
                  <c:v>3</c:v>
                </c:pt>
                <c:pt idx="4">
                  <c:v>3</c:v>
                </c:pt>
                <c:pt idx="5">
                  <c:v>3</c:v>
                </c:pt>
                <c:pt idx="7">
                  <c:v>62</c:v>
                </c:pt>
                <c:pt idx="8">
                  <c:v>82</c:v>
                </c:pt>
                <c:pt idx="9">
                  <c:v>32</c:v>
                </c:pt>
                <c:pt idx="10">
                  <c:v>1</c:v>
                </c:pt>
                <c:pt idx="11">
                  <c:v>2</c:v>
                </c:pt>
                <c:pt idx="13">
                  <c:v>100</c:v>
                </c:pt>
                <c:pt idx="14">
                  <c:v>76</c:v>
                </c:pt>
                <c:pt idx="15">
                  <c:v>2</c:v>
                </c:pt>
                <c:pt idx="16">
                  <c:v>1</c:v>
                </c:pt>
                <c:pt idx="18">
                  <c:v>19</c:v>
                </c:pt>
                <c:pt idx="19">
                  <c:v>33</c:v>
                </c:pt>
                <c:pt idx="20">
                  <c:v>42</c:v>
                </c:pt>
                <c:pt idx="21">
                  <c:v>56</c:v>
                </c:pt>
                <c:pt idx="22">
                  <c:v>26</c:v>
                </c:pt>
                <c:pt idx="23">
                  <c:v>3</c:v>
                </c:pt>
              </c:numCache>
            </c:numRef>
          </c:val>
          <c:extLst>
            <c:ext xmlns:c16="http://schemas.microsoft.com/office/drawing/2014/chart" uri="{C3380CC4-5D6E-409C-BE32-E72D297353CC}">
              <c16:uniqueId val="{0000002A-6B09-47E5-B912-3D117D5E67E3}"/>
            </c:ext>
          </c:extLst>
        </c:ser>
        <c:dLbls>
          <c:showLegendKey val="0"/>
          <c:showVal val="0"/>
          <c:showCatName val="0"/>
          <c:showSerName val="0"/>
          <c:showPercent val="0"/>
          <c:showBubbleSize val="0"/>
        </c:dLbls>
        <c:gapWidth val="182"/>
        <c:axId val="480606096"/>
        <c:axId val="480606928"/>
      </c:barChart>
      <c:catAx>
        <c:axId val="480606096"/>
        <c:scaling>
          <c:orientation val="minMax"/>
        </c:scaling>
        <c:delete val="0"/>
        <c:axPos val="l"/>
        <c:numFmt formatCode="General" sourceLinked="1"/>
        <c:majorTickMark val="none"/>
        <c:minorTickMark val="none"/>
        <c:tickLblPos val="nextTo"/>
        <c:spPr>
          <a:noFill/>
          <a:ln w="9525" cap="flat" cmpd="sng" algn="ctr">
            <a:solidFill>
              <a:schemeClr val="tx1">
                <a:lumMod val="75000"/>
                <a:lumOff val="2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0606928"/>
        <c:crosses val="autoZero"/>
        <c:auto val="1"/>
        <c:lblAlgn val="ctr"/>
        <c:lblOffset val="100"/>
        <c:noMultiLvlLbl val="0"/>
      </c:catAx>
      <c:valAx>
        <c:axId val="480606928"/>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0606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4DF872-CC68-4102-B49B-126BAB17C85A}"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FEC83E45-955E-4FB9-B339-EFBF9B7826BE}">
      <dgm:prSet/>
      <dgm:spPr>
        <a:solidFill>
          <a:schemeClr val="tx1">
            <a:lumMod val="65000"/>
            <a:lumOff val="35000"/>
          </a:schemeClr>
        </a:solidFill>
      </dgm:spPr>
      <dgm:t>
        <a:bodyPr/>
        <a:lstStyle/>
        <a:p>
          <a:r>
            <a:rPr lang="en-US" dirty="0">
              <a:latin typeface="Sitka Text" panose="02000505000000020004" pitchFamily="2" charset="0"/>
            </a:rPr>
            <a:t>Systematic process that includes leadership accountability and dedicated resources.</a:t>
          </a:r>
        </a:p>
      </dgm:t>
    </dgm:pt>
    <dgm:pt modelId="{B32080F1-3097-4C74-9690-E429602346A9}" type="parTrans" cxnId="{5E5514DF-7146-4D7E-970F-51D106834A27}">
      <dgm:prSet/>
      <dgm:spPr/>
      <dgm:t>
        <a:bodyPr/>
        <a:lstStyle/>
        <a:p>
          <a:endParaRPr lang="en-US"/>
        </a:p>
      </dgm:t>
    </dgm:pt>
    <dgm:pt modelId="{99FE4458-6EA2-4074-AD91-8E36B8559171}" type="sibTrans" cxnId="{5E5514DF-7146-4D7E-970F-51D106834A27}">
      <dgm:prSet/>
      <dgm:spPr/>
      <dgm:t>
        <a:bodyPr/>
        <a:lstStyle/>
        <a:p>
          <a:endParaRPr lang="en-US"/>
        </a:p>
      </dgm:t>
    </dgm:pt>
    <dgm:pt modelId="{7BAFFE8A-F439-4201-9072-17E01296D0F3}">
      <dgm:prSet/>
      <dgm:spPr>
        <a:solidFill>
          <a:srgbClr val="C00000"/>
        </a:solidFill>
      </dgm:spPr>
      <dgm:t>
        <a:bodyPr/>
        <a:lstStyle/>
        <a:p>
          <a:r>
            <a:rPr lang="en-US" dirty="0">
              <a:latin typeface="Sitka Text" panose="02000505000000020004" pitchFamily="2" charset="0"/>
            </a:rPr>
            <a:t>Use of data and measurable outcomes to determine progress toward relevant, evidence-based benchmarks.</a:t>
          </a:r>
        </a:p>
      </dgm:t>
    </dgm:pt>
    <dgm:pt modelId="{573ADCD7-2B4F-420B-B9D3-B8AEBA5F3C92}" type="parTrans" cxnId="{E65F7E30-8CF2-43FA-B2DB-AA12B9D0D284}">
      <dgm:prSet/>
      <dgm:spPr/>
      <dgm:t>
        <a:bodyPr/>
        <a:lstStyle/>
        <a:p>
          <a:endParaRPr lang="en-US"/>
        </a:p>
      </dgm:t>
    </dgm:pt>
    <dgm:pt modelId="{3D4A895D-03A2-4C76-A4BD-AE29D464D10C}" type="sibTrans" cxnId="{E65F7E30-8CF2-43FA-B2DB-AA12B9D0D284}">
      <dgm:prSet/>
      <dgm:spPr/>
      <dgm:t>
        <a:bodyPr/>
        <a:lstStyle/>
        <a:p>
          <a:endParaRPr lang="en-US"/>
        </a:p>
      </dgm:t>
    </dgm:pt>
    <dgm:pt modelId="{4EEE867F-7783-4621-B6E9-9112B989792D}">
      <dgm:prSet/>
      <dgm:spPr>
        <a:solidFill>
          <a:srgbClr val="92D050"/>
        </a:solidFill>
      </dgm:spPr>
      <dgm:t>
        <a:bodyPr/>
        <a:lstStyle/>
        <a:p>
          <a:r>
            <a:rPr lang="en-US" dirty="0">
              <a:latin typeface="Sitka Text" panose="02000505000000020004" pitchFamily="2" charset="0"/>
            </a:rPr>
            <a:t>Continuous process that is adaptive to change and that fits within the framework of other programmatic QA and QI activities.</a:t>
          </a:r>
        </a:p>
      </dgm:t>
    </dgm:pt>
    <dgm:pt modelId="{2C905319-DFD9-4E1B-8E67-46EE4771AE97}" type="parTrans" cxnId="{6B962C01-1292-451B-9265-F1DB57EF3AB5}">
      <dgm:prSet/>
      <dgm:spPr/>
      <dgm:t>
        <a:bodyPr/>
        <a:lstStyle/>
        <a:p>
          <a:endParaRPr lang="en-US"/>
        </a:p>
      </dgm:t>
    </dgm:pt>
    <dgm:pt modelId="{687BA40E-9FB6-41D3-9B86-C4654D085718}" type="sibTrans" cxnId="{6B962C01-1292-451B-9265-F1DB57EF3AB5}">
      <dgm:prSet/>
      <dgm:spPr/>
      <dgm:t>
        <a:bodyPr/>
        <a:lstStyle/>
        <a:p>
          <a:endParaRPr lang="en-US"/>
        </a:p>
      </dgm:t>
    </dgm:pt>
    <dgm:pt modelId="{CBA32AA0-87EE-4800-A55C-EB9FF6994AE1}">
      <dgm:prSet/>
      <dgm:spPr>
        <a:solidFill>
          <a:schemeClr val="tx1"/>
        </a:solidFill>
      </dgm:spPr>
      <dgm:t>
        <a:bodyPr/>
        <a:lstStyle/>
        <a:p>
          <a:r>
            <a:rPr lang="en-US" dirty="0">
              <a:latin typeface="Sitka Text" panose="02000505000000020004" pitchFamily="2" charset="0"/>
            </a:rPr>
            <a:t>Data collected is used to provide feedback into the process and to assure that goals are accomplished and that they are concurrent with improved outcomes.</a:t>
          </a:r>
        </a:p>
      </dgm:t>
    </dgm:pt>
    <dgm:pt modelId="{3D799927-9A87-4A0D-9E60-DDCB17B92BDD}" type="parTrans" cxnId="{AB57E17F-7FE9-4E51-8726-4A5CACFAC5D9}">
      <dgm:prSet/>
      <dgm:spPr/>
      <dgm:t>
        <a:bodyPr/>
        <a:lstStyle/>
        <a:p>
          <a:endParaRPr lang="en-US"/>
        </a:p>
      </dgm:t>
    </dgm:pt>
    <dgm:pt modelId="{1E35D443-D428-4F81-9823-3F1695E2B7EF}" type="sibTrans" cxnId="{AB57E17F-7FE9-4E51-8726-4A5CACFAC5D9}">
      <dgm:prSet/>
      <dgm:spPr/>
      <dgm:t>
        <a:bodyPr/>
        <a:lstStyle/>
        <a:p>
          <a:endParaRPr lang="en-US"/>
        </a:p>
      </dgm:t>
    </dgm:pt>
    <dgm:pt modelId="{EF9DBE00-1B88-4082-B6F5-8E4601A5F039}" type="pres">
      <dgm:prSet presAssocID="{9F4DF872-CC68-4102-B49B-126BAB17C85A}" presName="diagram" presStyleCnt="0">
        <dgm:presLayoutVars>
          <dgm:dir/>
          <dgm:resizeHandles val="exact"/>
        </dgm:presLayoutVars>
      </dgm:prSet>
      <dgm:spPr/>
    </dgm:pt>
    <dgm:pt modelId="{CD2DD384-52E1-43D7-880A-CA5F1F0DD68B}" type="pres">
      <dgm:prSet presAssocID="{FEC83E45-955E-4FB9-B339-EFBF9B7826BE}" presName="node" presStyleLbl="node1" presStyleIdx="0" presStyleCnt="4">
        <dgm:presLayoutVars>
          <dgm:bulletEnabled val="1"/>
        </dgm:presLayoutVars>
      </dgm:prSet>
      <dgm:spPr/>
    </dgm:pt>
    <dgm:pt modelId="{0F1578AD-89BD-438D-A982-6EFB56013834}" type="pres">
      <dgm:prSet presAssocID="{99FE4458-6EA2-4074-AD91-8E36B8559171}" presName="sibTrans" presStyleCnt="0"/>
      <dgm:spPr/>
    </dgm:pt>
    <dgm:pt modelId="{AC4DEED6-59DB-42E6-A292-7E84A050D66F}" type="pres">
      <dgm:prSet presAssocID="{7BAFFE8A-F439-4201-9072-17E01296D0F3}" presName="node" presStyleLbl="node1" presStyleIdx="1" presStyleCnt="4">
        <dgm:presLayoutVars>
          <dgm:bulletEnabled val="1"/>
        </dgm:presLayoutVars>
      </dgm:prSet>
      <dgm:spPr/>
    </dgm:pt>
    <dgm:pt modelId="{2409D0D0-118F-4BB6-8FF1-00B020B42508}" type="pres">
      <dgm:prSet presAssocID="{3D4A895D-03A2-4C76-A4BD-AE29D464D10C}" presName="sibTrans" presStyleCnt="0"/>
      <dgm:spPr/>
    </dgm:pt>
    <dgm:pt modelId="{5553192A-2319-4EB3-B77A-A870A029823E}" type="pres">
      <dgm:prSet presAssocID="{4EEE867F-7783-4621-B6E9-9112B989792D}" presName="node" presStyleLbl="node1" presStyleIdx="2" presStyleCnt="4">
        <dgm:presLayoutVars>
          <dgm:bulletEnabled val="1"/>
        </dgm:presLayoutVars>
      </dgm:prSet>
      <dgm:spPr/>
    </dgm:pt>
    <dgm:pt modelId="{A7927001-125E-4A62-B91B-A7A5DFA21174}" type="pres">
      <dgm:prSet presAssocID="{687BA40E-9FB6-41D3-9B86-C4654D085718}" presName="sibTrans" presStyleCnt="0"/>
      <dgm:spPr/>
    </dgm:pt>
    <dgm:pt modelId="{09DE6FE4-04BD-4666-A39B-39ED975A3AF8}" type="pres">
      <dgm:prSet presAssocID="{CBA32AA0-87EE-4800-A55C-EB9FF6994AE1}" presName="node" presStyleLbl="node1" presStyleIdx="3" presStyleCnt="4">
        <dgm:presLayoutVars>
          <dgm:bulletEnabled val="1"/>
        </dgm:presLayoutVars>
      </dgm:prSet>
      <dgm:spPr/>
    </dgm:pt>
  </dgm:ptLst>
  <dgm:cxnLst>
    <dgm:cxn modelId="{6B962C01-1292-451B-9265-F1DB57EF3AB5}" srcId="{9F4DF872-CC68-4102-B49B-126BAB17C85A}" destId="{4EEE867F-7783-4621-B6E9-9112B989792D}" srcOrd="2" destOrd="0" parTransId="{2C905319-DFD9-4E1B-8E67-46EE4771AE97}" sibTransId="{687BA40E-9FB6-41D3-9B86-C4654D085718}"/>
    <dgm:cxn modelId="{E65F7E30-8CF2-43FA-B2DB-AA12B9D0D284}" srcId="{9F4DF872-CC68-4102-B49B-126BAB17C85A}" destId="{7BAFFE8A-F439-4201-9072-17E01296D0F3}" srcOrd="1" destOrd="0" parTransId="{573ADCD7-2B4F-420B-B9D3-B8AEBA5F3C92}" sibTransId="{3D4A895D-03A2-4C76-A4BD-AE29D464D10C}"/>
    <dgm:cxn modelId="{D45EC463-40F2-46E7-AE6A-A6EB2A2CC551}" type="presOf" srcId="{FEC83E45-955E-4FB9-B339-EFBF9B7826BE}" destId="{CD2DD384-52E1-43D7-880A-CA5F1F0DD68B}" srcOrd="0" destOrd="0" presId="urn:microsoft.com/office/officeart/2005/8/layout/default"/>
    <dgm:cxn modelId="{5692724E-BB8A-42FA-BFE9-B23B01F3B0AB}" type="presOf" srcId="{CBA32AA0-87EE-4800-A55C-EB9FF6994AE1}" destId="{09DE6FE4-04BD-4666-A39B-39ED975A3AF8}" srcOrd="0" destOrd="0" presId="urn:microsoft.com/office/officeart/2005/8/layout/default"/>
    <dgm:cxn modelId="{9434BE57-8637-4EA8-9AAB-B2B1FE064A40}" type="presOf" srcId="{7BAFFE8A-F439-4201-9072-17E01296D0F3}" destId="{AC4DEED6-59DB-42E6-A292-7E84A050D66F}" srcOrd="0" destOrd="0" presId="urn:microsoft.com/office/officeart/2005/8/layout/default"/>
    <dgm:cxn modelId="{AB57E17F-7FE9-4E51-8726-4A5CACFAC5D9}" srcId="{9F4DF872-CC68-4102-B49B-126BAB17C85A}" destId="{CBA32AA0-87EE-4800-A55C-EB9FF6994AE1}" srcOrd="3" destOrd="0" parTransId="{3D799927-9A87-4A0D-9E60-DDCB17B92BDD}" sibTransId="{1E35D443-D428-4F81-9823-3F1695E2B7EF}"/>
    <dgm:cxn modelId="{7AF47FC2-1E00-4E1A-904F-19ED444FD7A8}" type="presOf" srcId="{4EEE867F-7783-4621-B6E9-9112B989792D}" destId="{5553192A-2319-4EB3-B77A-A870A029823E}" srcOrd="0" destOrd="0" presId="urn:microsoft.com/office/officeart/2005/8/layout/default"/>
    <dgm:cxn modelId="{60570CCC-C88A-490D-B87A-486886E5DC3D}" type="presOf" srcId="{9F4DF872-CC68-4102-B49B-126BAB17C85A}" destId="{EF9DBE00-1B88-4082-B6F5-8E4601A5F039}" srcOrd="0" destOrd="0" presId="urn:microsoft.com/office/officeart/2005/8/layout/default"/>
    <dgm:cxn modelId="{5E5514DF-7146-4D7E-970F-51D106834A27}" srcId="{9F4DF872-CC68-4102-B49B-126BAB17C85A}" destId="{FEC83E45-955E-4FB9-B339-EFBF9B7826BE}" srcOrd="0" destOrd="0" parTransId="{B32080F1-3097-4C74-9690-E429602346A9}" sibTransId="{99FE4458-6EA2-4074-AD91-8E36B8559171}"/>
    <dgm:cxn modelId="{96477962-35C3-4E53-9231-952C2E588896}" type="presParOf" srcId="{EF9DBE00-1B88-4082-B6F5-8E4601A5F039}" destId="{CD2DD384-52E1-43D7-880A-CA5F1F0DD68B}" srcOrd="0" destOrd="0" presId="urn:microsoft.com/office/officeart/2005/8/layout/default"/>
    <dgm:cxn modelId="{3743F713-438F-4F70-A240-391D0C078C80}" type="presParOf" srcId="{EF9DBE00-1B88-4082-B6F5-8E4601A5F039}" destId="{0F1578AD-89BD-438D-A982-6EFB56013834}" srcOrd="1" destOrd="0" presId="urn:microsoft.com/office/officeart/2005/8/layout/default"/>
    <dgm:cxn modelId="{2D6E5EBF-88E0-46F2-BB1F-1BD983504140}" type="presParOf" srcId="{EF9DBE00-1B88-4082-B6F5-8E4601A5F039}" destId="{AC4DEED6-59DB-42E6-A292-7E84A050D66F}" srcOrd="2" destOrd="0" presId="urn:microsoft.com/office/officeart/2005/8/layout/default"/>
    <dgm:cxn modelId="{ED151EB1-F8E4-4D12-835B-1994E7721E38}" type="presParOf" srcId="{EF9DBE00-1B88-4082-B6F5-8E4601A5F039}" destId="{2409D0D0-118F-4BB6-8FF1-00B020B42508}" srcOrd="3" destOrd="0" presId="urn:microsoft.com/office/officeart/2005/8/layout/default"/>
    <dgm:cxn modelId="{5965EE6E-3A5E-4E06-85D0-19AC9EB4C6DD}" type="presParOf" srcId="{EF9DBE00-1B88-4082-B6F5-8E4601A5F039}" destId="{5553192A-2319-4EB3-B77A-A870A029823E}" srcOrd="4" destOrd="0" presId="urn:microsoft.com/office/officeart/2005/8/layout/default"/>
    <dgm:cxn modelId="{36255863-F028-4CD1-87F3-EB2903CA65B6}" type="presParOf" srcId="{EF9DBE00-1B88-4082-B6F5-8E4601A5F039}" destId="{A7927001-125E-4A62-B91B-A7A5DFA21174}" srcOrd="5" destOrd="0" presId="urn:microsoft.com/office/officeart/2005/8/layout/default"/>
    <dgm:cxn modelId="{A7946E18-6477-4836-BE24-3A3B53A6A179}" type="presParOf" srcId="{EF9DBE00-1B88-4082-B6F5-8E4601A5F039}" destId="{09DE6FE4-04BD-4666-A39B-39ED975A3AF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DD384-52E1-43D7-880A-CA5F1F0DD68B}">
      <dsp:nvSpPr>
        <dsp:cNvPr id="0" name=""/>
        <dsp:cNvSpPr/>
      </dsp:nvSpPr>
      <dsp:spPr>
        <a:xfrm>
          <a:off x="902158" y="1807"/>
          <a:ext cx="2780177" cy="1668106"/>
        </a:xfrm>
        <a:prstGeom prst="rect">
          <a:avLst/>
        </a:prstGeom>
        <a:solidFill>
          <a:schemeClr val="tx1">
            <a:lumMod val="65000"/>
            <a:lumOff val="3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Sitka Text" panose="02000505000000020004" pitchFamily="2" charset="0"/>
            </a:rPr>
            <a:t>Systematic process that includes leadership accountability and dedicated resources.</a:t>
          </a:r>
        </a:p>
      </dsp:txBody>
      <dsp:txXfrm>
        <a:off x="902158" y="1807"/>
        <a:ext cx="2780177" cy="1668106"/>
      </dsp:txXfrm>
    </dsp:sp>
    <dsp:sp modelId="{AC4DEED6-59DB-42E6-A292-7E84A050D66F}">
      <dsp:nvSpPr>
        <dsp:cNvPr id="0" name=""/>
        <dsp:cNvSpPr/>
      </dsp:nvSpPr>
      <dsp:spPr>
        <a:xfrm>
          <a:off x="3960353" y="1807"/>
          <a:ext cx="2780177" cy="1668106"/>
        </a:xfrm>
        <a:prstGeom prst="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Sitka Text" panose="02000505000000020004" pitchFamily="2" charset="0"/>
            </a:rPr>
            <a:t>Use of data and measurable outcomes to determine progress toward relevant, evidence-based benchmarks.</a:t>
          </a:r>
        </a:p>
      </dsp:txBody>
      <dsp:txXfrm>
        <a:off x="3960353" y="1807"/>
        <a:ext cx="2780177" cy="1668106"/>
      </dsp:txXfrm>
    </dsp:sp>
    <dsp:sp modelId="{5553192A-2319-4EB3-B77A-A870A029823E}">
      <dsp:nvSpPr>
        <dsp:cNvPr id="0" name=""/>
        <dsp:cNvSpPr/>
      </dsp:nvSpPr>
      <dsp:spPr>
        <a:xfrm>
          <a:off x="902158" y="1947931"/>
          <a:ext cx="2780177" cy="1668106"/>
        </a:xfrm>
        <a:prstGeom prst="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Sitka Text" panose="02000505000000020004" pitchFamily="2" charset="0"/>
            </a:rPr>
            <a:t>Continuous process that is adaptive to change and that fits within the framework of other programmatic QA and QI activities.</a:t>
          </a:r>
        </a:p>
      </dsp:txBody>
      <dsp:txXfrm>
        <a:off x="902158" y="1947931"/>
        <a:ext cx="2780177" cy="1668106"/>
      </dsp:txXfrm>
    </dsp:sp>
    <dsp:sp modelId="{09DE6FE4-04BD-4666-A39B-39ED975A3AF8}">
      <dsp:nvSpPr>
        <dsp:cNvPr id="0" name=""/>
        <dsp:cNvSpPr/>
      </dsp:nvSpPr>
      <dsp:spPr>
        <a:xfrm>
          <a:off x="3960353" y="1947931"/>
          <a:ext cx="2780177" cy="1668106"/>
        </a:xfrm>
        <a:prstGeom prst="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Sitka Text" panose="02000505000000020004" pitchFamily="2" charset="0"/>
            </a:rPr>
            <a:t>Data collected is used to provide feedback into the process and to assure that goals are accomplished and that they are concurrent with improved outcomes.</a:t>
          </a:r>
        </a:p>
      </dsp:txBody>
      <dsp:txXfrm>
        <a:off x="3960353" y="1947931"/>
        <a:ext cx="2780177" cy="166810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2D6E1E8D-89E0-41AA-BCB1-0A642ABF076C}"/>
              </a:ext>
            </a:extLst>
          </p:cNvPr>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defTabSz="930275" eaLnBrk="1" hangingPunct="1">
              <a:defRPr sz="1200"/>
            </a:lvl1pPr>
          </a:lstStyle>
          <a:p>
            <a:pPr>
              <a:defRPr/>
            </a:pPr>
            <a:endParaRPr lang="en-US" altLang="en-US"/>
          </a:p>
        </p:txBody>
      </p:sp>
      <p:sp>
        <p:nvSpPr>
          <p:cNvPr id="77827" name="Rectangle 3">
            <a:extLst>
              <a:ext uri="{FF2B5EF4-FFF2-40B4-BE49-F238E27FC236}">
                <a16:creationId xmlns:a16="http://schemas.microsoft.com/office/drawing/2014/main" id="{31E7304F-80F7-4A14-BC93-27DCB4B46CDB}"/>
              </a:ext>
            </a:extLst>
          </p:cNvPr>
          <p:cNvSpPr>
            <a:spLocks noGrp="1" noChangeArrowheads="1"/>
          </p:cNvSpPr>
          <p:nvPr>
            <p:ph type="dt" sz="quarter"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defTabSz="930275" eaLnBrk="1" hangingPunct="1">
              <a:defRPr sz="1200"/>
            </a:lvl1pPr>
          </a:lstStyle>
          <a:p>
            <a:pPr>
              <a:defRPr/>
            </a:pPr>
            <a:endParaRPr lang="en-US" altLang="en-US"/>
          </a:p>
        </p:txBody>
      </p:sp>
      <p:sp>
        <p:nvSpPr>
          <p:cNvPr id="77828" name="Rectangle 4">
            <a:extLst>
              <a:ext uri="{FF2B5EF4-FFF2-40B4-BE49-F238E27FC236}">
                <a16:creationId xmlns:a16="http://schemas.microsoft.com/office/drawing/2014/main" id="{667B5358-5ADB-486C-9B13-3F65285FBEA1}"/>
              </a:ext>
            </a:extLst>
          </p:cNvPr>
          <p:cNvSpPr>
            <a:spLocks noGrp="1" noChangeArrowheads="1"/>
          </p:cNvSpPr>
          <p:nvPr>
            <p:ph type="ftr" sz="quarter" idx="2"/>
          </p:nvPr>
        </p:nvSpPr>
        <p:spPr bwMode="auto">
          <a:xfrm>
            <a:off x="0" y="88058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defTabSz="930275" eaLnBrk="1" hangingPunct="1">
              <a:defRPr sz="1200"/>
            </a:lvl1pPr>
          </a:lstStyle>
          <a:p>
            <a:pPr>
              <a:defRPr/>
            </a:pPr>
            <a:endParaRPr lang="en-US" altLang="en-US"/>
          </a:p>
        </p:txBody>
      </p:sp>
      <p:sp>
        <p:nvSpPr>
          <p:cNvPr id="77829" name="Rectangle 5">
            <a:extLst>
              <a:ext uri="{FF2B5EF4-FFF2-40B4-BE49-F238E27FC236}">
                <a16:creationId xmlns:a16="http://schemas.microsoft.com/office/drawing/2014/main" id="{ECC6C8B4-7087-41C3-9274-38143BE5DF06}"/>
              </a:ext>
            </a:extLst>
          </p:cNvPr>
          <p:cNvSpPr>
            <a:spLocks noGrp="1" noChangeArrowheads="1"/>
          </p:cNvSpPr>
          <p:nvPr>
            <p:ph type="sldNum" sz="quarter" idx="3"/>
          </p:nvPr>
        </p:nvSpPr>
        <p:spPr bwMode="auto">
          <a:xfrm>
            <a:off x="3963988" y="88058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defTabSz="930275" eaLnBrk="1" hangingPunct="1">
              <a:defRPr sz="1200"/>
            </a:lvl1pPr>
          </a:lstStyle>
          <a:p>
            <a:pPr>
              <a:defRPr/>
            </a:pPr>
            <a:fld id="{EDB64189-A6F3-41DC-B1D9-D166D89A3E5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959CFCC1-CAD0-4F78-8158-4C5CEAB2BB21}"/>
              </a:ext>
            </a:extLst>
          </p:cNvPr>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defTabSz="930275" eaLnBrk="1" hangingPunct="1">
              <a:defRPr sz="1200"/>
            </a:lvl1pPr>
          </a:lstStyle>
          <a:p>
            <a:pPr>
              <a:defRPr/>
            </a:pPr>
            <a:endParaRPr lang="en-US" altLang="en-US"/>
          </a:p>
        </p:txBody>
      </p:sp>
      <p:sp>
        <p:nvSpPr>
          <p:cNvPr id="27651" name="Rectangle 3">
            <a:extLst>
              <a:ext uri="{FF2B5EF4-FFF2-40B4-BE49-F238E27FC236}">
                <a16:creationId xmlns:a16="http://schemas.microsoft.com/office/drawing/2014/main" id="{55E5143E-C66C-4527-A6AF-9ADBCB30CB6C}"/>
              </a:ext>
            </a:extLst>
          </p:cNvPr>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defTabSz="930275" eaLnBrk="1" hangingPunct="1">
              <a:defRPr sz="1200"/>
            </a:lvl1pPr>
          </a:lstStyle>
          <a:p>
            <a:pPr>
              <a:defRPr/>
            </a:pPr>
            <a:endParaRPr lang="en-US" altLang="en-US"/>
          </a:p>
        </p:txBody>
      </p:sp>
      <p:sp>
        <p:nvSpPr>
          <p:cNvPr id="3076" name="Rectangle 4">
            <a:extLst>
              <a:ext uri="{FF2B5EF4-FFF2-40B4-BE49-F238E27FC236}">
                <a16:creationId xmlns:a16="http://schemas.microsoft.com/office/drawing/2014/main" id="{7E79C3A7-F00D-40E1-83D3-557BBE6565AD}"/>
              </a:ext>
            </a:extLst>
          </p:cNvPr>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a:extLst>
              <a:ext uri="{FF2B5EF4-FFF2-40B4-BE49-F238E27FC236}">
                <a16:creationId xmlns:a16="http://schemas.microsoft.com/office/drawing/2014/main" id="{0737E449-6D6F-477E-8330-F64465AB8B74}"/>
              </a:ext>
            </a:extLst>
          </p:cNvPr>
          <p:cNvSpPr>
            <a:spLocks noGrp="1" noChangeArrowheads="1"/>
          </p:cNvSpPr>
          <p:nvPr>
            <p:ph type="body" sz="quarter" idx="3"/>
          </p:nvPr>
        </p:nvSpPr>
        <p:spPr bwMode="auto">
          <a:xfrm>
            <a:off x="700088" y="4403725"/>
            <a:ext cx="5597525"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7654" name="Rectangle 6">
            <a:extLst>
              <a:ext uri="{FF2B5EF4-FFF2-40B4-BE49-F238E27FC236}">
                <a16:creationId xmlns:a16="http://schemas.microsoft.com/office/drawing/2014/main" id="{F3062B54-D0B1-4825-80C8-3760610EC72C}"/>
              </a:ext>
            </a:extLst>
          </p:cNvPr>
          <p:cNvSpPr>
            <a:spLocks noGrp="1" noChangeArrowheads="1"/>
          </p:cNvSpPr>
          <p:nvPr>
            <p:ph type="ftr" sz="quarter" idx="4"/>
          </p:nvPr>
        </p:nvSpPr>
        <p:spPr bwMode="auto">
          <a:xfrm>
            <a:off x="0" y="88058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defTabSz="930275" eaLnBrk="1" hangingPunct="1">
              <a:defRPr sz="1200"/>
            </a:lvl1pPr>
          </a:lstStyle>
          <a:p>
            <a:pPr>
              <a:defRPr/>
            </a:pPr>
            <a:endParaRPr lang="en-US" altLang="en-US"/>
          </a:p>
        </p:txBody>
      </p:sp>
      <p:sp>
        <p:nvSpPr>
          <p:cNvPr id="27655" name="Rectangle 7">
            <a:extLst>
              <a:ext uri="{FF2B5EF4-FFF2-40B4-BE49-F238E27FC236}">
                <a16:creationId xmlns:a16="http://schemas.microsoft.com/office/drawing/2014/main" id="{72CD178A-B4D0-4549-B6A5-828D554BBF5A}"/>
              </a:ext>
            </a:extLst>
          </p:cNvPr>
          <p:cNvSpPr>
            <a:spLocks noGrp="1" noChangeArrowheads="1"/>
          </p:cNvSpPr>
          <p:nvPr>
            <p:ph type="sldNum" sz="quarter" idx="5"/>
          </p:nvPr>
        </p:nvSpPr>
        <p:spPr bwMode="auto">
          <a:xfrm>
            <a:off x="3963988" y="88058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defTabSz="930275" eaLnBrk="1" hangingPunct="1">
              <a:defRPr sz="1200"/>
            </a:lvl1pPr>
          </a:lstStyle>
          <a:p>
            <a:pPr>
              <a:defRPr/>
            </a:pPr>
            <a:fld id="{C9620C4D-2B76-43DE-A905-492F4C4108D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9620C4D-2B76-43DE-A905-492F4C4108D4}" type="slidenum">
              <a:rPr lang="en-US" altLang="en-US" smtClean="0"/>
              <a:pPr>
                <a:defRPr/>
              </a:pPr>
              <a:t>2</a:t>
            </a:fld>
            <a:endParaRPr lang="en-US" altLang="en-US"/>
          </a:p>
        </p:txBody>
      </p:sp>
    </p:spTree>
    <p:extLst>
      <p:ext uri="{BB962C8B-B14F-4D97-AF65-F5344CB8AC3E}">
        <p14:creationId xmlns:p14="http://schemas.microsoft.com/office/powerpoint/2010/main" val="2696312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863C5-A466-458F-A90B-6C1C9BCB60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589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about improving the quality of lives for our clients. How well are we doing with engaging and retaining clients in care, so they can achieve viral suppression. </a:t>
            </a:r>
          </a:p>
        </p:txBody>
      </p:sp>
      <p:sp>
        <p:nvSpPr>
          <p:cNvPr id="4" name="Slide Number Placeholder 3"/>
          <p:cNvSpPr>
            <a:spLocks noGrp="1"/>
          </p:cNvSpPr>
          <p:nvPr>
            <p:ph type="sldNum" sz="quarter" idx="5"/>
          </p:nvPr>
        </p:nvSpPr>
        <p:spPr/>
        <p:txBody>
          <a:bodyPr/>
          <a:lstStyle/>
          <a:p>
            <a:pPr>
              <a:defRPr/>
            </a:pPr>
            <a:fld id="{C9620C4D-2B76-43DE-A905-492F4C4108D4}" type="slidenum">
              <a:rPr lang="en-US" altLang="en-US" smtClean="0"/>
              <a:pPr>
                <a:defRPr/>
              </a:pPr>
              <a:t>3</a:t>
            </a:fld>
            <a:endParaRPr lang="en-US" altLang="en-US"/>
          </a:p>
        </p:txBody>
      </p:sp>
    </p:spTree>
    <p:extLst>
      <p:ext uri="{BB962C8B-B14F-4D97-AF65-F5344CB8AC3E}">
        <p14:creationId xmlns:p14="http://schemas.microsoft.com/office/powerpoint/2010/main" val="983221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various QI methods e.g. Model for improvement, Lean six sigma. It is important to document QI initiatives so as to keep track of changes or improvements. </a:t>
            </a:r>
          </a:p>
        </p:txBody>
      </p:sp>
      <p:sp>
        <p:nvSpPr>
          <p:cNvPr id="4" name="Slide Number Placeholder 3"/>
          <p:cNvSpPr>
            <a:spLocks noGrp="1"/>
          </p:cNvSpPr>
          <p:nvPr>
            <p:ph type="sldNum" sz="quarter" idx="5"/>
          </p:nvPr>
        </p:nvSpPr>
        <p:spPr/>
        <p:txBody>
          <a:bodyPr/>
          <a:lstStyle/>
          <a:p>
            <a:pPr>
              <a:defRPr/>
            </a:pPr>
            <a:fld id="{C9620C4D-2B76-43DE-A905-492F4C4108D4}" type="slidenum">
              <a:rPr lang="en-US" altLang="en-US" smtClean="0"/>
              <a:pPr>
                <a:defRPr/>
              </a:pPr>
              <a:t>5</a:t>
            </a:fld>
            <a:endParaRPr lang="en-US" altLang="en-US"/>
          </a:p>
        </p:txBody>
      </p:sp>
    </p:spTree>
    <p:extLst>
      <p:ext uri="{BB962C8B-B14F-4D97-AF65-F5344CB8AC3E}">
        <p14:creationId xmlns:p14="http://schemas.microsoft.com/office/powerpoint/2010/main" val="900356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Retrospective process of measuring compliance </a:t>
            </a:r>
            <a:r>
              <a:rPr lang="en-US" dirty="0" err="1"/>
              <a:t>eg</a:t>
            </a:r>
            <a:r>
              <a:rPr lang="en-US" dirty="0"/>
              <a:t> professional guidelines, HHS guidelines and service standards put forth by the planning council. The most common forms of QA include site visits and chart reviews. </a:t>
            </a:r>
          </a:p>
        </p:txBody>
      </p:sp>
      <p:sp>
        <p:nvSpPr>
          <p:cNvPr id="4" name="Slide Number Placeholder 3"/>
          <p:cNvSpPr>
            <a:spLocks noGrp="1"/>
          </p:cNvSpPr>
          <p:nvPr>
            <p:ph type="sldNum" sz="quarter" idx="5"/>
          </p:nvPr>
        </p:nvSpPr>
        <p:spPr/>
        <p:txBody>
          <a:bodyPr/>
          <a:lstStyle/>
          <a:p>
            <a:pPr>
              <a:defRPr/>
            </a:pPr>
            <a:fld id="{C9620C4D-2B76-43DE-A905-492F4C4108D4}" type="slidenum">
              <a:rPr lang="en-US" altLang="en-US" smtClean="0"/>
              <a:pPr>
                <a:defRPr/>
              </a:pPr>
              <a:t>7</a:t>
            </a:fld>
            <a:endParaRPr lang="en-US" altLang="en-US"/>
          </a:p>
        </p:txBody>
      </p:sp>
    </p:spTree>
    <p:extLst>
      <p:ext uri="{BB962C8B-B14F-4D97-AF65-F5344CB8AC3E}">
        <p14:creationId xmlns:p14="http://schemas.microsoft.com/office/powerpoint/2010/main" val="3915664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9620C4D-2B76-43DE-A905-492F4C4108D4}" type="slidenum">
              <a:rPr lang="en-US" altLang="en-US" smtClean="0"/>
              <a:pPr>
                <a:defRPr/>
              </a:pPr>
              <a:t>10</a:t>
            </a:fld>
            <a:endParaRPr lang="en-US" altLang="en-US"/>
          </a:p>
        </p:txBody>
      </p:sp>
    </p:spTree>
    <p:extLst>
      <p:ext uri="{BB962C8B-B14F-4D97-AF65-F5344CB8AC3E}">
        <p14:creationId xmlns:p14="http://schemas.microsoft.com/office/powerpoint/2010/main" val="4133288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863C5-A466-458F-A90B-6C1C9BCB60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8883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863C5-A466-458F-A90B-6C1C9BCB60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3539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863C5-A466-458F-A90B-6C1C9BCB60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4498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863C5-A466-458F-A90B-6C1C9BCB60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49365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NQC_logo">
            <a:extLst>
              <a:ext uri="{FF2B5EF4-FFF2-40B4-BE49-F238E27FC236}">
                <a16:creationId xmlns:a16="http://schemas.microsoft.com/office/drawing/2014/main" id="{A8BB04F3-8769-4924-9A59-51BC530A29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3581400"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a:extLst>
              <a:ext uri="{FF2B5EF4-FFF2-40B4-BE49-F238E27FC236}">
                <a16:creationId xmlns:a16="http://schemas.microsoft.com/office/drawing/2014/main" id="{826C15AD-0C72-4914-99D3-A82ABAE251CD}"/>
              </a:ext>
            </a:extLst>
          </p:cNvPr>
          <p:cNvSpPr>
            <a:spLocks noChangeArrowheads="1"/>
          </p:cNvSpPr>
          <p:nvPr/>
        </p:nvSpPr>
        <p:spPr bwMode="auto">
          <a:xfrm>
            <a:off x="0" y="6096000"/>
            <a:ext cx="9144000" cy="7620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pic>
        <p:nvPicPr>
          <p:cNvPr id="6" name="Picture 9">
            <a:extLst>
              <a:ext uri="{FF2B5EF4-FFF2-40B4-BE49-F238E27FC236}">
                <a16:creationId xmlns:a16="http://schemas.microsoft.com/office/drawing/2014/main" id="{96198DDF-5CD5-4E31-A9F8-A453A56696C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8600" y="6364288"/>
            <a:ext cx="2362200"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1">
            <a:extLst>
              <a:ext uri="{FF2B5EF4-FFF2-40B4-BE49-F238E27FC236}">
                <a16:creationId xmlns:a16="http://schemas.microsoft.com/office/drawing/2014/main" id="{8D77110D-0D09-4798-8867-601D887E6306}"/>
              </a:ext>
            </a:extLst>
          </p:cNvPr>
          <p:cNvSpPr>
            <a:spLocks noChangeArrowheads="1"/>
          </p:cNvSpPr>
          <p:nvPr userDrawn="1"/>
        </p:nvSpPr>
        <p:spPr bwMode="auto">
          <a:xfrm>
            <a:off x="1058863" y="1057275"/>
            <a:ext cx="184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endParaRPr lang="en-US" altLang="en-US" sz="3200">
              <a:solidFill>
                <a:srgbClr val="FF0000"/>
              </a:solidFill>
              <a:effectLst>
                <a:outerShdw blurRad="38100" dist="38100" dir="2700000" algn="tl">
                  <a:srgbClr val="C0C0C0"/>
                </a:outerShdw>
              </a:effectLst>
              <a:latin typeface="Tahoma" panose="020B0604030504040204" pitchFamily="34" charset="0"/>
            </a:endParaRPr>
          </a:p>
        </p:txBody>
      </p:sp>
      <p:sp>
        <p:nvSpPr>
          <p:cNvPr id="8" name="Text Box 12">
            <a:extLst>
              <a:ext uri="{FF2B5EF4-FFF2-40B4-BE49-F238E27FC236}">
                <a16:creationId xmlns:a16="http://schemas.microsoft.com/office/drawing/2014/main" id="{07B3F610-B06A-4073-80F9-4B837DFB12C0}"/>
              </a:ext>
            </a:extLst>
          </p:cNvPr>
          <p:cNvSpPr txBox="1">
            <a:spLocks noChangeArrowheads="1"/>
          </p:cNvSpPr>
          <p:nvPr userDrawn="1"/>
        </p:nvSpPr>
        <p:spPr bwMode="auto">
          <a:xfrm>
            <a:off x="7162800" y="6248400"/>
            <a:ext cx="1219200" cy="4730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1000">
                <a:solidFill>
                  <a:schemeClr val="bg1"/>
                </a:solidFill>
              </a:rPr>
              <a:t>Funded by HRSA</a:t>
            </a:r>
          </a:p>
          <a:p>
            <a:pPr eaLnBrk="1" hangingPunct="1">
              <a:defRPr/>
            </a:pPr>
            <a:r>
              <a:rPr lang="en-US" altLang="en-US" sz="1000">
                <a:solidFill>
                  <a:schemeClr val="bg1"/>
                </a:solidFill>
              </a:rPr>
              <a:t>HIV/AIDS Bureau</a:t>
            </a:r>
            <a:endParaRPr lang="en-US" altLang="en-US"/>
          </a:p>
        </p:txBody>
      </p:sp>
      <p:sp>
        <p:nvSpPr>
          <p:cNvPr id="10242" name="Rectangle 2">
            <a:extLst>
              <a:ext uri="{FF2B5EF4-FFF2-40B4-BE49-F238E27FC236}">
                <a16:creationId xmlns:a16="http://schemas.microsoft.com/office/drawing/2014/main" id="{B0500140-E47C-43E2-A5BD-7AF1E45F4399}"/>
              </a:ext>
            </a:extLst>
          </p:cNvPr>
          <p:cNvSpPr>
            <a:spLocks noGrp="1" noChangeArrowheads="1"/>
          </p:cNvSpPr>
          <p:nvPr>
            <p:ph type="ctrTitle"/>
          </p:nvPr>
        </p:nvSpPr>
        <p:spPr>
          <a:xfrm>
            <a:off x="1071563" y="2339975"/>
            <a:ext cx="7315200" cy="1470025"/>
          </a:xfrm>
        </p:spPr>
        <p:txBody>
          <a:bodyPr/>
          <a:lstStyle>
            <a:lvl1pPr>
              <a:defRPr/>
            </a:lvl1pPr>
          </a:lstStyle>
          <a:p>
            <a:pPr lvl="0"/>
            <a:r>
              <a:rPr lang="en-US" altLang="en-US" noProof="0"/>
              <a:t>Click to edit Master title style</a:t>
            </a:r>
          </a:p>
        </p:txBody>
      </p:sp>
      <p:sp>
        <p:nvSpPr>
          <p:cNvPr id="10243" name="Rectangle 3">
            <a:extLst>
              <a:ext uri="{FF2B5EF4-FFF2-40B4-BE49-F238E27FC236}">
                <a16:creationId xmlns:a16="http://schemas.microsoft.com/office/drawing/2014/main" id="{748C49D4-FC37-49C9-A0E0-188014F443AB}"/>
              </a:ext>
            </a:extLst>
          </p:cNvPr>
          <p:cNvSpPr>
            <a:spLocks noGrp="1" noChangeArrowheads="1"/>
          </p:cNvSpPr>
          <p:nvPr>
            <p:ph type="subTitle" idx="1"/>
          </p:nvPr>
        </p:nvSpPr>
        <p:spPr>
          <a:xfrm>
            <a:off x="1527175" y="3886200"/>
            <a:ext cx="6400800" cy="1752600"/>
          </a:xfrm>
        </p:spPr>
        <p:txBody>
          <a:bodyPr/>
          <a:lstStyle>
            <a:lvl1pPr marL="0" indent="0" algn="ctr">
              <a:buFontTx/>
              <a:buNone/>
              <a:defRPr/>
            </a:lvl1pPr>
          </a:lstStyle>
          <a:p>
            <a:pPr lvl="0"/>
            <a:r>
              <a:rPr lang="en-US" altLang="en-US" noProof="0"/>
              <a:t>Click to edit Master subtitle style</a:t>
            </a:r>
          </a:p>
        </p:txBody>
      </p:sp>
    </p:spTree>
    <p:extLst>
      <p:ext uri="{BB962C8B-B14F-4D97-AF65-F5344CB8AC3E}">
        <p14:creationId xmlns:p14="http://schemas.microsoft.com/office/powerpoint/2010/main" val="14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FFB3C-8B5C-4695-B912-03840809E6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8DCCA39-E2C6-4EE9-B8B2-06BBFCDD23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5250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93B787-DCB7-4923-BCAC-7424A34F9BC1}"/>
              </a:ext>
            </a:extLst>
          </p:cNvPr>
          <p:cNvSpPr>
            <a:spLocks noGrp="1"/>
          </p:cNvSpPr>
          <p:nvPr>
            <p:ph type="title" orient="vert"/>
          </p:nvPr>
        </p:nvSpPr>
        <p:spPr>
          <a:xfrm>
            <a:off x="6591300" y="2286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ADF55D-AA98-4ED7-9A11-E8C83661500F}"/>
              </a:ext>
            </a:extLst>
          </p:cNvPr>
          <p:cNvSpPr>
            <a:spLocks noGrp="1"/>
          </p:cNvSpPr>
          <p:nvPr>
            <p:ph type="body" orient="vert" idx="1"/>
          </p:nvPr>
        </p:nvSpPr>
        <p:spPr>
          <a:xfrm>
            <a:off x="762000" y="2286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6050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03280-B750-4F64-81FA-89F020F40A49}"/>
              </a:ext>
            </a:extLst>
          </p:cNvPr>
          <p:cNvSpPr>
            <a:spLocks noGrp="1"/>
          </p:cNvSpPr>
          <p:nvPr>
            <p:ph type="title"/>
          </p:nvPr>
        </p:nvSpPr>
        <p:spPr>
          <a:xfrm>
            <a:off x="762000" y="228600"/>
            <a:ext cx="7772400" cy="762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DA7ABE-7358-458B-8EE7-1800DC8E9E3D}"/>
              </a:ext>
            </a:extLst>
          </p:cNvPr>
          <p:cNvSpPr>
            <a:spLocks noGrp="1"/>
          </p:cNvSpPr>
          <p:nvPr>
            <p:ph type="body" sz="half" idx="1"/>
          </p:nvPr>
        </p:nvSpPr>
        <p:spPr>
          <a:xfrm>
            <a:off x="762000" y="1447800"/>
            <a:ext cx="3810000"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7A624F-04DD-4C55-AEE5-B8BA124A654D}"/>
              </a:ext>
            </a:extLst>
          </p:cNvPr>
          <p:cNvSpPr>
            <a:spLocks noGrp="1"/>
          </p:cNvSpPr>
          <p:nvPr>
            <p:ph sz="half" idx="2"/>
          </p:nvPr>
        </p:nvSpPr>
        <p:spPr>
          <a:xfrm>
            <a:off x="4724400" y="1447800"/>
            <a:ext cx="3810000"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0444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42286-5BF3-4E58-955E-CF63D11B64A4}"/>
              </a:ext>
            </a:extLst>
          </p:cNvPr>
          <p:cNvSpPr>
            <a:spLocks noGrp="1"/>
          </p:cNvSpPr>
          <p:nvPr>
            <p:ph type="title"/>
          </p:nvPr>
        </p:nvSpPr>
        <p:spPr>
          <a:xfrm>
            <a:off x="762000" y="228600"/>
            <a:ext cx="7772400" cy="762000"/>
          </a:xfrm>
        </p:spPr>
        <p:txBody>
          <a:bodyPr/>
          <a:lstStyle/>
          <a:p>
            <a:r>
              <a:rPr lang="en-US"/>
              <a:t>Click to edit Master title style</a:t>
            </a:r>
          </a:p>
        </p:txBody>
      </p:sp>
      <p:sp>
        <p:nvSpPr>
          <p:cNvPr id="3" name="Table Placeholder 2">
            <a:extLst>
              <a:ext uri="{FF2B5EF4-FFF2-40B4-BE49-F238E27FC236}">
                <a16:creationId xmlns:a16="http://schemas.microsoft.com/office/drawing/2014/main" id="{FF78DF40-2611-4217-9257-C787767D2801}"/>
              </a:ext>
            </a:extLst>
          </p:cNvPr>
          <p:cNvSpPr>
            <a:spLocks noGrp="1"/>
          </p:cNvSpPr>
          <p:nvPr>
            <p:ph type="tbl" idx="1"/>
          </p:nvPr>
        </p:nvSpPr>
        <p:spPr>
          <a:xfrm>
            <a:off x="762000" y="1447800"/>
            <a:ext cx="7772400" cy="4191000"/>
          </a:xfrm>
        </p:spPr>
        <p:txBody>
          <a:bodyPr/>
          <a:lstStyle/>
          <a:p>
            <a:pPr lvl="0"/>
            <a:endParaRPr lang="en-US" noProof="0"/>
          </a:p>
        </p:txBody>
      </p:sp>
    </p:spTree>
    <p:extLst>
      <p:ext uri="{BB962C8B-B14F-4D97-AF65-F5344CB8AC3E}">
        <p14:creationId xmlns:p14="http://schemas.microsoft.com/office/powerpoint/2010/main" val="2118646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16194-ADD3-4BF9-BD76-33429F3B5F8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94FD85C2-7EBB-4F24-B559-B29C14CA563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37C2629E-C8E0-4BD9-B6AB-9C563C0E3A6D}"/>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5" name="Footer Placeholder 4">
            <a:extLst>
              <a:ext uri="{FF2B5EF4-FFF2-40B4-BE49-F238E27FC236}">
                <a16:creationId xmlns:a16="http://schemas.microsoft.com/office/drawing/2014/main" id="{2A9B2984-066B-46A4-B521-206BF0FE03D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BE5209-A024-4109-BE0C-BC35E4690D98}"/>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3781046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0C28-204C-418E-9341-B3370F0B639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4B41EF7-0C96-4304-BC9E-BE05B94B9D1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503F15-A161-4DBE-B0D5-B00D418B1ADF}"/>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5" name="Footer Placeholder 4">
            <a:extLst>
              <a:ext uri="{FF2B5EF4-FFF2-40B4-BE49-F238E27FC236}">
                <a16:creationId xmlns:a16="http://schemas.microsoft.com/office/drawing/2014/main" id="{F600A33E-3738-494A-B591-DF7EA0E3163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D7B3E22-5725-490E-B3B1-E4AC709DEE2C}"/>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839155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C03B8-3337-471D-A7E3-E841BA852EAD}"/>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1D2E9F2-0926-4F96-B712-0BBF1F11C1E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818DC57-734F-4991-8604-FB3778369E7F}"/>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5" name="Footer Placeholder 4">
            <a:extLst>
              <a:ext uri="{FF2B5EF4-FFF2-40B4-BE49-F238E27FC236}">
                <a16:creationId xmlns:a16="http://schemas.microsoft.com/office/drawing/2014/main" id="{2D4C3BAA-D2C8-4DDE-95F3-77130D2E693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285666-C1EE-461D-A596-9945032D8F6A}"/>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1763265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2CDA3-DB67-4006-A4DC-84FB6298F90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1801D56-9BE1-4DB0-AABB-66B69F14C7B3}"/>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F4663F1-6D6A-4566-B7D8-8DC6A7091F47}"/>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43DBF5C-A1CC-4D3B-963E-47F6E330D227}"/>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6" name="Footer Placeholder 5">
            <a:extLst>
              <a:ext uri="{FF2B5EF4-FFF2-40B4-BE49-F238E27FC236}">
                <a16:creationId xmlns:a16="http://schemas.microsoft.com/office/drawing/2014/main" id="{A15477E6-4170-484B-B70E-6FB2A02F15F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9ECADB8-E39C-4A34-BB78-390A1FF4B64E}"/>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3206155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48D65-E367-40EA-AD8B-BC67895C9925}"/>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DDF92FB-2F62-4C3F-8A4F-462910501AD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A699AB33-4D80-410F-8FAA-44AFB55F5053}"/>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FD2D86C-B265-49D3-A53B-3E9BC450FE5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92DEEAD5-F40C-4886-AEE9-F9043FC333C6}"/>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699E80A-1D44-41C6-B855-6F0D6FDCB7A7}"/>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8" name="Footer Placeholder 7">
            <a:extLst>
              <a:ext uri="{FF2B5EF4-FFF2-40B4-BE49-F238E27FC236}">
                <a16:creationId xmlns:a16="http://schemas.microsoft.com/office/drawing/2014/main" id="{989F1475-9A5D-44B5-8D68-193B34DEC6C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E16563F-4E0E-463D-9D08-2A898F5E59B7}"/>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10623448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017E-58E4-4150-ABAF-E034E563FE8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C5AD8FF-9974-4032-B13B-38E3A6DC6F32}"/>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4" name="Footer Placeholder 3">
            <a:extLst>
              <a:ext uri="{FF2B5EF4-FFF2-40B4-BE49-F238E27FC236}">
                <a16:creationId xmlns:a16="http://schemas.microsoft.com/office/drawing/2014/main" id="{1F8ACF09-2435-44AA-B804-1A55103C52B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50ED425-5B1F-4CF6-9CD6-F1325192905A}"/>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505126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6857A-17E3-4E5D-B5FB-4CAD682234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E3ABBE-7D2C-43C9-9D58-AE46852AD34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88746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04B13A-2759-441D-89D0-6D0EBF0CEA49}"/>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3" name="Footer Placeholder 2">
            <a:extLst>
              <a:ext uri="{FF2B5EF4-FFF2-40B4-BE49-F238E27FC236}">
                <a16:creationId xmlns:a16="http://schemas.microsoft.com/office/drawing/2014/main" id="{6840AB0F-3922-4B2A-98F9-C52B7D1F2C6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A5B8458-3191-4B41-A9EF-0651CF99C318}"/>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23080732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A9C7A-C8B7-44A7-B936-9E89F0D0A0F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4844A4C-7BEE-45C5-9547-3E29A62EA94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3E49973-3935-4E6A-BDC1-C117938BFBF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4E1E5497-45E3-4402-858D-05893336B566}"/>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6" name="Footer Placeholder 5">
            <a:extLst>
              <a:ext uri="{FF2B5EF4-FFF2-40B4-BE49-F238E27FC236}">
                <a16:creationId xmlns:a16="http://schemas.microsoft.com/office/drawing/2014/main" id="{04919A52-3B94-4981-86F3-9617CD6A05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2938C0F-3D35-475F-AF26-8B03165B6348}"/>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3405135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5C35-4483-44BA-BF58-60494E7E601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62F7C9D-49D4-4287-A4F9-C16ADAE9624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id="{B3F8EA7C-3152-4E45-97C5-43620407ECA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162F1260-2FCD-4D40-97AE-7C4FA8E912BE}"/>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6" name="Footer Placeholder 5">
            <a:extLst>
              <a:ext uri="{FF2B5EF4-FFF2-40B4-BE49-F238E27FC236}">
                <a16:creationId xmlns:a16="http://schemas.microsoft.com/office/drawing/2014/main" id="{00ACF167-EC78-42E6-921C-E0A945109BF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0320DE0-5DF9-4B22-B091-D32028233724}"/>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36959281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74454-1E64-48CC-A7AC-1620AAAC709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5389A6C-C8F5-4BA4-8604-E50C873159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DE11C5-D767-4E93-B1E0-9406ED013E0C}"/>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5" name="Footer Placeholder 4">
            <a:extLst>
              <a:ext uri="{FF2B5EF4-FFF2-40B4-BE49-F238E27FC236}">
                <a16:creationId xmlns:a16="http://schemas.microsoft.com/office/drawing/2014/main" id="{43BC5E03-536F-4AF1-91F4-EB89ECC4B9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4AC7DBB-F42C-4A42-8120-6B61F3A055A1}"/>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30798614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19C1B9-4523-413B-89A7-742E7C5E9B10}"/>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50C453E-F004-43C4-8CBB-614058BCE233}"/>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DB23182-3B76-4334-9D06-BD2B6FBBE0AA}"/>
              </a:ext>
            </a:extLst>
          </p:cNvPr>
          <p:cNvSpPr>
            <a:spLocks noGrp="1"/>
          </p:cNvSpPr>
          <p:nvPr>
            <p:ph type="dt" sz="half" idx="10"/>
          </p:nvPr>
        </p:nvSpPr>
        <p:spPr/>
        <p:txBody>
          <a:bodyPr/>
          <a:lstStyle/>
          <a:p>
            <a:fld id="{6E02E490-BA09-4420-8945-D73810CCC15F}" type="datetimeFigureOut">
              <a:rPr lang="en-IN" smtClean="0"/>
              <a:t>07-01-2020</a:t>
            </a:fld>
            <a:endParaRPr lang="en-IN"/>
          </a:p>
        </p:txBody>
      </p:sp>
      <p:sp>
        <p:nvSpPr>
          <p:cNvPr id="5" name="Footer Placeholder 4">
            <a:extLst>
              <a:ext uri="{FF2B5EF4-FFF2-40B4-BE49-F238E27FC236}">
                <a16:creationId xmlns:a16="http://schemas.microsoft.com/office/drawing/2014/main" id="{C7247232-0BF5-44C2-B13C-D4108590466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AC370D2-31CF-4705-A96D-91DB545868E9}"/>
              </a:ext>
            </a:extLst>
          </p:cNvPr>
          <p:cNvSpPr>
            <a:spLocks noGrp="1"/>
          </p:cNvSpPr>
          <p:nvPr>
            <p:ph type="sldNum" sz="quarter" idx="12"/>
          </p:nvPr>
        </p:nvSpPr>
        <p:spPr/>
        <p:txBody>
          <a:bodyPr/>
          <a:lstStyle/>
          <a:p>
            <a:fld id="{CB113DA4-4ED4-485D-98A9-11B53BE321BF}" type="slidenum">
              <a:rPr lang="en-IN" smtClean="0"/>
              <a:t>‹#›</a:t>
            </a:fld>
            <a:endParaRPr lang="en-IN"/>
          </a:p>
        </p:txBody>
      </p:sp>
    </p:spTree>
    <p:extLst>
      <p:ext uri="{BB962C8B-B14F-4D97-AF65-F5344CB8AC3E}">
        <p14:creationId xmlns:p14="http://schemas.microsoft.com/office/powerpoint/2010/main" val="796575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1FBE-2FE0-469C-931C-EE9D9A670F3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F75A9B-5B21-444B-A8E4-CD12A5F7321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794575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46C18-09A2-47CC-8DB8-1575FD1890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3A8EC6-4984-4BD0-A1FD-7816CCDB24FD}"/>
              </a:ext>
            </a:extLst>
          </p:cNvPr>
          <p:cNvSpPr>
            <a:spLocks noGrp="1"/>
          </p:cNvSpPr>
          <p:nvPr>
            <p:ph sz="half" idx="1"/>
          </p:nvPr>
        </p:nvSpPr>
        <p:spPr>
          <a:xfrm>
            <a:off x="762000" y="1447800"/>
            <a:ext cx="3810000"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446145-C7A8-4EA5-8A4D-8D982D65F5F5}"/>
              </a:ext>
            </a:extLst>
          </p:cNvPr>
          <p:cNvSpPr>
            <a:spLocks noGrp="1"/>
          </p:cNvSpPr>
          <p:nvPr>
            <p:ph sz="half" idx="2"/>
          </p:nvPr>
        </p:nvSpPr>
        <p:spPr>
          <a:xfrm>
            <a:off x="4724400" y="1447800"/>
            <a:ext cx="3810000"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14837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9D07B-74FF-4480-B27E-DD28A557EA9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F637FA-E6D3-4BEE-A30F-70190D320A4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1D0B435-05DF-4F85-A2BF-CE9B0555F1B6}"/>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202B7E-B33A-4FF0-8764-4E81C87A0D6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D3A6144-B52D-4A48-8011-B42CB79E007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789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002AC-28AE-41F0-8D84-7E948CD2951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0751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062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988E1-3A4B-4E78-A73A-12EF0E01EA2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76FD52-4605-4229-AA19-414F30AB129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5AD8E5-4119-46AE-844A-8A87A3EE479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591377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300C2-8894-4117-962C-8822FF0ABB1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311AF-4629-411C-A9E7-97CEA6E3DB3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D5496EFB-1803-4ECE-9265-DE1BF8BC1E1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59376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B19A8BC-0651-4149-9103-0405D1B4B0A5}"/>
              </a:ext>
            </a:extLst>
          </p:cNvPr>
          <p:cNvSpPr>
            <a:spLocks noGrp="1" noChangeArrowheads="1"/>
          </p:cNvSpPr>
          <p:nvPr>
            <p:ph type="title"/>
          </p:nvPr>
        </p:nvSpPr>
        <p:spPr bwMode="auto">
          <a:xfrm>
            <a:off x="762000" y="2286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56C7451-33B8-4908-8B7B-BDC57C104362}"/>
              </a:ext>
            </a:extLst>
          </p:cNvPr>
          <p:cNvSpPr>
            <a:spLocks noGrp="1" noChangeArrowheads="1"/>
          </p:cNvSpPr>
          <p:nvPr>
            <p:ph type="body" idx="1"/>
          </p:nvPr>
        </p:nvSpPr>
        <p:spPr bwMode="auto">
          <a:xfrm>
            <a:off x="762000" y="1447800"/>
            <a:ext cx="7772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8">
            <a:extLst>
              <a:ext uri="{FF2B5EF4-FFF2-40B4-BE49-F238E27FC236}">
                <a16:creationId xmlns:a16="http://schemas.microsoft.com/office/drawing/2014/main" id="{4E5A512A-5A1C-4D14-B958-17CE36757A84}"/>
              </a:ext>
            </a:extLst>
          </p:cNvPr>
          <p:cNvSpPr>
            <a:spLocks noChangeArrowheads="1"/>
          </p:cNvSpPr>
          <p:nvPr/>
        </p:nvSpPr>
        <p:spPr bwMode="auto">
          <a:xfrm>
            <a:off x="0" y="6096000"/>
            <a:ext cx="9144000" cy="7620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
        <p:nvSpPr>
          <p:cNvPr id="1029" name="Rectangle 23">
            <a:extLst>
              <a:ext uri="{FF2B5EF4-FFF2-40B4-BE49-F238E27FC236}">
                <a16:creationId xmlns:a16="http://schemas.microsoft.com/office/drawing/2014/main" id="{21277DE0-560E-4F29-A088-C45977C3E67F}"/>
              </a:ext>
            </a:extLst>
          </p:cNvPr>
          <p:cNvSpPr>
            <a:spLocks noChangeArrowheads="1"/>
          </p:cNvSpPr>
          <p:nvPr userDrawn="1"/>
        </p:nvSpPr>
        <p:spPr bwMode="auto">
          <a:xfrm>
            <a:off x="6731000" y="6354763"/>
            <a:ext cx="22113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defRPr/>
            </a:pPr>
            <a:r>
              <a:rPr lang="en-US" altLang="en-US" sz="1200">
                <a:solidFill>
                  <a:schemeClr val="bg1"/>
                </a:solidFill>
                <a:latin typeface="Tahoma" panose="020B0604030504040204" pitchFamily="34" charset="0"/>
              </a:rPr>
              <a:t>National Quality Center (NQC)</a:t>
            </a:r>
          </a:p>
        </p:txBody>
      </p:sp>
      <p:sp>
        <p:nvSpPr>
          <p:cNvPr id="1030" name="Line 25">
            <a:extLst>
              <a:ext uri="{FF2B5EF4-FFF2-40B4-BE49-F238E27FC236}">
                <a16:creationId xmlns:a16="http://schemas.microsoft.com/office/drawing/2014/main" id="{3B1E46CF-65E0-42DE-8DD5-F983A4FF35FC}"/>
              </a:ext>
            </a:extLst>
          </p:cNvPr>
          <p:cNvSpPr>
            <a:spLocks noChangeShapeType="1"/>
          </p:cNvSpPr>
          <p:nvPr userDrawn="1"/>
        </p:nvSpPr>
        <p:spPr bwMode="auto">
          <a:xfrm>
            <a:off x="381000" y="1219200"/>
            <a:ext cx="851535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Rectangle 27">
            <a:extLst>
              <a:ext uri="{FF2B5EF4-FFF2-40B4-BE49-F238E27FC236}">
                <a16:creationId xmlns:a16="http://schemas.microsoft.com/office/drawing/2014/main" id="{8355CF6E-1119-4136-9D63-1BCE6A8B1C27}"/>
              </a:ext>
            </a:extLst>
          </p:cNvPr>
          <p:cNvSpPr>
            <a:spLocks noChangeArrowheads="1"/>
          </p:cNvSpPr>
          <p:nvPr userDrawn="1"/>
        </p:nvSpPr>
        <p:spPr bwMode="auto">
          <a:xfrm>
            <a:off x="125413" y="6354763"/>
            <a:ext cx="439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a:defRPr/>
            </a:pPr>
            <a:fld id="{18EE2A7E-AE27-4905-924E-C7123056A93F}" type="slidenum">
              <a:rPr lang="en-US" altLang="en-US" sz="1200" b="1" smtClean="0">
                <a:solidFill>
                  <a:schemeClr val="bg1"/>
                </a:solidFill>
                <a:latin typeface="Tahoma" panose="020B0604030504040204" pitchFamily="34" charset="0"/>
              </a:rPr>
              <a:pPr algn="r">
                <a:defRPr/>
              </a:pPr>
              <a:t>‹#›</a:t>
            </a:fld>
            <a:endParaRPr lang="en-US" altLang="en-US" sz="1200" b="1">
              <a:solidFill>
                <a:schemeClr val="bg1"/>
              </a:solidFill>
              <a:latin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31"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Lst>
  <p:txStyles>
    <p:titleStyle>
      <a:lvl1pPr algn="ctr" rtl="0" eaLnBrk="0" fontAlgn="base" hangingPunct="0">
        <a:spcBef>
          <a:spcPct val="0"/>
        </a:spcBef>
        <a:spcAft>
          <a:spcPct val="0"/>
        </a:spcAft>
        <a:defRPr sz="3200" kern="1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anose="020B0604020202020204" pitchFamily="34" charset="0"/>
        </a:defRPr>
      </a:lvl2pPr>
      <a:lvl3pPr algn="ctr" rtl="0" eaLnBrk="0" fontAlgn="base" hangingPunct="0">
        <a:spcBef>
          <a:spcPct val="0"/>
        </a:spcBef>
        <a:spcAft>
          <a:spcPct val="0"/>
        </a:spcAft>
        <a:defRPr sz="3200">
          <a:solidFill>
            <a:schemeClr val="tx2"/>
          </a:solidFill>
          <a:latin typeface="Arial" panose="020B0604020202020204" pitchFamily="34" charset="0"/>
        </a:defRPr>
      </a:lvl3pPr>
      <a:lvl4pPr algn="ctr" rtl="0" eaLnBrk="0" fontAlgn="base" hangingPunct="0">
        <a:spcBef>
          <a:spcPct val="0"/>
        </a:spcBef>
        <a:spcAft>
          <a:spcPct val="0"/>
        </a:spcAft>
        <a:defRPr sz="3200">
          <a:solidFill>
            <a:schemeClr val="tx2"/>
          </a:solidFill>
          <a:latin typeface="Arial" panose="020B0604020202020204" pitchFamily="34" charset="0"/>
        </a:defRPr>
      </a:lvl4pPr>
      <a:lvl5pPr algn="ctr" rtl="0" eaLnBrk="0" fontAlgn="base" hangingPunct="0">
        <a:spcBef>
          <a:spcPct val="0"/>
        </a:spcBef>
        <a:spcAft>
          <a:spcPct val="0"/>
        </a:spcAft>
        <a:defRPr sz="3200">
          <a:solidFill>
            <a:schemeClr val="tx2"/>
          </a:solidFill>
          <a:latin typeface="Arial" panose="020B0604020202020204" pitchFamily="34" charset="0"/>
        </a:defRPr>
      </a:lvl5pPr>
      <a:lvl6pPr marL="457200" algn="ctr" rtl="0" fontAlgn="base">
        <a:spcBef>
          <a:spcPct val="0"/>
        </a:spcBef>
        <a:spcAft>
          <a:spcPct val="0"/>
        </a:spcAft>
        <a:defRPr sz="3200">
          <a:solidFill>
            <a:schemeClr val="tx2"/>
          </a:solidFill>
          <a:latin typeface="Arial" panose="020B0604020202020204" pitchFamily="34" charset="0"/>
        </a:defRPr>
      </a:lvl6pPr>
      <a:lvl7pPr marL="914400" algn="ctr" rtl="0" fontAlgn="base">
        <a:spcBef>
          <a:spcPct val="0"/>
        </a:spcBef>
        <a:spcAft>
          <a:spcPct val="0"/>
        </a:spcAft>
        <a:defRPr sz="3200">
          <a:solidFill>
            <a:schemeClr val="tx2"/>
          </a:solidFill>
          <a:latin typeface="Arial" panose="020B0604020202020204" pitchFamily="34" charset="0"/>
        </a:defRPr>
      </a:lvl7pPr>
      <a:lvl8pPr marL="1371600" algn="ctr" rtl="0" fontAlgn="base">
        <a:spcBef>
          <a:spcPct val="0"/>
        </a:spcBef>
        <a:spcAft>
          <a:spcPct val="0"/>
        </a:spcAft>
        <a:defRPr sz="3200">
          <a:solidFill>
            <a:schemeClr val="tx2"/>
          </a:solidFill>
          <a:latin typeface="Arial" panose="020B0604020202020204" pitchFamily="34" charset="0"/>
        </a:defRPr>
      </a:lvl8pPr>
      <a:lvl9pPr marL="1828800" algn="ctr" rtl="0" fontAlgn="base">
        <a:spcBef>
          <a:spcPct val="0"/>
        </a:spcBef>
        <a:spcAft>
          <a:spcPct val="0"/>
        </a:spcAft>
        <a:defRPr sz="32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FF0000"/>
        </a:buClr>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SzPct val="85000"/>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0000"/>
        </a:buClr>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0000"/>
        </a:buClr>
        <a:buSzPct val="65000"/>
        <a:buFont typeface="Wingdings" panose="05000000000000000000" pitchFamily="2" charset="2"/>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0000"/>
        </a:buClr>
        <a:buSzPct val="5000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FFCBBB-699F-4BAE-99DA-1AE30734C4F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4B1189-7938-4161-A84B-5B0BC5F024E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6C32B93-B745-4481-ADF3-9DBE473121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E02E490-BA09-4420-8945-D73810CCC15F}" type="datetimeFigureOut">
              <a:rPr lang="en-IN" smtClean="0"/>
              <a:t>07-01-2020</a:t>
            </a:fld>
            <a:endParaRPr lang="en-IN"/>
          </a:p>
        </p:txBody>
      </p:sp>
      <p:sp>
        <p:nvSpPr>
          <p:cNvPr id="5" name="Footer Placeholder 4">
            <a:extLst>
              <a:ext uri="{FF2B5EF4-FFF2-40B4-BE49-F238E27FC236}">
                <a16:creationId xmlns:a16="http://schemas.microsoft.com/office/drawing/2014/main" id="{CF472956-1D71-4AB4-A8A6-160767CEBF8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E998AB9-1180-4D7C-A8D1-C2AF1E932D9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113DA4-4ED4-485D-98A9-11B53BE321BF}" type="slidenum">
              <a:rPr lang="en-IN" smtClean="0"/>
              <a:t>‹#›</a:t>
            </a:fld>
            <a:endParaRPr lang="en-IN"/>
          </a:p>
        </p:txBody>
      </p:sp>
    </p:spTree>
    <p:extLst>
      <p:ext uri="{BB962C8B-B14F-4D97-AF65-F5344CB8AC3E}">
        <p14:creationId xmlns:p14="http://schemas.microsoft.com/office/powerpoint/2010/main" val="103840326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0.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argethiv.org/cqii"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7C178D71-D2C9-4129-9016-7EC057F1E38A}"/>
              </a:ext>
            </a:extLst>
          </p:cNvPr>
          <p:cNvSpPr>
            <a:spLocks noGrp="1" noChangeArrowheads="1"/>
          </p:cNvSpPr>
          <p:nvPr>
            <p:ph type="subTitle" idx="1"/>
          </p:nvPr>
        </p:nvSpPr>
        <p:spPr>
          <a:xfrm>
            <a:off x="114300" y="2660650"/>
            <a:ext cx="8915400" cy="3511549"/>
          </a:xfrm>
        </p:spPr>
        <p:txBody>
          <a:bodyPr/>
          <a:lstStyle/>
          <a:p>
            <a:pPr eaLnBrk="1" hangingPunct="1">
              <a:lnSpc>
                <a:spcPct val="80000"/>
              </a:lnSpc>
            </a:pPr>
            <a:r>
              <a:rPr lang="en-US" altLang="en-US" sz="2000" dirty="0"/>
              <a:t> </a:t>
            </a:r>
          </a:p>
          <a:p>
            <a:pPr eaLnBrk="1" hangingPunct="1">
              <a:lnSpc>
                <a:spcPct val="80000"/>
              </a:lnSpc>
            </a:pPr>
            <a:r>
              <a:rPr lang="en-US" altLang="en-US" sz="2600" dirty="0">
                <a:latin typeface="Sitka Text" panose="02000505000000020004" pitchFamily="2" charset="0"/>
              </a:rPr>
              <a:t>Adapted for CHPC Quality and Performance Measure Team</a:t>
            </a:r>
          </a:p>
          <a:p>
            <a:pPr eaLnBrk="1" hangingPunct="1">
              <a:lnSpc>
                <a:spcPct val="80000"/>
              </a:lnSpc>
            </a:pPr>
            <a:endParaRPr lang="en-US" altLang="en-US" sz="2600" b="1" dirty="0">
              <a:latin typeface="Sitka Text" panose="02000505000000020004" pitchFamily="2" charset="0"/>
            </a:endParaRPr>
          </a:p>
          <a:p>
            <a:pPr eaLnBrk="1" hangingPunct="1">
              <a:lnSpc>
                <a:spcPct val="80000"/>
              </a:lnSpc>
            </a:pPr>
            <a:r>
              <a:rPr lang="en-US" altLang="en-US" sz="2600" dirty="0">
                <a:latin typeface="Sitka Text" panose="02000505000000020004" pitchFamily="2" charset="0"/>
              </a:rPr>
              <a:t>Presented by</a:t>
            </a:r>
          </a:p>
          <a:p>
            <a:pPr eaLnBrk="1" hangingPunct="1">
              <a:lnSpc>
                <a:spcPct val="80000"/>
              </a:lnSpc>
            </a:pPr>
            <a:r>
              <a:rPr lang="en-US" altLang="en-US" sz="2600" b="1" dirty="0">
                <a:latin typeface="Sitka Text" panose="02000505000000020004" pitchFamily="2" charset="0"/>
              </a:rPr>
              <a:t>Dionne N. Kotey, MPH</a:t>
            </a:r>
          </a:p>
          <a:p>
            <a:pPr eaLnBrk="1" hangingPunct="1">
              <a:lnSpc>
                <a:spcPct val="80000"/>
              </a:lnSpc>
            </a:pPr>
            <a:r>
              <a:rPr lang="en-US" altLang="en-US" sz="2600" dirty="0">
                <a:latin typeface="Sitka Text" panose="02000505000000020004" pitchFamily="2" charset="0"/>
              </a:rPr>
              <a:t>City of New Haven Ryan White Part A Office</a:t>
            </a:r>
          </a:p>
          <a:p>
            <a:pPr eaLnBrk="1" hangingPunct="1">
              <a:lnSpc>
                <a:spcPct val="80000"/>
              </a:lnSpc>
            </a:pPr>
            <a:r>
              <a:rPr lang="en-US" altLang="en-US" sz="2600" dirty="0">
                <a:latin typeface="Sitka Text" panose="02000505000000020004" pitchFamily="2" charset="0"/>
              </a:rPr>
              <a:t>January 16, 2020</a:t>
            </a:r>
          </a:p>
          <a:p>
            <a:pPr eaLnBrk="1" hangingPunct="1">
              <a:lnSpc>
                <a:spcPct val="80000"/>
              </a:lnSpc>
            </a:pPr>
            <a:endParaRPr lang="en-US" altLang="en-US" sz="2000" dirty="0"/>
          </a:p>
        </p:txBody>
      </p:sp>
      <p:sp>
        <p:nvSpPr>
          <p:cNvPr id="304132" name="Rectangle 4">
            <a:extLst>
              <a:ext uri="{FF2B5EF4-FFF2-40B4-BE49-F238E27FC236}">
                <a16:creationId xmlns:a16="http://schemas.microsoft.com/office/drawing/2014/main" id="{49E26FBC-7982-45CE-971B-4199FCC0BB50}"/>
              </a:ext>
            </a:extLst>
          </p:cNvPr>
          <p:cNvSpPr>
            <a:spLocks noChangeArrowheads="1"/>
          </p:cNvSpPr>
          <p:nvPr/>
        </p:nvSpPr>
        <p:spPr bwMode="auto">
          <a:xfrm>
            <a:off x="910431" y="609600"/>
            <a:ext cx="732313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endParaRPr lang="en-US" altLang="en-US" sz="3600" b="1" dirty="0">
              <a:solidFill>
                <a:srgbClr val="FF0000"/>
              </a:solidFill>
              <a:effectLst>
                <a:outerShdw blurRad="38100" dist="38100" dir="2700000" algn="tl">
                  <a:srgbClr val="C0C0C0"/>
                </a:outerShdw>
              </a:effectLst>
              <a:latin typeface="Sitka Text" panose="02000505000000020004" pitchFamily="2" charset="0"/>
            </a:endParaRPr>
          </a:p>
          <a:p>
            <a:pPr algn="ctr">
              <a:defRPr/>
            </a:pPr>
            <a:endParaRPr lang="en-US" altLang="en-US" sz="3600" b="1" dirty="0">
              <a:solidFill>
                <a:srgbClr val="FF0000"/>
              </a:solidFill>
              <a:effectLst>
                <a:outerShdw blurRad="38100" dist="38100" dir="2700000" algn="tl">
                  <a:srgbClr val="C0C0C0"/>
                </a:outerShdw>
              </a:effectLst>
              <a:latin typeface="Sitka Text" panose="02000505000000020004" pitchFamily="2" charset="0"/>
            </a:endParaRPr>
          </a:p>
          <a:p>
            <a:pPr algn="ctr">
              <a:defRPr/>
            </a:pPr>
            <a:r>
              <a:rPr lang="en-US" altLang="en-US" sz="3600" b="1" dirty="0">
                <a:solidFill>
                  <a:srgbClr val="FF0000"/>
                </a:solidFill>
                <a:effectLst>
                  <a:outerShdw blurRad="38100" dist="38100" dir="2700000" algn="tl">
                    <a:srgbClr val="C0C0C0"/>
                  </a:outerShdw>
                </a:effectLst>
                <a:latin typeface="Sitka Text" panose="02000505000000020004" pitchFamily="2" charset="0"/>
              </a:rPr>
              <a:t>Quality Management 101</a:t>
            </a:r>
            <a:endParaRPr lang="en-US" altLang="en-US" sz="3200" dirty="0">
              <a:solidFill>
                <a:srgbClr val="FF0000"/>
              </a:solidFill>
              <a:effectLst>
                <a:outerShdw blurRad="38100" dist="38100" dir="2700000" algn="tl">
                  <a:srgbClr val="C0C0C0"/>
                </a:outerShdw>
              </a:effectLst>
              <a:latin typeface="Sitka Text" panose="02000505000000020004"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D02CB-A062-450E-B057-C9FBA4F5BA55}"/>
              </a:ext>
            </a:extLst>
          </p:cNvPr>
          <p:cNvSpPr>
            <a:spLocks noGrp="1"/>
          </p:cNvSpPr>
          <p:nvPr>
            <p:ph type="title"/>
          </p:nvPr>
        </p:nvSpPr>
        <p:spPr>
          <a:xfrm>
            <a:off x="665226" y="1252728"/>
            <a:ext cx="2619756" cy="4352544"/>
          </a:xfrm>
        </p:spPr>
        <p:txBody>
          <a:bodyPr>
            <a:normAutofit/>
          </a:bodyPr>
          <a:lstStyle/>
          <a:p>
            <a:pPr algn="r"/>
            <a:r>
              <a:rPr lang="en-US" dirty="0">
                <a:latin typeface="Sitka Text" panose="02000505000000020004" pitchFamily="2" charset="0"/>
              </a:rPr>
              <a:t>Outcome</a:t>
            </a:r>
          </a:p>
        </p:txBody>
      </p:sp>
      <p:sp>
        <p:nvSpPr>
          <p:cNvPr id="15" name="Isosceles Triangle 14">
            <a:extLst>
              <a:ext uri="{FF2B5EF4-FFF2-40B4-BE49-F238E27FC236}">
                <a16:creationId xmlns:a16="http://schemas.microsoft.com/office/drawing/2014/main" id="{8817AC51-5572-44EE-A0DE-7A3748336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416447" y="3357982"/>
            <a:ext cx="200040" cy="129336"/>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7AAFC24E-9A73-4269-8A78-46C8E4F81010}"/>
              </a:ext>
            </a:extLst>
          </p:cNvPr>
          <p:cNvSpPr>
            <a:spLocks noGrp="1"/>
          </p:cNvSpPr>
          <p:nvPr>
            <p:ph idx="1"/>
          </p:nvPr>
        </p:nvSpPr>
        <p:spPr>
          <a:xfrm>
            <a:off x="3765042" y="811022"/>
            <a:ext cx="4293108" cy="5248656"/>
          </a:xfrm>
        </p:spPr>
        <p:txBody>
          <a:bodyPr anchor="ctr">
            <a:normAutofit/>
          </a:bodyPr>
          <a:lstStyle/>
          <a:p>
            <a:pPr marL="0" indent="0">
              <a:buNone/>
            </a:pPr>
            <a:r>
              <a:rPr lang="en-US" altLang="en-US" sz="2100" dirty="0">
                <a:latin typeface="Sitka Text" panose="02000505000000020004" pitchFamily="2" charset="0"/>
              </a:rPr>
              <a:t>Benefits or other results (positive or negative) for clients that may occur during or after their participation in a program. Outcomes may be client-level or system-level.</a:t>
            </a:r>
            <a:endParaRPr lang="en-US" sz="2100" dirty="0">
              <a:latin typeface="Sitka Text" panose="02000505000000020004" pitchFamily="2" charset="0"/>
            </a:endParaRPr>
          </a:p>
        </p:txBody>
      </p:sp>
    </p:spTree>
    <p:extLst>
      <p:ext uri="{BB962C8B-B14F-4D97-AF65-F5344CB8AC3E}">
        <p14:creationId xmlns:p14="http://schemas.microsoft.com/office/powerpoint/2010/main" val="1770736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D4FC0-CB29-4FC3-AEB5-301D0347AC0F}"/>
              </a:ext>
            </a:extLst>
          </p:cNvPr>
          <p:cNvSpPr>
            <a:spLocks noGrp="1"/>
          </p:cNvSpPr>
          <p:nvPr>
            <p:ph type="title"/>
          </p:nvPr>
        </p:nvSpPr>
        <p:spPr>
          <a:xfrm>
            <a:off x="729578" y="76200"/>
            <a:ext cx="7838694" cy="1325563"/>
          </a:xfrm>
        </p:spPr>
        <p:txBody>
          <a:bodyPr anchor="ctr">
            <a:normAutofit/>
          </a:bodyPr>
          <a:lstStyle/>
          <a:p>
            <a:r>
              <a:rPr lang="en-US" altLang="en-US" dirty="0">
                <a:latin typeface="Sitka Text" panose="02000505000000020004" pitchFamily="2" charset="0"/>
              </a:rPr>
              <a:t>Key Characteristics of Quality Management (QM) Programs</a:t>
            </a:r>
            <a:endParaRPr lang="en-US" dirty="0">
              <a:latin typeface="Sitka Text" panose="02000505000000020004" pitchFamily="2" charset="0"/>
            </a:endParaRPr>
          </a:p>
        </p:txBody>
      </p:sp>
      <p:sp>
        <p:nvSpPr>
          <p:cNvPr id="10" name="Rectangle 9">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0655" y="2043803"/>
            <a:ext cx="7642689"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2DAEE48D-6120-4E93-B875-89E4A952E44E}"/>
              </a:ext>
            </a:extLst>
          </p:cNvPr>
          <p:cNvGraphicFramePr>
            <a:graphicFrameLocks noGrp="1"/>
          </p:cNvGraphicFramePr>
          <p:nvPr>
            <p:ph idx="1"/>
            <p:extLst>
              <p:ext uri="{D42A27DB-BD31-4B8C-83A1-F6EECF244321}">
                <p14:modId xmlns:p14="http://schemas.microsoft.com/office/powerpoint/2010/main" val="1797943882"/>
              </p:ext>
            </p:extLst>
          </p:nvPr>
        </p:nvGraphicFramePr>
        <p:xfrm>
          <a:off x="750655" y="2385390"/>
          <a:ext cx="7642689"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0419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285A8BC-3AA0-4E20-8EF6-FEE0523FBE1E}"/>
              </a:ext>
            </a:extLst>
          </p:cNvPr>
          <p:cNvSpPr>
            <a:spLocks noGrp="1" noChangeArrowheads="1"/>
          </p:cNvSpPr>
          <p:nvPr>
            <p:ph type="title"/>
          </p:nvPr>
        </p:nvSpPr>
        <p:spPr/>
        <p:txBody>
          <a:bodyPr/>
          <a:lstStyle/>
          <a:p>
            <a:pPr eaLnBrk="1" hangingPunct="1"/>
            <a:r>
              <a:rPr lang="en-US" altLang="en-US" dirty="0">
                <a:latin typeface="Sitka Text" panose="02000505000000020004" pitchFamily="2" charset="0"/>
              </a:rPr>
              <a:t>‘QI is not QA’</a:t>
            </a:r>
          </a:p>
        </p:txBody>
      </p:sp>
      <p:graphicFrame>
        <p:nvGraphicFramePr>
          <p:cNvPr id="568323" name="Group 3">
            <a:extLst>
              <a:ext uri="{FF2B5EF4-FFF2-40B4-BE49-F238E27FC236}">
                <a16:creationId xmlns:a16="http://schemas.microsoft.com/office/drawing/2014/main" id="{E4E3D81F-5225-4684-A441-D3931C917885}"/>
              </a:ext>
            </a:extLst>
          </p:cNvPr>
          <p:cNvGraphicFramePr>
            <a:graphicFrameLocks noGrp="1"/>
          </p:cNvGraphicFramePr>
          <p:nvPr>
            <p:ph idx="1"/>
            <p:extLst>
              <p:ext uri="{D42A27DB-BD31-4B8C-83A1-F6EECF244321}">
                <p14:modId xmlns:p14="http://schemas.microsoft.com/office/powerpoint/2010/main" val="1605033370"/>
              </p:ext>
            </p:extLst>
          </p:nvPr>
        </p:nvGraphicFramePr>
        <p:xfrm>
          <a:off x="228600" y="1524000"/>
          <a:ext cx="8763000" cy="2898776"/>
        </p:xfrm>
        <a:graphic>
          <a:graphicData uri="http://schemas.openxmlformats.org/drawingml/2006/table">
            <a:tbl>
              <a:tblPr/>
              <a:tblGrid>
                <a:gridCol w="2133600">
                  <a:extLst>
                    <a:ext uri="{9D8B030D-6E8A-4147-A177-3AD203B41FA5}">
                      <a16:colId xmlns:a16="http://schemas.microsoft.com/office/drawing/2014/main" val="1428975785"/>
                    </a:ext>
                  </a:extLst>
                </a:gridCol>
                <a:gridCol w="3048000">
                  <a:extLst>
                    <a:ext uri="{9D8B030D-6E8A-4147-A177-3AD203B41FA5}">
                      <a16:colId xmlns:a16="http://schemas.microsoft.com/office/drawing/2014/main" val="2513502830"/>
                    </a:ext>
                  </a:extLst>
                </a:gridCol>
                <a:gridCol w="3581400">
                  <a:extLst>
                    <a:ext uri="{9D8B030D-6E8A-4147-A177-3AD203B41FA5}">
                      <a16:colId xmlns:a16="http://schemas.microsoft.com/office/drawing/2014/main" val="1969337623"/>
                    </a:ext>
                  </a:extLst>
                </a:gridCol>
              </a:tblGrid>
              <a:tr h="536575">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endParaRPr kumimoji="0" lang="en-US" altLang="en-US" sz="2000" b="0" i="0" u="none" strike="noStrike" cap="none" normalizeH="0" baseline="0" dirty="0">
                        <a:ln>
                          <a:noFill/>
                        </a:ln>
                        <a:solidFill>
                          <a:schemeClr val="tx1"/>
                        </a:solidFill>
                        <a:effectLst/>
                        <a:latin typeface="Sitka Text" panose="02000505000000020004" pitchFamily="2"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2000" b="1" i="1" u="none" strike="noStrike" cap="none" normalizeH="0" baseline="0" dirty="0">
                          <a:ln>
                            <a:noFill/>
                          </a:ln>
                          <a:solidFill>
                            <a:schemeClr val="tx1"/>
                          </a:solidFill>
                          <a:effectLst/>
                          <a:latin typeface="Sitka Text" panose="02000505000000020004" pitchFamily="2" charset="0"/>
                        </a:rPr>
                        <a:t>Quality Assurance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2000" b="1" i="1" u="none" strike="noStrike" cap="none" normalizeH="0" baseline="0">
                          <a:ln>
                            <a:noFill/>
                          </a:ln>
                          <a:solidFill>
                            <a:schemeClr val="tx1"/>
                          </a:solidFill>
                          <a:effectLst/>
                          <a:latin typeface="Sitka Text" panose="02000505000000020004" pitchFamily="2" charset="0"/>
                        </a:rPr>
                        <a:t>Quality Improvement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75186583"/>
                  </a:ext>
                </a:extLst>
              </a:tr>
              <a:tr h="792163">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2100" b="1" i="0" u="none" strike="noStrike" cap="none" normalizeH="0" baseline="0">
                          <a:ln>
                            <a:noFill/>
                          </a:ln>
                          <a:solidFill>
                            <a:schemeClr val="tx1"/>
                          </a:solidFill>
                          <a:effectLst/>
                          <a:latin typeface="Sitka Text" panose="02000505000000020004" pitchFamily="2" charset="0"/>
                        </a:rPr>
                        <a:t>Motivation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1800" b="0" i="0" u="none" strike="noStrike" cap="none" normalizeH="0" baseline="0" dirty="0">
                          <a:ln>
                            <a:noFill/>
                          </a:ln>
                          <a:solidFill>
                            <a:schemeClr val="tx1"/>
                          </a:solidFill>
                          <a:effectLst/>
                          <a:latin typeface="Sitka Text" panose="02000505000000020004" pitchFamily="2" charset="0"/>
                        </a:rPr>
                        <a:t>Measuring compliance with standards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1800" b="0" i="0" u="none" strike="noStrike" cap="none" normalizeH="0" baseline="0">
                          <a:ln>
                            <a:noFill/>
                          </a:ln>
                          <a:solidFill>
                            <a:schemeClr val="tx1"/>
                          </a:solidFill>
                          <a:effectLst/>
                          <a:latin typeface="Sitka Text" panose="02000505000000020004" pitchFamily="2" charset="0"/>
                        </a:rPr>
                        <a:t>Continuously improving processes to meet standards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71943189"/>
                  </a:ext>
                </a:extLst>
              </a:tr>
              <a:tr h="536575">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2100" b="1" i="0" u="none" strike="noStrike" cap="none" normalizeH="0" baseline="0">
                          <a:ln>
                            <a:noFill/>
                          </a:ln>
                          <a:solidFill>
                            <a:schemeClr val="tx1"/>
                          </a:solidFill>
                          <a:effectLst/>
                          <a:latin typeface="Sitka Text" panose="02000505000000020004" pitchFamily="2" charset="0"/>
                        </a:rPr>
                        <a:t>Means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1800" b="0" i="0" u="none" strike="noStrike" cap="none" normalizeH="0" baseline="0" dirty="0">
                          <a:ln>
                            <a:noFill/>
                          </a:ln>
                          <a:solidFill>
                            <a:schemeClr val="tx1"/>
                          </a:solidFill>
                          <a:effectLst/>
                          <a:latin typeface="Sitka Text" panose="02000505000000020004" pitchFamily="2" charset="0"/>
                        </a:rPr>
                        <a:t>Inspection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1800" b="0" i="0" u="none" strike="noStrike" cap="none" normalizeH="0" baseline="0" dirty="0">
                          <a:ln>
                            <a:noFill/>
                          </a:ln>
                          <a:solidFill>
                            <a:schemeClr val="tx1"/>
                          </a:solidFill>
                          <a:effectLst/>
                          <a:latin typeface="Sitka Text" panose="02000505000000020004" pitchFamily="2" charset="0"/>
                        </a:rPr>
                        <a:t>Prevention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02108081"/>
                  </a:ext>
                </a:extLst>
              </a:tr>
              <a:tr h="496888">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2100" b="1" i="0" u="none" strike="noStrike" cap="none" normalizeH="0" baseline="0">
                          <a:ln>
                            <a:noFill/>
                          </a:ln>
                          <a:solidFill>
                            <a:schemeClr val="tx1"/>
                          </a:solidFill>
                          <a:effectLst/>
                          <a:latin typeface="Sitka Text" panose="02000505000000020004" pitchFamily="2" charset="0"/>
                        </a:rPr>
                        <a:t>Focus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1800" b="0" i="0" u="none" strike="noStrike" cap="none" normalizeH="0" baseline="0">
                          <a:ln>
                            <a:noFill/>
                          </a:ln>
                          <a:solidFill>
                            <a:schemeClr val="tx1"/>
                          </a:solidFill>
                          <a:effectLst/>
                          <a:latin typeface="Sitka Text" panose="02000505000000020004" pitchFamily="2" charset="0"/>
                        </a:rPr>
                        <a:t>Individuals, “bad apples”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1800" b="0" i="0" u="none" strike="noStrike" cap="none" normalizeH="0" baseline="0" dirty="0">
                          <a:ln>
                            <a:noFill/>
                          </a:ln>
                          <a:solidFill>
                            <a:schemeClr val="tx1"/>
                          </a:solidFill>
                          <a:effectLst/>
                          <a:latin typeface="Sitka Text" panose="02000505000000020004" pitchFamily="2" charset="0"/>
                        </a:rPr>
                        <a:t>Processes and Systems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4606547"/>
                  </a:ext>
                </a:extLst>
              </a:tr>
              <a:tr h="536575">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2100" b="1" i="0" u="none" strike="noStrike" cap="none" normalizeH="0" baseline="0">
                          <a:ln>
                            <a:noFill/>
                          </a:ln>
                          <a:solidFill>
                            <a:schemeClr val="tx1"/>
                          </a:solidFill>
                          <a:effectLst/>
                          <a:latin typeface="Sitka Text" panose="02000505000000020004" pitchFamily="2" charset="0"/>
                        </a:rPr>
                        <a:t>Responsibility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1800" b="0" i="0" u="none" strike="noStrike" cap="none" normalizeH="0" baseline="0">
                          <a:ln>
                            <a:noFill/>
                          </a:ln>
                          <a:solidFill>
                            <a:schemeClr val="tx1"/>
                          </a:solidFill>
                          <a:effectLst/>
                          <a:latin typeface="Sitka Text" panose="02000505000000020004" pitchFamily="2" charset="0"/>
                        </a:rPr>
                        <a:t>Few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0000"/>
                        </a:buClr>
                        <a:defRPr sz="2400">
                          <a:solidFill>
                            <a:schemeClr val="tx1"/>
                          </a:solidFill>
                          <a:latin typeface="Arial" panose="020B0604020202020204" pitchFamily="34" charset="0"/>
                        </a:defRPr>
                      </a:lvl1pPr>
                      <a:lvl2pPr marL="471488">
                        <a:spcBef>
                          <a:spcPct val="20000"/>
                        </a:spcBef>
                        <a:buClr>
                          <a:srgbClr val="FF0000"/>
                        </a:buClr>
                        <a:buSzPct val="85000"/>
                        <a:buFont typeface="Wingdings" panose="05000000000000000000" pitchFamily="2" charset="2"/>
                        <a:defRPr sz="2000">
                          <a:solidFill>
                            <a:schemeClr val="tx1"/>
                          </a:solidFill>
                          <a:latin typeface="Arial" panose="020B0604020202020204" pitchFamily="34" charset="0"/>
                        </a:defRPr>
                      </a:lvl2pPr>
                      <a:lvl3pPr marL="909638">
                        <a:spcBef>
                          <a:spcPct val="20000"/>
                        </a:spcBef>
                        <a:buClr>
                          <a:srgbClr val="FF0000"/>
                        </a:buClr>
                        <a:defRPr>
                          <a:solidFill>
                            <a:schemeClr val="tx1"/>
                          </a:solidFill>
                          <a:latin typeface="Arial" panose="020B0604020202020204" pitchFamily="34" charset="0"/>
                        </a:defRPr>
                      </a:lvl3pPr>
                      <a:lvl4pPr marL="1306513">
                        <a:spcBef>
                          <a:spcPct val="20000"/>
                        </a:spcBef>
                        <a:buClr>
                          <a:srgbClr val="FF0000"/>
                        </a:buClr>
                        <a:buSzPct val="65000"/>
                        <a:buFont typeface="Wingdings" panose="05000000000000000000" pitchFamily="2" charset="2"/>
                        <a:defRPr sz="1600">
                          <a:solidFill>
                            <a:schemeClr val="tx1"/>
                          </a:solidFill>
                          <a:latin typeface="Arial" panose="020B0604020202020204" pitchFamily="34" charset="0"/>
                        </a:defRPr>
                      </a:lvl4pPr>
                      <a:lvl5pPr marL="1695450">
                        <a:spcBef>
                          <a:spcPct val="20000"/>
                        </a:spcBef>
                        <a:buClr>
                          <a:srgbClr val="FF0000"/>
                        </a:buClr>
                        <a:buSzPct val="50000"/>
                        <a:defRPr sz="1600">
                          <a:solidFill>
                            <a:schemeClr val="tx1"/>
                          </a:solidFill>
                          <a:latin typeface="Arial" panose="020B0604020202020204" pitchFamily="34" charset="0"/>
                        </a:defRPr>
                      </a:lvl5pPr>
                      <a:lvl6pPr marL="2152650" fontAlgn="base">
                        <a:spcBef>
                          <a:spcPct val="20000"/>
                        </a:spcBef>
                        <a:spcAft>
                          <a:spcPct val="0"/>
                        </a:spcAft>
                        <a:buClr>
                          <a:srgbClr val="FF0000"/>
                        </a:buClr>
                        <a:buSzPct val="50000"/>
                        <a:defRPr sz="1600">
                          <a:solidFill>
                            <a:schemeClr val="tx1"/>
                          </a:solidFill>
                          <a:latin typeface="Arial" panose="020B0604020202020204" pitchFamily="34" charset="0"/>
                        </a:defRPr>
                      </a:lvl6pPr>
                      <a:lvl7pPr marL="2609850" fontAlgn="base">
                        <a:spcBef>
                          <a:spcPct val="20000"/>
                        </a:spcBef>
                        <a:spcAft>
                          <a:spcPct val="0"/>
                        </a:spcAft>
                        <a:buClr>
                          <a:srgbClr val="FF0000"/>
                        </a:buClr>
                        <a:buSzPct val="50000"/>
                        <a:defRPr sz="1600">
                          <a:solidFill>
                            <a:schemeClr val="tx1"/>
                          </a:solidFill>
                          <a:latin typeface="Arial" panose="020B0604020202020204" pitchFamily="34" charset="0"/>
                        </a:defRPr>
                      </a:lvl7pPr>
                      <a:lvl8pPr marL="3067050" fontAlgn="base">
                        <a:spcBef>
                          <a:spcPct val="20000"/>
                        </a:spcBef>
                        <a:spcAft>
                          <a:spcPct val="0"/>
                        </a:spcAft>
                        <a:buClr>
                          <a:srgbClr val="FF0000"/>
                        </a:buClr>
                        <a:buSzPct val="50000"/>
                        <a:defRPr sz="1600">
                          <a:solidFill>
                            <a:schemeClr val="tx1"/>
                          </a:solidFill>
                          <a:latin typeface="Arial" panose="020B0604020202020204" pitchFamily="34" charset="0"/>
                        </a:defRPr>
                      </a:lvl8pPr>
                      <a:lvl9pPr marL="3524250" fontAlgn="base">
                        <a:spcBef>
                          <a:spcPct val="20000"/>
                        </a:spcBef>
                        <a:spcAft>
                          <a:spcPct val="0"/>
                        </a:spcAft>
                        <a:buClr>
                          <a:srgbClr val="FF0000"/>
                        </a:buClr>
                        <a:buSzPct val="50000"/>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0000"/>
                        </a:buClr>
                        <a:buSzTx/>
                        <a:buFontTx/>
                        <a:buNone/>
                        <a:tabLst/>
                      </a:pPr>
                      <a:r>
                        <a:rPr kumimoji="0" lang="en-US" altLang="en-US" sz="1800" b="0" i="0" u="none" strike="noStrike" cap="none" normalizeH="0" baseline="0" dirty="0">
                          <a:ln>
                            <a:noFill/>
                          </a:ln>
                          <a:solidFill>
                            <a:schemeClr val="tx1"/>
                          </a:solidFill>
                          <a:effectLst/>
                          <a:latin typeface="Sitka Text" panose="02000505000000020004" pitchFamily="2" charset="0"/>
                        </a:rPr>
                        <a:t>All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90622371"/>
                  </a:ext>
                </a:extLst>
              </a:tr>
            </a:tbl>
          </a:graphicData>
        </a:graphic>
      </p:graphicFrame>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B3F5B0F6-E64B-4E92-B18E-1A76EAFF493F}"/>
              </a:ext>
            </a:extLst>
          </p:cNvPr>
          <p:cNvSpPr>
            <a:spLocks noGrp="1" noChangeArrowheads="1"/>
          </p:cNvSpPr>
          <p:nvPr>
            <p:ph type="title"/>
          </p:nvPr>
        </p:nvSpPr>
        <p:spPr>
          <a:xfrm>
            <a:off x="628650" y="365125"/>
            <a:ext cx="7886700" cy="1325563"/>
          </a:xfrm>
        </p:spPr>
        <p:txBody>
          <a:bodyPr>
            <a:normAutofit/>
          </a:bodyPr>
          <a:lstStyle/>
          <a:p>
            <a:pPr eaLnBrk="1" hangingPunct="1"/>
            <a:r>
              <a:rPr lang="en-US" altLang="en-US">
                <a:latin typeface="Sitka Text" panose="02000505000000020004" pitchFamily="2" charset="0"/>
              </a:rPr>
              <a:t>Model for Improvement &amp; PDSA Cycle</a:t>
            </a:r>
          </a:p>
        </p:txBody>
      </p:sp>
      <p:sp>
        <p:nvSpPr>
          <p:cNvPr id="20482" name="Rectangle 2">
            <a:extLst>
              <a:ext uri="{FF2B5EF4-FFF2-40B4-BE49-F238E27FC236}">
                <a16:creationId xmlns:a16="http://schemas.microsoft.com/office/drawing/2014/main" id="{E946A6D6-7935-4B13-93DE-E73C4A2276B3}"/>
              </a:ext>
            </a:extLst>
          </p:cNvPr>
          <p:cNvSpPr>
            <a:spLocks noGrp="1" noChangeArrowheads="1"/>
          </p:cNvSpPr>
          <p:nvPr>
            <p:ph type="body" idx="1"/>
          </p:nvPr>
        </p:nvSpPr>
        <p:spPr>
          <a:xfrm>
            <a:off x="628650" y="1825625"/>
            <a:ext cx="2848355" cy="1222375"/>
          </a:xfrm>
        </p:spPr>
        <p:txBody>
          <a:bodyPr>
            <a:normAutofit/>
          </a:bodyPr>
          <a:lstStyle/>
          <a:p>
            <a:pPr eaLnBrk="1" hangingPunct="1"/>
            <a:r>
              <a:rPr lang="en-US" altLang="en-US" sz="1700" dirty="0">
                <a:latin typeface="Sitka Text" panose="02000505000000020004" pitchFamily="2" charset="0"/>
              </a:rPr>
              <a:t>How can we drive change and improvements in HIV programs?</a:t>
            </a:r>
          </a:p>
          <a:p>
            <a:pPr eaLnBrk="1" hangingPunct="1">
              <a:buFontTx/>
              <a:buNone/>
            </a:pPr>
            <a:endParaRPr lang="en-US" altLang="en-US" sz="1700" dirty="0">
              <a:latin typeface="Sitka Text" panose="02000505000000020004" pitchFamily="2" charset="0"/>
            </a:endParaRPr>
          </a:p>
          <a:p>
            <a:pPr eaLnBrk="1" hangingPunct="1">
              <a:buFontTx/>
              <a:buNone/>
            </a:pPr>
            <a:endParaRPr lang="en-US" altLang="en-US" sz="1700" dirty="0">
              <a:latin typeface="Sitka Text" panose="02000505000000020004" pitchFamily="2" charset="0"/>
            </a:endParaRPr>
          </a:p>
        </p:txBody>
      </p:sp>
      <p:pic>
        <p:nvPicPr>
          <p:cNvPr id="7" name="Picture 6">
            <a:extLst>
              <a:ext uri="{FF2B5EF4-FFF2-40B4-BE49-F238E27FC236}">
                <a16:creationId xmlns:a16="http://schemas.microsoft.com/office/drawing/2014/main" id="{A81B9F87-19BB-4DB1-8521-5B162F0AE4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1825625"/>
            <a:ext cx="4876800" cy="3490912"/>
          </a:xfrm>
          <a:prstGeom prst="rect">
            <a:avLst/>
          </a:prstGeom>
        </p:spPr>
      </p:pic>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FEFEF"/>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DDB48AA-8A29-42C1-8A0A-852C350829CE}"/>
              </a:ext>
            </a:extLst>
          </p:cNvPr>
          <p:cNvSpPr>
            <a:spLocks noGrp="1"/>
          </p:cNvSpPr>
          <p:nvPr>
            <p:ph type="title"/>
          </p:nvPr>
        </p:nvSpPr>
        <p:spPr>
          <a:xfrm>
            <a:off x="628650" y="253397"/>
            <a:ext cx="8058150" cy="1499203"/>
          </a:xfrm>
        </p:spPr>
        <p:txBody>
          <a:bodyPr>
            <a:normAutofit fontScale="90000"/>
          </a:bodyPr>
          <a:lstStyle/>
          <a:p>
            <a:r>
              <a:rPr lang="en-US" sz="3500" dirty="0">
                <a:latin typeface="Sitka Text" panose="02000505000000020004" pitchFamily="2" charset="0"/>
              </a:rPr>
              <a:t>Example PDSA Project </a:t>
            </a:r>
            <a:br>
              <a:rPr lang="en-US" sz="3500" dirty="0">
                <a:latin typeface="Sitka Text" panose="02000505000000020004" pitchFamily="2" charset="0"/>
              </a:rPr>
            </a:br>
            <a:r>
              <a:rPr lang="en-US" sz="3500" dirty="0">
                <a:latin typeface="Sitka Text" panose="02000505000000020004" pitchFamily="2" charset="0"/>
              </a:rPr>
              <a:t>StayWell Health Center – Waterbury, CT </a:t>
            </a:r>
            <a:br>
              <a:rPr lang="en-US" sz="3500" dirty="0">
                <a:latin typeface="Sitka Text" panose="02000505000000020004" pitchFamily="2" charset="0"/>
              </a:rPr>
            </a:br>
            <a:r>
              <a:rPr lang="en-US" sz="3500" dirty="0">
                <a:latin typeface="Sitka Text" panose="02000505000000020004" pitchFamily="2" charset="0"/>
              </a:rPr>
              <a:t>Lead: Kathyleen Pitner	</a:t>
            </a:r>
          </a:p>
        </p:txBody>
      </p:sp>
      <p:sp>
        <p:nvSpPr>
          <p:cNvPr id="23" name="Rectangle 22">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4" name="Content Placeholder 3">
            <a:extLst>
              <a:ext uri="{FF2B5EF4-FFF2-40B4-BE49-F238E27FC236}">
                <a16:creationId xmlns:a16="http://schemas.microsoft.com/office/drawing/2014/main" id="{CAC13081-DD82-4A51-9DF6-0BF8FFA95E96}"/>
              </a:ext>
            </a:extLst>
          </p:cNvPr>
          <p:cNvPicPr>
            <a:picLocks noGrp="1" noChangeAspect="1"/>
          </p:cNvPicPr>
          <p:nvPr>
            <p:ph idx="1"/>
          </p:nvPr>
        </p:nvPicPr>
        <p:blipFill>
          <a:blip r:embed="rId2"/>
          <a:stretch>
            <a:fillRect/>
          </a:stretch>
        </p:blipFill>
        <p:spPr>
          <a:xfrm>
            <a:off x="1077179" y="2152998"/>
            <a:ext cx="7161091" cy="3843338"/>
          </a:xfrm>
          <a:prstGeom prst="rect">
            <a:avLst/>
          </a:prstGeom>
        </p:spPr>
      </p:pic>
    </p:spTree>
    <p:extLst>
      <p:ext uri="{BB962C8B-B14F-4D97-AF65-F5344CB8AC3E}">
        <p14:creationId xmlns:p14="http://schemas.microsoft.com/office/powerpoint/2010/main" val="4048786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chemeClr val="bg1">
                <a:lumMod val="6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Rounded Corners 22">
            <a:extLst>
              <a:ext uri="{FF2B5EF4-FFF2-40B4-BE49-F238E27FC236}">
                <a16:creationId xmlns:a16="http://schemas.microsoft.com/office/drawing/2014/main" id="{5AA6F2B8-3533-4DF6-B829-B4B9927A2EB6}"/>
              </a:ext>
            </a:extLst>
          </p:cNvPr>
          <p:cNvSpPr/>
          <p:nvPr/>
        </p:nvSpPr>
        <p:spPr>
          <a:xfrm>
            <a:off x="3063978" y="3846849"/>
            <a:ext cx="1117190" cy="515893"/>
          </a:xfrm>
          <a:prstGeom prst="roundRect">
            <a:avLst/>
          </a:prstGeom>
          <a:solidFill>
            <a:srgbClr val="73D2D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05</a:t>
            </a:r>
          </a:p>
        </p:txBody>
      </p:sp>
      <p:sp>
        <p:nvSpPr>
          <p:cNvPr id="22" name="Rectangle: Rounded Corners 21">
            <a:extLst>
              <a:ext uri="{FF2B5EF4-FFF2-40B4-BE49-F238E27FC236}">
                <a16:creationId xmlns:a16="http://schemas.microsoft.com/office/drawing/2014/main" id="{C851652F-1B21-4C47-9743-88E5119E63EF}"/>
              </a:ext>
            </a:extLst>
          </p:cNvPr>
          <p:cNvSpPr/>
          <p:nvPr/>
        </p:nvSpPr>
        <p:spPr>
          <a:xfrm>
            <a:off x="3063978" y="3295019"/>
            <a:ext cx="1117190" cy="515893"/>
          </a:xfrm>
          <a:prstGeom prst="roundRect">
            <a:avLst/>
          </a:prstGeom>
          <a:solidFill>
            <a:srgbClr val="FBB13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04</a:t>
            </a:r>
          </a:p>
        </p:txBody>
      </p:sp>
      <p:sp>
        <p:nvSpPr>
          <p:cNvPr id="21" name="Rectangle: Rounded Corners 20">
            <a:extLst>
              <a:ext uri="{FF2B5EF4-FFF2-40B4-BE49-F238E27FC236}">
                <a16:creationId xmlns:a16="http://schemas.microsoft.com/office/drawing/2014/main" id="{8D9EBFE9-A738-41CE-9C43-038F3D7A0017}"/>
              </a:ext>
            </a:extLst>
          </p:cNvPr>
          <p:cNvSpPr/>
          <p:nvPr/>
        </p:nvSpPr>
        <p:spPr>
          <a:xfrm>
            <a:off x="3063978" y="2743189"/>
            <a:ext cx="1117190" cy="515893"/>
          </a:xfrm>
          <a:prstGeom prst="roundRect">
            <a:avLst/>
          </a:prstGeom>
          <a:solidFill>
            <a:srgbClr val="2183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03</a:t>
            </a:r>
          </a:p>
        </p:txBody>
      </p:sp>
      <p:sp>
        <p:nvSpPr>
          <p:cNvPr id="20" name="Rectangle: Rounded Corners 19">
            <a:extLst>
              <a:ext uri="{FF2B5EF4-FFF2-40B4-BE49-F238E27FC236}">
                <a16:creationId xmlns:a16="http://schemas.microsoft.com/office/drawing/2014/main" id="{08F36D65-B68F-4C09-99F5-6557DA3CDD27}"/>
              </a:ext>
            </a:extLst>
          </p:cNvPr>
          <p:cNvSpPr/>
          <p:nvPr/>
        </p:nvSpPr>
        <p:spPr>
          <a:xfrm>
            <a:off x="3063978" y="2191359"/>
            <a:ext cx="1117190" cy="515893"/>
          </a:xfrm>
          <a:prstGeom prst="roundRect">
            <a:avLst/>
          </a:prstGeom>
          <a:solidFill>
            <a:srgbClr val="8F2D5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02</a:t>
            </a:r>
          </a:p>
        </p:txBody>
      </p:sp>
      <p:sp>
        <p:nvSpPr>
          <p:cNvPr id="16" name="Rectangle: Rounded Corners 15">
            <a:extLst>
              <a:ext uri="{FF2B5EF4-FFF2-40B4-BE49-F238E27FC236}">
                <a16:creationId xmlns:a16="http://schemas.microsoft.com/office/drawing/2014/main" id="{B0962F8C-5F10-447C-9C7F-4B527981C513}"/>
              </a:ext>
            </a:extLst>
          </p:cNvPr>
          <p:cNvSpPr/>
          <p:nvPr/>
        </p:nvSpPr>
        <p:spPr>
          <a:xfrm>
            <a:off x="3063977" y="1639530"/>
            <a:ext cx="1485000" cy="515893"/>
          </a:xfrm>
          <a:prstGeom prst="roundRect">
            <a:avLst/>
          </a:prstGeom>
          <a:solidFill>
            <a:srgbClr val="D8115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01</a:t>
            </a:r>
          </a:p>
        </p:txBody>
      </p:sp>
      <p:sp>
        <p:nvSpPr>
          <p:cNvPr id="7" name="Freeform: Shape 6">
            <a:extLst>
              <a:ext uri="{FF2B5EF4-FFF2-40B4-BE49-F238E27FC236}">
                <a16:creationId xmlns:a16="http://schemas.microsoft.com/office/drawing/2014/main" id="{83AE1B1C-FBBB-4EEF-99E2-A95746E30C62}"/>
              </a:ext>
            </a:extLst>
          </p:cNvPr>
          <p:cNvSpPr/>
          <p:nvPr/>
        </p:nvSpPr>
        <p:spPr>
          <a:xfrm>
            <a:off x="470103" y="1321594"/>
            <a:ext cx="3169061" cy="4214813"/>
          </a:xfrm>
          <a:custGeom>
            <a:avLst/>
            <a:gdLst>
              <a:gd name="connsiteX0" fmla="*/ 0 w 4225414"/>
              <a:gd name="connsiteY0" fmla="*/ 0 h 5619750"/>
              <a:gd name="connsiteX1" fmla="*/ 3483086 w 4225414"/>
              <a:gd name="connsiteY1" fmla="*/ 0 h 5619750"/>
              <a:gd name="connsiteX2" fmla="*/ 3664975 w 4225414"/>
              <a:gd name="connsiteY2" fmla="*/ 0 h 5619750"/>
              <a:gd name="connsiteX3" fmla="*/ 3935355 w 4225414"/>
              <a:gd name="connsiteY3" fmla="*/ 0 h 5619750"/>
              <a:gd name="connsiteX4" fmla="*/ 4225414 w 4225414"/>
              <a:gd name="connsiteY4" fmla="*/ 290059 h 5619750"/>
              <a:gd name="connsiteX5" fmla="*/ 4225414 w 4225414"/>
              <a:gd name="connsiteY5" fmla="*/ 5329691 h 5619750"/>
              <a:gd name="connsiteX6" fmla="*/ 3935355 w 4225414"/>
              <a:gd name="connsiteY6" fmla="*/ 5619750 h 5619750"/>
              <a:gd name="connsiteX7" fmla="*/ 3664975 w 4225414"/>
              <a:gd name="connsiteY7" fmla="*/ 5619750 h 5619750"/>
              <a:gd name="connsiteX8" fmla="*/ 3483086 w 4225414"/>
              <a:gd name="connsiteY8" fmla="*/ 5619750 h 5619750"/>
              <a:gd name="connsiteX9" fmla="*/ 0 w 4225414"/>
              <a:gd name="connsiteY9" fmla="*/ 5619750 h 5619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25414" h="5619750">
                <a:moveTo>
                  <a:pt x="0" y="0"/>
                </a:moveTo>
                <a:lnTo>
                  <a:pt x="3483086" y="0"/>
                </a:lnTo>
                <a:lnTo>
                  <a:pt x="3664975" y="0"/>
                </a:lnTo>
                <a:lnTo>
                  <a:pt x="3935355" y="0"/>
                </a:lnTo>
                <a:cubicBezTo>
                  <a:pt x="4095550" y="0"/>
                  <a:pt x="4225414" y="129864"/>
                  <a:pt x="4225414" y="290059"/>
                </a:cubicBezTo>
                <a:lnTo>
                  <a:pt x="4225414" y="5329691"/>
                </a:lnTo>
                <a:cubicBezTo>
                  <a:pt x="4225414" y="5489886"/>
                  <a:pt x="4095550" y="5619750"/>
                  <a:pt x="3935355" y="5619750"/>
                </a:cubicBezTo>
                <a:lnTo>
                  <a:pt x="3664975" y="5619750"/>
                </a:lnTo>
                <a:lnTo>
                  <a:pt x="3483086" y="5619750"/>
                </a:lnTo>
                <a:lnTo>
                  <a:pt x="0" y="5619750"/>
                </a:lnTo>
                <a:close/>
              </a:path>
            </a:pathLst>
          </a:custGeom>
          <a:gradFill flip="none" rotWithShape="1">
            <a:gsLst>
              <a:gs pos="22000">
                <a:schemeClr val="bg1"/>
              </a:gs>
              <a:gs pos="74000">
                <a:schemeClr val="bg1">
                  <a:lumMod val="95000"/>
                </a:schemeClr>
              </a:gs>
            </a:gsLst>
            <a:lin ang="2700000" scaled="1"/>
            <a:tileRect/>
          </a:gradFill>
          <a:ln>
            <a:noFill/>
          </a:ln>
          <a:effectLst>
            <a:outerShdw blurRad="203200" dist="152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6824F499-20C8-4D73-B49D-6DD55A41C2A6}"/>
              </a:ext>
            </a:extLst>
          </p:cNvPr>
          <p:cNvSpPr/>
          <p:nvPr/>
        </p:nvSpPr>
        <p:spPr>
          <a:xfrm>
            <a:off x="470104" y="1321594"/>
            <a:ext cx="2593874" cy="122493"/>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0" name="Rectangle 9">
            <a:extLst>
              <a:ext uri="{FF2B5EF4-FFF2-40B4-BE49-F238E27FC236}">
                <a16:creationId xmlns:a16="http://schemas.microsoft.com/office/drawing/2014/main" id="{35FD5325-3717-459B-90F1-3A5965EDA412}"/>
              </a:ext>
            </a:extLst>
          </p:cNvPr>
          <p:cNvSpPr/>
          <p:nvPr/>
        </p:nvSpPr>
        <p:spPr>
          <a:xfrm>
            <a:off x="470104" y="4099663"/>
            <a:ext cx="1651922" cy="187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6" name="Rectangle 5">
            <a:extLst>
              <a:ext uri="{FF2B5EF4-FFF2-40B4-BE49-F238E27FC236}">
                <a16:creationId xmlns:a16="http://schemas.microsoft.com/office/drawing/2014/main" id="{0B782959-5560-4202-A136-BCA075A490B3}"/>
              </a:ext>
            </a:extLst>
          </p:cNvPr>
          <p:cNvSpPr/>
          <p:nvPr/>
        </p:nvSpPr>
        <p:spPr>
          <a:xfrm>
            <a:off x="741107" y="1321594"/>
            <a:ext cx="49775" cy="4214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8" name="Rectangle 7">
            <a:extLst>
              <a:ext uri="{FF2B5EF4-FFF2-40B4-BE49-F238E27FC236}">
                <a16:creationId xmlns:a16="http://schemas.microsoft.com/office/drawing/2014/main" id="{536B523D-820E-4BCE-8F4E-4AC0B65EE3DC}"/>
              </a:ext>
            </a:extLst>
          </p:cNvPr>
          <p:cNvSpPr/>
          <p:nvPr/>
        </p:nvSpPr>
        <p:spPr>
          <a:xfrm>
            <a:off x="907025" y="4352619"/>
            <a:ext cx="1215000" cy="342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9" name="TextBox 8">
            <a:extLst>
              <a:ext uri="{FF2B5EF4-FFF2-40B4-BE49-F238E27FC236}">
                <a16:creationId xmlns:a16="http://schemas.microsoft.com/office/drawing/2014/main" id="{19971030-0079-4680-BCA7-446A51A263F8}"/>
              </a:ext>
            </a:extLst>
          </p:cNvPr>
          <p:cNvSpPr txBox="1"/>
          <p:nvPr/>
        </p:nvSpPr>
        <p:spPr>
          <a:xfrm>
            <a:off x="884904" y="4077541"/>
            <a:ext cx="1117190" cy="253916"/>
          </a:xfrm>
          <a:prstGeom prst="rect">
            <a:avLst/>
          </a:prstGeom>
          <a:noFill/>
        </p:spPr>
        <p:txBody>
          <a:bodyPr wrap="square" rtlCol="0">
            <a:spAutoFit/>
          </a:bodyPr>
          <a:lstStyle/>
          <a:p>
            <a:pPr defTabSz="685800" eaLnBrk="1" fontAlgn="auto" hangingPunct="1">
              <a:spcBef>
                <a:spcPts val="0"/>
              </a:spcBef>
              <a:spcAft>
                <a:spcPts val="0"/>
              </a:spcAft>
            </a:pPr>
            <a:r>
              <a:rPr lang="en-IN" sz="1050" dirty="0">
                <a:solidFill>
                  <a:srgbClr val="8F2D56"/>
                </a:solidFill>
                <a:latin typeface="Agency FB" panose="020B0503020202020204" pitchFamily="34" charset="0"/>
              </a:rPr>
              <a:t>SYPHILIS</a:t>
            </a:r>
          </a:p>
        </p:txBody>
      </p:sp>
      <p:sp>
        <p:nvSpPr>
          <p:cNvPr id="12" name="TextBox 11">
            <a:extLst>
              <a:ext uri="{FF2B5EF4-FFF2-40B4-BE49-F238E27FC236}">
                <a16:creationId xmlns:a16="http://schemas.microsoft.com/office/drawing/2014/main" id="{A3D6E4EA-59ED-4E27-B6F1-FB64219B8EED}"/>
              </a:ext>
            </a:extLst>
          </p:cNvPr>
          <p:cNvSpPr txBox="1"/>
          <p:nvPr/>
        </p:nvSpPr>
        <p:spPr>
          <a:xfrm rot="16200000">
            <a:off x="730033" y="1819705"/>
            <a:ext cx="1305233" cy="553998"/>
          </a:xfrm>
          <a:prstGeom prst="rect">
            <a:avLst/>
          </a:prstGeom>
          <a:noFill/>
        </p:spPr>
        <p:txBody>
          <a:bodyPr wrap="square" rtlCol="0">
            <a:spAutoFit/>
          </a:bodyPr>
          <a:lstStyle/>
          <a:p>
            <a:pPr defTabSz="685800" eaLnBrk="1" fontAlgn="auto" hangingPunct="1">
              <a:spcBef>
                <a:spcPts val="0"/>
              </a:spcBef>
              <a:spcAft>
                <a:spcPts val="0"/>
              </a:spcAft>
            </a:pPr>
            <a:r>
              <a:rPr lang="en-IN" sz="3000" b="1" dirty="0">
                <a:solidFill>
                  <a:srgbClr val="218380"/>
                </a:solidFill>
                <a:latin typeface="Agency FB" panose="020B0503020202020204" pitchFamily="34" charset="0"/>
              </a:rPr>
              <a:t>PDSA</a:t>
            </a:r>
          </a:p>
        </p:txBody>
      </p:sp>
      <p:sp>
        <p:nvSpPr>
          <p:cNvPr id="14" name="TextBox 13">
            <a:extLst>
              <a:ext uri="{FF2B5EF4-FFF2-40B4-BE49-F238E27FC236}">
                <a16:creationId xmlns:a16="http://schemas.microsoft.com/office/drawing/2014/main" id="{BF3FF7B2-4940-404C-B39B-C8B665009A01}"/>
              </a:ext>
            </a:extLst>
          </p:cNvPr>
          <p:cNvSpPr txBox="1"/>
          <p:nvPr/>
        </p:nvSpPr>
        <p:spPr>
          <a:xfrm>
            <a:off x="1166977" y="2641688"/>
            <a:ext cx="1305233" cy="369332"/>
          </a:xfrm>
          <a:prstGeom prst="rect">
            <a:avLst/>
          </a:prstGeom>
          <a:noFill/>
        </p:spPr>
        <p:txBody>
          <a:bodyPr wrap="square" rtlCol="0">
            <a:spAutoFit/>
          </a:bodyPr>
          <a:lstStyle/>
          <a:p>
            <a:pPr defTabSz="685800" eaLnBrk="1" fontAlgn="auto" hangingPunct="1">
              <a:spcBef>
                <a:spcPts val="0"/>
              </a:spcBef>
              <a:spcAft>
                <a:spcPts val="0"/>
              </a:spcAft>
            </a:pPr>
            <a:r>
              <a:rPr lang="en-IN" b="1" dirty="0">
                <a:solidFill>
                  <a:prstClr val="white">
                    <a:lumMod val="75000"/>
                  </a:prstClr>
                </a:solidFill>
                <a:latin typeface="Agency FB" panose="020B0503020202020204" pitchFamily="34" charset="0"/>
              </a:rPr>
              <a:t>REPORT</a:t>
            </a:r>
          </a:p>
        </p:txBody>
      </p:sp>
      <p:sp>
        <p:nvSpPr>
          <p:cNvPr id="15" name="TextBox 14">
            <a:extLst>
              <a:ext uri="{FF2B5EF4-FFF2-40B4-BE49-F238E27FC236}">
                <a16:creationId xmlns:a16="http://schemas.microsoft.com/office/drawing/2014/main" id="{AF43733D-47CA-40F6-8EE9-BF1A5A27CB83}"/>
              </a:ext>
            </a:extLst>
          </p:cNvPr>
          <p:cNvSpPr txBox="1"/>
          <p:nvPr/>
        </p:nvSpPr>
        <p:spPr>
          <a:xfrm rot="16200000">
            <a:off x="1349477" y="3072187"/>
            <a:ext cx="1305233" cy="461665"/>
          </a:xfrm>
          <a:prstGeom prst="rect">
            <a:avLst/>
          </a:prstGeom>
          <a:noFill/>
        </p:spPr>
        <p:txBody>
          <a:bodyPr wrap="square" rtlCol="0">
            <a:spAutoFit/>
          </a:bodyPr>
          <a:lstStyle/>
          <a:p>
            <a:pPr algn="r" defTabSz="685800" eaLnBrk="1" fontAlgn="auto" hangingPunct="1">
              <a:spcBef>
                <a:spcPts val="0"/>
              </a:spcBef>
              <a:spcAft>
                <a:spcPts val="0"/>
              </a:spcAft>
            </a:pPr>
            <a:r>
              <a:rPr lang="en-IN" sz="2400" b="1" dirty="0">
                <a:solidFill>
                  <a:srgbClr val="D81159"/>
                </a:solidFill>
                <a:latin typeface="Agency FB" panose="020B0503020202020204" pitchFamily="34" charset="0"/>
              </a:rPr>
              <a:t>2019</a:t>
            </a:r>
          </a:p>
        </p:txBody>
      </p:sp>
      <p:sp>
        <p:nvSpPr>
          <p:cNvPr id="17" name="Rectangle 16">
            <a:extLst>
              <a:ext uri="{FF2B5EF4-FFF2-40B4-BE49-F238E27FC236}">
                <a16:creationId xmlns:a16="http://schemas.microsoft.com/office/drawing/2014/main" id="{87111500-E085-4E0F-B957-B2DFB7B313AB}"/>
              </a:ext>
            </a:extLst>
          </p:cNvPr>
          <p:cNvSpPr/>
          <p:nvPr/>
        </p:nvSpPr>
        <p:spPr>
          <a:xfrm>
            <a:off x="2311810" y="4827781"/>
            <a:ext cx="1020416" cy="715580"/>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8" name="Rectangle 17">
            <a:extLst>
              <a:ext uri="{FF2B5EF4-FFF2-40B4-BE49-F238E27FC236}">
                <a16:creationId xmlns:a16="http://schemas.microsoft.com/office/drawing/2014/main" id="{E6F04DE4-C748-44CC-9D10-CD92AC6BA1A7}"/>
              </a:ext>
            </a:extLst>
          </p:cNvPr>
          <p:cNvSpPr/>
          <p:nvPr/>
        </p:nvSpPr>
        <p:spPr>
          <a:xfrm>
            <a:off x="2221384" y="4606089"/>
            <a:ext cx="521529" cy="365729"/>
          </a:xfrm>
          <a:prstGeom prst="rect">
            <a:avLst/>
          </a:prstGeom>
          <a:solidFill>
            <a:srgbClr val="8F2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srgbClr val="8F2D56"/>
              </a:solidFill>
              <a:latin typeface="Calibri" panose="020F0502020204030204"/>
            </a:endParaRPr>
          </a:p>
        </p:txBody>
      </p:sp>
      <p:sp>
        <p:nvSpPr>
          <p:cNvPr id="2" name="TextBox 1">
            <a:extLst>
              <a:ext uri="{FF2B5EF4-FFF2-40B4-BE49-F238E27FC236}">
                <a16:creationId xmlns:a16="http://schemas.microsoft.com/office/drawing/2014/main" id="{0FA66DCB-A3B8-4149-BC42-108424276AD5}"/>
              </a:ext>
            </a:extLst>
          </p:cNvPr>
          <p:cNvSpPr txBox="1"/>
          <p:nvPr/>
        </p:nvSpPr>
        <p:spPr>
          <a:xfrm>
            <a:off x="5243052" y="3522012"/>
            <a:ext cx="3362632" cy="553998"/>
          </a:xfrm>
          <a:prstGeom prst="rect">
            <a:avLst/>
          </a:prstGeom>
          <a:noFill/>
        </p:spPr>
        <p:txBody>
          <a:bodyPr wrap="square" rtlCol="0">
            <a:spAutoFit/>
          </a:bodyPr>
          <a:lstStyle/>
          <a:p>
            <a:pPr algn="just" defTabSz="685800" eaLnBrk="1" fontAlgn="auto" hangingPunct="1">
              <a:spcBef>
                <a:spcPts val="0"/>
              </a:spcBef>
              <a:spcAft>
                <a:spcPts val="0"/>
              </a:spcAft>
            </a:pPr>
            <a:r>
              <a:rPr lang="en-US" sz="1200" b="1" dirty="0">
                <a:solidFill>
                  <a:prstClr val="black">
                    <a:lumMod val="50000"/>
                    <a:lumOff val="50000"/>
                  </a:prstClr>
                </a:solidFill>
                <a:latin typeface="Montserrat" panose="00000500000000000000"/>
              </a:rPr>
              <a:t>P1_Improve Response Rates</a:t>
            </a:r>
          </a:p>
          <a:p>
            <a:pPr algn="just" defTabSz="685800" eaLnBrk="1" fontAlgn="auto" hangingPunct="1">
              <a:spcBef>
                <a:spcPts val="0"/>
              </a:spcBef>
              <a:spcAft>
                <a:spcPts val="0"/>
              </a:spcAft>
            </a:pPr>
            <a:r>
              <a:rPr lang="en-US" sz="900" spc="-60" dirty="0">
                <a:solidFill>
                  <a:prstClr val="black">
                    <a:lumMod val="50000"/>
                    <a:lumOff val="50000"/>
                  </a:prstClr>
                </a:solidFill>
                <a:latin typeface="Montserrat" panose="00000500000000000000"/>
              </a:rPr>
              <a:t>Medical Case Managers (MCMs) will request missing laboratory results 30 days prior to a client’s visit</a:t>
            </a:r>
            <a:endParaRPr lang="en-IN" sz="900" spc="-60" dirty="0">
              <a:solidFill>
                <a:prstClr val="black">
                  <a:lumMod val="50000"/>
                  <a:lumOff val="50000"/>
                </a:prstClr>
              </a:solidFill>
              <a:latin typeface="Montserrat" panose="00000500000000000000"/>
            </a:endParaRPr>
          </a:p>
        </p:txBody>
      </p:sp>
      <p:sp>
        <p:nvSpPr>
          <p:cNvPr id="25" name="TextBox 24">
            <a:extLst>
              <a:ext uri="{FF2B5EF4-FFF2-40B4-BE49-F238E27FC236}">
                <a16:creationId xmlns:a16="http://schemas.microsoft.com/office/drawing/2014/main" id="{C92ACEE9-C644-4B33-87AC-3B3269299671}"/>
              </a:ext>
            </a:extLst>
          </p:cNvPr>
          <p:cNvSpPr txBox="1"/>
          <p:nvPr/>
        </p:nvSpPr>
        <p:spPr>
          <a:xfrm>
            <a:off x="5243052" y="4112574"/>
            <a:ext cx="3362632" cy="415498"/>
          </a:xfrm>
          <a:prstGeom prst="rect">
            <a:avLst/>
          </a:prstGeom>
          <a:noFill/>
        </p:spPr>
        <p:txBody>
          <a:bodyPr wrap="square" rtlCol="0">
            <a:spAutoFit/>
          </a:bodyPr>
          <a:lstStyle/>
          <a:p>
            <a:pPr algn="just" defTabSz="685800" eaLnBrk="1" fontAlgn="auto" hangingPunct="1">
              <a:spcBef>
                <a:spcPts val="0"/>
              </a:spcBef>
              <a:spcAft>
                <a:spcPts val="0"/>
              </a:spcAft>
            </a:pPr>
            <a:r>
              <a:rPr lang="en-US" sz="1200" b="1" dirty="0">
                <a:solidFill>
                  <a:prstClr val="black">
                    <a:lumMod val="50000"/>
                    <a:lumOff val="50000"/>
                  </a:prstClr>
                </a:solidFill>
                <a:latin typeface="Montserrat" panose="00000500000000000000"/>
              </a:rPr>
              <a:t>P2_Improve Data Collection</a:t>
            </a:r>
          </a:p>
          <a:p>
            <a:pPr algn="just" defTabSz="685800" eaLnBrk="1" fontAlgn="auto" hangingPunct="1">
              <a:spcBef>
                <a:spcPts val="0"/>
              </a:spcBef>
              <a:spcAft>
                <a:spcPts val="0"/>
              </a:spcAft>
            </a:pPr>
            <a:r>
              <a:rPr lang="en-US" sz="900" spc="-60" dirty="0">
                <a:solidFill>
                  <a:prstClr val="black">
                    <a:lumMod val="50000"/>
                    <a:lumOff val="50000"/>
                  </a:prstClr>
                </a:solidFill>
                <a:latin typeface="Montserrat" panose="00000500000000000000"/>
              </a:rPr>
              <a:t>MCMs will collect missing laboratory result </a:t>
            </a:r>
            <a:r>
              <a:rPr lang="en-US" sz="900" i="1" spc="-60" dirty="0">
                <a:solidFill>
                  <a:prstClr val="black">
                    <a:lumMod val="50000"/>
                    <a:lumOff val="50000"/>
                  </a:prstClr>
                </a:solidFill>
                <a:latin typeface="Montserrat" panose="00000500000000000000"/>
              </a:rPr>
              <a:t>via</a:t>
            </a:r>
            <a:r>
              <a:rPr lang="en-US" sz="900" spc="-60" dirty="0">
                <a:solidFill>
                  <a:prstClr val="black">
                    <a:lumMod val="50000"/>
                    <a:lumOff val="50000"/>
                  </a:prstClr>
                </a:solidFill>
                <a:latin typeface="Montserrat" panose="00000500000000000000"/>
              </a:rPr>
              <a:t> stakeholder collaboration</a:t>
            </a:r>
          </a:p>
        </p:txBody>
      </p:sp>
      <p:sp>
        <p:nvSpPr>
          <p:cNvPr id="28" name="TextBox 27">
            <a:extLst>
              <a:ext uri="{FF2B5EF4-FFF2-40B4-BE49-F238E27FC236}">
                <a16:creationId xmlns:a16="http://schemas.microsoft.com/office/drawing/2014/main" id="{04DDE63D-F00B-4494-9063-068FA84CA2DC}"/>
              </a:ext>
            </a:extLst>
          </p:cNvPr>
          <p:cNvSpPr txBox="1"/>
          <p:nvPr/>
        </p:nvSpPr>
        <p:spPr>
          <a:xfrm>
            <a:off x="5243052" y="4694431"/>
            <a:ext cx="3362632" cy="692497"/>
          </a:xfrm>
          <a:prstGeom prst="rect">
            <a:avLst/>
          </a:prstGeom>
          <a:noFill/>
        </p:spPr>
        <p:txBody>
          <a:bodyPr wrap="square" rtlCol="0">
            <a:spAutoFit/>
          </a:bodyPr>
          <a:lstStyle/>
          <a:p>
            <a:pPr algn="just" defTabSz="685800" eaLnBrk="1" fontAlgn="auto" hangingPunct="1">
              <a:spcBef>
                <a:spcPts val="0"/>
              </a:spcBef>
              <a:spcAft>
                <a:spcPts val="0"/>
              </a:spcAft>
            </a:pPr>
            <a:r>
              <a:rPr lang="en-US" sz="1200" b="1" dirty="0">
                <a:solidFill>
                  <a:prstClr val="black">
                    <a:lumMod val="50000"/>
                    <a:lumOff val="50000"/>
                  </a:prstClr>
                </a:solidFill>
                <a:latin typeface="Montserrat" panose="00000500000000000000"/>
              </a:rPr>
              <a:t>P3_Improve Data Input</a:t>
            </a:r>
          </a:p>
          <a:p>
            <a:pPr algn="just" defTabSz="685800" eaLnBrk="1" fontAlgn="auto" hangingPunct="1">
              <a:spcBef>
                <a:spcPts val="0"/>
              </a:spcBef>
              <a:spcAft>
                <a:spcPts val="0"/>
              </a:spcAft>
            </a:pPr>
            <a:r>
              <a:rPr lang="en-US" sz="900" spc="-60" dirty="0">
                <a:solidFill>
                  <a:prstClr val="black">
                    <a:lumMod val="50000"/>
                    <a:lumOff val="50000"/>
                  </a:prstClr>
                </a:solidFill>
                <a:latin typeface="Montserrat" panose="00000500000000000000"/>
              </a:rPr>
              <a:t>Files will be audited monthly against database systems (</a:t>
            </a:r>
            <a:r>
              <a:rPr lang="en-US" sz="900" i="1" spc="-60" dirty="0">
                <a:solidFill>
                  <a:prstClr val="black">
                    <a:lumMod val="50000"/>
                    <a:lumOff val="50000"/>
                  </a:prstClr>
                </a:solidFill>
                <a:latin typeface="Montserrat" panose="00000500000000000000"/>
              </a:rPr>
              <a:t>CAREWare</a:t>
            </a:r>
            <a:r>
              <a:rPr lang="en-US" sz="900" spc="-60" dirty="0">
                <a:solidFill>
                  <a:prstClr val="black">
                    <a:lumMod val="50000"/>
                    <a:lumOff val="50000"/>
                  </a:prstClr>
                </a:solidFill>
                <a:latin typeface="Montserrat" panose="00000500000000000000"/>
              </a:rPr>
              <a:t> and </a:t>
            </a:r>
            <a:r>
              <a:rPr lang="en-US" sz="900" i="1" spc="-60" dirty="0">
                <a:solidFill>
                  <a:prstClr val="black">
                    <a:lumMod val="50000"/>
                    <a:lumOff val="50000"/>
                  </a:prstClr>
                </a:solidFill>
                <a:latin typeface="Montserrat" panose="00000500000000000000"/>
              </a:rPr>
              <a:t>Intergy</a:t>
            </a:r>
            <a:r>
              <a:rPr lang="en-US" sz="900" spc="-60" dirty="0">
                <a:solidFill>
                  <a:prstClr val="black">
                    <a:lumMod val="50000"/>
                    <a:lumOff val="50000"/>
                  </a:prstClr>
                </a:solidFill>
                <a:latin typeface="Montserrat" panose="00000500000000000000"/>
              </a:rPr>
              <a:t>) to both identify discrepancies and ensure accurate and timely input of data into </a:t>
            </a:r>
            <a:r>
              <a:rPr lang="en-US" sz="900" i="1" spc="-60" dirty="0">
                <a:solidFill>
                  <a:prstClr val="black">
                    <a:lumMod val="50000"/>
                    <a:lumOff val="50000"/>
                  </a:prstClr>
                </a:solidFill>
                <a:latin typeface="Montserrat" panose="00000500000000000000"/>
              </a:rPr>
              <a:t>CAREWare</a:t>
            </a:r>
          </a:p>
        </p:txBody>
      </p:sp>
      <p:sp>
        <p:nvSpPr>
          <p:cNvPr id="3" name="TextBox 2">
            <a:extLst>
              <a:ext uri="{FF2B5EF4-FFF2-40B4-BE49-F238E27FC236}">
                <a16:creationId xmlns:a16="http://schemas.microsoft.com/office/drawing/2014/main" id="{E3F2BC12-D1F6-4F9E-A0DD-F52202C3FF7B}"/>
              </a:ext>
            </a:extLst>
          </p:cNvPr>
          <p:cNvSpPr txBox="1"/>
          <p:nvPr/>
        </p:nvSpPr>
        <p:spPr>
          <a:xfrm>
            <a:off x="5243052" y="1639529"/>
            <a:ext cx="1117190" cy="369332"/>
          </a:xfrm>
          <a:prstGeom prst="rect">
            <a:avLst/>
          </a:prstGeom>
          <a:noFill/>
        </p:spPr>
        <p:txBody>
          <a:bodyPr wrap="square" rtlCol="0">
            <a:spAutoFit/>
          </a:bodyPr>
          <a:lstStyle/>
          <a:p>
            <a:pPr defTabSz="685800" eaLnBrk="1" fontAlgn="auto" hangingPunct="1">
              <a:spcBef>
                <a:spcPts val="0"/>
              </a:spcBef>
              <a:spcAft>
                <a:spcPts val="0"/>
              </a:spcAft>
            </a:pPr>
            <a:r>
              <a:rPr lang="en-IN" dirty="0">
                <a:solidFill>
                  <a:prstClr val="black">
                    <a:lumMod val="50000"/>
                    <a:lumOff val="50000"/>
                  </a:prstClr>
                </a:solidFill>
                <a:latin typeface="Agency FB" panose="020B0503020202020204" pitchFamily="34" charset="0"/>
              </a:rPr>
              <a:t>PLAN</a:t>
            </a:r>
          </a:p>
        </p:txBody>
      </p:sp>
      <p:sp>
        <p:nvSpPr>
          <p:cNvPr id="26" name="TextBox 25">
            <a:extLst>
              <a:ext uri="{FF2B5EF4-FFF2-40B4-BE49-F238E27FC236}">
                <a16:creationId xmlns:a16="http://schemas.microsoft.com/office/drawing/2014/main" id="{0FA66DCB-A3B8-4149-BC42-108424276AD5}"/>
              </a:ext>
            </a:extLst>
          </p:cNvPr>
          <p:cNvSpPr txBox="1"/>
          <p:nvPr/>
        </p:nvSpPr>
        <p:spPr>
          <a:xfrm>
            <a:off x="5243052" y="2321676"/>
            <a:ext cx="3362632" cy="1119537"/>
          </a:xfrm>
          <a:prstGeom prst="rect">
            <a:avLst/>
          </a:prstGeom>
          <a:noFill/>
        </p:spPr>
        <p:txBody>
          <a:bodyPr wrap="square" rtlCol="0">
            <a:spAutoFit/>
          </a:bodyPr>
          <a:lstStyle/>
          <a:p>
            <a:pPr algn="just" defTabSz="685800" eaLnBrk="1" fontAlgn="auto" hangingPunct="1">
              <a:spcBef>
                <a:spcPts val="450"/>
              </a:spcBef>
              <a:spcAft>
                <a:spcPts val="0"/>
              </a:spcAft>
            </a:pPr>
            <a:r>
              <a:rPr lang="en-US" sz="1200" b="1" dirty="0">
                <a:solidFill>
                  <a:prstClr val="black">
                    <a:lumMod val="50000"/>
                    <a:lumOff val="50000"/>
                  </a:prstClr>
                </a:solidFill>
                <a:latin typeface="Montserrat" panose="00000500000000000000"/>
              </a:rPr>
              <a:t>Objective</a:t>
            </a:r>
            <a:endParaRPr lang="en-US" sz="1050" b="1" dirty="0">
              <a:solidFill>
                <a:prstClr val="black">
                  <a:lumMod val="50000"/>
                  <a:lumOff val="50000"/>
                </a:prstClr>
              </a:solidFill>
              <a:latin typeface="Montserrat" panose="00000500000000000000"/>
            </a:endParaRPr>
          </a:p>
          <a:p>
            <a:pPr algn="just" defTabSz="685800" eaLnBrk="1" fontAlgn="auto" hangingPunct="1">
              <a:spcBef>
                <a:spcPts val="0"/>
              </a:spcBef>
              <a:spcAft>
                <a:spcPts val="0"/>
              </a:spcAft>
            </a:pPr>
            <a:r>
              <a:rPr lang="en-US" sz="900" spc="-60" dirty="0">
                <a:solidFill>
                  <a:prstClr val="black">
                    <a:lumMod val="50000"/>
                    <a:lumOff val="50000"/>
                  </a:prstClr>
                </a:solidFill>
                <a:latin typeface="Montserrat" panose="00000500000000000000"/>
              </a:rPr>
              <a:t>To identify barriers and capture missing data</a:t>
            </a:r>
            <a:endParaRPr lang="en-US" sz="900" b="1" dirty="0">
              <a:solidFill>
                <a:prstClr val="black">
                  <a:lumMod val="50000"/>
                  <a:lumOff val="50000"/>
                </a:prstClr>
              </a:solidFill>
              <a:latin typeface="Montserrat" panose="00000500000000000000"/>
            </a:endParaRPr>
          </a:p>
          <a:p>
            <a:pPr algn="just" defTabSz="685800" eaLnBrk="1" fontAlgn="auto" hangingPunct="1">
              <a:spcBef>
                <a:spcPts val="900"/>
              </a:spcBef>
              <a:spcAft>
                <a:spcPts val="0"/>
              </a:spcAft>
            </a:pPr>
            <a:r>
              <a:rPr lang="en-US" sz="1200" b="1" dirty="0">
                <a:solidFill>
                  <a:prstClr val="black">
                    <a:lumMod val="50000"/>
                    <a:lumOff val="50000"/>
                  </a:prstClr>
                </a:solidFill>
                <a:latin typeface="Montserrat" panose="00000500000000000000"/>
              </a:rPr>
              <a:t>Prediction</a:t>
            </a:r>
            <a:endParaRPr lang="en-US" sz="1050" b="1" spc="-60" dirty="0">
              <a:solidFill>
                <a:prstClr val="black">
                  <a:lumMod val="50000"/>
                  <a:lumOff val="50000"/>
                </a:prstClr>
              </a:solidFill>
              <a:latin typeface="Montserrat" panose="00000500000000000000"/>
            </a:endParaRPr>
          </a:p>
          <a:p>
            <a:pPr algn="just" defTabSz="685800" eaLnBrk="1" fontAlgn="auto" hangingPunct="1">
              <a:spcBef>
                <a:spcPts val="0"/>
              </a:spcBef>
              <a:spcAft>
                <a:spcPts val="0"/>
              </a:spcAft>
            </a:pPr>
            <a:r>
              <a:rPr lang="en-US" sz="900" spc="-60" dirty="0">
                <a:solidFill>
                  <a:prstClr val="black">
                    <a:lumMod val="50000"/>
                    <a:lumOff val="50000"/>
                  </a:prstClr>
                </a:solidFill>
                <a:latin typeface="Montserrat" panose="00000500000000000000"/>
              </a:rPr>
              <a:t>Syphilis screening rates will continue to increase, reducing barriers to data entry and collection practices by the end of the grant year</a:t>
            </a:r>
          </a:p>
          <a:p>
            <a:pPr algn="just" defTabSz="685800" eaLnBrk="1" fontAlgn="auto" hangingPunct="1">
              <a:spcBef>
                <a:spcPts val="0"/>
              </a:spcBef>
              <a:spcAft>
                <a:spcPts val="0"/>
              </a:spcAft>
            </a:pPr>
            <a:endParaRPr lang="en-US" sz="825" b="1" dirty="0">
              <a:solidFill>
                <a:prstClr val="black">
                  <a:lumMod val="50000"/>
                  <a:lumOff val="50000"/>
                </a:prstClr>
              </a:solidFill>
              <a:latin typeface="Montserrat" panose="00000500000000000000"/>
            </a:endParaRPr>
          </a:p>
        </p:txBody>
      </p:sp>
    </p:spTree>
    <p:extLst>
      <p:ext uri="{BB962C8B-B14F-4D97-AF65-F5344CB8AC3E}">
        <p14:creationId xmlns:p14="http://schemas.microsoft.com/office/powerpoint/2010/main" val="2429115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chemeClr val="bg1">
                <a:lumMod val="6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Rounded Corners 22">
            <a:extLst>
              <a:ext uri="{FF2B5EF4-FFF2-40B4-BE49-F238E27FC236}">
                <a16:creationId xmlns:a16="http://schemas.microsoft.com/office/drawing/2014/main" id="{5AA6F2B8-3533-4DF6-B829-B4B9927A2EB6}"/>
              </a:ext>
            </a:extLst>
          </p:cNvPr>
          <p:cNvSpPr/>
          <p:nvPr/>
        </p:nvSpPr>
        <p:spPr>
          <a:xfrm>
            <a:off x="3063978" y="3846849"/>
            <a:ext cx="1117190" cy="515893"/>
          </a:xfrm>
          <a:prstGeom prst="roundRect">
            <a:avLst/>
          </a:prstGeom>
          <a:solidFill>
            <a:srgbClr val="73D2D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05</a:t>
            </a:r>
          </a:p>
        </p:txBody>
      </p:sp>
      <p:sp>
        <p:nvSpPr>
          <p:cNvPr id="22" name="Rectangle: Rounded Corners 21">
            <a:extLst>
              <a:ext uri="{FF2B5EF4-FFF2-40B4-BE49-F238E27FC236}">
                <a16:creationId xmlns:a16="http://schemas.microsoft.com/office/drawing/2014/main" id="{C851652F-1B21-4C47-9743-88E5119E63EF}"/>
              </a:ext>
            </a:extLst>
          </p:cNvPr>
          <p:cNvSpPr/>
          <p:nvPr/>
        </p:nvSpPr>
        <p:spPr>
          <a:xfrm>
            <a:off x="3063978" y="3295019"/>
            <a:ext cx="1117190" cy="515893"/>
          </a:xfrm>
          <a:prstGeom prst="roundRect">
            <a:avLst/>
          </a:prstGeom>
          <a:solidFill>
            <a:srgbClr val="FBB13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04</a:t>
            </a:r>
          </a:p>
        </p:txBody>
      </p:sp>
      <p:sp>
        <p:nvSpPr>
          <p:cNvPr id="21" name="Rectangle: Rounded Corners 20">
            <a:extLst>
              <a:ext uri="{FF2B5EF4-FFF2-40B4-BE49-F238E27FC236}">
                <a16:creationId xmlns:a16="http://schemas.microsoft.com/office/drawing/2014/main" id="{8D9EBFE9-A738-41CE-9C43-038F3D7A0017}"/>
              </a:ext>
            </a:extLst>
          </p:cNvPr>
          <p:cNvSpPr/>
          <p:nvPr/>
        </p:nvSpPr>
        <p:spPr>
          <a:xfrm>
            <a:off x="3063978" y="2743189"/>
            <a:ext cx="1117190" cy="515893"/>
          </a:xfrm>
          <a:prstGeom prst="roundRect">
            <a:avLst/>
          </a:prstGeom>
          <a:solidFill>
            <a:srgbClr val="2183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03</a:t>
            </a:r>
          </a:p>
        </p:txBody>
      </p:sp>
      <p:sp>
        <p:nvSpPr>
          <p:cNvPr id="20" name="Rectangle: Rounded Corners 19">
            <a:extLst>
              <a:ext uri="{FF2B5EF4-FFF2-40B4-BE49-F238E27FC236}">
                <a16:creationId xmlns:a16="http://schemas.microsoft.com/office/drawing/2014/main" id="{08F36D65-B68F-4C09-99F5-6557DA3CDD27}"/>
              </a:ext>
            </a:extLst>
          </p:cNvPr>
          <p:cNvSpPr/>
          <p:nvPr/>
        </p:nvSpPr>
        <p:spPr>
          <a:xfrm>
            <a:off x="3063977" y="2191359"/>
            <a:ext cx="1485000" cy="515893"/>
          </a:xfrm>
          <a:prstGeom prst="roundRect">
            <a:avLst/>
          </a:prstGeom>
          <a:solidFill>
            <a:srgbClr val="8F2D5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02</a:t>
            </a:r>
          </a:p>
        </p:txBody>
      </p:sp>
      <p:sp>
        <p:nvSpPr>
          <p:cNvPr id="16" name="Rectangle: Rounded Corners 15">
            <a:extLst>
              <a:ext uri="{FF2B5EF4-FFF2-40B4-BE49-F238E27FC236}">
                <a16:creationId xmlns:a16="http://schemas.microsoft.com/office/drawing/2014/main" id="{B0962F8C-5F10-447C-9C7F-4B527981C513}"/>
              </a:ext>
            </a:extLst>
          </p:cNvPr>
          <p:cNvSpPr/>
          <p:nvPr/>
        </p:nvSpPr>
        <p:spPr>
          <a:xfrm>
            <a:off x="3063977" y="1639530"/>
            <a:ext cx="1117190" cy="515893"/>
          </a:xfrm>
          <a:prstGeom prst="roundRect">
            <a:avLst/>
          </a:prstGeom>
          <a:solidFill>
            <a:srgbClr val="D8115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01</a:t>
            </a:r>
          </a:p>
        </p:txBody>
      </p:sp>
      <p:sp>
        <p:nvSpPr>
          <p:cNvPr id="7" name="Freeform: Shape 6">
            <a:extLst>
              <a:ext uri="{FF2B5EF4-FFF2-40B4-BE49-F238E27FC236}">
                <a16:creationId xmlns:a16="http://schemas.microsoft.com/office/drawing/2014/main" id="{83AE1B1C-FBBB-4EEF-99E2-A95746E30C62}"/>
              </a:ext>
            </a:extLst>
          </p:cNvPr>
          <p:cNvSpPr/>
          <p:nvPr/>
        </p:nvSpPr>
        <p:spPr>
          <a:xfrm>
            <a:off x="470103" y="1321594"/>
            <a:ext cx="3169061" cy="4214813"/>
          </a:xfrm>
          <a:custGeom>
            <a:avLst/>
            <a:gdLst>
              <a:gd name="connsiteX0" fmla="*/ 0 w 4225414"/>
              <a:gd name="connsiteY0" fmla="*/ 0 h 5619750"/>
              <a:gd name="connsiteX1" fmla="*/ 3483086 w 4225414"/>
              <a:gd name="connsiteY1" fmla="*/ 0 h 5619750"/>
              <a:gd name="connsiteX2" fmla="*/ 3664975 w 4225414"/>
              <a:gd name="connsiteY2" fmla="*/ 0 h 5619750"/>
              <a:gd name="connsiteX3" fmla="*/ 3935355 w 4225414"/>
              <a:gd name="connsiteY3" fmla="*/ 0 h 5619750"/>
              <a:gd name="connsiteX4" fmla="*/ 4225414 w 4225414"/>
              <a:gd name="connsiteY4" fmla="*/ 290059 h 5619750"/>
              <a:gd name="connsiteX5" fmla="*/ 4225414 w 4225414"/>
              <a:gd name="connsiteY5" fmla="*/ 5329691 h 5619750"/>
              <a:gd name="connsiteX6" fmla="*/ 3935355 w 4225414"/>
              <a:gd name="connsiteY6" fmla="*/ 5619750 h 5619750"/>
              <a:gd name="connsiteX7" fmla="*/ 3664975 w 4225414"/>
              <a:gd name="connsiteY7" fmla="*/ 5619750 h 5619750"/>
              <a:gd name="connsiteX8" fmla="*/ 3483086 w 4225414"/>
              <a:gd name="connsiteY8" fmla="*/ 5619750 h 5619750"/>
              <a:gd name="connsiteX9" fmla="*/ 0 w 4225414"/>
              <a:gd name="connsiteY9" fmla="*/ 5619750 h 5619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25414" h="5619750">
                <a:moveTo>
                  <a:pt x="0" y="0"/>
                </a:moveTo>
                <a:lnTo>
                  <a:pt x="3483086" y="0"/>
                </a:lnTo>
                <a:lnTo>
                  <a:pt x="3664975" y="0"/>
                </a:lnTo>
                <a:lnTo>
                  <a:pt x="3935355" y="0"/>
                </a:lnTo>
                <a:cubicBezTo>
                  <a:pt x="4095550" y="0"/>
                  <a:pt x="4225414" y="129864"/>
                  <a:pt x="4225414" y="290059"/>
                </a:cubicBezTo>
                <a:lnTo>
                  <a:pt x="4225414" y="5329691"/>
                </a:lnTo>
                <a:cubicBezTo>
                  <a:pt x="4225414" y="5489886"/>
                  <a:pt x="4095550" y="5619750"/>
                  <a:pt x="3935355" y="5619750"/>
                </a:cubicBezTo>
                <a:lnTo>
                  <a:pt x="3664975" y="5619750"/>
                </a:lnTo>
                <a:lnTo>
                  <a:pt x="3483086" y="5619750"/>
                </a:lnTo>
                <a:lnTo>
                  <a:pt x="0" y="5619750"/>
                </a:lnTo>
                <a:close/>
              </a:path>
            </a:pathLst>
          </a:custGeom>
          <a:gradFill flip="none" rotWithShape="1">
            <a:gsLst>
              <a:gs pos="22000">
                <a:schemeClr val="bg1"/>
              </a:gs>
              <a:gs pos="74000">
                <a:schemeClr val="bg1">
                  <a:lumMod val="95000"/>
                </a:schemeClr>
              </a:gs>
            </a:gsLst>
            <a:lin ang="2700000" scaled="1"/>
            <a:tileRect/>
          </a:gradFill>
          <a:ln>
            <a:noFill/>
          </a:ln>
          <a:effectLst>
            <a:outerShdw blurRad="203200" dist="152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6824F499-20C8-4D73-B49D-6DD55A41C2A6}"/>
              </a:ext>
            </a:extLst>
          </p:cNvPr>
          <p:cNvSpPr/>
          <p:nvPr/>
        </p:nvSpPr>
        <p:spPr>
          <a:xfrm>
            <a:off x="470104" y="1321594"/>
            <a:ext cx="2593874" cy="122493"/>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0" name="Rectangle 9">
            <a:extLst>
              <a:ext uri="{FF2B5EF4-FFF2-40B4-BE49-F238E27FC236}">
                <a16:creationId xmlns:a16="http://schemas.microsoft.com/office/drawing/2014/main" id="{35FD5325-3717-459B-90F1-3A5965EDA412}"/>
              </a:ext>
            </a:extLst>
          </p:cNvPr>
          <p:cNvSpPr/>
          <p:nvPr/>
        </p:nvSpPr>
        <p:spPr>
          <a:xfrm>
            <a:off x="470104" y="4099663"/>
            <a:ext cx="1651922" cy="187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6" name="Rectangle 5">
            <a:extLst>
              <a:ext uri="{FF2B5EF4-FFF2-40B4-BE49-F238E27FC236}">
                <a16:creationId xmlns:a16="http://schemas.microsoft.com/office/drawing/2014/main" id="{0B782959-5560-4202-A136-BCA075A490B3}"/>
              </a:ext>
            </a:extLst>
          </p:cNvPr>
          <p:cNvSpPr/>
          <p:nvPr/>
        </p:nvSpPr>
        <p:spPr>
          <a:xfrm>
            <a:off x="741107" y="1321594"/>
            <a:ext cx="49775" cy="4214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8" name="Rectangle 7">
            <a:extLst>
              <a:ext uri="{FF2B5EF4-FFF2-40B4-BE49-F238E27FC236}">
                <a16:creationId xmlns:a16="http://schemas.microsoft.com/office/drawing/2014/main" id="{536B523D-820E-4BCE-8F4E-4AC0B65EE3DC}"/>
              </a:ext>
            </a:extLst>
          </p:cNvPr>
          <p:cNvSpPr/>
          <p:nvPr/>
        </p:nvSpPr>
        <p:spPr>
          <a:xfrm>
            <a:off x="907025" y="4352619"/>
            <a:ext cx="1215000" cy="342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9" name="TextBox 8">
            <a:extLst>
              <a:ext uri="{FF2B5EF4-FFF2-40B4-BE49-F238E27FC236}">
                <a16:creationId xmlns:a16="http://schemas.microsoft.com/office/drawing/2014/main" id="{19971030-0079-4680-BCA7-446A51A263F8}"/>
              </a:ext>
            </a:extLst>
          </p:cNvPr>
          <p:cNvSpPr txBox="1"/>
          <p:nvPr/>
        </p:nvSpPr>
        <p:spPr>
          <a:xfrm>
            <a:off x="884904" y="4077541"/>
            <a:ext cx="1117190" cy="253916"/>
          </a:xfrm>
          <a:prstGeom prst="rect">
            <a:avLst/>
          </a:prstGeom>
          <a:noFill/>
        </p:spPr>
        <p:txBody>
          <a:bodyPr wrap="square" rtlCol="0">
            <a:spAutoFit/>
          </a:bodyPr>
          <a:lstStyle/>
          <a:p>
            <a:pPr defTabSz="685800" eaLnBrk="1" fontAlgn="auto" hangingPunct="1">
              <a:spcBef>
                <a:spcPts val="0"/>
              </a:spcBef>
              <a:spcAft>
                <a:spcPts val="0"/>
              </a:spcAft>
            </a:pPr>
            <a:r>
              <a:rPr lang="en-IN" sz="1050" dirty="0">
                <a:solidFill>
                  <a:srgbClr val="8F2D56"/>
                </a:solidFill>
                <a:latin typeface="Agency FB" panose="020B0503020202020204" pitchFamily="34" charset="0"/>
              </a:rPr>
              <a:t>SYPHILIS</a:t>
            </a:r>
          </a:p>
        </p:txBody>
      </p:sp>
      <p:sp>
        <p:nvSpPr>
          <p:cNvPr id="12" name="TextBox 11">
            <a:extLst>
              <a:ext uri="{FF2B5EF4-FFF2-40B4-BE49-F238E27FC236}">
                <a16:creationId xmlns:a16="http://schemas.microsoft.com/office/drawing/2014/main" id="{A3D6E4EA-59ED-4E27-B6F1-FB64219B8EED}"/>
              </a:ext>
            </a:extLst>
          </p:cNvPr>
          <p:cNvSpPr txBox="1"/>
          <p:nvPr/>
        </p:nvSpPr>
        <p:spPr>
          <a:xfrm rot="16200000">
            <a:off x="730033" y="1819705"/>
            <a:ext cx="1305233" cy="553998"/>
          </a:xfrm>
          <a:prstGeom prst="rect">
            <a:avLst/>
          </a:prstGeom>
          <a:noFill/>
        </p:spPr>
        <p:txBody>
          <a:bodyPr wrap="square" rtlCol="0">
            <a:spAutoFit/>
          </a:bodyPr>
          <a:lstStyle/>
          <a:p>
            <a:pPr defTabSz="685800" eaLnBrk="1" fontAlgn="auto" hangingPunct="1">
              <a:spcBef>
                <a:spcPts val="0"/>
              </a:spcBef>
              <a:spcAft>
                <a:spcPts val="0"/>
              </a:spcAft>
            </a:pPr>
            <a:r>
              <a:rPr lang="en-IN" sz="3000" b="1" dirty="0">
                <a:solidFill>
                  <a:srgbClr val="218380"/>
                </a:solidFill>
                <a:latin typeface="Agency FB" panose="020B0503020202020204" pitchFamily="34" charset="0"/>
              </a:rPr>
              <a:t>PDSA</a:t>
            </a:r>
          </a:p>
        </p:txBody>
      </p:sp>
      <p:sp>
        <p:nvSpPr>
          <p:cNvPr id="14" name="TextBox 13">
            <a:extLst>
              <a:ext uri="{FF2B5EF4-FFF2-40B4-BE49-F238E27FC236}">
                <a16:creationId xmlns:a16="http://schemas.microsoft.com/office/drawing/2014/main" id="{BF3FF7B2-4940-404C-B39B-C8B665009A01}"/>
              </a:ext>
            </a:extLst>
          </p:cNvPr>
          <p:cNvSpPr txBox="1"/>
          <p:nvPr/>
        </p:nvSpPr>
        <p:spPr>
          <a:xfrm>
            <a:off x="1166977" y="2641688"/>
            <a:ext cx="1305233" cy="369332"/>
          </a:xfrm>
          <a:prstGeom prst="rect">
            <a:avLst/>
          </a:prstGeom>
          <a:noFill/>
        </p:spPr>
        <p:txBody>
          <a:bodyPr wrap="square" rtlCol="0">
            <a:spAutoFit/>
          </a:bodyPr>
          <a:lstStyle/>
          <a:p>
            <a:pPr defTabSz="685800" eaLnBrk="1" fontAlgn="auto" hangingPunct="1">
              <a:spcBef>
                <a:spcPts val="0"/>
              </a:spcBef>
              <a:spcAft>
                <a:spcPts val="0"/>
              </a:spcAft>
            </a:pPr>
            <a:r>
              <a:rPr lang="en-IN" b="1" dirty="0">
                <a:solidFill>
                  <a:prstClr val="white">
                    <a:lumMod val="75000"/>
                  </a:prstClr>
                </a:solidFill>
                <a:latin typeface="Agency FB" panose="020B0503020202020204" pitchFamily="34" charset="0"/>
              </a:rPr>
              <a:t>REPORT</a:t>
            </a:r>
          </a:p>
        </p:txBody>
      </p:sp>
      <p:sp>
        <p:nvSpPr>
          <p:cNvPr id="15" name="TextBox 14">
            <a:extLst>
              <a:ext uri="{FF2B5EF4-FFF2-40B4-BE49-F238E27FC236}">
                <a16:creationId xmlns:a16="http://schemas.microsoft.com/office/drawing/2014/main" id="{AF43733D-47CA-40F6-8EE9-BF1A5A27CB83}"/>
              </a:ext>
            </a:extLst>
          </p:cNvPr>
          <p:cNvSpPr txBox="1"/>
          <p:nvPr/>
        </p:nvSpPr>
        <p:spPr>
          <a:xfrm rot="16200000">
            <a:off x="1349477" y="3072187"/>
            <a:ext cx="1305233" cy="461665"/>
          </a:xfrm>
          <a:prstGeom prst="rect">
            <a:avLst/>
          </a:prstGeom>
          <a:noFill/>
        </p:spPr>
        <p:txBody>
          <a:bodyPr wrap="square" rtlCol="0">
            <a:spAutoFit/>
          </a:bodyPr>
          <a:lstStyle/>
          <a:p>
            <a:pPr algn="r" defTabSz="685800" eaLnBrk="1" fontAlgn="auto" hangingPunct="1">
              <a:spcBef>
                <a:spcPts val="0"/>
              </a:spcBef>
              <a:spcAft>
                <a:spcPts val="0"/>
              </a:spcAft>
            </a:pPr>
            <a:r>
              <a:rPr lang="en-IN" sz="2400" b="1" dirty="0">
                <a:solidFill>
                  <a:srgbClr val="D81159"/>
                </a:solidFill>
                <a:latin typeface="Agency FB" panose="020B0503020202020204" pitchFamily="34" charset="0"/>
              </a:rPr>
              <a:t>2019</a:t>
            </a:r>
          </a:p>
        </p:txBody>
      </p:sp>
      <p:sp>
        <p:nvSpPr>
          <p:cNvPr id="17" name="Rectangle 16">
            <a:extLst>
              <a:ext uri="{FF2B5EF4-FFF2-40B4-BE49-F238E27FC236}">
                <a16:creationId xmlns:a16="http://schemas.microsoft.com/office/drawing/2014/main" id="{87111500-E085-4E0F-B957-B2DFB7B313AB}"/>
              </a:ext>
            </a:extLst>
          </p:cNvPr>
          <p:cNvSpPr/>
          <p:nvPr/>
        </p:nvSpPr>
        <p:spPr>
          <a:xfrm>
            <a:off x="2311810" y="4827781"/>
            <a:ext cx="1020416" cy="715580"/>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8" name="Rectangle 17">
            <a:extLst>
              <a:ext uri="{FF2B5EF4-FFF2-40B4-BE49-F238E27FC236}">
                <a16:creationId xmlns:a16="http://schemas.microsoft.com/office/drawing/2014/main" id="{E6F04DE4-C748-44CC-9D10-CD92AC6BA1A7}"/>
              </a:ext>
            </a:extLst>
          </p:cNvPr>
          <p:cNvSpPr/>
          <p:nvPr/>
        </p:nvSpPr>
        <p:spPr>
          <a:xfrm>
            <a:off x="2221384" y="4606089"/>
            <a:ext cx="521529" cy="365729"/>
          </a:xfrm>
          <a:prstGeom prst="rect">
            <a:avLst/>
          </a:prstGeom>
          <a:solidFill>
            <a:srgbClr val="8F2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srgbClr val="8F2D56"/>
              </a:solidFill>
              <a:latin typeface="Calibri" panose="020F0502020204030204"/>
            </a:endParaRPr>
          </a:p>
        </p:txBody>
      </p:sp>
      <p:sp>
        <p:nvSpPr>
          <p:cNvPr id="2" name="TextBox 1">
            <a:extLst>
              <a:ext uri="{FF2B5EF4-FFF2-40B4-BE49-F238E27FC236}">
                <a16:creationId xmlns:a16="http://schemas.microsoft.com/office/drawing/2014/main" id="{0FA66DCB-A3B8-4149-BC42-108424276AD5}"/>
              </a:ext>
            </a:extLst>
          </p:cNvPr>
          <p:cNvSpPr txBox="1"/>
          <p:nvPr/>
        </p:nvSpPr>
        <p:spPr>
          <a:xfrm>
            <a:off x="5504839" y="2275604"/>
            <a:ext cx="2680517" cy="2516073"/>
          </a:xfrm>
          <a:prstGeom prst="rect">
            <a:avLst/>
          </a:prstGeom>
          <a:noFill/>
        </p:spPr>
        <p:txBody>
          <a:bodyPr wrap="square" rtlCol="0">
            <a:spAutoFit/>
          </a:bodyPr>
          <a:lstStyle/>
          <a:p>
            <a:pPr algn="just" defTabSz="685800" eaLnBrk="1" fontAlgn="auto" hangingPunct="1">
              <a:spcBef>
                <a:spcPts val="0"/>
              </a:spcBef>
              <a:spcAft>
                <a:spcPts val="0"/>
              </a:spcAft>
            </a:pPr>
            <a:r>
              <a:rPr lang="en-US" sz="1050" b="1" dirty="0">
                <a:solidFill>
                  <a:prstClr val="black">
                    <a:lumMod val="50000"/>
                    <a:lumOff val="50000"/>
                  </a:prstClr>
                </a:solidFill>
                <a:latin typeface="Montserrat" panose="00000500000000000000"/>
              </a:rPr>
              <a:t>P1</a:t>
            </a:r>
            <a:r>
              <a:rPr lang="en-IN" sz="1050" spc="-60" dirty="0">
                <a:solidFill>
                  <a:prstClr val="black">
                    <a:lumMod val="50000"/>
                    <a:lumOff val="50000"/>
                  </a:prstClr>
                </a:solidFill>
                <a:latin typeface="Montserrat" panose="00000500000000000000" pitchFamily="2" charset="0"/>
              </a:rPr>
              <a:t>_</a:t>
            </a:r>
            <a:r>
              <a:rPr lang="en-US" sz="1050" spc="-60" dirty="0">
                <a:solidFill>
                  <a:prstClr val="black">
                    <a:lumMod val="50000"/>
                    <a:lumOff val="50000"/>
                  </a:prstClr>
                </a:solidFill>
                <a:latin typeface="Montserrat" panose="00000500000000000000"/>
              </a:rPr>
              <a:t>MCMs were consistent with requesting missing laboratory results within the established time frame.</a:t>
            </a:r>
          </a:p>
          <a:p>
            <a:pPr algn="just" defTabSz="685800" eaLnBrk="1" fontAlgn="auto" hangingPunct="1">
              <a:spcBef>
                <a:spcPts val="0"/>
              </a:spcBef>
              <a:spcAft>
                <a:spcPts val="0"/>
              </a:spcAft>
            </a:pPr>
            <a:endParaRPr lang="en-IN" sz="1050" spc="-60" dirty="0">
              <a:solidFill>
                <a:prstClr val="black">
                  <a:lumMod val="50000"/>
                  <a:lumOff val="50000"/>
                </a:prstClr>
              </a:solidFill>
              <a:latin typeface="Montserrat" panose="00000500000000000000" pitchFamily="2" charset="0"/>
            </a:endParaRPr>
          </a:p>
          <a:p>
            <a:pPr algn="just" defTabSz="685800" eaLnBrk="1" fontAlgn="auto" hangingPunct="1">
              <a:spcBef>
                <a:spcPts val="0"/>
              </a:spcBef>
              <a:spcAft>
                <a:spcPts val="0"/>
              </a:spcAft>
            </a:pPr>
            <a:r>
              <a:rPr lang="en-US" sz="1050" b="1" dirty="0">
                <a:solidFill>
                  <a:prstClr val="black">
                    <a:lumMod val="50000"/>
                    <a:lumOff val="50000"/>
                  </a:prstClr>
                </a:solidFill>
                <a:latin typeface="Montserrat" panose="00000500000000000000"/>
              </a:rPr>
              <a:t>P2</a:t>
            </a:r>
            <a:r>
              <a:rPr lang="en-IN" sz="1050" spc="-60" dirty="0">
                <a:solidFill>
                  <a:prstClr val="black">
                    <a:lumMod val="50000"/>
                    <a:lumOff val="50000"/>
                  </a:prstClr>
                </a:solidFill>
                <a:latin typeface="Montserrat" panose="00000500000000000000" pitchFamily="2" charset="0"/>
              </a:rPr>
              <a:t>_</a:t>
            </a:r>
            <a:r>
              <a:rPr lang="en-US" sz="1050" spc="-60" dirty="0">
                <a:solidFill>
                  <a:prstClr val="black">
                    <a:lumMod val="50000"/>
                    <a:lumOff val="50000"/>
                  </a:prstClr>
                </a:solidFill>
                <a:latin typeface="Montserrat" panose="00000500000000000000"/>
              </a:rPr>
              <a:t>MCMs collaborated with external infectious disease (ID) providers to achieve patient adherence or medical compliance: Missing labs were ordered, and clients were notified of their need to be screened prior to scheduled appointments.</a:t>
            </a:r>
          </a:p>
          <a:p>
            <a:pPr algn="just" defTabSz="685800" eaLnBrk="1" fontAlgn="auto" hangingPunct="1">
              <a:spcBef>
                <a:spcPts val="0"/>
              </a:spcBef>
              <a:spcAft>
                <a:spcPts val="0"/>
              </a:spcAft>
            </a:pPr>
            <a:endParaRPr lang="en-IN" sz="1050" spc="-60" dirty="0">
              <a:solidFill>
                <a:prstClr val="black">
                  <a:lumMod val="50000"/>
                  <a:lumOff val="50000"/>
                </a:prstClr>
              </a:solidFill>
              <a:latin typeface="Montserrat" panose="00000500000000000000" pitchFamily="2" charset="0"/>
            </a:endParaRPr>
          </a:p>
          <a:p>
            <a:pPr algn="just" defTabSz="685800" eaLnBrk="1" fontAlgn="auto" hangingPunct="1">
              <a:spcBef>
                <a:spcPts val="0"/>
              </a:spcBef>
              <a:spcAft>
                <a:spcPts val="0"/>
              </a:spcAft>
            </a:pPr>
            <a:r>
              <a:rPr lang="en-US" sz="1050" b="1" dirty="0">
                <a:solidFill>
                  <a:prstClr val="black">
                    <a:lumMod val="50000"/>
                    <a:lumOff val="50000"/>
                  </a:prstClr>
                </a:solidFill>
                <a:latin typeface="Montserrat" panose="00000500000000000000"/>
              </a:rPr>
              <a:t>P3</a:t>
            </a:r>
            <a:r>
              <a:rPr lang="en-IN" sz="1050" spc="-60" dirty="0">
                <a:solidFill>
                  <a:prstClr val="black">
                    <a:lumMod val="50000"/>
                    <a:lumOff val="50000"/>
                  </a:prstClr>
                </a:solidFill>
                <a:latin typeface="Montserrat" panose="00000500000000000000" pitchFamily="2" charset="0"/>
              </a:rPr>
              <a:t>_</a:t>
            </a:r>
            <a:r>
              <a:rPr lang="en-US" sz="1050" spc="-60" dirty="0">
                <a:solidFill>
                  <a:prstClr val="black">
                    <a:lumMod val="50000"/>
                    <a:lumOff val="50000"/>
                  </a:prstClr>
                </a:solidFill>
                <a:latin typeface="Montserrat" panose="00000500000000000000"/>
              </a:rPr>
              <a:t>MCMs files (hard copies) of noncompliant clients were audited against </a:t>
            </a:r>
            <a:r>
              <a:rPr lang="en-US" sz="1050" i="1" spc="-60" dirty="0">
                <a:solidFill>
                  <a:prstClr val="black">
                    <a:lumMod val="50000"/>
                    <a:lumOff val="50000"/>
                  </a:prstClr>
                </a:solidFill>
                <a:latin typeface="Montserrat" panose="00000500000000000000"/>
              </a:rPr>
              <a:t>CAREWare</a:t>
            </a:r>
            <a:r>
              <a:rPr lang="en-US" sz="1050" spc="-60" dirty="0">
                <a:solidFill>
                  <a:prstClr val="black">
                    <a:lumMod val="50000"/>
                    <a:lumOff val="50000"/>
                  </a:prstClr>
                </a:solidFill>
                <a:latin typeface="Montserrat" panose="00000500000000000000"/>
              </a:rPr>
              <a:t> and </a:t>
            </a:r>
            <a:r>
              <a:rPr lang="en-US" sz="1050" i="1" spc="-60" dirty="0">
                <a:solidFill>
                  <a:prstClr val="black">
                    <a:lumMod val="50000"/>
                    <a:lumOff val="50000"/>
                  </a:prstClr>
                </a:solidFill>
                <a:latin typeface="Montserrat" panose="00000500000000000000"/>
              </a:rPr>
              <a:t>Intergy</a:t>
            </a:r>
            <a:r>
              <a:rPr lang="en-US" sz="1050" spc="-60" dirty="0">
                <a:solidFill>
                  <a:prstClr val="black">
                    <a:lumMod val="50000"/>
                    <a:lumOff val="50000"/>
                  </a:prstClr>
                </a:solidFill>
                <a:latin typeface="Montserrat" panose="00000500000000000000"/>
              </a:rPr>
              <a:t> (EMR) to determine the quality of performance and to update  </a:t>
            </a:r>
            <a:r>
              <a:rPr lang="en-US" sz="1050" i="1" spc="-60" dirty="0">
                <a:solidFill>
                  <a:prstClr val="black">
                    <a:lumMod val="50000"/>
                    <a:lumOff val="50000"/>
                  </a:prstClr>
                </a:solidFill>
                <a:latin typeface="Montserrat" panose="00000500000000000000"/>
              </a:rPr>
              <a:t>CAREWare </a:t>
            </a:r>
            <a:r>
              <a:rPr lang="en-US" sz="1050" spc="-60" dirty="0">
                <a:solidFill>
                  <a:prstClr val="black">
                    <a:lumMod val="50000"/>
                    <a:lumOff val="50000"/>
                  </a:prstClr>
                </a:solidFill>
                <a:latin typeface="Montserrat" panose="00000500000000000000"/>
              </a:rPr>
              <a:t>with the latest findings</a:t>
            </a:r>
            <a:r>
              <a:rPr lang="en-US" sz="1050" spc="-75" dirty="0">
                <a:solidFill>
                  <a:prstClr val="black">
                    <a:lumMod val="50000"/>
                    <a:lumOff val="50000"/>
                  </a:prstClr>
                </a:solidFill>
                <a:latin typeface="Montserrat" panose="00000500000000000000"/>
              </a:rPr>
              <a:t>.</a:t>
            </a:r>
          </a:p>
          <a:p>
            <a:pPr algn="just" defTabSz="685800" eaLnBrk="1" fontAlgn="auto" hangingPunct="1">
              <a:spcBef>
                <a:spcPts val="0"/>
              </a:spcBef>
              <a:spcAft>
                <a:spcPts val="0"/>
              </a:spcAft>
            </a:pPr>
            <a:endParaRPr lang="en-US" sz="1050" dirty="0">
              <a:solidFill>
                <a:prstClr val="black">
                  <a:lumMod val="50000"/>
                  <a:lumOff val="50000"/>
                </a:prstClr>
              </a:solidFill>
              <a:latin typeface="Montserrat" panose="00000500000000000000"/>
            </a:endParaRPr>
          </a:p>
          <a:p>
            <a:pPr defTabSz="685800" eaLnBrk="1" fontAlgn="auto" hangingPunct="1">
              <a:spcBef>
                <a:spcPts val="0"/>
              </a:spcBef>
              <a:spcAft>
                <a:spcPts val="0"/>
              </a:spcAft>
            </a:pPr>
            <a:endParaRPr lang="en-IN" sz="1050" dirty="0">
              <a:solidFill>
                <a:prstClr val="black">
                  <a:lumMod val="50000"/>
                  <a:lumOff val="50000"/>
                </a:prstClr>
              </a:solidFill>
              <a:latin typeface="Montserrat" panose="00000500000000000000" pitchFamily="2" charset="0"/>
            </a:endParaRPr>
          </a:p>
        </p:txBody>
      </p:sp>
      <p:sp>
        <p:nvSpPr>
          <p:cNvPr id="3" name="TextBox 2">
            <a:extLst>
              <a:ext uri="{FF2B5EF4-FFF2-40B4-BE49-F238E27FC236}">
                <a16:creationId xmlns:a16="http://schemas.microsoft.com/office/drawing/2014/main" id="{E3F2BC12-D1F6-4F9E-A0DD-F52202C3FF7B}"/>
              </a:ext>
            </a:extLst>
          </p:cNvPr>
          <p:cNvSpPr txBox="1"/>
          <p:nvPr/>
        </p:nvSpPr>
        <p:spPr>
          <a:xfrm>
            <a:off x="5504839" y="1639529"/>
            <a:ext cx="1117190" cy="369332"/>
          </a:xfrm>
          <a:prstGeom prst="rect">
            <a:avLst/>
          </a:prstGeom>
          <a:noFill/>
        </p:spPr>
        <p:txBody>
          <a:bodyPr wrap="square" rtlCol="0">
            <a:spAutoFit/>
          </a:bodyPr>
          <a:lstStyle/>
          <a:p>
            <a:pPr defTabSz="685800" eaLnBrk="1" fontAlgn="auto" hangingPunct="1">
              <a:spcBef>
                <a:spcPts val="0"/>
              </a:spcBef>
              <a:spcAft>
                <a:spcPts val="0"/>
              </a:spcAft>
            </a:pPr>
            <a:r>
              <a:rPr lang="en-IN" dirty="0">
                <a:solidFill>
                  <a:prstClr val="black">
                    <a:lumMod val="50000"/>
                    <a:lumOff val="50000"/>
                  </a:prstClr>
                </a:solidFill>
                <a:latin typeface="Agency FB" panose="020B0503020202020204" pitchFamily="34" charset="0"/>
              </a:rPr>
              <a:t>DO</a:t>
            </a:r>
          </a:p>
        </p:txBody>
      </p:sp>
    </p:spTree>
    <p:extLst>
      <p:ext uri="{BB962C8B-B14F-4D97-AF65-F5344CB8AC3E}">
        <p14:creationId xmlns:p14="http://schemas.microsoft.com/office/powerpoint/2010/main" val="5558419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chemeClr val="bg1">
                <a:lumMod val="6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Rounded Corners 22">
            <a:extLst>
              <a:ext uri="{FF2B5EF4-FFF2-40B4-BE49-F238E27FC236}">
                <a16:creationId xmlns:a16="http://schemas.microsoft.com/office/drawing/2014/main" id="{5AA6F2B8-3533-4DF6-B829-B4B9927A2EB6}"/>
              </a:ext>
            </a:extLst>
          </p:cNvPr>
          <p:cNvSpPr/>
          <p:nvPr/>
        </p:nvSpPr>
        <p:spPr>
          <a:xfrm>
            <a:off x="3063978" y="3846849"/>
            <a:ext cx="1117190" cy="515893"/>
          </a:xfrm>
          <a:prstGeom prst="roundRect">
            <a:avLst/>
          </a:prstGeom>
          <a:solidFill>
            <a:srgbClr val="73D2D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05</a:t>
            </a:r>
          </a:p>
        </p:txBody>
      </p:sp>
      <p:sp>
        <p:nvSpPr>
          <p:cNvPr id="22" name="Rectangle: Rounded Corners 21">
            <a:extLst>
              <a:ext uri="{FF2B5EF4-FFF2-40B4-BE49-F238E27FC236}">
                <a16:creationId xmlns:a16="http://schemas.microsoft.com/office/drawing/2014/main" id="{C851652F-1B21-4C47-9743-88E5119E63EF}"/>
              </a:ext>
            </a:extLst>
          </p:cNvPr>
          <p:cNvSpPr/>
          <p:nvPr/>
        </p:nvSpPr>
        <p:spPr>
          <a:xfrm>
            <a:off x="3063978" y="3295019"/>
            <a:ext cx="1117190" cy="515893"/>
          </a:xfrm>
          <a:prstGeom prst="roundRect">
            <a:avLst/>
          </a:prstGeom>
          <a:solidFill>
            <a:srgbClr val="FBB13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04</a:t>
            </a:r>
          </a:p>
        </p:txBody>
      </p:sp>
      <p:sp>
        <p:nvSpPr>
          <p:cNvPr id="21" name="Rectangle: Rounded Corners 20">
            <a:extLst>
              <a:ext uri="{FF2B5EF4-FFF2-40B4-BE49-F238E27FC236}">
                <a16:creationId xmlns:a16="http://schemas.microsoft.com/office/drawing/2014/main" id="{8D9EBFE9-A738-41CE-9C43-038F3D7A0017}"/>
              </a:ext>
            </a:extLst>
          </p:cNvPr>
          <p:cNvSpPr/>
          <p:nvPr/>
        </p:nvSpPr>
        <p:spPr>
          <a:xfrm>
            <a:off x="3063977" y="2743189"/>
            <a:ext cx="1485000" cy="515893"/>
          </a:xfrm>
          <a:prstGeom prst="roundRect">
            <a:avLst/>
          </a:prstGeom>
          <a:solidFill>
            <a:srgbClr val="2183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03</a:t>
            </a:r>
          </a:p>
        </p:txBody>
      </p:sp>
      <p:sp>
        <p:nvSpPr>
          <p:cNvPr id="20" name="Rectangle: Rounded Corners 19">
            <a:extLst>
              <a:ext uri="{FF2B5EF4-FFF2-40B4-BE49-F238E27FC236}">
                <a16:creationId xmlns:a16="http://schemas.microsoft.com/office/drawing/2014/main" id="{08F36D65-B68F-4C09-99F5-6557DA3CDD27}"/>
              </a:ext>
            </a:extLst>
          </p:cNvPr>
          <p:cNvSpPr/>
          <p:nvPr/>
        </p:nvSpPr>
        <p:spPr>
          <a:xfrm>
            <a:off x="3063977" y="2191359"/>
            <a:ext cx="1117190" cy="515893"/>
          </a:xfrm>
          <a:prstGeom prst="roundRect">
            <a:avLst/>
          </a:prstGeom>
          <a:solidFill>
            <a:srgbClr val="8F2D5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02</a:t>
            </a:r>
          </a:p>
        </p:txBody>
      </p:sp>
      <p:sp>
        <p:nvSpPr>
          <p:cNvPr id="16" name="Rectangle: Rounded Corners 15">
            <a:extLst>
              <a:ext uri="{FF2B5EF4-FFF2-40B4-BE49-F238E27FC236}">
                <a16:creationId xmlns:a16="http://schemas.microsoft.com/office/drawing/2014/main" id="{B0962F8C-5F10-447C-9C7F-4B527981C513}"/>
              </a:ext>
            </a:extLst>
          </p:cNvPr>
          <p:cNvSpPr/>
          <p:nvPr/>
        </p:nvSpPr>
        <p:spPr>
          <a:xfrm>
            <a:off x="3063977" y="1639530"/>
            <a:ext cx="1117190" cy="515893"/>
          </a:xfrm>
          <a:prstGeom prst="roundRect">
            <a:avLst/>
          </a:prstGeom>
          <a:solidFill>
            <a:srgbClr val="D8115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01</a:t>
            </a:r>
          </a:p>
        </p:txBody>
      </p:sp>
      <p:sp>
        <p:nvSpPr>
          <p:cNvPr id="7" name="Freeform: Shape 6">
            <a:extLst>
              <a:ext uri="{FF2B5EF4-FFF2-40B4-BE49-F238E27FC236}">
                <a16:creationId xmlns:a16="http://schemas.microsoft.com/office/drawing/2014/main" id="{83AE1B1C-FBBB-4EEF-99E2-A95746E30C62}"/>
              </a:ext>
            </a:extLst>
          </p:cNvPr>
          <p:cNvSpPr/>
          <p:nvPr/>
        </p:nvSpPr>
        <p:spPr>
          <a:xfrm>
            <a:off x="470103" y="1321594"/>
            <a:ext cx="3169061" cy="4214813"/>
          </a:xfrm>
          <a:custGeom>
            <a:avLst/>
            <a:gdLst>
              <a:gd name="connsiteX0" fmla="*/ 0 w 4225414"/>
              <a:gd name="connsiteY0" fmla="*/ 0 h 5619750"/>
              <a:gd name="connsiteX1" fmla="*/ 3483086 w 4225414"/>
              <a:gd name="connsiteY1" fmla="*/ 0 h 5619750"/>
              <a:gd name="connsiteX2" fmla="*/ 3664975 w 4225414"/>
              <a:gd name="connsiteY2" fmla="*/ 0 h 5619750"/>
              <a:gd name="connsiteX3" fmla="*/ 3935355 w 4225414"/>
              <a:gd name="connsiteY3" fmla="*/ 0 h 5619750"/>
              <a:gd name="connsiteX4" fmla="*/ 4225414 w 4225414"/>
              <a:gd name="connsiteY4" fmla="*/ 290059 h 5619750"/>
              <a:gd name="connsiteX5" fmla="*/ 4225414 w 4225414"/>
              <a:gd name="connsiteY5" fmla="*/ 5329691 h 5619750"/>
              <a:gd name="connsiteX6" fmla="*/ 3935355 w 4225414"/>
              <a:gd name="connsiteY6" fmla="*/ 5619750 h 5619750"/>
              <a:gd name="connsiteX7" fmla="*/ 3664975 w 4225414"/>
              <a:gd name="connsiteY7" fmla="*/ 5619750 h 5619750"/>
              <a:gd name="connsiteX8" fmla="*/ 3483086 w 4225414"/>
              <a:gd name="connsiteY8" fmla="*/ 5619750 h 5619750"/>
              <a:gd name="connsiteX9" fmla="*/ 0 w 4225414"/>
              <a:gd name="connsiteY9" fmla="*/ 5619750 h 5619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25414" h="5619750">
                <a:moveTo>
                  <a:pt x="0" y="0"/>
                </a:moveTo>
                <a:lnTo>
                  <a:pt x="3483086" y="0"/>
                </a:lnTo>
                <a:lnTo>
                  <a:pt x="3664975" y="0"/>
                </a:lnTo>
                <a:lnTo>
                  <a:pt x="3935355" y="0"/>
                </a:lnTo>
                <a:cubicBezTo>
                  <a:pt x="4095550" y="0"/>
                  <a:pt x="4225414" y="129864"/>
                  <a:pt x="4225414" y="290059"/>
                </a:cubicBezTo>
                <a:lnTo>
                  <a:pt x="4225414" y="5329691"/>
                </a:lnTo>
                <a:cubicBezTo>
                  <a:pt x="4225414" y="5489886"/>
                  <a:pt x="4095550" y="5619750"/>
                  <a:pt x="3935355" y="5619750"/>
                </a:cubicBezTo>
                <a:lnTo>
                  <a:pt x="3664975" y="5619750"/>
                </a:lnTo>
                <a:lnTo>
                  <a:pt x="3483086" y="5619750"/>
                </a:lnTo>
                <a:lnTo>
                  <a:pt x="0" y="5619750"/>
                </a:lnTo>
                <a:close/>
              </a:path>
            </a:pathLst>
          </a:custGeom>
          <a:gradFill flip="none" rotWithShape="1">
            <a:gsLst>
              <a:gs pos="22000">
                <a:schemeClr val="bg1"/>
              </a:gs>
              <a:gs pos="74000">
                <a:schemeClr val="bg1">
                  <a:lumMod val="95000"/>
                </a:schemeClr>
              </a:gs>
            </a:gsLst>
            <a:lin ang="2700000" scaled="1"/>
            <a:tileRect/>
          </a:gradFill>
          <a:ln>
            <a:noFill/>
          </a:ln>
          <a:effectLst>
            <a:outerShdw blurRad="203200" dist="152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6824F499-20C8-4D73-B49D-6DD55A41C2A6}"/>
              </a:ext>
            </a:extLst>
          </p:cNvPr>
          <p:cNvSpPr/>
          <p:nvPr/>
        </p:nvSpPr>
        <p:spPr>
          <a:xfrm>
            <a:off x="470104" y="1321594"/>
            <a:ext cx="2593874" cy="122493"/>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0" name="Rectangle 9">
            <a:extLst>
              <a:ext uri="{FF2B5EF4-FFF2-40B4-BE49-F238E27FC236}">
                <a16:creationId xmlns:a16="http://schemas.microsoft.com/office/drawing/2014/main" id="{35FD5325-3717-459B-90F1-3A5965EDA412}"/>
              </a:ext>
            </a:extLst>
          </p:cNvPr>
          <p:cNvSpPr/>
          <p:nvPr/>
        </p:nvSpPr>
        <p:spPr>
          <a:xfrm>
            <a:off x="470104" y="4099663"/>
            <a:ext cx="1651922" cy="187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6" name="Rectangle 5">
            <a:extLst>
              <a:ext uri="{FF2B5EF4-FFF2-40B4-BE49-F238E27FC236}">
                <a16:creationId xmlns:a16="http://schemas.microsoft.com/office/drawing/2014/main" id="{0B782959-5560-4202-A136-BCA075A490B3}"/>
              </a:ext>
            </a:extLst>
          </p:cNvPr>
          <p:cNvSpPr/>
          <p:nvPr/>
        </p:nvSpPr>
        <p:spPr>
          <a:xfrm>
            <a:off x="741107" y="1321594"/>
            <a:ext cx="49775" cy="4214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8" name="Rectangle 7">
            <a:extLst>
              <a:ext uri="{FF2B5EF4-FFF2-40B4-BE49-F238E27FC236}">
                <a16:creationId xmlns:a16="http://schemas.microsoft.com/office/drawing/2014/main" id="{536B523D-820E-4BCE-8F4E-4AC0B65EE3DC}"/>
              </a:ext>
            </a:extLst>
          </p:cNvPr>
          <p:cNvSpPr/>
          <p:nvPr/>
        </p:nvSpPr>
        <p:spPr>
          <a:xfrm>
            <a:off x="907025" y="4352619"/>
            <a:ext cx="1215000" cy="342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9" name="TextBox 8">
            <a:extLst>
              <a:ext uri="{FF2B5EF4-FFF2-40B4-BE49-F238E27FC236}">
                <a16:creationId xmlns:a16="http://schemas.microsoft.com/office/drawing/2014/main" id="{19971030-0079-4680-BCA7-446A51A263F8}"/>
              </a:ext>
            </a:extLst>
          </p:cNvPr>
          <p:cNvSpPr txBox="1"/>
          <p:nvPr/>
        </p:nvSpPr>
        <p:spPr>
          <a:xfrm>
            <a:off x="884904" y="4077541"/>
            <a:ext cx="1117190" cy="253916"/>
          </a:xfrm>
          <a:prstGeom prst="rect">
            <a:avLst/>
          </a:prstGeom>
          <a:noFill/>
        </p:spPr>
        <p:txBody>
          <a:bodyPr wrap="square" rtlCol="0">
            <a:spAutoFit/>
          </a:bodyPr>
          <a:lstStyle/>
          <a:p>
            <a:pPr defTabSz="685800" eaLnBrk="1" fontAlgn="auto" hangingPunct="1">
              <a:spcBef>
                <a:spcPts val="0"/>
              </a:spcBef>
              <a:spcAft>
                <a:spcPts val="0"/>
              </a:spcAft>
            </a:pPr>
            <a:r>
              <a:rPr lang="en-IN" sz="1050" dirty="0">
                <a:solidFill>
                  <a:srgbClr val="8F2D56"/>
                </a:solidFill>
                <a:latin typeface="Agency FB" panose="020B0503020202020204" pitchFamily="34" charset="0"/>
              </a:rPr>
              <a:t>SYPHILIS</a:t>
            </a:r>
          </a:p>
        </p:txBody>
      </p:sp>
      <p:sp>
        <p:nvSpPr>
          <p:cNvPr id="12" name="TextBox 11">
            <a:extLst>
              <a:ext uri="{FF2B5EF4-FFF2-40B4-BE49-F238E27FC236}">
                <a16:creationId xmlns:a16="http://schemas.microsoft.com/office/drawing/2014/main" id="{A3D6E4EA-59ED-4E27-B6F1-FB64219B8EED}"/>
              </a:ext>
            </a:extLst>
          </p:cNvPr>
          <p:cNvSpPr txBox="1"/>
          <p:nvPr/>
        </p:nvSpPr>
        <p:spPr>
          <a:xfrm rot="16200000">
            <a:off x="730033" y="1819705"/>
            <a:ext cx="1305233" cy="553998"/>
          </a:xfrm>
          <a:prstGeom prst="rect">
            <a:avLst/>
          </a:prstGeom>
          <a:noFill/>
        </p:spPr>
        <p:txBody>
          <a:bodyPr wrap="square" rtlCol="0">
            <a:spAutoFit/>
          </a:bodyPr>
          <a:lstStyle/>
          <a:p>
            <a:pPr defTabSz="685800" eaLnBrk="1" fontAlgn="auto" hangingPunct="1">
              <a:spcBef>
                <a:spcPts val="0"/>
              </a:spcBef>
              <a:spcAft>
                <a:spcPts val="0"/>
              </a:spcAft>
            </a:pPr>
            <a:r>
              <a:rPr lang="en-IN" sz="3000" b="1" dirty="0">
                <a:solidFill>
                  <a:srgbClr val="218380"/>
                </a:solidFill>
                <a:latin typeface="Agency FB" panose="020B0503020202020204" pitchFamily="34" charset="0"/>
              </a:rPr>
              <a:t>PDSA</a:t>
            </a:r>
          </a:p>
        </p:txBody>
      </p:sp>
      <p:sp>
        <p:nvSpPr>
          <p:cNvPr id="14" name="TextBox 13">
            <a:extLst>
              <a:ext uri="{FF2B5EF4-FFF2-40B4-BE49-F238E27FC236}">
                <a16:creationId xmlns:a16="http://schemas.microsoft.com/office/drawing/2014/main" id="{BF3FF7B2-4940-404C-B39B-C8B665009A01}"/>
              </a:ext>
            </a:extLst>
          </p:cNvPr>
          <p:cNvSpPr txBox="1"/>
          <p:nvPr/>
        </p:nvSpPr>
        <p:spPr>
          <a:xfrm>
            <a:off x="1166977" y="2641688"/>
            <a:ext cx="1305233" cy="369332"/>
          </a:xfrm>
          <a:prstGeom prst="rect">
            <a:avLst/>
          </a:prstGeom>
          <a:noFill/>
        </p:spPr>
        <p:txBody>
          <a:bodyPr wrap="square" rtlCol="0">
            <a:spAutoFit/>
          </a:bodyPr>
          <a:lstStyle/>
          <a:p>
            <a:pPr defTabSz="685800" eaLnBrk="1" fontAlgn="auto" hangingPunct="1">
              <a:spcBef>
                <a:spcPts val="0"/>
              </a:spcBef>
              <a:spcAft>
                <a:spcPts val="0"/>
              </a:spcAft>
            </a:pPr>
            <a:r>
              <a:rPr lang="en-IN" b="1" dirty="0">
                <a:solidFill>
                  <a:prstClr val="white">
                    <a:lumMod val="75000"/>
                  </a:prstClr>
                </a:solidFill>
                <a:latin typeface="Agency FB" panose="020B0503020202020204" pitchFamily="34" charset="0"/>
              </a:rPr>
              <a:t>REPORT</a:t>
            </a:r>
          </a:p>
        </p:txBody>
      </p:sp>
      <p:sp>
        <p:nvSpPr>
          <p:cNvPr id="15" name="TextBox 14">
            <a:extLst>
              <a:ext uri="{FF2B5EF4-FFF2-40B4-BE49-F238E27FC236}">
                <a16:creationId xmlns:a16="http://schemas.microsoft.com/office/drawing/2014/main" id="{AF43733D-47CA-40F6-8EE9-BF1A5A27CB83}"/>
              </a:ext>
            </a:extLst>
          </p:cNvPr>
          <p:cNvSpPr txBox="1"/>
          <p:nvPr/>
        </p:nvSpPr>
        <p:spPr>
          <a:xfrm rot="16200000">
            <a:off x="1349477" y="3072187"/>
            <a:ext cx="1305233" cy="461665"/>
          </a:xfrm>
          <a:prstGeom prst="rect">
            <a:avLst/>
          </a:prstGeom>
          <a:noFill/>
        </p:spPr>
        <p:txBody>
          <a:bodyPr wrap="square" rtlCol="0">
            <a:spAutoFit/>
          </a:bodyPr>
          <a:lstStyle/>
          <a:p>
            <a:pPr algn="r" defTabSz="685800" eaLnBrk="1" fontAlgn="auto" hangingPunct="1">
              <a:spcBef>
                <a:spcPts val="0"/>
              </a:spcBef>
              <a:spcAft>
                <a:spcPts val="0"/>
              </a:spcAft>
            </a:pPr>
            <a:r>
              <a:rPr lang="en-IN" sz="2400" b="1" dirty="0">
                <a:solidFill>
                  <a:srgbClr val="D81159"/>
                </a:solidFill>
                <a:latin typeface="Agency FB" panose="020B0503020202020204" pitchFamily="34" charset="0"/>
              </a:rPr>
              <a:t>2019</a:t>
            </a:r>
          </a:p>
        </p:txBody>
      </p:sp>
      <p:sp>
        <p:nvSpPr>
          <p:cNvPr id="17" name="Rectangle 16">
            <a:extLst>
              <a:ext uri="{FF2B5EF4-FFF2-40B4-BE49-F238E27FC236}">
                <a16:creationId xmlns:a16="http://schemas.microsoft.com/office/drawing/2014/main" id="{87111500-E085-4E0F-B957-B2DFB7B313AB}"/>
              </a:ext>
            </a:extLst>
          </p:cNvPr>
          <p:cNvSpPr/>
          <p:nvPr/>
        </p:nvSpPr>
        <p:spPr>
          <a:xfrm>
            <a:off x="2311810" y="4827781"/>
            <a:ext cx="1020416" cy="715580"/>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8" name="Rectangle 17">
            <a:extLst>
              <a:ext uri="{FF2B5EF4-FFF2-40B4-BE49-F238E27FC236}">
                <a16:creationId xmlns:a16="http://schemas.microsoft.com/office/drawing/2014/main" id="{E6F04DE4-C748-44CC-9D10-CD92AC6BA1A7}"/>
              </a:ext>
            </a:extLst>
          </p:cNvPr>
          <p:cNvSpPr/>
          <p:nvPr/>
        </p:nvSpPr>
        <p:spPr>
          <a:xfrm>
            <a:off x="2221384" y="4606089"/>
            <a:ext cx="521529" cy="365729"/>
          </a:xfrm>
          <a:prstGeom prst="rect">
            <a:avLst/>
          </a:prstGeom>
          <a:solidFill>
            <a:srgbClr val="8F2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srgbClr val="8F2D56"/>
              </a:solidFill>
              <a:latin typeface="Calibri" panose="020F0502020204030204"/>
            </a:endParaRPr>
          </a:p>
        </p:txBody>
      </p:sp>
      <p:sp>
        <p:nvSpPr>
          <p:cNvPr id="3" name="TextBox 2">
            <a:extLst>
              <a:ext uri="{FF2B5EF4-FFF2-40B4-BE49-F238E27FC236}">
                <a16:creationId xmlns:a16="http://schemas.microsoft.com/office/drawing/2014/main" id="{E3F2BC12-D1F6-4F9E-A0DD-F52202C3FF7B}"/>
              </a:ext>
            </a:extLst>
          </p:cNvPr>
          <p:cNvSpPr txBox="1"/>
          <p:nvPr/>
        </p:nvSpPr>
        <p:spPr>
          <a:xfrm>
            <a:off x="5243051" y="1639529"/>
            <a:ext cx="1607571" cy="369332"/>
          </a:xfrm>
          <a:prstGeom prst="rect">
            <a:avLst/>
          </a:prstGeom>
          <a:noFill/>
        </p:spPr>
        <p:txBody>
          <a:bodyPr wrap="square" rtlCol="0">
            <a:spAutoFit/>
          </a:bodyPr>
          <a:lstStyle/>
          <a:p>
            <a:pPr defTabSz="685800" eaLnBrk="1" fontAlgn="auto" hangingPunct="1">
              <a:spcBef>
                <a:spcPts val="0"/>
              </a:spcBef>
              <a:spcAft>
                <a:spcPts val="0"/>
              </a:spcAft>
            </a:pPr>
            <a:r>
              <a:rPr lang="en-IN" dirty="0">
                <a:solidFill>
                  <a:prstClr val="black">
                    <a:lumMod val="50000"/>
                    <a:lumOff val="50000"/>
                  </a:prstClr>
                </a:solidFill>
                <a:latin typeface="Agency FB" panose="020B0503020202020204" pitchFamily="34" charset="0"/>
              </a:rPr>
              <a:t>STUDY</a:t>
            </a:r>
          </a:p>
        </p:txBody>
      </p:sp>
      <p:grpSp>
        <p:nvGrpSpPr>
          <p:cNvPr id="28" name="Group 27">
            <a:extLst>
              <a:ext uri="{FF2B5EF4-FFF2-40B4-BE49-F238E27FC236}">
                <a16:creationId xmlns:a16="http://schemas.microsoft.com/office/drawing/2014/main" id="{66FA20DF-9401-4758-BDC0-554876D8CC42}"/>
              </a:ext>
            </a:extLst>
          </p:cNvPr>
          <p:cNvGrpSpPr/>
          <p:nvPr/>
        </p:nvGrpSpPr>
        <p:grpSpPr>
          <a:xfrm>
            <a:off x="5236957" y="2353922"/>
            <a:ext cx="3362633" cy="487056"/>
            <a:chOff x="6990735" y="1794964"/>
            <a:chExt cx="4483510" cy="649408"/>
          </a:xfrm>
        </p:grpSpPr>
        <p:sp>
          <p:nvSpPr>
            <p:cNvPr id="29" name="TextBox 28">
              <a:extLst>
                <a:ext uri="{FF2B5EF4-FFF2-40B4-BE49-F238E27FC236}">
                  <a16:creationId xmlns:a16="http://schemas.microsoft.com/office/drawing/2014/main" id="{2889449E-B1BC-4680-A176-685BD70A1D01}"/>
                </a:ext>
              </a:extLst>
            </p:cNvPr>
            <p:cNvSpPr txBox="1"/>
            <p:nvPr/>
          </p:nvSpPr>
          <p:spPr>
            <a:xfrm>
              <a:off x="7964130" y="1794964"/>
              <a:ext cx="3510115" cy="492442"/>
            </a:xfrm>
            <a:prstGeom prst="rect">
              <a:avLst/>
            </a:prstGeom>
            <a:noFill/>
          </p:spPr>
          <p:txBody>
            <a:bodyPr wrap="square" rtlCol="0">
              <a:spAutoFit/>
            </a:bodyPr>
            <a:lstStyle/>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31-October 2018 (Baseline)</a:t>
              </a:r>
            </a:p>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(141/247)</a:t>
              </a:r>
            </a:p>
          </p:txBody>
        </p:sp>
        <p:sp>
          <p:nvSpPr>
            <p:cNvPr id="30" name="TextBox 29">
              <a:extLst>
                <a:ext uri="{FF2B5EF4-FFF2-40B4-BE49-F238E27FC236}">
                  <a16:creationId xmlns:a16="http://schemas.microsoft.com/office/drawing/2014/main" id="{08EB6DC9-E7EC-4E2D-8F76-A4485B45402D}"/>
                </a:ext>
              </a:extLst>
            </p:cNvPr>
            <p:cNvSpPr txBox="1"/>
            <p:nvPr/>
          </p:nvSpPr>
          <p:spPr>
            <a:xfrm>
              <a:off x="6990735" y="1890375"/>
              <a:ext cx="973395" cy="553997"/>
            </a:xfrm>
            <a:prstGeom prst="rect">
              <a:avLst/>
            </a:prstGeom>
            <a:noFill/>
          </p:spPr>
          <p:txBody>
            <a:bodyPr wrap="square" rtlCol="0">
              <a:spAutoFit/>
            </a:bodyPr>
            <a:lstStyle/>
            <a:p>
              <a:pPr defTabSz="685800" eaLnBrk="1" fontAlgn="auto" hangingPunct="1">
                <a:spcBef>
                  <a:spcPts val="0"/>
                </a:spcBef>
                <a:spcAft>
                  <a:spcPts val="0"/>
                </a:spcAft>
              </a:pPr>
              <a:r>
                <a:rPr lang="en-IN" sz="2100" dirty="0">
                  <a:solidFill>
                    <a:prstClr val="black">
                      <a:lumMod val="50000"/>
                      <a:lumOff val="50000"/>
                    </a:prstClr>
                  </a:solidFill>
                  <a:latin typeface="Agency FB" panose="020B0503020202020204" pitchFamily="34" charset="0"/>
                </a:rPr>
                <a:t>57.2%</a:t>
              </a:r>
            </a:p>
          </p:txBody>
        </p:sp>
      </p:grpSp>
      <p:grpSp>
        <p:nvGrpSpPr>
          <p:cNvPr id="31" name="Group 30">
            <a:extLst>
              <a:ext uri="{FF2B5EF4-FFF2-40B4-BE49-F238E27FC236}">
                <a16:creationId xmlns:a16="http://schemas.microsoft.com/office/drawing/2014/main" id="{5F6D23AE-6770-4078-804F-F45AD9DD542C}"/>
              </a:ext>
            </a:extLst>
          </p:cNvPr>
          <p:cNvGrpSpPr/>
          <p:nvPr/>
        </p:nvGrpSpPr>
        <p:grpSpPr>
          <a:xfrm>
            <a:off x="5236957" y="2941901"/>
            <a:ext cx="3362633" cy="487056"/>
            <a:chOff x="6990735" y="1794964"/>
            <a:chExt cx="4483510" cy="649408"/>
          </a:xfrm>
        </p:grpSpPr>
        <p:sp>
          <p:nvSpPr>
            <p:cNvPr id="32" name="TextBox 31">
              <a:extLst>
                <a:ext uri="{FF2B5EF4-FFF2-40B4-BE49-F238E27FC236}">
                  <a16:creationId xmlns:a16="http://schemas.microsoft.com/office/drawing/2014/main" id="{A8708CC1-AA55-4AA1-A4E2-F3E8D26C29CB}"/>
                </a:ext>
              </a:extLst>
            </p:cNvPr>
            <p:cNvSpPr txBox="1"/>
            <p:nvPr/>
          </p:nvSpPr>
          <p:spPr>
            <a:xfrm>
              <a:off x="7964130" y="1794964"/>
              <a:ext cx="3510115" cy="492442"/>
            </a:xfrm>
            <a:prstGeom prst="rect">
              <a:avLst/>
            </a:prstGeom>
            <a:noFill/>
          </p:spPr>
          <p:txBody>
            <a:bodyPr wrap="square" rtlCol="0">
              <a:spAutoFit/>
            </a:bodyPr>
            <a:lstStyle/>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30-November 2018</a:t>
              </a:r>
            </a:p>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(141/247)</a:t>
              </a:r>
            </a:p>
          </p:txBody>
        </p:sp>
        <p:sp>
          <p:nvSpPr>
            <p:cNvPr id="33" name="TextBox 32">
              <a:extLst>
                <a:ext uri="{FF2B5EF4-FFF2-40B4-BE49-F238E27FC236}">
                  <a16:creationId xmlns:a16="http://schemas.microsoft.com/office/drawing/2014/main" id="{47AC3FBB-4365-4E73-8B7A-4664869115F3}"/>
                </a:ext>
              </a:extLst>
            </p:cNvPr>
            <p:cNvSpPr txBox="1"/>
            <p:nvPr/>
          </p:nvSpPr>
          <p:spPr>
            <a:xfrm>
              <a:off x="6990735" y="1890375"/>
              <a:ext cx="973395" cy="553997"/>
            </a:xfrm>
            <a:prstGeom prst="rect">
              <a:avLst/>
            </a:prstGeom>
            <a:noFill/>
          </p:spPr>
          <p:txBody>
            <a:bodyPr wrap="square" rtlCol="0">
              <a:spAutoFit/>
            </a:bodyPr>
            <a:lstStyle/>
            <a:p>
              <a:pPr defTabSz="685800" eaLnBrk="1" fontAlgn="auto" hangingPunct="1">
                <a:spcBef>
                  <a:spcPts val="0"/>
                </a:spcBef>
                <a:spcAft>
                  <a:spcPts val="0"/>
                </a:spcAft>
              </a:pPr>
              <a:r>
                <a:rPr lang="en-IN" sz="2100" dirty="0">
                  <a:solidFill>
                    <a:prstClr val="black">
                      <a:lumMod val="50000"/>
                      <a:lumOff val="50000"/>
                    </a:prstClr>
                  </a:solidFill>
                  <a:latin typeface="Agency FB" panose="020B0503020202020204" pitchFamily="34" charset="0"/>
                </a:rPr>
                <a:t>57.2%</a:t>
              </a:r>
            </a:p>
          </p:txBody>
        </p:sp>
      </p:grpSp>
      <p:grpSp>
        <p:nvGrpSpPr>
          <p:cNvPr id="34" name="Group 33">
            <a:extLst>
              <a:ext uri="{FF2B5EF4-FFF2-40B4-BE49-F238E27FC236}">
                <a16:creationId xmlns:a16="http://schemas.microsoft.com/office/drawing/2014/main" id="{745496A6-2FA5-484D-B6B1-70848EB74264}"/>
              </a:ext>
            </a:extLst>
          </p:cNvPr>
          <p:cNvGrpSpPr/>
          <p:nvPr/>
        </p:nvGrpSpPr>
        <p:grpSpPr>
          <a:xfrm>
            <a:off x="5236957" y="3557414"/>
            <a:ext cx="3362633" cy="487056"/>
            <a:chOff x="6990735" y="1794964"/>
            <a:chExt cx="4483510" cy="649408"/>
          </a:xfrm>
        </p:grpSpPr>
        <p:sp>
          <p:nvSpPr>
            <p:cNvPr id="35" name="TextBox 34">
              <a:extLst>
                <a:ext uri="{FF2B5EF4-FFF2-40B4-BE49-F238E27FC236}">
                  <a16:creationId xmlns:a16="http://schemas.microsoft.com/office/drawing/2014/main" id="{C235A7A7-A4ED-44F4-A6A6-529AE2073AD0}"/>
                </a:ext>
              </a:extLst>
            </p:cNvPr>
            <p:cNvSpPr txBox="1"/>
            <p:nvPr/>
          </p:nvSpPr>
          <p:spPr>
            <a:xfrm>
              <a:off x="7964130" y="1794964"/>
              <a:ext cx="3510115" cy="492442"/>
            </a:xfrm>
            <a:prstGeom prst="rect">
              <a:avLst/>
            </a:prstGeom>
            <a:noFill/>
          </p:spPr>
          <p:txBody>
            <a:bodyPr wrap="square" rtlCol="0">
              <a:spAutoFit/>
            </a:bodyPr>
            <a:lstStyle/>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28-February 2019</a:t>
              </a:r>
            </a:p>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(181/249)</a:t>
              </a:r>
            </a:p>
          </p:txBody>
        </p:sp>
        <p:sp>
          <p:nvSpPr>
            <p:cNvPr id="36" name="TextBox 35">
              <a:extLst>
                <a:ext uri="{FF2B5EF4-FFF2-40B4-BE49-F238E27FC236}">
                  <a16:creationId xmlns:a16="http://schemas.microsoft.com/office/drawing/2014/main" id="{FB56A0EB-0F29-417B-86D2-72BEF4CF2738}"/>
                </a:ext>
              </a:extLst>
            </p:cNvPr>
            <p:cNvSpPr txBox="1"/>
            <p:nvPr/>
          </p:nvSpPr>
          <p:spPr>
            <a:xfrm>
              <a:off x="6990735" y="1890375"/>
              <a:ext cx="973395" cy="553997"/>
            </a:xfrm>
            <a:prstGeom prst="rect">
              <a:avLst/>
            </a:prstGeom>
            <a:noFill/>
          </p:spPr>
          <p:txBody>
            <a:bodyPr wrap="square" rtlCol="0">
              <a:spAutoFit/>
            </a:bodyPr>
            <a:lstStyle/>
            <a:p>
              <a:pPr defTabSz="685800" eaLnBrk="1" fontAlgn="auto" hangingPunct="1">
                <a:spcBef>
                  <a:spcPts val="0"/>
                </a:spcBef>
                <a:spcAft>
                  <a:spcPts val="0"/>
                </a:spcAft>
              </a:pPr>
              <a:r>
                <a:rPr lang="en-IN" sz="2100" dirty="0">
                  <a:solidFill>
                    <a:prstClr val="black">
                      <a:lumMod val="50000"/>
                      <a:lumOff val="50000"/>
                    </a:prstClr>
                  </a:solidFill>
                  <a:latin typeface="Agency FB" panose="020B0503020202020204" pitchFamily="34" charset="0"/>
                </a:rPr>
                <a:t>72.7%</a:t>
              </a:r>
            </a:p>
          </p:txBody>
        </p:sp>
      </p:grpSp>
      <p:grpSp>
        <p:nvGrpSpPr>
          <p:cNvPr id="37" name="Group 36">
            <a:extLst>
              <a:ext uri="{FF2B5EF4-FFF2-40B4-BE49-F238E27FC236}">
                <a16:creationId xmlns:a16="http://schemas.microsoft.com/office/drawing/2014/main" id="{7A82AEC4-AA50-448B-9607-8A6E38B9223C}"/>
              </a:ext>
            </a:extLst>
          </p:cNvPr>
          <p:cNvGrpSpPr/>
          <p:nvPr/>
        </p:nvGrpSpPr>
        <p:grpSpPr>
          <a:xfrm>
            <a:off x="5243050" y="4170664"/>
            <a:ext cx="3362633" cy="810223"/>
            <a:chOff x="6990735" y="1794964"/>
            <a:chExt cx="4483510" cy="1080296"/>
          </a:xfrm>
        </p:grpSpPr>
        <p:sp>
          <p:nvSpPr>
            <p:cNvPr id="38" name="TextBox 37">
              <a:extLst>
                <a:ext uri="{FF2B5EF4-FFF2-40B4-BE49-F238E27FC236}">
                  <a16:creationId xmlns:a16="http://schemas.microsoft.com/office/drawing/2014/main" id="{ABBC69A0-9900-4F03-A0F6-25ED49E4D06E}"/>
                </a:ext>
              </a:extLst>
            </p:cNvPr>
            <p:cNvSpPr txBox="1"/>
            <p:nvPr/>
          </p:nvSpPr>
          <p:spPr>
            <a:xfrm>
              <a:off x="7964130" y="1794964"/>
              <a:ext cx="3510115" cy="492442"/>
            </a:xfrm>
            <a:prstGeom prst="rect">
              <a:avLst/>
            </a:prstGeom>
            <a:noFill/>
          </p:spPr>
          <p:txBody>
            <a:bodyPr wrap="square" rtlCol="0">
              <a:spAutoFit/>
            </a:bodyPr>
            <a:lstStyle/>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31-May 2019</a:t>
              </a:r>
            </a:p>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(204/254)</a:t>
              </a:r>
            </a:p>
          </p:txBody>
        </p:sp>
        <p:sp>
          <p:nvSpPr>
            <p:cNvPr id="39" name="TextBox 38">
              <a:extLst>
                <a:ext uri="{FF2B5EF4-FFF2-40B4-BE49-F238E27FC236}">
                  <a16:creationId xmlns:a16="http://schemas.microsoft.com/office/drawing/2014/main" id="{5CDC477A-8C39-42B4-BFD5-36F82FC7E6E8}"/>
                </a:ext>
              </a:extLst>
            </p:cNvPr>
            <p:cNvSpPr txBox="1"/>
            <p:nvPr/>
          </p:nvSpPr>
          <p:spPr>
            <a:xfrm>
              <a:off x="6990735" y="1890375"/>
              <a:ext cx="973395" cy="984885"/>
            </a:xfrm>
            <a:prstGeom prst="rect">
              <a:avLst/>
            </a:prstGeom>
            <a:noFill/>
          </p:spPr>
          <p:txBody>
            <a:bodyPr wrap="square" rtlCol="0">
              <a:spAutoFit/>
            </a:bodyPr>
            <a:lstStyle/>
            <a:p>
              <a:pPr defTabSz="685800" eaLnBrk="1" fontAlgn="auto" hangingPunct="1">
                <a:spcBef>
                  <a:spcPts val="0"/>
                </a:spcBef>
                <a:spcAft>
                  <a:spcPts val="0"/>
                </a:spcAft>
              </a:pPr>
              <a:r>
                <a:rPr lang="en-IN" sz="2100" dirty="0">
                  <a:solidFill>
                    <a:srgbClr val="ED7D31"/>
                  </a:solidFill>
                  <a:latin typeface="Agency FB" panose="020B0503020202020204" pitchFamily="34" charset="0"/>
                </a:rPr>
                <a:t>80.0%</a:t>
              </a:r>
            </a:p>
          </p:txBody>
        </p:sp>
      </p:grpSp>
      <p:grpSp>
        <p:nvGrpSpPr>
          <p:cNvPr id="40" name="Group 39">
            <a:extLst>
              <a:ext uri="{FF2B5EF4-FFF2-40B4-BE49-F238E27FC236}">
                <a16:creationId xmlns:a16="http://schemas.microsoft.com/office/drawing/2014/main" id="{43B1962E-7B1A-4B38-A23A-CBFBDFA28EB3}"/>
              </a:ext>
            </a:extLst>
          </p:cNvPr>
          <p:cNvGrpSpPr/>
          <p:nvPr/>
        </p:nvGrpSpPr>
        <p:grpSpPr>
          <a:xfrm>
            <a:off x="5243050" y="4742250"/>
            <a:ext cx="3362633" cy="496290"/>
            <a:chOff x="6990735" y="1794964"/>
            <a:chExt cx="4483510" cy="661720"/>
          </a:xfrm>
        </p:grpSpPr>
        <p:sp>
          <p:nvSpPr>
            <p:cNvPr id="41" name="TextBox 40">
              <a:extLst>
                <a:ext uri="{FF2B5EF4-FFF2-40B4-BE49-F238E27FC236}">
                  <a16:creationId xmlns:a16="http://schemas.microsoft.com/office/drawing/2014/main" id="{6F0F6E39-98E9-4C41-81F4-7EF0E41A689A}"/>
                </a:ext>
              </a:extLst>
            </p:cNvPr>
            <p:cNvSpPr txBox="1"/>
            <p:nvPr/>
          </p:nvSpPr>
          <p:spPr>
            <a:xfrm>
              <a:off x="7964130" y="1794964"/>
              <a:ext cx="3510115" cy="661720"/>
            </a:xfrm>
            <a:prstGeom prst="rect">
              <a:avLst/>
            </a:prstGeom>
            <a:noFill/>
          </p:spPr>
          <p:txBody>
            <a:bodyPr wrap="square" rtlCol="0">
              <a:spAutoFit/>
            </a:bodyPr>
            <a:lstStyle/>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31-August 2019</a:t>
              </a:r>
            </a:p>
            <a:p>
              <a:pPr algn="just" defTabSz="685800" eaLnBrk="1" fontAlgn="auto" hangingPunct="1">
                <a:spcBef>
                  <a:spcPts val="0"/>
                </a:spcBef>
                <a:spcAft>
                  <a:spcPts val="0"/>
                </a:spcAft>
              </a:pPr>
              <a:r>
                <a:rPr lang="en-IN" sz="900" dirty="0">
                  <a:solidFill>
                    <a:prstClr val="black">
                      <a:lumMod val="50000"/>
                      <a:lumOff val="50000"/>
                    </a:prstClr>
                  </a:solidFill>
                  <a:latin typeface="Montserrat" panose="00000500000000000000" pitchFamily="2" charset="0"/>
                </a:rPr>
                <a:t>(179/224)</a:t>
              </a:r>
            </a:p>
            <a:p>
              <a:pPr algn="just" defTabSz="685800" eaLnBrk="1" fontAlgn="auto" hangingPunct="1">
                <a:spcBef>
                  <a:spcPts val="0"/>
                </a:spcBef>
                <a:spcAft>
                  <a:spcPts val="0"/>
                </a:spcAft>
              </a:pPr>
              <a:endParaRPr lang="en-IN" sz="825" dirty="0">
                <a:solidFill>
                  <a:prstClr val="black">
                    <a:lumMod val="50000"/>
                    <a:lumOff val="50000"/>
                  </a:prstClr>
                </a:solidFill>
                <a:latin typeface="Montserrat" panose="00000500000000000000" pitchFamily="2" charset="0"/>
              </a:endParaRPr>
            </a:p>
          </p:txBody>
        </p:sp>
        <p:sp>
          <p:nvSpPr>
            <p:cNvPr id="42" name="TextBox 41">
              <a:extLst>
                <a:ext uri="{FF2B5EF4-FFF2-40B4-BE49-F238E27FC236}">
                  <a16:creationId xmlns:a16="http://schemas.microsoft.com/office/drawing/2014/main" id="{C7637791-E809-4B65-AD6C-AB0C306B92AE}"/>
                </a:ext>
              </a:extLst>
            </p:cNvPr>
            <p:cNvSpPr txBox="1"/>
            <p:nvPr/>
          </p:nvSpPr>
          <p:spPr>
            <a:xfrm>
              <a:off x="6990735" y="1890375"/>
              <a:ext cx="973395" cy="553997"/>
            </a:xfrm>
            <a:prstGeom prst="rect">
              <a:avLst/>
            </a:prstGeom>
            <a:noFill/>
          </p:spPr>
          <p:txBody>
            <a:bodyPr wrap="square" rtlCol="0">
              <a:spAutoFit/>
            </a:bodyPr>
            <a:lstStyle/>
            <a:p>
              <a:pPr defTabSz="685800" eaLnBrk="1" fontAlgn="auto" hangingPunct="1">
                <a:spcBef>
                  <a:spcPts val="0"/>
                </a:spcBef>
                <a:spcAft>
                  <a:spcPts val="0"/>
                </a:spcAft>
              </a:pPr>
              <a:r>
                <a:rPr lang="en-IN" sz="2100" dirty="0">
                  <a:solidFill>
                    <a:prstClr val="black">
                      <a:lumMod val="50000"/>
                      <a:lumOff val="50000"/>
                    </a:prstClr>
                  </a:solidFill>
                  <a:latin typeface="Agency FB" panose="020B0503020202020204" pitchFamily="34" charset="0"/>
                </a:rPr>
                <a:t>79.9%</a:t>
              </a:r>
            </a:p>
          </p:txBody>
        </p:sp>
      </p:grpSp>
      <p:sp>
        <p:nvSpPr>
          <p:cNvPr id="43" name="TextBox 42">
            <a:extLst>
              <a:ext uri="{FF2B5EF4-FFF2-40B4-BE49-F238E27FC236}">
                <a16:creationId xmlns:a16="http://schemas.microsoft.com/office/drawing/2014/main" id="{2889449E-B1BC-4680-A176-685BD70A1D01}"/>
              </a:ext>
            </a:extLst>
          </p:cNvPr>
          <p:cNvSpPr txBox="1"/>
          <p:nvPr/>
        </p:nvSpPr>
        <p:spPr>
          <a:xfrm>
            <a:off x="5236957" y="1934735"/>
            <a:ext cx="2632587" cy="323165"/>
          </a:xfrm>
          <a:prstGeom prst="rect">
            <a:avLst/>
          </a:prstGeom>
          <a:noFill/>
        </p:spPr>
        <p:txBody>
          <a:bodyPr wrap="square" rtlCol="0">
            <a:spAutoFit/>
          </a:bodyPr>
          <a:lstStyle/>
          <a:p>
            <a:pPr algn="just" defTabSz="685800" eaLnBrk="1" fontAlgn="auto" hangingPunct="1">
              <a:spcBef>
                <a:spcPts val="0"/>
              </a:spcBef>
              <a:spcAft>
                <a:spcPts val="0"/>
              </a:spcAft>
            </a:pPr>
            <a:r>
              <a:rPr lang="en-IN" sz="750" i="1" dirty="0">
                <a:solidFill>
                  <a:prstClr val="black">
                    <a:lumMod val="50000"/>
                    <a:lumOff val="50000"/>
                  </a:prstClr>
                </a:solidFill>
                <a:latin typeface="Times New Roman" panose="02020603050405020304" pitchFamily="18" charset="0"/>
                <a:cs typeface="Times New Roman" panose="02020603050405020304" pitchFamily="18" charset="0"/>
              </a:rPr>
              <a:t>Quarter-End Results for Years 2018 and 2019</a:t>
            </a:r>
          </a:p>
          <a:p>
            <a:pPr algn="just" defTabSz="685800" eaLnBrk="1" fontAlgn="auto" hangingPunct="1">
              <a:spcBef>
                <a:spcPts val="0"/>
              </a:spcBef>
              <a:spcAft>
                <a:spcPts val="0"/>
              </a:spcAft>
            </a:pPr>
            <a:r>
              <a:rPr lang="en-IN" sz="750" i="1" dirty="0">
                <a:solidFill>
                  <a:prstClr val="black">
                    <a:lumMod val="50000"/>
                    <a:lumOff val="50000"/>
                  </a:prstClr>
                </a:solidFill>
                <a:latin typeface="Times New Roman" panose="02020603050405020304" pitchFamily="18" charset="0"/>
                <a:cs typeface="Times New Roman" panose="02020603050405020304" pitchFamily="18" charset="0"/>
              </a:rPr>
              <a:t>Numerator: Clients Meeting the Performance Measure</a:t>
            </a:r>
          </a:p>
        </p:txBody>
      </p:sp>
    </p:spTree>
    <p:extLst>
      <p:ext uri="{BB962C8B-B14F-4D97-AF65-F5344CB8AC3E}">
        <p14:creationId xmlns:p14="http://schemas.microsoft.com/office/powerpoint/2010/main" val="27318019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chemeClr val="bg1">
                <a:lumMod val="6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FD5325-3717-459B-90F1-3A5965EDA412}"/>
              </a:ext>
            </a:extLst>
          </p:cNvPr>
          <p:cNvSpPr/>
          <p:nvPr/>
        </p:nvSpPr>
        <p:spPr>
          <a:xfrm>
            <a:off x="229585" y="4063993"/>
            <a:ext cx="1857635" cy="187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8" name="Rectangle 7">
            <a:extLst>
              <a:ext uri="{FF2B5EF4-FFF2-40B4-BE49-F238E27FC236}">
                <a16:creationId xmlns:a16="http://schemas.microsoft.com/office/drawing/2014/main" id="{536B523D-820E-4BCE-8F4E-4AC0B65EE3DC}"/>
              </a:ext>
            </a:extLst>
          </p:cNvPr>
          <p:cNvSpPr/>
          <p:nvPr/>
        </p:nvSpPr>
        <p:spPr>
          <a:xfrm>
            <a:off x="907025" y="4352619"/>
            <a:ext cx="1215000" cy="342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9" name="TextBox 8">
            <a:extLst>
              <a:ext uri="{FF2B5EF4-FFF2-40B4-BE49-F238E27FC236}">
                <a16:creationId xmlns:a16="http://schemas.microsoft.com/office/drawing/2014/main" id="{19971030-0079-4680-BCA7-446A51A263F8}"/>
              </a:ext>
            </a:extLst>
          </p:cNvPr>
          <p:cNvSpPr txBox="1"/>
          <p:nvPr/>
        </p:nvSpPr>
        <p:spPr>
          <a:xfrm>
            <a:off x="199671" y="4042307"/>
            <a:ext cx="2017676" cy="253916"/>
          </a:xfrm>
          <a:prstGeom prst="rect">
            <a:avLst/>
          </a:prstGeom>
          <a:noFill/>
        </p:spPr>
        <p:txBody>
          <a:bodyPr wrap="square" rtlCol="0">
            <a:spAutoFit/>
          </a:bodyPr>
          <a:lstStyle/>
          <a:p>
            <a:pPr defTabSz="685800" eaLnBrk="1" fontAlgn="auto" hangingPunct="1">
              <a:spcBef>
                <a:spcPts val="0"/>
              </a:spcBef>
              <a:spcAft>
                <a:spcPts val="0"/>
              </a:spcAft>
            </a:pPr>
            <a:r>
              <a:rPr lang="en-IN" sz="1050" dirty="0">
                <a:solidFill>
                  <a:srgbClr val="8F2D56"/>
                </a:solidFill>
                <a:latin typeface="Agency FB" panose="020B0503020202020204" pitchFamily="34" charset="0"/>
              </a:rPr>
              <a:t>SYPHILIS: STUDY_DEMOGRAPHICS (79.9%)</a:t>
            </a:r>
          </a:p>
        </p:txBody>
      </p:sp>
      <p:sp>
        <p:nvSpPr>
          <p:cNvPr id="11" name="TextBox 10">
            <a:extLst>
              <a:ext uri="{FF2B5EF4-FFF2-40B4-BE49-F238E27FC236}">
                <a16:creationId xmlns:a16="http://schemas.microsoft.com/office/drawing/2014/main" id="{3897BC53-EE8A-4C7D-994F-00AD49C410E1}"/>
              </a:ext>
            </a:extLst>
          </p:cNvPr>
          <p:cNvSpPr txBox="1"/>
          <p:nvPr/>
        </p:nvSpPr>
        <p:spPr>
          <a:xfrm>
            <a:off x="861909" y="4401772"/>
            <a:ext cx="1305233" cy="173124"/>
          </a:xfrm>
          <a:prstGeom prst="rect">
            <a:avLst/>
          </a:prstGeom>
          <a:noFill/>
        </p:spPr>
        <p:txBody>
          <a:bodyPr wrap="square" rtlCol="0">
            <a:spAutoFit/>
          </a:bodyPr>
          <a:lstStyle/>
          <a:p>
            <a:pPr algn="just" defTabSz="685800" eaLnBrk="1" fontAlgn="auto" hangingPunct="1">
              <a:spcBef>
                <a:spcPts val="0"/>
              </a:spcBef>
              <a:spcAft>
                <a:spcPts val="0"/>
              </a:spcAft>
            </a:pPr>
            <a:r>
              <a:rPr lang="en-IN" sz="525" dirty="0">
                <a:solidFill>
                  <a:prstClr val="white">
                    <a:lumMod val="65000"/>
                  </a:prstClr>
                </a:solidFill>
                <a:latin typeface="Montserrat" panose="00000500000000000000" pitchFamily="2" charset="0"/>
              </a:rPr>
              <a:t>By Deserray James-Green</a:t>
            </a:r>
          </a:p>
        </p:txBody>
      </p:sp>
      <p:sp>
        <p:nvSpPr>
          <p:cNvPr id="17" name="Rectangle 16">
            <a:extLst>
              <a:ext uri="{FF2B5EF4-FFF2-40B4-BE49-F238E27FC236}">
                <a16:creationId xmlns:a16="http://schemas.microsoft.com/office/drawing/2014/main" id="{87111500-E085-4E0F-B957-B2DFB7B313AB}"/>
              </a:ext>
            </a:extLst>
          </p:cNvPr>
          <p:cNvSpPr/>
          <p:nvPr/>
        </p:nvSpPr>
        <p:spPr>
          <a:xfrm>
            <a:off x="320011" y="4827781"/>
            <a:ext cx="1020416" cy="715580"/>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8" name="Rectangle 17">
            <a:extLst>
              <a:ext uri="{FF2B5EF4-FFF2-40B4-BE49-F238E27FC236}">
                <a16:creationId xmlns:a16="http://schemas.microsoft.com/office/drawing/2014/main" id="{E6F04DE4-C748-44CC-9D10-CD92AC6BA1A7}"/>
              </a:ext>
            </a:extLst>
          </p:cNvPr>
          <p:cNvSpPr/>
          <p:nvPr/>
        </p:nvSpPr>
        <p:spPr>
          <a:xfrm>
            <a:off x="229585" y="4606089"/>
            <a:ext cx="521529" cy="365729"/>
          </a:xfrm>
          <a:prstGeom prst="rect">
            <a:avLst/>
          </a:prstGeom>
          <a:solidFill>
            <a:srgbClr val="8F2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srgbClr val="8F2D56"/>
              </a:solidFill>
              <a:latin typeface="Calibri" panose="020F0502020204030204"/>
            </a:endParaRPr>
          </a:p>
        </p:txBody>
      </p:sp>
      <p:graphicFrame>
        <p:nvGraphicFramePr>
          <p:cNvPr id="44" name="Chart 43"/>
          <p:cNvGraphicFramePr>
            <a:graphicFrameLocks noChangeAspect="1"/>
          </p:cNvGraphicFramePr>
          <p:nvPr/>
        </p:nvGraphicFramePr>
        <p:xfrm>
          <a:off x="2402310" y="1018193"/>
          <a:ext cx="2991992" cy="4438013"/>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Box 44">
            <a:extLst>
              <a:ext uri="{FF2B5EF4-FFF2-40B4-BE49-F238E27FC236}">
                <a16:creationId xmlns:a16="http://schemas.microsoft.com/office/drawing/2014/main" id="{3897BC53-EE8A-4C7D-994F-00AD49C410E1}"/>
              </a:ext>
            </a:extLst>
          </p:cNvPr>
          <p:cNvSpPr txBox="1"/>
          <p:nvPr/>
        </p:nvSpPr>
        <p:spPr>
          <a:xfrm rot="16200000">
            <a:off x="1548025" y="3056609"/>
            <a:ext cx="1523903" cy="207749"/>
          </a:xfrm>
          <a:prstGeom prst="rect">
            <a:avLst/>
          </a:prstGeom>
          <a:noFill/>
        </p:spPr>
        <p:txBody>
          <a:bodyPr wrap="square" rtlCol="0">
            <a:spAutoFit/>
          </a:bodyPr>
          <a:lstStyle/>
          <a:p>
            <a:pPr algn="ctr" defTabSz="685800" eaLnBrk="1" fontAlgn="auto" hangingPunct="1">
              <a:spcBef>
                <a:spcPts val="0"/>
              </a:spcBef>
              <a:spcAft>
                <a:spcPts val="0"/>
              </a:spcAft>
            </a:pPr>
            <a:r>
              <a:rPr lang="en-IN" sz="750" dirty="0">
                <a:solidFill>
                  <a:prstClr val="black">
                    <a:lumMod val="50000"/>
                    <a:lumOff val="50000"/>
                  </a:prstClr>
                </a:solidFill>
                <a:latin typeface="Agency FB" panose="020B0503020202020204" pitchFamily="34" charset="0"/>
              </a:rPr>
              <a:t>Not Meeting Performance Measure (</a:t>
            </a:r>
            <a:r>
              <a:rPr lang="en-IN" sz="750" i="1" dirty="0">
                <a:solidFill>
                  <a:prstClr val="black">
                    <a:lumMod val="50000"/>
                    <a:lumOff val="50000"/>
                  </a:prstClr>
                </a:solidFill>
                <a:latin typeface="Agency FB" panose="020B0503020202020204" pitchFamily="34" charset="0"/>
              </a:rPr>
              <a:t>n</a:t>
            </a:r>
            <a:r>
              <a:rPr lang="en-IN" sz="750" dirty="0">
                <a:solidFill>
                  <a:prstClr val="black">
                    <a:lumMod val="50000"/>
                    <a:lumOff val="50000"/>
                  </a:prstClr>
                </a:solidFill>
                <a:latin typeface="Agency FB" panose="020B0503020202020204" pitchFamily="34" charset="0"/>
              </a:rPr>
              <a:t> = 53)</a:t>
            </a:r>
          </a:p>
        </p:txBody>
      </p:sp>
      <p:graphicFrame>
        <p:nvGraphicFramePr>
          <p:cNvPr id="46" name="Chart 45"/>
          <p:cNvGraphicFramePr>
            <a:graphicFrameLocks noChangeAspect="1"/>
          </p:cNvGraphicFramePr>
          <p:nvPr/>
        </p:nvGraphicFramePr>
        <p:xfrm>
          <a:off x="5966126" y="1018193"/>
          <a:ext cx="3063289" cy="4437126"/>
        </p:xfrm>
        <a:graphic>
          <a:graphicData uri="http://schemas.openxmlformats.org/drawingml/2006/chart">
            <c:chart xmlns:c="http://schemas.openxmlformats.org/drawingml/2006/chart" xmlns:r="http://schemas.openxmlformats.org/officeDocument/2006/relationships" r:id="rId4"/>
          </a:graphicData>
        </a:graphic>
      </p:graphicFrame>
      <p:sp>
        <p:nvSpPr>
          <p:cNvPr id="47" name="TextBox 46">
            <a:extLst>
              <a:ext uri="{FF2B5EF4-FFF2-40B4-BE49-F238E27FC236}">
                <a16:creationId xmlns:a16="http://schemas.microsoft.com/office/drawing/2014/main" id="{3897BC53-EE8A-4C7D-994F-00AD49C410E1}"/>
              </a:ext>
            </a:extLst>
          </p:cNvPr>
          <p:cNvSpPr txBox="1"/>
          <p:nvPr/>
        </p:nvSpPr>
        <p:spPr>
          <a:xfrm rot="16200000">
            <a:off x="5111842" y="3056610"/>
            <a:ext cx="1523903" cy="207749"/>
          </a:xfrm>
          <a:prstGeom prst="rect">
            <a:avLst/>
          </a:prstGeom>
          <a:noFill/>
        </p:spPr>
        <p:txBody>
          <a:bodyPr wrap="square" rtlCol="0">
            <a:spAutoFit/>
          </a:bodyPr>
          <a:lstStyle/>
          <a:p>
            <a:pPr algn="ctr" defTabSz="685800" eaLnBrk="1" fontAlgn="auto" hangingPunct="1">
              <a:spcBef>
                <a:spcPts val="0"/>
              </a:spcBef>
              <a:spcAft>
                <a:spcPts val="0"/>
              </a:spcAft>
            </a:pPr>
            <a:r>
              <a:rPr lang="en-IN" sz="750" dirty="0">
                <a:solidFill>
                  <a:prstClr val="black">
                    <a:lumMod val="50000"/>
                    <a:lumOff val="50000"/>
                  </a:prstClr>
                </a:solidFill>
                <a:latin typeface="Agency FB" panose="020B0503020202020204" pitchFamily="34" charset="0"/>
              </a:rPr>
              <a:t>Meeting Performance Measure (</a:t>
            </a:r>
            <a:r>
              <a:rPr lang="en-IN" sz="750" i="1" dirty="0">
                <a:solidFill>
                  <a:prstClr val="black">
                    <a:lumMod val="50000"/>
                    <a:lumOff val="50000"/>
                  </a:prstClr>
                </a:solidFill>
                <a:latin typeface="Agency FB" panose="020B0503020202020204" pitchFamily="34" charset="0"/>
              </a:rPr>
              <a:t>n</a:t>
            </a:r>
            <a:r>
              <a:rPr lang="en-IN" sz="750" dirty="0">
                <a:solidFill>
                  <a:prstClr val="black">
                    <a:lumMod val="50000"/>
                    <a:lumOff val="50000"/>
                  </a:prstClr>
                </a:solidFill>
                <a:latin typeface="Agency FB" panose="020B0503020202020204" pitchFamily="34" charset="0"/>
              </a:rPr>
              <a:t> = 179)</a:t>
            </a:r>
          </a:p>
        </p:txBody>
      </p:sp>
    </p:spTree>
    <p:extLst>
      <p:ext uri="{BB962C8B-B14F-4D97-AF65-F5344CB8AC3E}">
        <p14:creationId xmlns:p14="http://schemas.microsoft.com/office/powerpoint/2010/main" val="23821616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100000">
              <a:schemeClr val="bg1">
                <a:lumMod val="6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Rounded Corners 22">
            <a:extLst>
              <a:ext uri="{FF2B5EF4-FFF2-40B4-BE49-F238E27FC236}">
                <a16:creationId xmlns:a16="http://schemas.microsoft.com/office/drawing/2014/main" id="{5AA6F2B8-3533-4DF6-B829-B4B9927A2EB6}"/>
              </a:ext>
            </a:extLst>
          </p:cNvPr>
          <p:cNvSpPr/>
          <p:nvPr/>
        </p:nvSpPr>
        <p:spPr>
          <a:xfrm>
            <a:off x="3063978" y="3846849"/>
            <a:ext cx="1117190" cy="515893"/>
          </a:xfrm>
          <a:prstGeom prst="roundRect">
            <a:avLst/>
          </a:prstGeom>
          <a:solidFill>
            <a:srgbClr val="73D2D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05</a:t>
            </a:r>
          </a:p>
        </p:txBody>
      </p:sp>
      <p:sp>
        <p:nvSpPr>
          <p:cNvPr id="22" name="Rectangle: Rounded Corners 21">
            <a:extLst>
              <a:ext uri="{FF2B5EF4-FFF2-40B4-BE49-F238E27FC236}">
                <a16:creationId xmlns:a16="http://schemas.microsoft.com/office/drawing/2014/main" id="{C851652F-1B21-4C47-9743-88E5119E63EF}"/>
              </a:ext>
            </a:extLst>
          </p:cNvPr>
          <p:cNvSpPr/>
          <p:nvPr/>
        </p:nvSpPr>
        <p:spPr>
          <a:xfrm>
            <a:off x="3063977" y="3295019"/>
            <a:ext cx="1485000" cy="515893"/>
          </a:xfrm>
          <a:prstGeom prst="roundRect">
            <a:avLst/>
          </a:prstGeom>
          <a:solidFill>
            <a:srgbClr val="FBB13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04</a:t>
            </a:r>
          </a:p>
        </p:txBody>
      </p:sp>
      <p:sp>
        <p:nvSpPr>
          <p:cNvPr id="21" name="Rectangle: Rounded Corners 20">
            <a:extLst>
              <a:ext uri="{FF2B5EF4-FFF2-40B4-BE49-F238E27FC236}">
                <a16:creationId xmlns:a16="http://schemas.microsoft.com/office/drawing/2014/main" id="{8D9EBFE9-A738-41CE-9C43-038F3D7A0017}"/>
              </a:ext>
            </a:extLst>
          </p:cNvPr>
          <p:cNvSpPr/>
          <p:nvPr/>
        </p:nvSpPr>
        <p:spPr>
          <a:xfrm>
            <a:off x="3063977" y="2743189"/>
            <a:ext cx="1117190" cy="515893"/>
          </a:xfrm>
          <a:prstGeom prst="roundRect">
            <a:avLst/>
          </a:prstGeom>
          <a:solidFill>
            <a:srgbClr val="2183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03</a:t>
            </a:r>
          </a:p>
        </p:txBody>
      </p:sp>
      <p:sp>
        <p:nvSpPr>
          <p:cNvPr id="20" name="Rectangle: Rounded Corners 19">
            <a:extLst>
              <a:ext uri="{FF2B5EF4-FFF2-40B4-BE49-F238E27FC236}">
                <a16:creationId xmlns:a16="http://schemas.microsoft.com/office/drawing/2014/main" id="{08F36D65-B68F-4C09-99F5-6557DA3CDD27}"/>
              </a:ext>
            </a:extLst>
          </p:cNvPr>
          <p:cNvSpPr/>
          <p:nvPr/>
        </p:nvSpPr>
        <p:spPr>
          <a:xfrm>
            <a:off x="3063977" y="2191359"/>
            <a:ext cx="1117190" cy="515893"/>
          </a:xfrm>
          <a:prstGeom prst="roundRect">
            <a:avLst/>
          </a:prstGeom>
          <a:solidFill>
            <a:srgbClr val="8F2D5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02</a:t>
            </a:r>
          </a:p>
        </p:txBody>
      </p:sp>
      <p:sp>
        <p:nvSpPr>
          <p:cNvPr id="16" name="Rectangle: Rounded Corners 15">
            <a:extLst>
              <a:ext uri="{FF2B5EF4-FFF2-40B4-BE49-F238E27FC236}">
                <a16:creationId xmlns:a16="http://schemas.microsoft.com/office/drawing/2014/main" id="{B0962F8C-5F10-447C-9C7F-4B527981C513}"/>
              </a:ext>
            </a:extLst>
          </p:cNvPr>
          <p:cNvSpPr/>
          <p:nvPr/>
        </p:nvSpPr>
        <p:spPr>
          <a:xfrm>
            <a:off x="3063977" y="1639530"/>
            <a:ext cx="1117190" cy="515893"/>
          </a:xfrm>
          <a:prstGeom prst="roundRect">
            <a:avLst/>
          </a:prstGeom>
          <a:solidFill>
            <a:srgbClr val="D8115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685800" eaLnBrk="1" fontAlgn="auto" hangingPunct="1">
              <a:spcBef>
                <a:spcPts val="0"/>
              </a:spcBef>
              <a:spcAft>
                <a:spcPts val="0"/>
              </a:spcAft>
            </a:pPr>
            <a:r>
              <a:rPr lang="en-IN" sz="2100" b="1" dirty="0">
                <a:solidFill>
                  <a:prstClr val="white"/>
                </a:solidFill>
                <a:latin typeface="Agency FB" panose="020B0503020202020204" pitchFamily="34" charset="0"/>
              </a:rPr>
              <a:t>01</a:t>
            </a:r>
          </a:p>
        </p:txBody>
      </p:sp>
      <p:sp>
        <p:nvSpPr>
          <p:cNvPr id="7" name="Freeform: Shape 6">
            <a:extLst>
              <a:ext uri="{FF2B5EF4-FFF2-40B4-BE49-F238E27FC236}">
                <a16:creationId xmlns:a16="http://schemas.microsoft.com/office/drawing/2014/main" id="{83AE1B1C-FBBB-4EEF-99E2-A95746E30C62}"/>
              </a:ext>
            </a:extLst>
          </p:cNvPr>
          <p:cNvSpPr/>
          <p:nvPr/>
        </p:nvSpPr>
        <p:spPr>
          <a:xfrm>
            <a:off x="470103" y="1321594"/>
            <a:ext cx="3169061" cy="4214813"/>
          </a:xfrm>
          <a:custGeom>
            <a:avLst/>
            <a:gdLst>
              <a:gd name="connsiteX0" fmla="*/ 0 w 4225414"/>
              <a:gd name="connsiteY0" fmla="*/ 0 h 5619750"/>
              <a:gd name="connsiteX1" fmla="*/ 3483086 w 4225414"/>
              <a:gd name="connsiteY1" fmla="*/ 0 h 5619750"/>
              <a:gd name="connsiteX2" fmla="*/ 3664975 w 4225414"/>
              <a:gd name="connsiteY2" fmla="*/ 0 h 5619750"/>
              <a:gd name="connsiteX3" fmla="*/ 3935355 w 4225414"/>
              <a:gd name="connsiteY3" fmla="*/ 0 h 5619750"/>
              <a:gd name="connsiteX4" fmla="*/ 4225414 w 4225414"/>
              <a:gd name="connsiteY4" fmla="*/ 290059 h 5619750"/>
              <a:gd name="connsiteX5" fmla="*/ 4225414 w 4225414"/>
              <a:gd name="connsiteY5" fmla="*/ 5329691 h 5619750"/>
              <a:gd name="connsiteX6" fmla="*/ 3935355 w 4225414"/>
              <a:gd name="connsiteY6" fmla="*/ 5619750 h 5619750"/>
              <a:gd name="connsiteX7" fmla="*/ 3664975 w 4225414"/>
              <a:gd name="connsiteY7" fmla="*/ 5619750 h 5619750"/>
              <a:gd name="connsiteX8" fmla="*/ 3483086 w 4225414"/>
              <a:gd name="connsiteY8" fmla="*/ 5619750 h 5619750"/>
              <a:gd name="connsiteX9" fmla="*/ 0 w 4225414"/>
              <a:gd name="connsiteY9" fmla="*/ 5619750 h 5619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25414" h="5619750">
                <a:moveTo>
                  <a:pt x="0" y="0"/>
                </a:moveTo>
                <a:lnTo>
                  <a:pt x="3483086" y="0"/>
                </a:lnTo>
                <a:lnTo>
                  <a:pt x="3664975" y="0"/>
                </a:lnTo>
                <a:lnTo>
                  <a:pt x="3935355" y="0"/>
                </a:lnTo>
                <a:cubicBezTo>
                  <a:pt x="4095550" y="0"/>
                  <a:pt x="4225414" y="129864"/>
                  <a:pt x="4225414" y="290059"/>
                </a:cubicBezTo>
                <a:lnTo>
                  <a:pt x="4225414" y="5329691"/>
                </a:lnTo>
                <a:cubicBezTo>
                  <a:pt x="4225414" y="5489886"/>
                  <a:pt x="4095550" y="5619750"/>
                  <a:pt x="3935355" y="5619750"/>
                </a:cubicBezTo>
                <a:lnTo>
                  <a:pt x="3664975" y="5619750"/>
                </a:lnTo>
                <a:lnTo>
                  <a:pt x="3483086" y="5619750"/>
                </a:lnTo>
                <a:lnTo>
                  <a:pt x="0" y="5619750"/>
                </a:lnTo>
                <a:close/>
              </a:path>
            </a:pathLst>
          </a:custGeom>
          <a:gradFill flip="none" rotWithShape="1">
            <a:gsLst>
              <a:gs pos="22000">
                <a:schemeClr val="bg1"/>
              </a:gs>
              <a:gs pos="74000">
                <a:schemeClr val="bg1">
                  <a:lumMod val="95000"/>
                </a:schemeClr>
              </a:gs>
            </a:gsLst>
            <a:lin ang="2700000" scaled="1"/>
            <a:tileRect/>
          </a:gradFill>
          <a:ln>
            <a:noFill/>
          </a:ln>
          <a:effectLst>
            <a:outerShdw blurRad="203200" dist="152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3" name="Rectangle 12">
            <a:extLst>
              <a:ext uri="{FF2B5EF4-FFF2-40B4-BE49-F238E27FC236}">
                <a16:creationId xmlns:a16="http://schemas.microsoft.com/office/drawing/2014/main" id="{6824F499-20C8-4D73-B49D-6DD55A41C2A6}"/>
              </a:ext>
            </a:extLst>
          </p:cNvPr>
          <p:cNvSpPr/>
          <p:nvPr/>
        </p:nvSpPr>
        <p:spPr>
          <a:xfrm>
            <a:off x="470104" y="1321594"/>
            <a:ext cx="2593874" cy="122493"/>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0" name="Rectangle 9">
            <a:extLst>
              <a:ext uri="{FF2B5EF4-FFF2-40B4-BE49-F238E27FC236}">
                <a16:creationId xmlns:a16="http://schemas.microsoft.com/office/drawing/2014/main" id="{35FD5325-3717-459B-90F1-3A5965EDA412}"/>
              </a:ext>
            </a:extLst>
          </p:cNvPr>
          <p:cNvSpPr/>
          <p:nvPr/>
        </p:nvSpPr>
        <p:spPr>
          <a:xfrm>
            <a:off x="470104" y="4099663"/>
            <a:ext cx="1651922" cy="187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6" name="Rectangle 5">
            <a:extLst>
              <a:ext uri="{FF2B5EF4-FFF2-40B4-BE49-F238E27FC236}">
                <a16:creationId xmlns:a16="http://schemas.microsoft.com/office/drawing/2014/main" id="{0B782959-5560-4202-A136-BCA075A490B3}"/>
              </a:ext>
            </a:extLst>
          </p:cNvPr>
          <p:cNvSpPr/>
          <p:nvPr/>
        </p:nvSpPr>
        <p:spPr>
          <a:xfrm>
            <a:off x="741107" y="1321594"/>
            <a:ext cx="49775" cy="4214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8" name="Rectangle 7">
            <a:extLst>
              <a:ext uri="{FF2B5EF4-FFF2-40B4-BE49-F238E27FC236}">
                <a16:creationId xmlns:a16="http://schemas.microsoft.com/office/drawing/2014/main" id="{536B523D-820E-4BCE-8F4E-4AC0B65EE3DC}"/>
              </a:ext>
            </a:extLst>
          </p:cNvPr>
          <p:cNvSpPr/>
          <p:nvPr/>
        </p:nvSpPr>
        <p:spPr>
          <a:xfrm>
            <a:off x="907025" y="4352619"/>
            <a:ext cx="1215000" cy="342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9" name="TextBox 8">
            <a:extLst>
              <a:ext uri="{FF2B5EF4-FFF2-40B4-BE49-F238E27FC236}">
                <a16:creationId xmlns:a16="http://schemas.microsoft.com/office/drawing/2014/main" id="{19971030-0079-4680-BCA7-446A51A263F8}"/>
              </a:ext>
            </a:extLst>
          </p:cNvPr>
          <p:cNvSpPr txBox="1"/>
          <p:nvPr/>
        </p:nvSpPr>
        <p:spPr>
          <a:xfrm>
            <a:off x="884904" y="4077541"/>
            <a:ext cx="1117190" cy="253916"/>
          </a:xfrm>
          <a:prstGeom prst="rect">
            <a:avLst/>
          </a:prstGeom>
          <a:noFill/>
        </p:spPr>
        <p:txBody>
          <a:bodyPr wrap="square" rtlCol="0">
            <a:spAutoFit/>
          </a:bodyPr>
          <a:lstStyle/>
          <a:p>
            <a:pPr defTabSz="685800" eaLnBrk="1" fontAlgn="auto" hangingPunct="1">
              <a:spcBef>
                <a:spcPts val="0"/>
              </a:spcBef>
              <a:spcAft>
                <a:spcPts val="0"/>
              </a:spcAft>
            </a:pPr>
            <a:r>
              <a:rPr lang="en-IN" sz="1050" dirty="0">
                <a:solidFill>
                  <a:srgbClr val="8F2D56"/>
                </a:solidFill>
                <a:latin typeface="Agency FB" panose="020B0503020202020204" pitchFamily="34" charset="0"/>
              </a:rPr>
              <a:t>SYPHILIS</a:t>
            </a:r>
          </a:p>
        </p:txBody>
      </p:sp>
      <p:sp>
        <p:nvSpPr>
          <p:cNvPr id="12" name="TextBox 11">
            <a:extLst>
              <a:ext uri="{FF2B5EF4-FFF2-40B4-BE49-F238E27FC236}">
                <a16:creationId xmlns:a16="http://schemas.microsoft.com/office/drawing/2014/main" id="{A3D6E4EA-59ED-4E27-B6F1-FB64219B8EED}"/>
              </a:ext>
            </a:extLst>
          </p:cNvPr>
          <p:cNvSpPr txBox="1"/>
          <p:nvPr/>
        </p:nvSpPr>
        <p:spPr>
          <a:xfrm rot="16200000">
            <a:off x="730033" y="1819705"/>
            <a:ext cx="1305233" cy="553998"/>
          </a:xfrm>
          <a:prstGeom prst="rect">
            <a:avLst/>
          </a:prstGeom>
          <a:noFill/>
        </p:spPr>
        <p:txBody>
          <a:bodyPr wrap="square" rtlCol="0">
            <a:spAutoFit/>
          </a:bodyPr>
          <a:lstStyle/>
          <a:p>
            <a:pPr defTabSz="685800" eaLnBrk="1" fontAlgn="auto" hangingPunct="1">
              <a:spcBef>
                <a:spcPts val="0"/>
              </a:spcBef>
              <a:spcAft>
                <a:spcPts val="0"/>
              </a:spcAft>
            </a:pPr>
            <a:r>
              <a:rPr lang="en-IN" sz="3000" b="1" dirty="0">
                <a:solidFill>
                  <a:srgbClr val="218380"/>
                </a:solidFill>
                <a:latin typeface="Agency FB" panose="020B0503020202020204" pitchFamily="34" charset="0"/>
              </a:rPr>
              <a:t>PDSA</a:t>
            </a:r>
          </a:p>
        </p:txBody>
      </p:sp>
      <p:sp>
        <p:nvSpPr>
          <p:cNvPr id="14" name="TextBox 13">
            <a:extLst>
              <a:ext uri="{FF2B5EF4-FFF2-40B4-BE49-F238E27FC236}">
                <a16:creationId xmlns:a16="http://schemas.microsoft.com/office/drawing/2014/main" id="{BF3FF7B2-4940-404C-B39B-C8B665009A01}"/>
              </a:ext>
            </a:extLst>
          </p:cNvPr>
          <p:cNvSpPr txBox="1"/>
          <p:nvPr/>
        </p:nvSpPr>
        <p:spPr>
          <a:xfrm>
            <a:off x="1166977" y="2641688"/>
            <a:ext cx="1305233" cy="369332"/>
          </a:xfrm>
          <a:prstGeom prst="rect">
            <a:avLst/>
          </a:prstGeom>
          <a:noFill/>
        </p:spPr>
        <p:txBody>
          <a:bodyPr wrap="square" rtlCol="0">
            <a:spAutoFit/>
          </a:bodyPr>
          <a:lstStyle/>
          <a:p>
            <a:pPr defTabSz="685800" eaLnBrk="1" fontAlgn="auto" hangingPunct="1">
              <a:spcBef>
                <a:spcPts val="0"/>
              </a:spcBef>
              <a:spcAft>
                <a:spcPts val="0"/>
              </a:spcAft>
            </a:pPr>
            <a:r>
              <a:rPr lang="en-IN" b="1" dirty="0">
                <a:solidFill>
                  <a:prstClr val="white">
                    <a:lumMod val="75000"/>
                  </a:prstClr>
                </a:solidFill>
                <a:latin typeface="Agency FB" panose="020B0503020202020204" pitchFamily="34" charset="0"/>
              </a:rPr>
              <a:t>REPORT</a:t>
            </a:r>
          </a:p>
        </p:txBody>
      </p:sp>
      <p:sp>
        <p:nvSpPr>
          <p:cNvPr id="15" name="TextBox 14">
            <a:extLst>
              <a:ext uri="{FF2B5EF4-FFF2-40B4-BE49-F238E27FC236}">
                <a16:creationId xmlns:a16="http://schemas.microsoft.com/office/drawing/2014/main" id="{AF43733D-47CA-40F6-8EE9-BF1A5A27CB83}"/>
              </a:ext>
            </a:extLst>
          </p:cNvPr>
          <p:cNvSpPr txBox="1"/>
          <p:nvPr/>
        </p:nvSpPr>
        <p:spPr>
          <a:xfrm rot="16200000">
            <a:off x="1349477" y="3072187"/>
            <a:ext cx="1305233" cy="461665"/>
          </a:xfrm>
          <a:prstGeom prst="rect">
            <a:avLst/>
          </a:prstGeom>
          <a:noFill/>
        </p:spPr>
        <p:txBody>
          <a:bodyPr wrap="square" rtlCol="0">
            <a:spAutoFit/>
          </a:bodyPr>
          <a:lstStyle/>
          <a:p>
            <a:pPr algn="r" defTabSz="685800" eaLnBrk="1" fontAlgn="auto" hangingPunct="1">
              <a:spcBef>
                <a:spcPts val="0"/>
              </a:spcBef>
              <a:spcAft>
                <a:spcPts val="0"/>
              </a:spcAft>
            </a:pPr>
            <a:r>
              <a:rPr lang="en-IN" sz="2400" b="1" dirty="0">
                <a:solidFill>
                  <a:srgbClr val="D81159"/>
                </a:solidFill>
                <a:latin typeface="Agency FB" panose="020B0503020202020204" pitchFamily="34" charset="0"/>
              </a:rPr>
              <a:t>2019</a:t>
            </a:r>
          </a:p>
        </p:txBody>
      </p:sp>
      <p:sp>
        <p:nvSpPr>
          <p:cNvPr id="17" name="Rectangle 16">
            <a:extLst>
              <a:ext uri="{FF2B5EF4-FFF2-40B4-BE49-F238E27FC236}">
                <a16:creationId xmlns:a16="http://schemas.microsoft.com/office/drawing/2014/main" id="{87111500-E085-4E0F-B957-B2DFB7B313AB}"/>
              </a:ext>
            </a:extLst>
          </p:cNvPr>
          <p:cNvSpPr/>
          <p:nvPr/>
        </p:nvSpPr>
        <p:spPr>
          <a:xfrm>
            <a:off x="2311810" y="4827781"/>
            <a:ext cx="1020416" cy="715580"/>
          </a:xfrm>
          <a:prstGeom prst="rect">
            <a:avLst/>
          </a:prstGeom>
          <a:solidFill>
            <a:srgbClr val="FB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prstClr val="white"/>
              </a:solidFill>
              <a:latin typeface="Calibri" panose="020F0502020204030204"/>
            </a:endParaRPr>
          </a:p>
        </p:txBody>
      </p:sp>
      <p:sp>
        <p:nvSpPr>
          <p:cNvPr id="18" name="Rectangle 17">
            <a:extLst>
              <a:ext uri="{FF2B5EF4-FFF2-40B4-BE49-F238E27FC236}">
                <a16:creationId xmlns:a16="http://schemas.microsoft.com/office/drawing/2014/main" id="{E6F04DE4-C748-44CC-9D10-CD92AC6BA1A7}"/>
              </a:ext>
            </a:extLst>
          </p:cNvPr>
          <p:cNvSpPr/>
          <p:nvPr/>
        </p:nvSpPr>
        <p:spPr>
          <a:xfrm>
            <a:off x="2221384" y="4606089"/>
            <a:ext cx="521529" cy="365729"/>
          </a:xfrm>
          <a:prstGeom prst="rect">
            <a:avLst/>
          </a:prstGeom>
          <a:solidFill>
            <a:srgbClr val="8F2D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endParaRPr lang="en-IN" sz="1350">
              <a:solidFill>
                <a:srgbClr val="8F2D56"/>
              </a:solidFill>
              <a:latin typeface="Calibri" panose="020F0502020204030204"/>
            </a:endParaRPr>
          </a:p>
        </p:txBody>
      </p:sp>
      <p:sp>
        <p:nvSpPr>
          <p:cNvPr id="3" name="TextBox 2">
            <a:extLst>
              <a:ext uri="{FF2B5EF4-FFF2-40B4-BE49-F238E27FC236}">
                <a16:creationId xmlns:a16="http://schemas.microsoft.com/office/drawing/2014/main" id="{E3F2BC12-D1F6-4F9E-A0DD-F52202C3FF7B}"/>
              </a:ext>
            </a:extLst>
          </p:cNvPr>
          <p:cNvSpPr txBox="1"/>
          <p:nvPr/>
        </p:nvSpPr>
        <p:spPr>
          <a:xfrm>
            <a:off x="5243051" y="1639529"/>
            <a:ext cx="1607571" cy="369332"/>
          </a:xfrm>
          <a:prstGeom prst="rect">
            <a:avLst/>
          </a:prstGeom>
          <a:noFill/>
        </p:spPr>
        <p:txBody>
          <a:bodyPr wrap="square" rtlCol="0">
            <a:spAutoFit/>
          </a:bodyPr>
          <a:lstStyle/>
          <a:p>
            <a:pPr defTabSz="685800" eaLnBrk="1" fontAlgn="auto" hangingPunct="1">
              <a:spcBef>
                <a:spcPts val="0"/>
              </a:spcBef>
              <a:spcAft>
                <a:spcPts val="0"/>
              </a:spcAft>
            </a:pPr>
            <a:r>
              <a:rPr lang="en-IN" dirty="0">
                <a:solidFill>
                  <a:prstClr val="black">
                    <a:lumMod val="50000"/>
                    <a:lumOff val="50000"/>
                  </a:prstClr>
                </a:solidFill>
                <a:latin typeface="Agency FB" panose="020B0503020202020204" pitchFamily="34" charset="0"/>
              </a:rPr>
              <a:t>ACT</a:t>
            </a:r>
          </a:p>
        </p:txBody>
      </p:sp>
      <p:sp>
        <p:nvSpPr>
          <p:cNvPr id="44" name="TextBox 43">
            <a:extLst>
              <a:ext uri="{FF2B5EF4-FFF2-40B4-BE49-F238E27FC236}">
                <a16:creationId xmlns:a16="http://schemas.microsoft.com/office/drawing/2014/main" id="{0FA66DCB-A3B8-4149-BC42-108424276AD5}"/>
              </a:ext>
            </a:extLst>
          </p:cNvPr>
          <p:cNvSpPr txBox="1"/>
          <p:nvPr/>
        </p:nvSpPr>
        <p:spPr>
          <a:xfrm>
            <a:off x="5243051" y="2438630"/>
            <a:ext cx="2680517" cy="1950534"/>
          </a:xfrm>
          <a:prstGeom prst="rect">
            <a:avLst/>
          </a:prstGeom>
          <a:noFill/>
        </p:spPr>
        <p:txBody>
          <a:bodyPr wrap="square" rtlCol="0">
            <a:spAutoFit/>
          </a:bodyPr>
          <a:lstStyle/>
          <a:p>
            <a:pPr algn="just" defTabSz="685800" eaLnBrk="1" fontAlgn="auto" hangingPunct="1">
              <a:lnSpc>
                <a:spcPct val="150000"/>
              </a:lnSpc>
              <a:spcBef>
                <a:spcPts val="0"/>
              </a:spcBef>
              <a:spcAft>
                <a:spcPts val="0"/>
              </a:spcAft>
            </a:pPr>
            <a:r>
              <a:rPr lang="en-US" sz="1050" spc="-60" dirty="0">
                <a:solidFill>
                  <a:prstClr val="black">
                    <a:lumMod val="50000"/>
                    <a:lumOff val="50000"/>
                  </a:prstClr>
                </a:solidFill>
                <a:latin typeface="Montserrat" panose="00000500000000000000"/>
              </a:rPr>
              <a:t>Restart the cycle at the planning phase</a:t>
            </a:r>
          </a:p>
          <a:p>
            <a:pPr algn="just" defTabSz="685800" eaLnBrk="1" fontAlgn="auto" hangingPunct="1">
              <a:spcBef>
                <a:spcPts val="0"/>
              </a:spcBef>
              <a:spcAft>
                <a:spcPts val="0"/>
              </a:spcAft>
            </a:pPr>
            <a:endParaRPr lang="en-IN" sz="1050" spc="-60" dirty="0">
              <a:solidFill>
                <a:prstClr val="black">
                  <a:lumMod val="50000"/>
                  <a:lumOff val="50000"/>
                </a:prstClr>
              </a:solidFill>
              <a:latin typeface="Montserrat" panose="00000500000000000000" pitchFamily="2" charset="0"/>
            </a:endParaRPr>
          </a:p>
          <a:p>
            <a:pPr algn="just" defTabSz="685800" eaLnBrk="1" fontAlgn="auto" hangingPunct="1">
              <a:spcBef>
                <a:spcPts val="0"/>
              </a:spcBef>
              <a:spcAft>
                <a:spcPts val="0"/>
              </a:spcAft>
            </a:pPr>
            <a:r>
              <a:rPr lang="en-US" sz="1050" b="1" spc="-60" dirty="0">
                <a:solidFill>
                  <a:prstClr val="black">
                    <a:lumMod val="50000"/>
                    <a:lumOff val="50000"/>
                  </a:prstClr>
                </a:solidFill>
                <a:latin typeface="Montserrat" panose="00000500000000000000"/>
              </a:rPr>
              <a:t>Rationale</a:t>
            </a:r>
            <a:endParaRPr lang="en-IN" sz="1050" spc="-60" dirty="0">
              <a:solidFill>
                <a:prstClr val="black">
                  <a:lumMod val="50000"/>
                  <a:lumOff val="50000"/>
                </a:prstClr>
              </a:solidFill>
              <a:latin typeface="Montserrat" panose="00000500000000000000" pitchFamily="2" charset="0"/>
            </a:endParaRPr>
          </a:p>
          <a:p>
            <a:pPr algn="just" defTabSz="685800" eaLnBrk="1" fontAlgn="auto" hangingPunct="1">
              <a:lnSpc>
                <a:spcPct val="150000"/>
              </a:lnSpc>
              <a:spcBef>
                <a:spcPts val="0"/>
              </a:spcBef>
              <a:spcAft>
                <a:spcPts val="0"/>
              </a:spcAft>
            </a:pPr>
            <a:r>
              <a:rPr lang="en-US" sz="1050" spc="-60" dirty="0">
                <a:solidFill>
                  <a:prstClr val="black">
                    <a:lumMod val="50000"/>
                    <a:lumOff val="50000"/>
                  </a:prstClr>
                </a:solidFill>
                <a:latin typeface="Montserrat" panose="00000500000000000000"/>
              </a:rPr>
              <a:t>The intervention achieved results, but there is an opportunity for better outcomes. To that end, the current process will be modified in the next planning phase to include new collaborative activities.</a:t>
            </a:r>
          </a:p>
          <a:p>
            <a:pPr algn="just" defTabSz="685800" eaLnBrk="1" fontAlgn="auto" hangingPunct="1">
              <a:spcBef>
                <a:spcPts val="0"/>
              </a:spcBef>
              <a:spcAft>
                <a:spcPts val="0"/>
              </a:spcAft>
            </a:pPr>
            <a:endParaRPr lang="en-US" sz="1050" dirty="0">
              <a:solidFill>
                <a:prstClr val="black">
                  <a:lumMod val="50000"/>
                  <a:lumOff val="50000"/>
                </a:prstClr>
              </a:solidFill>
              <a:latin typeface="Montserrat" panose="00000500000000000000"/>
            </a:endParaRPr>
          </a:p>
          <a:p>
            <a:pPr defTabSz="685800" eaLnBrk="1" fontAlgn="auto" hangingPunct="1">
              <a:spcBef>
                <a:spcPts val="0"/>
              </a:spcBef>
              <a:spcAft>
                <a:spcPts val="0"/>
              </a:spcAft>
            </a:pPr>
            <a:endParaRPr lang="en-IN" sz="1050" dirty="0">
              <a:solidFill>
                <a:prstClr val="black">
                  <a:lumMod val="50000"/>
                  <a:lumOff val="50000"/>
                </a:prstClr>
              </a:solidFill>
              <a:latin typeface="Montserrat" panose="00000500000000000000" pitchFamily="2" charset="0"/>
            </a:endParaRPr>
          </a:p>
        </p:txBody>
      </p:sp>
    </p:spTree>
    <p:extLst>
      <p:ext uri="{BB962C8B-B14F-4D97-AF65-F5344CB8AC3E}">
        <p14:creationId xmlns:p14="http://schemas.microsoft.com/office/powerpoint/2010/main" val="20254308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54475E-8176-4219-8540-0D81B62D61A3}"/>
              </a:ext>
            </a:extLst>
          </p:cNvPr>
          <p:cNvSpPr>
            <a:spLocks noGrp="1"/>
          </p:cNvSpPr>
          <p:nvPr>
            <p:ph type="title"/>
          </p:nvPr>
        </p:nvSpPr>
        <p:spPr>
          <a:xfrm>
            <a:off x="628650" y="533401"/>
            <a:ext cx="2620772" cy="5360722"/>
          </a:xfrm>
        </p:spPr>
        <p:txBody>
          <a:bodyPr>
            <a:normAutofit/>
          </a:bodyPr>
          <a:lstStyle/>
          <a:p>
            <a:r>
              <a:rPr lang="en-US" dirty="0">
                <a:solidFill>
                  <a:schemeClr val="tx2">
                    <a:lumMod val="75000"/>
                    <a:lumOff val="25000"/>
                  </a:schemeClr>
                </a:solidFill>
                <a:latin typeface="Sitka Text" panose="02000505000000020004" pitchFamily="2" charset="0"/>
              </a:rPr>
              <a:t>Key Definitions to</a:t>
            </a:r>
            <a:br>
              <a:rPr lang="en-US" dirty="0">
                <a:solidFill>
                  <a:schemeClr val="tx2">
                    <a:lumMod val="75000"/>
                    <a:lumOff val="25000"/>
                  </a:schemeClr>
                </a:solidFill>
                <a:latin typeface="Sitka Text" panose="02000505000000020004" pitchFamily="2" charset="0"/>
              </a:rPr>
            </a:br>
            <a:r>
              <a:rPr lang="en-US" dirty="0">
                <a:solidFill>
                  <a:schemeClr val="tx2">
                    <a:lumMod val="75000"/>
                    <a:lumOff val="25000"/>
                  </a:schemeClr>
                </a:solidFill>
                <a:latin typeface="Sitka Text" panose="02000505000000020004" pitchFamily="2" charset="0"/>
              </a:rPr>
              <a:t>Remember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3533550-5585-4336-8EBB-F0EB56E56309}"/>
              </a:ext>
            </a:extLst>
          </p:cNvPr>
          <p:cNvSpPr>
            <a:spLocks noGrp="1"/>
          </p:cNvSpPr>
          <p:nvPr>
            <p:ph idx="1"/>
          </p:nvPr>
        </p:nvSpPr>
        <p:spPr>
          <a:xfrm>
            <a:off x="3801868" y="1219200"/>
            <a:ext cx="4783327" cy="4930246"/>
          </a:xfrm>
        </p:spPr>
        <p:txBody>
          <a:bodyPr anchor="ctr">
            <a:normAutofit/>
          </a:bodyPr>
          <a:lstStyle/>
          <a:p>
            <a:r>
              <a:rPr lang="en-US" sz="2600" dirty="0">
                <a:latin typeface="Sitka Text" panose="02000505000000020004" pitchFamily="2" charset="0"/>
              </a:rPr>
              <a:t>Quality </a:t>
            </a:r>
          </a:p>
          <a:p>
            <a:r>
              <a:rPr lang="en-US" sz="2600" dirty="0">
                <a:latin typeface="Sitka Text" panose="02000505000000020004" pitchFamily="2" charset="0"/>
              </a:rPr>
              <a:t>Performance Measure</a:t>
            </a:r>
          </a:p>
          <a:p>
            <a:r>
              <a:rPr lang="en-US" sz="2600" dirty="0">
                <a:latin typeface="Sitka Text" panose="02000505000000020004" pitchFamily="2" charset="0"/>
              </a:rPr>
              <a:t>Quality Assurance (QA)</a:t>
            </a:r>
          </a:p>
          <a:p>
            <a:r>
              <a:rPr lang="en-US" sz="2600" dirty="0">
                <a:latin typeface="Sitka Text" panose="02000505000000020004" pitchFamily="2" charset="0"/>
              </a:rPr>
              <a:t>Quality Improvement (QI)</a:t>
            </a:r>
          </a:p>
          <a:p>
            <a:r>
              <a:rPr lang="en-US" sz="2600" dirty="0">
                <a:latin typeface="Sitka Text" panose="02000505000000020004" pitchFamily="2" charset="0"/>
              </a:rPr>
              <a:t>Continuous Quality Improvement (CQI)</a:t>
            </a:r>
          </a:p>
          <a:p>
            <a:r>
              <a:rPr lang="en-US" sz="2600" dirty="0">
                <a:latin typeface="Sitka Text" panose="02000505000000020004" pitchFamily="2" charset="0"/>
              </a:rPr>
              <a:t>Quality Management (QM)</a:t>
            </a:r>
          </a:p>
          <a:p>
            <a:r>
              <a:rPr lang="en-US" sz="2600" dirty="0">
                <a:latin typeface="Sitka Text" panose="02000505000000020004" pitchFamily="2" charset="0"/>
              </a:rPr>
              <a:t>Indicator</a:t>
            </a:r>
          </a:p>
          <a:p>
            <a:r>
              <a:rPr lang="en-US" sz="2600" dirty="0">
                <a:latin typeface="Sitka Text" panose="02000505000000020004" pitchFamily="2" charset="0"/>
              </a:rPr>
              <a:t>Outcome</a:t>
            </a:r>
          </a:p>
        </p:txBody>
      </p:sp>
    </p:spTree>
    <p:extLst>
      <p:ext uri="{BB962C8B-B14F-4D97-AF65-F5344CB8AC3E}">
        <p14:creationId xmlns:p14="http://schemas.microsoft.com/office/powerpoint/2010/main" val="1908426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CFE05-7BE1-45BE-8B5D-AB1BD0A55BB9}"/>
              </a:ext>
            </a:extLst>
          </p:cNvPr>
          <p:cNvSpPr>
            <a:spLocks noGrp="1"/>
          </p:cNvSpPr>
          <p:nvPr>
            <p:ph type="title"/>
          </p:nvPr>
        </p:nvSpPr>
        <p:spPr/>
        <p:txBody>
          <a:bodyPr/>
          <a:lstStyle/>
          <a:p>
            <a:r>
              <a:rPr lang="en-US" altLang="en-US" dirty="0">
                <a:latin typeface="Sitka Text" panose="02000505000000020004" pitchFamily="2" charset="0"/>
              </a:rPr>
              <a:t>Resources for Quality Improvement </a:t>
            </a:r>
            <a:endParaRPr lang="en-US" dirty="0"/>
          </a:p>
        </p:txBody>
      </p:sp>
      <p:sp>
        <p:nvSpPr>
          <p:cNvPr id="3" name="Content Placeholder 2">
            <a:extLst>
              <a:ext uri="{FF2B5EF4-FFF2-40B4-BE49-F238E27FC236}">
                <a16:creationId xmlns:a16="http://schemas.microsoft.com/office/drawing/2014/main" id="{09FE95F6-5AE3-4760-85B1-E5BD26616D8C}"/>
              </a:ext>
            </a:extLst>
          </p:cNvPr>
          <p:cNvSpPr>
            <a:spLocks noGrp="1"/>
          </p:cNvSpPr>
          <p:nvPr>
            <p:ph idx="1"/>
          </p:nvPr>
        </p:nvSpPr>
        <p:spPr/>
        <p:txBody>
          <a:bodyPr/>
          <a:lstStyle/>
          <a:p>
            <a:pPr marL="0" indent="0">
              <a:buNone/>
            </a:pPr>
            <a:r>
              <a:rPr lang="en-US" sz="2600" dirty="0">
                <a:latin typeface="Sitka Text" panose="02000505000000020004" pitchFamily="2" charset="0"/>
                <a:hlinkClick r:id="rId2"/>
              </a:rPr>
              <a:t>https://targethiv.org/cqii</a:t>
            </a:r>
            <a:endParaRPr lang="en-US" sz="2600" dirty="0">
              <a:latin typeface="Sitka Text" panose="02000505000000020004" pitchFamily="2" charset="0"/>
            </a:endParaRPr>
          </a:p>
          <a:p>
            <a:r>
              <a:rPr lang="en-US" sz="2600" dirty="0">
                <a:latin typeface="Sitka Text" panose="02000505000000020004" pitchFamily="2" charset="0"/>
              </a:rPr>
              <a:t>HIV Measures</a:t>
            </a:r>
          </a:p>
          <a:p>
            <a:r>
              <a:rPr lang="en-US" sz="2600" dirty="0">
                <a:latin typeface="Sitka Text" panose="02000505000000020004" pitchFamily="2" charset="0"/>
              </a:rPr>
              <a:t>Change Ideas</a:t>
            </a:r>
          </a:p>
          <a:p>
            <a:r>
              <a:rPr lang="en-US" sz="2600" dirty="0">
                <a:latin typeface="Sitka Text" panose="02000505000000020004" pitchFamily="2" charset="0"/>
              </a:rPr>
              <a:t>Best Practices</a:t>
            </a:r>
          </a:p>
          <a:p>
            <a:r>
              <a:rPr lang="en-US" sz="2600" dirty="0">
                <a:latin typeface="Sitka Text" panose="02000505000000020004" pitchFamily="2" charset="0"/>
              </a:rPr>
              <a:t>Tools/Resources</a:t>
            </a:r>
          </a:p>
          <a:p>
            <a:r>
              <a:rPr lang="en-US" sz="2600" dirty="0">
                <a:latin typeface="Sitka Text" panose="02000505000000020004" pitchFamily="2" charset="0"/>
              </a:rPr>
              <a:t>Literature </a:t>
            </a:r>
          </a:p>
          <a:p>
            <a:r>
              <a:rPr lang="en-US" sz="2600" dirty="0">
                <a:latin typeface="Sitka Text" panose="02000505000000020004" pitchFamily="2" charset="0"/>
              </a:rPr>
              <a:t>FAQs</a:t>
            </a:r>
          </a:p>
          <a:p>
            <a:endParaRPr lang="en-US" dirty="0"/>
          </a:p>
        </p:txBody>
      </p:sp>
    </p:spTree>
    <p:extLst>
      <p:ext uri="{BB962C8B-B14F-4D97-AF65-F5344CB8AC3E}">
        <p14:creationId xmlns:p14="http://schemas.microsoft.com/office/powerpoint/2010/main" val="4210579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68709-841D-4032-8D58-983CC4AE1A08}"/>
              </a:ext>
            </a:extLst>
          </p:cNvPr>
          <p:cNvSpPr txBox="1">
            <a:spLocks/>
          </p:cNvSpPr>
          <p:nvPr/>
        </p:nvSpPr>
        <p:spPr>
          <a:xfrm>
            <a:off x="10048" y="1371600"/>
            <a:ext cx="9144000" cy="2387600"/>
          </a:xfrm>
          <a:prstGeom prst="rect">
            <a:avLst/>
          </a:prstGeom>
        </p:spPr>
        <p:txBody>
          <a:bodyPr>
            <a:normAutofit/>
          </a:bodyPr>
          <a:lstStyle>
            <a:lvl1pPr algn="ctr" rtl="0" eaLnBrk="0" fontAlgn="base" hangingPunct="0">
              <a:spcBef>
                <a:spcPct val="0"/>
              </a:spcBef>
              <a:spcAft>
                <a:spcPct val="0"/>
              </a:spcAft>
              <a:defRPr sz="3200" kern="1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anose="020B0604020202020204" pitchFamily="34" charset="0"/>
              </a:defRPr>
            </a:lvl2pPr>
            <a:lvl3pPr algn="ctr" rtl="0" eaLnBrk="0" fontAlgn="base" hangingPunct="0">
              <a:spcBef>
                <a:spcPct val="0"/>
              </a:spcBef>
              <a:spcAft>
                <a:spcPct val="0"/>
              </a:spcAft>
              <a:defRPr sz="3200">
                <a:solidFill>
                  <a:schemeClr val="tx2"/>
                </a:solidFill>
                <a:latin typeface="Arial" panose="020B0604020202020204" pitchFamily="34" charset="0"/>
              </a:defRPr>
            </a:lvl3pPr>
            <a:lvl4pPr algn="ctr" rtl="0" eaLnBrk="0" fontAlgn="base" hangingPunct="0">
              <a:spcBef>
                <a:spcPct val="0"/>
              </a:spcBef>
              <a:spcAft>
                <a:spcPct val="0"/>
              </a:spcAft>
              <a:defRPr sz="3200">
                <a:solidFill>
                  <a:schemeClr val="tx2"/>
                </a:solidFill>
                <a:latin typeface="Arial" panose="020B0604020202020204" pitchFamily="34" charset="0"/>
              </a:defRPr>
            </a:lvl4pPr>
            <a:lvl5pPr algn="ctr" rtl="0" eaLnBrk="0" fontAlgn="base" hangingPunct="0">
              <a:spcBef>
                <a:spcPct val="0"/>
              </a:spcBef>
              <a:spcAft>
                <a:spcPct val="0"/>
              </a:spcAft>
              <a:defRPr sz="3200">
                <a:solidFill>
                  <a:schemeClr val="tx2"/>
                </a:solidFill>
                <a:latin typeface="Arial" panose="020B0604020202020204" pitchFamily="34" charset="0"/>
              </a:defRPr>
            </a:lvl5pPr>
            <a:lvl6pPr marL="457200" algn="ctr" rtl="0" fontAlgn="base">
              <a:spcBef>
                <a:spcPct val="0"/>
              </a:spcBef>
              <a:spcAft>
                <a:spcPct val="0"/>
              </a:spcAft>
              <a:defRPr sz="3200">
                <a:solidFill>
                  <a:schemeClr val="tx2"/>
                </a:solidFill>
                <a:latin typeface="Arial" panose="020B0604020202020204" pitchFamily="34" charset="0"/>
              </a:defRPr>
            </a:lvl6pPr>
            <a:lvl7pPr marL="914400" algn="ctr" rtl="0" fontAlgn="base">
              <a:spcBef>
                <a:spcPct val="0"/>
              </a:spcBef>
              <a:spcAft>
                <a:spcPct val="0"/>
              </a:spcAft>
              <a:defRPr sz="3200">
                <a:solidFill>
                  <a:schemeClr val="tx2"/>
                </a:solidFill>
                <a:latin typeface="Arial" panose="020B0604020202020204" pitchFamily="34" charset="0"/>
              </a:defRPr>
            </a:lvl7pPr>
            <a:lvl8pPr marL="1371600" algn="ctr" rtl="0" fontAlgn="base">
              <a:spcBef>
                <a:spcPct val="0"/>
              </a:spcBef>
              <a:spcAft>
                <a:spcPct val="0"/>
              </a:spcAft>
              <a:defRPr sz="3200">
                <a:solidFill>
                  <a:schemeClr val="tx2"/>
                </a:solidFill>
                <a:latin typeface="Arial" panose="020B0604020202020204" pitchFamily="34" charset="0"/>
              </a:defRPr>
            </a:lvl8pPr>
            <a:lvl9pPr marL="1828800" algn="ctr" rtl="0" fontAlgn="base">
              <a:spcBef>
                <a:spcPct val="0"/>
              </a:spcBef>
              <a:spcAft>
                <a:spcPct val="0"/>
              </a:spcAft>
              <a:defRPr sz="3200">
                <a:solidFill>
                  <a:schemeClr val="tx2"/>
                </a:solidFill>
                <a:latin typeface="Arial" panose="020B0604020202020204" pitchFamily="34" charset="0"/>
              </a:defRPr>
            </a:lvl9pPr>
          </a:lstStyle>
          <a:p>
            <a:r>
              <a:rPr lang="en-US" sz="4800"/>
              <a:t>Participating on a </a:t>
            </a:r>
            <a:br>
              <a:rPr lang="en-US" sz="4800"/>
            </a:br>
            <a:r>
              <a:rPr lang="en-US" sz="4800"/>
              <a:t>Quality Management (QM) Team</a:t>
            </a:r>
            <a:endParaRPr lang="en-US" sz="4800" dirty="0"/>
          </a:p>
        </p:txBody>
      </p:sp>
      <p:sp>
        <p:nvSpPr>
          <p:cNvPr id="3" name="Subtitle 2">
            <a:extLst>
              <a:ext uri="{FF2B5EF4-FFF2-40B4-BE49-F238E27FC236}">
                <a16:creationId xmlns:a16="http://schemas.microsoft.com/office/drawing/2014/main" id="{18FF3290-ED9E-4DED-99A9-181D53BF0097}"/>
              </a:ext>
            </a:extLst>
          </p:cNvPr>
          <p:cNvSpPr txBox="1">
            <a:spLocks/>
          </p:cNvSpPr>
          <p:nvPr/>
        </p:nvSpPr>
        <p:spPr>
          <a:xfrm>
            <a:off x="10048" y="3851275"/>
            <a:ext cx="9144000" cy="1655762"/>
          </a:xfrm>
          <a:prstGeom prst="rect">
            <a:avLst/>
          </a:prstGeom>
        </p:spPr>
        <p:txBody>
          <a:bodyPr/>
          <a:lstStyle>
            <a:lvl1pPr marL="342900" indent="-342900" algn="l" rtl="0" eaLnBrk="0" fontAlgn="base" hangingPunct="0">
              <a:spcBef>
                <a:spcPct val="20000"/>
              </a:spcBef>
              <a:spcAft>
                <a:spcPct val="0"/>
              </a:spcAft>
              <a:buClr>
                <a:srgbClr val="FF0000"/>
              </a:buClr>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SzPct val="85000"/>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0000"/>
              </a:buClr>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0000"/>
              </a:buClr>
              <a:buSzPct val="65000"/>
              <a:buFont typeface="Wingdings" panose="05000000000000000000" pitchFamily="2" charset="2"/>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0000"/>
              </a:buClr>
              <a:buSzPct val="5000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Clifford Batson</a:t>
            </a:r>
          </a:p>
        </p:txBody>
      </p:sp>
    </p:spTree>
    <p:extLst>
      <p:ext uri="{BB962C8B-B14F-4D97-AF65-F5344CB8AC3E}">
        <p14:creationId xmlns:p14="http://schemas.microsoft.com/office/powerpoint/2010/main" val="2960580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D745E-1867-4369-A824-61CEC533CA94}"/>
              </a:ext>
            </a:extLst>
          </p:cNvPr>
          <p:cNvSpPr>
            <a:spLocks noGrp="1"/>
          </p:cNvSpPr>
          <p:nvPr>
            <p:ph type="title"/>
          </p:nvPr>
        </p:nvSpPr>
        <p:spPr/>
        <p:txBody>
          <a:bodyPr/>
          <a:lstStyle/>
          <a:p>
            <a:r>
              <a:rPr lang="en-US" dirty="0"/>
              <a:t>Ryan White Hartford’s QM Team</a:t>
            </a:r>
          </a:p>
        </p:txBody>
      </p:sp>
      <p:sp>
        <p:nvSpPr>
          <p:cNvPr id="3" name="Content Placeholder 2">
            <a:extLst>
              <a:ext uri="{FF2B5EF4-FFF2-40B4-BE49-F238E27FC236}">
                <a16:creationId xmlns:a16="http://schemas.microsoft.com/office/drawing/2014/main" id="{0480A308-1CC9-4F64-B0F1-884E9C5678F9}"/>
              </a:ext>
            </a:extLst>
          </p:cNvPr>
          <p:cNvSpPr>
            <a:spLocks noGrp="1"/>
          </p:cNvSpPr>
          <p:nvPr>
            <p:ph idx="1"/>
          </p:nvPr>
        </p:nvSpPr>
        <p:spPr/>
        <p:txBody>
          <a:bodyPr/>
          <a:lstStyle/>
          <a:p>
            <a:pPr>
              <a:lnSpc>
                <a:spcPct val="100000"/>
              </a:lnSpc>
            </a:pPr>
            <a:r>
              <a:rPr lang="en-US" dirty="0"/>
              <a:t>Focuses on improving specific performance measures</a:t>
            </a:r>
          </a:p>
          <a:p>
            <a:pPr>
              <a:lnSpc>
                <a:spcPct val="100000"/>
              </a:lnSpc>
            </a:pPr>
            <a:r>
              <a:rPr lang="en-US" dirty="0"/>
              <a:t>Reviews data on measures</a:t>
            </a:r>
          </a:p>
          <a:p>
            <a:pPr>
              <a:lnSpc>
                <a:spcPct val="100000"/>
              </a:lnSpc>
            </a:pPr>
            <a:r>
              <a:rPr lang="en-US" dirty="0"/>
              <a:t>Identified measures to improve</a:t>
            </a:r>
          </a:p>
          <a:p>
            <a:pPr>
              <a:lnSpc>
                <a:spcPct val="100000"/>
              </a:lnSpc>
            </a:pPr>
            <a:r>
              <a:rPr lang="en-US" dirty="0"/>
              <a:t>Organizations like CHS present quality improvement projects for identified measures</a:t>
            </a:r>
          </a:p>
          <a:p>
            <a:pPr>
              <a:lnSpc>
                <a:spcPct val="100000"/>
              </a:lnSpc>
            </a:pPr>
            <a:r>
              <a:rPr lang="en-US" dirty="0"/>
              <a:t>Hartford has consistently met our goals – we are making a difference for people living with HIV</a:t>
            </a:r>
          </a:p>
        </p:txBody>
      </p:sp>
    </p:spTree>
    <p:extLst>
      <p:ext uri="{BB962C8B-B14F-4D97-AF65-F5344CB8AC3E}">
        <p14:creationId xmlns:p14="http://schemas.microsoft.com/office/powerpoint/2010/main" val="951849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6B9A7-0E5B-43D1-99A5-B888B4878FE1}"/>
              </a:ext>
            </a:extLst>
          </p:cNvPr>
          <p:cNvSpPr>
            <a:spLocks noGrp="1"/>
          </p:cNvSpPr>
          <p:nvPr>
            <p:ph type="title"/>
          </p:nvPr>
        </p:nvSpPr>
        <p:spPr/>
        <p:txBody>
          <a:bodyPr/>
          <a:lstStyle/>
          <a:p>
            <a:r>
              <a:rPr lang="en-US" dirty="0"/>
              <a:t>My Experiences and Role on the Team</a:t>
            </a:r>
          </a:p>
        </p:txBody>
      </p:sp>
      <p:sp>
        <p:nvSpPr>
          <p:cNvPr id="3" name="Content Placeholder 2">
            <a:extLst>
              <a:ext uri="{FF2B5EF4-FFF2-40B4-BE49-F238E27FC236}">
                <a16:creationId xmlns:a16="http://schemas.microsoft.com/office/drawing/2014/main" id="{88576D7A-1DAB-49B3-91A3-75DF5B0D0569}"/>
              </a:ext>
            </a:extLst>
          </p:cNvPr>
          <p:cNvSpPr>
            <a:spLocks noGrp="1"/>
          </p:cNvSpPr>
          <p:nvPr>
            <p:ph idx="1"/>
          </p:nvPr>
        </p:nvSpPr>
        <p:spPr>
          <a:xfrm>
            <a:off x="381000" y="1447800"/>
            <a:ext cx="8534400" cy="4191000"/>
          </a:xfrm>
        </p:spPr>
        <p:txBody>
          <a:bodyPr/>
          <a:lstStyle/>
          <a:p>
            <a:r>
              <a:rPr lang="en-US" sz="2400" dirty="0"/>
              <a:t>Received training and support from Peta-Gaye – learned about data and quality improvement</a:t>
            </a:r>
          </a:p>
          <a:p>
            <a:r>
              <a:rPr lang="en-US" sz="2400" dirty="0"/>
              <a:t>Listen to presentations, take notes, and review at home to better understand the data</a:t>
            </a:r>
          </a:p>
          <a:p>
            <a:r>
              <a:rPr lang="en-US" sz="2400" dirty="0"/>
              <a:t>Ask other QM members questions about the data to continue learning</a:t>
            </a:r>
          </a:p>
          <a:p>
            <a:r>
              <a:rPr lang="en-US" sz="2400" dirty="0"/>
              <a:t>Recruit consumers to participate on the Planning Council and QM Team – share my experiences and why it’s important. It takes time to learn all the aspects of QM, but consumers need to understand the data.  This makes a difference in the quality of our care.</a:t>
            </a:r>
          </a:p>
        </p:txBody>
      </p:sp>
    </p:spTree>
    <p:extLst>
      <p:ext uri="{BB962C8B-B14F-4D97-AF65-F5344CB8AC3E}">
        <p14:creationId xmlns:p14="http://schemas.microsoft.com/office/powerpoint/2010/main" val="912011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D62CDB-9517-4784-AB95-F2CBF37FBE31}"/>
              </a:ext>
            </a:extLst>
          </p:cNvPr>
          <p:cNvSpPr/>
          <p:nvPr/>
        </p:nvSpPr>
        <p:spPr>
          <a:xfrm>
            <a:off x="304800" y="838200"/>
            <a:ext cx="8839200" cy="828675"/>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6" name="Rectangle 5">
            <a:extLst>
              <a:ext uri="{FF2B5EF4-FFF2-40B4-BE49-F238E27FC236}">
                <a16:creationId xmlns:a16="http://schemas.microsoft.com/office/drawing/2014/main" id="{8C1251E6-3612-488C-87EB-9F863F6779A6}"/>
              </a:ext>
            </a:extLst>
          </p:cNvPr>
          <p:cNvSpPr/>
          <p:nvPr/>
        </p:nvSpPr>
        <p:spPr>
          <a:xfrm>
            <a:off x="0" y="5715000"/>
            <a:ext cx="9144000" cy="1143000"/>
          </a:xfrm>
          <a:prstGeom prst="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pic>
        <p:nvPicPr>
          <p:cNvPr id="31748" name="Content Placeholder 7">
            <a:extLst>
              <a:ext uri="{FF2B5EF4-FFF2-40B4-BE49-F238E27FC236}">
                <a16:creationId xmlns:a16="http://schemas.microsoft.com/office/drawing/2014/main" id="{39C48B34-2576-48F5-955D-480527FFC91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b="13466"/>
          <a:stretch>
            <a:fillRect/>
          </a:stretch>
        </p:blipFill>
        <p:spPr>
          <a:xfrm>
            <a:off x="808038" y="1509713"/>
            <a:ext cx="6888162" cy="397668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5AF1BB8F-AFB5-4BC4-BC69-E43541E8C113}"/>
              </a:ext>
            </a:extLst>
          </p:cNvPr>
          <p:cNvSpPr>
            <a:spLocks noGrp="1" noChangeArrowheads="1"/>
          </p:cNvSpPr>
          <p:nvPr>
            <p:ph type="title"/>
          </p:nvPr>
        </p:nvSpPr>
        <p:spPr>
          <a:xfrm>
            <a:off x="4582123" y="908344"/>
            <a:ext cx="3933226" cy="1538130"/>
          </a:xfrm>
        </p:spPr>
        <p:txBody>
          <a:bodyPr>
            <a:normAutofit/>
          </a:bodyPr>
          <a:lstStyle/>
          <a:p>
            <a:pPr eaLnBrk="1" hangingPunct="1"/>
            <a:r>
              <a:rPr lang="en-US" altLang="en-US" dirty="0">
                <a:latin typeface="Sitka Text" panose="02000505000000020004" pitchFamily="2" charset="0"/>
              </a:rPr>
              <a:t>Quality </a:t>
            </a:r>
          </a:p>
        </p:txBody>
      </p:sp>
      <p:sp>
        <p:nvSpPr>
          <p:cNvPr id="6151" name="Freeform 6">
            <a:extLst>
              <a:ext uri="{FF2B5EF4-FFF2-40B4-BE49-F238E27FC236}">
                <a16:creationId xmlns:a16="http://schemas.microsoft.com/office/drawing/2014/main" id="{B6C29DB0-17E9-42FF-986E-0B7F493F4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649688" y="1685652"/>
            <a:ext cx="2456259"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3" name="Freeform 6">
            <a:extLst>
              <a:ext uri="{FF2B5EF4-FFF2-40B4-BE49-F238E27FC236}">
                <a16:creationId xmlns:a16="http://schemas.microsoft.com/office/drawing/2014/main" id="{115AD956-A5B6-4760-B8B2-11E2DF6B0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64643" y="744469"/>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pic>
        <p:nvPicPr>
          <p:cNvPr id="3" name="Picture 2">
            <a:extLst>
              <a:ext uri="{FF2B5EF4-FFF2-40B4-BE49-F238E27FC236}">
                <a16:creationId xmlns:a16="http://schemas.microsoft.com/office/drawing/2014/main" id="{EF224681-1503-4FA0-9EBE-DF4663D68A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0129" y="2063061"/>
            <a:ext cx="2450957" cy="2723285"/>
          </a:xfrm>
          <a:prstGeom prst="rect">
            <a:avLst/>
          </a:prstGeom>
        </p:spPr>
      </p:pic>
      <p:sp>
        <p:nvSpPr>
          <p:cNvPr id="6146" name="Rectangle 2">
            <a:extLst>
              <a:ext uri="{FF2B5EF4-FFF2-40B4-BE49-F238E27FC236}">
                <a16:creationId xmlns:a16="http://schemas.microsoft.com/office/drawing/2014/main" id="{1BC1C758-F1F3-48EC-B2CE-59B34BF719CD}"/>
              </a:ext>
            </a:extLst>
          </p:cNvPr>
          <p:cNvSpPr>
            <a:spLocks noGrp="1" noChangeArrowheads="1"/>
          </p:cNvSpPr>
          <p:nvPr>
            <p:ph type="body" idx="1"/>
          </p:nvPr>
        </p:nvSpPr>
        <p:spPr>
          <a:xfrm>
            <a:off x="4433368" y="2706865"/>
            <a:ext cx="4037739" cy="3470097"/>
          </a:xfrm>
        </p:spPr>
        <p:txBody>
          <a:bodyPr>
            <a:normAutofit/>
          </a:bodyPr>
          <a:lstStyle/>
          <a:p>
            <a:pPr eaLnBrk="1" hangingPunct="1"/>
            <a:r>
              <a:rPr lang="en-US" altLang="en-US" sz="2600" dirty="0">
                <a:latin typeface="Sitka Text" panose="02000505000000020004" pitchFamily="2" charset="0"/>
              </a:rPr>
              <a:t>The degree to which a health or social service meets or exceeds established professional standards and user expectations.</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2468898-5A6E-4D55-85EC-308E785EE0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2941F1-DBFA-4922-A1E4-74D0245D5081}"/>
              </a:ext>
            </a:extLst>
          </p:cNvPr>
          <p:cNvSpPr>
            <a:spLocks noGrp="1"/>
          </p:cNvSpPr>
          <p:nvPr>
            <p:ph type="title"/>
          </p:nvPr>
        </p:nvSpPr>
        <p:spPr>
          <a:xfrm>
            <a:off x="322326" y="411480"/>
            <a:ext cx="8401050" cy="1106424"/>
          </a:xfrm>
        </p:spPr>
        <p:txBody>
          <a:bodyPr>
            <a:normAutofit/>
          </a:bodyPr>
          <a:lstStyle/>
          <a:p>
            <a:r>
              <a:rPr lang="en-US" sz="3100" dirty="0">
                <a:latin typeface="Sitka Text" panose="02000505000000020004" pitchFamily="2" charset="0"/>
              </a:rPr>
              <a:t>Performance </a:t>
            </a:r>
            <a:r>
              <a:rPr lang="en-US" dirty="0">
                <a:latin typeface="Sitka Text" panose="02000505000000020004" pitchFamily="2" charset="0"/>
              </a:rPr>
              <a:t>Measurement</a:t>
            </a:r>
          </a:p>
        </p:txBody>
      </p:sp>
      <p:sp>
        <p:nvSpPr>
          <p:cNvPr id="35" name="Rectangle 21">
            <a:extLst>
              <a:ext uri="{FF2B5EF4-FFF2-40B4-BE49-F238E27FC236}">
                <a16:creationId xmlns:a16="http://schemas.microsoft.com/office/drawing/2014/main" id="{3E23A947-2D45-4208-AE2B-64948C87A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98458"/>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4" name="Content Placeholder 3">
            <a:extLst>
              <a:ext uri="{FF2B5EF4-FFF2-40B4-BE49-F238E27FC236}">
                <a16:creationId xmlns:a16="http://schemas.microsoft.com/office/drawing/2014/main" id="{EA729045-1761-43C0-949B-26A2B7D56EEA}"/>
              </a:ext>
            </a:extLst>
          </p:cNvPr>
          <p:cNvPicPr>
            <a:picLocks noChangeAspect="1"/>
          </p:cNvPicPr>
          <p:nvPr/>
        </p:nvPicPr>
        <p:blipFill>
          <a:blip r:embed="rId2"/>
          <a:stretch>
            <a:fillRect/>
          </a:stretch>
        </p:blipFill>
        <p:spPr>
          <a:xfrm>
            <a:off x="322326" y="2441639"/>
            <a:ext cx="4630674" cy="2829856"/>
          </a:xfrm>
          <a:prstGeom prst="rect">
            <a:avLst/>
          </a:prstGeom>
        </p:spPr>
      </p:pic>
      <p:sp useBgFill="1">
        <p:nvSpPr>
          <p:cNvPr id="24" name="Rectangle 23">
            <a:extLst>
              <a:ext uri="{FF2B5EF4-FFF2-40B4-BE49-F238E27FC236}">
                <a16:creationId xmlns:a16="http://schemas.microsoft.com/office/drawing/2014/main" id="{E5BBB0F9-6A59-4D02-A9C7-A2D6516684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7850" y="1721922"/>
            <a:ext cx="3163824" cy="4520560"/>
          </a:xfrm>
          <a:prstGeom prst="rect">
            <a:avLst/>
          </a:prstGeom>
          <a:ln w="9525">
            <a:solidFill>
              <a:srgbClr val="EFEFEF"/>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Content Placeholder 7">
            <a:extLst>
              <a:ext uri="{FF2B5EF4-FFF2-40B4-BE49-F238E27FC236}">
                <a16:creationId xmlns:a16="http://schemas.microsoft.com/office/drawing/2014/main" id="{C728F873-7B49-497A-B912-9BB85DDF51A9}"/>
              </a:ext>
            </a:extLst>
          </p:cNvPr>
          <p:cNvSpPr>
            <a:spLocks noGrp="1"/>
          </p:cNvSpPr>
          <p:nvPr>
            <p:ph idx="1"/>
          </p:nvPr>
        </p:nvSpPr>
        <p:spPr>
          <a:xfrm>
            <a:off x="5944101" y="1866810"/>
            <a:ext cx="2591322" cy="4221658"/>
          </a:xfrm>
        </p:spPr>
        <p:txBody>
          <a:bodyPr anchor="ctr">
            <a:noAutofit/>
          </a:bodyPr>
          <a:lstStyle/>
          <a:p>
            <a:pPr marL="0" indent="0">
              <a:buNone/>
            </a:pPr>
            <a:r>
              <a:rPr lang="en-US" sz="2200" dirty="0">
                <a:latin typeface="Sitka Text" panose="02000505000000020004" pitchFamily="2" charset="0"/>
              </a:rPr>
              <a:t>The process of collecting, analyzing, and reporting data regarding patient care, health outcomes on an individual or population level, and patient satisfaction. </a:t>
            </a:r>
          </a:p>
        </p:txBody>
      </p:sp>
    </p:spTree>
    <p:extLst>
      <p:ext uri="{BB962C8B-B14F-4D97-AF65-F5344CB8AC3E}">
        <p14:creationId xmlns:p14="http://schemas.microsoft.com/office/powerpoint/2010/main" val="441764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B4CC7-2AE5-4A4B-A89F-970F4B5B80B4}"/>
              </a:ext>
            </a:extLst>
          </p:cNvPr>
          <p:cNvSpPr>
            <a:spLocks noGrp="1"/>
          </p:cNvSpPr>
          <p:nvPr>
            <p:ph type="title"/>
          </p:nvPr>
        </p:nvSpPr>
        <p:spPr>
          <a:xfrm>
            <a:off x="4267200" y="1396289"/>
            <a:ext cx="4876800" cy="1325563"/>
          </a:xfrm>
        </p:spPr>
        <p:txBody>
          <a:bodyPr vert="horz" lIns="91440" tIns="45720" rIns="91440" bIns="45720" rtlCol="0">
            <a:normAutofit/>
          </a:bodyPr>
          <a:lstStyle/>
          <a:p>
            <a:pPr eaLnBrk="1" hangingPunct="1"/>
            <a:r>
              <a:rPr lang="en-US" kern="1200" dirty="0">
                <a:solidFill>
                  <a:schemeClr val="tx1"/>
                </a:solidFill>
                <a:latin typeface="Sitka Text" panose="02000505000000020004" pitchFamily="2" charset="0"/>
              </a:rPr>
              <a:t>Quality Improvement (QI)</a:t>
            </a:r>
          </a:p>
        </p:txBody>
      </p:sp>
      <p:sp>
        <p:nvSpPr>
          <p:cNvPr id="19" name="Freeform: Shape 18">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Freeform: Shape 20">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518115"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4C4AB1B3-515C-4CAE-AFBB-875834A9B0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305" y="1471364"/>
            <a:ext cx="2500975" cy="2500975"/>
          </a:xfrm>
          <a:prstGeom prst="rect">
            <a:avLst/>
          </a:prstGeom>
        </p:spPr>
      </p:pic>
      <p:sp>
        <p:nvSpPr>
          <p:cNvPr id="3" name="Content Placeholder 2">
            <a:extLst>
              <a:ext uri="{FF2B5EF4-FFF2-40B4-BE49-F238E27FC236}">
                <a16:creationId xmlns:a16="http://schemas.microsoft.com/office/drawing/2014/main" id="{0FC051F0-5D7F-4F42-896F-DCC773E18F7A}"/>
              </a:ext>
            </a:extLst>
          </p:cNvPr>
          <p:cNvSpPr>
            <a:spLocks noGrp="1"/>
          </p:cNvSpPr>
          <p:nvPr>
            <p:ph idx="1"/>
          </p:nvPr>
        </p:nvSpPr>
        <p:spPr>
          <a:xfrm>
            <a:off x="4503157" y="2895600"/>
            <a:ext cx="4404885" cy="3181684"/>
          </a:xfrm>
        </p:spPr>
        <p:txBody>
          <a:bodyPr vert="horz" lIns="91440" tIns="45720" rIns="91440" bIns="45720" rtlCol="0" anchor="t">
            <a:normAutofit/>
          </a:bodyPr>
          <a:lstStyle/>
          <a:p>
            <a:pPr marL="0" indent="0" eaLnBrk="1" hangingPunct="1">
              <a:spcBef>
                <a:spcPts val="1000"/>
              </a:spcBef>
              <a:buNone/>
            </a:pPr>
            <a:r>
              <a:rPr lang="en-US" sz="2600" kern="1200" dirty="0">
                <a:latin typeface="Sitka Text" panose="02000505000000020004" pitchFamily="2" charset="0"/>
              </a:rPr>
              <a:t>Refers to the development and implementation of activities aimed at improving performance. </a:t>
            </a:r>
          </a:p>
        </p:txBody>
      </p:sp>
    </p:spTree>
    <p:extLst>
      <p:ext uri="{BB962C8B-B14F-4D97-AF65-F5344CB8AC3E}">
        <p14:creationId xmlns:p14="http://schemas.microsoft.com/office/powerpoint/2010/main" val="225364004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8616D257-139F-455C-8324-79545D8D5AE2}"/>
              </a:ext>
            </a:extLst>
          </p:cNvPr>
          <p:cNvSpPr>
            <a:spLocks noGrp="1" noChangeArrowheads="1"/>
          </p:cNvSpPr>
          <p:nvPr>
            <p:ph type="title"/>
          </p:nvPr>
        </p:nvSpPr>
        <p:spPr>
          <a:xfrm>
            <a:off x="628649" y="291090"/>
            <a:ext cx="7886699" cy="932688"/>
          </a:xfrm>
        </p:spPr>
        <p:txBody>
          <a:bodyPr vert="horz" lIns="91440" tIns="45720" rIns="91440" bIns="45720" rtlCol="0" anchor="b">
            <a:normAutofit/>
          </a:bodyPr>
          <a:lstStyle/>
          <a:p>
            <a:pPr eaLnBrk="1" hangingPunct="1">
              <a:lnSpc>
                <a:spcPct val="90000"/>
              </a:lnSpc>
            </a:pPr>
            <a:r>
              <a:rPr lang="en-US" altLang="en-US" kern="1200" dirty="0">
                <a:solidFill>
                  <a:schemeClr val="tx1"/>
                </a:solidFill>
                <a:latin typeface="Sitka Text" panose="02000505000000020004" pitchFamily="2" charset="0"/>
              </a:rPr>
              <a:t>Continuous Quality Improvement (CQI)</a:t>
            </a:r>
          </a:p>
        </p:txBody>
      </p:sp>
      <p:sp>
        <p:nvSpPr>
          <p:cNvPr id="2" name="TextBox 1">
            <a:extLst>
              <a:ext uri="{FF2B5EF4-FFF2-40B4-BE49-F238E27FC236}">
                <a16:creationId xmlns:a16="http://schemas.microsoft.com/office/drawing/2014/main" id="{F0B02C3C-2C1A-43AA-A294-5ABFD4C5768A}"/>
              </a:ext>
            </a:extLst>
          </p:cNvPr>
          <p:cNvSpPr txBox="1"/>
          <p:nvPr/>
        </p:nvSpPr>
        <p:spPr>
          <a:xfrm>
            <a:off x="628649" y="1335726"/>
            <a:ext cx="7886699" cy="420624"/>
          </a:xfrm>
          <a:prstGeom prst="rect">
            <a:avLst/>
          </a:prstGeom>
        </p:spPr>
        <p:txBody>
          <a:bodyPr vert="horz" lIns="91440" tIns="45720" rIns="91440" bIns="45720" rtlCol="0">
            <a:normAutofit fontScale="70000" lnSpcReduction="20000"/>
          </a:bodyPr>
          <a:lstStyle/>
          <a:p>
            <a:pPr algn="ctr" eaLnBrk="1" hangingPunct="1">
              <a:lnSpc>
                <a:spcPct val="90000"/>
              </a:lnSpc>
              <a:spcBef>
                <a:spcPts val="1000"/>
              </a:spcBef>
            </a:pPr>
            <a:r>
              <a:rPr lang="en-US" altLang="en-US" sz="2600" kern="1200" dirty="0">
                <a:solidFill>
                  <a:schemeClr val="tx1"/>
                </a:solidFill>
                <a:latin typeface="Sitka Text" panose="02000505000000020004" pitchFamily="2" charset="0"/>
              </a:rPr>
              <a:t>The ongoing monitoring, evaluation and improvement processes.</a:t>
            </a:r>
          </a:p>
          <a:p>
            <a:pPr algn="ctr" eaLnBrk="1" hangingPunct="1">
              <a:lnSpc>
                <a:spcPct val="90000"/>
              </a:lnSpc>
              <a:spcBef>
                <a:spcPts val="1000"/>
              </a:spcBef>
            </a:pPr>
            <a:endParaRPr lang="en-US" sz="1700" kern="1200" dirty="0">
              <a:solidFill>
                <a:schemeClr val="tx1"/>
              </a:solidFill>
              <a:latin typeface="+mn-lt"/>
              <a:ea typeface="+mn-ea"/>
              <a:cs typeface="+mn-cs"/>
            </a:endParaRPr>
          </a:p>
        </p:txBody>
      </p:sp>
      <p:pic>
        <p:nvPicPr>
          <p:cNvPr id="8" name="Picture 7">
            <a:extLst>
              <a:ext uri="{FF2B5EF4-FFF2-40B4-BE49-F238E27FC236}">
                <a16:creationId xmlns:a16="http://schemas.microsoft.com/office/drawing/2014/main" id="{0DEA00C0-321A-492C-8EB0-56242E86D3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7306" y="1676400"/>
            <a:ext cx="5709383" cy="3968022"/>
          </a:xfrm>
          <a:prstGeom prst="rect">
            <a:avLst/>
          </a:prstGeom>
        </p:spPr>
      </p:pic>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C0DEF-DFC0-4D90-8BCC-CC7323B794C6}"/>
              </a:ext>
            </a:extLst>
          </p:cNvPr>
          <p:cNvSpPr>
            <a:spLocks noGrp="1"/>
          </p:cNvSpPr>
          <p:nvPr>
            <p:ph type="title"/>
          </p:nvPr>
        </p:nvSpPr>
        <p:spPr>
          <a:xfrm>
            <a:off x="628650" y="624568"/>
            <a:ext cx="2824842" cy="5412920"/>
          </a:xfrm>
        </p:spPr>
        <p:txBody>
          <a:bodyPr>
            <a:normAutofit/>
          </a:bodyPr>
          <a:lstStyle/>
          <a:p>
            <a:r>
              <a:rPr lang="en-US" dirty="0">
                <a:latin typeface="Sitka Text" panose="02000505000000020004" pitchFamily="2" charset="0"/>
              </a:rPr>
              <a:t>Quality Assurance</a:t>
            </a:r>
          </a:p>
        </p:txBody>
      </p:sp>
      <p:sp>
        <p:nvSpPr>
          <p:cNvPr id="3" name="Content Placeholder 2">
            <a:extLst>
              <a:ext uri="{FF2B5EF4-FFF2-40B4-BE49-F238E27FC236}">
                <a16:creationId xmlns:a16="http://schemas.microsoft.com/office/drawing/2014/main" id="{6203E418-65BD-4826-9854-93F19E62B8D8}"/>
              </a:ext>
            </a:extLst>
          </p:cNvPr>
          <p:cNvSpPr>
            <a:spLocks noGrp="1"/>
          </p:cNvSpPr>
          <p:nvPr>
            <p:ph idx="1"/>
          </p:nvPr>
        </p:nvSpPr>
        <p:spPr>
          <a:xfrm>
            <a:off x="3771900" y="624568"/>
            <a:ext cx="4743448" cy="5412920"/>
          </a:xfrm>
        </p:spPr>
        <p:txBody>
          <a:bodyPr anchor="ctr">
            <a:normAutofit/>
          </a:bodyPr>
          <a:lstStyle/>
          <a:p>
            <a:pPr marL="0" indent="0">
              <a:buNone/>
            </a:pPr>
            <a:r>
              <a:rPr lang="en-US" sz="2100" dirty="0">
                <a:latin typeface="Sitka Text" panose="02000505000000020004" pitchFamily="2" charset="0"/>
              </a:rPr>
              <a:t>Refers to a broad spectrum of activities aimed at ensuring compliance with minimum quality standards. Examples include site visits and chart audits. </a:t>
            </a:r>
          </a:p>
        </p:txBody>
      </p:sp>
    </p:spTree>
    <p:extLst>
      <p:ext uri="{BB962C8B-B14F-4D97-AF65-F5344CB8AC3E}">
        <p14:creationId xmlns:p14="http://schemas.microsoft.com/office/powerpoint/2010/main" val="210364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KAC">
            <a:extLst>
              <a:ext uri="{FF2B5EF4-FFF2-40B4-BE49-F238E27FC236}">
                <a16:creationId xmlns:a16="http://schemas.microsoft.com/office/drawing/2014/main" id="{6162DC43-2C9C-452A-9BD3-D1366492CA86}"/>
              </a:ext>
            </a:extLst>
          </p:cNvPr>
          <p:cNvPicPr>
            <a:picLocks noGrp="1" noChangeAspect="1" noChangeArrowheads="1"/>
          </p:cNvPicPr>
          <p:nvPr>
            <p:ph idx="1"/>
          </p:nvPr>
        </p:nvPicPr>
        <p:blipFill>
          <a:blip r:embed="rId2"/>
          <a:stretch>
            <a:fillRect/>
          </a:stretch>
        </p:blipFill>
        <p:spPr bwMode="auto">
          <a:xfrm>
            <a:off x="2399284" y="643467"/>
            <a:ext cx="4345431" cy="5571066"/>
          </a:xfrm>
          <a:prstGeom prst="rect">
            <a:avLst/>
          </a:prstGeom>
          <a:noFill/>
        </p:spPr>
      </p:pic>
    </p:spTree>
    <p:extLst>
      <p:ext uri="{BB962C8B-B14F-4D97-AF65-F5344CB8AC3E}">
        <p14:creationId xmlns:p14="http://schemas.microsoft.com/office/powerpoint/2010/main" val="387572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16DC1E21-8EDA-48ED-B7CF-B2358F615B5F}"/>
              </a:ext>
            </a:extLst>
          </p:cNvPr>
          <p:cNvSpPr>
            <a:spLocks noGrp="1" noChangeArrowheads="1"/>
          </p:cNvSpPr>
          <p:nvPr>
            <p:ph type="title"/>
          </p:nvPr>
        </p:nvSpPr>
        <p:spPr>
          <a:xfrm>
            <a:off x="665226" y="1252728"/>
            <a:ext cx="2619756" cy="4352544"/>
          </a:xfrm>
        </p:spPr>
        <p:txBody>
          <a:bodyPr>
            <a:normAutofit/>
          </a:bodyPr>
          <a:lstStyle/>
          <a:p>
            <a:pPr algn="r" eaLnBrk="1" hangingPunct="1"/>
            <a:r>
              <a:rPr lang="en-US" altLang="en-US" dirty="0">
                <a:latin typeface="Sitka Text" panose="02000505000000020004" pitchFamily="2" charset="0"/>
              </a:rPr>
              <a:t>Indicator</a:t>
            </a:r>
          </a:p>
        </p:txBody>
      </p:sp>
      <p:sp>
        <p:nvSpPr>
          <p:cNvPr id="12293" name="Isosceles Triangle 191">
            <a:extLst>
              <a:ext uri="{FF2B5EF4-FFF2-40B4-BE49-F238E27FC236}">
                <a16:creationId xmlns:a16="http://schemas.microsoft.com/office/drawing/2014/main" id="{8817AC51-5572-44EE-A0DE-7A3748336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416447" y="3357982"/>
            <a:ext cx="200040" cy="129336"/>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2290" name="Rectangle 2">
            <a:extLst>
              <a:ext uri="{FF2B5EF4-FFF2-40B4-BE49-F238E27FC236}">
                <a16:creationId xmlns:a16="http://schemas.microsoft.com/office/drawing/2014/main" id="{E310AB36-EF74-48AF-BCDE-6523B8D4F269}"/>
              </a:ext>
            </a:extLst>
          </p:cNvPr>
          <p:cNvSpPr>
            <a:spLocks noGrp="1" noChangeArrowheads="1"/>
          </p:cNvSpPr>
          <p:nvPr>
            <p:ph type="body" idx="1"/>
          </p:nvPr>
        </p:nvSpPr>
        <p:spPr>
          <a:xfrm>
            <a:off x="3765042" y="811022"/>
            <a:ext cx="4293108" cy="5248656"/>
          </a:xfrm>
        </p:spPr>
        <p:txBody>
          <a:bodyPr anchor="ctr">
            <a:normAutofit/>
          </a:bodyPr>
          <a:lstStyle/>
          <a:p>
            <a:pPr marL="0" indent="0" eaLnBrk="1" hangingPunct="1">
              <a:buNone/>
            </a:pPr>
            <a:r>
              <a:rPr lang="en-US" altLang="en-US" sz="2100" dirty="0">
                <a:latin typeface="Sitka Text" panose="02000505000000020004" pitchFamily="2" charset="0"/>
              </a:rPr>
              <a:t>Measure used to determine, over time, an organization’s performance of a particular element of care. The indicator may measure function, process or outcome.</a:t>
            </a: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2006"/>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NQC_PPT_Template">
  <a:themeElements>
    <a:clrScheme name="NQC_PP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QC_PPT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NQC_PP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QC_PPT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QC_PPT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QC_PPT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QC_PPT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QC_PPT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QC_PPT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QC_PPT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QC_PPT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QC_PPT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QC_PPT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QC_PPT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29</TotalTime>
  <Words>1025</Words>
  <Application>Microsoft Office PowerPoint</Application>
  <PresentationFormat>On-screen Show (4:3)</PresentationFormat>
  <Paragraphs>170</Paragraphs>
  <Slides>24</Slides>
  <Notes>10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Agency FB</vt:lpstr>
      <vt:lpstr>Arial</vt:lpstr>
      <vt:lpstr>Calibri</vt:lpstr>
      <vt:lpstr>Calibri Light</vt:lpstr>
      <vt:lpstr>Montserrat</vt:lpstr>
      <vt:lpstr>Sitka Text</vt:lpstr>
      <vt:lpstr>Tahoma</vt:lpstr>
      <vt:lpstr>Times New Roman</vt:lpstr>
      <vt:lpstr>Wingdings</vt:lpstr>
      <vt:lpstr>NQC_PPT_Template</vt:lpstr>
      <vt:lpstr>Office Theme</vt:lpstr>
      <vt:lpstr>PowerPoint Presentation</vt:lpstr>
      <vt:lpstr>Key Definitions to Remember </vt:lpstr>
      <vt:lpstr>Quality </vt:lpstr>
      <vt:lpstr>Performance Measurement</vt:lpstr>
      <vt:lpstr>Quality Improvement (QI)</vt:lpstr>
      <vt:lpstr>Continuous Quality Improvement (CQI)</vt:lpstr>
      <vt:lpstr>Quality Assurance</vt:lpstr>
      <vt:lpstr>PowerPoint Presentation</vt:lpstr>
      <vt:lpstr>Indicator</vt:lpstr>
      <vt:lpstr>Outcome</vt:lpstr>
      <vt:lpstr>Key Characteristics of Quality Management (QM) Programs</vt:lpstr>
      <vt:lpstr>‘QI is not QA’</vt:lpstr>
      <vt:lpstr>Model for Improvement &amp; PDSA Cycle</vt:lpstr>
      <vt:lpstr>Example PDSA Project  StayWell Health Center – Waterbury, CT  Lead: Kathyleen Pitner </vt:lpstr>
      <vt:lpstr>PowerPoint Presentation</vt:lpstr>
      <vt:lpstr>PowerPoint Presentation</vt:lpstr>
      <vt:lpstr>PowerPoint Presentation</vt:lpstr>
      <vt:lpstr>PowerPoint Presentation</vt:lpstr>
      <vt:lpstr>PowerPoint Presentation</vt:lpstr>
      <vt:lpstr>Resources for Quality Improvement </vt:lpstr>
      <vt:lpstr>PowerPoint Presentation</vt:lpstr>
      <vt:lpstr>Ryan White Hartford’s QM Team</vt:lpstr>
      <vt:lpstr>My Experiences and Role on the Team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Dionne N. Kotey</dc:creator>
  <cp:lastModifiedBy>David Bechtel</cp:lastModifiedBy>
  <cp:revision>8</cp:revision>
  <dcterms:created xsi:type="dcterms:W3CDTF">2020-01-06T16:53:34Z</dcterms:created>
  <dcterms:modified xsi:type="dcterms:W3CDTF">2020-01-07T15:46:23Z</dcterms:modified>
</cp:coreProperties>
</file>