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7" r:id="rId4"/>
    <p:sldId id="258" r:id="rId5"/>
    <p:sldId id="272" r:id="rId6"/>
    <p:sldId id="259" r:id="rId7"/>
    <p:sldId id="273" r:id="rId8"/>
    <p:sldId id="261" r:id="rId9"/>
    <p:sldId id="262" r:id="rId10"/>
    <p:sldId id="265" r:id="rId11"/>
    <p:sldId id="267" r:id="rId12"/>
    <p:sldId id="264" r:id="rId13"/>
    <p:sldId id="269" r:id="rId14"/>
    <p:sldId id="270"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2320D-D519-49B1-9CE1-BDF91A16C2B6}" v="381" dt="2020-02-18T16:48:05.571"/>
    <p1510:client id="{8109C2A3-7B2B-4506-A9C0-9F7E5DDF1570}" v="52" dt="2020-02-18T16:51:08.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9" autoAdjust="0"/>
    <p:restoredTop sz="94660"/>
  </p:normalViewPr>
  <p:slideViewPr>
    <p:cSldViewPr>
      <p:cViewPr varScale="1">
        <p:scale>
          <a:sx n="114" d="100"/>
          <a:sy n="114" d="100"/>
        </p:scale>
        <p:origin x="188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1066800" y="228600"/>
            <a:ext cx="6512511" cy="1143000"/>
          </a:xfrm>
        </p:spPr>
        <p:txBody>
          <a:bodyPr/>
          <a:lstStyle>
            <a:lvl1pPr>
              <a:defRPr>
                <a:effectLst>
                  <a:reflection blurRad="6350" endPos="0" dir="5400000" sy="-100000" algn="bl" rotWithShape="0"/>
                </a:effectLst>
              </a:defRPr>
            </a:lvl1pPr>
          </a:lstStyle>
          <a:p>
            <a:r>
              <a:rPr lang="en-US"/>
              <a:t>Click to edit Master title style</a:t>
            </a:r>
            <a:endParaRPr lang="en-US" dirty="0"/>
          </a:p>
        </p:txBody>
      </p:sp>
      <p:sp>
        <p:nvSpPr>
          <p:cNvPr id="10" name="Content Placeholder 9"/>
          <p:cNvSpPr>
            <a:spLocks noGrp="1"/>
          </p:cNvSpPr>
          <p:nvPr>
            <p:ph sz="quarter" idx="13"/>
          </p:nvPr>
        </p:nvSpPr>
        <p:spPr>
          <a:xfrm>
            <a:off x="1143000" y="198120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45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45C022-22FB-453D-9580-E1C3997548E7}"/>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6AEDD1F2-FFD1-447D-AB7F-03862B4AF93D}"/>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072C7B54-051F-47BD-AF14-A643C2D05583}"/>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BFE5252A-7624-4FB1-AFA5-CAE1B1FE1811}"/>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a:extLst>
              <a:ext uri="{FF2B5EF4-FFF2-40B4-BE49-F238E27FC236}">
                <a16:creationId xmlns:a16="http://schemas.microsoft.com/office/drawing/2014/main" id="{05FE4758-C8AE-4E79-AF20-BA27624AE2B7}"/>
              </a:ext>
            </a:extLst>
          </p:cNvPr>
          <p:cNvSpPr>
            <a:spLocks noGrp="1"/>
          </p:cNvSpPr>
          <p:nvPr>
            <p:ph type="dt" sz="half" idx="10"/>
          </p:nvPr>
        </p:nvSpPr>
        <p:spPr/>
        <p:txBody>
          <a:bodyPr/>
          <a:lstStyle>
            <a:lvl1pPr>
              <a:defRPr/>
            </a:lvl1pPr>
          </a:lstStyle>
          <a:p>
            <a:pPr>
              <a:defRPr/>
            </a:pPr>
            <a:fld id="{580E13FA-F2F6-4BFF-802B-A01FA4582C6E}" type="datetimeFigureOut">
              <a:rPr lang="en-US"/>
              <a:pPr>
                <a:defRPr/>
              </a:pPr>
              <a:t>2/18/2020</a:t>
            </a:fld>
            <a:endParaRPr lang="en-US"/>
          </a:p>
        </p:txBody>
      </p:sp>
      <p:sp>
        <p:nvSpPr>
          <p:cNvPr id="10" name="Footer Placeholder 5">
            <a:extLst>
              <a:ext uri="{FF2B5EF4-FFF2-40B4-BE49-F238E27FC236}">
                <a16:creationId xmlns:a16="http://schemas.microsoft.com/office/drawing/2014/main" id="{5008C653-E5E2-408D-BF9D-26F8EECFBA16}"/>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608D01D0-1FB5-43F0-B0AE-E0A8FA29814C}"/>
              </a:ext>
            </a:extLst>
          </p:cNvPr>
          <p:cNvSpPr>
            <a:spLocks noGrp="1"/>
          </p:cNvSpPr>
          <p:nvPr>
            <p:ph type="sldNum" sz="quarter" idx="12"/>
          </p:nvPr>
        </p:nvSpPr>
        <p:spPr/>
        <p:txBody>
          <a:bodyPr/>
          <a:lstStyle>
            <a:lvl1pPr>
              <a:defRPr/>
            </a:lvl1pPr>
          </a:lstStyle>
          <a:p>
            <a:pPr>
              <a:defRPr/>
            </a:pPr>
            <a:fld id="{3A524AF0-30AF-490E-BAB7-5AA869DE601E}" type="slidenum">
              <a:rPr lang="en-US" altLang="en-US"/>
              <a:pPr>
                <a:defRPr/>
              </a:pPr>
              <a:t>‹#›</a:t>
            </a:fld>
            <a:endParaRPr lang="en-US" altLang="en-US"/>
          </a:p>
        </p:txBody>
      </p:sp>
    </p:spTree>
    <p:extLst>
      <p:ext uri="{BB962C8B-B14F-4D97-AF65-F5344CB8AC3E}">
        <p14:creationId xmlns:p14="http://schemas.microsoft.com/office/powerpoint/2010/main" val="105114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320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368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851C6A-C28F-4F70-878F-72D6515ACE9A}"/>
              </a:ext>
            </a:extLst>
          </p:cNvPr>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6A83798-B418-47DD-AB29-A112A541D1D3}"/>
              </a:ext>
            </a:extLst>
          </p:cNvPr>
          <p:cNvSpPr/>
          <p:nvPr userDrawn="1"/>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6431D8B5-D13D-49D1-8672-DA4741DDB4CE}"/>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a:extLst>
              <a:ext uri="{FF2B5EF4-FFF2-40B4-BE49-F238E27FC236}">
                <a16:creationId xmlns:a16="http://schemas.microsoft.com/office/drawing/2014/main" id="{A08C0B81-BCCD-4068-B7F6-95B2B2B32916}"/>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CE33B892-2DD3-49F6-866C-A266DB08132B}"/>
              </a:ext>
            </a:extLst>
          </p:cNvPr>
          <p:cNvSpPr/>
          <p:nvPr userDrawn="1"/>
        </p:nvSpPr>
        <p:spPr>
          <a:xfrm>
            <a:off x="0" y="5867400"/>
            <a:ext cx="9144000" cy="990600"/>
          </a:xfrm>
          <a:prstGeom prst="rect">
            <a:avLst/>
          </a:prstGeom>
          <a:solidFill>
            <a:schemeClr val="bg1"/>
          </a:solidFill>
          <a:ln>
            <a:noFill/>
          </a:ln>
          <a:effectLst>
            <a:outerShdw dist="50800" dir="5400000" algn="ctr" rotWithShape="0">
              <a:srgbClr val="000000">
                <a:alpha val="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accent4"/>
                </a:solidFill>
              </a:rPr>
              <a:t>Connecticut Department of Public Health</a:t>
            </a:r>
          </a:p>
          <a:p>
            <a:pPr algn="ctr" eaLnBrk="1" fontAlgn="auto" hangingPunct="1">
              <a:spcBef>
                <a:spcPts val="0"/>
              </a:spcBef>
              <a:spcAft>
                <a:spcPts val="0"/>
              </a:spcAft>
              <a:defRPr/>
            </a:pPr>
            <a:r>
              <a:rPr lang="en-US" sz="1600" i="1" dirty="0">
                <a:solidFill>
                  <a:schemeClr val="accent4"/>
                </a:solidFill>
              </a:rPr>
              <a:t>Keeping Connecticut Healthy</a:t>
            </a:r>
          </a:p>
        </p:txBody>
      </p:sp>
      <p:pic>
        <p:nvPicPr>
          <p:cNvPr id="9" name="Picture 8">
            <a:extLst>
              <a:ext uri="{FF2B5EF4-FFF2-40B4-BE49-F238E27FC236}">
                <a16:creationId xmlns:a16="http://schemas.microsoft.com/office/drawing/2014/main" id="{4D44864B-DB16-4BD2-B94B-2A79CEFA05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943600"/>
            <a:ext cx="764304" cy="813816"/>
          </a:xfrm>
          <a:prstGeom prst="rect">
            <a:avLst/>
          </a:prstGeom>
          <a:effectLst>
            <a:softEdge rad="0"/>
          </a:effectLst>
        </p:spPr>
      </p:pic>
      <p:pic>
        <p:nvPicPr>
          <p:cNvPr id="10" name="Picture 7" descr="CTSeal_BW">
            <a:extLst>
              <a:ext uri="{FF2B5EF4-FFF2-40B4-BE49-F238E27FC236}">
                <a16:creationId xmlns:a16="http://schemas.microsoft.com/office/drawing/2014/main" id="{51276854-F999-4A21-A3B9-A68410820B10}"/>
              </a:ext>
            </a:extLst>
          </p:cNvPr>
          <p:cNvPicPr>
            <a:picLocks noChangeAspect="1" noChangeArrowheads="1"/>
          </p:cNvPicPr>
          <p:nvPr userDrawn="1"/>
        </p:nvPicPr>
        <p:blipFill>
          <a:blip r:embed="rId3"/>
          <a:srcRect/>
          <a:stretch>
            <a:fillRect/>
          </a:stretch>
        </p:blipFill>
        <p:spPr bwMode="auto">
          <a:xfrm>
            <a:off x="8097903" y="5943600"/>
            <a:ext cx="741297" cy="813816"/>
          </a:xfrm>
          <a:prstGeom prst="rect">
            <a:avLst/>
          </a:prstGeom>
          <a:noFill/>
          <a:ln w="9525" algn="in">
            <a:noFill/>
            <a:miter lim="800000"/>
            <a:headEnd/>
            <a:tailEnd/>
          </a:ln>
          <a:effectLst>
            <a:softEdge rad="0"/>
          </a:effectLst>
        </p:spPr>
      </p:pic>
      <p:cxnSp>
        <p:nvCxnSpPr>
          <p:cNvPr id="11" name="Straight Connector 10">
            <a:extLst>
              <a:ext uri="{FF2B5EF4-FFF2-40B4-BE49-F238E27FC236}">
                <a16:creationId xmlns:a16="http://schemas.microsoft.com/office/drawing/2014/main" id="{5DE76E63-319A-4127-A570-B22611CF884F}"/>
              </a:ext>
            </a:extLst>
          </p:cNvPr>
          <p:cNvCxnSpPr/>
          <p:nvPr userDrawn="1"/>
        </p:nvCxnSpPr>
        <p:spPr>
          <a:xfrm>
            <a:off x="0" y="5867400"/>
            <a:ext cx="9144000"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473795" y="382525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1905000"/>
            <a:ext cx="7175351" cy="1793167"/>
          </a:xfrm>
          <a:effectLst/>
        </p:spPr>
        <p:txBody>
          <a:bodyPr/>
          <a:lstStyle>
            <a:lvl1pPr marL="640080" indent="-457200" algn="l">
              <a:defRPr sz="5400"/>
            </a:lvl1p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8A1ACDC7-3AFA-49B2-9F32-BF65C4E8287F}"/>
              </a:ext>
            </a:extLst>
          </p:cNvPr>
          <p:cNvSpPr>
            <a:spLocks noGrp="1"/>
          </p:cNvSpPr>
          <p:nvPr>
            <p:ph type="dt" sz="half" idx="10"/>
          </p:nvPr>
        </p:nvSpPr>
        <p:spPr/>
        <p:txBody>
          <a:bodyPr/>
          <a:lstStyle>
            <a:lvl1pPr algn="r">
              <a:defRPr sz="1100" b="1">
                <a:solidFill>
                  <a:schemeClr val="tx1">
                    <a:lumMod val="50000"/>
                    <a:lumOff val="50000"/>
                  </a:schemeClr>
                </a:solidFill>
              </a:defRPr>
            </a:lvl1pPr>
          </a:lstStyle>
          <a:p>
            <a:pPr>
              <a:defRPr/>
            </a:pPr>
            <a:fld id="{B6DC81BB-AA12-4CE2-A227-35E7B338C3CE}" type="datetimeFigureOut">
              <a:rPr lang="en-US"/>
              <a:pPr>
                <a:defRPr/>
              </a:pPr>
              <a:t>2/18/2020</a:t>
            </a:fld>
            <a:endParaRPr lang="en-US"/>
          </a:p>
        </p:txBody>
      </p:sp>
      <p:sp>
        <p:nvSpPr>
          <p:cNvPr id="13" name="Footer Placeholder 4">
            <a:extLst>
              <a:ext uri="{FF2B5EF4-FFF2-40B4-BE49-F238E27FC236}">
                <a16:creationId xmlns:a16="http://schemas.microsoft.com/office/drawing/2014/main" id="{AEF09C72-5115-468B-B898-853482FE959E}"/>
              </a:ext>
            </a:extLst>
          </p:cNvPr>
          <p:cNvSpPr>
            <a:spLocks noGrp="1"/>
          </p:cNvSpPr>
          <p:nvPr>
            <p:ph type="ftr" sz="quarter" idx="11"/>
          </p:nvPr>
        </p:nvSpPr>
        <p:spPr/>
        <p:txBody>
          <a:bodyPr/>
          <a:lstStyle>
            <a:lvl1pPr algn="l">
              <a:defRPr sz="1100" b="1">
                <a:solidFill>
                  <a:schemeClr val="tx1">
                    <a:lumMod val="50000"/>
                    <a:lumOff val="50000"/>
                  </a:schemeClr>
                </a:solidFill>
              </a:defRPr>
            </a:lvl1pPr>
          </a:lstStyle>
          <a:p>
            <a:pPr>
              <a:defRPr/>
            </a:pPr>
            <a:endParaRPr lang="en-US"/>
          </a:p>
        </p:txBody>
      </p:sp>
      <p:sp>
        <p:nvSpPr>
          <p:cNvPr id="14" name="Slide Number Placeholder 5">
            <a:extLst>
              <a:ext uri="{FF2B5EF4-FFF2-40B4-BE49-F238E27FC236}">
                <a16:creationId xmlns:a16="http://schemas.microsoft.com/office/drawing/2014/main" id="{4EDDE578-3D77-4C49-A021-C42DBB9F8EA7}"/>
              </a:ext>
            </a:extLst>
          </p:cNvPr>
          <p:cNvSpPr>
            <a:spLocks noGrp="1"/>
          </p:cNvSpPr>
          <p:nvPr>
            <p:ph type="sldNum" sz="quarter" idx="12"/>
          </p:nvPr>
        </p:nvSpPr>
        <p:spPr/>
        <p:txBody>
          <a:bodyPr/>
          <a:lstStyle>
            <a:lvl1pPr>
              <a:defRPr/>
            </a:lvl1pPr>
          </a:lstStyle>
          <a:p>
            <a:pPr>
              <a:defRPr/>
            </a:pPr>
            <a:fld id="{225C3CEC-1CBA-42A2-858B-4FEAFCC68F0B}" type="slidenum">
              <a:rPr lang="en-US" altLang="en-US"/>
              <a:pPr>
                <a:defRPr/>
              </a:pPr>
              <a:t>‹#›</a:t>
            </a:fld>
            <a:endParaRPr lang="en-US" altLang="en-US"/>
          </a:p>
        </p:txBody>
      </p:sp>
    </p:spTree>
    <p:extLst>
      <p:ext uri="{BB962C8B-B14F-4D97-AF65-F5344CB8AC3E}">
        <p14:creationId xmlns:p14="http://schemas.microsoft.com/office/powerpoint/2010/main" val="368935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reflection blurRad="6350" endPos="0" dir="5400000" sy="-100000" algn="bl" rotWithShape="0"/>
                </a:effectLst>
              </a:defRPr>
            </a:lvl1pPr>
          </a:lstStyle>
          <a:p>
            <a:r>
              <a:rPr lang="en-US"/>
              <a:t>Click to edit Master title style</a:t>
            </a:r>
            <a:endParaRPr lang="en-US" dirty="0"/>
          </a:p>
        </p:txBody>
      </p:sp>
      <p:sp>
        <p:nvSpPr>
          <p:cNvPr id="3" name="Footer Placeholder 3">
            <a:extLst>
              <a:ext uri="{FF2B5EF4-FFF2-40B4-BE49-F238E27FC236}">
                <a16:creationId xmlns:a16="http://schemas.microsoft.com/office/drawing/2014/main" id="{5F2D3683-6928-4973-9B00-52B85142101A}"/>
              </a:ext>
            </a:extLst>
          </p:cNvPr>
          <p:cNvSpPr>
            <a:spLocks noGrp="1"/>
          </p:cNvSpPr>
          <p:nvPr>
            <p:ph type="ftr" sz="quarter" idx="10"/>
          </p:nvPr>
        </p:nvSpPr>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id="{F3889201-CD02-4BE6-A267-752ED5DAE597}"/>
              </a:ext>
            </a:extLst>
          </p:cNvPr>
          <p:cNvSpPr>
            <a:spLocks noGrp="1"/>
          </p:cNvSpPr>
          <p:nvPr>
            <p:ph type="sldNum" sz="quarter" idx="11"/>
          </p:nvPr>
        </p:nvSpPr>
        <p:spPr/>
        <p:txBody>
          <a:bodyPr/>
          <a:lstStyle>
            <a:lvl1pPr>
              <a:defRPr/>
            </a:lvl1pPr>
          </a:lstStyle>
          <a:p>
            <a:pPr>
              <a:defRPr/>
            </a:pPr>
            <a:fld id="{6B689901-A10C-4C2F-AEC7-655F06E91FB3}" type="slidenum">
              <a:rPr lang="en-US" altLang="en-US"/>
              <a:pPr>
                <a:defRPr/>
              </a:pPr>
              <a:t>‹#›</a:t>
            </a:fld>
            <a:endParaRPr lang="en-US" altLang="en-US"/>
          </a:p>
        </p:txBody>
      </p:sp>
    </p:spTree>
    <p:extLst>
      <p:ext uri="{BB962C8B-B14F-4D97-AF65-F5344CB8AC3E}">
        <p14:creationId xmlns:p14="http://schemas.microsoft.com/office/powerpoint/2010/main" val="142766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AE3C73-56B2-4249-8D58-7DAAE9B27894}"/>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54F1294-73F8-4775-84BA-DF5DACFC59BE}"/>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427DEA49-72DC-4434-83C1-60E65E38E8EA}"/>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a:extLst>
              <a:ext uri="{FF2B5EF4-FFF2-40B4-BE49-F238E27FC236}">
                <a16:creationId xmlns:a16="http://schemas.microsoft.com/office/drawing/2014/main" id="{6F607D0C-7855-4344-B13B-D1C9D2289EBA}"/>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BE80B001-629D-4A72-8187-D15A53CFC9A7}"/>
              </a:ext>
            </a:extLst>
          </p:cNvPr>
          <p:cNvSpPr/>
          <p:nvPr userDrawn="1"/>
        </p:nvSpPr>
        <p:spPr>
          <a:xfrm>
            <a:off x="0" y="5836025"/>
            <a:ext cx="9144000" cy="990600"/>
          </a:xfrm>
          <a:prstGeom prst="rect">
            <a:avLst/>
          </a:prstGeom>
          <a:solidFill>
            <a:schemeClr val="bg1"/>
          </a:solidFill>
          <a:ln>
            <a:noFill/>
          </a:ln>
          <a:effectLst>
            <a:outerShdw dist="50800" dir="5400000" algn="ctr" rotWithShape="0">
              <a:srgbClr val="000000">
                <a:alpha val="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accent4"/>
                </a:solidFill>
              </a:rPr>
              <a:t>Connecticut Department of Public Health</a:t>
            </a:r>
          </a:p>
          <a:p>
            <a:pPr algn="ctr" eaLnBrk="1" fontAlgn="auto" hangingPunct="1">
              <a:spcBef>
                <a:spcPts val="0"/>
              </a:spcBef>
              <a:spcAft>
                <a:spcPts val="0"/>
              </a:spcAft>
              <a:defRPr/>
            </a:pPr>
            <a:r>
              <a:rPr lang="en-US" sz="1600" i="1" dirty="0">
                <a:solidFill>
                  <a:schemeClr val="accent4"/>
                </a:solidFill>
              </a:rPr>
              <a:t>Keeping  Connecticut Healthy</a:t>
            </a:r>
          </a:p>
        </p:txBody>
      </p:sp>
      <p:pic>
        <p:nvPicPr>
          <p:cNvPr id="9" name="Picture 8">
            <a:extLst>
              <a:ext uri="{FF2B5EF4-FFF2-40B4-BE49-F238E27FC236}">
                <a16:creationId xmlns:a16="http://schemas.microsoft.com/office/drawing/2014/main" id="{DB067A9B-90DB-47D3-9128-0C74E3157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912225"/>
            <a:ext cx="764304" cy="813816"/>
          </a:xfrm>
          <a:prstGeom prst="rect">
            <a:avLst/>
          </a:prstGeom>
          <a:effectLst>
            <a:softEdge rad="0"/>
          </a:effectLst>
        </p:spPr>
      </p:pic>
      <p:pic>
        <p:nvPicPr>
          <p:cNvPr id="10" name="Picture 7" descr="CTSeal_BW">
            <a:extLst>
              <a:ext uri="{FF2B5EF4-FFF2-40B4-BE49-F238E27FC236}">
                <a16:creationId xmlns:a16="http://schemas.microsoft.com/office/drawing/2014/main" id="{C4ABFDAC-CA90-4942-AC68-60611529B816}"/>
              </a:ext>
            </a:extLst>
          </p:cNvPr>
          <p:cNvPicPr>
            <a:picLocks noChangeAspect="1" noChangeArrowheads="1"/>
          </p:cNvPicPr>
          <p:nvPr userDrawn="1"/>
        </p:nvPicPr>
        <p:blipFill>
          <a:blip r:embed="rId3"/>
          <a:srcRect/>
          <a:stretch>
            <a:fillRect/>
          </a:stretch>
        </p:blipFill>
        <p:spPr bwMode="auto">
          <a:xfrm>
            <a:off x="8097903" y="5912225"/>
            <a:ext cx="741297" cy="813816"/>
          </a:xfrm>
          <a:prstGeom prst="rect">
            <a:avLst/>
          </a:prstGeom>
          <a:noFill/>
          <a:ln w="9525" algn="in">
            <a:noFill/>
            <a:miter lim="800000"/>
            <a:headEnd/>
            <a:tailEnd/>
          </a:ln>
          <a:effectLst>
            <a:softEdge rad="0"/>
          </a:effectLst>
        </p:spPr>
      </p:pic>
      <p:cxnSp>
        <p:nvCxnSpPr>
          <p:cNvPr id="11" name="Straight Connector 10">
            <a:extLst>
              <a:ext uri="{FF2B5EF4-FFF2-40B4-BE49-F238E27FC236}">
                <a16:creationId xmlns:a16="http://schemas.microsoft.com/office/drawing/2014/main" id="{3596BDC1-192D-4408-BC89-5635668481E2}"/>
              </a:ext>
            </a:extLst>
          </p:cNvPr>
          <p:cNvCxnSpPr/>
          <p:nvPr userDrawn="1"/>
        </p:nvCxnSpPr>
        <p:spPr>
          <a:xfrm>
            <a:off x="0" y="5791200"/>
            <a:ext cx="9144000"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3">
            <a:extLst>
              <a:ext uri="{FF2B5EF4-FFF2-40B4-BE49-F238E27FC236}">
                <a16:creationId xmlns:a16="http://schemas.microsoft.com/office/drawing/2014/main" id="{EB50C396-32A6-41DE-A24E-52B04F66FC34}"/>
              </a:ext>
            </a:extLst>
          </p:cNvPr>
          <p:cNvSpPr>
            <a:spLocks noGrp="1"/>
          </p:cNvSpPr>
          <p:nvPr>
            <p:ph type="dt" sz="half" idx="10"/>
          </p:nvPr>
        </p:nvSpPr>
        <p:spPr>
          <a:xfrm>
            <a:off x="6172200" y="6140450"/>
            <a:ext cx="2514600" cy="365125"/>
          </a:xfrm>
        </p:spPr>
        <p:txBody>
          <a:bodyPr/>
          <a:lstStyle>
            <a:lvl1pPr algn="r">
              <a:defRPr sz="1100" b="1">
                <a:solidFill>
                  <a:schemeClr val="tx1">
                    <a:lumMod val="50000"/>
                    <a:lumOff val="50000"/>
                  </a:schemeClr>
                </a:solidFill>
              </a:defRPr>
            </a:lvl1pPr>
          </a:lstStyle>
          <a:p>
            <a:pPr>
              <a:defRPr/>
            </a:pPr>
            <a:fld id="{C0E537DA-A52F-4109-8306-87C52A5C8EE1}" type="datetimeFigureOut">
              <a:rPr lang="en-US"/>
              <a:pPr>
                <a:defRPr/>
              </a:pPr>
              <a:t>2/18/2020</a:t>
            </a:fld>
            <a:endParaRPr lang="en-US"/>
          </a:p>
        </p:txBody>
      </p:sp>
      <p:sp>
        <p:nvSpPr>
          <p:cNvPr id="13" name="Footer Placeholder 4">
            <a:extLst>
              <a:ext uri="{FF2B5EF4-FFF2-40B4-BE49-F238E27FC236}">
                <a16:creationId xmlns:a16="http://schemas.microsoft.com/office/drawing/2014/main" id="{C1037180-6ED4-455B-ADB6-AB386439A34A}"/>
              </a:ext>
            </a:extLst>
          </p:cNvPr>
          <p:cNvSpPr>
            <a:spLocks noGrp="1"/>
          </p:cNvSpPr>
          <p:nvPr>
            <p:ph type="ftr" sz="quarter" idx="11"/>
          </p:nvPr>
        </p:nvSpPr>
        <p:spPr>
          <a:xfrm>
            <a:off x="457200" y="6140450"/>
            <a:ext cx="3352800" cy="365125"/>
          </a:xfrm>
        </p:spPr>
        <p:txBody>
          <a:bodyPr/>
          <a:lstStyle>
            <a:lvl1pPr algn="l">
              <a:defRPr sz="1100" b="1">
                <a:solidFill>
                  <a:schemeClr val="tx1">
                    <a:lumMod val="50000"/>
                    <a:lumOff val="50000"/>
                  </a:schemeClr>
                </a:solidFill>
              </a:defRPr>
            </a:lvl1pPr>
          </a:lstStyle>
          <a:p>
            <a:pPr>
              <a:defRPr/>
            </a:pPr>
            <a:endParaRPr lang="en-US"/>
          </a:p>
        </p:txBody>
      </p:sp>
      <p:sp>
        <p:nvSpPr>
          <p:cNvPr id="14" name="Slide Number Placeholder 5">
            <a:extLst>
              <a:ext uri="{FF2B5EF4-FFF2-40B4-BE49-F238E27FC236}">
                <a16:creationId xmlns:a16="http://schemas.microsoft.com/office/drawing/2014/main" id="{108410AF-DE34-43E2-A60C-F788732C87E4}"/>
              </a:ext>
            </a:extLst>
          </p:cNvPr>
          <p:cNvSpPr>
            <a:spLocks noGrp="1"/>
          </p:cNvSpPr>
          <p:nvPr>
            <p:ph type="sldNum" sz="quarter" idx="12"/>
          </p:nvPr>
        </p:nvSpPr>
        <p:spPr>
          <a:xfrm>
            <a:off x="3810000" y="6140450"/>
            <a:ext cx="1828800" cy="365125"/>
          </a:xfrm>
        </p:spPr>
        <p:txBody>
          <a:bodyPr/>
          <a:lstStyle>
            <a:lvl1pPr>
              <a:defRPr/>
            </a:lvl1pPr>
          </a:lstStyle>
          <a:p>
            <a:pPr>
              <a:defRPr/>
            </a:pPr>
            <a:fld id="{5AA1C145-80B1-4451-889B-C8BC153D61C5}" type="slidenum">
              <a:rPr lang="en-US" altLang="en-US"/>
              <a:pPr>
                <a:defRPr/>
              </a:pPr>
              <a:t>‹#›</a:t>
            </a:fld>
            <a:endParaRPr lang="en-US" altLang="en-US"/>
          </a:p>
        </p:txBody>
      </p:sp>
    </p:spTree>
    <p:extLst>
      <p:ext uri="{BB962C8B-B14F-4D97-AF65-F5344CB8AC3E}">
        <p14:creationId xmlns:p14="http://schemas.microsoft.com/office/powerpoint/2010/main" val="27889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effectLst>
                  <a:reflection blurRad="6350" endPos="0" dir="5400000" sy="-100000" algn="bl" rotWithShape="0"/>
                </a:effectLst>
              </a:defRPr>
            </a:lvl1pPr>
          </a:lstStyle>
          <a:p>
            <a:r>
              <a:rPr lang="en-US"/>
              <a:t>Click to edit Master title style</a:t>
            </a:r>
            <a:endParaRPr lang="en-US" dirty="0"/>
          </a:p>
        </p:txBody>
      </p:sp>
      <p:sp>
        <p:nvSpPr>
          <p:cNvPr id="9" name="Content Placeholder 8"/>
          <p:cNvSpPr>
            <a:spLocks noGrp="1"/>
          </p:cNvSpPr>
          <p:nvPr>
            <p:ph sz="quarter" idx="13"/>
          </p:nvPr>
        </p:nvSpPr>
        <p:spPr>
          <a:xfrm>
            <a:off x="1142999" y="1706879"/>
            <a:ext cx="3346704" cy="347472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1706880"/>
            <a:ext cx="3346704" cy="3474720"/>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596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1646238"/>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2743200"/>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1646238"/>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41905"/>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lvl1pPr>
              <a:defRPr>
                <a:effectLst>
                  <a:reflection blurRad="6350" endPos="0" dir="5400000" sy="-100000" algn="bl" rotWithShape="0"/>
                </a:effectLst>
              </a:defRPr>
            </a:lvl1pPr>
          </a:lstStyle>
          <a:p>
            <a:r>
              <a:rPr lang="en-US"/>
              <a:t>Click to edit Master title style</a:t>
            </a:r>
            <a:endParaRPr lang="en-US" dirty="0"/>
          </a:p>
        </p:txBody>
      </p:sp>
      <p:sp>
        <p:nvSpPr>
          <p:cNvPr id="7" name="Slide Number Placeholder 8">
            <a:extLst>
              <a:ext uri="{FF2B5EF4-FFF2-40B4-BE49-F238E27FC236}">
                <a16:creationId xmlns:a16="http://schemas.microsoft.com/office/drawing/2014/main" id="{65E826ED-ECB5-41E4-8E41-872AE9FBE337}"/>
              </a:ext>
            </a:extLst>
          </p:cNvPr>
          <p:cNvSpPr>
            <a:spLocks noGrp="1"/>
          </p:cNvSpPr>
          <p:nvPr>
            <p:ph type="sldNum" sz="quarter" idx="10"/>
          </p:nvPr>
        </p:nvSpPr>
        <p:spPr/>
        <p:txBody>
          <a:bodyPr/>
          <a:lstStyle>
            <a:lvl1pPr>
              <a:defRPr/>
            </a:lvl1pPr>
          </a:lstStyle>
          <a:p>
            <a:pPr>
              <a:defRPr/>
            </a:pPr>
            <a:fld id="{DF72A189-7DC8-47AC-82B8-67EF60C98CCB}" type="slidenum">
              <a:rPr lang="en-US" altLang="en-US"/>
              <a:pPr>
                <a:defRPr/>
              </a:pPr>
              <a:t>‹#›</a:t>
            </a:fld>
            <a:endParaRPr lang="en-US" altLang="en-US"/>
          </a:p>
        </p:txBody>
      </p:sp>
    </p:spTree>
    <p:extLst>
      <p:ext uri="{BB962C8B-B14F-4D97-AF65-F5344CB8AC3E}">
        <p14:creationId xmlns:p14="http://schemas.microsoft.com/office/powerpoint/2010/main" val="1323621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reflection blurRad="6350" endPos="0" dir="5400000" sy="-100000" algn="bl" rotWithShape="0"/>
                </a:effectLst>
              </a:defRPr>
            </a:lvl1pPr>
          </a:lstStyle>
          <a:p>
            <a:r>
              <a:rPr lang="en-US"/>
              <a:t>Click to edit Master title style</a:t>
            </a:r>
            <a:endParaRPr lang="en-US" dirty="0"/>
          </a:p>
        </p:txBody>
      </p:sp>
    </p:spTree>
    <p:extLst>
      <p:ext uri="{BB962C8B-B14F-4D97-AF65-F5344CB8AC3E}">
        <p14:creationId xmlns:p14="http://schemas.microsoft.com/office/powerpoint/2010/main" val="376207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87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97328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149500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426128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705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2C8DDA-9597-440F-BF96-5BBFF04A0FC8}"/>
              </a:ext>
            </a:extLst>
          </p:cNvPr>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67BCD0AE-4740-4AAC-8137-59E05B4413E0}"/>
              </a:ext>
            </a:extLst>
          </p:cNvPr>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A4D81571-BCE6-4F90-B78B-14E3BEE46A14}"/>
              </a:ext>
            </a:extLst>
          </p:cNvPr>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a:extLst>
              <a:ext uri="{FF2B5EF4-FFF2-40B4-BE49-F238E27FC236}">
                <a16:creationId xmlns:a16="http://schemas.microsoft.com/office/drawing/2014/main" id="{0636679A-F661-453B-96A2-8E76FBBC325A}"/>
              </a:ext>
            </a:extLst>
          </p:cNvPr>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6" name="Text Placeholder 2">
            <a:extLst>
              <a:ext uri="{FF2B5EF4-FFF2-40B4-BE49-F238E27FC236}">
                <a16:creationId xmlns:a16="http://schemas.microsoft.com/office/drawing/2014/main" id="{FC489E10-2526-4E4F-8E98-B2F2E65E5867}"/>
              </a:ext>
            </a:extLst>
          </p:cNvPr>
          <p:cNvSpPr>
            <a:spLocks noGrp="1"/>
          </p:cNvSpPr>
          <p:nvPr>
            <p:ph type="body" idx="1"/>
          </p:nvPr>
        </p:nvSpPr>
        <p:spPr bwMode="auto">
          <a:xfrm>
            <a:off x="1143000" y="1554163"/>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AE5E5A9-F3DE-4FAB-87A1-8E82C4DFBB25}"/>
              </a:ext>
            </a:extLst>
          </p:cNvPr>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484A73A0-51A4-4597-B5F2-60915C64D38C}" type="datetimeFigureOut">
              <a:rPr lang="en-US"/>
              <a:pPr>
                <a:defRPr/>
              </a:pPr>
              <a:t>2/18/2020</a:t>
            </a:fld>
            <a:endParaRPr lang="en-US"/>
          </a:p>
        </p:txBody>
      </p:sp>
      <p:sp>
        <p:nvSpPr>
          <p:cNvPr id="5" name="Footer Placeholder 4">
            <a:extLst>
              <a:ext uri="{FF2B5EF4-FFF2-40B4-BE49-F238E27FC236}">
                <a16:creationId xmlns:a16="http://schemas.microsoft.com/office/drawing/2014/main" id="{FF0C9F37-6E71-4776-9B5E-2F37FA936185}"/>
              </a:ext>
            </a:extLst>
          </p:cNvPr>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494A297-2EDC-4656-86AE-EA8CA4FF74E4}"/>
              </a:ext>
            </a:extLst>
          </p:cNvPr>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defRPr>
            </a:lvl1pPr>
          </a:lstStyle>
          <a:p>
            <a:pPr>
              <a:defRPr/>
            </a:pPr>
            <a:fld id="{6EF8FF5D-E8BA-448A-A93B-BE2482997D16}" type="slidenum">
              <a:rPr lang="en-US" altLang="en-US"/>
              <a:pPr>
                <a:defRPr/>
              </a:pPr>
              <a:t>‹#›</a:t>
            </a:fld>
            <a:endParaRPr lang="en-US" altLang="en-US"/>
          </a:p>
        </p:txBody>
      </p:sp>
      <p:sp>
        <p:nvSpPr>
          <p:cNvPr id="11" name="Rectangle 10">
            <a:extLst>
              <a:ext uri="{FF2B5EF4-FFF2-40B4-BE49-F238E27FC236}">
                <a16:creationId xmlns:a16="http://schemas.microsoft.com/office/drawing/2014/main" id="{E1ED59D5-9926-4DBE-B675-3E4825E770E5}"/>
              </a:ext>
            </a:extLst>
          </p:cNvPr>
          <p:cNvSpPr/>
          <p:nvPr/>
        </p:nvSpPr>
        <p:spPr>
          <a:xfrm>
            <a:off x="0" y="0"/>
            <a:ext cx="9144000" cy="1219200"/>
          </a:xfrm>
          <a:prstGeom prst="rect">
            <a:avLst/>
          </a:prstGeom>
          <a:solidFill>
            <a:schemeClr val="bg1"/>
          </a:solidFill>
          <a:ln>
            <a:noFill/>
          </a:ln>
          <a:effectLst>
            <a:outerShdw dist="50800" dir="5400000" algn="ctr" rotWithShape="0">
              <a:srgbClr val="000000">
                <a:alpha val="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i="1" dirty="0">
              <a:solidFill>
                <a:schemeClr val="accent4"/>
              </a:solidFill>
            </a:endParaRPr>
          </a:p>
        </p:txBody>
      </p:sp>
      <p:pic>
        <p:nvPicPr>
          <p:cNvPr id="12" name="Picture 11">
            <a:extLst>
              <a:ext uri="{FF2B5EF4-FFF2-40B4-BE49-F238E27FC236}">
                <a16:creationId xmlns:a16="http://schemas.microsoft.com/office/drawing/2014/main" id="{FE56DC56-0C86-460E-BA7A-A207EFAB218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0096" y="176784"/>
            <a:ext cx="764304" cy="813816"/>
          </a:xfrm>
          <a:prstGeom prst="rect">
            <a:avLst/>
          </a:prstGeom>
          <a:effectLst>
            <a:softEdge rad="0"/>
          </a:effectLst>
        </p:spPr>
      </p:pic>
      <p:cxnSp>
        <p:nvCxnSpPr>
          <p:cNvPr id="14" name="Straight Connector 13">
            <a:extLst>
              <a:ext uri="{FF2B5EF4-FFF2-40B4-BE49-F238E27FC236}">
                <a16:creationId xmlns:a16="http://schemas.microsoft.com/office/drawing/2014/main" id="{348F8E7D-B1D9-42D1-ACA7-3B185863B9B4}"/>
              </a:ext>
            </a:extLst>
          </p:cNvPr>
          <p:cNvCxnSpPr/>
          <p:nvPr/>
        </p:nvCxnSpPr>
        <p:spPr>
          <a:xfrm>
            <a:off x="0" y="1219200"/>
            <a:ext cx="9144000"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0D90A56-0AD9-4A3A-800C-914FEFB6A8EC}"/>
              </a:ext>
            </a:extLst>
          </p:cNvPr>
          <p:cNvSpPr>
            <a:spLocks noGrp="1"/>
          </p:cNvSpPr>
          <p:nvPr>
            <p:ph type="title"/>
          </p:nvPr>
        </p:nvSpPr>
        <p:spPr>
          <a:xfrm>
            <a:off x="1108075" y="53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oRqTxROmGb4&amp;feature=youtu.be" TargetMode="Externa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F31083-A23E-4F7E-AA2A-F9E7F058D425}"/>
              </a:ext>
            </a:extLst>
          </p:cNvPr>
          <p:cNvSpPr/>
          <p:nvPr/>
        </p:nvSpPr>
        <p:spPr>
          <a:xfrm>
            <a:off x="0" y="5867400"/>
            <a:ext cx="9144000" cy="990600"/>
          </a:xfrm>
          <a:prstGeom prst="rect">
            <a:avLst/>
          </a:prstGeom>
          <a:solidFill>
            <a:schemeClr val="bg1"/>
          </a:solidFill>
          <a:ln>
            <a:noFill/>
          </a:ln>
          <a:effectLst>
            <a:outerShdw dist="50800" dir="5400000" algn="ctr" rotWithShape="0">
              <a:srgbClr val="000000">
                <a:alpha val="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accent4"/>
                </a:solidFill>
              </a:rPr>
              <a:t>Connecticut Department of Public Health</a:t>
            </a:r>
          </a:p>
          <a:p>
            <a:pPr algn="ctr" eaLnBrk="1" fontAlgn="auto" hangingPunct="1">
              <a:spcBef>
                <a:spcPts val="0"/>
              </a:spcBef>
              <a:spcAft>
                <a:spcPts val="0"/>
              </a:spcAft>
              <a:defRPr/>
            </a:pPr>
            <a:r>
              <a:rPr lang="en-US" sz="1600" i="1">
                <a:solidFill>
                  <a:schemeClr val="accent4"/>
                </a:solidFill>
              </a:rPr>
              <a:t>Keeping Connecticut </a:t>
            </a:r>
            <a:r>
              <a:rPr lang="en-US" sz="1600" i="1" dirty="0">
                <a:solidFill>
                  <a:schemeClr val="accent4"/>
                </a:solidFill>
              </a:rPr>
              <a:t>Healthy</a:t>
            </a:r>
          </a:p>
        </p:txBody>
      </p:sp>
      <p:sp>
        <p:nvSpPr>
          <p:cNvPr id="14341" name="Subtitle 2">
            <a:extLst>
              <a:ext uri="{FF2B5EF4-FFF2-40B4-BE49-F238E27FC236}">
                <a16:creationId xmlns:a16="http://schemas.microsoft.com/office/drawing/2014/main" id="{FFFCAEBA-B8F9-421E-92C6-D5F9B4B8CC92}"/>
              </a:ext>
            </a:extLst>
          </p:cNvPr>
          <p:cNvSpPr>
            <a:spLocks noGrp="1"/>
          </p:cNvSpPr>
          <p:nvPr>
            <p:ph type="subTitle" idx="1"/>
          </p:nvPr>
        </p:nvSpPr>
        <p:spPr>
          <a:xfrm>
            <a:off x="1524000" y="3657600"/>
            <a:ext cx="5637213" cy="1371600"/>
          </a:xfrm>
        </p:spPr>
        <p:txBody>
          <a:bodyPr>
            <a:normAutofit fontScale="92500" lnSpcReduction="20000"/>
          </a:bodyPr>
          <a:lstStyle/>
          <a:p>
            <a:pPr algn="ctr" eaLnBrk="1" hangingPunct="1">
              <a:defRPr/>
            </a:pPr>
            <a:r>
              <a:rPr lang="en-US" altLang="en-US" dirty="0"/>
              <a:t>Linda Ferraro, STD Program Director</a:t>
            </a:r>
          </a:p>
          <a:p>
            <a:pPr algn="ctr" eaLnBrk="1" hangingPunct="1">
              <a:defRPr/>
            </a:pPr>
            <a:r>
              <a:rPr lang="en-US" altLang="en-US" dirty="0"/>
              <a:t>CT HIV Planning Consortium</a:t>
            </a:r>
          </a:p>
          <a:p>
            <a:pPr algn="ctr" eaLnBrk="1" hangingPunct="1">
              <a:defRPr/>
            </a:pPr>
            <a:r>
              <a:rPr lang="en-US" altLang="en-US" dirty="0"/>
              <a:t>QPM Team Meeting</a:t>
            </a:r>
          </a:p>
          <a:p>
            <a:pPr algn="ctr" eaLnBrk="1" hangingPunct="1">
              <a:defRPr/>
            </a:pPr>
            <a:r>
              <a:rPr lang="en-US" altLang="en-US" dirty="0"/>
              <a:t>February 19, 2020</a:t>
            </a:r>
          </a:p>
        </p:txBody>
      </p:sp>
      <p:sp>
        <p:nvSpPr>
          <p:cNvPr id="2" name="Title 1">
            <a:extLst>
              <a:ext uri="{FF2B5EF4-FFF2-40B4-BE49-F238E27FC236}">
                <a16:creationId xmlns:a16="http://schemas.microsoft.com/office/drawing/2014/main" id="{5ED86956-A2B2-4DD6-A147-392090705B97}"/>
              </a:ext>
            </a:extLst>
          </p:cNvPr>
          <p:cNvSpPr>
            <a:spLocks noGrp="1"/>
          </p:cNvSpPr>
          <p:nvPr>
            <p:ph type="ctrTitle"/>
          </p:nvPr>
        </p:nvSpPr>
        <p:spPr>
          <a:xfrm>
            <a:off x="838200" y="1676400"/>
            <a:ext cx="7175500" cy="1793875"/>
          </a:xfrm>
        </p:spPr>
        <p:txBody>
          <a:bodyPr/>
          <a:lstStyle/>
          <a:p>
            <a:pPr marL="182880" indent="0" algn="ctr" eaLnBrk="1" fontAlgn="auto" hangingPunct="1">
              <a:spcAft>
                <a:spcPts val="0"/>
              </a:spcAft>
              <a:buClr>
                <a:schemeClr val="accent6">
                  <a:lumMod val="75000"/>
                </a:schemeClr>
              </a:buClr>
              <a:buFont typeface="Georgia" panose="02040502050405020303" pitchFamily="18" charset="0"/>
              <a:buNone/>
              <a:defRPr/>
            </a:pPr>
            <a:r>
              <a:rPr lang="en-US" dirty="0">
                <a:effectLst/>
              </a:rPr>
              <a:t>Partner Services</a:t>
            </a:r>
            <a:br>
              <a:rPr lang="en-US" dirty="0">
                <a:effectLst/>
              </a:rPr>
            </a:br>
            <a:r>
              <a:rPr lang="en-US" sz="3600" dirty="0">
                <a:effectLst/>
              </a:rPr>
              <a:t>STD Control Program</a:t>
            </a:r>
            <a:endParaRPr lang="en-US" dirty="0">
              <a:effectLst/>
            </a:endParaRPr>
          </a:p>
        </p:txBody>
      </p:sp>
      <p:pic>
        <p:nvPicPr>
          <p:cNvPr id="4" name="Picture 3">
            <a:extLst>
              <a:ext uri="{FF2B5EF4-FFF2-40B4-BE49-F238E27FC236}">
                <a16:creationId xmlns:a16="http://schemas.microsoft.com/office/drawing/2014/main" id="{6E4492C3-8C51-470C-A7CF-0619504F0E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943600"/>
            <a:ext cx="764304" cy="813816"/>
          </a:xfrm>
          <a:prstGeom prst="rect">
            <a:avLst/>
          </a:prstGeom>
          <a:effectLst>
            <a:softEdge rad="0"/>
          </a:effectLst>
        </p:spPr>
      </p:pic>
      <p:pic>
        <p:nvPicPr>
          <p:cNvPr id="7" name="Picture 7" descr="CTSeal_BW">
            <a:extLst>
              <a:ext uri="{FF2B5EF4-FFF2-40B4-BE49-F238E27FC236}">
                <a16:creationId xmlns:a16="http://schemas.microsoft.com/office/drawing/2014/main" id="{2B6386D9-C2E5-436F-92EB-1169520950F4}"/>
              </a:ext>
            </a:extLst>
          </p:cNvPr>
          <p:cNvPicPr>
            <a:picLocks noChangeAspect="1" noChangeArrowheads="1"/>
          </p:cNvPicPr>
          <p:nvPr/>
        </p:nvPicPr>
        <p:blipFill>
          <a:blip r:embed="rId3"/>
          <a:srcRect/>
          <a:stretch>
            <a:fillRect/>
          </a:stretch>
        </p:blipFill>
        <p:spPr bwMode="auto">
          <a:xfrm>
            <a:off x="8097903" y="5943600"/>
            <a:ext cx="741297" cy="813816"/>
          </a:xfrm>
          <a:prstGeom prst="rect">
            <a:avLst/>
          </a:prstGeom>
          <a:noFill/>
          <a:ln w="9525" algn="in">
            <a:noFill/>
            <a:miter lim="800000"/>
            <a:headEnd/>
            <a:tailEnd/>
          </a:ln>
          <a:effectLst>
            <a:softEdge rad="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11EC-3D43-4678-9DDA-D441820A1295}"/>
              </a:ext>
            </a:extLst>
          </p:cNvPr>
          <p:cNvSpPr>
            <a:spLocks noGrp="1"/>
          </p:cNvSpPr>
          <p:nvPr>
            <p:ph type="title"/>
          </p:nvPr>
        </p:nvSpPr>
        <p:spPr/>
        <p:txBody>
          <a:bodyPr/>
          <a:lstStyle/>
          <a:p>
            <a:pPr marL="0" indent="0" algn="l">
              <a:buFont typeface="Georgia" panose="02040502050405020303" pitchFamily="18" charset="0"/>
              <a:buNone/>
              <a:defRPr/>
            </a:pPr>
            <a:r>
              <a:rPr lang="en-US" sz="3600" dirty="0"/>
              <a:t>REFERRAL FOR HIV CLIENTS</a:t>
            </a:r>
          </a:p>
        </p:txBody>
      </p:sp>
      <p:sp>
        <p:nvSpPr>
          <p:cNvPr id="3" name="Content Placeholder 2">
            <a:extLst>
              <a:ext uri="{FF2B5EF4-FFF2-40B4-BE49-F238E27FC236}">
                <a16:creationId xmlns:a16="http://schemas.microsoft.com/office/drawing/2014/main" id="{897EE177-5F90-48C5-84E2-E2F98EC533A2}"/>
              </a:ext>
            </a:extLst>
          </p:cNvPr>
          <p:cNvSpPr>
            <a:spLocks noGrp="1"/>
          </p:cNvSpPr>
          <p:nvPr>
            <p:ph sz="quarter" idx="13"/>
          </p:nvPr>
        </p:nvSpPr>
        <p:spPr>
          <a:xfrm>
            <a:off x="685800" y="1676400"/>
            <a:ext cx="7998924" cy="4648200"/>
          </a:xfrm>
        </p:spPr>
        <p:txBody>
          <a:bodyPr/>
          <a:lstStyle/>
          <a:p>
            <a:pPr marL="45720" indent="0">
              <a:buNone/>
              <a:defRPr/>
            </a:pPr>
            <a:r>
              <a:rPr lang="en-US" i="1" dirty="0"/>
              <a:t>KEY TO REDUCING HIV &amp; STD TRANSMISSION AND SUCCESSFUL PARTNER SERVICES</a:t>
            </a:r>
            <a:endParaRPr lang="en-US" i="1"/>
          </a:p>
          <a:p>
            <a:pPr indent="-182245">
              <a:buClr>
                <a:srgbClr val="FF0000"/>
              </a:buClr>
              <a:buFont typeface="Trebuchet MS" panose="020B0603020202020204" pitchFamily="34" charset="0"/>
              <a:buChar char="*"/>
              <a:defRPr/>
            </a:pPr>
            <a:r>
              <a:rPr lang="en-US" dirty="0"/>
              <a:t>Complete Client Referral Form for Partner Services</a:t>
            </a:r>
          </a:p>
          <a:p>
            <a:pPr indent="-182245">
              <a:buClr>
                <a:srgbClr val="FF0000"/>
              </a:buClr>
              <a:buFont typeface="Trebuchet MS" panose="020B0603020202020204" pitchFamily="34" charset="0"/>
              <a:buChar char="*"/>
              <a:defRPr/>
            </a:pPr>
            <a:r>
              <a:rPr lang="en-US" dirty="0"/>
              <a:t>Send all labs</a:t>
            </a:r>
          </a:p>
          <a:p>
            <a:pPr indent="-182245">
              <a:buClr>
                <a:srgbClr val="FF0000"/>
              </a:buClr>
              <a:buFont typeface="Trebuchet MS" panose="020B0603020202020204" pitchFamily="34" charset="0"/>
              <a:buChar char="*"/>
              <a:defRPr/>
            </a:pPr>
            <a:r>
              <a:rPr lang="en-US" dirty="0"/>
              <a:t>Need information from chart on:</a:t>
            </a:r>
          </a:p>
          <a:p>
            <a:pPr marL="547370" lvl="1" indent="-182245">
              <a:buClr>
                <a:srgbClr val="FF0000"/>
              </a:buClr>
              <a:buFont typeface="Trebuchet MS" panose="020B0603020202020204" pitchFamily="34" charset="0"/>
              <a:buChar char="*"/>
              <a:defRPr/>
            </a:pPr>
            <a:r>
              <a:rPr lang="en-US" dirty="0"/>
              <a:t>CT</a:t>
            </a:r>
          </a:p>
          <a:p>
            <a:pPr marL="547370" lvl="1" indent="-182245">
              <a:buClr>
                <a:srgbClr val="FF0000"/>
              </a:buClr>
              <a:buFont typeface="Trebuchet MS" panose="020B0603020202020204" pitchFamily="34" charset="0"/>
              <a:buChar char="*"/>
              <a:defRPr/>
            </a:pPr>
            <a:r>
              <a:rPr lang="en-US" dirty="0"/>
              <a:t>GC</a:t>
            </a:r>
          </a:p>
          <a:p>
            <a:pPr marL="547370" lvl="1" indent="-182245">
              <a:buClr>
                <a:srgbClr val="FF0000"/>
              </a:buClr>
              <a:buFont typeface="Trebuchet MS" panose="020B0603020202020204" pitchFamily="34" charset="0"/>
              <a:buChar char="*"/>
              <a:defRPr/>
            </a:pPr>
            <a:r>
              <a:rPr lang="en-US" dirty="0"/>
              <a:t>Hepatitis C</a:t>
            </a:r>
          </a:p>
          <a:p>
            <a:pPr marL="547370" lvl="1" indent="-182245">
              <a:buClr>
                <a:srgbClr val="FF0000"/>
              </a:buClr>
              <a:buFont typeface="Trebuchet MS" panose="020B0603020202020204" pitchFamily="34" charset="0"/>
              <a:buChar char="*"/>
              <a:defRPr/>
            </a:pPr>
            <a:r>
              <a:rPr lang="en-US" dirty="0"/>
              <a:t>TB</a:t>
            </a:r>
          </a:p>
          <a:p>
            <a:pPr marL="547370" lvl="1" indent="-182245">
              <a:buClr>
                <a:srgbClr val="FF0000"/>
              </a:buClr>
              <a:buFont typeface="Trebuchet MS" panose="020B0603020202020204" pitchFamily="34" charset="0"/>
              <a:buChar char="*"/>
              <a:defRPr/>
            </a:pPr>
            <a:r>
              <a:rPr lang="en-US" dirty="0"/>
              <a:t>Viral load and CD4 count</a:t>
            </a:r>
          </a:p>
          <a:p>
            <a:pPr marL="547370" lvl="1" indent="-182245">
              <a:buClr>
                <a:srgbClr val="FF0000"/>
              </a:buClr>
              <a:buFont typeface="Trebuchet MS" panose="020B0603020202020204" pitchFamily="34" charset="0"/>
              <a:buChar char="*"/>
              <a:defRPr/>
            </a:pPr>
            <a:r>
              <a:rPr lang="en-US" dirty="0"/>
              <a:t>Dates associated with all tests and results</a:t>
            </a:r>
          </a:p>
          <a:p>
            <a:pPr indent="-182245">
              <a:buClr>
                <a:srgbClr val="FFC000"/>
              </a:buClr>
              <a:defRPr/>
            </a:pPr>
            <a:endParaRPr lang="en-US" dirty="0"/>
          </a:p>
          <a:p>
            <a:pPr marL="45720" indent="0">
              <a:buFont typeface="Georgia" panose="02040502050405020303" pitchFamily="18" charset="0"/>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D71D9-712B-49FF-8C67-674F670051B5}"/>
              </a:ext>
            </a:extLst>
          </p:cNvPr>
          <p:cNvSpPr>
            <a:spLocks noGrp="1"/>
          </p:cNvSpPr>
          <p:nvPr>
            <p:ph type="title"/>
          </p:nvPr>
        </p:nvSpPr>
        <p:spPr/>
        <p:txBody>
          <a:bodyPr/>
          <a:lstStyle/>
          <a:p>
            <a:pPr marL="0" indent="0" algn="ctr">
              <a:buFont typeface="Georgia" panose="02040502050405020303" pitchFamily="18" charset="0"/>
              <a:buNone/>
              <a:defRPr/>
            </a:pPr>
            <a:r>
              <a:rPr lang="en-US" sz="3600" dirty="0"/>
              <a:t>REFERRAL FOR HIV CLIENTS</a:t>
            </a:r>
          </a:p>
        </p:txBody>
      </p:sp>
      <p:sp>
        <p:nvSpPr>
          <p:cNvPr id="24579" name="Content Placeholder 2">
            <a:extLst>
              <a:ext uri="{FF2B5EF4-FFF2-40B4-BE49-F238E27FC236}">
                <a16:creationId xmlns:a16="http://schemas.microsoft.com/office/drawing/2014/main" id="{251D82D3-83E0-42C8-9976-9F690D5FDDF5}"/>
              </a:ext>
            </a:extLst>
          </p:cNvPr>
          <p:cNvSpPr>
            <a:spLocks noGrp="1"/>
          </p:cNvSpPr>
          <p:nvPr>
            <p:ph sz="quarter" idx="13"/>
          </p:nvPr>
        </p:nvSpPr>
        <p:spPr>
          <a:xfrm>
            <a:off x="609600" y="1981200"/>
            <a:ext cx="7543800" cy="4572000"/>
          </a:xfrm>
        </p:spPr>
        <p:txBody>
          <a:bodyPr/>
          <a:lstStyle/>
          <a:p>
            <a:pPr indent="-182245">
              <a:buClr>
                <a:srgbClr val="FF0000"/>
              </a:buClr>
            </a:pPr>
            <a:r>
              <a:rPr lang="en-US" altLang="en-US" dirty="0"/>
              <a:t>Partner Referral Form for Partner Services</a:t>
            </a:r>
            <a:endParaRPr lang="en-US" dirty="0"/>
          </a:p>
          <a:p>
            <a:pPr marL="547370" lvl="1" indent="-182245">
              <a:buClr>
                <a:srgbClr val="FF0000"/>
              </a:buClr>
            </a:pPr>
            <a:r>
              <a:rPr lang="en-US" altLang="en-US" dirty="0"/>
              <a:t>Complete if you have information on a partner that the client has disclosed to you</a:t>
            </a:r>
          </a:p>
          <a:p>
            <a:pPr marL="547370" lvl="1" indent="-182245">
              <a:buClr>
                <a:srgbClr val="FF0000"/>
              </a:buClr>
            </a:pPr>
            <a:r>
              <a:rPr lang="en-US" altLang="en-US" dirty="0"/>
              <a:t>Complete one form for each partner</a:t>
            </a:r>
          </a:p>
          <a:p>
            <a:pPr indent="-182245">
              <a:buClr>
                <a:srgbClr val="FF0000"/>
              </a:buClr>
            </a:pPr>
            <a:r>
              <a:rPr lang="en-US" altLang="en-US" dirty="0"/>
              <a:t>HIV Referral – Checklist</a:t>
            </a:r>
          </a:p>
          <a:p>
            <a:pPr marL="547370" lvl="1" indent="-182245">
              <a:buClr>
                <a:srgbClr val="FF0000"/>
              </a:buClr>
            </a:pPr>
            <a:r>
              <a:rPr lang="en-US" altLang="en-US" sz="1800" dirty="0"/>
              <a:t>Inform the client that the State Health Department will be contacting them to provide partner services and information on supportive resources </a:t>
            </a:r>
          </a:p>
          <a:p>
            <a:pPr marL="547370" lvl="1" indent="-182245">
              <a:buClr>
                <a:srgbClr val="FF0000"/>
              </a:buClr>
            </a:pPr>
            <a:r>
              <a:rPr lang="en-US" altLang="en-US" sz="1800" dirty="0"/>
              <a:t>Complete all information listed on form(s)</a:t>
            </a:r>
          </a:p>
          <a:p>
            <a:pPr marL="547370" lvl="1" indent="-182245">
              <a:buClr>
                <a:srgbClr val="FF0000"/>
              </a:buClr>
            </a:pPr>
            <a:r>
              <a:rPr lang="en-US" altLang="en-US" sz="1800" dirty="0"/>
              <a:t>Call and speak with a DIS Regional Supervisor </a:t>
            </a:r>
          </a:p>
          <a:p>
            <a:pPr marL="547370" lvl="1" indent="-182245">
              <a:buClr>
                <a:srgbClr val="FF0000"/>
              </a:buClr>
            </a:pPr>
            <a:r>
              <a:rPr lang="en-US" altLang="en-US" sz="1800" dirty="0"/>
              <a:t>Fax referral forms and labs</a:t>
            </a:r>
          </a:p>
          <a:p>
            <a:pPr lvl="2" indent="-182245">
              <a:buClr>
                <a:srgbClr val="FF0000"/>
              </a:buClr>
            </a:pPr>
            <a:r>
              <a:rPr lang="en-US" altLang="en-US" dirty="0"/>
              <a:t>Use a coversheet for your agency</a:t>
            </a:r>
          </a:p>
          <a:p>
            <a:pPr indent="-182245">
              <a:buClr>
                <a:srgbClr val="FF0000"/>
              </a:buClr>
            </a:pP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AED5-A062-42FF-A57C-9822F0284C87}"/>
              </a:ext>
            </a:extLst>
          </p:cNvPr>
          <p:cNvSpPr>
            <a:spLocks noGrp="1"/>
          </p:cNvSpPr>
          <p:nvPr>
            <p:ph type="title"/>
          </p:nvPr>
        </p:nvSpPr>
        <p:spPr>
          <a:xfrm>
            <a:off x="1031875" y="76200"/>
            <a:ext cx="6511925" cy="1143000"/>
          </a:xfrm>
        </p:spPr>
        <p:txBody>
          <a:bodyPr/>
          <a:lstStyle/>
          <a:p>
            <a:pPr marL="0" indent="0" algn="ctr">
              <a:buFont typeface="Georgia" panose="02040502050405020303" pitchFamily="18" charset="0"/>
              <a:buNone/>
              <a:defRPr/>
            </a:pPr>
            <a:r>
              <a:rPr lang="en-US" sz="4400" dirty="0"/>
              <a:t>Partner Services Media</a:t>
            </a:r>
          </a:p>
        </p:txBody>
      </p:sp>
      <p:sp>
        <p:nvSpPr>
          <p:cNvPr id="26627" name="Content Placeholder 2">
            <a:extLst>
              <a:ext uri="{FF2B5EF4-FFF2-40B4-BE49-F238E27FC236}">
                <a16:creationId xmlns:a16="http://schemas.microsoft.com/office/drawing/2014/main" id="{5CF83F81-87DC-492E-829A-32776BD98EDF}"/>
              </a:ext>
            </a:extLst>
          </p:cNvPr>
          <p:cNvSpPr>
            <a:spLocks noGrp="1"/>
          </p:cNvSpPr>
          <p:nvPr>
            <p:ph sz="quarter" idx="13"/>
          </p:nvPr>
        </p:nvSpPr>
        <p:spPr>
          <a:xfrm>
            <a:off x="1143000" y="1981200"/>
            <a:ext cx="6400800" cy="3475038"/>
          </a:xfrm>
        </p:spPr>
        <p:txBody>
          <a:bodyPr/>
          <a:lstStyle/>
          <a:p>
            <a:r>
              <a:rPr lang="en-US" altLang="en-US"/>
              <a:t>Video – </a:t>
            </a:r>
            <a:r>
              <a:rPr lang="en-US" altLang="en-US">
                <a:hlinkClick r:id="rId2"/>
              </a:rPr>
              <a:t>“Leave it to Us”</a:t>
            </a:r>
            <a:endParaRPr lang="en-US" altLang="en-US"/>
          </a:p>
        </p:txBody>
      </p:sp>
      <p:pic>
        <p:nvPicPr>
          <p:cNvPr id="26628" name="Picture 3">
            <a:extLst>
              <a:ext uri="{FF2B5EF4-FFF2-40B4-BE49-F238E27FC236}">
                <a16:creationId xmlns:a16="http://schemas.microsoft.com/office/drawing/2014/main" id="{B6627D88-16DB-4BB2-8A1E-8A5F5A0F17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789238"/>
            <a:ext cx="26511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a:extLst>
              <a:ext uri="{FF2B5EF4-FFF2-40B4-BE49-F238E27FC236}">
                <a16:creationId xmlns:a16="http://schemas.microsoft.com/office/drawing/2014/main" id="{D0A9CFC9-8E66-4F11-B566-E70154892B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789238"/>
            <a:ext cx="26558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C405D-C687-4B02-9CBC-517FE1DC005B}"/>
              </a:ext>
            </a:extLst>
          </p:cNvPr>
          <p:cNvSpPr>
            <a:spLocks noGrp="1"/>
          </p:cNvSpPr>
          <p:nvPr>
            <p:ph type="title"/>
          </p:nvPr>
        </p:nvSpPr>
        <p:spPr/>
        <p:txBody>
          <a:bodyPr/>
          <a:lstStyle/>
          <a:p>
            <a:pPr marL="0" indent="0" algn="ctr">
              <a:buNone/>
              <a:defRPr/>
            </a:pPr>
            <a:r>
              <a:rPr lang="en-US" dirty="0"/>
              <a:t>Region Supervisors</a:t>
            </a:r>
          </a:p>
        </p:txBody>
      </p:sp>
      <p:sp>
        <p:nvSpPr>
          <p:cNvPr id="25603" name="Content Placeholder 2">
            <a:extLst>
              <a:ext uri="{FF2B5EF4-FFF2-40B4-BE49-F238E27FC236}">
                <a16:creationId xmlns:a16="http://schemas.microsoft.com/office/drawing/2014/main" id="{724469F0-4D85-4E38-9D6B-A97FCCD353BC}"/>
              </a:ext>
            </a:extLst>
          </p:cNvPr>
          <p:cNvSpPr>
            <a:spLocks noGrp="1"/>
          </p:cNvSpPr>
          <p:nvPr>
            <p:ph sz="quarter" idx="13"/>
          </p:nvPr>
        </p:nvSpPr>
        <p:spPr>
          <a:xfrm>
            <a:off x="1143000" y="1981200"/>
            <a:ext cx="6400800" cy="3475038"/>
          </a:xfrm>
        </p:spPr>
        <p:txBody>
          <a:bodyPr/>
          <a:lstStyle/>
          <a:p>
            <a:pPr indent="-182245">
              <a:buClr>
                <a:srgbClr val="FF0000"/>
              </a:buClr>
            </a:pPr>
            <a:r>
              <a:rPr lang="en-US" altLang="en-US" sz="2400" dirty="0"/>
              <a:t>Region 1</a:t>
            </a:r>
            <a:endParaRPr lang="en-US" dirty="0"/>
          </a:p>
          <a:p>
            <a:pPr marL="547370" lvl="1" indent="-182245">
              <a:buClr>
                <a:srgbClr val="FF0000"/>
              </a:buClr>
            </a:pPr>
            <a:r>
              <a:rPr lang="en-US" altLang="en-US" sz="2400" dirty="0"/>
              <a:t>Ava </a:t>
            </a:r>
            <a:r>
              <a:rPr lang="en-US" altLang="en-US" sz="2400" dirty="0" err="1"/>
              <a:t>Nepaul</a:t>
            </a:r>
            <a:r>
              <a:rPr lang="en-US" altLang="en-US" sz="2400" dirty="0"/>
              <a:t>, DIS Supervisor </a:t>
            </a:r>
          </a:p>
          <a:p>
            <a:pPr lvl="2" indent="-182245">
              <a:buClr>
                <a:srgbClr val="FF0000"/>
              </a:buClr>
            </a:pPr>
            <a:r>
              <a:rPr lang="en-US" altLang="en-US" sz="2400" dirty="0"/>
              <a:t>(860) 509-8239</a:t>
            </a:r>
          </a:p>
          <a:p>
            <a:pPr indent="-182245">
              <a:buClr>
                <a:srgbClr val="FF0000"/>
              </a:buClr>
            </a:pPr>
            <a:r>
              <a:rPr lang="en-US" altLang="en-US" sz="2400" dirty="0"/>
              <a:t>Region 2</a:t>
            </a:r>
          </a:p>
          <a:p>
            <a:pPr marL="547370" lvl="1" indent="-182245">
              <a:buClr>
                <a:srgbClr val="FF0000"/>
              </a:buClr>
            </a:pPr>
            <a:r>
              <a:rPr lang="en-US" altLang="en-US" sz="2400" dirty="0"/>
              <a:t>Wanda Richardson, DIS Supervisor</a:t>
            </a:r>
          </a:p>
          <a:p>
            <a:pPr marL="547370" lvl="1" indent="-182245">
              <a:buClr>
                <a:srgbClr val="FF0000"/>
              </a:buClr>
            </a:pPr>
            <a:r>
              <a:rPr lang="en-US" altLang="en-US" sz="2400" dirty="0"/>
              <a:t>(203) 946-7233</a:t>
            </a:r>
          </a:p>
          <a:p>
            <a:pPr marL="547370" lvl="1" indent="-182245">
              <a:buClr>
                <a:srgbClr val="FF0000"/>
              </a:buClr>
            </a:pPr>
            <a:endParaRPr lang="en-US"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527A-C3C9-410C-A34D-CDBA2B14BB74}"/>
              </a:ext>
            </a:extLst>
          </p:cNvPr>
          <p:cNvSpPr>
            <a:spLocks noGrp="1"/>
          </p:cNvSpPr>
          <p:nvPr>
            <p:ph type="title"/>
          </p:nvPr>
        </p:nvSpPr>
        <p:spPr/>
        <p:txBody>
          <a:bodyPr/>
          <a:lstStyle/>
          <a:p>
            <a:pPr marL="0" indent="0" algn="ctr">
              <a:buFont typeface="Georgia" panose="02040502050405020303" pitchFamily="18" charset="0"/>
              <a:buNone/>
              <a:defRPr/>
            </a:pPr>
            <a:r>
              <a:rPr lang="en-US" dirty="0"/>
              <a:t>QUESTIONS</a:t>
            </a:r>
          </a:p>
        </p:txBody>
      </p:sp>
      <p:pic>
        <p:nvPicPr>
          <p:cNvPr id="27651" name="Content Placeholder 6">
            <a:extLst>
              <a:ext uri="{FF2B5EF4-FFF2-40B4-BE49-F238E27FC236}">
                <a16:creationId xmlns:a16="http://schemas.microsoft.com/office/drawing/2014/main" id="{DC86D654-B60A-4401-9E50-3CA7965BAC2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3124200" y="1905000"/>
            <a:ext cx="2824163" cy="2824163"/>
          </a:xfrm>
        </p:spPr>
      </p:pic>
      <p:sp>
        <p:nvSpPr>
          <p:cNvPr id="8" name="TextBox 7">
            <a:extLst>
              <a:ext uri="{FF2B5EF4-FFF2-40B4-BE49-F238E27FC236}">
                <a16:creationId xmlns:a16="http://schemas.microsoft.com/office/drawing/2014/main" id="{3C1EC863-CB29-486B-A16C-28CE593B1C05}"/>
              </a:ext>
            </a:extLst>
          </p:cNvPr>
          <p:cNvSpPr txBox="1"/>
          <p:nvPr/>
        </p:nvSpPr>
        <p:spPr>
          <a:xfrm>
            <a:off x="2209800" y="5334000"/>
            <a:ext cx="4572000" cy="923925"/>
          </a:xfrm>
          <a:prstGeom prst="rect">
            <a:avLst/>
          </a:prstGeom>
          <a:noFill/>
        </p:spPr>
        <p:txBody>
          <a:bodyPr>
            <a:spAutoFit/>
          </a:bodyPr>
          <a:lstStyle/>
          <a:p>
            <a:pPr algn="ctr">
              <a:defRPr/>
            </a:pPr>
            <a:r>
              <a:rPr lang="en-US" dirty="0">
                <a:latin typeface="+mj-lt"/>
              </a:rPr>
              <a:t>Contact Information:</a:t>
            </a:r>
          </a:p>
          <a:p>
            <a:pPr algn="ctr">
              <a:defRPr/>
            </a:pPr>
            <a:r>
              <a:rPr lang="en-US" dirty="0">
                <a:latin typeface="+mj-lt"/>
              </a:rPr>
              <a:t>Linda Ferraro (860) 509-8203</a:t>
            </a:r>
          </a:p>
          <a:p>
            <a:pPr algn="ctr">
              <a:defRPr/>
            </a:pPr>
            <a:r>
              <a:rPr lang="en-US" dirty="0">
                <a:latin typeface="+mj-lt"/>
              </a:rPr>
              <a:t>linda.ferraro@ct.gov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2645-7983-4018-AC1A-EAFAA0464DC1}"/>
              </a:ext>
            </a:extLst>
          </p:cNvPr>
          <p:cNvSpPr>
            <a:spLocks noGrp="1"/>
          </p:cNvSpPr>
          <p:nvPr>
            <p:ph type="title"/>
          </p:nvPr>
        </p:nvSpPr>
        <p:spPr>
          <a:xfrm>
            <a:off x="1066800" y="228600"/>
            <a:ext cx="7391400" cy="1143000"/>
          </a:xfrm>
        </p:spPr>
        <p:txBody>
          <a:bodyPr/>
          <a:lstStyle/>
          <a:p>
            <a:pPr marL="0" indent="0" algn="ctr">
              <a:buFont typeface="Georgia" panose="02040502050405020303" pitchFamily="18" charset="0"/>
              <a:buNone/>
              <a:defRPr/>
            </a:pPr>
            <a:r>
              <a:rPr lang="en-US" dirty="0"/>
              <a:t>What is Partner Services?</a:t>
            </a:r>
          </a:p>
        </p:txBody>
      </p:sp>
      <p:sp>
        <p:nvSpPr>
          <p:cNvPr id="3" name="Content Placeholder 2">
            <a:extLst>
              <a:ext uri="{FF2B5EF4-FFF2-40B4-BE49-F238E27FC236}">
                <a16:creationId xmlns:a16="http://schemas.microsoft.com/office/drawing/2014/main" id="{BDC6586F-CE6F-444B-87CE-BB189AF4458C}"/>
              </a:ext>
            </a:extLst>
          </p:cNvPr>
          <p:cNvSpPr>
            <a:spLocks noGrp="1"/>
          </p:cNvSpPr>
          <p:nvPr>
            <p:ph sz="quarter" idx="13"/>
          </p:nvPr>
        </p:nvSpPr>
        <p:spPr>
          <a:xfrm>
            <a:off x="609600" y="1981200"/>
            <a:ext cx="8229600" cy="4267200"/>
          </a:xfrm>
        </p:spPr>
        <p:txBody>
          <a:bodyPr/>
          <a:lstStyle/>
          <a:p>
            <a:pPr indent="-182245">
              <a:defRPr/>
            </a:pPr>
            <a:r>
              <a:rPr lang="en-US" sz="1800" dirty="0"/>
              <a:t>Partner Services is a free and confidential health department program that assists in linking STD and/or HIV infected persons and their partners to testing, treatment, medical care, prevention interventions and/or other appropriate support services in order to improve their health outcomes and reduce the risk of transmission to others. </a:t>
            </a:r>
            <a:endParaRPr lang="en-US"/>
          </a:p>
          <a:p>
            <a:pPr indent="-182245">
              <a:defRPr/>
            </a:pPr>
            <a:r>
              <a:rPr lang="en-US" sz="1800" dirty="0"/>
              <a:t>Those patients are actively sought by field staff to assure that they and their partners receive adequate treatment and follow up services. </a:t>
            </a:r>
          </a:p>
          <a:p>
            <a:pPr indent="-182245">
              <a:defRPr/>
            </a:pPr>
            <a:r>
              <a:rPr lang="en-US" sz="1800" i="1" dirty="0">
                <a:solidFill>
                  <a:schemeClr val="accent6">
                    <a:lumMod val="75000"/>
                  </a:schemeClr>
                </a:solidFill>
              </a:rPr>
              <a:t>Medical providers should emphasize partner notification services with all infected patients.</a:t>
            </a:r>
          </a:p>
          <a:p>
            <a:pPr indent="-182245">
              <a:defRPr/>
            </a:pPr>
            <a:r>
              <a:rPr lang="en-US" sz="1800" b="1" dirty="0"/>
              <a:t>Partners are confidentially located for screening and treatment by trained field staff (Disease Intervention Specialists-DIS) without divulging the identity of the infected patient.</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984F2-F5F0-45AA-9B16-53A025DFC37C}"/>
              </a:ext>
            </a:extLst>
          </p:cNvPr>
          <p:cNvSpPr>
            <a:spLocks noGrp="1"/>
          </p:cNvSpPr>
          <p:nvPr>
            <p:ph type="title"/>
          </p:nvPr>
        </p:nvSpPr>
        <p:spPr>
          <a:xfrm>
            <a:off x="914400" y="228600"/>
            <a:ext cx="7543800" cy="1143000"/>
          </a:xfrm>
        </p:spPr>
        <p:txBody>
          <a:bodyPr/>
          <a:lstStyle/>
          <a:p>
            <a:pPr marL="0" indent="0" algn="ctr" eaLnBrk="1" fontAlgn="auto" hangingPunct="1">
              <a:spcAft>
                <a:spcPts val="0"/>
              </a:spcAft>
              <a:buClr>
                <a:schemeClr val="accent6">
                  <a:lumMod val="75000"/>
                </a:schemeClr>
              </a:buClr>
              <a:buFont typeface="Georgia" panose="02040502050405020303" pitchFamily="18" charset="0"/>
              <a:buNone/>
              <a:defRPr/>
            </a:pPr>
            <a:r>
              <a:rPr lang="en-US" sz="3600" dirty="0"/>
              <a:t>Partner Services - </a:t>
            </a:r>
            <a:r>
              <a:rPr lang="en-US" altLang="en-US" sz="3600" dirty="0"/>
              <a:t>Statutes &amp; Laws</a:t>
            </a:r>
            <a:br>
              <a:rPr lang="en-US" altLang="en-US" dirty="0"/>
            </a:br>
            <a:endParaRPr lang="en-US" dirty="0"/>
          </a:p>
        </p:txBody>
      </p:sp>
      <p:sp>
        <p:nvSpPr>
          <p:cNvPr id="15363" name="Content Placeholder 2">
            <a:extLst>
              <a:ext uri="{FF2B5EF4-FFF2-40B4-BE49-F238E27FC236}">
                <a16:creationId xmlns:a16="http://schemas.microsoft.com/office/drawing/2014/main" id="{90B44924-DADD-406C-AC0E-846ADE36C5C8}"/>
              </a:ext>
            </a:extLst>
          </p:cNvPr>
          <p:cNvSpPr>
            <a:spLocks noGrp="1"/>
          </p:cNvSpPr>
          <p:nvPr>
            <p:ph sz="quarter" idx="13"/>
          </p:nvPr>
        </p:nvSpPr>
        <p:spPr>
          <a:xfrm>
            <a:off x="457200" y="1905000"/>
            <a:ext cx="8382000" cy="4572000"/>
          </a:xfrm>
        </p:spPr>
        <p:txBody>
          <a:bodyPr/>
          <a:lstStyle/>
          <a:p>
            <a:pPr marL="365125" lvl="1" indent="0" eaLnBrk="1" hangingPunct="1">
              <a:buFont typeface="Georgia" panose="02040502050405020303" pitchFamily="18" charset="0"/>
              <a:buNone/>
              <a:defRPr/>
            </a:pPr>
            <a:r>
              <a:rPr lang="en-US" altLang="en-US" b="1" u="sng" dirty="0"/>
              <a:t>Sec. 19a-215 (5)(d). Commissioners' lists of reportable diseases, emergency illnesses and health conditions and reportable laboratory findings.</a:t>
            </a:r>
          </a:p>
          <a:p>
            <a:pPr lvl="1" eaLnBrk="1" hangingPunct="1">
              <a:buFont typeface="Trebuchet MS" panose="020B0603020202020204" pitchFamily="34" charset="0"/>
              <a:buChar char="*"/>
              <a:defRPr/>
            </a:pPr>
            <a:r>
              <a:rPr lang="en-US" altLang="en-US" sz="1600" i="1" dirty="0"/>
              <a:t>When a local director of health, the local director’s authorized agent or the Department of Public Health receives a report of a disease or laboratory finding on the commissioner’s lists of reportable diseases, emergency illness and health conditions and laboratory findings, the local director of health, the local director's authorized agent or the </a:t>
            </a:r>
            <a:r>
              <a:rPr lang="en-US" altLang="en-US" sz="1600" b="1" i="1" dirty="0"/>
              <a:t>Department of Public Health may contact first the reporting health care provider and then the person with the reportable finding to obtain such information as may be necessary to lead to the effective control of further spread of such disease</a:t>
            </a:r>
            <a:r>
              <a:rPr lang="en-US" altLang="en-US" sz="1600" i="1" dirty="0"/>
              <a:t>.  </a:t>
            </a:r>
            <a:r>
              <a:rPr lang="en-US" altLang="en-US" sz="1600" i="1" dirty="0">
                <a:solidFill>
                  <a:schemeClr val="accent6">
                    <a:lumMod val="75000"/>
                  </a:schemeClr>
                </a:solidFill>
              </a:rPr>
              <a:t>In the case of reportable communicable diseases and laboratory findings, this information may include obtaining the identification of persons who may be the sources or subsequent contacts of such infection</a:t>
            </a:r>
            <a:r>
              <a:rPr lang="en-US" altLang="en-US" sz="1600" i="1"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93C29-B260-4291-97BB-9F7B9453D0E3}"/>
              </a:ext>
            </a:extLst>
          </p:cNvPr>
          <p:cNvSpPr>
            <a:spLocks noGrp="1"/>
          </p:cNvSpPr>
          <p:nvPr>
            <p:ph type="title"/>
          </p:nvPr>
        </p:nvSpPr>
        <p:spPr>
          <a:xfrm>
            <a:off x="1066800" y="228600"/>
            <a:ext cx="7620000" cy="1143000"/>
          </a:xfrm>
        </p:spPr>
        <p:txBody>
          <a:bodyPr/>
          <a:lstStyle/>
          <a:p>
            <a:pPr marL="0" indent="0" algn="ctr">
              <a:buFont typeface="Georgia" panose="02040502050405020303" pitchFamily="18" charset="0"/>
              <a:buNone/>
              <a:defRPr/>
            </a:pPr>
            <a:r>
              <a:rPr lang="en-US" sz="3600" dirty="0">
                <a:gradFill>
                  <a:gsLst>
                    <a:gs pos="0">
                      <a:prstClr val="black"/>
                    </a:gs>
                    <a:gs pos="40000">
                      <a:prstClr val="black">
                        <a:lumMod val="75000"/>
                        <a:lumOff val="25000"/>
                      </a:prstClr>
                    </a:gs>
                    <a:gs pos="100000">
                      <a:srgbClr val="212745">
                        <a:alpha val="65000"/>
                      </a:srgbClr>
                    </a:gs>
                  </a:gsLst>
                  <a:lin ang="5400000" scaled="0"/>
                </a:gradFill>
              </a:rPr>
              <a:t>Partner Services - </a:t>
            </a:r>
            <a:r>
              <a:rPr lang="en-US" altLang="en-US" sz="3600" dirty="0">
                <a:gradFill>
                  <a:gsLst>
                    <a:gs pos="0">
                      <a:prstClr val="black"/>
                    </a:gs>
                    <a:gs pos="40000">
                      <a:prstClr val="black">
                        <a:lumMod val="75000"/>
                        <a:lumOff val="25000"/>
                      </a:prstClr>
                    </a:gs>
                    <a:gs pos="100000">
                      <a:srgbClr val="212745">
                        <a:alpha val="65000"/>
                      </a:srgbClr>
                    </a:gs>
                  </a:gsLst>
                  <a:lin ang="5400000" scaled="0"/>
                </a:gradFill>
              </a:rPr>
              <a:t>Statutes &amp; Laws</a:t>
            </a:r>
            <a:endParaRPr lang="en-US" dirty="0"/>
          </a:p>
        </p:txBody>
      </p:sp>
      <p:sp>
        <p:nvSpPr>
          <p:cNvPr id="3" name="Content Placeholder 2">
            <a:extLst>
              <a:ext uri="{FF2B5EF4-FFF2-40B4-BE49-F238E27FC236}">
                <a16:creationId xmlns:a16="http://schemas.microsoft.com/office/drawing/2014/main" id="{B48A03F6-03D1-4EC8-84DA-7A8671CC0FF7}"/>
              </a:ext>
            </a:extLst>
          </p:cNvPr>
          <p:cNvSpPr>
            <a:spLocks noGrp="1"/>
          </p:cNvSpPr>
          <p:nvPr>
            <p:ph sz="quarter" idx="13"/>
          </p:nvPr>
        </p:nvSpPr>
        <p:spPr>
          <a:xfrm>
            <a:off x="228600" y="1524000"/>
            <a:ext cx="8686800" cy="4876800"/>
          </a:xfrm>
        </p:spPr>
        <p:txBody>
          <a:bodyPr/>
          <a:lstStyle/>
          <a:p>
            <a:pPr marL="46037" indent="0">
              <a:buFont typeface="Georgia" panose="02040502050405020303" pitchFamily="18" charset="0"/>
              <a:buNone/>
              <a:defRPr/>
            </a:pPr>
            <a:endParaRPr lang="en-US" dirty="0"/>
          </a:p>
          <a:p>
            <a:pPr marL="365125" lvl="1" indent="0">
              <a:buFont typeface="Georgia" panose="02040502050405020303" pitchFamily="18" charset="0"/>
              <a:buNone/>
              <a:defRPr/>
            </a:pPr>
            <a:r>
              <a:rPr lang="en-US" b="1" u="sng" dirty="0"/>
              <a:t>Sec.19a-584. Informing and warning of known partners of possible exposure to the HIV virus.  </a:t>
            </a:r>
          </a:p>
          <a:p>
            <a:pPr lvl="1">
              <a:buFont typeface="Trebuchet MS" panose="020B0603020202020204" pitchFamily="34" charset="0"/>
              <a:buChar char="*"/>
              <a:defRPr/>
            </a:pPr>
            <a:r>
              <a:rPr lang="en-US" sz="1800" i="1" dirty="0"/>
              <a:t>(a) </a:t>
            </a:r>
            <a:r>
              <a:rPr lang="en-US" sz="1800" i="1" dirty="0">
                <a:solidFill>
                  <a:schemeClr val="accent6">
                    <a:lumMod val="75000"/>
                  </a:schemeClr>
                </a:solidFill>
              </a:rPr>
              <a:t>A public health officer may inform or warn partners of an individual that they may have been exposed to HIV </a:t>
            </a:r>
            <a:r>
              <a:rPr lang="en-US" sz="1800" i="1" dirty="0"/>
              <a:t>under the following conditions: (1) the public health officer reasonable believes there is a </a:t>
            </a:r>
            <a:r>
              <a:rPr lang="en-US" sz="1800" b="1" i="1" dirty="0"/>
              <a:t>significant risk of transmission to the partner</a:t>
            </a:r>
            <a:r>
              <a:rPr lang="en-US" sz="1800" i="1" dirty="0"/>
              <a:t>; (2) the public health officer has </a:t>
            </a:r>
            <a:r>
              <a:rPr lang="en-US" sz="1800" b="1" i="1" dirty="0"/>
              <a:t>counseled the protected individual regarding the need to notify the partner </a:t>
            </a:r>
            <a:r>
              <a:rPr lang="en-US" sz="1800" i="1" dirty="0"/>
              <a:t>and the public health officer reasonable believes the </a:t>
            </a:r>
            <a:r>
              <a:rPr lang="en-US" sz="1800" b="1" i="1" dirty="0"/>
              <a:t>protected individual will not inform the partner</a:t>
            </a:r>
            <a:r>
              <a:rPr lang="en-US" sz="1800" i="1" dirty="0"/>
              <a:t>; (3) the public health officer has </a:t>
            </a:r>
            <a:r>
              <a:rPr lang="en-US" sz="1800" b="1" i="1" dirty="0"/>
              <a:t>informed the protected individual of such officer’s intent to make sure disclosure</a:t>
            </a:r>
            <a:r>
              <a:rPr lang="en-US" sz="1800" i="1" dirty="0"/>
              <a:t>.  The public health officer may also </a:t>
            </a:r>
            <a:r>
              <a:rPr lang="en-US" sz="1800" b="1" i="1" dirty="0"/>
              <a:t>warn or inform a partner at the request of a protected individual</a:t>
            </a:r>
            <a:r>
              <a:rPr lang="en-US" sz="1800" i="1" dirty="0"/>
              <a:t>. </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E8DB-EB02-465A-989C-C24E946ECD17}"/>
              </a:ext>
            </a:extLst>
          </p:cNvPr>
          <p:cNvSpPr>
            <a:spLocks noGrp="1"/>
          </p:cNvSpPr>
          <p:nvPr>
            <p:ph type="title"/>
          </p:nvPr>
        </p:nvSpPr>
        <p:spPr>
          <a:xfrm>
            <a:off x="1066800" y="228600"/>
            <a:ext cx="7772400" cy="1143000"/>
          </a:xfrm>
        </p:spPr>
        <p:txBody>
          <a:bodyPr/>
          <a:lstStyle/>
          <a:p>
            <a:pPr marL="0" indent="0" algn="l">
              <a:buFont typeface="Georgia" panose="02040502050405020303" pitchFamily="18" charset="0"/>
              <a:buNone/>
              <a:defRPr/>
            </a:pPr>
            <a:r>
              <a:rPr lang="en-US" sz="3600" dirty="0">
                <a:gradFill>
                  <a:gsLst>
                    <a:gs pos="0">
                      <a:prstClr val="black"/>
                    </a:gs>
                    <a:gs pos="40000">
                      <a:prstClr val="black">
                        <a:lumMod val="75000"/>
                        <a:lumOff val="25000"/>
                      </a:prstClr>
                    </a:gs>
                    <a:gs pos="100000">
                      <a:srgbClr val="212745">
                        <a:alpha val="65000"/>
                      </a:srgbClr>
                    </a:gs>
                  </a:gsLst>
                  <a:lin ang="5400000" scaled="0"/>
                </a:gradFill>
              </a:rPr>
              <a:t>Partner Services - </a:t>
            </a:r>
            <a:r>
              <a:rPr lang="en-US" altLang="en-US" sz="3600" dirty="0">
                <a:gradFill>
                  <a:gsLst>
                    <a:gs pos="0">
                      <a:prstClr val="black"/>
                    </a:gs>
                    <a:gs pos="40000">
                      <a:prstClr val="black">
                        <a:lumMod val="75000"/>
                        <a:lumOff val="25000"/>
                      </a:prstClr>
                    </a:gs>
                    <a:gs pos="100000">
                      <a:srgbClr val="212745">
                        <a:alpha val="65000"/>
                      </a:srgbClr>
                    </a:gs>
                  </a:gsLst>
                  <a:lin ang="5400000" scaled="0"/>
                </a:gradFill>
              </a:rPr>
              <a:t>Statutes &amp; Laws</a:t>
            </a:r>
            <a:endParaRPr lang="en-US" dirty="0"/>
          </a:p>
        </p:txBody>
      </p:sp>
      <p:sp>
        <p:nvSpPr>
          <p:cNvPr id="3" name="Content Placeholder 2">
            <a:extLst>
              <a:ext uri="{FF2B5EF4-FFF2-40B4-BE49-F238E27FC236}">
                <a16:creationId xmlns:a16="http://schemas.microsoft.com/office/drawing/2014/main" id="{48CD48B8-6684-4A90-835B-A3A93194159A}"/>
              </a:ext>
            </a:extLst>
          </p:cNvPr>
          <p:cNvSpPr>
            <a:spLocks noGrp="1"/>
          </p:cNvSpPr>
          <p:nvPr>
            <p:ph sz="quarter" idx="13"/>
          </p:nvPr>
        </p:nvSpPr>
        <p:spPr>
          <a:xfrm>
            <a:off x="457200" y="1981200"/>
            <a:ext cx="8534400" cy="3475038"/>
          </a:xfrm>
        </p:spPr>
        <p:txBody>
          <a:bodyPr/>
          <a:lstStyle/>
          <a:p>
            <a:pPr marL="46037" indent="0">
              <a:buFont typeface="Georgia" panose="02040502050405020303" pitchFamily="18" charset="0"/>
              <a:buNone/>
              <a:defRPr/>
            </a:pPr>
            <a:r>
              <a:rPr lang="en-US" sz="1800" b="1" u="sng" dirty="0"/>
              <a:t>Sec.19a-584 (</a:t>
            </a:r>
            <a:r>
              <a:rPr lang="en-US" sz="1800" b="1" u="sng" dirty="0" err="1"/>
              <a:t>con’t</a:t>
            </a:r>
            <a:r>
              <a:rPr lang="en-US" sz="1800" b="1" u="sng" dirty="0"/>
              <a:t>) </a:t>
            </a:r>
          </a:p>
          <a:p>
            <a:pPr>
              <a:defRPr/>
            </a:pPr>
            <a:r>
              <a:rPr lang="en-US" sz="1800" i="1" dirty="0"/>
              <a:t>When making such disclosure to the partner the public health officer shall provide or  make referrals for the provision of the appropriate medical advice an counseling for coping with the emotional consequences of learning the information and for changing behavior to prevent transmission or contraction of the HIV infection.  The </a:t>
            </a:r>
            <a:r>
              <a:rPr lang="en-US" sz="1800" i="1" dirty="0">
                <a:solidFill>
                  <a:schemeClr val="accent6">
                    <a:lumMod val="75000"/>
                  </a:schemeClr>
                </a:solidFill>
              </a:rPr>
              <a:t>public health officer shall not disclose the identify of the protected individual or the identity of any other partner</a:t>
            </a:r>
            <a:r>
              <a:rPr lang="en-US" sz="1800" i="1" dirty="0"/>
              <a:t>.  The public health officer, making a notification, shall make sure disclosure in person, except where circumstances reasonably prevent doing so.  The public health officer shall make a good faith effort to notify the partner of the risk of HIV infection.  The public health officer shall have no obligation to warn or inform, identify or locate any partner.</a:t>
            </a:r>
          </a:p>
          <a:p>
            <a:pPr>
              <a:defRPr/>
            </a:pP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205D-A258-41D3-9EFB-5ED155196E5F}"/>
              </a:ext>
            </a:extLst>
          </p:cNvPr>
          <p:cNvSpPr>
            <a:spLocks noGrp="1"/>
          </p:cNvSpPr>
          <p:nvPr>
            <p:ph type="title"/>
          </p:nvPr>
        </p:nvSpPr>
        <p:spPr>
          <a:xfrm>
            <a:off x="1066800" y="228600"/>
            <a:ext cx="7696200" cy="1143000"/>
          </a:xfrm>
        </p:spPr>
        <p:txBody>
          <a:bodyPr/>
          <a:lstStyle/>
          <a:p>
            <a:pPr marL="0" indent="0" algn="l">
              <a:buFont typeface="Georgia" panose="02040502050405020303" pitchFamily="18" charset="0"/>
              <a:buNone/>
              <a:defRPr/>
            </a:pPr>
            <a:r>
              <a:rPr lang="en-US" sz="3600" dirty="0">
                <a:gradFill>
                  <a:gsLst>
                    <a:gs pos="0">
                      <a:prstClr val="black"/>
                    </a:gs>
                    <a:gs pos="40000">
                      <a:prstClr val="black">
                        <a:lumMod val="75000"/>
                        <a:lumOff val="25000"/>
                      </a:prstClr>
                    </a:gs>
                    <a:gs pos="100000">
                      <a:srgbClr val="212745">
                        <a:alpha val="65000"/>
                      </a:srgbClr>
                    </a:gs>
                  </a:gsLst>
                  <a:lin ang="5400000" scaled="0"/>
                </a:gradFill>
              </a:rPr>
              <a:t>Partner Services - </a:t>
            </a:r>
            <a:r>
              <a:rPr lang="en-US" altLang="en-US" sz="3600" dirty="0">
                <a:gradFill>
                  <a:gsLst>
                    <a:gs pos="0">
                      <a:prstClr val="black"/>
                    </a:gs>
                    <a:gs pos="40000">
                      <a:prstClr val="black">
                        <a:lumMod val="75000"/>
                        <a:lumOff val="25000"/>
                      </a:prstClr>
                    </a:gs>
                    <a:gs pos="100000">
                      <a:srgbClr val="212745">
                        <a:alpha val="65000"/>
                      </a:srgbClr>
                    </a:gs>
                  </a:gsLst>
                  <a:lin ang="5400000" scaled="0"/>
                </a:gradFill>
              </a:rPr>
              <a:t>Statutes &amp; Laws</a:t>
            </a:r>
            <a:endParaRPr lang="en-US" dirty="0"/>
          </a:p>
        </p:txBody>
      </p:sp>
      <p:sp>
        <p:nvSpPr>
          <p:cNvPr id="17411" name="Content Placeholder 2">
            <a:extLst>
              <a:ext uri="{FF2B5EF4-FFF2-40B4-BE49-F238E27FC236}">
                <a16:creationId xmlns:a16="http://schemas.microsoft.com/office/drawing/2014/main" id="{332206DF-F095-4D7C-BBAD-0B410D82F16A}"/>
              </a:ext>
            </a:extLst>
          </p:cNvPr>
          <p:cNvSpPr>
            <a:spLocks noGrp="1"/>
          </p:cNvSpPr>
          <p:nvPr>
            <p:ph sz="quarter" idx="13"/>
          </p:nvPr>
        </p:nvSpPr>
        <p:spPr>
          <a:xfrm>
            <a:off x="304800" y="1828800"/>
            <a:ext cx="8458200" cy="4419600"/>
          </a:xfrm>
        </p:spPr>
        <p:txBody>
          <a:bodyPr/>
          <a:lstStyle/>
          <a:p>
            <a:pPr marL="46037" indent="0">
              <a:buFont typeface="Georgia" panose="02040502050405020303" pitchFamily="18" charset="0"/>
              <a:buNone/>
              <a:defRPr/>
            </a:pPr>
            <a:r>
              <a:rPr lang="en-US" altLang="en-US" sz="2000" b="1" u="sng" dirty="0"/>
              <a:t>Sec. 19a-584 (</a:t>
            </a:r>
            <a:r>
              <a:rPr lang="en-US" altLang="en-US" sz="2000" b="1" u="sng" dirty="0" err="1"/>
              <a:t>con’t</a:t>
            </a:r>
            <a:r>
              <a:rPr lang="en-US" altLang="en-US" sz="2000" b="1" u="sng" dirty="0"/>
              <a:t>) </a:t>
            </a:r>
          </a:p>
          <a:p>
            <a:pPr>
              <a:defRPr/>
            </a:pPr>
            <a:r>
              <a:rPr lang="en-US" altLang="en-US" i="1" dirty="0"/>
              <a:t>(b) </a:t>
            </a:r>
            <a:r>
              <a:rPr lang="en-US" altLang="en-US" sz="1800" i="1" dirty="0"/>
              <a:t>A physician may warn or inform a known partner of a protected individual if both the partner and the protected individual are under the physician’s care or the physician may disclose confidential HIV-related information to a public health officer for the purpose of informing or warning partners of the protected individual that may have been exposed to HIV, under the following conditions: [same as (a) () – (3)].</a:t>
            </a:r>
          </a:p>
          <a:p>
            <a:pPr marL="46037" indent="0">
              <a:buFont typeface="Georgia" panose="02040502050405020303" pitchFamily="18" charset="0"/>
              <a:buNone/>
              <a:defRPr/>
            </a:pPr>
            <a:endParaRPr lang="en-US" altLang="en-US" sz="1800" i="1" dirty="0"/>
          </a:p>
          <a:p>
            <a:pPr>
              <a:buFont typeface="Trebuchet MS" panose="020B0603020202020204" pitchFamily="34" charset="0"/>
              <a:buChar char="*"/>
              <a:defRPr/>
            </a:pPr>
            <a:r>
              <a:rPr lang="en-US" altLang="en-US" sz="1800" i="1" dirty="0"/>
              <a:t>(c) For the purposes of this section, “public health officer” means an employee of the Department of Public Health designated by the commissioner or if authorized by the commissioner, a local health director or designee.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CAE8-388C-4361-A2E8-3BCAF0678848}"/>
              </a:ext>
            </a:extLst>
          </p:cNvPr>
          <p:cNvSpPr>
            <a:spLocks noGrp="1"/>
          </p:cNvSpPr>
          <p:nvPr>
            <p:ph type="title"/>
          </p:nvPr>
        </p:nvSpPr>
        <p:spPr/>
        <p:txBody>
          <a:bodyPr/>
          <a:lstStyle/>
          <a:p>
            <a:pPr marL="0" indent="0" algn="l">
              <a:buNone/>
              <a:defRPr/>
            </a:pPr>
            <a:r>
              <a:rPr lang="en-US" sz="3600" dirty="0"/>
              <a:t>DIS Partner Services Process</a:t>
            </a:r>
          </a:p>
        </p:txBody>
      </p:sp>
      <p:sp>
        <p:nvSpPr>
          <p:cNvPr id="20483" name="Content Placeholder 2">
            <a:extLst>
              <a:ext uri="{FF2B5EF4-FFF2-40B4-BE49-F238E27FC236}">
                <a16:creationId xmlns:a16="http://schemas.microsoft.com/office/drawing/2014/main" id="{023CD62B-F120-4C97-A92B-D46CA5A72C09}"/>
              </a:ext>
            </a:extLst>
          </p:cNvPr>
          <p:cNvSpPr>
            <a:spLocks noGrp="1"/>
          </p:cNvSpPr>
          <p:nvPr>
            <p:ph sz="quarter" idx="13"/>
          </p:nvPr>
        </p:nvSpPr>
        <p:spPr>
          <a:xfrm>
            <a:off x="713196" y="1518663"/>
            <a:ext cx="7992994" cy="3475038"/>
          </a:xfrm>
        </p:spPr>
        <p:txBody>
          <a:bodyPr/>
          <a:lstStyle/>
          <a:p>
            <a:pPr marL="46355" indent="0">
              <a:buNone/>
            </a:pPr>
            <a:r>
              <a:rPr lang="en-US" altLang="en-US" dirty="0"/>
              <a:t>After receiving lab report or referral</a:t>
            </a:r>
            <a:endParaRPr lang="en-US" dirty="0"/>
          </a:p>
          <a:p>
            <a:pPr indent="-182245">
              <a:buFont typeface="Trebuchet MS" panose="020B0603020202020204" pitchFamily="34" charset="0"/>
              <a:buChar char="*"/>
            </a:pPr>
            <a:r>
              <a:rPr lang="en-US" altLang="en-US" dirty="0"/>
              <a:t>Contact individual – “Index patient” through field visits, letters, phone calls </a:t>
            </a:r>
          </a:p>
          <a:p>
            <a:pPr indent="-182245">
              <a:buFont typeface="Trebuchet MS" panose="020B0603020202020204" pitchFamily="34" charset="0"/>
              <a:buChar char="*"/>
            </a:pPr>
            <a:r>
              <a:rPr lang="en-US" altLang="en-US" dirty="0"/>
              <a:t>Interview </a:t>
            </a:r>
          </a:p>
          <a:p>
            <a:pPr marL="547370" lvl="1" indent="-182245">
              <a:buFont typeface="Trebuchet MS" panose="020B0603020202020204" pitchFamily="34" charset="0"/>
              <a:buChar char="*"/>
            </a:pPr>
            <a:r>
              <a:rPr lang="en-US" altLang="en-US" sz="1800" dirty="0"/>
              <a:t>Confirm treatment and linkage to care</a:t>
            </a:r>
            <a:endParaRPr lang="en-US" sz="1800"/>
          </a:p>
          <a:p>
            <a:pPr marL="547370" lvl="1" indent="-182245">
              <a:buFont typeface="Trebuchet MS" panose="020B0603020202020204" pitchFamily="34" charset="0"/>
              <a:buChar char="*"/>
            </a:pPr>
            <a:r>
              <a:rPr lang="en-US" altLang="en-US" sz="1800" dirty="0"/>
              <a:t>Verify demographics and identify risk profile</a:t>
            </a:r>
            <a:endParaRPr lang="en-US" sz="1800"/>
          </a:p>
          <a:p>
            <a:pPr marL="547370" lvl="1" indent="-182245">
              <a:buFont typeface="Trebuchet MS" panose="020B0603020202020204" pitchFamily="34" charset="0"/>
              <a:buChar char="*"/>
            </a:pPr>
            <a:r>
              <a:rPr lang="en-US" altLang="en-US" sz="1800" dirty="0"/>
              <a:t>Provide education and prevention messaging</a:t>
            </a:r>
          </a:p>
          <a:p>
            <a:pPr marL="547370" lvl="1" indent="-182245">
              <a:buFont typeface="Trebuchet MS" panose="020B0603020202020204" pitchFamily="34" charset="0"/>
              <a:buChar char="*"/>
            </a:pPr>
            <a:r>
              <a:rPr lang="en-US" altLang="en-US" sz="1800" dirty="0"/>
              <a:t>Solicit partner information – name/s, contact information, locating information </a:t>
            </a:r>
          </a:p>
          <a:p>
            <a:pPr marL="547370" lvl="1" indent="-182245">
              <a:buFont typeface="Trebuchet MS" panose="020B0603020202020204" pitchFamily="34" charset="0"/>
              <a:buChar char="*"/>
            </a:pPr>
            <a:r>
              <a:rPr lang="en-US" altLang="en-US" sz="1800" dirty="0"/>
              <a:t>Reassure confidentiality </a:t>
            </a:r>
          </a:p>
          <a:p>
            <a:pPr marL="547370" lvl="1" indent="-182245">
              <a:buFont typeface="Trebuchet MS" panose="020B0603020202020204" pitchFamily="34" charset="0"/>
              <a:buChar char="*"/>
            </a:pPr>
            <a:r>
              <a:rPr lang="en-US" altLang="en-US" sz="1800" dirty="0"/>
              <a:t>Identify barriers to resources and care</a:t>
            </a:r>
            <a:endParaRPr lang="en-US" sz="1800"/>
          </a:p>
          <a:p>
            <a:pPr marL="547370" lvl="1" indent="-182245">
              <a:buFont typeface="Trebuchet MS" panose="020B0603020202020204" pitchFamily="34" charset="0"/>
              <a:buChar char="*"/>
            </a:pPr>
            <a:r>
              <a:rPr lang="en-US" altLang="en-US" sz="1800" dirty="0"/>
              <a:t>Work to locate and contact partners or assist index patient in notifying partner/s</a:t>
            </a:r>
          </a:p>
          <a:p>
            <a:pPr marL="365125" lvl="1" indent="0">
              <a:buNone/>
            </a:pPr>
            <a:endParaRPr lang="en-US" altLang="en-US" dirty="0"/>
          </a:p>
          <a:p>
            <a:pPr indent="-182245">
              <a:buFont typeface="Trebuchet MS" panose="020B0603020202020204" pitchFamily="34" charset="0"/>
              <a:buChar char="*"/>
            </a:pPr>
            <a:endParaRPr lang="en-US" altLang="en-US"/>
          </a:p>
          <a:p>
            <a:pPr indent="-182245">
              <a:buFont typeface="Trebuchet MS" panose="020B0603020202020204" pitchFamily="34" charset="0"/>
              <a:buChar char="*"/>
            </a:pP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44A3A-E236-4206-98C4-7066B0093FCE}"/>
              </a:ext>
            </a:extLst>
          </p:cNvPr>
          <p:cNvSpPr>
            <a:spLocks noGrp="1"/>
          </p:cNvSpPr>
          <p:nvPr>
            <p:ph type="title"/>
          </p:nvPr>
        </p:nvSpPr>
        <p:spPr>
          <a:xfrm>
            <a:off x="1108074" y="53975"/>
            <a:ext cx="7273925" cy="1143000"/>
          </a:xfrm>
        </p:spPr>
        <p:txBody>
          <a:bodyPr/>
          <a:lstStyle/>
          <a:p>
            <a:pPr marL="0" indent="0" algn="l">
              <a:buFont typeface="Georgia" panose="02040502050405020303" pitchFamily="18" charset="0"/>
              <a:buNone/>
              <a:defRPr/>
            </a:pPr>
            <a:r>
              <a:rPr lang="en-US" sz="4800" dirty="0"/>
              <a:t>Reporting Requirements</a:t>
            </a:r>
            <a:endParaRPr lang="en-US" dirty="0"/>
          </a:p>
        </p:txBody>
      </p:sp>
      <p:sp>
        <p:nvSpPr>
          <p:cNvPr id="3" name="Content Placeholder 2">
            <a:extLst>
              <a:ext uri="{FF2B5EF4-FFF2-40B4-BE49-F238E27FC236}">
                <a16:creationId xmlns:a16="http://schemas.microsoft.com/office/drawing/2014/main" id="{20606C3C-497A-4D06-98B0-7ED285BA73B0}"/>
              </a:ext>
            </a:extLst>
          </p:cNvPr>
          <p:cNvSpPr>
            <a:spLocks noGrp="1"/>
          </p:cNvSpPr>
          <p:nvPr>
            <p:ph sz="quarter" idx="13"/>
          </p:nvPr>
        </p:nvSpPr>
        <p:spPr>
          <a:xfrm>
            <a:off x="838200" y="1706563"/>
            <a:ext cx="3651250" cy="4465637"/>
          </a:xfrm>
        </p:spPr>
        <p:txBody>
          <a:bodyPr/>
          <a:lstStyle/>
          <a:p>
            <a:pPr marL="46037" indent="0">
              <a:buFont typeface="Georgia" panose="02040502050405020303" pitchFamily="18" charset="0"/>
              <a:buNone/>
              <a:defRPr/>
            </a:pPr>
            <a:endParaRPr lang="en-US" sz="2400" dirty="0"/>
          </a:p>
          <a:p>
            <a:pPr lvl="1">
              <a:buFont typeface="Trebuchet MS" panose="020B0603020202020204" pitchFamily="34" charset="0"/>
              <a:buChar char="*"/>
              <a:defRPr/>
            </a:pPr>
            <a:r>
              <a:rPr lang="en-US" b="1" dirty="0"/>
              <a:t>CDC PS 18-1802 </a:t>
            </a:r>
            <a:r>
              <a:rPr lang="en-US" dirty="0"/>
              <a:t>Partner Services data collection requirements variables (handout)</a:t>
            </a:r>
          </a:p>
          <a:p>
            <a:pPr lvl="2">
              <a:buFont typeface="Trebuchet MS" panose="020B0603020202020204" pitchFamily="34" charset="0"/>
              <a:buChar char="*"/>
              <a:defRPr/>
            </a:pPr>
            <a:endParaRPr lang="en-US" dirty="0"/>
          </a:p>
          <a:p>
            <a:pPr lvl="2">
              <a:buFont typeface="Trebuchet MS" panose="020B0603020202020204" pitchFamily="34" charset="0"/>
              <a:buChar char="*"/>
              <a:defRPr/>
            </a:pPr>
            <a:r>
              <a:rPr lang="en-US" sz="2400" dirty="0"/>
              <a:t>Part 1: Index Patient Demographics</a:t>
            </a:r>
          </a:p>
          <a:p>
            <a:pPr>
              <a:defRPr/>
            </a:pPr>
            <a:endParaRPr lang="en-US" sz="2400" dirty="0"/>
          </a:p>
        </p:txBody>
      </p:sp>
      <p:pic>
        <p:nvPicPr>
          <p:cNvPr id="21508" name="Content Placeholder 4">
            <a:extLst>
              <a:ext uri="{FF2B5EF4-FFF2-40B4-BE49-F238E27FC236}">
                <a16:creationId xmlns:a16="http://schemas.microsoft.com/office/drawing/2014/main" id="{4775931B-376F-40CC-A7CA-231E3322AF0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4724400" y="1905000"/>
            <a:ext cx="3478213" cy="4452938"/>
          </a:xfrm>
          <a:ln w="19050">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6C328C5-4896-4776-84F3-9B553460B211}"/>
              </a:ext>
            </a:extLst>
          </p:cNvPr>
          <p:cNvSpPr>
            <a:spLocks noGrp="1"/>
          </p:cNvSpPr>
          <p:nvPr>
            <p:ph type="body" idx="1"/>
          </p:nvPr>
        </p:nvSpPr>
        <p:spPr>
          <a:xfrm>
            <a:off x="892811" y="1451429"/>
            <a:ext cx="3346704" cy="639762"/>
          </a:xfrm>
        </p:spPr>
        <p:txBody>
          <a:bodyPr/>
          <a:lstStyle/>
          <a:p>
            <a:pPr>
              <a:defRPr/>
            </a:pPr>
            <a:r>
              <a:rPr sz="2000"/>
              <a:t>Part 2</a:t>
            </a:r>
          </a:p>
          <a:p>
            <a:pPr>
              <a:defRPr/>
            </a:pPr>
            <a:r>
              <a:rPr sz="2000"/>
              <a:t>Partner Demographics</a:t>
            </a:r>
          </a:p>
        </p:txBody>
      </p:sp>
      <p:pic>
        <p:nvPicPr>
          <p:cNvPr id="22531" name="Content Placeholder 5">
            <a:extLst>
              <a:ext uri="{FF2B5EF4-FFF2-40B4-BE49-F238E27FC236}">
                <a16:creationId xmlns:a16="http://schemas.microsoft.com/office/drawing/2014/main" id="{6690E22F-3B20-4E04-A2C3-DF50EF79E90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82675" y="2338388"/>
            <a:ext cx="2967038" cy="3870325"/>
          </a:xfrm>
          <a:ln w="28575">
            <a:solidFill>
              <a:schemeClr val="tx1"/>
            </a:solidFill>
            <a:miter lim="800000"/>
            <a:headEnd/>
            <a:tailEnd/>
          </a:ln>
        </p:spPr>
      </p:pic>
      <p:sp>
        <p:nvSpPr>
          <p:cNvPr id="9" name="Text Placeholder 8">
            <a:extLst>
              <a:ext uri="{FF2B5EF4-FFF2-40B4-BE49-F238E27FC236}">
                <a16:creationId xmlns:a16="http://schemas.microsoft.com/office/drawing/2014/main" id="{2987229F-96BF-42F7-902E-D967416951FB}"/>
              </a:ext>
            </a:extLst>
          </p:cNvPr>
          <p:cNvSpPr>
            <a:spLocks noGrp="1"/>
          </p:cNvSpPr>
          <p:nvPr>
            <p:ph type="body" sz="quarter" idx="3"/>
          </p:nvPr>
        </p:nvSpPr>
        <p:spPr>
          <a:xfrm>
            <a:off x="4644898" y="1496105"/>
            <a:ext cx="3889502" cy="639762"/>
          </a:xfrm>
        </p:spPr>
        <p:txBody>
          <a:bodyPr/>
          <a:lstStyle/>
          <a:p>
            <a:pPr>
              <a:defRPr/>
            </a:pPr>
            <a:r>
              <a:rPr sz="2000"/>
              <a:t>Part 3</a:t>
            </a:r>
          </a:p>
          <a:p>
            <a:pPr>
              <a:defRPr/>
            </a:pPr>
            <a:r>
              <a:rPr sz="2000"/>
              <a:t>Partner Test &amp; Referral to Care</a:t>
            </a:r>
          </a:p>
        </p:txBody>
      </p:sp>
      <p:pic>
        <p:nvPicPr>
          <p:cNvPr id="22533" name="Content Placeholder 6">
            <a:extLst>
              <a:ext uri="{FF2B5EF4-FFF2-40B4-BE49-F238E27FC236}">
                <a16:creationId xmlns:a16="http://schemas.microsoft.com/office/drawing/2014/main" id="{446E2269-3266-431C-901F-CF219D49B78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92688" y="2293938"/>
            <a:ext cx="3194050" cy="3914775"/>
          </a:xfrm>
          <a:ln w="19050">
            <a:solidFill>
              <a:schemeClr val="tx1"/>
            </a:solidFill>
            <a:miter lim="800000"/>
            <a:headEnd/>
            <a:tailEnd/>
          </a:ln>
        </p:spPr>
      </p:pic>
      <p:sp>
        <p:nvSpPr>
          <p:cNvPr id="2" name="Title 1">
            <a:extLst>
              <a:ext uri="{FF2B5EF4-FFF2-40B4-BE49-F238E27FC236}">
                <a16:creationId xmlns:a16="http://schemas.microsoft.com/office/drawing/2014/main" id="{FD11D191-27D6-4480-AE28-76229C1613A5}"/>
              </a:ext>
            </a:extLst>
          </p:cNvPr>
          <p:cNvSpPr>
            <a:spLocks noGrp="1"/>
          </p:cNvSpPr>
          <p:nvPr>
            <p:ph type="title"/>
          </p:nvPr>
        </p:nvSpPr>
        <p:spPr>
          <a:xfrm>
            <a:off x="1108075" y="53975"/>
            <a:ext cx="7578725" cy="1143000"/>
          </a:xfrm>
        </p:spPr>
        <p:txBody>
          <a:bodyPr/>
          <a:lstStyle/>
          <a:p>
            <a:pPr marL="0" indent="0" algn="ctr">
              <a:buFont typeface="Georgia" panose="02040502050405020303" pitchFamily="18" charset="0"/>
              <a:buNone/>
              <a:defRPr/>
            </a:pPr>
            <a:r>
              <a:rPr lang="en-US" sz="4400" dirty="0"/>
              <a:t>Reporting Requirements</a:t>
            </a:r>
            <a:endParaRPr lang="en-US" dirty="0"/>
          </a:p>
        </p:txBody>
      </p:sp>
    </p:spTree>
  </p:cSld>
  <p:clrMapOvr>
    <a:masterClrMapping/>
  </p:clrMapOvr>
</p:sld>
</file>

<file path=ppt/theme/theme1.xml><?xml version="1.0" encoding="utf-8"?>
<a:theme xmlns:a="http://schemas.openxmlformats.org/drawingml/2006/main" name="DPH_Template_2">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DPH_Template_2</Template>
  <TotalTime>565</TotalTime>
  <Words>1039</Words>
  <Application>Microsoft Office PowerPoint</Application>
  <PresentationFormat>On-screen Show (4:3)</PresentationFormat>
  <Paragraphs>83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Georgia</vt:lpstr>
      <vt:lpstr>Trebuchet MS</vt:lpstr>
      <vt:lpstr>DPH_Template_2</vt:lpstr>
      <vt:lpstr>Partner Services STD Control Program</vt:lpstr>
      <vt:lpstr>What is Partner Services?</vt:lpstr>
      <vt:lpstr>Partner Services - Statutes &amp; Laws </vt:lpstr>
      <vt:lpstr>Partner Services - Statutes &amp; Laws</vt:lpstr>
      <vt:lpstr>Partner Services - Statutes &amp; Laws</vt:lpstr>
      <vt:lpstr>Partner Services - Statutes &amp; Laws</vt:lpstr>
      <vt:lpstr>DIS Partner Services Process</vt:lpstr>
      <vt:lpstr>Reporting Requirements</vt:lpstr>
      <vt:lpstr>Reporting Requirements</vt:lpstr>
      <vt:lpstr>REFERRAL FOR HIV CLIENTS</vt:lpstr>
      <vt:lpstr>REFERRAL FOR HIV CLIENTS</vt:lpstr>
      <vt:lpstr>Partner Services Media</vt:lpstr>
      <vt:lpstr>Region Supervisors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Gerrish, William</dc:creator>
  <cp:lastModifiedBy>linda dobieski</cp:lastModifiedBy>
  <cp:revision>162</cp:revision>
  <dcterms:created xsi:type="dcterms:W3CDTF">2011-12-21T13:01:13Z</dcterms:created>
  <dcterms:modified xsi:type="dcterms:W3CDTF">2020-02-18T17:03:42Z</dcterms:modified>
</cp:coreProperties>
</file>