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25"/>
  </p:notesMasterIdLst>
  <p:sldIdLst>
    <p:sldId id="267" r:id="rId6"/>
    <p:sldId id="261" r:id="rId7"/>
    <p:sldId id="262" r:id="rId8"/>
    <p:sldId id="273" r:id="rId9"/>
    <p:sldId id="258" r:id="rId10"/>
    <p:sldId id="260" r:id="rId11"/>
    <p:sldId id="271" r:id="rId12"/>
    <p:sldId id="263" r:id="rId13"/>
    <p:sldId id="275" r:id="rId14"/>
    <p:sldId id="264" r:id="rId15"/>
    <p:sldId id="265" r:id="rId16"/>
    <p:sldId id="278" r:id="rId17"/>
    <p:sldId id="268" r:id="rId18"/>
    <p:sldId id="276" r:id="rId19"/>
    <p:sldId id="269" r:id="rId20"/>
    <p:sldId id="280" r:id="rId21"/>
    <p:sldId id="274" r:id="rId22"/>
    <p:sldId id="270" r:id="rId23"/>
    <p:sldId id="316"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9" autoAdjust="0"/>
    <p:restoredTop sz="95226" autoAdjust="0"/>
  </p:normalViewPr>
  <p:slideViewPr>
    <p:cSldViewPr snapToGrid="0">
      <p:cViewPr varScale="1">
        <p:scale>
          <a:sx n="82" d="100"/>
          <a:sy n="82" d="100"/>
        </p:scale>
        <p:origin x="586" y="72"/>
      </p:cViewPr>
      <p:guideLst/>
    </p:cSldViewPr>
  </p:slideViewPr>
  <p:notesTextViewPr>
    <p:cViewPr>
      <p:scale>
        <a:sx n="1" d="1"/>
        <a:sy n="1" d="1"/>
      </p:scale>
      <p:origin x="0" y="0"/>
    </p:cViewPr>
  </p:notesTextViewPr>
  <p:notesViewPr>
    <p:cSldViewPr snapToGrid="0">
      <p:cViewPr varScale="1">
        <p:scale>
          <a:sx n="86" d="100"/>
          <a:sy n="86" d="100"/>
        </p:scale>
        <p:origin x="336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D0AB12-C98B-4380-A416-77093FD6C2EF}" type="datetimeFigureOut">
              <a:rPr lang="en-US" smtClean="0"/>
              <a:t>10/17/2023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653D52-6130-4DC9-A328-E3A84BE9261C}" type="slidenum">
              <a:rPr lang="en-US" smtClean="0"/>
              <a:t>‹#›</a:t>
            </a:fld>
            <a:endParaRPr lang="en-US"/>
          </a:p>
        </p:txBody>
      </p:sp>
    </p:spTree>
    <p:extLst>
      <p:ext uri="{BB962C8B-B14F-4D97-AF65-F5344CB8AC3E}">
        <p14:creationId xmlns:p14="http://schemas.microsoft.com/office/powerpoint/2010/main" val="428605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53D52-6130-4DC9-A328-E3A84BE9261C}" type="slidenum">
              <a:rPr lang="en-US" smtClean="0"/>
              <a:t>1</a:t>
            </a:fld>
            <a:endParaRPr lang="en-US"/>
          </a:p>
        </p:txBody>
      </p:sp>
    </p:spTree>
    <p:extLst>
      <p:ext uri="{BB962C8B-B14F-4D97-AF65-F5344CB8AC3E}">
        <p14:creationId xmlns:p14="http://schemas.microsoft.com/office/powerpoint/2010/main" val="3587140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560388"/>
            <a:ext cx="5576888" cy="3136900"/>
          </a:xfrm>
        </p:spPr>
      </p:sp>
      <p:sp>
        <p:nvSpPr>
          <p:cNvPr id="3" name="Notes Placeholder 2"/>
          <p:cNvSpPr>
            <a:spLocks noGrp="1"/>
          </p:cNvSpPr>
          <p:nvPr>
            <p:ph type="body" idx="1"/>
          </p:nvPr>
        </p:nvSpPr>
        <p:spPr/>
        <p:txBody>
          <a:bodyPr/>
          <a:lstStyle/>
          <a:p>
            <a:r>
              <a:rPr lang="en-US" dirty="0"/>
              <a:t>Consuelo</a:t>
            </a:r>
          </a:p>
          <a:p>
            <a:endParaRPr lang="en-US" dirty="0"/>
          </a:p>
          <a:p>
            <a:r>
              <a:rPr lang="en-US" dirty="0"/>
              <a:t>All youth are referred to HOPWA via Housing Support  specialist</a:t>
            </a:r>
          </a:p>
          <a:p>
            <a:r>
              <a:rPr lang="en-US" dirty="0"/>
              <a:t>Youth Solutions meetings.</a:t>
            </a:r>
          </a:p>
          <a:p>
            <a:endParaRPr lang="en-US" dirty="0"/>
          </a:p>
          <a:p>
            <a:r>
              <a:rPr lang="en-US" dirty="0"/>
              <a:t>to circumvent a broken housing system. (Intake appointment to verify homelessness –1-2 weeks later.).</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Romero AP, Goldberg SK, Vasquez LA. LGBT people and housing affordability, discrimination, and homelessness. Los Angeles: The Williams Institute UCLA School of Law; 2020. Available at https://williamsinstitute.law.ucla.edu/wp-content/uploads/LGBT-Housing-Apr-2020.pdf 3 Choi SK, Wilson BDM, Shelton J, Gates G. Serving our youth 2015: The needs and experiences of</a:t>
            </a:r>
          </a:p>
          <a:p>
            <a:endParaRPr lang="en-US" dirty="0"/>
          </a:p>
        </p:txBody>
      </p:sp>
      <p:sp>
        <p:nvSpPr>
          <p:cNvPr id="4" name="Slide Number Placeholder 3"/>
          <p:cNvSpPr>
            <a:spLocks noGrp="1"/>
          </p:cNvSpPr>
          <p:nvPr>
            <p:ph type="sldNum" sz="quarter" idx="5"/>
          </p:nvPr>
        </p:nvSpPr>
        <p:spPr/>
        <p:txBody>
          <a:bodyPr/>
          <a:lstStyle/>
          <a:p>
            <a:fld id="{B7653D52-6130-4DC9-A328-E3A84BE9261C}" type="slidenum">
              <a:rPr lang="en-US" smtClean="0"/>
              <a:t>10</a:t>
            </a:fld>
            <a:endParaRPr lang="en-US"/>
          </a:p>
        </p:txBody>
      </p:sp>
      <p:sp>
        <p:nvSpPr>
          <p:cNvPr id="6" name="TextBox 5">
            <a:extLst>
              <a:ext uri="{FF2B5EF4-FFF2-40B4-BE49-F238E27FC236}">
                <a16:creationId xmlns:a16="http://schemas.microsoft.com/office/drawing/2014/main" id="{81A17B51-F510-4E90-8034-0689590043ED}"/>
              </a:ext>
            </a:extLst>
          </p:cNvPr>
          <p:cNvSpPr txBox="1"/>
          <p:nvPr/>
        </p:nvSpPr>
        <p:spPr>
          <a:xfrm>
            <a:off x="797735" y="5831650"/>
            <a:ext cx="3507884" cy="657103"/>
          </a:xfrm>
          <a:prstGeom prst="rect">
            <a:avLst/>
          </a:prstGeom>
          <a:noFill/>
        </p:spPr>
        <p:txBody>
          <a:bodyPr wrap="square" lIns="93177" tIns="46589" rIns="93177" bIns="46589">
            <a:spAutoFit/>
          </a:bodyPr>
          <a:lstStyle/>
          <a:p>
            <a:r>
              <a:rPr lang="en-US" dirty="0"/>
              <a:t>Special Opportunities for Adolescent Residents (SOAR) </a:t>
            </a:r>
          </a:p>
        </p:txBody>
      </p:sp>
    </p:spTree>
    <p:extLst>
      <p:ext uri="{BB962C8B-B14F-4D97-AF65-F5344CB8AC3E}">
        <p14:creationId xmlns:p14="http://schemas.microsoft.com/office/powerpoint/2010/main" val="289509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Consuelo</a:t>
            </a:r>
          </a:p>
        </p:txBody>
      </p:sp>
      <p:sp>
        <p:nvSpPr>
          <p:cNvPr id="4" name="Slide Number Placeholder 3"/>
          <p:cNvSpPr>
            <a:spLocks noGrp="1"/>
          </p:cNvSpPr>
          <p:nvPr>
            <p:ph type="sldNum" sz="quarter" idx="5"/>
          </p:nvPr>
        </p:nvSpPr>
        <p:spPr/>
        <p:txBody>
          <a:bodyPr/>
          <a:lstStyle/>
          <a:p>
            <a:fld id="{B7653D52-6130-4DC9-A328-E3A84BE9261C}" type="slidenum">
              <a:rPr lang="en-US" smtClean="0"/>
              <a:t>11</a:t>
            </a:fld>
            <a:endParaRPr lang="en-US"/>
          </a:p>
        </p:txBody>
      </p:sp>
    </p:spTree>
    <p:extLst>
      <p:ext uri="{BB962C8B-B14F-4D97-AF65-F5344CB8AC3E}">
        <p14:creationId xmlns:p14="http://schemas.microsoft.com/office/powerpoint/2010/main" val="398086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Consuelo</a:t>
            </a:r>
          </a:p>
        </p:txBody>
      </p:sp>
      <p:sp>
        <p:nvSpPr>
          <p:cNvPr id="4" name="Slide Number Placeholder 3"/>
          <p:cNvSpPr>
            <a:spLocks noGrp="1"/>
          </p:cNvSpPr>
          <p:nvPr>
            <p:ph type="sldNum" sz="quarter" idx="5"/>
          </p:nvPr>
        </p:nvSpPr>
        <p:spPr/>
        <p:txBody>
          <a:bodyPr/>
          <a:lstStyle/>
          <a:p>
            <a:fld id="{B7653D52-6130-4DC9-A328-E3A84BE9261C}" type="slidenum">
              <a:rPr lang="en-US" smtClean="0"/>
              <a:t>12</a:t>
            </a:fld>
            <a:endParaRPr lang="en-US"/>
          </a:p>
        </p:txBody>
      </p:sp>
    </p:spTree>
    <p:extLst>
      <p:ext uri="{BB962C8B-B14F-4D97-AF65-F5344CB8AC3E}">
        <p14:creationId xmlns:p14="http://schemas.microsoft.com/office/powerpoint/2010/main" val="102943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a:p>
            <a:endParaRPr lang="en-US" dirty="0"/>
          </a:p>
          <a:p>
            <a:r>
              <a:rPr lang="en-US" dirty="0"/>
              <a:t>;Ask participants to use the chat to respond.</a:t>
            </a:r>
          </a:p>
          <a:p>
            <a:endParaRPr lang="en-US" dirty="0"/>
          </a:p>
          <a:p>
            <a:r>
              <a:rPr lang="en-US" dirty="0"/>
              <a:t>Housing Urban  Development (HUD)</a:t>
            </a:r>
          </a:p>
          <a:p>
            <a:r>
              <a:rPr lang="en-US" dirty="0"/>
              <a:t>Definition of Housing</a:t>
            </a:r>
          </a:p>
          <a:p>
            <a:r>
              <a:rPr lang="en-US" dirty="0"/>
              <a:t>	Homelessness</a:t>
            </a:r>
          </a:p>
          <a:p>
            <a:r>
              <a:rPr lang="en-US" dirty="0"/>
              <a:t>	Unsheltered</a:t>
            </a:r>
          </a:p>
          <a:p>
            <a:r>
              <a:rPr lang="en-US" dirty="0"/>
              <a:t>	Under a Bridge</a:t>
            </a:r>
          </a:p>
          <a:p>
            <a:r>
              <a:rPr lang="en-US" dirty="0"/>
              <a:t>	Couch Surfing</a:t>
            </a:r>
          </a:p>
          <a:p>
            <a:r>
              <a:rPr lang="en-US" dirty="0"/>
              <a:t>	At Risk</a:t>
            </a:r>
          </a:p>
          <a:p>
            <a:endParaRPr lang="en-US" dirty="0"/>
          </a:p>
        </p:txBody>
      </p:sp>
      <p:sp>
        <p:nvSpPr>
          <p:cNvPr id="4" name="Slide Number Placeholder 3"/>
          <p:cNvSpPr>
            <a:spLocks noGrp="1"/>
          </p:cNvSpPr>
          <p:nvPr>
            <p:ph type="sldNum" sz="quarter" idx="5"/>
          </p:nvPr>
        </p:nvSpPr>
        <p:spPr/>
        <p:txBody>
          <a:bodyPr/>
          <a:lstStyle/>
          <a:p>
            <a:fld id="{B7653D52-6130-4DC9-A328-E3A84BE9261C}" type="slidenum">
              <a:rPr lang="en-US" smtClean="0"/>
              <a:t>13</a:t>
            </a:fld>
            <a:endParaRPr lang="en-US"/>
          </a:p>
        </p:txBody>
      </p:sp>
    </p:spTree>
    <p:extLst>
      <p:ext uri="{BB962C8B-B14F-4D97-AF65-F5344CB8AC3E}">
        <p14:creationId xmlns:p14="http://schemas.microsoft.com/office/powerpoint/2010/main" val="185351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5"/>
          </p:nvPr>
        </p:nvSpPr>
        <p:spPr/>
        <p:txBody>
          <a:bodyPr/>
          <a:lstStyle/>
          <a:p>
            <a:fld id="{B7653D52-6130-4DC9-A328-E3A84BE9261C}" type="slidenum">
              <a:rPr lang="en-US" smtClean="0"/>
              <a:t>14</a:t>
            </a:fld>
            <a:endParaRPr lang="en-US"/>
          </a:p>
        </p:txBody>
      </p:sp>
    </p:spTree>
    <p:extLst>
      <p:ext uri="{BB962C8B-B14F-4D97-AF65-F5344CB8AC3E}">
        <p14:creationId xmlns:p14="http://schemas.microsoft.com/office/powerpoint/2010/main" val="350856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Danielle</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Viral Load Suppression (90%):   “By employing the strategies and tactics discussed, our Youth Housing Stabilization Program improved in viral load suppression for youth with HIV from 43% in 2019  to 90% in 2023. according to SOURCE”). </a:t>
            </a:r>
            <a:endParaRPr lang="en-US" dirty="0"/>
          </a:p>
        </p:txBody>
      </p:sp>
      <p:sp>
        <p:nvSpPr>
          <p:cNvPr id="4" name="Slide Number Placeholder 3"/>
          <p:cNvSpPr>
            <a:spLocks noGrp="1"/>
          </p:cNvSpPr>
          <p:nvPr>
            <p:ph type="sldNum" sz="quarter" idx="5"/>
          </p:nvPr>
        </p:nvSpPr>
        <p:spPr/>
        <p:txBody>
          <a:bodyPr/>
          <a:lstStyle/>
          <a:p>
            <a:fld id="{B7653D52-6130-4DC9-A328-E3A84BE9261C}" type="slidenum">
              <a:rPr lang="en-US" smtClean="0"/>
              <a:t>15</a:t>
            </a:fld>
            <a:endParaRPr lang="en-US"/>
          </a:p>
        </p:txBody>
      </p:sp>
    </p:spTree>
    <p:extLst>
      <p:ext uri="{BB962C8B-B14F-4D97-AF65-F5344CB8AC3E}">
        <p14:creationId xmlns:p14="http://schemas.microsoft.com/office/powerpoint/2010/main" val="2932017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53D52-6130-4DC9-A328-E3A84BE9261C}" type="slidenum">
              <a:rPr lang="en-US" smtClean="0"/>
              <a:t>16</a:t>
            </a:fld>
            <a:endParaRPr lang="en-US"/>
          </a:p>
        </p:txBody>
      </p:sp>
    </p:spTree>
    <p:extLst>
      <p:ext uri="{BB962C8B-B14F-4D97-AF65-F5344CB8AC3E}">
        <p14:creationId xmlns:p14="http://schemas.microsoft.com/office/powerpoint/2010/main" val="418709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53D52-6130-4DC9-A328-E3A84BE9261C}" type="slidenum">
              <a:rPr lang="en-US" smtClean="0"/>
              <a:t>17</a:t>
            </a:fld>
            <a:endParaRPr lang="en-US"/>
          </a:p>
        </p:txBody>
      </p:sp>
    </p:spTree>
    <p:extLst>
      <p:ext uri="{BB962C8B-B14F-4D97-AF65-F5344CB8AC3E}">
        <p14:creationId xmlns:p14="http://schemas.microsoft.com/office/powerpoint/2010/main" val="367239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53D52-6130-4DC9-A328-E3A84BE9261C}" type="slidenum">
              <a:rPr lang="en-US" smtClean="0"/>
              <a:t>18</a:t>
            </a:fld>
            <a:endParaRPr lang="en-US"/>
          </a:p>
        </p:txBody>
      </p:sp>
    </p:spTree>
    <p:extLst>
      <p:ext uri="{BB962C8B-B14F-4D97-AF65-F5344CB8AC3E}">
        <p14:creationId xmlns:p14="http://schemas.microsoft.com/office/powerpoint/2010/main" val="640322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will lead Q and 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582EB-69C4-4B40-91BC-1C11B77E5C9A}"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4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5"/>
          </p:nvPr>
        </p:nvSpPr>
        <p:spPr/>
        <p:txBody>
          <a:bodyPr/>
          <a:lstStyle/>
          <a:p>
            <a:fld id="{B7653D52-6130-4DC9-A328-E3A84BE9261C}" type="slidenum">
              <a:rPr lang="en-US" smtClean="0"/>
              <a:t>2</a:t>
            </a:fld>
            <a:endParaRPr lang="en-US"/>
          </a:p>
        </p:txBody>
      </p:sp>
    </p:spTree>
    <p:extLst>
      <p:ext uri="{BB962C8B-B14F-4D97-AF65-F5344CB8AC3E}">
        <p14:creationId xmlns:p14="http://schemas.microsoft.com/office/powerpoint/2010/main" val="81922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Nilda</a:t>
            </a:r>
          </a:p>
        </p:txBody>
      </p:sp>
      <p:sp>
        <p:nvSpPr>
          <p:cNvPr id="4" name="Slide Number Placeholder 3"/>
          <p:cNvSpPr>
            <a:spLocks noGrp="1"/>
          </p:cNvSpPr>
          <p:nvPr>
            <p:ph type="sldNum" sz="quarter" idx="5"/>
          </p:nvPr>
        </p:nvSpPr>
        <p:spPr/>
        <p:txBody>
          <a:bodyPr/>
          <a:lstStyle/>
          <a:p>
            <a:fld id="{B7653D52-6130-4DC9-A328-E3A84BE9261C}" type="slidenum">
              <a:rPr lang="en-US" smtClean="0"/>
              <a:t>3</a:t>
            </a:fld>
            <a:endParaRPr lang="en-US"/>
          </a:p>
        </p:txBody>
      </p:sp>
    </p:spTree>
    <p:extLst>
      <p:ext uri="{BB962C8B-B14F-4D97-AF65-F5344CB8AC3E}">
        <p14:creationId xmlns:p14="http://schemas.microsoft.com/office/powerpoint/2010/main" val="335597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Consuelo</a:t>
            </a:r>
          </a:p>
        </p:txBody>
      </p:sp>
      <p:sp>
        <p:nvSpPr>
          <p:cNvPr id="4" name="Slide Number Placeholder 3"/>
          <p:cNvSpPr>
            <a:spLocks noGrp="1"/>
          </p:cNvSpPr>
          <p:nvPr>
            <p:ph type="sldNum" sz="quarter" idx="5"/>
          </p:nvPr>
        </p:nvSpPr>
        <p:spPr/>
        <p:txBody>
          <a:bodyPr/>
          <a:lstStyle/>
          <a:p>
            <a:fld id="{B7653D52-6130-4DC9-A328-E3A84BE9261C}" type="slidenum">
              <a:rPr lang="en-US" smtClean="0"/>
              <a:t>4</a:t>
            </a:fld>
            <a:endParaRPr lang="en-US"/>
          </a:p>
        </p:txBody>
      </p:sp>
    </p:spTree>
    <p:extLst>
      <p:ext uri="{BB962C8B-B14F-4D97-AF65-F5344CB8AC3E}">
        <p14:creationId xmlns:p14="http://schemas.microsoft.com/office/powerpoint/2010/main" val="162832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Nilda</a:t>
            </a:r>
          </a:p>
        </p:txBody>
      </p:sp>
      <p:sp>
        <p:nvSpPr>
          <p:cNvPr id="4" name="Slide Number Placeholder 3"/>
          <p:cNvSpPr>
            <a:spLocks noGrp="1"/>
          </p:cNvSpPr>
          <p:nvPr>
            <p:ph type="sldNum" sz="quarter" idx="5"/>
          </p:nvPr>
        </p:nvSpPr>
        <p:spPr/>
        <p:txBody>
          <a:bodyPr/>
          <a:lstStyle/>
          <a:p>
            <a:fld id="{B7653D52-6130-4DC9-A328-E3A84BE9261C}" type="slidenum">
              <a:rPr lang="en-US" smtClean="0"/>
              <a:t>5</a:t>
            </a:fld>
            <a:endParaRPr lang="en-US"/>
          </a:p>
        </p:txBody>
      </p:sp>
    </p:spTree>
    <p:extLst>
      <p:ext uri="{BB962C8B-B14F-4D97-AF65-F5344CB8AC3E}">
        <p14:creationId xmlns:p14="http://schemas.microsoft.com/office/powerpoint/2010/main" val="27748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Nilda</a:t>
            </a:r>
          </a:p>
        </p:txBody>
      </p:sp>
      <p:sp>
        <p:nvSpPr>
          <p:cNvPr id="4" name="Slide Number Placeholder 3"/>
          <p:cNvSpPr>
            <a:spLocks noGrp="1"/>
          </p:cNvSpPr>
          <p:nvPr>
            <p:ph type="sldNum" sz="quarter" idx="5"/>
          </p:nvPr>
        </p:nvSpPr>
        <p:spPr/>
        <p:txBody>
          <a:bodyPr/>
          <a:lstStyle/>
          <a:p>
            <a:fld id="{B7653D52-6130-4DC9-A328-E3A84BE9261C}" type="slidenum">
              <a:rPr lang="en-US" smtClean="0"/>
              <a:t>6</a:t>
            </a:fld>
            <a:endParaRPr lang="en-US"/>
          </a:p>
        </p:txBody>
      </p:sp>
    </p:spTree>
    <p:extLst>
      <p:ext uri="{BB962C8B-B14F-4D97-AF65-F5344CB8AC3E}">
        <p14:creationId xmlns:p14="http://schemas.microsoft.com/office/powerpoint/2010/main" val="406635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a:p>
            <a:endParaRPr lang="en-US" dirty="0"/>
          </a:p>
          <a:p>
            <a:r>
              <a:rPr lang="en-US" dirty="0"/>
              <a:t>We felt there were disjointed recourses for youth living with HIV (adult focused programs)</a:t>
            </a:r>
          </a:p>
        </p:txBody>
      </p:sp>
      <p:sp>
        <p:nvSpPr>
          <p:cNvPr id="4" name="Slide Number Placeholder 3"/>
          <p:cNvSpPr>
            <a:spLocks noGrp="1"/>
          </p:cNvSpPr>
          <p:nvPr>
            <p:ph type="sldNum" sz="quarter" idx="5"/>
          </p:nvPr>
        </p:nvSpPr>
        <p:spPr/>
        <p:txBody>
          <a:bodyPr/>
          <a:lstStyle/>
          <a:p>
            <a:fld id="{B7653D52-6130-4DC9-A328-E3A84BE9261C}" type="slidenum">
              <a:rPr lang="en-US" smtClean="0"/>
              <a:t>7</a:t>
            </a:fld>
            <a:endParaRPr lang="en-US"/>
          </a:p>
        </p:txBody>
      </p:sp>
    </p:spTree>
    <p:extLst>
      <p:ext uri="{BB962C8B-B14F-4D97-AF65-F5344CB8AC3E}">
        <p14:creationId xmlns:p14="http://schemas.microsoft.com/office/powerpoint/2010/main" val="352637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5"/>
          </p:nvPr>
        </p:nvSpPr>
        <p:spPr/>
        <p:txBody>
          <a:bodyPr/>
          <a:lstStyle/>
          <a:p>
            <a:fld id="{B7653D52-6130-4DC9-A328-E3A84BE9261C}" type="slidenum">
              <a:rPr lang="en-US" smtClean="0"/>
              <a:t>8</a:t>
            </a:fld>
            <a:endParaRPr lang="en-US"/>
          </a:p>
        </p:txBody>
      </p:sp>
    </p:spTree>
    <p:extLst>
      <p:ext uri="{BB962C8B-B14F-4D97-AF65-F5344CB8AC3E}">
        <p14:creationId xmlns:p14="http://schemas.microsoft.com/office/powerpoint/2010/main" val="176036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Nilda</a:t>
            </a:r>
          </a:p>
        </p:txBody>
      </p:sp>
      <p:sp>
        <p:nvSpPr>
          <p:cNvPr id="4" name="Slide Number Placeholder 3"/>
          <p:cNvSpPr>
            <a:spLocks noGrp="1"/>
          </p:cNvSpPr>
          <p:nvPr>
            <p:ph type="sldNum" sz="quarter" idx="5"/>
          </p:nvPr>
        </p:nvSpPr>
        <p:spPr/>
        <p:txBody>
          <a:bodyPr/>
          <a:lstStyle/>
          <a:p>
            <a:fld id="{B7653D52-6130-4DC9-A328-E3A84BE9261C}" type="slidenum">
              <a:rPr lang="en-US" smtClean="0"/>
              <a:t>9</a:t>
            </a:fld>
            <a:endParaRPr lang="en-US"/>
          </a:p>
        </p:txBody>
      </p:sp>
    </p:spTree>
    <p:extLst>
      <p:ext uri="{BB962C8B-B14F-4D97-AF65-F5344CB8AC3E}">
        <p14:creationId xmlns:p14="http://schemas.microsoft.com/office/powerpoint/2010/main" val="75681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5B2BB8-49D0-45EB-9859-00A7BEA64D17}" type="datetimeFigureOut">
              <a:rPr lang="en-US" smtClean="0"/>
              <a:t>10/17/2023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E81B91C-5D94-404C-87A0-3AE00D98E4D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8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B2BB8-49D0-45EB-9859-00A7BEA64D1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B91C-5D94-404C-87A0-3AE00D98E4D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456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B2BB8-49D0-45EB-9859-00A7BEA64D1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B91C-5D94-404C-87A0-3AE00D98E4D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993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947F-4651-4428-9834-CC9476D6E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7ACADF-CD41-46A8-AEBD-12B091C32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DD507C-9D3B-4AD1-89D1-5C096CC5119F}"/>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5" name="Footer Placeholder 4">
            <a:extLst>
              <a:ext uri="{FF2B5EF4-FFF2-40B4-BE49-F238E27FC236}">
                <a16:creationId xmlns:a16="http://schemas.microsoft.com/office/drawing/2014/main" id="{420FBEBA-A8A5-492B-A2FB-960AE6BE5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47BC8-AA19-4C15-B0E5-5E1DDDF5B191}"/>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23389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9324-42E3-4250-B69C-D40B214DCD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2B5D5-6436-4C43-9AAF-9BF17738D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4DECA-582A-4F29-BD65-FC20DBE696EF}"/>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5" name="Footer Placeholder 4">
            <a:extLst>
              <a:ext uri="{FF2B5EF4-FFF2-40B4-BE49-F238E27FC236}">
                <a16:creationId xmlns:a16="http://schemas.microsoft.com/office/drawing/2014/main" id="{61E42FFF-0F7C-4E93-91B8-539B67051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E9FD9-502C-4781-8CC0-A93BA80458D2}"/>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3931325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3FF6-0D5C-4FAE-9D2F-11A9D5A1B0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29B62A-3C99-4F1A-97A7-A6AF4D677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DC4410-EDA7-4E3E-A64C-3E0596F7BB32}"/>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5" name="Footer Placeholder 4">
            <a:extLst>
              <a:ext uri="{FF2B5EF4-FFF2-40B4-BE49-F238E27FC236}">
                <a16:creationId xmlns:a16="http://schemas.microsoft.com/office/drawing/2014/main" id="{80331965-B55F-4953-BB2F-93DBE9F4C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5D44B-2893-42CB-89CE-4645799BEFDE}"/>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288970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7A74-94E8-4237-B856-4C32F05C6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26F30-AB48-4947-9762-BD6D855AF4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8D02A4-A4C8-4ED7-8AC9-3BAEB1465B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6B65C0-E6E7-44D4-8423-E12E07B32121}"/>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6" name="Footer Placeholder 5">
            <a:extLst>
              <a:ext uri="{FF2B5EF4-FFF2-40B4-BE49-F238E27FC236}">
                <a16:creationId xmlns:a16="http://schemas.microsoft.com/office/drawing/2014/main" id="{C8AAF898-28F7-4DD1-A59A-A35695BF9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530D4-55EB-43D1-A145-CE5F61D111F7}"/>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268975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AF4B-7151-40E9-88AE-DCC7D4C286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5C188-11CC-4D8E-A876-5A840F2F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86509-9707-4EB5-A3C5-18CED54332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41BC75-4364-485C-B734-6B9A98746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F7BD6D-6CA6-4B86-927A-87A4FE00C5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39BA36-D1A2-4E58-85AE-713F1C8269D5}"/>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8" name="Footer Placeholder 7">
            <a:extLst>
              <a:ext uri="{FF2B5EF4-FFF2-40B4-BE49-F238E27FC236}">
                <a16:creationId xmlns:a16="http://schemas.microsoft.com/office/drawing/2014/main" id="{F50C7439-7DB1-49B2-9C01-D591408FB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6B4AF-0D6B-44A4-8754-B413FB7D882C}"/>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166979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9759-978B-4FF1-B72B-E97A23BB77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642A91-6769-4C3C-8FF3-B1AF48E4AE21}"/>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4" name="Footer Placeholder 3">
            <a:extLst>
              <a:ext uri="{FF2B5EF4-FFF2-40B4-BE49-F238E27FC236}">
                <a16:creationId xmlns:a16="http://schemas.microsoft.com/office/drawing/2014/main" id="{586E5C6F-A97D-4EA7-ADFA-5A020DE11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9A752E-B8B8-4590-A0CC-184C71A01E09}"/>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341187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712C1-17BD-44DB-8553-9D46C81E1491}"/>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3" name="Footer Placeholder 2">
            <a:extLst>
              <a:ext uri="{FF2B5EF4-FFF2-40B4-BE49-F238E27FC236}">
                <a16:creationId xmlns:a16="http://schemas.microsoft.com/office/drawing/2014/main" id="{10DCE9CF-3C0F-402D-AA7C-70263702F5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FFCDD5-19A7-48BD-87B0-F8B5B1C27D01}"/>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1578430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FB98-04FC-4E1D-A39C-76633B676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76B1CF-CD5D-4B8D-B624-559B45FF03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ADB525-0A45-4181-A838-7851CBE4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4ED61-1ACC-4BCF-8690-08C5017C46D1}"/>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6" name="Footer Placeholder 5">
            <a:extLst>
              <a:ext uri="{FF2B5EF4-FFF2-40B4-BE49-F238E27FC236}">
                <a16:creationId xmlns:a16="http://schemas.microsoft.com/office/drawing/2014/main" id="{B0A11CB2-E923-4794-8D12-589612AE4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75AE-AF49-4697-AB25-4683CF5A5E8B}"/>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76358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B2BB8-49D0-45EB-9859-00A7BEA64D1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B91C-5D94-404C-87A0-3AE00D98E4D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5864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A5D5-FA8E-4801-AB1C-8AFB807D2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0D5546-34D0-403D-B7B3-0F343076F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6AA12D-FD20-4123-A859-BD9CCA9D3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FA1CB-7898-4656-A992-B096C2950377}"/>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6" name="Footer Placeholder 5">
            <a:extLst>
              <a:ext uri="{FF2B5EF4-FFF2-40B4-BE49-F238E27FC236}">
                <a16:creationId xmlns:a16="http://schemas.microsoft.com/office/drawing/2014/main" id="{2238EB8A-9893-4685-B679-C36910DD6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BFE8C-EEC7-4DC5-8681-52E541B718E8}"/>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1548351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59C8-9091-4D1E-B8D6-0D1BCCD286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EAD0F-F6C9-45A9-9ADF-A54D950019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DEC8D-88AF-4A7D-99A6-03349F84E40F}"/>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5" name="Footer Placeholder 4">
            <a:extLst>
              <a:ext uri="{FF2B5EF4-FFF2-40B4-BE49-F238E27FC236}">
                <a16:creationId xmlns:a16="http://schemas.microsoft.com/office/drawing/2014/main" id="{3F9A1187-E3C2-421A-8C7F-A5DA65EED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EEFB7-3726-4E75-A0C1-B0E41101384E}"/>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2034725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020A6-E6CB-4E87-8777-8BFBFC4F30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E64FAD-11C4-426A-A204-C92C0DA07A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CA9F8-9D09-403E-A877-785BE8A459BC}"/>
              </a:ext>
            </a:extLst>
          </p:cNvPr>
          <p:cNvSpPr>
            <a:spLocks noGrp="1"/>
          </p:cNvSpPr>
          <p:nvPr>
            <p:ph type="dt" sz="half" idx="10"/>
          </p:nvPr>
        </p:nvSpPr>
        <p:spPr/>
        <p:txBody>
          <a:bodyPr/>
          <a:lstStyle/>
          <a:p>
            <a:fld id="{147BB94B-02AE-461E-9D9E-7CEDAB359D37}" type="datetimeFigureOut">
              <a:rPr lang="en-US" smtClean="0"/>
              <a:t>10/17/2023</a:t>
            </a:fld>
            <a:endParaRPr lang="en-US"/>
          </a:p>
        </p:txBody>
      </p:sp>
      <p:sp>
        <p:nvSpPr>
          <p:cNvPr id="5" name="Footer Placeholder 4">
            <a:extLst>
              <a:ext uri="{FF2B5EF4-FFF2-40B4-BE49-F238E27FC236}">
                <a16:creationId xmlns:a16="http://schemas.microsoft.com/office/drawing/2014/main" id="{D64B0111-9725-4BF0-8520-72D47FE21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93E8B-AD04-47EC-AFEB-7D552093A304}"/>
              </a:ext>
            </a:extLst>
          </p:cNvPr>
          <p:cNvSpPr>
            <a:spLocks noGrp="1"/>
          </p:cNvSpPr>
          <p:nvPr>
            <p:ph type="sldNum" sz="quarter" idx="12"/>
          </p:nvPr>
        </p:nvSpPr>
        <p:spPr/>
        <p:txBody>
          <a:bodyPr/>
          <a:lstStyle/>
          <a:p>
            <a:fld id="{C529CA76-E994-43FF-B4D0-941BD685D2A5}" type="slidenum">
              <a:rPr lang="en-US" smtClean="0"/>
              <a:t>‹#›</a:t>
            </a:fld>
            <a:endParaRPr lang="en-US"/>
          </a:p>
        </p:txBody>
      </p:sp>
    </p:spTree>
    <p:extLst>
      <p:ext uri="{BB962C8B-B14F-4D97-AF65-F5344CB8AC3E}">
        <p14:creationId xmlns:p14="http://schemas.microsoft.com/office/powerpoint/2010/main" val="201306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B2BB8-49D0-45EB-9859-00A7BEA64D1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1B91C-5D94-404C-87A0-3AE00D98E4D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21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5B2BB8-49D0-45EB-9859-00A7BEA64D1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1B91C-5D94-404C-87A0-3AE00D98E4D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531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5B2BB8-49D0-45EB-9859-00A7BEA64D17}"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1B91C-5D94-404C-87A0-3AE00D98E4D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004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5B2BB8-49D0-45EB-9859-00A7BEA64D17}"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1B91C-5D94-404C-87A0-3AE00D98E4D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057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B2BB8-49D0-45EB-9859-00A7BEA64D17}"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1B91C-5D94-404C-87A0-3AE00D98E4D5}" type="slidenum">
              <a:rPr lang="en-US" smtClean="0"/>
              <a:t>‹#›</a:t>
            </a:fld>
            <a:endParaRPr lang="en-US"/>
          </a:p>
        </p:txBody>
      </p:sp>
    </p:spTree>
    <p:extLst>
      <p:ext uri="{BB962C8B-B14F-4D97-AF65-F5344CB8AC3E}">
        <p14:creationId xmlns:p14="http://schemas.microsoft.com/office/powerpoint/2010/main" val="132075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5B2BB8-49D0-45EB-9859-00A7BEA64D1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1B91C-5D94-404C-87A0-3AE00D98E4D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245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A5B2BB8-49D0-45EB-9859-00A7BEA64D17}" type="datetimeFigureOut">
              <a:rPr lang="en-US" smtClean="0"/>
              <a:t>10/17/2023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E81B91C-5D94-404C-87A0-3AE00D98E4D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417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A5B2BB8-49D0-45EB-9859-00A7BEA64D17}" type="datetimeFigureOut">
              <a:rPr lang="en-US" smtClean="0"/>
              <a:t>10/17/2023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E81B91C-5D94-404C-87A0-3AE00D98E4D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203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D7FE7-ACBD-4397-A700-FF63A7A20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BBA14A-7F19-4A40-AC7E-2ADBBA11D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74D4-769E-4FCC-B0DF-03432125C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BB94B-02AE-461E-9D9E-7CEDAB359D37}" type="datetimeFigureOut">
              <a:rPr lang="en-US" smtClean="0"/>
              <a:t>10/17/2023</a:t>
            </a:fld>
            <a:endParaRPr lang="en-US"/>
          </a:p>
        </p:txBody>
      </p:sp>
      <p:sp>
        <p:nvSpPr>
          <p:cNvPr id="5" name="Footer Placeholder 4">
            <a:extLst>
              <a:ext uri="{FF2B5EF4-FFF2-40B4-BE49-F238E27FC236}">
                <a16:creationId xmlns:a16="http://schemas.microsoft.com/office/drawing/2014/main" id="{D5001FD3-28DB-4EEC-944A-D12C7582D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792FF-D2BA-4444-845E-B5CE2A8EE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9CA76-E994-43FF-B4D0-941BD685D2A5}" type="slidenum">
              <a:rPr lang="en-US" smtClean="0"/>
              <a:t>‹#›</a:t>
            </a:fld>
            <a:endParaRPr lang="en-US"/>
          </a:p>
        </p:txBody>
      </p:sp>
    </p:spTree>
    <p:extLst>
      <p:ext uri="{BB962C8B-B14F-4D97-AF65-F5344CB8AC3E}">
        <p14:creationId xmlns:p14="http://schemas.microsoft.com/office/powerpoint/2010/main" val="2783445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hud.gov/connecticut" TargetMode="External"/><Relationship Id="rId3" Type="http://schemas.openxmlformats.org/officeDocument/2006/relationships/hyperlink" Target="https://urldefense.com/v3/__https:/www.connecticutchildrens.org/community-child-health/team-2/__;!!Cn_UX_p3!lzJycp4zuplA37_GdS6J-YFX4jT_3ItZJ8oG1B8EDh8-Xr2hmuq6h3o3hmaYQI5dGAeMu_jKVV04oYhLkxsBTJ92sYZeOCwcAw$" TargetMode="External"/><Relationship Id="rId7" Type="http://schemas.openxmlformats.org/officeDocument/2006/relationships/hyperlink" Target="https://www.211ct.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ceh.org/" TargetMode="External"/><Relationship Id="rId5" Type="http://schemas.openxmlformats.org/officeDocument/2006/relationships/hyperlink" Target="https://www.sanjuancenter.org/copy-of-inico-espanol" TargetMode="External"/><Relationship Id="rId4" Type="http://schemas.openxmlformats.org/officeDocument/2006/relationships/hyperlink" Target="https://journeyhomect.or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mailto:Dwarren@uchc.edu" TargetMode="External"/><Relationship Id="rId7"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mailto:Fernandez@UCHC.edu" TargetMode="External"/><Relationship Id="rId4" Type="http://schemas.openxmlformats.org/officeDocument/2006/relationships/hyperlink" Target="mailto:Cmunoz@uchc.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q/qu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2A59-2930-43EA-8F7A-090E4EC6822D}"/>
              </a:ext>
            </a:extLst>
          </p:cNvPr>
          <p:cNvSpPr>
            <a:spLocks noGrp="1"/>
          </p:cNvSpPr>
          <p:nvPr>
            <p:ph type="title"/>
          </p:nvPr>
        </p:nvSpPr>
        <p:spPr/>
        <p:txBody>
          <a:bodyPr/>
          <a:lstStyle/>
          <a:p>
            <a:r>
              <a:rPr lang="en-US" dirty="0"/>
              <a:t>Healthier Housing Systems = Healthier  Youth Living with HIV”</a:t>
            </a:r>
          </a:p>
        </p:txBody>
      </p:sp>
      <p:sp>
        <p:nvSpPr>
          <p:cNvPr id="4" name="TextBox 3">
            <a:extLst>
              <a:ext uri="{FF2B5EF4-FFF2-40B4-BE49-F238E27FC236}">
                <a16:creationId xmlns:a16="http://schemas.microsoft.com/office/drawing/2014/main" id="{7F4E667F-75FF-4495-8410-1D15D476024E}"/>
              </a:ext>
            </a:extLst>
          </p:cNvPr>
          <p:cNvSpPr txBox="1"/>
          <p:nvPr/>
        </p:nvSpPr>
        <p:spPr>
          <a:xfrm>
            <a:off x="900752" y="3248416"/>
            <a:ext cx="10276764" cy="187743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Gill Sans MT" panose="020B0502020104020203"/>
              </a:rPr>
              <a:t>Quality Improvement Summit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Gill Sans MT" panose="020B0502020104020203"/>
              </a:rPr>
              <a:t>October 18</a:t>
            </a:r>
            <a:r>
              <a:rPr kumimoji="0" lang="en-US" sz="2800" b="0"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2023</a:t>
            </a:r>
          </a:p>
        </p:txBody>
      </p:sp>
      <p:pic>
        <p:nvPicPr>
          <p:cNvPr id="5" name="Picture 4" descr="Purple text on a white background&#10;&#10;Description automatically generated">
            <a:extLst>
              <a:ext uri="{FF2B5EF4-FFF2-40B4-BE49-F238E27FC236}">
                <a16:creationId xmlns:a16="http://schemas.microsoft.com/office/drawing/2014/main" id="{901E1D88-5EF3-886A-9A78-F82CC9E49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46" y="4951576"/>
            <a:ext cx="2949677" cy="973394"/>
          </a:xfrm>
          <a:prstGeom prst="rect">
            <a:avLst/>
          </a:prstGeom>
        </p:spPr>
      </p:pic>
      <p:pic>
        <p:nvPicPr>
          <p:cNvPr id="7" name="Picture 6" descr="A close up of a logo&#10;&#10;Description automatically generated">
            <a:extLst>
              <a:ext uri="{FF2B5EF4-FFF2-40B4-BE49-F238E27FC236}">
                <a16:creationId xmlns:a16="http://schemas.microsoft.com/office/drawing/2014/main" id="{F45D4E09-4257-056F-9897-AF3B53E14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223" y="4805864"/>
            <a:ext cx="2867025" cy="1000125"/>
          </a:xfrm>
          <a:prstGeom prst="rect">
            <a:avLst/>
          </a:prstGeom>
        </p:spPr>
      </p:pic>
    </p:spTree>
    <p:extLst>
      <p:ext uri="{BB962C8B-B14F-4D97-AF65-F5344CB8AC3E}">
        <p14:creationId xmlns:p14="http://schemas.microsoft.com/office/powerpoint/2010/main" val="223240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4D2E1B9-8C11-48EB-990F-4F0C68202490}"/>
              </a:ext>
            </a:extLst>
          </p:cNvPr>
          <p:cNvSpPr>
            <a:spLocks noGrp="1"/>
          </p:cNvSpPr>
          <p:nvPr>
            <p:ph type="title"/>
          </p:nvPr>
        </p:nvSpPr>
        <p:spPr>
          <a:xfrm>
            <a:off x="1458143" y="625466"/>
            <a:ext cx="9603275" cy="1049235"/>
          </a:xfrm>
        </p:spPr>
        <p:txBody>
          <a:bodyPr vert="horz" lIns="91440" tIns="45720" rIns="91440" bIns="45720" rtlCol="0" anchor="t">
            <a:normAutofit/>
          </a:bodyPr>
          <a:lstStyle/>
          <a:p>
            <a:pPr algn="ctr"/>
            <a:r>
              <a:rPr lang="en-US" dirty="0"/>
              <a:t> Emergency Shelter/Shelter Placement</a:t>
            </a:r>
          </a:p>
        </p:txBody>
      </p:sp>
      <p:sp>
        <p:nvSpPr>
          <p:cNvPr id="4" name="TextBox 3">
            <a:extLst>
              <a:ext uri="{FF2B5EF4-FFF2-40B4-BE49-F238E27FC236}">
                <a16:creationId xmlns:a16="http://schemas.microsoft.com/office/drawing/2014/main" id="{0CD42497-E887-40F6-BC0B-E7FD90C55759}"/>
              </a:ext>
            </a:extLst>
          </p:cNvPr>
          <p:cNvSpPr txBox="1"/>
          <p:nvPr/>
        </p:nvSpPr>
        <p:spPr>
          <a:xfrm>
            <a:off x="1039832" y="1614795"/>
            <a:ext cx="8705102" cy="4105942"/>
          </a:xfrm>
          <a:prstGeom prst="rect">
            <a:avLst/>
          </a:prstGeom>
        </p:spPr>
        <p:txBody>
          <a:bodyPr vert="horz" lIns="91440" tIns="45720" rIns="91440" bIns="45720" rtlCol="0" anchor="t">
            <a:normAutofit fontScale="77500" lnSpcReduction="20000"/>
          </a:bodyPr>
          <a:lstStyle/>
          <a:p>
            <a:pPr marL="57150" defTabSz="914400">
              <a:lnSpc>
                <a:spcPct val="120000"/>
              </a:lnSpc>
              <a:spcAft>
                <a:spcPts val="600"/>
              </a:spcAft>
              <a:buClr>
                <a:schemeClr val="accent1"/>
              </a:buClr>
              <a:buSzPct val="100000"/>
            </a:pPr>
            <a:endParaRPr lang="en-US" sz="2400" dirty="0"/>
          </a:p>
          <a:p>
            <a:pPr marL="342900" indent="-285750" defTabSz="914400">
              <a:lnSpc>
                <a:spcPct val="120000"/>
              </a:lnSpc>
              <a:spcAft>
                <a:spcPts val="600"/>
              </a:spcAft>
              <a:buClr>
                <a:schemeClr val="accent1"/>
              </a:buClr>
              <a:buSzPct val="100000"/>
              <a:buFont typeface="Wingdings" panose="05000000000000000000" pitchFamily="2" charset="2"/>
              <a:buChar char="v"/>
            </a:pPr>
            <a:r>
              <a:rPr lang="en-US" sz="2400" dirty="0"/>
              <a:t>Think outside of box to leverage resources</a:t>
            </a:r>
          </a:p>
          <a:p>
            <a:pPr marL="857250" lvl="1" indent="-342900" defTabSz="914400">
              <a:lnSpc>
                <a:spcPct val="120000"/>
              </a:lnSpc>
              <a:spcAft>
                <a:spcPts val="600"/>
              </a:spcAft>
              <a:buClr>
                <a:schemeClr val="accent1"/>
              </a:buClr>
              <a:buSzPct val="100000"/>
              <a:buFont typeface="Wingdings" panose="05000000000000000000" pitchFamily="2" charset="2"/>
              <a:buChar char="§"/>
            </a:pPr>
            <a:r>
              <a:rPr lang="en-US" sz="2400" dirty="0"/>
              <a:t>CT Dept. of Housing (DOH)</a:t>
            </a:r>
          </a:p>
          <a:p>
            <a:pPr marL="514350" lvl="1" defTabSz="914400">
              <a:lnSpc>
                <a:spcPct val="120000"/>
              </a:lnSpc>
              <a:spcAft>
                <a:spcPts val="600"/>
              </a:spcAft>
              <a:buClr>
                <a:schemeClr val="accent1"/>
              </a:buClr>
              <a:buSzPct val="100000"/>
            </a:pPr>
            <a:endParaRPr lang="en-US" sz="2400" dirty="0"/>
          </a:p>
          <a:p>
            <a:pPr marL="342900" indent="-285750" defTabSz="914400">
              <a:lnSpc>
                <a:spcPct val="120000"/>
              </a:lnSpc>
              <a:spcAft>
                <a:spcPts val="600"/>
              </a:spcAft>
              <a:buClr>
                <a:schemeClr val="accent1"/>
              </a:buClr>
              <a:buSzPct val="100000"/>
              <a:buFont typeface="Wingdings" panose="05000000000000000000" pitchFamily="2" charset="2"/>
              <a:buChar char="v"/>
            </a:pPr>
            <a:r>
              <a:rPr lang="en-US" sz="2400" dirty="0"/>
              <a:t>LGBTQ+  Youth - Partnered with </a:t>
            </a:r>
            <a:r>
              <a:rPr lang="en-US" sz="2400" b="1" dirty="0"/>
              <a:t>San Juan Center, Inc. </a:t>
            </a:r>
            <a:r>
              <a:rPr lang="en-US" sz="2400" dirty="0"/>
              <a:t>rooming house and </a:t>
            </a:r>
            <a:r>
              <a:rPr lang="en-US" sz="2400" i="1" u="sng" dirty="0"/>
              <a:t>provide career/employment services</a:t>
            </a:r>
            <a:r>
              <a:rPr lang="en-US" sz="2400" dirty="0"/>
              <a:t>.</a:t>
            </a:r>
          </a:p>
          <a:p>
            <a:pPr marL="57150" defTabSz="914400">
              <a:lnSpc>
                <a:spcPct val="120000"/>
              </a:lnSpc>
              <a:spcAft>
                <a:spcPts val="600"/>
              </a:spcAft>
              <a:buClr>
                <a:schemeClr val="accent1"/>
              </a:buClr>
              <a:buSzPct val="100000"/>
            </a:pPr>
            <a:endParaRPr lang="en-US" sz="2400" dirty="0"/>
          </a:p>
          <a:p>
            <a:pPr marL="285750" indent="-285750" defTabSz="914400">
              <a:lnSpc>
                <a:spcPct val="120000"/>
              </a:lnSpc>
              <a:spcAft>
                <a:spcPts val="600"/>
              </a:spcAft>
              <a:buClr>
                <a:schemeClr val="accent1"/>
              </a:buClr>
              <a:buSzPct val="100000"/>
              <a:buFont typeface="Wingdings" panose="05000000000000000000" pitchFamily="2" charset="2"/>
              <a:buChar char="v"/>
            </a:pPr>
            <a:r>
              <a:rPr lang="en-US" sz="2400" dirty="0"/>
              <a:t>Ryan White HIV/AIDS Program (RWHAP)</a:t>
            </a:r>
          </a:p>
          <a:p>
            <a:pPr marL="800100" lvl="1" indent="-342900" defTabSz="914400">
              <a:lnSpc>
                <a:spcPct val="120000"/>
              </a:lnSpc>
              <a:spcAft>
                <a:spcPts val="600"/>
              </a:spcAft>
              <a:buClr>
                <a:schemeClr val="accent1"/>
              </a:buClr>
              <a:buSzPct val="100000"/>
              <a:buFont typeface="Wingdings" panose="05000000000000000000" pitchFamily="2" charset="2"/>
              <a:buChar char="§"/>
            </a:pPr>
            <a:r>
              <a:rPr lang="en-US" sz="2400" dirty="0"/>
              <a:t>Referrals to RW Client Assistance/Housing Services</a:t>
            </a:r>
          </a:p>
          <a:p>
            <a:pPr marL="800100" lvl="1" indent="-342900" defTabSz="914400">
              <a:lnSpc>
                <a:spcPct val="120000"/>
              </a:lnSpc>
              <a:spcAft>
                <a:spcPts val="600"/>
              </a:spcAft>
              <a:buClr>
                <a:schemeClr val="accent1"/>
              </a:buClr>
              <a:buSzPct val="100000"/>
              <a:buFont typeface="Wingdings" panose="05000000000000000000" pitchFamily="2" charset="2"/>
              <a:buChar char="§"/>
            </a:pPr>
            <a:r>
              <a:rPr lang="en-US" sz="2400" dirty="0"/>
              <a:t>Emergency Shelter/Hotel stays start at 21days with options for extensions 2 week per extensions.</a:t>
            </a:r>
          </a:p>
          <a:p>
            <a:pPr marL="285750" indent="-285750" defTabSz="914400">
              <a:lnSpc>
                <a:spcPct val="120000"/>
              </a:lnSpc>
              <a:spcAft>
                <a:spcPts val="600"/>
              </a:spcAft>
              <a:buClr>
                <a:schemeClr val="accent1"/>
              </a:buClr>
              <a:buSzPct val="100000"/>
              <a:buFont typeface="Wingdings" panose="05000000000000000000" pitchFamily="2" charset="2"/>
              <a:buChar char="v"/>
            </a:pPr>
            <a:endParaRPr lang="en-US" sz="2400" dirty="0"/>
          </a:p>
          <a:p>
            <a:pPr marL="742950" lvl="1" indent="-285750" defTabSz="914400">
              <a:lnSpc>
                <a:spcPct val="120000"/>
              </a:lnSpc>
              <a:spcAft>
                <a:spcPts val="600"/>
              </a:spcAft>
              <a:buClr>
                <a:schemeClr val="accent1"/>
              </a:buClr>
              <a:buSzPct val="100000"/>
              <a:buFont typeface="Wingdings" panose="05000000000000000000" pitchFamily="2" charset="2"/>
              <a:buChar char="v"/>
            </a:pPr>
            <a:endParaRPr lang="en-US" sz="2400" dirty="0"/>
          </a:p>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89F7666D-CEF4-484E-8D05-FE4D612B4843}"/>
              </a:ext>
            </a:extLst>
          </p:cNvPr>
          <p:cNvPicPr>
            <a:picLocks noChangeAspect="1"/>
          </p:cNvPicPr>
          <p:nvPr/>
        </p:nvPicPr>
        <p:blipFill>
          <a:blip r:embed="rId4"/>
          <a:stretch>
            <a:fillRect/>
          </a:stretch>
        </p:blipFill>
        <p:spPr>
          <a:xfrm>
            <a:off x="9744934" y="2761266"/>
            <a:ext cx="2296195" cy="2107874"/>
          </a:xfrm>
          <a:prstGeom prst="rect">
            <a:avLst/>
          </a:prstGeom>
        </p:spPr>
      </p:pic>
      <p:sp>
        <p:nvSpPr>
          <p:cNvPr id="6" name="Footer Placeholder 5">
            <a:extLst>
              <a:ext uri="{FF2B5EF4-FFF2-40B4-BE49-F238E27FC236}">
                <a16:creationId xmlns:a16="http://schemas.microsoft.com/office/drawing/2014/main" id="{D4B6A462-BA00-4A4E-ADAB-7069AF0FC9C5}"/>
              </a:ext>
            </a:extLst>
          </p:cNvPr>
          <p:cNvSpPr>
            <a:spLocks noGrp="1"/>
          </p:cNvSpPr>
          <p:nvPr>
            <p:ph type="ftr" sz="quarter" idx="11"/>
          </p:nvPr>
        </p:nvSpPr>
        <p:spPr>
          <a:xfrm>
            <a:off x="225012" y="5671775"/>
            <a:ext cx="8416820" cy="361206"/>
          </a:xfrm>
        </p:spPr>
        <p:txBody>
          <a:bodyPr/>
          <a:lstStyle/>
          <a:p>
            <a:r>
              <a:rPr lang="en-US" dirty="0"/>
              <a:t>2 Romero AP, Goldberg SK, Vasquez LA. LGBT people and housing affordability, discrimination, and homelessness. Los Angeles: The Williams Institute UCLA School of Law; 2020. Available at https://williamsinstitute.law.ucla.edu/wp-content/uploads/LGBT-Housing-Apr-2020.pdf 3 Choi SK, Wilson BDM, Shelton J, Gates G. Serving our youth 2015: The needs and experiences of</a:t>
            </a:r>
          </a:p>
        </p:txBody>
      </p:sp>
    </p:spTree>
    <p:extLst>
      <p:ext uri="{BB962C8B-B14F-4D97-AF65-F5344CB8AC3E}">
        <p14:creationId xmlns:p14="http://schemas.microsoft.com/office/powerpoint/2010/main" val="417455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61F7EE1-43CF-4F70-89E3-89E256308CFB}"/>
              </a:ext>
            </a:extLst>
          </p:cNvPr>
          <p:cNvSpPr>
            <a:spLocks noGrp="1"/>
          </p:cNvSpPr>
          <p:nvPr>
            <p:ph type="title"/>
          </p:nvPr>
        </p:nvSpPr>
        <p:spPr>
          <a:xfrm>
            <a:off x="375815" y="805725"/>
            <a:ext cx="4712534" cy="601079"/>
          </a:xfrm>
        </p:spPr>
        <p:txBody>
          <a:bodyPr>
            <a:normAutofit/>
          </a:bodyPr>
          <a:lstStyle/>
          <a:p>
            <a:pPr algn="ctr"/>
            <a:r>
              <a:rPr lang="en-US" dirty="0"/>
              <a:t>Housing Navigation</a:t>
            </a:r>
          </a:p>
        </p:txBody>
      </p:sp>
      <p:sp>
        <p:nvSpPr>
          <p:cNvPr id="15" name="Rectangle 14">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Content Placeholder 7">
            <a:extLst>
              <a:ext uri="{FF2B5EF4-FFF2-40B4-BE49-F238E27FC236}">
                <a16:creationId xmlns:a16="http://schemas.microsoft.com/office/drawing/2014/main" id="{B6E32AF0-36D3-6992-A39F-658211E2BFC6}"/>
              </a:ext>
            </a:extLst>
          </p:cNvPr>
          <p:cNvSpPr>
            <a:spLocks noGrp="1"/>
          </p:cNvSpPr>
          <p:nvPr>
            <p:ph idx="1"/>
          </p:nvPr>
        </p:nvSpPr>
        <p:spPr>
          <a:xfrm>
            <a:off x="209551" y="2015731"/>
            <a:ext cx="4712534" cy="3450613"/>
          </a:xfrm>
        </p:spPr>
        <p:txBody>
          <a:bodyPr>
            <a:normAutofit lnSpcReduction="10000"/>
          </a:bodyPr>
          <a:lstStyle/>
          <a:p>
            <a:pPr>
              <a:buFont typeface="Wingdings" panose="05000000000000000000" pitchFamily="2" charset="2"/>
              <a:buChar char="v"/>
            </a:pPr>
            <a:r>
              <a:rPr lang="en-US" dirty="0"/>
              <a:t>Dedicated staff to help clients navigate through the housing continuum/Housing Navigator</a:t>
            </a:r>
          </a:p>
          <a:p>
            <a:pPr>
              <a:buFont typeface="Wingdings" panose="05000000000000000000" pitchFamily="2" charset="2"/>
              <a:buChar char="v"/>
            </a:pPr>
            <a:r>
              <a:rPr lang="en-US" sz="2000" dirty="0"/>
              <a:t>Housing Opportunities for People Living with HIV/AIDS (HOPWA)</a:t>
            </a:r>
            <a:endParaRPr lang="en-US" dirty="0"/>
          </a:p>
          <a:p>
            <a:pPr>
              <a:buFont typeface="Wingdings" panose="05000000000000000000" pitchFamily="2" charset="2"/>
              <a:buChar char="v"/>
            </a:pPr>
            <a:r>
              <a:rPr lang="en-US" dirty="0"/>
              <a:t>Referrals</a:t>
            </a:r>
          </a:p>
          <a:p>
            <a:pPr>
              <a:buFont typeface="Wingdings" panose="05000000000000000000" pitchFamily="2" charset="2"/>
              <a:buChar char="v"/>
            </a:pPr>
            <a:r>
              <a:rPr lang="en-US" dirty="0"/>
              <a:t>Follow Up</a:t>
            </a:r>
          </a:p>
          <a:p>
            <a:pPr>
              <a:buFont typeface="Wingdings" panose="05000000000000000000" pitchFamily="2" charset="2"/>
              <a:buChar char="v"/>
            </a:pPr>
            <a:r>
              <a:rPr lang="en-US" dirty="0"/>
              <a:t>Advocacy</a:t>
            </a:r>
          </a:p>
          <a:p>
            <a:endParaRPr lang="en-US" dirty="0"/>
          </a:p>
          <a:p>
            <a:endParaRPr lang="en-US" dirty="0"/>
          </a:p>
        </p:txBody>
      </p:sp>
      <p:grpSp>
        <p:nvGrpSpPr>
          <p:cNvPr id="17" name="Group 16">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8" name="Rectangle 17">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4886C84-C6F7-4BD2-84A7-F31AC63BFB0F}"/>
              </a:ext>
            </a:extLst>
          </p:cNvPr>
          <p:cNvPicPr>
            <a:picLocks noChangeAspect="1"/>
          </p:cNvPicPr>
          <p:nvPr/>
        </p:nvPicPr>
        <p:blipFill>
          <a:blip r:embed="rId3"/>
          <a:stretch>
            <a:fillRect/>
          </a:stretch>
        </p:blipFill>
        <p:spPr>
          <a:xfrm>
            <a:off x="6093926" y="1440238"/>
            <a:ext cx="4821551" cy="3218385"/>
          </a:xfrm>
          <a:prstGeom prst="rect">
            <a:avLst/>
          </a:prstGeom>
        </p:spPr>
      </p:pic>
      <p:pic>
        <p:nvPicPr>
          <p:cNvPr id="23" name="Picture 22">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60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5917-A9BE-4A8A-A03C-2091F23F0085}"/>
              </a:ext>
            </a:extLst>
          </p:cNvPr>
          <p:cNvSpPr>
            <a:spLocks noGrp="1"/>
          </p:cNvSpPr>
          <p:nvPr>
            <p:ph type="title"/>
          </p:nvPr>
        </p:nvSpPr>
        <p:spPr>
          <a:xfrm>
            <a:off x="1264609" y="464024"/>
            <a:ext cx="9662782" cy="709683"/>
          </a:xfrm>
        </p:spPr>
        <p:txBody>
          <a:bodyPr/>
          <a:lstStyle/>
          <a:p>
            <a:pPr algn="ctr"/>
            <a:r>
              <a:rPr lang="en-US" dirty="0"/>
              <a:t>Housing Navigation Process</a:t>
            </a:r>
          </a:p>
        </p:txBody>
      </p:sp>
      <p:pic>
        <p:nvPicPr>
          <p:cNvPr id="3" name="Picture 2">
            <a:extLst>
              <a:ext uri="{FF2B5EF4-FFF2-40B4-BE49-F238E27FC236}">
                <a16:creationId xmlns:a16="http://schemas.microsoft.com/office/drawing/2014/main" id="{BAFC7A3C-7009-45A9-823B-1019490CB765}"/>
              </a:ext>
            </a:extLst>
          </p:cNvPr>
          <p:cNvPicPr>
            <a:picLocks noChangeAspect="1"/>
          </p:cNvPicPr>
          <p:nvPr/>
        </p:nvPicPr>
        <p:blipFill>
          <a:blip r:embed="rId3"/>
          <a:stretch>
            <a:fillRect/>
          </a:stretch>
        </p:blipFill>
        <p:spPr>
          <a:xfrm>
            <a:off x="3523265" y="1173707"/>
            <a:ext cx="5145470" cy="709683"/>
          </a:xfrm>
          <a:prstGeom prst="rect">
            <a:avLst/>
          </a:prstGeom>
        </p:spPr>
      </p:pic>
      <p:sp>
        <p:nvSpPr>
          <p:cNvPr id="4" name="Arrow: Right 3">
            <a:extLst>
              <a:ext uri="{FF2B5EF4-FFF2-40B4-BE49-F238E27FC236}">
                <a16:creationId xmlns:a16="http://schemas.microsoft.com/office/drawing/2014/main" id="{19BE04B5-304C-4662-AB40-B9FD0C3148FF}"/>
              </a:ext>
            </a:extLst>
          </p:cNvPr>
          <p:cNvSpPr/>
          <p:nvPr/>
        </p:nvSpPr>
        <p:spPr>
          <a:xfrm>
            <a:off x="169352" y="1695664"/>
            <a:ext cx="1604855" cy="88041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a:t>
            </a:r>
            <a:r>
              <a:rPr lang="en-US" sz="1600" dirty="0"/>
              <a:t>.  ACCESS</a:t>
            </a:r>
          </a:p>
        </p:txBody>
      </p:sp>
      <p:sp>
        <p:nvSpPr>
          <p:cNvPr id="8" name="Rectangle 7">
            <a:extLst>
              <a:ext uri="{FF2B5EF4-FFF2-40B4-BE49-F238E27FC236}">
                <a16:creationId xmlns:a16="http://schemas.microsoft.com/office/drawing/2014/main" id="{02232B10-20FF-4DFE-81BB-61F74DE7AEFF}"/>
              </a:ext>
            </a:extLst>
          </p:cNvPr>
          <p:cNvSpPr/>
          <p:nvPr/>
        </p:nvSpPr>
        <p:spPr>
          <a:xfrm>
            <a:off x="2608865" y="1929108"/>
            <a:ext cx="914400" cy="33855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Hotel</a:t>
            </a:r>
          </a:p>
        </p:txBody>
      </p:sp>
      <p:sp>
        <p:nvSpPr>
          <p:cNvPr id="10" name="Rectangle 9">
            <a:extLst>
              <a:ext uri="{FF2B5EF4-FFF2-40B4-BE49-F238E27FC236}">
                <a16:creationId xmlns:a16="http://schemas.microsoft.com/office/drawing/2014/main" id="{F8462157-841C-48EF-AF73-E7AD694F74AB}"/>
              </a:ext>
            </a:extLst>
          </p:cNvPr>
          <p:cNvSpPr/>
          <p:nvPr/>
        </p:nvSpPr>
        <p:spPr>
          <a:xfrm>
            <a:off x="8543499" y="1883392"/>
            <a:ext cx="1705970" cy="33855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Rooming House</a:t>
            </a:r>
          </a:p>
        </p:txBody>
      </p:sp>
      <p:sp>
        <p:nvSpPr>
          <p:cNvPr id="13" name="TextBox 12">
            <a:extLst>
              <a:ext uri="{FF2B5EF4-FFF2-40B4-BE49-F238E27FC236}">
                <a16:creationId xmlns:a16="http://schemas.microsoft.com/office/drawing/2014/main" id="{D857D14D-81D2-4272-A516-48AD84147170}"/>
              </a:ext>
            </a:extLst>
          </p:cNvPr>
          <p:cNvSpPr txBox="1"/>
          <p:nvPr/>
        </p:nvSpPr>
        <p:spPr>
          <a:xfrm>
            <a:off x="1937978" y="2300237"/>
            <a:ext cx="3302761"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Adolescent mothers with Children</a:t>
            </a:r>
          </a:p>
        </p:txBody>
      </p:sp>
      <p:sp>
        <p:nvSpPr>
          <p:cNvPr id="15" name="TextBox 14">
            <a:extLst>
              <a:ext uri="{FF2B5EF4-FFF2-40B4-BE49-F238E27FC236}">
                <a16:creationId xmlns:a16="http://schemas.microsoft.com/office/drawing/2014/main" id="{49D65324-6597-4970-A591-A0F346480311}"/>
              </a:ext>
            </a:extLst>
          </p:cNvPr>
          <p:cNvSpPr txBox="1"/>
          <p:nvPr/>
        </p:nvSpPr>
        <p:spPr>
          <a:xfrm>
            <a:off x="8270544" y="2270303"/>
            <a:ext cx="2251879"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Youths      (LGBTQ+)</a:t>
            </a:r>
          </a:p>
        </p:txBody>
      </p:sp>
      <p:sp>
        <p:nvSpPr>
          <p:cNvPr id="16" name="Arrow: Right 15">
            <a:extLst>
              <a:ext uri="{FF2B5EF4-FFF2-40B4-BE49-F238E27FC236}">
                <a16:creationId xmlns:a16="http://schemas.microsoft.com/office/drawing/2014/main" id="{AE38E643-DA78-454C-A82E-3E0C0D5CD195}"/>
              </a:ext>
            </a:extLst>
          </p:cNvPr>
          <p:cNvSpPr/>
          <p:nvPr/>
        </p:nvSpPr>
        <p:spPr>
          <a:xfrm>
            <a:off x="169352" y="3098040"/>
            <a:ext cx="1604857" cy="88466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2. Assessment</a:t>
            </a:r>
          </a:p>
        </p:txBody>
      </p:sp>
      <p:sp>
        <p:nvSpPr>
          <p:cNvPr id="18" name="TextBox 17">
            <a:extLst>
              <a:ext uri="{FF2B5EF4-FFF2-40B4-BE49-F238E27FC236}">
                <a16:creationId xmlns:a16="http://schemas.microsoft.com/office/drawing/2014/main" id="{C46FA1CC-98D1-46E6-A54C-A7C63C173054}"/>
              </a:ext>
            </a:extLst>
          </p:cNvPr>
          <p:cNvSpPr txBox="1"/>
          <p:nvPr/>
        </p:nvSpPr>
        <p:spPr>
          <a:xfrm>
            <a:off x="1815151" y="2885656"/>
            <a:ext cx="5489815"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1.  Call 211</a:t>
            </a:r>
          </a:p>
          <a:p>
            <a:r>
              <a:rPr lang="en-US" sz="1600" dirty="0"/>
              <a:t>Access to: </a:t>
            </a:r>
          </a:p>
          <a:p>
            <a:pPr marL="285750" indent="-285750">
              <a:buFont typeface="Arial" panose="020B0604020202020204" pitchFamily="34" charset="0"/>
              <a:buChar char="•"/>
            </a:pPr>
            <a:r>
              <a:rPr lang="en-US" sz="1400" dirty="0"/>
              <a:t>(CAN) Coordinated Access Network</a:t>
            </a:r>
          </a:p>
          <a:p>
            <a:pPr marL="285750" indent="-285750">
              <a:buFont typeface="Arial" panose="020B0604020202020204" pitchFamily="34" charset="0"/>
              <a:buChar char="•"/>
            </a:pPr>
            <a:r>
              <a:rPr lang="en-US" sz="1400" dirty="0"/>
              <a:t>(# HMIS) Homeless Management Information System</a:t>
            </a:r>
          </a:p>
          <a:p>
            <a:pPr marL="285750" indent="-285750">
              <a:buFont typeface="Arial" panose="020B0604020202020204" pitchFamily="34" charset="0"/>
              <a:buChar char="•"/>
            </a:pPr>
            <a:r>
              <a:rPr lang="en-US" sz="1400" dirty="0"/>
              <a:t>(VI-SPDAT) Vulnerability Index- Services Prioritization Decision Assistance </a:t>
            </a:r>
          </a:p>
        </p:txBody>
      </p:sp>
      <p:sp>
        <p:nvSpPr>
          <p:cNvPr id="19" name="TextBox 18">
            <a:extLst>
              <a:ext uri="{FF2B5EF4-FFF2-40B4-BE49-F238E27FC236}">
                <a16:creationId xmlns:a16="http://schemas.microsoft.com/office/drawing/2014/main" id="{083FEB43-5F04-4A9E-93CF-A09E48AACD71}"/>
              </a:ext>
            </a:extLst>
          </p:cNvPr>
          <p:cNvSpPr txBox="1"/>
          <p:nvPr/>
        </p:nvSpPr>
        <p:spPr>
          <a:xfrm>
            <a:off x="6096000" y="4708477"/>
            <a:ext cx="163638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2.  HOPWA</a:t>
            </a:r>
          </a:p>
        </p:txBody>
      </p:sp>
      <p:sp>
        <p:nvSpPr>
          <p:cNvPr id="24" name="TextBox 23">
            <a:extLst>
              <a:ext uri="{FF2B5EF4-FFF2-40B4-BE49-F238E27FC236}">
                <a16:creationId xmlns:a16="http://schemas.microsoft.com/office/drawing/2014/main" id="{FFFD5C95-A1C6-4B2C-AA4E-F25D2A8BD21A}"/>
              </a:ext>
            </a:extLst>
          </p:cNvPr>
          <p:cNvSpPr txBox="1"/>
          <p:nvPr/>
        </p:nvSpPr>
        <p:spPr>
          <a:xfrm>
            <a:off x="7629099" y="2925368"/>
            <a:ext cx="3787251"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3.  Journey Home</a:t>
            </a:r>
          </a:p>
          <a:p>
            <a:pPr marL="285750" indent="-285750">
              <a:buFont typeface="Arial" panose="020B0604020202020204" pitchFamily="34" charset="0"/>
              <a:buChar char="•"/>
            </a:pPr>
            <a:r>
              <a:rPr lang="en-US" sz="1400" dirty="0"/>
              <a:t>Attending the Family, Individual solution meeting </a:t>
            </a:r>
          </a:p>
          <a:p>
            <a:pPr marL="285750" indent="-285750">
              <a:buFont typeface="Arial" panose="020B0604020202020204" pitchFamily="34" charset="0"/>
              <a:buChar char="•"/>
            </a:pPr>
            <a:r>
              <a:rPr lang="en-US" sz="1400" dirty="0"/>
              <a:t>Requested Conference</a:t>
            </a:r>
          </a:p>
          <a:p>
            <a:pPr marL="285750" indent="-285750">
              <a:buFont typeface="Arial" panose="020B0604020202020204" pitchFamily="34" charset="0"/>
              <a:buChar char="•"/>
            </a:pPr>
            <a:r>
              <a:rPr lang="en-US" sz="1400" dirty="0"/>
              <a:t>Homeless Verification</a:t>
            </a:r>
          </a:p>
          <a:p>
            <a:pPr marL="285750" indent="-285750">
              <a:buFont typeface="Arial" panose="020B0604020202020204" pitchFamily="34" charset="0"/>
              <a:buChar char="•"/>
            </a:pPr>
            <a:r>
              <a:rPr lang="en-US" sz="1400" dirty="0"/>
              <a:t>Disabling Condition</a:t>
            </a:r>
          </a:p>
        </p:txBody>
      </p:sp>
      <p:sp>
        <p:nvSpPr>
          <p:cNvPr id="25" name="Arrow: Right 24">
            <a:extLst>
              <a:ext uri="{FF2B5EF4-FFF2-40B4-BE49-F238E27FC236}">
                <a16:creationId xmlns:a16="http://schemas.microsoft.com/office/drawing/2014/main" id="{4EA6FB45-0A18-4D2C-96CA-FD588EE308F2}"/>
              </a:ext>
            </a:extLst>
          </p:cNvPr>
          <p:cNvSpPr/>
          <p:nvPr/>
        </p:nvSpPr>
        <p:spPr>
          <a:xfrm>
            <a:off x="96882" y="4954137"/>
            <a:ext cx="1636384" cy="88041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3. Stabilization</a:t>
            </a:r>
          </a:p>
        </p:txBody>
      </p:sp>
      <p:sp>
        <p:nvSpPr>
          <p:cNvPr id="30" name="TextBox 29">
            <a:extLst>
              <a:ext uri="{FF2B5EF4-FFF2-40B4-BE49-F238E27FC236}">
                <a16:creationId xmlns:a16="http://schemas.microsoft.com/office/drawing/2014/main" id="{5F4F9F4B-CC93-4AA6-A1CF-4DE6ADDAD840}"/>
              </a:ext>
            </a:extLst>
          </p:cNvPr>
          <p:cNvSpPr txBox="1"/>
          <p:nvPr/>
        </p:nvSpPr>
        <p:spPr>
          <a:xfrm>
            <a:off x="1937981" y="5273012"/>
            <a:ext cx="947836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Solution Meeting: matches clients to different housing programs according to client’s needs. </a:t>
            </a:r>
          </a:p>
          <a:p>
            <a:r>
              <a:rPr lang="en-US" dirty="0"/>
              <a:t>(i.e., rapid rehousing, transitional housing, permanent housing)</a:t>
            </a:r>
          </a:p>
        </p:txBody>
      </p:sp>
    </p:spTree>
    <p:extLst>
      <p:ext uri="{BB962C8B-B14F-4D97-AF65-F5344CB8AC3E}">
        <p14:creationId xmlns:p14="http://schemas.microsoft.com/office/powerpoint/2010/main" val="29334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E8CE-0C73-4440-9D7C-C81B9EAC8435}"/>
              </a:ext>
            </a:extLst>
          </p:cNvPr>
          <p:cNvSpPr>
            <a:spLocks noGrp="1"/>
          </p:cNvSpPr>
          <p:nvPr>
            <p:ph type="title"/>
          </p:nvPr>
        </p:nvSpPr>
        <p:spPr/>
        <p:txBody>
          <a:bodyPr>
            <a:normAutofit/>
          </a:bodyPr>
          <a:lstStyle/>
          <a:p>
            <a:r>
              <a:rPr lang="en-US" sz="2800" dirty="0"/>
              <a:t>Coordinated Access Network (CAN) and Coalition to End Homelessness</a:t>
            </a:r>
          </a:p>
        </p:txBody>
      </p:sp>
      <p:sp>
        <p:nvSpPr>
          <p:cNvPr id="3" name="Text Placeholder 2">
            <a:extLst>
              <a:ext uri="{FF2B5EF4-FFF2-40B4-BE49-F238E27FC236}">
                <a16:creationId xmlns:a16="http://schemas.microsoft.com/office/drawing/2014/main" id="{423DC1B4-C5AE-44B4-A4C0-72E04C976A3B}"/>
              </a:ext>
            </a:extLst>
          </p:cNvPr>
          <p:cNvSpPr>
            <a:spLocks noGrp="1"/>
          </p:cNvSpPr>
          <p:nvPr>
            <p:ph type="body" idx="1"/>
          </p:nvPr>
        </p:nvSpPr>
        <p:spPr>
          <a:xfrm>
            <a:off x="1447191" y="2019550"/>
            <a:ext cx="4645152" cy="428376"/>
          </a:xfrm>
        </p:spPr>
        <p:txBody>
          <a:bodyPr>
            <a:normAutofit lnSpcReduction="10000"/>
          </a:bodyPr>
          <a:lstStyle/>
          <a:p>
            <a:r>
              <a:rPr lang="en-US" dirty="0"/>
              <a:t>Strengths</a:t>
            </a:r>
          </a:p>
        </p:txBody>
      </p:sp>
      <p:sp>
        <p:nvSpPr>
          <p:cNvPr id="4" name="Content Placeholder 3">
            <a:extLst>
              <a:ext uri="{FF2B5EF4-FFF2-40B4-BE49-F238E27FC236}">
                <a16:creationId xmlns:a16="http://schemas.microsoft.com/office/drawing/2014/main" id="{E353C177-A0A4-4F9B-AA65-22EB2ED6210E}"/>
              </a:ext>
            </a:extLst>
          </p:cNvPr>
          <p:cNvSpPr>
            <a:spLocks noGrp="1"/>
          </p:cNvSpPr>
          <p:nvPr>
            <p:ph sz="half" idx="2"/>
          </p:nvPr>
        </p:nvSpPr>
        <p:spPr>
          <a:xfrm>
            <a:off x="1447191" y="2447927"/>
            <a:ext cx="4645152" cy="3020800"/>
          </a:xfrm>
        </p:spPr>
        <p:txBody>
          <a:bodyPr>
            <a:normAutofit fontScale="92500" lnSpcReduction="20000"/>
          </a:bodyPr>
          <a:lstStyle/>
          <a:p>
            <a:r>
              <a:rPr lang="en-US" dirty="0"/>
              <a:t>Mutual Respect &amp; Compassion</a:t>
            </a:r>
          </a:p>
          <a:p>
            <a:r>
              <a:rPr lang="en-US" dirty="0"/>
              <a:t>Provider Trainings </a:t>
            </a:r>
          </a:p>
          <a:p>
            <a:r>
              <a:rPr lang="en-US" dirty="0"/>
              <a:t>Advocacy</a:t>
            </a:r>
          </a:p>
          <a:p>
            <a:r>
              <a:rPr lang="en-US" dirty="0"/>
              <a:t>Champion Landlords </a:t>
            </a:r>
          </a:p>
          <a:p>
            <a:r>
              <a:rPr lang="en-US" dirty="0"/>
              <a:t>Homeownership possibilities (new)</a:t>
            </a:r>
          </a:p>
          <a:p>
            <a:r>
              <a:rPr lang="en-US" dirty="0"/>
              <a:t>Coordination and leadership by Journey Home</a:t>
            </a:r>
          </a:p>
          <a:p>
            <a:endParaRPr lang="en-US" dirty="0"/>
          </a:p>
        </p:txBody>
      </p:sp>
      <p:sp>
        <p:nvSpPr>
          <p:cNvPr id="5" name="Text Placeholder 4">
            <a:extLst>
              <a:ext uri="{FF2B5EF4-FFF2-40B4-BE49-F238E27FC236}">
                <a16:creationId xmlns:a16="http://schemas.microsoft.com/office/drawing/2014/main" id="{7C0D7484-2ADE-47ED-9512-0764B65FB475}"/>
              </a:ext>
            </a:extLst>
          </p:cNvPr>
          <p:cNvSpPr>
            <a:spLocks noGrp="1"/>
          </p:cNvSpPr>
          <p:nvPr>
            <p:ph type="body" sz="quarter" idx="3"/>
          </p:nvPr>
        </p:nvSpPr>
        <p:spPr>
          <a:xfrm>
            <a:off x="6412362" y="2023003"/>
            <a:ext cx="4645152" cy="424923"/>
          </a:xfrm>
        </p:spPr>
        <p:txBody>
          <a:bodyPr>
            <a:normAutofit lnSpcReduction="10000"/>
          </a:bodyPr>
          <a:lstStyle/>
          <a:p>
            <a:r>
              <a:rPr lang="en-US" dirty="0"/>
              <a:t>Weaknesses</a:t>
            </a:r>
          </a:p>
        </p:txBody>
      </p:sp>
      <p:sp>
        <p:nvSpPr>
          <p:cNvPr id="6" name="Content Placeholder 5">
            <a:extLst>
              <a:ext uri="{FF2B5EF4-FFF2-40B4-BE49-F238E27FC236}">
                <a16:creationId xmlns:a16="http://schemas.microsoft.com/office/drawing/2014/main" id="{02B8D82C-730B-4038-99E0-02ECADD53E3A}"/>
              </a:ext>
            </a:extLst>
          </p:cNvPr>
          <p:cNvSpPr>
            <a:spLocks noGrp="1"/>
          </p:cNvSpPr>
          <p:nvPr>
            <p:ph sz="quarter" idx="4"/>
          </p:nvPr>
        </p:nvSpPr>
        <p:spPr>
          <a:xfrm>
            <a:off x="6342023" y="2639641"/>
            <a:ext cx="4645152" cy="2637371"/>
          </a:xfrm>
        </p:spPr>
        <p:txBody>
          <a:bodyPr>
            <a:normAutofit fontScale="92500" lnSpcReduction="20000"/>
          </a:bodyPr>
          <a:lstStyle/>
          <a:p>
            <a:r>
              <a:rPr lang="en-US" dirty="0"/>
              <a:t>Prioritization </a:t>
            </a:r>
          </a:p>
          <a:p>
            <a:r>
              <a:rPr lang="en-US" dirty="0"/>
              <a:t> US Dept of Housing and Urban Development Housing (HUD) Definitions</a:t>
            </a:r>
          </a:p>
          <a:p>
            <a:r>
              <a:rPr lang="en-US" dirty="0"/>
              <a:t>Process is slow</a:t>
            </a:r>
          </a:p>
          <a:p>
            <a:r>
              <a:rPr lang="en-US" dirty="0"/>
              <a:t>Lack of housing/funding resources</a:t>
            </a:r>
          </a:p>
          <a:p>
            <a:r>
              <a:rPr lang="en-US" dirty="0"/>
              <a:t>Prior Eviction/s is a Deterrent – not enough landlords</a:t>
            </a:r>
          </a:p>
          <a:p>
            <a:pPr marL="0" indent="0">
              <a:buNone/>
            </a:pPr>
            <a:endParaRPr lang="en-US" dirty="0"/>
          </a:p>
          <a:p>
            <a:endParaRPr lang="en-US" dirty="0"/>
          </a:p>
        </p:txBody>
      </p:sp>
      <p:pic>
        <p:nvPicPr>
          <p:cNvPr id="7" name="Picture 6">
            <a:extLst>
              <a:ext uri="{FF2B5EF4-FFF2-40B4-BE49-F238E27FC236}">
                <a16:creationId xmlns:a16="http://schemas.microsoft.com/office/drawing/2014/main" id="{5CC615FB-BC04-4951-81AF-83A55EE671B3}"/>
              </a:ext>
            </a:extLst>
          </p:cNvPr>
          <p:cNvPicPr>
            <a:picLocks noChangeAspect="1"/>
          </p:cNvPicPr>
          <p:nvPr/>
        </p:nvPicPr>
        <p:blipFill>
          <a:blip r:embed="rId3"/>
          <a:stretch>
            <a:fillRect/>
          </a:stretch>
        </p:blipFill>
        <p:spPr>
          <a:xfrm>
            <a:off x="9391379" y="593119"/>
            <a:ext cx="2706859" cy="1056319"/>
          </a:xfrm>
          <a:prstGeom prst="rect">
            <a:avLst/>
          </a:prstGeom>
        </p:spPr>
      </p:pic>
    </p:spTree>
    <p:extLst>
      <p:ext uri="{BB962C8B-B14F-4D97-AF65-F5344CB8AC3E}">
        <p14:creationId xmlns:p14="http://schemas.microsoft.com/office/powerpoint/2010/main" val="361383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9280-CCFF-4577-BB39-1891EFD92247}"/>
              </a:ext>
            </a:extLst>
          </p:cNvPr>
          <p:cNvSpPr>
            <a:spLocks noGrp="1"/>
          </p:cNvSpPr>
          <p:nvPr>
            <p:ph type="title"/>
          </p:nvPr>
        </p:nvSpPr>
        <p:spPr/>
        <p:txBody>
          <a:bodyPr/>
          <a:lstStyle/>
          <a:p>
            <a:r>
              <a:rPr lang="en-US" dirty="0"/>
              <a:t>INTERACTIVE ACTIVITY:</a:t>
            </a:r>
            <a:br>
              <a:rPr lang="en-US" dirty="0"/>
            </a:br>
            <a:endParaRPr lang="en-US" dirty="0"/>
          </a:p>
        </p:txBody>
      </p:sp>
      <p:sp>
        <p:nvSpPr>
          <p:cNvPr id="4" name="Content Placeholder 3">
            <a:extLst>
              <a:ext uri="{FF2B5EF4-FFF2-40B4-BE49-F238E27FC236}">
                <a16:creationId xmlns:a16="http://schemas.microsoft.com/office/drawing/2014/main" id="{471FDB51-D48E-4C17-81F0-2FADA52D54A7}"/>
              </a:ext>
            </a:extLst>
          </p:cNvPr>
          <p:cNvSpPr>
            <a:spLocks noGrp="1"/>
          </p:cNvSpPr>
          <p:nvPr>
            <p:ph idx="1"/>
          </p:nvPr>
        </p:nvSpPr>
        <p:spPr/>
        <p:txBody>
          <a:bodyPr/>
          <a:lstStyle/>
          <a:p>
            <a:endParaRPr lang="en-US" dirty="0"/>
          </a:p>
          <a:p>
            <a:pPr marL="0" indent="0" algn="ctr">
              <a:buNone/>
            </a:pPr>
            <a:r>
              <a:rPr lang="en-US" sz="1800" dirty="0">
                <a:cs typeface="Calibri" panose="020F0502020204030204" pitchFamily="34" charset="0"/>
              </a:rPr>
              <a:t>Based on your experience what are some of the weaknesses you’ve identified in the housing system where you live/work?</a:t>
            </a:r>
          </a:p>
          <a:p>
            <a:endParaRPr lang="en-US" dirty="0"/>
          </a:p>
          <a:p>
            <a:endParaRPr lang="en-US" dirty="0"/>
          </a:p>
        </p:txBody>
      </p:sp>
      <p:pic>
        <p:nvPicPr>
          <p:cNvPr id="5" name="Picture 4" descr="Purple text on a white background&#10;&#10;Description automatically generated">
            <a:extLst>
              <a:ext uri="{FF2B5EF4-FFF2-40B4-BE49-F238E27FC236}">
                <a16:creationId xmlns:a16="http://schemas.microsoft.com/office/drawing/2014/main" id="{5EE23313-F763-0605-561F-7AFA63812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71" y="4979648"/>
            <a:ext cx="2949677" cy="973394"/>
          </a:xfrm>
          <a:prstGeom prst="rect">
            <a:avLst/>
          </a:prstGeom>
        </p:spPr>
      </p:pic>
      <p:pic>
        <p:nvPicPr>
          <p:cNvPr id="6" name="Picture 5" descr="A close up of a logo&#10;&#10;Description automatically generated">
            <a:extLst>
              <a:ext uri="{FF2B5EF4-FFF2-40B4-BE49-F238E27FC236}">
                <a16:creationId xmlns:a16="http://schemas.microsoft.com/office/drawing/2014/main" id="{8B1EE97B-A4A7-0547-C328-FC31E082E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317" y="4979648"/>
            <a:ext cx="2867025" cy="1000125"/>
          </a:xfrm>
          <a:prstGeom prst="rect">
            <a:avLst/>
          </a:prstGeom>
        </p:spPr>
      </p:pic>
    </p:spTree>
    <p:extLst>
      <p:ext uri="{BB962C8B-B14F-4D97-AF65-F5344CB8AC3E}">
        <p14:creationId xmlns:p14="http://schemas.microsoft.com/office/powerpoint/2010/main" val="195465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E44F-7679-4C5E-8A6D-2536ADA1E0BB}"/>
              </a:ext>
            </a:extLst>
          </p:cNvPr>
          <p:cNvSpPr>
            <a:spLocks noGrp="1"/>
          </p:cNvSpPr>
          <p:nvPr>
            <p:ph type="title"/>
          </p:nvPr>
        </p:nvSpPr>
        <p:spPr>
          <a:xfrm>
            <a:off x="1451579" y="851993"/>
            <a:ext cx="9603275" cy="1049235"/>
          </a:xfrm>
        </p:spPr>
        <p:txBody>
          <a:bodyPr/>
          <a:lstStyle/>
          <a:p>
            <a:pPr algn="ctr"/>
            <a:r>
              <a:rPr lang="en-US" dirty="0"/>
              <a:t>Quality of life, Health and Wellbeing Outcomes</a:t>
            </a:r>
            <a:r>
              <a:rPr lang="en-US" dirty="0">
                <a:solidFill>
                  <a:srgbClr val="FF0000"/>
                </a:solidFill>
              </a:rPr>
              <a:t> </a:t>
            </a:r>
          </a:p>
        </p:txBody>
      </p:sp>
      <p:sp>
        <p:nvSpPr>
          <p:cNvPr id="8" name="TextBox 7">
            <a:extLst>
              <a:ext uri="{FF2B5EF4-FFF2-40B4-BE49-F238E27FC236}">
                <a16:creationId xmlns:a16="http://schemas.microsoft.com/office/drawing/2014/main" id="{CEC2FF46-5071-4FF9-BE98-92C1CAFF00F6}"/>
              </a:ext>
            </a:extLst>
          </p:cNvPr>
          <p:cNvSpPr txBox="1"/>
          <p:nvPr/>
        </p:nvSpPr>
        <p:spPr>
          <a:xfrm>
            <a:off x="1137146" y="1901228"/>
            <a:ext cx="8191500" cy="4339650"/>
          </a:xfrm>
          <a:prstGeom prst="rect">
            <a:avLst/>
          </a:prstGeom>
          <a:noFill/>
        </p:spPr>
        <p:txBody>
          <a:bodyPr wrap="square" rtlCol="0">
            <a:spAutoFit/>
          </a:bodyPr>
          <a:lstStyle/>
          <a:p>
            <a:r>
              <a:rPr lang="en-US" sz="2400" i="1" dirty="0"/>
              <a:t>Youth Housing Stabilization program increased Immediate access to: </a:t>
            </a:r>
          </a:p>
          <a:p>
            <a:endParaRPr lang="en-US" b="1" dirty="0"/>
          </a:p>
          <a:p>
            <a:pPr marL="742950" lvl="1" indent="-285750">
              <a:buFont typeface="Wingdings" panose="05000000000000000000" pitchFamily="2" charset="2"/>
              <a:buChar char="v"/>
            </a:pPr>
            <a:r>
              <a:rPr lang="en-US" b="1" dirty="0"/>
              <a:t>Emergency shelter</a:t>
            </a:r>
          </a:p>
          <a:p>
            <a:pPr lvl="1"/>
            <a:endParaRPr lang="en-US" b="1" dirty="0"/>
          </a:p>
          <a:p>
            <a:pPr marL="1200150" lvl="2" indent="-285750">
              <a:buFont typeface="Wingdings" panose="05000000000000000000" pitchFamily="2" charset="2"/>
              <a:buChar char="q"/>
            </a:pPr>
            <a:r>
              <a:rPr lang="en-US" dirty="0"/>
              <a:t>90% of participants have been linked to Stable Housing </a:t>
            </a:r>
          </a:p>
          <a:p>
            <a:pPr marL="742950" lvl="1" indent="-285750">
              <a:buFont typeface="Wingdings" panose="05000000000000000000" pitchFamily="2" charset="2"/>
              <a:buChar char="v"/>
            </a:pPr>
            <a:endParaRPr lang="en-US" b="1" dirty="0"/>
          </a:p>
          <a:p>
            <a:pPr marL="742950" lvl="1" indent="-285750">
              <a:buFont typeface="Wingdings" panose="05000000000000000000" pitchFamily="2" charset="2"/>
              <a:buChar char="v"/>
            </a:pPr>
            <a:r>
              <a:rPr lang="en-US" b="1" dirty="0"/>
              <a:t>Linkage to Care </a:t>
            </a:r>
          </a:p>
          <a:p>
            <a:pPr marL="742950" lvl="1" indent="-285750">
              <a:buFont typeface="Wingdings" panose="05000000000000000000" pitchFamily="2" charset="2"/>
              <a:buChar char="q"/>
            </a:pPr>
            <a:endParaRPr lang="en-US" b="1" dirty="0"/>
          </a:p>
          <a:p>
            <a:pPr marL="1200150" lvl="2" indent="-285750">
              <a:buFont typeface="Wingdings" panose="05000000000000000000" pitchFamily="2" charset="2"/>
              <a:buChar char="q"/>
            </a:pPr>
            <a:r>
              <a:rPr lang="en-US" dirty="0"/>
              <a:t>Viral Load Suppression - Baseline 43%   Currently: 90%</a:t>
            </a:r>
          </a:p>
          <a:p>
            <a:pPr marL="1200150" lvl="2" indent="-285750">
              <a:buFont typeface="Wingdings" panose="05000000000000000000" pitchFamily="2" charset="2"/>
              <a:buChar char="q"/>
            </a:pPr>
            <a:r>
              <a:rPr lang="en-US" dirty="0"/>
              <a:t>Syphilis Care/Treatment</a:t>
            </a:r>
          </a:p>
          <a:p>
            <a:pPr marL="1200150" lvl="2" indent="-285750">
              <a:buFont typeface="Wingdings" panose="05000000000000000000" pitchFamily="2" charset="2"/>
              <a:buChar char="q"/>
            </a:pPr>
            <a:r>
              <a:rPr lang="en-US" dirty="0"/>
              <a:t>Mpox Vaccines (quality improvement program)</a:t>
            </a:r>
          </a:p>
          <a:p>
            <a:pPr marL="1200150" lvl="2" indent="-285750">
              <a:buFont typeface="Wingdings" panose="05000000000000000000" pitchFamily="2" charset="2"/>
              <a:buChar char="q"/>
            </a:pPr>
            <a:r>
              <a:rPr lang="en-US" dirty="0"/>
              <a:t>Addresses Food Insecurity (food vouchers and other resources)</a:t>
            </a:r>
          </a:p>
          <a:p>
            <a:pPr marL="1200150" lvl="2" indent="-285750">
              <a:buFont typeface="Wingdings" panose="05000000000000000000" pitchFamily="2" charset="2"/>
              <a:buChar char="q"/>
            </a:pPr>
            <a:r>
              <a:rPr lang="en-US" dirty="0"/>
              <a:t>95% are currently employed 5% on disability </a:t>
            </a:r>
          </a:p>
          <a:p>
            <a:pPr marL="1200150" lvl="2" indent="-285750">
              <a:buFont typeface="Wingdings" panose="05000000000000000000" pitchFamily="2" charset="2"/>
              <a:buChar char="q"/>
            </a:pPr>
            <a:r>
              <a:rPr lang="en-US" dirty="0"/>
              <a:t>Medical Case Management </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0697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FF029-3BB4-DF9A-B313-8E92223101A0}"/>
              </a:ext>
            </a:extLst>
          </p:cNvPr>
          <p:cNvSpPr txBox="1"/>
          <p:nvPr/>
        </p:nvSpPr>
        <p:spPr>
          <a:xfrm>
            <a:off x="1094874" y="2003855"/>
            <a:ext cx="9324473" cy="2031325"/>
          </a:xfrm>
          <a:prstGeom prst="rect">
            <a:avLst/>
          </a:prstGeom>
          <a:noFill/>
        </p:spPr>
        <p:txBody>
          <a:bodyPr wrap="square">
            <a:spAutoFit/>
          </a:bodyPr>
          <a:lstStyle/>
          <a:p>
            <a:r>
              <a:rPr lang="en-US" sz="1800" dirty="0"/>
              <a:t>“I’ve been so grateful for the housing program &amp; especially my case manager.  While entering the program I was not medicated, addicted &amp; feeling lost and helpless. With the help of my case worker I was able to quickly locate housing quickly get connected with services and become more successful in meeting my everyday needs. Without the help of my case manager and the housing program I could not imagine where I would be at. My case manager is very knowledgeable in navigating HIV needs for young people and advocating one hundred percent for the young people she serves.”</a:t>
            </a:r>
            <a:endParaRPr lang="en-US" dirty="0"/>
          </a:p>
        </p:txBody>
      </p:sp>
      <p:sp>
        <p:nvSpPr>
          <p:cNvPr id="4" name="TextBox 3">
            <a:extLst>
              <a:ext uri="{FF2B5EF4-FFF2-40B4-BE49-F238E27FC236}">
                <a16:creationId xmlns:a16="http://schemas.microsoft.com/office/drawing/2014/main" id="{ACA7BF44-B798-FAC1-F999-FC6BEB7A6EBF}"/>
              </a:ext>
            </a:extLst>
          </p:cNvPr>
          <p:cNvSpPr txBox="1"/>
          <p:nvPr/>
        </p:nvSpPr>
        <p:spPr>
          <a:xfrm>
            <a:off x="8265695" y="4235116"/>
            <a:ext cx="3344779" cy="369332"/>
          </a:xfrm>
          <a:prstGeom prst="rect">
            <a:avLst/>
          </a:prstGeom>
          <a:noFill/>
        </p:spPr>
        <p:txBody>
          <a:bodyPr wrap="square" rtlCol="0">
            <a:spAutoFit/>
          </a:bodyPr>
          <a:lstStyle/>
          <a:p>
            <a:r>
              <a:rPr lang="en-US" dirty="0"/>
              <a:t>-Participant-</a:t>
            </a:r>
          </a:p>
        </p:txBody>
      </p:sp>
    </p:spTree>
    <p:extLst>
      <p:ext uri="{BB962C8B-B14F-4D97-AF65-F5344CB8AC3E}">
        <p14:creationId xmlns:p14="http://schemas.microsoft.com/office/powerpoint/2010/main" val="16775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585C-F329-4745-8074-2EC9455A303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DFC2AB9-E98D-41CC-BE37-3EF18A509667}"/>
              </a:ext>
            </a:extLst>
          </p:cNvPr>
          <p:cNvSpPr>
            <a:spLocks noGrp="1"/>
          </p:cNvSpPr>
          <p:nvPr>
            <p:ph idx="1"/>
          </p:nvPr>
        </p:nvSpPr>
        <p:spPr/>
        <p:txBody>
          <a:bodyPr/>
          <a:lstStyle/>
          <a:p>
            <a:r>
              <a:rPr lang="en-US" sz="1800" dirty="0">
                <a:cs typeface="Calibri" panose="020F0502020204030204" pitchFamily="34" charset="0"/>
              </a:rPr>
              <a:t>CT Children’s </a:t>
            </a:r>
            <a:r>
              <a:rPr lang="en-US" sz="1800" u="sng" dirty="0">
                <a:solidFill>
                  <a:srgbClr val="0563C1"/>
                </a:solidFill>
                <a:effectLst/>
                <a:ea typeface="Calibri" panose="020F0502020204030204" pitchFamily="34" charset="0"/>
                <a:cs typeface="Calibri" panose="020F0502020204030204" pitchFamily="34" charset="0"/>
                <a:hlinkClick r:id="rId3"/>
              </a:rPr>
              <a:t>Our Team</a:t>
            </a:r>
            <a:r>
              <a:rPr lang="en-US" sz="1800" dirty="0">
                <a:effectLst/>
                <a:ea typeface="Calibri" panose="020F0502020204030204" pitchFamily="34" charset="0"/>
                <a:cs typeface="Calibri" panose="020F0502020204030204" pitchFamily="34" charset="0"/>
              </a:rPr>
              <a:t>” </a:t>
            </a:r>
          </a:p>
          <a:p>
            <a:r>
              <a:rPr lang="en-US" sz="1800" dirty="0">
                <a:cs typeface="Calibri" panose="020F0502020204030204" pitchFamily="34" charset="0"/>
              </a:rPr>
              <a:t>Journey Home  </a:t>
            </a:r>
            <a:r>
              <a:rPr lang="en-US" sz="1800" dirty="0">
                <a:cs typeface="Calibri" panose="020F0502020204030204" pitchFamily="34" charset="0"/>
                <a:hlinkClick r:id="rId4"/>
              </a:rPr>
              <a:t>https://journeyhomect.org/</a:t>
            </a:r>
            <a:endParaRPr lang="en-US" sz="1800" dirty="0">
              <a:cs typeface="Calibri" panose="020F0502020204030204" pitchFamily="34" charset="0"/>
            </a:endParaRPr>
          </a:p>
          <a:p>
            <a:r>
              <a:rPr lang="en-US" sz="1800" dirty="0">
                <a:cs typeface="Calibri" panose="020F0502020204030204" pitchFamily="34" charset="0"/>
              </a:rPr>
              <a:t>San Juan Center   </a:t>
            </a:r>
            <a:r>
              <a:rPr lang="en-US" sz="1800" dirty="0">
                <a:cs typeface="Calibri" panose="020F0502020204030204" pitchFamily="34" charset="0"/>
                <a:hlinkClick r:id="rId5"/>
              </a:rPr>
              <a:t>https://www.sanjuancenter.org/copy-of-inico-espanol</a:t>
            </a:r>
            <a:endParaRPr lang="en-US" sz="1800" dirty="0">
              <a:cs typeface="Calibri" panose="020F0502020204030204" pitchFamily="34" charset="0"/>
            </a:endParaRPr>
          </a:p>
          <a:p>
            <a:r>
              <a:rPr lang="en-US" sz="1800" dirty="0">
                <a:cs typeface="Calibri" panose="020F0502020204030204" pitchFamily="34" charset="0"/>
              </a:rPr>
              <a:t>CT Coalition to End Homelessness  </a:t>
            </a:r>
            <a:r>
              <a:rPr lang="en-US" sz="1800" dirty="0">
                <a:cs typeface="Calibri" panose="020F0502020204030204" pitchFamily="34" charset="0"/>
                <a:hlinkClick r:id="rId6"/>
              </a:rPr>
              <a:t>https://www.cceh.org/</a:t>
            </a:r>
            <a:endParaRPr lang="en-US" sz="1800" dirty="0">
              <a:cs typeface="Calibri" panose="020F0502020204030204" pitchFamily="34" charset="0"/>
            </a:endParaRPr>
          </a:p>
          <a:p>
            <a:pPr lvl="2">
              <a:buFont typeface="Wingdings" panose="05000000000000000000" pitchFamily="2" charset="2"/>
              <a:buChar char="Ø"/>
            </a:pPr>
            <a:r>
              <a:rPr lang="en-US" dirty="0">
                <a:cs typeface="Calibri" panose="020F0502020204030204" pitchFamily="34" charset="0"/>
              </a:rPr>
              <a:t>Coordinated Access Network</a:t>
            </a:r>
          </a:p>
          <a:p>
            <a:r>
              <a:rPr lang="en-US" sz="1800" dirty="0">
                <a:cs typeface="Calibri" panose="020F0502020204030204" pitchFamily="34" charset="0"/>
              </a:rPr>
              <a:t>United Way  -  211  </a:t>
            </a:r>
            <a:r>
              <a:rPr lang="en-US" sz="1800" dirty="0">
                <a:cs typeface="Calibri" panose="020F0502020204030204" pitchFamily="34" charset="0"/>
                <a:hlinkClick r:id="rId7"/>
              </a:rPr>
              <a:t>https://www.211ct.org/</a:t>
            </a:r>
            <a:endParaRPr lang="en-US" sz="1800" dirty="0">
              <a:cs typeface="Calibri" panose="020F0502020204030204" pitchFamily="34" charset="0"/>
            </a:endParaRPr>
          </a:p>
          <a:p>
            <a:r>
              <a:rPr lang="en-US" sz="1800" dirty="0">
                <a:cs typeface="Calibri" panose="020F0502020204030204" pitchFamily="34" charset="0"/>
              </a:rPr>
              <a:t>CT Department of Urban Housing and Development   </a:t>
            </a:r>
            <a:r>
              <a:rPr lang="en-US" sz="1800" dirty="0">
                <a:cs typeface="Calibri" panose="020F0502020204030204" pitchFamily="34" charset="0"/>
                <a:hlinkClick r:id="rId8"/>
              </a:rPr>
              <a:t>https://www.hud.gov/connecticut</a:t>
            </a:r>
            <a:endParaRPr lang="en-US" sz="1800" dirty="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74870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1AE0-6BAC-42D2-9235-92F29BC1D758}"/>
              </a:ext>
            </a:extLst>
          </p:cNvPr>
          <p:cNvSpPr>
            <a:spLocks noGrp="1"/>
          </p:cNvSpPr>
          <p:nvPr>
            <p:ph type="title"/>
          </p:nvPr>
        </p:nvSpPr>
        <p:spPr>
          <a:xfrm>
            <a:off x="1038341" y="514372"/>
            <a:ext cx="9603275" cy="3987289"/>
          </a:xfrm>
        </p:spPr>
        <p:txBody>
          <a:bodyPr>
            <a:normAutofit fontScale="90000"/>
          </a:bodyPr>
          <a:lstStyle/>
          <a:p>
            <a:pPr algn="ctr"/>
            <a:br>
              <a:rPr lang="en-US" dirty="0"/>
            </a:br>
            <a:r>
              <a:rPr lang="en-US" dirty="0"/>
              <a:t>Thank you!!!</a:t>
            </a:r>
            <a:br>
              <a:rPr lang="en-US" dirty="0"/>
            </a:br>
            <a:br>
              <a:rPr lang="en-US" dirty="0"/>
            </a:br>
            <a:br>
              <a:rPr lang="en-US" dirty="0"/>
            </a:br>
            <a:r>
              <a:rPr lang="en-US" dirty="0"/>
              <a:t>Questions &amp; Answers</a:t>
            </a:r>
            <a:br>
              <a:rPr lang="en-US" dirty="0"/>
            </a:br>
            <a:br>
              <a:rPr lang="en-US" dirty="0"/>
            </a:br>
            <a:r>
              <a:rPr lang="en-US" sz="2000" dirty="0">
                <a:hlinkClick r:id="rId3"/>
              </a:rPr>
              <a:t>Dwarren@uchc.edu</a:t>
            </a:r>
            <a:br>
              <a:rPr lang="en-US" sz="2000" dirty="0"/>
            </a:br>
            <a:br>
              <a:rPr lang="en-US" sz="2000" dirty="0"/>
            </a:br>
            <a:r>
              <a:rPr lang="en-US" sz="2000" dirty="0">
                <a:hlinkClick r:id="rId4"/>
              </a:rPr>
              <a:t>Cmunoz@uchc.edu</a:t>
            </a:r>
            <a:br>
              <a:rPr lang="en-US" sz="2000" dirty="0"/>
            </a:br>
            <a:br>
              <a:rPr lang="en-US" sz="2000" dirty="0"/>
            </a:br>
            <a:r>
              <a:rPr lang="en-US" sz="2000" dirty="0">
                <a:hlinkClick r:id="rId5"/>
              </a:rPr>
              <a:t>Fernandez@UCHC.edu</a:t>
            </a:r>
            <a:br>
              <a:rPr lang="en-US" sz="2000" dirty="0"/>
            </a:br>
            <a:endParaRPr lang="en-US" dirty="0"/>
          </a:p>
        </p:txBody>
      </p:sp>
      <p:pic>
        <p:nvPicPr>
          <p:cNvPr id="2050" name="Picture 2">
            <a:extLst>
              <a:ext uri="{FF2B5EF4-FFF2-40B4-BE49-F238E27FC236}">
                <a16:creationId xmlns:a16="http://schemas.microsoft.com/office/drawing/2014/main" id="{74A4CD9E-28B0-48D0-AC1A-9D38C3D13D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6473" y="4422530"/>
            <a:ext cx="1399667" cy="13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urple text on a white background&#10;&#10;Description automatically generated">
            <a:extLst>
              <a:ext uri="{FF2B5EF4-FFF2-40B4-BE49-F238E27FC236}">
                <a16:creationId xmlns:a16="http://schemas.microsoft.com/office/drawing/2014/main" id="{6057BAFF-E6AF-597B-AA5E-45BE111207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729" y="4901818"/>
            <a:ext cx="2949677" cy="973394"/>
          </a:xfrm>
          <a:prstGeom prst="rect">
            <a:avLst/>
          </a:prstGeom>
        </p:spPr>
      </p:pic>
      <p:pic>
        <p:nvPicPr>
          <p:cNvPr id="5" name="Picture 4" descr="A close up of a logo&#10;&#10;Description automatically generated">
            <a:extLst>
              <a:ext uri="{FF2B5EF4-FFF2-40B4-BE49-F238E27FC236}">
                <a16:creationId xmlns:a16="http://schemas.microsoft.com/office/drawing/2014/main" id="{19A1919D-3586-10DB-6AE0-BC87ADF376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2192" y="4901818"/>
            <a:ext cx="2867025" cy="1000125"/>
          </a:xfrm>
          <a:prstGeom prst="rect">
            <a:avLst/>
          </a:prstGeom>
        </p:spPr>
      </p:pic>
    </p:spTree>
    <p:extLst>
      <p:ext uri="{BB962C8B-B14F-4D97-AF65-F5344CB8AC3E}">
        <p14:creationId xmlns:p14="http://schemas.microsoft.com/office/powerpoint/2010/main" val="200750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641764" y="467776"/>
            <a:ext cx="7886700" cy="914400"/>
          </a:xfrm>
        </p:spPr>
        <p:txBody>
          <a:bodyPr>
            <a:noAutofit/>
          </a:bodyPr>
          <a:lstStyle/>
          <a:p>
            <a:r>
              <a:rPr lang="en-US" sz="4000" b="1">
                <a:solidFill>
                  <a:srgbClr val="0F4D7B"/>
                </a:solidFill>
                <a:latin typeface="Calibri" panose="020F0502020204030204"/>
              </a:rPr>
              <a:t>Questions &amp; Answers</a:t>
            </a:r>
            <a:r>
              <a:rPr lang="en-US" b="1">
                <a:solidFill>
                  <a:srgbClr val="0F4D7B"/>
                </a:solidFill>
                <a:latin typeface="Calibri" panose="020F0502020204030204"/>
              </a:rPr>
              <a:t> </a:t>
            </a:r>
            <a:br>
              <a:rPr lang="en-US" b="1">
                <a:solidFill>
                  <a:srgbClr val="0F4D7B"/>
                </a:solidFill>
                <a:latin typeface="Calibri" panose="020F0502020204030204"/>
              </a:rPr>
            </a:br>
            <a:endParaRPr lang="en-US" dirty="0"/>
          </a:p>
        </p:txBody>
      </p:sp>
      <p:sp>
        <p:nvSpPr>
          <p:cNvPr id="5" name="Slide Number Placeholder 3"/>
          <p:cNvSpPr>
            <a:spLocks noGrp="1"/>
          </p:cNvSpPr>
          <p:nvPr>
            <p:ph type="sldNum" sz="quarter" idx="12"/>
          </p:nvPr>
        </p:nvSpPr>
        <p:spPr>
          <a:xfrm>
            <a:off x="9344208" y="6492240"/>
            <a:ext cx="2743200" cy="381000"/>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0" cap="none" spc="0" normalizeH="0" baseline="0" noProof="0" smtClean="0">
                <a:ln>
                  <a:noFill/>
                </a:ln>
                <a:solidFill>
                  <a:prstClr val="white"/>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id="{F9144A54-941B-448F-83C3-339F400982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80061" y="1825625"/>
            <a:ext cx="5548403" cy="3648075"/>
          </a:xfrm>
          <a:prstGeom prst="rect">
            <a:avLst/>
          </a:prstGeom>
        </p:spPr>
      </p:pic>
      <p:sp>
        <p:nvSpPr>
          <p:cNvPr id="4" name="TextBox 3">
            <a:extLst>
              <a:ext uri="{FF2B5EF4-FFF2-40B4-BE49-F238E27FC236}">
                <a16:creationId xmlns:a16="http://schemas.microsoft.com/office/drawing/2014/main" id="{2CA4017F-B85E-4371-BD74-C2E7952FD729}"/>
              </a:ext>
            </a:extLst>
          </p:cNvPr>
          <p:cNvSpPr txBox="1"/>
          <p:nvPr/>
        </p:nvSpPr>
        <p:spPr>
          <a:xfrm>
            <a:off x="6095999" y="6966042"/>
            <a:ext cx="5215209" cy="230832"/>
          </a:xfrm>
          <a:prstGeom prst="rect">
            <a:avLst/>
          </a:prstGeom>
          <a:noFill/>
        </p:spPr>
        <p:txBody>
          <a:bodyPr wrap="square" rtlCol="0">
            <a:spAutoFit/>
          </a:bodyPr>
          <a:lstStyle/>
          <a:p>
            <a:r>
              <a:rPr lang="en-US" sz="900">
                <a:hlinkClick r:id="rId4" tooltip="https://www.picpedia.org/chalkboard/q/question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5299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D6F3-C322-431D-BC8E-B329E49772D1}"/>
              </a:ext>
            </a:extLst>
          </p:cNvPr>
          <p:cNvSpPr>
            <a:spLocks noGrp="1"/>
          </p:cNvSpPr>
          <p:nvPr>
            <p:ph type="title"/>
          </p:nvPr>
        </p:nvSpPr>
        <p:spPr>
          <a:xfrm>
            <a:off x="200448" y="872359"/>
            <a:ext cx="6931478" cy="1566698"/>
          </a:xfrm>
        </p:spPr>
        <p:txBody>
          <a:bodyPr>
            <a:normAutofit/>
          </a:bodyPr>
          <a:lstStyle/>
          <a:p>
            <a:pPr algn="ctr"/>
            <a:r>
              <a:rPr lang="en-US" sz="2800" dirty="0"/>
              <a:t>“Healthier Housing Systems</a:t>
            </a:r>
            <a:br>
              <a:rPr lang="en-US" sz="2800" dirty="0"/>
            </a:br>
            <a:r>
              <a:rPr lang="en-US" sz="2800" dirty="0"/>
              <a:t> = </a:t>
            </a:r>
            <a:br>
              <a:rPr lang="en-US" sz="2800" dirty="0"/>
            </a:br>
            <a:r>
              <a:rPr lang="en-US" sz="2800" dirty="0"/>
              <a:t>Healthier Youth Living with HIV”</a:t>
            </a:r>
          </a:p>
        </p:txBody>
      </p:sp>
      <p:pic>
        <p:nvPicPr>
          <p:cNvPr id="5" name="Picture Placeholder 4">
            <a:extLst>
              <a:ext uri="{FF2B5EF4-FFF2-40B4-BE49-F238E27FC236}">
                <a16:creationId xmlns:a16="http://schemas.microsoft.com/office/drawing/2014/main" id="{843B8858-BB0C-44C4-A6D8-A8C86DF3B2EA}"/>
              </a:ext>
            </a:extLst>
          </p:cNvPr>
          <p:cNvPicPr>
            <a:picLocks noGrp="1" noChangeAspect="1"/>
          </p:cNvPicPr>
          <p:nvPr>
            <p:ph type="pic" idx="1"/>
          </p:nvPr>
        </p:nvPicPr>
        <p:blipFill>
          <a:blip r:embed="rId3"/>
          <a:srcRect l="4268" r="4268"/>
          <a:stretch>
            <a:fillRect/>
          </a:stretch>
        </p:blipFill>
        <p:spPr>
          <a:prstGeom prst="rect">
            <a:avLst/>
          </a:prstGeom>
        </p:spPr>
      </p:pic>
      <p:sp>
        <p:nvSpPr>
          <p:cNvPr id="4" name="Text Placeholder 3">
            <a:extLst>
              <a:ext uri="{FF2B5EF4-FFF2-40B4-BE49-F238E27FC236}">
                <a16:creationId xmlns:a16="http://schemas.microsoft.com/office/drawing/2014/main" id="{0A1273F1-347C-44AE-B52C-F40028149FF3}"/>
              </a:ext>
            </a:extLst>
          </p:cNvPr>
          <p:cNvSpPr>
            <a:spLocks noGrp="1"/>
          </p:cNvSpPr>
          <p:nvPr>
            <p:ph type="body" sz="half" idx="2"/>
          </p:nvPr>
        </p:nvSpPr>
        <p:spPr>
          <a:xfrm>
            <a:off x="409575" y="3306536"/>
            <a:ext cx="7025805" cy="2192158"/>
          </a:xfrm>
        </p:spPr>
        <p:txBody>
          <a:bodyPr>
            <a:normAutofit/>
          </a:bodyPr>
          <a:lstStyle/>
          <a:p>
            <a:r>
              <a:rPr lang="en-US" dirty="0"/>
              <a:t>Danielle Warren-Dias, MS                 </a:t>
            </a:r>
            <a:r>
              <a:rPr lang="en-US" sz="1200" dirty="0"/>
              <a:t>Community Health Program Director </a:t>
            </a:r>
          </a:p>
          <a:p>
            <a:r>
              <a:rPr lang="en-US" dirty="0"/>
              <a:t>Nilda Fernandez-Betancourt, LMSW </a:t>
            </a:r>
            <a:r>
              <a:rPr lang="en-US" sz="1200" dirty="0"/>
              <a:t>Community Health Program Clinical Supervisor</a:t>
            </a:r>
          </a:p>
          <a:p>
            <a:r>
              <a:rPr lang="en-US" dirty="0"/>
              <a:t>Consuelo Munoz, MSc.                   </a:t>
            </a:r>
            <a:r>
              <a:rPr lang="en-US" sz="1200" dirty="0"/>
              <a:t>Community Health Worker/Housing Navigator</a:t>
            </a:r>
          </a:p>
          <a:p>
            <a:endParaRPr lang="en-US" sz="1200" dirty="0"/>
          </a:p>
          <a:p>
            <a:pPr algn="ctr"/>
            <a:r>
              <a:rPr lang="en-US" sz="1400" b="1" dirty="0"/>
              <a:t>  UConn Health/CT Children’s Pediatric, Youth and Family HIV Program</a:t>
            </a:r>
            <a:r>
              <a:rPr lang="en-US" sz="1200" dirty="0"/>
              <a:t>                                                                      </a:t>
            </a:r>
          </a:p>
        </p:txBody>
      </p:sp>
      <p:pic>
        <p:nvPicPr>
          <p:cNvPr id="1026" name="Picture 2">
            <a:extLst>
              <a:ext uri="{FF2B5EF4-FFF2-40B4-BE49-F238E27FC236}">
                <a16:creationId xmlns:a16="http://schemas.microsoft.com/office/drawing/2014/main" id="{460495C0-BABF-44D2-B9C6-B41ED9B42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033" y="4059715"/>
            <a:ext cx="695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1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4D0328A-0BE5-454F-8AD0-57ED6259C0EF}"/>
              </a:ext>
            </a:extLst>
          </p:cNvPr>
          <p:cNvSpPr>
            <a:spLocks noGrp="1"/>
          </p:cNvSpPr>
          <p:nvPr>
            <p:ph type="title"/>
          </p:nvPr>
        </p:nvSpPr>
        <p:spPr>
          <a:xfrm>
            <a:off x="257627" y="529589"/>
            <a:ext cx="4575530" cy="787910"/>
          </a:xfrm>
        </p:spPr>
        <p:txBody>
          <a:bodyPr vert="horz" lIns="91440" tIns="45720" rIns="91440" bIns="45720" rtlCol="0" anchor="t">
            <a:normAutofit fontScale="90000"/>
          </a:bodyPr>
          <a:lstStyle/>
          <a:p>
            <a:pPr algn="ctr"/>
            <a:r>
              <a:rPr lang="en-US" dirty="0"/>
              <a:t>Quality Improvement Objectives for Housing Program</a:t>
            </a:r>
          </a:p>
        </p:txBody>
      </p:sp>
      <p:sp>
        <p:nvSpPr>
          <p:cNvPr id="48" name="Rectangle 47">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Box 3">
            <a:extLst>
              <a:ext uri="{FF2B5EF4-FFF2-40B4-BE49-F238E27FC236}">
                <a16:creationId xmlns:a16="http://schemas.microsoft.com/office/drawing/2014/main" id="{1A449FD7-B9A1-4E2F-8108-057AA5ECA83D}"/>
              </a:ext>
            </a:extLst>
          </p:cNvPr>
          <p:cNvSpPr txBox="1"/>
          <p:nvPr/>
        </p:nvSpPr>
        <p:spPr>
          <a:xfrm>
            <a:off x="1451581" y="2015732"/>
            <a:ext cx="3526523" cy="3615535"/>
          </a:xfrm>
          <a:prstGeom prst="rect">
            <a:avLst/>
          </a:prstGeom>
        </p:spPr>
        <p:txBody>
          <a:bodyPr vert="horz" lIns="91440" tIns="45720" rIns="91440" bIns="45720" rtlCol="0" anchor="t">
            <a:normAutofit lnSpcReduction="10000"/>
          </a:bodyPr>
          <a:lstStyle/>
          <a:p>
            <a:pPr marL="342900" indent="-228600" defTabSz="914400">
              <a:lnSpc>
                <a:spcPct val="110000"/>
              </a:lnSpc>
              <a:spcAft>
                <a:spcPts val="600"/>
              </a:spcAft>
              <a:buClr>
                <a:schemeClr val="accent1"/>
              </a:buClr>
              <a:buSzPct val="100000"/>
              <a:buFont typeface="Arial" panose="020B0604020202020204" pitchFamily="34" charset="0"/>
              <a:buChar char="•"/>
            </a:pPr>
            <a:r>
              <a:rPr lang="en-US" sz="1600" dirty="0"/>
              <a:t>Innovation in leveraging funding</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sz="1200" dirty="0"/>
          </a:p>
          <a:p>
            <a:pPr marL="342900" indent="-228600" defTabSz="914400">
              <a:lnSpc>
                <a:spcPct val="110000"/>
              </a:lnSpc>
              <a:spcAft>
                <a:spcPts val="600"/>
              </a:spcAft>
              <a:buClr>
                <a:schemeClr val="accent1"/>
              </a:buClr>
              <a:buSzPct val="100000"/>
              <a:buFont typeface="Arial" panose="020B0604020202020204" pitchFamily="34" charset="0"/>
              <a:buChar char="•"/>
            </a:pPr>
            <a:r>
              <a:rPr lang="en-US" sz="1600" dirty="0"/>
              <a:t>Community partnerships</a:t>
            </a:r>
          </a:p>
          <a:p>
            <a:pPr indent="-228600" defTabSz="914400">
              <a:lnSpc>
                <a:spcPct val="110000"/>
              </a:lnSpc>
              <a:spcAft>
                <a:spcPts val="600"/>
              </a:spcAft>
              <a:buClr>
                <a:schemeClr val="accent1"/>
              </a:buClr>
              <a:buSzPct val="100000"/>
              <a:buFont typeface="Arial" panose="020B0604020202020204" pitchFamily="34" charset="0"/>
              <a:buChar char="•"/>
            </a:pPr>
            <a:endParaRPr lang="en-US" sz="1200" dirty="0"/>
          </a:p>
          <a:p>
            <a:pPr marL="342900" indent="-228600" defTabSz="914400">
              <a:lnSpc>
                <a:spcPct val="110000"/>
              </a:lnSpc>
              <a:spcAft>
                <a:spcPts val="600"/>
              </a:spcAft>
              <a:buClr>
                <a:schemeClr val="accent1"/>
              </a:buClr>
              <a:buSzPct val="100000"/>
              <a:buFont typeface="Arial" panose="020B0604020202020204" pitchFamily="34" charset="0"/>
              <a:buChar char="•"/>
            </a:pPr>
            <a:r>
              <a:rPr lang="en-US" sz="1600" dirty="0"/>
              <a:t>Nuances of housing for youth and young adults experiencing homelessness</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sz="1300" dirty="0"/>
          </a:p>
          <a:p>
            <a:pPr marL="342900" indent="-228600" defTabSz="914400">
              <a:lnSpc>
                <a:spcPct val="110000"/>
              </a:lnSpc>
              <a:spcAft>
                <a:spcPts val="600"/>
              </a:spcAft>
              <a:buClr>
                <a:schemeClr val="accent1"/>
              </a:buClr>
              <a:buSzPct val="100000"/>
              <a:buFont typeface="Arial" panose="020B0604020202020204" pitchFamily="34" charset="0"/>
              <a:buChar char="•"/>
            </a:pPr>
            <a:r>
              <a:rPr lang="en-US" sz="1600" dirty="0"/>
              <a:t>Housing as health care and prevention</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sz="1300" dirty="0"/>
          </a:p>
          <a:p>
            <a:pPr marL="342900" indent="-228600" defTabSz="914400">
              <a:lnSpc>
                <a:spcPct val="110000"/>
              </a:lnSpc>
              <a:spcAft>
                <a:spcPts val="600"/>
              </a:spcAft>
              <a:buClr>
                <a:schemeClr val="accent1"/>
              </a:buClr>
              <a:buSzPct val="100000"/>
              <a:buFont typeface="Arial" panose="020B0604020202020204" pitchFamily="34" charset="0"/>
              <a:buChar char="•"/>
            </a:pPr>
            <a:r>
              <a:rPr lang="en-US" sz="1600" dirty="0"/>
              <a:t>Ways to leverage pertinent services </a:t>
            </a:r>
          </a:p>
          <a:p>
            <a:pPr indent="-228600" defTabSz="914400">
              <a:lnSpc>
                <a:spcPct val="110000"/>
              </a:lnSpc>
              <a:spcAft>
                <a:spcPts val="600"/>
              </a:spcAft>
              <a:buClr>
                <a:schemeClr val="accent1"/>
              </a:buClr>
              <a:buSzPct val="100000"/>
              <a:buFont typeface="Arial" panose="020B0604020202020204" pitchFamily="34" charset="0"/>
              <a:buChar char="•"/>
            </a:pPr>
            <a:endParaRPr lang="en-US" sz="1400" dirty="0"/>
          </a:p>
        </p:txBody>
      </p:sp>
      <p:grpSp>
        <p:nvGrpSpPr>
          <p:cNvPr id="50" name="Group 49">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51" name="Rectangle 50">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Placeholder 4" descr="puzzle.ImmuneResponse.jpg">
            <a:extLst>
              <a:ext uri="{FF2B5EF4-FFF2-40B4-BE49-F238E27FC236}">
                <a16:creationId xmlns:a16="http://schemas.microsoft.com/office/drawing/2014/main" id="{5900C85F-7DDA-48EF-9EF4-2DD6368E7F32}"/>
              </a:ext>
            </a:extLst>
          </p:cNvPr>
          <p:cNvPicPr>
            <a:picLocks noChangeAspect="1"/>
          </p:cNvPicPr>
          <p:nvPr/>
        </p:nvPicPr>
        <p:blipFill rotWithShape="1">
          <a:blip r:embed="rId4" cstate="print"/>
          <a:srcRect t="8512" r="1" b="11304"/>
          <a:stretch/>
        </p:blipFill>
        <p:spPr>
          <a:xfrm>
            <a:off x="6139892" y="1059274"/>
            <a:ext cx="4821551" cy="3866172"/>
          </a:xfrm>
          <a:prstGeom prst="rect">
            <a:avLst/>
          </a:prstGeom>
        </p:spPr>
      </p:pic>
      <p:pic>
        <p:nvPicPr>
          <p:cNvPr id="54" name="Picture 53">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1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D560-6BDB-41FD-AE2F-D17C582CAA96}"/>
              </a:ext>
            </a:extLst>
          </p:cNvPr>
          <p:cNvSpPr>
            <a:spLocks noGrp="1"/>
          </p:cNvSpPr>
          <p:nvPr>
            <p:ph type="title"/>
          </p:nvPr>
        </p:nvSpPr>
        <p:spPr/>
        <p:txBody>
          <a:bodyPr vert="horz" lIns="91440" tIns="45720" rIns="91440" bIns="45720" rtlCol="0" anchor="t">
            <a:normAutofit/>
          </a:bodyPr>
          <a:lstStyle/>
          <a:p>
            <a:r>
              <a:rPr lang="en-US" dirty="0"/>
              <a:t>Program Principles</a:t>
            </a:r>
          </a:p>
        </p:txBody>
      </p:sp>
      <p:sp>
        <p:nvSpPr>
          <p:cNvPr id="4" name="Text Placeholder 3">
            <a:extLst>
              <a:ext uri="{FF2B5EF4-FFF2-40B4-BE49-F238E27FC236}">
                <a16:creationId xmlns:a16="http://schemas.microsoft.com/office/drawing/2014/main" id="{0896DE13-2B91-4E70-8ED0-07414D6D0A38}"/>
              </a:ext>
            </a:extLst>
          </p:cNvPr>
          <p:cNvSpPr>
            <a:spLocks noGrp="1"/>
          </p:cNvSpPr>
          <p:nvPr>
            <p:ph idx="1"/>
          </p:nvPr>
        </p:nvSpPr>
        <p:spPr>
          <a:xfrm>
            <a:off x="1451579" y="2015732"/>
            <a:ext cx="9603275" cy="3791302"/>
          </a:xfrm>
        </p:spPr>
        <p:txBody>
          <a:bodyPr vert="horz" lIns="91440" tIns="45720" rIns="91440" bIns="45720" rtlCol="0" anchor="t">
            <a:normAutofit/>
          </a:bodyPr>
          <a:lstStyle/>
          <a:p>
            <a:pPr indent="-228600">
              <a:buFont typeface="Arial" panose="020B0604020202020204" pitchFamily="34" charset="0"/>
              <a:buChar char="•"/>
            </a:pPr>
            <a:r>
              <a:rPr lang="en-US" dirty="0"/>
              <a:t>Community oriented-Pulse on the needs of the community in real time</a:t>
            </a:r>
          </a:p>
          <a:p>
            <a:pPr indent="-228600">
              <a:buFont typeface="Arial" panose="020B0604020202020204" pitchFamily="34" charset="0"/>
              <a:buChar char="•"/>
            </a:pPr>
            <a:r>
              <a:rPr lang="en-US" dirty="0"/>
              <a:t>Client-centered</a:t>
            </a:r>
          </a:p>
          <a:p>
            <a:pPr indent="-228600">
              <a:buFont typeface="Arial" panose="020B0604020202020204" pitchFamily="34" charset="0"/>
              <a:buChar char="•"/>
            </a:pPr>
            <a:r>
              <a:rPr lang="en-US" dirty="0"/>
              <a:t>Culturally Responsive &amp; Inclusive </a:t>
            </a:r>
          </a:p>
          <a:p>
            <a:pPr indent="-228600">
              <a:buFont typeface="Arial" panose="020B0604020202020204" pitchFamily="34" charset="0"/>
              <a:buChar char="•"/>
            </a:pPr>
            <a:r>
              <a:rPr lang="en-US" dirty="0"/>
              <a:t>Strength-based Approach – From Emergency Housing to Home Ownership</a:t>
            </a:r>
          </a:p>
          <a:p>
            <a:pPr indent="-228600">
              <a:buFont typeface="Arial" panose="020B0604020202020204" pitchFamily="34" charset="0"/>
              <a:buChar char="•"/>
            </a:pPr>
            <a:endParaRPr lang="en-US" dirty="0"/>
          </a:p>
        </p:txBody>
      </p:sp>
      <p:pic>
        <p:nvPicPr>
          <p:cNvPr id="5" name="Picture 4" descr="Purple text on a white background&#10;&#10;Description automatically generated">
            <a:extLst>
              <a:ext uri="{FF2B5EF4-FFF2-40B4-BE49-F238E27FC236}">
                <a16:creationId xmlns:a16="http://schemas.microsoft.com/office/drawing/2014/main" id="{277D6725-ED2F-9598-8284-488C822A3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1" y="4735008"/>
            <a:ext cx="2949677" cy="973394"/>
          </a:xfrm>
          <a:prstGeom prst="rect">
            <a:avLst/>
          </a:prstGeom>
        </p:spPr>
      </p:pic>
      <p:pic>
        <p:nvPicPr>
          <p:cNvPr id="6" name="Picture 5" descr="A close up of a logo&#10;&#10;Description automatically generated">
            <a:extLst>
              <a:ext uri="{FF2B5EF4-FFF2-40B4-BE49-F238E27FC236}">
                <a16:creationId xmlns:a16="http://schemas.microsoft.com/office/drawing/2014/main" id="{303EF60A-D1AA-8AC9-5986-D24F799B4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223" y="4805864"/>
            <a:ext cx="2867025" cy="1000125"/>
          </a:xfrm>
          <a:prstGeom prst="rect">
            <a:avLst/>
          </a:prstGeom>
        </p:spPr>
      </p:pic>
    </p:spTree>
    <p:extLst>
      <p:ext uri="{BB962C8B-B14F-4D97-AF65-F5344CB8AC3E}">
        <p14:creationId xmlns:p14="http://schemas.microsoft.com/office/powerpoint/2010/main" val="322505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and Treatment Services</a:t>
            </a:r>
          </a:p>
        </p:txBody>
      </p:sp>
      <p:sp>
        <p:nvSpPr>
          <p:cNvPr id="3" name="Content Placeholder 2"/>
          <p:cNvSpPr>
            <a:spLocks noGrp="1"/>
          </p:cNvSpPr>
          <p:nvPr>
            <p:ph idx="1"/>
          </p:nvPr>
        </p:nvSpPr>
        <p:spPr/>
        <p:txBody>
          <a:bodyPr/>
          <a:lstStyle/>
          <a:p>
            <a:r>
              <a:rPr lang="en-US" dirty="0"/>
              <a:t>Outpatient/Ambulatory Medical Services</a:t>
            </a:r>
          </a:p>
          <a:p>
            <a:r>
              <a:rPr lang="en-US" dirty="0"/>
              <a:t>Medical Case Management </a:t>
            </a:r>
          </a:p>
          <a:p>
            <a:r>
              <a:rPr lang="en-US" dirty="0"/>
              <a:t>Nutritional</a:t>
            </a:r>
          </a:p>
          <a:p>
            <a:r>
              <a:rPr lang="en-US" dirty="0"/>
              <a:t>Peer to Peer Psychosocial Groups </a:t>
            </a:r>
          </a:p>
          <a:p>
            <a:r>
              <a:rPr lang="en-US" dirty="0"/>
              <a:t>Food Vouchers</a:t>
            </a:r>
          </a:p>
          <a:p>
            <a:r>
              <a:rPr lang="en-US" dirty="0"/>
              <a:t>Medical Transportation</a:t>
            </a:r>
          </a:p>
        </p:txBody>
      </p:sp>
      <p:pic>
        <p:nvPicPr>
          <p:cNvPr id="5" name="Picture 4" descr="Purple text on a white background&#10;&#10;Description automatically generated">
            <a:extLst>
              <a:ext uri="{FF2B5EF4-FFF2-40B4-BE49-F238E27FC236}">
                <a16:creationId xmlns:a16="http://schemas.microsoft.com/office/drawing/2014/main" id="{81DDBE4B-D6B9-3669-BED5-DBF65E926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40" y="5004247"/>
            <a:ext cx="2949677" cy="973394"/>
          </a:xfrm>
          <a:prstGeom prst="rect">
            <a:avLst/>
          </a:prstGeom>
        </p:spPr>
      </p:pic>
      <p:pic>
        <p:nvPicPr>
          <p:cNvPr id="6" name="Picture 5" descr="A close up of a logo&#10;&#10;Description automatically generated">
            <a:extLst>
              <a:ext uri="{FF2B5EF4-FFF2-40B4-BE49-F238E27FC236}">
                <a16:creationId xmlns:a16="http://schemas.microsoft.com/office/drawing/2014/main" id="{07FFD854-F1CE-DC2F-4D47-EC5427D49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8128" y="5004247"/>
            <a:ext cx="2867025" cy="1000125"/>
          </a:xfrm>
          <a:prstGeom prst="rect">
            <a:avLst/>
          </a:prstGeom>
        </p:spPr>
      </p:pic>
    </p:spTree>
    <p:extLst>
      <p:ext uri="{BB962C8B-B14F-4D97-AF65-F5344CB8AC3E}">
        <p14:creationId xmlns:p14="http://schemas.microsoft.com/office/powerpoint/2010/main" val="340844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Services</a:t>
            </a:r>
          </a:p>
        </p:txBody>
      </p:sp>
      <p:sp>
        <p:nvSpPr>
          <p:cNvPr id="3" name="TextBox 2"/>
          <p:cNvSpPr txBox="1"/>
          <p:nvPr/>
        </p:nvSpPr>
        <p:spPr>
          <a:xfrm>
            <a:off x="1964377" y="2499756"/>
            <a:ext cx="71628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Hartford Youth Health Identification and Linkage  (HYHIL) Consortia</a:t>
            </a:r>
          </a:p>
          <a:p>
            <a:endParaRPr lang="en-US" sz="2800" dirty="0"/>
          </a:p>
          <a:p>
            <a:pPr marL="285750" indent="-285750">
              <a:buFont typeface="Arial" panose="020B0604020202020204" pitchFamily="34" charset="0"/>
              <a:buChar char="•"/>
            </a:pPr>
            <a:r>
              <a:rPr lang="en-US" sz="2800" dirty="0"/>
              <a:t>Routine HIV Testing </a:t>
            </a:r>
          </a:p>
          <a:p>
            <a:endParaRPr lang="en-US" sz="2800" dirty="0"/>
          </a:p>
          <a:p>
            <a:pPr marL="285750" indent="-285750">
              <a:buFont typeface="Arial" panose="020B0604020202020204" pitchFamily="34" charset="0"/>
              <a:buChar char="•"/>
            </a:pPr>
            <a:r>
              <a:rPr lang="en-US" sz="2800" dirty="0" err="1"/>
              <a:t>PrEP</a:t>
            </a:r>
            <a:r>
              <a:rPr lang="en-US" sz="2800" dirty="0"/>
              <a:t> Navigation</a:t>
            </a:r>
          </a:p>
        </p:txBody>
      </p:sp>
      <p:pic>
        <p:nvPicPr>
          <p:cNvPr id="5" name="Picture 4" descr="Purple text on a white background&#10;&#10;Description automatically generated">
            <a:extLst>
              <a:ext uri="{FF2B5EF4-FFF2-40B4-BE49-F238E27FC236}">
                <a16:creationId xmlns:a16="http://schemas.microsoft.com/office/drawing/2014/main" id="{45940F9D-BD4F-1B0D-68AF-72B216D0D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38" y="5177412"/>
            <a:ext cx="2949677" cy="973394"/>
          </a:xfrm>
          <a:prstGeom prst="rect">
            <a:avLst/>
          </a:prstGeom>
        </p:spPr>
      </p:pic>
      <p:pic>
        <p:nvPicPr>
          <p:cNvPr id="6" name="Picture 5" descr="A close up of a logo&#10;&#10;Description automatically generated">
            <a:extLst>
              <a:ext uri="{FF2B5EF4-FFF2-40B4-BE49-F238E27FC236}">
                <a16:creationId xmlns:a16="http://schemas.microsoft.com/office/drawing/2014/main" id="{614073B4-F5BD-B206-D192-F5F270554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223" y="5177412"/>
            <a:ext cx="2867025" cy="1000125"/>
          </a:xfrm>
          <a:prstGeom prst="rect">
            <a:avLst/>
          </a:prstGeom>
        </p:spPr>
      </p:pic>
    </p:spTree>
    <p:extLst>
      <p:ext uri="{BB962C8B-B14F-4D97-AF65-F5344CB8AC3E}">
        <p14:creationId xmlns:p14="http://schemas.microsoft.com/office/powerpoint/2010/main" val="109007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D7A4-70AF-4F63-8C53-E995E00FB64E}"/>
              </a:ext>
            </a:extLst>
          </p:cNvPr>
          <p:cNvSpPr>
            <a:spLocks noGrp="1"/>
          </p:cNvSpPr>
          <p:nvPr>
            <p:ph type="title"/>
          </p:nvPr>
        </p:nvSpPr>
        <p:spPr/>
        <p:txBody>
          <a:bodyPr/>
          <a:lstStyle/>
          <a:p>
            <a:pPr algn="ctr"/>
            <a:r>
              <a:rPr lang="en-US" dirty="0"/>
              <a:t>Youth Housing Stabilization Program-Background</a:t>
            </a:r>
          </a:p>
        </p:txBody>
      </p:sp>
      <p:sp>
        <p:nvSpPr>
          <p:cNvPr id="3" name="Content Placeholder 2">
            <a:extLst>
              <a:ext uri="{FF2B5EF4-FFF2-40B4-BE49-F238E27FC236}">
                <a16:creationId xmlns:a16="http://schemas.microsoft.com/office/drawing/2014/main" id="{88B62A46-0AEC-4BE3-AAE6-68BE83D24F27}"/>
              </a:ext>
            </a:extLst>
          </p:cNvPr>
          <p:cNvSpPr>
            <a:spLocks noGrp="1"/>
          </p:cNvSpPr>
          <p:nvPr>
            <p:ph idx="1"/>
          </p:nvPr>
        </p:nvSpPr>
        <p:spPr/>
        <p:txBody>
          <a:bodyPr>
            <a:normAutofit/>
          </a:bodyPr>
          <a:lstStyle/>
          <a:p>
            <a:r>
              <a:rPr lang="en-US" dirty="0"/>
              <a:t>Awarded for the 2019-2020 RWHAP, Part D Supplemental funding for our Youth Housing Stabilization Program. Viral load for youth experiencing homelessness was 43%.</a:t>
            </a:r>
          </a:p>
          <a:p>
            <a:r>
              <a:rPr lang="en-US" dirty="0"/>
              <a:t>Granted – 3 components: </a:t>
            </a:r>
          </a:p>
          <a:p>
            <a:pPr lvl="1"/>
            <a:r>
              <a:rPr lang="en-US" dirty="0"/>
              <a:t>Establish an emergency shelter appropriate for youth, particularly for LGBTQ+ youth</a:t>
            </a:r>
          </a:p>
          <a:p>
            <a:pPr lvl="1"/>
            <a:r>
              <a:rPr lang="en-US" dirty="0"/>
              <a:t>Assigned a Specific Housing Specialist/Navigator</a:t>
            </a:r>
          </a:p>
          <a:p>
            <a:pPr lvl="1"/>
            <a:r>
              <a:rPr lang="en-US" dirty="0"/>
              <a:t>Mandated by HRSA – establish or participate in a youth housing network.</a:t>
            </a:r>
          </a:p>
          <a:p>
            <a:r>
              <a:rPr lang="en-US" dirty="0"/>
              <a:t>In 2020, COVID19 Pandemic– homelessness reached a peak among youth and women</a:t>
            </a:r>
          </a:p>
          <a:p>
            <a:pPr marL="457200" lvl="1" indent="0">
              <a:buNone/>
            </a:pPr>
            <a:endParaRPr lang="en-US" dirty="0"/>
          </a:p>
          <a:p>
            <a:pPr lvl="1"/>
            <a:endParaRPr lang="en-US" dirty="0"/>
          </a:p>
          <a:p>
            <a:pPr lvl="1"/>
            <a:endParaRPr lang="en-US" dirty="0"/>
          </a:p>
          <a:p>
            <a:pPr lvl="1"/>
            <a:endParaRPr lang="en-US" dirty="0"/>
          </a:p>
        </p:txBody>
      </p:sp>
      <p:pic>
        <p:nvPicPr>
          <p:cNvPr id="5" name="Picture 4" descr="Purple text on a white background&#10;&#10;Description automatically generated">
            <a:extLst>
              <a:ext uri="{FF2B5EF4-FFF2-40B4-BE49-F238E27FC236}">
                <a16:creationId xmlns:a16="http://schemas.microsoft.com/office/drawing/2014/main" id="{E6149A6F-F04D-BC2C-BF86-0E00831C5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61" y="5141626"/>
            <a:ext cx="2949677" cy="973394"/>
          </a:xfrm>
          <a:prstGeom prst="rect">
            <a:avLst/>
          </a:prstGeom>
        </p:spPr>
      </p:pic>
      <p:pic>
        <p:nvPicPr>
          <p:cNvPr id="6" name="Picture 5" descr="A close up of a logo&#10;&#10;Description automatically generated">
            <a:extLst>
              <a:ext uri="{FF2B5EF4-FFF2-40B4-BE49-F238E27FC236}">
                <a16:creationId xmlns:a16="http://schemas.microsoft.com/office/drawing/2014/main" id="{77C414E8-5EF4-D6D1-455A-8DAB22B6D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728" y="5141626"/>
            <a:ext cx="2867025" cy="798840"/>
          </a:xfrm>
          <a:prstGeom prst="rect">
            <a:avLst/>
          </a:prstGeom>
        </p:spPr>
      </p:pic>
    </p:spTree>
    <p:extLst>
      <p:ext uri="{BB962C8B-B14F-4D97-AF65-F5344CB8AC3E}">
        <p14:creationId xmlns:p14="http://schemas.microsoft.com/office/powerpoint/2010/main" val="263656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63BC875-0E17-46B9-9CDD-7CA611094E98}"/>
              </a:ext>
            </a:extLst>
          </p:cNvPr>
          <p:cNvSpPr>
            <a:spLocks noGrp="1"/>
          </p:cNvSpPr>
          <p:nvPr>
            <p:ph type="title"/>
          </p:nvPr>
        </p:nvSpPr>
        <p:spPr>
          <a:xfrm>
            <a:off x="400050" y="711659"/>
            <a:ext cx="4584731" cy="1049235"/>
          </a:xfrm>
        </p:spPr>
        <p:txBody>
          <a:bodyPr vert="horz" lIns="91440" tIns="45720" rIns="91440" bIns="45720" rtlCol="0" anchor="t">
            <a:normAutofit/>
          </a:bodyPr>
          <a:lstStyle/>
          <a:p>
            <a:pPr algn="ctr"/>
            <a:br>
              <a:rPr lang="en-US" dirty="0"/>
            </a:br>
            <a:r>
              <a:rPr lang="en-US" dirty="0"/>
              <a:t>Best Practices</a:t>
            </a:r>
            <a:endParaRPr lang="en-US" dirty="0">
              <a:solidFill>
                <a:srgbClr val="FF0000"/>
              </a:solidFill>
            </a:endParaRPr>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Box 3">
            <a:extLst>
              <a:ext uri="{FF2B5EF4-FFF2-40B4-BE49-F238E27FC236}">
                <a16:creationId xmlns:a16="http://schemas.microsoft.com/office/drawing/2014/main" id="{22243244-E5A5-4CAD-ACEF-E6D32A225F45}"/>
              </a:ext>
            </a:extLst>
          </p:cNvPr>
          <p:cNvSpPr txBox="1"/>
          <p:nvPr/>
        </p:nvSpPr>
        <p:spPr>
          <a:xfrm>
            <a:off x="400050" y="2018413"/>
            <a:ext cx="4584731" cy="3450613"/>
          </a:xfrm>
          <a:prstGeom prst="rect">
            <a:avLst/>
          </a:prstGeom>
        </p:spPr>
        <p:txBody>
          <a:bodyPr vert="horz" lIns="91440" tIns="45720" rIns="91440" bIns="45720" rtlCol="0" anchor="t">
            <a:normAutofit/>
          </a:bodyPr>
          <a:lstStyle/>
          <a:p>
            <a:pPr marL="342900" indent="-285750" defTabSz="914400">
              <a:lnSpc>
                <a:spcPct val="110000"/>
              </a:lnSpc>
              <a:spcAft>
                <a:spcPts val="600"/>
              </a:spcAft>
              <a:buClr>
                <a:schemeClr val="accent1"/>
              </a:buClr>
              <a:buSzPct val="100000"/>
              <a:buFont typeface="Wingdings" panose="05000000000000000000" pitchFamily="2" charset="2"/>
              <a:buChar char="v"/>
            </a:pPr>
            <a:r>
              <a:rPr lang="en-US" sz="2000" dirty="0"/>
              <a:t>Environmental Landscape (i.e., COVID19 - need to be flexible/nimble to address the immediate needs of individuals-real time).</a:t>
            </a:r>
          </a:p>
          <a:p>
            <a:pPr marL="342900" indent="-285750" defTabSz="914400">
              <a:lnSpc>
                <a:spcPct val="110000"/>
              </a:lnSpc>
              <a:spcAft>
                <a:spcPts val="600"/>
              </a:spcAft>
              <a:buClr>
                <a:schemeClr val="accent1"/>
              </a:buClr>
              <a:buSzPct val="100000"/>
              <a:buFont typeface="Wingdings" panose="05000000000000000000" pitchFamily="2" charset="2"/>
              <a:buChar char="v"/>
            </a:pPr>
            <a:endParaRPr lang="en-US" sz="2000" dirty="0"/>
          </a:p>
          <a:p>
            <a:pPr marL="342900" indent="-285750" defTabSz="914400">
              <a:lnSpc>
                <a:spcPct val="110000"/>
              </a:lnSpc>
              <a:spcAft>
                <a:spcPts val="600"/>
              </a:spcAft>
              <a:buClr>
                <a:schemeClr val="accent1"/>
              </a:buClr>
              <a:buSzPct val="100000"/>
              <a:buFont typeface="Wingdings" panose="05000000000000000000" pitchFamily="2" charset="2"/>
              <a:buChar char="v"/>
            </a:pPr>
            <a:r>
              <a:rPr lang="en-US" sz="2000" dirty="0"/>
              <a:t>Leveraging/Blending Funding Sources</a:t>
            </a:r>
          </a:p>
          <a:p>
            <a:pPr marL="800100" lvl="1" indent="-285750" defTabSz="914400">
              <a:lnSpc>
                <a:spcPct val="110000"/>
              </a:lnSpc>
              <a:spcAft>
                <a:spcPts val="600"/>
              </a:spcAft>
              <a:buClr>
                <a:schemeClr val="accent1"/>
              </a:buClr>
              <a:buSzPct val="100000"/>
              <a:buFont typeface="Wingdings" panose="05000000000000000000" pitchFamily="2" charset="2"/>
              <a:buChar char="v"/>
            </a:pPr>
            <a:r>
              <a:rPr lang="en-US" sz="2000" dirty="0"/>
              <a:t>Ryan White HIV/AIDS Program (RWHAP)  Parts A, B, D and 340B</a:t>
            </a:r>
          </a:p>
          <a:p>
            <a:pPr marL="514350" lvl="1" defTabSz="914400">
              <a:lnSpc>
                <a:spcPct val="110000"/>
              </a:lnSpc>
              <a:spcAft>
                <a:spcPts val="600"/>
              </a:spcAft>
              <a:buClr>
                <a:schemeClr val="accent1"/>
              </a:buClr>
              <a:buSzPct val="100000"/>
            </a:pPr>
            <a:endParaRPr lang="en-US" sz="2000" dirty="0"/>
          </a:p>
          <a:p>
            <a:pPr marL="800100" lvl="1" indent="-285750" defTabSz="914400">
              <a:lnSpc>
                <a:spcPct val="110000"/>
              </a:lnSpc>
              <a:spcAft>
                <a:spcPts val="600"/>
              </a:spcAft>
              <a:buClr>
                <a:schemeClr val="accent1"/>
              </a:buClr>
              <a:buSzPct val="100000"/>
              <a:buFont typeface="Wingdings" panose="05000000000000000000" pitchFamily="2" charset="2"/>
              <a:buChar char="v"/>
            </a:pPr>
            <a:endParaRPr lang="en-US" sz="2000" dirty="0"/>
          </a:p>
          <a:p>
            <a:pPr marL="800100" lvl="1" indent="-285750" defTabSz="914400">
              <a:lnSpc>
                <a:spcPct val="110000"/>
              </a:lnSpc>
              <a:spcAft>
                <a:spcPts val="600"/>
              </a:spcAft>
              <a:buClr>
                <a:schemeClr val="accent1"/>
              </a:buClr>
              <a:buSzPct val="100000"/>
              <a:buFont typeface="Wingdings" panose="05000000000000000000" pitchFamily="2" charset="2"/>
              <a:buChar char="v"/>
            </a:pPr>
            <a:endParaRPr lang="en-US" sz="2000" dirty="0"/>
          </a:p>
          <a:p>
            <a:pPr marL="342900" indent="-285750" defTabSz="914400">
              <a:lnSpc>
                <a:spcPct val="110000"/>
              </a:lnSpc>
              <a:spcAft>
                <a:spcPts val="600"/>
              </a:spcAft>
              <a:buClr>
                <a:schemeClr val="accent1"/>
              </a:buClr>
              <a:buSzPct val="100000"/>
              <a:buFont typeface="Wingdings" panose="05000000000000000000" pitchFamily="2" charset="2"/>
              <a:buChar char="v"/>
            </a:pPr>
            <a:endParaRPr lang="en-US" sz="2000" dirty="0"/>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1">
            <a:extLst>
              <a:ext uri="{FF2B5EF4-FFF2-40B4-BE49-F238E27FC236}">
                <a16:creationId xmlns:a16="http://schemas.microsoft.com/office/drawing/2014/main" id="{D154CD33-C9C6-45E9-8269-974C1A7B9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045029"/>
            <a:ext cx="4746170" cy="404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11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85B1E5-04B5-4E91-B76B-0B3F6D726F33}"/>
              </a:ext>
            </a:extLst>
          </p:cNvPr>
          <p:cNvSpPr>
            <a:spLocks noGrp="1"/>
          </p:cNvSpPr>
          <p:nvPr>
            <p:ph type="title"/>
          </p:nvPr>
        </p:nvSpPr>
        <p:spPr/>
        <p:txBody>
          <a:bodyPr/>
          <a:lstStyle/>
          <a:p>
            <a:r>
              <a:rPr lang="en-US" dirty="0"/>
              <a:t>Interactive activity</a:t>
            </a:r>
            <a:br>
              <a:rPr lang="en-US" dirty="0"/>
            </a:br>
            <a:endParaRPr lang="en-US" dirty="0"/>
          </a:p>
        </p:txBody>
      </p:sp>
      <p:sp>
        <p:nvSpPr>
          <p:cNvPr id="4" name="Content Placeholder 3">
            <a:extLst>
              <a:ext uri="{FF2B5EF4-FFF2-40B4-BE49-F238E27FC236}">
                <a16:creationId xmlns:a16="http://schemas.microsoft.com/office/drawing/2014/main" id="{A7C94CD5-1BD9-46DC-8D28-11FF5DDC515A}"/>
              </a:ext>
            </a:extLst>
          </p:cNvPr>
          <p:cNvSpPr>
            <a:spLocks noGrp="1"/>
          </p:cNvSpPr>
          <p:nvPr>
            <p:ph idx="1"/>
          </p:nvPr>
        </p:nvSpPr>
        <p:spPr/>
        <p:txBody>
          <a:bodyPr/>
          <a:lstStyle/>
          <a:p>
            <a:endParaRPr lang="en-US" dirty="0"/>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3F071018-F8DF-478C-A4C6-C36CC101465E}"/>
              </a:ext>
            </a:extLst>
          </p:cNvPr>
          <p:cNvSpPr txBox="1"/>
          <p:nvPr/>
        </p:nvSpPr>
        <p:spPr>
          <a:xfrm>
            <a:off x="3051594" y="3245345"/>
            <a:ext cx="6103188" cy="375937"/>
          </a:xfrm>
          <a:prstGeom prst="rect">
            <a:avLst/>
          </a:prstGeom>
          <a:noFill/>
        </p:spPr>
        <p:txBody>
          <a:bodyPr wrap="square">
            <a:spAutoFit/>
          </a:bodyPr>
          <a:lstStyle/>
          <a:p>
            <a:pPr marL="342900" indent="-285750" defTabSz="914400">
              <a:lnSpc>
                <a:spcPct val="110000"/>
              </a:lnSpc>
              <a:spcAft>
                <a:spcPts val="600"/>
              </a:spcAft>
              <a:buClr>
                <a:schemeClr val="accent1"/>
              </a:buClr>
              <a:buSzPct val="100000"/>
              <a:buFont typeface="Wingdings" panose="05000000000000000000" pitchFamily="2" charset="2"/>
              <a:buChar char="v"/>
            </a:pPr>
            <a:r>
              <a:rPr lang="en-US" sz="1800" dirty="0"/>
              <a:t>What other funding resources would you add?</a:t>
            </a:r>
          </a:p>
        </p:txBody>
      </p:sp>
      <p:pic>
        <p:nvPicPr>
          <p:cNvPr id="5" name="Picture 4" descr="Purple text on a white background&#10;&#10;Description automatically generated">
            <a:extLst>
              <a:ext uri="{FF2B5EF4-FFF2-40B4-BE49-F238E27FC236}">
                <a16:creationId xmlns:a16="http://schemas.microsoft.com/office/drawing/2014/main" id="{C8164A77-4E3F-21A7-0DBD-C82BA0C07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14" y="4931935"/>
            <a:ext cx="2949677" cy="973394"/>
          </a:xfrm>
          <a:prstGeom prst="rect">
            <a:avLst/>
          </a:prstGeom>
        </p:spPr>
      </p:pic>
      <p:pic>
        <p:nvPicPr>
          <p:cNvPr id="7" name="Picture 6" descr="A close up of a logo&#10;&#10;Description automatically generated">
            <a:extLst>
              <a:ext uri="{FF2B5EF4-FFF2-40B4-BE49-F238E27FC236}">
                <a16:creationId xmlns:a16="http://schemas.microsoft.com/office/drawing/2014/main" id="{4A82C610-8217-0491-9F3B-FDC4BE9AE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255" y="4967017"/>
            <a:ext cx="2867025" cy="1000125"/>
          </a:xfrm>
          <a:prstGeom prst="rect">
            <a:avLst/>
          </a:prstGeom>
        </p:spPr>
      </p:pic>
    </p:spTree>
    <p:extLst>
      <p:ext uri="{BB962C8B-B14F-4D97-AF65-F5344CB8AC3E}">
        <p14:creationId xmlns:p14="http://schemas.microsoft.com/office/powerpoint/2010/main" val="345600761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2B619193CF7B478C5BC34F04A29724" ma:contentTypeVersion="15" ma:contentTypeDescription="Create a new document." ma:contentTypeScope="" ma:versionID="c7199fe5aa447f38f3b43b4fa48bc0dc">
  <xsd:schema xmlns:xsd="http://www.w3.org/2001/XMLSchema" xmlns:xs="http://www.w3.org/2001/XMLSchema" xmlns:p="http://schemas.microsoft.com/office/2006/metadata/properties" xmlns:ns2="5b2721fe-2f98-4351-9b09-c3ef2c0160a9" xmlns:ns3="ade5f32e-50a8-45d6-89e9-0ef7825d3ddb" targetNamespace="http://schemas.microsoft.com/office/2006/metadata/properties" ma:root="true" ma:fieldsID="52741da4b4cb1d73992dabe9f5e2c69c" ns2:_="" ns3:_="">
    <xsd:import namespace="5b2721fe-2f98-4351-9b09-c3ef2c0160a9"/>
    <xsd:import namespace="ade5f32e-50a8-45d6-89e9-0ef7825d3dd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2:MediaServiceObjectDetectorVersion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2721fe-2f98-4351-9b09-c3ef2c016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c84f415-12af-4123-9f1a-c7f377bf9f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e5f32e-50a8-45d6-89e9-0ef7825d3d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eeda3ff-db21-4000-bb8c-c6a26475b5c4}" ma:internalName="TaxCatchAll" ma:showField="CatchAllData" ma:web="ade5f32e-50a8-45d6-89e9-0ef7825d3d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e5f32e-50a8-45d6-89e9-0ef7825d3ddb" xsi:nil="true"/>
    <lcf76f155ced4ddcb4097134ff3c332f xmlns="5b2721fe-2f98-4351-9b09-c3ef2c0160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405643-279D-4BF9-AD79-5CDB330295D3}">
  <ds:schemaRefs>
    <ds:schemaRef ds:uri="http://schemas.microsoft.com/sharepoint/v3/contenttype/forms"/>
  </ds:schemaRefs>
</ds:datastoreItem>
</file>

<file path=customXml/itemProps2.xml><?xml version="1.0" encoding="utf-8"?>
<ds:datastoreItem xmlns:ds="http://schemas.openxmlformats.org/officeDocument/2006/customXml" ds:itemID="{20035489-6FC4-4C10-AF0F-2C06A30EE1EB}"/>
</file>

<file path=customXml/itemProps3.xml><?xml version="1.0" encoding="utf-8"?>
<ds:datastoreItem xmlns:ds="http://schemas.openxmlformats.org/officeDocument/2006/customXml" ds:itemID="{E925483C-6A93-4703-9C6A-D5A6E2EF1542}">
  <ds:schemaRefs>
    <ds:schemaRef ds:uri="http://purl.org/dc/elements/1.1/"/>
    <ds:schemaRef ds:uri="http://schemas.microsoft.com/office/2006/metadata/properties"/>
    <ds:schemaRef ds:uri="http://schemas.microsoft.com/office/2006/documentManagement/types"/>
    <ds:schemaRef ds:uri="http://purl.org/dc/terms/"/>
    <ds:schemaRef ds:uri="2fadde7f-ca69-480b-b9dc-0fe19bc51e83"/>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671</TotalTime>
  <Words>1239</Words>
  <Application>Microsoft Office PowerPoint</Application>
  <PresentationFormat>Widescreen</PresentationFormat>
  <Paragraphs>203</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Gill Sans MT</vt:lpstr>
      <vt:lpstr>Wingdings</vt:lpstr>
      <vt:lpstr>Gallery</vt:lpstr>
      <vt:lpstr>Custom Design</vt:lpstr>
      <vt:lpstr>Healthier Housing Systems = Healthier  Youth Living with HIV”</vt:lpstr>
      <vt:lpstr>“Healthier Housing Systems  =  Healthier Youth Living with HIV”</vt:lpstr>
      <vt:lpstr>Quality Improvement Objectives for Housing Program</vt:lpstr>
      <vt:lpstr>Program Principles</vt:lpstr>
      <vt:lpstr>Care and Treatment Services</vt:lpstr>
      <vt:lpstr>Prevention Services</vt:lpstr>
      <vt:lpstr>Youth Housing Stabilization Program-Background</vt:lpstr>
      <vt:lpstr> Best Practices</vt:lpstr>
      <vt:lpstr>Interactive activity </vt:lpstr>
      <vt:lpstr> Emergency Shelter/Shelter Placement</vt:lpstr>
      <vt:lpstr>Housing Navigation</vt:lpstr>
      <vt:lpstr>Housing Navigation Process</vt:lpstr>
      <vt:lpstr>Coordinated Access Network (CAN) and Coalition to End Homelessness</vt:lpstr>
      <vt:lpstr>INTERACTIVE ACTIVITY: </vt:lpstr>
      <vt:lpstr>Quality of life, Health and Wellbeing Outcomes </vt:lpstr>
      <vt:lpstr>PowerPoint Presentation</vt:lpstr>
      <vt:lpstr>Resources</vt:lpstr>
      <vt:lpstr> Thank you!!!   Questions &amp; Answers  Dwarren@uchc.edu  Cmunoz@uchc.edu  Fernandez@UCHC.edu </vt:lpstr>
      <vt:lpstr>Questions &amp; Answers  </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Munoz,Consuelo</dc:creator>
  <cp:lastModifiedBy>David Bechtel</cp:lastModifiedBy>
  <cp:revision>52</cp:revision>
  <cp:lastPrinted>2023-06-02T18:49:51Z</cp:lastPrinted>
  <dcterms:created xsi:type="dcterms:W3CDTF">2023-05-10T19:18:57Z</dcterms:created>
  <dcterms:modified xsi:type="dcterms:W3CDTF">2023-10-17T19:28:10Z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0x010100192B619193CF7B478C5BC34F04A29724</vt:lpwstr>
  </property>
</Properties>
</file>