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5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</p:sldMasterIdLst>
  <p:notesMasterIdLst>
    <p:notesMasterId r:id="rId105"/>
  </p:notesMasterIdLst>
  <p:sldIdLst>
    <p:sldId id="256" r:id="rId4"/>
    <p:sldId id="838" r:id="rId5"/>
    <p:sldId id="258" r:id="rId6"/>
    <p:sldId id="259" r:id="rId7"/>
    <p:sldId id="260" r:id="rId8"/>
    <p:sldId id="261" r:id="rId9"/>
    <p:sldId id="817" r:id="rId10"/>
    <p:sldId id="602" r:id="rId11"/>
    <p:sldId id="818" r:id="rId12"/>
    <p:sldId id="819" r:id="rId13"/>
    <p:sldId id="820" r:id="rId14"/>
    <p:sldId id="821" r:id="rId15"/>
    <p:sldId id="822" r:id="rId16"/>
    <p:sldId id="823" r:id="rId17"/>
    <p:sldId id="673" r:id="rId18"/>
    <p:sldId id="824" r:id="rId19"/>
    <p:sldId id="825" r:id="rId20"/>
    <p:sldId id="827" r:id="rId21"/>
    <p:sldId id="826" r:id="rId22"/>
    <p:sldId id="828" r:id="rId23"/>
    <p:sldId id="829" r:id="rId24"/>
    <p:sldId id="830" r:id="rId25"/>
    <p:sldId id="815" r:id="rId26"/>
    <p:sldId id="831" r:id="rId27"/>
    <p:sldId id="832" r:id="rId28"/>
    <p:sldId id="835" r:id="rId29"/>
    <p:sldId id="833" r:id="rId30"/>
    <p:sldId id="1061" r:id="rId31"/>
    <p:sldId id="785" r:id="rId32"/>
    <p:sldId id="786" r:id="rId33"/>
    <p:sldId id="787" r:id="rId34"/>
    <p:sldId id="784" r:id="rId35"/>
    <p:sldId id="836" r:id="rId36"/>
    <p:sldId id="837" r:id="rId37"/>
    <p:sldId id="930" r:id="rId38"/>
    <p:sldId id="1049" r:id="rId39"/>
    <p:sldId id="783" r:id="rId40"/>
    <p:sldId id="1048" r:id="rId41"/>
    <p:sldId id="931" r:id="rId42"/>
    <p:sldId id="932" r:id="rId43"/>
    <p:sldId id="933" r:id="rId44"/>
    <p:sldId id="676" r:id="rId45"/>
    <p:sldId id="780" r:id="rId46"/>
    <p:sldId id="934" r:id="rId47"/>
    <p:sldId id="921" r:id="rId48"/>
    <p:sldId id="922" r:id="rId49"/>
    <p:sldId id="546" r:id="rId50"/>
    <p:sldId id="1062" r:id="rId51"/>
    <p:sldId id="678" r:id="rId52"/>
    <p:sldId id="789" r:id="rId53"/>
    <p:sldId id="927" r:id="rId54"/>
    <p:sldId id="928" r:id="rId55"/>
    <p:sldId id="936" r:id="rId56"/>
    <p:sldId id="983" r:id="rId57"/>
    <p:sldId id="938" r:id="rId58"/>
    <p:sldId id="939" r:id="rId59"/>
    <p:sldId id="940" r:id="rId60"/>
    <p:sldId id="941" r:id="rId61"/>
    <p:sldId id="1032" r:id="rId62"/>
    <p:sldId id="988" r:id="rId63"/>
    <p:sldId id="943" r:id="rId64"/>
    <p:sldId id="944" r:id="rId65"/>
    <p:sldId id="945" r:id="rId66"/>
    <p:sldId id="946" r:id="rId67"/>
    <p:sldId id="947" r:id="rId68"/>
    <p:sldId id="948" r:id="rId69"/>
    <p:sldId id="1027" r:id="rId70"/>
    <p:sldId id="976" r:id="rId71"/>
    <p:sldId id="1037" r:id="rId72"/>
    <p:sldId id="977" r:id="rId73"/>
    <p:sldId id="1050" r:id="rId74"/>
    <p:sldId id="1051" r:id="rId75"/>
    <p:sldId id="978" r:id="rId76"/>
    <p:sldId id="979" r:id="rId77"/>
    <p:sldId id="1038" r:id="rId78"/>
    <p:sldId id="1029" r:id="rId79"/>
    <p:sldId id="975" r:id="rId80"/>
    <p:sldId id="1030" r:id="rId81"/>
    <p:sldId id="982" r:id="rId82"/>
    <p:sldId id="989" r:id="rId83"/>
    <p:sldId id="1031" r:id="rId84"/>
    <p:sldId id="990" r:id="rId85"/>
    <p:sldId id="1042" r:id="rId86"/>
    <p:sldId id="1043" r:id="rId87"/>
    <p:sldId id="1044" r:id="rId88"/>
    <p:sldId id="1053" r:id="rId89"/>
    <p:sldId id="1054" r:id="rId90"/>
    <p:sldId id="1045" r:id="rId91"/>
    <p:sldId id="1046" r:id="rId92"/>
    <p:sldId id="1047" r:id="rId93"/>
    <p:sldId id="1052" r:id="rId94"/>
    <p:sldId id="1055" r:id="rId95"/>
    <p:sldId id="1056" r:id="rId96"/>
    <p:sldId id="1057" r:id="rId97"/>
    <p:sldId id="1058" r:id="rId98"/>
    <p:sldId id="1064" r:id="rId99"/>
    <p:sldId id="1066" r:id="rId100"/>
    <p:sldId id="1067" r:id="rId101"/>
    <p:sldId id="1068" r:id="rId102"/>
    <p:sldId id="1069" r:id="rId103"/>
    <p:sldId id="1060" r:id="rId10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4"/>
    <p:restoredTop sz="94697"/>
  </p:normalViewPr>
  <p:slideViewPr>
    <p:cSldViewPr snapToGrid="0" snapToObjects="1">
      <p:cViewPr varScale="1">
        <p:scale>
          <a:sx n="119" d="100"/>
          <a:sy n="119" d="100"/>
        </p:scale>
        <p:origin x="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6" Type="http://schemas.openxmlformats.org/officeDocument/2006/relationships/slide" Target="slides/slide13.xml"/><Relationship Id="rId107" Type="http://schemas.openxmlformats.org/officeDocument/2006/relationships/viewProps" Target="viewProps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theme" Target="theme/theme1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6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tableStyles" Target="tableStyles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rl\Documents\Presentations\IATSO\IATSO%202018\Graphs%20for%20Time%20Free%20Adjustmen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Karl\Documents\Presentations\IATSO\IATSO%202018\Graphs%20for%20Time%20Free%20Adjustments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563072"/>
        <c:axId val="106564992"/>
      </c:barChart>
      <c:catAx>
        <c:axId val="10656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06564992"/>
        <c:crosses val="autoZero"/>
        <c:auto val="1"/>
        <c:lblAlgn val="ctr"/>
        <c:lblOffset val="100"/>
        <c:noMultiLvlLbl val="0"/>
      </c:catAx>
      <c:valAx>
        <c:axId val="106564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5630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563072"/>
        <c:axId val="106564992"/>
      </c:barChart>
      <c:catAx>
        <c:axId val="106563072"/>
        <c:scaling>
          <c:orientation val="minMax"/>
        </c:scaling>
        <c:delete val="0"/>
        <c:axPos val="b"/>
        <c:majorTickMark val="out"/>
        <c:minorTickMark val="none"/>
        <c:tickLblPos val="nextTo"/>
        <c:crossAx val="106564992"/>
        <c:crosses val="autoZero"/>
        <c:auto val="1"/>
        <c:lblAlgn val="ctr"/>
        <c:lblOffset val="100"/>
        <c:noMultiLvlLbl val="0"/>
      </c:catAx>
      <c:valAx>
        <c:axId val="106564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656307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sa.gov/oact/STATS/table4c6.html" TargetMode="External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ssa.gov/oact/STATS/table4c6.html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7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8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1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1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#7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#8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#1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#9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#1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#10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2#1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#1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5#1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2#1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59C14A-CA18-41AB-915F-C19A4EDC8210}" type="doc">
      <dgm:prSet loTypeId="urn:microsoft.com/office/officeart/2005/8/layout/vList2" loCatId="list" qsTypeId="urn:microsoft.com/office/officeart/2005/8/quickstyle/simple1#22" qsCatId="simple" csTypeId="urn:microsoft.com/office/officeart/2005/8/colors/colorful5#4" csCatId="colorful"/>
      <dgm:spPr/>
      <dgm:t>
        <a:bodyPr/>
        <a:lstStyle/>
        <a:p>
          <a:endParaRPr lang="en-US"/>
        </a:p>
      </dgm:t>
    </dgm:pt>
    <dgm:pt modelId="{AAE9EF8A-264F-4CB5-B4AC-C7BEE81EB944}">
      <dgm:prSet/>
      <dgm:spPr/>
      <dgm:t>
        <a:bodyPr/>
        <a:lstStyle/>
        <a:p>
          <a:r>
            <a:rPr lang="en-US"/>
            <a:t>If you had followed all the members of the samples to their death, what sexual recidivism rate would you observe?</a:t>
          </a:r>
        </a:p>
      </dgm:t>
    </dgm:pt>
    <dgm:pt modelId="{9A8BBCB3-1B0A-4A33-9A57-55042AA6FCC5}" type="parTrans" cxnId="{BF9CF74E-F4AE-410E-A88A-55E62936D14E}">
      <dgm:prSet/>
      <dgm:spPr/>
      <dgm:t>
        <a:bodyPr/>
        <a:lstStyle/>
        <a:p>
          <a:endParaRPr lang="en-US"/>
        </a:p>
      </dgm:t>
    </dgm:pt>
    <dgm:pt modelId="{D45F51DF-E9DB-4DE3-B80F-2A89FCA1ECDC}" type="sibTrans" cxnId="{BF9CF74E-F4AE-410E-A88A-55E62936D14E}">
      <dgm:prSet/>
      <dgm:spPr/>
      <dgm:t>
        <a:bodyPr/>
        <a:lstStyle/>
        <a:p>
          <a:endParaRPr lang="en-US"/>
        </a:p>
      </dgm:t>
    </dgm:pt>
    <dgm:pt modelId="{172BF834-0056-44D1-8F67-2D2F498CE39A}">
      <dgm:prSet/>
      <dgm:spPr/>
      <dgm:t>
        <a:bodyPr/>
        <a:lstStyle/>
        <a:p>
          <a:r>
            <a:rPr lang="en-US"/>
            <a:t>We take the 20-year-rate as an acceptable estimate of the lifetime rate because the rate of reoffending per year declines steadily such that the amount of additional offending expected in the 21</a:t>
          </a:r>
          <a:r>
            <a:rPr lang="en-US" baseline="30000"/>
            <a:t>st</a:t>
          </a:r>
          <a:r>
            <a:rPr lang="en-US"/>
            <a:t> and subsequent years is vanishingly small.</a:t>
          </a:r>
        </a:p>
      </dgm:t>
    </dgm:pt>
    <dgm:pt modelId="{1FF146C8-BBA6-407C-A067-49E530C65DE9}" type="parTrans" cxnId="{EF10FC19-1D38-4ADE-B239-AAA46934985E}">
      <dgm:prSet/>
      <dgm:spPr/>
      <dgm:t>
        <a:bodyPr/>
        <a:lstStyle/>
        <a:p>
          <a:endParaRPr lang="en-US"/>
        </a:p>
      </dgm:t>
    </dgm:pt>
    <dgm:pt modelId="{346FCDA1-B910-47B6-9106-E3E3F629E549}" type="sibTrans" cxnId="{EF10FC19-1D38-4ADE-B239-AAA46934985E}">
      <dgm:prSet/>
      <dgm:spPr/>
      <dgm:t>
        <a:bodyPr/>
        <a:lstStyle/>
        <a:p>
          <a:endParaRPr lang="en-US"/>
        </a:p>
      </dgm:t>
    </dgm:pt>
    <dgm:pt modelId="{82DB8D5D-E8B8-414C-AD0C-8AD7F552BAE3}" type="pres">
      <dgm:prSet presAssocID="{DF59C14A-CA18-41AB-915F-C19A4EDC8210}" presName="linear" presStyleCnt="0">
        <dgm:presLayoutVars>
          <dgm:animLvl val="lvl"/>
          <dgm:resizeHandles val="exact"/>
        </dgm:presLayoutVars>
      </dgm:prSet>
      <dgm:spPr/>
    </dgm:pt>
    <dgm:pt modelId="{F141F064-CF92-2742-980A-F3E5BF190BF5}" type="pres">
      <dgm:prSet presAssocID="{AAE9EF8A-264F-4CB5-B4AC-C7BEE81EB94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C9D128A-E207-704F-B00E-4202CAB1C3FF}" type="pres">
      <dgm:prSet presAssocID="{D45F51DF-E9DB-4DE3-B80F-2A89FCA1ECDC}" presName="spacer" presStyleCnt="0"/>
      <dgm:spPr/>
    </dgm:pt>
    <dgm:pt modelId="{BA7C7AB1-35AF-DC49-9A00-D465B1922842}" type="pres">
      <dgm:prSet presAssocID="{172BF834-0056-44D1-8F67-2D2F498CE39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336820B-F28E-ED44-A1C4-3BA347B1989C}" type="presOf" srcId="{DF59C14A-CA18-41AB-915F-C19A4EDC8210}" destId="{82DB8D5D-E8B8-414C-AD0C-8AD7F552BAE3}" srcOrd="0" destOrd="0" presId="urn:microsoft.com/office/officeart/2005/8/layout/vList2"/>
    <dgm:cxn modelId="{EF10FC19-1D38-4ADE-B239-AAA46934985E}" srcId="{DF59C14A-CA18-41AB-915F-C19A4EDC8210}" destId="{172BF834-0056-44D1-8F67-2D2F498CE39A}" srcOrd="1" destOrd="0" parTransId="{1FF146C8-BBA6-407C-A067-49E530C65DE9}" sibTransId="{346FCDA1-B910-47B6-9106-E3E3F629E549}"/>
    <dgm:cxn modelId="{D979CE3A-22B4-2D42-99F2-5D9EE50451F4}" type="presOf" srcId="{172BF834-0056-44D1-8F67-2D2F498CE39A}" destId="{BA7C7AB1-35AF-DC49-9A00-D465B1922842}" srcOrd="0" destOrd="0" presId="urn:microsoft.com/office/officeart/2005/8/layout/vList2"/>
    <dgm:cxn modelId="{BF9CF74E-F4AE-410E-A88A-55E62936D14E}" srcId="{DF59C14A-CA18-41AB-915F-C19A4EDC8210}" destId="{AAE9EF8A-264F-4CB5-B4AC-C7BEE81EB944}" srcOrd="0" destOrd="0" parTransId="{9A8BBCB3-1B0A-4A33-9A57-55042AA6FCC5}" sibTransId="{D45F51DF-E9DB-4DE3-B80F-2A89FCA1ECDC}"/>
    <dgm:cxn modelId="{3AB6AEAD-4B05-2443-B395-1EA21689C06E}" type="presOf" srcId="{AAE9EF8A-264F-4CB5-B4AC-C7BEE81EB944}" destId="{F141F064-CF92-2742-980A-F3E5BF190BF5}" srcOrd="0" destOrd="0" presId="urn:microsoft.com/office/officeart/2005/8/layout/vList2"/>
    <dgm:cxn modelId="{D0517B15-74EA-B744-B813-DC17885DF96C}" type="presParOf" srcId="{82DB8D5D-E8B8-414C-AD0C-8AD7F552BAE3}" destId="{F141F064-CF92-2742-980A-F3E5BF190BF5}" srcOrd="0" destOrd="0" presId="urn:microsoft.com/office/officeart/2005/8/layout/vList2"/>
    <dgm:cxn modelId="{6DBB4EF1-AD7F-C242-9E01-C9EFFFF2C55D}" type="presParOf" srcId="{82DB8D5D-E8B8-414C-AD0C-8AD7F552BAE3}" destId="{FC9D128A-E207-704F-B00E-4202CAB1C3FF}" srcOrd="1" destOrd="0" presId="urn:microsoft.com/office/officeart/2005/8/layout/vList2"/>
    <dgm:cxn modelId="{C8E3C916-1635-9649-82AA-D036EB712AF1}" type="presParOf" srcId="{82DB8D5D-E8B8-414C-AD0C-8AD7F552BAE3}" destId="{BA7C7AB1-35AF-DC49-9A00-D465B192284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FF6F31-3769-4682-B6C5-259C30A04B11}" type="doc">
      <dgm:prSet loTypeId="urn:microsoft.com/office/officeart/2008/layout/LinedList" loCatId="list" qsTypeId="urn:microsoft.com/office/officeart/2005/8/quickstyle/simple4#4" qsCatId="simple" csTypeId="urn:microsoft.com/office/officeart/2005/8/colors/colorful2#7" csCatId="colorful"/>
      <dgm:spPr/>
      <dgm:t>
        <a:bodyPr/>
        <a:lstStyle/>
        <a:p>
          <a:endParaRPr lang="en-US"/>
        </a:p>
      </dgm:t>
    </dgm:pt>
    <dgm:pt modelId="{FE071214-CADE-4BD5-B8A2-1A91991549EA}">
      <dgm:prSet/>
      <dgm:spPr/>
      <dgm:t>
        <a:bodyPr/>
        <a:lstStyle/>
        <a:p>
          <a:r>
            <a:rPr lang="en-US"/>
            <a:t>From the paper you have already seen (Hanson et al., 2018)</a:t>
          </a:r>
        </a:p>
      </dgm:t>
    </dgm:pt>
    <dgm:pt modelId="{4C2A2684-278A-4E57-82BF-0195FD77A957}" type="parTrans" cxnId="{4EE8D9AE-EF6E-4BBE-A5F7-555E4DEF4070}">
      <dgm:prSet/>
      <dgm:spPr/>
      <dgm:t>
        <a:bodyPr/>
        <a:lstStyle/>
        <a:p>
          <a:endParaRPr lang="en-US"/>
        </a:p>
      </dgm:t>
    </dgm:pt>
    <dgm:pt modelId="{F37E8E7A-5E47-4947-9E93-FF03B134FA93}" type="sibTrans" cxnId="{4EE8D9AE-EF6E-4BBE-A5F7-555E4DEF4070}">
      <dgm:prSet/>
      <dgm:spPr/>
      <dgm:t>
        <a:bodyPr/>
        <a:lstStyle/>
        <a:p>
          <a:endParaRPr lang="en-US"/>
        </a:p>
      </dgm:t>
    </dgm:pt>
    <dgm:pt modelId="{BD63FE16-50FC-4C20-85F8-4F7EBD90C1A5}">
      <dgm:prSet/>
      <dgm:spPr/>
      <dgm:t>
        <a:bodyPr/>
        <a:lstStyle/>
        <a:p>
          <a:r>
            <a:rPr lang="en-US"/>
            <a:t>So, the empirical basis of the Time-Free Calculator is the work in Hanson et al., 2018)</a:t>
          </a:r>
        </a:p>
      </dgm:t>
    </dgm:pt>
    <dgm:pt modelId="{CE5E5774-26F3-4C49-960C-414634C1376C}" type="parTrans" cxnId="{73303FCB-BA8E-40B1-A115-259A623EC3AB}">
      <dgm:prSet/>
      <dgm:spPr/>
      <dgm:t>
        <a:bodyPr/>
        <a:lstStyle/>
        <a:p>
          <a:endParaRPr lang="en-US"/>
        </a:p>
      </dgm:t>
    </dgm:pt>
    <dgm:pt modelId="{5CC505C3-1A85-4504-B557-E6C79E0BCF50}" type="sibTrans" cxnId="{73303FCB-BA8E-40B1-A115-259A623EC3AB}">
      <dgm:prSet/>
      <dgm:spPr/>
      <dgm:t>
        <a:bodyPr/>
        <a:lstStyle/>
        <a:p>
          <a:endParaRPr lang="en-US"/>
        </a:p>
      </dgm:t>
    </dgm:pt>
    <dgm:pt modelId="{C23D14F9-CA17-439F-AB26-E0EF42F57311}">
      <dgm:prSet/>
      <dgm:spPr/>
      <dgm:t>
        <a:bodyPr/>
        <a:lstStyle/>
        <a:p>
          <a:r>
            <a:rPr lang="en-US"/>
            <a:t>Data from 20 different samples (follow-up time of 6 months to 31.5 years (</a:t>
          </a:r>
          <a:r>
            <a:rPr lang="en-US" i="1"/>
            <a:t>M</a:t>
          </a:r>
          <a:r>
            <a:rPr lang="en-US"/>
            <a:t> = 8.2, </a:t>
          </a:r>
          <a:r>
            <a:rPr lang="en-US" i="1"/>
            <a:t>SD</a:t>
          </a:r>
          <a:r>
            <a:rPr lang="en-US"/>
            <a:t> = 5.3)</a:t>
          </a:r>
        </a:p>
      </dgm:t>
    </dgm:pt>
    <dgm:pt modelId="{1A9E64D2-BDE0-4FE6-8096-D2814FF874CD}" type="parTrans" cxnId="{58F44504-34D4-48EC-962E-9E65EA821264}">
      <dgm:prSet/>
      <dgm:spPr/>
      <dgm:t>
        <a:bodyPr/>
        <a:lstStyle/>
        <a:p>
          <a:endParaRPr lang="en-US"/>
        </a:p>
      </dgm:t>
    </dgm:pt>
    <dgm:pt modelId="{7B8A4619-539D-411E-81ED-5C422C70112A}" type="sibTrans" cxnId="{58F44504-34D4-48EC-962E-9E65EA821264}">
      <dgm:prSet/>
      <dgm:spPr/>
      <dgm:t>
        <a:bodyPr/>
        <a:lstStyle/>
        <a:p>
          <a:endParaRPr lang="en-US"/>
        </a:p>
      </dgm:t>
    </dgm:pt>
    <dgm:pt modelId="{0D31A035-DCFF-4C65-B1B3-B4AFB2642D21}">
      <dgm:prSet/>
      <dgm:spPr/>
      <dgm:t>
        <a:bodyPr/>
        <a:lstStyle/>
        <a:p>
          <a:r>
            <a:rPr lang="en-US"/>
            <a:t>Turned into a person-period data set with 105,347 observations, containing 791 recidivism events</a:t>
          </a:r>
        </a:p>
      </dgm:t>
    </dgm:pt>
    <dgm:pt modelId="{F6A89D44-EF6A-4785-957D-65E65E462E1D}" type="parTrans" cxnId="{93A00DE8-1A42-4C98-BC5E-142314CE2DDD}">
      <dgm:prSet/>
      <dgm:spPr/>
      <dgm:t>
        <a:bodyPr/>
        <a:lstStyle/>
        <a:p>
          <a:endParaRPr lang="en-US"/>
        </a:p>
      </dgm:t>
    </dgm:pt>
    <dgm:pt modelId="{0A3BB1D5-127F-4343-976A-C83E673CB6C6}" type="sibTrans" cxnId="{93A00DE8-1A42-4C98-BC5E-142314CE2DDD}">
      <dgm:prSet/>
      <dgm:spPr/>
      <dgm:t>
        <a:bodyPr/>
        <a:lstStyle/>
        <a:p>
          <a:endParaRPr lang="en-US"/>
        </a:p>
      </dgm:t>
    </dgm:pt>
    <dgm:pt modelId="{1A4456DD-A02C-4B9A-A3E0-03075C35B86D}">
      <dgm:prSet/>
      <dgm:spPr/>
      <dgm:t>
        <a:bodyPr/>
        <a:lstStyle/>
        <a:p>
          <a:r>
            <a:rPr lang="en-US"/>
            <a:t>Modeled using Discrete Time Survival Analysis</a:t>
          </a:r>
        </a:p>
      </dgm:t>
    </dgm:pt>
    <dgm:pt modelId="{F3204F29-AA5A-4615-A930-AD887E837737}" type="parTrans" cxnId="{A4E04F2C-0BD6-4139-BEDA-E009CE38D8AB}">
      <dgm:prSet/>
      <dgm:spPr/>
      <dgm:t>
        <a:bodyPr/>
        <a:lstStyle/>
        <a:p>
          <a:endParaRPr lang="en-US"/>
        </a:p>
      </dgm:t>
    </dgm:pt>
    <dgm:pt modelId="{6CB76715-EF62-4619-9663-51E3B814FD67}" type="sibTrans" cxnId="{A4E04F2C-0BD6-4139-BEDA-E009CE38D8AB}">
      <dgm:prSet/>
      <dgm:spPr/>
      <dgm:t>
        <a:bodyPr/>
        <a:lstStyle/>
        <a:p>
          <a:endParaRPr lang="en-US"/>
        </a:p>
      </dgm:t>
    </dgm:pt>
    <dgm:pt modelId="{7EF71B6F-9385-4F0C-A8E3-5C1C6FC98054}">
      <dgm:prSet/>
      <dgm:spPr/>
      <dgm:t>
        <a:bodyPr/>
        <a:lstStyle/>
        <a:p>
          <a:r>
            <a:rPr lang="en-US"/>
            <a:t>What this gives us is the size of the time-free effect expressed in a metric that makes it constant over risk levels and over the duration of follow up</a:t>
          </a:r>
        </a:p>
      </dgm:t>
    </dgm:pt>
    <dgm:pt modelId="{AB04737A-483D-4A10-8B3D-6C21EDFA15B0}" type="parTrans" cxnId="{E49EC158-5E1D-4B27-BFC9-F8F419E5F219}">
      <dgm:prSet/>
      <dgm:spPr/>
      <dgm:t>
        <a:bodyPr/>
        <a:lstStyle/>
        <a:p>
          <a:endParaRPr lang="en-US"/>
        </a:p>
      </dgm:t>
    </dgm:pt>
    <dgm:pt modelId="{BDD9C163-AA09-4BC7-9B52-667E2E946375}" type="sibTrans" cxnId="{E49EC158-5E1D-4B27-BFC9-F8F419E5F219}">
      <dgm:prSet/>
      <dgm:spPr/>
      <dgm:t>
        <a:bodyPr/>
        <a:lstStyle/>
        <a:p>
          <a:endParaRPr lang="en-US"/>
        </a:p>
      </dgm:t>
    </dgm:pt>
    <dgm:pt modelId="{9E10652D-0EBD-9E4E-913B-7F91B1D8BD89}" type="pres">
      <dgm:prSet presAssocID="{07FF6F31-3769-4682-B6C5-259C30A04B11}" presName="vert0" presStyleCnt="0">
        <dgm:presLayoutVars>
          <dgm:dir/>
          <dgm:animOne val="branch"/>
          <dgm:animLvl val="lvl"/>
        </dgm:presLayoutVars>
      </dgm:prSet>
      <dgm:spPr/>
    </dgm:pt>
    <dgm:pt modelId="{8BB2E5E6-267A-9B4E-A61A-AFAAF3320F06}" type="pres">
      <dgm:prSet presAssocID="{FE071214-CADE-4BD5-B8A2-1A91991549EA}" presName="thickLine" presStyleLbl="alignNode1" presStyleIdx="0" presStyleCnt="6"/>
      <dgm:spPr/>
    </dgm:pt>
    <dgm:pt modelId="{335DCC9F-54B4-2540-B138-C8A48CF6743D}" type="pres">
      <dgm:prSet presAssocID="{FE071214-CADE-4BD5-B8A2-1A91991549EA}" presName="horz1" presStyleCnt="0"/>
      <dgm:spPr/>
    </dgm:pt>
    <dgm:pt modelId="{8708D717-0D07-1C40-920A-DD50AC87D2BA}" type="pres">
      <dgm:prSet presAssocID="{FE071214-CADE-4BD5-B8A2-1A91991549EA}" presName="tx1" presStyleLbl="revTx" presStyleIdx="0" presStyleCnt="6"/>
      <dgm:spPr/>
    </dgm:pt>
    <dgm:pt modelId="{6B499440-A739-D044-913E-4F1E1352FC50}" type="pres">
      <dgm:prSet presAssocID="{FE071214-CADE-4BD5-B8A2-1A91991549EA}" presName="vert1" presStyleCnt="0"/>
      <dgm:spPr/>
    </dgm:pt>
    <dgm:pt modelId="{34A595F6-A43B-334F-8638-0804241280D2}" type="pres">
      <dgm:prSet presAssocID="{BD63FE16-50FC-4C20-85F8-4F7EBD90C1A5}" presName="thickLine" presStyleLbl="alignNode1" presStyleIdx="1" presStyleCnt="6"/>
      <dgm:spPr/>
    </dgm:pt>
    <dgm:pt modelId="{3FB57BAB-F31E-3B4D-A76E-EF2983179B5A}" type="pres">
      <dgm:prSet presAssocID="{BD63FE16-50FC-4C20-85F8-4F7EBD90C1A5}" presName="horz1" presStyleCnt="0"/>
      <dgm:spPr/>
    </dgm:pt>
    <dgm:pt modelId="{CC387650-E5D9-DB45-A3BF-4535C361F22F}" type="pres">
      <dgm:prSet presAssocID="{BD63FE16-50FC-4C20-85F8-4F7EBD90C1A5}" presName="tx1" presStyleLbl="revTx" presStyleIdx="1" presStyleCnt="6"/>
      <dgm:spPr/>
    </dgm:pt>
    <dgm:pt modelId="{AE48E232-923B-3B41-988B-9D710FE2C33F}" type="pres">
      <dgm:prSet presAssocID="{BD63FE16-50FC-4C20-85F8-4F7EBD90C1A5}" presName="vert1" presStyleCnt="0"/>
      <dgm:spPr/>
    </dgm:pt>
    <dgm:pt modelId="{EB7C5AA5-51FA-8E4B-A3EE-97A6C4A1F135}" type="pres">
      <dgm:prSet presAssocID="{C23D14F9-CA17-439F-AB26-E0EF42F57311}" presName="thickLine" presStyleLbl="alignNode1" presStyleIdx="2" presStyleCnt="6"/>
      <dgm:spPr/>
    </dgm:pt>
    <dgm:pt modelId="{96F4FDB1-AFD7-C34F-A065-FE31A72F8715}" type="pres">
      <dgm:prSet presAssocID="{C23D14F9-CA17-439F-AB26-E0EF42F57311}" presName="horz1" presStyleCnt="0"/>
      <dgm:spPr/>
    </dgm:pt>
    <dgm:pt modelId="{7780E26E-5DFD-8145-B811-CEC593C49452}" type="pres">
      <dgm:prSet presAssocID="{C23D14F9-CA17-439F-AB26-E0EF42F57311}" presName="tx1" presStyleLbl="revTx" presStyleIdx="2" presStyleCnt="6"/>
      <dgm:spPr/>
    </dgm:pt>
    <dgm:pt modelId="{47F8C5FC-1FB2-3545-BFE6-F4BB4D838D1F}" type="pres">
      <dgm:prSet presAssocID="{C23D14F9-CA17-439F-AB26-E0EF42F57311}" presName="vert1" presStyleCnt="0"/>
      <dgm:spPr/>
    </dgm:pt>
    <dgm:pt modelId="{0D63EB6F-EC5F-BA42-9EEB-EFC16CDCB151}" type="pres">
      <dgm:prSet presAssocID="{0D31A035-DCFF-4C65-B1B3-B4AFB2642D21}" presName="thickLine" presStyleLbl="alignNode1" presStyleIdx="3" presStyleCnt="6"/>
      <dgm:spPr/>
    </dgm:pt>
    <dgm:pt modelId="{7A853074-F08B-6248-B2FE-022301E31DC0}" type="pres">
      <dgm:prSet presAssocID="{0D31A035-DCFF-4C65-B1B3-B4AFB2642D21}" presName="horz1" presStyleCnt="0"/>
      <dgm:spPr/>
    </dgm:pt>
    <dgm:pt modelId="{5C3202EA-B3D2-8946-BFB3-67DA5FD78331}" type="pres">
      <dgm:prSet presAssocID="{0D31A035-DCFF-4C65-B1B3-B4AFB2642D21}" presName="tx1" presStyleLbl="revTx" presStyleIdx="3" presStyleCnt="6"/>
      <dgm:spPr/>
    </dgm:pt>
    <dgm:pt modelId="{769F4A39-3031-5146-A8E5-B5762C4C935E}" type="pres">
      <dgm:prSet presAssocID="{0D31A035-DCFF-4C65-B1B3-B4AFB2642D21}" presName="vert1" presStyleCnt="0"/>
      <dgm:spPr/>
    </dgm:pt>
    <dgm:pt modelId="{4199AD5D-D04E-E049-8C5A-28BBC08C757C}" type="pres">
      <dgm:prSet presAssocID="{1A4456DD-A02C-4B9A-A3E0-03075C35B86D}" presName="thickLine" presStyleLbl="alignNode1" presStyleIdx="4" presStyleCnt="6"/>
      <dgm:spPr/>
    </dgm:pt>
    <dgm:pt modelId="{9F50D646-BAA6-3E42-8FCF-181F91C70A98}" type="pres">
      <dgm:prSet presAssocID="{1A4456DD-A02C-4B9A-A3E0-03075C35B86D}" presName="horz1" presStyleCnt="0"/>
      <dgm:spPr/>
    </dgm:pt>
    <dgm:pt modelId="{52993977-8406-4C45-B727-FD81A528EA96}" type="pres">
      <dgm:prSet presAssocID="{1A4456DD-A02C-4B9A-A3E0-03075C35B86D}" presName="tx1" presStyleLbl="revTx" presStyleIdx="4" presStyleCnt="6"/>
      <dgm:spPr/>
    </dgm:pt>
    <dgm:pt modelId="{A750A115-FCA3-A945-88A6-9C37825F0F75}" type="pres">
      <dgm:prSet presAssocID="{1A4456DD-A02C-4B9A-A3E0-03075C35B86D}" presName="vert1" presStyleCnt="0"/>
      <dgm:spPr/>
    </dgm:pt>
    <dgm:pt modelId="{E64EBC64-4B9A-0046-98F3-8AC4B6EB88B7}" type="pres">
      <dgm:prSet presAssocID="{7EF71B6F-9385-4F0C-A8E3-5C1C6FC98054}" presName="thickLine" presStyleLbl="alignNode1" presStyleIdx="5" presStyleCnt="6"/>
      <dgm:spPr/>
    </dgm:pt>
    <dgm:pt modelId="{3C1DBDE5-DF8C-F14E-AC35-CFE3BD242EBC}" type="pres">
      <dgm:prSet presAssocID="{7EF71B6F-9385-4F0C-A8E3-5C1C6FC98054}" presName="horz1" presStyleCnt="0"/>
      <dgm:spPr/>
    </dgm:pt>
    <dgm:pt modelId="{516ED687-CAFB-D349-969E-3F40B30A877C}" type="pres">
      <dgm:prSet presAssocID="{7EF71B6F-9385-4F0C-A8E3-5C1C6FC98054}" presName="tx1" presStyleLbl="revTx" presStyleIdx="5" presStyleCnt="6"/>
      <dgm:spPr/>
    </dgm:pt>
    <dgm:pt modelId="{C96AB887-719F-514D-9D6E-5A3443C7B0F3}" type="pres">
      <dgm:prSet presAssocID="{7EF71B6F-9385-4F0C-A8E3-5C1C6FC98054}" presName="vert1" presStyleCnt="0"/>
      <dgm:spPr/>
    </dgm:pt>
  </dgm:ptLst>
  <dgm:cxnLst>
    <dgm:cxn modelId="{58F44504-34D4-48EC-962E-9E65EA821264}" srcId="{07FF6F31-3769-4682-B6C5-259C30A04B11}" destId="{C23D14F9-CA17-439F-AB26-E0EF42F57311}" srcOrd="2" destOrd="0" parTransId="{1A9E64D2-BDE0-4FE6-8096-D2814FF874CD}" sibTransId="{7B8A4619-539D-411E-81ED-5C422C70112A}"/>
    <dgm:cxn modelId="{A4E04F2C-0BD6-4139-BEDA-E009CE38D8AB}" srcId="{07FF6F31-3769-4682-B6C5-259C30A04B11}" destId="{1A4456DD-A02C-4B9A-A3E0-03075C35B86D}" srcOrd="4" destOrd="0" parTransId="{F3204F29-AA5A-4615-A930-AD887E837737}" sibTransId="{6CB76715-EF62-4619-9663-51E3B814FD67}"/>
    <dgm:cxn modelId="{C1089F38-7526-6744-BA9A-C0DE962DC531}" type="presOf" srcId="{7EF71B6F-9385-4F0C-A8E3-5C1C6FC98054}" destId="{516ED687-CAFB-D349-969E-3F40B30A877C}" srcOrd="0" destOrd="0" presId="urn:microsoft.com/office/officeart/2008/layout/LinedList"/>
    <dgm:cxn modelId="{E1F59F43-D5C6-9947-AE07-7970266C060A}" type="presOf" srcId="{07FF6F31-3769-4682-B6C5-259C30A04B11}" destId="{9E10652D-0EBD-9E4E-913B-7F91B1D8BD89}" srcOrd="0" destOrd="0" presId="urn:microsoft.com/office/officeart/2008/layout/LinedList"/>
    <dgm:cxn modelId="{16C9944E-BB29-344B-84D4-1FDDA7DED029}" type="presOf" srcId="{FE071214-CADE-4BD5-B8A2-1A91991549EA}" destId="{8708D717-0D07-1C40-920A-DD50AC87D2BA}" srcOrd="0" destOrd="0" presId="urn:microsoft.com/office/officeart/2008/layout/LinedList"/>
    <dgm:cxn modelId="{E49EC158-5E1D-4B27-BFC9-F8F419E5F219}" srcId="{07FF6F31-3769-4682-B6C5-259C30A04B11}" destId="{7EF71B6F-9385-4F0C-A8E3-5C1C6FC98054}" srcOrd="5" destOrd="0" parTransId="{AB04737A-483D-4A10-8B3D-6C21EDFA15B0}" sibTransId="{BDD9C163-AA09-4BC7-9B52-667E2E946375}"/>
    <dgm:cxn modelId="{C7C6AC63-EFEF-1B42-8FBA-EEF2DBCEFB13}" type="presOf" srcId="{BD63FE16-50FC-4C20-85F8-4F7EBD90C1A5}" destId="{CC387650-E5D9-DB45-A3BF-4535C361F22F}" srcOrd="0" destOrd="0" presId="urn:microsoft.com/office/officeart/2008/layout/LinedList"/>
    <dgm:cxn modelId="{42AEC9A1-06E9-9349-817D-56B5CC6AFFB3}" type="presOf" srcId="{C23D14F9-CA17-439F-AB26-E0EF42F57311}" destId="{7780E26E-5DFD-8145-B811-CEC593C49452}" srcOrd="0" destOrd="0" presId="urn:microsoft.com/office/officeart/2008/layout/LinedList"/>
    <dgm:cxn modelId="{4EE8D9AE-EF6E-4BBE-A5F7-555E4DEF4070}" srcId="{07FF6F31-3769-4682-B6C5-259C30A04B11}" destId="{FE071214-CADE-4BD5-B8A2-1A91991549EA}" srcOrd="0" destOrd="0" parTransId="{4C2A2684-278A-4E57-82BF-0195FD77A957}" sibTransId="{F37E8E7A-5E47-4947-9E93-FF03B134FA93}"/>
    <dgm:cxn modelId="{B6AD53B7-5C4B-EE44-83D3-1BF4B120E1C2}" type="presOf" srcId="{0D31A035-DCFF-4C65-B1B3-B4AFB2642D21}" destId="{5C3202EA-B3D2-8946-BFB3-67DA5FD78331}" srcOrd="0" destOrd="0" presId="urn:microsoft.com/office/officeart/2008/layout/LinedList"/>
    <dgm:cxn modelId="{075266BA-3709-2142-9E81-E8AD26BEC7CD}" type="presOf" srcId="{1A4456DD-A02C-4B9A-A3E0-03075C35B86D}" destId="{52993977-8406-4C45-B727-FD81A528EA96}" srcOrd="0" destOrd="0" presId="urn:microsoft.com/office/officeart/2008/layout/LinedList"/>
    <dgm:cxn modelId="{73303FCB-BA8E-40B1-A115-259A623EC3AB}" srcId="{07FF6F31-3769-4682-B6C5-259C30A04B11}" destId="{BD63FE16-50FC-4C20-85F8-4F7EBD90C1A5}" srcOrd="1" destOrd="0" parTransId="{CE5E5774-26F3-4C49-960C-414634C1376C}" sibTransId="{5CC505C3-1A85-4504-B557-E6C79E0BCF50}"/>
    <dgm:cxn modelId="{93A00DE8-1A42-4C98-BC5E-142314CE2DDD}" srcId="{07FF6F31-3769-4682-B6C5-259C30A04B11}" destId="{0D31A035-DCFF-4C65-B1B3-B4AFB2642D21}" srcOrd="3" destOrd="0" parTransId="{F6A89D44-EF6A-4785-957D-65E65E462E1D}" sibTransId="{0A3BB1D5-127F-4343-976A-C83E673CB6C6}"/>
    <dgm:cxn modelId="{E33E7FB8-0320-1344-AF7E-66CD74278FA2}" type="presParOf" srcId="{9E10652D-0EBD-9E4E-913B-7F91B1D8BD89}" destId="{8BB2E5E6-267A-9B4E-A61A-AFAAF3320F06}" srcOrd="0" destOrd="0" presId="urn:microsoft.com/office/officeart/2008/layout/LinedList"/>
    <dgm:cxn modelId="{70BB2303-A40F-1D48-BFAF-C67C5D754C4D}" type="presParOf" srcId="{9E10652D-0EBD-9E4E-913B-7F91B1D8BD89}" destId="{335DCC9F-54B4-2540-B138-C8A48CF6743D}" srcOrd="1" destOrd="0" presId="urn:microsoft.com/office/officeart/2008/layout/LinedList"/>
    <dgm:cxn modelId="{407C0DE4-8C13-A845-B397-C4EF7DBC27D5}" type="presParOf" srcId="{335DCC9F-54B4-2540-B138-C8A48CF6743D}" destId="{8708D717-0D07-1C40-920A-DD50AC87D2BA}" srcOrd="0" destOrd="0" presId="urn:microsoft.com/office/officeart/2008/layout/LinedList"/>
    <dgm:cxn modelId="{EB29FFD3-BBD4-844E-8D22-99DF451ED9D0}" type="presParOf" srcId="{335DCC9F-54B4-2540-B138-C8A48CF6743D}" destId="{6B499440-A739-D044-913E-4F1E1352FC50}" srcOrd="1" destOrd="0" presId="urn:microsoft.com/office/officeart/2008/layout/LinedList"/>
    <dgm:cxn modelId="{C450591B-DF05-E542-A1EB-1CE16B029572}" type="presParOf" srcId="{9E10652D-0EBD-9E4E-913B-7F91B1D8BD89}" destId="{34A595F6-A43B-334F-8638-0804241280D2}" srcOrd="2" destOrd="0" presId="urn:microsoft.com/office/officeart/2008/layout/LinedList"/>
    <dgm:cxn modelId="{2C0DDDD8-564D-524B-8B99-1A23AC46988C}" type="presParOf" srcId="{9E10652D-0EBD-9E4E-913B-7F91B1D8BD89}" destId="{3FB57BAB-F31E-3B4D-A76E-EF2983179B5A}" srcOrd="3" destOrd="0" presId="urn:microsoft.com/office/officeart/2008/layout/LinedList"/>
    <dgm:cxn modelId="{8847A70B-EAD3-C04A-8BD7-8A1DD84A56EA}" type="presParOf" srcId="{3FB57BAB-F31E-3B4D-A76E-EF2983179B5A}" destId="{CC387650-E5D9-DB45-A3BF-4535C361F22F}" srcOrd="0" destOrd="0" presId="urn:microsoft.com/office/officeart/2008/layout/LinedList"/>
    <dgm:cxn modelId="{98B6156B-3258-064A-89B8-AB6189A5CA47}" type="presParOf" srcId="{3FB57BAB-F31E-3B4D-A76E-EF2983179B5A}" destId="{AE48E232-923B-3B41-988B-9D710FE2C33F}" srcOrd="1" destOrd="0" presId="urn:microsoft.com/office/officeart/2008/layout/LinedList"/>
    <dgm:cxn modelId="{A8877E9B-11FE-084B-B445-DF2FCB6CB0CC}" type="presParOf" srcId="{9E10652D-0EBD-9E4E-913B-7F91B1D8BD89}" destId="{EB7C5AA5-51FA-8E4B-A3EE-97A6C4A1F135}" srcOrd="4" destOrd="0" presId="urn:microsoft.com/office/officeart/2008/layout/LinedList"/>
    <dgm:cxn modelId="{D0497D17-58CD-1340-848D-487CEF3311E9}" type="presParOf" srcId="{9E10652D-0EBD-9E4E-913B-7F91B1D8BD89}" destId="{96F4FDB1-AFD7-C34F-A065-FE31A72F8715}" srcOrd="5" destOrd="0" presId="urn:microsoft.com/office/officeart/2008/layout/LinedList"/>
    <dgm:cxn modelId="{C16076F5-14D4-B84B-AB84-BBE18263C30C}" type="presParOf" srcId="{96F4FDB1-AFD7-C34F-A065-FE31A72F8715}" destId="{7780E26E-5DFD-8145-B811-CEC593C49452}" srcOrd="0" destOrd="0" presId="urn:microsoft.com/office/officeart/2008/layout/LinedList"/>
    <dgm:cxn modelId="{879A381C-64F1-6849-845E-5C6EAFDBE450}" type="presParOf" srcId="{96F4FDB1-AFD7-C34F-A065-FE31A72F8715}" destId="{47F8C5FC-1FB2-3545-BFE6-F4BB4D838D1F}" srcOrd="1" destOrd="0" presId="urn:microsoft.com/office/officeart/2008/layout/LinedList"/>
    <dgm:cxn modelId="{3847E115-21D3-3E42-9FA7-C467D9C4C28D}" type="presParOf" srcId="{9E10652D-0EBD-9E4E-913B-7F91B1D8BD89}" destId="{0D63EB6F-EC5F-BA42-9EEB-EFC16CDCB151}" srcOrd="6" destOrd="0" presId="urn:microsoft.com/office/officeart/2008/layout/LinedList"/>
    <dgm:cxn modelId="{823A3282-2F85-214C-96CA-9CAF867DF1AC}" type="presParOf" srcId="{9E10652D-0EBD-9E4E-913B-7F91B1D8BD89}" destId="{7A853074-F08B-6248-B2FE-022301E31DC0}" srcOrd="7" destOrd="0" presId="urn:microsoft.com/office/officeart/2008/layout/LinedList"/>
    <dgm:cxn modelId="{61DE4BBC-882D-794F-AA4A-A41CD15A505F}" type="presParOf" srcId="{7A853074-F08B-6248-B2FE-022301E31DC0}" destId="{5C3202EA-B3D2-8946-BFB3-67DA5FD78331}" srcOrd="0" destOrd="0" presId="urn:microsoft.com/office/officeart/2008/layout/LinedList"/>
    <dgm:cxn modelId="{BF7BF101-EE25-4749-855B-0022A83C38C9}" type="presParOf" srcId="{7A853074-F08B-6248-B2FE-022301E31DC0}" destId="{769F4A39-3031-5146-A8E5-B5762C4C935E}" srcOrd="1" destOrd="0" presId="urn:microsoft.com/office/officeart/2008/layout/LinedList"/>
    <dgm:cxn modelId="{4F0DCACF-CD37-B04C-817A-B80BCFBE9224}" type="presParOf" srcId="{9E10652D-0EBD-9E4E-913B-7F91B1D8BD89}" destId="{4199AD5D-D04E-E049-8C5A-28BBC08C757C}" srcOrd="8" destOrd="0" presId="urn:microsoft.com/office/officeart/2008/layout/LinedList"/>
    <dgm:cxn modelId="{E219A6B8-5EA7-3840-ADC5-8A73C67A5253}" type="presParOf" srcId="{9E10652D-0EBD-9E4E-913B-7F91B1D8BD89}" destId="{9F50D646-BAA6-3E42-8FCF-181F91C70A98}" srcOrd="9" destOrd="0" presId="urn:microsoft.com/office/officeart/2008/layout/LinedList"/>
    <dgm:cxn modelId="{45D754D0-8E58-A648-BE45-678B87562A46}" type="presParOf" srcId="{9F50D646-BAA6-3E42-8FCF-181F91C70A98}" destId="{52993977-8406-4C45-B727-FD81A528EA96}" srcOrd="0" destOrd="0" presId="urn:microsoft.com/office/officeart/2008/layout/LinedList"/>
    <dgm:cxn modelId="{2E45993C-9015-8341-9810-E093E23A6B11}" type="presParOf" srcId="{9F50D646-BAA6-3E42-8FCF-181F91C70A98}" destId="{A750A115-FCA3-A945-88A6-9C37825F0F75}" srcOrd="1" destOrd="0" presId="urn:microsoft.com/office/officeart/2008/layout/LinedList"/>
    <dgm:cxn modelId="{F31C9B01-9E37-DD42-A1FF-74F49AE8AE3E}" type="presParOf" srcId="{9E10652D-0EBD-9E4E-913B-7F91B1D8BD89}" destId="{E64EBC64-4B9A-0046-98F3-8AC4B6EB88B7}" srcOrd="10" destOrd="0" presId="urn:microsoft.com/office/officeart/2008/layout/LinedList"/>
    <dgm:cxn modelId="{8A3335F5-08C6-624F-83AC-6FC0419DB364}" type="presParOf" srcId="{9E10652D-0EBD-9E4E-913B-7F91B1D8BD89}" destId="{3C1DBDE5-DF8C-F14E-AC35-CFE3BD242EBC}" srcOrd="11" destOrd="0" presId="urn:microsoft.com/office/officeart/2008/layout/LinedList"/>
    <dgm:cxn modelId="{117C0B44-A0F0-9849-A8CC-34519AF3AB31}" type="presParOf" srcId="{3C1DBDE5-DF8C-F14E-AC35-CFE3BD242EBC}" destId="{516ED687-CAFB-D349-969E-3F40B30A877C}" srcOrd="0" destOrd="0" presId="urn:microsoft.com/office/officeart/2008/layout/LinedList"/>
    <dgm:cxn modelId="{0839966C-EA61-6B4A-92E0-9F6578F39770}" type="presParOf" srcId="{3C1DBDE5-DF8C-F14E-AC35-CFE3BD242EBC}" destId="{C96AB887-719F-514D-9D6E-5A3443C7B0F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05DDAF-0701-4894-99E6-BB58F662854A}" type="doc">
      <dgm:prSet loTypeId="urn:microsoft.com/office/officeart/2005/8/layout/process4" loCatId="process" qsTypeId="urn:microsoft.com/office/officeart/2005/8/quickstyle/simple1#23" qsCatId="simple" csTypeId="urn:microsoft.com/office/officeart/2005/8/colors/colorful5#5" csCatId="colorful" phldr="1"/>
      <dgm:spPr/>
      <dgm:t>
        <a:bodyPr/>
        <a:lstStyle/>
        <a:p>
          <a:endParaRPr lang="en-US"/>
        </a:p>
      </dgm:t>
    </dgm:pt>
    <dgm:pt modelId="{A88B82D2-49D6-4139-9A59-F738F7B1B0D2}">
      <dgm:prSet/>
      <dgm:spPr/>
      <dgm:t>
        <a:bodyPr/>
        <a:lstStyle/>
        <a:p>
          <a:r>
            <a:rPr lang="en-US"/>
            <a:t>Log Odds of sex recidivism in a six-month period declines by </a:t>
          </a:r>
        </a:p>
      </dgm:t>
    </dgm:pt>
    <dgm:pt modelId="{F951417F-F422-46B2-8933-AD43A2EF0F8D}" type="parTrans" cxnId="{64C2A25A-85B1-454F-8F6C-3AC7C234DC74}">
      <dgm:prSet/>
      <dgm:spPr/>
      <dgm:t>
        <a:bodyPr/>
        <a:lstStyle/>
        <a:p>
          <a:endParaRPr lang="en-US"/>
        </a:p>
      </dgm:t>
    </dgm:pt>
    <dgm:pt modelId="{989C99EB-FA9C-4F79-B857-B79586364D82}" type="sibTrans" cxnId="{64C2A25A-85B1-454F-8F6C-3AC7C234DC74}">
      <dgm:prSet/>
      <dgm:spPr/>
      <dgm:t>
        <a:bodyPr/>
        <a:lstStyle/>
        <a:p>
          <a:endParaRPr lang="en-US"/>
        </a:p>
      </dgm:t>
    </dgm:pt>
    <dgm:pt modelId="{743BF7B8-4F9A-438B-9D65-225E96011475}">
      <dgm:prSet/>
      <dgm:spPr/>
      <dgm:t>
        <a:bodyPr/>
        <a:lstStyle/>
        <a:p>
          <a:r>
            <a:rPr lang="en-US"/>
            <a:t>-0.130 </a:t>
          </a:r>
        </a:p>
      </dgm:t>
    </dgm:pt>
    <dgm:pt modelId="{5A56AE26-A288-4BFB-9CEB-3915BF0152E0}" type="parTrans" cxnId="{A706CFFB-E269-4B30-89F6-4053055CB45C}">
      <dgm:prSet/>
      <dgm:spPr/>
      <dgm:t>
        <a:bodyPr/>
        <a:lstStyle/>
        <a:p>
          <a:endParaRPr lang="en-US"/>
        </a:p>
      </dgm:t>
    </dgm:pt>
    <dgm:pt modelId="{1E3A0701-019A-46A3-9F3B-8E9E022EC1C4}" type="sibTrans" cxnId="{A706CFFB-E269-4B30-89F6-4053055CB45C}">
      <dgm:prSet/>
      <dgm:spPr/>
      <dgm:t>
        <a:bodyPr/>
        <a:lstStyle/>
        <a:p>
          <a:endParaRPr lang="en-US"/>
        </a:p>
      </dgm:t>
    </dgm:pt>
    <dgm:pt modelId="{2914F127-E6C4-4145-9CE2-2C0CC7B91C31}">
      <dgm:prSet/>
      <dgm:spPr/>
      <dgm:t>
        <a:bodyPr/>
        <a:lstStyle/>
        <a:p>
          <a:r>
            <a:rPr lang="en-US"/>
            <a:t>for each year the follow up extends (CI=.011)</a:t>
          </a:r>
        </a:p>
      </dgm:t>
    </dgm:pt>
    <dgm:pt modelId="{D2B7E3D9-2E09-429E-A1F6-8A1FD1B425E7}" type="parTrans" cxnId="{E2577186-2BD4-4BC0-9A5E-8603FB41557D}">
      <dgm:prSet/>
      <dgm:spPr/>
      <dgm:t>
        <a:bodyPr/>
        <a:lstStyle/>
        <a:p>
          <a:endParaRPr lang="en-US"/>
        </a:p>
      </dgm:t>
    </dgm:pt>
    <dgm:pt modelId="{63A277E6-881D-409D-A7F3-3388082E44C4}" type="sibTrans" cxnId="{E2577186-2BD4-4BC0-9A5E-8603FB41557D}">
      <dgm:prSet/>
      <dgm:spPr/>
      <dgm:t>
        <a:bodyPr/>
        <a:lstStyle/>
        <a:p>
          <a:endParaRPr lang="en-US"/>
        </a:p>
      </dgm:t>
    </dgm:pt>
    <dgm:pt modelId="{EC3722F6-E467-4013-ABB1-5B07B6B2EC4B}">
      <dgm:prSet/>
      <dgm:spPr/>
      <dgm:t>
        <a:bodyPr/>
        <a:lstStyle/>
        <a:p>
          <a:r>
            <a:rPr lang="en-US" dirty="0"/>
            <a:t>The next slides shows graphically how a constant time-free effect steadily reduces the twelve-month hazard rate</a:t>
          </a:r>
        </a:p>
      </dgm:t>
    </dgm:pt>
    <dgm:pt modelId="{1A5D7E33-D21E-4C9B-AAE7-E075E5B3BEE6}" type="parTrans" cxnId="{75D7B814-C182-436A-974C-C07C5D8C2C3D}">
      <dgm:prSet/>
      <dgm:spPr/>
      <dgm:t>
        <a:bodyPr/>
        <a:lstStyle/>
        <a:p>
          <a:endParaRPr lang="en-US"/>
        </a:p>
      </dgm:t>
    </dgm:pt>
    <dgm:pt modelId="{825A949D-D621-4839-BA9C-5DF4C2B63793}" type="sibTrans" cxnId="{75D7B814-C182-436A-974C-C07C5D8C2C3D}">
      <dgm:prSet/>
      <dgm:spPr/>
      <dgm:t>
        <a:bodyPr/>
        <a:lstStyle/>
        <a:p>
          <a:endParaRPr lang="en-US"/>
        </a:p>
      </dgm:t>
    </dgm:pt>
    <dgm:pt modelId="{176397E7-8FAA-D442-B712-558FD22DA9CD}" type="pres">
      <dgm:prSet presAssocID="{4805DDAF-0701-4894-99E6-BB58F662854A}" presName="Name0" presStyleCnt="0">
        <dgm:presLayoutVars>
          <dgm:dir/>
          <dgm:animLvl val="lvl"/>
          <dgm:resizeHandles val="exact"/>
        </dgm:presLayoutVars>
      </dgm:prSet>
      <dgm:spPr/>
    </dgm:pt>
    <dgm:pt modelId="{CA4CB97F-E34F-274E-9975-6193CC8E1626}" type="pres">
      <dgm:prSet presAssocID="{EC3722F6-E467-4013-ABB1-5B07B6B2EC4B}" presName="boxAndChildren" presStyleCnt="0"/>
      <dgm:spPr/>
    </dgm:pt>
    <dgm:pt modelId="{9FB56278-3345-1B44-987B-04726937020E}" type="pres">
      <dgm:prSet presAssocID="{EC3722F6-E467-4013-ABB1-5B07B6B2EC4B}" presName="parentTextBox" presStyleLbl="node1" presStyleIdx="0" presStyleCnt="2"/>
      <dgm:spPr/>
    </dgm:pt>
    <dgm:pt modelId="{05A71E66-76F5-0E48-AA92-9B48DBD658A0}" type="pres">
      <dgm:prSet presAssocID="{989C99EB-FA9C-4F79-B857-B79586364D82}" presName="sp" presStyleCnt="0"/>
      <dgm:spPr/>
    </dgm:pt>
    <dgm:pt modelId="{D192AEFD-14E0-F941-8C88-F859818D7BFA}" type="pres">
      <dgm:prSet presAssocID="{A88B82D2-49D6-4139-9A59-F738F7B1B0D2}" presName="arrowAndChildren" presStyleCnt="0"/>
      <dgm:spPr/>
    </dgm:pt>
    <dgm:pt modelId="{8651ED08-BC70-EC42-8776-C532669FC19E}" type="pres">
      <dgm:prSet presAssocID="{A88B82D2-49D6-4139-9A59-F738F7B1B0D2}" presName="parentTextArrow" presStyleLbl="node1" presStyleIdx="0" presStyleCnt="2"/>
      <dgm:spPr/>
    </dgm:pt>
    <dgm:pt modelId="{E85DA24F-D661-4F40-B603-7F95FB4EF72E}" type="pres">
      <dgm:prSet presAssocID="{A88B82D2-49D6-4139-9A59-F738F7B1B0D2}" presName="arrow" presStyleLbl="node1" presStyleIdx="1" presStyleCnt="2"/>
      <dgm:spPr/>
    </dgm:pt>
    <dgm:pt modelId="{61776757-5558-964A-9AA1-AF308B774210}" type="pres">
      <dgm:prSet presAssocID="{A88B82D2-49D6-4139-9A59-F738F7B1B0D2}" presName="descendantArrow" presStyleCnt="0"/>
      <dgm:spPr/>
    </dgm:pt>
    <dgm:pt modelId="{9CBA7FA0-0F1B-CE40-ADC5-3B4B9BD13616}" type="pres">
      <dgm:prSet presAssocID="{743BF7B8-4F9A-438B-9D65-225E96011475}" presName="childTextArrow" presStyleLbl="fgAccFollowNode1" presStyleIdx="0" presStyleCnt="2">
        <dgm:presLayoutVars>
          <dgm:bulletEnabled val="1"/>
        </dgm:presLayoutVars>
      </dgm:prSet>
      <dgm:spPr/>
    </dgm:pt>
    <dgm:pt modelId="{171F8F6F-8560-B945-AD05-7F7BBE10C133}" type="pres">
      <dgm:prSet presAssocID="{2914F127-E6C4-4145-9CE2-2C0CC7B91C31}" presName="childTextArrow" presStyleLbl="fgAccFollowNode1" presStyleIdx="1" presStyleCnt="2">
        <dgm:presLayoutVars>
          <dgm:bulletEnabled val="1"/>
        </dgm:presLayoutVars>
      </dgm:prSet>
      <dgm:spPr/>
    </dgm:pt>
  </dgm:ptLst>
  <dgm:cxnLst>
    <dgm:cxn modelId="{EAA37B13-E8C3-2240-B3BA-D5B94036A4FD}" type="presOf" srcId="{A88B82D2-49D6-4139-9A59-F738F7B1B0D2}" destId="{E85DA24F-D661-4F40-B603-7F95FB4EF72E}" srcOrd="1" destOrd="0" presId="urn:microsoft.com/office/officeart/2005/8/layout/process4"/>
    <dgm:cxn modelId="{75D7B814-C182-436A-974C-C07C5D8C2C3D}" srcId="{4805DDAF-0701-4894-99E6-BB58F662854A}" destId="{EC3722F6-E467-4013-ABB1-5B07B6B2EC4B}" srcOrd="1" destOrd="0" parTransId="{1A5D7E33-D21E-4C9B-AAE7-E075E5B3BEE6}" sibTransId="{825A949D-D621-4839-BA9C-5DF4C2B63793}"/>
    <dgm:cxn modelId="{07A44D36-5E10-8A4D-A234-89A663243C45}" type="presOf" srcId="{A88B82D2-49D6-4139-9A59-F738F7B1B0D2}" destId="{8651ED08-BC70-EC42-8776-C532669FC19E}" srcOrd="0" destOrd="0" presId="urn:microsoft.com/office/officeart/2005/8/layout/process4"/>
    <dgm:cxn modelId="{64C2A25A-85B1-454F-8F6C-3AC7C234DC74}" srcId="{4805DDAF-0701-4894-99E6-BB58F662854A}" destId="{A88B82D2-49D6-4139-9A59-F738F7B1B0D2}" srcOrd="0" destOrd="0" parTransId="{F951417F-F422-46B2-8933-AD43A2EF0F8D}" sibTransId="{989C99EB-FA9C-4F79-B857-B79586364D82}"/>
    <dgm:cxn modelId="{75090776-8696-7D42-AB42-8259785B2D34}" type="presOf" srcId="{743BF7B8-4F9A-438B-9D65-225E96011475}" destId="{9CBA7FA0-0F1B-CE40-ADC5-3B4B9BD13616}" srcOrd="0" destOrd="0" presId="urn:microsoft.com/office/officeart/2005/8/layout/process4"/>
    <dgm:cxn modelId="{E2577186-2BD4-4BC0-9A5E-8603FB41557D}" srcId="{A88B82D2-49D6-4139-9A59-F738F7B1B0D2}" destId="{2914F127-E6C4-4145-9CE2-2C0CC7B91C31}" srcOrd="1" destOrd="0" parTransId="{D2B7E3D9-2E09-429E-A1F6-8A1FD1B425E7}" sibTransId="{63A277E6-881D-409D-A7F3-3388082E44C4}"/>
    <dgm:cxn modelId="{4E217EB0-8E02-1B47-9596-15D5823638F8}" type="presOf" srcId="{EC3722F6-E467-4013-ABB1-5B07B6B2EC4B}" destId="{9FB56278-3345-1B44-987B-04726937020E}" srcOrd="0" destOrd="0" presId="urn:microsoft.com/office/officeart/2005/8/layout/process4"/>
    <dgm:cxn modelId="{5AF908B6-1ED6-2F42-9B87-7AD3EFE8C6EB}" type="presOf" srcId="{4805DDAF-0701-4894-99E6-BB58F662854A}" destId="{176397E7-8FAA-D442-B712-558FD22DA9CD}" srcOrd="0" destOrd="0" presId="urn:microsoft.com/office/officeart/2005/8/layout/process4"/>
    <dgm:cxn modelId="{476226C9-C8F9-EC4B-8246-3B6FB874CDE0}" type="presOf" srcId="{2914F127-E6C4-4145-9CE2-2C0CC7B91C31}" destId="{171F8F6F-8560-B945-AD05-7F7BBE10C133}" srcOrd="0" destOrd="0" presId="urn:microsoft.com/office/officeart/2005/8/layout/process4"/>
    <dgm:cxn modelId="{A706CFFB-E269-4B30-89F6-4053055CB45C}" srcId="{A88B82D2-49D6-4139-9A59-F738F7B1B0D2}" destId="{743BF7B8-4F9A-438B-9D65-225E96011475}" srcOrd="0" destOrd="0" parTransId="{5A56AE26-A288-4BFB-9CEB-3915BF0152E0}" sibTransId="{1E3A0701-019A-46A3-9F3B-8E9E022EC1C4}"/>
    <dgm:cxn modelId="{582B0271-D504-1B44-915D-DD1792643F1A}" type="presParOf" srcId="{176397E7-8FAA-D442-B712-558FD22DA9CD}" destId="{CA4CB97F-E34F-274E-9975-6193CC8E1626}" srcOrd="0" destOrd="0" presId="urn:microsoft.com/office/officeart/2005/8/layout/process4"/>
    <dgm:cxn modelId="{51016CE1-332F-8F48-B46D-91671C7A0803}" type="presParOf" srcId="{CA4CB97F-E34F-274E-9975-6193CC8E1626}" destId="{9FB56278-3345-1B44-987B-04726937020E}" srcOrd="0" destOrd="0" presId="urn:microsoft.com/office/officeart/2005/8/layout/process4"/>
    <dgm:cxn modelId="{700CDEF1-70FE-8F4F-B472-83F97D320F98}" type="presParOf" srcId="{176397E7-8FAA-D442-B712-558FD22DA9CD}" destId="{05A71E66-76F5-0E48-AA92-9B48DBD658A0}" srcOrd="1" destOrd="0" presId="urn:microsoft.com/office/officeart/2005/8/layout/process4"/>
    <dgm:cxn modelId="{C22C1D97-499A-E448-9573-AEA9E9CE5401}" type="presParOf" srcId="{176397E7-8FAA-D442-B712-558FD22DA9CD}" destId="{D192AEFD-14E0-F941-8C88-F859818D7BFA}" srcOrd="2" destOrd="0" presId="urn:microsoft.com/office/officeart/2005/8/layout/process4"/>
    <dgm:cxn modelId="{FCF35EA1-577F-3C43-B50B-D69775713C4F}" type="presParOf" srcId="{D192AEFD-14E0-F941-8C88-F859818D7BFA}" destId="{8651ED08-BC70-EC42-8776-C532669FC19E}" srcOrd="0" destOrd="0" presId="urn:microsoft.com/office/officeart/2005/8/layout/process4"/>
    <dgm:cxn modelId="{ADE91EAB-B6F7-5945-8B1E-963ED023ED34}" type="presParOf" srcId="{D192AEFD-14E0-F941-8C88-F859818D7BFA}" destId="{E85DA24F-D661-4F40-B603-7F95FB4EF72E}" srcOrd="1" destOrd="0" presId="urn:microsoft.com/office/officeart/2005/8/layout/process4"/>
    <dgm:cxn modelId="{F3E6879E-172E-0B4E-8880-D72B6078926A}" type="presParOf" srcId="{D192AEFD-14E0-F941-8C88-F859818D7BFA}" destId="{61776757-5558-964A-9AA1-AF308B774210}" srcOrd="2" destOrd="0" presId="urn:microsoft.com/office/officeart/2005/8/layout/process4"/>
    <dgm:cxn modelId="{16CD3617-585F-DB46-8637-0A408CC47731}" type="presParOf" srcId="{61776757-5558-964A-9AA1-AF308B774210}" destId="{9CBA7FA0-0F1B-CE40-ADC5-3B4B9BD13616}" srcOrd="0" destOrd="0" presId="urn:microsoft.com/office/officeart/2005/8/layout/process4"/>
    <dgm:cxn modelId="{956FC874-6597-4149-9573-C5D291AF7A57}" type="presParOf" srcId="{61776757-5558-964A-9AA1-AF308B774210}" destId="{171F8F6F-8560-B945-AD05-7F7BBE10C133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341FB3-0983-4577-81D0-957640EBAB62}" type="doc">
      <dgm:prSet loTypeId="urn:microsoft.com/office/officeart/2005/8/layout/vList2" loCatId="list" qsTypeId="urn:microsoft.com/office/officeart/2005/8/quickstyle/simple4#5" qsCatId="simple" csTypeId="urn:microsoft.com/office/officeart/2005/8/colors/colorful5#6" csCatId="colorful"/>
      <dgm:spPr/>
      <dgm:t>
        <a:bodyPr/>
        <a:lstStyle/>
        <a:p>
          <a:endParaRPr lang="en-US"/>
        </a:p>
      </dgm:t>
    </dgm:pt>
    <dgm:pt modelId="{99CB13A4-2B30-4079-A5A9-988146C0A75F}">
      <dgm:prSet/>
      <dgm:spPr/>
      <dgm:t>
        <a:bodyPr/>
        <a:lstStyle/>
        <a:p>
          <a:r>
            <a:rPr lang="en-US"/>
            <a:t>Sexual recidivism rates increase as the follow up increases</a:t>
          </a:r>
        </a:p>
      </dgm:t>
    </dgm:pt>
    <dgm:pt modelId="{B9D88AB1-24E0-46E7-AAFB-8A678DCFA6C6}" type="parTrans" cxnId="{DFC919B2-4B89-439A-8D04-5F3B3F185C8C}">
      <dgm:prSet/>
      <dgm:spPr/>
      <dgm:t>
        <a:bodyPr/>
        <a:lstStyle/>
        <a:p>
          <a:endParaRPr lang="en-US"/>
        </a:p>
      </dgm:t>
    </dgm:pt>
    <dgm:pt modelId="{A9F58543-B0CF-42D5-9555-5FCCBC8BA0C7}" type="sibTrans" cxnId="{DFC919B2-4B89-439A-8D04-5F3B3F185C8C}">
      <dgm:prSet/>
      <dgm:spPr/>
      <dgm:t>
        <a:bodyPr/>
        <a:lstStyle/>
        <a:p>
          <a:endParaRPr lang="en-US"/>
        </a:p>
      </dgm:t>
    </dgm:pt>
    <dgm:pt modelId="{1B4789DD-1580-4DCB-B1EF-D65A12BAD7F7}">
      <dgm:prSet/>
      <dgm:spPr/>
      <dgm:t>
        <a:bodyPr/>
        <a:lstStyle/>
        <a:p>
          <a:r>
            <a:rPr lang="en-US"/>
            <a:t>The way this happens is quite orderly and has been modeled mathematically</a:t>
          </a:r>
        </a:p>
      </dgm:t>
    </dgm:pt>
    <dgm:pt modelId="{694D1CD4-419F-465B-BD5D-C7990B999114}" type="parTrans" cxnId="{8B141A32-76E4-4AE1-AE94-74B629858CD9}">
      <dgm:prSet/>
      <dgm:spPr/>
      <dgm:t>
        <a:bodyPr/>
        <a:lstStyle/>
        <a:p>
          <a:endParaRPr lang="en-US"/>
        </a:p>
      </dgm:t>
    </dgm:pt>
    <dgm:pt modelId="{C91B24CE-7066-49C7-97E0-9450915B1086}" type="sibTrans" cxnId="{8B141A32-76E4-4AE1-AE94-74B629858CD9}">
      <dgm:prSet/>
      <dgm:spPr/>
      <dgm:t>
        <a:bodyPr/>
        <a:lstStyle/>
        <a:p>
          <a:endParaRPr lang="en-US"/>
        </a:p>
      </dgm:t>
    </dgm:pt>
    <dgm:pt modelId="{4F041045-FD7A-C240-967C-18E3726A7AD1}" type="pres">
      <dgm:prSet presAssocID="{4F341FB3-0983-4577-81D0-957640EBAB62}" presName="linear" presStyleCnt="0">
        <dgm:presLayoutVars>
          <dgm:animLvl val="lvl"/>
          <dgm:resizeHandles val="exact"/>
        </dgm:presLayoutVars>
      </dgm:prSet>
      <dgm:spPr/>
    </dgm:pt>
    <dgm:pt modelId="{A0B328FD-36FF-9148-8949-81C634394A2B}" type="pres">
      <dgm:prSet presAssocID="{99CB13A4-2B30-4079-A5A9-988146C0A75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814137-A7F1-8544-A44E-448BFA97C8D5}" type="pres">
      <dgm:prSet presAssocID="{A9F58543-B0CF-42D5-9555-5FCCBC8BA0C7}" presName="spacer" presStyleCnt="0"/>
      <dgm:spPr/>
    </dgm:pt>
    <dgm:pt modelId="{C475CF63-F877-C244-ADAC-828D6B8AA28E}" type="pres">
      <dgm:prSet presAssocID="{1B4789DD-1580-4DCB-B1EF-D65A12BAD7F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ED6F100-63A7-B24D-90CA-13263BFC010D}" type="presOf" srcId="{99CB13A4-2B30-4079-A5A9-988146C0A75F}" destId="{A0B328FD-36FF-9148-8949-81C634394A2B}" srcOrd="0" destOrd="0" presId="urn:microsoft.com/office/officeart/2005/8/layout/vList2"/>
    <dgm:cxn modelId="{8B141A32-76E4-4AE1-AE94-74B629858CD9}" srcId="{4F341FB3-0983-4577-81D0-957640EBAB62}" destId="{1B4789DD-1580-4DCB-B1EF-D65A12BAD7F7}" srcOrd="1" destOrd="0" parTransId="{694D1CD4-419F-465B-BD5D-C7990B999114}" sibTransId="{C91B24CE-7066-49C7-97E0-9450915B1086}"/>
    <dgm:cxn modelId="{AF2D7B9D-8251-044B-8BFF-72646EECF71A}" type="presOf" srcId="{4F341FB3-0983-4577-81D0-957640EBAB62}" destId="{4F041045-FD7A-C240-967C-18E3726A7AD1}" srcOrd="0" destOrd="0" presId="urn:microsoft.com/office/officeart/2005/8/layout/vList2"/>
    <dgm:cxn modelId="{DFC919B2-4B89-439A-8D04-5F3B3F185C8C}" srcId="{4F341FB3-0983-4577-81D0-957640EBAB62}" destId="{99CB13A4-2B30-4079-A5A9-988146C0A75F}" srcOrd="0" destOrd="0" parTransId="{B9D88AB1-24E0-46E7-AAFB-8A678DCFA6C6}" sibTransId="{A9F58543-B0CF-42D5-9555-5FCCBC8BA0C7}"/>
    <dgm:cxn modelId="{0628F1ED-59EB-8741-9DD6-ACB9559D091E}" type="presOf" srcId="{1B4789DD-1580-4DCB-B1EF-D65A12BAD7F7}" destId="{C475CF63-F877-C244-ADAC-828D6B8AA28E}" srcOrd="0" destOrd="0" presId="urn:microsoft.com/office/officeart/2005/8/layout/vList2"/>
    <dgm:cxn modelId="{394E9CFF-B8AA-FF46-B3EC-7AAE6C71D1A4}" type="presParOf" srcId="{4F041045-FD7A-C240-967C-18E3726A7AD1}" destId="{A0B328FD-36FF-9148-8949-81C634394A2B}" srcOrd="0" destOrd="0" presId="urn:microsoft.com/office/officeart/2005/8/layout/vList2"/>
    <dgm:cxn modelId="{26C5576E-B51A-6946-A4BA-6BD1D6E81400}" type="presParOf" srcId="{4F041045-FD7A-C240-967C-18E3726A7AD1}" destId="{02814137-A7F1-8544-A44E-448BFA97C8D5}" srcOrd="1" destOrd="0" presId="urn:microsoft.com/office/officeart/2005/8/layout/vList2"/>
    <dgm:cxn modelId="{90FA8965-5F56-D446-B9FC-4F36C8DFBAB4}" type="presParOf" srcId="{4F041045-FD7A-C240-967C-18E3726A7AD1}" destId="{C475CF63-F877-C244-ADAC-828D6B8AA28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94E8DC-9D82-4E65-84AF-D4856AEE5D23}" type="doc">
      <dgm:prSet loTypeId="urn:microsoft.com/office/officeart/2008/layout/LinedList" loCatId="list" qsTypeId="urn:microsoft.com/office/officeart/2005/8/quickstyle/simple4#6" qsCatId="simple" csTypeId="urn:microsoft.com/office/officeart/2005/8/colors/colorful2#8" csCatId="colorful" phldr="1"/>
      <dgm:spPr/>
      <dgm:t>
        <a:bodyPr/>
        <a:lstStyle/>
        <a:p>
          <a:endParaRPr lang="en-US"/>
        </a:p>
      </dgm:t>
    </dgm:pt>
    <dgm:pt modelId="{E77304CE-D1BC-4649-99EC-3850870D1152}">
      <dgm:prSet/>
      <dgm:spPr/>
      <dgm:t>
        <a:bodyPr/>
        <a:lstStyle/>
        <a:p>
          <a:r>
            <a:rPr lang="en-US" dirty="0"/>
            <a:t>The increase in sexual recidivism rates over years of follow-up can be expressed as a graph</a:t>
          </a:r>
        </a:p>
      </dgm:t>
    </dgm:pt>
    <dgm:pt modelId="{57FED853-E1A8-497E-A3F4-23DE7396DF9F}" type="parTrans" cxnId="{1722E44E-24D2-419C-B333-D6D14C1DB352}">
      <dgm:prSet/>
      <dgm:spPr/>
      <dgm:t>
        <a:bodyPr/>
        <a:lstStyle/>
        <a:p>
          <a:endParaRPr lang="en-US"/>
        </a:p>
      </dgm:t>
    </dgm:pt>
    <dgm:pt modelId="{65E9DCE5-6CD6-41E5-AC3C-202265AC4E39}" type="sibTrans" cxnId="{1722E44E-24D2-419C-B333-D6D14C1DB352}">
      <dgm:prSet/>
      <dgm:spPr/>
      <dgm:t>
        <a:bodyPr/>
        <a:lstStyle/>
        <a:p>
          <a:endParaRPr lang="en-US"/>
        </a:p>
      </dgm:t>
    </dgm:pt>
    <dgm:pt modelId="{75FDAD9E-2376-4B88-A5CB-EE60F3915365}">
      <dgm:prSet/>
      <dgm:spPr/>
      <dgm:t>
        <a:bodyPr/>
        <a:lstStyle/>
        <a:p>
          <a:r>
            <a:rPr lang="en-US"/>
            <a:t>Each starting level of risk has its own graph of how the cumulative reconviction rate increases over time</a:t>
          </a:r>
        </a:p>
      </dgm:t>
    </dgm:pt>
    <dgm:pt modelId="{9FA249F3-B875-4346-BDD0-0CAC8D33533B}" type="parTrans" cxnId="{81D80F13-3BE4-4672-B174-EB2D72DA8DA9}">
      <dgm:prSet/>
      <dgm:spPr/>
      <dgm:t>
        <a:bodyPr/>
        <a:lstStyle/>
        <a:p>
          <a:endParaRPr lang="en-US"/>
        </a:p>
      </dgm:t>
    </dgm:pt>
    <dgm:pt modelId="{373A8913-6B57-4311-B882-30F57253B751}" type="sibTrans" cxnId="{81D80F13-3BE4-4672-B174-EB2D72DA8DA9}">
      <dgm:prSet/>
      <dgm:spPr/>
      <dgm:t>
        <a:bodyPr/>
        <a:lstStyle/>
        <a:p>
          <a:endParaRPr lang="en-US"/>
        </a:p>
      </dgm:t>
    </dgm:pt>
    <dgm:pt modelId="{C8BF09D1-3A5E-4557-AFD1-E1998D36D4E9}">
      <dgm:prSet/>
      <dgm:spPr/>
      <dgm:t>
        <a:bodyPr/>
        <a:lstStyle/>
        <a:p>
          <a:r>
            <a:rPr lang="en-US"/>
            <a:t>These graphs don’t cross</a:t>
          </a:r>
        </a:p>
      </dgm:t>
    </dgm:pt>
    <dgm:pt modelId="{60D338A0-9D51-4F0B-A87D-E32924621FBA}" type="parTrans" cxnId="{FBD3979B-5614-43E9-BDA7-ED8447EF1979}">
      <dgm:prSet/>
      <dgm:spPr/>
      <dgm:t>
        <a:bodyPr/>
        <a:lstStyle/>
        <a:p>
          <a:endParaRPr lang="en-US"/>
        </a:p>
      </dgm:t>
    </dgm:pt>
    <dgm:pt modelId="{94B9BE46-CC15-4002-86C5-12AF8D6C7A0C}" type="sibTrans" cxnId="{FBD3979B-5614-43E9-BDA7-ED8447EF1979}">
      <dgm:prSet/>
      <dgm:spPr/>
      <dgm:t>
        <a:bodyPr/>
        <a:lstStyle/>
        <a:p>
          <a:endParaRPr lang="en-US"/>
        </a:p>
      </dgm:t>
    </dgm:pt>
    <dgm:pt modelId="{9FBEC937-C257-4966-B440-EBEE2FB8F380}">
      <dgm:prSet/>
      <dgm:spPr/>
      <dgm:t>
        <a:bodyPr/>
        <a:lstStyle/>
        <a:p>
          <a:r>
            <a:rPr lang="en-US"/>
            <a:t>This means if we know which graph a (say) 5-year recidivism rate sits on you can run forward along the graph to find the associated 20-year rate</a:t>
          </a:r>
        </a:p>
      </dgm:t>
    </dgm:pt>
    <dgm:pt modelId="{A1E5A217-1B61-487C-8887-1290BA0848CF}" type="parTrans" cxnId="{AF7CD7A5-1E2F-48D0-AD76-E0425AF1A68E}">
      <dgm:prSet/>
      <dgm:spPr/>
      <dgm:t>
        <a:bodyPr/>
        <a:lstStyle/>
        <a:p>
          <a:endParaRPr lang="en-US"/>
        </a:p>
      </dgm:t>
    </dgm:pt>
    <dgm:pt modelId="{D1F10F36-573A-4598-A2A3-9A57DE81A97C}" type="sibTrans" cxnId="{AF7CD7A5-1E2F-48D0-AD76-E0425AF1A68E}">
      <dgm:prSet/>
      <dgm:spPr/>
      <dgm:t>
        <a:bodyPr/>
        <a:lstStyle/>
        <a:p>
          <a:endParaRPr lang="en-US"/>
        </a:p>
      </dgm:t>
    </dgm:pt>
    <dgm:pt modelId="{FA7A9A39-F3E5-A242-8CF9-DB174D9D371B}" type="pres">
      <dgm:prSet presAssocID="{E194E8DC-9D82-4E65-84AF-D4856AEE5D23}" presName="vert0" presStyleCnt="0">
        <dgm:presLayoutVars>
          <dgm:dir/>
          <dgm:animOne val="branch"/>
          <dgm:animLvl val="lvl"/>
        </dgm:presLayoutVars>
      </dgm:prSet>
      <dgm:spPr/>
    </dgm:pt>
    <dgm:pt modelId="{5E7CB5E8-2ADF-D946-9799-C1F3468F3DCA}" type="pres">
      <dgm:prSet presAssocID="{E77304CE-D1BC-4649-99EC-3850870D1152}" presName="thickLine" presStyleLbl="alignNode1" presStyleIdx="0" presStyleCnt="4"/>
      <dgm:spPr/>
    </dgm:pt>
    <dgm:pt modelId="{67B185C7-5D88-F948-BD5A-D8B591F4BE7C}" type="pres">
      <dgm:prSet presAssocID="{E77304CE-D1BC-4649-99EC-3850870D1152}" presName="horz1" presStyleCnt="0"/>
      <dgm:spPr/>
    </dgm:pt>
    <dgm:pt modelId="{3DC4FE29-C900-1F43-B897-2FC419E8E925}" type="pres">
      <dgm:prSet presAssocID="{E77304CE-D1BC-4649-99EC-3850870D1152}" presName="tx1" presStyleLbl="revTx" presStyleIdx="0" presStyleCnt="4"/>
      <dgm:spPr/>
    </dgm:pt>
    <dgm:pt modelId="{951754B3-AF71-4F4F-87CA-70745E6A64AF}" type="pres">
      <dgm:prSet presAssocID="{E77304CE-D1BC-4649-99EC-3850870D1152}" presName="vert1" presStyleCnt="0"/>
      <dgm:spPr/>
    </dgm:pt>
    <dgm:pt modelId="{CA67390D-D7AF-B540-B535-9EEE8E999689}" type="pres">
      <dgm:prSet presAssocID="{75FDAD9E-2376-4B88-A5CB-EE60F3915365}" presName="thickLine" presStyleLbl="alignNode1" presStyleIdx="1" presStyleCnt="4"/>
      <dgm:spPr/>
    </dgm:pt>
    <dgm:pt modelId="{FC66D8B8-27F9-A347-9BE4-1896FCC1D539}" type="pres">
      <dgm:prSet presAssocID="{75FDAD9E-2376-4B88-A5CB-EE60F3915365}" presName="horz1" presStyleCnt="0"/>
      <dgm:spPr/>
    </dgm:pt>
    <dgm:pt modelId="{9C82B8A7-32F9-7443-807D-541F746183F2}" type="pres">
      <dgm:prSet presAssocID="{75FDAD9E-2376-4B88-A5CB-EE60F3915365}" presName="tx1" presStyleLbl="revTx" presStyleIdx="1" presStyleCnt="4"/>
      <dgm:spPr/>
    </dgm:pt>
    <dgm:pt modelId="{751C997F-EB74-2F4C-8473-E9EE617CF11B}" type="pres">
      <dgm:prSet presAssocID="{75FDAD9E-2376-4B88-A5CB-EE60F3915365}" presName="vert1" presStyleCnt="0"/>
      <dgm:spPr/>
    </dgm:pt>
    <dgm:pt modelId="{68D5CC26-58C8-2740-9923-F08FAD9827E0}" type="pres">
      <dgm:prSet presAssocID="{C8BF09D1-3A5E-4557-AFD1-E1998D36D4E9}" presName="thickLine" presStyleLbl="alignNode1" presStyleIdx="2" presStyleCnt="4"/>
      <dgm:spPr/>
    </dgm:pt>
    <dgm:pt modelId="{5C854C5C-8FE3-2045-8930-3D750F6250E2}" type="pres">
      <dgm:prSet presAssocID="{C8BF09D1-3A5E-4557-AFD1-E1998D36D4E9}" presName="horz1" presStyleCnt="0"/>
      <dgm:spPr/>
    </dgm:pt>
    <dgm:pt modelId="{8AB2B3EF-8B03-9F44-BB48-2917C7AC58B0}" type="pres">
      <dgm:prSet presAssocID="{C8BF09D1-3A5E-4557-AFD1-E1998D36D4E9}" presName="tx1" presStyleLbl="revTx" presStyleIdx="2" presStyleCnt="4"/>
      <dgm:spPr/>
    </dgm:pt>
    <dgm:pt modelId="{1B0C10ED-20EC-7843-844D-B67196A2E75D}" type="pres">
      <dgm:prSet presAssocID="{C8BF09D1-3A5E-4557-AFD1-E1998D36D4E9}" presName="vert1" presStyleCnt="0"/>
      <dgm:spPr/>
    </dgm:pt>
    <dgm:pt modelId="{7296BB48-06A0-414B-AC6A-BD2F89480BF6}" type="pres">
      <dgm:prSet presAssocID="{9FBEC937-C257-4966-B440-EBEE2FB8F380}" presName="thickLine" presStyleLbl="alignNode1" presStyleIdx="3" presStyleCnt="4"/>
      <dgm:spPr/>
    </dgm:pt>
    <dgm:pt modelId="{19A976A9-C346-D34F-B133-8387347FA9BD}" type="pres">
      <dgm:prSet presAssocID="{9FBEC937-C257-4966-B440-EBEE2FB8F380}" presName="horz1" presStyleCnt="0"/>
      <dgm:spPr/>
    </dgm:pt>
    <dgm:pt modelId="{2F8464E7-86C7-284E-99DA-477A23CEAD99}" type="pres">
      <dgm:prSet presAssocID="{9FBEC937-C257-4966-B440-EBEE2FB8F380}" presName="tx1" presStyleLbl="revTx" presStyleIdx="3" presStyleCnt="4"/>
      <dgm:spPr/>
    </dgm:pt>
    <dgm:pt modelId="{54F637F2-02FD-CC46-B82F-7A5FB5D3F8DF}" type="pres">
      <dgm:prSet presAssocID="{9FBEC937-C257-4966-B440-EBEE2FB8F380}" presName="vert1" presStyleCnt="0"/>
      <dgm:spPr/>
    </dgm:pt>
  </dgm:ptLst>
  <dgm:cxnLst>
    <dgm:cxn modelId="{81D80F13-3BE4-4672-B174-EB2D72DA8DA9}" srcId="{E194E8DC-9D82-4E65-84AF-D4856AEE5D23}" destId="{75FDAD9E-2376-4B88-A5CB-EE60F3915365}" srcOrd="1" destOrd="0" parTransId="{9FA249F3-B875-4346-BDD0-0CAC8D33533B}" sibTransId="{373A8913-6B57-4311-B882-30F57253B751}"/>
    <dgm:cxn modelId="{017CE339-0F47-8047-8514-0212E6FD64B4}" type="presOf" srcId="{E194E8DC-9D82-4E65-84AF-D4856AEE5D23}" destId="{FA7A9A39-F3E5-A242-8CF9-DB174D9D371B}" srcOrd="0" destOrd="0" presId="urn:microsoft.com/office/officeart/2008/layout/LinedList"/>
    <dgm:cxn modelId="{0C303747-5E2B-234F-B3D1-EB1CBA2C320F}" type="presOf" srcId="{75FDAD9E-2376-4B88-A5CB-EE60F3915365}" destId="{9C82B8A7-32F9-7443-807D-541F746183F2}" srcOrd="0" destOrd="0" presId="urn:microsoft.com/office/officeart/2008/layout/LinedList"/>
    <dgm:cxn modelId="{1722E44E-24D2-419C-B333-D6D14C1DB352}" srcId="{E194E8DC-9D82-4E65-84AF-D4856AEE5D23}" destId="{E77304CE-D1BC-4649-99EC-3850870D1152}" srcOrd="0" destOrd="0" parTransId="{57FED853-E1A8-497E-A3F4-23DE7396DF9F}" sibTransId="{65E9DCE5-6CD6-41E5-AC3C-202265AC4E39}"/>
    <dgm:cxn modelId="{8E22864F-EFAB-2E47-8E14-7A83FA46079F}" type="presOf" srcId="{C8BF09D1-3A5E-4557-AFD1-E1998D36D4E9}" destId="{8AB2B3EF-8B03-9F44-BB48-2917C7AC58B0}" srcOrd="0" destOrd="0" presId="urn:microsoft.com/office/officeart/2008/layout/LinedList"/>
    <dgm:cxn modelId="{FF9C8092-D8B0-BC4A-88E4-7EDE9D502A99}" type="presOf" srcId="{E77304CE-D1BC-4649-99EC-3850870D1152}" destId="{3DC4FE29-C900-1F43-B897-2FC419E8E925}" srcOrd="0" destOrd="0" presId="urn:microsoft.com/office/officeart/2008/layout/LinedList"/>
    <dgm:cxn modelId="{83891794-42B2-2F42-9F4A-01AD6D6B09C7}" type="presOf" srcId="{9FBEC937-C257-4966-B440-EBEE2FB8F380}" destId="{2F8464E7-86C7-284E-99DA-477A23CEAD99}" srcOrd="0" destOrd="0" presId="urn:microsoft.com/office/officeart/2008/layout/LinedList"/>
    <dgm:cxn modelId="{FBD3979B-5614-43E9-BDA7-ED8447EF1979}" srcId="{E194E8DC-9D82-4E65-84AF-D4856AEE5D23}" destId="{C8BF09D1-3A5E-4557-AFD1-E1998D36D4E9}" srcOrd="2" destOrd="0" parTransId="{60D338A0-9D51-4F0B-A87D-E32924621FBA}" sibTransId="{94B9BE46-CC15-4002-86C5-12AF8D6C7A0C}"/>
    <dgm:cxn modelId="{AF7CD7A5-1E2F-48D0-AD76-E0425AF1A68E}" srcId="{E194E8DC-9D82-4E65-84AF-D4856AEE5D23}" destId="{9FBEC937-C257-4966-B440-EBEE2FB8F380}" srcOrd="3" destOrd="0" parTransId="{A1E5A217-1B61-487C-8887-1290BA0848CF}" sibTransId="{D1F10F36-573A-4598-A2A3-9A57DE81A97C}"/>
    <dgm:cxn modelId="{CF589603-EAB2-3E46-B582-4B260769CF86}" type="presParOf" srcId="{FA7A9A39-F3E5-A242-8CF9-DB174D9D371B}" destId="{5E7CB5E8-2ADF-D946-9799-C1F3468F3DCA}" srcOrd="0" destOrd="0" presId="urn:microsoft.com/office/officeart/2008/layout/LinedList"/>
    <dgm:cxn modelId="{AA813164-1105-CD48-9DF7-213FE6C156EB}" type="presParOf" srcId="{FA7A9A39-F3E5-A242-8CF9-DB174D9D371B}" destId="{67B185C7-5D88-F948-BD5A-D8B591F4BE7C}" srcOrd="1" destOrd="0" presId="urn:microsoft.com/office/officeart/2008/layout/LinedList"/>
    <dgm:cxn modelId="{0BF95F70-8C21-454C-8B89-E18FD4A1104B}" type="presParOf" srcId="{67B185C7-5D88-F948-BD5A-D8B591F4BE7C}" destId="{3DC4FE29-C900-1F43-B897-2FC419E8E925}" srcOrd="0" destOrd="0" presId="urn:microsoft.com/office/officeart/2008/layout/LinedList"/>
    <dgm:cxn modelId="{EC92C5D8-9C84-6048-833B-6D3F10BBA01E}" type="presParOf" srcId="{67B185C7-5D88-F948-BD5A-D8B591F4BE7C}" destId="{951754B3-AF71-4F4F-87CA-70745E6A64AF}" srcOrd="1" destOrd="0" presId="urn:microsoft.com/office/officeart/2008/layout/LinedList"/>
    <dgm:cxn modelId="{07332ACA-4616-744F-81E3-41F386D50BD7}" type="presParOf" srcId="{FA7A9A39-F3E5-A242-8CF9-DB174D9D371B}" destId="{CA67390D-D7AF-B540-B535-9EEE8E999689}" srcOrd="2" destOrd="0" presId="urn:microsoft.com/office/officeart/2008/layout/LinedList"/>
    <dgm:cxn modelId="{7FCD5238-6B39-6C4E-AB69-C749A8895965}" type="presParOf" srcId="{FA7A9A39-F3E5-A242-8CF9-DB174D9D371B}" destId="{FC66D8B8-27F9-A347-9BE4-1896FCC1D539}" srcOrd="3" destOrd="0" presId="urn:microsoft.com/office/officeart/2008/layout/LinedList"/>
    <dgm:cxn modelId="{8D2A701E-1CFD-3C4F-A558-F77EC47F5C0D}" type="presParOf" srcId="{FC66D8B8-27F9-A347-9BE4-1896FCC1D539}" destId="{9C82B8A7-32F9-7443-807D-541F746183F2}" srcOrd="0" destOrd="0" presId="urn:microsoft.com/office/officeart/2008/layout/LinedList"/>
    <dgm:cxn modelId="{277838D9-C99B-004C-871A-28B7073A323E}" type="presParOf" srcId="{FC66D8B8-27F9-A347-9BE4-1896FCC1D539}" destId="{751C997F-EB74-2F4C-8473-E9EE617CF11B}" srcOrd="1" destOrd="0" presId="urn:microsoft.com/office/officeart/2008/layout/LinedList"/>
    <dgm:cxn modelId="{9D9A3242-C1B4-E64F-8601-E8337FCDC9D3}" type="presParOf" srcId="{FA7A9A39-F3E5-A242-8CF9-DB174D9D371B}" destId="{68D5CC26-58C8-2740-9923-F08FAD9827E0}" srcOrd="4" destOrd="0" presId="urn:microsoft.com/office/officeart/2008/layout/LinedList"/>
    <dgm:cxn modelId="{2D886476-AE7C-2C4B-B63D-7C5BE2BA30CF}" type="presParOf" srcId="{FA7A9A39-F3E5-A242-8CF9-DB174D9D371B}" destId="{5C854C5C-8FE3-2045-8930-3D750F6250E2}" srcOrd="5" destOrd="0" presId="urn:microsoft.com/office/officeart/2008/layout/LinedList"/>
    <dgm:cxn modelId="{D8C0D541-D8F7-8F4A-AE1D-B73B8E22842C}" type="presParOf" srcId="{5C854C5C-8FE3-2045-8930-3D750F6250E2}" destId="{8AB2B3EF-8B03-9F44-BB48-2917C7AC58B0}" srcOrd="0" destOrd="0" presId="urn:microsoft.com/office/officeart/2008/layout/LinedList"/>
    <dgm:cxn modelId="{8991D139-ECD7-564D-91A3-49825255548F}" type="presParOf" srcId="{5C854C5C-8FE3-2045-8930-3D750F6250E2}" destId="{1B0C10ED-20EC-7843-844D-B67196A2E75D}" srcOrd="1" destOrd="0" presId="urn:microsoft.com/office/officeart/2008/layout/LinedList"/>
    <dgm:cxn modelId="{633C4BD3-2EB7-BC49-88F8-83BD0BF44A9C}" type="presParOf" srcId="{FA7A9A39-F3E5-A242-8CF9-DB174D9D371B}" destId="{7296BB48-06A0-414B-AC6A-BD2F89480BF6}" srcOrd="6" destOrd="0" presId="urn:microsoft.com/office/officeart/2008/layout/LinedList"/>
    <dgm:cxn modelId="{481AC1B2-3D62-4749-A5CC-0EEE30B210C1}" type="presParOf" srcId="{FA7A9A39-F3E5-A242-8CF9-DB174D9D371B}" destId="{19A976A9-C346-D34F-B133-8387347FA9BD}" srcOrd="7" destOrd="0" presId="urn:microsoft.com/office/officeart/2008/layout/LinedList"/>
    <dgm:cxn modelId="{7F17328C-0145-9D4A-9135-C3139490056D}" type="presParOf" srcId="{19A976A9-C346-D34F-B133-8387347FA9BD}" destId="{2F8464E7-86C7-284E-99DA-477A23CEAD99}" srcOrd="0" destOrd="0" presId="urn:microsoft.com/office/officeart/2008/layout/LinedList"/>
    <dgm:cxn modelId="{AEFA6869-9EE7-B64D-AEEE-377A9D82E815}" type="presParOf" srcId="{19A976A9-C346-D34F-B133-8387347FA9BD}" destId="{54F637F2-02FD-CC46-B82F-7A5FB5D3F8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79941BD-40DB-43A0-8A06-A676A0C41021}" type="doc">
      <dgm:prSet loTypeId="urn:microsoft.com/office/officeart/2005/8/layout/vList2" loCatId="list" qsTypeId="urn:microsoft.com/office/officeart/2005/8/quickstyle/simple4#7" qsCatId="simple" csTypeId="urn:microsoft.com/office/officeart/2005/8/colors/colorful2#9" csCatId="colorful"/>
      <dgm:spPr/>
      <dgm:t>
        <a:bodyPr/>
        <a:lstStyle/>
        <a:p>
          <a:endParaRPr lang="en-US"/>
        </a:p>
      </dgm:t>
    </dgm:pt>
    <dgm:pt modelId="{C78EFBBD-39F5-4048-9B64-D7419D44045F}">
      <dgm:prSet/>
      <dgm:spPr/>
      <dgm:t>
        <a:bodyPr/>
        <a:lstStyle/>
        <a:p>
          <a:r>
            <a:rPr lang="en-US"/>
            <a:t>The Calculator is programmed to solve them for you</a:t>
          </a:r>
        </a:p>
      </dgm:t>
    </dgm:pt>
    <dgm:pt modelId="{C71AA763-D950-46D8-9ECD-D9663ADBEE30}" type="parTrans" cxnId="{267A4E51-94F0-44F3-A292-40BE142B846A}">
      <dgm:prSet/>
      <dgm:spPr/>
      <dgm:t>
        <a:bodyPr/>
        <a:lstStyle/>
        <a:p>
          <a:endParaRPr lang="en-US"/>
        </a:p>
      </dgm:t>
    </dgm:pt>
    <dgm:pt modelId="{3FB74D8A-BE2E-417D-9A17-970954AB5CA3}" type="sibTrans" cxnId="{267A4E51-94F0-44F3-A292-40BE142B846A}">
      <dgm:prSet/>
      <dgm:spPr/>
      <dgm:t>
        <a:bodyPr/>
        <a:lstStyle/>
        <a:p>
          <a:endParaRPr lang="en-US"/>
        </a:p>
      </dgm:t>
    </dgm:pt>
    <dgm:pt modelId="{F7C51DAE-B4B4-421F-AC74-3A09819BCB2D}">
      <dgm:prSet/>
      <dgm:spPr/>
      <dgm:t>
        <a:bodyPr/>
        <a:lstStyle/>
        <a:p>
          <a:r>
            <a:rPr lang="en-US"/>
            <a:t>You just have to give it some starting information</a:t>
          </a:r>
        </a:p>
      </dgm:t>
    </dgm:pt>
    <dgm:pt modelId="{0CCE8ACB-21DB-4B30-8BBA-222CA2F58415}" type="parTrans" cxnId="{7DD15D2A-0E7E-4A97-B357-23C81CB17AED}">
      <dgm:prSet/>
      <dgm:spPr/>
      <dgm:t>
        <a:bodyPr/>
        <a:lstStyle/>
        <a:p>
          <a:endParaRPr lang="en-US"/>
        </a:p>
      </dgm:t>
    </dgm:pt>
    <dgm:pt modelId="{C28EDAB2-A6FA-4E4D-900F-69032FECB871}" type="sibTrans" cxnId="{7DD15D2A-0E7E-4A97-B357-23C81CB17AED}">
      <dgm:prSet/>
      <dgm:spPr/>
      <dgm:t>
        <a:bodyPr/>
        <a:lstStyle/>
        <a:p>
          <a:endParaRPr lang="en-US"/>
        </a:p>
      </dgm:t>
    </dgm:pt>
    <dgm:pt modelId="{04CCAFB6-CC19-452D-88F6-AC1DD4438328}">
      <dgm:prSet/>
      <dgm:spPr/>
      <dgm:t>
        <a:bodyPr/>
        <a:lstStyle/>
        <a:p>
          <a:r>
            <a:rPr lang="en-US"/>
            <a:t>A short-term rate with the duration this applies to</a:t>
          </a:r>
        </a:p>
      </dgm:t>
    </dgm:pt>
    <dgm:pt modelId="{99998065-95FF-476F-84B5-2D587916F2C6}" type="parTrans" cxnId="{36579319-0F3F-4AC0-8FB4-104EE56E14F0}">
      <dgm:prSet/>
      <dgm:spPr/>
      <dgm:t>
        <a:bodyPr/>
        <a:lstStyle/>
        <a:p>
          <a:endParaRPr lang="en-US"/>
        </a:p>
      </dgm:t>
    </dgm:pt>
    <dgm:pt modelId="{F20699B0-9638-4631-8A09-CB983250C047}" type="sibTrans" cxnId="{36579319-0F3F-4AC0-8FB4-104EE56E14F0}">
      <dgm:prSet/>
      <dgm:spPr/>
      <dgm:t>
        <a:bodyPr/>
        <a:lstStyle/>
        <a:p>
          <a:endParaRPr lang="en-US"/>
        </a:p>
      </dgm:t>
    </dgm:pt>
    <dgm:pt modelId="{4B2C5488-8AE7-4812-8EBA-B448E7151B79}">
      <dgm:prSet/>
      <dgm:spPr/>
      <dgm:t>
        <a:bodyPr/>
        <a:lstStyle/>
        <a:p>
          <a:r>
            <a:rPr lang="en-US"/>
            <a:t>The date of release from the index (which is the start point)</a:t>
          </a:r>
        </a:p>
      </dgm:t>
    </dgm:pt>
    <dgm:pt modelId="{A488819F-AB6C-48EB-B8DD-CEFB75D9BCB6}" type="parTrans" cxnId="{936D4422-119D-479F-93BB-6B21ABEE64C0}">
      <dgm:prSet/>
      <dgm:spPr/>
      <dgm:t>
        <a:bodyPr/>
        <a:lstStyle/>
        <a:p>
          <a:endParaRPr lang="en-US"/>
        </a:p>
      </dgm:t>
    </dgm:pt>
    <dgm:pt modelId="{900E3588-1693-4E9F-80BA-14BAEEE602EF}" type="sibTrans" cxnId="{936D4422-119D-479F-93BB-6B21ABEE64C0}">
      <dgm:prSet/>
      <dgm:spPr/>
      <dgm:t>
        <a:bodyPr/>
        <a:lstStyle/>
        <a:p>
          <a:endParaRPr lang="en-US"/>
        </a:p>
      </dgm:t>
    </dgm:pt>
    <dgm:pt modelId="{F6E1FB31-CE99-4AF5-A809-9A2C44568BFB}">
      <dgm:prSet/>
      <dgm:spPr/>
      <dgm:t>
        <a:bodyPr/>
        <a:lstStyle/>
        <a:p>
          <a:r>
            <a:rPr lang="en-US"/>
            <a:t>Was the person removed from the community after that (and if so for how long)?</a:t>
          </a:r>
        </a:p>
      </dgm:t>
    </dgm:pt>
    <dgm:pt modelId="{5A9A056B-F327-4D14-B19F-71E967AD8AE3}" type="parTrans" cxnId="{7D730487-D5F7-4D16-9F4F-8373D316E594}">
      <dgm:prSet/>
      <dgm:spPr/>
      <dgm:t>
        <a:bodyPr/>
        <a:lstStyle/>
        <a:p>
          <a:endParaRPr lang="en-US"/>
        </a:p>
      </dgm:t>
    </dgm:pt>
    <dgm:pt modelId="{39B5E5AC-A9DA-4ACB-A55E-6C867151C782}" type="sibTrans" cxnId="{7D730487-D5F7-4D16-9F4F-8373D316E594}">
      <dgm:prSet/>
      <dgm:spPr/>
      <dgm:t>
        <a:bodyPr/>
        <a:lstStyle/>
        <a:p>
          <a:endParaRPr lang="en-US"/>
        </a:p>
      </dgm:t>
    </dgm:pt>
    <dgm:pt modelId="{0AD0BBDD-E830-43B2-B2D7-EC0EFB9B03E0}">
      <dgm:prSet/>
      <dgm:spPr/>
      <dgm:t>
        <a:bodyPr/>
        <a:lstStyle/>
        <a:p>
          <a:r>
            <a:rPr lang="en-US"/>
            <a:t>Was the person convicted for a non-sexual offense after the date of release from the index (and if so, when)? </a:t>
          </a:r>
        </a:p>
      </dgm:t>
    </dgm:pt>
    <dgm:pt modelId="{8533F375-5C60-400C-9B03-3EE28737BAED}" type="parTrans" cxnId="{BC9A3480-92C8-4E97-8353-9032556B3875}">
      <dgm:prSet/>
      <dgm:spPr/>
      <dgm:t>
        <a:bodyPr/>
        <a:lstStyle/>
        <a:p>
          <a:endParaRPr lang="en-US"/>
        </a:p>
      </dgm:t>
    </dgm:pt>
    <dgm:pt modelId="{0AA06D62-5FE9-48AA-90D8-CD990F12C335}" type="sibTrans" cxnId="{BC9A3480-92C8-4E97-8353-9032556B3875}">
      <dgm:prSet/>
      <dgm:spPr/>
      <dgm:t>
        <a:bodyPr/>
        <a:lstStyle/>
        <a:p>
          <a:endParaRPr lang="en-US"/>
        </a:p>
      </dgm:t>
    </dgm:pt>
    <dgm:pt modelId="{35B59678-8052-ED4C-B76F-2CB83AEBDDB2}" type="pres">
      <dgm:prSet presAssocID="{679941BD-40DB-43A0-8A06-A676A0C41021}" presName="linear" presStyleCnt="0">
        <dgm:presLayoutVars>
          <dgm:animLvl val="lvl"/>
          <dgm:resizeHandles val="exact"/>
        </dgm:presLayoutVars>
      </dgm:prSet>
      <dgm:spPr/>
    </dgm:pt>
    <dgm:pt modelId="{36408E92-EE41-B147-9762-4851475D0B2A}" type="pres">
      <dgm:prSet presAssocID="{C78EFBBD-39F5-4048-9B64-D7419D44045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2E4D7D2-F86B-B341-87C8-CCA30C408BC6}" type="pres">
      <dgm:prSet presAssocID="{3FB74D8A-BE2E-417D-9A17-970954AB5CA3}" presName="spacer" presStyleCnt="0"/>
      <dgm:spPr/>
    </dgm:pt>
    <dgm:pt modelId="{1B5D4616-98BB-D247-B87C-508EBA23B933}" type="pres">
      <dgm:prSet presAssocID="{F7C51DAE-B4B4-421F-AC74-3A09819BCB2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41106FD-D2EA-CC4C-AA74-A7F71D9D1056}" type="pres">
      <dgm:prSet presAssocID="{F7C51DAE-B4B4-421F-AC74-3A09819BCB2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E25D5D02-6FF6-7940-B978-4765E2371C3C}" type="presOf" srcId="{F7C51DAE-B4B4-421F-AC74-3A09819BCB2D}" destId="{1B5D4616-98BB-D247-B87C-508EBA23B933}" srcOrd="0" destOrd="0" presId="urn:microsoft.com/office/officeart/2005/8/layout/vList2"/>
    <dgm:cxn modelId="{0A74F218-5697-7741-B2CA-EE4A5AE649EA}" type="presOf" srcId="{679941BD-40DB-43A0-8A06-A676A0C41021}" destId="{35B59678-8052-ED4C-B76F-2CB83AEBDDB2}" srcOrd="0" destOrd="0" presId="urn:microsoft.com/office/officeart/2005/8/layout/vList2"/>
    <dgm:cxn modelId="{36579319-0F3F-4AC0-8FB4-104EE56E14F0}" srcId="{F7C51DAE-B4B4-421F-AC74-3A09819BCB2D}" destId="{04CCAFB6-CC19-452D-88F6-AC1DD4438328}" srcOrd="0" destOrd="0" parTransId="{99998065-95FF-476F-84B5-2D587916F2C6}" sibTransId="{F20699B0-9638-4631-8A09-CB983250C047}"/>
    <dgm:cxn modelId="{936D4422-119D-479F-93BB-6B21ABEE64C0}" srcId="{F7C51DAE-B4B4-421F-AC74-3A09819BCB2D}" destId="{4B2C5488-8AE7-4812-8EBA-B448E7151B79}" srcOrd="1" destOrd="0" parTransId="{A488819F-AB6C-48EB-B8DD-CEFB75D9BCB6}" sibTransId="{900E3588-1693-4E9F-80BA-14BAEEE602EF}"/>
    <dgm:cxn modelId="{7DD15D2A-0E7E-4A97-B357-23C81CB17AED}" srcId="{679941BD-40DB-43A0-8A06-A676A0C41021}" destId="{F7C51DAE-B4B4-421F-AC74-3A09819BCB2D}" srcOrd="1" destOrd="0" parTransId="{0CCE8ACB-21DB-4B30-8BBA-222CA2F58415}" sibTransId="{C28EDAB2-A6FA-4E4D-900F-69032FECB871}"/>
    <dgm:cxn modelId="{267A4E51-94F0-44F3-A292-40BE142B846A}" srcId="{679941BD-40DB-43A0-8A06-A676A0C41021}" destId="{C78EFBBD-39F5-4048-9B64-D7419D44045F}" srcOrd="0" destOrd="0" parTransId="{C71AA763-D950-46D8-9ECD-D9663ADBEE30}" sibTransId="{3FB74D8A-BE2E-417D-9A17-970954AB5CA3}"/>
    <dgm:cxn modelId="{BC9A3480-92C8-4E97-8353-9032556B3875}" srcId="{F7C51DAE-B4B4-421F-AC74-3A09819BCB2D}" destId="{0AD0BBDD-E830-43B2-B2D7-EC0EFB9B03E0}" srcOrd="3" destOrd="0" parTransId="{8533F375-5C60-400C-9B03-3EE28737BAED}" sibTransId="{0AA06D62-5FE9-48AA-90D8-CD990F12C335}"/>
    <dgm:cxn modelId="{7D730487-D5F7-4D16-9F4F-8373D316E594}" srcId="{F7C51DAE-B4B4-421F-AC74-3A09819BCB2D}" destId="{F6E1FB31-CE99-4AF5-A809-9A2C44568BFB}" srcOrd="2" destOrd="0" parTransId="{5A9A056B-F327-4D14-B19F-71E967AD8AE3}" sibTransId="{39B5E5AC-A9DA-4ACB-A55E-6C867151C782}"/>
    <dgm:cxn modelId="{FA7F779B-8CD9-C44B-A595-545DD99A1AD3}" type="presOf" srcId="{F6E1FB31-CE99-4AF5-A809-9A2C44568BFB}" destId="{541106FD-D2EA-CC4C-AA74-A7F71D9D1056}" srcOrd="0" destOrd="2" presId="urn:microsoft.com/office/officeart/2005/8/layout/vList2"/>
    <dgm:cxn modelId="{0B09A4BD-CA5F-304B-9ACD-DCC8C6C534E1}" type="presOf" srcId="{C78EFBBD-39F5-4048-9B64-D7419D44045F}" destId="{36408E92-EE41-B147-9762-4851475D0B2A}" srcOrd="0" destOrd="0" presId="urn:microsoft.com/office/officeart/2005/8/layout/vList2"/>
    <dgm:cxn modelId="{BCD3B6D8-4E55-8645-AA43-53EBF831CB34}" type="presOf" srcId="{04CCAFB6-CC19-452D-88F6-AC1DD4438328}" destId="{541106FD-D2EA-CC4C-AA74-A7F71D9D1056}" srcOrd="0" destOrd="0" presId="urn:microsoft.com/office/officeart/2005/8/layout/vList2"/>
    <dgm:cxn modelId="{0E40F6E7-8494-6846-A0D6-DF22E8A7EA03}" type="presOf" srcId="{4B2C5488-8AE7-4812-8EBA-B448E7151B79}" destId="{541106FD-D2EA-CC4C-AA74-A7F71D9D1056}" srcOrd="0" destOrd="1" presId="urn:microsoft.com/office/officeart/2005/8/layout/vList2"/>
    <dgm:cxn modelId="{BD57A1F1-406E-2C43-8431-DEA3A098977F}" type="presOf" srcId="{0AD0BBDD-E830-43B2-B2D7-EC0EFB9B03E0}" destId="{541106FD-D2EA-CC4C-AA74-A7F71D9D1056}" srcOrd="0" destOrd="3" presId="urn:microsoft.com/office/officeart/2005/8/layout/vList2"/>
    <dgm:cxn modelId="{3186B127-F3FB-B447-B960-821F0AB552F3}" type="presParOf" srcId="{35B59678-8052-ED4C-B76F-2CB83AEBDDB2}" destId="{36408E92-EE41-B147-9762-4851475D0B2A}" srcOrd="0" destOrd="0" presId="urn:microsoft.com/office/officeart/2005/8/layout/vList2"/>
    <dgm:cxn modelId="{3D9E36F6-5C2C-344C-88EF-6D281C31AAE9}" type="presParOf" srcId="{35B59678-8052-ED4C-B76F-2CB83AEBDDB2}" destId="{22E4D7D2-F86B-B341-87C8-CCA30C408BC6}" srcOrd="1" destOrd="0" presId="urn:microsoft.com/office/officeart/2005/8/layout/vList2"/>
    <dgm:cxn modelId="{9FFEB75A-2D77-5144-BBFF-7A82B2D72F85}" type="presParOf" srcId="{35B59678-8052-ED4C-B76F-2CB83AEBDDB2}" destId="{1B5D4616-98BB-D247-B87C-508EBA23B933}" srcOrd="2" destOrd="0" presId="urn:microsoft.com/office/officeart/2005/8/layout/vList2"/>
    <dgm:cxn modelId="{8A924FAE-C9E8-EB4D-B983-83AFBF880A9B}" type="presParOf" srcId="{35B59678-8052-ED4C-B76F-2CB83AEBDDB2}" destId="{541106FD-D2EA-CC4C-AA74-A7F71D9D105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F71D2A-8DFA-4E42-A34F-CA36C0206239}" type="doc">
      <dgm:prSet loTypeId="urn:microsoft.com/office/officeart/2005/8/layout/vList2" loCatId="list" qsTypeId="urn:microsoft.com/office/officeart/2005/8/quickstyle/simple4#8" qsCatId="simple" csTypeId="urn:microsoft.com/office/officeart/2005/8/colors/colorful2#10" csCatId="colorful"/>
      <dgm:spPr/>
      <dgm:t>
        <a:bodyPr/>
        <a:lstStyle/>
        <a:p>
          <a:endParaRPr lang="en-US"/>
        </a:p>
      </dgm:t>
    </dgm:pt>
    <dgm:pt modelId="{3A975D9A-9D83-4460-B7D5-7DE695FD4335}">
      <dgm:prSet/>
      <dgm:spPr/>
      <dgm:t>
        <a:bodyPr/>
        <a:lstStyle/>
        <a:p>
          <a:r>
            <a:rPr lang="en-CA"/>
            <a:t>Consistent, predictable decline in annual risk over time leads to cumulative risk that increases by predictable but declining amounts</a:t>
          </a:r>
          <a:endParaRPr lang="en-US"/>
        </a:p>
      </dgm:t>
    </dgm:pt>
    <dgm:pt modelId="{A8A196D6-ECE2-42BD-9FC9-82B8A98C9D77}" type="parTrans" cxnId="{C5FF7DB7-9850-4345-A9D5-ECE1A14626D0}">
      <dgm:prSet/>
      <dgm:spPr/>
      <dgm:t>
        <a:bodyPr/>
        <a:lstStyle/>
        <a:p>
          <a:endParaRPr lang="en-US"/>
        </a:p>
      </dgm:t>
    </dgm:pt>
    <dgm:pt modelId="{EFE9DDBF-31D1-45B1-9EDD-AA9EF3F1E7D0}" type="sibTrans" cxnId="{C5FF7DB7-9850-4345-A9D5-ECE1A14626D0}">
      <dgm:prSet/>
      <dgm:spPr/>
      <dgm:t>
        <a:bodyPr/>
        <a:lstStyle/>
        <a:p>
          <a:endParaRPr lang="en-US"/>
        </a:p>
      </dgm:t>
    </dgm:pt>
    <dgm:pt modelId="{CA13D567-DBA8-40D1-B2A2-A6B74EFE8F15}">
      <dgm:prSet/>
      <dgm:spPr/>
      <dgm:t>
        <a:bodyPr/>
        <a:lstStyle/>
        <a:p>
          <a:r>
            <a:rPr lang="en-CA"/>
            <a:t>Independent and incremental effect of nonsexual recidivism</a:t>
          </a:r>
          <a:endParaRPr lang="en-US"/>
        </a:p>
      </dgm:t>
    </dgm:pt>
    <dgm:pt modelId="{6C66DB42-9DD3-40C2-8BCF-DDC45ACE56F8}" type="parTrans" cxnId="{796A5985-A348-49B7-B9B3-20E4BE66F15D}">
      <dgm:prSet/>
      <dgm:spPr/>
      <dgm:t>
        <a:bodyPr/>
        <a:lstStyle/>
        <a:p>
          <a:endParaRPr lang="en-US"/>
        </a:p>
      </dgm:t>
    </dgm:pt>
    <dgm:pt modelId="{0D50B224-4FBA-4E75-ABAB-146712C5D516}" type="sibTrans" cxnId="{796A5985-A348-49B7-B9B3-20E4BE66F15D}">
      <dgm:prSet/>
      <dgm:spPr/>
      <dgm:t>
        <a:bodyPr/>
        <a:lstStyle/>
        <a:p>
          <a:endParaRPr lang="en-US"/>
        </a:p>
      </dgm:t>
    </dgm:pt>
    <dgm:pt modelId="{29D82153-F89E-4770-B19F-560050F8E75D}">
      <dgm:prSet/>
      <dgm:spPr/>
      <dgm:t>
        <a:bodyPr/>
        <a:lstStyle/>
        <a:p>
          <a:r>
            <a:rPr lang="en-CA"/>
            <a:t>The reduction is constant across all initial risk levels (in logit metric)</a:t>
          </a:r>
          <a:endParaRPr lang="en-US"/>
        </a:p>
      </dgm:t>
    </dgm:pt>
    <dgm:pt modelId="{7198005A-8B66-4DF3-BCF3-74D120E23C09}" type="parTrans" cxnId="{F39321B7-01FA-485F-A797-93B2C11A8A41}">
      <dgm:prSet/>
      <dgm:spPr/>
      <dgm:t>
        <a:bodyPr/>
        <a:lstStyle/>
        <a:p>
          <a:endParaRPr lang="en-US"/>
        </a:p>
      </dgm:t>
    </dgm:pt>
    <dgm:pt modelId="{07E53269-0EEA-435A-A4AF-5BB627F97907}" type="sibTrans" cxnId="{F39321B7-01FA-485F-A797-93B2C11A8A41}">
      <dgm:prSet/>
      <dgm:spPr/>
      <dgm:t>
        <a:bodyPr/>
        <a:lstStyle/>
        <a:p>
          <a:endParaRPr lang="en-US"/>
        </a:p>
      </dgm:t>
    </dgm:pt>
    <dgm:pt modelId="{7807FCE1-09D2-4D88-B4B6-EE66C3037C05}">
      <dgm:prSet/>
      <dgm:spPr/>
      <dgm:t>
        <a:bodyPr/>
        <a:lstStyle/>
        <a:p>
          <a:r>
            <a:rPr lang="en-CA"/>
            <a:t>The hazard of reoffending after 20 years sexual offense free is negligible.</a:t>
          </a:r>
          <a:endParaRPr lang="en-US"/>
        </a:p>
      </dgm:t>
    </dgm:pt>
    <dgm:pt modelId="{7E15FC44-1B33-4F56-89F4-6CF022222AAF}" type="parTrans" cxnId="{4EFB2D36-7640-4814-9892-908260D67E1E}">
      <dgm:prSet/>
      <dgm:spPr/>
      <dgm:t>
        <a:bodyPr/>
        <a:lstStyle/>
        <a:p>
          <a:endParaRPr lang="en-US"/>
        </a:p>
      </dgm:t>
    </dgm:pt>
    <dgm:pt modelId="{4E7AFB26-DF15-4478-A690-E9179DC64B6E}" type="sibTrans" cxnId="{4EFB2D36-7640-4814-9892-908260D67E1E}">
      <dgm:prSet/>
      <dgm:spPr/>
      <dgm:t>
        <a:bodyPr/>
        <a:lstStyle/>
        <a:p>
          <a:endParaRPr lang="en-US"/>
        </a:p>
      </dgm:t>
    </dgm:pt>
    <dgm:pt modelId="{C37870F5-6AE2-4BEF-8C18-B94236887E2F}">
      <dgm:prSet/>
      <dgm:spPr/>
      <dgm:t>
        <a:bodyPr/>
        <a:lstStyle/>
        <a:p>
          <a:r>
            <a:rPr lang="en-CA"/>
            <a:t>For the purpose of our analyses, it was set to zero.</a:t>
          </a:r>
          <a:endParaRPr lang="en-US"/>
        </a:p>
      </dgm:t>
    </dgm:pt>
    <dgm:pt modelId="{E7449A89-75CF-478A-AB1D-76847073629E}" type="parTrans" cxnId="{579A37E2-7C41-4CF0-B6A2-1E18732D623B}">
      <dgm:prSet/>
      <dgm:spPr/>
      <dgm:t>
        <a:bodyPr/>
        <a:lstStyle/>
        <a:p>
          <a:endParaRPr lang="en-US"/>
        </a:p>
      </dgm:t>
    </dgm:pt>
    <dgm:pt modelId="{DA307FC5-1A87-4505-BE7D-BBC589F1C771}" type="sibTrans" cxnId="{579A37E2-7C41-4CF0-B6A2-1E18732D623B}">
      <dgm:prSet/>
      <dgm:spPr/>
      <dgm:t>
        <a:bodyPr/>
        <a:lstStyle/>
        <a:p>
          <a:endParaRPr lang="en-US"/>
        </a:p>
      </dgm:t>
    </dgm:pt>
    <dgm:pt modelId="{3F4FF67F-4A0D-BF44-8214-B0A19136842A}" type="pres">
      <dgm:prSet presAssocID="{78F71D2A-8DFA-4E42-A34F-CA36C0206239}" presName="linear" presStyleCnt="0">
        <dgm:presLayoutVars>
          <dgm:animLvl val="lvl"/>
          <dgm:resizeHandles val="exact"/>
        </dgm:presLayoutVars>
      </dgm:prSet>
      <dgm:spPr/>
    </dgm:pt>
    <dgm:pt modelId="{81004056-A78F-5F41-A263-801DEE881953}" type="pres">
      <dgm:prSet presAssocID="{3A975D9A-9D83-4460-B7D5-7DE695FD433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15CA36F-9779-B449-A1AA-B017E5C5001E}" type="pres">
      <dgm:prSet presAssocID="{EFE9DDBF-31D1-45B1-9EDD-AA9EF3F1E7D0}" presName="spacer" presStyleCnt="0"/>
      <dgm:spPr/>
    </dgm:pt>
    <dgm:pt modelId="{C25BF6B7-D6B4-5F4B-B0A7-19565E8CF50A}" type="pres">
      <dgm:prSet presAssocID="{CA13D567-DBA8-40D1-B2A2-A6B74EFE8F1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6FB2120-5897-CA48-8544-A6B0086B80BC}" type="pres">
      <dgm:prSet presAssocID="{0D50B224-4FBA-4E75-ABAB-146712C5D516}" presName="spacer" presStyleCnt="0"/>
      <dgm:spPr/>
    </dgm:pt>
    <dgm:pt modelId="{1D57809A-AA18-4A49-9112-F142542FA3BD}" type="pres">
      <dgm:prSet presAssocID="{29D82153-F89E-4770-B19F-560050F8E75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DDD72636-96F5-8247-A93B-615A3F2C51D4}" type="pres">
      <dgm:prSet presAssocID="{07E53269-0EEA-435A-A4AF-5BB627F97907}" presName="spacer" presStyleCnt="0"/>
      <dgm:spPr/>
    </dgm:pt>
    <dgm:pt modelId="{4346AA7C-F073-DB42-9C3C-A902A63F9DA3}" type="pres">
      <dgm:prSet presAssocID="{7807FCE1-09D2-4D88-B4B6-EE66C3037C0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3CE9723-AFD6-3C44-8856-0F5089D289FC}" type="pres">
      <dgm:prSet presAssocID="{7807FCE1-09D2-4D88-B4B6-EE66C3037C0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1632116-B324-D247-B548-7AFF568282FF}" type="presOf" srcId="{3A975D9A-9D83-4460-B7D5-7DE695FD4335}" destId="{81004056-A78F-5F41-A263-801DEE881953}" srcOrd="0" destOrd="0" presId="urn:microsoft.com/office/officeart/2005/8/layout/vList2"/>
    <dgm:cxn modelId="{E301B319-AAB3-E54D-9B14-1531C773EBB3}" type="presOf" srcId="{C37870F5-6AE2-4BEF-8C18-B94236887E2F}" destId="{63CE9723-AFD6-3C44-8856-0F5089D289FC}" srcOrd="0" destOrd="0" presId="urn:microsoft.com/office/officeart/2005/8/layout/vList2"/>
    <dgm:cxn modelId="{B673D91A-817B-1243-AFE2-8A2FD1338CBA}" type="presOf" srcId="{CA13D567-DBA8-40D1-B2A2-A6B74EFE8F15}" destId="{C25BF6B7-D6B4-5F4B-B0A7-19565E8CF50A}" srcOrd="0" destOrd="0" presId="urn:microsoft.com/office/officeart/2005/8/layout/vList2"/>
    <dgm:cxn modelId="{4EFB2D36-7640-4814-9892-908260D67E1E}" srcId="{78F71D2A-8DFA-4E42-A34F-CA36C0206239}" destId="{7807FCE1-09D2-4D88-B4B6-EE66C3037C05}" srcOrd="3" destOrd="0" parTransId="{7E15FC44-1B33-4F56-89F4-6CF022222AAF}" sibTransId="{4E7AFB26-DF15-4478-A690-E9179DC64B6E}"/>
    <dgm:cxn modelId="{699AE045-3C7B-5040-9F78-A0F3EC2F581F}" type="presOf" srcId="{78F71D2A-8DFA-4E42-A34F-CA36C0206239}" destId="{3F4FF67F-4A0D-BF44-8214-B0A19136842A}" srcOrd="0" destOrd="0" presId="urn:microsoft.com/office/officeart/2005/8/layout/vList2"/>
    <dgm:cxn modelId="{B458B160-F0C1-4249-AAFB-5BE4057EAFB6}" type="presOf" srcId="{7807FCE1-09D2-4D88-B4B6-EE66C3037C05}" destId="{4346AA7C-F073-DB42-9C3C-A902A63F9DA3}" srcOrd="0" destOrd="0" presId="urn:microsoft.com/office/officeart/2005/8/layout/vList2"/>
    <dgm:cxn modelId="{5E929F65-061D-6345-BEB5-F990A9A70C37}" type="presOf" srcId="{29D82153-F89E-4770-B19F-560050F8E75D}" destId="{1D57809A-AA18-4A49-9112-F142542FA3BD}" srcOrd="0" destOrd="0" presId="urn:microsoft.com/office/officeart/2005/8/layout/vList2"/>
    <dgm:cxn modelId="{796A5985-A348-49B7-B9B3-20E4BE66F15D}" srcId="{78F71D2A-8DFA-4E42-A34F-CA36C0206239}" destId="{CA13D567-DBA8-40D1-B2A2-A6B74EFE8F15}" srcOrd="1" destOrd="0" parTransId="{6C66DB42-9DD3-40C2-8BCF-DDC45ACE56F8}" sibTransId="{0D50B224-4FBA-4E75-ABAB-146712C5D516}"/>
    <dgm:cxn modelId="{F39321B7-01FA-485F-A797-93B2C11A8A41}" srcId="{78F71D2A-8DFA-4E42-A34F-CA36C0206239}" destId="{29D82153-F89E-4770-B19F-560050F8E75D}" srcOrd="2" destOrd="0" parTransId="{7198005A-8B66-4DF3-BCF3-74D120E23C09}" sibTransId="{07E53269-0EEA-435A-A4AF-5BB627F97907}"/>
    <dgm:cxn modelId="{C5FF7DB7-9850-4345-A9D5-ECE1A14626D0}" srcId="{78F71D2A-8DFA-4E42-A34F-CA36C0206239}" destId="{3A975D9A-9D83-4460-B7D5-7DE695FD4335}" srcOrd="0" destOrd="0" parTransId="{A8A196D6-ECE2-42BD-9FC9-82B8A98C9D77}" sibTransId="{EFE9DDBF-31D1-45B1-9EDD-AA9EF3F1E7D0}"/>
    <dgm:cxn modelId="{579A37E2-7C41-4CF0-B6A2-1E18732D623B}" srcId="{7807FCE1-09D2-4D88-B4B6-EE66C3037C05}" destId="{C37870F5-6AE2-4BEF-8C18-B94236887E2F}" srcOrd="0" destOrd="0" parTransId="{E7449A89-75CF-478A-AB1D-76847073629E}" sibTransId="{DA307FC5-1A87-4505-BE7D-BBC589F1C771}"/>
    <dgm:cxn modelId="{BBF98ED1-C46D-5D46-BF7B-031368C441B9}" type="presParOf" srcId="{3F4FF67F-4A0D-BF44-8214-B0A19136842A}" destId="{81004056-A78F-5F41-A263-801DEE881953}" srcOrd="0" destOrd="0" presId="urn:microsoft.com/office/officeart/2005/8/layout/vList2"/>
    <dgm:cxn modelId="{D47860B3-23F7-E346-93DA-8E9EDACF37E7}" type="presParOf" srcId="{3F4FF67F-4A0D-BF44-8214-B0A19136842A}" destId="{215CA36F-9779-B449-A1AA-B017E5C5001E}" srcOrd="1" destOrd="0" presId="urn:microsoft.com/office/officeart/2005/8/layout/vList2"/>
    <dgm:cxn modelId="{21C59CBB-EE0A-D942-96DD-560E5AD4BF77}" type="presParOf" srcId="{3F4FF67F-4A0D-BF44-8214-B0A19136842A}" destId="{C25BF6B7-D6B4-5F4B-B0A7-19565E8CF50A}" srcOrd="2" destOrd="0" presId="urn:microsoft.com/office/officeart/2005/8/layout/vList2"/>
    <dgm:cxn modelId="{E639F8B8-C5BE-3E49-B837-AD2CF2A641B6}" type="presParOf" srcId="{3F4FF67F-4A0D-BF44-8214-B0A19136842A}" destId="{76FB2120-5897-CA48-8544-A6B0086B80BC}" srcOrd="3" destOrd="0" presId="urn:microsoft.com/office/officeart/2005/8/layout/vList2"/>
    <dgm:cxn modelId="{81B460D5-1E7E-F244-AB40-F7EA9D18C07C}" type="presParOf" srcId="{3F4FF67F-4A0D-BF44-8214-B0A19136842A}" destId="{1D57809A-AA18-4A49-9112-F142542FA3BD}" srcOrd="4" destOrd="0" presId="urn:microsoft.com/office/officeart/2005/8/layout/vList2"/>
    <dgm:cxn modelId="{D6A23677-64B3-1645-B6A7-48379DEF62B6}" type="presParOf" srcId="{3F4FF67F-4A0D-BF44-8214-B0A19136842A}" destId="{DDD72636-96F5-8247-A93B-615A3F2C51D4}" srcOrd="5" destOrd="0" presId="urn:microsoft.com/office/officeart/2005/8/layout/vList2"/>
    <dgm:cxn modelId="{16CA52DC-C4D0-7745-8008-CBDC2F489A1A}" type="presParOf" srcId="{3F4FF67F-4A0D-BF44-8214-B0A19136842A}" destId="{4346AA7C-F073-DB42-9C3C-A902A63F9DA3}" srcOrd="6" destOrd="0" presId="urn:microsoft.com/office/officeart/2005/8/layout/vList2"/>
    <dgm:cxn modelId="{AA6BADF1-54DF-AF4C-AFFC-F03A2968BC7C}" type="presParOf" srcId="{3F4FF67F-4A0D-BF44-8214-B0A19136842A}" destId="{63CE9723-AFD6-3C44-8856-0F5089D289FC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4D3A47A-0130-48E9-9658-007CED182AAE}" type="doc">
      <dgm:prSet loTypeId="urn:microsoft.com/office/officeart/2005/8/layout/vProcess5" loCatId="process" qsTypeId="urn:microsoft.com/office/officeart/2005/8/quickstyle/simple1#24" qsCatId="simple" csTypeId="urn:microsoft.com/office/officeart/2005/8/colors/colorful2#11" csCatId="colorful"/>
      <dgm:spPr/>
      <dgm:t>
        <a:bodyPr/>
        <a:lstStyle/>
        <a:p>
          <a:endParaRPr lang="en-US"/>
        </a:p>
      </dgm:t>
    </dgm:pt>
    <dgm:pt modelId="{9B377FDB-91DD-49D4-9EC5-6E18700D4979}">
      <dgm:prSet/>
      <dgm:spPr/>
      <dgm:t>
        <a:bodyPr/>
        <a:lstStyle/>
        <a:p>
          <a:r>
            <a:rPr lang="en-CA" b="1"/>
            <a:t>Annual hazard = Initial hazard - .130 (years offence free)</a:t>
          </a:r>
          <a:endParaRPr lang="en-US"/>
        </a:p>
      </dgm:t>
    </dgm:pt>
    <dgm:pt modelId="{28F0B01D-DEBE-4559-8E57-45ECB4C71131}" type="parTrans" cxnId="{32203CAA-3FC9-4F32-8552-3E2F44EBC878}">
      <dgm:prSet/>
      <dgm:spPr/>
      <dgm:t>
        <a:bodyPr/>
        <a:lstStyle/>
        <a:p>
          <a:endParaRPr lang="en-US"/>
        </a:p>
      </dgm:t>
    </dgm:pt>
    <dgm:pt modelId="{25C8A817-0A43-4DF4-ABF6-45C96E32FEA8}" type="sibTrans" cxnId="{32203CAA-3FC9-4F32-8552-3E2F44EBC878}">
      <dgm:prSet/>
      <dgm:spPr/>
      <dgm:t>
        <a:bodyPr/>
        <a:lstStyle/>
        <a:p>
          <a:endParaRPr lang="en-US"/>
        </a:p>
      </dgm:t>
    </dgm:pt>
    <dgm:pt modelId="{5AF2B233-B21D-4D33-9636-2625E35CE639}">
      <dgm:prSet/>
      <dgm:spPr/>
      <dgm:t>
        <a:bodyPr/>
        <a:lstStyle/>
        <a:p>
          <a:r>
            <a:rPr lang="en-CA"/>
            <a:t>All the other terms in Model 5 estimate initial hazard.</a:t>
          </a:r>
          <a:endParaRPr lang="en-US"/>
        </a:p>
      </dgm:t>
    </dgm:pt>
    <dgm:pt modelId="{263ED13B-498F-4D74-BC1D-2E987BE74635}" type="parTrans" cxnId="{995D27AD-120E-4E5C-89C2-01830FE80116}">
      <dgm:prSet/>
      <dgm:spPr/>
      <dgm:t>
        <a:bodyPr/>
        <a:lstStyle/>
        <a:p>
          <a:endParaRPr lang="en-US"/>
        </a:p>
      </dgm:t>
    </dgm:pt>
    <dgm:pt modelId="{70F6A458-BCA4-43D8-9A32-FE79645EF115}" type="sibTrans" cxnId="{995D27AD-120E-4E5C-89C2-01830FE80116}">
      <dgm:prSet/>
      <dgm:spPr/>
      <dgm:t>
        <a:bodyPr/>
        <a:lstStyle/>
        <a:p>
          <a:endParaRPr lang="en-US"/>
        </a:p>
      </dgm:t>
    </dgm:pt>
    <dgm:pt modelId="{0F131CC2-C28D-49A6-B824-8D871EF66E43}">
      <dgm:prSet/>
      <dgm:spPr/>
      <dgm:t>
        <a:bodyPr/>
        <a:lstStyle/>
        <a:p>
          <a:r>
            <a:rPr lang="en-CA"/>
            <a:t>Initial hazard can be estimated using any method. </a:t>
          </a:r>
          <a:endParaRPr lang="en-US"/>
        </a:p>
      </dgm:t>
    </dgm:pt>
    <dgm:pt modelId="{C2C217B7-DBEB-41A8-9E5C-FBB957EB4013}" type="parTrans" cxnId="{344654DD-FA55-4923-B17F-CBA964B3DCE8}">
      <dgm:prSet/>
      <dgm:spPr/>
      <dgm:t>
        <a:bodyPr/>
        <a:lstStyle/>
        <a:p>
          <a:endParaRPr lang="en-US"/>
        </a:p>
      </dgm:t>
    </dgm:pt>
    <dgm:pt modelId="{67103025-3DB6-450B-A4FC-FAD82FA85297}" type="sibTrans" cxnId="{344654DD-FA55-4923-B17F-CBA964B3DCE8}">
      <dgm:prSet/>
      <dgm:spPr/>
      <dgm:t>
        <a:bodyPr/>
        <a:lstStyle/>
        <a:p>
          <a:endParaRPr lang="en-US"/>
        </a:p>
      </dgm:t>
    </dgm:pt>
    <dgm:pt modelId="{696CF623-FDCE-4B59-80F9-D18FF04EB7BB}">
      <dgm:prSet/>
      <dgm:spPr/>
      <dgm:t>
        <a:bodyPr/>
        <a:lstStyle/>
        <a:p>
          <a:r>
            <a:rPr lang="en-CA"/>
            <a:t>There are no interactions between initial risk and time (in logit metric).</a:t>
          </a:r>
          <a:endParaRPr lang="en-US"/>
        </a:p>
      </dgm:t>
    </dgm:pt>
    <dgm:pt modelId="{C4BC920D-8170-4AC3-B755-E48B7E7C6F41}" type="parTrans" cxnId="{C66465AE-BD13-4F31-9CDC-1E67592F2EEB}">
      <dgm:prSet/>
      <dgm:spPr/>
      <dgm:t>
        <a:bodyPr/>
        <a:lstStyle/>
        <a:p>
          <a:endParaRPr lang="en-US"/>
        </a:p>
      </dgm:t>
    </dgm:pt>
    <dgm:pt modelId="{8D031B8C-39C7-49B3-B92D-0C56B20D13C6}" type="sibTrans" cxnId="{C66465AE-BD13-4F31-9CDC-1E67592F2EEB}">
      <dgm:prSet/>
      <dgm:spPr/>
      <dgm:t>
        <a:bodyPr/>
        <a:lstStyle/>
        <a:p>
          <a:endParaRPr lang="en-US"/>
        </a:p>
      </dgm:t>
    </dgm:pt>
    <dgm:pt modelId="{B680596B-7CB6-6948-BC67-709163F03FD6}" type="pres">
      <dgm:prSet presAssocID="{34D3A47A-0130-48E9-9658-007CED182AAE}" presName="outerComposite" presStyleCnt="0">
        <dgm:presLayoutVars>
          <dgm:chMax val="5"/>
          <dgm:dir/>
          <dgm:resizeHandles val="exact"/>
        </dgm:presLayoutVars>
      </dgm:prSet>
      <dgm:spPr/>
    </dgm:pt>
    <dgm:pt modelId="{73A98905-1BB8-9E47-A24A-C8B058760D68}" type="pres">
      <dgm:prSet presAssocID="{34D3A47A-0130-48E9-9658-007CED182AAE}" presName="dummyMaxCanvas" presStyleCnt="0">
        <dgm:presLayoutVars/>
      </dgm:prSet>
      <dgm:spPr/>
    </dgm:pt>
    <dgm:pt modelId="{58EF3FDD-1DDB-4641-89E5-825B3975C416}" type="pres">
      <dgm:prSet presAssocID="{34D3A47A-0130-48E9-9658-007CED182AAE}" presName="FourNodes_1" presStyleLbl="node1" presStyleIdx="0" presStyleCnt="4">
        <dgm:presLayoutVars>
          <dgm:bulletEnabled val="1"/>
        </dgm:presLayoutVars>
      </dgm:prSet>
      <dgm:spPr/>
    </dgm:pt>
    <dgm:pt modelId="{B9E53A50-4DC4-EB44-974F-AC17DFE90A7F}" type="pres">
      <dgm:prSet presAssocID="{34D3A47A-0130-48E9-9658-007CED182AAE}" presName="FourNodes_2" presStyleLbl="node1" presStyleIdx="1" presStyleCnt="4">
        <dgm:presLayoutVars>
          <dgm:bulletEnabled val="1"/>
        </dgm:presLayoutVars>
      </dgm:prSet>
      <dgm:spPr/>
    </dgm:pt>
    <dgm:pt modelId="{0D5FDFF4-A283-874B-AB0D-062D25987FAA}" type="pres">
      <dgm:prSet presAssocID="{34D3A47A-0130-48E9-9658-007CED182AAE}" presName="FourNodes_3" presStyleLbl="node1" presStyleIdx="2" presStyleCnt="4">
        <dgm:presLayoutVars>
          <dgm:bulletEnabled val="1"/>
        </dgm:presLayoutVars>
      </dgm:prSet>
      <dgm:spPr/>
    </dgm:pt>
    <dgm:pt modelId="{4AF92DD9-5557-644C-9DD8-CDC560E62EC5}" type="pres">
      <dgm:prSet presAssocID="{34D3A47A-0130-48E9-9658-007CED182AAE}" presName="FourNodes_4" presStyleLbl="node1" presStyleIdx="3" presStyleCnt="4">
        <dgm:presLayoutVars>
          <dgm:bulletEnabled val="1"/>
        </dgm:presLayoutVars>
      </dgm:prSet>
      <dgm:spPr/>
    </dgm:pt>
    <dgm:pt modelId="{BE1D8D5E-2EE1-AB48-AA60-9B048F939B12}" type="pres">
      <dgm:prSet presAssocID="{34D3A47A-0130-48E9-9658-007CED182AAE}" presName="FourConn_1-2" presStyleLbl="fgAccFollowNode1" presStyleIdx="0" presStyleCnt="3">
        <dgm:presLayoutVars>
          <dgm:bulletEnabled val="1"/>
        </dgm:presLayoutVars>
      </dgm:prSet>
      <dgm:spPr/>
    </dgm:pt>
    <dgm:pt modelId="{DFBCB83E-C33F-5549-8DB8-51462E1E8373}" type="pres">
      <dgm:prSet presAssocID="{34D3A47A-0130-48E9-9658-007CED182AAE}" presName="FourConn_2-3" presStyleLbl="fgAccFollowNode1" presStyleIdx="1" presStyleCnt="3">
        <dgm:presLayoutVars>
          <dgm:bulletEnabled val="1"/>
        </dgm:presLayoutVars>
      </dgm:prSet>
      <dgm:spPr/>
    </dgm:pt>
    <dgm:pt modelId="{6BD73397-ACBF-4741-A0A2-F52C34BA9153}" type="pres">
      <dgm:prSet presAssocID="{34D3A47A-0130-48E9-9658-007CED182AAE}" presName="FourConn_3-4" presStyleLbl="fgAccFollowNode1" presStyleIdx="2" presStyleCnt="3">
        <dgm:presLayoutVars>
          <dgm:bulletEnabled val="1"/>
        </dgm:presLayoutVars>
      </dgm:prSet>
      <dgm:spPr/>
    </dgm:pt>
    <dgm:pt modelId="{6030311B-83DE-EB44-A5B8-5884C0F960D4}" type="pres">
      <dgm:prSet presAssocID="{34D3A47A-0130-48E9-9658-007CED182AAE}" presName="FourNodes_1_text" presStyleLbl="node1" presStyleIdx="3" presStyleCnt="4">
        <dgm:presLayoutVars>
          <dgm:bulletEnabled val="1"/>
        </dgm:presLayoutVars>
      </dgm:prSet>
      <dgm:spPr/>
    </dgm:pt>
    <dgm:pt modelId="{E3AAC8EC-E8A4-CD4F-8BB8-C97F9AC42BCD}" type="pres">
      <dgm:prSet presAssocID="{34D3A47A-0130-48E9-9658-007CED182AAE}" presName="FourNodes_2_text" presStyleLbl="node1" presStyleIdx="3" presStyleCnt="4">
        <dgm:presLayoutVars>
          <dgm:bulletEnabled val="1"/>
        </dgm:presLayoutVars>
      </dgm:prSet>
      <dgm:spPr/>
    </dgm:pt>
    <dgm:pt modelId="{FF638DF6-5976-1D4C-8C76-6B26EB00B23D}" type="pres">
      <dgm:prSet presAssocID="{34D3A47A-0130-48E9-9658-007CED182AAE}" presName="FourNodes_3_text" presStyleLbl="node1" presStyleIdx="3" presStyleCnt="4">
        <dgm:presLayoutVars>
          <dgm:bulletEnabled val="1"/>
        </dgm:presLayoutVars>
      </dgm:prSet>
      <dgm:spPr/>
    </dgm:pt>
    <dgm:pt modelId="{145F663B-72AF-C147-88D0-863F2629626E}" type="pres">
      <dgm:prSet presAssocID="{34D3A47A-0130-48E9-9658-007CED182AAE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45D7026-9A0B-AF49-8B90-EB49B6280529}" type="presOf" srcId="{0F131CC2-C28D-49A6-B824-8D871EF66E43}" destId="{FF638DF6-5976-1D4C-8C76-6B26EB00B23D}" srcOrd="1" destOrd="0" presId="urn:microsoft.com/office/officeart/2005/8/layout/vProcess5"/>
    <dgm:cxn modelId="{B28A742C-903B-D14B-8E91-3DFDC7550E68}" type="presOf" srcId="{5AF2B233-B21D-4D33-9636-2625E35CE639}" destId="{E3AAC8EC-E8A4-CD4F-8BB8-C97F9AC42BCD}" srcOrd="1" destOrd="0" presId="urn:microsoft.com/office/officeart/2005/8/layout/vProcess5"/>
    <dgm:cxn modelId="{2DFF8A61-AD97-5E48-9BCB-5F8B64516BB0}" type="presOf" srcId="{9B377FDB-91DD-49D4-9EC5-6E18700D4979}" destId="{58EF3FDD-1DDB-4641-89E5-825B3975C416}" srcOrd="0" destOrd="0" presId="urn:microsoft.com/office/officeart/2005/8/layout/vProcess5"/>
    <dgm:cxn modelId="{4DCB2363-F2FD-BA42-836A-0B8625A5AE87}" type="presOf" srcId="{34D3A47A-0130-48E9-9658-007CED182AAE}" destId="{B680596B-7CB6-6948-BC67-709163F03FD6}" srcOrd="0" destOrd="0" presId="urn:microsoft.com/office/officeart/2005/8/layout/vProcess5"/>
    <dgm:cxn modelId="{7B72716E-F352-4947-9B10-9DFDEED64349}" type="presOf" srcId="{696CF623-FDCE-4B59-80F9-D18FF04EB7BB}" destId="{145F663B-72AF-C147-88D0-863F2629626E}" srcOrd="1" destOrd="0" presId="urn:microsoft.com/office/officeart/2005/8/layout/vProcess5"/>
    <dgm:cxn modelId="{7A9DAB71-94B4-6F4B-96DB-EB50BBEC875A}" type="presOf" srcId="{696CF623-FDCE-4B59-80F9-D18FF04EB7BB}" destId="{4AF92DD9-5557-644C-9DD8-CDC560E62EC5}" srcOrd="0" destOrd="0" presId="urn:microsoft.com/office/officeart/2005/8/layout/vProcess5"/>
    <dgm:cxn modelId="{098716A9-59F7-9A49-B496-21762074C8CB}" type="presOf" srcId="{0F131CC2-C28D-49A6-B824-8D871EF66E43}" destId="{0D5FDFF4-A283-874B-AB0D-062D25987FAA}" srcOrd="0" destOrd="0" presId="urn:microsoft.com/office/officeart/2005/8/layout/vProcess5"/>
    <dgm:cxn modelId="{32203CAA-3FC9-4F32-8552-3E2F44EBC878}" srcId="{34D3A47A-0130-48E9-9658-007CED182AAE}" destId="{9B377FDB-91DD-49D4-9EC5-6E18700D4979}" srcOrd="0" destOrd="0" parTransId="{28F0B01D-DEBE-4559-8E57-45ECB4C71131}" sibTransId="{25C8A817-0A43-4DF4-ABF6-45C96E32FEA8}"/>
    <dgm:cxn modelId="{995D27AD-120E-4E5C-89C2-01830FE80116}" srcId="{34D3A47A-0130-48E9-9658-007CED182AAE}" destId="{5AF2B233-B21D-4D33-9636-2625E35CE639}" srcOrd="1" destOrd="0" parTransId="{263ED13B-498F-4D74-BC1D-2E987BE74635}" sibTransId="{70F6A458-BCA4-43D8-9A32-FE79645EF115}"/>
    <dgm:cxn modelId="{C66465AE-BD13-4F31-9CDC-1E67592F2EEB}" srcId="{34D3A47A-0130-48E9-9658-007CED182AAE}" destId="{696CF623-FDCE-4B59-80F9-D18FF04EB7BB}" srcOrd="3" destOrd="0" parTransId="{C4BC920D-8170-4AC3-B755-E48B7E7C6F41}" sibTransId="{8D031B8C-39C7-49B3-B92D-0C56B20D13C6}"/>
    <dgm:cxn modelId="{689567B6-B016-4541-B18A-E77B55F5F8C5}" type="presOf" srcId="{9B377FDB-91DD-49D4-9EC5-6E18700D4979}" destId="{6030311B-83DE-EB44-A5B8-5884C0F960D4}" srcOrd="1" destOrd="0" presId="urn:microsoft.com/office/officeart/2005/8/layout/vProcess5"/>
    <dgm:cxn modelId="{464B64B9-706A-5743-B7B2-989D8D012688}" type="presOf" srcId="{25C8A817-0A43-4DF4-ABF6-45C96E32FEA8}" destId="{BE1D8D5E-2EE1-AB48-AA60-9B048F939B12}" srcOrd="0" destOrd="0" presId="urn:microsoft.com/office/officeart/2005/8/layout/vProcess5"/>
    <dgm:cxn modelId="{D5E4C6BA-8530-6045-B954-AD0815122702}" type="presOf" srcId="{67103025-3DB6-450B-A4FC-FAD82FA85297}" destId="{6BD73397-ACBF-4741-A0A2-F52C34BA9153}" srcOrd="0" destOrd="0" presId="urn:microsoft.com/office/officeart/2005/8/layout/vProcess5"/>
    <dgm:cxn modelId="{344654DD-FA55-4923-B17F-CBA964B3DCE8}" srcId="{34D3A47A-0130-48E9-9658-007CED182AAE}" destId="{0F131CC2-C28D-49A6-B824-8D871EF66E43}" srcOrd="2" destOrd="0" parTransId="{C2C217B7-DBEB-41A8-9E5C-FBB957EB4013}" sibTransId="{67103025-3DB6-450B-A4FC-FAD82FA85297}"/>
    <dgm:cxn modelId="{92A93AE2-176C-4C49-95C2-5BFD98710BBE}" type="presOf" srcId="{5AF2B233-B21D-4D33-9636-2625E35CE639}" destId="{B9E53A50-4DC4-EB44-974F-AC17DFE90A7F}" srcOrd="0" destOrd="0" presId="urn:microsoft.com/office/officeart/2005/8/layout/vProcess5"/>
    <dgm:cxn modelId="{142A5FFF-53C0-F043-A295-7967BE98B59D}" type="presOf" srcId="{70F6A458-BCA4-43D8-9A32-FE79645EF115}" destId="{DFBCB83E-C33F-5549-8DB8-51462E1E8373}" srcOrd="0" destOrd="0" presId="urn:microsoft.com/office/officeart/2005/8/layout/vProcess5"/>
    <dgm:cxn modelId="{C7533CBB-8656-2540-8052-46D33CB4E752}" type="presParOf" srcId="{B680596B-7CB6-6948-BC67-709163F03FD6}" destId="{73A98905-1BB8-9E47-A24A-C8B058760D68}" srcOrd="0" destOrd="0" presId="urn:microsoft.com/office/officeart/2005/8/layout/vProcess5"/>
    <dgm:cxn modelId="{AE0A7A71-AF60-7444-807D-96965AABEC77}" type="presParOf" srcId="{B680596B-7CB6-6948-BC67-709163F03FD6}" destId="{58EF3FDD-1DDB-4641-89E5-825B3975C416}" srcOrd="1" destOrd="0" presId="urn:microsoft.com/office/officeart/2005/8/layout/vProcess5"/>
    <dgm:cxn modelId="{75243159-162C-0143-A6EF-DC04E80D09B6}" type="presParOf" srcId="{B680596B-7CB6-6948-BC67-709163F03FD6}" destId="{B9E53A50-4DC4-EB44-974F-AC17DFE90A7F}" srcOrd="2" destOrd="0" presId="urn:microsoft.com/office/officeart/2005/8/layout/vProcess5"/>
    <dgm:cxn modelId="{D09009B8-70A2-F141-AD48-5091F26B50CA}" type="presParOf" srcId="{B680596B-7CB6-6948-BC67-709163F03FD6}" destId="{0D5FDFF4-A283-874B-AB0D-062D25987FAA}" srcOrd="3" destOrd="0" presId="urn:microsoft.com/office/officeart/2005/8/layout/vProcess5"/>
    <dgm:cxn modelId="{2E16F504-88BD-1543-9950-BD70F56A5F09}" type="presParOf" srcId="{B680596B-7CB6-6948-BC67-709163F03FD6}" destId="{4AF92DD9-5557-644C-9DD8-CDC560E62EC5}" srcOrd="4" destOrd="0" presId="urn:microsoft.com/office/officeart/2005/8/layout/vProcess5"/>
    <dgm:cxn modelId="{27796BEA-92A1-8748-AECC-F342E6905206}" type="presParOf" srcId="{B680596B-7CB6-6948-BC67-709163F03FD6}" destId="{BE1D8D5E-2EE1-AB48-AA60-9B048F939B12}" srcOrd="5" destOrd="0" presId="urn:microsoft.com/office/officeart/2005/8/layout/vProcess5"/>
    <dgm:cxn modelId="{A39E86A2-8341-BF41-9485-4898F17E9546}" type="presParOf" srcId="{B680596B-7CB6-6948-BC67-709163F03FD6}" destId="{DFBCB83E-C33F-5549-8DB8-51462E1E8373}" srcOrd="6" destOrd="0" presId="urn:microsoft.com/office/officeart/2005/8/layout/vProcess5"/>
    <dgm:cxn modelId="{0997473B-D2D7-174C-8E1B-E6A8C8DD7342}" type="presParOf" srcId="{B680596B-7CB6-6948-BC67-709163F03FD6}" destId="{6BD73397-ACBF-4741-A0A2-F52C34BA9153}" srcOrd="7" destOrd="0" presId="urn:microsoft.com/office/officeart/2005/8/layout/vProcess5"/>
    <dgm:cxn modelId="{05639F65-018D-1F46-8086-65990FC7243D}" type="presParOf" srcId="{B680596B-7CB6-6948-BC67-709163F03FD6}" destId="{6030311B-83DE-EB44-A5B8-5884C0F960D4}" srcOrd="8" destOrd="0" presId="urn:microsoft.com/office/officeart/2005/8/layout/vProcess5"/>
    <dgm:cxn modelId="{4E55FBB5-D773-D44B-8F46-D047C32FBBDC}" type="presParOf" srcId="{B680596B-7CB6-6948-BC67-709163F03FD6}" destId="{E3AAC8EC-E8A4-CD4F-8BB8-C97F9AC42BCD}" srcOrd="9" destOrd="0" presId="urn:microsoft.com/office/officeart/2005/8/layout/vProcess5"/>
    <dgm:cxn modelId="{2534151E-0FE1-E949-ACA9-97BF248A3A07}" type="presParOf" srcId="{B680596B-7CB6-6948-BC67-709163F03FD6}" destId="{FF638DF6-5976-1D4C-8C76-6B26EB00B23D}" srcOrd="10" destOrd="0" presId="urn:microsoft.com/office/officeart/2005/8/layout/vProcess5"/>
    <dgm:cxn modelId="{D0A488FE-772E-C84A-B6CF-7F34367E3883}" type="presParOf" srcId="{B680596B-7CB6-6948-BC67-709163F03FD6}" destId="{145F663B-72AF-C147-88D0-863F2629626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378FA9-65B7-4954-962F-09E4434F9610}" type="doc">
      <dgm:prSet loTypeId="urn:microsoft.com/office/officeart/2005/8/layout/vList2" loCatId="list" qsTypeId="urn:microsoft.com/office/officeart/2005/8/quickstyle/simple4#9" qsCatId="simple" csTypeId="urn:microsoft.com/office/officeart/2005/8/colors/colorful5#7" csCatId="colorful"/>
      <dgm:spPr/>
      <dgm:t>
        <a:bodyPr/>
        <a:lstStyle/>
        <a:p>
          <a:endParaRPr lang="en-US"/>
        </a:p>
      </dgm:t>
    </dgm:pt>
    <dgm:pt modelId="{B3B8B8B5-C6FD-47C1-A794-BE4FC2A9E744}">
      <dgm:prSet/>
      <dgm:spPr/>
      <dgm:t>
        <a:bodyPr/>
        <a:lstStyle/>
        <a:p>
          <a:r>
            <a:rPr lang="en-US"/>
            <a:t>Non-sexual recidivism increases sexual recidivism risk by 55%</a:t>
          </a:r>
        </a:p>
      </dgm:t>
    </dgm:pt>
    <dgm:pt modelId="{82C3808B-5D8C-450B-A541-D6123E66717D}" type="parTrans" cxnId="{802E5060-8566-45E8-B0C0-78E997EA0F05}">
      <dgm:prSet/>
      <dgm:spPr/>
      <dgm:t>
        <a:bodyPr/>
        <a:lstStyle/>
        <a:p>
          <a:endParaRPr lang="en-US"/>
        </a:p>
      </dgm:t>
    </dgm:pt>
    <dgm:pt modelId="{2A096C53-6742-44A1-8F2E-F97685DCCAFD}" type="sibTrans" cxnId="{802E5060-8566-45E8-B0C0-78E997EA0F05}">
      <dgm:prSet/>
      <dgm:spPr/>
      <dgm:t>
        <a:bodyPr/>
        <a:lstStyle/>
        <a:p>
          <a:endParaRPr lang="en-US"/>
        </a:p>
      </dgm:t>
    </dgm:pt>
    <dgm:pt modelId="{A328DC87-9ACC-449F-A2EF-DD2704778E63}">
      <dgm:prSet/>
      <dgm:spPr/>
      <dgm:t>
        <a:bodyPr/>
        <a:lstStyle/>
        <a:p>
          <a:r>
            <a:rPr lang="en-US"/>
            <a:t>This is independent and incremental to time free effect</a:t>
          </a:r>
        </a:p>
      </dgm:t>
    </dgm:pt>
    <dgm:pt modelId="{988FB55E-0A69-49E1-A580-069D51D8CC08}" type="parTrans" cxnId="{BE762C83-B21A-4C41-A729-E63DF14B8566}">
      <dgm:prSet/>
      <dgm:spPr/>
      <dgm:t>
        <a:bodyPr/>
        <a:lstStyle/>
        <a:p>
          <a:endParaRPr lang="en-US"/>
        </a:p>
      </dgm:t>
    </dgm:pt>
    <dgm:pt modelId="{2B51CC93-86E5-42AD-89FE-246B438D6B85}" type="sibTrans" cxnId="{BE762C83-B21A-4C41-A729-E63DF14B8566}">
      <dgm:prSet/>
      <dgm:spPr/>
      <dgm:t>
        <a:bodyPr/>
        <a:lstStyle/>
        <a:p>
          <a:endParaRPr lang="en-US"/>
        </a:p>
      </dgm:t>
    </dgm:pt>
    <dgm:pt modelId="{BFFB9685-5849-4363-AA91-266082EC70DE}">
      <dgm:prSet/>
      <dgm:spPr/>
      <dgm:t>
        <a:bodyPr/>
        <a:lstStyle/>
        <a:p>
          <a:r>
            <a:rPr lang="en-US"/>
            <a:t>Need to consider time free AND new non-sexual offences</a:t>
          </a:r>
        </a:p>
      </dgm:t>
    </dgm:pt>
    <dgm:pt modelId="{0723442F-C600-4230-A3CF-9827400FC24F}" type="parTrans" cxnId="{CF088F2B-511E-4B4E-87A3-234BC2410597}">
      <dgm:prSet/>
      <dgm:spPr/>
      <dgm:t>
        <a:bodyPr/>
        <a:lstStyle/>
        <a:p>
          <a:endParaRPr lang="en-US"/>
        </a:p>
      </dgm:t>
    </dgm:pt>
    <dgm:pt modelId="{FCAFB780-3A94-4FE7-A574-20C4D2232522}" type="sibTrans" cxnId="{CF088F2B-511E-4B4E-87A3-234BC2410597}">
      <dgm:prSet/>
      <dgm:spPr/>
      <dgm:t>
        <a:bodyPr/>
        <a:lstStyle/>
        <a:p>
          <a:endParaRPr lang="en-US"/>
        </a:p>
      </dgm:t>
    </dgm:pt>
    <dgm:pt modelId="{F5803095-CB8C-4C28-9D45-3DD310D6E97D}">
      <dgm:prSet/>
      <dgm:spPr/>
      <dgm:t>
        <a:bodyPr/>
        <a:lstStyle/>
        <a:p>
          <a:r>
            <a:rPr lang="en-US"/>
            <a:t>A new non-sexual offence is equivalent to </a:t>
          </a:r>
        </a:p>
      </dgm:t>
    </dgm:pt>
    <dgm:pt modelId="{720DEE59-5681-416F-B548-810CCCAC02AB}" type="parTrans" cxnId="{D575B995-D08C-413B-AE80-36F88AF85A80}">
      <dgm:prSet/>
      <dgm:spPr/>
      <dgm:t>
        <a:bodyPr/>
        <a:lstStyle/>
        <a:p>
          <a:endParaRPr lang="en-US"/>
        </a:p>
      </dgm:t>
    </dgm:pt>
    <dgm:pt modelId="{87DD8671-244E-4112-A624-9A3B3182010A}" type="sibTrans" cxnId="{D575B995-D08C-413B-AE80-36F88AF85A80}">
      <dgm:prSet/>
      <dgm:spPr/>
      <dgm:t>
        <a:bodyPr/>
        <a:lstStyle/>
        <a:p>
          <a:endParaRPr lang="en-US"/>
        </a:p>
      </dgm:t>
    </dgm:pt>
    <dgm:pt modelId="{5E075975-9939-40B2-83EF-543C55194755}">
      <dgm:prSet/>
      <dgm:spPr/>
      <dgm:t>
        <a:bodyPr/>
        <a:lstStyle/>
        <a:p>
          <a:r>
            <a:rPr lang="en-US"/>
            <a:t>subtracting 3.3 years from time free, or</a:t>
          </a:r>
        </a:p>
      </dgm:t>
    </dgm:pt>
    <dgm:pt modelId="{F9AD6799-F2F9-494C-96AB-054F622BBFEE}" type="parTrans" cxnId="{F7B1CC8E-72E4-40CA-B033-AFD86CE51E6F}">
      <dgm:prSet/>
      <dgm:spPr/>
      <dgm:t>
        <a:bodyPr/>
        <a:lstStyle/>
        <a:p>
          <a:endParaRPr lang="en-US"/>
        </a:p>
      </dgm:t>
    </dgm:pt>
    <dgm:pt modelId="{6D15A760-0D4D-42A9-99CB-B7A28AF33739}" type="sibTrans" cxnId="{F7B1CC8E-72E4-40CA-B033-AFD86CE51E6F}">
      <dgm:prSet/>
      <dgm:spPr/>
      <dgm:t>
        <a:bodyPr/>
        <a:lstStyle/>
        <a:p>
          <a:endParaRPr lang="en-US"/>
        </a:p>
      </dgm:t>
    </dgm:pt>
    <dgm:pt modelId="{FA713C5F-1E15-47B2-B35D-A5016488EBDE}">
      <dgm:prSet/>
      <dgm:spPr/>
      <dgm:t>
        <a:bodyPr/>
        <a:lstStyle/>
        <a:p>
          <a:r>
            <a:rPr lang="en-US"/>
            <a:t>Adding 1.5 Static-99R points</a:t>
          </a:r>
        </a:p>
      </dgm:t>
    </dgm:pt>
    <dgm:pt modelId="{A6195A4F-4E98-403C-AAD7-0C2B680BEBC6}" type="parTrans" cxnId="{5CAE6965-79A5-472C-B733-303D78D49D2D}">
      <dgm:prSet/>
      <dgm:spPr/>
      <dgm:t>
        <a:bodyPr/>
        <a:lstStyle/>
        <a:p>
          <a:endParaRPr lang="en-US"/>
        </a:p>
      </dgm:t>
    </dgm:pt>
    <dgm:pt modelId="{8BC4970C-6A76-40ED-B8C0-BFBE4A5205F5}" type="sibTrans" cxnId="{5CAE6965-79A5-472C-B733-303D78D49D2D}">
      <dgm:prSet/>
      <dgm:spPr/>
      <dgm:t>
        <a:bodyPr/>
        <a:lstStyle/>
        <a:p>
          <a:endParaRPr lang="en-US"/>
        </a:p>
      </dgm:t>
    </dgm:pt>
    <dgm:pt modelId="{B64994B7-95AD-324F-B7BC-1EDB0859460D}" type="pres">
      <dgm:prSet presAssocID="{16378FA9-65B7-4954-962F-09E4434F9610}" presName="linear" presStyleCnt="0">
        <dgm:presLayoutVars>
          <dgm:animLvl val="lvl"/>
          <dgm:resizeHandles val="exact"/>
        </dgm:presLayoutVars>
      </dgm:prSet>
      <dgm:spPr/>
    </dgm:pt>
    <dgm:pt modelId="{F86809A9-1D8A-A84D-931C-DFF24A0EEB26}" type="pres">
      <dgm:prSet presAssocID="{B3B8B8B5-C6FD-47C1-A794-BE4FC2A9E74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355B8E6-BDD4-CB4F-AEC6-4A02426A274E}" type="pres">
      <dgm:prSet presAssocID="{2A096C53-6742-44A1-8F2E-F97685DCCAFD}" presName="spacer" presStyleCnt="0"/>
      <dgm:spPr/>
    </dgm:pt>
    <dgm:pt modelId="{913188ED-1551-E548-938C-8EE06F97AF28}" type="pres">
      <dgm:prSet presAssocID="{A328DC87-9ACC-449F-A2EF-DD2704778E6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A0EC8F8-BB50-9641-8FC8-A92491C55F91}" type="pres">
      <dgm:prSet presAssocID="{2B51CC93-86E5-42AD-89FE-246B438D6B85}" presName="spacer" presStyleCnt="0"/>
      <dgm:spPr/>
    </dgm:pt>
    <dgm:pt modelId="{C4A2F7F1-85D2-DE4E-AF62-6B38239F6681}" type="pres">
      <dgm:prSet presAssocID="{BFFB9685-5849-4363-AA91-266082EC70D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35A2DD4-3A4E-064B-AEE3-FA35355E33F3}" type="pres">
      <dgm:prSet presAssocID="{FCAFB780-3A94-4FE7-A574-20C4D2232522}" presName="spacer" presStyleCnt="0"/>
      <dgm:spPr/>
    </dgm:pt>
    <dgm:pt modelId="{5C5ECF09-34BE-6C49-B5BE-DAE64C61F6F6}" type="pres">
      <dgm:prSet presAssocID="{F5803095-CB8C-4C28-9D45-3DD310D6E97D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75A838E8-6E7B-554C-A099-4F442D5B84D0}" type="pres">
      <dgm:prSet presAssocID="{F5803095-CB8C-4C28-9D45-3DD310D6E97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6AEC1F28-93C5-AE4F-943F-60816BDBA5F2}" type="presOf" srcId="{FA713C5F-1E15-47B2-B35D-A5016488EBDE}" destId="{75A838E8-6E7B-554C-A099-4F442D5B84D0}" srcOrd="0" destOrd="1" presId="urn:microsoft.com/office/officeart/2005/8/layout/vList2"/>
    <dgm:cxn modelId="{CF088F2B-511E-4B4E-87A3-234BC2410597}" srcId="{16378FA9-65B7-4954-962F-09E4434F9610}" destId="{BFFB9685-5849-4363-AA91-266082EC70DE}" srcOrd="2" destOrd="0" parTransId="{0723442F-C600-4230-A3CF-9827400FC24F}" sibTransId="{FCAFB780-3A94-4FE7-A574-20C4D2232522}"/>
    <dgm:cxn modelId="{6834BB43-1190-BE4B-9552-E96C500A4785}" type="presOf" srcId="{A328DC87-9ACC-449F-A2EF-DD2704778E63}" destId="{913188ED-1551-E548-938C-8EE06F97AF28}" srcOrd="0" destOrd="0" presId="urn:microsoft.com/office/officeart/2005/8/layout/vList2"/>
    <dgm:cxn modelId="{59FEC658-CE18-344D-9BC5-A09BFE30660E}" type="presOf" srcId="{16378FA9-65B7-4954-962F-09E4434F9610}" destId="{B64994B7-95AD-324F-B7BC-1EDB0859460D}" srcOrd="0" destOrd="0" presId="urn:microsoft.com/office/officeart/2005/8/layout/vList2"/>
    <dgm:cxn modelId="{802E5060-8566-45E8-B0C0-78E997EA0F05}" srcId="{16378FA9-65B7-4954-962F-09E4434F9610}" destId="{B3B8B8B5-C6FD-47C1-A794-BE4FC2A9E744}" srcOrd="0" destOrd="0" parTransId="{82C3808B-5D8C-450B-A541-D6123E66717D}" sibTransId="{2A096C53-6742-44A1-8F2E-F97685DCCAFD}"/>
    <dgm:cxn modelId="{5CAE6965-79A5-472C-B733-303D78D49D2D}" srcId="{F5803095-CB8C-4C28-9D45-3DD310D6E97D}" destId="{FA713C5F-1E15-47B2-B35D-A5016488EBDE}" srcOrd="1" destOrd="0" parTransId="{A6195A4F-4E98-403C-AAD7-0C2B680BEBC6}" sibTransId="{8BC4970C-6A76-40ED-B8C0-BFBE4A5205F5}"/>
    <dgm:cxn modelId="{5A86687A-E207-C445-B198-7153E89E3A36}" type="presOf" srcId="{5E075975-9939-40B2-83EF-543C55194755}" destId="{75A838E8-6E7B-554C-A099-4F442D5B84D0}" srcOrd="0" destOrd="0" presId="urn:microsoft.com/office/officeart/2005/8/layout/vList2"/>
    <dgm:cxn modelId="{BE762C83-B21A-4C41-A729-E63DF14B8566}" srcId="{16378FA9-65B7-4954-962F-09E4434F9610}" destId="{A328DC87-9ACC-449F-A2EF-DD2704778E63}" srcOrd="1" destOrd="0" parTransId="{988FB55E-0A69-49E1-A580-069D51D8CC08}" sibTransId="{2B51CC93-86E5-42AD-89FE-246B438D6B85}"/>
    <dgm:cxn modelId="{F7B1CC8E-72E4-40CA-B033-AFD86CE51E6F}" srcId="{F5803095-CB8C-4C28-9D45-3DD310D6E97D}" destId="{5E075975-9939-40B2-83EF-543C55194755}" srcOrd="0" destOrd="0" parTransId="{F9AD6799-F2F9-494C-96AB-054F622BBFEE}" sibTransId="{6D15A760-0D4D-42A9-99CB-B7A28AF33739}"/>
    <dgm:cxn modelId="{D575B995-D08C-413B-AE80-36F88AF85A80}" srcId="{16378FA9-65B7-4954-962F-09E4434F9610}" destId="{F5803095-CB8C-4C28-9D45-3DD310D6E97D}" srcOrd="3" destOrd="0" parTransId="{720DEE59-5681-416F-B548-810CCCAC02AB}" sibTransId="{87DD8671-244E-4112-A624-9A3B3182010A}"/>
    <dgm:cxn modelId="{7E7959AD-DA0F-7047-B416-593947CDCD7C}" type="presOf" srcId="{F5803095-CB8C-4C28-9D45-3DD310D6E97D}" destId="{5C5ECF09-34BE-6C49-B5BE-DAE64C61F6F6}" srcOrd="0" destOrd="0" presId="urn:microsoft.com/office/officeart/2005/8/layout/vList2"/>
    <dgm:cxn modelId="{06927FD7-2916-6C41-A181-E5A98FFABAA8}" type="presOf" srcId="{B3B8B8B5-C6FD-47C1-A794-BE4FC2A9E744}" destId="{F86809A9-1D8A-A84D-931C-DFF24A0EEB26}" srcOrd="0" destOrd="0" presId="urn:microsoft.com/office/officeart/2005/8/layout/vList2"/>
    <dgm:cxn modelId="{FF6F99E9-9AD2-B841-920A-76AC3FC71DEF}" type="presOf" srcId="{BFFB9685-5849-4363-AA91-266082EC70DE}" destId="{C4A2F7F1-85D2-DE4E-AF62-6B38239F6681}" srcOrd="0" destOrd="0" presId="urn:microsoft.com/office/officeart/2005/8/layout/vList2"/>
    <dgm:cxn modelId="{184E048A-5640-6E47-84DE-33CCC484EE2E}" type="presParOf" srcId="{B64994B7-95AD-324F-B7BC-1EDB0859460D}" destId="{F86809A9-1D8A-A84D-931C-DFF24A0EEB26}" srcOrd="0" destOrd="0" presId="urn:microsoft.com/office/officeart/2005/8/layout/vList2"/>
    <dgm:cxn modelId="{CDFAE835-4462-F748-9DAA-8C063AC87A68}" type="presParOf" srcId="{B64994B7-95AD-324F-B7BC-1EDB0859460D}" destId="{5355B8E6-BDD4-CB4F-AEC6-4A02426A274E}" srcOrd="1" destOrd="0" presId="urn:microsoft.com/office/officeart/2005/8/layout/vList2"/>
    <dgm:cxn modelId="{9F316555-B5F1-1B46-B7F7-37E1374F2E55}" type="presParOf" srcId="{B64994B7-95AD-324F-B7BC-1EDB0859460D}" destId="{913188ED-1551-E548-938C-8EE06F97AF28}" srcOrd="2" destOrd="0" presId="urn:microsoft.com/office/officeart/2005/8/layout/vList2"/>
    <dgm:cxn modelId="{24C0F8D8-5E10-7B47-A9F6-4D86F216F03E}" type="presParOf" srcId="{B64994B7-95AD-324F-B7BC-1EDB0859460D}" destId="{1A0EC8F8-BB50-9641-8FC8-A92491C55F91}" srcOrd="3" destOrd="0" presId="urn:microsoft.com/office/officeart/2005/8/layout/vList2"/>
    <dgm:cxn modelId="{D45AABCF-DF95-BE4B-9479-E441D2030371}" type="presParOf" srcId="{B64994B7-95AD-324F-B7BC-1EDB0859460D}" destId="{C4A2F7F1-85D2-DE4E-AF62-6B38239F6681}" srcOrd="4" destOrd="0" presId="urn:microsoft.com/office/officeart/2005/8/layout/vList2"/>
    <dgm:cxn modelId="{C7E5F8DF-7548-5245-B1A5-237A2831D7A0}" type="presParOf" srcId="{B64994B7-95AD-324F-B7BC-1EDB0859460D}" destId="{935A2DD4-3A4E-064B-AEE3-FA35355E33F3}" srcOrd="5" destOrd="0" presId="urn:microsoft.com/office/officeart/2005/8/layout/vList2"/>
    <dgm:cxn modelId="{2359EFA8-4FEC-0349-BD2C-91C1A83E20A4}" type="presParOf" srcId="{B64994B7-95AD-324F-B7BC-1EDB0859460D}" destId="{5C5ECF09-34BE-6C49-B5BE-DAE64C61F6F6}" srcOrd="6" destOrd="0" presId="urn:microsoft.com/office/officeart/2005/8/layout/vList2"/>
    <dgm:cxn modelId="{E6A6388D-5DC4-B74D-90AA-69D2319E2F3F}" type="presParOf" srcId="{B64994B7-95AD-324F-B7BC-1EDB0859460D}" destId="{75A838E8-6E7B-554C-A099-4F442D5B84D0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9805D7D-70E1-4891-8F39-6E03D65149D0}" type="doc">
      <dgm:prSet loTypeId="urn:microsoft.com/office/officeart/2005/8/layout/vList2" loCatId="list" qsTypeId="urn:microsoft.com/office/officeart/2005/8/quickstyle/simple4#10" qsCatId="simple" csTypeId="urn:microsoft.com/office/officeart/2005/8/colors/colorful5#8" csCatId="colorful"/>
      <dgm:spPr/>
      <dgm:t>
        <a:bodyPr/>
        <a:lstStyle/>
        <a:p>
          <a:endParaRPr lang="en-US"/>
        </a:p>
      </dgm:t>
    </dgm:pt>
    <dgm:pt modelId="{AB12D236-6B77-4048-8F67-6A1BBE29744A}">
      <dgm:prSet/>
      <dgm:spPr/>
      <dgm:t>
        <a:bodyPr/>
        <a:lstStyle/>
        <a:p>
          <a:r>
            <a:rPr lang="en-CA" b="1"/>
            <a:t>Annual hazard = Initial hazard - .135 (years offence free) </a:t>
          </a:r>
          <a:endParaRPr lang="en-US"/>
        </a:p>
      </dgm:t>
    </dgm:pt>
    <dgm:pt modelId="{3C7F2819-D21C-48E0-B8D1-C3CB7EA636AC}" type="parTrans" cxnId="{4F72B57A-C26A-4B81-BA2D-50A8224624BD}">
      <dgm:prSet/>
      <dgm:spPr/>
      <dgm:t>
        <a:bodyPr/>
        <a:lstStyle/>
        <a:p>
          <a:endParaRPr lang="en-US"/>
        </a:p>
      </dgm:t>
    </dgm:pt>
    <dgm:pt modelId="{00517C8F-2622-4CDD-8218-F8454570A3CF}" type="sibTrans" cxnId="{4F72B57A-C26A-4B81-BA2D-50A8224624BD}">
      <dgm:prSet/>
      <dgm:spPr/>
      <dgm:t>
        <a:bodyPr/>
        <a:lstStyle/>
        <a:p>
          <a:endParaRPr lang="en-US"/>
        </a:p>
      </dgm:t>
    </dgm:pt>
    <dgm:pt modelId="{D1A0E175-F1AD-46C1-AAB8-A341461ED3A9}">
      <dgm:prSet/>
      <dgm:spPr/>
      <dgm:t>
        <a:bodyPr/>
        <a:lstStyle/>
        <a:p>
          <a:r>
            <a:rPr lang="en-CA" b="1"/>
            <a:t>+ .440 (if any nonsexual recidivism)</a:t>
          </a:r>
          <a:endParaRPr lang="en-US"/>
        </a:p>
      </dgm:t>
    </dgm:pt>
    <dgm:pt modelId="{40320E82-D1D1-42E0-8820-40BE16B50F99}" type="parTrans" cxnId="{D14CE544-B084-4D93-AAD6-005860CB9755}">
      <dgm:prSet/>
      <dgm:spPr/>
      <dgm:t>
        <a:bodyPr/>
        <a:lstStyle/>
        <a:p>
          <a:endParaRPr lang="en-US"/>
        </a:p>
      </dgm:t>
    </dgm:pt>
    <dgm:pt modelId="{436F831B-00D2-41CD-9F64-915090F8B5FE}" type="sibTrans" cxnId="{D14CE544-B084-4D93-AAD6-005860CB9755}">
      <dgm:prSet/>
      <dgm:spPr/>
      <dgm:t>
        <a:bodyPr/>
        <a:lstStyle/>
        <a:p>
          <a:endParaRPr lang="en-US"/>
        </a:p>
      </dgm:t>
    </dgm:pt>
    <dgm:pt modelId="{59A4FD8E-1F61-4C33-823F-594B3C24D764}">
      <dgm:prSet/>
      <dgm:spPr/>
      <dgm:t>
        <a:bodyPr/>
        <a:lstStyle/>
        <a:p>
          <a:r>
            <a:rPr lang="en-CA"/>
            <a:t>Initial hazard can be estimated using any method. </a:t>
          </a:r>
          <a:endParaRPr lang="en-US"/>
        </a:p>
      </dgm:t>
    </dgm:pt>
    <dgm:pt modelId="{E4E01030-5DFA-45F7-8097-344208B96C1F}" type="parTrans" cxnId="{6485CBAD-90E0-4DD9-A30D-DFE4BA363166}">
      <dgm:prSet/>
      <dgm:spPr/>
      <dgm:t>
        <a:bodyPr/>
        <a:lstStyle/>
        <a:p>
          <a:endParaRPr lang="en-US"/>
        </a:p>
      </dgm:t>
    </dgm:pt>
    <dgm:pt modelId="{87E41223-C531-4416-B837-E71E18847435}" type="sibTrans" cxnId="{6485CBAD-90E0-4DD9-A30D-DFE4BA363166}">
      <dgm:prSet/>
      <dgm:spPr/>
      <dgm:t>
        <a:bodyPr/>
        <a:lstStyle/>
        <a:p>
          <a:endParaRPr lang="en-US"/>
        </a:p>
      </dgm:t>
    </dgm:pt>
    <dgm:pt modelId="{76F35C63-9B87-4F00-A723-CC9691DEC0B4}">
      <dgm:prSet/>
      <dgm:spPr/>
      <dgm:t>
        <a:bodyPr/>
        <a:lstStyle/>
        <a:p>
          <a:r>
            <a:rPr lang="en-CA"/>
            <a:t>There are no interactions between initial risk, nonsexual recidivism, and time (in logit metric).</a:t>
          </a:r>
          <a:endParaRPr lang="en-US"/>
        </a:p>
      </dgm:t>
    </dgm:pt>
    <dgm:pt modelId="{48AB23E6-CA3F-4D74-AD6F-C65049C3E709}" type="parTrans" cxnId="{C7FBA315-9FA7-4CAF-995E-67067916481E}">
      <dgm:prSet/>
      <dgm:spPr/>
      <dgm:t>
        <a:bodyPr/>
        <a:lstStyle/>
        <a:p>
          <a:endParaRPr lang="en-US"/>
        </a:p>
      </dgm:t>
    </dgm:pt>
    <dgm:pt modelId="{D2704579-76B7-4646-A407-0E7C466C5028}" type="sibTrans" cxnId="{C7FBA315-9FA7-4CAF-995E-67067916481E}">
      <dgm:prSet/>
      <dgm:spPr/>
      <dgm:t>
        <a:bodyPr/>
        <a:lstStyle/>
        <a:p>
          <a:endParaRPr lang="en-US"/>
        </a:p>
      </dgm:t>
    </dgm:pt>
    <dgm:pt modelId="{B44DADD7-D2C1-A746-BDD1-CB0B62B85D92}" type="pres">
      <dgm:prSet presAssocID="{B9805D7D-70E1-4891-8F39-6E03D65149D0}" presName="linear" presStyleCnt="0">
        <dgm:presLayoutVars>
          <dgm:animLvl val="lvl"/>
          <dgm:resizeHandles val="exact"/>
        </dgm:presLayoutVars>
      </dgm:prSet>
      <dgm:spPr/>
    </dgm:pt>
    <dgm:pt modelId="{86FD13AB-687A-114A-995A-FCADDD870B58}" type="pres">
      <dgm:prSet presAssocID="{AB12D236-6B77-4048-8F67-6A1BBE29744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F934D7C-6504-934C-BA8A-9A770FF57D10}" type="pres">
      <dgm:prSet presAssocID="{00517C8F-2622-4CDD-8218-F8454570A3CF}" presName="spacer" presStyleCnt="0"/>
      <dgm:spPr/>
    </dgm:pt>
    <dgm:pt modelId="{EF1791D4-8159-F841-9554-17B41E793416}" type="pres">
      <dgm:prSet presAssocID="{D1A0E175-F1AD-46C1-AAB8-A341461ED3A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E96DFAF-7797-734E-9961-BCBD11FDC3EB}" type="pres">
      <dgm:prSet presAssocID="{436F831B-00D2-41CD-9F64-915090F8B5FE}" presName="spacer" presStyleCnt="0"/>
      <dgm:spPr/>
    </dgm:pt>
    <dgm:pt modelId="{0D5ADC2F-3022-7847-ADA0-3CDB448CDE93}" type="pres">
      <dgm:prSet presAssocID="{59A4FD8E-1F61-4C33-823F-594B3C24D76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2FCBFF3-FFD7-9449-B413-7C40D8B05DEC}" type="pres">
      <dgm:prSet presAssocID="{87E41223-C531-4416-B837-E71E18847435}" presName="spacer" presStyleCnt="0"/>
      <dgm:spPr/>
    </dgm:pt>
    <dgm:pt modelId="{E021F1A8-9095-FA41-B5E7-74EF8118B042}" type="pres">
      <dgm:prSet presAssocID="{76F35C63-9B87-4F00-A723-CC9691DEC0B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C105111-C22B-4741-A5BE-5BBCB1D639E4}" type="presOf" srcId="{76F35C63-9B87-4F00-A723-CC9691DEC0B4}" destId="{E021F1A8-9095-FA41-B5E7-74EF8118B042}" srcOrd="0" destOrd="0" presId="urn:microsoft.com/office/officeart/2005/8/layout/vList2"/>
    <dgm:cxn modelId="{C7FBA315-9FA7-4CAF-995E-67067916481E}" srcId="{B9805D7D-70E1-4891-8F39-6E03D65149D0}" destId="{76F35C63-9B87-4F00-A723-CC9691DEC0B4}" srcOrd="3" destOrd="0" parTransId="{48AB23E6-CA3F-4D74-AD6F-C65049C3E709}" sibTransId="{D2704579-76B7-4646-A407-0E7C466C5028}"/>
    <dgm:cxn modelId="{A4E1E839-ECED-9945-B785-98E11B820C2E}" type="presOf" srcId="{59A4FD8E-1F61-4C33-823F-594B3C24D764}" destId="{0D5ADC2F-3022-7847-ADA0-3CDB448CDE93}" srcOrd="0" destOrd="0" presId="urn:microsoft.com/office/officeart/2005/8/layout/vList2"/>
    <dgm:cxn modelId="{D14CE544-B084-4D93-AAD6-005860CB9755}" srcId="{B9805D7D-70E1-4891-8F39-6E03D65149D0}" destId="{D1A0E175-F1AD-46C1-AAB8-A341461ED3A9}" srcOrd="1" destOrd="0" parTransId="{40320E82-D1D1-42E0-8820-40BE16B50F99}" sibTransId="{436F831B-00D2-41CD-9F64-915090F8B5FE}"/>
    <dgm:cxn modelId="{4F72B57A-C26A-4B81-BA2D-50A8224624BD}" srcId="{B9805D7D-70E1-4891-8F39-6E03D65149D0}" destId="{AB12D236-6B77-4048-8F67-6A1BBE29744A}" srcOrd="0" destOrd="0" parTransId="{3C7F2819-D21C-48E0-B8D1-C3CB7EA636AC}" sibTransId="{00517C8F-2622-4CDD-8218-F8454570A3CF}"/>
    <dgm:cxn modelId="{6485CBAD-90E0-4DD9-A30D-DFE4BA363166}" srcId="{B9805D7D-70E1-4891-8F39-6E03D65149D0}" destId="{59A4FD8E-1F61-4C33-823F-594B3C24D764}" srcOrd="2" destOrd="0" parTransId="{E4E01030-5DFA-45F7-8097-344208B96C1F}" sibTransId="{87E41223-C531-4416-B837-E71E18847435}"/>
    <dgm:cxn modelId="{899746E7-F46D-2C40-BDE0-EB0EB2F7C4B9}" type="presOf" srcId="{B9805D7D-70E1-4891-8F39-6E03D65149D0}" destId="{B44DADD7-D2C1-A746-BDD1-CB0B62B85D92}" srcOrd="0" destOrd="0" presId="urn:microsoft.com/office/officeart/2005/8/layout/vList2"/>
    <dgm:cxn modelId="{3AEDE3E9-F24D-DD44-A133-35920020753B}" type="presOf" srcId="{D1A0E175-F1AD-46C1-AAB8-A341461ED3A9}" destId="{EF1791D4-8159-F841-9554-17B41E793416}" srcOrd="0" destOrd="0" presId="urn:microsoft.com/office/officeart/2005/8/layout/vList2"/>
    <dgm:cxn modelId="{2A1023FE-CEAB-3B44-A374-0FD4FA6774A0}" type="presOf" srcId="{AB12D236-6B77-4048-8F67-6A1BBE29744A}" destId="{86FD13AB-687A-114A-995A-FCADDD870B58}" srcOrd="0" destOrd="0" presId="urn:microsoft.com/office/officeart/2005/8/layout/vList2"/>
    <dgm:cxn modelId="{1FEADDAE-0191-B446-8E35-32E3AB4A37FE}" type="presParOf" srcId="{B44DADD7-D2C1-A746-BDD1-CB0B62B85D92}" destId="{86FD13AB-687A-114A-995A-FCADDD870B58}" srcOrd="0" destOrd="0" presId="urn:microsoft.com/office/officeart/2005/8/layout/vList2"/>
    <dgm:cxn modelId="{90AE0551-166A-A14F-A013-C3E70F1DB843}" type="presParOf" srcId="{B44DADD7-D2C1-A746-BDD1-CB0B62B85D92}" destId="{0F934D7C-6504-934C-BA8A-9A770FF57D10}" srcOrd="1" destOrd="0" presId="urn:microsoft.com/office/officeart/2005/8/layout/vList2"/>
    <dgm:cxn modelId="{93C1DF51-86A3-A046-853F-F624AE07B9D8}" type="presParOf" srcId="{B44DADD7-D2C1-A746-BDD1-CB0B62B85D92}" destId="{EF1791D4-8159-F841-9554-17B41E793416}" srcOrd="2" destOrd="0" presId="urn:microsoft.com/office/officeart/2005/8/layout/vList2"/>
    <dgm:cxn modelId="{ABD79638-71F1-B54F-85D5-5FD8DC4EFC51}" type="presParOf" srcId="{B44DADD7-D2C1-A746-BDD1-CB0B62B85D92}" destId="{1E96DFAF-7797-734E-9961-BCBD11FDC3EB}" srcOrd="3" destOrd="0" presId="urn:microsoft.com/office/officeart/2005/8/layout/vList2"/>
    <dgm:cxn modelId="{93B92B49-7F22-514B-ACBC-9054D2FC0A23}" type="presParOf" srcId="{B44DADD7-D2C1-A746-BDD1-CB0B62B85D92}" destId="{0D5ADC2F-3022-7847-ADA0-3CDB448CDE93}" srcOrd="4" destOrd="0" presId="urn:microsoft.com/office/officeart/2005/8/layout/vList2"/>
    <dgm:cxn modelId="{5A458A17-9BB9-A442-86DF-7203257E138B}" type="presParOf" srcId="{B44DADD7-D2C1-A746-BDD1-CB0B62B85D92}" destId="{A2FCBFF3-FFD7-9449-B413-7C40D8B05DEC}" srcOrd="5" destOrd="0" presId="urn:microsoft.com/office/officeart/2005/8/layout/vList2"/>
    <dgm:cxn modelId="{5B3B8263-8740-B14C-8CCE-96E0F2E89657}" type="presParOf" srcId="{B44DADD7-D2C1-A746-BDD1-CB0B62B85D92}" destId="{E021F1A8-9095-FA41-B5E7-74EF8118B04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29E21A9-3615-461E-AA18-00FE0AF29710}" type="doc">
      <dgm:prSet loTypeId="urn:microsoft.com/office/officeart/2005/8/layout/hierarchy1" loCatId="hierarchy" qsTypeId="urn:microsoft.com/office/officeart/2005/8/quickstyle/simple1#25" qsCatId="simple" csTypeId="urn:microsoft.com/office/officeart/2005/8/colors/colorful2#12" csCatId="colorful"/>
      <dgm:spPr/>
      <dgm:t>
        <a:bodyPr/>
        <a:lstStyle/>
        <a:p>
          <a:endParaRPr lang="en-US"/>
        </a:p>
      </dgm:t>
    </dgm:pt>
    <dgm:pt modelId="{F0581CFA-DD9F-4993-B3B0-D1A067FBD74B}">
      <dgm:prSet/>
      <dgm:spPr/>
      <dgm:t>
        <a:bodyPr/>
        <a:lstStyle/>
        <a:p>
          <a:r>
            <a:rPr lang="en-CA"/>
            <a:t>When the decline in risk is consistent, then we can estimate what the annual hazards </a:t>
          </a:r>
          <a:r>
            <a:rPr lang="en-CA" i="1"/>
            <a:t>would have been </a:t>
          </a:r>
          <a:r>
            <a:rPr lang="en-CA"/>
            <a:t>if we had longer follow-up periods</a:t>
          </a:r>
          <a:endParaRPr lang="en-US"/>
        </a:p>
      </dgm:t>
    </dgm:pt>
    <dgm:pt modelId="{2B4F5027-41EE-487A-A474-B0132D20ACAD}" type="parTrans" cxnId="{89B27C65-EE52-49A2-9742-1AC29881728C}">
      <dgm:prSet/>
      <dgm:spPr/>
      <dgm:t>
        <a:bodyPr/>
        <a:lstStyle/>
        <a:p>
          <a:endParaRPr lang="en-US"/>
        </a:p>
      </dgm:t>
    </dgm:pt>
    <dgm:pt modelId="{F5058AFF-5BF0-455B-BFE5-009CEE28A45A}" type="sibTrans" cxnId="{89B27C65-EE52-49A2-9742-1AC29881728C}">
      <dgm:prSet/>
      <dgm:spPr/>
      <dgm:t>
        <a:bodyPr/>
        <a:lstStyle/>
        <a:p>
          <a:endParaRPr lang="en-US"/>
        </a:p>
      </dgm:t>
    </dgm:pt>
    <dgm:pt modelId="{EC362652-1BFA-4C35-BC81-18EED9BCFC8B}">
      <dgm:prSet/>
      <dgm:spPr/>
      <dgm:t>
        <a:bodyPr/>
        <a:lstStyle/>
        <a:p>
          <a:r>
            <a:rPr lang="en-CA"/>
            <a:t>Endpoint: After 20 years, the residual risk is negligible (no different from the base rate in the general male population) – hence set at zero. </a:t>
          </a:r>
          <a:endParaRPr lang="en-US"/>
        </a:p>
      </dgm:t>
    </dgm:pt>
    <dgm:pt modelId="{E4F627E5-52A8-4BBA-A802-8EE6EE1F42EB}" type="parTrans" cxnId="{E71A7044-690D-4AE6-8848-F2E7D8BA2796}">
      <dgm:prSet/>
      <dgm:spPr/>
      <dgm:t>
        <a:bodyPr/>
        <a:lstStyle/>
        <a:p>
          <a:endParaRPr lang="en-US"/>
        </a:p>
      </dgm:t>
    </dgm:pt>
    <dgm:pt modelId="{901019C9-447F-4397-96D1-70DD89C746F0}" type="sibTrans" cxnId="{E71A7044-690D-4AE6-8848-F2E7D8BA2796}">
      <dgm:prSet/>
      <dgm:spPr/>
      <dgm:t>
        <a:bodyPr/>
        <a:lstStyle/>
        <a:p>
          <a:endParaRPr lang="en-US"/>
        </a:p>
      </dgm:t>
    </dgm:pt>
    <dgm:pt modelId="{36AD40E4-B1B5-8949-98A6-5FB74254451F}" type="pres">
      <dgm:prSet presAssocID="{629E21A9-3615-461E-AA18-00FE0AF2971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74278CD-3A88-2A4D-BD32-A188C95E3DF1}" type="pres">
      <dgm:prSet presAssocID="{F0581CFA-DD9F-4993-B3B0-D1A067FBD74B}" presName="hierRoot1" presStyleCnt="0"/>
      <dgm:spPr/>
    </dgm:pt>
    <dgm:pt modelId="{49EA21D1-B143-5F42-A011-FE305D8C5FFA}" type="pres">
      <dgm:prSet presAssocID="{F0581CFA-DD9F-4993-B3B0-D1A067FBD74B}" presName="composite" presStyleCnt="0"/>
      <dgm:spPr/>
    </dgm:pt>
    <dgm:pt modelId="{8A439CA1-6027-5348-A17E-9312597B90E5}" type="pres">
      <dgm:prSet presAssocID="{F0581CFA-DD9F-4993-B3B0-D1A067FBD74B}" presName="background" presStyleLbl="node0" presStyleIdx="0" presStyleCnt="2"/>
      <dgm:spPr/>
    </dgm:pt>
    <dgm:pt modelId="{FEB5585B-2853-E845-8B1A-17084DBF5ABB}" type="pres">
      <dgm:prSet presAssocID="{F0581CFA-DD9F-4993-B3B0-D1A067FBD74B}" presName="text" presStyleLbl="fgAcc0" presStyleIdx="0" presStyleCnt="2">
        <dgm:presLayoutVars>
          <dgm:chPref val="3"/>
        </dgm:presLayoutVars>
      </dgm:prSet>
      <dgm:spPr/>
    </dgm:pt>
    <dgm:pt modelId="{593F3210-D7CE-D845-9253-0D1040C84943}" type="pres">
      <dgm:prSet presAssocID="{F0581CFA-DD9F-4993-B3B0-D1A067FBD74B}" presName="hierChild2" presStyleCnt="0"/>
      <dgm:spPr/>
    </dgm:pt>
    <dgm:pt modelId="{5524108D-3AAF-3A47-A4C8-4F05D22A8D29}" type="pres">
      <dgm:prSet presAssocID="{EC362652-1BFA-4C35-BC81-18EED9BCFC8B}" presName="hierRoot1" presStyleCnt="0"/>
      <dgm:spPr/>
    </dgm:pt>
    <dgm:pt modelId="{778AD5F8-5924-C748-BA20-7A88054F9DC7}" type="pres">
      <dgm:prSet presAssocID="{EC362652-1BFA-4C35-BC81-18EED9BCFC8B}" presName="composite" presStyleCnt="0"/>
      <dgm:spPr/>
    </dgm:pt>
    <dgm:pt modelId="{5015F67D-35D0-3A42-9D2C-0C8C2ABC3846}" type="pres">
      <dgm:prSet presAssocID="{EC362652-1BFA-4C35-BC81-18EED9BCFC8B}" presName="background" presStyleLbl="node0" presStyleIdx="1" presStyleCnt="2"/>
      <dgm:spPr/>
    </dgm:pt>
    <dgm:pt modelId="{CDEB7BE5-8563-864D-B6C2-CD167DACE250}" type="pres">
      <dgm:prSet presAssocID="{EC362652-1BFA-4C35-BC81-18EED9BCFC8B}" presName="text" presStyleLbl="fgAcc0" presStyleIdx="1" presStyleCnt="2">
        <dgm:presLayoutVars>
          <dgm:chPref val="3"/>
        </dgm:presLayoutVars>
      </dgm:prSet>
      <dgm:spPr/>
    </dgm:pt>
    <dgm:pt modelId="{82744DCF-84B4-BD4C-8BC4-DF287B0C6A57}" type="pres">
      <dgm:prSet presAssocID="{EC362652-1BFA-4C35-BC81-18EED9BCFC8B}" presName="hierChild2" presStyleCnt="0"/>
      <dgm:spPr/>
    </dgm:pt>
  </dgm:ptLst>
  <dgm:cxnLst>
    <dgm:cxn modelId="{E71A7044-690D-4AE6-8848-F2E7D8BA2796}" srcId="{629E21A9-3615-461E-AA18-00FE0AF29710}" destId="{EC362652-1BFA-4C35-BC81-18EED9BCFC8B}" srcOrd="1" destOrd="0" parTransId="{E4F627E5-52A8-4BBA-A802-8EE6EE1F42EB}" sibTransId="{901019C9-447F-4397-96D1-70DD89C746F0}"/>
    <dgm:cxn modelId="{89B27C65-EE52-49A2-9742-1AC29881728C}" srcId="{629E21A9-3615-461E-AA18-00FE0AF29710}" destId="{F0581CFA-DD9F-4993-B3B0-D1A067FBD74B}" srcOrd="0" destOrd="0" parTransId="{2B4F5027-41EE-487A-A474-B0132D20ACAD}" sibTransId="{F5058AFF-5BF0-455B-BFE5-009CEE28A45A}"/>
    <dgm:cxn modelId="{801A7FB2-1D05-B44E-8AF8-BDA0A93B5165}" type="presOf" srcId="{F0581CFA-DD9F-4993-B3B0-D1A067FBD74B}" destId="{FEB5585B-2853-E845-8B1A-17084DBF5ABB}" srcOrd="0" destOrd="0" presId="urn:microsoft.com/office/officeart/2005/8/layout/hierarchy1"/>
    <dgm:cxn modelId="{C6F149D3-D042-D54D-88D1-958EA214747A}" type="presOf" srcId="{EC362652-1BFA-4C35-BC81-18EED9BCFC8B}" destId="{CDEB7BE5-8563-864D-B6C2-CD167DACE250}" srcOrd="0" destOrd="0" presId="urn:microsoft.com/office/officeart/2005/8/layout/hierarchy1"/>
    <dgm:cxn modelId="{B1637EED-8CE6-DD4A-8C86-53B2AE56A2BF}" type="presOf" srcId="{629E21A9-3615-461E-AA18-00FE0AF29710}" destId="{36AD40E4-B1B5-8949-98A6-5FB74254451F}" srcOrd="0" destOrd="0" presId="urn:microsoft.com/office/officeart/2005/8/layout/hierarchy1"/>
    <dgm:cxn modelId="{CB83320F-EB11-764B-BF83-AE6F39D41FF0}" type="presParOf" srcId="{36AD40E4-B1B5-8949-98A6-5FB74254451F}" destId="{874278CD-3A88-2A4D-BD32-A188C95E3DF1}" srcOrd="0" destOrd="0" presId="urn:microsoft.com/office/officeart/2005/8/layout/hierarchy1"/>
    <dgm:cxn modelId="{B7C1D75E-83DF-554A-8060-19349A40A5DA}" type="presParOf" srcId="{874278CD-3A88-2A4D-BD32-A188C95E3DF1}" destId="{49EA21D1-B143-5F42-A011-FE305D8C5FFA}" srcOrd="0" destOrd="0" presId="urn:microsoft.com/office/officeart/2005/8/layout/hierarchy1"/>
    <dgm:cxn modelId="{92AFC5AA-F4C1-324F-B3E3-4ECFC715C127}" type="presParOf" srcId="{49EA21D1-B143-5F42-A011-FE305D8C5FFA}" destId="{8A439CA1-6027-5348-A17E-9312597B90E5}" srcOrd="0" destOrd="0" presId="urn:microsoft.com/office/officeart/2005/8/layout/hierarchy1"/>
    <dgm:cxn modelId="{044E6639-75B7-6644-A2A3-8A32703420A4}" type="presParOf" srcId="{49EA21D1-B143-5F42-A011-FE305D8C5FFA}" destId="{FEB5585B-2853-E845-8B1A-17084DBF5ABB}" srcOrd="1" destOrd="0" presId="urn:microsoft.com/office/officeart/2005/8/layout/hierarchy1"/>
    <dgm:cxn modelId="{12255FB5-EDC2-8C45-B2A8-E8D0981CD2CC}" type="presParOf" srcId="{874278CD-3A88-2A4D-BD32-A188C95E3DF1}" destId="{593F3210-D7CE-D845-9253-0D1040C84943}" srcOrd="1" destOrd="0" presId="urn:microsoft.com/office/officeart/2005/8/layout/hierarchy1"/>
    <dgm:cxn modelId="{FC440E6D-A7CB-F54C-ADD0-98AEB8D9783C}" type="presParOf" srcId="{36AD40E4-B1B5-8949-98A6-5FB74254451F}" destId="{5524108D-3AAF-3A47-A4C8-4F05D22A8D29}" srcOrd="1" destOrd="0" presId="urn:microsoft.com/office/officeart/2005/8/layout/hierarchy1"/>
    <dgm:cxn modelId="{EA731B32-E0AA-3741-A910-1731C8183574}" type="presParOf" srcId="{5524108D-3AAF-3A47-A4C8-4F05D22A8D29}" destId="{778AD5F8-5924-C748-BA20-7A88054F9DC7}" srcOrd="0" destOrd="0" presId="urn:microsoft.com/office/officeart/2005/8/layout/hierarchy1"/>
    <dgm:cxn modelId="{540E61D6-093A-2847-8C8E-5CD8012E8F3E}" type="presParOf" srcId="{778AD5F8-5924-C748-BA20-7A88054F9DC7}" destId="{5015F67D-35D0-3A42-9D2C-0C8C2ABC3846}" srcOrd="0" destOrd="0" presId="urn:microsoft.com/office/officeart/2005/8/layout/hierarchy1"/>
    <dgm:cxn modelId="{20ED9A30-C104-884F-940E-9F22AF79B630}" type="presParOf" srcId="{778AD5F8-5924-C748-BA20-7A88054F9DC7}" destId="{CDEB7BE5-8563-864D-B6C2-CD167DACE250}" srcOrd="1" destOrd="0" presId="urn:microsoft.com/office/officeart/2005/8/layout/hierarchy1"/>
    <dgm:cxn modelId="{377983DA-4FDC-E349-9752-ECEB76188C56}" type="presParOf" srcId="{5524108D-3AAF-3A47-A4C8-4F05D22A8D29}" destId="{82744DCF-84B4-BD4C-8BC4-DF287B0C6A5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33B102A-819D-4D3A-9D65-64706AB371F1}" type="doc">
      <dgm:prSet loTypeId="urn:microsoft.com/office/officeart/2005/8/layout/vList2" loCatId="list" qsTypeId="urn:microsoft.com/office/officeart/2005/8/quickstyle/simple4#11" qsCatId="simple" csTypeId="urn:microsoft.com/office/officeart/2005/8/colors/colorful5#9" csCatId="colorful"/>
      <dgm:spPr/>
      <dgm:t>
        <a:bodyPr/>
        <a:lstStyle/>
        <a:p>
          <a:endParaRPr lang="en-US"/>
        </a:p>
      </dgm:t>
    </dgm:pt>
    <dgm:pt modelId="{A16A89A7-AB4E-489C-A325-02147E930F70}">
      <dgm:prSet/>
      <dgm:spPr/>
      <dgm:t>
        <a:bodyPr/>
        <a:lstStyle/>
        <a:p>
          <a:r>
            <a:rPr lang="en-US"/>
            <a:t>Based on well-established statistical techniques (discrete time survival analysis).</a:t>
          </a:r>
        </a:p>
      </dgm:t>
    </dgm:pt>
    <dgm:pt modelId="{E4D800AD-C020-4B4B-BD8D-5BEF27C80C4A}" type="parTrans" cxnId="{BD5E45DA-EDBE-452B-A054-53E1942D3D99}">
      <dgm:prSet/>
      <dgm:spPr/>
      <dgm:t>
        <a:bodyPr/>
        <a:lstStyle/>
        <a:p>
          <a:endParaRPr lang="en-US"/>
        </a:p>
      </dgm:t>
    </dgm:pt>
    <dgm:pt modelId="{9ADD9FF8-C2BA-4790-A69B-1E336CAA07D7}" type="sibTrans" cxnId="{BD5E45DA-EDBE-452B-A054-53E1942D3D99}">
      <dgm:prSet/>
      <dgm:spPr/>
      <dgm:t>
        <a:bodyPr/>
        <a:lstStyle/>
        <a:p>
          <a:endParaRPr lang="en-US"/>
        </a:p>
      </dgm:t>
    </dgm:pt>
    <dgm:pt modelId="{97CFF25B-74CB-49BF-AD50-6777E4647B9A}">
      <dgm:prSet/>
      <dgm:spPr/>
      <dgm:t>
        <a:bodyPr/>
        <a:lstStyle/>
        <a:p>
          <a:r>
            <a:rPr lang="en-US"/>
            <a:t>Estimated from a large sample (over 7,000 cases) with nearly 400 followed out 20 years.</a:t>
          </a:r>
        </a:p>
      </dgm:t>
    </dgm:pt>
    <dgm:pt modelId="{650A65DA-50EC-4A70-A6C8-2A8FDC6FA2D1}" type="parTrans" cxnId="{BF197F04-5592-4ED7-81FF-BA2CEA8A063F}">
      <dgm:prSet/>
      <dgm:spPr/>
      <dgm:t>
        <a:bodyPr/>
        <a:lstStyle/>
        <a:p>
          <a:endParaRPr lang="en-US"/>
        </a:p>
      </dgm:t>
    </dgm:pt>
    <dgm:pt modelId="{6D0EEC3B-B0D5-4A12-8DC4-8C1C6B17B5C4}" type="sibTrans" cxnId="{BF197F04-5592-4ED7-81FF-BA2CEA8A063F}">
      <dgm:prSet/>
      <dgm:spPr/>
      <dgm:t>
        <a:bodyPr/>
        <a:lstStyle/>
        <a:p>
          <a:endParaRPr lang="en-US"/>
        </a:p>
      </dgm:t>
    </dgm:pt>
    <dgm:pt modelId="{46D5D654-BC30-4FAE-8898-741A928E6B23}">
      <dgm:prSet/>
      <dgm:spPr/>
      <dgm:t>
        <a:bodyPr/>
        <a:lstStyle/>
        <a:p>
          <a:r>
            <a:rPr lang="en-US"/>
            <a:t>Provide 20-year recidivism estimates that are expected to be accurate within +/- 5% for higher risk individuals.</a:t>
          </a:r>
        </a:p>
      </dgm:t>
    </dgm:pt>
    <dgm:pt modelId="{7ED3771A-4FB9-49E3-8CEC-5B682AA1EDE6}" type="parTrans" cxnId="{58B8DE64-A9B9-47C8-B38F-FEBF975271A4}">
      <dgm:prSet/>
      <dgm:spPr/>
      <dgm:t>
        <a:bodyPr/>
        <a:lstStyle/>
        <a:p>
          <a:endParaRPr lang="en-US"/>
        </a:p>
      </dgm:t>
    </dgm:pt>
    <dgm:pt modelId="{8F21F071-4B8F-483B-89EE-7854FD17F26B}" type="sibTrans" cxnId="{58B8DE64-A9B9-47C8-B38F-FEBF975271A4}">
      <dgm:prSet/>
      <dgm:spPr/>
      <dgm:t>
        <a:bodyPr/>
        <a:lstStyle/>
        <a:p>
          <a:endParaRPr lang="en-US"/>
        </a:p>
      </dgm:t>
    </dgm:pt>
    <dgm:pt modelId="{ED637492-0793-E343-9144-A4CEF575025B}" type="pres">
      <dgm:prSet presAssocID="{233B102A-819D-4D3A-9D65-64706AB371F1}" presName="linear" presStyleCnt="0">
        <dgm:presLayoutVars>
          <dgm:animLvl val="lvl"/>
          <dgm:resizeHandles val="exact"/>
        </dgm:presLayoutVars>
      </dgm:prSet>
      <dgm:spPr/>
    </dgm:pt>
    <dgm:pt modelId="{DE93284F-1DB4-6842-8B80-3BBB3B5E8E9B}" type="pres">
      <dgm:prSet presAssocID="{A16A89A7-AB4E-489C-A325-02147E930F7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AF5DA4C-946C-6C4A-A000-30A537FFE019}" type="pres">
      <dgm:prSet presAssocID="{9ADD9FF8-C2BA-4790-A69B-1E336CAA07D7}" presName="spacer" presStyleCnt="0"/>
      <dgm:spPr/>
    </dgm:pt>
    <dgm:pt modelId="{9A585841-5EBC-CD49-8827-1A5329B9A77D}" type="pres">
      <dgm:prSet presAssocID="{97CFF25B-74CB-49BF-AD50-6777E4647B9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4D285D5-8919-394B-B52C-AB917D5487C4}" type="pres">
      <dgm:prSet presAssocID="{6D0EEC3B-B0D5-4A12-8DC4-8C1C6B17B5C4}" presName="spacer" presStyleCnt="0"/>
      <dgm:spPr/>
    </dgm:pt>
    <dgm:pt modelId="{7CDD9E5B-A723-8D4A-AD93-3F1B879EC991}" type="pres">
      <dgm:prSet presAssocID="{46D5D654-BC30-4FAE-8898-741A928E6B2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5EF2002-3492-5C47-88DA-6BD9A0076D10}" type="presOf" srcId="{233B102A-819D-4D3A-9D65-64706AB371F1}" destId="{ED637492-0793-E343-9144-A4CEF575025B}" srcOrd="0" destOrd="0" presId="urn:microsoft.com/office/officeart/2005/8/layout/vList2"/>
    <dgm:cxn modelId="{BF197F04-5592-4ED7-81FF-BA2CEA8A063F}" srcId="{233B102A-819D-4D3A-9D65-64706AB371F1}" destId="{97CFF25B-74CB-49BF-AD50-6777E4647B9A}" srcOrd="1" destOrd="0" parTransId="{650A65DA-50EC-4A70-A6C8-2A8FDC6FA2D1}" sibTransId="{6D0EEC3B-B0D5-4A12-8DC4-8C1C6B17B5C4}"/>
    <dgm:cxn modelId="{58B8DE64-A9B9-47C8-B38F-FEBF975271A4}" srcId="{233B102A-819D-4D3A-9D65-64706AB371F1}" destId="{46D5D654-BC30-4FAE-8898-741A928E6B23}" srcOrd="2" destOrd="0" parTransId="{7ED3771A-4FB9-49E3-8CEC-5B682AA1EDE6}" sibTransId="{8F21F071-4B8F-483B-89EE-7854FD17F26B}"/>
    <dgm:cxn modelId="{7A0798B7-5D9A-5B43-84F6-5C9252941CB6}" type="presOf" srcId="{A16A89A7-AB4E-489C-A325-02147E930F70}" destId="{DE93284F-1DB4-6842-8B80-3BBB3B5E8E9B}" srcOrd="0" destOrd="0" presId="urn:microsoft.com/office/officeart/2005/8/layout/vList2"/>
    <dgm:cxn modelId="{F7F70ED0-DF98-054F-B1DC-8812865DCA49}" type="presOf" srcId="{46D5D654-BC30-4FAE-8898-741A928E6B23}" destId="{7CDD9E5B-A723-8D4A-AD93-3F1B879EC991}" srcOrd="0" destOrd="0" presId="urn:microsoft.com/office/officeart/2005/8/layout/vList2"/>
    <dgm:cxn modelId="{BD5E45DA-EDBE-452B-A054-53E1942D3D99}" srcId="{233B102A-819D-4D3A-9D65-64706AB371F1}" destId="{A16A89A7-AB4E-489C-A325-02147E930F70}" srcOrd="0" destOrd="0" parTransId="{E4D800AD-C020-4B4B-BD8D-5BEF27C80C4A}" sibTransId="{9ADD9FF8-C2BA-4790-A69B-1E336CAA07D7}"/>
    <dgm:cxn modelId="{E19CAEDF-6F44-D04F-AC5F-5389B0C1153F}" type="presOf" srcId="{97CFF25B-74CB-49BF-AD50-6777E4647B9A}" destId="{9A585841-5EBC-CD49-8827-1A5329B9A77D}" srcOrd="0" destOrd="0" presId="urn:microsoft.com/office/officeart/2005/8/layout/vList2"/>
    <dgm:cxn modelId="{60BEDE62-A20B-BA42-B7AB-92FEFAB47024}" type="presParOf" srcId="{ED637492-0793-E343-9144-A4CEF575025B}" destId="{DE93284F-1DB4-6842-8B80-3BBB3B5E8E9B}" srcOrd="0" destOrd="0" presId="urn:microsoft.com/office/officeart/2005/8/layout/vList2"/>
    <dgm:cxn modelId="{C32DF975-C775-0340-A8F2-0C03137C6D08}" type="presParOf" srcId="{ED637492-0793-E343-9144-A4CEF575025B}" destId="{AAF5DA4C-946C-6C4A-A000-30A537FFE019}" srcOrd="1" destOrd="0" presId="urn:microsoft.com/office/officeart/2005/8/layout/vList2"/>
    <dgm:cxn modelId="{EA2D0427-54DC-AB48-B101-D1EDB4AA157A}" type="presParOf" srcId="{ED637492-0793-E343-9144-A4CEF575025B}" destId="{9A585841-5EBC-CD49-8827-1A5329B9A77D}" srcOrd="2" destOrd="0" presId="urn:microsoft.com/office/officeart/2005/8/layout/vList2"/>
    <dgm:cxn modelId="{67FBBE0B-0C7F-CA4C-BD0C-17DF8A314437}" type="presParOf" srcId="{ED637492-0793-E343-9144-A4CEF575025B}" destId="{04D285D5-8919-394B-B52C-AB917D5487C4}" srcOrd="3" destOrd="0" presId="urn:microsoft.com/office/officeart/2005/8/layout/vList2"/>
    <dgm:cxn modelId="{EA09A2C3-DA66-F546-A487-5E62DEFC193F}" type="presParOf" srcId="{ED637492-0793-E343-9144-A4CEF575025B}" destId="{7CDD9E5B-A723-8D4A-AD93-3F1B879EC99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303D7C8-A28B-42D8-B79C-BF5AB494B98A}" type="doc">
      <dgm:prSet loTypeId="urn:microsoft.com/office/officeart/2005/8/layout/vList2" loCatId="list" qsTypeId="urn:microsoft.com/office/officeart/2005/8/quickstyle/simple4#12" qsCatId="simple" csTypeId="urn:microsoft.com/office/officeart/2005/8/colors/colorful2#13" csCatId="colorful"/>
      <dgm:spPr/>
      <dgm:t>
        <a:bodyPr/>
        <a:lstStyle/>
        <a:p>
          <a:endParaRPr lang="en-US"/>
        </a:p>
      </dgm:t>
    </dgm:pt>
    <dgm:pt modelId="{5584B79B-C63D-47A5-A7EE-FCB8485D9C19}">
      <dgm:prSet/>
      <dgm:spPr/>
      <dgm:t>
        <a:bodyPr/>
        <a:lstStyle/>
        <a:p>
          <a:r>
            <a:rPr lang="en-US"/>
            <a:t>Projection to 20 years assumes the person is going to live that long!</a:t>
          </a:r>
        </a:p>
      </dgm:t>
    </dgm:pt>
    <dgm:pt modelId="{A2FDF3C3-25A9-4CE9-BFE4-6DA0090C0D40}" type="parTrans" cxnId="{FC2FCCB2-77AC-4554-97C0-3047E925AE9D}">
      <dgm:prSet/>
      <dgm:spPr/>
      <dgm:t>
        <a:bodyPr/>
        <a:lstStyle/>
        <a:p>
          <a:endParaRPr lang="en-US"/>
        </a:p>
      </dgm:t>
    </dgm:pt>
    <dgm:pt modelId="{1838992D-7F21-4B14-929E-54121B98DEF9}" type="sibTrans" cxnId="{FC2FCCB2-77AC-4554-97C0-3047E925AE9D}">
      <dgm:prSet/>
      <dgm:spPr/>
      <dgm:t>
        <a:bodyPr/>
        <a:lstStyle/>
        <a:p>
          <a:endParaRPr lang="en-US"/>
        </a:p>
      </dgm:t>
    </dgm:pt>
    <dgm:pt modelId="{3938AB4B-1AFA-4E95-9CD9-944C9A9C381D}">
      <dgm:prSet/>
      <dgm:spPr/>
      <dgm:t>
        <a:bodyPr/>
        <a:lstStyle/>
        <a:p>
          <a:r>
            <a:rPr lang="en-US"/>
            <a:t>Good practice is to check life expectancy in standard tables and note any factors that might modify this</a:t>
          </a:r>
        </a:p>
      </dgm:t>
    </dgm:pt>
    <dgm:pt modelId="{228DFEF4-4758-4A89-AC8C-8E0853544365}" type="parTrans" cxnId="{E8382B35-3ED9-4020-88E4-D863BA162D13}">
      <dgm:prSet/>
      <dgm:spPr/>
      <dgm:t>
        <a:bodyPr/>
        <a:lstStyle/>
        <a:p>
          <a:endParaRPr lang="en-US"/>
        </a:p>
      </dgm:t>
    </dgm:pt>
    <dgm:pt modelId="{1A9CA3BC-667B-478B-9372-FC293ECB5E75}" type="sibTrans" cxnId="{E8382B35-3ED9-4020-88E4-D863BA162D13}">
      <dgm:prSet/>
      <dgm:spPr/>
      <dgm:t>
        <a:bodyPr/>
        <a:lstStyle/>
        <a:p>
          <a:endParaRPr lang="en-US"/>
        </a:p>
      </dgm:t>
    </dgm:pt>
    <dgm:pt modelId="{B988BDA0-5FD5-4A11-8890-F6D279BF23FE}">
      <dgm:prSet/>
      <dgm:spPr/>
      <dgm:t>
        <a:bodyPr/>
        <a:lstStyle/>
        <a:p>
          <a:r>
            <a:rPr lang="en-US"/>
            <a:t>I use social security life expectancy tables</a:t>
          </a:r>
        </a:p>
      </dgm:t>
    </dgm:pt>
    <dgm:pt modelId="{68681D63-503C-46E0-90A0-9F12404AFEA8}" type="parTrans" cxnId="{9F2969DF-65B4-46B6-B0BD-C10586ADE871}">
      <dgm:prSet/>
      <dgm:spPr/>
      <dgm:t>
        <a:bodyPr/>
        <a:lstStyle/>
        <a:p>
          <a:endParaRPr lang="en-US"/>
        </a:p>
      </dgm:t>
    </dgm:pt>
    <dgm:pt modelId="{EF0FE103-2283-40F9-BB30-1B8AA679E4E0}" type="sibTrans" cxnId="{9F2969DF-65B4-46B6-B0BD-C10586ADE871}">
      <dgm:prSet/>
      <dgm:spPr/>
      <dgm:t>
        <a:bodyPr/>
        <a:lstStyle/>
        <a:p>
          <a:endParaRPr lang="en-US"/>
        </a:p>
      </dgm:t>
    </dgm:pt>
    <dgm:pt modelId="{716B519C-012F-42CB-A874-1425E36146A5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https://www.ssa.gov/oact/STATS/table4c6.html</a:t>
          </a:r>
          <a:endParaRPr lang="en-US"/>
        </a:p>
      </dgm:t>
    </dgm:pt>
    <dgm:pt modelId="{E8F80185-F71E-4012-A126-5AAA043DC300}" type="parTrans" cxnId="{1AE61F6E-8159-4BF4-8891-D35A5B169378}">
      <dgm:prSet/>
      <dgm:spPr/>
      <dgm:t>
        <a:bodyPr/>
        <a:lstStyle/>
        <a:p>
          <a:endParaRPr lang="en-US"/>
        </a:p>
      </dgm:t>
    </dgm:pt>
    <dgm:pt modelId="{B9C3C506-BBD0-43BB-AD9F-4BE9B65389EF}" type="sibTrans" cxnId="{1AE61F6E-8159-4BF4-8891-D35A5B169378}">
      <dgm:prSet/>
      <dgm:spPr/>
      <dgm:t>
        <a:bodyPr/>
        <a:lstStyle/>
        <a:p>
          <a:endParaRPr lang="en-US"/>
        </a:p>
      </dgm:t>
    </dgm:pt>
    <dgm:pt modelId="{6FA49760-36AF-4AF5-B329-F42D4B59EEA3}">
      <dgm:prSet/>
      <dgm:spPr/>
      <dgm:t>
        <a:bodyPr/>
        <a:lstStyle/>
        <a:p>
          <a:r>
            <a:rPr lang="en-US"/>
            <a:t>I usually have a health issues section in my reports and include the life expectancy there</a:t>
          </a:r>
        </a:p>
      </dgm:t>
    </dgm:pt>
    <dgm:pt modelId="{2E7DD167-2FD0-42B0-8E8E-C67E264E904C}" type="parTrans" cxnId="{E11B908E-31D3-425E-ABFD-F3DAE048B731}">
      <dgm:prSet/>
      <dgm:spPr/>
      <dgm:t>
        <a:bodyPr/>
        <a:lstStyle/>
        <a:p>
          <a:endParaRPr lang="en-US"/>
        </a:p>
      </dgm:t>
    </dgm:pt>
    <dgm:pt modelId="{0547F904-882D-4E91-91DB-84B3FC3EF4E3}" type="sibTrans" cxnId="{E11B908E-31D3-425E-ABFD-F3DAE048B731}">
      <dgm:prSet/>
      <dgm:spPr/>
      <dgm:t>
        <a:bodyPr/>
        <a:lstStyle/>
        <a:p>
          <a:endParaRPr lang="en-US"/>
        </a:p>
      </dgm:t>
    </dgm:pt>
    <dgm:pt modelId="{040ADC05-EEFE-4A54-BE8F-0F2ED3E5B82C}">
      <dgm:prSet/>
      <dgm:spPr/>
      <dgm:t>
        <a:bodyPr/>
        <a:lstStyle/>
        <a:p>
          <a:r>
            <a:rPr lang="en-US"/>
            <a:t>Suppose you estimate a life expectancy of 12 years, what should you do?</a:t>
          </a:r>
        </a:p>
      </dgm:t>
    </dgm:pt>
    <dgm:pt modelId="{470DF9A3-16B0-4886-B56B-41588E2A0E2F}" type="parTrans" cxnId="{8A9175F5-4AC1-4921-BBB7-68C71A828FEA}">
      <dgm:prSet/>
      <dgm:spPr/>
      <dgm:t>
        <a:bodyPr/>
        <a:lstStyle/>
        <a:p>
          <a:endParaRPr lang="en-US"/>
        </a:p>
      </dgm:t>
    </dgm:pt>
    <dgm:pt modelId="{2548656E-0319-42BA-9598-FF57188BC334}" type="sibTrans" cxnId="{8A9175F5-4AC1-4921-BBB7-68C71A828FEA}">
      <dgm:prSet/>
      <dgm:spPr/>
      <dgm:t>
        <a:bodyPr/>
        <a:lstStyle/>
        <a:p>
          <a:endParaRPr lang="en-US"/>
        </a:p>
      </dgm:t>
    </dgm:pt>
    <dgm:pt modelId="{7993B59C-3F8A-8D45-9CBE-A30D174E3CDF}" type="pres">
      <dgm:prSet presAssocID="{A303D7C8-A28B-42D8-B79C-BF5AB494B98A}" presName="linear" presStyleCnt="0">
        <dgm:presLayoutVars>
          <dgm:animLvl val="lvl"/>
          <dgm:resizeHandles val="exact"/>
        </dgm:presLayoutVars>
      </dgm:prSet>
      <dgm:spPr/>
    </dgm:pt>
    <dgm:pt modelId="{18BA398B-EFA5-3B4D-B59D-80C46D38FFB0}" type="pres">
      <dgm:prSet presAssocID="{5584B79B-C63D-47A5-A7EE-FCB8485D9C1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B7E30C5-A0EE-3145-AC55-EAE54E13FA96}" type="pres">
      <dgm:prSet presAssocID="{1838992D-7F21-4B14-929E-54121B98DEF9}" presName="spacer" presStyleCnt="0"/>
      <dgm:spPr/>
    </dgm:pt>
    <dgm:pt modelId="{7D4276DC-B714-BE48-B22F-C77DEC9D4C43}" type="pres">
      <dgm:prSet presAssocID="{3938AB4B-1AFA-4E95-9CD9-944C9A9C381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398E9E6-131E-9B49-8854-2D0996AA63C7}" type="pres">
      <dgm:prSet presAssocID="{1A9CA3BC-667B-478B-9372-FC293ECB5E75}" presName="spacer" presStyleCnt="0"/>
      <dgm:spPr/>
    </dgm:pt>
    <dgm:pt modelId="{E3AB9145-AE0E-A34D-9182-795C8BBE6FFB}" type="pres">
      <dgm:prSet presAssocID="{B988BDA0-5FD5-4A11-8890-F6D279BF23F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6C99A35-A3AE-EC43-BAF3-7BAB5CF5E444}" type="pres">
      <dgm:prSet presAssocID="{B988BDA0-5FD5-4A11-8890-F6D279BF23FE}" presName="childText" presStyleLbl="revTx" presStyleIdx="0" presStyleCnt="1">
        <dgm:presLayoutVars>
          <dgm:bulletEnabled val="1"/>
        </dgm:presLayoutVars>
      </dgm:prSet>
      <dgm:spPr/>
    </dgm:pt>
    <dgm:pt modelId="{E22B2C5A-B477-A54F-9D9F-E2A6BDD3AE5F}" type="pres">
      <dgm:prSet presAssocID="{6FA49760-36AF-4AF5-B329-F42D4B59EEA3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2916E1D-14C8-104F-8052-170134509806}" type="pres">
      <dgm:prSet presAssocID="{0547F904-882D-4E91-91DB-84B3FC3EF4E3}" presName="spacer" presStyleCnt="0"/>
      <dgm:spPr/>
    </dgm:pt>
    <dgm:pt modelId="{1C01E905-1A0C-414A-BA1E-4E0F6E0ED7F3}" type="pres">
      <dgm:prSet presAssocID="{040ADC05-EEFE-4A54-BE8F-0F2ED3E5B82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8382B35-3ED9-4020-88E4-D863BA162D13}" srcId="{A303D7C8-A28B-42D8-B79C-BF5AB494B98A}" destId="{3938AB4B-1AFA-4E95-9CD9-944C9A9C381D}" srcOrd="1" destOrd="0" parTransId="{228DFEF4-4758-4A89-AC8C-8E0853544365}" sibTransId="{1A9CA3BC-667B-478B-9372-FC293ECB5E75}"/>
    <dgm:cxn modelId="{C9559D40-9C54-5246-BAC7-9C7D9D95794C}" type="presOf" srcId="{3938AB4B-1AFA-4E95-9CD9-944C9A9C381D}" destId="{7D4276DC-B714-BE48-B22F-C77DEC9D4C43}" srcOrd="0" destOrd="0" presId="urn:microsoft.com/office/officeart/2005/8/layout/vList2"/>
    <dgm:cxn modelId="{56AFC54F-F441-464A-BD93-839085D131C8}" type="presOf" srcId="{716B519C-012F-42CB-A874-1425E36146A5}" destId="{C6C99A35-A3AE-EC43-BAF3-7BAB5CF5E444}" srcOrd="0" destOrd="0" presId="urn:microsoft.com/office/officeart/2005/8/layout/vList2"/>
    <dgm:cxn modelId="{61444752-A782-3749-BE2C-0A58FC6D97B0}" type="presOf" srcId="{6FA49760-36AF-4AF5-B329-F42D4B59EEA3}" destId="{E22B2C5A-B477-A54F-9D9F-E2A6BDD3AE5F}" srcOrd="0" destOrd="0" presId="urn:microsoft.com/office/officeart/2005/8/layout/vList2"/>
    <dgm:cxn modelId="{358DCC56-CACC-194B-943F-B6C7D89001ED}" type="presOf" srcId="{5584B79B-C63D-47A5-A7EE-FCB8485D9C19}" destId="{18BA398B-EFA5-3B4D-B59D-80C46D38FFB0}" srcOrd="0" destOrd="0" presId="urn:microsoft.com/office/officeart/2005/8/layout/vList2"/>
    <dgm:cxn modelId="{1AE61F6E-8159-4BF4-8891-D35A5B169378}" srcId="{B988BDA0-5FD5-4A11-8890-F6D279BF23FE}" destId="{716B519C-012F-42CB-A874-1425E36146A5}" srcOrd="0" destOrd="0" parTransId="{E8F80185-F71E-4012-A126-5AAA043DC300}" sibTransId="{B9C3C506-BBD0-43BB-AD9F-4BE9B65389EF}"/>
    <dgm:cxn modelId="{905AAA8B-B437-3941-B990-2F4C73E624F7}" type="presOf" srcId="{040ADC05-EEFE-4A54-BE8F-0F2ED3E5B82C}" destId="{1C01E905-1A0C-414A-BA1E-4E0F6E0ED7F3}" srcOrd="0" destOrd="0" presId="urn:microsoft.com/office/officeart/2005/8/layout/vList2"/>
    <dgm:cxn modelId="{E11B908E-31D3-425E-ABFD-F3DAE048B731}" srcId="{A303D7C8-A28B-42D8-B79C-BF5AB494B98A}" destId="{6FA49760-36AF-4AF5-B329-F42D4B59EEA3}" srcOrd="3" destOrd="0" parTransId="{2E7DD167-2FD0-42B0-8E8E-C67E264E904C}" sibTransId="{0547F904-882D-4E91-91DB-84B3FC3EF4E3}"/>
    <dgm:cxn modelId="{FC2FCCB2-77AC-4554-97C0-3047E925AE9D}" srcId="{A303D7C8-A28B-42D8-B79C-BF5AB494B98A}" destId="{5584B79B-C63D-47A5-A7EE-FCB8485D9C19}" srcOrd="0" destOrd="0" parTransId="{A2FDF3C3-25A9-4CE9-BFE4-6DA0090C0D40}" sibTransId="{1838992D-7F21-4B14-929E-54121B98DEF9}"/>
    <dgm:cxn modelId="{90D034C6-3E69-C248-A43A-BF315A251DE3}" type="presOf" srcId="{B988BDA0-5FD5-4A11-8890-F6D279BF23FE}" destId="{E3AB9145-AE0E-A34D-9182-795C8BBE6FFB}" srcOrd="0" destOrd="0" presId="urn:microsoft.com/office/officeart/2005/8/layout/vList2"/>
    <dgm:cxn modelId="{9F2969DF-65B4-46B6-B0BD-C10586ADE871}" srcId="{A303D7C8-A28B-42D8-B79C-BF5AB494B98A}" destId="{B988BDA0-5FD5-4A11-8890-F6D279BF23FE}" srcOrd="2" destOrd="0" parTransId="{68681D63-503C-46E0-90A0-9F12404AFEA8}" sibTransId="{EF0FE103-2283-40F9-BB30-1B8AA679E4E0}"/>
    <dgm:cxn modelId="{48E7E7E8-7475-4B44-BC05-C17FCF8E9452}" type="presOf" srcId="{A303D7C8-A28B-42D8-B79C-BF5AB494B98A}" destId="{7993B59C-3F8A-8D45-9CBE-A30D174E3CDF}" srcOrd="0" destOrd="0" presId="urn:microsoft.com/office/officeart/2005/8/layout/vList2"/>
    <dgm:cxn modelId="{8A9175F5-4AC1-4921-BBB7-68C71A828FEA}" srcId="{A303D7C8-A28B-42D8-B79C-BF5AB494B98A}" destId="{040ADC05-EEFE-4A54-BE8F-0F2ED3E5B82C}" srcOrd="4" destOrd="0" parTransId="{470DF9A3-16B0-4886-B56B-41588E2A0E2F}" sibTransId="{2548656E-0319-42BA-9598-FF57188BC334}"/>
    <dgm:cxn modelId="{306C8CC1-C46E-3D41-A7D3-5984FA1D937D}" type="presParOf" srcId="{7993B59C-3F8A-8D45-9CBE-A30D174E3CDF}" destId="{18BA398B-EFA5-3B4D-B59D-80C46D38FFB0}" srcOrd="0" destOrd="0" presId="urn:microsoft.com/office/officeart/2005/8/layout/vList2"/>
    <dgm:cxn modelId="{561EB58A-E95B-4147-97E6-D922B982E30F}" type="presParOf" srcId="{7993B59C-3F8A-8D45-9CBE-A30D174E3CDF}" destId="{7B7E30C5-A0EE-3145-AC55-EAE54E13FA96}" srcOrd="1" destOrd="0" presId="urn:microsoft.com/office/officeart/2005/8/layout/vList2"/>
    <dgm:cxn modelId="{BB22119D-DB5A-164E-8DD2-FA871FE6B1AC}" type="presParOf" srcId="{7993B59C-3F8A-8D45-9CBE-A30D174E3CDF}" destId="{7D4276DC-B714-BE48-B22F-C77DEC9D4C43}" srcOrd="2" destOrd="0" presId="urn:microsoft.com/office/officeart/2005/8/layout/vList2"/>
    <dgm:cxn modelId="{7F937F3A-83D0-6C47-A8CE-58129BC8E578}" type="presParOf" srcId="{7993B59C-3F8A-8D45-9CBE-A30D174E3CDF}" destId="{6398E9E6-131E-9B49-8854-2D0996AA63C7}" srcOrd="3" destOrd="0" presId="urn:microsoft.com/office/officeart/2005/8/layout/vList2"/>
    <dgm:cxn modelId="{BF9A6F6D-4DC4-884E-A56A-116D434055D9}" type="presParOf" srcId="{7993B59C-3F8A-8D45-9CBE-A30D174E3CDF}" destId="{E3AB9145-AE0E-A34D-9182-795C8BBE6FFB}" srcOrd="4" destOrd="0" presId="urn:microsoft.com/office/officeart/2005/8/layout/vList2"/>
    <dgm:cxn modelId="{9488594D-9583-E446-8228-181201094578}" type="presParOf" srcId="{7993B59C-3F8A-8D45-9CBE-A30D174E3CDF}" destId="{C6C99A35-A3AE-EC43-BAF3-7BAB5CF5E444}" srcOrd="5" destOrd="0" presId="urn:microsoft.com/office/officeart/2005/8/layout/vList2"/>
    <dgm:cxn modelId="{0A75AC4F-7FAB-0544-948D-D100ED6A8408}" type="presParOf" srcId="{7993B59C-3F8A-8D45-9CBE-A30D174E3CDF}" destId="{E22B2C5A-B477-A54F-9D9F-E2A6BDD3AE5F}" srcOrd="6" destOrd="0" presId="urn:microsoft.com/office/officeart/2005/8/layout/vList2"/>
    <dgm:cxn modelId="{2D9EA209-60C6-5445-8FBD-A7F8FDA99493}" type="presParOf" srcId="{7993B59C-3F8A-8D45-9CBE-A30D174E3CDF}" destId="{C2916E1D-14C8-104F-8052-170134509806}" srcOrd="7" destOrd="0" presId="urn:microsoft.com/office/officeart/2005/8/layout/vList2"/>
    <dgm:cxn modelId="{3E7F3C18-C606-6049-8183-05E7CDC1C391}" type="presParOf" srcId="{7993B59C-3F8A-8D45-9CBE-A30D174E3CDF}" destId="{1C01E905-1A0C-414A-BA1E-4E0F6E0ED7F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CA397E3-8B7A-4110-BD7A-68A0BF71743D}" type="doc">
      <dgm:prSet loTypeId="urn:microsoft.com/office/officeart/2005/8/layout/vList2" loCatId="list" qsTypeId="urn:microsoft.com/office/officeart/2005/8/quickstyle/simple4#13" qsCatId="simple" csTypeId="urn:microsoft.com/office/officeart/2005/8/colors/colorful5#10" csCatId="colorful"/>
      <dgm:spPr/>
      <dgm:t>
        <a:bodyPr/>
        <a:lstStyle/>
        <a:p>
          <a:endParaRPr lang="en-US"/>
        </a:p>
      </dgm:t>
    </dgm:pt>
    <dgm:pt modelId="{869469C8-F79B-4700-B072-A287264AE073}">
      <dgm:prSet/>
      <dgm:spPr/>
      <dgm:t>
        <a:bodyPr/>
        <a:lstStyle/>
        <a:p>
          <a:r>
            <a:rPr lang="en-US"/>
            <a:t>Go to the GHR_NS_RecidRates tab</a:t>
          </a:r>
        </a:p>
      </dgm:t>
    </dgm:pt>
    <dgm:pt modelId="{84D1FA1F-49C6-4E1D-8822-F9213B2A0F1A}" type="parTrans" cxnId="{04F67607-1E8C-49B0-B5FB-994EF8B0D795}">
      <dgm:prSet/>
      <dgm:spPr/>
      <dgm:t>
        <a:bodyPr/>
        <a:lstStyle/>
        <a:p>
          <a:endParaRPr lang="en-US"/>
        </a:p>
      </dgm:t>
    </dgm:pt>
    <dgm:pt modelId="{DAF9EF03-56AD-422E-B53A-11B6E32DF78E}" type="sibTrans" cxnId="{04F67607-1E8C-49B0-B5FB-994EF8B0D795}">
      <dgm:prSet/>
      <dgm:spPr/>
      <dgm:t>
        <a:bodyPr/>
        <a:lstStyle/>
        <a:p>
          <a:endParaRPr lang="en-US"/>
        </a:p>
      </dgm:t>
    </dgm:pt>
    <dgm:pt modelId="{B3A233DE-A375-4215-9B16-55D037ECCBD5}">
      <dgm:prSet/>
      <dgm:spPr/>
      <dgm:t>
        <a:bodyPr/>
        <a:lstStyle/>
        <a:p>
          <a:r>
            <a:rPr lang="en-US"/>
            <a:t>On the leftmost column (headed Year)</a:t>
          </a:r>
        </a:p>
      </dgm:t>
    </dgm:pt>
    <dgm:pt modelId="{AD37EF6E-878F-4C9E-A0D0-D4DCDA863E30}" type="parTrans" cxnId="{7D4A29C0-25BE-4D6B-8535-CC2D7DA29E45}">
      <dgm:prSet/>
      <dgm:spPr/>
      <dgm:t>
        <a:bodyPr/>
        <a:lstStyle/>
        <a:p>
          <a:endParaRPr lang="en-US"/>
        </a:p>
      </dgm:t>
    </dgm:pt>
    <dgm:pt modelId="{3E4251FB-2183-4033-B10F-4DA7FE903718}" type="sibTrans" cxnId="{7D4A29C0-25BE-4D6B-8535-CC2D7DA29E45}">
      <dgm:prSet/>
      <dgm:spPr/>
      <dgm:t>
        <a:bodyPr/>
        <a:lstStyle/>
        <a:p>
          <a:endParaRPr lang="en-US"/>
        </a:p>
      </dgm:t>
    </dgm:pt>
    <dgm:pt modelId="{727E8DF1-3115-47C9-A717-7FC8AE057A00}">
      <dgm:prSet/>
      <dgm:spPr/>
      <dgm:t>
        <a:bodyPr/>
        <a:lstStyle/>
        <a:p>
          <a:r>
            <a:rPr lang="en-US"/>
            <a:t>Go down to 12</a:t>
          </a:r>
        </a:p>
      </dgm:t>
    </dgm:pt>
    <dgm:pt modelId="{119433D9-4022-4A97-A9B7-726BC6DD5E0A}" type="parTrans" cxnId="{45108BDC-C321-49C7-A649-76A8518DE0D7}">
      <dgm:prSet/>
      <dgm:spPr/>
      <dgm:t>
        <a:bodyPr/>
        <a:lstStyle/>
        <a:p>
          <a:endParaRPr lang="en-US"/>
        </a:p>
      </dgm:t>
    </dgm:pt>
    <dgm:pt modelId="{91087CDF-DDFB-48B9-8B26-9F5037986BA4}" type="sibTrans" cxnId="{45108BDC-C321-49C7-A649-76A8518DE0D7}">
      <dgm:prSet/>
      <dgm:spPr/>
      <dgm:t>
        <a:bodyPr/>
        <a:lstStyle/>
        <a:p>
          <a:endParaRPr lang="en-US"/>
        </a:p>
      </dgm:t>
    </dgm:pt>
    <dgm:pt modelId="{B84BFE54-E868-47BC-9FAD-D8154013BA85}">
      <dgm:prSet/>
      <dgm:spPr/>
      <dgm:t>
        <a:bodyPr/>
        <a:lstStyle/>
        <a:p>
          <a:r>
            <a:rPr lang="en-US"/>
            <a:t>Read across the row until you get to the column headed recidivism rate</a:t>
          </a:r>
        </a:p>
      </dgm:t>
    </dgm:pt>
    <dgm:pt modelId="{C044B9D7-938E-4132-BB0D-EDA33A665B58}" type="parTrans" cxnId="{1AFC4755-45DC-4536-8257-7EEC7A217DDC}">
      <dgm:prSet/>
      <dgm:spPr/>
      <dgm:t>
        <a:bodyPr/>
        <a:lstStyle/>
        <a:p>
          <a:endParaRPr lang="en-US"/>
        </a:p>
      </dgm:t>
    </dgm:pt>
    <dgm:pt modelId="{1707E20A-4EDD-4248-9ABA-617CE91286E0}" type="sibTrans" cxnId="{1AFC4755-45DC-4536-8257-7EEC7A217DDC}">
      <dgm:prSet/>
      <dgm:spPr/>
      <dgm:t>
        <a:bodyPr/>
        <a:lstStyle/>
        <a:p>
          <a:endParaRPr lang="en-US"/>
        </a:p>
      </dgm:t>
    </dgm:pt>
    <dgm:pt modelId="{7D055088-9DED-40AC-9BAC-D709CEF374A6}">
      <dgm:prSet/>
      <dgm:spPr/>
      <dgm:t>
        <a:bodyPr/>
        <a:lstStyle/>
        <a:p>
          <a:r>
            <a:rPr lang="en-US"/>
            <a:t>Read that he number from that cell, this is the cumulative recidivism rate after 12 years</a:t>
          </a:r>
        </a:p>
      </dgm:t>
    </dgm:pt>
    <dgm:pt modelId="{399C373A-7A08-4C2E-9626-9FD7F4C8D849}" type="parTrans" cxnId="{A8A173C6-EB6C-4E9B-B0BD-507F0F2E0296}">
      <dgm:prSet/>
      <dgm:spPr/>
      <dgm:t>
        <a:bodyPr/>
        <a:lstStyle/>
        <a:p>
          <a:endParaRPr lang="en-US"/>
        </a:p>
      </dgm:t>
    </dgm:pt>
    <dgm:pt modelId="{BD74FED3-CCC3-4330-89A8-9C35DA86B896}" type="sibTrans" cxnId="{A8A173C6-EB6C-4E9B-B0BD-507F0F2E0296}">
      <dgm:prSet/>
      <dgm:spPr/>
      <dgm:t>
        <a:bodyPr/>
        <a:lstStyle/>
        <a:p>
          <a:endParaRPr lang="en-US"/>
        </a:p>
      </dgm:t>
    </dgm:pt>
    <dgm:pt modelId="{481C31FF-75C2-6E45-8B24-CD1F04E00C3D}" type="pres">
      <dgm:prSet presAssocID="{5CA397E3-8B7A-4110-BD7A-68A0BF71743D}" presName="linear" presStyleCnt="0">
        <dgm:presLayoutVars>
          <dgm:animLvl val="lvl"/>
          <dgm:resizeHandles val="exact"/>
        </dgm:presLayoutVars>
      </dgm:prSet>
      <dgm:spPr/>
    </dgm:pt>
    <dgm:pt modelId="{5390821B-9D13-A043-8296-6C3F4EF908B2}" type="pres">
      <dgm:prSet presAssocID="{869469C8-F79B-4700-B072-A287264AE07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AF1E8CE-76A9-F242-BB43-6FED8E1CA8F1}" type="pres">
      <dgm:prSet presAssocID="{DAF9EF03-56AD-422E-B53A-11B6E32DF78E}" presName="spacer" presStyleCnt="0"/>
      <dgm:spPr/>
    </dgm:pt>
    <dgm:pt modelId="{2D05099A-08FF-3E41-B76A-29E320BAD3B6}" type="pres">
      <dgm:prSet presAssocID="{B3A233DE-A375-4215-9B16-55D037ECCBD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09480EF-6FD0-DC4E-ADA1-E6BFED758A47}" type="pres">
      <dgm:prSet presAssocID="{B3A233DE-A375-4215-9B16-55D037ECCBD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4F67607-1E8C-49B0-B5FB-994EF8B0D795}" srcId="{5CA397E3-8B7A-4110-BD7A-68A0BF71743D}" destId="{869469C8-F79B-4700-B072-A287264AE073}" srcOrd="0" destOrd="0" parTransId="{84D1FA1F-49C6-4E1D-8822-F9213B2A0F1A}" sibTransId="{DAF9EF03-56AD-422E-B53A-11B6E32DF78E}"/>
    <dgm:cxn modelId="{9FE4520F-D92D-1740-B47E-CBB78CDD4D91}" type="presOf" srcId="{B3A233DE-A375-4215-9B16-55D037ECCBD5}" destId="{2D05099A-08FF-3E41-B76A-29E320BAD3B6}" srcOrd="0" destOrd="0" presId="urn:microsoft.com/office/officeart/2005/8/layout/vList2"/>
    <dgm:cxn modelId="{FD872B1C-27AF-8E4D-908D-A9D72FC32BB8}" type="presOf" srcId="{869469C8-F79B-4700-B072-A287264AE073}" destId="{5390821B-9D13-A043-8296-6C3F4EF908B2}" srcOrd="0" destOrd="0" presId="urn:microsoft.com/office/officeart/2005/8/layout/vList2"/>
    <dgm:cxn modelId="{033CA724-4932-FA4C-8D55-B1B6A2D8FB33}" type="presOf" srcId="{727E8DF1-3115-47C9-A717-7FC8AE057A00}" destId="{709480EF-6FD0-DC4E-ADA1-E6BFED758A47}" srcOrd="0" destOrd="0" presId="urn:microsoft.com/office/officeart/2005/8/layout/vList2"/>
    <dgm:cxn modelId="{78602F3F-856B-E04A-9445-DE2A4F92FA9A}" type="presOf" srcId="{5CA397E3-8B7A-4110-BD7A-68A0BF71743D}" destId="{481C31FF-75C2-6E45-8B24-CD1F04E00C3D}" srcOrd="0" destOrd="0" presId="urn:microsoft.com/office/officeart/2005/8/layout/vList2"/>
    <dgm:cxn modelId="{93EED653-393D-DF46-A0F7-CE6164EE5154}" type="presOf" srcId="{7D055088-9DED-40AC-9BAC-D709CEF374A6}" destId="{709480EF-6FD0-DC4E-ADA1-E6BFED758A47}" srcOrd="0" destOrd="2" presId="urn:microsoft.com/office/officeart/2005/8/layout/vList2"/>
    <dgm:cxn modelId="{1AFC4755-45DC-4536-8257-7EEC7A217DDC}" srcId="{B3A233DE-A375-4215-9B16-55D037ECCBD5}" destId="{B84BFE54-E868-47BC-9FAD-D8154013BA85}" srcOrd="1" destOrd="0" parTransId="{C044B9D7-938E-4132-BB0D-EDA33A665B58}" sibTransId="{1707E20A-4EDD-4248-9ABA-617CE91286E0}"/>
    <dgm:cxn modelId="{1654997B-93AC-F849-9A11-37FD4C3B2234}" type="presOf" srcId="{B84BFE54-E868-47BC-9FAD-D8154013BA85}" destId="{709480EF-6FD0-DC4E-ADA1-E6BFED758A47}" srcOrd="0" destOrd="1" presId="urn:microsoft.com/office/officeart/2005/8/layout/vList2"/>
    <dgm:cxn modelId="{7D4A29C0-25BE-4D6B-8535-CC2D7DA29E45}" srcId="{5CA397E3-8B7A-4110-BD7A-68A0BF71743D}" destId="{B3A233DE-A375-4215-9B16-55D037ECCBD5}" srcOrd="1" destOrd="0" parTransId="{AD37EF6E-878F-4C9E-A0D0-D4DCDA863E30}" sibTransId="{3E4251FB-2183-4033-B10F-4DA7FE903718}"/>
    <dgm:cxn modelId="{A8A173C6-EB6C-4E9B-B0BD-507F0F2E0296}" srcId="{B84BFE54-E868-47BC-9FAD-D8154013BA85}" destId="{7D055088-9DED-40AC-9BAC-D709CEF374A6}" srcOrd="0" destOrd="0" parTransId="{399C373A-7A08-4C2E-9626-9FD7F4C8D849}" sibTransId="{BD74FED3-CCC3-4330-89A8-9C35DA86B896}"/>
    <dgm:cxn modelId="{45108BDC-C321-49C7-A649-76A8518DE0D7}" srcId="{B3A233DE-A375-4215-9B16-55D037ECCBD5}" destId="{727E8DF1-3115-47C9-A717-7FC8AE057A00}" srcOrd="0" destOrd="0" parTransId="{119433D9-4022-4A97-A9B7-726BC6DD5E0A}" sibTransId="{91087CDF-DDFB-48B9-8B26-9F5037986BA4}"/>
    <dgm:cxn modelId="{749BC420-BCCF-1543-BB0F-FAB3D0418BA9}" type="presParOf" srcId="{481C31FF-75C2-6E45-8B24-CD1F04E00C3D}" destId="{5390821B-9D13-A043-8296-6C3F4EF908B2}" srcOrd="0" destOrd="0" presId="urn:microsoft.com/office/officeart/2005/8/layout/vList2"/>
    <dgm:cxn modelId="{A4D604BF-29C1-4B40-87E0-1FF9FE148373}" type="presParOf" srcId="{481C31FF-75C2-6E45-8B24-CD1F04E00C3D}" destId="{CAF1E8CE-76A9-F242-BB43-6FED8E1CA8F1}" srcOrd="1" destOrd="0" presId="urn:microsoft.com/office/officeart/2005/8/layout/vList2"/>
    <dgm:cxn modelId="{B9131C9F-7098-B049-AFB5-4F07682C99B0}" type="presParOf" srcId="{481C31FF-75C2-6E45-8B24-CD1F04E00C3D}" destId="{2D05099A-08FF-3E41-B76A-29E320BAD3B6}" srcOrd="2" destOrd="0" presId="urn:microsoft.com/office/officeart/2005/8/layout/vList2"/>
    <dgm:cxn modelId="{72BF55A7-31A3-1346-9A0D-78FD05A412D7}" type="presParOf" srcId="{481C31FF-75C2-6E45-8B24-CD1F04E00C3D}" destId="{709480EF-6FD0-DC4E-ADA1-E6BFED758A4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7E2C1B8-FC15-4DB1-8CBD-3F44B3F352DB}" type="doc">
      <dgm:prSet loTypeId="urn:microsoft.com/office/officeart/2005/8/layout/hierarchy2" loCatId="hierarchy" qsTypeId="urn:microsoft.com/office/officeart/2005/8/quickstyle/simple4#14" qsCatId="simple" csTypeId="urn:microsoft.com/office/officeart/2005/8/colors/colorful1#4" csCatId="colorful"/>
      <dgm:spPr/>
      <dgm:t>
        <a:bodyPr/>
        <a:lstStyle/>
        <a:p>
          <a:endParaRPr lang="en-US"/>
        </a:p>
      </dgm:t>
    </dgm:pt>
    <dgm:pt modelId="{1728E7DB-28A0-4833-A92E-FD29DD779FA8}">
      <dgm:prSet/>
      <dgm:spPr/>
      <dgm:t>
        <a:bodyPr/>
        <a:lstStyle/>
        <a:p>
          <a:r>
            <a:rPr lang="en-US"/>
            <a:t>The model used to make the projections was derived from the Static-99R normative samples and so apply to them</a:t>
          </a:r>
        </a:p>
      </dgm:t>
    </dgm:pt>
    <dgm:pt modelId="{4F2E31AE-1377-4B2B-A9B5-E1AAF88A1260}" type="parTrans" cxnId="{8202E6FC-1044-44A2-A523-B359875E54B9}">
      <dgm:prSet/>
      <dgm:spPr/>
      <dgm:t>
        <a:bodyPr/>
        <a:lstStyle/>
        <a:p>
          <a:endParaRPr lang="en-US"/>
        </a:p>
      </dgm:t>
    </dgm:pt>
    <dgm:pt modelId="{DFCCCACB-F0F0-4121-B328-BFE847D7CDA7}" type="sibTrans" cxnId="{8202E6FC-1044-44A2-A523-B359875E54B9}">
      <dgm:prSet/>
      <dgm:spPr/>
      <dgm:t>
        <a:bodyPr/>
        <a:lstStyle/>
        <a:p>
          <a:endParaRPr lang="en-US"/>
        </a:p>
      </dgm:t>
    </dgm:pt>
    <dgm:pt modelId="{E93F3855-52FD-4B53-9F71-DC3531F64B69}">
      <dgm:prSet/>
      <dgm:spPr/>
      <dgm:t>
        <a:bodyPr/>
        <a:lstStyle/>
        <a:p>
          <a:r>
            <a:rPr lang="en-US"/>
            <a:t>Time Free effect was similar in different subsamples (e.g. different countries)</a:t>
          </a:r>
        </a:p>
      </dgm:t>
    </dgm:pt>
    <dgm:pt modelId="{050BDAA4-E935-43ED-A3CA-0FD144D8AF50}" type="parTrans" cxnId="{2FE8950A-0D6C-48E1-A37D-719BACA28C4F}">
      <dgm:prSet/>
      <dgm:spPr/>
      <dgm:t>
        <a:bodyPr/>
        <a:lstStyle/>
        <a:p>
          <a:endParaRPr lang="en-US"/>
        </a:p>
      </dgm:t>
    </dgm:pt>
    <dgm:pt modelId="{A1F1727C-748F-4B23-A8C4-82E0C90E683A}" type="sibTrans" cxnId="{2FE8950A-0D6C-48E1-A37D-719BACA28C4F}">
      <dgm:prSet/>
      <dgm:spPr/>
      <dgm:t>
        <a:bodyPr/>
        <a:lstStyle/>
        <a:p>
          <a:endParaRPr lang="en-US"/>
        </a:p>
      </dgm:t>
    </dgm:pt>
    <dgm:pt modelId="{589949FB-9A81-415E-89A1-9D0D1FD8C8BA}">
      <dgm:prSet/>
      <dgm:spPr/>
      <dgm:t>
        <a:bodyPr/>
        <a:lstStyle/>
        <a:p>
          <a:r>
            <a:rPr lang="en-US"/>
            <a:t>How can we check its stability in other samples?</a:t>
          </a:r>
        </a:p>
      </dgm:t>
    </dgm:pt>
    <dgm:pt modelId="{733654E9-1142-4CF9-A5BF-4B6DB89D3A41}" type="parTrans" cxnId="{F8DDBF70-F62E-423B-BD53-7C6AC0624DBD}">
      <dgm:prSet/>
      <dgm:spPr/>
      <dgm:t>
        <a:bodyPr/>
        <a:lstStyle/>
        <a:p>
          <a:endParaRPr lang="en-US"/>
        </a:p>
      </dgm:t>
    </dgm:pt>
    <dgm:pt modelId="{163D160F-9605-4F73-B628-51101BF14E26}" type="sibTrans" cxnId="{F8DDBF70-F62E-423B-BD53-7C6AC0624DBD}">
      <dgm:prSet/>
      <dgm:spPr/>
      <dgm:t>
        <a:bodyPr/>
        <a:lstStyle/>
        <a:p>
          <a:endParaRPr lang="en-US"/>
        </a:p>
      </dgm:t>
    </dgm:pt>
    <dgm:pt modelId="{5C4AF2C5-8B74-43C5-86E9-BF404131BD92}">
      <dgm:prSet/>
      <dgm:spPr/>
      <dgm:t>
        <a:bodyPr/>
        <a:lstStyle/>
        <a:p>
          <a:r>
            <a:rPr lang="en-US"/>
            <a:t>Compare Projections to Observed Rates</a:t>
          </a:r>
        </a:p>
      </dgm:t>
    </dgm:pt>
    <dgm:pt modelId="{97F95E99-A58E-4B4D-BF94-2888FC3FCACE}" type="parTrans" cxnId="{CAF1057C-024D-4174-B0BA-4FB19D477285}">
      <dgm:prSet/>
      <dgm:spPr/>
      <dgm:t>
        <a:bodyPr/>
        <a:lstStyle/>
        <a:p>
          <a:endParaRPr lang="en-US"/>
        </a:p>
      </dgm:t>
    </dgm:pt>
    <dgm:pt modelId="{3ECF3EC3-346C-4C99-977C-7A55CCFFA01A}" type="sibTrans" cxnId="{CAF1057C-024D-4174-B0BA-4FB19D477285}">
      <dgm:prSet/>
      <dgm:spPr/>
      <dgm:t>
        <a:bodyPr/>
        <a:lstStyle/>
        <a:p>
          <a:endParaRPr lang="en-US"/>
        </a:p>
      </dgm:t>
    </dgm:pt>
    <dgm:pt modelId="{6D54572A-82AC-400C-85B1-80E6CE16284A}">
      <dgm:prSet/>
      <dgm:spPr/>
      <dgm:t>
        <a:bodyPr/>
        <a:lstStyle/>
        <a:p>
          <a:r>
            <a:rPr lang="en-US"/>
            <a:t>By risk class within a sample (Strongest)</a:t>
          </a:r>
        </a:p>
      </dgm:t>
    </dgm:pt>
    <dgm:pt modelId="{17BF4217-8E3B-4971-9B64-5A60B79DE055}" type="parTrans" cxnId="{ED0A24A6-D68A-4929-8449-7BD5F3D73BA5}">
      <dgm:prSet/>
      <dgm:spPr/>
      <dgm:t>
        <a:bodyPr/>
        <a:lstStyle/>
        <a:p>
          <a:endParaRPr lang="en-US"/>
        </a:p>
      </dgm:t>
    </dgm:pt>
    <dgm:pt modelId="{26BC218E-0D0F-4C01-8966-8E7A8E547500}" type="sibTrans" cxnId="{ED0A24A6-D68A-4929-8449-7BD5F3D73BA5}">
      <dgm:prSet/>
      <dgm:spPr/>
      <dgm:t>
        <a:bodyPr/>
        <a:lstStyle/>
        <a:p>
          <a:endParaRPr lang="en-US"/>
        </a:p>
      </dgm:t>
    </dgm:pt>
    <dgm:pt modelId="{51727E22-2407-4B5A-A752-82CA00A89DC6}">
      <dgm:prSet/>
      <dgm:spPr/>
      <dgm:t>
        <a:bodyPr/>
        <a:lstStyle/>
        <a:p>
          <a:r>
            <a:rPr lang="en-US"/>
            <a:t>Overall base rate within a sample (OK but limited)</a:t>
          </a:r>
        </a:p>
      </dgm:t>
    </dgm:pt>
    <dgm:pt modelId="{7FD67DD4-1F70-4D4E-9F96-80841FE0C32E}" type="parTrans" cxnId="{2F1FCA0D-B0EB-4D6A-ACE7-85FA6B7CDF92}">
      <dgm:prSet/>
      <dgm:spPr/>
      <dgm:t>
        <a:bodyPr/>
        <a:lstStyle/>
        <a:p>
          <a:endParaRPr lang="en-US"/>
        </a:p>
      </dgm:t>
    </dgm:pt>
    <dgm:pt modelId="{19A90D4F-7F3C-4E4E-A43F-5BF89B4987C3}" type="sibTrans" cxnId="{2F1FCA0D-B0EB-4D6A-ACE7-85FA6B7CDF92}">
      <dgm:prSet/>
      <dgm:spPr/>
      <dgm:t>
        <a:bodyPr/>
        <a:lstStyle/>
        <a:p>
          <a:endParaRPr lang="en-US"/>
        </a:p>
      </dgm:t>
    </dgm:pt>
    <dgm:pt modelId="{ACF6D84C-C41A-4843-91DE-7DDF9EAD55CD}">
      <dgm:prSet/>
      <dgm:spPr/>
      <dgm:t>
        <a:bodyPr/>
        <a:lstStyle/>
        <a:p>
          <a:r>
            <a:rPr lang="en-US"/>
            <a:t>Overall base rate between samples (Weakest)</a:t>
          </a:r>
        </a:p>
      </dgm:t>
    </dgm:pt>
    <dgm:pt modelId="{54CC64AE-E953-4E4F-B4C3-025C79287D31}" type="parTrans" cxnId="{FD1F64E9-4FA4-4B81-9B53-1B62E9B5B442}">
      <dgm:prSet/>
      <dgm:spPr/>
      <dgm:t>
        <a:bodyPr/>
        <a:lstStyle/>
        <a:p>
          <a:endParaRPr lang="en-US"/>
        </a:p>
      </dgm:t>
    </dgm:pt>
    <dgm:pt modelId="{49F74190-EA6F-44C4-BAC0-D799E422CDDE}" type="sibTrans" cxnId="{FD1F64E9-4FA4-4B81-9B53-1B62E9B5B442}">
      <dgm:prSet/>
      <dgm:spPr/>
      <dgm:t>
        <a:bodyPr/>
        <a:lstStyle/>
        <a:p>
          <a:endParaRPr lang="en-US"/>
        </a:p>
      </dgm:t>
    </dgm:pt>
    <dgm:pt modelId="{D860EDA0-612D-844B-A483-1C07BD8546D1}" type="pres">
      <dgm:prSet presAssocID="{07E2C1B8-FC15-4DB1-8CBD-3F44B3F352D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DBA8837C-48F8-AD42-9C00-EA2701F69A7A}" type="pres">
      <dgm:prSet presAssocID="{1728E7DB-28A0-4833-A92E-FD29DD779FA8}" presName="root1" presStyleCnt="0"/>
      <dgm:spPr/>
    </dgm:pt>
    <dgm:pt modelId="{8A6AC4AD-A95F-734E-9D50-BD8773E73E14}" type="pres">
      <dgm:prSet presAssocID="{1728E7DB-28A0-4833-A92E-FD29DD779FA8}" presName="LevelOneTextNode" presStyleLbl="node0" presStyleIdx="0" presStyleCnt="3">
        <dgm:presLayoutVars>
          <dgm:chPref val="3"/>
        </dgm:presLayoutVars>
      </dgm:prSet>
      <dgm:spPr/>
    </dgm:pt>
    <dgm:pt modelId="{32CB5E39-E76E-CA4F-990D-B9DC835D018A}" type="pres">
      <dgm:prSet presAssocID="{1728E7DB-28A0-4833-A92E-FD29DD779FA8}" presName="level2hierChild" presStyleCnt="0"/>
      <dgm:spPr/>
    </dgm:pt>
    <dgm:pt modelId="{178C14DE-598E-4B49-90C3-6A63C4456D85}" type="pres">
      <dgm:prSet presAssocID="{050BDAA4-E935-43ED-A3CA-0FD144D8AF50}" presName="conn2-1" presStyleLbl="parChTrans1D2" presStyleIdx="0" presStyleCnt="4"/>
      <dgm:spPr/>
    </dgm:pt>
    <dgm:pt modelId="{43E86880-F251-E643-8433-D9B6A36F2E6E}" type="pres">
      <dgm:prSet presAssocID="{050BDAA4-E935-43ED-A3CA-0FD144D8AF50}" presName="connTx" presStyleLbl="parChTrans1D2" presStyleIdx="0" presStyleCnt="4"/>
      <dgm:spPr/>
    </dgm:pt>
    <dgm:pt modelId="{C98ABC24-3717-7540-BDAE-8EAF2650105D}" type="pres">
      <dgm:prSet presAssocID="{E93F3855-52FD-4B53-9F71-DC3531F64B69}" presName="root2" presStyleCnt="0"/>
      <dgm:spPr/>
    </dgm:pt>
    <dgm:pt modelId="{4B590B71-198F-AE4A-B749-84590C8B5882}" type="pres">
      <dgm:prSet presAssocID="{E93F3855-52FD-4B53-9F71-DC3531F64B69}" presName="LevelTwoTextNode" presStyleLbl="node2" presStyleIdx="0" presStyleCnt="4">
        <dgm:presLayoutVars>
          <dgm:chPref val="3"/>
        </dgm:presLayoutVars>
      </dgm:prSet>
      <dgm:spPr/>
    </dgm:pt>
    <dgm:pt modelId="{9CD3C530-41F7-394C-AF77-31562AD3224E}" type="pres">
      <dgm:prSet presAssocID="{E93F3855-52FD-4B53-9F71-DC3531F64B69}" presName="level3hierChild" presStyleCnt="0"/>
      <dgm:spPr/>
    </dgm:pt>
    <dgm:pt modelId="{7C550989-8718-C442-B317-EFE6C7C7BF7C}" type="pres">
      <dgm:prSet presAssocID="{589949FB-9A81-415E-89A1-9D0D1FD8C8BA}" presName="root1" presStyleCnt="0"/>
      <dgm:spPr/>
    </dgm:pt>
    <dgm:pt modelId="{F1E69F97-567F-8B4A-8AFD-355DE9E3D79F}" type="pres">
      <dgm:prSet presAssocID="{589949FB-9A81-415E-89A1-9D0D1FD8C8BA}" presName="LevelOneTextNode" presStyleLbl="node0" presStyleIdx="1" presStyleCnt="3">
        <dgm:presLayoutVars>
          <dgm:chPref val="3"/>
        </dgm:presLayoutVars>
      </dgm:prSet>
      <dgm:spPr/>
    </dgm:pt>
    <dgm:pt modelId="{8CEDCBC8-ED45-EC48-8060-BFE79C415DF4}" type="pres">
      <dgm:prSet presAssocID="{589949FB-9A81-415E-89A1-9D0D1FD8C8BA}" presName="level2hierChild" presStyleCnt="0"/>
      <dgm:spPr/>
    </dgm:pt>
    <dgm:pt modelId="{2BAA286B-D944-894D-8732-F872CE8A22F2}" type="pres">
      <dgm:prSet presAssocID="{5C4AF2C5-8B74-43C5-86E9-BF404131BD92}" presName="root1" presStyleCnt="0"/>
      <dgm:spPr/>
    </dgm:pt>
    <dgm:pt modelId="{100844AB-7434-564F-A065-97E2CE4F1F8D}" type="pres">
      <dgm:prSet presAssocID="{5C4AF2C5-8B74-43C5-86E9-BF404131BD92}" presName="LevelOneTextNode" presStyleLbl="node0" presStyleIdx="2" presStyleCnt="3">
        <dgm:presLayoutVars>
          <dgm:chPref val="3"/>
        </dgm:presLayoutVars>
      </dgm:prSet>
      <dgm:spPr/>
    </dgm:pt>
    <dgm:pt modelId="{C0D1E893-FC16-6D43-BC8F-011A14EC56E6}" type="pres">
      <dgm:prSet presAssocID="{5C4AF2C5-8B74-43C5-86E9-BF404131BD92}" presName="level2hierChild" presStyleCnt="0"/>
      <dgm:spPr/>
    </dgm:pt>
    <dgm:pt modelId="{DC5CC1DA-7655-B043-B758-D054175728DE}" type="pres">
      <dgm:prSet presAssocID="{17BF4217-8E3B-4971-9B64-5A60B79DE055}" presName="conn2-1" presStyleLbl="parChTrans1D2" presStyleIdx="1" presStyleCnt="4"/>
      <dgm:spPr/>
    </dgm:pt>
    <dgm:pt modelId="{AF76FE13-609C-E544-A8B2-FA3DAF56821A}" type="pres">
      <dgm:prSet presAssocID="{17BF4217-8E3B-4971-9B64-5A60B79DE055}" presName="connTx" presStyleLbl="parChTrans1D2" presStyleIdx="1" presStyleCnt="4"/>
      <dgm:spPr/>
    </dgm:pt>
    <dgm:pt modelId="{C04A6F59-A253-674C-B81F-D130249B33CA}" type="pres">
      <dgm:prSet presAssocID="{6D54572A-82AC-400C-85B1-80E6CE16284A}" presName="root2" presStyleCnt="0"/>
      <dgm:spPr/>
    </dgm:pt>
    <dgm:pt modelId="{81D12775-AD5C-E64E-B974-1C86F4EB575F}" type="pres">
      <dgm:prSet presAssocID="{6D54572A-82AC-400C-85B1-80E6CE16284A}" presName="LevelTwoTextNode" presStyleLbl="node2" presStyleIdx="1" presStyleCnt="4">
        <dgm:presLayoutVars>
          <dgm:chPref val="3"/>
        </dgm:presLayoutVars>
      </dgm:prSet>
      <dgm:spPr/>
    </dgm:pt>
    <dgm:pt modelId="{4976EE10-0585-2F4F-8A36-52BF38E8A9B6}" type="pres">
      <dgm:prSet presAssocID="{6D54572A-82AC-400C-85B1-80E6CE16284A}" presName="level3hierChild" presStyleCnt="0"/>
      <dgm:spPr/>
    </dgm:pt>
    <dgm:pt modelId="{09C35F74-608C-C84D-89C4-1BE38BA45E1C}" type="pres">
      <dgm:prSet presAssocID="{7FD67DD4-1F70-4D4E-9F96-80841FE0C32E}" presName="conn2-1" presStyleLbl="parChTrans1D2" presStyleIdx="2" presStyleCnt="4"/>
      <dgm:spPr/>
    </dgm:pt>
    <dgm:pt modelId="{3655AE90-2B81-414D-B841-9F4E971D4C58}" type="pres">
      <dgm:prSet presAssocID="{7FD67DD4-1F70-4D4E-9F96-80841FE0C32E}" presName="connTx" presStyleLbl="parChTrans1D2" presStyleIdx="2" presStyleCnt="4"/>
      <dgm:spPr/>
    </dgm:pt>
    <dgm:pt modelId="{97FB275C-BBA8-BF4B-8244-09A6DA983FB4}" type="pres">
      <dgm:prSet presAssocID="{51727E22-2407-4B5A-A752-82CA00A89DC6}" presName="root2" presStyleCnt="0"/>
      <dgm:spPr/>
    </dgm:pt>
    <dgm:pt modelId="{C581A374-67F9-974C-9089-02EA8BB150C4}" type="pres">
      <dgm:prSet presAssocID="{51727E22-2407-4B5A-A752-82CA00A89DC6}" presName="LevelTwoTextNode" presStyleLbl="node2" presStyleIdx="2" presStyleCnt="4">
        <dgm:presLayoutVars>
          <dgm:chPref val="3"/>
        </dgm:presLayoutVars>
      </dgm:prSet>
      <dgm:spPr/>
    </dgm:pt>
    <dgm:pt modelId="{A4F0D55E-FBB6-8D48-A858-2896E00F54F9}" type="pres">
      <dgm:prSet presAssocID="{51727E22-2407-4B5A-A752-82CA00A89DC6}" presName="level3hierChild" presStyleCnt="0"/>
      <dgm:spPr/>
    </dgm:pt>
    <dgm:pt modelId="{49AA40D8-CE86-684D-864A-95E9A1F5D705}" type="pres">
      <dgm:prSet presAssocID="{54CC64AE-E953-4E4F-B4C3-025C79287D31}" presName="conn2-1" presStyleLbl="parChTrans1D2" presStyleIdx="3" presStyleCnt="4"/>
      <dgm:spPr/>
    </dgm:pt>
    <dgm:pt modelId="{5CBB90D4-7BFE-3B4B-9304-6601B8C7397A}" type="pres">
      <dgm:prSet presAssocID="{54CC64AE-E953-4E4F-B4C3-025C79287D31}" presName="connTx" presStyleLbl="parChTrans1D2" presStyleIdx="3" presStyleCnt="4"/>
      <dgm:spPr/>
    </dgm:pt>
    <dgm:pt modelId="{BA475840-65BC-3F46-AE64-F9F6A6145816}" type="pres">
      <dgm:prSet presAssocID="{ACF6D84C-C41A-4843-91DE-7DDF9EAD55CD}" presName="root2" presStyleCnt="0"/>
      <dgm:spPr/>
    </dgm:pt>
    <dgm:pt modelId="{1AC8B5C9-B03E-CD45-990E-A0FFBB142F52}" type="pres">
      <dgm:prSet presAssocID="{ACF6D84C-C41A-4843-91DE-7DDF9EAD55CD}" presName="LevelTwoTextNode" presStyleLbl="node2" presStyleIdx="3" presStyleCnt="4">
        <dgm:presLayoutVars>
          <dgm:chPref val="3"/>
        </dgm:presLayoutVars>
      </dgm:prSet>
      <dgm:spPr/>
    </dgm:pt>
    <dgm:pt modelId="{8BF3D839-F71F-4448-AEDC-6F77809E085E}" type="pres">
      <dgm:prSet presAssocID="{ACF6D84C-C41A-4843-91DE-7DDF9EAD55CD}" presName="level3hierChild" presStyleCnt="0"/>
      <dgm:spPr/>
    </dgm:pt>
  </dgm:ptLst>
  <dgm:cxnLst>
    <dgm:cxn modelId="{02B60009-4BD8-4E47-B94B-DCF8D43AFDF5}" type="presOf" srcId="{07E2C1B8-FC15-4DB1-8CBD-3F44B3F352DB}" destId="{D860EDA0-612D-844B-A483-1C07BD8546D1}" srcOrd="0" destOrd="0" presId="urn:microsoft.com/office/officeart/2005/8/layout/hierarchy2"/>
    <dgm:cxn modelId="{2FE8950A-0D6C-48E1-A37D-719BACA28C4F}" srcId="{1728E7DB-28A0-4833-A92E-FD29DD779FA8}" destId="{E93F3855-52FD-4B53-9F71-DC3531F64B69}" srcOrd="0" destOrd="0" parTransId="{050BDAA4-E935-43ED-A3CA-0FD144D8AF50}" sibTransId="{A1F1727C-748F-4B23-A8C4-82E0C90E683A}"/>
    <dgm:cxn modelId="{81BD090B-7D4C-9E46-AB37-16356897D429}" type="presOf" srcId="{589949FB-9A81-415E-89A1-9D0D1FD8C8BA}" destId="{F1E69F97-567F-8B4A-8AFD-355DE9E3D79F}" srcOrd="0" destOrd="0" presId="urn:microsoft.com/office/officeart/2005/8/layout/hierarchy2"/>
    <dgm:cxn modelId="{2F1FCA0D-B0EB-4D6A-ACE7-85FA6B7CDF92}" srcId="{5C4AF2C5-8B74-43C5-86E9-BF404131BD92}" destId="{51727E22-2407-4B5A-A752-82CA00A89DC6}" srcOrd="1" destOrd="0" parTransId="{7FD67DD4-1F70-4D4E-9F96-80841FE0C32E}" sibTransId="{19A90D4F-7F3C-4E4E-A43F-5BF89B4987C3}"/>
    <dgm:cxn modelId="{A18B031A-958E-504A-BD89-E0065C13D810}" type="presOf" srcId="{ACF6D84C-C41A-4843-91DE-7DDF9EAD55CD}" destId="{1AC8B5C9-B03E-CD45-990E-A0FFBB142F52}" srcOrd="0" destOrd="0" presId="urn:microsoft.com/office/officeart/2005/8/layout/hierarchy2"/>
    <dgm:cxn modelId="{9C6BE01D-71E2-8E46-A3FC-A7ACD9AA3E61}" type="presOf" srcId="{17BF4217-8E3B-4971-9B64-5A60B79DE055}" destId="{AF76FE13-609C-E544-A8B2-FA3DAF56821A}" srcOrd="1" destOrd="0" presId="urn:microsoft.com/office/officeart/2005/8/layout/hierarchy2"/>
    <dgm:cxn modelId="{C60C682C-27CE-A44B-9AC9-45F7112D0F84}" type="presOf" srcId="{17BF4217-8E3B-4971-9B64-5A60B79DE055}" destId="{DC5CC1DA-7655-B043-B758-D054175728DE}" srcOrd="0" destOrd="0" presId="urn:microsoft.com/office/officeart/2005/8/layout/hierarchy2"/>
    <dgm:cxn modelId="{E8654840-F03D-8D42-B9AF-220F165D280B}" type="presOf" srcId="{7FD67DD4-1F70-4D4E-9F96-80841FE0C32E}" destId="{09C35F74-608C-C84D-89C4-1BE38BA45E1C}" srcOrd="0" destOrd="0" presId="urn:microsoft.com/office/officeart/2005/8/layout/hierarchy2"/>
    <dgm:cxn modelId="{9FC75562-BFD9-8B48-9439-8AC4C47A36A3}" type="presOf" srcId="{54CC64AE-E953-4E4F-B4C3-025C79287D31}" destId="{49AA40D8-CE86-684D-864A-95E9A1F5D705}" srcOrd="0" destOrd="0" presId="urn:microsoft.com/office/officeart/2005/8/layout/hierarchy2"/>
    <dgm:cxn modelId="{B3038964-E579-754C-850E-5B4921942236}" type="presOf" srcId="{E93F3855-52FD-4B53-9F71-DC3531F64B69}" destId="{4B590B71-198F-AE4A-B749-84590C8B5882}" srcOrd="0" destOrd="0" presId="urn:microsoft.com/office/officeart/2005/8/layout/hierarchy2"/>
    <dgm:cxn modelId="{F8DDBF70-F62E-423B-BD53-7C6AC0624DBD}" srcId="{07E2C1B8-FC15-4DB1-8CBD-3F44B3F352DB}" destId="{589949FB-9A81-415E-89A1-9D0D1FD8C8BA}" srcOrd="1" destOrd="0" parTransId="{733654E9-1142-4CF9-A5BF-4B6DB89D3A41}" sibTransId="{163D160F-9605-4F73-B628-51101BF14E26}"/>
    <dgm:cxn modelId="{CB982771-2077-0B4C-8B57-9C33211DDC89}" type="presOf" srcId="{1728E7DB-28A0-4833-A92E-FD29DD779FA8}" destId="{8A6AC4AD-A95F-734E-9D50-BD8773E73E14}" srcOrd="0" destOrd="0" presId="urn:microsoft.com/office/officeart/2005/8/layout/hierarchy2"/>
    <dgm:cxn modelId="{D5800373-21C6-E643-81E2-A1414EC749CA}" type="presOf" srcId="{51727E22-2407-4B5A-A752-82CA00A89DC6}" destId="{C581A374-67F9-974C-9089-02EA8BB150C4}" srcOrd="0" destOrd="0" presId="urn:microsoft.com/office/officeart/2005/8/layout/hierarchy2"/>
    <dgm:cxn modelId="{A1FCA379-A0C9-644C-B964-A6B64C9C23D2}" type="presOf" srcId="{5C4AF2C5-8B74-43C5-86E9-BF404131BD92}" destId="{100844AB-7434-564F-A065-97E2CE4F1F8D}" srcOrd="0" destOrd="0" presId="urn:microsoft.com/office/officeart/2005/8/layout/hierarchy2"/>
    <dgm:cxn modelId="{CAF1057C-024D-4174-B0BA-4FB19D477285}" srcId="{07E2C1B8-FC15-4DB1-8CBD-3F44B3F352DB}" destId="{5C4AF2C5-8B74-43C5-86E9-BF404131BD92}" srcOrd="2" destOrd="0" parTransId="{97F95E99-A58E-4B4D-BF94-2888FC3FCACE}" sibTransId="{3ECF3EC3-346C-4C99-977C-7A55CCFFA01A}"/>
    <dgm:cxn modelId="{ED0A24A6-D68A-4929-8449-7BD5F3D73BA5}" srcId="{5C4AF2C5-8B74-43C5-86E9-BF404131BD92}" destId="{6D54572A-82AC-400C-85B1-80E6CE16284A}" srcOrd="0" destOrd="0" parTransId="{17BF4217-8E3B-4971-9B64-5A60B79DE055}" sibTransId="{26BC218E-0D0F-4C01-8966-8E7A8E547500}"/>
    <dgm:cxn modelId="{7C01C9AE-9249-6D48-A045-28E0F64021C8}" type="presOf" srcId="{7FD67DD4-1F70-4D4E-9F96-80841FE0C32E}" destId="{3655AE90-2B81-414D-B841-9F4E971D4C58}" srcOrd="1" destOrd="0" presId="urn:microsoft.com/office/officeart/2005/8/layout/hierarchy2"/>
    <dgm:cxn modelId="{2669F6AE-AE4C-0947-9339-4E8A91EF56C5}" type="presOf" srcId="{050BDAA4-E935-43ED-A3CA-0FD144D8AF50}" destId="{43E86880-F251-E643-8433-D9B6A36F2E6E}" srcOrd="1" destOrd="0" presId="urn:microsoft.com/office/officeart/2005/8/layout/hierarchy2"/>
    <dgm:cxn modelId="{29E236BF-48DF-0742-8A3A-F93CE984093A}" type="presOf" srcId="{54CC64AE-E953-4E4F-B4C3-025C79287D31}" destId="{5CBB90D4-7BFE-3B4B-9304-6601B8C7397A}" srcOrd="1" destOrd="0" presId="urn:microsoft.com/office/officeart/2005/8/layout/hierarchy2"/>
    <dgm:cxn modelId="{64DC75E2-B270-5F4E-A5ED-2C5D38D7A7B9}" type="presOf" srcId="{050BDAA4-E935-43ED-A3CA-0FD144D8AF50}" destId="{178C14DE-598E-4B49-90C3-6A63C4456D85}" srcOrd="0" destOrd="0" presId="urn:microsoft.com/office/officeart/2005/8/layout/hierarchy2"/>
    <dgm:cxn modelId="{AFE07DE7-7538-AF49-8D69-ACF68ACB33D2}" type="presOf" srcId="{6D54572A-82AC-400C-85B1-80E6CE16284A}" destId="{81D12775-AD5C-E64E-B974-1C86F4EB575F}" srcOrd="0" destOrd="0" presId="urn:microsoft.com/office/officeart/2005/8/layout/hierarchy2"/>
    <dgm:cxn modelId="{FD1F64E9-4FA4-4B81-9B53-1B62E9B5B442}" srcId="{5C4AF2C5-8B74-43C5-86E9-BF404131BD92}" destId="{ACF6D84C-C41A-4843-91DE-7DDF9EAD55CD}" srcOrd="2" destOrd="0" parTransId="{54CC64AE-E953-4E4F-B4C3-025C79287D31}" sibTransId="{49F74190-EA6F-44C4-BAC0-D799E422CDDE}"/>
    <dgm:cxn modelId="{8202E6FC-1044-44A2-A523-B359875E54B9}" srcId="{07E2C1B8-FC15-4DB1-8CBD-3F44B3F352DB}" destId="{1728E7DB-28A0-4833-A92E-FD29DD779FA8}" srcOrd="0" destOrd="0" parTransId="{4F2E31AE-1377-4B2B-A9B5-E1AAF88A1260}" sibTransId="{DFCCCACB-F0F0-4121-B328-BFE847D7CDA7}"/>
    <dgm:cxn modelId="{7BE29781-420F-CE4D-BD7E-96FF315528E7}" type="presParOf" srcId="{D860EDA0-612D-844B-A483-1C07BD8546D1}" destId="{DBA8837C-48F8-AD42-9C00-EA2701F69A7A}" srcOrd="0" destOrd="0" presId="urn:microsoft.com/office/officeart/2005/8/layout/hierarchy2"/>
    <dgm:cxn modelId="{35B4A37D-F025-4F4B-8A97-CACB5E0A2C36}" type="presParOf" srcId="{DBA8837C-48F8-AD42-9C00-EA2701F69A7A}" destId="{8A6AC4AD-A95F-734E-9D50-BD8773E73E14}" srcOrd="0" destOrd="0" presId="urn:microsoft.com/office/officeart/2005/8/layout/hierarchy2"/>
    <dgm:cxn modelId="{9979CFAB-C8A0-0041-BDF7-3DEA90632EC5}" type="presParOf" srcId="{DBA8837C-48F8-AD42-9C00-EA2701F69A7A}" destId="{32CB5E39-E76E-CA4F-990D-B9DC835D018A}" srcOrd="1" destOrd="0" presId="urn:microsoft.com/office/officeart/2005/8/layout/hierarchy2"/>
    <dgm:cxn modelId="{5F75D7B1-9F88-9640-B81A-2F4FCAD0784B}" type="presParOf" srcId="{32CB5E39-E76E-CA4F-990D-B9DC835D018A}" destId="{178C14DE-598E-4B49-90C3-6A63C4456D85}" srcOrd="0" destOrd="0" presId="urn:microsoft.com/office/officeart/2005/8/layout/hierarchy2"/>
    <dgm:cxn modelId="{354CB166-2854-B447-A5CA-98A86724ECD3}" type="presParOf" srcId="{178C14DE-598E-4B49-90C3-6A63C4456D85}" destId="{43E86880-F251-E643-8433-D9B6A36F2E6E}" srcOrd="0" destOrd="0" presId="urn:microsoft.com/office/officeart/2005/8/layout/hierarchy2"/>
    <dgm:cxn modelId="{3DB88AB8-830D-F040-989E-5C60E06BF855}" type="presParOf" srcId="{32CB5E39-E76E-CA4F-990D-B9DC835D018A}" destId="{C98ABC24-3717-7540-BDAE-8EAF2650105D}" srcOrd="1" destOrd="0" presId="urn:microsoft.com/office/officeart/2005/8/layout/hierarchy2"/>
    <dgm:cxn modelId="{97AAEE41-7FA2-0B44-97DA-0EF98E26180E}" type="presParOf" srcId="{C98ABC24-3717-7540-BDAE-8EAF2650105D}" destId="{4B590B71-198F-AE4A-B749-84590C8B5882}" srcOrd="0" destOrd="0" presId="urn:microsoft.com/office/officeart/2005/8/layout/hierarchy2"/>
    <dgm:cxn modelId="{A498CB29-269F-7B41-BD18-56E9A41B0A20}" type="presParOf" srcId="{C98ABC24-3717-7540-BDAE-8EAF2650105D}" destId="{9CD3C530-41F7-394C-AF77-31562AD3224E}" srcOrd="1" destOrd="0" presId="urn:microsoft.com/office/officeart/2005/8/layout/hierarchy2"/>
    <dgm:cxn modelId="{A056662C-6FDF-7640-977D-7866EDA666D9}" type="presParOf" srcId="{D860EDA0-612D-844B-A483-1C07BD8546D1}" destId="{7C550989-8718-C442-B317-EFE6C7C7BF7C}" srcOrd="1" destOrd="0" presId="urn:microsoft.com/office/officeart/2005/8/layout/hierarchy2"/>
    <dgm:cxn modelId="{8C47E3B4-98E1-E646-BA15-A409B5010483}" type="presParOf" srcId="{7C550989-8718-C442-B317-EFE6C7C7BF7C}" destId="{F1E69F97-567F-8B4A-8AFD-355DE9E3D79F}" srcOrd="0" destOrd="0" presId="urn:microsoft.com/office/officeart/2005/8/layout/hierarchy2"/>
    <dgm:cxn modelId="{DB40C0D4-C4AE-BE4A-AE78-489A41F66AD2}" type="presParOf" srcId="{7C550989-8718-C442-B317-EFE6C7C7BF7C}" destId="{8CEDCBC8-ED45-EC48-8060-BFE79C415DF4}" srcOrd="1" destOrd="0" presId="urn:microsoft.com/office/officeart/2005/8/layout/hierarchy2"/>
    <dgm:cxn modelId="{84B4C059-A037-7043-8731-A7D5BA68C93B}" type="presParOf" srcId="{D860EDA0-612D-844B-A483-1C07BD8546D1}" destId="{2BAA286B-D944-894D-8732-F872CE8A22F2}" srcOrd="2" destOrd="0" presId="urn:microsoft.com/office/officeart/2005/8/layout/hierarchy2"/>
    <dgm:cxn modelId="{43B608E5-C40D-4E4D-A3A2-F3859C9B7AE7}" type="presParOf" srcId="{2BAA286B-D944-894D-8732-F872CE8A22F2}" destId="{100844AB-7434-564F-A065-97E2CE4F1F8D}" srcOrd="0" destOrd="0" presId="urn:microsoft.com/office/officeart/2005/8/layout/hierarchy2"/>
    <dgm:cxn modelId="{90B8B7BA-94AC-4A4F-906B-784C596D89F3}" type="presParOf" srcId="{2BAA286B-D944-894D-8732-F872CE8A22F2}" destId="{C0D1E893-FC16-6D43-BC8F-011A14EC56E6}" srcOrd="1" destOrd="0" presId="urn:microsoft.com/office/officeart/2005/8/layout/hierarchy2"/>
    <dgm:cxn modelId="{26F521C0-A5CF-8648-81DF-1BAC27373808}" type="presParOf" srcId="{C0D1E893-FC16-6D43-BC8F-011A14EC56E6}" destId="{DC5CC1DA-7655-B043-B758-D054175728DE}" srcOrd="0" destOrd="0" presId="urn:microsoft.com/office/officeart/2005/8/layout/hierarchy2"/>
    <dgm:cxn modelId="{8D22E636-E225-1F4C-BE06-40DA65652719}" type="presParOf" srcId="{DC5CC1DA-7655-B043-B758-D054175728DE}" destId="{AF76FE13-609C-E544-A8B2-FA3DAF56821A}" srcOrd="0" destOrd="0" presId="urn:microsoft.com/office/officeart/2005/8/layout/hierarchy2"/>
    <dgm:cxn modelId="{F7E4A4E9-8A18-C046-B01E-59F6C012629C}" type="presParOf" srcId="{C0D1E893-FC16-6D43-BC8F-011A14EC56E6}" destId="{C04A6F59-A253-674C-B81F-D130249B33CA}" srcOrd="1" destOrd="0" presId="urn:microsoft.com/office/officeart/2005/8/layout/hierarchy2"/>
    <dgm:cxn modelId="{9E0119B8-7474-8948-8DCA-6E6458249843}" type="presParOf" srcId="{C04A6F59-A253-674C-B81F-D130249B33CA}" destId="{81D12775-AD5C-E64E-B974-1C86F4EB575F}" srcOrd="0" destOrd="0" presId="urn:microsoft.com/office/officeart/2005/8/layout/hierarchy2"/>
    <dgm:cxn modelId="{E847CB05-390A-104F-887E-A910C28C32DE}" type="presParOf" srcId="{C04A6F59-A253-674C-B81F-D130249B33CA}" destId="{4976EE10-0585-2F4F-8A36-52BF38E8A9B6}" srcOrd="1" destOrd="0" presId="urn:microsoft.com/office/officeart/2005/8/layout/hierarchy2"/>
    <dgm:cxn modelId="{D8B572C8-6D89-A545-ABCD-9E57A497A3BB}" type="presParOf" srcId="{C0D1E893-FC16-6D43-BC8F-011A14EC56E6}" destId="{09C35F74-608C-C84D-89C4-1BE38BA45E1C}" srcOrd="2" destOrd="0" presId="urn:microsoft.com/office/officeart/2005/8/layout/hierarchy2"/>
    <dgm:cxn modelId="{C189070A-705E-A446-A6B7-318BB1D19842}" type="presParOf" srcId="{09C35F74-608C-C84D-89C4-1BE38BA45E1C}" destId="{3655AE90-2B81-414D-B841-9F4E971D4C58}" srcOrd="0" destOrd="0" presId="urn:microsoft.com/office/officeart/2005/8/layout/hierarchy2"/>
    <dgm:cxn modelId="{A7DB1950-90F0-914C-B66B-90ECAF2C42A7}" type="presParOf" srcId="{C0D1E893-FC16-6D43-BC8F-011A14EC56E6}" destId="{97FB275C-BBA8-BF4B-8244-09A6DA983FB4}" srcOrd="3" destOrd="0" presId="urn:microsoft.com/office/officeart/2005/8/layout/hierarchy2"/>
    <dgm:cxn modelId="{F7ACA153-56AE-1A41-986E-E855CA00A9A1}" type="presParOf" srcId="{97FB275C-BBA8-BF4B-8244-09A6DA983FB4}" destId="{C581A374-67F9-974C-9089-02EA8BB150C4}" srcOrd="0" destOrd="0" presId="urn:microsoft.com/office/officeart/2005/8/layout/hierarchy2"/>
    <dgm:cxn modelId="{C13082CC-910F-B54A-89D1-B0D90B6CDBDA}" type="presParOf" srcId="{97FB275C-BBA8-BF4B-8244-09A6DA983FB4}" destId="{A4F0D55E-FBB6-8D48-A858-2896E00F54F9}" srcOrd="1" destOrd="0" presId="urn:microsoft.com/office/officeart/2005/8/layout/hierarchy2"/>
    <dgm:cxn modelId="{2811F7A4-4F42-3A4B-87B2-02AD6D7A6567}" type="presParOf" srcId="{C0D1E893-FC16-6D43-BC8F-011A14EC56E6}" destId="{49AA40D8-CE86-684D-864A-95E9A1F5D705}" srcOrd="4" destOrd="0" presId="urn:microsoft.com/office/officeart/2005/8/layout/hierarchy2"/>
    <dgm:cxn modelId="{8DA9CEE4-EE07-874F-BEFB-36D496134A1A}" type="presParOf" srcId="{49AA40D8-CE86-684D-864A-95E9A1F5D705}" destId="{5CBB90D4-7BFE-3B4B-9304-6601B8C7397A}" srcOrd="0" destOrd="0" presId="urn:microsoft.com/office/officeart/2005/8/layout/hierarchy2"/>
    <dgm:cxn modelId="{4332958A-BC9F-BB4C-9CD6-81DC2C1DA764}" type="presParOf" srcId="{C0D1E893-FC16-6D43-BC8F-011A14EC56E6}" destId="{BA475840-65BC-3F46-AE64-F9F6A6145816}" srcOrd="5" destOrd="0" presId="urn:microsoft.com/office/officeart/2005/8/layout/hierarchy2"/>
    <dgm:cxn modelId="{1F59E91F-3286-1247-BA01-9A5650BDE721}" type="presParOf" srcId="{BA475840-65BC-3F46-AE64-F9F6A6145816}" destId="{1AC8B5C9-B03E-CD45-990E-A0FFBB142F52}" srcOrd="0" destOrd="0" presId="urn:microsoft.com/office/officeart/2005/8/layout/hierarchy2"/>
    <dgm:cxn modelId="{BA27D354-87F4-364C-8CED-32C6D04F0E13}" type="presParOf" srcId="{BA475840-65BC-3F46-AE64-F9F6A6145816}" destId="{8BF3D839-F71F-4448-AEDC-6F77809E085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48EF5546-77AB-44C7-B078-9514599FCC3D}" type="doc">
      <dgm:prSet loTypeId="urn:microsoft.com/office/officeart/2005/8/layout/vList2" loCatId="list" qsTypeId="urn:microsoft.com/office/officeart/2005/8/quickstyle/simple4#15" qsCatId="simple" csTypeId="urn:microsoft.com/office/officeart/2005/8/colors/colorful2#14" csCatId="colorful"/>
      <dgm:spPr/>
      <dgm:t>
        <a:bodyPr/>
        <a:lstStyle/>
        <a:p>
          <a:endParaRPr lang="en-US"/>
        </a:p>
      </dgm:t>
    </dgm:pt>
    <dgm:pt modelId="{56840C95-EDD5-42A6-AD9A-1B12609A448F}">
      <dgm:prSet/>
      <dgm:spPr/>
      <dgm:t>
        <a:bodyPr/>
        <a:lstStyle/>
        <a:p>
          <a:r>
            <a:rPr lang="en-US"/>
            <a:t>Overall base rate within a sample (OK but limited)</a:t>
          </a:r>
        </a:p>
      </dgm:t>
    </dgm:pt>
    <dgm:pt modelId="{CC210030-B18B-4E70-B0AB-ADCEB09A17FC}" type="parTrans" cxnId="{1432FEB6-F756-40A8-990A-FB0C5F09C74B}">
      <dgm:prSet/>
      <dgm:spPr/>
      <dgm:t>
        <a:bodyPr/>
        <a:lstStyle/>
        <a:p>
          <a:endParaRPr lang="en-US"/>
        </a:p>
      </dgm:t>
    </dgm:pt>
    <dgm:pt modelId="{3F2767B4-12D5-4012-AD2F-8797B69253FD}" type="sibTrans" cxnId="{1432FEB6-F756-40A8-990A-FB0C5F09C74B}">
      <dgm:prSet/>
      <dgm:spPr/>
      <dgm:t>
        <a:bodyPr/>
        <a:lstStyle/>
        <a:p>
          <a:endParaRPr lang="en-US"/>
        </a:p>
      </dgm:t>
    </dgm:pt>
    <dgm:pt modelId="{5AE7FC55-4247-4A1F-B6E2-946E89E4DAEC}">
      <dgm:prSet/>
      <dgm:spPr/>
      <dgm:t>
        <a:bodyPr/>
        <a:lstStyle/>
        <a:p>
          <a:r>
            <a:rPr lang="en-US"/>
            <a:t>I found two studies that had 5-year and 20-year sex recidivism rates for the whole sample</a:t>
          </a:r>
        </a:p>
      </dgm:t>
    </dgm:pt>
    <dgm:pt modelId="{842AD120-1343-4241-BB98-EA2896FFA8BF}" type="parTrans" cxnId="{37BB48F6-7B43-464E-8D98-DCAE2E112857}">
      <dgm:prSet/>
      <dgm:spPr/>
      <dgm:t>
        <a:bodyPr/>
        <a:lstStyle/>
        <a:p>
          <a:endParaRPr lang="en-US"/>
        </a:p>
      </dgm:t>
    </dgm:pt>
    <dgm:pt modelId="{9333B0EE-D8DE-41E0-BB72-3E5AA8CA4BBE}" type="sibTrans" cxnId="{37BB48F6-7B43-464E-8D98-DCAE2E112857}">
      <dgm:prSet/>
      <dgm:spPr/>
      <dgm:t>
        <a:bodyPr/>
        <a:lstStyle/>
        <a:p>
          <a:endParaRPr lang="en-US"/>
        </a:p>
      </dgm:t>
    </dgm:pt>
    <dgm:pt modelId="{2EAE6CD1-4E5E-4782-90B5-92D023B723C8}">
      <dgm:prSet/>
      <dgm:spPr/>
      <dgm:t>
        <a:bodyPr/>
        <a:lstStyle/>
        <a:p>
          <a:r>
            <a:rPr lang="en-US"/>
            <a:t>Hanson, R. K., Marquez Alcala, G., &amp; Prescott, J. J. (2025). How public registries obscure sexual recidivism risk: Evidence from state administrative data. Psychology, Public Policy, and Law. Advance online publication. https://dx.doi.org/10.1037/law0000482</a:t>
          </a:r>
        </a:p>
      </dgm:t>
    </dgm:pt>
    <dgm:pt modelId="{B37F6291-837D-4257-895F-31FF5C3F9BEC}" type="parTrans" cxnId="{F60BC0E5-483D-4AF0-BE22-76306CD20415}">
      <dgm:prSet/>
      <dgm:spPr/>
      <dgm:t>
        <a:bodyPr/>
        <a:lstStyle/>
        <a:p>
          <a:endParaRPr lang="en-US"/>
        </a:p>
      </dgm:t>
    </dgm:pt>
    <dgm:pt modelId="{7CE53640-28CA-4F44-94AF-64EDBB928B89}" type="sibTrans" cxnId="{F60BC0E5-483D-4AF0-BE22-76306CD20415}">
      <dgm:prSet/>
      <dgm:spPr/>
      <dgm:t>
        <a:bodyPr/>
        <a:lstStyle/>
        <a:p>
          <a:endParaRPr lang="en-US"/>
        </a:p>
      </dgm:t>
    </dgm:pt>
    <dgm:pt modelId="{7EBBD9B8-3B77-4BA5-9846-167616CC3156}">
      <dgm:prSet/>
      <dgm:spPr/>
      <dgm:t>
        <a:bodyPr/>
        <a:lstStyle/>
        <a:p>
          <a:r>
            <a:rPr lang="en-US"/>
            <a:t>Lussier, P., Masson, G., Deslauriers-Varin, N., Proulx, J., &amp; St-Pierre, E. (2026). Lifetime Sexual Recidivism of Adult Justice-Involved Individuals: A 30-Year Prospective Longitudinal Study. Journal of Interpersonal Violence, 0(0). https://doi.org/10.1177/08862605251400743 </a:t>
          </a:r>
        </a:p>
      </dgm:t>
    </dgm:pt>
    <dgm:pt modelId="{0CF07FF4-AADB-4D1F-960D-EC00530A7BB9}" type="parTrans" cxnId="{66C5C212-626C-4795-9E94-253343406D73}">
      <dgm:prSet/>
      <dgm:spPr/>
      <dgm:t>
        <a:bodyPr/>
        <a:lstStyle/>
        <a:p>
          <a:endParaRPr lang="en-US"/>
        </a:p>
      </dgm:t>
    </dgm:pt>
    <dgm:pt modelId="{6B35056A-30A2-4221-B538-A81D535B90BA}" type="sibTrans" cxnId="{66C5C212-626C-4795-9E94-253343406D73}">
      <dgm:prSet/>
      <dgm:spPr/>
      <dgm:t>
        <a:bodyPr/>
        <a:lstStyle/>
        <a:p>
          <a:endParaRPr lang="en-US"/>
        </a:p>
      </dgm:t>
    </dgm:pt>
    <dgm:pt modelId="{914A6095-A4FD-0D49-84AF-889E3A86EE0E}" type="pres">
      <dgm:prSet presAssocID="{48EF5546-77AB-44C7-B078-9514599FCC3D}" presName="linear" presStyleCnt="0">
        <dgm:presLayoutVars>
          <dgm:animLvl val="lvl"/>
          <dgm:resizeHandles val="exact"/>
        </dgm:presLayoutVars>
      </dgm:prSet>
      <dgm:spPr/>
    </dgm:pt>
    <dgm:pt modelId="{7DCA0BD0-ACBA-BA47-897E-AB271D6AFAB1}" type="pres">
      <dgm:prSet presAssocID="{56840C95-EDD5-42A6-AD9A-1B12609A448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A4BDE4B-8609-AF4D-BB7B-D599FFFAECC8}" type="pres">
      <dgm:prSet presAssocID="{3F2767B4-12D5-4012-AD2F-8797B69253FD}" presName="spacer" presStyleCnt="0"/>
      <dgm:spPr/>
    </dgm:pt>
    <dgm:pt modelId="{4944D6C4-2156-1840-9ABE-A57F73E41192}" type="pres">
      <dgm:prSet presAssocID="{5AE7FC55-4247-4A1F-B6E2-946E89E4DAE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3F37864-E480-914C-BF46-E242EFEDF261}" type="pres">
      <dgm:prSet presAssocID="{9333B0EE-D8DE-41E0-BB72-3E5AA8CA4BBE}" presName="spacer" presStyleCnt="0"/>
      <dgm:spPr/>
    </dgm:pt>
    <dgm:pt modelId="{406ECDC8-6662-4248-9C44-3E40A5E84595}" type="pres">
      <dgm:prSet presAssocID="{2EAE6CD1-4E5E-4782-90B5-92D023B723C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5E1AE3C-D61E-D64F-9E54-399358E512B2}" type="pres">
      <dgm:prSet presAssocID="{7CE53640-28CA-4F44-94AF-64EDBB928B89}" presName="spacer" presStyleCnt="0"/>
      <dgm:spPr/>
    </dgm:pt>
    <dgm:pt modelId="{E699583C-0D4A-8F43-BDD7-7E879CE9C15D}" type="pres">
      <dgm:prSet presAssocID="{7EBBD9B8-3B77-4BA5-9846-167616CC315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EB68F0D-A959-814B-B224-653664883A14}" type="presOf" srcId="{48EF5546-77AB-44C7-B078-9514599FCC3D}" destId="{914A6095-A4FD-0D49-84AF-889E3A86EE0E}" srcOrd="0" destOrd="0" presId="urn:microsoft.com/office/officeart/2005/8/layout/vList2"/>
    <dgm:cxn modelId="{66C5C212-626C-4795-9E94-253343406D73}" srcId="{48EF5546-77AB-44C7-B078-9514599FCC3D}" destId="{7EBBD9B8-3B77-4BA5-9846-167616CC3156}" srcOrd="3" destOrd="0" parTransId="{0CF07FF4-AADB-4D1F-960D-EC00530A7BB9}" sibTransId="{6B35056A-30A2-4221-B538-A81D535B90BA}"/>
    <dgm:cxn modelId="{7710FC51-9A6F-ED40-8560-0455DE4370D4}" type="presOf" srcId="{2EAE6CD1-4E5E-4782-90B5-92D023B723C8}" destId="{406ECDC8-6662-4248-9C44-3E40A5E84595}" srcOrd="0" destOrd="0" presId="urn:microsoft.com/office/officeart/2005/8/layout/vList2"/>
    <dgm:cxn modelId="{CA545281-B871-7D46-B6D8-03B843A6BAFF}" type="presOf" srcId="{56840C95-EDD5-42A6-AD9A-1B12609A448F}" destId="{7DCA0BD0-ACBA-BA47-897E-AB271D6AFAB1}" srcOrd="0" destOrd="0" presId="urn:microsoft.com/office/officeart/2005/8/layout/vList2"/>
    <dgm:cxn modelId="{1432FEB6-F756-40A8-990A-FB0C5F09C74B}" srcId="{48EF5546-77AB-44C7-B078-9514599FCC3D}" destId="{56840C95-EDD5-42A6-AD9A-1B12609A448F}" srcOrd="0" destOrd="0" parTransId="{CC210030-B18B-4E70-B0AB-ADCEB09A17FC}" sibTransId="{3F2767B4-12D5-4012-AD2F-8797B69253FD}"/>
    <dgm:cxn modelId="{F60BC0E5-483D-4AF0-BE22-76306CD20415}" srcId="{48EF5546-77AB-44C7-B078-9514599FCC3D}" destId="{2EAE6CD1-4E5E-4782-90B5-92D023B723C8}" srcOrd="2" destOrd="0" parTransId="{B37F6291-837D-4257-895F-31FF5C3F9BEC}" sibTransId="{7CE53640-28CA-4F44-94AF-64EDBB928B89}"/>
    <dgm:cxn modelId="{37BB48F6-7B43-464E-8D98-DCAE2E112857}" srcId="{48EF5546-77AB-44C7-B078-9514599FCC3D}" destId="{5AE7FC55-4247-4A1F-B6E2-946E89E4DAEC}" srcOrd="1" destOrd="0" parTransId="{842AD120-1343-4241-BB98-EA2896FFA8BF}" sibTransId="{9333B0EE-D8DE-41E0-BB72-3E5AA8CA4BBE}"/>
    <dgm:cxn modelId="{FF018AFE-7DA4-8543-BE84-879A9889535D}" type="presOf" srcId="{7EBBD9B8-3B77-4BA5-9846-167616CC3156}" destId="{E699583C-0D4A-8F43-BDD7-7E879CE9C15D}" srcOrd="0" destOrd="0" presId="urn:microsoft.com/office/officeart/2005/8/layout/vList2"/>
    <dgm:cxn modelId="{7F27D6FE-59BA-6A4B-B49D-ACF03166DA31}" type="presOf" srcId="{5AE7FC55-4247-4A1F-B6E2-946E89E4DAEC}" destId="{4944D6C4-2156-1840-9ABE-A57F73E41192}" srcOrd="0" destOrd="0" presId="urn:microsoft.com/office/officeart/2005/8/layout/vList2"/>
    <dgm:cxn modelId="{05A01283-B826-DB4A-B486-645EB37B333F}" type="presParOf" srcId="{914A6095-A4FD-0D49-84AF-889E3A86EE0E}" destId="{7DCA0BD0-ACBA-BA47-897E-AB271D6AFAB1}" srcOrd="0" destOrd="0" presId="urn:microsoft.com/office/officeart/2005/8/layout/vList2"/>
    <dgm:cxn modelId="{14E71B08-5D90-8145-9166-40D5836BE282}" type="presParOf" srcId="{914A6095-A4FD-0D49-84AF-889E3A86EE0E}" destId="{2A4BDE4B-8609-AF4D-BB7B-D599FFFAECC8}" srcOrd="1" destOrd="0" presId="urn:microsoft.com/office/officeart/2005/8/layout/vList2"/>
    <dgm:cxn modelId="{AF6805EE-A6A1-3C42-89B3-4C578DF64A99}" type="presParOf" srcId="{914A6095-A4FD-0D49-84AF-889E3A86EE0E}" destId="{4944D6C4-2156-1840-9ABE-A57F73E41192}" srcOrd="2" destOrd="0" presId="urn:microsoft.com/office/officeart/2005/8/layout/vList2"/>
    <dgm:cxn modelId="{77393650-8AFC-3A40-B4D3-DDD6C6384D46}" type="presParOf" srcId="{914A6095-A4FD-0D49-84AF-889E3A86EE0E}" destId="{D3F37864-E480-914C-BF46-E242EFEDF261}" srcOrd="3" destOrd="0" presId="urn:microsoft.com/office/officeart/2005/8/layout/vList2"/>
    <dgm:cxn modelId="{1569511C-4019-4E46-846D-1D478BFD5000}" type="presParOf" srcId="{914A6095-A4FD-0D49-84AF-889E3A86EE0E}" destId="{406ECDC8-6662-4248-9C44-3E40A5E84595}" srcOrd="4" destOrd="0" presId="urn:microsoft.com/office/officeart/2005/8/layout/vList2"/>
    <dgm:cxn modelId="{6E98AC2A-2B3D-EC49-B301-C81F5F2903FE}" type="presParOf" srcId="{914A6095-A4FD-0D49-84AF-889E3A86EE0E}" destId="{F5E1AE3C-D61E-D64F-9E54-399358E512B2}" srcOrd="5" destOrd="0" presId="urn:microsoft.com/office/officeart/2005/8/layout/vList2"/>
    <dgm:cxn modelId="{F11E3E0F-2F2C-0842-81F4-18635E3266ED}" type="presParOf" srcId="{914A6095-A4FD-0D49-84AF-889E3A86EE0E}" destId="{E699583C-0D4A-8F43-BDD7-7E879CE9C15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CFBA5BC-AAF0-4E86-B85C-5374B379D902}" type="doc">
      <dgm:prSet loTypeId="urn:microsoft.com/office/officeart/2005/8/layout/vList2" loCatId="list" qsTypeId="urn:microsoft.com/office/officeart/2005/8/quickstyle/simple4#16" qsCatId="simple" csTypeId="urn:microsoft.com/office/officeart/2005/8/colors/colorful2#15" csCatId="colorful"/>
      <dgm:spPr/>
      <dgm:t>
        <a:bodyPr/>
        <a:lstStyle/>
        <a:p>
          <a:endParaRPr lang="en-US"/>
        </a:p>
      </dgm:t>
    </dgm:pt>
    <dgm:pt modelId="{DF90B815-17C8-4C2E-BC28-8EA5891DA0CC}">
      <dgm:prSet/>
      <dgm:spPr/>
      <dgm:t>
        <a:bodyPr/>
        <a:lstStyle/>
        <a:p>
          <a:r>
            <a:rPr lang="en-US"/>
            <a:t>Overall base rate between samples (Weakest)</a:t>
          </a:r>
        </a:p>
      </dgm:t>
    </dgm:pt>
    <dgm:pt modelId="{171CC98A-8CB9-400D-A6C1-070D838D1981}" type="parTrans" cxnId="{A4F9294F-0464-46AC-A26D-C0230E1B0C75}">
      <dgm:prSet/>
      <dgm:spPr/>
      <dgm:t>
        <a:bodyPr/>
        <a:lstStyle/>
        <a:p>
          <a:endParaRPr lang="en-US"/>
        </a:p>
      </dgm:t>
    </dgm:pt>
    <dgm:pt modelId="{CBF2CD55-A78E-40C6-9016-8FA93AE4031E}" type="sibTrans" cxnId="{A4F9294F-0464-46AC-A26D-C0230E1B0C75}">
      <dgm:prSet/>
      <dgm:spPr/>
      <dgm:t>
        <a:bodyPr/>
        <a:lstStyle/>
        <a:p>
          <a:endParaRPr lang="en-US"/>
        </a:p>
      </dgm:t>
    </dgm:pt>
    <dgm:pt modelId="{C309ECFF-BABA-419F-B6DE-B7EE22F9F214}">
      <dgm:prSet/>
      <dgm:spPr/>
      <dgm:t>
        <a:bodyPr/>
        <a:lstStyle/>
        <a:p>
          <a:r>
            <a:rPr lang="en-US"/>
            <a:t>This is the weakest paradigm because individual studies may differ in length of follow up, in how the sample was selected, and in how sex recidivism was measured</a:t>
          </a:r>
        </a:p>
      </dgm:t>
    </dgm:pt>
    <dgm:pt modelId="{25279E48-7FA4-470D-8FE8-1F199AD28786}" type="parTrans" cxnId="{7C4E93E6-C58A-491A-8A30-A88AF81E1CAD}">
      <dgm:prSet/>
      <dgm:spPr/>
      <dgm:t>
        <a:bodyPr/>
        <a:lstStyle/>
        <a:p>
          <a:endParaRPr lang="en-US"/>
        </a:p>
      </dgm:t>
    </dgm:pt>
    <dgm:pt modelId="{72AD421E-9A02-461B-877B-EBF14383C734}" type="sibTrans" cxnId="{7C4E93E6-C58A-491A-8A30-A88AF81E1CAD}">
      <dgm:prSet/>
      <dgm:spPr/>
      <dgm:t>
        <a:bodyPr/>
        <a:lstStyle/>
        <a:p>
          <a:endParaRPr lang="en-US"/>
        </a:p>
      </dgm:t>
    </dgm:pt>
    <dgm:pt modelId="{AE5F163C-ED58-4402-B542-F10E22B0AB94}">
      <dgm:prSet/>
      <dgm:spPr/>
      <dgm:t>
        <a:bodyPr/>
        <a:lstStyle/>
        <a:p>
          <a:r>
            <a:rPr lang="en-US"/>
            <a:t>Lussier, P., McCuish, E., St-Pierre, E., &amp; Baguet, A.-L. (2025). Examining Benchmarks of Sexual Recidivism Rates for Short, Moderate, and Long-Term Follow-Up Periods: A Meta-Analysis of Canadian and American Studies. Trauma, Violence, &amp; Abuse, 0(0). https://doi.org/10.1177/15248380251338791 </a:t>
          </a:r>
        </a:p>
      </dgm:t>
    </dgm:pt>
    <dgm:pt modelId="{A7C61C46-BFFF-4FA9-BBA4-C56E0F7014A8}" type="parTrans" cxnId="{B383688F-1B65-4AB2-963A-D3E869347B6C}">
      <dgm:prSet/>
      <dgm:spPr/>
      <dgm:t>
        <a:bodyPr/>
        <a:lstStyle/>
        <a:p>
          <a:endParaRPr lang="en-US"/>
        </a:p>
      </dgm:t>
    </dgm:pt>
    <dgm:pt modelId="{4E8D0C27-285E-45FC-8C15-C87FA996ABE8}" type="sibTrans" cxnId="{B383688F-1B65-4AB2-963A-D3E869347B6C}">
      <dgm:prSet/>
      <dgm:spPr/>
      <dgm:t>
        <a:bodyPr/>
        <a:lstStyle/>
        <a:p>
          <a:endParaRPr lang="en-US"/>
        </a:p>
      </dgm:t>
    </dgm:pt>
    <dgm:pt modelId="{7E1D9283-1EF4-3849-987C-8007EACCF325}" type="pres">
      <dgm:prSet presAssocID="{ACFBA5BC-AAF0-4E86-B85C-5374B379D902}" presName="linear" presStyleCnt="0">
        <dgm:presLayoutVars>
          <dgm:animLvl val="lvl"/>
          <dgm:resizeHandles val="exact"/>
        </dgm:presLayoutVars>
      </dgm:prSet>
      <dgm:spPr/>
    </dgm:pt>
    <dgm:pt modelId="{E583E653-D5A4-3A41-9BAF-6003C0DC7433}" type="pres">
      <dgm:prSet presAssocID="{DF90B815-17C8-4C2E-BC28-8EA5891DA0C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1879318-FC4D-F640-89AE-91DD0E7A006C}" type="pres">
      <dgm:prSet presAssocID="{CBF2CD55-A78E-40C6-9016-8FA93AE4031E}" presName="spacer" presStyleCnt="0"/>
      <dgm:spPr/>
    </dgm:pt>
    <dgm:pt modelId="{65905F12-C932-EC4E-A71E-E98007CD8ED1}" type="pres">
      <dgm:prSet presAssocID="{C309ECFF-BABA-419F-B6DE-B7EE22F9F21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F5F11CE-AB32-074B-9762-414ECBE5B62F}" type="pres">
      <dgm:prSet presAssocID="{72AD421E-9A02-461B-877B-EBF14383C734}" presName="spacer" presStyleCnt="0"/>
      <dgm:spPr/>
    </dgm:pt>
    <dgm:pt modelId="{B7A07A2C-9A93-7041-8CE5-27D9D05B2246}" type="pres">
      <dgm:prSet presAssocID="{AE5F163C-ED58-4402-B542-F10E22B0AB9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5F7B80D-02A5-8842-9EC1-37986B00A6DD}" type="presOf" srcId="{ACFBA5BC-AAF0-4E86-B85C-5374B379D902}" destId="{7E1D9283-1EF4-3849-987C-8007EACCF325}" srcOrd="0" destOrd="0" presId="urn:microsoft.com/office/officeart/2005/8/layout/vList2"/>
    <dgm:cxn modelId="{8AFC2E13-015F-0F43-A279-0DB23E29A272}" type="presOf" srcId="{DF90B815-17C8-4C2E-BC28-8EA5891DA0CC}" destId="{E583E653-D5A4-3A41-9BAF-6003C0DC7433}" srcOrd="0" destOrd="0" presId="urn:microsoft.com/office/officeart/2005/8/layout/vList2"/>
    <dgm:cxn modelId="{A4F9294F-0464-46AC-A26D-C0230E1B0C75}" srcId="{ACFBA5BC-AAF0-4E86-B85C-5374B379D902}" destId="{DF90B815-17C8-4C2E-BC28-8EA5891DA0CC}" srcOrd="0" destOrd="0" parTransId="{171CC98A-8CB9-400D-A6C1-070D838D1981}" sibTransId="{CBF2CD55-A78E-40C6-9016-8FA93AE4031E}"/>
    <dgm:cxn modelId="{B383688F-1B65-4AB2-963A-D3E869347B6C}" srcId="{ACFBA5BC-AAF0-4E86-B85C-5374B379D902}" destId="{AE5F163C-ED58-4402-B542-F10E22B0AB94}" srcOrd="2" destOrd="0" parTransId="{A7C61C46-BFFF-4FA9-BBA4-C56E0F7014A8}" sibTransId="{4E8D0C27-285E-45FC-8C15-C87FA996ABE8}"/>
    <dgm:cxn modelId="{0EBB7AA5-F7ED-B64B-94B7-0465B4330474}" type="presOf" srcId="{AE5F163C-ED58-4402-B542-F10E22B0AB94}" destId="{B7A07A2C-9A93-7041-8CE5-27D9D05B2246}" srcOrd="0" destOrd="0" presId="urn:microsoft.com/office/officeart/2005/8/layout/vList2"/>
    <dgm:cxn modelId="{5B5B77CE-9BAB-124E-8DFD-2CE3CA5ED0D9}" type="presOf" srcId="{C309ECFF-BABA-419F-B6DE-B7EE22F9F214}" destId="{65905F12-C932-EC4E-A71E-E98007CD8ED1}" srcOrd="0" destOrd="0" presId="urn:microsoft.com/office/officeart/2005/8/layout/vList2"/>
    <dgm:cxn modelId="{7C4E93E6-C58A-491A-8A30-A88AF81E1CAD}" srcId="{ACFBA5BC-AAF0-4E86-B85C-5374B379D902}" destId="{C309ECFF-BABA-419F-B6DE-B7EE22F9F214}" srcOrd="1" destOrd="0" parTransId="{25279E48-7FA4-470D-8FE8-1F199AD28786}" sibTransId="{72AD421E-9A02-461B-877B-EBF14383C734}"/>
    <dgm:cxn modelId="{62357C0C-F5BD-1C48-9AEC-9CCD5F856A1C}" type="presParOf" srcId="{7E1D9283-1EF4-3849-987C-8007EACCF325}" destId="{E583E653-D5A4-3A41-9BAF-6003C0DC7433}" srcOrd="0" destOrd="0" presId="urn:microsoft.com/office/officeart/2005/8/layout/vList2"/>
    <dgm:cxn modelId="{1573DBBE-B7E6-BE4B-B785-3948C0EE6F64}" type="presParOf" srcId="{7E1D9283-1EF4-3849-987C-8007EACCF325}" destId="{11879318-FC4D-F640-89AE-91DD0E7A006C}" srcOrd="1" destOrd="0" presId="urn:microsoft.com/office/officeart/2005/8/layout/vList2"/>
    <dgm:cxn modelId="{123EB775-59EF-F443-A759-C5BFE1A960C3}" type="presParOf" srcId="{7E1D9283-1EF4-3849-987C-8007EACCF325}" destId="{65905F12-C932-EC4E-A71E-E98007CD8ED1}" srcOrd="2" destOrd="0" presId="urn:microsoft.com/office/officeart/2005/8/layout/vList2"/>
    <dgm:cxn modelId="{4488BAF1-2F67-DE43-A6A3-8BFB1A277223}" type="presParOf" srcId="{7E1D9283-1EF4-3849-987C-8007EACCF325}" destId="{6F5F11CE-AB32-074B-9762-414ECBE5B62F}" srcOrd="3" destOrd="0" presId="urn:microsoft.com/office/officeart/2005/8/layout/vList2"/>
    <dgm:cxn modelId="{58CAD946-0550-C94C-B898-0B2B2ABD2B0C}" type="presParOf" srcId="{7E1D9283-1EF4-3849-987C-8007EACCF325}" destId="{B7A07A2C-9A93-7041-8CE5-27D9D05B224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63F6DA4-0143-43A2-8FE8-66B428883C5C}" type="doc">
      <dgm:prSet loTypeId="urn:microsoft.com/office/officeart/2008/layout/LinedList" loCatId="list" qsTypeId="urn:microsoft.com/office/officeart/2005/8/quickstyle/simple4#17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B01352BF-26FF-4329-91DD-ABD27795D605}">
      <dgm:prSet/>
      <dgm:spPr/>
      <dgm:t>
        <a:bodyPr/>
        <a:lstStyle/>
        <a:p>
          <a:r>
            <a:rPr lang="en-US"/>
            <a:t>Lussiere et al (2025) grouped studies in terms of length of follow up and compare the base rates for different groups of studies</a:t>
          </a:r>
        </a:p>
      </dgm:t>
    </dgm:pt>
    <dgm:pt modelId="{FF2C4B79-B2F1-4A77-9FF5-2172BC8AE7A9}" type="parTrans" cxnId="{3C409591-C13D-4671-8EDB-A395BED9D13A}">
      <dgm:prSet/>
      <dgm:spPr/>
      <dgm:t>
        <a:bodyPr/>
        <a:lstStyle/>
        <a:p>
          <a:endParaRPr lang="en-US"/>
        </a:p>
      </dgm:t>
    </dgm:pt>
    <dgm:pt modelId="{66FBDAFC-5580-4F7E-9B42-D38FDB85658B}" type="sibTrans" cxnId="{3C409591-C13D-4671-8EDB-A395BED9D13A}">
      <dgm:prSet/>
      <dgm:spPr/>
      <dgm:t>
        <a:bodyPr/>
        <a:lstStyle/>
        <a:p>
          <a:endParaRPr lang="en-US"/>
        </a:p>
      </dgm:t>
    </dgm:pt>
    <dgm:pt modelId="{50687923-31E7-4C5A-927C-0516D45D9283}">
      <dgm:prSet/>
      <dgm:spPr/>
      <dgm:t>
        <a:bodyPr/>
        <a:lstStyle/>
        <a:p>
          <a:r>
            <a:rPr lang="en-US" dirty="0"/>
            <a:t>They note that (as one would expect) there is significant heterogeneity of results</a:t>
          </a:r>
        </a:p>
      </dgm:t>
    </dgm:pt>
    <dgm:pt modelId="{E6B60CE9-83E6-4F91-BF16-E0C685BB2C2A}" type="parTrans" cxnId="{D5FCB2FF-3E65-4D11-A0B7-AEAEE41C7B88}">
      <dgm:prSet/>
      <dgm:spPr/>
      <dgm:t>
        <a:bodyPr/>
        <a:lstStyle/>
        <a:p>
          <a:endParaRPr lang="en-US"/>
        </a:p>
      </dgm:t>
    </dgm:pt>
    <dgm:pt modelId="{2545AEA1-F7A6-4EF4-B3D6-65434DCE4A35}" type="sibTrans" cxnId="{D5FCB2FF-3E65-4D11-A0B7-AEAEE41C7B88}">
      <dgm:prSet/>
      <dgm:spPr/>
      <dgm:t>
        <a:bodyPr/>
        <a:lstStyle/>
        <a:p>
          <a:endParaRPr lang="en-US"/>
        </a:p>
      </dgm:t>
    </dgm:pt>
    <dgm:pt modelId="{5F0E3721-1631-4E29-8EFC-0B3BC9C9BB14}">
      <dgm:prSet/>
      <dgm:spPr/>
      <dgm:t>
        <a:bodyPr/>
        <a:lstStyle/>
        <a:p>
          <a:r>
            <a:rPr lang="en-US"/>
            <a:t>The most that can be concluded from their data is that mean sexual recidivism rates ranged from 6% at the shortest follow up (less than 36 months) to 17% at the longest follow up (144 months or longer). </a:t>
          </a:r>
        </a:p>
      </dgm:t>
    </dgm:pt>
    <dgm:pt modelId="{0234364E-C692-4F84-BA34-582F79E91FE3}" type="parTrans" cxnId="{D499B9DB-D505-4E32-8870-6BE7244A7741}">
      <dgm:prSet/>
      <dgm:spPr/>
      <dgm:t>
        <a:bodyPr/>
        <a:lstStyle/>
        <a:p>
          <a:endParaRPr lang="en-US"/>
        </a:p>
      </dgm:t>
    </dgm:pt>
    <dgm:pt modelId="{0BBB827B-DB54-41B4-9277-36100316ECE7}" type="sibTrans" cxnId="{D499B9DB-D505-4E32-8870-6BE7244A7741}">
      <dgm:prSet/>
      <dgm:spPr/>
      <dgm:t>
        <a:bodyPr/>
        <a:lstStyle/>
        <a:p>
          <a:endParaRPr lang="en-US"/>
        </a:p>
      </dgm:t>
    </dgm:pt>
    <dgm:pt modelId="{23835A59-B18A-46D1-BA49-D03ED4011505}">
      <dgm:prSet/>
      <dgm:spPr/>
      <dgm:t>
        <a:bodyPr/>
        <a:lstStyle/>
        <a:p>
          <a:r>
            <a:rPr lang="en-US"/>
            <a:t>This is not inconsistent with Calculator, but this approach is too inexact to yield results that can speak the accuracy of the Time-Free Calculator. </a:t>
          </a:r>
        </a:p>
      </dgm:t>
    </dgm:pt>
    <dgm:pt modelId="{02E109B7-770E-4835-88E3-590009DE744F}" type="parTrans" cxnId="{E6B1AD9E-5177-40CC-BBCA-9A9B0309B607}">
      <dgm:prSet/>
      <dgm:spPr/>
      <dgm:t>
        <a:bodyPr/>
        <a:lstStyle/>
        <a:p>
          <a:endParaRPr lang="en-US"/>
        </a:p>
      </dgm:t>
    </dgm:pt>
    <dgm:pt modelId="{653B972A-2A24-44FE-8006-6D3AA37EC8DB}" type="sibTrans" cxnId="{E6B1AD9E-5177-40CC-BBCA-9A9B0309B607}">
      <dgm:prSet/>
      <dgm:spPr/>
      <dgm:t>
        <a:bodyPr/>
        <a:lstStyle/>
        <a:p>
          <a:endParaRPr lang="en-US"/>
        </a:p>
      </dgm:t>
    </dgm:pt>
    <dgm:pt modelId="{3397BCE3-E754-D147-9596-286B426972C5}" type="pres">
      <dgm:prSet presAssocID="{E63F6DA4-0143-43A2-8FE8-66B428883C5C}" presName="vert0" presStyleCnt="0">
        <dgm:presLayoutVars>
          <dgm:dir/>
          <dgm:animOne val="branch"/>
          <dgm:animLvl val="lvl"/>
        </dgm:presLayoutVars>
      </dgm:prSet>
      <dgm:spPr/>
    </dgm:pt>
    <dgm:pt modelId="{4B4B8C4F-1477-1E47-B6A0-5270B380025C}" type="pres">
      <dgm:prSet presAssocID="{B01352BF-26FF-4329-91DD-ABD27795D605}" presName="thickLine" presStyleLbl="alignNode1" presStyleIdx="0" presStyleCnt="4"/>
      <dgm:spPr/>
    </dgm:pt>
    <dgm:pt modelId="{C740166C-D109-C34E-8CC7-9A13697D7E9F}" type="pres">
      <dgm:prSet presAssocID="{B01352BF-26FF-4329-91DD-ABD27795D605}" presName="horz1" presStyleCnt="0"/>
      <dgm:spPr/>
    </dgm:pt>
    <dgm:pt modelId="{4C4A7E50-3081-5D4B-91B2-6FFE076235C0}" type="pres">
      <dgm:prSet presAssocID="{B01352BF-26FF-4329-91DD-ABD27795D605}" presName="tx1" presStyleLbl="revTx" presStyleIdx="0" presStyleCnt="4"/>
      <dgm:spPr/>
    </dgm:pt>
    <dgm:pt modelId="{7A9E907F-D4FF-6542-8EDB-13234483CF1B}" type="pres">
      <dgm:prSet presAssocID="{B01352BF-26FF-4329-91DD-ABD27795D605}" presName="vert1" presStyleCnt="0"/>
      <dgm:spPr/>
    </dgm:pt>
    <dgm:pt modelId="{8A93E585-37B5-B548-9D81-9E13BCF45E25}" type="pres">
      <dgm:prSet presAssocID="{50687923-31E7-4C5A-927C-0516D45D9283}" presName="thickLine" presStyleLbl="alignNode1" presStyleIdx="1" presStyleCnt="4"/>
      <dgm:spPr/>
    </dgm:pt>
    <dgm:pt modelId="{3E2B999F-7415-AF42-82C3-92BB1CC29591}" type="pres">
      <dgm:prSet presAssocID="{50687923-31E7-4C5A-927C-0516D45D9283}" presName="horz1" presStyleCnt="0"/>
      <dgm:spPr/>
    </dgm:pt>
    <dgm:pt modelId="{F1CE36F4-2C3D-2F48-A939-011125541C8F}" type="pres">
      <dgm:prSet presAssocID="{50687923-31E7-4C5A-927C-0516D45D9283}" presName="tx1" presStyleLbl="revTx" presStyleIdx="1" presStyleCnt="4"/>
      <dgm:spPr/>
    </dgm:pt>
    <dgm:pt modelId="{6327023C-022F-414C-AF58-AD53795C8D03}" type="pres">
      <dgm:prSet presAssocID="{50687923-31E7-4C5A-927C-0516D45D9283}" presName="vert1" presStyleCnt="0"/>
      <dgm:spPr/>
    </dgm:pt>
    <dgm:pt modelId="{D12FA429-6F6E-DC4B-B6C1-24F858DE4798}" type="pres">
      <dgm:prSet presAssocID="{5F0E3721-1631-4E29-8EFC-0B3BC9C9BB14}" presName="thickLine" presStyleLbl="alignNode1" presStyleIdx="2" presStyleCnt="4"/>
      <dgm:spPr/>
    </dgm:pt>
    <dgm:pt modelId="{CD1030A4-D0EC-7247-9D79-31E9B0B65572}" type="pres">
      <dgm:prSet presAssocID="{5F0E3721-1631-4E29-8EFC-0B3BC9C9BB14}" presName="horz1" presStyleCnt="0"/>
      <dgm:spPr/>
    </dgm:pt>
    <dgm:pt modelId="{6EDC98B9-7789-5B43-A9B2-7356ADEF27E8}" type="pres">
      <dgm:prSet presAssocID="{5F0E3721-1631-4E29-8EFC-0B3BC9C9BB14}" presName="tx1" presStyleLbl="revTx" presStyleIdx="2" presStyleCnt="4"/>
      <dgm:spPr/>
    </dgm:pt>
    <dgm:pt modelId="{B051BFE2-5CFA-D642-B362-8CD53328AC8B}" type="pres">
      <dgm:prSet presAssocID="{5F0E3721-1631-4E29-8EFC-0B3BC9C9BB14}" presName="vert1" presStyleCnt="0"/>
      <dgm:spPr/>
    </dgm:pt>
    <dgm:pt modelId="{A7C412DD-5FD2-7A45-BFD0-E70F6B2B6ABD}" type="pres">
      <dgm:prSet presAssocID="{23835A59-B18A-46D1-BA49-D03ED4011505}" presName="thickLine" presStyleLbl="alignNode1" presStyleIdx="3" presStyleCnt="4"/>
      <dgm:spPr/>
    </dgm:pt>
    <dgm:pt modelId="{5DCAB8CE-5943-9046-AD90-87D9A670F65C}" type="pres">
      <dgm:prSet presAssocID="{23835A59-B18A-46D1-BA49-D03ED4011505}" presName="horz1" presStyleCnt="0"/>
      <dgm:spPr/>
    </dgm:pt>
    <dgm:pt modelId="{8EE77EDA-1B04-EA41-96A4-C1A2DF70EE7F}" type="pres">
      <dgm:prSet presAssocID="{23835A59-B18A-46D1-BA49-D03ED4011505}" presName="tx1" presStyleLbl="revTx" presStyleIdx="3" presStyleCnt="4"/>
      <dgm:spPr/>
    </dgm:pt>
    <dgm:pt modelId="{FDA5AE9B-B8A7-C248-A8E7-65C551AF183A}" type="pres">
      <dgm:prSet presAssocID="{23835A59-B18A-46D1-BA49-D03ED4011505}" presName="vert1" presStyleCnt="0"/>
      <dgm:spPr/>
    </dgm:pt>
  </dgm:ptLst>
  <dgm:cxnLst>
    <dgm:cxn modelId="{C2D12204-18CF-BF45-BD3F-0266BFE88C46}" type="presOf" srcId="{50687923-31E7-4C5A-927C-0516D45D9283}" destId="{F1CE36F4-2C3D-2F48-A939-011125541C8F}" srcOrd="0" destOrd="0" presId="urn:microsoft.com/office/officeart/2008/layout/LinedList"/>
    <dgm:cxn modelId="{C80E231C-FA69-3044-952C-A6D943E03F14}" type="presOf" srcId="{B01352BF-26FF-4329-91DD-ABD27795D605}" destId="{4C4A7E50-3081-5D4B-91B2-6FFE076235C0}" srcOrd="0" destOrd="0" presId="urn:microsoft.com/office/officeart/2008/layout/LinedList"/>
    <dgm:cxn modelId="{68825323-89F1-A646-8096-EB63CAEC512D}" type="presOf" srcId="{5F0E3721-1631-4E29-8EFC-0B3BC9C9BB14}" destId="{6EDC98B9-7789-5B43-A9B2-7356ADEF27E8}" srcOrd="0" destOrd="0" presId="urn:microsoft.com/office/officeart/2008/layout/LinedList"/>
    <dgm:cxn modelId="{664E3A43-3D4A-244B-B0F7-26007CFC2BF9}" type="presOf" srcId="{E63F6DA4-0143-43A2-8FE8-66B428883C5C}" destId="{3397BCE3-E754-D147-9596-286B426972C5}" srcOrd="0" destOrd="0" presId="urn:microsoft.com/office/officeart/2008/layout/LinedList"/>
    <dgm:cxn modelId="{3C409591-C13D-4671-8EDB-A395BED9D13A}" srcId="{E63F6DA4-0143-43A2-8FE8-66B428883C5C}" destId="{B01352BF-26FF-4329-91DD-ABD27795D605}" srcOrd="0" destOrd="0" parTransId="{FF2C4B79-B2F1-4A77-9FF5-2172BC8AE7A9}" sibTransId="{66FBDAFC-5580-4F7E-9B42-D38FDB85658B}"/>
    <dgm:cxn modelId="{E6B1AD9E-5177-40CC-BBCA-9A9B0309B607}" srcId="{E63F6DA4-0143-43A2-8FE8-66B428883C5C}" destId="{23835A59-B18A-46D1-BA49-D03ED4011505}" srcOrd="3" destOrd="0" parTransId="{02E109B7-770E-4835-88E3-590009DE744F}" sibTransId="{653B972A-2A24-44FE-8006-6D3AA37EC8DB}"/>
    <dgm:cxn modelId="{05F9A9BD-54FA-374D-B36F-A8A510B1FC93}" type="presOf" srcId="{23835A59-B18A-46D1-BA49-D03ED4011505}" destId="{8EE77EDA-1B04-EA41-96A4-C1A2DF70EE7F}" srcOrd="0" destOrd="0" presId="urn:microsoft.com/office/officeart/2008/layout/LinedList"/>
    <dgm:cxn modelId="{D499B9DB-D505-4E32-8870-6BE7244A7741}" srcId="{E63F6DA4-0143-43A2-8FE8-66B428883C5C}" destId="{5F0E3721-1631-4E29-8EFC-0B3BC9C9BB14}" srcOrd="2" destOrd="0" parTransId="{0234364E-C692-4F84-BA34-582F79E91FE3}" sibTransId="{0BBB827B-DB54-41B4-9277-36100316ECE7}"/>
    <dgm:cxn modelId="{D5FCB2FF-3E65-4D11-A0B7-AEAEE41C7B88}" srcId="{E63F6DA4-0143-43A2-8FE8-66B428883C5C}" destId="{50687923-31E7-4C5A-927C-0516D45D9283}" srcOrd="1" destOrd="0" parTransId="{E6B60CE9-83E6-4F91-BF16-E0C685BB2C2A}" sibTransId="{2545AEA1-F7A6-4EF4-B3D6-65434DCE4A35}"/>
    <dgm:cxn modelId="{FE1BC4CD-9218-EF42-A67A-5D895A62D054}" type="presParOf" srcId="{3397BCE3-E754-D147-9596-286B426972C5}" destId="{4B4B8C4F-1477-1E47-B6A0-5270B380025C}" srcOrd="0" destOrd="0" presId="urn:microsoft.com/office/officeart/2008/layout/LinedList"/>
    <dgm:cxn modelId="{E1BB6B1D-704C-504B-9C76-09882B61F1CC}" type="presParOf" srcId="{3397BCE3-E754-D147-9596-286B426972C5}" destId="{C740166C-D109-C34E-8CC7-9A13697D7E9F}" srcOrd="1" destOrd="0" presId="urn:microsoft.com/office/officeart/2008/layout/LinedList"/>
    <dgm:cxn modelId="{75C58564-C428-C44A-BB3B-8C2582727186}" type="presParOf" srcId="{C740166C-D109-C34E-8CC7-9A13697D7E9F}" destId="{4C4A7E50-3081-5D4B-91B2-6FFE076235C0}" srcOrd="0" destOrd="0" presId="urn:microsoft.com/office/officeart/2008/layout/LinedList"/>
    <dgm:cxn modelId="{5383DADD-C5F3-844F-BF6E-F5EB19976DF5}" type="presParOf" srcId="{C740166C-D109-C34E-8CC7-9A13697D7E9F}" destId="{7A9E907F-D4FF-6542-8EDB-13234483CF1B}" srcOrd="1" destOrd="0" presId="urn:microsoft.com/office/officeart/2008/layout/LinedList"/>
    <dgm:cxn modelId="{473C9333-1B3E-294E-B2BB-3AE095221199}" type="presParOf" srcId="{3397BCE3-E754-D147-9596-286B426972C5}" destId="{8A93E585-37B5-B548-9D81-9E13BCF45E25}" srcOrd="2" destOrd="0" presId="urn:microsoft.com/office/officeart/2008/layout/LinedList"/>
    <dgm:cxn modelId="{4648F4F3-5B36-0440-83E6-15ECD4A2E32D}" type="presParOf" srcId="{3397BCE3-E754-D147-9596-286B426972C5}" destId="{3E2B999F-7415-AF42-82C3-92BB1CC29591}" srcOrd="3" destOrd="0" presId="urn:microsoft.com/office/officeart/2008/layout/LinedList"/>
    <dgm:cxn modelId="{A32AD5C3-1075-E84D-AB16-8C268C970E87}" type="presParOf" srcId="{3E2B999F-7415-AF42-82C3-92BB1CC29591}" destId="{F1CE36F4-2C3D-2F48-A939-011125541C8F}" srcOrd="0" destOrd="0" presId="urn:microsoft.com/office/officeart/2008/layout/LinedList"/>
    <dgm:cxn modelId="{3EBBBF45-B146-6B4D-B1B7-B095DB74205A}" type="presParOf" srcId="{3E2B999F-7415-AF42-82C3-92BB1CC29591}" destId="{6327023C-022F-414C-AF58-AD53795C8D03}" srcOrd="1" destOrd="0" presId="urn:microsoft.com/office/officeart/2008/layout/LinedList"/>
    <dgm:cxn modelId="{BF369886-A797-5E48-865B-04335644DCDC}" type="presParOf" srcId="{3397BCE3-E754-D147-9596-286B426972C5}" destId="{D12FA429-6F6E-DC4B-B6C1-24F858DE4798}" srcOrd="4" destOrd="0" presId="urn:microsoft.com/office/officeart/2008/layout/LinedList"/>
    <dgm:cxn modelId="{39C554F5-0A78-954D-B094-8203483827DF}" type="presParOf" srcId="{3397BCE3-E754-D147-9596-286B426972C5}" destId="{CD1030A4-D0EC-7247-9D79-31E9B0B65572}" srcOrd="5" destOrd="0" presId="urn:microsoft.com/office/officeart/2008/layout/LinedList"/>
    <dgm:cxn modelId="{8B3FA037-F9CC-BC42-978D-1BD78AB77A01}" type="presParOf" srcId="{CD1030A4-D0EC-7247-9D79-31E9B0B65572}" destId="{6EDC98B9-7789-5B43-A9B2-7356ADEF27E8}" srcOrd="0" destOrd="0" presId="urn:microsoft.com/office/officeart/2008/layout/LinedList"/>
    <dgm:cxn modelId="{A4E2A57D-94E1-8A45-8307-A4DB78C76DF8}" type="presParOf" srcId="{CD1030A4-D0EC-7247-9D79-31E9B0B65572}" destId="{B051BFE2-5CFA-D642-B362-8CD53328AC8B}" srcOrd="1" destOrd="0" presId="urn:microsoft.com/office/officeart/2008/layout/LinedList"/>
    <dgm:cxn modelId="{79DE70E7-F3CF-AB49-9579-4AC9403D4A37}" type="presParOf" srcId="{3397BCE3-E754-D147-9596-286B426972C5}" destId="{A7C412DD-5FD2-7A45-BFD0-E70F6B2B6ABD}" srcOrd="6" destOrd="0" presId="urn:microsoft.com/office/officeart/2008/layout/LinedList"/>
    <dgm:cxn modelId="{248B56B2-0613-494B-86BF-195D210ED9E5}" type="presParOf" srcId="{3397BCE3-E754-D147-9596-286B426972C5}" destId="{5DCAB8CE-5943-9046-AD90-87D9A670F65C}" srcOrd="7" destOrd="0" presId="urn:microsoft.com/office/officeart/2008/layout/LinedList"/>
    <dgm:cxn modelId="{39ECAD36-FF64-9044-800A-CF433ED2508A}" type="presParOf" srcId="{5DCAB8CE-5943-9046-AD90-87D9A670F65C}" destId="{8EE77EDA-1B04-EA41-96A4-C1A2DF70EE7F}" srcOrd="0" destOrd="0" presId="urn:microsoft.com/office/officeart/2008/layout/LinedList"/>
    <dgm:cxn modelId="{22B13749-9892-2E41-B68C-70FBAA7FFE62}" type="presParOf" srcId="{5DCAB8CE-5943-9046-AD90-87D9A670F65C}" destId="{FDA5AE9B-B8A7-C248-A8E7-65C551AF18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572D545E-F2CF-4D33-8A74-3BAAAB07DACD}" type="doc">
      <dgm:prSet loTypeId="urn:microsoft.com/office/officeart/2005/8/layout/process1" loCatId="process" qsTypeId="urn:microsoft.com/office/officeart/2005/8/quickstyle/simple1#26" qsCatId="simple" csTypeId="urn:microsoft.com/office/officeart/2005/8/colors/colorful5#11" csCatId="colorful"/>
      <dgm:spPr/>
      <dgm:t>
        <a:bodyPr/>
        <a:lstStyle/>
        <a:p>
          <a:endParaRPr lang="en-US"/>
        </a:p>
      </dgm:t>
    </dgm:pt>
    <dgm:pt modelId="{573E1B18-E9DA-49AA-BF6B-0CD7E8FE5309}">
      <dgm:prSet/>
      <dgm:spPr/>
      <dgm:t>
        <a:bodyPr/>
        <a:lstStyle/>
        <a:p>
          <a:r>
            <a:rPr lang="en-US"/>
            <a:t>The Time Free Calculator is based on applying a well-established statistical method to a large person-period sexual recidivism data set drawn from 20 underlying samples. </a:t>
          </a:r>
        </a:p>
      </dgm:t>
    </dgm:pt>
    <dgm:pt modelId="{D0570F23-E8D7-47F5-9E64-5FEA14A388DB}" type="parTrans" cxnId="{FA9EA6F4-E46A-4B4E-8A70-A2A14C256241}">
      <dgm:prSet/>
      <dgm:spPr/>
      <dgm:t>
        <a:bodyPr/>
        <a:lstStyle/>
        <a:p>
          <a:endParaRPr lang="en-US"/>
        </a:p>
      </dgm:t>
    </dgm:pt>
    <dgm:pt modelId="{5E28C11A-5558-46F2-AAE2-65D8166CF9B5}" type="sibTrans" cxnId="{FA9EA6F4-E46A-4B4E-8A70-A2A14C256241}">
      <dgm:prSet/>
      <dgm:spPr/>
      <dgm:t>
        <a:bodyPr/>
        <a:lstStyle/>
        <a:p>
          <a:endParaRPr lang="en-US"/>
        </a:p>
      </dgm:t>
    </dgm:pt>
    <dgm:pt modelId="{F651BD20-96A4-408F-A6A2-9D2294126838}">
      <dgm:prSet/>
      <dgm:spPr/>
      <dgm:t>
        <a:bodyPr/>
        <a:lstStyle/>
        <a:p>
          <a:r>
            <a:rPr lang="en-US"/>
            <a:t>It applies specifically to the recidivism norms for Static-99R and Static-2002R because the same samples used to create the Calculator were also used to create these norms. </a:t>
          </a:r>
        </a:p>
      </dgm:t>
    </dgm:pt>
    <dgm:pt modelId="{97C6672E-27DC-4DD6-8203-6570B24047F5}" type="parTrans" cxnId="{7E9875DD-C4EF-4549-ACBD-E21E1E57620D}">
      <dgm:prSet/>
      <dgm:spPr/>
      <dgm:t>
        <a:bodyPr/>
        <a:lstStyle/>
        <a:p>
          <a:endParaRPr lang="en-US"/>
        </a:p>
      </dgm:t>
    </dgm:pt>
    <dgm:pt modelId="{F2B4B47C-7F22-436F-A72C-2BF182F80BF8}" type="sibTrans" cxnId="{7E9875DD-C4EF-4549-ACBD-E21E1E57620D}">
      <dgm:prSet/>
      <dgm:spPr/>
      <dgm:t>
        <a:bodyPr/>
        <a:lstStyle/>
        <a:p>
          <a:endParaRPr lang="en-US"/>
        </a:p>
      </dgm:t>
    </dgm:pt>
    <dgm:pt modelId="{4338B86E-5D20-4464-B233-83855084FBF4}">
      <dgm:prSet/>
      <dgm:spPr/>
      <dgm:t>
        <a:bodyPr/>
        <a:lstStyle/>
        <a:p>
          <a:r>
            <a:rPr lang="en-US"/>
            <a:t>A more limited amount of research has been carried out into how well the Calculator generalizes to samples not included in its development </a:t>
          </a:r>
        </a:p>
      </dgm:t>
    </dgm:pt>
    <dgm:pt modelId="{36186255-A26E-4E91-A28D-AB789443CE28}" type="parTrans" cxnId="{75A3AEE8-6CC6-4B2B-AF3C-E5F832DC47AA}">
      <dgm:prSet/>
      <dgm:spPr/>
      <dgm:t>
        <a:bodyPr/>
        <a:lstStyle/>
        <a:p>
          <a:endParaRPr lang="en-US"/>
        </a:p>
      </dgm:t>
    </dgm:pt>
    <dgm:pt modelId="{5461EF99-28FD-44CD-BE28-F2CEBBB25C97}" type="sibTrans" cxnId="{75A3AEE8-6CC6-4B2B-AF3C-E5F832DC47AA}">
      <dgm:prSet/>
      <dgm:spPr/>
      <dgm:t>
        <a:bodyPr/>
        <a:lstStyle/>
        <a:p>
          <a:endParaRPr lang="en-US"/>
        </a:p>
      </dgm:t>
    </dgm:pt>
    <dgm:pt modelId="{7F852AC6-F140-4AF1-8CA0-302C76260071}">
      <dgm:prSet/>
      <dgm:spPr/>
      <dgm:t>
        <a:bodyPr/>
        <a:lstStyle/>
        <a:p>
          <a:r>
            <a:rPr lang="en-US"/>
            <a:t>To date, these studies give results that support the accuracy of the 20-year sexual recidivism rates projected by the Calculator.</a:t>
          </a:r>
        </a:p>
      </dgm:t>
    </dgm:pt>
    <dgm:pt modelId="{CEA3584B-F77D-4480-8EA2-F1457C52E8F2}" type="parTrans" cxnId="{93B0C73D-2E67-46B7-96A8-B328BF587381}">
      <dgm:prSet/>
      <dgm:spPr/>
      <dgm:t>
        <a:bodyPr/>
        <a:lstStyle/>
        <a:p>
          <a:endParaRPr lang="en-US"/>
        </a:p>
      </dgm:t>
    </dgm:pt>
    <dgm:pt modelId="{D7E7AA09-64A3-488D-B3E5-056BB40E8AAA}" type="sibTrans" cxnId="{93B0C73D-2E67-46B7-96A8-B328BF587381}">
      <dgm:prSet/>
      <dgm:spPr/>
      <dgm:t>
        <a:bodyPr/>
        <a:lstStyle/>
        <a:p>
          <a:endParaRPr lang="en-US"/>
        </a:p>
      </dgm:t>
    </dgm:pt>
    <dgm:pt modelId="{8C9D58DB-1896-2B44-8C9F-23D307DB792B}" type="pres">
      <dgm:prSet presAssocID="{572D545E-F2CF-4D33-8A74-3BAAAB07DACD}" presName="Name0" presStyleCnt="0">
        <dgm:presLayoutVars>
          <dgm:dir/>
          <dgm:resizeHandles val="exact"/>
        </dgm:presLayoutVars>
      </dgm:prSet>
      <dgm:spPr/>
    </dgm:pt>
    <dgm:pt modelId="{B340E05B-0E0A-0E4A-8649-25850F3156D2}" type="pres">
      <dgm:prSet presAssocID="{573E1B18-E9DA-49AA-BF6B-0CD7E8FE5309}" presName="node" presStyleLbl="node1" presStyleIdx="0" presStyleCnt="4">
        <dgm:presLayoutVars>
          <dgm:bulletEnabled val="1"/>
        </dgm:presLayoutVars>
      </dgm:prSet>
      <dgm:spPr/>
    </dgm:pt>
    <dgm:pt modelId="{F4F78A1B-C197-7D43-81AF-8A2A1AB04A5E}" type="pres">
      <dgm:prSet presAssocID="{5E28C11A-5558-46F2-AAE2-65D8166CF9B5}" presName="sibTrans" presStyleLbl="sibTrans2D1" presStyleIdx="0" presStyleCnt="3"/>
      <dgm:spPr/>
    </dgm:pt>
    <dgm:pt modelId="{4ECA599B-782D-4F43-8FA1-6C893C7DEC17}" type="pres">
      <dgm:prSet presAssocID="{5E28C11A-5558-46F2-AAE2-65D8166CF9B5}" presName="connectorText" presStyleLbl="sibTrans2D1" presStyleIdx="0" presStyleCnt="3"/>
      <dgm:spPr/>
    </dgm:pt>
    <dgm:pt modelId="{319F2153-9D1F-CD4F-9EDD-C3DE1DBAEC73}" type="pres">
      <dgm:prSet presAssocID="{F651BD20-96A4-408F-A6A2-9D2294126838}" presName="node" presStyleLbl="node1" presStyleIdx="1" presStyleCnt="4">
        <dgm:presLayoutVars>
          <dgm:bulletEnabled val="1"/>
        </dgm:presLayoutVars>
      </dgm:prSet>
      <dgm:spPr/>
    </dgm:pt>
    <dgm:pt modelId="{602ADEA1-8998-C048-8962-85FE931627C6}" type="pres">
      <dgm:prSet presAssocID="{F2B4B47C-7F22-436F-A72C-2BF182F80BF8}" presName="sibTrans" presStyleLbl="sibTrans2D1" presStyleIdx="1" presStyleCnt="3"/>
      <dgm:spPr/>
    </dgm:pt>
    <dgm:pt modelId="{0034B53A-F4FB-F34C-B6A0-37C376AF4143}" type="pres">
      <dgm:prSet presAssocID="{F2B4B47C-7F22-436F-A72C-2BF182F80BF8}" presName="connectorText" presStyleLbl="sibTrans2D1" presStyleIdx="1" presStyleCnt="3"/>
      <dgm:spPr/>
    </dgm:pt>
    <dgm:pt modelId="{5F6F3F66-9197-BB40-B4FB-84B8FACD9A24}" type="pres">
      <dgm:prSet presAssocID="{4338B86E-5D20-4464-B233-83855084FBF4}" presName="node" presStyleLbl="node1" presStyleIdx="2" presStyleCnt="4">
        <dgm:presLayoutVars>
          <dgm:bulletEnabled val="1"/>
        </dgm:presLayoutVars>
      </dgm:prSet>
      <dgm:spPr/>
    </dgm:pt>
    <dgm:pt modelId="{74B8FBF5-B924-F44C-A322-B69702C336F6}" type="pres">
      <dgm:prSet presAssocID="{5461EF99-28FD-44CD-BE28-F2CEBBB25C97}" presName="sibTrans" presStyleLbl="sibTrans2D1" presStyleIdx="2" presStyleCnt="3"/>
      <dgm:spPr/>
    </dgm:pt>
    <dgm:pt modelId="{1E88E3BA-8018-A645-A9B3-2F6A96947ADB}" type="pres">
      <dgm:prSet presAssocID="{5461EF99-28FD-44CD-BE28-F2CEBBB25C97}" presName="connectorText" presStyleLbl="sibTrans2D1" presStyleIdx="2" presStyleCnt="3"/>
      <dgm:spPr/>
    </dgm:pt>
    <dgm:pt modelId="{510CCA4B-16CF-A548-97F1-036109C59971}" type="pres">
      <dgm:prSet presAssocID="{7F852AC6-F140-4AF1-8CA0-302C76260071}" presName="node" presStyleLbl="node1" presStyleIdx="3" presStyleCnt="4">
        <dgm:presLayoutVars>
          <dgm:bulletEnabled val="1"/>
        </dgm:presLayoutVars>
      </dgm:prSet>
      <dgm:spPr/>
    </dgm:pt>
  </dgm:ptLst>
  <dgm:cxnLst>
    <dgm:cxn modelId="{B27B610F-B3B8-5744-9465-00E85EEEE7EE}" type="presOf" srcId="{7F852AC6-F140-4AF1-8CA0-302C76260071}" destId="{510CCA4B-16CF-A548-97F1-036109C59971}" srcOrd="0" destOrd="0" presId="urn:microsoft.com/office/officeart/2005/8/layout/process1"/>
    <dgm:cxn modelId="{89ECDD1F-181B-8842-8BBA-C2FC4BB2BAD2}" type="presOf" srcId="{F2B4B47C-7F22-436F-A72C-2BF182F80BF8}" destId="{0034B53A-F4FB-F34C-B6A0-37C376AF4143}" srcOrd="1" destOrd="0" presId="urn:microsoft.com/office/officeart/2005/8/layout/process1"/>
    <dgm:cxn modelId="{4151C428-A0DD-154B-9AAA-6199DD16B846}" type="presOf" srcId="{5E28C11A-5558-46F2-AAE2-65D8166CF9B5}" destId="{F4F78A1B-C197-7D43-81AF-8A2A1AB04A5E}" srcOrd="0" destOrd="0" presId="urn:microsoft.com/office/officeart/2005/8/layout/process1"/>
    <dgm:cxn modelId="{93B0C73D-2E67-46B7-96A8-B328BF587381}" srcId="{572D545E-F2CF-4D33-8A74-3BAAAB07DACD}" destId="{7F852AC6-F140-4AF1-8CA0-302C76260071}" srcOrd="3" destOrd="0" parTransId="{CEA3584B-F77D-4480-8EA2-F1457C52E8F2}" sibTransId="{D7E7AA09-64A3-488D-B3E5-056BB40E8AAA}"/>
    <dgm:cxn modelId="{4259976D-F820-1345-881D-1C085D5E070E}" type="presOf" srcId="{5E28C11A-5558-46F2-AAE2-65D8166CF9B5}" destId="{4ECA599B-782D-4F43-8FA1-6C893C7DEC17}" srcOrd="1" destOrd="0" presId="urn:microsoft.com/office/officeart/2005/8/layout/process1"/>
    <dgm:cxn modelId="{525D4D70-37A9-3644-AACA-86FA2C731DC7}" type="presOf" srcId="{573E1B18-E9DA-49AA-BF6B-0CD7E8FE5309}" destId="{B340E05B-0E0A-0E4A-8649-25850F3156D2}" srcOrd="0" destOrd="0" presId="urn:microsoft.com/office/officeart/2005/8/layout/process1"/>
    <dgm:cxn modelId="{9764A9B4-20A7-7041-B17E-B97EACC13C76}" type="presOf" srcId="{F651BD20-96A4-408F-A6A2-9D2294126838}" destId="{319F2153-9D1F-CD4F-9EDD-C3DE1DBAEC73}" srcOrd="0" destOrd="0" presId="urn:microsoft.com/office/officeart/2005/8/layout/process1"/>
    <dgm:cxn modelId="{D8EAE0C5-A5EC-6C46-A934-1E346672CB6F}" type="presOf" srcId="{572D545E-F2CF-4D33-8A74-3BAAAB07DACD}" destId="{8C9D58DB-1896-2B44-8C9F-23D307DB792B}" srcOrd="0" destOrd="0" presId="urn:microsoft.com/office/officeart/2005/8/layout/process1"/>
    <dgm:cxn modelId="{9630DDCF-17BF-1845-9C0C-8E3BADDB2AA1}" type="presOf" srcId="{5461EF99-28FD-44CD-BE28-F2CEBBB25C97}" destId="{1E88E3BA-8018-A645-A9B3-2F6A96947ADB}" srcOrd="1" destOrd="0" presId="urn:microsoft.com/office/officeart/2005/8/layout/process1"/>
    <dgm:cxn modelId="{B049E3D1-D07E-C24D-826B-4F472CE5F276}" type="presOf" srcId="{5461EF99-28FD-44CD-BE28-F2CEBBB25C97}" destId="{74B8FBF5-B924-F44C-A322-B69702C336F6}" srcOrd="0" destOrd="0" presId="urn:microsoft.com/office/officeart/2005/8/layout/process1"/>
    <dgm:cxn modelId="{7E9875DD-C4EF-4549-ACBD-E21E1E57620D}" srcId="{572D545E-F2CF-4D33-8A74-3BAAAB07DACD}" destId="{F651BD20-96A4-408F-A6A2-9D2294126838}" srcOrd="1" destOrd="0" parTransId="{97C6672E-27DC-4DD6-8203-6570B24047F5}" sibTransId="{F2B4B47C-7F22-436F-A72C-2BF182F80BF8}"/>
    <dgm:cxn modelId="{75A3AEE8-6CC6-4B2B-AF3C-E5F832DC47AA}" srcId="{572D545E-F2CF-4D33-8A74-3BAAAB07DACD}" destId="{4338B86E-5D20-4464-B233-83855084FBF4}" srcOrd="2" destOrd="0" parTransId="{36186255-A26E-4E91-A28D-AB789443CE28}" sibTransId="{5461EF99-28FD-44CD-BE28-F2CEBBB25C97}"/>
    <dgm:cxn modelId="{FA9EA6F4-E46A-4B4E-8A70-A2A14C256241}" srcId="{572D545E-F2CF-4D33-8A74-3BAAAB07DACD}" destId="{573E1B18-E9DA-49AA-BF6B-0CD7E8FE5309}" srcOrd="0" destOrd="0" parTransId="{D0570F23-E8D7-47F5-9E64-5FEA14A388DB}" sibTransId="{5E28C11A-5558-46F2-AAE2-65D8166CF9B5}"/>
    <dgm:cxn modelId="{EF00B9F7-5365-8A49-9B8D-305F7EF890C6}" type="presOf" srcId="{F2B4B47C-7F22-436F-A72C-2BF182F80BF8}" destId="{602ADEA1-8998-C048-8962-85FE931627C6}" srcOrd="0" destOrd="0" presId="urn:microsoft.com/office/officeart/2005/8/layout/process1"/>
    <dgm:cxn modelId="{F57798FA-1058-8649-AFBC-31D107F72A60}" type="presOf" srcId="{4338B86E-5D20-4464-B233-83855084FBF4}" destId="{5F6F3F66-9197-BB40-B4FB-84B8FACD9A24}" srcOrd="0" destOrd="0" presId="urn:microsoft.com/office/officeart/2005/8/layout/process1"/>
    <dgm:cxn modelId="{016793D2-92B8-8541-A58A-FD7EB7EEC130}" type="presParOf" srcId="{8C9D58DB-1896-2B44-8C9F-23D307DB792B}" destId="{B340E05B-0E0A-0E4A-8649-25850F3156D2}" srcOrd="0" destOrd="0" presId="urn:microsoft.com/office/officeart/2005/8/layout/process1"/>
    <dgm:cxn modelId="{83BD09DB-15B1-AC4D-B2BD-F57B4BB7244E}" type="presParOf" srcId="{8C9D58DB-1896-2B44-8C9F-23D307DB792B}" destId="{F4F78A1B-C197-7D43-81AF-8A2A1AB04A5E}" srcOrd="1" destOrd="0" presId="urn:microsoft.com/office/officeart/2005/8/layout/process1"/>
    <dgm:cxn modelId="{69222EE6-A23D-2A43-9CCD-60588EA7D716}" type="presParOf" srcId="{F4F78A1B-C197-7D43-81AF-8A2A1AB04A5E}" destId="{4ECA599B-782D-4F43-8FA1-6C893C7DEC17}" srcOrd="0" destOrd="0" presId="urn:microsoft.com/office/officeart/2005/8/layout/process1"/>
    <dgm:cxn modelId="{14EB70A0-EBBF-4C4B-B04C-39680823A7F5}" type="presParOf" srcId="{8C9D58DB-1896-2B44-8C9F-23D307DB792B}" destId="{319F2153-9D1F-CD4F-9EDD-C3DE1DBAEC73}" srcOrd="2" destOrd="0" presId="urn:microsoft.com/office/officeart/2005/8/layout/process1"/>
    <dgm:cxn modelId="{2FAA250D-B463-7844-9C64-B42E431651DB}" type="presParOf" srcId="{8C9D58DB-1896-2B44-8C9F-23D307DB792B}" destId="{602ADEA1-8998-C048-8962-85FE931627C6}" srcOrd="3" destOrd="0" presId="urn:microsoft.com/office/officeart/2005/8/layout/process1"/>
    <dgm:cxn modelId="{E8D50456-DDD0-9945-82B5-7EBA3FB4F379}" type="presParOf" srcId="{602ADEA1-8998-C048-8962-85FE931627C6}" destId="{0034B53A-F4FB-F34C-B6A0-37C376AF4143}" srcOrd="0" destOrd="0" presId="urn:microsoft.com/office/officeart/2005/8/layout/process1"/>
    <dgm:cxn modelId="{08C0B97A-DF4C-114A-94EA-8143A9406A34}" type="presParOf" srcId="{8C9D58DB-1896-2B44-8C9F-23D307DB792B}" destId="{5F6F3F66-9197-BB40-B4FB-84B8FACD9A24}" srcOrd="4" destOrd="0" presId="urn:microsoft.com/office/officeart/2005/8/layout/process1"/>
    <dgm:cxn modelId="{9FADCBDA-3767-1949-809F-9A15410EDA25}" type="presParOf" srcId="{8C9D58DB-1896-2B44-8C9F-23D307DB792B}" destId="{74B8FBF5-B924-F44C-A322-B69702C336F6}" srcOrd="5" destOrd="0" presId="urn:microsoft.com/office/officeart/2005/8/layout/process1"/>
    <dgm:cxn modelId="{07EB1BCA-50CD-FD49-8541-AD151B8D1D94}" type="presParOf" srcId="{74B8FBF5-B924-F44C-A322-B69702C336F6}" destId="{1E88E3BA-8018-A645-A9B3-2F6A96947ADB}" srcOrd="0" destOrd="0" presId="urn:microsoft.com/office/officeart/2005/8/layout/process1"/>
    <dgm:cxn modelId="{185389D9-3D47-6543-A7A1-35C8013FCEEC}" type="presParOf" srcId="{8C9D58DB-1896-2B44-8C9F-23D307DB792B}" destId="{510CCA4B-16CF-A548-97F1-036109C5997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2EC1131-7E9B-4F45-88EA-4A11FBE602E9}" type="doc">
      <dgm:prSet loTypeId="urn:microsoft.com/office/officeart/2005/8/layout/vList2" loCatId="list" qsTypeId="urn:microsoft.com/office/officeart/2005/8/quickstyle/simple4#18" qsCatId="simple" csTypeId="urn:microsoft.com/office/officeart/2005/8/colors/colorful2#16" csCatId="colorful"/>
      <dgm:spPr/>
      <dgm:t>
        <a:bodyPr/>
        <a:lstStyle/>
        <a:p>
          <a:endParaRPr lang="en-US"/>
        </a:p>
      </dgm:t>
    </dgm:pt>
    <dgm:pt modelId="{AA4F2B11-B2F5-4D74-A26A-489493F19BCC}">
      <dgm:prSet/>
      <dgm:spPr/>
      <dgm:t>
        <a:bodyPr/>
        <a:lstStyle/>
        <a:p>
          <a:r>
            <a:rPr lang="en-US"/>
            <a:t>To calculate the initial risk just based on Static-99R</a:t>
          </a:r>
        </a:p>
      </dgm:t>
    </dgm:pt>
    <dgm:pt modelId="{8FEEEDD6-19C8-43B7-9EF4-B4BA8967E902}" type="parTrans" cxnId="{3F4DC268-EB88-4DDD-9B20-0B710B70BF99}">
      <dgm:prSet/>
      <dgm:spPr/>
      <dgm:t>
        <a:bodyPr/>
        <a:lstStyle/>
        <a:p>
          <a:endParaRPr lang="en-US"/>
        </a:p>
      </dgm:t>
    </dgm:pt>
    <dgm:pt modelId="{293EE2C1-B638-4104-A305-4F6DEBF373B4}" type="sibTrans" cxnId="{3F4DC268-EB88-4DDD-9B20-0B710B70BF99}">
      <dgm:prSet/>
      <dgm:spPr/>
      <dgm:t>
        <a:bodyPr/>
        <a:lstStyle/>
        <a:p>
          <a:endParaRPr lang="en-US"/>
        </a:p>
      </dgm:t>
    </dgm:pt>
    <dgm:pt modelId="{F40BC35B-0F92-46E1-BB63-4084BD6FEF8D}">
      <dgm:prSet/>
      <dgm:spPr/>
      <dgm:t>
        <a:bodyPr/>
        <a:lstStyle/>
        <a:p>
          <a:r>
            <a:rPr lang="en-US"/>
            <a:t>This is one of the option Karl and I proposed some years ago.</a:t>
          </a:r>
        </a:p>
      </dgm:t>
    </dgm:pt>
    <dgm:pt modelId="{D9D6E083-0A97-4560-9D80-FC74696181DC}" type="parTrans" cxnId="{ACFC90B2-D097-43D2-B340-77CA3B40483F}">
      <dgm:prSet/>
      <dgm:spPr/>
      <dgm:t>
        <a:bodyPr/>
        <a:lstStyle/>
        <a:p>
          <a:endParaRPr lang="en-US"/>
        </a:p>
      </dgm:t>
    </dgm:pt>
    <dgm:pt modelId="{FFB79D64-0B4B-4730-94DD-E516DF2AF378}" type="sibTrans" cxnId="{ACFC90B2-D097-43D2-B340-77CA3B40483F}">
      <dgm:prSet/>
      <dgm:spPr/>
      <dgm:t>
        <a:bodyPr/>
        <a:lstStyle/>
        <a:p>
          <a:endParaRPr lang="en-US"/>
        </a:p>
      </dgm:t>
    </dgm:pt>
    <dgm:pt modelId="{EF3509EE-1F20-4261-9C08-5BE659149ECA}">
      <dgm:prSet/>
      <dgm:spPr/>
      <dgm:t>
        <a:bodyPr/>
        <a:lstStyle/>
        <a:p>
          <a:r>
            <a:rPr lang="en-US"/>
            <a:t>It isn’t perfect but all options for this scenario have flaws</a:t>
          </a:r>
        </a:p>
      </dgm:t>
    </dgm:pt>
    <dgm:pt modelId="{4EDCFD77-7D78-4167-BE0B-AE8E70917737}" type="parTrans" cxnId="{2A9F05E7-9850-4EF6-95B9-B5208B48F0DE}">
      <dgm:prSet/>
      <dgm:spPr/>
      <dgm:t>
        <a:bodyPr/>
        <a:lstStyle/>
        <a:p>
          <a:endParaRPr lang="en-US"/>
        </a:p>
      </dgm:t>
    </dgm:pt>
    <dgm:pt modelId="{22A3B839-A49B-4FD0-BA13-7D057A31B5FC}" type="sibTrans" cxnId="{2A9F05E7-9850-4EF6-95B9-B5208B48F0DE}">
      <dgm:prSet/>
      <dgm:spPr/>
      <dgm:t>
        <a:bodyPr/>
        <a:lstStyle/>
        <a:p>
          <a:endParaRPr lang="en-US"/>
        </a:p>
      </dgm:t>
    </dgm:pt>
    <dgm:pt modelId="{A6E2AD89-1963-49CC-8936-9821231657AC}">
      <dgm:prSet/>
      <dgm:spPr/>
      <dgm:t>
        <a:bodyPr/>
        <a:lstStyle/>
        <a:p>
          <a:r>
            <a:rPr lang="en-US"/>
            <a:t>It is perfectly defensible</a:t>
          </a:r>
        </a:p>
      </dgm:t>
    </dgm:pt>
    <dgm:pt modelId="{779F4BAD-4DAB-4DBD-8586-A5FBDF00D2B4}" type="parTrans" cxnId="{E6BEE1C4-90CD-485B-B5DF-1D0CE91CE9D4}">
      <dgm:prSet/>
      <dgm:spPr/>
      <dgm:t>
        <a:bodyPr/>
        <a:lstStyle/>
        <a:p>
          <a:endParaRPr lang="en-US"/>
        </a:p>
      </dgm:t>
    </dgm:pt>
    <dgm:pt modelId="{D7EE4C47-1C5D-4E50-842D-5190B6577E86}" type="sibTrans" cxnId="{E6BEE1C4-90CD-485B-B5DF-1D0CE91CE9D4}">
      <dgm:prSet/>
      <dgm:spPr/>
      <dgm:t>
        <a:bodyPr/>
        <a:lstStyle/>
        <a:p>
          <a:endParaRPr lang="en-US"/>
        </a:p>
      </dgm:t>
    </dgm:pt>
    <dgm:pt modelId="{2CC5593F-8F73-B540-BA9F-BFEA67D6224C}" type="pres">
      <dgm:prSet presAssocID="{92EC1131-7E9B-4F45-88EA-4A11FBE602E9}" presName="linear" presStyleCnt="0">
        <dgm:presLayoutVars>
          <dgm:animLvl val="lvl"/>
          <dgm:resizeHandles val="exact"/>
        </dgm:presLayoutVars>
      </dgm:prSet>
      <dgm:spPr/>
    </dgm:pt>
    <dgm:pt modelId="{8FA3BB68-FF49-0549-89B7-10634D6F4562}" type="pres">
      <dgm:prSet presAssocID="{AA4F2B11-B2F5-4D74-A26A-489493F19BC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91A7D96-A6A2-7847-8FF9-E6363729AC92}" type="pres">
      <dgm:prSet presAssocID="{293EE2C1-B638-4104-A305-4F6DEBF373B4}" presName="spacer" presStyleCnt="0"/>
      <dgm:spPr/>
    </dgm:pt>
    <dgm:pt modelId="{7E21ADFE-7B09-8D40-B521-9D9D90FBC473}" type="pres">
      <dgm:prSet presAssocID="{F40BC35B-0F92-46E1-BB63-4084BD6FEF8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637475E-3DE3-354F-A4D5-BC2A93969861}" type="pres">
      <dgm:prSet presAssocID="{FFB79D64-0B4B-4730-94DD-E516DF2AF378}" presName="spacer" presStyleCnt="0"/>
      <dgm:spPr/>
    </dgm:pt>
    <dgm:pt modelId="{5ABB475B-A53D-7845-8C91-9364836DB643}" type="pres">
      <dgm:prSet presAssocID="{EF3509EE-1F20-4261-9C08-5BE659149ECA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DA1A425-C889-B24B-B247-D2E07E492A09}" type="pres">
      <dgm:prSet presAssocID="{22A3B839-A49B-4FD0-BA13-7D057A31B5FC}" presName="spacer" presStyleCnt="0"/>
      <dgm:spPr/>
    </dgm:pt>
    <dgm:pt modelId="{BC67C1CF-F628-E947-A21B-EFAFD3C6B1BF}" type="pres">
      <dgm:prSet presAssocID="{A6E2AD89-1963-49CC-8936-9821231657A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9AC0822-2FD9-704D-91DF-ABBE14CB2CA1}" type="presOf" srcId="{F40BC35B-0F92-46E1-BB63-4084BD6FEF8D}" destId="{7E21ADFE-7B09-8D40-B521-9D9D90FBC473}" srcOrd="0" destOrd="0" presId="urn:microsoft.com/office/officeart/2005/8/layout/vList2"/>
    <dgm:cxn modelId="{E554BC5C-34B1-294B-9659-29CEE4B98844}" type="presOf" srcId="{A6E2AD89-1963-49CC-8936-9821231657AC}" destId="{BC67C1CF-F628-E947-A21B-EFAFD3C6B1BF}" srcOrd="0" destOrd="0" presId="urn:microsoft.com/office/officeart/2005/8/layout/vList2"/>
    <dgm:cxn modelId="{3F4DC268-EB88-4DDD-9B20-0B710B70BF99}" srcId="{92EC1131-7E9B-4F45-88EA-4A11FBE602E9}" destId="{AA4F2B11-B2F5-4D74-A26A-489493F19BCC}" srcOrd="0" destOrd="0" parTransId="{8FEEEDD6-19C8-43B7-9EF4-B4BA8967E902}" sibTransId="{293EE2C1-B638-4104-A305-4F6DEBF373B4}"/>
    <dgm:cxn modelId="{40A95FA4-957E-704B-B87E-CF5DFC01A983}" type="presOf" srcId="{AA4F2B11-B2F5-4D74-A26A-489493F19BCC}" destId="{8FA3BB68-FF49-0549-89B7-10634D6F4562}" srcOrd="0" destOrd="0" presId="urn:microsoft.com/office/officeart/2005/8/layout/vList2"/>
    <dgm:cxn modelId="{F98FE0A6-7DF6-DA4D-9338-909811EDB3BC}" type="presOf" srcId="{EF3509EE-1F20-4261-9C08-5BE659149ECA}" destId="{5ABB475B-A53D-7845-8C91-9364836DB643}" srcOrd="0" destOrd="0" presId="urn:microsoft.com/office/officeart/2005/8/layout/vList2"/>
    <dgm:cxn modelId="{ACFC90B2-D097-43D2-B340-77CA3B40483F}" srcId="{92EC1131-7E9B-4F45-88EA-4A11FBE602E9}" destId="{F40BC35B-0F92-46E1-BB63-4084BD6FEF8D}" srcOrd="1" destOrd="0" parTransId="{D9D6E083-0A97-4560-9D80-FC74696181DC}" sibTransId="{FFB79D64-0B4B-4730-94DD-E516DF2AF378}"/>
    <dgm:cxn modelId="{B7BAF2BC-95D7-7542-A4F8-97A19FD027FB}" type="presOf" srcId="{92EC1131-7E9B-4F45-88EA-4A11FBE602E9}" destId="{2CC5593F-8F73-B540-BA9F-BFEA67D6224C}" srcOrd="0" destOrd="0" presId="urn:microsoft.com/office/officeart/2005/8/layout/vList2"/>
    <dgm:cxn modelId="{E6BEE1C4-90CD-485B-B5DF-1D0CE91CE9D4}" srcId="{92EC1131-7E9B-4F45-88EA-4A11FBE602E9}" destId="{A6E2AD89-1963-49CC-8936-9821231657AC}" srcOrd="3" destOrd="0" parTransId="{779F4BAD-4DAB-4DBD-8586-A5FBDF00D2B4}" sibTransId="{D7EE4C47-1C5D-4E50-842D-5190B6577E86}"/>
    <dgm:cxn modelId="{2A9F05E7-9850-4EF6-95B9-B5208B48F0DE}" srcId="{92EC1131-7E9B-4F45-88EA-4A11FBE602E9}" destId="{EF3509EE-1F20-4261-9C08-5BE659149ECA}" srcOrd="2" destOrd="0" parTransId="{4EDCFD77-7D78-4167-BE0B-AE8E70917737}" sibTransId="{22A3B839-A49B-4FD0-BA13-7D057A31B5FC}"/>
    <dgm:cxn modelId="{DE8A09FF-FE33-8041-8E00-935B5506DBE8}" type="presParOf" srcId="{2CC5593F-8F73-B540-BA9F-BFEA67D6224C}" destId="{8FA3BB68-FF49-0549-89B7-10634D6F4562}" srcOrd="0" destOrd="0" presId="urn:microsoft.com/office/officeart/2005/8/layout/vList2"/>
    <dgm:cxn modelId="{435A98CF-667F-554F-94DD-0B600369297A}" type="presParOf" srcId="{2CC5593F-8F73-B540-BA9F-BFEA67D6224C}" destId="{591A7D96-A6A2-7847-8FF9-E6363729AC92}" srcOrd="1" destOrd="0" presId="urn:microsoft.com/office/officeart/2005/8/layout/vList2"/>
    <dgm:cxn modelId="{D8DCAC89-E5A6-BE42-8F70-CD64FF1E4388}" type="presParOf" srcId="{2CC5593F-8F73-B540-BA9F-BFEA67D6224C}" destId="{7E21ADFE-7B09-8D40-B521-9D9D90FBC473}" srcOrd="2" destOrd="0" presId="urn:microsoft.com/office/officeart/2005/8/layout/vList2"/>
    <dgm:cxn modelId="{D84084F1-84BC-3A49-AF2D-B91745EADFB8}" type="presParOf" srcId="{2CC5593F-8F73-B540-BA9F-BFEA67D6224C}" destId="{D637475E-3DE3-354F-A4D5-BC2A93969861}" srcOrd="3" destOrd="0" presId="urn:microsoft.com/office/officeart/2005/8/layout/vList2"/>
    <dgm:cxn modelId="{7C3860E3-9C16-9046-A9DB-F7912B8D0D94}" type="presParOf" srcId="{2CC5593F-8F73-B540-BA9F-BFEA67D6224C}" destId="{5ABB475B-A53D-7845-8C91-9364836DB643}" srcOrd="4" destOrd="0" presId="urn:microsoft.com/office/officeart/2005/8/layout/vList2"/>
    <dgm:cxn modelId="{2B2E299B-6D9D-4D4B-A0FA-D58AB0DEBC9B}" type="presParOf" srcId="{2CC5593F-8F73-B540-BA9F-BFEA67D6224C}" destId="{CDA1A425-C889-B24B-B247-D2E07E492A09}" srcOrd="5" destOrd="0" presId="urn:microsoft.com/office/officeart/2005/8/layout/vList2"/>
    <dgm:cxn modelId="{8482B1F2-BC1E-E84D-B29B-F3B27F8850A1}" type="presParOf" srcId="{2CC5593F-8F73-B540-BA9F-BFEA67D6224C}" destId="{BC67C1CF-F628-E947-A21B-EFAFD3C6B1B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1F064-CF92-2742-980A-F3E5BF190BF5}">
      <dsp:nvSpPr>
        <dsp:cNvPr id="0" name=""/>
        <dsp:cNvSpPr/>
      </dsp:nvSpPr>
      <dsp:spPr>
        <a:xfrm>
          <a:off x="0" y="78820"/>
          <a:ext cx="6263640" cy="263608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If you had followed all the members of the samples to their death, what sexual recidivism rate would you observe?</a:t>
          </a:r>
        </a:p>
      </dsp:txBody>
      <dsp:txXfrm>
        <a:off x="128683" y="207503"/>
        <a:ext cx="6006274" cy="2378717"/>
      </dsp:txXfrm>
    </dsp:sp>
    <dsp:sp modelId="{BA7C7AB1-35AF-DC49-9A00-D465B1922842}">
      <dsp:nvSpPr>
        <dsp:cNvPr id="0" name=""/>
        <dsp:cNvSpPr/>
      </dsp:nvSpPr>
      <dsp:spPr>
        <a:xfrm>
          <a:off x="0" y="2789784"/>
          <a:ext cx="6263640" cy="2636083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We take the 20-year-rate as an acceptable estimate of the lifetime rate because the rate of reoffending per year declines steadily such that the amount of additional offending expected in the 21</a:t>
          </a:r>
          <a:r>
            <a:rPr lang="en-US" sz="2600" kern="1200" baseline="30000"/>
            <a:t>st</a:t>
          </a:r>
          <a:r>
            <a:rPr lang="en-US" sz="2600" kern="1200"/>
            <a:t> and subsequent years is vanishingly small.</a:t>
          </a:r>
        </a:p>
      </dsp:txBody>
      <dsp:txXfrm>
        <a:off x="128683" y="2918467"/>
        <a:ext cx="6006274" cy="23787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B2E5E6-267A-9B4E-A61A-AFAAF3320F06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708D717-0D07-1C40-920A-DD50AC87D2BA}">
      <dsp:nvSpPr>
        <dsp:cNvPr id="0" name=""/>
        <dsp:cNvSpPr/>
      </dsp:nvSpPr>
      <dsp:spPr>
        <a:xfrm>
          <a:off x="0" y="2663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From the paper you have already seen (Hanson et al., 2018)</a:t>
          </a:r>
        </a:p>
      </dsp:txBody>
      <dsp:txXfrm>
        <a:off x="0" y="2663"/>
        <a:ext cx="6666833" cy="908098"/>
      </dsp:txXfrm>
    </dsp:sp>
    <dsp:sp modelId="{34A595F6-A43B-334F-8638-0804241280D2}">
      <dsp:nvSpPr>
        <dsp:cNvPr id="0" name=""/>
        <dsp:cNvSpPr/>
      </dsp:nvSpPr>
      <dsp:spPr>
        <a:xfrm>
          <a:off x="0" y="910762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291073"/>
                <a:satOff val="-16786"/>
                <a:lumOff val="1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91073"/>
                <a:satOff val="-16786"/>
                <a:lumOff val="1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91073"/>
                <a:satOff val="-16786"/>
                <a:lumOff val="1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291073"/>
              <a:satOff val="-16786"/>
              <a:lumOff val="172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387650-E5D9-DB45-A3BF-4535C361F22F}">
      <dsp:nvSpPr>
        <dsp:cNvPr id="0" name=""/>
        <dsp:cNvSpPr/>
      </dsp:nvSpPr>
      <dsp:spPr>
        <a:xfrm>
          <a:off x="0" y="910762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So, the empirical basis of the Time-Free Calculator is the work in Hanson et al., 2018)</a:t>
          </a:r>
        </a:p>
      </dsp:txBody>
      <dsp:txXfrm>
        <a:off x="0" y="910762"/>
        <a:ext cx="6666833" cy="908098"/>
      </dsp:txXfrm>
    </dsp:sp>
    <dsp:sp modelId="{EB7C5AA5-51FA-8E4B-A3EE-97A6C4A1F135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582145"/>
                <a:satOff val="-33571"/>
                <a:lumOff val="3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582145"/>
                <a:satOff val="-33571"/>
                <a:lumOff val="3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582145"/>
                <a:satOff val="-33571"/>
                <a:lumOff val="3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582145"/>
              <a:satOff val="-33571"/>
              <a:lumOff val="345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780E26E-5DFD-8145-B811-CEC593C49452}">
      <dsp:nvSpPr>
        <dsp:cNvPr id="0" name=""/>
        <dsp:cNvSpPr/>
      </dsp:nvSpPr>
      <dsp:spPr>
        <a:xfrm>
          <a:off x="0" y="1818861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Data from 20 different samples (follow-up time of 6 months to 31.5 years (</a:t>
          </a:r>
          <a:r>
            <a:rPr lang="en-US" sz="1800" i="1" kern="1200"/>
            <a:t>M</a:t>
          </a:r>
          <a:r>
            <a:rPr lang="en-US" sz="1800" kern="1200"/>
            <a:t> = 8.2, </a:t>
          </a:r>
          <a:r>
            <a:rPr lang="en-US" sz="1800" i="1" kern="1200"/>
            <a:t>SD</a:t>
          </a:r>
          <a:r>
            <a:rPr lang="en-US" sz="1800" kern="1200"/>
            <a:t> = 5.3)</a:t>
          </a:r>
        </a:p>
      </dsp:txBody>
      <dsp:txXfrm>
        <a:off x="0" y="1818861"/>
        <a:ext cx="6666833" cy="908098"/>
      </dsp:txXfrm>
    </dsp:sp>
    <dsp:sp modelId="{0D63EB6F-EC5F-BA42-9EEB-EFC16CDCB151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873218"/>
                <a:satOff val="-50357"/>
                <a:lumOff val="5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73218"/>
                <a:satOff val="-50357"/>
                <a:lumOff val="5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73218"/>
                <a:satOff val="-50357"/>
                <a:lumOff val="5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873218"/>
              <a:satOff val="-50357"/>
              <a:lumOff val="5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C3202EA-B3D2-8946-BFB3-67DA5FD78331}">
      <dsp:nvSpPr>
        <dsp:cNvPr id="0" name=""/>
        <dsp:cNvSpPr/>
      </dsp:nvSpPr>
      <dsp:spPr>
        <a:xfrm>
          <a:off x="0" y="2726960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Turned into a person-period data set with 105,347 observations, containing 791 recidivism events</a:t>
          </a:r>
        </a:p>
      </dsp:txBody>
      <dsp:txXfrm>
        <a:off x="0" y="2726960"/>
        <a:ext cx="6666833" cy="908098"/>
      </dsp:txXfrm>
    </dsp:sp>
    <dsp:sp modelId="{4199AD5D-D04E-E049-8C5A-28BBC08C757C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1164290"/>
                <a:satOff val="-67142"/>
                <a:lumOff val="6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164290"/>
                <a:satOff val="-67142"/>
                <a:lumOff val="6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164290"/>
                <a:satOff val="-67142"/>
                <a:lumOff val="6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164290"/>
              <a:satOff val="-67142"/>
              <a:lumOff val="69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2993977-8406-4C45-B727-FD81A528EA96}">
      <dsp:nvSpPr>
        <dsp:cNvPr id="0" name=""/>
        <dsp:cNvSpPr/>
      </dsp:nvSpPr>
      <dsp:spPr>
        <a:xfrm>
          <a:off x="0" y="3635058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Modeled using Discrete Time Survival Analysis</a:t>
          </a:r>
        </a:p>
      </dsp:txBody>
      <dsp:txXfrm>
        <a:off x="0" y="3635058"/>
        <a:ext cx="6666833" cy="908098"/>
      </dsp:txXfrm>
    </dsp:sp>
    <dsp:sp modelId="{E64EBC64-4B9A-0046-98F3-8AC4B6EB88B7}">
      <dsp:nvSpPr>
        <dsp:cNvPr id="0" name=""/>
        <dsp:cNvSpPr/>
      </dsp:nvSpPr>
      <dsp:spPr>
        <a:xfrm>
          <a:off x="0" y="4543157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6ED687-CAFB-D349-969E-3F40B30A877C}">
      <dsp:nvSpPr>
        <dsp:cNvPr id="0" name=""/>
        <dsp:cNvSpPr/>
      </dsp:nvSpPr>
      <dsp:spPr>
        <a:xfrm>
          <a:off x="0" y="4543157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What this gives us is the size of the time-free effect expressed in a metric that makes it constant over risk levels and over the duration of follow up</a:t>
          </a:r>
        </a:p>
      </dsp:txBody>
      <dsp:txXfrm>
        <a:off x="0" y="4543157"/>
        <a:ext cx="6666833" cy="9080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B56278-3345-1B44-987B-04726937020E}">
      <dsp:nvSpPr>
        <dsp:cNvPr id="0" name=""/>
        <dsp:cNvSpPr/>
      </dsp:nvSpPr>
      <dsp:spPr>
        <a:xfrm>
          <a:off x="0" y="2530579"/>
          <a:ext cx="10927829" cy="166033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The next slides shows graphically how a constant time-free effect steadily reduces the twelve-month hazard rate</a:t>
          </a:r>
        </a:p>
      </dsp:txBody>
      <dsp:txXfrm>
        <a:off x="0" y="2530579"/>
        <a:ext cx="10927829" cy="1660334"/>
      </dsp:txXfrm>
    </dsp:sp>
    <dsp:sp modelId="{E85DA24F-D661-4F40-B603-7F95FB4EF72E}">
      <dsp:nvSpPr>
        <dsp:cNvPr id="0" name=""/>
        <dsp:cNvSpPr/>
      </dsp:nvSpPr>
      <dsp:spPr>
        <a:xfrm rot="10800000">
          <a:off x="0" y="1890"/>
          <a:ext cx="10927829" cy="2553594"/>
        </a:xfrm>
        <a:prstGeom prst="upArrowCallou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Log Odds of sex recidivism in a six-month period declines by </a:t>
          </a:r>
        </a:p>
      </dsp:txBody>
      <dsp:txXfrm rot="-10800000">
        <a:off x="0" y="1890"/>
        <a:ext cx="10927829" cy="896311"/>
      </dsp:txXfrm>
    </dsp:sp>
    <dsp:sp modelId="{9CBA7FA0-0F1B-CE40-ADC5-3B4B9BD13616}">
      <dsp:nvSpPr>
        <dsp:cNvPr id="0" name=""/>
        <dsp:cNvSpPr/>
      </dsp:nvSpPr>
      <dsp:spPr>
        <a:xfrm>
          <a:off x="0" y="898202"/>
          <a:ext cx="5463914" cy="76352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-0.130 </a:t>
          </a:r>
        </a:p>
      </dsp:txBody>
      <dsp:txXfrm>
        <a:off x="0" y="898202"/>
        <a:ext cx="5463914" cy="763524"/>
      </dsp:txXfrm>
    </dsp:sp>
    <dsp:sp modelId="{171F8F6F-8560-B945-AD05-7F7BBE10C133}">
      <dsp:nvSpPr>
        <dsp:cNvPr id="0" name=""/>
        <dsp:cNvSpPr/>
      </dsp:nvSpPr>
      <dsp:spPr>
        <a:xfrm>
          <a:off x="5463914" y="898202"/>
          <a:ext cx="5463914" cy="763524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for each year the follow up extends (CI=.011)</a:t>
          </a:r>
        </a:p>
      </dsp:txBody>
      <dsp:txXfrm>
        <a:off x="5463914" y="898202"/>
        <a:ext cx="5463914" cy="7635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328FD-36FF-9148-8949-81C634394A2B}">
      <dsp:nvSpPr>
        <dsp:cNvPr id="0" name=""/>
        <dsp:cNvSpPr/>
      </dsp:nvSpPr>
      <dsp:spPr>
        <a:xfrm>
          <a:off x="0" y="244039"/>
          <a:ext cx="6666833" cy="24195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Sexual recidivism rates increase as the follow up increases</a:t>
          </a:r>
        </a:p>
      </dsp:txBody>
      <dsp:txXfrm>
        <a:off x="118113" y="362152"/>
        <a:ext cx="6430607" cy="2183334"/>
      </dsp:txXfrm>
    </dsp:sp>
    <dsp:sp modelId="{C475CF63-F877-C244-ADAC-828D6B8AA28E}">
      <dsp:nvSpPr>
        <dsp:cNvPr id="0" name=""/>
        <dsp:cNvSpPr/>
      </dsp:nvSpPr>
      <dsp:spPr>
        <a:xfrm>
          <a:off x="0" y="2790319"/>
          <a:ext cx="6666833" cy="241956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/>
            <a:t>The way this happens is quite orderly and has been modeled mathematically</a:t>
          </a:r>
        </a:p>
      </dsp:txBody>
      <dsp:txXfrm>
        <a:off x="118113" y="2908432"/>
        <a:ext cx="6430607" cy="2183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7CB5E8-2ADF-D946-9799-C1F3468F3DCA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C4FE29-C900-1F43-B897-2FC419E8E925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increase in sexual recidivism rates over years of follow-up can be expressed as a graph</a:t>
          </a:r>
        </a:p>
      </dsp:txBody>
      <dsp:txXfrm>
        <a:off x="0" y="0"/>
        <a:ext cx="6666833" cy="1363480"/>
      </dsp:txXfrm>
    </dsp:sp>
    <dsp:sp modelId="{CA67390D-D7AF-B540-B535-9EEE8E999689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82B8A7-32F9-7443-807D-541F746183F2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Each starting level of risk has its own graph of how the cumulative reconviction rate increases over time</a:t>
          </a:r>
        </a:p>
      </dsp:txBody>
      <dsp:txXfrm>
        <a:off x="0" y="1363480"/>
        <a:ext cx="6666833" cy="1363480"/>
      </dsp:txXfrm>
    </dsp:sp>
    <dsp:sp modelId="{68D5CC26-58C8-2740-9923-F08FAD9827E0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B2B3EF-8B03-9F44-BB48-2917C7AC58B0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These graphs don’t cross</a:t>
          </a:r>
        </a:p>
      </dsp:txBody>
      <dsp:txXfrm>
        <a:off x="0" y="2726960"/>
        <a:ext cx="6666833" cy="1363480"/>
      </dsp:txXfrm>
    </dsp:sp>
    <dsp:sp modelId="{7296BB48-06A0-414B-AC6A-BD2F89480BF6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8464E7-86C7-284E-99DA-477A23CEAD99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This means if we know which graph a (say) 5-year recidivism rate sits on you can run forward along the graph to find the associated 20-year rate</a:t>
          </a:r>
        </a:p>
      </dsp:txBody>
      <dsp:txXfrm>
        <a:off x="0" y="4090440"/>
        <a:ext cx="6666833" cy="1363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408E92-EE41-B147-9762-4851475D0B2A}">
      <dsp:nvSpPr>
        <dsp:cNvPr id="0" name=""/>
        <dsp:cNvSpPr/>
      </dsp:nvSpPr>
      <dsp:spPr>
        <a:xfrm>
          <a:off x="0" y="31009"/>
          <a:ext cx="6666833" cy="11934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The Calculator is programmed to solve them for you</a:t>
          </a:r>
        </a:p>
      </dsp:txBody>
      <dsp:txXfrm>
        <a:off x="58257" y="89266"/>
        <a:ext cx="6550319" cy="1076886"/>
      </dsp:txXfrm>
    </dsp:sp>
    <dsp:sp modelId="{1B5D4616-98BB-D247-B87C-508EBA23B933}">
      <dsp:nvSpPr>
        <dsp:cNvPr id="0" name=""/>
        <dsp:cNvSpPr/>
      </dsp:nvSpPr>
      <dsp:spPr>
        <a:xfrm>
          <a:off x="0" y="1310809"/>
          <a:ext cx="6666833" cy="119340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You just have to give it some starting information</a:t>
          </a:r>
        </a:p>
      </dsp:txBody>
      <dsp:txXfrm>
        <a:off x="58257" y="1369066"/>
        <a:ext cx="6550319" cy="1076886"/>
      </dsp:txXfrm>
    </dsp:sp>
    <dsp:sp modelId="{541106FD-D2EA-CC4C-AA74-A7F71D9D1056}">
      <dsp:nvSpPr>
        <dsp:cNvPr id="0" name=""/>
        <dsp:cNvSpPr/>
      </dsp:nvSpPr>
      <dsp:spPr>
        <a:xfrm>
          <a:off x="0" y="2504209"/>
          <a:ext cx="6666833" cy="2918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A short-term rate with the duration this applies to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The date of release from the index (which is the start point)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Was the person removed from the community after that (and if so for how long)?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/>
            <a:t>Was the person convicted for a non-sexual offense after the date of release from the index (and if so, when)? </a:t>
          </a:r>
        </a:p>
      </dsp:txBody>
      <dsp:txXfrm>
        <a:off x="0" y="2504209"/>
        <a:ext cx="6666833" cy="29187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04056-A78F-5F41-A263-801DEE881953}">
      <dsp:nvSpPr>
        <dsp:cNvPr id="0" name=""/>
        <dsp:cNvSpPr/>
      </dsp:nvSpPr>
      <dsp:spPr>
        <a:xfrm>
          <a:off x="0" y="30199"/>
          <a:ext cx="6666833" cy="12097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Consistent, predictable decline in annual risk over time leads to cumulative risk that increases by predictable but declining amounts</a:t>
          </a:r>
          <a:endParaRPr lang="en-US" sz="2200" kern="1200"/>
        </a:p>
      </dsp:txBody>
      <dsp:txXfrm>
        <a:off x="59057" y="89256"/>
        <a:ext cx="6548719" cy="1091666"/>
      </dsp:txXfrm>
    </dsp:sp>
    <dsp:sp modelId="{C25BF6B7-D6B4-5F4B-B0A7-19565E8CF50A}">
      <dsp:nvSpPr>
        <dsp:cNvPr id="0" name=""/>
        <dsp:cNvSpPr/>
      </dsp:nvSpPr>
      <dsp:spPr>
        <a:xfrm>
          <a:off x="0" y="1303339"/>
          <a:ext cx="6666833" cy="1209780"/>
        </a:xfrm>
        <a:prstGeom prst="roundRect">
          <a:avLst/>
        </a:prstGeom>
        <a:gradFill rotWithShape="0">
          <a:gsLst>
            <a:gs pos="0">
              <a:schemeClr val="accent2">
                <a:hueOff val="1560507"/>
                <a:satOff val="-1946"/>
                <a:lumOff val="458"/>
                <a:alphaOff val="0"/>
                <a:shade val="51000"/>
                <a:satMod val="130000"/>
              </a:schemeClr>
            </a:gs>
            <a:gs pos="80000">
              <a:schemeClr val="accent2">
                <a:hueOff val="1560507"/>
                <a:satOff val="-1946"/>
                <a:lumOff val="458"/>
                <a:alphaOff val="0"/>
                <a:shade val="93000"/>
                <a:satMod val="130000"/>
              </a:schemeClr>
            </a:gs>
            <a:gs pos="100000">
              <a:schemeClr val="accent2">
                <a:hueOff val="1560507"/>
                <a:satOff val="-1946"/>
                <a:lumOff val="45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Independent and incremental effect of nonsexual recidivism</a:t>
          </a:r>
          <a:endParaRPr lang="en-US" sz="2200" kern="1200"/>
        </a:p>
      </dsp:txBody>
      <dsp:txXfrm>
        <a:off x="59057" y="1362396"/>
        <a:ext cx="6548719" cy="1091666"/>
      </dsp:txXfrm>
    </dsp:sp>
    <dsp:sp modelId="{1D57809A-AA18-4A49-9112-F142542FA3BD}">
      <dsp:nvSpPr>
        <dsp:cNvPr id="0" name=""/>
        <dsp:cNvSpPr/>
      </dsp:nvSpPr>
      <dsp:spPr>
        <a:xfrm>
          <a:off x="0" y="2576480"/>
          <a:ext cx="6666833" cy="1209780"/>
        </a:xfrm>
        <a:prstGeom prst="roundRect">
          <a:avLst/>
        </a:prstGeom>
        <a:gradFill rotWithShape="0">
          <a:gsLst>
            <a:gs pos="0">
              <a:schemeClr val="accent2">
                <a:hueOff val="3121013"/>
                <a:satOff val="-3893"/>
                <a:lumOff val="915"/>
                <a:alphaOff val="0"/>
                <a:shade val="51000"/>
                <a:satMod val="130000"/>
              </a:schemeClr>
            </a:gs>
            <a:gs pos="80000">
              <a:schemeClr val="accent2">
                <a:hueOff val="3121013"/>
                <a:satOff val="-3893"/>
                <a:lumOff val="915"/>
                <a:alphaOff val="0"/>
                <a:shade val="93000"/>
                <a:satMod val="130000"/>
              </a:schemeClr>
            </a:gs>
            <a:gs pos="100000">
              <a:schemeClr val="accent2">
                <a:hueOff val="3121013"/>
                <a:satOff val="-3893"/>
                <a:lumOff val="91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The reduction is constant across all initial risk levels (in logit metric)</a:t>
          </a:r>
          <a:endParaRPr lang="en-US" sz="2200" kern="1200"/>
        </a:p>
      </dsp:txBody>
      <dsp:txXfrm>
        <a:off x="59057" y="2635537"/>
        <a:ext cx="6548719" cy="1091666"/>
      </dsp:txXfrm>
    </dsp:sp>
    <dsp:sp modelId="{4346AA7C-F073-DB42-9C3C-A902A63F9DA3}">
      <dsp:nvSpPr>
        <dsp:cNvPr id="0" name=""/>
        <dsp:cNvSpPr/>
      </dsp:nvSpPr>
      <dsp:spPr>
        <a:xfrm>
          <a:off x="0" y="3849620"/>
          <a:ext cx="6666833" cy="1209780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200" kern="1200"/>
            <a:t>The hazard of reoffending after 20 years sexual offense free is negligible.</a:t>
          </a:r>
          <a:endParaRPr lang="en-US" sz="2200" kern="1200"/>
        </a:p>
      </dsp:txBody>
      <dsp:txXfrm>
        <a:off x="59057" y="3908677"/>
        <a:ext cx="6548719" cy="1091666"/>
      </dsp:txXfrm>
    </dsp:sp>
    <dsp:sp modelId="{63CE9723-AFD6-3C44-8856-0F5089D289FC}">
      <dsp:nvSpPr>
        <dsp:cNvPr id="0" name=""/>
        <dsp:cNvSpPr/>
      </dsp:nvSpPr>
      <dsp:spPr>
        <a:xfrm>
          <a:off x="0" y="5059400"/>
          <a:ext cx="6666833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700" kern="1200"/>
            <a:t>For the purpose of our analyses, it was set to zero.</a:t>
          </a:r>
          <a:endParaRPr lang="en-US" sz="1700" kern="1200"/>
        </a:p>
      </dsp:txBody>
      <dsp:txXfrm>
        <a:off x="0" y="5059400"/>
        <a:ext cx="6666833" cy="36432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F3FDD-1DDB-4641-89E5-825B3975C416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1" kern="1200"/>
            <a:t>Annual hazard = Initial hazard - .130 (years offence free)</a:t>
          </a:r>
          <a:endParaRPr lang="en-US" sz="2500" kern="1200"/>
        </a:p>
      </dsp:txBody>
      <dsp:txXfrm>
        <a:off x="28038" y="28038"/>
        <a:ext cx="7298593" cy="901218"/>
      </dsp:txXfrm>
    </dsp:sp>
    <dsp:sp modelId="{B9E53A50-4DC4-EB44-974F-AC17DFE90A7F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kern="1200"/>
            <a:t>All the other terms in Model 5 estimate initial hazard.</a:t>
          </a:r>
          <a:endParaRPr lang="en-US" sz="2500" kern="1200"/>
        </a:p>
      </dsp:txBody>
      <dsp:txXfrm>
        <a:off x="732583" y="1159385"/>
        <a:ext cx="7029617" cy="901218"/>
      </dsp:txXfrm>
    </dsp:sp>
    <dsp:sp modelId="{0D5FDFF4-A283-874B-AB0D-062D25987FAA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kern="1200"/>
            <a:t>Initial hazard can be estimated using any method. </a:t>
          </a:r>
          <a:endParaRPr lang="en-US" sz="2500" kern="1200"/>
        </a:p>
      </dsp:txBody>
      <dsp:txXfrm>
        <a:off x="1426612" y="2290733"/>
        <a:ext cx="7040133" cy="901218"/>
      </dsp:txXfrm>
    </dsp:sp>
    <dsp:sp modelId="{4AF92DD9-5557-644C-9DD8-CDC560E62EC5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kern="1200"/>
            <a:t>There are no interactions between initial risk and time (in logit metric).</a:t>
          </a:r>
          <a:endParaRPr lang="en-US" sz="2500" kern="1200"/>
        </a:p>
      </dsp:txBody>
      <dsp:txXfrm>
        <a:off x="2131157" y="3422081"/>
        <a:ext cx="7029617" cy="901218"/>
      </dsp:txXfrm>
    </dsp:sp>
    <dsp:sp modelId="{BE1D8D5E-2EE1-AB48-AA60-9B048F939B12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930242" y="733200"/>
        <a:ext cx="342233" cy="468236"/>
      </dsp:txXfrm>
    </dsp:sp>
    <dsp:sp modelId="{DFBCB83E-C33F-5549-8DB8-51462E1E8373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634787" y="1864548"/>
        <a:ext cx="342233" cy="468236"/>
      </dsp:txXfrm>
    </dsp:sp>
    <dsp:sp modelId="{6BD73397-ACBF-4741-A0A2-F52C34BA9153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9328817" y="2995896"/>
        <a:ext cx="342233" cy="4682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809A9-1D8A-A84D-931C-DFF24A0EEB26}">
      <dsp:nvSpPr>
        <dsp:cNvPr id="0" name=""/>
        <dsp:cNvSpPr/>
      </dsp:nvSpPr>
      <dsp:spPr>
        <a:xfrm>
          <a:off x="0" y="1579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Non-sexual recidivism increases sexual recidivism risk by 55%</a:t>
          </a:r>
        </a:p>
      </dsp:txBody>
      <dsp:txXfrm>
        <a:off x="54373" y="55952"/>
        <a:ext cx="6558087" cy="1005094"/>
      </dsp:txXfrm>
    </dsp:sp>
    <dsp:sp modelId="{913188ED-1551-E548-938C-8EE06F97AF28}">
      <dsp:nvSpPr>
        <dsp:cNvPr id="0" name=""/>
        <dsp:cNvSpPr/>
      </dsp:nvSpPr>
      <dsp:spPr>
        <a:xfrm>
          <a:off x="0" y="119606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This is independent and incremental to time free effect</a:t>
          </a:r>
        </a:p>
      </dsp:txBody>
      <dsp:txXfrm>
        <a:off x="54373" y="1250433"/>
        <a:ext cx="6558087" cy="1005094"/>
      </dsp:txXfrm>
    </dsp:sp>
    <dsp:sp modelId="{C4A2F7F1-85D2-DE4E-AF62-6B38239F6681}">
      <dsp:nvSpPr>
        <dsp:cNvPr id="0" name=""/>
        <dsp:cNvSpPr/>
      </dsp:nvSpPr>
      <dsp:spPr>
        <a:xfrm>
          <a:off x="0" y="239054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Need to consider time free AND new non-sexual offences</a:t>
          </a:r>
        </a:p>
      </dsp:txBody>
      <dsp:txXfrm>
        <a:off x="54373" y="2444913"/>
        <a:ext cx="6558087" cy="1005094"/>
      </dsp:txXfrm>
    </dsp:sp>
    <dsp:sp modelId="{5C5ECF09-34BE-6C49-B5BE-DAE64C61F6F6}">
      <dsp:nvSpPr>
        <dsp:cNvPr id="0" name=""/>
        <dsp:cNvSpPr/>
      </dsp:nvSpPr>
      <dsp:spPr>
        <a:xfrm>
          <a:off x="0" y="3585020"/>
          <a:ext cx="6666833" cy="111384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 new non-sexual offence is equivalent to </a:t>
          </a:r>
        </a:p>
      </dsp:txBody>
      <dsp:txXfrm>
        <a:off x="54373" y="3639393"/>
        <a:ext cx="6558087" cy="1005094"/>
      </dsp:txXfrm>
    </dsp:sp>
    <dsp:sp modelId="{75A838E8-6E7B-554C-A099-4F442D5B84D0}">
      <dsp:nvSpPr>
        <dsp:cNvPr id="0" name=""/>
        <dsp:cNvSpPr/>
      </dsp:nvSpPr>
      <dsp:spPr>
        <a:xfrm>
          <a:off x="0" y="4698859"/>
          <a:ext cx="6666833" cy="75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subtracting 3.3 years from time free, or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/>
            <a:t>Adding 1.5 Static-99R points</a:t>
          </a:r>
        </a:p>
      </dsp:txBody>
      <dsp:txXfrm>
        <a:off x="0" y="4698859"/>
        <a:ext cx="6666833" cy="75348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FD13AB-687A-114A-995A-FCADDD870B58}">
      <dsp:nvSpPr>
        <dsp:cNvPr id="0" name=""/>
        <dsp:cNvSpPr/>
      </dsp:nvSpPr>
      <dsp:spPr>
        <a:xfrm>
          <a:off x="0" y="546079"/>
          <a:ext cx="6666833" cy="10342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b="1" kern="1200"/>
            <a:t>Annual hazard = Initial hazard - .135 (years offence free) </a:t>
          </a:r>
          <a:endParaRPr lang="en-US" sz="2600" kern="1200"/>
        </a:p>
      </dsp:txBody>
      <dsp:txXfrm>
        <a:off x="50489" y="596568"/>
        <a:ext cx="6565855" cy="933302"/>
      </dsp:txXfrm>
    </dsp:sp>
    <dsp:sp modelId="{EF1791D4-8159-F841-9554-17B41E793416}">
      <dsp:nvSpPr>
        <dsp:cNvPr id="0" name=""/>
        <dsp:cNvSpPr/>
      </dsp:nvSpPr>
      <dsp:spPr>
        <a:xfrm>
          <a:off x="0" y="1655240"/>
          <a:ext cx="6666833" cy="103428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b="1" kern="1200"/>
            <a:t>+ .440 (if any nonsexual recidivism)</a:t>
          </a:r>
          <a:endParaRPr lang="en-US" sz="2600" kern="1200"/>
        </a:p>
      </dsp:txBody>
      <dsp:txXfrm>
        <a:off x="50489" y="1705729"/>
        <a:ext cx="6565855" cy="933302"/>
      </dsp:txXfrm>
    </dsp:sp>
    <dsp:sp modelId="{0D5ADC2F-3022-7847-ADA0-3CDB448CDE93}">
      <dsp:nvSpPr>
        <dsp:cNvPr id="0" name=""/>
        <dsp:cNvSpPr/>
      </dsp:nvSpPr>
      <dsp:spPr>
        <a:xfrm>
          <a:off x="0" y="2764400"/>
          <a:ext cx="6666833" cy="103428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Initial hazard can be estimated using any method. </a:t>
          </a:r>
          <a:endParaRPr lang="en-US" sz="2600" kern="1200"/>
        </a:p>
      </dsp:txBody>
      <dsp:txXfrm>
        <a:off x="50489" y="2814889"/>
        <a:ext cx="6565855" cy="933302"/>
      </dsp:txXfrm>
    </dsp:sp>
    <dsp:sp modelId="{E021F1A8-9095-FA41-B5E7-74EF8118B042}">
      <dsp:nvSpPr>
        <dsp:cNvPr id="0" name=""/>
        <dsp:cNvSpPr/>
      </dsp:nvSpPr>
      <dsp:spPr>
        <a:xfrm>
          <a:off x="0" y="3873560"/>
          <a:ext cx="6666833" cy="103428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600" kern="1200"/>
            <a:t>There are no interactions between initial risk, nonsexual recidivism, and time (in logit metric).</a:t>
          </a:r>
          <a:endParaRPr lang="en-US" sz="2600" kern="1200"/>
        </a:p>
      </dsp:txBody>
      <dsp:txXfrm>
        <a:off x="50489" y="3924049"/>
        <a:ext cx="6565855" cy="93330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439CA1-6027-5348-A17E-9312597B90E5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B5585B-2853-E845-8B1A-17084DBF5ABB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/>
            <a:t>When the decline in risk is consistent, then we can estimate what the annual hazards </a:t>
          </a:r>
          <a:r>
            <a:rPr lang="en-CA" sz="3000" i="1" kern="1200"/>
            <a:t>would have been </a:t>
          </a:r>
          <a:r>
            <a:rPr lang="en-CA" sz="3000" kern="1200"/>
            <a:t>if we had longer follow-up periods</a:t>
          </a:r>
          <a:endParaRPr lang="en-US" sz="3000" kern="1200"/>
        </a:p>
      </dsp:txBody>
      <dsp:txXfrm>
        <a:off x="608661" y="692298"/>
        <a:ext cx="4508047" cy="2799040"/>
      </dsp:txXfrm>
    </dsp:sp>
    <dsp:sp modelId="{5015F67D-35D0-3A42-9D2C-0C8C2ABC3846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B7BE5-8563-864D-B6C2-CD167DACE250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3000" kern="1200"/>
            <a:t>Endpoint: After 20 years, the residual risk is negligible (no different from the base rate in the general male population) – hence set at zero. </a:t>
          </a:r>
          <a:endParaRPr lang="en-US" sz="3000" kern="1200"/>
        </a:p>
      </dsp:txBody>
      <dsp:txXfrm>
        <a:off x="6331365" y="692298"/>
        <a:ext cx="4508047" cy="27990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93284F-1DB4-6842-8B80-3BBB3B5E8E9B}">
      <dsp:nvSpPr>
        <dsp:cNvPr id="0" name=""/>
        <dsp:cNvSpPr/>
      </dsp:nvSpPr>
      <dsp:spPr>
        <a:xfrm>
          <a:off x="0" y="166009"/>
          <a:ext cx="6666833" cy="16497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Based on well-established statistical techniques (discrete time survival analysis).</a:t>
          </a:r>
        </a:p>
      </dsp:txBody>
      <dsp:txXfrm>
        <a:off x="80532" y="246541"/>
        <a:ext cx="6505769" cy="1488636"/>
      </dsp:txXfrm>
    </dsp:sp>
    <dsp:sp modelId="{9A585841-5EBC-CD49-8827-1A5329B9A77D}">
      <dsp:nvSpPr>
        <dsp:cNvPr id="0" name=""/>
        <dsp:cNvSpPr/>
      </dsp:nvSpPr>
      <dsp:spPr>
        <a:xfrm>
          <a:off x="0" y="1902109"/>
          <a:ext cx="6666833" cy="1649700"/>
        </a:xfrm>
        <a:prstGeom prst="round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Estimated from a large sample (over 7,000 cases) with nearly 400 followed out 20 years.</a:t>
          </a:r>
        </a:p>
      </dsp:txBody>
      <dsp:txXfrm>
        <a:off x="80532" y="1982641"/>
        <a:ext cx="6505769" cy="1488636"/>
      </dsp:txXfrm>
    </dsp:sp>
    <dsp:sp modelId="{7CDD9E5B-A723-8D4A-AD93-3F1B879EC991}">
      <dsp:nvSpPr>
        <dsp:cNvPr id="0" name=""/>
        <dsp:cNvSpPr/>
      </dsp:nvSpPr>
      <dsp:spPr>
        <a:xfrm>
          <a:off x="0" y="3638210"/>
          <a:ext cx="6666833" cy="16497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Provide 20-year recidivism estimates that are expected to be accurate within +/- 5% for higher risk individuals.</a:t>
          </a:r>
        </a:p>
      </dsp:txBody>
      <dsp:txXfrm>
        <a:off x="80532" y="3718742"/>
        <a:ext cx="6505769" cy="1488636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A398B-EFA5-3B4D-B59D-80C46D38FFB0}">
      <dsp:nvSpPr>
        <dsp:cNvPr id="0" name=""/>
        <dsp:cNvSpPr/>
      </dsp:nvSpPr>
      <dsp:spPr>
        <a:xfrm>
          <a:off x="0" y="149809"/>
          <a:ext cx="6666833" cy="9149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Projection to 20 years assumes the person is going to live that long!</a:t>
          </a:r>
        </a:p>
      </dsp:txBody>
      <dsp:txXfrm>
        <a:off x="44664" y="194473"/>
        <a:ext cx="6577505" cy="825612"/>
      </dsp:txXfrm>
    </dsp:sp>
    <dsp:sp modelId="{7D4276DC-B714-BE48-B22F-C77DEC9D4C43}">
      <dsp:nvSpPr>
        <dsp:cNvPr id="0" name=""/>
        <dsp:cNvSpPr/>
      </dsp:nvSpPr>
      <dsp:spPr>
        <a:xfrm>
          <a:off x="0" y="1130989"/>
          <a:ext cx="6666833" cy="914940"/>
        </a:xfrm>
        <a:prstGeom prst="roundRect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Good practice is to check life expectancy in standard tables and note any factors that might modify this</a:t>
          </a:r>
        </a:p>
      </dsp:txBody>
      <dsp:txXfrm>
        <a:off x="44664" y="1175653"/>
        <a:ext cx="6577505" cy="825612"/>
      </dsp:txXfrm>
    </dsp:sp>
    <dsp:sp modelId="{E3AB9145-AE0E-A34D-9182-795C8BBE6FFB}">
      <dsp:nvSpPr>
        <dsp:cNvPr id="0" name=""/>
        <dsp:cNvSpPr/>
      </dsp:nvSpPr>
      <dsp:spPr>
        <a:xfrm>
          <a:off x="0" y="2112170"/>
          <a:ext cx="6666833" cy="914940"/>
        </a:xfrm>
        <a:prstGeom prst="roundRect">
          <a:avLst/>
        </a:prstGeom>
        <a:gradFill rotWithShape="0">
          <a:gsLst>
            <a:gs pos="0">
              <a:schemeClr val="accent2">
                <a:hueOff val="2340760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60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60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 use social security life expectancy tables</a:t>
          </a:r>
        </a:p>
      </dsp:txBody>
      <dsp:txXfrm>
        <a:off x="44664" y="2156834"/>
        <a:ext cx="6577505" cy="825612"/>
      </dsp:txXfrm>
    </dsp:sp>
    <dsp:sp modelId="{C6C99A35-A3AE-EC43-BAF3-7BAB5CF5E444}">
      <dsp:nvSpPr>
        <dsp:cNvPr id="0" name=""/>
        <dsp:cNvSpPr/>
      </dsp:nvSpPr>
      <dsp:spPr>
        <a:xfrm>
          <a:off x="0" y="3027110"/>
          <a:ext cx="6666833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>
              <a:hlinkClick xmlns:r="http://schemas.openxmlformats.org/officeDocument/2006/relationships" r:id="rId1"/>
            </a:rPr>
            <a:t>https://www.ssa.gov/oact/STATS/table4c6.html</a:t>
          </a:r>
          <a:endParaRPr lang="en-US" sz="1800" kern="1200"/>
        </a:p>
      </dsp:txBody>
      <dsp:txXfrm>
        <a:off x="0" y="3027110"/>
        <a:ext cx="6666833" cy="380880"/>
      </dsp:txXfrm>
    </dsp:sp>
    <dsp:sp modelId="{E22B2C5A-B477-A54F-9D9F-E2A6BDD3AE5F}">
      <dsp:nvSpPr>
        <dsp:cNvPr id="0" name=""/>
        <dsp:cNvSpPr/>
      </dsp:nvSpPr>
      <dsp:spPr>
        <a:xfrm>
          <a:off x="0" y="3407990"/>
          <a:ext cx="6666833" cy="914940"/>
        </a:xfrm>
        <a:prstGeom prst="roundRect">
          <a:avLst/>
        </a:prstGeom>
        <a:gradFill rotWithShape="0">
          <a:gsLst>
            <a:gs pos="0">
              <a:schemeClr val="accent2">
                <a:hueOff val="3511140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40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40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 usually have a health issues section in my reports and include the life expectancy there</a:t>
          </a:r>
        </a:p>
      </dsp:txBody>
      <dsp:txXfrm>
        <a:off x="44664" y="3452654"/>
        <a:ext cx="6577505" cy="825612"/>
      </dsp:txXfrm>
    </dsp:sp>
    <dsp:sp modelId="{1C01E905-1A0C-414A-BA1E-4E0F6E0ED7F3}">
      <dsp:nvSpPr>
        <dsp:cNvPr id="0" name=""/>
        <dsp:cNvSpPr/>
      </dsp:nvSpPr>
      <dsp:spPr>
        <a:xfrm>
          <a:off x="0" y="4389170"/>
          <a:ext cx="6666833" cy="914940"/>
        </a:xfrm>
        <a:prstGeom prst="roundRect">
          <a:avLst/>
        </a:prstGeom>
        <a:gradFill rotWithShape="0">
          <a:gsLst>
            <a:gs pos="0">
              <a:schemeClr val="accent2">
                <a:hueOff val="4681520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20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20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Suppose you estimate a life expectancy of 12 years, what should you do?</a:t>
          </a:r>
        </a:p>
      </dsp:txBody>
      <dsp:txXfrm>
        <a:off x="44664" y="4433834"/>
        <a:ext cx="6577505" cy="82561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0821B-9D13-A043-8296-6C3F4EF908B2}">
      <dsp:nvSpPr>
        <dsp:cNvPr id="0" name=""/>
        <dsp:cNvSpPr/>
      </dsp:nvSpPr>
      <dsp:spPr>
        <a:xfrm>
          <a:off x="0" y="18304"/>
          <a:ext cx="6666833" cy="139038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Go to the GHR_NS_RecidRates tab</a:t>
          </a:r>
        </a:p>
      </dsp:txBody>
      <dsp:txXfrm>
        <a:off x="67873" y="86177"/>
        <a:ext cx="6531087" cy="1254634"/>
      </dsp:txXfrm>
    </dsp:sp>
    <dsp:sp modelId="{2D05099A-08FF-3E41-B76A-29E320BAD3B6}">
      <dsp:nvSpPr>
        <dsp:cNvPr id="0" name=""/>
        <dsp:cNvSpPr/>
      </dsp:nvSpPr>
      <dsp:spPr>
        <a:xfrm>
          <a:off x="0" y="1509485"/>
          <a:ext cx="6666833" cy="139038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On the leftmost column (headed Year)</a:t>
          </a:r>
        </a:p>
      </dsp:txBody>
      <dsp:txXfrm>
        <a:off x="67873" y="1577358"/>
        <a:ext cx="6531087" cy="1254634"/>
      </dsp:txXfrm>
    </dsp:sp>
    <dsp:sp modelId="{709480EF-6FD0-DC4E-ADA1-E6BFED758A47}">
      <dsp:nvSpPr>
        <dsp:cNvPr id="0" name=""/>
        <dsp:cNvSpPr/>
      </dsp:nvSpPr>
      <dsp:spPr>
        <a:xfrm>
          <a:off x="0" y="2899865"/>
          <a:ext cx="6666833" cy="253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Go down to 12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Read across the row until you get to the column headed recidivism rate</a:t>
          </a:r>
        </a:p>
        <a:p>
          <a:pPr marL="457200" lvl="2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/>
            <a:t>Read that he number from that cell, this is the cumulative recidivism rate after 12 years</a:t>
          </a:r>
        </a:p>
      </dsp:txBody>
      <dsp:txXfrm>
        <a:off x="0" y="2899865"/>
        <a:ext cx="6666833" cy="253575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6AC4AD-A95F-734E-9D50-BD8773E73E14}">
      <dsp:nvSpPr>
        <dsp:cNvPr id="0" name=""/>
        <dsp:cNvSpPr/>
      </dsp:nvSpPr>
      <dsp:spPr>
        <a:xfrm>
          <a:off x="393412" y="1331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model used to make the projections was derived from the Static-99R normative samples and so apply to them</a:t>
          </a:r>
        </a:p>
      </dsp:txBody>
      <dsp:txXfrm>
        <a:off x="429291" y="37210"/>
        <a:ext cx="2378245" cy="1153243"/>
      </dsp:txXfrm>
    </dsp:sp>
    <dsp:sp modelId="{178C14DE-598E-4B49-90C3-6A63C4456D85}">
      <dsp:nvSpPr>
        <dsp:cNvPr id="0" name=""/>
        <dsp:cNvSpPr/>
      </dsp:nvSpPr>
      <dsp:spPr>
        <a:xfrm>
          <a:off x="2843415" y="593617"/>
          <a:ext cx="98000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80001" y="2021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08916" y="589332"/>
        <a:ext cx="49000" cy="49000"/>
      </dsp:txXfrm>
    </dsp:sp>
    <dsp:sp modelId="{4B590B71-198F-AE4A-B749-84590C8B5882}">
      <dsp:nvSpPr>
        <dsp:cNvPr id="0" name=""/>
        <dsp:cNvSpPr/>
      </dsp:nvSpPr>
      <dsp:spPr>
        <a:xfrm>
          <a:off x="3823417" y="1331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Time Free effect was similar in different subsamples (e.g. different countries)</a:t>
          </a:r>
        </a:p>
      </dsp:txBody>
      <dsp:txXfrm>
        <a:off x="3859296" y="37210"/>
        <a:ext cx="2378245" cy="1153243"/>
      </dsp:txXfrm>
    </dsp:sp>
    <dsp:sp modelId="{F1E69F97-567F-8B4A-8AFD-355DE9E3D79F}">
      <dsp:nvSpPr>
        <dsp:cNvPr id="0" name=""/>
        <dsp:cNvSpPr/>
      </dsp:nvSpPr>
      <dsp:spPr>
        <a:xfrm>
          <a:off x="393412" y="1410083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How can we check its stability in other samples?</a:t>
          </a:r>
        </a:p>
      </dsp:txBody>
      <dsp:txXfrm>
        <a:off x="429291" y="1445962"/>
        <a:ext cx="2378245" cy="1153243"/>
      </dsp:txXfrm>
    </dsp:sp>
    <dsp:sp modelId="{100844AB-7434-564F-A065-97E2CE4F1F8D}">
      <dsp:nvSpPr>
        <dsp:cNvPr id="0" name=""/>
        <dsp:cNvSpPr/>
      </dsp:nvSpPr>
      <dsp:spPr>
        <a:xfrm>
          <a:off x="393412" y="2818835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Compare Projections to Observed Rates</a:t>
          </a:r>
        </a:p>
      </dsp:txBody>
      <dsp:txXfrm>
        <a:off x="429291" y="2854714"/>
        <a:ext cx="2378245" cy="1153243"/>
      </dsp:txXfrm>
    </dsp:sp>
    <dsp:sp modelId="{DC5CC1DA-7655-B043-B758-D054175728DE}">
      <dsp:nvSpPr>
        <dsp:cNvPr id="0" name=""/>
        <dsp:cNvSpPr/>
      </dsp:nvSpPr>
      <dsp:spPr>
        <a:xfrm rot="18289469">
          <a:off x="2475368" y="2706745"/>
          <a:ext cx="171609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16095" y="2021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290514" y="2684057"/>
        <a:ext cx="85804" cy="85804"/>
      </dsp:txXfrm>
    </dsp:sp>
    <dsp:sp modelId="{81D12775-AD5C-E64E-B974-1C86F4EB575F}">
      <dsp:nvSpPr>
        <dsp:cNvPr id="0" name=""/>
        <dsp:cNvSpPr/>
      </dsp:nvSpPr>
      <dsp:spPr>
        <a:xfrm>
          <a:off x="3823417" y="1410083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By risk class within a sample (Strongest)</a:t>
          </a:r>
        </a:p>
      </dsp:txBody>
      <dsp:txXfrm>
        <a:off x="3859296" y="1445962"/>
        <a:ext cx="2378245" cy="1153243"/>
      </dsp:txXfrm>
    </dsp:sp>
    <dsp:sp modelId="{09C35F74-608C-C84D-89C4-1BE38BA45E1C}">
      <dsp:nvSpPr>
        <dsp:cNvPr id="0" name=""/>
        <dsp:cNvSpPr/>
      </dsp:nvSpPr>
      <dsp:spPr>
        <a:xfrm>
          <a:off x="2843415" y="3411121"/>
          <a:ext cx="980001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980001" y="2021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08916" y="3406835"/>
        <a:ext cx="49000" cy="49000"/>
      </dsp:txXfrm>
    </dsp:sp>
    <dsp:sp modelId="{C581A374-67F9-974C-9089-02EA8BB150C4}">
      <dsp:nvSpPr>
        <dsp:cNvPr id="0" name=""/>
        <dsp:cNvSpPr/>
      </dsp:nvSpPr>
      <dsp:spPr>
        <a:xfrm>
          <a:off x="3823417" y="2818835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Overall base rate within a sample (OK but limited)</a:t>
          </a:r>
        </a:p>
      </dsp:txBody>
      <dsp:txXfrm>
        <a:off x="3859296" y="2854714"/>
        <a:ext cx="2378245" cy="1153243"/>
      </dsp:txXfrm>
    </dsp:sp>
    <dsp:sp modelId="{49AA40D8-CE86-684D-864A-95E9A1F5D705}">
      <dsp:nvSpPr>
        <dsp:cNvPr id="0" name=""/>
        <dsp:cNvSpPr/>
      </dsp:nvSpPr>
      <dsp:spPr>
        <a:xfrm rot="3310531">
          <a:off x="2475368" y="4115496"/>
          <a:ext cx="171609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716095" y="20214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290514" y="4092809"/>
        <a:ext cx="85804" cy="85804"/>
      </dsp:txXfrm>
    </dsp:sp>
    <dsp:sp modelId="{1AC8B5C9-B03E-CD45-990E-A0FFBB142F52}">
      <dsp:nvSpPr>
        <dsp:cNvPr id="0" name=""/>
        <dsp:cNvSpPr/>
      </dsp:nvSpPr>
      <dsp:spPr>
        <a:xfrm>
          <a:off x="3823417" y="4227586"/>
          <a:ext cx="2450003" cy="12250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Overall base rate between samples (Weakest)</a:t>
          </a:r>
        </a:p>
      </dsp:txBody>
      <dsp:txXfrm>
        <a:off x="3859296" y="4263465"/>
        <a:ext cx="2378245" cy="1153243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A0BD0-ACBA-BA47-897E-AB271D6AFAB1}">
      <dsp:nvSpPr>
        <dsp:cNvPr id="0" name=""/>
        <dsp:cNvSpPr/>
      </dsp:nvSpPr>
      <dsp:spPr>
        <a:xfrm>
          <a:off x="0" y="247665"/>
          <a:ext cx="6666833" cy="1202927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Overall base rate within a sample (OK but limited)</a:t>
          </a:r>
        </a:p>
      </dsp:txBody>
      <dsp:txXfrm>
        <a:off x="58722" y="306387"/>
        <a:ext cx="6549389" cy="1085483"/>
      </dsp:txXfrm>
    </dsp:sp>
    <dsp:sp modelId="{4944D6C4-2156-1840-9ABE-A57F73E41192}">
      <dsp:nvSpPr>
        <dsp:cNvPr id="0" name=""/>
        <dsp:cNvSpPr/>
      </dsp:nvSpPr>
      <dsp:spPr>
        <a:xfrm>
          <a:off x="0" y="1499552"/>
          <a:ext cx="6666833" cy="1202927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 found two studies that had 5-year and 20-year sex recidivism rates for the whole sample</a:t>
          </a:r>
        </a:p>
      </dsp:txBody>
      <dsp:txXfrm>
        <a:off x="58722" y="1558274"/>
        <a:ext cx="6549389" cy="1085483"/>
      </dsp:txXfrm>
    </dsp:sp>
    <dsp:sp modelId="{406ECDC8-6662-4248-9C44-3E40A5E84595}">
      <dsp:nvSpPr>
        <dsp:cNvPr id="0" name=""/>
        <dsp:cNvSpPr/>
      </dsp:nvSpPr>
      <dsp:spPr>
        <a:xfrm>
          <a:off x="0" y="2751439"/>
          <a:ext cx="6666833" cy="1202927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Hanson, R. K., Marquez Alcala, G., &amp; Prescott, J. J. (2025). How public registries obscure sexual recidivism risk: Evidence from state administrative data. Psychology, Public Policy, and Law. Advance online publication. https://dx.doi.org/10.1037/law0000482</a:t>
          </a:r>
        </a:p>
      </dsp:txBody>
      <dsp:txXfrm>
        <a:off x="58722" y="2810161"/>
        <a:ext cx="6549389" cy="1085483"/>
      </dsp:txXfrm>
    </dsp:sp>
    <dsp:sp modelId="{E699583C-0D4A-8F43-BDD7-7E879CE9C15D}">
      <dsp:nvSpPr>
        <dsp:cNvPr id="0" name=""/>
        <dsp:cNvSpPr/>
      </dsp:nvSpPr>
      <dsp:spPr>
        <a:xfrm>
          <a:off x="0" y="4003327"/>
          <a:ext cx="6666833" cy="1202927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Lussier, P., Masson, G., Deslauriers-Varin, N., Proulx, J., &amp; St-Pierre, E. (2026). Lifetime Sexual Recidivism of Adult Justice-Involved Individuals: A 30-Year Prospective Longitudinal Study. Journal of Interpersonal Violence, 0(0). https://doi.org/10.1177/08862605251400743 </a:t>
          </a:r>
        </a:p>
      </dsp:txBody>
      <dsp:txXfrm>
        <a:off x="58722" y="4062049"/>
        <a:ext cx="6549389" cy="1085483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83E653-D5A4-3A41-9BAF-6003C0DC7433}">
      <dsp:nvSpPr>
        <dsp:cNvPr id="0" name=""/>
        <dsp:cNvSpPr/>
      </dsp:nvSpPr>
      <dsp:spPr>
        <a:xfrm>
          <a:off x="0" y="202300"/>
          <a:ext cx="6666833" cy="164662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Overall base rate between samples (Weakest)</a:t>
          </a:r>
        </a:p>
      </dsp:txBody>
      <dsp:txXfrm>
        <a:off x="80382" y="282682"/>
        <a:ext cx="6506069" cy="1485862"/>
      </dsp:txXfrm>
    </dsp:sp>
    <dsp:sp modelId="{65905F12-C932-EC4E-A71E-E98007CD8ED1}">
      <dsp:nvSpPr>
        <dsp:cNvPr id="0" name=""/>
        <dsp:cNvSpPr/>
      </dsp:nvSpPr>
      <dsp:spPr>
        <a:xfrm>
          <a:off x="0" y="1903646"/>
          <a:ext cx="6666833" cy="1646626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This is the weakest paradigm because individual studies may differ in length of follow up, in how the sample was selected, and in how sex recidivism was measured</a:t>
          </a:r>
        </a:p>
      </dsp:txBody>
      <dsp:txXfrm>
        <a:off x="80382" y="1984028"/>
        <a:ext cx="6506069" cy="1485862"/>
      </dsp:txXfrm>
    </dsp:sp>
    <dsp:sp modelId="{B7A07A2C-9A93-7041-8CE5-27D9D05B2246}">
      <dsp:nvSpPr>
        <dsp:cNvPr id="0" name=""/>
        <dsp:cNvSpPr/>
      </dsp:nvSpPr>
      <dsp:spPr>
        <a:xfrm>
          <a:off x="0" y="3604993"/>
          <a:ext cx="6666833" cy="1646626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Lussier, P., McCuish, E., St-Pierre, E., &amp; Baguet, A.-L. (2025). Examining Benchmarks of Sexual Recidivism Rates for Short, Moderate, and Long-Term Follow-Up Periods: A Meta-Analysis of Canadian and American Studies. Trauma, Violence, &amp; Abuse, 0(0). https://doi.org/10.1177/15248380251338791 </a:t>
          </a:r>
        </a:p>
      </dsp:txBody>
      <dsp:txXfrm>
        <a:off x="80382" y="3685375"/>
        <a:ext cx="6506069" cy="148586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4B8C4F-1477-1E47-B6A0-5270B380025C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4A7E50-3081-5D4B-91B2-6FFE076235C0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Lussiere et al (2025) grouped studies in terms of length of follow up and compare the base rates for different groups of studies</a:t>
          </a:r>
        </a:p>
      </dsp:txBody>
      <dsp:txXfrm>
        <a:off x="0" y="0"/>
        <a:ext cx="6666833" cy="1363480"/>
      </dsp:txXfrm>
    </dsp:sp>
    <dsp:sp modelId="{8A93E585-37B5-B548-9D81-9E13BCF45E25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CE36F4-2C3D-2F48-A939-011125541C8F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They note that (as one would expect) there is significant heterogeneity of results</a:t>
          </a:r>
        </a:p>
      </dsp:txBody>
      <dsp:txXfrm>
        <a:off x="0" y="1363480"/>
        <a:ext cx="6666833" cy="1363480"/>
      </dsp:txXfrm>
    </dsp:sp>
    <dsp:sp modelId="{D12FA429-6F6E-DC4B-B6C1-24F858DE4798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DC98B9-7789-5B43-A9B2-7356ADEF27E8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The most that can be concluded from their data is that mean sexual recidivism rates ranged from 6% at the shortest follow up (less than 36 months) to 17% at the longest follow up (144 months or longer). </a:t>
          </a:r>
        </a:p>
      </dsp:txBody>
      <dsp:txXfrm>
        <a:off x="0" y="2726960"/>
        <a:ext cx="6666833" cy="1363480"/>
      </dsp:txXfrm>
    </dsp:sp>
    <dsp:sp modelId="{A7C412DD-5FD2-7A45-BFD0-E70F6B2B6ABD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E77EDA-1B04-EA41-96A4-C1A2DF70EE7F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This is not inconsistent with Calculator, but this approach is too inexact to yield results that can speak the accuracy of the Time-Free Calculator. </a:t>
          </a:r>
        </a:p>
      </dsp:txBody>
      <dsp:txXfrm>
        <a:off x="0" y="4090440"/>
        <a:ext cx="6666833" cy="136348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0E05B-0E0A-0E4A-8649-25850F3156D2}">
      <dsp:nvSpPr>
        <dsp:cNvPr id="0" name=""/>
        <dsp:cNvSpPr/>
      </dsp:nvSpPr>
      <dsp:spPr>
        <a:xfrm>
          <a:off x="4802" y="329011"/>
          <a:ext cx="2099658" cy="303138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The Time Free Calculator is based on applying a well-established statistical method to a large person-period sexual recidivism data set drawn from 20 underlying samples. </a:t>
          </a:r>
        </a:p>
      </dsp:txBody>
      <dsp:txXfrm>
        <a:off x="66299" y="390508"/>
        <a:ext cx="1976664" cy="2908388"/>
      </dsp:txXfrm>
    </dsp:sp>
    <dsp:sp modelId="{F4F78A1B-C197-7D43-81AF-8A2A1AB04A5E}">
      <dsp:nvSpPr>
        <dsp:cNvPr id="0" name=""/>
        <dsp:cNvSpPr/>
      </dsp:nvSpPr>
      <dsp:spPr>
        <a:xfrm>
          <a:off x="2314426" y="1584344"/>
          <a:ext cx="445127" cy="520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14426" y="1688487"/>
        <a:ext cx="311589" cy="312429"/>
      </dsp:txXfrm>
    </dsp:sp>
    <dsp:sp modelId="{319F2153-9D1F-CD4F-9EDD-C3DE1DBAEC73}">
      <dsp:nvSpPr>
        <dsp:cNvPr id="0" name=""/>
        <dsp:cNvSpPr/>
      </dsp:nvSpPr>
      <dsp:spPr>
        <a:xfrm>
          <a:off x="2944324" y="329011"/>
          <a:ext cx="2099658" cy="3031382"/>
        </a:xfrm>
        <a:prstGeom prst="roundRect">
          <a:avLst>
            <a:gd name="adj" fmla="val 1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It applies specifically to the recidivism norms for Static-99R and Static-2002R because the same samples used to create the Calculator were also used to create these norms. </a:t>
          </a:r>
        </a:p>
      </dsp:txBody>
      <dsp:txXfrm>
        <a:off x="3005821" y="390508"/>
        <a:ext cx="1976664" cy="2908388"/>
      </dsp:txXfrm>
    </dsp:sp>
    <dsp:sp modelId="{602ADEA1-8998-C048-8962-85FE931627C6}">
      <dsp:nvSpPr>
        <dsp:cNvPr id="0" name=""/>
        <dsp:cNvSpPr/>
      </dsp:nvSpPr>
      <dsp:spPr>
        <a:xfrm>
          <a:off x="5253948" y="1584344"/>
          <a:ext cx="445127" cy="520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253948" y="1688487"/>
        <a:ext cx="311589" cy="312429"/>
      </dsp:txXfrm>
    </dsp:sp>
    <dsp:sp modelId="{5F6F3F66-9197-BB40-B4FB-84B8FACD9A24}">
      <dsp:nvSpPr>
        <dsp:cNvPr id="0" name=""/>
        <dsp:cNvSpPr/>
      </dsp:nvSpPr>
      <dsp:spPr>
        <a:xfrm>
          <a:off x="5883846" y="329011"/>
          <a:ext cx="2099658" cy="3031382"/>
        </a:xfrm>
        <a:prstGeom prst="roundRect">
          <a:avLst>
            <a:gd name="adj" fmla="val 1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 more limited amount of research has been carried out into how well the Calculator generalizes to samples not included in its development </a:t>
          </a:r>
        </a:p>
      </dsp:txBody>
      <dsp:txXfrm>
        <a:off x="5945343" y="390508"/>
        <a:ext cx="1976664" cy="2908388"/>
      </dsp:txXfrm>
    </dsp:sp>
    <dsp:sp modelId="{74B8FBF5-B924-F44C-A322-B69702C336F6}">
      <dsp:nvSpPr>
        <dsp:cNvPr id="0" name=""/>
        <dsp:cNvSpPr/>
      </dsp:nvSpPr>
      <dsp:spPr>
        <a:xfrm>
          <a:off x="8193470" y="1584344"/>
          <a:ext cx="445127" cy="52071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193470" y="1688487"/>
        <a:ext cx="311589" cy="312429"/>
      </dsp:txXfrm>
    </dsp:sp>
    <dsp:sp modelId="{510CCA4B-16CF-A548-97F1-036109C59971}">
      <dsp:nvSpPr>
        <dsp:cNvPr id="0" name=""/>
        <dsp:cNvSpPr/>
      </dsp:nvSpPr>
      <dsp:spPr>
        <a:xfrm>
          <a:off x="8823368" y="329011"/>
          <a:ext cx="2099658" cy="3031382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To date, these studies give results that support the accuracy of the 20-year sexual recidivism rates projected by the Calculator.</a:t>
          </a:r>
        </a:p>
      </dsp:txBody>
      <dsp:txXfrm>
        <a:off x="8884865" y="390508"/>
        <a:ext cx="1976664" cy="290838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A3BB68-FF49-0549-89B7-10634D6F4562}">
      <dsp:nvSpPr>
        <dsp:cNvPr id="0" name=""/>
        <dsp:cNvSpPr/>
      </dsp:nvSpPr>
      <dsp:spPr>
        <a:xfrm>
          <a:off x="0" y="42799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To calculate the initial risk just based on Static-99R</a:t>
          </a:r>
        </a:p>
      </dsp:txBody>
      <dsp:txXfrm>
        <a:off x="62141" y="104940"/>
        <a:ext cx="6542551" cy="1148678"/>
      </dsp:txXfrm>
    </dsp:sp>
    <dsp:sp modelId="{7E21ADFE-7B09-8D40-B521-9D9D90FBC473}">
      <dsp:nvSpPr>
        <dsp:cNvPr id="0" name=""/>
        <dsp:cNvSpPr/>
      </dsp:nvSpPr>
      <dsp:spPr>
        <a:xfrm>
          <a:off x="0" y="1407919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This is one of the option Karl and I proposed some years ago.</a:t>
          </a:r>
        </a:p>
      </dsp:txBody>
      <dsp:txXfrm>
        <a:off x="62141" y="1470060"/>
        <a:ext cx="6542551" cy="1148678"/>
      </dsp:txXfrm>
    </dsp:sp>
    <dsp:sp modelId="{5ABB475B-A53D-7845-8C91-9364836DB643}">
      <dsp:nvSpPr>
        <dsp:cNvPr id="0" name=""/>
        <dsp:cNvSpPr/>
      </dsp:nvSpPr>
      <dsp:spPr>
        <a:xfrm>
          <a:off x="0" y="2773040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It isn’t perfect but all options for this scenario have flaws</a:t>
          </a:r>
        </a:p>
      </dsp:txBody>
      <dsp:txXfrm>
        <a:off x="62141" y="2835181"/>
        <a:ext cx="6542551" cy="1148678"/>
      </dsp:txXfrm>
    </dsp:sp>
    <dsp:sp modelId="{BC67C1CF-F628-E947-A21B-EFAFD3C6B1BF}">
      <dsp:nvSpPr>
        <dsp:cNvPr id="0" name=""/>
        <dsp:cNvSpPr/>
      </dsp:nvSpPr>
      <dsp:spPr>
        <a:xfrm>
          <a:off x="0" y="4138160"/>
          <a:ext cx="6666833" cy="127296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It is perfectly defensible</a:t>
          </a:r>
        </a:p>
      </dsp:txBody>
      <dsp:txXfrm>
        <a:off x="62141" y="4200301"/>
        <a:ext cx="6542551" cy="1148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8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#9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#10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#1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#1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#1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#1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#1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#1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#1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2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#18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17008-8AA2-C440-94A7-109F89775001}" type="datetimeFigureOut">
              <a:rPr lang="en-US" smtClean="0"/>
              <a:t>9/5/26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253147-F665-B548-A9A5-679CC299C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53147-F665-B548-A9A5-679CC299C92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510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1939BA88-0E14-1A25-046B-F013349B16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828085F6-FC62-82BB-66B1-15F18C8EA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/>
              <a:t>David Starts Here</a:t>
            </a:r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D07B51A0-2B56-0FA8-2631-F0C3222B25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A32E7FA-ABB8-2E4A-B0E8-68FC00711FDA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>
            <a:extLst>
              <a:ext uri="{FF2B5EF4-FFF2-40B4-BE49-F238E27FC236}">
                <a16:creationId xmlns:a16="http://schemas.microsoft.com/office/drawing/2014/main" id="{2E015F66-F039-F2C2-0E69-4E799A7F1D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>
            <a:extLst>
              <a:ext uri="{FF2B5EF4-FFF2-40B4-BE49-F238E27FC236}">
                <a16:creationId xmlns:a16="http://schemas.microsoft.com/office/drawing/2014/main" id="{B657CE0D-F5D2-198C-E4BE-9DD43862C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/>
              <a:t>Revision needed due to future release date</a:t>
            </a: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3B6A3251-C6DE-9A5C-245F-1D58FC4345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CAF1C78-9785-2544-9521-24E1087F2BE1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>
            <a:extLst>
              <a:ext uri="{FF2B5EF4-FFF2-40B4-BE49-F238E27FC236}">
                <a16:creationId xmlns:a16="http://schemas.microsoft.com/office/drawing/2014/main" id="{15B6868E-88AE-3B40-C65C-6D9388F9D8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>
            <a:extLst>
              <a:ext uri="{FF2B5EF4-FFF2-40B4-BE49-F238E27FC236}">
                <a16:creationId xmlns:a16="http://schemas.microsoft.com/office/drawing/2014/main" id="{3EC54CF5-5179-7259-7658-80935CEA86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/>
              <a:t>Revision needed</a:t>
            </a: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2E29DDDD-A93B-559E-850A-2E96955DB1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BB1956-3C57-0145-93AC-11C46F0F99F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253147-F665-B548-A9A5-679CC299C92A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60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63F00-BDFB-C440-B789-6DE3846C69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A995B3-D0B8-E044-BBE6-23959B01ED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15890-69EF-FE48-8735-9AA8757B8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145FF-9B61-FE43-BF84-054AB6B5A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BC70E-C2A7-4541-BA5E-11A77E4F4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062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41FE-4426-8C41-85AA-5F0363A9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2FE66-9939-5648-A5A1-3A89E28D5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ECE23-DCB6-214A-9316-42BBC472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679F3-515C-BB46-AB3C-88EEA7181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0E0AD-21F0-C547-9C7F-E714A246D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98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50E-4870-1A47-AA46-5E4D1C906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4F1CD-FAF7-7643-BBA5-13D3B79C0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2B947-2D2B-2947-BC42-DBBC08672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FC456-D5F9-354B-B18C-969841822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A2F1B4-44D0-9A47-ADB8-866427BBC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03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E0B3E-2BD5-6048-935B-82156E8E0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18EA51-71EC-7049-ACC3-D11B8C3EF7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4ED475-2403-D545-BE51-46B183C29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78A01-3DF6-D245-AF64-24B893BCC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2C48F2-AAE5-9341-AFD4-2EEF8544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2EA79-2E25-6640-B7E2-801E2D101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6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2A699-9FC5-DC45-AF26-8F8B84DDF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2BFEB-6D18-A440-9893-63F120D80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DE9BC6-5E72-0A45-B65D-00259CB0A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B05631-F8B2-3246-A463-964642B2E9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D3FE4B-892E-864A-B0BB-FA7AC6CAF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E682CF-E934-774B-8DB3-D8A52C5AA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995478-A999-724D-8596-964523BAA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1C7F36-5201-E041-AEBE-1B67211B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3D3BC-3C38-1F4E-AB0D-D1D913C77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938B07-692B-FA4A-BDBC-8C25B615A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C0A222-897A-B843-8D71-A9CB4461C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EFE3B3-48E6-EE40-A6C4-57F3FBD3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4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6813CA-1432-1442-B979-C6BA47E2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E66B6-0EEE-7848-AAA0-FE64B0318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FCB2B-5229-BA43-BB69-9723DDB3E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1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5DA81-7861-7840-8AAC-1648F2B1D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08D39-D73D-AC48-9C15-BE0A37BC6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3962D-CFB8-E24A-A467-DBEF84F8CA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713966-0E59-5A4C-AC56-4897F4791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1A6933-7673-A14E-99D5-CCE91FFD9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0BF01-C931-594A-BA1F-E0DBBE8A8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1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DB4C-59DF-3C47-8C62-C0671243E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F9B1A4-A5D5-FE47-9CDB-BC472BDF4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09FFA-8FDE-7E45-BC01-69DAFF487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272269-3700-D74E-B3A4-D41A4B06B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C937E-EDC8-0144-8C13-1461BBD31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77C09-1704-8A40-A022-7F7B76EDC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83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84690-EAA1-E240-B48F-D65E88A97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D31FEB-2A2A-814D-86B4-0B981321DD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F18FC-B589-D242-8267-4A1511981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673E12-C81E-2A49-89E4-A476A666F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804CE-7539-104A-ADCF-62A56ACF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6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D32C00-3FF4-8C45-8067-66EE25A191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C4449C-1653-9245-9D2C-1B9C3B9F8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539E0-1708-3B40-A8DB-1F40C97BE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F52DA-49AD-4E4B-AB22-6E0A689A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62AA4-8305-CE49-B6B4-323AEFD3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909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F867B-706C-A9A6-D245-B50AA2F55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643A-D5C1-E74F-A11A-E1E5CAB5C70A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5F3C0-B89A-B4F1-AA8F-3D9893AC9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BA0C3-DD94-6BDB-5082-19AA140DA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54784-46E3-C249-B1DA-46418D50E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8053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954B9C-097A-5C9B-D7CC-8AB4EC988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BC7CD-E14F-154C-97F2-B8F89C2983CF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A1C8B-919A-3B88-ABFB-12C158584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A37CD-D931-02FA-EBE9-2A836B1FA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44515-C548-BB4D-A509-F228A16144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62788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7C7D8-3C13-F3B2-1660-DE2D84D4C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9AF10-B3DB-414B-A656-FF78EBA4673E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C0A7F-D5BF-316E-7E84-ECA6DC55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9054F6-7B10-17CA-2DB2-0FA2A37CF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E94F3-35A7-6C4A-83D5-0BE4766FB8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6980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22B028-2536-0551-B4BF-46A6D2C32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57142-7698-6140-9504-6FC298721F88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07ED59-44B9-8EA9-3580-FE10CC19B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EEFFBC9-B9DA-00D8-F15F-11109D18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C5B71-500A-3F40-AC1D-8111031218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758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4CEC71B-AE70-04F1-0CC9-0C56EBA58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5CE06-C64C-D249-B7CD-E2280ADFF122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D8E7B1C-D0E5-682C-17CA-54645468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DBC9706-88B8-0364-715F-49D0EE160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78E0-C768-6840-AAF6-5759F173CA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912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4B6965-7150-ACB6-B569-C1BD4FCCD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78893-FB01-1847-BCC7-82919D35F66F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9C296D1-A316-53BE-639A-2C2D7453C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2120868-A229-1B31-3267-11D865B36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1DD65-6677-D04F-99CE-F85F7210C7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303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2540319-44ED-62E6-33F7-9B5F66CAD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C3527-E02D-A349-B141-BB167DD97DA9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6C55C2C-5C65-C37F-33C5-F37528F76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101887-5C96-67A6-73E5-0A5531EB2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FFD05-0322-F34F-A919-0DB70F4009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5692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C4E347-0A11-8DDB-F0FB-E7C5C2239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EE7E4-4358-DE49-A4D1-0117D59E5519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ACE7508-FEBC-ED44-3787-406CE4DCA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54AF3B-6E2F-EB27-9FFF-F0A7538AA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76D0F-04A7-8047-A3FF-B939DE3AB0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0369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43BE697-DE41-3C3C-9594-C25DAAA74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B59F9-9ACA-904F-B2A6-40FA45E79EFB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627EEF0-D0F0-E447-BBBD-E08D4E9C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3EDB5D-EC80-88A2-1751-FAC6DB51E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9810E-4A72-6840-BF4F-93C0FD8225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40450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CAA156-9C57-D3B0-9ACC-03A8FEA7E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A15C-348F-2E46-A7ED-868CBD97B680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D49A4-5C22-D4C5-9582-FFAAAE51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81636-78FE-267B-09E5-E58B4BD12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6899D-C580-0C40-80EE-B30BE840EF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75248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7C31B-AF12-3F3C-981C-0D176FAFD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511E4-DEA3-9941-9A2C-676D168A4B8C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3E949-5842-775C-A22F-5F0E0FA8B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641FB-2724-C453-73D7-F769D4CB2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B4D15-5968-FD49-B3E2-25AC94307E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1943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roplets-HD-Content-R1d.png">
            <a:extLst>
              <a:ext uri="{FF2B5EF4-FFF2-40B4-BE49-F238E27FC236}">
                <a16:creationId xmlns:a16="http://schemas.microsoft.com/office/drawing/2014/main" id="{590D26FD-4738-529D-2C73-67ADFCC75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10363827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D96EE-5310-36D2-937E-6A0244B8D1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685800">
              <a:defRPr sz="9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48A87A34-81AB-432B-8DAE-1953F412C126}" type="datetimeFigureOut">
              <a:rPr lang="en-US"/>
              <a:pPr>
                <a:defRPr/>
              </a:pPr>
              <a:t>9/5/26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62AEB-5075-3040-E572-3547A07428D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685800">
              <a:defRPr sz="9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0997D-A6DC-A530-655B-BE63307CACE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685800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63640436-360D-D74E-B95E-DF8A00703F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3475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692D6-6451-B767-1B61-981274127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F418B-D849-9AFE-B53A-109A0FD38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2B612-D12C-7B9A-DDC9-A7B87B4D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D2693-A15A-194C-84F9-C307CEB7A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30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823E5-06F3-6E71-AABE-FB7F4D848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E3637-26D6-EA77-A26E-95E6BE3CE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007E5-BF81-848E-87AD-E00284CB5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7E5CF-E047-3049-98EB-D0D733864C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04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46038-BCC0-6FDB-ACFA-8DFCD25C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F1DE1-5AF0-F65E-38B7-E5B81821F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243E7-BD50-9BE4-35E3-5A4455F8C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283A0-5E92-D14F-90A3-98C69B5D64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5972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9B58C4A-54D2-0A1D-C1C8-1E1F99536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424C69C-25F3-EECC-323D-66B49BFAA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7FC4118-5CE5-8614-F423-F9DCB797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66D7B-B431-D142-BB96-50DD59A6F3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89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6E5173E-25E4-DCAF-12E0-585265F12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35F8E29-2024-2386-5819-FF6034D1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E7735EA-3F4A-FFE7-EE52-BCCE6B396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36907-26AC-5742-8D36-02A3864D2B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062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92F0571-BB5C-56F7-C833-252403CD8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F02D7EF-BFFF-E3A9-6B84-EAC323400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6E1B4C-171D-D4B6-DBC8-EA5D3B4B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A484E-D50A-4B4A-920A-05F1C34035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713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81165EA-F805-42F0-F824-D7F01C91D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06D46E0-5E0D-3904-C7B7-18010ADE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C5BEE5E-E8E0-E2A6-0E77-30FB4BC8A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8F9DA-8CBE-8344-B9D4-CAACB2EF1A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7677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41E72A-611B-C79B-3B2E-F9C1B0470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F0D6801-CC31-00D1-D6DB-171CEA3AF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F310F3-AE11-834C-6425-268BCB80B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7A28D-7A7B-5A42-BC7D-9DC60EDDC7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8390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4B0EC71-C424-90CA-7712-1F486474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EC3440-71D8-9917-22D8-2B5C1B134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90420A-EF18-95A1-29C0-8492C7C7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0F850-906D-E74B-8A58-6C6DC67B2D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3606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45D8B-4A97-249E-8805-A996FC8AB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51E37-335C-A6F2-F03D-C7A7B40BB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1DC59-A850-EB37-6DD3-CA26AC06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FC03D-DE6A-E040-8D89-78DA2D4D9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981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53457-F6A7-16A2-DB79-453773270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9C051-2999-CC6B-3856-F8F1EBBA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493EF-B6AD-1310-56CB-318448347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71162-D677-CF4F-86FA-9CF8B2F0F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6414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Droplets-HD-Content-R1d.png">
            <a:extLst>
              <a:ext uri="{FF2B5EF4-FFF2-40B4-BE49-F238E27FC236}">
                <a16:creationId xmlns:a16="http://schemas.microsoft.com/office/drawing/2014/main" id="{2B023C26-9756-4660-BDC2-589A93F8F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10363827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410A8-E071-E61F-02ED-03B75838CDA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48A87A34-81AB-432B-8DAE-1953F412C126}" type="datetimeFigureOut">
              <a:rPr lang="en-US"/>
              <a:pPr>
                <a:defRPr/>
              </a:pPr>
              <a:t>9/5/26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93D7D-79D5-D578-FF7A-8779D133E54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7EF59-CA37-C929-3E48-390A75CFE10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822038C6-0DE0-4744-ABDA-897BC737AD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77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9B64E0-8293-CF44-A23C-C23E7F7D3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7710FA-C6E5-3045-8BA5-F2113EFF5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4AD4C-5C41-FC42-AE54-52954A04A5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BB937-68EB-9248-A20E-F097FE1A072C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BA8E1-3BCB-804B-BC02-1C23DEB3F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FC73D-DCC5-794E-80B1-B268F67C6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6AA062-790C-9A40-841A-66D8CBA27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2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5EE8423-2B54-1931-B7C6-A4CE825D29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7F30E6F-0AA5-9469-D6A1-348B2BD62F6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57811-4C32-9C64-EC42-0618B857B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26EC41-4000-424D-96E8-01344FA92CAD}" type="datetime1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1725C-30FA-12DA-0536-D5C4F9DC06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7E433-4E24-4DA9-9BDF-BF6765CE8F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02D3344-EDC9-454D-9193-58E26B55F3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87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ECC1DE29-0B04-EC0E-3FDB-E407F69F09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69C4A5A8-51FC-FDD7-9B4E-B14EE3283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D88603-C5EC-F92C-E09A-A5EB0ABB7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AC703E7-B02B-7747-8D3E-ABB95A3542F0}" type="datetimeFigureOut">
              <a:rPr lang="en-US"/>
              <a:pPr>
                <a:defRPr/>
              </a:pPr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951E5-5A62-7B6F-3002-8B88936B7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2095C-D692-BD32-4922-58AFE3CA6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CF72C7-49CB-0D4D-B51C-554881CC6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7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arna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374E2A-0A4D-814C-808F-6DA9EF860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2567" y="818984"/>
            <a:ext cx="6714699" cy="3178689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Projecting to lifetime sexual recidivism ….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9127B5-BF6C-0D4C-BF1C-1B6B0E165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5397" y="4960961"/>
            <a:ext cx="7055893" cy="1078054"/>
          </a:xfrm>
        </p:spPr>
        <p:txBody>
          <a:bodyPr>
            <a:normAutofit/>
          </a:bodyPr>
          <a:lstStyle/>
          <a:p>
            <a:pPr algn="l"/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2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5218D-4AE9-78E9-40E1-21C50A2A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766" y="1146412"/>
            <a:ext cx="9014348" cy="24020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Background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" y="4374554"/>
            <a:ext cx="12192007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40655" y="4374554"/>
            <a:ext cx="4051344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12191984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4380927"/>
            <a:ext cx="12192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8388A6-FFEB-9B46-EB38-A524309C3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9765" y="4892722"/>
            <a:ext cx="6387155" cy="107817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619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2AEC83-5A22-DE4C-B46B-3156EE14D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en-US" sz="4700" dirty="0">
                <a:solidFill>
                  <a:schemeClr val="bg1"/>
                </a:solidFill>
              </a:rPr>
              <a:t>What does “projecting to lifetime” mean?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FEA6DF0F-BD0A-4F80-9442-591A6B3F76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4563493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6762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E9E701-A3CE-D64C-9942-11E897A7B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Why would you want to “project to lifetime”?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436EF-2692-DE40-8DEF-75818FFCD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20-year recidivism rates better embody the total risk represented by the individual</a:t>
            </a:r>
          </a:p>
          <a:p>
            <a:endParaRPr lang="en-US" sz="2400" dirty="0"/>
          </a:p>
          <a:p>
            <a:r>
              <a:rPr lang="en-US" sz="2400" dirty="0"/>
              <a:t>Sometimes the forensic question that psychologists are being asked to provide information about requires estimates of lifetime risk</a:t>
            </a:r>
          </a:p>
          <a:p>
            <a:pPr lvl="1"/>
            <a:r>
              <a:rPr lang="en-US" sz="2000" dirty="0"/>
              <a:t>This is widely understood to be the case in SVP cases</a:t>
            </a:r>
          </a:p>
          <a:p>
            <a:pPr lvl="1"/>
            <a:r>
              <a:rPr lang="en-US" sz="2000" dirty="0"/>
              <a:t>If you don’t estimate lifetime risk, you are not answering the question posed by the law</a:t>
            </a:r>
          </a:p>
        </p:txBody>
      </p:sp>
    </p:spTree>
    <p:extLst>
      <p:ext uri="{BB962C8B-B14F-4D97-AF65-F5344CB8AC3E}">
        <p14:creationId xmlns:p14="http://schemas.microsoft.com/office/powerpoint/2010/main" val="1426073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679DA5-AA2E-0C4A-A9FA-2DA8A57AF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Past Attempts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74E28-73A3-BE4F-B4C0-D6613DEC2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/>
              <a:t>Doren (2009) Empirically based recidivism assessment estimate extrapolations across time and outcome measure. In Anita </a:t>
            </a:r>
            <a:r>
              <a:rPr lang="en-US" sz="2000" dirty="0" err="1"/>
              <a:t>Schlank</a:t>
            </a:r>
            <a:r>
              <a:rPr lang="en-US" sz="2000" dirty="0"/>
              <a:t> (2009) The Sexual Predator. Civic Research Institute</a:t>
            </a:r>
          </a:p>
          <a:p>
            <a:r>
              <a:rPr lang="en-US" sz="2400" dirty="0"/>
              <a:t>Identified six studies which provided both shorter term recidivism rates and rates based on follow ups that went beyond 20 years</a:t>
            </a:r>
          </a:p>
          <a:p>
            <a:r>
              <a:rPr lang="en-US" sz="2400" dirty="0"/>
              <a:t>He reported that the long-term sexual recidivism rate was typically about twice the five-year rate. </a:t>
            </a:r>
          </a:p>
          <a:p>
            <a:r>
              <a:rPr lang="en-US" sz="2400" dirty="0"/>
              <a:t>He therefore recommended doubling obtained five-year rates to get an estimate of the lifetime rate</a:t>
            </a:r>
          </a:p>
        </p:txBody>
      </p:sp>
    </p:spTree>
    <p:extLst>
      <p:ext uri="{BB962C8B-B14F-4D97-AF65-F5344CB8AC3E}">
        <p14:creationId xmlns:p14="http://schemas.microsoft.com/office/powerpoint/2010/main" val="3613851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6EEC6D-EFBE-0A46-8288-B330BB95B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984" y="4230093"/>
            <a:ext cx="4150581" cy="18001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Problem with Doren’s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BA6A1-5F49-2144-8121-D8F75422B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46415" y="4230094"/>
            <a:ext cx="6235268" cy="18001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700"/>
              <a:t>It assumes that the ratio between the 5-year-rate and longer-term rates is the same at all risk levels</a:t>
            </a:r>
          </a:p>
          <a:p>
            <a:r>
              <a:rPr lang="en-US" sz="1700"/>
              <a:t>It turns out that this assumption is wrong</a:t>
            </a:r>
          </a:p>
          <a:p>
            <a:r>
              <a:rPr lang="en-US" sz="1700"/>
              <a:t>From Hanson et al. (2014)</a:t>
            </a:r>
          </a:p>
          <a:p>
            <a:r>
              <a:rPr lang="en-US" sz="1700"/>
              <a:t>The relationship is orderly, but fixed ratios are the wrong metric</a:t>
            </a:r>
          </a:p>
          <a:p>
            <a:endParaRPr lang="en-US" sz="17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9E3D3AA-49C5-2B49-BF8C-5436ED767C2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66420377"/>
              </p:ext>
            </p:extLst>
          </p:nvPr>
        </p:nvGraphicFramePr>
        <p:xfrm>
          <a:off x="1334942" y="458170"/>
          <a:ext cx="9583077" cy="3453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9536">
                  <a:extLst>
                    <a:ext uri="{9D8B030D-6E8A-4147-A177-3AD203B41FA5}">
                      <a16:colId xmlns:a16="http://schemas.microsoft.com/office/drawing/2014/main" val="164634267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2663364765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832617668"/>
                    </a:ext>
                  </a:extLst>
                </a:gridCol>
                <a:gridCol w="2373741">
                  <a:extLst>
                    <a:ext uri="{9D8B030D-6E8A-4147-A177-3AD203B41FA5}">
                      <a16:colId xmlns:a16="http://schemas.microsoft.com/office/drawing/2014/main" val="671786053"/>
                    </a:ext>
                  </a:extLst>
                </a:gridCol>
              </a:tblGrid>
              <a:tr h="1240536">
                <a:tc>
                  <a:txBody>
                    <a:bodyPr/>
                    <a:lstStyle/>
                    <a:p>
                      <a:r>
                        <a:rPr lang="en-US" sz="3300"/>
                        <a:t>S99R Score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5 Yr Sex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15 Yr Sex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Ratio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4095407366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r>
                        <a:rPr lang="en-US" sz="3300"/>
                        <a:t>-3 to -1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2.2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4.7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2.1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245504523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r>
                        <a:rPr lang="en-US" sz="3300"/>
                        <a:t>0 to 4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6.7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12.6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1.9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1683925365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r>
                        <a:rPr lang="en-US" sz="3300"/>
                        <a:t>5+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22.0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31.8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r>
                        <a:rPr lang="en-US" sz="3300"/>
                        <a:t>1.4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3291783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008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6CCD54-87E2-1D6D-2E06-19688A563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Free Project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3DBD8C-3164-C528-D3DF-534F3AC04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Hanson and colleagues explored the effect of time free in the community after release from the index sex offense</a:t>
            </a:r>
          </a:p>
          <a:p>
            <a:r>
              <a:rPr lang="en-US" dirty="0"/>
              <a:t>There were a series of related studies that culminated in developing the Time Free Calculator</a:t>
            </a:r>
          </a:p>
          <a:p>
            <a:r>
              <a:rPr lang="en-US" dirty="0"/>
              <a:t>We used samples collected to create recidivism norms for Static-99R</a:t>
            </a:r>
          </a:p>
        </p:txBody>
      </p:sp>
    </p:spTree>
    <p:extLst>
      <p:ext uri="{BB962C8B-B14F-4D97-AF65-F5344CB8AC3E}">
        <p14:creationId xmlns:p14="http://schemas.microsoft.com/office/powerpoint/2010/main" val="256258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3">
            <a:extLst>
              <a:ext uri="{FF2B5EF4-FFF2-40B4-BE49-F238E27FC236}">
                <a16:creationId xmlns:a16="http://schemas.microsoft.com/office/drawing/2014/main" id="{81C0D585-9884-0940-800D-82B7A07E9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689" y="152400"/>
            <a:ext cx="5140325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857C48-2595-A6C4-0AF1-BFDDADF10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48258"/>
            <a:ext cx="11277600" cy="536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920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6E027C-6409-D213-32E9-207067CFD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172" y="457200"/>
            <a:ext cx="759565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59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8E1CBA-0C42-D49D-6B3C-554176525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6957" y="457200"/>
            <a:ext cx="711808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3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25B5D1-E6BD-8190-9BA3-73BCC88EE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49" y="457200"/>
            <a:ext cx="742950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82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FC54AB-5653-103D-BE0C-2BDDC1279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797" y="457200"/>
            <a:ext cx="10566405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19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46442-0927-3B19-8A0F-CB87E0D20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8EB64-4165-C0C7-33C2-CE45381B9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five years in the community without sexual offending the rate of sex recidivism in the next five years approximately halved</a:t>
            </a:r>
          </a:p>
          <a:p>
            <a:r>
              <a:rPr lang="en-US" dirty="0"/>
              <a:t>This effect is similar for 5 yrs </a:t>
            </a:r>
            <a:r>
              <a:rPr lang="en-US" dirty="0">
                <a:sym typeface="Wingdings" pitchFamily="2" charset="2"/>
              </a:rPr>
              <a:t> 10 yrs and 10 yrs  15 yrs</a:t>
            </a:r>
          </a:p>
          <a:p>
            <a:r>
              <a:rPr lang="en-US" dirty="0">
                <a:sym typeface="Wingdings" pitchFamily="2" charset="2"/>
              </a:rPr>
              <a:t>Similar results are found for </a:t>
            </a:r>
          </a:p>
          <a:p>
            <a:pPr lvl="1"/>
            <a:r>
              <a:rPr lang="en-US" dirty="0">
                <a:sym typeface="Wingdings" pitchFamily="2" charset="2"/>
              </a:rPr>
              <a:t>Those with adult victims vs child victims</a:t>
            </a:r>
          </a:p>
          <a:p>
            <a:pPr lvl="1"/>
            <a:r>
              <a:rPr lang="en-US" dirty="0">
                <a:sym typeface="Wingdings" pitchFamily="2" charset="2"/>
              </a:rPr>
              <a:t>Those released at different ages</a:t>
            </a:r>
          </a:p>
          <a:p>
            <a:pPr lvl="1"/>
            <a:r>
              <a:rPr lang="en-US" dirty="0"/>
              <a:t>Different countries</a:t>
            </a:r>
          </a:p>
          <a:p>
            <a:r>
              <a:rPr lang="en-US" dirty="0"/>
              <a:t>Effect seemed to be bigger for higher risk individuals</a:t>
            </a:r>
          </a:p>
        </p:txBody>
      </p:sp>
    </p:spTree>
    <p:extLst>
      <p:ext uri="{BB962C8B-B14F-4D97-AF65-F5344CB8AC3E}">
        <p14:creationId xmlns:p14="http://schemas.microsoft.com/office/powerpoint/2010/main" val="4266784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1" name="Picture 5">
            <a:extLst>
              <a:ext uri="{FF2B5EF4-FFF2-40B4-BE49-F238E27FC236}">
                <a16:creationId xmlns:a16="http://schemas.microsoft.com/office/drawing/2014/main" id="{D3DD5884-3334-314A-87E6-ABEFE06DD2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533400"/>
            <a:ext cx="824865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9D286-8A00-B051-F919-E51504F0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314A3-8378-0D41-A211-A08FE7D03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up divided into six-month periods with the outcome being sex </a:t>
            </a:r>
            <a:r>
              <a:rPr lang="en-US" dirty="0" err="1"/>
              <a:t>reoffense</a:t>
            </a:r>
            <a:r>
              <a:rPr lang="en-US" dirty="0"/>
              <a:t> or not in each six-month period</a:t>
            </a:r>
          </a:p>
          <a:p>
            <a:pPr lvl="1"/>
            <a:r>
              <a:rPr lang="en-US" dirty="0"/>
              <a:t>Person-Period data set</a:t>
            </a:r>
          </a:p>
          <a:p>
            <a:r>
              <a:rPr lang="en-US" dirty="0"/>
              <a:t>Discrete time survival analysis</a:t>
            </a:r>
          </a:p>
          <a:p>
            <a:r>
              <a:rPr lang="en-US" dirty="0"/>
              <a:t>A logistic model fit the data with the odds of sex recidivism declining by a consistent amount when expressed on the log scale</a:t>
            </a:r>
          </a:p>
          <a:p>
            <a:r>
              <a:rPr lang="en-US" dirty="0"/>
              <a:t>No interaction between the size of the time-free effect when expressed as a decline in the log odds of recidivism and either Static-99R score or sample type</a:t>
            </a:r>
          </a:p>
        </p:txBody>
      </p:sp>
    </p:spTree>
    <p:extLst>
      <p:ext uri="{BB962C8B-B14F-4D97-AF65-F5344CB8AC3E}">
        <p14:creationId xmlns:p14="http://schemas.microsoft.com/office/powerpoint/2010/main" val="1446512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73C1D1-4EFA-1941-B5A3-FA90E3B812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12" b="537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84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DF039-9882-E7D6-7F99-F01EE151A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287F6-2AB8-D54D-65FF-15840D37F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 5 is preferred</a:t>
            </a:r>
          </a:p>
          <a:p>
            <a:r>
              <a:rPr lang="en-US" dirty="0"/>
              <a:t>You can understand this model as having two components</a:t>
            </a:r>
          </a:p>
          <a:p>
            <a:pPr lvl="1"/>
            <a:r>
              <a:rPr lang="en-US" dirty="0"/>
              <a:t>A time-free parameter</a:t>
            </a:r>
          </a:p>
          <a:p>
            <a:pPr lvl="1"/>
            <a:r>
              <a:rPr lang="en-US" dirty="0"/>
              <a:t>A set of parameters specifying initial risk</a:t>
            </a:r>
          </a:p>
          <a:p>
            <a:r>
              <a:rPr lang="en-US" dirty="0"/>
              <a:t>The graph in the next slide may be easier to understand</a:t>
            </a:r>
          </a:p>
          <a:p>
            <a:pPr lvl="1"/>
            <a:r>
              <a:rPr lang="en-US" dirty="0"/>
              <a:t>Note that each curve is generated from the same equation, just with different starting levels of risk</a:t>
            </a:r>
          </a:p>
        </p:txBody>
      </p:sp>
    </p:spTree>
    <p:extLst>
      <p:ext uri="{BB962C8B-B14F-4D97-AF65-F5344CB8AC3E}">
        <p14:creationId xmlns:p14="http://schemas.microsoft.com/office/powerpoint/2010/main" val="32480260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79BD11-5155-6CA5-DA66-B957E2D30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69" y="457200"/>
            <a:ext cx="962526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81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FC5B-E9E9-A260-C243-538379B25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B5E22-37BB-4D67-1A1C-147C6E5BB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also looked to see if there was an effect of non-sexual offenses occurring during the follow up</a:t>
            </a:r>
          </a:p>
          <a:p>
            <a:r>
              <a:rPr lang="en-US" dirty="0"/>
              <a:t>We could only examine this in 13 data sets</a:t>
            </a:r>
          </a:p>
          <a:p>
            <a:r>
              <a:rPr lang="en-US" dirty="0"/>
              <a:t>We found that the occurrence of a nonsexual conviction added a constant amount to the risk</a:t>
            </a:r>
          </a:p>
          <a:p>
            <a:r>
              <a:rPr lang="en-US" dirty="0"/>
              <a:t>It did not interact with the time free effect</a:t>
            </a:r>
          </a:p>
          <a:p>
            <a:pPr lvl="1"/>
            <a:r>
              <a:rPr lang="en-US" dirty="0"/>
              <a:t>Meaning the time-free effect still occurred</a:t>
            </a:r>
          </a:p>
          <a:p>
            <a:pPr lvl="1"/>
            <a:r>
              <a:rPr lang="en-US" dirty="0"/>
              <a:t>The effect of a nonsexual offense was to cancel out 3.3 years of time-free effect</a:t>
            </a:r>
          </a:p>
          <a:p>
            <a:r>
              <a:rPr lang="en-US" dirty="0"/>
              <a:t>A useful way to think of the effect of nonsexual conviction is that it tells us that the person’s risk was higher than we initially supposed</a:t>
            </a:r>
          </a:p>
        </p:txBody>
      </p:sp>
    </p:spTree>
    <p:extLst>
      <p:ext uri="{BB962C8B-B14F-4D97-AF65-F5344CB8AC3E}">
        <p14:creationId xmlns:p14="http://schemas.microsoft.com/office/powerpoint/2010/main" val="200942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D77078-AC0D-7786-DF22-CD7C1DDF0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748" y="457200"/>
            <a:ext cx="764450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666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60CB3-20F3-3E65-155F-5A2C8BEDE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From Time Free to Projection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0EF17-521E-5F39-1D24-656863D4C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We realized that if the time-free effect could be expressed in a way that was constant over the follow up period then it would be possible to project any known rate to a different rate</a:t>
            </a:r>
          </a:p>
          <a:p>
            <a:r>
              <a:rPr lang="en-US" sz="2000" dirty="0"/>
              <a:t>If you know the Year 1 rate, then you can apply the time-free effect to get the Year 2 rate, and then apply the time-free effect to get the Year 3 rate from the Year 2 rate etc. out to as many years as you like</a:t>
            </a:r>
          </a:p>
          <a:p>
            <a:endParaRPr lang="en-US" sz="2000" dirty="0"/>
          </a:p>
          <a:p>
            <a:r>
              <a:rPr lang="en-US" sz="2000" dirty="0"/>
              <a:t>How this is done is described in the next paper</a:t>
            </a:r>
          </a:p>
        </p:txBody>
      </p:sp>
    </p:spTree>
    <p:extLst>
      <p:ext uri="{BB962C8B-B14F-4D97-AF65-F5344CB8AC3E}">
        <p14:creationId xmlns:p14="http://schemas.microsoft.com/office/powerpoint/2010/main" val="2896354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Slide Number Placeholder 3">
            <a:extLst>
              <a:ext uri="{FF2B5EF4-FFF2-40B4-BE49-F238E27FC236}">
                <a16:creationId xmlns:a16="http://schemas.microsoft.com/office/drawing/2014/main" id="{4A466FC2-5D74-834A-A426-4A61F915FE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3D22F83-F606-5D44-80C4-A7DF07905B2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103426" name="Picture 6">
            <a:extLst>
              <a:ext uri="{FF2B5EF4-FFF2-40B4-BE49-F238E27FC236}">
                <a16:creationId xmlns:a16="http://schemas.microsoft.com/office/drawing/2014/main" id="{C957DE82-4EB4-514A-B5AC-48F3ACD84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855914"/>
            <a:ext cx="8229600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Picture 12">
            <a:extLst>
              <a:ext uri="{FF2B5EF4-FFF2-40B4-BE49-F238E27FC236}">
                <a16:creationId xmlns:a16="http://schemas.microsoft.com/office/drawing/2014/main" id="{D68E0742-B024-8A4F-A281-1D9F1D603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5" y="2855914"/>
            <a:ext cx="8231188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Picture 14">
            <a:extLst>
              <a:ext uri="{FF2B5EF4-FFF2-40B4-BE49-F238E27FC236}">
                <a16:creationId xmlns:a16="http://schemas.microsoft.com/office/drawing/2014/main" id="{E4898A20-4BED-454F-8F38-36FD1DF95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4" y="914400"/>
            <a:ext cx="6429375" cy="561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9F0E4-DF74-2722-8E9A-5DA7224A5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45443-256B-0DA5-1194-8D9D80B22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Start from a rate for a given follow up period (say 7% at 5 years)</a:t>
            </a:r>
          </a:p>
          <a:p>
            <a:r>
              <a:rPr lang="en-US" dirty="0"/>
              <a:t>Find the year 1 rate that produces that (say) 5-year rate</a:t>
            </a:r>
          </a:p>
          <a:p>
            <a:pPr lvl="1"/>
            <a:r>
              <a:rPr lang="en-US" dirty="0"/>
              <a:t>This is done through iteration</a:t>
            </a:r>
          </a:p>
          <a:p>
            <a:pPr lvl="1"/>
            <a:r>
              <a:rPr lang="en-US" dirty="0"/>
              <a:t>Guess a year one rate, does it over or underestimate the 5-year rate, adjust the guess to reduce the discrepancy. Repeat until you have the correct year 1 rate</a:t>
            </a:r>
          </a:p>
          <a:p>
            <a:r>
              <a:rPr lang="en-US" dirty="0"/>
              <a:t>Apply the time-free effect starting from that year 1 rate so you get the rates for each successive year</a:t>
            </a:r>
          </a:p>
          <a:p>
            <a:r>
              <a:rPr lang="en-US" dirty="0"/>
              <a:t>Combine these rates so you get the cumulative rate that applies after each year of follow up</a:t>
            </a:r>
          </a:p>
        </p:txBody>
      </p:sp>
    </p:spTree>
    <p:extLst>
      <p:ext uri="{BB962C8B-B14F-4D97-AF65-F5344CB8AC3E}">
        <p14:creationId xmlns:p14="http://schemas.microsoft.com/office/powerpoint/2010/main" val="1069238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F01CF6-2BE1-025C-E804-AF8B3F6AF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We get the estimate of the Time-Free Effect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E265E7-4231-2B85-F75A-19F3C853C2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435116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55111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7C22-4980-5DC2-AA8F-56DEF3D11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DAA44622-4934-09E9-9381-F326F4061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8382000" cy="1143000"/>
          </a:xfrm>
        </p:spPr>
        <p:txBody>
          <a:bodyPr/>
          <a:lstStyle/>
          <a:p>
            <a:r>
              <a:rPr lang="en-CA" altLang="en-US" sz="4000"/>
              <a:t>Equations for Declining Risk over Time</a:t>
            </a:r>
          </a:p>
        </p:txBody>
      </p:sp>
      <p:sp>
        <p:nvSpPr>
          <p:cNvPr id="113666" name="Slide Number Placeholder 3">
            <a:extLst>
              <a:ext uri="{FF2B5EF4-FFF2-40B4-BE49-F238E27FC236}">
                <a16:creationId xmlns:a16="http://schemas.microsoft.com/office/drawing/2014/main" id="{B75486F1-1D91-8A5F-E917-CB36D262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FCF1FF-A41C-8347-9F01-DFB6AF7AD1A6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113667" name="Picture 1">
            <a:extLst>
              <a:ext uri="{FF2B5EF4-FFF2-40B4-BE49-F238E27FC236}">
                <a16:creationId xmlns:a16="http://schemas.microsoft.com/office/drawing/2014/main" id="{A54E147D-B1C2-0B39-C05A-EDDD99FC51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651001"/>
            <a:ext cx="8229600" cy="4424363"/>
          </a:xfr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1C6CD3-9FE0-CA9C-DBE8-C52F9D110856}"/>
              </a:ext>
            </a:extLst>
          </p:cNvPr>
          <p:cNvSpPr/>
          <p:nvPr/>
        </p:nvSpPr>
        <p:spPr>
          <a:xfrm>
            <a:off x="9144000" y="2133600"/>
            <a:ext cx="914400" cy="2286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7609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88BD20-2F17-AE96-32AC-B8302744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Size of Time Free Effect from Model 5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11EF8B-9ABD-D504-66B7-BD66D23581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9157429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1579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7582-BDE0-E50E-7258-68A52DA2C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55A09D27-9F50-DB39-3BAF-390AC2075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Annual Hazards (Score of 2)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333D8D6-6C6E-147C-3BAC-1ECF07C9135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35560" y="1340769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ubtitle 2">
            <a:extLst>
              <a:ext uri="{FF2B5EF4-FFF2-40B4-BE49-F238E27FC236}">
                <a16:creationId xmlns:a16="http://schemas.microsoft.com/office/drawing/2014/main" id="{22D0A7A4-700F-1E89-89DD-31EFC87B01EB}"/>
              </a:ext>
            </a:extLst>
          </p:cNvPr>
          <p:cNvSpPr txBox="1">
            <a:spLocks/>
          </p:cNvSpPr>
          <p:nvPr/>
        </p:nvSpPr>
        <p:spPr>
          <a:xfrm>
            <a:off x="4583113" y="5876926"/>
            <a:ext cx="5041900" cy="5762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CA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Years in the community</a:t>
            </a:r>
          </a:p>
        </p:txBody>
      </p:sp>
      <p:pic>
        <p:nvPicPr>
          <p:cNvPr id="24581" name="Chart 5">
            <a:extLst>
              <a:ext uri="{FF2B5EF4-FFF2-40B4-BE49-F238E27FC236}">
                <a16:creationId xmlns:a16="http://schemas.microsoft.com/office/drawing/2014/main" id="{7616520B-DC12-C208-833C-53D5AEBAE40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57300"/>
            <a:ext cx="7493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2417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480D88-1823-FA4B-AB90-054D1BB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Can we express this more simply?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E1F3A-BA08-2340-A82D-41C704F20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We may have to explain how the 20-year rates are obtained in a way accessible to a court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211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E2C7B46-B24E-4EA5-86DF-BBCCCF2A46DB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6945474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41140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6AEE4-D70C-774C-B59C-0EA7C28E8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You can think of it like this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90E3DE1-4EDD-486E-9AF9-88828E1E65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49129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1132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94E343-26C7-F544-B541-A50152E6A9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45179" y="643467"/>
            <a:ext cx="990164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332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D74172-69FD-938D-B3AA-850633B72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100">
                <a:solidFill>
                  <a:srgbClr val="FFFFFF"/>
                </a:solidFill>
              </a:rPr>
              <a:t>You don’t have to solve these equations yourself to get projected rates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0B70172-9D16-8EC1-4DDC-6599426648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652770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52561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3C48B49-6135-48B6-AC0F-97E5D8D1F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4D1EB3-6365-9B7A-500F-CBB3BAB12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9766" y="1146412"/>
            <a:ext cx="9014348" cy="24020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to Use the Time Free Calculator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8" y="4374554"/>
            <a:ext cx="12192007" cy="248344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40655" y="4374554"/>
            <a:ext cx="4051344" cy="2483446"/>
          </a:xfrm>
          <a:prstGeom prst="rect">
            <a:avLst/>
          </a:prstGeom>
          <a:gradFill>
            <a:gsLst>
              <a:gs pos="4000">
                <a:schemeClr val="accent1">
                  <a:alpha val="21000"/>
                </a:schemeClr>
              </a:gs>
              <a:gs pos="83000">
                <a:schemeClr val="accent1">
                  <a:lumMod val="50000"/>
                  <a:alpha val="61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56AC18-FB41-4977-8B0C-F5082335A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4379429"/>
            <a:ext cx="12191984" cy="1953928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alpha val="5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8" y="4380927"/>
            <a:ext cx="12192000" cy="2019443"/>
          </a:xfrm>
          <a:prstGeom prst="rect">
            <a:avLst/>
          </a:prstGeom>
          <a:gradFill>
            <a:gsLst>
              <a:gs pos="32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45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A6A75-B033-9E84-03A6-F7F34E49F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29765" y="4892722"/>
            <a:ext cx="6387155" cy="107817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6750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FC12BD4-0342-A884-AF5F-C946C1CB9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Excel Time Free Calculator</a:t>
            </a:r>
            <a:endParaRPr lang="en-CA" altLang="en-US"/>
          </a:p>
        </p:txBody>
      </p:sp>
      <p:pic>
        <p:nvPicPr>
          <p:cNvPr id="15363" name="Content Placeholder 5">
            <a:extLst>
              <a:ext uri="{FF2B5EF4-FFF2-40B4-BE49-F238E27FC236}">
                <a16:creationId xmlns:a16="http://schemas.microsoft.com/office/drawing/2014/main" id="{94897B9E-BC83-576B-A9B2-B9EDF610D5F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4069" y="1271451"/>
            <a:ext cx="10833462" cy="4859475"/>
          </a:xfrm>
        </p:spPr>
      </p:pic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924E8F3B-8ADD-E07B-A6B8-54FE42BD07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FA0216CC-28C3-3B47-A3BF-3769C0EBC2C7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35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481A68-72BC-A2DB-FDB6-4CE9D4535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Going to Recap the model briefly then demonstrate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BA31A-C164-C06A-3186-9078985C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6FF182-9DFE-1B55-E034-CC4EC0AAB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34744515-C548-BB4D-A509-F228A1614419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36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1631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4" name="Rectangle 1639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6" name="Rectangle 1639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8" name="Rectangle 1639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00" name="Rectangle 1639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02" name="Freeform: Shape 1640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404" name="Rectangle 1640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6" name="Title 1">
            <a:extLst>
              <a:ext uri="{FF2B5EF4-FFF2-40B4-BE49-F238E27FC236}">
                <a16:creationId xmlns:a16="http://schemas.microsoft.com/office/drawing/2014/main" id="{C9128785-419C-5F17-4593-4C6478593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CA" altLang="en-US" sz="4000">
                <a:solidFill>
                  <a:srgbClr val="FFFFFF"/>
                </a:solidFill>
              </a:rPr>
              <a:t>Statistical Model 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E344E5C-DFD7-1873-A463-D31E8CDFA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704320" y="6455664"/>
            <a:ext cx="448056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  <a:buNone/>
            </a:pPr>
            <a:fld id="{77912541-B25F-5F41-A5F5-53905CB5A4B6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ts val="600"/>
                </a:spcAft>
                <a:buNone/>
              </a:pPr>
              <a:t>37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6390" name="Content Placeholder 2">
            <a:extLst>
              <a:ext uri="{FF2B5EF4-FFF2-40B4-BE49-F238E27FC236}">
                <a16:creationId xmlns:a16="http://schemas.microsoft.com/office/drawing/2014/main" id="{4504108F-9907-0C85-203C-726749DF70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2758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547AF3-D0B2-0367-D168-FC868C604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Key Insight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207FB-B645-A429-DE6E-7D496B171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The time-free effect is constant when the outcome is expressed in logits but not when it is expressed as proportions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A1CF0-0E74-B010-FC25-A1D434541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defRPr/>
            </a:pPr>
            <a:fld id="{34744515-C548-BB4D-A509-F228A1614419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38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1160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D8F9A276-74F9-23AD-DF7E-50E9BABD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/>
          <a:lstStyle/>
          <a:p>
            <a:r>
              <a:rPr lang="en-CA" altLang="en-US"/>
              <a:t>Proportions Compared to Logits</a:t>
            </a:r>
          </a:p>
        </p:txBody>
      </p:sp>
      <p:sp>
        <p:nvSpPr>
          <p:cNvPr id="17411" name="Slide Number Placeholder 3">
            <a:extLst>
              <a:ext uri="{FF2B5EF4-FFF2-40B4-BE49-F238E27FC236}">
                <a16:creationId xmlns:a16="http://schemas.microsoft.com/office/drawing/2014/main" id="{4C4A40DC-5500-E5D2-C7CE-49961DD5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ECF529CB-A4D5-1941-9D7A-00653429A29C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39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3CB32073-7447-6B33-2DA6-52E502C49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1" y="517525"/>
            <a:ext cx="6030913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3D1B7EF-0EE6-EE0F-E17B-5243EAD5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Negative Logistic Curve</a:t>
            </a: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EF48519A-8461-2815-BE48-28D1DBD89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9F9FEE54-5305-8540-9E65-6DB6ADC1DA8A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40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18436" name="Picture 6">
            <a:extLst>
              <a:ext uri="{FF2B5EF4-FFF2-40B4-BE49-F238E27FC236}">
                <a16:creationId xmlns:a16="http://schemas.microsoft.com/office/drawing/2014/main" id="{6FAF6C65-A4A3-4059-5DEE-90E410CC9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31850"/>
            <a:ext cx="6118225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700E66CC-53A6-E47D-A5FC-F0E1643A7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Region of Interest</a:t>
            </a:r>
          </a:p>
        </p:txBody>
      </p:sp>
      <p:sp>
        <p:nvSpPr>
          <p:cNvPr id="19459" name="Slide Number Placeholder 3">
            <a:extLst>
              <a:ext uri="{FF2B5EF4-FFF2-40B4-BE49-F238E27FC236}">
                <a16:creationId xmlns:a16="http://schemas.microsoft.com/office/drawing/2014/main" id="{3C914AA5-2C6C-DC15-700B-627578D477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6403E45E-997E-934A-9E7E-84259CDC8887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41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19460" name="Picture 6">
            <a:extLst>
              <a:ext uri="{FF2B5EF4-FFF2-40B4-BE49-F238E27FC236}">
                <a16:creationId xmlns:a16="http://schemas.microsoft.com/office/drawing/2014/main" id="{AD3D6876-ED19-E468-264B-378845D91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1" y="831850"/>
            <a:ext cx="6118225" cy="611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986D1EC-93D2-3DDD-92E6-393BE44D6C4B}"/>
              </a:ext>
            </a:extLst>
          </p:cNvPr>
          <p:cNvSpPr/>
          <p:nvPr/>
        </p:nvSpPr>
        <p:spPr>
          <a:xfrm>
            <a:off x="6781800" y="4724400"/>
            <a:ext cx="1676400" cy="13017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48F3B206-189E-E82C-75AD-F3AF921C7B5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1" y="533400"/>
            <a:ext cx="8156575" cy="5786438"/>
          </a:xfrm>
          <a:noFill/>
        </p:spPr>
      </p:pic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B6027340-5DED-1600-E776-66B34897E4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07FF5203-26D1-C74C-88A9-67351E856E33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42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CB926D68-63C2-5F19-EED7-E4868AEB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74638"/>
            <a:ext cx="8382000" cy="1143000"/>
          </a:xfrm>
        </p:spPr>
        <p:txBody>
          <a:bodyPr/>
          <a:lstStyle/>
          <a:p>
            <a:r>
              <a:rPr lang="en-CA" altLang="en-US" sz="4000"/>
              <a:t>Equations for Declining Risk over Time</a:t>
            </a:r>
          </a:p>
        </p:txBody>
      </p:sp>
      <p:sp>
        <p:nvSpPr>
          <p:cNvPr id="21507" name="Slide Number Placeholder 3">
            <a:extLst>
              <a:ext uri="{FF2B5EF4-FFF2-40B4-BE49-F238E27FC236}">
                <a16:creationId xmlns:a16="http://schemas.microsoft.com/office/drawing/2014/main" id="{F1C05332-7610-BFE1-D67D-E689A6AC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FE96E0D2-50A5-184F-BC35-FA447E4EB910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43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21508" name="Picture 1">
            <a:extLst>
              <a:ext uri="{FF2B5EF4-FFF2-40B4-BE49-F238E27FC236}">
                <a16:creationId xmlns:a16="http://schemas.microsoft.com/office/drawing/2014/main" id="{AE05E425-339E-9F55-73BE-B3106DE1D8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651001"/>
            <a:ext cx="8229600" cy="4424363"/>
          </a:xfr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8637754-E953-9813-2618-F45258EA0DFD}"/>
              </a:ext>
            </a:extLst>
          </p:cNvPr>
          <p:cNvSpPr/>
          <p:nvPr/>
        </p:nvSpPr>
        <p:spPr>
          <a:xfrm>
            <a:off x="9144000" y="2133600"/>
            <a:ext cx="914400" cy="2286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2E28C48-53CC-4329-91DF-6F54A1DBB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Model 5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4B71D9E5-040B-A4F5-B88E-09971FE34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CA" altLang="en-US" b="1" i="1"/>
              <a:t>Logit annual hazard </a:t>
            </a:r>
            <a:r>
              <a:rPr lang="en-CA" altLang="en-US"/>
              <a:t>= -5.002 - .130 (years offence free) + .329 (Static-99R) + .459 (if treatment sample) + .920 (if High Risk/High Need sample) - .705 (if other sample) -.081 (treatment x Static-99R) -.137 (HRHN x Static-99R) + .070 (other sample x Static-99R)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67881A4E-977D-078D-9973-E646FB04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B02C7DC8-AFBF-1A4C-BD81-208394FC761A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44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9" name="Picture 23558">
            <a:extLst>
              <a:ext uri="{FF2B5EF4-FFF2-40B4-BE49-F238E27FC236}">
                <a16:creationId xmlns:a16="http://schemas.microsoft.com/office/drawing/2014/main" id="{1B1F6FDE-196C-0937-BD89-0B00C9C382E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859" b="11872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563" name="Rectangle 23562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Title 1">
            <a:extLst>
              <a:ext uri="{FF2B5EF4-FFF2-40B4-BE49-F238E27FC236}">
                <a16:creationId xmlns:a16="http://schemas.microsoft.com/office/drawing/2014/main" id="{0D069675-525B-D2D9-59DE-3D720A711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CA" altLang="en-US"/>
              <a:t>Model 5 - Simplified</a:t>
            </a:r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49E0C8D4-360D-4C72-ED92-CB83066B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fld id="{039F7C1E-985E-C34C-BA09-A118041563CE}" type="slidenum">
              <a:rPr lang="en-US" altLang="en-US" sz="1800">
                <a:cs typeface="Arial" panose="020B0604020202020204" pitchFamily="34" charset="0"/>
              </a:rPr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t>45</a:t>
            </a:fld>
            <a:endParaRPr lang="en-US" altLang="en-US" sz="1800">
              <a:cs typeface="Arial" panose="020B0604020202020204" pitchFamily="34" charset="0"/>
            </a:endParaRPr>
          </a:p>
        </p:txBody>
      </p:sp>
      <p:graphicFrame>
        <p:nvGraphicFramePr>
          <p:cNvPr id="23558" name="Content Placeholder 2">
            <a:extLst>
              <a:ext uri="{FF2B5EF4-FFF2-40B4-BE49-F238E27FC236}">
                <a16:creationId xmlns:a16="http://schemas.microsoft.com/office/drawing/2014/main" id="{A4D84706-AB72-B51A-DED1-1CC3175F30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1200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711F784-785A-54FA-8E7F-38024490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Annual Hazards (Score of 2)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7CC6C4C-4972-52F5-C960-F697D0D26FC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35560" y="1340769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ubtitle 2">
            <a:extLst>
              <a:ext uri="{FF2B5EF4-FFF2-40B4-BE49-F238E27FC236}">
                <a16:creationId xmlns:a16="http://schemas.microsoft.com/office/drawing/2014/main" id="{32F29A86-CE51-362E-2107-075DEAFAC0C9}"/>
              </a:ext>
            </a:extLst>
          </p:cNvPr>
          <p:cNvSpPr txBox="1">
            <a:spLocks/>
          </p:cNvSpPr>
          <p:nvPr/>
        </p:nvSpPr>
        <p:spPr>
          <a:xfrm>
            <a:off x="4583113" y="5876926"/>
            <a:ext cx="5041900" cy="5762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CA" sz="24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Years in the community</a:t>
            </a:r>
          </a:p>
        </p:txBody>
      </p:sp>
      <p:pic>
        <p:nvPicPr>
          <p:cNvPr id="24581" name="Chart 5">
            <a:extLst>
              <a:ext uri="{FF2B5EF4-FFF2-40B4-BE49-F238E27FC236}">
                <a16:creationId xmlns:a16="http://schemas.microsoft.com/office/drawing/2014/main" id="{4599BE7C-7D88-6D08-0598-0329DFA7E3B3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57300"/>
            <a:ext cx="74930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753" name="Rectangle 31752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755" name="Rectangle 31754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7" name="Rectangle 31756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59" name="Rectangle 31758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61" name="Rectangle 31760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763" name="Freeform: Shape 31762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1765" name="Rectangle 31764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46" name="Title 1">
            <a:extLst>
              <a:ext uri="{FF2B5EF4-FFF2-40B4-BE49-F238E27FC236}">
                <a16:creationId xmlns:a16="http://schemas.microsoft.com/office/drawing/2014/main" id="{2278595E-F47A-9430-7F32-DF4029B31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Why might individuals desist?</a:t>
            </a:r>
            <a:endParaRPr lang="en-CA" alt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49E53-D81B-719F-4C55-5F2A9FFB1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>
              <a:defRPr/>
            </a:pPr>
            <a:r>
              <a:rPr lang="en-US" sz="2000"/>
              <a:t>Aging</a:t>
            </a:r>
          </a:p>
          <a:p>
            <a:pPr lvl="1">
              <a:defRPr/>
            </a:pPr>
            <a:r>
              <a:rPr lang="en-US" sz="2000"/>
              <a:t>Physical decline</a:t>
            </a:r>
          </a:p>
          <a:p>
            <a:pPr lvl="1">
              <a:defRPr/>
            </a:pPr>
            <a:r>
              <a:rPr lang="en-US" sz="2000"/>
              <a:t>Lower sexual responsiveness</a:t>
            </a:r>
          </a:p>
          <a:p>
            <a:pPr lvl="1">
              <a:defRPr/>
            </a:pPr>
            <a:r>
              <a:rPr lang="en-US" sz="2000"/>
              <a:t>Increased psychological maturity</a:t>
            </a:r>
          </a:p>
          <a:p>
            <a:pPr>
              <a:defRPr/>
            </a:pPr>
            <a:r>
              <a:rPr lang="en-US" sz="2000"/>
              <a:t>Increasing rewards from prosocial life</a:t>
            </a:r>
          </a:p>
          <a:p>
            <a:pPr lvl="1">
              <a:defRPr/>
            </a:pPr>
            <a:r>
              <a:rPr lang="en-US" sz="2000"/>
              <a:t>Success in work &amp; Rewarding leisure activities</a:t>
            </a:r>
          </a:p>
          <a:p>
            <a:pPr lvl="1">
              <a:defRPr/>
            </a:pPr>
            <a:r>
              <a:rPr lang="en-US" sz="2000"/>
              <a:t>Decent friends &amp; Caring intimate partner</a:t>
            </a:r>
          </a:p>
          <a:p>
            <a:pPr>
              <a:defRPr/>
            </a:pPr>
            <a:r>
              <a:rPr lang="en-US" sz="2000"/>
              <a:t>Self-regulating DRF</a:t>
            </a:r>
          </a:p>
          <a:p>
            <a:pPr lvl="1">
              <a:defRPr/>
            </a:pPr>
            <a:r>
              <a:rPr lang="en-US" sz="2000"/>
              <a:t>Learn prosocial ways of living and coping</a:t>
            </a:r>
          </a:p>
          <a:p>
            <a:pPr>
              <a:defRPr/>
            </a:pPr>
            <a:r>
              <a:rPr lang="en-US" sz="2000"/>
              <a:t>Expressing DRF in nonsexual ways</a:t>
            </a:r>
          </a:p>
          <a:p>
            <a:pPr>
              <a:defRPr/>
            </a:pPr>
            <a:endParaRPr lang="en-US" sz="2000"/>
          </a:p>
          <a:p>
            <a:pPr lvl="1">
              <a:defRPr/>
            </a:pPr>
            <a:endParaRPr lang="en-US" sz="2000"/>
          </a:p>
          <a:p>
            <a:pPr lvl="1">
              <a:defRPr/>
            </a:pPr>
            <a:endParaRPr lang="en-CA" sz="2000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5A58525B-281B-9E21-7EAA-E017B8714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704320" y="6455664"/>
            <a:ext cx="448056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57213" indent="-214313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8572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200150" indent="-17145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543050" indent="-17145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0002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4574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9146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371850" indent="-171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  <a:buNone/>
            </a:pPr>
            <a:fld id="{B5D7FC08-F671-D546-AA72-5E3220561593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ts val="600"/>
                </a:spcAft>
                <a:buNone/>
              </a:pPr>
              <a:t>47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86F6CF-81DC-7812-5D3F-93F73F4E2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to do when the index offence is not a sexual offence?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F32FA-E2D6-FD64-384D-C19E0B8260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851F4-1F2A-CC04-52AF-95328ED20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46837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68E94F3-35A7-6C4A-83D5-0BE4766FB8E9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  <a:defRPr/>
              </a:pPr>
              <a:t>48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575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74FA24-CABF-8677-82FF-A5FC8D10E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en-US" sz="3400">
                <a:solidFill>
                  <a:srgbClr val="FFFFFF"/>
                </a:solidFill>
              </a:rPr>
              <a:t>What to do when the index offence is not a sexual offence? </a:t>
            </a:r>
            <a:endParaRPr lang="en-CA" sz="34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1B7D793-2F4A-C079-08C7-DBFE6CC886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54279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0980A65B-AD8A-7AE7-5BA5-7BF646AE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/>
              <a:t>Model for Nonsexual Recidivism</a:t>
            </a: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A4B5C9F7-0119-536F-90DF-BCB12C256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04E6403E-E669-1648-8C14-99C643F9A0BB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50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33796" name="Picture 2">
            <a:extLst>
              <a:ext uri="{FF2B5EF4-FFF2-40B4-BE49-F238E27FC236}">
                <a16:creationId xmlns:a16="http://schemas.microsoft.com/office/drawing/2014/main" id="{84C9F37A-C61C-3750-8EC6-E3029DCE51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1" y="1524000"/>
            <a:ext cx="6361113" cy="4910138"/>
          </a:xfrm>
          <a:noFill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B412CA-0FB3-AF81-FBF1-2D631C7DC316}"/>
              </a:ext>
            </a:extLst>
          </p:cNvPr>
          <p:cNvSpPr/>
          <p:nvPr/>
        </p:nvSpPr>
        <p:spPr>
          <a:xfrm>
            <a:off x="8001000" y="2209800"/>
            <a:ext cx="990600" cy="2209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826" name="Rectangle 3482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28" name="Rectangle 3482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0" name="Rectangle 3482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32" name="Rectangle 3483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834" name="Freeform: Shape 3483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836" name="Rectangle 3483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Title 1">
            <a:extLst>
              <a:ext uri="{FF2B5EF4-FFF2-40B4-BE49-F238E27FC236}">
                <a16:creationId xmlns:a16="http://schemas.microsoft.com/office/drawing/2014/main" id="{854C6979-5F1A-379F-068E-762B6C387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CA" altLang="en-US" sz="4000">
                <a:solidFill>
                  <a:srgbClr val="FFFFFF"/>
                </a:solidFill>
              </a:rPr>
              <a:t>Model 6 - Simplified</a:t>
            </a: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31E2B4B3-8298-80B9-0CAF-036DB5BCC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1704320" y="6455664"/>
            <a:ext cx="448056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  <a:buNone/>
            </a:pPr>
            <a:fld id="{BD00BFE0-1156-214E-B3C2-F6CA041E0660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ts val="600"/>
                </a:spcAft>
                <a:buNone/>
              </a:pPr>
              <a:t>51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4822" name="Content Placeholder 2">
            <a:extLst>
              <a:ext uri="{FF2B5EF4-FFF2-40B4-BE49-F238E27FC236}">
                <a16:creationId xmlns:a16="http://schemas.microsoft.com/office/drawing/2014/main" id="{E1C051FD-5B01-373B-DE01-251867569D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438097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50" name="Rectangle 3584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2" name="Rectangle 3585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4" name="Rectangle 3585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56" name="Rectangle 3585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842" name="Title 1">
            <a:extLst>
              <a:ext uri="{FF2B5EF4-FFF2-40B4-BE49-F238E27FC236}">
                <a16:creationId xmlns:a16="http://schemas.microsoft.com/office/drawing/2014/main" id="{2AC32800-A7D9-DFB2-99CC-360B87F0B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CA" altLang="en-US" sz="4000">
                <a:solidFill>
                  <a:srgbClr val="FFFFFF"/>
                </a:solidFill>
              </a:rPr>
              <a:t>Projection to Lifetime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4F8B3215-AEF2-5154-0EA0-CBDAE7860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11704320" y="6455664"/>
            <a:ext cx="448056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  <a:buNone/>
            </a:pPr>
            <a:fld id="{289DB2DD-DB04-924F-80E2-26EBA9A7132C}" type="slidenum">
              <a:rPr lang="en-US" altLang="en-US" sz="110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ts val="600"/>
                </a:spcAft>
                <a:buNone/>
              </a:pPr>
              <a:t>52</a:t>
            </a:fld>
            <a:endParaRPr lang="en-US" altLang="en-US" sz="110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35846" name="Content Placeholder 2">
            <a:extLst>
              <a:ext uri="{FF2B5EF4-FFF2-40B4-BE49-F238E27FC236}">
                <a16:creationId xmlns:a16="http://schemas.microsoft.com/office/drawing/2014/main" id="{AC2C92BA-09BC-F6AB-DBAC-0AF1E95C7C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48336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972767C3-E6D7-6AF4-AB9E-210C508DE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247650"/>
            <a:ext cx="2438400" cy="1066800"/>
          </a:xfrm>
        </p:spPr>
        <p:txBody>
          <a:bodyPr/>
          <a:lstStyle/>
          <a:p>
            <a:r>
              <a:rPr lang="en-US" altLang="en-US" sz="2000"/>
              <a:t>2021 STATIC Evaluators’ Workbook</a:t>
            </a:r>
            <a:endParaRPr lang="en-CA" altLang="en-US" sz="2000"/>
          </a:p>
        </p:txBody>
      </p:sp>
      <p:pic>
        <p:nvPicPr>
          <p:cNvPr id="37891" name="Content Placeholder 5">
            <a:extLst>
              <a:ext uri="{FF2B5EF4-FFF2-40B4-BE49-F238E27FC236}">
                <a16:creationId xmlns:a16="http://schemas.microsoft.com/office/drawing/2014/main" id="{58047B8F-A512-BF0D-6154-8BE8CBBA2A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36525"/>
            <a:ext cx="5105400" cy="6580188"/>
          </a:xfrm>
        </p:spPr>
      </p:pic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5A25C052-77EE-3BA5-C173-279641FEC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FACB760F-8FF7-E54C-9FD1-270F3AF334D3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53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sp>
        <p:nvSpPr>
          <p:cNvPr id="37893" name="TextBox 6">
            <a:extLst>
              <a:ext uri="{FF2B5EF4-FFF2-40B4-BE49-F238E27FC236}">
                <a16:creationId xmlns:a16="http://schemas.microsoft.com/office/drawing/2014/main" id="{7F450531-5A9C-E50D-9D8B-EA8019C6F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3581400"/>
            <a:ext cx="2438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>
                <a:solidFill>
                  <a:prstClr val="black"/>
                </a:solidFill>
                <a:cs typeface="Arial" panose="020B0604020202020204" pitchFamily="34" charset="0"/>
              </a:rPr>
              <a:t>20-year projections start with 5-year and 10-year rates, then average</a:t>
            </a:r>
            <a:endParaRPr lang="en-CA" altLang="en-US" sz="18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F0F784-3CAF-EA81-3EEB-4A0D4CE89851}"/>
              </a:ext>
            </a:extLst>
          </p:cNvPr>
          <p:cNvSpPr/>
          <p:nvPr/>
        </p:nvSpPr>
        <p:spPr>
          <a:xfrm>
            <a:off x="9372600" y="2133600"/>
            <a:ext cx="609600" cy="3505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21" name="Rectangle 389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23" name="Rectangle 38922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25" name="Rectangle 3892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27" name="Rectangle 38926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929" name="Freeform: Shape 38928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931" name="Rectangle 38930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Title 1">
            <a:extLst>
              <a:ext uri="{FF2B5EF4-FFF2-40B4-BE49-F238E27FC236}">
                <a16:creationId xmlns:a16="http://schemas.microsoft.com/office/drawing/2014/main" id="{A8A757BA-DFDF-9388-981D-BA80AB49D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altLang="en-US" sz="4000">
                <a:solidFill>
                  <a:srgbClr val="FFFFFF"/>
                </a:solidFill>
              </a:rPr>
              <a:t>These projections are…</a:t>
            </a:r>
          </a:p>
        </p:txBody>
      </p:sp>
      <p:graphicFrame>
        <p:nvGraphicFramePr>
          <p:cNvPr id="38917" name="Content Placeholder 2">
            <a:extLst>
              <a:ext uri="{FF2B5EF4-FFF2-40B4-BE49-F238E27FC236}">
                <a16:creationId xmlns:a16="http://schemas.microsoft.com/office/drawing/2014/main" id="{22DBCCD5-E2A5-9A7E-C781-281C3EF743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48650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>
            <a:extLst>
              <a:ext uri="{FF2B5EF4-FFF2-40B4-BE49-F238E27FC236}">
                <a16:creationId xmlns:a16="http://schemas.microsoft.com/office/drawing/2014/main" id="{EBEA8108-61F1-7E88-19C6-8DA4C3B5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2021 STATIC WORKBOOK</a:t>
            </a:r>
          </a:p>
        </p:txBody>
      </p:sp>
      <p:sp>
        <p:nvSpPr>
          <p:cNvPr id="43011" name="Content Placeholder 4">
            <a:extLst>
              <a:ext uri="{FF2B5EF4-FFF2-40B4-BE49-F238E27FC236}">
                <a16:creationId xmlns:a16="http://schemas.microsoft.com/office/drawing/2014/main" id="{F3FC83CD-D121-4828-A9D0-DE1E73147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1381125"/>
            <a:ext cx="8229600" cy="5310188"/>
          </a:xfrm>
        </p:spPr>
        <p:txBody>
          <a:bodyPr/>
          <a:lstStyle/>
          <a:p>
            <a:r>
              <a:rPr lang="en-US" altLang="en-US"/>
              <a:t>20-Year Projections for Static-99R and Static-2002R for Routine and HRHN samples</a:t>
            </a:r>
          </a:p>
          <a:p>
            <a:r>
              <a:rPr lang="en-US" altLang="en-US"/>
              <a:t>If you want to use other actuarial sexual recidivism risk tools</a:t>
            </a:r>
          </a:p>
          <a:p>
            <a:pPr lvl="1"/>
            <a:r>
              <a:rPr lang="en-US" altLang="en-US"/>
              <a:t>Static (RM-2000S, VASOR-2, MnSOST-4)</a:t>
            </a:r>
          </a:p>
          <a:p>
            <a:pPr lvl="1"/>
            <a:r>
              <a:rPr lang="en-US" altLang="en-US"/>
              <a:t>Static/Dynamic (Static/STABLE-2007, VRS-SO)</a:t>
            </a:r>
          </a:p>
          <a:p>
            <a:r>
              <a:rPr lang="en-US" altLang="en-US"/>
              <a:t>Then you need to use the Time-Free Calculator to get projected 20-year risk estimates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id="{A4151556-93C8-513E-3856-125739C31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Time-Free Calculator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id="{180C63A3-52F9-1EEC-BCED-2BCC91868F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You can download it from </a:t>
            </a:r>
            <a:r>
              <a:rPr lang="en-US" altLang="en-US">
                <a:hlinkClick r:id="rId3"/>
              </a:rPr>
              <a:t>www.saarna.org</a:t>
            </a:r>
            <a:endParaRPr lang="en-US" altLang="en-US"/>
          </a:p>
          <a:p>
            <a:r>
              <a:rPr lang="en-US" altLang="en-US"/>
              <a:t>Make sure you download the manual for it too</a:t>
            </a:r>
          </a:p>
          <a:p>
            <a:r>
              <a:rPr lang="en-US" altLang="en-US"/>
              <a:t>It takes as input</a:t>
            </a:r>
          </a:p>
          <a:p>
            <a:pPr lvl="1"/>
            <a:r>
              <a:rPr lang="en-US" altLang="en-US"/>
              <a:t>Initial risk at some specified follow up</a:t>
            </a:r>
          </a:p>
          <a:p>
            <a:pPr lvl="1"/>
            <a:r>
              <a:rPr lang="en-US" altLang="en-US"/>
              <a:t>Date of release from index offense</a:t>
            </a:r>
          </a:p>
          <a:p>
            <a:pPr lvl="1"/>
            <a:r>
              <a:rPr lang="en-US" altLang="en-US"/>
              <a:t>Any non-sexual offense (and date)</a:t>
            </a:r>
          </a:p>
          <a:p>
            <a:pPr lvl="1"/>
            <a:r>
              <a:rPr lang="en-US" altLang="en-US"/>
              <a:t>Any removals from the community since release from index (and how long) 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27175328-FD34-0111-BA36-8343A0716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/>
          <a:lstStyle/>
          <a:p>
            <a:r>
              <a:rPr lang="en-US" altLang="en-US"/>
              <a:t>Before Using it for the first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DDA1-1C0A-4BAD-1A8C-3E331484E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830763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/>
              <a:t>You need an up-to-date version of Excel</a:t>
            </a:r>
          </a:p>
          <a:p>
            <a:pPr>
              <a:defRPr/>
            </a:pPr>
            <a:r>
              <a:rPr lang="en-US" dirty="0"/>
              <a:t>If asked, allow it to run Macros</a:t>
            </a:r>
          </a:p>
          <a:p>
            <a:pPr>
              <a:defRPr/>
            </a:pPr>
            <a:r>
              <a:rPr lang="en-US" dirty="0"/>
              <a:t>Excel has to be configured to support iterative calculations</a:t>
            </a:r>
          </a:p>
          <a:p>
            <a:pPr lvl="1">
              <a:defRPr/>
            </a:pPr>
            <a:r>
              <a:rPr lang="en-US" dirty="0"/>
              <a:t>In Windows version: </a:t>
            </a:r>
          </a:p>
          <a:p>
            <a:pPr lvl="2">
              <a:defRPr/>
            </a:pPr>
            <a:r>
              <a:rPr lang="en-US" dirty="0"/>
              <a:t>File-&gt;Options-&gt;Formulas</a:t>
            </a:r>
          </a:p>
          <a:p>
            <a:pPr lvl="2">
              <a:defRPr/>
            </a:pPr>
            <a:r>
              <a:rPr lang="en-US" dirty="0"/>
              <a:t>Check “Enable iterative calculations”</a:t>
            </a:r>
          </a:p>
          <a:p>
            <a:pPr lvl="2">
              <a:defRPr/>
            </a:pPr>
            <a:r>
              <a:rPr lang="en-US" dirty="0"/>
              <a:t>Set “Maximum iterations” to 10,000</a:t>
            </a:r>
          </a:p>
          <a:p>
            <a:pPr lvl="2">
              <a:defRPr/>
            </a:pPr>
            <a:r>
              <a:rPr lang="en-US" dirty="0"/>
              <a:t>Set “Maximum Change” to 0.0001</a:t>
            </a:r>
          </a:p>
          <a:p>
            <a:pPr lvl="1">
              <a:defRPr/>
            </a:pPr>
            <a:r>
              <a:rPr lang="en-US" dirty="0"/>
              <a:t>In Apple version (laptops and desktops)</a:t>
            </a:r>
          </a:p>
          <a:p>
            <a:pPr lvl="2">
              <a:defRPr/>
            </a:pPr>
            <a:r>
              <a:rPr lang="en-US" dirty="0"/>
              <a:t>Excel-&gt;Preferences-&gt;Calculation</a:t>
            </a:r>
          </a:p>
          <a:p>
            <a:pPr lvl="2">
              <a:defRPr/>
            </a:pPr>
            <a:r>
              <a:rPr lang="en-US" dirty="0"/>
              <a:t>Check “Use iterative calculations”</a:t>
            </a:r>
          </a:p>
          <a:p>
            <a:pPr lvl="2">
              <a:defRPr/>
            </a:pPr>
            <a:r>
              <a:rPr lang="en-US" dirty="0"/>
              <a:t>Set “Maximum iterations” to 10,000</a:t>
            </a:r>
          </a:p>
          <a:p>
            <a:pPr lvl="2">
              <a:defRPr/>
            </a:pPr>
            <a:r>
              <a:rPr lang="en-US" dirty="0"/>
              <a:t>Set “Maximum Change” to 0.0001</a:t>
            </a:r>
          </a:p>
          <a:p>
            <a:pPr lvl="1">
              <a:defRPr/>
            </a:pPr>
            <a:r>
              <a:rPr lang="en-US" dirty="0"/>
              <a:t>Make sure you save these settings</a:t>
            </a:r>
          </a:p>
          <a:p>
            <a:pPr>
              <a:defRPr/>
            </a:pPr>
            <a:r>
              <a:rPr lang="en-US" dirty="0"/>
              <a:t>You will have to do this every time Excel is updated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FC1DCBE2-E758-924C-0F12-C4197D52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Before using it this time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7226D2D6-31F1-053E-ACB5-980A9AD07F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Click “Reset” twice</a:t>
            </a:r>
          </a:p>
          <a:p>
            <a:r>
              <a:rPr lang="en-US" altLang="en-US"/>
              <a:t>Wait until fields clear</a:t>
            </a:r>
          </a:p>
          <a:p>
            <a:r>
              <a:rPr lang="en-US" altLang="en-US"/>
              <a:t>Note that even if the fields visible to you are empty there may be values in the fields not visible to you that have values from a previous use that need to be cleared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E5015767-2665-A3AD-2547-89F53416B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92162"/>
          </a:xfrm>
        </p:spPr>
        <p:txBody>
          <a:bodyPr/>
          <a:lstStyle/>
          <a:p>
            <a:r>
              <a:rPr lang="en-US" altLang="en-US" sz="3600"/>
              <a:t>Variation in Estimate due to Iteration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A0BC16ED-9CDC-77B8-81E8-E20BD59944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066801"/>
            <a:ext cx="8229600" cy="5059363"/>
          </a:xfrm>
        </p:spPr>
        <p:txBody>
          <a:bodyPr/>
          <a:lstStyle/>
          <a:p>
            <a:r>
              <a:rPr lang="en-US" altLang="en-US" sz="2400"/>
              <a:t>The initial risk is approximated from the recidivism rate you enter into the calculator using an iterative process</a:t>
            </a:r>
          </a:p>
          <a:p>
            <a:r>
              <a:rPr lang="en-US" altLang="en-US" sz="2400"/>
              <a:t>Iteration is continued until it gets an initial risk that sufficiently well reproduces the initial risk you entered</a:t>
            </a:r>
          </a:p>
          <a:p>
            <a:r>
              <a:rPr lang="en-US" altLang="en-US" sz="2400"/>
              <a:t>If you repeatedly run the calculator with the same inputs the estimate of initial risk will be slightly different each time and this can lead to the final 20-year projection being slightly different</a:t>
            </a:r>
          </a:p>
          <a:p>
            <a:r>
              <a:rPr lang="en-US" altLang="en-US" sz="2400"/>
              <a:t>This effect is small (no larger than a quarter of a percentage point – e.g., 25.6 vs. 25.7)</a:t>
            </a:r>
          </a:p>
          <a:p>
            <a:r>
              <a:rPr lang="en-US" altLang="en-US" sz="2400"/>
              <a:t>If you care about such small differences, run the calculator three or four times and take the most common result or, if no result is more common, average them</a:t>
            </a:r>
          </a:p>
        </p:txBody>
      </p:sp>
      <p:sp>
        <p:nvSpPr>
          <p:cNvPr id="48132" name="Slide Number Placeholder 3">
            <a:extLst>
              <a:ext uri="{FF2B5EF4-FFF2-40B4-BE49-F238E27FC236}">
                <a16:creationId xmlns:a16="http://schemas.microsoft.com/office/drawing/2014/main" id="{C74CAF14-CEE1-CA71-245E-F1882945E6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C2C4366B-AAD1-FA48-A3ED-FE8EEE524E3E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59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Circular jigsaw puzzle">
            <a:extLst>
              <a:ext uri="{FF2B5EF4-FFF2-40B4-BE49-F238E27FC236}">
                <a16:creationId xmlns:a16="http://schemas.microsoft.com/office/drawing/2014/main" id="{AD920658-4F8C-0C21-32EE-78DCEF428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Title 1">
            <a:extLst>
              <a:ext uri="{FF2B5EF4-FFF2-40B4-BE49-F238E27FC236}">
                <a16:creationId xmlns:a16="http://schemas.microsoft.com/office/drawing/2014/main" id="{2E442FB1-8B1B-AE2C-EA48-32101754DD08}"/>
              </a:ext>
            </a:extLst>
          </p:cNvPr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7900" y="1574800"/>
            <a:ext cx="7696200" cy="2692400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B0A1ECB7-A674-5DF1-4145-47859770F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>
                <a:solidFill>
                  <a:srgbClr val="FFFFFF"/>
                </a:solidFill>
              </a:rPr>
              <a:t>Example</a:t>
            </a:r>
          </a:p>
        </p:txBody>
      </p:sp>
      <p:sp>
        <p:nvSpPr>
          <p:cNvPr id="50179" name="Content Placeholder 2">
            <a:extLst>
              <a:ext uri="{FF2B5EF4-FFF2-40B4-BE49-F238E27FC236}">
                <a16:creationId xmlns:a16="http://schemas.microsoft.com/office/drawing/2014/main" id="{9FF72628-6CCD-92E5-17F6-545275D380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209800" y="2366964"/>
            <a:ext cx="7772400" cy="3424237"/>
          </a:xfrm>
        </p:spPr>
        <p:txBody>
          <a:bodyPr anchor="ctr"/>
          <a:lstStyle/>
          <a:p>
            <a:r>
              <a:rPr lang="en-US" altLang="en-US" sz="2400"/>
              <a:t>John Smith is serving a prison sentence for a sex offense</a:t>
            </a:r>
          </a:p>
          <a:p>
            <a:r>
              <a:rPr lang="en-US" altLang="en-US" sz="2400"/>
              <a:t>You are asked to assess his risk for sexual recidivism </a:t>
            </a:r>
            <a:r>
              <a:rPr lang="en-US" altLang="en-US" sz="2400">
                <a:solidFill>
                  <a:srgbClr val="FF0000"/>
                </a:solidFill>
              </a:rPr>
              <a:t>if he were to be released today</a:t>
            </a:r>
          </a:p>
          <a:p>
            <a:r>
              <a:rPr lang="en-US" altLang="en-US" sz="2400"/>
              <a:t>He is aged 37, his Static-99R is a 4, his STABLE-2007 is a 12, based on this you </a:t>
            </a:r>
            <a:r>
              <a:rPr lang="en-US" altLang="en-US" sz="2400">
                <a:solidFill>
                  <a:srgbClr val="FF0000"/>
                </a:solidFill>
              </a:rPr>
              <a:t>estimate his 5-year sexual recidivism risk as 13.6% </a:t>
            </a:r>
            <a:r>
              <a:rPr lang="en-US" altLang="en-US" sz="2400"/>
              <a:t>(Risk Level IVa) </a:t>
            </a:r>
          </a:p>
          <a:p>
            <a:r>
              <a:rPr lang="en-US" altLang="en-US" sz="2400"/>
              <a:t>How do you get to his 20-year risk using the Calculator?</a:t>
            </a:r>
          </a:p>
          <a:p>
            <a:r>
              <a:rPr lang="en-US" altLang="en-US" sz="2400"/>
              <a:t>Example was run on September 16</a:t>
            </a:r>
            <a:r>
              <a:rPr lang="en-US" altLang="en-US" sz="2400" baseline="30000"/>
              <a:t>th</a:t>
            </a:r>
            <a:r>
              <a:rPr lang="en-US" altLang="en-US" sz="2400"/>
              <a:t>, 2021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Diagram&#10;&#10;Description automatically generated">
            <a:extLst>
              <a:ext uri="{FF2B5EF4-FFF2-40B4-BE49-F238E27FC236}">
                <a16:creationId xmlns:a16="http://schemas.microsoft.com/office/drawing/2014/main" id="{EAF23D08-5063-B2A8-7F35-0FF39EB1F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Graphical user interface, diagram&#10;&#10;Description automatically generated">
            <a:extLst>
              <a:ext uri="{FF2B5EF4-FFF2-40B4-BE49-F238E27FC236}">
                <a16:creationId xmlns:a16="http://schemas.microsoft.com/office/drawing/2014/main" id="{7999858D-5EA8-53CB-488F-9A1CAD5E9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Diagram&#10;&#10;Description automatically generated">
            <a:extLst>
              <a:ext uri="{FF2B5EF4-FFF2-40B4-BE49-F238E27FC236}">
                <a16:creationId xmlns:a16="http://schemas.microsoft.com/office/drawing/2014/main" id="{6E39ABB4-9D26-F2CB-A019-E34A8648C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id="{4CC718F2-D12D-D53B-7589-F2C7FCFC70C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52701" y="2595563"/>
            <a:ext cx="7292975" cy="2762250"/>
          </a:xfrm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en-US" altLang="en-US" b="1"/>
              <a:t>13.6% at 5 years </a:t>
            </a:r>
            <a:r>
              <a:rPr lang="en-US" altLang="en-US" b="1">
                <a:sym typeface="Wingdings" pitchFamily="2" charset="2"/>
              </a:rPr>
              <a:t> 24.7% at 20 years</a:t>
            </a:r>
            <a:endParaRPr lang="en-US" altLang="en-US" b="1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DE3A5070-343C-7B21-5A79-7A2D6F855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30163"/>
            <a:ext cx="8229600" cy="1143000"/>
          </a:xfrm>
        </p:spPr>
        <p:txBody>
          <a:bodyPr/>
          <a:lstStyle/>
          <a:p>
            <a:r>
              <a:rPr lang="en-US" altLang="en-US"/>
              <a:t>Now your 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73E32-BEA8-E124-7790-C30DEFA90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0" y="990600"/>
            <a:ext cx="8229600" cy="5638800"/>
          </a:xfrm>
        </p:spPr>
        <p:txBody>
          <a:bodyPr/>
          <a:lstStyle/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5-year sexual recidivism rate of 28%</a:t>
            </a:r>
          </a:p>
          <a:p>
            <a:pPr marL="457200" lvl="1" indent="0">
              <a:buNone/>
              <a:defRPr/>
            </a:pPr>
            <a:r>
              <a:rPr lang="en-US" dirty="0"/>
              <a:t>What is the 20-year sexual recidivism rate?</a:t>
            </a:r>
          </a:p>
          <a:p>
            <a:pPr marL="514350" indent="-514350">
              <a:buFont typeface="+mj-lt"/>
              <a:buAutoNum type="alphaUcPeriod"/>
              <a:defRPr/>
            </a:pPr>
            <a:r>
              <a:rPr lang="en-US" dirty="0"/>
              <a:t>10-year sexual recidivism rate of 32%</a:t>
            </a:r>
          </a:p>
          <a:p>
            <a:pPr marL="457200" lvl="1" indent="0">
              <a:buNone/>
              <a:defRPr/>
            </a:pPr>
            <a:r>
              <a:rPr lang="en-US" dirty="0"/>
              <a:t>What is the 20-year sexual recidivism rate?</a:t>
            </a:r>
          </a:p>
          <a:p>
            <a:pPr marL="0" indent="0">
              <a:buNone/>
              <a:defRPr/>
            </a:pPr>
            <a:r>
              <a:rPr lang="en-US" dirty="0"/>
              <a:t>Use today’s date (2022-04-11) as release date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Please post your answers in the Chat</a:t>
            </a:r>
          </a:p>
          <a:p>
            <a:pPr>
              <a:defRPr/>
            </a:pPr>
            <a:r>
              <a:rPr lang="en-US" dirty="0"/>
              <a:t>If you have a problem using the calculator, please use the Chat to explain it and I will try to help you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>
            <a:extLst>
              <a:ext uri="{FF2B5EF4-FFF2-40B4-BE49-F238E27FC236}">
                <a16:creationId xmlns:a16="http://schemas.microsoft.com/office/drawing/2014/main" id="{8A1691B1-3943-C352-2582-E13D831B8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258762"/>
          </a:xfrm>
        </p:spPr>
        <p:txBody>
          <a:bodyPr/>
          <a:lstStyle/>
          <a:p>
            <a:r>
              <a:rPr lang="en-US" altLang="en-US" sz="3200"/>
              <a:t>Answer for A</a:t>
            </a:r>
          </a:p>
        </p:txBody>
      </p:sp>
      <p:pic>
        <p:nvPicPr>
          <p:cNvPr id="56323" name="Content Placeholder 5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8921988C-03BE-4B72-C410-26661B17AB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685801"/>
            <a:ext cx="8229600" cy="5897563"/>
          </a:xfrm>
        </p:spPr>
      </p:pic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19AF61C8-14A3-26D1-DFFB-B8832BFBC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AE5C08DE-3EE8-4342-BD52-5F9C283894CE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67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2C2BB081-8A8F-BE1C-791E-4C0188E4A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 for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6D89A-7C87-FF0A-15ED-5CBD219C2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5-year sexual recidivism rate of 28%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dirty="0"/>
              <a:t>20-year sexual recidivism rate = 47.4%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4">
            <a:extLst>
              <a:ext uri="{FF2B5EF4-FFF2-40B4-BE49-F238E27FC236}">
                <a16:creationId xmlns:a16="http://schemas.microsoft.com/office/drawing/2014/main" id="{486CFED3-6C8E-DB5E-E223-2622E1C7A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76200"/>
            <a:ext cx="8229600" cy="533400"/>
          </a:xfrm>
        </p:spPr>
        <p:txBody>
          <a:bodyPr/>
          <a:lstStyle/>
          <a:p>
            <a:r>
              <a:rPr lang="en-US" altLang="en-US"/>
              <a:t>Answer for B</a:t>
            </a:r>
          </a:p>
        </p:txBody>
      </p:sp>
      <p:sp>
        <p:nvSpPr>
          <p:cNvPr id="58371" name="Slide Number Placeholder 3">
            <a:extLst>
              <a:ext uri="{FF2B5EF4-FFF2-40B4-BE49-F238E27FC236}">
                <a16:creationId xmlns:a16="http://schemas.microsoft.com/office/drawing/2014/main" id="{241AB4E1-5438-B14B-5C3C-8942FB7990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5164F41F-6C1A-9841-AAE8-46DCAB1B3999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69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58372" name="Picture 8" descr="Graphical user interface, diagram, table&#10;&#10;Description automatically generated">
            <a:extLst>
              <a:ext uri="{FF2B5EF4-FFF2-40B4-BE49-F238E27FC236}">
                <a16:creationId xmlns:a16="http://schemas.microsoft.com/office/drawing/2014/main" id="{D7F6E1DF-EFBE-22DA-FE72-7C735E027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36589"/>
            <a:ext cx="9144000" cy="558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D440F527-2C52-2C8A-30C2-0EB64485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 for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9A2F7-CC6C-5330-A8EC-6BEC1053D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10-year sexual recidivism rate of 32%</a:t>
            </a:r>
          </a:p>
          <a:p>
            <a:pPr lvl="1">
              <a:buFont typeface="Wingdings" panose="05000000000000000000" pitchFamily="2" charset="2"/>
              <a:buChar char="Ø"/>
              <a:defRPr/>
            </a:pPr>
            <a:r>
              <a:rPr lang="en-US" dirty="0"/>
              <a:t>20-year sexual recidivism rate = 38.9%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DDF824-3961-524F-F440-BED52E32C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9D91B5-38AA-05B3-3BA7-0097B509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What about Life Expectancy?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6AC5868A-A4B5-15C2-2FD1-8FDCE7C750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003832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7943252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7D4B25-6CDC-4AFF-8F53-0737C1818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CB4331-DE79-2EEC-6A25-A0CBDB94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Life Expectancy of 12 years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1F59BCA-2DA9-DF6C-FC5C-75D306F257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39031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82309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4" descr="Circular jigsaw puzzle">
            <a:extLst>
              <a:ext uri="{FF2B5EF4-FFF2-40B4-BE49-F238E27FC236}">
                <a16:creationId xmlns:a16="http://schemas.microsoft.com/office/drawing/2014/main" id="{538A9DE0-F21D-667F-B3A8-50B30135F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>
            <a:fillRect/>
          </a:stretch>
        </p:blipFill>
        <p:spPr bwMode="auto">
          <a:xfrm>
            <a:off x="1524000" y="85725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Title 1">
            <a:extLst>
              <a:ext uri="{FF2B5EF4-FFF2-40B4-BE49-F238E27FC236}">
                <a16:creationId xmlns:a16="http://schemas.microsoft.com/office/drawing/2014/main" id="{D9D2AAA1-D6DF-6A31-AFC0-42A463B7CE81}"/>
              </a:ext>
            </a:extLst>
          </p:cNvPr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689100"/>
            <a:ext cx="6870700" cy="2197100"/>
          </a:xfr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>
            <a:extLst>
              <a:ext uri="{FF2B5EF4-FFF2-40B4-BE49-F238E27FC236}">
                <a16:creationId xmlns:a16="http://schemas.microsoft.com/office/drawing/2014/main" id="{EDB2A6C6-0163-7CE6-D771-884435385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03238A6B-A3EF-6AE0-27FD-4FA099180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This means his current offense is non-sexual but earlier in his history he was recorded as having committed a sex offense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3">
            <a:extLst>
              <a:ext uri="{FF2B5EF4-FFF2-40B4-BE49-F238E27FC236}">
                <a16:creationId xmlns:a16="http://schemas.microsoft.com/office/drawing/2014/main" id="{E78C77BC-342A-F8C7-E425-72856BA0B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572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AC685F-85D6-0282-FB4D-7734DF0F0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914401"/>
            <a:ext cx="8229600" cy="5211763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Mr. Green:</a:t>
            </a:r>
          </a:p>
          <a:p>
            <a:pPr lvl="1">
              <a:defRPr/>
            </a:pPr>
            <a:r>
              <a:rPr lang="en-US" dirty="0"/>
              <a:t>Was incarcerated for sexual offending</a:t>
            </a:r>
          </a:p>
          <a:p>
            <a:pPr lvl="1">
              <a:defRPr/>
            </a:pPr>
            <a:r>
              <a:rPr lang="en-US" dirty="0"/>
              <a:t>Released from his last sexual offence on </a:t>
            </a:r>
            <a:r>
              <a:rPr lang="en-US" dirty="0">
                <a:solidFill>
                  <a:srgbClr val="FF0000"/>
                </a:solidFill>
              </a:rPr>
              <a:t>May 3, 2020</a:t>
            </a:r>
          </a:p>
          <a:p>
            <a:pPr lvl="1">
              <a:defRPr/>
            </a:pPr>
            <a:r>
              <a:rPr lang="en-US" dirty="0"/>
              <a:t>At release, he had a Static-99R score of 3</a:t>
            </a:r>
          </a:p>
          <a:p>
            <a:pPr lvl="2">
              <a:defRPr/>
            </a:pPr>
            <a:r>
              <a:rPr lang="en-US" dirty="0"/>
              <a:t>New Routine/Complete norms (Lee &amp; Hanson, 2021): </a:t>
            </a:r>
            <a:r>
              <a:rPr lang="en-US" dirty="0">
                <a:solidFill>
                  <a:srgbClr val="FF0000"/>
                </a:solidFill>
              </a:rPr>
              <a:t>10.1% for 10 years</a:t>
            </a:r>
          </a:p>
          <a:p>
            <a:pPr lvl="1">
              <a:defRPr/>
            </a:pPr>
            <a:r>
              <a:rPr lang="en-US" dirty="0"/>
              <a:t>He was arrested for burglary on </a:t>
            </a:r>
            <a:r>
              <a:rPr lang="en-US" dirty="0">
                <a:solidFill>
                  <a:srgbClr val="FF0000"/>
                </a:solidFill>
              </a:rPr>
              <a:t>June 21, 2021 </a:t>
            </a:r>
            <a:r>
              <a:rPr lang="en-US" dirty="0"/>
              <a:t>and placed in custody</a:t>
            </a:r>
          </a:p>
          <a:p>
            <a:pPr lvl="1">
              <a:defRPr/>
            </a:pPr>
            <a:r>
              <a:rPr lang="en-US" dirty="0"/>
              <a:t>He pled guilty to burglary on </a:t>
            </a:r>
            <a:r>
              <a:rPr lang="en-US" dirty="0">
                <a:solidFill>
                  <a:srgbClr val="FF0000"/>
                </a:solidFill>
              </a:rPr>
              <a:t>June 30, 2021 </a:t>
            </a:r>
            <a:r>
              <a:rPr lang="en-US" dirty="0"/>
              <a:t>and was sentenced to Jail</a:t>
            </a:r>
          </a:p>
          <a:p>
            <a:pPr lvl="1">
              <a:defRPr/>
            </a:pPr>
            <a:r>
              <a:rPr lang="en-US" dirty="0"/>
              <a:t>He is about to be released from Jail on </a:t>
            </a:r>
            <a:r>
              <a:rPr lang="en-US" dirty="0">
                <a:solidFill>
                  <a:srgbClr val="FF0000"/>
                </a:solidFill>
              </a:rPr>
              <a:t>April 30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, 2022</a:t>
            </a:r>
          </a:p>
          <a:p>
            <a:pPr lvl="1">
              <a:defRPr/>
            </a:pPr>
            <a:r>
              <a:rPr lang="en-US" dirty="0"/>
              <a:t>We are evaluating him to determine what is risk will be on release </a:t>
            </a:r>
          </a:p>
          <a:p>
            <a:pPr lvl="1">
              <a:defRPr/>
            </a:pPr>
            <a:r>
              <a:rPr lang="en-US" dirty="0"/>
              <a:t>Example was run on April 5th, 2022. You should used today’s date to run the example yourself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2">
            <a:extLst>
              <a:ext uri="{FF2B5EF4-FFF2-40B4-BE49-F238E27FC236}">
                <a16:creationId xmlns:a16="http://schemas.microsoft.com/office/drawing/2014/main" id="{174344F8-6AFF-0107-6F8A-50ACED87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11162"/>
          </a:xfrm>
        </p:spPr>
        <p:txBody>
          <a:bodyPr/>
          <a:lstStyle/>
          <a:p>
            <a:r>
              <a:rPr lang="en-US" altLang="en-US"/>
              <a:t>15.9%</a:t>
            </a:r>
          </a:p>
        </p:txBody>
      </p:sp>
      <p:sp>
        <p:nvSpPr>
          <p:cNvPr id="64515" name="Slide Number Placeholder 1">
            <a:extLst>
              <a:ext uri="{FF2B5EF4-FFF2-40B4-BE49-F238E27FC236}">
                <a16:creationId xmlns:a16="http://schemas.microsoft.com/office/drawing/2014/main" id="{2707B400-064C-6F05-538B-C1B53A5C21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F0F33366-8C22-AD41-B7F8-A160A93343D7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76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64516" name="Picture 4" descr="Graphical user interface, application, table, Excel&#10;&#10;Description automatically generated">
            <a:extLst>
              <a:ext uri="{FF2B5EF4-FFF2-40B4-BE49-F238E27FC236}">
                <a16:creationId xmlns:a16="http://schemas.microsoft.com/office/drawing/2014/main" id="{61575A41-75AD-9173-FBF1-9D9F9B53B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1"/>
            <a:ext cx="9144000" cy="580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B9C0286F-BE10-E440-F6FF-D95409350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-106363"/>
            <a:ext cx="8229600" cy="1143001"/>
          </a:xfrm>
        </p:spPr>
        <p:txBody>
          <a:bodyPr/>
          <a:lstStyle/>
          <a:p>
            <a:r>
              <a:rPr lang="en-US" altLang="en-US"/>
              <a:t>Your turn (2a)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BE840-53E1-2E68-8EE7-89B05C9CC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295401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Mr. Red:</a:t>
            </a:r>
          </a:p>
          <a:p>
            <a:pPr lvl="1">
              <a:defRPr/>
            </a:pPr>
            <a:r>
              <a:rPr lang="en-US" sz="2000" dirty="0"/>
              <a:t>Was incarcerated for sexual offending; released on </a:t>
            </a:r>
            <a:r>
              <a:rPr lang="en-US" sz="2000" dirty="0">
                <a:solidFill>
                  <a:srgbClr val="FF0000"/>
                </a:solidFill>
              </a:rPr>
              <a:t>October 3, 2015</a:t>
            </a:r>
          </a:p>
          <a:p>
            <a:pPr lvl="1">
              <a:defRPr/>
            </a:pPr>
            <a:r>
              <a:rPr lang="en-US" sz="2000" dirty="0"/>
              <a:t>At his release, he had a Static-99R score of 3</a:t>
            </a:r>
          </a:p>
          <a:p>
            <a:pPr lvl="2">
              <a:defRPr/>
            </a:pPr>
            <a:r>
              <a:rPr lang="en-US" sz="1800" dirty="0"/>
              <a:t>New Routine/Complete norms (Lee &amp; Hanson, 2021): </a:t>
            </a:r>
            <a:r>
              <a:rPr lang="en-US" sz="1800" dirty="0">
                <a:solidFill>
                  <a:srgbClr val="FF0000"/>
                </a:solidFill>
              </a:rPr>
              <a:t>10.1% for 10 years</a:t>
            </a:r>
          </a:p>
          <a:p>
            <a:pPr lvl="1">
              <a:defRPr/>
            </a:pPr>
            <a:r>
              <a:rPr lang="en-US" sz="2000" dirty="0"/>
              <a:t>He was arrested for burglary x 3 on </a:t>
            </a:r>
            <a:r>
              <a:rPr lang="en-US" sz="2000" dirty="0">
                <a:solidFill>
                  <a:srgbClr val="FF0000"/>
                </a:solidFill>
              </a:rPr>
              <a:t>March 15, 2020 </a:t>
            </a:r>
            <a:r>
              <a:rPr lang="en-US" sz="2000" dirty="0"/>
              <a:t>and placed in custody</a:t>
            </a:r>
          </a:p>
          <a:p>
            <a:pPr lvl="1">
              <a:defRPr/>
            </a:pPr>
            <a:r>
              <a:rPr lang="en-US" sz="2000" dirty="0"/>
              <a:t>He pled guilty to burglary on </a:t>
            </a:r>
            <a:r>
              <a:rPr lang="en-US" sz="2000" dirty="0">
                <a:solidFill>
                  <a:srgbClr val="FF0000"/>
                </a:solidFill>
              </a:rPr>
              <a:t>July 30, 2020 </a:t>
            </a:r>
            <a:r>
              <a:rPr lang="en-US" sz="2000" dirty="0"/>
              <a:t>and was sentenced to prison </a:t>
            </a:r>
          </a:p>
          <a:p>
            <a:pPr lvl="1">
              <a:defRPr/>
            </a:pPr>
            <a:r>
              <a:rPr lang="en-US" sz="2000" dirty="0"/>
              <a:t>He is about to be released from prison on </a:t>
            </a:r>
            <a:r>
              <a:rPr lang="en-US" sz="2000" dirty="0">
                <a:solidFill>
                  <a:srgbClr val="FF0000"/>
                </a:solidFill>
              </a:rPr>
              <a:t>April 30</a:t>
            </a:r>
            <a:r>
              <a:rPr lang="en-US" sz="2000" baseline="30000" dirty="0">
                <a:solidFill>
                  <a:srgbClr val="FF0000"/>
                </a:solidFill>
              </a:rPr>
              <a:t>th</a:t>
            </a:r>
            <a:r>
              <a:rPr lang="en-US" sz="2000" dirty="0">
                <a:solidFill>
                  <a:srgbClr val="FF0000"/>
                </a:solidFill>
              </a:rPr>
              <a:t>, 2022</a:t>
            </a:r>
          </a:p>
          <a:p>
            <a:pPr lvl="1">
              <a:defRPr/>
            </a:pPr>
            <a:r>
              <a:rPr lang="en-US" sz="2000" dirty="0"/>
              <a:t>We are evaluating him to determine what is risk will be on release. </a:t>
            </a:r>
          </a:p>
          <a:p>
            <a:pPr lvl="1">
              <a:defRPr/>
            </a:pPr>
            <a:r>
              <a:rPr lang="en-US" sz="2000" dirty="0"/>
              <a:t>You should use today’s date when running this example</a:t>
            </a:r>
          </a:p>
          <a:p>
            <a:pPr marL="342900" lvl="1" indent="0"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1E794232-0099-61D3-8B62-20C0A5B42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87362"/>
          </a:xfrm>
        </p:spPr>
        <p:txBody>
          <a:bodyPr/>
          <a:lstStyle/>
          <a:p>
            <a:r>
              <a:rPr lang="en-US" altLang="en-US"/>
              <a:t>Answer for 2A</a:t>
            </a:r>
          </a:p>
        </p:txBody>
      </p:sp>
      <p:sp>
        <p:nvSpPr>
          <p:cNvPr id="67587" name="Slide Number Placeholder 2">
            <a:extLst>
              <a:ext uri="{FF2B5EF4-FFF2-40B4-BE49-F238E27FC236}">
                <a16:creationId xmlns:a16="http://schemas.microsoft.com/office/drawing/2014/main" id="{0EDC2E5F-F4B1-518B-B43A-F47F236448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8996982C-DBA3-0541-8E9B-E41D7BC65360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78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67588" name="Picture 2">
            <a:extLst>
              <a:ext uri="{FF2B5EF4-FFF2-40B4-BE49-F238E27FC236}">
                <a16:creationId xmlns:a16="http://schemas.microsoft.com/office/drawing/2014/main" id="{FBAA1EF0-4A1E-361C-955F-BAF9ECA05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66889"/>
            <a:ext cx="91440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3DE9884F-7132-140C-43AA-D6807A0AF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 for 2a</a:t>
            </a:r>
          </a:p>
        </p:txBody>
      </p:sp>
      <p:sp>
        <p:nvSpPr>
          <p:cNvPr id="68611" name="Content Placeholder 2">
            <a:extLst>
              <a:ext uri="{FF2B5EF4-FFF2-40B4-BE49-F238E27FC236}">
                <a16:creationId xmlns:a16="http://schemas.microsoft.com/office/drawing/2014/main" id="{BADC6207-0F8C-7E93-18AC-9309835CD1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Risk at release = 10.1%</a:t>
            </a:r>
          </a:p>
          <a:p>
            <a:endParaRPr lang="en-US" altLang="en-US"/>
          </a:p>
          <a:p>
            <a:r>
              <a:rPr lang="en-US" altLang="en-US"/>
              <a:t>Note that this individual gets the benefit of time-free risk reduction between October 2015 and March 2020 but also gets some risk added because of the burglary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BF140E79-7026-B14E-0F75-FD706502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Your turn (2b)</a:t>
            </a:r>
          </a:p>
        </p:txBody>
      </p:sp>
      <p:sp>
        <p:nvSpPr>
          <p:cNvPr id="69635" name="Content Placeholder 2">
            <a:extLst>
              <a:ext uri="{FF2B5EF4-FFF2-40B4-BE49-F238E27FC236}">
                <a16:creationId xmlns:a16="http://schemas.microsoft.com/office/drawing/2014/main" id="{842D1E64-91AA-D987-5A43-85118713B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Released from index sex offense on October 10</a:t>
            </a:r>
            <a:r>
              <a:rPr lang="en-US" altLang="en-US" sz="2800" baseline="30000"/>
              <a:t>th</a:t>
            </a:r>
            <a:r>
              <a:rPr lang="en-US" altLang="en-US" sz="2800"/>
              <a:t> 2013, at which time he was scored 7 on Static-99R and HRHN Norms were judged appropriate </a:t>
            </a:r>
            <a:r>
              <a:rPr lang="en-US" altLang="en-US" sz="2800">
                <a:sym typeface="Wingdings" pitchFamily="2" charset="2"/>
              </a:rPr>
              <a:t> 30.7% at 5 years, 51.1% at 20 years</a:t>
            </a:r>
            <a:endParaRPr lang="en-US" altLang="en-US" sz="2800"/>
          </a:p>
          <a:p>
            <a:r>
              <a:rPr lang="en-US" altLang="en-US" sz="2800"/>
              <a:t>Arrested for Disorderly Conduct on May 20</a:t>
            </a:r>
            <a:r>
              <a:rPr lang="en-US" altLang="en-US" sz="2800" baseline="30000"/>
              <a:t>th</a:t>
            </a:r>
            <a:r>
              <a:rPr lang="en-US" altLang="en-US" sz="2800"/>
              <a:t> 2020, but not detained</a:t>
            </a:r>
          </a:p>
          <a:p>
            <a:r>
              <a:rPr lang="en-US" altLang="en-US" sz="2800"/>
              <a:t>Pled Guilty on June 10</a:t>
            </a:r>
            <a:r>
              <a:rPr lang="en-US" altLang="en-US" sz="2800" baseline="30000"/>
              <a:t>th</a:t>
            </a:r>
            <a:r>
              <a:rPr lang="en-US" altLang="en-US" sz="2800"/>
              <a:t>, 2020, fined and place on 3 years supervision.</a:t>
            </a:r>
          </a:p>
          <a:p>
            <a:r>
              <a:rPr lang="en-US" altLang="en-US" sz="2800"/>
              <a:t>You are assessing him today (April 2022)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>
            <a:extLst>
              <a:ext uri="{FF2B5EF4-FFF2-40B4-BE49-F238E27FC236}">
                <a16:creationId xmlns:a16="http://schemas.microsoft.com/office/drawing/2014/main" id="{5C0809A5-05A4-E2D0-24BF-A177ADC55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487362"/>
          </a:xfrm>
        </p:spPr>
        <p:txBody>
          <a:bodyPr/>
          <a:lstStyle/>
          <a:p>
            <a:r>
              <a:rPr lang="en-US" altLang="en-US"/>
              <a:t>Answer for 2B</a:t>
            </a:r>
          </a:p>
        </p:txBody>
      </p:sp>
      <p:sp>
        <p:nvSpPr>
          <p:cNvPr id="70659" name="Slide Number Placeholder 2">
            <a:extLst>
              <a:ext uri="{FF2B5EF4-FFF2-40B4-BE49-F238E27FC236}">
                <a16:creationId xmlns:a16="http://schemas.microsoft.com/office/drawing/2014/main" id="{25745BB0-4EE1-2085-5773-2632172E33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A4C510F0-277E-024A-96F9-25182F6CBCEC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81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70660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E1F3FFF-AF0B-91BB-34C5-9B9EC35CB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1"/>
            <a:ext cx="9144000" cy="566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80167481-9887-8176-E25C-9A9D672D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Answer for 2b</a:t>
            </a:r>
          </a:p>
        </p:txBody>
      </p:sp>
      <p:sp>
        <p:nvSpPr>
          <p:cNvPr id="71683" name="Content Placeholder 2">
            <a:extLst>
              <a:ext uri="{FF2B5EF4-FFF2-40B4-BE49-F238E27FC236}">
                <a16:creationId xmlns:a16="http://schemas.microsoft.com/office/drawing/2014/main" id="{E5DBC692-36F6-A3CD-9BD0-024E1F4A2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Risk now is 25.6%</a:t>
            </a:r>
          </a:p>
          <a:p>
            <a:endParaRPr lang="en-US" altLang="en-US"/>
          </a:p>
          <a:p>
            <a:r>
              <a:rPr lang="en-US" altLang="en-US"/>
              <a:t>This individual gets the benefit of time free effects up until June 2020</a:t>
            </a:r>
          </a:p>
          <a:p>
            <a:r>
              <a:rPr lang="en-US" altLang="en-US"/>
              <a:t>His risk then goes up because of the nonsexual conviction</a:t>
            </a:r>
          </a:p>
          <a:p>
            <a:r>
              <a:rPr lang="en-US" altLang="en-US"/>
              <a:t>But he gets further benefit from time-free effects up until the present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3DB999-AD48-32A6-3E3B-96028D29E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7">
            <a:extLst>
              <a:ext uri="{FF2B5EF4-FFF2-40B4-BE49-F238E27FC236}">
                <a16:creationId xmlns:a16="http://schemas.microsoft.com/office/drawing/2014/main" id="{41414017-8FDA-1095-B5EA-0B5FB918F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C0AAF9FC-1A26-9840-69B1-44E8293FF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11">
            <a:extLst>
              <a:ext uri="{FF2B5EF4-FFF2-40B4-BE49-F238E27FC236}">
                <a16:creationId xmlns:a16="http://schemas.microsoft.com/office/drawing/2014/main" id="{D6A136AE-F3FF-311E-E3E7-C1CA2E11C8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B45479B1-8949-B572-9A79-4CEBFED3C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ctangle 15">
            <a:extLst>
              <a:ext uri="{FF2B5EF4-FFF2-40B4-BE49-F238E27FC236}">
                <a16:creationId xmlns:a16="http://schemas.microsoft.com/office/drawing/2014/main" id="{9563C337-053D-69A4-7380-AA528C6AB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EEDA0-2109-D59B-16CF-5BE45B9D5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Small Points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6531376C-3A88-CB8F-6EFF-4B931774B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91970"/>
            <a:ext cx="9724031" cy="4109585"/>
          </a:xfrm>
        </p:spPr>
        <p:txBody>
          <a:bodyPr anchor="ctr">
            <a:noAutofit/>
          </a:bodyPr>
          <a:lstStyle/>
          <a:p>
            <a:r>
              <a:rPr lang="en-US" sz="2400" dirty="0"/>
              <a:t>You can extrapolate from any rate/years combination, regardless of where you got it from</a:t>
            </a:r>
          </a:p>
          <a:p>
            <a:r>
              <a:rPr lang="en-US" sz="2400" dirty="0"/>
              <a:t>With Static-99R you now have 5 and 10 year rates for both Routine and HRHN samples</a:t>
            </a:r>
          </a:p>
          <a:p>
            <a:r>
              <a:rPr lang="en-US" sz="2400" dirty="0"/>
              <a:t>The tables in the workbook are based on averaging extrapolations from these two starting points</a:t>
            </a:r>
          </a:p>
          <a:p>
            <a:r>
              <a:rPr lang="en-US" sz="2400" dirty="0"/>
              <a:t>They have different strengths and weaknesses</a:t>
            </a:r>
          </a:p>
          <a:p>
            <a:pPr lvl="1"/>
            <a:r>
              <a:rPr lang="en-US" sz="2000" dirty="0"/>
              <a:t>5-year rates in Static-99R norms are estimated more accurately but you then have to extrapolate over 15 years</a:t>
            </a:r>
          </a:p>
          <a:p>
            <a:pPr lvl="1"/>
            <a:r>
              <a:rPr lang="en-US" sz="2000" dirty="0"/>
              <a:t>10-year rates are estimated less accurately (especially for HRHN) but you only need to extrapolate over 10 years</a:t>
            </a:r>
          </a:p>
        </p:txBody>
      </p:sp>
    </p:spTree>
    <p:extLst>
      <p:ext uri="{BB962C8B-B14F-4D97-AF65-F5344CB8AC3E}">
        <p14:creationId xmlns:p14="http://schemas.microsoft.com/office/powerpoint/2010/main" val="266101471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69B504-F06F-BD8E-7B34-B22BA9915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9F24C45-2DA1-038B-50FE-18A3D2863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B0ED1D0-0E10-A4BC-6E47-A2AFB3F40B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52CE96-0D54-F294-33E0-D00F747F71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156270-5A19-CF69-12F9-7B68E8FF95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57AD8EF-0BBB-AE64-4497-8751B76BE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456006D3-EEC3-DE07-DF82-09A7A5130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1854FA0-07FF-9265-3748-D534D4F09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CDEA83-1A75-A3EE-BE92-87A43638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Margin of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7687F-8CEA-5C09-6048-8EFBD82EB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400" dirty="0"/>
              <a:t>The underlying formula used for these extrapolations is estimated based on a huge person/period data set, so confidence intervals are narrow</a:t>
            </a:r>
          </a:p>
          <a:p>
            <a:r>
              <a:rPr lang="en-US" sz="2400" dirty="0"/>
              <a:t>Different ways of calculating potential error all indicated that error was small, 20-year estimates being within plus or minus 1 or 2 points at most risk levels, rising to +/- 5 points at higher risk levels</a:t>
            </a:r>
          </a:p>
          <a:p>
            <a:r>
              <a:rPr lang="en-US" sz="2400" dirty="0"/>
              <a:t>Be aware that if the release conditions for the person you are assessing are fundamentally different then different recidivism rates might apply</a:t>
            </a:r>
          </a:p>
        </p:txBody>
      </p:sp>
    </p:spTree>
    <p:extLst>
      <p:ext uri="{BB962C8B-B14F-4D97-AF65-F5344CB8AC3E}">
        <p14:creationId xmlns:p14="http://schemas.microsoft.com/office/powerpoint/2010/main" val="174999570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44259-1942-4E72-C684-337E5BA42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STABILITY OF THE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77192-776A-9035-A53A-F156A3E34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0682" y="4870824"/>
            <a:ext cx="10005951" cy="1458258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5053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CEDCC3-79C5-59B4-CF41-15DD9B48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How stable is the model?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4AF2C0-AF80-BEEA-F533-DDC10B7E85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86007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40055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E2A6-C656-0E2A-F112-C28BD62F9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Projections to Observed Rates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52A7A-20B9-68EA-E388-8351CCE4B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By risk class within a sample (Strongest)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544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2D424-D4F1-07BF-157D-1F399366E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613FDC42-8FFB-2974-497B-1FA4CAD55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2239962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Testing Projections in a New HRHN Sample</a:t>
            </a:r>
            <a:br>
              <a:rPr lang="en-US" altLang="en-US" sz="3600" dirty="0"/>
            </a:br>
            <a:br>
              <a:rPr lang="en-US" altLang="en-US" sz="3600" dirty="0"/>
            </a:br>
            <a:r>
              <a:rPr lang="en-US" altLang="en-US" sz="2000" dirty="0"/>
              <a:t>Hanson, R. K., Lee, S. C., &amp; Thornton, D. (2022). Long Term Recidivism Rates Among Individuals at High Risk to Sexually Reoffend. Sexual Abuse, 36(1), 3-32. https://</a:t>
            </a:r>
            <a:r>
              <a:rPr lang="en-US" altLang="en-US" sz="2000" dirty="0" err="1"/>
              <a:t>doi.org</a:t>
            </a:r>
            <a:r>
              <a:rPr lang="en-US" altLang="en-US" sz="2000" dirty="0"/>
              <a:t>/10.1177/10790632221139166 (Original work published 2024) </a:t>
            </a:r>
            <a:endParaRPr lang="en-US" altLang="en-US" sz="3600" dirty="0"/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id="{44C15533-9D9C-138F-4B8D-6A329527B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2667000"/>
            <a:ext cx="8229600" cy="3352800"/>
          </a:xfrm>
        </p:spPr>
        <p:txBody>
          <a:bodyPr/>
          <a:lstStyle/>
          <a:p>
            <a:r>
              <a:rPr lang="en-US" altLang="en-US"/>
              <a:t>Long term follow-up of 377 individuals from the 1990s (Hanson &amp; Harris, 2000)</a:t>
            </a:r>
          </a:p>
          <a:p>
            <a:r>
              <a:rPr lang="en-US" altLang="en-US"/>
              <a:t>Median follow-up time of 20.5 years</a:t>
            </a:r>
          </a:p>
          <a:p>
            <a:r>
              <a:rPr lang="en-US" altLang="en-US"/>
              <a:t>Overall 31.6% sexual recidivism rate (119/377)</a:t>
            </a:r>
          </a:p>
          <a:p>
            <a:r>
              <a:rPr lang="en-US" altLang="en-US"/>
              <a:t>HRHN subsample (n = 190) identified by Thornton’s SRA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2446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3822-CE11-875C-8CB3-02C983AED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1">
            <a:extLst>
              <a:ext uri="{FF2B5EF4-FFF2-40B4-BE49-F238E27FC236}">
                <a16:creationId xmlns:a16="http://schemas.microsoft.com/office/drawing/2014/main" id="{6A8A0906-BF23-9BC3-8F27-40579C5F8D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fld id="{CA1CAD65-8C62-C349-819D-EB2A84054B6A}" type="slidenum">
              <a:rPr lang="en-US" altLang="en-US" sz="1200">
                <a:solidFill>
                  <a:srgbClr val="898989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buNone/>
              </a:pPr>
              <a:t>89</a:t>
            </a:fld>
            <a:endParaRPr lang="en-US" altLang="en-US" sz="120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77E9CB7B-1A1F-6467-DA82-ED3515511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86000"/>
            <a:ext cx="9144000" cy="364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Box 4">
            <a:extLst>
              <a:ext uri="{FF2B5EF4-FFF2-40B4-BE49-F238E27FC236}">
                <a16:creationId xmlns:a16="http://schemas.microsoft.com/office/drawing/2014/main" id="{ED34DE94-D37E-8E52-37B7-49FF314B0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364" y="609601"/>
            <a:ext cx="48672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prstClr val="black"/>
                </a:solidFill>
                <a:cs typeface="Arial" panose="020B0604020202020204" pitchFamily="34" charset="0"/>
              </a:rPr>
              <a:t>Calibration Plots for Static-99R HRHN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prstClr val="black"/>
                </a:solidFill>
                <a:cs typeface="Arial" panose="020B0604020202020204" pitchFamily="34" charset="0"/>
              </a:rPr>
              <a:t>15-Year and 20-Year Projections</a:t>
            </a:r>
            <a:endParaRPr lang="en-CA" altLang="en-US" sz="24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545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080A-A7AD-A42E-4856-F52F57763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>
            <a:extLst>
              <a:ext uri="{FF2B5EF4-FFF2-40B4-BE49-F238E27FC236}">
                <a16:creationId xmlns:a16="http://schemas.microsoft.com/office/drawing/2014/main" id="{FCF6F1C3-E81F-0285-13A7-854712E76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"/>
          <a:stretch>
            <a:fillRect/>
          </a:stretch>
        </p:blipFill>
        <p:spPr bwMode="auto">
          <a:xfrm>
            <a:off x="1524000" y="1335088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Box 1">
            <a:extLst>
              <a:ext uri="{FF2B5EF4-FFF2-40B4-BE49-F238E27FC236}">
                <a16:creationId xmlns:a16="http://schemas.microsoft.com/office/drawing/2014/main" id="{A85D6E6D-FE64-1041-E82B-27EA48EF9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0675" y="304801"/>
            <a:ext cx="64706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prstClr val="black"/>
                </a:solidFill>
                <a:cs typeface="Arial" panose="020B0604020202020204" pitchFamily="34" charset="0"/>
              </a:rPr>
              <a:t>Good Calibration of 15-year and 20-year estimates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>
                <a:solidFill>
                  <a:prstClr val="black"/>
                </a:solidFill>
                <a:cs typeface="Arial" panose="020B0604020202020204" pitchFamily="34" charset="0"/>
              </a:rPr>
              <a:t> (E/O indices close to 1)</a:t>
            </a:r>
            <a:endParaRPr lang="en-CA" altLang="en-US" sz="24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3641CD-717C-4200-BB59-93C0F1F412DF}"/>
              </a:ext>
            </a:extLst>
          </p:cNvPr>
          <p:cNvSpPr/>
          <p:nvPr/>
        </p:nvSpPr>
        <p:spPr>
          <a:xfrm>
            <a:off x="8839200" y="3048000"/>
            <a:ext cx="533400" cy="3581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CA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03633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F070DF-6620-BCD2-ADA7-A6BF4099E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Compare Projections to Observed Rates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47E178-4703-CFAF-2C45-7834A9798B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24408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62652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97425-38BD-1417-2589-2704CAFD9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 Sample Comparison of 5 and 20 Year Base Rates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3692E6-7707-6C43-8900-6BBCFBE1AD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0163468"/>
              </p:ext>
            </p:extLst>
          </p:nvPr>
        </p:nvGraphicFramePr>
        <p:xfrm>
          <a:off x="838200" y="1825625"/>
          <a:ext cx="1051559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005090101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8486182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619839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Hanson et al.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Lussiere</a:t>
                      </a:r>
                      <a:r>
                        <a:rPr lang="en-US" dirty="0"/>
                        <a:t> et al.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96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5-Year Sex </a:t>
                      </a:r>
                      <a:r>
                        <a:rPr lang="en-US" dirty="0" err="1"/>
                        <a:t>Recid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75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Projected 20-Year Sex </a:t>
                      </a:r>
                      <a:r>
                        <a:rPr lang="en-US" dirty="0" err="1"/>
                        <a:t>Recid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79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Observed 20-Year Sex </a:t>
                      </a:r>
                      <a:r>
                        <a:rPr lang="en-US" dirty="0" err="1"/>
                        <a:t>Recid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57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5414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A4945A-A979-6FA6-860A-4410CA94D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Compare Projections to Observed Rates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BB1B14-AFF0-1F8C-0BA1-B31A6D9875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71850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582136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A07F49-1768-A7B6-B854-096FF2221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83BE0D0-9632-5F11-7FF8-4282FE0A7F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51119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84188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E11F10-2482-C03B-499B-E0CC97DA4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Summary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4859E16-9ACD-3DB3-E4FF-F238C9FC5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426912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454983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904E6-EF4A-C6A9-FCB9-B3D198422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1F12A-6F8C-5B40-8237-78773D10C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STABLE if current offense is not the index sex offense</a:t>
            </a:r>
          </a:p>
        </p:txBody>
      </p:sp>
    </p:spTree>
    <p:extLst>
      <p:ext uri="{BB962C8B-B14F-4D97-AF65-F5344CB8AC3E}">
        <p14:creationId xmlns:p14="http://schemas.microsoft.com/office/powerpoint/2010/main" val="17517152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9733DEA-CF56-C0D7-359B-44BD28618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may be asked to evaluate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19F1B5-0D53-DCF2-2DC4-110161878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Current offense is non-sexual</a:t>
            </a:r>
          </a:p>
          <a:p>
            <a:r>
              <a:rPr lang="en-US" dirty="0"/>
              <a:t>Prior Sex offense</a:t>
            </a:r>
          </a:p>
          <a:p>
            <a:r>
              <a:rPr lang="en-US" dirty="0"/>
              <a:t>Meaningful amount of time in the community that needs to be allowed for</a:t>
            </a:r>
          </a:p>
          <a:p>
            <a:r>
              <a:rPr lang="en-US" dirty="0"/>
              <a:t>Have to get an estimate of risk at the time of release from the index sex offense</a:t>
            </a:r>
          </a:p>
          <a:p>
            <a:pPr lvl="1"/>
            <a:r>
              <a:rPr lang="en-US" dirty="0"/>
              <a:t>Easy to get Static-99R score as applied at that time</a:t>
            </a:r>
          </a:p>
          <a:p>
            <a:pPr lvl="1"/>
            <a:r>
              <a:rPr lang="en-US" dirty="0"/>
              <a:t>Would like to account for dynamic risk but don’t have the information to score STABLE as it applied then</a:t>
            </a:r>
          </a:p>
          <a:p>
            <a:r>
              <a:rPr lang="en-US" dirty="0"/>
              <a:t>What to do?</a:t>
            </a:r>
          </a:p>
        </p:txBody>
      </p:sp>
    </p:spTree>
    <p:extLst>
      <p:ext uri="{BB962C8B-B14F-4D97-AF65-F5344CB8AC3E}">
        <p14:creationId xmlns:p14="http://schemas.microsoft.com/office/powerpoint/2010/main" val="284738190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BC83F3-952D-7D97-8D87-7DE2EEFFD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One Option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654B62-4EC9-E37E-D302-6F44459924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21244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087326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486C-D5F5-00D7-B4DA-BBB44CFFB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7150E-7D0F-2D37-2C9B-B634F8688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Release date far in the future</a:t>
            </a:r>
          </a:p>
        </p:txBody>
      </p:sp>
    </p:spTree>
    <p:extLst>
      <p:ext uri="{BB962C8B-B14F-4D97-AF65-F5344CB8AC3E}">
        <p14:creationId xmlns:p14="http://schemas.microsoft.com/office/powerpoint/2010/main" val="5775997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7CEF4-7FC9-64BF-5F10-10291B7D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may be asked to evaluate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09DD2-C9EA-1A4E-DBF3-AC0EFD18F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 individual is coming to the end of his sentence, but he has to serve a long Federal sentence before he returns to the community</a:t>
            </a:r>
          </a:p>
          <a:p>
            <a:r>
              <a:rPr lang="en-US" dirty="0"/>
              <a:t>You can work out what his Static-99R score would be at points he might be released from the Federal sentence</a:t>
            </a:r>
          </a:p>
          <a:p>
            <a:r>
              <a:rPr lang="en-US" dirty="0"/>
              <a:t>But what about STABLE? How can you know what his STABLE score will be that far in the future?</a:t>
            </a:r>
          </a:p>
          <a:p>
            <a:r>
              <a:rPr lang="en-US" dirty="0"/>
              <a:t>Suggestion</a:t>
            </a:r>
          </a:p>
          <a:p>
            <a:pPr lvl="1"/>
            <a:r>
              <a:rPr lang="en-US" dirty="0"/>
              <a:t>Work out Static/STABLE implied risk if returned to the community at the end of the current sentence</a:t>
            </a:r>
          </a:p>
          <a:p>
            <a:pPr lvl="1"/>
            <a:r>
              <a:rPr lang="en-US" dirty="0"/>
              <a:t>Work out implied Static-99R score for various Federal release points</a:t>
            </a:r>
          </a:p>
          <a:p>
            <a:pPr lvl="1"/>
            <a:r>
              <a:rPr lang="en-US" dirty="0"/>
              <a:t>Discuss plausible scenarios for changes in STABLE score and how they might affect future risk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7585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Yellow question mark">
            <a:extLst>
              <a:ext uri="{FF2B5EF4-FFF2-40B4-BE49-F238E27FC236}">
                <a16:creationId xmlns:a16="http://schemas.microsoft.com/office/drawing/2014/main" id="{71CE6C8A-1FE2-B55A-EB81-F952D4B31C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94" r="-1" b="-1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8A41C9-D7BD-7070-D93C-8FD4CC920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 defTabSz="914400" eaLnBrk="1" hangingPunct="1"/>
            <a:r>
              <a:rPr lang="en-US" sz="4000">
                <a:solidFill>
                  <a:srgbClr val="FFFFFF"/>
                </a:solidFill>
              </a:rPr>
              <a:t>Questions?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82106-DD1E-E205-5779-67313C2F0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922" y="743803"/>
            <a:ext cx="2808844" cy="138239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914400" eaLnBrk="1" hangingPunct="1">
              <a:spcBef>
                <a:spcPts val="1000"/>
              </a:spcBef>
            </a:pPr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303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4834</TotalTime>
  <Words>4205</Words>
  <Application>Microsoft Macintosh PowerPoint</Application>
  <PresentationFormat>Widescreen</PresentationFormat>
  <Paragraphs>408</Paragraphs>
  <Slides>101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101</vt:i4>
      </vt:variant>
    </vt:vector>
  </HeadingPairs>
  <TitlesOfParts>
    <vt:vector size="109" baseType="lpstr">
      <vt:lpstr>Aptos</vt:lpstr>
      <vt:lpstr>Arial</vt:lpstr>
      <vt:lpstr>Calibri</vt:lpstr>
      <vt:lpstr>Calibri Light</vt:lpstr>
      <vt:lpstr>Wingdings</vt:lpstr>
      <vt:lpstr>Office Theme</vt:lpstr>
      <vt:lpstr>1_Office Theme</vt:lpstr>
      <vt:lpstr>2_Office Theme</vt:lpstr>
      <vt:lpstr>Projecting to lifetime sexual recidivism …. </vt:lpstr>
      <vt:lpstr>Background</vt:lpstr>
      <vt:lpstr>What does “projecting to lifetime” mean?</vt:lpstr>
      <vt:lpstr>Why would you want to “project to lifetime”?</vt:lpstr>
      <vt:lpstr>Past Attempts</vt:lpstr>
      <vt:lpstr>Problem with Doren’s Method</vt:lpstr>
      <vt:lpstr>Time Free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Points</vt:lpstr>
      <vt:lpstr>PowerPoint Presentation</vt:lpstr>
      <vt:lpstr>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Time Free to Projection</vt:lpstr>
      <vt:lpstr>PowerPoint Presentation</vt:lpstr>
      <vt:lpstr>Model</vt:lpstr>
      <vt:lpstr>We get the estimate of the Time-Free Effect</vt:lpstr>
      <vt:lpstr>Equations for Declining Risk over Time</vt:lpstr>
      <vt:lpstr>Size of Time Free Effect from Model 5</vt:lpstr>
      <vt:lpstr>Annual Hazards (Score of 2)</vt:lpstr>
      <vt:lpstr>Can we express this more simply?</vt:lpstr>
      <vt:lpstr>PowerPoint Presentation</vt:lpstr>
      <vt:lpstr>You can think of it like this</vt:lpstr>
      <vt:lpstr>PowerPoint Presentation</vt:lpstr>
      <vt:lpstr>You don’t have to solve these equations yourself to get projected rates</vt:lpstr>
      <vt:lpstr>How to Use the Time Free Calculator</vt:lpstr>
      <vt:lpstr>Excel Time Free Calculator</vt:lpstr>
      <vt:lpstr>Going to Recap the model briefly then demonstrate it</vt:lpstr>
      <vt:lpstr>Statistical Model </vt:lpstr>
      <vt:lpstr>Key Insight</vt:lpstr>
      <vt:lpstr>Proportions Compared to Logits</vt:lpstr>
      <vt:lpstr>Negative Logistic Curve</vt:lpstr>
      <vt:lpstr>Region of Interest</vt:lpstr>
      <vt:lpstr>PowerPoint Presentation</vt:lpstr>
      <vt:lpstr>Equations for Declining Risk over Time</vt:lpstr>
      <vt:lpstr>Model 5</vt:lpstr>
      <vt:lpstr>Model 5 - Simplified</vt:lpstr>
      <vt:lpstr>Annual Hazards (Score of 2)</vt:lpstr>
      <vt:lpstr>Why might individuals desist?</vt:lpstr>
      <vt:lpstr>What to do when the index offence is not a sexual offence? </vt:lpstr>
      <vt:lpstr>What to do when the index offence is not a sexual offence? </vt:lpstr>
      <vt:lpstr>Model for Nonsexual Recidivism</vt:lpstr>
      <vt:lpstr>Model 6 - Simplified</vt:lpstr>
      <vt:lpstr>Projection to Lifetime</vt:lpstr>
      <vt:lpstr>2021 STATIC Evaluators’ Workbook</vt:lpstr>
      <vt:lpstr>These projections are…</vt:lpstr>
      <vt:lpstr>2021 STATIC WORKBOOK</vt:lpstr>
      <vt:lpstr>The Time-Free Calculator</vt:lpstr>
      <vt:lpstr>Before Using it for the first time</vt:lpstr>
      <vt:lpstr>Before using it this time</vt:lpstr>
      <vt:lpstr>Variation in Estimate due to Iteration</vt:lpstr>
      <vt:lpstr>PowerPoint Presentation</vt:lpstr>
      <vt:lpstr>Example</vt:lpstr>
      <vt:lpstr>PowerPoint Presentation</vt:lpstr>
      <vt:lpstr>PowerPoint Presentation</vt:lpstr>
      <vt:lpstr>PowerPoint Presentation</vt:lpstr>
      <vt:lpstr>PowerPoint Presentation</vt:lpstr>
      <vt:lpstr>Now your turn</vt:lpstr>
      <vt:lpstr>Answer for A</vt:lpstr>
      <vt:lpstr>Answer for A</vt:lpstr>
      <vt:lpstr>Answer for B</vt:lpstr>
      <vt:lpstr>Answer for B</vt:lpstr>
      <vt:lpstr>What about Life Expectancy?</vt:lpstr>
      <vt:lpstr>Life Expectancy of 12 years</vt:lpstr>
      <vt:lpstr>PowerPoint Presentation</vt:lpstr>
      <vt:lpstr>PowerPoint Presentation</vt:lpstr>
      <vt:lpstr>PowerPoint Presentation</vt:lpstr>
      <vt:lpstr>15.9%</vt:lpstr>
      <vt:lpstr>Your turn (2a)</vt:lpstr>
      <vt:lpstr>Answer for 2A</vt:lpstr>
      <vt:lpstr>Answer for 2a</vt:lpstr>
      <vt:lpstr>Your turn (2b)</vt:lpstr>
      <vt:lpstr>Answer for 2B</vt:lpstr>
      <vt:lpstr>Answer for 2b</vt:lpstr>
      <vt:lpstr>Small Points</vt:lpstr>
      <vt:lpstr>Margin of Error</vt:lpstr>
      <vt:lpstr>STABILITY OF THE MODEL</vt:lpstr>
      <vt:lpstr>How stable is the model?</vt:lpstr>
      <vt:lpstr>Compare Projections to Observed Rates </vt:lpstr>
      <vt:lpstr>Testing Projections in a New HRHN Sample  Hanson, R. K., Lee, S. C., &amp; Thornton, D. (2022). Long Term Recidivism Rates Among Individuals at High Risk to Sexually Reoffend. Sexual Abuse, 36(1), 3-32. https://doi.org/10.1177/10790632221139166 (Original work published 2024) </vt:lpstr>
      <vt:lpstr>PowerPoint Presentation</vt:lpstr>
      <vt:lpstr>PowerPoint Presentation</vt:lpstr>
      <vt:lpstr>Compare Projections to Observed Rates</vt:lpstr>
      <vt:lpstr>Within Sample Comparison of 5 and 20 Year Base Rates</vt:lpstr>
      <vt:lpstr>Compare Projections to Observed Rates</vt:lpstr>
      <vt:lpstr>PowerPoint Presentation</vt:lpstr>
      <vt:lpstr>Summary</vt:lpstr>
      <vt:lpstr>Scenario 1</vt:lpstr>
      <vt:lpstr>You may be asked to evaluate</vt:lpstr>
      <vt:lpstr>One Option</vt:lpstr>
      <vt:lpstr>Scenario 2</vt:lpstr>
      <vt:lpstr>You may be asked to evaluate 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David’s Bit</dc:title>
  <dc:creator>David Thornton</dc:creator>
  <cp:lastModifiedBy>David Thornton</cp:lastModifiedBy>
  <cp:revision>27</cp:revision>
  <dcterms:created xsi:type="dcterms:W3CDTF">2021-09-14T17:34:59Z</dcterms:created>
  <dcterms:modified xsi:type="dcterms:W3CDTF">2026-09-05T15:47:02Z</dcterms:modified>
</cp:coreProperties>
</file>