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9" r:id="rId3"/>
    <p:sldId id="257" r:id="rId4"/>
    <p:sldId id="258" r:id="rId5"/>
    <p:sldId id="270" r:id="rId6"/>
    <p:sldId id="275" r:id="rId7"/>
    <p:sldId id="276" r:id="rId8"/>
    <p:sldId id="277" r:id="rId9"/>
    <p:sldId id="261" r:id="rId10"/>
    <p:sldId id="262" r:id="rId11"/>
    <p:sldId id="263" r:id="rId12"/>
    <p:sldId id="278" r:id="rId13"/>
    <p:sldId id="264" r:id="rId14"/>
    <p:sldId id="265" r:id="rId15"/>
    <p:sldId id="267" r:id="rId16"/>
    <p:sldId id="268" r:id="rId17"/>
    <p:sldId id="266" r:id="rId18"/>
    <p:sldId id="272" r:id="rId19"/>
    <p:sldId id="271" r:id="rId20"/>
    <p:sldId id="280" r:id="rId21"/>
    <p:sldId id="273" r:id="rId22"/>
    <p:sldId id="279" r:id="rId23"/>
    <p:sldId id="274"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1F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1362" y="3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5BCAD085-E8A6-8845-BD4E-CB4CCA059FC4}" type="datetimeFigureOut">
              <a:rPr lang="en-US" smtClean="0"/>
              <a:t>4/30/2025</a:t>
            </a:fld>
            <a:endParaRPr lang="en-US"/>
          </a:p>
        </p:txBody>
      </p:sp>
      <p:sp>
        <p:nvSpPr>
          <p:cNvPr id="5" name="Footer Placeholder 4"/>
          <p:cNvSpPr>
            <a:spLocks noGrp="1"/>
          </p:cNvSpPr>
          <p:nvPr>
            <p:ph type="ftr" sz="quarter" idx="11"/>
          </p:nvPr>
        </p:nvSpPr>
        <p:spPr>
          <a:xfrm>
            <a:off x="914400" y="4323846"/>
            <a:ext cx="4880610" cy="365125"/>
          </a:xfrm>
        </p:spPr>
        <p:txBody>
          <a:bodyPr/>
          <a:lstStyle/>
          <a:p>
            <a:endParaRPr lang="en-US"/>
          </a:p>
        </p:txBody>
      </p:sp>
      <p:sp>
        <p:nvSpPr>
          <p:cNvPr id="6" name="Slide Number Placeholder 5"/>
          <p:cNvSpPr>
            <a:spLocks noGrp="1"/>
          </p:cNvSpPr>
          <p:nvPr>
            <p:ph type="sldNum" sz="quarter" idx="12"/>
          </p:nvPr>
        </p:nvSpPr>
        <p:spPr>
          <a:xfrm>
            <a:off x="6057900" y="1430867"/>
            <a:ext cx="2171700"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6113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2863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5BCAD085-E8A6-8845-BD4E-CB4CCA059FC4}" type="datetimeFigureOut">
              <a:rPr lang="en-US" smtClean="0"/>
              <a:t>4/30/2025</a:t>
            </a:fld>
            <a:endParaRPr lang="en-US"/>
          </a:p>
        </p:txBody>
      </p:sp>
      <p:sp>
        <p:nvSpPr>
          <p:cNvPr id="6" name="Footer Placeholder 5"/>
          <p:cNvSpPr>
            <a:spLocks noGrp="1"/>
          </p:cNvSpPr>
          <p:nvPr>
            <p:ph type="ftr" sz="quarter" idx="11"/>
          </p:nvPr>
        </p:nvSpPr>
        <p:spPr>
          <a:xfrm>
            <a:off x="594360" y="381001"/>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55257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5BCAD085-E8A6-8845-BD4E-CB4CCA059FC4}" type="datetimeFigureOut">
              <a:rPr lang="en-US" smtClean="0"/>
              <a:t>4/30/2025</a:t>
            </a:fld>
            <a:endParaRPr lang="en-US"/>
          </a:p>
        </p:txBody>
      </p:sp>
      <p:sp>
        <p:nvSpPr>
          <p:cNvPr id="6" name="Footer Placeholder 5"/>
          <p:cNvSpPr>
            <a:spLocks noGrp="1"/>
          </p:cNvSpPr>
          <p:nvPr>
            <p:ph type="ftr" sz="quarter" idx="11"/>
          </p:nvPr>
        </p:nvSpPr>
        <p:spPr>
          <a:xfrm>
            <a:off x="594360" y="379438"/>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C1FF6DA9-008F-8B48-92A6-B652298478BF}" type="slidenum">
              <a:rPr lang="en-US" smtClean="0"/>
              <a:t>‹#›</a:t>
            </a:fld>
            <a:endParaRPr 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16511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5BCAD085-E8A6-8845-BD4E-CB4CCA059FC4}" type="datetimeFigureOut">
              <a:rPr lang="en-US" smtClean="0"/>
              <a:t>4/30/2025</a:t>
            </a:fld>
            <a:endParaRPr lang="en-US"/>
          </a:p>
        </p:txBody>
      </p:sp>
      <p:sp>
        <p:nvSpPr>
          <p:cNvPr id="6" name="Footer Placeholder 5"/>
          <p:cNvSpPr>
            <a:spLocks noGrp="1"/>
          </p:cNvSpPr>
          <p:nvPr>
            <p:ph type="ftr" sz="quarter" idx="11"/>
          </p:nvPr>
        </p:nvSpPr>
        <p:spPr>
          <a:xfrm>
            <a:off x="594360" y="378884"/>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51024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88539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37436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49651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BCAD085-E8A6-8845-BD4E-CB4CCA059FC4}" type="datetimeFigureOut">
              <a:rPr lang="en-US" smtClean="0"/>
              <a:t>4/30/2025</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4"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8408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5399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BCAD085-E8A6-8845-BD4E-CB4CCA059FC4}" type="datetimeFigureOut">
              <a:rPr lang="en-US" smtClean="0"/>
              <a:t>4/30/2025</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3"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90189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09958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76150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5806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95840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5692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81805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BCAD085-E8A6-8845-BD4E-CB4CCA059FC4}" type="datetimeFigureOut">
              <a:rPr lang="en-US" smtClean="0"/>
              <a:t>4/30/2025</a:t>
            </a:fld>
            <a:endParaRPr 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14293975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898" y="1011668"/>
            <a:ext cx="8263054" cy="1825096"/>
          </a:xfrm>
        </p:spPr>
        <p:txBody>
          <a:bodyPr/>
          <a:lstStyle/>
          <a:p>
            <a:pPr algn="ctr"/>
            <a:r>
              <a:rPr b="1" dirty="0">
                <a:solidFill>
                  <a:schemeClr val="accent3"/>
                </a:solidFill>
              </a:rPr>
              <a:t>The Secret Treasure</a:t>
            </a:r>
          </a:p>
        </p:txBody>
      </p:sp>
      <p:sp>
        <p:nvSpPr>
          <p:cNvPr id="3" name="Subtitle 2"/>
          <p:cNvSpPr>
            <a:spLocks noGrp="1"/>
          </p:cNvSpPr>
          <p:nvPr>
            <p:ph type="subTitle" idx="1"/>
          </p:nvPr>
        </p:nvSpPr>
        <p:spPr/>
        <p:txBody>
          <a:bodyPr>
            <a:noAutofit/>
          </a:bodyPr>
          <a:lstStyle/>
          <a:p>
            <a:pPr algn="ctr"/>
            <a:r>
              <a:rPr sz="2800" b="1" dirty="0"/>
              <a:t>Investor Pitch Deck – Feature Film</a:t>
            </a:r>
            <a:endParaRPr lang="en-CA" sz="2800" b="1" dirty="0"/>
          </a:p>
          <a:p>
            <a:pPr algn="ctr"/>
            <a:endParaRPr lang="en-CA" sz="2800" b="1" dirty="0"/>
          </a:p>
          <a:p>
            <a:pPr algn="ctr"/>
            <a:r>
              <a:rPr lang="en-CA" sz="2800" b="1" dirty="0"/>
              <a:t>By Richard Dyrkacz, MD, PhD, PMP</a:t>
            </a:r>
            <a:endParaRPr sz="28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764373"/>
            <a:ext cx="7955280" cy="1293028"/>
          </a:xfrm>
        </p:spPr>
        <p:txBody>
          <a:bodyPr/>
          <a:lstStyle/>
          <a:p>
            <a:pPr algn="ctr"/>
            <a:r>
              <a:rPr b="1" dirty="0">
                <a:solidFill>
                  <a:schemeClr val="accent3"/>
                </a:solidFill>
              </a:rPr>
              <a:t>Music &amp; Emotional Core</a:t>
            </a:r>
          </a:p>
        </p:txBody>
      </p:sp>
      <p:sp>
        <p:nvSpPr>
          <p:cNvPr id="3" name="Content Placeholder 2"/>
          <p:cNvSpPr>
            <a:spLocks noGrp="1"/>
          </p:cNvSpPr>
          <p:nvPr>
            <p:ph idx="1"/>
          </p:nvPr>
        </p:nvSpPr>
        <p:spPr>
          <a:xfrm>
            <a:off x="594359" y="2194560"/>
            <a:ext cx="5193123" cy="4069080"/>
          </a:xfrm>
        </p:spPr>
        <p:txBody>
          <a:bodyPr>
            <a:normAutofit/>
          </a:bodyPr>
          <a:lstStyle/>
          <a:p>
            <a:r>
              <a:rPr dirty="0"/>
              <a:t>Two original songs sung by Rose:</a:t>
            </a:r>
          </a:p>
          <a:p>
            <a:pPr lvl="1"/>
            <a:r>
              <a:rPr dirty="0"/>
              <a:t>'Bring Me Back to You' (about her estranged father)</a:t>
            </a:r>
            <a:endParaRPr lang="en-CA" dirty="0"/>
          </a:p>
          <a:p>
            <a:pPr lvl="1"/>
            <a:r>
              <a:rPr sz="2000" dirty="0"/>
              <a:t>'All I Ever Needed' (end credits ballad for Ethan)</a:t>
            </a:r>
          </a:p>
          <a:p>
            <a:r>
              <a:rPr dirty="0"/>
              <a:t>Emotional themes: Redemption, love, environmental collapse, hope</a:t>
            </a:r>
          </a:p>
          <a:p>
            <a:r>
              <a:rPr dirty="0"/>
              <a:t>End on a rainbow-lit kiss as Rose’s voice fades into the credits</a:t>
            </a:r>
          </a:p>
        </p:txBody>
      </p:sp>
      <p:sp>
        <p:nvSpPr>
          <p:cNvPr id="4" name="TextBox 3">
            <a:extLst>
              <a:ext uri="{FF2B5EF4-FFF2-40B4-BE49-F238E27FC236}">
                <a16:creationId xmlns:a16="http://schemas.microsoft.com/office/drawing/2014/main" id="{E2A3A71A-D2EE-77D1-FB18-717FBE5F6DE0}"/>
              </a:ext>
            </a:extLst>
          </p:cNvPr>
          <p:cNvSpPr txBox="1"/>
          <p:nvPr/>
        </p:nvSpPr>
        <p:spPr>
          <a:xfrm>
            <a:off x="8084634" y="6088559"/>
            <a:ext cx="1059366" cy="769441"/>
          </a:xfrm>
          <a:prstGeom prst="rect">
            <a:avLst/>
          </a:prstGeom>
          <a:noFill/>
        </p:spPr>
        <p:txBody>
          <a:bodyPr wrap="square" rtlCol="0">
            <a:spAutoFit/>
          </a:bodyPr>
          <a:lstStyle/>
          <a:p>
            <a:r>
              <a:rPr lang="en-CA" sz="4400" b="1" dirty="0"/>
              <a:t>11</a:t>
            </a:r>
          </a:p>
        </p:txBody>
      </p:sp>
      <p:sp>
        <p:nvSpPr>
          <p:cNvPr id="10" name="Arrow: Chevron 9">
            <a:extLst>
              <a:ext uri="{FF2B5EF4-FFF2-40B4-BE49-F238E27FC236}">
                <a16:creationId xmlns:a16="http://schemas.microsoft.com/office/drawing/2014/main" id="{D9DA1648-9E21-DB0F-1B9A-6528A6D66F09}"/>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B2E8B406-CDB5-EE85-4216-86A640EE2A78}"/>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6BAF2040-3ACF-AFC2-BA8B-0A2007FDCAB1}"/>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45766A66-7A60-7AC9-6875-D3475CDE3CB5}"/>
              </a:ext>
            </a:extLst>
          </p:cNvPr>
          <p:cNvSpPr/>
          <p:nvPr/>
        </p:nvSpPr>
        <p:spPr>
          <a:xfrm>
            <a:off x="1672686" y="6245794"/>
            <a:ext cx="1438509" cy="375799"/>
          </a:xfrm>
          <a:prstGeom prst="chevron">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EC4E4908-37B0-121E-A0A9-E01477F2D720}"/>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pic>
        <p:nvPicPr>
          <p:cNvPr id="15" name="Picture 14">
            <a:extLst>
              <a:ext uri="{FF2B5EF4-FFF2-40B4-BE49-F238E27FC236}">
                <a16:creationId xmlns:a16="http://schemas.microsoft.com/office/drawing/2014/main" id="{B7D84309-51AC-9E7F-E6E6-120E518110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5747098" y="2104778"/>
            <a:ext cx="3396902" cy="319595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435" y="229112"/>
            <a:ext cx="7824811" cy="1293028"/>
          </a:xfrm>
        </p:spPr>
        <p:txBody>
          <a:bodyPr/>
          <a:lstStyle/>
          <a:p>
            <a:pPr algn="ctr"/>
            <a:r>
              <a:rPr b="1" dirty="0">
                <a:solidFill>
                  <a:schemeClr val="accent3"/>
                </a:solidFill>
              </a:rPr>
              <a:t>Target Market</a:t>
            </a:r>
          </a:p>
        </p:txBody>
      </p:sp>
      <p:sp>
        <p:nvSpPr>
          <p:cNvPr id="3" name="Content Placeholder 2"/>
          <p:cNvSpPr>
            <a:spLocks noGrp="1"/>
          </p:cNvSpPr>
          <p:nvPr>
            <p:ph idx="1"/>
          </p:nvPr>
        </p:nvSpPr>
        <p:spPr>
          <a:xfrm>
            <a:off x="594360" y="4371278"/>
            <a:ext cx="7955280" cy="1892362"/>
          </a:xfrm>
        </p:spPr>
        <p:txBody>
          <a:bodyPr/>
          <a:lstStyle/>
          <a:p>
            <a:r>
              <a:rPr dirty="0"/>
              <a:t>Core demographic: Ages 10–35</a:t>
            </a:r>
          </a:p>
          <a:p>
            <a:r>
              <a:rPr dirty="0"/>
              <a:t>Secondary: Families, anime &amp; fantasy fans, emotional drama lovers</a:t>
            </a:r>
          </a:p>
          <a:p>
            <a:r>
              <a:rPr dirty="0"/>
              <a:t>Four-quadrant appeal: Action, emotion, spectacle,</a:t>
            </a:r>
            <a:r>
              <a:rPr lang="en-CA" dirty="0"/>
              <a:t> mystery, and</a:t>
            </a:r>
            <a:r>
              <a:rPr dirty="0"/>
              <a:t> story</a:t>
            </a:r>
          </a:p>
        </p:txBody>
      </p:sp>
      <p:sp>
        <p:nvSpPr>
          <p:cNvPr id="4" name="TextBox 3">
            <a:extLst>
              <a:ext uri="{FF2B5EF4-FFF2-40B4-BE49-F238E27FC236}">
                <a16:creationId xmlns:a16="http://schemas.microsoft.com/office/drawing/2014/main" id="{35346297-1473-77D7-4551-22FDC38E559E}"/>
              </a:ext>
            </a:extLst>
          </p:cNvPr>
          <p:cNvSpPr txBox="1"/>
          <p:nvPr/>
        </p:nvSpPr>
        <p:spPr>
          <a:xfrm>
            <a:off x="8084634" y="6088559"/>
            <a:ext cx="1059366" cy="769441"/>
          </a:xfrm>
          <a:prstGeom prst="rect">
            <a:avLst/>
          </a:prstGeom>
          <a:noFill/>
        </p:spPr>
        <p:txBody>
          <a:bodyPr wrap="square" rtlCol="0">
            <a:spAutoFit/>
          </a:bodyPr>
          <a:lstStyle/>
          <a:p>
            <a:r>
              <a:rPr lang="en-CA" sz="4400" b="1" dirty="0"/>
              <a:t>12</a:t>
            </a:r>
          </a:p>
        </p:txBody>
      </p:sp>
      <p:sp>
        <p:nvSpPr>
          <p:cNvPr id="10" name="Arrow: Chevron 9">
            <a:extLst>
              <a:ext uri="{FF2B5EF4-FFF2-40B4-BE49-F238E27FC236}">
                <a16:creationId xmlns:a16="http://schemas.microsoft.com/office/drawing/2014/main" id="{14854EAC-B3EB-5C5F-D226-ECD9B1188201}"/>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56F062F2-C04D-199C-4E63-FC9A0A6016FE}"/>
              </a:ext>
            </a:extLst>
          </p:cNvPr>
          <p:cNvSpPr/>
          <p:nvPr/>
        </p:nvSpPr>
        <p:spPr>
          <a:xfrm>
            <a:off x="3100046" y="6245793"/>
            <a:ext cx="1449658" cy="411487"/>
          </a:xfrm>
          <a:prstGeom prst="chevron">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D755D1EE-E21E-7050-8470-18B43ED94D2E}"/>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660204C5-723A-6CE0-E84A-9216760E6409}"/>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7F6BF6CF-1A3E-C55B-9C18-4FF7799CAC7B}"/>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pic>
        <p:nvPicPr>
          <p:cNvPr id="15" name="Picture 14" descr="A ship in the ocean&#10;&#10;AI-generated content may be incorrect.">
            <a:extLst>
              <a:ext uri="{FF2B5EF4-FFF2-40B4-BE49-F238E27FC236}">
                <a16:creationId xmlns:a16="http://schemas.microsoft.com/office/drawing/2014/main" id="{2C6A0B39-D92F-6A5D-D44B-0BB8795E8694}"/>
              </a:ext>
            </a:extLst>
          </p:cNvPr>
          <p:cNvPicPr>
            <a:picLocks noChangeAspect="1"/>
          </p:cNvPicPr>
          <p:nvPr/>
        </p:nvPicPr>
        <p:blipFill>
          <a:blip r:embed="rId2"/>
          <a:stretch>
            <a:fillRect/>
          </a:stretch>
        </p:blipFill>
        <p:spPr>
          <a:xfrm>
            <a:off x="2391940" y="1522140"/>
            <a:ext cx="4218251" cy="28121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4BED2-3B62-6BE9-B83F-4C65D32F4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D3F3D-D1F2-E557-DE10-A50B96D76C61}"/>
              </a:ext>
            </a:extLst>
          </p:cNvPr>
          <p:cNvSpPr>
            <a:spLocks noGrp="1"/>
          </p:cNvSpPr>
          <p:nvPr>
            <p:ph type="title"/>
          </p:nvPr>
        </p:nvSpPr>
        <p:spPr>
          <a:xfrm>
            <a:off x="769435" y="229112"/>
            <a:ext cx="7824811" cy="1293028"/>
          </a:xfrm>
        </p:spPr>
        <p:txBody>
          <a:bodyPr/>
          <a:lstStyle/>
          <a:p>
            <a:pPr algn="ctr"/>
            <a:r>
              <a:rPr lang="en-CA" b="1" dirty="0">
                <a:solidFill>
                  <a:schemeClr val="accent3"/>
                </a:solidFill>
              </a:rPr>
              <a:t>CONCEPT ART</a:t>
            </a:r>
            <a:endParaRPr b="1" dirty="0">
              <a:solidFill>
                <a:schemeClr val="accent3"/>
              </a:solidFill>
            </a:endParaRPr>
          </a:p>
        </p:txBody>
      </p:sp>
      <p:sp>
        <p:nvSpPr>
          <p:cNvPr id="3" name="Content Placeholder 2">
            <a:extLst>
              <a:ext uri="{FF2B5EF4-FFF2-40B4-BE49-F238E27FC236}">
                <a16:creationId xmlns:a16="http://schemas.microsoft.com/office/drawing/2014/main" id="{A57C55D9-4172-D11A-8147-8B4ABAFDB8B7}"/>
              </a:ext>
            </a:extLst>
          </p:cNvPr>
          <p:cNvSpPr>
            <a:spLocks noGrp="1"/>
          </p:cNvSpPr>
          <p:nvPr>
            <p:ph idx="1"/>
          </p:nvPr>
        </p:nvSpPr>
        <p:spPr>
          <a:xfrm>
            <a:off x="594360" y="4970612"/>
            <a:ext cx="8673818" cy="1293028"/>
          </a:xfrm>
        </p:spPr>
        <p:txBody>
          <a:bodyPr/>
          <a:lstStyle/>
          <a:p>
            <a:r>
              <a:rPr lang="en-CA" dirty="0"/>
              <a:t>A 230-page concept art book for this film has been created</a:t>
            </a:r>
          </a:p>
          <a:p>
            <a:r>
              <a:rPr lang="en-CA" dirty="0"/>
              <a:t>Illustrative overview of what the movie looks like scene by scene</a:t>
            </a:r>
          </a:p>
        </p:txBody>
      </p:sp>
      <p:sp>
        <p:nvSpPr>
          <p:cNvPr id="4" name="TextBox 3">
            <a:extLst>
              <a:ext uri="{FF2B5EF4-FFF2-40B4-BE49-F238E27FC236}">
                <a16:creationId xmlns:a16="http://schemas.microsoft.com/office/drawing/2014/main" id="{71FEBDE3-ED26-BDC6-0C3A-3C0E37724ACA}"/>
              </a:ext>
            </a:extLst>
          </p:cNvPr>
          <p:cNvSpPr txBox="1"/>
          <p:nvPr/>
        </p:nvSpPr>
        <p:spPr>
          <a:xfrm>
            <a:off x="8084634" y="6088559"/>
            <a:ext cx="1059366" cy="769441"/>
          </a:xfrm>
          <a:prstGeom prst="rect">
            <a:avLst/>
          </a:prstGeom>
          <a:noFill/>
        </p:spPr>
        <p:txBody>
          <a:bodyPr wrap="square" rtlCol="0">
            <a:spAutoFit/>
          </a:bodyPr>
          <a:lstStyle/>
          <a:p>
            <a:r>
              <a:rPr lang="en-CA" sz="4400" b="1" dirty="0"/>
              <a:t>13</a:t>
            </a:r>
          </a:p>
        </p:txBody>
      </p:sp>
      <p:sp>
        <p:nvSpPr>
          <p:cNvPr id="10" name="Arrow: Chevron 9">
            <a:extLst>
              <a:ext uri="{FF2B5EF4-FFF2-40B4-BE49-F238E27FC236}">
                <a16:creationId xmlns:a16="http://schemas.microsoft.com/office/drawing/2014/main" id="{0DECF124-50EB-2327-E336-4419277DB577}"/>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8D80E9EB-24C7-0242-3F9D-927D7B164D38}"/>
              </a:ext>
            </a:extLst>
          </p:cNvPr>
          <p:cNvSpPr/>
          <p:nvPr/>
        </p:nvSpPr>
        <p:spPr>
          <a:xfrm>
            <a:off x="3100046" y="6245793"/>
            <a:ext cx="1449658" cy="411487"/>
          </a:xfrm>
          <a:prstGeom prst="chevron">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6AD3ADB3-B545-74AC-E8A7-ECFEC4809ABA}"/>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E2E727DC-F81B-6A96-BD42-24B75A1FCB91}"/>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9C131A3C-B120-EC64-78E8-4B380B47CFCA}"/>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pic>
        <p:nvPicPr>
          <p:cNvPr id="5" name="Picture 4">
            <a:extLst>
              <a:ext uri="{FF2B5EF4-FFF2-40B4-BE49-F238E27FC236}">
                <a16:creationId xmlns:a16="http://schemas.microsoft.com/office/drawing/2014/main" id="{E4FDAC52-5BBB-1ED3-93A1-118D9A7D42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74461" y="1267636"/>
            <a:ext cx="2310097" cy="3521553"/>
          </a:xfrm>
          <a:prstGeom prst="rect">
            <a:avLst/>
          </a:prstGeom>
          <a:noFill/>
          <a:ln>
            <a:noFill/>
          </a:ln>
        </p:spPr>
      </p:pic>
      <p:pic>
        <p:nvPicPr>
          <p:cNvPr id="6" name="Picture 5">
            <a:extLst>
              <a:ext uri="{FF2B5EF4-FFF2-40B4-BE49-F238E27FC236}">
                <a16:creationId xmlns:a16="http://schemas.microsoft.com/office/drawing/2014/main" id="{20E9EBB9-C9B7-9750-E29A-0DC8E49AF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121" y="1278490"/>
            <a:ext cx="2343744" cy="3521553"/>
          </a:xfrm>
          <a:prstGeom prst="rect">
            <a:avLst/>
          </a:prstGeom>
          <a:noFill/>
          <a:ln>
            <a:noFill/>
          </a:ln>
        </p:spPr>
      </p:pic>
      <p:pic>
        <p:nvPicPr>
          <p:cNvPr id="7" name="Picture 6">
            <a:extLst>
              <a:ext uri="{FF2B5EF4-FFF2-40B4-BE49-F238E27FC236}">
                <a16:creationId xmlns:a16="http://schemas.microsoft.com/office/drawing/2014/main" id="{98B77703-EFFC-EB5D-EFA1-26C593CB7B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8747" y="1269496"/>
            <a:ext cx="3766185" cy="3530547"/>
          </a:xfrm>
          <a:prstGeom prst="rect">
            <a:avLst/>
          </a:prstGeom>
          <a:noFill/>
          <a:ln>
            <a:noFill/>
          </a:ln>
        </p:spPr>
      </p:pic>
    </p:spTree>
    <p:extLst>
      <p:ext uri="{BB962C8B-B14F-4D97-AF65-F5344CB8AC3E}">
        <p14:creationId xmlns:p14="http://schemas.microsoft.com/office/powerpoint/2010/main" val="399076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593"/>
            <a:ext cx="8092440" cy="1293028"/>
          </a:xfrm>
        </p:spPr>
        <p:txBody>
          <a:bodyPr/>
          <a:lstStyle/>
          <a:p>
            <a:pPr algn="ctr"/>
            <a:r>
              <a:rPr b="1" dirty="0">
                <a:solidFill>
                  <a:schemeClr val="accent3"/>
                </a:solidFill>
              </a:rPr>
              <a:t>Business &amp; IP Protection</a:t>
            </a:r>
          </a:p>
        </p:txBody>
      </p:sp>
      <p:sp>
        <p:nvSpPr>
          <p:cNvPr id="3" name="Content Placeholder 2"/>
          <p:cNvSpPr>
            <a:spLocks noGrp="1"/>
          </p:cNvSpPr>
          <p:nvPr>
            <p:ph idx="1"/>
          </p:nvPr>
        </p:nvSpPr>
        <p:spPr>
          <a:xfrm>
            <a:off x="457200" y="4404731"/>
            <a:ext cx="8508380" cy="2323597"/>
          </a:xfrm>
        </p:spPr>
        <p:txBody>
          <a:bodyPr/>
          <a:lstStyle/>
          <a:p>
            <a:r>
              <a:rPr dirty="0"/>
              <a:t>Script copyrighted</a:t>
            </a:r>
            <a:r>
              <a:rPr lang="en-CA" dirty="0"/>
              <a:t>:</a:t>
            </a:r>
            <a:r>
              <a:rPr dirty="0"/>
              <a:t> WGA &amp; Government of Canada</a:t>
            </a:r>
          </a:p>
          <a:p>
            <a:r>
              <a:rPr dirty="0"/>
              <a:t>Concept art, characters, and storyline IP fully protected</a:t>
            </a:r>
          </a:p>
          <a:p>
            <a:r>
              <a:rPr dirty="0"/>
              <a:t>Franchise potential: novels, merchandise,</a:t>
            </a:r>
            <a:r>
              <a:rPr lang="en-CA" dirty="0"/>
              <a:t> </a:t>
            </a:r>
            <a:r>
              <a:rPr dirty="0"/>
              <a:t>app, sequels</a:t>
            </a:r>
          </a:p>
          <a:p>
            <a:r>
              <a:rPr dirty="0"/>
              <a:t>Website, concept art, and trailers </a:t>
            </a:r>
            <a:r>
              <a:rPr lang="en-CA" dirty="0"/>
              <a:t>established</a:t>
            </a:r>
            <a:endParaRPr dirty="0"/>
          </a:p>
        </p:txBody>
      </p:sp>
      <p:sp>
        <p:nvSpPr>
          <p:cNvPr id="4" name="TextBox 3">
            <a:extLst>
              <a:ext uri="{FF2B5EF4-FFF2-40B4-BE49-F238E27FC236}">
                <a16:creationId xmlns:a16="http://schemas.microsoft.com/office/drawing/2014/main" id="{0972A363-36C5-7F9C-4CDC-A4038B64E284}"/>
              </a:ext>
            </a:extLst>
          </p:cNvPr>
          <p:cNvSpPr txBox="1"/>
          <p:nvPr/>
        </p:nvSpPr>
        <p:spPr>
          <a:xfrm>
            <a:off x="8118100" y="6066815"/>
            <a:ext cx="1059366" cy="769441"/>
          </a:xfrm>
          <a:prstGeom prst="rect">
            <a:avLst/>
          </a:prstGeom>
          <a:noFill/>
        </p:spPr>
        <p:txBody>
          <a:bodyPr wrap="square" rtlCol="0">
            <a:spAutoFit/>
          </a:bodyPr>
          <a:lstStyle/>
          <a:p>
            <a:r>
              <a:rPr lang="en-CA" sz="4400" b="1" dirty="0"/>
              <a:t>14</a:t>
            </a:r>
          </a:p>
        </p:txBody>
      </p:sp>
      <p:sp>
        <p:nvSpPr>
          <p:cNvPr id="10" name="Arrow: Chevron 9">
            <a:extLst>
              <a:ext uri="{FF2B5EF4-FFF2-40B4-BE49-F238E27FC236}">
                <a16:creationId xmlns:a16="http://schemas.microsoft.com/office/drawing/2014/main" id="{3C9987C7-BB87-2DB6-25DB-8FDC36AFE224}"/>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9DE3830D-9BB9-D1AD-6AE6-C44BDAE8C8F2}"/>
              </a:ext>
            </a:extLst>
          </p:cNvPr>
          <p:cNvSpPr/>
          <p:nvPr/>
        </p:nvSpPr>
        <p:spPr>
          <a:xfrm>
            <a:off x="3100046" y="6245793"/>
            <a:ext cx="1449658" cy="411487"/>
          </a:xfrm>
          <a:prstGeom prst="chevron">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122E0DA6-258E-075C-D6FD-0F3B918FCD7D}"/>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0A450DD6-3E12-1AD5-40BE-94B585149C04}"/>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D5AD3E23-AECE-93E0-91E6-0E2CD2535CC6}"/>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pic>
        <p:nvPicPr>
          <p:cNvPr id="16" name="Picture 15" descr="A person sitting on a bed&#10;&#10;AI-generated content may be incorrect.">
            <a:extLst>
              <a:ext uri="{FF2B5EF4-FFF2-40B4-BE49-F238E27FC236}">
                <a16:creationId xmlns:a16="http://schemas.microsoft.com/office/drawing/2014/main" id="{4B89B7DC-249B-51FE-FE43-10E5DE449B90}"/>
              </a:ext>
            </a:extLst>
          </p:cNvPr>
          <p:cNvPicPr>
            <a:picLocks noChangeAspect="1"/>
          </p:cNvPicPr>
          <p:nvPr/>
        </p:nvPicPr>
        <p:blipFill>
          <a:blip r:embed="rId2"/>
          <a:stretch>
            <a:fillRect/>
          </a:stretch>
        </p:blipFill>
        <p:spPr>
          <a:xfrm>
            <a:off x="2624865" y="1663441"/>
            <a:ext cx="3757109" cy="250458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360" y="4014438"/>
            <a:ext cx="8549640" cy="2249201"/>
          </a:xfrm>
        </p:spPr>
        <p:txBody>
          <a:bodyPr/>
          <a:lstStyle/>
          <a:p>
            <a:pPr>
              <a:buNone/>
            </a:pPr>
            <a:r>
              <a:rPr lang="en-US" b="1" dirty="0"/>
              <a:t>Scenario 1 – $30M Tier</a:t>
            </a:r>
            <a:endParaRPr lang="en-US" dirty="0"/>
          </a:p>
          <a:p>
            <a:pPr>
              <a:buFont typeface="Arial" panose="020B0604020202020204" pitchFamily="34" charset="0"/>
              <a:buChar char="•"/>
            </a:pPr>
            <a:r>
              <a:rPr lang="en-US" dirty="0"/>
              <a:t>Indie-style production with controlled scope</a:t>
            </a:r>
          </a:p>
          <a:p>
            <a:pPr>
              <a:buFont typeface="Arial" panose="020B0604020202020204" pitchFamily="34" charset="0"/>
              <a:buChar char="•"/>
            </a:pPr>
            <a:r>
              <a:rPr lang="en-US" dirty="0"/>
              <a:t>Heavy use of AI tools, practical effects, streamlined cast</a:t>
            </a:r>
          </a:p>
          <a:p>
            <a:pPr>
              <a:buFont typeface="Arial" panose="020B0604020202020204" pitchFamily="34" charset="0"/>
              <a:buChar char="•"/>
            </a:pPr>
            <a:r>
              <a:rPr lang="en-US" dirty="0"/>
              <a:t>Estimated Gross Break-Even: </a:t>
            </a:r>
            <a:r>
              <a:rPr lang="en-US" b="1" dirty="0"/>
              <a:t>$45M–50M</a:t>
            </a:r>
            <a:endParaRPr lang="en-US" dirty="0"/>
          </a:p>
          <a:p>
            <a:pPr>
              <a:buFont typeface="Arial" panose="020B0604020202020204" pitchFamily="34" charset="0"/>
              <a:buChar char="•"/>
            </a:pPr>
            <a:r>
              <a:rPr lang="en-US" dirty="0"/>
              <a:t>ROI Goal: </a:t>
            </a:r>
            <a:r>
              <a:rPr lang="en-US" b="1" dirty="0"/>
              <a:t>1.5x–3x</a:t>
            </a:r>
            <a:r>
              <a:rPr lang="en-US" dirty="0"/>
              <a:t> via streaming, theatrical, merch</a:t>
            </a:r>
          </a:p>
          <a:p>
            <a:pPr marL="0" indent="0">
              <a:buNone/>
            </a:pPr>
            <a:endParaRPr dirty="0"/>
          </a:p>
        </p:txBody>
      </p:sp>
      <p:sp>
        <p:nvSpPr>
          <p:cNvPr id="6" name="Title 1">
            <a:extLst>
              <a:ext uri="{FF2B5EF4-FFF2-40B4-BE49-F238E27FC236}">
                <a16:creationId xmlns:a16="http://schemas.microsoft.com/office/drawing/2014/main" id="{CA306157-43CC-11AC-0BAA-EBA8E51BDDC1}"/>
              </a:ext>
            </a:extLst>
          </p:cNvPr>
          <p:cNvSpPr>
            <a:spLocks noGrp="1"/>
          </p:cNvSpPr>
          <p:nvPr>
            <p:ph type="title"/>
          </p:nvPr>
        </p:nvSpPr>
        <p:spPr>
          <a:xfrm>
            <a:off x="234176" y="493658"/>
            <a:ext cx="8315464" cy="1293028"/>
          </a:xfrm>
        </p:spPr>
        <p:txBody>
          <a:bodyPr/>
          <a:lstStyle/>
          <a:p>
            <a:r>
              <a:rPr lang="en-CA" b="1" dirty="0">
                <a:solidFill>
                  <a:schemeClr val="accent3"/>
                </a:solidFill>
              </a:rPr>
              <a:t>Budget and Financial Model</a:t>
            </a:r>
            <a:endParaRPr b="1" dirty="0">
              <a:solidFill>
                <a:schemeClr val="accent3"/>
              </a:solidFill>
            </a:endParaRPr>
          </a:p>
        </p:txBody>
      </p:sp>
      <p:sp>
        <p:nvSpPr>
          <p:cNvPr id="7" name="TextBox 6">
            <a:extLst>
              <a:ext uri="{FF2B5EF4-FFF2-40B4-BE49-F238E27FC236}">
                <a16:creationId xmlns:a16="http://schemas.microsoft.com/office/drawing/2014/main" id="{080FB285-EFDE-861C-12D3-5AF43BEBB127}"/>
              </a:ext>
            </a:extLst>
          </p:cNvPr>
          <p:cNvSpPr txBox="1"/>
          <p:nvPr/>
        </p:nvSpPr>
        <p:spPr>
          <a:xfrm>
            <a:off x="8084634" y="6103052"/>
            <a:ext cx="1059366" cy="769441"/>
          </a:xfrm>
          <a:prstGeom prst="rect">
            <a:avLst/>
          </a:prstGeom>
          <a:noFill/>
        </p:spPr>
        <p:txBody>
          <a:bodyPr wrap="square" rtlCol="0">
            <a:spAutoFit/>
          </a:bodyPr>
          <a:lstStyle/>
          <a:p>
            <a:r>
              <a:rPr lang="en-CA" sz="4400" b="1" dirty="0"/>
              <a:t>15</a:t>
            </a:r>
          </a:p>
        </p:txBody>
      </p:sp>
      <p:sp>
        <p:nvSpPr>
          <p:cNvPr id="13" name="Arrow: Chevron 12">
            <a:extLst>
              <a:ext uri="{FF2B5EF4-FFF2-40B4-BE49-F238E27FC236}">
                <a16:creationId xmlns:a16="http://schemas.microsoft.com/office/drawing/2014/main" id="{1C47FB85-622D-5C4F-97AA-A736F77A7A6F}"/>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4" name="Arrow: Chevron 13">
            <a:extLst>
              <a:ext uri="{FF2B5EF4-FFF2-40B4-BE49-F238E27FC236}">
                <a16:creationId xmlns:a16="http://schemas.microsoft.com/office/drawing/2014/main" id="{EC7B1AFB-6CEC-FB06-F8FB-D3D625944EB0}"/>
              </a:ext>
            </a:extLst>
          </p:cNvPr>
          <p:cNvSpPr/>
          <p:nvPr/>
        </p:nvSpPr>
        <p:spPr>
          <a:xfrm>
            <a:off x="3100046" y="6245793"/>
            <a:ext cx="1449658" cy="411487"/>
          </a:xfrm>
          <a:prstGeom prst="chevron">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5" name="Arrow: Chevron 14">
            <a:extLst>
              <a:ext uri="{FF2B5EF4-FFF2-40B4-BE49-F238E27FC236}">
                <a16:creationId xmlns:a16="http://schemas.microsoft.com/office/drawing/2014/main" id="{632E7914-4073-4027-84AD-A71F76A51404}"/>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6" name="Arrow: Chevron 15">
            <a:extLst>
              <a:ext uri="{FF2B5EF4-FFF2-40B4-BE49-F238E27FC236}">
                <a16:creationId xmlns:a16="http://schemas.microsoft.com/office/drawing/2014/main" id="{F012C033-C577-0E65-2C29-2A6742F9BB4C}"/>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7" name="Arrow: Chevron 16">
            <a:extLst>
              <a:ext uri="{FF2B5EF4-FFF2-40B4-BE49-F238E27FC236}">
                <a16:creationId xmlns:a16="http://schemas.microsoft.com/office/drawing/2014/main" id="{99742C87-255B-B41C-B6DB-7937EB313DA5}"/>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pic>
        <p:nvPicPr>
          <p:cNvPr id="19" name="Picture 18">
            <a:extLst>
              <a:ext uri="{FF2B5EF4-FFF2-40B4-BE49-F238E27FC236}">
                <a16:creationId xmlns:a16="http://schemas.microsoft.com/office/drawing/2014/main" id="{6DA6772C-E654-85DF-9D2A-7441663BAB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930" y="1515715"/>
            <a:ext cx="3758140" cy="24987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2E1B3-0E3F-C036-7DCD-8C40EB107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898B46-00D0-A125-A5F9-A5685F263DFB}"/>
              </a:ext>
            </a:extLst>
          </p:cNvPr>
          <p:cNvSpPr>
            <a:spLocks noGrp="1"/>
          </p:cNvSpPr>
          <p:nvPr>
            <p:ph type="title"/>
          </p:nvPr>
        </p:nvSpPr>
        <p:spPr>
          <a:xfrm>
            <a:off x="234176" y="611601"/>
            <a:ext cx="8315464" cy="1293028"/>
          </a:xfrm>
        </p:spPr>
        <p:txBody>
          <a:bodyPr/>
          <a:lstStyle/>
          <a:p>
            <a:r>
              <a:rPr lang="en-CA" b="1" dirty="0">
                <a:solidFill>
                  <a:schemeClr val="accent3"/>
                </a:solidFill>
              </a:rPr>
              <a:t>Budget and Financial Model</a:t>
            </a:r>
            <a:endParaRPr b="1" dirty="0">
              <a:solidFill>
                <a:schemeClr val="accent3"/>
              </a:solidFill>
            </a:endParaRPr>
          </a:p>
        </p:txBody>
      </p:sp>
      <p:sp>
        <p:nvSpPr>
          <p:cNvPr id="3" name="Content Placeholder 2">
            <a:extLst>
              <a:ext uri="{FF2B5EF4-FFF2-40B4-BE49-F238E27FC236}">
                <a16:creationId xmlns:a16="http://schemas.microsoft.com/office/drawing/2014/main" id="{FFC5A259-6C3F-BF02-9F58-E8B2464D0DA6}"/>
              </a:ext>
            </a:extLst>
          </p:cNvPr>
          <p:cNvSpPr>
            <a:spLocks noGrp="1"/>
          </p:cNvSpPr>
          <p:nvPr>
            <p:ph idx="1"/>
          </p:nvPr>
        </p:nvSpPr>
        <p:spPr>
          <a:xfrm>
            <a:off x="577626" y="3978756"/>
            <a:ext cx="8677885" cy="4069080"/>
          </a:xfrm>
        </p:spPr>
        <p:txBody>
          <a:bodyPr/>
          <a:lstStyle/>
          <a:p>
            <a:pPr>
              <a:buNone/>
            </a:pPr>
            <a:r>
              <a:rPr lang="en-CA" b="1" dirty="0"/>
              <a:t>Scenario 2 – $100M Tier</a:t>
            </a:r>
            <a:endParaRPr lang="en-CA" dirty="0"/>
          </a:p>
          <a:p>
            <a:pPr>
              <a:buFont typeface="Arial" panose="020B0604020202020204" pitchFamily="34" charset="0"/>
              <a:buChar char="•"/>
            </a:pPr>
            <a:r>
              <a:rPr lang="en-CA" dirty="0"/>
              <a:t>High-concept blockbuster with global reach</a:t>
            </a:r>
          </a:p>
          <a:p>
            <a:pPr>
              <a:buFont typeface="Arial" panose="020B0604020202020204" pitchFamily="34" charset="0"/>
              <a:buChar char="•"/>
            </a:pPr>
            <a:r>
              <a:rPr lang="en-CA" dirty="0"/>
              <a:t>Expanded cast, premium VFX, international shoots</a:t>
            </a:r>
          </a:p>
          <a:p>
            <a:pPr>
              <a:buFont typeface="Arial" panose="020B0604020202020204" pitchFamily="34" charset="0"/>
              <a:buChar char="•"/>
            </a:pPr>
            <a:r>
              <a:rPr lang="en-CA" dirty="0"/>
              <a:t>Estimated Gross Break-Even: </a:t>
            </a:r>
            <a:r>
              <a:rPr lang="en-CA" b="1" dirty="0"/>
              <a:t>$140M</a:t>
            </a:r>
            <a:endParaRPr lang="en-CA" dirty="0"/>
          </a:p>
          <a:p>
            <a:pPr>
              <a:buFont typeface="Arial" panose="020B0604020202020204" pitchFamily="34" charset="0"/>
              <a:buChar char="•"/>
            </a:pPr>
            <a:r>
              <a:rPr lang="en-CA" dirty="0"/>
              <a:t>ROI Goal: </a:t>
            </a:r>
            <a:r>
              <a:rPr lang="en-CA" b="1" dirty="0"/>
              <a:t>3x–5x</a:t>
            </a:r>
            <a:r>
              <a:rPr lang="en-CA" dirty="0"/>
              <a:t>, positioned as tentpole IP with franchise legs</a:t>
            </a:r>
          </a:p>
          <a:p>
            <a:pPr marL="0" indent="0">
              <a:buNone/>
            </a:pPr>
            <a:endParaRPr dirty="0"/>
          </a:p>
        </p:txBody>
      </p:sp>
      <p:sp>
        <p:nvSpPr>
          <p:cNvPr id="4" name="TextBox 3">
            <a:extLst>
              <a:ext uri="{FF2B5EF4-FFF2-40B4-BE49-F238E27FC236}">
                <a16:creationId xmlns:a16="http://schemas.microsoft.com/office/drawing/2014/main" id="{6064AD0E-B952-EC6D-2933-65EE99CCB834}"/>
              </a:ext>
            </a:extLst>
          </p:cNvPr>
          <p:cNvSpPr txBox="1"/>
          <p:nvPr/>
        </p:nvSpPr>
        <p:spPr>
          <a:xfrm>
            <a:off x="8120324" y="6091347"/>
            <a:ext cx="1059366" cy="769441"/>
          </a:xfrm>
          <a:prstGeom prst="rect">
            <a:avLst/>
          </a:prstGeom>
          <a:noFill/>
        </p:spPr>
        <p:txBody>
          <a:bodyPr wrap="square" rtlCol="0">
            <a:spAutoFit/>
          </a:bodyPr>
          <a:lstStyle/>
          <a:p>
            <a:r>
              <a:rPr lang="en-CA" sz="4400" b="1" dirty="0"/>
              <a:t>16</a:t>
            </a:r>
          </a:p>
        </p:txBody>
      </p:sp>
      <p:sp>
        <p:nvSpPr>
          <p:cNvPr id="20" name="Arrow: Chevron 19">
            <a:extLst>
              <a:ext uri="{FF2B5EF4-FFF2-40B4-BE49-F238E27FC236}">
                <a16:creationId xmlns:a16="http://schemas.microsoft.com/office/drawing/2014/main" id="{078698DC-2FA7-A767-A973-7B30BF7FB52D}"/>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21" name="Arrow: Chevron 20">
            <a:extLst>
              <a:ext uri="{FF2B5EF4-FFF2-40B4-BE49-F238E27FC236}">
                <a16:creationId xmlns:a16="http://schemas.microsoft.com/office/drawing/2014/main" id="{5A058960-18BC-85EE-9785-BBD53F8B28C5}"/>
              </a:ext>
            </a:extLst>
          </p:cNvPr>
          <p:cNvSpPr/>
          <p:nvPr/>
        </p:nvSpPr>
        <p:spPr>
          <a:xfrm>
            <a:off x="3100046" y="6245793"/>
            <a:ext cx="1449658" cy="411487"/>
          </a:xfrm>
          <a:prstGeom prst="chevron">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22" name="Arrow: Chevron 21">
            <a:extLst>
              <a:ext uri="{FF2B5EF4-FFF2-40B4-BE49-F238E27FC236}">
                <a16:creationId xmlns:a16="http://schemas.microsoft.com/office/drawing/2014/main" id="{0AC741F4-2CEA-B11A-75D3-AA49210346F3}"/>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23" name="Arrow: Chevron 22">
            <a:extLst>
              <a:ext uri="{FF2B5EF4-FFF2-40B4-BE49-F238E27FC236}">
                <a16:creationId xmlns:a16="http://schemas.microsoft.com/office/drawing/2014/main" id="{6B718B37-E086-8318-954E-34A7314F2802}"/>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24" name="Arrow: Chevron 23">
            <a:extLst>
              <a:ext uri="{FF2B5EF4-FFF2-40B4-BE49-F238E27FC236}">
                <a16:creationId xmlns:a16="http://schemas.microsoft.com/office/drawing/2014/main" id="{CD430756-0E49-4786-F90C-7D89B706D12A}"/>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pic>
        <p:nvPicPr>
          <p:cNvPr id="25" name="Picture 24">
            <a:extLst>
              <a:ext uri="{FF2B5EF4-FFF2-40B4-BE49-F238E27FC236}">
                <a16:creationId xmlns:a16="http://schemas.microsoft.com/office/drawing/2014/main" id="{084886D0-24A4-3552-BFDF-0B5F7577AF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9699" y="1534128"/>
            <a:ext cx="1677960" cy="2479203"/>
          </a:xfrm>
          <a:prstGeom prst="rect">
            <a:avLst/>
          </a:prstGeom>
          <a:noFill/>
          <a:ln>
            <a:noFill/>
          </a:ln>
        </p:spPr>
      </p:pic>
      <p:pic>
        <p:nvPicPr>
          <p:cNvPr id="26" name="Picture 25">
            <a:extLst>
              <a:ext uri="{FF2B5EF4-FFF2-40B4-BE49-F238E27FC236}">
                <a16:creationId xmlns:a16="http://schemas.microsoft.com/office/drawing/2014/main" id="{BD9CB6FF-CD06-7A06-7304-981B8D058D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82257" y="1493520"/>
            <a:ext cx="1677960" cy="2485236"/>
          </a:xfrm>
          <a:prstGeom prst="rect">
            <a:avLst/>
          </a:prstGeom>
          <a:noFill/>
          <a:ln>
            <a:noFill/>
          </a:ln>
        </p:spPr>
      </p:pic>
    </p:spTree>
    <p:extLst>
      <p:ext uri="{BB962C8B-B14F-4D97-AF65-F5344CB8AC3E}">
        <p14:creationId xmlns:p14="http://schemas.microsoft.com/office/powerpoint/2010/main" val="949020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30B26-8514-DEEA-438A-EEE28B81C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7D2A46-3BDD-F432-A6AF-7151E5C9325F}"/>
              </a:ext>
            </a:extLst>
          </p:cNvPr>
          <p:cNvSpPr>
            <a:spLocks noGrp="1"/>
          </p:cNvSpPr>
          <p:nvPr>
            <p:ph type="title"/>
          </p:nvPr>
        </p:nvSpPr>
        <p:spPr>
          <a:xfrm>
            <a:off x="379150" y="519046"/>
            <a:ext cx="8597589" cy="1293028"/>
          </a:xfrm>
        </p:spPr>
        <p:txBody>
          <a:bodyPr/>
          <a:lstStyle/>
          <a:p>
            <a:r>
              <a:rPr lang="en-CA" b="1" dirty="0">
                <a:solidFill>
                  <a:schemeClr val="accent3"/>
                </a:solidFill>
              </a:rPr>
              <a:t>What More Funding Unlocks</a:t>
            </a:r>
            <a:endParaRPr b="1" dirty="0">
              <a:solidFill>
                <a:schemeClr val="accent3"/>
              </a:solidFill>
            </a:endParaRPr>
          </a:p>
        </p:txBody>
      </p:sp>
      <p:sp>
        <p:nvSpPr>
          <p:cNvPr id="5" name="Rectangle 2">
            <a:extLst>
              <a:ext uri="{FF2B5EF4-FFF2-40B4-BE49-F238E27FC236}">
                <a16:creationId xmlns:a16="http://schemas.microsoft.com/office/drawing/2014/main" id="{EF6916CB-FFDC-DF68-9D3C-7760BA41B2E8}"/>
              </a:ext>
            </a:extLst>
          </p:cNvPr>
          <p:cNvSpPr>
            <a:spLocks noGrp="1" noChangeArrowheads="1"/>
          </p:cNvSpPr>
          <p:nvPr>
            <p:ph idx="1"/>
          </p:nvPr>
        </p:nvSpPr>
        <p:spPr bwMode="auto">
          <a:xfrm>
            <a:off x="423748" y="4154635"/>
            <a:ext cx="815153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A-list cast (internationally bankable actors)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Bigger VFX and action sequences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Real-location filming in Asia / Europe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Extended soundtrack / orchestral scoring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Broader global release campaign</a:t>
            </a:r>
          </a:p>
        </p:txBody>
      </p:sp>
      <p:sp>
        <p:nvSpPr>
          <p:cNvPr id="6" name="TextBox 5">
            <a:extLst>
              <a:ext uri="{FF2B5EF4-FFF2-40B4-BE49-F238E27FC236}">
                <a16:creationId xmlns:a16="http://schemas.microsoft.com/office/drawing/2014/main" id="{F1F1F1AC-4EAC-BC70-672C-F0B8EED6C2A1}"/>
              </a:ext>
            </a:extLst>
          </p:cNvPr>
          <p:cNvSpPr txBox="1"/>
          <p:nvPr/>
        </p:nvSpPr>
        <p:spPr>
          <a:xfrm>
            <a:off x="8084634" y="6066815"/>
            <a:ext cx="1059366" cy="769441"/>
          </a:xfrm>
          <a:prstGeom prst="rect">
            <a:avLst/>
          </a:prstGeom>
          <a:noFill/>
        </p:spPr>
        <p:txBody>
          <a:bodyPr wrap="square" rtlCol="0">
            <a:spAutoFit/>
          </a:bodyPr>
          <a:lstStyle/>
          <a:p>
            <a:r>
              <a:rPr lang="en-CA" sz="4400" b="1" dirty="0"/>
              <a:t>17</a:t>
            </a:r>
          </a:p>
        </p:txBody>
      </p:sp>
      <p:sp>
        <p:nvSpPr>
          <p:cNvPr id="17" name="Arrow: Chevron 16">
            <a:extLst>
              <a:ext uri="{FF2B5EF4-FFF2-40B4-BE49-F238E27FC236}">
                <a16:creationId xmlns:a16="http://schemas.microsoft.com/office/drawing/2014/main" id="{C1A5802A-EF80-9B3E-D72C-F4E983F9547A}"/>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8" name="Arrow: Chevron 17">
            <a:extLst>
              <a:ext uri="{FF2B5EF4-FFF2-40B4-BE49-F238E27FC236}">
                <a16:creationId xmlns:a16="http://schemas.microsoft.com/office/drawing/2014/main" id="{43C5552C-50CD-9F85-422B-0FB4A1B86303}"/>
              </a:ext>
            </a:extLst>
          </p:cNvPr>
          <p:cNvSpPr/>
          <p:nvPr/>
        </p:nvSpPr>
        <p:spPr>
          <a:xfrm>
            <a:off x="3100046" y="6245793"/>
            <a:ext cx="1449658" cy="411487"/>
          </a:xfrm>
          <a:prstGeom prst="chevron">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9" name="Arrow: Chevron 18">
            <a:extLst>
              <a:ext uri="{FF2B5EF4-FFF2-40B4-BE49-F238E27FC236}">
                <a16:creationId xmlns:a16="http://schemas.microsoft.com/office/drawing/2014/main" id="{047CEBAF-0BC7-D1FD-F0C1-0CABB7384A35}"/>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20" name="Arrow: Chevron 19">
            <a:extLst>
              <a:ext uri="{FF2B5EF4-FFF2-40B4-BE49-F238E27FC236}">
                <a16:creationId xmlns:a16="http://schemas.microsoft.com/office/drawing/2014/main" id="{F6690A1C-84B2-C8F5-C665-1BD2F441FDF2}"/>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21" name="Arrow: Chevron 20">
            <a:extLst>
              <a:ext uri="{FF2B5EF4-FFF2-40B4-BE49-F238E27FC236}">
                <a16:creationId xmlns:a16="http://schemas.microsoft.com/office/drawing/2014/main" id="{1B16992E-98BE-EC6D-43AF-AE05975FA690}"/>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pic>
        <p:nvPicPr>
          <p:cNvPr id="23" name="Picture 22">
            <a:extLst>
              <a:ext uri="{FF2B5EF4-FFF2-40B4-BE49-F238E27FC236}">
                <a16:creationId xmlns:a16="http://schemas.microsoft.com/office/drawing/2014/main" id="{DBB596FC-3DD7-D01D-DBAB-BF28F33795AC}"/>
              </a:ext>
            </a:extLst>
          </p:cNvPr>
          <p:cNvPicPr>
            <a:picLocks noChangeAspect="1"/>
          </p:cNvPicPr>
          <p:nvPr/>
        </p:nvPicPr>
        <p:blipFill>
          <a:blip r:embed="rId2"/>
          <a:stretch>
            <a:fillRect/>
          </a:stretch>
        </p:blipFill>
        <p:spPr>
          <a:xfrm>
            <a:off x="2762714" y="1668887"/>
            <a:ext cx="3473606" cy="2315737"/>
          </a:xfrm>
          <a:prstGeom prst="rect">
            <a:avLst/>
          </a:prstGeom>
        </p:spPr>
      </p:pic>
    </p:spTree>
    <p:extLst>
      <p:ext uri="{BB962C8B-B14F-4D97-AF65-F5344CB8AC3E}">
        <p14:creationId xmlns:p14="http://schemas.microsoft.com/office/powerpoint/2010/main" val="226049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376" y="764373"/>
            <a:ext cx="7858264" cy="1293028"/>
          </a:xfrm>
        </p:spPr>
        <p:txBody>
          <a:bodyPr/>
          <a:lstStyle/>
          <a:p>
            <a:pPr algn="ctr"/>
            <a:r>
              <a:rPr lang="en-CA" b="1" dirty="0">
                <a:solidFill>
                  <a:schemeClr val="accent3"/>
                </a:solidFill>
              </a:rPr>
              <a:t>PRODUCTION PLAN</a:t>
            </a:r>
            <a:endParaRPr b="1" dirty="0">
              <a:solidFill>
                <a:schemeClr val="accent3"/>
              </a:solidFill>
            </a:endParaRPr>
          </a:p>
        </p:txBody>
      </p:sp>
      <p:sp>
        <p:nvSpPr>
          <p:cNvPr id="3" name="Content Placeholder 2"/>
          <p:cNvSpPr>
            <a:spLocks noGrp="1"/>
          </p:cNvSpPr>
          <p:nvPr>
            <p:ph idx="1"/>
          </p:nvPr>
        </p:nvSpPr>
        <p:spPr>
          <a:xfrm>
            <a:off x="594360" y="2194560"/>
            <a:ext cx="8549640" cy="4069080"/>
          </a:xfrm>
        </p:spPr>
        <p:txBody>
          <a:bodyPr/>
          <a:lstStyle/>
          <a:p>
            <a:pPr>
              <a:buNone/>
            </a:pPr>
            <a:r>
              <a:rPr lang="en-US" sz="1600" b="1" u="sng" dirty="0"/>
              <a:t>Timeline</a:t>
            </a:r>
          </a:p>
          <a:p>
            <a:pPr>
              <a:buFont typeface="Arial" panose="020B0604020202020204" pitchFamily="34" charset="0"/>
              <a:buChar char="•"/>
            </a:pPr>
            <a:r>
              <a:rPr lang="en-US" sz="1600" dirty="0"/>
              <a:t>12-week principal photography schedule</a:t>
            </a:r>
          </a:p>
          <a:p>
            <a:pPr>
              <a:buFont typeface="Arial" panose="020B0604020202020204" pitchFamily="34" charset="0"/>
              <a:buChar char="•"/>
            </a:pPr>
            <a:r>
              <a:rPr lang="en-US" sz="1600" dirty="0"/>
              <a:t>6 weeks prep | 12 weeks shoot | 6 months post-production</a:t>
            </a:r>
          </a:p>
          <a:p>
            <a:pPr>
              <a:buFont typeface="Arial" panose="020B0604020202020204" pitchFamily="34" charset="0"/>
              <a:buChar char="•"/>
            </a:pPr>
            <a:r>
              <a:rPr lang="en-US" sz="1600" dirty="0"/>
              <a:t>Target shooting window: January - March 2026</a:t>
            </a:r>
          </a:p>
          <a:p>
            <a:pPr>
              <a:buFont typeface="Arial" panose="020B0604020202020204" pitchFamily="34" charset="0"/>
              <a:buChar char="•"/>
            </a:pPr>
            <a:endParaRPr lang="en-US" sz="1600" dirty="0"/>
          </a:p>
          <a:p>
            <a:pPr marL="0" indent="0">
              <a:buNone/>
            </a:pPr>
            <a:r>
              <a:rPr lang="en-US" sz="1600" b="1" u="sng" dirty="0"/>
              <a:t>Location</a:t>
            </a:r>
          </a:p>
          <a:p>
            <a:pPr lvl="1"/>
            <a:r>
              <a:rPr lang="en-US" sz="1600" dirty="0"/>
              <a:t>Primary Choices: Winnipeg, Singapore, Hong Kong</a:t>
            </a:r>
          </a:p>
          <a:p>
            <a:pPr lvl="1"/>
            <a:r>
              <a:rPr lang="en-US" sz="1600" dirty="0"/>
              <a:t>Secondary: AI backdrop for New Manhattan and </a:t>
            </a:r>
            <a:r>
              <a:rPr lang="en-US" sz="1600" dirty="0" err="1"/>
              <a:t>Windleheim</a:t>
            </a:r>
            <a:endParaRPr lang="en-US" sz="1600" dirty="0"/>
          </a:p>
          <a:p>
            <a:pPr lvl="1"/>
            <a:endParaRPr lang="en-US" sz="1600" dirty="0"/>
          </a:p>
          <a:p>
            <a:pPr>
              <a:buNone/>
            </a:pPr>
            <a:r>
              <a:rPr lang="en-US" sz="1600" b="1" u="sng" dirty="0"/>
              <a:t>Technical Pipeline</a:t>
            </a:r>
          </a:p>
          <a:p>
            <a:pPr>
              <a:buFont typeface="Arial" panose="020B0604020202020204" pitchFamily="34" charset="0"/>
              <a:buChar char="•"/>
            </a:pPr>
            <a:r>
              <a:rPr lang="en-US" sz="1600" dirty="0"/>
              <a:t>Blend of live-action, AI-assisted visuals, and VFX compositing</a:t>
            </a:r>
          </a:p>
          <a:p>
            <a:r>
              <a:rPr lang="en-US" sz="1600" dirty="0"/>
              <a:t>Mix of a human crew and AI technology</a:t>
            </a:r>
          </a:p>
          <a:p>
            <a:pPr>
              <a:buFont typeface="Arial" panose="020B0604020202020204" pitchFamily="34" charset="0"/>
              <a:buChar char="•"/>
            </a:pPr>
            <a:endParaRPr lang="en-US" sz="1600" dirty="0"/>
          </a:p>
          <a:p>
            <a:pPr marL="0" indent="0">
              <a:buNone/>
            </a:pPr>
            <a:endParaRPr lang="en-US" sz="2000" dirty="0"/>
          </a:p>
          <a:p>
            <a:endParaRPr dirty="0"/>
          </a:p>
        </p:txBody>
      </p:sp>
      <p:sp>
        <p:nvSpPr>
          <p:cNvPr id="4" name="TextBox 3">
            <a:extLst>
              <a:ext uri="{FF2B5EF4-FFF2-40B4-BE49-F238E27FC236}">
                <a16:creationId xmlns:a16="http://schemas.microsoft.com/office/drawing/2014/main" id="{69670220-940E-D1C9-B8B6-9DC11B48C71B}"/>
              </a:ext>
            </a:extLst>
          </p:cNvPr>
          <p:cNvSpPr txBox="1"/>
          <p:nvPr/>
        </p:nvSpPr>
        <p:spPr>
          <a:xfrm>
            <a:off x="8084634" y="6103055"/>
            <a:ext cx="1059366" cy="769441"/>
          </a:xfrm>
          <a:prstGeom prst="rect">
            <a:avLst/>
          </a:prstGeom>
          <a:noFill/>
        </p:spPr>
        <p:txBody>
          <a:bodyPr wrap="square" rtlCol="0">
            <a:spAutoFit/>
          </a:bodyPr>
          <a:lstStyle/>
          <a:p>
            <a:r>
              <a:rPr lang="en-CA" sz="4400" b="1" dirty="0"/>
              <a:t>18</a:t>
            </a:r>
          </a:p>
        </p:txBody>
      </p:sp>
      <p:sp>
        <p:nvSpPr>
          <p:cNvPr id="10" name="Arrow: Chevron 9">
            <a:extLst>
              <a:ext uri="{FF2B5EF4-FFF2-40B4-BE49-F238E27FC236}">
                <a16:creationId xmlns:a16="http://schemas.microsoft.com/office/drawing/2014/main" id="{D62CC20C-EAE5-84BE-BAD0-525F000B15E6}"/>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39C01D85-F826-FFA4-9123-982CA76179A8}"/>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8D236336-C952-E6B0-09F9-B5582481D886}"/>
              </a:ext>
            </a:extLst>
          </p:cNvPr>
          <p:cNvSpPr/>
          <p:nvPr/>
        </p:nvSpPr>
        <p:spPr>
          <a:xfrm>
            <a:off x="4549699" y="6245793"/>
            <a:ext cx="1438508" cy="411488"/>
          </a:xfrm>
          <a:prstGeom prst="chevron">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112BB684-E5FF-9461-765D-B91730D051B2}"/>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C5B125A3-A75F-D144-D315-2BF7182A5D31}"/>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BC383-33F7-A6A6-3E6C-C98C363E1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ED1D10-57FF-C507-5D24-0F92865808FF}"/>
              </a:ext>
            </a:extLst>
          </p:cNvPr>
          <p:cNvSpPr>
            <a:spLocks noGrp="1"/>
          </p:cNvSpPr>
          <p:nvPr>
            <p:ph type="title"/>
          </p:nvPr>
        </p:nvSpPr>
        <p:spPr>
          <a:xfrm>
            <a:off x="691376" y="764373"/>
            <a:ext cx="7858264" cy="1293028"/>
          </a:xfrm>
        </p:spPr>
        <p:txBody>
          <a:bodyPr/>
          <a:lstStyle/>
          <a:p>
            <a:pPr algn="ctr"/>
            <a:r>
              <a:rPr lang="en-CA" b="1" dirty="0">
                <a:solidFill>
                  <a:schemeClr val="accent3"/>
                </a:solidFill>
              </a:rPr>
              <a:t>ASSETS IN PLACE</a:t>
            </a:r>
            <a:endParaRPr b="1" dirty="0">
              <a:solidFill>
                <a:schemeClr val="accent3"/>
              </a:solidFill>
            </a:endParaRPr>
          </a:p>
        </p:txBody>
      </p:sp>
      <p:sp>
        <p:nvSpPr>
          <p:cNvPr id="4" name="TextBox 3">
            <a:extLst>
              <a:ext uri="{FF2B5EF4-FFF2-40B4-BE49-F238E27FC236}">
                <a16:creationId xmlns:a16="http://schemas.microsoft.com/office/drawing/2014/main" id="{A4747672-5821-7369-320D-D9776160C4A2}"/>
              </a:ext>
            </a:extLst>
          </p:cNvPr>
          <p:cNvSpPr txBox="1"/>
          <p:nvPr/>
        </p:nvSpPr>
        <p:spPr>
          <a:xfrm>
            <a:off x="8084634" y="6093627"/>
            <a:ext cx="1059366" cy="769441"/>
          </a:xfrm>
          <a:prstGeom prst="rect">
            <a:avLst/>
          </a:prstGeom>
          <a:noFill/>
        </p:spPr>
        <p:txBody>
          <a:bodyPr wrap="square" rtlCol="0">
            <a:spAutoFit/>
          </a:bodyPr>
          <a:lstStyle/>
          <a:p>
            <a:r>
              <a:rPr lang="en-CA" sz="4400" b="1" dirty="0"/>
              <a:t>19</a:t>
            </a:r>
          </a:p>
        </p:txBody>
      </p:sp>
      <p:sp>
        <p:nvSpPr>
          <p:cNvPr id="10" name="Arrow: Chevron 9">
            <a:extLst>
              <a:ext uri="{FF2B5EF4-FFF2-40B4-BE49-F238E27FC236}">
                <a16:creationId xmlns:a16="http://schemas.microsoft.com/office/drawing/2014/main" id="{B8820992-7F98-6A08-8830-78F01C92898F}"/>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4FC7E28A-636C-12C1-2576-301AAF7CB087}"/>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0331150A-FF9A-0ED6-4E7A-2913C4930732}"/>
              </a:ext>
            </a:extLst>
          </p:cNvPr>
          <p:cNvSpPr/>
          <p:nvPr/>
        </p:nvSpPr>
        <p:spPr>
          <a:xfrm>
            <a:off x="4549699" y="6245793"/>
            <a:ext cx="1438508" cy="411488"/>
          </a:xfrm>
          <a:prstGeom prst="chevron">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2A7EDE88-2540-C7E0-CD16-92A04E70906E}"/>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CAAA2CFF-64CA-E1F1-1BAB-0EBE39EA51AC}"/>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sp>
        <p:nvSpPr>
          <p:cNvPr id="16" name="Rectangle 2">
            <a:extLst>
              <a:ext uri="{FF2B5EF4-FFF2-40B4-BE49-F238E27FC236}">
                <a16:creationId xmlns:a16="http://schemas.microsoft.com/office/drawing/2014/main" id="{CFF36456-2695-7295-6752-8BEA38CA7FEE}"/>
              </a:ext>
            </a:extLst>
          </p:cNvPr>
          <p:cNvSpPr>
            <a:spLocks noGrp="1" noChangeArrowheads="1"/>
          </p:cNvSpPr>
          <p:nvPr>
            <p:ph idx="1"/>
          </p:nvPr>
        </p:nvSpPr>
        <p:spPr bwMode="auto">
          <a:xfrm>
            <a:off x="398101" y="1761315"/>
            <a:ext cx="8151539"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Completed 120-page screenplay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rPr>
              <a:t>Novel published on Amazon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rPr>
              <a:t>250-page business plan</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230</a:t>
            </a:r>
            <a:r>
              <a:rPr lang="en-US" altLang="en-US" sz="2000" dirty="0">
                <a:latin typeface="Arial" panose="020B0604020202020204" pitchFamily="34" charset="0"/>
              </a:rPr>
              <a:t>-</a:t>
            </a:r>
            <a:r>
              <a:rPr kumimoji="0" lang="en-US" altLang="en-US" sz="2000" b="0" i="0" u="none" strike="noStrike" cap="none" normalizeH="0" baseline="0" dirty="0">
                <a:ln>
                  <a:noFill/>
                </a:ln>
                <a:solidFill>
                  <a:schemeClr val="tx1"/>
                </a:solidFill>
                <a:effectLst/>
                <a:latin typeface="Arial" panose="020B0604020202020204" pitchFamily="34" charset="0"/>
              </a:rPr>
              <a:t>page concept art book</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rPr>
              <a:t>Website (website domain secured)</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Two trailers created with LTX Studio</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rPr>
              <a:t>Cast prototypes and character arcs filled</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928F5567-AE8B-0E29-6DAC-B8040D303E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4533" y="1782526"/>
            <a:ext cx="2665428" cy="3973713"/>
          </a:xfrm>
          <a:prstGeom prst="rect">
            <a:avLst/>
          </a:prstGeom>
          <a:noFill/>
        </p:spPr>
      </p:pic>
    </p:spTree>
    <p:extLst>
      <p:ext uri="{BB962C8B-B14F-4D97-AF65-F5344CB8AC3E}">
        <p14:creationId xmlns:p14="http://schemas.microsoft.com/office/powerpoint/2010/main" val="3376729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3BD87-16F3-95A1-0104-0C20DE086F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8803F4-7518-471B-46FE-48D6F5B523EB}"/>
              </a:ext>
            </a:extLst>
          </p:cNvPr>
          <p:cNvSpPr>
            <a:spLocks noGrp="1"/>
          </p:cNvSpPr>
          <p:nvPr>
            <p:ph type="title"/>
          </p:nvPr>
        </p:nvSpPr>
        <p:spPr>
          <a:xfrm>
            <a:off x="702530" y="525735"/>
            <a:ext cx="7858264" cy="1293028"/>
          </a:xfrm>
        </p:spPr>
        <p:txBody>
          <a:bodyPr/>
          <a:lstStyle/>
          <a:p>
            <a:pPr algn="ctr"/>
            <a:r>
              <a:rPr lang="en-CA" b="1" dirty="0">
                <a:solidFill>
                  <a:schemeClr val="accent3"/>
                </a:solidFill>
              </a:rPr>
              <a:t>Why this story is personal</a:t>
            </a:r>
            <a:endParaRPr b="1" dirty="0">
              <a:solidFill>
                <a:schemeClr val="accent3"/>
              </a:solidFill>
            </a:endParaRPr>
          </a:p>
        </p:txBody>
      </p:sp>
      <p:sp>
        <p:nvSpPr>
          <p:cNvPr id="3" name="Content Placeholder 2">
            <a:extLst>
              <a:ext uri="{FF2B5EF4-FFF2-40B4-BE49-F238E27FC236}">
                <a16:creationId xmlns:a16="http://schemas.microsoft.com/office/drawing/2014/main" id="{9FB74C1D-B4FC-9DC7-38A0-B7F84A9CC0F5}"/>
              </a:ext>
            </a:extLst>
          </p:cNvPr>
          <p:cNvSpPr>
            <a:spLocks noGrp="1"/>
          </p:cNvSpPr>
          <p:nvPr>
            <p:ph idx="1"/>
          </p:nvPr>
        </p:nvSpPr>
        <p:spPr>
          <a:xfrm>
            <a:off x="356842" y="2006660"/>
            <a:ext cx="8549640" cy="4069080"/>
          </a:xfrm>
        </p:spPr>
        <p:txBody>
          <a:bodyPr>
            <a:normAutofit fontScale="77500" lnSpcReduction="20000"/>
          </a:bodyPr>
          <a:lstStyle/>
          <a:p>
            <a:r>
              <a:rPr lang="en-US" dirty="0"/>
              <a:t>The Secret Treasure began as a story I wrote 12 years ago — not for studios, not for trends, but because I needed hope during one of the hardest chapters of my life.</a:t>
            </a:r>
          </a:p>
          <a:p>
            <a:pPr marL="0" indent="0">
              <a:buNone/>
            </a:pPr>
            <a:endParaRPr lang="en-US" dirty="0"/>
          </a:p>
          <a:p>
            <a:r>
              <a:rPr lang="en-US" dirty="0"/>
              <a:t>Like Ethan, I’ve faced setbacks that left me struggling with burdens I didn’t create. I’ve carried debt, chased dreams that felt impossible, and wrestled with the question of whether the world values gold more than goodness. </a:t>
            </a:r>
          </a:p>
          <a:p>
            <a:pPr marL="0" indent="0">
              <a:buNone/>
            </a:pPr>
            <a:br>
              <a:rPr lang="en-US" dirty="0"/>
            </a:br>
            <a:endParaRPr lang="en-US" dirty="0"/>
          </a:p>
          <a:p>
            <a:r>
              <a:rPr lang="en-US" dirty="0"/>
              <a:t>This film is a love letter to anyone who's ever felt invisible, underestimated, or broken. It’s about finding the courage to rise, the strength to believe again, and the healing that comes when someone finally says, “You matter.”</a:t>
            </a:r>
          </a:p>
          <a:p>
            <a:pPr marL="0" indent="0">
              <a:buNone/>
            </a:pPr>
            <a:endParaRPr lang="en-US" dirty="0"/>
          </a:p>
          <a:p>
            <a:r>
              <a:rPr lang="en-US" dirty="0"/>
              <a:t>I wrote this story to remind people — especially the next generation — that real power doesn’t come from wealth or titles. It comes from kindness, from purpose, and from love that doesn’t give up. I’ve spent 12 years building this world. Now, I’m ready to share it with the world.</a:t>
            </a:r>
            <a:endParaRPr dirty="0"/>
          </a:p>
        </p:txBody>
      </p:sp>
      <p:sp>
        <p:nvSpPr>
          <p:cNvPr id="4" name="TextBox 3">
            <a:extLst>
              <a:ext uri="{FF2B5EF4-FFF2-40B4-BE49-F238E27FC236}">
                <a16:creationId xmlns:a16="http://schemas.microsoft.com/office/drawing/2014/main" id="{6A69E309-0C5C-2AE5-FBF3-BF3D1107F2DA}"/>
              </a:ext>
            </a:extLst>
          </p:cNvPr>
          <p:cNvSpPr txBox="1"/>
          <p:nvPr/>
        </p:nvSpPr>
        <p:spPr>
          <a:xfrm>
            <a:off x="8084634" y="6105283"/>
            <a:ext cx="1059366" cy="769441"/>
          </a:xfrm>
          <a:prstGeom prst="rect">
            <a:avLst/>
          </a:prstGeom>
          <a:noFill/>
        </p:spPr>
        <p:txBody>
          <a:bodyPr wrap="square" rtlCol="0">
            <a:spAutoFit/>
          </a:bodyPr>
          <a:lstStyle/>
          <a:p>
            <a:r>
              <a:rPr lang="en-CA" sz="4400" b="1" dirty="0"/>
              <a:t>20</a:t>
            </a:r>
          </a:p>
        </p:txBody>
      </p:sp>
      <p:sp>
        <p:nvSpPr>
          <p:cNvPr id="10" name="Arrow: Chevron 9">
            <a:extLst>
              <a:ext uri="{FF2B5EF4-FFF2-40B4-BE49-F238E27FC236}">
                <a16:creationId xmlns:a16="http://schemas.microsoft.com/office/drawing/2014/main" id="{D141E202-4652-E2AF-80C8-138ED1F11A48}"/>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F1D1B253-05EE-F380-6C83-11A1761ACF3C}"/>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F32FBD55-21CC-0A95-854A-901E636FAAB1}"/>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37408E7A-3F32-EEC8-D4C5-EB2EA4033E39}"/>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11B26CEB-2532-7E96-3098-B0AEA08F3957}"/>
              </a:ext>
            </a:extLst>
          </p:cNvPr>
          <p:cNvSpPr/>
          <p:nvPr/>
        </p:nvSpPr>
        <p:spPr>
          <a:xfrm>
            <a:off x="5965915" y="6245793"/>
            <a:ext cx="1483108" cy="411488"/>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spTree>
    <p:extLst>
      <p:ext uri="{BB962C8B-B14F-4D97-AF65-F5344CB8AC3E}">
        <p14:creationId xmlns:p14="http://schemas.microsoft.com/office/powerpoint/2010/main" val="1734829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290E9-D052-AE16-5EDF-2F94DC1C3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8A1CCE-B8A1-9C19-C908-C5C21A95A2B9}"/>
              </a:ext>
            </a:extLst>
          </p:cNvPr>
          <p:cNvSpPr>
            <a:spLocks noGrp="1"/>
          </p:cNvSpPr>
          <p:nvPr>
            <p:ph type="title"/>
          </p:nvPr>
        </p:nvSpPr>
        <p:spPr>
          <a:xfrm>
            <a:off x="791737" y="764373"/>
            <a:ext cx="7757903" cy="1293028"/>
          </a:xfrm>
        </p:spPr>
        <p:txBody>
          <a:bodyPr/>
          <a:lstStyle/>
          <a:p>
            <a:pPr algn="ctr"/>
            <a:r>
              <a:rPr lang="en-CA" b="1" dirty="0">
                <a:solidFill>
                  <a:schemeClr val="accent3"/>
                </a:solidFill>
              </a:rPr>
              <a:t>Presentation outline</a:t>
            </a:r>
            <a:endParaRPr b="1" dirty="0">
              <a:solidFill>
                <a:schemeClr val="accent3"/>
              </a:solidFill>
            </a:endParaRPr>
          </a:p>
        </p:txBody>
      </p:sp>
      <p:sp>
        <p:nvSpPr>
          <p:cNvPr id="3" name="Content Placeholder 2">
            <a:extLst>
              <a:ext uri="{FF2B5EF4-FFF2-40B4-BE49-F238E27FC236}">
                <a16:creationId xmlns:a16="http://schemas.microsoft.com/office/drawing/2014/main" id="{3CD48B99-628F-FB8B-4759-3F9C26343B30}"/>
              </a:ext>
            </a:extLst>
          </p:cNvPr>
          <p:cNvSpPr>
            <a:spLocks noGrp="1"/>
          </p:cNvSpPr>
          <p:nvPr>
            <p:ph idx="1"/>
          </p:nvPr>
        </p:nvSpPr>
        <p:spPr/>
        <p:txBody>
          <a:bodyPr/>
          <a:lstStyle/>
          <a:p>
            <a:pPr indent="228600" algn="just">
              <a:lnSpc>
                <a:spcPct val="200000"/>
              </a:lnSpc>
            </a:pPr>
            <a:r>
              <a:rPr lang="en-CA" sz="1800" dirty="0">
                <a:effectLst/>
                <a:latin typeface="Times New Roman" panose="02020603050405020304" pitchFamily="18" charset="0"/>
                <a:ea typeface="Times New Roman" panose="02020603050405020304" pitchFamily="18" charset="0"/>
              </a:rPr>
              <a:t>Story: Logline, Genre + Tone, Synopsis, Characters</a:t>
            </a:r>
          </a:p>
          <a:p>
            <a:pPr indent="228600" algn="just">
              <a:lnSpc>
                <a:spcPct val="200000"/>
              </a:lnSpc>
            </a:pPr>
            <a:r>
              <a:rPr lang="en-CA" sz="1800" dirty="0">
                <a:latin typeface="Times New Roman" panose="02020603050405020304" pitchFamily="18" charset="0"/>
                <a:ea typeface="Times New Roman" panose="02020603050405020304" pitchFamily="18" charset="0"/>
              </a:rPr>
              <a:t>Film: Visual World, Music, Emotional Core</a:t>
            </a:r>
          </a:p>
          <a:p>
            <a:pPr indent="228600" algn="just">
              <a:lnSpc>
                <a:spcPct val="200000"/>
              </a:lnSpc>
            </a:pPr>
            <a:r>
              <a:rPr lang="en-CA" sz="1800" dirty="0">
                <a:effectLst/>
                <a:latin typeface="Times New Roman" panose="02020603050405020304" pitchFamily="18" charset="0"/>
                <a:ea typeface="Times New Roman" panose="02020603050405020304" pitchFamily="18" charset="0"/>
              </a:rPr>
              <a:t>Business Aspect: Target Market, IP, Finances</a:t>
            </a:r>
          </a:p>
          <a:p>
            <a:pPr indent="228600" algn="just">
              <a:lnSpc>
                <a:spcPct val="200000"/>
              </a:lnSpc>
            </a:pPr>
            <a:r>
              <a:rPr lang="en-CA" sz="1800" dirty="0">
                <a:latin typeface="Times New Roman" panose="02020603050405020304" pitchFamily="18" charset="0"/>
                <a:ea typeface="Times New Roman" panose="02020603050405020304" pitchFamily="18" charset="0"/>
              </a:rPr>
              <a:t>Production Plan</a:t>
            </a:r>
          </a:p>
          <a:p>
            <a:pPr indent="228600" algn="just">
              <a:lnSpc>
                <a:spcPct val="200000"/>
              </a:lnSpc>
            </a:pPr>
            <a:r>
              <a:rPr lang="en-CA" sz="1800" dirty="0">
                <a:latin typeface="Times New Roman" panose="02020603050405020304" pitchFamily="18" charset="0"/>
                <a:ea typeface="Times New Roman" panose="02020603050405020304" pitchFamily="18" charset="0"/>
              </a:rPr>
              <a:t>Closing Vision Statement</a:t>
            </a:r>
            <a:endParaRPr lang="en-CA" sz="18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35A6072C-7196-3ADF-5C09-021782DE37D3}"/>
              </a:ext>
            </a:extLst>
          </p:cNvPr>
          <p:cNvSpPr txBox="1"/>
          <p:nvPr/>
        </p:nvSpPr>
        <p:spPr>
          <a:xfrm>
            <a:off x="8084634" y="6103053"/>
            <a:ext cx="1059366" cy="769441"/>
          </a:xfrm>
          <a:prstGeom prst="rect">
            <a:avLst/>
          </a:prstGeom>
          <a:noFill/>
        </p:spPr>
        <p:txBody>
          <a:bodyPr wrap="square" rtlCol="0">
            <a:spAutoFit/>
          </a:bodyPr>
          <a:lstStyle/>
          <a:p>
            <a:r>
              <a:rPr lang="en-CA" sz="4400" b="1" dirty="0"/>
              <a:t>2</a:t>
            </a:r>
          </a:p>
        </p:txBody>
      </p:sp>
      <p:sp>
        <p:nvSpPr>
          <p:cNvPr id="10" name="Arrow: Chevron 9">
            <a:extLst>
              <a:ext uri="{FF2B5EF4-FFF2-40B4-BE49-F238E27FC236}">
                <a16:creationId xmlns:a16="http://schemas.microsoft.com/office/drawing/2014/main" id="{AEACDE9A-B9AD-89C6-1DFE-5D13B74E0ED8}"/>
              </a:ext>
            </a:extLst>
          </p:cNvPr>
          <p:cNvSpPr/>
          <p:nvPr/>
        </p:nvSpPr>
        <p:spPr>
          <a:xfrm>
            <a:off x="228598" y="6263638"/>
            <a:ext cx="1471965" cy="375799"/>
          </a:xfrm>
          <a:prstGeom prst="chevron">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F681EC90-89BA-6C4B-DC2C-DB8C17AB2072}"/>
              </a:ext>
            </a:extLst>
          </p:cNvPr>
          <p:cNvSpPr/>
          <p:nvPr/>
        </p:nvSpPr>
        <p:spPr>
          <a:xfrm>
            <a:off x="3100046" y="6245793"/>
            <a:ext cx="1449658" cy="411487"/>
          </a:xfrm>
          <a:prstGeom prst="chevron">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B9946B2A-5A98-10D8-8615-9B87E3DF33AD}"/>
              </a:ext>
            </a:extLst>
          </p:cNvPr>
          <p:cNvSpPr/>
          <p:nvPr/>
        </p:nvSpPr>
        <p:spPr>
          <a:xfrm>
            <a:off x="4549699" y="6245793"/>
            <a:ext cx="1438508" cy="411488"/>
          </a:xfrm>
          <a:prstGeom prst="chevron">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75952511-0EFC-A0E5-0EE4-A39552628A59}"/>
              </a:ext>
            </a:extLst>
          </p:cNvPr>
          <p:cNvSpPr/>
          <p:nvPr/>
        </p:nvSpPr>
        <p:spPr>
          <a:xfrm>
            <a:off x="1672686" y="6245794"/>
            <a:ext cx="1438509" cy="375799"/>
          </a:xfrm>
          <a:prstGeom prst="chevron">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8EB3B95B-47B4-12DB-367C-3309CD741C3F}"/>
              </a:ext>
            </a:extLst>
          </p:cNvPr>
          <p:cNvSpPr/>
          <p:nvPr/>
        </p:nvSpPr>
        <p:spPr>
          <a:xfrm>
            <a:off x="5965915" y="6245793"/>
            <a:ext cx="1483108" cy="411488"/>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pic>
        <p:nvPicPr>
          <p:cNvPr id="15" name="Picture 14">
            <a:extLst>
              <a:ext uri="{FF2B5EF4-FFF2-40B4-BE49-F238E27FC236}">
                <a16:creationId xmlns:a16="http://schemas.microsoft.com/office/drawing/2014/main" id="{18883D8E-9F20-6A67-7E60-17637BEB38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7075" y="2491823"/>
            <a:ext cx="2996933" cy="3002376"/>
          </a:xfrm>
          <a:prstGeom prst="rect">
            <a:avLst/>
          </a:prstGeom>
          <a:noFill/>
          <a:ln>
            <a:noFill/>
          </a:ln>
        </p:spPr>
      </p:pic>
    </p:spTree>
    <p:extLst>
      <p:ext uri="{BB962C8B-B14F-4D97-AF65-F5344CB8AC3E}">
        <p14:creationId xmlns:p14="http://schemas.microsoft.com/office/powerpoint/2010/main" val="2402425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AB590-BFDE-86AF-60C0-F001BCFB4B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FC24C9-3F1D-25FC-57F0-3B8C291BA412}"/>
              </a:ext>
            </a:extLst>
          </p:cNvPr>
          <p:cNvSpPr>
            <a:spLocks noGrp="1"/>
          </p:cNvSpPr>
          <p:nvPr>
            <p:ph type="title"/>
          </p:nvPr>
        </p:nvSpPr>
        <p:spPr>
          <a:xfrm>
            <a:off x="702530" y="525735"/>
            <a:ext cx="7858264" cy="1293028"/>
          </a:xfrm>
        </p:spPr>
        <p:txBody>
          <a:bodyPr/>
          <a:lstStyle/>
          <a:p>
            <a:pPr algn="ctr"/>
            <a:r>
              <a:rPr lang="en-CA" b="1" dirty="0">
                <a:solidFill>
                  <a:schemeClr val="accent3"/>
                </a:solidFill>
              </a:rPr>
              <a:t>CLOSING VISION STATEMENT</a:t>
            </a:r>
            <a:endParaRPr b="1" dirty="0">
              <a:solidFill>
                <a:schemeClr val="accent3"/>
              </a:solidFill>
            </a:endParaRPr>
          </a:p>
        </p:txBody>
      </p:sp>
      <p:sp>
        <p:nvSpPr>
          <p:cNvPr id="3" name="Content Placeholder 2">
            <a:extLst>
              <a:ext uri="{FF2B5EF4-FFF2-40B4-BE49-F238E27FC236}">
                <a16:creationId xmlns:a16="http://schemas.microsoft.com/office/drawing/2014/main" id="{4908E086-8567-04B1-D278-658CCB8605B5}"/>
              </a:ext>
            </a:extLst>
          </p:cNvPr>
          <p:cNvSpPr>
            <a:spLocks noGrp="1"/>
          </p:cNvSpPr>
          <p:nvPr>
            <p:ph idx="1"/>
          </p:nvPr>
        </p:nvSpPr>
        <p:spPr>
          <a:xfrm>
            <a:off x="356842" y="2006660"/>
            <a:ext cx="8549640" cy="4069080"/>
          </a:xfrm>
        </p:spPr>
        <p:txBody>
          <a:bodyPr>
            <a:normAutofit fontScale="92500"/>
          </a:bodyPr>
          <a:lstStyle/>
          <a:p>
            <a:r>
              <a:rPr lang="en-US" dirty="0"/>
              <a:t>The Secret Treasure is more than a film — it’s a cinematic experience that blends breathtaking visuals with timeless themes of love, sacrifice, and redemption. It reminds us that true worth isn't measured in gold, but in the courage to care, the power to forgive, and the strength to believe in something bigger than ourselves.</a:t>
            </a:r>
          </a:p>
          <a:p>
            <a:endParaRPr lang="en-US" dirty="0"/>
          </a:p>
          <a:p>
            <a:r>
              <a:rPr lang="en-US" dirty="0"/>
              <a:t>Our vision: </a:t>
            </a:r>
          </a:p>
          <a:p>
            <a:pPr lvl="1"/>
            <a:r>
              <a:rPr lang="en-US" dirty="0"/>
              <a:t>To create a modern-day myth that resonates across generations and cultures. </a:t>
            </a:r>
          </a:p>
          <a:p>
            <a:pPr lvl="1"/>
            <a:r>
              <a:rPr lang="en-US" dirty="0"/>
              <a:t>To build a global franchise that blends art, emotion, and cutting-edge technology</a:t>
            </a:r>
          </a:p>
          <a:p>
            <a:pPr lvl="1"/>
            <a:r>
              <a:rPr lang="en-US" dirty="0"/>
              <a:t>To deliver a story that stays with the audience after the credits roll</a:t>
            </a:r>
            <a:endParaRPr dirty="0"/>
          </a:p>
        </p:txBody>
      </p:sp>
      <p:sp>
        <p:nvSpPr>
          <p:cNvPr id="4" name="TextBox 3">
            <a:extLst>
              <a:ext uri="{FF2B5EF4-FFF2-40B4-BE49-F238E27FC236}">
                <a16:creationId xmlns:a16="http://schemas.microsoft.com/office/drawing/2014/main" id="{1A6EC5D0-A9D7-A605-078D-7E8BDB45F648}"/>
              </a:ext>
            </a:extLst>
          </p:cNvPr>
          <p:cNvSpPr txBox="1"/>
          <p:nvPr/>
        </p:nvSpPr>
        <p:spPr>
          <a:xfrm>
            <a:off x="8084634" y="6105283"/>
            <a:ext cx="1059366" cy="769441"/>
          </a:xfrm>
          <a:prstGeom prst="rect">
            <a:avLst/>
          </a:prstGeom>
          <a:noFill/>
        </p:spPr>
        <p:txBody>
          <a:bodyPr wrap="square" rtlCol="0">
            <a:spAutoFit/>
          </a:bodyPr>
          <a:lstStyle/>
          <a:p>
            <a:r>
              <a:rPr lang="en-CA" sz="4400" b="1" dirty="0"/>
              <a:t>21</a:t>
            </a:r>
          </a:p>
        </p:txBody>
      </p:sp>
      <p:sp>
        <p:nvSpPr>
          <p:cNvPr id="10" name="Arrow: Chevron 9">
            <a:extLst>
              <a:ext uri="{FF2B5EF4-FFF2-40B4-BE49-F238E27FC236}">
                <a16:creationId xmlns:a16="http://schemas.microsoft.com/office/drawing/2014/main" id="{35C27954-B3B0-A11C-6A21-C7B77DE2E298}"/>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04FF9246-FCC3-1C16-A145-217D6B1B9119}"/>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9186C0F1-6574-497F-8038-0C28848DFD8E}"/>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3AAF975D-3BAE-17AC-F0C0-3F585501A4A4}"/>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9BE8998B-3BB6-0080-79A0-D43816072095}"/>
              </a:ext>
            </a:extLst>
          </p:cNvPr>
          <p:cNvSpPr/>
          <p:nvPr/>
        </p:nvSpPr>
        <p:spPr>
          <a:xfrm>
            <a:off x="5965915" y="6245793"/>
            <a:ext cx="1483108" cy="411488"/>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spTree>
    <p:extLst>
      <p:ext uri="{BB962C8B-B14F-4D97-AF65-F5344CB8AC3E}">
        <p14:creationId xmlns:p14="http://schemas.microsoft.com/office/powerpoint/2010/main" val="636494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BF8EF-61CD-7B1E-5E92-D17914548E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3C2F7-EB03-09E9-C17F-E7BB35CD6E11}"/>
              </a:ext>
            </a:extLst>
          </p:cNvPr>
          <p:cNvSpPr>
            <a:spLocks noGrp="1"/>
          </p:cNvSpPr>
          <p:nvPr>
            <p:ph type="title"/>
          </p:nvPr>
        </p:nvSpPr>
        <p:spPr>
          <a:xfrm>
            <a:off x="702530" y="525735"/>
            <a:ext cx="7858264" cy="1293028"/>
          </a:xfrm>
        </p:spPr>
        <p:txBody>
          <a:bodyPr/>
          <a:lstStyle/>
          <a:p>
            <a:pPr algn="ctr"/>
            <a:r>
              <a:rPr lang="en-CA" b="1" dirty="0">
                <a:solidFill>
                  <a:schemeClr val="accent3"/>
                </a:solidFill>
              </a:rPr>
              <a:t>CLOSING VISION STATEMENT</a:t>
            </a:r>
            <a:endParaRPr b="1" dirty="0">
              <a:solidFill>
                <a:schemeClr val="accent3"/>
              </a:solidFill>
            </a:endParaRPr>
          </a:p>
        </p:txBody>
      </p:sp>
      <p:sp>
        <p:nvSpPr>
          <p:cNvPr id="3" name="Content Placeholder 2">
            <a:extLst>
              <a:ext uri="{FF2B5EF4-FFF2-40B4-BE49-F238E27FC236}">
                <a16:creationId xmlns:a16="http://schemas.microsoft.com/office/drawing/2014/main" id="{E16565BA-C489-5EE3-E5DB-E223EB2AC5D6}"/>
              </a:ext>
            </a:extLst>
          </p:cNvPr>
          <p:cNvSpPr>
            <a:spLocks noGrp="1"/>
          </p:cNvSpPr>
          <p:nvPr>
            <p:ph idx="1"/>
          </p:nvPr>
        </p:nvSpPr>
        <p:spPr>
          <a:xfrm>
            <a:off x="594360" y="2194560"/>
            <a:ext cx="8549640" cy="4069080"/>
          </a:xfrm>
        </p:spPr>
        <p:txBody>
          <a:bodyPr>
            <a:normAutofit/>
          </a:bodyPr>
          <a:lstStyle/>
          <a:p>
            <a:r>
              <a:rPr lang="en-US" b="1" u="sng" dirty="0"/>
              <a:t>Why Now</a:t>
            </a:r>
            <a:r>
              <a:rPr lang="en-US" dirty="0"/>
              <a:t>: The world is hungry for hope, connection, and stories that inspire. We’re combining human storytelling with AI-enhanced filmmaking to push boundaries and set a new standard</a:t>
            </a:r>
            <a:br>
              <a:rPr lang="en-US" dirty="0"/>
            </a:br>
            <a:endParaRPr lang="en-US" dirty="0"/>
          </a:p>
          <a:p>
            <a:r>
              <a:rPr lang="en-US" i="1" dirty="0"/>
              <a:t>The Secret Treasure </a:t>
            </a:r>
            <a:r>
              <a:rPr lang="en-US" dirty="0"/>
              <a:t>is poised to be the next breakout hit — not just for box office success, but for emotional impact</a:t>
            </a:r>
            <a:br>
              <a:rPr lang="en-US" dirty="0"/>
            </a:br>
            <a:endParaRPr lang="en-US" dirty="0"/>
          </a:p>
          <a:p>
            <a:r>
              <a:rPr lang="en-US" b="1" u="sng" dirty="0"/>
              <a:t>Final Note</a:t>
            </a:r>
            <a:r>
              <a:rPr lang="en-US" dirty="0"/>
              <a:t>: We’ve written the story. We’ve built the world. </a:t>
            </a:r>
            <a:br>
              <a:rPr lang="en-US" dirty="0"/>
            </a:br>
            <a:r>
              <a:rPr lang="en-US" dirty="0"/>
              <a:t>All we need now — </a:t>
            </a:r>
            <a:r>
              <a:rPr lang="en-US" i="1" dirty="0"/>
              <a:t>is the partner to bring it to life.</a:t>
            </a:r>
            <a:endParaRPr i="1" dirty="0"/>
          </a:p>
        </p:txBody>
      </p:sp>
      <p:sp>
        <p:nvSpPr>
          <p:cNvPr id="4" name="TextBox 3">
            <a:extLst>
              <a:ext uri="{FF2B5EF4-FFF2-40B4-BE49-F238E27FC236}">
                <a16:creationId xmlns:a16="http://schemas.microsoft.com/office/drawing/2014/main" id="{226C0B3D-0971-F821-0E9A-09DAD4A3C2F4}"/>
              </a:ext>
            </a:extLst>
          </p:cNvPr>
          <p:cNvSpPr txBox="1"/>
          <p:nvPr/>
        </p:nvSpPr>
        <p:spPr>
          <a:xfrm>
            <a:off x="8084634" y="6105283"/>
            <a:ext cx="1059366" cy="769441"/>
          </a:xfrm>
          <a:prstGeom prst="rect">
            <a:avLst/>
          </a:prstGeom>
          <a:noFill/>
        </p:spPr>
        <p:txBody>
          <a:bodyPr wrap="square" rtlCol="0">
            <a:spAutoFit/>
          </a:bodyPr>
          <a:lstStyle/>
          <a:p>
            <a:r>
              <a:rPr lang="en-CA" sz="4400" b="1" dirty="0"/>
              <a:t>22</a:t>
            </a:r>
          </a:p>
        </p:txBody>
      </p:sp>
      <p:sp>
        <p:nvSpPr>
          <p:cNvPr id="10" name="Arrow: Chevron 9">
            <a:extLst>
              <a:ext uri="{FF2B5EF4-FFF2-40B4-BE49-F238E27FC236}">
                <a16:creationId xmlns:a16="http://schemas.microsoft.com/office/drawing/2014/main" id="{4384F4AE-DB21-5EDA-F3B0-1DF82F217438}"/>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7ED355D1-9BD9-E8DD-AEFE-FBC0C9391FD4}"/>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8BC94C14-872E-192D-81AB-93190D156993}"/>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FBD79658-C52E-7050-DA57-991F67490EAB}"/>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E6EDC817-105B-211D-3883-D18DCEABD426}"/>
              </a:ext>
            </a:extLst>
          </p:cNvPr>
          <p:cNvSpPr/>
          <p:nvPr/>
        </p:nvSpPr>
        <p:spPr>
          <a:xfrm>
            <a:off x="5965915" y="6245793"/>
            <a:ext cx="1483108" cy="411488"/>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spTree>
    <p:extLst>
      <p:ext uri="{BB962C8B-B14F-4D97-AF65-F5344CB8AC3E}">
        <p14:creationId xmlns:p14="http://schemas.microsoft.com/office/powerpoint/2010/main" val="68016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13743-0928-016D-B360-F0FBD64B19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B0257-73E8-FB0D-F2E2-E8C7BDD6047C}"/>
              </a:ext>
            </a:extLst>
          </p:cNvPr>
          <p:cNvSpPr>
            <a:spLocks noGrp="1"/>
          </p:cNvSpPr>
          <p:nvPr>
            <p:ph type="title"/>
          </p:nvPr>
        </p:nvSpPr>
        <p:spPr>
          <a:xfrm>
            <a:off x="702530" y="525735"/>
            <a:ext cx="7858264" cy="1293028"/>
          </a:xfrm>
        </p:spPr>
        <p:txBody>
          <a:bodyPr/>
          <a:lstStyle/>
          <a:p>
            <a:pPr algn="ctr"/>
            <a:r>
              <a:rPr lang="en-CA" b="1" dirty="0">
                <a:solidFill>
                  <a:schemeClr val="accent3"/>
                </a:solidFill>
              </a:rPr>
              <a:t>INVESTMENT OPPORTUNITY</a:t>
            </a:r>
            <a:endParaRPr b="1" dirty="0">
              <a:solidFill>
                <a:schemeClr val="accent3"/>
              </a:solidFill>
            </a:endParaRPr>
          </a:p>
        </p:txBody>
      </p:sp>
      <p:sp>
        <p:nvSpPr>
          <p:cNvPr id="3" name="Content Placeholder 2">
            <a:extLst>
              <a:ext uri="{FF2B5EF4-FFF2-40B4-BE49-F238E27FC236}">
                <a16:creationId xmlns:a16="http://schemas.microsoft.com/office/drawing/2014/main" id="{C1B6F84C-381C-45E0-F5AB-63E6B2A344B8}"/>
              </a:ext>
            </a:extLst>
          </p:cNvPr>
          <p:cNvSpPr>
            <a:spLocks noGrp="1"/>
          </p:cNvSpPr>
          <p:nvPr>
            <p:ph idx="1"/>
          </p:nvPr>
        </p:nvSpPr>
        <p:spPr>
          <a:xfrm>
            <a:off x="594360" y="2194560"/>
            <a:ext cx="8549640" cy="4069080"/>
          </a:xfrm>
        </p:spPr>
        <p:txBody>
          <a:bodyPr>
            <a:normAutofit lnSpcReduction="10000"/>
          </a:bodyPr>
          <a:lstStyle/>
          <a:p>
            <a:r>
              <a:rPr lang="en-US" dirty="0"/>
              <a:t>We are seeking $2 - $6.3M USD for Phase I development</a:t>
            </a:r>
            <a:br>
              <a:rPr lang="en-US" dirty="0"/>
            </a:br>
            <a:endParaRPr lang="en-US" dirty="0"/>
          </a:p>
          <a:p>
            <a:r>
              <a:rPr lang="en-US" dirty="0"/>
              <a:t>Expected returns (includes film sales, streaming and TV licensing, merchandise/toys, ancillary revenue, home entertainment:</a:t>
            </a:r>
            <a:br>
              <a:rPr lang="en-US" dirty="0"/>
            </a:br>
            <a:endParaRPr lang="en-US" dirty="0"/>
          </a:p>
          <a:p>
            <a:pPr lvl="1"/>
            <a:r>
              <a:rPr lang="en-US" dirty="0"/>
              <a:t>Budget of $30M USD </a:t>
            </a:r>
            <a:r>
              <a:rPr lang="en-US" dirty="0">
                <a:sym typeface="Wingdings" panose="05000000000000000000" pitchFamily="2" charset="2"/>
              </a:rPr>
              <a:t> Expected Revenue: $70M USD</a:t>
            </a:r>
            <a:endParaRPr lang="en-US" dirty="0"/>
          </a:p>
          <a:p>
            <a:pPr lvl="1"/>
            <a:r>
              <a:rPr lang="en-US" dirty="0"/>
              <a:t>Budget of $100M USD </a:t>
            </a:r>
            <a:r>
              <a:rPr lang="en-US" dirty="0">
                <a:sym typeface="Wingdings" panose="05000000000000000000" pitchFamily="2" charset="2"/>
              </a:rPr>
              <a:t> Expected revenue: $1.2B USD</a:t>
            </a:r>
            <a:endParaRPr lang="en-US" dirty="0"/>
          </a:p>
          <a:p>
            <a:pPr lvl="2"/>
            <a:endParaRPr lang="en-US" dirty="0"/>
          </a:p>
          <a:p>
            <a:r>
              <a:rPr lang="en-US" dirty="0"/>
              <a:t>Contact info:</a:t>
            </a:r>
          </a:p>
          <a:p>
            <a:pPr lvl="1"/>
            <a:r>
              <a:rPr lang="en-US" dirty="0"/>
              <a:t>Dr. Richard Dyrkacz</a:t>
            </a:r>
          </a:p>
          <a:p>
            <a:pPr lvl="1"/>
            <a:r>
              <a:rPr lang="en-US" dirty="0"/>
              <a:t>Email: </a:t>
            </a:r>
            <a:r>
              <a:rPr lang="en-US" dirty="0" err="1"/>
              <a:t>info@</a:t>
            </a:r>
            <a:r>
              <a:rPr lang="en-US" err="1"/>
              <a:t>thesecrettreasure</a:t>
            </a:r>
            <a:r>
              <a:rPr lang="en-US"/>
              <a:t>.com</a:t>
            </a:r>
            <a:endParaRPr lang="en-US" dirty="0"/>
          </a:p>
          <a:p>
            <a:pPr lvl="1"/>
            <a:r>
              <a:rPr lang="en-US" dirty="0"/>
              <a:t>Phone: 1 (204) 269-2311</a:t>
            </a:r>
            <a:endParaRPr dirty="0"/>
          </a:p>
        </p:txBody>
      </p:sp>
      <p:sp>
        <p:nvSpPr>
          <p:cNvPr id="4" name="TextBox 3">
            <a:extLst>
              <a:ext uri="{FF2B5EF4-FFF2-40B4-BE49-F238E27FC236}">
                <a16:creationId xmlns:a16="http://schemas.microsoft.com/office/drawing/2014/main" id="{32DC553A-C8CE-B104-69CE-74C7E035DBDA}"/>
              </a:ext>
            </a:extLst>
          </p:cNvPr>
          <p:cNvSpPr txBox="1"/>
          <p:nvPr/>
        </p:nvSpPr>
        <p:spPr>
          <a:xfrm>
            <a:off x="8084634" y="6105283"/>
            <a:ext cx="1059366" cy="769441"/>
          </a:xfrm>
          <a:prstGeom prst="rect">
            <a:avLst/>
          </a:prstGeom>
          <a:noFill/>
        </p:spPr>
        <p:txBody>
          <a:bodyPr wrap="square" rtlCol="0">
            <a:spAutoFit/>
          </a:bodyPr>
          <a:lstStyle/>
          <a:p>
            <a:r>
              <a:rPr lang="en-CA" sz="4400" b="1" dirty="0"/>
              <a:t>23</a:t>
            </a:r>
          </a:p>
        </p:txBody>
      </p:sp>
      <p:sp>
        <p:nvSpPr>
          <p:cNvPr id="10" name="Arrow: Chevron 9">
            <a:extLst>
              <a:ext uri="{FF2B5EF4-FFF2-40B4-BE49-F238E27FC236}">
                <a16:creationId xmlns:a16="http://schemas.microsoft.com/office/drawing/2014/main" id="{623A9A03-C87B-E644-DDB8-3C645BA58221}"/>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B272ECA1-3F50-587A-22C6-871341C476BF}"/>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DF72811F-7D90-6256-36E5-3C7D52A932A7}"/>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B45764AB-BECE-E31B-A732-249BD11196C0}"/>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4AC14D42-0C8A-C724-D0D4-65E6793A8F21}"/>
              </a:ext>
            </a:extLst>
          </p:cNvPr>
          <p:cNvSpPr/>
          <p:nvPr/>
        </p:nvSpPr>
        <p:spPr>
          <a:xfrm>
            <a:off x="5965915" y="6245793"/>
            <a:ext cx="1483108" cy="411488"/>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spTree>
    <p:extLst>
      <p:ext uri="{BB962C8B-B14F-4D97-AF65-F5344CB8AC3E}">
        <p14:creationId xmlns:p14="http://schemas.microsoft.com/office/powerpoint/2010/main" val="2965395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00E44-E2FC-404D-C0AC-7A06FBA46D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D87AE-CCD0-BF3D-9E37-19AE598F6B37}"/>
              </a:ext>
            </a:extLst>
          </p:cNvPr>
          <p:cNvSpPr>
            <a:spLocks noGrp="1"/>
          </p:cNvSpPr>
          <p:nvPr>
            <p:ph type="title"/>
          </p:nvPr>
        </p:nvSpPr>
        <p:spPr>
          <a:xfrm>
            <a:off x="642868" y="5458769"/>
            <a:ext cx="7858264" cy="1293028"/>
          </a:xfrm>
        </p:spPr>
        <p:txBody>
          <a:bodyPr/>
          <a:lstStyle/>
          <a:p>
            <a:pPr algn="ctr"/>
            <a:r>
              <a:rPr lang="en-CA" b="1" dirty="0">
                <a:solidFill>
                  <a:schemeClr val="accent3"/>
                </a:solidFill>
              </a:rPr>
              <a:t>Thank you</a:t>
            </a:r>
            <a:endParaRPr b="1" dirty="0">
              <a:solidFill>
                <a:schemeClr val="accent3"/>
              </a:solidFill>
            </a:endParaRPr>
          </a:p>
        </p:txBody>
      </p:sp>
      <p:sp>
        <p:nvSpPr>
          <p:cNvPr id="4" name="TextBox 3">
            <a:extLst>
              <a:ext uri="{FF2B5EF4-FFF2-40B4-BE49-F238E27FC236}">
                <a16:creationId xmlns:a16="http://schemas.microsoft.com/office/drawing/2014/main" id="{89F81DF0-9D30-067B-F03E-4871FFA287B6}"/>
              </a:ext>
            </a:extLst>
          </p:cNvPr>
          <p:cNvSpPr txBox="1"/>
          <p:nvPr/>
        </p:nvSpPr>
        <p:spPr>
          <a:xfrm>
            <a:off x="8084634" y="6105283"/>
            <a:ext cx="1059366" cy="769441"/>
          </a:xfrm>
          <a:prstGeom prst="rect">
            <a:avLst/>
          </a:prstGeom>
          <a:noFill/>
        </p:spPr>
        <p:txBody>
          <a:bodyPr wrap="square" rtlCol="0">
            <a:spAutoFit/>
          </a:bodyPr>
          <a:lstStyle/>
          <a:p>
            <a:r>
              <a:rPr lang="en-CA" sz="4400" b="1" dirty="0"/>
              <a:t>24</a:t>
            </a:r>
          </a:p>
        </p:txBody>
      </p:sp>
      <p:pic>
        <p:nvPicPr>
          <p:cNvPr id="7" name="Picture 6">
            <a:extLst>
              <a:ext uri="{FF2B5EF4-FFF2-40B4-BE49-F238E27FC236}">
                <a16:creationId xmlns:a16="http://schemas.microsoft.com/office/drawing/2014/main" id="{7936A08E-45AB-3170-2F02-245406433A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15540" y="677482"/>
            <a:ext cx="4312920" cy="4658360"/>
          </a:xfrm>
          <a:prstGeom prst="rect">
            <a:avLst/>
          </a:prstGeom>
          <a:noFill/>
          <a:ln>
            <a:noFill/>
          </a:ln>
        </p:spPr>
      </p:pic>
    </p:spTree>
    <p:extLst>
      <p:ext uri="{BB962C8B-B14F-4D97-AF65-F5344CB8AC3E}">
        <p14:creationId xmlns:p14="http://schemas.microsoft.com/office/powerpoint/2010/main" val="267395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37" y="206278"/>
            <a:ext cx="7757903" cy="1293028"/>
          </a:xfrm>
        </p:spPr>
        <p:txBody>
          <a:bodyPr/>
          <a:lstStyle/>
          <a:p>
            <a:pPr algn="ctr"/>
            <a:r>
              <a:rPr b="1" dirty="0">
                <a:solidFill>
                  <a:schemeClr val="accent3"/>
                </a:solidFill>
              </a:rPr>
              <a:t>Logline</a:t>
            </a:r>
          </a:p>
        </p:txBody>
      </p:sp>
      <p:sp>
        <p:nvSpPr>
          <p:cNvPr id="3" name="Content Placeholder 2"/>
          <p:cNvSpPr>
            <a:spLocks noGrp="1"/>
          </p:cNvSpPr>
          <p:nvPr>
            <p:ph idx="1"/>
          </p:nvPr>
        </p:nvSpPr>
        <p:spPr>
          <a:xfrm>
            <a:off x="27873" y="4735365"/>
            <a:ext cx="9088254" cy="2394167"/>
          </a:xfrm>
        </p:spPr>
        <p:txBody>
          <a:bodyPr/>
          <a:lstStyle/>
          <a:p>
            <a:pPr indent="0" algn="ctr">
              <a:lnSpc>
                <a:spcPct val="100000"/>
              </a:lnSpc>
              <a:buNone/>
            </a:pPr>
            <a:r>
              <a:rPr lang="en-CA" sz="1800" dirty="0">
                <a:effectLst/>
                <a:latin typeface="Times New Roman" panose="02020603050405020304" pitchFamily="18" charset="0"/>
                <a:ea typeface="Times New Roman" panose="02020603050405020304" pitchFamily="18" charset="0"/>
              </a:rPr>
              <a:t>A debt-ridden teenage janitor discovers a legendary village beneath the earth, where magic and machines collide. To claim its treasure and rescue the girl he loves, he must survive a deadly sky race, outwit a pirate army, and decide once and for all what’s worth more: </a:t>
            </a:r>
            <a:br>
              <a:rPr lang="en-CA" sz="1800" dirty="0">
                <a:effectLst/>
                <a:latin typeface="Times New Roman" panose="02020603050405020304" pitchFamily="18" charset="0"/>
                <a:ea typeface="Times New Roman" panose="02020603050405020304" pitchFamily="18" charset="0"/>
              </a:rPr>
            </a:br>
            <a:r>
              <a:rPr lang="en-CA" sz="1800" dirty="0">
                <a:effectLst/>
                <a:latin typeface="Times New Roman" panose="02020603050405020304" pitchFamily="18" charset="0"/>
                <a:ea typeface="Times New Roman" panose="02020603050405020304" pitchFamily="18" charset="0"/>
              </a:rPr>
              <a:t>gold or love.</a:t>
            </a:r>
          </a:p>
        </p:txBody>
      </p:sp>
      <p:sp>
        <p:nvSpPr>
          <p:cNvPr id="4" name="TextBox 3">
            <a:extLst>
              <a:ext uri="{FF2B5EF4-FFF2-40B4-BE49-F238E27FC236}">
                <a16:creationId xmlns:a16="http://schemas.microsoft.com/office/drawing/2014/main" id="{F607F766-EFEE-9551-DD7D-372FF428F71C}"/>
              </a:ext>
            </a:extLst>
          </p:cNvPr>
          <p:cNvSpPr txBox="1"/>
          <p:nvPr/>
        </p:nvSpPr>
        <p:spPr>
          <a:xfrm>
            <a:off x="8056761" y="6088559"/>
            <a:ext cx="1059366" cy="769441"/>
          </a:xfrm>
          <a:prstGeom prst="rect">
            <a:avLst/>
          </a:prstGeom>
          <a:noFill/>
        </p:spPr>
        <p:txBody>
          <a:bodyPr wrap="square" rtlCol="0">
            <a:spAutoFit/>
          </a:bodyPr>
          <a:lstStyle/>
          <a:p>
            <a:r>
              <a:rPr lang="en-CA" sz="4400" b="1" dirty="0"/>
              <a:t>3</a:t>
            </a:r>
          </a:p>
        </p:txBody>
      </p:sp>
      <p:sp>
        <p:nvSpPr>
          <p:cNvPr id="10" name="Arrow: Chevron 9">
            <a:extLst>
              <a:ext uri="{FF2B5EF4-FFF2-40B4-BE49-F238E27FC236}">
                <a16:creationId xmlns:a16="http://schemas.microsoft.com/office/drawing/2014/main" id="{6166611D-0964-D8CA-DD8B-E82659DB6B86}"/>
              </a:ext>
            </a:extLst>
          </p:cNvPr>
          <p:cNvSpPr/>
          <p:nvPr/>
        </p:nvSpPr>
        <p:spPr>
          <a:xfrm>
            <a:off x="228598" y="6263638"/>
            <a:ext cx="1471965" cy="375799"/>
          </a:xfrm>
          <a:prstGeom prst="chevron">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9CEE7768-A03F-1519-FF38-8105E60B192A}"/>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F8E1D1F8-7EDD-F069-531D-22CD13352C2E}"/>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98EF1B7D-7C30-9F0A-8C86-D11FDCD3C79A}"/>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598894EC-0D1E-891B-8E63-2417B1DC16D6}"/>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pic>
        <p:nvPicPr>
          <p:cNvPr id="15" name="Picture 14">
            <a:extLst>
              <a:ext uri="{FF2B5EF4-FFF2-40B4-BE49-F238E27FC236}">
                <a16:creationId xmlns:a16="http://schemas.microsoft.com/office/drawing/2014/main" id="{961C2512-07A8-76BA-55A4-77ECA6DB02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1160" y="1177094"/>
            <a:ext cx="5241679" cy="34973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574" y="242497"/>
            <a:ext cx="7869416" cy="1293028"/>
          </a:xfrm>
        </p:spPr>
        <p:txBody>
          <a:bodyPr/>
          <a:lstStyle/>
          <a:p>
            <a:pPr algn="ctr"/>
            <a:r>
              <a:rPr b="1" dirty="0">
                <a:solidFill>
                  <a:schemeClr val="accent3"/>
                </a:solidFill>
              </a:rPr>
              <a:t>Genre + Tone</a:t>
            </a:r>
          </a:p>
        </p:txBody>
      </p:sp>
      <p:sp>
        <p:nvSpPr>
          <p:cNvPr id="3" name="Content Placeholder 2"/>
          <p:cNvSpPr>
            <a:spLocks noGrp="1"/>
          </p:cNvSpPr>
          <p:nvPr>
            <p:ph idx="1"/>
          </p:nvPr>
        </p:nvSpPr>
        <p:spPr>
          <a:xfrm>
            <a:off x="365762" y="4800600"/>
            <a:ext cx="8549640" cy="1915775"/>
          </a:xfrm>
        </p:spPr>
        <p:txBody>
          <a:bodyPr/>
          <a:lstStyle/>
          <a:p>
            <a:r>
              <a:rPr dirty="0"/>
              <a:t>Genre: Fantasy | Sci-Fi | Adventure</a:t>
            </a:r>
          </a:p>
          <a:p>
            <a:r>
              <a:rPr lang="en-CA" dirty="0"/>
              <a:t>Similar Stories</a:t>
            </a:r>
            <a:r>
              <a:rPr dirty="0"/>
              <a:t>: </a:t>
            </a:r>
            <a:r>
              <a:rPr lang="en-CA" dirty="0"/>
              <a:t>Harry Potter, Avatar, Final Fantasy</a:t>
            </a:r>
            <a:endParaRPr dirty="0"/>
          </a:p>
          <a:p>
            <a:r>
              <a:rPr dirty="0"/>
              <a:t>Audience: Ages 10–35, fantasy lovers, anime fans, families</a:t>
            </a:r>
          </a:p>
        </p:txBody>
      </p:sp>
      <p:sp>
        <p:nvSpPr>
          <p:cNvPr id="4" name="TextBox 3">
            <a:extLst>
              <a:ext uri="{FF2B5EF4-FFF2-40B4-BE49-F238E27FC236}">
                <a16:creationId xmlns:a16="http://schemas.microsoft.com/office/drawing/2014/main" id="{7160DFFA-533C-044F-7F14-F42FEC0A4E9E}"/>
              </a:ext>
            </a:extLst>
          </p:cNvPr>
          <p:cNvSpPr txBox="1"/>
          <p:nvPr/>
        </p:nvSpPr>
        <p:spPr>
          <a:xfrm>
            <a:off x="8095800" y="6087437"/>
            <a:ext cx="1059366" cy="769441"/>
          </a:xfrm>
          <a:prstGeom prst="rect">
            <a:avLst/>
          </a:prstGeom>
          <a:noFill/>
        </p:spPr>
        <p:txBody>
          <a:bodyPr wrap="square" rtlCol="0">
            <a:spAutoFit/>
          </a:bodyPr>
          <a:lstStyle/>
          <a:p>
            <a:r>
              <a:rPr lang="en-CA" sz="4400" b="1" dirty="0"/>
              <a:t>4</a:t>
            </a:r>
          </a:p>
        </p:txBody>
      </p:sp>
      <p:sp>
        <p:nvSpPr>
          <p:cNvPr id="5" name="Arrow: Chevron 4">
            <a:extLst>
              <a:ext uri="{FF2B5EF4-FFF2-40B4-BE49-F238E27FC236}">
                <a16:creationId xmlns:a16="http://schemas.microsoft.com/office/drawing/2014/main" id="{D42D3A13-4104-F507-C829-66E7A2B7DE7A}"/>
              </a:ext>
            </a:extLst>
          </p:cNvPr>
          <p:cNvSpPr/>
          <p:nvPr/>
        </p:nvSpPr>
        <p:spPr>
          <a:xfrm>
            <a:off x="228598" y="6263638"/>
            <a:ext cx="1471965" cy="375799"/>
          </a:xfrm>
          <a:prstGeom prst="chevron">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6" name="Arrow: Chevron 5">
            <a:extLst>
              <a:ext uri="{FF2B5EF4-FFF2-40B4-BE49-F238E27FC236}">
                <a16:creationId xmlns:a16="http://schemas.microsoft.com/office/drawing/2014/main" id="{CE94BEE4-E8AD-EB04-224D-130AC02D3918}"/>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7" name="Arrow: Chevron 6">
            <a:extLst>
              <a:ext uri="{FF2B5EF4-FFF2-40B4-BE49-F238E27FC236}">
                <a16:creationId xmlns:a16="http://schemas.microsoft.com/office/drawing/2014/main" id="{4A7B289F-22EC-B5F0-F1ED-AB85B70CFFDA}"/>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8" name="Arrow: Chevron 7">
            <a:extLst>
              <a:ext uri="{FF2B5EF4-FFF2-40B4-BE49-F238E27FC236}">
                <a16:creationId xmlns:a16="http://schemas.microsoft.com/office/drawing/2014/main" id="{F585C3A5-CF92-85C3-0EEB-ACA134ABCC4B}"/>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9" name="Arrow: Chevron 8">
            <a:extLst>
              <a:ext uri="{FF2B5EF4-FFF2-40B4-BE49-F238E27FC236}">
                <a16:creationId xmlns:a16="http://schemas.microsoft.com/office/drawing/2014/main" id="{AF84DB07-B19E-84CD-63E1-99CCE18BDCAD}"/>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pic>
        <p:nvPicPr>
          <p:cNvPr id="10" name="Picture 9">
            <a:extLst>
              <a:ext uri="{FF2B5EF4-FFF2-40B4-BE49-F238E27FC236}">
                <a16:creationId xmlns:a16="http://schemas.microsoft.com/office/drawing/2014/main" id="{0DA5A242-64CA-735E-6F36-124D7F0192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3269" y="1329540"/>
            <a:ext cx="4841209" cy="322154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0CC3F-0C98-E44B-4BD5-9FBAE89196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B29FA-38F7-EB9F-903E-EF199388CAD2}"/>
              </a:ext>
            </a:extLst>
          </p:cNvPr>
          <p:cNvSpPr>
            <a:spLocks noGrp="1"/>
          </p:cNvSpPr>
          <p:nvPr>
            <p:ph type="title"/>
          </p:nvPr>
        </p:nvSpPr>
        <p:spPr>
          <a:xfrm>
            <a:off x="499574" y="242497"/>
            <a:ext cx="7869416" cy="1293028"/>
          </a:xfrm>
        </p:spPr>
        <p:txBody>
          <a:bodyPr/>
          <a:lstStyle/>
          <a:p>
            <a:pPr algn="ctr"/>
            <a:r>
              <a:rPr lang="en-CA" b="1" dirty="0">
                <a:solidFill>
                  <a:schemeClr val="accent3"/>
                </a:solidFill>
              </a:rPr>
              <a:t>synopsis</a:t>
            </a:r>
            <a:endParaRPr b="1" dirty="0">
              <a:solidFill>
                <a:schemeClr val="accent3"/>
              </a:solidFill>
            </a:endParaRPr>
          </a:p>
        </p:txBody>
      </p:sp>
      <p:sp>
        <p:nvSpPr>
          <p:cNvPr id="3" name="Content Placeholder 2">
            <a:extLst>
              <a:ext uri="{FF2B5EF4-FFF2-40B4-BE49-F238E27FC236}">
                <a16:creationId xmlns:a16="http://schemas.microsoft.com/office/drawing/2014/main" id="{641823B9-70EE-9450-783F-5569D23B5684}"/>
              </a:ext>
            </a:extLst>
          </p:cNvPr>
          <p:cNvSpPr>
            <a:spLocks noGrp="1"/>
          </p:cNvSpPr>
          <p:nvPr>
            <p:ph idx="1"/>
          </p:nvPr>
        </p:nvSpPr>
        <p:spPr>
          <a:xfrm>
            <a:off x="228598" y="4471639"/>
            <a:ext cx="8686804" cy="1642570"/>
          </a:xfrm>
        </p:spPr>
        <p:txBody>
          <a:bodyPr>
            <a:noAutofit/>
          </a:bodyPr>
          <a:lstStyle/>
          <a:p>
            <a:pPr marL="0" indent="0">
              <a:buNone/>
            </a:pPr>
            <a:r>
              <a:rPr lang="en-US" dirty="0"/>
              <a:t>Ethan Goodman, a  janitor burdened by debt, uncovers a portal to </a:t>
            </a:r>
            <a:r>
              <a:rPr lang="en-US" dirty="0" err="1"/>
              <a:t>Windleheim</a:t>
            </a:r>
            <a:r>
              <a:rPr lang="en-US" dirty="0"/>
              <a:t> — a magical, living world now being corrupted by pollution from his own. General Global, a colossal corporate entity, is destroying it. Ethan must make a moral choice to protect the realm before it is destroyed.</a:t>
            </a:r>
            <a:endParaRPr dirty="0"/>
          </a:p>
        </p:txBody>
      </p:sp>
      <p:sp>
        <p:nvSpPr>
          <p:cNvPr id="4" name="TextBox 3">
            <a:extLst>
              <a:ext uri="{FF2B5EF4-FFF2-40B4-BE49-F238E27FC236}">
                <a16:creationId xmlns:a16="http://schemas.microsoft.com/office/drawing/2014/main" id="{21E10285-1F9D-B6B3-9A6E-60CCC8AA0BB1}"/>
              </a:ext>
            </a:extLst>
          </p:cNvPr>
          <p:cNvSpPr txBox="1"/>
          <p:nvPr/>
        </p:nvSpPr>
        <p:spPr>
          <a:xfrm>
            <a:off x="8084634" y="6088559"/>
            <a:ext cx="1059366" cy="769441"/>
          </a:xfrm>
          <a:prstGeom prst="rect">
            <a:avLst/>
          </a:prstGeom>
          <a:noFill/>
        </p:spPr>
        <p:txBody>
          <a:bodyPr wrap="square" rtlCol="0">
            <a:spAutoFit/>
          </a:bodyPr>
          <a:lstStyle/>
          <a:p>
            <a:r>
              <a:rPr lang="en-CA" sz="4400" b="1" dirty="0"/>
              <a:t>5</a:t>
            </a:r>
          </a:p>
        </p:txBody>
      </p:sp>
      <p:sp>
        <p:nvSpPr>
          <p:cNvPr id="5" name="Arrow: Chevron 4">
            <a:extLst>
              <a:ext uri="{FF2B5EF4-FFF2-40B4-BE49-F238E27FC236}">
                <a16:creationId xmlns:a16="http://schemas.microsoft.com/office/drawing/2014/main" id="{B90C225C-06F9-1EE2-1CDD-FE9E6EFDA38E}"/>
              </a:ext>
            </a:extLst>
          </p:cNvPr>
          <p:cNvSpPr/>
          <p:nvPr/>
        </p:nvSpPr>
        <p:spPr>
          <a:xfrm>
            <a:off x="228598" y="6263638"/>
            <a:ext cx="1471965" cy="375799"/>
          </a:xfrm>
          <a:prstGeom prst="chevron">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6" name="Arrow: Chevron 5">
            <a:extLst>
              <a:ext uri="{FF2B5EF4-FFF2-40B4-BE49-F238E27FC236}">
                <a16:creationId xmlns:a16="http://schemas.microsoft.com/office/drawing/2014/main" id="{D15921E1-E3F3-0F4A-189A-E3A90EB267F2}"/>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7" name="Arrow: Chevron 6">
            <a:extLst>
              <a:ext uri="{FF2B5EF4-FFF2-40B4-BE49-F238E27FC236}">
                <a16:creationId xmlns:a16="http://schemas.microsoft.com/office/drawing/2014/main" id="{32921894-2981-9C2F-4587-4A38E76101BA}"/>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8" name="Arrow: Chevron 7">
            <a:extLst>
              <a:ext uri="{FF2B5EF4-FFF2-40B4-BE49-F238E27FC236}">
                <a16:creationId xmlns:a16="http://schemas.microsoft.com/office/drawing/2014/main" id="{149B5882-379B-5EC3-58E9-89F3D615218C}"/>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9" name="Arrow: Chevron 8">
            <a:extLst>
              <a:ext uri="{FF2B5EF4-FFF2-40B4-BE49-F238E27FC236}">
                <a16:creationId xmlns:a16="http://schemas.microsoft.com/office/drawing/2014/main" id="{5FBABD04-9EA8-D097-5A6D-DE80C45C1D93}"/>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pic>
        <p:nvPicPr>
          <p:cNvPr id="11" name="Picture 10">
            <a:extLst>
              <a:ext uri="{FF2B5EF4-FFF2-40B4-BE49-F238E27FC236}">
                <a16:creationId xmlns:a16="http://schemas.microsoft.com/office/drawing/2014/main" id="{1CEDFC89-F16C-2E27-E515-6D954D6692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7556" y="1212677"/>
            <a:ext cx="3033443" cy="3039368"/>
          </a:xfrm>
          <a:prstGeom prst="rect">
            <a:avLst/>
          </a:prstGeom>
          <a:noFill/>
          <a:ln>
            <a:noFill/>
          </a:ln>
        </p:spPr>
      </p:pic>
    </p:spTree>
    <p:extLst>
      <p:ext uri="{BB962C8B-B14F-4D97-AF65-F5344CB8AC3E}">
        <p14:creationId xmlns:p14="http://schemas.microsoft.com/office/powerpoint/2010/main" val="2868349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E2BB3-12F6-358E-2AFF-751C1016E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D6E3B-C8C7-777C-9514-746B2F6F4A0C}"/>
              </a:ext>
            </a:extLst>
          </p:cNvPr>
          <p:cNvSpPr>
            <a:spLocks noGrp="1"/>
          </p:cNvSpPr>
          <p:nvPr>
            <p:ph type="title"/>
          </p:nvPr>
        </p:nvSpPr>
        <p:spPr>
          <a:xfrm>
            <a:off x="758283" y="287102"/>
            <a:ext cx="7791357" cy="1293028"/>
          </a:xfrm>
        </p:spPr>
        <p:txBody>
          <a:bodyPr/>
          <a:lstStyle/>
          <a:p>
            <a:pPr algn="ctr"/>
            <a:r>
              <a:rPr b="1" dirty="0">
                <a:solidFill>
                  <a:schemeClr val="accent3"/>
                </a:solidFill>
              </a:rPr>
              <a:t>Main Characters</a:t>
            </a:r>
          </a:p>
        </p:txBody>
      </p:sp>
      <p:sp>
        <p:nvSpPr>
          <p:cNvPr id="4" name="TextBox 3">
            <a:extLst>
              <a:ext uri="{FF2B5EF4-FFF2-40B4-BE49-F238E27FC236}">
                <a16:creationId xmlns:a16="http://schemas.microsoft.com/office/drawing/2014/main" id="{8852A13F-1526-2DC9-1A18-49DA1D2855B5}"/>
              </a:ext>
            </a:extLst>
          </p:cNvPr>
          <p:cNvSpPr txBox="1"/>
          <p:nvPr/>
        </p:nvSpPr>
        <p:spPr>
          <a:xfrm>
            <a:off x="8084634" y="6066815"/>
            <a:ext cx="1059366" cy="769441"/>
          </a:xfrm>
          <a:prstGeom prst="rect">
            <a:avLst/>
          </a:prstGeom>
          <a:noFill/>
        </p:spPr>
        <p:txBody>
          <a:bodyPr wrap="square" rtlCol="0">
            <a:spAutoFit/>
          </a:bodyPr>
          <a:lstStyle/>
          <a:p>
            <a:r>
              <a:rPr lang="en-CA" sz="4400" b="1" dirty="0"/>
              <a:t>7</a:t>
            </a:r>
          </a:p>
        </p:txBody>
      </p:sp>
      <p:sp>
        <p:nvSpPr>
          <p:cNvPr id="10" name="Arrow: Chevron 9">
            <a:extLst>
              <a:ext uri="{FF2B5EF4-FFF2-40B4-BE49-F238E27FC236}">
                <a16:creationId xmlns:a16="http://schemas.microsoft.com/office/drawing/2014/main" id="{E9041A80-4C12-2665-F159-48516359109D}"/>
              </a:ext>
            </a:extLst>
          </p:cNvPr>
          <p:cNvSpPr/>
          <p:nvPr/>
        </p:nvSpPr>
        <p:spPr>
          <a:xfrm>
            <a:off x="228598" y="6263638"/>
            <a:ext cx="1471965" cy="375799"/>
          </a:xfrm>
          <a:prstGeom prst="chevron">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F486C7A1-5A47-D302-C913-B24BE48D9EDF}"/>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3A7A4D5B-3FFC-B34E-21FA-5F431ABC4F6E}"/>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DB2DA313-A79A-9E1B-038D-EF0E147DEA59}"/>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A18FF4D6-3230-7AA2-5786-C4D83F764174}"/>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sp>
        <p:nvSpPr>
          <p:cNvPr id="3" name="Content Placeholder 2"/>
          <p:cNvSpPr>
            <a:spLocks noGrp="1"/>
          </p:cNvSpPr>
          <p:nvPr>
            <p:ph idx="1"/>
          </p:nvPr>
        </p:nvSpPr>
        <p:spPr>
          <a:xfrm>
            <a:off x="297180" y="4176688"/>
            <a:ext cx="8549640" cy="2033417"/>
          </a:xfrm>
        </p:spPr>
        <p:txBody>
          <a:bodyPr>
            <a:normAutofit fontScale="70000" lnSpcReduction="20000"/>
          </a:bodyPr>
          <a:lstStyle/>
          <a:p>
            <a:r>
              <a:rPr lang="en-CA" dirty="0"/>
              <a:t>Ethan: </a:t>
            </a:r>
            <a:r>
              <a:rPr lang="en-US" dirty="0"/>
              <a:t>A teenage janitor with nothing but a mop, a dream, and the accidental destiny of saving two worlds — no pressure.</a:t>
            </a:r>
          </a:p>
          <a:p>
            <a:endParaRPr lang="en-US" dirty="0"/>
          </a:p>
          <a:p>
            <a:r>
              <a:rPr lang="en-US" dirty="0"/>
              <a:t>Rose: A singing sensation with the voice of an angel, the aim of a sniper, and the emotional depth of a thousand indie ballads.</a:t>
            </a:r>
          </a:p>
          <a:p>
            <a:endParaRPr lang="en-US" dirty="0"/>
          </a:p>
          <a:p>
            <a:r>
              <a:rPr lang="en-US" dirty="0" err="1"/>
              <a:t>Azaroth</a:t>
            </a:r>
            <a:r>
              <a:rPr lang="en-US" dirty="0"/>
              <a:t>: A warlord and weathered dad trying to reconnect with his daughter and not incinerate everyone in the process.</a:t>
            </a:r>
            <a:endParaRPr lang="en-CA" dirty="0"/>
          </a:p>
        </p:txBody>
      </p:sp>
      <p:pic>
        <p:nvPicPr>
          <p:cNvPr id="5" name="Picture 4">
            <a:extLst>
              <a:ext uri="{FF2B5EF4-FFF2-40B4-BE49-F238E27FC236}">
                <a16:creationId xmlns:a16="http://schemas.microsoft.com/office/drawing/2014/main" id="{FA666C48-AD25-5A5E-3CF2-2D8AC60D87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283" y="1310893"/>
            <a:ext cx="2594045" cy="2640264"/>
          </a:xfrm>
          <a:prstGeom prst="rect">
            <a:avLst/>
          </a:prstGeom>
          <a:noFill/>
          <a:ln>
            <a:noFill/>
          </a:ln>
        </p:spPr>
      </p:pic>
      <p:pic>
        <p:nvPicPr>
          <p:cNvPr id="6" name="Picture 5">
            <a:extLst>
              <a:ext uri="{FF2B5EF4-FFF2-40B4-BE49-F238E27FC236}">
                <a16:creationId xmlns:a16="http://schemas.microsoft.com/office/drawing/2014/main" id="{65319A46-4F52-6CCE-623D-EA04008280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6111" y="1305259"/>
            <a:ext cx="1766085" cy="2640480"/>
          </a:xfrm>
          <a:prstGeom prst="rect">
            <a:avLst/>
          </a:prstGeom>
          <a:noFill/>
          <a:ln>
            <a:noFill/>
          </a:ln>
        </p:spPr>
      </p:pic>
      <p:pic>
        <p:nvPicPr>
          <p:cNvPr id="7" name="Picture 6">
            <a:extLst>
              <a:ext uri="{FF2B5EF4-FFF2-40B4-BE49-F238E27FC236}">
                <a16:creationId xmlns:a16="http://schemas.microsoft.com/office/drawing/2014/main" id="{95BA3E2D-0B6C-7397-16E4-9F5F2591A7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5980" y="1310893"/>
            <a:ext cx="1766086" cy="2660213"/>
          </a:xfrm>
          <a:prstGeom prst="rect">
            <a:avLst/>
          </a:prstGeom>
          <a:noFill/>
          <a:ln>
            <a:noFill/>
          </a:ln>
        </p:spPr>
      </p:pic>
    </p:spTree>
    <p:extLst>
      <p:ext uri="{BB962C8B-B14F-4D97-AF65-F5344CB8AC3E}">
        <p14:creationId xmlns:p14="http://schemas.microsoft.com/office/powerpoint/2010/main" val="3424437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F5DBC-615B-3DB3-0F3D-89F02FCAA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D7375-45A4-5AF4-A3AA-2EDF6F82EE1B}"/>
              </a:ext>
            </a:extLst>
          </p:cNvPr>
          <p:cNvSpPr>
            <a:spLocks noGrp="1"/>
          </p:cNvSpPr>
          <p:nvPr>
            <p:ph type="title"/>
          </p:nvPr>
        </p:nvSpPr>
        <p:spPr>
          <a:xfrm>
            <a:off x="758283" y="287102"/>
            <a:ext cx="7791357" cy="1293028"/>
          </a:xfrm>
        </p:spPr>
        <p:txBody>
          <a:bodyPr/>
          <a:lstStyle/>
          <a:p>
            <a:pPr algn="ctr"/>
            <a:r>
              <a:rPr b="1" dirty="0">
                <a:solidFill>
                  <a:schemeClr val="accent3"/>
                </a:solidFill>
              </a:rPr>
              <a:t>Main Characters</a:t>
            </a:r>
          </a:p>
        </p:txBody>
      </p:sp>
      <p:sp>
        <p:nvSpPr>
          <p:cNvPr id="4" name="TextBox 3">
            <a:extLst>
              <a:ext uri="{FF2B5EF4-FFF2-40B4-BE49-F238E27FC236}">
                <a16:creationId xmlns:a16="http://schemas.microsoft.com/office/drawing/2014/main" id="{0ACFB92D-0CFD-2D38-84E2-8353A7F7A2D7}"/>
              </a:ext>
            </a:extLst>
          </p:cNvPr>
          <p:cNvSpPr txBox="1"/>
          <p:nvPr/>
        </p:nvSpPr>
        <p:spPr>
          <a:xfrm>
            <a:off x="8084634" y="6066815"/>
            <a:ext cx="1059366" cy="769441"/>
          </a:xfrm>
          <a:prstGeom prst="rect">
            <a:avLst/>
          </a:prstGeom>
          <a:noFill/>
        </p:spPr>
        <p:txBody>
          <a:bodyPr wrap="square" rtlCol="0">
            <a:spAutoFit/>
          </a:bodyPr>
          <a:lstStyle/>
          <a:p>
            <a:r>
              <a:rPr lang="en-CA" sz="4400" b="1" dirty="0"/>
              <a:t>8</a:t>
            </a:r>
          </a:p>
        </p:txBody>
      </p:sp>
      <p:sp>
        <p:nvSpPr>
          <p:cNvPr id="10" name="Arrow: Chevron 9">
            <a:extLst>
              <a:ext uri="{FF2B5EF4-FFF2-40B4-BE49-F238E27FC236}">
                <a16:creationId xmlns:a16="http://schemas.microsoft.com/office/drawing/2014/main" id="{90A9878B-5049-8644-DFCB-EF9849CE2AF6}"/>
              </a:ext>
            </a:extLst>
          </p:cNvPr>
          <p:cNvSpPr/>
          <p:nvPr/>
        </p:nvSpPr>
        <p:spPr>
          <a:xfrm>
            <a:off x="228598" y="6263638"/>
            <a:ext cx="1471965" cy="375799"/>
          </a:xfrm>
          <a:prstGeom prst="chevron">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1E420348-077A-95CA-BE73-17690137ADBD}"/>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21E44F83-2A73-0797-46CE-61213621AEE1}"/>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3CD6437E-FFA2-30E6-E9EE-8B015C33F961}"/>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A7010797-AE01-8960-3EB9-4DA596B53F76}"/>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sp>
        <p:nvSpPr>
          <p:cNvPr id="3" name="Content Placeholder 2">
            <a:extLst>
              <a:ext uri="{FF2B5EF4-FFF2-40B4-BE49-F238E27FC236}">
                <a16:creationId xmlns:a16="http://schemas.microsoft.com/office/drawing/2014/main" id="{C525014D-24B8-03C7-6B47-D77556A737FF}"/>
              </a:ext>
            </a:extLst>
          </p:cNvPr>
          <p:cNvSpPr>
            <a:spLocks noGrp="1"/>
          </p:cNvSpPr>
          <p:nvPr>
            <p:ph idx="1"/>
          </p:nvPr>
        </p:nvSpPr>
        <p:spPr>
          <a:xfrm>
            <a:off x="297180" y="4176688"/>
            <a:ext cx="8549640" cy="2086950"/>
          </a:xfrm>
        </p:spPr>
        <p:txBody>
          <a:bodyPr>
            <a:normAutofit fontScale="70000" lnSpcReduction="20000"/>
          </a:bodyPr>
          <a:lstStyle/>
          <a:p>
            <a:r>
              <a:rPr lang="en-US" dirty="0" err="1"/>
              <a:t>Banedagger</a:t>
            </a:r>
            <a:r>
              <a:rPr lang="en-US" dirty="0"/>
              <a:t>: As a battle-scarred lunatic forged in the fires of a dystopian boxing ring, he is a dangerous sky pirate with a crackling red hook for a hand, a minigun for a leg, and serpents that slither from his hat — a walking weapon of chaos.</a:t>
            </a:r>
          </a:p>
          <a:p>
            <a:endParaRPr lang="en-US" dirty="0"/>
          </a:p>
          <a:p>
            <a:r>
              <a:rPr lang="en-US" dirty="0"/>
              <a:t>Vance: A jaded rebel with explosive fists, a mysterious past, and the emotional availability of a locked bunker.</a:t>
            </a:r>
          </a:p>
          <a:p>
            <a:endParaRPr lang="en-US" dirty="0"/>
          </a:p>
          <a:p>
            <a:r>
              <a:rPr lang="en-US" dirty="0"/>
              <a:t>Bosh: A spirited freedom-fighter who masks pain with charm — the glue that holds the group together, even as his own grip begins to slip.</a:t>
            </a:r>
            <a:endParaRPr lang="en-CA" dirty="0"/>
          </a:p>
        </p:txBody>
      </p:sp>
      <p:pic>
        <p:nvPicPr>
          <p:cNvPr id="8" name="Picture 7" descr="A person holding a bow and lightning bolt&#10;&#10;AI-generated content may be incorrect.">
            <a:extLst>
              <a:ext uri="{FF2B5EF4-FFF2-40B4-BE49-F238E27FC236}">
                <a16:creationId xmlns:a16="http://schemas.microsoft.com/office/drawing/2014/main" id="{DF9A2B67-2227-84B3-FAC9-63E1401DCC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56" y="1385381"/>
            <a:ext cx="1713984" cy="2581754"/>
          </a:xfrm>
          <a:prstGeom prst="rect">
            <a:avLst/>
          </a:prstGeom>
          <a:noFill/>
          <a:ln>
            <a:noFill/>
          </a:ln>
        </p:spPr>
      </p:pic>
      <p:pic>
        <p:nvPicPr>
          <p:cNvPr id="9" name="Picture 8">
            <a:extLst>
              <a:ext uri="{FF2B5EF4-FFF2-40B4-BE49-F238E27FC236}">
                <a16:creationId xmlns:a16="http://schemas.microsoft.com/office/drawing/2014/main" id="{5C16E78D-09A7-EA1F-5992-B1DF52B7EE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173" y="1323122"/>
            <a:ext cx="1940508" cy="2644013"/>
          </a:xfrm>
          <a:prstGeom prst="rect">
            <a:avLst/>
          </a:prstGeom>
          <a:noFill/>
          <a:ln>
            <a:noFill/>
          </a:ln>
        </p:spPr>
      </p:pic>
      <p:pic>
        <p:nvPicPr>
          <p:cNvPr id="15" name="Picture 14">
            <a:extLst>
              <a:ext uri="{FF2B5EF4-FFF2-40B4-BE49-F238E27FC236}">
                <a16:creationId xmlns:a16="http://schemas.microsoft.com/office/drawing/2014/main" id="{50616BAC-2333-110F-BBBA-6AD6173A64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4767" y="1323122"/>
            <a:ext cx="2619802" cy="2643194"/>
          </a:xfrm>
          <a:prstGeom prst="rect">
            <a:avLst/>
          </a:prstGeom>
          <a:noFill/>
          <a:ln>
            <a:noFill/>
          </a:ln>
        </p:spPr>
      </p:pic>
    </p:spTree>
    <p:extLst>
      <p:ext uri="{BB962C8B-B14F-4D97-AF65-F5344CB8AC3E}">
        <p14:creationId xmlns:p14="http://schemas.microsoft.com/office/powerpoint/2010/main" val="2157338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61D48-E371-B0C6-ED1F-44A8D350F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749BC-0963-675B-81C5-4ACFDD3D622D}"/>
              </a:ext>
            </a:extLst>
          </p:cNvPr>
          <p:cNvSpPr>
            <a:spLocks noGrp="1"/>
          </p:cNvSpPr>
          <p:nvPr>
            <p:ph type="title"/>
          </p:nvPr>
        </p:nvSpPr>
        <p:spPr>
          <a:xfrm>
            <a:off x="758283" y="287102"/>
            <a:ext cx="7791357" cy="1293028"/>
          </a:xfrm>
        </p:spPr>
        <p:txBody>
          <a:bodyPr/>
          <a:lstStyle/>
          <a:p>
            <a:pPr algn="ctr"/>
            <a:r>
              <a:rPr b="1" dirty="0">
                <a:solidFill>
                  <a:schemeClr val="accent3"/>
                </a:solidFill>
              </a:rPr>
              <a:t>Main Characters</a:t>
            </a:r>
          </a:p>
        </p:txBody>
      </p:sp>
      <p:sp>
        <p:nvSpPr>
          <p:cNvPr id="4" name="TextBox 3">
            <a:extLst>
              <a:ext uri="{FF2B5EF4-FFF2-40B4-BE49-F238E27FC236}">
                <a16:creationId xmlns:a16="http://schemas.microsoft.com/office/drawing/2014/main" id="{E57C8B17-403C-A1E8-8FF4-AE6CAFBA9F13}"/>
              </a:ext>
            </a:extLst>
          </p:cNvPr>
          <p:cNvSpPr txBox="1"/>
          <p:nvPr/>
        </p:nvSpPr>
        <p:spPr>
          <a:xfrm>
            <a:off x="8084634" y="6066815"/>
            <a:ext cx="1059366" cy="769441"/>
          </a:xfrm>
          <a:prstGeom prst="rect">
            <a:avLst/>
          </a:prstGeom>
          <a:noFill/>
        </p:spPr>
        <p:txBody>
          <a:bodyPr wrap="square" rtlCol="0">
            <a:spAutoFit/>
          </a:bodyPr>
          <a:lstStyle/>
          <a:p>
            <a:r>
              <a:rPr lang="en-CA" sz="4400" b="1" dirty="0"/>
              <a:t>9</a:t>
            </a:r>
          </a:p>
        </p:txBody>
      </p:sp>
      <p:sp>
        <p:nvSpPr>
          <p:cNvPr id="10" name="Arrow: Chevron 9">
            <a:extLst>
              <a:ext uri="{FF2B5EF4-FFF2-40B4-BE49-F238E27FC236}">
                <a16:creationId xmlns:a16="http://schemas.microsoft.com/office/drawing/2014/main" id="{909B75E6-C320-4845-7901-7759C675532C}"/>
              </a:ext>
            </a:extLst>
          </p:cNvPr>
          <p:cNvSpPr/>
          <p:nvPr/>
        </p:nvSpPr>
        <p:spPr>
          <a:xfrm>
            <a:off x="228598" y="6263638"/>
            <a:ext cx="1471965" cy="375799"/>
          </a:xfrm>
          <a:prstGeom prst="chevron">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CFACD920-26BE-87BB-9AF8-47E23F697E0B}"/>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72882F78-5861-16E4-64D5-717C8BC436B3}"/>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8C4DBB9C-4232-7CDA-ED6E-B8E89CA83F7A}"/>
              </a:ext>
            </a:extLst>
          </p:cNvPr>
          <p:cNvSpPr/>
          <p:nvPr/>
        </p:nvSpPr>
        <p:spPr>
          <a:xfrm>
            <a:off x="1672686" y="6245794"/>
            <a:ext cx="1438509" cy="375799"/>
          </a:xfrm>
          <a:prstGeom prst="chevron">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0F3CBCDA-608E-9542-72B3-1E5A5A5291B3}"/>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sp>
        <p:nvSpPr>
          <p:cNvPr id="3" name="Content Placeholder 2">
            <a:extLst>
              <a:ext uri="{FF2B5EF4-FFF2-40B4-BE49-F238E27FC236}">
                <a16:creationId xmlns:a16="http://schemas.microsoft.com/office/drawing/2014/main" id="{8B6888C4-F7F5-FCDC-A64E-F93B7E0ABDFE}"/>
              </a:ext>
            </a:extLst>
          </p:cNvPr>
          <p:cNvSpPr>
            <a:spLocks noGrp="1"/>
          </p:cNvSpPr>
          <p:nvPr>
            <p:ph idx="1"/>
          </p:nvPr>
        </p:nvSpPr>
        <p:spPr>
          <a:xfrm>
            <a:off x="297179" y="4176688"/>
            <a:ext cx="8733931" cy="2033417"/>
          </a:xfrm>
        </p:spPr>
        <p:txBody>
          <a:bodyPr>
            <a:normAutofit/>
          </a:bodyPr>
          <a:lstStyle/>
          <a:p>
            <a:r>
              <a:rPr lang="en-CA" sz="1600" dirty="0"/>
              <a:t>Pallister: </a:t>
            </a:r>
            <a:r>
              <a:rPr lang="en-US" sz="1600" dirty="0"/>
              <a:t>A global media titan and puppet master of a poisoned world — obsessed with control and locked in a collision course with the nephew he once called family.</a:t>
            </a:r>
          </a:p>
          <a:p>
            <a:endParaRPr lang="en-US" sz="1600" dirty="0"/>
          </a:p>
          <a:p>
            <a:r>
              <a:rPr lang="en-US" sz="1600" dirty="0" err="1"/>
              <a:t>Bronzella</a:t>
            </a:r>
            <a:r>
              <a:rPr lang="en-US" sz="1600" dirty="0"/>
              <a:t>: The robotic fairy queen with no time for fools, feelings, or your fragile human ego — she’ll save your life and roast you in the same breath.</a:t>
            </a:r>
          </a:p>
          <a:p>
            <a:endParaRPr lang="en-US" dirty="0"/>
          </a:p>
        </p:txBody>
      </p:sp>
      <p:pic>
        <p:nvPicPr>
          <p:cNvPr id="5" name="Picture 4">
            <a:extLst>
              <a:ext uri="{FF2B5EF4-FFF2-40B4-BE49-F238E27FC236}">
                <a16:creationId xmlns:a16="http://schemas.microsoft.com/office/drawing/2014/main" id="{F7847F28-4869-868C-669C-A7C1D265EA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 y="1873956"/>
            <a:ext cx="3688508" cy="2131013"/>
          </a:xfrm>
          <a:prstGeom prst="rect">
            <a:avLst/>
          </a:prstGeom>
          <a:noFill/>
          <a:ln>
            <a:noFill/>
          </a:ln>
        </p:spPr>
      </p:pic>
      <p:pic>
        <p:nvPicPr>
          <p:cNvPr id="7" name="Picture 6">
            <a:extLst>
              <a:ext uri="{FF2B5EF4-FFF2-40B4-BE49-F238E27FC236}">
                <a16:creationId xmlns:a16="http://schemas.microsoft.com/office/drawing/2014/main" id="{D1E4B03C-C643-24EC-1C83-6C820B54728F}"/>
              </a:ext>
            </a:extLst>
          </p:cNvPr>
          <p:cNvPicPr>
            <a:picLocks noChangeAspect="1"/>
          </p:cNvPicPr>
          <p:nvPr/>
        </p:nvPicPr>
        <p:blipFill>
          <a:blip r:embed="rId3"/>
          <a:stretch>
            <a:fillRect/>
          </a:stretch>
        </p:blipFill>
        <p:spPr>
          <a:xfrm>
            <a:off x="4959021" y="1873956"/>
            <a:ext cx="3887799" cy="2131013"/>
          </a:xfrm>
          <a:prstGeom prst="rect">
            <a:avLst/>
          </a:prstGeom>
        </p:spPr>
      </p:pic>
    </p:spTree>
    <p:extLst>
      <p:ext uri="{BB962C8B-B14F-4D97-AF65-F5344CB8AC3E}">
        <p14:creationId xmlns:p14="http://schemas.microsoft.com/office/powerpoint/2010/main" val="2453532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224" y="764373"/>
            <a:ext cx="7869416" cy="1293028"/>
          </a:xfrm>
        </p:spPr>
        <p:txBody>
          <a:bodyPr/>
          <a:lstStyle/>
          <a:p>
            <a:pPr algn="ctr"/>
            <a:r>
              <a:rPr b="1" dirty="0">
                <a:solidFill>
                  <a:schemeClr val="accent3"/>
                </a:solidFill>
              </a:rPr>
              <a:t>Visual World</a:t>
            </a:r>
          </a:p>
        </p:txBody>
      </p:sp>
      <p:sp>
        <p:nvSpPr>
          <p:cNvPr id="3" name="Content Placeholder 2"/>
          <p:cNvSpPr>
            <a:spLocks noGrp="1"/>
          </p:cNvSpPr>
          <p:nvPr>
            <p:ph idx="1"/>
          </p:nvPr>
        </p:nvSpPr>
        <p:spPr>
          <a:xfrm>
            <a:off x="444368" y="5012694"/>
            <a:ext cx="4149930" cy="1250945"/>
          </a:xfrm>
        </p:spPr>
        <p:txBody>
          <a:bodyPr>
            <a:normAutofit/>
          </a:bodyPr>
          <a:lstStyle/>
          <a:p>
            <a:pPr marL="0" indent="0" algn="ctr">
              <a:buNone/>
            </a:pPr>
            <a:r>
              <a:rPr sz="2000" dirty="0"/>
              <a:t>New Manhattan: A </a:t>
            </a:r>
            <a:r>
              <a:rPr lang="en-CA" sz="2000" dirty="0" err="1"/>
              <a:t>cybertech</a:t>
            </a:r>
            <a:r>
              <a:rPr lang="en-CA" sz="2000" dirty="0"/>
              <a:t> metropolitan dystopia</a:t>
            </a:r>
            <a:endParaRPr sz="2000" dirty="0"/>
          </a:p>
        </p:txBody>
      </p:sp>
      <p:sp>
        <p:nvSpPr>
          <p:cNvPr id="4" name="TextBox 3">
            <a:extLst>
              <a:ext uri="{FF2B5EF4-FFF2-40B4-BE49-F238E27FC236}">
                <a16:creationId xmlns:a16="http://schemas.microsoft.com/office/drawing/2014/main" id="{D3B7F5B8-F8BB-DB10-0044-80B49A01DD6C}"/>
              </a:ext>
            </a:extLst>
          </p:cNvPr>
          <p:cNvSpPr txBox="1"/>
          <p:nvPr/>
        </p:nvSpPr>
        <p:spPr>
          <a:xfrm>
            <a:off x="8070163" y="6066815"/>
            <a:ext cx="1059366" cy="769441"/>
          </a:xfrm>
          <a:prstGeom prst="rect">
            <a:avLst/>
          </a:prstGeom>
          <a:noFill/>
        </p:spPr>
        <p:txBody>
          <a:bodyPr wrap="square" rtlCol="0">
            <a:spAutoFit/>
          </a:bodyPr>
          <a:lstStyle/>
          <a:p>
            <a:r>
              <a:rPr lang="en-CA" sz="4400" b="1" dirty="0"/>
              <a:t>10</a:t>
            </a:r>
          </a:p>
        </p:txBody>
      </p:sp>
      <p:sp>
        <p:nvSpPr>
          <p:cNvPr id="10" name="Arrow: Chevron 9">
            <a:extLst>
              <a:ext uri="{FF2B5EF4-FFF2-40B4-BE49-F238E27FC236}">
                <a16:creationId xmlns:a16="http://schemas.microsoft.com/office/drawing/2014/main" id="{33541BFC-2EF6-26D9-DD4B-D6CD19AB024F}"/>
              </a:ext>
            </a:extLst>
          </p:cNvPr>
          <p:cNvSpPr/>
          <p:nvPr/>
        </p:nvSpPr>
        <p:spPr>
          <a:xfrm>
            <a:off x="228598" y="6263638"/>
            <a:ext cx="1471965" cy="375799"/>
          </a:xfrm>
          <a:prstGeom prst="chevron">
            <a:avLst/>
          </a:prstGeom>
          <a:solidFill>
            <a:srgbClr val="481F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Story</a:t>
            </a:r>
          </a:p>
        </p:txBody>
      </p:sp>
      <p:sp>
        <p:nvSpPr>
          <p:cNvPr id="11" name="Arrow: Chevron 10">
            <a:extLst>
              <a:ext uri="{FF2B5EF4-FFF2-40B4-BE49-F238E27FC236}">
                <a16:creationId xmlns:a16="http://schemas.microsoft.com/office/drawing/2014/main" id="{4B9EC3DB-539D-4544-FF7A-010360AE1713}"/>
              </a:ext>
            </a:extLst>
          </p:cNvPr>
          <p:cNvSpPr/>
          <p:nvPr/>
        </p:nvSpPr>
        <p:spPr>
          <a:xfrm>
            <a:off x="3100046" y="6245793"/>
            <a:ext cx="1449658" cy="411487"/>
          </a:xfrm>
          <a:prstGeom prst="chevron">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Biz</a:t>
            </a:r>
          </a:p>
        </p:txBody>
      </p:sp>
      <p:sp>
        <p:nvSpPr>
          <p:cNvPr id="12" name="Arrow: Chevron 11">
            <a:extLst>
              <a:ext uri="{FF2B5EF4-FFF2-40B4-BE49-F238E27FC236}">
                <a16:creationId xmlns:a16="http://schemas.microsoft.com/office/drawing/2014/main" id="{AFCE2472-D994-1500-FCC6-338ACAF9C5E7}"/>
              </a:ext>
            </a:extLst>
          </p:cNvPr>
          <p:cNvSpPr/>
          <p:nvPr/>
        </p:nvSpPr>
        <p:spPr>
          <a:xfrm>
            <a:off x="4549699" y="6245793"/>
            <a:ext cx="1438508" cy="411488"/>
          </a:xfrm>
          <a:prstGeom prst="chevron">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Plan</a:t>
            </a:r>
          </a:p>
        </p:txBody>
      </p:sp>
      <p:sp>
        <p:nvSpPr>
          <p:cNvPr id="13" name="Arrow: Chevron 12">
            <a:extLst>
              <a:ext uri="{FF2B5EF4-FFF2-40B4-BE49-F238E27FC236}">
                <a16:creationId xmlns:a16="http://schemas.microsoft.com/office/drawing/2014/main" id="{133D4028-6FAA-B05E-0F94-3640475D8FEB}"/>
              </a:ext>
            </a:extLst>
          </p:cNvPr>
          <p:cNvSpPr/>
          <p:nvPr/>
        </p:nvSpPr>
        <p:spPr>
          <a:xfrm>
            <a:off x="1672686" y="6245794"/>
            <a:ext cx="1438509" cy="375799"/>
          </a:xfrm>
          <a:prstGeom prst="chevron">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Film</a:t>
            </a:r>
          </a:p>
        </p:txBody>
      </p:sp>
      <p:sp>
        <p:nvSpPr>
          <p:cNvPr id="14" name="Arrow: Chevron 13">
            <a:extLst>
              <a:ext uri="{FF2B5EF4-FFF2-40B4-BE49-F238E27FC236}">
                <a16:creationId xmlns:a16="http://schemas.microsoft.com/office/drawing/2014/main" id="{9F52686F-5586-3DBC-CE73-557EC40C4AC6}"/>
              </a:ext>
            </a:extLst>
          </p:cNvPr>
          <p:cNvSpPr/>
          <p:nvPr/>
        </p:nvSpPr>
        <p:spPr>
          <a:xfrm>
            <a:off x="5965915" y="6245793"/>
            <a:ext cx="1483108" cy="411488"/>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Closing</a:t>
            </a:r>
          </a:p>
        </p:txBody>
      </p:sp>
      <p:sp>
        <p:nvSpPr>
          <p:cNvPr id="16" name="TextBox 15">
            <a:extLst>
              <a:ext uri="{FF2B5EF4-FFF2-40B4-BE49-F238E27FC236}">
                <a16:creationId xmlns:a16="http://schemas.microsoft.com/office/drawing/2014/main" id="{3BA22048-57CF-38B5-3621-AEE1331CE9BE}"/>
              </a:ext>
            </a:extLst>
          </p:cNvPr>
          <p:cNvSpPr txBox="1"/>
          <p:nvPr/>
        </p:nvSpPr>
        <p:spPr>
          <a:xfrm>
            <a:off x="4761570" y="5012694"/>
            <a:ext cx="4572000" cy="707886"/>
          </a:xfrm>
          <a:prstGeom prst="rect">
            <a:avLst/>
          </a:prstGeom>
          <a:noFill/>
        </p:spPr>
        <p:txBody>
          <a:bodyPr wrap="square">
            <a:spAutoFit/>
          </a:bodyPr>
          <a:lstStyle/>
          <a:p>
            <a:pPr algn="ctr"/>
            <a:r>
              <a:rPr lang="en-US" sz="2000" dirty="0" err="1"/>
              <a:t>Windleheim</a:t>
            </a:r>
            <a:r>
              <a:rPr lang="en-US" sz="2000" dirty="0"/>
              <a:t>: A bioluminescent forest powered by magic</a:t>
            </a:r>
          </a:p>
        </p:txBody>
      </p:sp>
      <p:pic>
        <p:nvPicPr>
          <p:cNvPr id="19" name="Picture 18">
            <a:extLst>
              <a:ext uri="{FF2B5EF4-FFF2-40B4-BE49-F238E27FC236}">
                <a16:creationId xmlns:a16="http://schemas.microsoft.com/office/drawing/2014/main" id="{4A175B0F-CDC0-7E54-F75A-32378689FB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769" y="2127981"/>
            <a:ext cx="4149930" cy="2774425"/>
          </a:xfrm>
          <a:prstGeom prst="rect">
            <a:avLst/>
          </a:prstGeom>
          <a:noFill/>
          <a:ln>
            <a:noFill/>
          </a:ln>
        </p:spPr>
      </p:pic>
      <p:pic>
        <p:nvPicPr>
          <p:cNvPr id="20" name="Picture 19">
            <a:extLst>
              <a:ext uri="{FF2B5EF4-FFF2-40B4-BE49-F238E27FC236}">
                <a16:creationId xmlns:a16="http://schemas.microsoft.com/office/drawing/2014/main" id="{6D1A7224-E1DC-7D3E-273E-A6F745C2A6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2099" y="2127981"/>
            <a:ext cx="3892132" cy="2774425"/>
          </a:xfrm>
          <a:prstGeom prst="rect">
            <a:avLst/>
          </a:prstGeom>
          <a:noFill/>
          <a:ln>
            <a:noFill/>
          </a:ln>
        </p:spPr>
      </p:pic>
    </p:spTree>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708</TotalTime>
  <Words>1432</Words>
  <Application>Microsoft Office PowerPoint</Application>
  <PresentationFormat>On-screen Show (4:3)</PresentationFormat>
  <Paragraphs>258</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Century Gothic</vt:lpstr>
      <vt:lpstr>Times New Roman</vt:lpstr>
      <vt:lpstr>Wingdings</vt:lpstr>
      <vt:lpstr>Vapor Trail</vt:lpstr>
      <vt:lpstr>The Secret Treasure</vt:lpstr>
      <vt:lpstr>Presentation outline</vt:lpstr>
      <vt:lpstr>Logline</vt:lpstr>
      <vt:lpstr>Genre + Tone</vt:lpstr>
      <vt:lpstr>synopsis</vt:lpstr>
      <vt:lpstr>Main Characters</vt:lpstr>
      <vt:lpstr>Main Characters</vt:lpstr>
      <vt:lpstr>Main Characters</vt:lpstr>
      <vt:lpstr>Visual World</vt:lpstr>
      <vt:lpstr>Music &amp; Emotional Core</vt:lpstr>
      <vt:lpstr>Target Market</vt:lpstr>
      <vt:lpstr>CONCEPT ART</vt:lpstr>
      <vt:lpstr>Business &amp; IP Protection</vt:lpstr>
      <vt:lpstr>Budget and Financial Model</vt:lpstr>
      <vt:lpstr>Budget and Financial Model</vt:lpstr>
      <vt:lpstr>What More Funding Unlocks</vt:lpstr>
      <vt:lpstr>PRODUCTION PLAN</vt:lpstr>
      <vt:lpstr>ASSETS IN PLACE</vt:lpstr>
      <vt:lpstr>Why this story is personal</vt:lpstr>
      <vt:lpstr>CLOSING VISION STATEMENT</vt:lpstr>
      <vt:lpstr>CLOSING VISION STATEMENT</vt:lpstr>
      <vt:lpstr>INVESTMENT OPPORTUNITY</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Author</cp:lastModifiedBy>
  <cp:revision>7</cp:revision>
  <dcterms:created xsi:type="dcterms:W3CDTF">2013-01-27T09:14:16Z</dcterms:created>
  <dcterms:modified xsi:type="dcterms:W3CDTF">2025-04-30T18:32:42Z</dcterms:modified>
  <cp:category/>
</cp:coreProperties>
</file>