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0388600" cy="58547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tarting" id="{4D0C3FED-7632-4452-A47C-0AF49D720590}">
          <p14:sldIdLst>
            <p14:sldId id="256"/>
          </p14:sldIdLst>
        </p14:section>
        <p14:section name="The Importance of Marine Consulting" id="{A7FF6F0C-3DA1-4A0F-89F5-5E70E0D2011F}">
          <p14:sldIdLst>
            <p14:sldId id="257"/>
            <p14:sldId id="258"/>
            <p14:sldId id="259"/>
            <p14:sldId id="260"/>
          </p14:sldIdLst>
        </p14:section>
        <p14:section name="Comparing In-House Teams vs. Marine Consulting" id="{14BF55C9-C983-463B-AC6E-D9BE2351C9D3}">
          <p14:sldIdLst>
            <p14:sldId id="261"/>
            <p14:sldId id="262"/>
            <p14:sldId id="263"/>
            <p14:sldId id="264"/>
          </p14:sldIdLst>
        </p14:section>
        <p14:section name="Conclusion" id="{23DF195F-57BD-4A43-B684-315BB8E5FA5F}">
          <p14:sldIdLst>
            <p14:sldId id="265"/>
          </p14:sldIdLst>
        </p14:section>
        <p14:section name="Ending" id="{A6988F02-2B7E-48FC-876C-0B096C0A5BC6}">
          <p14:sldIdLst>
            <p14:sldId id="2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128" d="100"/>
          <a:sy n="128" d="100"/>
        </p:scale>
        <p:origin x="-7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508000" y="2819400"/>
            <a:ext cx="7340600" cy="3556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3632200" y="762000"/>
            <a:ext cx="3111500" cy="0"/>
          </a:xfrm>
          <a:prstGeom prst="rect">
            <a:avLst/>
          </a:prstGeom>
          <a:solidFill>
            <a:srgbClr val="000000"/>
          </a:solidFill>
        </p:spPr>
      </p:sp>
      <p:sp>
        <p:nvSpPr>
          <p:cNvPr id="8" name="TextBox 8"/>
          <p:cNvSpPr txBox="1"/>
          <p:nvPr/>
        </p:nvSpPr>
        <p:spPr>
          <a:xfrm>
            <a:off x="508000" y="1016000"/>
            <a:ext cx="7340600" cy="1524000"/>
          </a:xfrm>
          <a:prstGeom prst="rect">
            <a:avLst/>
          </a:prstGeom>
          <a:solidFill>
            <a:srgbClr val="000000">
              <a:alpha val="0"/>
            </a:srgbClr>
          </a:solidFill>
        </p:spPr>
        <p:txBody>
          <a:bodyPr lIns="0" tIns="0" rIns="0" bIns="0" rtlCol="0" anchor="ctr"/>
          <a:lstStyle/>
          <a:p>
            <a:pPr indent="0" algn="l">
              <a:lnSpc>
                <a:spcPct val="100000"/>
              </a:lnSpc>
              <a:defRPr/>
            </a:pPr>
            <a:r>
              <a:rPr lang="en-US" sz="5000" b="1">
                <a:solidFill>
                  <a:srgbClr val="8FD1FF"/>
                </a:solidFill>
                <a:latin typeface="Poppins"/>
              </a:rPr>
              <a:t>Cost-Effective Marine Consulting Solutions</a:t>
            </a:r>
            <a:endParaRPr lang="en-US" sz="1100"/>
          </a:p>
        </p:txBody>
      </p:sp>
      <p:pic>
        <p:nvPicPr>
          <p:cNvPr id="9" name="Picture 8"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a:rPr>
              <a:t>Conclusion</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a:rPr>
              <a:t>Section 3</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016000" y="3022600"/>
            <a:ext cx="5816600" cy="10922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TextBox 7"/>
          <p:cNvSpPr txBox="1"/>
          <p:nvPr/>
        </p:nvSpPr>
        <p:spPr>
          <a:xfrm>
            <a:off x="1016000" y="1905000"/>
            <a:ext cx="5816600" cy="914400"/>
          </a:xfrm>
          <a:prstGeom prst="rect">
            <a:avLst/>
          </a:prstGeom>
          <a:solidFill>
            <a:srgbClr val="000000">
              <a:alpha val="0"/>
            </a:srgbClr>
          </a:solidFill>
        </p:spPr>
        <p:txBody>
          <a:bodyPr lIns="0" tIns="0" rIns="0" bIns="0" rtlCol="0" anchor="ctr"/>
          <a:lstStyle/>
          <a:p>
            <a:pPr indent="0" algn="l">
              <a:lnSpc>
                <a:spcPct val="100000"/>
              </a:lnSpc>
              <a:defRPr/>
            </a:pPr>
            <a:r>
              <a:rPr lang="en-US" sz="6000" b="1">
                <a:solidFill>
                  <a:srgbClr val="8FD1FF"/>
                </a:solidFill>
                <a:latin typeface="苹方-简"/>
              </a:rPr>
              <a:t>Thank You</a:t>
            </a:r>
            <a:endParaRPr lang="en-US" sz="1100"/>
          </a:p>
        </p:txBody>
      </p:sp>
      <p:sp>
        <p:nvSpPr>
          <p:cNvPr id="8" name="TextBox 8"/>
          <p:cNvSpPr txBox="1"/>
          <p:nvPr/>
        </p:nvSpPr>
        <p:spPr>
          <a:xfrm>
            <a:off x="1016000" y="3022600"/>
            <a:ext cx="5816600" cy="3556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苹方-简"/>
              </a:rPr>
              <a:t>Contact:</a:t>
            </a:r>
            <a:endParaRPr lang="en-US" sz="1100"/>
          </a:p>
        </p:txBody>
      </p:sp>
      <p:sp>
        <p:nvSpPr>
          <p:cNvPr id="9" name="TextBox 9"/>
          <p:cNvSpPr txBox="1"/>
          <p:nvPr/>
        </p:nvSpPr>
        <p:spPr>
          <a:xfrm>
            <a:off x="1016000" y="3378200"/>
            <a:ext cx="5816600" cy="3556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苹方-简"/>
              </a:rPr>
              <a:t>Support_team24@greenwichmarine.services</a:t>
            </a:r>
            <a:endParaRPr lang="en-US" sz="1100"/>
          </a:p>
        </p:txBody>
      </p:sp>
      <p:sp>
        <p:nvSpPr>
          <p:cNvPr id="10" name="TextBox 10"/>
          <p:cNvSpPr txBox="1"/>
          <p:nvPr/>
        </p:nvSpPr>
        <p:spPr>
          <a:xfrm>
            <a:off x="1016000" y="3746500"/>
            <a:ext cx="5816600" cy="3556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苹方-简"/>
              </a:rPr>
              <a:t>Phone: +44 7425 82 41 67</a:t>
            </a:r>
            <a:endParaRPr lang="en-US" sz="1100"/>
          </a:p>
        </p:txBody>
      </p:sp>
      <p:pic>
        <p:nvPicPr>
          <p:cNvPr id="11" name="Picture 10"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a:rPr>
              <a:t>The Importance of Marine Consulting</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a:rPr>
              <a:t>Section 1</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a:srcRect l="22000" r="22000"/>
          <a:stretch>
            <a:fillRect/>
          </a:stretch>
        </p:blipFill>
        <p:spPr>
          <a:xfrm>
            <a:off x="1016000" y="1016000"/>
            <a:ext cx="3810000" cy="3810000"/>
          </a:xfrm>
          <a:prstGeom prst="roundRect">
            <a:avLst>
              <a:gd name="adj" fmla="val 6000"/>
            </a:avLst>
          </a:prstGeom>
        </p:spPr>
      </p:pic>
      <p:sp>
        <p:nvSpPr>
          <p:cNvPr id="5" name="AutoShape 5"/>
          <p:cNvSpPr/>
          <p:nvPr/>
        </p:nvSpPr>
        <p:spPr>
          <a:xfrm>
            <a:off x="5461000" y="2120900"/>
            <a:ext cx="3810000" cy="17145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61000" y="2095500"/>
            <a:ext cx="635000" cy="25400"/>
          </a:xfrm>
          <a:prstGeom prst="rect">
            <a:avLst/>
          </a:prstGeom>
          <a:solidFill>
            <a:srgbClr val="FFFFFF"/>
          </a:solidFill>
        </p:spPr>
      </p:sp>
      <p:sp>
        <p:nvSpPr>
          <p:cNvPr id="8" name="TextBox 8"/>
          <p:cNvSpPr txBox="1"/>
          <p:nvPr/>
        </p:nvSpPr>
        <p:spPr>
          <a:xfrm>
            <a:off x="5461000" y="1016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Overview of Marine Consulting Services</a:t>
            </a:r>
            <a:endParaRPr lang="en-US" sz="1100"/>
          </a:p>
        </p:txBody>
      </p:sp>
      <p:sp>
        <p:nvSpPr>
          <p:cNvPr id="9" name="TextBox 9"/>
          <p:cNvSpPr txBox="1"/>
          <p:nvPr/>
        </p:nvSpPr>
        <p:spPr>
          <a:xfrm>
            <a:off x="5461000" y="23749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Expertise in Maritime Operations</a:t>
            </a:r>
            <a:endParaRPr lang="en-US" sz="1100"/>
          </a:p>
        </p:txBody>
      </p:sp>
      <p:sp>
        <p:nvSpPr>
          <p:cNvPr id="10" name="TextBox 10"/>
          <p:cNvSpPr txBox="1"/>
          <p:nvPr/>
        </p:nvSpPr>
        <p:spPr>
          <a:xfrm>
            <a:off x="5461000" y="27686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Marine consulting services provide specialized knowledge in vessel management, ensuring compliance with international regulations and enhancing operational efficiency through tailored solutions.</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3378200"/>
          </a:xfrm>
          <a:prstGeom prst="rect">
            <a:avLst/>
          </a:prstGeom>
          <a:solidFill>
            <a:srgbClr val="000000">
              <a:alpha val="0"/>
            </a:srgbClr>
          </a:solidFill>
        </p:spPr>
      </p:sp>
      <p:sp>
        <p:nvSpPr>
          <p:cNvPr id="5" name="AutoShape 5"/>
          <p:cNvSpPr/>
          <p:nvPr/>
        </p:nvSpPr>
        <p:spPr>
          <a:xfrm>
            <a:off x="3784600" y="1689100"/>
            <a:ext cx="2806700" cy="3378200"/>
          </a:xfrm>
          <a:prstGeom prst="rect">
            <a:avLst/>
          </a:prstGeom>
          <a:solidFill>
            <a:srgbClr val="000000">
              <a:alpha val="0"/>
            </a:srgbClr>
          </a:solidFill>
        </p:spPr>
      </p:sp>
      <p:sp>
        <p:nvSpPr>
          <p:cNvPr id="6" name="AutoShape 6"/>
          <p:cNvSpPr/>
          <p:nvPr/>
        </p:nvSpPr>
        <p:spPr>
          <a:xfrm>
            <a:off x="7061200" y="1689100"/>
            <a:ext cx="2806700" cy="33782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01</a:t>
            </a:r>
            <a:endParaRPr lang="en-US" sz="1100"/>
          </a:p>
        </p:txBody>
      </p:sp>
      <p:sp>
        <p:nvSpPr>
          <p:cNvPr id="11" name="TextBox 11"/>
          <p:cNvSpPr txBox="1"/>
          <p:nvPr/>
        </p:nvSpPr>
        <p:spPr>
          <a:xfrm>
            <a:off x="48133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a:rPr>
              <a:t>Benefits of Engaging Marine Consultants</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Specialized Knowledge Access</a:t>
            </a:r>
            <a:endParaRPr lang="en-US" sz="1100"/>
          </a:p>
        </p:txBody>
      </p:sp>
      <p:sp>
        <p:nvSpPr>
          <p:cNvPr id="15" name="TextBox 15"/>
          <p:cNvSpPr txBox="1"/>
          <p:nvPr/>
        </p:nvSpPr>
        <p:spPr>
          <a:xfrm>
            <a:off x="3937000" y="2705100"/>
            <a:ext cx="24892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Resource Optimization</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Dynamic Support Solutions</a:t>
            </a:r>
            <a:endParaRPr lang="en-US" sz="1100"/>
          </a:p>
        </p:txBody>
      </p:sp>
      <p:sp>
        <p:nvSpPr>
          <p:cNvPr id="17" name="TextBox 17"/>
          <p:cNvSpPr txBox="1"/>
          <p:nvPr/>
        </p:nvSpPr>
        <p:spPr>
          <a:xfrm>
            <a:off x="5080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Engaging marine consultants provides organizations with access to specialized knowledge in maritime regulations and best practices, ensuring compliance and enhancing operational performance through expert guidance.</a:t>
            </a:r>
            <a:endParaRPr lang="en-US" sz="1100"/>
          </a:p>
        </p:txBody>
      </p:sp>
      <p:sp>
        <p:nvSpPr>
          <p:cNvPr id="18" name="TextBox 18"/>
          <p:cNvSpPr txBox="1"/>
          <p:nvPr/>
        </p:nvSpPr>
        <p:spPr>
          <a:xfrm>
            <a:off x="37846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By utilizing marine consultants, companies can optimize internal resources, allowing staff to focus on core business functions while consultants address specific maritime challenges effectively.</a:t>
            </a:r>
            <a:endParaRPr lang="en-US" sz="1100"/>
          </a:p>
        </p:txBody>
      </p:sp>
      <p:sp>
        <p:nvSpPr>
          <p:cNvPr id="19" name="TextBox 19"/>
          <p:cNvSpPr txBox="1"/>
          <p:nvPr/>
        </p:nvSpPr>
        <p:spPr>
          <a:xfrm>
            <a:off x="70612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Marine consulting services offer dynamic support tailored to fluctuating operational needs, enabling organizations to scale their engagement without the burden of long-term staffing commitments.</a:t>
            </a:r>
            <a:endParaRPr lang="en-US" sz="1100"/>
          </a:p>
        </p:txBody>
      </p:sp>
      <p:pic>
        <p:nvPicPr>
          <p:cNvPr id="20" name="Picture 1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cstate="print"/>
          <a:srcRect t="13000" b="13000"/>
          <a:stretch>
            <a:fillRect/>
          </a:stretch>
        </p:blipFill>
        <p:spPr>
          <a:xfrm>
            <a:off x="5410200" y="1016000"/>
            <a:ext cx="3810000" cy="3810000"/>
          </a:xfrm>
          <a:prstGeom prst="roundRect">
            <a:avLst>
              <a:gd name="adj" fmla="val 6000"/>
            </a:avLst>
          </a:prstGeom>
        </p:spPr>
      </p:pic>
      <p:sp>
        <p:nvSpPr>
          <p:cNvPr id="5" name="AutoShape 5"/>
          <p:cNvSpPr/>
          <p:nvPr/>
        </p:nvSpPr>
        <p:spPr>
          <a:xfrm>
            <a:off x="1016000" y="2120900"/>
            <a:ext cx="3810000" cy="1930400"/>
          </a:xfrm>
          <a:prstGeom prst="rect">
            <a:avLst/>
          </a:prstGeom>
          <a:solidFill>
            <a:srgbClr val="000000">
              <a:alpha val="0"/>
            </a:srgbClr>
          </a:solidFill>
        </p:spPr>
      </p:sp>
      <p:sp>
        <p:nvSpPr>
          <p:cNvPr id="6" name="AutoShape 6"/>
          <p:cNvSpPr/>
          <p:nvPr/>
        </p:nvSpPr>
        <p:spPr>
          <a:xfrm>
            <a:off x="5410200" y="1016000"/>
            <a:ext cx="3810000" cy="3810000"/>
          </a:xfrm>
          <a:prstGeom prst="rect">
            <a:avLst/>
          </a:prstGeom>
          <a:solidFill>
            <a:srgbClr val="000000">
              <a:alpha val="0"/>
            </a:srgbClr>
          </a:solidFill>
        </p:spPr>
      </p:sp>
      <p:sp>
        <p:nvSpPr>
          <p:cNvPr id="7" name="AutoShape 7"/>
          <p:cNvSpPr/>
          <p:nvPr/>
        </p:nvSpPr>
        <p:spPr>
          <a:xfrm>
            <a:off x="1016000" y="2095500"/>
            <a:ext cx="635000" cy="25400"/>
          </a:xfrm>
          <a:prstGeom prst="rect">
            <a:avLst/>
          </a:prstGeom>
          <a:solidFill>
            <a:srgbClr val="FFFFFF"/>
          </a:solidFill>
        </p:spPr>
      </p:sp>
      <p:sp>
        <p:nvSpPr>
          <p:cNvPr id="8" name="TextBox 8"/>
          <p:cNvSpPr txBox="1"/>
          <p:nvPr/>
        </p:nvSpPr>
        <p:spPr>
          <a:xfrm>
            <a:off x="1016000" y="1016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Cost Savings Through Expert Consultation</a:t>
            </a:r>
            <a:endParaRPr lang="en-US" sz="1100"/>
          </a:p>
        </p:txBody>
      </p:sp>
      <p:sp>
        <p:nvSpPr>
          <p:cNvPr id="9" name="TextBox 9"/>
          <p:cNvSpPr txBox="1"/>
          <p:nvPr/>
        </p:nvSpPr>
        <p:spPr>
          <a:xfrm>
            <a:off x="1016000" y="23749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Significant Financial Benefits</a:t>
            </a:r>
            <a:endParaRPr lang="en-US" sz="1100"/>
          </a:p>
        </p:txBody>
      </p:sp>
      <p:sp>
        <p:nvSpPr>
          <p:cNvPr id="10" name="TextBox 10"/>
          <p:cNvSpPr txBox="1"/>
          <p:nvPr/>
        </p:nvSpPr>
        <p:spPr>
          <a:xfrm>
            <a:off x="1016000" y="2768600"/>
            <a:ext cx="3810000" cy="1270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Engaging expert marine consultants can lead to substantial cost reductions, with studies indicating potential savings of up to 60% compared to maintaining a large in-house team, thereby allowing organizations to allocate resources more efficiently and enhance overall operational effectiveness.</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a:rPr>
              <a:t>Comparing In-House Teams vs. Marine Consulting</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a:rPr>
              <a:t>Section 2</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a:srcRect t="22000" b="22000"/>
          <a:stretch>
            <a:fillRect/>
          </a:stretch>
        </p:blipFill>
        <p:spPr>
          <a:xfrm>
            <a:off x="1016000" y="1016000"/>
            <a:ext cx="3810000" cy="3810000"/>
          </a:xfrm>
          <a:prstGeom prst="roundRect">
            <a:avLst>
              <a:gd name="adj" fmla="val 6000"/>
            </a:avLst>
          </a:prstGeom>
        </p:spPr>
      </p:pic>
      <p:sp>
        <p:nvSpPr>
          <p:cNvPr id="5" name="AutoShape 5"/>
          <p:cNvSpPr/>
          <p:nvPr/>
        </p:nvSpPr>
        <p:spPr>
          <a:xfrm>
            <a:off x="5410200" y="2794000"/>
            <a:ext cx="3810000" cy="14351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10200" y="2641600"/>
            <a:ext cx="635000" cy="25400"/>
          </a:xfrm>
          <a:prstGeom prst="rect">
            <a:avLst/>
          </a:prstGeom>
          <a:solidFill>
            <a:srgbClr val="FFFFFF"/>
          </a:solidFill>
        </p:spPr>
      </p:sp>
      <p:sp>
        <p:nvSpPr>
          <p:cNvPr id="8" name="TextBox 8"/>
          <p:cNvSpPr txBox="1"/>
          <p:nvPr/>
        </p:nvSpPr>
        <p:spPr>
          <a:xfrm>
            <a:off x="5410200" y="1270000"/>
            <a:ext cx="3810000" cy="12700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Financial Implications of Maintaining Large Teams</a:t>
            </a:r>
            <a:endParaRPr lang="en-US" sz="1100"/>
          </a:p>
        </p:txBody>
      </p:sp>
      <p:sp>
        <p:nvSpPr>
          <p:cNvPr id="9" name="TextBox 9"/>
          <p:cNvSpPr txBox="1"/>
          <p:nvPr/>
        </p:nvSpPr>
        <p:spPr>
          <a:xfrm>
            <a:off x="5410200" y="2794000"/>
            <a:ext cx="38100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High Operational Costs</a:t>
            </a:r>
            <a:endParaRPr lang="en-US" sz="1100"/>
          </a:p>
        </p:txBody>
      </p:sp>
      <p:sp>
        <p:nvSpPr>
          <p:cNvPr id="10" name="TextBox 10"/>
          <p:cNvSpPr txBox="1"/>
          <p:nvPr/>
        </p:nvSpPr>
        <p:spPr>
          <a:xfrm>
            <a:off x="5410200" y="31750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Maintaining large marine and technical teams incurs substantial operational costs, including salaries, benefits, and training, which can lead to financial strain, especially during periods of low activity when personnel may be underutilized.</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381000" y="1181100"/>
            <a:ext cx="2997200" cy="4356100"/>
          </a:xfrm>
          <a:prstGeom prst="rect">
            <a:avLst/>
          </a:prstGeom>
          <a:solidFill>
            <a:srgbClr val="3F52DC">
              <a:alpha val="69804"/>
            </a:srgbClr>
          </a:solidFill>
        </p:spPr>
      </p:sp>
      <p:sp>
        <p:nvSpPr>
          <p:cNvPr id="5" name="AutoShape 5"/>
          <p:cNvSpPr/>
          <p:nvPr/>
        </p:nvSpPr>
        <p:spPr>
          <a:xfrm>
            <a:off x="3632200" y="1181100"/>
            <a:ext cx="2997200" cy="4356100"/>
          </a:xfrm>
          <a:prstGeom prst="rect">
            <a:avLst/>
          </a:prstGeom>
          <a:solidFill>
            <a:srgbClr val="5651E1">
              <a:alpha val="69804"/>
            </a:srgbClr>
          </a:solidFill>
        </p:spPr>
      </p:sp>
      <p:sp>
        <p:nvSpPr>
          <p:cNvPr id="6" name="AutoShape 6"/>
          <p:cNvSpPr/>
          <p:nvPr/>
        </p:nvSpPr>
        <p:spPr>
          <a:xfrm>
            <a:off x="6883400" y="1181100"/>
            <a:ext cx="2997200" cy="4356100"/>
          </a:xfrm>
          <a:prstGeom prst="rect">
            <a:avLst/>
          </a:prstGeom>
          <a:solidFill>
            <a:srgbClr val="3F52DC">
              <a:alpha val="69804"/>
            </a:srgbClr>
          </a:solidFill>
        </p:spPr>
      </p:sp>
      <p:sp>
        <p:nvSpPr>
          <p:cNvPr id="7" name="AutoShape 7"/>
          <p:cNvSpPr/>
          <p:nvPr/>
        </p:nvSpPr>
        <p:spPr>
          <a:xfrm>
            <a:off x="381000" y="5676900"/>
            <a:ext cx="2997200" cy="0"/>
          </a:xfrm>
          <a:prstGeom prst="rect">
            <a:avLst/>
          </a:prstGeom>
          <a:solidFill>
            <a:srgbClr val="000000"/>
          </a:solidFill>
        </p:spPr>
      </p:sp>
      <p:sp>
        <p:nvSpPr>
          <p:cNvPr id="8" name="AutoShape 8"/>
          <p:cNvSpPr/>
          <p:nvPr/>
        </p:nvSpPr>
        <p:spPr>
          <a:xfrm>
            <a:off x="3632200" y="5676900"/>
            <a:ext cx="2997200" cy="0"/>
          </a:xfrm>
          <a:prstGeom prst="rect">
            <a:avLst/>
          </a:prstGeom>
          <a:solidFill>
            <a:srgbClr val="000000"/>
          </a:solidFill>
        </p:spPr>
      </p:sp>
      <p:sp>
        <p:nvSpPr>
          <p:cNvPr id="9" name="AutoShape 9"/>
          <p:cNvSpPr/>
          <p:nvPr/>
        </p:nvSpPr>
        <p:spPr>
          <a:xfrm>
            <a:off x="6883400" y="5676900"/>
            <a:ext cx="2997200" cy="0"/>
          </a:xfrm>
          <a:prstGeom prst="rect">
            <a:avLst/>
          </a:prstGeom>
          <a:solidFill>
            <a:srgbClr val="000000"/>
          </a:solidFill>
        </p:spPr>
      </p:sp>
      <p:pic>
        <p:nvPicPr>
          <p:cNvPr id="10" name="Picture 10"/>
          <p:cNvPicPr>
            <a:picLocks noChangeAspect="1"/>
          </p:cNvPicPr>
          <p:nvPr/>
        </p:nvPicPr>
        <p:blipFill>
          <a:blip r:embed="rId3"/>
          <a:srcRect t="1000" b="1000"/>
          <a:stretch>
            <a:fillRect/>
          </a:stretch>
        </p:blipFill>
        <p:spPr>
          <a:xfrm>
            <a:off x="381000" y="1181100"/>
            <a:ext cx="2997200" cy="1676400"/>
          </a:xfrm>
          <a:prstGeom prst="rect">
            <a:avLst/>
          </a:prstGeom>
        </p:spPr>
      </p:pic>
      <p:pic>
        <p:nvPicPr>
          <p:cNvPr id="11" name="Picture 11"/>
          <p:cNvPicPr>
            <a:picLocks noChangeAspect="1"/>
          </p:cNvPicPr>
          <p:nvPr/>
        </p:nvPicPr>
        <p:blipFill>
          <a:blip r:embed="rId4"/>
          <a:srcRect t="1000" b="1000"/>
          <a:stretch>
            <a:fillRect/>
          </a:stretch>
        </p:blipFill>
        <p:spPr>
          <a:xfrm>
            <a:off x="3632200" y="1181100"/>
            <a:ext cx="2997200" cy="1676400"/>
          </a:xfrm>
          <a:prstGeom prst="rect">
            <a:avLst/>
          </a:prstGeom>
        </p:spPr>
      </p:pic>
      <p:pic>
        <p:nvPicPr>
          <p:cNvPr id="12" name="Picture 12"/>
          <p:cNvPicPr>
            <a:picLocks noChangeAspect="1"/>
          </p:cNvPicPr>
          <p:nvPr/>
        </p:nvPicPr>
        <p:blipFill>
          <a:blip r:embed="rId5"/>
          <a:srcRect t="32000" b="32000"/>
          <a:stretch>
            <a:fillRect/>
          </a:stretch>
        </p:blipFill>
        <p:spPr>
          <a:xfrm>
            <a:off x="6883400" y="1181100"/>
            <a:ext cx="2997200" cy="1676400"/>
          </a:xfrm>
          <a:prstGeom prst="rect">
            <a:avLst/>
          </a:prstGeom>
        </p:spPr>
      </p:pic>
      <p:sp>
        <p:nvSpPr>
          <p:cNvPr id="13" name="TextBox 13"/>
          <p:cNvSpPr txBox="1"/>
          <p:nvPr/>
        </p:nvSpPr>
        <p:spPr>
          <a:xfrm>
            <a:off x="381000" y="508000"/>
            <a:ext cx="9499600" cy="4191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C3E6FF"/>
                </a:solidFill>
                <a:latin typeface="苹方-简"/>
              </a:rPr>
              <a:t>Efficiency and Expertise of Marine Consultants</a:t>
            </a:r>
            <a:endParaRPr lang="en-US" sz="1100"/>
          </a:p>
        </p:txBody>
      </p:sp>
      <p:sp>
        <p:nvSpPr>
          <p:cNvPr id="14" name="TextBox 14"/>
          <p:cNvSpPr txBox="1"/>
          <p:nvPr/>
        </p:nvSpPr>
        <p:spPr>
          <a:xfrm>
            <a:off x="5080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Agile Resource Management</a:t>
            </a:r>
            <a:endParaRPr lang="en-US" sz="1100"/>
          </a:p>
        </p:txBody>
      </p:sp>
      <p:sp>
        <p:nvSpPr>
          <p:cNvPr id="15" name="TextBox 15"/>
          <p:cNvSpPr txBox="1"/>
          <p:nvPr/>
        </p:nvSpPr>
        <p:spPr>
          <a:xfrm>
            <a:off x="37592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Comprehensive Industry Insights</a:t>
            </a:r>
            <a:endParaRPr lang="en-US" sz="1100"/>
          </a:p>
        </p:txBody>
      </p:sp>
      <p:sp>
        <p:nvSpPr>
          <p:cNvPr id="16" name="TextBox 16"/>
          <p:cNvSpPr txBox="1"/>
          <p:nvPr/>
        </p:nvSpPr>
        <p:spPr>
          <a:xfrm>
            <a:off x="70104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Targeted Problem Resolution</a:t>
            </a:r>
            <a:endParaRPr lang="en-US" sz="1100"/>
          </a:p>
        </p:txBody>
      </p:sp>
      <p:sp>
        <p:nvSpPr>
          <p:cNvPr id="17" name="TextBox 17"/>
          <p:cNvSpPr txBox="1"/>
          <p:nvPr/>
        </p:nvSpPr>
        <p:spPr>
          <a:xfrm>
            <a:off x="508000" y="35179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Marine consultants provide businesses with the ability to quickly adapt to changing project requirements, ensuring that resources are efficiently allocated without the overhead of permanent staffing.</a:t>
            </a:r>
            <a:endParaRPr lang="en-US" sz="1100"/>
          </a:p>
        </p:txBody>
      </p:sp>
      <p:sp>
        <p:nvSpPr>
          <p:cNvPr id="18" name="TextBox 18"/>
          <p:cNvSpPr txBox="1"/>
          <p:nvPr/>
        </p:nvSpPr>
        <p:spPr>
          <a:xfrm>
            <a:off x="3759200" y="37973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With their extensive experience, marine consultants offer valuable insights into industry trends and regulatory changes, enabling organizations to stay ahead of compliance and operational challenges.</a:t>
            </a:r>
            <a:endParaRPr lang="en-US" sz="1100"/>
          </a:p>
        </p:txBody>
      </p:sp>
      <p:sp>
        <p:nvSpPr>
          <p:cNvPr id="19" name="TextBox 19"/>
          <p:cNvSpPr txBox="1"/>
          <p:nvPr/>
        </p:nvSpPr>
        <p:spPr>
          <a:xfrm>
            <a:off x="7010400" y="35179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By leveraging specialized expertise, marine consultants enhance an organization's ability to identify and resolve complex maritime issues, leading to improved operational performance and reduced downtime.</a:t>
            </a:r>
            <a:endParaRPr lang="en-US" sz="1100"/>
          </a:p>
        </p:txBody>
      </p:sp>
      <p:pic>
        <p:nvPicPr>
          <p:cNvPr id="20" name="Picture 19" descr="For emails .png"/>
          <p:cNvPicPr>
            <a:picLocks noChangeAspect="1"/>
          </p:cNvPicPr>
          <p:nvPr/>
        </p:nvPicPr>
        <p:blipFill>
          <a:blip r:embed="rId6"/>
          <a:stretch>
            <a:fillRect/>
          </a:stretch>
        </p:blipFill>
        <p:spPr>
          <a:xfrm>
            <a:off x="0" y="0"/>
            <a:ext cx="2235315" cy="4826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000" r="6000"/>
          <a:stretch>
            <a:fillRect/>
          </a:stretch>
        </p:blipFill>
        <p:spPr>
          <a:xfrm>
            <a:off x="0" y="0"/>
            <a:ext cx="10388600" cy="6540500"/>
          </a:xfrm>
          <a:prstGeom prst="rect">
            <a:avLst/>
          </a:prstGeom>
        </p:spPr>
      </p:pic>
      <p:sp>
        <p:nvSpPr>
          <p:cNvPr id="3" name="AutoShape 3"/>
          <p:cNvSpPr/>
          <p:nvPr/>
        </p:nvSpPr>
        <p:spPr>
          <a:xfrm>
            <a:off x="0" y="0"/>
            <a:ext cx="10388600" cy="6540500"/>
          </a:xfrm>
          <a:prstGeom prst="rect">
            <a:avLst/>
          </a:prstGeom>
          <a:solidFill>
            <a:srgbClr val="000000">
              <a:alpha val="0"/>
            </a:srgbClr>
          </a:solidFill>
        </p:spPr>
      </p:sp>
      <p:pic>
        <p:nvPicPr>
          <p:cNvPr id="4" name="Picture 4"/>
          <p:cNvPicPr>
            <a:picLocks noChangeAspect="1"/>
          </p:cNvPicPr>
          <p:nvPr/>
        </p:nvPicPr>
        <p:blipFill>
          <a:blip r:embed="rId3"/>
          <a:srcRect l="9000" r="9000"/>
          <a:stretch>
            <a:fillRect/>
          </a:stretch>
        </p:blipFill>
        <p:spPr>
          <a:xfrm>
            <a:off x="254000" y="1384300"/>
            <a:ext cx="3124200" cy="4648200"/>
          </a:xfrm>
          <a:prstGeom prst="roundRect">
            <a:avLst>
              <a:gd name="adj" fmla="val 6504"/>
            </a:avLst>
          </a:prstGeom>
        </p:spPr>
      </p:pic>
      <p:pic>
        <p:nvPicPr>
          <p:cNvPr id="5" name="Picture 5"/>
          <p:cNvPicPr>
            <a:picLocks noChangeAspect="1"/>
          </p:cNvPicPr>
          <p:nvPr/>
        </p:nvPicPr>
        <p:blipFill>
          <a:blip r:embed="rId3"/>
          <a:srcRect l="9000" r="9000"/>
          <a:stretch>
            <a:fillRect/>
          </a:stretch>
        </p:blipFill>
        <p:spPr>
          <a:xfrm>
            <a:off x="3632200" y="1384300"/>
            <a:ext cx="3124200" cy="4648200"/>
          </a:xfrm>
          <a:prstGeom prst="roundRect">
            <a:avLst>
              <a:gd name="adj" fmla="val 6504"/>
            </a:avLst>
          </a:prstGeom>
        </p:spPr>
      </p:pic>
      <p:pic>
        <p:nvPicPr>
          <p:cNvPr id="6" name="Picture 6"/>
          <p:cNvPicPr>
            <a:picLocks noChangeAspect="1"/>
          </p:cNvPicPr>
          <p:nvPr/>
        </p:nvPicPr>
        <p:blipFill>
          <a:blip r:embed="rId3"/>
          <a:srcRect l="9000" r="9000"/>
          <a:stretch>
            <a:fillRect/>
          </a:stretch>
        </p:blipFill>
        <p:spPr>
          <a:xfrm>
            <a:off x="7010400" y="1384300"/>
            <a:ext cx="3124200" cy="4648200"/>
          </a:xfrm>
          <a:prstGeom prst="roundRect">
            <a:avLst>
              <a:gd name="adj" fmla="val 6504"/>
            </a:avLst>
          </a:prstGeom>
        </p:spPr>
      </p:pic>
      <p:sp>
        <p:nvSpPr>
          <p:cNvPr id="7" name="AutoShape 7"/>
          <p:cNvSpPr/>
          <p:nvPr/>
        </p:nvSpPr>
        <p:spPr>
          <a:xfrm>
            <a:off x="254000" y="1587500"/>
            <a:ext cx="0" cy="711200"/>
          </a:xfrm>
          <a:prstGeom prst="rect">
            <a:avLst/>
          </a:prstGeom>
          <a:solidFill>
            <a:srgbClr val="000000"/>
          </a:solidFill>
        </p:spPr>
      </p:sp>
      <p:sp>
        <p:nvSpPr>
          <p:cNvPr id="8" name="AutoShape 8"/>
          <p:cNvSpPr/>
          <p:nvPr/>
        </p:nvSpPr>
        <p:spPr>
          <a:xfrm>
            <a:off x="3632200" y="1587500"/>
            <a:ext cx="0" cy="711200"/>
          </a:xfrm>
          <a:prstGeom prst="rect">
            <a:avLst/>
          </a:prstGeom>
          <a:solidFill>
            <a:srgbClr val="000000"/>
          </a:solidFill>
        </p:spPr>
      </p:sp>
      <p:sp>
        <p:nvSpPr>
          <p:cNvPr id="9" name="AutoShape 9"/>
          <p:cNvSpPr/>
          <p:nvPr/>
        </p:nvSpPr>
        <p:spPr>
          <a:xfrm>
            <a:off x="7010400" y="1587500"/>
            <a:ext cx="0" cy="711200"/>
          </a:xfrm>
          <a:prstGeom prst="rect">
            <a:avLst/>
          </a:prstGeom>
          <a:solidFill>
            <a:srgbClr val="000000"/>
          </a:solidFill>
        </p:spPr>
      </p:sp>
      <p:sp>
        <p:nvSpPr>
          <p:cNvPr id="10" name="TextBox 10"/>
          <p:cNvSpPr txBox="1"/>
          <p:nvPr/>
        </p:nvSpPr>
        <p:spPr>
          <a:xfrm>
            <a:off x="7620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01</a:t>
            </a:r>
            <a:endParaRPr lang="en-US" sz="1100"/>
          </a:p>
        </p:txBody>
      </p:sp>
      <p:sp>
        <p:nvSpPr>
          <p:cNvPr id="11" name="TextBox 11"/>
          <p:cNvSpPr txBox="1"/>
          <p:nvPr/>
        </p:nvSpPr>
        <p:spPr>
          <a:xfrm>
            <a:off x="41402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02</a:t>
            </a:r>
            <a:endParaRPr lang="en-US" sz="1100"/>
          </a:p>
        </p:txBody>
      </p:sp>
      <p:sp>
        <p:nvSpPr>
          <p:cNvPr id="12" name="TextBox 12"/>
          <p:cNvSpPr txBox="1"/>
          <p:nvPr/>
        </p:nvSpPr>
        <p:spPr>
          <a:xfrm>
            <a:off x="75184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03</a:t>
            </a:r>
            <a:endParaRPr lang="en-US" sz="1100"/>
          </a:p>
        </p:txBody>
      </p:sp>
      <p:sp>
        <p:nvSpPr>
          <p:cNvPr id="13" name="TextBox 13"/>
          <p:cNvSpPr txBox="1"/>
          <p:nvPr/>
        </p:nvSpPr>
        <p:spPr>
          <a:xfrm>
            <a:off x="254000" y="508000"/>
            <a:ext cx="9880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a:rPr>
              <a:t>Success Stories in Marine Consulting</a:t>
            </a:r>
            <a:endParaRPr lang="en-US" sz="1100"/>
          </a:p>
        </p:txBody>
      </p:sp>
      <p:sp>
        <p:nvSpPr>
          <p:cNvPr id="14" name="TextBox 14"/>
          <p:cNvSpPr txBox="1"/>
          <p:nvPr/>
        </p:nvSpPr>
        <p:spPr>
          <a:xfrm>
            <a:off x="7620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Operational Efficiency Gains</a:t>
            </a:r>
            <a:endParaRPr lang="en-US" sz="1100"/>
          </a:p>
        </p:txBody>
      </p:sp>
      <p:sp>
        <p:nvSpPr>
          <p:cNvPr id="15" name="TextBox 15"/>
          <p:cNvSpPr txBox="1"/>
          <p:nvPr/>
        </p:nvSpPr>
        <p:spPr>
          <a:xfrm>
            <a:off x="41402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Regulatory Compliance Success</a:t>
            </a:r>
            <a:endParaRPr lang="en-US" sz="1100"/>
          </a:p>
        </p:txBody>
      </p:sp>
      <p:sp>
        <p:nvSpPr>
          <p:cNvPr id="16" name="TextBox 16"/>
          <p:cNvSpPr txBox="1"/>
          <p:nvPr/>
        </p:nvSpPr>
        <p:spPr>
          <a:xfrm>
            <a:off x="75184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Cost Reduction in Dry Docking</a:t>
            </a:r>
            <a:endParaRPr lang="en-US" sz="1100"/>
          </a:p>
        </p:txBody>
      </p:sp>
      <p:sp>
        <p:nvSpPr>
          <p:cNvPr id="17" name="TextBox 17"/>
          <p:cNvSpPr txBox="1"/>
          <p:nvPr/>
        </p:nvSpPr>
        <p:spPr>
          <a:xfrm>
            <a:off x="762000" y="3187700"/>
            <a:ext cx="2108200" cy="23368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Marine consulting has enabled companies to significantly enhance operational efficiency, as demonstrated by a shipping company achieving a 40% reduction in unscheduled maintenance through tailored fleet assessments and predictive maintenance strategies.</a:t>
            </a:r>
            <a:endParaRPr lang="en-US" sz="1100"/>
          </a:p>
        </p:txBody>
      </p:sp>
      <p:sp>
        <p:nvSpPr>
          <p:cNvPr id="18" name="TextBox 18"/>
          <p:cNvSpPr txBox="1"/>
          <p:nvPr/>
        </p:nvSpPr>
        <p:spPr>
          <a:xfrm>
            <a:off x="4140200" y="3187700"/>
            <a:ext cx="2108200" cy="23368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A drilling operator improved its compliance framework with the help of marine consultants, resulting in a 70% reduction in compliance-related incidents and increased contract opportunities, showcasing the importance of expert guidance in regulatory matters.</a:t>
            </a:r>
            <a:endParaRPr lang="en-US" sz="1100"/>
          </a:p>
        </p:txBody>
      </p:sp>
      <p:sp>
        <p:nvSpPr>
          <p:cNvPr id="19" name="TextBox 19"/>
          <p:cNvSpPr txBox="1"/>
          <p:nvPr/>
        </p:nvSpPr>
        <p:spPr>
          <a:xfrm>
            <a:off x="7518400" y="3187700"/>
            <a:ext cx="2108200" cy="23368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By adopting a performance-based procurement strategy through marine consultancy, a cruise line reduced dry dock duration by 30 days, translating to annual savings of approximately $1.5 million, highlighting the financial benefits of specialized consulting services.</a:t>
            </a:r>
            <a:endParaRPr lang="en-US" sz="1100"/>
          </a:p>
        </p:txBody>
      </p:sp>
      <p:pic>
        <p:nvPicPr>
          <p:cNvPr id="20" name="Picture 19"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492</Words>
  <Application>Microsoft Office PowerPoint</Application>
  <PresentationFormat>Custom</PresentationFormat>
  <Paragraphs>47</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Kostyantyn Prokofyev</cp:lastModifiedBy>
  <cp:revision>2</cp:revision>
  <dcterms:created xsi:type="dcterms:W3CDTF">2006-08-16T00:00:00Z</dcterms:created>
  <dcterms:modified xsi:type="dcterms:W3CDTF">2024-12-12T14:36:59Z</dcterms:modified>
</cp:coreProperties>
</file>