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0388600" cy="58547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tarting" id="{BEEF2FA0-6D81-4B42-9735-A33BB62E7F29}">
          <p14:sldIdLst>
            <p14:sldId id="256"/>
          </p14:sldIdLst>
        </p14:section>
        <p14:section name="Understanding the Marine Supply Chain" id="{83F60699-4B40-474A-91DA-75A0F916CBA8}">
          <p14:sldIdLst>
            <p14:sldId id="257"/>
            <p14:sldId id="258"/>
            <p14:sldId id="259"/>
            <p14:sldId id="260"/>
            <p14:sldId id="261"/>
          </p14:sldIdLst>
        </p14:section>
        <p14:section name="Strategies for Cost Reduction in Marine Supply Operations" id="{C87EDFF0-92C7-402A-B1BF-EE4767E5402C}">
          <p14:sldIdLst>
            <p14:sldId id="262"/>
            <p14:sldId id="263"/>
            <p14:sldId id="264"/>
            <p14:sldId id="265"/>
            <p14:sldId id="266"/>
          </p14:sldIdLst>
        </p14:section>
        <p14:section name="Enhancing Customer Value through Effective Supply Operations" id="{0D4F7CB7-4796-4896-8D30-5760A6C49223}">
          <p14:sldIdLst>
            <p14:sldId id="267"/>
            <p14:sldId id="268"/>
            <p14:sldId id="269"/>
            <p14:sldId id="270"/>
          </p14:sldIdLst>
        </p14:section>
        <p14:section name="Ending" id="{DD517F0B-C2F0-46AE-9949-73FC3865F5B0}">
          <p14:sldIdLst>
            <p14:sldId id="2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p:scale>
          <a:sx n="100" d="100"/>
          <a:sy n="100" d="100"/>
        </p:scale>
        <p:origin x="-984" y="-5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508000" y="3581400"/>
            <a:ext cx="7340600" cy="3556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3632200" y="762000"/>
            <a:ext cx="3111500" cy="0"/>
          </a:xfrm>
          <a:prstGeom prst="rect">
            <a:avLst/>
          </a:prstGeom>
          <a:solidFill>
            <a:srgbClr val="000000"/>
          </a:solidFill>
        </p:spPr>
      </p:sp>
      <p:sp>
        <p:nvSpPr>
          <p:cNvPr id="8" name="TextBox 8"/>
          <p:cNvSpPr txBox="1"/>
          <p:nvPr/>
        </p:nvSpPr>
        <p:spPr>
          <a:xfrm>
            <a:off x="508000" y="1016000"/>
            <a:ext cx="7340600" cy="2286000"/>
          </a:xfrm>
          <a:prstGeom prst="rect">
            <a:avLst/>
          </a:prstGeom>
          <a:solidFill>
            <a:srgbClr val="000000">
              <a:alpha val="0"/>
            </a:srgbClr>
          </a:solidFill>
        </p:spPr>
        <p:txBody>
          <a:bodyPr lIns="0" tIns="0" rIns="0" bIns="0" rtlCol="0" anchor="ctr"/>
          <a:lstStyle/>
          <a:p>
            <a:pPr indent="0" algn="l">
              <a:lnSpc>
                <a:spcPct val="100000"/>
              </a:lnSpc>
              <a:defRPr/>
            </a:pPr>
            <a:r>
              <a:rPr lang="en-US" sz="5000" b="1">
                <a:solidFill>
                  <a:srgbClr val="8FD1FF"/>
                </a:solidFill>
                <a:latin typeface="Poppins"/>
              </a:rPr>
              <a:t>Supply Operation and Cost Effectiveness in the Marine Industry</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a:srcRect/>
          <a:stretch>
            <a:fillRect/>
          </a:stretch>
        </p:blipFill>
        <p:spPr>
          <a:xfrm>
            <a:off x="5410200" y="1016000"/>
            <a:ext cx="3810000" cy="3810000"/>
          </a:xfrm>
          <a:prstGeom prst="roundRect">
            <a:avLst>
              <a:gd name="adj" fmla="val 6000"/>
            </a:avLst>
          </a:prstGeom>
        </p:spPr>
      </p:pic>
      <p:sp>
        <p:nvSpPr>
          <p:cNvPr id="5" name="AutoShape 5"/>
          <p:cNvSpPr/>
          <p:nvPr/>
        </p:nvSpPr>
        <p:spPr>
          <a:xfrm>
            <a:off x="1016000" y="2120900"/>
            <a:ext cx="3810000" cy="1714500"/>
          </a:xfrm>
          <a:prstGeom prst="rect">
            <a:avLst/>
          </a:prstGeom>
          <a:solidFill>
            <a:srgbClr val="000000">
              <a:alpha val="0"/>
            </a:srgbClr>
          </a:solidFill>
        </p:spPr>
      </p:sp>
      <p:sp>
        <p:nvSpPr>
          <p:cNvPr id="6" name="AutoShape 6"/>
          <p:cNvSpPr/>
          <p:nvPr/>
        </p:nvSpPr>
        <p:spPr>
          <a:xfrm>
            <a:off x="5410200" y="1016000"/>
            <a:ext cx="3810000" cy="3810000"/>
          </a:xfrm>
          <a:prstGeom prst="rect">
            <a:avLst/>
          </a:prstGeom>
          <a:solidFill>
            <a:srgbClr val="000000">
              <a:alpha val="0"/>
            </a:srgbClr>
          </a:solidFill>
        </p:spPr>
      </p:sp>
      <p:sp>
        <p:nvSpPr>
          <p:cNvPr id="7" name="AutoShape 7"/>
          <p:cNvSpPr/>
          <p:nvPr/>
        </p:nvSpPr>
        <p:spPr>
          <a:xfrm>
            <a:off x="1016000" y="2095500"/>
            <a:ext cx="635000" cy="25400"/>
          </a:xfrm>
          <a:prstGeom prst="rect">
            <a:avLst/>
          </a:prstGeom>
          <a:solidFill>
            <a:srgbClr val="FFFFFF"/>
          </a:solidFill>
        </p:spPr>
      </p:sp>
      <p:sp>
        <p:nvSpPr>
          <p:cNvPr id="8" name="TextBox 8"/>
          <p:cNvSpPr txBox="1"/>
          <p:nvPr/>
        </p:nvSpPr>
        <p:spPr>
          <a:xfrm>
            <a:off x="1016000" y="1016000"/>
            <a:ext cx="3810000" cy="8509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Implementing Data-Driven Decision Making</a:t>
            </a:r>
            <a:endParaRPr lang="en-US" sz="1100"/>
          </a:p>
        </p:txBody>
      </p:sp>
      <p:sp>
        <p:nvSpPr>
          <p:cNvPr id="9" name="TextBox 9"/>
          <p:cNvSpPr txBox="1"/>
          <p:nvPr/>
        </p:nvSpPr>
        <p:spPr>
          <a:xfrm>
            <a:off x="1016000" y="23749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Strategic Data Utilization</a:t>
            </a:r>
            <a:endParaRPr lang="en-US" sz="1100"/>
          </a:p>
        </p:txBody>
      </p:sp>
      <p:sp>
        <p:nvSpPr>
          <p:cNvPr id="10" name="TextBox 10"/>
          <p:cNvSpPr txBox="1"/>
          <p:nvPr/>
        </p:nvSpPr>
        <p:spPr>
          <a:xfrm>
            <a:off x="1016000" y="27686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Leveraging comprehensive data analytics enables marine companies to enhance operational efficiency, optimize resource allocation, and make informed decisions that align with market dynamics and customer demands.</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3378200"/>
          </a:xfrm>
          <a:prstGeom prst="rect">
            <a:avLst/>
          </a:prstGeom>
          <a:solidFill>
            <a:srgbClr val="000000">
              <a:alpha val="0"/>
            </a:srgbClr>
          </a:solidFill>
        </p:spPr>
      </p:sp>
      <p:sp>
        <p:nvSpPr>
          <p:cNvPr id="5" name="AutoShape 5"/>
          <p:cNvSpPr/>
          <p:nvPr/>
        </p:nvSpPr>
        <p:spPr>
          <a:xfrm>
            <a:off x="3784600" y="1689100"/>
            <a:ext cx="2806700" cy="3111500"/>
          </a:xfrm>
          <a:prstGeom prst="rect">
            <a:avLst/>
          </a:prstGeom>
          <a:solidFill>
            <a:srgbClr val="000000">
              <a:alpha val="0"/>
            </a:srgbClr>
          </a:solidFill>
        </p:spPr>
      </p:sp>
      <p:sp>
        <p:nvSpPr>
          <p:cNvPr id="6" name="AutoShape 6"/>
          <p:cNvSpPr/>
          <p:nvPr/>
        </p:nvSpPr>
        <p:spPr>
          <a:xfrm>
            <a:off x="7061200" y="1689100"/>
            <a:ext cx="2806700" cy="33782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01</a:t>
            </a:r>
            <a:endParaRPr lang="en-US" sz="1100"/>
          </a:p>
        </p:txBody>
      </p:sp>
      <p:sp>
        <p:nvSpPr>
          <p:cNvPr id="11" name="TextBox 11"/>
          <p:cNvSpPr txBox="1"/>
          <p:nvPr/>
        </p:nvSpPr>
        <p:spPr>
          <a:xfrm>
            <a:off x="48133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a:rPr>
              <a:t>Successful Cost Reduction Initiatives</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Procurement Process Optimization</a:t>
            </a:r>
            <a:endParaRPr lang="en-US" sz="1100"/>
          </a:p>
        </p:txBody>
      </p:sp>
      <p:sp>
        <p:nvSpPr>
          <p:cNvPr id="15" name="TextBox 15"/>
          <p:cNvSpPr txBox="1"/>
          <p:nvPr/>
        </p:nvSpPr>
        <p:spPr>
          <a:xfrm>
            <a:off x="37846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Strategic Partnerships Impact</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Technology-Driven Supply Chain</a:t>
            </a:r>
            <a:endParaRPr lang="en-US" sz="1100"/>
          </a:p>
        </p:txBody>
      </p:sp>
      <p:sp>
        <p:nvSpPr>
          <p:cNvPr id="17" name="TextBox 17"/>
          <p:cNvSpPr txBox="1"/>
          <p:nvPr/>
        </p:nvSpPr>
        <p:spPr>
          <a:xfrm>
            <a:off x="5080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V.Group's strategic review of procurement led to a 15% cost reduction by leveraging data analytics for supplier negotiations, enhancing both cost efficiency and service quality.</a:t>
            </a:r>
            <a:endParaRPr lang="en-US" sz="1100"/>
          </a:p>
        </p:txBody>
      </p:sp>
      <p:sp>
        <p:nvSpPr>
          <p:cNvPr id="18" name="TextBox 18"/>
          <p:cNvSpPr txBox="1"/>
          <p:nvPr/>
        </p:nvSpPr>
        <p:spPr>
          <a:xfrm>
            <a:off x="3784600" y="3467100"/>
            <a:ext cx="2946400" cy="13335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A shipping company's alliances with suppliers resulted in a 20% decrease in logistics costs, showcasing the benefits of collaborative resource sharing and improved negotiation power.</a:t>
            </a:r>
            <a:endParaRPr lang="en-US" sz="1100"/>
          </a:p>
        </p:txBody>
      </p:sp>
      <p:sp>
        <p:nvSpPr>
          <p:cNvPr id="19" name="TextBox 19"/>
          <p:cNvSpPr txBox="1"/>
          <p:nvPr/>
        </p:nvSpPr>
        <p:spPr>
          <a:xfrm>
            <a:off x="70612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A maritime logistics firm achieved a 30% reduction in transportation costs through advanced tracking software, enhancing visibility and operational agility in their supply chain management.</a:t>
            </a:r>
            <a:endParaRPr lang="en-US" sz="1100"/>
          </a:p>
        </p:txBody>
      </p:sp>
      <p:pic>
        <p:nvPicPr>
          <p:cNvPr id="20" name="Picture 1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7874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a:rPr>
              <a:t>Enhancing Customer Value through Effective Supply Operations</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a:rPr>
              <a:t>Section 3</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a:srcRect l="22000" r="22000"/>
          <a:stretch>
            <a:fillRect/>
          </a:stretch>
        </p:blipFill>
        <p:spPr>
          <a:xfrm>
            <a:off x="1016000" y="1016000"/>
            <a:ext cx="3810000" cy="3810000"/>
          </a:xfrm>
          <a:prstGeom prst="roundRect">
            <a:avLst>
              <a:gd name="adj" fmla="val 6000"/>
            </a:avLst>
          </a:prstGeom>
        </p:spPr>
      </p:pic>
      <p:sp>
        <p:nvSpPr>
          <p:cNvPr id="5" name="AutoShape 5"/>
          <p:cNvSpPr/>
          <p:nvPr/>
        </p:nvSpPr>
        <p:spPr>
          <a:xfrm>
            <a:off x="5410200" y="2794000"/>
            <a:ext cx="3810000" cy="18542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10200" y="2641600"/>
            <a:ext cx="635000" cy="25400"/>
          </a:xfrm>
          <a:prstGeom prst="rect">
            <a:avLst/>
          </a:prstGeom>
          <a:solidFill>
            <a:srgbClr val="FFFFFF"/>
          </a:solidFill>
        </p:spPr>
      </p:sp>
      <p:sp>
        <p:nvSpPr>
          <p:cNvPr id="8" name="TextBox 8"/>
          <p:cNvSpPr txBox="1"/>
          <p:nvPr/>
        </p:nvSpPr>
        <p:spPr>
          <a:xfrm>
            <a:off x="5410200" y="1270000"/>
            <a:ext cx="3810000" cy="12700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Aligning Supply Chain Strategies with Customer Needs</a:t>
            </a:r>
            <a:endParaRPr lang="en-US" sz="1100"/>
          </a:p>
        </p:txBody>
      </p:sp>
      <p:sp>
        <p:nvSpPr>
          <p:cNvPr id="9" name="TextBox 9"/>
          <p:cNvSpPr txBox="1"/>
          <p:nvPr/>
        </p:nvSpPr>
        <p:spPr>
          <a:xfrm>
            <a:off x="5410200" y="2794000"/>
            <a:ext cx="38100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Customer-Centric Supply Chain Design</a:t>
            </a:r>
            <a:endParaRPr lang="en-US" sz="1100"/>
          </a:p>
        </p:txBody>
      </p:sp>
      <p:sp>
        <p:nvSpPr>
          <p:cNvPr id="10" name="TextBox 10"/>
          <p:cNvSpPr txBox="1"/>
          <p:nvPr/>
        </p:nvSpPr>
        <p:spPr>
          <a:xfrm>
            <a:off x="5410200" y="3175000"/>
            <a:ext cx="3810000" cy="1485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Implementing a customer-centric supply chain design involves integrating customer feedback into every stage of the supply chain process, ensuring that operations are not only responsive to current demands but also anticipatory of future needs, thereby enhancing overall customer satisfaction and loyalty.</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508000" y="1689100"/>
            <a:ext cx="2806700" cy="3378200"/>
          </a:xfrm>
          <a:prstGeom prst="rect">
            <a:avLst/>
          </a:prstGeom>
          <a:solidFill>
            <a:srgbClr val="000000">
              <a:alpha val="0"/>
            </a:srgbClr>
          </a:solidFill>
        </p:spPr>
      </p:sp>
      <p:sp>
        <p:nvSpPr>
          <p:cNvPr id="5" name="AutoShape 5"/>
          <p:cNvSpPr/>
          <p:nvPr/>
        </p:nvSpPr>
        <p:spPr>
          <a:xfrm>
            <a:off x="3784600" y="1689100"/>
            <a:ext cx="2806700" cy="3644900"/>
          </a:xfrm>
          <a:prstGeom prst="rect">
            <a:avLst/>
          </a:prstGeom>
          <a:solidFill>
            <a:srgbClr val="000000">
              <a:alpha val="0"/>
            </a:srgbClr>
          </a:solidFill>
        </p:spPr>
      </p:sp>
      <p:sp>
        <p:nvSpPr>
          <p:cNvPr id="6" name="AutoShape 6"/>
          <p:cNvSpPr/>
          <p:nvPr/>
        </p:nvSpPr>
        <p:spPr>
          <a:xfrm>
            <a:off x="7061200" y="1689100"/>
            <a:ext cx="2806700" cy="3644900"/>
          </a:xfrm>
          <a:prstGeom prst="rect">
            <a:avLst/>
          </a:prstGeom>
          <a:solidFill>
            <a:srgbClr val="000000">
              <a:alpha val="0"/>
            </a:srgbClr>
          </a:solidFill>
        </p:spPr>
      </p:sp>
      <p:sp>
        <p:nvSpPr>
          <p:cNvPr id="7" name="AutoShape 7"/>
          <p:cNvSpPr/>
          <p:nvPr/>
        </p:nvSpPr>
        <p:spPr>
          <a:xfrm>
            <a:off x="508000" y="0"/>
            <a:ext cx="0" cy="0"/>
          </a:xfrm>
          <a:prstGeom prst="rect">
            <a:avLst/>
          </a:prstGeom>
          <a:solidFill>
            <a:srgbClr val="000000">
              <a:alpha val="0"/>
            </a:srgbClr>
          </a:solidFill>
        </p:spPr>
      </p:sp>
      <p:sp>
        <p:nvSpPr>
          <p:cNvPr id="8" name="AutoShape 8"/>
          <p:cNvSpPr/>
          <p:nvPr/>
        </p:nvSpPr>
        <p:spPr>
          <a:xfrm>
            <a:off x="3784600" y="0"/>
            <a:ext cx="0" cy="0"/>
          </a:xfrm>
          <a:prstGeom prst="rect">
            <a:avLst/>
          </a:prstGeom>
          <a:solidFill>
            <a:srgbClr val="000000">
              <a:alpha val="0"/>
            </a:srgbClr>
          </a:solidFill>
        </p:spPr>
      </p:sp>
      <p:sp>
        <p:nvSpPr>
          <p:cNvPr id="9" name="AutoShape 9"/>
          <p:cNvSpPr/>
          <p:nvPr/>
        </p:nvSpPr>
        <p:spPr>
          <a:xfrm>
            <a:off x="7061200" y="0"/>
            <a:ext cx="0" cy="0"/>
          </a:xfrm>
          <a:prstGeom prst="rect">
            <a:avLst/>
          </a:prstGeom>
          <a:solidFill>
            <a:srgbClr val="000000">
              <a:alpha val="0"/>
            </a:srgbClr>
          </a:solidFill>
        </p:spPr>
      </p:sp>
      <p:sp>
        <p:nvSpPr>
          <p:cNvPr id="10" name="TextBox 10"/>
          <p:cNvSpPr txBox="1"/>
          <p:nvPr/>
        </p:nvSpPr>
        <p:spPr>
          <a:xfrm>
            <a:off x="15240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01</a:t>
            </a:r>
            <a:endParaRPr lang="en-US" sz="1100"/>
          </a:p>
        </p:txBody>
      </p:sp>
      <p:sp>
        <p:nvSpPr>
          <p:cNvPr id="11" name="TextBox 11"/>
          <p:cNvSpPr txBox="1"/>
          <p:nvPr/>
        </p:nvSpPr>
        <p:spPr>
          <a:xfrm>
            <a:off x="48133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02</a:t>
            </a:r>
            <a:endParaRPr lang="en-US" sz="1100"/>
          </a:p>
        </p:txBody>
      </p:sp>
      <p:sp>
        <p:nvSpPr>
          <p:cNvPr id="12" name="TextBox 12"/>
          <p:cNvSpPr txBox="1"/>
          <p:nvPr/>
        </p:nvSpPr>
        <p:spPr>
          <a:xfrm>
            <a:off x="8089900" y="1689100"/>
            <a:ext cx="762000" cy="762000"/>
          </a:xfrm>
          <a:prstGeom prst="roundRect">
            <a:avLst>
              <a:gd name="adj" fmla="val 50000"/>
            </a:avLst>
          </a:prstGeom>
          <a:solidFill>
            <a:srgbClr val="7C89FA"/>
          </a:solidFill>
          <a:ln w="25400">
            <a:solidFill>
              <a:srgbClr val="000000">
                <a:alpha val="0"/>
              </a:srgbClr>
            </a:solidFill>
          </a:ln>
        </p:spPr>
        <p:txBody>
          <a:bodyPr lIns="0" tIns="0" rIns="0" bIns="0" rtlCol="0" anchor="ctr"/>
          <a:lstStyle/>
          <a:p>
            <a:pPr indent="0" algn="ctr">
              <a:lnSpc>
                <a:spcPct val="100000"/>
              </a:lnSpc>
              <a:defRPr/>
            </a:pPr>
            <a:r>
              <a:rPr lang="en-US" sz="3200" b="1">
                <a:solidFill>
                  <a:srgbClr val="C3E6FF"/>
                </a:solidFill>
                <a:latin typeface="苹方-简"/>
              </a:rPr>
              <a:t>03</a:t>
            </a:r>
            <a:endParaRPr lang="en-US" sz="1100"/>
          </a:p>
        </p:txBody>
      </p:sp>
      <p:sp>
        <p:nvSpPr>
          <p:cNvPr id="13" name="TextBox 13"/>
          <p:cNvSpPr txBox="1"/>
          <p:nvPr/>
        </p:nvSpPr>
        <p:spPr>
          <a:xfrm>
            <a:off x="508000" y="762000"/>
            <a:ext cx="9372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a:rPr>
              <a:t>Key Performance Indicators (KPIs)</a:t>
            </a:r>
            <a:endParaRPr lang="en-US" sz="1100"/>
          </a:p>
        </p:txBody>
      </p:sp>
      <p:sp>
        <p:nvSpPr>
          <p:cNvPr id="14" name="TextBox 14"/>
          <p:cNvSpPr txBox="1"/>
          <p:nvPr/>
        </p:nvSpPr>
        <p:spPr>
          <a:xfrm>
            <a:off x="5080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Importance of KPI Selection</a:t>
            </a:r>
            <a:endParaRPr lang="en-US" sz="1100"/>
          </a:p>
        </p:txBody>
      </p:sp>
      <p:sp>
        <p:nvSpPr>
          <p:cNvPr id="15" name="TextBox 15"/>
          <p:cNvSpPr txBox="1"/>
          <p:nvPr/>
        </p:nvSpPr>
        <p:spPr>
          <a:xfrm>
            <a:off x="37846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Benchmarking for Improvement</a:t>
            </a:r>
            <a:endParaRPr lang="en-US" sz="1100"/>
          </a:p>
        </p:txBody>
      </p:sp>
      <p:sp>
        <p:nvSpPr>
          <p:cNvPr id="16" name="TextBox 16"/>
          <p:cNvSpPr txBox="1"/>
          <p:nvPr/>
        </p:nvSpPr>
        <p:spPr>
          <a:xfrm>
            <a:off x="7061200" y="2705100"/>
            <a:ext cx="2806700" cy="635000"/>
          </a:xfrm>
          <a:prstGeom prst="rect">
            <a:avLst/>
          </a:prstGeom>
          <a:solidFill>
            <a:srgbClr val="000000">
              <a:alpha val="0"/>
            </a:srgbClr>
          </a:solidFill>
        </p:spPr>
        <p:txBody>
          <a:bodyPr lIns="0" tIns="0" rIns="0" bIns="0" rtlCol="0" anchor="ctr"/>
          <a:lstStyle/>
          <a:p>
            <a:pPr indent="0" algn="ctr">
              <a:lnSpc>
                <a:spcPct val="100000"/>
              </a:lnSpc>
              <a:defRPr/>
            </a:pPr>
            <a:r>
              <a:rPr lang="en-US" sz="2000" b="1">
                <a:solidFill>
                  <a:srgbClr val="C3E6FF"/>
                </a:solidFill>
                <a:latin typeface="苹方-简"/>
              </a:rPr>
              <a:t>Impact on Stakeholder Engagement</a:t>
            </a:r>
            <a:endParaRPr lang="en-US" sz="1100"/>
          </a:p>
        </p:txBody>
      </p:sp>
      <p:sp>
        <p:nvSpPr>
          <p:cNvPr id="17" name="TextBox 17"/>
          <p:cNvSpPr txBox="1"/>
          <p:nvPr/>
        </p:nvSpPr>
        <p:spPr>
          <a:xfrm>
            <a:off x="508000" y="3467100"/>
            <a:ext cx="2946400" cy="16002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Choosing the right KPIs is crucial as they should align with strategic goals, providing relevant insights that drive performance improvements and facilitate informed decision-making within marine supply operations.</a:t>
            </a:r>
            <a:endParaRPr lang="en-US" sz="1100"/>
          </a:p>
        </p:txBody>
      </p:sp>
      <p:sp>
        <p:nvSpPr>
          <p:cNvPr id="18" name="TextBox 18"/>
          <p:cNvSpPr txBox="1"/>
          <p:nvPr/>
        </p:nvSpPr>
        <p:spPr>
          <a:xfrm>
            <a:off x="3784600" y="3467100"/>
            <a:ext cx="2946400" cy="18669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Regularly comparing KPI results against industry standards or historical data helps organizations identify performance gaps, enabling targeted strategies for enhancement and fostering a culture of continuous improvement.</a:t>
            </a:r>
            <a:endParaRPr lang="en-US" sz="1100"/>
          </a:p>
        </p:txBody>
      </p:sp>
      <p:sp>
        <p:nvSpPr>
          <p:cNvPr id="19" name="TextBox 19"/>
          <p:cNvSpPr txBox="1"/>
          <p:nvPr/>
        </p:nvSpPr>
        <p:spPr>
          <a:xfrm>
            <a:off x="7061200" y="3467100"/>
            <a:ext cx="2946400" cy="1866900"/>
          </a:xfrm>
          <a:prstGeom prst="rect">
            <a:avLst/>
          </a:prstGeom>
          <a:solidFill>
            <a:srgbClr val="000000">
              <a:alpha val="0"/>
            </a:srgbClr>
          </a:solidFill>
        </p:spPr>
        <p:txBody>
          <a:bodyPr lIns="0" tIns="0" rIns="0" bIns="0" rtlCol="0" anchor="ctr"/>
          <a:lstStyle/>
          <a:p>
            <a:pPr indent="0" algn="ctr">
              <a:lnSpc>
                <a:spcPct val="100000"/>
              </a:lnSpc>
              <a:defRPr/>
            </a:pPr>
            <a:r>
              <a:rPr lang="en-US" sz="1400" b="0">
                <a:solidFill>
                  <a:srgbClr val="FFFFFF"/>
                </a:solidFill>
                <a:latin typeface="苹方-简"/>
              </a:rPr>
              <a:t>Effective KPI communication to stakeholders enhances transparency and accountability, fostering trust and collaboration across departments, which is essential for achieving collective operational objectives in the marine industry.</a:t>
            </a:r>
            <a:endParaRPr lang="en-US" sz="1100"/>
          </a:p>
        </p:txBody>
      </p:sp>
      <p:pic>
        <p:nvPicPr>
          <p:cNvPr id="20" name="Picture 1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000" r="7000"/>
          <a:stretch>
            <a:fillRect/>
          </a:stretch>
        </p:blipFill>
        <p:spPr>
          <a:xfrm>
            <a:off x="0" y="0"/>
            <a:ext cx="10388600" cy="6756400"/>
          </a:xfrm>
          <a:prstGeom prst="rect">
            <a:avLst/>
          </a:prstGeom>
        </p:spPr>
      </p:pic>
      <p:sp>
        <p:nvSpPr>
          <p:cNvPr id="3" name="AutoShape 3"/>
          <p:cNvSpPr/>
          <p:nvPr/>
        </p:nvSpPr>
        <p:spPr>
          <a:xfrm>
            <a:off x="0" y="0"/>
            <a:ext cx="10388600" cy="6756400"/>
          </a:xfrm>
          <a:prstGeom prst="rect">
            <a:avLst/>
          </a:prstGeom>
          <a:solidFill>
            <a:srgbClr val="000000">
              <a:alpha val="0"/>
            </a:srgbClr>
          </a:solidFill>
        </p:spPr>
      </p:sp>
      <p:pic>
        <p:nvPicPr>
          <p:cNvPr id="4" name="Picture 4"/>
          <p:cNvPicPr>
            <a:picLocks noChangeAspect="1"/>
          </p:cNvPicPr>
          <p:nvPr/>
        </p:nvPicPr>
        <p:blipFill>
          <a:blip r:embed="rId3"/>
          <a:srcRect l="11000" r="11000"/>
          <a:stretch>
            <a:fillRect/>
          </a:stretch>
        </p:blipFill>
        <p:spPr>
          <a:xfrm>
            <a:off x="254000" y="1384300"/>
            <a:ext cx="3124200" cy="4864100"/>
          </a:xfrm>
          <a:prstGeom prst="roundRect">
            <a:avLst>
              <a:gd name="adj" fmla="val 6504"/>
            </a:avLst>
          </a:prstGeom>
        </p:spPr>
      </p:pic>
      <p:pic>
        <p:nvPicPr>
          <p:cNvPr id="5" name="Picture 5"/>
          <p:cNvPicPr>
            <a:picLocks noChangeAspect="1"/>
          </p:cNvPicPr>
          <p:nvPr/>
        </p:nvPicPr>
        <p:blipFill>
          <a:blip r:embed="rId3"/>
          <a:srcRect l="11000" r="11000"/>
          <a:stretch>
            <a:fillRect/>
          </a:stretch>
        </p:blipFill>
        <p:spPr>
          <a:xfrm>
            <a:off x="3632200" y="1384300"/>
            <a:ext cx="3124200" cy="4864100"/>
          </a:xfrm>
          <a:prstGeom prst="roundRect">
            <a:avLst>
              <a:gd name="adj" fmla="val 6504"/>
            </a:avLst>
          </a:prstGeom>
        </p:spPr>
      </p:pic>
      <p:pic>
        <p:nvPicPr>
          <p:cNvPr id="6" name="Picture 6"/>
          <p:cNvPicPr>
            <a:picLocks noChangeAspect="1"/>
          </p:cNvPicPr>
          <p:nvPr/>
        </p:nvPicPr>
        <p:blipFill>
          <a:blip r:embed="rId3"/>
          <a:srcRect l="11000" r="11000"/>
          <a:stretch>
            <a:fillRect/>
          </a:stretch>
        </p:blipFill>
        <p:spPr>
          <a:xfrm>
            <a:off x="7010400" y="1384300"/>
            <a:ext cx="3124200" cy="4864100"/>
          </a:xfrm>
          <a:prstGeom prst="roundRect">
            <a:avLst>
              <a:gd name="adj" fmla="val 6504"/>
            </a:avLst>
          </a:prstGeom>
        </p:spPr>
      </p:pic>
      <p:sp>
        <p:nvSpPr>
          <p:cNvPr id="7" name="AutoShape 7"/>
          <p:cNvSpPr/>
          <p:nvPr/>
        </p:nvSpPr>
        <p:spPr>
          <a:xfrm>
            <a:off x="254000" y="1587500"/>
            <a:ext cx="0" cy="711200"/>
          </a:xfrm>
          <a:prstGeom prst="rect">
            <a:avLst/>
          </a:prstGeom>
          <a:solidFill>
            <a:srgbClr val="000000"/>
          </a:solidFill>
        </p:spPr>
      </p:sp>
      <p:sp>
        <p:nvSpPr>
          <p:cNvPr id="8" name="AutoShape 8"/>
          <p:cNvSpPr/>
          <p:nvPr/>
        </p:nvSpPr>
        <p:spPr>
          <a:xfrm>
            <a:off x="3632200" y="1587500"/>
            <a:ext cx="0" cy="711200"/>
          </a:xfrm>
          <a:prstGeom prst="rect">
            <a:avLst/>
          </a:prstGeom>
          <a:solidFill>
            <a:srgbClr val="000000"/>
          </a:solidFill>
        </p:spPr>
      </p:sp>
      <p:sp>
        <p:nvSpPr>
          <p:cNvPr id="9" name="AutoShape 9"/>
          <p:cNvSpPr/>
          <p:nvPr/>
        </p:nvSpPr>
        <p:spPr>
          <a:xfrm>
            <a:off x="7010400" y="1587500"/>
            <a:ext cx="0" cy="711200"/>
          </a:xfrm>
          <a:prstGeom prst="rect">
            <a:avLst/>
          </a:prstGeom>
          <a:solidFill>
            <a:srgbClr val="000000"/>
          </a:solidFill>
        </p:spPr>
      </p:sp>
      <p:sp>
        <p:nvSpPr>
          <p:cNvPr id="10" name="TextBox 10"/>
          <p:cNvSpPr txBox="1"/>
          <p:nvPr/>
        </p:nvSpPr>
        <p:spPr>
          <a:xfrm>
            <a:off x="7620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01</a:t>
            </a:r>
            <a:endParaRPr lang="en-US" sz="1100"/>
          </a:p>
        </p:txBody>
      </p:sp>
      <p:sp>
        <p:nvSpPr>
          <p:cNvPr id="11" name="TextBox 11"/>
          <p:cNvSpPr txBox="1"/>
          <p:nvPr/>
        </p:nvSpPr>
        <p:spPr>
          <a:xfrm>
            <a:off x="41402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02</a:t>
            </a:r>
            <a:endParaRPr lang="en-US" sz="1100"/>
          </a:p>
        </p:txBody>
      </p:sp>
      <p:sp>
        <p:nvSpPr>
          <p:cNvPr id="12" name="TextBox 12"/>
          <p:cNvSpPr txBox="1"/>
          <p:nvPr/>
        </p:nvSpPr>
        <p:spPr>
          <a:xfrm>
            <a:off x="75184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03</a:t>
            </a:r>
            <a:endParaRPr lang="en-US" sz="1100"/>
          </a:p>
        </p:txBody>
      </p:sp>
      <p:sp>
        <p:nvSpPr>
          <p:cNvPr id="13" name="TextBox 13"/>
          <p:cNvSpPr txBox="1"/>
          <p:nvPr/>
        </p:nvSpPr>
        <p:spPr>
          <a:xfrm>
            <a:off x="254000" y="508000"/>
            <a:ext cx="9880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a:rPr>
              <a:t>Future Trends in Marine Supply Chain Manageme</a:t>
            </a:r>
            <a:endParaRPr lang="en-US" sz="1100"/>
          </a:p>
        </p:txBody>
      </p:sp>
      <p:sp>
        <p:nvSpPr>
          <p:cNvPr id="14" name="TextBox 14"/>
          <p:cNvSpPr txBox="1"/>
          <p:nvPr/>
        </p:nvSpPr>
        <p:spPr>
          <a:xfrm>
            <a:off x="7620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Automation and AI Integration</a:t>
            </a:r>
            <a:endParaRPr lang="en-US" sz="1100"/>
          </a:p>
        </p:txBody>
      </p:sp>
      <p:sp>
        <p:nvSpPr>
          <p:cNvPr id="15" name="TextBox 15"/>
          <p:cNvSpPr txBox="1"/>
          <p:nvPr/>
        </p:nvSpPr>
        <p:spPr>
          <a:xfrm>
            <a:off x="4140200" y="2565400"/>
            <a:ext cx="210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Data-Driven Insights</a:t>
            </a:r>
            <a:endParaRPr lang="en-US" sz="1100"/>
          </a:p>
        </p:txBody>
      </p:sp>
      <p:sp>
        <p:nvSpPr>
          <p:cNvPr id="16" name="TextBox 16"/>
          <p:cNvSpPr txBox="1"/>
          <p:nvPr/>
        </p:nvSpPr>
        <p:spPr>
          <a:xfrm>
            <a:off x="75184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Sustainability Initiatives</a:t>
            </a:r>
            <a:endParaRPr lang="en-US" sz="1100"/>
          </a:p>
        </p:txBody>
      </p:sp>
      <p:sp>
        <p:nvSpPr>
          <p:cNvPr id="17" name="TextBox 17"/>
          <p:cNvSpPr txBox="1"/>
          <p:nvPr/>
        </p:nvSpPr>
        <p:spPr>
          <a:xfrm>
            <a:off x="762000" y="3187700"/>
            <a:ext cx="2108200" cy="23368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The marine supply chain will increasingly leverage automation and AI to enhance operational efficiency, reduce costs, and improve safety through autonomous vessels and smart logistics systems, necessitating workforce training for effective technology adoption.</a:t>
            </a:r>
            <a:endParaRPr lang="en-US" sz="1100"/>
          </a:p>
        </p:txBody>
      </p:sp>
      <p:sp>
        <p:nvSpPr>
          <p:cNvPr id="18" name="TextBox 18"/>
          <p:cNvSpPr txBox="1"/>
          <p:nvPr/>
        </p:nvSpPr>
        <p:spPr>
          <a:xfrm>
            <a:off x="4140200" y="2933700"/>
            <a:ext cx="2108200" cy="2120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Real-time data analytics and IoT technologies will provide stakeholders with critical insights into supply chain performance, enabling proactive decision-making, optimized routing, and enhanced responsiveness to market dynamics and customer needs.</a:t>
            </a:r>
            <a:endParaRPr lang="en-US" sz="1100"/>
          </a:p>
        </p:txBody>
      </p:sp>
      <p:sp>
        <p:nvSpPr>
          <p:cNvPr id="19" name="TextBox 19"/>
          <p:cNvSpPr txBox="1"/>
          <p:nvPr/>
        </p:nvSpPr>
        <p:spPr>
          <a:xfrm>
            <a:off x="7518400" y="3187700"/>
            <a:ext cx="2108200" cy="25527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Growing environmental regulations will drive the adoption of sustainable practices in marine supply chains, including the use of alternative fuels and eco-friendly materials, positioning companies to meet compliance standards while appealing to environmentally conscious consumers.</a:t>
            </a:r>
            <a:endParaRPr lang="en-US" sz="1100"/>
          </a:p>
        </p:txBody>
      </p:sp>
      <p:pic>
        <p:nvPicPr>
          <p:cNvPr id="20" name="Picture 19"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016000" y="3022600"/>
            <a:ext cx="5816600" cy="10922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TextBox 7"/>
          <p:cNvSpPr txBox="1"/>
          <p:nvPr/>
        </p:nvSpPr>
        <p:spPr>
          <a:xfrm>
            <a:off x="1016000" y="1905000"/>
            <a:ext cx="5816600" cy="914400"/>
          </a:xfrm>
          <a:prstGeom prst="rect">
            <a:avLst/>
          </a:prstGeom>
          <a:solidFill>
            <a:srgbClr val="000000">
              <a:alpha val="0"/>
            </a:srgbClr>
          </a:solidFill>
        </p:spPr>
        <p:txBody>
          <a:bodyPr lIns="0" tIns="0" rIns="0" bIns="0" rtlCol="0" anchor="ctr"/>
          <a:lstStyle/>
          <a:p>
            <a:pPr indent="0" algn="l">
              <a:lnSpc>
                <a:spcPct val="100000"/>
              </a:lnSpc>
              <a:defRPr/>
            </a:pPr>
            <a:r>
              <a:rPr lang="en-US" sz="6000" b="1">
                <a:solidFill>
                  <a:srgbClr val="8FD1FF"/>
                </a:solidFill>
                <a:latin typeface="苹方-简"/>
              </a:rPr>
              <a:t>Thank You</a:t>
            </a:r>
            <a:endParaRPr lang="en-US" sz="1100"/>
          </a:p>
        </p:txBody>
      </p:sp>
      <p:sp>
        <p:nvSpPr>
          <p:cNvPr id="8" name="TextBox 8"/>
          <p:cNvSpPr txBox="1"/>
          <p:nvPr/>
        </p:nvSpPr>
        <p:spPr>
          <a:xfrm>
            <a:off x="1016000" y="3022600"/>
            <a:ext cx="5816600" cy="7239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苹方-简"/>
              </a:rPr>
              <a:t>Contact: Support_team24@greenwichmarine.services</a:t>
            </a:r>
            <a:endParaRPr lang="en-US" sz="1100"/>
          </a:p>
        </p:txBody>
      </p:sp>
      <p:sp>
        <p:nvSpPr>
          <p:cNvPr id="9" name="TextBox 9"/>
          <p:cNvSpPr txBox="1"/>
          <p:nvPr/>
        </p:nvSpPr>
        <p:spPr>
          <a:xfrm>
            <a:off x="1016000" y="3746500"/>
            <a:ext cx="5816600" cy="355600"/>
          </a:xfrm>
          <a:prstGeom prst="rect">
            <a:avLst/>
          </a:prstGeom>
          <a:solidFill>
            <a:srgbClr val="000000">
              <a:alpha val="0"/>
            </a:srgbClr>
          </a:solidFill>
        </p:spPr>
        <p:txBody>
          <a:bodyPr lIns="0" tIns="0" rIns="0" bIns="0" rtlCol="0" anchor="ctr"/>
          <a:lstStyle/>
          <a:p>
            <a:pPr indent="0" algn="l">
              <a:lnSpc>
                <a:spcPct val="100000"/>
              </a:lnSpc>
              <a:defRPr/>
            </a:pPr>
            <a:r>
              <a:rPr lang="en-US" sz="2400" b="0">
                <a:solidFill>
                  <a:srgbClr val="FFFFFF"/>
                </a:solidFill>
                <a:latin typeface="苹方-简"/>
              </a:rPr>
              <a:t>Phone number:  +44 7425 82 41 67</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a:rPr>
              <a:t>Understanding the Marine Supply Chain</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a:rPr>
              <a:t>Section 1</a:t>
            </a:r>
            <a:endParaRPr lang="en-US" sz="1100"/>
          </a:p>
        </p:txBody>
      </p:sp>
      <p:pic>
        <p:nvPicPr>
          <p:cNvPr id="11" name="Picture 10"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a:srcRect/>
          <a:stretch>
            <a:fillRect/>
          </a:stretch>
        </p:blipFill>
        <p:spPr>
          <a:xfrm>
            <a:off x="1016000" y="1016000"/>
            <a:ext cx="3810000" cy="3810000"/>
          </a:xfrm>
          <a:prstGeom prst="roundRect">
            <a:avLst>
              <a:gd name="adj" fmla="val 6000"/>
            </a:avLst>
          </a:prstGeom>
        </p:spPr>
      </p:pic>
      <p:sp>
        <p:nvSpPr>
          <p:cNvPr id="5" name="AutoShape 5"/>
          <p:cNvSpPr/>
          <p:nvPr/>
        </p:nvSpPr>
        <p:spPr>
          <a:xfrm>
            <a:off x="5461000" y="2540000"/>
            <a:ext cx="3810000" cy="17145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61000" y="2514600"/>
            <a:ext cx="635000" cy="25400"/>
          </a:xfrm>
          <a:prstGeom prst="rect">
            <a:avLst/>
          </a:prstGeom>
          <a:solidFill>
            <a:srgbClr val="FFFFFF"/>
          </a:solidFill>
        </p:spPr>
      </p:sp>
      <p:sp>
        <p:nvSpPr>
          <p:cNvPr id="8" name="TextBox 8"/>
          <p:cNvSpPr txBox="1"/>
          <p:nvPr/>
        </p:nvSpPr>
        <p:spPr>
          <a:xfrm>
            <a:off x="5461000" y="1016000"/>
            <a:ext cx="3810000" cy="12700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Overview of Supply Chain Dynamics in the Marine Industry</a:t>
            </a:r>
            <a:endParaRPr lang="en-US" sz="1100"/>
          </a:p>
        </p:txBody>
      </p:sp>
      <p:sp>
        <p:nvSpPr>
          <p:cNvPr id="9" name="TextBox 9"/>
          <p:cNvSpPr txBox="1"/>
          <p:nvPr/>
        </p:nvSpPr>
        <p:spPr>
          <a:xfrm>
            <a:off x="5461000" y="2794000"/>
            <a:ext cx="38100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Complex Stakeholder Interactions</a:t>
            </a:r>
            <a:endParaRPr lang="en-US" sz="1100"/>
          </a:p>
        </p:txBody>
      </p:sp>
      <p:sp>
        <p:nvSpPr>
          <p:cNvPr id="10" name="TextBox 10"/>
          <p:cNvSpPr txBox="1"/>
          <p:nvPr/>
        </p:nvSpPr>
        <p:spPr>
          <a:xfrm>
            <a:off x="5461000" y="3200400"/>
            <a:ext cx="38100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The marine supply chain involves intricate relationships among diverse stakeholders, necessitating effective communication and collaboration to ensure seamless operations and mitigate risks associated with maritime logistics.</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sp>
        <p:nvSpPr>
          <p:cNvPr id="4" name="AutoShape 4"/>
          <p:cNvSpPr/>
          <p:nvPr/>
        </p:nvSpPr>
        <p:spPr>
          <a:xfrm>
            <a:off x="381000" y="1181100"/>
            <a:ext cx="2997200" cy="4140200"/>
          </a:xfrm>
          <a:prstGeom prst="rect">
            <a:avLst/>
          </a:prstGeom>
          <a:solidFill>
            <a:srgbClr val="3F52DC">
              <a:alpha val="69804"/>
            </a:srgbClr>
          </a:solidFill>
        </p:spPr>
      </p:sp>
      <p:sp>
        <p:nvSpPr>
          <p:cNvPr id="5" name="AutoShape 5"/>
          <p:cNvSpPr/>
          <p:nvPr/>
        </p:nvSpPr>
        <p:spPr>
          <a:xfrm>
            <a:off x="3632200" y="1181100"/>
            <a:ext cx="2997200" cy="4140200"/>
          </a:xfrm>
          <a:prstGeom prst="rect">
            <a:avLst/>
          </a:prstGeom>
          <a:solidFill>
            <a:srgbClr val="5651E1">
              <a:alpha val="69804"/>
            </a:srgbClr>
          </a:solidFill>
        </p:spPr>
      </p:sp>
      <p:sp>
        <p:nvSpPr>
          <p:cNvPr id="6" name="AutoShape 6"/>
          <p:cNvSpPr/>
          <p:nvPr/>
        </p:nvSpPr>
        <p:spPr>
          <a:xfrm>
            <a:off x="6883400" y="1181100"/>
            <a:ext cx="2997200" cy="4140200"/>
          </a:xfrm>
          <a:prstGeom prst="rect">
            <a:avLst/>
          </a:prstGeom>
          <a:solidFill>
            <a:srgbClr val="3F52DC">
              <a:alpha val="69804"/>
            </a:srgbClr>
          </a:solidFill>
        </p:spPr>
      </p:sp>
      <p:sp>
        <p:nvSpPr>
          <p:cNvPr id="7" name="AutoShape 7"/>
          <p:cNvSpPr/>
          <p:nvPr/>
        </p:nvSpPr>
        <p:spPr>
          <a:xfrm>
            <a:off x="381000" y="5461000"/>
            <a:ext cx="2997200" cy="0"/>
          </a:xfrm>
          <a:prstGeom prst="rect">
            <a:avLst/>
          </a:prstGeom>
          <a:solidFill>
            <a:srgbClr val="000000"/>
          </a:solidFill>
        </p:spPr>
      </p:sp>
      <p:sp>
        <p:nvSpPr>
          <p:cNvPr id="8" name="AutoShape 8"/>
          <p:cNvSpPr/>
          <p:nvPr/>
        </p:nvSpPr>
        <p:spPr>
          <a:xfrm>
            <a:off x="3632200" y="5461000"/>
            <a:ext cx="2997200" cy="0"/>
          </a:xfrm>
          <a:prstGeom prst="rect">
            <a:avLst/>
          </a:prstGeom>
          <a:solidFill>
            <a:srgbClr val="000000"/>
          </a:solidFill>
        </p:spPr>
      </p:sp>
      <p:sp>
        <p:nvSpPr>
          <p:cNvPr id="9" name="AutoShape 9"/>
          <p:cNvSpPr/>
          <p:nvPr/>
        </p:nvSpPr>
        <p:spPr>
          <a:xfrm>
            <a:off x="6883400" y="5461000"/>
            <a:ext cx="2997200" cy="0"/>
          </a:xfrm>
          <a:prstGeom prst="rect">
            <a:avLst/>
          </a:prstGeom>
          <a:solidFill>
            <a:srgbClr val="000000"/>
          </a:solidFill>
        </p:spPr>
      </p:sp>
      <p:pic>
        <p:nvPicPr>
          <p:cNvPr id="10" name="Picture 10"/>
          <p:cNvPicPr>
            <a:picLocks noChangeAspect="1"/>
          </p:cNvPicPr>
          <p:nvPr/>
        </p:nvPicPr>
        <p:blipFill>
          <a:blip r:embed="rId3"/>
          <a:srcRect t="1000" b="1000"/>
          <a:stretch>
            <a:fillRect/>
          </a:stretch>
        </p:blipFill>
        <p:spPr>
          <a:xfrm>
            <a:off x="381000" y="1181100"/>
            <a:ext cx="2997200" cy="1676400"/>
          </a:xfrm>
          <a:prstGeom prst="rect">
            <a:avLst/>
          </a:prstGeom>
        </p:spPr>
      </p:pic>
      <p:pic>
        <p:nvPicPr>
          <p:cNvPr id="11" name="Picture 11"/>
          <p:cNvPicPr>
            <a:picLocks noChangeAspect="1"/>
          </p:cNvPicPr>
          <p:nvPr/>
        </p:nvPicPr>
        <p:blipFill>
          <a:blip r:embed="rId4"/>
          <a:srcRect t="1000" b="1000"/>
          <a:stretch>
            <a:fillRect/>
          </a:stretch>
        </p:blipFill>
        <p:spPr>
          <a:xfrm>
            <a:off x="3632200" y="1181100"/>
            <a:ext cx="2997200" cy="1676400"/>
          </a:xfrm>
          <a:prstGeom prst="rect">
            <a:avLst/>
          </a:prstGeom>
        </p:spPr>
      </p:pic>
      <p:pic>
        <p:nvPicPr>
          <p:cNvPr id="12" name="Picture 12"/>
          <p:cNvPicPr>
            <a:picLocks noChangeAspect="1"/>
          </p:cNvPicPr>
          <p:nvPr/>
        </p:nvPicPr>
        <p:blipFill>
          <a:blip r:embed="rId5"/>
          <a:srcRect t="1000" b="1000"/>
          <a:stretch>
            <a:fillRect/>
          </a:stretch>
        </p:blipFill>
        <p:spPr>
          <a:xfrm>
            <a:off x="6883400" y="1181100"/>
            <a:ext cx="2997200" cy="1676400"/>
          </a:xfrm>
          <a:prstGeom prst="rect">
            <a:avLst/>
          </a:prstGeom>
        </p:spPr>
      </p:pic>
      <p:sp>
        <p:nvSpPr>
          <p:cNvPr id="13" name="TextBox 13"/>
          <p:cNvSpPr txBox="1"/>
          <p:nvPr/>
        </p:nvSpPr>
        <p:spPr>
          <a:xfrm>
            <a:off x="381000" y="508000"/>
            <a:ext cx="9499600" cy="4191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C3E6FF"/>
                </a:solidFill>
                <a:latin typeface="苹方-简"/>
              </a:rPr>
              <a:t>Key Challenges in Marine Supply Operations</a:t>
            </a:r>
            <a:endParaRPr lang="en-US" sz="1100"/>
          </a:p>
        </p:txBody>
      </p:sp>
      <p:sp>
        <p:nvSpPr>
          <p:cNvPr id="14" name="TextBox 14"/>
          <p:cNvSpPr txBox="1"/>
          <p:nvPr/>
        </p:nvSpPr>
        <p:spPr>
          <a:xfrm>
            <a:off x="5080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Supply Chain Complexity</a:t>
            </a:r>
            <a:endParaRPr lang="en-US" sz="1100"/>
          </a:p>
        </p:txBody>
      </p:sp>
      <p:sp>
        <p:nvSpPr>
          <p:cNvPr id="15" name="TextBox 15"/>
          <p:cNvSpPr txBox="1"/>
          <p:nvPr/>
        </p:nvSpPr>
        <p:spPr>
          <a:xfrm>
            <a:off x="3759200" y="3124200"/>
            <a:ext cx="2743200" cy="5461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Regulatory Compliance Issues</a:t>
            </a:r>
            <a:endParaRPr lang="en-US" sz="1100"/>
          </a:p>
        </p:txBody>
      </p:sp>
      <p:sp>
        <p:nvSpPr>
          <p:cNvPr id="16" name="TextBox 16"/>
          <p:cNvSpPr txBox="1"/>
          <p:nvPr/>
        </p:nvSpPr>
        <p:spPr>
          <a:xfrm>
            <a:off x="7010400" y="3124200"/>
            <a:ext cx="2743200" cy="266700"/>
          </a:xfrm>
          <a:prstGeom prst="rect">
            <a:avLst/>
          </a:prstGeom>
          <a:solidFill>
            <a:srgbClr val="000000">
              <a:alpha val="0"/>
            </a:srgbClr>
          </a:solidFill>
        </p:spPr>
        <p:txBody>
          <a:bodyPr lIns="0" tIns="0" rIns="0" bIns="0" rtlCol="0" anchor="ctr"/>
          <a:lstStyle/>
          <a:p>
            <a:pPr indent="0" algn="l">
              <a:lnSpc>
                <a:spcPct val="100000"/>
              </a:lnSpc>
              <a:defRPr/>
            </a:pPr>
            <a:r>
              <a:rPr lang="en-US" sz="1800" b="1">
                <a:solidFill>
                  <a:srgbClr val="FFFFFF"/>
                </a:solidFill>
                <a:latin typeface="苹方-简"/>
              </a:rPr>
              <a:t>Demand Fluctuations</a:t>
            </a:r>
            <a:endParaRPr lang="en-US" sz="1100"/>
          </a:p>
        </p:txBody>
      </p:sp>
      <p:sp>
        <p:nvSpPr>
          <p:cNvPr id="17" name="TextBox 17"/>
          <p:cNvSpPr txBox="1"/>
          <p:nvPr/>
        </p:nvSpPr>
        <p:spPr>
          <a:xfrm>
            <a:off x="508000" y="35179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The intricate nature of the marine supply chain requires effective coordination among various stakeholders, which can lead to communication breakdowns and operational inefficiencies if not managed properly.</a:t>
            </a:r>
            <a:endParaRPr lang="en-US" sz="1100"/>
          </a:p>
        </p:txBody>
      </p:sp>
      <p:sp>
        <p:nvSpPr>
          <p:cNvPr id="18" name="TextBox 18"/>
          <p:cNvSpPr txBox="1"/>
          <p:nvPr/>
        </p:nvSpPr>
        <p:spPr>
          <a:xfrm>
            <a:off x="3759200" y="3797300"/>
            <a:ext cx="2743200" cy="1524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Adhering to a multitude of local and international regulations is essential, as non-compliance can result in severe financial penalties and damage to an organization's reputation in the industry.</a:t>
            </a:r>
            <a:endParaRPr lang="en-US" sz="1100"/>
          </a:p>
        </p:txBody>
      </p:sp>
      <p:sp>
        <p:nvSpPr>
          <p:cNvPr id="19" name="TextBox 19"/>
          <p:cNvSpPr txBox="1"/>
          <p:nvPr/>
        </p:nvSpPr>
        <p:spPr>
          <a:xfrm>
            <a:off x="7010400" y="3517900"/>
            <a:ext cx="2743200" cy="17399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The marine industry faces unpredictable demand shifts influenced by economic and geopolitical factors, necessitating agile supply chain strategies to avoid disruptions and maintain operational stability.</a:t>
            </a:r>
            <a:endParaRPr lang="en-US" sz="1100"/>
          </a:p>
        </p:txBody>
      </p:sp>
      <p:pic>
        <p:nvPicPr>
          <p:cNvPr id="20" name="Picture 19" descr="For emails .png"/>
          <p:cNvPicPr>
            <a:picLocks noChangeAspect="1"/>
          </p:cNvPicPr>
          <p:nvPr/>
        </p:nvPicPr>
        <p:blipFill>
          <a:blip r:embed="rId6"/>
          <a:stretch>
            <a:fillRect/>
          </a:stretch>
        </p:blipFill>
        <p:spPr>
          <a:xfrm>
            <a:off x="0" y="0"/>
            <a:ext cx="2235315" cy="482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000" r="13000"/>
          <a:stretch>
            <a:fillRect/>
          </a:stretch>
        </p:blipFill>
        <p:spPr>
          <a:xfrm>
            <a:off x="0" y="0"/>
            <a:ext cx="10388600" cy="7835900"/>
          </a:xfrm>
          <a:prstGeom prst="rect">
            <a:avLst/>
          </a:prstGeom>
        </p:spPr>
      </p:pic>
      <p:sp>
        <p:nvSpPr>
          <p:cNvPr id="3" name="AutoShape 3"/>
          <p:cNvSpPr/>
          <p:nvPr/>
        </p:nvSpPr>
        <p:spPr>
          <a:xfrm>
            <a:off x="0" y="0"/>
            <a:ext cx="10388600" cy="7835900"/>
          </a:xfrm>
          <a:prstGeom prst="rect">
            <a:avLst/>
          </a:prstGeom>
          <a:solidFill>
            <a:srgbClr val="000000">
              <a:alpha val="0"/>
            </a:srgbClr>
          </a:solidFill>
        </p:spPr>
      </p:sp>
      <p:sp>
        <p:nvSpPr>
          <p:cNvPr id="4" name="AutoShape 4"/>
          <p:cNvSpPr/>
          <p:nvPr/>
        </p:nvSpPr>
        <p:spPr>
          <a:xfrm>
            <a:off x="774700" y="2349500"/>
            <a:ext cx="4216400" cy="4876800"/>
          </a:xfrm>
          <a:prstGeom prst="roundRect">
            <a:avLst>
              <a:gd name="adj" fmla="val 3614"/>
            </a:avLst>
          </a:prstGeom>
          <a:solidFill>
            <a:srgbClr val="3F52DC">
              <a:alpha val="69804"/>
            </a:srgbClr>
          </a:solidFill>
          <a:ln w="25400">
            <a:solidFill>
              <a:srgbClr val="000000">
                <a:alpha val="0"/>
              </a:srgbClr>
            </a:solidFill>
          </a:ln>
        </p:spPr>
      </p:sp>
      <p:sp>
        <p:nvSpPr>
          <p:cNvPr id="5" name="AutoShape 5"/>
          <p:cNvSpPr/>
          <p:nvPr/>
        </p:nvSpPr>
        <p:spPr>
          <a:xfrm>
            <a:off x="5384800" y="2120900"/>
            <a:ext cx="4216400" cy="5334000"/>
          </a:xfrm>
          <a:prstGeom prst="roundRect">
            <a:avLst>
              <a:gd name="adj" fmla="val 3614"/>
            </a:avLst>
          </a:prstGeom>
          <a:solidFill>
            <a:srgbClr val="3F52DC">
              <a:alpha val="69804"/>
            </a:srgbClr>
          </a:solidFill>
          <a:ln w="25400">
            <a:solidFill>
              <a:srgbClr val="000000">
                <a:alpha val="0"/>
              </a:srgbClr>
            </a:solidFill>
          </a:ln>
        </p:spPr>
      </p:sp>
      <p:sp>
        <p:nvSpPr>
          <p:cNvPr id="6" name="TextBox 6"/>
          <p:cNvSpPr txBox="1"/>
          <p:nvPr/>
        </p:nvSpPr>
        <p:spPr>
          <a:xfrm>
            <a:off x="508000" y="762000"/>
            <a:ext cx="9372600" cy="8509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a:solidFill>
                  <a:srgbClr val="C3E6FF"/>
                </a:solidFill>
                <a:latin typeface="苹方-简"/>
              </a:rPr>
              <a:t>Importance of Cost Management in Supply Operations</a:t>
            </a:r>
            <a:endParaRPr lang="en-US" sz="1100"/>
          </a:p>
        </p:txBody>
      </p:sp>
      <p:sp>
        <p:nvSpPr>
          <p:cNvPr id="7" name="TextBox 7"/>
          <p:cNvSpPr txBox="1"/>
          <p:nvPr/>
        </p:nvSpPr>
        <p:spPr>
          <a:xfrm>
            <a:off x="1422400" y="2882900"/>
            <a:ext cx="2921000" cy="9144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a:rPr>
              <a:t>Strategic Financial Planning</a:t>
            </a:r>
            <a:endParaRPr lang="en-US" sz="1100"/>
          </a:p>
        </p:txBody>
      </p:sp>
      <p:sp>
        <p:nvSpPr>
          <p:cNvPr id="8" name="TextBox 8"/>
          <p:cNvSpPr txBox="1"/>
          <p:nvPr/>
        </p:nvSpPr>
        <p:spPr>
          <a:xfrm>
            <a:off x="6019800" y="2654300"/>
            <a:ext cx="2921000" cy="1384300"/>
          </a:xfrm>
          <a:prstGeom prst="rect">
            <a:avLst/>
          </a:prstGeom>
          <a:solidFill>
            <a:srgbClr val="000000">
              <a:alpha val="0"/>
            </a:srgbClr>
          </a:solidFill>
        </p:spPr>
        <p:txBody>
          <a:bodyPr lIns="0" tIns="0" rIns="0" bIns="0" rtlCol="0" anchor="ctr"/>
          <a:lstStyle/>
          <a:p>
            <a:pPr indent="0" algn="ctr">
              <a:lnSpc>
                <a:spcPct val="100000"/>
              </a:lnSpc>
              <a:defRPr/>
            </a:pPr>
            <a:r>
              <a:rPr lang="en-US" sz="2800" b="1">
                <a:solidFill>
                  <a:srgbClr val="7C89FA"/>
                </a:solidFill>
                <a:latin typeface="苹方-简"/>
              </a:rPr>
              <a:t>Performance Measurement and Accountability</a:t>
            </a:r>
            <a:endParaRPr lang="en-US" sz="1100"/>
          </a:p>
        </p:txBody>
      </p:sp>
      <p:sp>
        <p:nvSpPr>
          <p:cNvPr id="9" name="TextBox 9"/>
          <p:cNvSpPr txBox="1"/>
          <p:nvPr/>
        </p:nvSpPr>
        <p:spPr>
          <a:xfrm>
            <a:off x="1054100" y="39370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a:rPr>
              <a:t>Implementing effective cost management strategies allows organizations to align their financial resources with long-term business goals. This alignment ensures that investments are made in areas that drive growth and efficiency, ultimately leading to enhanced profitability and a stronger market position in the marine industry.</a:t>
            </a:r>
            <a:endParaRPr lang="en-US" sz="1100"/>
          </a:p>
        </p:txBody>
      </p:sp>
      <p:sp>
        <p:nvSpPr>
          <p:cNvPr id="10" name="TextBox 10"/>
          <p:cNvSpPr txBox="1"/>
          <p:nvPr/>
        </p:nvSpPr>
        <p:spPr>
          <a:xfrm>
            <a:off x="5664200" y="4165600"/>
            <a:ext cx="3657600" cy="2755900"/>
          </a:xfrm>
          <a:prstGeom prst="rect">
            <a:avLst/>
          </a:prstGeom>
          <a:solidFill>
            <a:srgbClr val="000000">
              <a:alpha val="0"/>
            </a:srgbClr>
          </a:solidFill>
        </p:spPr>
        <p:txBody>
          <a:bodyPr lIns="0" tIns="0" rIns="0" bIns="0" rtlCol="0" anchor="ctr"/>
          <a:lstStyle/>
          <a:p>
            <a:pPr indent="0" algn="ctr">
              <a:lnSpc>
                <a:spcPct val="100000"/>
              </a:lnSpc>
              <a:defRPr/>
            </a:pPr>
            <a:r>
              <a:rPr lang="en-US" sz="1600" b="0">
                <a:solidFill>
                  <a:srgbClr val="FFFFFF"/>
                </a:solidFill>
                <a:latin typeface="苹方-简"/>
              </a:rPr>
              <a:t>Establishing clear cost management metrics enables organizations to monitor performance and hold teams accountable for financial outcomes. By regularly reviewing these metrics, companies can identify trends, make informed adjustments, and foster a culture of continuous improvement, ensuring sustained operational excellence.</a:t>
            </a:r>
            <a:endParaRPr lang="en-US" sz="1100"/>
          </a:p>
        </p:txBody>
      </p:sp>
      <p:pic>
        <p:nvPicPr>
          <p:cNvPr id="11" name="Picture 10"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000" r="15000"/>
          <a:stretch>
            <a:fillRect/>
          </a:stretch>
        </p:blipFill>
        <p:spPr>
          <a:xfrm>
            <a:off x="0" y="0"/>
            <a:ext cx="10388600" cy="8267700"/>
          </a:xfrm>
          <a:prstGeom prst="rect">
            <a:avLst/>
          </a:prstGeom>
        </p:spPr>
      </p:pic>
      <p:sp>
        <p:nvSpPr>
          <p:cNvPr id="3" name="AutoShape 3"/>
          <p:cNvSpPr/>
          <p:nvPr/>
        </p:nvSpPr>
        <p:spPr>
          <a:xfrm>
            <a:off x="0" y="0"/>
            <a:ext cx="10388600" cy="8267700"/>
          </a:xfrm>
          <a:prstGeom prst="rect">
            <a:avLst/>
          </a:prstGeom>
          <a:solidFill>
            <a:srgbClr val="000000">
              <a:alpha val="0"/>
            </a:srgbClr>
          </a:solidFill>
        </p:spPr>
      </p:sp>
      <p:pic>
        <p:nvPicPr>
          <p:cNvPr id="4" name="Picture 4"/>
          <p:cNvPicPr>
            <a:picLocks noChangeAspect="1"/>
          </p:cNvPicPr>
          <p:nvPr/>
        </p:nvPicPr>
        <p:blipFill>
          <a:blip r:embed="rId3"/>
          <a:srcRect l="7000" r="7000"/>
          <a:stretch>
            <a:fillRect/>
          </a:stretch>
        </p:blipFill>
        <p:spPr>
          <a:xfrm>
            <a:off x="381000" y="508000"/>
            <a:ext cx="2835575" cy="5848374"/>
          </a:xfrm>
          <a:prstGeom prst="rect">
            <a:avLst/>
          </a:prstGeom>
        </p:spPr>
      </p:pic>
      <p:sp>
        <p:nvSpPr>
          <p:cNvPr id="5" name="AutoShape 5"/>
          <p:cNvSpPr/>
          <p:nvPr/>
        </p:nvSpPr>
        <p:spPr>
          <a:xfrm>
            <a:off x="4445000" y="1549400"/>
            <a:ext cx="5181600" cy="1930400"/>
          </a:xfrm>
          <a:prstGeom prst="rect">
            <a:avLst/>
          </a:prstGeom>
          <a:solidFill>
            <a:srgbClr val="3F52DC">
              <a:alpha val="69804"/>
            </a:srgbClr>
          </a:solidFill>
        </p:spPr>
      </p:sp>
      <p:sp>
        <p:nvSpPr>
          <p:cNvPr id="6" name="AutoShape 6"/>
          <p:cNvSpPr/>
          <p:nvPr/>
        </p:nvSpPr>
        <p:spPr>
          <a:xfrm>
            <a:off x="4445000" y="3683000"/>
            <a:ext cx="5181600" cy="1930400"/>
          </a:xfrm>
          <a:prstGeom prst="rect">
            <a:avLst/>
          </a:prstGeom>
          <a:solidFill>
            <a:srgbClr val="5651E1">
              <a:alpha val="69804"/>
            </a:srgbClr>
          </a:solidFill>
        </p:spPr>
      </p:sp>
      <p:sp>
        <p:nvSpPr>
          <p:cNvPr id="7" name="AutoShape 7"/>
          <p:cNvSpPr/>
          <p:nvPr/>
        </p:nvSpPr>
        <p:spPr>
          <a:xfrm>
            <a:off x="4445000" y="5829300"/>
            <a:ext cx="5181600" cy="1930400"/>
          </a:xfrm>
          <a:prstGeom prst="rect">
            <a:avLst/>
          </a:prstGeom>
          <a:solidFill>
            <a:srgbClr val="3F52DC">
              <a:alpha val="69804"/>
            </a:srgbClr>
          </a:solidFill>
        </p:spPr>
      </p:sp>
      <p:sp>
        <p:nvSpPr>
          <p:cNvPr id="8" name="AutoShape 8"/>
          <p:cNvSpPr/>
          <p:nvPr/>
        </p:nvSpPr>
        <p:spPr>
          <a:xfrm>
            <a:off x="979458" y="855648"/>
            <a:ext cx="2455846" cy="6205548"/>
          </a:xfrm>
          <a:prstGeom prst="rect">
            <a:avLst/>
          </a:prstGeom>
          <a:solidFill>
            <a:srgbClr val="000000">
              <a:alpha val="0"/>
            </a:srgbClr>
          </a:solidFill>
        </p:spPr>
      </p:sp>
      <p:sp>
        <p:nvSpPr>
          <p:cNvPr id="9" name="AutoShape 9"/>
          <p:cNvSpPr/>
          <p:nvPr/>
        </p:nvSpPr>
        <p:spPr>
          <a:xfrm>
            <a:off x="4445000" y="1739900"/>
            <a:ext cx="0" cy="1524000"/>
          </a:xfrm>
          <a:prstGeom prst="rect">
            <a:avLst/>
          </a:prstGeom>
          <a:solidFill>
            <a:srgbClr val="000000"/>
          </a:solidFill>
        </p:spPr>
      </p:sp>
      <p:sp>
        <p:nvSpPr>
          <p:cNvPr id="10" name="AutoShape 10"/>
          <p:cNvSpPr/>
          <p:nvPr/>
        </p:nvSpPr>
        <p:spPr>
          <a:xfrm>
            <a:off x="4445000" y="3886200"/>
            <a:ext cx="0" cy="1524000"/>
          </a:xfrm>
          <a:prstGeom prst="rect">
            <a:avLst/>
          </a:prstGeom>
          <a:solidFill>
            <a:srgbClr val="000000"/>
          </a:solidFill>
        </p:spPr>
      </p:sp>
      <p:sp>
        <p:nvSpPr>
          <p:cNvPr id="11" name="AutoShape 11"/>
          <p:cNvSpPr/>
          <p:nvPr/>
        </p:nvSpPr>
        <p:spPr>
          <a:xfrm>
            <a:off x="4445000" y="6019800"/>
            <a:ext cx="0" cy="1524000"/>
          </a:xfrm>
          <a:prstGeom prst="rect">
            <a:avLst/>
          </a:prstGeom>
          <a:solidFill>
            <a:srgbClr val="000000"/>
          </a:solidFill>
        </p:spPr>
      </p:sp>
      <p:sp>
        <p:nvSpPr>
          <p:cNvPr id="12" name="AutoShape 12"/>
          <p:cNvSpPr/>
          <p:nvPr/>
        </p:nvSpPr>
        <p:spPr>
          <a:xfrm>
            <a:off x="381000" y="0"/>
            <a:ext cx="0" cy="0"/>
          </a:xfrm>
          <a:prstGeom prst="rect">
            <a:avLst/>
          </a:prstGeom>
          <a:solidFill>
            <a:srgbClr val="000000">
              <a:alpha val="0"/>
            </a:srgbClr>
          </a:solidFill>
        </p:spPr>
      </p:sp>
      <p:sp>
        <p:nvSpPr>
          <p:cNvPr id="13" name="TextBox 13"/>
          <p:cNvSpPr txBox="1"/>
          <p:nvPr/>
        </p:nvSpPr>
        <p:spPr>
          <a:xfrm>
            <a:off x="4445000" y="508000"/>
            <a:ext cx="5181600" cy="787400"/>
          </a:xfrm>
          <a:prstGeom prst="rect">
            <a:avLst/>
          </a:prstGeom>
          <a:solidFill>
            <a:srgbClr val="000000">
              <a:alpha val="0"/>
            </a:srgbClr>
          </a:solidFill>
        </p:spPr>
        <p:txBody>
          <a:bodyPr lIns="0" tIns="0" rIns="0" bIns="0" rtlCol="0" anchor="ctr"/>
          <a:lstStyle/>
          <a:p>
            <a:pPr indent="0" algn="l">
              <a:lnSpc>
                <a:spcPct val="100000"/>
              </a:lnSpc>
              <a:defRPr/>
            </a:pPr>
            <a:r>
              <a:rPr lang="en-US" sz="2600" b="1">
                <a:solidFill>
                  <a:srgbClr val="C3E6FF"/>
                </a:solidFill>
                <a:latin typeface="苹方-简"/>
              </a:rPr>
              <a:t>Role of Technology in Enhancing Supply Chain Efficiency</a:t>
            </a:r>
            <a:endParaRPr lang="en-US" sz="1100"/>
          </a:p>
        </p:txBody>
      </p:sp>
      <p:sp>
        <p:nvSpPr>
          <p:cNvPr id="14" name="TextBox 14"/>
          <p:cNvSpPr txBox="1"/>
          <p:nvPr/>
        </p:nvSpPr>
        <p:spPr>
          <a:xfrm>
            <a:off x="4699000" y="18161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Impact of Automation</a:t>
            </a:r>
            <a:endParaRPr lang="en-US" sz="1100"/>
          </a:p>
        </p:txBody>
      </p:sp>
      <p:sp>
        <p:nvSpPr>
          <p:cNvPr id="15" name="TextBox 15"/>
          <p:cNvSpPr txBox="1"/>
          <p:nvPr/>
        </p:nvSpPr>
        <p:spPr>
          <a:xfrm>
            <a:off x="4699000" y="39497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Data-Driven Decision Making</a:t>
            </a:r>
            <a:endParaRPr lang="en-US" sz="1100"/>
          </a:p>
        </p:txBody>
      </p:sp>
      <p:sp>
        <p:nvSpPr>
          <p:cNvPr id="16" name="TextBox 16"/>
          <p:cNvSpPr txBox="1"/>
          <p:nvPr/>
        </p:nvSpPr>
        <p:spPr>
          <a:xfrm>
            <a:off x="4699000" y="6096000"/>
            <a:ext cx="464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Enhanced Collaboration Tools</a:t>
            </a:r>
            <a:endParaRPr lang="en-US" sz="1100"/>
          </a:p>
        </p:txBody>
      </p:sp>
      <p:sp>
        <p:nvSpPr>
          <p:cNvPr id="17" name="TextBox 17"/>
          <p:cNvSpPr txBox="1"/>
          <p:nvPr/>
        </p:nvSpPr>
        <p:spPr>
          <a:xfrm>
            <a:off x="4699000" y="2159000"/>
            <a:ext cx="46482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Automation streamlines processes in the marine supply chain, reducing manual errors and increasing speed. This leads to improved inventory accuracy and faster order fulfillment, ultimately enhancing customer satisfaction and operational reliability.</a:t>
            </a:r>
            <a:endParaRPr lang="en-US" sz="1100"/>
          </a:p>
        </p:txBody>
      </p:sp>
      <p:sp>
        <p:nvSpPr>
          <p:cNvPr id="18" name="TextBox 18"/>
          <p:cNvSpPr txBox="1"/>
          <p:nvPr/>
        </p:nvSpPr>
        <p:spPr>
          <a:xfrm>
            <a:off x="4699000" y="4292600"/>
            <a:ext cx="46482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Utilizing real-time data analytics empowers organizations to make informed decisions quickly. This capability allows for better demand forecasting, inventory management, and responsiveness to market changes, driving overall supply chain efficiency.</a:t>
            </a:r>
            <a:endParaRPr lang="en-US" sz="1100"/>
          </a:p>
        </p:txBody>
      </p:sp>
      <p:sp>
        <p:nvSpPr>
          <p:cNvPr id="19" name="TextBox 19"/>
          <p:cNvSpPr txBox="1"/>
          <p:nvPr/>
        </p:nvSpPr>
        <p:spPr>
          <a:xfrm>
            <a:off x="4699000" y="6438900"/>
            <a:ext cx="4648200" cy="10541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Advanced collaboration platforms facilitate seamless communication among supply chain partners. By sharing critical information in real-time, these tools help mitigate risks, improve coordination, and foster a unified approach to problem-solving in complex logistics scenarios.</a:t>
            </a:r>
            <a:endParaRPr lang="en-US" sz="1100"/>
          </a:p>
        </p:txBody>
      </p:sp>
      <p:pic>
        <p:nvPicPr>
          <p:cNvPr id="20" name="Picture 19"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2"/>
          <a:srcRect l="1000" r="1000"/>
          <a:stretch>
            <a:fillRect/>
          </a:stretch>
        </p:blipFill>
        <p:spPr>
          <a:xfrm>
            <a:off x="0" y="0"/>
            <a:ext cx="10388600" cy="5854700"/>
          </a:xfrm>
          <a:prstGeom prst="rect">
            <a:avLst/>
          </a:prstGeom>
        </p:spPr>
      </p:pic>
      <p:sp>
        <p:nvSpPr>
          <p:cNvPr id="5" name="AutoShape 5"/>
          <p:cNvSpPr/>
          <p:nvPr/>
        </p:nvSpPr>
        <p:spPr>
          <a:xfrm>
            <a:off x="1651000" y="1651000"/>
            <a:ext cx="7086600" cy="393700"/>
          </a:xfrm>
          <a:prstGeom prst="rect">
            <a:avLst/>
          </a:prstGeom>
          <a:solidFill>
            <a:srgbClr val="000000">
              <a:alpha val="0"/>
            </a:srgbClr>
          </a:solidFill>
        </p:spPr>
      </p:sp>
      <p:sp>
        <p:nvSpPr>
          <p:cNvPr id="6" name="AutoShape 6"/>
          <p:cNvSpPr/>
          <p:nvPr/>
        </p:nvSpPr>
        <p:spPr>
          <a:xfrm>
            <a:off x="0" y="0"/>
            <a:ext cx="10388600" cy="5854700"/>
          </a:xfrm>
          <a:prstGeom prst="rect">
            <a:avLst/>
          </a:prstGeom>
          <a:solidFill>
            <a:srgbClr val="000000">
              <a:alpha val="0"/>
            </a:srgbClr>
          </a:solidFill>
        </p:spPr>
      </p:sp>
      <p:sp>
        <p:nvSpPr>
          <p:cNvPr id="7" name="AutoShape 7"/>
          <p:cNvSpPr/>
          <p:nvPr/>
        </p:nvSpPr>
        <p:spPr>
          <a:xfrm>
            <a:off x="0" y="0"/>
            <a:ext cx="10388600" cy="5854700"/>
          </a:xfrm>
          <a:prstGeom prst="rect">
            <a:avLst/>
          </a:prstGeom>
          <a:solidFill>
            <a:srgbClr val="000000">
              <a:alpha val="0"/>
            </a:srgbClr>
          </a:solidFill>
        </p:spPr>
      </p:sp>
      <p:sp>
        <p:nvSpPr>
          <p:cNvPr id="8" name="TextBox 8"/>
          <p:cNvSpPr txBox="1"/>
          <p:nvPr/>
        </p:nvSpPr>
        <p:spPr>
          <a:xfrm>
            <a:off x="1651000" y="2552700"/>
            <a:ext cx="7086600" cy="787400"/>
          </a:xfrm>
          <a:prstGeom prst="rect">
            <a:avLst/>
          </a:prstGeom>
          <a:solidFill>
            <a:srgbClr val="000000">
              <a:alpha val="0"/>
            </a:srgbClr>
          </a:solidFill>
        </p:spPr>
        <p:txBody>
          <a:bodyPr lIns="0" tIns="0" rIns="0" bIns="0" rtlCol="0" anchor="ctr"/>
          <a:lstStyle/>
          <a:p>
            <a:pPr indent="0" algn="ctr">
              <a:lnSpc>
                <a:spcPct val="100000"/>
              </a:lnSpc>
              <a:defRPr/>
            </a:pPr>
            <a:r>
              <a:rPr lang="en-US" sz="2600" b="0">
                <a:solidFill>
                  <a:srgbClr val="FFFFFF"/>
                </a:solidFill>
                <a:latin typeface="苹方-简"/>
              </a:rPr>
              <a:t>Strategies for Cost Reduction in Marine Supply Operations</a:t>
            </a:r>
            <a:endParaRPr lang="en-US" sz="1100"/>
          </a:p>
        </p:txBody>
      </p:sp>
      <p:sp>
        <p:nvSpPr>
          <p:cNvPr id="9" name="TextBox 9"/>
          <p:cNvSpPr txBox="1"/>
          <p:nvPr/>
        </p:nvSpPr>
        <p:spPr>
          <a:xfrm>
            <a:off x="1651000" y="1651000"/>
            <a:ext cx="7086600" cy="393700"/>
          </a:xfrm>
          <a:prstGeom prst="rect">
            <a:avLst/>
          </a:prstGeom>
          <a:solidFill>
            <a:srgbClr val="000000">
              <a:alpha val="0"/>
            </a:srgbClr>
          </a:solidFill>
        </p:spPr>
        <p:txBody>
          <a:bodyPr lIns="0" tIns="0" rIns="0" bIns="0" rtlCol="0" anchor="ctr"/>
          <a:lstStyle/>
          <a:p>
            <a:pPr indent="0" algn="ctr">
              <a:lnSpc>
                <a:spcPct val="100000"/>
              </a:lnSpc>
              <a:defRPr/>
            </a:pPr>
            <a:r>
              <a:rPr lang="en-US" sz="2600" b="1">
                <a:solidFill>
                  <a:srgbClr val="C3E6FF"/>
                </a:solidFill>
                <a:latin typeface="苹方-简"/>
              </a:rPr>
              <a:t>Section 2</a:t>
            </a:r>
            <a:endParaRPr lang="en-US" sz="1100"/>
          </a:p>
        </p:txBody>
      </p:sp>
      <p:pic>
        <p:nvPicPr>
          <p:cNvPr id="10" name="Picture 9" descr="For emails .png"/>
          <p:cNvPicPr>
            <a:picLocks noChangeAspect="1"/>
          </p:cNvPicPr>
          <p:nvPr/>
        </p:nvPicPr>
        <p:blipFill>
          <a:blip r:embed="rId3"/>
          <a:stretch>
            <a:fillRect/>
          </a:stretch>
        </p:blipFill>
        <p:spPr>
          <a:xfrm>
            <a:off x="0" y="0"/>
            <a:ext cx="2235315" cy="4826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00" r="3000"/>
          <a:stretch>
            <a:fillRect/>
          </a:stretch>
        </p:blipFill>
        <p:spPr>
          <a:xfrm>
            <a:off x="0" y="0"/>
            <a:ext cx="10388600" cy="6121400"/>
          </a:xfrm>
          <a:prstGeom prst="rect">
            <a:avLst/>
          </a:prstGeom>
        </p:spPr>
      </p:pic>
      <p:sp>
        <p:nvSpPr>
          <p:cNvPr id="3" name="AutoShape 3"/>
          <p:cNvSpPr/>
          <p:nvPr/>
        </p:nvSpPr>
        <p:spPr>
          <a:xfrm>
            <a:off x="0" y="0"/>
            <a:ext cx="10388600" cy="6121400"/>
          </a:xfrm>
          <a:prstGeom prst="rect">
            <a:avLst/>
          </a:prstGeom>
          <a:solidFill>
            <a:srgbClr val="000000">
              <a:alpha val="0"/>
            </a:srgbClr>
          </a:solidFill>
        </p:spPr>
      </p:sp>
      <p:pic>
        <p:nvPicPr>
          <p:cNvPr id="4" name="Picture 4"/>
          <p:cNvPicPr>
            <a:picLocks noChangeAspect="1"/>
          </p:cNvPicPr>
          <p:nvPr/>
        </p:nvPicPr>
        <p:blipFill>
          <a:blip r:embed="rId3"/>
          <a:srcRect l="5000" r="5000"/>
          <a:stretch>
            <a:fillRect/>
          </a:stretch>
        </p:blipFill>
        <p:spPr>
          <a:xfrm>
            <a:off x="254000" y="1384300"/>
            <a:ext cx="3124200" cy="4216400"/>
          </a:xfrm>
          <a:prstGeom prst="roundRect">
            <a:avLst>
              <a:gd name="adj" fmla="val 6504"/>
            </a:avLst>
          </a:prstGeom>
        </p:spPr>
      </p:pic>
      <p:pic>
        <p:nvPicPr>
          <p:cNvPr id="5" name="Picture 5"/>
          <p:cNvPicPr>
            <a:picLocks noChangeAspect="1"/>
          </p:cNvPicPr>
          <p:nvPr/>
        </p:nvPicPr>
        <p:blipFill>
          <a:blip r:embed="rId3"/>
          <a:srcRect l="5000" r="5000"/>
          <a:stretch>
            <a:fillRect/>
          </a:stretch>
        </p:blipFill>
        <p:spPr>
          <a:xfrm>
            <a:off x="3632200" y="1384300"/>
            <a:ext cx="3124200" cy="4216400"/>
          </a:xfrm>
          <a:prstGeom prst="roundRect">
            <a:avLst>
              <a:gd name="adj" fmla="val 6504"/>
            </a:avLst>
          </a:prstGeom>
        </p:spPr>
      </p:pic>
      <p:pic>
        <p:nvPicPr>
          <p:cNvPr id="6" name="Picture 6"/>
          <p:cNvPicPr>
            <a:picLocks noChangeAspect="1"/>
          </p:cNvPicPr>
          <p:nvPr/>
        </p:nvPicPr>
        <p:blipFill>
          <a:blip r:embed="rId3"/>
          <a:srcRect l="5000" r="5000"/>
          <a:stretch>
            <a:fillRect/>
          </a:stretch>
        </p:blipFill>
        <p:spPr>
          <a:xfrm>
            <a:off x="7010400" y="1384300"/>
            <a:ext cx="3124200" cy="4216400"/>
          </a:xfrm>
          <a:prstGeom prst="roundRect">
            <a:avLst>
              <a:gd name="adj" fmla="val 6504"/>
            </a:avLst>
          </a:prstGeom>
        </p:spPr>
      </p:pic>
      <p:sp>
        <p:nvSpPr>
          <p:cNvPr id="7" name="AutoShape 7"/>
          <p:cNvSpPr/>
          <p:nvPr/>
        </p:nvSpPr>
        <p:spPr>
          <a:xfrm>
            <a:off x="254000" y="1587500"/>
            <a:ext cx="0" cy="711200"/>
          </a:xfrm>
          <a:prstGeom prst="rect">
            <a:avLst/>
          </a:prstGeom>
          <a:solidFill>
            <a:srgbClr val="000000"/>
          </a:solidFill>
        </p:spPr>
      </p:sp>
      <p:sp>
        <p:nvSpPr>
          <p:cNvPr id="8" name="AutoShape 8"/>
          <p:cNvSpPr/>
          <p:nvPr/>
        </p:nvSpPr>
        <p:spPr>
          <a:xfrm>
            <a:off x="3632200" y="1587500"/>
            <a:ext cx="0" cy="711200"/>
          </a:xfrm>
          <a:prstGeom prst="rect">
            <a:avLst/>
          </a:prstGeom>
          <a:solidFill>
            <a:srgbClr val="000000"/>
          </a:solidFill>
        </p:spPr>
      </p:sp>
      <p:sp>
        <p:nvSpPr>
          <p:cNvPr id="9" name="AutoShape 9"/>
          <p:cNvSpPr/>
          <p:nvPr/>
        </p:nvSpPr>
        <p:spPr>
          <a:xfrm>
            <a:off x="7010400" y="1587500"/>
            <a:ext cx="0" cy="711200"/>
          </a:xfrm>
          <a:prstGeom prst="rect">
            <a:avLst/>
          </a:prstGeom>
          <a:solidFill>
            <a:srgbClr val="000000"/>
          </a:solidFill>
        </p:spPr>
      </p:sp>
      <p:sp>
        <p:nvSpPr>
          <p:cNvPr id="10" name="TextBox 10"/>
          <p:cNvSpPr txBox="1"/>
          <p:nvPr/>
        </p:nvSpPr>
        <p:spPr>
          <a:xfrm>
            <a:off x="7620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01</a:t>
            </a:r>
            <a:endParaRPr lang="en-US" sz="1100"/>
          </a:p>
        </p:txBody>
      </p:sp>
      <p:sp>
        <p:nvSpPr>
          <p:cNvPr id="11" name="TextBox 11"/>
          <p:cNvSpPr txBox="1"/>
          <p:nvPr/>
        </p:nvSpPr>
        <p:spPr>
          <a:xfrm>
            <a:off x="41402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02</a:t>
            </a:r>
            <a:endParaRPr lang="en-US" sz="1100"/>
          </a:p>
        </p:txBody>
      </p:sp>
      <p:sp>
        <p:nvSpPr>
          <p:cNvPr id="12" name="TextBox 12"/>
          <p:cNvSpPr txBox="1"/>
          <p:nvPr/>
        </p:nvSpPr>
        <p:spPr>
          <a:xfrm>
            <a:off x="7518400" y="1892300"/>
            <a:ext cx="2108200" cy="546100"/>
          </a:xfrm>
          <a:prstGeom prst="rect">
            <a:avLst/>
          </a:prstGeom>
          <a:solidFill>
            <a:srgbClr val="000000">
              <a:alpha val="0"/>
            </a:srgbClr>
          </a:solidFill>
        </p:spPr>
        <p:txBody>
          <a:bodyPr lIns="0" tIns="0" rIns="0" bIns="0" rtlCol="0" anchor="ctr"/>
          <a:lstStyle/>
          <a:p>
            <a:pPr indent="0" algn="l">
              <a:lnSpc>
                <a:spcPct val="100000"/>
              </a:lnSpc>
              <a:defRPr/>
            </a:pPr>
            <a:r>
              <a:rPr lang="en-US" sz="3600" b="1">
                <a:solidFill>
                  <a:srgbClr val="C3E6FF"/>
                </a:solidFill>
                <a:latin typeface="苹方-简"/>
              </a:rPr>
              <a:t>03</a:t>
            </a:r>
            <a:endParaRPr lang="en-US" sz="1100"/>
          </a:p>
        </p:txBody>
      </p:sp>
      <p:sp>
        <p:nvSpPr>
          <p:cNvPr id="13" name="TextBox 13"/>
          <p:cNvSpPr txBox="1"/>
          <p:nvPr/>
        </p:nvSpPr>
        <p:spPr>
          <a:xfrm>
            <a:off x="254000" y="508000"/>
            <a:ext cx="9880600" cy="419100"/>
          </a:xfrm>
          <a:prstGeom prst="rect">
            <a:avLst/>
          </a:prstGeom>
          <a:solidFill>
            <a:srgbClr val="000000">
              <a:alpha val="0"/>
            </a:srgbClr>
          </a:solidFill>
        </p:spPr>
        <p:txBody>
          <a:bodyPr lIns="0" tIns="0" rIns="0" bIns="0" rtlCol="0" anchor="ctr"/>
          <a:lstStyle/>
          <a:p>
            <a:pPr indent="1016000" algn="ctr">
              <a:lnSpc>
                <a:spcPct val="100000"/>
              </a:lnSpc>
              <a:defRPr/>
            </a:pPr>
            <a:r>
              <a:rPr lang="en-US" sz="2800" b="1" dirty="0">
                <a:solidFill>
                  <a:srgbClr val="C3E6FF"/>
                </a:solidFill>
                <a:latin typeface="苹方-简"/>
              </a:rPr>
              <a:t>Best Practices for Optimizing Procurement Processes</a:t>
            </a:r>
            <a:endParaRPr lang="en-US" sz="1100" dirty="0"/>
          </a:p>
        </p:txBody>
      </p:sp>
      <p:sp>
        <p:nvSpPr>
          <p:cNvPr id="14" name="TextBox 14"/>
          <p:cNvSpPr txBox="1"/>
          <p:nvPr/>
        </p:nvSpPr>
        <p:spPr>
          <a:xfrm>
            <a:off x="762000" y="2565400"/>
            <a:ext cx="2108200" cy="4826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SMART Goal Alignment</a:t>
            </a:r>
            <a:endParaRPr lang="en-US" sz="1100"/>
          </a:p>
        </p:txBody>
      </p:sp>
      <p:sp>
        <p:nvSpPr>
          <p:cNvPr id="15" name="TextBox 15"/>
          <p:cNvSpPr txBox="1"/>
          <p:nvPr/>
        </p:nvSpPr>
        <p:spPr>
          <a:xfrm>
            <a:off x="4140200" y="2565400"/>
            <a:ext cx="210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Technology Integration</a:t>
            </a:r>
            <a:endParaRPr lang="en-US" sz="1100"/>
          </a:p>
        </p:txBody>
      </p:sp>
      <p:sp>
        <p:nvSpPr>
          <p:cNvPr id="16" name="TextBox 16"/>
          <p:cNvSpPr txBox="1"/>
          <p:nvPr/>
        </p:nvSpPr>
        <p:spPr>
          <a:xfrm>
            <a:off x="7518400" y="2565400"/>
            <a:ext cx="21082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Supplier Collaboration</a:t>
            </a:r>
            <a:endParaRPr lang="en-US" sz="1100"/>
          </a:p>
        </p:txBody>
      </p:sp>
      <p:sp>
        <p:nvSpPr>
          <p:cNvPr id="17" name="TextBox 17"/>
          <p:cNvSpPr txBox="1"/>
          <p:nvPr/>
        </p:nvSpPr>
        <p:spPr>
          <a:xfrm>
            <a:off x="762000" y="3187700"/>
            <a:ext cx="2108200" cy="19177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Establishing specific, measurable, achievable, relevant, and time-bound goals ensures procurement activities are aligned with overall business objectives, enhancing focus and performance evaluation across initiatives.</a:t>
            </a:r>
            <a:endParaRPr lang="en-US" sz="1100"/>
          </a:p>
        </p:txBody>
      </p:sp>
      <p:sp>
        <p:nvSpPr>
          <p:cNvPr id="18" name="TextBox 18"/>
          <p:cNvSpPr txBox="1"/>
          <p:nvPr/>
        </p:nvSpPr>
        <p:spPr>
          <a:xfrm>
            <a:off x="4140200" y="2933700"/>
            <a:ext cx="2108200" cy="19177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Utilizing procurement management software and advanced technologies like AI can automate tasks, improve data accuracy, and enable strategic decision-making, ultimately leading to significant cost savings and efficiency.</a:t>
            </a:r>
            <a:endParaRPr lang="en-US" sz="1100"/>
          </a:p>
        </p:txBody>
      </p:sp>
      <p:sp>
        <p:nvSpPr>
          <p:cNvPr id="19" name="TextBox 19"/>
          <p:cNvSpPr txBox="1"/>
          <p:nvPr/>
        </p:nvSpPr>
        <p:spPr>
          <a:xfrm>
            <a:off x="7518400" y="2933700"/>
            <a:ext cx="2108200" cy="17018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BBC9FF"/>
                </a:solidFill>
                <a:latin typeface="苹方-简"/>
              </a:rPr>
              <a:t>Building strong relationships with suppliers through regular communication and performance reviews fosters trust and reliability, allowing for better negotiation terms and innovative solutions to supply chain challenges.</a:t>
            </a:r>
            <a:endParaRPr lang="en-US" sz="1100"/>
          </a:p>
        </p:txBody>
      </p:sp>
      <p:pic>
        <p:nvPicPr>
          <p:cNvPr id="20" name="Picture 19" descr="For emails .png"/>
          <p:cNvPicPr>
            <a:picLocks noChangeAspect="1"/>
          </p:cNvPicPr>
          <p:nvPr/>
        </p:nvPicPr>
        <p:blipFill>
          <a:blip r:embed="rId4"/>
          <a:stretch>
            <a:fillRect/>
          </a:stretch>
        </p:blipFill>
        <p:spPr>
          <a:xfrm>
            <a:off x="0" y="0"/>
            <a:ext cx="2000264" cy="4318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 r="1000"/>
          <a:stretch>
            <a:fillRect/>
          </a:stretch>
        </p:blipFill>
        <p:spPr>
          <a:xfrm>
            <a:off x="0" y="0"/>
            <a:ext cx="10388600" cy="5854700"/>
          </a:xfrm>
          <a:prstGeom prst="rect">
            <a:avLst/>
          </a:prstGeom>
        </p:spPr>
      </p:pic>
      <p:sp>
        <p:nvSpPr>
          <p:cNvPr id="3" name="AutoShape 3"/>
          <p:cNvSpPr/>
          <p:nvPr/>
        </p:nvSpPr>
        <p:spPr>
          <a:xfrm>
            <a:off x="0" y="0"/>
            <a:ext cx="10388600" cy="5854700"/>
          </a:xfrm>
          <a:prstGeom prst="rect">
            <a:avLst/>
          </a:prstGeom>
          <a:solidFill>
            <a:srgbClr val="000000">
              <a:alpha val="0"/>
            </a:srgbClr>
          </a:solidFill>
        </p:spPr>
      </p:sp>
      <p:pic>
        <p:nvPicPr>
          <p:cNvPr id="4" name="Picture 4"/>
          <p:cNvPicPr>
            <a:picLocks noChangeAspect="1"/>
          </p:cNvPicPr>
          <p:nvPr/>
        </p:nvPicPr>
        <p:blipFill>
          <a:blip r:embed="rId3"/>
          <a:srcRect/>
          <a:stretch>
            <a:fillRect/>
          </a:stretch>
        </p:blipFill>
        <p:spPr>
          <a:xfrm>
            <a:off x="1016000" y="1016000"/>
            <a:ext cx="3810000" cy="3810000"/>
          </a:xfrm>
          <a:prstGeom prst="roundRect">
            <a:avLst>
              <a:gd name="adj" fmla="val 6000"/>
            </a:avLst>
          </a:prstGeom>
        </p:spPr>
      </p:pic>
      <p:sp>
        <p:nvSpPr>
          <p:cNvPr id="5" name="AutoShape 5"/>
          <p:cNvSpPr/>
          <p:nvPr/>
        </p:nvSpPr>
        <p:spPr>
          <a:xfrm>
            <a:off x="5410200" y="2794000"/>
            <a:ext cx="3810000" cy="1638300"/>
          </a:xfrm>
          <a:prstGeom prst="rect">
            <a:avLst/>
          </a:prstGeom>
          <a:solidFill>
            <a:srgbClr val="000000">
              <a:alpha val="0"/>
            </a:srgbClr>
          </a:solidFill>
        </p:spPr>
      </p:sp>
      <p:sp>
        <p:nvSpPr>
          <p:cNvPr id="6" name="AutoShape 6"/>
          <p:cNvSpPr/>
          <p:nvPr/>
        </p:nvSpPr>
        <p:spPr>
          <a:xfrm>
            <a:off x="1016000" y="1016000"/>
            <a:ext cx="3810000" cy="3810000"/>
          </a:xfrm>
          <a:prstGeom prst="rect">
            <a:avLst/>
          </a:prstGeom>
          <a:solidFill>
            <a:srgbClr val="000000">
              <a:alpha val="0"/>
            </a:srgbClr>
          </a:solidFill>
        </p:spPr>
      </p:sp>
      <p:sp>
        <p:nvSpPr>
          <p:cNvPr id="7" name="AutoShape 7"/>
          <p:cNvSpPr/>
          <p:nvPr/>
        </p:nvSpPr>
        <p:spPr>
          <a:xfrm>
            <a:off x="5410200" y="2641600"/>
            <a:ext cx="635000" cy="25400"/>
          </a:xfrm>
          <a:prstGeom prst="rect">
            <a:avLst/>
          </a:prstGeom>
          <a:solidFill>
            <a:srgbClr val="FFFFFF"/>
          </a:solidFill>
        </p:spPr>
      </p:sp>
      <p:sp>
        <p:nvSpPr>
          <p:cNvPr id="8" name="TextBox 8"/>
          <p:cNvSpPr txBox="1"/>
          <p:nvPr/>
        </p:nvSpPr>
        <p:spPr>
          <a:xfrm>
            <a:off x="5410200" y="1270000"/>
            <a:ext cx="3810000" cy="1270000"/>
          </a:xfrm>
          <a:prstGeom prst="rect">
            <a:avLst/>
          </a:prstGeom>
          <a:solidFill>
            <a:srgbClr val="000000">
              <a:alpha val="0"/>
            </a:srgbClr>
          </a:solidFill>
        </p:spPr>
        <p:txBody>
          <a:bodyPr lIns="0" tIns="0" rIns="0" bIns="0" rtlCol="0" anchor="ctr"/>
          <a:lstStyle/>
          <a:p>
            <a:pPr indent="0" algn="l">
              <a:lnSpc>
                <a:spcPct val="100000"/>
              </a:lnSpc>
              <a:defRPr/>
            </a:pPr>
            <a:r>
              <a:rPr lang="en-US" sz="2800" b="1">
                <a:solidFill>
                  <a:srgbClr val="FFFFFF"/>
                </a:solidFill>
                <a:latin typeface="苹方-简"/>
              </a:rPr>
              <a:t>Leveraging Strategic Partnerships for Cost Efficiency</a:t>
            </a:r>
            <a:endParaRPr lang="en-US" sz="1100"/>
          </a:p>
        </p:txBody>
      </p:sp>
      <p:sp>
        <p:nvSpPr>
          <p:cNvPr id="9" name="TextBox 9"/>
          <p:cNvSpPr txBox="1"/>
          <p:nvPr/>
        </p:nvSpPr>
        <p:spPr>
          <a:xfrm>
            <a:off x="5410200" y="2794000"/>
            <a:ext cx="3810000" cy="241300"/>
          </a:xfrm>
          <a:prstGeom prst="rect">
            <a:avLst/>
          </a:prstGeom>
          <a:solidFill>
            <a:srgbClr val="000000">
              <a:alpha val="0"/>
            </a:srgbClr>
          </a:solidFill>
        </p:spPr>
        <p:txBody>
          <a:bodyPr lIns="0" tIns="0" rIns="0" bIns="0" rtlCol="0" anchor="ctr"/>
          <a:lstStyle/>
          <a:p>
            <a:pPr indent="0" algn="l">
              <a:lnSpc>
                <a:spcPct val="100000"/>
              </a:lnSpc>
              <a:defRPr/>
            </a:pPr>
            <a:r>
              <a:rPr lang="en-US" sz="1600" b="1">
                <a:solidFill>
                  <a:srgbClr val="FFFFFF"/>
                </a:solidFill>
                <a:latin typeface="苹方-简"/>
              </a:rPr>
              <a:t>Enhanced Operational Synergy</a:t>
            </a:r>
            <a:endParaRPr lang="en-US" sz="1100"/>
          </a:p>
        </p:txBody>
      </p:sp>
      <p:sp>
        <p:nvSpPr>
          <p:cNvPr id="10" name="TextBox 10"/>
          <p:cNvSpPr txBox="1"/>
          <p:nvPr/>
        </p:nvSpPr>
        <p:spPr>
          <a:xfrm>
            <a:off x="5410200" y="3175000"/>
            <a:ext cx="3810000" cy="1270000"/>
          </a:xfrm>
          <a:prstGeom prst="rect">
            <a:avLst/>
          </a:prstGeom>
          <a:solidFill>
            <a:srgbClr val="000000">
              <a:alpha val="0"/>
            </a:srgbClr>
          </a:solidFill>
        </p:spPr>
        <p:txBody>
          <a:bodyPr lIns="0" tIns="0" rIns="0" bIns="0" rtlCol="0" anchor="ctr"/>
          <a:lstStyle/>
          <a:p>
            <a:pPr indent="0" algn="l">
              <a:lnSpc>
                <a:spcPct val="100000"/>
              </a:lnSpc>
              <a:defRPr/>
            </a:pPr>
            <a:r>
              <a:rPr lang="en-US" sz="1400" b="0">
                <a:solidFill>
                  <a:srgbClr val="FFFFFF"/>
                </a:solidFill>
                <a:latin typeface="苹方-简"/>
              </a:rPr>
              <a:t>Strategic partnerships enable organizations to combine their strengths, leading to improved operational synergy that reduces redundancies, optimizes resource allocation, and ultimately drives down costs while enhancing service delivery across the marine supply chain.</a:t>
            </a:r>
            <a:endParaRPr lang="en-US" sz="1100"/>
          </a:p>
        </p:txBody>
      </p:sp>
      <p:pic>
        <p:nvPicPr>
          <p:cNvPr id="11" name="Picture 10" descr="For emails .png"/>
          <p:cNvPicPr>
            <a:picLocks noChangeAspect="1"/>
          </p:cNvPicPr>
          <p:nvPr/>
        </p:nvPicPr>
        <p:blipFill>
          <a:blip r:embed="rId4"/>
          <a:stretch>
            <a:fillRect/>
          </a:stretch>
        </p:blipFill>
        <p:spPr>
          <a:xfrm>
            <a:off x="0" y="0"/>
            <a:ext cx="2235315" cy="48262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1001</Words>
  <Application>Microsoft Office PowerPoint</Application>
  <PresentationFormat>Custom</PresentationFormat>
  <Paragraphs>81</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Kostyantyn Prokofyev</cp:lastModifiedBy>
  <cp:revision>7</cp:revision>
  <dcterms:created xsi:type="dcterms:W3CDTF">2006-08-16T00:00:00Z</dcterms:created>
  <dcterms:modified xsi:type="dcterms:W3CDTF">2024-12-12T14:17:54Z</dcterms:modified>
</cp:coreProperties>
</file>