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58" r:id="rId4"/>
    <p:sldId id="306" r:id="rId5"/>
    <p:sldId id="290" r:id="rId6"/>
    <p:sldId id="286" r:id="rId7"/>
    <p:sldId id="301" r:id="rId8"/>
    <p:sldId id="294" r:id="rId9"/>
    <p:sldId id="302" r:id="rId10"/>
    <p:sldId id="299" r:id="rId11"/>
    <p:sldId id="296" r:id="rId12"/>
    <p:sldId id="291" r:id="rId13"/>
    <p:sldId id="307" r:id="rId14"/>
    <p:sldId id="293" r:id="rId15"/>
    <p:sldId id="303" r:id="rId16"/>
    <p:sldId id="298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189DF-844E-41F5-B9CE-8872EEA1F7E5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5B4E-A02F-4A1A-BB88-DEE16677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9794-327E-0D8C-F541-E8CCE187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92597-1F4F-31A2-F325-AD2068937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1300D-05A7-3C5E-52CC-EA24DDF1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E3327-A6C1-F6BA-BD27-6950789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809EA-3478-9C87-D544-E03078E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8972-80FC-F5D1-A65C-FC660E11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8ADDA-2680-99F1-62AB-5661EC3C7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B0998-3C9C-2AE8-F502-6ECD1A7F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0BCF4-2078-C592-A2AE-B112D515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9EFC5-FC43-7E25-B999-38ED412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2BAB9-E2A9-4542-59BC-CB213DCEF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2EAAE-5DDE-54FA-7C25-5182DADC4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09318-FB5B-BBF2-D26E-D66A114F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3937-E344-52FA-530A-64F0B016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DB88-9EC4-049B-C2F7-A6359030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4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92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85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7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3BE4-D358-C607-828C-5D76165F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F566D-AE5C-6EF4-A8C2-7F3A6B8D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40F60-A45C-7817-D48B-0BAD2D89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EC375-CA74-3D74-238B-B11523FB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F6BAB-659A-52BD-5220-A60FF06C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6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4C07-320B-1B50-D788-B92841F8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1850D-64B6-AE90-D92E-9B96F469C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0EFF8-16AF-B935-AFA0-225371DC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DB363-58A0-1CC4-FBEC-F8C6B2AE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C0091-1633-1856-05DF-E5AA888F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CE57-1917-93CB-3183-1F5C36DA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C97E0-1889-EC3B-DBEA-9CB1E86A7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243E8-64A3-BA0B-828F-F5A62357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1D398-DC4C-10F3-DF20-32351A41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B7BD5-A995-588D-6154-CB8AABCF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3C7E7-DD52-CEAF-88B8-3B11DED8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76DC-56B8-C7FD-F039-20E6DD4C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FB25E-B278-D770-3CBF-42D517183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9A6CA-553E-A48E-6B7F-14839BEB2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5E07C-9A07-6474-6CA2-48699A1EE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26025-FB2B-E82A-2E99-CD88E10CD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87C43-E1F5-2F9A-81B3-7DCFCD61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9B60D-3193-ABEB-87A7-557AAF72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516E2-081C-06E0-8551-C743BB1B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7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0D8B-A603-1746-3545-8BEBCBB1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7A7DB-3A22-1631-86FE-FAE2C783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35679-7C81-2EFF-5D3A-28EF2D32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04499-B2BA-C376-4C38-EBA3DA71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8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7B553-7A18-A6E5-D506-013DB018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6F760-6D4F-07B1-6534-2303E5C6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6CDC-17F3-9015-E04F-82BD3111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ECB4-54EE-0217-D13E-8CEF6702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9666-6243-111F-4454-8F5ED6A2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8A1A9-7C46-0B95-6EF9-1F079C9E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CC91-BAFD-B7DA-F4EF-02929D2A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D2601-B664-093E-F091-535EA0DE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D1690-8B68-17BE-83FD-C430A5C3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18D0-F9EC-1030-576D-7F1F6909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381B6-F948-A27C-2083-C0A49B493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72C5E-B9F1-2F6C-24F0-5598DB91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F06F4-9757-6309-A825-C5716D8C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5989F-05A3-8DBE-1D64-33A99779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896E-3E6C-4A38-F2B6-9010DB0C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81226-E73C-EA26-53DF-1A2316F5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913D-C054-42CC-AFFE-0B6CF647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57B50-0056-E9EE-5358-31938A3B0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7B24-BBAB-43E7-B627-9963CC3C0F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129A-28B4-6284-1D06-526250BBA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0ABE2-54A2-DE0C-4C42-A6A236BA5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DC31-0068-46F7-8640-EC8FCA54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58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407A4-8F12-80B4-3D8D-CC4CFA6D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" y="0"/>
            <a:ext cx="12160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9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FCF0E-02D4-ACD4-FE9A-8AEF6DA70D55}"/>
              </a:ext>
            </a:extLst>
          </p:cNvPr>
          <p:cNvSpPr txBox="1"/>
          <p:nvPr/>
        </p:nvSpPr>
        <p:spPr>
          <a:xfrm>
            <a:off x="859313" y="426128"/>
            <a:ext cx="858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lantagenet Cherokee" panose="02020602070100000000" pitchFamily="18" charset="0"/>
              </a:rPr>
              <a:t>Global Engineering &amp; Construction Company</a:t>
            </a:r>
            <a:endParaRPr lang="en-US" sz="3200" dirty="0">
              <a:latin typeface="Plantagenet Cherokee" panose="02020602070100000000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A3B12-CE3F-D595-FC88-4A6A4BCD9CEF}"/>
              </a:ext>
            </a:extLst>
          </p:cNvPr>
          <p:cNvSpPr txBox="1"/>
          <p:nvPr/>
        </p:nvSpPr>
        <p:spPr>
          <a:xfrm>
            <a:off x="859313" y="1118663"/>
            <a:ext cx="109873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Plantagenet Cherokee" panose="02020602070100000000" pitchFamily="18" charset="0"/>
              </a:rPr>
              <a:t>Phase 1: </a:t>
            </a:r>
            <a:r>
              <a:rPr lang="en-US" sz="2800" dirty="0">
                <a:latin typeface="Plantagenet Cherokee" panose="02020602070100000000" pitchFamily="18" charset="0"/>
              </a:rPr>
              <a:t>New integrated</a:t>
            </a:r>
            <a:r>
              <a:rPr lang="en-US" sz="2800" b="1" dirty="0">
                <a:latin typeface="Plantagenet Cherokee" panose="02020602070100000000" pitchFamily="18" charset="0"/>
              </a:rPr>
              <a:t> </a:t>
            </a:r>
            <a:r>
              <a:rPr lang="en-US" sz="2800" dirty="0">
                <a:latin typeface="Plantagenet Cherokee" panose="02020602070100000000" pitchFamily="18" charset="0"/>
              </a:rPr>
              <a:t>desalination + SDS facilities</a:t>
            </a:r>
          </a:p>
          <a:p>
            <a:r>
              <a:rPr lang="en-US" sz="2800" b="1" dirty="0">
                <a:latin typeface="Plantagenet Cherokee" panose="02020602070100000000" pitchFamily="18" charset="0"/>
              </a:rPr>
              <a:t>Phase 2: </a:t>
            </a:r>
            <a:r>
              <a:rPr lang="en-US" sz="2800" dirty="0">
                <a:latin typeface="Plantagenet Cherokee" panose="02020602070100000000" pitchFamily="18" charset="0"/>
              </a:rPr>
              <a:t>Retrofit existing desalination plants with SDS ZLD systems</a:t>
            </a:r>
          </a:p>
          <a:p>
            <a:r>
              <a:rPr lang="en-US" sz="2800" b="1" dirty="0">
                <a:latin typeface="Plantagenet Cherokee" panose="02020602070100000000" pitchFamily="18" charset="0"/>
              </a:rPr>
              <a:t>Phase 3: </a:t>
            </a:r>
            <a:r>
              <a:rPr lang="en-US" sz="2800" dirty="0">
                <a:latin typeface="Plantagenet Cherokee" panose="02020602070100000000" pitchFamily="18" charset="0"/>
              </a:rPr>
              <a:t>Micro-desalination market expansion </a:t>
            </a:r>
          </a:p>
          <a:p>
            <a:r>
              <a:rPr lang="en-US" sz="2800" b="1" dirty="0">
                <a:latin typeface="Plantagenet Cherokee" panose="02020602070100000000" pitchFamily="18" charset="0"/>
              </a:rPr>
              <a:t>Phase 4: </a:t>
            </a:r>
            <a:r>
              <a:rPr lang="en-US" sz="2800" dirty="0">
                <a:latin typeface="Plantagenet Cherokee" panose="02020602070100000000" pitchFamily="18" charset="0"/>
              </a:rPr>
              <a:t>International leasing, licensing and franchising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40447-2537-D85A-F9A1-C1EDA7876397}"/>
              </a:ext>
            </a:extLst>
          </p:cNvPr>
          <p:cNvSpPr txBox="1"/>
          <p:nvPr/>
        </p:nvSpPr>
        <p:spPr>
          <a:xfrm>
            <a:off x="859313" y="3042305"/>
            <a:ext cx="3567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lantagenet Cherokee" panose="02020602070100000000" pitchFamily="18" charset="0"/>
              </a:rPr>
              <a:t>Target Customers:</a:t>
            </a:r>
            <a:endParaRPr lang="en-US" sz="3200" dirty="0">
              <a:latin typeface="Plantagenet Cherokee" panose="02020602070100000000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5FD47-6275-7816-71D3-6A9E75159EAB}"/>
              </a:ext>
            </a:extLst>
          </p:cNvPr>
          <p:cNvSpPr txBox="1"/>
          <p:nvPr/>
        </p:nvSpPr>
        <p:spPr>
          <a:xfrm>
            <a:off x="859313" y="3734840"/>
            <a:ext cx="9050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Countries, communities and businesses seeking water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7441C-AA89-FE4C-04FA-FB8B32B01689}"/>
              </a:ext>
            </a:extLst>
          </p:cNvPr>
          <p:cNvSpPr txBox="1"/>
          <p:nvPr/>
        </p:nvSpPr>
        <p:spPr>
          <a:xfrm>
            <a:off x="859313" y="4365820"/>
            <a:ext cx="6322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Existing desalination plant operators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E0E8D-8544-7227-653A-603DBDF31ACD}"/>
              </a:ext>
            </a:extLst>
          </p:cNvPr>
          <p:cNvSpPr txBox="1"/>
          <p:nvPr/>
        </p:nvSpPr>
        <p:spPr>
          <a:xfrm>
            <a:off x="859313" y="4996800"/>
            <a:ext cx="679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Water utilities seeking ZLD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EE6F1-1975-606B-82AA-7FA30835B507}"/>
              </a:ext>
            </a:extLst>
          </p:cNvPr>
          <p:cNvSpPr txBox="1"/>
          <p:nvPr/>
        </p:nvSpPr>
        <p:spPr>
          <a:xfrm>
            <a:off x="859313" y="5627780"/>
            <a:ext cx="6295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Power plants and industrial facilities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FC324-7D0A-5640-5D7E-E479C3BB1AED}"/>
              </a:ext>
            </a:extLst>
          </p:cNvPr>
          <p:cNvSpPr txBox="1"/>
          <p:nvPr/>
        </p:nvSpPr>
        <p:spPr>
          <a:xfrm>
            <a:off x="859313" y="625875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Ocean going 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B9D0B-FF39-1B57-6671-B4271AFF411C}"/>
              </a:ext>
            </a:extLst>
          </p:cNvPr>
          <p:cNvSpPr txBox="1"/>
          <p:nvPr/>
        </p:nvSpPr>
        <p:spPr>
          <a:xfrm>
            <a:off x="337352" y="133702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07055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87006C-1D2D-4B7D-B4B4-585D6A75C304}"/>
              </a:ext>
            </a:extLst>
          </p:cNvPr>
          <p:cNvSpPr txBox="1"/>
          <p:nvPr/>
        </p:nvSpPr>
        <p:spPr>
          <a:xfrm>
            <a:off x="621437" y="170017"/>
            <a:ext cx="7742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Plantagenet Cherokee" panose="02020602070100000000" pitchFamily="18" charset="0"/>
              </a:rPr>
              <a:t>Multiple Revenue Streams = Profitability</a:t>
            </a:r>
            <a:endParaRPr lang="en-US" sz="3200" b="0" i="0" u="none" strike="noStrike" baseline="0" dirty="0">
              <a:solidFill>
                <a:srgbClr val="00000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B9746-93F7-D2E9-1186-1613D4F4E8C7}"/>
              </a:ext>
            </a:extLst>
          </p:cNvPr>
          <p:cNvSpPr txBox="1"/>
          <p:nvPr/>
        </p:nvSpPr>
        <p:spPr>
          <a:xfrm>
            <a:off x="621437" y="923923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Plantagenet Cherokee" panose="02020602070100000000" pitchFamily="18" charset="0"/>
              </a:rPr>
              <a:t>Revenue Sources:</a:t>
            </a:r>
            <a:endParaRPr lang="en-US" sz="2800" dirty="0">
              <a:latin typeface="Plantagenet Cherokee" panose="02020602070100000000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33245-C60F-2964-E863-001C8CB344BE}"/>
              </a:ext>
            </a:extLst>
          </p:cNvPr>
          <p:cNvSpPr txBox="1"/>
          <p:nvPr/>
        </p:nvSpPr>
        <p:spPr>
          <a:xfrm>
            <a:off x="621437" y="2308625"/>
            <a:ext cx="1021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Plantagenet Cherokee" panose="02020602070100000000" pitchFamily="18" charset="0"/>
              </a:rPr>
              <a:t>2. Equipment Operation/Sales/Lease/Licensing -</a:t>
            </a:r>
            <a:r>
              <a:rPr lang="en-US" sz="2800" dirty="0">
                <a:latin typeface="Plantagenet Cherokee" panose="02020602070100000000" pitchFamily="18" charset="0"/>
              </a:rPr>
              <a:t> SDSs globally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F39D6-FAFC-AEDC-F8E1-E263800C24AF}"/>
              </a:ext>
            </a:extLst>
          </p:cNvPr>
          <p:cNvSpPr txBox="1"/>
          <p:nvPr/>
        </p:nvSpPr>
        <p:spPr>
          <a:xfrm>
            <a:off x="621437" y="1616274"/>
            <a:ext cx="1110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lantagenet Cherokee" panose="02020602070100000000" pitchFamily="18" charset="0"/>
              </a:rPr>
              <a:t>1. </a:t>
            </a:r>
            <a:r>
              <a:rPr lang="en-US" sz="2800" b="1" dirty="0">
                <a:latin typeface="Plantagenet Cherokee" panose="02020602070100000000" pitchFamily="18" charset="0"/>
              </a:rPr>
              <a:t>Engineering and Construction </a:t>
            </a:r>
            <a:r>
              <a:rPr lang="en-US" sz="2800" dirty="0">
                <a:latin typeface="Plantagenet Cherokee" panose="02020602070100000000" pitchFamily="18" charset="0"/>
              </a:rPr>
              <a:t>- Design, install, maintain facilities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9CE49-7F4C-AF05-7B94-60CC29A44E5F}"/>
              </a:ext>
            </a:extLst>
          </p:cNvPr>
          <p:cNvSpPr txBox="1"/>
          <p:nvPr/>
        </p:nvSpPr>
        <p:spPr>
          <a:xfrm>
            <a:off x="621437" y="3000976"/>
            <a:ext cx="10238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lantagenet Cherokee" panose="02020602070100000000" pitchFamily="18" charset="0"/>
              </a:rPr>
              <a:t>3. </a:t>
            </a:r>
            <a:r>
              <a:rPr lang="en-US" sz="2800" b="1" dirty="0">
                <a:latin typeface="Plantagenet Cherokee" panose="02020602070100000000" pitchFamily="18" charset="0"/>
              </a:rPr>
              <a:t>Distilled Water Sales </a:t>
            </a:r>
            <a:r>
              <a:rPr lang="en-US" sz="2800" dirty="0">
                <a:latin typeface="Plantagenet Cherokee" panose="02020602070100000000" pitchFamily="18" charset="0"/>
              </a:rPr>
              <a:t>- Premium pricing for ultra-pure water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5CC56-C045-EABF-186F-0F557212F167}"/>
              </a:ext>
            </a:extLst>
          </p:cNvPr>
          <p:cNvSpPr txBox="1"/>
          <p:nvPr/>
        </p:nvSpPr>
        <p:spPr>
          <a:xfrm>
            <a:off x="621437" y="3693327"/>
            <a:ext cx="942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Plantagenet Cherokee" panose="02020602070100000000" pitchFamily="18" charset="0"/>
              </a:rPr>
              <a:t>4. Salt - </a:t>
            </a:r>
            <a:r>
              <a:rPr lang="en-US" sz="2800" dirty="0">
                <a:latin typeface="Plantagenet Cherokee" panose="02020602070100000000" pitchFamily="18" charset="0"/>
              </a:rPr>
              <a:t>Secondary Market with gourmet market potential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15463-300F-7443-3CF6-8997D53AE392}"/>
              </a:ext>
            </a:extLst>
          </p:cNvPr>
          <p:cNvSpPr txBox="1"/>
          <p:nvPr/>
        </p:nvSpPr>
        <p:spPr>
          <a:xfrm>
            <a:off x="621437" y="4385678"/>
            <a:ext cx="963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lantagenet Cherokee" panose="02020602070100000000" pitchFamily="18" charset="0"/>
              </a:rPr>
              <a:t>5. </a:t>
            </a:r>
            <a:r>
              <a:rPr lang="en-US" sz="2800" b="1" dirty="0">
                <a:latin typeface="Plantagenet Cherokee" panose="02020602070100000000" pitchFamily="18" charset="0"/>
              </a:rPr>
              <a:t>Agrivoltaic Integration </a:t>
            </a:r>
            <a:r>
              <a:rPr lang="en-US" sz="2800" dirty="0">
                <a:latin typeface="Plantagenet Cherokee" panose="02020602070100000000" pitchFamily="18" charset="0"/>
              </a:rPr>
              <a:t>- Additional agricultural revenue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A21F8-DC1D-22C7-669B-02B1F6523CFC}"/>
              </a:ext>
            </a:extLst>
          </p:cNvPr>
          <p:cNvSpPr txBox="1"/>
          <p:nvPr/>
        </p:nvSpPr>
        <p:spPr>
          <a:xfrm>
            <a:off x="621437" y="5078027"/>
            <a:ext cx="11343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Plantagenet Cherokee" panose="02020602070100000000" pitchFamily="18" charset="0"/>
              </a:rPr>
              <a:t>Financial Advantage: </a:t>
            </a:r>
            <a:r>
              <a:rPr lang="en-US" sz="2800" dirty="0">
                <a:latin typeface="Plantagenet Cherokee" panose="02020602070100000000" pitchFamily="18" charset="0"/>
              </a:rPr>
              <a:t>Revenue-generating vs. cost-center ZLD systems</a:t>
            </a:r>
          </a:p>
          <a:p>
            <a:r>
              <a:rPr lang="en-US" sz="2800" b="1" dirty="0">
                <a:latin typeface="Plantagenet Cherokee" panose="02020602070100000000" pitchFamily="18" charset="0"/>
              </a:rPr>
              <a:t>Payback Period: </a:t>
            </a:r>
            <a:r>
              <a:rPr lang="en-US" sz="2800" dirty="0">
                <a:latin typeface="Plantagenet Cherokee" panose="02020602070100000000" pitchFamily="18" charset="0"/>
              </a:rPr>
              <a:t>≤10 years (vs. perpetual costs for traditional systems)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61C2F-E0A3-996A-15E4-2C08C683E4FA}"/>
              </a:ext>
            </a:extLst>
          </p:cNvPr>
          <p:cNvSpPr txBox="1"/>
          <p:nvPr/>
        </p:nvSpPr>
        <p:spPr>
          <a:xfrm>
            <a:off x="9378385" y="285361"/>
            <a:ext cx="14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Sales Strategy</a:t>
            </a:r>
          </a:p>
        </p:txBody>
      </p:sp>
    </p:spTree>
    <p:extLst>
      <p:ext uri="{BB962C8B-B14F-4D97-AF65-F5344CB8AC3E}">
        <p14:creationId xmlns:p14="http://schemas.microsoft.com/office/powerpoint/2010/main" val="92492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34847-FEE9-6E4D-BD78-8F22DF639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35"/>
            <a:ext cx="121920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6B46B-36CD-C310-264E-37E09C113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3" y="1116753"/>
            <a:ext cx="9515475" cy="71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5E4F1-4CAF-FD95-11C3-9DF9FA0A2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1988845"/>
            <a:ext cx="11687175" cy="47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9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14A994-70EC-FC48-18CC-72E4E75C617D}"/>
              </a:ext>
            </a:extLst>
          </p:cNvPr>
          <p:cNvSpPr txBox="1"/>
          <p:nvPr/>
        </p:nvSpPr>
        <p:spPr>
          <a:xfrm>
            <a:off x="44388" y="500434"/>
            <a:ext cx="4171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lantagenet Cherokee" panose="02020602070100000000" pitchFamily="18" charset="0"/>
              </a:rPr>
              <a:t>Economic Advantage:</a:t>
            </a:r>
            <a:endParaRPr lang="en-US" sz="3200" dirty="0">
              <a:latin typeface="Plantagenet Cherokee" panose="02020602070100000000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47752-C23D-2D9A-4E7A-9E1890DEEF1F}"/>
              </a:ext>
            </a:extLst>
          </p:cNvPr>
          <p:cNvSpPr txBox="1"/>
          <p:nvPr/>
        </p:nvSpPr>
        <p:spPr>
          <a:xfrm>
            <a:off x="44388" y="1122347"/>
            <a:ext cx="4711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Profit-generating vs. cost </a:t>
            </a:r>
          </a:p>
          <a:p>
            <a:r>
              <a:rPr lang="en-US" sz="2800" dirty="0">
                <a:latin typeface="Plantagenet Cherokee" panose="02020602070100000000" pitchFamily="18" charset="0"/>
              </a:rPr>
              <a:t>    consuming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A6FCD-2F5C-7891-7C08-41B496C4F7A6}"/>
              </a:ext>
            </a:extLst>
          </p:cNvPr>
          <p:cNvSpPr txBox="1"/>
          <p:nvPr/>
        </p:nvSpPr>
        <p:spPr>
          <a:xfrm>
            <a:off x="44388" y="2113592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Multiple revenue streams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4C46D-F62A-2CA3-1D58-A448ABBF90BE}"/>
              </a:ext>
            </a:extLst>
          </p:cNvPr>
          <p:cNvSpPr txBox="1"/>
          <p:nvPr/>
        </p:nvSpPr>
        <p:spPr>
          <a:xfrm>
            <a:off x="44388" y="2673950"/>
            <a:ext cx="5902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100% Sustainable and Profitable </a:t>
            </a:r>
          </a:p>
          <a:p>
            <a:r>
              <a:rPr lang="en-US" sz="2800" dirty="0">
                <a:latin typeface="Plantagenet Cherokee" panose="02020602070100000000" pitchFamily="18" charset="0"/>
              </a:rPr>
              <a:t>    with Solar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1714A-766B-E712-18B1-3CB9CD897DF7}"/>
              </a:ext>
            </a:extLst>
          </p:cNvPr>
          <p:cNvSpPr txBox="1"/>
          <p:nvPr/>
        </p:nvSpPr>
        <p:spPr>
          <a:xfrm>
            <a:off x="44388" y="3665195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lantagenet Cherokee" panose="02020602070100000000" pitchFamily="18" charset="0"/>
              </a:rPr>
              <a:t>Market Position:</a:t>
            </a:r>
            <a:endParaRPr lang="en-US" sz="3200" dirty="0">
              <a:latin typeface="Plantagenet Cherokee" panose="020206020701000000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30B2F-1A7B-ABDB-F3A7-5F8817375F0D}"/>
              </a:ext>
            </a:extLst>
          </p:cNvPr>
          <p:cNvSpPr txBox="1"/>
          <p:nvPr/>
        </p:nvSpPr>
        <p:spPr>
          <a:xfrm>
            <a:off x="44388" y="4287108"/>
            <a:ext cx="535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First-mover in profitable ZLD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41936-C6B0-683B-CC12-65202EAE9FF3}"/>
              </a:ext>
            </a:extLst>
          </p:cNvPr>
          <p:cNvSpPr txBox="1"/>
          <p:nvPr/>
        </p:nvSpPr>
        <p:spPr>
          <a:xfrm>
            <a:off x="44388" y="4847469"/>
            <a:ext cx="4455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Improved concept with </a:t>
            </a:r>
          </a:p>
          <a:p>
            <a:r>
              <a:rPr lang="en-US" sz="2800" dirty="0">
                <a:latin typeface="Plantagenet Cherokee" panose="02020602070100000000" pitchFamily="18" charset="0"/>
              </a:rPr>
              <a:t>    university 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4713C-36BC-DD65-3FE7-D03A85C604A8}"/>
              </a:ext>
            </a:extLst>
          </p:cNvPr>
          <p:cNvSpPr txBox="1"/>
          <p:nvPr/>
        </p:nvSpPr>
        <p:spPr>
          <a:xfrm>
            <a:off x="44388" y="93964"/>
            <a:ext cx="213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Competitive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3318B-9EB3-C603-F108-6B73BB7A1AF4}"/>
              </a:ext>
            </a:extLst>
          </p:cNvPr>
          <p:cNvSpPr txBox="1"/>
          <p:nvPr/>
        </p:nvSpPr>
        <p:spPr>
          <a:xfrm>
            <a:off x="5769413" y="93964"/>
            <a:ext cx="6508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Revenue Growth Through 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Market Penetration and Expansion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BD463-4857-13B0-725E-81FEDC5D0AF0}"/>
              </a:ext>
            </a:extLst>
          </p:cNvPr>
          <p:cNvSpPr txBox="1"/>
          <p:nvPr/>
        </p:nvSpPr>
        <p:spPr>
          <a:xfrm>
            <a:off x="5769413" y="1082804"/>
            <a:ext cx="60644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Year 1-2: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Prototype validation + first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commercial installation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Year 3-5: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Scale manufacturing 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expand to multiple markets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Year 5+: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International expansion 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icense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/lease revenue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526C6-E4DF-B36F-5DDD-3CC0C7C689D3}"/>
              </a:ext>
            </a:extLst>
          </p:cNvPr>
          <p:cNvSpPr txBox="1"/>
          <p:nvPr/>
        </p:nvSpPr>
        <p:spPr>
          <a:xfrm>
            <a:off x="5769413" y="3672082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Key Metrics: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2EFD8-E269-B979-7699-EE508AA9FD96}"/>
              </a:ext>
            </a:extLst>
          </p:cNvPr>
          <p:cNvSpPr txBox="1"/>
          <p:nvPr/>
        </p:nvSpPr>
        <p:spPr>
          <a:xfrm>
            <a:off x="5769413" y="4168479"/>
            <a:ext cx="5543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Projected profits &gt;$0.30/gallon of 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distilled water produced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EDA20-250E-8DA7-BA9F-27E768EA633F}"/>
              </a:ext>
            </a:extLst>
          </p:cNvPr>
          <p:cNvSpPr txBox="1"/>
          <p:nvPr/>
        </p:nvSpPr>
        <p:spPr>
          <a:xfrm>
            <a:off x="5769413" y="5034208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Payback period: ≤10 years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67BF8-2545-2601-18A0-4B7FB9CD103A}"/>
              </a:ext>
            </a:extLst>
          </p:cNvPr>
          <p:cNvSpPr txBox="1"/>
          <p:nvPr/>
        </p:nvSpPr>
        <p:spPr>
          <a:xfrm>
            <a:off x="5769413" y="5469050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Multiple revenue streams reduce risk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761C4-8000-CBC6-5247-9EBBFA69AABE}"/>
              </a:ext>
            </a:extLst>
          </p:cNvPr>
          <p:cNvSpPr txBox="1"/>
          <p:nvPr/>
        </p:nvSpPr>
        <p:spPr>
          <a:xfrm>
            <a:off x="5769413" y="5903893"/>
            <a:ext cx="5815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Recurring service revenue provides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9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4265F-9EB4-35A7-F2A3-3EF6D1FC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40" y="302527"/>
            <a:ext cx="7887619" cy="6346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13BB8-A169-BD81-11DA-AA22D3190963}"/>
              </a:ext>
            </a:extLst>
          </p:cNvPr>
          <p:cNvSpPr txBox="1"/>
          <p:nvPr/>
        </p:nvSpPr>
        <p:spPr>
          <a:xfrm>
            <a:off x="523783" y="346229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Finance Slide</a:t>
            </a:r>
          </a:p>
        </p:txBody>
      </p:sp>
    </p:spTree>
    <p:extLst>
      <p:ext uri="{BB962C8B-B14F-4D97-AF65-F5344CB8AC3E}">
        <p14:creationId xmlns:p14="http://schemas.microsoft.com/office/powerpoint/2010/main" val="65885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41E2E-48E6-4D4B-12F7-8ACEF5A50F05}"/>
              </a:ext>
            </a:extLst>
          </p:cNvPr>
          <p:cNvSpPr txBox="1"/>
          <p:nvPr/>
        </p:nvSpPr>
        <p:spPr>
          <a:xfrm>
            <a:off x="157515" y="305864"/>
            <a:ext cx="11876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latin typeface="Plantagenet Cherokee" panose="02020602070100000000" pitchFamily="18" charset="0"/>
              </a:rPr>
              <a:t>Seeking $2 Million for Prototype Lab Test for Proof of Function</a:t>
            </a:r>
            <a:endParaRPr lang="en-US" sz="3200" dirty="0">
              <a:latin typeface="Plantagenet Cherokee" panose="02020602070100000000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B810C-5FE8-5119-6537-FED6F87A08C3}"/>
              </a:ext>
            </a:extLst>
          </p:cNvPr>
          <p:cNvSpPr txBox="1"/>
          <p:nvPr/>
        </p:nvSpPr>
        <p:spPr>
          <a:xfrm>
            <a:off x="344597" y="875913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lantagenet Cherokee" panose="02020602070100000000" pitchFamily="18" charset="0"/>
              </a:rPr>
              <a:t>Use of Funds:</a:t>
            </a:r>
            <a:endParaRPr lang="en-US" sz="3200" dirty="0">
              <a:latin typeface="Plantagenet Cherokee" panose="02020602070100000000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27A7C-0CB9-D5A8-7F89-A52CF9040792}"/>
              </a:ext>
            </a:extLst>
          </p:cNvPr>
          <p:cNvSpPr txBox="1"/>
          <p:nvPr/>
        </p:nvSpPr>
        <p:spPr>
          <a:xfrm>
            <a:off x="344597" y="1460688"/>
            <a:ext cx="960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 15% Engineering of prototype vessel and lab procedures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5C5ED-C7A0-55FA-CDD7-5354A57C3978}"/>
              </a:ext>
            </a:extLst>
          </p:cNvPr>
          <p:cNvSpPr txBox="1"/>
          <p:nvPr/>
        </p:nvSpPr>
        <p:spPr>
          <a:xfrm>
            <a:off x="344597" y="2053935"/>
            <a:ext cx="781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 25% Procurement of vessel and lab materials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D7ACD-434A-02AE-F3CA-C913A5E28D96}"/>
              </a:ext>
            </a:extLst>
          </p:cNvPr>
          <p:cNvSpPr txBox="1"/>
          <p:nvPr/>
        </p:nvSpPr>
        <p:spPr>
          <a:xfrm>
            <a:off x="344597" y="2647182"/>
            <a:ext cx="377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 30% Laboratory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A1240-FA79-80C0-EBAB-A1F3CC10CD7C}"/>
              </a:ext>
            </a:extLst>
          </p:cNvPr>
          <p:cNvSpPr txBox="1"/>
          <p:nvPr/>
        </p:nvSpPr>
        <p:spPr>
          <a:xfrm>
            <a:off x="344597" y="3240429"/>
            <a:ext cx="6401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20% - Team expansion &amp;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E175F-61CD-02A1-AF14-AF7D962F0903}"/>
              </a:ext>
            </a:extLst>
          </p:cNvPr>
          <p:cNvSpPr txBox="1"/>
          <p:nvPr/>
        </p:nvSpPr>
        <p:spPr>
          <a:xfrm>
            <a:off x="344597" y="3833676"/>
            <a:ext cx="970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10% - Administration, Intellectual property &amp; regulatory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F75F7-3522-3FA0-F3E1-8E11EAB32348}"/>
              </a:ext>
            </a:extLst>
          </p:cNvPr>
          <p:cNvSpPr txBox="1"/>
          <p:nvPr/>
        </p:nvSpPr>
        <p:spPr>
          <a:xfrm>
            <a:off x="344597" y="4426923"/>
            <a:ext cx="229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Milestones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344C0-EA09-6848-280C-806D095F9912}"/>
              </a:ext>
            </a:extLst>
          </p:cNvPr>
          <p:cNvSpPr txBox="1"/>
          <p:nvPr/>
        </p:nvSpPr>
        <p:spPr>
          <a:xfrm>
            <a:off x="344597" y="5143281"/>
            <a:ext cx="557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Month 4: Engineering 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74C03-C9E7-9735-FDFA-E6ADA1E1B3A7}"/>
              </a:ext>
            </a:extLst>
          </p:cNvPr>
          <p:cNvSpPr txBox="1"/>
          <p:nvPr/>
        </p:nvSpPr>
        <p:spPr>
          <a:xfrm>
            <a:off x="344597" y="5736528"/>
            <a:ext cx="940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Month 8: Fabricated vessel and all equipment at the lab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1B207-CEA6-78B7-C790-655ACCB1772E}"/>
              </a:ext>
            </a:extLst>
          </p:cNvPr>
          <p:cNvSpPr txBox="1"/>
          <p:nvPr/>
        </p:nvSpPr>
        <p:spPr>
          <a:xfrm>
            <a:off x="344597" y="6329779"/>
            <a:ext cx="505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Month 12: Lab test complete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87ABA-52E6-E698-61D4-53A323E888A6}"/>
              </a:ext>
            </a:extLst>
          </p:cNvPr>
          <p:cNvSpPr txBox="1"/>
          <p:nvPr/>
        </p:nvSpPr>
        <p:spPr>
          <a:xfrm>
            <a:off x="221942" y="5116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Ask</a:t>
            </a:r>
          </a:p>
        </p:txBody>
      </p:sp>
    </p:spTree>
    <p:extLst>
      <p:ext uri="{BB962C8B-B14F-4D97-AF65-F5344CB8AC3E}">
        <p14:creationId xmlns:p14="http://schemas.microsoft.com/office/powerpoint/2010/main" val="120395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903BE-3F4F-AC0E-4C1B-272C51DE4C3A}"/>
              </a:ext>
            </a:extLst>
          </p:cNvPr>
          <p:cNvSpPr txBox="1"/>
          <p:nvPr/>
        </p:nvSpPr>
        <p:spPr>
          <a:xfrm>
            <a:off x="45868" y="101017"/>
            <a:ext cx="11761434" cy="39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💡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Exit Scenarios for Investor Return -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options remain viable pending market conditions and performance milestones: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D083E-2106-A06A-9595-D3884781EDFB}"/>
              </a:ext>
            </a:extLst>
          </p:cNvPr>
          <p:cNvSpPr txBox="1"/>
          <p:nvPr/>
        </p:nvSpPr>
        <p:spPr>
          <a:xfrm>
            <a:off x="45868" y="489757"/>
            <a:ext cx="11645284" cy="205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M&amp;A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Acquisition by strategic buyer in water, cleantech, or infrastructure</a:t>
            </a:r>
            <a:endParaRPr lang="en-US" sz="2000" kern="100" dirty="0">
              <a:effectLst/>
              <a:latin typeface="Plantagenet Cherokee" panose="020206020701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Potential longer-term exit after commercial scaling</a:t>
            </a:r>
            <a:endParaRPr lang="en-US" sz="2000" kern="100" dirty="0">
              <a:effectLst/>
              <a:latin typeface="Plantagenet Cherokee" panose="020206020701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Loan Repayment / Revenue-Based Financing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Repayment from project income</a:t>
            </a:r>
            <a:endParaRPr lang="en-US" sz="2000" kern="100" dirty="0">
              <a:effectLst/>
              <a:latin typeface="Plantagenet Cherokee" panose="020206020701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Flow-Through of Profits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As an LLC, DW may distribute profits directly</a:t>
            </a:r>
            <a:endParaRPr lang="en-US" sz="2000" kern="100" dirty="0">
              <a:effectLst/>
              <a:latin typeface="Plantagenet Cherokee" panose="020206020701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Dividends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Once projects become cash-flow positive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8AD6A-AE36-245B-29FB-05953321D7EB}"/>
              </a:ext>
            </a:extLst>
          </p:cNvPr>
          <p:cNvSpPr txBox="1"/>
          <p:nvPr/>
        </p:nvSpPr>
        <p:spPr>
          <a:xfrm>
            <a:off x="45868" y="254209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💰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Anticipated Investment Required Pre-Exit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285DE-5CEF-C94B-C8AF-19E3243843E5}"/>
              </a:ext>
            </a:extLst>
          </p:cNvPr>
          <p:cNvSpPr txBox="1"/>
          <p:nvPr/>
        </p:nvSpPr>
        <p:spPr>
          <a:xfrm>
            <a:off x="45868" y="2909865"/>
            <a:ext cx="11592758" cy="121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Round: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$2M - Lab prototype + IP filings (equipment + process patents, incl. international)</a:t>
            </a:r>
            <a:endParaRPr lang="en-US" kern="100" dirty="0">
              <a:effectLst/>
              <a:latin typeface="Plantagenet Cherokee" panose="020206020701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Rounds (Years 2–3):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 to $20M - Commercial-scale field deployment &amp; customer onboarding</a:t>
            </a:r>
            <a:endParaRPr lang="en-US" kern="100" dirty="0">
              <a:effectLst/>
              <a:latin typeface="Plantagenet Cherokee" panose="020206020701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Total Investment to Exit: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$22M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4354D-D12C-329B-B61C-11A1A2E0FF9C}"/>
              </a:ext>
            </a:extLst>
          </p:cNvPr>
          <p:cNvSpPr txBox="1"/>
          <p:nvPr/>
        </p:nvSpPr>
        <p:spPr>
          <a:xfrm>
            <a:off x="45868" y="4119919"/>
            <a:ext cx="11592758" cy="39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🤝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M&amp;A as a Plausible Exit Path -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Strategic Acquirers in Market: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F8DC2-98C3-5E89-AFE9-F979EC2DE8E2}"/>
              </a:ext>
            </a:extLst>
          </p:cNvPr>
          <p:cNvSpPr txBox="1"/>
          <p:nvPr/>
        </p:nvSpPr>
        <p:spPr>
          <a:xfrm>
            <a:off x="45868" y="4508659"/>
            <a:ext cx="11761433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Xylem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Acquired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Evoqua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$1.7B (2023)                                                                                                                       	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Veolia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Multiple water tech acquisitions (e.g., Suez, Kurion)                                                                                       	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Gradiant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Raised $225M (2023) in ZLD &amp; water reuse                                                                                                    	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Dupont Water Solutions</a:t>
            </a:r>
            <a:r>
              <a:rPr lang="en-US" dirty="0"/>
              <a:t> → R&amp;D – desalination and membrane 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647DB8-D07B-BE9E-0EC4-F41297C60281}"/>
              </a:ext>
            </a:extLst>
          </p:cNvPr>
          <p:cNvSpPr txBox="1"/>
          <p:nvPr/>
        </p:nvSpPr>
        <p:spPr>
          <a:xfrm>
            <a:off x="45868" y="5853431"/>
            <a:ext cx="1176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Relevance: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Global demand for scalable, low-energy desalination and ZLD makes DW a fit for acquisition by industry leaders seeking growth and ESG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World Faces an Imminent Water Crisis, U.N. Warns - WSJ">
            <a:extLst>
              <a:ext uri="{FF2B5EF4-FFF2-40B4-BE49-F238E27FC236}">
                <a16:creationId xmlns:a16="http://schemas.microsoft.com/office/drawing/2014/main" id="{F1A1D2F0-616E-CBB4-C673-712CF4AAF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1" r="32581" b="-1"/>
          <a:stretch/>
        </p:blipFill>
        <p:spPr bwMode="auto">
          <a:xfrm>
            <a:off x="-387907" y="10"/>
            <a:ext cx="4325700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ater Scarcity">
            <a:extLst>
              <a:ext uri="{FF2B5EF4-FFF2-40B4-BE49-F238E27FC236}">
                <a16:creationId xmlns:a16="http://schemas.microsoft.com/office/drawing/2014/main" id="{5AAA807B-E036-41E5-20BA-DC0B1C089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1" r="21262" b="-2"/>
          <a:stretch/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3789B-D064-5141-EDB0-D47A3ECEFEBA}"/>
              </a:ext>
            </a:extLst>
          </p:cNvPr>
          <p:cNvSpPr txBox="1"/>
          <p:nvPr/>
        </p:nvSpPr>
        <p:spPr>
          <a:xfrm>
            <a:off x="3666478" y="0"/>
            <a:ext cx="432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itka Display" panose="02000505000000020004" pitchFamily="2" charset="0"/>
              </a:rPr>
              <a:t>More than a billion people lack</a:t>
            </a:r>
          </a:p>
          <a:p>
            <a:r>
              <a:rPr lang="en-US" sz="3600" dirty="0">
                <a:latin typeface="Sitka Display" panose="02000505000000020004" pitchFamily="2" charset="0"/>
              </a:rPr>
              <a:t>sufficient clean water.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6E354-231F-D1E6-B5A9-824A8A341ED8}"/>
              </a:ext>
            </a:extLst>
          </p:cNvPr>
          <p:cNvSpPr txBox="1"/>
          <p:nvPr/>
        </p:nvSpPr>
        <p:spPr>
          <a:xfrm>
            <a:off x="4048902" y="1869790"/>
            <a:ext cx="4072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itka Display" panose="02000505000000020004" pitchFamily="2" charset="0"/>
              </a:rPr>
              <a:t>Desalination plants produce more </a:t>
            </a:r>
          </a:p>
          <a:p>
            <a:r>
              <a:rPr lang="en-US" sz="3200" dirty="0">
                <a:latin typeface="Sitka Display" panose="02000505000000020004" pitchFamily="2" charset="0"/>
              </a:rPr>
              <a:t>Brine waste than clean water.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8651C-F864-F5A3-4203-E81644A25FC7}"/>
              </a:ext>
            </a:extLst>
          </p:cNvPr>
          <p:cNvSpPr txBox="1"/>
          <p:nvPr/>
        </p:nvSpPr>
        <p:spPr>
          <a:xfrm>
            <a:off x="4097981" y="4047357"/>
            <a:ext cx="4482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itka Display" panose="02000505000000020004" pitchFamily="2" charset="0"/>
              </a:rPr>
              <a:t>40 billion gallons of toxic brine is Dumped into oceans DAILY causing </a:t>
            </a:r>
          </a:p>
          <a:p>
            <a:r>
              <a:rPr lang="en-US" sz="3200" dirty="0">
                <a:latin typeface="Sitka Display" panose="02000505000000020004" pitchFamily="2" charset="0"/>
              </a:rPr>
              <a:t>Severe environmental impacts.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E7C0C-4E30-4A2F-EB9F-E5B9B9D55AD4}"/>
              </a:ext>
            </a:extLst>
          </p:cNvPr>
          <p:cNvSpPr txBox="1"/>
          <p:nvPr/>
        </p:nvSpPr>
        <p:spPr>
          <a:xfrm>
            <a:off x="0" y="346229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20763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7DE17-5A0B-6F22-9ED6-9ADDCA59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0"/>
            <a:ext cx="1214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8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94E52-8C0E-E3C7-C94A-0F4B284E998D}"/>
              </a:ext>
            </a:extLst>
          </p:cNvPr>
          <p:cNvSpPr txBox="1"/>
          <p:nvPr/>
        </p:nvSpPr>
        <p:spPr>
          <a:xfrm>
            <a:off x="736848" y="217183"/>
            <a:ext cx="672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lantagenet Cherokee" panose="02020602070100000000" pitchFamily="18" charset="0"/>
              </a:rPr>
              <a:t>$10 + Billions Addressable Markets</a:t>
            </a:r>
            <a:r>
              <a:rPr lang="en-US" sz="3200" dirty="0">
                <a:latin typeface="Plantagenet Cherokee" panose="02020602070100000000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97176-7C71-DD7F-72FA-568C414D2B9A}"/>
              </a:ext>
            </a:extLst>
          </p:cNvPr>
          <p:cNvSpPr txBox="1"/>
          <p:nvPr/>
        </p:nvSpPr>
        <p:spPr>
          <a:xfrm>
            <a:off x="736848" y="839134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lantagenet Cherokee" panose="02020602070100000000" pitchFamily="18" charset="0"/>
              </a:rPr>
              <a:t>Primary Markets: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3582F-59BA-CC25-C3A7-2AA59908A278}"/>
              </a:ext>
            </a:extLst>
          </p:cNvPr>
          <p:cNvSpPr txBox="1"/>
          <p:nvPr/>
        </p:nvSpPr>
        <p:spPr>
          <a:xfrm>
            <a:off x="736848" y="1399530"/>
            <a:ext cx="8048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Plantagenet Cherokee" panose="02020602070100000000" pitchFamily="18" charset="0"/>
              </a:rPr>
              <a:t>Zero Liquid Discharge $8 - 10B/year</a:t>
            </a:r>
            <a:r>
              <a:rPr lang="en-US" sz="2800" dirty="0">
                <a:latin typeface="Plantagenet Cherokee" panose="02020602070100000000" pitchFamily="18" charset="0"/>
              </a:rPr>
              <a:t> </a:t>
            </a:r>
          </a:p>
          <a:p>
            <a:r>
              <a:rPr lang="en-US" sz="2800" dirty="0">
                <a:latin typeface="Plantagenet Cherokee" panose="02020602070100000000" pitchFamily="18" charset="0"/>
              </a:rPr>
              <a:t>    Will grow exponentially with SDS capabilities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8BB9A-DD6E-6986-864F-DA047EF9D405}"/>
              </a:ext>
            </a:extLst>
          </p:cNvPr>
          <p:cNvSpPr txBox="1"/>
          <p:nvPr/>
        </p:nvSpPr>
        <p:spPr>
          <a:xfrm>
            <a:off x="736848" y="2390813"/>
            <a:ext cx="724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Plantagenet Cherokee" panose="02020602070100000000" pitchFamily="18" charset="0"/>
              </a:rPr>
              <a:t>Distilled Water: $1B/year </a:t>
            </a:r>
            <a:r>
              <a:rPr lang="en-US" sz="2800" dirty="0">
                <a:latin typeface="Plantagenet Cherokee" panose="02020602070100000000" pitchFamily="18" charset="0"/>
              </a:rPr>
              <a:t>8 – 10% CAGR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8D899-FAF5-81FE-294A-FF217B986E95}"/>
              </a:ext>
            </a:extLst>
          </p:cNvPr>
          <p:cNvSpPr txBox="1"/>
          <p:nvPr/>
        </p:nvSpPr>
        <p:spPr>
          <a:xfrm>
            <a:off x="736848" y="2951209"/>
            <a:ext cx="7237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Plantagenet Cherokee" panose="02020602070100000000" pitchFamily="18" charset="0"/>
              </a:rPr>
              <a:t>  Salt, Agriculture Products, Bottled Water</a:t>
            </a:r>
          </a:p>
          <a:p>
            <a:r>
              <a:rPr lang="en-US" sz="2800" dirty="0">
                <a:latin typeface="Plantagenet Cherokee" panose="02020602070100000000" pitchFamily="18" charset="0"/>
              </a:rPr>
              <a:t>    Unlimited Markets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DD84E-93F4-44A1-3CD3-BABDAB5B0E24}"/>
              </a:ext>
            </a:extLst>
          </p:cNvPr>
          <p:cNvSpPr txBox="1"/>
          <p:nvPr/>
        </p:nvSpPr>
        <p:spPr>
          <a:xfrm>
            <a:off x="736848" y="3942493"/>
            <a:ext cx="10453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Plantagenet Cherokee" panose="02020602070100000000" pitchFamily="18" charset="0"/>
              </a:rPr>
              <a:t>+</a:t>
            </a:r>
            <a:r>
              <a:rPr lang="en-US" sz="2800" dirty="0">
                <a:latin typeface="Plantagenet Cherokee" panose="02020602070100000000" pitchFamily="18" charset="0"/>
              </a:rPr>
              <a:t>   </a:t>
            </a:r>
            <a:r>
              <a:rPr lang="en-US" sz="2800" b="1" dirty="0">
                <a:latin typeface="Plantagenet Cherokee" panose="02020602070100000000" pitchFamily="18" charset="0"/>
              </a:rPr>
              <a:t>Immediate Opportunity: New Markets</a:t>
            </a:r>
            <a:r>
              <a:rPr lang="en-US" sz="2800" dirty="0">
                <a:latin typeface="Plantagenet Cherokee" panose="02020602070100000000" pitchFamily="18" charset="0"/>
              </a:rPr>
              <a:t> – Micro Desalination –</a:t>
            </a:r>
          </a:p>
          <a:p>
            <a:r>
              <a:rPr lang="en-US" sz="2800" dirty="0">
                <a:latin typeface="Plantagenet Cherokee" panose="02020602070100000000" pitchFamily="18" charset="0"/>
              </a:rPr>
              <a:t>     Homes, Schools, Farms and Businesses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4D76F-6902-5EB4-1015-8D6A93F9BEF8}"/>
              </a:ext>
            </a:extLst>
          </p:cNvPr>
          <p:cNvSpPr txBox="1"/>
          <p:nvPr/>
        </p:nvSpPr>
        <p:spPr>
          <a:xfrm>
            <a:off x="736848" y="4933777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lantagenet Cherokee" panose="02020602070100000000" pitchFamily="18" charset="0"/>
              </a:rPr>
              <a:t>TAM - $10 + Billions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3B594-6FE7-5C4D-FFE8-D151B218CF44}"/>
              </a:ext>
            </a:extLst>
          </p:cNvPr>
          <p:cNvSpPr txBox="1"/>
          <p:nvPr/>
        </p:nvSpPr>
        <p:spPr>
          <a:xfrm>
            <a:off x="736848" y="5494174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lantagenet Cherokee" panose="02020602070100000000" pitchFamily="18" charset="0"/>
              </a:rPr>
              <a:t>SAM - $2.5 Billion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6F690-C681-41A6-F664-CB8C076A0DAA}"/>
              </a:ext>
            </a:extLst>
          </p:cNvPr>
          <p:cNvSpPr txBox="1"/>
          <p:nvPr/>
        </p:nvSpPr>
        <p:spPr>
          <a:xfrm>
            <a:off x="736848" y="6054571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lantagenet Cherokee" panose="02020602070100000000" pitchFamily="18" charset="0"/>
              </a:rPr>
              <a:t>SOM - $1 Billion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756A8-50C2-1F8C-1456-791EF90E5E8C}"/>
              </a:ext>
            </a:extLst>
          </p:cNvPr>
          <p:cNvSpPr txBox="1"/>
          <p:nvPr/>
        </p:nvSpPr>
        <p:spPr>
          <a:xfrm>
            <a:off x="9144000" y="390617"/>
            <a:ext cx="127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Market Size</a:t>
            </a:r>
          </a:p>
        </p:txBody>
      </p:sp>
    </p:spTree>
    <p:extLst>
      <p:ext uri="{BB962C8B-B14F-4D97-AF65-F5344CB8AC3E}">
        <p14:creationId xmlns:p14="http://schemas.microsoft.com/office/powerpoint/2010/main" val="185627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3C93F1-E864-D30F-4C3B-F79C75B7FFAF}"/>
              </a:ext>
            </a:extLst>
          </p:cNvPr>
          <p:cNvSpPr txBox="1"/>
          <p:nvPr/>
        </p:nvSpPr>
        <p:spPr>
          <a:xfrm>
            <a:off x="530689" y="5232519"/>
            <a:ext cx="11136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Harvesting salt from sea water is an ancient practice that is still done today.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new, patented Desert Water vessel is the first machine  that recovers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salt by mechanical means and collects the steam at the same time.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7A224-AE60-9446-8ECC-01C3EACD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55" y="2929077"/>
            <a:ext cx="3228975" cy="2171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1A5F8-7BD8-282A-EFA4-68B7FB403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56" y="709752"/>
            <a:ext cx="3228975" cy="221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3149F-1FCE-A848-3FFC-978E441A6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970" y="465997"/>
            <a:ext cx="2624369" cy="463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61B548-6957-B386-0753-88E7B319F81A}"/>
              </a:ext>
            </a:extLst>
          </p:cNvPr>
          <p:cNvSpPr txBox="1"/>
          <p:nvPr/>
        </p:nvSpPr>
        <p:spPr>
          <a:xfrm>
            <a:off x="530689" y="257452"/>
            <a:ext cx="124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433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DB356-8D64-3778-4B23-B8943B59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9" y="161555"/>
            <a:ext cx="10515600" cy="5355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B6F57-2450-925C-31CD-EB954C70C6FE}"/>
              </a:ext>
            </a:extLst>
          </p:cNvPr>
          <p:cNvSpPr txBox="1"/>
          <p:nvPr/>
        </p:nvSpPr>
        <p:spPr>
          <a:xfrm>
            <a:off x="3835153" y="27432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694F4-176E-4B82-43A4-A08E0C8B9122}"/>
              </a:ext>
            </a:extLst>
          </p:cNvPr>
          <p:cNvSpPr txBox="1"/>
          <p:nvPr/>
        </p:nvSpPr>
        <p:spPr>
          <a:xfrm>
            <a:off x="7776839" y="62144"/>
            <a:ext cx="77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76A7-AF34-D560-D42A-90D465EEE981}"/>
              </a:ext>
            </a:extLst>
          </p:cNvPr>
          <p:cNvSpPr txBox="1"/>
          <p:nvPr/>
        </p:nvSpPr>
        <p:spPr>
          <a:xfrm>
            <a:off x="8371643" y="1340528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Heated Brine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57935-46CE-CC9C-E7C3-2B703BF295D4}"/>
              </a:ext>
            </a:extLst>
          </p:cNvPr>
          <p:cNvSpPr txBox="1"/>
          <p:nvPr/>
        </p:nvSpPr>
        <p:spPr>
          <a:xfrm>
            <a:off x="9784402" y="2927866"/>
            <a:ext cx="94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Distilled</a:t>
            </a:r>
          </a:p>
          <a:p>
            <a:r>
              <a:rPr lang="en-US" dirty="0"/>
              <a:t>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04603-2859-74EF-C0CF-A4A9DB02C5C7}"/>
              </a:ext>
            </a:extLst>
          </p:cNvPr>
          <p:cNvSpPr txBox="1"/>
          <p:nvPr/>
        </p:nvSpPr>
        <p:spPr>
          <a:xfrm>
            <a:off x="3674400" y="3431860"/>
            <a:ext cx="189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 Heating Fluid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C5FE4-A742-CBF9-E46D-993831368673}"/>
              </a:ext>
            </a:extLst>
          </p:cNvPr>
          <p:cNvSpPr txBox="1"/>
          <p:nvPr/>
        </p:nvSpPr>
        <p:spPr>
          <a:xfrm>
            <a:off x="4175150" y="4830682"/>
            <a:ext cx="189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 Heating Fluid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70492-1B27-9E2D-E24E-1082F271DFB0}"/>
              </a:ext>
            </a:extLst>
          </p:cNvPr>
          <p:cNvSpPr txBox="1"/>
          <p:nvPr/>
        </p:nvSpPr>
        <p:spPr>
          <a:xfrm>
            <a:off x="9518944" y="417596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42E88-12A2-09FD-F0A8-5C7EB2240F42}"/>
              </a:ext>
            </a:extLst>
          </p:cNvPr>
          <p:cNvSpPr txBox="1"/>
          <p:nvPr/>
        </p:nvSpPr>
        <p:spPr>
          <a:xfrm>
            <a:off x="261938" y="5779122"/>
            <a:ext cx="1166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lantagenet Cherokee" panose="02020602070100000000" pitchFamily="18" charset="0"/>
              </a:rPr>
              <a:t>The DW SDS ZLD system processes brine, brackish groundwater and ocean water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BB7857-128B-49DE-9073-1533C3F7B742}"/>
              </a:ext>
            </a:extLst>
          </p:cNvPr>
          <p:cNvSpPr/>
          <p:nvPr/>
        </p:nvSpPr>
        <p:spPr>
          <a:xfrm>
            <a:off x="838200" y="533400"/>
            <a:ext cx="2714625" cy="297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B16AF7-D732-247F-497D-4019A74901A0}"/>
              </a:ext>
            </a:extLst>
          </p:cNvPr>
          <p:cNvSpPr/>
          <p:nvPr/>
        </p:nvSpPr>
        <p:spPr>
          <a:xfrm>
            <a:off x="838200" y="533399"/>
            <a:ext cx="2836200" cy="3040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9A9A29-55FB-C4B2-EE6D-FE601316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40" y="541442"/>
            <a:ext cx="1593660" cy="1516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BDA72E-0CBB-EE1B-C80B-1693B5360C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444" r="16982"/>
          <a:stretch>
            <a:fillRect/>
          </a:stretch>
        </p:blipFill>
        <p:spPr>
          <a:xfrm>
            <a:off x="2076451" y="2057819"/>
            <a:ext cx="1597950" cy="1516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F0E815-2848-84D2-DA3E-4FEB9530F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54" y="1525194"/>
            <a:ext cx="1191896" cy="1131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7B271A-FCB1-C51E-F0A2-6E3B1ECE7113}"/>
              </a:ext>
            </a:extLst>
          </p:cNvPr>
          <p:cNvSpPr txBox="1"/>
          <p:nvPr/>
        </p:nvSpPr>
        <p:spPr>
          <a:xfrm>
            <a:off x="488272" y="161555"/>
            <a:ext cx="124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22140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34895-173C-0B57-692B-8F3845A0E378}"/>
              </a:ext>
            </a:extLst>
          </p:cNvPr>
          <p:cNvSpPr txBox="1"/>
          <p:nvPr/>
        </p:nvSpPr>
        <p:spPr>
          <a:xfrm>
            <a:off x="683581" y="461639"/>
            <a:ext cx="9417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Plantagenet Cherokee" panose="02020602070100000000" pitchFamily="18" charset="0"/>
              </a:rPr>
              <a:t>Component Lab Tested Technology</a:t>
            </a:r>
          </a:p>
          <a:p>
            <a:r>
              <a:rPr lang="en-US" sz="2800" b="1" dirty="0">
                <a:latin typeface="Plantagenet Cherokee" panose="02020602070100000000" pitchFamily="18" charset="0"/>
              </a:rPr>
              <a:t>Ready for System Prototype “Proof of Concept” Lab Test </a:t>
            </a:r>
            <a:endParaRPr lang="en-US" sz="2800" dirty="0">
              <a:latin typeface="Plantagenet Cherokee" panose="02020602070100000000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A1AA3-692F-3C6C-9296-418B895B2E83}"/>
              </a:ext>
            </a:extLst>
          </p:cNvPr>
          <p:cNvSpPr txBox="1"/>
          <p:nvPr/>
        </p:nvSpPr>
        <p:spPr>
          <a:xfrm>
            <a:off x="683581" y="1559943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Plantagenet Cherokee" panose="02020602070100000000" pitchFamily="18" charset="0"/>
              </a:rPr>
              <a:t>Development Status:</a:t>
            </a:r>
            <a:endParaRPr lang="en-US" sz="2800" dirty="0">
              <a:latin typeface="Plantagenet Cherokee" panose="02020602070100000000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F0420-69E6-E7D8-E3DF-5C11B5BA5DD5}"/>
              </a:ext>
            </a:extLst>
          </p:cNvPr>
          <p:cNvSpPr txBox="1"/>
          <p:nvPr/>
        </p:nvSpPr>
        <p:spPr>
          <a:xfrm>
            <a:off x="683581" y="2227360"/>
            <a:ext cx="90685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lantagenet Cherokee" panose="02020602070100000000" pitchFamily="18" charset="0"/>
              </a:rPr>
              <a:t>✅ System Research &amp; component lab testing completed</a:t>
            </a:r>
          </a:p>
          <a:p>
            <a:r>
              <a:rPr lang="en-US" sz="2400" dirty="0">
                <a:latin typeface="Plantagenet Cherokee" panose="02020602070100000000" pitchFamily="18" charset="0"/>
              </a:rPr>
              <a:t>     (Youngstown State University)</a:t>
            </a:r>
          </a:p>
          <a:p>
            <a:r>
              <a:rPr lang="en-US" sz="2400" dirty="0">
                <a:latin typeface="Plantagenet Cherokee" panose="02020602070100000000" pitchFamily="18" charset="0"/>
              </a:rPr>
              <a:t>✅ Equipment patent #11,780,744 with international protection</a:t>
            </a:r>
          </a:p>
          <a:p>
            <a:r>
              <a:rPr lang="en-US" sz="2400" dirty="0">
                <a:latin typeface="Plantagenet Cherokee" panose="02020602070100000000" pitchFamily="18" charset="0"/>
              </a:rPr>
              <a:t>✅ Process patent pending</a:t>
            </a:r>
          </a:p>
          <a:p>
            <a:r>
              <a:rPr lang="en-US" sz="2400" dirty="0">
                <a:latin typeface="Plantagenet Cherokee" panose="02020602070100000000" pitchFamily="18" charset="0"/>
              </a:rPr>
              <a:t>✅ Preliminary prototype designs complete</a:t>
            </a:r>
          </a:p>
          <a:p>
            <a:r>
              <a:rPr lang="en-US" sz="2400" dirty="0">
                <a:latin typeface="Plantagenet Cherokee" panose="02020602070100000000" pitchFamily="18" charset="0"/>
              </a:rPr>
              <a:t>⏳ Prototype lab testing (current funding need)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95997-6CEE-95CC-C1F6-EE0FB6CCF9FB}"/>
              </a:ext>
            </a:extLst>
          </p:cNvPr>
          <p:cNvSpPr txBox="1"/>
          <p:nvPr/>
        </p:nvSpPr>
        <p:spPr>
          <a:xfrm>
            <a:off x="683581" y="4679881"/>
            <a:ext cx="9669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lantagenet Cherokee" panose="02020602070100000000" pitchFamily="18" charset="0"/>
              </a:rPr>
              <a:t>Strategic Partnership: </a:t>
            </a:r>
            <a:r>
              <a:rPr lang="en-US" sz="2400" dirty="0">
                <a:latin typeface="Plantagenet Cherokee" panose="02020602070100000000" pitchFamily="18" charset="0"/>
              </a:rPr>
              <a:t>Stainless Specialties LLC (fabrication expertise)</a:t>
            </a:r>
          </a:p>
          <a:p>
            <a:r>
              <a:rPr lang="en-US" sz="2400" dirty="0">
                <a:latin typeface="Plantagenet Cherokee" panose="02020602070100000000" pitchFamily="18" charset="0"/>
              </a:rPr>
              <a:t>Brite Energy Innovators (fully equipped and staffed wet lab)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C01C3-607D-B55D-4B81-233CB343937F}"/>
              </a:ext>
            </a:extLst>
          </p:cNvPr>
          <p:cNvSpPr txBox="1"/>
          <p:nvPr/>
        </p:nvSpPr>
        <p:spPr>
          <a:xfrm>
            <a:off x="683581" y="5655076"/>
            <a:ext cx="1057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lantagenet Cherokee" panose="02020602070100000000" pitchFamily="18" charset="0"/>
              </a:rPr>
              <a:t>Next Milestones: </a:t>
            </a:r>
            <a:r>
              <a:rPr lang="en-US" sz="2400" dirty="0">
                <a:latin typeface="Plantagenet Cherokee" panose="02020602070100000000" pitchFamily="18" charset="0"/>
              </a:rPr>
              <a:t>Lab prototype → Field testing → Commercial deployment</a:t>
            </a:r>
          </a:p>
        </p:txBody>
      </p:sp>
    </p:spTree>
    <p:extLst>
      <p:ext uri="{BB962C8B-B14F-4D97-AF65-F5344CB8AC3E}">
        <p14:creationId xmlns:p14="http://schemas.microsoft.com/office/powerpoint/2010/main" val="62822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8AEE7-A71C-8DA3-50FA-671C93C87EF8}"/>
              </a:ext>
            </a:extLst>
          </p:cNvPr>
          <p:cNvSpPr txBox="1"/>
          <p:nvPr/>
        </p:nvSpPr>
        <p:spPr>
          <a:xfrm>
            <a:off x="56666" y="92779"/>
            <a:ext cx="521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Desert Water LLC Saltwater Distillation System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6EA3C-DC38-290B-0845-E1A8F067B798}"/>
              </a:ext>
            </a:extLst>
          </p:cNvPr>
          <p:cNvSpPr txBox="1"/>
          <p:nvPr/>
        </p:nvSpPr>
        <p:spPr>
          <a:xfrm>
            <a:off x="56666" y="4162141"/>
            <a:ext cx="5213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Impact Goal Statement: The revolutionary patented DW SDS is 100% environmentally sustainable with solar power integration, it  eliminates brine waste, generates revenue from distilled water, salt and agrivoltaics and is a profitable operation unlike existing desalination which requires ongoing financial support.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E1E42-C22C-DC59-F848-4EACB1C2385C}"/>
              </a:ext>
            </a:extLst>
          </p:cNvPr>
          <p:cNvSpPr txBox="1"/>
          <p:nvPr/>
        </p:nvSpPr>
        <p:spPr>
          <a:xfrm>
            <a:off x="5390712" y="65961"/>
            <a:ext cx="2512226" cy="396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Impact:</a:t>
            </a:r>
            <a:endParaRPr lang="en-US" sz="1600" kern="100" dirty="0">
              <a:effectLst/>
              <a:latin typeface="Plantagenet Cherokee" panose="020206020701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7146D-E589-3660-CDA4-963DD0FE4D5E}"/>
              </a:ext>
            </a:extLst>
          </p:cNvPr>
          <p:cNvSpPr txBox="1"/>
          <p:nvPr/>
        </p:nvSpPr>
        <p:spPr>
          <a:xfrm>
            <a:off x="9983476" y="65961"/>
            <a:ext cx="131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 KPI’s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31E9C-807F-3455-5687-4CEC581BD6BA}"/>
              </a:ext>
            </a:extLst>
          </p:cNvPr>
          <p:cNvSpPr txBox="1"/>
          <p:nvPr/>
        </p:nvSpPr>
        <p:spPr>
          <a:xfrm>
            <a:off x="5390712" y="454515"/>
            <a:ext cx="5251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Volume of clean water produced (gallons/day)</a:t>
            </a:r>
          </a:p>
          <a:p>
            <a:pPr lvl="0"/>
            <a:r>
              <a:rPr lang="en-US" dirty="0"/>
              <a:t>Salt recovery rates and quality metrics</a:t>
            </a:r>
          </a:p>
          <a:p>
            <a:pPr lvl="0"/>
            <a:r>
              <a:rPr lang="en-US" dirty="0"/>
              <a:t>Energy efficiency compared to traditional desalination</a:t>
            </a:r>
          </a:p>
          <a:p>
            <a:r>
              <a:rPr lang="en-US" dirty="0"/>
              <a:t>Carbon footprint reduction vs. conventional 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CB83-609E-186B-26FE-EEB5398A80AA}"/>
              </a:ext>
            </a:extLst>
          </p:cNvPr>
          <p:cNvSpPr txBox="1"/>
          <p:nvPr/>
        </p:nvSpPr>
        <p:spPr>
          <a:xfrm>
            <a:off x="5390712" y="1646879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Social Impact: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E001F-E9BB-EB3F-4002-11228EBCAE78}"/>
              </a:ext>
            </a:extLst>
          </p:cNvPr>
          <p:cNvSpPr txBox="1"/>
          <p:nvPr/>
        </p:nvSpPr>
        <p:spPr>
          <a:xfrm>
            <a:off x="5390712" y="2008246"/>
            <a:ext cx="5327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Number of people provided with clean water access</a:t>
            </a:r>
          </a:p>
          <a:p>
            <a:pPr lvl="0"/>
            <a:r>
              <a:rPr lang="en-US" dirty="0"/>
              <a:t>Communities served and geographic reach</a:t>
            </a:r>
          </a:p>
          <a:p>
            <a:pPr lvl="0"/>
            <a:r>
              <a:rPr lang="en-US" dirty="0"/>
              <a:t>Job creation in local markets</a:t>
            </a:r>
          </a:p>
          <a:p>
            <a:r>
              <a:rPr lang="en-US" dirty="0"/>
              <a:t>Cost savings for end users vs. alternative water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566C1-AF89-5B0F-6633-8F4EEC30E6E1}"/>
              </a:ext>
            </a:extLst>
          </p:cNvPr>
          <p:cNvSpPr txBox="1"/>
          <p:nvPr/>
        </p:nvSpPr>
        <p:spPr>
          <a:xfrm>
            <a:off x="5390712" y="320061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 Impact: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0ADB4-2488-8CAF-9687-770F3AAC669D}"/>
              </a:ext>
            </a:extLst>
          </p:cNvPr>
          <p:cNvSpPr txBox="1"/>
          <p:nvPr/>
        </p:nvSpPr>
        <p:spPr>
          <a:xfrm>
            <a:off x="5390712" y="3561977"/>
            <a:ext cx="5478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Revenue generated from both water and salt production</a:t>
            </a:r>
          </a:p>
          <a:p>
            <a:pPr lvl="0"/>
            <a:r>
              <a:rPr lang="en-US" dirty="0"/>
              <a:t>Cost per gallon of water produced</a:t>
            </a:r>
          </a:p>
          <a:p>
            <a:pPr lvl="0"/>
            <a:r>
              <a:rPr lang="en-US" dirty="0"/>
              <a:t>Local economic multiplier effects</a:t>
            </a:r>
          </a:p>
          <a:p>
            <a:r>
              <a:rPr lang="en-US" dirty="0"/>
              <a:t>Return on investment for customers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3B91F-546B-93F6-007B-4FDDC994552E}"/>
              </a:ext>
            </a:extLst>
          </p:cNvPr>
          <p:cNvSpPr txBox="1"/>
          <p:nvPr/>
        </p:nvSpPr>
        <p:spPr>
          <a:xfrm>
            <a:off x="5390712" y="4754341"/>
            <a:ext cx="294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Collection Methods: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D6C72-E66A-C9E3-731F-6271DABE735C}"/>
              </a:ext>
            </a:extLst>
          </p:cNvPr>
          <p:cNvSpPr txBox="1"/>
          <p:nvPr/>
        </p:nvSpPr>
        <p:spPr>
          <a:xfrm>
            <a:off x="5390712" y="5115707"/>
            <a:ext cx="6792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Real-time monitoring systems integrated into our equipment</a:t>
            </a:r>
          </a:p>
          <a:p>
            <a:pPr lvl="0"/>
            <a:r>
              <a:rPr lang="en-US" dirty="0"/>
              <a:t>Customer usage reporting and feedback surveys</a:t>
            </a:r>
          </a:p>
          <a:p>
            <a:pPr lvl="0"/>
            <a:r>
              <a:rPr lang="en-US" dirty="0"/>
              <a:t>Third-party verification of environmental benefits</a:t>
            </a:r>
          </a:p>
          <a:p>
            <a:pPr lvl="0"/>
            <a:r>
              <a:rPr lang="en-US" dirty="0"/>
              <a:t>Partnership with local organizations for community impact assessment</a:t>
            </a:r>
          </a:p>
          <a:p>
            <a:r>
              <a:rPr lang="en-US" dirty="0"/>
              <a:t>Regular audits and impact reporting aligned with industry standards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FEDC0F-A6F7-6FFC-0E8C-A031E6CB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57" y="707163"/>
            <a:ext cx="31527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5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E5062106-5D40-70CF-95C3-6600F3326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25" y="1825625"/>
            <a:ext cx="3739149" cy="4351338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9DDE0DF3-0331-433F-B449-4D1E8A173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50880"/>
            <a:ext cx="5181600" cy="3900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44067-78FE-CBD9-80EE-E5667C7EF558}"/>
              </a:ext>
            </a:extLst>
          </p:cNvPr>
          <p:cNvSpPr txBox="1"/>
          <p:nvPr/>
        </p:nvSpPr>
        <p:spPr>
          <a:xfrm>
            <a:off x="612559" y="372862"/>
            <a:ext cx="199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Team</a:t>
            </a:r>
          </a:p>
        </p:txBody>
      </p:sp>
    </p:spTree>
    <p:extLst>
      <p:ext uri="{BB962C8B-B14F-4D97-AF65-F5344CB8AC3E}">
        <p14:creationId xmlns:p14="http://schemas.microsoft.com/office/powerpoint/2010/main" val="193748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1027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Plantagenet Cherokee</vt:lpstr>
      <vt:lpstr>Segoe UI Emoji</vt:lpstr>
      <vt:lpstr>Sitka Display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Butryn</dc:creator>
  <cp:lastModifiedBy>Tom Butryn</cp:lastModifiedBy>
  <cp:revision>48</cp:revision>
  <dcterms:created xsi:type="dcterms:W3CDTF">2025-06-29T18:36:33Z</dcterms:created>
  <dcterms:modified xsi:type="dcterms:W3CDTF">2025-07-23T20:00:12Z</dcterms:modified>
</cp:coreProperties>
</file>