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5" r:id="rId17"/>
    <p:sldId id="274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 snapToObjects="1" showGuides="1">
      <p:cViewPr varScale="1">
        <p:scale>
          <a:sx n="110" d="100"/>
          <a:sy n="110" d="100"/>
        </p:scale>
        <p:origin x="384" y="168"/>
      </p:cViewPr>
      <p:guideLst>
        <p:guide orient="horz" pos="2183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9" r:id="rId6"/>
    <p:sldLayoutId id="2147483794" r:id="rId7"/>
    <p:sldLayoutId id="2147483795" r:id="rId8"/>
    <p:sldLayoutId id="2147483796" r:id="rId9"/>
    <p:sldLayoutId id="2147483798" r:id="rId10"/>
    <p:sldLayoutId id="214748379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17/06/relationships/model3d" Target="../media/model3d4.glb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3.glb"/><Relationship Id="rId5" Type="http://schemas.openxmlformats.org/officeDocument/2006/relationships/image" Target="../media/image28.png"/><Relationship Id="rId4" Type="http://schemas.microsoft.com/office/2017/06/relationships/model3d" Target="../media/model3d2.glb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2">
            <a:extLst>
              <a:ext uri="{FF2B5EF4-FFF2-40B4-BE49-F238E27FC236}">
                <a16:creationId xmlns:a16="http://schemas.microsoft.com/office/drawing/2014/main" id="{586AD7EC-830A-614A-8E99-F19F943DA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694" y="367993"/>
            <a:ext cx="86247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58D2B8E1-0934-0640-9D96-2F70A1E7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463" y="389461"/>
            <a:ext cx="8624700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A982D1E-0DE6-4A46-8E46-0E8D4611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8FB2825-ADA4-6043-8AA2-D9004428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1" r="33352"/>
          <a:stretch/>
        </p:blipFill>
        <p:spPr>
          <a:xfrm>
            <a:off x="3421186" y="404592"/>
            <a:ext cx="5383254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E7CD7D6D-0FE3-1441-A26D-16BA42ACD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20544" y="398616"/>
            <a:ext cx="5383253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40">
            <a:extLst>
              <a:ext uri="{FF2B5EF4-FFF2-40B4-BE49-F238E27FC236}">
                <a16:creationId xmlns:a16="http://schemas.microsoft.com/office/drawing/2014/main" id="{81615DEB-2404-C644-8CF0-E17717259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463411" y="494866"/>
            <a:ext cx="3027168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42">
            <a:extLst>
              <a:ext uri="{FF2B5EF4-FFF2-40B4-BE49-F238E27FC236}">
                <a16:creationId xmlns:a16="http://schemas.microsoft.com/office/drawing/2014/main" id="{3042350C-AD0B-9F49-8381-6647AF41B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474940" y="452324"/>
            <a:ext cx="3027168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99D68F-99F9-C943-AF33-2FF928AADFE2}"/>
              </a:ext>
            </a:extLst>
          </p:cNvPr>
          <p:cNvSpPr txBox="1">
            <a:spLocks/>
          </p:cNvSpPr>
          <p:nvPr/>
        </p:nvSpPr>
        <p:spPr>
          <a:xfrm>
            <a:off x="647700" y="750899"/>
            <a:ext cx="2466639" cy="20460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CLOSE PACKED STRUCTURES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8A5999-2C78-1847-BFA9-4295B9D2B2E8}"/>
              </a:ext>
            </a:extLst>
          </p:cNvPr>
          <p:cNvSpPr txBox="1">
            <a:spLocks/>
          </p:cNvSpPr>
          <p:nvPr/>
        </p:nvSpPr>
        <p:spPr>
          <a:xfrm>
            <a:off x="525236" y="3375348"/>
            <a:ext cx="2503714" cy="29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Unit 1: The Solid State </a:t>
            </a:r>
          </a:p>
          <a:p>
            <a:pPr algn="ctr"/>
            <a:r>
              <a:rPr lang="en-US" dirty="0"/>
              <a:t>Class: XII </a:t>
            </a:r>
          </a:p>
          <a:p>
            <a:pPr algn="ctr"/>
            <a:r>
              <a:rPr lang="en-US" dirty="0"/>
              <a:t> </a:t>
            </a:r>
          </a:p>
          <a:p>
            <a:pPr indent="-228600" algn="ctr">
              <a:buFont typeface="The Hand Extrablack" panose="03070A02030502020204" pitchFamily="66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Three Dimension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B18DC-80C1-0645-9792-B8AB683AE5A1}"/>
              </a:ext>
            </a:extLst>
          </p:cNvPr>
          <p:cNvSpPr txBox="1"/>
          <p:nvPr/>
        </p:nvSpPr>
        <p:spPr>
          <a:xfrm>
            <a:off x="532435" y="795713"/>
            <a:ext cx="83916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Bookman"/>
              </a:rPr>
              <a:t>b) </a:t>
            </a:r>
            <a:r>
              <a:rPr lang="en-IN" b="1" u="sng" dirty="0">
                <a:latin typeface="Bookman"/>
              </a:rPr>
              <a:t>Placing third layer over the second layer</a:t>
            </a:r>
          </a:p>
          <a:p>
            <a:pPr marL="400050" indent="-400050">
              <a:buFont typeface="+mj-lt"/>
              <a:buAutoNum type="romanLcPeriod"/>
            </a:pPr>
            <a:r>
              <a:rPr lang="en-I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Covering Tetrahedral Voids: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Tetrahedral voids of the second layer may be covered by the spheres of the third layer.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In this case, the spheres of the third layer are exactly aligned with those of the first layer. Thus, the pattern of spheres is repeated in alternate layers.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This pattern is often written as 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ABAB ....... pattern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This structure is called </a:t>
            </a: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hexagonal close packed (hcp) structure</a:t>
            </a:r>
            <a:endParaRPr lang="en-IN" b="1" u="sng" dirty="0">
              <a:solidFill>
                <a:srgbClr val="FF0000"/>
              </a:solidFill>
              <a:latin typeface="Book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FB85E-A2C7-434E-B48D-BAC7CAC31C4C}"/>
              </a:ext>
            </a:extLst>
          </p:cNvPr>
          <p:cNvSpPr txBox="1"/>
          <p:nvPr/>
        </p:nvSpPr>
        <p:spPr>
          <a:xfrm>
            <a:off x="5210095" y="3659978"/>
            <a:ext cx="232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pic>
        <p:nvPicPr>
          <p:cNvPr id="4098" name="Picture 2" descr="Triclinic Archives - The Fact Factor">
            <a:extLst>
              <a:ext uri="{FF2B5EF4-FFF2-40B4-BE49-F238E27FC236}">
                <a16:creationId xmlns:a16="http://schemas.microsoft.com/office/drawing/2014/main" id="{EE2F7C09-C249-C24F-8375-2791D6C7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39" y="3218647"/>
            <a:ext cx="240874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inc Facts - Periodic Table of the Elements">
            <a:extLst>
              <a:ext uri="{FF2B5EF4-FFF2-40B4-BE49-F238E27FC236}">
                <a16:creationId xmlns:a16="http://schemas.microsoft.com/office/drawing/2014/main" id="{1BEE05C5-CD07-4149-9876-1571BF00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3" y="4298647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gnesium Metal Images, Stock Photos &amp;amp; Vectors | Shutterstock">
            <a:extLst>
              <a:ext uri="{FF2B5EF4-FFF2-40B4-BE49-F238E27FC236}">
                <a16:creationId xmlns:a16="http://schemas.microsoft.com/office/drawing/2014/main" id="{0E4DED2D-2FA0-0541-B5D9-1D63253F1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"/>
          <a:stretch/>
        </p:blipFill>
        <p:spPr bwMode="auto">
          <a:xfrm>
            <a:off x="5185940" y="4262134"/>
            <a:ext cx="162992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24CFCC-BA81-F646-B9FA-F7D3C66C86DB}"/>
              </a:ext>
            </a:extLst>
          </p:cNvPr>
          <p:cNvSpPr txBox="1"/>
          <p:nvPr/>
        </p:nvSpPr>
        <p:spPr>
          <a:xfrm>
            <a:off x="5358878" y="5474964"/>
            <a:ext cx="1284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Magnesium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750A40-0C4A-BB45-9B0B-27EDE49F177C}"/>
              </a:ext>
            </a:extLst>
          </p:cNvPr>
          <p:cNvSpPr txBox="1"/>
          <p:nvPr/>
        </p:nvSpPr>
        <p:spPr>
          <a:xfrm>
            <a:off x="7296213" y="5474964"/>
            <a:ext cx="682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zinc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Three Dimension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7F7B5C-36D1-1A44-91E8-F39A9573FC5C}"/>
              </a:ext>
            </a:extLst>
          </p:cNvPr>
          <p:cNvSpPr txBox="1"/>
          <p:nvPr/>
        </p:nvSpPr>
        <p:spPr>
          <a:xfrm>
            <a:off x="462988" y="984377"/>
            <a:ext cx="83453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 startAt="2"/>
            </a:pPr>
            <a:r>
              <a:rPr lang="en-I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Covering Octahedral Voids: </a:t>
            </a:r>
          </a:p>
          <a:p>
            <a:pPr marL="400050" indent="-400050">
              <a:buFont typeface="Wingdings" pitchFamily="2" charset="2"/>
              <a:buChar char="Ø"/>
            </a:pPr>
            <a:r>
              <a:rPr lang="en-IN" dirty="0">
                <a:latin typeface="Bookman"/>
              </a:rPr>
              <a:t>The third layer may be placed above the second layer in a manner such that its spheres cover the octahedral voids. </a:t>
            </a:r>
          </a:p>
          <a:p>
            <a:pPr marL="400050" indent="-400050">
              <a:buFont typeface="Wingdings" pitchFamily="2" charset="2"/>
              <a:buChar char="Ø"/>
            </a:pPr>
            <a:r>
              <a:rPr lang="en-IN" dirty="0">
                <a:latin typeface="Bookman"/>
              </a:rPr>
              <a:t>The spheres of the third layer are not aligned with those of either the first or the second layer. </a:t>
            </a:r>
          </a:p>
          <a:p>
            <a:pPr marL="400050" indent="-400050">
              <a:buFont typeface="Wingdings" pitchFamily="2" charset="2"/>
              <a:buChar char="Ø"/>
            </a:pPr>
            <a:r>
              <a:rPr lang="en-IN" dirty="0">
                <a:latin typeface="Bookman"/>
              </a:rPr>
              <a:t>This pattern of layers is often written as </a:t>
            </a:r>
            <a:r>
              <a:rPr lang="en-IN" b="1" dirty="0">
                <a:latin typeface="Bookman"/>
              </a:rPr>
              <a:t>ABCABC ........... </a:t>
            </a:r>
          </a:p>
          <a:p>
            <a:pPr marL="400050" indent="-400050">
              <a:buFont typeface="Wingdings" pitchFamily="2" charset="2"/>
              <a:buChar char="Ø"/>
            </a:pPr>
            <a:r>
              <a:rPr lang="en-IN" dirty="0">
                <a:latin typeface="Bookman"/>
              </a:rPr>
              <a:t>This structure is called </a:t>
            </a:r>
            <a:r>
              <a:rPr lang="en-IN" b="1" dirty="0">
                <a:solidFill>
                  <a:srgbClr val="FF0000"/>
                </a:solidFill>
                <a:latin typeface="Bookman"/>
              </a:rPr>
              <a:t>cubic close packed (</a:t>
            </a:r>
            <a:r>
              <a:rPr lang="en-IN" b="1" dirty="0" err="1">
                <a:solidFill>
                  <a:srgbClr val="FF0000"/>
                </a:solidFill>
                <a:latin typeface="Bookman"/>
              </a:rPr>
              <a:t>ccp</a:t>
            </a:r>
            <a:r>
              <a:rPr lang="en-IN" b="1" dirty="0">
                <a:solidFill>
                  <a:srgbClr val="FF0000"/>
                </a:solidFill>
                <a:latin typeface="Bookman"/>
              </a:rPr>
              <a:t>) </a:t>
            </a:r>
            <a:r>
              <a:rPr lang="en-IN" dirty="0">
                <a:latin typeface="Bookman"/>
              </a:rPr>
              <a:t>or</a:t>
            </a:r>
            <a:r>
              <a:rPr lang="en-IN" b="1" dirty="0">
                <a:solidFill>
                  <a:srgbClr val="FF0000"/>
                </a:solidFill>
                <a:latin typeface="Bookman"/>
              </a:rPr>
              <a:t> face-centred cubic (</a:t>
            </a:r>
            <a:r>
              <a:rPr lang="en-IN" b="1" dirty="0" err="1">
                <a:solidFill>
                  <a:srgbClr val="FF0000"/>
                </a:solidFill>
                <a:latin typeface="Bookman"/>
              </a:rPr>
              <a:t>fcc</a:t>
            </a:r>
            <a:r>
              <a:rPr lang="en-IN" b="1" dirty="0">
                <a:solidFill>
                  <a:srgbClr val="FF0000"/>
                </a:solidFill>
                <a:latin typeface="Bookman"/>
              </a:rPr>
              <a:t>) structure</a:t>
            </a:r>
            <a:r>
              <a:rPr lang="en-IN" dirty="0">
                <a:latin typeface="Bookman"/>
              </a:rPr>
              <a:t>. </a:t>
            </a:r>
            <a:endParaRPr lang="en-IN" dirty="0"/>
          </a:p>
        </p:txBody>
      </p:sp>
      <p:pic>
        <p:nvPicPr>
          <p:cNvPr id="7" name="Picture 2" descr="NCERT Class 12 Chemistry Solid State - Types of Voids in Solids">
            <a:extLst>
              <a:ext uri="{FF2B5EF4-FFF2-40B4-BE49-F238E27FC236}">
                <a16:creationId xmlns:a16="http://schemas.microsoft.com/office/drawing/2014/main" id="{6191CFCE-1309-D44B-BEC2-949849EA9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r="25899"/>
          <a:stretch/>
        </p:blipFill>
        <p:spPr bwMode="auto">
          <a:xfrm>
            <a:off x="1354238" y="3683000"/>
            <a:ext cx="2801073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cts About Copper | Live Science">
            <a:extLst>
              <a:ext uri="{FF2B5EF4-FFF2-40B4-BE49-F238E27FC236}">
                <a16:creationId xmlns:a16="http://schemas.microsoft.com/office/drawing/2014/main" id="{1A728A44-3C05-D747-A253-87B83EA6E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4720" r="5064" b="4502"/>
          <a:stretch/>
        </p:blipFill>
        <p:spPr bwMode="auto">
          <a:xfrm>
            <a:off x="5197034" y="4341699"/>
            <a:ext cx="15375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Country is Named After an Element? - WorldAtlas">
            <a:extLst>
              <a:ext uri="{FF2B5EF4-FFF2-40B4-BE49-F238E27FC236}">
                <a16:creationId xmlns:a16="http://schemas.microsoft.com/office/drawing/2014/main" id="{F12A7E3A-2EDD-AF49-8089-D6D051FC9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2888" r="5063" b="4500"/>
          <a:stretch/>
        </p:blipFill>
        <p:spPr bwMode="auto">
          <a:xfrm>
            <a:off x="6852214" y="4382044"/>
            <a:ext cx="153768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9877E2-6A24-5D40-BB05-E2DBE84322DF}"/>
              </a:ext>
            </a:extLst>
          </p:cNvPr>
          <p:cNvSpPr txBox="1"/>
          <p:nvPr/>
        </p:nvSpPr>
        <p:spPr>
          <a:xfrm>
            <a:off x="5210095" y="3845173"/>
            <a:ext cx="232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47020-AF7B-EC4F-81CA-2E7813C7F7BB}"/>
              </a:ext>
            </a:extLst>
          </p:cNvPr>
          <p:cNvSpPr txBox="1"/>
          <p:nvPr/>
        </p:nvSpPr>
        <p:spPr>
          <a:xfrm>
            <a:off x="5358878" y="5590710"/>
            <a:ext cx="1284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Copper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D3E58-1759-3649-9027-A6335814FCA3}"/>
              </a:ext>
            </a:extLst>
          </p:cNvPr>
          <p:cNvSpPr txBox="1"/>
          <p:nvPr/>
        </p:nvSpPr>
        <p:spPr>
          <a:xfrm>
            <a:off x="7296213" y="5590710"/>
            <a:ext cx="817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Silver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Word Bubble Biscuit Cutter 1">
                <a:extLst>
                  <a:ext uri="{FF2B5EF4-FFF2-40B4-BE49-F238E27FC236}">
                    <a16:creationId xmlns:a16="http://schemas.microsoft.com/office/drawing/2014/main" id="{C8D6AD81-84E4-4F49-AE9A-EBE724DF32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1299426"/>
                  </p:ext>
                </p:extLst>
              </p:nvPr>
            </p:nvGraphicFramePr>
            <p:xfrm>
              <a:off x="2089215" y="716074"/>
              <a:ext cx="4871766" cy="357813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871766" cy="3578134"/>
                    </a:xfrm>
                    <a:prstGeom prst="rect">
                      <a:avLst/>
                    </a:prstGeom>
                  </am3d:spPr>
                  <am3d:camera>
                    <am3d:pos x="0" y="0" z="585753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4100" d="1000000"/>
                    <am3d:preTrans dx="17" dy="-3362002" dz="-3008494"/>
                    <am3d:scale>
                      <am3d:sx n="1000000" d="1000000"/>
                      <am3d:sy n="1000000" d="1000000"/>
                      <am3d:sz n="1000000" d="1000000"/>
                    </am3d:scale>
                    <am3d:rot ax="5167810" ay="-14966" az="-22086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3030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Word Bubble Biscuit Cutter 1">
                <a:extLst>
                  <a:ext uri="{FF2B5EF4-FFF2-40B4-BE49-F238E27FC236}">
                    <a16:creationId xmlns:a16="http://schemas.microsoft.com/office/drawing/2014/main" id="{C8D6AD81-84E4-4F49-AE9A-EBE724DF32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9215" y="716074"/>
                <a:ext cx="4871766" cy="357813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Formula of a Compound </a:t>
            </a:r>
          </a:p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and Number of Voids Filled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68D3D-70DB-7642-8E23-DFE1C130FD35}"/>
              </a:ext>
            </a:extLst>
          </p:cNvPr>
          <p:cNvSpPr txBox="1"/>
          <p:nvPr/>
        </p:nvSpPr>
        <p:spPr>
          <a:xfrm>
            <a:off x="3113589" y="1328575"/>
            <a:ext cx="29459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0" dirty="0">
                <a:effectLst/>
                <a:latin typeface="Bookman"/>
              </a:rPr>
              <a:t>While the number of </a:t>
            </a:r>
            <a:r>
              <a:rPr lang="en-IN" sz="1800" b="0" dirty="0">
                <a:solidFill>
                  <a:srgbClr val="FF0000"/>
                </a:solidFill>
                <a:effectLst/>
                <a:latin typeface="Bookman"/>
              </a:rPr>
              <a:t>octahedral voids present in a lattice is equal to the number of close packed particles</a:t>
            </a:r>
            <a:r>
              <a:rPr lang="en-IN" sz="1800" b="0" dirty="0">
                <a:effectLst/>
                <a:latin typeface="Bookman"/>
              </a:rPr>
              <a:t>, the number of </a:t>
            </a:r>
            <a:r>
              <a:rPr lang="en-IN" sz="1800" b="0" dirty="0">
                <a:solidFill>
                  <a:schemeClr val="accent5">
                    <a:lumMod val="75000"/>
                  </a:schemeClr>
                </a:solidFill>
                <a:effectLst/>
                <a:latin typeface="Bookman"/>
              </a:rPr>
              <a:t>tetrahedral voids generated is twice </a:t>
            </a:r>
            <a:r>
              <a:rPr lang="en-IN" sz="1800" b="0" dirty="0">
                <a:effectLst/>
                <a:latin typeface="Bookman"/>
              </a:rPr>
              <a:t>this number.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6EF6A-3601-AB48-B73B-CB6B50D14AF2}"/>
              </a:ext>
            </a:extLst>
          </p:cNvPr>
          <p:cNvSpPr txBox="1"/>
          <p:nvPr/>
        </p:nvSpPr>
        <p:spPr>
          <a:xfrm>
            <a:off x="468775" y="4171383"/>
            <a:ext cx="82527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In ionic solids, the bigger ions (usually anions) form the close packed structure and the smaller ions (usually cations) occupy the voids.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If the latter ion is small enough then tetrahedral voids are occupied, if bigger, then octahedral voids.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All octahedral or tetrahedral voids are not occupied.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In a given compound, the fraction of octahedral or tetrahedral voids that are occupied, depends upon the chemical formula of the compound</a:t>
            </a:r>
            <a:r>
              <a:rPr lang="en-IN" dirty="0">
                <a:latin typeface="Bookman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92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Locating Tetrahedral Voids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5886F-4D06-E542-A88E-AFAC4A7C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53" y="1331755"/>
            <a:ext cx="5473700" cy="292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EDA92-E620-C742-B234-39142920BECF}"/>
              </a:ext>
            </a:extLst>
          </p:cNvPr>
          <p:cNvSpPr txBox="1"/>
          <p:nvPr/>
        </p:nvSpPr>
        <p:spPr>
          <a:xfrm>
            <a:off x="1835150" y="707251"/>
            <a:ext cx="6076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 err="1">
                <a:effectLst/>
                <a:latin typeface="Bookman"/>
              </a:rPr>
              <a:t>fcc</a:t>
            </a:r>
            <a:r>
              <a:rPr lang="en-IN" sz="1800" b="1" i="1" dirty="0">
                <a:effectLst/>
                <a:latin typeface="Bookman"/>
              </a:rPr>
              <a:t> </a:t>
            </a:r>
            <a:r>
              <a:rPr lang="en-IN" sz="1800" b="1" dirty="0">
                <a:effectLst/>
                <a:latin typeface="Bookman"/>
              </a:rPr>
              <a:t>lattice: </a:t>
            </a:r>
            <a:r>
              <a:rPr lang="en-IN" sz="1800" b="0" dirty="0">
                <a:effectLst/>
                <a:latin typeface="Bookman"/>
              </a:rPr>
              <a:t>The unit cell is divided into eight small cubes.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61820-993C-5640-85E9-5F197F243576}"/>
              </a:ext>
            </a:extLst>
          </p:cNvPr>
          <p:cNvSpPr txBox="1"/>
          <p:nvPr/>
        </p:nvSpPr>
        <p:spPr>
          <a:xfrm>
            <a:off x="1178005" y="4673421"/>
            <a:ext cx="73909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One tetrahedral void in each small cube and eight tetrahedral voids in total.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Bookman"/>
              </a:rPr>
              <a:t>Each of the eight small cubes have one void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Bookman"/>
              </a:rPr>
              <a:t>Total number of tetrahedral voids = 8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Bookman"/>
              </a:rPr>
              <a:t>We know that </a:t>
            </a:r>
            <a:r>
              <a:rPr lang="en-IN" i="1" dirty="0" err="1">
                <a:latin typeface="Bookman"/>
              </a:rPr>
              <a:t>ccp</a:t>
            </a:r>
            <a:r>
              <a:rPr lang="en-IN" i="1" dirty="0">
                <a:latin typeface="Bookman"/>
              </a:rPr>
              <a:t> </a:t>
            </a:r>
            <a:r>
              <a:rPr lang="en-IN" dirty="0">
                <a:latin typeface="Bookman"/>
              </a:rPr>
              <a:t>structure has 4 atoms per unit cell.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4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26956-8CF2-6945-B09D-F0A43080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14" y="1456321"/>
            <a:ext cx="7556500" cy="246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921D7-95A2-4F44-9277-E1D0BDB45D76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Locating Octahedral Voids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0491A-E432-074F-A523-708417B2FC82}"/>
              </a:ext>
            </a:extLst>
          </p:cNvPr>
          <p:cNvSpPr txBox="1"/>
          <p:nvPr/>
        </p:nvSpPr>
        <p:spPr>
          <a:xfrm>
            <a:off x="539107" y="4289453"/>
            <a:ext cx="8512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This unit cell has one octahedral void at the body centre of the cube. </a:t>
            </a:r>
            <a:endParaRPr lang="en-IN" dirty="0"/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There is one octahedral void at the centre of each of the 12 edges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It is surrounded by six atoms, four belonging to the same unit cell (2 on the corners and 2 on face centre) and two belonging to two adjacent unit cells.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A8118-920E-B84D-95B2-A29154656BF2}"/>
              </a:ext>
            </a:extLst>
          </p:cNvPr>
          <p:cNvSpPr txBox="1"/>
          <p:nvPr/>
        </p:nvSpPr>
        <p:spPr>
          <a:xfrm>
            <a:off x="821803" y="1086989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 err="1">
                <a:effectLst/>
                <a:latin typeface="Bookman"/>
              </a:rPr>
              <a:t>fcc</a:t>
            </a:r>
            <a:r>
              <a:rPr lang="en-IN" sz="1800" b="1" i="1" dirty="0">
                <a:effectLst/>
                <a:latin typeface="Bookman"/>
              </a:rPr>
              <a:t> lattice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12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CC- OCTAHEDRAL&#10;{½, ½, ½} + {½, ½, 0} = {1, 1, ½} ≡ {0, 0, ½}&#10;Face centering translation&#10;Note: Atoms are coloured differen...">
            <a:extLst>
              <a:ext uri="{FF2B5EF4-FFF2-40B4-BE49-F238E27FC236}">
                <a16:creationId xmlns:a16="http://schemas.microsoft.com/office/drawing/2014/main" id="{321BAE15-26A4-714E-8144-D76D6C09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3" t="22173" r="5573" b="27406"/>
          <a:stretch/>
        </p:blipFill>
        <p:spPr bwMode="auto">
          <a:xfrm flipH="1">
            <a:off x="5058579" y="1851653"/>
            <a:ext cx="3993267" cy="30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6E3E18-6801-2D46-BA0E-07D5F2CEF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54"/>
          <a:stretch/>
        </p:blipFill>
        <p:spPr>
          <a:xfrm>
            <a:off x="369945" y="2375870"/>
            <a:ext cx="3500876" cy="2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F00D9-4921-4D4F-8FFB-6986549445C3}"/>
              </a:ext>
            </a:extLst>
          </p:cNvPr>
          <p:cNvSpPr txBox="1"/>
          <p:nvPr/>
        </p:nvSpPr>
        <p:spPr>
          <a:xfrm>
            <a:off x="5931583" y="4933709"/>
            <a:ext cx="706056" cy="37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26603-0B4E-3546-9E23-51DE8461A874}"/>
              </a:ext>
            </a:extLst>
          </p:cNvPr>
          <p:cNvSpPr txBox="1"/>
          <p:nvPr/>
        </p:nvSpPr>
        <p:spPr>
          <a:xfrm>
            <a:off x="8005380" y="4933709"/>
            <a:ext cx="706056" cy="37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FCC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5B12C-8BA8-8345-926E-AB54B8AD5BD1}"/>
              </a:ext>
            </a:extLst>
          </p:cNvPr>
          <p:cNvSpPr txBox="1"/>
          <p:nvPr/>
        </p:nvSpPr>
        <p:spPr>
          <a:xfrm>
            <a:off x="5632570" y="1551250"/>
            <a:ext cx="706056" cy="37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9D93B-164C-464B-8BE8-4A82F4540C76}"/>
              </a:ext>
            </a:extLst>
          </p:cNvPr>
          <p:cNvSpPr txBox="1"/>
          <p:nvPr/>
        </p:nvSpPr>
        <p:spPr>
          <a:xfrm>
            <a:off x="7317571" y="1551250"/>
            <a:ext cx="706056" cy="37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5E5F5-95AF-EE44-849C-6F0F57BDECAD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Locating Octahedral Voids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77CD1-FCA2-7F4D-ADE9-ABDAB7C16FE5}"/>
              </a:ext>
            </a:extLst>
          </p:cNvPr>
          <p:cNvSpPr txBox="1"/>
          <p:nvPr/>
        </p:nvSpPr>
        <p:spPr>
          <a:xfrm>
            <a:off x="3226522" y="5219348"/>
            <a:ext cx="22733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800" b="0" dirty="0">
                <a:effectLst/>
                <a:latin typeface="Bookman"/>
              </a:rPr>
              <a:t>Each void belongs to </a:t>
            </a:r>
            <a:r>
              <a:rPr lang="en-IN" sz="1600" b="0" dirty="0">
                <a:effectLst/>
                <a:latin typeface="Bookman"/>
              </a:rPr>
              <a:t>4 </a:t>
            </a:r>
            <a:endParaRPr lang="en-IN" dirty="0"/>
          </a:p>
          <a:p>
            <a:pPr algn="ctr"/>
            <a:r>
              <a:rPr lang="en-IN" sz="1800" b="1" dirty="0">
                <a:effectLst/>
                <a:latin typeface="Bookman"/>
              </a:rPr>
              <a:t>FCC</a:t>
            </a:r>
            <a:r>
              <a:rPr lang="en-IN" sz="1800" b="0" dirty="0">
                <a:effectLst/>
                <a:latin typeface="Bookman"/>
              </a:rPr>
              <a:t> unit cell. </a:t>
            </a:r>
            <a:endParaRPr lang="en-IN" dirty="0"/>
          </a:p>
        </p:txBody>
      </p:sp>
      <p:sp>
        <p:nvSpPr>
          <p:cNvPr id="17" name="Shape 16">
            <a:extLst>
              <a:ext uri="{FF2B5EF4-FFF2-40B4-BE49-F238E27FC236}">
                <a16:creationId xmlns:a16="http://schemas.microsoft.com/office/drawing/2014/main" id="{63ECA6EC-9AD4-EB4D-94A0-6CA4AD8ED6FD}"/>
              </a:ext>
            </a:extLst>
          </p:cNvPr>
          <p:cNvSpPr/>
          <p:nvPr/>
        </p:nvSpPr>
        <p:spPr>
          <a:xfrm rot="2636326">
            <a:off x="3730477" y="1973362"/>
            <a:ext cx="2069923" cy="2386352"/>
          </a:xfrm>
          <a:prstGeom prst="swooshArrow">
            <a:avLst>
              <a:gd name="adj1" fmla="val 9217"/>
              <a:gd name="adj2" fmla="val 3112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8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1285B-FE7C-5D4E-A7B0-083005C2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48298"/>
            <a:ext cx="2273300" cy="203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DC0EE-DA20-CA4A-A6CA-6AB32BAFE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07" y="1559950"/>
            <a:ext cx="22860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637EC-F9F1-BB4A-AB83-74568734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1" y="2747963"/>
            <a:ext cx="2273300" cy="14351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235CFD-0FBB-E242-9FD0-73BAC50B64B6}"/>
              </a:ext>
            </a:extLst>
          </p:cNvPr>
          <p:cNvGrpSpPr/>
          <p:nvPr/>
        </p:nvGrpSpPr>
        <p:grpSpPr>
          <a:xfrm>
            <a:off x="5829301" y="4351972"/>
            <a:ext cx="2286000" cy="2057400"/>
            <a:chOff x="6180881" y="1222898"/>
            <a:chExt cx="2286000" cy="2057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C94B10-34A2-F045-8E55-01056BBFC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0881" y="1845198"/>
              <a:ext cx="2273300" cy="1435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96B03B-6932-BE4E-92C6-9BC08EB96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0881" y="1222898"/>
              <a:ext cx="2286000" cy="12446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76E285-5C14-594B-AE47-47672F7DF718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Locating Octahedral Voids 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6225E084-5CAF-BC48-AD95-50702AE39617}"/>
              </a:ext>
            </a:extLst>
          </p:cNvPr>
          <p:cNvSpPr/>
          <p:nvPr/>
        </p:nvSpPr>
        <p:spPr>
          <a:xfrm rot="2636326">
            <a:off x="2013039" y="152996"/>
            <a:ext cx="2069923" cy="2386352"/>
          </a:xfrm>
          <a:prstGeom prst="swooshArrow">
            <a:avLst>
              <a:gd name="adj1" fmla="val 9217"/>
              <a:gd name="adj2" fmla="val 3112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7CA27-FF3F-4B47-BCD1-4058C94A31C9}"/>
              </a:ext>
            </a:extLst>
          </p:cNvPr>
          <p:cNvSpPr txBox="1"/>
          <p:nvPr/>
        </p:nvSpPr>
        <p:spPr>
          <a:xfrm>
            <a:off x="6296547" y="2505670"/>
            <a:ext cx="22733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800" b="0" dirty="0">
                <a:effectLst/>
                <a:latin typeface="Bookman"/>
              </a:rPr>
              <a:t>Each Octahedral voids are equally divided to </a:t>
            </a:r>
            <a:r>
              <a:rPr lang="en-IN" sz="1800" b="1" dirty="0">
                <a:effectLst/>
                <a:latin typeface="Bookman"/>
              </a:rPr>
              <a:t>4 equal </a:t>
            </a:r>
            <a:r>
              <a:rPr lang="en-IN" sz="1800" b="0" dirty="0">
                <a:effectLst/>
                <a:latin typeface="Bookman"/>
              </a:rPr>
              <a:t>parts</a:t>
            </a:r>
            <a:endParaRPr lang="en-IN" dirty="0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5719F1AC-2758-1D4F-8406-1887DD54BBB5}"/>
              </a:ext>
            </a:extLst>
          </p:cNvPr>
          <p:cNvSpPr/>
          <p:nvPr/>
        </p:nvSpPr>
        <p:spPr>
          <a:xfrm rot="3983310">
            <a:off x="5144054" y="3782302"/>
            <a:ext cx="1383196" cy="973701"/>
          </a:xfrm>
          <a:prstGeom prst="swooshArrow">
            <a:avLst>
              <a:gd name="adj1" fmla="val 9217"/>
              <a:gd name="adj2" fmla="val 41463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2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4802CB-7C1C-984E-AE2E-5CC15006F7DF}"/>
                  </a:ext>
                </a:extLst>
              </p:cNvPr>
              <p:cNvSpPr txBox="1"/>
              <p:nvPr/>
            </p:nvSpPr>
            <p:spPr>
              <a:xfrm>
                <a:off x="886351" y="792955"/>
                <a:ext cx="7864111" cy="2612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IN" sz="1800" b="0" dirty="0">
                    <a:effectLst/>
                    <a:latin typeface="Bookman"/>
                  </a:rPr>
                  <a:t>Thus in </a:t>
                </a:r>
                <a:r>
                  <a:rPr lang="en-IN" sz="1800" b="0" i="1" dirty="0">
                    <a:effectLst/>
                    <a:latin typeface="Bookman"/>
                  </a:rPr>
                  <a:t>FCC structure</a:t>
                </a:r>
                <a:r>
                  <a:rPr lang="en-IN" sz="1800" b="0" dirty="0">
                    <a:effectLst/>
                    <a:latin typeface="Bookman"/>
                  </a:rPr>
                  <a:t>:</a:t>
                </a:r>
                <a:br>
                  <a:rPr lang="en-IN" sz="1800" b="0" dirty="0">
                    <a:effectLst/>
                    <a:latin typeface="Bookman"/>
                  </a:rPr>
                </a:br>
                <a:r>
                  <a:rPr lang="en-IN" sz="1800" b="0" dirty="0">
                    <a:effectLst/>
                    <a:latin typeface="Bookman"/>
                  </a:rPr>
                  <a:t>Octahedral void at the body-centre of the cube = 1</a:t>
                </a:r>
                <a:br>
                  <a:rPr lang="en-IN" sz="1800" b="0" dirty="0">
                    <a:effectLst/>
                    <a:latin typeface="Bookman"/>
                  </a:rPr>
                </a:br>
                <a:r>
                  <a:rPr lang="en-IN" sz="1800" b="0" dirty="0">
                    <a:effectLst/>
                    <a:latin typeface="Bookman"/>
                  </a:rPr>
                  <a:t>12 octahedral voids located at each edge and shared between four unit cells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IN" dirty="0">
                    <a:latin typeface="Bookman"/>
                  </a:rPr>
                  <a:t>¼ of an Octahedral void belongs to the unit cell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IN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IN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IN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12=3</m:t>
                    </m:r>
                  </m:oMath>
                </a14:m>
                <a:r>
                  <a:rPr lang="en-IN" sz="1800" b="0" dirty="0">
                    <a:effectLst/>
                    <a:latin typeface="Bookman"/>
                  </a:rPr>
                  <a:t> </a:t>
                </a:r>
                <a:endParaRPr lang="en-IN" dirty="0"/>
              </a:p>
              <a:p>
                <a:pPr marL="285750" indent="-285750">
                  <a:buFont typeface="Symbol" pitchFamily="2" charset="2"/>
                  <a:buChar char="∴"/>
                </a:pPr>
                <a:r>
                  <a:rPr lang="en-IN" sz="1800" b="0" dirty="0">
                    <a:effectLst/>
                    <a:latin typeface="Bookman"/>
                  </a:rPr>
                  <a:t>Total number of octahedral voids = 1+3 = 4</a:t>
                </a:r>
                <a:br>
                  <a:rPr lang="en-IN" sz="1800" b="0" dirty="0">
                    <a:effectLst/>
                    <a:latin typeface="Bookman"/>
                  </a:rPr>
                </a:br>
                <a:endParaRPr lang="en-IN" sz="1800" b="0" dirty="0">
                  <a:effectLst/>
                  <a:latin typeface="Bookman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IN" sz="1800" b="0" dirty="0">
                    <a:effectLst/>
                    <a:latin typeface="Bookman"/>
                  </a:rPr>
                  <a:t>We know that in </a:t>
                </a:r>
                <a:r>
                  <a:rPr lang="en-IN" sz="1800" b="0" dirty="0" err="1">
                    <a:effectLst/>
                    <a:latin typeface="Bookman"/>
                  </a:rPr>
                  <a:t>ccp</a:t>
                </a:r>
                <a:r>
                  <a:rPr lang="en-IN" sz="1800" b="0" dirty="0">
                    <a:effectLst/>
                    <a:latin typeface="Bookman"/>
                  </a:rPr>
                  <a:t> structure, each unit cell has 4 atoms. Thus, the number </a:t>
                </a:r>
                <a:endParaRPr lang="en-IN" dirty="0"/>
              </a:p>
              <a:p>
                <a:r>
                  <a:rPr lang="en-IN" sz="1800" b="0" dirty="0">
                    <a:effectLst/>
                    <a:latin typeface="Bookman"/>
                  </a:rPr>
                  <a:t>	of octahedral voids is equal to this number. </a:t>
                </a:r>
                <a:endParaRPr lang="en-IN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4802CB-7C1C-984E-AE2E-5CC15006F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51" y="792955"/>
                <a:ext cx="7864111" cy="2612190"/>
              </a:xfrm>
              <a:prstGeom prst="rect">
                <a:avLst/>
              </a:prstGeom>
              <a:blipFill>
                <a:blip r:embed="rId2"/>
                <a:stretch>
                  <a:fillRect l="-484" t="-966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5553BF-E0BB-3544-BBDC-7CFB0AFBD13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Locating Octahedral Voids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EAA10-9DF2-0F4E-92FB-B2A4C9F24519}"/>
              </a:ext>
            </a:extLst>
          </p:cNvPr>
          <p:cNvSpPr txBox="1"/>
          <p:nvPr/>
        </p:nvSpPr>
        <p:spPr>
          <a:xfrm>
            <a:off x="1116957" y="5205377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800" b="0" dirty="0">
                <a:effectLst/>
                <a:latin typeface="Bookman"/>
              </a:rPr>
              <a:t>Do try to locate the octahedral voids and tetrahedral voids in </a:t>
            </a:r>
            <a:r>
              <a:rPr lang="en-IN" sz="1800" b="0" i="1" dirty="0">
                <a:effectLst/>
                <a:latin typeface="Bookman"/>
              </a:rPr>
              <a:t>bcc structure.</a:t>
            </a:r>
            <a:endParaRPr lang="en-IN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C87BBD-A636-D142-B217-909CA8F7F282}"/>
              </a:ext>
            </a:extLst>
          </p:cNvPr>
          <p:cNvGrpSpPr/>
          <p:nvPr/>
        </p:nvGrpSpPr>
        <p:grpSpPr>
          <a:xfrm>
            <a:off x="5088487" y="3228988"/>
            <a:ext cx="2501676" cy="3199554"/>
            <a:chOff x="5088487" y="3228988"/>
            <a:chExt cx="2501676" cy="3199554"/>
          </a:xfrm>
        </p:grpSpPr>
        <p:pic>
          <p:nvPicPr>
            <p:cNvPr id="2050" name="Picture 2" descr="Question Emoji Related Keywords Question Emoji Long Transparent PNG -  1669x1757 - Free Download on NicePNG">
              <a:extLst>
                <a:ext uri="{FF2B5EF4-FFF2-40B4-BE49-F238E27FC236}">
                  <a16:creationId xmlns:a16="http://schemas.microsoft.com/office/drawing/2014/main" id="{52AA74A3-18AF-7A4A-BA4D-8D71056A0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200" y="4628542"/>
              <a:ext cx="159041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5" name="3D Model 4" descr="2">
                  <a:extLst>
                    <a:ext uri="{FF2B5EF4-FFF2-40B4-BE49-F238E27FC236}">
                      <a16:creationId xmlns:a16="http://schemas.microsoft.com/office/drawing/2014/main" id="{57F13813-FDCC-3E41-BA54-6D78C1058CA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3848094"/>
                    </p:ext>
                  </p:extLst>
                </p:nvPr>
              </p:nvGraphicFramePr>
              <p:xfrm>
                <a:off x="6958666" y="4103860"/>
                <a:ext cx="631497" cy="826499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631497" cy="826499"/>
                      </a:xfrm>
                      <a:prstGeom prst="rect">
                        <a:avLst/>
                      </a:prstGeom>
                    </am3d:spPr>
                    <am3d:camera>
                      <am3d:pos x="0" y="0" z="579197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2337170" d="1000000"/>
                      <am3d:preTrans dx="1318378" dy="-18129848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2057779" ay="-1080216" az="714244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96444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5" name="3D Model 4" descr="2">
                  <a:extLst>
                    <a:ext uri="{FF2B5EF4-FFF2-40B4-BE49-F238E27FC236}">
                      <a16:creationId xmlns:a16="http://schemas.microsoft.com/office/drawing/2014/main" id="{57F13813-FDCC-3E41-BA54-6D78C1058CA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58666" y="4103860"/>
                  <a:ext cx="631497" cy="826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6" name="3D Model 5" descr="4">
                  <a:extLst>
                    <a:ext uri="{FF2B5EF4-FFF2-40B4-BE49-F238E27FC236}">
                      <a16:creationId xmlns:a16="http://schemas.microsoft.com/office/drawing/2014/main" id="{67765972-88AD-DA4B-A76D-710318B77CC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8061782"/>
                    </p:ext>
                  </p:extLst>
                </p:nvPr>
              </p:nvGraphicFramePr>
              <p:xfrm>
                <a:off x="5088487" y="4035743"/>
                <a:ext cx="826177" cy="1079382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826177" cy="1079382"/>
                      </a:xfrm>
                      <a:prstGeom prst="rect">
                        <a:avLst/>
                      </a:prstGeom>
                    </am3d:spPr>
                    <am3d:camera>
                      <am3d:pos x="0" y="0" z="5955992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3734811" d="1000000"/>
                      <am3d:preTrans dx="0" dy="-18237493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50753" ay="-1325733" az="-5673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123734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6" name="3D Model 5" descr="4">
                  <a:extLst>
                    <a:ext uri="{FF2B5EF4-FFF2-40B4-BE49-F238E27FC236}">
                      <a16:creationId xmlns:a16="http://schemas.microsoft.com/office/drawing/2014/main" id="{67765972-88AD-DA4B-A76D-710318B77CC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88487" y="4035743"/>
                  <a:ext cx="826177" cy="1079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7" name="3D Model 6" descr="Red Question mark">
                  <a:extLst>
                    <a:ext uri="{FF2B5EF4-FFF2-40B4-BE49-F238E27FC236}">
                      <a16:creationId xmlns:a16="http://schemas.microsoft.com/office/drawing/2014/main" id="{A7BBE483-5B43-5146-B48E-C7CCEE7B7A2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52146352"/>
                    </p:ext>
                  </p:extLst>
                </p:nvPr>
              </p:nvGraphicFramePr>
              <p:xfrm>
                <a:off x="6067319" y="3228988"/>
                <a:ext cx="826178" cy="1800000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826178" cy="1800000"/>
                      </a:xfrm>
                      <a:prstGeom prst="rect">
                        <a:avLst/>
                      </a:prstGeom>
                    </am3d:spPr>
                    <am3d:camera>
                      <am3d:pos x="0" y="0" z="5538953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517042" d="1000000"/>
                      <am3d:preTrans dx="0" dy="-18004113" dz="-497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166372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7" name="3D Model 6" descr="Red Question mark">
                  <a:extLst>
                    <a:ext uri="{FF2B5EF4-FFF2-40B4-BE49-F238E27FC236}">
                      <a16:creationId xmlns:a16="http://schemas.microsoft.com/office/drawing/2014/main" id="{A7BBE483-5B43-5146-B48E-C7CCEE7B7A2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7319" y="3228988"/>
                  <a:ext cx="826178" cy="180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84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Worksheet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8FDBE-69B6-C746-9605-3F5290BE8F76}"/>
              </a:ext>
            </a:extLst>
          </p:cNvPr>
          <p:cNvSpPr txBox="1"/>
          <p:nvPr/>
        </p:nvSpPr>
        <p:spPr>
          <a:xfrm>
            <a:off x="439840" y="698976"/>
            <a:ext cx="847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Bookman"/>
              </a:rPr>
              <a:t>?</a:t>
            </a:r>
            <a:r>
              <a:rPr lang="en-IN" sz="1800" b="0" dirty="0">
                <a:effectLst/>
                <a:latin typeface="Bookman"/>
              </a:rPr>
              <a:t>	A compound is formed by two elements X and Y. Atoms of the element Y (as anions) 	make </a:t>
            </a:r>
            <a:r>
              <a:rPr lang="en-IN" sz="1800" b="0" i="1" dirty="0" err="1">
                <a:effectLst/>
                <a:latin typeface="Bookman"/>
              </a:rPr>
              <a:t>ccp</a:t>
            </a:r>
            <a:r>
              <a:rPr lang="en-IN" sz="1800" b="0" i="1" dirty="0">
                <a:effectLst/>
                <a:latin typeface="Bookman"/>
              </a:rPr>
              <a:t> </a:t>
            </a:r>
            <a:r>
              <a:rPr lang="en-IN" sz="1800" b="0" dirty="0">
                <a:effectLst/>
                <a:latin typeface="Bookman"/>
              </a:rPr>
              <a:t>and those of the element X (as cations) occupy all the octahedral voids. 	What is the formula of the compound?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617E2-CA7D-6F4F-90A5-2EF264CC926E}"/>
              </a:ext>
            </a:extLst>
          </p:cNvPr>
          <p:cNvSpPr txBox="1"/>
          <p:nvPr/>
        </p:nvSpPr>
        <p:spPr>
          <a:xfrm>
            <a:off x="2037144" y="5576505"/>
            <a:ext cx="45372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800" b="0" dirty="0">
                <a:effectLst/>
                <a:latin typeface="Bookman"/>
              </a:rPr>
              <a:t>Therefore, the formula of the compound is XY </a:t>
            </a:r>
            <a:endParaRPr lang="en-IN" dirty="0"/>
          </a:p>
        </p:txBody>
      </p:sp>
      <p:pic>
        <p:nvPicPr>
          <p:cNvPr id="7170" name="Picture 2" descr="The Anion-Cation Connection in Soil | EcoFarming Daily">
            <a:extLst>
              <a:ext uri="{FF2B5EF4-FFF2-40B4-BE49-F238E27FC236}">
                <a16:creationId xmlns:a16="http://schemas.microsoft.com/office/drawing/2014/main" id="{78B50192-A442-AC4E-B0D7-7CEAEBDAB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57926" r="74051" b="8647"/>
          <a:stretch/>
        </p:blipFill>
        <p:spPr bwMode="auto">
          <a:xfrm>
            <a:off x="1886518" y="3259081"/>
            <a:ext cx="686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Anion-Cation Connection in Soil | EcoFarming Daily">
            <a:extLst>
              <a:ext uri="{FF2B5EF4-FFF2-40B4-BE49-F238E27FC236}">
                <a16:creationId xmlns:a16="http://schemas.microsoft.com/office/drawing/2014/main" id="{59840311-DD9A-0B44-B6B2-44E2D1A7E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57357" r="6690" b="9216"/>
          <a:stretch/>
        </p:blipFill>
        <p:spPr bwMode="auto">
          <a:xfrm>
            <a:off x="1714983" y="1656060"/>
            <a:ext cx="1029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71666-54C7-7C43-BC99-DA64488CC339}"/>
              </a:ext>
            </a:extLst>
          </p:cNvPr>
          <p:cNvSpPr txBox="1"/>
          <p:nvPr/>
        </p:nvSpPr>
        <p:spPr>
          <a:xfrm>
            <a:off x="2845443" y="2078463"/>
            <a:ext cx="136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1" dirty="0" err="1">
                <a:effectLst/>
                <a:latin typeface="Bookman"/>
              </a:rPr>
              <a:t>ccp</a:t>
            </a:r>
            <a:r>
              <a:rPr lang="en-IN" sz="1800" b="0" i="1" dirty="0">
                <a:effectLst/>
                <a:latin typeface="Bookman"/>
              </a:rPr>
              <a:t> </a:t>
            </a:r>
            <a:r>
              <a:rPr lang="en-IN" sz="1800" b="0" dirty="0">
                <a:effectLst/>
                <a:latin typeface="Bookman"/>
              </a:rPr>
              <a:t>lattice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47A08-82A6-CD49-B855-5ED766043E67}"/>
              </a:ext>
            </a:extLst>
          </p:cNvPr>
          <p:cNvSpPr txBox="1"/>
          <p:nvPr/>
        </p:nvSpPr>
        <p:spPr>
          <a:xfrm>
            <a:off x="2744197" y="3409292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all the octahedral voids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B5239-75A1-D449-A96C-0CA650589EFB}"/>
              </a:ext>
            </a:extLst>
          </p:cNvPr>
          <p:cNvSpPr txBox="1"/>
          <p:nvPr/>
        </p:nvSpPr>
        <p:spPr>
          <a:xfrm>
            <a:off x="752354" y="4052040"/>
            <a:ext cx="822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Number of octahedral voids generated would be equal to the number of anions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Bookman"/>
              </a:rPr>
              <a:t>All the octahedral voids are occupied by the atoms of cations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Bookman"/>
              </a:rPr>
              <a:t>Anions = cations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Bookman"/>
              </a:rPr>
              <a:t>The atoms of elements X and Y are present in equal numbers or </a:t>
            </a:r>
            <a:r>
              <a:rPr lang="en-IN" b="1" dirty="0">
                <a:latin typeface="Bookman"/>
              </a:rPr>
              <a:t>1:1 ratio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Worksheet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F7968-9F94-6B48-80A0-4115851D22BD}"/>
              </a:ext>
            </a:extLst>
          </p:cNvPr>
          <p:cNvSpPr txBox="1"/>
          <p:nvPr/>
        </p:nvSpPr>
        <p:spPr>
          <a:xfrm>
            <a:off x="567158" y="4237538"/>
            <a:ext cx="8574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The number of tetrahedral voids formed is equal to twice the number of atoms of element B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Only 2/3</a:t>
            </a:r>
            <a:r>
              <a:rPr lang="en-IN" sz="1800" b="0" baseline="30000" dirty="0">
                <a:effectLst/>
                <a:latin typeface="Bookman"/>
              </a:rPr>
              <a:t>rd</a:t>
            </a:r>
            <a:r>
              <a:rPr lang="en-IN" sz="1800" b="0" dirty="0">
                <a:effectLst/>
                <a:latin typeface="Bookman"/>
              </a:rPr>
              <a:t> of these are occupied by the atoms of element A.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Hence the ratio of the number of atoms of A and B is 2 × (2/3):1 or 4:3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A65AD-D737-7D40-A277-1BFC10D2072B}"/>
              </a:ext>
            </a:extLst>
          </p:cNvPr>
          <p:cNvSpPr txBox="1"/>
          <p:nvPr/>
        </p:nvSpPr>
        <p:spPr>
          <a:xfrm>
            <a:off x="659758" y="726195"/>
            <a:ext cx="80328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?	Atoms of element B form </a:t>
            </a:r>
            <a:r>
              <a:rPr lang="en-IN" sz="1800" b="0" i="1" dirty="0">
                <a:effectLst/>
                <a:latin typeface="Bookman"/>
              </a:rPr>
              <a:t>hcp </a:t>
            </a:r>
            <a:r>
              <a:rPr lang="en-IN" sz="1800" b="0" dirty="0">
                <a:effectLst/>
                <a:latin typeface="Bookman"/>
              </a:rPr>
              <a:t>lattice and those of the element A occupy 2/3</a:t>
            </a:r>
            <a:r>
              <a:rPr lang="en-IN" sz="1800" b="0" baseline="30000" dirty="0">
                <a:effectLst/>
                <a:latin typeface="Bookman"/>
              </a:rPr>
              <a:t>rd</a:t>
            </a:r>
            <a:r>
              <a:rPr lang="en-IN" sz="1800" b="0" dirty="0">
                <a:effectLst/>
                <a:latin typeface="Bookman"/>
              </a:rPr>
              <a:t> of 	tetrahedral voids. What is the formula of the compound formed by the 	elements A and B? </a:t>
            </a:r>
            <a:endParaRPr lang="en-IN" dirty="0"/>
          </a:p>
        </p:txBody>
      </p:sp>
      <p:pic>
        <p:nvPicPr>
          <p:cNvPr id="7" name="Picture 2" descr="The Anion-Cation Connection in Soil | EcoFarming Daily">
            <a:extLst>
              <a:ext uri="{FF2B5EF4-FFF2-40B4-BE49-F238E27FC236}">
                <a16:creationId xmlns:a16="http://schemas.microsoft.com/office/drawing/2014/main" id="{C4DCE197-D6C9-8745-A51E-A827D3AB7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57926" r="74051" b="8647"/>
          <a:stretch/>
        </p:blipFill>
        <p:spPr bwMode="auto">
          <a:xfrm>
            <a:off x="1915143" y="3188263"/>
            <a:ext cx="686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Anion-Cation Connection in Soil | EcoFarming Daily">
            <a:extLst>
              <a:ext uri="{FF2B5EF4-FFF2-40B4-BE49-F238E27FC236}">
                <a16:creationId xmlns:a16="http://schemas.microsoft.com/office/drawing/2014/main" id="{409B8545-63EE-6C4F-B81F-943C40756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57357" r="6690" b="9216"/>
          <a:stretch/>
        </p:blipFill>
        <p:spPr bwMode="auto">
          <a:xfrm>
            <a:off x="1743608" y="1849631"/>
            <a:ext cx="1029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3B8CA-FED6-7E4C-B001-56FF9147C2B1}"/>
              </a:ext>
            </a:extLst>
          </p:cNvPr>
          <p:cNvSpPr txBox="1"/>
          <p:nvPr/>
        </p:nvSpPr>
        <p:spPr>
          <a:xfrm>
            <a:off x="3020993" y="2158798"/>
            <a:ext cx="4583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Bookman"/>
              </a:rPr>
              <a:t>B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83938-CD09-2645-80D5-0EA39F6987CB}"/>
              </a:ext>
            </a:extLst>
          </p:cNvPr>
          <p:cNvSpPr txBox="1"/>
          <p:nvPr/>
        </p:nvSpPr>
        <p:spPr>
          <a:xfrm>
            <a:off x="3020993" y="3317430"/>
            <a:ext cx="4583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Bookman"/>
              </a:rPr>
              <a:t>A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7A5CC-6D9F-314B-BE45-0820CE45C205}"/>
              </a:ext>
            </a:extLst>
          </p:cNvPr>
          <p:cNvSpPr txBox="1"/>
          <p:nvPr/>
        </p:nvSpPr>
        <p:spPr>
          <a:xfrm>
            <a:off x="2258214" y="5896310"/>
            <a:ext cx="37490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The formula of the compound is A</a:t>
            </a:r>
            <a:r>
              <a:rPr lang="en-IN" sz="1800" b="0" baseline="-25000" dirty="0">
                <a:effectLst/>
                <a:latin typeface="Bookman"/>
              </a:rPr>
              <a:t>4</a:t>
            </a:r>
            <a:r>
              <a:rPr lang="en-IN" sz="1800" b="0" dirty="0">
                <a:effectLst/>
                <a:latin typeface="Bookman"/>
              </a:rPr>
              <a:t>B</a:t>
            </a:r>
            <a:r>
              <a:rPr lang="en-IN" sz="1800" b="0" baseline="-25000" dirty="0">
                <a:effectLst/>
                <a:latin typeface="Bookman"/>
              </a:rPr>
              <a:t>3</a:t>
            </a:r>
            <a:endParaRPr lang="en-IN" baseline="-25000" dirty="0"/>
          </a:p>
        </p:txBody>
      </p:sp>
    </p:spTree>
    <p:extLst>
      <p:ext uri="{BB962C8B-B14F-4D97-AF65-F5344CB8AC3E}">
        <p14:creationId xmlns:p14="http://schemas.microsoft.com/office/powerpoint/2010/main" val="110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694" y="367993"/>
            <a:ext cx="86247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463" y="389461"/>
            <a:ext cx="8624700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B80D39A-0BA2-4F75-B566-62366618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DE4653-4C0D-4C98-9FD1-95AD4A0C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3602475" y="377320"/>
            <a:ext cx="5184530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FB7586-D41B-4287-9864-5CA49B350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3651261" y="422322"/>
            <a:ext cx="5184530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D9E833B-71C6-4E5A-8EE9-2F5C6CF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582066" y="584312"/>
            <a:ext cx="3489753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15F30-49B9-BC4F-9C73-532D0BF4AC3F}"/>
              </a:ext>
            </a:extLst>
          </p:cNvPr>
          <p:cNvSpPr txBox="1"/>
          <p:nvPr/>
        </p:nvSpPr>
        <p:spPr>
          <a:xfrm>
            <a:off x="916461" y="1441683"/>
            <a:ext cx="2802990" cy="2085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400" b="1" u="sng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7E159FC-3666-4232-8B04-4E20400D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539683" y="526618"/>
            <a:ext cx="3489753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882FD-7DF4-774F-AC1F-1E4C73D35BED}"/>
              </a:ext>
            </a:extLst>
          </p:cNvPr>
          <p:cNvSpPr txBox="1"/>
          <p:nvPr/>
        </p:nvSpPr>
        <p:spPr>
          <a:xfrm>
            <a:off x="4517910" y="924717"/>
            <a:ext cx="4184997" cy="4216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/>
              <a:t>Close Packing in One Dimension </a:t>
            </a:r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/>
              <a:t>Close Packing in Two Dimensions </a:t>
            </a:r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/>
              <a:t>Close Packing in Three Dimensions </a:t>
            </a:r>
            <a:endParaRPr lang="en-IN" sz="2800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IN" sz="2800" b="1" dirty="0"/>
              <a:t>Placing second layer over the first layer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IN" sz="2800" b="1" dirty="0"/>
              <a:t>Placing third layer over the second layer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/>
              <a:t>Formula of a Compound and Number of Voids Filled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/>
              <a:t>Locating the voids</a:t>
            </a:r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pc="50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124172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694" y="367993"/>
            <a:ext cx="86247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463" y="389461"/>
            <a:ext cx="8624700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highway near the ocean">
            <a:extLst>
              <a:ext uri="{FF2B5EF4-FFF2-40B4-BE49-F238E27FC236}">
                <a16:creationId xmlns:a16="http://schemas.microsoft.com/office/drawing/2014/main" id="{F93BB5EF-59FC-476D-9DC1-BC8CF275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602" y="1689814"/>
            <a:ext cx="4605398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4670758" y="1604682"/>
            <a:ext cx="4571981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3096485" y="500208"/>
            <a:ext cx="3762684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3064550" y="493484"/>
            <a:ext cx="3762684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1D51A-3837-7B4C-81D3-14EBE343C8FE}"/>
              </a:ext>
            </a:extLst>
          </p:cNvPr>
          <p:cNvSpPr txBox="1"/>
          <p:nvPr/>
        </p:nvSpPr>
        <p:spPr>
          <a:xfrm>
            <a:off x="5593276" y="2265829"/>
            <a:ext cx="3177001" cy="350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7200" b="1" spc="5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6509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A24F2-1B97-4442-8BA0-B5FD964678AC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One Dimension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A7064-540D-BE4B-A692-1A2A7A2B3D98}"/>
              </a:ext>
            </a:extLst>
          </p:cNvPr>
          <p:cNvSpPr txBox="1"/>
          <p:nvPr/>
        </p:nvSpPr>
        <p:spPr>
          <a:xfrm>
            <a:off x="524987" y="1682000"/>
            <a:ext cx="3908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Assume that the solid constitutes of particles that are </a:t>
            </a:r>
            <a:r>
              <a:rPr lang="en-IN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close-packed</a:t>
            </a:r>
            <a:r>
              <a:rPr lang="en-IN" sz="1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Let us consider the constituent particles as </a:t>
            </a:r>
            <a:r>
              <a:rPr lang="en-IN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identical hard spheres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Unpacking Mathematics | Brown University">
            <a:extLst>
              <a:ext uri="{FF2B5EF4-FFF2-40B4-BE49-F238E27FC236}">
                <a16:creationId xmlns:a16="http://schemas.microsoft.com/office/drawing/2014/main" id="{F6BDAC26-65F7-7D46-8425-67771A07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4458" r="4304"/>
          <a:stretch/>
        </p:blipFill>
        <p:spPr bwMode="auto">
          <a:xfrm>
            <a:off x="4734046" y="1174354"/>
            <a:ext cx="354824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3E539-F19B-8F4A-83A4-8320A088A505}"/>
              </a:ext>
            </a:extLst>
          </p:cNvPr>
          <p:cNvSpPr txBox="1"/>
          <p:nvPr/>
        </p:nvSpPr>
        <p:spPr>
          <a:xfrm>
            <a:off x="524987" y="3816025"/>
            <a:ext cx="8109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sz="1800" b="0" dirty="0">
                <a:effectLst/>
                <a:latin typeface="Bookman"/>
              </a:rPr>
              <a:t>There is only one way of arranging spheres in a one-dimensional close packed structure, that is to arrange them in </a:t>
            </a:r>
            <a:r>
              <a:rPr lang="en-IN" sz="1800" b="1" dirty="0">
                <a:solidFill>
                  <a:srgbClr val="C00000"/>
                </a:solidFill>
                <a:effectLst/>
                <a:latin typeface="Bookman"/>
              </a:rPr>
              <a:t>a row and touching each other 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3F46CF-4FE3-7641-ADBC-1D549A2EE9D5}"/>
              </a:ext>
            </a:extLst>
          </p:cNvPr>
          <p:cNvCxnSpPr/>
          <p:nvPr/>
        </p:nvCxnSpPr>
        <p:spPr>
          <a:xfrm>
            <a:off x="524987" y="3523647"/>
            <a:ext cx="810972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2D0C9B-7D86-F64D-9FFA-8E7892D5B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3" b="1"/>
          <a:stretch/>
        </p:blipFill>
        <p:spPr>
          <a:xfrm>
            <a:off x="2300309" y="4474144"/>
            <a:ext cx="3987800" cy="701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FD15F-71D0-AA4A-BDBC-FBDE64382F91}"/>
              </a:ext>
            </a:extLst>
          </p:cNvPr>
          <p:cNvSpPr txBox="1"/>
          <p:nvPr/>
        </p:nvSpPr>
        <p:spPr>
          <a:xfrm>
            <a:off x="1124341" y="5860994"/>
            <a:ext cx="68953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b="1" dirty="0">
                <a:solidFill>
                  <a:srgbClr val="4C4C4C"/>
                </a:solidFill>
                <a:latin typeface="Bookman"/>
              </a:rPr>
              <a:t>Coordination number: </a:t>
            </a:r>
            <a:r>
              <a:rPr lang="en-IN" sz="1800" b="0" dirty="0">
                <a:effectLst/>
                <a:latin typeface="Bookman"/>
              </a:rPr>
              <a:t>The number of nearest neighbours of a particle 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A43FBA-79F1-1741-8887-AB9D15330C99}"/>
              </a:ext>
            </a:extLst>
          </p:cNvPr>
          <p:cNvSpPr txBox="1"/>
          <p:nvPr/>
        </p:nvSpPr>
        <p:spPr>
          <a:xfrm>
            <a:off x="4433106" y="5239683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coordination number = 2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84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A24F2-1B97-4442-8BA0-B5FD964678AC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Two Dimensions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BFAB9-CFA9-2B4B-8C2A-E1787353386B}"/>
              </a:ext>
            </a:extLst>
          </p:cNvPr>
          <p:cNvSpPr txBox="1"/>
          <p:nvPr/>
        </p:nvSpPr>
        <p:spPr>
          <a:xfrm>
            <a:off x="636607" y="843677"/>
            <a:ext cx="814857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IN" sz="1800" b="0" dirty="0">
                <a:effectLst/>
                <a:latin typeface="Bookman"/>
              </a:rPr>
              <a:t>The second row may be placed in contact with the first one such that the spheres of the second row are </a:t>
            </a:r>
            <a:r>
              <a:rPr lang="en-IN" sz="1800" b="1" dirty="0">
                <a:effectLst/>
                <a:latin typeface="Bookman"/>
              </a:rPr>
              <a:t>exactly above </a:t>
            </a:r>
            <a:r>
              <a:rPr lang="en-IN" sz="1800" b="0" dirty="0">
                <a:effectLst/>
                <a:latin typeface="Bookman"/>
              </a:rPr>
              <a:t>those of the first row. If we call the first row as ‘</a:t>
            </a:r>
            <a:r>
              <a:rPr lang="en-IN" sz="1800" b="1" dirty="0">
                <a:effectLst/>
                <a:latin typeface="Bookman"/>
              </a:rPr>
              <a:t>A’ type </a:t>
            </a:r>
            <a:r>
              <a:rPr lang="en-IN" sz="1800" b="0" dirty="0">
                <a:effectLst/>
                <a:latin typeface="Bookman"/>
              </a:rPr>
              <a:t>row, the second row being exactly the same as the first one, is also of </a:t>
            </a:r>
            <a:r>
              <a:rPr lang="en-IN" sz="1800" b="1" dirty="0">
                <a:effectLst/>
                <a:latin typeface="Bookman"/>
              </a:rPr>
              <a:t>‘A’ type</a:t>
            </a:r>
            <a:r>
              <a:rPr lang="en-IN" sz="1800" b="0" dirty="0">
                <a:effectLst/>
                <a:latin typeface="Bookman"/>
              </a:rPr>
              <a:t>. </a:t>
            </a:r>
          </a:p>
          <a:p>
            <a:pPr marL="400050" indent="-400050">
              <a:buFont typeface="+mj-lt"/>
              <a:buAutoNum type="romanLcPeriod"/>
            </a:pPr>
            <a:endParaRPr lang="en-IN" dirty="0"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endParaRPr lang="en-IN" sz="1800" b="0" dirty="0">
              <a:effectLst/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endParaRPr lang="en-IN" dirty="0"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endParaRPr lang="en-IN" sz="1800" b="0" dirty="0">
              <a:effectLst/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endParaRPr lang="en-IN" dirty="0"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endParaRPr lang="en-IN" sz="1800" b="0" dirty="0">
              <a:effectLst/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endParaRPr lang="en-IN" sz="1800" b="0" dirty="0">
              <a:effectLst/>
              <a:latin typeface="Bookman"/>
            </a:endParaRPr>
          </a:p>
          <a:p>
            <a:pPr marL="400050" indent="-400050">
              <a:buFont typeface="+mj-lt"/>
              <a:buAutoNum type="romanLcPeriod"/>
            </a:pPr>
            <a:r>
              <a:rPr lang="en-IN" dirty="0">
                <a:latin typeface="Bookman"/>
              </a:rPr>
              <a:t>The second row may be placed above the first one in </a:t>
            </a:r>
            <a:r>
              <a:rPr lang="en-IN" b="1" dirty="0">
                <a:latin typeface="Bookman"/>
              </a:rPr>
              <a:t>a staggered manner </a:t>
            </a:r>
            <a:r>
              <a:rPr lang="en-IN" dirty="0">
                <a:latin typeface="Bookman"/>
              </a:rPr>
              <a:t>such that its spheres fit in the depressions of the first row. this arrangement is of </a:t>
            </a:r>
            <a:r>
              <a:rPr lang="en-IN" b="1" dirty="0">
                <a:latin typeface="Bookman"/>
              </a:rPr>
              <a:t>ABAB type </a:t>
            </a:r>
            <a:endParaRPr lang="en-IN" b="1" dirty="0"/>
          </a:p>
          <a:p>
            <a:pPr marL="400050" indent="-400050">
              <a:buFont typeface="+mj-lt"/>
              <a:buAutoNum type="romanLcPeriod"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68AEA-C30D-1844-9FE1-89F1B1D9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07" y="1928836"/>
            <a:ext cx="3207273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4C1B8-187D-AD48-A347-6A1335018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44" y="4813995"/>
            <a:ext cx="3283636" cy="1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C350D0-4C5D-0946-A91F-7A7172553B61}"/>
              </a:ext>
            </a:extLst>
          </p:cNvPr>
          <p:cNvSpPr txBox="1"/>
          <p:nvPr/>
        </p:nvSpPr>
        <p:spPr>
          <a:xfrm>
            <a:off x="5644356" y="2028957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coordination number = 4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32A94F-2D49-2A48-966C-B0308E0BC984}"/>
              </a:ext>
            </a:extLst>
          </p:cNvPr>
          <p:cNvSpPr txBox="1"/>
          <p:nvPr/>
        </p:nvSpPr>
        <p:spPr>
          <a:xfrm>
            <a:off x="5803767" y="2630350"/>
            <a:ext cx="231262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tx2">
                    <a:lumMod val="90000"/>
                    <a:lumOff val="10000"/>
                  </a:schemeClr>
                </a:solidFill>
                <a:latin typeface="Bookman"/>
              </a:rPr>
              <a:t>Two dimensional</a:t>
            </a:r>
            <a:r>
              <a:rPr lang="en-IN" dirty="0">
                <a:solidFill>
                  <a:schemeClr val="tx2">
                    <a:lumMod val="90000"/>
                    <a:lumOff val="10000"/>
                  </a:schemeClr>
                </a:solidFill>
                <a:latin typeface="Bookman"/>
              </a:rPr>
              <a:t> </a:t>
            </a:r>
            <a:r>
              <a:rPr lang="en-IN" b="1" dirty="0">
                <a:solidFill>
                  <a:schemeClr val="tx2">
                    <a:lumMod val="90000"/>
                    <a:lumOff val="10000"/>
                  </a:schemeClr>
                </a:solidFill>
                <a:latin typeface="Bookman"/>
              </a:rPr>
              <a:t>s</a:t>
            </a:r>
            <a:r>
              <a:rPr lang="en-IN" sz="18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"/>
              </a:rPr>
              <a:t>quare close packing</a:t>
            </a:r>
            <a:endParaRPr lang="en-IN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11F7E-D823-B746-9082-548BE2D4ED65}"/>
              </a:ext>
            </a:extLst>
          </p:cNvPr>
          <p:cNvSpPr txBox="1"/>
          <p:nvPr/>
        </p:nvSpPr>
        <p:spPr>
          <a:xfrm>
            <a:off x="5741769" y="5022359"/>
            <a:ext cx="2703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coordination number = 6 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AA410A-01A8-7543-8782-7465EC1DA80F}"/>
              </a:ext>
            </a:extLst>
          </p:cNvPr>
          <p:cNvSpPr txBox="1"/>
          <p:nvPr/>
        </p:nvSpPr>
        <p:spPr>
          <a:xfrm>
            <a:off x="5803767" y="5514016"/>
            <a:ext cx="231262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tx2">
                    <a:lumMod val="90000"/>
                    <a:lumOff val="10000"/>
                  </a:schemeClr>
                </a:solidFill>
                <a:latin typeface="Bookman"/>
              </a:rPr>
              <a:t>Two dimensional</a:t>
            </a:r>
            <a:r>
              <a:rPr lang="en-IN" dirty="0">
                <a:solidFill>
                  <a:schemeClr val="tx2">
                    <a:lumMod val="90000"/>
                    <a:lumOff val="10000"/>
                  </a:schemeClr>
                </a:solidFill>
                <a:latin typeface="Bookman"/>
              </a:rPr>
              <a:t> </a:t>
            </a:r>
            <a:r>
              <a:rPr lang="en-IN" b="1" dirty="0">
                <a:solidFill>
                  <a:srgbClr val="4C4C4C"/>
                </a:solidFill>
                <a:latin typeface="Bookman"/>
              </a:rPr>
              <a:t>hexagonal</a:t>
            </a:r>
            <a:r>
              <a:rPr lang="en-IN" sz="18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"/>
              </a:rPr>
              <a:t> close packing</a:t>
            </a:r>
            <a:endParaRPr lang="en-IN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A24F2-1B97-4442-8BA0-B5FD964678AC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Three Dimensions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855E3-F7B3-844F-8A79-EFD5BD19AF7D}"/>
              </a:ext>
            </a:extLst>
          </p:cNvPr>
          <p:cNvSpPr txBox="1"/>
          <p:nvPr/>
        </p:nvSpPr>
        <p:spPr>
          <a:xfrm>
            <a:off x="1157469" y="845878"/>
            <a:ext cx="7326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N" sz="1800" b="0" dirty="0">
                <a:effectLst/>
                <a:latin typeface="Bookman"/>
              </a:rPr>
              <a:t>All real structures are three dimensional structures. </a:t>
            </a:r>
            <a:endParaRPr lang="en-IN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762F7A-06B1-B748-A904-1CDDB177BF0F}"/>
              </a:ext>
            </a:extLst>
          </p:cNvPr>
          <p:cNvGrpSpPr/>
          <p:nvPr/>
        </p:nvGrpSpPr>
        <p:grpSpPr>
          <a:xfrm>
            <a:off x="804441" y="1867051"/>
            <a:ext cx="7344137" cy="1828801"/>
            <a:chOff x="804441" y="1867051"/>
            <a:chExt cx="7344137" cy="1828801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B751CCE4-4F23-1D49-AEC2-CA5B5870D9FE}"/>
                </a:ext>
              </a:extLst>
            </p:cNvPr>
            <p:cNvSpPr/>
            <p:nvPr/>
          </p:nvSpPr>
          <p:spPr>
            <a:xfrm>
              <a:off x="1244279" y="1867051"/>
              <a:ext cx="2349661" cy="18288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603E90-11E6-BF46-AF96-76930C31F714}"/>
                </a:ext>
              </a:extLst>
            </p:cNvPr>
            <p:cNvSpPr/>
            <p:nvPr/>
          </p:nvSpPr>
          <p:spPr>
            <a:xfrm>
              <a:off x="5798917" y="3260696"/>
              <a:ext cx="2349661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514EAC-4DC8-A448-8496-348E5A3612C1}"/>
                </a:ext>
              </a:extLst>
            </p:cNvPr>
            <p:cNvSpPr/>
            <p:nvPr/>
          </p:nvSpPr>
          <p:spPr>
            <a:xfrm>
              <a:off x="5798917" y="2599484"/>
              <a:ext cx="2349661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3CF749-A15D-5D49-81C2-0DA9E8408A2D}"/>
                </a:ext>
              </a:extLst>
            </p:cNvPr>
            <p:cNvSpPr/>
            <p:nvPr/>
          </p:nvSpPr>
          <p:spPr>
            <a:xfrm>
              <a:off x="5798916" y="1918032"/>
              <a:ext cx="2349661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quals 9">
              <a:extLst>
                <a:ext uri="{FF2B5EF4-FFF2-40B4-BE49-F238E27FC236}">
                  <a16:creationId xmlns:a16="http://schemas.microsoft.com/office/drawing/2014/main" id="{2B96A1CA-8E53-F441-9972-3D8E59CDC34F}"/>
                </a:ext>
              </a:extLst>
            </p:cNvPr>
            <p:cNvSpPr/>
            <p:nvPr/>
          </p:nvSpPr>
          <p:spPr>
            <a:xfrm>
              <a:off x="4097438" y="2692082"/>
              <a:ext cx="995423" cy="486137"/>
            </a:xfrm>
            <a:prstGeom prst="mathEqual">
              <a:avLst>
                <a:gd name="adj1" fmla="val 9234"/>
                <a:gd name="adj2" fmla="val 1176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lus 10">
              <a:extLst>
                <a:ext uri="{FF2B5EF4-FFF2-40B4-BE49-F238E27FC236}">
                  <a16:creationId xmlns:a16="http://schemas.microsoft.com/office/drawing/2014/main" id="{C7F61D5F-7EA7-454F-AD79-69AFA3A24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628" y="2271305"/>
              <a:ext cx="400236" cy="324000"/>
            </a:xfrm>
            <a:prstGeom prst="mathPlus">
              <a:avLst>
                <a:gd name="adj1" fmla="val 588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11">
              <a:extLst>
                <a:ext uri="{FF2B5EF4-FFF2-40B4-BE49-F238E27FC236}">
                  <a16:creationId xmlns:a16="http://schemas.microsoft.com/office/drawing/2014/main" id="{E8C1E0F4-D920-AE4D-832B-8B68E7BA0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628" y="2968817"/>
              <a:ext cx="400236" cy="324000"/>
            </a:xfrm>
            <a:prstGeom prst="mathPlus">
              <a:avLst>
                <a:gd name="adj1" fmla="val 588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5FD066-E07D-DC43-9E28-46BE47D60558}"/>
                </a:ext>
              </a:extLst>
            </p:cNvPr>
            <p:cNvSpPr txBox="1"/>
            <p:nvPr/>
          </p:nvSpPr>
          <p:spPr>
            <a:xfrm>
              <a:off x="5798916" y="3244334"/>
              <a:ext cx="2349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0" dirty="0">
                  <a:effectLst/>
                  <a:latin typeface="Bookman"/>
                </a:rPr>
                <a:t>Two dimensional layer 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94DC4-6ADD-694F-84C4-D324A75BF87C}"/>
                </a:ext>
              </a:extLst>
            </p:cNvPr>
            <p:cNvSpPr txBox="1"/>
            <p:nvPr/>
          </p:nvSpPr>
          <p:spPr>
            <a:xfrm>
              <a:off x="5798916" y="2582603"/>
              <a:ext cx="2349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0" dirty="0">
                  <a:effectLst/>
                  <a:latin typeface="Bookman"/>
                </a:rPr>
                <a:t>Two dimensional layer 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C71021-2BC6-7F4D-AD32-1E10E97CD99B}"/>
                </a:ext>
              </a:extLst>
            </p:cNvPr>
            <p:cNvSpPr txBox="1"/>
            <p:nvPr/>
          </p:nvSpPr>
          <p:spPr>
            <a:xfrm>
              <a:off x="5798916" y="1926340"/>
              <a:ext cx="2349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0" dirty="0">
                  <a:effectLst/>
                  <a:latin typeface="Bookman"/>
                </a:rPr>
                <a:t>Two dimensional layer 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69500F-A8F2-554C-8478-B17348EC6C07}"/>
                </a:ext>
              </a:extLst>
            </p:cNvPr>
            <p:cNvSpPr txBox="1"/>
            <p:nvPr/>
          </p:nvSpPr>
          <p:spPr>
            <a:xfrm>
              <a:off x="804441" y="2692082"/>
              <a:ext cx="27894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800" b="0" dirty="0">
                  <a:effectLst/>
                  <a:latin typeface="Bookman"/>
                </a:rPr>
                <a:t>Three dimensional structure</a:t>
              </a:r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ACEA87-3569-B347-9F6C-1E2E5129A69A}"/>
              </a:ext>
            </a:extLst>
          </p:cNvPr>
          <p:cNvSpPr txBox="1"/>
          <p:nvPr/>
        </p:nvSpPr>
        <p:spPr>
          <a:xfrm>
            <a:off x="1655180" y="4607178"/>
            <a:ext cx="6331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Types of two dimensional packing:  square close-packing and hexagonal close-packing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89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A24F2-1B97-4442-8BA0-B5FD964678AC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Three Dimension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4666E-DA7C-3A4B-8B02-39C19551038A}"/>
              </a:ext>
            </a:extLst>
          </p:cNvPr>
          <p:cNvSpPr txBox="1"/>
          <p:nvPr/>
        </p:nvSpPr>
        <p:spPr>
          <a:xfrm>
            <a:off x="520861" y="753280"/>
            <a:ext cx="8507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IN" sz="2000" b="1" i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Three-dimensional close packing forms two-dimensional square close-packed layers: 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3006D-85A8-854F-9EF4-9A183CC7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10" y="1213486"/>
            <a:ext cx="2394000" cy="25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C1E91-90B7-8A4E-AA07-9224BCF9B211}"/>
              </a:ext>
            </a:extLst>
          </p:cNvPr>
          <p:cNvSpPr txBox="1"/>
          <p:nvPr/>
        </p:nvSpPr>
        <p:spPr>
          <a:xfrm>
            <a:off x="1279002" y="4231197"/>
            <a:ext cx="6800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0" dirty="0">
                <a:effectLst/>
                <a:latin typeface="Bookman"/>
              </a:rPr>
              <a:t>The second layer is placed over the first layer such that the spheres of the upper layer are </a:t>
            </a:r>
            <a:r>
              <a:rPr lang="en-IN" sz="1800" b="1" dirty="0">
                <a:effectLst/>
                <a:latin typeface="Bookman"/>
              </a:rPr>
              <a:t>exactly above </a:t>
            </a:r>
            <a:r>
              <a:rPr lang="en-IN" sz="1800" b="0" dirty="0">
                <a:effectLst/>
                <a:latin typeface="Bookman"/>
              </a:rPr>
              <a:t>those of the first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Bookman"/>
              </a:rPr>
              <a:t>If the arrangement of spheres in the first layer is called </a:t>
            </a:r>
            <a:r>
              <a:rPr lang="en-IN" b="1" dirty="0">
                <a:latin typeface="Bookman"/>
              </a:rPr>
              <a:t>‘A’ type</a:t>
            </a:r>
            <a:r>
              <a:rPr lang="en-IN" dirty="0">
                <a:latin typeface="Bookman"/>
              </a:rPr>
              <a:t>, all the layers have the same arrangement. Thus this lattice has </a:t>
            </a:r>
            <a:r>
              <a:rPr lang="en-IN" b="1" dirty="0">
                <a:latin typeface="Bookman"/>
              </a:rPr>
              <a:t>AAA.... type </a:t>
            </a:r>
            <a:r>
              <a:rPr lang="en-IN" dirty="0">
                <a:latin typeface="Bookman"/>
              </a:rPr>
              <a:t>pattern. </a:t>
            </a:r>
          </a:p>
          <a:p>
            <a:r>
              <a:rPr lang="en-IN" sz="1800" b="0" dirty="0">
                <a:effectLst/>
                <a:latin typeface="Bookman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97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m and Jerry">
            <a:extLst>
              <a:ext uri="{FF2B5EF4-FFF2-40B4-BE49-F238E27FC236}">
                <a16:creationId xmlns:a16="http://schemas.microsoft.com/office/drawing/2014/main" id="{486FA4ED-9311-7949-B516-85CC0B95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31" y="3414716"/>
            <a:ext cx="231050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Close Packing in Three Dimension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0F245-AC0B-D248-969B-91D3273942C4}"/>
              </a:ext>
            </a:extLst>
          </p:cNvPr>
          <p:cNvSpPr txBox="1"/>
          <p:nvPr/>
        </p:nvSpPr>
        <p:spPr>
          <a:xfrm>
            <a:off x="260430" y="950050"/>
            <a:ext cx="862314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LcPeriod" startAt="2"/>
            </a:pPr>
            <a:r>
              <a:rPr lang="en-IN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dimensional close packing from two dimensional hexagonal close packed layers:</a:t>
            </a:r>
          </a:p>
          <a:p>
            <a:pPr marL="400050" indent="-400050">
              <a:buAutoNum type="romanLcPeriod" startAt="2"/>
            </a:pPr>
            <a:endParaRPr lang="en-IN" sz="2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IN" b="1" u="sng" dirty="0">
                <a:latin typeface="Bookman"/>
              </a:rPr>
              <a:t>Placing second layer over the first layer </a:t>
            </a:r>
          </a:p>
          <a:p>
            <a:pPr marL="342900" indent="-342900">
              <a:buFont typeface="+mj-lt"/>
              <a:buAutoNum type="alphaLcParenR"/>
            </a:pPr>
            <a:endParaRPr lang="en-IN" dirty="0">
              <a:latin typeface="Bookman"/>
            </a:endParaRPr>
          </a:p>
          <a:p>
            <a:r>
              <a:rPr lang="en-IN" dirty="0">
                <a:latin typeface="Bookman"/>
              </a:rPr>
              <a:t>	a two dimensional hexagonal close packed layer ‘A’ and place a similar layer above it such that the spheres of the second layer are placed </a:t>
            </a:r>
            <a:r>
              <a:rPr lang="en-IN" b="1" dirty="0">
                <a:latin typeface="Bookman"/>
              </a:rPr>
              <a:t>in the depressions </a:t>
            </a:r>
            <a:r>
              <a:rPr lang="en-IN" dirty="0">
                <a:latin typeface="Bookman"/>
              </a:rPr>
              <a:t>of the first layer. </a:t>
            </a:r>
          </a:p>
          <a:p>
            <a:r>
              <a:rPr lang="en-IN" sz="1800" b="0" dirty="0">
                <a:effectLst/>
                <a:latin typeface="Bookman"/>
              </a:rPr>
              <a:t> </a:t>
            </a:r>
            <a:endParaRPr lang="en-IN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0E2F5D-962F-C242-84DE-F6CD6BD3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0" y="3465513"/>
            <a:ext cx="5715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AFB039-7D56-F94E-A468-5E51FCC66595}"/>
              </a:ext>
            </a:extLst>
          </p:cNvPr>
          <p:cNvGrpSpPr/>
          <p:nvPr/>
        </p:nvGrpSpPr>
        <p:grpSpPr>
          <a:xfrm>
            <a:off x="6757364" y="4099991"/>
            <a:ext cx="476440" cy="2065774"/>
            <a:chOff x="6757364" y="4099991"/>
            <a:chExt cx="476440" cy="2065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FC6FB2-43A1-564F-903A-B854D7B8086F}"/>
                </a:ext>
              </a:extLst>
            </p:cNvPr>
            <p:cNvSpPr/>
            <p:nvPr/>
          </p:nvSpPr>
          <p:spPr>
            <a:xfrm>
              <a:off x="6757364" y="4099991"/>
              <a:ext cx="243069" cy="24306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A05331-1B30-A444-B298-6BA03E1248DB}"/>
                </a:ext>
              </a:extLst>
            </p:cNvPr>
            <p:cNvSpPr/>
            <p:nvPr/>
          </p:nvSpPr>
          <p:spPr>
            <a:xfrm>
              <a:off x="6974116" y="4343059"/>
              <a:ext cx="259688" cy="24640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8C10CC-5474-C748-B610-DF78946E27FE}"/>
                </a:ext>
              </a:extLst>
            </p:cNvPr>
            <p:cNvCxnSpPr/>
            <p:nvPr/>
          </p:nvCxnSpPr>
          <p:spPr>
            <a:xfrm>
              <a:off x="6804602" y="4343059"/>
              <a:ext cx="0" cy="182270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59435B3-1526-9249-9AC7-8E0DAA532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603" y="4606695"/>
              <a:ext cx="259687" cy="155907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C85CB24-5166-4A4D-9AF0-0FC0958F8B1B}"/>
              </a:ext>
            </a:extLst>
          </p:cNvPr>
          <p:cNvSpPr txBox="1"/>
          <p:nvPr/>
        </p:nvSpPr>
        <p:spPr>
          <a:xfrm>
            <a:off x="6502722" y="6156395"/>
            <a:ext cx="148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Voids in cheese !</a:t>
            </a:r>
          </a:p>
        </p:txBody>
      </p:sp>
    </p:spTree>
    <p:extLst>
      <p:ext uri="{BB962C8B-B14F-4D97-AF65-F5344CB8AC3E}">
        <p14:creationId xmlns:p14="http://schemas.microsoft.com/office/powerpoint/2010/main" val="2801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Types of Voids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C8A8E-E685-704B-BA0E-8831A41112BA}"/>
              </a:ext>
            </a:extLst>
          </p:cNvPr>
          <p:cNvSpPr txBox="1"/>
          <p:nvPr/>
        </p:nvSpPr>
        <p:spPr>
          <a:xfrm>
            <a:off x="967692" y="1128594"/>
            <a:ext cx="7002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b="1" dirty="0">
                <a:solidFill>
                  <a:srgbClr val="C00000"/>
                </a:solidFill>
                <a:latin typeface="Bookman"/>
              </a:rPr>
              <a:t>Tetrahedral void </a:t>
            </a:r>
            <a:r>
              <a:rPr lang="en-IN" dirty="0">
                <a:latin typeface="Bookman"/>
              </a:rPr>
              <a:t>is formed by placing a </a:t>
            </a:r>
            <a:r>
              <a:rPr lang="en-IN" sz="1800" b="0" dirty="0">
                <a:effectLst/>
                <a:latin typeface="Bookman"/>
              </a:rPr>
              <a:t>sphere of the second layer is </a:t>
            </a:r>
            <a:r>
              <a:rPr lang="en-IN" sz="1800" b="1" dirty="0">
                <a:effectLst/>
                <a:latin typeface="Bookman"/>
              </a:rPr>
              <a:t>above the void </a:t>
            </a:r>
            <a:r>
              <a:rPr lang="en-IN" sz="1800" b="0" dirty="0">
                <a:effectLst/>
                <a:latin typeface="Bookman"/>
              </a:rPr>
              <a:t>of the first layer (or vice versa)</a:t>
            </a:r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7D235D-D005-3042-935A-2B2D6746DC12}"/>
              </a:ext>
            </a:extLst>
          </p:cNvPr>
          <p:cNvGrpSpPr/>
          <p:nvPr/>
        </p:nvGrpSpPr>
        <p:grpSpPr>
          <a:xfrm>
            <a:off x="1619250" y="1868643"/>
            <a:ext cx="5905500" cy="1851514"/>
            <a:chOff x="1462992" y="4143737"/>
            <a:chExt cx="5905500" cy="18515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9EA2CE-67BD-044E-9395-0366BEA4E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2992" y="4242651"/>
              <a:ext cx="5905500" cy="1752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E5178C-293F-0945-BE11-1F81C9880F85}"/>
                </a:ext>
              </a:extLst>
            </p:cNvPr>
            <p:cNvSpPr txBox="1"/>
            <p:nvPr/>
          </p:nvSpPr>
          <p:spPr>
            <a:xfrm>
              <a:off x="1462992" y="4143737"/>
              <a:ext cx="1974689" cy="671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E42781-59B1-5440-982B-136960ED216A}"/>
              </a:ext>
            </a:extLst>
          </p:cNvPr>
          <p:cNvSpPr txBox="1"/>
          <p:nvPr/>
        </p:nvSpPr>
        <p:spPr>
          <a:xfrm>
            <a:off x="4295413" y="5083075"/>
            <a:ext cx="4362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0" dirty="0">
                <a:effectLst/>
                <a:latin typeface="Bookman"/>
              </a:rPr>
              <a:t>a</a:t>
            </a:r>
            <a:r>
              <a:rPr lang="en-IN" sz="1800" b="1" dirty="0">
                <a:effectLst/>
                <a:latin typeface="Bookman"/>
              </a:rPr>
              <a:t> </a:t>
            </a:r>
            <a:r>
              <a:rPr lang="en-IN" sz="1800" b="1" i="1" dirty="0">
                <a:effectLst/>
                <a:latin typeface="Bookman"/>
              </a:rPr>
              <a:t>tetrahedron </a:t>
            </a:r>
            <a:r>
              <a:rPr lang="en-IN" sz="1800" b="0" dirty="0">
                <a:effectLst/>
                <a:latin typeface="Bookman"/>
              </a:rPr>
              <a:t>is formed when the centres of these four spheres are joined </a:t>
            </a:r>
            <a:endParaRPr lang="en-IN" dirty="0"/>
          </a:p>
        </p:txBody>
      </p:sp>
      <p:pic>
        <p:nvPicPr>
          <p:cNvPr id="3082" name="Picture 10" descr="TETRAHEDRAL &amp;amp; OCTAHEDRAL VOIDS - YouTube">
            <a:extLst>
              <a:ext uri="{FF2B5EF4-FFF2-40B4-BE49-F238E27FC236}">
                <a16:creationId xmlns:a16="http://schemas.microsoft.com/office/drawing/2014/main" id="{178A2C04-D0E4-3D42-B6F0-564E251E1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29012" r="51126" b="9550"/>
          <a:stretch/>
        </p:blipFill>
        <p:spPr bwMode="auto">
          <a:xfrm>
            <a:off x="2409824" y="4345576"/>
            <a:ext cx="16860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61E98-7829-7E44-AB9E-A87AD435CAB3}"/>
              </a:ext>
            </a:extLst>
          </p:cNvPr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Types of Voids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BA0FB-D4FF-1949-8AA3-45027695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92"/>
          <a:stretch/>
        </p:blipFill>
        <p:spPr>
          <a:xfrm>
            <a:off x="495936" y="1991729"/>
            <a:ext cx="5918200" cy="2163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A82A14-4D0D-B74E-949F-06FAB35B89D1}"/>
              </a:ext>
            </a:extLst>
          </p:cNvPr>
          <p:cNvSpPr txBox="1"/>
          <p:nvPr/>
        </p:nvSpPr>
        <p:spPr>
          <a:xfrm>
            <a:off x="590309" y="805411"/>
            <a:ext cx="846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N" b="1" dirty="0">
                <a:solidFill>
                  <a:srgbClr val="C00000"/>
                </a:solidFill>
                <a:latin typeface="Bookman"/>
              </a:rPr>
              <a:t>Octahedral voids: </a:t>
            </a:r>
            <a:r>
              <a:rPr lang="en-IN" dirty="0">
                <a:latin typeface="Bookman"/>
              </a:rPr>
              <a:t>octahedral</a:t>
            </a:r>
            <a:r>
              <a:rPr lang="en-IN" sz="1800" b="0" dirty="0">
                <a:effectLst/>
                <a:latin typeface="Bookman"/>
              </a:rPr>
              <a:t> voids are surrounded by six spheres. The number of these two types of voids depend upon the number of close packed spheres.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C82E1-160C-C049-8AE8-9C0D3F3EA47A}"/>
              </a:ext>
            </a:extLst>
          </p:cNvPr>
          <p:cNvSpPr txBox="1"/>
          <p:nvPr/>
        </p:nvSpPr>
        <p:spPr>
          <a:xfrm>
            <a:off x="2077656" y="4973883"/>
            <a:ext cx="49886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1800" b="0" dirty="0">
                <a:effectLst/>
                <a:latin typeface="Bookman"/>
              </a:rPr>
              <a:t>Let the number of close packed spheres be </a:t>
            </a:r>
            <a:r>
              <a:rPr lang="en-IN" sz="1800" b="0" i="1" dirty="0">
                <a:effectLst/>
                <a:latin typeface="Bookman"/>
              </a:rPr>
              <a:t>N</a:t>
            </a:r>
            <a:r>
              <a:rPr lang="en-IN" sz="1800" b="0" dirty="0">
                <a:effectLst/>
                <a:latin typeface="Bookman"/>
              </a:rPr>
              <a:t>, then: </a:t>
            </a:r>
          </a:p>
          <a:p>
            <a:r>
              <a:rPr lang="en-IN" sz="1800" b="0" dirty="0">
                <a:effectLst/>
                <a:latin typeface="Bookman"/>
              </a:rPr>
              <a:t>The number of octahedral voids generated = </a:t>
            </a:r>
            <a:r>
              <a:rPr lang="en-IN" sz="1800" b="0" i="1" dirty="0">
                <a:effectLst/>
                <a:latin typeface="Bookman"/>
              </a:rPr>
              <a:t>N</a:t>
            </a:r>
            <a:br>
              <a:rPr lang="en-IN" sz="1800" b="0" i="1" dirty="0">
                <a:effectLst/>
                <a:latin typeface="Bookman"/>
              </a:rPr>
            </a:br>
            <a:r>
              <a:rPr lang="en-IN" sz="1800" b="0" dirty="0">
                <a:effectLst/>
                <a:latin typeface="Bookman"/>
              </a:rPr>
              <a:t>The number of tetrahedral voids generated = </a:t>
            </a:r>
            <a:r>
              <a:rPr lang="en-IN" sz="1800" b="0" i="1" dirty="0">
                <a:effectLst/>
                <a:latin typeface="Bookman"/>
              </a:rPr>
              <a:t>2N 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2AA11-A0F8-8345-9110-2817700D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53" y="2142989"/>
            <a:ext cx="20933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</TotalTime>
  <Words>1278</Words>
  <Application>Microsoft Macintosh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Bookman</vt:lpstr>
      <vt:lpstr>Calibri</vt:lpstr>
      <vt:lpstr>Cambria Math</vt:lpstr>
      <vt:lpstr>Symbol</vt:lpstr>
      <vt:lpstr>The Hand</vt:lpstr>
      <vt:lpstr>The Hand Extrablack</vt:lpstr>
      <vt:lpstr>The Serif Hand</vt:lpstr>
      <vt:lpstr>Wingdings</vt:lpstr>
      <vt:lpstr>ChitchatVTI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PACKED STRUCTURES</dc:title>
  <dc:creator>Jusaina Eyyathiyil</dc:creator>
  <cp:lastModifiedBy>Jusaina Eyyathiyil</cp:lastModifiedBy>
  <cp:revision>29</cp:revision>
  <dcterms:created xsi:type="dcterms:W3CDTF">2021-11-26T05:14:35Z</dcterms:created>
  <dcterms:modified xsi:type="dcterms:W3CDTF">2021-11-28T08:06:22Z</dcterms:modified>
</cp:coreProperties>
</file>