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aina Eyyathiyil" initials="JE" lastIdx="1" clrIdx="0">
    <p:extLst>
      <p:ext uri="{19B8F6BF-5375-455C-9EA6-DF929625EA0E}">
        <p15:presenceInfo xmlns:p15="http://schemas.microsoft.com/office/powerpoint/2012/main" userId="S::jusainae@iisc.ac.in::0d43f3a3-47c1-44a4-8ca9-e9cb710dac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81"/>
  </p:normalViewPr>
  <p:slideViewPr>
    <p:cSldViewPr snapToGrid="0" snapToObjects="1" showGuides="1">
      <p:cViewPr varScale="1">
        <p:scale>
          <a:sx n="103" d="100"/>
          <a:sy n="103" d="100"/>
        </p:scale>
        <p:origin x="3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5T17:33:39.216" idx="1">
    <p:pos x="10" y="10"/>
    <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C65E4-A273-1749-B7D9-2196A17ADC42}" type="datetimeFigureOut">
              <a:rPr lang="en-US" smtClean="0"/>
              <a:t>3/31/22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961B9-362F-DB45-869D-E3059A8BF75F}" type="slidenum">
              <a:rPr lang="en-US" smtClean="0"/>
              <a:t>‹#›</a:t>
            </a:fld>
            <a:endParaRPr lang="en-US"/>
          </a:p>
        </p:txBody>
      </p:sp>
    </p:spTree>
    <p:extLst>
      <p:ext uri="{BB962C8B-B14F-4D97-AF65-F5344CB8AC3E}">
        <p14:creationId xmlns:p14="http://schemas.microsoft.com/office/powerpoint/2010/main" val="160000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9C93398-ED4E-9C49-BFC4-A9D4B2172BE9}" type="datetime1">
              <a:rPr lang="en-IN" smtClean="0"/>
              <a:t>31/03/22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191298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474AA3-5E5B-3243-B218-7BC1B7886964}" type="datetime1">
              <a:rPr lang="en-IN" smtClean="0"/>
              <a:t>31/03/22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199182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CA9886-5C1B-E642-B4A5-F97457528CCB}" type="datetime1">
              <a:rPr lang="en-IN" smtClean="0"/>
              <a:t>31/03/22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171837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7A9FF5-E73A-FB4D-B0B7-532F3A1C2795}" type="datetime1">
              <a:rPr lang="en-IN" smtClean="0"/>
              <a:t>31/03/22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38954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9966263-A38F-A54F-BB09-1AD6C9D4F249}" type="datetime1">
              <a:rPr lang="en-IN" smtClean="0"/>
              <a:t>31/03/22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398024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A7C6DAE-F14D-EA44-8BBB-81DFEF3D5089}" type="datetime1">
              <a:rPr lang="en-IN" smtClean="0"/>
              <a:t>31/03/22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195782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9140B07-88CE-314C-B444-2600F6FB4A12}" type="datetime1">
              <a:rPr lang="en-IN" smtClean="0"/>
              <a:t>31/03/22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305806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65F36CF-FAF2-6647-BA40-E0C416485D72}" type="datetime1">
              <a:rPr lang="en-IN" smtClean="0"/>
              <a:t>31/03/22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314821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7E1BF-E6A3-2040-AADA-AB8BD327C4D2}" type="datetime1">
              <a:rPr lang="en-IN" smtClean="0"/>
              <a:t>31/03/22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188917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AEA17F1-A73B-0642-9634-73F61D296CAF}" type="datetime1">
              <a:rPr lang="en-IN" smtClean="0"/>
              <a:t>31/03/22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250694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69D9847-23C1-614B-B4EC-379CF34D1DEA}" type="datetime1">
              <a:rPr lang="en-IN" smtClean="0"/>
              <a:t>31/03/22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FB92-56C6-9B42-94C8-29EAF6CF55C3}" type="slidenum">
              <a:rPr lang="en-US" smtClean="0"/>
              <a:t>‹#›</a:t>
            </a:fld>
            <a:endParaRPr lang="en-US"/>
          </a:p>
        </p:txBody>
      </p:sp>
    </p:spTree>
    <p:extLst>
      <p:ext uri="{BB962C8B-B14F-4D97-AF65-F5344CB8AC3E}">
        <p14:creationId xmlns:p14="http://schemas.microsoft.com/office/powerpoint/2010/main" val="56233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8EFE5-8CCD-4B4E-A271-057FE5860B18}" type="datetime1">
              <a:rPr lang="en-IN" smtClean="0"/>
              <a:t>31/03/22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CFB92-56C6-9B42-94C8-29EAF6CF55C3}" type="slidenum">
              <a:rPr lang="en-US" smtClean="0"/>
              <a:t>‹#›</a:t>
            </a:fld>
            <a:endParaRPr lang="en-US"/>
          </a:p>
        </p:txBody>
      </p:sp>
    </p:spTree>
    <p:extLst>
      <p:ext uri="{BB962C8B-B14F-4D97-AF65-F5344CB8AC3E}">
        <p14:creationId xmlns:p14="http://schemas.microsoft.com/office/powerpoint/2010/main" val="3837905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 up of a toy&#10;&#10;Description automatically generated with low confidence">
            <a:extLst>
              <a:ext uri="{FF2B5EF4-FFF2-40B4-BE49-F238E27FC236}">
                <a16:creationId xmlns:a16="http://schemas.microsoft.com/office/drawing/2014/main" id="{3A15D0EF-1FF1-4226-9367-2921DD0C55F1}"/>
              </a:ext>
            </a:extLst>
          </p:cNvPr>
          <p:cNvPicPr>
            <a:picLocks noChangeAspect="1"/>
          </p:cNvPicPr>
          <p:nvPr/>
        </p:nvPicPr>
        <p:blipFill rotWithShape="1">
          <a:blip r:embed="rId2">
            <a:alphaModFix amt="50000"/>
          </a:blip>
          <a:srcRect l="8803" r="2196" b="-2"/>
          <a:stretch/>
        </p:blipFill>
        <p:spPr>
          <a:xfrm>
            <a:off x="20" y="1"/>
            <a:ext cx="9143980" cy="6857999"/>
          </a:xfrm>
          <a:prstGeom prst="rect">
            <a:avLst/>
          </a:prstGeom>
        </p:spPr>
      </p:pic>
      <p:sp>
        <p:nvSpPr>
          <p:cNvPr id="5" name="TextBox 4">
            <a:extLst>
              <a:ext uri="{FF2B5EF4-FFF2-40B4-BE49-F238E27FC236}">
                <a16:creationId xmlns:a16="http://schemas.microsoft.com/office/drawing/2014/main" id="{51777510-A8A4-CF4F-88F9-37ACB867F537}"/>
              </a:ext>
            </a:extLst>
          </p:cNvPr>
          <p:cNvSpPr txBox="1"/>
          <p:nvPr/>
        </p:nvSpPr>
        <p:spPr>
          <a:xfrm>
            <a:off x="304810" y="5111904"/>
            <a:ext cx="8534380" cy="1098395"/>
          </a:xfrm>
          <a:prstGeom prst="rect">
            <a:avLst/>
          </a:prstGeom>
        </p:spPr>
        <p:txBody>
          <a:bodyPr vert="horz" lIns="91440" tIns="45720" rIns="91440" bIns="45720" rtlCol="0">
            <a:noAutofit/>
          </a:bodyPr>
          <a:lstStyle/>
          <a:p>
            <a:pPr algn="ctr" defTabSz="914400">
              <a:lnSpc>
                <a:spcPct val="90000"/>
              </a:lnSpc>
              <a:spcBef>
                <a:spcPts val="1000"/>
              </a:spcBef>
            </a:pPr>
            <a:r>
              <a:rPr lang="en-IN" sz="2800" b="1" dirty="0">
                <a:latin typeface="Cavolini" panose="020B0604020202020204" pitchFamily="34" charset="0"/>
                <a:cs typeface="Cavolini" panose="020B0604020202020204" pitchFamily="34" charset="0"/>
              </a:rPr>
              <a:t>Unit 4</a:t>
            </a:r>
            <a:r>
              <a:rPr lang="en-IN" sz="2800" dirty="0">
                <a:latin typeface="Cavolini" panose="020B0604020202020204" pitchFamily="34" charset="0"/>
                <a:cs typeface="Cavolini" panose="020B0604020202020204" pitchFamily="34" charset="0"/>
              </a:rPr>
              <a:t>: Chemical Bonding and Molecular Structure</a:t>
            </a:r>
          </a:p>
          <a:p>
            <a:pPr algn="ctr" defTabSz="914400">
              <a:lnSpc>
                <a:spcPct val="90000"/>
              </a:lnSpc>
              <a:spcBef>
                <a:spcPts val="1000"/>
              </a:spcBef>
            </a:pPr>
            <a:r>
              <a:rPr lang="en-US" sz="2800" b="1" dirty="0">
                <a:solidFill>
                  <a:srgbClr val="FFFFFF"/>
                </a:solidFill>
                <a:latin typeface="Cavolini" panose="020B0604020202020204" pitchFamily="34" charset="0"/>
                <a:cs typeface="Cavolini" panose="020B0604020202020204" pitchFamily="34" charset="0"/>
              </a:rPr>
              <a:t>Class</a:t>
            </a:r>
            <a:r>
              <a:rPr lang="en-US" sz="2800" dirty="0">
                <a:solidFill>
                  <a:srgbClr val="FFFFFF"/>
                </a:solidFill>
                <a:latin typeface="Cavolini" panose="020B0604020202020204" pitchFamily="34" charset="0"/>
                <a:cs typeface="Cavolini" panose="020B0604020202020204" pitchFamily="34" charset="0"/>
              </a:rPr>
              <a:t>: XI A</a:t>
            </a:r>
          </a:p>
          <a:p>
            <a:pPr algn="ctr" defTabSz="914400">
              <a:lnSpc>
                <a:spcPct val="90000"/>
              </a:lnSpc>
              <a:spcBef>
                <a:spcPts val="1000"/>
              </a:spcBef>
            </a:pPr>
            <a:endParaRPr lang="en-US" sz="2800" dirty="0">
              <a:solidFill>
                <a:srgbClr val="FFFFFF"/>
              </a:solidFill>
              <a:latin typeface="Cavolini" panose="020B0604020202020204" pitchFamily="34" charset="0"/>
              <a:cs typeface="Cavolini" panose="020B0604020202020204" pitchFamily="34" charset="0"/>
            </a:endParaRPr>
          </a:p>
        </p:txBody>
      </p:sp>
      <p:sp>
        <p:nvSpPr>
          <p:cNvPr id="4" name="TextBox 3">
            <a:extLst>
              <a:ext uri="{FF2B5EF4-FFF2-40B4-BE49-F238E27FC236}">
                <a16:creationId xmlns:a16="http://schemas.microsoft.com/office/drawing/2014/main" id="{F789CDA6-CA78-BD49-BE04-5DE05A904DA8}"/>
              </a:ext>
            </a:extLst>
          </p:cNvPr>
          <p:cNvSpPr txBox="1"/>
          <p:nvPr/>
        </p:nvSpPr>
        <p:spPr>
          <a:xfrm>
            <a:off x="1752600" y="1384300"/>
            <a:ext cx="5334000" cy="1246495"/>
          </a:xfrm>
          <a:prstGeom prst="rect">
            <a:avLst/>
          </a:prstGeom>
          <a:noFill/>
        </p:spPr>
        <p:txBody>
          <a:bodyPr wrap="square" rtlCol="0">
            <a:spAutoFit/>
          </a:bodyPr>
          <a:lstStyle/>
          <a:p>
            <a:pPr algn="ctr">
              <a:spcAft>
                <a:spcPts val="600"/>
              </a:spcAft>
            </a:pPr>
            <a:r>
              <a:rPr lang="en-US" sz="3500" b="1" dirty="0">
                <a:latin typeface="Algerian" pitchFamily="82" charset="77"/>
                <a:ea typeface="Cambria Math" panose="02040503050406030204" pitchFamily="18" charset="0"/>
                <a:cs typeface="APPLE CHANCERY" panose="03020702040506060504" pitchFamily="66" charset="-79"/>
              </a:rPr>
              <a:t>HYBRIDISATION</a:t>
            </a:r>
          </a:p>
          <a:p>
            <a:pPr algn="ctr">
              <a:spcAft>
                <a:spcPts val="600"/>
              </a:spcAft>
            </a:pPr>
            <a:endParaRPr lang="en-US" sz="3500" b="1" dirty="0">
              <a:latin typeface="Algerian" pitchFamily="82" charset="77"/>
              <a:ea typeface="Cambria Math" panose="02040503050406030204" pitchFamily="18" charset="0"/>
              <a:cs typeface="APPLE CHANCERY" panose="03020702040506060504" pitchFamily="66" charset="-79"/>
            </a:endParaRPr>
          </a:p>
        </p:txBody>
      </p:sp>
      <p:sp>
        <p:nvSpPr>
          <p:cNvPr id="6" name="Slide Number Placeholder 5">
            <a:extLst>
              <a:ext uri="{FF2B5EF4-FFF2-40B4-BE49-F238E27FC236}">
                <a16:creationId xmlns:a16="http://schemas.microsoft.com/office/drawing/2014/main" id="{B7537521-050E-5C4C-9734-5394A81456F3}"/>
              </a:ext>
            </a:extLst>
          </p:cNvPr>
          <p:cNvSpPr>
            <a:spLocks noGrp="1"/>
          </p:cNvSpPr>
          <p:nvPr>
            <p:ph type="sldNum" sz="quarter" idx="12"/>
          </p:nvPr>
        </p:nvSpPr>
        <p:spPr/>
        <p:txBody>
          <a:bodyPr/>
          <a:lstStyle/>
          <a:p>
            <a:fld id="{F4BCFB92-56C6-9B42-94C8-29EAF6CF55C3}" type="slidenum">
              <a:rPr lang="en-US" smtClean="0"/>
              <a:t>1</a:t>
            </a:fld>
            <a:endParaRPr lang="en-US"/>
          </a:p>
        </p:txBody>
      </p:sp>
    </p:spTree>
    <p:extLst>
      <p:ext uri="{BB962C8B-B14F-4D97-AF65-F5344CB8AC3E}">
        <p14:creationId xmlns:p14="http://schemas.microsoft.com/office/powerpoint/2010/main" val="11268947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D0F396-4A7D-E648-AAD7-35C6D0D758CD}"/>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Types of Hybridisation </a:t>
            </a:r>
          </a:p>
        </p:txBody>
      </p:sp>
      <p:sp>
        <p:nvSpPr>
          <p:cNvPr id="3" name="Rectangle 2">
            <a:extLst>
              <a:ext uri="{FF2B5EF4-FFF2-40B4-BE49-F238E27FC236}">
                <a16:creationId xmlns:a16="http://schemas.microsoft.com/office/drawing/2014/main" id="{706DD0EB-59DB-8F42-9EB9-796BAB84BF82}"/>
              </a:ext>
            </a:extLst>
          </p:cNvPr>
          <p:cNvSpPr/>
          <p:nvPr/>
        </p:nvSpPr>
        <p:spPr>
          <a:xfrm>
            <a:off x="1079500" y="714448"/>
            <a:ext cx="7556500" cy="369332"/>
          </a:xfrm>
          <a:prstGeom prst="rect">
            <a:avLst/>
          </a:prstGeom>
        </p:spPr>
        <p:txBody>
          <a:bodyPr wrap="square">
            <a:spAutoFit/>
          </a:bodyPr>
          <a:lstStyle/>
          <a:p>
            <a:r>
              <a:rPr lang="en-IN" dirty="0">
                <a:latin typeface="Bookman"/>
              </a:rPr>
              <a:t>There are various types of hybridisation involving </a:t>
            </a:r>
            <a:r>
              <a:rPr lang="en-IN" i="1" dirty="0">
                <a:latin typeface="Bookman"/>
              </a:rPr>
              <a:t>s</a:t>
            </a:r>
            <a:r>
              <a:rPr lang="en-IN" dirty="0">
                <a:latin typeface="Bookman"/>
              </a:rPr>
              <a:t>, </a:t>
            </a:r>
            <a:r>
              <a:rPr lang="en-IN" i="1" dirty="0">
                <a:latin typeface="Bookman"/>
              </a:rPr>
              <a:t>p </a:t>
            </a:r>
            <a:r>
              <a:rPr lang="en-IN" dirty="0">
                <a:latin typeface="Bookman"/>
              </a:rPr>
              <a:t>and </a:t>
            </a:r>
            <a:r>
              <a:rPr lang="en-IN" i="1" dirty="0">
                <a:latin typeface="Bookman"/>
              </a:rPr>
              <a:t>d </a:t>
            </a:r>
            <a:r>
              <a:rPr lang="en-IN" dirty="0">
                <a:latin typeface="Bookman"/>
              </a:rPr>
              <a:t>orbitals </a:t>
            </a:r>
            <a:endParaRPr lang="en-IN" dirty="0"/>
          </a:p>
        </p:txBody>
      </p:sp>
      <p:sp>
        <p:nvSpPr>
          <p:cNvPr id="4" name="Rectangle 3">
            <a:extLst>
              <a:ext uri="{FF2B5EF4-FFF2-40B4-BE49-F238E27FC236}">
                <a16:creationId xmlns:a16="http://schemas.microsoft.com/office/drawing/2014/main" id="{DD1EDF2C-5EFF-6347-B68F-C8E37A5E7B43}"/>
              </a:ext>
            </a:extLst>
          </p:cNvPr>
          <p:cNvSpPr/>
          <p:nvPr/>
        </p:nvSpPr>
        <p:spPr>
          <a:xfrm>
            <a:off x="673100" y="1391840"/>
            <a:ext cx="7962900" cy="3139321"/>
          </a:xfrm>
          <a:prstGeom prst="rect">
            <a:avLst/>
          </a:prstGeom>
        </p:spPr>
        <p:txBody>
          <a:bodyPr wrap="square">
            <a:spAutoFit/>
          </a:bodyPr>
          <a:lstStyle/>
          <a:p>
            <a:pPr marL="400050" indent="-400050">
              <a:buAutoNum type="romanUcParenBoth"/>
            </a:pPr>
            <a:r>
              <a:rPr lang="en-IN" b="1" i="1" dirty="0" err="1">
                <a:latin typeface="Bookman"/>
              </a:rPr>
              <a:t>sp</a:t>
            </a:r>
            <a:r>
              <a:rPr lang="en-IN" b="1" i="1" dirty="0">
                <a:latin typeface="Bookman"/>
              </a:rPr>
              <a:t> hybridisation: </a:t>
            </a:r>
          </a:p>
          <a:p>
            <a:pPr marL="400050" indent="-400050">
              <a:buAutoNum type="romanUcParenBoth"/>
            </a:pPr>
            <a:endParaRPr lang="en-IN" b="1" i="1" dirty="0">
              <a:latin typeface="Bookman"/>
            </a:endParaRPr>
          </a:p>
          <a:p>
            <a:pPr marL="285750" indent="-285750">
              <a:buFont typeface="Wingdings" pitchFamily="2" charset="2"/>
              <a:buChar char="ü"/>
            </a:pPr>
            <a:r>
              <a:rPr lang="en-IN" dirty="0"/>
              <a:t>mixing of one </a:t>
            </a:r>
            <a:r>
              <a:rPr lang="en-IN" i="1" dirty="0"/>
              <a:t>s </a:t>
            </a:r>
            <a:r>
              <a:rPr lang="en-IN" dirty="0"/>
              <a:t>and one </a:t>
            </a:r>
            <a:r>
              <a:rPr lang="en-IN" i="1" dirty="0"/>
              <a:t>p </a:t>
            </a:r>
            <a:r>
              <a:rPr lang="en-IN" dirty="0"/>
              <a:t>orbital resulting in the formation of two equivalent </a:t>
            </a:r>
            <a:r>
              <a:rPr lang="en-IN" i="1" dirty="0" err="1"/>
              <a:t>sp</a:t>
            </a:r>
            <a:r>
              <a:rPr lang="en-IN" i="1" dirty="0"/>
              <a:t> </a:t>
            </a:r>
            <a:r>
              <a:rPr lang="en-IN" dirty="0"/>
              <a:t>hybrid orbitals. </a:t>
            </a:r>
            <a:br>
              <a:rPr lang="en-IN" dirty="0"/>
            </a:br>
            <a:endParaRPr lang="en-IN" dirty="0"/>
          </a:p>
          <a:p>
            <a:pPr marL="285750" indent="-285750">
              <a:buFont typeface="Wingdings" pitchFamily="2" charset="2"/>
              <a:buChar char="ü"/>
            </a:pPr>
            <a:r>
              <a:rPr lang="en-IN" dirty="0"/>
              <a:t>Each </a:t>
            </a:r>
            <a:r>
              <a:rPr lang="en-IN" i="1" dirty="0" err="1"/>
              <a:t>sp</a:t>
            </a:r>
            <a:r>
              <a:rPr lang="en-IN" i="1" dirty="0"/>
              <a:t> </a:t>
            </a:r>
            <a:r>
              <a:rPr lang="en-IN" dirty="0"/>
              <a:t>hybrid orbitals has 50% </a:t>
            </a:r>
            <a:r>
              <a:rPr lang="en-IN" i="1" dirty="0"/>
              <a:t>s</a:t>
            </a:r>
            <a:r>
              <a:rPr lang="en-IN" dirty="0"/>
              <a:t>-character and 50% </a:t>
            </a:r>
            <a:r>
              <a:rPr lang="en-IN" i="1" dirty="0"/>
              <a:t>p</a:t>
            </a:r>
            <a:r>
              <a:rPr lang="en-IN" dirty="0"/>
              <a:t>-character. </a:t>
            </a:r>
          </a:p>
          <a:p>
            <a:pPr marL="285750" indent="-285750">
              <a:buFont typeface="Wingdings" pitchFamily="2" charset="2"/>
              <a:buChar char="ü"/>
            </a:pPr>
            <a:endParaRPr lang="en-IN" dirty="0"/>
          </a:p>
          <a:p>
            <a:pPr marL="285750" indent="-285750">
              <a:buFont typeface="Wingdings" pitchFamily="2" charset="2"/>
              <a:buChar char="ü"/>
            </a:pPr>
            <a:r>
              <a:rPr lang="en-IN" i="1" dirty="0" err="1"/>
              <a:t>sp</a:t>
            </a:r>
            <a:r>
              <a:rPr lang="en-IN" i="1" dirty="0"/>
              <a:t> </a:t>
            </a:r>
            <a:r>
              <a:rPr lang="en-IN" dirty="0"/>
              <a:t>hybrids point in the opposite direction (linear geometry). This type of hybridisation is also known as </a:t>
            </a:r>
            <a:r>
              <a:rPr lang="en-IN" b="1" dirty="0"/>
              <a:t>diagonal hybridisation</a:t>
            </a:r>
          </a:p>
          <a:p>
            <a:pPr marL="285750" indent="-285750">
              <a:buFont typeface="Wingdings" pitchFamily="2" charset="2"/>
              <a:buChar char="ü"/>
            </a:pPr>
            <a:endParaRPr lang="en-IN" dirty="0"/>
          </a:p>
          <a:p>
            <a:pPr marL="285750" indent="-285750">
              <a:buFont typeface="Wingdings" pitchFamily="2" charset="2"/>
              <a:buChar char="ü"/>
            </a:pPr>
            <a:endParaRPr lang="en-IN" dirty="0"/>
          </a:p>
        </p:txBody>
      </p:sp>
      <p:pic>
        <p:nvPicPr>
          <p:cNvPr id="8194" name="Picture 2" descr="VSEPR theory tells that the valence electron pairs stay as far from each  other as possible. For example, in BeCl_2 the two electron pairs of the two  bonds are far apart so">
            <a:extLst>
              <a:ext uri="{FF2B5EF4-FFF2-40B4-BE49-F238E27FC236}">
                <a16:creationId xmlns:a16="http://schemas.microsoft.com/office/drawing/2014/main" id="{A8514408-A641-1148-87B8-C43A0728D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4051887"/>
            <a:ext cx="4521200" cy="2679700"/>
          </a:xfrm>
          <a:prstGeom prst="rect">
            <a:avLst/>
          </a:prstGeom>
          <a:solidFill>
            <a:schemeClr val="bg1"/>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pic>
      <p:sp>
        <p:nvSpPr>
          <p:cNvPr id="5" name="Slide Number Placeholder 4">
            <a:extLst>
              <a:ext uri="{FF2B5EF4-FFF2-40B4-BE49-F238E27FC236}">
                <a16:creationId xmlns:a16="http://schemas.microsoft.com/office/drawing/2014/main" id="{2BF257A8-6FF1-AF49-B456-F5C91882A340}"/>
              </a:ext>
            </a:extLst>
          </p:cNvPr>
          <p:cNvSpPr>
            <a:spLocks noGrp="1"/>
          </p:cNvSpPr>
          <p:nvPr>
            <p:ph type="sldNum" sz="quarter" idx="12"/>
          </p:nvPr>
        </p:nvSpPr>
        <p:spPr/>
        <p:txBody>
          <a:bodyPr/>
          <a:lstStyle/>
          <a:p>
            <a:fld id="{F4BCFB92-56C6-9B42-94C8-29EAF6CF55C3}" type="slidenum">
              <a:rPr lang="en-US" smtClean="0"/>
              <a:t>10</a:t>
            </a:fld>
            <a:endParaRPr lang="en-US"/>
          </a:p>
        </p:txBody>
      </p:sp>
    </p:spTree>
    <p:extLst>
      <p:ext uri="{BB962C8B-B14F-4D97-AF65-F5344CB8AC3E}">
        <p14:creationId xmlns:p14="http://schemas.microsoft.com/office/powerpoint/2010/main" val="235587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1F0BE5-77AB-F244-80EE-42E1A055EA63}"/>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sp</a:t>
            </a:r>
            <a:r>
              <a:rPr lang="en-IN" sz="3200" b="1" i="1" baseline="30000" dirty="0">
                <a:latin typeface="Bookman"/>
              </a:rPr>
              <a:t>2</a:t>
            </a:r>
            <a:r>
              <a:rPr lang="en-IN" sz="3200" b="1" i="1" dirty="0">
                <a:latin typeface="Bookman"/>
              </a:rPr>
              <a:t> hybridisation </a:t>
            </a:r>
          </a:p>
        </p:txBody>
      </p:sp>
      <p:sp>
        <p:nvSpPr>
          <p:cNvPr id="5" name="Rectangle 4">
            <a:extLst>
              <a:ext uri="{FF2B5EF4-FFF2-40B4-BE49-F238E27FC236}">
                <a16:creationId xmlns:a16="http://schemas.microsoft.com/office/drawing/2014/main" id="{0C046F46-7C8C-BD4A-B827-181FF9F7C047}"/>
              </a:ext>
            </a:extLst>
          </p:cNvPr>
          <p:cNvSpPr/>
          <p:nvPr/>
        </p:nvSpPr>
        <p:spPr>
          <a:xfrm>
            <a:off x="609600" y="977037"/>
            <a:ext cx="8128000" cy="1200329"/>
          </a:xfrm>
          <a:prstGeom prst="rect">
            <a:avLst/>
          </a:prstGeom>
        </p:spPr>
        <p:txBody>
          <a:bodyPr wrap="square">
            <a:spAutoFit/>
          </a:bodyPr>
          <a:lstStyle/>
          <a:p>
            <a:pPr marL="285750" indent="-285750">
              <a:buFont typeface="Wingdings" pitchFamily="2" charset="2"/>
              <a:buChar char="ü"/>
            </a:pPr>
            <a:r>
              <a:rPr lang="en-IN" dirty="0"/>
              <a:t>mixing of one </a:t>
            </a:r>
            <a:r>
              <a:rPr lang="en-IN" i="1" dirty="0"/>
              <a:t>s </a:t>
            </a:r>
            <a:r>
              <a:rPr lang="en-IN" dirty="0"/>
              <a:t>and two </a:t>
            </a:r>
            <a:r>
              <a:rPr lang="en-IN" i="1" dirty="0"/>
              <a:t>p </a:t>
            </a:r>
            <a:r>
              <a:rPr lang="en-IN" dirty="0"/>
              <a:t>orbital resulting in the formation of two equivalent </a:t>
            </a:r>
            <a:r>
              <a:rPr lang="en-IN" i="1" dirty="0"/>
              <a:t>sp</a:t>
            </a:r>
            <a:r>
              <a:rPr lang="en-IN" i="1" baseline="30000" dirty="0"/>
              <a:t>2</a:t>
            </a:r>
            <a:r>
              <a:rPr lang="en-IN" i="1" dirty="0"/>
              <a:t> </a:t>
            </a:r>
            <a:r>
              <a:rPr lang="en-IN" dirty="0"/>
              <a:t>hybrid orbitals. </a:t>
            </a:r>
            <a:br>
              <a:rPr lang="en-IN" dirty="0"/>
            </a:br>
            <a:endParaRPr lang="en-IN" dirty="0"/>
          </a:p>
          <a:p>
            <a:pPr marL="285750" indent="-285750">
              <a:buFont typeface="Wingdings" pitchFamily="2" charset="2"/>
              <a:buChar char="ü"/>
            </a:pPr>
            <a:r>
              <a:rPr lang="en-IN" dirty="0"/>
              <a:t>Each </a:t>
            </a:r>
            <a:r>
              <a:rPr lang="en-IN" i="1" dirty="0"/>
              <a:t>sp</a:t>
            </a:r>
            <a:r>
              <a:rPr lang="en-IN" i="1" baseline="30000" dirty="0"/>
              <a:t>2</a:t>
            </a:r>
            <a:r>
              <a:rPr lang="en-IN" i="1" dirty="0"/>
              <a:t> </a:t>
            </a:r>
            <a:r>
              <a:rPr lang="en-IN" dirty="0"/>
              <a:t>hybrid orbitals has 33% </a:t>
            </a:r>
            <a:r>
              <a:rPr lang="en-IN" i="1" dirty="0"/>
              <a:t>s</a:t>
            </a:r>
            <a:r>
              <a:rPr lang="en-IN" dirty="0"/>
              <a:t>-character and 66 % </a:t>
            </a:r>
            <a:r>
              <a:rPr lang="en-IN" i="1" dirty="0"/>
              <a:t>p</a:t>
            </a:r>
            <a:r>
              <a:rPr lang="en-IN" dirty="0"/>
              <a:t>-character. </a:t>
            </a:r>
          </a:p>
        </p:txBody>
      </p:sp>
      <p:pic>
        <p:nvPicPr>
          <p:cNvPr id="6" name="Picture 5">
            <a:extLst>
              <a:ext uri="{FF2B5EF4-FFF2-40B4-BE49-F238E27FC236}">
                <a16:creationId xmlns:a16="http://schemas.microsoft.com/office/drawing/2014/main" id="{1909B45A-744A-AF42-A52A-0B7BD796A6C5}"/>
              </a:ext>
            </a:extLst>
          </p:cNvPr>
          <p:cNvPicPr>
            <a:picLocks noChangeAspect="1"/>
          </p:cNvPicPr>
          <p:nvPr/>
        </p:nvPicPr>
        <p:blipFill>
          <a:blip r:embed="rId2"/>
          <a:stretch>
            <a:fillRect/>
          </a:stretch>
        </p:blipFill>
        <p:spPr>
          <a:xfrm>
            <a:off x="1892300" y="2557515"/>
            <a:ext cx="5359400" cy="4102100"/>
          </a:xfrm>
          <a:prstGeom prst="rect">
            <a:avLst/>
          </a:prstGeom>
        </p:spPr>
      </p:pic>
      <p:sp>
        <p:nvSpPr>
          <p:cNvPr id="7" name="Slide Number Placeholder 6">
            <a:extLst>
              <a:ext uri="{FF2B5EF4-FFF2-40B4-BE49-F238E27FC236}">
                <a16:creationId xmlns:a16="http://schemas.microsoft.com/office/drawing/2014/main" id="{EDB944E2-3B01-4045-B9BB-235B06041655}"/>
              </a:ext>
            </a:extLst>
          </p:cNvPr>
          <p:cNvSpPr>
            <a:spLocks noGrp="1"/>
          </p:cNvSpPr>
          <p:nvPr>
            <p:ph type="sldNum" sz="quarter" idx="12"/>
          </p:nvPr>
        </p:nvSpPr>
        <p:spPr/>
        <p:txBody>
          <a:bodyPr/>
          <a:lstStyle/>
          <a:p>
            <a:fld id="{F4BCFB92-56C6-9B42-94C8-29EAF6CF55C3}" type="slidenum">
              <a:rPr lang="en-US" smtClean="0"/>
              <a:t>11</a:t>
            </a:fld>
            <a:endParaRPr lang="en-US"/>
          </a:p>
        </p:txBody>
      </p:sp>
    </p:spTree>
    <p:extLst>
      <p:ext uri="{BB962C8B-B14F-4D97-AF65-F5344CB8AC3E}">
        <p14:creationId xmlns:p14="http://schemas.microsoft.com/office/powerpoint/2010/main" val="115983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BD1C77-020D-FB43-B5D3-2270730D366C}"/>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sp</a:t>
            </a:r>
            <a:r>
              <a:rPr lang="en-IN" sz="3200" b="1" i="1" baseline="30000" dirty="0">
                <a:latin typeface="Bookman"/>
              </a:rPr>
              <a:t>3</a:t>
            </a:r>
            <a:r>
              <a:rPr lang="en-IN" sz="3200" b="1" i="1" dirty="0">
                <a:latin typeface="Bookman"/>
              </a:rPr>
              <a:t> hybridisation </a:t>
            </a:r>
          </a:p>
        </p:txBody>
      </p:sp>
      <p:sp>
        <p:nvSpPr>
          <p:cNvPr id="3" name="Rectangle 2">
            <a:extLst>
              <a:ext uri="{FF2B5EF4-FFF2-40B4-BE49-F238E27FC236}">
                <a16:creationId xmlns:a16="http://schemas.microsoft.com/office/drawing/2014/main" id="{A5304C1C-3D9E-C14C-B1A6-141E87617041}"/>
              </a:ext>
            </a:extLst>
          </p:cNvPr>
          <p:cNvSpPr/>
          <p:nvPr/>
        </p:nvSpPr>
        <p:spPr>
          <a:xfrm>
            <a:off x="609600" y="977037"/>
            <a:ext cx="8128000" cy="1200329"/>
          </a:xfrm>
          <a:prstGeom prst="rect">
            <a:avLst/>
          </a:prstGeom>
        </p:spPr>
        <p:txBody>
          <a:bodyPr wrap="square">
            <a:spAutoFit/>
          </a:bodyPr>
          <a:lstStyle/>
          <a:p>
            <a:pPr marL="285750" indent="-285750">
              <a:buFont typeface="Wingdings" pitchFamily="2" charset="2"/>
              <a:buChar char="ü"/>
            </a:pPr>
            <a:r>
              <a:rPr lang="en-IN" dirty="0"/>
              <a:t>Mixing of one </a:t>
            </a:r>
            <a:r>
              <a:rPr lang="en-IN" i="1" dirty="0"/>
              <a:t>s </a:t>
            </a:r>
            <a:r>
              <a:rPr lang="en-IN" dirty="0"/>
              <a:t>and three </a:t>
            </a:r>
            <a:r>
              <a:rPr lang="en-IN" i="1" dirty="0"/>
              <a:t>p </a:t>
            </a:r>
            <a:r>
              <a:rPr lang="en-IN" dirty="0"/>
              <a:t>orbital resulting in the formation of two equivalent </a:t>
            </a:r>
            <a:r>
              <a:rPr lang="en-IN" i="1" dirty="0"/>
              <a:t>sp</a:t>
            </a:r>
            <a:r>
              <a:rPr lang="en-IN" i="1" baseline="30000" dirty="0"/>
              <a:t>3</a:t>
            </a:r>
            <a:r>
              <a:rPr lang="en-IN" i="1" dirty="0"/>
              <a:t> </a:t>
            </a:r>
            <a:r>
              <a:rPr lang="en-IN" dirty="0"/>
              <a:t>hybrid orbitals. </a:t>
            </a:r>
            <a:br>
              <a:rPr lang="en-IN" dirty="0"/>
            </a:br>
            <a:endParaRPr lang="en-IN" dirty="0"/>
          </a:p>
          <a:p>
            <a:pPr marL="285750" indent="-285750">
              <a:buFont typeface="Wingdings" pitchFamily="2" charset="2"/>
              <a:buChar char="ü"/>
            </a:pPr>
            <a:r>
              <a:rPr lang="en-IN" dirty="0"/>
              <a:t>Each </a:t>
            </a:r>
            <a:r>
              <a:rPr lang="en-IN" i="1" dirty="0"/>
              <a:t>sp</a:t>
            </a:r>
            <a:r>
              <a:rPr lang="en-IN" i="1" baseline="30000" dirty="0"/>
              <a:t>3</a:t>
            </a:r>
            <a:r>
              <a:rPr lang="en-IN" i="1" dirty="0"/>
              <a:t> </a:t>
            </a:r>
            <a:r>
              <a:rPr lang="en-IN" dirty="0"/>
              <a:t>hybrid orbitals has 25 % </a:t>
            </a:r>
            <a:r>
              <a:rPr lang="en-IN" i="1" dirty="0"/>
              <a:t>s</a:t>
            </a:r>
            <a:r>
              <a:rPr lang="en-IN" dirty="0"/>
              <a:t>-character and 75 % </a:t>
            </a:r>
            <a:r>
              <a:rPr lang="en-IN" i="1" dirty="0"/>
              <a:t>p</a:t>
            </a:r>
            <a:r>
              <a:rPr lang="en-IN" dirty="0"/>
              <a:t>-character. </a:t>
            </a:r>
          </a:p>
        </p:txBody>
      </p:sp>
      <p:pic>
        <p:nvPicPr>
          <p:cNvPr id="10242" name="Picture 2" descr="What is hybridisation And explain the formation of sp sp3 sp3sp2  hybridisation - Chemistry - Chemical Bonding and Molecular Structure -  6085597 | Meritnation.com">
            <a:extLst>
              <a:ext uri="{FF2B5EF4-FFF2-40B4-BE49-F238E27FC236}">
                <a16:creationId xmlns:a16="http://schemas.microsoft.com/office/drawing/2014/main" id="{B952B7B5-AD0F-C54E-A701-DB91351BF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2317750"/>
            <a:ext cx="64262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rrangement of Two Electron Pairs on Be - ppt download">
            <a:extLst>
              <a:ext uri="{FF2B5EF4-FFF2-40B4-BE49-F238E27FC236}">
                <a16:creationId xmlns:a16="http://schemas.microsoft.com/office/drawing/2014/main" id="{5770E648-052C-834E-90C6-6299B0628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 t="34074" r="4444" b="29630"/>
          <a:stretch/>
        </p:blipFill>
        <p:spPr bwMode="auto">
          <a:xfrm>
            <a:off x="1734824" y="4879363"/>
            <a:ext cx="5877551"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9C4410-1A9A-5C4D-8F85-43292F93EBE5}"/>
              </a:ext>
            </a:extLst>
          </p:cNvPr>
          <p:cNvSpPr txBox="1"/>
          <p:nvPr/>
        </p:nvSpPr>
        <p:spPr>
          <a:xfrm>
            <a:off x="152400" y="4851568"/>
            <a:ext cx="2552700" cy="369332"/>
          </a:xfrm>
          <a:prstGeom prst="rect">
            <a:avLst/>
          </a:prstGeom>
          <a:noFill/>
        </p:spPr>
        <p:txBody>
          <a:bodyPr wrap="square" rtlCol="0">
            <a:spAutoFit/>
          </a:bodyPr>
          <a:lstStyle/>
          <a:p>
            <a:r>
              <a:rPr lang="en-US" b="1" dirty="0">
                <a:solidFill>
                  <a:srgbClr val="C00000"/>
                </a:solidFill>
              </a:rPr>
              <a:t>All sp</a:t>
            </a:r>
            <a:r>
              <a:rPr lang="en-US" b="1" baseline="30000" dirty="0">
                <a:solidFill>
                  <a:srgbClr val="C00000"/>
                </a:solidFill>
              </a:rPr>
              <a:t>3</a:t>
            </a:r>
            <a:r>
              <a:rPr lang="en-US" b="1" dirty="0">
                <a:solidFill>
                  <a:srgbClr val="C00000"/>
                </a:solidFill>
              </a:rPr>
              <a:t> hybridization:</a:t>
            </a:r>
          </a:p>
        </p:txBody>
      </p:sp>
      <p:sp>
        <p:nvSpPr>
          <p:cNvPr id="5" name="Slide Number Placeholder 4">
            <a:extLst>
              <a:ext uri="{FF2B5EF4-FFF2-40B4-BE49-F238E27FC236}">
                <a16:creationId xmlns:a16="http://schemas.microsoft.com/office/drawing/2014/main" id="{02C62F14-D7DB-CD42-8A78-6220E0CEFE89}"/>
              </a:ext>
            </a:extLst>
          </p:cNvPr>
          <p:cNvSpPr>
            <a:spLocks noGrp="1"/>
          </p:cNvSpPr>
          <p:nvPr>
            <p:ph type="sldNum" sz="quarter" idx="12"/>
          </p:nvPr>
        </p:nvSpPr>
        <p:spPr/>
        <p:txBody>
          <a:bodyPr/>
          <a:lstStyle/>
          <a:p>
            <a:fld id="{F4BCFB92-56C6-9B42-94C8-29EAF6CF55C3}" type="slidenum">
              <a:rPr lang="en-US" smtClean="0"/>
              <a:t>12</a:t>
            </a:fld>
            <a:endParaRPr lang="en-US"/>
          </a:p>
        </p:txBody>
      </p:sp>
    </p:spTree>
    <p:extLst>
      <p:ext uri="{BB962C8B-B14F-4D97-AF65-F5344CB8AC3E}">
        <p14:creationId xmlns:p14="http://schemas.microsoft.com/office/powerpoint/2010/main" val="54921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C95DEE-EC4E-624A-87D7-C5E6A7F37ECB}"/>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WORKSHEET</a:t>
            </a:r>
          </a:p>
        </p:txBody>
      </p:sp>
      <p:sp>
        <p:nvSpPr>
          <p:cNvPr id="3" name="TextBox 2">
            <a:extLst>
              <a:ext uri="{FF2B5EF4-FFF2-40B4-BE49-F238E27FC236}">
                <a16:creationId xmlns:a16="http://schemas.microsoft.com/office/drawing/2014/main" id="{BC011119-2A7C-BF49-BCD3-9EAC4BB5EC77}"/>
              </a:ext>
            </a:extLst>
          </p:cNvPr>
          <p:cNvSpPr txBox="1"/>
          <p:nvPr/>
        </p:nvSpPr>
        <p:spPr>
          <a:xfrm>
            <a:off x="711200" y="863504"/>
            <a:ext cx="7759700" cy="1200329"/>
          </a:xfrm>
          <a:prstGeom prst="rect">
            <a:avLst/>
          </a:prstGeom>
          <a:noFill/>
        </p:spPr>
        <p:txBody>
          <a:bodyPr wrap="square" rtlCol="0">
            <a:spAutoFit/>
          </a:bodyPr>
          <a:lstStyle/>
          <a:p>
            <a:r>
              <a:rPr lang="en-US" b="1" dirty="0"/>
              <a:t>?)</a:t>
            </a:r>
            <a:r>
              <a:rPr lang="en-US" dirty="0"/>
              <a:t> Following is the pictorial representation of bonding in C</a:t>
            </a:r>
            <a:r>
              <a:rPr lang="en-US" baseline="-25000" dirty="0"/>
              <a:t>2</a:t>
            </a:r>
            <a:r>
              <a:rPr lang="en-US" dirty="0"/>
              <a:t>H</a:t>
            </a:r>
            <a:r>
              <a:rPr lang="en-US" baseline="-25000" dirty="0"/>
              <a:t>6</a:t>
            </a:r>
            <a:r>
              <a:rPr lang="en-US" dirty="0"/>
              <a:t>, two types of </a:t>
            </a:r>
            <a:r>
              <a:rPr lang="el-GR" b="1" dirty="0"/>
              <a:t>σ</a:t>
            </a:r>
            <a:r>
              <a:rPr lang="en-US" b="1" dirty="0"/>
              <a:t> </a:t>
            </a:r>
            <a:r>
              <a:rPr lang="en-US" dirty="0"/>
              <a:t>bonds are present in it. Mark which one is </a:t>
            </a:r>
            <a:r>
              <a:rPr lang="en-IN" i="1" dirty="0"/>
              <a:t>sp</a:t>
            </a:r>
            <a:r>
              <a:rPr lang="en-IN" baseline="30000" dirty="0"/>
              <a:t>3</a:t>
            </a:r>
            <a:r>
              <a:rPr lang="en-IN" dirty="0"/>
              <a:t>-</a:t>
            </a:r>
            <a:r>
              <a:rPr lang="en-IN" i="1" dirty="0"/>
              <a:t>sp</a:t>
            </a:r>
            <a:r>
              <a:rPr lang="en-IN" baseline="30000" dirty="0"/>
              <a:t>3</a:t>
            </a:r>
            <a:r>
              <a:rPr lang="en-IN" dirty="0"/>
              <a:t> </a:t>
            </a:r>
            <a:r>
              <a:rPr lang="el-GR" b="1" dirty="0"/>
              <a:t>σ</a:t>
            </a:r>
            <a:r>
              <a:rPr lang="en-IN" dirty="0"/>
              <a:t> bond and </a:t>
            </a:r>
            <a:r>
              <a:rPr lang="en-IN" i="1" dirty="0"/>
              <a:t>sp</a:t>
            </a:r>
            <a:r>
              <a:rPr lang="en-IN" baseline="30000" dirty="0"/>
              <a:t>3</a:t>
            </a:r>
            <a:r>
              <a:rPr lang="en-IN" dirty="0"/>
              <a:t>–</a:t>
            </a:r>
            <a:r>
              <a:rPr lang="en-IN" i="1" dirty="0"/>
              <a:t>s </a:t>
            </a:r>
            <a:r>
              <a:rPr lang="el-GR" b="1" dirty="0"/>
              <a:t>σ</a:t>
            </a:r>
            <a:r>
              <a:rPr lang="en-IN" dirty="0"/>
              <a:t> bond </a:t>
            </a:r>
          </a:p>
          <a:p>
            <a:endParaRPr lang="en-IN" dirty="0"/>
          </a:p>
          <a:p>
            <a:endParaRPr lang="en-US" dirty="0"/>
          </a:p>
        </p:txBody>
      </p:sp>
      <p:pic>
        <p:nvPicPr>
          <p:cNvPr id="11266" name="Picture 2" descr="What is the hybridization for C2H6? my teacher wrote sp-s sigma bond [C-H]  and sp-sp sigma bond[C-C] | Socratic">
            <a:extLst>
              <a:ext uri="{FF2B5EF4-FFF2-40B4-BE49-F238E27FC236}">
                <a16:creationId xmlns:a16="http://schemas.microsoft.com/office/drawing/2014/main" id="{921C8E48-4FB6-9240-AC8E-F1F1B518DA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89"/>
          <a:stretch/>
        </p:blipFill>
        <p:spPr bwMode="auto">
          <a:xfrm>
            <a:off x="900612" y="1930482"/>
            <a:ext cx="7342776"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8F85996-4FF6-4340-8D82-74EF1D944F3F}"/>
              </a:ext>
            </a:extLst>
          </p:cNvPr>
          <p:cNvSpPr/>
          <p:nvPr/>
        </p:nvSpPr>
        <p:spPr>
          <a:xfrm>
            <a:off x="711200" y="4378236"/>
            <a:ext cx="7759700" cy="646331"/>
          </a:xfrm>
          <a:prstGeom prst="rect">
            <a:avLst/>
          </a:prstGeom>
        </p:spPr>
        <p:txBody>
          <a:bodyPr wrap="square">
            <a:spAutoFit/>
          </a:bodyPr>
          <a:lstStyle/>
          <a:p>
            <a:r>
              <a:rPr lang="en-US" b="1" dirty="0"/>
              <a:t>?)</a:t>
            </a:r>
            <a:r>
              <a:rPr lang="en-US" dirty="0"/>
              <a:t> How many </a:t>
            </a:r>
            <a:r>
              <a:rPr lang="el-GR" i="1" dirty="0"/>
              <a:t>π</a:t>
            </a:r>
            <a:r>
              <a:rPr lang="en-US" i="1" dirty="0"/>
              <a:t> </a:t>
            </a:r>
            <a:r>
              <a:rPr lang="en-US" dirty="0"/>
              <a:t>bonds are present in C</a:t>
            </a:r>
            <a:r>
              <a:rPr lang="en-US" baseline="-25000" dirty="0"/>
              <a:t>2</a:t>
            </a:r>
            <a:r>
              <a:rPr lang="en-US" dirty="0"/>
              <a:t>H</a:t>
            </a:r>
            <a:r>
              <a:rPr lang="en-US" baseline="-25000" dirty="0"/>
              <a:t>4</a:t>
            </a:r>
            <a:r>
              <a:rPr lang="en-US" dirty="0"/>
              <a:t> and C</a:t>
            </a:r>
            <a:r>
              <a:rPr lang="en-US" baseline="-25000" dirty="0"/>
              <a:t>2</a:t>
            </a:r>
            <a:r>
              <a:rPr lang="en-US" dirty="0"/>
              <a:t>H</a:t>
            </a:r>
            <a:r>
              <a:rPr lang="en-US" baseline="-25000" dirty="0"/>
              <a:t>2</a:t>
            </a:r>
            <a:r>
              <a:rPr lang="en-US" dirty="0"/>
              <a:t> molecule? Explain with diagram. (Given the </a:t>
            </a:r>
            <a:r>
              <a:rPr lang="en-US" dirty="0" err="1"/>
              <a:t>hybridisation</a:t>
            </a:r>
            <a:r>
              <a:rPr lang="en-US" dirty="0"/>
              <a:t> of C</a:t>
            </a:r>
            <a:r>
              <a:rPr lang="en-US" baseline="-25000" dirty="0"/>
              <a:t>2</a:t>
            </a:r>
            <a:r>
              <a:rPr lang="en-US" dirty="0"/>
              <a:t>H</a:t>
            </a:r>
            <a:r>
              <a:rPr lang="en-US" baseline="-25000" dirty="0"/>
              <a:t>4</a:t>
            </a:r>
            <a:r>
              <a:rPr lang="en-US" dirty="0"/>
              <a:t> </a:t>
            </a:r>
            <a:r>
              <a:rPr lang="en-US" dirty="0" err="1"/>
              <a:t>ans</a:t>
            </a:r>
            <a:r>
              <a:rPr lang="en-US" dirty="0"/>
              <a:t> C</a:t>
            </a:r>
            <a:r>
              <a:rPr lang="en-US" baseline="-25000" dirty="0"/>
              <a:t>2</a:t>
            </a:r>
            <a:r>
              <a:rPr lang="en-US" dirty="0"/>
              <a:t>H</a:t>
            </a:r>
            <a:r>
              <a:rPr lang="en-US" baseline="-25000" dirty="0"/>
              <a:t>2 </a:t>
            </a:r>
            <a:r>
              <a:rPr lang="en-US" dirty="0"/>
              <a:t>are </a:t>
            </a:r>
            <a:r>
              <a:rPr lang="en-US" i="1" dirty="0"/>
              <a:t>sp</a:t>
            </a:r>
            <a:r>
              <a:rPr lang="en-US" i="1" baseline="30000" dirty="0"/>
              <a:t>2</a:t>
            </a:r>
            <a:r>
              <a:rPr lang="en-US" dirty="0"/>
              <a:t> and </a:t>
            </a:r>
            <a:r>
              <a:rPr lang="en-US" i="1" dirty="0"/>
              <a:t>sp</a:t>
            </a:r>
            <a:r>
              <a:rPr lang="en-US" i="1" baseline="30000" dirty="0"/>
              <a:t>3</a:t>
            </a:r>
            <a:r>
              <a:rPr lang="en-US" i="1" dirty="0"/>
              <a:t> </a:t>
            </a:r>
            <a:r>
              <a:rPr lang="en-US" dirty="0"/>
              <a:t>respectively.</a:t>
            </a:r>
            <a:endParaRPr lang="en-IN" dirty="0"/>
          </a:p>
        </p:txBody>
      </p:sp>
      <p:sp>
        <p:nvSpPr>
          <p:cNvPr id="5" name="Slide Number Placeholder 4">
            <a:extLst>
              <a:ext uri="{FF2B5EF4-FFF2-40B4-BE49-F238E27FC236}">
                <a16:creationId xmlns:a16="http://schemas.microsoft.com/office/drawing/2014/main" id="{418B010B-7CEF-1C44-B0E4-0AC1C0575A36}"/>
              </a:ext>
            </a:extLst>
          </p:cNvPr>
          <p:cNvSpPr>
            <a:spLocks noGrp="1"/>
          </p:cNvSpPr>
          <p:nvPr>
            <p:ph type="sldNum" sz="quarter" idx="12"/>
          </p:nvPr>
        </p:nvSpPr>
        <p:spPr/>
        <p:txBody>
          <a:bodyPr/>
          <a:lstStyle/>
          <a:p>
            <a:fld id="{F4BCFB92-56C6-9B42-94C8-29EAF6CF55C3}" type="slidenum">
              <a:rPr lang="en-US" smtClean="0"/>
              <a:t>13</a:t>
            </a:fld>
            <a:endParaRPr lang="en-US"/>
          </a:p>
        </p:txBody>
      </p:sp>
    </p:spTree>
    <p:extLst>
      <p:ext uri="{BB962C8B-B14F-4D97-AF65-F5344CB8AC3E}">
        <p14:creationId xmlns:p14="http://schemas.microsoft.com/office/powerpoint/2010/main" val="208711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EA160-A753-054E-AFA4-701301EF789D}"/>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Hybridisation involving d Orbital </a:t>
            </a:r>
          </a:p>
        </p:txBody>
      </p:sp>
      <p:sp>
        <p:nvSpPr>
          <p:cNvPr id="5" name="Rectangle 4">
            <a:extLst>
              <a:ext uri="{FF2B5EF4-FFF2-40B4-BE49-F238E27FC236}">
                <a16:creationId xmlns:a16="http://schemas.microsoft.com/office/drawing/2014/main" id="{727EF8F9-C20A-DD45-AD64-54D2726C61C2}"/>
              </a:ext>
            </a:extLst>
          </p:cNvPr>
          <p:cNvSpPr/>
          <p:nvPr/>
        </p:nvSpPr>
        <p:spPr>
          <a:xfrm>
            <a:off x="609600" y="948035"/>
            <a:ext cx="8204200" cy="1754326"/>
          </a:xfrm>
          <a:prstGeom prst="rect">
            <a:avLst/>
          </a:prstGeom>
        </p:spPr>
        <p:txBody>
          <a:bodyPr wrap="square">
            <a:spAutoFit/>
          </a:bodyPr>
          <a:lstStyle/>
          <a:p>
            <a:pPr marL="285750" indent="-285750">
              <a:buFont typeface="Wingdings" pitchFamily="2" charset="2"/>
              <a:buChar char="ü"/>
            </a:pPr>
            <a:r>
              <a:rPr lang="en-IN" dirty="0">
                <a:latin typeface="Calibri" panose="020F0502020204030204" pitchFamily="34" charset="0"/>
                <a:cs typeface="Calibri" panose="020F0502020204030204" pitchFamily="34" charset="0"/>
              </a:rPr>
              <a:t>The elements present in the third period contain </a:t>
            </a:r>
            <a:r>
              <a:rPr lang="en-IN" b="1" i="1" dirty="0">
                <a:latin typeface="Calibri" panose="020F0502020204030204" pitchFamily="34" charset="0"/>
                <a:cs typeface="Calibri" panose="020F0502020204030204" pitchFamily="34" charset="0"/>
              </a:rPr>
              <a:t>d </a:t>
            </a:r>
            <a:r>
              <a:rPr lang="en-IN" b="1" dirty="0">
                <a:latin typeface="Calibri" panose="020F0502020204030204" pitchFamily="34" charset="0"/>
                <a:cs typeface="Calibri" panose="020F0502020204030204" pitchFamily="34" charset="0"/>
              </a:rPr>
              <a:t>orbitals </a:t>
            </a:r>
            <a:r>
              <a:rPr lang="en-IN" dirty="0">
                <a:latin typeface="Calibri" panose="020F0502020204030204" pitchFamily="34" charset="0"/>
                <a:cs typeface="Calibri" panose="020F0502020204030204" pitchFamily="34" charset="0"/>
              </a:rPr>
              <a:t>in addition to </a:t>
            </a:r>
            <a:r>
              <a:rPr lang="en-IN" i="1" dirty="0">
                <a:latin typeface="Calibri" panose="020F0502020204030204" pitchFamily="34" charset="0"/>
                <a:cs typeface="Calibri" panose="020F0502020204030204" pitchFamily="34" charset="0"/>
              </a:rPr>
              <a:t>s </a:t>
            </a:r>
            <a:r>
              <a:rPr lang="en-IN" dirty="0">
                <a:latin typeface="Calibri" panose="020F0502020204030204" pitchFamily="34" charset="0"/>
                <a:cs typeface="Calibri" panose="020F0502020204030204" pitchFamily="34" charset="0"/>
              </a:rPr>
              <a:t>and </a:t>
            </a:r>
            <a:r>
              <a:rPr lang="en-IN" i="1" dirty="0">
                <a:latin typeface="Calibri" panose="020F0502020204030204" pitchFamily="34" charset="0"/>
                <a:cs typeface="Calibri" panose="020F0502020204030204" pitchFamily="34" charset="0"/>
              </a:rPr>
              <a:t>p </a:t>
            </a:r>
            <a:r>
              <a:rPr lang="en-IN" dirty="0">
                <a:latin typeface="Calibri" panose="020F0502020204030204" pitchFamily="34" charset="0"/>
                <a:cs typeface="Calibri" panose="020F0502020204030204" pitchFamily="34" charset="0"/>
              </a:rPr>
              <a:t>orbitals. </a:t>
            </a:r>
          </a:p>
          <a:p>
            <a:pPr marL="285750" indent="-285750">
              <a:buFont typeface="Wingdings" pitchFamily="2" charset="2"/>
              <a:buChar char="ü"/>
            </a:pPr>
            <a:r>
              <a:rPr lang="en-IN" dirty="0">
                <a:latin typeface="Calibri" panose="020F0502020204030204" pitchFamily="34" charset="0"/>
                <a:cs typeface="Calibri" panose="020F0502020204030204" pitchFamily="34" charset="0"/>
              </a:rPr>
              <a:t>The energy of the 3</a:t>
            </a:r>
            <a:r>
              <a:rPr lang="en-IN" i="1" dirty="0">
                <a:latin typeface="Calibri" panose="020F0502020204030204" pitchFamily="34" charset="0"/>
                <a:cs typeface="Calibri" panose="020F0502020204030204" pitchFamily="34" charset="0"/>
              </a:rPr>
              <a:t>d </a:t>
            </a:r>
            <a:r>
              <a:rPr lang="en-IN" dirty="0">
                <a:latin typeface="Calibri" panose="020F0502020204030204" pitchFamily="34" charset="0"/>
                <a:cs typeface="Calibri" panose="020F0502020204030204" pitchFamily="34" charset="0"/>
              </a:rPr>
              <a:t>orbitals are comparable to the energy of the 3</a:t>
            </a:r>
            <a:r>
              <a:rPr lang="en-IN" i="1" dirty="0">
                <a:latin typeface="Calibri" panose="020F0502020204030204" pitchFamily="34" charset="0"/>
                <a:cs typeface="Calibri" panose="020F0502020204030204" pitchFamily="34" charset="0"/>
              </a:rPr>
              <a:t>s </a:t>
            </a:r>
            <a:r>
              <a:rPr lang="en-IN" dirty="0">
                <a:latin typeface="Calibri" panose="020F0502020204030204" pitchFamily="34" charset="0"/>
                <a:cs typeface="Calibri" panose="020F0502020204030204" pitchFamily="34" charset="0"/>
              </a:rPr>
              <a:t>and 3</a:t>
            </a:r>
            <a:r>
              <a:rPr lang="en-IN" i="1" dirty="0">
                <a:latin typeface="Calibri" panose="020F0502020204030204" pitchFamily="34" charset="0"/>
                <a:cs typeface="Calibri" panose="020F0502020204030204" pitchFamily="34" charset="0"/>
              </a:rPr>
              <a:t>p </a:t>
            </a:r>
            <a:r>
              <a:rPr lang="en-IN" dirty="0">
                <a:latin typeface="Calibri" panose="020F0502020204030204" pitchFamily="34" charset="0"/>
                <a:cs typeface="Calibri" panose="020F0502020204030204" pitchFamily="34" charset="0"/>
              </a:rPr>
              <a:t>orbitals. </a:t>
            </a:r>
          </a:p>
          <a:p>
            <a:pPr marL="285750" indent="-285750">
              <a:buFont typeface="Wingdings" pitchFamily="2" charset="2"/>
              <a:buChar char="ü"/>
            </a:pPr>
            <a:r>
              <a:rPr lang="en-IN" dirty="0">
                <a:latin typeface="Calibri" panose="020F0502020204030204" pitchFamily="34" charset="0"/>
                <a:cs typeface="Calibri" panose="020F0502020204030204" pitchFamily="34" charset="0"/>
              </a:rPr>
              <a:t>The energy of 3</a:t>
            </a:r>
            <a:r>
              <a:rPr lang="en-IN" i="1" dirty="0">
                <a:latin typeface="Calibri" panose="020F0502020204030204" pitchFamily="34" charset="0"/>
                <a:cs typeface="Calibri" panose="020F0502020204030204" pitchFamily="34" charset="0"/>
              </a:rPr>
              <a:t>d </a:t>
            </a:r>
            <a:r>
              <a:rPr lang="en-IN" dirty="0">
                <a:latin typeface="Calibri" panose="020F0502020204030204" pitchFamily="34" charset="0"/>
                <a:cs typeface="Calibri" panose="020F0502020204030204" pitchFamily="34" charset="0"/>
              </a:rPr>
              <a:t>orbitals are also comparable to those of 4</a:t>
            </a:r>
            <a:r>
              <a:rPr lang="en-IN" i="1" dirty="0">
                <a:latin typeface="Calibri" panose="020F0502020204030204" pitchFamily="34" charset="0"/>
                <a:cs typeface="Calibri" panose="020F0502020204030204" pitchFamily="34" charset="0"/>
              </a:rPr>
              <a:t>s </a:t>
            </a:r>
            <a:r>
              <a:rPr lang="en-IN" dirty="0">
                <a:latin typeface="Calibri" panose="020F0502020204030204" pitchFamily="34" charset="0"/>
                <a:cs typeface="Calibri" panose="020F0502020204030204" pitchFamily="34" charset="0"/>
              </a:rPr>
              <a:t>and 4</a:t>
            </a:r>
            <a:r>
              <a:rPr lang="en-IN" i="1" dirty="0">
                <a:latin typeface="Calibri" panose="020F0502020204030204" pitchFamily="34" charset="0"/>
                <a:cs typeface="Calibri" panose="020F0502020204030204" pitchFamily="34" charset="0"/>
              </a:rPr>
              <a:t>p </a:t>
            </a:r>
            <a:r>
              <a:rPr lang="en-IN" dirty="0">
                <a:latin typeface="Calibri" panose="020F0502020204030204" pitchFamily="34" charset="0"/>
                <a:cs typeface="Calibri" panose="020F0502020204030204" pitchFamily="34" charset="0"/>
              </a:rPr>
              <a:t>orbitals. </a:t>
            </a:r>
          </a:p>
          <a:p>
            <a:endParaRPr lang="en-IN" dirty="0">
              <a:latin typeface="Calibri" panose="020F0502020204030204" pitchFamily="34" charset="0"/>
              <a:cs typeface="Calibri" panose="020F0502020204030204" pitchFamily="34" charset="0"/>
            </a:endParaRPr>
          </a:p>
        </p:txBody>
      </p:sp>
      <p:pic>
        <p:nvPicPr>
          <p:cNvPr id="12290" name="Picture 2" descr="NCERT Ebook - Organic Chemistry - Some Basic Principles And Techniques NCERT  Ebook - NEET - AIIMS Business Studies - XII - Download">
            <a:extLst>
              <a:ext uri="{FF2B5EF4-FFF2-40B4-BE49-F238E27FC236}">
                <a16:creationId xmlns:a16="http://schemas.microsoft.com/office/drawing/2014/main" id="{24659BEE-C26A-CE49-9625-18A411A94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664261"/>
            <a:ext cx="6184900" cy="37211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80A58EB-70DF-9344-8276-BF7132CD2DC2}"/>
              </a:ext>
            </a:extLst>
          </p:cNvPr>
          <p:cNvSpPr>
            <a:spLocks noGrp="1"/>
          </p:cNvSpPr>
          <p:nvPr>
            <p:ph type="sldNum" sz="quarter" idx="12"/>
          </p:nvPr>
        </p:nvSpPr>
        <p:spPr/>
        <p:txBody>
          <a:bodyPr/>
          <a:lstStyle/>
          <a:p>
            <a:fld id="{F4BCFB92-56C6-9B42-94C8-29EAF6CF55C3}" type="slidenum">
              <a:rPr lang="en-US" smtClean="0"/>
              <a:t>14</a:t>
            </a:fld>
            <a:endParaRPr lang="en-US"/>
          </a:p>
        </p:txBody>
      </p:sp>
    </p:spTree>
    <p:extLst>
      <p:ext uri="{BB962C8B-B14F-4D97-AF65-F5344CB8AC3E}">
        <p14:creationId xmlns:p14="http://schemas.microsoft.com/office/powerpoint/2010/main" val="230288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F9D998-E5A8-2649-9DD6-28EB864FB100}"/>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Example: PCl</a:t>
            </a:r>
            <a:r>
              <a:rPr lang="en-IN" sz="3200" b="1" i="1" baseline="-25000" dirty="0">
                <a:latin typeface="Bookman"/>
              </a:rPr>
              <a:t>5</a:t>
            </a:r>
          </a:p>
        </p:txBody>
      </p:sp>
      <p:pic>
        <p:nvPicPr>
          <p:cNvPr id="3" name="Picture 2">
            <a:extLst>
              <a:ext uri="{FF2B5EF4-FFF2-40B4-BE49-F238E27FC236}">
                <a16:creationId xmlns:a16="http://schemas.microsoft.com/office/drawing/2014/main" id="{EFC22149-170B-BD4F-8936-41967AAA7E10}"/>
              </a:ext>
            </a:extLst>
          </p:cNvPr>
          <p:cNvPicPr>
            <a:picLocks noChangeAspect="1"/>
          </p:cNvPicPr>
          <p:nvPr/>
        </p:nvPicPr>
        <p:blipFill>
          <a:blip r:embed="rId2"/>
          <a:stretch>
            <a:fillRect/>
          </a:stretch>
        </p:blipFill>
        <p:spPr>
          <a:xfrm>
            <a:off x="113514" y="1483836"/>
            <a:ext cx="5194300" cy="2870200"/>
          </a:xfrm>
          <a:prstGeom prst="rect">
            <a:avLst/>
          </a:prstGeom>
        </p:spPr>
      </p:pic>
      <p:sp>
        <p:nvSpPr>
          <p:cNvPr id="4" name="Rectangle 3">
            <a:extLst>
              <a:ext uri="{FF2B5EF4-FFF2-40B4-BE49-F238E27FC236}">
                <a16:creationId xmlns:a16="http://schemas.microsoft.com/office/drawing/2014/main" id="{D6A50AAF-3B5A-5B44-B4C3-27860AD39364}"/>
              </a:ext>
            </a:extLst>
          </p:cNvPr>
          <p:cNvSpPr/>
          <p:nvPr/>
        </p:nvSpPr>
        <p:spPr>
          <a:xfrm>
            <a:off x="1974850" y="741396"/>
            <a:ext cx="3332964" cy="369332"/>
          </a:xfrm>
          <a:prstGeom prst="rect">
            <a:avLst/>
          </a:prstGeom>
        </p:spPr>
        <p:txBody>
          <a:bodyPr wrap="none">
            <a:spAutoFit/>
          </a:bodyPr>
          <a:lstStyle/>
          <a:p>
            <a:r>
              <a:rPr lang="en-IN" dirty="0">
                <a:latin typeface="Bookman"/>
              </a:rPr>
              <a:t>Central atom: phosphorus (Z=15) </a:t>
            </a:r>
            <a:endParaRPr lang="en-IN" dirty="0"/>
          </a:p>
        </p:txBody>
      </p:sp>
      <p:pic>
        <p:nvPicPr>
          <p:cNvPr id="13314" name="Picture 2" descr="Hybridization : Geometry of PCl5 molecule is trigonal bipyramidal. Bond  angle is 90 &amp;120 degree..">
            <a:extLst>
              <a:ext uri="{FF2B5EF4-FFF2-40B4-BE49-F238E27FC236}">
                <a16:creationId xmlns:a16="http://schemas.microsoft.com/office/drawing/2014/main" id="{B07EF1DC-23A0-E540-9809-525250AC5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9"/>
          <a:stretch/>
        </p:blipFill>
        <p:spPr bwMode="auto">
          <a:xfrm>
            <a:off x="4699000" y="3848100"/>
            <a:ext cx="4445000" cy="29977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33BCD7D-5613-B744-92C8-1943E6FC54E0}"/>
              </a:ext>
            </a:extLst>
          </p:cNvPr>
          <p:cNvSpPr>
            <a:spLocks noGrp="1"/>
          </p:cNvSpPr>
          <p:nvPr>
            <p:ph type="sldNum" sz="quarter" idx="12"/>
          </p:nvPr>
        </p:nvSpPr>
        <p:spPr/>
        <p:txBody>
          <a:bodyPr/>
          <a:lstStyle/>
          <a:p>
            <a:fld id="{F4BCFB92-56C6-9B42-94C8-29EAF6CF55C3}" type="slidenum">
              <a:rPr lang="en-US" smtClean="0"/>
              <a:t>15</a:t>
            </a:fld>
            <a:endParaRPr lang="en-US"/>
          </a:p>
        </p:txBody>
      </p:sp>
    </p:spTree>
    <p:extLst>
      <p:ext uri="{BB962C8B-B14F-4D97-AF65-F5344CB8AC3E}">
        <p14:creationId xmlns:p14="http://schemas.microsoft.com/office/powerpoint/2010/main" val="235710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6EB06D-AF0A-374D-B6D0-603AD98E5D8B}"/>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Example: SF</a:t>
            </a:r>
            <a:r>
              <a:rPr lang="en-IN" sz="3200" b="1" i="1" baseline="-25000" dirty="0">
                <a:latin typeface="Bookman"/>
              </a:rPr>
              <a:t>6</a:t>
            </a:r>
          </a:p>
        </p:txBody>
      </p:sp>
      <p:pic>
        <p:nvPicPr>
          <p:cNvPr id="3" name="Picture 2">
            <a:extLst>
              <a:ext uri="{FF2B5EF4-FFF2-40B4-BE49-F238E27FC236}">
                <a16:creationId xmlns:a16="http://schemas.microsoft.com/office/drawing/2014/main" id="{4C6A12D9-4012-8B47-A063-AF78A5B93BC8}"/>
              </a:ext>
            </a:extLst>
          </p:cNvPr>
          <p:cNvPicPr>
            <a:picLocks noChangeAspect="1"/>
          </p:cNvPicPr>
          <p:nvPr/>
        </p:nvPicPr>
        <p:blipFill>
          <a:blip r:embed="rId2"/>
          <a:stretch>
            <a:fillRect/>
          </a:stretch>
        </p:blipFill>
        <p:spPr>
          <a:xfrm>
            <a:off x="1714500" y="876300"/>
            <a:ext cx="5435600" cy="2743200"/>
          </a:xfrm>
          <a:prstGeom prst="rect">
            <a:avLst/>
          </a:prstGeom>
        </p:spPr>
      </p:pic>
      <p:pic>
        <p:nvPicPr>
          <p:cNvPr id="14338" name="Picture 2" descr="The Revolt and The Revolting: Sulphur hexafluoride (SF6)">
            <a:extLst>
              <a:ext uri="{FF2B5EF4-FFF2-40B4-BE49-F238E27FC236}">
                <a16:creationId xmlns:a16="http://schemas.microsoft.com/office/drawing/2014/main" id="{D20A01B6-15A8-404F-AF5C-FCEEF6E4E0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7" r="9000" b="28413"/>
          <a:stretch/>
        </p:blipFill>
        <p:spPr bwMode="auto">
          <a:xfrm>
            <a:off x="1587500" y="3898912"/>
            <a:ext cx="6197600" cy="28638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A6469D7-238A-DA40-9128-137F2195FB90}"/>
              </a:ext>
            </a:extLst>
          </p:cNvPr>
          <p:cNvSpPr>
            <a:spLocks noGrp="1"/>
          </p:cNvSpPr>
          <p:nvPr>
            <p:ph type="sldNum" sz="quarter" idx="12"/>
          </p:nvPr>
        </p:nvSpPr>
        <p:spPr/>
        <p:txBody>
          <a:bodyPr/>
          <a:lstStyle/>
          <a:p>
            <a:fld id="{F4BCFB92-56C6-9B42-94C8-29EAF6CF55C3}" type="slidenum">
              <a:rPr lang="en-US" smtClean="0"/>
              <a:t>16</a:t>
            </a:fld>
            <a:endParaRPr lang="en-US"/>
          </a:p>
        </p:txBody>
      </p:sp>
    </p:spTree>
    <p:extLst>
      <p:ext uri="{BB962C8B-B14F-4D97-AF65-F5344CB8AC3E}">
        <p14:creationId xmlns:p14="http://schemas.microsoft.com/office/powerpoint/2010/main" val="60647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descr="Thank-You-with-Pen.jpg">
            <a:extLst>
              <a:ext uri="{FF2B5EF4-FFF2-40B4-BE49-F238E27FC236}">
                <a16:creationId xmlns:a16="http://schemas.microsoft.com/office/drawing/2014/main" id="{2FAF081A-6950-EC42-B877-7BE48E83672C}"/>
              </a:ext>
            </a:extLst>
          </p:cNvPr>
          <p:cNvPicPr>
            <a:picLocks noChangeAspect="1"/>
          </p:cNvPicPr>
          <p:nvPr/>
        </p:nvPicPr>
        <p:blipFill rotWithShape="1">
          <a:blip r:embed="rId2" cstate="print"/>
          <a:srcRect r="-1" b="2196"/>
          <a:stretch/>
        </p:blipFill>
        <p:spPr>
          <a:xfrm rot="43080000">
            <a:off x="853377" y="1003258"/>
            <a:ext cx="7437246" cy="4764396"/>
          </a:xfrm>
          <a:prstGeom prst="rect">
            <a:avLst/>
          </a:prstGeom>
        </p:spPr>
      </p:pic>
      <p:sp>
        <p:nvSpPr>
          <p:cNvPr id="3" name="Slide Number Placeholder 2">
            <a:extLst>
              <a:ext uri="{FF2B5EF4-FFF2-40B4-BE49-F238E27FC236}">
                <a16:creationId xmlns:a16="http://schemas.microsoft.com/office/drawing/2014/main" id="{B28B8383-AE04-5645-A165-18974F1A1AB8}"/>
              </a:ext>
            </a:extLst>
          </p:cNvPr>
          <p:cNvSpPr>
            <a:spLocks noGrp="1"/>
          </p:cNvSpPr>
          <p:nvPr>
            <p:ph type="sldNum" sz="quarter" idx="12"/>
          </p:nvPr>
        </p:nvSpPr>
        <p:spPr/>
        <p:txBody>
          <a:bodyPr/>
          <a:lstStyle/>
          <a:p>
            <a:fld id="{F4BCFB92-56C6-9B42-94C8-29EAF6CF55C3}" type="slidenum">
              <a:rPr lang="en-US" smtClean="0"/>
              <a:t>17</a:t>
            </a:fld>
            <a:endParaRPr lang="en-US"/>
          </a:p>
        </p:txBody>
      </p:sp>
    </p:spTree>
    <p:extLst>
      <p:ext uri="{BB962C8B-B14F-4D97-AF65-F5344CB8AC3E}">
        <p14:creationId xmlns:p14="http://schemas.microsoft.com/office/powerpoint/2010/main" val="169133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grpSp>
          <p:nvGrpSpPr>
            <p:cNvPr id="10" name="Group 9">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8" name="Freeform: Shape 17">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1" name="Group 10">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4" name="Freeform: Shape 13">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D8788019-1E61-7140-9B4C-94A88B11303F}"/>
              </a:ext>
            </a:extLst>
          </p:cNvPr>
          <p:cNvSpPr txBox="1"/>
          <p:nvPr/>
        </p:nvSpPr>
        <p:spPr>
          <a:xfrm>
            <a:off x="3924300" y="1721579"/>
            <a:ext cx="4605337" cy="3952648"/>
          </a:xfrm>
          <a:prstGeom prst="rect">
            <a:avLst/>
          </a:prstGeom>
        </p:spPr>
        <p:txBody>
          <a:bodyPr vert="horz" lIns="91440" tIns="45720" rIns="91440" bIns="45720" rtlCol="0">
            <a:normAutofit/>
          </a:bodyPr>
          <a:lstStyle/>
          <a:p>
            <a:pPr algn="ctr" defTabSz="914400">
              <a:lnSpc>
                <a:spcPct val="90000"/>
              </a:lnSpc>
              <a:spcAft>
                <a:spcPts val="600"/>
              </a:spcAft>
            </a:pPr>
            <a:r>
              <a:rPr lang="en-US" sz="2800" b="1" u="sng" dirty="0">
                <a:solidFill>
                  <a:schemeClr val="bg1">
                    <a:alpha val="80000"/>
                  </a:schemeClr>
                </a:solidFill>
              </a:rPr>
              <a:t>Contents</a:t>
            </a:r>
          </a:p>
          <a:p>
            <a:pPr indent="-228600" defTabSz="914400">
              <a:lnSpc>
                <a:spcPct val="90000"/>
              </a:lnSpc>
              <a:spcAft>
                <a:spcPts val="600"/>
              </a:spcAft>
              <a:buFont typeface="Arial" panose="020B0604020202020204" pitchFamily="34" charset="0"/>
              <a:buChar char="•"/>
            </a:pPr>
            <a:r>
              <a:rPr lang="en-US" sz="2100" b="1" dirty="0">
                <a:solidFill>
                  <a:schemeClr val="bg1">
                    <a:alpha val="80000"/>
                  </a:schemeClr>
                </a:solidFill>
              </a:rPr>
              <a:t>Introduction</a:t>
            </a:r>
          </a:p>
          <a:p>
            <a:pPr indent="-228600" defTabSz="914400">
              <a:lnSpc>
                <a:spcPct val="90000"/>
              </a:lnSpc>
              <a:spcAft>
                <a:spcPts val="600"/>
              </a:spcAft>
              <a:buFont typeface="Arial" panose="020B0604020202020204" pitchFamily="34" charset="0"/>
              <a:buChar char="•"/>
            </a:pPr>
            <a:r>
              <a:rPr lang="en-US" sz="2100" b="1" dirty="0">
                <a:solidFill>
                  <a:schemeClr val="bg1">
                    <a:alpha val="80000"/>
                  </a:schemeClr>
                </a:solidFill>
              </a:rPr>
              <a:t>Concept of </a:t>
            </a:r>
            <a:r>
              <a:rPr lang="en-US" sz="2100" b="1" dirty="0" err="1">
                <a:solidFill>
                  <a:schemeClr val="bg1">
                    <a:alpha val="80000"/>
                  </a:schemeClr>
                </a:solidFill>
              </a:rPr>
              <a:t>hybridisation</a:t>
            </a:r>
            <a:endParaRPr lang="en-US" sz="2100" b="1" dirty="0">
              <a:solidFill>
                <a:schemeClr val="bg1">
                  <a:alpha val="80000"/>
                </a:schemeClr>
              </a:solidFill>
            </a:endParaRPr>
          </a:p>
          <a:p>
            <a:pPr indent="-228600" defTabSz="914400">
              <a:lnSpc>
                <a:spcPct val="90000"/>
              </a:lnSpc>
              <a:spcAft>
                <a:spcPts val="600"/>
              </a:spcAft>
              <a:buFont typeface="Arial" panose="020B0604020202020204" pitchFamily="34" charset="0"/>
              <a:buChar char="•"/>
            </a:pPr>
            <a:r>
              <a:rPr lang="en-US" sz="2100" b="1" dirty="0">
                <a:solidFill>
                  <a:schemeClr val="bg1">
                    <a:alpha val="80000"/>
                  </a:schemeClr>
                </a:solidFill>
              </a:rPr>
              <a:t>Features of </a:t>
            </a:r>
            <a:r>
              <a:rPr lang="en-US" sz="2100" b="1" dirty="0" err="1">
                <a:solidFill>
                  <a:schemeClr val="bg1">
                    <a:alpha val="80000"/>
                  </a:schemeClr>
                </a:solidFill>
              </a:rPr>
              <a:t>hybridisation</a:t>
            </a:r>
            <a:endParaRPr lang="en-US" sz="2100" b="1" dirty="0">
              <a:solidFill>
                <a:schemeClr val="bg1">
                  <a:alpha val="80000"/>
                </a:schemeClr>
              </a:solidFill>
            </a:endParaRPr>
          </a:p>
          <a:p>
            <a:pPr indent="-228600" defTabSz="914400">
              <a:lnSpc>
                <a:spcPct val="90000"/>
              </a:lnSpc>
              <a:spcAft>
                <a:spcPts val="600"/>
              </a:spcAft>
              <a:buFont typeface="Arial" panose="020B0604020202020204" pitchFamily="34" charset="0"/>
              <a:buChar char="•"/>
            </a:pPr>
            <a:r>
              <a:rPr lang="en-US" sz="2100" b="1" dirty="0">
                <a:solidFill>
                  <a:schemeClr val="bg1">
                    <a:alpha val="80000"/>
                  </a:schemeClr>
                </a:solidFill>
              </a:rPr>
              <a:t>Conditions for </a:t>
            </a:r>
            <a:r>
              <a:rPr lang="en-US" sz="2100" b="1" dirty="0" err="1">
                <a:solidFill>
                  <a:schemeClr val="bg1">
                    <a:alpha val="80000"/>
                  </a:schemeClr>
                </a:solidFill>
              </a:rPr>
              <a:t>hybrididsation</a:t>
            </a:r>
            <a:endParaRPr lang="en-US" sz="2100" b="1" dirty="0">
              <a:solidFill>
                <a:schemeClr val="bg1">
                  <a:alpha val="80000"/>
                </a:schemeClr>
              </a:solidFill>
            </a:endParaRPr>
          </a:p>
          <a:p>
            <a:pPr indent="-228600" defTabSz="914400">
              <a:lnSpc>
                <a:spcPct val="90000"/>
              </a:lnSpc>
              <a:spcAft>
                <a:spcPts val="600"/>
              </a:spcAft>
              <a:buFont typeface="Arial" panose="020B0604020202020204" pitchFamily="34" charset="0"/>
              <a:buChar char="•"/>
            </a:pPr>
            <a:r>
              <a:rPr lang="en-US" sz="2100" b="1" dirty="0">
                <a:solidFill>
                  <a:schemeClr val="bg1">
                    <a:alpha val="80000"/>
                  </a:schemeClr>
                </a:solidFill>
              </a:rPr>
              <a:t>Types of </a:t>
            </a:r>
            <a:r>
              <a:rPr lang="en-US" sz="2100" b="1" dirty="0" err="1">
                <a:solidFill>
                  <a:schemeClr val="bg1">
                    <a:alpha val="80000"/>
                  </a:schemeClr>
                </a:solidFill>
              </a:rPr>
              <a:t>hybridisation</a:t>
            </a:r>
            <a:endParaRPr lang="en-US" sz="2100" b="1" dirty="0">
              <a:solidFill>
                <a:schemeClr val="bg1">
                  <a:alpha val="80000"/>
                </a:schemeClr>
              </a:solidFill>
            </a:endParaRPr>
          </a:p>
          <a:p>
            <a:pPr indent="-228600" defTabSz="914400">
              <a:lnSpc>
                <a:spcPct val="90000"/>
              </a:lnSpc>
              <a:spcAft>
                <a:spcPts val="600"/>
              </a:spcAft>
              <a:buFont typeface="Arial" panose="020B0604020202020204" pitchFamily="34" charset="0"/>
              <a:buChar char="•"/>
            </a:pPr>
            <a:r>
              <a:rPr lang="en-US" sz="2100" b="1" dirty="0">
                <a:solidFill>
                  <a:schemeClr val="bg1">
                    <a:alpha val="80000"/>
                  </a:schemeClr>
                </a:solidFill>
              </a:rPr>
              <a:t>Worksheet</a:t>
            </a:r>
          </a:p>
        </p:txBody>
      </p:sp>
      <p:sp>
        <p:nvSpPr>
          <p:cNvPr id="3" name="Slide Number Placeholder 2">
            <a:extLst>
              <a:ext uri="{FF2B5EF4-FFF2-40B4-BE49-F238E27FC236}">
                <a16:creationId xmlns:a16="http://schemas.microsoft.com/office/drawing/2014/main" id="{C856552B-5328-8944-8431-BA7078418385}"/>
              </a:ext>
            </a:extLst>
          </p:cNvPr>
          <p:cNvSpPr>
            <a:spLocks noGrp="1"/>
          </p:cNvSpPr>
          <p:nvPr>
            <p:ph type="sldNum" sz="quarter" idx="12"/>
          </p:nvPr>
        </p:nvSpPr>
        <p:spPr/>
        <p:txBody>
          <a:bodyPr/>
          <a:lstStyle/>
          <a:p>
            <a:fld id="{F4BCFB92-56C6-9B42-94C8-29EAF6CF55C3}" type="slidenum">
              <a:rPr lang="en-US" smtClean="0"/>
              <a:t>2</a:t>
            </a:fld>
            <a:endParaRPr lang="en-US"/>
          </a:p>
        </p:txBody>
      </p:sp>
    </p:spTree>
    <p:extLst>
      <p:ext uri="{BB962C8B-B14F-4D97-AF65-F5344CB8AC3E}">
        <p14:creationId xmlns:p14="http://schemas.microsoft.com/office/powerpoint/2010/main" val="245658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619345-4866-CF47-8204-0087D7FDCDC0}"/>
              </a:ext>
            </a:extLst>
          </p:cNvPr>
          <p:cNvSpPr txBox="1"/>
          <p:nvPr/>
        </p:nvSpPr>
        <p:spPr>
          <a:xfrm>
            <a:off x="0" y="0"/>
            <a:ext cx="9144000" cy="55399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000" b="1" i="1" dirty="0"/>
              <a:t>Let’s see the structure of CH</a:t>
            </a:r>
            <a:r>
              <a:rPr lang="en-US" sz="3000" b="1" i="1" baseline="-25000" dirty="0"/>
              <a:t>4</a:t>
            </a:r>
            <a:r>
              <a:rPr lang="en-US" sz="3000" b="1" i="1" dirty="0"/>
              <a:t>:</a:t>
            </a:r>
          </a:p>
        </p:txBody>
      </p:sp>
      <p:sp>
        <p:nvSpPr>
          <p:cNvPr id="3" name="TextBox 2">
            <a:extLst>
              <a:ext uri="{FF2B5EF4-FFF2-40B4-BE49-F238E27FC236}">
                <a16:creationId xmlns:a16="http://schemas.microsoft.com/office/drawing/2014/main" id="{E51FA090-AEBC-964F-B4CC-C87C827BEC11}"/>
              </a:ext>
            </a:extLst>
          </p:cNvPr>
          <p:cNvSpPr txBox="1"/>
          <p:nvPr/>
        </p:nvSpPr>
        <p:spPr>
          <a:xfrm>
            <a:off x="863600" y="1270395"/>
            <a:ext cx="3098800" cy="369332"/>
          </a:xfrm>
          <a:prstGeom prst="rect">
            <a:avLst/>
          </a:prstGeom>
          <a:noFill/>
        </p:spPr>
        <p:txBody>
          <a:bodyPr wrap="square" rtlCol="0">
            <a:spAutoFit/>
          </a:bodyPr>
          <a:lstStyle/>
          <a:p>
            <a:r>
              <a:rPr lang="en-US" b="1" dirty="0">
                <a:solidFill>
                  <a:srgbClr val="C00000"/>
                </a:solidFill>
              </a:rPr>
              <a:t>What is the central atom?</a:t>
            </a:r>
          </a:p>
        </p:txBody>
      </p:sp>
      <p:pic>
        <p:nvPicPr>
          <p:cNvPr id="1026" name="Picture 2" descr="Carbon (Element) - Facts, Discovery, Atomic Structure &amp; Uses | Live Science">
            <a:extLst>
              <a:ext uri="{FF2B5EF4-FFF2-40B4-BE49-F238E27FC236}">
                <a16:creationId xmlns:a16="http://schemas.microsoft.com/office/drawing/2014/main" id="{C60DCD9C-D360-F342-BE20-F03E82CA0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997" y="827563"/>
            <a:ext cx="3604205" cy="1800225"/>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4" name="TextBox 3">
            <a:extLst>
              <a:ext uri="{FF2B5EF4-FFF2-40B4-BE49-F238E27FC236}">
                <a16:creationId xmlns:a16="http://schemas.microsoft.com/office/drawing/2014/main" id="{57D6F368-01DC-3240-BCF8-EA3BA38C5E50}"/>
              </a:ext>
            </a:extLst>
          </p:cNvPr>
          <p:cNvSpPr txBox="1"/>
          <p:nvPr/>
        </p:nvSpPr>
        <p:spPr>
          <a:xfrm>
            <a:off x="685800" y="3193280"/>
            <a:ext cx="3886200" cy="1754326"/>
          </a:xfrm>
          <a:prstGeom prst="rect">
            <a:avLst/>
          </a:prstGeom>
          <a:noFill/>
        </p:spPr>
        <p:txBody>
          <a:bodyPr wrap="square" rtlCol="0">
            <a:spAutoFit/>
          </a:bodyPr>
          <a:lstStyle/>
          <a:p>
            <a:r>
              <a:rPr lang="en-US" b="1" dirty="0">
                <a:solidFill>
                  <a:srgbClr val="C00000"/>
                </a:solidFill>
              </a:rPr>
              <a:t>Electrons are present in different orbital: </a:t>
            </a:r>
          </a:p>
          <a:p>
            <a:r>
              <a:rPr lang="en-US" b="1" dirty="0">
                <a:solidFill>
                  <a:srgbClr val="C00000"/>
                </a:solidFill>
              </a:rPr>
              <a:t>	1s</a:t>
            </a:r>
            <a:r>
              <a:rPr lang="en-US" b="1" baseline="30000" dirty="0">
                <a:solidFill>
                  <a:srgbClr val="C00000"/>
                </a:solidFill>
              </a:rPr>
              <a:t>2</a:t>
            </a:r>
          </a:p>
          <a:p>
            <a:r>
              <a:rPr lang="en-US" b="1" dirty="0">
                <a:solidFill>
                  <a:srgbClr val="C00000"/>
                </a:solidFill>
              </a:rPr>
              <a:t>	2s</a:t>
            </a:r>
            <a:r>
              <a:rPr lang="en-US" b="1" baseline="30000" dirty="0">
                <a:solidFill>
                  <a:srgbClr val="C00000"/>
                </a:solidFill>
              </a:rPr>
              <a:t>2</a:t>
            </a:r>
          </a:p>
          <a:p>
            <a:r>
              <a:rPr lang="en-US" b="1" dirty="0">
                <a:solidFill>
                  <a:srgbClr val="C00000"/>
                </a:solidFill>
              </a:rPr>
              <a:t>	2p</a:t>
            </a:r>
            <a:r>
              <a:rPr lang="en-US" b="1" baseline="30000" dirty="0">
                <a:solidFill>
                  <a:srgbClr val="C00000"/>
                </a:solidFill>
              </a:rPr>
              <a:t>2</a:t>
            </a:r>
          </a:p>
          <a:p>
            <a:r>
              <a:rPr lang="en-US" b="1" baseline="30000" dirty="0">
                <a:solidFill>
                  <a:srgbClr val="C00000"/>
                </a:solidFill>
              </a:rPr>
              <a:t>		</a:t>
            </a:r>
            <a:r>
              <a:rPr lang="en-US" b="1" dirty="0">
                <a:solidFill>
                  <a:srgbClr val="C00000"/>
                </a:solidFill>
              </a:rPr>
              <a:t>(Ground state)</a:t>
            </a:r>
          </a:p>
        </p:txBody>
      </p:sp>
      <p:grpSp>
        <p:nvGrpSpPr>
          <p:cNvPr id="6" name="Group 5">
            <a:extLst>
              <a:ext uri="{FF2B5EF4-FFF2-40B4-BE49-F238E27FC236}">
                <a16:creationId xmlns:a16="http://schemas.microsoft.com/office/drawing/2014/main" id="{B997B8A2-8C48-ED4A-B6EB-E120772A60AB}"/>
              </a:ext>
            </a:extLst>
          </p:cNvPr>
          <p:cNvGrpSpPr/>
          <p:nvPr/>
        </p:nvGrpSpPr>
        <p:grpSpPr>
          <a:xfrm>
            <a:off x="4457700" y="2901353"/>
            <a:ext cx="4686300" cy="2585135"/>
            <a:chOff x="3987800" y="3561665"/>
            <a:chExt cx="4686300" cy="2585135"/>
          </a:xfrm>
        </p:grpSpPr>
        <p:pic>
          <p:nvPicPr>
            <p:cNvPr id="1028" name="Picture 4" descr="A.1. Molecular Orbital Theory - Chemistry LibreTexts">
              <a:extLst>
                <a:ext uri="{FF2B5EF4-FFF2-40B4-BE49-F238E27FC236}">
                  <a16:creationId xmlns:a16="http://schemas.microsoft.com/office/drawing/2014/main" id="{7E8A121A-83D3-7A48-AF4D-3AC862B9F3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1" b="1"/>
            <a:stretch/>
          </p:blipFill>
          <p:spPr bwMode="auto">
            <a:xfrm>
              <a:off x="3987800" y="3561665"/>
              <a:ext cx="4686300" cy="2585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531AFD-75BB-024F-8270-F227FBA1A50D}"/>
                </a:ext>
              </a:extLst>
            </p:cNvPr>
            <p:cNvSpPr txBox="1"/>
            <p:nvPr/>
          </p:nvSpPr>
          <p:spPr>
            <a:xfrm>
              <a:off x="7035800" y="3561665"/>
              <a:ext cx="1369005" cy="438835"/>
            </a:xfrm>
            <a:prstGeom prst="rect">
              <a:avLst/>
            </a:prstGeom>
            <a:solidFill>
              <a:schemeClr val="bg1"/>
            </a:solidFill>
          </p:spPr>
          <p:txBody>
            <a:bodyPr wrap="square" rtlCol="0">
              <a:spAutoFit/>
            </a:bodyPr>
            <a:lstStyle/>
            <a:p>
              <a:endParaRPr lang="en-US" dirty="0"/>
            </a:p>
          </p:txBody>
        </p:sp>
      </p:grpSp>
      <p:sp>
        <p:nvSpPr>
          <p:cNvPr id="7" name="Cloud 6">
            <a:extLst>
              <a:ext uri="{FF2B5EF4-FFF2-40B4-BE49-F238E27FC236}">
                <a16:creationId xmlns:a16="http://schemas.microsoft.com/office/drawing/2014/main" id="{E99BA52F-B326-D748-840B-561CD60FD60A}"/>
              </a:ext>
            </a:extLst>
          </p:cNvPr>
          <p:cNvSpPr/>
          <p:nvPr/>
        </p:nvSpPr>
        <p:spPr>
          <a:xfrm>
            <a:off x="496597" y="1036829"/>
            <a:ext cx="3832805" cy="9398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12F1E9-41C7-4A45-83B4-F93FB46BBA59}"/>
              </a:ext>
            </a:extLst>
          </p:cNvPr>
          <p:cNvSpPr txBox="1"/>
          <p:nvPr/>
        </p:nvSpPr>
        <p:spPr>
          <a:xfrm>
            <a:off x="699797" y="5085580"/>
            <a:ext cx="3886200" cy="646331"/>
          </a:xfrm>
          <a:prstGeom prst="rect">
            <a:avLst/>
          </a:prstGeom>
          <a:noFill/>
        </p:spPr>
        <p:txBody>
          <a:bodyPr wrap="square" rtlCol="0">
            <a:spAutoFit/>
          </a:bodyPr>
          <a:lstStyle/>
          <a:p>
            <a:r>
              <a:rPr lang="en-US" b="1" dirty="0">
                <a:solidFill>
                  <a:srgbClr val="C00000"/>
                </a:solidFill>
              </a:rPr>
              <a:t>Excited state configuration:</a:t>
            </a:r>
          </a:p>
          <a:p>
            <a:r>
              <a:rPr lang="en-US" b="1" dirty="0">
                <a:solidFill>
                  <a:srgbClr val="C00000"/>
                </a:solidFill>
              </a:rPr>
              <a:t>	1s</a:t>
            </a:r>
            <a:r>
              <a:rPr lang="en-US" b="1" baseline="30000" dirty="0">
                <a:solidFill>
                  <a:srgbClr val="C00000"/>
                </a:solidFill>
              </a:rPr>
              <a:t>2 </a:t>
            </a:r>
            <a:r>
              <a:rPr lang="en-US" b="1" dirty="0">
                <a:solidFill>
                  <a:srgbClr val="C00000"/>
                </a:solidFill>
              </a:rPr>
              <a:t>2s</a:t>
            </a:r>
            <a:r>
              <a:rPr lang="en-US" b="1" baseline="30000" dirty="0">
                <a:solidFill>
                  <a:srgbClr val="C00000"/>
                </a:solidFill>
              </a:rPr>
              <a:t>1</a:t>
            </a:r>
            <a:r>
              <a:rPr lang="en-US" b="1" dirty="0">
                <a:solidFill>
                  <a:srgbClr val="C00000"/>
                </a:solidFill>
              </a:rPr>
              <a:t>2p</a:t>
            </a:r>
            <a:r>
              <a:rPr lang="en-US" b="1" baseline="30000" dirty="0">
                <a:solidFill>
                  <a:srgbClr val="C00000"/>
                </a:solidFill>
              </a:rPr>
              <a:t>3</a:t>
            </a:r>
            <a:endParaRPr lang="en-US" b="1" dirty="0">
              <a:solidFill>
                <a:srgbClr val="C00000"/>
              </a:solidFill>
            </a:endParaRPr>
          </a:p>
        </p:txBody>
      </p:sp>
      <p:graphicFrame>
        <p:nvGraphicFramePr>
          <p:cNvPr id="8" name="Table 8">
            <a:extLst>
              <a:ext uri="{FF2B5EF4-FFF2-40B4-BE49-F238E27FC236}">
                <a16:creationId xmlns:a16="http://schemas.microsoft.com/office/drawing/2014/main" id="{3067E672-6101-EE42-B8BA-458B5B4E4A1F}"/>
              </a:ext>
            </a:extLst>
          </p:cNvPr>
          <p:cNvGraphicFramePr>
            <a:graphicFrameLocks noGrp="1"/>
          </p:cNvGraphicFramePr>
          <p:nvPr>
            <p:extLst>
              <p:ext uri="{D42A27DB-BD31-4B8C-83A1-F6EECF244321}">
                <p14:modId xmlns:p14="http://schemas.microsoft.com/office/powerpoint/2010/main" val="1361461847"/>
              </p:ext>
            </p:extLst>
          </p:nvPr>
        </p:nvGraphicFramePr>
        <p:xfrm>
          <a:off x="863600" y="5821171"/>
          <a:ext cx="2616200" cy="467683"/>
        </p:xfrm>
        <a:graphic>
          <a:graphicData uri="http://schemas.openxmlformats.org/drawingml/2006/table">
            <a:tbl>
              <a:tblPr firstRow="1" bandRow="1">
                <a:tableStyleId>{5C22544A-7EE6-4342-B048-85BDC9FD1C3A}</a:tableStyleId>
              </a:tblPr>
              <a:tblGrid>
                <a:gridCol w="523240">
                  <a:extLst>
                    <a:ext uri="{9D8B030D-6E8A-4147-A177-3AD203B41FA5}">
                      <a16:colId xmlns:a16="http://schemas.microsoft.com/office/drawing/2014/main" val="4038751214"/>
                    </a:ext>
                  </a:extLst>
                </a:gridCol>
                <a:gridCol w="523240">
                  <a:extLst>
                    <a:ext uri="{9D8B030D-6E8A-4147-A177-3AD203B41FA5}">
                      <a16:colId xmlns:a16="http://schemas.microsoft.com/office/drawing/2014/main" val="2088220802"/>
                    </a:ext>
                  </a:extLst>
                </a:gridCol>
                <a:gridCol w="523240">
                  <a:extLst>
                    <a:ext uri="{9D8B030D-6E8A-4147-A177-3AD203B41FA5}">
                      <a16:colId xmlns:a16="http://schemas.microsoft.com/office/drawing/2014/main" val="990271910"/>
                    </a:ext>
                  </a:extLst>
                </a:gridCol>
                <a:gridCol w="523240">
                  <a:extLst>
                    <a:ext uri="{9D8B030D-6E8A-4147-A177-3AD203B41FA5}">
                      <a16:colId xmlns:a16="http://schemas.microsoft.com/office/drawing/2014/main" val="2022311999"/>
                    </a:ext>
                  </a:extLst>
                </a:gridCol>
                <a:gridCol w="523240">
                  <a:extLst>
                    <a:ext uri="{9D8B030D-6E8A-4147-A177-3AD203B41FA5}">
                      <a16:colId xmlns:a16="http://schemas.microsoft.com/office/drawing/2014/main" val="2807150712"/>
                    </a:ext>
                  </a:extLst>
                </a:gridCol>
              </a:tblGrid>
              <a:tr h="467683">
                <a:tc>
                  <a:txBody>
                    <a:bodyPr/>
                    <a:lstStyle/>
                    <a:p>
                      <a:r>
                        <a:rPr lang="en-US" dirty="0"/>
                        <a:t> ⇣⇡</a:t>
                      </a:r>
                    </a:p>
                  </a:txBody>
                  <a:tcPr/>
                </a:tc>
                <a:tc>
                  <a:txBody>
                    <a:bodyPr/>
                    <a:lstStyle/>
                    <a:p>
                      <a:r>
                        <a:rPr lang="en-US" dirty="0"/>
                        <a:t>⇡</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631283594"/>
                  </a:ext>
                </a:extLst>
              </a:tr>
            </a:tbl>
          </a:graphicData>
        </a:graphic>
      </p:graphicFrame>
      <p:sp>
        <p:nvSpPr>
          <p:cNvPr id="9" name="TextBox 8">
            <a:extLst>
              <a:ext uri="{FF2B5EF4-FFF2-40B4-BE49-F238E27FC236}">
                <a16:creationId xmlns:a16="http://schemas.microsoft.com/office/drawing/2014/main" id="{4428AE6F-241F-2443-A243-D34F9977D54E}"/>
              </a:ext>
            </a:extLst>
          </p:cNvPr>
          <p:cNvSpPr txBox="1"/>
          <p:nvPr/>
        </p:nvSpPr>
        <p:spPr>
          <a:xfrm>
            <a:off x="1435100" y="6288854"/>
            <a:ext cx="2044700" cy="369332"/>
          </a:xfrm>
          <a:prstGeom prst="rect">
            <a:avLst/>
          </a:prstGeom>
          <a:noFill/>
        </p:spPr>
        <p:txBody>
          <a:bodyPr wrap="square" rtlCol="0">
            <a:spAutoFit/>
          </a:bodyPr>
          <a:lstStyle/>
          <a:p>
            <a:r>
              <a:rPr lang="en-US" dirty="0"/>
              <a:t> H	  H	 H	   H</a:t>
            </a:r>
          </a:p>
        </p:txBody>
      </p:sp>
      <p:sp>
        <p:nvSpPr>
          <p:cNvPr id="11" name="Slide Number Placeholder 10">
            <a:extLst>
              <a:ext uri="{FF2B5EF4-FFF2-40B4-BE49-F238E27FC236}">
                <a16:creationId xmlns:a16="http://schemas.microsoft.com/office/drawing/2014/main" id="{EB865431-8B14-DA41-BD07-B63A2F43F9A5}"/>
              </a:ext>
            </a:extLst>
          </p:cNvPr>
          <p:cNvSpPr>
            <a:spLocks noGrp="1"/>
          </p:cNvSpPr>
          <p:nvPr>
            <p:ph type="sldNum" sz="quarter" idx="12"/>
          </p:nvPr>
        </p:nvSpPr>
        <p:spPr/>
        <p:txBody>
          <a:bodyPr/>
          <a:lstStyle/>
          <a:p>
            <a:fld id="{F4BCFB92-56C6-9B42-94C8-29EAF6CF55C3}" type="slidenum">
              <a:rPr lang="en-US" smtClean="0"/>
              <a:t>3</a:t>
            </a:fld>
            <a:endParaRPr lang="en-US"/>
          </a:p>
        </p:txBody>
      </p:sp>
    </p:spTree>
    <p:extLst>
      <p:ext uri="{BB962C8B-B14F-4D97-AF65-F5344CB8AC3E}">
        <p14:creationId xmlns:p14="http://schemas.microsoft.com/office/powerpoint/2010/main" val="4074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7F464-FFAC-9842-AB8A-B5043E308E14}"/>
              </a:ext>
            </a:extLst>
          </p:cNvPr>
          <p:cNvSpPr txBox="1"/>
          <p:nvPr/>
        </p:nvSpPr>
        <p:spPr>
          <a:xfrm>
            <a:off x="0" y="12113"/>
            <a:ext cx="9144000" cy="55399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000" b="1" i="1" dirty="0"/>
              <a:t>Let’s see the structure of CH</a:t>
            </a:r>
            <a:r>
              <a:rPr lang="en-US" sz="3000" b="1" i="1" baseline="-25000" dirty="0"/>
              <a:t>4</a:t>
            </a:r>
            <a:r>
              <a:rPr lang="en-US" sz="3000" b="1" i="1" dirty="0"/>
              <a:t>:</a:t>
            </a:r>
          </a:p>
        </p:txBody>
      </p:sp>
      <p:sp>
        <p:nvSpPr>
          <p:cNvPr id="3" name="TextBox 2">
            <a:extLst>
              <a:ext uri="{FF2B5EF4-FFF2-40B4-BE49-F238E27FC236}">
                <a16:creationId xmlns:a16="http://schemas.microsoft.com/office/drawing/2014/main" id="{858664A8-158C-3A47-BF65-772A22669F17}"/>
              </a:ext>
            </a:extLst>
          </p:cNvPr>
          <p:cNvSpPr txBox="1"/>
          <p:nvPr/>
        </p:nvSpPr>
        <p:spPr>
          <a:xfrm>
            <a:off x="381000" y="965200"/>
            <a:ext cx="5207000" cy="369332"/>
          </a:xfrm>
          <a:prstGeom prst="rect">
            <a:avLst/>
          </a:prstGeom>
          <a:noFill/>
        </p:spPr>
        <p:txBody>
          <a:bodyPr wrap="square" rtlCol="0">
            <a:spAutoFit/>
          </a:bodyPr>
          <a:lstStyle/>
          <a:p>
            <a:r>
              <a:rPr lang="en-US" b="1" dirty="0">
                <a:solidFill>
                  <a:srgbClr val="C00000"/>
                </a:solidFill>
              </a:rPr>
              <a:t>Hydrogen atom has one electron in 1s orbital :</a:t>
            </a:r>
          </a:p>
        </p:txBody>
      </p:sp>
      <p:pic>
        <p:nvPicPr>
          <p:cNvPr id="2050" name="Picture 2" descr="Why does the Quantum Mechanical Model predict more bright lines than the  Bohr Model? - Quora">
            <a:extLst>
              <a:ext uri="{FF2B5EF4-FFF2-40B4-BE49-F238E27FC236}">
                <a16:creationId xmlns:a16="http://schemas.microsoft.com/office/drawing/2014/main" id="{ECF557BE-8B92-8647-8D29-A157FC276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774700"/>
            <a:ext cx="3240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63AC1A-AD9D-AE48-9F06-AAB3C217DC14}"/>
              </a:ext>
            </a:extLst>
          </p:cNvPr>
          <p:cNvSpPr txBox="1"/>
          <p:nvPr/>
        </p:nvSpPr>
        <p:spPr>
          <a:xfrm>
            <a:off x="101600" y="3244334"/>
            <a:ext cx="5486400" cy="369332"/>
          </a:xfrm>
          <a:prstGeom prst="rect">
            <a:avLst/>
          </a:prstGeom>
          <a:noFill/>
        </p:spPr>
        <p:txBody>
          <a:bodyPr wrap="square" rtlCol="0">
            <a:spAutoFit/>
          </a:bodyPr>
          <a:lstStyle/>
          <a:p>
            <a:r>
              <a:rPr lang="en-US" b="1" dirty="0">
                <a:solidFill>
                  <a:srgbClr val="C00000"/>
                </a:solidFill>
              </a:rPr>
              <a:t>The bonding between orbitals we expect as following:-</a:t>
            </a:r>
          </a:p>
        </p:txBody>
      </p:sp>
      <p:grpSp>
        <p:nvGrpSpPr>
          <p:cNvPr id="8" name="Group 7">
            <a:extLst>
              <a:ext uri="{FF2B5EF4-FFF2-40B4-BE49-F238E27FC236}">
                <a16:creationId xmlns:a16="http://schemas.microsoft.com/office/drawing/2014/main" id="{472AB901-DCA8-CA45-95C6-176E05E2A1C9}"/>
              </a:ext>
            </a:extLst>
          </p:cNvPr>
          <p:cNvGrpSpPr/>
          <p:nvPr/>
        </p:nvGrpSpPr>
        <p:grpSpPr>
          <a:xfrm>
            <a:off x="2919764" y="4014700"/>
            <a:ext cx="5386036" cy="2520000"/>
            <a:chOff x="2919764" y="4014700"/>
            <a:chExt cx="5386036" cy="2520000"/>
          </a:xfrm>
        </p:grpSpPr>
        <p:pic>
          <p:nvPicPr>
            <p:cNvPr id="2052" name="Picture 4" descr="Hybrid orbitals">
              <a:extLst>
                <a:ext uri="{FF2B5EF4-FFF2-40B4-BE49-F238E27FC236}">
                  <a16:creationId xmlns:a16="http://schemas.microsoft.com/office/drawing/2014/main" id="{4D57A1B1-651E-8B4F-ACA0-5906FE3E5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764" y="4014700"/>
              <a:ext cx="2668236" cy="2520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E4F36B0-3E3B-D547-A2E6-63D53ED10F51}"/>
                </a:ext>
              </a:extLst>
            </p:cNvPr>
            <p:cNvGrpSpPr/>
            <p:nvPr/>
          </p:nvGrpSpPr>
          <p:grpSpPr>
            <a:xfrm>
              <a:off x="4013200" y="4014700"/>
              <a:ext cx="507600" cy="506500"/>
              <a:chOff x="4013200" y="4014700"/>
              <a:chExt cx="507600" cy="506500"/>
            </a:xfrm>
          </p:grpSpPr>
          <p:sp>
            <p:nvSpPr>
              <p:cNvPr id="5" name="Oval 4">
                <a:extLst>
                  <a:ext uri="{FF2B5EF4-FFF2-40B4-BE49-F238E27FC236}">
                    <a16:creationId xmlns:a16="http://schemas.microsoft.com/office/drawing/2014/main" id="{6B77F0E4-A731-1F4B-9D3A-9AD4FF8635D8}"/>
                  </a:ext>
                </a:extLst>
              </p:cNvPr>
              <p:cNvSpPr/>
              <p:nvPr/>
            </p:nvSpPr>
            <p:spPr>
              <a:xfrm>
                <a:off x="4013200" y="4014700"/>
                <a:ext cx="507600" cy="5065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F21A51-D237-D447-A4D0-81E278F819A7}"/>
                  </a:ext>
                </a:extLst>
              </p:cNvPr>
              <p:cNvSpPr txBox="1"/>
              <p:nvPr/>
            </p:nvSpPr>
            <p:spPr>
              <a:xfrm>
                <a:off x="4082641" y="4078200"/>
                <a:ext cx="368718" cy="430887"/>
              </a:xfrm>
              <a:prstGeom prst="rect">
                <a:avLst/>
              </a:prstGeom>
              <a:noFill/>
            </p:spPr>
            <p:txBody>
              <a:bodyPr wrap="square" rtlCol="0">
                <a:spAutoFit/>
              </a:bodyPr>
              <a:lstStyle/>
              <a:p>
                <a:r>
                  <a:rPr lang="en-US" sz="2200" b="1" dirty="0">
                    <a:solidFill>
                      <a:srgbClr val="FFFF00"/>
                    </a:solidFill>
                  </a:rPr>
                  <a:t>H</a:t>
                </a:r>
              </a:p>
            </p:txBody>
          </p:sp>
        </p:grpSp>
        <p:grpSp>
          <p:nvGrpSpPr>
            <p:cNvPr id="13" name="Group 12">
              <a:extLst>
                <a:ext uri="{FF2B5EF4-FFF2-40B4-BE49-F238E27FC236}">
                  <a16:creationId xmlns:a16="http://schemas.microsoft.com/office/drawing/2014/main" id="{2823E36B-E8A6-6445-8468-65A4B356B8DA}"/>
                </a:ext>
              </a:extLst>
            </p:cNvPr>
            <p:cNvGrpSpPr/>
            <p:nvPr/>
          </p:nvGrpSpPr>
          <p:grpSpPr>
            <a:xfrm>
              <a:off x="5061359" y="5157700"/>
              <a:ext cx="507600" cy="506500"/>
              <a:chOff x="4013200" y="4014700"/>
              <a:chExt cx="507600" cy="506500"/>
            </a:xfrm>
          </p:grpSpPr>
          <p:sp>
            <p:nvSpPr>
              <p:cNvPr id="14" name="Oval 13">
                <a:extLst>
                  <a:ext uri="{FF2B5EF4-FFF2-40B4-BE49-F238E27FC236}">
                    <a16:creationId xmlns:a16="http://schemas.microsoft.com/office/drawing/2014/main" id="{49D8F638-9A8D-BB4C-8EFE-E68F8AD9414C}"/>
                  </a:ext>
                </a:extLst>
              </p:cNvPr>
              <p:cNvSpPr/>
              <p:nvPr/>
            </p:nvSpPr>
            <p:spPr>
              <a:xfrm>
                <a:off x="4013200" y="4014700"/>
                <a:ext cx="507600" cy="5065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DFDCE7-4956-7246-94B7-1A8EBE28127B}"/>
                  </a:ext>
                </a:extLst>
              </p:cNvPr>
              <p:cNvSpPr txBox="1"/>
              <p:nvPr/>
            </p:nvSpPr>
            <p:spPr>
              <a:xfrm>
                <a:off x="4082641" y="4078200"/>
                <a:ext cx="368718" cy="430887"/>
              </a:xfrm>
              <a:prstGeom prst="rect">
                <a:avLst/>
              </a:prstGeom>
              <a:noFill/>
            </p:spPr>
            <p:txBody>
              <a:bodyPr wrap="square" rtlCol="0">
                <a:spAutoFit/>
              </a:bodyPr>
              <a:lstStyle/>
              <a:p>
                <a:r>
                  <a:rPr lang="en-US" sz="2200" b="1" dirty="0">
                    <a:solidFill>
                      <a:srgbClr val="FFFF00"/>
                    </a:solidFill>
                  </a:rPr>
                  <a:t>H</a:t>
                </a:r>
              </a:p>
            </p:txBody>
          </p:sp>
        </p:grpSp>
        <p:grpSp>
          <p:nvGrpSpPr>
            <p:cNvPr id="16" name="Group 15">
              <a:extLst>
                <a:ext uri="{FF2B5EF4-FFF2-40B4-BE49-F238E27FC236}">
                  <a16:creationId xmlns:a16="http://schemas.microsoft.com/office/drawing/2014/main" id="{A1620B95-1FAC-0242-B205-C945A87DC554}"/>
                </a:ext>
              </a:extLst>
            </p:cNvPr>
            <p:cNvGrpSpPr/>
            <p:nvPr/>
          </p:nvGrpSpPr>
          <p:grpSpPr>
            <a:xfrm>
              <a:off x="3378200" y="5797502"/>
              <a:ext cx="507600" cy="506500"/>
              <a:chOff x="4013200" y="4014700"/>
              <a:chExt cx="507600" cy="506500"/>
            </a:xfrm>
          </p:grpSpPr>
          <p:sp>
            <p:nvSpPr>
              <p:cNvPr id="17" name="Oval 16">
                <a:extLst>
                  <a:ext uri="{FF2B5EF4-FFF2-40B4-BE49-F238E27FC236}">
                    <a16:creationId xmlns:a16="http://schemas.microsoft.com/office/drawing/2014/main" id="{7A2E1544-540E-3C4B-82BA-CC531A733C18}"/>
                  </a:ext>
                </a:extLst>
              </p:cNvPr>
              <p:cNvSpPr/>
              <p:nvPr/>
            </p:nvSpPr>
            <p:spPr>
              <a:xfrm>
                <a:off x="4013200" y="4014700"/>
                <a:ext cx="507600" cy="5065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7A2E5FA-2110-414F-8400-7546EDB188B4}"/>
                  </a:ext>
                </a:extLst>
              </p:cNvPr>
              <p:cNvSpPr txBox="1"/>
              <p:nvPr/>
            </p:nvSpPr>
            <p:spPr>
              <a:xfrm>
                <a:off x="4082641" y="4078200"/>
                <a:ext cx="368718" cy="430887"/>
              </a:xfrm>
              <a:prstGeom prst="rect">
                <a:avLst/>
              </a:prstGeom>
              <a:noFill/>
            </p:spPr>
            <p:txBody>
              <a:bodyPr wrap="square" rtlCol="0">
                <a:spAutoFit/>
              </a:bodyPr>
              <a:lstStyle/>
              <a:p>
                <a:r>
                  <a:rPr lang="en-US" sz="2200" b="1" dirty="0">
                    <a:solidFill>
                      <a:srgbClr val="FFFF00"/>
                    </a:solidFill>
                  </a:rPr>
                  <a:t>H</a:t>
                </a:r>
              </a:p>
            </p:txBody>
          </p:sp>
        </p:grpSp>
        <p:grpSp>
          <p:nvGrpSpPr>
            <p:cNvPr id="19" name="Group 18">
              <a:extLst>
                <a:ext uri="{FF2B5EF4-FFF2-40B4-BE49-F238E27FC236}">
                  <a16:creationId xmlns:a16="http://schemas.microsoft.com/office/drawing/2014/main" id="{BBD316F8-4307-3E43-BEC3-E0A72938B59D}"/>
                </a:ext>
              </a:extLst>
            </p:cNvPr>
            <p:cNvGrpSpPr/>
            <p:nvPr/>
          </p:nvGrpSpPr>
          <p:grpSpPr>
            <a:xfrm>
              <a:off x="4013200" y="5145587"/>
              <a:ext cx="507600" cy="506500"/>
              <a:chOff x="4013200" y="4014700"/>
              <a:chExt cx="507600" cy="506500"/>
            </a:xfrm>
          </p:grpSpPr>
          <p:sp>
            <p:nvSpPr>
              <p:cNvPr id="20" name="Oval 19">
                <a:extLst>
                  <a:ext uri="{FF2B5EF4-FFF2-40B4-BE49-F238E27FC236}">
                    <a16:creationId xmlns:a16="http://schemas.microsoft.com/office/drawing/2014/main" id="{33A56409-A2C7-E143-8F35-D7B63B99B015}"/>
                  </a:ext>
                </a:extLst>
              </p:cNvPr>
              <p:cNvSpPr/>
              <p:nvPr/>
            </p:nvSpPr>
            <p:spPr>
              <a:xfrm>
                <a:off x="4013200" y="4014700"/>
                <a:ext cx="507600" cy="5065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E4A01EF-BB68-8949-9066-141CD209C4E8}"/>
                  </a:ext>
                </a:extLst>
              </p:cNvPr>
              <p:cNvSpPr txBox="1"/>
              <p:nvPr/>
            </p:nvSpPr>
            <p:spPr>
              <a:xfrm>
                <a:off x="4082641" y="4078200"/>
                <a:ext cx="368718" cy="430887"/>
              </a:xfrm>
              <a:prstGeom prst="rect">
                <a:avLst/>
              </a:prstGeom>
              <a:noFill/>
            </p:spPr>
            <p:txBody>
              <a:bodyPr wrap="square" rtlCol="0">
                <a:spAutoFit/>
              </a:bodyPr>
              <a:lstStyle/>
              <a:p>
                <a:r>
                  <a:rPr lang="en-US" sz="2200" b="1" dirty="0">
                    <a:solidFill>
                      <a:srgbClr val="FFFF00"/>
                    </a:solidFill>
                  </a:rPr>
                  <a:t>H</a:t>
                </a:r>
              </a:p>
            </p:txBody>
          </p:sp>
        </p:grpSp>
        <p:sp>
          <p:nvSpPr>
            <p:cNvPr id="12" name="Half-frame 11">
              <a:extLst>
                <a:ext uri="{FF2B5EF4-FFF2-40B4-BE49-F238E27FC236}">
                  <a16:creationId xmlns:a16="http://schemas.microsoft.com/office/drawing/2014/main" id="{AA57DD42-BC3C-0A49-B26A-08494ADB37C8}"/>
                </a:ext>
              </a:extLst>
            </p:cNvPr>
            <p:cNvSpPr/>
            <p:nvPr/>
          </p:nvSpPr>
          <p:spPr>
            <a:xfrm rot="5400000">
              <a:off x="4542822" y="4374023"/>
              <a:ext cx="668360" cy="507601"/>
            </a:xfrm>
            <a:prstGeom prst="halfFrame">
              <a:avLst>
                <a:gd name="adj1" fmla="val 4798"/>
                <a:gd name="adj2" fmla="val 6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84C23238-60FE-BD41-ACF1-8B95D614B8FB}"/>
                </a:ext>
              </a:extLst>
            </p:cNvPr>
            <p:cNvSpPr txBox="1"/>
            <p:nvPr/>
          </p:nvSpPr>
          <p:spPr>
            <a:xfrm>
              <a:off x="5315159" y="4509087"/>
              <a:ext cx="2990641" cy="369332"/>
            </a:xfrm>
            <a:prstGeom prst="rect">
              <a:avLst/>
            </a:prstGeom>
            <a:noFill/>
          </p:spPr>
          <p:txBody>
            <a:bodyPr wrap="square" rtlCol="0">
              <a:spAutoFit/>
            </a:bodyPr>
            <a:lstStyle/>
            <a:p>
              <a:r>
                <a:rPr lang="en-US" b="1" dirty="0">
                  <a:solidFill>
                    <a:srgbClr val="002060"/>
                  </a:solidFill>
                </a:rPr>
                <a:t>Bond angle = 90</a:t>
              </a:r>
              <a:r>
                <a:rPr lang="en-IN" b="1" dirty="0">
                  <a:solidFill>
                    <a:srgbClr val="002060"/>
                  </a:solidFill>
                </a:rPr>
                <a:t>°</a:t>
              </a:r>
              <a:endParaRPr lang="en-US" b="1" baseline="30000" dirty="0">
                <a:solidFill>
                  <a:srgbClr val="002060"/>
                </a:solidFill>
              </a:endParaRPr>
            </a:p>
          </p:txBody>
        </p:sp>
      </p:grpSp>
      <p:sp>
        <p:nvSpPr>
          <p:cNvPr id="24" name="Multiply 23">
            <a:extLst>
              <a:ext uri="{FF2B5EF4-FFF2-40B4-BE49-F238E27FC236}">
                <a16:creationId xmlns:a16="http://schemas.microsoft.com/office/drawing/2014/main" id="{AF632B50-E89B-8C4E-863E-3A2723AACBB1}"/>
              </a:ext>
            </a:extLst>
          </p:cNvPr>
          <p:cNvSpPr/>
          <p:nvPr/>
        </p:nvSpPr>
        <p:spPr>
          <a:xfrm>
            <a:off x="7420232" y="4869945"/>
            <a:ext cx="2095500" cy="927557"/>
          </a:xfrm>
          <a:prstGeom prst="mathMultiply">
            <a:avLst>
              <a:gd name="adj1" fmla="val 125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9D2B9151-EFEA-8549-9A34-2BCAAB3EC412}"/>
              </a:ext>
            </a:extLst>
          </p:cNvPr>
          <p:cNvSpPr>
            <a:spLocks noGrp="1"/>
          </p:cNvSpPr>
          <p:nvPr>
            <p:ph type="sldNum" sz="quarter" idx="12"/>
          </p:nvPr>
        </p:nvSpPr>
        <p:spPr/>
        <p:txBody>
          <a:bodyPr/>
          <a:lstStyle/>
          <a:p>
            <a:fld id="{F4BCFB92-56C6-9B42-94C8-29EAF6CF55C3}" type="slidenum">
              <a:rPr lang="en-US" smtClean="0"/>
              <a:t>4</a:t>
            </a:fld>
            <a:endParaRPr lang="en-US"/>
          </a:p>
        </p:txBody>
      </p:sp>
    </p:spTree>
    <p:extLst>
      <p:ext uri="{BB962C8B-B14F-4D97-AF65-F5344CB8AC3E}">
        <p14:creationId xmlns:p14="http://schemas.microsoft.com/office/powerpoint/2010/main" val="2228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34105-D233-6242-B139-0A28271B9133}"/>
              </a:ext>
            </a:extLst>
          </p:cNvPr>
          <p:cNvSpPr txBox="1"/>
          <p:nvPr/>
        </p:nvSpPr>
        <p:spPr>
          <a:xfrm>
            <a:off x="0" y="12113"/>
            <a:ext cx="9144000" cy="55399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000" b="1" i="1" dirty="0"/>
              <a:t>The structure of CH</a:t>
            </a:r>
            <a:r>
              <a:rPr lang="en-US" sz="3000" b="1" i="1" baseline="-25000" dirty="0"/>
              <a:t>4</a:t>
            </a:r>
            <a:endParaRPr lang="en-US" sz="3000" b="1" i="1" dirty="0"/>
          </a:p>
        </p:txBody>
      </p:sp>
      <p:grpSp>
        <p:nvGrpSpPr>
          <p:cNvPr id="4" name="Group 3">
            <a:extLst>
              <a:ext uri="{FF2B5EF4-FFF2-40B4-BE49-F238E27FC236}">
                <a16:creationId xmlns:a16="http://schemas.microsoft.com/office/drawing/2014/main" id="{17A14866-76EF-2A4D-B85D-84FBB671AEBD}"/>
              </a:ext>
            </a:extLst>
          </p:cNvPr>
          <p:cNvGrpSpPr>
            <a:grpSpLocks noChangeAspect="1"/>
          </p:cNvGrpSpPr>
          <p:nvPr/>
        </p:nvGrpSpPr>
        <p:grpSpPr>
          <a:xfrm>
            <a:off x="1193800" y="927100"/>
            <a:ext cx="6356842" cy="2880000"/>
            <a:chOff x="165100" y="1206500"/>
            <a:chExt cx="8521700" cy="3860800"/>
          </a:xfrm>
        </p:grpSpPr>
        <p:pic>
          <p:nvPicPr>
            <p:cNvPr id="3076" name="Picture 4" descr="Hydrocarbon - Three-dimensional structures | Britannica">
              <a:extLst>
                <a:ext uri="{FF2B5EF4-FFF2-40B4-BE49-F238E27FC236}">
                  <a16:creationId xmlns:a16="http://schemas.microsoft.com/office/drawing/2014/main" id="{5B13DAC1-DC24-534A-BFC7-C6B5A77677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0" t="6126" r="5000" b="16902"/>
            <a:stretch/>
          </p:blipFill>
          <p:spPr bwMode="auto">
            <a:xfrm>
              <a:off x="342900" y="1257299"/>
              <a:ext cx="83439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B477F26-4701-9943-A3FD-7DEFCFD60485}"/>
                </a:ext>
              </a:extLst>
            </p:cNvPr>
            <p:cNvSpPr/>
            <p:nvPr/>
          </p:nvSpPr>
          <p:spPr>
            <a:xfrm>
              <a:off x="165100" y="1206500"/>
              <a:ext cx="444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79CFEE0-65E1-BF4A-838A-5556ED7613B6}"/>
                </a:ext>
              </a:extLst>
            </p:cNvPr>
            <p:cNvSpPr/>
            <p:nvPr/>
          </p:nvSpPr>
          <p:spPr>
            <a:xfrm>
              <a:off x="317500" y="1358900"/>
              <a:ext cx="444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68A2FF-FF35-ED42-AC12-6D583B3F0544}"/>
                </a:ext>
              </a:extLst>
            </p:cNvPr>
            <p:cNvSpPr/>
            <p:nvPr/>
          </p:nvSpPr>
          <p:spPr>
            <a:xfrm>
              <a:off x="4902200" y="1219199"/>
              <a:ext cx="444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4905C24-7AC9-5C46-B373-4F684B327540}"/>
              </a:ext>
            </a:extLst>
          </p:cNvPr>
          <p:cNvSpPr txBox="1"/>
          <p:nvPr/>
        </p:nvSpPr>
        <p:spPr>
          <a:xfrm>
            <a:off x="1790700" y="3807100"/>
            <a:ext cx="2936784" cy="369332"/>
          </a:xfrm>
          <a:prstGeom prst="rect">
            <a:avLst/>
          </a:prstGeom>
          <a:noFill/>
        </p:spPr>
        <p:txBody>
          <a:bodyPr wrap="square" rtlCol="0">
            <a:spAutoFit/>
          </a:bodyPr>
          <a:lstStyle/>
          <a:p>
            <a:r>
              <a:rPr lang="en-US" b="1" dirty="0">
                <a:solidFill>
                  <a:srgbClr val="C00000"/>
                </a:solidFill>
              </a:rPr>
              <a:t>Tetrahedral structure</a:t>
            </a:r>
          </a:p>
        </p:txBody>
      </p:sp>
      <p:pic>
        <p:nvPicPr>
          <p:cNvPr id="3078" name="Picture 6" descr="Thinking Smiley | Thinking emoticon, Funny emoji faces, Smiley emoji">
            <a:extLst>
              <a:ext uri="{FF2B5EF4-FFF2-40B4-BE49-F238E27FC236}">
                <a16:creationId xmlns:a16="http://schemas.microsoft.com/office/drawing/2014/main" id="{66EA15AD-58A4-4C47-A159-B5AF8F979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173" y="4205406"/>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D8D78C-70BB-F94E-B4AD-24CD5E2F45AE}"/>
              </a:ext>
            </a:extLst>
          </p:cNvPr>
          <p:cNvSpPr txBox="1"/>
          <p:nvPr/>
        </p:nvSpPr>
        <p:spPr>
          <a:xfrm>
            <a:off x="4855173" y="6108700"/>
            <a:ext cx="2197100" cy="369332"/>
          </a:xfrm>
          <a:prstGeom prst="rect">
            <a:avLst/>
          </a:prstGeom>
          <a:noFill/>
        </p:spPr>
        <p:txBody>
          <a:bodyPr wrap="square" rtlCol="0">
            <a:spAutoFit/>
          </a:bodyPr>
          <a:lstStyle/>
          <a:p>
            <a:r>
              <a:rPr lang="en-US" b="1" dirty="0">
                <a:solidFill>
                  <a:srgbClr val="C00000"/>
                </a:solidFill>
              </a:rPr>
              <a:t>HYBRIDISATION</a:t>
            </a:r>
          </a:p>
        </p:txBody>
      </p:sp>
      <p:sp>
        <p:nvSpPr>
          <p:cNvPr id="10" name="Slide Number Placeholder 9">
            <a:extLst>
              <a:ext uri="{FF2B5EF4-FFF2-40B4-BE49-F238E27FC236}">
                <a16:creationId xmlns:a16="http://schemas.microsoft.com/office/drawing/2014/main" id="{B96D396D-8C37-0A44-905F-1D1675A77133}"/>
              </a:ext>
            </a:extLst>
          </p:cNvPr>
          <p:cNvSpPr>
            <a:spLocks noGrp="1"/>
          </p:cNvSpPr>
          <p:nvPr>
            <p:ph type="sldNum" sz="quarter" idx="12"/>
          </p:nvPr>
        </p:nvSpPr>
        <p:spPr/>
        <p:txBody>
          <a:bodyPr/>
          <a:lstStyle/>
          <a:p>
            <a:fld id="{F4BCFB92-56C6-9B42-94C8-29EAF6CF55C3}" type="slidenum">
              <a:rPr lang="en-US" smtClean="0"/>
              <a:t>5</a:t>
            </a:fld>
            <a:endParaRPr lang="en-US"/>
          </a:p>
        </p:txBody>
      </p:sp>
    </p:spTree>
    <p:extLst>
      <p:ext uri="{BB962C8B-B14F-4D97-AF65-F5344CB8AC3E}">
        <p14:creationId xmlns:p14="http://schemas.microsoft.com/office/powerpoint/2010/main" val="2340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4C79E-5053-CD4E-9F2B-1A618CEB4E2C}"/>
              </a:ext>
            </a:extLst>
          </p:cNvPr>
          <p:cNvSpPr txBox="1"/>
          <p:nvPr/>
        </p:nvSpPr>
        <p:spPr>
          <a:xfrm>
            <a:off x="0" y="12113"/>
            <a:ext cx="9144000" cy="55399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000" b="1" i="1" dirty="0" err="1"/>
              <a:t>Hybridisation</a:t>
            </a:r>
            <a:endParaRPr lang="en-US" sz="3000" b="1" i="1" dirty="0"/>
          </a:p>
        </p:txBody>
      </p:sp>
      <p:sp>
        <p:nvSpPr>
          <p:cNvPr id="3" name="TextBox 2">
            <a:extLst>
              <a:ext uri="{FF2B5EF4-FFF2-40B4-BE49-F238E27FC236}">
                <a16:creationId xmlns:a16="http://schemas.microsoft.com/office/drawing/2014/main" id="{3B13D3D5-2A45-D743-8FEE-3E5D5D283A41}"/>
              </a:ext>
            </a:extLst>
          </p:cNvPr>
          <p:cNvSpPr txBox="1"/>
          <p:nvPr/>
        </p:nvSpPr>
        <p:spPr>
          <a:xfrm>
            <a:off x="609600" y="990600"/>
            <a:ext cx="8140700" cy="2031325"/>
          </a:xfrm>
          <a:prstGeom prst="rect">
            <a:avLst/>
          </a:prstGeom>
          <a:noFill/>
        </p:spPr>
        <p:txBody>
          <a:bodyPr wrap="square" rtlCol="0">
            <a:spAutoFit/>
          </a:bodyPr>
          <a:lstStyle/>
          <a:p>
            <a:pPr marL="285750" indent="-285750">
              <a:buFont typeface="Wingdings" pitchFamily="2" charset="2"/>
              <a:buChar char="ü"/>
            </a:pPr>
            <a:r>
              <a:rPr lang="en-IN" dirty="0"/>
              <a:t>The atomic orbitals combine to form new set of equivalent orbitals known as </a:t>
            </a:r>
            <a:r>
              <a:rPr lang="en-IN" b="1" dirty="0"/>
              <a:t>hybrid orbitals </a:t>
            </a:r>
          </a:p>
          <a:p>
            <a:pPr marL="285750" indent="-285750">
              <a:buFont typeface="Wingdings" pitchFamily="2" charset="2"/>
              <a:buChar char="ü"/>
            </a:pPr>
            <a:r>
              <a:rPr lang="en-IN" dirty="0"/>
              <a:t>Hybrid orbitals are used in bond formation </a:t>
            </a:r>
          </a:p>
          <a:p>
            <a:pPr marL="285750" indent="-285750">
              <a:buFont typeface="Wingdings" pitchFamily="2" charset="2"/>
              <a:buChar char="ü"/>
            </a:pPr>
            <a:r>
              <a:rPr lang="en-IN" b="1" dirty="0"/>
              <a:t>hybridisation </a:t>
            </a:r>
            <a:r>
              <a:rPr lang="en-IN" dirty="0"/>
              <a:t>is the process of intermixing of the orbitals of slightly different energies so as to redistribute their energies, resulting in the formation of new set of orbitals of equivalent energies and shape. </a:t>
            </a:r>
          </a:p>
          <a:p>
            <a:endParaRPr lang="en-IN" dirty="0"/>
          </a:p>
        </p:txBody>
      </p:sp>
      <p:sp>
        <p:nvSpPr>
          <p:cNvPr id="4" name="TextBox 3">
            <a:extLst>
              <a:ext uri="{FF2B5EF4-FFF2-40B4-BE49-F238E27FC236}">
                <a16:creationId xmlns:a16="http://schemas.microsoft.com/office/drawing/2014/main" id="{83BF41A9-80BD-BA44-8676-56499808AE7D}"/>
              </a:ext>
            </a:extLst>
          </p:cNvPr>
          <p:cNvSpPr txBox="1"/>
          <p:nvPr/>
        </p:nvSpPr>
        <p:spPr>
          <a:xfrm>
            <a:off x="787400" y="3174407"/>
            <a:ext cx="7340600" cy="646331"/>
          </a:xfrm>
          <a:prstGeom prst="rect">
            <a:avLst/>
          </a:prstGeom>
          <a:noFill/>
        </p:spPr>
        <p:txBody>
          <a:bodyPr wrap="square" rtlCol="0">
            <a:spAutoFit/>
          </a:bodyPr>
          <a:lstStyle/>
          <a:p>
            <a:r>
              <a:rPr lang="en-US" dirty="0"/>
              <a:t>For example,</a:t>
            </a:r>
            <a:r>
              <a:rPr lang="en-US" b="1" dirty="0"/>
              <a:t> C </a:t>
            </a:r>
            <a:r>
              <a:rPr lang="en-US" dirty="0"/>
              <a:t>atom have 4 orbitals to form hybrid orbitals:</a:t>
            </a:r>
          </a:p>
          <a:p>
            <a:endParaRPr lang="en-US" dirty="0"/>
          </a:p>
        </p:txBody>
      </p:sp>
      <p:grpSp>
        <p:nvGrpSpPr>
          <p:cNvPr id="5" name="Group 4">
            <a:extLst>
              <a:ext uri="{FF2B5EF4-FFF2-40B4-BE49-F238E27FC236}">
                <a16:creationId xmlns:a16="http://schemas.microsoft.com/office/drawing/2014/main" id="{DBFFA902-D6FD-E74D-B5D4-E88A8486635B}"/>
              </a:ext>
            </a:extLst>
          </p:cNvPr>
          <p:cNvGrpSpPr/>
          <p:nvPr/>
        </p:nvGrpSpPr>
        <p:grpSpPr>
          <a:xfrm>
            <a:off x="2628900" y="2376363"/>
            <a:ext cx="4686300" cy="2585135"/>
            <a:chOff x="3987800" y="3561665"/>
            <a:chExt cx="4686300" cy="2585135"/>
          </a:xfrm>
        </p:grpSpPr>
        <p:pic>
          <p:nvPicPr>
            <p:cNvPr id="6" name="Picture 4" descr="A.1. Molecular Orbital Theory - Chemistry LibreTexts">
              <a:extLst>
                <a:ext uri="{FF2B5EF4-FFF2-40B4-BE49-F238E27FC236}">
                  <a16:creationId xmlns:a16="http://schemas.microsoft.com/office/drawing/2014/main" id="{DE7552D2-A20D-8A4E-BD08-7C6941273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047" b="1"/>
            <a:stretch/>
          </p:blipFill>
          <p:spPr bwMode="auto">
            <a:xfrm>
              <a:off x="3987800" y="4800512"/>
              <a:ext cx="4686300" cy="1346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6040AC-8813-A549-99CB-3CB265A537E6}"/>
                </a:ext>
              </a:extLst>
            </p:cNvPr>
            <p:cNvSpPr txBox="1"/>
            <p:nvPr/>
          </p:nvSpPr>
          <p:spPr>
            <a:xfrm>
              <a:off x="7035800" y="3561665"/>
              <a:ext cx="1369005" cy="438835"/>
            </a:xfrm>
            <a:prstGeom prst="rect">
              <a:avLst/>
            </a:prstGeom>
            <a:solidFill>
              <a:schemeClr val="bg1"/>
            </a:solidFill>
          </p:spPr>
          <p:txBody>
            <a:bodyPr wrap="square" rtlCol="0">
              <a:spAutoFit/>
            </a:bodyPr>
            <a:lstStyle/>
            <a:p>
              <a:endParaRPr lang="en-US" dirty="0"/>
            </a:p>
          </p:txBody>
        </p:sp>
      </p:grpSp>
      <p:sp>
        <p:nvSpPr>
          <p:cNvPr id="9" name="Right Brace 8">
            <a:extLst>
              <a:ext uri="{FF2B5EF4-FFF2-40B4-BE49-F238E27FC236}">
                <a16:creationId xmlns:a16="http://schemas.microsoft.com/office/drawing/2014/main" id="{1691DDA0-56F4-3D42-A116-ECA07CD779F7}"/>
              </a:ext>
            </a:extLst>
          </p:cNvPr>
          <p:cNvSpPr/>
          <p:nvPr/>
        </p:nvSpPr>
        <p:spPr>
          <a:xfrm rot="5400000">
            <a:off x="4723102" y="3256705"/>
            <a:ext cx="546100" cy="40995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E19EDD1-2A2F-D649-B01F-39844AE56017}"/>
              </a:ext>
            </a:extLst>
          </p:cNvPr>
          <p:cNvSpPr txBox="1"/>
          <p:nvPr/>
        </p:nvSpPr>
        <p:spPr>
          <a:xfrm>
            <a:off x="444500" y="4848741"/>
            <a:ext cx="2768600" cy="369332"/>
          </a:xfrm>
          <a:prstGeom prst="rect">
            <a:avLst/>
          </a:prstGeom>
          <a:noFill/>
        </p:spPr>
        <p:txBody>
          <a:bodyPr wrap="square" rtlCol="0">
            <a:spAutoFit/>
          </a:bodyPr>
          <a:lstStyle/>
          <a:p>
            <a:r>
              <a:rPr lang="en-US" b="1" dirty="0">
                <a:solidFill>
                  <a:srgbClr val="C00000"/>
                </a:solidFill>
              </a:rPr>
              <a:t>Assume energies to be: </a:t>
            </a:r>
          </a:p>
        </p:txBody>
      </p:sp>
      <p:sp>
        <p:nvSpPr>
          <p:cNvPr id="11" name="TextBox 10">
            <a:extLst>
              <a:ext uri="{FF2B5EF4-FFF2-40B4-BE49-F238E27FC236}">
                <a16:creationId xmlns:a16="http://schemas.microsoft.com/office/drawing/2014/main" id="{1BC03549-B485-E540-AE51-35557DA7A228}"/>
              </a:ext>
            </a:extLst>
          </p:cNvPr>
          <p:cNvSpPr txBox="1"/>
          <p:nvPr/>
        </p:nvSpPr>
        <p:spPr>
          <a:xfrm>
            <a:off x="3213100" y="4848741"/>
            <a:ext cx="3695700" cy="369332"/>
          </a:xfrm>
          <a:prstGeom prst="rect">
            <a:avLst/>
          </a:prstGeom>
          <a:noFill/>
        </p:spPr>
        <p:txBody>
          <a:bodyPr wrap="square" rtlCol="0">
            <a:spAutoFit/>
          </a:bodyPr>
          <a:lstStyle/>
          <a:p>
            <a:r>
              <a:rPr lang="en-US" dirty="0"/>
              <a:t>4			5		5		5</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056717C-FDD0-7243-BBEF-2A6BF6183AC4}"/>
                  </a:ext>
                </a:extLst>
              </p:cNvPr>
              <p:cNvSpPr txBox="1"/>
              <p:nvPr/>
            </p:nvSpPr>
            <p:spPr>
              <a:xfrm>
                <a:off x="4038600" y="5727700"/>
                <a:ext cx="2870200" cy="800989"/>
              </a:xfrm>
              <a:prstGeom prst="rect">
                <a:avLst/>
              </a:prstGeom>
              <a:noFill/>
            </p:spPr>
            <p:txBody>
              <a:bodyPr wrap="square" rtlCol="0">
                <a:spAutoFit/>
              </a:bodyPr>
              <a:lstStyle/>
              <a:p>
                <a:r>
                  <a:rPr lang="en-US" dirty="0"/>
                  <a:t>4 sp</a:t>
                </a:r>
                <a:r>
                  <a:rPr lang="en-US" baseline="30000" dirty="0"/>
                  <a:t>3</a:t>
                </a:r>
                <a:r>
                  <a:rPr lang="en-US" dirty="0"/>
                  <a:t> orbitals</a:t>
                </a:r>
              </a:p>
              <a:p>
                <a:r>
                  <a:rPr lang="en-US" dirty="0"/>
                  <a:t>Energy = </a:t>
                </a:r>
                <a14:m>
                  <m:oMath xmlns:m="http://schemas.openxmlformats.org/officeDocument/2006/math">
                    <m:f>
                      <m:fPr>
                        <m:ctrlPr>
                          <a:rPr lang="en-US" i="1">
                            <a:latin typeface="Cambria Math" panose="02040503050406030204" pitchFamily="18" charset="0"/>
                          </a:rPr>
                        </m:ctrlPr>
                      </m:fPr>
                      <m:num>
                        <m:r>
                          <m:rPr>
                            <m:nor/>
                          </m:rPr>
                          <a:rPr lang="en-US" dirty="0"/>
                          <m:t>4+5+5+5</m:t>
                        </m:r>
                      </m:num>
                      <m:den>
                        <m:r>
                          <a:rPr lang="en-US" i="1">
                            <a:latin typeface="Cambria Math" panose="02040503050406030204" pitchFamily="18" charset="0"/>
                          </a:rPr>
                          <m:t>4</m:t>
                        </m:r>
                      </m:den>
                    </m:f>
                  </m:oMath>
                </a14:m>
                <a:r>
                  <a:rPr lang="en-US" dirty="0"/>
                  <a:t> = 4.75</a:t>
                </a:r>
              </a:p>
            </p:txBody>
          </p:sp>
        </mc:Choice>
        <mc:Fallback xmlns="">
          <p:sp>
            <p:nvSpPr>
              <p:cNvPr id="12" name="TextBox 11">
                <a:extLst>
                  <a:ext uri="{FF2B5EF4-FFF2-40B4-BE49-F238E27FC236}">
                    <a16:creationId xmlns:a16="http://schemas.microsoft.com/office/drawing/2014/main" id="{F056717C-FDD0-7243-BBEF-2A6BF6183AC4}"/>
                  </a:ext>
                </a:extLst>
              </p:cNvPr>
              <p:cNvSpPr txBox="1">
                <a:spLocks noRot="1" noChangeAspect="1" noMove="1" noResize="1" noEditPoints="1" noAdjustHandles="1" noChangeArrowheads="1" noChangeShapeType="1" noTextEdit="1"/>
              </p:cNvSpPr>
              <p:nvPr/>
            </p:nvSpPr>
            <p:spPr>
              <a:xfrm>
                <a:off x="4038600" y="5727700"/>
                <a:ext cx="2870200" cy="800989"/>
              </a:xfrm>
              <a:prstGeom prst="rect">
                <a:avLst/>
              </a:prstGeom>
              <a:blipFill>
                <a:blip r:embed="rId3"/>
                <a:stretch>
                  <a:fillRect l="-2212" t="-4688" b="-3125"/>
                </a:stretch>
              </a:blipFill>
            </p:spPr>
            <p:txBody>
              <a:bodyPr/>
              <a:lstStyle/>
              <a:p>
                <a:r>
                  <a:rPr lang="en-US">
                    <a:noFill/>
                  </a:rPr>
                  <a:t> </a:t>
                </a:r>
              </a:p>
            </p:txBody>
          </p:sp>
        </mc:Fallback>
      </mc:AlternateContent>
      <p:sp>
        <p:nvSpPr>
          <p:cNvPr id="13" name="Slide Number Placeholder 12">
            <a:extLst>
              <a:ext uri="{FF2B5EF4-FFF2-40B4-BE49-F238E27FC236}">
                <a16:creationId xmlns:a16="http://schemas.microsoft.com/office/drawing/2014/main" id="{EF429D8D-68F3-A343-B517-F4BC5A79BE5F}"/>
              </a:ext>
            </a:extLst>
          </p:cNvPr>
          <p:cNvSpPr>
            <a:spLocks noGrp="1"/>
          </p:cNvSpPr>
          <p:nvPr>
            <p:ph type="sldNum" sz="quarter" idx="12"/>
          </p:nvPr>
        </p:nvSpPr>
        <p:spPr/>
        <p:txBody>
          <a:bodyPr/>
          <a:lstStyle/>
          <a:p>
            <a:fld id="{F4BCFB92-56C6-9B42-94C8-29EAF6CF55C3}" type="slidenum">
              <a:rPr lang="en-US" smtClean="0"/>
              <a:t>6</a:t>
            </a:fld>
            <a:endParaRPr lang="en-US"/>
          </a:p>
        </p:txBody>
      </p:sp>
    </p:spTree>
    <p:extLst>
      <p:ext uri="{BB962C8B-B14F-4D97-AF65-F5344CB8AC3E}">
        <p14:creationId xmlns:p14="http://schemas.microsoft.com/office/powerpoint/2010/main" val="211999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76EDA-5338-7346-9900-D8DB82E307BD}"/>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a:latin typeface="Bookman"/>
              </a:rPr>
              <a:t>Features of hybridisation </a:t>
            </a:r>
            <a:endParaRPr lang="en-IN" sz="3200" dirty="0"/>
          </a:p>
        </p:txBody>
      </p:sp>
      <p:sp>
        <p:nvSpPr>
          <p:cNvPr id="4" name="Rectangle 3">
            <a:extLst>
              <a:ext uri="{FF2B5EF4-FFF2-40B4-BE49-F238E27FC236}">
                <a16:creationId xmlns:a16="http://schemas.microsoft.com/office/drawing/2014/main" id="{B843ABEA-332D-A04A-A956-D3BD02FE2C3E}"/>
              </a:ext>
            </a:extLst>
          </p:cNvPr>
          <p:cNvSpPr/>
          <p:nvPr/>
        </p:nvSpPr>
        <p:spPr>
          <a:xfrm>
            <a:off x="1028700" y="988536"/>
            <a:ext cx="7683500" cy="1200329"/>
          </a:xfrm>
          <a:prstGeom prst="rect">
            <a:avLst/>
          </a:prstGeom>
        </p:spPr>
        <p:txBody>
          <a:bodyPr wrap="square">
            <a:spAutoFit/>
          </a:bodyPr>
          <a:lstStyle/>
          <a:p>
            <a:pPr marL="342900" indent="-342900">
              <a:buFont typeface="+mj-lt"/>
              <a:buAutoNum type="arabicParenR"/>
            </a:pPr>
            <a:r>
              <a:rPr lang="en-IN" dirty="0">
                <a:latin typeface="Calibri" panose="020F0502020204030204" pitchFamily="34" charset="0"/>
                <a:cs typeface="Calibri" panose="020F0502020204030204" pitchFamily="34" charset="0"/>
              </a:rPr>
              <a:t>The number of hybrid orbitals is equal to the number of the atomic orbitals that get hybridised. </a:t>
            </a:r>
          </a:p>
          <a:p>
            <a:pPr marL="342900" indent="-342900">
              <a:buFont typeface="+mj-lt"/>
              <a:buAutoNum type="arabicParenR"/>
            </a:pPr>
            <a:endParaRPr lang="en-IN" dirty="0">
              <a:latin typeface="Calibri" panose="020F0502020204030204" pitchFamily="34" charset="0"/>
              <a:cs typeface="Calibri" panose="020F0502020204030204" pitchFamily="34" charset="0"/>
            </a:endParaRPr>
          </a:p>
          <a:p>
            <a:pPr marL="342900" indent="-342900">
              <a:buFont typeface="+mj-lt"/>
              <a:buAutoNum type="arabicParenR"/>
            </a:pPr>
            <a:r>
              <a:rPr lang="en-IN" dirty="0">
                <a:latin typeface="Calibri" panose="020F0502020204030204" pitchFamily="34" charset="0"/>
                <a:cs typeface="Calibri" panose="020F0502020204030204" pitchFamily="34" charset="0"/>
              </a:rPr>
              <a:t>2. The hybridised orbitals are always equivalent in energy and shape. </a:t>
            </a:r>
          </a:p>
        </p:txBody>
      </p:sp>
      <p:pic>
        <p:nvPicPr>
          <p:cNvPr id="5122" name="Picture 2" descr="Solved: My Question Is About Sp3 (hybrid) Orbitals. In The... | Chegg.com">
            <a:extLst>
              <a:ext uri="{FF2B5EF4-FFF2-40B4-BE49-F238E27FC236}">
                <a16:creationId xmlns:a16="http://schemas.microsoft.com/office/drawing/2014/main" id="{8A357B22-6CD1-C741-B34A-240C98143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89" t="56429" r="15138"/>
          <a:stretch/>
        </p:blipFill>
        <p:spPr bwMode="auto">
          <a:xfrm>
            <a:off x="1435100" y="2989877"/>
            <a:ext cx="6489700" cy="2932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EE3D38-D899-A94D-B61A-906AB53B206C}"/>
              </a:ext>
            </a:extLst>
          </p:cNvPr>
          <p:cNvSpPr txBox="1"/>
          <p:nvPr/>
        </p:nvSpPr>
        <p:spPr>
          <a:xfrm>
            <a:off x="2565400" y="6169005"/>
            <a:ext cx="3136900" cy="369332"/>
          </a:xfrm>
          <a:prstGeom prst="rect">
            <a:avLst/>
          </a:prstGeom>
          <a:noFill/>
        </p:spPr>
        <p:txBody>
          <a:bodyPr wrap="square" rtlCol="0">
            <a:spAutoFit/>
          </a:bodyPr>
          <a:lstStyle/>
          <a:p>
            <a:r>
              <a:rPr lang="en-US" b="1" dirty="0"/>
              <a:t>4 Atomic orbitals</a:t>
            </a:r>
          </a:p>
        </p:txBody>
      </p:sp>
      <p:sp>
        <p:nvSpPr>
          <p:cNvPr id="9" name="TextBox 8">
            <a:extLst>
              <a:ext uri="{FF2B5EF4-FFF2-40B4-BE49-F238E27FC236}">
                <a16:creationId xmlns:a16="http://schemas.microsoft.com/office/drawing/2014/main" id="{20E50AD3-D964-A04E-AA55-890F88DC8075}"/>
              </a:ext>
            </a:extLst>
          </p:cNvPr>
          <p:cNvSpPr txBox="1"/>
          <p:nvPr/>
        </p:nvSpPr>
        <p:spPr>
          <a:xfrm>
            <a:off x="5816600" y="6169005"/>
            <a:ext cx="3136900" cy="369332"/>
          </a:xfrm>
          <a:prstGeom prst="rect">
            <a:avLst/>
          </a:prstGeom>
          <a:noFill/>
        </p:spPr>
        <p:txBody>
          <a:bodyPr wrap="square" rtlCol="0">
            <a:spAutoFit/>
          </a:bodyPr>
          <a:lstStyle/>
          <a:p>
            <a:r>
              <a:rPr lang="en-US" b="1" dirty="0"/>
              <a:t>4 Hybrid orbitals</a:t>
            </a:r>
          </a:p>
        </p:txBody>
      </p:sp>
      <p:sp>
        <p:nvSpPr>
          <p:cNvPr id="6" name="TextBox 5">
            <a:extLst>
              <a:ext uri="{FF2B5EF4-FFF2-40B4-BE49-F238E27FC236}">
                <a16:creationId xmlns:a16="http://schemas.microsoft.com/office/drawing/2014/main" id="{0A2E0F34-66C7-CC4A-9DBF-9714F6E1BA47}"/>
              </a:ext>
            </a:extLst>
          </p:cNvPr>
          <p:cNvSpPr txBox="1"/>
          <p:nvPr/>
        </p:nvSpPr>
        <p:spPr>
          <a:xfrm>
            <a:off x="1244600" y="2514600"/>
            <a:ext cx="1041400" cy="369332"/>
          </a:xfrm>
          <a:prstGeom prst="rect">
            <a:avLst/>
          </a:prstGeom>
          <a:noFill/>
        </p:spPr>
        <p:txBody>
          <a:bodyPr wrap="square" rtlCol="0">
            <a:spAutoFit/>
          </a:bodyPr>
          <a:lstStyle/>
          <a:p>
            <a:r>
              <a:rPr lang="en-US" b="1" dirty="0">
                <a:solidFill>
                  <a:srgbClr val="C00000"/>
                </a:solidFill>
              </a:rPr>
              <a:t>CH</a:t>
            </a:r>
            <a:r>
              <a:rPr lang="en-US" b="1" baseline="-25000" dirty="0">
                <a:solidFill>
                  <a:srgbClr val="C00000"/>
                </a:solidFill>
              </a:rPr>
              <a:t>4 </a:t>
            </a:r>
            <a:r>
              <a:rPr lang="en-US" b="1" dirty="0">
                <a:solidFill>
                  <a:srgbClr val="C00000"/>
                </a:solidFill>
              </a:rPr>
              <a:t>:</a:t>
            </a:r>
          </a:p>
        </p:txBody>
      </p:sp>
      <p:grpSp>
        <p:nvGrpSpPr>
          <p:cNvPr id="10" name="Group 9">
            <a:extLst>
              <a:ext uri="{FF2B5EF4-FFF2-40B4-BE49-F238E27FC236}">
                <a16:creationId xmlns:a16="http://schemas.microsoft.com/office/drawing/2014/main" id="{B437E261-27D8-CE44-864B-99E79084FCE3}"/>
              </a:ext>
            </a:extLst>
          </p:cNvPr>
          <p:cNvGrpSpPr/>
          <p:nvPr/>
        </p:nvGrpSpPr>
        <p:grpSpPr>
          <a:xfrm>
            <a:off x="7823200" y="2235200"/>
            <a:ext cx="1219200" cy="1079500"/>
            <a:chOff x="7924800" y="2349500"/>
            <a:chExt cx="1219200" cy="1079500"/>
          </a:xfrm>
        </p:grpSpPr>
        <p:sp>
          <p:nvSpPr>
            <p:cNvPr id="7" name="Rectangular Callout 6">
              <a:extLst>
                <a:ext uri="{FF2B5EF4-FFF2-40B4-BE49-F238E27FC236}">
                  <a16:creationId xmlns:a16="http://schemas.microsoft.com/office/drawing/2014/main" id="{B00B8CE8-D6F5-8B41-B2F6-A615BC0595AB}"/>
                </a:ext>
              </a:extLst>
            </p:cNvPr>
            <p:cNvSpPr/>
            <p:nvPr/>
          </p:nvSpPr>
          <p:spPr>
            <a:xfrm>
              <a:off x="7924800" y="2349500"/>
              <a:ext cx="1219200" cy="1079500"/>
            </a:xfrm>
            <a:prstGeom prst="wedgeRectCallout">
              <a:avLst>
                <a:gd name="adj1" fmla="val -58333"/>
                <a:gd name="adj2" fmla="val 919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4035C8-913E-9B4C-901F-4CE840EF53E6}"/>
                </a:ext>
              </a:extLst>
            </p:cNvPr>
            <p:cNvSpPr txBox="1"/>
            <p:nvPr/>
          </p:nvSpPr>
          <p:spPr>
            <a:xfrm>
              <a:off x="7924800" y="2397155"/>
              <a:ext cx="1219200" cy="923330"/>
            </a:xfrm>
            <a:prstGeom prst="rect">
              <a:avLst/>
            </a:prstGeom>
            <a:noFill/>
          </p:spPr>
          <p:txBody>
            <a:bodyPr wrap="square" rtlCol="0">
              <a:spAutoFit/>
            </a:bodyPr>
            <a:lstStyle/>
            <a:p>
              <a:pPr algn="ctr"/>
              <a:r>
                <a:rPr lang="en-US" b="1" dirty="0">
                  <a:solidFill>
                    <a:srgbClr val="C00000"/>
                  </a:solidFill>
                </a:rPr>
                <a:t>Equivalent energy and shape</a:t>
              </a:r>
            </a:p>
          </p:txBody>
        </p:sp>
      </p:grpSp>
      <p:sp>
        <p:nvSpPr>
          <p:cNvPr id="11" name="Slide Number Placeholder 10">
            <a:extLst>
              <a:ext uri="{FF2B5EF4-FFF2-40B4-BE49-F238E27FC236}">
                <a16:creationId xmlns:a16="http://schemas.microsoft.com/office/drawing/2014/main" id="{3782E8C7-19C3-784B-8FED-DB55B644A7C1}"/>
              </a:ext>
            </a:extLst>
          </p:cNvPr>
          <p:cNvSpPr>
            <a:spLocks noGrp="1"/>
          </p:cNvSpPr>
          <p:nvPr>
            <p:ph type="sldNum" sz="quarter" idx="12"/>
          </p:nvPr>
        </p:nvSpPr>
        <p:spPr/>
        <p:txBody>
          <a:bodyPr/>
          <a:lstStyle/>
          <a:p>
            <a:fld id="{F4BCFB92-56C6-9B42-94C8-29EAF6CF55C3}" type="slidenum">
              <a:rPr lang="en-US" smtClean="0"/>
              <a:t>7</a:t>
            </a:fld>
            <a:endParaRPr lang="en-US"/>
          </a:p>
        </p:txBody>
      </p:sp>
    </p:spTree>
    <p:extLst>
      <p:ext uri="{BB962C8B-B14F-4D97-AF65-F5344CB8AC3E}">
        <p14:creationId xmlns:p14="http://schemas.microsoft.com/office/powerpoint/2010/main" val="39257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65216-43C8-164F-83EE-6F83AD8A80AB}"/>
              </a:ext>
            </a:extLst>
          </p:cNvPr>
          <p:cNvSpPr/>
          <p:nvPr/>
        </p:nvSpPr>
        <p:spPr>
          <a:xfrm>
            <a:off x="609600" y="777439"/>
            <a:ext cx="8534400" cy="1754326"/>
          </a:xfrm>
          <a:prstGeom prst="rect">
            <a:avLst/>
          </a:prstGeom>
        </p:spPr>
        <p:txBody>
          <a:bodyPr wrap="square">
            <a:spAutoFit/>
          </a:bodyPr>
          <a:lstStyle/>
          <a:p>
            <a:pPr marL="342900" indent="-342900">
              <a:buFont typeface="+mj-lt"/>
              <a:buAutoNum type="arabicParenR" startAt="3"/>
            </a:pPr>
            <a:r>
              <a:rPr lang="en-IN" dirty="0">
                <a:latin typeface="Calibri" panose="020F0502020204030204" pitchFamily="34" charset="0"/>
                <a:cs typeface="Calibri" panose="020F0502020204030204" pitchFamily="34" charset="0"/>
              </a:rPr>
              <a:t>The hybrid orbitals are more effective in forming stable bonds than the pure atomic orbitals.</a:t>
            </a:r>
          </a:p>
          <a:p>
            <a:pPr marL="342900" indent="-342900">
              <a:buFont typeface="+mj-lt"/>
              <a:buAutoNum type="arabicParenR" startAt="3"/>
            </a:pPr>
            <a:endParaRPr lang="en-IN" dirty="0">
              <a:latin typeface="Calibri" panose="020F0502020204030204" pitchFamily="34" charset="0"/>
              <a:cs typeface="Calibri" panose="020F0502020204030204" pitchFamily="34" charset="0"/>
            </a:endParaRPr>
          </a:p>
          <a:p>
            <a:pPr marL="342900" indent="-342900">
              <a:buFont typeface="+mj-lt"/>
              <a:buAutoNum type="arabicParenR" startAt="3"/>
            </a:pPr>
            <a:r>
              <a:rPr lang="en-IN" dirty="0">
                <a:latin typeface="Calibri" panose="020F0502020204030204" pitchFamily="34" charset="0"/>
                <a:cs typeface="Calibri" panose="020F0502020204030204" pitchFamily="34" charset="0"/>
              </a:rPr>
              <a:t>These hybrid orbitals are directed in space in some preferred direction to have minimum repulsion between electron pairs and thus a stable arrangement. Therefore, the type of hybridisation indicates the geometry of the molecules. </a:t>
            </a:r>
          </a:p>
        </p:txBody>
      </p:sp>
      <p:sp>
        <p:nvSpPr>
          <p:cNvPr id="3" name="TextBox 2">
            <a:extLst>
              <a:ext uri="{FF2B5EF4-FFF2-40B4-BE49-F238E27FC236}">
                <a16:creationId xmlns:a16="http://schemas.microsoft.com/office/drawing/2014/main" id="{E092425B-D395-F945-8647-DD01AA587A8E}"/>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a:latin typeface="Bookman"/>
              </a:rPr>
              <a:t>Features of hybridisation </a:t>
            </a:r>
            <a:endParaRPr lang="en-IN" sz="3200" dirty="0"/>
          </a:p>
        </p:txBody>
      </p:sp>
      <p:pic>
        <p:nvPicPr>
          <p:cNvPr id="6146" name="Picture 2" descr="Shapes of Hybrid-Orbitals">
            <a:extLst>
              <a:ext uri="{FF2B5EF4-FFF2-40B4-BE49-F238E27FC236}">
                <a16:creationId xmlns:a16="http://schemas.microsoft.com/office/drawing/2014/main" id="{C961439D-C944-C242-AEF0-C05E62CC3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658" y="3178611"/>
            <a:ext cx="7544283" cy="2520000"/>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4" name="Slide Number Placeholder 3">
            <a:extLst>
              <a:ext uri="{FF2B5EF4-FFF2-40B4-BE49-F238E27FC236}">
                <a16:creationId xmlns:a16="http://schemas.microsoft.com/office/drawing/2014/main" id="{9725AB2F-D4A1-764B-9F4B-3C72605E8019}"/>
              </a:ext>
            </a:extLst>
          </p:cNvPr>
          <p:cNvSpPr>
            <a:spLocks noGrp="1"/>
          </p:cNvSpPr>
          <p:nvPr>
            <p:ph type="sldNum" sz="quarter" idx="12"/>
          </p:nvPr>
        </p:nvSpPr>
        <p:spPr/>
        <p:txBody>
          <a:bodyPr/>
          <a:lstStyle/>
          <a:p>
            <a:fld id="{F4BCFB92-56C6-9B42-94C8-29EAF6CF55C3}" type="slidenum">
              <a:rPr lang="en-US" smtClean="0"/>
              <a:t>8</a:t>
            </a:fld>
            <a:endParaRPr lang="en-US"/>
          </a:p>
        </p:txBody>
      </p:sp>
    </p:spTree>
    <p:extLst>
      <p:ext uri="{BB962C8B-B14F-4D97-AF65-F5344CB8AC3E}">
        <p14:creationId xmlns:p14="http://schemas.microsoft.com/office/powerpoint/2010/main" val="9190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308D6-2B19-D04F-8FC9-D2172852F943}"/>
              </a:ext>
            </a:extLst>
          </p:cNvPr>
          <p:cNvSpPr txBox="1"/>
          <p:nvPr/>
        </p:nvSpPr>
        <p:spPr>
          <a:xfrm>
            <a:off x="0" y="12113"/>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3200" b="1" i="1" dirty="0">
                <a:latin typeface="Bookman"/>
              </a:rPr>
              <a:t>Conditions for hybridisation </a:t>
            </a:r>
          </a:p>
        </p:txBody>
      </p:sp>
      <p:sp>
        <p:nvSpPr>
          <p:cNvPr id="3" name="Rectangle 2">
            <a:extLst>
              <a:ext uri="{FF2B5EF4-FFF2-40B4-BE49-F238E27FC236}">
                <a16:creationId xmlns:a16="http://schemas.microsoft.com/office/drawing/2014/main" id="{E60EF250-46C8-B246-B461-6B649F613D32}"/>
              </a:ext>
            </a:extLst>
          </p:cNvPr>
          <p:cNvSpPr/>
          <p:nvPr/>
        </p:nvSpPr>
        <p:spPr>
          <a:xfrm>
            <a:off x="622300" y="943739"/>
            <a:ext cx="7937500" cy="2308324"/>
          </a:xfrm>
          <a:prstGeom prst="rect">
            <a:avLst/>
          </a:prstGeom>
        </p:spPr>
        <p:txBody>
          <a:bodyPr wrap="square">
            <a:spAutoFit/>
          </a:bodyPr>
          <a:lstStyle/>
          <a:p>
            <a:pPr marL="400050" indent="-400050">
              <a:buAutoNum type="romanLcParenBoth"/>
            </a:pPr>
            <a:r>
              <a:rPr lang="en-IN" dirty="0">
                <a:latin typeface="Calibri" panose="020F0502020204030204" pitchFamily="34" charset="0"/>
                <a:cs typeface="Calibri" panose="020F0502020204030204" pitchFamily="34" charset="0"/>
              </a:rPr>
              <a:t>The orbitals present in the valence shell of the atom are hybridised. </a:t>
            </a:r>
          </a:p>
          <a:p>
            <a:pPr marL="400050" indent="-400050">
              <a:buAutoNum type="romanLcParenBoth"/>
            </a:pPr>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(ii) The orbitals undergoing hybridisation should have almost equal energy. </a:t>
            </a:r>
          </a:p>
          <a:p>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(iii)Promotion of electron is not essential condition prior to hybridisation. </a:t>
            </a:r>
          </a:p>
          <a:p>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(iv) It is not necessary that only half filled orbitals participate in hybridisation. In some cases, even filled orbitals of valence shell take part in hybridisation. </a:t>
            </a:r>
          </a:p>
        </p:txBody>
      </p:sp>
      <p:pic>
        <p:nvPicPr>
          <p:cNvPr id="7170" name="Picture 2" descr="Chemistry - Molecular Structure (39 of 45) Hybridization with Free Electron  Pair - Ammonia - NH3 - YouTube">
            <a:extLst>
              <a:ext uri="{FF2B5EF4-FFF2-40B4-BE49-F238E27FC236}">
                <a16:creationId xmlns:a16="http://schemas.microsoft.com/office/drawing/2014/main" id="{3A5121DB-8A15-5E4D-A32C-0D8C8590F8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76" b="20377"/>
          <a:stretch/>
        </p:blipFill>
        <p:spPr bwMode="auto">
          <a:xfrm>
            <a:off x="1524000" y="3429000"/>
            <a:ext cx="6096000" cy="3120262"/>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 name="Slide Number Placeholder 3">
            <a:extLst>
              <a:ext uri="{FF2B5EF4-FFF2-40B4-BE49-F238E27FC236}">
                <a16:creationId xmlns:a16="http://schemas.microsoft.com/office/drawing/2014/main" id="{9A29B6F5-C30C-5D4E-B056-5E550914A088}"/>
              </a:ext>
            </a:extLst>
          </p:cNvPr>
          <p:cNvSpPr>
            <a:spLocks noGrp="1"/>
          </p:cNvSpPr>
          <p:nvPr>
            <p:ph type="sldNum" sz="quarter" idx="12"/>
          </p:nvPr>
        </p:nvSpPr>
        <p:spPr/>
        <p:txBody>
          <a:bodyPr/>
          <a:lstStyle/>
          <a:p>
            <a:fld id="{F4BCFB92-56C6-9B42-94C8-29EAF6CF55C3}" type="slidenum">
              <a:rPr lang="en-US" smtClean="0"/>
              <a:t>9</a:t>
            </a:fld>
            <a:endParaRPr lang="en-US"/>
          </a:p>
        </p:txBody>
      </p:sp>
    </p:spTree>
    <p:extLst>
      <p:ext uri="{BB962C8B-B14F-4D97-AF65-F5344CB8AC3E}">
        <p14:creationId xmlns:p14="http://schemas.microsoft.com/office/powerpoint/2010/main" val="42693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4209</TotalTime>
  <Words>697</Words>
  <Application>Microsoft Macintosh PowerPoint</Application>
  <PresentationFormat>On-screen Show (4:3)</PresentationFormat>
  <Paragraphs>107</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Algerian</vt:lpstr>
      <vt:lpstr>Arial</vt:lpstr>
      <vt:lpstr>Bookman</vt:lpstr>
      <vt:lpstr>Calibri</vt:lpstr>
      <vt:lpstr>Calibri Light</vt:lpstr>
      <vt:lpstr>Cambria Math</vt:lpstr>
      <vt:lpstr>Cavolini</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Jusaina Eyyathiyil</dc:creator>
  <cp:lastModifiedBy>Jusaina Eyyathiyil</cp:lastModifiedBy>
  <cp:revision>30</cp:revision>
  <dcterms:created xsi:type="dcterms:W3CDTF">2021-01-25T12:02:43Z</dcterms:created>
  <dcterms:modified xsi:type="dcterms:W3CDTF">2022-04-01T06:31:25Z</dcterms:modified>
</cp:coreProperties>
</file>