
<file path=[Content_Types].xml><?xml version="1.0" encoding="utf-8"?>
<Types xmlns="http://schemas.openxmlformats.org/package/2006/content-types">
  <Default Extension="gif" ContentType="image/gif"/>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7" r:id="rId2"/>
    <p:sldId id="258" r:id="rId3"/>
    <p:sldId id="259" r:id="rId4"/>
    <p:sldId id="260" r:id="rId5"/>
    <p:sldId id="261" r:id="rId6"/>
    <p:sldId id="262" r:id="rId7"/>
    <p:sldId id="264" r:id="rId8"/>
    <p:sldId id="265" r:id="rId9"/>
    <p:sldId id="266" r:id="rId10"/>
    <p:sldId id="267" r:id="rId11"/>
    <p:sldId id="271" r:id="rId12"/>
    <p:sldId id="263" r:id="rId13"/>
    <p:sldId id="268" r:id="rId14"/>
    <p:sldId id="270"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02FE"/>
    <a:srgbClr val="FD7E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46"/>
  </p:normalViewPr>
  <p:slideViewPr>
    <p:cSldViewPr snapToGrid="0" snapToObjects="1" showGuides="1">
      <p:cViewPr varScale="1">
        <p:scale>
          <a:sx n="104" d="100"/>
          <a:sy n="104" d="100"/>
        </p:scale>
        <p:origin x="584" y="192"/>
      </p:cViewPr>
      <p:guideLst>
        <p:guide orient="horz" pos="213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AB79CE-D970-4615-ADBD-A50DDD969323}"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49539D95-3A17-4821-AA0B-7F6AC080EA74}">
      <dgm:prSet/>
      <dgm:spPr/>
      <dgm:t>
        <a:bodyPr/>
        <a:lstStyle/>
        <a:p>
          <a:r>
            <a:rPr lang="en-IN" b="1" dirty="0"/>
            <a:t> System and Surroundings</a:t>
          </a:r>
          <a:endParaRPr lang="en-US" b="1" dirty="0"/>
        </a:p>
      </dgm:t>
    </dgm:pt>
    <dgm:pt modelId="{C941C476-A222-4A54-8EEB-B650E8D93B40}" type="parTrans" cxnId="{E257DE62-F37F-4E91-8D31-3E20974EA455}">
      <dgm:prSet/>
      <dgm:spPr/>
      <dgm:t>
        <a:bodyPr/>
        <a:lstStyle/>
        <a:p>
          <a:endParaRPr lang="en-US" b="1"/>
        </a:p>
      </dgm:t>
    </dgm:pt>
    <dgm:pt modelId="{86FD2668-C599-41FD-A7D3-F60D3E029D0C}" type="sibTrans" cxnId="{E257DE62-F37F-4E91-8D31-3E20974EA455}">
      <dgm:prSet/>
      <dgm:spPr/>
      <dgm:t>
        <a:bodyPr/>
        <a:lstStyle/>
        <a:p>
          <a:endParaRPr lang="en-US" b="1"/>
        </a:p>
      </dgm:t>
    </dgm:pt>
    <dgm:pt modelId="{DFE41212-F773-49A6-A6A6-2E0ACEA740A5}">
      <dgm:prSet/>
      <dgm:spPr/>
      <dgm:t>
        <a:bodyPr/>
        <a:lstStyle/>
        <a:p>
          <a:r>
            <a:rPr lang="en-IN" b="1" dirty="0"/>
            <a:t>Types of the System</a:t>
          </a:r>
          <a:endParaRPr lang="en-US" b="1" dirty="0"/>
        </a:p>
      </dgm:t>
    </dgm:pt>
    <dgm:pt modelId="{A4F8AD66-C404-49FA-B329-C0C80C1286E2}" type="parTrans" cxnId="{691FBDD5-FC71-4CDC-A2DB-C80466E9CF57}">
      <dgm:prSet/>
      <dgm:spPr/>
      <dgm:t>
        <a:bodyPr/>
        <a:lstStyle/>
        <a:p>
          <a:endParaRPr lang="en-US" b="1"/>
        </a:p>
      </dgm:t>
    </dgm:pt>
    <dgm:pt modelId="{F82E9165-6111-4EB0-B014-AC3CD5393E22}" type="sibTrans" cxnId="{691FBDD5-FC71-4CDC-A2DB-C80466E9CF57}">
      <dgm:prSet/>
      <dgm:spPr/>
      <dgm:t>
        <a:bodyPr/>
        <a:lstStyle/>
        <a:p>
          <a:endParaRPr lang="en-US" b="1"/>
        </a:p>
      </dgm:t>
    </dgm:pt>
    <dgm:pt modelId="{0E43BED4-6C78-4F38-B4B2-392E109CEFE8}">
      <dgm:prSet/>
      <dgm:spPr/>
      <dgm:t>
        <a:bodyPr/>
        <a:lstStyle/>
        <a:p>
          <a:r>
            <a:rPr lang="en-IN" b="1" dirty="0"/>
            <a:t>The State of the System</a:t>
          </a:r>
          <a:endParaRPr lang="en-US" b="1" dirty="0"/>
        </a:p>
      </dgm:t>
    </dgm:pt>
    <dgm:pt modelId="{7E09EB42-9A3E-4596-8E6C-F8BDED0ADD50}" type="parTrans" cxnId="{ADE2C351-D0EC-426F-8AD1-F34A6CDDB38A}">
      <dgm:prSet/>
      <dgm:spPr/>
      <dgm:t>
        <a:bodyPr/>
        <a:lstStyle/>
        <a:p>
          <a:endParaRPr lang="en-US" b="1"/>
        </a:p>
      </dgm:t>
    </dgm:pt>
    <dgm:pt modelId="{C6EF63E6-3C8E-41C1-8F51-8311DF420CFA}" type="sibTrans" cxnId="{ADE2C351-D0EC-426F-8AD1-F34A6CDDB38A}">
      <dgm:prSet/>
      <dgm:spPr/>
      <dgm:t>
        <a:bodyPr/>
        <a:lstStyle/>
        <a:p>
          <a:endParaRPr lang="en-US" b="1"/>
        </a:p>
      </dgm:t>
    </dgm:pt>
    <dgm:pt modelId="{43D69F40-041D-4CD6-8C4D-CCA6C923FD91}">
      <dgm:prSet/>
      <dgm:spPr/>
      <dgm:t>
        <a:bodyPr/>
        <a:lstStyle/>
        <a:p>
          <a:r>
            <a:rPr lang="en-IN" b="1" dirty="0"/>
            <a:t>The Internal Energy </a:t>
          </a:r>
          <a:endParaRPr lang="en-US" b="1" dirty="0"/>
        </a:p>
      </dgm:t>
    </dgm:pt>
    <dgm:pt modelId="{9129EF0E-938A-4101-A4C4-7B5F873D05F9}" type="parTrans" cxnId="{D26C7222-1ACF-4A02-BC50-AAFCF335F775}">
      <dgm:prSet/>
      <dgm:spPr/>
      <dgm:t>
        <a:bodyPr/>
        <a:lstStyle/>
        <a:p>
          <a:endParaRPr lang="en-US" b="1"/>
        </a:p>
      </dgm:t>
    </dgm:pt>
    <dgm:pt modelId="{349FCAE6-4BF3-4744-99E4-391913A920CA}" type="sibTrans" cxnId="{D26C7222-1ACF-4A02-BC50-AAFCF335F775}">
      <dgm:prSet/>
      <dgm:spPr/>
      <dgm:t>
        <a:bodyPr/>
        <a:lstStyle/>
        <a:p>
          <a:endParaRPr lang="en-US" b="1"/>
        </a:p>
      </dgm:t>
    </dgm:pt>
    <dgm:pt modelId="{D12D9D08-8602-4310-8B45-753930AE4962}">
      <dgm:prSet/>
      <dgm:spPr/>
      <dgm:t>
        <a:bodyPr/>
        <a:lstStyle/>
        <a:p>
          <a:r>
            <a:rPr lang="en-US" b="1" dirty="0"/>
            <a:t>Work and heat</a:t>
          </a:r>
        </a:p>
      </dgm:t>
    </dgm:pt>
    <dgm:pt modelId="{C16C12AE-64F6-4E87-98D5-F633E00D341F}" type="parTrans" cxnId="{6C43FDBF-63E9-4979-9DEE-B14424833F47}">
      <dgm:prSet/>
      <dgm:spPr/>
      <dgm:t>
        <a:bodyPr/>
        <a:lstStyle/>
        <a:p>
          <a:endParaRPr lang="en-US" b="1"/>
        </a:p>
      </dgm:t>
    </dgm:pt>
    <dgm:pt modelId="{6A2D2E4B-E33D-4583-902D-D81A9274C7F7}" type="sibTrans" cxnId="{6C43FDBF-63E9-4979-9DEE-B14424833F47}">
      <dgm:prSet/>
      <dgm:spPr/>
      <dgm:t>
        <a:bodyPr/>
        <a:lstStyle/>
        <a:p>
          <a:endParaRPr lang="en-US" b="1"/>
        </a:p>
      </dgm:t>
    </dgm:pt>
    <dgm:pt modelId="{FD72EF2C-81E2-44F9-AB93-6A32EA351043}">
      <dgm:prSet/>
      <dgm:spPr/>
      <dgm:t>
        <a:bodyPr/>
        <a:lstStyle/>
        <a:p>
          <a:r>
            <a:rPr lang="en-US" b="1"/>
            <a:t>Worksheet</a:t>
          </a:r>
        </a:p>
      </dgm:t>
    </dgm:pt>
    <dgm:pt modelId="{6AD24909-9931-479E-B204-584BCC8A18AA}" type="parTrans" cxnId="{4EFA8A65-C5E6-424B-87BE-820F51037A11}">
      <dgm:prSet/>
      <dgm:spPr/>
      <dgm:t>
        <a:bodyPr/>
        <a:lstStyle/>
        <a:p>
          <a:endParaRPr lang="en-US" b="1"/>
        </a:p>
      </dgm:t>
    </dgm:pt>
    <dgm:pt modelId="{447F3B0A-5B28-4053-9B7D-8BA1CE2C4978}" type="sibTrans" cxnId="{4EFA8A65-C5E6-424B-87BE-820F51037A11}">
      <dgm:prSet/>
      <dgm:spPr/>
      <dgm:t>
        <a:bodyPr/>
        <a:lstStyle/>
        <a:p>
          <a:endParaRPr lang="en-US" b="1"/>
        </a:p>
      </dgm:t>
    </dgm:pt>
    <dgm:pt modelId="{6A693BEB-9414-6347-B874-4BF94FF89B06}" type="pres">
      <dgm:prSet presAssocID="{79AB79CE-D970-4615-ADBD-A50DDD969323}" presName="linear" presStyleCnt="0">
        <dgm:presLayoutVars>
          <dgm:dir/>
          <dgm:animLvl val="lvl"/>
          <dgm:resizeHandles val="exact"/>
        </dgm:presLayoutVars>
      </dgm:prSet>
      <dgm:spPr/>
    </dgm:pt>
    <dgm:pt modelId="{1E6899C8-CDAD-8647-BF9A-BA7D32026036}" type="pres">
      <dgm:prSet presAssocID="{49539D95-3A17-4821-AA0B-7F6AC080EA74}" presName="parentLin" presStyleCnt="0"/>
      <dgm:spPr/>
    </dgm:pt>
    <dgm:pt modelId="{151977A1-4533-4047-9336-3F0243D91176}" type="pres">
      <dgm:prSet presAssocID="{49539D95-3A17-4821-AA0B-7F6AC080EA74}" presName="parentLeftMargin" presStyleLbl="node1" presStyleIdx="0" presStyleCnt="6"/>
      <dgm:spPr/>
    </dgm:pt>
    <dgm:pt modelId="{DC0D2E43-430D-FB4D-8ADA-18FD5F529E0E}" type="pres">
      <dgm:prSet presAssocID="{49539D95-3A17-4821-AA0B-7F6AC080EA74}" presName="parentText" presStyleLbl="node1" presStyleIdx="0" presStyleCnt="6">
        <dgm:presLayoutVars>
          <dgm:chMax val="0"/>
          <dgm:bulletEnabled val="1"/>
        </dgm:presLayoutVars>
      </dgm:prSet>
      <dgm:spPr/>
    </dgm:pt>
    <dgm:pt modelId="{2F0FC87B-238D-104D-B7E8-7A106FE41FAC}" type="pres">
      <dgm:prSet presAssocID="{49539D95-3A17-4821-AA0B-7F6AC080EA74}" presName="negativeSpace" presStyleCnt="0"/>
      <dgm:spPr/>
    </dgm:pt>
    <dgm:pt modelId="{3BA6802F-60DD-4A43-9B05-06F718FCE67C}" type="pres">
      <dgm:prSet presAssocID="{49539D95-3A17-4821-AA0B-7F6AC080EA74}" presName="childText" presStyleLbl="conFgAcc1" presStyleIdx="0" presStyleCnt="6">
        <dgm:presLayoutVars>
          <dgm:bulletEnabled val="1"/>
        </dgm:presLayoutVars>
      </dgm:prSet>
      <dgm:spPr/>
    </dgm:pt>
    <dgm:pt modelId="{891E3E71-FC19-0F4C-AE89-0E91542E7205}" type="pres">
      <dgm:prSet presAssocID="{86FD2668-C599-41FD-A7D3-F60D3E029D0C}" presName="spaceBetweenRectangles" presStyleCnt="0"/>
      <dgm:spPr/>
    </dgm:pt>
    <dgm:pt modelId="{E266DD3F-0F6E-C344-83A3-36CBEF0FCCBB}" type="pres">
      <dgm:prSet presAssocID="{DFE41212-F773-49A6-A6A6-2E0ACEA740A5}" presName="parentLin" presStyleCnt="0"/>
      <dgm:spPr/>
    </dgm:pt>
    <dgm:pt modelId="{53334A38-D424-A44A-A51B-02EE1F1974B8}" type="pres">
      <dgm:prSet presAssocID="{DFE41212-F773-49A6-A6A6-2E0ACEA740A5}" presName="parentLeftMargin" presStyleLbl="node1" presStyleIdx="0" presStyleCnt="6"/>
      <dgm:spPr/>
    </dgm:pt>
    <dgm:pt modelId="{2E74EBCE-1F2B-8A40-94C4-AD915342B0DF}" type="pres">
      <dgm:prSet presAssocID="{DFE41212-F773-49A6-A6A6-2E0ACEA740A5}" presName="parentText" presStyleLbl="node1" presStyleIdx="1" presStyleCnt="6">
        <dgm:presLayoutVars>
          <dgm:chMax val="0"/>
          <dgm:bulletEnabled val="1"/>
        </dgm:presLayoutVars>
      </dgm:prSet>
      <dgm:spPr/>
    </dgm:pt>
    <dgm:pt modelId="{2137A3CB-72C6-8148-A29A-E74D9C2D55AA}" type="pres">
      <dgm:prSet presAssocID="{DFE41212-F773-49A6-A6A6-2E0ACEA740A5}" presName="negativeSpace" presStyleCnt="0"/>
      <dgm:spPr/>
    </dgm:pt>
    <dgm:pt modelId="{79B49B54-227C-7C46-B519-49C3C6A4A66F}" type="pres">
      <dgm:prSet presAssocID="{DFE41212-F773-49A6-A6A6-2E0ACEA740A5}" presName="childText" presStyleLbl="conFgAcc1" presStyleIdx="1" presStyleCnt="6">
        <dgm:presLayoutVars>
          <dgm:bulletEnabled val="1"/>
        </dgm:presLayoutVars>
      </dgm:prSet>
      <dgm:spPr/>
    </dgm:pt>
    <dgm:pt modelId="{6C9DB918-1C85-4848-BF33-9602997CD93F}" type="pres">
      <dgm:prSet presAssocID="{F82E9165-6111-4EB0-B014-AC3CD5393E22}" presName="spaceBetweenRectangles" presStyleCnt="0"/>
      <dgm:spPr/>
    </dgm:pt>
    <dgm:pt modelId="{01548F0C-7E5D-F242-BD37-BDCF4792457A}" type="pres">
      <dgm:prSet presAssocID="{0E43BED4-6C78-4F38-B4B2-392E109CEFE8}" presName="parentLin" presStyleCnt="0"/>
      <dgm:spPr/>
    </dgm:pt>
    <dgm:pt modelId="{C6DED848-0713-C741-A31B-6C3691397F78}" type="pres">
      <dgm:prSet presAssocID="{0E43BED4-6C78-4F38-B4B2-392E109CEFE8}" presName="parentLeftMargin" presStyleLbl="node1" presStyleIdx="1" presStyleCnt="6"/>
      <dgm:spPr/>
    </dgm:pt>
    <dgm:pt modelId="{39894D7A-0443-A94B-8997-909D9672089D}" type="pres">
      <dgm:prSet presAssocID="{0E43BED4-6C78-4F38-B4B2-392E109CEFE8}" presName="parentText" presStyleLbl="node1" presStyleIdx="2" presStyleCnt="6">
        <dgm:presLayoutVars>
          <dgm:chMax val="0"/>
          <dgm:bulletEnabled val="1"/>
        </dgm:presLayoutVars>
      </dgm:prSet>
      <dgm:spPr/>
    </dgm:pt>
    <dgm:pt modelId="{450E6E41-AD79-AC46-8F4A-7F8248AF398C}" type="pres">
      <dgm:prSet presAssocID="{0E43BED4-6C78-4F38-B4B2-392E109CEFE8}" presName="negativeSpace" presStyleCnt="0"/>
      <dgm:spPr/>
    </dgm:pt>
    <dgm:pt modelId="{D808920B-CA32-5740-9C54-3FBE49357D3D}" type="pres">
      <dgm:prSet presAssocID="{0E43BED4-6C78-4F38-B4B2-392E109CEFE8}" presName="childText" presStyleLbl="conFgAcc1" presStyleIdx="2" presStyleCnt="6">
        <dgm:presLayoutVars>
          <dgm:bulletEnabled val="1"/>
        </dgm:presLayoutVars>
      </dgm:prSet>
      <dgm:spPr/>
    </dgm:pt>
    <dgm:pt modelId="{E995485D-2050-554B-BFB2-691D73B6B49E}" type="pres">
      <dgm:prSet presAssocID="{C6EF63E6-3C8E-41C1-8F51-8311DF420CFA}" presName="spaceBetweenRectangles" presStyleCnt="0"/>
      <dgm:spPr/>
    </dgm:pt>
    <dgm:pt modelId="{7E2A73D9-0C23-5B47-BAC0-8DAA5906BC58}" type="pres">
      <dgm:prSet presAssocID="{43D69F40-041D-4CD6-8C4D-CCA6C923FD91}" presName="parentLin" presStyleCnt="0"/>
      <dgm:spPr/>
    </dgm:pt>
    <dgm:pt modelId="{F8DC888F-E1CF-5E42-AD6B-A2F284A856B7}" type="pres">
      <dgm:prSet presAssocID="{43D69F40-041D-4CD6-8C4D-CCA6C923FD91}" presName="parentLeftMargin" presStyleLbl="node1" presStyleIdx="2" presStyleCnt="6"/>
      <dgm:spPr/>
    </dgm:pt>
    <dgm:pt modelId="{B3CD422D-4733-8243-8EBA-8A1E6C90A7AF}" type="pres">
      <dgm:prSet presAssocID="{43D69F40-041D-4CD6-8C4D-CCA6C923FD91}" presName="parentText" presStyleLbl="node1" presStyleIdx="3" presStyleCnt="6">
        <dgm:presLayoutVars>
          <dgm:chMax val="0"/>
          <dgm:bulletEnabled val="1"/>
        </dgm:presLayoutVars>
      </dgm:prSet>
      <dgm:spPr/>
    </dgm:pt>
    <dgm:pt modelId="{2CBE9E8A-E3A4-B640-B20A-2565476BEE8E}" type="pres">
      <dgm:prSet presAssocID="{43D69F40-041D-4CD6-8C4D-CCA6C923FD91}" presName="negativeSpace" presStyleCnt="0"/>
      <dgm:spPr/>
    </dgm:pt>
    <dgm:pt modelId="{1BF95485-5296-7347-B0EF-A0551AD173BB}" type="pres">
      <dgm:prSet presAssocID="{43D69F40-041D-4CD6-8C4D-CCA6C923FD91}" presName="childText" presStyleLbl="conFgAcc1" presStyleIdx="3" presStyleCnt="6">
        <dgm:presLayoutVars>
          <dgm:bulletEnabled val="1"/>
        </dgm:presLayoutVars>
      </dgm:prSet>
      <dgm:spPr/>
    </dgm:pt>
    <dgm:pt modelId="{EFF1F99F-8C3F-5443-935E-C439B3123332}" type="pres">
      <dgm:prSet presAssocID="{349FCAE6-4BF3-4744-99E4-391913A920CA}" presName="spaceBetweenRectangles" presStyleCnt="0"/>
      <dgm:spPr/>
    </dgm:pt>
    <dgm:pt modelId="{F99FDEA9-E218-AA4F-B32D-5C2F5B2DFDB1}" type="pres">
      <dgm:prSet presAssocID="{D12D9D08-8602-4310-8B45-753930AE4962}" presName="parentLin" presStyleCnt="0"/>
      <dgm:spPr/>
    </dgm:pt>
    <dgm:pt modelId="{2E6F4DE4-CF35-ED4D-83F8-B388B7206DDC}" type="pres">
      <dgm:prSet presAssocID="{D12D9D08-8602-4310-8B45-753930AE4962}" presName="parentLeftMargin" presStyleLbl="node1" presStyleIdx="3" presStyleCnt="6"/>
      <dgm:spPr/>
    </dgm:pt>
    <dgm:pt modelId="{6BAEA9BF-D2BC-C040-8273-C909C67EEFB4}" type="pres">
      <dgm:prSet presAssocID="{D12D9D08-8602-4310-8B45-753930AE4962}" presName="parentText" presStyleLbl="node1" presStyleIdx="4" presStyleCnt="6">
        <dgm:presLayoutVars>
          <dgm:chMax val="0"/>
          <dgm:bulletEnabled val="1"/>
        </dgm:presLayoutVars>
      </dgm:prSet>
      <dgm:spPr/>
    </dgm:pt>
    <dgm:pt modelId="{61849307-5755-8346-A6D6-BB7440CF8F5C}" type="pres">
      <dgm:prSet presAssocID="{D12D9D08-8602-4310-8B45-753930AE4962}" presName="negativeSpace" presStyleCnt="0"/>
      <dgm:spPr/>
    </dgm:pt>
    <dgm:pt modelId="{10D44E4E-9A96-0840-AA31-E48F5EEB8C51}" type="pres">
      <dgm:prSet presAssocID="{D12D9D08-8602-4310-8B45-753930AE4962}" presName="childText" presStyleLbl="conFgAcc1" presStyleIdx="4" presStyleCnt="6">
        <dgm:presLayoutVars>
          <dgm:bulletEnabled val="1"/>
        </dgm:presLayoutVars>
      </dgm:prSet>
      <dgm:spPr/>
    </dgm:pt>
    <dgm:pt modelId="{F1A3C086-A878-DE44-A95D-3D5599B6BA9A}" type="pres">
      <dgm:prSet presAssocID="{6A2D2E4B-E33D-4583-902D-D81A9274C7F7}" presName="spaceBetweenRectangles" presStyleCnt="0"/>
      <dgm:spPr/>
    </dgm:pt>
    <dgm:pt modelId="{4125BA82-36EE-234C-8AF0-62DB9626A54F}" type="pres">
      <dgm:prSet presAssocID="{FD72EF2C-81E2-44F9-AB93-6A32EA351043}" presName="parentLin" presStyleCnt="0"/>
      <dgm:spPr/>
    </dgm:pt>
    <dgm:pt modelId="{10DF19F3-C4AD-6447-B688-379C2503F6CE}" type="pres">
      <dgm:prSet presAssocID="{FD72EF2C-81E2-44F9-AB93-6A32EA351043}" presName="parentLeftMargin" presStyleLbl="node1" presStyleIdx="4" presStyleCnt="6"/>
      <dgm:spPr/>
    </dgm:pt>
    <dgm:pt modelId="{392F9A1A-2820-1B48-9B80-A1DCB8979813}" type="pres">
      <dgm:prSet presAssocID="{FD72EF2C-81E2-44F9-AB93-6A32EA351043}" presName="parentText" presStyleLbl="node1" presStyleIdx="5" presStyleCnt="6">
        <dgm:presLayoutVars>
          <dgm:chMax val="0"/>
          <dgm:bulletEnabled val="1"/>
        </dgm:presLayoutVars>
      </dgm:prSet>
      <dgm:spPr/>
    </dgm:pt>
    <dgm:pt modelId="{D06463D3-286E-BE49-915E-CD1854180271}" type="pres">
      <dgm:prSet presAssocID="{FD72EF2C-81E2-44F9-AB93-6A32EA351043}" presName="negativeSpace" presStyleCnt="0"/>
      <dgm:spPr/>
    </dgm:pt>
    <dgm:pt modelId="{111C7754-FAF9-0E48-A7A9-78AE0239E8B0}" type="pres">
      <dgm:prSet presAssocID="{FD72EF2C-81E2-44F9-AB93-6A32EA351043}" presName="childText" presStyleLbl="conFgAcc1" presStyleIdx="5" presStyleCnt="6">
        <dgm:presLayoutVars>
          <dgm:bulletEnabled val="1"/>
        </dgm:presLayoutVars>
      </dgm:prSet>
      <dgm:spPr/>
    </dgm:pt>
  </dgm:ptLst>
  <dgm:cxnLst>
    <dgm:cxn modelId="{D26C7222-1ACF-4A02-BC50-AAFCF335F775}" srcId="{79AB79CE-D970-4615-ADBD-A50DDD969323}" destId="{43D69F40-041D-4CD6-8C4D-CCA6C923FD91}" srcOrd="3" destOrd="0" parTransId="{9129EF0E-938A-4101-A4C4-7B5F873D05F9}" sibTransId="{349FCAE6-4BF3-4744-99E4-391913A920CA}"/>
    <dgm:cxn modelId="{ADE2C351-D0EC-426F-8AD1-F34A6CDDB38A}" srcId="{79AB79CE-D970-4615-ADBD-A50DDD969323}" destId="{0E43BED4-6C78-4F38-B4B2-392E109CEFE8}" srcOrd="2" destOrd="0" parTransId="{7E09EB42-9A3E-4596-8E6C-F8BDED0ADD50}" sibTransId="{C6EF63E6-3C8E-41C1-8F51-8311DF420CFA}"/>
    <dgm:cxn modelId="{E257DE62-F37F-4E91-8D31-3E20974EA455}" srcId="{79AB79CE-D970-4615-ADBD-A50DDD969323}" destId="{49539D95-3A17-4821-AA0B-7F6AC080EA74}" srcOrd="0" destOrd="0" parTransId="{C941C476-A222-4A54-8EEB-B650E8D93B40}" sibTransId="{86FD2668-C599-41FD-A7D3-F60D3E029D0C}"/>
    <dgm:cxn modelId="{4EFA8A65-C5E6-424B-87BE-820F51037A11}" srcId="{79AB79CE-D970-4615-ADBD-A50DDD969323}" destId="{FD72EF2C-81E2-44F9-AB93-6A32EA351043}" srcOrd="5" destOrd="0" parTransId="{6AD24909-9931-479E-B204-584BCC8A18AA}" sibTransId="{447F3B0A-5B28-4053-9B7D-8BA1CE2C4978}"/>
    <dgm:cxn modelId="{DEDD397E-1AD9-3A43-AD17-ADB2CF9F451B}" type="presOf" srcId="{DFE41212-F773-49A6-A6A6-2E0ACEA740A5}" destId="{2E74EBCE-1F2B-8A40-94C4-AD915342B0DF}" srcOrd="1" destOrd="0" presId="urn:microsoft.com/office/officeart/2005/8/layout/list1"/>
    <dgm:cxn modelId="{EAFD2180-111D-714F-A342-73EC6F71D227}" type="presOf" srcId="{D12D9D08-8602-4310-8B45-753930AE4962}" destId="{2E6F4DE4-CF35-ED4D-83F8-B388B7206DDC}" srcOrd="0" destOrd="0" presId="urn:microsoft.com/office/officeart/2005/8/layout/list1"/>
    <dgm:cxn modelId="{84E2A080-13B7-C344-A215-44E4B2094C2F}" type="presOf" srcId="{0E43BED4-6C78-4F38-B4B2-392E109CEFE8}" destId="{39894D7A-0443-A94B-8997-909D9672089D}" srcOrd="1" destOrd="0" presId="urn:microsoft.com/office/officeart/2005/8/layout/list1"/>
    <dgm:cxn modelId="{C9790A87-C156-F249-A88A-AAF47F2B1AC2}" type="presOf" srcId="{49539D95-3A17-4821-AA0B-7F6AC080EA74}" destId="{151977A1-4533-4047-9336-3F0243D91176}" srcOrd="0" destOrd="0" presId="urn:microsoft.com/office/officeart/2005/8/layout/list1"/>
    <dgm:cxn modelId="{AF37CF8C-FC19-834A-8950-0F5F029EAED9}" type="presOf" srcId="{79AB79CE-D970-4615-ADBD-A50DDD969323}" destId="{6A693BEB-9414-6347-B874-4BF94FF89B06}" srcOrd="0" destOrd="0" presId="urn:microsoft.com/office/officeart/2005/8/layout/list1"/>
    <dgm:cxn modelId="{F9AB9E8F-623E-3947-B485-0E23C732B1B6}" type="presOf" srcId="{D12D9D08-8602-4310-8B45-753930AE4962}" destId="{6BAEA9BF-D2BC-C040-8273-C909C67EEFB4}" srcOrd="1" destOrd="0" presId="urn:microsoft.com/office/officeart/2005/8/layout/list1"/>
    <dgm:cxn modelId="{76E29C9F-B786-7442-A91C-1AA26256EB59}" type="presOf" srcId="{43D69F40-041D-4CD6-8C4D-CCA6C923FD91}" destId="{F8DC888F-E1CF-5E42-AD6B-A2F284A856B7}" srcOrd="0" destOrd="0" presId="urn:microsoft.com/office/officeart/2005/8/layout/list1"/>
    <dgm:cxn modelId="{CB2FBDAC-2166-B546-B5FC-6658184EA794}" type="presOf" srcId="{0E43BED4-6C78-4F38-B4B2-392E109CEFE8}" destId="{C6DED848-0713-C741-A31B-6C3691397F78}" srcOrd="0" destOrd="0" presId="urn:microsoft.com/office/officeart/2005/8/layout/list1"/>
    <dgm:cxn modelId="{18276DAF-F97C-7445-B620-65CB6A98448C}" type="presOf" srcId="{49539D95-3A17-4821-AA0B-7F6AC080EA74}" destId="{DC0D2E43-430D-FB4D-8ADA-18FD5F529E0E}" srcOrd="1" destOrd="0" presId="urn:microsoft.com/office/officeart/2005/8/layout/list1"/>
    <dgm:cxn modelId="{F55967B4-C01F-0640-A3B8-B49C9C492F2C}" type="presOf" srcId="{FD72EF2C-81E2-44F9-AB93-6A32EA351043}" destId="{10DF19F3-C4AD-6447-B688-379C2503F6CE}" srcOrd="0" destOrd="0" presId="urn:microsoft.com/office/officeart/2005/8/layout/list1"/>
    <dgm:cxn modelId="{E4A4D4B4-9B23-0F41-8E2B-0B0882689C61}" type="presOf" srcId="{FD72EF2C-81E2-44F9-AB93-6A32EA351043}" destId="{392F9A1A-2820-1B48-9B80-A1DCB8979813}" srcOrd="1" destOrd="0" presId="urn:microsoft.com/office/officeart/2005/8/layout/list1"/>
    <dgm:cxn modelId="{6C43FDBF-63E9-4979-9DEE-B14424833F47}" srcId="{79AB79CE-D970-4615-ADBD-A50DDD969323}" destId="{D12D9D08-8602-4310-8B45-753930AE4962}" srcOrd="4" destOrd="0" parTransId="{C16C12AE-64F6-4E87-98D5-F633E00D341F}" sibTransId="{6A2D2E4B-E33D-4583-902D-D81A9274C7F7}"/>
    <dgm:cxn modelId="{691FBDD5-FC71-4CDC-A2DB-C80466E9CF57}" srcId="{79AB79CE-D970-4615-ADBD-A50DDD969323}" destId="{DFE41212-F773-49A6-A6A6-2E0ACEA740A5}" srcOrd="1" destOrd="0" parTransId="{A4F8AD66-C404-49FA-B329-C0C80C1286E2}" sibTransId="{F82E9165-6111-4EB0-B014-AC3CD5393E22}"/>
    <dgm:cxn modelId="{A2FE0FDC-D7E3-0C46-81D6-D6B019C9C9BE}" type="presOf" srcId="{43D69F40-041D-4CD6-8C4D-CCA6C923FD91}" destId="{B3CD422D-4733-8243-8EBA-8A1E6C90A7AF}" srcOrd="1" destOrd="0" presId="urn:microsoft.com/office/officeart/2005/8/layout/list1"/>
    <dgm:cxn modelId="{99A1D3FF-77F5-DD43-BCA0-74F48586DDB7}" type="presOf" srcId="{DFE41212-F773-49A6-A6A6-2E0ACEA740A5}" destId="{53334A38-D424-A44A-A51B-02EE1F1974B8}" srcOrd="0" destOrd="0" presId="urn:microsoft.com/office/officeart/2005/8/layout/list1"/>
    <dgm:cxn modelId="{89F6BD56-4428-3D4B-8327-9224DA631A6A}" type="presParOf" srcId="{6A693BEB-9414-6347-B874-4BF94FF89B06}" destId="{1E6899C8-CDAD-8647-BF9A-BA7D32026036}" srcOrd="0" destOrd="0" presId="urn:microsoft.com/office/officeart/2005/8/layout/list1"/>
    <dgm:cxn modelId="{902FD133-102D-1D45-865D-EFF4069661EF}" type="presParOf" srcId="{1E6899C8-CDAD-8647-BF9A-BA7D32026036}" destId="{151977A1-4533-4047-9336-3F0243D91176}" srcOrd="0" destOrd="0" presId="urn:microsoft.com/office/officeart/2005/8/layout/list1"/>
    <dgm:cxn modelId="{84BDC429-6AA7-374D-AD6C-5DADD2DBF9E6}" type="presParOf" srcId="{1E6899C8-CDAD-8647-BF9A-BA7D32026036}" destId="{DC0D2E43-430D-FB4D-8ADA-18FD5F529E0E}" srcOrd="1" destOrd="0" presId="urn:microsoft.com/office/officeart/2005/8/layout/list1"/>
    <dgm:cxn modelId="{EF34BC0B-A1C8-EC45-9C28-C6E99307F9A8}" type="presParOf" srcId="{6A693BEB-9414-6347-B874-4BF94FF89B06}" destId="{2F0FC87B-238D-104D-B7E8-7A106FE41FAC}" srcOrd="1" destOrd="0" presId="urn:microsoft.com/office/officeart/2005/8/layout/list1"/>
    <dgm:cxn modelId="{091D2915-A8E5-CD4F-86F3-90D85AADA66A}" type="presParOf" srcId="{6A693BEB-9414-6347-B874-4BF94FF89B06}" destId="{3BA6802F-60DD-4A43-9B05-06F718FCE67C}" srcOrd="2" destOrd="0" presId="urn:microsoft.com/office/officeart/2005/8/layout/list1"/>
    <dgm:cxn modelId="{4810BC51-44A8-3D46-BDB6-6DA8B10A1B9C}" type="presParOf" srcId="{6A693BEB-9414-6347-B874-4BF94FF89B06}" destId="{891E3E71-FC19-0F4C-AE89-0E91542E7205}" srcOrd="3" destOrd="0" presId="urn:microsoft.com/office/officeart/2005/8/layout/list1"/>
    <dgm:cxn modelId="{796EF63A-857E-BE42-B611-3D651F42A5EB}" type="presParOf" srcId="{6A693BEB-9414-6347-B874-4BF94FF89B06}" destId="{E266DD3F-0F6E-C344-83A3-36CBEF0FCCBB}" srcOrd="4" destOrd="0" presId="urn:microsoft.com/office/officeart/2005/8/layout/list1"/>
    <dgm:cxn modelId="{21EE0CD5-8468-9243-A835-169514D4B9E5}" type="presParOf" srcId="{E266DD3F-0F6E-C344-83A3-36CBEF0FCCBB}" destId="{53334A38-D424-A44A-A51B-02EE1F1974B8}" srcOrd="0" destOrd="0" presId="urn:microsoft.com/office/officeart/2005/8/layout/list1"/>
    <dgm:cxn modelId="{A45B220A-7D69-B844-87E7-93349405B8EB}" type="presParOf" srcId="{E266DD3F-0F6E-C344-83A3-36CBEF0FCCBB}" destId="{2E74EBCE-1F2B-8A40-94C4-AD915342B0DF}" srcOrd="1" destOrd="0" presId="urn:microsoft.com/office/officeart/2005/8/layout/list1"/>
    <dgm:cxn modelId="{B5533526-8705-894D-AAEA-67BE59B6DDBE}" type="presParOf" srcId="{6A693BEB-9414-6347-B874-4BF94FF89B06}" destId="{2137A3CB-72C6-8148-A29A-E74D9C2D55AA}" srcOrd="5" destOrd="0" presId="urn:microsoft.com/office/officeart/2005/8/layout/list1"/>
    <dgm:cxn modelId="{30124341-240F-5A4F-B087-35BB56247945}" type="presParOf" srcId="{6A693BEB-9414-6347-B874-4BF94FF89B06}" destId="{79B49B54-227C-7C46-B519-49C3C6A4A66F}" srcOrd="6" destOrd="0" presId="urn:microsoft.com/office/officeart/2005/8/layout/list1"/>
    <dgm:cxn modelId="{08C646B3-0A73-FC40-8BE1-EA5AECE697D0}" type="presParOf" srcId="{6A693BEB-9414-6347-B874-4BF94FF89B06}" destId="{6C9DB918-1C85-4848-BF33-9602997CD93F}" srcOrd="7" destOrd="0" presId="urn:microsoft.com/office/officeart/2005/8/layout/list1"/>
    <dgm:cxn modelId="{0C3FACB8-AE5C-B646-8D7C-DD2B269EBD41}" type="presParOf" srcId="{6A693BEB-9414-6347-B874-4BF94FF89B06}" destId="{01548F0C-7E5D-F242-BD37-BDCF4792457A}" srcOrd="8" destOrd="0" presId="urn:microsoft.com/office/officeart/2005/8/layout/list1"/>
    <dgm:cxn modelId="{78B931F6-9D8D-534E-923C-66F8BF85ECAC}" type="presParOf" srcId="{01548F0C-7E5D-F242-BD37-BDCF4792457A}" destId="{C6DED848-0713-C741-A31B-6C3691397F78}" srcOrd="0" destOrd="0" presId="urn:microsoft.com/office/officeart/2005/8/layout/list1"/>
    <dgm:cxn modelId="{832495AB-DC1F-B146-9246-9B0F9351B042}" type="presParOf" srcId="{01548F0C-7E5D-F242-BD37-BDCF4792457A}" destId="{39894D7A-0443-A94B-8997-909D9672089D}" srcOrd="1" destOrd="0" presId="urn:microsoft.com/office/officeart/2005/8/layout/list1"/>
    <dgm:cxn modelId="{2B057847-41E4-D143-9EEE-990D69576F6A}" type="presParOf" srcId="{6A693BEB-9414-6347-B874-4BF94FF89B06}" destId="{450E6E41-AD79-AC46-8F4A-7F8248AF398C}" srcOrd="9" destOrd="0" presId="urn:microsoft.com/office/officeart/2005/8/layout/list1"/>
    <dgm:cxn modelId="{6F728E44-010C-C64B-BC7D-4FDEE5A19B96}" type="presParOf" srcId="{6A693BEB-9414-6347-B874-4BF94FF89B06}" destId="{D808920B-CA32-5740-9C54-3FBE49357D3D}" srcOrd="10" destOrd="0" presId="urn:microsoft.com/office/officeart/2005/8/layout/list1"/>
    <dgm:cxn modelId="{F1B8193D-CC22-7D46-934E-4E7660BAD8FC}" type="presParOf" srcId="{6A693BEB-9414-6347-B874-4BF94FF89B06}" destId="{E995485D-2050-554B-BFB2-691D73B6B49E}" srcOrd="11" destOrd="0" presId="urn:microsoft.com/office/officeart/2005/8/layout/list1"/>
    <dgm:cxn modelId="{1334BA2C-1815-9C40-BAD5-40741C2AA494}" type="presParOf" srcId="{6A693BEB-9414-6347-B874-4BF94FF89B06}" destId="{7E2A73D9-0C23-5B47-BAC0-8DAA5906BC58}" srcOrd="12" destOrd="0" presId="urn:microsoft.com/office/officeart/2005/8/layout/list1"/>
    <dgm:cxn modelId="{28E0B278-9CCD-6543-9616-587A105E2C14}" type="presParOf" srcId="{7E2A73D9-0C23-5B47-BAC0-8DAA5906BC58}" destId="{F8DC888F-E1CF-5E42-AD6B-A2F284A856B7}" srcOrd="0" destOrd="0" presId="urn:microsoft.com/office/officeart/2005/8/layout/list1"/>
    <dgm:cxn modelId="{DCC74098-8A18-614E-966D-D6ED75352B67}" type="presParOf" srcId="{7E2A73D9-0C23-5B47-BAC0-8DAA5906BC58}" destId="{B3CD422D-4733-8243-8EBA-8A1E6C90A7AF}" srcOrd="1" destOrd="0" presId="urn:microsoft.com/office/officeart/2005/8/layout/list1"/>
    <dgm:cxn modelId="{D1D6DB9C-95EC-DA4E-9A07-C1A75F398B35}" type="presParOf" srcId="{6A693BEB-9414-6347-B874-4BF94FF89B06}" destId="{2CBE9E8A-E3A4-B640-B20A-2565476BEE8E}" srcOrd="13" destOrd="0" presId="urn:microsoft.com/office/officeart/2005/8/layout/list1"/>
    <dgm:cxn modelId="{EE27ED0A-0A10-C14B-9A03-9353BEEA519F}" type="presParOf" srcId="{6A693BEB-9414-6347-B874-4BF94FF89B06}" destId="{1BF95485-5296-7347-B0EF-A0551AD173BB}" srcOrd="14" destOrd="0" presId="urn:microsoft.com/office/officeart/2005/8/layout/list1"/>
    <dgm:cxn modelId="{1FE4C80F-5BC6-D243-8234-F5B3B0404C89}" type="presParOf" srcId="{6A693BEB-9414-6347-B874-4BF94FF89B06}" destId="{EFF1F99F-8C3F-5443-935E-C439B3123332}" srcOrd="15" destOrd="0" presId="urn:microsoft.com/office/officeart/2005/8/layout/list1"/>
    <dgm:cxn modelId="{4B625825-5AEB-9F46-AC59-90EB53573657}" type="presParOf" srcId="{6A693BEB-9414-6347-B874-4BF94FF89B06}" destId="{F99FDEA9-E218-AA4F-B32D-5C2F5B2DFDB1}" srcOrd="16" destOrd="0" presId="urn:microsoft.com/office/officeart/2005/8/layout/list1"/>
    <dgm:cxn modelId="{817ACD9D-1FD0-3146-B9AA-20F10245F102}" type="presParOf" srcId="{F99FDEA9-E218-AA4F-B32D-5C2F5B2DFDB1}" destId="{2E6F4DE4-CF35-ED4D-83F8-B388B7206DDC}" srcOrd="0" destOrd="0" presId="urn:microsoft.com/office/officeart/2005/8/layout/list1"/>
    <dgm:cxn modelId="{A6CCFC0E-ED3F-F84D-8250-02CE44B39322}" type="presParOf" srcId="{F99FDEA9-E218-AA4F-B32D-5C2F5B2DFDB1}" destId="{6BAEA9BF-D2BC-C040-8273-C909C67EEFB4}" srcOrd="1" destOrd="0" presId="urn:microsoft.com/office/officeart/2005/8/layout/list1"/>
    <dgm:cxn modelId="{B05A0A41-3145-BA4E-83EF-19C014C965D9}" type="presParOf" srcId="{6A693BEB-9414-6347-B874-4BF94FF89B06}" destId="{61849307-5755-8346-A6D6-BB7440CF8F5C}" srcOrd="17" destOrd="0" presId="urn:microsoft.com/office/officeart/2005/8/layout/list1"/>
    <dgm:cxn modelId="{93F8B499-F1BD-9B4B-9FEE-485EF7A91CD8}" type="presParOf" srcId="{6A693BEB-9414-6347-B874-4BF94FF89B06}" destId="{10D44E4E-9A96-0840-AA31-E48F5EEB8C51}" srcOrd="18" destOrd="0" presId="urn:microsoft.com/office/officeart/2005/8/layout/list1"/>
    <dgm:cxn modelId="{C78DEA93-215A-414C-A0F6-F5FDCA16C77E}" type="presParOf" srcId="{6A693BEB-9414-6347-B874-4BF94FF89B06}" destId="{F1A3C086-A878-DE44-A95D-3D5599B6BA9A}" srcOrd="19" destOrd="0" presId="urn:microsoft.com/office/officeart/2005/8/layout/list1"/>
    <dgm:cxn modelId="{8CD04B39-1ECC-9F42-9152-E401F43E0577}" type="presParOf" srcId="{6A693BEB-9414-6347-B874-4BF94FF89B06}" destId="{4125BA82-36EE-234C-8AF0-62DB9626A54F}" srcOrd="20" destOrd="0" presId="urn:microsoft.com/office/officeart/2005/8/layout/list1"/>
    <dgm:cxn modelId="{B071FBC0-1B77-E84E-A8AC-04685BEF739B}" type="presParOf" srcId="{4125BA82-36EE-234C-8AF0-62DB9626A54F}" destId="{10DF19F3-C4AD-6447-B688-379C2503F6CE}" srcOrd="0" destOrd="0" presId="urn:microsoft.com/office/officeart/2005/8/layout/list1"/>
    <dgm:cxn modelId="{1A9A31F1-0DDD-F543-A0DE-EC87364A550B}" type="presParOf" srcId="{4125BA82-36EE-234C-8AF0-62DB9626A54F}" destId="{392F9A1A-2820-1B48-9B80-A1DCB8979813}" srcOrd="1" destOrd="0" presId="urn:microsoft.com/office/officeart/2005/8/layout/list1"/>
    <dgm:cxn modelId="{19384397-0F50-5E4B-BD8B-931F528676C4}" type="presParOf" srcId="{6A693BEB-9414-6347-B874-4BF94FF89B06}" destId="{D06463D3-286E-BE49-915E-CD1854180271}" srcOrd="21" destOrd="0" presId="urn:microsoft.com/office/officeart/2005/8/layout/list1"/>
    <dgm:cxn modelId="{A11A7226-C401-B345-A91B-D2A52216EF78}" type="presParOf" srcId="{6A693BEB-9414-6347-B874-4BF94FF89B06}" destId="{111C7754-FAF9-0E48-A7A9-78AE0239E8B0}"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6802F-60DD-4A43-9B05-06F718FCE67C}">
      <dsp:nvSpPr>
        <dsp:cNvPr id="0" name=""/>
        <dsp:cNvSpPr/>
      </dsp:nvSpPr>
      <dsp:spPr>
        <a:xfrm>
          <a:off x="0" y="322829"/>
          <a:ext cx="4732249" cy="478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0D2E43-430D-FB4D-8ADA-18FD5F529E0E}">
      <dsp:nvSpPr>
        <dsp:cNvPr id="0" name=""/>
        <dsp:cNvSpPr/>
      </dsp:nvSpPr>
      <dsp:spPr>
        <a:xfrm>
          <a:off x="236612" y="42388"/>
          <a:ext cx="3312574" cy="5608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207" tIns="0" rIns="125207" bIns="0" numCol="1" spcCol="1270" anchor="ctr" anchorCtr="0">
          <a:noAutofit/>
        </a:bodyPr>
        <a:lstStyle/>
        <a:p>
          <a:pPr marL="0" lvl="0" indent="0" algn="l" defTabSz="844550">
            <a:lnSpc>
              <a:spcPct val="90000"/>
            </a:lnSpc>
            <a:spcBef>
              <a:spcPct val="0"/>
            </a:spcBef>
            <a:spcAft>
              <a:spcPct val="35000"/>
            </a:spcAft>
            <a:buNone/>
          </a:pPr>
          <a:r>
            <a:rPr lang="en-IN" sz="1900" b="1" kern="1200" dirty="0"/>
            <a:t> System and Surroundings</a:t>
          </a:r>
          <a:endParaRPr lang="en-US" sz="1900" b="1" kern="1200" dirty="0"/>
        </a:p>
      </dsp:txBody>
      <dsp:txXfrm>
        <a:off x="263992" y="69768"/>
        <a:ext cx="3257814" cy="506120"/>
      </dsp:txXfrm>
    </dsp:sp>
    <dsp:sp modelId="{79B49B54-227C-7C46-B519-49C3C6A4A66F}">
      <dsp:nvSpPr>
        <dsp:cNvPr id="0" name=""/>
        <dsp:cNvSpPr/>
      </dsp:nvSpPr>
      <dsp:spPr>
        <a:xfrm>
          <a:off x="0" y="1184669"/>
          <a:ext cx="4732249" cy="478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4EBCE-1F2B-8A40-94C4-AD915342B0DF}">
      <dsp:nvSpPr>
        <dsp:cNvPr id="0" name=""/>
        <dsp:cNvSpPr/>
      </dsp:nvSpPr>
      <dsp:spPr>
        <a:xfrm>
          <a:off x="236612" y="904229"/>
          <a:ext cx="3312574" cy="5608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207" tIns="0" rIns="125207" bIns="0" numCol="1" spcCol="1270" anchor="ctr" anchorCtr="0">
          <a:noAutofit/>
        </a:bodyPr>
        <a:lstStyle/>
        <a:p>
          <a:pPr marL="0" lvl="0" indent="0" algn="l" defTabSz="844550">
            <a:lnSpc>
              <a:spcPct val="90000"/>
            </a:lnSpc>
            <a:spcBef>
              <a:spcPct val="0"/>
            </a:spcBef>
            <a:spcAft>
              <a:spcPct val="35000"/>
            </a:spcAft>
            <a:buNone/>
          </a:pPr>
          <a:r>
            <a:rPr lang="en-IN" sz="1900" b="1" kern="1200" dirty="0"/>
            <a:t>Types of the System</a:t>
          </a:r>
          <a:endParaRPr lang="en-US" sz="1900" b="1" kern="1200" dirty="0"/>
        </a:p>
      </dsp:txBody>
      <dsp:txXfrm>
        <a:off x="263992" y="931609"/>
        <a:ext cx="3257814" cy="506120"/>
      </dsp:txXfrm>
    </dsp:sp>
    <dsp:sp modelId="{D808920B-CA32-5740-9C54-3FBE49357D3D}">
      <dsp:nvSpPr>
        <dsp:cNvPr id="0" name=""/>
        <dsp:cNvSpPr/>
      </dsp:nvSpPr>
      <dsp:spPr>
        <a:xfrm>
          <a:off x="0" y="2046509"/>
          <a:ext cx="4732249" cy="4788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894D7A-0443-A94B-8997-909D9672089D}">
      <dsp:nvSpPr>
        <dsp:cNvPr id="0" name=""/>
        <dsp:cNvSpPr/>
      </dsp:nvSpPr>
      <dsp:spPr>
        <a:xfrm>
          <a:off x="236612" y="1766069"/>
          <a:ext cx="3312574" cy="5608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207" tIns="0" rIns="125207" bIns="0" numCol="1" spcCol="1270" anchor="ctr" anchorCtr="0">
          <a:noAutofit/>
        </a:bodyPr>
        <a:lstStyle/>
        <a:p>
          <a:pPr marL="0" lvl="0" indent="0" algn="l" defTabSz="844550">
            <a:lnSpc>
              <a:spcPct val="90000"/>
            </a:lnSpc>
            <a:spcBef>
              <a:spcPct val="0"/>
            </a:spcBef>
            <a:spcAft>
              <a:spcPct val="35000"/>
            </a:spcAft>
            <a:buNone/>
          </a:pPr>
          <a:r>
            <a:rPr lang="en-IN" sz="1900" b="1" kern="1200" dirty="0"/>
            <a:t>The State of the System</a:t>
          </a:r>
          <a:endParaRPr lang="en-US" sz="1900" b="1" kern="1200" dirty="0"/>
        </a:p>
      </dsp:txBody>
      <dsp:txXfrm>
        <a:off x="263992" y="1793449"/>
        <a:ext cx="3257814" cy="506120"/>
      </dsp:txXfrm>
    </dsp:sp>
    <dsp:sp modelId="{1BF95485-5296-7347-B0EF-A0551AD173BB}">
      <dsp:nvSpPr>
        <dsp:cNvPr id="0" name=""/>
        <dsp:cNvSpPr/>
      </dsp:nvSpPr>
      <dsp:spPr>
        <a:xfrm>
          <a:off x="0" y="2908349"/>
          <a:ext cx="4732249" cy="478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CD422D-4733-8243-8EBA-8A1E6C90A7AF}">
      <dsp:nvSpPr>
        <dsp:cNvPr id="0" name=""/>
        <dsp:cNvSpPr/>
      </dsp:nvSpPr>
      <dsp:spPr>
        <a:xfrm>
          <a:off x="236612" y="2627909"/>
          <a:ext cx="3312574" cy="5608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207" tIns="0" rIns="125207" bIns="0" numCol="1" spcCol="1270" anchor="ctr" anchorCtr="0">
          <a:noAutofit/>
        </a:bodyPr>
        <a:lstStyle/>
        <a:p>
          <a:pPr marL="0" lvl="0" indent="0" algn="l" defTabSz="844550">
            <a:lnSpc>
              <a:spcPct val="90000"/>
            </a:lnSpc>
            <a:spcBef>
              <a:spcPct val="0"/>
            </a:spcBef>
            <a:spcAft>
              <a:spcPct val="35000"/>
            </a:spcAft>
            <a:buNone/>
          </a:pPr>
          <a:r>
            <a:rPr lang="en-IN" sz="1900" b="1" kern="1200" dirty="0"/>
            <a:t>The Internal Energy </a:t>
          </a:r>
          <a:endParaRPr lang="en-US" sz="1900" b="1" kern="1200" dirty="0"/>
        </a:p>
      </dsp:txBody>
      <dsp:txXfrm>
        <a:off x="263992" y="2655289"/>
        <a:ext cx="3257814" cy="506120"/>
      </dsp:txXfrm>
    </dsp:sp>
    <dsp:sp modelId="{10D44E4E-9A96-0840-AA31-E48F5EEB8C51}">
      <dsp:nvSpPr>
        <dsp:cNvPr id="0" name=""/>
        <dsp:cNvSpPr/>
      </dsp:nvSpPr>
      <dsp:spPr>
        <a:xfrm>
          <a:off x="0" y="3770189"/>
          <a:ext cx="4732249" cy="478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AEA9BF-D2BC-C040-8273-C909C67EEFB4}">
      <dsp:nvSpPr>
        <dsp:cNvPr id="0" name=""/>
        <dsp:cNvSpPr/>
      </dsp:nvSpPr>
      <dsp:spPr>
        <a:xfrm>
          <a:off x="236612" y="3489749"/>
          <a:ext cx="3312574" cy="56088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207" tIns="0" rIns="125207" bIns="0" numCol="1" spcCol="1270" anchor="ctr" anchorCtr="0">
          <a:noAutofit/>
        </a:bodyPr>
        <a:lstStyle/>
        <a:p>
          <a:pPr marL="0" lvl="0" indent="0" algn="l" defTabSz="844550">
            <a:lnSpc>
              <a:spcPct val="90000"/>
            </a:lnSpc>
            <a:spcBef>
              <a:spcPct val="0"/>
            </a:spcBef>
            <a:spcAft>
              <a:spcPct val="35000"/>
            </a:spcAft>
            <a:buNone/>
          </a:pPr>
          <a:r>
            <a:rPr lang="en-US" sz="1900" b="1" kern="1200" dirty="0"/>
            <a:t>Work and heat</a:t>
          </a:r>
        </a:p>
      </dsp:txBody>
      <dsp:txXfrm>
        <a:off x="263992" y="3517129"/>
        <a:ext cx="3257814" cy="506120"/>
      </dsp:txXfrm>
    </dsp:sp>
    <dsp:sp modelId="{111C7754-FAF9-0E48-A7A9-78AE0239E8B0}">
      <dsp:nvSpPr>
        <dsp:cNvPr id="0" name=""/>
        <dsp:cNvSpPr/>
      </dsp:nvSpPr>
      <dsp:spPr>
        <a:xfrm>
          <a:off x="0" y="4632029"/>
          <a:ext cx="4732249" cy="478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2F9A1A-2820-1B48-9B80-A1DCB8979813}">
      <dsp:nvSpPr>
        <dsp:cNvPr id="0" name=""/>
        <dsp:cNvSpPr/>
      </dsp:nvSpPr>
      <dsp:spPr>
        <a:xfrm>
          <a:off x="236612" y="4351588"/>
          <a:ext cx="3312574" cy="5608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207" tIns="0" rIns="125207" bIns="0" numCol="1" spcCol="1270" anchor="ctr" anchorCtr="0">
          <a:noAutofit/>
        </a:bodyPr>
        <a:lstStyle/>
        <a:p>
          <a:pPr marL="0" lvl="0" indent="0" algn="l" defTabSz="844550">
            <a:lnSpc>
              <a:spcPct val="90000"/>
            </a:lnSpc>
            <a:spcBef>
              <a:spcPct val="0"/>
            </a:spcBef>
            <a:spcAft>
              <a:spcPct val="35000"/>
            </a:spcAft>
            <a:buNone/>
          </a:pPr>
          <a:r>
            <a:rPr lang="en-US" sz="1900" b="1" kern="1200"/>
            <a:t>Worksheet</a:t>
          </a:r>
        </a:p>
      </dsp:txBody>
      <dsp:txXfrm>
        <a:off x="263992" y="4378968"/>
        <a:ext cx="3257814"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40F310-3C9F-194F-AB90-80B84657945F}" type="datetimeFigureOut">
              <a:rPr lang="en-US" smtClean="0"/>
              <a:t>6/3/21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44387-F80F-DB46-8AF1-ADE5BF4AE311}" type="slidenum">
              <a:rPr lang="en-US" smtClean="0"/>
              <a:t>‹#›</a:t>
            </a:fld>
            <a:endParaRPr lang="en-US"/>
          </a:p>
        </p:txBody>
      </p:sp>
    </p:spTree>
    <p:extLst>
      <p:ext uri="{BB962C8B-B14F-4D97-AF65-F5344CB8AC3E}">
        <p14:creationId xmlns:p14="http://schemas.microsoft.com/office/powerpoint/2010/main" val="401672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44387-F80F-DB46-8AF1-ADE5BF4AE311}" type="slidenum">
              <a:rPr lang="en-US" smtClean="0"/>
              <a:t>2</a:t>
            </a:fld>
            <a:endParaRPr lang="en-US"/>
          </a:p>
        </p:txBody>
      </p:sp>
    </p:spTree>
    <p:extLst>
      <p:ext uri="{BB962C8B-B14F-4D97-AF65-F5344CB8AC3E}">
        <p14:creationId xmlns:p14="http://schemas.microsoft.com/office/powerpoint/2010/main" val="2059033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44387-F80F-DB46-8AF1-ADE5BF4AE311}" type="slidenum">
              <a:rPr lang="en-US" smtClean="0"/>
              <a:t>8</a:t>
            </a:fld>
            <a:endParaRPr lang="en-US"/>
          </a:p>
        </p:txBody>
      </p:sp>
    </p:spTree>
    <p:extLst>
      <p:ext uri="{BB962C8B-B14F-4D97-AF65-F5344CB8AC3E}">
        <p14:creationId xmlns:p14="http://schemas.microsoft.com/office/powerpoint/2010/main" val="1543705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44387-F80F-DB46-8AF1-ADE5BF4AE311}" type="slidenum">
              <a:rPr lang="en-US" smtClean="0"/>
              <a:t>9</a:t>
            </a:fld>
            <a:endParaRPr lang="en-US"/>
          </a:p>
        </p:txBody>
      </p:sp>
    </p:spTree>
    <p:extLst>
      <p:ext uri="{BB962C8B-B14F-4D97-AF65-F5344CB8AC3E}">
        <p14:creationId xmlns:p14="http://schemas.microsoft.com/office/powerpoint/2010/main" val="2844998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44387-F80F-DB46-8AF1-ADE5BF4AE311}" type="slidenum">
              <a:rPr lang="en-US" smtClean="0"/>
              <a:t>10</a:t>
            </a:fld>
            <a:endParaRPr lang="en-US"/>
          </a:p>
        </p:txBody>
      </p:sp>
    </p:spTree>
    <p:extLst>
      <p:ext uri="{BB962C8B-B14F-4D97-AF65-F5344CB8AC3E}">
        <p14:creationId xmlns:p14="http://schemas.microsoft.com/office/powerpoint/2010/main" val="2525952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44387-F80F-DB46-8AF1-ADE5BF4AE311}" type="slidenum">
              <a:rPr lang="en-US" smtClean="0"/>
              <a:t>11</a:t>
            </a:fld>
            <a:endParaRPr lang="en-US"/>
          </a:p>
        </p:txBody>
      </p:sp>
    </p:spTree>
    <p:extLst>
      <p:ext uri="{BB962C8B-B14F-4D97-AF65-F5344CB8AC3E}">
        <p14:creationId xmlns:p14="http://schemas.microsoft.com/office/powerpoint/2010/main" val="2919874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F528446F-3942-1246-86FD-A942B61970C8}" type="datetime1">
              <a:rPr lang="en-IN" smtClean="0"/>
              <a:t>06/06/21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A45BD-F06F-2643-B676-31D94C494DC9}" type="slidenum">
              <a:rPr lang="en-US" smtClean="0"/>
              <a:t>‹#›</a:t>
            </a:fld>
            <a:endParaRPr lang="en-US"/>
          </a:p>
        </p:txBody>
      </p:sp>
    </p:spTree>
    <p:extLst>
      <p:ext uri="{BB962C8B-B14F-4D97-AF65-F5344CB8AC3E}">
        <p14:creationId xmlns:p14="http://schemas.microsoft.com/office/powerpoint/2010/main" val="2679568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0283C80-776C-D344-BD28-D17762D50B06}" type="datetime1">
              <a:rPr lang="en-IN" smtClean="0"/>
              <a:t>06/06/21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A45BD-F06F-2643-B676-31D94C494DC9}" type="slidenum">
              <a:rPr lang="en-US" smtClean="0"/>
              <a:t>‹#›</a:t>
            </a:fld>
            <a:endParaRPr lang="en-US"/>
          </a:p>
        </p:txBody>
      </p:sp>
    </p:spTree>
    <p:extLst>
      <p:ext uri="{BB962C8B-B14F-4D97-AF65-F5344CB8AC3E}">
        <p14:creationId xmlns:p14="http://schemas.microsoft.com/office/powerpoint/2010/main" val="2112569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886D50F-59B2-0E45-984E-BE28F883A99F}" type="datetime1">
              <a:rPr lang="en-IN" smtClean="0"/>
              <a:t>06/06/21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A45BD-F06F-2643-B676-31D94C494DC9}" type="slidenum">
              <a:rPr lang="en-US" smtClean="0"/>
              <a:t>‹#›</a:t>
            </a:fld>
            <a:endParaRPr lang="en-US"/>
          </a:p>
        </p:txBody>
      </p:sp>
    </p:spTree>
    <p:extLst>
      <p:ext uri="{BB962C8B-B14F-4D97-AF65-F5344CB8AC3E}">
        <p14:creationId xmlns:p14="http://schemas.microsoft.com/office/powerpoint/2010/main" val="346670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181208B-DC96-0843-B771-472DC18F043D}" type="datetime1">
              <a:rPr lang="en-IN" smtClean="0"/>
              <a:t>06/06/21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A45BD-F06F-2643-B676-31D94C494DC9}" type="slidenum">
              <a:rPr lang="en-US" smtClean="0"/>
              <a:t>‹#›</a:t>
            </a:fld>
            <a:endParaRPr lang="en-US"/>
          </a:p>
        </p:txBody>
      </p:sp>
    </p:spTree>
    <p:extLst>
      <p:ext uri="{BB962C8B-B14F-4D97-AF65-F5344CB8AC3E}">
        <p14:creationId xmlns:p14="http://schemas.microsoft.com/office/powerpoint/2010/main" val="2486846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3D4810C-3DE3-D04C-A386-9F2AFF21C67C}" type="datetime1">
              <a:rPr lang="en-IN" smtClean="0"/>
              <a:t>06/06/21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A45BD-F06F-2643-B676-31D94C494DC9}" type="slidenum">
              <a:rPr lang="en-US" smtClean="0"/>
              <a:t>‹#›</a:t>
            </a:fld>
            <a:endParaRPr lang="en-US"/>
          </a:p>
        </p:txBody>
      </p:sp>
    </p:spTree>
    <p:extLst>
      <p:ext uri="{BB962C8B-B14F-4D97-AF65-F5344CB8AC3E}">
        <p14:creationId xmlns:p14="http://schemas.microsoft.com/office/powerpoint/2010/main" val="509937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D7F6D80-13CC-0F45-8F25-E47678B11DDC}" type="datetime1">
              <a:rPr lang="en-IN" smtClean="0"/>
              <a:t>06/06/21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A45BD-F06F-2643-B676-31D94C494DC9}" type="slidenum">
              <a:rPr lang="en-US" smtClean="0"/>
              <a:t>‹#›</a:t>
            </a:fld>
            <a:endParaRPr lang="en-US"/>
          </a:p>
        </p:txBody>
      </p:sp>
    </p:spTree>
    <p:extLst>
      <p:ext uri="{BB962C8B-B14F-4D97-AF65-F5344CB8AC3E}">
        <p14:creationId xmlns:p14="http://schemas.microsoft.com/office/powerpoint/2010/main" val="2604074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5CA0641-30EA-BF46-B107-A82A455138D3}" type="datetime1">
              <a:rPr lang="en-IN" smtClean="0"/>
              <a:t>06/06/21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4A45BD-F06F-2643-B676-31D94C494DC9}" type="slidenum">
              <a:rPr lang="en-US" smtClean="0"/>
              <a:t>‹#›</a:t>
            </a:fld>
            <a:endParaRPr lang="en-US"/>
          </a:p>
        </p:txBody>
      </p:sp>
    </p:spTree>
    <p:extLst>
      <p:ext uri="{BB962C8B-B14F-4D97-AF65-F5344CB8AC3E}">
        <p14:creationId xmlns:p14="http://schemas.microsoft.com/office/powerpoint/2010/main" val="27292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EBAA54F-3EED-0842-A353-0BFEE9BE32E6}" type="datetime1">
              <a:rPr lang="en-IN" smtClean="0"/>
              <a:t>06/06/21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4A45BD-F06F-2643-B676-31D94C494DC9}" type="slidenum">
              <a:rPr lang="en-US" smtClean="0"/>
              <a:t>‹#›</a:t>
            </a:fld>
            <a:endParaRPr lang="en-US"/>
          </a:p>
        </p:txBody>
      </p:sp>
    </p:spTree>
    <p:extLst>
      <p:ext uri="{BB962C8B-B14F-4D97-AF65-F5344CB8AC3E}">
        <p14:creationId xmlns:p14="http://schemas.microsoft.com/office/powerpoint/2010/main" val="2506328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DAFCC4-4135-BD46-973C-50C24B92F0C4}" type="datetime1">
              <a:rPr lang="en-IN" smtClean="0"/>
              <a:t>06/06/21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4A45BD-F06F-2643-B676-31D94C494DC9}" type="slidenum">
              <a:rPr lang="en-US" smtClean="0"/>
              <a:t>‹#›</a:t>
            </a:fld>
            <a:endParaRPr lang="en-US"/>
          </a:p>
        </p:txBody>
      </p:sp>
    </p:spTree>
    <p:extLst>
      <p:ext uri="{BB962C8B-B14F-4D97-AF65-F5344CB8AC3E}">
        <p14:creationId xmlns:p14="http://schemas.microsoft.com/office/powerpoint/2010/main" val="2228417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2808EB1-65F4-454C-AEC9-6DEB08555C81}" type="datetime1">
              <a:rPr lang="en-IN" smtClean="0"/>
              <a:t>06/06/21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A45BD-F06F-2643-B676-31D94C494DC9}" type="slidenum">
              <a:rPr lang="en-US" smtClean="0"/>
              <a:t>‹#›</a:t>
            </a:fld>
            <a:endParaRPr lang="en-US"/>
          </a:p>
        </p:txBody>
      </p:sp>
    </p:spTree>
    <p:extLst>
      <p:ext uri="{BB962C8B-B14F-4D97-AF65-F5344CB8AC3E}">
        <p14:creationId xmlns:p14="http://schemas.microsoft.com/office/powerpoint/2010/main" val="3149863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87BF73A-84D6-3B4B-A3EF-AE2B4B419184}" type="datetime1">
              <a:rPr lang="en-IN" smtClean="0"/>
              <a:t>06/06/21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A45BD-F06F-2643-B676-31D94C494DC9}" type="slidenum">
              <a:rPr lang="en-US" smtClean="0"/>
              <a:t>‹#›</a:t>
            </a:fld>
            <a:endParaRPr lang="en-US"/>
          </a:p>
        </p:txBody>
      </p:sp>
    </p:spTree>
    <p:extLst>
      <p:ext uri="{BB962C8B-B14F-4D97-AF65-F5344CB8AC3E}">
        <p14:creationId xmlns:p14="http://schemas.microsoft.com/office/powerpoint/2010/main" val="3244520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F38E22-5817-E043-A0E0-2F38F63F7657}" type="datetime1">
              <a:rPr lang="en-IN" smtClean="0"/>
              <a:t>06/06/21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4A45BD-F06F-2643-B676-31D94C494DC9}" type="slidenum">
              <a:rPr lang="en-US" smtClean="0"/>
              <a:t>‹#›</a:t>
            </a:fld>
            <a:endParaRPr lang="en-US"/>
          </a:p>
        </p:txBody>
      </p:sp>
    </p:spTree>
    <p:extLst>
      <p:ext uri="{BB962C8B-B14F-4D97-AF65-F5344CB8AC3E}">
        <p14:creationId xmlns:p14="http://schemas.microsoft.com/office/powerpoint/2010/main" val="2425962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17/06/relationships/model3d" Target="../media/model3d4.glb"/><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17/06/relationships/model3d" Target="../media/model3d3.glb"/><Relationship Id="rId11" Type="http://schemas.openxmlformats.org/officeDocument/2006/relationships/image" Target="../media/image13.png"/><Relationship Id="rId5" Type="http://schemas.openxmlformats.org/officeDocument/2006/relationships/image" Target="../media/image10.png"/><Relationship Id="rId10" Type="http://schemas.microsoft.com/office/2017/06/relationships/model3d" Target="../media/model3d5.glb"/><Relationship Id="rId4" Type="http://schemas.microsoft.com/office/2017/06/relationships/model3d" Target="../media/model3d2.glb"/><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551962"/>
            <a:ext cx="8249304"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A3B2B4-3F85-554F-944D-4DCCB4F0DA2E}"/>
              </a:ext>
            </a:extLst>
          </p:cNvPr>
          <p:cNvSpPr>
            <a:spLocks noGrp="1"/>
          </p:cNvSpPr>
          <p:nvPr>
            <p:ph type="title"/>
          </p:nvPr>
        </p:nvSpPr>
        <p:spPr>
          <a:xfrm>
            <a:off x="1142999" y="2488018"/>
            <a:ext cx="6858000" cy="3274592"/>
          </a:xfrm>
        </p:spPr>
        <p:txBody>
          <a:bodyPr vert="horz" lIns="91440" tIns="45720" rIns="91440" bIns="45720" rtlCol="0" anchor="ctr">
            <a:normAutofit/>
          </a:bodyPr>
          <a:lstStyle/>
          <a:p>
            <a:pPr algn="ctr">
              <a:lnSpc>
                <a:spcPct val="110000"/>
              </a:lnSpc>
              <a:spcBef>
                <a:spcPts val="1000"/>
              </a:spcBef>
              <a:spcAft>
                <a:spcPts val="800"/>
              </a:spcAft>
            </a:pPr>
            <a:r>
              <a:rPr lang="en-US" sz="2800" b="1" dirty="0">
                <a:solidFill>
                  <a:schemeClr val="accent2">
                    <a:lumMod val="50000"/>
                    <a:alpha val="60000"/>
                  </a:schemeClr>
                </a:solidFill>
                <a:latin typeface="Cavolini" panose="03000502040302020204" pitchFamily="66" charset="0"/>
                <a:cs typeface="Cavolini" panose="03000502040302020204" pitchFamily="66" charset="0"/>
              </a:rPr>
              <a:t>Unit 5</a:t>
            </a:r>
            <a:r>
              <a:rPr lang="en-US" sz="2800" dirty="0">
                <a:solidFill>
                  <a:schemeClr val="accent2">
                    <a:lumMod val="50000"/>
                    <a:alpha val="60000"/>
                  </a:schemeClr>
                </a:solidFill>
                <a:latin typeface="Cavolini" panose="03000502040302020204" pitchFamily="66" charset="0"/>
                <a:cs typeface="Cavolini" panose="03000502040302020204" pitchFamily="66" charset="0"/>
              </a:rPr>
              <a:t>: THERMODYNAMICS </a:t>
            </a:r>
            <a:br>
              <a:rPr lang="en-US" sz="2800" dirty="0">
                <a:solidFill>
                  <a:schemeClr val="accent2">
                    <a:lumMod val="50000"/>
                    <a:alpha val="60000"/>
                  </a:schemeClr>
                </a:solidFill>
                <a:latin typeface="Cavolini" panose="03000502040302020204" pitchFamily="66" charset="0"/>
                <a:cs typeface="Cavolini" panose="03000502040302020204" pitchFamily="66" charset="0"/>
              </a:rPr>
            </a:br>
            <a:r>
              <a:rPr lang="en-US" sz="2800" b="1" dirty="0">
                <a:solidFill>
                  <a:schemeClr val="accent2">
                    <a:lumMod val="50000"/>
                    <a:alpha val="60000"/>
                  </a:schemeClr>
                </a:solidFill>
                <a:latin typeface="Cavolini" panose="03000502040302020204" pitchFamily="66" charset="0"/>
                <a:cs typeface="Cavolini" panose="03000502040302020204" pitchFamily="66" charset="0"/>
              </a:rPr>
              <a:t>Class</a:t>
            </a:r>
            <a:r>
              <a:rPr lang="en-US" sz="2800" dirty="0">
                <a:solidFill>
                  <a:schemeClr val="accent2">
                    <a:lumMod val="50000"/>
                    <a:alpha val="60000"/>
                  </a:schemeClr>
                </a:solidFill>
                <a:latin typeface="Cavolini" panose="03000502040302020204" pitchFamily="66" charset="0"/>
                <a:cs typeface="Cavolini" panose="03000502040302020204" pitchFamily="66" charset="0"/>
              </a:rPr>
              <a:t>: XI </a:t>
            </a:r>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348" y="6354708"/>
            <a:ext cx="8250174"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4EC2460-D22D-9A4E-9346-5E4BEB69ACB9}"/>
              </a:ext>
            </a:extLst>
          </p:cNvPr>
          <p:cNvSpPr txBox="1"/>
          <p:nvPr/>
        </p:nvSpPr>
        <p:spPr>
          <a:xfrm>
            <a:off x="580768" y="1309816"/>
            <a:ext cx="7957751" cy="830997"/>
          </a:xfrm>
          <a:prstGeom prst="rect">
            <a:avLst/>
          </a:prstGeom>
          <a:noFill/>
        </p:spPr>
        <p:txBody>
          <a:bodyPr wrap="square" rtlCol="0">
            <a:spAutoFit/>
          </a:bodyPr>
          <a:lstStyle/>
          <a:p>
            <a:pPr algn="ctr"/>
            <a:r>
              <a:rPr lang="en-US" sz="4800" b="1" dirty="0">
                <a:ln w="22225">
                  <a:solidFill>
                    <a:schemeClr val="accent2"/>
                  </a:solidFill>
                  <a:prstDash val="solid"/>
                </a:ln>
                <a:solidFill>
                  <a:schemeClr val="accent2">
                    <a:lumMod val="40000"/>
                    <a:lumOff val="60000"/>
                  </a:schemeClr>
                </a:solidFill>
                <a:effectLst>
                  <a:glow rad="63500">
                    <a:schemeClr val="accent2">
                      <a:satMod val="175000"/>
                      <a:alpha val="40000"/>
                    </a:schemeClr>
                  </a:glow>
                </a:effectLst>
              </a:rPr>
              <a:t>THERMODYNAMIC TERMS</a:t>
            </a:r>
          </a:p>
        </p:txBody>
      </p:sp>
      <p:sp>
        <p:nvSpPr>
          <p:cNvPr id="4" name="Slide Number Placeholder 3">
            <a:extLst>
              <a:ext uri="{FF2B5EF4-FFF2-40B4-BE49-F238E27FC236}">
                <a16:creationId xmlns:a16="http://schemas.microsoft.com/office/drawing/2014/main" id="{D8EBFA18-39A5-A442-BDC5-D987A615CDCB}"/>
              </a:ext>
            </a:extLst>
          </p:cNvPr>
          <p:cNvSpPr>
            <a:spLocks noGrp="1"/>
          </p:cNvSpPr>
          <p:nvPr>
            <p:ph type="sldNum" sz="quarter" idx="12"/>
          </p:nvPr>
        </p:nvSpPr>
        <p:spPr/>
        <p:txBody>
          <a:bodyPr/>
          <a:lstStyle/>
          <a:p>
            <a:fld id="{A24A45BD-F06F-2643-B676-31D94C494DC9}" type="slidenum">
              <a:rPr lang="en-US" smtClean="0"/>
              <a:t>1</a:t>
            </a:fld>
            <a:endParaRPr lang="en-US"/>
          </a:p>
        </p:txBody>
      </p:sp>
    </p:spTree>
    <p:extLst>
      <p:ext uri="{BB962C8B-B14F-4D97-AF65-F5344CB8AC3E}">
        <p14:creationId xmlns:p14="http://schemas.microsoft.com/office/powerpoint/2010/main" val="4207157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F59689-796B-C747-9256-D434E2ACEB96}"/>
              </a:ext>
            </a:extLst>
          </p:cNvPr>
          <p:cNvSpPr txBox="1"/>
          <p:nvPr/>
        </p:nvSpPr>
        <p:spPr>
          <a:xfrm>
            <a:off x="0" y="0"/>
            <a:ext cx="9144000" cy="584775"/>
          </a:xfrm>
          <a:prstGeom prst="rect">
            <a:avLst/>
          </a:prstGeom>
          <a:solidFill>
            <a:srgbClr val="FD7E02"/>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r>
              <a:rPr lang="en-IN" sz="3200" b="1" i="1" dirty="0"/>
              <a:t>Heat</a:t>
            </a:r>
            <a:endParaRPr lang="en-GB" sz="3200" i="1" dirty="0"/>
          </a:p>
        </p:txBody>
      </p:sp>
      <p:pic>
        <p:nvPicPr>
          <p:cNvPr id="9218" name="Picture 2" descr="See the source image">
            <a:extLst>
              <a:ext uri="{FF2B5EF4-FFF2-40B4-BE49-F238E27FC236}">
                <a16:creationId xmlns:a16="http://schemas.microsoft.com/office/drawing/2014/main" id="{E7752099-FB97-0242-B454-03471D7315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302"/>
          <a:stretch/>
        </p:blipFill>
        <p:spPr bwMode="auto">
          <a:xfrm>
            <a:off x="2978666" y="2109098"/>
            <a:ext cx="2902811" cy="288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FB782F2-18C4-E34D-8AD3-68A211B83619}"/>
              </a:ext>
            </a:extLst>
          </p:cNvPr>
          <p:cNvSpPr/>
          <p:nvPr/>
        </p:nvSpPr>
        <p:spPr>
          <a:xfrm>
            <a:off x="439005" y="907142"/>
            <a:ext cx="8405171" cy="923330"/>
          </a:xfrm>
          <a:prstGeom prst="rect">
            <a:avLst/>
          </a:prstGeom>
        </p:spPr>
        <p:txBody>
          <a:bodyPr wrap="square">
            <a:spAutoFit/>
          </a:bodyPr>
          <a:lstStyle/>
          <a:p>
            <a:pPr marL="285750" indent="-285750">
              <a:buFont typeface="Wingdings" pitchFamily="2" charset="2"/>
              <a:buChar char="Ø"/>
            </a:pPr>
            <a:r>
              <a:rPr lang="en-IN" dirty="0">
                <a:latin typeface="Calibri" panose="020F0502020204030204" pitchFamily="34" charset="0"/>
                <a:cs typeface="Calibri" panose="020F0502020204030204" pitchFamily="34" charset="0"/>
              </a:rPr>
              <a:t>It is possible to change the internal energy of a system by transfer of heat from the surroundings to the system or vice-versa. </a:t>
            </a:r>
          </a:p>
          <a:p>
            <a:pPr marL="285750" indent="-285750">
              <a:buFont typeface="Wingdings" pitchFamily="2" charset="2"/>
              <a:buChar char="Ø"/>
            </a:pPr>
            <a:r>
              <a:rPr lang="en-IN" dirty="0">
                <a:latin typeface="Calibri" panose="020F0502020204030204" pitchFamily="34" charset="0"/>
                <a:cs typeface="Calibri" panose="020F0502020204030204" pitchFamily="34" charset="0"/>
              </a:rPr>
              <a:t>This exchange of energy, which is a result of temperature difference is called </a:t>
            </a:r>
            <a:r>
              <a:rPr lang="en-IN" b="1" dirty="0">
                <a:solidFill>
                  <a:srgbClr val="C00000"/>
                </a:solidFill>
                <a:latin typeface="Calibri" panose="020F0502020204030204" pitchFamily="34" charset="0"/>
                <a:cs typeface="Calibri" panose="020F0502020204030204" pitchFamily="34" charset="0"/>
              </a:rPr>
              <a:t>heat</a:t>
            </a:r>
            <a:r>
              <a:rPr lang="en-IN" dirty="0">
                <a:latin typeface="Calibri" panose="020F0502020204030204" pitchFamily="34" charset="0"/>
                <a:cs typeface="Calibri" panose="020F0502020204030204" pitchFamily="34" charset="0"/>
              </a:rPr>
              <a:t>, </a:t>
            </a:r>
            <a:r>
              <a:rPr lang="en-IN" b="1" dirty="0">
                <a:solidFill>
                  <a:srgbClr val="C00000"/>
                </a:solidFill>
                <a:latin typeface="Calibri" panose="020F0502020204030204" pitchFamily="34" charset="0"/>
                <a:cs typeface="Calibri" panose="020F0502020204030204" pitchFamily="34" charset="0"/>
              </a:rPr>
              <a:t>q</a:t>
            </a:r>
            <a:r>
              <a:rPr lang="en-IN"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368A0237-F5AB-BC4C-B1D3-8DF19C2BACAD}"/>
              </a:ext>
            </a:extLst>
          </p:cNvPr>
          <p:cNvSpPr/>
          <p:nvPr/>
        </p:nvSpPr>
        <p:spPr>
          <a:xfrm>
            <a:off x="238037" y="5267724"/>
            <a:ext cx="8807109" cy="1200329"/>
          </a:xfrm>
          <a:prstGeom prst="rect">
            <a:avLst/>
          </a:prstGeom>
        </p:spPr>
        <p:txBody>
          <a:bodyPr wrap="square">
            <a:spAutoFit/>
          </a:bodyPr>
          <a:lstStyle/>
          <a:p>
            <a:r>
              <a:rPr lang="en-IN" dirty="0">
                <a:latin typeface="Calibri" panose="020F0502020204030204" pitchFamily="34" charset="0"/>
                <a:cs typeface="Calibri" panose="020F0502020204030204" pitchFamily="34" charset="0"/>
              </a:rPr>
              <a:t>We take water at temperature, T</a:t>
            </a:r>
            <a:r>
              <a:rPr lang="en-IN" baseline="-25000" dirty="0">
                <a:latin typeface="Calibri" panose="020F0502020204030204" pitchFamily="34" charset="0"/>
                <a:cs typeface="Calibri" panose="020F0502020204030204" pitchFamily="34" charset="0"/>
              </a:rPr>
              <a:t>A</a:t>
            </a:r>
            <a:r>
              <a:rPr lang="en-IN" dirty="0">
                <a:latin typeface="Calibri" panose="020F0502020204030204" pitchFamily="34" charset="0"/>
                <a:cs typeface="Calibri" panose="020F0502020204030204" pitchFamily="34" charset="0"/>
              </a:rPr>
              <a:t> in a container having thermally conducting walls, say made up of copper and enclose it in a huge heat reservoir at temperature, T</a:t>
            </a:r>
            <a:r>
              <a:rPr lang="en-IN" baseline="-25000" dirty="0">
                <a:latin typeface="Calibri" panose="020F0502020204030204" pitchFamily="34" charset="0"/>
                <a:cs typeface="Calibri" panose="020F0502020204030204" pitchFamily="34" charset="0"/>
              </a:rPr>
              <a:t>B</a:t>
            </a:r>
            <a:r>
              <a:rPr lang="en-IN" dirty="0">
                <a:latin typeface="Calibri" panose="020F0502020204030204" pitchFamily="34" charset="0"/>
                <a:cs typeface="Calibri" panose="020F0502020204030204" pitchFamily="34" charset="0"/>
              </a:rPr>
              <a:t>. The heat absorbed by the system (water), q can be measured in terms of temperature difference ,T</a:t>
            </a:r>
            <a:r>
              <a:rPr lang="en-IN" baseline="-25000" dirty="0">
                <a:latin typeface="Calibri" panose="020F0502020204030204" pitchFamily="34" charset="0"/>
                <a:cs typeface="Calibri" panose="020F0502020204030204" pitchFamily="34" charset="0"/>
              </a:rPr>
              <a:t>B</a:t>
            </a:r>
            <a:r>
              <a:rPr lang="en-IN" dirty="0">
                <a:latin typeface="Calibri" panose="020F0502020204030204" pitchFamily="34" charset="0"/>
                <a:cs typeface="Calibri" panose="020F0502020204030204" pitchFamily="34" charset="0"/>
              </a:rPr>
              <a:t> – T</a:t>
            </a:r>
            <a:r>
              <a:rPr lang="en-IN" baseline="-25000" dirty="0">
                <a:latin typeface="Calibri" panose="020F0502020204030204" pitchFamily="34" charset="0"/>
                <a:cs typeface="Calibri" panose="020F0502020204030204" pitchFamily="34" charset="0"/>
              </a:rPr>
              <a:t>A</a:t>
            </a:r>
            <a:r>
              <a:rPr lang="en-IN" dirty="0">
                <a:latin typeface="Calibri" panose="020F0502020204030204" pitchFamily="34" charset="0"/>
                <a:cs typeface="Calibri" panose="020F0502020204030204" pitchFamily="34" charset="0"/>
              </a:rPr>
              <a:t>. In this case change in internal energy, ∆U= q, when no work is done at constant volume</a:t>
            </a:r>
            <a:endParaRPr lang="en-US"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EF4F0972-08BA-DD40-97E8-1687CFE9BD51}"/>
              </a:ext>
            </a:extLst>
          </p:cNvPr>
          <p:cNvSpPr>
            <a:spLocks noGrp="1"/>
          </p:cNvSpPr>
          <p:nvPr>
            <p:ph type="sldNum" sz="quarter" idx="12"/>
          </p:nvPr>
        </p:nvSpPr>
        <p:spPr/>
        <p:txBody>
          <a:bodyPr/>
          <a:lstStyle/>
          <a:p>
            <a:fld id="{A24A45BD-F06F-2643-B676-31D94C494DC9}" type="slidenum">
              <a:rPr lang="en-US" smtClean="0"/>
              <a:t>10</a:t>
            </a:fld>
            <a:endParaRPr lang="en-US"/>
          </a:p>
        </p:txBody>
      </p:sp>
    </p:spTree>
    <p:extLst>
      <p:ext uri="{BB962C8B-B14F-4D97-AF65-F5344CB8AC3E}">
        <p14:creationId xmlns:p14="http://schemas.microsoft.com/office/powerpoint/2010/main" val="13927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F59689-796B-C747-9256-D434E2ACEB96}"/>
              </a:ext>
            </a:extLst>
          </p:cNvPr>
          <p:cNvSpPr txBox="1"/>
          <p:nvPr/>
        </p:nvSpPr>
        <p:spPr>
          <a:xfrm>
            <a:off x="0" y="0"/>
            <a:ext cx="9144000" cy="584775"/>
          </a:xfrm>
          <a:prstGeom prst="rect">
            <a:avLst/>
          </a:prstGeom>
          <a:solidFill>
            <a:srgbClr val="FD7E02"/>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r>
              <a:rPr lang="en-IN" sz="3200" b="1" i="1" dirty="0"/>
              <a:t>The general case</a:t>
            </a:r>
            <a:endParaRPr lang="en-GB" sz="3200" i="1" dirty="0"/>
          </a:p>
        </p:txBody>
      </p:sp>
      <p:sp>
        <p:nvSpPr>
          <p:cNvPr id="2" name="Rectangle 1">
            <a:extLst>
              <a:ext uri="{FF2B5EF4-FFF2-40B4-BE49-F238E27FC236}">
                <a16:creationId xmlns:a16="http://schemas.microsoft.com/office/drawing/2014/main" id="{00B1DA7A-8738-9C41-B48A-3D440B696D61}"/>
              </a:ext>
            </a:extLst>
          </p:cNvPr>
          <p:cNvSpPr/>
          <p:nvPr/>
        </p:nvSpPr>
        <p:spPr>
          <a:xfrm>
            <a:off x="321277" y="735622"/>
            <a:ext cx="8822723" cy="646331"/>
          </a:xfrm>
          <a:prstGeom prst="rect">
            <a:avLst/>
          </a:prstGeom>
        </p:spPr>
        <p:txBody>
          <a:bodyPr wrap="square">
            <a:spAutoFit/>
          </a:bodyPr>
          <a:lstStyle/>
          <a:p>
            <a:pPr marL="285750" indent="-285750">
              <a:buFont typeface="Wingdings" pitchFamily="2" charset="2"/>
              <a:buChar char="ü"/>
            </a:pPr>
            <a:r>
              <a:rPr lang="en-IN" dirty="0">
                <a:latin typeface="Calibri" panose="020F0502020204030204" pitchFamily="34" charset="0"/>
                <a:cs typeface="Calibri" panose="020F0502020204030204" pitchFamily="34" charset="0"/>
              </a:rPr>
              <a:t>Let us consider the general case in which a change of state is brought about both by doing work and by transfer of heat. We write change in internal energy for this case as:</a:t>
            </a:r>
          </a:p>
        </p:txBody>
      </p:sp>
      <p:sp>
        <p:nvSpPr>
          <p:cNvPr id="3" name="Rectangle 2">
            <a:extLst>
              <a:ext uri="{FF2B5EF4-FFF2-40B4-BE49-F238E27FC236}">
                <a16:creationId xmlns:a16="http://schemas.microsoft.com/office/drawing/2014/main" id="{28FC56B9-FA69-364E-B5DE-AA734679F5BF}"/>
              </a:ext>
            </a:extLst>
          </p:cNvPr>
          <p:cNvSpPr/>
          <p:nvPr/>
        </p:nvSpPr>
        <p:spPr>
          <a:xfrm>
            <a:off x="404684" y="2053941"/>
            <a:ext cx="2953266" cy="646331"/>
          </a:xfrm>
          <a:prstGeom prst="rect">
            <a:avLst/>
          </a:prstGeom>
        </p:spPr>
        <p:txBody>
          <a:bodyPr wrap="square">
            <a:spAutoFit/>
          </a:bodyPr>
          <a:lstStyle/>
          <a:p>
            <a:pPr algn="ctr"/>
            <a:r>
              <a:rPr lang="en-IN" dirty="0">
                <a:latin typeface="Calibri" panose="020F0502020204030204" pitchFamily="34" charset="0"/>
                <a:cs typeface="Calibri" panose="020F0502020204030204" pitchFamily="34" charset="0"/>
              </a:rPr>
              <a:t>Will depend only on initial and final state. </a:t>
            </a:r>
            <a:endParaRPr lang="en-US"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4A0BEC06-4D42-2A4B-A821-3AA08B3A30F9}"/>
              </a:ext>
            </a:extLst>
          </p:cNvPr>
          <p:cNvSpPr/>
          <p:nvPr/>
        </p:nvSpPr>
        <p:spPr>
          <a:xfrm>
            <a:off x="3101544" y="2574266"/>
            <a:ext cx="2953266" cy="646331"/>
          </a:xfrm>
          <a:prstGeom prst="rect">
            <a:avLst/>
          </a:prstGeom>
        </p:spPr>
        <p:txBody>
          <a:bodyPr wrap="square">
            <a:spAutoFit/>
          </a:bodyPr>
          <a:lstStyle/>
          <a:p>
            <a:pPr algn="ctr"/>
            <a:r>
              <a:rPr lang="en-IN" dirty="0">
                <a:latin typeface="Calibri" panose="020F0502020204030204" pitchFamily="34" charset="0"/>
                <a:cs typeface="Calibri" panose="020F0502020204030204" pitchFamily="34" charset="0"/>
              </a:rPr>
              <a:t>The energy of an isolated system is constant.</a:t>
            </a:r>
            <a:endParaRPr lang="en-US"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B348A491-B136-6B48-BD18-0030B03ADBE7}"/>
              </a:ext>
            </a:extLst>
          </p:cNvPr>
          <p:cNvSpPr/>
          <p:nvPr/>
        </p:nvSpPr>
        <p:spPr>
          <a:xfrm>
            <a:off x="3824141" y="1381953"/>
            <a:ext cx="131318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IN" dirty="0">
                <a:latin typeface="Calibri" panose="020F0502020204030204" pitchFamily="34" charset="0"/>
                <a:cs typeface="Calibri" panose="020F0502020204030204" pitchFamily="34" charset="0"/>
              </a:rPr>
              <a:t>∆U = q + w</a:t>
            </a:r>
            <a:endParaRPr lang="en-US"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FE2C617C-FB54-924E-BEF1-954056F748EE}"/>
              </a:ext>
            </a:extLst>
          </p:cNvPr>
          <p:cNvSpPr/>
          <p:nvPr/>
        </p:nvSpPr>
        <p:spPr>
          <a:xfrm>
            <a:off x="5786050" y="1776942"/>
            <a:ext cx="2953265" cy="923330"/>
          </a:xfrm>
          <a:prstGeom prst="rect">
            <a:avLst/>
          </a:prstGeom>
        </p:spPr>
        <p:txBody>
          <a:bodyPr wrap="square">
            <a:spAutoFit/>
          </a:bodyPr>
          <a:lstStyle/>
          <a:p>
            <a:pPr algn="ctr"/>
            <a:r>
              <a:rPr lang="en-IN" dirty="0">
                <a:latin typeface="Calibri" panose="020F0502020204030204" pitchFamily="34" charset="0"/>
                <a:cs typeface="Calibri" panose="020F0502020204030204" pitchFamily="34" charset="0"/>
              </a:rPr>
              <a:t>Is the mathematical statement of the </a:t>
            </a:r>
            <a:r>
              <a:rPr lang="en-IN" b="1" dirty="0">
                <a:latin typeface="Calibri" panose="020F0502020204030204" pitchFamily="34" charset="0"/>
                <a:cs typeface="Calibri" panose="020F0502020204030204" pitchFamily="34" charset="0"/>
              </a:rPr>
              <a:t>first law of thermodynamics</a:t>
            </a:r>
            <a:endParaRPr lang="en-US" b="1" dirty="0">
              <a:latin typeface="Calibri" panose="020F0502020204030204" pitchFamily="34" charset="0"/>
              <a:cs typeface="Calibri" panose="020F0502020204030204" pitchFamily="34" charset="0"/>
            </a:endParaRPr>
          </a:p>
        </p:txBody>
      </p:sp>
      <p:cxnSp>
        <p:nvCxnSpPr>
          <p:cNvPr id="9" name="Straight Arrow Connector 8">
            <a:extLst>
              <a:ext uri="{FF2B5EF4-FFF2-40B4-BE49-F238E27FC236}">
                <a16:creationId xmlns:a16="http://schemas.microsoft.com/office/drawing/2014/main" id="{523F1D5E-ECA2-D14B-95BC-B923B7A15685}"/>
              </a:ext>
            </a:extLst>
          </p:cNvPr>
          <p:cNvCxnSpPr>
            <a:cxnSpLocks/>
            <a:stCxn id="6" idx="2"/>
          </p:cNvCxnSpPr>
          <p:nvPr/>
        </p:nvCxnSpPr>
        <p:spPr>
          <a:xfrm flipH="1">
            <a:off x="4470053" y="1751285"/>
            <a:ext cx="10678" cy="83523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640620F-3BC7-C140-B7A9-5EA35F580B6F}"/>
              </a:ext>
            </a:extLst>
          </p:cNvPr>
          <p:cNvCxnSpPr>
            <a:cxnSpLocks/>
          </p:cNvCxnSpPr>
          <p:nvPr/>
        </p:nvCxnSpPr>
        <p:spPr>
          <a:xfrm>
            <a:off x="5137321" y="1605887"/>
            <a:ext cx="902043" cy="44805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50A7878-EA7F-1240-A7E0-4EFB81BE2324}"/>
              </a:ext>
            </a:extLst>
          </p:cNvPr>
          <p:cNvCxnSpPr>
            <a:cxnSpLocks/>
          </p:cNvCxnSpPr>
          <p:nvPr/>
        </p:nvCxnSpPr>
        <p:spPr>
          <a:xfrm flipH="1">
            <a:off x="3024315" y="1588903"/>
            <a:ext cx="799826" cy="465038"/>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6D802AE-7C8A-3945-B5A6-C0869046CCEB}"/>
              </a:ext>
            </a:extLst>
          </p:cNvPr>
          <p:cNvSpPr/>
          <p:nvPr/>
        </p:nvSpPr>
        <p:spPr>
          <a:xfrm>
            <a:off x="321277" y="3220672"/>
            <a:ext cx="8717694" cy="1477328"/>
          </a:xfrm>
          <a:prstGeom prst="rect">
            <a:avLst/>
          </a:prstGeom>
        </p:spPr>
        <p:txBody>
          <a:bodyPr wrap="square">
            <a:spAutoFit/>
          </a:bodyPr>
          <a:lstStyle/>
          <a:p>
            <a:r>
              <a:rPr lang="en-IN" b="1" u="sng" dirty="0">
                <a:latin typeface="Calibri" panose="020F0502020204030204" pitchFamily="34" charset="0"/>
                <a:cs typeface="Calibri" panose="020F0502020204030204" pitchFamily="34" charset="0"/>
              </a:rPr>
              <a:t>Difference between a thermodynamic property and Mechanical property:</a:t>
            </a:r>
          </a:p>
          <a:p>
            <a:pPr marL="285750" indent="-285750">
              <a:buFont typeface="Wingdings" pitchFamily="2" charset="2"/>
              <a:buChar char="v"/>
            </a:pPr>
            <a:r>
              <a:rPr lang="en-IN" dirty="0">
                <a:latin typeface="Calibri" panose="020F0502020204030204" pitchFamily="34" charset="0"/>
                <a:cs typeface="Calibri" panose="020F0502020204030204" pitchFamily="34" charset="0"/>
              </a:rPr>
              <a:t>Mechanical property such as volume. We can specify an unambiguous(absolute) value for volume of a system in a particular state.</a:t>
            </a:r>
          </a:p>
          <a:p>
            <a:pPr marL="285750" indent="-285750">
              <a:buFont typeface="Wingdings" pitchFamily="2" charset="2"/>
              <a:buChar char="v"/>
            </a:pPr>
            <a:r>
              <a:rPr lang="en-IN" dirty="0">
                <a:latin typeface="Calibri" panose="020F0502020204030204" pitchFamily="34" charset="0"/>
                <a:cs typeface="Calibri" panose="020F0502020204030204" pitchFamily="34" charset="0"/>
              </a:rPr>
              <a:t>For the internal energy (thermodynamic property), we can measure only the changes in the internal energy, ∆U of the system.</a:t>
            </a:r>
            <a:endParaRPr lang="en-US" dirty="0">
              <a:latin typeface="Calibri" panose="020F0502020204030204" pitchFamily="34" charset="0"/>
              <a:cs typeface="Calibri" panose="020F0502020204030204" pitchFamily="34" charset="0"/>
            </a:endParaRPr>
          </a:p>
        </p:txBody>
      </p:sp>
      <p:sp>
        <p:nvSpPr>
          <p:cNvPr id="16" name="Slide Number Placeholder 15">
            <a:extLst>
              <a:ext uri="{FF2B5EF4-FFF2-40B4-BE49-F238E27FC236}">
                <a16:creationId xmlns:a16="http://schemas.microsoft.com/office/drawing/2014/main" id="{E78F6721-E234-4748-953F-831700ADB332}"/>
              </a:ext>
            </a:extLst>
          </p:cNvPr>
          <p:cNvSpPr>
            <a:spLocks noGrp="1"/>
          </p:cNvSpPr>
          <p:nvPr>
            <p:ph type="sldNum" sz="quarter" idx="12"/>
          </p:nvPr>
        </p:nvSpPr>
        <p:spPr/>
        <p:txBody>
          <a:bodyPr/>
          <a:lstStyle/>
          <a:p>
            <a:fld id="{A24A45BD-F06F-2643-B676-31D94C494DC9}" type="slidenum">
              <a:rPr lang="en-US" smtClean="0"/>
              <a:t>11</a:t>
            </a:fld>
            <a:endParaRPr lang="en-US"/>
          </a:p>
        </p:txBody>
      </p:sp>
      <p:pic>
        <p:nvPicPr>
          <p:cNvPr id="13314" name="Picture 2" descr="See the source image">
            <a:extLst>
              <a:ext uri="{FF2B5EF4-FFF2-40B4-BE49-F238E27FC236}">
                <a16:creationId xmlns:a16="http://schemas.microsoft.com/office/drawing/2014/main" id="{A2546453-77E2-5645-BAA0-667CA820DD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311" b="38071"/>
          <a:stretch/>
        </p:blipFill>
        <p:spPr bwMode="auto">
          <a:xfrm>
            <a:off x="2126186" y="4809218"/>
            <a:ext cx="4891628" cy="156687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A8D965E-E847-6E4D-B04D-C630002BC930}"/>
              </a:ext>
            </a:extLst>
          </p:cNvPr>
          <p:cNvSpPr txBox="1"/>
          <p:nvPr/>
        </p:nvSpPr>
        <p:spPr>
          <a:xfrm>
            <a:off x="914399" y="5218400"/>
            <a:ext cx="1677843" cy="923330"/>
          </a:xfrm>
          <a:prstGeom prst="rect">
            <a:avLst/>
          </a:prstGeom>
          <a:noFill/>
        </p:spPr>
        <p:txBody>
          <a:bodyPr wrap="square" rtlCol="0">
            <a:spAutoFit/>
          </a:bodyPr>
          <a:lstStyle/>
          <a:p>
            <a:r>
              <a:rPr lang="en-US" u="sng" dirty="0"/>
              <a:t>State 1</a:t>
            </a:r>
          </a:p>
          <a:p>
            <a:r>
              <a:rPr lang="en-US" dirty="0"/>
              <a:t>Volume = 10 L</a:t>
            </a:r>
          </a:p>
          <a:p>
            <a:r>
              <a:rPr lang="en-US" dirty="0"/>
              <a:t>Energy = U</a:t>
            </a:r>
            <a:r>
              <a:rPr lang="en-US" baseline="-25000" dirty="0"/>
              <a:t>1</a:t>
            </a:r>
          </a:p>
        </p:txBody>
      </p:sp>
      <p:sp>
        <p:nvSpPr>
          <p:cNvPr id="21" name="TextBox 20">
            <a:extLst>
              <a:ext uri="{FF2B5EF4-FFF2-40B4-BE49-F238E27FC236}">
                <a16:creationId xmlns:a16="http://schemas.microsoft.com/office/drawing/2014/main" id="{DD1E6355-8802-EE43-A27F-8DB97F1E1022}"/>
              </a:ext>
            </a:extLst>
          </p:cNvPr>
          <p:cNvSpPr txBox="1"/>
          <p:nvPr/>
        </p:nvSpPr>
        <p:spPr>
          <a:xfrm>
            <a:off x="6837508" y="5182905"/>
            <a:ext cx="1677842" cy="923330"/>
          </a:xfrm>
          <a:prstGeom prst="rect">
            <a:avLst/>
          </a:prstGeom>
          <a:noFill/>
        </p:spPr>
        <p:txBody>
          <a:bodyPr wrap="square" rtlCol="0">
            <a:spAutoFit/>
          </a:bodyPr>
          <a:lstStyle/>
          <a:p>
            <a:r>
              <a:rPr lang="en-US" u="sng" dirty="0"/>
              <a:t>State 2</a:t>
            </a:r>
          </a:p>
          <a:p>
            <a:r>
              <a:rPr lang="en-US" dirty="0"/>
              <a:t>Volume = 7 L</a:t>
            </a:r>
          </a:p>
          <a:p>
            <a:r>
              <a:rPr lang="en-US" dirty="0"/>
              <a:t>Energy = U</a:t>
            </a:r>
            <a:r>
              <a:rPr lang="en-US" baseline="-25000" dirty="0"/>
              <a:t>2</a:t>
            </a:r>
          </a:p>
        </p:txBody>
      </p:sp>
      <p:sp>
        <p:nvSpPr>
          <p:cNvPr id="20" name="TextBox 19">
            <a:extLst>
              <a:ext uri="{FF2B5EF4-FFF2-40B4-BE49-F238E27FC236}">
                <a16:creationId xmlns:a16="http://schemas.microsoft.com/office/drawing/2014/main" id="{1E60D0ED-C15E-564A-B4DB-C0C1F40ECA4C}"/>
              </a:ext>
            </a:extLst>
          </p:cNvPr>
          <p:cNvSpPr txBox="1"/>
          <p:nvPr/>
        </p:nvSpPr>
        <p:spPr>
          <a:xfrm>
            <a:off x="3189794" y="6475152"/>
            <a:ext cx="2980659" cy="369332"/>
          </a:xfrm>
          <a:prstGeom prst="rect">
            <a:avLst/>
          </a:prstGeom>
          <a:noFill/>
        </p:spPr>
        <p:txBody>
          <a:bodyPr wrap="square" rtlCol="0">
            <a:spAutoFit/>
          </a:bodyPr>
          <a:lstStyle/>
          <a:p>
            <a:r>
              <a:rPr lang="en-US" dirty="0"/>
              <a:t>Absolute values = V</a:t>
            </a:r>
            <a:r>
              <a:rPr lang="en-US" baseline="-25000" dirty="0"/>
              <a:t>1</a:t>
            </a:r>
            <a:r>
              <a:rPr lang="en-US" dirty="0"/>
              <a:t>, V</a:t>
            </a:r>
            <a:r>
              <a:rPr lang="en-US" baseline="-25000" dirty="0"/>
              <a:t>2</a:t>
            </a:r>
            <a:r>
              <a:rPr lang="en-US" dirty="0"/>
              <a:t>, </a:t>
            </a:r>
            <a:r>
              <a:rPr lang="en-IN" dirty="0">
                <a:latin typeface="Calibri" panose="020F0502020204030204" pitchFamily="34" charset="0"/>
                <a:cs typeface="Calibri" panose="020F0502020204030204" pitchFamily="34" charset="0"/>
              </a:rPr>
              <a:t>∆U</a:t>
            </a:r>
            <a:r>
              <a:rPr lang="en-US" dirty="0"/>
              <a:t> </a:t>
            </a:r>
          </a:p>
        </p:txBody>
      </p:sp>
    </p:spTree>
    <p:extLst>
      <p:ext uri="{BB962C8B-B14F-4D97-AF65-F5344CB8AC3E}">
        <p14:creationId xmlns:p14="http://schemas.microsoft.com/office/powerpoint/2010/main" val="265619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3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5" grpId="0"/>
      <p:bldP spid="19" grpId="0"/>
      <p:bldP spid="21"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F59689-796B-C747-9256-D434E2ACEB96}"/>
              </a:ext>
            </a:extLst>
          </p:cNvPr>
          <p:cNvSpPr txBox="1"/>
          <p:nvPr/>
        </p:nvSpPr>
        <p:spPr>
          <a:xfrm>
            <a:off x="0" y="0"/>
            <a:ext cx="9144000" cy="584775"/>
          </a:xfrm>
          <a:prstGeom prst="rect">
            <a:avLst/>
          </a:prstGeom>
          <a:solidFill>
            <a:srgbClr val="FD7E02"/>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r>
              <a:rPr lang="en-IN" sz="3200" b="1" i="1" dirty="0"/>
              <a:t>Worksheet</a:t>
            </a:r>
            <a:endParaRPr lang="en-GB" sz="3200" i="1" dirty="0"/>
          </a:p>
        </p:txBody>
      </p:sp>
      <p:sp>
        <p:nvSpPr>
          <p:cNvPr id="2" name="Rectangle 1">
            <a:extLst>
              <a:ext uri="{FF2B5EF4-FFF2-40B4-BE49-F238E27FC236}">
                <a16:creationId xmlns:a16="http://schemas.microsoft.com/office/drawing/2014/main" id="{77861B92-FBED-E442-AD96-D6D3EAFC60E9}"/>
              </a:ext>
            </a:extLst>
          </p:cNvPr>
          <p:cNvSpPr/>
          <p:nvPr/>
        </p:nvSpPr>
        <p:spPr>
          <a:xfrm>
            <a:off x="889685" y="838679"/>
            <a:ext cx="7772402" cy="3139321"/>
          </a:xfrm>
          <a:prstGeom prst="rect">
            <a:avLst/>
          </a:prstGeom>
        </p:spPr>
        <p:txBody>
          <a:bodyPr wrap="square">
            <a:spAutoFit/>
          </a:bodyPr>
          <a:lstStyle/>
          <a:p>
            <a:r>
              <a:rPr lang="en-IN" b="1" dirty="0">
                <a:latin typeface="Calibri" panose="020F0502020204030204" pitchFamily="34" charset="0"/>
                <a:cs typeface="Calibri" panose="020F0502020204030204" pitchFamily="34" charset="0"/>
              </a:rPr>
              <a:t>?)</a:t>
            </a:r>
            <a:r>
              <a:rPr lang="en-IN" dirty="0">
                <a:latin typeface="Calibri" panose="020F0502020204030204" pitchFamily="34" charset="0"/>
                <a:cs typeface="Calibri" panose="020F0502020204030204" pitchFamily="34" charset="0"/>
              </a:rPr>
              <a:t> Find out whether the following property is a state function or not?</a:t>
            </a:r>
          </a:p>
          <a:p>
            <a:r>
              <a:rPr lang="en-IN" dirty="0">
                <a:latin typeface="Calibri" panose="020F0502020204030204" pitchFamily="34" charset="0"/>
                <a:cs typeface="Calibri" panose="020F0502020204030204" pitchFamily="34" charset="0"/>
              </a:rPr>
              <a:t>	1) Volume </a:t>
            </a:r>
          </a:p>
          <a:p>
            <a:r>
              <a:rPr lang="en-IN" dirty="0">
                <a:latin typeface="Calibri" panose="020F0502020204030204" pitchFamily="34" charset="0"/>
                <a:cs typeface="Calibri" panose="020F0502020204030204" pitchFamily="34" charset="0"/>
              </a:rPr>
              <a:t>	2)Pressure</a:t>
            </a:r>
          </a:p>
          <a:p>
            <a:r>
              <a:rPr lang="en-IN" dirty="0">
                <a:latin typeface="Calibri" panose="020F0502020204030204" pitchFamily="34" charset="0"/>
                <a:cs typeface="Calibri" panose="020F0502020204030204" pitchFamily="34" charset="0"/>
              </a:rPr>
              <a:t>	3)Mass</a:t>
            </a:r>
          </a:p>
          <a:p>
            <a:r>
              <a:rPr lang="en-IN" dirty="0">
                <a:latin typeface="Calibri" panose="020F0502020204030204" pitchFamily="34" charset="0"/>
                <a:cs typeface="Calibri" panose="020F0502020204030204" pitchFamily="34" charset="0"/>
              </a:rPr>
              <a:t>	4)Density</a:t>
            </a:r>
          </a:p>
          <a:p>
            <a:r>
              <a:rPr lang="en-IN" dirty="0">
                <a:latin typeface="Calibri" panose="020F0502020204030204" pitchFamily="34" charset="0"/>
                <a:cs typeface="Calibri" panose="020F0502020204030204" pitchFamily="34" charset="0"/>
              </a:rPr>
              <a:t>	5)Temperature</a:t>
            </a:r>
          </a:p>
          <a:p>
            <a:r>
              <a:rPr lang="en-IN" dirty="0">
                <a:latin typeface="Calibri" panose="020F0502020204030204" pitchFamily="34" charset="0"/>
                <a:cs typeface="Calibri" panose="020F0502020204030204" pitchFamily="34" charset="0"/>
              </a:rPr>
              <a:t>	6)Internal energy</a:t>
            </a:r>
          </a:p>
          <a:p>
            <a:endParaRPr lang="en-IN" dirty="0">
              <a:latin typeface="Calibri" panose="020F0502020204030204" pitchFamily="34" charset="0"/>
              <a:cs typeface="Calibri" panose="020F0502020204030204" pitchFamily="34" charset="0"/>
            </a:endParaRPr>
          </a:p>
          <a:p>
            <a:r>
              <a:rPr lang="en-IN" b="1" dirty="0">
                <a:latin typeface="Calibri" panose="020F0502020204030204" pitchFamily="34" charset="0"/>
                <a:cs typeface="Calibri" panose="020F0502020204030204" pitchFamily="34" charset="0"/>
              </a:rPr>
              <a:t>?)</a:t>
            </a:r>
            <a:r>
              <a:rPr lang="en-IN" dirty="0">
                <a:latin typeface="Calibri" panose="020F0502020204030204" pitchFamily="34" charset="0"/>
                <a:cs typeface="Calibri" panose="020F0502020204030204" pitchFamily="34" charset="0"/>
              </a:rPr>
              <a:t> Determine the type of the following system, Also write down the equation for the change in internal energy (</a:t>
            </a:r>
            <a:r>
              <a:rPr lang="en-IN" u="sng" dirty="0">
                <a:latin typeface="Calibri" panose="020F0502020204030204" pitchFamily="34" charset="0"/>
                <a:cs typeface="Calibri" panose="020F0502020204030204" pitchFamily="34" charset="0"/>
              </a:rPr>
              <a:t>Note</a:t>
            </a:r>
            <a:r>
              <a:rPr lang="en-IN" dirty="0">
                <a:latin typeface="Calibri" panose="020F0502020204030204" pitchFamily="34" charset="0"/>
                <a:cs typeface="Calibri" panose="020F0502020204030204" pitchFamily="34" charset="0"/>
              </a:rPr>
              <a:t>: do follow the IUPAC convention of +/- for each quantities like food, W, Q)</a:t>
            </a:r>
          </a:p>
        </p:txBody>
      </p:sp>
      <p:sp>
        <p:nvSpPr>
          <p:cNvPr id="3" name="Slide Number Placeholder 2">
            <a:extLst>
              <a:ext uri="{FF2B5EF4-FFF2-40B4-BE49-F238E27FC236}">
                <a16:creationId xmlns:a16="http://schemas.microsoft.com/office/drawing/2014/main" id="{B54E3A8D-2161-CA49-A14E-01EBD3373718}"/>
              </a:ext>
            </a:extLst>
          </p:cNvPr>
          <p:cNvSpPr>
            <a:spLocks noGrp="1"/>
          </p:cNvSpPr>
          <p:nvPr>
            <p:ph type="sldNum" sz="quarter" idx="12"/>
          </p:nvPr>
        </p:nvSpPr>
        <p:spPr/>
        <p:txBody>
          <a:bodyPr/>
          <a:lstStyle/>
          <a:p>
            <a:fld id="{A24A45BD-F06F-2643-B676-31D94C494DC9}" type="slidenum">
              <a:rPr lang="en-US" smtClean="0"/>
              <a:t>12</a:t>
            </a:fld>
            <a:endParaRPr lang="en-US"/>
          </a:p>
        </p:txBody>
      </p:sp>
      <p:pic>
        <p:nvPicPr>
          <p:cNvPr id="5" name="Picture 2" descr="See the source image">
            <a:extLst>
              <a:ext uri="{FF2B5EF4-FFF2-40B4-BE49-F238E27FC236}">
                <a16:creationId xmlns:a16="http://schemas.microsoft.com/office/drawing/2014/main" id="{0D7CFCC7-5239-E94C-A9E5-459406B5B3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56" r="58649" b="6519"/>
          <a:stretch/>
        </p:blipFill>
        <p:spPr bwMode="auto">
          <a:xfrm>
            <a:off x="3545785" y="3890904"/>
            <a:ext cx="2175999" cy="28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910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F59689-796B-C747-9256-D434E2ACEB96}"/>
              </a:ext>
            </a:extLst>
          </p:cNvPr>
          <p:cNvSpPr txBox="1"/>
          <p:nvPr/>
        </p:nvSpPr>
        <p:spPr>
          <a:xfrm>
            <a:off x="0" y="0"/>
            <a:ext cx="9144000" cy="584775"/>
          </a:xfrm>
          <a:prstGeom prst="rect">
            <a:avLst/>
          </a:prstGeom>
          <a:solidFill>
            <a:srgbClr val="FD7E02"/>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r>
              <a:rPr lang="en-IN" sz="3200" b="1" i="1" dirty="0"/>
              <a:t>Worksheet</a:t>
            </a:r>
            <a:endParaRPr lang="en-GB" sz="3200" i="1" dirty="0"/>
          </a:p>
        </p:txBody>
      </p:sp>
      <p:sp>
        <p:nvSpPr>
          <p:cNvPr id="2" name="Slide Number Placeholder 1">
            <a:extLst>
              <a:ext uri="{FF2B5EF4-FFF2-40B4-BE49-F238E27FC236}">
                <a16:creationId xmlns:a16="http://schemas.microsoft.com/office/drawing/2014/main" id="{FBFC4621-3A9F-BD47-9D07-169596E65304}"/>
              </a:ext>
            </a:extLst>
          </p:cNvPr>
          <p:cNvSpPr>
            <a:spLocks noGrp="1"/>
          </p:cNvSpPr>
          <p:nvPr>
            <p:ph type="sldNum" sz="quarter" idx="12"/>
          </p:nvPr>
        </p:nvSpPr>
        <p:spPr/>
        <p:txBody>
          <a:bodyPr/>
          <a:lstStyle/>
          <a:p>
            <a:fld id="{A24A45BD-F06F-2643-B676-31D94C494DC9}" type="slidenum">
              <a:rPr lang="en-US" smtClean="0"/>
              <a:t>13</a:t>
            </a:fld>
            <a:endParaRPr lang="en-US"/>
          </a:p>
        </p:txBody>
      </p:sp>
      <p:sp>
        <p:nvSpPr>
          <p:cNvPr id="3" name="Rectangle 2">
            <a:extLst>
              <a:ext uri="{FF2B5EF4-FFF2-40B4-BE49-F238E27FC236}">
                <a16:creationId xmlns:a16="http://schemas.microsoft.com/office/drawing/2014/main" id="{49AAD4EB-8810-7F42-B3AA-DE502CEBF9C9}"/>
              </a:ext>
            </a:extLst>
          </p:cNvPr>
          <p:cNvSpPr/>
          <p:nvPr/>
        </p:nvSpPr>
        <p:spPr>
          <a:xfrm>
            <a:off x="1112108" y="991791"/>
            <a:ext cx="7241060" cy="2308324"/>
          </a:xfrm>
          <a:prstGeom prst="rect">
            <a:avLst/>
          </a:prstGeom>
        </p:spPr>
        <p:txBody>
          <a:bodyPr wrap="square">
            <a:spAutoFit/>
          </a:bodyPr>
          <a:lstStyle/>
          <a:p>
            <a:r>
              <a:rPr lang="en-IN" b="1" dirty="0">
                <a:latin typeface="Calibri" panose="020F0502020204030204" pitchFamily="34" charset="0"/>
                <a:cs typeface="Calibri" panose="020F0502020204030204" pitchFamily="34" charset="0"/>
              </a:rPr>
              <a:t>?)</a:t>
            </a:r>
            <a:r>
              <a:rPr lang="en-IN" dirty="0">
                <a:latin typeface="Calibri" panose="020F0502020204030204" pitchFamily="34" charset="0"/>
                <a:cs typeface="Calibri" panose="020F0502020204030204" pitchFamily="34" charset="0"/>
              </a:rPr>
              <a:t> Express the change in internal energy of a system when </a:t>
            </a:r>
          </a:p>
          <a:p>
            <a:r>
              <a:rPr lang="en-IN" dirty="0">
                <a:latin typeface="Calibri" panose="020F0502020204030204" pitchFamily="34" charset="0"/>
                <a:cs typeface="Calibri" panose="020F0502020204030204" pitchFamily="34" charset="0"/>
              </a:rPr>
              <a:t>	</a:t>
            </a:r>
            <a:r>
              <a:rPr lang="en-IN" b="1" dirty="0">
                <a:latin typeface="Calibri" panose="020F0502020204030204" pitchFamily="34" charset="0"/>
                <a:cs typeface="Calibri" panose="020F0502020204030204" pitchFamily="34" charset="0"/>
              </a:rPr>
              <a:t>(</a:t>
            </a:r>
            <a:r>
              <a:rPr lang="en-IN" b="1" dirty="0" err="1">
                <a:latin typeface="Calibri" panose="020F0502020204030204" pitchFamily="34" charset="0"/>
                <a:cs typeface="Calibri" panose="020F0502020204030204" pitchFamily="34" charset="0"/>
              </a:rPr>
              <a:t>i</a:t>
            </a:r>
            <a:r>
              <a:rPr lang="en-IN" b="1" dirty="0">
                <a:latin typeface="Calibri" panose="020F0502020204030204" pitchFamily="34" charset="0"/>
                <a:cs typeface="Calibri" panose="020F0502020204030204" pitchFamily="34" charset="0"/>
              </a:rPr>
              <a:t>)</a:t>
            </a:r>
            <a:r>
              <a:rPr lang="en-IN" dirty="0">
                <a:latin typeface="Calibri" panose="020F0502020204030204" pitchFamily="34" charset="0"/>
                <a:cs typeface="Calibri" panose="020F0502020204030204" pitchFamily="34" charset="0"/>
              </a:rPr>
              <a:t>No heat is absorbed by the system from the surroundings, but work 	(</a:t>
            </a:r>
            <a:r>
              <a:rPr lang="en-IN" i="1" dirty="0">
                <a:latin typeface="Calibri" panose="020F0502020204030204" pitchFamily="34" charset="0"/>
                <a:cs typeface="Calibri" panose="020F0502020204030204" pitchFamily="34" charset="0"/>
              </a:rPr>
              <a:t>w</a:t>
            </a:r>
            <a:r>
              <a:rPr lang="en-IN" dirty="0">
                <a:latin typeface="Calibri" panose="020F0502020204030204" pitchFamily="34" charset="0"/>
                <a:cs typeface="Calibri" panose="020F0502020204030204" pitchFamily="34" charset="0"/>
              </a:rPr>
              <a:t>)is done on the system. What type of wall does the system have ?</a:t>
            </a:r>
          </a:p>
          <a:p>
            <a:r>
              <a:rPr lang="en-IN" dirty="0">
                <a:latin typeface="Calibri" panose="020F0502020204030204" pitchFamily="34" charset="0"/>
                <a:cs typeface="Calibri" panose="020F0502020204030204" pitchFamily="34" charset="0"/>
              </a:rPr>
              <a:t>	</a:t>
            </a:r>
            <a:r>
              <a:rPr lang="en-IN" b="1" dirty="0">
                <a:latin typeface="Calibri" panose="020F0502020204030204" pitchFamily="34" charset="0"/>
                <a:cs typeface="Calibri" panose="020F0502020204030204" pitchFamily="34" charset="0"/>
              </a:rPr>
              <a:t>(ii)</a:t>
            </a:r>
            <a:r>
              <a:rPr lang="en-IN" dirty="0">
                <a:latin typeface="Calibri" panose="020F0502020204030204" pitchFamily="34" charset="0"/>
                <a:cs typeface="Calibri" panose="020F0502020204030204" pitchFamily="34" charset="0"/>
              </a:rPr>
              <a:t>No work is done on the system, but </a:t>
            </a:r>
            <a:r>
              <a:rPr lang="en-IN" i="1" dirty="0">
                <a:latin typeface="Calibri" panose="020F0502020204030204" pitchFamily="34" charset="0"/>
                <a:cs typeface="Calibri" panose="020F0502020204030204" pitchFamily="34" charset="0"/>
              </a:rPr>
              <a:t>q</a:t>
            </a:r>
            <a:r>
              <a:rPr lang="en-IN" dirty="0">
                <a:latin typeface="Calibri" panose="020F0502020204030204" pitchFamily="34" charset="0"/>
                <a:cs typeface="Calibri" panose="020F0502020204030204" pitchFamily="34" charset="0"/>
              </a:rPr>
              <a:t> amount of heat is taken out 	from the system and given to the surroundings. What type of wall does 	the system have?</a:t>
            </a:r>
          </a:p>
          <a:p>
            <a:r>
              <a:rPr lang="en-IN" dirty="0">
                <a:latin typeface="Calibri" panose="020F0502020204030204" pitchFamily="34" charset="0"/>
                <a:cs typeface="Calibri" panose="020F0502020204030204" pitchFamily="34" charset="0"/>
              </a:rPr>
              <a:t>	</a:t>
            </a:r>
            <a:r>
              <a:rPr lang="en-IN" b="1" dirty="0">
                <a:latin typeface="Calibri" panose="020F0502020204030204" pitchFamily="34" charset="0"/>
                <a:cs typeface="Calibri" panose="020F0502020204030204" pitchFamily="34" charset="0"/>
              </a:rPr>
              <a:t>(iii)</a:t>
            </a:r>
            <a:r>
              <a:rPr lang="en-IN" i="1" dirty="0">
                <a:latin typeface="Calibri" panose="020F0502020204030204" pitchFamily="34" charset="0"/>
                <a:cs typeface="Calibri" panose="020F0502020204030204" pitchFamily="34" charset="0"/>
              </a:rPr>
              <a:t>w</a:t>
            </a:r>
            <a:r>
              <a:rPr lang="en-IN" dirty="0">
                <a:latin typeface="Calibri" panose="020F0502020204030204" pitchFamily="34" charset="0"/>
                <a:cs typeface="Calibri" panose="020F0502020204030204" pitchFamily="34" charset="0"/>
              </a:rPr>
              <a:t> amount of work is done by the system and </a:t>
            </a:r>
            <a:r>
              <a:rPr lang="en-IN" i="1" dirty="0">
                <a:latin typeface="Calibri" panose="020F0502020204030204" pitchFamily="34" charset="0"/>
                <a:cs typeface="Calibri" panose="020F0502020204030204" pitchFamily="34" charset="0"/>
              </a:rPr>
              <a:t>q</a:t>
            </a:r>
            <a:r>
              <a:rPr lang="en-IN" dirty="0">
                <a:latin typeface="Calibri" panose="020F0502020204030204" pitchFamily="34" charset="0"/>
                <a:cs typeface="Calibri" panose="020F0502020204030204" pitchFamily="34" charset="0"/>
              </a:rPr>
              <a:t> amount of heat is 	supplied to the system. What type of system would it be?</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3309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551961"/>
            <a:ext cx="8249304"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hank-You-with-Pen.jpg">
            <a:extLst>
              <a:ext uri="{FF2B5EF4-FFF2-40B4-BE49-F238E27FC236}">
                <a16:creationId xmlns:a16="http://schemas.microsoft.com/office/drawing/2014/main" id="{1AB21F59-AA62-6C40-9AB3-4C00D981527C}"/>
              </a:ext>
            </a:extLst>
          </p:cNvPr>
          <p:cNvPicPr>
            <a:picLocks noChangeAspect="1"/>
          </p:cNvPicPr>
          <p:nvPr/>
        </p:nvPicPr>
        <p:blipFill rotWithShape="1">
          <a:blip r:embed="rId2" cstate="print"/>
          <a:srcRect r="1" b="3296"/>
          <a:stretch/>
        </p:blipFill>
        <p:spPr>
          <a:xfrm rot="64800000">
            <a:off x="628650" y="754148"/>
            <a:ext cx="7886700" cy="4995575"/>
          </a:xfrm>
          <a:prstGeom prst="rect">
            <a:avLst/>
          </a:prstGeom>
        </p:spPr>
      </p:pic>
      <p:cxnSp>
        <p:nvCxnSpPr>
          <p:cNvPr id="16" name="Straight Connector 15">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348" y="6329769"/>
            <a:ext cx="825017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58880C5-29F7-654E-8626-F66A67EAEEBA}"/>
              </a:ext>
            </a:extLst>
          </p:cNvPr>
          <p:cNvSpPr>
            <a:spLocks noGrp="1"/>
          </p:cNvSpPr>
          <p:nvPr>
            <p:ph type="sldNum" sz="quarter" idx="12"/>
          </p:nvPr>
        </p:nvSpPr>
        <p:spPr>
          <a:xfrm>
            <a:off x="6457950" y="6492240"/>
            <a:ext cx="2057400" cy="365125"/>
          </a:xfrm>
        </p:spPr>
        <p:txBody>
          <a:bodyPr vert="horz" lIns="91440" tIns="45720" rIns="91440" bIns="45720" rtlCol="0" anchor="ctr">
            <a:normAutofit/>
          </a:bodyPr>
          <a:lstStyle/>
          <a:p>
            <a:pPr defTabSz="914400">
              <a:spcAft>
                <a:spcPts val="600"/>
              </a:spcAft>
            </a:pPr>
            <a:fld id="{A24A45BD-F06F-2643-B676-31D94C494DC9}" type="slidenum">
              <a:rPr lang="en-US" smtClean="0"/>
              <a:pPr defTabSz="914400">
                <a:spcAft>
                  <a:spcPts val="600"/>
                </a:spcAft>
              </a:pPr>
              <a:t>14</a:t>
            </a:fld>
            <a:endParaRPr lang="en-US"/>
          </a:p>
        </p:txBody>
      </p:sp>
    </p:spTree>
    <p:extLst>
      <p:ext uri="{BB962C8B-B14F-4D97-AF65-F5344CB8AC3E}">
        <p14:creationId xmlns:p14="http://schemas.microsoft.com/office/powerpoint/2010/main" val="2515511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1F6BF70-C7D1-4AF9-8DB4-BEEB8A9C35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 name="TextBox 4">
            <a:extLst>
              <a:ext uri="{FF2B5EF4-FFF2-40B4-BE49-F238E27FC236}">
                <a16:creationId xmlns:a16="http://schemas.microsoft.com/office/drawing/2014/main" id="{DE6BE61E-B6CE-1D41-B610-A7F1E833CD29}"/>
              </a:ext>
            </a:extLst>
          </p:cNvPr>
          <p:cNvSpPr txBox="1"/>
          <p:nvPr/>
        </p:nvSpPr>
        <p:spPr>
          <a:xfrm>
            <a:off x="483798" y="1097280"/>
            <a:ext cx="2847230" cy="4666207"/>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200" b="1" kern="1200" dirty="0">
                <a:solidFill>
                  <a:schemeClr val="tx1"/>
                </a:solidFill>
                <a:latin typeface="+mj-lt"/>
                <a:ea typeface="+mj-ea"/>
                <a:cs typeface="+mj-cs"/>
              </a:rPr>
              <a:t>CONTENTS</a:t>
            </a:r>
          </a:p>
        </p:txBody>
      </p:sp>
      <p:grpSp>
        <p:nvGrpSpPr>
          <p:cNvPr id="13" name="Group 12">
            <a:extLst>
              <a:ext uri="{FF2B5EF4-FFF2-40B4-BE49-F238E27FC236}">
                <a16:creationId xmlns:a16="http://schemas.microsoft.com/office/drawing/2014/main" id="{0C66A8B6-1F6E-4FCC-93B9-B9986B6FD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932" y="5945955"/>
            <a:ext cx="9082028" cy="525780"/>
            <a:chOff x="82576" y="5945955"/>
            <a:chExt cx="12109423" cy="525780"/>
          </a:xfrm>
        </p:grpSpPr>
        <p:sp>
          <p:nvSpPr>
            <p:cNvPr id="14" name="Rectangle 13">
              <a:extLst>
                <a:ext uri="{FF2B5EF4-FFF2-40B4-BE49-F238E27FC236}">
                  <a16:creationId xmlns:a16="http://schemas.microsoft.com/office/drawing/2014/main" id="{CAF7C4FD-65AD-4BBE-886A-D2E923F94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Rectangle 14">
              <a:extLst>
                <a:ext uri="{FF2B5EF4-FFF2-40B4-BE49-F238E27FC236}">
                  <a16:creationId xmlns:a16="http://schemas.microsoft.com/office/drawing/2014/main" id="{1BA8278B-6DF7-481F-B1FA-FFE7D6C3C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0279" y="587829"/>
            <a:ext cx="4878975"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aphicFrame>
        <p:nvGraphicFramePr>
          <p:cNvPr id="7" name="TextBox 3">
            <a:extLst>
              <a:ext uri="{FF2B5EF4-FFF2-40B4-BE49-F238E27FC236}">
                <a16:creationId xmlns:a16="http://schemas.microsoft.com/office/drawing/2014/main" id="{28BB5C50-7ECD-40E9-BBF5-9878C71A87A5}"/>
              </a:ext>
            </a:extLst>
          </p:cNvPr>
          <p:cNvGraphicFramePr/>
          <p:nvPr>
            <p:extLst>
              <p:ext uri="{D42A27DB-BD31-4B8C-83A1-F6EECF244321}">
                <p14:modId xmlns:p14="http://schemas.microsoft.com/office/powerpoint/2010/main" val="854130162"/>
              </p:ext>
            </p:extLst>
          </p:nvPr>
        </p:nvGraphicFramePr>
        <p:xfrm>
          <a:off x="3997005" y="792737"/>
          <a:ext cx="4732249" cy="5153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BAB81BF0-EDD9-6845-A499-FCAC4FDFEA94}"/>
              </a:ext>
            </a:extLst>
          </p:cNvPr>
          <p:cNvSpPr>
            <a:spLocks noGrp="1"/>
          </p:cNvSpPr>
          <p:nvPr>
            <p:ph type="sldNum" sz="quarter" idx="12"/>
          </p:nvPr>
        </p:nvSpPr>
        <p:spPr/>
        <p:txBody>
          <a:bodyPr/>
          <a:lstStyle/>
          <a:p>
            <a:fld id="{A24A45BD-F06F-2643-B676-31D94C494DC9}" type="slidenum">
              <a:rPr lang="en-US" smtClean="0"/>
              <a:t>2</a:t>
            </a:fld>
            <a:endParaRPr lang="en-US"/>
          </a:p>
        </p:txBody>
      </p:sp>
    </p:spTree>
    <p:extLst>
      <p:ext uri="{BB962C8B-B14F-4D97-AF65-F5344CB8AC3E}">
        <p14:creationId xmlns:p14="http://schemas.microsoft.com/office/powerpoint/2010/main" val="1021804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389DB1-2846-B547-8DD5-46B6B88946A2}"/>
              </a:ext>
            </a:extLst>
          </p:cNvPr>
          <p:cNvSpPr txBox="1"/>
          <p:nvPr/>
        </p:nvSpPr>
        <p:spPr>
          <a:xfrm>
            <a:off x="0" y="0"/>
            <a:ext cx="9144000" cy="584775"/>
          </a:xfrm>
          <a:prstGeom prst="rect">
            <a:avLst/>
          </a:prstGeom>
          <a:solidFill>
            <a:srgbClr val="FD7E02"/>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r>
              <a:rPr lang="en-IN" sz="3200" b="1" i="1" dirty="0"/>
              <a:t>System and Surroundings</a:t>
            </a:r>
            <a:endParaRPr lang="en-GB" sz="3200" i="1" dirty="0"/>
          </a:p>
        </p:txBody>
      </p:sp>
      <p:sp>
        <p:nvSpPr>
          <p:cNvPr id="5" name="Rectangle 4">
            <a:extLst>
              <a:ext uri="{FF2B5EF4-FFF2-40B4-BE49-F238E27FC236}">
                <a16:creationId xmlns:a16="http://schemas.microsoft.com/office/drawing/2014/main" id="{47E18E77-FCF3-0845-BB1F-65092872526B}"/>
              </a:ext>
            </a:extLst>
          </p:cNvPr>
          <p:cNvSpPr/>
          <p:nvPr/>
        </p:nvSpPr>
        <p:spPr>
          <a:xfrm>
            <a:off x="444843" y="777615"/>
            <a:ext cx="8241957" cy="646331"/>
          </a:xfrm>
          <a:prstGeom prst="rect">
            <a:avLst/>
          </a:prstGeom>
        </p:spPr>
        <p:txBody>
          <a:bodyPr wrap="square">
            <a:spAutoFit/>
          </a:bodyPr>
          <a:lstStyle/>
          <a:p>
            <a:pPr marL="285750" indent="-285750">
              <a:buFont typeface="Wingdings" pitchFamily="2" charset="2"/>
              <a:buChar char="ü"/>
            </a:pPr>
            <a:r>
              <a:rPr lang="en-IN" dirty="0">
                <a:latin typeface="Calibri" panose="020F0502020204030204" pitchFamily="34" charset="0"/>
                <a:cs typeface="Calibri" panose="020F0502020204030204" pitchFamily="34" charset="0"/>
              </a:rPr>
              <a:t>A </a:t>
            </a:r>
            <a:r>
              <a:rPr lang="en-IN" b="1" dirty="0">
                <a:latin typeface="Calibri" panose="020F0502020204030204" pitchFamily="34" charset="0"/>
                <a:cs typeface="Calibri" panose="020F0502020204030204" pitchFamily="34" charset="0"/>
              </a:rPr>
              <a:t>system </a:t>
            </a:r>
            <a:r>
              <a:rPr lang="en-IN" dirty="0">
                <a:latin typeface="Calibri" panose="020F0502020204030204" pitchFamily="34" charset="0"/>
                <a:cs typeface="Calibri" panose="020F0502020204030204" pitchFamily="34" charset="0"/>
              </a:rPr>
              <a:t>in thermodynamics refers to that part of universe in which observations are made and remaining universe constitutes the </a:t>
            </a:r>
            <a:r>
              <a:rPr lang="en-IN" b="1" dirty="0">
                <a:latin typeface="Calibri" panose="020F0502020204030204" pitchFamily="34" charset="0"/>
                <a:cs typeface="Calibri" panose="020F0502020204030204" pitchFamily="34" charset="0"/>
              </a:rPr>
              <a:t>surroundings</a:t>
            </a:r>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5B55ED79-BF6D-B342-9C08-C96098ECA742}"/>
              </a:ext>
            </a:extLst>
          </p:cNvPr>
          <p:cNvSpPr/>
          <p:nvPr/>
        </p:nvSpPr>
        <p:spPr>
          <a:xfrm>
            <a:off x="2026508" y="4120549"/>
            <a:ext cx="5053914" cy="36933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IN" dirty="0">
                <a:latin typeface="Calibri" panose="020F0502020204030204" pitchFamily="34" charset="0"/>
                <a:cs typeface="Calibri" panose="020F0502020204030204" pitchFamily="34" charset="0"/>
              </a:rPr>
              <a:t>The universe = The system + The surroundings</a:t>
            </a:r>
            <a:endParaRPr lang="en-US"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F3CFBC04-7BB7-FB47-B946-3758C4A7B05D}"/>
              </a:ext>
            </a:extLst>
          </p:cNvPr>
          <p:cNvSpPr/>
          <p:nvPr/>
        </p:nvSpPr>
        <p:spPr>
          <a:xfrm>
            <a:off x="562232" y="5025022"/>
            <a:ext cx="8810368" cy="1200329"/>
          </a:xfrm>
          <a:prstGeom prst="rect">
            <a:avLst/>
          </a:prstGeom>
        </p:spPr>
        <p:txBody>
          <a:bodyPr wrap="square">
            <a:spAutoFit/>
          </a:bodyPr>
          <a:lstStyle/>
          <a:p>
            <a:pPr marL="285750" indent="-285750">
              <a:buFont typeface="Wingdings" pitchFamily="2" charset="2"/>
              <a:buChar char="ü"/>
            </a:pPr>
            <a:r>
              <a:rPr lang="en-IN" dirty="0">
                <a:latin typeface="Calibri" panose="020F0502020204030204" pitchFamily="34" charset="0"/>
                <a:cs typeface="Calibri" panose="020F0502020204030204" pitchFamily="34" charset="0"/>
              </a:rPr>
              <a:t>The wall that separates the system from the surroundings is called </a:t>
            </a:r>
            <a:r>
              <a:rPr lang="en-IN" b="1" dirty="0">
                <a:latin typeface="Calibri" panose="020F0502020204030204" pitchFamily="34" charset="0"/>
                <a:cs typeface="Calibri" panose="020F0502020204030204" pitchFamily="34" charset="0"/>
              </a:rPr>
              <a:t>boundary.</a:t>
            </a:r>
          </a:p>
          <a:p>
            <a:pPr marL="285750" indent="-285750">
              <a:buFont typeface="Wingdings" pitchFamily="2" charset="2"/>
              <a:buChar char="ü"/>
            </a:pPr>
            <a:r>
              <a:rPr lang="en-IN" dirty="0">
                <a:latin typeface="Calibri" panose="020F0502020204030204" pitchFamily="34" charset="0"/>
                <a:cs typeface="Calibri" panose="020F0502020204030204" pitchFamily="34" charset="0"/>
              </a:rPr>
              <a:t>The surroundings are that portion of the remaining universe which can interact with the system. Usually, the region of space in the neighbourhood of the system constitutes its surroundings.</a:t>
            </a:r>
            <a:endParaRPr lang="en-US" dirty="0">
              <a:latin typeface="Calibri" panose="020F0502020204030204" pitchFamily="34" charset="0"/>
              <a:cs typeface="Calibri" panose="020F0502020204030204" pitchFamily="34" charset="0"/>
            </a:endParaRPr>
          </a:p>
        </p:txBody>
      </p:sp>
      <p:pic>
        <p:nvPicPr>
          <p:cNvPr id="1026" name="Picture 2" descr="See the source image">
            <a:extLst>
              <a:ext uri="{FF2B5EF4-FFF2-40B4-BE49-F238E27FC236}">
                <a16:creationId xmlns:a16="http://schemas.microsoft.com/office/drawing/2014/main" id="{7A9ACA1F-C244-AF44-A228-D6733453F4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437562"/>
            <a:ext cx="3708400" cy="248920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3A2E358A-C86C-BC41-936B-EDB5F08D4825}"/>
              </a:ext>
            </a:extLst>
          </p:cNvPr>
          <p:cNvSpPr>
            <a:spLocks noGrp="1"/>
          </p:cNvSpPr>
          <p:nvPr>
            <p:ph type="sldNum" sz="quarter" idx="12"/>
          </p:nvPr>
        </p:nvSpPr>
        <p:spPr/>
        <p:txBody>
          <a:bodyPr/>
          <a:lstStyle/>
          <a:p>
            <a:fld id="{A24A45BD-F06F-2643-B676-31D94C494DC9}" type="slidenum">
              <a:rPr lang="en-US" smtClean="0"/>
              <a:t>3</a:t>
            </a:fld>
            <a:endParaRPr lang="en-US"/>
          </a:p>
        </p:txBody>
      </p:sp>
    </p:spTree>
    <p:extLst>
      <p:ext uri="{BB962C8B-B14F-4D97-AF65-F5344CB8AC3E}">
        <p14:creationId xmlns:p14="http://schemas.microsoft.com/office/powerpoint/2010/main" val="2052512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F59689-796B-C747-9256-D434E2ACEB96}"/>
              </a:ext>
            </a:extLst>
          </p:cNvPr>
          <p:cNvSpPr txBox="1"/>
          <p:nvPr/>
        </p:nvSpPr>
        <p:spPr>
          <a:xfrm>
            <a:off x="0" y="0"/>
            <a:ext cx="9144000" cy="584775"/>
          </a:xfrm>
          <a:prstGeom prst="rect">
            <a:avLst/>
          </a:prstGeom>
          <a:solidFill>
            <a:srgbClr val="FD7E02"/>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r>
              <a:rPr lang="en-IN" sz="3200" b="1" i="1" dirty="0"/>
              <a:t>Types of the System</a:t>
            </a:r>
            <a:endParaRPr lang="en-US" sz="3200" b="1" i="1" dirty="0"/>
          </a:p>
        </p:txBody>
      </p:sp>
      <p:pic>
        <p:nvPicPr>
          <p:cNvPr id="2052" name="Picture 4" descr="See the source image">
            <a:extLst>
              <a:ext uri="{FF2B5EF4-FFF2-40B4-BE49-F238E27FC236}">
                <a16:creationId xmlns:a16="http://schemas.microsoft.com/office/drawing/2014/main" id="{AC860B30-490C-1C49-91C1-8BA2E3387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2934734"/>
            <a:ext cx="6502400" cy="3657600"/>
          </a:xfrm>
          <a:prstGeom prst="rect">
            <a:avLst/>
          </a:prstGeom>
        </p:spPr>
        <p:style>
          <a:lnRef idx="2">
            <a:schemeClr val="accent2"/>
          </a:lnRef>
          <a:fillRef idx="1">
            <a:schemeClr val="lt1"/>
          </a:fillRef>
          <a:effectRef idx="0">
            <a:schemeClr val="accent2"/>
          </a:effectRef>
          <a:fontRef idx="minor">
            <a:schemeClr val="dk1"/>
          </a:fontRef>
        </p:style>
      </p:pic>
      <p:sp>
        <p:nvSpPr>
          <p:cNvPr id="5" name="Rectangle 4">
            <a:extLst>
              <a:ext uri="{FF2B5EF4-FFF2-40B4-BE49-F238E27FC236}">
                <a16:creationId xmlns:a16="http://schemas.microsoft.com/office/drawing/2014/main" id="{0BE40281-EB50-BA44-B5EE-5149DA78C2B5}"/>
              </a:ext>
            </a:extLst>
          </p:cNvPr>
          <p:cNvSpPr/>
          <p:nvPr/>
        </p:nvSpPr>
        <p:spPr>
          <a:xfrm>
            <a:off x="753762" y="965541"/>
            <a:ext cx="7935784" cy="2031325"/>
          </a:xfrm>
          <a:prstGeom prst="rect">
            <a:avLst/>
          </a:prstGeom>
        </p:spPr>
        <p:txBody>
          <a:bodyPr wrap="square">
            <a:spAutoFit/>
          </a:bodyPr>
          <a:lstStyle/>
          <a:p>
            <a:pPr marL="342900" indent="-342900">
              <a:buFont typeface="+mj-lt"/>
              <a:buAutoNum type="arabicParenR"/>
            </a:pPr>
            <a:r>
              <a:rPr lang="en-IN" b="1" dirty="0">
                <a:solidFill>
                  <a:schemeClr val="accent2">
                    <a:lumMod val="50000"/>
                  </a:schemeClr>
                </a:solidFill>
                <a:latin typeface="Calibri" panose="020F0502020204030204" pitchFamily="34" charset="0"/>
                <a:cs typeface="Calibri" panose="020F0502020204030204" pitchFamily="34" charset="0"/>
              </a:rPr>
              <a:t>Open system </a:t>
            </a:r>
            <a:r>
              <a:rPr lang="en-IN" dirty="0">
                <a:latin typeface="Calibri" panose="020F0502020204030204" pitchFamily="34" charset="0"/>
                <a:cs typeface="Calibri" panose="020F0502020204030204" pitchFamily="34" charset="0"/>
              </a:rPr>
              <a:t>can exchange both energy and matter between system and surroundings</a:t>
            </a:r>
          </a:p>
          <a:p>
            <a:pPr marL="342900" indent="-342900">
              <a:buFont typeface="+mj-lt"/>
              <a:buAutoNum type="arabicParenR"/>
            </a:pPr>
            <a:r>
              <a:rPr lang="en-IN" b="1" dirty="0">
                <a:solidFill>
                  <a:schemeClr val="accent2">
                    <a:lumMod val="50000"/>
                  </a:schemeClr>
                </a:solidFill>
                <a:latin typeface="Calibri" panose="020F0502020204030204" pitchFamily="34" charset="0"/>
                <a:cs typeface="Calibri" panose="020F0502020204030204" pitchFamily="34" charset="0"/>
              </a:rPr>
              <a:t>Closed system </a:t>
            </a:r>
            <a:r>
              <a:rPr lang="en-IN" dirty="0">
                <a:latin typeface="Calibri" panose="020F0502020204030204" pitchFamily="34" charset="0"/>
                <a:cs typeface="Calibri" panose="020F0502020204030204" pitchFamily="34" charset="0"/>
              </a:rPr>
              <a:t>can exchange energy but not  matter between system and surroundings</a:t>
            </a:r>
            <a:endParaRPr lang="en-US" dirty="0">
              <a:latin typeface="Calibri" panose="020F0502020204030204" pitchFamily="34" charset="0"/>
              <a:cs typeface="Calibri" panose="020F0502020204030204" pitchFamily="34" charset="0"/>
            </a:endParaRPr>
          </a:p>
          <a:p>
            <a:pPr marL="342900" indent="-342900">
              <a:buFont typeface="+mj-lt"/>
              <a:buAutoNum type="arabicParenR"/>
            </a:pPr>
            <a:r>
              <a:rPr lang="en-IN" b="1" dirty="0">
                <a:solidFill>
                  <a:schemeClr val="accent2">
                    <a:lumMod val="50000"/>
                  </a:schemeClr>
                </a:solidFill>
                <a:latin typeface="Calibri" panose="020F0502020204030204" pitchFamily="34" charset="0"/>
                <a:cs typeface="Calibri" panose="020F0502020204030204" pitchFamily="34" charset="0"/>
              </a:rPr>
              <a:t>Isolated system </a:t>
            </a:r>
            <a:r>
              <a:rPr lang="en-IN" dirty="0">
                <a:latin typeface="Calibri" panose="020F0502020204030204" pitchFamily="34" charset="0"/>
                <a:cs typeface="Calibri" panose="020F0502020204030204" pitchFamily="34" charset="0"/>
              </a:rPr>
              <a:t>can exchange neither energy nor matter between system and surroundings</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743B2B11-167D-2846-B773-666EAD18527E}"/>
              </a:ext>
            </a:extLst>
          </p:cNvPr>
          <p:cNvSpPr>
            <a:spLocks noGrp="1"/>
          </p:cNvSpPr>
          <p:nvPr>
            <p:ph type="sldNum" sz="quarter" idx="12"/>
          </p:nvPr>
        </p:nvSpPr>
        <p:spPr/>
        <p:txBody>
          <a:bodyPr/>
          <a:lstStyle/>
          <a:p>
            <a:fld id="{A24A45BD-F06F-2643-B676-31D94C494DC9}" type="slidenum">
              <a:rPr lang="en-US" smtClean="0"/>
              <a:t>4</a:t>
            </a:fld>
            <a:endParaRPr lang="en-US"/>
          </a:p>
        </p:txBody>
      </p:sp>
    </p:spTree>
    <p:extLst>
      <p:ext uri="{BB962C8B-B14F-4D97-AF65-F5344CB8AC3E}">
        <p14:creationId xmlns:p14="http://schemas.microsoft.com/office/powerpoint/2010/main" val="96642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F59689-796B-C747-9256-D434E2ACEB96}"/>
              </a:ext>
            </a:extLst>
          </p:cNvPr>
          <p:cNvSpPr txBox="1"/>
          <p:nvPr/>
        </p:nvSpPr>
        <p:spPr>
          <a:xfrm>
            <a:off x="0" y="0"/>
            <a:ext cx="9144000" cy="584775"/>
          </a:xfrm>
          <a:prstGeom prst="rect">
            <a:avLst/>
          </a:prstGeom>
          <a:solidFill>
            <a:srgbClr val="FD7E02"/>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r>
              <a:rPr lang="en-IN" sz="3200" b="1" i="1" dirty="0"/>
              <a:t>The State of the System</a:t>
            </a:r>
            <a:endParaRPr lang="en-US" sz="3200" b="1" i="1" dirty="0"/>
          </a:p>
        </p:txBody>
      </p:sp>
      <p:sp>
        <p:nvSpPr>
          <p:cNvPr id="2" name="Rectangle 1">
            <a:extLst>
              <a:ext uri="{FF2B5EF4-FFF2-40B4-BE49-F238E27FC236}">
                <a16:creationId xmlns:a16="http://schemas.microsoft.com/office/drawing/2014/main" id="{402B311B-241F-E54B-B3B0-7509143EFCC2}"/>
              </a:ext>
            </a:extLst>
          </p:cNvPr>
          <p:cNvSpPr/>
          <p:nvPr/>
        </p:nvSpPr>
        <p:spPr>
          <a:xfrm>
            <a:off x="1075036" y="703680"/>
            <a:ext cx="7599406" cy="1754326"/>
          </a:xfrm>
          <a:prstGeom prst="rect">
            <a:avLst/>
          </a:prstGeom>
        </p:spPr>
        <p:txBody>
          <a:bodyPr wrap="square">
            <a:spAutoFit/>
          </a:bodyPr>
          <a:lstStyle/>
          <a:p>
            <a:pPr marL="285750" indent="-285750">
              <a:buFont typeface="Wingdings" pitchFamily="2" charset="2"/>
              <a:buChar char="ü"/>
            </a:pPr>
            <a:r>
              <a:rPr lang="en-IN" dirty="0">
                <a:latin typeface="Calibri" panose="020F0502020204030204" pitchFamily="34" charset="0"/>
                <a:cs typeface="Calibri" panose="020F0502020204030204" pitchFamily="34" charset="0"/>
              </a:rPr>
              <a:t>State of the thermodynamic system is described by its measurable or macroscopic (bulk) properties.</a:t>
            </a:r>
          </a:p>
          <a:p>
            <a:pPr marL="285750" indent="-285750">
              <a:buFont typeface="Wingdings" pitchFamily="2" charset="2"/>
              <a:buChar char="ü"/>
            </a:pPr>
            <a:r>
              <a:rPr lang="en-IN" dirty="0">
                <a:latin typeface="Calibri" panose="020F0502020204030204" pitchFamily="34" charset="0"/>
                <a:cs typeface="Calibri" panose="020F0502020204030204" pitchFamily="34" charset="0"/>
              </a:rPr>
              <a:t>The state of a gas can be described  by quoting its pressure (p), volume (V),temperature (T ), amount (n).</a:t>
            </a:r>
            <a:r>
              <a:rPr lang="en-IN" i="1" dirty="0">
                <a:latin typeface="Calibri" panose="020F0502020204030204" pitchFamily="34" charset="0"/>
                <a:cs typeface="Calibri" panose="020F0502020204030204" pitchFamily="34" charset="0"/>
              </a:rPr>
              <a:t>etc</a:t>
            </a:r>
          </a:p>
          <a:p>
            <a:pPr marL="285750" indent="-285750">
              <a:buFont typeface="Wingdings" pitchFamily="2" charset="2"/>
              <a:buChar char="ü"/>
            </a:pPr>
            <a:r>
              <a:rPr lang="en-IN" b="1" dirty="0">
                <a:solidFill>
                  <a:schemeClr val="accent2">
                    <a:lumMod val="50000"/>
                  </a:schemeClr>
                </a:solidFill>
                <a:latin typeface="Calibri" panose="020F0502020204030204" pitchFamily="34" charset="0"/>
                <a:cs typeface="Calibri" panose="020F0502020204030204" pitchFamily="34" charset="0"/>
              </a:rPr>
              <a:t>State functions </a:t>
            </a:r>
            <a:r>
              <a:rPr lang="en-IN" dirty="0">
                <a:latin typeface="Calibri" panose="020F0502020204030204" pitchFamily="34" charset="0"/>
                <a:cs typeface="Calibri" panose="020F0502020204030204" pitchFamily="34" charset="0"/>
              </a:rPr>
              <a:t>or </a:t>
            </a:r>
            <a:r>
              <a:rPr lang="en-IN" b="1" dirty="0">
                <a:solidFill>
                  <a:schemeClr val="accent2">
                    <a:lumMod val="50000"/>
                  </a:schemeClr>
                </a:solidFill>
                <a:latin typeface="Calibri" panose="020F0502020204030204" pitchFamily="34" charset="0"/>
                <a:cs typeface="Calibri" panose="020F0502020204030204" pitchFamily="34" charset="0"/>
              </a:rPr>
              <a:t>state variables </a:t>
            </a:r>
            <a:r>
              <a:rPr lang="en-IN" dirty="0">
                <a:latin typeface="Calibri" panose="020F0502020204030204" pitchFamily="34" charset="0"/>
                <a:cs typeface="Calibri" panose="020F0502020204030204" pitchFamily="34" charset="0"/>
              </a:rPr>
              <a:t>depend only on the state of the system and not on how it is reached</a:t>
            </a:r>
            <a:endParaRPr lang="en-US" dirty="0">
              <a:latin typeface="Calibri" panose="020F0502020204030204" pitchFamily="34" charset="0"/>
              <a:cs typeface="Calibri" panose="020F0502020204030204" pitchFamily="34" charset="0"/>
            </a:endParaRPr>
          </a:p>
        </p:txBody>
      </p:sp>
      <p:pic>
        <p:nvPicPr>
          <p:cNvPr id="3076" name="Picture 4" descr="See the source image">
            <a:extLst>
              <a:ext uri="{FF2B5EF4-FFF2-40B4-BE49-F238E27FC236}">
                <a16:creationId xmlns:a16="http://schemas.microsoft.com/office/drawing/2014/main" id="{BE7DFAE7-7D65-6A4E-B96A-376ED177BE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054"/>
          <a:stretch/>
        </p:blipFill>
        <p:spPr bwMode="auto">
          <a:xfrm>
            <a:off x="1841156" y="2860542"/>
            <a:ext cx="2160000" cy="187141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DA8DC87E-31F7-F141-9683-A2576650D1A2}"/>
              </a:ext>
            </a:extLst>
          </p:cNvPr>
          <p:cNvPicPr>
            <a:picLocks noChangeArrowheads="1"/>
          </p:cNvPicPr>
          <p:nvPr/>
        </p:nvPicPr>
        <p:blipFill rotWithShape="1">
          <a:blip r:embed="rId3">
            <a:extLst>
              <a:ext uri="{28A0092B-C50C-407E-A947-70E740481C1C}">
                <a14:useLocalDpi xmlns:a14="http://schemas.microsoft.com/office/drawing/2010/main" val="0"/>
              </a:ext>
            </a:extLst>
          </a:blip>
          <a:srcRect t="12973"/>
          <a:stretch/>
        </p:blipFill>
        <p:spPr bwMode="auto">
          <a:xfrm>
            <a:off x="5428702" y="2716251"/>
            <a:ext cx="180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A9A560-E975-A046-AF85-D3AD3E78F39A}"/>
              </a:ext>
            </a:extLst>
          </p:cNvPr>
          <p:cNvSpPr txBox="1"/>
          <p:nvPr/>
        </p:nvSpPr>
        <p:spPr>
          <a:xfrm>
            <a:off x="1752227" y="4999821"/>
            <a:ext cx="2298357" cy="1200329"/>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Water boiled using ‘gas stove’.</a:t>
            </a:r>
          </a:p>
          <a:p>
            <a:pPr algn="ctr"/>
            <a:r>
              <a:rPr lang="en-US" dirty="0">
                <a:latin typeface="Calibri" panose="020F0502020204030204" pitchFamily="34" charset="0"/>
                <a:cs typeface="Calibri" panose="020F0502020204030204" pitchFamily="34" charset="0"/>
              </a:rPr>
              <a:t>Final Temperature of boiling water = 100 </a:t>
            </a:r>
            <a:r>
              <a:rPr lang="en-IN"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C</a:t>
            </a:r>
          </a:p>
        </p:txBody>
      </p:sp>
      <p:sp>
        <p:nvSpPr>
          <p:cNvPr id="8" name="TextBox 7">
            <a:extLst>
              <a:ext uri="{FF2B5EF4-FFF2-40B4-BE49-F238E27FC236}">
                <a16:creationId xmlns:a16="http://schemas.microsoft.com/office/drawing/2014/main" id="{2035C769-B430-0146-A072-818675E4E156}"/>
              </a:ext>
            </a:extLst>
          </p:cNvPr>
          <p:cNvSpPr txBox="1"/>
          <p:nvPr/>
        </p:nvSpPr>
        <p:spPr>
          <a:xfrm>
            <a:off x="5307225" y="5009803"/>
            <a:ext cx="2298357" cy="1200329"/>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Water boiled using ‘electric kettle’.</a:t>
            </a:r>
          </a:p>
          <a:p>
            <a:r>
              <a:rPr lang="en-US" dirty="0">
                <a:latin typeface="Calibri" panose="020F0502020204030204" pitchFamily="34" charset="0"/>
                <a:cs typeface="Calibri" panose="020F0502020204030204" pitchFamily="34" charset="0"/>
              </a:rPr>
              <a:t>Final Temperature of boiling water = 100 </a:t>
            </a:r>
            <a:r>
              <a:rPr lang="en-IN"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C</a:t>
            </a:r>
          </a:p>
        </p:txBody>
      </p:sp>
      <p:sp>
        <p:nvSpPr>
          <p:cNvPr id="5" name="Rounded Rectangle 4">
            <a:extLst>
              <a:ext uri="{FF2B5EF4-FFF2-40B4-BE49-F238E27FC236}">
                <a16:creationId xmlns:a16="http://schemas.microsoft.com/office/drawing/2014/main" id="{B0F1236D-8EF4-E342-B97B-53E7E63D1B88}"/>
              </a:ext>
            </a:extLst>
          </p:cNvPr>
          <p:cNvSpPr/>
          <p:nvPr/>
        </p:nvSpPr>
        <p:spPr>
          <a:xfrm>
            <a:off x="1654588" y="2670265"/>
            <a:ext cx="2533135" cy="3715428"/>
          </a:xfrm>
          <a:prstGeom prst="roundRect">
            <a:avLst/>
          </a:prstGeom>
          <a:noFill/>
          <a:ln w="25400">
            <a:solidFill>
              <a:schemeClr val="accent6">
                <a:lumMod val="60000"/>
                <a:lumOff val="40000"/>
              </a:schemeClr>
            </a:solidFill>
          </a:ln>
          <a:effectLst>
            <a:glow rad="83015">
              <a:schemeClr val="accent6">
                <a:lumMod val="20000"/>
                <a:lumOff val="80000"/>
                <a:alpha val="40000"/>
              </a:schemeClr>
            </a:glow>
            <a:outerShdw sx="1000" sy="1000" algn="ctr" rotWithShape="0">
              <a:srgbClr val="000000"/>
            </a:outerShd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51A04BF5-25C9-5147-A572-35EC9B6EF6E6}"/>
              </a:ext>
            </a:extLst>
          </p:cNvPr>
          <p:cNvSpPr/>
          <p:nvPr/>
        </p:nvSpPr>
        <p:spPr>
          <a:xfrm>
            <a:off x="5087942" y="2623588"/>
            <a:ext cx="2533135" cy="3715428"/>
          </a:xfrm>
          <a:prstGeom prst="roundRect">
            <a:avLst/>
          </a:prstGeom>
          <a:noFill/>
          <a:ln w="25400">
            <a:solidFill>
              <a:schemeClr val="accent6">
                <a:lumMod val="60000"/>
                <a:lumOff val="40000"/>
              </a:schemeClr>
            </a:solidFill>
          </a:ln>
          <a:effectLst>
            <a:glow rad="83015">
              <a:schemeClr val="accent6">
                <a:lumMod val="20000"/>
                <a:lumOff val="80000"/>
                <a:alpha val="40000"/>
              </a:schemeClr>
            </a:glow>
            <a:outerShdw sx="1000" sy="1000" algn="ctr" rotWithShape="0">
              <a:srgbClr val="000000"/>
            </a:outerShd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44A3FC-8EC0-5C40-A49E-B0A06F69B3F0}"/>
              </a:ext>
            </a:extLst>
          </p:cNvPr>
          <p:cNvSpPr txBox="1"/>
          <p:nvPr/>
        </p:nvSpPr>
        <p:spPr>
          <a:xfrm>
            <a:off x="2921155" y="6448847"/>
            <a:ext cx="3183083"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latin typeface="Calibri" panose="020F0502020204030204" pitchFamily="34" charset="0"/>
                <a:cs typeface="Calibri" panose="020F0502020204030204" pitchFamily="34" charset="0"/>
              </a:rPr>
              <a:t>Temperature is a state function</a:t>
            </a:r>
          </a:p>
        </p:txBody>
      </p:sp>
      <p:sp>
        <p:nvSpPr>
          <p:cNvPr id="7" name="Slide Number Placeholder 6">
            <a:extLst>
              <a:ext uri="{FF2B5EF4-FFF2-40B4-BE49-F238E27FC236}">
                <a16:creationId xmlns:a16="http://schemas.microsoft.com/office/drawing/2014/main" id="{660E1D89-CBAE-E84A-8145-8B6721B0FBC8}"/>
              </a:ext>
            </a:extLst>
          </p:cNvPr>
          <p:cNvSpPr>
            <a:spLocks noGrp="1"/>
          </p:cNvSpPr>
          <p:nvPr>
            <p:ph type="sldNum" sz="quarter" idx="12"/>
          </p:nvPr>
        </p:nvSpPr>
        <p:spPr/>
        <p:txBody>
          <a:bodyPr/>
          <a:lstStyle/>
          <a:p>
            <a:fld id="{A24A45BD-F06F-2643-B676-31D94C494DC9}" type="slidenum">
              <a:rPr lang="en-US" smtClean="0"/>
              <a:t>5</a:t>
            </a:fld>
            <a:endParaRPr lang="en-US"/>
          </a:p>
        </p:txBody>
      </p:sp>
    </p:spTree>
    <p:extLst>
      <p:ext uri="{BB962C8B-B14F-4D97-AF65-F5344CB8AC3E}">
        <p14:creationId xmlns:p14="http://schemas.microsoft.com/office/powerpoint/2010/main" val="101192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5" grpId="0" animBg="1"/>
      <p:bldP spid="10"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F59689-796B-C747-9256-D434E2ACEB96}"/>
              </a:ext>
            </a:extLst>
          </p:cNvPr>
          <p:cNvSpPr txBox="1"/>
          <p:nvPr/>
        </p:nvSpPr>
        <p:spPr>
          <a:xfrm>
            <a:off x="0" y="0"/>
            <a:ext cx="9144000" cy="584775"/>
          </a:xfrm>
          <a:prstGeom prst="rect">
            <a:avLst/>
          </a:prstGeom>
          <a:solidFill>
            <a:srgbClr val="FD7E02"/>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r>
              <a:rPr lang="en-IN" sz="3200" b="1" i="1" dirty="0"/>
              <a:t>The Internal Energy </a:t>
            </a:r>
            <a:endParaRPr lang="en-GB" sz="3200" i="1" dirty="0"/>
          </a:p>
        </p:txBody>
      </p:sp>
      <p:sp>
        <p:nvSpPr>
          <p:cNvPr id="3" name="Rectangle 2">
            <a:extLst>
              <a:ext uri="{FF2B5EF4-FFF2-40B4-BE49-F238E27FC236}">
                <a16:creationId xmlns:a16="http://schemas.microsoft.com/office/drawing/2014/main" id="{FE78CA1E-545E-DA46-97BE-A1DB709D7E3A}"/>
              </a:ext>
            </a:extLst>
          </p:cNvPr>
          <p:cNvSpPr/>
          <p:nvPr/>
        </p:nvSpPr>
        <p:spPr>
          <a:xfrm>
            <a:off x="749563" y="789452"/>
            <a:ext cx="7517107" cy="1754326"/>
          </a:xfrm>
          <a:prstGeom prst="rect">
            <a:avLst/>
          </a:prstGeom>
        </p:spPr>
        <p:txBody>
          <a:bodyPr wrap="square">
            <a:spAutoFit/>
          </a:bodyPr>
          <a:lstStyle/>
          <a:p>
            <a:pPr marL="285750" indent="-285750">
              <a:buFont typeface="Wingdings" pitchFamily="2" charset="2"/>
              <a:buChar char="ü"/>
            </a:pPr>
            <a:r>
              <a:rPr lang="en-IN" dirty="0">
                <a:latin typeface="Calibri" panose="020F0502020204030204" pitchFamily="34" charset="0"/>
                <a:cs typeface="Calibri" panose="020F0502020204030204" pitchFamily="34" charset="0"/>
              </a:rPr>
              <a:t>The total energy of the system is represented by the </a:t>
            </a:r>
            <a:r>
              <a:rPr lang="en-IN" b="1" dirty="0">
                <a:solidFill>
                  <a:srgbClr val="C00000"/>
                </a:solidFill>
                <a:latin typeface="Calibri" panose="020F0502020204030204" pitchFamily="34" charset="0"/>
                <a:cs typeface="Calibri" panose="020F0502020204030204" pitchFamily="34" charset="0"/>
              </a:rPr>
              <a:t>internal energy</a:t>
            </a:r>
            <a:r>
              <a:rPr lang="en-IN" dirty="0">
                <a:latin typeface="Calibri" panose="020F0502020204030204" pitchFamily="34" charset="0"/>
                <a:cs typeface="Calibri" panose="020F0502020204030204" pitchFamily="34" charset="0"/>
              </a:rPr>
              <a:t>, </a:t>
            </a:r>
            <a:r>
              <a:rPr lang="en-IN" b="1" dirty="0">
                <a:solidFill>
                  <a:srgbClr val="C00000"/>
                </a:solidFill>
                <a:latin typeface="Calibri" panose="020F0502020204030204" pitchFamily="34" charset="0"/>
                <a:cs typeface="Calibri" panose="020F0502020204030204" pitchFamily="34" charset="0"/>
              </a:rPr>
              <a:t>U</a:t>
            </a:r>
            <a:r>
              <a:rPr lang="en-IN" dirty="0">
                <a:latin typeface="Calibri" panose="020F0502020204030204" pitchFamily="34" charset="0"/>
                <a:cs typeface="Calibri" panose="020F0502020204030204" pitchFamily="34" charset="0"/>
              </a:rPr>
              <a:t> of the system.</a:t>
            </a:r>
          </a:p>
          <a:p>
            <a:pPr marL="285750" indent="-285750">
              <a:buFont typeface="Wingdings" pitchFamily="2" charset="2"/>
              <a:buChar char="ü"/>
            </a:pPr>
            <a:r>
              <a:rPr lang="en-IN" dirty="0">
                <a:latin typeface="Calibri" panose="020F0502020204030204" pitchFamily="34" charset="0"/>
                <a:cs typeface="Calibri" panose="020F0502020204030204" pitchFamily="34" charset="0"/>
              </a:rPr>
              <a:t>It may be chemical, electrical, mechanical or any other type of energy you may think of, the sum of all these is the energy of the system. </a:t>
            </a:r>
          </a:p>
          <a:p>
            <a:pPr marL="285750" indent="-285750">
              <a:buFont typeface="Wingdings" pitchFamily="2" charset="2"/>
              <a:buChar char="ü"/>
            </a:pPr>
            <a:r>
              <a:rPr lang="en-IN" dirty="0">
                <a:latin typeface="Calibri" panose="020F0502020204030204" pitchFamily="34" charset="0"/>
                <a:cs typeface="Calibri" panose="020F0502020204030204" pitchFamily="34" charset="0"/>
              </a:rPr>
              <a:t>Internal energy changes by certain processes (and vice versa).</a:t>
            </a:r>
            <a:endParaRPr lang="en-US" dirty="0">
              <a:latin typeface="Calibri" panose="020F0502020204030204" pitchFamily="34" charset="0"/>
              <a:cs typeface="Calibri" panose="020F0502020204030204" pitchFamily="34" charset="0"/>
            </a:endParaRPr>
          </a:p>
          <a:p>
            <a:pPr marL="285750" indent="-285750">
              <a:buFont typeface="Wingdings" pitchFamily="2" charset="2"/>
              <a:buChar char="ü"/>
            </a:pPr>
            <a:endParaRPr lang="en-US" dirty="0">
              <a:latin typeface="Calibri" panose="020F0502020204030204" pitchFamily="34" charset="0"/>
              <a:cs typeface="Calibri" panose="020F0502020204030204" pitchFamily="34" charset="0"/>
            </a:endParaRPr>
          </a:p>
        </p:txBody>
      </p:sp>
      <p:pic>
        <p:nvPicPr>
          <p:cNvPr id="4098" name="Picture 2">
            <a:extLst>
              <a:ext uri="{FF2B5EF4-FFF2-40B4-BE49-F238E27FC236}">
                <a16:creationId xmlns:a16="http://schemas.microsoft.com/office/drawing/2014/main" id="{87B17DF8-0F0F-BB4E-9F46-C1757006BF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 t="20113" r="31216" b="-2089"/>
          <a:stretch/>
        </p:blipFill>
        <p:spPr bwMode="auto">
          <a:xfrm>
            <a:off x="160632" y="2956008"/>
            <a:ext cx="6277232" cy="34928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057DA80-52DC-634E-957A-2D8CCC02B728}"/>
              </a:ext>
            </a:extLst>
          </p:cNvPr>
          <p:cNvSpPr/>
          <p:nvPr/>
        </p:nvSpPr>
        <p:spPr>
          <a:xfrm>
            <a:off x="6192411" y="4927387"/>
            <a:ext cx="2790957" cy="369332"/>
          </a:xfrm>
          <a:prstGeom prst="rect">
            <a:avLst/>
          </a:prstGeom>
        </p:spPr>
        <p:txBody>
          <a:bodyPr wrap="none">
            <a:spAutoFit/>
          </a:bodyPr>
          <a:lstStyle/>
          <a:p>
            <a:r>
              <a:rPr lang="en-IN" dirty="0">
                <a:solidFill>
                  <a:schemeClr val="accent1">
                    <a:lumMod val="75000"/>
                  </a:schemeClr>
                </a:solidFill>
                <a:latin typeface="Calibri" panose="020F0502020204030204" pitchFamily="34" charset="0"/>
                <a:cs typeface="Calibri" panose="020F0502020204030204" pitchFamily="34" charset="0"/>
              </a:rPr>
              <a:t>Heat passes into the system</a:t>
            </a:r>
            <a:endParaRPr lang="en-US" dirty="0">
              <a:solidFill>
                <a:schemeClr val="accent1">
                  <a:lumMod val="75000"/>
                </a:schemeClr>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E517E6A5-38A5-0C49-A9B5-2546B2AD6889}"/>
              </a:ext>
            </a:extLst>
          </p:cNvPr>
          <p:cNvSpPr/>
          <p:nvPr/>
        </p:nvSpPr>
        <p:spPr>
          <a:xfrm>
            <a:off x="6437864" y="3670655"/>
            <a:ext cx="2762551" cy="369332"/>
          </a:xfrm>
          <a:prstGeom prst="rect">
            <a:avLst/>
          </a:prstGeom>
        </p:spPr>
        <p:txBody>
          <a:bodyPr wrap="none">
            <a:spAutoFit/>
          </a:bodyPr>
          <a:lstStyle/>
          <a:p>
            <a:r>
              <a:rPr lang="en-IN" dirty="0">
                <a:solidFill>
                  <a:schemeClr val="accent2">
                    <a:lumMod val="50000"/>
                  </a:schemeClr>
                </a:solidFill>
                <a:latin typeface="Calibri" panose="020F0502020204030204" pitchFamily="34" charset="0"/>
                <a:cs typeface="Calibri" panose="020F0502020204030204" pitchFamily="34" charset="0"/>
              </a:rPr>
              <a:t>Work is done by the system</a:t>
            </a:r>
            <a:endParaRPr lang="en-US" dirty="0">
              <a:solidFill>
                <a:schemeClr val="accent2">
                  <a:lumMod val="50000"/>
                </a:schemeClr>
              </a:solidFill>
              <a:latin typeface="Calibri" panose="020F0502020204030204" pitchFamily="34" charset="0"/>
              <a:cs typeface="Calibri" panose="020F0502020204030204" pitchFamily="34" charset="0"/>
            </a:endParaRPr>
          </a:p>
        </p:txBody>
      </p:sp>
      <mc:AlternateContent xmlns:mc="http://schemas.openxmlformats.org/markup-compatibility/2006">
        <mc:Choice xmlns:am3d="http://schemas.microsoft.com/office/drawing/2017/model3d" Requires="am3d">
          <p:graphicFrame>
            <p:nvGraphicFramePr>
              <p:cNvPr id="8" name="3D Model 7" descr="Thought Bubble">
                <a:extLst>
                  <a:ext uri="{FF2B5EF4-FFF2-40B4-BE49-F238E27FC236}">
                    <a16:creationId xmlns:a16="http://schemas.microsoft.com/office/drawing/2014/main" id="{62462B23-8849-644B-A81E-2F5D42DECA9D}"/>
                  </a:ext>
                </a:extLst>
              </p:cNvPr>
              <p:cNvGraphicFramePr/>
              <p:nvPr>
                <p:extLst>
                  <p:ext uri="{D42A27DB-BD31-4B8C-83A1-F6EECF244321}">
                    <p14:modId xmlns:p14="http://schemas.microsoft.com/office/powerpoint/2010/main" val="564627071"/>
                  </p:ext>
                </p:extLst>
              </p:nvPr>
            </p:nvGraphicFramePr>
            <p:xfrm>
              <a:off x="2780055" y="2236575"/>
              <a:ext cx="1890790" cy="1618746"/>
            </p:xfrm>
            <a:graphic>
              <a:graphicData uri="http://schemas.microsoft.com/office/drawing/2017/model3d">
                <am3d:model3d r:embed="rId3">
                  <am3d:spPr>
                    <a:xfrm>
                      <a:off x="0" y="0"/>
                      <a:ext cx="1890790" cy="1618746"/>
                    </a:xfrm>
                    <a:prstGeom prst="rect">
                      <a:avLst/>
                    </a:prstGeom>
                  </am3d:spPr>
                  <am3d:camera>
                    <am3d:pos x="0" y="0" z="64552213"/>
                    <am3d:up dx="0" dy="36000000" dz="0"/>
                    <am3d:lookAt x="0" y="0" z="0"/>
                    <am3d:perspective fov="2700000"/>
                  </am3d:camera>
                  <am3d:trans>
                    <am3d:meterPerModelUnit n="5934079" d="1000000"/>
                    <am3d:preTrans dx="-2289726" dy="-18057577" dz="-5104041"/>
                    <am3d:scale>
                      <am3d:sx n="1000000" d="1000000"/>
                      <am3d:sy n="1000000" d="1000000"/>
                      <am3d:sz n="1000000" d="1000000"/>
                    </am3d:scale>
                    <am3d:rot/>
                    <am3d:postTrans dx="0" dy="0" dz="0"/>
                  </am3d:trans>
                  <am3d:raster rName="Office3DRenderer" rVer="16.0.8326">
                    <am3d:blip r:embed="rId4"/>
                  </am3d:raster>
                  <am3d:objViewport viewportSz="24776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Thought Bubble">
                <a:extLst>
                  <a:ext uri="{FF2B5EF4-FFF2-40B4-BE49-F238E27FC236}">
                    <a16:creationId xmlns:a16="http://schemas.microsoft.com/office/drawing/2014/main" id="{62462B23-8849-644B-A81E-2F5D42DECA9D}"/>
                  </a:ext>
                </a:extLst>
              </p:cNvPr>
              <p:cNvPicPr>
                <a:picLocks noGrp="1" noRot="1" noChangeAspect="1" noMove="1" noResize="1" noEditPoints="1" noAdjustHandles="1" noChangeArrowheads="1" noChangeShapeType="1" noCrop="1"/>
              </p:cNvPicPr>
              <p:nvPr/>
            </p:nvPicPr>
            <p:blipFill>
              <a:blip r:embed="rId4"/>
              <a:stretch>
                <a:fillRect/>
              </a:stretch>
            </p:blipFill>
            <p:spPr>
              <a:xfrm>
                <a:off x="2780055" y="2236575"/>
                <a:ext cx="1890790" cy="1618746"/>
              </a:xfrm>
              <a:prstGeom prst="rect">
                <a:avLst/>
              </a:prstGeom>
            </p:spPr>
          </p:pic>
        </mc:Fallback>
      </mc:AlternateContent>
      <p:sp>
        <p:nvSpPr>
          <p:cNvPr id="9" name="TextBox 8">
            <a:extLst>
              <a:ext uri="{FF2B5EF4-FFF2-40B4-BE49-F238E27FC236}">
                <a16:creationId xmlns:a16="http://schemas.microsoft.com/office/drawing/2014/main" id="{24FB1DAA-41E3-C647-A7A3-638D455F0D91}"/>
              </a:ext>
            </a:extLst>
          </p:cNvPr>
          <p:cNvSpPr txBox="1"/>
          <p:nvPr/>
        </p:nvSpPr>
        <p:spPr>
          <a:xfrm>
            <a:off x="3126147" y="2395843"/>
            <a:ext cx="1198605" cy="923330"/>
          </a:xfrm>
          <a:prstGeom prst="rect">
            <a:avLst/>
          </a:prstGeom>
          <a:noFill/>
        </p:spPr>
        <p:txBody>
          <a:bodyPr wrap="square" rtlCol="0">
            <a:spAutoFit/>
          </a:bodyPr>
          <a:lstStyle/>
          <a:p>
            <a:pPr algn="ctr"/>
            <a:r>
              <a:rPr lang="en-US" dirty="0">
                <a:solidFill>
                  <a:schemeClr val="accent6">
                    <a:lumMod val="50000"/>
                  </a:schemeClr>
                </a:solidFill>
                <a:latin typeface="Calibri" panose="020F0502020204030204" pitchFamily="34" charset="0"/>
                <a:cs typeface="Calibri" panose="020F0502020204030204" pitchFamily="34" charset="0"/>
              </a:rPr>
              <a:t>Matter leaves the system</a:t>
            </a:r>
          </a:p>
        </p:txBody>
      </p:sp>
      <p:sp>
        <p:nvSpPr>
          <p:cNvPr id="10" name="Slide Number Placeholder 9">
            <a:extLst>
              <a:ext uri="{FF2B5EF4-FFF2-40B4-BE49-F238E27FC236}">
                <a16:creationId xmlns:a16="http://schemas.microsoft.com/office/drawing/2014/main" id="{7411706B-A2CF-4042-82A0-935C674C5D9C}"/>
              </a:ext>
            </a:extLst>
          </p:cNvPr>
          <p:cNvSpPr>
            <a:spLocks noGrp="1"/>
          </p:cNvSpPr>
          <p:nvPr>
            <p:ph type="sldNum" sz="quarter" idx="12"/>
          </p:nvPr>
        </p:nvSpPr>
        <p:spPr/>
        <p:txBody>
          <a:bodyPr/>
          <a:lstStyle/>
          <a:p>
            <a:fld id="{A24A45BD-F06F-2643-B676-31D94C494DC9}" type="slidenum">
              <a:rPr lang="en-US" smtClean="0"/>
              <a:t>6</a:t>
            </a:fld>
            <a:endParaRPr lang="en-US"/>
          </a:p>
        </p:txBody>
      </p:sp>
    </p:spTree>
    <p:extLst>
      <p:ext uri="{BB962C8B-B14F-4D97-AF65-F5344CB8AC3E}">
        <p14:creationId xmlns:p14="http://schemas.microsoft.com/office/powerpoint/2010/main" val="127826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F59689-796B-C747-9256-D434E2ACEB96}"/>
              </a:ext>
            </a:extLst>
          </p:cNvPr>
          <p:cNvSpPr txBox="1"/>
          <p:nvPr/>
        </p:nvSpPr>
        <p:spPr>
          <a:xfrm>
            <a:off x="0" y="0"/>
            <a:ext cx="9144000" cy="584775"/>
          </a:xfrm>
          <a:prstGeom prst="rect">
            <a:avLst/>
          </a:prstGeom>
          <a:solidFill>
            <a:srgbClr val="FD7E02"/>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r>
              <a:rPr lang="en-IN" sz="3200" b="1" i="1" dirty="0"/>
              <a:t>Work</a:t>
            </a:r>
            <a:endParaRPr lang="en-GB" sz="3200" i="1" dirty="0"/>
          </a:p>
        </p:txBody>
      </p:sp>
      <p:sp>
        <p:nvSpPr>
          <p:cNvPr id="2" name="Rectangle 1">
            <a:extLst>
              <a:ext uri="{FF2B5EF4-FFF2-40B4-BE49-F238E27FC236}">
                <a16:creationId xmlns:a16="http://schemas.microsoft.com/office/drawing/2014/main" id="{D8BDC651-9ADF-1F4F-BB31-B48D72DB70A2}"/>
              </a:ext>
            </a:extLst>
          </p:cNvPr>
          <p:cNvSpPr/>
          <p:nvPr/>
        </p:nvSpPr>
        <p:spPr>
          <a:xfrm>
            <a:off x="308919" y="921445"/>
            <a:ext cx="6956854" cy="923330"/>
          </a:xfrm>
          <a:prstGeom prst="rect">
            <a:avLst/>
          </a:prstGeom>
        </p:spPr>
        <p:txBody>
          <a:bodyPr wrap="square">
            <a:spAutoFit/>
          </a:bodyPr>
          <a:lstStyle/>
          <a:p>
            <a:pPr marL="285750" indent="-285750">
              <a:buFont typeface="Wingdings" pitchFamily="2" charset="2"/>
              <a:buChar char="ü"/>
            </a:pPr>
            <a:r>
              <a:rPr lang="en-IN" dirty="0">
                <a:latin typeface="Calibri" panose="020F0502020204030204" pitchFamily="34" charset="0"/>
                <a:cs typeface="Calibri" panose="020F0502020204030204" pitchFamily="34" charset="0"/>
              </a:rPr>
              <a:t>A well insulated thermos flask would not allow exchange of heat between the inside and outside through its boundary, and we call this type of system as </a:t>
            </a:r>
            <a:r>
              <a:rPr lang="en-IN" b="1" dirty="0">
                <a:solidFill>
                  <a:schemeClr val="accent6">
                    <a:lumMod val="50000"/>
                  </a:schemeClr>
                </a:solidFill>
                <a:latin typeface="Calibri" panose="020F0502020204030204" pitchFamily="34" charset="0"/>
                <a:cs typeface="Calibri" panose="020F0502020204030204" pitchFamily="34" charset="0"/>
              </a:rPr>
              <a:t>adiabatic</a:t>
            </a:r>
            <a:endParaRPr lang="en-US" b="1" dirty="0">
              <a:solidFill>
                <a:schemeClr val="accent6">
                  <a:lumMod val="50000"/>
                </a:schemeClr>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FDEF94E7-FBDF-5C43-9E20-12E6E1C2C269}"/>
              </a:ext>
            </a:extLst>
          </p:cNvPr>
          <p:cNvSpPr/>
          <p:nvPr/>
        </p:nvSpPr>
        <p:spPr>
          <a:xfrm>
            <a:off x="308919" y="2014753"/>
            <a:ext cx="6437870" cy="646331"/>
          </a:xfrm>
          <a:prstGeom prst="rect">
            <a:avLst/>
          </a:prstGeom>
        </p:spPr>
        <p:txBody>
          <a:bodyPr wrap="square">
            <a:spAutoFit/>
          </a:bodyPr>
          <a:lstStyle/>
          <a:p>
            <a:pPr marL="285750" indent="-285750">
              <a:buFont typeface="Wingdings" pitchFamily="2" charset="2"/>
              <a:buChar char="ü"/>
            </a:pPr>
            <a:r>
              <a:rPr lang="en-IN" b="1" dirty="0">
                <a:solidFill>
                  <a:schemeClr val="accent6">
                    <a:lumMod val="50000"/>
                  </a:schemeClr>
                </a:solidFill>
                <a:latin typeface="Calibri" panose="020F0502020204030204" pitchFamily="34" charset="0"/>
                <a:cs typeface="Calibri" panose="020F0502020204030204" pitchFamily="34" charset="0"/>
              </a:rPr>
              <a:t>Adiabatic process </a:t>
            </a:r>
            <a:r>
              <a:rPr lang="en-IN" dirty="0">
                <a:latin typeface="Calibri" panose="020F0502020204030204" pitchFamily="34" charset="0"/>
                <a:cs typeface="Calibri" panose="020F0502020204030204" pitchFamily="34" charset="0"/>
              </a:rPr>
              <a:t>is a process in which there is no transfer of heat between the system and surroundings. </a:t>
            </a: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FFEEC45-EE87-674D-AC54-8CC5E977E091}"/>
              </a:ext>
            </a:extLst>
          </p:cNvPr>
          <p:cNvPicPr>
            <a:picLocks noChangeAspect="1"/>
          </p:cNvPicPr>
          <p:nvPr/>
        </p:nvPicPr>
        <p:blipFill>
          <a:blip r:embed="rId2"/>
          <a:stretch>
            <a:fillRect/>
          </a:stretch>
        </p:blipFill>
        <p:spPr>
          <a:xfrm>
            <a:off x="1717436" y="2936917"/>
            <a:ext cx="2759776" cy="2520000"/>
          </a:xfrm>
          <a:prstGeom prst="rect">
            <a:avLst/>
          </a:prstGeom>
        </p:spPr>
      </p:pic>
      <p:pic>
        <p:nvPicPr>
          <p:cNvPr id="6146" name="Picture 2" descr="See the source image">
            <a:extLst>
              <a:ext uri="{FF2B5EF4-FFF2-40B4-BE49-F238E27FC236}">
                <a16:creationId xmlns:a16="http://schemas.microsoft.com/office/drawing/2014/main" id="{889EE03A-0CF7-6A41-B10F-2268947415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81" r="30541"/>
          <a:stretch/>
        </p:blipFill>
        <p:spPr bwMode="auto">
          <a:xfrm>
            <a:off x="7265773" y="651347"/>
            <a:ext cx="1105298" cy="288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F9A85F7-2ACD-CE42-B83A-90D29B6E2030}"/>
              </a:ext>
            </a:extLst>
          </p:cNvPr>
          <p:cNvSpPr/>
          <p:nvPr/>
        </p:nvSpPr>
        <p:spPr>
          <a:xfrm>
            <a:off x="1025608" y="5613389"/>
            <a:ext cx="4572000" cy="646331"/>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r>
              <a:rPr lang="en-IN" dirty="0">
                <a:latin typeface="Calibri" panose="020F0502020204030204" pitchFamily="34" charset="0"/>
                <a:cs typeface="Calibri" panose="020F0502020204030204" pitchFamily="34" charset="0"/>
              </a:rPr>
              <a:t>We need to bring the change in the internal energy of the system by doing some work</a:t>
            </a:r>
            <a:endParaRPr lang="en-US"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05E2DD8E-B304-2C4A-A017-9A657756A8F4}"/>
              </a:ext>
            </a:extLst>
          </p:cNvPr>
          <p:cNvSpPr/>
          <p:nvPr/>
        </p:nvSpPr>
        <p:spPr>
          <a:xfrm>
            <a:off x="4477212" y="4150158"/>
            <a:ext cx="3459895" cy="923330"/>
          </a:xfrm>
          <a:prstGeom prst="rect">
            <a:avLst/>
          </a:prstGeom>
        </p:spPr>
        <p:txBody>
          <a:bodyPr wrap="square">
            <a:spAutoFit/>
          </a:bodyPr>
          <a:lstStyle/>
          <a:p>
            <a:pPr algn="ctr"/>
            <a:r>
              <a:rPr lang="en-IN" b="1" u="sng" dirty="0">
                <a:latin typeface="Arial" panose="020B0604020202020204" pitchFamily="34" charset="0"/>
              </a:rPr>
              <a:t>Initial state of the system (A) </a:t>
            </a:r>
            <a:r>
              <a:rPr lang="en-IN" dirty="0">
                <a:latin typeface="Arial" panose="020B0604020202020204" pitchFamily="34" charset="0"/>
              </a:rPr>
              <a:t>Temperature =T</a:t>
            </a:r>
            <a:r>
              <a:rPr lang="en-IN" baseline="-25000" dirty="0">
                <a:latin typeface="Arial" panose="020B0604020202020204" pitchFamily="34" charset="0"/>
              </a:rPr>
              <a:t>A</a:t>
            </a:r>
            <a:endParaRPr lang="en-IN" dirty="0">
              <a:latin typeface="Arial" panose="020B0604020202020204" pitchFamily="34" charset="0"/>
            </a:endParaRPr>
          </a:p>
          <a:p>
            <a:pPr algn="ctr"/>
            <a:r>
              <a:rPr lang="en-IN" dirty="0">
                <a:latin typeface="Arial" panose="020B0604020202020204" pitchFamily="34" charset="0"/>
              </a:rPr>
              <a:t>Internal energy =U</a:t>
            </a:r>
            <a:r>
              <a:rPr lang="en-IN" baseline="-25000" dirty="0">
                <a:latin typeface="Arial" panose="020B0604020202020204" pitchFamily="34" charset="0"/>
              </a:rPr>
              <a:t>A</a:t>
            </a:r>
            <a:endParaRPr lang="en-US" baseline="-25000" dirty="0"/>
          </a:p>
        </p:txBody>
      </p:sp>
      <p:sp>
        <p:nvSpPr>
          <p:cNvPr id="8" name="Slide Number Placeholder 7">
            <a:extLst>
              <a:ext uri="{FF2B5EF4-FFF2-40B4-BE49-F238E27FC236}">
                <a16:creationId xmlns:a16="http://schemas.microsoft.com/office/drawing/2014/main" id="{1A94CA3E-6050-B94B-8157-A8C1E14AE5AD}"/>
              </a:ext>
            </a:extLst>
          </p:cNvPr>
          <p:cNvSpPr>
            <a:spLocks noGrp="1"/>
          </p:cNvSpPr>
          <p:nvPr>
            <p:ph type="sldNum" sz="quarter" idx="12"/>
          </p:nvPr>
        </p:nvSpPr>
        <p:spPr/>
        <p:txBody>
          <a:bodyPr/>
          <a:lstStyle/>
          <a:p>
            <a:fld id="{A24A45BD-F06F-2643-B676-31D94C494DC9}" type="slidenum">
              <a:rPr lang="en-US" smtClean="0"/>
              <a:t>7</a:t>
            </a:fld>
            <a:endParaRPr lang="en-US"/>
          </a:p>
        </p:txBody>
      </p:sp>
    </p:spTree>
    <p:extLst>
      <p:ext uri="{BB962C8B-B14F-4D97-AF65-F5344CB8AC3E}">
        <p14:creationId xmlns:p14="http://schemas.microsoft.com/office/powerpoint/2010/main" val="283428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F59689-796B-C747-9256-D434E2ACEB96}"/>
              </a:ext>
            </a:extLst>
          </p:cNvPr>
          <p:cNvSpPr txBox="1"/>
          <p:nvPr/>
        </p:nvSpPr>
        <p:spPr>
          <a:xfrm>
            <a:off x="0" y="0"/>
            <a:ext cx="9144000" cy="584775"/>
          </a:xfrm>
          <a:prstGeom prst="rect">
            <a:avLst/>
          </a:prstGeom>
          <a:solidFill>
            <a:srgbClr val="FD7E02"/>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r>
              <a:rPr lang="en-IN" sz="3200" b="1" i="1" dirty="0"/>
              <a:t>Work</a:t>
            </a:r>
            <a:endParaRPr lang="en-GB" sz="3200" i="1" dirty="0"/>
          </a:p>
        </p:txBody>
      </p:sp>
      <p:grpSp>
        <p:nvGrpSpPr>
          <p:cNvPr id="17" name="Group 16">
            <a:extLst>
              <a:ext uri="{FF2B5EF4-FFF2-40B4-BE49-F238E27FC236}">
                <a16:creationId xmlns:a16="http://schemas.microsoft.com/office/drawing/2014/main" id="{B91EF8F9-6536-9A47-8AEA-958876B36C2A}"/>
              </a:ext>
            </a:extLst>
          </p:cNvPr>
          <p:cNvGrpSpPr/>
          <p:nvPr/>
        </p:nvGrpSpPr>
        <p:grpSpPr>
          <a:xfrm>
            <a:off x="597755" y="657782"/>
            <a:ext cx="2857500" cy="3117272"/>
            <a:chOff x="597755" y="657782"/>
            <a:chExt cx="2857500" cy="3117272"/>
          </a:xfrm>
        </p:grpSpPr>
        <p:pic>
          <p:nvPicPr>
            <p:cNvPr id="7170" name="Picture 2" descr="See the source image">
              <a:extLst>
                <a:ext uri="{FF2B5EF4-FFF2-40B4-BE49-F238E27FC236}">
                  <a16:creationId xmlns:a16="http://schemas.microsoft.com/office/drawing/2014/main" id="{1A9B3D6E-AC1F-FB44-901E-FD7D4B059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755" y="1082654"/>
              <a:ext cx="2857500" cy="26924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5" name="3D Model 4" descr="Propeller 5 Blade">
                  <a:extLst>
                    <a:ext uri="{FF2B5EF4-FFF2-40B4-BE49-F238E27FC236}">
                      <a16:creationId xmlns:a16="http://schemas.microsoft.com/office/drawing/2014/main" id="{054B3561-A6BC-A645-AC32-4E7AED3E2266}"/>
                    </a:ext>
                  </a:extLst>
                </p:cNvPr>
                <p:cNvGraphicFramePr>
                  <a:graphicFrameLocks noChangeAspect="1"/>
                </p:cNvGraphicFramePr>
                <p:nvPr>
                  <p:extLst>
                    <p:ext uri="{D42A27DB-BD31-4B8C-83A1-F6EECF244321}">
                      <p14:modId xmlns:p14="http://schemas.microsoft.com/office/powerpoint/2010/main" val="2740596563"/>
                    </p:ext>
                  </p:extLst>
                </p:nvPr>
              </p:nvGraphicFramePr>
              <p:xfrm>
                <a:off x="1420532" y="2435032"/>
                <a:ext cx="1211946" cy="816180"/>
              </p:xfrm>
              <a:graphic>
                <a:graphicData uri="http://schemas.microsoft.com/office/drawing/2017/model3d">
                  <am3d:model3d r:embed="rId4">
                    <am3d:spPr>
                      <a:xfrm>
                        <a:off x="0" y="0"/>
                        <a:ext cx="1211946" cy="816180"/>
                      </a:xfrm>
                      <a:prstGeom prst="rect">
                        <a:avLst/>
                      </a:prstGeom>
                    </am3d:spPr>
                    <am3d:camera>
                      <am3d:pos x="0" y="0" z="65136433"/>
                      <am3d:up dx="0" dy="36000000" dz="0"/>
                      <am3d:lookAt x="0" y="0" z="0"/>
                      <am3d:perspective fov="2700000"/>
                    </am3d:camera>
                    <am3d:trans>
                      <am3d:meterPerModelUnit n="1045751" d="1000000"/>
                      <am3d:preTrans dx="-1622136" dy="-1265129" dz="0"/>
                      <am3d:scale>
                        <am3d:sx n="1000000" d="1000000"/>
                        <am3d:sy n="1000000" d="1000000"/>
                        <am3d:sz n="1000000" d="1000000"/>
                      </am3d:scale>
                      <am3d:rot ax="1276122" ay="31293" az="12177"/>
                      <am3d:postTrans dx="0" dy="0" dz="0"/>
                    </am3d:trans>
                    <am3d:raster rName="Office3DRenderer" rVer="16.0.8326">
                      <am3d:blip r:embed="rId5"/>
                    </am3d:raster>
                    <am3d:objViewport viewportSz="15871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Propeller 5 Blade">
                  <a:extLst>
                    <a:ext uri="{FF2B5EF4-FFF2-40B4-BE49-F238E27FC236}">
                      <a16:creationId xmlns:a16="http://schemas.microsoft.com/office/drawing/2014/main" id="{054B3561-A6BC-A645-AC32-4E7AED3E2266}"/>
                    </a:ext>
                  </a:extLst>
                </p:cNvPr>
                <p:cNvPicPr>
                  <a:picLocks noGrp="1" noRot="1" noChangeAspect="1" noMove="1" noResize="1" noEditPoints="1" noAdjustHandles="1" noChangeArrowheads="1" noChangeShapeType="1" noCrop="1"/>
                </p:cNvPicPr>
                <p:nvPr/>
              </p:nvPicPr>
              <p:blipFill>
                <a:blip r:embed="rId5"/>
                <a:stretch>
                  <a:fillRect/>
                </a:stretch>
              </p:blipFill>
              <p:spPr>
                <a:xfrm>
                  <a:off x="1420532" y="2435032"/>
                  <a:ext cx="1211946" cy="816180"/>
                </a:xfrm>
                <a:prstGeom prst="rect">
                  <a:avLst/>
                </a:prstGeom>
              </p:spPr>
            </p:pic>
          </mc:Fallback>
        </mc:AlternateContent>
        <p:cxnSp>
          <p:nvCxnSpPr>
            <p:cNvPr id="7" name="Straight Connector 6">
              <a:extLst>
                <a:ext uri="{FF2B5EF4-FFF2-40B4-BE49-F238E27FC236}">
                  <a16:creationId xmlns:a16="http://schemas.microsoft.com/office/drawing/2014/main" id="{74D0307B-81F7-3140-802A-65F6E9FADC39}"/>
                </a:ext>
              </a:extLst>
            </p:cNvPr>
            <p:cNvCxnSpPr>
              <a:cxnSpLocks/>
            </p:cNvCxnSpPr>
            <p:nvPr/>
          </p:nvCxnSpPr>
          <p:spPr>
            <a:xfrm>
              <a:off x="1977078" y="853367"/>
              <a:ext cx="0" cy="1965041"/>
            </a:xfrm>
            <a:prstGeom prst="line">
              <a:avLst/>
            </a:prstGeom>
            <a:ln w="34925">
              <a:solidFill>
                <a:srgbClr val="FC02FE"/>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9" name="3D Model 8" descr="Dark Grey Curved thick arrow">
                  <a:extLst>
                    <a:ext uri="{FF2B5EF4-FFF2-40B4-BE49-F238E27FC236}">
                      <a16:creationId xmlns:a16="http://schemas.microsoft.com/office/drawing/2014/main" id="{13EC8D4B-7218-C646-846A-31D14AA2852B}"/>
                    </a:ext>
                  </a:extLst>
                </p:cNvPr>
                <p:cNvGraphicFramePr>
                  <a:graphicFrameLocks noChangeAspect="1"/>
                </p:cNvGraphicFramePr>
                <p:nvPr>
                  <p:extLst>
                    <p:ext uri="{D42A27DB-BD31-4B8C-83A1-F6EECF244321}">
                      <p14:modId xmlns:p14="http://schemas.microsoft.com/office/powerpoint/2010/main" val="3034924134"/>
                    </p:ext>
                  </p:extLst>
                </p:nvPr>
              </p:nvGraphicFramePr>
              <p:xfrm rot="18199443">
                <a:off x="1480874" y="505515"/>
                <a:ext cx="701605" cy="1006139"/>
              </p:xfrm>
              <a:graphic>
                <a:graphicData uri="http://schemas.microsoft.com/office/drawing/2017/model3d">
                  <am3d:model3d r:embed="rId6">
                    <am3d:spPr>
                      <a:xfrm rot="18199443">
                        <a:off x="0" y="0"/>
                        <a:ext cx="701605" cy="1006139"/>
                      </a:xfrm>
                      <a:prstGeom prst="rect">
                        <a:avLst/>
                      </a:prstGeom>
                    </am3d:spPr>
                    <am3d:camera>
                      <am3d:pos x="0" y="0" z="63210469"/>
                      <am3d:up dx="0" dy="36000000" dz="0"/>
                      <am3d:lookAt x="0" y="0" z="0"/>
                      <am3d:perspective fov="2700000"/>
                    </am3d:camera>
                    <am3d:trans>
                      <am3d:meterPerModelUnit n="2483504" d="1000000"/>
                      <am3d:preTrans dx="-899407" dy="-11281883" dz="-5598506"/>
                      <am3d:scale>
                        <am3d:sx n="1000000" d="1000000"/>
                        <am3d:sy n="1000000" d="1000000"/>
                        <am3d:sz n="1000000" d="1000000"/>
                      </am3d:scale>
                      <am3d:rot ax="2112402" ay="-4768759" az="-2085025"/>
                      <am3d:postTrans dx="0" dy="0" dz="0"/>
                    </am3d:trans>
                    <am3d:raster rName="Office3DRenderer" rVer="16.0.8326">
                      <am3d:blip r:embed="rId7"/>
                    </am3d:raster>
                    <am3d:objViewport viewportSz="141375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Dark Grey Curved thick arrow">
                  <a:extLst>
                    <a:ext uri="{FF2B5EF4-FFF2-40B4-BE49-F238E27FC236}">
                      <a16:creationId xmlns:a16="http://schemas.microsoft.com/office/drawing/2014/main" id="{13EC8D4B-7218-C646-846A-31D14AA2852B}"/>
                    </a:ext>
                  </a:extLst>
                </p:cNvPr>
                <p:cNvPicPr>
                  <a:picLocks noGrp="1" noRot="1" noChangeAspect="1" noMove="1" noResize="1" noEditPoints="1" noAdjustHandles="1" noChangeArrowheads="1" noChangeShapeType="1" noCrop="1"/>
                </p:cNvPicPr>
                <p:nvPr/>
              </p:nvPicPr>
              <p:blipFill>
                <a:blip r:embed="rId7"/>
                <a:stretch>
                  <a:fillRect/>
                </a:stretch>
              </p:blipFill>
              <p:spPr>
                <a:xfrm rot="18199443">
                  <a:off x="1480874" y="505515"/>
                  <a:ext cx="701605" cy="1006139"/>
                </a:xfrm>
                <a:prstGeom prst="rect">
                  <a:avLst/>
                </a:prstGeom>
              </p:spPr>
            </p:pic>
          </mc:Fallback>
        </mc:AlternateContent>
      </p:grpSp>
      <p:sp>
        <p:nvSpPr>
          <p:cNvPr id="11" name="Rectangle 10">
            <a:extLst>
              <a:ext uri="{FF2B5EF4-FFF2-40B4-BE49-F238E27FC236}">
                <a16:creationId xmlns:a16="http://schemas.microsoft.com/office/drawing/2014/main" id="{EC5C1E7D-9F95-6C4F-BA61-A5EB38DDC049}"/>
              </a:ext>
            </a:extLst>
          </p:cNvPr>
          <p:cNvSpPr/>
          <p:nvPr/>
        </p:nvSpPr>
        <p:spPr>
          <a:xfrm>
            <a:off x="346478" y="3833589"/>
            <a:ext cx="4225522" cy="2585323"/>
          </a:xfrm>
          <a:prstGeom prst="rect">
            <a:avLst/>
          </a:prstGeom>
        </p:spPr>
        <p:txBody>
          <a:bodyPr wrap="square">
            <a:spAutoFit/>
          </a:bodyPr>
          <a:lstStyle/>
          <a:p>
            <a:r>
              <a:rPr lang="en-IN" b="1" u="sng" dirty="0">
                <a:solidFill>
                  <a:schemeClr val="accent6">
                    <a:lumMod val="50000"/>
                  </a:schemeClr>
                </a:solidFill>
                <a:latin typeface="Calibri" panose="020F0502020204030204" pitchFamily="34" charset="0"/>
                <a:cs typeface="Calibri" panose="020F0502020204030204" pitchFamily="34" charset="0"/>
              </a:rPr>
              <a:t>One way</a:t>
            </a:r>
            <a:r>
              <a:rPr lang="en-IN" b="1" dirty="0">
                <a:solidFill>
                  <a:schemeClr val="accent6">
                    <a:lumMod val="50000"/>
                  </a:schemeClr>
                </a:solidFill>
                <a:latin typeface="Calibri" panose="020F0502020204030204" pitchFamily="34" charset="0"/>
                <a:cs typeface="Calibri" panose="020F0502020204030204" pitchFamily="34" charset="0"/>
              </a:rPr>
              <a:t>: </a:t>
            </a:r>
          </a:p>
          <a:p>
            <a:r>
              <a:rPr lang="en-IN" dirty="0">
                <a:latin typeface="Calibri" panose="020F0502020204030204" pitchFamily="34" charset="0"/>
                <a:cs typeface="Calibri" panose="020F0502020204030204" pitchFamily="34" charset="0"/>
              </a:rPr>
              <a:t>Mechanical work = 1 kJ</a:t>
            </a:r>
          </a:p>
          <a:p>
            <a:r>
              <a:rPr lang="en-IN" dirty="0">
                <a:latin typeface="Calibri" panose="020F0502020204030204" pitchFamily="34" charset="0"/>
                <a:cs typeface="Calibri" panose="020F0502020204030204" pitchFamily="34" charset="0"/>
              </a:rPr>
              <a:t>(Rotating a set of small paddles and thereby churning water)</a:t>
            </a:r>
          </a:p>
          <a:p>
            <a:r>
              <a:rPr lang="en-IN" b="1" u="sng" dirty="0">
                <a:latin typeface="Calibri" panose="020F0502020204030204" pitchFamily="34" charset="0"/>
                <a:cs typeface="Calibri" panose="020F0502020204030204" pitchFamily="34" charset="0"/>
              </a:rPr>
              <a:t>New state of the </a:t>
            </a:r>
            <a:r>
              <a:rPr lang="en-IN" b="1" u="sng" dirty="0" err="1">
                <a:latin typeface="Calibri" panose="020F0502020204030204" pitchFamily="34" charset="0"/>
                <a:cs typeface="Calibri" panose="020F0502020204030204" pitchFamily="34" charset="0"/>
              </a:rPr>
              <a:t>stystem</a:t>
            </a:r>
            <a:r>
              <a:rPr lang="en-IN" b="1" u="sng" dirty="0">
                <a:latin typeface="Calibri" panose="020F0502020204030204" pitchFamily="34" charset="0"/>
                <a:cs typeface="Calibri" panose="020F0502020204030204" pitchFamily="34" charset="0"/>
              </a:rPr>
              <a:t> (B) </a:t>
            </a:r>
          </a:p>
          <a:p>
            <a:r>
              <a:rPr lang="en-IN" dirty="0">
                <a:latin typeface="Calibri" panose="020F0502020204030204" pitchFamily="34" charset="0"/>
                <a:cs typeface="Calibri" panose="020F0502020204030204" pitchFamily="34" charset="0"/>
              </a:rPr>
              <a:t>Temperature = T</a:t>
            </a:r>
            <a:r>
              <a:rPr lang="en-IN" baseline="-25000" dirty="0">
                <a:latin typeface="Calibri" panose="020F0502020204030204" pitchFamily="34" charset="0"/>
                <a:cs typeface="Calibri" panose="020F0502020204030204" pitchFamily="34" charset="0"/>
              </a:rPr>
              <a:t>B , </a:t>
            </a:r>
            <a:r>
              <a:rPr lang="en-IN" dirty="0">
                <a:latin typeface="Calibri" panose="020F0502020204030204" pitchFamily="34" charset="0"/>
                <a:cs typeface="Calibri" panose="020F0502020204030204" pitchFamily="34" charset="0"/>
              </a:rPr>
              <a:t>T</a:t>
            </a:r>
            <a:r>
              <a:rPr lang="en-IN" baseline="-25000" dirty="0">
                <a:latin typeface="Calibri" panose="020F0502020204030204" pitchFamily="34" charset="0"/>
                <a:cs typeface="Calibri" panose="020F0502020204030204" pitchFamily="34" charset="0"/>
              </a:rPr>
              <a:t>B</a:t>
            </a:r>
            <a:r>
              <a:rPr lang="en-IN" dirty="0">
                <a:latin typeface="Calibri" panose="020F0502020204030204" pitchFamily="34" charset="0"/>
                <a:cs typeface="Calibri" panose="020F0502020204030204" pitchFamily="34" charset="0"/>
              </a:rPr>
              <a:t> &gt; T</a:t>
            </a:r>
            <a:r>
              <a:rPr lang="en-IN" baseline="-25000" dirty="0">
                <a:latin typeface="Calibri" panose="020F0502020204030204" pitchFamily="34" charset="0"/>
                <a:cs typeface="Calibri" panose="020F0502020204030204" pitchFamily="34" charset="0"/>
              </a:rPr>
              <a:t>A</a:t>
            </a:r>
            <a:r>
              <a:rPr lang="en-IN" dirty="0">
                <a:latin typeface="Calibri" panose="020F0502020204030204" pitchFamily="34" charset="0"/>
                <a:cs typeface="Calibri" panose="020F0502020204030204" pitchFamily="34" charset="0"/>
              </a:rPr>
              <a:t> </a:t>
            </a:r>
          </a:p>
          <a:p>
            <a:r>
              <a:rPr lang="en-IN" dirty="0">
                <a:latin typeface="Calibri" panose="020F0502020204030204" pitchFamily="34" charset="0"/>
                <a:cs typeface="Calibri" panose="020F0502020204030204" pitchFamily="34" charset="0"/>
              </a:rPr>
              <a:t>Change in temperature, ∆T = T</a:t>
            </a:r>
            <a:r>
              <a:rPr lang="en-IN" baseline="-25000" dirty="0">
                <a:latin typeface="Calibri" panose="020F0502020204030204" pitchFamily="34" charset="0"/>
                <a:cs typeface="Calibri" panose="020F0502020204030204" pitchFamily="34" charset="0"/>
              </a:rPr>
              <a:t>B</a:t>
            </a:r>
            <a:r>
              <a:rPr lang="en-IN" dirty="0">
                <a:latin typeface="Calibri" panose="020F0502020204030204" pitchFamily="34" charset="0"/>
                <a:cs typeface="Calibri" panose="020F0502020204030204" pitchFamily="34" charset="0"/>
              </a:rPr>
              <a:t>–T</a:t>
            </a:r>
            <a:r>
              <a:rPr lang="en-IN" baseline="-25000" dirty="0">
                <a:latin typeface="Calibri" panose="020F0502020204030204" pitchFamily="34" charset="0"/>
                <a:cs typeface="Calibri" panose="020F0502020204030204" pitchFamily="34" charset="0"/>
              </a:rPr>
              <a:t>A</a:t>
            </a:r>
          </a:p>
          <a:p>
            <a:r>
              <a:rPr lang="en-IN" dirty="0">
                <a:latin typeface="Calibri" panose="020F0502020204030204" pitchFamily="34" charset="0"/>
                <a:cs typeface="Calibri" panose="020F0502020204030204" pitchFamily="34" charset="0"/>
              </a:rPr>
              <a:t>Internal energy of the system =  U</a:t>
            </a:r>
            <a:r>
              <a:rPr lang="en-IN" baseline="-25000" dirty="0">
                <a:latin typeface="Calibri" panose="020F0502020204030204" pitchFamily="34" charset="0"/>
                <a:cs typeface="Calibri" panose="020F0502020204030204" pitchFamily="34" charset="0"/>
              </a:rPr>
              <a:t>B</a:t>
            </a:r>
            <a:r>
              <a:rPr lang="en-IN" dirty="0">
                <a:latin typeface="Calibri" panose="020F0502020204030204" pitchFamily="34" charset="0"/>
                <a:cs typeface="Calibri" panose="020F0502020204030204" pitchFamily="34" charset="0"/>
              </a:rPr>
              <a:t> </a:t>
            </a:r>
          </a:p>
          <a:p>
            <a:r>
              <a:rPr lang="en-IN" dirty="0">
                <a:latin typeface="Calibri" panose="020F0502020204030204" pitchFamily="34" charset="0"/>
                <a:cs typeface="Calibri" panose="020F0502020204030204" pitchFamily="34" charset="0"/>
              </a:rPr>
              <a:t>Change in internal energy, ∆U =U</a:t>
            </a:r>
            <a:r>
              <a:rPr lang="en-IN" baseline="-25000" dirty="0">
                <a:latin typeface="Calibri" panose="020F0502020204030204" pitchFamily="34" charset="0"/>
                <a:cs typeface="Calibri" panose="020F0502020204030204" pitchFamily="34" charset="0"/>
              </a:rPr>
              <a:t>B</a:t>
            </a:r>
            <a:r>
              <a:rPr lang="en-IN" dirty="0">
                <a:latin typeface="Calibri" panose="020F0502020204030204" pitchFamily="34" charset="0"/>
                <a:cs typeface="Calibri" panose="020F0502020204030204" pitchFamily="34" charset="0"/>
              </a:rPr>
              <a:t>– U</a:t>
            </a:r>
            <a:r>
              <a:rPr lang="en-IN" baseline="-25000" dirty="0">
                <a:latin typeface="Calibri" panose="020F0502020204030204" pitchFamily="34" charset="0"/>
                <a:cs typeface="Calibri" panose="020F0502020204030204" pitchFamily="34" charset="0"/>
              </a:rPr>
              <a:t>A</a:t>
            </a:r>
            <a:endParaRPr lang="en-US" baseline="-250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43BC74F1-80D8-E345-ACA3-F9FB3876729D}"/>
              </a:ext>
            </a:extLst>
          </p:cNvPr>
          <p:cNvSpPr/>
          <p:nvPr/>
        </p:nvSpPr>
        <p:spPr>
          <a:xfrm>
            <a:off x="4918478" y="3892124"/>
            <a:ext cx="4225522" cy="2585323"/>
          </a:xfrm>
          <a:prstGeom prst="rect">
            <a:avLst/>
          </a:prstGeom>
        </p:spPr>
        <p:txBody>
          <a:bodyPr wrap="square">
            <a:spAutoFit/>
          </a:bodyPr>
          <a:lstStyle/>
          <a:p>
            <a:r>
              <a:rPr lang="en-IN" b="1" u="sng" dirty="0">
                <a:solidFill>
                  <a:schemeClr val="accent6">
                    <a:lumMod val="50000"/>
                  </a:schemeClr>
                </a:solidFill>
                <a:latin typeface="Calibri" panose="020F0502020204030204" pitchFamily="34" charset="0"/>
                <a:cs typeface="Calibri" panose="020F0502020204030204" pitchFamily="34" charset="0"/>
              </a:rPr>
              <a:t>Second way</a:t>
            </a:r>
            <a:r>
              <a:rPr lang="en-IN" b="1" dirty="0">
                <a:solidFill>
                  <a:schemeClr val="accent6">
                    <a:lumMod val="50000"/>
                  </a:schemeClr>
                </a:solidFill>
                <a:latin typeface="Calibri" panose="020F0502020204030204" pitchFamily="34" charset="0"/>
                <a:cs typeface="Calibri" panose="020F0502020204030204" pitchFamily="34" charset="0"/>
              </a:rPr>
              <a:t>: </a:t>
            </a:r>
          </a:p>
          <a:p>
            <a:r>
              <a:rPr lang="en-IN" dirty="0">
                <a:latin typeface="Calibri" panose="020F0502020204030204" pitchFamily="34" charset="0"/>
                <a:cs typeface="Calibri" panose="020F0502020204030204" pitchFamily="34" charset="0"/>
              </a:rPr>
              <a:t>Electrical work = 1 kJ</a:t>
            </a:r>
          </a:p>
          <a:p>
            <a:r>
              <a:rPr lang="en-IN" dirty="0">
                <a:latin typeface="Calibri" panose="020F0502020204030204" pitchFamily="34" charset="0"/>
                <a:cs typeface="Calibri" panose="020F0502020204030204" pitchFamily="34" charset="0"/>
              </a:rPr>
              <a:t>(An immersion rod heated the water)</a:t>
            </a:r>
          </a:p>
          <a:p>
            <a:r>
              <a:rPr lang="en-IN" b="1" u="sng" dirty="0">
                <a:latin typeface="Calibri" panose="020F0502020204030204" pitchFamily="34" charset="0"/>
                <a:cs typeface="Calibri" panose="020F0502020204030204" pitchFamily="34" charset="0"/>
              </a:rPr>
              <a:t>New state of the </a:t>
            </a:r>
            <a:r>
              <a:rPr lang="en-IN" b="1" u="sng" dirty="0" err="1">
                <a:latin typeface="Calibri" panose="020F0502020204030204" pitchFamily="34" charset="0"/>
                <a:cs typeface="Calibri" panose="020F0502020204030204" pitchFamily="34" charset="0"/>
              </a:rPr>
              <a:t>stystem</a:t>
            </a:r>
            <a:r>
              <a:rPr lang="en-IN" b="1" u="sng" dirty="0">
                <a:latin typeface="Calibri" panose="020F0502020204030204" pitchFamily="34" charset="0"/>
                <a:cs typeface="Calibri" panose="020F0502020204030204" pitchFamily="34" charset="0"/>
              </a:rPr>
              <a:t> (B’) </a:t>
            </a:r>
          </a:p>
          <a:p>
            <a:r>
              <a:rPr lang="en-IN" dirty="0">
                <a:latin typeface="Calibri" panose="020F0502020204030204" pitchFamily="34" charset="0"/>
                <a:cs typeface="Calibri" panose="020F0502020204030204" pitchFamily="34" charset="0"/>
              </a:rPr>
              <a:t>Temperature = T</a:t>
            </a:r>
            <a:r>
              <a:rPr lang="en-IN" baseline="-25000" dirty="0">
                <a:latin typeface="Calibri" panose="020F0502020204030204" pitchFamily="34" charset="0"/>
                <a:cs typeface="Calibri" panose="020F0502020204030204" pitchFamily="34" charset="0"/>
              </a:rPr>
              <a:t>B , </a:t>
            </a:r>
            <a:r>
              <a:rPr lang="en-IN" dirty="0">
                <a:latin typeface="Calibri" panose="020F0502020204030204" pitchFamily="34" charset="0"/>
                <a:cs typeface="Calibri" panose="020F0502020204030204" pitchFamily="34" charset="0"/>
              </a:rPr>
              <a:t>T</a:t>
            </a:r>
            <a:r>
              <a:rPr lang="en-IN" baseline="-25000" dirty="0">
                <a:latin typeface="Calibri" panose="020F0502020204030204" pitchFamily="34" charset="0"/>
                <a:cs typeface="Calibri" panose="020F0502020204030204" pitchFamily="34" charset="0"/>
              </a:rPr>
              <a:t>B</a:t>
            </a:r>
            <a:r>
              <a:rPr lang="en-IN" dirty="0">
                <a:latin typeface="Calibri" panose="020F0502020204030204" pitchFamily="34" charset="0"/>
                <a:cs typeface="Calibri" panose="020F0502020204030204" pitchFamily="34" charset="0"/>
              </a:rPr>
              <a:t> &gt; T</a:t>
            </a:r>
            <a:r>
              <a:rPr lang="en-IN" baseline="-25000" dirty="0">
                <a:latin typeface="Calibri" panose="020F0502020204030204" pitchFamily="34" charset="0"/>
                <a:cs typeface="Calibri" panose="020F0502020204030204" pitchFamily="34" charset="0"/>
              </a:rPr>
              <a:t>A</a:t>
            </a:r>
            <a:r>
              <a:rPr lang="en-IN" dirty="0">
                <a:latin typeface="Calibri" panose="020F0502020204030204" pitchFamily="34" charset="0"/>
                <a:cs typeface="Calibri" panose="020F0502020204030204" pitchFamily="34" charset="0"/>
              </a:rPr>
              <a:t> </a:t>
            </a:r>
          </a:p>
          <a:p>
            <a:r>
              <a:rPr lang="en-IN" dirty="0">
                <a:latin typeface="Calibri" panose="020F0502020204030204" pitchFamily="34" charset="0"/>
                <a:cs typeface="Calibri" panose="020F0502020204030204" pitchFamily="34" charset="0"/>
              </a:rPr>
              <a:t>Change in temperature, ∆T = T</a:t>
            </a:r>
            <a:r>
              <a:rPr lang="en-IN" baseline="-25000" dirty="0">
                <a:latin typeface="Calibri" panose="020F0502020204030204" pitchFamily="34" charset="0"/>
                <a:cs typeface="Calibri" panose="020F0502020204030204" pitchFamily="34" charset="0"/>
              </a:rPr>
              <a:t>B</a:t>
            </a:r>
            <a:r>
              <a:rPr lang="en-IN" dirty="0">
                <a:latin typeface="Calibri" panose="020F0502020204030204" pitchFamily="34" charset="0"/>
                <a:cs typeface="Calibri" panose="020F0502020204030204" pitchFamily="34" charset="0"/>
              </a:rPr>
              <a:t>–T</a:t>
            </a:r>
            <a:r>
              <a:rPr lang="en-IN" baseline="-25000" dirty="0">
                <a:latin typeface="Calibri" panose="020F0502020204030204" pitchFamily="34" charset="0"/>
                <a:cs typeface="Calibri" panose="020F0502020204030204" pitchFamily="34" charset="0"/>
              </a:rPr>
              <a:t>A</a:t>
            </a:r>
          </a:p>
          <a:p>
            <a:r>
              <a:rPr lang="en-IN" dirty="0">
                <a:latin typeface="Calibri" panose="020F0502020204030204" pitchFamily="34" charset="0"/>
                <a:cs typeface="Calibri" panose="020F0502020204030204" pitchFamily="34" charset="0"/>
              </a:rPr>
              <a:t>Internal energy of the system =  U</a:t>
            </a:r>
            <a:r>
              <a:rPr lang="en-IN" baseline="-25000" dirty="0">
                <a:latin typeface="Calibri" panose="020F0502020204030204" pitchFamily="34" charset="0"/>
                <a:cs typeface="Calibri" panose="020F0502020204030204" pitchFamily="34" charset="0"/>
              </a:rPr>
              <a:t>B</a:t>
            </a:r>
            <a:r>
              <a:rPr lang="en-IN" dirty="0">
                <a:latin typeface="Calibri" panose="020F0502020204030204" pitchFamily="34" charset="0"/>
                <a:cs typeface="Calibri" panose="020F0502020204030204" pitchFamily="34" charset="0"/>
              </a:rPr>
              <a:t> </a:t>
            </a:r>
          </a:p>
          <a:p>
            <a:r>
              <a:rPr lang="en-IN" dirty="0">
                <a:latin typeface="Calibri" panose="020F0502020204030204" pitchFamily="34" charset="0"/>
                <a:cs typeface="Calibri" panose="020F0502020204030204" pitchFamily="34" charset="0"/>
              </a:rPr>
              <a:t>Change in internal energy, ∆U =U</a:t>
            </a:r>
            <a:r>
              <a:rPr lang="en-IN" baseline="-25000" dirty="0">
                <a:latin typeface="Calibri" panose="020F0502020204030204" pitchFamily="34" charset="0"/>
                <a:cs typeface="Calibri" panose="020F0502020204030204" pitchFamily="34" charset="0"/>
              </a:rPr>
              <a:t>B</a:t>
            </a:r>
            <a:r>
              <a:rPr lang="en-IN" dirty="0">
                <a:latin typeface="Calibri" panose="020F0502020204030204" pitchFamily="34" charset="0"/>
                <a:cs typeface="Calibri" panose="020F0502020204030204" pitchFamily="34" charset="0"/>
              </a:rPr>
              <a:t>– U</a:t>
            </a:r>
            <a:r>
              <a:rPr lang="en-IN" baseline="-25000" dirty="0">
                <a:latin typeface="Calibri" panose="020F0502020204030204" pitchFamily="34" charset="0"/>
                <a:cs typeface="Calibri" panose="020F0502020204030204" pitchFamily="34" charset="0"/>
              </a:rPr>
              <a:t>A</a:t>
            </a:r>
            <a:endParaRPr lang="en-US" baseline="-25000" dirty="0">
              <a:latin typeface="Calibri" panose="020F0502020204030204" pitchFamily="34" charset="0"/>
              <a:cs typeface="Calibri" panose="020F0502020204030204" pitchFamily="34" charset="0"/>
            </a:endParaRPr>
          </a:p>
          <a:p>
            <a:endParaRPr lang="en-IN" dirty="0">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4F90EB76-D499-534E-A392-7DF547AA6694}"/>
              </a:ext>
            </a:extLst>
          </p:cNvPr>
          <p:cNvGrpSpPr/>
          <p:nvPr/>
        </p:nvGrpSpPr>
        <p:grpSpPr>
          <a:xfrm>
            <a:off x="5688747" y="594755"/>
            <a:ext cx="2857500" cy="3228854"/>
            <a:chOff x="5519863" y="546200"/>
            <a:chExt cx="2857500" cy="3228854"/>
          </a:xfrm>
        </p:grpSpPr>
        <p:pic>
          <p:nvPicPr>
            <p:cNvPr id="15" name="Picture 2" descr="See the source image">
              <a:extLst>
                <a:ext uri="{FF2B5EF4-FFF2-40B4-BE49-F238E27FC236}">
                  <a16:creationId xmlns:a16="http://schemas.microsoft.com/office/drawing/2014/main" id="{95DFE0E4-1017-CF46-B477-E349BF1AC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863" y="1082654"/>
              <a:ext cx="2857500" cy="26924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13" name="3D Model 12" descr="FOC Long Cocktail Sticks">
                  <a:extLst>
                    <a:ext uri="{FF2B5EF4-FFF2-40B4-BE49-F238E27FC236}">
                      <a16:creationId xmlns:a16="http://schemas.microsoft.com/office/drawing/2014/main" id="{4D8473CA-4C4C-CF46-9179-8937C5BF885A}"/>
                    </a:ext>
                  </a:extLst>
                </p:cNvPr>
                <p:cNvGraphicFramePr>
                  <a:graphicFrameLocks noChangeAspect="1"/>
                </p:cNvGraphicFramePr>
                <p:nvPr>
                  <p:extLst>
                    <p:ext uri="{D42A27DB-BD31-4B8C-83A1-F6EECF244321}">
                      <p14:modId xmlns:p14="http://schemas.microsoft.com/office/powerpoint/2010/main" val="2296475019"/>
                    </p:ext>
                  </p:extLst>
                </p:nvPr>
              </p:nvGraphicFramePr>
              <p:xfrm>
                <a:off x="6625202" y="1143558"/>
                <a:ext cx="646822" cy="2248930"/>
              </p:xfrm>
              <a:graphic>
                <a:graphicData uri="http://schemas.microsoft.com/office/drawing/2017/model3d">
                  <am3d:model3d r:embed="rId8">
                    <am3d:spPr>
                      <a:xfrm>
                        <a:off x="0" y="0"/>
                        <a:ext cx="646822" cy="2248930"/>
                      </a:xfrm>
                      <a:prstGeom prst="rect">
                        <a:avLst/>
                      </a:prstGeom>
                    </am3d:spPr>
                    <am3d:camera>
                      <am3d:pos x="0" y="0" z="66527971"/>
                      <am3d:up dx="0" dy="36000000" dz="0"/>
                      <am3d:lookAt x="0" y="0" z="0"/>
                      <am3d:perspective fov="2700000"/>
                    </am3d:camera>
                    <am3d:trans>
                      <am3d:meterPerModelUnit n="7603" d="1000000"/>
                      <am3d:preTrans dx="-19118873" dy="-410597" dz="19118871"/>
                      <am3d:scale>
                        <am3d:sx n="1000000" d="1000000"/>
                        <am3d:sy n="1000000" d="1000000"/>
                        <am3d:sz n="1000000" d="1000000"/>
                      </am3d:scale>
                      <am3d:rot ax="-4674302" ay="712034" az="-2629114"/>
                      <am3d:postTrans dx="0" dy="0" dz="0"/>
                    </am3d:trans>
                    <am3d:raster rName="Office3DRenderer" rVer="16.0.8326">
                      <am3d:blip r:embed="rId9"/>
                    </am3d:raster>
                    <am3d:objViewport viewportSz="22575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FOC Long Cocktail Sticks">
                  <a:extLst>
                    <a:ext uri="{FF2B5EF4-FFF2-40B4-BE49-F238E27FC236}">
                      <a16:creationId xmlns:a16="http://schemas.microsoft.com/office/drawing/2014/main" id="{4D8473CA-4C4C-CF46-9179-8937C5BF885A}"/>
                    </a:ext>
                  </a:extLst>
                </p:cNvPr>
                <p:cNvPicPr>
                  <a:picLocks noGrp="1" noRot="1" noChangeAspect="1" noMove="1" noResize="1" noEditPoints="1" noAdjustHandles="1" noChangeArrowheads="1" noChangeShapeType="1" noCrop="1"/>
                </p:cNvPicPr>
                <p:nvPr/>
              </p:nvPicPr>
              <p:blipFill>
                <a:blip r:embed="rId9"/>
                <a:stretch>
                  <a:fillRect/>
                </a:stretch>
              </p:blipFill>
              <p:spPr>
                <a:xfrm>
                  <a:off x="6794086" y="1192113"/>
                  <a:ext cx="646822" cy="224893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3D Model 13" descr="High Voltage Electric Shock Symbol">
                  <a:extLst>
                    <a:ext uri="{FF2B5EF4-FFF2-40B4-BE49-F238E27FC236}">
                      <a16:creationId xmlns:a16="http://schemas.microsoft.com/office/drawing/2014/main" id="{14584F53-96D6-0D40-BF58-F0B0F1B47449}"/>
                    </a:ext>
                  </a:extLst>
                </p:cNvPr>
                <p:cNvGraphicFramePr>
                  <a:graphicFrameLocks noChangeAspect="1"/>
                </p:cNvGraphicFramePr>
                <p:nvPr>
                  <p:extLst>
                    <p:ext uri="{D42A27DB-BD31-4B8C-83A1-F6EECF244321}">
                      <p14:modId xmlns:p14="http://schemas.microsoft.com/office/powerpoint/2010/main" val="749150473"/>
                    </p:ext>
                  </p:extLst>
                </p:nvPr>
              </p:nvGraphicFramePr>
              <p:xfrm>
                <a:off x="6624156" y="546200"/>
                <a:ext cx="648914" cy="747766"/>
              </p:xfrm>
              <a:graphic>
                <a:graphicData uri="http://schemas.microsoft.com/office/drawing/2017/model3d">
                  <am3d:model3d r:embed="rId10">
                    <am3d:spPr>
                      <a:xfrm>
                        <a:off x="0" y="0"/>
                        <a:ext cx="648914" cy="747766"/>
                      </a:xfrm>
                      <a:prstGeom prst="rect">
                        <a:avLst/>
                      </a:prstGeom>
                    </am3d:spPr>
                    <am3d:camera>
                      <am3d:pos x="0" y="0" z="63981606"/>
                      <am3d:up dx="0" dy="36000000" dz="0"/>
                      <am3d:lookAt x="0" y="0" z="0"/>
                      <am3d:perspective fov="2700000"/>
                    </am3d:camera>
                    <am3d:trans>
                      <am3d:meterPerModelUnit n="1810120" d="1000000"/>
                      <am3d:preTrans dx="0" dy="-1063617" dz="0"/>
                      <am3d:scale>
                        <am3d:sx n="1000000" d="1000000"/>
                        <am3d:sy n="1000000" d="1000000"/>
                        <am3d:sz n="1000000" d="1000000"/>
                      </am3d:scale>
                      <am3d:rot ax="543115" ay="-2265588" az="-334322"/>
                      <am3d:postTrans dx="0" dy="0" dz="0"/>
                    </am3d:trans>
                    <am3d:raster rName="Office3DRenderer" rVer="16.0.8326">
                      <am3d:blip r:embed="rId11"/>
                    </am3d:raster>
                    <am3d:objViewport viewportSz="9338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 13" descr="High Voltage Electric Shock Symbol">
                  <a:extLst>
                    <a:ext uri="{FF2B5EF4-FFF2-40B4-BE49-F238E27FC236}">
                      <a16:creationId xmlns:a16="http://schemas.microsoft.com/office/drawing/2014/main" id="{14584F53-96D6-0D40-BF58-F0B0F1B47449}"/>
                    </a:ext>
                  </a:extLst>
                </p:cNvPr>
                <p:cNvPicPr>
                  <a:picLocks noGrp="1" noRot="1" noChangeAspect="1" noMove="1" noResize="1" noEditPoints="1" noAdjustHandles="1" noChangeArrowheads="1" noChangeShapeType="1" noCrop="1"/>
                </p:cNvPicPr>
                <p:nvPr/>
              </p:nvPicPr>
              <p:blipFill>
                <a:blip r:embed="rId11"/>
                <a:stretch>
                  <a:fillRect/>
                </a:stretch>
              </p:blipFill>
              <p:spPr>
                <a:xfrm>
                  <a:off x="6793040" y="594755"/>
                  <a:ext cx="648914" cy="747766"/>
                </a:xfrm>
                <a:prstGeom prst="rect">
                  <a:avLst/>
                </a:prstGeom>
              </p:spPr>
            </p:pic>
          </mc:Fallback>
        </mc:AlternateContent>
      </p:grpSp>
      <p:cxnSp>
        <p:nvCxnSpPr>
          <p:cNvPr id="19" name="Straight Connector 18">
            <a:extLst>
              <a:ext uri="{FF2B5EF4-FFF2-40B4-BE49-F238E27FC236}">
                <a16:creationId xmlns:a16="http://schemas.microsoft.com/office/drawing/2014/main" id="{FEEDCD52-918C-D147-9FAD-69C097B42C2A}"/>
              </a:ext>
            </a:extLst>
          </p:cNvPr>
          <p:cNvCxnSpPr/>
          <p:nvPr/>
        </p:nvCxnSpPr>
        <p:spPr>
          <a:xfrm>
            <a:off x="4572000" y="853367"/>
            <a:ext cx="0" cy="5624080"/>
          </a:xfrm>
          <a:prstGeom prst="line">
            <a:avLst/>
          </a:prstGeom>
          <a:ln w="1270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C9D9CE0-B378-5F4C-B387-62E9B0134312}"/>
              </a:ext>
            </a:extLst>
          </p:cNvPr>
          <p:cNvSpPr/>
          <p:nvPr/>
        </p:nvSpPr>
        <p:spPr>
          <a:xfrm>
            <a:off x="2193936" y="6477447"/>
            <a:ext cx="5449084" cy="369332"/>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IN" b="1" dirty="0">
                <a:latin typeface="Calibri" panose="020F0502020204030204" pitchFamily="34" charset="0"/>
                <a:cs typeface="Calibri" panose="020F0502020204030204" pitchFamily="34" charset="0"/>
              </a:rPr>
              <a:t>Internal energy, U, of the system is a state function.</a:t>
            </a:r>
            <a:endParaRPr lang="en-US" b="1" dirty="0">
              <a:latin typeface="Calibri" panose="020F0502020204030204" pitchFamily="34" charset="0"/>
              <a:cs typeface="Calibri" panose="020F0502020204030204" pitchFamily="34" charset="0"/>
            </a:endParaRPr>
          </a:p>
        </p:txBody>
      </p:sp>
      <p:sp>
        <p:nvSpPr>
          <p:cNvPr id="21" name="Slide Number Placeholder 20">
            <a:extLst>
              <a:ext uri="{FF2B5EF4-FFF2-40B4-BE49-F238E27FC236}">
                <a16:creationId xmlns:a16="http://schemas.microsoft.com/office/drawing/2014/main" id="{DA4427E9-B84A-484E-ACBE-006F8AAD1B89}"/>
              </a:ext>
            </a:extLst>
          </p:cNvPr>
          <p:cNvSpPr>
            <a:spLocks noGrp="1"/>
          </p:cNvSpPr>
          <p:nvPr>
            <p:ph type="sldNum" sz="quarter" idx="12"/>
          </p:nvPr>
        </p:nvSpPr>
        <p:spPr/>
        <p:txBody>
          <a:bodyPr/>
          <a:lstStyle/>
          <a:p>
            <a:fld id="{A24A45BD-F06F-2643-B676-31D94C494DC9}" type="slidenum">
              <a:rPr lang="en-US" smtClean="0"/>
              <a:t>8</a:t>
            </a:fld>
            <a:endParaRPr lang="en-US"/>
          </a:p>
        </p:txBody>
      </p:sp>
    </p:spTree>
    <p:extLst>
      <p:ext uri="{BB962C8B-B14F-4D97-AF65-F5344CB8AC3E}">
        <p14:creationId xmlns:p14="http://schemas.microsoft.com/office/powerpoint/2010/main" val="199180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F59689-796B-C747-9256-D434E2ACEB96}"/>
              </a:ext>
            </a:extLst>
          </p:cNvPr>
          <p:cNvSpPr txBox="1"/>
          <p:nvPr/>
        </p:nvSpPr>
        <p:spPr>
          <a:xfrm>
            <a:off x="0" y="0"/>
            <a:ext cx="9144000" cy="584775"/>
          </a:xfrm>
          <a:prstGeom prst="rect">
            <a:avLst/>
          </a:prstGeom>
          <a:solidFill>
            <a:srgbClr val="FD7E02"/>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r>
              <a:rPr lang="en-IN" sz="3200" b="1" i="1" dirty="0"/>
              <a:t>Work</a:t>
            </a:r>
            <a:endParaRPr lang="en-GB" sz="3200" i="1" dirty="0"/>
          </a:p>
        </p:txBody>
      </p:sp>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7B9CC0DC-29F9-4745-B869-3511EBE20F30}"/>
                  </a:ext>
                </a:extLst>
              </p:cNvPr>
              <p:cNvSpPr/>
              <p:nvPr/>
            </p:nvSpPr>
            <p:spPr>
              <a:xfrm>
                <a:off x="625681" y="760093"/>
                <a:ext cx="7892638" cy="3046988"/>
              </a:xfrm>
              <a:prstGeom prst="rect">
                <a:avLst/>
              </a:prstGeom>
            </p:spPr>
            <p:txBody>
              <a:bodyPr wrap="square">
                <a:spAutoFit/>
              </a:bodyPr>
              <a:lstStyle/>
              <a:p>
                <a:pPr marL="285750" indent="-285750">
                  <a:buFont typeface="Wingdings" pitchFamily="2" charset="2"/>
                  <a:buChar char="ü"/>
                </a:pPr>
                <a:r>
                  <a:rPr lang="en-IN" dirty="0">
                    <a:latin typeface="Calibri" panose="020F0502020204030204" pitchFamily="34" charset="0"/>
                    <a:cs typeface="Calibri" panose="020F0502020204030204" pitchFamily="34" charset="0"/>
                  </a:rPr>
                  <a:t>These experiments were done by J. P. Joule between 1840–50 and he was able to show that a given amount of work done on the system, no matter how it was done (irrespective of path) produced the same change of state, as measured by the change in the temperature of the system.</a:t>
                </a:r>
              </a:p>
              <a:p>
                <a:pPr marL="285750" indent="-285750">
                  <a:buFont typeface="Wingdings" pitchFamily="2" charset="2"/>
                  <a:buChar char="ü"/>
                </a:pPr>
                <a:r>
                  <a:rPr lang="en-IN" dirty="0">
                    <a:latin typeface="Calibri" panose="020F0502020204030204" pitchFamily="34" charset="0"/>
                    <a:cs typeface="Calibri" panose="020F0502020204030204" pitchFamily="34" charset="0"/>
                  </a:rPr>
                  <a:t>So, it seems appropriate to define a quantity, the internal energy U, whose value is characteristic of the state of a system, whereby the adiabatic work, w</a:t>
                </a:r>
                <a:r>
                  <a:rPr lang="en-IN" baseline="-25000" dirty="0">
                    <a:latin typeface="Calibri" panose="020F0502020204030204" pitchFamily="34" charset="0"/>
                    <a:cs typeface="Calibri" panose="020F0502020204030204" pitchFamily="34" charset="0"/>
                  </a:rPr>
                  <a:t>ad</a:t>
                </a:r>
                <a:r>
                  <a:rPr lang="en-IN" dirty="0">
                    <a:latin typeface="Calibri" panose="020F0502020204030204" pitchFamily="34" charset="0"/>
                    <a:cs typeface="Calibri" panose="020F0502020204030204" pitchFamily="34" charset="0"/>
                  </a:rPr>
                  <a:t> required to bring about a change of state is equal to the difference between the value of U in one state and that in another state, ∆U</a:t>
                </a:r>
              </a:p>
              <a:p>
                <a:pPr lvl="2"/>
                <a:endParaRPr lang="en-IN" dirty="0">
                  <a:latin typeface="Calibri" panose="020F0502020204030204" pitchFamily="34" charset="0"/>
                  <a:cs typeface="Calibri" panose="020F0502020204030204" pitchFamily="34" charset="0"/>
                </a:endParaRPr>
              </a:p>
              <a:p>
                <a:pPr lvl="2"/>
                <a:r>
                  <a:rPr lang="en-IN" dirty="0">
                    <a:latin typeface="Calibri" panose="020F0502020204030204" pitchFamily="34" charset="0"/>
                    <a:cs typeface="Calibri" panose="020F0502020204030204" pitchFamily="34" charset="0"/>
                  </a:rPr>
                  <a:t>∆U = U</a:t>
                </a:r>
                <a:r>
                  <a:rPr lang="en-IN" baseline="-25000" dirty="0">
                    <a:latin typeface="Calibri" panose="020F0502020204030204" pitchFamily="34" charset="0"/>
                    <a:cs typeface="Calibri" panose="020F0502020204030204" pitchFamily="34" charset="0"/>
                  </a:rPr>
                  <a:t>2</a:t>
                </a:r>
                <a14:m>
                  <m:oMath xmlns:m="http://schemas.openxmlformats.org/officeDocument/2006/math">
                    <m:r>
                      <a:rPr lang="en-IN" i="1" smtClean="0">
                        <a:latin typeface="Cambria Math" panose="02040503050406030204" pitchFamily="18" charset="0"/>
                        <a:ea typeface="Cambria Math" panose="02040503050406030204" pitchFamily="18" charset="0"/>
                      </a:rPr>
                      <m:t>−</m:t>
                    </m:r>
                  </m:oMath>
                </a14:m>
                <a:r>
                  <a:rPr lang="en-IN" dirty="0">
                    <a:latin typeface="Calibri" panose="020F0502020204030204" pitchFamily="34" charset="0"/>
                    <a:cs typeface="Calibri" panose="020F0502020204030204" pitchFamily="34" charset="0"/>
                  </a:rPr>
                  <a:t>U</a:t>
                </a:r>
                <a:r>
                  <a:rPr lang="en-IN" baseline="-25000" dirty="0">
                    <a:latin typeface="Calibri" panose="020F0502020204030204" pitchFamily="34" charset="0"/>
                    <a:cs typeface="Calibri" panose="020F0502020204030204" pitchFamily="34" charset="0"/>
                  </a:rPr>
                  <a:t>1</a:t>
                </a:r>
                <a:r>
                  <a:rPr lang="en-IN" dirty="0">
                    <a:latin typeface="Calibri" panose="020F0502020204030204" pitchFamily="34" charset="0"/>
                    <a:cs typeface="Calibri" panose="020F0502020204030204" pitchFamily="34" charset="0"/>
                  </a:rPr>
                  <a:t> = w</a:t>
                </a:r>
                <a:r>
                  <a:rPr lang="en-IN" baseline="-25000" dirty="0">
                    <a:latin typeface="Calibri" panose="020F0502020204030204" pitchFamily="34" charset="0"/>
                    <a:cs typeface="Calibri" panose="020F0502020204030204" pitchFamily="34" charset="0"/>
                  </a:rPr>
                  <a:t>ad</a:t>
                </a:r>
              </a:p>
              <a:p>
                <a:pPr lvl="2"/>
                <a:endParaRPr lang="en-IN" baseline="-25000" dirty="0">
                  <a:latin typeface="Calibri" panose="020F0502020204030204" pitchFamily="34" charset="0"/>
                  <a:cs typeface="Calibri" panose="020F0502020204030204" pitchFamily="34" charset="0"/>
                </a:endParaRPr>
              </a:p>
            </p:txBody>
          </p:sp>
        </mc:Choice>
        <mc:Fallback>
          <p:sp>
            <p:nvSpPr>
              <p:cNvPr id="2" name="Rectangle 1">
                <a:extLst>
                  <a:ext uri="{FF2B5EF4-FFF2-40B4-BE49-F238E27FC236}">
                    <a16:creationId xmlns:a16="http://schemas.microsoft.com/office/drawing/2014/main" id="{7B9CC0DC-29F9-4745-B869-3511EBE20F30}"/>
                  </a:ext>
                </a:extLst>
              </p:cNvPr>
              <p:cNvSpPr>
                <a:spLocks noRot="1" noChangeAspect="1" noMove="1" noResize="1" noEditPoints="1" noAdjustHandles="1" noChangeArrowheads="1" noChangeShapeType="1" noTextEdit="1"/>
              </p:cNvSpPr>
              <p:nvPr/>
            </p:nvSpPr>
            <p:spPr>
              <a:xfrm>
                <a:off x="625681" y="760093"/>
                <a:ext cx="7892638" cy="3046988"/>
              </a:xfrm>
              <a:prstGeom prst="rect">
                <a:avLst/>
              </a:prstGeom>
              <a:blipFill>
                <a:blip r:embed="rId3"/>
                <a:stretch>
                  <a:fillRect l="-482" t="-1250" r="-1286"/>
                </a:stretch>
              </a:blipFill>
            </p:spPr>
            <p:txBody>
              <a:bodyPr/>
              <a:lstStyle/>
              <a:p>
                <a:r>
                  <a:rPr lang="en-US">
                    <a:noFill/>
                  </a:rPr>
                  <a:t> </a:t>
                </a:r>
              </a:p>
            </p:txBody>
          </p:sp>
        </mc:Fallback>
      </mc:AlternateContent>
      <p:pic>
        <p:nvPicPr>
          <p:cNvPr id="8194" name="Picture 2" descr="See the source image">
            <a:extLst>
              <a:ext uri="{FF2B5EF4-FFF2-40B4-BE49-F238E27FC236}">
                <a16:creationId xmlns:a16="http://schemas.microsoft.com/office/drawing/2014/main" id="{7F546713-1834-2141-9131-8D66A56608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7198" y="3662503"/>
            <a:ext cx="1670667" cy="2520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250E32D3-01B6-B342-9AC1-72639D8A58EA}"/>
              </a:ext>
            </a:extLst>
          </p:cNvPr>
          <p:cNvSpPr/>
          <p:nvPr/>
        </p:nvSpPr>
        <p:spPr>
          <a:xfrm>
            <a:off x="6833286" y="3503142"/>
            <a:ext cx="1916390" cy="3217232"/>
          </a:xfrm>
          <a:prstGeom prst="roundRect">
            <a:avLst/>
          </a:prstGeom>
          <a:noFill/>
          <a:ln w="38100">
            <a:solidFill>
              <a:schemeClr val="accent2">
                <a:lumMod val="75000"/>
              </a:schemeClr>
            </a:solidFill>
          </a:ln>
          <a:effectLst>
            <a:glow>
              <a:schemeClr val="accent1">
                <a:alpha val="40000"/>
              </a:schemeClr>
            </a:glow>
            <a:outerShdw blurRad="76200" dist="50800" dir="5400000" algn="ctr" rotWithShape="0">
              <a:srgbClr val="000000">
                <a:alpha val="69000"/>
              </a:srgbClr>
            </a:outerShd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426E8D1-F4F0-8642-B240-5FA237171BEC}"/>
              </a:ext>
            </a:extLst>
          </p:cNvPr>
          <p:cNvSpPr/>
          <p:nvPr/>
        </p:nvSpPr>
        <p:spPr>
          <a:xfrm>
            <a:off x="6823030" y="6095327"/>
            <a:ext cx="1916390" cy="646331"/>
          </a:xfrm>
          <a:prstGeom prst="rect">
            <a:avLst/>
          </a:prstGeom>
        </p:spPr>
        <p:txBody>
          <a:bodyPr wrap="square">
            <a:spAutoFit/>
          </a:bodyPr>
          <a:lstStyle/>
          <a:p>
            <a:pPr algn="ctr"/>
            <a:r>
              <a:rPr lang="en-IN" dirty="0">
                <a:latin typeface="Calibri" panose="020F0502020204030204" pitchFamily="34" charset="0"/>
                <a:cs typeface="Calibri" panose="020F0502020204030204" pitchFamily="34" charset="0"/>
              </a:rPr>
              <a:t>J. P. Joule </a:t>
            </a:r>
          </a:p>
          <a:p>
            <a:pPr algn="ctr"/>
            <a:r>
              <a:rPr lang="en-IN" dirty="0">
                <a:latin typeface="Calibri" panose="020F0502020204030204" pitchFamily="34" charset="0"/>
                <a:cs typeface="Calibri" panose="020F0502020204030204" pitchFamily="34" charset="0"/>
              </a:rPr>
              <a:t>(1818-1889)</a:t>
            </a:r>
            <a:endParaRPr lang="en-US" dirty="0">
              <a:latin typeface="Calibri" panose="020F0502020204030204" pitchFamily="34" charset="0"/>
              <a:cs typeface="Calibri" panose="020F0502020204030204" pitchFamily="34" charset="0"/>
            </a:endParaRPr>
          </a:p>
        </p:txBody>
      </p:sp>
      <p:sp>
        <p:nvSpPr>
          <p:cNvPr id="7" name="Rounded Rectangle 6">
            <a:extLst>
              <a:ext uri="{FF2B5EF4-FFF2-40B4-BE49-F238E27FC236}">
                <a16:creationId xmlns:a16="http://schemas.microsoft.com/office/drawing/2014/main" id="{6BEC418D-8854-2149-B6FF-A00B9F2C2A07}"/>
              </a:ext>
            </a:extLst>
          </p:cNvPr>
          <p:cNvSpPr/>
          <p:nvPr/>
        </p:nvSpPr>
        <p:spPr>
          <a:xfrm>
            <a:off x="1338062" y="3219046"/>
            <a:ext cx="2554316" cy="450463"/>
          </a:xfrm>
          <a:prstGeom prst="roundRect">
            <a:avLst/>
          </a:prstGeom>
          <a:noFill/>
          <a:ln w="38100">
            <a:solidFill>
              <a:schemeClr val="accent2">
                <a:lumMod val="75000"/>
              </a:schemeClr>
            </a:solidFill>
          </a:ln>
          <a:effectLst>
            <a:glow>
              <a:schemeClr val="accent1">
                <a:alpha val="40000"/>
              </a:schemeClr>
            </a:glow>
            <a:outerShdw blurRad="76200" dist="50800" dir="5400000" algn="ctr" rotWithShape="0">
              <a:srgbClr val="000000">
                <a:alpha val="69000"/>
              </a:srgbClr>
            </a:outerShd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C4CFCA6B-34E3-5444-BA72-85C3BCA0A1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5" t="18308" r="-135" b="-2089"/>
          <a:stretch/>
        </p:blipFill>
        <p:spPr bwMode="auto">
          <a:xfrm>
            <a:off x="306005" y="3982400"/>
            <a:ext cx="6455069" cy="2520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8876E2F-2880-B545-8339-F4727A4B684F}"/>
              </a:ext>
            </a:extLst>
          </p:cNvPr>
          <p:cNvSpPr>
            <a:spLocks noGrp="1"/>
          </p:cNvSpPr>
          <p:nvPr>
            <p:ph type="sldNum" sz="quarter" idx="12"/>
          </p:nvPr>
        </p:nvSpPr>
        <p:spPr/>
        <p:txBody>
          <a:bodyPr/>
          <a:lstStyle/>
          <a:p>
            <a:fld id="{A24A45BD-F06F-2643-B676-31D94C494DC9}" type="slidenum">
              <a:rPr lang="en-US" smtClean="0"/>
              <a:t>9</a:t>
            </a:fld>
            <a:endParaRPr lang="en-US"/>
          </a:p>
        </p:txBody>
      </p:sp>
    </p:spTree>
    <p:extLst>
      <p:ext uri="{BB962C8B-B14F-4D97-AF65-F5344CB8AC3E}">
        <p14:creationId xmlns:p14="http://schemas.microsoft.com/office/powerpoint/2010/main" val="292265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4224</TotalTime>
  <Words>1187</Words>
  <Application>Microsoft Macintosh PowerPoint</Application>
  <PresentationFormat>On-screen Show (4:3)</PresentationFormat>
  <Paragraphs>119</Paragraphs>
  <Slides>14</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Cambria Math</vt:lpstr>
      <vt:lpstr>Cavolini</vt:lpstr>
      <vt:lpstr>Wingdings</vt:lpstr>
      <vt:lpstr>Office Theme</vt:lpstr>
      <vt:lpstr>Unit 5: THERMODYNAMICS  Class: XI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THERMODYNAMICS  Class: XI </dc:title>
  <dc:creator>Jusaina Eyyathiyil</dc:creator>
  <cp:lastModifiedBy>Jusaina Eyyathiyil</cp:lastModifiedBy>
  <cp:revision>35</cp:revision>
  <dcterms:created xsi:type="dcterms:W3CDTF">2021-06-03T08:37:03Z</dcterms:created>
  <dcterms:modified xsi:type="dcterms:W3CDTF">2021-06-06T07:01:44Z</dcterms:modified>
</cp:coreProperties>
</file>