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99"/>
  </p:notesMasterIdLst>
  <p:sldIdLst>
    <p:sldId id="256" r:id="rId2"/>
    <p:sldId id="268" r:id="rId3"/>
    <p:sldId id="269" r:id="rId4"/>
    <p:sldId id="270" r:id="rId5"/>
    <p:sldId id="271" r:id="rId6"/>
    <p:sldId id="272" r:id="rId7"/>
    <p:sldId id="257" r:id="rId8"/>
    <p:sldId id="277" r:id="rId9"/>
    <p:sldId id="258" r:id="rId10"/>
    <p:sldId id="278" r:id="rId11"/>
    <p:sldId id="279" r:id="rId12"/>
    <p:sldId id="280" r:id="rId13"/>
    <p:sldId id="281" r:id="rId14"/>
    <p:sldId id="282" r:id="rId15"/>
    <p:sldId id="283" r:id="rId16"/>
    <p:sldId id="284" r:id="rId17"/>
    <p:sldId id="285" r:id="rId18"/>
    <p:sldId id="286" r:id="rId19"/>
    <p:sldId id="287" r:id="rId20"/>
    <p:sldId id="288" r:id="rId21"/>
    <p:sldId id="290" r:id="rId22"/>
    <p:sldId id="291" r:id="rId23"/>
    <p:sldId id="292" r:id="rId24"/>
    <p:sldId id="293" r:id="rId25"/>
    <p:sldId id="294" r:id="rId26"/>
    <p:sldId id="295" r:id="rId27"/>
    <p:sldId id="260" r:id="rId28"/>
    <p:sldId id="296" r:id="rId29"/>
    <p:sldId id="297" r:id="rId30"/>
    <p:sldId id="298" r:id="rId31"/>
    <p:sldId id="299" r:id="rId32"/>
    <p:sldId id="300" r:id="rId33"/>
    <p:sldId id="301" r:id="rId34"/>
    <p:sldId id="302" r:id="rId35"/>
    <p:sldId id="303" r:id="rId36"/>
    <p:sldId id="304" r:id="rId37"/>
    <p:sldId id="305" r:id="rId38"/>
    <p:sldId id="306" r:id="rId39"/>
    <p:sldId id="307" r:id="rId40"/>
    <p:sldId id="308" r:id="rId41"/>
    <p:sldId id="309" r:id="rId42"/>
    <p:sldId id="310" r:id="rId43"/>
    <p:sldId id="311" r:id="rId44"/>
    <p:sldId id="312" r:id="rId45"/>
    <p:sldId id="313" r:id="rId46"/>
    <p:sldId id="314" r:id="rId47"/>
    <p:sldId id="315" r:id="rId48"/>
    <p:sldId id="316" r:id="rId49"/>
    <p:sldId id="261" r:id="rId50"/>
    <p:sldId id="317" r:id="rId51"/>
    <p:sldId id="262" r:id="rId52"/>
    <p:sldId id="319" r:id="rId53"/>
    <p:sldId id="320" r:id="rId54"/>
    <p:sldId id="322" r:id="rId55"/>
    <p:sldId id="321" r:id="rId56"/>
    <p:sldId id="323" r:id="rId57"/>
    <p:sldId id="324" r:id="rId58"/>
    <p:sldId id="325" r:id="rId59"/>
    <p:sldId id="326" r:id="rId60"/>
    <p:sldId id="327" r:id="rId61"/>
    <p:sldId id="263" r:id="rId62"/>
    <p:sldId id="328" r:id="rId63"/>
    <p:sldId id="329" r:id="rId64"/>
    <p:sldId id="264" r:id="rId65"/>
    <p:sldId id="330" r:id="rId66"/>
    <p:sldId id="265" r:id="rId67"/>
    <p:sldId id="331" r:id="rId68"/>
    <p:sldId id="332" r:id="rId69"/>
    <p:sldId id="333" r:id="rId70"/>
    <p:sldId id="334" r:id="rId71"/>
    <p:sldId id="335" r:id="rId72"/>
    <p:sldId id="336" r:id="rId73"/>
    <p:sldId id="337" r:id="rId74"/>
    <p:sldId id="338" r:id="rId75"/>
    <p:sldId id="339" r:id="rId76"/>
    <p:sldId id="340" r:id="rId77"/>
    <p:sldId id="341" r:id="rId78"/>
    <p:sldId id="342" r:id="rId79"/>
    <p:sldId id="344" r:id="rId80"/>
    <p:sldId id="343" r:id="rId81"/>
    <p:sldId id="345" r:id="rId82"/>
    <p:sldId id="346" r:id="rId83"/>
    <p:sldId id="347" r:id="rId84"/>
    <p:sldId id="349" r:id="rId85"/>
    <p:sldId id="350" r:id="rId86"/>
    <p:sldId id="352" r:id="rId87"/>
    <p:sldId id="353" r:id="rId88"/>
    <p:sldId id="354" r:id="rId89"/>
    <p:sldId id="355" r:id="rId90"/>
    <p:sldId id="356" r:id="rId91"/>
    <p:sldId id="358" r:id="rId92"/>
    <p:sldId id="357" r:id="rId93"/>
    <p:sldId id="359" r:id="rId94"/>
    <p:sldId id="267" r:id="rId95"/>
    <p:sldId id="361" r:id="rId96"/>
    <p:sldId id="362" r:id="rId97"/>
    <p:sldId id="363" r:id="rId9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384" y="-2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presProps" Target="presProps.xml"/><Relationship Id="rId102" Type="http://schemas.openxmlformats.org/officeDocument/2006/relationships/viewProps" Target="viewProps.xml"/><Relationship Id="rId103" Type="http://schemas.openxmlformats.org/officeDocument/2006/relationships/theme" Target="theme/theme1.xml"/><Relationship Id="rId10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notesMaster" Target="notesMasters/notes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printerSettings" Target="printerSettings/printerSettings1.bin"/><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1/31/16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is more plausible than B.</a:t>
            </a:r>
            <a:r>
              <a:rPr lang="en-US" baseline="0" dirty="0" smtClean="0"/>
              <a:t> I think the options Paley has in mind are between God creating things and randomly generated laws creating things.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90</a:t>
            </a:fld>
            <a:endParaRPr lang="en-US"/>
          </a:p>
        </p:txBody>
      </p:sp>
    </p:spTree>
    <p:extLst>
      <p:ext uri="{BB962C8B-B14F-4D97-AF65-F5344CB8AC3E}">
        <p14:creationId xmlns:p14="http://schemas.microsoft.com/office/powerpoint/2010/main" val="2175318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is more plausible than B.</a:t>
            </a:r>
            <a:r>
              <a:rPr lang="en-US" baseline="0" dirty="0" smtClean="0"/>
              <a:t> I think the options Paley has in mind are between God creating things and randomly generated laws creating things.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91</a:t>
            </a:fld>
            <a:endParaRPr lang="en-US"/>
          </a:p>
        </p:txBody>
      </p:sp>
    </p:spTree>
    <p:extLst>
      <p:ext uri="{BB962C8B-B14F-4D97-AF65-F5344CB8AC3E}">
        <p14:creationId xmlns:p14="http://schemas.microsoft.com/office/powerpoint/2010/main" val="2175318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is more plausible than B.</a:t>
            </a:r>
            <a:r>
              <a:rPr lang="en-US" baseline="0" dirty="0" smtClean="0"/>
              <a:t> I think the options Paley has in mind are between God creating things and randomly generated laws </a:t>
            </a:r>
            <a:r>
              <a:rPr lang="en-US" baseline="0" smtClean="0"/>
              <a:t>creating things.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92</a:t>
            </a:fld>
            <a:endParaRPr lang="en-US"/>
          </a:p>
        </p:txBody>
      </p:sp>
    </p:spTree>
    <p:extLst>
      <p:ext uri="{BB962C8B-B14F-4D97-AF65-F5344CB8AC3E}">
        <p14:creationId xmlns:p14="http://schemas.microsoft.com/office/powerpoint/2010/main" val="2175318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is more plausible than B.</a:t>
            </a:r>
            <a:r>
              <a:rPr lang="en-US" baseline="0" dirty="0" smtClean="0"/>
              <a:t> I think the options Paley has in mind are between God creating things and randomly generated laws </a:t>
            </a:r>
            <a:r>
              <a:rPr lang="en-US" baseline="0" smtClean="0"/>
              <a:t>creating things.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93</a:t>
            </a:fld>
            <a:endParaRPr lang="en-US"/>
          </a:p>
        </p:txBody>
      </p:sp>
    </p:spTree>
    <p:extLst>
      <p:ext uri="{BB962C8B-B14F-4D97-AF65-F5344CB8AC3E}">
        <p14:creationId xmlns:p14="http://schemas.microsoft.com/office/powerpoint/2010/main" val="2175318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 in mind: there</a:t>
            </a:r>
            <a:r>
              <a:rPr lang="en-US" baseline="0" dirty="0" smtClean="0"/>
              <a:t> may be results in science and mathematics that </a:t>
            </a:r>
            <a:r>
              <a:rPr lang="en-US" baseline="0" smtClean="0"/>
              <a:t>are relevant. </a:t>
            </a:r>
            <a:endParaRPr lang="en-US"/>
          </a:p>
        </p:txBody>
      </p:sp>
      <p:sp>
        <p:nvSpPr>
          <p:cNvPr id="4" name="Slide Number Placeholder 3"/>
          <p:cNvSpPr>
            <a:spLocks noGrp="1"/>
          </p:cNvSpPr>
          <p:nvPr>
            <p:ph type="sldNum" sz="quarter" idx="10"/>
          </p:nvPr>
        </p:nvSpPr>
        <p:spPr/>
        <p:txBody>
          <a:bodyPr/>
          <a:lstStyle/>
          <a:p>
            <a:fld id="{8016DE4E-62AD-694D-8658-45995FB74E8B}" type="slidenum">
              <a:rPr lang="en-US" smtClean="0"/>
              <a:t>97</a:t>
            </a:fld>
            <a:endParaRPr lang="en-US"/>
          </a:p>
        </p:txBody>
      </p:sp>
    </p:spTree>
    <p:extLst>
      <p:ext uri="{BB962C8B-B14F-4D97-AF65-F5344CB8AC3E}">
        <p14:creationId xmlns:p14="http://schemas.microsoft.com/office/powerpoint/2010/main" val="2361699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1/31/16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1/31/16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1/31/16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1/31/16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1/31/16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1/31/16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1/31/16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1/31/16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1/31/16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1/31/16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1/31/16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1/31/16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667001"/>
            <a:ext cx="7772400" cy="719081"/>
          </a:xfrm>
        </p:spPr>
        <p:txBody>
          <a:bodyPr/>
          <a:lstStyle/>
          <a:p>
            <a:r>
              <a:rPr lang="en-US" sz="5400" dirty="0" smtClean="0"/>
              <a:t>Arguments for the Existence of God</a:t>
            </a:r>
            <a:endParaRPr lang="en-US" sz="5400" dirty="0"/>
          </a:p>
        </p:txBody>
      </p:sp>
      <p:sp>
        <p:nvSpPr>
          <p:cNvPr id="2" name="Subtitle 1"/>
          <p:cNvSpPr>
            <a:spLocks noGrp="1"/>
          </p:cNvSpPr>
          <p:nvPr>
            <p:ph type="subTitle" idx="1"/>
          </p:nvPr>
        </p:nvSpPr>
        <p:spPr>
          <a:xfrm>
            <a:off x="1371600" y="3751023"/>
            <a:ext cx="6400800" cy="538104"/>
          </a:xfrm>
        </p:spPr>
        <p:txBody>
          <a:bodyPr/>
          <a:lstStyle/>
          <a:p>
            <a:r>
              <a:rPr lang="en-US" dirty="0" smtClean="0"/>
              <a:t>Part II: A Posteriori Arguments</a:t>
            </a:r>
            <a:endParaRPr lang="en-US" dirty="0"/>
          </a:p>
        </p:txBody>
      </p:sp>
    </p:spTree>
    <p:extLst>
      <p:ext uri="{BB962C8B-B14F-4D97-AF65-F5344CB8AC3E}">
        <p14:creationId xmlns:p14="http://schemas.microsoft.com/office/powerpoint/2010/main" val="3496907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solidFill>
                  <a:srgbClr val="FF0000"/>
                </a:solidFill>
              </a:rPr>
              <a:t>The </a:t>
            </a:r>
            <a:r>
              <a:rPr lang="en-US" dirty="0">
                <a:solidFill>
                  <a:srgbClr val="FF0000"/>
                </a:solidFill>
              </a:rPr>
              <a:t>fifth way is taken from the governance of the world</a:t>
            </a:r>
            <a:r>
              <a:rPr lang="en-US" dirty="0"/>
              <a:t>. We see that things which lack knowledge, such as natural bodies, act for an end, and this is evidence from their acting always, or nearly always, in the same way, so as to obtain the best result.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2" name="TextBox 1"/>
          <p:cNvSpPr txBox="1"/>
          <p:nvPr/>
        </p:nvSpPr>
        <p:spPr>
          <a:xfrm>
            <a:off x="787401" y="3765034"/>
            <a:ext cx="7861300" cy="2031325"/>
          </a:xfrm>
          <a:prstGeom prst="rect">
            <a:avLst/>
          </a:prstGeom>
          <a:noFill/>
        </p:spPr>
        <p:txBody>
          <a:bodyPr wrap="square" rtlCol="0">
            <a:spAutoFit/>
          </a:bodyPr>
          <a:lstStyle/>
          <a:p>
            <a:r>
              <a:rPr lang="en-US" dirty="0" smtClean="0"/>
              <a:t>This first sentence seems to introduce the subject of Aquinas’ argument. It will be about, in some way, how the world works. </a:t>
            </a:r>
          </a:p>
          <a:p>
            <a:endParaRPr lang="en-US" dirty="0"/>
          </a:p>
          <a:p>
            <a:r>
              <a:rPr lang="en-US" dirty="0" smtClean="0"/>
              <a:t>Notice that we become aware of </a:t>
            </a:r>
            <a:r>
              <a:rPr lang="en-US" i="1" dirty="0" smtClean="0"/>
              <a:t>how the world works</a:t>
            </a:r>
            <a:r>
              <a:rPr lang="en-US" dirty="0" smtClean="0"/>
              <a:t> (most of the time, if not all of the time) through observation and experience. </a:t>
            </a:r>
          </a:p>
          <a:p>
            <a:endParaRPr lang="en-US" dirty="0"/>
          </a:p>
          <a:p>
            <a:r>
              <a:rPr lang="en-US" dirty="0" smtClean="0"/>
              <a:t>So, already, we know that this will be an </a:t>
            </a:r>
            <a:r>
              <a:rPr lang="en-US" i="1" dirty="0" smtClean="0"/>
              <a:t>a posteriori</a:t>
            </a:r>
            <a:r>
              <a:rPr lang="en-US" dirty="0" smtClean="0"/>
              <a:t> argument. </a:t>
            </a:r>
            <a:endParaRPr lang="en-US" dirty="0"/>
          </a:p>
        </p:txBody>
      </p:sp>
    </p:spTree>
    <p:extLst>
      <p:ext uri="{BB962C8B-B14F-4D97-AF65-F5344CB8AC3E}">
        <p14:creationId xmlns:p14="http://schemas.microsoft.com/office/powerpoint/2010/main" val="2248782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this is evidence from their acting always, or nearly always, in the same way, so as to obtain the best result.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622300" y="3593068"/>
            <a:ext cx="6656314" cy="369332"/>
          </a:xfrm>
          <a:prstGeom prst="rect">
            <a:avLst/>
          </a:prstGeom>
          <a:noFill/>
        </p:spPr>
        <p:txBody>
          <a:bodyPr wrap="none" rtlCol="0">
            <a:spAutoFit/>
          </a:bodyPr>
          <a:lstStyle/>
          <a:p>
            <a:r>
              <a:rPr lang="en-US" dirty="0" smtClean="0"/>
              <a:t>This looks like a premise. What does it say in ordinary English? </a:t>
            </a:r>
            <a:endParaRPr lang="en-US" dirty="0"/>
          </a:p>
        </p:txBody>
      </p:sp>
    </p:spTree>
    <p:extLst>
      <p:ext uri="{BB962C8B-B14F-4D97-AF65-F5344CB8AC3E}">
        <p14:creationId xmlns:p14="http://schemas.microsoft.com/office/powerpoint/2010/main" val="3427107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this is evidence from their acting always, or nearly always, in the same way, so as to obtain the best result.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622300" y="3593068"/>
            <a:ext cx="6656314" cy="369332"/>
          </a:xfrm>
          <a:prstGeom prst="rect">
            <a:avLst/>
          </a:prstGeom>
          <a:noFill/>
        </p:spPr>
        <p:txBody>
          <a:bodyPr wrap="none" rtlCol="0">
            <a:spAutoFit/>
          </a:bodyPr>
          <a:lstStyle/>
          <a:p>
            <a:r>
              <a:rPr lang="en-US" dirty="0" smtClean="0"/>
              <a:t>This looks like a premise. What does it say in ordinary English? </a:t>
            </a:r>
            <a:endParaRPr lang="en-US" dirty="0"/>
          </a:p>
        </p:txBody>
      </p:sp>
      <p:sp>
        <p:nvSpPr>
          <p:cNvPr id="2" name="TextBox 1"/>
          <p:cNvSpPr txBox="1"/>
          <p:nvPr/>
        </p:nvSpPr>
        <p:spPr>
          <a:xfrm>
            <a:off x="431801" y="417830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Tree>
    <p:extLst>
      <p:ext uri="{BB962C8B-B14F-4D97-AF65-F5344CB8AC3E}">
        <p14:creationId xmlns:p14="http://schemas.microsoft.com/office/powerpoint/2010/main" val="3258513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this is evidence from their acting always, or nearly always, in the same way, so as to obtain the best result.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93068"/>
            <a:ext cx="8803462" cy="369332"/>
          </a:xfrm>
          <a:prstGeom prst="rect">
            <a:avLst/>
          </a:prstGeom>
          <a:noFill/>
        </p:spPr>
        <p:txBody>
          <a:bodyPr wrap="none" rtlCol="0">
            <a:spAutoFit/>
          </a:bodyPr>
          <a:lstStyle/>
          <a:p>
            <a:r>
              <a:rPr lang="en-US" dirty="0" smtClean="0"/>
              <a:t>Is this an assumption of the argument, or is it established from other considerations?</a:t>
            </a:r>
            <a:endParaRPr lang="en-US" dirty="0"/>
          </a:p>
        </p:txBody>
      </p:sp>
      <p:sp>
        <p:nvSpPr>
          <p:cNvPr id="2" name="TextBox 1"/>
          <p:cNvSpPr txBox="1"/>
          <p:nvPr/>
        </p:nvSpPr>
        <p:spPr>
          <a:xfrm>
            <a:off x="431801" y="417830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Tree>
    <p:extLst>
      <p:ext uri="{BB962C8B-B14F-4D97-AF65-F5344CB8AC3E}">
        <p14:creationId xmlns:p14="http://schemas.microsoft.com/office/powerpoint/2010/main" val="230954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93068"/>
            <a:ext cx="4410770" cy="369332"/>
          </a:xfrm>
          <a:prstGeom prst="rect">
            <a:avLst/>
          </a:prstGeom>
          <a:noFill/>
        </p:spPr>
        <p:txBody>
          <a:bodyPr wrap="none" rtlCol="0">
            <a:spAutoFit/>
          </a:bodyPr>
          <a:lstStyle/>
          <a:p>
            <a:r>
              <a:rPr lang="en-US" dirty="0" smtClean="0"/>
              <a:t>The orange seems to support the red text. </a:t>
            </a:r>
            <a:endParaRPr lang="en-US" dirty="0"/>
          </a:p>
        </p:txBody>
      </p:sp>
      <p:sp>
        <p:nvSpPr>
          <p:cNvPr id="2" name="TextBox 1"/>
          <p:cNvSpPr txBox="1"/>
          <p:nvPr/>
        </p:nvSpPr>
        <p:spPr>
          <a:xfrm>
            <a:off x="431801" y="417830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Tree>
    <p:extLst>
      <p:ext uri="{BB962C8B-B14F-4D97-AF65-F5344CB8AC3E}">
        <p14:creationId xmlns:p14="http://schemas.microsoft.com/office/powerpoint/2010/main" val="277021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93068"/>
            <a:ext cx="4410770" cy="369332"/>
          </a:xfrm>
          <a:prstGeom prst="rect">
            <a:avLst/>
          </a:prstGeom>
          <a:noFill/>
        </p:spPr>
        <p:txBody>
          <a:bodyPr wrap="none" rtlCol="0">
            <a:spAutoFit/>
          </a:bodyPr>
          <a:lstStyle/>
          <a:p>
            <a:r>
              <a:rPr lang="en-US" dirty="0" smtClean="0"/>
              <a:t>The orange seems to support the red text. </a:t>
            </a:r>
            <a:endParaRPr lang="en-US" dirty="0"/>
          </a:p>
        </p:txBody>
      </p:sp>
      <p:sp>
        <p:nvSpPr>
          <p:cNvPr id="2" name="TextBox 1"/>
          <p:cNvSpPr txBox="1"/>
          <p:nvPr/>
        </p:nvSpPr>
        <p:spPr>
          <a:xfrm>
            <a:off x="3255178" y="41388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41388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Tree>
    <p:extLst>
      <p:ext uri="{BB962C8B-B14F-4D97-AF65-F5344CB8AC3E}">
        <p14:creationId xmlns:p14="http://schemas.microsoft.com/office/powerpoint/2010/main" val="282324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93068"/>
            <a:ext cx="6986558" cy="369332"/>
          </a:xfrm>
          <a:prstGeom prst="rect">
            <a:avLst/>
          </a:prstGeom>
          <a:noFill/>
        </p:spPr>
        <p:txBody>
          <a:bodyPr wrap="none" rtlCol="0">
            <a:spAutoFit/>
          </a:bodyPr>
          <a:lstStyle/>
          <a:p>
            <a:r>
              <a:rPr lang="en-US" dirty="0" smtClean="0"/>
              <a:t>Let’s add a premise to make the red follow validly from the orange.</a:t>
            </a:r>
            <a:endParaRPr lang="en-US" dirty="0"/>
          </a:p>
        </p:txBody>
      </p:sp>
      <p:sp>
        <p:nvSpPr>
          <p:cNvPr id="2" name="TextBox 1"/>
          <p:cNvSpPr txBox="1"/>
          <p:nvPr/>
        </p:nvSpPr>
        <p:spPr>
          <a:xfrm>
            <a:off x="3255178" y="41388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41388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Tree>
    <p:extLst>
      <p:ext uri="{BB962C8B-B14F-4D97-AF65-F5344CB8AC3E}">
        <p14:creationId xmlns:p14="http://schemas.microsoft.com/office/powerpoint/2010/main" val="1956735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6986558" cy="369332"/>
          </a:xfrm>
          <a:prstGeom prst="rect">
            <a:avLst/>
          </a:prstGeom>
          <a:noFill/>
        </p:spPr>
        <p:txBody>
          <a:bodyPr wrap="none" rtlCol="0">
            <a:spAutoFit/>
          </a:bodyPr>
          <a:lstStyle/>
          <a:p>
            <a:r>
              <a:rPr lang="en-US" dirty="0" smtClean="0"/>
              <a:t>Let’s add a premise to make the red follow validly from the orange.</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7026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2038426" cy="369332"/>
          </a:xfrm>
          <a:prstGeom prst="rect">
            <a:avLst/>
          </a:prstGeom>
          <a:noFill/>
        </p:spPr>
        <p:txBody>
          <a:bodyPr wrap="none" rtlCol="0">
            <a:spAutoFit/>
          </a:bodyPr>
          <a:lstStyle/>
          <a:p>
            <a:r>
              <a:rPr lang="en-US" dirty="0" smtClean="0"/>
              <a:t>What comes next?</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80273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a:t>
            </a:r>
            <a:r>
              <a:rPr lang="en-US" dirty="0">
                <a:solidFill>
                  <a:schemeClr val="tx2"/>
                </a:solidFill>
              </a:rPr>
              <a:t>it is plain that they achieve their end, not fortuitously, but designedly. </a:t>
            </a:r>
            <a:r>
              <a:rPr lang="en-US" dirty="0"/>
              <a:t>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4695366" cy="369332"/>
          </a:xfrm>
          <a:prstGeom prst="rect">
            <a:avLst/>
          </a:prstGeom>
          <a:noFill/>
        </p:spPr>
        <p:txBody>
          <a:bodyPr wrap="none" rtlCol="0">
            <a:spAutoFit/>
          </a:bodyPr>
          <a:lstStyle/>
          <a:p>
            <a:r>
              <a:rPr lang="en-US" dirty="0" smtClean="0"/>
              <a:t>What does the blue say in ordinary English?</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4582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667001"/>
            <a:ext cx="7772400" cy="719081"/>
          </a:xfrm>
        </p:spPr>
        <p:txBody>
          <a:bodyPr/>
          <a:lstStyle/>
          <a:p>
            <a:r>
              <a:rPr lang="en-US" sz="5400" dirty="0" smtClean="0"/>
              <a:t>Arguments for the Existence of God</a:t>
            </a:r>
            <a:endParaRPr lang="en-US" sz="5400" dirty="0"/>
          </a:p>
        </p:txBody>
      </p:sp>
      <p:sp>
        <p:nvSpPr>
          <p:cNvPr id="2" name="Subtitle 1"/>
          <p:cNvSpPr>
            <a:spLocks noGrp="1"/>
          </p:cNvSpPr>
          <p:nvPr>
            <p:ph type="subTitle" idx="1"/>
          </p:nvPr>
        </p:nvSpPr>
        <p:spPr>
          <a:xfrm>
            <a:off x="1371600" y="3751023"/>
            <a:ext cx="6400800" cy="538104"/>
          </a:xfrm>
        </p:spPr>
        <p:txBody>
          <a:bodyPr/>
          <a:lstStyle/>
          <a:p>
            <a:r>
              <a:rPr lang="en-US" dirty="0" smtClean="0"/>
              <a:t>Part II: A Posteriori Arguments</a:t>
            </a:r>
            <a:endParaRPr lang="en-US" dirty="0"/>
          </a:p>
        </p:txBody>
      </p:sp>
      <p:sp>
        <p:nvSpPr>
          <p:cNvPr id="4" name="TextBox 3"/>
          <p:cNvSpPr txBox="1"/>
          <p:nvPr/>
        </p:nvSpPr>
        <p:spPr>
          <a:xfrm>
            <a:off x="1371600" y="4533900"/>
            <a:ext cx="6879595" cy="369332"/>
          </a:xfrm>
          <a:prstGeom prst="rect">
            <a:avLst/>
          </a:prstGeom>
          <a:noFill/>
        </p:spPr>
        <p:txBody>
          <a:bodyPr wrap="none" rtlCol="0">
            <a:spAutoFit/>
          </a:bodyPr>
          <a:lstStyle/>
          <a:p>
            <a:r>
              <a:rPr lang="en-US" dirty="0" smtClean="0"/>
              <a:t>Recall the distinction between </a:t>
            </a:r>
            <a:r>
              <a:rPr lang="en-US" i="1" dirty="0" smtClean="0"/>
              <a:t>a priori </a:t>
            </a:r>
            <a:r>
              <a:rPr lang="en-US" dirty="0" smtClean="0"/>
              <a:t>and </a:t>
            </a:r>
            <a:r>
              <a:rPr lang="en-US" i="1" dirty="0" smtClean="0"/>
              <a:t>a posteriori </a:t>
            </a:r>
            <a:r>
              <a:rPr lang="en-US" dirty="0" smtClean="0"/>
              <a:t>propositions. </a:t>
            </a:r>
            <a:endParaRPr lang="en-US" dirty="0"/>
          </a:p>
        </p:txBody>
      </p:sp>
    </p:spTree>
    <p:extLst>
      <p:ext uri="{BB962C8B-B14F-4D97-AF65-F5344CB8AC3E}">
        <p14:creationId xmlns:p14="http://schemas.microsoft.com/office/powerpoint/2010/main" val="12107227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a:t>
            </a:r>
            <a:r>
              <a:rPr lang="en-US" dirty="0">
                <a:solidFill>
                  <a:srgbClr val="2F5897"/>
                </a:solidFill>
              </a:rPr>
              <a:t>it is plain that they achieve their end, not fortuitously, but designedly. Now whatever lacks knowledge cannot move towards an end, unless it be directed by some being endowed with knowledge and intelligence; as the arrow is directed by the archer</a:t>
            </a:r>
            <a:r>
              <a:rPr lang="en-US" dirty="0"/>
              <a:t>.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4695366" cy="369332"/>
          </a:xfrm>
          <a:prstGeom prst="rect">
            <a:avLst/>
          </a:prstGeom>
          <a:noFill/>
        </p:spPr>
        <p:txBody>
          <a:bodyPr wrap="none" rtlCol="0">
            <a:spAutoFit/>
          </a:bodyPr>
          <a:lstStyle/>
          <a:p>
            <a:r>
              <a:rPr lang="en-US" dirty="0" smtClean="0"/>
              <a:t>What does the blue say in ordinary English?</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140878" y="5396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2F5897"/>
                </a:solidFill>
              </a:rPr>
              <a:t>Things without minds that behave with a purpose are designed. </a:t>
            </a:r>
            <a:endParaRPr lang="en-US" sz="1600" dirty="0">
              <a:solidFill>
                <a:srgbClr val="2F5897"/>
              </a:solidFill>
            </a:endParaRPr>
          </a:p>
        </p:txBody>
      </p:sp>
    </p:spTree>
    <p:extLst>
      <p:ext uri="{BB962C8B-B14F-4D97-AF65-F5344CB8AC3E}">
        <p14:creationId xmlns:p14="http://schemas.microsoft.com/office/powerpoint/2010/main" val="1443644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a:t>
            </a:r>
            <a:r>
              <a:rPr lang="en-US" dirty="0">
                <a:solidFill>
                  <a:srgbClr val="2F5897"/>
                </a:solidFill>
              </a:rPr>
              <a:t>it is plain that they achieve their end, not fortuitously, but designedly. Now whatever lacks knowledge cannot move towards an end, unless it be directed by some being endowed with knowledge and intelligence; as the arrow is directed by the archer</a:t>
            </a:r>
            <a:r>
              <a:rPr lang="en-US" dirty="0"/>
              <a:t>.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5333874" cy="369332"/>
          </a:xfrm>
          <a:prstGeom prst="rect">
            <a:avLst/>
          </a:prstGeom>
          <a:noFill/>
        </p:spPr>
        <p:txBody>
          <a:bodyPr wrap="none" rtlCol="0">
            <a:spAutoFit/>
          </a:bodyPr>
          <a:lstStyle/>
          <a:p>
            <a:r>
              <a:rPr lang="en-US" dirty="0" smtClean="0"/>
              <a:t>These claims tell us that some things are designed. </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140878" y="5396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2F5897"/>
                </a:solidFill>
              </a:rPr>
              <a:t>Things without minds that behave with a purpose are designed. </a:t>
            </a:r>
            <a:endParaRPr lang="en-US" sz="1600" dirty="0">
              <a:solidFill>
                <a:srgbClr val="2F5897"/>
              </a:solidFill>
            </a:endParaRPr>
          </a:p>
        </p:txBody>
      </p:sp>
    </p:spTree>
    <p:extLst>
      <p:ext uri="{BB962C8B-B14F-4D97-AF65-F5344CB8AC3E}">
        <p14:creationId xmlns:p14="http://schemas.microsoft.com/office/powerpoint/2010/main" val="2922298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a:t>
            </a:r>
            <a:r>
              <a:rPr lang="en-US" dirty="0">
                <a:solidFill>
                  <a:srgbClr val="2F5897"/>
                </a:solidFill>
              </a:rPr>
              <a:t>it is plain that they achieve their end, not fortuitously, but designedly. Now whatever lacks knowledge cannot move towards an end, unless it be directed by some being endowed with knowledge and intelligence; as the arrow is directed by the archer</a:t>
            </a:r>
            <a:r>
              <a:rPr lang="en-US" dirty="0"/>
              <a:t>.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5333874" cy="369332"/>
          </a:xfrm>
          <a:prstGeom prst="rect">
            <a:avLst/>
          </a:prstGeom>
          <a:noFill/>
        </p:spPr>
        <p:txBody>
          <a:bodyPr wrap="none" rtlCol="0">
            <a:spAutoFit/>
          </a:bodyPr>
          <a:lstStyle/>
          <a:p>
            <a:r>
              <a:rPr lang="en-US" dirty="0" smtClean="0"/>
              <a:t>These claims tell us that some things are designed. </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140878" y="5396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2F5897"/>
                </a:solidFill>
              </a:rPr>
              <a:t>Things without minds that behave with a purpose are designed. </a:t>
            </a:r>
            <a:endParaRPr lang="en-US" sz="1600" dirty="0">
              <a:solidFill>
                <a:srgbClr val="2F5897"/>
              </a:solidFill>
            </a:endParaRPr>
          </a:p>
        </p:txBody>
      </p:sp>
      <p:sp>
        <p:nvSpPr>
          <p:cNvPr id="12" name="TextBox 11"/>
          <p:cNvSpPr txBox="1"/>
          <p:nvPr/>
        </p:nvSpPr>
        <p:spPr>
          <a:xfrm>
            <a:off x="6004728" y="4005063"/>
            <a:ext cx="2400300" cy="584776"/>
          </a:xfrm>
          <a:prstGeom prst="rect">
            <a:avLst/>
          </a:prstGeom>
          <a:noFill/>
          <a:ln>
            <a:solidFill>
              <a:srgbClr val="6076B4"/>
            </a:solidFill>
            <a:prstDash val="sysDash"/>
          </a:ln>
        </p:spPr>
        <p:txBody>
          <a:bodyPr wrap="square" rtlCol="0">
            <a:spAutoFit/>
          </a:bodyPr>
          <a:lstStyle/>
          <a:p>
            <a:r>
              <a:rPr lang="en-US" sz="1600" dirty="0" smtClean="0"/>
              <a:t>Some things are designed. </a:t>
            </a:r>
            <a:endParaRPr lang="en-US" sz="1600" dirty="0"/>
          </a:p>
        </p:txBody>
      </p:sp>
      <p:cxnSp>
        <p:nvCxnSpPr>
          <p:cNvPr id="13" name="Straight Arrow Connector 12"/>
          <p:cNvCxnSpPr>
            <a:stCxn id="2" idx="3"/>
            <a:endCxn id="12" idx="1"/>
          </p:cNvCxnSpPr>
          <p:nvPr/>
        </p:nvCxnSpPr>
        <p:spPr>
          <a:xfrm flipV="1">
            <a:off x="5541178" y="4297451"/>
            <a:ext cx="463550" cy="117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0" idx="3"/>
            <a:endCxn id="12" idx="1"/>
          </p:cNvCxnSpPr>
          <p:nvPr/>
        </p:nvCxnSpPr>
        <p:spPr>
          <a:xfrm flipV="1">
            <a:off x="5541178" y="4297451"/>
            <a:ext cx="463550" cy="1514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75032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a:t>
            </a:r>
            <a:r>
              <a:rPr lang="en-US" dirty="0">
                <a:solidFill>
                  <a:srgbClr val="2F5897"/>
                </a:solidFill>
              </a:rPr>
              <a:t>it is plain that they achieve their end, not fortuitously, but designedly. Now whatever lacks knowledge cannot move towards an end, unless it be directed by some being endowed with knowledge and intelligence; as the arrow is directed by the archer</a:t>
            </a:r>
            <a:r>
              <a:rPr lang="en-US" dirty="0"/>
              <a:t>. Therefore </a:t>
            </a:r>
            <a:r>
              <a:rPr lang="en-US" dirty="0">
                <a:solidFill>
                  <a:schemeClr val="accent5"/>
                </a:solidFill>
              </a:rPr>
              <a:t>some intelligent being exists by whom all natural things are directed to their end</a:t>
            </a:r>
            <a:r>
              <a:rPr lang="en-US" dirty="0"/>
              <a:t>;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4743606" cy="369332"/>
          </a:xfrm>
          <a:prstGeom prst="rect">
            <a:avLst/>
          </a:prstGeom>
          <a:noFill/>
        </p:spPr>
        <p:txBody>
          <a:bodyPr wrap="none" rtlCol="0">
            <a:spAutoFit/>
          </a:bodyPr>
          <a:lstStyle/>
          <a:p>
            <a:r>
              <a:rPr lang="en-US" dirty="0" smtClean="0"/>
              <a:t>The green text comes next. What does it say?</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140878" y="5396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2F5897"/>
                </a:solidFill>
              </a:rPr>
              <a:t>Things without minds that behave with a purpose are designed. </a:t>
            </a:r>
            <a:endParaRPr lang="en-US" sz="1600" dirty="0">
              <a:solidFill>
                <a:srgbClr val="2F5897"/>
              </a:solidFill>
            </a:endParaRPr>
          </a:p>
        </p:txBody>
      </p:sp>
      <p:sp>
        <p:nvSpPr>
          <p:cNvPr id="12" name="TextBox 11"/>
          <p:cNvSpPr txBox="1"/>
          <p:nvPr/>
        </p:nvSpPr>
        <p:spPr>
          <a:xfrm>
            <a:off x="6004728" y="4005063"/>
            <a:ext cx="2400300" cy="584776"/>
          </a:xfrm>
          <a:prstGeom prst="rect">
            <a:avLst/>
          </a:prstGeom>
          <a:noFill/>
          <a:ln>
            <a:solidFill>
              <a:srgbClr val="6076B4"/>
            </a:solidFill>
            <a:prstDash val="sysDash"/>
          </a:ln>
        </p:spPr>
        <p:txBody>
          <a:bodyPr wrap="square" rtlCol="0">
            <a:spAutoFit/>
          </a:bodyPr>
          <a:lstStyle/>
          <a:p>
            <a:r>
              <a:rPr lang="en-US" sz="1600" dirty="0" smtClean="0"/>
              <a:t>Some things are designed. </a:t>
            </a:r>
            <a:endParaRPr lang="en-US" sz="1600" dirty="0"/>
          </a:p>
        </p:txBody>
      </p:sp>
      <p:cxnSp>
        <p:nvCxnSpPr>
          <p:cNvPr id="13" name="Straight Arrow Connector 12"/>
          <p:cNvCxnSpPr>
            <a:stCxn id="2" idx="3"/>
            <a:endCxn id="12" idx="1"/>
          </p:cNvCxnSpPr>
          <p:nvPr/>
        </p:nvCxnSpPr>
        <p:spPr>
          <a:xfrm flipV="1">
            <a:off x="5541178" y="4297451"/>
            <a:ext cx="463550" cy="117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0" idx="3"/>
            <a:endCxn id="12" idx="1"/>
          </p:cNvCxnSpPr>
          <p:nvPr/>
        </p:nvCxnSpPr>
        <p:spPr>
          <a:xfrm flipV="1">
            <a:off x="5541178" y="4297451"/>
            <a:ext cx="463550" cy="1514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2167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a:t>
            </a:r>
            <a:r>
              <a:rPr lang="en-US" dirty="0">
                <a:solidFill>
                  <a:srgbClr val="2F5897"/>
                </a:solidFill>
              </a:rPr>
              <a:t>it is plain that they achieve their end, not fortuitously, but designedly. Now whatever lacks knowledge cannot move towards an end, unless it be directed by some being endowed with knowledge and intelligence; as the arrow is directed by the archer</a:t>
            </a:r>
            <a:r>
              <a:rPr lang="en-US" dirty="0"/>
              <a:t>. Therefore </a:t>
            </a:r>
            <a:r>
              <a:rPr lang="en-US" dirty="0">
                <a:solidFill>
                  <a:schemeClr val="accent5"/>
                </a:solidFill>
              </a:rPr>
              <a:t>some intelligent being exists by whom all natural things are directed to their end</a:t>
            </a:r>
            <a:r>
              <a:rPr lang="en-US" dirty="0"/>
              <a:t>;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4743606" cy="369332"/>
          </a:xfrm>
          <a:prstGeom prst="rect">
            <a:avLst/>
          </a:prstGeom>
          <a:noFill/>
        </p:spPr>
        <p:txBody>
          <a:bodyPr wrap="none" rtlCol="0">
            <a:spAutoFit/>
          </a:bodyPr>
          <a:lstStyle/>
          <a:p>
            <a:r>
              <a:rPr lang="en-US" dirty="0" smtClean="0"/>
              <a:t>The green text comes next. What does it say?</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140878" y="5396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2F5897"/>
                </a:solidFill>
              </a:rPr>
              <a:t>Things without minds that behave with a purpose are designed. </a:t>
            </a:r>
            <a:endParaRPr lang="en-US" sz="1600" dirty="0">
              <a:solidFill>
                <a:srgbClr val="2F5897"/>
              </a:solidFill>
            </a:endParaRPr>
          </a:p>
        </p:txBody>
      </p:sp>
      <p:sp>
        <p:nvSpPr>
          <p:cNvPr id="12" name="TextBox 11"/>
          <p:cNvSpPr txBox="1"/>
          <p:nvPr/>
        </p:nvSpPr>
        <p:spPr>
          <a:xfrm>
            <a:off x="6004728" y="4005063"/>
            <a:ext cx="2400300" cy="584776"/>
          </a:xfrm>
          <a:prstGeom prst="rect">
            <a:avLst/>
          </a:prstGeom>
          <a:noFill/>
          <a:ln>
            <a:solidFill>
              <a:srgbClr val="6076B4"/>
            </a:solidFill>
            <a:prstDash val="sysDash"/>
          </a:ln>
        </p:spPr>
        <p:txBody>
          <a:bodyPr wrap="square" rtlCol="0">
            <a:spAutoFit/>
          </a:bodyPr>
          <a:lstStyle/>
          <a:p>
            <a:r>
              <a:rPr lang="en-US" sz="1600" dirty="0" smtClean="0"/>
              <a:t>Some things are designed. </a:t>
            </a:r>
            <a:endParaRPr lang="en-US" sz="1600" dirty="0"/>
          </a:p>
        </p:txBody>
      </p:sp>
      <p:cxnSp>
        <p:nvCxnSpPr>
          <p:cNvPr id="13" name="Straight Arrow Connector 12"/>
          <p:cNvCxnSpPr>
            <a:stCxn id="2" idx="3"/>
            <a:endCxn id="12" idx="1"/>
          </p:cNvCxnSpPr>
          <p:nvPr/>
        </p:nvCxnSpPr>
        <p:spPr>
          <a:xfrm flipV="1">
            <a:off x="5541178" y="4297451"/>
            <a:ext cx="463550" cy="117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0" idx="3"/>
            <a:endCxn id="12" idx="1"/>
          </p:cNvCxnSpPr>
          <p:nvPr/>
        </p:nvCxnSpPr>
        <p:spPr>
          <a:xfrm flipV="1">
            <a:off x="5541178" y="4297451"/>
            <a:ext cx="463550" cy="1514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004728" y="5030231"/>
            <a:ext cx="2400300" cy="584776"/>
          </a:xfrm>
          <a:prstGeom prst="rect">
            <a:avLst/>
          </a:prstGeom>
          <a:noFill/>
          <a:ln>
            <a:solidFill>
              <a:srgbClr val="6076B4"/>
            </a:solidFill>
            <a:prstDash val="sysDash"/>
          </a:ln>
        </p:spPr>
        <p:txBody>
          <a:bodyPr wrap="square" rtlCol="0">
            <a:spAutoFit/>
          </a:bodyPr>
          <a:lstStyle/>
          <a:p>
            <a:r>
              <a:rPr lang="en-US" sz="1600" dirty="0" smtClean="0">
                <a:solidFill>
                  <a:srgbClr val="63891F"/>
                </a:solidFill>
              </a:rPr>
              <a:t>Something designed these things. </a:t>
            </a:r>
            <a:endParaRPr lang="en-US" sz="1600" dirty="0">
              <a:solidFill>
                <a:srgbClr val="63891F"/>
              </a:solidFill>
            </a:endParaRPr>
          </a:p>
        </p:txBody>
      </p:sp>
      <p:cxnSp>
        <p:nvCxnSpPr>
          <p:cNvPr id="16" name="Straight Arrow Connector 15"/>
          <p:cNvCxnSpPr>
            <a:stCxn id="12" idx="2"/>
            <a:endCxn id="14" idx="0"/>
          </p:cNvCxnSpPr>
          <p:nvPr/>
        </p:nvCxnSpPr>
        <p:spPr>
          <a:xfrm>
            <a:off x="7204878" y="4589839"/>
            <a:ext cx="0" cy="4403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073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a:t>
            </a:r>
            <a:r>
              <a:rPr lang="en-US" dirty="0">
                <a:solidFill>
                  <a:srgbClr val="2F5897"/>
                </a:solidFill>
              </a:rPr>
              <a:t>it is plain that they achieve their end, not fortuitously, but designedly. Now whatever lacks knowledge cannot move towards an end, unless it be directed by some being endowed with knowledge and intelligence; as the arrow is directed by the archer</a:t>
            </a:r>
            <a:r>
              <a:rPr lang="en-US" dirty="0"/>
              <a:t>. Therefore </a:t>
            </a:r>
            <a:r>
              <a:rPr lang="en-US" dirty="0">
                <a:solidFill>
                  <a:schemeClr val="accent5"/>
                </a:solidFill>
              </a:rPr>
              <a:t>some intelligent being exists by whom all natural things are directed to their end</a:t>
            </a:r>
            <a:r>
              <a:rPr lang="en-US" dirty="0"/>
              <a:t>; and </a:t>
            </a:r>
            <a:r>
              <a:rPr lang="en-US" dirty="0">
                <a:solidFill>
                  <a:srgbClr val="660066"/>
                </a:solidFill>
              </a:rPr>
              <a:t>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2699477" cy="369332"/>
          </a:xfrm>
          <a:prstGeom prst="rect">
            <a:avLst/>
          </a:prstGeom>
          <a:noFill/>
        </p:spPr>
        <p:txBody>
          <a:bodyPr wrap="none" rtlCol="0">
            <a:spAutoFit/>
          </a:bodyPr>
          <a:lstStyle/>
          <a:p>
            <a:r>
              <a:rPr lang="en-US" dirty="0" smtClean="0"/>
              <a:t>And finally—the last bit. </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140878" y="5396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2F5897"/>
                </a:solidFill>
              </a:rPr>
              <a:t>Things without minds that behave with a purpose are designed. </a:t>
            </a:r>
            <a:endParaRPr lang="en-US" sz="1600" dirty="0">
              <a:solidFill>
                <a:srgbClr val="2F5897"/>
              </a:solidFill>
            </a:endParaRPr>
          </a:p>
        </p:txBody>
      </p:sp>
      <p:sp>
        <p:nvSpPr>
          <p:cNvPr id="12" name="TextBox 11"/>
          <p:cNvSpPr txBox="1"/>
          <p:nvPr/>
        </p:nvSpPr>
        <p:spPr>
          <a:xfrm>
            <a:off x="6004728" y="4005063"/>
            <a:ext cx="2400300" cy="584776"/>
          </a:xfrm>
          <a:prstGeom prst="rect">
            <a:avLst/>
          </a:prstGeom>
          <a:noFill/>
          <a:ln>
            <a:solidFill>
              <a:srgbClr val="6076B4"/>
            </a:solidFill>
            <a:prstDash val="sysDash"/>
          </a:ln>
        </p:spPr>
        <p:txBody>
          <a:bodyPr wrap="square" rtlCol="0">
            <a:spAutoFit/>
          </a:bodyPr>
          <a:lstStyle/>
          <a:p>
            <a:r>
              <a:rPr lang="en-US" sz="1600" dirty="0" smtClean="0"/>
              <a:t>Some things are designed. </a:t>
            </a:r>
            <a:endParaRPr lang="en-US" sz="1600" dirty="0"/>
          </a:p>
        </p:txBody>
      </p:sp>
      <p:cxnSp>
        <p:nvCxnSpPr>
          <p:cNvPr id="13" name="Straight Arrow Connector 12"/>
          <p:cNvCxnSpPr>
            <a:stCxn id="2" idx="3"/>
            <a:endCxn id="12" idx="1"/>
          </p:cNvCxnSpPr>
          <p:nvPr/>
        </p:nvCxnSpPr>
        <p:spPr>
          <a:xfrm flipV="1">
            <a:off x="5541178" y="4297451"/>
            <a:ext cx="463550" cy="117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0" idx="3"/>
            <a:endCxn id="12" idx="1"/>
          </p:cNvCxnSpPr>
          <p:nvPr/>
        </p:nvCxnSpPr>
        <p:spPr>
          <a:xfrm flipV="1">
            <a:off x="5541178" y="4297451"/>
            <a:ext cx="463550" cy="1514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004728" y="5030231"/>
            <a:ext cx="2400300" cy="584776"/>
          </a:xfrm>
          <a:prstGeom prst="rect">
            <a:avLst/>
          </a:prstGeom>
          <a:noFill/>
          <a:ln>
            <a:solidFill>
              <a:srgbClr val="6076B4"/>
            </a:solidFill>
            <a:prstDash val="sysDash"/>
          </a:ln>
        </p:spPr>
        <p:txBody>
          <a:bodyPr wrap="square" rtlCol="0">
            <a:spAutoFit/>
          </a:bodyPr>
          <a:lstStyle/>
          <a:p>
            <a:r>
              <a:rPr lang="en-US" sz="1600" dirty="0" smtClean="0">
                <a:solidFill>
                  <a:srgbClr val="63891F"/>
                </a:solidFill>
              </a:rPr>
              <a:t>Something designed these things. </a:t>
            </a:r>
            <a:endParaRPr lang="en-US" sz="1600" dirty="0">
              <a:solidFill>
                <a:srgbClr val="63891F"/>
              </a:solidFill>
            </a:endParaRPr>
          </a:p>
        </p:txBody>
      </p:sp>
      <p:cxnSp>
        <p:nvCxnSpPr>
          <p:cNvPr id="16" name="Straight Arrow Connector 15"/>
          <p:cNvCxnSpPr>
            <a:stCxn id="12" idx="2"/>
            <a:endCxn id="14" idx="0"/>
          </p:cNvCxnSpPr>
          <p:nvPr/>
        </p:nvCxnSpPr>
        <p:spPr>
          <a:xfrm>
            <a:off x="7204878" y="4589839"/>
            <a:ext cx="0" cy="4403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783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a:t>
            </a:r>
            <a:r>
              <a:rPr lang="en-US" dirty="0">
                <a:solidFill>
                  <a:srgbClr val="FF0000"/>
                </a:solidFill>
              </a:rPr>
              <a:t>We see that things which lack knowledge, such as natural bodies, act for an end</a:t>
            </a:r>
            <a:r>
              <a:rPr lang="en-US" dirty="0"/>
              <a:t>, and </a:t>
            </a:r>
            <a:r>
              <a:rPr lang="en-US" dirty="0">
                <a:solidFill>
                  <a:srgbClr val="FF6600"/>
                </a:solidFill>
              </a:rPr>
              <a:t>this is evidence from their acting always, or nearly always, in the same way, so as to obtain the best result</a:t>
            </a:r>
            <a:r>
              <a:rPr lang="en-US" dirty="0"/>
              <a:t>. Hence </a:t>
            </a:r>
            <a:r>
              <a:rPr lang="en-US" dirty="0">
                <a:solidFill>
                  <a:srgbClr val="2F5897"/>
                </a:solidFill>
              </a:rPr>
              <a:t>it is plain that they achieve their end, not fortuitously, but designedly. Now whatever lacks knowledge cannot move towards an end, unless it be directed by some being endowed with knowledge and intelligence; as the arrow is directed by the archer</a:t>
            </a:r>
            <a:r>
              <a:rPr lang="en-US" dirty="0"/>
              <a:t>. Therefore </a:t>
            </a:r>
            <a:r>
              <a:rPr lang="en-US" dirty="0">
                <a:solidFill>
                  <a:schemeClr val="accent5"/>
                </a:solidFill>
              </a:rPr>
              <a:t>some intelligent being exists by whom all natural things are directed to their end</a:t>
            </a:r>
            <a:r>
              <a:rPr lang="en-US" dirty="0"/>
              <a:t>; and </a:t>
            </a:r>
            <a:r>
              <a:rPr lang="en-US" dirty="0">
                <a:solidFill>
                  <a:srgbClr val="660066"/>
                </a:solidFill>
              </a:rPr>
              <a:t>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
        <p:nvSpPr>
          <p:cNvPr id="5" name="TextBox 4"/>
          <p:cNvSpPr txBox="1"/>
          <p:nvPr/>
        </p:nvSpPr>
        <p:spPr>
          <a:xfrm>
            <a:off x="431801" y="3504168"/>
            <a:ext cx="2699477" cy="369332"/>
          </a:xfrm>
          <a:prstGeom prst="rect">
            <a:avLst/>
          </a:prstGeom>
          <a:noFill/>
        </p:spPr>
        <p:txBody>
          <a:bodyPr wrap="none" rtlCol="0">
            <a:spAutoFit/>
          </a:bodyPr>
          <a:lstStyle/>
          <a:p>
            <a:r>
              <a:rPr lang="en-US" dirty="0" smtClean="0"/>
              <a:t>And finally—the last bit. </a:t>
            </a:r>
            <a:endParaRPr lang="en-US" dirty="0"/>
          </a:p>
        </p:txBody>
      </p:sp>
      <p:sp>
        <p:nvSpPr>
          <p:cNvPr id="2" name="TextBox 1"/>
          <p:cNvSpPr txBox="1"/>
          <p:nvPr/>
        </p:nvSpPr>
        <p:spPr>
          <a:xfrm>
            <a:off x="3140878" y="3999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FF0000"/>
                </a:solidFill>
              </a:rPr>
              <a:t>Some things don’t have minds but behave with a purpose. </a:t>
            </a:r>
            <a:endParaRPr lang="en-US" sz="1600" dirty="0">
              <a:solidFill>
                <a:srgbClr val="FF0000"/>
              </a:solidFill>
            </a:endParaRPr>
          </a:p>
        </p:txBody>
      </p:sp>
      <p:sp>
        <p:nvSpPr>
          <p:cNvPr id="6" name="TextBox 5"/>
          <p:cNvSpPr txBox="1"/>
          <p:nvPr/>
        </p:nvSpPr>
        <p:spPr>
          <a:xfrm>
            <a:off x="431800" y="3999180"/>
            <a:ext cx="2400300" cy="1323439"/>
          </a:xfrm>
          <a:prstGeom prst="rect">
            <a:avLst/>
          </a:prstGeom>
          <a:noFill/>
          <a:ln>
            <a:solidFill>
              <a:srgbClr val="6076B4"/>
            </a:solidFill>
            <a:prstDash val="sysDash"/>
          </a:ln>
        </p:spPr>
        <p:txBody>
          <a:bodyPr wrap="square" rtlCol="0">
            <a:spAutoFit/>
          </a:bodyPr>
          <a:lstStyle/>
          <a:p>
            <a:r>
              <a:rPr lang="en-US" sz="1600" dirty="0" smtClean="0">
                <a:solidFill>
                  <a:srgbClr val="FF6600"/>
                </a:solidFill>
              </a:rPr>
              <a:t>Some things without minds (nearly) always act the same way such that they bring about what is best for them. </a:t>
            </a:r>
            <a:endParaRPr lang="en-US" sz="1600" dirty="0">
              <a:solidFill>
                <a:srgbClr val="FF6600"/>
              </a:solidFill>
            </a:endParaRPr>
          </a:p>
        </p:txBody>
      </p:sp>
      <p:sp>
        <p:nvSpPr>
          <p:cNvPr id="7" name="TextBox 6"/>
          <p:cNvSpPr txBox="1"/>
          <p:nvPr/>
        </p:nvSpPr>
        <p:spPr>
          <a:xfrm>
            <a:off x="431800" y="5396180"/>
            <a:ext cx="2400300" cy="1323439"/>
          </a:xfrm>
          <a:prstGeom prst="rect">
            <a:avLst/>
          </a:prstGeom>
          <a:noFill/>
          <a:ln>
            <a:solidFill>
              <a:srgbClr val="6076B4"/>
            </a:solidFill>
            <a:prstDash val="sysDash"/>
          </a:ln>
        </p:spPr>
        <p:txBody>
          <a:bodyPr wrap="square" rtlCol="0">
            <a:spAutoFit/>
          </a:bodyPr>
          <a:lstStyle/>
          <a:p>
            <a:r>
              <a:rPr lang="en-US" sz="1600" dirty="0" smtClean="0"/>
              <a:t>Things that act the same way such that they bring about what is best for them behave with a purpose.</a:t>
            </a:r>
            <a:endParaRPr lang="en-US" sz="1600" dirty="0"/>
          </a:p>
        </p:txBody>
      </p:sp>
      <p:cxnSp>
        <p:nvCxnSpPr>
          <p:cNvPr id="9" name="Straight Arrow Connector 8"/>
          <p:cNvCxnSpPr>
            <a:stCxn id="6" idx="3"/>
            <a:endCxn id="2" idx="1"/>
          </p:cNvCxnSpPr>
          <p:nvPr/>
        </p:nvCxnSpPr>
        <p:spPr>
          <a:xfrm flipV="1">
            <a:off x="2832100" y="4414679"/>
            <a:ext cx="308778" cy="246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832100" y="4414679"/>
            <a:ext cx="308778" cy="16432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140878" y="5396180"/>
            <a:ext cx="2400300" cy="830997"/>
          </a:xfrm>
          <a:prstGeom prst="rect">
            <a:avLst/>
          </a:prstGeom>
          <a:noFill/>
          <a:ln>
            <a:solidFill>
              <a:srgbClr val="6076B4"/>
            </a:solidFill>
            <a:prstDash val="sysDash"/>
          </a:ln>
        </p:spPr>
        <p:txBody>
          <a:bodyPr wrap="square" rtlCol="0">
            <a:spAutoFit/>
          </a:bodyPr>
          <a:lstStyle/>
          <a:p>
            <a:r>
              <a:rPr lang="en-US" sz="1600" dirty="0" smtClean="0">
                <a:solidFill>
                  <a:srgbClr val="2F5897"/>
                </a:solidFill>
              </a:rPr>
              <a:t>Things without minds that behave with a purpose are designed. </a:t>
            </a:r>
            <a:endParaRPr lang="en-US" sz="1600" dirty="0">
              <a:solidFill>
                <a:srgbClr val="2F5897"/>
              </a:solidFill>
            </a:endParaRPr>
          </a:p>
        </p:txBody>
      </p:sp>
      <p:sp>
        <p:nvSpPr>
          <p:cNvPr id="12" name="TextBox 11"/>
          <p:cNvSpPr txBox="1"/>
          <p:nvPr/>
        </p:nvSpPr>
        <p:spPr>
          <a:xfrm>
            <a:off x="6004728" y="4005063"/>
            <a:ext cx="2400300" cy="584776"/>
          </a:xfrm>
          <a:prstGeom prst="rect">
            <a:avLst/>
          </a:prstGeom>
          <a:noFill/>
          <a:ln>
            <a:solidFill>
              <a:srgbClr val="6076B4"/>
            </a:solidFill>
            <a:prstDash val="sysDash"/>
          </a:ln>
        </p:spPr>
        <p:txBody>
          <a:bodyPr wrap="square" rtlCol="0">
            <a:spAutoFit/>
          </a:bodyPr>
          <a:lstStyle/>
          <a:p>
            <a:r>
              <a:rPr lang="en-US" sz="1600" dirty="0" smtClean="0"/>
              <a:t>Some things are designed. </a:t>
            </a:r>
            <a:endParaRPr lang="en-US" sz="1600" dirty="0"/>
          </a:p>
        </p:txBody>
      </p:sp>
      <p:cxnSp>
        <p:nvCxnSpPr>
          <p:cNvPr id="13" name="Straight Arrow Connector 12"/>
          <p:cNvCxnSpPr>
            <a:stCxn id="2" idx="3"/>
            <a:endCxn id="12" idx="1"/>
          </p:cNvCxnSpPr>
          <p:nvPr/>
        </p:nvCxnSpPr>
        <p:spPr>
          <a:xfrm flipV="1">
            <a:off x="5541178" y="4297451"/>
            <a:ext cx="463550" cy="117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0" idx="3"/>
            <a:endCxn id="12" idx="1"/>
          </p:cNvCxnSpPr>
          <p:nvPr/>
        </p:nvCxnSpPr>
        <p:spPr>
          <a:xfrm flipV="1">
            <a:off x="5541178" y="4297451"/>
            <a:ext cx="463550" cy="1514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004728" y="5030231"/>
            <a:ext cx="2400300" cy="584776"/>
          </a:xfrm>
          <a:prstGeom prst="rect">
            <a:avLst/>
          </a:prstGeom>
          <a:noFill/>
          <a:ln>
            <a:solidFill>
              <a:srgbClr val="6076B4"/>
            </a:solidFill>
            <a:prstDash val="sysDash"/>
          </a:ln>
        </p:spPr>
        <p:txBody>
          <a:bodyPr wrap="square" rtlCol="0">
            <a:spAutoFit/>
          </a:bodyPr>
          <a:lstStyle/>
          <a:p>
            <a:r>
              <a:rPr lang="en-US" sz="1600" dirty="0" smtClean="0">
                <a:solidFill>
                  <a:srgbClr val="63891F"/>
                </a:solidFill>
              </a:rPr>
              <a:t>Something designed these things. </a:t>
            </a:r>
            <a:endParaRPr lang="en-US" sz="1600" dirty="0">
              <a:solidFill>
                <a:srgbClr val="63891F"/>
              </a:solidFill>
            </a:endParaRPr>
          </a:p>
        </p:txBody>
      </p:sp>
      <p:cxnSp>
        <p:nvCxnSpPr>
          <p:cNvPr id="16" name="Straight Arrow Connector 15"/>
          <p:cNvCxnSpPr>
            <a:stCxn id="12" idx="2"/>
            <a:endCxn id="14" idx="0"/>
          </p:cNvCxnSpPr>
          <p:nvPr/>
        </p:nvCxnSpPr>
        <p:spPr>
          <a:xfrm>
            <a:off x="7204878" y="4589839"/>
            <a:ext cx="0" cy="4403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6004728" y="6059795"/>
            <a:ext cx="2400300" cy="584776"/>
          </a:xfrm>
          <a:prstGeom prst="rect">
            <a:avLst/>
          </a:prstGeom>
          <a:noFill/>
          <a:ln>
            <a:solidFill>
              <a:srgbClr val="6076B4"/>
            </a:solidFill>
            <a:prstDash val="sysDash"/>
          </a:ln>
        </p:spPr>
        <p:txBody>
          <a:bodyPr wrap="square" rtlCol="0">
            <a:spAutoFit/>
          </a:bodyPr>
          <a:lstStyle/>
          <a:p>
            <a:r>
              <a:rPr lang="en-US" sz="1600" dirty="0" smtClean="0">
                <a:solidFill>
                  <a:srgbClr val="660066"/>
                </a:solidFill>
              </a:rPr>
              <a:t>If something designed these things, it’s God.</a:t>
            </a:r>
            <a:endParaRPr lang="en-US" sz="1600" dirty="0">
              <a:solidFill>
                <a:srgbClr val="660066"/>
              </a:solidFill>
            </a:endParaRPr>
          </a:p>
        </p:txBody>
      </p:sp>
      <p:cxnSp>
        <p:nvCxnSpPr>
          <p:cNvPr id="19" name="Straight Arrow Connector 18"/>
          <p:cNvCxnSpPr>
            <a:stCxn id="14" idx="2"/>
            <a:endCxn id="17" idx="0"/>
          </p:cNvCxnSpPr>
          <p:nvPr/>
        </p:nvCxnSpPr>
        <p:spPr>
          <a:xfrm>
            <a:off x="7204878" y="5615007"/>
            <a:ext cx="0" cy="4447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8932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3050" y="190500"/>
            <a:ext cx="3666501" cy="369332"/>
          </a:xfrm>
          <a:prstGeom prst="rect">
            <a:avLst/>
          </a:prstGeom>
          <a:noFill/>
        </p:spPr>
        <p:txBody>
          <a:bodyPr wrap="none" rtlCol="0">
            <a:spAutoFit/>
          </a:bodyPr>
          <a:lstStyle/>
          <a:p>
            <a:r>
              <a:rPr lang="en-US" b="1" dirty="0" smtClean="0"/>
              <a:t>Aquinas’ 5</a:t>
            </a:r>
            <a:r>
              <a:rPr lang="en-US" b="1" baseline="30000" dirty="0" smtClean="0"/>
              <a:t>th</a:t>
            </a:r>
            <a:r>
              <a:rPr lang="en-US" b="1" dirty="0" smtClean="0"/>
              <a:t> Way: Standard Form</a:t>
            </a:r>
            <a:endParaRPr lang="en-US" b="1" dirty="0"/>
          </a:p>
        </p:txBody>
      </p:sp>
      <p:sp>
        <p:nvSpPr>
          <p:cNvPr id="10" name="TextBox 9"/>
          <p:cNvSpPr txBox="1"/>
          <p:nvPr/>
        </p:nvSpPr>
        <p:spPr>
          <a:xfrm>
            <a:off x="203200" y="1231900"/>
            <a:ext cx="8826501" cy="646331"/>
          </a:xfrm>
          <a:prstGeom prst="rect">
            <a:avLst/>
          </a:prstGeom>
          <a:noFill/>
        </p:spPr>
        <p:txBody>
          <a:bodyPr wrap="square" rtlCol="0">
            <a:spAutoFit/>
          </a:bodyPr>
          <a:lstStyle/>
          <a:p>
            <a:r>
              <a:rPr lang="en-US" dirty="0" smtClean="0"/>
              <a:t>P1. Some things without minds (nearly) always act the same way such that they bring about what is best for them. </a:t>
            </a:r>
          </a:p>
        </p:txBody>
      </p:sp>
    </p:spTree>
    <p:extLst>
      <p:ext uri="{BB962C8B-B14F-4D97-AF65-F5344CB8AC3E}">
        <p14:creationId xmlns:p14="http://schemas.microsoft.com/office/powerpoint/2010/main" val="25191705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3050" y="190500"/>
            <a:ext cx="3666501" cy="369332"/>
          </a:xfrm>
          <a:prstGeom prst="rect">
            <a:avLst/>
          </a:prstGeom>
          <a:noFill/>
        </p:spPr>
        <p:txBody>
          <a:bodyPr wrap="none" rtlCol="0">
            <a:spAutoFit/>
          </a:bodyPr>
          <a:lstStyle/>
          <a:p>
            <a:r>
              <a:rPr lang="en-US" b="1" dirty="0" smtClean="0"/>
              <a:t>Aquinas’ 5</a:t>
            </a:r>
            <a:r>
              <a:rPr lang="en-US" b="1" baseline="30000" dirty="0" smtClean="0"/>
              <a:t>th</a:t>
            </a:r>
            <a:r>
              <a:rPr lang="en-US" b="1" dirty="0" smtClean="0"/>
              <a:t> Way: Standard Form</a:t>
            </a:r>
            <a:endParaRPr lang="en-US" b="1" dirty="0"/>
          </a:p>
        </p:txBody>
      </p:sp>
      <p:sp>
        <p:nvSpPr>
          <p:cNvPr id="10" name="TextBox 9"/>
          <p:cNvSpPr txBox="1"/>
          <p:nvPr/>
        </p:nvSpPr>
        <p:spPr>
          <a:xfrm>
            <a:off x="203200" y="1231900"/>
            <a:ext cx="8826501" cy="1200329"/>
          </a:xfrm>
          <a:prstGeom prst="rect">
            <a:avLst/>
          </a:prstGeom>
          <a:noFill/>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p:txBody>
      </p:sp>
    </p:spTree>
    <p:extLst>
      <p:ext uri="{BB962C8B-B14F-4D97-AF65-F5344CB8AC3E}">
        <p14:creationId xmlns:p14="http://schemas.microsoft.com/office/powerpoint/2010/main" val="3955243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3050" y="190500"/>
            <a:ext cx="3666501" cy="369332"/>
          </a:xfrm>
          <a:prstGeom prst="rect">
            <a:avLst/>
          </a:prstGeom>
          <a:noFill/>
        </p:spPr>
        <p:txBody>
          <a:bodyPr wrap="none" rtlCol="0">
            <a:spAutoFit/>
          </a:bodyPr>
          <a:lstStyle/>
          <a:p>
            <a:r>
              <a:rPr lang="en-US" b="1" dirty="0" smtClean="0"/>
              <a:t>Aquinas’ 5</a:t>
            </a:r>
            <a:r>
              <a:rPr lang="en-US" b="1" baseline="30000" dirty="0" smtClean="0"/>
              <a:t>th</a:t>
            </a:r>
            <a:r>
              <a:rPr lang="en-US" b="1" dirty="0" smtClean="0"/>
              <a:t> Way: Standard Form</a:t>
            </a:r>
            <a:endParaRPr lang="en-US" b="1" dirty="0"/>
          </a:p>
        </p:txBody>
      </p:sp>
      <p:sp>
        <p:nvSpPr>
          <p:cNvPr id="10" name="TextBox 9"/>
          <p:cNvSpPr txBox="1"/>
          <p:nvPr/>
        </p:nvSpPr>
        <p:spPr>
          <a:xfrm>
            <a:off x="203200" y="1231900"/>
            <a:ext cx="8826501" cy="1477328"/>
          </a:xfrm>
          <a:prstGeom prst="rect">
            <a:avLst/>
          </a:prstGeom>
          <a:noFill/>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p:txBody>
      </p:sp>
    </p:spTree>
    <p:extLst>
      <p:ext uri="{BB962C8B-B14F-4D97-AF65-F5344CB8AC3E}">
        <p14:creationId xmlns:p14="http://schemas.microsoft.com/office/powerpoint/2010/main" val="3011496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667001"/>
            <a:ext cx="7772400" cy="719081"/>
          </a:xfrm>
        </p:spPr>
        <p:txBody>
          <a:bodyPr/>
          <a:lstStyle/>
          <a:p>
            <a:r>
              <a:rPr lang="en-US" sz="5400" dirty="0" smtClean="0"/>
              <a:t>Arguments for the Existence of God</a:t>
            </a:r>
            <a:endParaRPr lang="en-US" sz="5400" dirty="0"/>
          </a:p>
        </p:txBody>
      </p:sp>
      <p:sp>
        <p:nvSpPr>
          <p:cNvPr id="2" name="Subtitle 1"/>
          <p:cNvSpPr>
            <a:spLocks noGrp="1"/>
          </p:cNvSpPr>
          <p:nvPr>
            <p:ph type="subTitle" idx="1"/>
          </p:nvPr>
        </p:nvSpPr>
        <p:spPr>
          <a:xfrm>
            <a:off x="1371600" y="3751023"/>
            <a:ext cx="6400800" cy="538104"/>
          </a:xfrm>
        </p:spPr>
        <p:txBody>
          <a:bodyPr/>
          <a:lstStyle/>
          <a:p>
            <a:r>
              <a:rPr lang="en-US" dirty="0" smtClean="0"/>
              <a:t>Part II: A Posteriori Arguments</a:t>
            </a:r>
            <a:endParaRPr lang="en-US" dirty="0"/>
          </a:p>
        </p:txBody>
      </p:sp>
      <p:sp>
        <p:nvSpPr>
          <p:cNvPr id="4" name="TextBox 3"/>
          <p:cNvSpPr txBox="1"/>
          <p:nvPr/>
        </p:nvSpPr>
        <p:spPr>
          <a:xfrm>
            <a:off x="1371600" y="4533900"/>
            <a:ext cx="6879595" cy="369332"/>
          </a:xfrm>
          <a:prstGeom prst="rect">
            <a:avLst/>
          </a:prstGeom>
          <a:noFill/>
        </p:spPr>
        <p:txBody>
          <a:bodyPr wrap="none" rtlCol="0">
            <a:spAutoFit/>
          </a:bodyPr>
          <a:lstStyle/>
          <a:p>
            <a:r>
              <a:rPr lang="en-US" dirty="0" smtClean="0"/>
              <a:t>Recall the distinction between </a:t>
            </a:r>
            <a:r>
              <a:rPr lang="en-US" i="1" dirty="0" smtClean="0"/>
              <a:t>a priori </a:t>
            </a:r>
            <a:r>
              <a:rPr lang="en-US" dirty="0" smtClean="0"/>
              <a:t>and </a:t>
            </a:r>
            <a:r>
              <a:rPr lang="en-US" i="1" dirty="0" smtClean="0"/>
              <a:t>a posteriori </a:t>
            </a:r>
            <a:r>
              <a:rPr lang="en-US" dirty="0" smtClean="0"/>
              <a:t>propositions. </a:t>
            </a:r>
            <a:endParaRPr lang="en-US" dirty="0"/>
          </a:p>
        </p:txBody>
      </p:sp>
      <p:sp>
        <p:nvSpPr>
          <p:cNvPr id="5" name="TextBox 4"/>
          <p:cNvSpPr txBox="1"/>
          <p:nvPr/>
        </p:nvSpPr>
        <p:spPr>
          <a:xfrm>
            <a:off x="533400" y="5308600"/>
            <a:ext cx="8015498" cy="369332"/>
          </a:xfrm>
          <a:prstGeom prst="rect">
            <a:avLst/>
          </a:prstGeom>
          <a:noFill/>
        </p:spPr>
        <p:txBody>
          <a:bodyPr wrap="none" rtlCol="0">
            <a:spAutoFit/>
          </a:bodyPr>
          <a:lstStyle/>
          <a:p>
            <a:r>
              <a:rPr lang="en-US" dirty="0" smtClean="0"/>
              <a:t>An </a:t>
            </a:r>
            <a:r>
              <a:rPr lang="en-US" b="1" u="sng" dirty="0" smtClean="0"/>
              <a:t>a priori</a:t>
            </a:r>
            <a:r>
              <a:rPr lang="en-US" dirty="0" smtClean="0"/>
              <a:t> proposition is one that can be known on the basis of pure reason.</a:t>
            </a:r>
          </a:p>
        </p:txBody>
      </p:sp>
    </p:spTree>
    <p:extLst>
      <p:ext uri="{BB962C8B-B14F-4D97-AF65-F5344CB8AC3E}">
        <p14:creationId xmlns:p14="http://schemas.microsoft.com/office/powerpoint/2010/main" val="1481211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3050" y="190500"/>
            <a:ext cx="3666501" cy="369332"/>
          </a:xfrm>
          <a:prstGeom prst="rect">
            <a:avLst/>
          </a:prstGeom>
          <a:noFill/>
        </p:spPr>
        <p:txBody>
          <a:bodyPr wrap="none" rtlCol="0">
            <a:spAutoFit/>
          </a:bodyPr>
          <a:lstStyle/>
          <a:p>
            <a:r>
              <a:rPr lang="en-US" b="1" dirty="0" smtClean="0"/>
              <a:t>Aquinas’ 5</a:t>
            </a:r>
            <a:r>
              <a:rPr lang="en-US" b="1" baseline="30000" dirty="0" smtClean="0"/>
              <a:t>th</a:t>
            </a:r>
            <a:r>
              <a:rPr lang="en-US" b="1" dirty="0" smtClean="0"/>
              <a:t> Way: Standard Form</a:t>
            </a:r>
            <a:endParaRPr lang="en-US" b="1" dirty="0"/>
          </a:p>
        </p:txBody>
      </p:sp>
      <p:sp>
        <p:nvSpPr>
          <p:cNvPr id="10" name="TextBox 9"/>
          <p:cNvSpPr txBox="1"/>
          <p:nvPr/>
        </p:nvSpPr>
        <p:spPr>
          <a:xfrm>
            <a:off x="203200" y="1231900"/>
            <a:ext cx="8826501" cy="2031325"/>
          </a:xfrm>
          <a:prstGeom prst="rect">
            <a:avLst/>
          </a:prstGeom>
          <a:noFill/>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a:p>
            <a:r>
              <a:rPr lang="en-US" dirty="0" smtClean="0"/>
              <a:t>P3. Things without minds that behave with a purpose are designed. </a:t>
            </a:r>
          </a:p>
          <a:p>
            <a:r>
              <a:rPr lang="en-US" dirty="0"/>
              <a:t>	</a:t>
            </a:r>
          </a:p>
        </p:txBody>
      </p:sp>
    </p:spTree>
    <p:extLst>
      <p:ext uri="{BB962C8B-B14F-4D97-AF65-F5344CB8AC3E}">
        <p14:creationId xmlns:p14="http://schemas.microsoft.com/office/powerpoint/2010/main" val="22669949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3050" y="190500"/>
            <a:ext cx="3666501" cy="369332"/>
          </a:xfrm>
          <a:prstGeom prst="rect">
            <a:avLst/>
          </a:prstGeom>
          <a:noFill/>
        </p:spPr>
        <p:txBody>
          <a:bodyPr wrap="none" rtlCol="0">
            <a:spAutoFit/>
          </a:bodyPr>
          <a:lstStyle/>
          <a:p>
            <a:r>
              <a:rPr lang="en-US" b="1" dirty="0" smtClean="0"/>
              <a:t>Aquinas’ 5</a:t>
            </a:r>
            <a:r>
              <a:rPr lang="en-US" b="1" baseline="30000" dirty="0" smtClean="0"/>
              <a:t>th</a:t>
            </a:r>
            <a:r>
              <a:rPr lang="en-US" b="1" dirty="0" smtClean="0"/>
              <a:t> Way: Standard Form</a:t>
            </a:r>
            <a:endParaRPr lang="en-US" b="1" dirty="0"/>
          </a:p>
        </p:txBody>
      </p:sp>
      <p:sp>
        <p:nvSpPr>
          <p:cNvPr id="10" name="TextBox 9"/>
          <p:cNvSpPr txBox="1"/>
          <p:nvPr/>
        </p:nvSpPr>
        <p:spPr>
          <a:xfrm>
            <a:off x="203200" y="1231900"/>
            <a:ext cx="8826501" cy="2308324"/>
          </a:xfrm>
          <a:prstGeom prst="rect">
            <a:avLst/>
          </a:prstGeom>
          <a:noFill/>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a:p>
            <a:r>
              <a:rPr lang="en-US" dirty="0" smtClean="0"/>
              <a:t>P3. Things without minds that behave with a purpose are designed. </a:t>
            </a:r>
          </a:p>
          <a:p>
            <a:r>
              <a:rPr lang="en-US" dirty="0"/>
              <a:t>	</a:t>
            </a:r>
            <a:r>
              <a:rPr lang="en-US" dirty="0" smtClean="0"/>
              <a:t>C2. Some things are designed. (C1, P3)</a:t>
            </a:r>
          </a:p>
          <a:p>
            <a:r>
              <a:rPr lang="en-US" dirty="0"/>
              <a:t>	</a:t>
            </a:r>
          </a:p>
        </p:txBody>
      </p:sp>
    </p:spTree>
    <p:extLst>
      <p:ext uri="{BB962C8B-B14F-4D97-AF65-F5344CB8AC3E}">
        <p14:creationId xmlns:p14="http://schemas.microsoft.com/office/powerpoint/2010/main" val="3842257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3050" y="190500"/>
            <a:ext cx="3666501" cy="369332"/>
          </a:xfrm>
          <a:prstGeom prst="rect">
            <a:avLst/>
          </a:prstGeom>
          <a:noFill/>
        </p:spPr>
        <p:txBody>
          <a:bodyPr wrap="none" rtlCol="0">
            <a:spAutoFit/>
          </a:bodyPr>
          <a:lstStyle/>
          <a:p>
            <a:r>
              <a:rPr lang="en-US" b="1" dirty="0" smtClean="0"/>
              <a:t>Aquinas’ 5</a:t>
            </a:r>
            <a:r>
              <a:rPr lang="en-US" b="1" baseline="30000" dirty="0" smtClean="0"/>
              <a:t>th</a:t>
            </a:r>
            <a:r>
              <a:rPr lang="en-US" b="1" dirty="0" smtClean="0"/>
              <a:t> Way: Standard Form</a:t>
            </a:r>
            <a:endParaRPr lang="en-US" b="1" dirty="0"/>
          </a:p>
        </p:txBody>
      </p:sp>
      <p:sp>
        <p:nvSpPr>
          <p:cNvPr id="10" name="TextBox 9"/>
          <p:cNvSpPr txBox="1"/>
          <p:nvPr/>
        </p:nvSpPr>
        <p:spPr>
          <a:xfrm>
            <a:off x="203200" y="1231900"/>
            <a:ext cx="8826501" cy="2308324"/>
          </a:xfrm>
          <a:prstGeom prst="rect">
            <a:avLst/>
          </a:prstGeom>
          <a:noFill/>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a:p>
            <a:r>
              <a:rPr lang="en-US" dirty="0" smtClean="0"/>
              <a:t>P3. Things without minds that behave with a purpose are designed. </a:t>
            </a:r>
          </a:p>
          <a:p>
            <a:r>
              <a:rPr lang="en-US" dirty="0"/>
              <a:t>	</a:t>
            </a:r>
            <a:r>
              <a:rPr lang="en-US" dirty="0" smtClean="0"/>
              <a:t>C2. Some things are designed. (C1, P3)</a:t>
            </a:r>
          </a:p>
          <a:p>
            <a:r>
              <a:rPr lang="en-US" dirty="0"/>
              <a:t>	</a:t>
            </a:r>
            <a:r>
              <a:rPr lang="en-US" dirty="0" smtClean="0"/>
              <a:t>C3. Something designed these things. (C2)</a:t>
            </a:r>
          </a:p>
        </p:txBody>
      </p:sp>
    </p:spTree>
    <p:extLst>
      <p:ext uri="{BB962C8B-B14F-4D97-AF65-F5344CB8AC3E}">
        <p14:creationId xmlns:p14="http://schemas.microsoft.com/office/powerpoint/2010/main" val="25843855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3050" y="190500"/>
            <a:ext cx="3666501" cy="369332"/>
          </a:xfrm>
          <a:prstGeom prst="rect">
            <a:avLst/>
          </a:prstGeom>
          <a:noFill/>
        </p:spPr>
        <p:txBody>
          <a:bodyPr wrap="none" rtlCol="0">
            <a:spAutoFit/>
          </a:bodyPr>
          <a:lstStyle/>
          <a:p>
            <a:r>
              <a:rPr lang="en-US" b="1" dirty="0" smtClean="0"/>
              <a:t>Aquinas’ 5</a:t>
            </a:r>
            <a:r>
              <a:rPr lang="en-US" b="1" baseline="30000" dirty="0" smtClean="0"/>
              <a:t>th</a:t>
            </a:r>
            <a:r>
              <a:rPr lang="en-US" b="1" dirty="0" smtClean="0"/>
              <a:t> Way: Standard Form</a:t>
            </a:r>
            <a:endParaRPr lang="en-US" b="1" dirty="0"/>
          </a:p>
        </p:txBody>
      </p:sp>
      <p:sp>
        <p:nvSpPr>
          <p:cNvPr id="10" name="TextBox 9"/>
          <p:cNvSpPr txBox="1"/>
          <p:nvPr/>
        </p:nvSpPr>
        <p:spPr>
          <a:xfrm>
            <a:off x="203200" y="1231900"/>
            <a:ext cx="8826501" cy="2862323"/>
          </a:xfrm>
          <a:prstGeom prst="rect">
            <a:avLst/>
          </a:prstGeom>
          <a:noFill/>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a:p>
            <a:r>
              <a:rPr lang="en-US" dirty="0" smtClean="0"/>
              <a:t>P3. Things without minds that behave with a purpose are designed. </a:t>
            </a:r>
          </a:p>
          <a:p>
            <a:r>
              <a:rPr lang="en-US" dirty="0"/>
              <a:t>	</a:t>
            </a:r>
            <a:r>
              <a:rPr lang="en-US" dirty="0" smtClean="0"/>
              <a:t>C2. Some things are designed. (C1, P3)</a:t>
            </a:r>
          </a:p>
          <a:p>
            <a:r>
              <a:rPr lang="en-US" dirty="0"/>
              <a:t>	</a:t>
            </a:r>
            <a:r>
              <a:rPr lang="en-US" dirty="0" smtClean="0"/>
              <a:t>C3. Something designed these things. (C2)</a:t>
            </a:r>
          </a:p>
          <a:p>
            <a:r>
              <a:rPr lang="en-US" dirty="0" smtClean="0"/>
              <a:t>P4. If something designed these things, then it’s God. </a:t>
            </a:r>
          </a:p>
          <a:p>
            <a:endParaRPr lang="en-US" dirty="0"/>
          </a:p>
        </p:txBody>
      </p:sp>
    </p:spTree>
    <p:extLst>
      <p:ext uri="{BB962C8B-B14F-4D97-AF65-F5344CB8AC3E}">
        <p14:creationId xmlns:p14="http://schemas.microsoft.com/office/powerpoint/2010/main" val="41477232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3050" y="190500"/>
            <a:ext cx="3666501" cy="369332"/>
          </a:xfrm>
          <a:prstGeom prst="rect">
            <a:avLst/>
          </a:prstGeom>
          <a:noFill/>
        </p:spPr>
        <p:txBody>
          <a:bodyPr wrap="none" rtlCol="0">
            <a:spAutoFit/>
          </a:bodyPr>
          <a:lstStyle/>
          <a:p>
            <a:r>
              <a:rPr lang="en-US" b="1" dirty="0" smtClean="0"/>
              <a:t>Aquinas’ 5</a:t>
            </a:r>
            <a:r>
              <a:rPr lang="en-US" b="1" baseline="30000" dirty="0" smtClean="0"/>
              <a:t>th</a:t>
            </a:r>
            <a:r>
              <a:rPr lang="en-US" b="1" dirty="0" smtClean="0"/>
              <a:t> Way: Standard Form</a:t>
            </a:r>
            <a:endParaRPr lang="en-US" b="1" dirty="0"/>
          </a:p>
        </p:txBody>
      </p:sp>
      <p:sp>
        <p:nvSpPr>
          <p:cNvPr id="10" name="TextBox 9"/>
          <p:cNvSpPr txBox="1"/>
          <p:nvPr/>
        </p:nvSpPr>
        <p:spPr>
          <a:xfrm>
            <a:off x="203200" y="1231900"/>
            <a:ext cx="8826501" cy="3139321"/>
          </a:xfrm>
          <a:prstGeom prst="rect">
            <a:avLst/>
          </a:prstGeom>
          <a:noFill/>
          <a:ln w="12700" cmpd="sng">
            <a:solidFill>
              <a:schemeClr val="tx1"/>
            </a:solidFill>
          </a:ln>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a:p>
            <a:r>
              <a:rPr lang="en-US" dirty="0" smtClean="0"/>
              <a:t>P3. Things without minds that behave with a purpose are designed. </a:t>
            </a:r>
          </a:p>
          <a:p>
            <a:r>
              <a:rPr lang="en-US" dirty="0"/>
              <a:t>	</a:t>
            </a:r>
            <a:r>
              <a:rPr lang="en-US" dirty="0" smtClean="0"/>
              <a:t>C2. Some things are designed. (C1, P3)</a:t>
            </a:r>
          </a:p>
          <a:p>
            <a:r>
              <a:rPr lang="en-US" dirty="0"/>
              <a:t>	</a:t>
            </a:r>
            <a:r>
              <a:rPr lang="en-US" dirty="0" smtClean="0"/>
              <a:t>C3. Something designed these things. (C2)</a:t>
            </a:r>
          </a:p>
          <a:p>
            <a:r>
              <a:rPr lang="en-US" dirty="0" smtClean="0"/>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3886200"/>
            <a:ext cx="8826501" cy="1270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21656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3200" y="279400"/>
            <a:ext cx="8826501" cy="3139321"/>
          </a:xfrm>
          <a:prstGeom prst="rect">
            <a:avLst/>
          </a:prstGeom>
          <a:noFill/>
          <a:ln w="12700" cmpd="sng">
            <a:solidFill>
              <a:schemeClr val="tx1"/>
            </a:solidFill>
          </a:ln>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a:p>
            <a:r>
              <a:rPr lang="en-US" dirty="0" smtClean="0"/>
              <a:t>P3. Things without minds that behave with a purpose are designed. </a:t>
            </a:r>
          </a:p>
          <a:p>
            <a:r>
              <a:rPr lang="en-US" dirty="0"/>
              <a:t>	</a:t>
            </a:r>
            <a:r>
              <a:rPr lang="en-US" dirty="0" smtClean="0"/>
              <a:t>C2. Some things are designed. (C1, P3)</a:t>
            </a:r>
          </a:p>
          <a:p>
            <a:r>
              <a:rPr lang="en-US" dirty="0"/>
              <a:t>	</a:t>
            </a:r>
            <a:r>
              <a:rPr lang="en-US" dirty="0" smtClean="0"/>
              <a:t>C3. Something designed these things. (C2)</a:t>
            </a:r>
          </a:p>
          <a:p>
            <a:r>
              <a:rPr lang="en-US" dirty="0" smtClean="0"/>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2959100"/>
            <a:ext cx="8826501" cy="1270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03200" y="3714234"/>
            <a:ext cx="4868716" cy="369332"/>
          </a:xfrm>
          <a:prstGeom prst="rect">
            <a:avLst/>
          </a:prstGeom>
          <a:noFill/>
        </p:spPr>
        <p:txBody>
          <a:bodyPr wrap="none" rtlCol="0">
            <a:spAutoFit/>
          </a:bodyPr>
          <a:lstStyle/>
          <a:p>
            <a:r>
              <a:rPr lang="en-US" dirty="0" smtClean="0"/>
              <a:t>This argument is clearly </a:t>
            </a:r>
            <a:r>
              <a:rPr lang="en-US" i="1" dirty="0" smtClean="0"/>
              <a:t>valid</a:t>
            </a:r>
            <a:r>
              <a:rPr lang="en-US" dirty="0" smtClean="0"/>
              <a:t>. But is it sound?</a:t>
            </a:r>
            <a:endParaRPr lang="en-US" dirty="0"/>
          </a:p>
        </p:txBody>
      </p:sp>
    </p:spTree>
    <p:extLst>
      <p:ext uri="{BB962C8B-B14F-4D97-AF65-F5344CB8AC3E}">
        <p14:creationId xmlns:p14="http://schemas.microsoft.com/office/powerpoint/2010/main" val="34722013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3200" y="279400"/>
            <a:ext cx="8826501" cy="3139321"/>
          </a:xfrm>
          <a:prstGeom prst="rect">
            <a:avLst/>
          </a:prstGeom>
          <a:noFill/>
          <a:ln w="12700" cmpd="sng">
            <a:solidFill>
              <a:schemeClr val="tx1"/>
            </a:solidFill>
          </a:ln>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a:p>
            <a:r>
              <a:rPr lang="en-US" dirty="0" smtClean="0"/>
              <a:t>P3. Things without minds that behave with a purpose are designed. </a:t>
            </a:r>
          </a:p>
          <a:p>
            <a:r>
              <a:rPr lang="en-US" dirty="0"/>
              <a:t>	</a:t>
            </a:r>
            <a:r>
              <a:rPr lang="en-US" dirty="0" smtClean="0"/>
              <a:t>C2. Some things are designed. (C1, P3)</a:t>
            </a:r>
          </a:p>
          <a:p>
            <a:r>
              <a:rPr lang="en-US" dirty="0"/>
              <a:t>	</a:t>
            </a:r>
            <a:r>
              <a:rPr lang="en-US" dirty="0" smtClean="0"/>
              <a:t>C3. Something designed these things. (C2)</a:t>
            </a:r>
          </a:p>
          <a:p>
            <a:r>
              <a:rPr lang="en-US" dirty="0" smtClean="0"/>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2959100"/>
            <a:ext cx="8826501" cy="1270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03200" y="3714234"/>
            <a:ext cx="7397390" cy="369332"/>
          </a:xfrm>
          <a:prstGeom prst="rect">
            <a:avLst/>
          </a:prstGeom>
          <a:noFill/>
        </p:spPr>
        <p:txBody>
          <a:bodyPr wrap="none" rtlCol="0">
            <a:spAutoFit/>
          </a:bodyPr>
          <a:lstStyle/>
          <a:p>
            <a:r>
              <a:rPr lang="en-US" dirty="0" smtClean="0"/>
              <a:t>There seem to be </a:t>
            </a:r>
            <a:r>
              <a:rPr lang="en-US" i="1" dirty="0" smtClean="0"/>
              <a:t>obvious </a:t>
            </a:r>
            <a:r>
              <a:rPr lang="en-US" dirty="0" smtClean="0"/>
              <a:t>counterexamples to P4—for example, a watch. </a:t>
            </a:r>
            <a:endParaRPr lang="en-US" dirty="0"/>
          </a:p>
        </p:txBody>
      </p:sp>
    </p:spTree>
    <p:extLst>
      <p:ext uri="{BB962C8B-B14F-4D97-AF65-F5344CB8AC3E}">
        <p14:creationId xmlns:p14="http://schemas.microsoft.com/office/powerpoint/2010/main" val="24113379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3200" y="279400"/>
            <a:ext cx="8826501" cy="3139321"/>
          </a:xfrm>
          <a:prstGeom prst="rect">
            <a:avLst/>
          </a:prstGeom>
          <a:noFill/>
          <a:ln w="12700" cmpd="sng">
            <a:solidFill>
              <a:schemeClr val="tx1"/>
            </a:solidFill>
          </a:ln>
        </p:spPr>
        <p:txBody>
          <a:bodyPr wrap="square" rtlCol="0">
            <a:spAutoFit/>
          </a:bodyPr>
          <a:lstStyle/>
          <a:p>
            <a:r>
              <a:rPr lang="en-US" dirty="0" smtClean="0"/>
              <a:t>P1. Some things without minds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but behave with a purpose. (P1, P2)</a:t>
            </a:r>
          </a:p>
          <a:p>
            <a:r>
              <a:rPr lang="en-US" dirty="0" smtClean="0"/>
              <a:t>P3. Things without minds that behave with a purpose are designed. </a:t>
            </a:r>
          </a:p>
          <a:p>
            <a:r>
              <a:rPr lang="en-US" dirty="0"/>
              <a:t>	</a:t>
            </a:r>
            <a:r>
              <a:rPr lang="en-US" dirty="0" smtClean="0"/>
              <a:t>C2. Some things are designed. (C1, P3)</a:t>
            </a:r>
          </a:p>
          <a:p>
            <a:r>
              <a:rPr lang="en-US" dirty="0"/>
              <a:t>	</a:t>
            </a:r>
            <a:r>
              <a:rPr lang="en-US" dirty="0" smtClean="0"/>
              <a:t>C3. Something designed these things. (C2)</a:t>
            </a:r>
          </a:p>
          <a:p>
            <a:r>
              <a:rPr lang="en-US" dirty="0" smtClean="0"/>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2959100"/>
            <a:ext cx="8826501" cy="1270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03200" y="3714234"/>
            <a:ext cx="8472880" cy="1200329"/>
          </a:xfrm>
          <a:prstGeom prst="rect">
            <a:avLst/>
          </a:prstGeom>
          <a:noFill/>
        </p:spPr>
        <p:txBody>
          <a:bodyPr wrap="none" rtlCol="0">
            <a:spAutoFit/>
          </a:bodyPr>
          <a:lstStyle/>
          <a:p>
            <a:r>
              <a:rPr lang="en-US" dirty="0" smtClean="0"/>
              <a:t>There seem to be </a:t>
            </a:r>
            <a:r>
              <a:rPr lang="en-US" i="1" dirty="0" smtClean="0"/>
              <a:t>obvious </a:t>
            </a:r>
            <a:r>
              <a:rPr lang="en-US" dirty="0" smtClean="0"/>
              <a:t>counterexamples to P4—for example, a watch.</a:t>
            </a:r>
          </a:p>
          <a:p>
            <a:endParaRPr lang="en-US" dirty="0"/>
          </a:p>
          <a:p>
            <a:r>
              <a:rPr lang="en-US" dirty="0" smtClean="0"/>
              <a:t>Aquinas must have intended to exclude these kinds of things from consideration. </a:t>
            </a:r>
            <a:endParaRPr lang="en-US" dirty="0"/>
          </a:p>
          <a:p>
            <a:r>
              <a:rPr lang="en-US" dirty="0" smtClean="0"/>
              <a:t>How can we change the argument to reflect that intention? </a:t>
            </a:r>
            <a:endParaRPr lang="en-US" dirty="0"/>
          </a:p>
        </p:txBody>
      </p:sp>
    </p:spTree>
    <p:extLst>
      <p:ext uri="{BB962C8B-B14F-4D97-AF65-F5344CB8AC3E}">
        <p14:creationId xmlns:p14="http://schemas.microsoft.com/office/powerpoint/2010/main" val="23470804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3200" y="279400"/>
            <a:ext cx="8826501" cy="3970318"/>
          </a:xfrm>
          <a:prstGeom prst="rect">
            <a:avLst/>
          </a:prstGeom>
          <a:noFill/>
          <a:ln w="12700" cmpd="sng">
            <a:solidFill>
              <a:schemeClr val="tx1"/>
            </a:solidFill>
          </a:ln>
        </p:spPr>
        <p:txBody>
          <a:bodyPr wrap="square" rtlCol="0">
            <a:spAutoFit/>
          </a:bodyPr>
          <a:lstStyle/>
          <a:p>
            <a:r>
              <a:rPr lang="en-US" dirty="0" smtClean="0"/>
              <a:t>P1. Some things without minds, </a:t>
            </a:r>
            <a:r>
              <a:rPr lang="en-US" b="1" dirty="0" smtClean="0">
                <a:solidFill>
                  <a:srgbClr val="FF0000"/>
                </a:solidFill>
              </a:rPr>
              <a:t>that were not created by humans or any other finite creatures</a:t>
            </a:r>
            <a:r>
              <a:rPr lang="en-US" dirty="0" smtClean="0"/>
              <a:t>,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a:t>
            </a:r>
            <a:r>
              <a:rPr lang="en-US" b="1" dirty="0" smtClean="0">
                <a:solidFill>
                  <a:srgbClr val="FF0000"/>
                </a:solidFill>
              </a:rPr>
              <a:t>were not created by humans or any other 	finite creatures</a:t>
            </a:r>
            <a:r>
              <a:rPr lang="en-US" dirty="0" smtClean="0"/>
              <a:t>, but behave with a purpose. (P1, P2)</a:t>
            </a:r>
          </a:p>
          <a:p>
            <a:r>
              <a:rPr lang="en-US" dirty="0" smtClean="0"/>
              <a:t>P3. Things without minds that behave with a purpose are designed. </a:t>
            </a:r>
          </a:p>
          <a:p>
            <a:r>
              <a:rPr lang="en-US" dirty="0"/>
              <a:t>	</a:t>
            </a:r>
            <a:r>
              <a:rPr lang="en-US" dirty="0" smtClean="0"/>
              <a:t>C2. Some things </a:t>
            </a:r>
            <a:r>
              <a:rPr lang="en-US" b="1" dirty="0" smtClean="0">
                <a:solidFill>
                  <a:srgbClr val="FF0000"/>
                </a:solidFill>
              </a:rPr>
              <a:t>that were not created by humans or any other finite 	creatures </a:t>
            </a:r>
            <a:r>
              <a:rPr lang="en-US" dirty="0" smtClean="0"/>
              <a:t>are designed. (C1, P3)</a:t>
            </a:r>
          </a:p>
          <a:p>
            <a:r>
              <a:rPr lang="en-US" dirty="0"/>
              <a:t>	</a:t>
            </a:r>
            <a:r>
              <a:rPr lang="en-US" dirty="0" smtClean="0"/>
              <a:t>C3. Something designed these things. (C2)</a:t>
            </a:r>
          </a:p>
          <a:p>
            <a:r>
              <a:rPr lang="en-US" dirty="0" smtClean="0"/>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3784600"/>
            <a:ext cx="8826501" cy="1270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74901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3200" y="279400"/>
            <a:ext cx="8826501" cy="3970318"/>
          </a:xfrm>
          <a:prstGeom prst="rect">
            <a:avLst/>
          </a:prstGeom>
          <a:noFill/>
          <a:ln w="12700" cmpd="sng">
            <a:solidFill>
              <a:schemeClr val="tx1"/>
            </a:solidFill>
          </a:ln>
        </p:spPr>
        <p:txBody>
          <a:bodyPr wrap="square" rtlCol="0">
            <a:spAutoFit/>
          </a:bodyPr>
          <a:lstStyle/>
          <a:p>
            <a:r>
              <a:rPr lang="en-US" dirty="0" smtClean="0"/>
              <a:t>P1. Some things without minds, that were not created by humans or any other finite creatures,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were not created by humans or any other 	finite creatures, but behave with a purpose. (P1, P2)</a:t>
            </a:r>
          </a:p>
          <a:p>
            <a:r>
              <a:rPr lang="en-US" dirty="0" smtClean="0"/>
              <a:t>P3. Things without minds that behave a purpose are designed. </a:t>
            </a:r>
          </a:p>
          <a:p>
            <a:r>
              <a:rPr lang="en-US" dirty="0"/>
              <a:t>	</a:t>
            </a:r>
            <a:r>
              <a:rPr lang="en-US" dirty="0" smtClean="0"/>
              <a:t>C2. Some things that were not created by humans or any other finite 	creatures are designed. (C1, P3)</a:t>
            </a:r>
          </a:p>
          <a:p>
            <a:r>
              <a:rPr lang="en-US" dirty="0"/>
              <a:t>	</a:t>
            </a:r>
            <a:r>
              <a:rPr lang="en-US" dirty="0" smtClean="0"/>
              <a:t>C3. Something designed these things. (C2)</a:t>
            </a:r>
          </a:p>
          <a:p>
            <a:r>
              <a:rPr lang="en-US" dirty="0" smtClean="0"/>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3784600"/>
            <a:ext cx="8826501" cy="1270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368300" y="4584700"/>
            <a:ext cx="6956352" cy="369332"/>
          </a:xfrm>
          <a:prstGeom prst="rect">
            <a:avLst/>
          </a:prstGeom>
          <a:noFill/>
        </p:spPr>
        <p:txBody>
          <a:bodyPr wrap="none" rtlCol="0">
            <a:spAutoFit/>
          </a:bodyPr>
          <a:lstStyle/>
          <a:p>
            <a:r>
              <a:rPr lang="en-US" dirty="0" smtClean="0"/>
              <a:t>Okay—</a:t>
            </a:r>
            <a:r>
              <a:rPr lang="en-US" i="1" dirty="0" smtClean="0"/>
              <a:t>now </a:t>
            </a:r>
            <a:r>
              <a:rPr lang="en-US" dirty="0" smtClean="0"/>
              <a:t>what do you make of the soundness of this argument?</a:t>
            </a:r>
            <a:endParaRPr lang="en-US" dirty="0"/>
          </a:p>
        </p:txBody>
      </p:sp>
    </p:spTree>
    <p:extLst>
      <p:ext uri="{BB962C8B-B14F-4D97-AF65-F5344CB8AC3E}">
        <p14:creationId xmlns:p14="http://schemas.microsoft.com/office/powerpoint/2010/main" val="1516186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667001"/>
            <a:ext cx="7772400" cy="719081"/>
          </a:xfrm>
        </p:spPr>
        <p:txBody>
          <a:bodyPr/>
          <a:lstStyle/>
          <a:p>
            <a:r>
              <a:rPr lang="en-US" sz="5400" dirty="0" smtClean="0"/>
              <a:t>Arguments for the Existence of God</a:t>
            </a:r>
            <a:endParaRPr lang="en-US" sz="5400" dirty="0"/>
          </a:p>
        </p:txBody>
      </p:sp>
      <p:sp>
        <p:nvSpPr>
          <p:cNvPr id="2" name="Subtitle 1"/>
          <p:cNvSpPr>
            <a:spLocks noGrp="1"/>
          </p:cNvSpPr>
          <p:nvPr>
            <p:ph type="subTitle" idx="1"/>
          </p:nvPr>
        </p:nvSpPr>
        <p:spPr>
          <a:xfrm>
            <a:off x="1371600" y="3751023"/>
            <a:ext cx="6400800" cy="538104"/>
          </a:xfrm>
        </p:spPr>
        <p:txBody>
          <a:bodyPr/>
          <a:lstStyle/>
          <a:p>
            <a:r>
              <a:rPr lang="en-US" dirty="0" smtClean="0"/>
              <a:t>Part II: A Posteriori Arguments</a:t>
            </a:r>
            <a:endParaRPr lang="en-US" dirty="0"/>
          </a:p>
        </p:txBody>
      </p:sp>
      <p:sp>
        <p:nvSpPr>
          <p:cNvPr id="4" name="TextBox 3"/>
          <p:cNvSpPr txBox="1"/>
          <p:nvPr/>
        </p:nvSpPr>
        <p:spPr>
          <a:xfrm>
            <a:off x="1371600" y="4533900"/>
            <a:ext cx="6879595" cy="369332"/>
          </a:xfrm>
          <a:prstGeom prst="rect">
            <a:avLst/>
          </a:prstGeom>
          <a:noFill/>
        </p:spPr>
        <p:txBody>
          <a:bodyPr wrap="none" rtlCol="0">
            <a:spAutoFit/>
          </a:bodyPr>
          <a:lstStyle/>
          <a:p>
            <a:r>
              <a:rPr lang="en-US" dirty="0" smtClean="0"/>
              <a:t>Recall the distinction between </a:t>
            </a:r>
            <a:r>
              <a:rPr lang="en-US" i="1" dirty="0" smtClean="0"/>
              <a:t>a priori </a:t>
            </a:r>
            <a:r>
              <a:rPr lang="en-US" dirty="0" smtClean="0"/>
              <a:t>and </a:t>
            </a:r>
            <a:r>
              <a:rPr lang="en-US" i="1" dirty="0" smtClean="0"/>
              <a:t>a posteriori </a:t>
            </a:r>
            <a:r>
              <a:rPr lang="en-US" dirty="0" smtClean="0"/>
              <a:t>propositions. </a:t>
            </a:r>
            <a:endParaRPr lang="en-US" dirty="0"/>
          </a:p>
        </p:txBody>
      </p:sp>
      <p:sp>
        <p:nvSpPr>
          <p:cNvPr id="5" name="TextBox 4"/>
          <p:cNvSpPr txBox="1"/>
          <p:nvPr/>
        </p:nvSpPr>
        <p:spPr>
          <a:xfrm>
            <a:off x="533400" y="5308600"/>
            <a:ext cx="8015498" cy="646331"/>
          </a:xfrm>
          <a:prstGeom prst="rect">
            <a:avLst/>
          </a:prstGeom>
          <a:noFill/>
        </p:spPr>
        <p:txBody>
          <a:bodyPr wrap="none" rtlCol="0">
            <a:spAutoFit/>
          </a:bodyPr>
          <a:lstStyle/>
          <a:p>
            <a:r>
              <a:rPr lang="en-US" dirty="0" smtClean="0"/>
              <a:t>An </a:t>
            </a:r>
            <a:r>
              <a:rPr lang="en-US" b="1" u="sng" dirty="0" smtClean="0"/>
              <a:t>a priori</a:t>
            </a:r>
            <a:r>
              <a:rPr lang="en-US" dirty="0" smtClean="0"/>
              <a:t> proposition is one that can be known on the basis of pure reason.</a:t>
            </a:r>
          </a:p>
          <a:p>
            <a:r>
              <a:rPr lang="en-US" dirty="0" smtClean="0"/>
              <a:t>An </a:t>
            </a:r>
            <a:r>
              <a:rPr lang="en-US" b="1" u="sng" dirty="0" smtClean="0"/>
              <a:t>a posteriori</a:t>
            </a:r>
            <a:r>
              <a:rPr lang="en-US" dirty="0" smtClean="0"/>
              <a:t> proposition is one that is not a priori. </a:t>
            </a:r>
          </a:p>
        </p:txBody>
      </p:sp>
    </p:spTree>
    <p:extLst>
      <p:ext uri="{BB962C8B-B14F-4D97-AF65-F5344CB8AC3E}">
        <p14:creationId xmlns:p14="http://schemas.microsoft.com/office/powerpoint/2010/main" val="15246625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3200" y="279400"/>
            <a:ext cx="8826501" cy="3970318"/>
          </a:xfrm>
          <a:prstGeom prst="rect">
            <a:avLst/>
          </a:prstGeom>
          <a:noFill/>
          <a:ln w="12700" cmpd="sng">
            <a:solidFill>
              <a:schemeClr val="tx1"/>
            </a:solidFill>
          </a:ln>
        </p:spPr>
        <p:txBody>
          <a:bodyPr wrap="square" rtlCol="0">
            <a:spAutoFit/>
          </a:bodyPr>
          <a:lstStyle/>
          <a:p>
            <a:r>
              <a:rPr lang="en-US" dirty="0" smtClean="0"/>
              <a:t>P1. Some things without minds, that were not created by humans or any other finite creatures, (nearly) always act the same way such that they bring about what is best for them. </a:t>
            </a:r>
          </a:p>
          <a:p>
            <a:r>
              <a:rPr lang="en-US" b="1" dirty="0" smtClean="0">
                <a:solidFill>
                  <a:srgbClr val="FF0000"/>
                </a:solidFill>
              </a:rPr>
              <a:t>P2. Things that act (nearly) always the same way such that they bring about what is best for them behave with a purpose. </a:t>
            </a:r>
          </a:p>
          <a:p>
            <a:r>
              <a:rPr lang="en-US" dirty="0"/>
              <a:t>	</a:t>
            </a:r>
            <a:r>
              <a:rPr lang="en-US" dirty="0" smtClean="0"/>
              <a:t>C1. Some things don’t have minds, were not created by humans or any other 	finite creatures, but behave with a purpose. (P1, P2)</a:t>
            </a:r>
          </a:p>
          <a:p>
            <a:r>
              <a:rPr lang="en-US" dirty="0" smtClean="0"/>
              <a:t>P3. Things without minds that behave a purpose are designed. </a:t>
            </a:r>
          </a:p>
          <a:p>
            <a:r>
              <a:rPr lang="en-US" dirty="0"/>
              <a:t>	</a:t>
            </a:r>
            <a:r>
              <a:rPr lang="en-US" dirty="0" smtClean="0"/>
              <a:t>C2. Some things that were not created by humans or any other finite 	creatures are designed. (C1, P3)</a:t>
            </a:r>
          </a:p>
          <a:p>
            <a:r>
              <a:rPr lang="en-US" dirty="0"/>
              <a:t>	</a:t>
            </a:r>
            <a:r>
              <a:rPr lang="en-US" dirty="0" smtClean="0"/>
              <a:t>C3. Something designed these things. (C2)</a:t>
            </a:r>
          </a:p>
          <a:p>
            <a:r>
              <a:rPr lang="en-US" dirty="0" smtClean="0"/>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3784600"/>
            <a:ext cx="8826501" cy="1270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368301" y="4584700"/>
            <a:ext cx="8547100" cy="923330"/>
          </a:xfrm>
          <a:prstGeom prst="rect">
            <a:avLst/>
          </a:prstGeom>
          <a:noFill/>
        </p:spPr>
        <p:txBody>
          <a:bodyPr wrap="square" rtlCol="0">
            <a:spAutoFit/>
          </a:bodyPr>
          <a:lstStyle/>
          <a:p>
            <a:r>
              <a:rPr lang="en-US" dirty="0" smtClean="0"/>
              <a:t>Well, it does seem that things like plants behave with some purpose—but maybe we’re just </a:t>
            </a:r>
            <a:r>
              <a:rPr lang="en-US" i="1" dirty="0" smtClean="0"/>
              <a:t>anthropomorphizing </a:t>
            </a:r>
            <a:r>
              <a:rPr lang="en-US" dirty="0" smtClean="0"/>
              <a:t>them, i.e. metaphorically attributing inanimate objects human-like properties. </a:t>
            </a:r>
            <a:endParaRPr lang="en-US" dirty="0"/>
          </a:p>
        </p:txBody>
      </p:sp>
    </p:spTree>
    <p:extLst>
      <p:ext uri="{BB962C8B-B14F-4D97-AF65-F5344CB8AC3E}">
        <p14:creationId xmlns:p14="http://schemas.microsoft.com/office/powerpoint/2010/main" val="8284589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3200" y="279400"/>
            <a:ext cx="8826501" cy="3970318"/>
          </a:xfrm>
          <a:prstGeom prst="rect">
            <a:avLst/>
          </a:prstGeom>
          <a:noFill/>
          <a:ln w="12700" cmpd="sng">
            <a:solidFill>
              <a:schemeClr val="tx1"/>
            </a:solidFill>
          </a:ln>
        </p:spPr>
        <p:txBody>
          <a:bodyPr wrap="square" rtlCol="0">
            <a:spAutoFit/>
          </a:bodyPr>
          <a:lstStyle/>
          <a:p>
            <a:r>
              <a:rPr lang="en-US" dirty="0" smtClean="0"/>
              <a:t>P1. Some things without minds, that were not created by humans or any other finite creatures,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were not created by humans or any other 	finite creatures, but behave with a purpose. (P1, P2)</a:t>
            </a:r>
          </a:p>
          <a:p>
            <a:r>
              <a:rPr lang="en-US" b="1" dirty="0" smtClean="0">
                <a:solidFill>
                  <a:srgbClr val="FF0000"/>
                </a:solidFill>
              </a:rPr>
              <a:t>P3. Things without minds that behave a purpose are designed. </a:t>
            </a:r>
          </a:p>
          <a:p>
            <a:r>
              <a:rPr lang="en-US" dirty="0"/>
              <a:t>	</a:t>
            </a:r>
            <a:r>
              <a:rPr lang="en-US" dirty="0" smtClean="0"/>
              <a:t>C2. Some things that were not created by humans or any other finite 	creatures are designed. (C1, P3)</a:t>
            </a:r>
          </a:p>
          <a:p>
            <a:r>
              <a:rPr lang="en-US" dirty="0"/>
              <a:t>	</a:t>
            </a:r>
            <a:r>
              <a:rPr lang="en-US" dirty="0" smtClean="0"/>
              <a:t>C3. Something designed these things. (C2)</a:t>
            </a:r>
          </a:p>
          <a:p>
            <a:r>
              <a:rPr lang="en-US" dirty="0" smtClean="0"/>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3784600"/>
            <a:ext cx="8826501" cy="1270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368301" y="4584700"/>
            <a:ext cx="8547100" cy="923330"/>
          </a:xfrm>
          <a:prstGeom prst="rect">
            <a:avLst/>
          </a:prstGeom>
          <a:noFill/>
        </p:spPr>
        <p:txBody>
          <a:bodyPr wrap="square" rtlCol="0">
            <a:spAutoFit/>
          </a:bodyPr>
          <a:lstStyle/>
          <a:p>
            <a:r>
              <a:rPr lang="en-US" dirty="0" smtClean="0"/>
              <a:t>Can things behave with a purpose, or towards an end, without being designed?</a:t>
            </a:r>
          </a:p>
          <a:p>
            <a:endParaRPr lang="en-US" dirty="0"/>
          </a:p>
          <a:p>
            <a:r>
              <a:rPr lang="en-US" dirty="0" smtClean="0"/>
              <a:t>Can you think of any examples of when this might be the case? </a:t>
            </a:r>
            <a:endParaRPr lang="en-US" dirty="0"/>
          </a:p>
        </p:txBody>
      </p:sp>
    </p:spTree>
    <p:extLst>
      <p:ext uri="{BB962C8B-B14F-4D97-AF65-F5344CB8AC3E}">
        <p14:creationId xmlns:p14="http://schemas.microsoft.com/office/powerpoint/2010/main" val="409544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03200" y="279400"/>
            <a:ext cx="8826501" cy="3970318"/>
          </a:xfrm>
          <a:prstGeom prst="rect">
            <a:avLst/>
          </a:prstGeom>
          <a:noFill/>
          <a:ln w="12700" cmpd="sng">
            <a:solidFill>
              <a:schemeClr val="tx1"/>
            </a:solidFill>
          </a:ln>
        </p:spPr>
        <p:txBody>
          <a:bodyPr wrap="square" rtlCol="0">
            <a:spAutoFit/>
          </a:bodyPr>
          <a:lstStyle/>
          <a:p>
            <a:r>
              <a:rPr lang="en-US" dirty="0" smtClean="0"/>
              <a:t>P1. Some things without minds, that were not created by humans or any other finite creatures, (nearly) always act the same way such that they bring about what is best for them. </a:t>
            </a:r>
          </a:p>
          <a:p>
            <a:r>
              <a:rPr lang="en-US" dirty="0" smtClean="0"/>
              <a:t>P2. Things that act (nearly) always the same way such that they bring about what is best for them behave with a purpose. </a:t>
            </a:r>
          </a:p>
          <a:p>
            <a:r>
              <a:rPr lang="en-US" dirty="0"/>
              <a:t>	</a:t>
            </a:r>
            <a:r>
              <a:rPr lang="en-US" dirty="0" smtClean="0"/>
              <a:t>C1. Some things don’t have minds, were not created by humans or any other 	finite creatures, but behave with a purpose. (P1, P2)</a:t>
            </a:r>
          </a:p>
          <a:p>
            <a:r>
              <a:rPr lang="en-US" b="1" dirty="0" smtClean="0"/>
              <a:t>P3. Things without minds that behave a purpose are designed. </a:t>
            </a:r>
          </a:p>
          <a:p>
            <a:r>
              <a:rPr lang="en-US" dirty="0"/>
              <a:t>	</a:t>
            </a:r>
            <a:r>
              <a:rPr lang="en-US" dirty="0" smtClean="0"/>
              <a:t>C2. Some things that were not created by humans or any other finite 	creatures are designed. (C1, P3)</a:t>
            </a:r>
          </a:p>
          <a:p>
            <a:r>
              <a:rPr lang="en-US" dirty="0"/>
              <a:t>	</a:t>
            </a:r>
            <a:r>
              <a:rPr lang="en-US" dirty="0" smtClean="0"/>
              <a:t>C3. Something designed these things. (C2)</a:t>
            </a:r>
          </a:p>
          <a:p>
            <a:r>
              <a:rPr lang="en-US" b="1" dirty="0" smtClean="0">
                <a:solidFill>
                  <a:srgbClr val="FF0000"/>
                </a:solidFill>
              </a:rPr>
              <a:t>P4. If something designed these things, then it’s God. </a:t>
            </a:r>
          </a:p>
          <a:p>
            <a:endParaRPr lang="en-US" dirty="0"/>
          </a:p>
          <a:p>
            <a:r>
              <a:rPr lang="en-US" dirty="0" smtClean="0"/>
              <a:t>C. God exists. </a:t>
            </a:r>
            <a:endParaRPr lang="en-US" dirty="0"/>
          </a:p>
        </p:txBody>
      </p:sp>
      <p:cxnSp>
        <p:nvCxnSpPr>
          <p:cNvPr id="4" name="Straight Connector 3"/>
          <p:cNvCxnSpPr/>
          <p:nvPr/>
        </p:nvCxnSpPr>
        <p:spPr>
          <a:xfrm>
            <a:off x="203200" y="3784600"/>
            <a:ext cx="8826501" cy="1270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368301" y="4584700"/>
            <a:ext cx="8547100" cy="2308324"/>
          </a:xfrm>
          <a:prstGeom prst="rect">
            <a:avLst/>
          </a:prstGeom>
          <a:noFill/>
        </p:spPr>
        <p:txBody>
          <a:bodyPr wrap="square" rtlCol="0">
            <a:spAutoFit/>
          </a:bodyPr>
          <a:lstStyle/>
          <a:p>
            <a:r>
              <a:rPr lang="en-US" dirty="0" smtClean="0"/>
              <a:t>Maybe something else designed the things we observe that exhibit purposeful behavior—but what could this thing be? Let’s call it </a:t>
            </a:r>
            <a:r>
              <a:rPr lang="en-US" i="1" dirty="0" smtClean="0"/>
              <a:t>the Non-God Creator</a:t>
            </a:r>
            <a:r>
              <a:rPr lang="en-US" dirty="0" smtClean="0"/>
              <a:t>. </a:t>
            </a:r>
          </a:p>
          <a:p>
            <a:endParaRPr lang="en-US" dirty="0"/>
          </a:p>
          <a:p>
            <a:r>
              <a:rPr lang="en-US" dirty="0" smtClean="0"/>
              <a:t>What could this </a:t>
            </a:r>
            <a:r>
              <a:rPr lang="en-US" i="1" dirty="0" smtClean="0"/>
              <a:t>Non-God Creator </a:t>
            </a:r>
            <a:r>
              <a:rPr lang="en-US" dirty="0" smtClean="0"/>
              <a:t>be? You might think: wouldn’t we need </a:t>
            </a:r>
            <a:r>
              <a:rPr lang="en-US" i="1" dirty="0" smtClean="0"/>
              <a:t>God </a:t>
            </a:r>
            <a:r>
              <a:rPr lang="en-US" dirty="0" smtClean="0"/>
              <a:t>to explain the </a:t>
            </a:r>
            <a:r>
              <a:rPr lang="en-US" i="1" dirty="0" smtClean="0"/>
              <a:t>Non-God Creator</a:t>
            </a:r>
            <a:r>
              <a:rPr lang="en-US" dirty="0" smtClean="0"/>
              <a:t>? Well, not in the context of </a:t>
            </a:r>
            <a:r>
              <a:rPr lang="en-US" i="1" dirty="0" smtClean="0"/>
              <a:t>this </a:t>
            </a:r>
            <a:r>
              <a:rPr lang="en-US" dirty="0" smtClean="0"/>
              <a:t>argument, because we are only discussing things without </a:t>
            </a:r>
            <a:r>
              <a:rPr lang="en-US" i="1" dirty="0" smtClean="0"/>
              <a:t>minds</a:t>
            </a:r>
            <a:r>
              <a:rPr lang="en-US" dirty="0"/>
              <a:t> </a:t>
            </a:r>
            <a:r>
              <a:rPr lang="en-US" dirty="0" smtClean="0"/>
              <a:t>that exhibit purpose, and presumably the </a:t>
            </a:r>
            <a:r>
              <a:rPr lang="en-US" i="1" dirty="0" smtClean="0"/>
              <a:t>Non-God Creator </a:t>
            </a:r>
            <a:r>
              <a:rPr lang="en-US" dirty="0" smtClean="0"/>
              <a:t>would have a mind. (Although if it didn’t, this would be a good response.)</a:t>
            </a:r>
            <a:endParaRPr lang="en-US" dirty="0"/>
          </a:p>
        </p:txBody>
      </p:sp>
    </p:spTree>
    <p:extLst>
      <p:ext uri="{BB962C8B-B14F-4D97-AF65-F5344CB8AC3E}">
        <p14:creationId xmlns:p14="http://schemas.microsoft.com/office/powerpoint/2010/main" val="27192748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200" y="259834"/>
            <a:ext cx="8407400" cy="646331"/>
          </a:xfrm>
          <a:prstGeom prst="rect">
            <a:avLst/>
          </a:prstGeom>
          <a:noFill/>
        </p:spPr>
        <p:txBody>
          <a:bodyPr wrap="square" rtlCol="0">
            <a:spAutoFit/>
          </a:bodyPr>
          <a:lstStyle/>
          <a:p>
            <a:r>
              <a:rPr lang="en-US" dirty="0" smtClean="0"/>
              <a:t>Five hundred years later, in the 18</a:t>
            </a:r>
            <a:r>
              <a:rPr lang="en-US" baseline="30000" dirty="0" smtClean="0"/>
              <a:t>th</a:t>
            </a:r>
            <a:r>
              <a:rPr lang="en-US" dirty="0" smtClean="0"/>
              <a:t> Century, the English philosopher and theologian William Paley picked up where Aquinas left off. </a:t>
            </a:r>
            <a:endParaRPr lang="en-US" dirty="0"/>
          </a:p>
        </p:txBody>
      </p:sp>
    </p:spTree>
    <p:extLst>
      <p:ext uri="{BB962C8B-B14F-4D97-AF65-F5344CB8AC3E}">
        <p14:creationId xmlns:p14="http://schemas.microsoft.com/office/powerpoint/2010/main" val="8810632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200" y="259834"/>
            <a:ext cx="8407400" cy="646331"/>
          </a:xfrm>
          <a:prstGeom prst="rect">
            <a:avLst/>
          </a:prstGeom>
          <a:noFill/>
        </p:spPr>
        <p:txBody>
          <a:bodyPr wrap="square" rtlCol="0">
            <a:spAutoFit/>
          </a:bodyPr>
          <a:lstStyle/>
          <a:p>
            <a:r>
              <a:rPr lang="en-US" dirty="0" smtClean="0"/>
              <a:t>Five hundred years later, in the 18</a:t>
            </a:r>
            <a:r>
              <a:rPr lang="en-US" baseline="30000" dirty="0" smtClean="0"/>
              <a:t>th</a:t>
            </a:r>
            <a:r>
              <a:rPr lang="en-US" dirty="0" smtClean="0"/>
              <a:t> Century, the English philosopher and theologian William Paley picked up where Aquinas left off. </a:t>
            </a:r>
            <a:endParaRPr lang="en-US" dirty="0"/>
          </a:p>
        </p:txBody>
      </p:sp>
      <p:pic>
        <p:nvPicPr>
          <p:cNvPr id="2" name="Picture 1" descr="800px-William_Paley_by_George_Romne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1517650"/>
            <a:ext cx="2052020" cy="2603500"/>
          </a:xfrm>
          <a:prstGeom prst="rect">
            <a:avLst/>
          </a:prstGeom>
        </p:spPr>
      </p:pic>
      <p:sp>
        <p:nvSpPr>
          <p:cNvPr id="4" name="TextBox 3"/>
          <p:cNvSpPr txBox="1"/>
          <p:nvPr/>
        </p:nvSpPr>
        <p:spPr>
          <a:xfrm>
            <a:off x="2616200" y="1517650"/>
            <a:ext cx="6197600" cy="1477328"/>
          </a:xfrm>
          <a:prstGeom prst="rect">
            <a:avLst/>
          </a:prstGeom>
          <a:noFill/>
        </p:spPr>
        <p:txBody>
          <a:bodyPr wrap="square" rtlCol="0">
            <a:spAutoFit/>
          </a:bodyPr>
          <a:lstStyle/>
          <a:p>
            <a:r>
              <a:rPr lang="en-US" dirty="0" smtClean="0"/>
              <a:t>Paley wrote a book called </a:t>
            </a:r>
            <a:r>
              <a:rPr lang="en-US" i="1" dirty="0" smtClean="0"/>
              <a:t>Natural Theology</a:t>
            </a:r>
            <a:r>
              <a:rPr lang="en-US" dirty="0" smtClean="0"/>
              <a:t>, which included very detailed expositions of natural, biological phenomena.</a:t>
            </a:r>
          </a:p>
          <a:p>
            <a:endParaRPr lang="en-US" dirty="0"/>
          </a:p>
          <a:p>
            <a:r>
              <a:rPr lang="en-US" dirty="0" smtClean="0"/>
              <a:t>One of the more famous subjects of his studies was </a:t>
            </a:r>
            <a:r>
              <a:rPr lang="en-US" i="1" dirty="0" smtClean="0"/>
              <a:t>the human eye</a:t>
            </a:r>
            <a:r>
              <a:rPr lang="en-US" dirty="0" smtClean="0"/>
              <a:t>.  </a:t>
            </a:r>
            <a:endParaRPr lang="en-US" dirty="0"/>
          </a:p>
        </p:txBody>
      </p:sp>
    </p:spTree>
    <p:extLst>
      <p:ext uri="{BB962C8B-B14F-4D97-AF65-F5344CB8AC3E}">
        <p14:creationId xmlns:p14="http://schemas.microsoft.com/office/powerpoint/2010/main" val="34057976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200" y="259834"/>
            <a:ext cx="8407400" cy="646331"/>
          </a:xfrm>
          <a:prstGeom prst="rect">
            <a:avLst/>
          </a:prstGeom>
          <a:noFill/>
        </p:spPr>
        <p:txBody>
          <a:bodyPr wrap="square" rtlCol="0">
            <a:spAutoFit/>
          </a:bodyPr>
          <a:lstStyle/>
          <a:p>
            <a:r>
              <a:rPr lang="en-US" dirty="0" smtClean="0"/>
              <a:t>Five hundred years later, in the 18</a:t>
            </a:r>
            <a:r>
              <a:rPr lang="en-US" baseline="30000" dirty="0" smtClean="0"/>
              <a:t>th</a:t>
            </a:r>
            <a:r>
              <a:rPr lang="en-US" dirty="0" smtClean="0"/>
              <a:t> Century, the English philosopher and theologian William Paley picked up where Aquinas left off. </a:t>
            </a:r>
            <a:endParaRPr lang="en-US" dirty="0"/>
          </a:p>
        </p:txBody>
      </p:sp>
      <p:pic>
        <p:nvPicPr>
          <p:cNvPr id="2" name="Picture 1" descr="800px-William_Paley_by_George_Romne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1517650"/>
            <a:ext cx="2052020" cy="2603500"/>
          </a:xfrm>
          <a:prstGeom prst="rect">
            <a:avLst/>
          </a:prstGeom>
        </p:spPr>
      </p:pic>
      <p:sp>
        <p:nvSpPr>
          <p:cNvPr id="4" name="TextBox 3"/>
          <p:cNvSpPr txBox="1"/>
          <p:nvPr/>
        </p:nvSpPr>
        <p:spPr>
          <a:xfrm>
            <a:off x="2616200" y="1517650"/>
            <a:ext cx="6197600" cy="1477328"/>
          </a:xfrm>
          <a:prstGeom prst="rect">
            <a:avLst/>
          </a:prstGeom>
          <a:noFill/>
        </p:spPr>
        <p:txBody>
          <a:bodyPr wrap="square" rtlCol="0">
            <a:spAutoFit/>
          </a:bodyPr>
          <a:lstStyle/>
          <a:p>
            <a:r>
              <a:rPr lang="en-US" dirty="0" smtClean="0"/>
              <a:t>Paley wrote a book called </a:t>
            </a:r>
            <a:r>
              <a:rPr lang="en-US" i="1" dirty="0" smtClean="0"/>
              <a:t>Natural Theology</a:t>
            </a:r>
            <a:r>
              <a:rPr lang="en-US" dirty="0" smtClean="0"/>
              <a:t>, which included very detailed expositions of natural, biological phenomena.</a:t>
            </a:r>
          </a:p>
          <a:p>
            <a:endParaRPr lang="en-US" dirty="0"/>
          </a:p>
          <a:p>
            <a:r>
              <a:rPr lang="en-US" dirty="0" smtClean="0"/>
              <a:t>One of the more famous subjects of his studies was </a:t>
            </a:r>
            <a:r>
              <a:rPr lang="en-US" i="1" dirty="0" smtClean="0"/>
              <a:t>the human eye</a:t>
            </a:r>
            <a:r>
              <a:rPr lang="en-US" dirty="0" smtClean="0"/>
              <a:t>.  </a:t>
            </a:r>
            <a:endParaRPr lang="en-US" dirty="0"/>
          </a:p>
        </p:txBody>
      </p:sp>
      <p:sp>
        <p:nvSpPr>
          <p:cNvPr id="7" name="Rectangle 6"/>
          <p:cNvSpPr/>
          <p:nvPr/>
        </p:nvSpPr>
        <p:spPr>
          <a:xfrm>
            <a:off x="2616200" y="3007679"/>
            <a:ext cx="6197600" cy="3693319"/>
          </a:xfrm>
          <a:prstGeom prst="rect">
            <a:avLst/>
          </a:prstGeom>
        </p:spPr>
        <p:txBody>
          <a:bodyPr wrap="square">
            <a:spAutoFit/>
          </a:bodyPr>
          <a:lstStyle/>
          <a:p>
            <a:r>
              <a:rPr lang="en-US" dirty="0"/>
              <a:t>“I know no better method </a:t>
            </a:r>
            <a:r>
              <a:rPr lang="en-US" dirty="0" smtClean="0"/>
              <a:t>of introducing </a:t>
            </a:r>
            <a:r>
              <a:rPr lang="en-US" dirty="0"/>
              <a:t>so large a </a:t>
            </a:r>
            <a:r>
              <a:rPr lang="en-US" dirty="0" smtClean="0"/>
              <a:t>subjection than </a:t>
            </a:r>
            <a:r>
              <a:rPr lang="en-US" dirty="0"/>
              <a:t>that of comparing a </a:t>
            </a:r>
            <a:r>
              <a:rPr lang="en-US" dirty="0" smtClean="0"/>
              <a:t>single thing </a:t>
            </a:r>
            <a:r>
              <a:rPr lang="en-US" dirty="0"/>
              <a:t>with a single thing; an eye, </a:t>
            </a:r>
            <a:r>
              <a:rPr lang="en-US" dirty="0" smtClean="0"/>
              <a:t>for example</a:t>
            </a:r>
            <a:r>
              <a:rPr lang="en-US" dirty="0"/>
              <a:t>, with a telescope. As far as</a:t>
            </a:r>
          </a:p>
          <a:p>
            <a:r>
              <a:rPr lang="en-US" dirty="0"/>
              <a:t>the examination the </a:t>
            </a:r>
            <a:r>
              <a:rPr lang="en-US" dirty="0" smtClean="0"/>
              <a:t>instrument goes</a:t>
            </a:r>
            <a:r>
              <a:rPr lang="en-US" dirty="0"/>
              <a:t>, there is precisely the </a:t>
            </a:r>
            <a:r>
              <a:rPr lang="en-US" dirty="0" smtClean="0"/>
              <a:t>same proof </a:t>
            </a:r>
            <a:r>
              <a:rPr lang="en-US" dirty="0"/>
              <a:t>that the eye was made </a:t>
            </a:r>
            <a:r>
              <a:rPr lang="en-US" dirty="0" smtClean="0"/>
              <a:t>for vision</a:t>
            </a:r>
            <a:r>
              <a:rPr lang="en-US" dirty="0"/>
              <a:t>, as there is that the </a:t>
            </a:r>
            <a:r>
              <a:rPr lang="en-US" dirty="0" smtClean="0"/>
              <a:t>telescope was </a:t>
            </a:r>
            <a:r>
              <a:rPr lang="en-US" dirty="0"/>
              <a:t>made for assisting it. … [the</a:t>
            </a:r>
            <a:r>
              <a:rPr lang="en-US" dirty="0" smtClean="0"/>
              <a:t>] laws </a:t>
            </a:r>
            <a:r>
              <a:rPr lang="en-US" dirty="0"/>
              <a:t>require, in order to </a:t>
            </a:r>
            <a:r>
              <a:rPr lang="en-US" dirty="0" smtClean="0"/>
              <a:t>produce the </a:t>
            </a:r>
            <a:r>
              <a:rPr lang="en-US" dirty="0"/>
              <a:t>same effect, that the rays of</a:t>
            </a:r>
          </a:p>
          <a:p>
            <a:r>
              <a:rPr lang="en-US" dirty="0"/>
              <a:t>light, in passing from water into </a:t>
            </a:r>
            <a:r>
              <a:rPr lang="en-US" dirty="0" smtClean="0"/>
              <a:t>the eye</a:t>
            </a:r>
            <a:r>
              <a:rPr lang="en-US" dirty="0"/>
              <a:t>, should be refracted by a </a:t>
            </a:r>
            <a:r>
              <a:rPr lang="en-US" dirty="0" smtClean="0"/>
              <a:t>more convex </a:t>
            </a:r>
            <a:r>
              <a:rPr lang="en-US" dirty="0"/>
              <a:t>surface, than when it passes</a:t>
            </a:r>
          </a:p>
          <a:p>
            <a:r>
              <a:rPr lang="en-US" dirty="0"/>
              <a:t>out of air into the eye. </a:t>
            </a:r>
            <a:r>
              <a:rPr lang="en-US" dirty="0" smtClean="0"/>
              <a:t>Accordingly we </a:t>
            </a:r>
            <a:r>
              <a:rPr lang="en-US" dirty="0"/>
              <a:t>find that the eye of a fish … </a:t>
            </a:r>
            <a:r>
              <a:rPr lang="en-US" dirty="0" smtClean="0"/>
              <a:t>is much </a:t>
            </a:r>
            <a:r>
              <a:rPr lang="en-US" dirty="0"/>
              <a:t>rounder than the eye </a:t>
            </a:r>
            <a:r>
              <a:rPr lang="en-US" dirty="0" smtClean="0"/>
              <a:t>of terrestrial </a:t>
            </a:r>
            <a:r>
              <a:rPr lang="en-US" dirty="0"/>
              <a:t>animals. What </a:t>
            </a:r>
            <a:r>
              <a:rPr lang="en-US" dirty="0" smtClean="0"/>
              <a:t>plainer manifestation </a:t>
            </a:r>
            <a:r>
              <a:rPr lang="en-US" dirty="0"/>
              <a:t>of design can there be</a:t>
            </a:r>
          </a:p>
          <a:p>
            <a:r>
              <a:rPr lang="en-US" dirty="0"/>
              <a:t>than this difference?”</a:t>
            </a:r>
          </a:p>
        </p:txBody>
      </p:sp>
    </p:spTree>
    <p:extLst>
      <p:ext uri="{BB962C8B-B14F-4D97-AF65-F5344CB8AC3E}">
        <p14:creationId xmlns:p14="http://schemas.microsoft.com/office/powerpoint/2010/main" val="31963675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200" y="259834"/>
            <a:ext cx="8407400" cy="646331"/>
          </a:xfrm>
          <a:prstGeom prst="rect">
            <a:avLst/>
          </a:prstGeom>
          <a:noFill/>
        </p:spPr>
        <p:txBody>
          <a:bodyPr wrap="square" rtlCol="0">
            <a:spAutoFit/>
          </a:bodyPr>
          <a:lstStyle/>
          <a:p>
            <a:r>
              <a:rPr lang="en-US" dirty="0" smtClean="0"/>
              <a:t>Five hundred years later, in the 18</a:t>
            </a:r>
            <a:r>
              <a:rPr lang="en-US" baseline="30000" dirty="0" smtClean="0"/>
              <a:t>th</a:t>
            </a:r>
            <a:r>
              <a:rPr lang="en-US" dirty="0" smtClean="0"/>
              <a:t> Century, the English philosopher and theologian William Paley picked up where Aquinas left off. </a:t>
            </a:r>
            <a:endParaRPr lang="en-US" dirty="0"/>
          </a:p>
        </p:txBody>
      </p:sp>
      <p:pic>
        <p:nvPicPr>
          <p:cNvPr id="2" name="Picture 1" descr="800px-William_Paley_by_George_Romne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1517650"/>
            <a:ext cx="2052020" cy="2603500"/>
          </a:xfrm>
          <a:prstGeom prst="rect">
            <a:avLst/>
          </a:prstGeom>
        </p:spPr>
      </p:pic>
      <p:sp>
        <p:nvSpPr>
          <p:cNvPr id="4" name="TextBox 3"/>
          <p:cNvSpPr txBox="1"/>
          <p:nvPr/>
        </p:nvSpPr>
        <p:spPr>
          <a:xfrm>
            <a:off x="2616200" y="1517650"/>
            <a:ext cx="6197600" cy="1477328"/>
          </a:xfrm>
          <a:prstGeom prst="rect">
            <a:avLst/>
          </a:prstGeom>
          <a:noFill/>
        </p:spPr>
        <p:txBody>
          <a:bodyPr wrap="square" rtlCol="0">
            <a:spAutoFit/>
          </a:bodyPr>
          <a:lstStyle/>
          <a:p>
            <a:r>
              <a:rPr lang="en-US" dirty="0" smtClean="0"/>
              <a:t>We know, of course, that telescopes were created by humans. </a:t>
            </a:r>
          </a:p>
          <a:p>
            <a:endParaRPr lang="en-US" dirty="0"/>
          </a:p>
          <a:p>
            <a:r>
              <a:rPr lang="en-US" dirty="0" smtClean="0"/>
              <a:t>But what would you think if you found a telescope lying on the ground in some deserted island? </a:t>
            </a:r>
            <a:endParaRPr lang="en-US" dirty="0"/>
          </a:p>
        </p:txBody>
      </p:sp>
    </p:spTree>
    <p:extLst>
      <p:ext uri="{BB962C8B-B14F-4D97-AF65-F5344CB8AC3E}">
        <p14:creationId xmlns:p14="http://schemas.microsoft.com/office/powerpoint/2010/main" val="11173327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200" y="259834"/>
            <a:ext cx="8407400" cy="646331"/>
          </a:xfrm>
          <a:prstGeom prst="rect">
            <a:avLst/>
          </a:prstGeom>
          <a:noFill/>
        </p:spPr>
        <p:txBody>
          <a:bodyPr wrap="square" rtlCol="0">
            <a:spAutoFit/>
          </a:bodyPr>
          <a:lstStyle/>
          <a:p>
            <a:r>
              <a:rPr lang="en-US" dirty="0" smtClean="0"/>
              <a:t>Five hundred years later, in the 18</a:t>
            </a:r>
            <a:r>
              <a:rPr lang="en-US" baseline="30000" dirty="0" smtClean="0"/>
              <a:t>th</a:t>
            </a:r>
            <a:r>
              <a:rPr lang="en-US" dirty="0" smtClean="0"/>
              <a:t> Century, the English philosopher and theologian William Paley picked up where Aquinas left off. </a:t>
            </a:r>
            <a:endParaRPr lang="en-US" dirty="0"/>
          </a:p>
        </p:txBody>
      </p:sp>
      <p:pic>
        <p:nvPicPr>
          <p:cNvPr id="2" name="Picture 1" descr="800px-William_Paley_by_George_Romne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1517650"/>
            <a:ext cx="2052020" cy="2603500"/>
          </a:xfrm>
          <a:prstGeom prst="rect">
            <a:avLst/>
          </a:prstGeom>
        </p:spPr>
      </p:pic>
      <p:sp>
        <p:nvSpPr>
          <p:cNvPr id="4" name="TextBox 3"/>
          <p:cNvSpPr txBox="1"/>
          <p:nvPr/>
        </p:nvSpPr>
        <p:spPr>
          <a:xfrm>
            <a:off x="2616200" y="1517650"/>
            <a:ext cx="6197600" cy="1477328"/>
          </a:xfrm>
          <a:prstGeom prst="rect">
            <a:avLst/>
          </a:prstGeom>
          <a:noFill/>
        </p:spPr>
        <p:txBody>
          <a:bodyPr wrap="square" rtlCol="0">
            <a:spAutoFit/>
          </a:bodyPr>
          <a:lstStyle/>
          <a:p>
            <a:r>
              <a:rPr lang="en-US" dirty="0" smtClean="0"/>
              <a:t>We know, of course, that telescopes were created by humans. </a:t>
            </a:r>
          </a:p>
          <a:p>
            <a:endParaRPr lang="en-US" dirty="0"/>
          </a:p>
          <a:p>
            <a:r>
              <a:rPr lang="en-US" dirty="0" smtClean="0"/>
              <a:t>But what would you think if you found a telescope lying on the ground in some deserted island? </a:t>
            </a:r>
            <a:endParaRPr lang="en-US" dirty="0"/>
          </a:p>
        </p:txBody>
      </p:sp>
      <p:sp>
        <p:nvSpPr>
          <p:cNvPr id="5" name="Rectangle 4"/>
          <p:cNvSpPr/>
          <p:nvPr/>
        </p:nvSpPr>
        <p:spPr>
          <a:xfrm>
            <a:off x="2476500" y="3221841"/>
            <a:ext cx="6235700" cy="2585323"/>
          </a:xfrm>
          <a:prstGeom prst="rect">
            <a:avLst/>
          </a:prstGeom>
        </p:spPr>
        <p:txBody>
          <a:bodyPr wrap="square">
            <a:spAutoFit/>
          </a:bodyPr>
          <a:lstStyle/>
          <a:p>
            <a:r>
              <a:rPr lang="en-US" dirty="0"/>
              <a:t>“… suppose I found a watch on </a:t>
            </a:r>
            <a:r>
              <a:rPr lang="en-US" dirty="0" smtClean="0"/>
              <a:t>the ground</a:t>
            </a:r>
            <a:r>
              <a:rPr lang="en-US" dirty="0"/>
              <a:t>, and it should be </a:t>
            </a:r>
            <a:r>
              <a:rPr lang="en-US" dirty="0" smtClean="0"/>
              <a:t>enquire how </a:t>
            </a:r>
            <a:r>
              <a:rPr lang="en-US" dirty="0"/>
              <a:t>it happened to be in that place,</a:t>
            </a:r>
          </a:p>
          <a:p>
            <a:r>
              <a:rPr lang="en-US" dirty="0"/>
              <a:t>I should hardly think of the </a:t>
            </a:r>
            <a:r>
              <a:rPr lang="en-US" dirty="0" smtClean="0"/>
              <a:t>answer… </a:t>
            </a:r>
            <a:r>
              <a:rPr lang="en-US" dirty="0"/>
              <a:t>that the watch had always </a:t>
            </a:r>
            <a:r>
              <a:rPr lang="en-US" dirty="0" smtClean="0"/>
              <a:t>been there</a:t>
            </a:r>
            <a:r>
              <a:rPr lang="en-US" dirty="0"/>
              <a:t>. Yet why not? … For </a:t>
            </a:r>
            <a:r>
              <a:rPr lang="en-US" dirty="0" smtClean="0"/>
              <a:t>this reason</a:t>
            </a:r>
            <a:r>
              <a:rPr lang="en-US" dirty="0"/>
              <a:t>: … when we come to </a:t>
            </a:r>
            <a:r>
              <a:rPr lang="en-US" dirty="0" smtClean="0"/>
              <a:t>inspect the </a:t>
            </a:r>
            <a:r>
              <a:rPr lang="en-US" dirty="0"/>
              <a:t>watch, we perceive … that its</a:t>
            </a:r>
          </a:p>
          <a:p>
            <a:r>
              <a:rPr lang="en-US" dirty="0"/>
              <a:t>several parts are put together </a:t>
            </a:r>
            <a:r>
              <a:rPr lang="en-US" dirty="0" smtClean="0"/>
              <a:t>and framed </a:t>
            </a:r>
            <a:r>
              <a:rPr lang="en-US" dirty="0"/>
              <a:t>for a purpose … that if </a:t>
            </a:r>
            <a:r>
              <a:rPr lang="en-US" dirty="0" smtClean="0"/>
              <a:t>the several </a:t>
            </a:r>
            <a:r>
              <a:rPr lang="en-US" dirty="0"/>
              <a:t>parts had been </a:t>
            </a:r>
            <a:r>
              <a:rPr lang="en-US" dirty="0" smtClean="0"/>
              <a:t>differently shaped </a:t>
            </a:r>
            <a:r>
              <a:rPr lang="en-US" dirty="0"/>
              <a:t>from what they are … </a:t>
            </a:r>
            <a:r>
              <a:rPr lang="en-US" dirty="0" smtClean="0"/>
              <a:t>no motion </a:t>
            </a:r>
            <a:r>
              <a:rPr lang="en-US" dirty="0"/>
              <a:t>at all would have been</a:t>
            </a:r>
          </a:p>
          <a:p>
            <a:r>
              <a:rPr lang="en-US" dirty="0"/>
              <a:t>carried on in the machine …”</a:t>
            </a:r>
          </a:p>
        </p:txBody>
      </p:sp>
    </p:spTree>
    <p:extLst>
      <p:ext uri="{BB962C8B-B14F-4D97-AF65-F5344CB8AC3E}">
        <p14:creationId xmlns:p14="http://schemas.microsoft.com/office/powerpoint/2010/main" val="42185389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200" y="259834"/>
            <a:ext cx="8407400" cy="646331"/>
          </a:xfrm>
          <a:prstGeom prst="rect">
            <a:avLst/>
          </a:prstGeom>
          <a:noFill/>
        </p:spPr>
        <p:txBody>
          <a:bodyPr wrap="square" rtlCol="0">
            <a:spAutoFit/>
          </a:bodyPr>
          <a:lstStyle/>
          <a:p>
            <a:r>
              <a:rPr lang="en-US" dirty="0" smtClean="0"/>
              <a:t>Five hundred years later, in the 18</a:t>
            </a:r>
            <a:r>
              <a:rPr lang="en-US" baseline="30000" dirty="0" smtClean="0"/>
              <a:t>th</a:t>
            </a:r>
            <a:r>
              <a:rPr lang="en-US" dirty="0" smtClean="0"/>
              <a:t> Century, the English philosopher and theologian William Paley picked up where Aquinas left off. </a:t>
            </a:r>
            <a:endParaRPr lang="en-US" dirty="0"/>
          </a:p>
        </p:txBody>
      </p:sp>
      <p:pic>
        <p:nvPicPr>
          <p:cNvPr id="2" name="Picture 1" descr="800px-William_Paley_by_George_Romne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00" y="1517650"/>
            <a:ext cx="2052020" cy="2603500"/>
          </a:xfrm>
          <a:prstGeom prst="rect">
            <a:avLst/>
          </a:prstGeom>
        </p:spPr>
      </p:pic>
      <p:sp>
        <p:nvSpPr>
          <p:cNvPr id="4" name="TextBox 3"/>
          <p:cNvSpPr txBox="1"/>
          <p:nvPr/>
        </p:nvSpPr>
        <p:spPr>
          <a:xfrm>
            <a:off x="2616200" y="1517650"/>
            <a:ext cx="6197600" cy="1477328"/>
          </a:xfrm>
          <a:prstGeom prst="rect">
            <a:avLst/>
          </a:prstGeom>
          <a:noFill/>
        </p:spPr>
        <p:txBody>
          <a:bodyPr wrap="square" rtlCol="0">
            <a:spAutoFit/>
          </a:bodyPr>
          <a:lstStyle/>
          <a:p>
            <a:r>
              <a:rPr lang="en-US" dirty="0" smtClean="0"/>
              <a:t>We know, of course, that telescopes were created by humans. </a:t>
            </a:r>
          </a:p>
          <a:p>
            <a:endParaRPr lang="en-US" dirty="0"/>
          </a:p>
          <a:p>
            <a:r>
              <a:rPr lang="en-US" dirty="0" smtClean="0"/>
              <a:t>But what would you think if you found a telescope lying on the ground in some deserted island? </a:t>
            </a:r>
            <a:endParaRPr lang="en-US" dirty="0"/>
          </a:p>
        </p:txBody>
      </p:sp>
      <p:sp>
        <p:nvSpPr>
          <p:cNvPr id="5" name="Rectangle 4"/>
          <p:cNvSpPr/>
          <p:nvPr/>
        </p:nvSpPr>
        <p:spPr>
          <a:xfrm>
            <a:off x="2476500" y="3221841"/>
            <a:ext cx="6235700" cy="2585323"/>
          </a:xfrm>
          <a:prstGeom prst="rect">
            <a:avLst/>
          </a:prstGeom>
        </p:spPr>
        <p:txBody>
          <a:bodyPr wrap="square">
            <a:spAutoFit/>
          </a:bodyPr>
          <a:lstStyle/>
          <a:p>
            <a:r>
              <a:rPr lang="en-US" dirty="0"/>
              <a:t>“… suppose I found a watch on </a:t>
            </a:r>
            <a:r>
              <a:rPr lang="en-US" dirty="0" smtClean="0"/>
              <a:t>the ground</a:t>
            </a:r>
            <a:r>
              <a:rPr lang="en-US" dirty="0"/>
              <a:t>, and it should be </a:t>
            </a:r>
            <a:r>
              <a:rPr lang="en-US" dirty="0" smtClean="0"/>
              <a:t>enquire how </a:t>
            </a:r>
            <a:r>
              <a:rPr lang="en-US" dirty="0"/>
              <a:t>it happened to be in that place,</a:t>
            </a:r>
          </a:p>
          <a:p>
            <a:r>
              <a:rPr lang="en-US" dirty="0"/>
              <a:t>I should hardly think of the </a:t>
            </a:r>
            <a:r>
              <a:rPr lang="en-US" dirty="0" smtClean="0"/>
              <a:t>answer… </a:t>
            </a:r>
            <a:r>
              <a:rPr lang="en-US" dirty="0"/>
              <a:t>that the watch had always </a:t>
            </a:r>
            <a:r>
              <a:rPr lang="en-US" dirty="0" smtClean="0"/>
              <a:t>been there</a:t>
            </a:r>
            <a:r>
              <a:rPr lang="en-US" dirty="0"/>
              <a:t>. Yet why not? … For </a:t>
            </a:r>
            <a:r>
              <a:rPr lang="en-US" dirty="0" smtClean="0"/>
              <a:t>this reason</a:t>
            </a:r>
            <a:r>
              <a:rPr lang="en-US" dirty="0"/>
              <a:t>: … when we come to </a:t>
            </a:r>
            <a:r>
              <a:rPr lang="en-US" dirty="0" smtClean="0"/>
              <a:t>inspect the </a:t>
            </a:r>
            <a:r>
              <a:rPr lang="en-US" dirty="0"/>
              <a:t>watch, we perceive … that its</a:t>
            </a:r>
          </a:p>
          <a:p>
            <a:r>
              <a:rPr lang="en-US" dirty="0"/>
              <a:t>several parts are put together </a:t>
            </a:r>
            <a:r>
              <a:rPr lang="en-US" dirty="0" smtClean="0"/>
              <a:t>and framed </a:t>
            </a:r>
            <a:r>
              <a:rPr lang="en-US" dirty="0"/>
              <a:t>for a purpose … that if </a:t>
            </a:r>
            <a:r>
              <a:rPr lang="en-US" dirty="0" smtClean="0"/>
              <a:t>the several </a:t>
            </a:r>
            <a:r>
              <a:rPr lang="en-US" dirty="0"/>
              <a:t>parts had been </a:t>
            </a:r>
            <a:r>
              <a:rPr lang="en-US" dirty="0" smtClean="0"/>
              <a:t>differently shaped </a:t>
            </a:r>
            <a:r>
              <a:rPr lang="en-US" dirty="0"/>
              <a:t>from what they are … </a:t>
            </a:r>
            <a:r>
              <a:rPr lang="en-US" dirty="0" smtClean="0"/>
              <a:t>no motion </a:t>
            </a:r>
            <a:r>
              <a:rPr lang="en-US" dirty="0"/>
              <a:t>at all would have been</a:t>
            </a:r>
          </a:p>
          <a:p>
            <a:r>
              <a:rPr lang="en-US" dirty="0"/>
              <a:t>carried on in the machine …”</a:t>
            </a:r>
          </a:p>
        </p:txBody>
      </p:sp>
    </p:spTree>
    <p:extLst>
      <p:ext uri="{BB962C8B-B14F-4D97-AF65-F5344CB8AC3E}">
        <p14:creationId xmlns:p14="http://schemas.microsoft.com/office/powerpoint/2010/main" val="41387020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64341"/>
            <a:ext cx="8178800" cy="2031325"/>
          </a:xfrm>
          <a:prstGeom prst="rect">
            <a:avLst/>
          </a:prstGeom>
        </p:spPr>
        <p:txBody>
          <a:bodyPr wrap="square">
            <a:spAutoFit/>
          </a:bodyPr>
          <a:lstStyle/>
          <a:p>
            <a:r>
              <a:rPr lang="en-US" dirty="0"/>
              <a:t>“… suppose I found a watch on </a:t>
            </a:r>
            <a:r>
              <a:rPr lang="en-US" dirty="0" smtClean="0"/>
              <a:t>the ground</a:t>
            </a:r>
            <a:r>
              <a:rPr lang="en-US" dirty="0"/>
              <a:t>, and it should be </a:t>
            </a:r>
            <a:r>
              <a:rPr lang="en-US" dirty="0" smtClean="0"/>
              <a:t>enquire how </a:t>
            </a:r>
            <a:r>
              <a:rPr lang="en-US" dirty="0"/>
              <a:t>it happened to be in that place</a:t>
            </a:r>
            <a:r>
              <a:rPr lang="en-US" dirty="0" smtClean="0"/>
              <a:t>, I </a:t>
            </a:r>
            <a:r>
              <a:rPr lang="en-US" dirty="0"/>
              <a:t>should hardly think of the </a:t>
            </a:r>
            <a:r>
              <a:rPr lang="en-US" dirty="0" smtClean="0"/>
              <a:t>answer… </a:t>
            </a:r>
            <a:r>
              <a:rPr lang="en-US" dirty="0"/>
              <a:t>that the watch had always </a:t>
            </a:r>
            <a:r>
              <a:rPr lang="en-US" dirty="0" smtClean="0"/>
              <a:t>been there</a:t>
            </a:r>
            <a:r>
              <a:rPr lang="en-US" dirty="0"/>
              <a:t>. Yet why not? … For </a:t>
            </a:r>
            <a:r>
              <a:rPr lang="en-US" dirty="0" smtClean="0"/>
              <a:t>this reason</a:t>
            </a:r>
            <a:r>
              <a:rPr lang="en-US" dirty="0"/>
              <a:t>: … when </a:t>
            </a:r>
            <a:r>
              <a:rPr lang="en-US" dirty="0" smtClean="0"/>
              <a:t>we come </a:t>
            </a:r>
            <a:r>
              <a:rPr lang="en-US" dirty="0"/>
              <a:t>to </a:t>
            </a:r>
            <a:r>
              <a:rPr lang="en-US" dirty="0" smtClean="0"/>
              <a:t>inspect the </a:t>
            </a:r>
            <a:r>
              <a:rPr lang="en-US" dirty="0"/>
              <a:t>watch, we perceive … that </a:t>
            </a:r>
            <a:r>
              <a:rPr lang="en-US" dirty="0" smtClean="0"/>
              <a:t>its several </a:t>
            </a:r>
            <a:r>
              <a:rPr lang="en-US" dirty="0"/>
              <a:t>parts are put together </a:t>
            </a:r>
            <a:r>
              <a:rPr lang="en-US" dirty="0" smtClean="0"/>
              <a:t>and framed </a:t>
            </a:r>
            <a:r>
              <a:rPr lang="en-US" dirty="0"/>
              <a:t>for a purpose … that </a:t>
            </a:r>
            <a:r>
              <a:rPr lang="en-US" dirty="0">
                <a:solidFill>
                  <a:srgbClr val="FF0000"/>
                </a:solidFill>
              </a:rPr>
              <a:t>if </a:t>
            </a:r>
            <a:r>
              <a:rPr lang="en-US" dirty="0" smtClean="0">
                <a:solidFill>
                  <a:srgbClr val="FF0000"/>
                </a:solidFill>
              </a:rPr>
              <a:t>the several </a:t>
            </a:r>
            <a:r>
              <a:rPr lang="en-US" dirty="0">
                <a:solidFill>
                  <a:srgbClr val="FF0000"/>
                </a:solidFill>
              </a:rPr>
              <a:t>parts had been </a:t>
            </a:r>
            <a:r>
              <a:rPr lang="en-US" dirty="0" smtClean="0">
                <a:solidFill>
                  <a:srgbClr val="FF0000"/>
                </a:solidFill>
              </a:rPr>
              <a:t>differently shaped </a:t>
            </a:r>
            <a:r>
              <a:rPr lang="en-US" dirty="0">
                <a:solidFill>
                  <a:srgbClr val="FF0000"/>
                </a:solidFill>
              </a:rPr>
              <a:t>from what they are … </a:t>
            </a:r>
            <a:r>
              <a:rPr lang="en-US" dirty="0" smtClean="0">
                <a:solidFill>
                  <a:srgbClr val="FF0000"/>
                </a:solidFill>
              </a:rPr>
              <a:t>no motion </a:t>
            </a:r>
            <a:r>
              <a:rPr lang="en-US" dirty="0">
                <a:solidFill>
                  <a:srgbClr val="FF0000"/>
                </a:solidFill>
              </a:rPr>
              <a:t>at all would have </a:t>
            </a:r>
            <a:r>
              <a:rPr lang="en-US" dirty="0" smtClean="0">
                <a:solidFill>
                  <a:srgbClr val="FF0000"/>
                </a:solidFill>
              </a:rPr>
              <a:t>been carried </a:t>
            </a:r>
            <a:r>
              <a:rPr lang="en-US" dirty="0">
                <a:solidFill>
                  <a:srgbClr val="FF0000"/>
                </a:solidFill>
              </a:rPr>
              <a:t>on in the machine</a:t>
            </a:r>
            <a:r>
              <a:rPr lang="en-US" dirty="0"/>
              <a:t> …”</a:t>
            </a:r>
          </a:p>
        </p:txBody>
      </p:sp>
    </p:spTree>
    <p:extLst>
      <p:ext uri="{BB962C8B-B14F-4D97-AF65-F5344CB8AC3E}">
        <p14:creationId xmlns:p14="http://schemas.microsoft.com/office/powerpoint/2010/main" val="1059548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667001"/>
            <a:ext cx="7772400" cy="719081"/>
          </a:xfrm>
        </p:spPr>
        <p:txBody>
          <a:bodyPr/>
          <a:lstStyle/>
          <a:p>
            <a:r>
              <a:rPr lang="en-US" sz="5400" dirty="0" smtClean="0"/>
              <a:t>Arguments for the Existence of God</a:t>
            </a:r>
            <a:endParaRPr lang="en-US" sz="5400" dirty="0"/>
          </a:p>
        </p:txBody>
      </p:sp>
      <p:sp>
        <p:nvSpPr>
          <p:cNvPr id="2" name="Subtitle 1"/>
          <p:cNvSpPr>
            <a:spLocks noGrp="1"/>
          </p:cNvSpPr>
          <p:nvPr>
            <p:ph type="subTitle" idx="1"/>
          </p:nvPr>
        </p:nvSpPr>
        <p:spPr>
          <a:xfrm>
            <a:off x="1371600" y="3751023"/>
            <a:ext cx="6400800" cy="538104"/>
          </a:xfrm>
        </p:spPr>
        <p:txBody>
          <a:bodyPr/>
          <a:lstStyle/>
          <a:p>
            <a:r>
              <a:rPr lang="en-US" dirty="0" smtClean="0"/>
              <a:t>Part II: A Posteriori Arguments</a:t>
            </a:r>
            <a:endParaRPr lang="en-US" dirty="0"/>
          </a:p>
        </p:txBody>
      </p:sp>
      <p:sp>
        <p:nvSpPr>
          <p:cNvPr id="4" name="TextBox 3"/>
          <p:cNvSpPr txBox="1"/>
          <p:nvPr/>
        </p:nvSpPr>
        <p:spPr>
          <a:xfrm>
            <a:off x="1371600" y="4533900"/>
            <a:ext cx="6879595" cy="369332"/>
          </a:xfrm>
          <a:prstGeom prst="rect">
            <a:avLst/>
          </a:prstGeom>
          <a:noFill/>
        </p:spPr>
        <p:txBody>
          <a:bodyPr wrap="none" rtlCol="0">
            <a:spAutoFit/>
          </a:bodyPr>
          <a:lstStyle/>
          <a:p>
            <a:r>
              <a:rPr lang="en-US" dirty="0" smtClean="0"/>
              <a:t>Recall the distinction between </a:t>
            </a:r>
            <a:r>
              <a:rPr lang="en-US" i="1" dirty="0" smtClean="0"/>
              <a:t>a priori </a:t>
            </a:r>
            <a:r>
              <a:rPr lang="en-US" dirty="0" smtClean="0"/>
              <a:t>and </a:t>
            </a:r>
            <a:r>
              <a:rPr lang="en-US" i="1" dirty="0" smtClean="0"/>
              <a:t>a posteriori </a:t>
            </a:r>
            <a:r>
              <a:rPr lang="en-US" dirty="0" smtClean="0"/>
              <a:t>propositions. </a:t>
            </a:r>
            <a:endParaRPr lang="en-US" dirty="0"/>
          </a:p>
        </p:txBody>
      </p:sp>
      <p:sp>
        <p:nvSpPr>
          <p:cNvPr id="5" name="TextBox 4"/>
          <p:cNvSpPr txBox="1"/>
          <p:nvPr/>
        </p:nvSpPr>
        <p:spPr>
          <a:xfrm>
            <a:off x="533400" y="5308600"/>
            <a:ext cx="6228463" cy="369332"/>
          </a:xfrm>
          <a:prstGeom prst="rect">
            <a:avLst/>
          </a:prstGeom>
          <a:noFill/>
        </p:spPr>
        <p:txBody>
          <a:bodyPr wrap="none" rtlCol="0">
            <a:spAutoFit/>
          </a:bodyPr>
          <a:lstStyle/>
          <a:p>
            <a:r>
              <a:rPr lang="en-US" dirty="0" smtClean="0"/>
              <a:t>An </a:t>
            </a:r>
            <a:r>
              <a:rPr lang="en-US" b="1" u="sng" dirty="0" smtClean="0"/>
              <a:t>a priori</a:t>
            </a:r>
            <a:r>
              <a:rPr lang="en-US" dirty="0" smtClean="0"/>
              <a:t> argument is one whose premises are all a priori.</a:t>
            </a:r>
          </a:p>
        </p:txBody>
      </p:sp>
    </p:spTree>
    <p:extLst>
      <p:ext uri="{BB962C8B-B14F-4D97-AF65-F5344CB8AC3E}">
        <p14:creationId xmlns:p14="http://schemas.microsoft.com/office/powerpoint/2010/main" val="28655721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64341"/>
            <a:ext cx="8178800" cy="2031325"/>
          </a:xfrm>
          <a:prstGeom prst="rect">
            <a:avLst/>
          </a:prstGeom>
        </p:spPr>
        <p:txBody>
          <a:bodyPr wrap="square">
            <a:spAutoFit/>
          </a:bodyPr>
          <a:lstStyle/>
          <a:p>
            <a:r>
              <a:rPr lang="en-US" dirty="0"/>
              <a:t>“… suppose I found a watch on </a:t>
            </a:r>
            <a:r>
              <a:rPr lang="en-US" dirty="0" smtClean="0"/>
              <a:t>the ground</a:t>
            </a:r>
            <a:r>
              <a:rPr lang="en-US" dirty="0"/>
              <a:t>, and it should be </a:t>
            </a:r>
            <a:r>
              <a:rPr lang="en-US" dirty="0" smtClean="0"/>
              <a:t>enquire how </a:t>
            </a:r>
            <a:r>
              <a:rPr lang="en-US" dirty="0"/>
              <a:t>it happened to be in that place</a:t>
            </a:r>
            <a:r>
              <a:rPr lang="en-US" dirty="0" smtClean="0"/>
              <a:t>, I </a:t>
            </a:r>
            <a:r>
              <a:rPr lang="en-US" dirty="0"/>
              <a:t>should hardly think of the </a:t>
            </a:r>
            <a:r>
              <a:rPr lang="en-US" dirty="0" smtClean="0"/>
              <a:t>answer… </a:t>
            </a:r>
            <a:r>
              <a:rPr lang="en-US" dirty="0"/>
              <a:t>that the watch had always </a:t>
            </a:r>
            <a:r>
              <a:rPr lang="en-US" dirty="0" smtClean="0"/>
              <a:t>been there</a:t>
            </a:r>
            <a:r>
              <a:rPr lang="en-US" dirty="0"/>
              <a:t>. Yet why not? … For </a:t>
            </a:r>
            <a:r>
              <a:rPr lang="en-US" dirty="0" smtClean="0"/>
              <a:t>this reason</a:t>
            </a:r>
            <a:r>
              <a:rPr lang="en-US" dirty="0"/>
              <a:t>: … when </a:t>
            </a:r>
            <a:r>
              <a:rPr lang="en-US" dirty="0" smtClean="0"/>
              <a:t>we come </a:t>
            </a:r>
            <a:r>
              <a:rPr lang="en-US" dirty="0"/>
              <a:t>to </a:t>
            </a:r>
            <a:r>
              <a:rPr lang="en-US" dirty="0" smtClean="0"/>
              <a:t>inspect the </a:t>
            </a:r>
            <a:r>
              <a:rPr lang="en-US" dirty="0"/>
              <a:t>watch, we perceive … that </a:t>
            </a:r>
            <a:r>
              <a:rPr lang="en-US" dirty="0" smtClean="0"/>
              <a:t>its several </a:t>
            </a:r>
            <a:r>
              <a:rPr lang="en-US" dirty="0"/>
              <a:t>parts are put together </a:t>
            </a:r>
            <a:r>
              <a:rPr lang="en-US" dirty="0" smtClean="0"/>
              <a:t>and framed </a:t>
            </a:r>
            <a:r>
              <a:rPr lang="en-US" dirty="0"/>
              <a:t>for a purpose … that </a:t>
            </a:r>
            <a:r>
              <a:rPr lang="en-US" dirty="0">
                <a:solidFill>
                  <a:srgbClr val="FF0000"/>
                </a:solidFill>
              </a:rPr>
              <a:t>if </a:t>
            </a:r>
            <a:r>
              <a:rPr lang="en-US" dirty="0" smtClean="0">
                <a:solidFill>
                  <a:srgbClr val="FF0000"/>
                </a:solidFill>
              </a:rPr>
              <a:t>the several </a:t>
            </a:r>
            <a:r>
              <a:rPr lang="en-US" dirty="0">
                <a:solidFill>
                  <a:srgbClr val="FF0000"/>
                </a:solidFill>
              </a:rPr>
              <a:t>parts had been </a:t>
            </a:r>
            <a:r>
              <a:rPr lang="en-US" dirty="0" smtClean="0">
                <a:solidFill>
                  <a:srgbClr val="FF0000"/>
                </a:solidFill>
              </a:rPr>
              <a:t>differently shaped </a:t>
            </a:r>
            <a:r>
              <a:rPr lang="en-US" dirty="0">
                <a:solidFill>
                  <a:srgbClr val="FF0000"/>
                </a:solidFill>
              </a:rPr>
              <a:t>from what they are … </a:t>
            </a:r>
            <a:r>
              <a:rPr lang="en-US" dirty="0" smtClean="0">
                <a:solidFill>
                  <a:srgbClr val="FF0000"/>
                </a:solidFill>
              </a:rPr>
              <a:t>no motion </a:t>
            </a:r>
            <a:r>
              <a:rPr lang="en-US" dirty="0">
                <a:solidFill>
                  <a:srgbClr val="FF0000"/>
                </a:solidFill>
              </a:rPr>
              <a:t>at all would have </a:t>
            </a:r>
            <a:r>
              <a:rPr lang="en-US" dirty="0" smtClean="0">
                <a:solidFill>
                  <a:srgbClr val="FF0000"/>
                </a:solidFill>
              </a:rPr>
              <a:t>been carried </a:t>
            </a:r>
            <a:r>
              <a:rPr lang="en-US" dirty="0">
                <a:solidFill>
                  <a:srgbClr val="FF0000"/>
                </a:solidFill>
              </a:rPr>
              <a:t>on in the machine</a:t>
            </a:r>
            <a:r>
              <a:rPr lang="en-US" dirty="0"/>
              <a:t> …”</a:t>
            </a:r>
          </a:p>
        </p:txBody>
      </p:sp>
      <p:sp>
        <p:nvSpPr>
          <p:cNvPr id="3" name="TextBox 2"/>
          <p:cNvSpPr txBox="1"/>
          <p:nvPr/>
        </p:nvSpPr>
        <p:spPr>
          <a:xfrm>
            <a:off x="749300" y="30226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Tree>
    <p:extLst>
      <p:ext uri="{BB962C8B-B14F-4D97-AF65-F5344CB8AC3E}">
        <p14:creationId xmlns:p14="http://schemas.microsoft.com/office/powerpoint/2010/main" val="15160766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369332"/>
          </a:xfrm>
          <a:prstGeom prst="rect">
            <a:avLst/>
          </a:prstGeom>
          <a:noFill/>
        </p:spPr>
        <p:txBody>
          <a:bodyPr wrap="square" rtlCol="0">
            <a:spAutoFit/>
          </a:bodyPr>
          <a:lstStyle/>
          <a:p>
            <a:r>
              <a:rPr lang="en-US" dirty="0" smtClean="0"/>
              <a:t>P1. Many things in nature, like the human eye, have the marks of design.</a:t>
            </a:r>
          </a:p>
        </p:txBody>
      </p:sp>
    </p:spTree>
    <p:extLst>
      <p:ext uri="{BB962C8B-B14F-4D97-AF65-F5344CB8AC3E}">
        <p14:creationId xmlns:p14="http://schemas.microsoft.com/office/powerpoint/2010/main" val="25770874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1200329"/>
          </a:xfrm>
          <a:prstGeom prst="rect">
            <a:avLst/>
          </a:prstGeom>
          <a:noFill/>
        </p:spPr>
        <p:txBody>
          <a:bodyPr wrap="square" rtlCol="0">
            <a:spAutoFit/>
          </a:bodyPr>
          <a:lstStyle/>
          <a:p>
            <a:r>
              <a:rPr lang="en-US" dirty="0" smtClean="0"/>
              <a:t>P1. Many things in nature, like the human eye, have the marks of design.</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p>
        </p:txBody>
      </p:sp>
    </p:spTree>
    <p:extLst>
      <p:ext uri="{BB962C8B-B14F-4D97-AF65-F5344CB8AC3E}">
        <p14:creationId xmlns:p14="http://schemas.microsoft.com/office/powerpoint/2010/main" val="42610183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1477328"/>
          </a:xfrm>
          <a:prstGeom prst="rect">
            <a:avLst/>
          </a:prstGeom>
          <a:noFill/>
        </p:spPr>
        <p:txBody>
          <a:bodyPr wrap="square" rtlCol="0">
            <a:spAutoFit/>
          </a:bodyPr>
          <a:lstStyle/>
          <a:p>
            <a:r>
              <a:rPr lang="en-US" dirty="0" smtClean="0"/>
              <a:t>P1. Many things in nature, like the human eye, have the marks of design.</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or 	produced by some random natural process(</a:t>
            </a:r>
            <a:r>
              <a:rPr lang="en-US" dirty="0" err="1" smtClean="0"/>
              <a:t>es</a:t>
            </a:r>
            <a:r>
              <a:rPr lang="en-US" dirty="0" smtClean="0"/>
              <a:t>). </a:t>
            </a:r>
          </a:p>
        </p:txBody>
      </p:sp>
    </p:spTree>
    <p:extLst>
      <p:ext uri="{BB962C8B-B14F-4D97-AF65-F5344CB8AC3E}">
        <p14:creationId xmlns:p14="http://schemas.microsoft.com/office/powerpoint/2010/main" val="31095793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2308324"/>
          </a:xfrm>
          <a:prstGeom prst="rect">
            <a:avLst/>
          </a:prstGeom>
          <a:noFill/>
        </p:spPr>
        <p:txBody>
          <a:bodyPr wrap="square" rtlCol="0">
            <a:spAutoFit/>
          </a:bodyPr>
          <a:lstStyle/>
          <a:p>
            <a:r>
              <a:rPr lang="en-US" dirty="0" smtClean="0"/>
              <a:t>P1. Many things in nature, like the human eye, have the marks of design.</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p:txBody>
      </p:sp>
    </p:spTree>
    <p:extLst>
      <p:ext uri="{BB962C8B-B14F-4D97-AF65-F5344CB8AC3E}">
        <p14:creationId xmlns:p14="http://schemas.microsoft.com/office/powerpoint/2010/main" val="20053452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2862323"/>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a:t>
            </a:r>
            <a:endParaRPr lang="en-US" dirty="0"/>
          </a:p>
        </p:txBody>
      </p:sp>
      <p:cxnSp>
        <p:nvCxnSpPr>
          <p:cNvPr id="6" name="Straight Connector 5"/>
          <p:cNvCxnSpPr/>
          <p:nvPr/>
        </p:nvCxnSpPr>
        <p:spPr>
          <a:xfrm>
            <a:off x="304800" y="4394200"/>
            <a:ext cx="85344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99442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2862323"/>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a:t>
            </a:r>
            <a:endParaRPr lang="en-US" dirty="0"/>
          </a:p>
        </p:txBody>
      </p:sp>
      <p:cxnSp>
        <p:nvCxnSpPr>
          <p:cNvPr id="6" name="Straight Connector 5"/>
          <p:cNvCxnSpPr/>
          <p:nvPr/>
        </p:nvCxnSpPr>
        <p:spPr>
          <a:xfrm>
            <a:off x="304800" y="43942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457200" y="5664200"/>
            <a:ext cx="8089900" cy="646331"/>
          </a:xfrm>
          <a:prstGeom prst="rect">
            <a:avLst/>
          </a:prstGeom>
          <a:noFill/>
        </p:spPr>
        <p:txBody>
          <a:bodyPr wrap="square" rtlCol="0">
            <a:spAutoFit/>
          </a:bodyPr>
          <a:lstStyle/>
          <a:p>
            <a:r>
              <a:rPr lang="en-US" dirty="0" smtClean="0"/>
              <a:t>Presumably, Paley (like Aquinas) doesn’t mean to establish the result that humans (or some finite creatures) created some stuff. </a:t>
            </a:r>
            <a:endParaRPr lang="en-US" dirty="0"/>
          </a:p>
        </p:txBody>
      </p:sp>
    </p:spTree>
    <p:extLst>
      <p:ext uri="{BB962C8B-B14F-4D97-AF65-F5344CB8AC3E}">
        <p14:creationId xmlns:p14="http://schemas.microsoft.com/office/powerpoint/2010/main" val="33656226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3416320"/>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 </a:t>
            </a:r>
            <a:r>
              <a:rPr lang="en-US" b="1" dirty="0" smtClean="0">
                <a:solidFill>
                  <a:srgbClr val="FF0000"/>
                </a:solidFill>
              </a:rPr>
              <a:t>(and were not created by humans or any other finite creatures)</a:t>
            </a:r>
            <a:r>
              <a:rPr lang="en-US" dirty="0" smtClean="0"/>
              <a:t>.</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a:t>
            </a:r>
            <a:r>
              <a:rPr lang="en-US" b="1" dirty="0" smtClean="0">
                <a:solidFill>
                  <a:srgbClr val="FF0000"/>
                </a:solidFill>
              </a:rPr>
              <a:t>(that was not human or a finite creature)</a:t>
            </a:r>
            <a:r>
              <a:rPr lang="en-US" dirty="0" smtClean="0">
                <a:solidFill>
                  <a:srgbClr val="FF0000"/>
                </a:solidFill>
              </a:rPr>
              <a:t> </a:t>
            </a:r>
            <a:r>
              <a:rPr lang="en-US" dirty="0" smtClean="0"/>
              <a:t>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a:t>
            </a:r>
            <a:r>
              <a:rPr lang="en-US" b="1" dirty="0" smtClean="0">
                <a:solidFill>
                  <a:srgbClr val="FF0000"/>
                </a:solidFill>
              </a:rPr>
              <a:t>(that was not human or a finite creature)</a:t>
            </a:r>
            <a:r>
              <a:rPr lang="en-US" dirty="0"/>
              <a:t>.</a:t>
            </a:r>
          </a:p>
        </p:txBody>
      </p:sp>
      <p:cxnSp>
        <p:nvCxnSpPr>
          <p:cNvPr id="6" name="Straight Connector 5"/>
          <p:cNvCxnSpPr/>
          <p:nvPr/>
        </p:nvCxnSpPr>
        <p:spPr>
          <a:xfrm>
            <a:off x="215900" y="4953000"/>
            <a:ext cx="85344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27258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3416320"/>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 (and were not created by humans or any other finite creatures).</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(that was not human or a finite creature)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(that was not human or a finite creature)</a:t>
            </a:r>
            <a:r>
              <a:rPr lang="en-US" dirty="0"/>
              <a:t>.</a:t>
            </a:r>
          </a:p>
        </p:txBody>
      </p:sp>
      <p:cxnSp>
        <p:nvCxnSpPr>
          <p:cNvPr id="6" name="Straight Connector 5"/>
          <p:cNvCxnSpPr/>
          <p:nvPr/>
        </p:nvCxnSpPr>
        <p:spPr>
          <a:xfrm>
            <a:off x="215900" y="4953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838200" y="6025634"/>
            <a:ext cx="7609062" cy="369332"/>
          </a:xfrm>
          <a:prstGeom prst="rect">
            <a:avLst/>
          </a:prstGeom>
          <a:noFill/>
        </p:spPr>
        <p:txBody>
          <a:bodyPr wrap="none" rtlCol="0">
            <a:spAutoFit/>
          </a:bodyPr>
          <a:lstStyle/>
          <a:p>
            <a:r>
              <a:rPr lang="en-US" dirty="0" smtClean="0"/>
              <a:t>This is a clearly valid argument. What do you think about its soundness?</a:t>
            </a:r>
            <a:endParaRPr lang="en-US" dirty="0"/>
          </a:p>
        </p:txBody>
      </p:sp>
    </p:spTree>
    <p:extLst>
      <p:ext uri="{BB962C8B-B14F-4D97-AF65-F5344CB8AC3E}">
        <p14:creationId xmlns:p14="http://schemas.microsoft.com/office/powerpoint/2010/main" val="13033741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3416320"/>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 (and were not created by humans or any other finite creatures).</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(that was not human or a finite creature)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(that was not human or a finite creature)</a:t>
            </a:r>
            <a:r>
              <a:rPr lang="en-US" dirty="0"/>
              <a:t>.</a:t>
            </a:r>
          </a:p>
        </p:txBody>
      </p:sp>
      <p:cxnSp>
        <p:nvCxnSpPr>
          <p:cNvPr id="6" name="Straight Connector 5"/>
          <p:cNvCxnSpPr/>
          <p:nvPr/>
        </p:nvCxnSpPr>
        <p:spPr>
          <a:xfrm>
            <a:off x="215900" y="4953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838200" y="6025634"/>
            <a:ext cx="7609062" cy="369332"/>
          </a:xfrm>
          <a:prstGeom prst="rect">
            <a:avLst/>
          </a:prstGeom>
          <a:noFill/>
        </p:spPr>
        <p:txBody>
          <a:bodyPr wrap="none" rtlCol="0">
            <a:spAutoFit/>
          </a:bodyPr>
          <a:lstStyle/>
          <a:p>
            <a:r>
              <a:rPr lang="en-US" dirty="0" smtClean="0"/>
              <a:t>This is a clearly valid argument. What do you think about its soundness?</a:t>
            </a:r>
            <a:endParaRPr lang="en-US" dirty="0"/>
          </a:p>
        </p:txBody>
      </p:sp>
    </p:spTree>
    <p:extLst>
      <p:ext uri="{BB962C8B-B14F-4D97-AF65-F5344CB8AC3E}">
        <p14:creationId xmlns:p14="http://schemas.microsoft.com/office/powerpoint/2010/main" val="1645326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667001"/>
            <a:ext cx="7772400" cy="719081"/>
          </a:xfrm>
        </p:spPr>
        <p:txBody>
          <a:bodyPr/>
          <a:lstStyle/>
          <a:p>
            <a:r>
              <a:rPr lang="en-US" sz="5400" dirty="0" smtClean="0"/>
              <a:t>Arguments for the Existence of God</a:t>
            </a:r>
            <a:endParaRPr lang="en-US" sz="5400" dirty="0"/>
          </a:p>
        </p:txBody>
      </p:sp>
      <p:sp>
        <p:nvSpPr>
          <p:cNvPr id="2" name="Subtitle 1"/>
          <p:cNvSpPr>
            <a:spLocks noGrp="1"/>
          </p:cNvSpPr>
          <p:nvPr>
            <p:ph type="subTitle" idx="1"/>
          </p:nvPr>
        </p:nvSpPr>
        <p:spPr>
          <a:xfrm>
            <a:off x="1371600" y="3751023"/>
            <a:ext cx="6400800" cy="538104"/>
          </a:xfrm>
        </p:spPr>
        <p:txBody>
          <a:bodyPr/>
          <a:lstStyle/>
          <a:p>
            <a:r>
              <a:rPr lang="en-US" dirty="0" smtClean="0"/>
              <a:t>Part II: A Posteriori Arguments</a:t>
            </a:r>
            <a:endParaRPr lang="en-US" dirty="0"/>
          </a:p>
        </p:txBody>
      </p:sp>
      <p:sp>
        <p:nvSpPr>
          <p:cNvPr id="4" name="TextBox 3"/>
          <p:cNvSpPr txBox="1"/>
          <p:nvPr/>
        </p:nvSpPr>
        <p:spPr>
          <a:xfrm>
            <a:off x="1371600" y="4533900"/>
            <a:ext cx="6879595" cy="369332"/>
          </a:xfrm>
          <a:prstGeom prst="rect">
            <a:avLst/>
          </a:prstGeom>
          <a:noFill/>
        </p:spPr>
        <p:txBody>
          <a:bodyPr wrap="none" rtlCol="0">
            <a:spAutoFit/>
          </a:bodyPr>
          <a:lstStyle/>
          <a:p>
            <a:r>
              <a:rPr lang="en-US" dirty="0" smtClean="0"/>
              <a:t>Recall the distinction between </a:t>
            </a:r>
            <a:r>
              <a:rPr lang="en-US" i="1" dirty="0" smtClean="0"/>
              <a:t>a priori </a:t>
            </a:r>
            <a:r>
              <a:rPr lang="en-US" dirty="0" smtClean="0"/>
              <a:t>and </a:t>
            </a:r>
            <a:r>
              <a:rPr lang="en-US" i="1" dirty="0" smtClean="0"/>
              <a:t>a posteriori </a:t>
            </a:r>
            <a:r>
              <a:rPr lang="en-US" dirty="0" smtClean="0"/>
              <a:t>propositions. </a:t>
            </a:r>
            <a:endParaRPr lang="en-US" dirty="0"/>
          </a:p>
        </p:txBody>
      </p:sp>
      <p:sp>
        <p:nvSpPr>
          <p:cNvPr id="5" name="TextBox 4"/>
          <p:cNvSpPr txBox="1"/>
          <p:nvPr/>
        </p:nvSpPr>
        <p:spPr>
          <a:xfrm>
            <a:off x="533400" y="5308600"/>
            <a:ext cx="6286171" cy="646331"/>
          </a:xfrm>
          <a:prstGeom prst="rect">
            <a:avLst/>
          </a:prstGeom>
          <a:noFill/>
        </p:spPr>
        <p:txBody>
          <a:bodyPr wrap="none" rtlCol="0">
            <a:spAutoFit/>
          </a:bodyPr>
          <a:lstStyle/>
          <a:p>
            <a:r>
              <a:rPr lang="en-US" dirty="0" smtClean="0"/>
              <a:t>An </a:t>
            </a:r>
            <a:r>
              <a:rPr lang="en-US" b="1" u="sng" dirty="0" smtClean="0"/>
              <a:t>a priori</a:t>
            </a:r>
            <a:r>
              <a:rPr lang="en-US" dirty="0" smtClean="0"/>
              <a:t> argument is one whose premises are all a priori.</a:t>
            </a:r>
          </a:p>
          <a:p>
            <a:r>
              <a:rPr lang="en-US" dirty="0" smtClean="0"/>
              <a:t>An </a:t>
            </a:r>
            <a:r>
              <a:rPr lang="en-US" b="1" u="sng" dirty="0" smtClean="0"/>
              <a:t>a posteriori</a:t>
            </a:r>
            <a:r>
              <a:rPr lang="en-US" dirty="0" smtClean="0"/>
              <a:t> argument is one that is not a priori.</a:t>
            </a:r>
          </a:p>
        </p:txBody>
      </p:sp>
    </p:spTree>
    <p:extLst>
      <p:ext uri="{BB962C8B-B14F-4D97-AF65-F5344CB8AC3E}">
        <p14:creationId xmlns:p14="http://schemas.microsoft.com/office/powerpoint/2010/main" val="251415578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368300"/>
            <a:ext cx="7505700" cy="923330"/>
          </a:xfrm>
          <a:prstGeom prst="rect">
            <a:avLst/>
          </a:prstGeom>
          <a:noFill/>
        </p:spPr>
        <p:txBody>
          <a:bodyPr wrap="square" rtlCol="0">
            <a:spAutoFit/>
          </a:bodyPr>
          <a:lstStyle/>
          <a:p>
            <a:r>
              <a:rPr lang="en-US" dirty="0" smtClean="0"/>
              <a:t>Let’s say that an object exhibits </a:t>
            </a:r>
            <a:r>
              <a:rPr lang="en-US" b="1" u="sng" dirty="0" smtClean="0"/>
              <a:t>marks of design</a:t>
            </a:r>
            <a:r>
              <a:rPr lang="en-US" dirty="0"/>
              <a:t> </a:t>
            </a:r>
            <a:r>
              <a:rPr lang="en-US" dirty="0" smtClean="0"/>
              <a:t>just in case its parts are finely-tuned to serve some end, i.e. if the parts were changed ever so slightly, then it would not be possible for the object to achieve that end. </a:t>
            </a:r>
          </a:p>
        </p:txBody>
      </p:sp>
      <p:sp>
        <p:nvSpPr>
          <p:cNvPr id="3" name="TextBox 2"/>
          <p:cNvSpPr txBox="1"/>
          <p:nvPr/>
        </p:nvSpPr>
        <p:spPr>
          <a:xfrm>
            <a:off x="800100" y="1574800"/>
            <a:ext cx="5215640" cy="369332"/>
          </a:xfrm>
          <a:prstGeom prst="rect">
            <a:avLst/>
          </a:prstGeom>
          <a:noFill/>
        </p:spPr>
        <p:txBody>
          <a:bodyPr wrap="none" rtlCol="0">
            <a:spAutoFit/>
          </a:bodyPr>
          <a:lstStyle/>
          <a:p>
            <a:r>
              <a:rPr lang="en-US" dirty="0" smtClean="0"/>
              <a:t>Then we can represent Paley’s argument like this:</a:t>
            </a:r>
            <a:endParaRPr lang="en-US" dirty="0"/>
          </a:p>
        </p:txBody>
      </p:sp>
      <p:sp>
        <p:nvSpPr>
          <p:cNvPr id="4" name="TextBox 3"/>
          <p:cNvSpPr txBox="1"/>
          <p:nvPr/>
        </p:nvSpPr>
        <p:spPr>
          <a:xfrm>
            <a:off x="215900" y="2282735"/>
            <a:ext cx="8724900" cy="3416320"/>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 (and were not created by humans or any other finite creatures).</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(that was not human or a finite creature) or produced by some random natural process(</a:t>
            </a:r>
            <a:r>
              <a:rPr lang="en-US" dirty="0" err="1" smtClean="0"/>
              <a:t>es</a:t>
            </a:r>
            <a:r>
              <a:rPr lang="en-US" dirty="0" smtClean="0"/>
              <a:t>). </a:t>
            </a:r>
          </a:p>
          <a:p>
            <a:r>
              <a:rPr lang="en-US" b="1" dirty="0" smtClean="0">
                <a:solidFill>
                  <a:srgbClr val="FF0000"/>
                </a:solidFill>
              </a:rPr>
              <a:t>P3. It is highly unlikely that random natural processes produce things with the marks of design. </a:t>
            </a:r>
          </a:p>
          <a:p>
            <a:endParaRPr lang="en-US" dirty="0"/>
          </a:p>
          <a:p>
            <a:r>
              <a:rPr lang="en-US" dirty="0" smtClean="0"/>
              <a:t>C. It is highly likely that many things in nature were created by an intelligent designer (that was not human or a finite creature)</a:t>
            </a:r>
            <a:r>
              <a:rPr lang="en-US" dirty="0"/>
              <a:t>.</a:t>
            </a:r>
          </a:p>
        </p:txBody>
      </p:sp>
      <p:cxnSp>
        <p:nvCxnSpPr>
          <p:cNvPr id="6" name="Straight Connector 5"/>
          <p:cNvCxnSpPr/>
          <p:nvPr/>
        </p:nvCxnSpPr>
        <p:spPr>
          <a:xfrm>
            <a:off x="215900" y="4953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73100" y="5936734"/>
            <a:ext cx="7912100" cy="646331"/>
          </a:xfrm>
          <a:prstGeom prst="rect">
            <a:avLst/>
          </a:prstGeom>
          <a:noFill/>
        </p:spPr>
        <p:txBody>
          <a:bodyPr wrap="square" rtlCol="0">
            <a:spAutoFit/>
          </a:bodyPr>
          <a:lstStyle/>
          <a:p>
            <a:r>
              <a:rPr lang="en-US" i="1" dirty="0" smtClean="0"/>
              <a:t>Indeed—on standard models, evolution by natural selection is a random natural process that produces things with the marks of design. </a:t>
            </a:r>
            <a:endParaRPr lang="en-US" i="1" dirty="0"/>
          </a:p>
        </p:txBody>
      </p:sp>
    </p:spTree>
    <p:extLst>
      <p:ext uri="{BB962C8B-B14F-4D97-AF65-F5344CB8AC3E}">
        <p14:creationId xmlns:p14="http://schemas.microsoft.com/office/powerpoint/2010/main" val="23233072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78_Darwin_photo_by_Leonard_from_Woodall_1884_-_cropped_grayed_partially_cleane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952" y="754126"/>
            <a:ext cx="1750005" cy="2204974"/>
          </a:xfrm>
          <a:prstGeom prst="rect">
            <a:avLst/>
          </a:prstGeom>
        </p:spPr>
      </p:pic>
      <p:sp>
        <p:nvSpPr>
          <p:cNvPr id="3" name="TextBox 2"/>
          <p:cNvSpPr txBox="1"/>
          <p:nvPr/>
        </p:nvSpPr>
        <p:spPr>
          <a:xfrm>
            <a:off x="250952" y="250952"/>
            <a:ext cx="1801845" cy="369332"/>
          </a:xfrm>
          <a:prstGeom prst="rect">
            <a:avLst/>
          </a:prstGeom>
          <a:noFill/>
        </p:spPr>
        <p:txBody>
          <a:bodyPr wrap="none" rtlCol="0">
            <a:spAutoFit/>
          </a:bodyPr>
          <a:lstStyle/>
          <a:p>
            <a:r>
              <a:rPr lang="en-US" dirty="0" smtClean="0"/>
              <a:t>Charles Darwin</a:t>
            </a:r>
            <a:endParaRPr lang="en-US" dirty="0"/>
          </a:p>
        </p:txBody>
      </p:sp>
      <p:sp>
        <p:nvSpPr>
          <p:cNvPr id="4" name="TextBox 3"/>
          <p:cNvSpPr txBox="1"/>
          <p:nvPr/>
        </p:nvSpPr>
        <p:spPr>
          <a:xfrm>
            <a:off x="508000" y="2991366"/>
            <a:ext cx="1338603" cy="369332"/>
          </a:xfrm>
          <a:prstGeom prst="rect">
            <a:avLst/>
          </a:prstGeom>
          <a:noFill/>
        </p:spPr>
        <p:txBody>
          <a:bodyPr wrap="none" rtlCol="0">
            <a:spAutoFit/>
          </a:bodyPr>
          <a:lstStyle/>
          <a:p>
            <a:r>
              <a:rPr lang="en-US" dirty="0" smtClean="0"/>
              <a:t>(1809-1882)</a:t>
            </a:r>
            <a:endParaRPr lang="en-US" dirty="0"/>
          </a:p>
        </p:txBody>
      </p:sp>
      <p:sp>
        <p:nvSpPr>
          <p:cNvPr id="5" name="Rectangle 4"/>
          <p:cNvSpPr/>
          <p:nvPr/>
        </p:nvSpPr>
        <p:spPr>
          <a:xfrm>
            <a:off x="2286000" y="360426"/>
            <a:ext cx="6438900" cy="4247317"/>
          </a:xfrm>
          <a:prstGeom prst="rect">
            <a:avLst/>
          </a:prstGeom>
        </p:spPr>
        <p:txBody>
          <a:bodyPr wrap="square">
            <a:spAutoFit/>
          </a:bodyPr>
          <a:lstStyle/>
          <a:p>
            <a:r>
              <a:rPr lang="en-US" dirty="0"/>
              <a:t>“It is scarcely possible to </a:t>
            </a:r>
            <a:r>
              <a:rPr lang="en-US" dirty="0" smtClean="0"/>
              <a:t>avoid comparing </a:t>
            </a:r>
            <a:r>
              <a:rPr lang="en-US" dirty="0"/>
              <a:t>the eye with a</a:t>
            </a:r>
          </a:p>
          <a:p>
            <a:r>
              <a:rPr lang="en-US" dirty="0"/>
              <a:t>telescope. We know that </a:t>
            </a:r>
            <a:r>
              <a:rPr lang="en-US" dirty="0" smtClean="0"/>
              <a:t>this instrument </a:t>
            </a:r>
            <a:r>
              <a:rPr lang="en-US" dirty="0"/>
              <a:t>has been perfected</a:t>
            </a:r>
          </a:p>
          <a:p>
            <a:r>
              <a:rPr lang="en-US" dirty="0"/>
              <a:t>by the long-continued efforts </a:t>
            </a:r>
            <a:r>
              <a:rPr lang="en-US" dirty="0" smtClean="0"/>
              <a:t>of the </a:t>
            </a:r>
            <a:r>
              <a:rPr lang="en-US" dirty="0"/>
              <a:t>highest human intellects;</a:t>
            </a:r>
          </a:p>
          <a:p>
            <a:r>
              <a:rPr lang="en-US" dirty="0"/>
              <a:t>and we naturally infer that </a:t>
            </a:r>
            <a:r>
              <a:rPr lang="en-US" dirty="0" smtClean="0"/>
              <a:t>the eye </a:t>
            </a:r>
            <a:r>
              <a:rPr lang="en-US" dirty="0"/>
              <a:t>has ben formed by a</a:t>
            </a:r>
          </a:p>
          <a:p>
            <a:r>
              <a:rPr lang="en-US" dirty="0"/>
              <a:t>somewhat analogous </a:t>
            </a:r>
            <a:r>
              <a:rPr lang="en-US" dirty="0" smtClean="0"/>
              <a:t>process. But </a:t>
            </a:r>
            <a:r>
              <a:rPr lang="en-US" dirty="0"/>
              <a:t>may not this inference be</a:t>
            </a:r>
          </a:p>
          <a:p>
            <a:r>
              <a:rPr lang="en-US" dirty="0"/>
              <a:t>presumptuous? Have we </a:t>
            </a:r>
            <a:r>
              <a:rPr lang="en-US" dirty="0" smtClean="0"/>
              <a:t>any right </a:t>
            </a:r>
            <a:r>
              <a:rPr lang="en-US" dirty="0"/>
              <a:t>to assume that the Creator</a:t>
            </a:r>
          </a:p>
          <a:p>
            <a:r>
              <a:rPr lang="en-US" dirty="0"/>
              <a:t>works by intellectual </a:t>
            </a:r>
            <a:r>
              <a:rPr lang="en-US" dirty="0" smtClean="0"/>
              <a:t>powers like </a:t>
            </a:r>
            <a:r>
              <a:rPr lang="en-US" dirty="0"/>
              <a:t>those of man? … In living</a:t>
            </a:r>
          </a:p>
          <a:p>
            <a:r>
              <a:rPr lang="en-US" dirty="0"/>
              <a:t>bodies, variation will cause </a:t>
            </a:r>
            <a:r>
              <a:rPr lang="en-US" dirty="0" smtClean="0"/>
              <a:t>the slight </a:t>
            </a:r>
            <a:r>
              <a:rPr lang="en-US" dirty="0"/>
              <a:t>alterations, generation</a:t>
            </a:r>
          </a:p>
          <a:p>
            <a:r>
              <a:rPr lang="en-US" dirty="0"/>
              <a:t>will multiply them </a:t>
            </a:r>
            <a:r>
              <a:rPr lang="en-US" dirty="0" smtClean="0"/>
              <a:t>almost infinitely</a:t>
            </a:r>
            <a:r>
              <a:rPr lang="en-US" dirty="0"/>
              <a:t>, and natural selection</a:t>
            </a:r>
          </a:p>
          <a:p>
            <a:r>
              <a:rPr lang="en-US" dirty="0"/>
              <a:t>will pick out with unerring </a:t>
            </a:r>
            <a:r>
              <a:rPr lang="en-US" dirty="0" smtClean="0"/>
              <a:t>skill each </a:t>
            </a:r>
            <a:r>
              <a:rPr lang="en-US" dirty="0"/>
              <a:t>improvement. Let this</a:t>
            </a:r>
          </a:p>
          <a:p>
            <a:r>
              <a:rPr lang="en-US" dirty="0"/>
              <a:t>process go on for millions </a:t>
            </a:r>
            <a:r>
              <a:rPr lang="en-US" dirty="0" smtClean="0"/>
              <a:t>of years</a:t>
            </a:r>
            <a:r>
              <a:rPr lang="en-US" dirty="0"/>
              <a:t>; and during each year on</a:t>
            </a:r>
          </a:p>
          <a:p>
            <a:r>
              <a:rPr lang="en-US" dirty="0"/>
              <a:t>millions of individuals of </a:t>
            </a:r>
            <a:r>
              <a:rPr lang="en-US" dirty="0" smtClean="0"/>
              <a:t>many kinds</a:t>
            </a:r>
            <a:r>
              <a:rPr lang="en-US" dirty="0"/>
              <a:t>; and may we not </a:t>
            </a:r>
            <a:r>
              <a:rPr lang="en-US" dirty="0" smtClean="0"/>
              <a:t>believe that </a:t>
            </a:r>
            <a:r>
              <a:rPr lang="en-US" dirty="0"/>
              <a:t>a living optical </a:t>
            </a:r>
            <a:r>
              <a:rPr lang="en-US" dirty="0" smtClean="0"/>
              <a:t>instrument might </a:t>
            </a:r>
            <a:r>
              <a:rPr lang="en-US" dirty="0"/>
              <a:t>thus be formed </a:t>
            </a:r>
            <a:r>
              <a:rPr lang="en-US" dirty="0" smtClean="0"/>
              <a:t>as superior </a:t>
            </a:r>
            <a:r>
              <a:rPr lang="en-US" dirty="0"/>
              <a:t>to one of glass, as </a:t>
            </a:r>
            <a:r>
              <a:rPr lang="en-US" dirty="0" smtClean="0"/>
              <a:t>the works </a:t>
            </a:r>
            <a:r>
              <a:rPr lang="en-US" dirty="0"/>
              <a:t>of the Creator are to</a:t>
            </a:r>
          </a:p>
          <a:p>
            <a:r>
              <a:rPr lang="en-US" dirty="0"/>
              <a:t>those of man?”</a:t>
            </a:r>
          </a:p>
        </p:txBody>
      </p:sp>
    </p:spTree>
    <p:extLst>
      <p:ext uri="{BB962C8B-B14F-4D97-AF65-F5344CB8AC3E}">
        <p14:creationId xmlns:p14="http://schemas.microsoft.com/office/powerpoint/2010/main" val="153815452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78_Darwin_photo_by_Leonard_from_Woodall_1884_-_cropped_grayed_partially_cleane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952" y="754126"/>
            <a:ext cx="1750005" cy="2204974"/>
          </a:xfrm>
          <a:prstGeom prst="rect">
            <a:avLst/>
          </a:prstGeom>
        </p:spPr>
      </p:pic>
      <p:sp>
        <p:nvSpPr>
          <p:cNvPr id="3" name="TextBox 2"/>
          <p:cNvSpPr txBox="1"/>
          <p:nvPr/>
        </p:nvSpPr>
        <p:spPr>
          <a:xfrm>
            <a:off x="250952" y="250952"/>
            <a:ext cx="1801845" cy="369332"/>
          </a:xfrm>
          <a:prstGeom prst="rect">
            <a:avLst/>
          </a:prstGeom>
          <a:noFill/>
        </p:spPr>
        <p:txBody>
          <a:bodyPr wrap="none" rtlCol="0">
            <a:spAutoFit/>
          </a:bodyPr>
          <a:lstStyle/>
          <a:p>
            <a:r>
              <a:rPr lang="en-US" dirty="0" smtClean="0"/>
              <a:t>Charles Darwin</a:t>
            </a:r>
            <a:endParaRPr lang="en-US" dirty="0"/>
          </a:p>
        </p:txBody>
      </p:sp>
      <p:sp>
        <p:nvSpPr>
          <p:cNvPr id="4" name="TextBox 3"/>
          <p:cNvSpPr txBox="1"/>
          <p:nvPr/>
        </p:nvSpPr>
        <p:spPr>
          <a:xfrm>
            <a:off x="508000" y="2991366"/>
            <a:ext cx="1338603" cy="369332"/>
          </a:xfrm>
          <a:prstGeom prst="rect">
            <a:avLst/>
          </a:prstGeom>
          <a:noFill/>
        </p:spPr>
        <p:txBody>
          <a:bodyPr wrap="none" rtlCol="0">
            <a:spAutoFit/>
          </a:bodyPr>
          <a:lstStyle/>
          <a:p>
            <a:r>
              <a:rPr lang="en-US" dirty="0" smtClean="0"/>
              <a:t>(1809-1882)</a:t>
            </a:r>
            <a:endParaRPr lang="en-US" dirty="0"/>
          </a:p>
        </p:txBody>
      </p:sp>
      <p:sp>
        <p:nvSpPr>
          <p:cNvPr id="5" name="Rectangle 4"/>
          <p:cNvSpPr/>
          <p:nvPr/>
        </p:nvSpPr>
        <p:spPr>
          <a:xfrm>
            <a:off x="2286000" y="360426"/>
            <a:ext cx="6438900" cy="923330"/>
          </a:xfrm>
          <a:prstGeom prst="rect">
            <a:avLst/>
          </a:prstGeom>
        </p:spPr>
        <p:txBody>
          <a:bodyPr wrap="square">
            <a:spAutoFit/>
          </a:bodyPr>
          <a:lstStyle/>
          <a:p>
            <a:r>
              <a:rPr lang="en-US" dirty="0" smtClean="0"/>
              <a:t>Evolution by natural selection seems to provide a strong reason for thinking that </a:t>
            </a:r>
            <a:r>
              <a:rPr lang="en-US" dirty="0" smtClean="0">
                <a:solidFill>
                  <a:srgbClr val="FF0000"/>
                </a:solidFill>
              </a:rPr>
              <a:t>Premise 3 </a:t>
            </a:r>
            <a:r>
              <a:rPr lang="en-US" dirty="0" smtClean="0"/>
              <a:t>of Paley’s argument from design is unsound. </a:t>
            </a:r>
            <a:endParaRPr lang="en-US" dirty="0"/>
          </a:p>
        </p:txBody>
      </p:sp>
      <p:sp>
        <p:nvSpPr>
          <p:cNvPr id="6" name="Rectangle 5"/>
          <p:cNvSpPr/>
          <p:nvPr/>
        </p:nvSpPr>
        <p:spPr>
          <a:xfrm>
            <a:off x="2286000" y="1616668"/>
            <a:ext cx="6680200" cy="646331"/>
          </a:xfrm>
          <a:prstGeom prst="rect">
            <a:avLst/>
          </a:prstGeom>
        </p:spPr>
        <p:txBody>
          <a:bodyPr wrap="square">
            <a:spAutoFit/>
          </a:bodyPr>
          <a:lstStyle/>
          <a:p>
            <a:r>
              <a:rPr lang="en-US" b="1" dirty="0">
                <a:solidFill>
                  <a:srgbClr val="FF0000"/>
                </a:solidFill>
              </a:rPr>
              <a:t>P3. It is highly unlikely that random natural processes produce things with the marks of design. </a:t>
            </a:r>
          </a:p>
        </p:txBody>
      </p:sp>
    </p:spTree>
    <p:extLst>
      <p:ext uri="{BB962C8B-B14F-4D97-AF65-F5344CB8AC3E}">
        <p14:creationId xmlns:p14="http://schemas.microsoft.com/office/powerpoint/2010/main" val="10534782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78_Darwin_photo_by_Leonard_from_Woodall_1884_-_cropped_grayed_partially_cleane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952" y="754126"/>
            <a:ext cx="1750005" cy="2204974"/>
          </a:xfrm>
          <a:prstGeom prst="rect">
            <a:avLst/>
          </a:prstGeom>
        </p:spPr>
      </p:pic>
      <p:sp>
        <p:nvSpPr>
          <p:cNvPr id="3" name="TextBox 2"/>
          <p:cNvSpPr txBox="1"/>
          <p:nvPr/>
        </p:nvSpPr>
        <p:spPr>
          <a:xfrm>
            <a:off x="250952" y="250952"/>
            <a:ext cx="1801845" cy="369332"/>
          </a:xfrm>
          <a:prstGeom prst="rect">
            <a:avLst/>
          </a:prstGeom>
          <a:noFill/>
        </p:spPr>
        <p:txBody>
          <a:bodyPr wrap="none" rtlCol="0">
            <a:spAutoFit/>
          </a:bodyPr>
          <a:lstStyle/>
          <a:p>
            <a:r>
              <a:rPr lang="en-US" dirty="0" smtClean="0"/>
              <a:t>Charles Darwin</a:t>
            </a:r>
            <a:endParaRPr lang="en-US" dirty="0"/>
          </a:p>
        </p:txBody>
      </p:sp>
      <p:sp>
        <p:nvSpPr>
          <p:cNvPr id="4" name="TextBox 3"/>
          <p:cNvSpPr txBox="1"/>
          <p:nvPr/>
        </p:nvSpPr>
        <p:spPr>
          <a:xfrm>
            <a:off x="508000" y="2991366"/>
            <a:ext cx="1338603" cy="369332"/>
          </a:xfrm>
          <a:prstGeom prst="rect">
            <a:avLst/>
          </a:prstGeom>
          <a:noFill/>
        </p:spPr>
        <p:txBody>
          <a:bodyPr wrap="none" rtlCol="0">
            <a:spAutoFit/>
          </a:bodyPr>
          <a:lstStyle/>
          <a:p>
            <a:r>
              <a:rPr lang="en-US" dirty="0" smtClean="0"/>
              <a:t>(1809-1882)</a:t>
            </a:r>
            <a:endParaRPr lang="en-US" dirty="0"/>
          </a:p>
        </p:txBody>
      </p:sp>
      <p:sp>
        <p:nvSpPr>
          <p:cNvPr id="5" name="Rectangle 4"/>
          <p:cNvSpPr/>
          <p:nvPr/>
        </p:nvSpPr>
        <p:spPr>
          <a:xfrm>
            <a:off x="2286000" y="360426"/>
            <a:ext cx="6438900" cy="923330"/>
          </a:xfrm>
          <a:prstGeom prst="rect">
            <a:avLst/>
          </a:prstGeom>
        </p:spPr>
        <p:txBody>
          <a:bodyPr wrap="square">
            <a:spAutoFit/>
          </a:bodyPr>
          <a:lstStyle/>
          <a:p>
            <a:r>
              <a:rPr lang="en-US" dirty="0" smtClean="0"/>
              <a:t>Evolution by natural selection seems to provide a strong reason for thinking that </a:t>
            </a:r>
            <a:r>
              <a:rPr lang="en-US" dirty="0" smtClean="0">
                <a:solidFill>
                  <a:srgbClr val="FF0000"/>
                </a:solidFill>
              </a:rPr>
              <a:t>Premise 3 </a:t>
            </a:r>
            <a:r>
              <a:rPr lang="en-US" dirty="0" smtClean="0"/>
              <a:t>of Paley’s argument from design is unsound. </a:t>
            </a:r>
            <a:endParaRPr lang="en-US" dirty="0"/>
          </a:p>
        </p:txBody>
      </p:sp>
      <p:sp>
        <p:nvSpPr>
          <p:cNvPr id="6" name="Rectangle 5"/>
          <p:cNvSpPr/>
          <p:nvPr/>
        </p:nvSpPr>
        <p:spPr>
          <a:xfrm>
            <a:off x="2286000" y="1616668"/>
            <a:ext cx="6680200" cy="646331"/>
          </a:xfrm>
          <a:prstGeom prst="rect">
            <a:avLst/>
          </a:prstGeom>
        </p:spPr>
        <p:txBody>
          <a:bodyPr wrap="square">
            <a:spAutoFit/>
          </a:bodyPr>
          <a:lstStyle/>
          <a:p>
            <a:r>
              <a:rPr lang="en-US" b="1" dirty="0">
                <a:solidFill>
                  <a:srgbClr val="FF0000"/>
                </a:solidFill>
              </a:rPr>
              <a:t>P3. It is highly unlikely that random natural processes produce things with the marks of design. </a:t>
            </a:r>
          </a:p>
        </p:txBody>
      </p:sp>
      <p:sp>
        <p:nvSpPr>
          <p:cNvPr id="7" name="TextBox 6"/>
          <p:cNvSpPr txBox="1"/>
          <p:nvPr/>
        </p:nvSpPr>
        <p:spPr>
          <a:xfrm>
            <a:off x="2286000" y="2635934"/>
            <a:ext cx="6159500" cy="646331"/>
          </a:xfrm>
          <a:prstGeom prst="rect">
            <a:avLst/>
          </a:prstGeom>
          <a:noFill/>
        </p:spPr>
        <p:txBody>
          <a:bodyPr wrap="square" rtlCol="0">
            <a:spAutoFit/>
          </a:bodyPr>
          <a:lstStyle/>
          <a:p>
            <a:r>
              <a:rPr lang="en-US" dirty="0" smtClean="0"/>
              <a:t>On the contrary, random natural processes may produce things with the marks of design with some regularity. </a:t>
            </a:r>
            <a:endParaRPr lang="en-US" dirty="0"/>
          </a:p>
        </p:txBody>
      </p:sp>
      <p:sp>
        <p:nvSpPr>
          <p:cNvPr id="9" name="Rectangle 8"/>
          <p:cNvSpPr/>
          <p:nvPr/>
        </p:nvSpPr>
        <p:spPr>
          <a:xfrm>
            <a:off x="508000" y="4017327"/>
            <a:ext cx="7874000" cy="2308324"/>
          </a:xfrm>
          <a:prstGeom prst="rect">
            <a:avLst/>
          </a:prstGeom>
        </p:spPr>
        <p:txBody>
          <a:bodyPr wrap="square">
            <a:spAutoFit/>
          </a:bodyPr>
          <a:lstStyle/>
          <a:p>
            <a:r>
              <a:rPr lang="en-US" dirty="0"/>
              <a:t>“The old argument of design in nature, as given by Paley, which formerly seemed to me </a:t>
            </a:r>
            <a:r>
              <a:rPr lang="en-US" dirty="0" smtClean="0"/>
              <a:t>so conclusive</a:t>
            </a:r>
            <a:r>
              <a:rPr lang="en-US" dirty="0"/>
              <a:t>, fails, now that the law of natural selection had been discovered. We can </a:t>
            </a:r>
            <a:r>
              <a:rPr lang="en-US" dirty="0" smtClean="0"/>
              <a:t>no longer </a:t>
            </a:r>
            <a:r>
              <a:rPr lang="en-US" dirty="0"/>
              <a:t>argue that, for instance, the beautiful hinge of a bivalve shell must have been </a:t>
            </a:r>
            <a:r>
              <a:rPr lang="en-US" dirty="0" smtClean="0"/>
              <a:t>made by </a:t>
            </a:r>
            <a:r>
              <a:rPr lang="en-US" dirty="0"/>
              <a:t>an intelligent being, like the hinge of a door by man. There seems to be no more </a:t>
            </a:r>
            <a:r>
              <a:rPr lang="en-US" dirty="0" smtClean="0"/>
              <a:t>design in </a:t>
            </a:r>
            <a:r>
              <a:rPr lang="en-US" dirty="0"/>
              <a:t>the variability of organic beings and in the action of natural selection, than in the </a:t>
            </a:r>
            <a:r>
              <a:rPr lang="en-US" dirty="0" smtClean="0"/>
              <a:t>course which </a:t>
            </a:r>
            <a:r>
              <a:rPr lang="en-US" dirty="0"/>
              <a:t>the wind blows. Everything in nature is the result of fixed laws.”</a:t>
            </a:r>
          </a:p>
        </p:txBody>
      </p:sp>
      <p:sp>
        <p:nvSpPr>
          <p:cNvPr id="10" name="TextBox 9"/>
          <p:cNvSpPr txBox="1"/>
          <p:nvPr/>
        </p:nvSpPr>
        <p:spPr>
          <a:xfrm>
            <a:off x="838200" y="3587234"/>
            <a:ext cx="7015074" cy="369332"/>
          </a:xfrm>
          <a:prstGeom prst="rect">
            <a:avLst/>
          </a:prstGeom>
          <a:noFill/>
        </p:spPr>
        <p:txBody>
          <a:bodyPr wrap="none" rtlCol="0">
            <a:spAutoFit/>
          </a:bodyPr>
          <a:lstStyle/>
          <a:p>
            <a:r>
              <a:rPr lang="en-US" dirty="0" smtClean="0"/>
              <a:t>Darwin was aware of the philosophical implications of his findings:</a:t>
            </a:r>
            <a:endParaRPr lang="en-US" dirty="0"/>
          </a:p>
        </p:txBody>
      </p:sp>
    </p:spTree>
    <p:extLst>
      <p:ext uri="{BB962C8B-B14F-4D97-AF65-F5344CB8AC3E}">
        <p14:creationId xmlns:p14="http://schemas.microsoft.com/office/powerpoint/2010/main" val="216391995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200" y="457200"/>
            <a:ext cx="7880132" cy="923330"/>
          </a:xfrm>
          <a:prstGeom prst="rect">
            <a:avLst/>
          </a:prstGeom>
          <a:noFill/>
        </p:spPr>
        <p:txBody>
          <a:bodyPr wrap="none" rtlCol="0">
            <a:spAutoFit/>
          </a:bodyPr>
          <a:lstStyle/>
          <a:p>
            <a:r>
              <a:rPr lang="en-US" dirty="0" smtClean="0"/>
              <a:t>Now, very often, it is claimed that evolution proves that God does not exist. </a:t>
            </a:r>
          </a:p>
          <a:p>
            <a:endParaRPr lang="en-US" dirty="0"/>
          </a:p>
          <a:p>
            <a:r>
              <a:rPr lang="en-US" dirty="0" smtClean="0"/>
              <a:t>This conclusion is, of course, terribly exaggerated. </a:t>
            </a:r>
          </a:p>
        </p:txBody>
      </p:sp>
    </p:spTree>
    <p:extLst>
      <p:ext uri="{BB962C8B-B14F-4D97-AF65-F5344CB8AC3E}">
        <p14:creationId xmlns:p14="http://schemas.microsoft.com/office/powerpoint/2010/main" val="21495248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4201" y="457200"/>
            <a:ext cx="8394700" cy="2769989"/>
          </a:xfrm>
          <a:prstGeom prst="rect">
            <a:avLst/>
          </a:prstGeom>
          <a:noFill/>
        </p:spPr>
        <p:txBody>
          <a:bodyPr wrap="square" rtlCol="0">
            <a:spAutoFit/>
          </a:bodyPr>
          <a:lstStyle/>
          <a:p>
            <a:r>
              <a:rPr lang="en-US" dirty="0" smtClean="0"/>
              <a:t>Now, very often, it is claimed that evolution proves that God does not exist. </a:t>
            </a:r>
          </a:p>
          <a:p>
            <a:endParaRPr lang="en-US" dirty="0"/>
          </a:p>
          <a:p>
            <a:r>
              <a:rPr lang="en-US" dirty="0" smtClean="0"/>
              <a:t>This conclusion is, of course, terribly exaggerated.</a:t>
            </a:r>
          </a:p>
          <a:p>
            <a:endParaRPr lang="en-US" sz="2400" dirty="0"/>
          </a:p>
          <a:p>
            <a:r>
              <a:rPr lang="en-US" sz="2400" i="1" dirty="0" smtClean="0"/>
              <a:t>If evolution by natural selection shows anything in this context, it shows that there are good reasons for doubting the soundness of one of the more historically influential arguments for the existence of God. </a:t>
            </a:r>
          </a:p>
        </p:txBody>
      </p:sp>
    </p:spTree>
    <p:extLst>
      <p:ext uri="{BB962C8B-B14F-4D97-AF65-F5344CB8AC3E}">
        <p14:creationId xmlns:p14="http://schemas.microsoft.com/office/powerpoint/2010/main" val="22981002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416320"/>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 (and were not created by humans or any other finite creatures).</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(that was not human or a finite creature)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(that was not human or a finite creature)</a:t>
            </a:r>
            <a:r>
              <a:rPr lang="en-US" dirty="0"/>
              <a:t>.</a:t>
            </a:r>
          </a:p>
        </p:txBody>
      </p:sp>
      <p:cxnSp>
        <p:nvCxnSpPr>
          <p:cNvPr id="4" name="Straight Connector 3"/>
          <p:cNvCxnSpPr/>
          <p:nvPr/>
        </p:nvCxnSpPr>
        <p:spPr>
          <a:xfrm>
            <a:off x="215900" y="3771900"/>
            <a:ext cx="85344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14830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416320"/>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 (and were not created by humans or any other finite creatures).</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(that was not human or a finite creature)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(that was not human or a finite creature)</a:t>
            </a:r>
            <a:r>
              <a:rPr lang="en-US" dirty="0"/>
              <a:t>.</a:t>
            </a:r>
          </a:p>
        </p:txBody>
      </p:sp>
      <p:cxnSp>
        <p:nvCxnSpPr>
          <p:cNvPr id="4" name="Straight Connector 3"/>
          <p:cNvCxnSpPr/>
          <p:nvPr/>
        </p:nvCxnSpPr>
        <p:spPr>
          <a:xfrm>
            <a:off x="215900" y="37719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33400" y="4769534"/>
            <a:ext cx="7975600" cy="646331"/>
          </a:xfrm>
          <a:prstGeom prst="rect">
            <a:avLst/>
          </a:prstGeom>
          <a:noFill/>
        </p:spPr>
        <p:txBody>
          <a:bodyPr wrap="square" rtlCol="0">
            <a:spAutoFit/>
          </a:bodyPr>
          <a:lstStyle/>
          <a:p>
            <a:r>
              <a:rPr lang="en-US" dirty="0" smtClean="0"/>
              <a:t>Can you think of a way to modify this argument in order to render evolution by natural selection irrelevant to its soundness?</a:t>
            </a:r>
            <a:endParaRPr lang="en-US" dirty="0"/>
          </a:p>
        </p:txBody>
      </p:sp>
    </p:spTree>
    <p:extLst>
      <p:ext uri="{BB962C8B-B14F-4D97-AF65-F5344CB8AC3E}">
        <p14:creationId xmlns:p14="http://schemas.microsoft.com/office/powerpoint/2010/main" val="21336997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416320"/>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 (and were not created by humans or any other finite creatures).</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(that was not human or a finite creature)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(that was not human or a finite creature)</a:t>
            </a:r>
            <a:r>
              <a:rPr lang="en-US" dirty="0"/>
              <a:t>.</a:t>
            </a:r>
          </a:p>
        </p:txBody>
      </p:sp>
      <p:cxnSp>
        <p:nvCxnSpPr>
          <p:cNvPr id="4" name="Straight Connector 3"/>
          <p:cNvCxnSpPr/>
          <p:nvPr/>
        </p:nvCxnSpPr>
        <p:spPr>
          <a:xfrm>
            <a:off x="215900" y="37719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33400" y="4769534"/>
            <a:ext cx="7975600" cy="646331"/>
          </a:xfrm>
          <a:prstGeom prst="rect">
            <a:avLst/>
          </a:prstGeom>
          <a:noFill/>
        </p:spPr>
        <p:txBody>
          <a:bodyPr wrap="square" rtlCol="0">
            <a:spAutoFit/>
          </a:bodyPr>
          <a:lstStyle/>
          <a:p>
            <a:r>
              <a:rPr lang="en-US" dirty="0" smtClean="0"/>
              <a:t>Can you think of a way to modify this argument in order to render evolution by natural selection irrelevant to its soundness?</a:t>
            </a:r>
            <a:endParaRPr lang="en-US" dirty="0"/>
          </a:p>
        </p:txBody>
      </p:sp>
      <p:sp>
        <p:nvSpPr>
          <p:cNvPr id="6" name="TextBox 5"/>
          <p:cNvSpPr txBox="1"/>
          <p:nvPr/>
        </p:nvSpPr>
        <p:spPr>
          <a:xfrm>
            <a:off x="533400" y="5675868"/>
            <a:ext cx="8088735" cy="646331"/>
          </a:xfrm>
          <a:prstGeom prst="rect">
            <a:avLst/>
          </a:prstGeom>
          <a:noFill/>
        </p:spPr>
        <p:txBody>
          <a:bodyPr wrap="square" rtlCol="0">
            <a:spAutoFit/>
          </a:bodyPr>
          <a:lstStyle/>
          <a:p>
            <a:r>
              <a:rPr lang="en-US" dirty="0" smtClean="0"/>
              <a:t>Consider: evolution shows that the apparent purpose we observe in </a:t>
            </a:r>
            <a:r>
              <a:rPr lang="en-US" b="1" dirty="0" smtClean="0"/>
              <a:t>biological organisms </a:t>
            </a:r>
            <a:r>
              <a:rPr lang="en-US" dirty="0" smtClean="0"/>
              <a:t>is not best explained by intelligent design. </a:t>
            </a:r>
            <a:endParaRPr lang="en-US" dirty="0"/>
          </a:p>
        </p:txBody>
      </p:sp>
    </p:spTree>
    <p:extLst>
      <p:ext uri="{BB962C8B-B14F-4D97-AF65-F5344CB8AC3E}">
        <p14:creationId xmlns:p14="http://schemas.microsoft.com/office/powerpoint/2010/main" val="28762017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416320"/>
          </a:xfrm>
          <a:prstGeom prst="rect">
            <a:avLst/>
          </a:prstGeom>
          <a:noFill/>
          <a:ln w="12700" cmpd="sng">
            <a:solidFill>
              <a:schemeClr val="tx1"/>
            </a:solidFill>
          </a:ln>
        </p:spPr>
        <p:txBody>
          <a:bodyPr wrap="square" rtlCol="0">
            <a:spAutoFit/>
          </a:bodyPr>
          <a:lstStyle/>
          <a:p>
            <a:r>
              <a:rPr lang="en-US" dirty="0" smtClean="0"/>
              <a:t>P1. Many things in nature, like the human eye, have the marks of design (and were not created by humans or any other finite creatures).</a:t>
            </a:r>
          </a:p>
          <a:p>
            <a:r>
              <a:rPr lang="en-US" dirty="0" smtClean="0"/>
              <a:t>P2. Anything with marks of design must have either been created by an intelligent designer or produced by some random natural process(</a:t>
            </a:r>
            <a:r>
              <a:rPr lang="en-US" dirty="0" err="1" smtClean="0"/>
              <a:t>es</a:t>
            </a:r>
            <a:r>
              <a:rPr lang="en-US" dirty="0" smtClean="0"/>
              <a:t>). </a:t>
            </a:r>
          </a:p>
          <a:p>
            <a:r>
              <a:rPr lang="en-US" dirty="0"/>
              <a:t>	</a:t>
            </a:r>
            <a:r>
              <a:rPr lang="en-US" dirty="0" smtClean="0"/>
              <a:t>C1. Many things in nature were either created by an intelligent designer (that was not human or a finite creature) or produced by some random natural process(</a:t>
            </a:r>
            <a:r>
              <a:rPr lang="en-US" dirty="0" err="1" smtClean="0"/>
              <a:t>es</a:t>
            </a:r>
            <a:r>
              <a:rPr lang="en-US" dirty="0" smtClean="0"/>
              <a:t>). </a:t>
            </a:r>
          </a:p>
          <a:p>
            <a:r>
              <a:rPr lang="en-US" dirty="0" smtClean="0"/>
              <a:t>P3. It is highly unlikely that random natural processes produce things with the marks of design. </a:t>
            </a:r>
          </a:p>
          <a:p>
            <a:endParaRPr lang="en-US" dirty="0"/>
          </a:p>
          <a:p>
            <a:r>
              <a:rPr lang="en-US" dirty="0" smtClean="0"/>
              <a:t>C. It is highly likely that many things in nature were created by an intelligent designer (that was not human or a finite creature)</a:t>
            </a:r>
            <a:r>
              <a:rPr lang="en-US" dirty="0"/>
              <a:t>.</a:t>
            </a:r>
          </a:p>
        </p:txBody>
      </p:sp>
      <p:cxnSp>
        <p:nvCxnSpPr>
          <p:cNvPr id="4" name="Straight Connector 3"/>
          <p:cNvCxnSpPr/>
          <p:nvPr/>
        </p:nvCxnSpPr>
        <p:spPr>
          <a:xfrm>
            <a:off x="215900" y="37719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33400" y="4769534"/>
            <a:ext cx="7975600" cy="369332"/>
          </a:xfrm>
          <a:prstGeom prst="rect">
            <a:avLst/>
          </a:prstGeom>
          <a:noFill/>
        </p:spPr>
        <p:txBody>
          <a:bodyPr wrap="square" rtlCol="0">
            <a:spAutoFit/>
          </a:bodyPr>
          <a:lstStyle/>
          <a:p>
            <a:r>
              <a:rPr lang="en-US" dirty="0" smtClean="0"/>
              <a:t>Are there </a:t>
            </a:r>
            <a:r>
              <a:rPr lang="en-US" i="1" dirty="0" smtClean="0"/>
              <a:t>non-biological objects that exhibit the marks of design? </a:t>
            </a:r>
            <a:endParaRPr lang="en-US" dirty="0"/>
          </a:p>
        </p:txBody>
      </p:sp>
    </p:spTree>
    <p:extLst>
      <p:ext uri="{BB962C8B-B14F-4D97-AF65-F5344CB8AC3E}">
        <p14:creationId xmlns:p14="http://schemas.microsoft.com/office/powerpoint/2010/main" val="1478972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6356" y="444500"/>
            <a:ext cx="8847644" cy="923330"/>
          </a:xfrm>
          <a:prstGeom prst="rect">
            <a:avLst/>
          </a:prstGeom>
          <a:noFill/>
        </p:spPr>
        <p:txBody>
          <a:bodyPr wrap="none" rtlCol="0">
            <a:spAutoFit/>
          </a:bodyPr>
          <a:lstStyle/>
          <a:p>
            <a:r>
              <a:rPr lang="en-US" dirty="0" smtClean="0"/>
              <a:t>Up until this point, we’ve been looking at </a:t>
            </a:r>
            <a:r>
              <a:rPr lang="en-US" i="1" dirty="0" smtClean="0"/>
              <a:t>a priori </a:t>
            </a:r>
            <a:r>
              <a:rPr lang="en-US" dirty="0" smtClean="0"/>
              <a:t>arguments for the existence of God. </a:t>
            </a:r>
          </a:p>
          <a:p>
            <a:endParaRPr lang="en-US" dirty="0"/>
          </a:p>
          <a:p>
            <a:r>
              <a:rPr lang="en-US" dirty="0" smtClean="0"/>
              <a:t>Now, we’ll look at a very influential </a:t>
            </a:r>
            <a:r>
              <a:rPr lang="en-US" i="1" dirty="0" smtClean="0"/>
              <a:t>a posteriori </a:t>
            </a:r>
            <a:r>
              <a:rPr lang="en-US" dirty="0" smtClean="0"/>
              <a:t>argument. </a:t>
            </a:r>
            <a:endParaRPr lang="en-US" dirty="0"/>
          </a:p>
        </p:txBody>
      </p:sp>
    </p:spTree>
    <p:extLst>
      <p:ext uri="{BB962C8B-B14F-4D97-AF65-F5344CB8AC3E}">
        <p14:creationId xmlns:p14="http://schemas.microsoft.com/office/powerpoint/2010/main" val="5188989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923330"/>
          </a:xfrm>
          <a:prstGeom prst="rect">
            <a:avLst/>
          </a:prstGeom>
          <a:noFill/>
          <a:ln w="12700" cmpd="sng">
            <a:solidFill>
              <a:schemeClr val="tx1"/>
            </a:solidFill>
          </a:ln>
        </p:spPr>
        <p:txBody>
          <a:bodyPr wrap="square" rtlCol="0">
            <a:spAutoFit/>
          </a:bodyPr>
          <a:lstStyle/>
          <a:p>
            <a:r>
              <a:rPr lang="en-US" dirty="0" smtClean="0"/>
              <a:t>P1. Some things in nature</a:t>
            </a:r>
            <a:r>
              <a:rPr lang="en-US" b="1" dirty="0" smtClean="0">
                <a:solidFill>
                  <a:srgbClr val="FF0000"/>
                </a:solidFill>
              </a:rPr>
              <a:t>, like the lattice structure of diamonds or the mathematical structure of natural laws</a:t>
            </a:r>
            <a:r>
              <a:rPr lang="en-US" dirty="0" smtClean="0"/>
              <a:t>, have the marks of design, were not created by humans or any other finite creatures, </a:t>
            </a:r>
            <a:r>
              <a:rPr lang="en-US" b="1" dirty="0" smtClean="0">
                <a:solidFill>
                  <a:srgbClr val="FF0000"/>
                </a:solidFill>
              </a:rPr>
              <a:t>and are not biological</a:t>
            </a:r>
            <a:r>
              <a:rPr lang="en-US" dirty="0" smtClean="0"/>
              <a:t>.</a:t>
            </a:r>
          </a:p>
        </p:txBody>
      </p:sp>
    </p:spTree>
    <p:extLst>
      <p:ext uri="{BB962C8B-B14F-4D97-AF65-F5344CB8AC3E}">
        <p14:creationId xmlns:p14="http://schemas.microsoft.com/office/powerpoint/2010/main" val="270007605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1754327"/>
          </a:xfrm>
          <a:prstGeom prst="rect">
            <a:avLst/>
          </a:prstGeom>
          <a:noFill/>
          <a:ln w="12700" cmpd="sng">
            <a:solidFill>
              <a:schemeClr val="tx1"/>
            </a:solidFill>
          </a:ln>
        </p:spPr>
        <p:txBody>
          <a:bodyPr wrap="square" rtlCol="0">
            <a:spAutoFit/>
          </a:bodyPr>
          <a:lstStyle/>
          <a:p>
            <a:r>
              <a:rPr lang="en-US" dirty="0" smtClean="0"/>
              <a:t>P1. Some things in nature</a:t>
            </a:r>
            <a:r>
              <a:rPr lang="en-US" b="1" dirty="0" smtClean="0">
                <a:solidFill>
                  <a:srgbClr val="FF0000"/>
                </a:solidFill>
              </a:rPr>
              <a:t>, like the lattice structure of diamonds or the mathematical structure of natural laws</a:t>
            </a:r>
            <a:r>
              <a:rPr lang="en-US" dirty="0" smtClean="0"/>
              <a:t>, have the marks of design, were not created by humans or any other finite creatures, </a:t>
            </a:r>
            <a:r>
              <a:rPr lang="en-US" b="1" dirty="0" smtClean="0">
                <a:solidFill>
                  <a:srgbClr val="FF0000"/>
                </a:solidFill>
              </a:rPr>
              <a:t>and are not biological</a:t>
            </a:r>
            <a:r>
              <a:rPr lang="en-US" dirty="0" smtClean="0"/>
              <a:t>.</a:t>
            </a:r>
          </a:p>
          <a:p>
            <a:r>
              <a:rPr lang="en-US" dirty="0" smtClean="0"/>
              <a:t>P2. Anything with marks of design with these features must have been either created by an intelligent designer that was not human or produced by some random natural process </a:t>
            </a:r>
            <a:r>
              <a:rPr lang="en-US" b="1" dirty="0" smtClean="0">
                <a:solidFill>
                  <a:srgbClr val="FF0000"/>
                </a:solidFill>
              </a:rPr>
              <a:t>that was not evolution by natural selection</a:t>
            </a:r>
            <a:r>
              <a:rPr lang="en-US" dirty="0" smtClean="0"/>
              <a:t>. </a:t>
            </a:r>
          </a:p>
        </p:txBody>
      </p:sp>
    </p:spTree>
    <p:extLst>
      <p:ext uri="{BB962C8B-B14F-4D97-AF65-F5344CB8AC3E}">
        <p14:creationId xmlns:p14="http://schemas.microsoft.com/office/powerpoint/2010/main" val="19597610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2585323"/>
          </a:xfrm>
          <a:prstGeom prst="rect">
            <a:avLst/>
          </a:prstGeom>
          <a:noFill/>
          <a:ln w="12700" cmpd="sng">
            <a:solidFill>
              <a:schemeClr val="tx1"/>
            </a:solidFill>
          </a:ln>
        </p:spPr>
        <p:txBody>
          <a:bodyPr wrap="square" rtlCol="0">
            <a:spAutoFit/>
          </a:bodyPr>
          <a:lstStyle/>
          <a:p>
            <a:r>
              <a:rPr lang="en-US" dirty="0" smtClean="0"/>
              <a:t>P1. Some things in nature</a:t>
            </a:r>
            <a:r>
              <a:rPr lang="en-US" b="1" dirty="0" smtClean="0">
                <a:solidFill>
                  <a:srgbClr val="FF0000"/>
                </a:solidFill>
              </a:rPr>
              <a:t>, like the lattice structure of diamonds or the mathematical structure of natural laws</a:t>
            </a:r>
            <a:r>
              <a:rPr lang="en-US" dirty="0" smtClean="0"/>
              <a:t>, have the marks of design, were not created by humans or any other finite creatures, </a:t>
            </a:r>
            <a:r>
              <a:rPr lang="en-US" b="1" dirty="0" smtClean="0">
                <a:solidFill>
                  <a:srgbClr val="FF0000"/>
                </a:solidFill>
              </a:rPr>
              <a:t>and are not biological</a:t>
            </a:r>
            <a:r>
              <a:rPr lang="en-US" dirty="0" smtClean="0"/>
              <a:t>.</a:t>
            </a:r>
          </a:p>
          <a:p>
            <a:r>
              <a:rPr lang="en-US" dirty="0" smtClean="0"/>
              <a:t>P2. Anything with marks of design with these features must have been either created by an intelligent designer that was not human or produced by some random natural process </a:t>
            </a:r>
            <a:r>
              <a:rPr lang="en-US" b="1" dirty="0" smtClean="0">
                <a:solidFill>
                  <a:srgbClr val="FF0000"/>
                </a:solidFill>
              </a:rPr>
              <a:t>that was not evolution by natural selection</a:t>
            </a:r>
            <a:r>
              <a:rPr lang="en-US" dirty="0" smtClean="0"/>
              <a:t>. </a:t>
            </a:r>
          </a:p>
          <a:p>
            <a:r>
              <a:rPr lang="en-US" dirty="0"/>
              <a:t>	</a:t>
            </a:r>
            <a:r>
              <a:rPr lang="en-US" dirty="0" smtClean="0"/>
              <a:t>C1. Many </a:t>
            </a:r>
            <a:r>
              <a:rPr lang="en-US" b="1" dirty="0" smtClean="0">
                <a:solidFill>
                  <a:srgbClr val="FF0000"/>
                </a:solidFill>
              </a:rPr>
              <a:t>non-biological</a:t>
            </a:r>
            <a:r>
              <a:rPr lang="en-US" dirty="0" smtClean="0"/>
              <a:t> things in nature were either created by an 	intelligent designer that was not human or produced by some random 	natural process that was not evolution by natural selection. </a:t>
            </a:r>
          </a:p>
        </p:txBody>
      </p:sp>
    </p:spTree>
    <p:extLst>
      <p:ext uri="{BB962C8B-B14F-4D97-AF65-F5344CB8AC3E}">
        <p14:creationId xmlns:p14="http://schemas.microsoft.com/office/powerpoint/2010/main" val="5529416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139321"/>
          </a:xfrm>
          <a:prstGeom prst="rect">
            <a:avLst/>
          </a:prstGeom>
          <a:noFill/>
          <a:ln w="12700" cmpd="sng">
            <a:solidFill>
              <a:schemeClr val="tx1"/>
            </a:solidFill>
          </a:ln>
        </p:spPr>
        <p:txBody>
          <a:bodyPr wrap="square" rtlCol="0">
            <a:spAutoFit/>
          </a:bodyPr>
          <a:lstStyle/>
          <a:p>
            <a:r>
              <a:rPr lang="en-US" dirty="0" smtClean="0"/>
              <a:t>P1. Some things in nature</a:t>
            </a:r>
            <a:r>
              <a:rPr lang="en-US" b="1" dirty="0" smtClean="0">
                <a:solidFill>
                  <a:srgbClr val="FF0000"/>
                </a:solidFill>
              </a:rPr>
              <a:t>, like the lattice structure of diamonds or the mathematical structure of natural laws</a:t>
            </a:r>
            <a:r>
              <a:rPr lang="en-US" dirty="0" smtClean="0"/>
              <a:t>, have the marks of design, were not created by humans or any other finite creatures, </a:t>
            </a:r>
            <a:r>
              <a:rPr lang="en-US" b="1" dirty="0" smtClean="0">
                <a:solidFill>
                  <a:srgbClr val="FF0000"/>
                </a:solidFill>
              </a:rPr>
              <a:t>and are not biological</a:t>
            </a:r>
            <a:r>
              <a:rPr lang="en-US" dirty="0" smtClean="0"/>
              <a:t>.</a:t>
            </a:r>
          </a:p>
          <a:p>
            <a:r>
              <a:rPr lang="en-US" dirty="0" smtClean="0"/>
              <a:t>P2. Anything with marks of design with these features must have been either created by an intelligent designer that was not human or produced by some random natural process </a:t>
            </a:r>
            <a:r>
              <a:rPr lang="en-US" b="1" dirty="0" smtClean="0">
                <a:solidFill>
                  <a:srgbClr val="FF0000"/>
                </a:solidFill>
              </a:rPr>
              <a:t>that was not evolution by natural selection</a:t>
            </a:r>
            <a:r>
              <a:rPr lang="en-US" dirty="0" smtClean="0"/>
              <a:t>. </a:t>
            </a:r>
          </a:p>
          <a:p>
            <a:r>
              <a:rPr lang="en-US" dirty="0"/>
              <a:t>	</a:t>
            </a:r>
            <a:r>
              <a:rPr lang="en-US" dirty="0" smtClean="0"/>
              <a:t>C1. Many </a:t>
            </a:r>
            <a:r>
              <a:rPr lang="en-US" b="1" dirty="0" smtClean="0">
                <a:solidFill>
                  <a:srgbClr val="FF0000"/>
                </a:solidFill>
              </a:rPr>
              <a:t>non-biological</a:t>
            </a:r>
            <a:r>
              <a:rPr lang="en-US" dirty="0" smtClean="0"/>
              <a:t> things in nature were either created by an 	intelligent designer that was not human or produced by some random 	natural process that was not evolution by natural selection. </a:t>
            </a:r>
          </a:p>
          <a:p>
            <a:r>
              <a:rPr lang="en-US" dirty="0" smtClean="0"/>
              <a:t>P3. It is highly unlikely that random natural processes </a:t>
            </a:r>
            <a:r>
              <a:rPr lang="en-US" b="1" dirty="0" smtClean="0">
                <a:solidFill>
                  <a:srgbClr val="FF0000"/>
                </a:solidFill>
              </a:rPr>
              <a:t>that are not evolution </a:t>
            </a:r>
            <a:r>
              <a:rPr lang="en-US" dirty="0" smtClean="0"/>
              <a:t>produce non-biological things with the marks of design. </a:t>
            </a:r>
          </a:p>
        </p:txBody>
      </p:sp>
    </p:spTree>
    <p:extLst>
      <p:ext uri="{BB962C8B-B14F-4D97-AF65-F5344CB8AC3E}">
        <p14:creationId xmlns:p14="http://schemas.microsoft.com/office/powerpoint/2010/main" val="4478470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t>P1. Some things in nature</a:t>
            </a:r>
            <a:r>
              <a:rPr lang="en-US" b="1" dirty="0" smtClean="0">
                <a:solidFill>
                  <a:srgbClr val="FF0000"/>
                </a:solidFill>
              </a:rPr>
              <a:t>, like the lattice structure of diamonds or the mathematical structure of natural laws</a:t>
            </a:r>
            <a:r>
              <a:rPr lang="en-US" dirty="0" smtClean="0"/>
              <a:t>, have the marks of design, were not created by humans or any other finite creatures, </a:t>
            </a:r>
            <a:r>
              <a:rPr lang="en-US" b="1" dirty="0" smtClean="0">
                <a:solidFill>
                  <a:srgbClr val="FF0000"/>
                </a:solidFill>
              </a:rPr>
              <a:t>and are not biological</a:t>
            </a:r>
            <a:r>
              <a:rPr lang="en-US" dirty="0" smtClean="0"/>
              <a:t>.</a:t>
            </a:r>
          </a:p>
          <a:p>
            <a:r>
              <a:rPr lang="en-US" dirty="0" smtClean="0"/>
              <a:t>P2. Anything with marks of design with these features must have been either created by an intelligent designer that was not human or produced by some random natural process </a:t>
            </a:r>
            <a:r>
              <a:rPr lang="en-US" b="1" dirty="0" smtClean="0">
                <a:solidFill>
                  <a:srgbClr val="FF0000"/>
                </a:solidFill>
              </a:rPr>
              <a:t>that was not evolution by natural selection</a:t>
            </a:r>
            <a:r>
              <a:rPr lang="en-US" dirty="0" smtClean="0"/>
              <a:t>. </a:t>
            </a:r>
          </a:p>
          <a:p>
            <a:r>
              <a:rPr lang="en-US" dirty="0"/>
              <a:t>	</a:t>
            </a:r>
            <a:r>
              <a:rPr lang="en-US" dirty="0" smtClean="0"/>
              <a:t>C1. Many </a:t>
            </a:r>
            <a:r>
              <a:rPr lang="en-US" b="1" dirty="0" smtClean="0">
                <a:solidFill>
                  <a:srgbClr val="FF0000"/>
                </a:solidFill>
              </a:rPr>
              <a:t>non-biological</a:t>
            </a:r>
            <a:r>
              <a:rPr lang="en-US" dirty="0" smtClean="0"/>
              <a:t> things in nature were either created by an 	intelligent designer that was not human or produced by some random 	natural process that was not evolution by natural selection. </a:t>
            </a:r>
          </a:p>
          <a:p>
            <a:r>
              <a:rPr lang="en-US" dirty="0" smtClean="0"/>
              <a:t>P3. It is highly unlikely that random natural processes </a:t>
            </a:r>
            <a:r>
              <a:rPr lang="en-US" b="1" dirty="0" smtClean="0">
                <a:solidFill>
                  <a:srgbClr val="FF0000"/>
                </a:solidFill>
              </a:rPr>
              <a:t>that are not evolution </a:t>
            </a:r>
            <a:r>
              <a:rPr lang="en-US" dirty="0" smtClean="0"/>
              <a:t>produce non-biological things with the marks of design.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44602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t>P1. Some things in nature, like the lattice structure of diamonds or the mathematical structure of natural laws, have the marks of design, were not created by humans or any other finite creatures, and are not biological.</a:t>
            </a:r>
          </a:p>
          <a:p>
            <a:r>
              <a:rPr lang="en-US" dirty="0" smtClean="0"/>
              <a:t>P2. Anything with marks of design with these features must have been either created by an intelligent designer that was not human or produced by some random natural process that was not evolution by natural selection. </a:t>
            </a:r>
          </a:p>
          <a:p>
            <a:r>
              <a:rPr lang="en-US" dirty="0"/>
              <a:t>	</a:t>
            </a:r>
            <a:r>
              <a:rPr lang="en-US" dirty="0" smtClean="0"/>
              <a:t>C1. Many non-biological things in nature were either created by an 	intelligent designer that was not human or produced by some random 	natural process that was not evolution by natural selection. </a:t>
            </a:r>
          </a:p>
          <a:p>
            <a:r>
              <a:rPr lang="en-US" dirty="0" smtClean="0"/>
              <a:t>P3. It is highly unlikely that random natural processes that are not evolution produce non-biological things with the marks of design.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35000" y="5517634"/>
            <a:ext cx="5726560" cy="369332"/>
          </a:xfrm>
          <a:prstGeom prst="rect">
            <a:avLst/>
          </a:prstGeom>
          <a:noFill/>
        </p:spPr>
        <p:txBody>
          <a:bodyPr wrap="none" rtlCol="0">
            <a:spAutoFit/>
          </a:bodyPr>
          <a:lstStyle/>
          <a:p>
            <a:r>
              <a:rPr lang="en-US" dirty="0" smtClean="0"/>
              <a:t>What do you make of the soundness of </a:t>
            </a:r>
            <a:r>
              <a:rPr lang="en-US" i="1" dirty="0" smtClean="0"/>
              <a:t>this </a:t>
            </a:r>
            <a:r>
              <a:rPr lang="en-US" dirty="0" smtClean="0"/>
              <a:t>argument?</a:t>
            </a:r>
            <a:endParaRPr lang="en-US" dirty="0"/>
          </a:p>
        </p:txBody>
      </p:sp>
    </p:spTree>
    <p:extLst>
      <p:ext uri="{BB962C8B-B14F-4D97-AF65-F5344CB8AC3E}">
        <p14:creationId xmlns:p14="http://schemas.microsoft.com/office/powerpoint/2010/main" val="187910520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b="1" dirty="0" smtClean="0">
                <a:solidFill>
                  <a:srgbClr val="FF0000"/>
                </a:solidFill>
              </a:rPr>
              <a:t>P1. Some things in nature, like the lattice structure of diamonds or the mathematical structure of natural laws, have the marks of design, were not created by humans or any other finite creatures, and are not biological.</a:t>
            </a:r>
          </a:p>
          <a:p>
            <a:r>
              <a:rPr lang="en-US" dirty="0" smtClean="0"/>
              <a:t>P2. Anything with marks of design with these features must have been either created by an intelligent designer that was not human or produced by some random natural process that was not evolution by natural selection. </a:t>
            </a:r>
          </a:p>
          <a:p>
            <a:r>
              <a:rPr lang="en-US" dirty="0"/>
              <a:t>	</a:t>
            </a:r>
            <a:r>
              <a:rPr lang="en-US" dirty="0" smtClean="0"/>
              <a:t>C1. Many non-biological things in nature were either created by an 	intelligent designer that was not human or produced by some random 	natural process that was not evolution by natural selection. </a:t>
            </a:r>
          </a:p>
          <a:p>
            <a:r>
              <a:rPr lang="en-US" dirty="0" smtClean="0"/>
              <a:t>P3. It is highly unlikely that random natural processes that are not evolution produce non-biological things with the marks of design.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35000" y="5517634"/>
            <a:ext cx="7860135" cy="646331"/>
          </a:xfrm>
          <a:prstGeom prst="rect">
            <a:avLst/>
          </a:prstGeom>
          <a:noFill/>
        </p:spPr>
        <p:txBody>
          <a:bodyPr wrap="square" rtlCol="0">
            <a:spAutoFit/>
          </a:bodyPr>
          <a:lstStyle/>
          <a:p>
            <a:r>
              <a:rPr lang="en-US" dirty="0" smtClean="0"/>
              <a:t>It might be a stretch to say that these things have the marks of design—do they really seem to act ‘towards some end’?</a:t>
            </a:r>
            <a:endParaRPr lang="en-US" dirty="0"/>
          </a:p>
        </p:txBody>
      </p:sp>
    </p:spTree>
    <p:extLst>
      <p:ext uri="{BB962C8B-B14F-4D97-AF65-F5344CB8AC3E}">
        <p14:creationId xmlns:p14="http://schemas.microsoft.com/office/powerpoint/2010/main" val="287703723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t>P1. Some things in nature, like the lattice structure of diamonds or the mathematical structure of natural laws, </a:t>
            </a:r>
            <a:r>
              <a:rPr lang="en-US" b="1" dirty="0" smtClean="0">
                <a:solidFill>
                  <a:srgbClr val="FF0000"/>
                </a:solidFill>
              </a:rPr>
              <a:t>are complex</a:t>
            </a:r>
            <a:r>
              <a:rPr lang="en-US" dirty="0" smtClean="0"/>
              <a:t>, were not created by humans or any other finite creatures, and are not biological.</a:t>
            </a:r>
          </a:p>
          <a:p>
            <a:r>
              <a:rPr lang="en-US" dirty="0" smtClean="0"/>
              <a:t>P2. Anything with marks of design with these features must have been either created by an intelligent designer that was not human or produced by some random natural process that was not evolution by natural selection. </a:t>
            </a:r>
          </a:p>
          <a:p>
            <a:r>
              <a:rPr lang="en-US" dirty="0"/>
              <a:t>	</a:t>
            </a:r>
            <a:r>
              <a:rPr lang="en-US" dirty="0" smtClean="0"/>
              <a:t>C1. Many non-biological things in nature were either created by an 	intelligent designer that was not human or produced by some random 	natural process that was not evolution by natural selection. </a:t>
            </a:r>
          </a:p>
          <a:p>
            <a:r>
              <a:rPr lang="en-US" dirty="0" smtClean="0"/>
              <a:t>P3. It is highly unlikely that random natural processes that are not evolution produce non-biological things with the marks of design.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35000" y="5517634"/>
            <a:ext cx="7860135" cy="646331"/>
          </a:xfrm>
          <a:prstGeom prst="rect">
            <a:avLst/>
          </a:prstGeom>
          <a:noFill/>
        </p:spPr>
        <p:txBody>
          <a:bodyPr wrap="square" rtlCol="0">
            <a:spAutoFit/>
          </a:bodyPr>
          <a:lstStyle/>
          <a:p>
            <a:r>
              <a:rPr lang="en-US" dirty="0" smtClean="0"/>
              <a:t>Maybe we could replace our technical notion of </a:t>
            </a:r>
            <a:r>
              <a:rPr lang="en-US" i="1" dirty="0" smtClean="0"/>
              <a:t>marks of design</a:t>
            </a:r>
            <a:r>
              <a:rPr lang="en-US" dirty="0" smtClean="0"/>
              <a:t> with a pre-theoretical notion of </a:t>
            </a:r>
            <a:r>
              <a:rPr lang="en-US" i="1" dirty="0" smtClean="0"/>
              <a:t>complexity</a:t>
            </a:r>
            <a:r>
              <a:rPr lang="en-US" dirty="0" smtClean="0"/>
              <a:t>. </a:t>
            </a:r>
            <a:endParaRPr lang="en-US" dirty="0"/>
          </a:p>
        </p:txBody>
      </p:sp>
    </p:spTree>
    <p:extLst>
      <p:ext uri="{BB962C8B-B14F-4D97-AF65-F5344CB8AC3E}">
        <p14:creationId xmlns:p14="http://schemas.microsoft.com/office/powerpoint/2010/main" val="55775541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t>P1. Some things in nature, like the lattice structure of diamonds or the mathematical structure of natural laws, </a:t>
            </a:r>
            <a:r>
              <a:rPr lang="en-US" b="1" dirty="0" smtClean="0">
                <a:solidFill>
                  <a:srgbClr val="FF0000"/>
                </a:solidFill>
              </a:rPr>
              <a:t>are complex</a:t>
            </a:r>
            <a:r>
              <a:rPr lang="en-US" dirty="0" smtClean="0"/>
              <a:t>, were not created by humans or any other finite creatures, and are not biological.</a:t>
            </a:r>
          </a:p>
          <a:p>
            <a:r>
              <a:rPr lang="en-US" dirty="0" smtClean="0"/>
              <a:t>P2. Anything </a:t>
            </a:r>
            <a:r>
              <a:rPr lang="en-US" b="1" dirty="0" smtClean="0">
                <a:solidFill>
                  <a:srgbClr val="FF0000"/>
                </a:solidFill>
              </a:rPr>
              <a:t>complex</a:t>
            </a:r>
            <a:r>
              <a:rPr lang="en-US" b="1" dirty="0" smtClean="0"/>
              <a:t> </a:t>
            </a:r>
            <a:r>
              <a:rPr lang="en-US" dirty="0" smtClean="0"/>
              <a:t>with these features must have been either created by an intelligent designer that was not human or produced by some random natural process that was not evolution by natural selection. </a:t>
            </a:r>
          </a:p>
          <a:p>
            <a:r>
              <a:rPr lang="en-US" dirty="0"/>
              <a:t>	</a:t>
            </a:r>
            <a:r>
              <a:rPr lang="en-US" dirty="0" smtClean="0"/>
              <a:t>C1. Many </a:t>
            </a:r>
            <a:r>
              <a:rPr lang="en-US" b="1" dirty="0" smtClean="0">
                <a:solidFill>
                  <a:srgbClr val="FF0000"/>
                </a:solidFill>
              </a:rPr>
              <a:t>complex</a:t>
            </a:r>
            <a:r>
              <a:rPr lang="en-US" b="1" dirty="0" smtClean="0"/>
              <a:t> </a:t>
            </a:r>
            <a:r>
              <a:rPr lang="en-US" dirty="0" smtClean="0"/>
              <a:t>non-biological things in nature were either created by an 	intelligent designer that was not human or produced by some random 	natural process that was not evolution by natural selection. </a:t>
            </a:r>
          </a:p>
          <a:p>
            <a:r>
              <a:rPr lang="en-US" dirty="0" smtClean="0"/>
              <a:t>P3. It is highly unlikely that random natural processes that are not evolution produce non-biological things that are </a:t>
            </a:r>
            <a:r>
              <a:rPr lang="en-US" b="1" dirty="0" smtClean="0">
                <a:solidFill>
                  <a:srgbClr val="FF0000"/>
                </a:solidFill>
              </a:rPr>
              <a:t>complex</a:t>
            </a:r>
            <a:r>
              <a:rPr lang="en-US" dirty="0" smtClean="0"/>
              <a:t>.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3348790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t>P1. Some things in nature, like the lattice structure of diamonds or the mathematical structure of natural laws, </a:t>
            </a:r>
            <a:r>
              <a:rPr lang="en-US" b="1" dirty="0" smtClean="0">
                <a:solidFill>
                  <a:srgbClr val="FF0000"/>
                </a:solidFill>
              </a:rPr>
              <a:t>are complex</a:t>
            </a:r>
            <a:r>
              <a:rPr lang="en-US" dirty="0" smtClean="0"/>
              <a:t>, were not created by humans or any other finite creatures, and are not biological.</a:t>
            </a:r>
          </a:p>
          <a:p>
            <a:r>
              <a:rPr lang="en-US" dirty="0" smtClean="0"/>
              <a:t>P2. Anything </a:t>
            </a:r>
            <a:r>
              <a:rPr lang="en-US" b="1" dirty="0" smtClean="0">
                <a:solidFill>
                  <a:srgbClr val="FF0000"/>
                </a:solidFill>
              </a:rPr>
              <a:t>complex</a:t>
            </a:r>
            <a:r>
              <a:rPr lang="en-US" b="1" dirty="0" smtClean="0"/>
              <a:t> </a:t>
            </a:r>
            <a:r>
              <a:rPr lang="en-US" dirty="0" smtClean="0"/>
              <a:t>with these features must have been either created by an intelligent designer that was not human or produced by some random natural process that was not evolution by natural selection. </a:t>
            </a:r>
          </a:p>
          <a:p>
            <a:r>
              <a:rPr lang="en-US" dirty="0"/>
              <a:t>	</a:t>
            </a:r>
            <a:r>
              <a:rPr lang="en-US" dirty="0" smtClean="0"/>
              <a:t>C1. Many </a:t>
            </a:r>
            <a:r>
              <a:rPr lang="en-US" b="1" dirty="0" smtClean="0">
                <a:solidFill>
                  <a:srgbClr val="FF0000"/>
                </a:solidFill>
              </a:rPr>
              <a:t>complex</a:t>
            </a:r>
            <a:r>
              <a:rPr lang="en-US" b="1" dirty="0" smtClean="0"/>
              <a:t> </a:t>
            </a:r>
            <a:r>
              <a:rPr lang="en-US" dirty="0" smtClean="0"/>
              <a:t>non-biological things in nature were either created by an 	intelligent designer that was not human or produced by some random 	natural process that was not evolution by natural selection. </a:t>
            </a:r>
          </a:p>
          <a:p>
            <a:r>
              <a:rPr lang="en-US" dirty="0" smtClean="0"/>
              <a:t>P3. It is highly unlikely that random natural processes that are not evolution produce non-biological things that are </a:t>
            </a:r>
            <a:r>
              <a:rPr lang="en-US" b="1" dirty="0" smtClean="0">
                <a:solidFill>
                  <a:srgbClr val="FF0000"/>
                </a:solidFill>
              </a:rPr>
              <a:t>complex</a:t>
            </a:r>
            <a:r>
              <a:rPr lang="en-US" dirty="0" smtClean="0"/>
              <a:t>.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346200" y="5283200"/>
            <a:ext cx="5680912" cy="369332"/>
          </a:xfrm>
          <a:prstGeom prst="rect">
            <a:avLst/>
          </a:prstGeom>
          <a:noFill/>
        </p:spPr>
        <p:txBody>
          <a:bodyPr wrap="none" rtlCol="0">
            <a:spAutoFit/>
          </a:bodyPr>
          <a:lstStyle/>
          <a:p>
            <a:r>
              <a:rPr lang="en-US" dirty="0" smtClean="0"/>
              <a:t>What do you make of this argument’s (un)soundness?</a:t>
            </a:r>
            <a:endParaRPr lang="en-US" dirty="0"/>
          </a:p>
        </p:txBody>
      </p:sp>
    </p:spTree>
    <p:extLst>
      <p:ext uri="{BB962C8B-B14F-4D97-AF65-F5344CB8AC3E}">
        <p14:creationId xmlns:p14="http://schemas.microsoft.com/office/powerpoint/2010/main" val="1443105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6356" y="444500"/>
            <a:ext cx="8847644" cy="2585323"/>
          </a:xfrm>
          <a:prstGeom prst="rect">
            <a:avLst/>
          </a:prstGeom>
          <a:noFill/>
        </p:spPr>
        <p:txBody>
          <a:bodyPr wrap="square" rtlCol="0">
            <a:spAutoFit/>
          </a:bodyPr>
          <a:lstStyle/>
          <a:p>
            <a:r>
              <a:rPr lang="en-US" dirty="0" smtClean="0"/>
              <a:t>Up until this point, we’ve been looking at </a:t>
            </a:r>
            <a:r>
              <a:rPr lang="en-US" i="1" dirty="0" smtClean="0"/>
              <a:t>a priori </a:t>
            </a:r>
            <a:r>
              <a:rPr lang="en-US" dirty="0" smtClean="0"/>
              <a:t>arguments for the existence of God. </a:t>
            </a:r>
          </a:p>
          <a:p>
            <a:endParaRPr lang="en-US" dirty="0"/>
          </a:p>
          <a:p>
            <a:r>
              <a:rPr lang="en-US" dirty="0" smtClean="0"/>
              <a:t>Now, we’ll look at a very influential </a:t>
            </a:r>
            <a:r>
              <a:rPr lang="en-US" i="1" dirty="0" smtClean="0"/>
              <a:t>a posteriori </a:t>
            </a:r>
            <a:r>
              <a:rPr lang="en-US" dirty="0" smtClean="0"/>
              <a:t>argument. </a:t>
            </a:r>
          </a:p>
          <a:p>
            <a:endParaRPr lang="en-US" dirty="0"/>
          </a:p>
          <a:p>
            <a:r>
              <a:rPr lang="en-US" dirty="0" smtClean="0"/>
              <a:t>The </a:t>
            </a:r>
            <a:r>
              <a:rPr lang="en-US" b="1" dirty="0" smtClean="0"/>
              <a:t>argument from design</a:t>
            </a:r>
            <a:r>
              <a:rPr lang="en-US" dirty="0" smtClean="0"/>
              <a:t>, or </a:t>
            </a:r>
            <a:r>
              <a:rPr lang="en-US" b="1" dirty="0" smtClean="0"/>
              <a:t>teleological argument</a:t>
            </a:r>
            <a:r>
              <a:rPr lang="en-US" dirty="0" smtClean="0"/>
              <a:t>, can be found as early as Aquinas (13</a:t>
            </a:r>
            <a:r>
              <a:rPr lang="en-US" baseline="30000" dirty="0" smtClean="0"/>
              <a:t>th</a:t>
            </a:r>
            <a:r>
              <a:rPr lang="en-US" dirty="0" smtClean="0"/>
              <a:t> Century). The basic idea of this argument, which has been one of the more influential arguments in the history of theological philosophy, is that </a:t>
            </a:r>
            <a:r>
              <a:rPr lang="en-US" i="1" dirty="0" smtClean="0"/>
              <a:t>certain properties that we observe in the natural world—like it’s order, organization, and the behavior of its inhabitants--suggest that it was created by an intelligent designer</a:t>
            </a:r>
            <a:r>
              <a:rPr lang="en-US" dirty="0" smtClean="0"/>
              <a:t>. </a:t>
            </a:r>
          </a:p>
        </p:txBody>
      </p:sp>
      <p:pic>
        <p:nvPicPr>
          <p:cNvPr id="2" name="Picture 1" descr="330_1_span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3100" y="3467100"/>
            <a:ext cx="2489200" cy="2489200"/>
          </a:xfrm>
          <a:prstGeom prst="rect">
            <a:avLst/>
          </a:prstGeom>
        </p:spPr>
      </p:pic>
    </p:spTree>
    <p:extLst>
      <p:ext uri="{BB962C8B-B14F-4D97-AF65-F5344CB8AC3E}">
        <p14:creationId xmlns:p14="http://schemas.microsoft.com/office/powerpoint/2010/main" val="272868319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solidFill>
                  <a:srgbClr val="000000"/>
                </a:solidFill>
              </a:rPr>
              <a:t>P1. Some things in nature, like the lattice structure of diamonds or the mathematical structure of natural laws, are complex, were not created by humans or any other finite creatures, and are not biological.</a:t>
            </a:r>
          </a:p>
          <a:p>
            <a:r>
              <a:rPr lang="en-US" dirty="0" smtClean="0">
                <a:solidFill>
                  <a:srgbClr val="000000"/>
                </a:solidFill>
              </a:rPr>
              <a:t>P2. Anything complex with these features must have been either created by an intelligent designer that was not human or produced by some random natural process that was not evolution by natural selection. </a:t>
            </a:r>
          </a:p>
          <a:p>
            <a:r>
              <a:rPr lang="en-US" dirty="0">
                <a:solidFill>
                  <a:srgbClr val="000000"/>
                </a:solidFill>
              </a:rPr>
              <a:t>	</a:t>
            </a:r>
            <a:r>
              <a:rPr lang="en-US" dirty="0" smtClean="0">
                <a:solidFill>
                  <a:srgbClr val="000000"/>
                </a:solidFill>
              </a:rPr>
              <a:t>C1. Many complex non-biological things in nature were either created by an 	intelligent designer that was not human or produced by some random 	natural process that was not evolution by natural selection. </a:t>
            </a:r>
          </a:p>
          <a:p>
            <a:r>
              <a:rPr lang="en-US" b="1" dirty="0" smtClean="0">
                <a:solidFill>
                  <a:srgbClr val="FF0000"/>
                </a:solidFill>
              </a:rPr>
              <a:t>P3. It is highly unlikely that random natural processes that are not evolution produce non-biological things that are complex. </a:t>
            </a:r>
          </a:p>
          <a:p>
            <a:endParaRPr lang="en-US" dirty="0">
              <a:solidFill>
                <a:srgbClr val="000000"/>
              </a:solidFill>
            </a:endParaRPr>
          </a:p>
          <a:p>
            <a:r>
              <a:rPr lang="en-US" dirty="0" smtClean="0">
                <a:solidFill>
                  <a:srgbClr val="000000"/>
                </a:solidFill>
              </a:rPr>
              <a:t>C. It is highly likely that some things in nature were created by an intelligent designer (that was not human).</a:t>
            </a:r>
            <a:endParaRPr lang="en-US" dirty="0">
              <a:solidFill>
                <a:srgbClr val="000000"/>
              </a:solidFill>
            </a:endParaRPr>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435100" y="5307568"/>
            <a:ext cx="6053084" cy="369332"/>
          </a:xfrm>
          <a:prstGeom prst="rect">
            <a:avLst/>
          </a:prstGeom>
          <a:noFill/>
        </p:spPr>
        <p:txBody>
          <a:bodyPr wrap="none" rtlCol="0">
            <a:spAutoFit/>
          </a:bodyPr>
          <a:lstStyle/>
          <a:p>
            <a:r>
              <a:rPr lang="en-US" dirty="0" smtClean="0"/>
              <a:t>In this case, it seems you could have one of two intuitions:</a:t>
            </a:r>
            <a:endParaRPr lang="en-US" dirty="0"/>
          </a:p>
        </p:txBody>
      </p:sp>
    </p:spTree>
    <p:extLst>
      <p:ext uri="{BB962C8B-B14F-4D97-AF65-F5344CB8AC3E}">
        <p14:creationId xmlns:p14="http://schemas.microsoft.com/office/powerpoint/2010/main" val="328259252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solidFill>
                  <a:srgbClr val="000000"/>
                </a:solidFill>
              </a:rPr>
              <a:t>P1. Some things in nature, like the lattice structure of diamonds or the mathematical structure of natural laws, are complex, were not created by humans or any other finite creatures, and are not biological.</a:t>
            </a:r>
          </a:p>
          <a:p>
            <a:r>
              <a:rPr lang="en-US" dirty="0" smtClean="0">
                <a:solidFill>
                  <a:srgbClr val="000000"/>
                </a:solidFill>
              </a:rPr>
              <a:t>P2. Anything complex with these features must have been either created by an intelligent designer that was not human or produced by some random natural process that was not evolution by natural selection. </a:t>
            </a:r>
          </a:p>
          <a:p>
            <a:r>
              <a:rPr lang="en-US" dirty="0">
                <a:solidFill>
                  <a:srgbClr val="000000"/>
                </a:solidFill>
              </a:rPr>
              <a:t>	</a:t>
            </a:r>
            <a:r>
              <a:rPr lang="en-US" dirty="0" smtClean="0">
                <a:solidFill>
                  <a:srgbClr val="000000"/>
                </a:solidFill>
              </a:rPr>
              <a:t>C1. Many complex non-biological things in nature were either created by an 	intelligent designer that was not human or produced by some random 	natural process that was not evolution by natural selection. </a:t>
            </a:r>
          </a:p>
          <a:p>
            <a:r>
              <a:rPr lang="en-US" b="1" dirty="0" smtClean="0">
                <a:solidFill>
                  <a:srgbClr val="FF0000"/>
                </a:solidFill>
              </a:rPr>
              <a:t>P3. It is highly unlikely that random natural processes that are not evolution produce non-biological things that are complex. </a:t>
            </a:r>
          </a:p>
          <a:p>
            <a:endParaRPr lang="en-US" dirty="0">
              <a:solidFill>
                <a:srgbClr val="000000"/>
              </a:solidFill>
            </a:endParaRPr>
          </a:p>
          <a:p>
            <a:r>
              <a:rPr lang="en-US" dirty="0" smtClean="0">
                <a:solidFill>
                  <a:srgbClr val="000000"/>
                </a:solidFill>
              </a:rPr>
              <a:t>C. It is highly likely that some things in nature were created by an intelligent designer (that was not human).</a:t>
            </a:r>
            <a:endParaRPr lang="en-US" dirty="0">
              <a:solidFill>
                <a:srgbClr val="000000"/>
              </a:solidFill>
            </a:endParaRPr>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435100" y="5307568"/>
            <a:ext cx="6053084" cy="369332"/>
          </a:xfrm>
          <a:prstGeom prst="rect">
            <a:avLst/>
          </a:prstGeom>
          <a:noFill/>
        </p:spPr>
        <p:txBody>
          <a:bodyPr wrap="none" rtlCol="0">
            <a:spAutoFit/>
          </a:bodyPr>
          <a:lstStyle/>
          <a:p>
            <a:r>
              <a:rPr lang="en-US" dirty="0" smtClean="0"/>
              <a:t>In this case, it seems you could have one of two intuitions:</a:t>
            </a:r>
            <a:endParaRPr lang="en-US" dirty="0"/>
          </a:p>
        </p:txBody>
      </p:sp>
      <p:sp>
        <p:nvSpPr>
          <p:cNvPr id="6" name="TextBox 5"/>
          <p:cNvSpPr txBox="1"/>
          <p:nvPr/>
        </p:nvSpPr>
        <p:spPr>
          <a:xfrm>
            <a:off x="533400" y="5758934"/>
            <a:ext cx="7796275" cy="369332"/>
          </a:xfrm>
          <a:prstGeom prst="rect">
            <a:avLst/>
          </a:prstGeom>
          <a:noFill/>
        </p:spPr>
        <p:txBody>
          <a:bodyPr wrap="none" rtlCol="0">
            <a:spAutoFit/>
          </a:bodyPr>
          <a:lstStyle/>
          <a:p>
            <a:r>
              <a:rPr lang="en-US" dirty="0" smtClean="0"/>
              <a:t>1. Random natural processes (that are not evolution) can create complexity.</a:t>
            </a:r>
            <a:endParaRPr lang="en-US" dirty="0"/>
          </a:p>
        </p:txBody>
      </p:sp>
    </p:spTree>
    <p:extLst>
      <p:ext uri="{BB962C8B-B14F-4D97-AF65-F5344CB8AC3E}">
        <p14:creationId xmlns:p14="http://schemas.microsoft.com/office/powerpoint/2010/main" val="109852241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solidFill>
                  <a:srgbClr val="000000"/>
                </a:solidFill>
              </a:rPr>
              <a:t>P1. Some things in nature, like the lattice structure of diamonds or the mathematical structure of natural laws, are complex, were not created by humans or any other finite creatures, and are not biological.</a:t>
            </a:r>
          </a:p>
          <a:p>
            <a:r>
              <a:rPr lang="en-US" dirty="0" smtClean="0">
                <a:solidFill>
                  <a:srgbClr val="000000"/>
                </a:solidFill>
              </a:rPr>
              <a:t>P2. Anything complex with these features must have been either created by an intelligent designer that was not human or produced by some random natural process that was not evolution by natural selection. </a:t>
            </a:r>
          </a:p>
          <a:p>
            <a:r>
              <a:rPr lang="en-US" dirty="0">
                <a:solidFill>
                  <a:srgbClr val="000000"/>
                </a:solidFill>
              </a:rPr>
              <a:t>	</a:t>
            </a:r>
            <a:r>
              <a:rPr lang="en-US" dirty="0" smtClean="0">
                <a:solidFill>
                  <a:srgbClr val="000000"/>
                </a:solidFill>
              </a:rPr>
              <a:t>C1. Many complex non-biological things in nature were either created by an 	intelligent designer that was not human or produced by some random 	natural process that was not evolution by natural selection. </a:t>
            </a:r>
          </a:p>
          <a:p>
            <a:r>
              <a:rPr lang="en-US" b="1" dirty="0" smtClean="0">
                <a:solidFill>
                  <a:srgbClr val="FF0000"/>
                </a:solidFill>
              </a:rPr>
              <a:t>P3. It is highly unlikely that random natural processes that are not evolution produce non-biological things that are complex. </a:t>
            </a:r>
          </a:p>
          <a:p>
            <a:endParaRPr lang="en-US" dirty="0">
              <a:solidFill>
                <a:srgbClr val="000000"/>
              </a:solidFill>
            </a:endParaRPr>
          </a:p>
          <a:p>
            <a:r>
              <a:rPr lang="en-US" dirty="0" smtClean="0">
                <a:solidFill>
                  <a:srgbClr val="000000"/>
                </a:solidFill>
              </a:rPr>
              <a:t>C. It is highly likely that some things in nature were created by an intelligent designer (that was not human).</a:t>
            </a:r>
            <a:endParaRPr lang="en-US" dirty="0">
              <a:solidFill>
                <a:srgbClr val="000000"/>
              </a:solidFill>
            </a:endParaRPr>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435100" y="5307568"/>
            <a:ext cx="6053084" cy="369332"/>
          </a:xfrm>
          <a:prstGeom prst="rect">
            <a:avLst/>
          </a:prstGeom>
          <a:noFill/>
        </p:spPr>
        <p:txBody>
          <a:bodyPr wrap="none" rtlCol="0">
            <a:spAutoFit/>
          </a:bodyPr>
          <a:lstStyle/>
          <a:p>
            <a:r>
              <a:rPr lang="en-US" dirty="0" smtClean="0"/>
              <a:t>In this case, it seems you could have one of two intuitions:</a:t>
            </a:r>
            <a:endParaRPr lang="en-US" dirty="0"/>
          </a:p>
        </p:txBody>
      </p:sp>
      <p:sp>
        <p:nvSpPr>
          <p:cNvPr id="6" name="TextBox 5"/>
          <p:cNvSpPr txBox="1"/>
          <p:nvPr/>
        </p:nvSpPr>
        <p:spPr>
          <a:xfrm>
            <a:off x="533400" y="5758934"/>
            <a:ext cx="8627971" cy="369332"/>
          </a:xfrm>
          <a:prstGeom prst="rect">
            <a:avLst/>
          </a:prstGeom>
          <a:noFill/>
        </p:spPr>
        <p:txBody>
          <a:bodyPr wrap="none" rtlCol="0">
            <a:spAutoFit/>
          </a:bodyPr>
          <a:lstStyle/>
          <a:p>
            <a:r>
              <a:rPr lang="en-US" dirty="0" smtClean="0"/>
              <a:t>1. Random natural processes (that are not evolution) don’t likely create complexity.</a:t>
            </a:r>
            <a:endParaRPr lang="en-US" dirty="0"/>
          </a:p>
        </p:txBody>
      </p:sp>
      <p:sp>
        <p:nvSpPr>
          <p:cNvPr id="7" name="TextBox 6"/>
          <p:cNvSpPr txBox="1"/>
          <p:nvPr/>
        </p:nvSpPr>
        <p:spPr>
          <a:xfrm>
            <a:off x="533400" y="6190734"/>
            <a:ext cx="8012906" cy="369332"/>
          </a:xfrm>
          <a:prstGeom prst="rect">
            <a:avLst/>
          </a:prstGeom>
          <a:noFill/>
        </p:spPr>
        <p:txBody>
          <a:bodyPr wrap="none" rtlCol="0">
            <a:spAutoFit/>
          </a:bodyPr>
          <a:lstStyle/>
          <a:p>
            <a:r>
              <a:rPr lang="en-US" dirty="0" smtClean="0"/>
              <a:t>2. Random natural processes (that are not evolution) likely create complexity.</a:t>
            </a:r>
            <a:endParaRPr lang="en-US" dirty="0"/>
          </a:p>
        </p:txBody>
      </p:sp>
    </p:spTree>
    <p:extLst>
      <p:ext uri="{BB962C8B-B14F-4D97-AF65-F5344CB8AC3E}">
        <p14:creationId xmlns:p14="http://schemas.microsoft.com/office/powerpoint/2010/main" val="31535047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05368"/>
            <a:ext cx="7961735" cy="369332"/>
          </a:xfrm>
          <a:prstGeom prst="rect">
            <a:avLst/>
          </a:prstGeom>
          <a:noFill/>
        </p:spPr>
        <p:txBody>
          <a:bodyPr wrap="none" rtlCol="0">
            <a:spAutoFit/>
          </a:bodyPr>
          <a:lstStyle/>
          <a:p>
            <a:r>
              <a:rPr lang="en-US" dirty="0" smtClean="0"/>
              <a:t>However, the dialectic need not end there. Consider Paley’s argument again: </a:t>
            </a:r>
          </a:p>
        </p:txBody>
      </p:sp>
      <p:sp>
        <p:nvSpPr>
          <p:cNvPr id="3" name="TextBox 2"/>
          <p:cNvSpPr txBox="1"/>
          <p:nvPr/>
        </p:nvSpPr>
        <p:spPr>
          <a:xfrm>
            <a:off x="215900" y="1101635"/>
            <a:ext cx="8724900" cy="3970318"/>
          </a:xfrm>
          <a:prstGeom prst="rect">
            <a:avLst/>
          </a:prstGeom>
          <a:noFill/>
          <a:ln w="12700" cmpd="sng">
            <a:solidFill>
              <a:schemeClr val="tx1"/>
            </a:solidFill>
          </a:ln>
        </p:spPr>
        <p:txBody>
          <a:bodyPr wrap="square" rtlCol="0">
            <a:spAutoFit/>
          </a:bodyPr>
          <a:lstStyle/>
          <a:p>
            <a:r>
              <a:rPr lang="en-US" dirty="0" smtClean="0">
                <a:solidFill>
                  <a:srgbClr val="000000"/>
                </a:solidFill>
              </a:rPr>
              <a:t>P1. Some things in nature, like the lattice structure of diamonds or the mathematical structure of natural laws, are complex, were not created by humans or any other finite creatures, and are not biological.</a:t>
            </a:r>
          </a:p>
          <a:p>
            <a:r>
              <a:rPr lang="en-US" dirty="0" smtClean="0">
                <a:solidFill>
                  <a:srgbClr val="000000"/>
                </a:solidFill>
              </a:rPr>
              <a:t>P2. Anything complex with these features must have been either created by an intelligent designer that was not human or produced by some random natural process that was not evolution by natural selection. </a:t>
            </a:r>
          </a:p>
          <a:p>
            <a:r>
              <a:rPr lang="en-US" dirty="0">
                <a:solidFill>
                  <a:srgbClr val="000000"/>
                </a:solidFill>
              </a:rPr>
              <a:t>	</a:t>
            </a:r>
            <a:r>
              <a:rPr lang="en-US" dirty="0" smtClean="0">
                <a:solidFill>
                  <a:srgbClr val="000000"/>
                </a:solidFill>
              </a:rPr>
              <a:t>C1. Many complex non-biological things in nature were either created by an 	intelligent designer that was not human or produced by some random 	natural process that was not evolution by natural selection. </a:t>
            </a:r>
          </a:p>
          <a:p>
            <a:r>
              <a:rPr lang="en-US" b="1" dirty="0" smtClean="0">
                <a:solidFill>
                  <a:srgbClr val="FF0000"/>
                </a:solidFill>
              </a:rPr>
              <a:t>P3. It is highly unlikely that random natural processes that are not evolution produce non-biological things that are complex. </a:t>
            </a:r>
          </a:p>
          <a:p>
            <a:endParaRPr lang="en-US" dirty="0">
              <a:solidFill>
                <a:srgbClr val="000000"/>
              </a:solidFill>
            </a:endParaRPr>
          </a:p>
          <a:p>
            <a:r>
              <a:rPr lang="en-US" dirty="0" smtClean="0">
                <a:solidFill>
                  <a:srgbClr val="000000"/>
                </a:solidFill>
              </a:rPr>
              <a:t>C. It is highly likely that some things in nature were created by an intelligent designer (that was not human).</a:t>
            </a:r>
            <a:endParaRPr lang="en-US" dirty="0">
              <a:solidFill>
                <a:srgbClr val="000000"/>
              </a:solidFill>
            </a:endParaRPr>
          </a:p>
        </p:txBody>
      </p:sp>
      <p:cxnSp>
        <p:nvCxnSpPr>
          <p:cNvPr id="4" name="Straight Connector 3"/>
          <p:cNvCxnSpPr/>
          <p:nvPr/>
        </p:nvCxnSpPr>
        <p:spPr>
          <a:xfrm>
            <a:off x="215900" y="43180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435100" y="5307568"/>
            <a:ext cx="6053084" cy="369332"/>
          </a:xfrm>
          <a:prstGeom prst="rect">
            <a:avLst/>
          </a:prstGeom>
          <a:noFill/>
        </p:spPr>
        <p:txBody>
          <a:bodyPr wrap="none" rtlCol="0">
            <a:spAutoFit/>
          </a:bodyPr>
          <a:lstStyle/>
          <a:p>
            <a:r>
              <a:rPr lang="en-US" dirty="0" smtClean="0"/>
              <a:t>In this case, it seems you could have one of two intuitions:</a:t>
            </a:r>
            <a:endParaRPr lang="en-US" dirty="0"/>
          </a:p>
        </p:txBody>
      </p:sp>
      <p:sp>
        <p:nvSpPr>
          <p:cNvPr id="6" name="TextBox 5"/>
          <p:cNvSpPr txBox="1"/>
          <p:nvPr/>
        </p:nvSpPr>
        <p:spPr>
          <a:xfrm>
            <a:off x="533400" y="5758934"/>
            <a:ext cx="8627971" cy="369332"/>
          </a:xfrm>
          <a:prstGeom prst="rect">
            <a:avLst/>
          </a:prstGeom>
          <a:noFill/>
        </p:spPr>
        <p:txBody>
          <a:bodyPr wrap="none" rtlCol="0">
            <a:spAutoFit/>
          </a:bodyPr>
          <a:lstStyle/>
          <a:p>
            <a:r>
              <a:rPr lang="en-US" dirty="0" smtClean="0"/>
              <a:t>1. Random natural processes (that are not evolution) don’t likely create complexity.</a:t>
            </a:r>
            <a:endParaRPr lang="en-US" dirty="0"/>
          </a:p>
        </p:txBody>
      </p:sp>
      <p:sp>
        <p:nvSpPr>
          <p:cNvPr id="7" name="TextBox 6"/>
          <p:cNvSpPr txBox="1"/>
          <p:nvPr/>
        </p:nvSpPr>
        <p:spPr>
          <a:xfrm>
            <a:off x="533400" y="6190734"/>
            <a:ext cx="8012906" cy="369332"/>
          </a:xfrm>
          <a:prstGeom prst="rect">
            <a:avLst/>
          </a:prstGeom>
          <a:noFill/>
        </p:spPr>
        <p:txBody>
          <a:bodyPr wrap="none" rtlCol="0">
            <a:spAutoFit/>
          </a:bodyPr>
          <a:lstStyle/>
          <a:p>
            <a:r>
              <a:rPr lang="en-US" dirty="0" smtClean="0"/>
              <a:t>2. Random natural processes (that are not evolution) likely create complexity.</a:t>
            </a:r>
            <a:endParaRPr lang="en-US" dirty="0"/>
          </a:p>
        </p:txBody>
      </p:sp>
    </p:spTree>
    <p:extLst>
      <p:ext uri="{BB962C8B-B14F-4D97-AF65-F5344CB8AC3E}">
        <p14:creationId xmlns:p14="http://schemas.microsoft.com/office/powerpoint/2010/main" val="166196968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Tree>
    <p:extLst>
      <p:ext uri="{BB962C8B-B14F-4D97-AF65-F5344CB8AC3E}">
        <p14:creationId xmlns:p14="http://schemas.microsoft.com/office/powerpoint/2010/main" val="127084234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Tree>
    <p:extLst>
      <p:ext uri="{BB962C8B-B14F-4D97-AF65-F5344CB8AC3E}">
        <p14:creationId xmlns:p14="http://schemas.microsoft.com/office/powerpoint/2010/main" val="342920505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
        <p:nvSpPr>
          <p:cNvPr id="4" name="TextBox 3"/>
          <p:cNvSpPr txBox="1"/>
          <p:nvPr/>
        </p:nvSpPr>
        <p:spPr>
          <a:xfrm>
            <a:off x="88900" y="1822987"/>
            <a:ext cx="9055100" cy="923330"/>
          </a:xfrm>
          <a:prstGeom prst="rect">
            <a:avLst/>
          </a:prstGeom>
          <a:noFill/>
        </p:spPr>
        <p:txBody>
          <a:bodyPr wrap="square" rtlCol="0">
            <a:spAutoFit/>
          </a:bodyPr>
          <a:lstStyle/>
          <a:p>
            <a:pPr marL="342900" indent="-342900">
              <a:buAutoNum type="alphaUcParenBoth"/>
            </a:pPr>
            <a:r>
              <a:rPr lang="en-US" dirty="0" smtClean="0"/>
              <a:t> Are natural processes (not evolution) that were randomly generated likely to produce things with complexity?</a:t>
            </a:r>
          </a:p>
          <a:p>
            <a:pPr marL="342900" indent="-342900">
              <a:buAutoNum type="alphaUcParenBoth"/>
            </a:pPr>
            <a:endParaRPr lang="en-US" dirty="0" smtClean="0"/>
          </a:p>
        </p:txBody>
      </p:sp>
    </p:spTree>
    <p:extLst>
      <p:ext uri="{BB962C8B-B14F-4D97-AF65-F5344CB8AC3E}">
        <p14:creationId xmlns:p14="http://schemas.microsoft.com/office/powerpoint/2010/main" val="34817582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
        <p:nvSpPr>
          <p:cNvPr id="4" name="TextBox 3"/>
          <p:cNvSpPr txBox="1"/>
          <p:nvPr/>
        </p:nvSpPr>
        <p:spPr>
          <a:xfrm>
            <a:off x="88900" y="1822987"/>
            <a:ext cx="9055100" cy="923330"/>
          </a:xfrm>
          <a:prstGeom prst="rect">
            <a:avLst/>
          </a:prstGeom>
          <a:noFill/>
        </p:spPr>
        <p:txBody>
          <a:bodyPr wrap="square" rtlCol="0">
            <a:spAutoFit/>
          </a:bodyPr>
          <a:lstStyle/>
          <a:p>
            <a:pPr marL="342900" indent="-342900">
              <a:buAutoNum type="alphaUcParenBoth"/>
            </a:pPr>
            <a:r>
              <a:rPr lang="en-US" dirty="0" smtClean="0"/>
              <a:t> Are natural processes (not evolution) that were randomly generated likely to produce things with complexity?</a:t>
            </a:r>
          </a:p>
          <a:p>
            <a:pPr marL="342900" indent="-342900">
              <a:buAutoNum type="alphaUcParenBoth"/>
            </a:pPr>
            <a:endParaRPr lang="en-US" dirty="0" smtClean="0"/>
          </a:p>
        </p:txBody>
      </p:sp>
      <p:sp>
        <p:nvSpPr>
          <p:cNvPr id="5" name="TextBox 4"/>
          <p:cNvSpPr txBox="1"/>
          <p:nvPr/>
        </p:nvSpPr>
        <p:spPr>
          <a:xfrm>
            <a:off x="1358901" y="2746317"/>
            <a:ext cx="6502400" cy="1200329"/>
          </a:xfrm>
          <a:prstGeom prst="rect">
            <a:avLst/>
          </a:prstGeom>
          <a:noFill/>
        </p:spPr>
        <p:txBody>
          <a:bodyPr wrap="square" rtlCol="0">
            <a:spAutoFit/>
          </a:bodyPr>
          <a:lstStyle/>
          <a:p>
            <a:r>
              <a:rPr lang="en-US" dirty="0" smtClean="0"/>
              <a:t>E.G: Suppose during the Big Bang, the constants governing the natural laws (gravity, etc.) were </a:t>
            </a:r>
            <a:r>
              <a:rPr lang="en-US" b="1" dirty="0" smtClean="0"/>
              <a:t>randomly generated</a:t>
            </a:r>
            <a:r>
              <a:rPr lang="en-US" dirty="0" smtClean="0"/>
              <a:t>. </a:t>
            </a:r>
          </a:p>
          <a:p>
            <a:endParaRPr lang="en-US" dirty="0"/>
          </a:p>
          <a:p>
            <a:r>
              <a:rPr lang="en-US" dirty="0" smtClean="0"/>
              <a:t>Are the laws that resulted likely to create complexity?</a:t>
            </a:r>
            <a:endParaRPr lang="en-US" dirty="0"/>
          </a:p>
        </p:txBody>
      </p:sp>
    </p:spTree>
    <p:extLst>
      <p:ext uri="{BB962C8B-B14F-4D97-AF65-F5344CB8AC3E}">
        <p14:creationId xmlns:p14="http://schemas.microsoft.com/office/powerpoint/2010/main" val="389984019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
        <p:nvSpPr>
          <p:cNvPr id="4" name="TextBox 3"/>
          <p:cNvSpPr txBox="1"/>
          <p:nvPr/>
        </p:nvSpPr>
        <p:spPr>
          <a:xfrm>
            <a:off x="88900" y="1822987"/>
            <a:ext cx="9055100" cy="923330"/>
          </a:xfrm>
          <a:prstGeom prst="rect">
            <a:avLst/>
          </a:prstGeom>
          <a:noFill/>
        </p:spPr>
        <p:txBody>
          <a:bodyPr wrap="square" rtlCol="0">
            <a:spAutoFit/>
          </a:bodyPr>
          <a:lstStyle/>
          <a:p>
            <a:pPr marL="342900" indent="-342900">
              <a:buAutoNum type="alphaUcParenBoth"/>
            </a:pPr>
            <a:r>
              <a:rPr lang="en-US" dirty="0" smtClean="0"/>
              <a:t> Are natural processes (not evolution) that were randomly generated likely to produce things with complexity?</a:t>
            </a:r>
          </a:p>
          <a:p>
            <a:pPr marL="342900" indent="-342900">
              <a:buAutoNum type="alphaUcParenBoth"/>
            </a:pPr>
            <a:endParaRPr lang="en-US" dirty="0" smtClean="0"/>
          </a:p>
        </p:txBody>
      </p:sp>
      <p:sp>
        <p:nvSpPr>
          <p:cNvPr id="5" name="TextBox 4"/>
          <p:cNvSpPr txBox="1"/>
          <p:nvPr/>
        </p:nvSpPr>
        <p:spPr>
          <a:xfrm>
            <a:off x="1358901" y="2746317"/>
            <a:ext cx="6502400" cy="1200329"/>
          </a:xfrm>
          <a:prstGeom prst="rect">
            <a:avLst/>
          </a:prstGeom>
          <a:noFill/>
        </p:spPr>
        <p:txBody>
          <a:bodyPr wrap="square" rtlCol="0">
            <a:spAutoFit/>
          </a:bodyPr>
          <a:lstStyle/>
          <a:p>
            <a:r>
              <a:rPr lang="en-US" dirty="0" smtClean="0"/>
              <a:t>E.G: Suppose during the Big Bang, the constants governing the natural laws (gravity, etc.) were </a:t>
            </a:r>
            <a:r>
              <a:rPr lang="en-US" b="1" dirty="0" smtClean="0"/>
              <a:t>randomly generated</a:t>
            </a:r>
            <a:r>
              <a:rPr lang="en-US" dirty="0" smtClean="0"/>
              <a:t>. </a:t>
            </a:r>
          </a:p>
          <a:p>
            <a:endParaRPr lang="en-US" dirty="0"/>
          </a:p>
          <a:p>
            <a:r>
              <a:rPr lang="en-US" dirty="0" smtClean="0"/>
              <a:t>Are the laws that resulted likely to create complexity?</a:t>
            </a:r>
            <a:endParaRPr lang="en-US" dirty="0"/>
          </a:p>
        </p:txBody>
      </p:sp>
      <p:sp>
        <p:nvSpPr>
          <p:cNvPr id="6" name="TextBox 5"/>
          <p:cNvSpPr txBox="1"/>
          <p:nvPr/>
        </p:nvSpPr>
        <p:spPr>
          <a:xfrm>
            <a:off x="216895" y="4368800"/>
            <a:ext cx="8432800" cy="646331"/>
          </a:xfrm>
          <a:prstGeom prst="rect">
            <a:avLst/>
          </a:prstGeom>
          <a:noFill/>
        </p:spPr>
        <p:txBody>
          <a:bodyPr wrap="square" rtlCol="0">
            <a:spAutoFit/>
          </a:bodyPr>
          <a:lstStyle/>
          <a:p>
            <a:r>
              <a:rPr lang="en-US" dirty="0" smtClean="0"/>
              <a:t>(B) Are natural processes (not evolution) that proceed randomly likely to produce things with complexity? </a:t>
            </a:r>
            <a:endParaRPr lang="en-US" dirty="0"/>
          </a:p>
        </p:txBody>
      </p:sp>
    </p:spTree>
    <p:extLst>
      <p:ext uri="{BB962C8B-B14F-4D97-AF65-F5344CB8AC3E}">
        <p14:creationId xmlns:p14="http://schemas.microsoft.com/office/powerpoint/2010/main" val="308563839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
        <p:nvSpPr>
          <p:cNvPr id="4" name="TextBox 3"/>
          <p:cNvSpPr txBox="1"/>
          <p:nvPr/>
        </p:nvSpPr>
        <p:spPr>
          <a:xfrm>
            <a:off x="88900" y="1822987"/>
            <a:ext cx="9055100" cy="923330"/>
          </a:xfrm>
          <a:prstGeom prst="rect">
            <a:avLst/>
          </a:prstGeom>
          <a:noFill/>
        </p:spPr>
        <p:txBody>
          <a:bodyPr wrap="square" rtlCol="0">
            <a:spAutoFit/>
          </a:bodyPr>
          <a:lstStyle/>
          <a:p>
            <a:pPr marL="342900" indent="-342900">
              <a:buAutoNum type="alphaUcParenBoth"/>
            </a:pPr>
            <a:r>
              <a:rPr lang="en-US" dirty="0" smtClean="0"/>
              <a:t> Are natural processes (not evolution) that were randomly generated likely to produce things with complexity?</a:t>
            </a:r>
          </a:p>
          <a:p>
            <a:pPr marL="342900" indent="-342900">
              <a:buAutoNum type="alphaUcParenBoth"/>
            </a:pPr>
            <a:endParaRPr lang="en-US" dirty="0" smtClean="0"/>
          </a:p>
        </p:txBody>
      </p:sp>
      <p:sp>
        <p:nvSpPr>
          <p:cNvPr id="5" name="TextBox 4"/>
          <p:cNvSpPr txBox="1"/>
          <p:nvPr/>
        </p:nvSpPr>
        <p:spPr>
          <a:xfrm>
            <a:off x="1358901" y="2746317"/>
            <a:ext cx="6502400" cy="1200329"/>
          </a:xfrm>
          <a:prstGeom prst="rect">
            <a:avLst/>
          </a:prstGeom>
          <a:noFill/>
        </p:spPr>
        <p:txBody>
          <a:bodyPr wrap="square" rtlCol="0">
            <a:spAutoFit/>
          </a:bodyPr>
          <a:lstStyle/>
          <a:p>
            <a:r>
              <a:rPr lang="en-US" dirty="0" smtClean="0"/>
              <a:t>E.G: Suppose during the Big Bang, the constants governing the natural laws (gravity, etc.) were </a:t>
            </a:r>
            <a:r>
              <a:rPr lang="en-US" b="1" dirty="0" smtClean="0"/>
              <a:t>randomly generated</a:t>
            </a:r>
            <a:r>
              <a:rPr lang="en-US" dirty="0" smtClean="0"/>
              <a:t>. </a:t>
            </a:r>
          </a:p>
          <a:p>
            <a:endParaRPr lang="en-US" dirty="0"/>
          </a:p>
          <a:p>
            <a:r>
              <a:rPr lang="en-US" dirty="0" smtClean="0"/>
              <a:t>Are the laws that resulted likely to create complexity?</a:t>
            </a:r>
            <a:endParaRPr lang="en-US" dirty="0"/>
          </a:p>
        </p:txBody>
      </p:sp>
      <p:sp>
        <p:nvSpPr>
          <p:cNvPr id="6" name="TextBox 5"/>
          <p:cNvSpPr txBox="1"/>
          <p:nvPr/>
        </p:nvSpPr>
        <p:spPr>
          <a:xfrm>
            <a:off x="216895" y="4368800"/>
            <a:ext cx="8432800" cy="646331"/>
          </a:xfrm>
          <a:prstGeom prst="rect">
            <a:avLst/>
          </a:prstGeom>
          <a:noFill/>
        </p:spPr>
        <p:txBody>
          <a:bodyPr wrap="square" rtlCol="0">
            <a:spAutoFit/>
          </a:bodyPr>
          <a:lstStyle/>
          <a:p>
            <a:r>
              <a:rPr lang="en-US" dirty="0" smtClean="0"/>
              <a:t>(B) Are natural processes (not evolution) that proceed randomly likely to produce things with complexity? </a:t>
            </a:r>
            <a:endParaRPr lang="en-US" dirty="0"/>
          </a:p>
        </p:txBody>
      </p:sp>
      <p:sp>
        <p:nvSpPr>
          <p:cNvPr id="7" name="TextBox 6"/>
          <p:cNvSpPr txBox="1"/>
          <p:nvPr/>
        </p:nvSpPr>
        <p:spPr>
          <a:xfrm>
            <a:off x="1358901" y="5282168"/>
            <a:ext cx="6941669" cy="646331"/>
          </a:xfrm>
          <a:prstGeom prst="rect">
            <a:avLst/>
          </a:prstGeom>
          <a:noFill/>
        </p:spPr>
        <p:txBody>
          <a:bodyPr wrap="square" rtlCol="0">
            <a:spAutoFit/>
          </a:bodyPr>
          <a:lstStyle/>
          <a:p>
            <a:r>
              <a:rPr lang="en-US" dirty="0" smtClean="0"/>
              <a:t>E.G.: Suppose that some laws are like dice roles—they behave fundamentally randomly throughout the lifetime of the universe.</a:t>
            </a:r>
            <a:endParaRPr lang="en-US" dirty="0"/>
          </a:p>
        </p:txBody>
      </p:sp>
    </p:spTree>
    <p:extLst>
      <p:ext uri="{BB962C8B-B14F-4D97-AF65-F5344CB8AC3E}">
        <p14:creationId xmlns:p14="http://schemas.microsoft.com/office/powerpoint/2010/main" val="2972505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1800" y="785842"/>
            <a:ext cx="8216900" cy="2585323"/>
          </a:xfrm>
          <a:prstGeom prst="rect">
            <a:avLst/>
          </a:prstGeom>
          <a:ln w="12700" cmpd="sng">
            <a:solidFill>
              <a:schemeClr val="tx1"/>
            </a:solidFill>
          </a:ln>
        </p:spPr>
        <p:txBody>
          <a:bodyPr wrap="square">
            <a:spAutoFit/>
          </a:bodyPr>
          <a:lstStyle/>
          <a:p>
            <a:r>
              <a:rPr lang="en-US" dirty="0" smtClean="0"/>
              <a:t>The </a:t>
            </a:r>
            <a:r>
              <a:rPr lang="en-US" dirty="0"/>
              <a:t>fifth way is taken from the governance of the world. We see that things which lack knowledge, such as natural bodies, act for an end, and this is evidence from their acting always, or nearly always, in the same way, so as to obtain the best result. Hence it is plain that they achieve their end, not fortuitously, but designedly. Now whatever lacks knowledge cannot move towards an end, unless it be directed by some being endowed with knowledge and intelligence; as the arrow is directed by the archer. Therefore some intelligent being exists by whom all natural things are directed to their end; and this being we call God</a:t>
            </a:r>
            <a:r>
              <a:rPr lang="en-US" dirty="0" smtClean="0"/>
              <a:t>.</a:t>
            </a:r>
            <a:endParaRPr lang="en-US" dirty="0"/>
          </a:p>
        </p:txBody>
      </p:sp>
      <p:sp>
        <p:nvSpPr>
          <p:cNvPr id="4" name="TextBox 3"/>
          <p:cNvSpPr txBox="1"/>
          <p:nvPr/>
        </p:nvSpPr>
        <p:spPr>
          <a:xfrm>
            <a:off x="3255178" y="160923"/>
            <a:ext cx="2179110" cy="400110"/>
          </a:xfrm>
          <a:prstGeom prst="rect">
            <a:avLst/>
          </a:prstGeom>
          <a:noFill/>
        </p:spPr>
        <p:txBody>
          <a:bodyPr wrap="none" rtlCol="0">
            <a:spAutoFit/>
          </a:bodyPr>
          <a:lstStyle/>
          <a:p>
            <a:r>
              <a:rPr lang="en-US" sz="2000" b="1" dirty="0" smtClean="0"/>
              <a:t>Aquinas’ 5</a:t>
            </a:r>
            <a:r>
              <a:rPr lang="en-US" sz="2000" b="1" baseline="30000" dirty="0" smtClean="0"/>
              <a:t>th</a:t>
            </a:r>
            <a:r>
              <a:rPr lang="en-US" sz="2000" b="1" dirty="0" smtClean="0"/>
              <a:t> Way </a:t>
            </a:r>
            <a:endParaRPr lang="en-US" sz="2000" b="1" dirty="0"/>
          </a:p>
        </p:txBody>
      </p:sp>
    </p:spTree>
    <p:extLst>
      <p:ext uri="{BB962C8B-B14F-4D97-AF65-F5344CB8AC3E}">
        <p14:creationId xmlns:p14="http://schemas.microsoft.com/office/powerpoint/2010/main" val="407296730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
        <p:nvSpPr>
          <p:cNvPr id="4" name="TextBox 3"/>
          <p:cNvSpPr txBox="1"/>
          <p:nvPr/>
        </p:nvSpPr>
        <p:spPr>
          <a:xfrm>
            <a:off x="88900" y="1822987"/>
            <a:ext cx="9055100" cy="923330"/>
          </a:xfrm>
          <a:prstGeom prst="rect">
            <a:avLst/>
          </a:prstGeom>
          <a:noFill/>
        </p:spPr>
        <p:txBody>
          <a:bodyPr wrap="square" rtlCol="0">
            <a:spAutoFit/>
          </a:bodyPr>
          <a:lstStyle/>
          <a:p>
            <a:pPr marL="342900" indent="-342900">
              <a:buAutoNum type="alphaUcParenBoth"/>
            </a:pPr>
            <a:r>
              <a:rPr lang="en-US" dirty="0" smtClean="0"/>
              <a:t> Are natural processes (not evolution) that were </a:t>
            </a:r>
            <a:r>
              <a:rPr lang="en-US" b="1" dirty="0" smtClean="0">
                <a:solidFill>
                  <a:srgbClr val="FF0000"/>
                </a:solidFill>
              </a:rPr>
              <a:t>randomly generated </a:t>
            </a:r>
            <a:r>
              <a:rPr lang="en-US" dirty="0" smtClean="0"/>
              <a:t>likely to produce things with complexity?</a:t>
            </a:r>
          </a:p>
          <a:p>
            <a:pPr marL="342900" indent="-342900">
              <a:buAutoNum type="alphaUcParenBoth"/>
            </a:pPr>
            <a:endParaRPr lang="en-US" dirty="0" smtClean="0"/>
          </a:p>
        </p:txBody>
      </p:sp>
      <p:sp>
        <p:nvSpPr>
          <p:cNvPr id="5" name="TextBox 4"/>
          <p:cNvSpPr txBox="1"/>
          <p:nvPr/>
        </p:nvSpPr>
        <p:spPr>
          <a:xfrm>
            <a:off x="1358901" y="2746317"/>
            <a:ext cx="6502400" cy="1200329"/>
          </a:xfrm>
          <a:prstGeom prst="rect">
            <a:avLst/>
          </a:prstGeom>
          <a:noFill/>
        </p:spPr>
        <p:txBody>
          <a:bodyPr wrap="square" rtlCol="0">
            <a:spAutoFit/>
          </a:bodyPr>
          <a:lstStyle/>
          <a:p>
            <a:r>
              <a:rPr lang="en-US" dirty="0" smtClean="0"/>
              <a:t>E.G: Suppose during the Big Bang, the constants governing the natural laws (gravity, etc.) were </a:t>
            </a:r>
            <a:r>
              <a:rPr lang="en-US" b="1" dirty="0" smtClean="0"/>
              <a:t>randomly generated</a:t>
            </a:r>
            <a:r>
              <a:rPr lang="en-US" dirty="0" smtClean="0"/>
              <a:t>. </a:t>
            </a:r>
          </a:p>
          <a:p>
            <a:endParaRPr lang="en-US" dirty="0"/>
          </a:p>
          <a:p>
            <a:r>
              <a:rPr lang="en-US" dirty="0" smtClean="0"/>
              <a:t>Are the laws that resulted likely to create complexity?</a:t>
            </a:r>
            <a:endParaRPr lang="en-US" dirty="0"/>
          </a:p>
        </p:txBody>
      </p:sp>
      <p:sp>
        <p:nvSpPr>
          <p:cNvPr id="6" name="TextBox 5"/>
          <p:cNvSpPr txBox="1"/>
          <p:nvPr/>
        </p:nvSpPr>
        <p:spPr>
          <a:xfrm>
            <a:off x="216895" y="4368800"/>
            <a:ext cx="8432800" cy="646331"/>
          </a:xfrm>
          <a:prstGeom prst="rect">
            <a:avLst/>
          </a:prstGeom>
          <a:noFill/>
        </p:spPr>
        <p:txBody>
          <a:bodyPr wrap="square" rtlCol="0">
            <a:spAutoFit/>
          </a:bodyPr>
          <a:lstStyle/>
          <a:p>
            <a:r>
              <a:rPr lang="en-US" dirty="0" smtClean="0"/>
              <a:t>(B) Are natural processes (not evolution) that </a:t>
            </a:r>
            <a:r>
              <a:rPr lang="en-US" b="1" dirty="0" smtClean="0">
                <a:solidFill>
                  <a:srgbClr val="FF0000"/>
                </a:solidFill>
              </a:rPr>
              <a:t>proceed randomly </a:t>
            </a:r>
            <a:r>
              <a:rPr lang="en-US" dirty="0" smtClean="0"/>
              <a:t>likely to produce things with complexity? </a:t>
            </a:r>
            <a:endParaRPr lang="en-US" dirty="0"/>
          </a:p>
        </p:txBody>
      </p:sp>
      <p:sp>
        <p:nvSpPr>
          <p:cNvPr id="7" name="TextBox 6"/>
          <p:cNvSpPr txBox="1"/>
          <p:nvPr/>
        </p:nvSpPr>
        <p:spPr>
          <a:xfrm>
            <a:off x="1358901" y="5282168"/>
            <a:ext cx="6941669" cy="646331"/>
          </a:xfrm>
          <a:prstGeom prst="rect">
            <a:avLst/>
          </a:prstGeom>
          <a:noFill/>
        </p:spPr>
        <p:txBody>
          <a:bodyPr wrap="square" rtlCol="0">
            <a:spAutoFit/>
          </a:bodyPr>
          <a:lstStyle/>
          <a:p>
            <a:r>
              <a:rPr lang="en-US" dirty="0" smtClean="0"/>
              <a:t>E.G.: Suppose that some laws are like dice roles—they behave fundamentally randomly throughout the lifetime of the universe.</a:t>
            </a:r>
            <a:endParaRPr lang="en-US" dirty="0"/>
          </a:p>
        </p:txBody>
      </p:sp>
    </p:spTree>
    <p:extLst>
      <p:ext uri="{BB962C8B-B14F-4D97-AF65-F5344CB8AC3E}">
        <p14:creationId xmlns:p14="http://schemas.microsoft.com/office/powerpoint/2010/main" val="185606265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
        <p:nvSpPr>
          <p:cNvPr id="4" name="TextBox 3"/>
          <p:cNvSpPr txBox="1"/>
          <p:nvPr/>
        </p:nvSpPr>
        <p:spPr>
          <a:xfrm>
            <a:off x="88900" y="1822987"/>
            <a:ext cx="9055100" cy="923330"/>
          </a:xfrm>
          <a:prstGeom prst="rect">
            <a:avLst/>
          </a:prstGeom>
          <a:noFill/>
        </p:spPr>
        <p:txBody>
          <a:bodyPr wrap="square" rtlCol="0">
            <a:spAutoFit/>
          </a:bodyPr>
          <a:lstStyle/>
          <a:p>
            <a:pPr marL="342900" indent="-342900">
              <a:buAutoNum type="alphaUcParenBoth"/>
            </a:pPr>
            <a:r>
              <a:rPr lang="en-US" dirty="0" smtClean="0"/>
              <a:t> Are natural processes (not evolution) that were </a:t>
            </a:r>
            <a:r>
              <a:rPr lang="en-US" b="1" dirty="0" smtClean="0">
                <a:solidFill>
                  <a:srgbClr val="FF0000"/>
                </a:solidFill>
              </a:rPr>
              <a:t>randomly generated </a:t>
            </a:r>
            <a:r>
              <a:rPr lang="en-US" dirty="0" smtClean="0"/>
              <a:t>likely to produce things with complexity?</a:t>
            </a:r>
          </a:p>
          <a:p>
            <a:pPr marL="342900" indent="-342900">
              <a:buAutoNum type="alphaUcParenBoth"/>
            </a:pPr>
            <a:endParaRPr lang="en-US" dirty="0" smtClean="0"/>
          </a:p>
        </p:txBody>
      </p:sp>
      <p:sp>
        <p:nvSpPr>
          <p:cNvPr id="5" name="TextBox 4"/>
          <p:cNvSpPr txBox="1"/>
          <p:nvPr/>
        </p:nvSpPr>
        <p:spPr>
          <a:xfrm>
            <a:off x="1358901" y="2746317"/>
            <a:ext cx="6502400" cy="1200329"/>
          </a:xfrm>
          <a:prstGeom prst="rect">
            <a:avLst/>
          </a:prstGeom>
          <a:noFill/>
        </p:spPr>
        <p:txBody>
          <a:bodyPr wrap="square" rtlCol="0">
            <a:spAutoFit/>
          </a:bodyPr>
          <a:lstStyle/>
          <a:p>
            <a:r>
              <a:rPr lang="en-US" dirty="0" smtClean="0"/>
              <a:t>E.G: Suppose during the Big Bang, the constants governing the natural laws (gravity, etc.) were </a:t>
            </a:r>
            <a:r>
              <a:rPr lang="en-US" b="1" dirty="0" smtClean="0"/>
              <a:t>randomly generated</a:t>
            </a:r>
            <a:r>
              <a:rPr lang="en-US" dirty="0" smtClean="0"/>
              <a:t>. </a:t>
            </a:r>
          </a:p>
          <a:p>
            <a:endParaRPr lang="en-US" dirty="0"/>
          </a:p>
          <a:p>
            <a:r>
              <a:rPr lang="en-US" dirty="0" smtClean="0"/>
              <a:t>Are the laws that resulted likely to create complexity?</a:t>
            </a:r>
            <a:endParaRPr lang="en-US" dirty="0"/>
          </a:p>
        </p:txBody>
      </p:sp>
      <p:sp>
        <p:nvSpPr>
          <p:cNvPr id="6" name="TextBox 5"/>
          <p:cNvSpPr txBox="1"/>
          <p:nvPr/>
        </p:nvSpPr>
        <p:spPr>
          <a:xfrm>
            <a:off x="216895" y="4368800"/>
            <a:ext cx="8432800" cy="646331"/>
          </a:xfrm>
          <a:prstGeom prst="rect">
            <a:avLst/>
          </a:prstGeom>
          <a:noFill/>
        </p:spPr>
        <p:txBody>
          <a:bodyPr wrap="square" rtlCol="0">
            <a:spAutoFit/>
          </a:bodyPr>
          <a:lstStyle/>
          <a:p>
            <a:r>
              <a:rPr lang="en-US" dirty="0" smtClean="0"/>
              <a:t>(B) Are natural processes (not evolution) that </a:t>
            </a:r>
            <a:r>
              <a:rPr lang="en-US" b="1" dirty="0" smtClean="0">
                <a:solidFill>
                  <a:srgbClr val="FF0000"/>
                </a:solidFill>
              </a:rPr>
              <a:t>proceed randomly </a:t>
            </a:r>
            <a:r>
              <a:rPr lang="en-US" dirty="0" smtClean="0"/>
              <a:t>likely to produce things with complexity? </a:t>
            </a:r>
            <a:endParaRPr lang="en-US" dirty="0"/>
          </a:p>
        </p:txBody>
      </p:sp>
      <p:sp>
        <p:nvSpPr>
          <p:cNvPr id="7" name="TextBox 6"/>
          <p:cNvSpPr txBox="1"/>
          <p:nvPr/>
        </p:nvSpPr>
        <p:spPr>
          <a:xfrm>
            <a:off x="1358901" y="5282168"/>
            <a:ext cx="6941669" cy="646331"/>
          </a:xfrm>
          <a:prstGeom prst="rect">
            <a:avLst/>
          </a:prstGeom>
          <a:noFill/>
        </p:spPr>
        <p:txBody>
          <a:bodyPr wrap="square" rtlCol="0">
            <a:spAutoFit/>
          </a:bodyPr>
          <a:lstStyle/>
          <a:p>
            <a:r>
              <a:rPr lang="en-US" dirty="0" smtClean="0"/>
              <a:t>E.G.: Suppose that some laws are like dice roles—they behave fundamentally randomly throughout the lifetime of the universe.</a:t>
            </a:r>
            <a:endParaRPr lang="en-US" dirty="0"/>
          </a:p>
        </p:txBody>
      </p:sp>
      <p:sp>
        <p:nvSpPr>
          <p:cNvPr id="8" name="TextBox 7"/>
          <p:cNvSpPr txBox="1"/>
          <p:nvPr/>
        </p:nvSpPr>
        <p:spPr>
          <a:xfrm>
            <a:off x="977900" y="6190734"/>
            <a:ext cx="6065032" cy="369332"/>
          </a:xfrm>
          <a:prstGeom prst="rect">
            <a:avLst/>
          </a:prstGeom>
          <a:noFill/>
        </p:spPr>
        <p:txBody>
          <a:bodyPr wrap="none" rtlCol="0">
            <a:spAutoFit/>
          </a:bodyPr>
          <a:lstStyle/>
          <a:p>
            <a:r>
              <a:rPr lang="en-US" dirty="0" smtClean="0"/>
              <a:t>Which question do you think is relevant to the argument?</a:t>
            </a:r>
            <a:endParaRPr lang="en-US" dirty="0"/>
          </a:p>
        </p:txBody>
      </p:sp>
    </p:spTree>
    <p:extLst>
      <p:ext uri="{BB962C8B-B14F-4D97-AF65-F5344CB8AC3E}">
        <p14:creationId xmlns:p14="http://schemas.microsoft.com/office/powerpoint/2010/main" val="331314021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
        <p:nvSpPr>
          <p:cNvPr id="4" name="TextBox 3"/>
          <p:cNvSpPr txBox="1"/>
          <p:nvPr/>
        </p:nvSpPr>
        <p:spPr>
          <a:xfrm>
            <a:off x="88900" y="1822987"/>
            <a:ext cx="9055100" cy="923330"/>
          </a:xfrm>
          <a:prstGeom prst="rect">
            <a:avLst/>
          </a:prstGeom>
          <a:noFill/>
        </p:spPr>
        <p:txBody>
          <a:bodyPr wrap="square" rtlCol="0">
            <a:spAutoFit/>
          </a:bodyPr>
          <a:lstStyle/>
          <a:p>
            <a:pPr marL="342900" indent="-342900">
              <a:buAutoNum type="alphaUcParenBoth"/>
            </a:pPr>
            <a:r>
              <a:rPr lang="en-US" dirty="0" smtClean="0"/>
              <a:t> Are natural processes (not evolution) that were </a:t>
            </a:r>
            <a:r>
              <a:rPr lang="en-US" b="1" dirty="0" smtClean="0">
                <a:solidFill>
                  <a:srgbClr val="FF0000"/>
                </a:solidFill>
              </a:rPr>
              <a:t>randomly generated </a:t>
            </a:r>
            <a:r>
              <a:rPr lang="en-US" dirty="0" smtClean="0"/>
              <a:t>likely to produce things with complexity?</a:t>
            </a:r>
          </a:p>
          <a:p>
            <a:pPr marL="342900" indent="-342900">
              <a:buAutoNum type="alphaUcParenBoth"/>
            </a:pPr>
            <a:endParaRPr lang="en-US" dirty="0" smtClean="0"/>
          </a:p>
        </p:txBody>
      </p:sp>
      <p:sp>
        <p:nvSpPr>
          <p:cNvPr id="5" name="TextBox 4"/>
          <p:cNvSpPr txBox="1"/>
          <p:nvPr/>
        </p:nvSpPr>
        <p:spPr>
          <a:xfrm>
            <a:off x="1358901" y="2746317"/>
            <a:ext cx="6502400" cy="1200329"/>
          </a:xfrm>
          <a:prstGeom prst="rect">
            <a:avLst/>
          </a:prstGeom>
          <a:noFill/>
        </p:spPr>
        <p:txBody>
          <a:bodyPr wrap="square" rtlCol="0">
            <a:spAutoFit/>
          </a:bodyPr>
          <a:lstStyle/>
          <a:p>
            <a:r>
              <a:rPr lang="en-US" dirty="0" smtClean="0"/>
              <a:t>E.G: Suppose during the Big Bang, the constants governing the natural laws (gravity, etc.) were </a:t>
            </a:r>
            <a:r>
              <a:rPr lang="en-US" b="1" dirty="0" smtClean="0"/>
              <a:t>randomly generated</a:t>
            </a:r>
            <a:r>
              <a:rPr lang="en-US" dirty="0" smtClean="0"/>
              <a:t>. </a:t>
            </a:r>
          </a:p>
          <a:p>
            <a:endParaRPr lang="en-US" dirty="0"/>
          </a:p>
          <a:p>
            <a:r>
              <a:rPr lang="en-US" dirty="0" smtClean="0"/>
              <a:t>Are the laws that resulted likely to create complexity?</a:t>
            </a:r>
            <a:endParaRPr lang="en-US" dirty="0"/>
          </a:p>
        </p:txBody>
      </p:sp>
      <p:sp>
        <p:nvSpPr>
          <p:cNvPr id="6" name="TextBox 5"/>
          <p:cNvSpPr txBox="1"/>
          <p:nvPr/>
        </p:nvSpPr>
        <p:spPr>
          <a:xfrm>
            <a:off x="216895" y="4368800"/>
            <a:ext cx="8432800" cy="1754327"/>
          </a:xfrm>
          <a:prstGeom prst="rect">
            <a:avLst/>
          </a:prstGeom>
          <a:noFill/>
        </p:spPr>
        <p:txBody>
          <a:bodyPr wrap="square" rtlCol="0">
            <a:spAutoFit/>
          </a:bodyPr>
          <a:lstStyle/>
          <a:p>
            <a:r>
              <a:rPr lang="en-US" dirty="0" smtClean="0"/>
              <a:t>It’s my understanding that Paley thinks there are basically two options for how the relevant, complex things came about:</a:t>
            </a:r>
          </a:p>
          <a:p>
            <a:endParaRPr lang="en-US" dirty="0"/>
          </a:p>
          <a:p>
            <a:pPr marL="342900" indent="-342900">
              <a:buAutoNum type="arabicPeriod"/>
            </a:pPr>
            <a:r>
              <a:rPr lang="en-US" dirty="0" smtClean="0"/>
              <a:t>God created them, or</a:t>
            </a:r>
          </a:p>
          <a:p>
            <a:pPr marL="342900" indent="-342900">
              <a:buAutoNum type="arabicPeriod"/>
            </a:pPr>
            <a:r>
              <a:rPr lang="en-US" dirty="0" smtClean="0"/>
              <a:t>Some randomly generated natural laws produced them. </a:t>
            </a:r>
          </a:p>
          <a:p>
            <a:pPr marL="342900" indent="-342900">
              <a:buAutoNum type="arabicPeriod"/>
            </a:pPr>
            <a:endParaRPr lang="en-US" dirty="0"/>
          </a:p>
        </p:txBody>
      </p:sp>
      <p:sp>
        <p:nvSpPr>
          <p:cNvPr id="8" name="Rectangle 7"/>
          <p:cNvSpPr/>
          <p:nvPr/>
        </p:nvSpPr>
        <p:spPr>
          <a:xfrm>
            <a:off x="115295" y="1695966"/>
            <a:ext cx="8560795" cy="240611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56429737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95" y="252968"/>
            <a:ext cx="7987306" cy="646331"/>
          </a:xfrm>
          <a:prstGeom prst="rect">
            <a:avLst/>
          </a:prstGeom>
          <a:noFill/>
        </p:spPr>
        <p:txBody>
          <a:bodyPr wrap="square" rtlCol="0">
            <a:spAutoFit/>
          </a:bodyPr>
          <a:lstStyle/>
          <a:p>
            <a:r>
              <a:rPr lang="en-US" dirty="0" smtClean="0"/>
              <a:t>Our question is: </a:t>
            </a:r>
            <a:r>
              <a:rPr lang="en-US" u="sng" dirty="0" smtClean="0"/>
              <a:t>Do random natural processes (that are not evolution) likely produce things with complexity?</a:t>
            </a:r>
            <a:endParaRPr lang="en-US" u="sng" dirty="0"/>
          </a:p>
        </p:txBody>
      </p:sp>
      <p:sp>
        <p:nvSpPr>
          <p:cNvPr id="3" name="TextBox 2"/>
          <p:cNvSpPr txBox="1"/>
          <p:nvPr/>
        </p:nvSpPr>
        <p:spPr>
          <a:xfrm>
            <a:off x="660400" y="1199634"/>
            <a:ext cx="7640170" cy="369332"/>
          </a:xfrm>
          <a:prstGeom prst="rect">
            <a:avLst/>
          </a:prstGeom>
          <a:noFill/>
        </p:spPr>
        <p:txBody>
          <a:bodyPr wrap="none" rtlCol="0">
            <a:spAutoFit/>
          </a:bodyPr>
          <a:lstStyle/>
          <a:p>
            <a:r>
              <a:rPr lang="en-US" dirty="0" smtClean="0"/>
              <a:t>This question, I think, is ambiguous between two more specific questions:</a:t>
            </a:r>
            <a:endParaRPr lang="en-US" dirty="0"/>
          </a:p>
        </p:txBody>
      </p:sp>
      <p:sp>
        <p:nvSpPr>
          <p:cNvPr id="4" name="TextBox 3"/>
          <p:cNvSpPr txBox="1"/>
          <p:nvPr/>
        </p:nvSpPr>
        <p:spPr>
          <a:xfrm>
            <a:off x="88900" y="1822987"/>
            <a:ext cx="9055100" cy="923330"/>
          </a:xfrm>
          <a:prstGeom prst="rect">
            <a:avLst/>
          </a:prstGeom>
          <a:noFill/>
        </p:spPr>
        <p:txBody>
          <a:bodyPr wrap="square" rtlCol="0">
            <a:spAutoFit/>
          </a:bodyPr>
          <a:lstStyle/>
          <a:p>
            <a:pPr marL="342900" indent="-342900">
              <a:buAutoNum type="alphaUcParenBoth"/>
            </a:pPr>
            <a:r>
              <a:rPr lang="en-US" dirty="0" smtClean="0"/>
              <a:t> Are natural processes (not evolution) that were </a:t>
            </a:r>
            <a:r>
              <a:rPr lang="en-US" b="1" dirty="0" smtClean="0">
                <a:solidFill>
                  <a:srgbClr val="FF0000"/>
                </a:solidFill>
              </a:rPr>
              <a:t>randomly generated </a:t>
            </a:r>
            <a:r>
              <a:rPr lang="en-US" dirty="0" smtClean="0"/>
              <a:t>likely to produce things with complexity?</a:t>
            </a:r>
          </a:p>
          <a:p>
            <a:pPr marL="342900" indent="-342900">
              <a:buAutoNum type="alphaUcParenBoth"/>
            </a:pPr>
            <a:endParaRPr lang="en-US" dirty="0" smtClean="0"/>
          </a:p>
        </p:txBody>
      </p:sp>
      <p:sp>
        <p:nvSpPr>
          <p:cNvPr id="5" name="TextBox 4"/>
          <p:cNvSpPr txBox="1"/>
          <p:nvPr/>
        </p:nvSpPr>
        <p:spPr>
          <a:xfrm>
            <a:off x="1358901" y="2746317"/>
            <a:ext cx="6502400" cy="1200329"/>
          </a:xfrm>
          <a:prstGeom prst="rect">
            <a:avLst/>
          </a:prstGeom>
          <a:noFill/>
        </p:spPr>
        <p:txBody>
          <a:bodyPr wrap="square" rtlCol="0">
            <a:spAutoFit/>
          </a:bodyPr>
          <a:lstStyle/>
          <a:p>
            <a:r>
              <a:rPr lang="en-US" dirty="0" smtClean="0"/>
              <a:t>E.G: Suppose during the Big Bang, the constants governing the natural laws (gravity, etc.) were </a:t>
            </a:r>
            <a:r>
              <a:rPr lang="en-US" b="1" dirty="0" smtClean="0"/>
              <a:t>randomly generated</a:t>
            </a:r>
            <a:r>
              <a:rPr lang="en-US" dirty="0" smtClean="0"/>
              <a:t>. </a:t>
            </a:r>
          </a:p>
          <a:p>
            <a:endParaRPr lang="en-US" dirty="0"/>
          </a:p>
          <a:p>
            <a:r>
              <a:rPr lang="en-US" dirty="0" smtClean="0"/>
              <a:t>Are the laws that resulted likely to create complexity?</a:t>
            </a:r>
            <a:endParaRPr lang="en-US" dirty="0"/>
          </a:p>
        </p:txBody>
      </p:sp>
      <p:sp>
        <p:nvSpPr>
          <p:cNvPr id="6" name="TextBox 5"/>
          <p:cNvSpPr txBox="1"/>
          <p:nvPr/>
        </p:nvSpPr>
        <p:spPr>
          <a:xfrm>
            <a:off x="216895" y="4368800"/>
            <a:ext cx="8432800" cy="1754327"/>
          </a:xfrm>
          <a:prstGeom prst="rect">
            <a:avLst/>
          </a:prstGeom>
          <a:noFill/>
        </p:spPr>
        <p:txBody>
          <a:bodyPr wrap="square" rtlCol="0">
            <a:spAutoFit/>
          </a:bodyPr>
          <a:lstStyle/>
          <a:p>
            <a:r>
              <a:rPr lang="en-US" dirty="0" smtClean="0"/>
              <a:t>It’s my understanding that Paley thinks there are basically two options for how the relevant, complex things came about:</a:t>
            </a:r>
          </a:p>
          <a:p>
            <a:endParaRPr lang="en-US" dirty="0"/>
          </a:p>
          <a:p>
            <a:pPr marL="342900" indent="-342900">
              <a:buAutoNum type="arabicPeriod"/>
            </a:pPr>
            <a:r>
              <a:rPr lang="en-US" dirty="0" smtClean="0"/>
              <a:t>God created them, or</a:t>
            </a:r>
          </a:p>
          <a:p>
            <a:pPr marL="342900" indent="-342900">
              <a:buAutoNum type="arabicPeriod"/>
            </a:pPr>
            <a:r>
              <a:rPr lang="en-US" dirty="0" smtClean="0"/>
              <a:t>Some randomly generated natural laws produced them. </a:t>
            </a:r>
          </a:p>
          <a:p>
            <a:pPr marL="342900" indent="-342900">
              <a:buAutoNum type="arabicPeriod"/>
            </a:pPr>
            <a:endParaRPr lang="en-US" dirty="0"/>
          </a:p>
        </p:txBody>
      </p:sp>
      <p:sp>
        <p:nvSpPr>
          <p:cNvPr id="8" name="Rectangle 7"/>
          <p:cNvSpPr/>
          <p:nvPr/>
        </p:nvSpPr>
        <p:spPr>
          <a:xfrm>
            <a:off x="115295" y="1695966"/>
            <a:ext cx="8560795" cy="240611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305795" y="6006068"/>
            <a:ext cx="8673105" cy="646331"/>
          </a:xfrm>
          <a:prstGeom prst="rect">
            <a:avLst/>
          </a:prstGeom>
          <a:noFill/>
        </p:spPr>
        <p:txBody>
          <a:bodyPr wrap="square" rtlCol="0">
            <a:spAutoFit/>
          </a:bodyPr>
          <a:lstStyle/>
          <a:p>
            <a:r>
              <a:rPr lang="en-US" dirty="0" smtClean="0"/>
              <a:t>I don’t think Paley is trying to say: Either God did it, or some randomly proceeding natural process produced them. </a:t>
            </a:r>
            <a:endParaRPr lang="en-US" dirty="0"/>
          </a:p>
        </p:txBody>
      </p:sp>
    </p:spTree>
    <p:extLst>
      <p:ext uri="{BB962C8B-B14F-4D97-AF65-F5344CB8AC3E}">
        <p14:creationId xmlns:p14="http://schemas.microsoft.com/office/powerpoint/2010/main" val="210121894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900" y="466635"/>
            <a:ext cx="8724900" cy="3970318"/>
          </a:xfrm>
          <a:prstGeom prst="rect">
            <a:avLst/>
          </a:prstGeom>
          <a:noFill/>
          <a:ln w="12700" cmpd="sng">
            <a:solidFill>
              <a:schemeClr val="tx1"/>
            </a:solidFill>
          </a:ln>
        </p:spPr>
        <p:txBody>
          <a:bodyPr wrap="square" rtlCol="0">
            <a:spAutoFit/>
          </a:bodyPr>
          <a:lstStyle/>
          <a:p>
            <a:r>
              <a:rPr lang="en-US" dirty="0" smtClean="0">
                <a:solidFill>
                  <a:srgbClr val="000000"/>
                </a:solidFill>
              </a:rPr>
              <a:t>P1. Some things in nature, like the lattice structure of diamonds or the mathematical structure of natural laws, are complex, were not created by humans or any other finite creatures, and are not biological.</a:t>
            </a:r>
          </a:p>
          <a:p>
            <a:r>
              <a:rPr lang="en-US" dirty="0" smtClean="0">
                <a:solidFill>
                  <a:srgbClr val="000000"/>
                </a:solidFill>
              </a:rPr>
              <a:t>P2. Anything complex with these features must have been either created by an intelligent designer that was not human or produced by some </a:t>
            </a:r>
            <a:r>
              <a:rPr lang="en-US" b="1" dirty="0" smtClean="0">
                <a:solidFill>
                  <a:srgbClr val="FF0000"/>
                </a:solidFill>
              </a:rPr>
              <a:t>randomly generated </a:t>
            </a:r>
            <a:r>
              <a:rPr lang="en-US" dirty="0" smtClean="0"/>
              <a:t>natural process that was not evolution by natural selection</a:t>
            </a:r>
            <a:r>
              <a:rPr lang="en-US" dirty="0" smtClean="0">
                <a:solidFill>
                  <a:srgbClr val="000000"/>
                </a:solidFill>
              </a:rPr>
              <a:t>. </a:t>
            </a:r>
          </a:p>
          <a:p>
            <a:r>
              <a:rPr lang="en-US" dirty="0">
                <a:solidFill>
                  <a:srgbClr val="000000"/>
                </a:solidFill>
              </a:rPr>
              <a:t>	</a:t>
            </a:r>
            <a:r>
              <a:rPr lang="en-US" dirty="0" smtClean="0">
                <a:solidFill>
                  <a:srgbClr val="000000"/>
                </a:solidFill>
              </a:rPr>
              <a:t>C1. Many complex non-biological things in nature were either created by an 	intelligent designer that was not human or produced by some </a:t>
            </a:r>
            <a:r>
              <a:rPr lang="en-US" b="1" dirty="0" smtClean="0">
                <a:solidFill>
                  <a:srgbClr val="FF0000"/>
                </a:solidFill>
              </a:rPr>
              <a:t>randomly 	generated</a:t>
            </a:r>
            <a:r>
              <a:rPr lang="en-US" dirty="0" smtClean="0">
                <a:solidFill>
                  <a:srgbClr val="000000"/>
                </a:solidFill>
              </a:rPr>
              <a:t> natural process that was not evolution by natural selection. </a:t>
            </a:r>
          </a:p>
          <a:p>
            <a:r>
              <a:rPr lang="en-US" dirty="0" smtClean="0"/>
              <a:t>P3. It is highly unlikely that </a:t>
            </a:r>
            <a:r>
              <a:rPr lang="en-US" b="1" dirty="0" smtClean="0">
                <a:solidFill>
                  <a:srgbClr val="FF0000"/>
                </a:solidFill>
              </a:rPr>
              <a:t>randomly generated </a:t>
            </a:r>
            <a:r>
              <a:rPr lang="en-US" dirty="0" smtClean="0"/>
              <a:t>natural processes that are not evolution produce non-biological things that are complex. </a:t>
            </a:r>
          </a:p>
          <a:p>
            <a:endParaRPr lang="en-US" dirty="0">
              <a:solidFill>
                <a:srgbClr val="000000"/>
              </a:solidFill>
            </a:endParaRPr>
          </a:p>
          <a:p>
            <a:r>
              <a:rPr lang="en-US" dirty="0" smtClean="0">
                <a:solidFill>
                  <a:srgbClr val="000000"/>
                </a:solidFill>
              </a:rPr>
              <a:t>C. It is highly likely that some things in nature were created by an intelligent designer (that was not human).</a:t>
            </a:r>
            <a:endParaRPr lang="en-US" dirty="0">
              <a:solidFill>
                <a:srgbClr val="000000"/>
              </a:solidFill>
            </a:endParaRPr>
          </a:p>
        </p:txBody>
      </p:sp>
      <p:cxnSp>
        <p:nvCxnSpPr>
          <p:cNvPr id="4" name="Straight Connector 3"/>
          <p:cNvCxnSpPr/>
          <p:nvPr/>
        </p:nvCxnSpPr>
        <p:spPr>
          <a:xfrm flipV="1">
            <a:off x="304800" y="3670300"/>
            <a:ext cx="8547100" cy="1270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726995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900" y="466635"/>
            <a:ext cx="8724900" cy="3970318"/>
          </a:xfrm>
          <a:prstGeom prst="rect">
            <a:avLst/>
          </a:prstGeom>
          <a:noFill/>
          <a:ln w="12700" cmpd="sng">
            <a:solidFill>
              <a:schemeClr val="tx1"/>
            </a:solidFill>
          </a:ln>
        </p:spPr>
        <p:txBody>
          <a:bodyPr wrap="square" rtlCol="0">
            <a:spAutoFit/>
          </a:bodyPr>
          <a:lstStyle/>
          <a:p>
            <a:r>
              <a:rPr lang="en-US" dirty="0" smtClean="0"/>
              <a:t>P1. Some things in nature, like the lattice structure of diamonds or the mathematical structure of natural laws, are complex, were not created by humans or any other finite creatures, and are not biological.</a:t>
            </a:r>
          </a:p>
          <a:p>
            <a:r>
              <a:rPr lang="en-US" dirty="0" smtClean="0"/>
              <a:t>P2. Anything complex with these features must have been either created by an intelligent designer that was not human or produced by some randomly generated natural process that was not evolution by natural selection. </a:t>
            </a:r>
          </a:p>
          <a:p>
            <a:r>
              <a:rPr lang="en-US" dirty="0"/>
              <a:t>	</a:t>
            </a:r>
            <a:r>
              <a:rPr lang="en-US" dirty="0" smtClean="0"/>
              <a:t>C1. Many complex non-biological things in nature were either created by an 	intelligent designer that was not human or produced by some randomly 	generated natural process that was not evolution by natural selection. </a:t>
            </a:r>
          </a:p>
          <a:p>
            <a:r>
              <a:rPr lang="en-US" b="1" dirty="0" smtClean="0">
                <a:solidFill>
                  <a:srgbClr val="FF0000"/>
                </a:solidFill>
              </a:rPr>
              <a:t>P3. It is highly unlikely that randomly generated natural processes that are not evolution produce non-biological things that are complex.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flipV="1">
            <a:off x="304800" y="3670300"/>
            <a:ext cx="8547100" cy="1270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622300" y="4824968"/>
            <a:ext cx="8026400" cy="1200329"/>
          </a:xfrm>
          <a:prstGeom prst="rect">
            <a:avLst/>
          </a:prstGeom>
          <a:noFill/>
        </p:spPr>
        <p:txBody>
          <a:bodyPr wrap="square" rtlCol="0">
            <a:spAutoFit/>
          </a:bodyPr>
          <a:lstStyle/>
          <a:p>
            <a:r>
              <a:rPr lang="en-US" dirty="0" smtClean="0"/>
              <a:t>Now our question is: how likely is it that randomly generated natural processes produce things with complexity? </a:t>
            </a:r>
          </a:p>
          <a:p>
            <a:endParaRPr lang="en-US" dirty="0"/>
          </a:p>
          <a:p>
            <a:r>
              <a:rPr lang="en-US" dirty="0" smtClean="0"/>
              <a:t>	</a:t>
            </a:r>
            <a:endParaRPr lang="en-US" dirty="0"/>
          </a:p>
        </p:txBody>
      </p:sp>
    </p:spTree>
    <p:extLst>
      <p:ext uri="{BB962C8B-B14F-4D97-AF65-F5344CB8AC3E}">
        <p14:creationId xmlns:p14="http://schemas.microsoft.com/office/powerpoint/2010/main" val="214080783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900" y="466635"/>
            <a:ext cx="8724900" cy="3970318"/>
          </a:xfrm>
          <a:prstGeom prst="rect">
            <a:avLst/>
          </a:prstGeom>
          <a:noFill/>
          <a:ln w="12700" cmpd="sng">
            <a:solidFill>
              <a:schemeClr val="tx1"/>
            </a:solidFill>
          </a:ln>
        </p:spPr>
        <p:txBody>
          <a:bodyPr wrap="square" rtlCol="0">
            <a:spAutoFit/>
          </a:bodyPr>
          <a:lstStyle/>
          <a:p>
            <a:r>
              <a:rPr lang="en-US" dirty="0" smtClean="0"/>
              <a:t>P1. Some things in nature, like the lattice structure of diamonds or the mathematical structure of natural laws, are complex, were not created by humans or any other finite creatures, and are not biological.</a:t>
            </a:r>
          </a:p>
          <a:p>
            <a:r>
              <a:rPr lang="en-US" dirty="0" smtClean="0"/>
              <a:t>P2. Anything complex with these features must have been either created by an intelligent designer that was not human or produced by some randomly generated natural process that was not evolution by natural selection. </a:t>
            </a:r>
          </a:p>
          <a:p>
            <a:r>
              <a:rPr lang="en-US" dirty="0"/>
              <a:t>	</a:t>
            </a:r>
            <a:r>
              <a:rPr lang="en-US" dirty="0" smtClean="0"/>
              <a:t>C1. Many complex non-biological things in nature were either created by an 	intelligent designer that was not human or produced by some randomly 	generated natural process that was not evolution by natural selection. </a:t>
            </a:r>
          </a:p>
          <a:p>
            <a:r>
              <a:rPr lang="en-US" b="1" dirty="0" smtClean="0">
                <a:solidFill>
                  <a:srgbClr val="FF0000"/>
                </a:solidFill>
              </a:rPr>
              <a:t>P3. It is highly unlikely that randomly generated natural processes that are not evolution produce non-biological things that are complex.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flipV="1">
            <a:off x="304800" y="3670300"/>
            <a:ext cx="8547100" cy="1270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622300" y="4824968"/>
            <a:ext cx="8026400" cy="1477328"/>
          </a:xfrm>
          <a:prstGeom prst="rect">
            <a:avLst/>
          </a:prstGeom>
          <a:noFill/>
        </p:spPr>
        <p:txBody>
          <a:bodyPr wrap="square" rtlCol="0">
            <a:spAutoFit/>
          </a:bodyPr>
          <a:lstStyle/>
          <a:p>
            <a:r>
              <a:rPr lang="en-US" dirty="0" smtClean="0"/>
              <a:t>Now our question is: how likely is it that randomly generated natural processes produce things with complexity? </a:t>
            </a:r>
          </a:p>
          <a:p>
            <a:endParaRPr lang="en-US" dirty="0"/>
          </a:p>
          <a:p>
            <a:r>
              <a:rPr lang="en-US" dirty="0" smtClean="0"/>
              <a:t>	If you think it’s likely: You might reject P3. </a:t>
            </a:r>
          </a:p>
          <a:p>
            <a:endParaRPr lang="en-US" dirty="0"/>
          </a:p>
        </p:txBody>
      </p:sp>
    </p:spTree>
    <p:extLst>
      <p:ext uri="{BB962C8B-B14F-4D97-AF65-F5344CB8AC3E}">
        <p14:creationId xmlns:p14="http://schemas.microsoft.com/office/powerpoint/2010/main" val="252302327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900" y="466635"/>
            <a:ext cx="8724900" cy="3970318"/>
          </a:xfrm>
          <a:prstGeom prst="rect">
            <a:avLst/>
          </a:prstGeom>
          <a:noFill/>
          <a:ln w="12700" cmpd="sng">
            <a:solidFill>
              <a:schemeClr val="tx1"/>
            </a:solidFill>
          </a:ln>
        </p:spPr>
        <p:txBody>
          <a:bodyPr wrap="square" rtlCol="0">
            <a:spAutoFit/>
          </a:bodyPr>
          <a:lstStyle/>
          <a:p>
            <a:r>
              <a:rPr lang="en-US" dirty="0" smtClean="0"/>
              <a:t>P1. Some things in nature, like the lattice structure of diamonds or the mathematical structure of natural laws, are complex, were not created by humans or any other finite creatures, and are not biological.</a:t>
            </a:r>
          </a:p>
          <a:p>
            <a:r>
              <a:rPr lang="en-US" dirty="0" smtClean="0"/>
              <a:t>P2. Anything complex with these features must have been either created by an intelligent designer that was not human or produced by some randomly generated natural process that was not evolution by natural selection. </a:t>
            </a:r>
          </a:p>
          <a:p>
            <a:r>
              <a:rPr lang="en-US" dirty="0"/>
              <a:t>	</a:t>
            </a:r>
            <a:r>
              <a:rPr lang="en-US" dirty="0" smtClean="0"/>
              <a:t>C1. Many complex non-biological things in nature were either created by an 	intelligent designer that was not human or produced by some randomly 	generated natural process that was not evolution by natural selection. </a:t>
            </a:r>
          </a:p>
          <a:p>
            <a:r>
              <a:rPr lang="en-US" b="1" dirty="0" smtClean="0">
                <a:solidFill>
                  <a:srgbClr val="FF0000"/>
                </a:solidFill>
              </a:rPr>
              <a:t>P3. It is highly unlikely that randomly generated natural processes that are not evolution produce non-biological things that are complex. </a:t>
            </a:r>
          </a:p>
          <a:p>
            <a:endParaRPr lang="en-US" dirty="0"/>
          </a:p>
          <a:p>
            <a:r>
              <a:rPr lang="en-US" dirty="0" smtClean="0"/>
              <a:t>C. It is highly likely that some things in nature were created by an intelligent designer (that was not human).</a:t>
            </a:r>
            <a:endParaRPr lang="en-US" dirty="0"/>
          </a:p>
        </p:txBody>
      </p:sp>
      <p:cxnSp>
        <p:nvCxnSpPr>
          <p:cNvPr id="4" name="Straight Connector 3"/>
          <p:cNvCxnSpPr/>
          <p:nvPr/>
        </p:nvCxnSpPr>
        <p:spPr>
          <a:xfrm flipV="1">
            <a:off x="304800" y="3670300"/>
            <a:ext cx="8547100" cy="1270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622300" y="4824968"/>
            <a:ext cx="8026400" cy="1754327"/>
          </a:xfrm>
          <a:prstGeom prst="rect">
            <a:avLst/>
          </a:prstGeom>
          <a:noFill/>
        </p:spPr>
        <p:txBody>
          <a:bodyPr wrap="square" rtlCol="0">
            <a:spAutoFit/>
          </a:bodyPr>
          <a:lstStyle/>
          <a:p>
            <a:r>
              <a:rPr lang="en-US" dirty="0" smtClean="0"/>
              <a:t>Now our question is: how likely is it that randomly generated natural processes produce things with complexity? </a:t>
            </a:r>
          </a:p>
          <a:p>
            <a:endParaRPr lang="en-US" dirty="0"/>
          </a:p>
          <a:p>
            <a:r>
              <a:rPr lang="en-US" dirty="0" smtClean="0"/>
              <a:t>	If you think it’s likely: You might reject P3. </a:t>
            </a:r>
          </a:p>
          <a:p>
            <a:r>
              <a:rPr lang="en-US" dirty="0"/>
              <a:t>	</a:t>
            </a:r>
            <a:r>
              <a:rPr lang="en-US" dirty="0" smtClean="0"/>
              <a:t>If you think it’s unlikely, then you might think this argument is 	sound.</a:t>
            </a:r>
            <a:endParaRPr lang="en-US" dirty="0"/>
          </a:p>
        </p:txBody>
      </p:sp>
    </p:spTree>
    <p:extLst>
      <p:ext uri="{BB962C8B-B14F-4D97-AF65-F5344CB8AC3E}">
        <p14:creationId xmlns:p14="http://schemas.microsoft.com/office/powerpoint/2010/main" val="6326364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982</TotalTime>
  <Words>10713</Words>
  <Application>Microsoft Macintosh PowerPoint</Application>
  <PresentationFormat>On-screen Show (4:3)</PresentationFormat>
  <Paragraphs>654</Paragraphs>
  <Slides>97</Slides>
  <Notes>5</Notes>
  <HiddenSlides>0</HiddenSlides>
  <MMClips>0</MMClips>
  <ScaleCrop>false</ScaleCrop>
  <HeadingPairs>
    <vt:vector size="4" baseType="variant">
      <vt:variant>
        <vt:lpstr>Theme</vt:lpstr>
      </vt:variant>
      <vt:variant>
        <vt:i4>1</vt:i4>
      </vt:variant>
      <vt:variant>
        <vt:lpstr>Slide Titles</vt:lpstr>
      </vt:variant>
      <vt:variant>
        <vt:i4>97</vt:i4>
      </vt:variant>
    </vt:vector>
  </HeadingPairs>
  <TitlesOfParts>
    <vt:vector size="98" baseType="lpstr">
      <vt:lpstr>Executive</vt:lpstr>
      <vt:lpstr>Arguments for the Existence of God</vt:lpstr>
      <vt:lpstr>Arguments for the Existence of God</vt:lpstr>
      <vt:lpstr>Arguments for the Existence of God</vt:lpstr>
      <vt:lpstr>Arguments for the Existence of God</vt:lpstr>
      <vt:lpstr>Arguments for the Existence of God</vt:lpstr>
      <vt:lpstr>Arguments for the Existence of God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31</cp:revision>
  <dcterms:created xsi:type="dcterms:W3CDTF">2016-01-14T16:01:41Z</dcterms:created>
  <dcterms:modified xsi:type="dcterms:W3CDTF">2016-01-31T20:14:01Z</dcterms:modified>
</cp:coreProperties>
</file>