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99" r:id="rId1"/>
  </p:sldMasterIdLst>
  <p:notesMasterIdLst>
    <p:notesMasterId r:id="rId65"/>
  </p:notesMasterIdLst>
  <p:sldIdLst>
    <p:sldId id="256" r:id="rId2"/>
    <p:sldId id="257" r:id="rId3"/>
    <p:sldId id="258" r:id="rId4"/>
    <p:sldId id="259" r:id="rId5"/>
    <p:sldId id="260" r:id="rId6"/>
    <p:sldId id="261" r:id="rId7"/>
    <p:sldId id="262" r:id="rId8"/>
    <p:sldId id="264" r:id="rId9"/>
    <p:sldId id="287"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88" r:id="rId25"/>
    <p:sldId id="283" r:id="rId26"/>
    <p:sldId id="284" r:id="rId27"/>
    <p:sldId id="285" r:id="rId28"/>
    <p:sldId id="286" r:id="rId29"/>
    <p:sldId id="289" r:id="rId30"/>
    <p:sldId id="290" r:id="rId31"/>
    <p:sldId id="291" r:id="rId32"/>
    <p:sldId id="292" r:id="rId33"/>
    <p:sldId id="293" r:id="rId34"/>
    <p:sldId id="294" r:id="rId35"/>
    <p:sldId id="295" r:id="rId36"/>
    <p:sldId id="296" r:id="rId37"/>
    <p:sldId id="298" r:id="rId38"/>
    <p:sldId id="299" r:id="rId39"/>
    <p:sldId id="300" r:id="rId40"/>
    <p:sldId id="301" r:id="rId41"/>
    <p:sldId id="302" r:id="rId42"/>
    <p:sldId id="303" r:id="rId43"/>
    <p:sldId id="304" r:id="rId44"/>
    <p:sldId id="305" r:id="rId45"/>
    <p:sldId id="306" r:id="rId46"/>
    <p:sldId id="307" r:id="rId47"/>
    <p:sldId id="308" r:id="rId48"/>
    <p:sldId id="309" r:id="rId49"/>
    <p:sldId id="310" r:id="rId50"/>
    <p:sldId id="311" r:id="rId51"/>
    <p:sldId id="312" r:id="rId52"/>
    <p:sldId id="313" r:id="rId53"/>
    <p:sldId id="314" r:id="rId54"/>
    <p:sldId id="315" r:id="rId55"/>
    <p:sldId id="316" r:id="rId56"/>
    <p:sldId id="317" r:id="rId57"/>
    <p:sldId id="319" r:id="rId58"/>
    <p:sldId id="321" r:id="rId59"/>
    <p:sldId id="322" r:id="rId60"/>
    <p:sldId id="323" r:id="rId61"/>
    <p:sldId id="320" r:id="rId62"/>
    <p:sldId id="324" r:id="rId63"/>
    <p:sldId id="325" r:id="rId64"/>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100" d="100"/>
          <a:sy n="100" d="100"/>
        </p:scale>
        <p:origin x="-128" y="-25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notesMaster" Target="notesMasters/notesMaster1.xml"/><Relationship Id="rId66" Type="http://schemas.openxmlformats.org/officeDocument/2006/relationships/printerSettings" Target="printerSettings/printerSettings1.bin"/><Relationship Id="rId67" Type="http://schemas.openxmlformats.org/officeDocument/2006/relationships/presProps" Target="presProps.xml"/><Relationship Id="rId68" Type="http://schemas.openxmlformats.org/officeDocument/2006/relationships/viewProps" Target="viewProps.xml"/><Relationship Id="rId69" Type="http://schemas.openxmlformats.org/officeDocument/2006/relationships/theme" Target="theme/theme1.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70"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a:defRPr sz="1200"/>
            </a:lvl1pPr>
          </a:lstStyle>
          <a:p>
            <a:fld id="{A353D9D1-D01B-0D4D-9142-AFA65D58FD04}" type="datetimeFigureOut">
              <a:rPr lang="en-US" smtClean="0"/>
              <a:t>2/28/16</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1440" tIns="45720" rIns="91440" bIns="45720" rtlCol="0" anchor="b"/>
          <a:lstStyle>
            <a:lvl1pPr algn="r">
              <a:defRPr sz="1200"/>
            </a:lvl1pPr>
          </a:lstStyle>
          <a:p>
            <a:fld id="{8016DE4E-62AD-694D-8658-45995FB74E8B}" type="slidenum">
              <a:rPr lang="en-US" smtClean="0"/>
              <a:t>‹#›</a:t>
            </a:fld>
            <a:endParaRPr lang="en-US"/>
          </a:p>
        </p:txBody>
      </p:sp>
    </p:spTree>
    <p:extLst>
      <p:ext uri="{BB962C8B-B14F-4D97-AF65-F5344CB8AC3E}">
        <p14:creationId xmlns:p14="http://schemas.microsoft.com/office/powerpoint/2010/main" val="19032670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6AD8D91A-A2EE-4B54-B3C6-F6C67903BA9C}" type="datetime1">
              <a:rPr lang="en-US" smtClean="0"/>
              <a:pPr/>
              <a:t>2/28/16</a:t>
            </a:fld>
            <a:endParaRPr lang="en-US" dirty="0"/>
          </a:p>
        </p:txBody>
      </p:sp>
      <p:sp>
        <p:nvSpPr>
          <p:cNvPr id="8" name="Slide Number Placeholder 7"/>
          <p:cNvSpPr>
            <a:spLocks noGrp="1"/>
          </p:cNvSpPr>
          <p:nvPr>
            <p:ph type="sldNum" sz="quarter" idx="11"/>
          </p:nvPr>
        </p:nvSpPr>
        <p:spPr/>
        <p:txBody>
          <a:bodyPr/>
          <a:lstStyle/>
          <a:p>
            <a:fld id="{2754ED01-E2A0-4C1E-8E21-014B99041579}"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9785C6-EBAF-49D5-AD4D-BABF4DFAAD59}" type="datetime1">
              <a:rPr lang="en-US" smtClean="0"/>
              <a:pPr/>
              <a:t>2/28/16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A404122-9A3A-4FD8-98B8-22631F32846C}" type="datetime1">
              <a:rPr lang="en-US" smtClean="0"/>
              <a:pPr/>
              <a:t>2/28/16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A84A37A-AFC2-4A01-80A1-FC20F2C0D5B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fld id="{C259A7B8-0EC4-44C9-AFEF-25E144F11C06}" type="datetime1">
              <a:rPr lang="en-US" smtClean="0"/>
              <a:pPr/>
              <a:t>2/28/16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2BB47B5-C739-4DAE-AACD-CC58CA843AC4}" type="datetime1">
              <a:rPr lang="en-US" smtClean="0"/>
              <a:pPr/>
              <a:t>2/28/16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A84A37A-AFC2-4A01-80A1-FC20F2C0D5BB}" type="slidenum">
              <a:rPr lang="en-US" smtClean="0"/>
              <a:pPr/>
              <a:t>‹#›</a:t>
            </a:fld>
            <a:endParaRPr lang="en-US" dirty="0"/>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4"/>
          <p:cNvSpPr>
            <a:spLocks noGrp="1"/>
          </p:cNvSpPr>
          <p:nvPr>
            <p:ph type="dt" sz="half" idx="10"/>
          </p:nvPr>
        </p:nvSpPr>
        <p:spPr/>
        <p:txBody>
          <a:bodyPr/>
          <a:lstStyle/>
          <a:p>
            <a:fld id="{3E72AE48-94E6-46E0-BE32-5F0716DE9115}" type="datetime1">
              <a:rPr lang="en-US" smtClean="0"/>
              <a:pPr/>
              <a:t>2/28/16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84A37A-AFC2-4A01-80A1-FC20F2C0D5BB}" type="slidenum">
              <a:rPr lang="en-US" smtClean="0"/>
              <a:pPr/>
              <a:t>‹#›</a:t>
            </a:fld>
            <a:endParaRPr lang="en-US"/>
          </a:p>
        </p:txBody>
      </p:sp>
      <p:sp>
        <p:nvSpPr>
          <p:cNvPr id="9" name="Content Placeholder 8"/>
          <p:cNvSpPr>
            <a:spLocks noGrp="1"/>
          </p:cNvSpPr>
          <p:nvPr>
            <p:ph sz="quarter" idx="13"/>
          </p:nvPr>
        </p:nvSpPr>
        <p:spPr>
          <a:xfrm>
            <a:off x="365760" y="1600200"/>
            <a:ext cx="4041648" cy="45262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0884C285-8BCE-48FC-97D9-E2837AF38351}" type="datetime1">
              <a:rPr lang="en-US" smtClean="0"/>
              <a:pPr/>
              <a:t>2/28/16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A84A37A-AFC2-4A01-80A1-FC20F2C0D5BB}" type="slidenum">
              <a:rPr lang="en-US" smtClean="0"/>
              <a:pPr/>
              <a:t>‹#›</a:t>
            </a:fld>
            <a:endParaRPr lang="en-US"/>
          </a:p>
        </p:txBody>
      </p:sp>
      <p:sp>
        <p:nvSpPr>
          <p:cNvPr id="11" name="Content Placeholder 10"/>
          <p:cNvSpPr>
            <a:spLocks noGrp="1"/>
          </p:cNvSpPr>
          <p:nvPr>
            <p:ph sz="quarter" idx="13"/>
          </p:nvPr>
        </p:nvSpPr>
        <p:spPr>
          <a:xfrm>
            <a:off x="457200" y="2212848"/>
            <a:ext cx="4041648" cy="3913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0E70D3E6-EF16-4488-94A4-211508FE4682}" type="datetime1">
              <a:rPr lang="en-US" smtClean="0"/>
              <a:pPr/>
              <a:t>2/28/16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77FB3B-20DA-4D0E-BF16-8262B7156612}" type="datetime1">
              <a:rPr lang="en-US" smtClean="0"/>
              <a:pPr/>
              <a:t>2/28/16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C273C2C-6BD0-40EC-8D8D-4D51F089C5EB}" type="datetime1">
              <a:rPr lang="en-US" smtClean="0"/>
              <a:pPr/>
              <a:t>2/28/16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54ED01-E2A0-4C1E-8E21-014B99041579}"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en-US" smtClean="0"/>
              <a:t>Click to edit Master title style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D377F5C-EDA7-4864-9756-35769B0E62CF}" type="datetime1">
              <a:rPr lang="en-US" smtClean="0"/>
              <a:pPr/>
              <a:t>2/28/16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88B99C93-F56F-46AB-9EB8-53614A95B15F}" type="datetime1">
              <a:rPr lang="en-US" smtClean="0"/>
              <a:pPr/>
              <a:t>2/28/16</a:t>
            </a:fld>
            <a:endParaRPr lang="en-US" dirty="0"/>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en-US" dirty="0"/>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FA84A37A-AFC2-4A01-80A1-FC20F2C0D5BB}" type="slidenum">
              <a:rPr lang="en-US" smtClean="0"/>
              <a:pPr/>
              <a:t>‹#›</a:t>
            </a:fld>
            <a:endParaRPr lang="en-US" dirty="0"/>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4000" r:id="rId1"/>
    <p:sldLayoutId id="2147484001" r:id="rId2"/>
    <p:sldLayoutId id="2147484002" r:id="rId3"/>
    <p:sldLayoutId id="2147484003" r:id="rId4"/>
    <p:sldLayoutId id="2147484004" r:id="rId5"/>
    <p:sldLayoutId id="2147484005" r:id="rId6"/>
    <p:sldLayoutId id="2147484006" r:id="rId7"/>
    <p:sldLayoutId id="2147484007" r:id="rId8"/>
    <p:sldLayoutId id="2147484008" r:id="rId9"/>
    <p:sldLayoutId id="2147484009" r:id="rId10"/>
    <p:sldLayoutId id="2147484010" r:id="rId11"/>
  </p:sldLayoutIdLst>
  <p:hf sldNum="0" hdr="0" ftr="0" dt="0"/>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 Id="rId3" Type="http://schemas.openxmlformats.org/officeDocument/2006/relationships/image" Target="../media/image4.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 Id="rId3" Type="http://schemas.openxmlformats.org/officeDocument/2006/relationships/image" Target="../media/image4.jpg"/></Relationships>
</file>

<file path=ppt/slides/_rels/slide12.xml.rels><?xml version="1.0" encoding="UTF-8" standalone="yes"?>
<Relationships xmlns="http://schemas.openxmlformats.org/package/2006/relationships"><Relationship Id="rId3" Type="http://schemas.openxmlformats.org/officeDocument/2006/relationships/image" Target="../media/image4.jpg"/><Relationship Id="rId4" Type="http://schemas.openxmlformats.org/officeDocument/2006/relationships/image" Target="../media/image5.jpg"/><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13.xml.rels><?xml version="1.0" encoding="UTF-8" standalone="yes"?>
<Relationships xmlns="http://schemas.openxmlformats.org/package/2006/relationships"><Relationship Id="rId3" Type="http://schemas.openxmlformats.org/officeDocument/2006/relationships/image" Target="../media/image4.jpg"/><Relationship Id="rId4" Type="http://schemas.openxmlformats.org/officeDocument/2006/relationships/image" Target="../media/image5.jpg"/><Relationship Id="rId5" Type="http://schemas.openxmlformats.org/officeDocument/2006/relationships/image" Target="../media/image6.jpg"/><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 Id="rId3" Type="http://schemas.openxmlformats.org/officeDocument/2006/relationships/image" Target="../media/image4.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 Id="rId3" Type="http://schemas.openxmlformats.org/officeDocument/2006/relationships/image" Target="../media/image4.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 Id="rId3" Type="http://schemas.openxmlformats.org/officeDocument/2006/relationships/image" Target="../media/image4.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 Id="rId3" Type="http://schemas.openxmlformats.org/officeDocument/2006/relationships/image" Target="../media/image4.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 Id="rId3" Type="http://schemas.openxmlformats.org/officeDocument/2006/relationships/image" Target="../media/image4.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 Id="rId3" Type="http://schemas.openxmlformats.org/officeDocument/2006/relationships/image" Target="../media/image4.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 Id="rId3" Type="http://schemas.openxmlformats.org/officeDocument/2006/relationships/image" Target="../media/image4.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 Id="rId3" Type="http://schemas.openxmlformats.org/officeDocument/2006/relationships/image" Target="../media/image4.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 Id="rId3" Type="http://schemas.openxmlformats.org/officeDocument/2006/relationships/image" Target="../media/image4.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 Id="rId3" Type="http://schemas.openxmlformats.org/officeDocument/2006/relationships/image" Target="../media/image4.jp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 Id="rId3" Type="http://schemas.openxmlformats.org/officeDocument/2006/relationships/image" Target="../media/image4.jp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 Id="rId3" Type="http://schemas.openxmlformats.org/officeDocument/2006/relationships/image" Target="../media/image4.jp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 Id="rId3" Type="http://schemas.openxmlformats.org/officeDocument/2006/relationships/image" Target="../media/image4.jp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 Id="rId3" Type="http://schemas.openxmlformats.org/officeDocument/2006/relationships/image" Target="../media/image4.jp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 Id="rId3" Type="http://schemas.openxmlformats.org/officeDocument/2006/relationships/image" Target="../media/image4.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 Id="rId3" Type="http://schemas.openxmlformats.org/officeDocument/2006/relationships/image" Target="../media/image4.jp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 Id="rId3" Type="http://schemas.openxmlformats.org/officeDocument/2006/relationships/image" Target="../media/image4.jp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gif"/></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gif"/><Relationship Id="rId3" Type="http://schemas.openxmlformats.org/officeDocument/2006/relationships/image" Target="../media/image8.jp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gif"/><Relationship Id="rId3" Type="http://schemas.openxmlformats.org/officeDocument/2006/relationships/image" Target="../media/image8.jp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gif"/><Relationship Id="rId3" Type="http://schemas.openxmlformats.org/officeDocument/2006/relationships/image" Target="../media/image8.jp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gif"/><Relationship Id="rId3" Type="http://schemas.openxmlformats.org/officeDocument/2006/relationships/image" Target="../media/image8.jp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gif"/><Relationship Id="rId3" Type="http://schemas.openxmlformats.org/officeDocument/2006/relationships/image" Target="../media/image8.jp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gif"/><Relationship Id="rId3" Type="http://schemas.openxmlformats.org/officeDocument/2006/relationships/image" Target="../media/image8.jp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69999"/>
            <a:ext cx="7772400" cy="4267200"/>
          </a:xfrm>
        </p:spPr>
        <p:txBody>
          <a:bodyPr/>
          <a:lstStyle/>
          <a:p>
            <a:r>
              <a:rPr lang="en-US" dirty="0" smtClean="0"/>
              <a:t>Moral Luck</a:t>
            </a:r>
            <a:endParaRPr lang="en-US" dirty="0"/>
          </a:p>
        </p:txBody>
      </p:sp>
      <p:sp>
        <p:nvSpPr>
          <p:cNvPr id="3" name="Subtitle 2"/>
          <p:cNvSpPr>
            <a:spLocks noGrp="1"/>
          </p:cNvSpPr>
          <p:nvPr>
            <p:ph type="subTitle" idx="1"/>
          </p:nvPr>
        </p:nvSpPr>
        <p:spPr>
          <a:xfrm>
            <a:off x="1181100" y="3429000"/>
            <a:ext cx="7086600" cy="3149600"/>
          </a:xfrm>
        </p:spPr>
        <p:txBody>
          <a:bodyPr>
            <a:normAutofit/>
          </a:bodyPr>
          <a:lstStyle/>
          <a:p>
            <a:r>
              <a:rPr lang="en-US" dirty="0" smtClean="0"/>
              <a:t>Can you be more blameworthy than someone else just because you got unlucky?</a:t>
            </a:r>
          </a:p>
          <a:p>
            <a:endParaRPr lang="en-US" dirty="0"/>
          </a:p>
          <a:p>
            <a:r>
              <a:rPr lang="en-US" dirty="0" smtClean="0"/>
              <a:t>Can you be more praiseworthy than someone else just because you got lucky?</a:t>
            </a:r>
            <a:endParaRPr lang="en-US" dirty="0"/>
          </a:p>
        </p:txBody>
      </p:sp>
    </p:spTree>
    <p:extLst>
      <p:ext uri="{BB962C8B-B14F-4D97-AF65-F5344CB8AC3E}">
        <p14:creationId xmlns:p14="http://schemas.microsoft.com/office/powerpoint/2010/main" val="16517340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546600" y="0"/>
            <a:ext cx="0" cy="6858000"/>
          </a:xfrm>
          <a:prstGeom prst="line">
            <a:avLst/>
          </a:prstGeom>
        </p:spPr>
        <p:style>
          <a:lnRef idx="2">
            <a:schemeClr val="accent1"/>
          </a:lnRef>
          <a:fillRef idx="0">
            <a:schemeClr val="accent1"/>
          </a:fillRef>
          <a:effectRef idx="1">
            <a:schemeClr val="accent1"/>
          </a:effectRef>
          <a:fontRef idx="minor">
            <a:schemeClr val="tx1"/>
          </a:fontRef>
        </p:style>
      </p:cxnSp>
      <p:pic>
        <p:nvPicPr>
          <p:cNvPr id="6" name="Picture 5" descr="jobs-for-drivers.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16001" y="139700"/>
            <a:ext cx="2400300" cy="1600485"/>
          </a:xfrm>
          <a:prstGeom prst="rect">
            <a:avLst/>
          </a:prstGeom>
        </p:spPr>
      </p:pic>
      <p:sp>
        <p:nvSpPr>
          <p:cNvPr id="7" name="TextBox 6"/>
          <p:cNvSpPr txBox="1"/>
          <p:nvPr/>
        </p:nvSpPr>
        <p:spPr>
          <a:xfrm>
            <a:off x="228600" y="1941036"/>
            <a:ext cx="4064000" cy="2031325"/>
          </a:xfrm>
          <a:prstGeom prst="rect">
            <a:avLst/>
          </a:prstGeom>
          <a:noFill/>
        </p:spPr>
        <p:txBody>
          <a:bodyPr wrap="square" rtlCol="0">
            <a:spAutoFit/>
          </a:bodyPr>
          <a:lstStyle/>
          <a:p>
            <a:r>
              <a:rPr lang="en-US" dirty="0" smtClean="0"/>
              <a:t>Here you are driving your car.</a:t>
            </a:r>
          </a:p>
          <a:p>
            <a:endParaRPr lang="en-US" dirty="0"/>
          </a:p>
          <a:p>
            <a:r>
              <a:rPr lang="en-US" dirty="0" smtClean="0"/>
              <a:t>You’re supposed to get your brakes checked every two years. You’ve been meaning to get yours checked, as they’re overdo, but you haven’t gotten around to setting up an appointment. </a:t>
            </a:r>
            <a:endParaRPr lang="en-US" dirty="0"/>
          </a:p>
        </p:txBody>
      </p:sp>
      <p:pic>
        <p:nvPicPr>
          <p:cNvPr id="2" name="Picture 1" descr="url.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15000" y="139700"/>
            <a:ext cx="2305050" cy="1533906"/>
          </a:xfrm>
          <a:prstGeom prst="rect">
            <a:avLst/>
          </a:prstGeom>
        </p:spPr>
      </p:pic>
      <p:sp>
        <p:nvSpPr>
          <p:cNvPr id="3" name="TextBox 2"/>
          <p:cNvSpPr txBox="1"/>
          <p:nvPr/>
        </p:nvSpPr>
        <p:spPr>
          <a:xfrm>
            <a:off x="5346700" y="1941036"/>
            <a:ext cx="3107604" cy="369332"/>
          </a:xfrm>
          <a:prstGeom prst="rect">
            <a:avLst/>
          </a:prstGeom>
          <a:noFill/>
        </p:spPr>
        <p:txBody>
          <a:bodyPr wrap="none" rtlCol="0">
            <a:spAutoFit/>
          </a:bodyPr>
          <a:lstStyle/>
          <a:p>
            <a:r>
              <a:rPr lang="en-US" dirty="0" smtClean="0"/>
              <a:t>Here’s your friend in her car.</a:t>
            </a:r>
            <a:endParaRPr lang="en-US" dirty="0"/>
          </a:p>
        </p:txBody>
      </p:sp>
    </p:spTree>
    <p:extLst>
      <p:ext uri="{BB962C8B-B14F-4D97-AF65-F5344CB8AC3E}">
        <p14:creationId xmlns:p14="http://schemas.microsoft.com/office/powerpoint/2010/main" val="40000115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546600" y="0"/>
            <a:ext cx="0" cy="6858000"/>
          </a:xfrm>
          <a:prstGeom prst="line">
            <a:avLst/>
          </a:prstGeom>
        </p:spPr>
        <p:style>
          <a:lnRef idx="2">
            <a:schemeClr val="accent1"/>
          </a:lnRef>
          <a:fillRef idx="0">
            <a:schemeClr val="accent1"/>
          </a:fillRef>
          <a:effectRef idx="1">
            <a:schemeClr val="accent1"/>
          </a:effectRef>
          <a:fontRef idx="minor">
            <a:schemeClr val="tx1"/>
          </a:fontRef>
        </p:style>
      </p:cxnSp>
      <p:pic>
        <p:nvPicPr>
          <p:cNvPr id="6" name="Picture 5" descr="jobs-for-drivers.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16001" y="139700"/>
            <a:ext cx="2400300" cy="1600485"/>
          </a:xfrm>
          <a:prstGeom prst="rect">
            <a:avLst/>
          </a:prstGeom>
        </p:spPr>
      </p:pic>
      <p:sp>
        <p:nvSpPr>
          <p:cNvPr id="7" name="TextBox 6"/>
          <p:cNvSpPr txBox="1"/>
          <p:nvPr/>
        </p:nvSpPr>
        <p:spPr>
          <a:xfrm>
            <a:off x="228600" y="1941036"/>
            <a:ext cx="4064000" cy="2031325"/>
          </a:xfrm>
          <a:prstGeom prst="rect">
            <a:avLst/>
          </a:prstGeom>
          <a:noFill/>
        </p:spPr>
        <p:txBody>
          <a:bodyPr wrap="square" rtlCol="0">
            <a:spAutoFit/>
          </a:bodyPr>
          <a:lstStyle/>
          <a:p>
            <a:r>
              <a:rPr lang="en-US" dirty="0" smtClean="0"/>
              <a:t>Here you are driving your car.</a:t>
            </a:r>
          </a:p>
          <a:p>
            <a:endParaRPr lang="en-US" dirty="0"/>
          </a:p>
          <a:p>
            <a:r>
              <a:rPr lang="en-US" dirty="0" smtClean="0"/>
              <a:t>You’re supposed to get your brakes checked every two years. You’ve been meaning to get yours checked, as they’re overdo, but you haven’t gotten around to setting up an appointment. </a:t>
            </a:r>
            <a:endParaRPr lang="en-US" dirty="0"/>
          </a:p>
        </p:txBody>
      </p:sp>
      <p:pic>
        <p:nvPicPr>
          <p:cNvPr id="2" name="Picture 1" descr="url.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15000" y="139700"/>
            <a:ext cx="2305050" cy="1533906"/>
          </a:xfrm>
          <a:prstGeom prst="rect">
            <a:avLst/>
          </a:prstGeom>
        </p:spPr>
      </p:pic>
      <p:sp>
        <p:nvSpPr>
          <p:cNvPr id="3" name="TextBox 2"/>
          <p:cNvSpPr txBox="1"/>
          <p:nvPr/>
        </p:nvSpPr>
        <p:spPr>
          <a:xfrm>
            <a:off x="5346700" y="1941036"/>
            <a:ext cx="3107604" cy="369332"/>
          </a:xfrm>
          <a:prstGeom prst="rect">
            <a:avLst/>
          </a:prstGeom>
          <a:noFill/>
        </p:spPr>
        <p:txBody>
          <a:bodyPr wrap="none" rtlCol="0">
            <a:spAutoFit/>
          </a:bodyPr>
          <a:lstStyle/>
          <a:p>
            <a:r>
              <a:rPr lang="en-US" dirty="0" smtClean="0"/>
              <a:t>Here’s your friend in her car.</a:t>
            </a:r>
            <a:endParaRPr lang="en-US" dirty="0"/>
          </a:p>
        </p:txBody>
      </p:sp>
      <p:sp>
        <p:nvSpPr>
          <p:cNvPr id="4" name="TextBox 3"/>
          <p:cNvSpPr txBox="1"/>
          <p:nvPr/>
        </p:nvSpPr>
        <p:spPr>
          <a:xfrm>
            <a:off x="4902201" y="2679700"/>
            <a:ext cx="4140200" cy="923330"/>
          </a:xfrm>
          <a:prstGeom prst="rect">
            <a:avLst/>
          </a:prstGeom>
          <a:noFill/>
        </p:spPr>
        <p:txBody>
          <a:bodyPr wrap="square" rtlCol="0">
            <a:spAutoFit/>
          </a:bodyPr>
          <a:lstStyle/>
          <a:p>
            <a:r>
              <a:rPr lang="en-US" dirty="0" smtClean="0"/>
              <a:t>She was also supposed to get her brakes checked. Like you, she hasn’t yet. </a:t>
            </a:r>
            <a:endParaRPr lang="en-US" dirty="0"/>
          </a:p>
        </p:txBody>
      </p:sp>
    </p:spTree>
    <p:extLst>
      <p:ext uri="{BB962C8B-B14F-4D97-AF65-F5344CB8AC3E}">
        <p14:creationId xmlns:p14="http://schemas.microsoft.com/office/powerpoint/2010/main" val="1658879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546600" y="0"/>
            <a:ext cx="0" cy="6858000"/>
          </a:xfrm>
          <a:prstGeom prst="line">
            <a:avLst/>
          </a:prstGeom>
        </p:spPr>
        <p:style>
          <a:lnRef idx="2">
            <a:schemeClr val="accent1"/>
          </a:lnRef>
          <a:fillRef idx="0">
            <a:schemeClr val="accent1"/>
          </a:fillRef>
          <a:effectRef idx="1">
            <a:schemeClr val="accent1"/>
          </a:effectRef>
          <a:fontRef idx="minor">
            <a:schemeClr val="tx1"/>
          </a:fontRef>
        </p:style>
      </p:cxnSp>
      <p:pic>
        <p:nvPicPr>
          <p:cNvPr id="6" name="Picture 5" descr="jobs-for-drivers.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16001" y="139700"/>
            <a:ext cx="2400300" cy="1600485"/>
          </a:xfrm>
          <a:prstGeom prst="rect">
            <a:avLst/>
          </a:prstGeom>
        </p:spPr>
      </p:pic>
      <p:sp>
        <p:nvSpPr>
          <p:cNvPr id="7" name="TextBox 6"/>
          <p:cNvSpPr txBox="1"/>
          <p:nvPr/>
        </p:nvSpPr>
        <p:spPr>
          <a:xfrm>
            <a:off x="228600" y="1941036"/>
            <a:ext cx="4064000" cy="2031325"/>
          </a:xfrm>
          <a:prstGeom prst="rect">
            <a:avLst/>
          </a:prstGeom>
          <a:noFill/>
        </p:spPr>
        <p:txBody>
          <a:bodyPr wrap="square" rtlCol="0">
            <a:spAutoFit/>
          </a:bodyPr>
          <a:lstStyle/>
          <a:p>
            <a:r>
              <a:rPr lang="en-US" dirty="0" smtClean="0"/>
              <a:t>Here you are driving your car.</a:t>
            </a:r>
          </a:p>
          <a:p>
            <a:endParaRPr lang="en-US" dirty="0"/>
          </a:p>
          <a:p>
            <a:r>
              <a:rPr lang="en-US" dirty="0" smtClean="0"/>
              <a:t>You’re supposed to get your brakes checked every two years. You’ve been meaning to get yours checked, as they’re overdo, but you haven’t gotten around to setting up an appointment. </a:t>
            </a:r>
            <a:endParaRPr lang="en-US" dirty="0"/>
          </a:p>
        </p:txBody>
      </p:sp>
      <p:pic>
        <p:nvPicPr>
          <p:cNvPr id="2" name="Picture 1" descr="url.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15000" y="139700"/>
            <a:ext cx="2305050" cy="1533906"/>
          </a:xfrm>
          <a:prstGeom prst="rect">
            <a:avLst/>
          </a:prstGeom>
        </p:spPr>
      </p:pic>
      <p:sp>
        <p:nvSpPr>
          <p:cNvPr id="3" name="TextBox 2"/>
          <p:cNvSpPr txBox="1"/>
          <p:nvPr/>
        </p:nvSpPr>
        <p:spPr>
          <a:xfrm>
            <a:off x="5346700" y="1941036"/>
            <a:ext cx="3107604" cy="369332"/>
          </a:xfrm>
          <a:prstGeom prst="rect">
            <a:avLst/>
          </a:prstGeom>
          <a:noFill/>
        </p:spPr>
        <p:txBody>
          <a:bodyPr wrap="none" rtlCol="0">
            <a:spAutoFit/>
          </a:bodyPr>
          <a:lstStyle/>
          <a:p>
            <a:r>
              <a:rPr lang="en-US" dirty="0" smtClean="0"/>
              <a:t>Here’s your friend in her car.</a:t>
            </a:r>
            <a:endParaRPr lang="en-US" dirty="0"/>
          </a:p>
        </p:txBody>
      </p:sp>
      <p:sp>
        <p:nvSpPr>
          <p:cNvPr id="4" name="TextBox 3"/>
          <p:cNvSpPr txBox="1"/>
          <p:nvPr/>
        </p:nvSpPr>
        <p:spPr>
          <a:xfrm>
            <a:off x="4902201" y="2679700"/>
            <a:ext cx="4140200" cy="923330"/>
          </a:xfrm>
          <a:prstGeom prst="rect">
            <a:avLst/>
          </a:prstGeom>
          <a:noFill/>
        </p:spPr>
        <p:txBody>
          <a:bodyPr wrap="square" rtlCol="0">
            <a:spAutoFit/>
          </a:bodyPr>
          <a:lstStyle/>
          <a:p>
            <a:r>
              <a:rPr lang="en-US" dirty="0" smtClean="0"/>
              <a:t>She was also supposed to get her brakes checked. Like you, she hasn’t yet. </a:t>
            </a:r>
            <a:endParaRPr lang="en-US" dirty="0"/>
          </a:p>
        </p:txBody>
      </p:sp>
      <p:pic>
        <p:nvPicPr>
          <p:cNvPr id="9" name="Picture 8" descr="hqdefault.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57300" y="4073524"/>
            <a:ext cx="1968500" cy="1476375"/>
          </a:xfrm>
          <a:prstGeom prst="rect">
            <a:avLst/>
          </a:prstGeom>
        </p:spPr>
      </p:pic>
      <p:sp>
        <p:nvSpPr>
          <p:cNvPr id="10" name="TextBox 9"/>
          <p:cNvSpPr txBox="1"/>
          <p:nvPr/>
        </p:nvSpPr>
        <p:spPr>
          <a:xfrm>
            <a:off x="368300" y="5930900"/>
            <a:ext cx="3924300" cy="646331"/>
          </a:xfrm>
          <a:prstGeom prst="rect">
            <a:avLst/>
          </a:prstGeom>
          <a:noFill/>
        </p:spPr>
        <p:txBody>
          <a:bodyPr wrap="square" rtlCol="0">
            <a:spAutoFit/>
          </a:bodyPr>
          <a:lstStyle/>
          <a:p>
            <a:r>
              <a:rPr lang="en-US" dirty="0" smtClean="0"/>
              <a:t>Today, your brakes fail—you skid and kill a motorcyclist. </a:t>
            </a:r>
            <a:endParaRPr lang="en-US" dirty="0"/>
          </a:p>
        </p:txBody>
      </p:sp>
    </p:spTree>
    <p:extLst>
      <p:ext uri="{BB962C8B-B14F-4D97-AF65-F5344CB8AC3E}">
        <p14:creationId xmlns:p14="http://schemas.microsoft.com/office/powerpoint/2010/main" val="30151314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546600" y="0"/>
            <a:ext cx="0" cy="6858000"/>
          </a:xfrm>
          <a:prstGeom prst="line">
            <a:avLst/>
          </a:prstGeom>
        </p:spPr>
        <p:style>
          <a:lnRef idx="2">
            <a:schemeClr val="accent1"/>
          </a:lnRef>
          <a:fillRef idx="0">
            <a:schemeClr val="accent1"/>
          </a:fillRef>
          <a:effectRef idx="1">
            <a:schemeClr val="accent1"/>
          </a:effectRef>
          <a:fontRef idx="minor">
            <a:schemeClr val="tx1"/>
          </a:fontRef>
        </p:style>
      </p:cxnSp>
      <p:pic>
        <p:nvPicPr>
          <p:cNvPr id="6" name="Picture 5" descr="jobs-for-drivers.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16001" y="139700"/>
            <a:ext cx="2400300" cy="1600485"/>
          </a:xfrm>
          <a:prstGeom prst="rect">
            <a:avLst/>
          </a:prstGeom>
        </p:spPr>
      </p:pic>
      <p:sp>
        <p:nvSpPr>
          <p:cNvPr id="7" name="TextBox 6"/>
          <p:cNvSpPr txBox="1"/>
          <p:nvPr/>
        </p:nvSpPr>
        <p:spPr>
          <a:xfrm>
            <a:off x="228600" y="1941036"/>
            <a:ext cx="4064000" cy="2031325"/>
          </a:xfrm>
          <a:prstGeom prst="rect">
            <a:avLst/>
          </a:prstGeom>
          <a:noFill/>
        </p:spPr>
        <p:txBody>
          <a:bodyPr wrap="square" rtlCol="0">
            <a:spAutoFit/>
          </a:bodyPr>
          <a:lstStyle/>
          <a:p>
            <a:r>
              <a:rPr lang="en-US" dirty="0" smtClean="0"/>
              <a:t>Here you are driving your car.</a:t>
            </a:r>
          </a:p>
          <a:p>
            <a:endParaRPr lang="en-US" dirty="0"/>
          </a:p>
          <a:p>
            <a:r>
              <a:rPr lang="en-US" dirty="0" smtClean="0"/>
              <a:t>You’re supposed to get your brakes checked every two years. You’ve been meaning to get yours checked, as they’re overdo, but you haven’t gotten around to setting up an appointment. </a:t>
            </a:r>
            <a:endParaRPr lang="en-US" dirty="0"/>
          </a:p>
        </p:txBody>
      </p:sp>
      <p:pic>
        <p:nvPicPr>
          <p:cNvPr id="2" name="Picture 1" descr="url.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15000" y="139700"/>
            <a:ext cx="2305050" cy="1533906"/>
          </a:xfrm>
          <a:prstGeom prst="rect">
            <a:avLst/>
          </a:prstGeom>
        </p:spPr>
      </p:pic>
      <p:sp>
        <p:nvSpPr>
          <p:cNvPr id="3" name="TextBox 2"/>
          <p:cNvSpPr txBox="1"/>
          <p:nvPr/>
        </p:nvSpPr>
        <p:spPr>
          <a:xfrm>
            <a:off x="5346700" y="1941036"/>
            <a:ext cx="3107604" cy="369332"/>
          </a:xfrm>
          <a:prstGeom prst="rect">
            <a:avLst/>
          </a:prstGeom>
          <a:noFill/>
        </p:spPr>
        <p:txBody>
          <a:bodyPr wrap="none" rtlCol="0">
            <a:spAutoFit/>
          </a:bodyPr>
          <a:lstStyle/>
          <a:p>
            <a:r>
              <a:rPr lang="en-US" dirty="0" smtClean="0"/>
              <a:t>Here’s your friend in her car.</a:t>
            </a:r>
            <a:endParaRPr lang="en-US" dirty="0"/>
          </a:p>
        </p:txBody>
      </p:sp>
      <p:sp>
        <p:nvSpPr>
          <p:cNvPr id="4" name="TextBox 3"/>
          <p:cNvSpPr txBox="1"/>
          <p:nvPr/>
        </p:nvSpPr>
        <p:spPr>
          <a:xfrm>
            <a:off x="4902201" y="2679700"/>
            <a:ext cx="4140200" cy="923330"/>
          </a:xfrm>
          <a:prstGeom prst="rect">
            <a:avLst/>
          </a:prstGeom>
          <a:noFill/>
        </p:spPr>
        <p:txBody>
          <a:bodyPr wrap="square" rtlCol="0">
            <a:spAutoFit/>
          </a:bodyPr>
          <a:lstStyle/>
          <a:p>
            <a:r>
              <a:rPr lang="en-US" dirty="0" smtClean="0"/>
              <a:t>She was also supposed to get her brakes checked. Like you, she hasn’t yet. </a:t>
            </a:r>
            <a:endParaRPr lang="en-US" dirty="0"/>
          </a:p>
        </p:txBody>
      </p:sp>
      <p:pic>
        <p:nvPicPr>
          <p:cNvPr id="9" name="Picture 8" descr="hqdefault.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57300" y="4073524"/>
            <a:ext cx="1968500" cy="1476375"/>
          </a:xfrm>
          <a:prstGeom prst="rect">
            <a:avLst/>
          </a:prstGeom>
        </p:spPr>
      </p:pic>
      <p:sp>
        <p:nvSpPr>
          <p:cNvPr id="10" name="TextBox 9"/>
          <p:cNvSpPr txBox="1"/>
          <p:nvPr/>
        </p:nvSpPr>
        <p:spPr>
          <a:xfrm>
            <a:off x="368300" y="5930900"/>
            <a:ext cx="3924300" cy="646331"/>
          </a:xfrm>
          <a:prstGeom prst="rect">
            <a:avLst/>
          </a:prstGeom>
          <a:noFill/>
        </p:spPr>
        <p:txBody>
          <a:bodyPr wrap="square" rtlCol="0">
            <a:spAutoFit/>
          </a:bodyPr>
          <a:lstStyle/>
          <a:p>
            <a:r>
              <a:rPr lang="en-US" dirty="0" smtClean="0"/>
              <a:t>Today, your brakes fail—you skid and kill a motorcyclist. </a:t>
            </a:r>
            <a:endParaRPr lang="en-US" dirty="0"/>
          </a:p>
        </p:txBody>
      </p:sp>
      <p:pic>
        <p:nvPicPr>
          <p:cNvPr id="8" name="Picture 7" descr="imgres.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715000" y="3740150"/>
            <a:ext cx="2197100" cy="1369319"/>
          </a:xfrm>
          <a:prstGeom prst="rect">
            <a:avLst/>
          </a:prstGeom>
        </p:spPr>
      </p:pic>
      <p:sp>
        <p:nvSpPr>
          <p:cNvPr id="11" name="TextBox 10"/>
          <p:cNvSpPr txBox="1"/>
          <p:nvPr/>
        </p:nvSpPr>
        <p:spPr>
          <a:xfrm>
            <a:off x="4902201" y="5549899"/>
            <a:ext cx="3987799" cy="1200329"/>
          </a:xfrm>
          <a:prstGeom prst="rect">
            <a:avLst/>
          </a:prstGeom>
          <a:noFill/>
        </p:spPr>
        <p:txBody>
          <a:bodyPr wrap="square" rtlCol="0">
            <a:spAutoFit/>
          </a:bodyPr>
          <a:lstStyle/>
          <a:p>
            <a:r>
              <a:rPr lang="en-US" dirty="0" smtClean="0"/>
              <a:t>Your friend’s brakes don’t fail today. The screws on hers were tightened just a tad more (by no doing of her own).</a:t>
            </a:r>
            <a:endParaRPr lang="en-US" dirty="0"/>
          </a:p>
        </p:txBody>
      </p:sp>
    </p:spTree>
    <p:extLst>
      <p:ext uri="{BB962C8B-B14F-4D97-AF65-F5344CB8AC3E}">
        <p14:creationId xmlns:p14="http://schemas.microsoft.com/office/powerpoint/2010/main" val="29043393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jobs-for-drivers.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16001" y="139700"/>
            <a:ext cx="2400300" cy="1600485"/>
          </a:xfrm>
          <a:prstGeom prst="rect">
            <a:avLst/>
          </a:prstGeom>
        </p:spPr>
      </p:pic>
      <p:pic>
        <p:nvPicPr>
          <p:cNvPr id="6" name="Picture 5" descr="url.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15000" y="139700"/>
            <a:ext cx="2305050" cy="1533906"/>
          </a:xfrm>
          <a:prstGeom prst="rect">
            <a:avLst/>
          </a:prstGeom>
        </p:spPr>
      </p:pic>
      <p:sp>
        <p:nvSpPr>
          <p:cNvPr id="7" name="TextBox 6"/>
          <p:cNvSpPr txBox="1"/>
          <p:nvPr/>
        </p:nvSpPr>
        <p:spPr>
          <a:xfrm>
            <a:off x="685801" y="2432734"/>
            <a:ext cx="8064500" cy="923330"/>
          </a:xfrm>
          <a:prstGeom prst="rect">
            <a:avLst/>
          </a:prstGeom>
          <a:noFill/>
        </p:spPr>
        <p:txBody>
          <a:bodyPr wrap="square" rtlCol="0">
            <a:spAutoFit/>
          </a:bodyPr>
          <a:lstStyle/>
          <a:p>
            <a:r>
              <a:rPr lang="en-US" dirty="0" smtClean="0"/>
              <a:t>What should we say about your moral blameworthiness for the death of the motorcyclist? (And your friend’s moral blameworthiness for the death of the motorcyclist, if any?)</a:t>
            </a:r>
            <a:endParaRPr lang="en-US" dirty="0"/>
          </a:p>
        </p:txBody>
      </p:sp>
    </p:spTree>
    <p:extLst>
      <p:ext uri="{BB962C8B-B14F-4D97-AF65-F5344CB8AC3E}">
        <p14:creationId xmlns:p14="http://schemas.microsoft.com/office/powerpoint/2010/main" val="17127113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jobs-for-drivers.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16001" y="139700"/>
            <a:ext cx="2400300" cy="1600485"/>
          </a:xfrm>
          <a:prstGeom prst="rect">
            <a:avLst/>
          </a:prstGeom>
        </p:spPr>
      </p:pic>
      <p:pic>
        <p:nvPicPr>
          <p:cNvPr id="6" name="Picture 5" descr="url.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15000" y="139700"/>
            <a:ext cx="2305050" cy="1533906"/>
          </a:xfrm>
          <a:prstGeom prst="rect">
            <a:avLst/>
          </a:prstGeom>
        </p:spPr>
      </p:pic>
      <p:sp>
        <p:nvSpPr>
          <p:cNvPr id="7" name="TextBox 6"/>
          <p:cNvSpPr txBox="1"/>
          <p:nvPr/>
        </p:nvSpPr>
        <p:spPr>
          <a:xfrm>
            <a:off x="685801" y="2432734"/>
            <a:ext cx="8064500" cy="923330"/>
          </a:xfrm>
          <a:prstGeom prst="rect">
            <a:avLst/>
          </a:prstGeom>
          <a:noFill/>
        </p:spPr>
        <p:txBody>
          <a:bodyPr wrap="square" rtlCol="0">
            <a:spAutoFit/>
          </a:bodyPr>
          <a:lstStyle/>
          <a:p>
            <a:r>
              <a:rPr lang="en-US" dirty="0" smtClean="0"/>
              <a:t>What </a:t>
            </a:r>
            <a:r>
              <a:rPr lang="en-US" b="1" dirty="0" smtClean="0">
                <a:solidFill>
                  <a:srgbClr val="FF0000"/>
                </a:solidFill>
              </a:rPr>
              <a:t>DO</a:t>
            </a:r>
            <a:r>
              <a:rPr lang="en-US" dirty="0" smtClean="0"/>
              <a:t> we say about your moral blameworthiness for the death of the motorcyclist? (And your friend’s moral blameworthiness for the death of the motorcyclist, if any?)</a:t>
            </a:r>
            <a:endParaRPr lang="en-US" dirty="0"/>
          </a:p>
        </p:txBody>
      </p:sp>
    </p:spTree>
    <p:extLst>
      <p:ext uri="{BB962C8B-B14F-4D97-AF65-F5344CB8AC3E}">
        <p14:creationId xmlns:p14="http://schemas.microsoft.com/office/powerpoint/2010/main" val="21558532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jobs-for-drivers.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16001" y="139700"/>
            <a:ext cx="2400300" cy="1600485"/>
          </a:xfrm>
          <a:prstGeom prst="rect">
            <a:avLst/>
          </a:prstGeom>
        </p:spPr>
      </p:pic>
      <p:pic>
        <p:nvPicPr>
          <p:cNvPr id="6" name="Picture 5" descr="url.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15000" y="139700"/>
            <a:ext cx="2305050" cy="1533906"/>
          </a:xfrm>
          <a:prstGeom prst="rect">
            <a:avLst/>
          </a:prstGeom>
        </p:spPr>
      </p:pic>
      <p:sp>
        <p:nvSpPr>
          <p:cNvPr id="7" name="TextBox 6"/>
          <p:cNvSpPr txBox="1"/>
          <p:nvPr/>
        </p:nvSpPr>
        <p:spPr>
          <a:xfrm>
            <a:off x="685801" y="2432734"/>
            <a:ext cx="8064500" cy="923330"/>
          </a:xfrm>
          <a:prstGeom prst="rect">
            <a:avLst/>
          </a:prstGeom>
          <a:noFill/>
        </p:spPr>
        <p:txBody>
          <a:bodyPr wrap="square" rtlCol="0">
            <a:spAutoFit/>
          </a:bodyPr>
          <a:lstStyle/>
          <a:p>
            <a:r>
              <a:rPr lang="en-US" dirty="0" smtClean="0"/>
              <a:t>What </a:t>
            </a:r>
            <a:r>
              <a:rPr lang="en-US" b="1" dirty="0" smtClean="0">
                <a:solidFill>
                  <a:srgbClr val="FF0000"/>
                </a:solidFill>
              </a:rPr>
              <a:t>DO</a:t>
            </a:r>
            <a:r>
              <a:rPr lang="en-US" dirty="0" smtClean="0"/>
              <a:t> we say about your moral blameworthiness for the death of the motorcyclist? (And your friend’s moral blameworthiness for the death of the motorcyclist, if any?)</a:t>
            </a:r>
            <a:endParaRPr lang="en-US" dirty="0"/>
          </a:p>
        </p:txBody>
      </p:sp>
      <p:sp>
        <p:nvSpPr>
          <p:cNvPr id="2" name="TextBox 1"/>
          <p:cNvSpPr txBox="1"/>
          <p:nvPr/>
        </p:nvSpPr>
        <p:spPr>
          <a:xfrm>
            <a:off x="406400" y="3643868"/>
            <a:ext cx="8186857" cy="369332"/>
          </a:xfrm>
          <a:prstGeom prst="rect">
            <a:avLst/>
          </a:prstGeom>
        </p:spPr>
        <p:style>
          <a:lnRef idx="1">
            <a:schemeClr val="accent2"/>
          </a:lnRef>
          <a:fillRef idx="2">
            <a:schemeClr val="accent2"/>
          </a:fillRef>
          <a:effectRef idx="1">
            <a:schemeClr val="accent2"/>
          </a:effectRef>
          <a:fontRef idx="minor">
            <a:schemeClr val="dk1"/>
          </a:fontRef>
        </p:style>
        <p:txBody>
          <a:bodyPr wrap="none" rtlCol="0">
            <a:spAutoFit/>
          </a:bodyPr>
          <a:lstStyle/>
          <a:p>
            <a:r>
              <a:rPr lang="en-US" dirty="0" smtClean="0"/>
              <a:t>You are morally blameworthy for the death of the motorcyclist. (Manslaughter)</a:t>
            </a:r>
            <a:endParaRPr lang="en-US" dirty="0"/>
          </a:p>
        </p:txBody>
      </p:sp>
    </p:spTree>
    <p:extLst>
      <p:ext uri="{BB962C8B-B14F-4D97-AF65-F5344CB8AC3E}">
        <p14:creationId xmlns:p14="http://schemas.microsoft.com/office/powerpoint/2010/main" val="22422441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jobs-for-drivers.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16001" y="139700"/>
            <a:ext cx="2400300" cy="1600485"/>
          </a:xfrm>
          <a:prstGeom prst="rect">
            <a:avLst/>
          </a:prstGeom>
        </p:spPr>
      </p:pic>
      <p:pic>
        <p:nvPicPr>
          <p:cNvPr id="6" name="Picture 5" descr="url.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15000" y="139700"/>
            <a:ext cx="2305050" cy="1533906"/>
          </a:xfrm>
          <a:prstGeom prst="rect">
            <a:avLst/>
          </a:prstGeom>
        </p:spPr>
      </p:pic>
      <p:sp>
        <p:nvSpPr>
          <p:cNvPr id="7" name="TextBox 6"/>
          <p:cNvSpPr txBox="1"/>
          <p:nvPr/>
        </p:nvSpPr>
        <p:spPr>
          <a:xfrm>
            <a:off x="685801" y="2432734"/>
            <a:ext cx="8064500" cy="923330"/>
          </a:xfrm>
          <a:prstGeom prst="rect">
            <a:avLst/>
          </a:prstGeom>
          <a:noFill/>
        </p:spPr>
        <p:txBody>
          <a:bodyPr wrap="square" rtlCol="0">
            <a:spAutoFit/>
          </a:bodyPr>
          <a:lstStyle/>
          <a:p>
            <a:r>
              <a:rPr lang="en-US" dirty="0" smtClean="0"/>
              <a:t>What </a:t>
            </a:r>
            <a:r>
              <a:rPr lang="en-US" b="1" dirty="0" smtClean="0">
                <a:solidFill>
                  <a:srgbClr val="FF0000"/>
                </a:solidFill>
              </a:rPr>
              <a:t>DO</a:t>
            </a:r>
            <a:r>
              <a:rPr lang="en-US" dirty="0" smtClean="0"/>
              <a:t> we say about your moral blameworthiness for the death of the motorcyclist? (And your friend’s moral blameworthiness for the death of the motorcyclist, if any?)</a:t>
            </a:r>
            <a:endParaRPr lang="en-US" dirty="0"/>
          </a:p>
        </p:txBody>
      </p:sp>
      <p:sp>
        <p:nvSpPr>
          <p:cNvPr id="2" name="TextBox 1"/>
          <p:cNvSpPr txBox="1"/>
          <p:nvPr/>
        </p:nvSpPr>
        <p:spPr>
          <a:xfrm>
            <a:off x="406400" y="3643868"/>
            <a:ext cx="8186857" cy="369332"/>
          </a:xfrm>
          <a:prstGeom prst="rect">
            <a:avLst/>
          </a:prstGeom>
        </p:spPr>
        <p:style>
          <a:lnRef idx="1">
            <a:schemeClr val="accent2"/>
          </a:lnRef>
          <a:fillRef idx="2">
            <a:schemeClr val="accent2"/>
          </a:fillRef>
          <a:effectRef idx="1">
            <a:schemeClr val="accent2"/>
          </a:effectRef>
          <a:fontRef idx="minor">
            <a:schemeClr val="dk1"/>
          </a:fontRef>
        </p:style>
        <p:txBody>
          <a:bodyPr wrap="none" rtlCol="0">
            <a:spAutoFit/>
          </a:bodyPr>
          <a:lstStyle/>
          <a:p>
            <a:r>
              <a:rPr lang="en-US" dirty="0" smtClean="0"/>
              <a:t>You are morally blameworthy for the death of the motorcyclist. (Manslaughter)</a:t>
            </a:r>
            <a:endParaRPr lang="en-US" dirty="0"/>
          </a:p>
        </p:txBody>
      </p:sp>
      <p:sp>
        <p:nvSpPr>
          <p:cNvPr id="3" name="TextBox 2"/>
          <p:cNvSpPr txBox="1"/>
          <p:nvPr/>
        </p:nvSpPr>
        <p:spPr>
          <a:xfrm>
            <a:off x="406400" y="4495800"/>
            <a:ext cx="7577277" cy="369332"/>
          </a:xfrm>
          <a:prstGeom prst="rect">
            <a:avLst/>
          </a:prstGeom>
        </p:spPr>
        <p:style>
          <a:lnRef idx="1">
            <a:schemeClr val="accent5"/>
          </a:lnRef>
          <a:fillRef idx="2">
            <a:schemeClr val="accent5"/>
          </a:fillRef>
          <a:effectRef idx="1">
            <a:schemeClr val="accent5"/>
          </a:effectRef>
          <a:fontRef idx="minor">
            <a:schemeClr val="dk1"/>
          </a:fontRef>
        </p:style>
        <p:txBody>
          <a:bodyPr wrap="none" rtlCol="0">
            <a:spAutoFit/>
          </a:bodyPr>
          <a:lstStyle/>
          <a:p>
            <a:r>
              <a:rPr lang="en-US" dirty="0" smtClean="0"/>
              <a:t>Your friend is not morally blameworthy for the death of the motorcyclist.</a:t>
            </a:r>
            <a:endParaRPr lang="en-US" dirty="0"/>
          </a:p>
        </p:txBody>
      </p:sp>
    </p:spTree>
    <p:extLst>
      <p:ext uri="{BB962C8B-B14F-4D97-AF65-F5344CB8AC3E}">
        <p14:creationId xmlns:p14="http://schemas.microsoft.com/office/powerpoint/2010/main" val="24164978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jobs-for-drivers.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16001" y="139700"/>
            <a:ext cx="2400300" cy="1600485"/>
          </a:xfrm>
          <a:prstGeom prst="rect">
            <a:avLst/>
          </a:prstGeom>
        </p:spPr>
      </p:pic>
      <p:pic>
        <p:nvPicPr>
          <p:cNvPr id="6" name="Picture 5" descr="url.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15000" y="139700"/>
            <a:ext cx="2305050" cy="1533906"/>
          </a:xfrm>
          <a:prstGeom prst="rect">
            <a:avLst/>
          </a:prstGeom>
        </p:spPr>
      </p:pic>
      <p:sp>
        <p:nvSpPr>
          <p:cNvPr id="7" name="TextBox 6"/>
          <p:cNvSpPr txBox="1"/>
          <p:nvPr/>
        </p:nvSpPr>
        <p:spPr>
          <a:xfrm>
            <a:off x="685801" y="2432734"/>
            <a:ext cx="8064500" cy="923330"/>
          </a:xfrm>
          <a:prstGeom prst="rect">
            <a:avLst/>
          </a:prstGeom>
          <a:noFill/>
        </p:spPr>
        <p:txBody>
          <a:bodyPr wrap="square" rtlCol="0">
            <a:spAutoFit/>
          </a:bodyPr>
          <a:lstStyle/>
          <a:p>
            <a:r>
              <a:rPr lang="en-US" dirty="0" smtClean="0"/>
              <a:t>What </a:t>
            </a:r>
            <a:r>
              <a:rPr lang="en-US" b="1" dirty="0" smtClean="0">
                <a:solidFill>
                  <a:srgbClr val="FF0000"/>
                </a:solidFill>
              </a:rPr>
              <a:t>DO</a:t>
            </a:r>
            <a:r>
              <a:rPr lang="en-US" dirty="0" smtClean="0"/>
              <a:t> we say about your moral blameworthiness for the death of the motorcyclist? (And your friend’s moral blameworthiness for the death of the motorcyclist, if any?)</a:t>
            </a:r>
            <a:endParaRPr lang="en-US" dirty="0"/>
          </a:p>
        </p:txBody>
      </p:sp>
      <p:sp>
        <p:nvSpPr>
          <p:cNvPr id="2" name="TextBox 1"/>
          <p:cNvSpPr txBox="1"/>
          <p:nvPr/>
        </p:nvSpPr>
        <p:spPr>
          <a:xfrm>
            <a:off x="406400" y="3643868"/>
            <a:ext cx="8186857" cy="369332"/>
          </a:xfrm>
          <a:prstGeom prst="rect">
            <a:avLst/>
          </a:prstGeom>
        </p:spPr>
        <p:style>
          <a:lnRef idx="1">
            <a:schemeClr val="accent2"/>
          </a:lnRef>
          <a:fillRef idx="2">
            <a:schemeClr val="accent2"/>
          </a:fillRef>
          <a:effectRef idx="1">
            <a:schemeClr val="accent2"/>
          </a:effectRef>
          <a:fontRef idx="minor">
            <a:schemeClr val="dk1"/>
          </a:fontRef>
        </p:style>
        <p:txBody>
          <a:bodyPr wrap="none" rtlCol="0">
            <a:spAutoFit/>
          </a:bodyPr>
          <a:lstStyle/>
          <a:p>
            <a:r>
              <a:rPr lang="en-US" dirty="0" smtClean="0"/>
              <a:t>You are morally blameworthy for the death of the motorcyclist. (Manslaughter)</a:t>
            </a:r>
            <a:endParaRPr lang="en-US" dirty="0"/>
          </a:p>
        </p:txBody>
      </p:sp>
      <p:sp>
        <p:nvSpPr>
          <p:cNvPr id="3" name="TextBox 2"/>
          <p:cNvSpPr txBox="1"/>
          <p:nvPr/>
        </p:nvSpPr>
        <p:spPr>
          <a:xfrm>
            <a:off x="406400" y="4495800"/>
            <a:ext cx="7577277" cy="369332"/>
          </a:xfrm>
          <a:prstGeom prst="rect">
            <a:avLst/>
          </a:prstGeom>
        </p:spPr>
        <p:style>
          <a:lnRef idx="1">
            <a:schemeClr val="accent5"/>
          </a:lnRef>
          <a:fillRef idx="2">
            <a:schemeClr val="accent5"/>
          </a:fillRef>
          <a:effectRef idx="1">
            <a:schemeClr val="accent5"/>
          </a:effectRef>
          <a:fontRef idx="minor">
            <a:schemeClr val="dk1"/>
          </a:fontRef>
        </p:style>
        <p:txBody>
          <a:bodyPr wrap="none" rtlCol="0">
            <a:spAutoFit/>
          </a:bodyPr>
          <a:lstStyle/>
          <a:p>
            <a:r>
              <a:rPr lang="en-US" dirty="0" smtClean="0"/>
              <a:t>Your friend is not morally blameworthy for the death of the motorcyclist.</a:t>
            </a:r>
            <a:endParaRPr lang="en-US" dirty="0"/>
          </a:p>
        </p:txBody>
      </p:sp>
      <p:sp>
        <p:nvSpPr>
          <p:cNvPr id="4" name="TextBox 3"/>
          <p:cNvSpPr txBox="1"/>
          <p:nvPr/>
        </p:nvSpPr>
        <p:spPr>
          <a:xfrm>
            <a:off x="707358" y="5321300"/>
            <a:ext cx="7086846" cy="707886"/>
          </a:xfrm>
          <a:prstGeom prst="rect">
            <a:avLst/>
          </a:prstGeom>
          <a:noFill/>
        </p:spPr>
        <p:txBody>
          <a:bodyPr wrap="none" rtlCol="0">
            <a:spAutoFit/>
          </a:bodyPr>
          <a:lstStyle/>
          <a:p>
            <a:r>
              <a:rPr lang="en-US" sz="2000" dirty="0" smtClean="0"/>
              <a:t>On the one hand, these results seem very natural to us. </a:t>
            </a:r>
          </a:p>
          <a:p>
            <a:r>
              <a:rPr lang="en-US" sz="2000" dirty="0" smtClean="0"/>
              <a:t>On the other hand, can you see a problem with these results?</a:t>
            </a:r>
            <a:endParaRPr lang="en-US" sz="2000" dirty="0"/>
          </a:p>
        </p:txBody>
      </p:sp>
    </p:spTree>
    <p:extLst>
      <p:ext uri="{BB962C8B-B14F-4D97-AF65-F5344CB8AC3E}">
        <p14:creationId xmlns:p14="http://schemas.microsoft.com/office/powerpoint/2010/main" val="40146931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jobs-for-drivers.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16001" y="139700"/>
            <a:ext cx="2400300" cy="1600485"/>
          </a:xfrm>
          <a:prstGeom prst="rect">
            <a:avLst/>
          </a:prstGeom>
        </p:spPr>
      </p:pic>
      <p:pic>
        <p:nvPicPr>
          <p:cNvPr id="6" name="Picture 5" descr="url.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15000" y="139700"/>
            <a:ext cx="2305050" cy="1533906"/>
          </a:xfrm>
          <a:prstGeom prst="rect">
            <a:avLst/>
          </a:prstGeom>
        </p:spPr>
      </p:pic>
      <p:sp>
        <p:nvSpPr>
          <p:cNvPr id="8" name="TextBox 7"/>
          <p:cNvSpPr txBox="1"/>
          <p:nvPr/>
        </p:nvSpPr>
        <p:spPr>
          <a:xfrm>
            <a:off x="457200" y="2310368"/>
            <a:ext cx="3205775" cy="369332"/>
          </a:xfrm>
          <a:prstGeom prst="rect">
            <a:avLst/>
          </a:prstGeom>
          <a:noFill/>
        </p:spPr>
        <p:txBody>
          <a:bodyPr wrap="none" rtlCol="0">
            <a:spAutoFit/>
          </a:bodyPr>
          <a:lstStyle/>
          <a:p>
            <a:r>
              <a:rPr lang="en-US" dirty="0" smtClean="0"/>
              <a:t>Here is a sketch of a problem:</a:t>
            </a:r>
          </a:p>
        </p:txBody>
      </p:sp>
      <p:sp>
        <p:nvSpPr>
          <p:cNvPr id="9" name="TextBox 8"/>
          <p:cNvSpPr txBox="1"/>
          <p:nvPr/>
        </p:nvSpPr>
        <p:spPr>
          <a:xfrm>
            <a:off x="1016001" y="2984500"/>
            <a:ext cx="7467600" cy="830997"/>
          </a:xfrm>
          <a:prstGeom prst="rect">
            <a:avLst/>
          </a:prstGeom>
          <a:noFill/>
        </p:spPr>
        <p:txBody>
          <a:bodyPr wrap="square" rtlCol="0">
            <a:spAutoFit/>
          </a:bodyPr>
          <a:lstStyle/>
          <a:p>
            <a:r>
              <a:rPr lang="en-US" sz="2400" dirty="0" smtClean="0"/>
              <a:t>You and your friend </a:t>
            </a:r>
            <a:r>
              <a:rPr lang="en-US" sz="2400" i="1" dirty="0" smtClean="0"/>
              <a:t>performed exactly the same actions among those that were under your control</a:t>
            </a:r>
            <a:r>
              <a:rPr lang="en-US" sz="2400" dirty="0" smtClean="0"/>
              <a:t>. </a:t>
            </a:r>
            <a:endParaRPr lang="en-US" sz="2400" dirty="0"/>
          </a:p>
        </p:txBody>
      </p:sp>
    </p:spTree>
    <p:extLst>
      <p:ext uri="{BB962C8B-B14F-4D97-AF65-F5344CB8AC3E}">
        <p14:creationId xmlns:p14="http://schemas.microsoft.com/office/powerpoint/2010/main" val="17108821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11200" y="444500"/>
            <a:ext cx="8191500" cy="923330"/>
          </a:xfrm>
          <a:prstGeom prst="rect">
            <a:avLst/>
          </a:prstGeom>
          <a:noFill/>
        </p:spPr>
        <p:txBody>
          <a:bodyPr wrap="square" rtlCol="0">
            <a:spAutoFit/>
          </a:bodyPr>
          <a:lstStyle/>
          <a:p>
            <a:r>
              <a:rPr lang="en-US" dirty="0" smtClean="0"/>
              <a:t>So far, we have been thinking about which </a:t>
            </a:r>
            <a:r>
              <a:rPr lang="en-US" dirty="0" smtClean="0">
                <a:solidFill>
                  <a:srgbClr val="FF0000"/>
                </a:solidFill>
              </a:rPr>
              <a:t>actions</a:t>
            </a:r>
            <a:r>
              <a:rPr lang="en-US" dirty="0" smtClean="0"/>
              <a:t> are right and which </a:t>
            </a:r>
            <a:r>
              <a:rPr lang="en-US" dirty="0" smtClean="0">
                <a:solidFill>
                  <a:srgbClr val="FF0000"/>
                </a:solidFill>
              </a:rPr>
              <a:t>actions</a:t>
            </a:r>
            <a:r>
              <a:rPr lang="en-US" dirty="0" smtClean="0"/>
              <a:t> are wrong. Let’s continue to suppose that there are absolute (i.e. non-relative) truths about right and wrong actions. </a:t>
            </a:r>
            <a:endParaRPr lang="en-US" dirty="0"/>
          </a:p>
        </p:txBody>
      </p:sp>
    </p:spTree>
    <p:extLst>
      <p:ext uri="{BB962C8B-B14F-4D97-AF65-F5344CB8AC3E}">
        <p14:creationId xmlns:p14="http://schemas.microsoft.com/office/powerpoint/2010/main" val="23623941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jobs-for-drivers.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16001" y="139700"/>
            <a:ext cx="2400300" cy="1600485"/>
          </a:xfrm>
          <a:prstGeom prst="rect">
            <a:avLst/>
          </a:prstGeom>
        </p:spPr>
      </p:pic>
      <p:pic>
        <p:nvPicPr>
          <p:cNvPr id="6" name="Picture 5" descr="url.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15000" y="139700"/>
            <a:ext cx="2305050" cy="1533906"/>
          </a:xfrm>
          <a:prstGeom prst="rect">
            <a:avLst/>
          </a:prstGeom>
        </p:spPr>
      </p:pic>
      <p:sp>
        <p:nvSpPr>
          <p:cNvPr id="8" name="TextBox 7"/>
          <p:cNvSpPr txBox="1"/>
          <p:nvPr/>
        </p:nvSpPr>
        <p:spPr>
          <a:xfrm>
            <a:off x="457200" y="2310368"/>
            <a:ext cx="3205775" cy="369332"/>
          </a:xfrm>
          <a:prstGeom prst="rect">
            <a:avLst/>
          </a:prstGeom>
          <a:noFill/>
        </p:spPr>
        <p:txBody>
          <a:bodyPr wrap="none" rtlCol="0">
            <a:spAutoFit/>
          </a:bodyPr>
          <a:lstStyle/>
          <a:p>
            <a:r>
              <a:rPr lang="en-US" dirty="0" smtClean="0"/>
              <a:t>Here is a sketch of a problem:</a:t>
            </a:r>
          </a:p>
        </p:txBody>
      </p:sp>
      <p:sp>
        <p:nvSpPr>
          <p:cNvPr id="9" name="TextBox 8"/>
          <p:cNvSpPr txBox="1"/>
          <p:nvPr/>
        </p:nvSpPr>
        <p:spPr>
          <a:xfrm>
            <a:off x="1016001" y="2984500"/>
            <a:ext cx="7467600" cy="1938992"/>
          </a:xfrm>
          <a:prstGeom prst="rect">
            <a:avLst/>
          </a:prstGeom>
          <a:noFill/>
        </p:spPr>
        <p:txBody>
          <a:bodyPr wrap="square" rtlCol="0">
            <a:spAutoFit/>
          </a:bodyPr>
          <a:lstStyle/>
          <a:p>
            <a:r>
              <a:rPr lang="en-US" sz="2400" dirty="0" smtClean="0"/>
              <a:t>You and your friend </a:t>
            </a:r>
            <a:r>
              <a:rPr lang="en-US" sz="2400" i="1" dirty="0" smtClean="0"/>
              <a:t>performed exactly the same actions among those that were under your control</a:t>
            </a:r>
            <a:r>
              <a:rPr lang="en-US" sz="2400" dirty="0" smtClean="0"/>
              <a:t>.</a:t>
            </a:r>
          </a:p>
          <a:p>
            <a:endParaRPr lang="en-US" sz="2400" dirty="0"/>
          </a:p>
          <a:p>
            <a:r>
              <a:rPr lang="en-US" sz="2400" dirty="0" smtClean="0"/>
              <a:t>People should only be held morally responsible for what is under their control.  </a:t>
            </a:r>
            <a:endParaRPr lang="en-US" sz="2400" dirty="0"/>
          </a:p>
        </p:txBody>
      </p:sp>
    </p:spTree>
    <p:extLst>
      <p:ext uri="{BB962C8B-B14F-4D97-AF65-F5344CB8AC3E}">
        <p14:creationId xmlns:p14="http://schemas.microsoft.com/office/powerpoint/2010/main" val="7733592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jobs-for-drivers.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16001" y="139700"/>
            <a:ext cx="2400300" cy="1600485"/>
          </a:xfrm>
          <a:prstGeom prst="rect">
            <a:avLst/>
          </a:prstGeom>
        </p:spPr>
      </p:pic>
      <p:pic>
        <p:nvPicPr>
          <p:cNvPr id="6" name="Picture 5" descr="url.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15000" y="139700"/>
            <a:ext cx="2305050" cy="1533906"/>
          </a:xfrm>
          <a:prstGeom prst="rect">
            <a:avLst/>
          </a:prstGeom>
        </p:spPr>
      </p:pic>
      <p:sp>
        <p:nvSpPr>
          <p:cNvPr id="8" name="TextBox 7"/>
          <p:cNvSpPr txBox="1"/>
          <p:nvPr/>
        </p:nvSpPr>
        <p:spPr>
          <a:xfrm>
            <a:off x="457200" y="2310368"/>
            <a:ext cx="3205775" cy="369332"/>
          </a:xfrm>
          <a:prstGeom prst="rect">
            <a:avLst/>
          </a:prstGeom>
          <a:noFill/>
        </p:spPr>
        <p:txBody>
          <a:bodyPr wrap="none" rtlCol="0">
            <a:spAutoFit/>
          </a:bodyPr>
          <a:lstStyle/>
          <a:p>
            <a:r>
              <a:rPr lang="en-US" dirty="0" smtClean="0"/>
              <a:t>Here is a sketch of a problem:</a:t>
            </a:r>
          </a:p>
        </p:txBody>
      </p:sp>
      <p:sp>
        <p:nvSpPr>
          <p:cNvPr id="9" name="TextBox 8"/>
          <p:cNvSpPr txBox="1"/>
          <p:nvPr/>
        </p:nvSpPr>
        <p:spPr>
          <a:xfrm>
            <a:off x="1016001" y="2984500"/>
            <a:ext cx="7467600" cy="3046988"/>
          </a:xfrm>
          <a:prstGeom prst="rect">
            <a:avLst/>
          </a:prstGeom>
          <a:noFill/>
        </p:spPr>
        <p:txBody>
          <a:bodyPr wrap="square" rtlCol="0">
            <a:spAutoFit/>
          </a:bodyPr>
          <a:lstStyle/>
          <a:p>
            <a:r>
              <a:rPr lang="en-US" sz="2400" dirty="0" smtClean="0"/>
              <a:t>You and your friend </a:t>
            </a:r>
            <a:r>
              <a:rPr lang="en-US" sz="2400" i="1" dirty="0" smtClean="0"/>
              <a:t>performed exactly the same actions among those that were under your control</a:t>
            </a:r>
            <a:r>
              <a:rPr lang="en-US" sz="2400" dirty="0" smtClean="0"/>
              <a:t>.</a:t>
            </a:r>
          </a:p>
          <a:p>
            <a:endParaRPr lang="en-US" sz="2400" dirty="0"/>
          </a:p>
          <a:p>
            <a:r>
              <a:rPr lang="en-US" sz="2400" dirty="0" smtClean="0"/>
              <a:t>People should only be held morally responsible for what is under their control.  </a:t>
            </a:r>
          </a:p>
          <a:p>
            <a:endParaRPr lang="en-US" sz="2400" dirty="0"/>
          </a:p>
          <a:p>
            <a:r>
              <a:rPr lang="en-US" sz="2400" dirty="0" smtClean="0"/>
              <a:t>So, you and your friend are equally blameworthy in this situation. </a:t>
            </a:r>
            <a:endParaRPr lang="en-US" sz="2400" dirty="0"/>
          </a:p>
        </p:txBody>
      </p:sp>
    </p:spTree>
    <p:extLst>
      <p:ext uri="{BB962C8B-B14F-4D97-AF65-F5344CB8AC3E}">
        <p14:creationId xmlns:p14="http://schemas.microsoft.com/office/powerpoint/2010/main" val="362375350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jobs-for-drivers.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16001" y="139700"/>
            <a:ext cx="2400300" cy="1600485"/>
          </a:xfrm>
          <a:prstGeom prst="rect">
            <a:avLst/>
          </a:prstGeom>
        </p:spPr>
      </p:pic>
      <p:pic>
        <p:nvPicPr>
          <p:cNvPr id="6" name="Picture 5" descr="url.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15000" y="139700"/>
            <a:ext cx="2305050" cy="1533906"/>
          </a:xfrm>
          <a:prstGeom prst="rect">
            <a:avLst/>
          </a:prstGeom>
        </p:spPr>
      </p:pic>
      <p:sp>
        <p:nvSpPr>
          <p:cNvPr id="8" name="TextBox 7"/>
          <p:cNvSpPr txBox="1"/>
          <p:nvPr/>
        </p:nvSpPr>
        <p:spPr>
          <a:xfrm>
            <a:off x="457200" y="2310368"/>
            <a:ext cx="3205775" cy="369332"/>
          </a:xfrm>
          <a:prstGeom prst="rect">
            <a:avLst/>
          </a:prstGeom>
          <a:noFill/>
        </p:spPr>
        <p:txBody>
          <a:bodyPr wrap="none" rtlCol="0">
            <a:spAutoFit/>
          </a:bodyPr>
          <a:lstStyle/>
          <a:p>
            <a:r>
              <a:rPr lang="en-US" dirty="0" smtClean="0"/>
              <a:t>Here is a sketch of a problem:</a:t>
            </a:r>
          </a:p>
        </p:txBody>
      </p:sp>
      <p:sp>
        <p:nvSpPr>
          <p:cNvPr id="9" name="TextBox 8"/>
          <p:cNvSpPr txBox="1"/>
          <p:nvPr/>
        </p:nvSpPr>
        <p:spPr>
          <a:xfrm>
            <a:off x="1016001" y="2703017"/>
            <a:ext cx="7467600" cy="4154983"/>
          </a:xfrm>
          <a:prstGeom prst="rect">
            <a:avLst/>
          </a:prstGeom>
          <a:noFill/>
        </p:spPr>
        <p:txBody>
          <a:bodyPr wrap="square" rtlCol="0">
            <a:spAutoFit/>
          </a:bodyPr>
          <a:lstStyle/>
          <a:p>
            <a:r>
              <a:rPr lang="en-US" sz="2400" dirty="0" smtClean="0"/>
              <a:t>You and your friend </a:t>
            </a:r>
            <a:r>
              <a:rPr lang="en-US" sz="2400" i="1" dirty="0" smtClean="0"/>
              <a:t>performed exactly the same actions among those that were under your control</a:t>
            </a:r>
            <a:r>
              <a:rPr lang="en-US" sz="2400" dirty="0" smtClean="0"/>
              <a:t>.</a:t>
            </a:r>
          </a:p>
          <a:p>
            <a:endParaRPr lang="en-US" sz="2400" dirty="0"/>
          </a:p>
          <a:p>
            <a:r>
              <a:rPr lang="en-US" sz="2400" dirty="0" smtClean="0"/>
              <a:t>People should only be held morally responsible for what is under their control.  </a:t>
            </a:r>
          </a:p>
          <a:p>
            <a:endParaRPr lang="en-US" sz="2400" dirty="0"/>
          </a:p>
          <a:p>
            <a:r>
              <a:rPr lang="en-US" sz="2400" dirty="0" smtClean="0"/>
              <a:t>So, you and your friend are equally blameworthy in this situation. </a:t>
            </a:r>
          </a:p>
          <a:p>
            <a:endParaRPr lang="en-US" sz="2400" dirty="0"/>
          </a:p>
          <a:p>
            <a:r>
              <a:rPr lang="en-US" sz="2400" dirty="0" smtClean="0"/>
              <a:t>But we judge </a:t>
            </a:r>
            <a:r>
              <a:rPr lang="en-US" sz="2400" i="1" dirty="0" smtClean="0"/>
              <a:t>you </a:t>
            </a:r>
            <a:r>
              <a:rPr lang="en-US" sz="2400" dirty="0" smtClean="0"/>
              <a:t>as blameworthy and your friend as </a:t>
            </a:r>
            <a:r>
              <a:rPr lang="en-US" sz="2400" i="1" dirty="0" smtClean="0"/>
              <a:t>not</a:t>
            </a:r>
            <a:r>
              <a:rPr lang="en-US" sz="2400" dirty="0" smtClean="0"/>
              <a:t> (as) </a:t>
            </a:r>
            <a:r>
              <a:rPr lang="en-US" sz="2400" i="1" dirty="0" smtClean="0"/>
              <a:t>blameworthy</a:t>
            </a:r>
            <a:r>
              <a:rPr lang="en-US" sz="2400" dirty="0" smtClean="0"/>
              <a:t>. </a:t>
            </a:r>
            <a:endParaRPr lang="en-US" sz="2400" dirty="0"/>
          </a:p>
        </p:txBody>
      </p:sp>
    </p:spTree>
    <p:extLst>
      <p:ext uri="{BB962C8B-B14F-4D97-AF65-F5344CB8AC3E}">
        <p14:creationId xmlns:p14="http://schemas.microsoft.com/office/powerpoint/2010/main" val="219894956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31801" y="1271369"/>
            <a:ext cx="8013700" cy="646331"/>
          </a:xfrm>
          <a:prstGeom prst="rect">
            <a:avLst/>
          </a:prstGeom>
          <a:noFill/>
        </p:spPr>
        <p:txBody>
          <a:bodyPr wrap="square" rtlCol="0">
            <a:spAutoFit/>
          </a:bodyPr>
          <a:lstStyle/>
          <a:p>
            <a:r>
              <a:rPr lang="en-US" dirty="0" smtClean="0"/>
              <a:t>P1. </a:t>
            </a:r>
            <a:r>
              <a:rPr lang="en-US" b="1" dirty="0" smtClean="0"/>
              <a:t>Control Principle: </a:t>
            </a:r>
            <a:r>
              <a:rPr lang="en-US" dirty="0" smtClean="0"/>
              <a:t>If two agents differ only in factors outside of their control, then one cannot be more blameworthy than the other. </a:t>
            </a:r>
            <a:endParaRPr lang="en-US" dirty="0"/>
          </a:p>
        </p:txBody>
      </p:sp>
      <p:sp>
        <p:nvSpPr>
          <p:cNvPr id="6" name="TextBox 5"/>
          <p:cNvSpPr txBox="1"/>
          <p:nvPr/>
        </p:nvSpPr>
        <p:spPr>
          <a:xfrm>
            <a:off x="520700" y="368300"/>
            <a:ext cx="6121049" cy="369332"/>
          </a:xfrm>
          <a:prstGeom prst="rect">
            <a:avLst/>
          </a:prstGeom>
          <a:noFill/>
        </p:spPr>
        <p:txBody>
          <a:bodyPr wrap="none" rtlCol="0">
            <a:spAutoFit/>
          </a:bodyPr>
          <a:lstStyle/>
          <a:p>
            <a:r>
              <a:rPr lang="en-US" dirty="0" smtClean="0"/>
              <a:t>We can formulate this problem as a </a:t>
            </a:r>
            <a:r>
              <a:rPr lang="en-US" i="1" dirty="0" smtClean="0"/>
              <a:t>reductio ad absurdum</a:t>
            </a:r>
            <a:r>
              <a:rPr lang="en-US" dirty="0" smtClean="0"/>
              <a:t>.</a:t>
            </a:r>
            <a:endParaRPr lang="en-US" dirty="0"/>
          </a:p>
        </p:txBody>
      </p:sp>
    </p:spTree>
    <p:extLst>
      <p:ext uri="{BB962C8B-B14F-4D97-AF65-F5344CB8AC3E}">
        <p14:creationId xmlns:p14="http://schemas.microsoft.com/office/powerpoint/2010/main" val="382529541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31801" y="1271369"/>
            <a:ext cx="8013700" cy="646331"/>
          </a:xfrm>
          <a:prstGeom prst="rect">
            <a:avLst/>
          </a:prstGeom>
          <a:noFill/>
        </p:spPr>
        <p:txBody>
          <a:bodyPr wrap="square" rtlCol="0">
            <a:spAutoFit/>
          </a:bodyPr>
          <a:lstStyle/>
          <a:p>
            <a:r>
              <a:rPr lang="en-US" dirty="0" smtClean="0"/>
              <a:t>P1. </a:t>
            </a:r>
            <a:r>
              <a:rPr lang="en-US" b="1" dirty="0" smtClean="0"/>
              <a:t>Control Principle: </a:t>
            </a:r>
            <a:r>
              <a:rPr lang="en-US" dirty="0" smtClean="0"/>
              <a:t>If two agents differ only in factors outside of their control, then one cannot be more blameworthy than the other. </a:t>
            </a:r>
            <a:endParaRPr lang="en-US" dirty="0"/>
          </a:p>
        </p:txBody>
      </p:sp>
      <p:sp>
        <p:nvSpPr>
          <p:cNvPr id="6" name="TextBox 5"/>
          <p:cNvSpPr txBox="1"/>
          <p:nvPr/>
        </p:nvSpPr>
        <p:spPr>
          <a:xfrm>
            <a:off x="520700" y="368300"/>
            <a:ext cx="6121049" cy="369332"/>
          </a:xfrm>
          <a:prstGeom prst="rect">
            <a:avLst/>
          </a:prstGeom>
          <a:noFill/>
        </p:spPr>
        <p:txBody>
          <a:bodyPr wrap="none" rtlCol="0">
            <a:spAutoFit/>
          </a:bodyPr>
          <a:lstStyle/>
          <a:p>
            <a:r>
              <a:rPr lang="en-US" dirty="0" smtClean="0"/>
              <a:t>We can formulate this problem as a </a:t>
            </a:r>
            <a:r>
              <a:rPr lang="en-US" i="1" dirty="0" smtClean="0"/>
              <a:t>reductio ad absurdum</a:t>
            </a:r>
            <a:r>
              <a:rPr lang="en-US" dirty="0" smtClean="0"/>
              <a:t>.</a:t>
            </a:r>
            <a:endParaRPr lang="en-US" dirty="0"/>
          </a:p>
        </p:txBody>
      </p:sp>
      <p:sp>
        <p:nvSpPr>
          <p:cNvPr id="7" name="TextBox 6"/>
          <p:cNvSpPr txBox="1"/>
          <p:nvPr/>
        </p:nvSpPr>
        <p:spPr>
          <a:xfrm>
            <a:off x="431801" y="1955800"/>
            <a:ext cx="7899401" cy="646331"/>
          </a:xfrm>
          <a:prstGeom prst="rect">
            <a:avLst/>
          </a:prstGeom>
          <a:noFill/>
        </p:spPr>
        <p:txBody>
          <a:bodyPr wrap="square" rtlCol="0">
            <a:spAutoFit/>
          </a:bodyPr>
          <a:lstStyle/>
          <a:p>
            <a:r>
              <a:rPr lang="en-US" dirty="0" smtClean="0"/>
              <a:t>P2. With respect to death of the cyclist, you and your friend only relevantly differ in factors outside of your control (i.e. your brakes failed, hers didn’t).</a:t>
            </a:r>
            <a:endParaRPr lang="en-US" dirty="0"/>
          </a:p>
        </p:txBody>
      </p:sp>
    </p:spTree>
    <p:extLst>
      <p:ext uri="{BB962C8B-B14F-4D97-AF65-F5344CB8AC3E}">
        <p14:creationId xmlns:p14="http://schemas.microsoft.com/office/powerpoint/2010/main" val="72972045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31801" y="1271369"/>
            <a:ext cx="8013700" cy="646331"/>
          </a:xfrm>
          <a:prstGeom prst="rect">
            <a:avLst/>
          </a:prstGeom>
          <a:noFill/>
        </p:spPr>
        <p:txBody>
          <a:bodyPr wrap="square" rtlCol="0">
            <a:spAutoFit/>
          </a:bodyPr>
          <a:lstStyle/>
          <a:p>
            <a:r>
              <a:rPr lang="en-US" dirty="0" smtClean="0"/>
              <a:t>P1. </a:t>
            </a:r>
            <a:r>
              <a:rPr lang="en-US" b="1" dirty="0" smtClean="0"/>
              <a:t>Control Principle: </a:t>
            </a:r>
            <a:r>
              <a:rPr lang="en-US" dirty="0" smtClean="0"/>
              <a:t>If two agents differ only in factors outside of their control, then one cannot be more blameworthy than the other. </a:t>
            </a:r>
            <a:endParaRPr lang="en-US" dirty="0"/>
          </a:p>
        </p:txBody>
      </p:sp>
      <p:sp>
        <p:nvSpPr>
          <p:cNvPr id="6" name="TextBox 5"/>
          <p:cNvSpPr txBox="1"/>
          <p:nvPr/>
        </p:nvSpPr>
        <p:spPr>
          <a:xfrm>
            <a:off x="520700" y="368300"/>
            <a:ext cx="6121049" cy="369332"/>
          </a:xfrm>
          <a:prstGeom prst="rect">
            <a:avLst/>
          </a:prstGeom>
          <a:noFill/>
        </p:spPr>
        <p:txBody>
          <a:bodyPr wrap="none" rtlCol="0">
            <a:spAutoFit/>
          </a:bodyPr>
          <a:lstStyle/>
          <a:p>
            <a:r>
              <a:rPr lang="en-US" dirty="0" smtClean="0"/>
              <a:t>We can formulate this problem as a </a:t>
            </a:r>
            <a:r>
              <a:rPr lang="en-US" i="1" dirty="0" smtClean="0"/>
              <a:t>reductio ad absurdum</a:t>
            </a:r>
            <a:r>
              <a:rPr lang="en-US" dirty="0" smtClean="0"/>
              <a:t>.</a:t>
            </a:r>
            <a:endParaRPr lang="en-US" dirty="0"/>
          </a:p>
        </p:txBody>
      </p:sp>
      <p:sp>
        <p:nvSpPr>
          <p:cNvPr id="7" name="TextBox 6"/>
          <p:cNvSpPr txBox="1"/>
          <p:nvPr/>
        </p:nvSpPr>
        <p:spPr>
          <a:xfrm>
            <a:off x="431801" y="1955800"/>
            <a:ext cx="7899401" cy="646331"/>
          </a:xfrm>
          <a:prstGeom prst="rect">
            <a:avLst/>
          </a:prstGeom>
          <a:noFill/>
        </p:spPr>
        <p:txBody>
          <a:bodyPr wrap="square" rtlCol="0">
            <a:spAutoFit/>
          </a:bodyPr>
          <a:lstStyle/>
          <a:p>
            <a:r>
              <a:rPr lang="en-US" dirty="0" smtClean="0"/>
              <a:t>P2. With respect to death of the cyclist, you and your friend only relevantly differ in factors outside of your control (i.e. your brakes failed, hers didn’t).</a:t>
            </a:r>
            <a:endParaRPr lang="en-US" dirty="0"/>
          </a:p>
        </p:txBody>
      </p:sp>
      <p:sp>
        <p:nvSpPr>
          <p:cNvPr id="8" name="TextBox 7"/>
          <p:cNvSpPr txBox="1"/>
          <p:nvPr/>
        </p:nvSpPr>
        <p:spPr>
          <a:xfrm>
            <a:off x="977901" y="2754531"/>
            <a:ext cx="8000999" cy="646331"/>
          </a:xfrm>
          <a:prstGeom prst="rect">
            <a:avLst/>
          </a:prstGeom>
          <a:noFill/>
        </p:spPr>
        <p:txBody>
          <a:bodyPr wrap="square" rtlCol="0">
            <a:spAutoFit/>
          </a:bodyPr>
          <a:lstStyle/>
          <a:p>
            <a:r>
              <a:rPr lang="en-US" dirty="0" smtClean="0"/>
              <a:t>C1. With respect to the death of the cyclist, you and your friend are equally blameworthy. (P1, P2)</a:t>
            </a:r>
            <a:endParaRPr lang="en-US" dirty="0"/>
          </a:p>
        </p:txBody>
      </p:sp>
    </p:spTree>
    <p:extLst>
      <p:ext uri="{BB962C8B-B14F-4D97-AF65-F5344CB8AC3E}">
        <p14:creationId xmlns:p14="http://schemas.microsoft.com/office/powerpoint/2010/main" val="196096023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31801" y="1271369"/>
            <a:ext cx="8013700" cy="646331"/>
          </a:xfrm>
          <a:prstGeom prst="rect">
            <a:avLst/>
          </a:prstGeom>
          <a:noFill/>
        </p:spPr>
        <p:txBody>
          <a:bodyPr wrap="square" rtlCol="0">
            <a:spAutoFit/>
          </a:bodyPr>
          <a:lstStyle/>
          <a:p>
            <a:r>
              <a:rPr lang="en-US" dirty="0" smtClean="0"/>
              <a:t>P1. </a:t>
            </a:r>
            <a:r>
              <a:rPr lang="en-US" b="1" dirty="0" smtClean="0"/>
              <a:t>Control Principle: </a:t>
            </a:r>
            <a:r>
              <a:rPr lang="en-US" dirty="0" smtClean="0"/>
              <a:t>If two agents differ only in factors outside of their control, then one cannot be more blameworthy than the other. </a:t>
            </a:r>
            <a:endParaRPr lang="en-US" dirty="0"/>
          </a:p>
        </p:txBody>
      </p:sp>
      <p:sp>
        <p:nvSpPr>
          <p:cNvPr id="6" name="TextBox 5"/>
          <p:cNvSpPr txBox="1"/>
          <p:nvPr/>
        </p:nvSpPr>
        <p:spPr>
          <a:xfrm>
            <a:off x="520700" y="368300"/>
            <a:ext cx="6121049" cy="369332"/>
          </a:xfrm>
          <a:prstGeom prst="rect">
            <a:avLst/>
          </a:prstGeom>
          <a:noFill/>
        </p:spPr>
        <p:txBody>
          <a:bodyPr wrap="none" rtlCol="0">
            <a:spAutoFit/>
          </a:bodyPr>
          <a:lstStyle/>
          <a:p>
            <a:r>
              <a:rPr lang="en-US" dirty="0" smtClean="0"/>
              <a:t>We can formulate this problem as a </a:t>
            </a:r>
            <a:r>
              <a:rPr lang="en-US" i="1" dirty="0" smtClean="0"/>
              <a:t>reductio ad absurdum</a:t>
            </a:r>
            <a:r>
              <a:rPr lang="en-US" dirty="0" smtClean="0"/>
              <a:t>.</a:t>
            </a:r>
            <a:endParaRPr lang="en-US" dirty="0"/>
          </a:p>
        </p:txBody>
      </p:sp>
      <p:sp>
        <p:nvSpPr>
          <p:cNvPr id="7" name="TextBox 6"/>
          <p:cNvSpPr txBox="1"/>
          <p:nvPr/>
        </p:nvSpPr>
        <p:spPr>
          <a:xfrm>
            <a:off x="431801" y="1955800"/>
            <a:ext cx="7899401" cy="646331"/>
          </a:xfrm>
          <a:prstGeom prst="rect">
            <a:avLst/>
          </a:prstGeom>
          <a:noFill/>
        </p:spPr>
        <p:txBody>
          <a:bodyPr wrap="square" rtlCol="0">
            <a:spAutoFit/>
          </a:bodyPr>
          <a:lstStyle/>
          <a:p>
            <a:r>
              <a:rPr lang="en-US" dirty="0" smtClean="0"/>
              <a:t>P2. With respect to death of the cyclist, you and your friend only relevantly differ in factors outside of your control (i.e. your brakes failed, hers didn’t).</a:t>
            </a:r>
            <a:endParaRPr lang="en-US" dirty="0"/>
          </a:p>
        </p:txBody>
      </p:sp>
      <p:sp>
        <p:nvSpPr>
          <p:cNvPr id="8" name="TextBox 7"/>
          <p:cNvSpPr txBox="1"/>
          <p:nvPr/>
        </p:nvSpPr>
        <p:spPr>
          <a:xfrm>
            <a:off x="977901" y="2754531"/>
            <a:ext cx="8000999" cy="646331"/>
          </a:xfrm>
          <a:prstGeom prst="rect">
            <a:avLst/>
          </a:prstGeom>
          <a:noFill/>
        </p:spPr>
        <p:txBody>
          <a:bodyPr wrap="square" rtlCol="0">
            <a:spAutoFit/>
          </a:bodyPr>
          <a:lstStyle/>
          <a:p>
            <a:r>
              <a:rPr lang="en-US" dirty="0" smtClean="0"/>
              <a:t>C1. With respect to the death of the cyclist, you and your friend are equally blameworthy. (P1, P2)</a:t>
            </a:r>
            <a:endParaRPr lang="en-US" dirty="0"/>
          </a:p>
        </p:txBody>
      </p:sp>
      <p:sp>
        <p:nvSpPr>
          <p:cNvPr id="9" name="TextBox 8"/>
          <p:cNvSpPr txBox="1"/>
          <p:nvPr/>
        </p:nvSpPr>
        <p:spPr>
          <a:xfrm>
            <a:off x="431801" y="3461624"/>
            <a:ext cx="8712199" cy="653176"/>
          </a:xfrm>
          <a:prstGeom prst="rect">
            <a:avLst/>
          </a:prstGeom>
          <a:noFill/>
        </p:spPr>
        <p:txBody>
          <a:bodyPr wrap="square" rtlCol="0">
            <a:spAutoFit/>
          </a:bodyPr>
          <a:lstStyle/>
          <a:p>
            <a:r>
              <a:rPr lang="en-US" dirty="0" smtClean="0"/>
              <a:t>P3. With respect to the death of the cyclist, you are more blameworthy than your friend. </a:t>
            </a:r>
            <a:endParaRPr lang="en-US" dirty="0"/>
          </a:p>
        </p:txBody>
      </p:sp>
    </p:spTree>
    <p:extLst>
      <p:ext uri="{BB962C8B-B14F-4D97-AF65-F5344CB8AC3E}">
        <p14:creationId xmlns:p14="http://schemas.microsoft.com/office/powerpoint/2010/main" val="107313580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31801" y="1271369"/>
            <a:ext cx="8013700" cy="646331"/>
          </a:xfrm>
          <a:prstGeom prst="rect">
            <a:avLst/>
          </a:prstGeom>
          <a:noFill/>
        </p:spPr>
        <p:txBody>
          <a:bodyPr wrap="square" rtlCol="0">
            <a:spAutoFit/>
          </a:bodyPr>
          <a:lstStyle/>
          <a:p>
            <a:r>
              <a:rPr lang="en-US" dirty="0" smtClean="0"/>
              <a:t>P1. </a:t>
            </a:r>
            <a:r>
              <a:rPr lang="en-US" b="1" dirty="0" smtClean="0"/>
              <a:t>Control Principle: </a:t>
            </a:r>
            <a:r>
              <a:rPr lang="en-US" dirty="0" smtClean="0"/>
              <a:t>If two agents differ only in factors outside of their control, then one cannot be more blameworthy than the other. </a:t>
            </a:r>
            <a:endParaRPr lang="en-US" dirty="0"/>
          </a:p>
        </p:txBody>
      </p:sp>
      <p:sp>
        <p:nvSpPr>
          <p:cNvPr id="6" name="TextBox 5"/>
          <p:cNvSpPr txBox="1"/>
          <p:nvPr/>
        </p:nvSpPr>
        <p:spPr>
          <a:xfrm>
            <a:off x="520700" y="368300"/>
            <a:ext cx="6121049" cy="369332"/>
          </a:xfrm>
          <a:prstGeom prst="rect">
            <a:avLst/>
          </a:prstGeom>
          <a:noFill/>
        </p:spPr>
        <p:txBody>
          <a:bodyPr wrap="none" rtlCol="0">
            <a:spAutoFit/>
          </a:bodyPr>
          <a:lstStyle/>
          <a:p>
            <a:r>
              <a:rPr lang="en-US" dirty="0" smtClean="0"/>
              <a:t>We can formulate this problem as a </a:t>
            </a:r>
            <a:r>
              <a:rPr lang="en-US" i="1" dirty="0" smtClean="0"/>
              <a:t>reductio ad absurdum</a:t>
            </a:r>
            <a:r>
              <a:rPr lang="en-US" dirty="0" smtClean="0"/>
              <a:t>.</a:t>
            </a:r>
            <a:endParaRPr lang="en-US" dirty="0"/>
          </a:p>
        </p:txBody>
      </p:sp>
      <p:sp>
        <p:nvSpPr>
          <p:cNvPr id="7" name="TextBox 6"/>
          <p:cNvSpPr txBox="1"/>
          <p:nvPr/>
        </p:nvSpPr>
        <p:spPr>
          <a:xfrm>
            <a:off x="431801" y="1955800"/>
            <a:ext cx="7899401" cy="646331"/>
          </a:xfrm>
          <a:prstGeom prst="rect">
            <a:avLst/>
          </a:prstGeom>
          <a:noFill/>
        </p:spPr>
        <p:txBody>
          <a:bodyPr wrap="square" rtlCol="0">
            <a:spAutoFit/>
          </a:bodyPr>
          <a:lstStyle/>
          <a:p>
            <a:r>
              <a:rPr lang="en-US" dirty="0" smtClean="0"/>
              <a:t>P2. With respect to death of the cyclist, you and your friend only relevantly differ in factors outside of your control (i.e. your brakes failed, hers didn’t).</a:t>
            </a:r>
            <a:endParaRPr lang="en-US" dirty="0"/>
          </a:p>
        </p:txBody>
      </p:sp>
      <p:sp>
        <p:nvSpPr>
          <p:cNvPr id="8" name="TextBox 7"/>
          <p:cNvSpPr txBox="1"/>
          <p:nvPr/>
        </p:nvSpPr>
        <p:spPr>
          <a:xfrm>
            <a:off x="977901" y="2754531"/>
            <a:ext cx="8000999" cy="646331"/>
          </a:xfrm>
          <a:prstGeom prst="rect">
            <a:avLst/>
          </a:prstGeom>
          <a:noFill/>
        </p:spPr>
        <p:txBody>
          <a:bodyPr wrap="square" rtlCol="0">
            <a:spAutoFit/>
          </a:bodyPr>
          <a:lstStyle/>
          <a:p>
            <a:r>
              <a:rPr lang="en-US" dirty="0" smtClean="0"/>
              <a:t>C1. With respect to the death of the cyclist, you and your friend are equally blameworthy. (P1, P2)</a:t>
            </a:r>
            <a:endParaRPr lang="en-US" dirty="0"/>
          </a:p>
        </p:txBody>
      </p:sp>
      <p:sp>
        <p:nvSpPr>
          <p:cNvPr id="9" name="TextBox 8"/>
          <p:cNvSpPr txBox="1"/>
          <p:nvPr/>
        </p:nvSpPr>
        <p:spPr>
          <a:xfrm>
            <a:off x="431801" y="3461624"/>
            <a:ext cx="8712199" cy="653176"/>
          </a:xfrm>
          <a:prstGeom prst="rect">
            <a:avLst/>
          </a:prstGeom>
          <a:noFill/>
        </p:spPr>
        <p:txBody>
          <a:bodyPr wrap="square" rtlCol="0">
            <a:spAutoFit/>
          </a:bodyPr>
          <a:lstStyle/>
          <a:p>
            <a:r>
              <a:rPr lang="en-US" dirty="0" smtClean="0"/>
              <a:t>P3. With respect to the death of the cyclist, you are more blameworthy than your friend. </a:t>
            </a:r>
            <a:endParaRPr lang="en-US" dirty="0"/>
          </a:p>
        </p:txBody>
      </p:sp>
      <p:sp>
        <p:nvSpPr>
          <p:cNvPr id="2" name="TextBox 1"/>
          <p:cNvSpPr txBox="1"/>
          <p:nvPr/>
        </p:nvSpPr>
        <p:spPr>
          <a:xfrm>
            <a:off x="431801" y="4540934"/>
            <a:ext cx="7886700" cy="646331"/>
          </a:xfrm>
          <a:prstGeom prst="rect">
            <a:avLst/>
          </a:prstGeom>
          <a:noFill/>
        </p:spPr>
        <p:txBody>
          <a:bodyPr wrap="square" rtlCol="0">
            <a:spAutoFit/>
          </a:bodyPr>
          <a:lstStyle/>
          <a:p>
            <a:r>
              <a:rPr lang="en-US" dirty="0" smtClean="0"/>
              <a:t>C. With respect to the death of the cyclist, you and your friend are equally blameworthy and you are more blameworthy than your friend. (C1, P3) </a:t>
            </a:r>
            <a:endParaRPr lang="en-US" dirty="0"/>
          </a:p>
        </p:txBody>
      </p:sp>
      <p:cxnSp>
        <p:nvCxnSpPr>
          <p:cNvPr id="4" name="Straight Connector 3"/>
          <p:cNvCxnSpPr/>
          <p:nvPr/>
        </p:nvCxnSpPr>
        <p:spPr>
          <a:xfrm>
            <a:off x="279400" y="4318000"/>
            <a:ext cx="86995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279400" y="1016000"/>
            <a:ext cx="0" cy="43688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8966200" y="1016000"/>
            <a:ext cx="12700" cy="43688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a:off x="279400" y="5384800"/>
            <a:ext cx="86995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266700" y="1016000"/>
            <a:ext cx="8699500"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5079128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31801" y="1271369"/>
            <a:ext cx="8013700" cy="646331"/>
          </a:xfrm>
          <a:prstGeom prst="rect">
            <a:avLst/>
          </a:prstGeom>
          <a:noFill/>
        </p:spPr>
        <p:txBody>
          <a:bodyPr wrap="square" rtlCol="0">
            <a:spAutoFit/>
          </a:bodyPr>
          <a:lstStyle/>
          <a:p>
            <a:r>
              <a:rPr lang="en-US" dirty="0" smtClean="0"/>
              <a:t>P1. </a:t>
            </a:r>
            <a:r>
              <a:rPr lang="en-US" b="1" dirty="0" smtClean="0"/>
              <a:t>Control Principle: </a:t>
            </a:r>
            <a:r>
              <a:rPr lang="en-US" dirty="0" smtClean="0"/>
              <a:t>If two agents differ only in factors outside of their control, then one cannot be more blameworthy than the other. </a:t>
            </a:r>
            <a:endParaRPr lang="en-US" dirty="0"/>
          </a:p>
        </p:txBody>
      </p:sp>
      <p:sp>
        <p:nvSpPr>
          <p:cNvPr id="6" name="TextBox 5"/>
          <p:cNvSpPr txBox="1"/>
          <p:nvPr/>
        </p:nvSpPr>
        <p:spPr>
          <a:xfrm>
            <a:off x="520700" y="368300"/>
            <a:ext cx="6121049" cy="369332"/>
          </a:xfrm>
          <a:prstGeom prst="rect">
            <a:avLst/>
          </a:prstGeom>
          <a:noFill/>
        </p:spPr>
        <p:txBody>
          <a:bodyPr wrap="none" rtlCol="0">
            <a:spAutoFit/>
          </a:bodyPr>
          <a:lstStyle/>
          <a:p>
            <a:r>
              <a:rPr lang="en-US" dirty="0" smtClean="0"/>
              <a:t>We can formulate this problem as a </a:t>
            </a:r>
            <a:r>
              <a:rPr lang="en-US" i="1" dirty="0" smtClean="0"/>
              <a:t>reductio ad absurdum</a:t>
            </a:r>
            <a:r>
              <a:rPr lang="en-US" dirty="0" smtClean="0"/>
              <a:t>.</a:t>
            </a:r>
            <a:endParaRPr lang="en-US" dirty="0"/>
          </a:p>
        </p:txBody>
      </p:sp>
      <p:sp>
        <p:nvSpPr>
          <p:cNvPr id="7" name="TextBox 6"/>
          <p:cNvSpPr txBox="1"/>
          <p:nvPr/>
        </p:nvSpPr>
        <p:spPr>
          <a:xfrm>
            <a:off x="431801" y="1955800"/>
            <a:ext cx="7899401" cy="646331"/>
          </a:xfrm>
          <a:prstGeom prst="rect">
            <a:avLst/>
          </a:prstGeom>
          <a:noFill/>
        </p:spPr>
        <p:txBody>
          <a:bodyPr wrap="square" rtlCol="0">
            <a:spAutoFit/>
          </a:bodyPr>
          <a:lstStyle/>
          <a:p>
            <a:r>
              <a:rPr lang="en-US" dirty="0" smtClean="0"/>
              <a:t>P2. With respect to death of the cyclist, you and your friend only relevantly differ in factors outside of your control (i.e. your brakes failed, hers didn’t).</a:t>
            </a:r>
            <a:endParaRPr lang="en-US" dirty="0"/>
          </a:p>
        </p:txBody>
      </p:sp>
      <p:sp>
        <p:nvSpPr>
          <p:cNvPr id="8" name="TextBox 7"/>
          <p:cNvSpPr txBox="1"/>
          <p:nvPr/>
        </p:nvSpPr>
        <p:spPr>
          <a:xfrm>
            <a:off x="977901" y="2754531"/>
            <a:ext cx="8000999" cy="646331"/>
          </a:xfrm>
          <a:prstGeom prst="rect">
            <a:avLst/>
          </a:prstGeom>
          <a:noFill/>
        </p:spPr>
        <p:txBody>
          <a:bodyPr wrap="square" rtlCol="0">
            <a:spAutoFit/>
          </a:bodyPr>
          <a:lstStyle/>
          <a:p>
            <a:r>
              <a:rPr lang="en-US" dirty="0" smtClean="0"/>
              <a:t>C1. With respect to the death of the cyclist, you and your friend are equally blameworthy. (P1, P2)</a:t>
            </a:r>
            <a:endParaRPr lang="en-US" dirty="0"/>
          </a:p>
        </p:txBody>
      </p:sp>
      <p:sp>
        <p:nvSpPr>
          <p:cNvPr id="9" name="TextBox 8"/>
          <p:cNvSpPr txBox="1"/>
          <p:nvPr/>
        </p:nvSpPr>
        <p:spPr>
          <a:xfrm>
            <a:off x="431801" y="3461624"/>
            <a:ext cx="8712199" cy="653176"/>
          </a:xfrm>
          <a:prstGeom prst="rect">
            <a:avLst/>
          </a:prstGeom>
          <a:noFill/>
        </p:spPr>
        <p:txBody>
          <a:bodyPr wrap="square" rtlCol="0">
            <a:spAutoFit/>
          </a:bodyPr>
          <a:lstStyle/>
          <a:p>
            <a:r>
              <a:rPr lang="en-US" dirty="0" smtClean="0"/>
              <a:t>P3. With respect to the death of the cyclist, you are more blameworthy than your friend. </a:t>
            </a:r>
            <a:endParaRPr lang="en-US" dirty="0"/>
          </a:p>
        </p:txBody>
      </p:sp>
      <p:sp>
        <p:nvSpPr>
          <p:cNvPr id="2" name="TextBox 1"/>
          <p:cNvSpPr txBox="1"/>
          <p:nvPr/>
        </p:nvSpPr>
        <p:spPr>
          <a:xfrm>
            <a:off x="431801" y="4540934"/>
            <a:ext cx="7886700" cy="646331"/>
          </a:xfrm>
          <a:prstGeom prst="rect">
            <a:avLst/>
          </a:prstGeom>
          <a:noFill/>
        </p:spPr>
        <p:txBody>
          <a:bodyPr wrap="square" rtlCol="0">
            <a:spAutoFit/>
          </a:bodyPr>
          <a:lstStyle/>
          <a:p>
            <a:r>
              <a:rPr lang="en-US" dirty="0" smtClean="0"/>
              <a:t>C. With respect to the death of the cyclist, you and your friend are equally blameworthy and you are more blameworthy than your friend. (C1, P3) </a:t>
            </a:r>
            <a:endParaRPr lang="en-US" dirty="0"/>
          </a:p>
        </p:txBody>
      </p:sp>
      <p:cxnSp>
        <p:nvCxnSpPr>
          <p:cNvPr id="4" name="Straight Connector 3"/>
          <p:cNvCxnSpPr/>
          <p:nvPr/>
        </p:nvCxnSpPr>
        <p:spPr>
          <a:xfrm>
            <a:off x="279400" y="4318000"/>
            <a:ext cx="86995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279400" y="1016000"/>
            <a:ext cx="0" cy="43688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8966200" y="1016000"/>
            <a:ext cx="12700" cy="43688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a:off x="279400" y="5384800"/>
            <a:ext cx="86995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266700" y="1016000"/>
            <a:ext cx="8699500" cy="0"/>
          </a:xfrm>
          <a:prstGeom prst="line">
            <a:avLst/>
          </a:prstGeom>
        </p:spPr>
        <p:style>
          <a:lnRef idx="2">
            <a:schemeClr val="accent1"/>
          </a:lnRef>
          <a:fillRef idx="0">
            <a:schemeClr val="accent1"/>
          </a:fillRef>
          <a:effectRef idx="1">
            <a:schemeClr val="accent1"/>
          </a:effectRef>
          <a:fontRef idx="minor">
            <a:schemeClr val="tx1"/>
          </a:fontRef>
        </p:style>
      </p:cxnSp>
      <p:sp>
        <p:nvSpPr>
          <p:cNvPr id="3" name="TextBox 2"/>
          <p:cNvSpPr txBox="1"/>
          <p:nvPr/>
        </p:nvSpPr>
        <p:spPr>
          <a:xfrm>
            <a:off x="431801" y="5688231"/>
            <a:ext cx="8470900" cy="646331"/>
          </a:xfrm>
          <a:prstGeom prst="rect">
            <a:avLst/>
          </a:prstGeom>
          <a:noFill/>
        </p:spPr>
        <p:txBody>
          <a:bodyPr wrap="square" rtlCol="0">
            <a:spAutoFit/>
          </a:bodyPr>
          <a:lstStyle/>
          <a:p>
            <a:r>
              <a:rPr lang="en-US" dirty="0" smtClean="0"/>
              <a:t>This is a valid argument—the conclusion follows by necessity from the premises. But the conclusion is self-contradictory, so one of the premises must be false. </a:t>
            </a:r>
            <a:endParaRPr lang="en-US" dirty="0"/>
          </a:p>
        </p:txBody>
      </p:sp>
    </p:spTree>
    <p:extLst>
      <p:ext uri="{BB962C8B-B14F-4D97-AF65-F5344CB8AC3E}">
        <p14:creationId xmlns:p14="http://schemas.microsoft.com/office/powerpoint/2010/main" val="275538055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31800" y="306169"/>
            <a:ext cx="8381999" cy="646331"/>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dirty="0" smtClean="0"/>
              <a:t>P1. </a:t>
            </a:r>
            <a:r>
              <a:rPr lang="en-US" b="1" dirty="0" smtClean="0"/>
              <a:t>Control Principle: </a:t>
            </a:r>
            <a:r>
              <a:rPr lang="en-US" dirty="0" smtClean="0"/>
              <a:t>If two agents differ only in factors outside of their control, then one cannot be more blameworthy than the other. </a:t>
            </a:r>
            <a:endParaRPr lang="en-US" dirty="0"/>
          </a:p>
        </p:txBody>
      </p:sp>
      <p:sp>
        <p:nvSpPr>
          <p:cNvPr id="7" name="TextBox 6"/>
          <p:cNvSpPr txBox="1"/>
          <p:nvPr/>
        </p:nvSpPr>
        <p:spPr>
          <a:xfrm>
            <a:off x="431801" y="1066800"/>
            <a:ext cx="8381999" cy="646331"/>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dirty="0" smtClean="0"/>
              <a:t>P2. With respect to the death of the cyclist, you and your friend only relevantly differ in factors outside of your control (i.e. your brakes failed, hers didn’t).</a:t>
            </a:r>
            <a:endParaRPr lang="en-US" dirty="0"/>
          </a:p>
        </p:txBody>
      </p:sp>
      <p:sp>
        <p:nvSpPr>
          <p:cNvPr id="9" name="TextBox 8"/>
          <p:cNvSpPr txBox="1"/>
          <p:nvPr/>
        </p:nvSpPr>
        <p:spPr>
          <a:xfrm>
            <a:off x="431801" y="1861424"/>
            <a:ext cx="8381999" cy="653176"/>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dirty="0" smtClean="0"/>
              <a:t>P3. With respect to the death of the cyclist, you are more blameworthy than your friend. </a:t>
            </a:r>
            <a:endParaRPr lang="en-US" dirty="0"/>
          </a:p>
        </p:txBody>
      </p:sp>
      <p:sp>
        <p:nvSpPr>
          <p:cNvPr id="10" name="TextBox 9"/>
          <p:cNvSpPr txBox="1"/>
          <p:nvPr/>
        </p:nvSpPr>
        <p:spPr>
          <a:xfrm>
            <a:off x="1993900" y="2804636"/>
            <a:ext cx="5235590" cy="369332"/>
          </a:xfrm>
          <a:prstGeom prst="rect">
            <a:avLst/>
          </a:prstGeom>
          <a:noFill/>
        </p:spPr>
        <p:txBody>
          <a:bodyPr wrap="none" rtlCol="0">
            <a:spAutoFit/>
          </a:bodyPr>
          <a:lstStyle/>
          <a:p>
            <a:r>
              <a:rPr lang="en-US" dirty="0" smtClean="0"/>
              <a:t>How plausible is it to deny the Control Principle?</a:t>
            </a:r>
            <a:endParaRPr lang="en-US" dirty="0"/>
          </a:p>
        </p:txBody>
      </p:sp>
    </p:spTree>
    <p:extLst>
      <p:ext uri="{BB962C8B-B14F-4D97-AF65-F5344CB8AC3E}">
        <p14:creationId xmlns:p14="http://schemas.microsoft.com/office/powerpoint/2010/main" val="29731253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11200" y="444500"/>
            <a:ext cx="8191500" cy="1754327"/>
          </a:xfrm>
          <a:prstGeom prst="rect">
            <a:avLst/>
          </a:prstGeom>
          <a:noFill/>
        </p:spPr>
        <p:txBody>
          <a:bodyPr wrap="square" rtlCol="0">
            <a:spAutoFit/>
          </a:bodyPr>
          <a:lstStyle/>
          <a:p>
            <a:r>
              <a:rPr lang="en-US" dirty="0" smtClean="0"/>
              <a:t>So far, we have been thinking about which </a:t>
            </a:r>
            <a:r>
              <a:rPr lang="en-US" dirty="0" smtClean="0">
                <a:solidFill>
                  <a:srgbClr val="FF0000"/>
                </a:solidFill>
              </a:rPr>
              <a:t>actions</a:t>
            </a:r>
            <a:r>
              <a:rPr lang="en-US" dirty="0" smtClean="0"/>
              <a:t> are right and which </a:t>
            </a:r>
            <a:r>
              <a:rPr lang="en-US" dirty="0" smtClean="0">
                <a:solidFill>
                  <a:srgbClr val="FF0000"/>
                </a:solidFill>
              </a:rPr>
              <a:t>actions</a:t>
            </a:r>
            <a:r>
              <a:rPr lang="en-US" dirty="0" smtClean="0"/>
              <a:t> are wrong. Let’s continue to suppose that there are absolute (i.e. non-relative) truths about right and wrong actions. </a:t>
            </a:r>
          </a:p>
          <a:p>
            <a:endParaRPr lang="en-US" dirty="0"/>
          </a:p>
          <a:p>
            <a:r>
              <a:rPr lang="en-US" dirty="0" smtClean="0"/>
              <a:t>This still leaves a large part of our moral evaluations in the dark: can’t there be </a:t>
            </a:r>
            <a:r>
              <a:rPr lang="en-US" dirty="0" smtClean="0">
                <a:solidFill>
                  <a:srgbClr val="FF0000"/>
                </a:solidFill>
              </a:rPr>
              <a:t>good people</a:t>
            </a:r>
            <a:r>
              <a:rPr lang="en-US" dirty="0" smtClean="0"/>
              <a:t> and </a:t>
            </a:r>
            <a:r>
              <a:rPr lang="en-US" dirty="0" smtClean="0">
                <a:solidFill>
                  <a:srgbClr val="FF0000"/>
                </a:solidFill>
              </a:rPr>
              <a:t>bad people</a:t>
            </a:r>
            <a:r>
              <a:rPr lang="en-US" dirty="0" smtClean="0"/>
              <a:t>? </a:t>
            </a:r>
            <a:endParaRPr lang="en-US" dirty="0"/>
          </a:p>
        </p:txBody>
      </p:sp>
    </p:spTree>
    <p:extLst>
      <p:ext uri="{BB962C8B-B14F-4D97-AF65-F5344CB8AC3E}">
        <p14:creationId xmlns:p14="http://schemas.microsoft.com/office/powerpoint/2010/main" val="392495434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31800" y="306169"/>
            <a:ext cx="8381999" cy="646331"/>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dirty="0" smtClean="0"/>
              <a:t>P1. </a:t>
            </a:r>
            <a:r>
              <a:rPr lang="en-US" b="1" dirty="0" smtClean="0"/>
              <a:t>Control Principle: </a:t>
            </a:r>
            <a:r>
              <a:rPr lang="en-US" dirty="0" smtClean="0"/>
              <a:t>If two agents differ only in factors outside of their control, then one cannot be more blameworthy than the other. </a:t>
            </a:r>
            <a:endParaRPr lang="en-US" dirty="0"/>
          </a:p>
        </p:txBody>
      </p:sp>
      <p:sp>
        <p:nvSpPr>
          <p:cNvPr id="7" name="TextBox 6"/>
          <p:cNvSpPr txBox="1"/>
          <p:nvPr/>
        </p:nvSpPr>
        <p:spPr>
          <a:xfrm>
            <a:off x="431801" y="1066800"/>
            <a:ext cx="8381999" cy="646331"/>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dirty="0" smtClean="0"/>
              <a:t>P2. With respect to the death of the cyclist, you and your friend only relevantly differ in factors outside of your control (i.e. your brakes failed, hers didn’t).</a:t>
            </a:r>
            <a:endParaRPr lang="en-US" dirty="0"/>
          </a:p>
        </p:txBody>
      </p:sp>
      <p:sp>
        <p:nvSpPr>
          <p:cNvPr id="9" name="TextBox 8"/>
          <p:cNvSpPr txBox="1"/>
          <p:nvPr/>
        </p:nvSpPr>
        <p:spPr>
          <a:xfrm>
            <a:off x="431801" y="1861424"/>
            <a:ext cx="8381999" cy="653176"/>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dirty="0" smtClean="0"/>
              <a:t>P3. With respect to the death of the cyclist, you are more blameworthy than your friend. </a:t>
            </a:r>
            <a:endParaRPr lang="en-US" dirty="0"/>
          </a:p>
        </p:txBody>
      </p:sp>
      <p:sp>
        <p:nvSpPr>
          <p:cNvPr id="10" name="TextBox 9"/>
          <p:cNvSpPr txBox="1"/>
          <p:nvPr/>
        </p:nvSpPr>
        <p:spPr>
          <a:xfrm>
            <a:off x="1993900" y="2804636"/>
            <a:ext cx="5235590" cy="369332"/>
          </a:xfrm>
          <a:prstGeom prst="rect">
            <a:avLst/>
          </a:prstGeom>
          <a:noFill/>
        </p:spPr>
        <p:txBody>
          <a:bodyPr wrap="none" rtlCol="0">
            <a:spAutoFit/>
          </a:bodyPr>
          <a:lstStyle/>
          <a:p>
            <a:r>
              <a:rPr lang="en-US" dirty="0" smtClean="0"/>
              <a:t>How plausible is it to deny the Control Principle?</a:t>
            </a:r>
            <a:endParaRPr lang="en-US" dirty="0"/>
          </a:p>
        </p:txBody>
      </p:sp>
      <p:sp>
        <p:nvSpPr>
          <p:cNvPr id="2" name="TextBox 1"/>
          <p:cNvSpPr txBox="1"/>
          <p:nvPr/>
        </p:nvSpPr>
        <p:spPr>
          <a:xfrm>
            <a:off x="215900" y="3517900"/>
            <a:ext cx="8597899" cy="1754327"/>
          </a:xfrm>
          <a:prstGeom prst="rect">
            <a:avLst/>
          </a:prstGeom>
          <a:noFill/>
        </p:spPr>
        <p:txBody>
          <a:bodyPr wrap="square" rtlCol="0">
            <a:spAutoFit/>
          </a:bodyPr>
          <a:lstStyle/>
          <a:p>
            <a:r>
              <a:rPr lang="en-US" dirty="0" smtClean="0"/>
              <a:t>If you deny it, you are saying the following: </a:t>
            </a:r>
          </a:p>
          <a:p>
            <a:endParaRPr lang="en-US" dirty="0"/>
          </a:p>
          <a:p>
            <a:r>
              <a:rPr lang="en-US" dirty="0" smtClean="0"/>
              <a:t>It is possible for two people to perform the exact same kind of action in the exact same kind of situation (with the exact same knowledge, etc.), for one of their actions to lead to some bad consequence that was out of her control, and for that person to be more blameworthy than the other. </a:t>
            </a:r>
            <a:endParaRPr lang="en-US" dirty="0"/>
          </a:p>
        </p:txBody>
      </p:sp>
    </p:spTree>
    <p:extLst>
      <p:ext uri="{BB962C8B-B14F-4D97-AF65-F5344CB8AC3E}">
        <p14:creationId xmlns:p14="http://schemas.microsoft.com/office/powerpoint/2010/main" val="168851211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31800" y="306169"/>
            <a:ext cx="8381999" cy="646331"/>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dirty="0" smtClean="0"/>
              <a:t>P1. </a:t>
            </a:r>
            <a:r>
              <a:rPr lang="en-US" b="1" dirty="0" smtClean="0"/>
              <a:t>Control Principle: </a:t>
            </a:r>
            <a:r>
              <a:rPr lang="en-US" dirty="0" smtClean="0"/>
              <a:t>If two agents differ only in factors outside of their control, then one cannot be more blameworthy than the other. </a:t>
            </a:r>
            <a:endParaRPr lang="en-US" dirty="0"/>
          </a:p>
        </p:txBody>
      </p:sp>
      <p:sp>
        <p:nvSpPr>
          <p:cNvPr id="7" name="TextBox 6"/>
          <p:cNvSpPr txBox="1"/>
          <p:nvPr/>
        </p:nvSpPr>
        <p:spPr>
          <a:xfrm>
            <a:off x="431801" y="1066800"/>
            <a:ext cx="8381999" cy="646331"/>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dirty="0" smtClean="0"/>
              <a:t>P2. With respect to the death of the cyclist, you and your friend only relevantly differ in factors outside of your control (i.e. your brakes failed, hers didn’t).</a:t>
            </a:r>
            <a:endParaRPr lang="en-US" dirty="0"/>
          </a:p>
        </p:txBody>
      </p:sp>
      <p:sp>
        <p:nvSpPr>
          <p:cNvPr id="9" name="TextBox 8"/>
          <p:cNvSpPr txBox="1"/>
          <p:nvPr/>
        </p:nvSpPr>
        <p:spPr>
          <a:xfrm>
            <a:off x="431801" y="1861424"/>
            <a:ext cx="8381999" cy="653176"/>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dirty="0" smtClean="0"/>
              <a:t>P3. With respect to the death of the cyclist, you are more blameworthy than your friend. </a:t>
            </a:r>
            <a:endParaRPr lang="en-US" dirty="0"/>
          </a:p>
        </p:txBody>
      </p:sp>
      <p:sp>
        <p:nvSpPr>
          <p:cNvPr id="10" name="TextBox 9"/>
          <p:cNvSpPr txBox="1"/>
          <p:nvPr/>
        </p:nvSpPr>
        <p:spPr>
          <a:xfrm>
            <a:off x="1993900" y="2804636"/>
            <a:ext cx="5235590" cy="369332"/>
          </a:xfrm>
          <a:prstGeom prst="rect">
            <a:avLst/>
          </a:prstGeom>
          <a:noFill/>
        </p:spPr>
        <p:txBody>
          <a:bodyPr wrap="none" rtlCol="0">
            <a:spAutoFit/>
          </a:bodyPr>
          <a:lstStyle/>
          <a:p>
            <a:r>
              <a:rPr lang="en-US" dirty="0" smtClean="0"/>
              <a:t>How plausible is it to deny the Control Principle?</a:t>
            </a:r>
            <a:endParaRPr lang="en-US" dirty="0"/>
          </a:p>
        </p:txBody>
      </p:sp>
      <p:sp>
        <p:nvSpPr>
          <p:cNvPr id="2" name="TextBox 1"/>
          <p:cNvSpPr txBox="1"/>
          <p:nvPr/>
        </p:nvSpPr>
        <p:spPr>
          <a:xfrm>
            <a:off x="215900" y="3517900"/>
            <a:ext cx="8597899" cy="2585323"/>
          </a:xfrm>
          <a:prstGeom prst="rect">
            <a:avLst/>
          </a:prstGeom>
          <a:noFill/>
        </p:spPr>
        <p:txBody>
          <a:bodyPr wrap="square" rtlCol="0">
            <a:spAutoFit/>
          </a:bodyPr>
          <a:lstStyle/>
          <a:p>
            <a:r>
              <a:rPr lang="en-US" dirty="0" smtClean="0"/>
              <a:t>If you deny it, you are saying the following: </a:t>
            </a:r>
          </a:p>
          <a:p>
            <a:endParaRPr lang="en-US" dirty="0"/>
          </a:p>
          <a:p>
            <a:r>
              <a:rPr lang="en-US" dirty="0" smtClean="0"/>
              <a:t>It is possible for two people to perform the exact same kind of action in the exact same kind of situation (with the exact same knowledge, etc.), for one of their actions to lead to some bad consequence that was out of her control, and for that person to be more blameworthy than the other. </a:t>
            </a:r>
          </a:p>
          <a:p>
            <a:endParaRPr lang="en-US" dirty="0"/>
          </a:p>
          <a:p>
            <a:r>
              <a:rPr lang="en-US" dirty="0" smtClean="0"/>
              <a:t>If you say this, you think that </a:t>
            </a:r>
            <a:r>
              <a:rPr lang="en-US" dirty="0" smtClean="0">
                <a:solidFill>
                  <a:srgbClr val="FF0000"/>
                </a:solidFill>
              </a:rPr>
              <a:t>there are cases of moral luck</a:t>
            </a:r>
            <a:r>
              <a:rPr lang="en-US" dirty="0" smtClean="0"/>
              <a:t>: Some people are less blameworthy than others, but only because they got lucky in their situation. </a:t>
            </a:r>
            <a:endParaRPr lang="en-US" dirty="0"/>
          </a:p>
        </p:txBody>
      </p:sp>
    </p:spTree>
    <p:extLst>
      <p:ext uri="{BB962C8B-B14F-4D97-AF65-F5344CB8AC3E}">
        <p14:creationId xmlns:p14="http://schemas.microsoft.com/office/powerpoint/2010/main" val="183943993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31800" y="306169"/>
            <a:ext cx="8381999" cy="646331"/>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dirty="0" smtClean="0"/>
              <a:t>P1. </a:t>
            </a:r>
            <a:r>
              <a:rPr lang="en-US" b="1" dirty="0" smtClean="0"/>
              <a:t>Control Principle: </a:t>
            </a:r>
            <a:r>
              <a:rPr lang="en-US" dirty="0" smtClean="0"/>
              <a:t>If two agents differ only in factors outside of their control, then one cannot be more blameworthy than the other. </a:t>
            </a:r>
            <a:endParaRPr lang="en-US" dirty="0"/>
          </a:p>
        </p:txBody>
      </p:sp>
      <p:sp>
        <p:nvSpPr>
          <p:cNvPr id="7" name="TextBox 6"/>
          <p:cNvSpPr txBox="1"/>
          <p:nvPr/>
        </p:nvSpPr>
        <p:spPr>
          <a:xfrm>
            <a:off x="431801" y="1066800"/>
            <a:ext cx="8381999" cy="646331"/>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dirty="0" smtClean="0"/>
              <a:t>P2. With respect to the death of the cyclist, you and your friend only relevantly differ in factors outside of your control (i.e. your brakes failed, hers didn’t).</a:t>
            </a:r>
            <a:endParaRPr lang="en-US" dirty="0"/>
          </a:p>
        </p:txBody>
      </p:sp>
      <p:sp>
        <p:nvSpPr>
          <p:cNvPr id="9" name="TextBox 8"/>
          <p:cNvSpPr txBox="1"/>
          <p:nvPr/>
        </p:nvSpPr>
        <p:spPr>
          <a:xfrm>
            <a:off x="431801" y="1861424"/>
            <a:ext cx="8381999" cy="653176"/>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dirty="0" smtClean="0"/>
              <a:t>P3. With respect to the death of the cyclist, you are more blameworthy than your friend. </a:t>
            </a:r>
            <a:endParaRPr lang="en-US" dirty="0"/>
          </a:p>
        </p:txBody>
      </p:sp>
      <p:sp>
        <p:nvSpPr>
          <p:cNvPr id="10" name="TextBox 9"/>
          <p:cNvSpPr txBox="1"/>
          <p:nvPr/>
        </p:nvSpPr>
        <p:spPr>
          <a:xfrm>
            <a:off x="1993900" y="2804636"/>
            <a:ext cx="5235590" cy="369332"/>
          </a:xfrm>
          <a:prstGeom prst="rect">
            <a:avLst/>
          </a:prstGeom>
          <a:noFill/>
        </p:spPr>
        <p:txBody>
          <a:bodyPr wrap="none" rtlCol="0">
            <a:spAutoFit/>
          </a:bodyPr>
          <a:lstStyle/>
          <a:p>
            <a:r>
              <a:rPr lang="en-US" dirty="0" smtClean="0"/>
              <a:t>How plausible is it to deny the Control Principle?</a:t>
            </a:r>
            <a:endParaRPr lang="en-US" dirty="0"/>
          </a:p>
        </p:txBody>
      </p:sp>
      <p:sp>
        <p:nvSpPr>
          <p:cNvPr id="3" name="TextBox 2"/>
          <p:cNvSpPr txBox="1"/>
          <p:nvPr/>
        </p:nvSpPr>
        <p:spPr>
          <a:xfrm>
            <a:off x="546101" y="3373735"/>
            <a:ext cx="8140700" cy="1754327"/>
          </a:xfrm>
          <a:prstGeom prst="rect">
            <a:avLst/>
          </a:prstGeom>
          <a:noFill/>
        </p:spPr>
        <p:txBody>
          <a:bodyPr wrap="square" rtlCol="0">
            <a:spAutoFit/>
          </a:bodyPr>
          <a:lstStyle/>
          <a:p>
            <a:r>
              <a:rPr lang="en-US" dirty="0" smtClean="0"/>
              <a:t>Consider an extreme case: Bill and Susan perform basically the exact same actions in every situation they find themselves in, and they find themselves in similar situations a lot. </a:t>
            </a:r>
          </a:p>
          <a:p>
            <a:endParaRPr lang="en-US" dirty="0"/>
          </a:p>
          <a:p>
            <a:r>
              <a:rPr lang="en-US" dirty="0" smtClean="0"/>
              <a:t>They both don’t check their brakes, they both throw banana peels on the side of the road, they both donate to what they take to be charitable organizations. </a:t>
            </a:r>
            <a:endParaRPr lang="en-US" dirty="0"/>
          </a:p>
        </p:txBody>
      </p:sp>
    </p:spTree>
    <p:extLst>
      <p:ext uri="{BB962C8B-B14F-4D97-AF65-F5344CB8AC3E}">
        <p14:creationId xmlns:p14="http://schemas.microsoft.com/office/powerpoint/2010/main" val="343382677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31800" y="306169"/>
            <a:ext cx="8381999" cy="646331"/>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dirty="0" smtClean="0"/>
              <a:t>P1. </a:t>
            </a:r>
            <a:r>
              <a:rPr lang="en-US" b="1" dirty="0" smtClean="0"/>
              <a:t>Control Principle: </a:t>
            </a:r>
            <a:r>
              <a:rPr lang="en-US" dirty="0" smtClean="0"/>
              <a:t>If two agents differ only in factors outside of their control, then one cannot be more blameworthy than the other. </a:t>
            </a:r>
            <a:endParaRPr lang="en-US" dirty="0"/>
          </a:p>
        </p:txBody>
      </p:sp>
      <p:sp>
        <p:nvSpPr>
          <p:cNvPr id="7" name="TextBox 6"/>
          <p:cNvSpPr txBox="1"/>
          <p:nvPr/>
        </p:nvSpPr>
        <p:spPr>
          <a:xfrm>
            <a:off x="431801" y="1066800"/>
            <a:ext cx="8381999" cy="646331"/>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dirty="0" smtClean="0"/>
              <a:t>P2. With respect to the death of the cyclist, you and your friend only relevantly differ in factors outside of your control (i.e. your brakes failed, hers didn’t).</a:t>
            </a:r>
            <a:endParaRPr lang="en-US" dirty="0"/>
          </a:p>
        </p:txBody>
      </p:sp>
      <p:sp>
        <p:nvSpPr>
          <p:cNvPr id="9" name="TextBox 8"/>
          <p:cNvSpPr txBox="1"/>
          <p:nvPr/>
        </p:nvSpPr>
        <p:spPr>
          <a:xfrm>
            <a:off x="431801" y="1861424"/>
            <a:ext cx="8381999" cy="653176"/>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dirty="0" smtClean="0"/>
              <a:t>P3. With respect to the death of the cyclist, you are more blameworthy than your friend. </a:t>
            </a:r>
            <a:endParaRPr lang="en-US" dirty="0"/>
          </a:p>
        </p:txBody>
      </p:sp>
      <p:sp>
        <p:nvSpPr>
          <p:cNvPr id="10" name="TextBox 9"/>
          <p:cNvSpPr txBox="1"/>
          <p:nvPr/>
        </p:nvSpPr>
        <p:spPr>
          <a:xfrm>
            <a:off x="1993900" y="2804636"/>
            <a:ext cx="5235590" cy="369332"/>
          </a:xfrm>
          <a:prstGeom prst="rect">
            <a:avLst/>
          </a:prstGeom>
          <a:noFill/>
        </p:spPr>
        <p:txBody>
          <a:bodyPr wrap="none" rtlCol="0">
            <a:spAutoFit/>
          </a:bodyPr>
          <a:lstStyle/>
          <a:p>
            <a:r>
              <a:rPr lang="en-US" dirty="0" smtClean="0"/>
              <a:t>How plausible is it to deny the Control Principle?</a:t>
            </a:r>
            <a:endParaRPr lang="en-US" dirty="0"/>
          </a:p>
        </p:txBody>
      </p:sp>
      <p:sp>
        <p:nvSpPr>
          <p:cNvPr id="3" name="TextBox 2"/>
          <p:cNvSpPr txBox="1"/>
          <p:nvPr/>
        </p:nvSpPr>
        <p:spPr>
          <a:xfrm>
            <a:off x="546101" y="3373735"/>
            <a:ext cx="8140700" cy="1200329"/>
          </a:xfrm>
          <a:prstGeom prst="rect">
            <a:avLst/>
          </a:prstGeom>
          <a:noFill/>
        </p:spPr>
        <p:txBody>
          <a:bodyPr wrap="square" rtlCol="0">
            <a:spAutoFit/>
          </a:bodyPr>
          <a:lstStyle/>
          <a:p>
            <a:r>
              <a:rPr lang="en-US" dirty="0" smtClean="0"/>
              <a:t>Consider an extreme case: Bill and Susan perform basically the exact same actions in every situation they find themselves in, and they find themselves in similar situations a lot:</a:t>
            </a:r>
          </a:p>
          <a:p>
            <a:endParaRPr lang="en-US" dirty="0"/>
          </a:p>
        </p:txBody>
      </p:sp>
    </p:spTree>
    <p:extLst>
      <p:ext uri="{BB962C8B-B14F-4D97-AF65-F5344CB8AC3E}">
        <p14:creationId xmlns:p14="http://schemas.microsoft.com/office/powerpoint/2010/main" val="413719229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31800" y="306169"/>
            <a:ext cx="8381999" cy="646331"/>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dirty="0" smtClean="0"/>
              <a:t>P1. </a:t>
            </a:r>
            <a:r>
              <a:rPr lang="en-US" b="1" dirty="0" smtClean="0"/>
              <a:t>Control Principle: </a:t>
            </a:r>
            <a:r>
              <a:rPr lang="en-US" dirty="0" smtClean="0"/>
              <a:t>If two agents differ only in factors outside of their control, then one cannot be more blameworthy than the other. </a:t>
            </a:r>
            <a:endParaRPr lang="en-US" dirty="0"/>
          </a:p>
        </p:txBody>
      </p:sp>
      <p:sp>
        <p:nvSpPr>
          <p:cNvPr id="7" name="TextBox 6"/>
          <p:cNvSpPr txBox="1"/>
          <p:nvPr/>
        </p:nvSpPr>
        <p:spPr>
          <a:xfrm>
            <a:off x="431801" y="1066800"/>
            <a:ext cx="8381999" cy="646331"/>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dirty="0" smtClean="0"/>
              <a:t>P2. With respect to the death of the cyclist, you and your friend only relevantly differ in factors outside of your control (i.e. your brakes failed, hers didn’t).</a:t>
            </a:r>
            <a:endParaRPr lang="en-US" dirty="0"/>
          </a:p>
        </p:txBody>
      </p:sp>
      <p:sp>
        <p:nvSpPr>
          <p:cNvPr id="9" name="TextBox 8"/>
          <p:cNvSpPr txBox="1"/>
          <p:nvPr/>
        </p:nvSpPr>
        <p:spPr>
          <a:xfrm>
            <a:off x="431801" y="1861424"/>
            <a:ext cx="8381999" cy="653176"/>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dirty="0" smtClean="0"/>
              <a:t>P3. With respect to the death of the cyclist, you are more blameworthy than your friend. </a:t>
            </a:r>
            <a:endParaRPr lang="en-US" dirty="0"/>
          </a:p>
        </p:txBody>
      </p:sp>
      <p:sp>
        <p:nvSpPr>
          <p:cNvPr id="10" name="TextBox 9"/>
          <p:cNvSpPr txBox="1"/>
          <p:nvPr/>
        </p:nvSpPr>
        <p:spPr>
          <a:xfrm>
            <a:off x="1993900" y="2804636"/>
            <a:ext cx="5235590" cy="369332"/>
          </a:xfrm>
          <a:prstGeom prst="rect">
            <a:avLst/>
          </a:prstGeom>
          <a:noFill/>
        </p:spPr>
        <p:txBody>
          <a:bodyPr wrap="none" rtlCol="0">
            <a:spAutoFit/>
          </a:bodyPr>
          <a:lstStyle/>
          <a:p>
            <a:r>
              <a:rPr lang="en-US" dirty="0" smtClean="0"/>
              <a:t>How plausible is it to deny the Control Principle?</a:t>
            </a:r>
            <a:endParaRPr lang="en-US" dirty="0"/>
          </a:p>
        </p:txBody>
      </p:sp>
      <p:sp>
        <p:nvSpPr>
          <p:cNvPr id="3" name="TextBox 2"/>
          <p:cNvSpPr txBox="1"/>
          <p:nvPr/>
        </p:nvSpPr>
        <p:spPr>
          <a:xfrm>
            <a:off x="546101" y="3373735"/>
            <a:ext cx="8140700" cy="2862323"/>
          </a:xfrm>
          <a:prstGeom prst="rect">
            <a:avLst/>
          </a:prstGeom>
          <a:noFill/>
        </p:spPr>
        <p:txBody>
          <a:bodyPr wrap="square" rtlCol="0">
            <a:spAutoFit/>
          </a:bodyPr>
          <a:lstStyle/>
          <a:p>
            <a:r>
              <a:rPr lang="en-US" dirty="0" smtClean="0"/>
              <a:t>Consider an extreme case: Bill and Susan perform basically the exact same actions in every situation they find themselves in, and they find themselves in similar situations a lot:</a:t>
            </a:r>
          </a:p>
          <a:p>
            <a:endParaRPr lang="en-US" dirty="0"/>
          </a:p>
          <a:p>
            <a:r>
              <a:rPr lang="en-US" dirty="0" smtClean="0"/>
              <a:t>They both don’t check their brakes, they both throw banana peels on the side of the road, and so on.</a:t>
            </a:r>
          </a:p>
          <a:p>
            <a:endParaRPr lang="en-US" dirty="0"/>
          </a:p>
          <a:p>
            <a:r>
              <a:rPr lang="en-US" dirty="0" smtClean="0"/>
              <a:t>But Bill always get morally unlucky: he crashed into a motorcycle as his brakes fail, someone slips on the banana peel he threw and becomes paralyzed, and so forth, for his entire life. Susan gets morally lucky always. </a:t>
            </a:r>
            <a:endParaRPr lang="en-US" dirty="0"/>
          </a:p>
        </p:txBody>
      </p:sp>
    </p:spTree>
    <p:extLst>
      <p:ext uri="{BB962C8B-B14F-4D97-AF65-F5344CB8AC3E}">
        <p14:creationId xmlns:p14="http://schemas.microsoft.com/office/powerpoint/2010/main" val="371335569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31800" y="306169"/>
            <a:ext cx="8381999" cy="646331"/>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dirty="0" smtClean="0"/>
              <a:t>P1. </a:t>
            </a:r>
            <a:r>
              <a:rPr lang="en-US" b="1" dirty="0" smtClean="0"/>
              <a:t>Control Principle: </a:t>
            </a:r>
            <a:r>
              <a:rPr lang="en-US" dirty="0" smtClean="0"/>
              <a:t>If two agents differ only in factors outside of their control, then one cannot be more blameworthy than the other. </a:t>
            </a:r>
            <a:endParaRPr lang="en-US" dirty="0"/>
          </a:p>
        </p:txBody>
      </p:sp>
      <p:sp>
        <p:nvSpPr>
          <p:cNvPr id="7" name="TextBox 6"/>
          <p:cNvSpPr txBox="1"/>
          <p:nvPr/>
        </p:nvSpPr>
        <p:spPr>
          <a:xfrm>
            <a:off x="431801" y="1066800"/>
            <a:ext cx="8381999" cy="646331"/>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dirty="0" smtClean="0"/>
              <a:t>P2. With respect to the death of the cyclist, you and your friend only relevantly differ in factors outside of your control (i.e. your brakes failed, hers didn’t).</a:t>
            </a:r>
            <a:endParaRPr lang="en-US" dirty="0"/>
          </a:p>
        </p:txBody>
      </p:sp>
      <p:sp>
        <p:nvSpPr>
          <p:cNvPr id="9" name="TextBox 8"/>
          <p:cNvSpPr txBox="1"/>
          <p:nvPr/>
        </p:nvSpPr>
        <p:spPr>
          <a:xfrm>
            <a:off x="431801" y="1861424"/>
            <a:ext cx="8381999" cy="653176"/>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dirty="0" smtClean="0"/>
              <a:t>P3. With respect to the death of the cyclist, you are more blameworthy than your friend. </a:t>
            </a:r>
            <a:endParaRPr lang="en-US" dirty="0"/>
          </a:p>
        </p:txBody>
      </p:sp>
      <p:sp>
        <p:nvSpPr>
          <p:cNvPr id="10" name="TextBox 9"/>
          <p:cNvSpPr txBox="1"/>
          <p:nvPr/>
        </p:nvSpPr>
        <p:spPr>
          <a:xfrm>
            <a:off x="1993900" y="2804636"/>
            <a:ext cx="5235590" cy="369332"/>
          </a:xfrm>
          <a:prstGeom prst="rect">
            <a:avLst/>
          </a:prstGeom>
          <a:noFill/>
        </p:spPr>
        <p:txBody>
          <a:bodyPr wrap="none" rtlCol="0">
            <a:spAutoFit/>
          </a:bodyPr>
          <a:lstStyle/>
          <a:p>
            <a:r>
              <a:rPr lang="en-US" dirty="0" smtClean="0"/>
              <a:t>How plausible is it to deny the Control Principle?</a:t>
            </a:r>
            <a:endParaRPr lang="en-US" dirty="0"/>
          </a:p>
        </p:txBody>
      </p:sp>
      <p:sp>
        <p:nvSpPr>
          <p:cNvPr id="3" name="TextBox 2"/>
          <p:cNvSpPr txBox="1"/>
          <p:nvPr/>
        </p:nvSpPr>
        <p:spPr>
          <a:xfrm>
            <a:off x="546101" y="3373735"/>
            <a:ext cx="8140700" cy="2862323"/>
          </a:xfrm>
          <a:prstGeom prst="rect">
            <a:avLst/>
          </a:prstGeom>
          <a:noFill/>
        </p:spPr>
        <p:txBody>
          <a:bodyPr wrap="square" rtlCol="0">
            <a:spAutoFit/>
          </a:bodyPr>
          <a:lstStyle/>
          <a:p>
            <a:r>
              <a:rPr lang="en-US" dirty="0" smtClean="0"/>
              <a:t>Consider an extreme case: Bill and Susan perform basically the exact same actions in every situation they find themselves in, and they find themselves in similar situations a lot:</a:t>
            </a:r>
          </a:p>
          <a:p>
            <a:endParaRPr lang="en-US" dirty="0"/>
          </a:p>
          <a:p>
            <a:r>
              <a:rPr lang="en-US" dirty="0" smtClean="0"/>
              <a:t>They both don’t check their brakes, they both throw banana peels on the side of the road, and so on.</a:t>
            </a:r>
          </a:p>
          <a:p>
            <a:endParaRPr lang="en-US" dirty="0"/>
          </a:p>
          <a:p>
            <a:r>
              <a:rPr lang="en-US" dirty="0" smtClean="0"/>
              <a:t>But Bill always get morally unlucky: he crashed into a motorcycle as his brakes fail, someone slips on the banana peel he threw and becomes paralyzed, and so forth, for his entire life. Susan gets morally lucky always. </a:t>
            </a:r>
            <a:endParaRPr lang="en-US" dirty="0"/>
          </a:p>
        </p:txBody>
      </p:sp>
      <p:sp>
        <p:nvSpPr>
          <p:cNvPr id="2" name="TextBox 1"/>
          <p:cNvSpPr txBox="1"/>
          <p:nvPr/>
        </p:nvSpPr>
        <p:spPr>
          <a:xfrm>
            <a:off x="1155700" y="6368534"/>
            <a:ext cx="7279607" cy="369332"/>
          </a:xfrm>
          <a:prstGeom prst="rect">
            <a:avLst/>
          </a:prstGeom>
          <a:noFill/>
        </p:spPr>
        <p:txBody>
          <a:bodyPr wrap="none" rtlCol="0">
            <a:spAutoFit/>
          </a:bodyPr>
          <a:lstStyle/>
          <a:p>
            <a:r>
              <a:rPr lang="en-US" b="1" dirty="0" smtClean="0"/>
              <a:t>RESULT: Bill is a terrible, immoral person. Susan isn’t quite as bad. </a:t>
            </a:r>
            <a:endParaRPr lang="en-US" b="1" dirty="0"/>
          </a:p>
        </p:txBody>
      </p:sp>
    </p:spTree>
    <p:extLst>
      <p:ext uri="{BB962C8B-B14F-4D97-AF65-F5344CB8AC3E}">
        <p14:creationId xmlns:p14="http://schemas.microsoft.com/office/powerpoint/2010/main" val="422069517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31800" y="306169"/>
            <a:ext cx="8381999" cy="646331"/>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trike="sngStrike" dirty="0" smtClean="0"/>
              <a:t>P1. </a:t>
            </a:r>
            <a:r>
              <a:rPr lang="en-US" b="1" strike="sngStrike" dirty="0" smtClean="0"/>
              <a:t>Control Principle: </a:t>
            </a:r>
            <a:r>
              <a:rPr lang="en-US" strike="sngStrike" dirty="0" smtClean="0"/>
              <a:t>If two agents differ only in factors outside of their control, then one cannot be more blameworthy than the other. </a:t>
            </a:r>
            <a:endParaRPr lang="en-US" strike="sngStrike" dirty="0"/>
          </a:p>
        </p:txBody>
      </p:sp>
      <p:sp>
        <p:nvSpPr>
          <p:cNvPr id="7" name="TextBox 6"/>
          <p:cNvSpPr txBox="1"/>
          <p:nvPr/>
        </p:nvSpPr>
        <p:spPr>
          <a:xfrm>
            <a:off x="431801" y="1066800"/>
            <a:ext cx="8381999" cy="646331"/>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dirty="0" smtClean="0"/>
              <a:t>P2. With respect to the death of the cyclist, you and your friend only relevantly differ in factors outside of your control (i.e. your brakes failed, hers didn’t).</a:t>
            </a:r>
            <a:endParaRPr lang="en-US" dirty="0"/>
          </a:p>
        </p:txBody>
      </p:sp>
      <p:sp>
        <p:nvSpPr>
          <p:cNvPr id="9" name="TextBox 8"/>
          <p:cNvSpPr txBox="1"/>
          <p:nvPr/>
        </p:nvSpPr>
        <p:spPr>
          <a:xfrm>
            <a:off x="431801" y="1861424"/>
            <a:ext cx="8381999" cy="653176"/>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dirty="0" smtClean="0"/>
              <a:t>P3. With respect to the death of the cyclist, you are more blameworthy than your friend. </a:t>
            </a:r>
            <a:endParaRPr lang="en-US" dirty="0"/>
          </a:p>
        </p:txBody>
      </p:sp>
      <p:sp>
        <p:nvSpPr>
          <p:cNvPr id="8" name="TextBox 7"/>
          <p:cNvSpPr txBox="1"/>
          <p:nvPr/>
        </p:nvSpPr>
        <p:spPr>
          <a:xfrm>
            <a:off x="355600" y="2819400"/>
            <a:ext cx="8623300" cy="646331"/>
          </a:xfrm>
          <a:prstGeom prst="rect">
            <a:avLst/>
          </a:prstGeom>
          <a:noFill/>
        </p:spPr>
        <p:txBody>
          <a:bodyPr wrap="square" rtlCol="0">
            <a:spAutoFit/>
          </a:bodyPr>
          <a:lstStyle/>
          <a:p>
            <a:r>
              <a:rPr lang="en-US" dirty="0" smtClean="0"/>
              <a:t>The Control Principle seems quite intuitive. Let’s see if there are other ways to resolve the paradox. How plausible is it to deny P2?</a:t>
            </a:r>
            <a:endParaRPr lang="en-US" dirty="0"/>
          </a:p>
        </p:txBody>
      </p:sp>
    </p:spTree>
    <p:extLst>
      <p:ext uri="{BB962C8B-B14F-4D97-AF65-F5344CB8AC3E}">
        <p14:creationId xmlns:p14="http://schemas.microsoft.com/office/powerpoint/2010/main" val="214039260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31800" y="306169"/>
            <a:ext cx="8381999" cy="646331"/>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trike="sngStrike" dirty="0" smtClean="0"/>
              <a:t>P1. </a:t>
            </a:r>
            <a:r>
              <a:rPr lang="en-US" b="1" strike="sngStrike" dirty="0" smtClean="0"/>
              <a:t>Control Principle: </a:t>
            </a:r>
            <a:r>
              <a:rPr lang="en-US" strike="sngStrike" dirty="0" smtClean="0"/>
              <a:t>If two agents differ only in factors outside of their control, then one cannot be more blameworthy than the other. </a:t>
            </a:r>
            <a:endParaRPr lang="en-US" strike="sngStrike" dirty="0"/>
          </a:p>
        </p:txBody>
      </p:sp>
      <p:sp>
        <p:nvSpPr>
          <p:cNvPr id="7" name="TextBox 6"/>
          <p:cNvSpPr txBox="1"/>
          <p:nvPr/>
        </p:nvSpPr>
        <p:spPr>
          <a:xfrm>
            <a:off x="431801" y="1066800"/>
            <a:ext cx="8381999" cy="646331"/>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dirty="0" smtClean="0"/>
              <a:t>P2. With respect to the death of the cyclist, you and your friend only relevantly differ in factors outside of your control (i.e. your brakes failed, hers didn’t).</a:t>
            </a:r>
            <a:endParaRPr lang="en-US" dirty="0"/>
          </a:p>
        </p:txBody>
      </p:sp>
      <p:sp>
        <p:nvSpPr>
          <p:cNvPr id="9" name="TextBox 8"/>
          <p:cNvSpPr txBox="1"/>
          <p:nvPr/>
        </p:nvSpPr>
        <p:spPr>
          <a:xfrm>
            <a:off x="431801" y="1861424"/>
            <a:ext cx="8381999" cy="653176"/>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dirty="0" smtClean="0"/>
              <a:t>P3. With respect to the death of the cyclist, you are more blameworthy than your friend. </a:t>
            </a:r>
            <a:endParaRPr lang="en-US" dirty="0"/>
          </a:p>
        </p:txBody>
      </p:sp>
      <p:sp>
        <p:nvSpPr>
          <p:cNvPr id="8" name="TextBox 7"/>
          <p:cNvSpPr txBox="1"/>
          <p:nvPr/>
        </p:nvSpPr>
        <p:spPr>
          <a:xfrm>
            <a:off x="355600" y="2819400"/>
            <a:ext cx="8623300" cy="1754327"/>
          </a:xfrm>
          <a:prstGeom prst="rect">
            <a:avLst/>
          </a:prstGeom>
          <a:noFill/>
        </p:spPr>
        <p:txBody>
          <a:bodyPr wrap="square" rtlCol="0">
            <a:spAutoFit/>
          </a:bodyPr>
          <a:lstStyle/>
          <a:p>
            <a:r>
              <a:rPr lang="en-US" dirty="0" smtClean="0"/>
              <a:t>The Control Principle seems quite intuitive. Let’s see if there are other ways to resolve the paradox. How plausible is it to deny P2?</a:t>
            </a:r>
          </a:p>
          <a:p>
            <a:endParaRPr lang="en-US" dirty="0"/>
          </a:p>
          <a:p>
            <a:r>
              <a:rPr lang="en-US" dirty="0" smtClean="0"/>
              <a:t>You’d be saying: there is some difference between you and your friend that </a:t>
            </a:r>
            <a:r>
              <a:rPr lang="en-US" i="1" dirty="0" smtClean="0"/>
              <a:t>was under your control</a:t>
            </a:r>
            <a:r>
              <a:rPr lang="en-US" dirty="0" smtClean="0"/>
              <a:t> and </a:t>
            </a:r>
            <a:r>
              <a:rPr lang="en-US" i="1" dirty="0" smtClean="0"/>
              <a:t>that was relevant to your levels of blameworthiness for the death of the motorcyclist</a:t>
            </a:r>
            <a:r>
              <a:rPr lang="en-US" dirty="0" smtClean="0"/>
              <a:t>. </a:t>
            </a:r>
          </a:p>
        </p:txBody>
      </p:sp>
    </p:spTree>
    <p:extLst>
      <p:ext uri="{BB962C8B-B14F-4D97-AF65-F5344CB8AC3E}">
        <p14:creationId xmlns:p14="http://schemas.microsoft.com/office/powerpoint/2010/main" val="151155525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31800" y="306169"/>
            <a:ext cx="8381999" cy="646331"/>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trike="sngStrike" dirty="0" smtClean="0"/>
              <a:t>P1. </a:t>
            </a:r>
            <a:r>
              <a:rPr lang="en-US" b="1" strike="sngStrike" dirty="0" smtClean="0"/>
              <a:t>Control Principle: </a:t>
            </a:r>
            <a:r>
              <a:rPr lang="en-US" strike="sngStrike" dirty="0" smtClean="0"/>
              <a:t>If two agents differ only in factors outside of their control, then one cannot be more blameworthy than the other. </a:t>
            </a:r>
            <a:endParaRPr lang="en-US" strike="sngStrike" dirty="0"/>
          </a:p>
        </p:txBody>
      </p:sp>
      <p:sp>
        <p:nvSpPr>
          <p:cNvPr id="7" name="TextBox 6"/>
          <p:cNvSpPr txBox="1"/>
          <p:nvPr/>
        </p:nvSpPr>
        <p:spPr>
          <a:xfrm>
            <a:off x="431801" y="1066800"/>
            <a:ext cx="8381999" cy="646331"/>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dirty="0" smtClean="0"/>
              <a:t>P2. With respect to the death of the cyclist, you and your friend only relevantly differ in factors outside of your control (i.e. your brakes failed, hers didn’t).</a:t>
            </a:r>
            <a:endParaRPr lang="en-US" dirty="0"/>
          </a:p>
        </p:txBody>
      </p:sp>
      <p:sp>
        <p:nvSpPr>
          <p:cNvPr id="9" name="TextBox 8"/>
          <p:cNvSpPr txBox="1"/>
          <p:nvPr/>
        </p:nvSpPr>
        <p:spPr>
          <a:xfrm>
            <a:off x="431801" y="1861424"/>
            <a:ext cx="8381999" cy="653176"/>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dirty="0" smtClean="0"/>
              <a:t>P3. With respect to the death of the cyclist, you are more blameworthy than your friend. </a:t>
            </a:r>
            <a:endParaRPr lang="en-US" dirty="0"/>
          </a:p>
        </p:txBody>
      </p:sp>
      <p:sp>
        <p:nvSpPr>
          <p:cNvPr id="8" name="TextBox 7"/>
          <p:cNvSpPr txBox="1"/>
          <p:nvPr/>
        </p:nvSpPr>
        <p:spPr>
          <a:xfrm>
            <a:off x="355600" y="2819400"/>
            <a:ext cx="8623300" cy="3139321"/>
          </a:xfrm>
          <a:prstGeom prst="rect">
            <a:avLst/>
          </a:prstGeom>
          <a:noFill/>
        </p:spPr>
        <p:txBody>
          <a:bodyPr wrap="square" rtlCol="0">
            <a:spAutoFit/>
          </a:bodyPr>
          <a:lstStyle/>
          <a:p>
            <a:r>
              <a:rPr lang="en-US" dirty="0" smtClean="0"/>
              <a:t>The Control Principle seems quite intuitive. Let’s see if there are other ways to resolve the paradox. How plausible is it to deny P2?</a:t>
            </a:r>
          </a:p>
          <a:p>
            <a:endParaRPr lang="en-US" dirty="0"/>
          </a:p>
          <a:p>
            <a:r>
              <a:rPr lang="en-US" dirty="0" smtClean="0"/>
              <a:t>You’d be saying: there is some difference between you and your friend that </a:t>
            </a:r>
            <a:r>
              <a:rPr lang="en-US" i="1" dirty="0" smtClean="0"/>
              <a:t>was under your control</a:t>
            </a:r>
            <a:r>
              <a:rPr lang="en-US" dirty="0" smtClean="0"/>
              <a:t> and </a:t>
            </a:r>
            <a:r>
              <a:rPr lang="en-US" i="1" dirty="0" smtClean="0"/>
              <a:t>that was relevant to your levels of blameworthiness for the death of the motorcyclist</a:t>
            </a:r>
            <a:r>
              <a:rPr lang="en-US" dirty="0" smtClean="0"/>
              <a:t>. </a:t>
            </a:r>
          </a:p>
          <a:p>
            <a:endParaRPr lang="en-US" dirty="0"/>
          </a:p>
          <a:p>
            <a:r>
              <a:rPr lang="en-US" dirty="0" smtClean="0"/>
              <a:t>For example: maybe you had made the earliest possible appointment to get your brakes checked, and you were on your way to get them checked when the accident happened. Your friend just never even made an appointment, although her brakes didn’t fail. </a:t>
            </a:r>
            <a:endParaRPr lang="en-US" dirty="0"/>
          </a:p>
        </p:txBody>
      </p:sp>
    </p:spTree>
    <p:extLst>
      <p:ext uri="{BB962C8B-B14F-4D97-AF65-F5344CB8AC3E}">
        <p14:creationId xmlns:p14="http://schemas.microsoft.com/office/powerpoint/2010/main" val="269709814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31800" y="306169"/>
            <a:ext cx="8381999" cy="646331"/>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trike="sngStrike" dirty="0" smtClean="0"/>
              <a:t>P1. </a:t>
            </a:r>
            <a:r>
              <a:rPr lang="en-US" b="1" strike="sngStrike" dirty="0" smtClean="0"/>
              <a:t>Control Principle: </a:t>
            </a:r>
            <a:r>
              <a:rPr lang="en-US" strike="sngStrike" dirty="0" smtClean="0"/>
              <a:t>If two agents differ only in factors outside of their control, then one cannot be more blameworthy than the other. </a:t>
            </a:r>
            <a:endParaRPr lang="en-US" strike="sngStrike" dirty="0"/>
          </a:p>
        </p:txBody>
      </p:sp>
      <p:sp>
        <p:nvSpPr>
          <p:cNvPr id="7" name="TextBox 6"/>
          <p:cNvSpPr txBox="1"/>
          <p:nvPr/>
        </p:nvSpPr>
        <p:spPr>
          <a:xfrm>
            <a:off x="431801" y="1066800"/>
            <a:ext cx="8381999" cy="646331"/>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dirty="0" smtClean="0"/>
              <a:t>P2. With respect to the death of the cyclist, you and your friend only relevantly differ in factors outside of your control (i.e. your brakes failed, hers didn’t).</a:t>
            </a:r>
            <a:endParaRPr lang="en-US" dirty="0"/>
          </a:p>
        </p:txBody>
      </p:sp>
      <p:sp>
        <p:nvSpPr>
          <p:cNvPr id="9" name="TextBox 8"/>
          <p:cNvSpPr txBox="1"/>
          <p:nvPr/>
        </p:nvSpPr>
        <p:spPr>
          <a:xfrm>
            <a:off x="431801" y="1861424"/>
            <a:ext cx="8381999" cy="653176"/>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dirty="0" smtClean="0"/>
              <a:t>P3. With respect to the death of the cyclist, you are more blameworthy than your friend. </a:t>
            </a:r>
            <a:endParaRPr lang="en-US" dirty="0"/>
          </a:p>
        </p:txBody>
      </p:sp>
      <p:sp>
        <p:nvSpPr>
          <p:cNvPr id="8" name="TextBox 7"/>
          <p:cNvSpPr txBox="1"/>
          <p:nvPr/>
        </p:nvSpPr>
        <p:spPr>
          <a:xfrm>
            <a:off x="355600" y="2819400"/>
            <a:ext cx="8623300" cy="3970318"/>
          </a:xfrm>
          <a:prstGeom prst="rect">
            <a:avLst/>
          </a:prstGeom>
          <a:noFill/>
        </p:spPr>
        <p:txBody>
          <a:bodyPr wrap="square" rtlCol="0">
            <a:spAutoFit/>
          </a:bodyPr>
          <a:lstStyle/>
          <a:p>
            <a:r>
              <a:rPr lang="en-US" dirty="0" smtClean="0"/>
              <a:t>The Control Principle seems quite intuitive. Let’s see if there are other ways to resolve the paradox. How plausible is it to deny P2?</a:t>
            </a:r>
          </a:p>
          <a:p>
            <a:endParaRPr lang="en-US" dirty="0"/>
          </a:p>
          <a:p>
            <a:r>
              <a:rPr lang="en-US" dirty="0" smtClean="0"/>
              <a:t>You’d be saying: there is some difference between you and your friend that </a:t>
            </a:r>
            <a:r>
              <a:rPr lang="en-US" i="1" dirty="0" smtClean="0"/>
              <a:t>was under your control</a:t>
            </a:r>
            <a:r>
              <a:rPr lang="en-US" dirty="0" smtClean="0"/>
              <a:t> and </a:t>
            </a:r>
            <a:r>
              <a:rPr lang="en-US" i="1" dirty="0" smtClean="0"/>
              <a:t>that was relevant to your levels of blameworthiness for the death of the motorcyclist</a:t>
            </a:r>
            <a:r>
              <a:rPr lang="en-US" dirty="0" smtClean="0"/>
              <a:t>. </a:t>
            </a:r>
          </a:p>
          <a:p>
            <a:endParaRPr lang="en-US" dirty="0"/>
          </a:p>
          <a:p>
            <a:r>
              <a:rPr lang="en-US" strike="sngStrike" dirty="0" smtClean="0"/>
              <a:t>For example: maybe you had made the earliest possible appointment to get your brakes checked, and you were on your way to get them checked when the accident happened. Your friend just never even made an appointment, although her brakes didn’t fail. </a:t>
            </a:r>
          </a:p>
          <a:p>
            <a:r>
              <a:rPr lang="en-US" dirty="0" smtClean="0">
                <a:solidFill>
                  <a:srgbClr val="FF0000"/>
                </a:solidFill>
              </a:rPr>
              <a:t>But that’s just not the case we are considering. We can just stipulate these differences away in the case under consideration, so that denying P2 becomes implausible. </a:t>
            </a:r>
            <a:endParaRPr lang="en-US" dirty="0">
              <a:solidFill>
                <a:srgbClr val="FF0000"/>
              </a:solidFill>
            </a:endParaRPr>
          </a:p>
        </p:txBody>
      </p:sp>
    </p:spTree>
    <p:extLst>
      <p:ext uri="{BB962C8B-B14F-4D97-AF65-F5344CB8AC3E}">
        <p14:creationId xmlns:p14="http://schemas.microsoft.com/office/powerpoint/2010/main" val="40036864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11200" y="444500"/>
            <a:ext cx="8191500" cy="2585323"/>
          </a:xfrm>
          <a:prstGeom prst="rect">
            <a:avLst/>
          </a:prstGeom>
          <a:noFill/>
        </p:spPr>
        <p:txBody>
          <a:bodyPr wrap="square" rtlCol="0">
            <a:spAutoFit/>
          </a:bodyPr>
          <a:lstStyle/>
          <a:p>
            <a:r>
              <a:rPr lang="en-US" dirty="0" smtClean="0"/>
              <a:t>So far, we have been thinking about which </a:t>
            </a:r>
            <a:r>
              <a:rPr lang="en-US" dirty="0" smtClean="0">
                <a:solidFill>
                  <a:srgbClr val="FF0000"/>
                </a:solidFill>
              </a:rPr>
              <a:t>actions</a:t>
            </a:r>
            <a:r>
              <a:rPr lang="en-US" dirty="0" smtClean="0"/>
              <a:t> are right and which </a:t>
            </a:r>
            <a:r>
              <a:rPr lang="en-US" dirty="0" smtClean="0">
                <a:solidFill>
                  <a:srgbClr val="FF0000"/>
                </a:solidFill>
              </a:rPr>
              <a:t>actions</a:t>
            </a:r>
            <a:r>
              <a:rPr lang="en-US" dirty="0" smtClean="0"/>
              <a:t> are wrong. Let’s continue to suppose that there are absolute (i.e. non-relative) truths about right and wrong actions. </a:t>
            </a:r>
          </a:p>
          <a:p>
            <a:endParaRPr lang="en-US" dirty="0"/>
          </a:p>
          <a:p>
            <a:r>
              <a:rPr lang="en-US" dirty="0" smtClean="0"/>
              <a:t>This still leaves a large part of our moral evaluations in the dark: can’t there be </a:t>
            </a:r>
            <a:r>
              <a:rPr lang="en-US" dirty="0" smtClean="0">
                <a:solidFill>
                  <a:srgbClr val="FF0000"/>
                </a:solidFill>
              </a:rPr>
              <a:t>good people</a:t>
            </a:r>
            <a:r>
              <a:rPr lang="en-US" dirty="0" smtClean="0"/>
              <a:t> and </a:t>
            </a:r>
            <a:r>
              <a:rPr lang="en-US" dirty="0" smtClean="0">
                <a:solidFill>
                  <a:srgbClr val="FF0000"/>
                </a:solidFill>
              </a:rPr>
              <a:t>bad people</a:t>
            </a:r>
            <a:r>
              <a:rPr lang="en-US" dirty="0" smtClean="0"/>
              <a:t>? </a:t>
            </a:r>
          </a:p>
          <a:p>
            <a:endParaRPr lang="en-US" dirty="0"/>
          </a:p>
          <a:p>
            <a:r>
              <a:rPr lang="en-US" dirty="0" smtClean="0"/>
              <a:t>You might think that </a:t>
            </a:r>
            <a:r>
              <a:rPr lang="en-US" dirty="0" smtClean="0">
                <a:solidFill>
                  <a:srgbClr val="FF0000"/>
                </a:solidFill>
              </a:rPr>
              <a:t>good people</a:t>
            </a:r>
            <a:r>
              <a:rPr lang="en-US" dirty="0" smtClean="0"/>
              <a:t> perform </a:t>
            </a:r>
            <a:r>
              <a:rPr lang="en-US" dirty="0" smtClean="0">
                <a:solidFill>
                  <a:srgbClr val="FF0000"/>
                </a:solidFill>
              </a:rPr>
              <a:t>good actions</a:t>
            </a:r>
            <a:r>
              <a:rPr lang="en-US" dirty="0" smtClean="0"/>
              <a:t>, and </a:t>
            </a:r>
            <a:r>
              <a:rPr lang="en-US" dirty="0" smtClean="0">
                <a:solidFill>
                  <a:srgbClr val="FF0000"/>
                </a:solidFill>
              </a:rPr>
              <a:t>bad people </a:t>
            </a:r>
            <a:r>
              <a:rPr lang="en-US" dirty="0" smtClean="0"/>
              <a:t>perform </a:t>
            </a:r>
            <a:r>
              <a:rPr lang="en-US" dirty="0" smtClean="0">
                <a:solidFill>
                  <a:srgbClr val="FF0000"/>
                </a:solidFill>
              </a:rPr>
              <a:t>bad actions</a:t>
            </a:r>
            <a:r>
              <a:rPr lang="en-US" dirty="0" smtClean="0"/>
              <a:t>—but this is overly simplistic. </a:t>
            </a:r>
            <a:endParaRPr lang="en-US" dirty="0"/>
          </a:p>
        </p:txBody>
      </p:sp>
    </p:spTree>
    <p:extLst>
      <p:ext uri="{BB962C8B-B14F-4D97-AF65-F5344CB8AC3E}">
        <p14:creationId xmlns:p14="http://schemas.microsoft.com/office/powerpoint/2010/main" val="96169982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31800" y="306169"/>
            <a:ext cx="8381999" cy="646331"/>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trike="sngStrike" dirty="0" smtClean="0"/>
              <a:t>P1. </a:t>
            </a:r>
            <a:r>
              <a:rPr lang="en-US" b="1" strike="sngStrike" dirty="0" smtClean="0"/>
              <a:t>Control Principle: </a:t>
            </a:r>
            <a:r>
              <a:rPr lang="en-US" strike="sngStrike" dirty="0" smtClean="0"/>
              <a:t>If two agents differ only in factors outside of their control, then one cannot be more blameworthy than the other. </a:t>
            </a:r>
            <a:endParaRPr lang="en-US" strike="sngStrike" dirty="0"/>
          </a:p>
        </p:txBody>
      </p:sp>
      <p:sp>
        <p:nvSpPr>
          <p:cNvPr id="7" name="TextBox 6"/>
          <p:cNvSpPr txBox="1"/>
          <p:nvPr/>
        </p:nvSpPr>
        <p:spPr>
          <a:xfrm>
            <a:off x="431801" y="1066800"/>
            <a:ext cx="8381999" cy="646331"/>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dirty="0" smtClean="0"/>
              <a:t>P2. With respect to the death of the cyclist, you and your friend only relevantly differ in factors outside of your control (i.e. your brakes failed, hers didn’t).</a:t>
            </a:r>
            <a:endParaRPr lang="en-US" dirty="0"/>
          </a:p>
        </p:txBody>
      </p:sp>
      <p:sp>
        <p:nvSpPr>
          <p:cNvPr id="9" name="TextBox 8"/>
          <p:cNvSpPr txBox="1"/>
          <p:nvPr/>
        </p:nvSpPr>
        <p:spPr>
          <a:xfrm>
            <a:off x="431801" y="1861424"/>
            <a:ext cx="8381999" cy="653176"/>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dirty="0" smtClean="0"/>
              <a:t>P3. With respect to the death of the cyclist, you are more blameworthy than your friend. </a:t>
            </a:r>
            <a:endParaRPr lang="en-US" dirty="0"/>
          </a:p>
        </p:txBody>
      </p:sp>
      <p:sp>
        <p:nvSpPr>
          <p:cNvPr id="2" name="TextBox 1"/>
          <p:cNvSpPr txBox="1"/>
          <p:nvPr/>
        </p:nvSpPr>
        <p:spPr>
          <a:xfrm>
            <a:off x="749301" y="2768600"/>
            <a:ext cx="7823200" cy="646331"/>
          </a:xfrm>
          <a:prstGeom prst="rect">
            <a:avLst/>
          </a:prstGeom>
          <a:noFill/>
        </p:spPr>
        <p:txBody>
          <a:bodyPr wrap="square" rtlCol="0">
            <a:spAutoFit/>
          </a:bodyPr>
          <a:lstStyle/>
          <a:p>
            <a:r>
              <a:rPr lang="en-US" dirty="0" smtClean="0"/>
              <a:t>It seems implausible that </a:t>
            </a:r>
            <a:r>
              <a:rPr lang="en-US" i="1" dirty="0" smtClean="0"/>
              <a:t>in every case, there will be some relevant difference between the agents under consideration. </a:t>
            </a:r>
            <a:endParaRPr lang="en-US" dirty="0"/>
          </a:p>
        </p:txBody>
      </p:sp>
    </p:spTree>
    <p:extLst>
      <p:ext uri="{BB962C8B-B14F-4D97-AF65-F5344CB8AC3E}">
        <p14:creationId xmlns:p14="http://schemas.microsoft.com/office/powerpoint/2010/main" val="195024698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31800" y="306169"/>
            <a:ext cx="8381999" cy="646331"/>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trike="sngStrike" dirty="0" smtClean="0"/>
              <a:t>P1. </a:t>
            </a:r>
            <a:r>
              <a:rPr lang="en-US" b="1" strike="sngStrike" dirty="0" smtClean="0"/>
              <a:t>Control Principle: </a:t>
            </a:r>
            <a:r>
              <a:rPr lang="en-US" strike="sngStrike" dirty="0" smtClean="0"/>
              <a:t>If two agents differ only in factors outside of their control, then one cannot be more blameworthy than the other. </a:t>
            </a:r>
            <a:endParaRPr lang="en-US" strike="sngStrike" dirty="0"/>
          </a:p>
        </p:txBody>
      </p:sp>
      <p:sp>
        <p:nvSpPr>
          <p:cNvPr id="7" name="TextBox 6"/>
          <p:cNvSpPr txBox="1"/>
          <p:nvPr/>
        </p:nvSpPr>
        <p:spPr>
          <a:xfrm>
            <a:off x="431801" y="1066800"/>
            <a:ext cx="8381999" cy="646331"/>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trike="sngStrike" dirty="0" smtClean="0"/>
              <a:t>P2. With respect to the death of the cyclist, you and your friend only relevantly differ in factors outside of your control (i.e. your brakes failed, hers didn’t).</a:t>
            </a:r>
            <a:endParaRPr lang="en-US" strike="sngStrike" dirty="0"/>
          </a:p>
        </p:txBody>
      </p:sp>
      <p:sp>
        <p:nvSpPr>
          <p:cNvPr id="9" name="TextBox 8"/>
          <p:cNvSpPr txBox="1"/>
          <p:nvPr/>
        </p:nvSpPr>
        <p:spPr>
          <a:xfrm>
            <a:off x="431801" y="1861424"/>
            <a:ext cx="8381999" cy="653176"/>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dirty="0" smtClean="0"/>
              <a:t>P3. With respect to the death of the cyclist, you are more blameworthy than your friend. </a:t>
            </a:r>
            <a:endParaRPr lang="en-US" dirty="0"/>
          </a:p>
        </p:txBody>
      </p:sp>
      <p:sp>
        <p:nvSpPr>
          <p:cNvPr id="2" name="TextBox 1"/>
          <p:cNvSpPr txBox="1"/>
          <p:nvPr/>
        </p:nvSpPr>
        <p:spPr>
          <a:xfrm>
            <a:off x="2336801" y="2768600"/>
            <a:ext cx="7823200" cy="369332"/>
          </a:xfrm>
          <a:prstGeom prst="rect">
            <a:avLst/>
          </a:prstGeom>
          <a:noFill/>
        </p:spPr>
        <p:txBody>
          <a:bodyPr wrap="square" rtlCol="0">
            <a:spAutoFit/>
          </a:bodyPr>
          <a:lstStyle/>
          <a:p>
            <a:r>
              <a:rPr lang="en-US" dirty="0" smtClean="0"/>
              <a:t>How plausible is it to deny P3?</a:t>
            </a:r>
            <a:endParaRPr lang="en-US" dirty="0"/>
          </a:p>
        </p:txBody>
      </p:sp>
    </p:spTree>
    <p:extLst>
      <p:ext uri="{BB962C8B-B14F-4D97-AF65-F5344CB8AC3E}">
        <p14:creationId xmlns:p14="http://schemas.microsoft.com/office/powerpoint/2010/main" val="305526770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31800" y="306169"/>
            <a:ext cx="8381999" cy="646331"/>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trike="sngStrike" dirty="0" smtClean="0"/>
              <a:t>P1. </a:t>
            </a:r>
            <a:r>
              <a:rPr lang="en-US" b="1" strike="sngStrike" dirty="0" smtClean="0"/>
              <a:t>Control Principle: </a:t>
            </a:r>
            <a:r>
              <a:rPr lang="en-US" strike="sngStrike" dirty="0" smtClean="0"/>
              <a:t>If two agents differ only in factors outside of their control, then one cannot be more blameworthy than the other. </a:t>
            </a:r>
            <a:endParaRPr lang="en-US" strike="sngStrike" dirty="0"/>
          </a:p>
        </p:txBody>
      </p:sp>
      <p:sp>
        <p:nvSpPr>
          <p:cNvPr id="7" name="TextBox 6"/>
          <p:cNvSpPr txBox="1"/>
          <p:nvPr/>
        </p:nvSpPr>
        <p:spPr>
          <a:xfrm>
            <a:off x="431801" y="1066800"/>
            <a:ext cx="8381999" cy="646331"/>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trike="sngStrike" dirty="0" smtClean="0"/>
              <a:t>P2. With respect to the death of the cyclist, you and your friend only relevantly differ in factors outside of your control (i.e. your brakes failed, hers didn’t).</a:t>
            </a:r>
            <a:endParaRPr lang="en-US" strike="sngStrike" dirty="0"/>
          </a:p>
        </p:txBody>
      </p:sp>
      <p:sp>
        <p:nvSpPr>
          <p:cNvPr id="9" name="TextBox 8"/>
          <p:cNvSpPr txBox="1"/>
          <p:nvPr/>
        </p:nvSpPr>
        <p:spPr>
          <a:xfrm>
            <a:off x="431801" y="1861424"/>
            <a:ext cx="8381999" cy="653176"/>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dirty="0" smtClean="0"/>
              <a:t>P3. With respect to the death of the cyclist, you are more blameworthy than your friend. </a:t>
            </a:r>
            <a:endParaRPr lang="en-US" dirty="0"/>
          </a:p>
        </p:txBody>
      </p:sp>
      <p:sp>
        <p:nvSpPr>
          <p:cNvPr id="2" name="TextBox 1"/>
          <p:cNvSpPr txBox="1"/>
          <p:nvPr/>
        </p:nvSpPr>
        <p:spPr>
          <a:xfrm>
            <a:off x="2336801" y="2768600"/>
            <a:ext cx="7823200" cy="369332"/>
          </a:xfrm>
          <a:prstGeom prst="rect">
            <a:avLst/>
          </a:prstGeom>
          <a:noFill/>
        </p:spPr>
        <p:txBody>
          <a:bodyPr wrap="square" rtlCol="0">
            <a:spAutoFit/>
          </a:bodyPr>
          <a:lstStyle/>
          <a:p>
            <a:r>
              <a:rPr lang="en-US" dirty="0" smtClean="0"/>
              <a:t>How plausible is it to deny P3?</a:t>
            </a:r>
            <a:endParaRPr lang="en-US" dirty="0"/>
          </a:p>
        </p:txBody>
      </p:sp>
      <p:sp>
        <p:nvSpPr>
          <p:cNvPr id="3" name="TextBox 2"/>
          <p:cNvSpPr txBox="1"/>
          <p:nvPr/>
        </p:nvSpPr>
        <p:spPr>
          <a:xfrm>
            <a:off x="571500" y="3309034"/>
            <a:ext cx="8382000" cy="646331"/>
          </a:xfrm>
          <a:prstGeom prst="rect">
            <a:avLst/>
          </a:prstGeom>
          <a:noFill/>
        </p:spPr>
        <p:txBody>
          <a:bodyPr wrap="square" rtlCol="0">
            <a:spAutoFit/>
          </a:bodyPr>
          <a:lstStyle/>
          <a:p>
            <a:r>
              <a:rPr lang="en-US" dirty="0" smtClean="0"/>
              <a:t>We’d be saying: You and your friend are at an </a:t>
            </a:r>
            <a:r>
              <a:rPr lang="en-US" i="1" dirty="0" smtClean="0"/>
              <a:t>equal level of blameworthiness</a:t>
            </a:r>
            <a:r>
              <a:rPr lang="en-US" dirty="0"/>
              <a:t> </a:t>
            </a:r>
            <a:r>
              <a:rPr lang="en-US" dirty="0" smtClean="0"/>
              <a:t>for the death of the motorcyclist. </a:t>
            </a:r>
            <a:endParaRPr lang="en-US" dirty="0"/>
          </a:p>
        </p:txBody>
      </p:sp>
    </p:spTree>
    <p:extLst>
      <p:ext uri="{BB962C8B-B14F-4D97-AF65-F5344CB8AC3E}">
        <p14:creationId xmlns:p14="http://schemas.microsoft.com/office/powerpoint/2010/main" val="394743864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31800" y="306169"/>
            <a:ext cx="8381999" cy="646331"/>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trike="sngStrike" dirty="0" smtClean="0"/>
              <a:t>P1. </a:t>
            </a:r>
            <a:r>
              <a:rPr lang="en-US" b="1" strike="sngStrike" dirty="0" smtClean="0"/>
              <a:t>Control Principle: </a:t>
            </a:r>
            <a:r>
              <a:rPr lang="en-US" strike="sngStrike" dirty="0" smtClean="0"/>
              <a:t>If two agents differ only in factors outside of their control, then one cannot be more blameworthy than the other. </a:t>
            </a:r>
            <a:endParaRPr lang="en-US" strike="sngStrike" dirty="0"/>
          </a:p>
        </p:txBody>
      </p:sp>
      <p:sp>
        <p:nvSpPr>
          <p:cNvPr id="7" name="TextBox 6"/>
          <p:cNvSpPr txBox="1"/>
          <p:nvPr/>
        </p:nvSpPr>
        <p:spPr>
          <a:xfrm>
            <a:off x="431801" y="1066800"/>
            <a:ext cx="8381999" cy="646331"/>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trike="sngStrike" dirty="0" smtClean="0"/>
              <a:t>P2. With respect to the death of the cyclist, you and your friend only relevantly differ in factors outside of your control (i.e. your brakes failed, hers didn’t).</a:t>
            </a:r>
            <a:endParaRPr lang="en-US" strike="sngStrike" dirty="0"/>
          </a:p>
        </p:txBody>
      </p:sp>
      <p:sp>
        <p:nvSpPr>
          <p:cNvPr id="9" name="TextBox 8"/>
          <p:cNvSpPr txBox="1"/>
          <p:nvPr/>
        </p:nvSpPr>
        <p:spPr>
          <a:xfrm>
            <a:off x="431801" y="1861424"/>
            <a:ext cx="8381999" cy="653176"/>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dirty="0" smtClean="0"/>
              <a:t>P3. With respect to the death of the cyclist, you are more blameworthy than your friend. </a:t>
            </a:r>
            <a:endParaRPr lang="en-US" dirty="0"/>
          </a:p>
        </p:txBody>
      </p:sp>
      <p:sp>
        <p:nvSpPr>
          <p:cNvPr id="2" name="TextBox 1"/>
          <p:cNvSpPr txBox="1"/>
          <p:nvPr/>
        </p:nvSpPr>
        <p:spPr>
          <a:xfrm>
            <a:off x="2336801" y="2768600"/>
            <a:ext cx="7823200" cy="369332"/>
          </a:xfrm>
          <a:prstGeom prst="rect">
            <a:avLst/>
          </a:prstGeom>
          <a:noFill/>
        </p:spPr>
        <p:txBody>
          <a:bodyPr wrap="square" rtlCol="0">
            <a:spAutoFit/>
          </a:bodyPr>
          <a:lstStyle/>
          <a:p>
            <a:r>
              <a:rPr lang="en-US" dirty="0" smtClean="0"/>
              <a:t>How plausible is it to deny P3?</a:t>
            </a:r>
            <a:endParaRPr lang="en-US" dirty="0"/>
          </a:p>
        </p:txBody>
      </p:sp>
      <p:sp>
        <p:nvSpPr>
          <p:cNvPr id="3" name="TextBox 2"/>
          <p:cNvSpPr txBox="1"/>
          <p:nvPr/>
        </p:nvSpPr>
        <p:spPr>
          <a:xfrm>
            <a:off x="571500" y="3309034"/>
            <a:ext cx="8382000" cy="1477328"/>
          </a:xfrm>
          <a:prstGeom prst="rect">
            <a:avLst/>
          </a:prstGeom>
          <a:noFill/>
        </p:spPr>
        <p:txBody>
          <a:bodyPr wrap="square" rtlCol="0">
            <a:spAutoFit/>
          </a:bodyPr>
          <a:lstStyle/>
          <a:p>
            <a:r>
              <a:rPr lang="en-US" dirty="0" smtClean="0"/>
              <a:t>We’d be saying: You and your friend are at an </a:t>
            </a:r>
            <a:r>
              <a:rPr lang="en-US" i="1" dirty="0" smtClean="0"/>
              <a:t>equal level of blameworthiness</a:t>
            </a:r>
            <a:r>
              <a:rPr lang="en-US" dirty="0"/>
              <a:t> </a:t>
            </a:r>
            <a:r>
              <a:rPr lang="en-US" dirty="0" smtClean="0"/>
              <a:t>for the death of the motorcyclist. </a:t>
            </a:r>
          </a:p>
          <a:p>
            <a:endParaRPr lang="en-US" dirty="0"/>
          </a:p>
          <a:p>
            <a:r>
              <a:rPr lang="en-US" dirty="0" smtClean="0"/>
              <a:t>To say this, however, is not to say </a:t>
            </a:r>
            <a:r>
              <a:rPr lang="en-US" i="1" dirty="0" smtClean="0"/>
              <a:t>at what level of blameworthiness </a:t>
            </a:r>
            <a:r>
              <a:rPr lang="en-US" dirty="0" smtClean="0"/>
              <a:t>we should hold the two of you. Whatever that level is, it just needs to be the </a:t>
            </a:r>
            <a:r>
              <a:rPr lang="en-US" i="1" dirty="0" smtClean="0"/>
              <a:t>same</a:t>
            </a:r>
            <a:r>
              <a:rPr lang="en-US" dirty="0" smtClean="0"/>
              <a:t>. </a:t>
            </a:r>
            <a:endParaRPr lang="en-US" dirty="0"/>
          </a:p>
        </p:txBody>
      </p:sp>
    </p:spTree>
    <p:extLst>
      <p:ext uri="{BB962C8B-B14F-4D97-AF65-F5344CB8AC3E}">
        <p14:creationId xmlns:p14="http://schemas.microsoft.com/office/powerpoint/2010/main" val="144711603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31801" y="375524"/>
            <a:ext cx="8381999" cy="653176"/>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dirty="0" smtClean="0"/>
              <a:t>P3. With respect to the death of the cyclist, you are more blameworthy than your friend. (We are considering now </a:t>
            </a:r>
            <a:r>
              <a:rPr lang="en-US" i="1" dirty="0" smtClean="0"/>
              <a:t>how </a:t>
            </a:r>
            <a:r>
              <a:rPr lang="en-US" dirty="0" smtClean="0"/>
              <a:t>one might deny this premise.)</a:t>
            </a:r>
            <a:endParaRPr lang="en-US" dirty="0"/>
          </a:p>
        </p:txBody>
      </p:sp>
      <p:pic>
        <p:nvPicPr>
          <p:cNvPr id="5" name="Picture 4" descr="jobs-for-drivers.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16001" y="4940300"/>
            <a:ext cx="2400300" cy="1600485"/>
          </a:xfrm>
          <a:prstGeom prst="rect">
            <a:avLst/>
          </a:prstGeom>
        </p:spPr>
      </p:pic>
      <p:pic>
        <p:nvPicPr>
          <p:cNvPr id="6" name="Picture 5" descr="url.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15000" y="4940300"/>
            <a:ext cx="2305050" cy="1533906"/>
          </a:xfrm>
          <a:prstGeom prst="rect">
            <a:avLst/>
          </a:prstGeom>
        </p:spPr>
      </p:pic>
    </p:spTree>
    <p:extLst>
      <p:ext uri="{BB962C8B-B14F-4D97-AF65-F5344CB8AC3E}">
        <p14:creationId xmlns:p14="http://schemas.microsoft.com/office/powerpoint/2010/main" val="256752308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31801" y="235824"/>
            <a:ext cx="8381999" cy="646331"/>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dirty="0" smtClean="0"/>
              <a:t>P3. With respect to the death of the cyclist, you are more blameworthy than your friend. </a:t>
            </a:r>
            <a:r>
              <a:rPr lang="en-US" dirty="0"/>
              <a:t>(We are considering now </a:t>
            </a:r>
            <a:r>
              <a:rPr lang="en-US" i="1" dirty="0"/>
              <a:t>how </a:t>
            </a:r>
            <a:r>
              <a:rPr lang="en-US" dirty="0"/>
              <a:t>one might deny this premise.</a:t>
            </a:r>
            <a:r>
              <a:rPr lang="en-US" dirty="0" smtClean="0"/>
              <a:t>)</a:t>
            </a:r>
            <a:endParaRPr lang="en-US" dirty="0"/>
          </a:p>
        </p:txBody>
      </p:sp>
      <p:pic>
        <p:nvPicPr>
          <p:cNvPr id="5" name="Picture 4" descr="jobs-for-drivers.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16001" y="4711700"/>
            <a:ext cx="2400300" cy="1600485"/>
          </a:xfrm>
          <a:prstGeom prst="rect">
            <a:avLst/>
          </a:prstGeom>
        </p:spPr>
      </p:pic>
      <p:pic>
        <p:nvPicPr>
          <p:cNvPr id="6" name="Picture 5" descr="url.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15000" y="4711700"/>
            <a:ext cx="2305050" cy="1533906"/>
          </a:xfrm>
          <a:prstGeom prst="rect">
            <a:avLst/>
          </a:prstGeom>
        </p:spPr>
      </p:pic>
      <p:sp>
        <p:nvSpPr>
          <p:cNvPr id="2" name="TextBox 1"/>
          <p:cNvSpPr txBox="1"/>
          <p:nvPr/>
        </p:nvSpPr>
        <p:spPr>
          <a:xfrm>
            <a:off x="4301698" y="2293468"/>
            <a:ext cx="415498" cy="4247317"/>
          </a:xfrm>
          <a:prstGeom prst="rect">
            <a:avLst/>
          </a:prstGeom>
          <a:noFill/>
        </p:spPr>
        <p:txBody>
          <a:bodyPr wrap="none" rtlCol="0">
            <a:spAutoFit/>
          </a:bodyPr>
          <a:lstStyle/>
          <a:p>
            <a:r>
              <a:rPr lang="en-US" dirty="0" smtClean="0"/>
              <a:t>B</a:t>
            </a:r>
            <a:br>
              <a:rPr lang="en-US" dirty="0" smtClean="0"/>
            </a:br>
            <a:r>
              <a:rPr lang="en-US" dirty="0" smtClean="0"/>
              <a:t>L</a:t>
            </a:r>
            <a:br>
              <a:rPr lang="en-US" dirty="0" smtClean="0"/>
            </a:br>
            <a:r>
              <a:rPr lang="en-US" dirty="0" smtClean="0"/>
              <a:t>A</a:t>
            </a:r>
            <a:br>
              <a:rPr lang="en-US" dirty="0" smtClean="0"/>
            </a:br>
            <a:r>
              <a:rPr lang="en-US" dirty="0" smtClean="0"/>
              <a:t>M</a:t>
            </a:r>
            <a:br>
              <a:rPr lang="en-US" dirty="0" smtClean="0"/>
            </a:br>
            <a:r>
              <a:rPr lang="en-US" dirty="0" smtClean="0"/>
              <a:t>E</a:t>
            </a:r>
            <a:br>
              <a:rPr lang="en-US" dirty="0" smtClean="0"/>
            </a:br>
            <a:r>
              <a:rPr lang="en-US" dirty="0" smtClean="0"/>
              <a:t>W</a:t>
            </a:r>
            <a:br>
              <a:rPr lang="en-US" dirty="0" smtClean="0"/>
            </a:br>
            <a:r>
              <a:rPr lang="en-US" dirty="0" smtClean="0"/>
              <a:t>O</a:t>
            </a:r>
            <a:br>
              <a:rPr lang="en-US" dirty="0" smtClean="0"/>
            </a:br>
            <a:r>
              <a:rPr lang="en-US" dirty="0" smtClean="0"/>
              <a:t>R</a:t>
            </a:r>
            <a:br>
              <a:rPr lang="en-US" dirty="0" smtClean="0"/>
            </a:br>
            <a:r>
              <a:rPr lang="en-US" dirty="0" smtClean="0"/>
              <a:t>T</a:t>
            </a:r>
            <a:br>
              <a:rPr lang="en-US" dirty="0" smtClean="0"/>
            </a:br>
            <a:r>
              <a:rPr lang="en-US" dirty="0" smtClean="0"/>
              <a:t>H</a:t>
            </a:r>
            <a:br>
              <a:rPr lang="en-US" dirty="0" smtClean="0"/>
            </a:br>
            <a:r>
              <a:rPr lang="en-US" dirty="0" smtClean="0"/>
              <a:t>I</a:t>
            </a:r>
            <a:br>
              <a:rPr lang="en-US" dirty="0" smtClean="0"/>
            </a:br>
            <a:r>
              <a:rPr lang="en-US" dirty="0" smtClean="0"/>
              <a:t>N</a:t>
            </a:r>
            <a:br>
              <a:rPr lang="en-US" dirty="0" smtClean="0"/>
            </a:br>
            <a:r>
              <a:rPr lang="en-US" dirty="0" smtClean="0"/>
              <a:t>E</a:t>
            </a:r>
            <a:br>
              <a:rPr lang="en-US" dirty="0" smtClean="0"/>
            </a:br>
            <a:r>
              <a:rPr lang="en-US" dirty="0" smtClean="0"/>
              <a:t>S</a:t>
            </a:r>
            <a:br>
              <a:rPr lang="en-US" dirty="0" smtClean="0"/>
            </a:br>
            <a:r>
              <a:rPr lang="en-US" dirty="0" smtClean="0"/>
              <a:t>S</a:t>
            </a:r>
            <a:endParaRPr lang="en-US" dirty="0"/>
          </a:p>
        </p:txBody>
      </p:sp>
      <p:cxnSp>
        <p:nvCxnSpPr>
          <p:cNvPr id="7" name="Straight Arrow Connector 6"/>
          <p:cNvCxnSpPr/>
          <p:nvPr/>
        </p:nvCxnSpPr>
        <p:spPr>
          <a:xfrm flipV="1">
            <a:off x="4446894" y="1282700"/>
            <a:ext cx="0" cy="101076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190500" y="1079500"/>
            <a:ext cx="8839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190500" y="6731000"/>
            <a:ext cx="8839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a:off x="190500" y="1079500"/>
            <a:ext cx="0" cy="56515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9029700" y="1079500"/>
            <a:ext cx="0" cy="5651500"/>
          </a:xfrm>
          <a:prstGeom prst="line">
            <a:avLst/>
          </a:prstGeom>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a:off x="1320800" y="6361668"/>
            <a:ext cx="1923912" cy="369332"/>
          </a:xfrm>
          <a:prstGeom prst="rect">
            <a:avLst/>
          </a:prstGeom>
          <a:noFill/>
        </p:spPr>
        <p:txBody>
          <a:bodyPr wrap="none" rtlCol="0">
            <a:spAutoFit/>
          </a:bodyPr>
          <a:lstStyle/>
          <a:p>
            <a:r>
              <a:rPr lang="en-US" dirty="0" smtClean="0"/>
              <a:t>(accident results)</a:t>
            </a:r>
            <a:endParaRPr lang="en-US" dirty="0"/>
          </a:p>
        </p:txBody>
      </p:sp>
      <p:sp>
        <p:nvSpPr>
          <p:cNvPr id="18" name="TextBox 17"/>
          <p:cNvSpPr txBox="1"/>
          <p:nvPr/>
        </p:nvSpPr>
        <p:spPr>
          <a:xfrm>
            <a:off x="5778068" y="6298453"/>
            <a:ext cx="2241982" cy="369332"/>
          </a:xfrm>
          <a:prstGeom prst="rect">
            <a:avLst/>
          </a:prstGeom>
          <a:noFill/>
        </p:spPr>
        <p:txBody>
          <a:bodyPr wrap="none" rtlCol="0">
            <a:spAutoFit/>
          </a:bodyPr>
          <a:lstStyle/>
          <a:p>
            <a:r>
              <a:rPr lang="en-US" dirty="0" smtClean="0"/>
              <a:t>(no accident results)</a:t>
            </a:r>
            <a:endParaRPr lang="en-US" dirty="0"/>
          </a:p>
        </p:txBody>
      </p:sp>
    </p:spTree>
    <p:extLst>
      <p:ext uri="{BB962C8B-B14F-4D97-AF65-F5344CB8AC3E}">
        <p14:creationId xmlns:p14="http://schemas.microsoft.com/office/powerpoint/2010/main" val="192569840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jobs-for-drivers.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16001" y="4711700"/>
            <a:ext cx="2400300" cy="1600485"/>
          </a:xfrm>
          <a:prstGeom prst="rect">
            <a:avLst/>
          </a:prstGeom>
        </p:spPr>
      </p:pic>
      <p:pic>
        <p:nvPicPr>
          <p:cNvPr id="6" name="Picture 5" descr="url.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15000" y="4711700"/>
            <a:ext cx="2305050" cy="1533906"/>
          </a:xfrm>
          <a:prstGeom prst="rect">
            <a:avLst/>
          </a:prstGeom>
        </p:spPr>
      </p:pic>
      <p:sp>
        <p:nvSpPr>
          <p:cNvPr id="2" name="TextBox 1"/>
          <p:cNvSpPr txBox="1"/>
          <p:nvPr/>
        </p:nvSpPr>
        <p:spPr>
          <a:xfrm>
            <a:off x="4301698" y="2293468"/>
            <a:ext cx="415498" cy="4247317"/>
          </a:xfrm>
          <a:prstGeom prst="rect">
            <a:avLst/>
          </a:prstGeom>
          <a:noFill/>
        </p:spPr>
        <p:txBody>
          <a:bodyPr wrap="none" rtlCol="0">
            <a:spAutoFit/>
          </a:bodyPr>
          <a:lstStyle/>
          <a:p>
            <a:r>
              <a:rPr lang="en-US" dirty="0" smtClean="0"/>
              <a:t>B</a:t>
            </a:r>
            <a:br>
              <a:rPr lang="en-US" dirty="0" smtClean="0"/>
            </a:br>
            <a:r>
              <a:rPr lang="en-US" dirty="0" smtClean="0"/>
              <a:t>L</a:t>
            </a:r>
            <a:br>
              <a:rPr lang="en-US" dirty="0" smtClean="0"/>
            </a:br>
            <a:r>
              <a:rPr lang="en-US" dirty="0" smtClean="0"/>
              <a:t>A</a:t>
            </a:r>
            <a:br>
              <a:rPr lang="en-US" dirty="0" smtClean="0"/>
            </a:br>
            <a:r>
              <a:rPr lang="en-US" dirty="0" smtClean="0"/>
              <a:t>M</a:t>
            </a:r>
            <a:br>
              <a:rPr lang="en-US" dirty="0" smtClean="0"/>
            </a:br>
            <a:r>
              <a:rPr lang="en-US" dirty="0" smtClean="0"/>
              <a:t>E</a:t>
            </a:r>
            <a:br>
              <a:rPr lang="en-US" dirty="0" smtClean="0"/>
            </a:br>
            <a:r>
              <a:rPr lang="en-US" dirty="0" smtClean="0"/>
              <a:t>W</a:t>
            </a:r>
            <a:br>
              <a:rPr lang="en-US" dirty="0" smtClean="0"/>
            </a:br>
            <a:r>
              <a:rPr lang="en-US" dirty="0" smtClean="0"/>
              <a:t>O</a:t>
            </a:r>
            <a:br>
              <a:rPr lang="en-US" dirty="0" smtClean="0"/>
            </a:br>
            <a:r>
              <a:rPr lang="en-US" dirty="0" smtClean="0"/>
              <a:t>R</a:t>
            </a:r>
            <a:br>
              <a:rPr lang="en-US" dirty="0" smtClean="0"/>
            </a:br>
            <a:r>
              <a:rPr lang="en-US" dirty="0" smtClean="0"/>
              <a:t>T</a:t>
            </a:r>
            <a:br>
              <a:rPr lang="en-US" dirty="0" smtClean="0"/>
            </a:br>
            <a:r>
              <a:rPr lang="en-US" dirty="0" smtClean="0"/>
              <a:t>H</a:t>
            </a:r>
            <a:br>
              <a:rPr lang="en-US" dirty="0" smtClean="0"/>
            </a:br>
            <a:r>
              <a:rPr lang="en-US" dirty="0" smtClean="0"/>
              <a:t>I</a:t>
            </a:r>
            <a:br>
              <a:rPr lang="en-US" dirty="0" smtClean="0"/>
            </a:br>
            <a:r>
              <a:rPr lang="en-US" dirty="0" smtClean="0"/>
              <a:t>N</a:t>
            </a:r>
            <a:br>
              <a:rPr lang="en-US" dirty="0" smtClean="0"/>
            </a:br>
            <a:r>
              <a:rPr lang="en-US" dirty="0" smtClean="0"/>
              <a:t>E</a:t>
            </a:r>
            <a:br>
              <a:rPr lang="en-US" dirty="0" smtClean="0"/>
            </a:br>
            <a:r>
              <a:rPr lang="en-US" dirty="0" smtClean="0"/>
              <a:t>S</a:t>
            </a:r>
            <a:br>
              <a:rPr lang="en-US" dirty="0" smtClean="0"/>
            </a:br>
            <a:r>
              <a:rPr lang="en-US" dirty="0" smtClean="0"/>
              <a:t>S</a:t>
            </a:r>
            <a:endParaRPr lang="en-US" dirty="0"/>
          </a:p>
        </p:txBody>
      </p:sp>
      <p:cxnSp>
        <p:nvCxnSpPr>
          <p:cNvPr id="7" name="Straight Arrow Connector 6"/>
          <p:cNvCxnSpPr/>
          <p:nvPr/>
        </p:nvCxnSpPr>
        <p:spPr>
          <a:xfrm flipV="1">
            <a:off x="4446894" y="1282700"/>
            <a:ext cx="0" cy="101076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190500" y="1079500"/>
            <a:ext cx="8839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190500" y="6731000"/>
            <a:ext cx="8839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a:off x="190500" y="1079500"/>
            <a:ext cx="0" cy="56515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9029700" y="1079500"/>
            <a:ext cx="0" cy="5651500"/>
          </a:xfrm>
          <a:prstGeom prst="line">
            <a:avLst/>
          </a:prstGeom>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a:off x="1320800" y="6361668"/>
            <a:ext cx="1923912" cy="369332"/>
          </a:xfrm>
          <a:prstGeom prst="rect">
            <a:avLst/>
          </a:prstGeom>
          <a:noFill/>
        </p:spPr>
        <p:txBody>
          <a:bodyPr wrap="none" rtlCol="0">
            <a:spAutoFit/>
          </a:bodyPr>
          <a:lstStyle/>
          <a:p>
            <a:r>
              <a:rPr lang="en-US" dirty="0" smtClean="0"/>
              <a:t>(accident results)</a:t>
            </a:r>
            <a:endParaRPr lang="en-US" dirty="0"/>
          </a:p>
        </p:txBody>
      </p:sp>
      <p:sp>
        <p:nvSpPr>
          <p:cNvPr id="18" name="TextBox 17"/>
          <p:cNvSpPr txBox="1"/>
          <p:nvPr/>
        </p:nvSpPr>
        <p:spPr>
          <a:xfrm>
            <a:off x="5778068" y="6298453"/>
            <a:ext cx="2241982" cy="369332"/>
          </a:xfrm>
          <a:prstGeom prst="rect">
            <a:avLst/>
          </a:prstGeom>
          <a:noFill/>
        </p:spPr>
        <p:txBody>
          <a:bodyPr wrap="none" rtlCol="0">
            <a:spAutoFit/>
          </a:bodyPr>
          <a:lstStyle/>
          <a:p>
            <a:r>
              <a:rPr lang="en-US" dirty="0" smtClean="0"/>
              <a:t>(no accident results)</a:t>
            </a:r>
            <a:endParaRPr lang="en-US" dirty="0"/>
          </a:p>
        </p:txBody>
      </p:sp>
      <p:sp>
        <p:nvSpPr>
          <p:cNvPr id="3" name="TextBox 2"/>
          <p:cNvSpPr txBox="1"/>
          <p:nvPr/>
        </p:nvSpPr>
        <p:spPr>
          <a:xfrm>
            <a:off x="2230847" y="292100"/>
            <a:ext cx="4718697" cy="369332"/>
          </a:xfrm>
          <a:prstGeom prst="rect">
            <a:avLst/>
          </a:prstGeom>
          <a:noFill/>
        </p:spPr>
        <p:txBody>
          <a:bodyPr wrap="none" rtlCol="0">
            <a:spAutoFit/>
          </a:bodyPr>
          <a:lstStyle/>
          <a:p>
            <a:r>
              <a:rPr lang="en-US" dirty="0" smtClean="0"/>
              <a:t>Here is how we </a:t>
            </a:r>
            <a:r>
              <a:rPr lang="en-US" dirty="0" smtClean="0">
                <a:solidFill>
                  <a:srgbClr val="FF0000"/>
                </a:solidFill>
              </a:rPr>
              <a:t>seem </a:t>
            </a:r>
            <a:r>
              <a:rPr lang="en-US" dirty="0" smtClean="0"/>
              <a:t>to assign moral blame. </a:t>
            </a:r>
            <a:endParaRPr lang="en-US" dirty="0"/>
          </a:p>
        </p:txBody>
      </p:sp>
      <p:sp>
        <p:nvSpPr>
          <p:cNvPr id="8" name="Rounded Rectangle 7"/>
          <p:cNvSpPr/>
          <p:nvPr/>
        </p:nvSpPr>
        <p:spPr>
          <a:xfrm>
            <a:off x="1917700" y="1282700"/>
            <a:ext cx="571500" cy="34290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9" name="Rounded Rectangle 18"/>
          <p:cNvSpPr/>
          <p:nvPr/>
        </p:nvSpPr>
        <p:spPr>
          <a:xfrm>
            <a:off x="6663794" y="3987800"/>
            <a:ext cx="571500" cy="7239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2382502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jobs-for-drivers.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16001" y="4711700"/>
            <a:ext cx="2400300" cy="1600485"/>
          </a:xfrm>
          <a:prstGeom prst="rect">
            <a:avLst/>
          </a:prstGeom>
        </p:spPr>
      </p:pic>
      <p:pic>
        <p:nvPicPr>
          <p:cNvPr id="6" name="Picture 5" descr="url.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15000" y="4711700"/>
            <a:ext cx="2305050" cy="1533906"/>
          </a:xfrm>
          <a:prstGeom prst="rect">
            <a:avLst/>
          </a:prstGeom>
        </p:spPr>
      </p:pic>
      <p:sp>
        <p:nvSpPr>
          <p:cNvPr id="2" name="TextBox 1"/>
          <p:cNvSpPr txBox="1"/>
          <p:nvPr/>
        </p:nvSpPr>
        <p:spPr>
          <a:xfrm>
            <a:off x="4301698" y="2293468"/>
            <a:ext cx="415498" cy="4247317"/>
          </a:xfrm>
          <a:prstGeom prst="rect">
            <a:avLst/>
          </a:prstGeom>
          <a:noFill/>
        </p:spPr>
        <p:txBody>
          <a:bodyPr wrap="none" rtlCol="0">
            <a:spAutoFit/>
          </a:bodyPr>
          <a:lstStyle/>
          <a:p>
            <a:r>
              <a:rPr lang="en-US" dirty="0" smtClean="0"/>
              <a:t>B</a:t>
            </a:r>
            <a:br>
              <a:rPr lang="en-US" dirty="0" smtClean="0"/>
            </a:br>
            <a:r>
              <a:rPr lang="en-US" dirty="0" smtClean="0"/>
              <a:t>L</a:t>
            </a:r>
            <a:br>
              <a:rPr lang="en-US" dirty="0" smtClean="0"/>
            </a:br>
            <a:r>
              <a:rPr lang="en-US" dirty="0" smtClean="0"/>
              <a:t>A</a:t>
            </a:r>
            <a:br>
              <a:rPr lang="en-US" dirty="0" smtClean="0"/>
            </a:br>
            <a:r>
              <a:rPr lang="en-US" dirty="0" smtClean="0"/>
              <a:t>M</a:t>
            </a:r>
            <a:br>
              <a:rPr lang="en-US" dirty="0" smtClean="0"/>
            </a:br>
            <a:r>
              <a:rPr lang="en-US" dirty="0" smtClean="0"/>
              <a:t>E</a:t>
            </a:r>
            <a:br>
              <a:rPr lang="en-US" dirty="0" smtClean="0"/>
            </a:br>
            <a:r>
              <a:rPr lang="en-US" dirty="0" smtClean="0"/>
              <a:t>W</a:t>
            </a:r>
            <a:br>
              <a:rPr lang="en-US" dirty="0" smtClean="0"/>
            </a:br>
            <a:r>
              <a:rPr lang="en-US" dirty="0" smtClean="0"/>
              <a:t>O</a:t>
            </a:r>
            <a:br>
              <a:rPr lang="en-US" dirty="0" smtClean="0"/>
            </a:br>
            <a:r>
              <a:rPr lang="en-US" dirty="0" smtClean="0"/>
              <a:t>R</a:t>
            </a:r>
            <a:br>
              <a:rPr lang="en-US" dirty="0" smtClean="0"/>
            </a:br>
            <a:r>
              <a:rPr lang="en-US" dirty="0" smtClean="0"/>
              <a:t>T</a:t>
            </a:r>
            <a:br>
              <a:rPr lang="en-US" dirty="0" smtClean="0"/>
            </a:br>
            <a:r>
              <a:rPr lang="en-US" dirty="0" smtClean="0"/>
              <a:t>H</a:t>
            </a:r>
            <a:br>
              <a:rPr lang="en-US" dirty="0" smtClean="0"/>
            </a:br>
            <a:r>
              <a:rPr lang="en-US" dirty="0" smtClean="0"/>
              <a:t>I</a:t>
            </a:r>
            <a:br>
              <a:rPr lang="en-US" dirty="0" smtClean="0"/>
            </a:br>
            <a:r>
              <a:rPr lang="en-US" dirty="0" smtClean="0"/>
              <a:t>N</a:t>
            </a:r>
            <a:br>
              <a:rPr lang="en-US" dirty="0" smtClean="0"/>
            </a:br>
            <a:r>
              <a:rPr lang="en-US" dirty="0" smtClean="0"/>
              <a:t>E</a:t>
            </a:r>
            <a:br>
              <a:rPr lang="en-US" dirty="0" smtClean="0"/>
            </a:br>
            <a:r>
              <a:rPr lang="en-US" dirty="0" smtClean="0"/>
              <a:t>S</a:t>
            </a:r>
            <a:br>
              <a:rPr lang="en-US" dirty="0" smtClean="0"/>
            </a:br>
            <a:r>
              <a:rPr lang="en-US" dirty="0" smtClean="0"/>
              <a:t>S</a:t>
            </a:r>
            <a:endParaRPr lang="en-US" dirty="0"/>
          </a:p>
        </p:txBody>
      </p:sp>
      <p:cxnSp>
        <p:nvCxnSpPr>
          <p:cNvPr id="7" name="Straight Arrow Connector 6"/>
          <p:cNvCxnSpPr/>
          <p:nvPr/>
        </p:nvCxnSpPr>
        <p:spPr>
          <a:xfrm flipV="1">
            <a:off x="4446894" y="1282700"/>
            <a:ext cx="0" cy="101076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190500" y="1079500"/>
            <a:ext cx="8839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190500" y="6731000"/>
            <a:ext cx="8839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a:off x="190500" y="1079500"/>
            <a:ext cx="0" cy="56515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9029700" y="1079500"/>
            <a:ext cx="0" cy="5651500"/>
          </a:xfrm>
          <a:prstGeom prst="line">
            <a:avLst/>
          </a:prstGeom>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a:off x="1320800" y="6361668"/>
            <a:ext cx="1923912" cy="369332"/>
          </a:xfrm>
          <a:prstGeom prst="rect">
            <a:avLst/>
          </a:prstGeom>
          <a:noFill/>
        </p:spPr>
        <p:txBody>
          <a:bodyPr wrap="none" rtlCol="0">
            <a:spAutoFit/>
          </a:bodyPr>
          <a:lstStyle/>
          <a:p>
            <a:r>
              <a:rPr lang="en-US" dirty="0" smtClean="0"/>
              <a:t>(accident results)</a:t>
            </a:r>
            <a:endParaRPr lang="en-US" dirty="0"/>
          </a:p>
        </p:txBody>
      </p:sp>
      <p:sp>
        <p:nvSpPr>
          <p:cNvPr id="18" name="TextBox 17"/>
          <p:cNvSpPr txBox="1"/>
          <p:nvPr/>
        </p:nvSpPr>
        <p:spPr>
          <a:xfrm>
            <a:off x="5778068" y="6298453"/>
            <a:ext cx="2241982" cy="369332"/>
          </a:xfrm>
          <a:prstGeom prst="rect">
            <a:avLst/>
          </a:prstGeom>
          <a:noFill/>
        </p:spPr>
        <p:txBody>
          <a:bodyPr wrap="none" rtlCol="0">
            <a:spAutoFit/>
          </a:bodyPr>
          <a:lstStyle/>
          <a:p>
            <a:r>
              <a:rPr lang="en-US" dirty="0" smtClean="0"/>
              <a:t>(no accident results)</a:t>
            </a:r>
            <a:endParaRPr lang="en-US" dirty="0"/>
          </a:p>
        </p:txBody>
      </p:sp>
      <p:sp>
        <p:nvSpPr>
          <p:cNvPr id="3" name="TextBox 2"/>
          <p:cNvSpPr txBox="1"/>
          <p:nvPr/>
        </p:nvSpPr>
        <p:spPr>
          <a:xfrm>
            <a:off x="2230847" y="292100"/>
            <a:ext cx="4718697" cy="369332"/>
          </a:xfrm>
          <a:prstGeom prst="rect">
            <a:avLst/>
          </a:prstGeom>
          <a:noFill/>
        </p:spPr>
        <p:txBody>
          <a:bodyPr wrap="none" rtlCol="0">
            <a:spAutoFit/>
          </a:bodyPr>
          <a:lstStyle/>
          <a:p>
            <a:r>
              <a:rPr lang="en-US" dirty="0" smtClean="0"/>
              <a:t>Here is how we </a:t>
            </a:r>
            <a:r>
              <a:rPr lang="en-US" dirty="0" smtClean="0">
                <a:solidFill>
                  <a:srgbClr val="FF0000"/>
                </a:solidFill>
              </a:rPr>
              <a:t>seem </a:t>
            </a:r>
            <a:r>
              <a:rPr lang="en-US" dirty="0" smtClean="0"/>
              <a:t>to assign moral blame. </a:t>
            </a:r>
            <a:endParaRPr lang="en-US" dirty="0"/>
          </a:p>
        </p:txBody>
      </p:sp>
      <p:sp>
        <p:nvSpPr>
          <p:cNvPr id="8" name="Rounded Rectangle 7"/>
          <p:cNvSpPr/>
          <p:nvPr/>
        </p:nvSpPr>
        <p:spPr>
          <a:xfrm>
            <a:off x="1917700" y="1282700"/>
            <a:ext cx="571500" cy="34290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9" name="Rounded Rectangle 18"/>
          <p:cNvSpPr/>
          <p:nvPr/>
        </p:nvSpPr>
        <p:spPr>
          <a:xfrm>
            <a:off x="6663794" y="3987800"/>
            <a:ext cx="571500" cy="7239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4" name="TextBox 3"/>
          <p:cNvSpPr txBox="1"/>
          <p:nvPr/>
        </p:nvSpPr>
        <p:spPr>
          <a:xfrm>
            <a:off x="323850" y="2616633"/>
            <a:ext cx="1593849" cy="923330"/>
          </a:xfrm>
          <a:prstGeom prst="rect">
            <a:avLst/>
          </a:prstGeom>
          <a:noFill/>
        </p:spPr>
        <p:txBody>
          <a:bodyPr wrap="square" rtlCol="0">
            <a:spAutoFit/>
          </a:bodyPr>
          <a:lstStyle/>
          <a:p>
            <a:r>
              <a:rPr lang="en-US" dirty="0" smtClean="0"/>
              <a:t>Blameworthy for manslaughter</a:t>
            </a:r>
            <a:endParaRPr lang="en-US" dirty="0"/>
          </a:p>
        </p:txBody>
      </p:sp>
      <p:sp>
        <p:nvSpPr>
          <p:cNvPr id="20" name="TextBox 19"/>
          <p:cNvSpPr txBox="1"/>
          <p:nvPr/>
        </p:nvSpPr>
        <p:spPr>
          <a:xfrm>
            <a:off x="7435851" y="3670733"/>
            <a:ext cx="1593849" cy="923330"/>
          </a:xfrm>
          <a:prstGeom prst="rect">
            <a:avLst/>
          </a:prstGeom>
          <a:noFill/>
        </p:spPr>
        <p:txBody>
          <a:bodyPr wrap="square" rtlCol="0">
            <a:spAutoFit/>
          </a:bodyPr>
          <a:lstStyle/>
          <a:p>
            <a:r>
              <a:rPr lang="en-US" dirty="0" smtClean="0"/>
              <a:t>Blameworthy for negligence</a:t>
            </a:r>
            <a:endParaRPr lang="en-US" dirty="0"/>
          </a:p>
        </p:txBody>
      </p:sp>
    </p:spTree>
    <p:extLst>
      <p:ext uri="{BB962C8B-B14F-4D97-AF65-F5344CB8AC3E}">
        <p14:creationId xmlns:p14="http://schemas.microsoft.com/office/powerpoint/2010/main" val="183256660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jobs-for-drivers.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16001" y="4711700"/>
            <a:ext cx="2400300" cy="1600485"/>
          </a:xfrm>
          <a:prstGeom prst="rect">
            <a:avLst/>
          </a:prstGeom>
        </p:spPr>
      </p:pic>
      <p:pic>
        <p:nvPicPr>
          <p:cNvPr id="6" name="Picture 5" descr="url.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15000" y="4711700"/>
            <a:ext cx="2305050" cy="1533906"/>
          </a:xfrm>
          <a:prstGeom prst="rect">
            <a:avLst/>
          </a:prstGeom>
        </p:spPr>
      </p:pic>
      <p:sp>
        <p:nvSpPr>
          <p:cNvPr id="2" name="TextBox 1"/>
          <p:cNvSpPr txBox="1"/>
          <p:nvPr/>
        </p:nvSpPr>
        <p:spPr>
          <a:xfrm>
            <a:off x="4301698" y="2293468"/>
            <a:ext cx="415498" cy="4247317"/>
          </a:xfrm>
          <a:prstGeom prst="rect">
            <a:avLst/>
          </a:prstGeom>
          <a:noFill/>
        </p:spPr>
        <p:txBody>
          <a:bodyPr wrap="none" rtlCol="0">
            <a:spAutoFit/>
          </a:bodyPr>
          <a:lstStyle/>
          <a:p>
            <a:r>
              <a:rPr lang="en-US" dirty="0" smtClean="0"/>
              <a:t>B</a:t>
            </a:r>
            <a:br>
              <a:rPr lang="en-US" dirty="0" smtClean="0"/>
            </a:br>
            <a:r>
              <a:rPr lang="en-US" dirty="0" smtClean="0"/>
              <a:t>L</a:t>
            </a:r>
            <a:br>
              <a:rPr lang="en-US" dirty="0" smtClean="0"/>
            </a:br>
            <a:r>
              <a:rPr lang="en-US" dirty="0" smtClean="0"/>
              <a:t>A</a:t>
            </a:r>
            <a:br>
              <a:rPr lang="en-US" dirty="0" smtClean="0"/>
            </a:br>
            <a:r>
              <a:rPr lang="en-US" dirty="0" smtClean="0"/>
              <a:t>M</a:t>
            </a:r>
            <a:br>
              <a:rPr lang="en-US" dirty="0" smtClean="0"/>
            </a:br>
            <a:r>
              <a:rPr lang="en-US" dirty="0" smtClean="0"/>
              <a:t>E</a:t>
            </a:r>
            <a:br>
              <a:rPr lang="en-US" dirty="0" smtClean="0"/>
            </a:br>
            <a:r>
              <a:rPr lang="en-US" dirty="0" smtClean="0"/>
              <a:t>W</a:t>
            </a:r>
            <a:br>
              <a:rPr lang="en-US" dirty="0" smtClean="0"/>
            </a:br>
            <a:r>
              <a:rPr lang="en-US" dirty="0" smtClean="0"/>
              <a:t>O</a:t>
            </a:r>
            <a:br>
              <a:rPr lang="en-US" dirty="0" smtClean="0"/>
            </a:br>
            <a:r>
              <a:rPr lang="en-US" dirty="0" smtClean="0"/>
              <a:t>R</a:t>
            </a:r>
            <a:br>
              <a:rPr lang="en-US" dirty="0" smtClean="0"/>
            </a:br>
            <a:r>
              <a:rPr lang="en-US" dirty="0" smtClean="0"/>
              <a:t>T</a:t>
            </a:r>
            <a:br>
              <a:rPr lang="en-US" dirty="0" smtClean="0"/>
            </a:br>
            <a:r>
              <a:rPr lang="en-US" dirty="0" smtClean="0"/>
              <a:t>H</a:t>
            </a:r>
            <a:br>
              <a:rPr lang="en-US" dirty="0" smtClean="0"/>
            </a:br>
            <a:r>
              <a:rPr lang="en-US" dirty="0" smtClean="0"/>
              <a:t>I</a:t>
            </a:r>
            <a:br>
              <a:rPr lang="en-US" dirty="0" smtClean="0"/>
            </a:br>
            <a:r>
              <a:rPr lang="en-US" dirty="0" smtClean="0"/>
              <a:t>N</a:t>
            </a:r>
            <a:br>
              <a:rPr lang="en-US" dirty="0" smtClean="0"/>
            </a:br>
            <a:r>
              <a:rPr lang="en-US" dirty="0" smtClean="0"/>
              <a:t>E</a:t>
            </a:r>
            <a:br>
              <a:rPr lang="en-US" dirty="0" smtClean="0"/>
            </a:br>
            <a:r>
              <a:rPr lang="en-US" dirty="0" smtClean="0"/>
              <a:t>S</a:t>
            </a:r>
            <a:br>
              <a:rPr lang="en-US" dirty="0" smtClean="0"/>
            </a:br>
            <a:r>
              <a:rPr lang="en-US" dirty="0" smtClean="0"/>
              <a:t>S</a:t>
            </a:r>
            <a:endParaRPr lang="en-US" dirty="0"/>
          </a:p>
        </p:txBody>
      </p:sp>
      <p:cxnSp>
        <p:nvCxnSpPr>
          <p:cNvPr id="7" name="Straight Arrow Connector 6"/>
          <p:cNvCxnSpPr/>
          <p:nvPr/>
        </p:nvCxnSpPr>
        <p:spPr>
          <a:xfrm flipV="1">
            <a:off x="4446894" y="1282700"/>
            <a:ext cx="0" cy="101076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190500" y="1079500"/>
            <a:ext cx="8839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190500" y="6731000"/>
            <a:ext cx="8839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a:off x="190500" y="1079500"/>
            <a:ext cx="0" cy="56515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9029700" y="1079500"/>
            <a:ext cx="0" cy="5651500"/>
          </a:xfrm>
          <a:prstGeom prst="line">
            <a:avLst/>
          </a:prstGeom>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a:off x="1320800" y="6361668"/>
            <a:ext cx="1923912" cy="369332"/>
          </a:xfrm>
          <a:prstGeom prst="rect">
            <a:avLst/>
          </a:prstGeom>
          <a:noFill/>
        </p:spPr>
        <p:txBody>
          <a:bodyPr wrap="none" rtlCol="0">
            <a:spAutoFit/>
          </a:bodyPr>
          <a:lstStyle/>
          <a:p>
            <a:r>
              <a:rPr lang="en-US" dirty="0" smtClean="0"/>
              <a:t>(accident results)</a:t>
            </a:r>
            <a:endParaRPr lang="en-US" dirty="0"/>
          </a:p>
        </p:txBody>
      </p:sp>
      <p:sp>
        <p:nvSpPr>
          <p:cNvPr id="18" name="TextBox 17"/>
          <p:cNvSpPr txBox="1"/>
          <p:nvPr/>
        </p:nvSpPr>
        <p:spPr>
          <a:xfrm>
            <a:off x="5778068" y="6298453"/>
            <a:ext cx="2241982" cy="369332"/>
          </a:xfrm>
          <a:prstGeom prst="rect">
            <a:avLst/>
          </a:prstGeom>
          <a:noFill/>
        </p:spPr>
        <p:txBody>
          <a:bodyPr wrap="none" rtlCol="0">
            <a:spAutoFit/>
          </a:bodyPr>
          <a:lstStyle/>
          <a:p>
            <a:r>
              <a:rPr lang="en-US" dirty="0" smtClean="0"/>
              <a:t>(no accident results)</a:t>
            </a:r>
            <a:endParaRPr lang="en-US" dirty="0"/>
          </a:p>
        </p:txBody>
      </p:sp>
      <p:sp>
        <p:nvSpPr>
          <p:cNvPr id="3" name="TextBox 2"/>
          <p:cNvSpPr txBox="1"/>
          <p:nvPr/>
        </p:nvSpPr>
        <p:spPr>
          <a:xfrm>
            <a:off x="1697447" y="292100"/>
            <a:ext cx="5857756" cy="369332"/>
          </a:xfrm>
          <a:prstGeom prst="rect">
            <a:avLst/>
          </a:prstGeom>
          <a:noFill/>
        </p:spPr>
        <p:txBody>
          <a:bodyPr wrap="none" rtlCol="0">
            <a:spAutoFit/>
          </a:bodyPr>
          <a:lstStyle/>
          <a:p>
            <a:r>
              <a:rPr lang="en-US" dirty="0" smtClean="0"/>
              <a:t>There are different ways we could assign blame </a:t>
            </a:r>
            <a:r>
              <a:rPr lang="en-US" i="1" dirty="0" smtClean="0"/>
              <a:t>equally</a:t>
            </a:r>
            <a:r>
              <a:rPr lang="en-US" dirty="0" smtClean="0"/>
              <a:t>. </a:t>
            </a:r>
            <a:endParaRPr lang="en-US" dirty="0"/>
          </a:p>
        </p:txBody>
      </p:sp>
      <p:sp>
        <p:nvSpPr>
          <p:cNvPr id="8" name="Rounded Rectangle 7"/>
          <p:cNvSpPr/>
          <p:nvPr/>
        </p:nvSpPr>
        <p:spPr>
          <a:xfrm>
            <a:off x="1917700" y="1282700"/>
            <a:ext cx="571500" cy="34290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9" name="Rounded Rectangle 18"/>
          <p:cNvSpPr/>
          <p:nvPr/>
        </p:nvSpPr>
        <p:spPr>
          <a:xfrm>
            <a:off x="6663794" y="3987800"/>
            <a:ext cx="571500" cy="7239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3623186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jobs-for-drivers.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16001" y="4711700"/>
            <a:ext cx="2400300" cy="1600485"/>
          </a:xfrm>
          <a:prstGeom prst="rect">
            <a:avLst/>
          </a:prstGeom>
        </p:spPr>
      </p:pic>
      <p:pic>
        <p:nvPicPr>
          <p:cNvPr id="6" name="Picture 5" descr="url.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15000" y="4711700"/>
            <a:ext cx="2305050" cy="1533906"/>
          </a:xfrm>
          <a:prstGeom prst="rect">
            <a:avLst/>
          </a:prstGeom>
        </p:spPr>
      </p:pic>
      <p:sp>
        <p:nvSpPr>
          <p:cNvPr id="2" name="TextBox 1"/>
          <p:cNvSpPr txBox="1"/>
          <p:nvPr/>
        </p:nvSpPr>
        <p:spPr>
          <a:xfrm>
            <a:off x="4301698" y="2293468"/>
            <a:ext cx="415498" cy="4247317"/>
          </a:xfrm>
          <a:prstGeom prst="rect">
            <a:avLst/>
          </a:prstGeom>
          <a:noFill/>
        </p:spPr>
        <p:txBody>
          <a:bodyPr wrap="none" rtlCol="0">
            <a:spAutoFit/>
          </a:bodyPr>
          <a:lstStyle/>
          <a:p>
            <a:r>
              <a:rPr lang="en-US" dirty="0" smtClean="0"/>
              <a:t>B</a:t>
            </a:r>
            <a:br>
              <a:rPr lang="en-US" dirty="0" smtClean="0"/>
            </a:br>
            <a:r>
              <a:rPr lang="en-US" dirty="0" smtClean="0"/>
              <a:t>L</a:t>
            </a:r>
            <a:br>
              <a:rPr lang="en-US" dirty="0" smtClean="0"/>
            </a:br>
            <a:r>
              <a:rPr lang="en-US" dirty="0" smtClean="0"/>
              <a:t>A</a:t>
            </a:r>
            <a:br>
              <a:rPr lang="en-US" dirty="0" smtClean="0"/>
            </a:br>
            <a:r>
              <a:rPr lang="en-US" dirty="0" smtClean="0"/>
              <a:t>M</a:t>
            </a:r>
            <a:br>
              <a:rPr lang="en-US" dirty="0" smtClean="0"/>
            </a:br>
            <a:r>
              <a:rPr lang="en-US" dirty="0" smtClean="0"/>
              <a:t>E</a:t>
            </a:r>
            <a:br>
              <a:rPr lang="en-US" dirty="0" smtClean="0"/>
            </a:br>
            <a:r>
              <a:rPr lang="en-US" dirty="0" smtClean="0"/>
              <a:t>W</a:t>
            </a:r>
            <a:br>
              <a:rPr lang="en-US" dirty="0" smtClean="0"/>
            </a:br>
            <a:r>
              <a:rPr lang="en-US" dirty="0" smtClean="0"/>
              <a:t>O</a:t>
            </a:r>
            <a:br>
              <a:rPr lang="en-US" dirty="0" smtClean="0"/>
            </a:br>
            <a:r>
              <a:rPr lang="en-US" dirty="0" smtClean="0"/>
              <a:t>R</a:t>
            </a:r>
            <a:br>
              <a:rPr lang="en-US" dirty="0" smtClean="0"/>
            </a:br>
            <a:r>
              <a:rPr lang="en-US" dirty="0" smtClean="0"/>
              <a:t>T</a:t>
            </a:r>
            <a:br>
              <a:rPr lang="en-US" dirty="0" smtClean="0"/>
            </a:br>
            <a:r>
              <a:rPr lang="en-US" dirty="0" smtClean="0"/>
              <a:t>H</a:t>
            </a:r>
            <a:br>
              <a:rPr lang="en-US" dirty="0" smtClean="0"/>
            </a:br>
            <a:r>
              <a:rPr lang="en-US" dirty="0" smtClean="0"/>
              <a:t>I</a:t>
            </a:r>
            <a:br>
              <a:rPr lang="en-US" dirty="0" smtClean="0"/>
            </a:br>
            <a:r>
              <a:rPr lang="en-US" dirty="0" smtClean="0"/>
              <a:t>N</a:t>
            </a:r>
            <a:br>
              <a:rPr lang="en-US" dirty="0" smtClean="0"/>
            </a:br>
            <a:r>
              <a:rPr lang="en-US" dirty="0" smtClean="0"/>
              <a:t>E</a:t>
            </a:r>
            <a:br>
              <a:rPr lang="en-US" dirty="0" smtClean="0"/>
            </a:br>
            <a:r>
              <a:rPr lang="en-US" dirty="0" smtClean="0"/>
              <a:t>S</a:t>
            </a:r>
            <a:br>
              <a:rPr lang="en-US" dirty="0" smtClean="0"/>
            </a:br>
            <a:r>
              <a:rPr lang="en-US" dirty="0" smtClean="0"/>
              <a:t>S</a:t>
            </a:r>
            <a:endParaRPr lang="en-US" dirty="0"/>
          </a:p>
        </p:txBody>
      </p:sp>
      <p:cxnSp>
        <p:nvCxnSpPr>
          <p:cNvPr id="7" name="Straight Arrow Connector 6"/>
          <p:cNvCxnSpPr/>
          <p:nvPr/>
        </p:nvCxnSpPr>
        <p:spPr>
          <a:xfrm flipV="1">
            <a:off x="4446894" y="1282700"/>
            <a:ext cx="0" cy="101076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190500" y="1079500"/>
            <a:ext cx="8839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190500" y="6731000"/>
            <a:ext cx="8839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a:off x="190500" y="1079500"/>
            <a:ext cx="0" cy="56515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9029700" y="1079500"/>
            <a:ext cx="0" cy="5651500"/>
          </a:xfrm>
          <a:prstGeom prst="line">
            <a:avLst/>
          </a:prstGeom>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a:off x="1320800" y="6361668"/>
            <a:ext cx="1923912" cy="369332"/>
          </a:xfrm>
          <a:prstGeom prst="rect">
            <a:avLst/>
          </a:prstGeom>
          <a:noFill/>
        </p:spPr>
        <p:txBody>
          <a:bodyPr wrap="none" rtlCol="0">
            <a:spAutoFit/>
          </a:bodyPr>
          <a:lstStyle/>
          <a:p>
            <a:r>
              <a:rPr lang="en-US" dirty="0" smtClean="0"/>
              <a:t>(accident results)</a:t>
            </a:r>
            <a:endParaRPr lang="en-US" dirty="0"/>
          </a:p>
        </p:txBody>
      </p:sp>
      <p:sp>
        <p:nvSpPr>
          <p:cNvPr id="18" name="TextBox 17"/>
          <p:cNvSpPr txBox="1"/>
          <p:nvPr/>
        </p:nvSpPr>
        <p:spPr>
          <a:xfrm>
            <a:off x="5778068" y="6298453"/>
            <a:ext cx="2241982" cy="369332"/>
          </a:xfrm>
          <a:prstGeom prst="rect">
            <a:avLst/>
          </a:prstGeom>
          <a:noFill/>
        </p:spPr>
        <p:txBody>
          <a:bodyPr wrap="none" rtlCol="0">
            <a:spAutoFit/>
          </a:bodyPr>
          <a:lstStyle/>
          <a:p>
            <a:r>
              <a:rPr lang="en-US" dirty="0" smtClean="0"/>
              <a:t>(no accident results)</a:t>
            </a:r>
            <a:endParaRPr lang="en-US" dirty="0"/>
          </a:p>
        </p:txBody>
      </p:sp>
      <p:sp>
        <p:nvSpPr>
          <p:cNvPr id="8" name="Rounded Rectangle 7"/>
          <p:cNvSpPr/>
          <p:nvPr/>
        </p:nvSpPr>
        <p:spPr>
          <a:xfrm>
            <a:off x="1917700" y="3987800"/>
            <a:ext cx="571500" cy="7239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9" name="Rounded Rectangle 18"/>
          <p:cNvSpPr/>
          <p:nvPr/>
        </p:nvSpPr>
        <p:spPr>
          <a:xfrm>
            <a:off x="6663794" y="3987800"/>
            <a:ext cx="571500" cy="7239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4" name="TextBox 3"/>
          <p:cNvSpPr txBox="1"/>
          <p:nvPr/>
        </p:nvSpPr>
        <p:spPr>
          <a:xfrm>
            <a:off x="342901" y="279400"/>
            <a:ext cx="8509000" cy="646331"/>
          </a:xfrm>
          <a:prstGeom prst="rect">
            <a:avLst/>
          </a:prstGeom>
          <a:noFill/>
        </p:spPr>
        <p:txBody>
          <a:bodyPr wrap="square" rtlCol="0">
            <a:spAutoFit/>
          </a:bodyPr>
          <a:lstStyle/>
          <a:p>
            <a:r>
              <a:rPr lang="en-US" dirty="0" smtClean="0"/>
              <a:t>1. Lessen the blame on you—you and your friend are both only blameworthy of negligence (for not getting your brakes checked).</a:t>
            </a:r>
            <a:endParaRPr lang="en-US" dirty="0"/>
          </a:p>
        </p:txBody>
      </p:sp>
      <p:sp>
        <p:nvSpPr>
          <p:cNvPr id="9" name="TextBox 8"/>
          <p:cNvSpPr txBox="1"/>
          <p:nvPr/>
        </p:nvSpPr>
        <p:spPr>
          <a:xfrm>
            <a:off x="825500" y="3415268"/>
            <a:ext cx="2978662" cy="369332"/>
          </a:xfrm>
          <a:prstGeom prst="rect">
            <a:avLst/>
          </a:prstGeom>
          <a:noFill/>
        </p:spPr>
        <p:txBody>
          <a:bodyPr wrap="none" rtlCol="0">
            <a:spAutoFit/>
          </a:bodyPr>
          <a:lstStyle/>
          <a:p>
            <a:r>
              <a:rPr lang="en-US" dirty="0" smtClean="0"/>
              <a:t>Blameworthy of negligence</a:t>
            </a:r>
            <a:endParaRPr lang="en-US" dirty="0"/>
          </a:p>
        </p:txBody>
      </p:sp>
      <p:sp>
        <p:nvSpPr>
          <p:cNvPr id="20" name="TextBox 19"/>
          <p:cNvSpPr txBox="1"/>
          <p:nvPr/>
        </p:nvSpPr>
        <p:spPr>
          <a:xfrm>
            <a:off x="5511800" y="3440668"/>
            <a:ext cx="2978662" cy="369332"/>
          </a:xfrm>
          <a:prstGeom prst="rect">
            <a:avLst/>
          </a:prstGeom>
          <a:noFill/>
        </p:spPr>
        <p:txBody>
          <a:bodyPr wrap="none" rtlCol="0">
            <a:spAutoFit/>
          </a:bodyPr>
          <a:lstStyle/>
          <a:p>
            <a:r>
              <a:rPr lang="en-US" dirty="0" smtClean="0"/>
              <a:t>Blameworthy of negligence</a:t>
            </a:r>
            <a:endParaRPr lang="en-US" dirty="0"/>
          </a:p>
        </p:txBody>
      </p:sp>
    </p:spTree>
    <p:extLst>
      <p:ext uri="{BB962C8B-B14F-4D97-AF65-F5344CB8AC3E}">
        <p14:creationId xmlns:p14="http://schemas.microsoft.com/office/powerpoint/2010/main" val="3724035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11200" y="444500"/>
            <a:ext cx="8191500" cy="2585323"/>
          </a:xfrm>
          <a:prstGeom prst="rect">
            <a:avLst/>
          </a:prstGeom>
          <a:noFill/>
        </p:spPr>
        <p:txBody>
          <a:bodyPr wrap="square" rtlCol="0">
            <a:spAutoFit/>
          </a:bodyPr>
          <a:lstStyle/>
          <a:p>
            <a:r>
              <a:rPr lang="en-US" dirty="0" smtClean="0"/>
              <a:t>So far, we have been thinking about which </a:t>
            </a:r>
            <a:r>
              <a:rPr lang="en-US" dirty="0" smtClean="0">
                <a:solidFill>
                  <a:srgbClr val="FF0000"/>
                </a:solidFill>
              </a:rPr>
              <a:t>actions</a:t>
            </a:r>
            <a:r>
              <a:rPr lang="en-US" dirty="0" smtClean="0"/>
              <a:t> are right and which </a:t>
            </a:r>
            <a:r>
              <a:rPr lang="en-US" dirty="0" smtClean="0">
                <a:solidFill>
                  <a:srgbClr val="FF0000"/>
                </a:solidFill>
              </a:rPr>
              <a:t>actions</a:t>
            </a:r>
            <a:r>
              <a:rPr lang="en-US" dirty="0" smtClean="0"/>
              <a:t> are wrong. Let’s continue to suppose that there are absolute (i.e. non-relative) truths about right and wrong actions. </a:t>
            </a:r>
          </a:p>
          <a:p>
            <a:endParaRPr lang="en-US" dirty="0"/>
          </a:p>
          <a:p>
            <a:r>
              <a:rPr lang="en-US" dirty="0" smtClean="0"/>
              <a:t>This still leaves a large part of our moral evaluations in the dark: can’t there be </a:t>
            </a:r>
            <a:r>
              <a:rPr lang="en-US" dirty="0" smtClean="0">
                <a:solidFill>
                  <a:srgbClr val="FF0000"/>
                </a:solidFill>
              </a:rPr>
              <a:t>good people</a:t>
            </a:r>
            <a:r>
              <a:rPr lang="en-US" dirty="0" smtClean="0"/>
              <a:t> and </a:t>
            </a:r>
            <a:r>
              <a:rPr lang="en-US" dirty="0" smtClean="0">
                <a:solidFill>
                  <a:srgbClr val="FF0000"/>
                </a:solidFill>
              </a:rPr>
              <a:t>bad people</a:t>
            </a:r>
            <a:r>
              <a:rPr lang="en-US" dirty="0" smtClean="0"/>
              <a:t>? </a:t>
            </a:r>
          </a:p>
          <a:p>
            <a:endParaRPr lang="en-US" dirty="0"/>
          </a:p>
          <a:p>
            <a:r>
              <a:rPr lang="en-US" dirty="0" smtClean="0"/>
              <a:t>You might think that </a:t>
            </a:r>
            <a:r>
              <a:rPr lang="en-US" dirty="0" smtClean="0">
                <a:solidFill>
                  <a:srgbClr val="FF0000"/>
                </a:solidFill>
              </a:rPr>
              <a:t>good people</a:t>
            </a:r>
            <a:r>
              <a:rPr lang="en-US" dirty="0" smtClean="0"/>
              <a:t> perform </a:t>
            </a:r>
            <a:r>
              <a:rPr lang="en-US" dirty="0" smtClean="0">
                <a:solidFill>
                  <a:srgbClr val="FF0000"/>
                </a:solidFill>
              </a:rPr>
              <a:t>good actions</a:t>
            </a:r>
            <a:r>
              <a:rPr lang="en-US" dirty="0" smtClean="0"/>
              <a:t>, and </a:t>
            </a:r>
            <a:r>
              <a:rPr lang="en-US" dirty="0" smtClean="0">
                <a:solidFill>
                  <a:srgbClr val="FF0000"/>
                </a:solidFill>
              </a:rPr>
              <a:t>bad people </a:t>
            </a:r>
            <a:r>
              <a:rPr lang="en-US" dirty="0" smtClean="0"/>
              <a:t>perform </a:t>
            </a:r>
            <a:r>
              <a:rPr lang="en-US" dirty="0" smtClean="0">
                <a:solidFill>
                  <a:srgbClr val="FF0000"/>
                </a:solidFill>
              </a:rPr>
              <a:t>bad actions</a:t>
            </a:r>
            <a:r>
              <a:rPr lang="en-US" dirty="0" smtClean="0"/>
              <a:t>—but this is overly simplistic. </a:t>
            </a:r>
            <a:endParaRPr lang="en-US" dirty="0"/>
          </a:p>
        </p:txBody>
      </p:sp>
      <p:sp>
        <p:nvSpPr>
          <p:cNvPr id="2" name="TextBox 1"/>
          <p:cNvSpPr txBox="1"/>
          <p:nvPr/>
        </p:nvSpPr>
        <p:spPr>
          <a:xfrm>
            <a:off x="825501" y="3733800"/>
            <a:ext cx="7848600" cy="1938992"/>
          </a:xfrm>
          <a:prstGeom prst="rect">
            <a:avLst/>
          </a:prstGeom>
          <a:noFill/>
        </p:spPr>
        <p:txBody>
          <a:bodyPr wrap="square" rtlCol="0">
            <a:spAutoFit/>
          </a:bodyPr>
          <a:lstStyle/>
          <a:p>
            <a:r>
              <a:rPr lang="en-US" sz="2000" dirty="0" smtClean="0"/>
              <a:t>Suppose, for instance, that someone does something which causes someone else great harm, but the person had no way of knowing that her action would cause that harm. We would ordinarily say in this situation (barring the occurrence of something like willful ignorance) that the </a:t>
            </a:r>
            <a:r>
              <a:rPr lang="en-US" sz="2000" dirty="0" smtClean="0">
                <a:solidFill>
                  <a:srgbClr val="FF0000"/>
                </a:solidFill>
              </a:rPr>
              <a:t>action was wrong</a:t>
            </a:r>
            <a:r>
              <a:rPr lang="en-US" sz="2000" dirty="0" smtClean="0"/>
              <a:t> but the </a:t>
            </a:r>
            <a:r>
              <a:rPr lang="en-US" sz="2000" dirty="0" smtClean="0">
                <a:solidFill>
                  <a:srgbClr val="FF0000"/>
                </a:solidFill>
              </a:rPr>
              <a:t>person was not blameworthy</a:t>
            </a:r>
            <a:r>
              <a:rPr lang="en-US" sz="2000" dirty="0" smtClean="0"/>
              <a:t>. </a:t>
            </a:r>
            <a:endParaRPr lang="en-US" sz="2000" dirty="0"/>
          </a:p>
        </p:txBody>
      </p:sp>
    </p:spTree>
    <p:extLst>
      <p:ext uri="{BB962C8B-B14F-4D97-AF65-F5344CB8AC3E}">
        <p14:creationId xmlns:p14="http://schemas.microsoft.com/office/powerpoint/2010/main" val="20479377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jobs-for-drivers.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16001" y="4711700"/>
            <a:ext cx="2400300" cy="1600485"/>
          </a:xfrm>
          <a:prstGeom prst="rect">
            <a:avLst/>
          </a:prstGeom>
        </p:spPr>
      </p:pic>
      <p:pic>
        <p:nvPicPr>
          <p:cNvPr id="6" name="Picture 5" descr="url.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15000" y="4711700"/>
            <a:ext cx="2305050" cy="1533906"/>
          </a:xfrm>
          <a:prstGeom prst="rect">
            <a:avLst/>
          </a:prstGeom>
        </p:spPr>
      </p:pic>
      <p:sp>
        <p:nvSpPr>
          <p:cNvPr id="2" name="TextBox 1"/>
          <p:cNvSpPr txBox="1"/>
          <p:nvPr/>
        </p:nvSpPr>
        <p:spPr>
          <a:xfrm>
            <a:off x="4301698" y="2293468"/>
            <a:ext cx="415498" cy="4247317"/>
          </a:xfrm>
          <a:prstGeom prst="rect">
            <a:avLst/>
          </a:prstGeom>
          <a:noFill/>
        </p:spPr>
        <p:txBody>
          <a:bodyPr wrap="none" rtlCol="0">
            <a:spAutoFit/>
          </a:bodyPr>
          <a:lstStyle/>
          <a:p>
            <a:r>
              <a:rPr lang="en-US" dirty="0" smtClean="0"/>
              <a:t>B</a:t>
            </a:r>
            <a:br>
              <a:rPr lang="en-US" dirty="0" smtClean="0"/>
            </a:br>
            <a:r>
              <a:rPr lang="en-US" dirty="0" smtClean="0"/>
              <a:t>L</a:t>
            </a:r>
            <a:br>
              <a:rPr lang="en-US" dirty="0" smtClean="0"/>
            </a:br>
            <a:r>
              <a:rPr lang="en-US" dirty="0" smtClean="0"/>
              <a:t>A</a:t>
            </a:r>
            <a:br>
              <a:rPr lang="en-US" dirty="0" smtClean="0"/>
            </a:br>
            <a:r>
              <a:rPr lang="en-US" dirty="0" smtClean="0"/>
              <a:t>M</a:t>
            </a:r>
            <a:br>
              <a:rPr lang="en-US" dirty="0" smtClean="0"/>
            </a:br>
            <a:r>
              <a:rPr lang="en-US" dirty="0" smtClean="0"/>
              <a:t>E</a:t>
            </a:r>
            <a:br>
              <a:rPr lang="en-US" dirty="0" smtClean="0"/>
            </a:br>
            <a:r>
              <a:rPr lang="en-US" dirty="0" smtClean="0"/>
              <a:t>W</a:t>
            </a:r>
            <a:br>
              <a:rPr lang="en-US" dirty="0" smtClean="0"/>
            </a:br>
            <a:r>
              <a:rPr lang="en-US" dirty="0" smtClean="0"/>
              <a:t>O</a:t>
            </a:r>
            <a:br>
              <a:rPr lang="en-US" dirty="0" smtClean="0"/>
            </a:br>
            <a:r>
              <a:rPr lang="en-US" dirty="0" smtClean="0"/>
              <a:t>R</a:t>
            </a:r>
            <a:br>
              <a:rPr lang="en-US" dirty="0" smtClean="0"/>
            </a:br>
            <a:r>
              <a:rPr lang="en-US" dirty="0" smtClean="0"/>
              <a:t>T</a:t>
            </a:r>
            <a:br>
              <a:rPr lang="en-US" dirty="0" smtClean="0"/>
            </a:br>
            <a:r>
              <a:rPr lang="en-US" dirty="0" smtClean="0"/>
              <a:t>H</a:t>
            </a:r>
            <a:br>
              <a:rPr lang="en-US" dirty="0" smtClean="0"/>
            </a:br>
            <a:r>
              <a:rPr lang="en-US" dirty="0" smtClean="0"/>
              <a:t>I</a:t>
            </a:r>
            <a:br>
              <a:rPr lang="en-US" dirty="0" smtClean="0"/>
            </a:br>
            <a:r>
              <a:rPr lang="en-US" dirty="0" smtClean="0"/>
              <a:t>N</a:t>
            </a:r>
            <a:br>
              <a:rPr lang="en-US" dirty="0" smtClean="0"/>
            </a:br>
            <a:r>
              <a:rPr lang="en-US" dirty="0" smtClean="0"/>
              <a:t>E</a:t>
            </a:r>
            <a:br>
              <a:rPr lang="en-US" dirty="0" smtClean="0"/>
            </a:br>
            <a:r>
              <a:rPr lang="en-US" dirty="0" smtClean="0"/>
              <a:t>S</a:t>
            </a:r>
            <a:br>
              <a:rPr lang="en-US" dirty="0" smtClean="0"/>
            </a:br>
            <a:r>
              <a:rPr lang="en-US" dirty="0" smtClean="0"/>
              <a:t>S</a:t>
            </a:r>
            <a:endParaRPr lang="en-US" dirty="0"/>
          </a:p>
        </p:txBody>
      </p:sp>
      <p:cxnSp>
        <p:nvCxnSpPr>
          <p:cNvPr id="7" name="Straight Arrow Connector 6"/>
          <p:cNvCxnSpPr/>
          <p:nvPr/>
        </p:nvCxnSpPr>
        <p:spPr>
          <a:xfrm flipV="1">
            <a:off x="4446894" y="1282700"/>
            <a:ext cx="0" cy="101076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190500" y="1079500"/>
            <a:ext cx="8839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190500" y="6731000"/>
            <a:ext cx="8839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a:off x="190500" y="1079500"/>
            <a:ext cx="0" cy="56515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9029700" y="1079500"/>
            <a:ext cx="0" cy="5651500"/>
          </a:xfrm>
          <a:prstGeom prst="line">
            <a:avLst/>
          </a:prstGeom>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a:off x="1320800" y="6361668"/>
            <a:ext cx="1923912" cy="369332"/>
          </a:xfrm>
          <a:prstGeom prst="rect">
            <a:avLst/>
          </a:prstGeom>
          <a:noFill/>
        </p:spPr>
        <p:txBody>
          <a:bodyPr wrap="none" rtlCol="0">
            <a:spAutoFit/>
          </a:bodyPr>
          <a:lstStyle/>
          <a:p>
            <a:r>
              <a:rPr lang="en-US" dirty="0" smtClean="0"/>
              <a:t>(accident results)</a:t>
            </a:r>
            <a:endParaRPr lang="en-US" dirty="0"/>
          </a:p>
        </p:txBody>
      </p:sp>
      <p:sp>
        <p:nvSpPr>
          <p:cNvPr id="18" name="TextBox 17"/>
          <p:cNvSpPr txBox="1"/>
          <p:nvPr/>
        </p:nvSpPr>
        <p:spPr>
          <a:xfrm>
            <a:off x="5778068" y="6298453"/>
            <a:ext cx="2241982" cy="369332"/>
          </a:xfrm>
          <a:prstGeom prst="rect">
            <a:avLst/>
          </a:prstGeom>
          <a:noFill/>
        </p:spPr>
        <p:txBody>
          <a:bodyPr wrap="none" rtlCol="0">
            <a:spAutoFit/>
          </a:bodyPr>
          <a:lstStyle/>
          <a:p>
            <a:r>
              <a:rPr lang="en-US" dirty="0" smtClean="0"/>
              <a:t>(no accident results)</a:t>
            </a:r>
            <a:endParaRPr lang="en-US" dirty="0"/>
          </a:p>
        </p:txBody>
      </p:sp>
      <p:sp>
        <p:nvSpPr>
          <p:cNvPr id="8" name="Rounded Rectangle 7"/>
          <p:cNvSpPr/>
          <p:nvPr/>
        </p:nvSpPr>
        <p:spPr>
          <a:xfrm>
            <a:off x="1917700" y="1282700"/>
            <a:ext cx="571500" cy="34290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9" name="Rounded Rectangle 18"/>
          <p:cNvSpPr/>
          <p:nvPr/>
        </p:nvSpPr>
        <p:spPr>
          <a:xfrm>
            <a:off x="6663794" y="1282700"/>
            <a:ext cx="571500" cy="34290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4" name="TextBox 3"/>
          <p:cNvSpPr txBox="1"/>
          <p:nvPr/>
        </p:nvSpPr>
        <p:spPr>
          <a:xfrm>
            <a:off x="342901" y="279400"/>
            <a:ext cx="8509000" cy="646331"/>
          </a:xfrm>
          <a:prstGeom prst="rect">
            <a:avLst/>
          </a:prstGeom>
          <a:noFill/>
        </p:spPr>
        <p:txBody>
          <a:bodyPr wrap="square" rtlCol="0">
            <a:spAutoFit/>
          </a:bodyPr>
          <a:lstStyle/>
          <a:p>
            <a:r>
              <a:rPr lang="en-US" dirty="0"/>
              <a:t>2</a:t>
            </a:r>
            <a:r>
              <a:rPr lang="en-US" dirty="0" smtClean="0"/>
              <a:t>. Increase the blame on your friend—you and your friend are both blameworthy for manslaughter.</a:t>
            </a:r>
            <a:endParaRPr lang="en-US" dirty="0"/>
          </a:p>
        </p:txBody>
      </p:sp>
      <p:sp>
        <p:nvSpPr>
          <p:cNvPr id="3" name="TextBox 2"/>
          <p:cNvSpPr txBox="1"/>
          <p:nvPr/>
        </p:nvSpPr>
        <p:spPr>
          <a:xfrm>
            <a:off x="228600" y="2324100"/>
            <a:ext cx="1841500" cy="923330"/>
          </a:xfrm>
          <a:prstGeom prst="rect">
            <a:avLst/>
          </a:prstGeom>
          <a:noFill/>
        </p:spPr>
        <p:txBody>
          <a:bodyPr wrap="square" rtlCol="0">
            <a:spAutoFit/>
          </a:bodyPr>
          <a:lstStyle/>
          <a:p>
            <a:r>
              <a:rPr lang="en-US" dirty="0" smtClean="0"/>
              <a:t>Blameworthy for manslaughter</a:t>
            </a:r>
            <a:endParaRPr lang="en-US" dirty="0"/>
          </a:p>
        </p:txBody>
      </p:sp>
      <p:sp>
        <p:nvSpPr>
          <p:cNvPr id="21" name="TextBox 20"/>
          <p:cNvSpPr txBox="1"/>
          <p:nvPr/>
        </p:nvSpPr>
        <p:spPr>
          <a:xfrm>
            <a:off x="7302500" y="2276998"/>
            <a:ext cx="1841500" cy="923330"/>
          </a:xfrm>
          <a:prstGeom prst="rect">
            <a:avLst/>
          </a:prstGeom>
          <a:noFill/>
        </p:spPr>
        <p:txBody>
          <a:bodyPr wrap="square" rtlCol="0">
            <a:spAutoFit/>
          </a:bodyPr>
          <a:lstStyle/>
          <a:p>
            <a:r>
              <a:rPr lang="en-US" dirty="0" smtClean="0"/>
              <a:t>Blameworthy for manslaughter</a:t>
            </a:r>
            <a:endParaRPr lang="en-US" dirty="0"/>
          </a:p>
        </p:txBody>
      </p:sp>
    </p:spTree>
    <p:extLst>
      <p:ext uri="{BB962C8B-B14F-4D97-AF65-F5344CB8AC3E}">
        <p14:creationId xmlns:p14="http://schemas.microsoft.com/office/powerpoint/2010/main" val="257964183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jobs-for-drivers.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16001" y="4711700"/>
            <a:ext cx="2400300" cy="1600485"/>
          </a:xfrm>
          <a:prstGeom prst="rect">
            <a:avLst/>
          </a:prstGeom>
        </p:spPr>
      </p:pic>
      <p:pic>
        <p:nvPicPr>
          <p:cNvPr id="6" name="Picture 5" descr="url.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15000" y="4711700"/>
            <a:ext cx="2305050" cy="1533906"/>
          </a:xfrm>
          <a:prstGeom prst="rect">
            <a:avLst/>
          </a:prstGeom>
        </p:spPr>
      </p:pic>
      <p:sp>
        <p:nvSpPr>
          <p:cNvPr id="2" name="TextBox 1"/>
          <p:cNvSpPr txBox="1"/>
          <p:nvPr/>
        </p:nvSpPr>
        <p:spPr>
          <a:xfrm>
            <a:off x="4301698" y="2293468"/>
            <a:ext cx="415498" cy="4247317"/>
          </a:xfrm>
          <a:prstGeom prst="rect">
            <a:avLst/>
          </a:prstGeom>
          <a:noFill/>
        </p:spPr>
        <p:txBody>
          <a:bodyPr wrap="none" rtlCol="0">
            <a:spAutoFit/>
          </a:bodyPr>
          <a:lstStyle/>
          <a:p>
            <a:r>
              <a:rPr lang="en-US" dirty="0" smtClean="0"/>
              <a:t>B</a:t>
            </a:r>
            <a:br>
              <a:rPr lang="en-US" dirty="0" smtClean="0"/>
            </a:br>
            <a:r>
              <a:rPr lang="en-US" dirty="0" smtClean="0"/>
              <a:t>L</a:t>
            </a:r>
            <a:br>
              <a:rPr lang="en-US" dirty="0" smtClean="0"/>
            </a:br>
            <a:r>
              <a:rPr lang="en-US" dirty="0" smtClean="0"/>
              <a:t>A</a:t>
            </a:r>
            <a:br>
              <a:rPr lang="en-US" dirty="0" smtClean="0"/>
            </a:br>
            <a:r>
              <a:rPr lang="en-US" dirty="0" smtClean="0"/>
              <a:t>M</a:t>
            </a:r>
            <a:br>
              <a:rPr lang="en-US" dirty="0" smtClean="0"/>
            </a:br>
            <a:r>
              <a:rPr lang="en-US" dirty="0" smtClean="0"/>
              <a:t>E</a:t>
            </a:r>
            <a:br>
              <a:rPr lang="en-US" dirty="0" smtClean="0"/>
            </a:br>
            <a:r>
              <a:rPr lang="en-US" dirty="0" smtClean="0"/>
              <a:t>W</a:t>
            </a:r>
            <a:br>
              <a:rPr lang="en-US" dirty="0" smtClean="0"/>
            </a:br>
            <a:r>
              <a:rPr lang="en-US" dirty="0" smtClean="0"/>
              <a:t>O</a:t>
            </a:r>
            <a:br>
              <a:rPr lang="en-US" dirty="0" smtClean="0"/>
            </a:br>
            <a:r>
              <a:rPr lang="en-US" dirty="0" smtClean="0"/>
              <a:t>R</a:t>
            </a:r>
            <a:br>
              <a:rPr lang="en-US" dirty="0" smtClean="0"/>
            </a:br>
            <a:r>
              <a:rPr lang="en-US" dirty="0" smtClean="0"/>
              <a:t>T</a:t>
            </a:r>
            <a:br>
              <a:rPr lang="en-US" dirty="0" smtClean="0"/>
            </a:br>
            <a:r>
              <a:rPr lang="en-US" dirty="0" smtClean="0"/>
              <a:t>H</a:t>
            </a:r>
            <a:br>
              <a:rPr lang="en-US" dirty="0" smtClean="0"/>
            </a:br>
            <a:r>
              <a:rPr lang="en-US" dirty="0" smtClean="0"/>
              <a:t>I</a:t>
            </a:r>
            <a:br>
              <a:rPr lang="en-US" dirty="0" smtClean="0"/>
            </a:br>
            <a:r>
              <a:rPr lang="en-US" dirty="0" smtClean="0"/>
              <a:t>N</a:t>
            </a:r>
            <a:br>
              <a:rPr lang="en-US" dirty="0" smtClean="0"/>
            </a:br>
            <a:r>
              <a:rPr lang="en-US" dirty="0" smtClean="0"/>
              <a:t>E</a:t>
            </a:r>
            <a:br>
              <a:rPr lang="en-US" dirty="0" smtClean="0"/>
            </a:br>
            <a:r>
              <a:rPr lang="en-US" dirty="0" smtClean="0"/>
              <a:t>S</a:t>
            </a:r>
            <a:br>
              <a:rPr lang="en-US" dirty="0" smtClean="0"/>
            </a:br>
            <a:r>
              <a:rPr lang="en-US" dirty="0" smtClean="0"/>
              <a:t>S</a:t>
            </a:r>
            <a:endParaRPr lang="en-US" dirty="0"/>
          </a:p>
        </p:txBody>
      </p:sp>
      <p:cxnSp>
        <p:nvCxnSpPr>
          <p:cNvPr id="7" name="Straight Arrow Connector 6"/>
          <p:cNvCxnSpPr/>
          <p:nvPr/>
        </p:nvCxnSpPr>
        <p:spPr>
          <a:xfrm flipV="1">
            <a:off x="4446894" y="1282700"/>
            <a:ext cx="0" cy="101076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190500" y="1079500"/>
            <a:ext cx="8839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190500" y="6731000"/>
            <a:ext cx="8839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a:off x="190500" y="1079500"/>
            <a:ext cx="0" cy="56515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9029700" y="1079500"/>
            <a:ext cx="0" cy="5651500"/>
          </a:xfrm>
          <a:prstGeom prst="line">
            <a:avLst/>
          </a:prstGeom>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a:off x="1320800" y="6361668"/>
            <a:ext cx="1923912" cy="369332"/>
          </a:xfrm>
          <a:prstGeom prst="rect">
            <a:avLst/>
          </a:prstGeom>
          <a:noFill/>
        </p:spPr>
        <p:txBody>
          <a:bodyPr wrap="none" rtlCol="0">
            <a:spAutoFit/>
          </a:bodyPr>
          <a:lstStyle/>
          <a:p>
            <a:r>
              <a:rPr lang="en-US" dirty="0" smtClean="0"/>
              <a:t>(accident results)</a:t>
            </a:r>
            <a:endParaRPr lang="en-US" dirty="0"/>
          </a:p>
        </p:txBody>
      </p:sp>
      <p:sp>
        <p:nvSpPr>
          <p:cNvPr id="18" name="TextBox 17"/>
          <p:cNvSpPr txBox="1"/>
          <p:nvPr/>
        </p:nvSpPr>
        <p:spPr>
          <a:xfrm>
            <a:off x="5778068" y="6298453"/>
            <a:ext cx="2241982" cy="369332"/>
          </a:xfrm>
          <a:prstGeom prst="rect">
            <a:avLst/>
          </a:prstGeom>
          <a:noFill/>
        </p:spPr>
        <p:txBody>
          <a:bodyPr wrap="none" rtlCol="0">
            <a:spAutoFit/>
          </a:bodyPr>
          <a:lstStyle/>
          <a:p>
            <a:r>
              <a:rPr lang="en-US" dirty="0" smtClean="0"/>
              <a:t>(no accident results)</a:t>
            </a:r>
            <a:endParaRPr lang="en-US" dirty="0"/>
          </a:p>
        </p:txBody>
      </p:sp>
      <p:sp>
        <p:nvSpPr>
          <p:cNvPr id="8" name="Rounded Rectangle 7"/>
          <p:cNvSpPr/>
          <p:nvPr/>
        </p:nvSpPr>
        <p:spPr>
          <a:xfrm>
            <a:off x="1917700" y="2946400"/>
            <a:ext cx="571500" cy="17653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9" name="Rounded Rectangle 18"/>
          <p:cNvSpPr/>
          <p:nvPr/>
        </p:nvSpPr>
        <p:spPr>
          <a:xfrm>
            <a:off x="6663794" y="2946400"/>
            <a:ext cx="571500" cy="17653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4" name="TextBox 3"/>
          <p:cNvSpPr txBox="1"/>
          <p:nvPr/>
        </p:nvSpPr>
        <p:spPr>
          <a:xfrm>
            <a:off x="342901" y="279400"/>
            <a:ext cx="8509000" cy="646331"/>
          </a:xfrm>
          <a:prstGeom prst="rect">
            <a:avLst/>
          </a:prstGeom>
          <a:noFill/>
        </p:spPr>
        <p:txBody>
          <a:bodyPr wrap="square" rtlCol="0">
            <a:spAutoFit/>
          </a:bodyPr>
          <a:lstStyle/>
          <a:p>
            <a:r>
              <a:rPr lang="en-US" dirty="0" smtClean="0"/>
              <a:t>3. Decrease the blame on you, increase the blame on your friend: you are both blameworthy for negligence that could have led to manslaughter. </a:t>
            </a:r>
            <a:endParaRPr lang="en-US" dirty="0"/>
          </a:p>
        </p:txBody>
      </p:sp>
      <p:sp>
        <p:nvSpPr>
          <p:cNvPr id="9" name="TextBox 8"/>
          <p:cNvSpPr txBox="1"/>
          <p:nvPr/>
        </p:nvSpPr>
        <p:spPr>
          <a:xfrm>
            <a:off x="393700" y="2228334"/>
            <a:ext cx="3832449" cy="369332"/>
          </a:xfrm>
          <a:prstGeom prst="rect">
            <a:avLst/>
          </a:prstGeom>
          <a:noFill/>
        </p:spPr>
        <p:txBody>
          <a:bodyPr wrap="none" rtlCol="0">
            <a:spAutoFit/>
          </a:bodyPr>
          <a:lstStyle/>
          <a:p>
            <a:r>
              <a:rPr lang="en-US" dirty="0" smtClean="0"/>
              <a:t>Blameworthy for </a:t>
            </a:r>
            <a:r>
              <a:rPr lang="en-US" i="1" dirty="0" smtClean="0"/>
              <a:t>severe</a:t>
            </a:r>
            <a:r>
              <a:rPr lang="en-US" dirty="0" smtClean="0"/>
              <a:t> negligence</a:t>
            </a:r>
            <a:endParaRPr lang="en-US" dirty="0"/>
          </a:p>
        </p:txBody>
      </p:sp>
      <p:sp>
        <p:nvSpPr>
          <p:cNvPr id="20" name="TextBox 19"/>
          <p:cNvSpPr txBox="1"/>
          <p:nvPr/>
        </p:nvSpPr>
        <p:spPr>
          <a:xfrm>
            <a:off x="5168343" y="2228334"/>
            <a:ext cx="3774741" cy="369332"/>
          </a:xfrm>
          <a:prstGeom prst="rect">
            <a:avLst/>
          </a:prstGeom>
          <a:noFill/>
        </p:spPr>
        <p:txBody>
          <a:bodyPr wrap="none" rtlCol="0">
            <a:spAutoFit/>
          </a:bodyPr>
          <a:lstStyle/>
          <a:p>
            <a:r>
              <a:rPr lang="en-US" dirty="0" smtClean="0"/>
              <a:t>Blameworthy for </a:t>
            </a:r>
            <a:r>
              <a:rPr lang="en-US" i="1" dirty="0" smtClean="0"/>
              <a:t>severe</a:t>
            </a:r>
            <a:r>
              <a:rPr lang="en-US" dirty="0" smtClean="0"/>
              <a:t> negligence</a:t>
            </a:r>
            <a:endParaRPr lang="en-US" dirty="0"/>
          </a:p>
        </p:txBody>
      </p:sp>
    </p:spTree>
    <p:extLst>
      <p:ext uri="{BB962C8B-B14F-4D97-AF65-F5344CB8AC3E}">
        <p14:creationId xmlns:p14="http://schemas.microsoft.com/office/powerpoint/2010/main" val="150010139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31800" y="306169"/>
            <a:ext cx="8381999" cy="646331"/>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dirty="0" smtClean="0"/>
              <a:t>P1. </a:t>
            </a:r>
            <a:r>
              <a:rPr lang="en-US" b="1" dirty="0" smtClean="0"/>
              <a:t>Control Principle: </a:t>
            </a:r>
            <a:r>
              <a:rPr lang="en-US" dirty="0" smtClean="0"/>
              <a:t>If two agents differ only in factors outside of their control, then one cannot be more blameworthy than the other. </a:t>
            </a:r>
            <a:endParaRPr lang="en-US" dirty="0"/>
          </a:p>
        </p:txBody>
      </p:sp>
      <p:sp>
        <p:nvSpPr>
          <p:cNvPr id="5" name="TextBox 4"/>
          <p:cNvSpPr txBox="1"/>
          <p:nvPr/>
        </p:nvSpPr>
        <p:spPr>
          <a:xfrm>
            <a:off x="431801" y="1066800"/>
            <a:ext cx="8381999" cy="646331"/>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dirty="0" smtClean="0"/>
              <a:t>P2. With respect to the death of the cyclist, you and your friend only relevantly differ in factors outside of your control (i.e. your brakes failed, hers didn’t).</a:t>
            </a:r>
            <a:endParaRPr lang="en-US" dirty="0"/>
          </a:p>
        </p:txBody>
      </p:sp>
      <p:sp>
        <p:nvSpPr>
          <p:cNvPr id="6" name="TextBox 5"/>
          <p:cNvSpPr txBox="1"/>
          <p:nvPr/>
        </p:nvSpPr>
        <p:spPr>
          <a:xfrm>
            <a:off x="431801" y="1861424"/>
            <a:ext cx="8381999" cy="653176"/>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dirty="0" smtClean="0"/>
              <a:t>P3. With respect to the death of the cyclist, you are more blameworthy than your friend. </a:t>
            </a:r>
            <a:endParaRPr lang="en-US" dirty="0"/>
          </a:p>
        </p:txBody>
      </p:sp>
      <p:sp>
        <p:nvSpPr>
          <p:cNvPr id="7" name="TextBox 6"/>
          <p:cNvSpPr txBox="1"/>
          <p:nvPr/>
        </p:nvSpPr>
        <p:spPr>
          <a:xfrm>
            <a:off x="353656" y="2997200"/>
            <a:ext cx="8537012" cy="923330"/>
          </a:xfrm>
          <a:prstGeom prst="rect">
            <a:avLst/>
          </a:prstGeom>
          <a:noFill/>
        </p:spPr>
        <p:txBody>
          <a:bodyPr wrap="none" rtlCol="0">
            <a:spAutoFit/>
          </a:bodyPr>
          <a:lstStyle/>
          <a:p>
            <a:r>
              <a:rPr lang="en-US" dirty="0" smtClean="0"/>
              <a:t>Which premise would you deny? </a:t>
            </a:r>
          </a:p>
          <a:p>
            <a:endParaRPr lang="en-US" dirty="0" smtClean="0"/>
          </a:p>
          <a:p>
            <a:r>
              <a:rPr lang="en-US" dirty="0" smtClean="0"/>
              <a:t>If P3: how would you go about denying it? (How would you assign equal blame?)</a:t>
            </a:r>
          </a:p>
        </p:txBody>
      </p:sp>
    </p:spTree>
    <p:extLst>
      <p:ext uri="{BB962C8B-B14F-4D97-AF65-F5344CB8AC3E}">
        <p14:creationId xmlns:p14="http://schemas.microsoft.com/office/powerpoint/2010/main" val="61941677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409700" y="213836"/>
            <a:ext cx="6644367" cy="461665"/>
          </a:xfrm>
          <a:prstGeom prst="rect">
            <a:avLst/>
          </a:prstGeom>
          <a:noFill/>
        </p:spPr>
        <p:txBody>
          <a:bodyPr wrap="none" rtlCol="0">
            <a:spAutoFit/>
          </a:bodyPr>
          <a:lstStyle/>
          <a:p>
            <a:r>
              <a:rPr lang="en-US" sz="2400" dirty="0" smtClean="0"/>
              <a:t>How deep does the problem of moral luck run?</a:t>
            </a:r>
            <a:endParaRPr lang="en-US" sz="2400" dirty="0"/>
          </a:p>
        </p:txBody>
      </p:sp>
      <p:pic>
        <p:nvPicPr>
          <p:cNvPr id="6" name="Picture 5" descr="Train_Conductor.gi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3600" y="1003300"/>
            <a:ext cx="2260600" cy="1507067"/>
          </a:xfrm>
          <a:prstGeom prst="rect">
            <a:avLst/>
          </a:prstGeom>
        </p:spPr>
      </p:pic>
      <p:sp>
        <p:nvSpPr>
          <p:cNvPr id="7" name="TextBox 6"/>
          <p:cNvSpPr txBox="1"/>
          <p:nvPr/>
        </p:nvSpPr>
        <p:spPr>
          <a:xfrm>
            <a:off x="254000" y="2781300"/>
            <a:ext cx="4483100" cy="1754327"/>
          </a:xfrm>
          <a:prstGeom prst="rect">
            <a:avLst/>
          </a:prstGeom>
          <a:noFill/>
        </p:spPr>
        <p:txBody>
          <a:bodyPr wrap="square" rtlCol="0">
            <a:spAutoFit/>
          </a:bodyPr>
          <a:lstStyle/>
          <a:p>
            <a:r>
              <a:rPr lang="en-US" dirty="0" smtClean="0"/>
              <a:t>Bill is a modern day citizen of the USA.</a:t>
            </a:r>
          </a:p>
          <a:p>
            <a:r>
              <a:rPr lang="en-US" dirty="0" smtClean="0"/>
              <a:t>He has always wanted to drive trains. </a:t>
            </a:r>
            <a:endParaRPr lang="en-US" dirty="0"/>
          </a:p>
          <a:p>
            <a:r>
              <a:rPr lang="en-US" dirty="0" smtClean="0"/>
              <a:t>He gets a job driving an Amtrak passenger train. He does his job to support his family, goes home, and lives an average life otherwise.</a:t>
            </a:r>
            <a:endParaRPr lang="en-US" dirty="0"/>
          </a:p>
        </p:txBody>
      </p:sp>
    </p:spTree>
    <p:extLst>
      <p:ext uri="{BB962C8B-B14F-4D97-AF65-F5344CB8AC3E}">
        <p14:creationId xmlns:p14="http://schemas.microsoft.com/office/powerpoint/2010/main" val="310648221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409700" y="213836"/>
            <a:ext cx="6644367" cy="461665"/>
          </a:xfrm>
          <a:prstGeom prst="rect">
            <a:avLst/>
          </a:prstGeom>
          <a:noFill/>
        </p:spPr>
        <p:txBody>
          <a:bodyPr wrap="none" rtlCol="0">
            <a:spAutoFit/>
          </a:bodyPr>
          <a:lstStyle/>
          <a:p>
            <a:r>
              <a:rPr lang="en-US" sz="2400" dirty="0" smtClean="0"/>
              <a:t>How deep does the problem of moral luck run?</a:t>
            </a:r>
            <a:endParaRPr lang="en-US" sz="2400" dirty="0"/>
          </a:p>
        </p:txBody>
      </p:sp>
      <p:pic>
        <p:nvPicPr>
          <p:cNvPr id="6" name="Picture 5" descr="Train_Conductor.gi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3600" y="1003300"/>
            <a:ext cx="2260600" cy="1507067"/>
          </a:xfrm>
          <a:prstGeom prst="rect">
            <a:avLst/>
          </a:prstGeom>
        </p:spPr>
      </p:pic>
      <p:sp>
        <p:nvSpPr>
          <p:cNvPr id="7" name="TextBox 6"/>
          <p:cNvSpPr txBox="1"/>
          <p:nvPr/>
        </p:nvSpPr>
        <p:spPr>
          <a:xfrm>
            <a:off x="254000" y="2781300"/>
            <a:ext cx="4483100" cy="1754327"/>
          </a:xfrm>
          <a:prstGeom prst="rect">
            <a:avLst/>
          </a:prstGeom>
          <a:noFill/>
        </p:spPr>
        <p:txBody>
          <a:bodyPr wrap="square" rtlCol="0">
            <a:spAutoFit/>
          </a:bodyPr>
          <a:lstStyle/>
          <a:p>
            <a:r>
              <a:rPr lang="en-US" dirty="0" smtClean="0"/>
              <a:t>Bill is a modern day citizen of the USA.</a:t>
            </a:r>
          </a:p>
          <a:p>
            <a:r>
              <a:rPr lang="en-US" dirty="0" smtClean="0"/>
              <a:t>He has always wanted to drive trains. </a:t>
            </a:r>
            <a:endParaRPr lang="en-US" dirty="0"/>
          </a:p>
          <a:p>
            <a:r>
              <a:rPr lang="en-US" dirty="0" smtClean="0"/>
              <a:t>He gets a job driving an Amtrak passenger train. He does his job to support his family, goes home, and lives an average life otherwise.</a:t>
            </a:r>
            <a:endParaRPr lang="en-US" dirty="0"/>
          </a:p>
        </p:txBody>
      </p:sp>
      <p:pic>
        <p:nvPicPr>
          <p:cNvPr id="5" name="Picture 4" descr="Goeckel, station master at Belzec.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91300" y="1003300"/>
            <a:ext cx="1114552" cy="1503974"/>
          </a:xfrm>
          <a:prstGeom prst="rect">
            <a:avLst/>
          </a:prstGeom>
        </p:spPr>
      </p:pic>
      <p:sp>
        <p:nvSpPr>
          <p:cNvPr id="3" name="TextBox 2"/>
          <p:cNvSpPr txBox="1"/>
          <p:nvPr/>
        </p:nvSpPr>
        <p:spPr>
          <a:xfrm>
            <a:off x="5397501" y="2888734"/>
            <a:ext cx="3746500" cy="2031325"/>
          </a:xfrm>
          <a:prstGeom prst="rect">
            <a:avLst/>
          </a:prstGeom>
          <a:noFill/>
        </p:spPr>
        <p:txBody>
          <a:bodyPr wrap="square" rtlCol="0">
            <a:spAutoFit/>
          </a:bodyPr>
          <a:lstStyle/>
          <a:p>
            <a:r>
              <a:rPr lang="en-US" dirty="0" err="1" smtClean="0"/>
              <a:t>Benedikt</a:t>
            </a:r>
            <a:r>
              <a:rPr lang="en-US" dirty="0" smtClean="0"/>
              <a:t> is a citizen of Nazi Germany in the 1930s. He always wanted to drive trains. He got a job driving a Nazi supply train. He does his job to support his family, goes home, and lives an average life otherwise. </a:t>
            </a:r>
            <a:endParaRPr lang="en-US" dirty="0"/>
          </a:p>
        </p:txBody>
      </p:sp>
    </p:spTree>
    <p:extLst>
      <p:ext uri="{BB962C8B-B14F-4D97-AF65-F5344CB8AC3E}">
        <p14:creationId xmlns:p14="http://schemas.microsoft.com/office/powerpoint/2010/main" val="422724105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409700" y="213836"/>
            <a:ext cx="6644367" cy="461665"/>
          </a:xfrm>
          <a:prstGeom prst="rect">
            <a:avLst/>
          </a:prstGeom>
          <a:noFill/>
        </p:spPr>
        <p:txBody>
          <a:bodyPr wrap="none" rtlCol="0">
            <a:spAutoFit/>
          </a:bodyPr>
          <a:lstStyle/>
          <a:p>
            <a:r>
              <a:rPr lang="en-US" sz="2400" dirty="0" smtClean="0"/>
              <a:t>How deep does the problem of moral luck run?</a:t>
            </a:r>
            <a:endParaRPr lang="en-US" sz="2400" dirty="0"/>
          </a:p>
        </p:txBody>
      </p:sp>
      <p:pic>
        <p:nvPicPr>
          <p:cNvPr id="6" name="Picture 5" descr="Train_Conductor.gi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3600" y="1003300"/>
            <a:ext cx="2260600" cy="1507067"/>
          </a:xfrm>
          <a:prstGeom prst="rect">
            <a:avLst/>
          </a:prstGeom>
        </p:spPr>
      </p:pic>
      <p:sp>
        <p:nvSpPr>
          <p:cNvPr id="7" name="TextBox 6"/>
          <p:cNvSpPr txBox="1"/>
          <p:nvPr/>
        </p:nvSpPr>
        <p:spPr>
          <a:xfrm>
            <a:off x="254000" y="2781300"/>
            <a:ext cx="4483100" cy="1754327"/>
          </a:xfrm>
          <a:prstGeom prst="rect">
            <a:avLst/>
          </a:prstGeom>
          <a:noFill/>
        </p:spPr>
        <p:txBody>
          <a:bodyPr wrap="square" rtlCol="0">
            <a:spAutoFit/>
          </a:bodyPr>
          <a:lstStyle/>
          <a:p>
            <a:r>
              <a:rPr lang="en-US" dirty="0" smtClean="0"/>
              <a:t>Bill is a modern day citizen of the USA.</a:t>
            </a:r>
          </a:p>
          <a:p>
            <a:r>
              <a:rPr lang="en-US" dirty="0" smtClean="0"/>
              <a:t>He has always wanted to drive trains. </a:t>
            </a:r>
            <a:endParaRPr lang="en-US" dirty="0"/>
          </a:p>
          <a:p>
            <a:r>
              <a:rPr lang="en-US" dirty="0" smtClean="0"/>
              <a:t>He gets a job driving an Amtrak passenger train. He does his job to support his family, goes home, and lives an average life otherwise.</a:t>
            </a:r>
            <a:endParaRPr lang="en-US" dirty="0"/>
          </a:p>
        </p:txBody>
      </p:sp>
      <p:pic>
        <p:nvPicPr>
          <p:cNvPr id="5" name="Picture 4" descr="Goeckel, station master at Belzec.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91300" y="1003300"/>
            <a:ext cx="1114552" cy="1503974"/>
          </a:xfrm>
          <a:prstGeom prst="rect">
            <a:avLst/>
          </a:prstGeom>
        </p:spPr>
      </p:pic>
      <p:sp>
        <p:nvSpPr>
          <p:cNvPr id="3" name="TextBox 2"/>
          <p:cNvSpPr txBox="1"/>
          <p:nvPr/>
        </p:nvSpPr>
        <p:spPr>
          <a:xfrm>
            <a:off x="5397501" y="2888734"/>
            <a:ext cx="3746500" cy="2031325"/>
          </a:xfrm>
          <a:prstGeom prst="rect">
            <a:avLst/>
          </a:prstGeom>
          <a:noFill/>
        </p:spPr>
        <p:txBody>
          <a:bodyPr wrap="square" rtlCol="0">
            <a:spAutoFit/>
          </a:bodyPr>
          <a:lstStyle/>
          <a:p>
            <a:r>
              <a:rPr lang="en-US" dirty="0" err="1" smtClean="0"/>
              <a:t>Benedikt</a:t>
            </a:r>
            <a:r>
              <a:rPr lang="en-US" dirty="0" smtClean="0"/>
              <a:t> is a citizen of Nazi Germany in the 1930s. He always wanted to drive trains. He got a job driving a Nazi supply train. He does his job to support his family, goes home, and lives an average life otherwise. </a:t>
            </a:r>
            <a:endParaRPr lang="en-US" dirty="0"/>
          </a:p>
        </p:txBody>
      </p:sp>
      <p:sp>
        <p:nvSpPr>
          <p:cNvPr id="8" name="TextBox 7"/>
          <p:cNvSpPr txBox="1"/>
          <p:nvPr/>
        </p:nvSpPr>
        <p:spPr>
          <a:xfrm>
            <a:off x="254001" y="5658366"/>
            <a:ext cx="3416300" cy="923330"/>
          </a:xfrm>
          <a:prstGeom prst="rect">
            <a:avLst/>
          </a:prstGeom>
          <a:noFill/>
        </p:spPr>
        <p:txBody>
          <a:bodyPr wrap="square" rtlCol="0">
            <a:spAutoFit/>
          </a:bodyPr>
          <a:lstStyle/>
          <a:p>
            <a:r>
              <a:rPr lang="en-US" dirty="0" smtClean="0"/>
              <a:t>If Bill had been born in Nazi Germany, he would have done what </a:t>
            </a:r>
            <a:r>
              <a:rPr lang="en-US" dirty="0" err="1" smtClean="0"/>
              <a:t>Benedikt</a:t>
            </a:r>
            <a:r>
              <a:rPr lang="en-US" dirty="0" smtClean="0"/>
              <a:t> did. </a:t>
            </a:r>
            <a:endParaRPr lang="en-US" dirty="0"/>
          </a:p>
        </p:txBody>
      </p:sp>
      <p:sp>
        <p:nvSpPr>
          <p:cNvPr id="10" name="TextBox 9"/>
          <p:cNvSpPr txBox="1"/>
          <p:nvPr/>
        </p:nvSpPr>
        <p:spPr>
          <a:xfrm>
            <a:off x="3670301" y="5149334"/>
            <a:ext cx="1539679" cy="369332"/>
          </a:xfrm>
          <a:prstGeom prst="rect">
            <a:avLst/>
          </a:prstGeom>
          <a:noFill/>
        </p:spPr>
        <p:txBody>
          <a:bodyPr wrap="none" rtlCol="0">
            <a:spAutoFit/>
          </a:bodyPr>
          <a:lstStyle/>
          <a:p>
            <a:r>
              <a:rPr lang="en-US" b="1" dirty="0" smtClean="0"/>
              <a:t>STIPULATE:</a:t>
            </a:r>
            <a:endParaRPr lang="en-US" b="1" dirty="0"/>
          </a:p>
        </p:txBody>
      </p:sp>
    </p:spTree>
    <p:extLst>
      <p:ext uri="{BB962C8B-B14F-4D97-AF65-F5344CB8AC3E}">
        <p14:creationId xmlns:p14="http://schemas.microsoft.com/office/powerpoint/2010/main" val="126302346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409700" y="213836"/>
            <a:ext cx="6644367" cy="461665"/>
          </a:xfrm>
          <a:prstGeom prst="rect">
            <a:avLst/>
          </a:prstGeom>
          <a:noFill/>
        </p:spPr>
        <p:txBody>
          <a:bodyPr wrap="none" rtlCol="0">
            <a:spAutoFit/>
          </a:bodyPr>
          <a:lstStyle/>
          <a:p>
            <a:r>
              <a:rPr lang="en-US" sz="2400" dirty="0" smtClean="0"/>
              <a:t>How deep does the problem of moral luck run?</a:t>
            </a:r>
            <a:endParaRPr lang="en-US" sz="2400" dirty="0"/>
          </a:p>
        </p:txBody>
      </p:sp>
      <p:pic>
        <p:nvPicPr>
          <p:cNvPr id="6" name="Picture 5" descr="Train_Conductor.gi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3600" y="1003300"/>
            <a:ext cx="2260600" cy="1507067"/>
          </a:xfrm>
          <a:prstGeom prst="rect">
            <a:avLst/>
          </a:prstGeom>
        </p:spPr>
      </p:pic>
      <p:sp>
        <p:nvSpPr>
          <p:cNvPr id="7" name="TextBox 6"/>
          <p:cNvSpPr txBox="1"/>
          <p:nvPr/>
        </p:nvSpPr>
        <p:spPr>
          <a:xfrm>
            <a:off x="254000" y="2781300"/>
            <a:ext cx="4483100" cy="1754327"/>
          </a:xfrm>
          <a:prstGeom prst="rect">
            <a:avLst/>
          </a:prstGeom>
          <a:noFill/>
        </p:spPr>
        <p:txBody>
          <a:bodyPr wrap="square" rtlCol="0">
            <a:spAutoFit/>
          </a:bodyPr>
          <a:lstStyle/>
          <a:p>
            <a:r>
              <a:rPr lang="en-US" dirty="0" smtClean="0"/>
              <a:t>Bill is a modern day citizen of the USA.</a:t>
            </a:r>
          </a:p>
          <a:p>
            <a:r>
              <a:rPr lang="en-US" dirty="0" smtClean="0"/>
              <a:t>He has always wanted to drive trains. </a:t>
            </a:r>
            <a:endParaRPr lang="en-US" dirty="0"/>
          </a:p>
          <a:p>
            <a:r>
              <a:rPr lang="en-US" dirty="0" smtClean="0"/>
              <a:t>He gets a job driving an Amtrak passenger train. He does his job to support his family, goes home, and lives an average life otherwise.</a:t>
            </a:r>
            <a:endParaRPr lang="en-US" dirty="0"/>
          </a:p>
        </p:txBody>
      </p:sp>
      <p:pic>
        <p:nvPicPr>
          <p:cNvPr id="5" name="Picture 4" descr="Goeckel, station master at Belzec.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91300" y="1003300"/>
            <a:ext cx="1114552" cy="1503974"/>
          </a:xfrm>
          <a:prstGeom prst="rect">
            <a:avLst/>
          </a:prstGeom>
        </p:spPr>
      </p:pic>
      <p:sp>
        <p:nvSpPr>
          <p:cNvPr id="3" name="TextBox 2"/>
          <p:cNvSpPr txBox="1"/>
          <p:nvPr/>
        </p:nvSpPr>
        <p:spPr>
          <a:xfrm>
            <a:off x="5397501" y="2888734"/>
            <a:ext cx="3746500" cy="2031325"/>
          </a:xfrm>
          <a:prstGeom prst="rect">
            <a:avLst/>
          </a:prstGeom>
          <a:noFill/>
        </p:spPr>
        <p:txBody>
          <a:bodyPr wrap="square" rtlCol="0">
            <a:spAutoFit/>
          </a:bodyPr>
          <a:lstStyle/>
          <a:p>
            <a:r>
              <a:rPr lang="en-US" dirty="0" err="1" smtClean="0"/>
              <a:t>Benedikt</a:t>
            </a:r>
            <a:r>
              <a:rPr lang="en-US" dirty="0" smtClean="0"/>
              <a:t> is a citizen of Nazi Germany in the 1930s. He always wanted to drive trains. He got a job driving a Nazi supply train. He does his job to support his family, goes home, and lives an average life otherwise. </a:t>
            </a:r>
            <a:endParaRPr lang="en-US" dirty="0"/>
          </a:p>
        </p:txBody>
      </p:sp>
      <p:sp>
        <p:nvSpPr>
          <p:cNvPr id="2" name="TextBox 1"/>
          <p:cNvSpPr txBox="1"/>
          <p:nvPr/>
        </p:nvSpPr>
        <p:spPr>
          <a:xfrm>
            <a:off x="3670301" y="5149334"/>
            <a:ext cx="1539679" cy="369332"/>
          </a:xfrm>
          <a:prstGeom prst="rect">
            <a:avLst/>
          </a:prstGeom>
          <a:noFill/>
        </p:spPr>
        <p:txBody>
          <a:bodyPr wrap="none" rtlCol="0">
            <a:spAutoFit/>
          </a:bodyPr>
          <a:lstStyle/>
          <a:p>
            <a:r>
              <a:rPr lang="en-US" b="1" dirty="0" smtClean="0"/>
              <a:t>STIPULATE:</a:t>
            </a:r>
            <a:endParaRPr lang="en-US" b="1" dirty="0"/>
          </a:p>
        </p:txBody>
      </p:sp>
      <p:sp>
        <p:nvSpPr>
          <p:cNvPr id="8" name="TextBox 7"/>
          <p:cNvSpPr txBox="1"/>
          <p:nvPr/>
        </p:nvSpPr>
        <p:spPr>
          <a:xfrm>
            <a:off x="254001" y="5658366"/>
            <a:ext cx="3416300" cy="923330"/>
          </a:xfrm>
          <a:prstGeom prst="rect">
            <a:avLst/>
          </a:prstGeom>
          <a:noFill/>
        </p:spPr>
        <p:txBody>
          <a:bodyPr wrap="square" rtlCol="0">
            <a:spAutoFit/>
          </a:bodyPr>
          <a:lstStyle/>
          <a:p>
            <a:r>
              <a:rPr lang="en-US" dirty="0" smtClean="0"/>
              <a:t>If Bill had been born in Nazi Germany, he would have done what </a:t>
            </a:r>
            <a:r>
              <a:rPr lang="en-US" dirty="0" err="1" smtClean="0"/>
              <a:t>Benedikt</a:t>
            </a:r>
            <a:r>
              <a:rPr lang="en-US" dirty="0" smtClean="0"/>
              <a:t> did. </a:t>
            </a:r>
            <a:endParaRPr lang="en-US" dirty="0"/>
          </a:p>
        </p:txBody>
      </p:sp>
      <p:sp>
        <p:nvSpPr>
          <p:cNvPr id="9" name="TextBox 8"/>
          <p:cNvSpPr txBox="1"/>
          <p:nvPr/>
        </p:nvSpPr>
        <p:spPr>
          <a:xfrm>
            <a:off x="5397501" y="5658366"/>
            <a:ext cx="3416300" cy="923330"/>
          </a:xfrm>
          <a:prstGeom prst="rect">
            <a:avLst/>
          </a:prstGeom>
          <a:noFill/>
        </p:spPr>
        <p:txBody>
          <a:bodyPr wrap="square" rtlCol="0">
            <a:spAutoFit/>
          </a:bodyPr>
          <a:lstStyle/>
          <a:p>
            <a:r>
              <a:rPr lang="en-US" dirty="0" smtClean="0"/>
              <a:t>If </a:t>
            </a:r>
            <a:r>
              <a:rPr lang="en-US" dirty="0" err="1" smtClean="0"/>
              <a:t>Benedikt</a:t>
            </a:r>
            <a:r>
              <a:rPr lang="en-US" dirty="0" smtClean="0"/>
              <a:t> had been born in contemporary USA, he would have done with Bill did. </a:t>
            </a:r>
            <a:endParaRPr lang="en-US" dirty="0"/>
          </a:p>
        </p:txBody>
      </p:sp>
    </p:spTree>
    <p:extLst>
      <p:ext uri="{BB962C8B-B14F-4D97-AF65-F5344CB8AC3E}">
        <p14:creationId xmlns:p14="http://schemas.microsoft.com/office/powerpoint/2010/main" val="177428361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01698" y="2293468"/>
            <a:ext cx="415498" cy="4247317"/>
          </a:xfrm>
          <a:prstGeom prst="rect">
            <a:avLst/>
          </a:prstGeom>
          <a:noFill/>
        </p:spPr>
        <p:txBody>
          <a:bodyPr wrap="none" rtlCol="0">
            <a:spAutoFit/>
          </a:bodyPr>
          <a:lstStyle/>
          <a:p>
            <a:r>
              <a:rPr lang="en-US" dirty="0" smtClean="0"/>
              <a:t>B</a:t>
            </a:r>
            <a:br>
              <a:rPr lang="en-US" dirty="0" smtClean="0"/>
            </a:br>
            <a:r>
              <a:rPr lang="en-US" dirty="0" smtClean="0"/>
              <a:t>L</a:t>
            </a:r>
            <a:br>
              <a:rPr lang="en-US" dirty="0" smtClean="0"/>
            </a:br>
            <a:r>
              <a:rPr lang="en-US" dirty="0" smtClean="0"/>
              <a:t>A</a:t>
            </a:r>
            <a:br>
              <a:rPr lang="en-US" dirty="0" smtClean="0"/>
            </a:br>
            <a:r>
              <a:rPr lang="en-US" dirty="0" smtClean="0"/>
              <a:t>M</a:t>
            </a:r>
            <a:br>
              <a:rPr lang="en-US" dirty="0" smtClean="0"/>
            </a:br>
            <a:r>
              <a:rPr lang="en-US" dirty="0" smtClean="0"/>
              <a:t>E</a:t>
            </a:r>
            <a:br>
              <a:rPr lang="en-US" dirty="0" smtClean="0"/>
            </a:br>
            <a:r>
              <a:rPr lang="en-US" dirty="0" smtClean="0"/>
              <a:t>W</a:t>
            </a:r>
            <a:br>
              <a:rPr lang="en-US" dirty="0" smtClean="0"/>
            </a:br>
            <a:r>
              <a:rPr lang="en-US" dirty="0" smtClean="0"/>
              <a:t>O</a:t>
            </a:r>
            <a:br>
              <a:rPr lang="en-US" dirty="0" smtClean="0"/>
            </a:br>
            <a:r>
              <a:rPr lang="en-US" dirty="0" smtClean="0"/>
              <a:t>R</a:t>
            </a:r>
            <a:br>
              <a:rPr lang="en-US" dirty="0" smtClean="0"/>
            </a:br>
            <a:r>
              <a:rPr lang="en-US" dirty="0" smtClean="0"/>
              <a:t>T</a:t>
            </a:r>
            <a:br>
              <a:rPr lang="en-US" dirty="0" smtClean="0"/>
            </a:br>
            <a:r>
              <a:rPr lang="en-US" dirty="0" smtClean="0"/>
              <a:t>H</a:t>
            </a:r>
            <a:br>
              <a:rPr lang="en-US" dirty="0" smtClean="0"/>
            </a:br>
            <a:r>
              <a:rPr lang="en-US" dirty="0" smtClean="0"/>
              <a:t>I</a:t>
            </a:r>
            <a:br>
              <a:rPr lang="en-US" dirty="0" smtClean="0"/>
            </a:br>
            <a:r>
              <a:rPr lang="en-US" dirty="0" smtClean="0"/>
              <a:t>N</a:t>
            </a:r>
            <a:br>
              <a:rPr lang="en-US" dirty="0" smtClean="0"/>
            </a:br>
            <a:r>
              <a:rPr lang="en-US" dirty="0" smtClean="0"/>
              <a:t>E</a:t>
            </a:r>
            <a:br>
              <a:rPr lang="en-US" dirty="0" smtClean="0"/>
            </a:br>
            <a:r>
              <a:rPr lang="en-US" dirty="0" smtClean="0"/>
              <a:t>S</a:t>
            </a:r>
            <a:br>
              <a:rPr lang="en-US" dirty="0" smtClean="0"/>
            </a:br>
            <a:r>
              <a:rPr lang="en-US" dirty="0" smtClean="0"/>
              <a:t>S</a:t>
            </a:r>
            <a:endParaRPr lang="en-US" dirty="0"/>
          </a:p>
        </p:txBody>
      </p:sp>
      <p:cxnSp>
        <p:nvCxnSpPr>
          <p:cNvPr id="7" name="Straight Arrow Connector 6"/>
          <p:cNvCxnSpPr/>
          <p:nvPr/>
        </p:nvCxnSpPr>
        <p:spPr>
          <a:xfrm flipV="1">
            <a:off x="4446894" y="1282700"/>
            <a:ext cx="0" cy="101076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190500" y="1079500"/>
            <a:ext cx="8839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190500" y="6731000"/>
            <a:ext cx="8839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a:off x="190500" y="1079500"/>
            <a:ext cx="0" cy="56515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9029700" y="1079500"/>
            <a:ext cx="0" cy="5651500"/>
          </a:xfrm>
          <a:prstGeom prst="line">
            <a:avLst/>
          </a:prstGeom>
        </p:spPr>
        <p:style>
          <a:lnRef idx="2">
            <a:schemeClr val="accent1"/>
          </a:lnRef>
          <a:fillRef idx="0">
            <a:schemeClr val="accent1"/>
          </a:fillRef>
          <a:effectRef idx="1">
            <a:schemeClr val="accent1"/>
          </a:effectRef>
          <a:fontRef idx="minor">
            <a:schemeClr val="tx1"/>
          </a:fontRef>
        </p:style>
      </p:cxnSp>
      <p:sp>
        <p:nvSpPr>
          <p:cNvPr id="8" name="Rounded Rectangle 7"/>
          <p:cNvSpPr/>
          <p:nvPr/>
        </p:nvSpPr>
        <p:spPr>
          <a:xfrm>
            <a:off x="1917700" y="4394200"/>
            <a:ext cx="571500" cy="3175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9" name="Rounded Rectangle 18"/>
          <p:cNvSpPr/>
          <p:nvPr/>
        </p:nvSpPr>
        <p:spPr>
          <a:xfrm>
            <a:off x="6520575" y="1816100"/>
            <a:ext cx="571500" cy="28956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pic>
        <p:nvPicPr>
          <p:cNvPr id="15" name="Picture 14" descr="Train_Conductor.gi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93800" y="4876800"/>
            <a:ext cx="2260600" cy="1507067"/>
          </a:xfrm>
          <a:prstGeom prst="rect">
            <a:avLst/>
          </a:prstGeom>
        </p:spPr>
      </p:pic>
      <p:pic>
        <p:nvPicPr>
          <p:cNvPr id="20" name="Picture 19" descr="Goeckel, station master at Belzec.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49049" y="4879893"/>
            <a:ext cx="1114552" cy="1503974"/>
          </a:xfrm>
          <a:prstGeom prst="rect">
            <a:avLst/>
          </a:prstGeom>
        </p:spPr>
      </p:pic>
      <p:sp>
        <p:nvSpPr>
          <p:cNvPr id="4" name="TextBox 3"/>
          <p:cNvSpPr txBox="1"/>
          <p:nvPr/>
        </p:nvSpPr>
        <p:spPr>
          <a:xfrm>
            <a:off x="511926" y="303768"/>
            <a:ext cx="6294399" cy="369332"/>
          </a:xfrm>
          <a:prstGeom prst="rect">
            <a:avLst/>
          </a:prstGeom>
          <a:noFill/>
        </p:spPr>
        <p:txBody>
          <a:bodyPr wrap="none" rtlCol="0">
            <a:spAutoFit/>
          </a:bodyPr>
          <a:lstStyle/>
          <a:p>
            <a:r>
              <a:rPr lang="en-US" dirty="0" smtClean="0"/>
              <a:t>Here is how we do, as a matter of fact, seem to assign blame:</a:t>
            </a:r>
            <a:endParaRPr lang="en-US" dirty="0"/>
          </a:p>
        </p:txBody>
      </p:sp>
      <p:sp>
        <p:nvSpPr>
          <p:cNvPr id="9" name="TextBox 8"/>
          <p:cNvSpPr txBox="1"/>
          <p:nvPr/>
        </p:nvSpPr>
        <p:spPr>
          <a:xfrm>
            <a:off x="914400" y="3620532"/>
            <a:ext cx="2959727" cy="369332"/>
          </a:xfrm>
          <a:prstGeom prst="rect">
            <a:avLst/>
          </a:prstGeom>
          <a:noFill/>
        </p:spPr>
        <p:txBody>
          <a:bodyPr wrap="none" rtlCol="0">
            <a:spAutoFit/>
          </a:bodyPr>
          <a:lstStyle/>
          <a:p>
            <a:r>
              <a:rPr lang="en-US" dirty="0" smtClean="0"/>
              <a:t>Not blameworthy of much. </a:t>
            </a:r>
            <a:endParaRPr lang="en-US" dirty="0"/>
          </a:p>
        </p:txBody>
      </p:sp>
      <p:sp>
        <p:nvSpPr>
          <p:cNvPr id="21" name="TextBox 20"/>
          <p:cNvSpPr txBox="1"/>
          <p:nvPr/>
        </p:nvSpPr>
        <p:spPr>
          <a:xfrm>
            <a:off x="7092075" y="2808262"/>
            <a:ext cx="2216900" cy="923330"/>
          </a:xfrm>
          <a:prstGeom prst="rect">
            <a:avLst/>
          </a:prstGeom>
          <a:noFill/>
        </p:spPr>
        <p:txBody>
          <a:bodyPr wrap="square" rtlCol="0">
            <a:spAutoFit/>
          </a:bodyPr>
          <a:lstStyle/>
          <a:p>
            <a:r>
              <a:rPr lang="en-US" dirty="0" smtClean="0"/>
              <a:t>Blameworthy for assisting Nazi regime</a:t>
            </a:r>
            <a:endParaRPr lang="en-US" dirty="0"/>
          </a:p>
        </p:txBody>
      </p:sp>
    </p:spTree>
    <p:extLst>
      <p:ext uri="{BB962C8B-B14F-4D97-AF65-F5344CB8AC3E}">
        <p14:creationId xmlns:p14="http://schemas.microsoft.com/office/powerpoint/2010/main" val="138973307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27100" y="457200"/>
            <a:ext cx="7553157" cy="369332"/>
          </a:xfrm>
          <a:prstGeom prst="rect">
            <a:avLst/>
          </a:prstGeom>
          <a:noFill/>
        </p:spPr>
        <p:txBody>
          <a:bodyPr wrap="none" rtlCol="0">
            <a:spAutoFit/>
          </a:bodyPr>
          <a:lstStyle/>
          <a:p>
            <a:r>
              <a:rPr lang="en-US" dirty="0" smtClean="0"/>
              <a:t>But don’t Bill and </a:t>
            </a:r>
            <a:r>
              <a:rPr lang="en-US" dirty="0" err="1" smtClean="0"/>
              <a:t>Benedikt</a:t>
            </a:r>
            <a:r>
              <a:rPr lang="en-US" dirty="0"/>
              <a:t> </a:t>
            </a:r>
            <a:r>
              <a:rPr lang="en-US" dirty="0" smtClean="0"/>
              <a:t>only differ in facts outside of their control??? </a:t>
            </a:r>
            <a:endParaRPr lang="en-US" dirty="0"/>
          </a:p>
        </p:txBody>
      </p:sp>
    </p:spTree>
    <p:extLst>
      <p:ext uri="{BB962C8B-B14F-4D97-AF65-F5344CB8AC3E}">
        <p14:creationId xmlns:p14="http://schemas.microsoft.com/office/powerpoint/2010/main" val="120189621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27101" y="457200"/>
            <a:ext cx="7950200" cy="2308324"/>
          </a:xfrm>
          <a:prstGeom prst="rect">
            <a:avLst/>
          </a:prstGeom>
          <a:noFill/>
        </p:spPr>
        <p:txBody>
          <a:bodyPr wrap="square" rtlCol="0">
            <a:spAutoFit/>
          </a:bodyPr>
          <a:lstStyle/>
          <a:p>
            <a:r>
              <a:rPr lang="en-US" dirty="0" smtClean="0"/>
              <a:t>But don’t Bill and </a:t>
            </a:r>
            <a:r>
              <a:rPr lang="en-US" dirty="0" err="1" smtClean="0"/>
              <a:t>Benedikt</a:t>
            </a:r>
            <a:r>
              <a:rPr lang="en-US" dirty="0"/>
              <a:t> </a:t>
            </a:r>
            <a:r>
              <a:rPr lang="en-US" dirty="0" smtClean="0"/>
              <a:t>only differ in facts outside of their control???</a:t>
            </a:r>
          </a:p>
          <a:p>
            <a:endParaRPr lang="en-US" dirty="0"/>
          </a:p>
          <a:p>
            <a:r>
              <a:rPr lang="en-US" dirty="0" smtClean="0"/>
              <a:t>It wasn’t in Bill’s control that he was born into contemporary USA. </a:t>
            </a:r>
          </a:p>
          <a:p>
            <a:endParaRPr lang="en-US" dirty="0"/>
          </a:p>
          <a:p>
            <a:r>
              <a:rPr lang="en-US" dirty="0" smtClean="0"/>
              <a:t>It wasn’t in </a:t>
            </a:r>
            <a:r>
              <a:rPr lang="en-US" dirty="0" err="1" smtClean="0"/>
              <a:t>Benedikt’s</a:t>
            </a:r>
            <a:r>
              <a:rPr lang="en-US" dirty="0" smtClean="0"/>
              <a:t> control that he was born into Nazi Germany. </a:t>
            </a:r>
          </a:p>
          <a:p>
            <a:endParaRPr lang="en-US" dirty="0"/>
          </a:p>
          <a:p>
            <a:r>
              <a:rPr lang="en-US" dirty="0" smtClean="0"/>
              <a:t>They would </a:t>
            </a:r>
            <a:r>
              <a:rPr lang="en-US" i="1" dirty="0" smtClean="0"/>
              <a:t>both</a:t>
            </a:r>
            <a:r>
              <a:rPr lang="en-US" dirty="0" smtClean="0"/>
              <a:t> have performed the same actions if they were in each others circumstances, by stipulation. </a:t>
            </a:r>
            <a:endParaRPr lang="en-US" dirty="0"/>
          </a:p>
        </p:txBody>
      </p:sp>
    </p:spTree>
    <p:extLst>
      <p:ext uri="{BB962C8B-B14F-4D97-AF65-F5344CB8AC3E}">
        <p14:creationId xmlns:p14="http://schemas.microsoft.com/office/powerpoint/2010/main" val="16844250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96900" y="419100"/>
            <a:ext cx="8026400" cy="923330"/>
          </a:xfrm>
          <a:prstGeom prst="rect">
            <a:avLst/>
          </a:prstGeom>
          <a:noFill/>
        </p:spPr>
        <p:txBody>
          <a:bodyPr wrap="square" rtlCol="0">
            <a:spAutoFit/>
          </a:bodyPr>
          <a:lstStyle/>
          <a:p>
            <a:r>
              <a:rPr lang="en-US" dirty="0" smtClean="0"/>
              <a:t>This is the side of morality that we will discuss today: our evaluations of people (</a:t>
            </a:r>
            <a:r>
              <a:rPr lang="en-US" i="1" dirty="0" smtClean="0"/>
              <a:t>agents</a:t>
            </a:r>
            <a:r>
              <a:rPr lang="en-US" dirty="0" smtClean="0"/>
              <a:t>) as praiseworthy or blameworthy for their actions. This is sometimes called the topic of </a:t>
            </a:r>
            <a:r>
              <a:rPr lang="en-US" dirty="0" smtClean="0">
                <a:solidFill>
                  <a:srgbClr val="FF0000"/>
                </a:solidFill>
              </a:rPr>
              <a:t>moral responsibility</a:t>
            </a:r>
            <a:r>
              <a:rPr lang="en-US" dirty="0" smtClean="0"/>
              <a:t>.</a:t>
            </a:r>
            <a:endParaRPr lang="en-US" dirty="0"/>
          </a:p>
        </p:txBody>
      </p:sp>
    </p:spTree>
    <p:extLst>
      <p:ext uri="{BB962C8B-B14F-4D97-AF65-F5344CB8AC3E}">
        <p14:creationId xmlns:p14="http://schemas.microsoft.com/office/powerpoint/2010/main" val="144651726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27101" y="457200"/>
            <a:ext cx="7950200" cy="2308324"/>
          </a:xfrm>
          <a:prstGeom prst="rect">
            <a:avLst/>
          </a:prstGeom>
          <a:noFill/>
        </p:spPr>
        <p:txBody>
          <a:bodyPr wrap="square" rtlCol="0">
            <a:spAutoFit/>
          </a:bodyPr>
          <a:lstStyle/>
          <a:p>
            <a:r>
              <a:rPr lang="en-US" dirty="0" smtClean="0"/>
              <a:t>But don’t Bill and </a:t>
            </a:r>
            <a:r>
              <a:rPr lang="en-US" dirty="0" err="1" smtClean="0"/>
              <a:t>Benedikt</a:t>
            </a:r>
            <a:r>
              <a:rPr lang="en-US" dirty="0"/>
              <a:t> </a:t>
            </a:r>
            <a:r>
              <a:rPr lang="en-US" dirty="0" smtClean="0"/>
              <a:t>only differ in facts outside of their control???</a:t>
            </a:r>
          </a:p>
          <a:p>
            <a:endParaRPr lang="en-US" dirty="0"/>
          </a:p>
          <a:p>
            <a:r>
              <a:rPr lang="en-US" dirty="0" smtClean="0"/>
              <a:t>It wasn’t in Bill’s control that he was born into contemporary USA. </a:t>
            </a:r>
          </a:p>
          <a:p>
            <a:endParaRPr lang="en-US" dirty="0"/>
          </a:p>
          <a:p>
            <a:r>
              <a:rPr lang="en-US" dirty="0" smtClean="0"/>
              <a:t>It wasn’t in </a:t>
            </a:r>
            <a:r>
              <a:rPr lang="en-US" dirty="0" err="1" smtClean="0"/>
              <a:t>Benedikt’s</a:t>
            </a:r>
            <a:r>
              <a:rPr lang="en-US" dirty="0" smtClean="0"/>
              <a:t> control that he was born into Nazi Germany. </a:t>
            </a:r>
          </a:p>
          <a:p>
            <a:endParaRPr lang="en-US" dirty="0"/>
          </a:p>
          <a:p>
            <a:r>
              <a:rPr lang="en-US" dirty="0" smtClean="0"/>
              <a:t>They would </a:t>
            </a:r>
            <a:r>
              <a:rPr lang="en-US" i="1" dirty="0" smtClean="0"/>
              <a:t>both</a:t>
            </a:r>
            <a:r>
              <a:rPr lang="en-US" dirty="0" smtClean="0"/>
              <a:t> have performed the same actions if they were in each others circumstances, by stipulation. </a:t>
            </a:r>
            <a:endParaRPr lang="en-US" dirty="0"/>
          </a:p>
        </p:txBody>
      </p:sp>
      <p:sp>
        <p:nvSpPr>
          <p:cNvPr id="2" name="TextBox 1"/>
          <p:cNvSpPr txBox="1"/>
          <p:nvPr/>
        </p:nvSpPr>
        <p:spPr>
          <a:xfrm>
            <a:off x="393700" y="4193232"/>
            <a:ext cx="2620579" cy="461665"/>
          </a:xfrm>
          <a:prstGeom prst="rect">
            <a:avLst/>
          </a:prstGeom>
          <a:noFill/>
        </p:spPr>
        <p:txBody>
          <a:bodyPr wrap="none" rtlCol="0">
            <a:spAutoFit/>
          </a:bodyPr>
          <a:lstStyle/>
          <a:p>
            <a:r>
              <a:rPr lang="en-US" sz="2400" b="1" dirty="0" smtClean="0"/>
              <a:t>Control Principle </a:t>
            </a:r>
            <a:endParaRPr lang="en-US" sz="2400" b="1" dirty="0"/>
          </a:p>
        </p:txBody>
      </p:sp>
      <p:cxnSp>
        <p:nvCxnSpPr>
          <p:cNvPr id="5" name="Straight Arrow Connector 4"/>
          <p:cNvCxnSpPr/>
          <p:nvPr/>
        </p:nvCxnSpPr>
        <p:spPr>
          <a:xfrm>
            <a:off x="3077779" y="4483100"/>
            <a:ext cx="1214821"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4445898" y="4129157"/>
            <a:ext cx="4431403" cy="707886"/>
          </a:xfrm>
          <a:prstGeom prst="rect">
            <a:avLst/>
          </a:prstGeom>
          <a:noFill/>
        </p:spPr>
        <p:txBody>
          <a:bodyPr wrap="square" rtlCol="0">
            <a:spAutoFit/>
          </a:bodyPr>
          <a:lstStyle/>
          <a:p>
            <a:r>
              <a:rPr lang="en-US" sz="2000" b="1" dirty="0" smtClean="0"/>
              <a:t>Bill and </a:t>
            </a:r>
            <a:r>
              <a:rPr lang="en-US" sz="2000" b="1" dirty="0" err="1" smtClean="0"/>
              <a:t>Benedikt</a:t>
            </a:r>
            <a:r>
              <a:rPr lang="en-US" sz="2000" b="1" dirty="0" smtClean="0"/>
              <a:t> are equally blameworthy.</a:t>
            </a:r>
            <a:endParaRPr lang="en-US" sz="2000" b="1" dirty="0"/>
          </a:p>
        </p:txBody>
      </p:sp>
    </p:spTree>
    <p:extLst>
      <p:ext uri="{BB962C8B-B14F-4D97-AF65-F5344CB8AC3E}">
        <p14:creationId xmlns:p14="http://schemas.microsoft.com/office/powerpoint/2010/main" val="24001931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01698" y="2293468"/>
            <a:ext cx="415498" cy="4247317"/>
          </a:xfrm>
          <a:prstGeom prst="rect">
            <a:avLst/>
          </a:prstGeom>
          <a:noFill/>
        </p:spPr>
        <p:txBody>
          <a:bodyPr wrap="none" rtlCol="0">
            <a:spAutoFit/>
          </a:bodyPr>
          <a:lstStyle/>
          <a:p>
            <a:r>
              <a:rPr lang="en-US" dirty="0" smtClean="0"/>
              <a:t>B</a:t>
            </a:r>
            <a:br>
              <a:rPr lang="en-US" dirty="0" smtClean="0"/>
            </a:br>
            <a:r>
              <a:rPr lang="en-US" dirty="0" smtClean="0"/>
              <a:t>L</a:t>
            </a:r>
            <a:br>
              <a:rPr lang="en-US" dirty="0" smtClean="0"/>
            </a:br>
            <a:r>
              <a:rPr lang="en-US" dirty="0" smtClean="0"/>
              <a:t>A</a:t>
            </a:r>
            <a:br>
              <a:rPr lang="en-US" dirty="0" smtClean="0"/>
            </a:br>
            <a:r>
              <a:rPr lang="en-US" dirty="0" smtClean="0"/>
              <a:t>M</a:t>
            </a:r>
            <a:br>
              <a:rPr lang="en-US" dirty="0" smtClean="0"/>
            </a:br>
            <a:r>
              <a:rPr lang="en-US" dirty="0" smtClean="0"/>
              <a:t>E</a:t>
            </a:r>
            <a:br>
              <a:rPr lang="en-US" dirty="0" smtClean="0"/>
            </a:br>
            <a:r>
              <a:rPr lang="en-US" dirty="0" smtClean="0"/>
              <a:t>W</a:t>
            </a:r>
            <a:br>
              <a:rPr lang="en-US" dirty="0" smtClean="0"/>
            </a:br>
            <a:r>
              <a:rPr lang="en-US" dirty="0" smtClean="0"/>
              <a:t>O</a:t>
            </a:r>
            <a:br>
              <a:rPr lang="en-US" dirty="0" smtClean="0"/>
            </a:br>
            <a:r>
              <a:rPr lang="en-US" dirty="0" smtClean="0"/>
              <a:t>R</a:t>
            </a:r>
            <a:br>
              <a:rPr lang="en-US" dirty="0" smtClean="0"/>
            </a:br>
            <a:r>
              <a:rPr lang="en-US" dirty="0" smtClean="0"/>
              <a:t>T</a:t>
            </a:r>
            <a:br>
              <a:rPr lang="en-US" dirty="0" smtClean="0"/>
            </a:br>
            <a:r>
              <a:rPr lang="en-US" dirty="0" smtClean="0"/>
              <a:t>H</a:t>
            </a:r>
            <a:br>
              <a:rPr lang="en-US" dirty="0" smtClean="0"/>
            </a:br>
            <a:r>
              <a:rPr lang="en-US" dirty="0" smtClean="0"/>
              <a:t>I</a:t>
            </a:r>
            <a:br>
              <a:rPr lang="en-US" dirty="0" smtClean="0"/>
            </a:br>
            <a:r>
              <a:rPr lang="en-US" dirty="0" smtClean="0"/>
              <a:t>N</a:t>
            </a:r>
            <a:br>
              <a:rPr lang="en-US" dirty="0" smtClean="0"/>
            </a:br>
            <a:r>
              <a:rPr lang="en-US" dirty="0" smtClean="0"/>
              <a:t>E</a:t>
            </a:r>
            <a:br>
              <a:rPr lang="en-US" dirty="0" smtClean="0"/>
            </a:br>
            <a:r>
              <a:rPr lang="en-US" dirty="0" smtClean="0"/>
              <a:t>S</a:t>
            </a:r>
            <a:br>
              <a:rPr lang="en-US" dirty="0" smtClean="0"/>
            </a:br>
            <a:r>
              <a:rPr lang="en-US" dirty="0" smtClean="0"/>
              <a:t>S</a:t>
            </a:r>
            <a:endParaRPr lang="en-US" dirty="0"/>
          </a:p>
        </p:txBody>
      </p:sp>
      <p:cxnSp>
        <p:nvCxnSpPr>
          <p:cNvPr id="7" name="Straight Arrow Connector 6"/>
          <p:cNvCxnSpPr/>
          <p:nvPr/>
        </p:nvCxnSpPr>
        <p:spPr>
          <a:xfrm flipV="1">
            <a:off x="4446894" y="1282700"/>
            <a:ext cx="0" cy="101076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190500" y="1079500"/>
            <a:ext cx="8839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190500" y="6731000"/>
            <a:ext cx="8839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a:off x="190500" y="1079500"/>
            <a:ext cx="0" cy="56515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9029700" y="1079500"/>
            <a:ext cx="0" cy="5651500"/>
          </a:xfrm>
          <a:prstGeom prst="line">
            <a:avLst/>
          </a:prstGeom>
        </p:spPr>
        <p:style>
          <a:lnRef idx="2">
            <a:schemeClr val="accent1"/>
          </a:lnRef>
          <a:fillRef idx="0">
            <a:schemeClr val="accent1"/>
          </a:fillRef>
          <a:effectRef idx="1">
            <a:schemeClr val="accent1"/>
          </a:effectRef>
          <a:fontRef idx="minor">
            <a:schemeClr val="tx1"/>
          </a:fontRef>
        </p:style>
      </p:cxnSp>
      <p:sp>
        <p:nvSpPr>
          <p:cNvPr id="8" name="Rounded Rectangle 7"/>
          <p:cNvSpPr/>
          <p:nvPr/>
        </p:nvSpPr>
        <p:spPr>
          <a:xfrm>
            <a:off x="1193800" y="1816100"/>
            <a:ext cx="571500" cy="28956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9" name="Rounded Rectangle 18"/>
          <p:cNvSpPr/>
          <p:nvPr/>
        </p:nvSpPr>
        <p:spPr>
          <a:xfrm>
            <a:off x="5677549" y="1816100"/>
            <a:ext cx="571500" cy="28956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pic>
        <p:nvPicPr>
          <p:cNvPr id="15" name="Picture 14" descr="Train_Conductor.gi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93800" y="4876800"/>
            <a:ext cx="2260600" cy="1507067"/>
          </a:xfrm>
          <a:prstGeom prst="rect">
            <a:avLst/>
          </a:prstGeom>
        </p:spPr>
      </p:pic>
      <p:pic>
        <p:nvPicPr>
          <p:cNvPr id="20" name="Picture 19" descr="Goeckel, station master at Belzec.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49049" y="4879893"/>
            <a:ext cx="1114552" cy="1503974"/>
          </a:xfrm>
          <a:prstGeom prst="rect">
            <a:avLst/>
          </a:prstGeom>
        </p:spPr>
      </p:pic>
      <p:sp>
        <p:nvSpPr>
          <p:cNvPr id="17" name="Rounded Rectangle 16"/>
          <p:cNvSpPr/>
          <p:nvPr/>
        </p:nvSpPr>
        <p:spPr>
          <a:xfrm>
            <a:off x="2159000" y="3060700"/>
            <a:ext cx="571500" cy="1651000"/>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18" name="Rounded Rectangle 17"/>
          <p:cNvSpPr/>
          <p:nvPr/>
        </p:nvSpPr>
        <p:spPr>
          <a:xfrm>
            <a:off x="3168650" y="4343400"/>
            <a:ext cx="571500" cy="368300"/>
          </a:xfrm>
          <a:prstGeom prst="round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
        <p:nvSpPr>
          <p:cNvPr id="22" name="Rounded Rectangle 21"/>
          <p:cNvSpPr/>
          <p:nvPr/>
        </p:nvSpPr>
        <p:spPr>
          <a:xfrm>
            <a:off x="7861300" y="4343400"/>
            <a:ext cx="571500" cy="368300"/>
          </a:xfrm>
          <a:prstGeom prst="round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
        <p:nvSpPr>
          <p:cNvPr id="23" name="Rounded Rectangle 22"/>
          <p:cNvSpPr/>
          <p:nvPr/>
        </p:nvSpPr>
        <p:spPr>
          <a:xfrm>
            <a:off x="6792101" y="3060700"/>
            <a:ext cx="571500" cy="1651000"/>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5" name="TextBox 4"/>
          <p:cNvSpPr txBox="1"/>
          <p:nvPr/>
        </p:nvSpPr>
        <p:spPr>
          <a:xfrm>
            <a:off x="0" y="107434"/>
            <a:ext cx="9258026" cy="369332"/>
          </a:xfrm>
          <a:prstGeom prst="rect">
            <a:avLst/>
          </a:prstGeom>
          <a:noFill/>
        </p:spPr>
        <p:txBody>
          <a:bodyPr wrap="none" rtlCol="0">
            <a:spAutoFit/>
          </a:bodyPr>
          <a:lstStyle/>
          <a:p>
            <a:r>
              <a:rPr lang="en-US" dirty="0" smtClean="0"/>
              <a:t>Are they both </a:t>
            </a:r>
            <a:r>
              <a:rPr lang="en-US" b="1" dirty="0" smtClean="0">
                <a:solidFill>
                  <a:schemeClr val="accent2"/>
                </a:solidFill>
              </a:rPr>
              <a:t>very blameworthy</a:t>
            </a:r>
            <a:r>
              <a:rPr lang="en-US" dirty="0" smtClean="0"/>
              <a:t>? Both </a:t>
            </a:r>
            <a:r>
              <a:rPr lang="en-US" b="1" dirty="0" smtClean="0">
                <a:solidFill>
                  <a:schemeClr val="accent3"/>
                </a:solidFill>
              </a:rPr>
              <a:t>sort of blameworthy</a:t>
            </a:r>
            <a:r>
              <a:rPr lang="en-US" dirty="0" smtClean="0"/>
              <a:t>? Both</a:t>
            </a:r>
            <a:r>
              <a:rPr lang="en-US" dirty="0" smtClean="0">
                <a:solidFill>
                  <a:schemeClr val="accent5"/>
                </a:solidFill>
              </a:rPr>
              <a:t> </a:t>
            </a:r>
            <a:r>
              <a:rPr lang="en-US" b="1" dirty="0" smtClean="0">
                <a:solidFill>
                  <a:schemeClr val="accent5"/>
                </a:solidFill>
              </a:rPr>
              <a:t>not so blameworthy</a:t>
            </a:r>
            <a:r>
              <a:rPr lang="en-US" dirty="0" smtClean="0"/>
              <a:t>?</a:t>
            </a:r>
            <a:endParaRPr lang="en-US" dirty="0"/>
          </a:p>
        </p:txBody>
      </p:sp>
    </p:spTree>
    <p:extLst>
      <p:ext uri="{BB962C8B-B14F-4D97-AF65-F5344CB8AC3E}">
        <p14:creationId xmlns:p14="http://schemas.microsoft.com/office/powerpoint/2010/main" val="154625299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01698" y="2293468"/>
            <a:ext cx="415498" cy="4247317"/>
          </a:xfrm>
          <a:prstGeom prst="rect">
            <a:avLst/>
          </a:prstGeom>
          <a:noFill/>
        </p:spPr>
        <p:txBody>
          <a:bodyPr wrap="none" rtlCol="0">
            <a:spAutoFit/>
          </a:bodyPr>
          <a:lstStyle/>
          <a:p>
            <a:r>
              <a:rPr lang="en-US" dirty="0" smtClean="0"/>
              <a:t>B</a:t>
            </a:r>
            <a:br>
              <a:rPr lang="en-US" dirty="0" smtClean="0"/>
            </a:br>
            <a:r>
              <a:rPr lang="en-US" dirty="0" smtClean="0"/>
              <a:t>L</a:t>
            </a:r>
            <a:br>
              <a:rPr lang="en-US" dirty="0" smtClean="0"/>
            </a:br>
            <a:r>
              <a:rPr lang="en-US" dirty="0" smtClean="0"/>
              <a:t>A</a:t>
            </a:r>
            <a:br>
              <a:rPr lang="en-US" dirty="0" smtClean="0"/>
            </a:br>
            <a:r>
              <a:rPr lang="en-US" dirty="0" smtClean="0"/>
              <a:t>M</a:t>
            </a:r>
            <a:br>
              <a:rPr lang="en-US" dirty="0" smtClean="0"/>
            </a:br>
            <a:r>
              <a:rPr lang="en-US" dirty="0" smtClean="0"/>
              <a:t>E</a:t>
            </a:r>
            <a:br>
              <a:rPr lang="en-US" dirty="0" smtClean="0"/>
            </a:br>
            <a:r>
              <a:rPr lang="en-US" dirty="0" smtClean="0"/>
              <a:t>W</a:t>
            </a:r>
            <a:br>
              <a:rPr lang="en-US" dirty="0" smtClean="0"/>
            </a:br>
            <a:r>
              <a:rPr lang="en-US" dirty="0" smtClean="0"/>
              <a:t>O</a:t>
            </a:r>
            <a:br>
              <a:rPr lang="en-US" dirty="0" smtClean="0"/>
            </a:br>
            <a:r>
              <a:rPr lang="en-US" dirty="0" smtClean="0"/>
              <a:t>R</a:t>
            </a:r>
            <a:br>
              <a:rPr lang="en-US" dirty="0" smtClean="0"/>
            </a:br>
            <a:r>
              <a:rPr lang="en-US" dirty="0" smtClean="0"/>
              <a:t>T</a:t>
            </a:r>
            <a:br>
              <a:rPr lang="en-US" dirty="0" smtClean="0"/>
            </a:br>
            <a:r>
              <a:rPr lang="en-US" dirty="0" smtClean="0"/>
              <a:t>H</a:t>
            </a:r>
            <a:br>
              <a:rPr lang="en-US" dirty="0" smtClean="0"/>
            </a:br>
            <a:r>
              <a:rPr lang="en-US" dirty="0" smtClean="0"/>
              <a:t>I</a:t>
            </a:r>
            <a:br>
              <a:rPr lang="en-US" dirty="0" smtClean="0"/>
            </a:br>
            <a:r>
              <a:rPr lang="en-US" dirty="0" smtClean="0"/>
              <a:t>N</a:t>
            </a:r>
            <a:br>
              <a:rPr lang="en-US" dirty="0" smtClean="0"/>
            </a:br>
            <a:r>
              <a:rPr lang="en-US" dirty="0" smtClean="0"/>
              <a:t>E</a:t>
            </a:r>
            <a:br>
              <a:rPr lang="en-US" dirty="0" smtClean="0"/>
            </a:br>
            <a:r>
              <a:rPr lang="en-US" dirty="0" smtClean="0"/>
              <a:t>S</a:t>
            </a:r>
            <a:br>
              <a:rPr lang="en-US" dirty="0" smtClean="0"/>
            </a:br>
            <a:r>
              <a:rPr lang="en-US" dirty="0" smtClean="0"/>
              <a:t>S</a:t>
            </a:r>
            <a:endParaRPr lang="en-US" dirty="0"/>
          </a:p>
        </p:txBody>
      </p:sp>
      <p:cxnSp>
        <p:nvCxnSpPr>
          <p:cNvPr id="7" name="Straight Arrow Connector 6"/>
          <p:cNvCxnSpPr/>
          <p:nvPr/>
        </p:nvCxnSpPr>
        <p:spPr>
          <a:xfrm flipV="1">
            <a:off x="4446894" y="1282700"/>
            <a:ext cx="0" cy="101076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190500" y="1079500"/>
            <a:ext cx="8839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190500" y="6731000"/>
            <a:ext cx="8839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a:off x="190500" y="1079500"/>
            <a:ext cx="0" cy="56515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9029700" y="1079500"/>
            <a:ext cx="0" cy="5651500"/>
          </a:xfrm>
          <a:prstGeom prst="line">
            <a:avLst/>
          </a:prstGeom>
        </p:spPr>
        <p:style>
          <a:lnRef idx="2">
            <a:schemeClr val="accent1"/>
          </a:lnRef>
          <a:fillRef idx="0">
            <a:schemeClr val="accent1"/>
          </a:fillRef>
          <a:effectRef idx="1">
            <a:schemeClr val="accent1"/>
          </a:effectRef>
          <a:fontRef idx="minor">
            <a:schemeClr val="tx1"/>
          </a:fontRef>
        </p:style>
      </p:cxnSp>
      <p:sp>
        <p:nvSpPr>
          <p:cNvPr id="19" name="Rounded Rectangle 18"/>
          <p:cNvSpPr/>
          <p:nvPr/>
        </p:nvSpPr>
        <p:spPr>
          <a:xfrm>
            <a:off x="6515749" y="1816100"/>
            <a:ext cx="571500" cy="28956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pic>
        <p:nvPicPr>
          <p:cNvPr id="15" name="Picture 14" descr="Train_Conductor.gi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93800" y="4876800"/>
            <a:ext cx="2260600" cy="1507067"/>
          </a:xfrm>
          <a:prstGeom prst="rect">
            <a:avLst/>
          </a:prstGeom>
        </p:spPr>
      </p:pic>
      <p:pic>
        <p:nvPicPr>
          <p:cNvPr id="20" name="Picture 19" descr="Goeckel, station master at Belzec.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49049" y="4879893"/>
            <a:ext cx="1114552" cy="1503974"/>
          </a:xfrm>
          <a:prstGeom prst="rect">
            <a:avLst/>
          </a:prstGeom>
        </p:spPr>
      </p:pic>
      <p:sp>
        <p:nvSpPr>
          <p:cNvPr id="18" name="Rounded Rectangle 17"/>
          <p:cNvSpPr/>
          <p:nvPr/>
        </p:nvSpPr>
        <p:spPr>
          <a:xfrm>
            <a:off x="2114550" y="4343400"/>
            <a:ext cx="571500" cy="368300"/>
          </a:xfrm>
          <a:prstGeom prst="round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
        <p:nvSpPr>
          <p:cNvPr id="3" name="TextBox 2"/>
          <p:cNvSpPr txBox="1"/>
          <p:nvPr/>
        </p:nvSpPr>
        <p:spPr>
          <a:xfrm>
            <a:off x="1056797" y="265668"/>
            <a:ext cx="7553803" cy="646331"/>
          </a:xfrm>
          <a:prstGeom prst="rect">
            <a:avLst/>
          </a:prstGeom>
          <a:noFill/>
        </p:spPr>
        <p:txBody>
          <a:bodyPr wrap="square" rtlCol="0">
            <a:spAutoFit/>
          </a:bodyPr>
          <a:lstStyle/>
          <a:p>
            <a:r>
              <a:rPr lang="en-US" b="1" dirty="0" smtClean="0"/>
              <a:t>Or is there some difference between them that is in their control, so that we are not compelled to assign equal blame?</a:t>
            </a:r>
            <a:endParaRPr lang="en-US" b="1" dirty="0"/>
          </a:p>
        </p:txBody>
      </p:sp>
    </p:spTree>
    <p:extLst>
      <p:ext uri="{BB962C8B-B14F-4D97-AF65-F5344CB8AC3E}">
        <p14:creationId xmlns:p14="http://schemas.microsoft.com/office/powerpoint/2010/main" val="3246286679"/>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606800" y="165100"/>
            <a:ext cx="2416572" cy="369332"/>
          </a:xfrm>
          <a:prstGeom prst="rect">
            <a:avLst/>
          </a:prstGeom>
          <a:noFill/>
        </p:spPr>
        <p:txBody>
          <a:bodyPr wrap="none" rtlCol="0">
            <a:spAutoFit/>
          </a:bodyPr>
          <a:lstStyle/>
          <a:p>
            <a:r>
              <a:rPr lang="en-US" dirty="0" smtClean="0"/>
              <a:t>QUIZ STUDY GUIDE</a:t>
            </a:r>
            <a:endParaRPr lang="en-US" dirty="0"/>
          </a:p>
        </p:txBody>
      </p:sp>
      <p:sp>
        <p:nvSpPr>
          <p:cNvPr id="6" name="TextBox 5"/>
          <p:cNvSpPr txBox="1"/>
          <p:nvPr/>
        </p:nvSpPr>
        <p:spPr>
          <a:xfrm>
            <a:off x="134677" y="723900"/>
            <a:ext cx="9009323" cy="3416320"/>
          </a:xfrm>
          <a:prstGeom prst="rect">
            <a:avLst/>
          </a:prstGeom>
          <a:noFill/>
        </p:spPr>
        <p:txBody>
          <a:bodyPr wrap="square" rtlCol="0">
            <a:spAutoFit/>
          </a:bodyPr>
          <a:lstStyle/>
          <a:p>
            <a:pPr marL="342900" indent="-342900">
              <a:buAutoNum type="arabicPeriod"/>
            </a:pPr>
            <a:r>
              <a:rPr lang="en-US" dirty="0" smtClean="0"/>
              <a:t>Relationships between (in)valid and (un)sound arguments + true/false premises/conclusions. </a:t>
            </a:r>
          </a:p>
          <a:p>
            <a:pPr marL="342900" indent="-342900">
              <a:buAutoNum type="arabicPeriod"/>
            </a:pPr>
            <a:r>
              <a:rPr lang="en-US" dirty="0" smtClean="0"/>
              <a:t>Be able to </a:t>
            </a:r>
            <a:r>
              <a:rPr lang="en-US" b="1" dirty="0" err="1" smtClean="0"/>
              <a:t>define</a:t>
            </a:r>
            <a:r>
              <a:rPr lang="en-US" dirty="0" err="1" smtClean="0"/>
              <a:t>response</a:t>
            </a:r>
            <a:r>
              <a:rPr lang="en-US" dirty="0" smtClean="0"/>
              <a:t>-dependent property, divine command theory, consequentialism, hedonism</a:t>
            </a:r>
            <a:r>
              <a:rPr lang="en-US" dirty="0" smtClean="0"/>
              <a:t>, utilitarianism, </a:t>
            </a:r>
            <a:r>
              <a:rPr lang="en-US" dirty="0" smtClean="0"/>
              <a:t>categorical imperative, non-</a:t>
            </a:r>
            <a:r>
              <a:rPr lang="en-US" dirty="0" err="1" smtClean="0"/>
              <a:t>cognitivism</a:t>
            </a:r>
            <a:r>
              <a:rPr lang="en-US" dirty="0" smtClean="0"/>
              <a:t>, error theory, moral relativism</a:t>
            </a:r>
          </a:p>
          <a:p>
            <a:pPr marL="342900" indent="-342900">
              <a:buAutoNum type="arabicPeriod"/>
            </a:pPr>
            <a:r>
              <a:rPr lang="en-US" dirty="0" smtClean="0"/>
              <a:t>What is </a:t>
            </a:r>
            <a:r>
              <a:rPr lang="en-US" dirty="0" err="1" smtClean="0"/>
              <a:t>Euthyphro’s</a:t>
            </a:r>
            <a:r>
              <a:rPr lang="en-US" dirty="0" smtClean="0"/>
              <a:t> Dilemma for Divine Command Theory? (What are the two ways of extending Divine Command Theory and the problem with each way?)</a:t>
            </a:r>
          </a:p>
          <a:p>
            <a:pPr marL="342900" indent="-342900">
              <a:buAutoNum type="arabicPeriod"/>
            </a:pPr>
            <a:r>
              <a:rPr lang="en-US" dirty="0" smtClean="0"/>
              <a:t>What is </a:t>
            </a:r>
            <a:r>
              <a:rPr lang="en-US" dirty="0" err="1" smtClean="0"/>
              <a:t>Nozick’s</a:t>
            </a:r>
            <a:r>
              <a:rPr lang="en-US" dirty="0" smtClean="0"/>
              <a:t> experience machine? How does it pose a problem for Utilitarianism?</a:t>
            </a:r>
          </a:p>
          <a:p>
            <a:pPr marL="342900" indent="-342900">
              <a:buAutoNum type="arabicPeriod"/>
            </a:pPr>
            <a:r>
              <a:rPr lang="en-US" dirty="0" smtClean="0"/>
              <a:t>What is one problem for Consequentialism?</a:t>
            </a:r>
          </a:p>
          <a:p>
            <a:pPr marL="342900" indent="-342900">
              <a:buAutoNum type="arabicPeriod"/>
            </a:pPr>
            <a:r>
              <a:rPr lang="en-US" dirty="0" smtClean="0"/>
              <a:t>What </a:t>
            </a:r>
            <a:r>
              <a:rPr lang="en-US" dirty="0" smtClean="0"/>
              <a:t>is Kant’s categorical imperative? </a:t>
            </a:r>
          </a:p>
          <a:p>
            <a:pPr marL="342900" indent="-342900">
              <a:buAutoNum type="arabicPeriod"/>
            </a:pPr>
            <a:r>
              <a:rPr lang="en-US" dirty="0" smtClean="0"/>
              <a:t>What’s the argument against moral relativism from moral disagreement?</a:t>
            </a:r>
            <a:endParaRPr lang="en-US" dirty="0" smtClean="0"/>
          </a:p>
        </p:txBody>
      </p:sp>
      <p:sp>
        <p:nvSpPr>
          <p:cNvPr id="7" name="TextBox 6"/>
          <p:cNvSpPr txBox="1"/>
          <p:nvPr/>
        </p:nvSpPr>
        <p:spPr>
          <a:xfrm>
            <a:off x="3606800" y="5967968"/>
            <a:ext cx="1611927" cy="369332"/>
          </a:xfrm>
          <a:prstGeom prst="rect">
            <a:avLst/>
          </a:prstGeom>
          <a:noFill/>
        </p:spPr>
        <p:txBody>
          <a:bodyPr wrap="none" rtlCol="0">
            <a:spAutoFit/>
          </a:bodyPr>
          <a:lstStyle/>
          <a:p>
            <a:r>
              <a:rPr lang="en-US" dirty="0" smtClean="0"/>
              <a:t>GOOD LUCK</a:t>
            </a:r>
            <a:endParaRPr lang="en-US" dirty="0"/>
          </a:p>
        </p:txBody>
      </p:sp>
    </p:spTree>
    <p:extLst>
      <p:ext uri="{BB962C8B-B14F-4D97-AF65-F5344CB8AC3E}">
        <p14:creationId xmlns:p14="http://schemas.microsoft.com/office/powerpoint/2010/main" val="28935592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96900" y="419100"/>
            <a:ext cx="8026400" cy="923330"/>
          </a:xfrm>
          <a:prstGeom prst="rect">
            <a:avLst/>
          </a:prstGeom>
          <a:noFill/>
        </p:spPr>
        <p:txBody>
          <a:bodyPr wrap="square" rtlCol="0">
            <a:spAutoFit/>
          </a:bodyPr>
          <a:lstStyle/>
          <a:p>
            <a:r>
              <a:rPr lang="en-US" dirty="0" smtClean="0"/>
              <a:t>This is the side of morality that we will discuss today: our evaluations of people (</a:t>
            </a:r>
            <a:r>
              <a:rPr lang="en-US" i="1" dirty="0" smtClean="0"/>
              <a:t>agents</a:t>
            </a:r>
            <a:r>
              <a:rPr lang="en-US" dirty="0" smtClean="0"/>
              <a:t>) as praiseworthy or blameworthy for their actions. This is sometimes called the topic of </a:t>
            </a:r>
            <a:r>
              <a:rPr lang="en-US" dirty="0" smtClean="0">
                <a:solidFill>
                  <a:srgbClr val="FF0000"/>
                </a:solidFill>
              </a:rPr>
              <a:t>moral responsibility</a:t>
            </a:r>
            <a:r>
              <a:rPr lang="en-US" dirty="0" smtClean="0"/>
              <a:t>.</a:t>
            </a:r>
            <a:endParaRPr lang="en-US" dirty="0"/>
          </a:p>
        </p:txBody>
      </p:sp>
      <p:pic>
        <p:nvPicPr>
          <p:cNvPr id="3" name="Picture 2" descr="Thomas_Nagel_teaching_Ethic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7500" y="2565400"/>
            <a:ext cx="2472267" cy="1854200"/>
          </a:xfrm>
          <a:prstGeom prst="rect">
            <a:avLst/>
          </a:prstGeom>
        </p:spPr>
      </p:pic>
      <p:sp>
        <p:nvSpPr>
          <p:cNvPr id="2" name="TextBox 1"/>
          <p:cNvSpPr txBox="1"/>
          <p:nvPr/>
        </p:nvSpPr>
        <p:spPr>
          <a:xfrm>
            <a:off x="3213100" y="1957169"/>
            <a:ext cx="5626100" cy="1354217"/>
          </a:xfrm>
          <a:prstGeom prst="rect">
            <a:avLst/>
          </a:prstGeom>
          <a:noFill/>
        </p:spPr>
        <p:txBody>
          <a:bodyPr wrap="square" rtlCol="0">
            <a:spAutoFit/>
          </a:bodyPr>
          <a:lstStyle/>
          <a:p>
            <a:r>
              <a:rPr lang="en-US" dirty="0" smtClean="0"/>
              <a:t>In your reading, Thomas Nagel raises an interesting problem for our intuitions about moral responsibility.</a:t>
            </a:r>
          </a:p>
          <a:p>
            <a:endParaRPr lang="en-US" dirty="0"/>
          </a:p>
          <a:p>
            <a:r>
              <a:rPr lang="en-US" dirty="0" smtClean="0"/>
              <a:t>This is the problem of </a:t>
            </a:r>
            <a:r>
              <a:rPr lang="en-US" sz="2800" dirty="0" smtClean="0">
                <a:solidFill>
                  <a:srgbClr val="FF0000"/>
                </a:solidFill>
              </a:rPr>
              <a:t>moral luck</a:t>
            </a:r>
            <a:r>
              <a:rPr lang="en-US" sz="2800" dirty="0" smtClean="0"/>
              <a:t>. </a:t>
            </a:r>
            <a:r>
              <a:rPr lang="en-US" dirty="0" smtClean="0"/>
              <a:t> </a:t>
            </a:r>
            <a:endParaRPr lang="en-US" dirty="0"/>
          </a:p>
        </p:txBody>
      </p:sp>
      <p:sp>
        <p:nvSpPr>
          <p:cNvPr id="5" name="TextBox 4"/>
          <p:cNvSpPr txBox="1"/>
          <p:nvPr/>
        </p:nvSpPr>
        <p:spPr>
          <a:xfrm>
            <a:off x="959169" y="4577834"/>
            <a:ext cx="876938" cy="369332"/>
          </a:xfrm>
          <a:prstGeom prst="rect">
            <a:avLst/>
          </a:prstGeom>
          <a:noFill/>
        </p:spPr>
        <p:txBody>
          <a:bodyPr wrap="none" rtlCol="0">
            <a:spAutoFit/>
          </a:bodyPr>
          <a:lstStyle/>
          <a:p>
            <a:r>
              <a:rPr lang="en-US" dirty="0" smtClean="0"/>
              <a:t>(1937-)</a:t>
            </a:r>
            <a:endParaRPr lang="en-US" dirty="0"/>
          </a:p>
        </p:txBody>
      </p:sp>
    </p:spTree>
    <p:extLst>
      <p:ext uri="{BB962C8B-B14F-4D97-AF65-F5344CB8AC3E}">
        <p14:creationId xmlns:p14="http://schemas.microsoft.com/office/powerpoint/2010/main" val="14215285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546600" y="0"/>
            <a:ext cx="0" cy="6858000"/>
          </a:xfrm>
          <a:prstGeom prst="line">
            <a:avLst/>
          </a:prstGeom>
        </p:spPr>
        <p:style>
          <a:lnRef idx="2">
            <a:schemeClr val="accent1"/>
          </a:lnRef>
          <a:fillRef idx="0">
            <a:schemeClr val="accent1"/>
          </a:fillRef>
          <a:effectRef idx="1">
            <a:schemeClr val="accent1"/>
          </a:effectRef>
          <a:fontRef idx="minor">
            <a:schemeClr val="tx1"/>
          </a:fontRef>
        </p:style>
      </p:cxnSp>
      <p:pic>
        <p:nvPicPr>
          <p:cNvPr id="6" name="Picture 5" descr="jobs-for-drivers.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16001" y="139700"/>
            <a:ext cx="2400300" cy="1600485"/>
          </a:xfrm>
          <a:prstGeom prst="rect">
            <a:avLst/>
          </a:prstGeom>
        </p:spPr>
      </p:pic>
      <p:sp>
        <p:nvSpPr>
          <p:cNvPr id="7" name="TextBox 6"/>
          <p:cNvSpPr txBox="1"/>
          <p:nvPr/>
        </p:nvSpPr>
        <p:spPr>
          <a:xfrm>
            <a:off x="228600" y="1941036"/>
            <a:ext cx="4064000" cy="369332"/>
          </a:xfrm>
          <a:prstGeom prst="rect">
            <a:avLst/>
          </a:prstGeom>
          <a:noFill/>
        </p:spPr>
        <p:txBody>
          <a:bodyPr wrap="square" rtlCol="0">
            <a:spAutoFit/>
          </a:bodyPr>
          <a:lstStyle/>
          <a:p>
            <a:r>
              <a:rPr lang="en-US" dirty="0" smtClean="0"/>
              <a:t>Here you are driving your car.</a:t>
            </a:r>
          </a:p>
        </p:txBody>
      </p:sp>
    </p:spTree>
    <p:extLst>
      <p:ext uri="{BB962C8B-B14F-4D97-AF65-F5344CB8AC3E}">
        <p14:creationId xmlns:p14="http://schemas.microsoft.com/office/powerpoint/2010/main" val="1413849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546600" y="0"/>
            <a:ext cx="0" cy="6858000"/>
          </a:xfrm>
          <a:prstGeom prst="line">
            <a:avLst/>
          </a:prstGeom>
        </p:spPr>
        <p:style>
          <a:lnRef idx="2">
            <a:schemeClr val="accent1"/>
          </a:lnRef>
          <a:fillRef idx="0">
            <a:schemeClr val="accent1"/>
          </a:fillRef>
          <a:effectRef idx="1">
            <a:schemeClr val="accent1"/>
          </a:effectRef>
          <a:fontRef idx="minor">
            <a:schemeClr val="tx1"/>
          </a:fontRef>
        </p:style>
      </p:cxnSp>
      <p:pic>
        <p:nvPicPr>
          <p:cNvPr id="6" name="Picture 5" descr="jobs-for-drivers.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16001" y="139700"/>
            <a:ext cx="2400300" cy="1600485"/>
          </a:xfrm>
          <a:prstGeom prst="rect">
            <a:avLst/>
          </a:prstGeom>
        </p:spPr>
      </p:pic>
      <p:sp>
        <p:nvSpPr>
          <p:cNvPr id="7" name="TextBox 6"/>
          <p:cNvSpPr txBox="1"/>
          <p:nvPr/>
        </p:nvSpPr>
        <p:spPr>
          <a:xfrm>
            <a:off x="228600" y="1941036"/>
            <a:ext cx="4064000" cy="2031325"/>
          </a:xfrm>
          <a:prstGeom prst="rect">
            <a:avLst/>
          </a:prstGeom>
          <a:noFill/>
        </p:spPr>
        <p:txBody>
          <a:bodyPr wrap="square" rtlCol="0">
            <a:spAutoFit/>
          </a:bodyPr>
          <a:lstStyle/>
          <a:p>
            <a:r>
              <a:rPr lang="en-US" dirty="0" smtClean="0"/>
              <a:t>Here you are driving your car.</a:t>
            </a:r>
          </a:p>
          <a:p>
            <a:endParaRPr lang="en-US" dirty="0"/>
          </a:p>
          <a:p>
            <a:r>
              <a:rPr lang="en-US" dirty="0" smtClean="0"/>
              <a:t>You’re supposed to get your brakes checked every two years. You’ve been meaning to get yours checked, as they’re overdo, but you haven’t gotten around to setting up an appointment. </a:t>
            </a:r>
            <a:endParaRPr lang="en-US" dirty="0"/>
          </a:p>
        </p:txBody>
      </p:sp>
    </p:spTree>
    <p:extLst>
      <p:ext uri="{BB962C8B-B14F-4D97-AF65-F5344CB8AC3E}">
        <p14:creationId xmlns:p14="http://schemas.microsoft.com/office/powerpoint/2010/main" val="23896295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Executive.thmx</Template>
  <TotalTime>1840</TotalTime>
  <Words>5262</Words>
  <Application>Microsoft Macintosh PowerPoint</Application>
  <PresentationFormat>On-screen Show (4:3)</PresentationFormat>
  <Paragraphs>309</Paragraphs>
  <Slides>63</Slides>
  <Notes>0</Notes>
  <HiddenSlides>0</HiddenSlides>
  <MMClips>0</MMClips>
  <ScaleCrop>false</ScaleCrop>
  <HeadingPairs>
    <vt:vector size="4" baseType="variant">
      <vt:variant>
        <vt:lpstr>Theme</vt:lpstr>
      </vt:variant>
      <vt:variant>
        <vt:i4>1</vt:i4>
      </vt:variant>
      <vt:variant>
        <vt:lpstr>Slide Titles</vt:lpstr>
      </vt:variant>
      <vt:variant>
        <vt:i4>63</vt:i4>
      </vt:variant>
    </vt:vector>
  </HeadingPairs>
  <TitlesOfParts>
    <vt:vector size="64" baseType="lpstr">
      <vt:lpstr>Executive</vt:lpstr>
      <vt:lpstr>Moral Luck</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Problem of Evil</dc:title>
  <dc:creator>Alexander Rausch</dc:creator>
  <cp:lastModifiedBy>Alexander Rausch</cp:lastModifiedBy>
  <cp:revision>94</cp:revision>
  <dcterms:created xsi:type="dcterms:W3CDTF">2016-01-14T16:01:41Z</dcterms:created>
  <dcterms:modified xsi:type="dcterms:W3CDTF">2016-02-29T02:07:58Z</dcterms:modified>
</cp:coreProperties>
</file>