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91"/>
  </p:notesMasterIdLst>
  <p:sldIdLst>
    <p:sldId id="257" r:id="rId2"/>
    <p:sldId id="258" r:id="rId3"/>
    <p:sldId id="265" r:id="rId4"/>
    <p:sldId id="266" r:id="rId5"/>
    <p:sldId id="267" r:id="rId6"/>
    <p:sldId id="268" r:id="rId7"/>
    <p:sldId id="269" r:id="rId8"/>
    <p:sldId id="25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60" r:id="rId25"/>
    <p:sldId id="261" r:id="rId26"/>
    <p:sldId id="285" r:id="rId27"/>
    <p:sldId id="286" r:id="rId28"/>
    <p:sldId id="287" r:id="rId29"/>
    <p:sldId id="288" r:id="rId30"/>
    <p:sldId id="289" r:id="rId31"/>
    <p:sldId id="290" r:id="rId32"/>
    <p:sldId id="291" r:id="rId33"/>
    <p:sldId id="262" r:id="rId34"/>
    <p:sldId id="263" r:id="rId35"/>
    <p:sldId id="292" r:id="rId36"/>
    <p:sldId id="264" r:id="rId37"/>
    <p:sldId id="293" r:id="rId38"/>
    <p:sldId id="294" r:id="rId39"/>
    <p:sldId id="296" r:id="rId40"/>
    <p:sldId id="297" r:id="rId41"/>
    <p:sldId id="298" r:id="rId42"/>
    <p:sldId id="299" r:id="rId43"/>
    <p:sldId id="295"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4" r:id="rId58"/>
    <p:sldId id="313"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C8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40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notesMaster" Target="notesMasters/notesMaster1.xml"/><Relationship Id="rId92" Type="http://schemas.openxmlformats.org/officeDocument/2006/relationships/printerSettings" Target="printerSettings/printerSettings1.bin"/><Relationship Id="rId93" Type="http://schemas.openxmlformats.org/officeDocument/2006/relationships/presProps" Target="presProps.xml"/><Relationship Id="rId94" Type="http://schemas.openxmlformats.org/officeDocument/2006/relationships/viewProps" Target="viewProps.xml"/><Relationship Id="rId95" Type="http://schemas.openxmlformats.org/officeDocument/2006/relationships/theme" Target="theme/theme1.xml"/><Relationship Id="rId9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3/29/16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a:t>
            </a:fld>
            <a:endParaRPr lang="en-US"/>
          </a:p>
        </p:txBody>
      </p:sp>
    </p:spTree>
    <p:extLst>
      <p:ext uri="{BB962C8B-B14F-4D97-AF65-F5344CB8AC3E}">
        <p14:creationId xmlns:p14="http://schemas.microsoft.com/office/powerpoint/2010/main" val="161423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3/29/16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3/29/16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3/29/16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3/29/16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3/29/16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3/29/16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3/29/16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3/29/16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3/29/16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3/29/16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3/29/16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3/29/16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0"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0"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0"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The Philosophy of Mind:</a:t>
            </a:r>
            <a:br>
              <a:rPr lang="en-US" sz="5400" dirty="0" smtClean="0"/>
            </a:br>
            <a:r>
              <a:rPr lang="en-US" sz="5400" dirty="0" smtClean="0"/>
              <a:t>Introduction</a:t>
            </a:r>
            <a:r>
              <a:rPr lang="en-US" sz="5400" dirty="0" smtClean="0"/>
              <a:t/>
            </a:r>
            <a:br>
              <a:rPr lang="en-US" sz="5400" dirty="0" smtClean="0"/>
            </a:b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0379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spTree>
    <p:extLst>
      <p:ext uri="{BB962C8B-B14F-4D97-AF65-F5344CB8AC3E}">
        <p14:creationId xmlns:p14="http://schemas.microsoft.com/office/powerpoint/2010/main" val="3248310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spTree>
    <p:extLst>
      <p:ext uri="{BB962C8B-B14F-4D97-AF65-F5344CB8AC3E}">
        <p14:creationId xmlns:p14="http://schemas.microsoft.com/office/powerpoint/2010/main" val="2085219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spTree>
    <p:extLst>
      <p:ext uri="{BB962C8B-B14F-4D97-AF65-F5344CB8AC3E}">
        <p14:creationId xmlns:p14="http://schemas.microsoft.com/office/powerpoint/2010/main" val="186087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spTree>
    <p:extLst>
      <p:ext uri="{BB962C8B-B14F-4D97-AF65-F5344CB8AC3E}">
        <p14:creationId xmlns:p14="http://schemas.microsoft.com/office/powerpoint/2010/main" val="2912201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spTree>
    <p:extLst>
      <p:ext uri="{BB962C8B-B14F-4D97-AF65-F5344CB8AC3E}">
        <p14:creationId xmlns:p14="http://schemas.microsoft.com/office/powerpoint/2010/main" val="1545465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spTree>
    <p:extLst>
      <p:ext uri="{BB962C8B-B14F-4D97-AF65-F5344CB8AC3E}">
        <p14:creationId xmlns:p14="http://schemas.microsoft.com/office/powerpoint/2010/main" val="4078535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pic>
        <p:nvPicPr>
          <p:cNvPr id="13" name="Picture 12" descr="BN-IO248_tower0_J_20150522095343.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487" y="4945087"/>
            <a:ext cx="2686503" cy="1790068"/>
          </a:xfrm>
          <a:prstGeom prst="rect">
            <a:avLst/>
          </a:prstGeom>
        </p:spPr>
      </p:pic>
    </p:spTree>
    <p:extLst>
      <p:ext uri="{BB962C8B-B14F-4D97-AF65-F5344CB8AC3E}">
        <p14:creationId xmlns:p14="http://schemas.microsoft.com/office/powerpoint/2010/main" val="1948815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pic>
        <p:nvPicPr>
          <p:cNvPr id="13" name="Picture 12" descr="BN-IO248_tower0_J_20150522095343.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487" y="4945087"/>
            <a:ext cx="2686503" cy="1790068"/>
          </a:xfrm>
          <a:prstGeom prst="rect">
            <a:avLst/>
          </a:prstGeom>
        </p:spPr>
      </p:pic>
      <p:pic>
        <p:nvPicPr>
          <p:cNvPr id="14" name="Picture 13" descr="FF---Soda-counter-SE-THIS-ONE-2.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49606" y="3752252"/>
            <a:ext cx="2227049" cy="1484699"/>
          </a:xfrm>
          <a:prstGeom prst="rect">
            <a:avLst/>
          </a:prstGeom>
        </p:spPr>
      </p:pic>
    </p:spTree>
    <p:extLst>
      <p:ext uri="{BB962C8B-B14F-4D97-AF65-F5344CB8AC3E}">
        <p14:creationId xmlns:p14="http://schemas.microsoft.com/office/powerpoint/2010/main" val="3488644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cxnSp>
        <p:nvCxnSpPr>
          <p:cNvPr id="7" name="Straight Connector 6"/>
          <p:cNvCxnSpPr>
            <a:stCxn id="3" idx="2"/>
          </p:cNvCxnSpPr>
          <p:nvPr/>
        </p:nvCxnSpPr>
        <p:spPr>
          <a:xfrm>
            <a:off x="4427885" y="3055634"/>
            <a:ext cx="16709" cy="3802366"/>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pic>
        <p:nvPicPr>
          <p:cNvPr id="13" name="Picture 12" descr="BN-IO248_tower0_J_20150522095343.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487" y="4945087"/>
            <a:ext cx="2686503" cy="1790068"/>
          </a:xfrm>
          <a:prstGeom prst="rect">
            <a:avLst/>
          </a:prstGeom>
        </p:spPr>
      </p:pic>
      <p:pic>
        <p:nvPicPr>
          <p:cNvPr id="14" name="Picture 13" descr="FF---Soda-counter-SE-THIS-ONE-2.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49606" y="3752252"/>
            <a:ext cx="2227049" cy="1484699"/>
          </a:xfrm>
          <a:prstGeom prst="rect">
            <a:avLst/>
          </a:prstGeom>
        </p:spPr>
      </p:pic>
      <p:pic>
        <p:nvPicPr>
          <p:cNvPr id="15" name="Picture 14" descr="a-blade-of-grass.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63876" y="4313833"/>
            <a:ext cx="1321222" cy="2318745"/>
          </a:xfrm>
          <a:prstGeom prst="rect">
            <a:avLst/>
          </a:prstGeom>
        </p:spPr>
      </p:pic>
    </p:spTree>
    <p:extLst>
      <p:ext uri="{BB962C8B-B14F-4D97-AF65-F5344CB8AC3E}">
        <p14:creationId xmlns:p14="http://schemas.microsoft.com/office/powerpoint/2010/main" val="2354121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031325"/>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dirty="0" smtClean="0"/>
              <a:t> </a:t>
            </a:r>
            <a:endParaRPr lang="en-US" sz="2100" dirty="0"/>
          </a:p>
        </p:txBody>
      </p:sp>
    </p:spTree>
    <p:extLst>
      <p:ext uri="{BB962C8B-B14F-4D97-AF65-F5344CB8AC3E}">
        <p14:creationId xmlns:p14="http://schemas.microsoft.com/office/powerpoint/2010/main" val="1118743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69660"/>
          </a:xfrm>
          <a:prstGeom prst="rect">
            <a:avLst/>
          </a:prstGeom>
          <a:noFill/>
        </p:spPr>
        <p:txBody>
          <a:bodyPr wrap="square" rtlCol="0">
            <a:spAutoFit/>
          </a:bodyPr>
          <a:lstStyle/>
          <a:p>
            <a:r>
              <a:rPr lang="en-US" sz="2200" dirty="0" smtClean="0"/>
              <a:t>The question is:</a:t>
            </a:r>
          </a:p>
          <a:p>
            <a:endParaRPr lang="en-US" sz="2200" dirty="0" smtClean="0"/>
          </a:p>
          <a:p>
            <a:r>
              <a:rPr lang="en-US" sz="2600" b="1" dirty="0" smtClean="0"/>
              <a:t>What is the difference between the things with minds and the things without minds?</a:t>
            </a:r>
            <a:endParaRPr lang="en-US" sz="2600" b="1"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pic>
        <p:nvPicPr>
          <p:cNvPr id="13" name="Picture 12" descr="BN-IO248_tower0_J_20150522095343.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487" y="4945087"/>
            <a:ext cx="2686503" cy="1790068"/>
          </a:xfrm>
          <a:prstGeom prst="rect">
            <a:avLst/>
          </a:prstGeom>
        </p:spPr>
      </p:pic>
      <p:pic>
        <p:nvPicPr>
          <p:cNvPr id="14" name="Picture 13" descr="FF---Soda-counter-SE-THIS-ONE-2.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49606" y="3752252"/>
            <a:ext cx="2227049" cy="1484699"/>
          </a:xfrm>
          <a:prstGeom prst="rect">
            <a:avLst/>
          </a:prstGeom>
        </p:spPr>
      </p:pic>
      <p:pic>
        <p:nvPicPr>
          <p:cNvPr id="15" name="Picture 14" descr="a-blade-of-grass.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63876" y="4313833"/>
            <a:ext cx="1321222" cy="2318745"/>
          </a:xfrm>
          <a:prstGeom prst="rect">
            <a:avLst/>
          </a:prstGeom>
        </p:spPr>
      </p:pic>
    </p:spTree>
    <p:extLst>
      <p:ext uri="{BB962C8B-B14F-4D97-AF65-F5344CB8AC3E}">
        <p14:creationId xmlns:p14="http://schemas.microsoft.com/office/powerpoint/2010/main" val="3639909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169551"/>
          </a:xfrm>
          <a:prstGeom prst="rect">
            <a:avLst/>
          </a:prstGeom>
          <a:noFill/>
        </p:spPr>
        <p:txBody>
          <a:bodyPr wrap="square" rtlCol="0">
            <a:spAutoFit/>
          </a:bodyPr>
          <a:lstStyle/>
          <a:p>
            <a:r>
              <a:rPr lang="en-US" sz="2200" dirty="0" smtClean="0"/>
              <a:t>Or:</a:t>
            </a:r>
          </a:p>
          <a:p>
            <a:endParaRPr lang="en-US" sz="2200" dirty="0" smtClean="0"/>
          </a:p>
          <a:p>
            <a:r>
              <a:rPr lang="en-US" sz="2600" b="1" dirty="0" smtClean="0"/>
              <a:t>What is it </a:t>
            </a:r>
            <a:r>
              <a:rPr lang="en-US" sz="2600" b="1" i="1" dirty="0" smtClean="0"/>
              <a:t>to have a mind</a:t>
            </a:r>
            <a:r>
              <a:rPr lang="en-US" sz="2600" b="1" dirty="0" smtClean="0"/>
              <a:t>?</a:t>
            </a:r>
            <a:endParaRPr lang="en-US" sz="2600" b="1" dirty="0"/>
          </a:p>
        </p:txBody>
      </p:sp>
      <p:sp>
        <p:nvSpPr>
          <p:cNvPr id="4" name="TextBox 3"/>
          <p:cNvSpPr txBox="1"/>
          <p:nvPr/>
        </p:nvSpPr>
        <p:spPr>
          <a:xfrm>
            <a:off x="651651" y="3171836"/>
            <a:ext cx="3420465" cy="430887"/>
          </a:xfrm>
          <a:prstGeom prst="rect">
            <a:avLst/>
          </a:prstGeom>
          <a:noFill/>
        </p:spPr>
        <p:txBody>
          <a:bodyPr wrap="none" rtlCol="0">
            <a:spAutoFit/>
          </a:bodyPr>
          <a:lstStyle/>
          <a:p>
            <a:r>
              <a:rPr lang="en-US" sz="2200" b="1" dirty="0" smtClean="0"/>
              <a:t>THINGS WITH MINDS:</a:t>
            </a:r>
            <a:endParaRPr lang="en-US" sz="2200" b="1" dirty="0"/>
          </a:p>
        </p:txBody>
      </p:sp>
      <p:sp>
        <p:nvSpPr>
          <p:cNvPr id="5" name="TextBox 4"/>
          <p:cNvSpPr txBox="1"/>
          <p:nvPr/>
        </p:nvSpPr>
        <p:spPr>
          <a:xfrm>
            <a:off x="4947883" y="3171836"/>
            <a:ext cx="4063107" cy="430887"/>
          </a:xfrm>
          <a:prstGeom prst="rect">
            <a:avLst/>
          </a:prstGeom>
          <a:noFill/>
        </p:spPr>
        <p:txBody>
          <a:bodyPr wrap="none" rtlCol="0">
            <a:spAutoFit/>
          </a:bodyPr>
          <a:lstStyle/>
          <a:p>
            <a:r>
              <a:rPr lang="en-US" sz="2200" b="1" dirty="0" smtClean="0"/>
              <a:t>THINGS WITHOUT MINDS:</a:t>
            </a:r>
            <a:endParaRPr lang="en-US" sz="2200" b="1" dirty="0"/>
          </a:p>
        </p:txBody>
      </p:sp>
      <p:pic>
        <p:nvPicPr>
          <p:cNvPr id="6" name="Picture 5" descr="Humans_of_Sesame_Steet_web-detail-ma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02" y="3752252"/>
            <a:ext cx="2005718" cy="867929"/>
          </a:xfrm>
          <a:prstGeom prst="rect">
            <a:avLst/>
          </a:prstGeom>
        </p:spPr>
      </p:pic>
      <p:pic>
        <p:nvPicPr>
          <p:cNvPr id="8" name="Picture 7" descr="dog-breed-selector-australian-shephe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437" y="4345001"/>
            <a:ext cx="1543729" cy="1543729"/>
          </a:xfrm>
          <a:prstGeom prst="rect">
            <a:avLst/>
          </a:prstGeom>
        </p:spPr>
      </p:pic>
      <p:pic>
        <p:nvPicPr>
          <p:cNvPr id="9" name="Picture 8" descr="mice-00000438398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182" y="4522491"/>
            <a:ext cx="2420195" cy="1366239"/>
          </a:xfrm>
          <a:prstGeom prst="rect">
            <a:avLst/>
          </a:prstGeom>
        </p:spPr>
      </p:pic>
      <p:pic>
        <p:nvPicPr>
          <p:cNvPr id="10" name="Picture 9" descr="red_headed_rock_agama.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6001" y="5603533"/>
            <a:ext cx="2183019" cy="1254467"/>
          </a:xfrm>
          <a:prstGeom prst="rect">
            <a:avLst/>
          </a:prstGeom>
        </p:spPr>
      </p:pic>
      <p:pic>
        <p:nvPicPr>
          <p:cNvPr id="11" name="Picture 10" descr="maxresdefaul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20" y="4118834"/>
            <a:ext cx="2230164" cy="1254467"/>
          </a:xfrm>
          <a:prstGeom prst="rect">
            <a:avLst/>
          </a:prstGeom>
        </p:spPr>
      </p:pic>
      <p:pic>
        <p:nvPicPr>
          <p:cNvPr id="12" name="Picture 11" descr="u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70647" y="3895571"/>
            <a:ext cx="1253840" cy="1253840"/>
          </a:xfrm>
          <a:prstGeom prst="rect">
            <a:avLst/>
          </a:prstGeom>
        </p:spPr>
      </p:pic>
      <p:pic>
        <p:nvPicPr>
          <p:cNvPr id="13" name="Picture 12" descr="BN-IO248_tower0_J_20150522095343.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487" y="4945087"/>
            <a:ext cx="2686503" cy="1790068"/>
          </a:xfrm>
          <a:prstGeom prst="rect">
            <a:avLst/>
          </a:prstGeom>
        </p:spPr>
      </p:pic>
      <p:pic>
        <p:nvPicPr>
          <p:cNvPr id="14" name="Picture 13" descr="FF---Soda-counter-SE-THIS-ONE-2.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49606" y="3752252"/>
            <a:ext cx="2227049" cy="1484699"/>
          </a:xfrm>
          <a:prstGeom prst="rect">
            <a:avLst/>
          </a:prstGeom>
        </p:spPr>
      </p:pic>
      <p:pic>
        <p:nvPicPr>
          <p:cNvPr id="15" name="Picture 14" descr="a-blade-of-grass.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63876" y="4313833"/>
            <a:ext cx="1321222" cy="2318745"/>
          </a:xfrm>
          <a:prstGeom prst="rect">
            <a:avLst/>
          </a:prstGeom>
        </p:spPr>
      </p:pic>
    </p:spTree>
    <p:extLst>
      <p:ext uri="{BB962C8B-B14F-4D97-AF65-F5344CB8AC3E}">
        <p14:creationId xmlns:p14="http://schemas.microsoft.com/office/powerpoint/2010/main" val="2444185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169551"/>
          </a:xfrm>
          <a:prstGeom prst="rect">
            <a:avLst/>
          </a:prstGeom>
          <a:noFill/>
        </p:spPr>
        <p:txBody>
          <a:bodyPr wrap="square" rtlCol="0">
            <a:spAutoFit/>
          </a:bodyPr>
          <a:lstStyle/>
          <a:p>
            <a:r>
              <a:rPr lang="en-US" sz="2200" dirty="0" smtClean="0"/>
              <a:t>Or:</a:t>
            </a:r>
          </a:p>
          <a:p>
            <a:endParaRPr lang="en-US" sz="2200" dirty="0" smtClean="0"/>
          </a:p>
          <a:p>
            <a:r>
              <a:rPr lang="en-US" sz="2600" b="1" dirty="0" smtClean="0"/>
              <a:t>What is it </a:t>
            </a:r>
            <a:r>
              <a:rPr lang="en-US" sz="2600" b="1" i="1" dirty="0" smtClean="0"/>
              <a:t>to have a mind</a:t>
            </a:r>
            <a:r>
              <a:rPr lang="en-US" sz="2600" b="1" dirty="0" smtClean="0"/>
              <a:t>?</a:t>
            </a:r>
            <a:endParaRPr lang="en-US" sz="2600" b="1" dirty="0"/>
          </a:p>
        </p:txBody>
      </p:sp>
      <p:sp>
        <p:nvSpPr>
          <p:cNvPr id="7" name="Curved Left Arrow 6"/>
          <p:cNvSpPr/>
          <p:nvPr/>
        </p:nvSpPr>
        <p:spPr>
          <a:xfrm>
            <a:off x="4645102" y="1303500"/>
            <a:ext cx="935704" cy="1554174"/>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467852" y="2356327"/>
            <a:ext cx="4177250" cy="2123658"/>
          </a:xfrm>
          <a:prstGeom prst="rect">
            <a:avLst/>
          </a:prstGeom>
          <a:noFill/>
        </p:spPr>
        <p:txBody>
          <a:bodyPr wrap="square" rtlCol="0">
            <a:spAutoFit/>
          </a:bodyPr>
          <a:lstStyle/>
          <a:p>
            <a:r>
              <a:rPr lang="en-US" sz="2200" dirty="0" smtClean="0"/>
              <a:t>It’s thought that an answer to this question will go a large way towards finding out </a:t>
            </a:r>
            <a:r>
              <a:rPr lang="en-US" sz="2200" b="1" dirty="0" smtClean="0"/>
              <a:t>what kind of thing you are</a:t>
            </a:r>
            <a:r>
              <a:rPr lang="en-US" sz="2200" dirty="0" smtClean="0"/>
              <a:t>, since you are (or are the kind of thing that </a:t>
            </a:r>
            <a:r>
              <a:rPr lang="en-US" sz="2200" i="1" dirty="0" smtClean="0"/>
              <a:t>has</a:t>
            </a:r>
            <a:r>
              <a:rPr lang="en-US" sz="2200" dirty="0" smtClean="0"/>
              <a:t>) a mind. </a:t>
            </a:r>
            <a:endParaRPr lang="en-US" sz="2200" dirty="0"/>
          </a:p>
        </p:txBody>
      </p:sp>
    </p:spTree>
    <p:extLst>
      <p:ext uri="{BB962C8B-B14F-4D97-AF65-F5344CB8AC3E}">
        <p14:creationId xmlns:p14="http://schemas.microsoft.com/office/powerpoint/2010/main" val="3584565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169551"/>
          </a:xfrm>
          <a:prstGeom prst="rect">
            <a:avLst/>
          </a:prstGeom>
          <a:noFill/>
        </p:spPr>
        <p:txBody>
          <a:bodyPr wrap="square" rtlCol="0">
            <a:spAutoFit/>
          </a:bodyPr>
          <a:lstStyle/>
          <a:p>
            <a:r>
              <a:rPr lang="en-US" sz="2200" dirty="0" smtClean="0"/>
              <a:t>Or:</a:t>
            </a:r>
          </a:p>
          <a:p>
            <a:endParaRPr lang="en-US" sz="2200" dirty="0" smtClean="0"/>
          </a:p>
          <a:p>
            <a:r>
              <a:rPr lang="en-US" sz="2600" b="1" dirty="0" smtClean="0"/>
              <a:t>What is it </a:t>
            </a:r>
            <a:r>
              <a:rPr lang="en-US" sz="2600" b="1" i="1" dirty="0" smtClean="0"/>
              <a:t>to have a mind</a:t>
            </a:r>
            <a:r>
              <a:rPr lang="en-US" sz="2600" b="1" dirty="0" smtClean="0"/>
              <a:t>?</a:t>
            </a:r>
            <a:endParaRPr lang="en-US" sz="2600" b="1" dirty="0"/>
          </a:p>
        </p:txBody>
      </p:sp>
      <p:sp>
        <p:nvSpPr>
          <p:cNvPr id="7" name="Curved Left Arrow 6"/>
          <p:cNvSpPr/>
          <p:nvPr/>
        </p:nvSpPr>
        <p:spPr>
          <a:xfrm>
            <a:off x="4645102" y="1303500"/>
            <a:ext cx="935704" cy="1554174"/>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467852" y="2356327"/>
            <a:ext cx="4177250" cy="2123658"/>
          </a:xfrm>
          <a:prstGeom prst="rect">
            <a:avLst/>
          </a:prstGeom>
          <a:noFill/>
        </p:spPr>
        <p:txBody>
          <a:bodyPr wrap="square" rtlCol="0">
            <a:spAutoFit/>
          </a:bodyPr>
          <a:lstStyle/>
          <a:p>
            <a:r>
              <a:rPr lang="en-US" sz="2200" dirty="0" smtClean="0"/>
              <a:t>It’s thought that an answer to this question will go a large way towards finding out </a:t>
            </a:r>
            <a:r>
              <a:rPr lang="en-US" sz="2200" b="1" dirty="0" smtClean="0"/>
              <a:t>what kind of thing you are</a:t>
            </a:r>
            <a:r>
              <a:rPr lang="en-US" sz="2200" dirty="0" smtClean="0"/>
              <a:t>, since you are (or are the kind of thing that </a:t>
            </a:r>
            <a:r>
              <a:rPr lang="en-US" sz="2200" i="1" dirty="0" smtClean="0"/>
              <a:t>has</a:t>
            </a:r>
            <a:r>
              <a:rPr lang="en-US" sz="2200" dirty="0" smtClean="0"/>
              <a:t>) a mind. </a:t>
            </a:r>
            <a:endParaRPr lang="en-US" sz="2200" dirty="0"/>
          </a:p>
        </p:txBody>
      </p:sp>
      <p:sp>
        <p:nvSpPr>
          <p:cNvPr id="3" name="TextBox 2"/>
          <p:cNvSpPr txBox="1"/>
          <p:nvPr/>
        </p:nvSpPr>
        <p:spPr>
          <a:xfrm>
            <a:off x="29414" y="4829636"/>
            <a:ext cx="9231375" cy="1446550"/>
          </a:xfrm>
          <a:prstGeom prst="rect">
            <a:avLst/>
          </a:prstGeom>
          <a:noFill/>
        </p:spPr>
        <p:txBody>
          <a:bodyPr wrap="none" rtlCol="0">
            <a:spAutoFit/>
          </a:bodyPr>
          <a:lstStyle/>
          <a:p>
            <a:r>
              <a:rPr lang="en-US" sz="2200" dirty="0" smtClean="0"/>
              <a:t>That is: </a:t>
            </a:r>
          </a:p>
          <a:p>
            <a:r>
              <a:rPr lang="en-US" sz="2200" dirty="0" smtClean="0"/>
              <a:t>If we find out that minds are brains, then </a:t>
            </a:r>
            <a:r>
              <a:rPr lang="en-US" sz="2200" i="1" dirty="0" smtClean="0"/>
              <a:t>you </a:t>
            </a:r>
            <a:r>
              <a:rPr lang="en-US" sz="2200" dirty="0" smtClean="0"/>
              <a:t>are identical to some brain. </a:t>
            </a:r>
          </a:p>
          <a:p>
            <a:r>
              <a:rPr lang="en-US" sz="2200" dirty="0" smtClean="0"/>
              <a:t>If we find out that minds are souls, then </a:t>
            </a:r>
            <a:r>
              <a:rPr lang="en-US" sz="2200" i="1" dirty="0" smtClean="0"/>
              <a:t>you </a:t>
            </a:r>
            <a:r>
              <a:rPr lang="en-US" sz="2200" dirty="0" smtClean="0"/>
              <a:t>are identical to some soul. </a:t>
            </a:r>
          </a:p>
          <a:p>
            <a:r>
              <a:rPr lang="en-US" sz="2200" dirty="0" smtClean="0"/>
              <a:t>…and so on. </a:t>
            </a:r>
            <a:endParaRPr lang="en-US" sz="2200" dirty="0"/>
          </a:p>
        </p:txBody>
      </p:sp>
    </p:spTree>
    <p:extLst>
      <p:ext uri="{BB962C8B-B14F-4D97-AF65-F5344CB8AC3E}">
        <p14:creationId xmlns:p14="http://schemas.microsoft.com/office/powerpoint/2010/main" val="3211170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963" y="384010"/>
            <a:ext cx="8822352" cy="5632312"/>
          </a:xfrm>
          <a:prstGeom prst="rect">
            <a:avLst/>
          </a:prstGeom>
          <a:noFill/>
        </p:spPr>
        <p:txBody>
          <a:bodyPr wrap="square" rtlCol="0">
            <a:spAutoFit/>
          </a:bodyPr>
          <a:lstStyle/>
          <a:p>
            <a:r>
              <a:rPr lang="en-US" sz="3600" dirty="0" smtClean="0"/>
              <a:t>So: We are taking the common sense intuition that minds exist as a (</a:t>
            </a:r>
            <a:r>
              <a:rPr lang="en-US" sz="3600" dirty="0" err="1" smtClean="0"/>
              <a:t>particularist</a:t>
            </a:r>
            <a:r>
              <a:rPr lang="en-US" sz="3600" dirty="0" smtClean="0"/>
              <a:t>) starting point.</a:t>
            </a:r>
          </a:p>
          <a:p>
            <a:endParaRPr lang="en-US" sz="3600" dirty="0"/>
          </a:p>
          <a:p>
            <a:r>
              <a:rPr lang="en-US" sz="3600" dirty="0" smtClean="0"/>
              <a:t>And we trying to figure out </a:t>
            </a:r>
            <a:r>
              <a:rPr lang="en-US" sz="3600" i="1" dirty="0" smtClean="0"/>
              <a:t>what properties characterize the mind</a:t>
            </a:r>
            <a:r>
              <a:rPr lang="en-US" sz="3600" dirty="0" smtClean="0"/>
              <a:t>. </a:t>
            </a:r>
          </a:p>
          <a:p>
            <a:endParaRPr lang="en-US" sz="3600" dirty="0"/>
          </a:p>
          <a:p>
            <a:r>
              <a:rPr lang="en-US" sz="3600" dirty="0" smtClean="0"/>
              <a:t>The result will be a list of properties that characterizes the kind of thing </a:t>
            </a:r>
            <a:r>
              <a:rPr lang="en-US" sz="3600" i="1" dirty="0" smtClean="0"/>
              <a:t>you are</a:t>
            </a:r>
            <a:r>
              <a:rPr lang="en-US" sz="3600" dirty="0" smtClean="0"/>
              <a:t>,  since you are (or have) a mind.</a:t>
            </a:r>
          </a:p>
        </p:txBody>
      </p:sp>
    </p:spTree>
    <p:extLst>
      <p:ext uri="{BB962C8B-B14F-4D97-AF65-F5344CB8AC3E}">
        <p14:creationId xmlns:p14="http://schemas.microsoft.com/office/powerpoint/2010/main" val="184114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Let’s get some definitions on the board. </a:t>
            </a:r>
            <a:endParaRPr lang="en-US" sz="2200" dirty="0"/>
          </a:p>
        </p:txBody>
      </p:sp>
    </p:spTree>
    <p:extLst>
      <p:ext uri="{BB962C8B-B14F-4D97-AF65-F5344CB8AC3E}">
        <p14:creationId xmlns:p14="http://schemas.microsoft.com/office/powerpoint/2010/main" val="2201377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a:t>
            </a:r>
            <a:r>
              <a:rPr lang="fr-FR" sz="2200" dirty="0" smtClean="0"/>
              <a:t>’</a:t>
            </a:r>
            <a:r>
              <a:rPr lang="en-US" sz="2200" dirty="0" smtClean="0"/>
              <a:t>s get some definitions on the board. </a:t>
            </a:r>
            <a:endParaRPr lang="en-US" sz="2200" dirty="0"/>
          </a:p>
        </p:txBody>
      </p:sp>
      <p:sp>
        <p:nvSpPr>
          <p:cNvPr id="3" name="TextBox 2"/>
          <p:cNvSpPr txBox="1"/>
          <p:nvPr/>
        </p:nvSpPr>
        <p:spPr>
          <a:xfrm>
            <a:off x="417725" y="1119673"/>
            <a:ext cx="8454754"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 </a:t>
            </a:r>
            <a:r>
              <a:rPr lang="en-US" sz="2200" b="1" u="sng" dirty="0" smtClean="0"/>
              <a:t>material thing</a:t>
            </a:r>
            <a:r>
              <a:rPr lang="en-US" sz="2200" dirty="0" smtClean="0"/>
              <a:t> iff </a:t>
            </a:r>
            <a:r>
              <a:rPr lang="en-US" sz="2200" i="1" dirty="0" smtClean="0"/>
              <a:t>x </a:t>
            </a:r>
            <a:r>
              <a:rPr lang="en-US" sz="2200" dirty="0" smtClean="0"/>
              <a:t>is entirely composed of the sorts of things described in physics: electrons, quarks, etc. </a:t>
            </a:r>
            <a:endParaRPr lang="en-US" sz="2200" i="1" dirty="0"/>
          </a:p>
        </p:txBody>
      </p:sp>
    </p:spTree>
    <p:extLst>
      <p:ext uri="{BB962C8B-B14F-4D97-AF65-F5344CB8AC3E}">
        <p14:creationId xmlns:p14="http://schemas.microsoft.com/office/powerpoint/2010/main" val="3340363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a:t>
            </a:r>
            <a:r>
              <a:rPr lang="fr-FR" sz="2200" dirty="0" smtClean="0"/>
              <a:t>’</a:t>
            </a:r>
            <a:r>
              <a:rPr lang="en-US" sz="2200" dirty="0" smtClean="0"/>
              <a:t>s get some definitions on the board. </a:t>
            </a:r>
            <a:endParaRPr lang="en-US" sz="2200" dirty="0"/>
          </a:p>
        </p:txBody>
      </p:sp>
      <p:sp>
        <p:nvSpPr>
          <p:cNvPr id="3" name="TextBox 2"/>
          <p:cNvSpPr txBox="1"/>
          <p:nvPr/>
        </p:nvSpPr>
        <p:spPr>
          <a:xfrm>
            <a:off x="417725" y="1119673"/>
            <a:ext cx="8454754"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 </a:t>
            </a:r>
            <a:r>
              <a:rPr lang="en-US" sz="2200" b="1" u="sng" dirty="0" smtClean="0"/>
              <a:t>material thing</a:t>
            </a:r>
            <a:r>
              <a:rPr lang="en-US" sz="2200" dirty="0" smtClean="0"/>
              <a:t> iff </a:t>
            </a:r>
            <a:r>
              <a:rPr lang="en-US" sz="2200" i="1" dirty="0" smtClean="0"/>
              <a:t>x </a:t>
            </a:r>
            <a:r>
              <a:rPr lang="en-US" sz="2200" dirty="0" smtClean="0"/>
              <a:t>is entirely composed of the sorts of things described in physics: electrons, quarks, etc. </a:t>
            </a:r>
            <a:endParaRPr lang="en-US" sz="2200" i="1" dirty="0"/>
          </a:p>
        </p:txBody>
      </p:sp>
      <p:sp>
        <p:nvSpPr>
          <p:cNvPr id="4" name="TextBox 3"/>
          <p:cNvSpPr txBox="1"/>
          <p:nvPr/>
        </p:nvSpPr>
        <p:spPr>
          <a:xfrm>
            <a:off x="417725" y="2387233"/>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Tree>
    <p:extLst>
      <p:ext uri="{BB962C8B-B14F-4D97-AF65-F5344CB8AC3E}">
        <p14:creationId xmlns:p14="http://schemas.microsoft.com/office/powerpoint/2010/main" val="2173845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a:t>
            </a:r>
            <a:r>
              <a:rPr lang="fr-FR" sz="2200" dirty="0" smtClean="0"/>
              <a:t>’</a:t>
            </a:r>
            <a:r>
              <a:rPr lang="en-US" sz="2200" dirty="0" smtClean="0"/>
              <a:t>s get some definitions on the board. </a:t>
            </a:r>
            <a:endParaRPr lang="en-US" sz="2200" dirty="0"/>
          </a:p>
        </p:txBody>
      </p:sp>
      <p:sp>
        <p:nvSpPr>
          <p:cNvPr id="3" name="TextBox 2"/>
          <p:cNvSpPr txBox="1"/>
          <p:nvPr/>
        </p:nvSpPr>
        <p:spPr>
          <a:xfrm>
            <a:off x="417725" y="1119673"/>
            <a:ext cx="8454754"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 </a:t>
            </a:r>
            <a:r>
              <a:rPr lang="en-US" sz="2200" b="1" u="sng" dirty="0" smtClean="0"/>
              <a:t>material thing</a:t>
            </a:r>
            <a:r>
              <a:rPr lang="en-US" sz="2200" dirty="0" smtClean="0"/>
              <a:t> iff </a:t>
            </a:r>
            <a:r>
              <a:rPr lang="en-US" sz="2200" i="1" dirty="0" smtClean="0"/>
              <a:t>x </a:t>
            </a:r>
            <a:r>
              <a:rPr lang="en-US" sz="2200" dirty="0" smtClean="0"/>
              <a:t>is entirely composed of the sorts of things described in physics: electrons, quarks, etc. </a:t>
            </a:r>
            <a:endParaRPr lang="en-US" sz="2200" i="1" dirty="0"/>
          </a:p>
        </p:txBody>
      </p:sp>
      <p:sp>
        <p:nvSpPr>
          <p:cNvPr id="4" name="TextBox 3"/>
          <p:cNvSpPr txBox="1"/>
          <p:nvPr/>
        </p:nvSpPr>
        <p:spPr>
          <a:xfrm>
            <a:off x="417725" y="2387233"/>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6" name="TextBox 5"/>
          <p:cNvSpPr txBox="1"/>
          <p:nvPr/>
        </p:nvSpPr>
        <p:spPr>
          <a:xfrm>
            <a:off x="401016" y="3661821"/>
            <a:ext cx="8454754" cy="43088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an </a:t>
            </a:r>
            <a:r>
              <a:rPr lang="en-US" sz="2200" b="1" u="sng" dirty="0" smtClean="0"/>
              <a:t>immaterial thing</a:t>
            </a:r>
            <a:r>
              <a:rPr lang="en-US" sz="2200" dirty="0" smtClean="0"/>
              <a:t> iff </a:t>
            </a:r>
            <a:r>
              <a:rPr lang="en-US" sz="2200" i="1" dirty="0" smtClean="0"/>
              <a:t>x </a:t>
            </a:r>
            <a:r>
              <a:rPr lang="en-US" sz="2200" dirty="0" smtClean="0"/>
              <a:t>is </a:t>
            </a:r>
            <a:r>
              <a:rPr lang="en-US" sz="2200" i="1" dirty="0" smtClean="0"/>
              <a:t>not </a:t>
            </a:r>
            <a:r>
              <a:rPr lang="en-US" sz="2200" dirty="0" smtClean="0"/>
              <a:t>a material thing. </a:t>
            </a:r>
            <a:endParaRPr lang="en-US" sz="2200" i="1" dirty="0"/>
          </a:p>
        </p:txBody>
      </p:sp>
    </p:spTree>
    <p:extLst>
      <p:ext uri="{BB962C8B-B14F-4D97-AF65-F5344CB8AC3E}">
        <p14:creationId xmlns:p14="http://schemas.microsoft.com/office/powerpoint/2010/main" val="7541338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5461" y="220863"/>
            <a:ext cx="5068327" cy="430887"/>
          </a:xfrm>
          <a:prstGeom prst="rect">
            <a:avLst/>
          </a:prstGeom>
          <a:noFill/>
        </p:spPr>
        <p:txBody>
          <a:bodyPr wrap="none" rtlCol="0">
            <a:spAutoFit/>
          </a:bodyPr>
          <a:lstStyle/>
          <a:p>
            <a:r>
              <a:rPr lang="en-US" sz="2200" dirty="0" smtClean="0"/>
              <a:t>Let</a:t>
            </a:r>
            <a:r>
              <a:rPr lang="fr-FR" sz="2200" dirty="0" smtClean="0"/>
              <a:t>’</a:t>
            </a:r>
            <a:r>
              <a:rPr lang="en-US" sz="2200" dirty="0" smtClean="0"/>
              <a:t>s get some definitions on the board. </a:t>
            </a:r>
            <a:endParaRPr lang="en-US" sz="2200" dirty="0"/>
          </a:p>
        </p:txBody>
      </p:sp>
      <p:sp>
        <p:nvSpPr>
          <p:cNvPr id="3" name="TextBox 2"/>
          <p:cNvSpPr txBox="1"/>
          <p:nvPr/>
        </p:nvSpPr>
        <p:spPr>
          <a:xfrm>
            <a:off x="417725" y="1119673"/>
            <a:ext cx="8454754"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 </a:t>
            </a:r>
            <a:r>
              <a:rPr lang="en-US" sz="2200" b="1" u="sng" dirty="0" smtClean="0"/>
              <a:t>material thing</a:t>
            </a:r>
            <a:r>
              <a:rPr lang="en-US" sz="2200" dirty="0" smtClean="0"/>
              <a:t> iff </a:t>
            </a:r>
            <a:r>
              <a:rPr lang="en-US" sz="2200" i="1" dirty="0" smtClean="0"/>
              <a:t>x </a:t>
            </a:r>
            <a:r>
              <a:rPr lang="en-US" sz="2200" dirty="0" smtClean="0"/>
              <a:t>is entirely composed of the sorts of things described in physics: electrons, quarks, etc. </a:t>
            </a:r>
            <a:endParaRPr lang="en-US" sz="2200" i="1" dirty="0"/>
          </a:p>
        </p:txBody>
      </p:sp>
      <p:sp>
        <p:nvSpPr>
          <p:cNvPr id="4" name="TextBox 3"/>
          <p:cNvSpPr txBox="1"/>
          <p:nvPr/>
        </p:nvSpPr>
        <p:spPr>
          <a:xfrm>
            <a:off x="417725" y="2387233"/>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6" name="TextBox 5"/>
          <p:cNvSpPr txBox="1"/>
          <p:nvPr/>
        </p:nvSpPr>
        <p:spPr>
          <a:xfrm>
            <a:off x="401016" y="3661821"/>
            <a:ext cx="8454754" cy="43088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i="1" dirty="0" smtClean="0"/>
              <a:t>x </a:t>
            </a:r>
            <a:r>
              <a:rPr lang="en-US" sz="2200" dirty="0" smtClean="0"/>
              <a:t>is an </a:t>
            </a:r>
            <a:r>
              <a:rPr lang="en-US" sz="2200" b="1" u="sng" dirty="0" smtClean="0"/>
              <a:t>immaterial thing</a:t>
            </a:r>
            <a:r>
              <a:rPr lang="en-US" sz="2200" dirty="0" smtClean="0"/>
              <a:t> iff </a:t>
            </a:r>
            <a:r>
              <a:rPr lang="en-US" sz="2200" i="1" dirty="0" smtClean="0"/>
              <a:t>x </a:t>
            </a:r>
            <a:r>
              <a:rPr lang="en-US" sz="2200" dirty="0" smtClean="0"/>
              <a:t>is </a:t>
            </a:r>
            <a:r>
              <a:rPr lang="en-US" sz="2200" i="1" dirty="0" smtClean="0"/>
              <a:t>not </a:t>
            </a:r>
            <a:r>
              <a:rPr lang="en-US" sz="2200" dirty="0" smtClean="0"/>
              <a:t>a material thing. </a:t>
            </a:r>
            <a:endParaRPr lang="en-US" sz="2200" i="1" dirty="0"/>
          </a:p>
        </p:txBody>
      </p:sp>
      <p:sp>
        <p:nvSpPr>
          <p:cNvPr id="7" name="TextBox 6"/>
          <p:cNvSpPr txBox="1"/>
          <p:nvPr/>
        </p:nvSpPr>
        <p:spPr>
          <a:xfrm>
            <a:off x="401016" y="4611864"/>
            <a:ext cx="845475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Dualism:</a:t>
            </a:r>
            <a:r>
              <a:rPr lang="en-US" sz="2200" dirty="0" smtClean="0"/>
              <a:t> the theory that both material things and immaterial things exist. </a:t>
            </a:r>
            <a:endParaRPr lang="en-US" sz="2200" b="1" u="sng" dirty="0"/>
          </a:p>
        </p:txBody>
      </p:sp>
    </p:spTree>
    <p:extLst>
      <p:ext uri="{BB962C8B-B14F-4D97-AF65-F5344CB8AC3E}">
        <p14:creationId xmlns:p14="http://schemas.microsoft.com/office/powerpoint/2010/main" val="3054317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785378"/>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b="1" dirty="0" smtClean="0"/>
              <a:t>		</a:t>
            </a:r>
            <a:r>
              <a:rPr lang="en-US" sz="2800" b="1" dirty="0" smtClean="0"/>
              <a:t>What kind of thing am I?</a:t>
            </a:r>
          </a:p>
          <a:p>
            <a:endParaRPr lang="en-US" sz="2100" dirty="0"/>
          </a:p>
          <a:p>
            <a:r>
              <a:rPr lang="en-US" sz="2100" dirty="0" smtClean="0"/>
              <a:t> </a:t>
            </a:r>
            <a:endParaRPr lang="en-US" sz="2100" dirty="0"/>
          </a:p>
        </p:txBody>
      </p:sp>
    </p:spTree>
    <p:extLst>
      <p:ext uri="{BB962C8B-B14F-4D97-AF65-F5344CB8AC3E}">
        <p14:creationId xmlns:p14="http://schemas.microsoft.com/office/powerpoint/2010/main" val="502678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725" y="2387233"/>
            <a:ext cx="8454754" cy="769441"/>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5" name="TextBox 4"/>
          <p:cNvSpPr txBox="1"/>
          <p:nvPr/>
        </p:nvSpPr>
        <p:spPr>
          <a:xfrm>
            <a:off x="584815" y="3866625"/>
            <a:ext cx="7869939" cy="2215991"/>
          </a:xfrm>
          <a:prstGeom prst="rect">
            <a:avLst/>
          </a:prstGeom>
          <a:noFill/>
        </p:spPr>
        <p:txBody>
          <a:bodyPr wrap="square" rtlCol="0">
            <a:spAutoFit/>
          </a:bodyPr>
          <a:lstStyle/>
          <a:p>
            <a:r>
              <a:rPr lang="en-US" sz="2300" dirty="0" smtClean="0"/>
              <a:t>According to materialism about human beings, </a:t>
            </a:r>
            <a:r>
              <a:rPr lang="en-US" sz="2300" i="1" dirty="0" smtClean="0"/>
              <a:t>you are a material thing</a:t>
            </a:r>
            <a:r>
              <a:rPr lang="en-US" sz="2300" dirty="0" smtClean="0"/>
              <a:t>. </a:t>
            </a:r>
          </a:p>
          <a:p>
            <a:endParaRPr lang="en-US" sz="2300" dirty="0" smtClean="0"/>
          </a:p>
          <a:p>
            <a:r>
              <a:rPr lang="en-US" sz="2300" dirty="0" smtClean="0"/>
              <a:t>You are something which, like tables, clouds, trees, and amoebae, is entirely composed of the basic particles studied in physics. </a:t>
            </a:r>
            <a:endParaRPr lang="en-US" sz="2300" dirty="0"/>
          </a:p>
        </p:txBody>
      </p:sp>
      <p:pic>
        <p:nvPicPr>
          <p:cNvPr id="8" name="Picture 7" descr="atom-intro-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2932" y="417789"/>
            <a:ext cx="4599152" cy="1571377"/>
          </a:xfrm>
          <a:prstGeom prst="rect">
            <a:avLst/>
          </a:prstGeom>
        </p:spPr>
      </p:pic>
    </p:spTree>
    <p:extLst>
      <p:ext uri="{BB962C8B-B14F-4D97-AF65-F5344CB8AC3E}">
        <p14:creationId xmlns:p14="http://schemas.microsoft.com/office/powerpoint/2010/main" val="393457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725" y="448694"/>
            <a:ext cx="8454754" cy="769441"/>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2" name="TextBox 1"/>
          <p:cNvSpPr txBox="1"/>
          <p:nvPr/>
        </p:nvSpPr>
        <p:spPr>
          <a:xfrm>
            <a:off x="233926" y="1693283"/>
            <a:ext cx="8772225" cy="1785104"/>
          </a:xfrm>
          <a:prstGeom prst="rect">
            <a:avLst/>
          </a:prstGeom>
          <a:noFill/>
        </p:spPr>
        <p:txBody>
          <a:bodyPr wrap="square" rtlCol="0">
            <a:spAutoFit/>
          </a:bodyPr>
          <a:lstStyle/>
          <a:p>
            <a:r>
              <a:rPr lang="en-US" sz="2200" dirty="0" smtClean="0"/>
              <a:t>Many of the ways we ordinary think and talk about ourselves seem to suggest that we endorse materialism about ourselves. </a:t>
            </a:r>
          </a:p>
          <a:p>
            <a:r>
              <a:rPr lang="en-US" sz="2200" dirty="0" smtClean="0"/>
              <a:t>Consider, for example, the question of whether you are currently sitting in a chair. </a:t>
            </a:r>
            <a:r>
              <a:rPr lang="en-US" sz="2200" i="1" dirty="0" smtClean="0"/>
              <a:t>Could an immaterial thing occupy space and sit in a chair?</a:t>
            </a:r>
            <a:endParaRPr lang="en-US" sz="2200" dirty="0"/>
          </a:p>
        </p:txBody>
      </p:sp>
    </p:spTree>
    <p:extLst>
      <p:ext uri="{BB962C8B-B14F-4D97-AF65-F5344CB8AC3E}">
        <p14:creationId xmlns:p14="http://schemas.microsoft.com/office/powerpoint/2010/main" val="437974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7725" y="448694"/>
            <a:ext cx="8454754" cy="769441"/>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Materialism:</a:t>
            </a:r>
            <a:r>
              <a:rPr lang="en-US" sz="2200" dirty="0" smtClean="0"/>
              <a:t> the theory that every thing –– every thing that exists ––is a material thing. </a:t>
            </a:r>
            <a:endParaRPr lang="en-US" sz="2200" b="1" u="sng" dirty="0"/>
          </a:p>
        </p:txBody>
      </p:sp>
      <p:sp>
        <p:nvSpPr>
          <p:cNvPr id="2" name="TextBox 1"/>
          <p:cNvSpPr txBox="1"/>
          <p:nvPr/>
        </p:nvSpPr>
        <p:spPr>
          <a:xfrm>
            <a:off x="233926" y="1693283"/>
            <a:ext cx="8772225" cy="4493537"/>
          </a:xfrm>
          <a:prstGeom prst="rect">
            <a:avLst/>
          </a:prstGeom>
          <a:noFill/>
        </p:spPr>
        <p:txBody>
          <a:bodyPr wrap="square" rtlCol="0">
            <a:spAutoFit/>
          </a:bodyPr>
          <a:lstStyle/>
          <a:p>
            <a:r>
              <a:rPr lang="en-US" sz="2200" dirty="0" smtClean="0"/>
              <a:t>Many of the ways we ordinary think and talk about ourselves seem to suggest that we endorse materialism about ourselves. </a:t>
            </a:r>
          </a:p>
          <a:p>
            <a:r>
              <a:rPr lang="en-US" sz="2200" dirty="0" smtClean="0"/>
              <a:t>Consider, for example, the question of whether you are currently sitting in a chair. </a:t>
            </a:r>
            <a:r>
              <a:rPr lang="en-US" sz="2200" i="1" dirty="0" smtClean="0"/>
              <a:t>Could an immaterial thing occupy space and sit in a chair?</a:t>
            </a:r>
          </a:p>
          <a:p>
            <a:endParaRPr lang="en-US" sz="2200" i="1" dirty="0"/>
          </a:p>
          <a:p>
            <a:r>
              <a:rPr lang="en-US" sz="2200" dirty="0" smtClean="0"/>
              <a:t>But other ways that we think and talk about ourselves suggest that we think of ourselves as immaterial things. For example, many people think that it is possible for human beings to enjoy life after death, and hence to exist even after one’s body has ceased to exist; and to many it has seemed easiest to understand how this could be possible if we think of ourselves, not as immaterial bodies(?), but as immaterial souls or minds. </a:t>
            </a:r>
            <a:endParaRPr lang="en-US" sz="2200" dirty="0"/>
          </a:p>
        </p:txBody>
      </p:sp>
    </p:spTree>
    <p:extLst>
      <p:ext uri="{BB962C8B-B14F-4D97-AF65-F5344CB8AC3E}">
        <p14:creationId xmlns:p14="http://schemas.microsoft.com/office/powerpoint/2010/main" val="31570206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1016" y="417266"/>
            <a:ext cx="8454754" cy="769441"/>
          </a:xfrm>
          <a:prstGeom prst="rect">
            <a:avLst/>
          </a:prstGeom>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u="sng" dirty="0" smtClean="0"/>
              <a:t>Dualism:</a:t>
            </a:r>
            <a:r>
              <a:rPr lang="en-US" sz="2200" dirty="0" smtClean="0"/>
              <a:t> the theory that both material things and immaterial things exist. </a:t>
            </a:r>
            <a:endParaRPr lang="en-US" sz="2200" b="1" u="sng" dirty="0"/>
          </a:p>
        </p:txBody>
      </p:sp>
      <p:sp>
        <p:nvSpPr>
          <p:cNvPr id="3" name="TextBox 2"/>
          <p:cNvSpPr txBox="1"/>
          <p:nvPr/>
        </p:nvSpPr>
        <p:spPr>
          <a:xfrm>
            <a:off x="267345" y="2724431"/>
            <a:ext cx="8722098" cy="1938992"/>
          </a:xfrm>
          <a:prstGeom prst="rect">
            <a:avLst/>
          </a:prstGeom>
          <a:noFill/>
        </p:spPr>
        <p:txBody>
          <a:bodyPr wrap="square" rtlCol="0">
            <a:spAutoFit/>
          </a:bodyPr>
          <a:lstStyle/>
          <a:p>
            <a:r>
              <a:rPr lang="en-US" sz="2400" dirty="0" smtClean="0"/>
              <a:t>Our topic today is an argument for the conclusion that this second view of ourselves is correct: we are not material things, but instead are immaterial souls or minds. This view is often called “dualism about human beings,” or “dualism about the mind”. </a:t>
            </a:r>
            <a:endParaRPr lang="en-US" sz="2400" dirty="0"/>
          </a:p>
        </p:txBody>
      </p:sp>
    </p:spTree>
    <p:extLst>
      <p:ext uri="{BB962C8B-B14F-4D97-AF65-F5344CB8AC3E}">
        <p14:creationId xmlns:p14="http://schemas.microsoft.com/office/powerpoint/2010/main" val="14062064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032" y="217251"/>
            <a:ext cx="2758454" cy="3384950"/>
          </a:xfrm>
          <a:prstGeom prst="rect">
            <a:avLst/>
          </a:prstGeom>
        </p:spPr>
      </p:pic>
      <p:sp>
        <p:nvSpPr>
          <p:cNvPr id="3" name="TextBox 2"/>
          <p:cNvSpPr txBox="1"/>
          <p:nvPr/>
        </p:nvSpPr>
        <p:spPr>
          <a:xfrm>
            <a:off x="267345" y="3930826"/>
            <a:ext cx="8555007" cy="1446550"/>
          </a:xfrm>
          <a:prstGeom prst="rect">
            <a:avLst/>
          </a:prstGeom>
          <a:noFill/>
        </p:spPr>
        <p:txBody>
          <a:bodyPr wrap="square" rtlCol="0">
            <a:spAutoFit/>
          </a:bodyPr>
          <a:lstStyle/>
          <a:p>
            <a:r>
              <a:rPr lang="en-US" sz="2200" dirty="0" smtClean="0"/>
              <a:t>This argument is from our old friend, Ren</a:t>
            </a:r>
            <a:r>
              <a:rPr lang="en-US" sz="2200" dirty="0" smtClean="0"/>
              <a:t>é Descartes (creator of the </a:t>
            </a:r>
            <a:r>
              <a:rPr lang="en-US" sz="2200" i="1" dirty="0" err="1" smtClean="0"/>
              <a:t>xy</a:t>
            </a:r>
            <a:r>
              <a:rPr lang="en-US" sz="2200" dirty="0" smtClean="0"/>
              <a:t>-coordinate system, analytic geometry, the “I think, therefore I am”, and one version of the ontological argument for God’s existence).</a:t>
            </a:r>
            <a:endParaRPr lang="en-US" sz="2200" dirty="0"/>
          </a:p>
        </p:txBody>
      </p:sp>
    </p:spTree>
    <p:extLst>
      <p:ext uri="{BB962C8B-B14F-4D97-AF65-F5344CB8AC3E}">
        <p14:creationId xmlns:p14="http://schemas.microsoft.com/office/powerpoint/2010/main" val="36254447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032" y="217251"/>
            <a:ext cx="2758454" cy="3384950"/>
          </a:xfrm>
          <a:prstGeom prst="rect">
            <a:avLst/>
          </a:prstGeom>
        </p:spPr>
      </p:pic>
      <p:sp>
        <p:nvSpPr>
          <p:cNvPr id="3" name="TextBox 2"/>
          <p:cNvSpPr txBox="1"/>
          <p:nvPr/>
        </p:nvSpPr>
        <p:spPr>
          <a:xfrm>
            <a:off x="267345" y="3930826"/>
            <a:ext cx="8555007" cy="2800766"/>
          </a:xfrm>
          <a:prstGeom prst="rect">
            <a:avLst/>
          </a:prstGeom>
          <a:noFill/>
        </p:spPr>
        <p:txBody>
          <a:bodyPr wrap="square" rtlCol="0">
            <a:spAutoFit/>
          </a:bodyPr>
          <a:lstStyle/>
          <a:p>
            <a:r>
              <a:rPr lang="en-US" sz="2200" dirty="0" smtClean="0"/>
              <a:t>This argument is from our old friend, Ren</a:t>
            </a:r>
            <a:r>
              <a:rPr lang="en-US" sz="2200" dirty="0" smtClean="0"/>
              <a:t>é Descartes (creator of the </a:t>
            </a:r>
            <a:r>
              <a:rPr lang="en-US" sz="2200" i="1" dirty="0" err="1" smtClean="0"/>
              <a:t>xy</a:t>
            </a:r>
            <a:r>
              <a:rPr lang="en-US" sz="2200" dirty="0" smtClean="0"/>
              <a:t>-coordinate system, analytic geometry, the “I think, therefore I am”, and one version of the ontological argument for God’s existence).</a:t>
            </a:r>
          </a:p>
          <a:p>
            <a:endParaRPr lang="en-US" sz="2200" dirty="0"/>
          </a:p>
          <a:p>
            <a:r>
              <a:rPr lang="en-US" sz="2200" dirty="0" smtClean="0"/>
              <a:t>In 1964, Descartes moved to Sweden to join the court of Queen Christina of Sweden. After complaining that “men’s thoughts are frozen here, like the water,” he died during his winter in Sweden. </a:t>
            </a:r>
            <a:endParaRPr lang="en-US" sz="2200" dirty="0"/>
          </a:p>
        </p:txBody>
      </p:sp>
    </p:spTree>
    <p:extLst>
      <p:ext uri="{BB962C8B-B14F-4D97-AF65-F5344CB8AC3E}">
        <p14:creationId xmlns:p14="http://schemas.microsoft.com/office/powerpoint/2010/main" val="565893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1924"/>
            <a:ext cx="986927" cy="1211076"/>
          </a:xfrm>
          <a:prstGeom prst="rect">
            <a:avLst/>
          </a:prstGeom>
        </p:spPr>
      </p:pic>
      <p:sp>
        <p:nvSpPr>
          <p:cNvPr id="5" name="Rounded Rectangular Callout 4"/>
          <p:cNvSpPr/>
          <p:nvPr/>
        </p:nvSpPr>
        <p:spPr>
          <a:xfrm>
            <a:off x="1553937" y="4478694"/>
            <a:ext cx="6917525" cy="2105653"/>
          </a:xfrm>
          <a:prstGeom prst="wedgeRoundRectCallout">
            <a:avLst>
              <a:gd name="adj1" fmla="val -61858"/>
              <a:gd name="adj2" fmla="val 2462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…Every sensory experience I have ever thought I was having while awake I can also think of myself as sometimes having while asleep.</a:t>
            </a:r>
            <a:endParaRPr lang="en-US" sz="2700" dirty="0"/>
          </a:p>
        </p:txBody>
      </p:sp>
    </p:spTree>
    <p:extLst>
      <p:ext uri="{BB962C8B-B14F-4D97-AF65-F5344CB8AC3E}">
        <p14:creationId xmlns:p14="http://schemas.microsoft.com/office/powerpoint/2010/main" val="748625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1924"/>
            <a:ext cx="986927" cy="1211076"/>
          </a:xfrm>
          <a:prstGeom prst="rect">
            <a:avLst/>
          </a:prstGeom>
        </p:spPr>
      </p:pic>
      <p:sp>
        <p:nvSpPr>
          <p:cNvPr id="3" name="Rounded Rectangular Callout 2"/>
          <p:cNvSpPr/>
          <p:nvPr/>
        </p:nvSpPr>
        <p:spPr>
          <a:xfrm>
            <a:off x="1553937" y="4478694"/>
            <a:ext cx="6917525" cy="2105653"/>
          </a:xfrm>
          <a:prstGeom prst="wedgeRoundRectCallout">
            <a:avLst>
              <a:gd name="adj1" fmla="val -61858"/>
              <a:gd name="adj2" fmla="val 2462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…Every sensory experience I have ever thought I was having while awake I can also think of myself as sometimes having while asleep.</a:t>
            </a:r>
            <a:endParaRPr lang="en-US" sz="2700" dirty="0"/>
          </a:p>
        </p:txBody>
      </p:sp>
      <p:sp>
        <p:nvSpPr>
          <p:cNvPr id="4" name="TextBox 3"/>
          <p:cNvSpPr txBox="1"/>
          <p:nvPr/>
        </p:nvSpPr>
        <p:spPr>
          <a:xfrm>
            <a:off x="204685" y="700206"/>
            <a:ext cx="8939315" cy="2923878"/>
          </a:xfrm>
          <a:prstGeom prst="rect">
            <a:avLst/>
          </a:prstGeom>
          <a:noFill/>
        </p:spPr>
        <p:txBody>
          <a:bodyPr wrap="square" rtlCol="0">
            <a:spAutoFit/>
          </a:bodyPr>
          <a:lstStyle/>
          <a:p>
            <a:r>
              <a:rPr lang="en-US" sz="2300" dirty="0" smtClean="0"/>
              <a:t>Descartes is saying that we can </a:t>
            </a:r>
            <a:r>
              <a:rPr lang="en-US" sz="2300" b="1" dirty="0" smtClean="0">
                <a:solidFill>
                  <a:srgbClr val="FF6C85"/>
                </a:solidFill>
              </a:rPr>
              <a:t>imagine</a:t>
            </a:r>
            <a:r>
              <a:rPr lang="en-US" sz="2300" dirty="0" smtClean="0"/>
              <a:t> any sensory experience we have as occurring in sleep rather than waking life. But in sleep our seeming sensory experiences do not reflect the reality of the material world around us; so, we can </a:t>
            </a:r>
            <a:r>
              <a:rPr lang="en-US" sz="2300" b="1" dirty="0" smtClean="0">
                <a:solidFill>
                  <a:srgbClr val="FF6C85"/>
                </a:solidFill>
              </a:rPr>
              <a:t>imagine</a:t>
            </a:r>
            <a:r>
              <a:rPr lang="en-US" sz="2300" dirty="0" smtClean="0"/>
              <a:t> all of the sensory experiences we have failing to reflect the world around us. That is, we can coherently </a:t>
            </a:r>
            <a:r>
              <a:rPr lang="en-US" sz="2300" b="1" dirty="0" smtClean="0">
                <a:solidFill>
                  <a:srgbClr val="FF6C85"/>
                </a:solidFill>
              </a:rPr>
              <a:t>imagine</a:t>
            </a:r>
            <a:r>
              <a:rPr lang="en-US" sz="2300" dirty="0" smtClean="0"/>
              <a:t> a scenario in which there are no tissue boxes, cats, planets, or other material things, even though in our experience it seems to us that there are such things. </a:t>
            </a:r>
            <a:endParaRPr lang="en-US" sz="2300" dirty="0"/>
          </a:p>
        </p:txBody>
      </p:sp>
    </p:spTree>
    <p:extLst>
      <p:ext uri="{BB962C8B-B14F-4D97-AF65-F5344CB8AC3E}">
        <p14:creationId xmlns:p14="http://schemas.microsoft.com/office/powerpoint/2010/main" val="3553771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685" y="700206"/>
            <a:ext cx="8939315" cy="5755423"/>
          </a:xfrm>
          <a:prstGeom prst="rect">
            <a:avLst/>
          </a:prstGeom>
          <a:noFill/>
        </p:spPr>
        <p:txBody>
          <a:bodyPr wrap="square" rtlCol="0">
            <a:spAutoFit/>
          </a:bodyPr>
          <a:lstStyle/>
          <a:p>
            <a:r>
              <a:rPr lang="en-US" sz="2300" dirty="0" smtClean="0"/>
              <a:t>Descartes is saying that we can </a:t>
            </a:r>
            <a:r>
              <a:rPr lang="en-US" sz="2300" b="1" dirty="0" smtClean="0">
                <a:solidFill>
                  <a:srgbClr val="FF6C85"/>
                </a:solidFill>
              </a:rPr>
              <a:t>imagine</a:t>
            </a:r>
            <a:r>
              <a:rPr lang="en-US" sz="2300" dirty="0" smtClean="0"/>
              <a:t> any sensory experience we have as occurring in sleep rather than waking life. But in sleep our seeming sensory experiences do not reflect the reality of the material world around us; so, we can </a:t>
            </a:r>
            <a:r>
              <a:rPr lang="en-US" sz="2300" b="1" dirty="0" smtClean="0">
                <a:solidFill>
                  <a:srgbClr val="FF6C85"/>
                </a:solidFill>
              </a:rPr>
              <a:t>imagine</a:t>
            </a:r>
            <a:r>
              <a:rPr lang="en-US" sz="2300" dirty="0" smtClean="0"/>
              <a:t> all of the sensory experiences we have failing to reflect the world around us. That is, we can coherently </a:t>
            </a:r>
            <a:r>
              <a:rPr lang="en-US" sz="2300" b="1" dirty="0" smtClean="0">
                <a:solidFill>
                  <a:srgbClr val="FF6C85"/>
                </a:solidFill>
              </a:rPr>
              <a:t>imagine</a:t>
            </a:r>
            <a:r>
              <a:rPr lang="en-US" sz="2300" dirty="0" smtClean="0"/>
              <a:t> a scenario in which there are no tissue boxes, cats, planets, or other material things, even though in our experience it seems to us that there are such things. </a:t>
            </a:r>
          </a:p>
          <a:p>
            <a:endParaRPr lang="en-US" sz="2300" dirty="0"/>
          </a:p>
          <a:p>
            <a:r>
              <a:rPr lang="en-US" sz="2300" dirty="0" smtClean="0"/>
              <a:t>So you can imagine (not </a:t>
            </a:r>
            <a:r>
              <a:rPr lang="en-US" sz="2300" i="1" dirty="0" smtClean="0"/>
              <a:t>think </a:t>
            </a:r>
            <a:r>
              <a:rPr lang="en-US" sz="2300" dirty="0" smtClean="0"/>
              <a:t>or </a:t>
            </a:r>
            <a:r>
              <a:rPr lang="en-US" sz="2300" i="1" dirty="0" smtClean="0"/>
              <a:t>believe</a:t>
            </a:r>
            <a:r>
              <a:rPr lang="en-US" sz="2300" dirty="0" smtClean="0"/>
              <a:t>) along with Descartes of a possible world in which all of your experiences are sort of like a dream: they seem to be about material objects, but they really aren’t. </a:t>
            </a:r>
            <a:endParaRPr lang="en-US" sz="2300" dirty="0"/>
          </a:p>
          <a:p>
            <a:endParaRPr lang="en-US" sz="2300" dirty="0" smtClean="0"/>
          </a:p>
          <a:p>
            <a:r>
              <a:rPr lang="en-US" sz="2300" dirty="0" smtClean="0"/>
              <a:t>We are trying, in other words, to imagine that there are no material objects, even though it seems like there are. </a:t>
            </a:r>
            <a:endParaRPr lang="en-US" sz="2300" dirty="0"/>
          </a:p>
        </p:txBody>
      </p:sp>
    </p:spTree>
    <p:extLst>
      <p:ext uri="{BB962C8B-B14F-4D97-AF65-F5344CB8AC3E}">
        <p14:creationId xmlns:p14="http://schemas.microsoft.com/office/powerpoint/2010/main" val="17677141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1924"/>
            <a:ext cx="986927" cy="1211076"/>
          </a:xfrm>
          <a:prstGeom prst="rect">
            <a:avLst/>
          </a:prstGeom>
        </p:spPr>
      </p:pic>
      <p:sp>
        <p:nvSpPr>
          <p:cNvPr id="5" name="Rounded Rectangular Callout 4"/>
          <p:cNvSpPr/>
          <p:nvPr/>
        </p:nvSpPr>
        <p:spPr>
          <a:xfrm>
            <a:off x="1336720" y="3258752"/>
            <a:ext cx="7385377" cy="3325596"/>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Does it now follow in this imagined scenario that I don’t exist? On the contrary, if I am having these experiences (however illusory) in the scenario, then I too exist in the scenario. “I must finally conclude that this proposition, </a:t>
            </a:r>
            <a:r>
              <a:rPr lang="en-US" sz="2700" i="1" dirty="0" smtClean="0"/>
              <a:t>that I am, that I exist</a:t>
            </a:r>
            <a:r>
              <a:rPr lang="en-US" sz="2700" dirty="0" smtClean="0"/>
              <a:t>, is necessarily true whenever it is put forward by me or conceived in my mind.”</a:t>
            </a:r>
            <a:endParaRPr lang="en-US" sz="2700" dirty="0"/>
          </a:p>
        </p:txBody>
      </p:sp>
    </p:spTree>
    <p:extLst>
      <p:ext uri="{BB962C8B-B14F-4D97-AF65-F5344CB8AC3E}">
        <p14:creationId xmlns:p14="http://schemas.microsoft.com/office/powerpoint/2010/main" val="104742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785378"/>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b="1" dirty="0" smtClean="0"/>
              <a:t>		</a:t>
            </a:r>
            <a:r>
              <a:rPr lang="en-US" sz="2800" b="1" dirty="0" smtClean="0"/>
              <a:t>What kind of thing am I?</a:t>
            </a:r>
          </a:p>
          <a:p>
            <a:endParaRPr lang="en-US" sz="2100" dirty="0"/>
          </a:p>
          <a:p>
            <a:r>
              <a:rPr lang="en-US" sz="2100" dirty="0" smtClean="0"/>
              <a:t> </a:t>
            </a:r>
            <a:endParaRPr lang="en-US" sz="2100" dirty="0"/>
          </a:p>
        </p:txBody>
      </p:sp>
      <p:pic>
        <p:nvPicPr>
          <p:cNvPr id="3" name="Picture 2" descr="full-body-workou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389" y="2787669"/>
            <a:ext cx="1921709" cy="1921709"/>
          </a:xfrm>
          <a:prstGeom prst="rect">
            <a:avLst/>
          </a:prstGeom>
        </p:spPr>
      </p:pic>
      <p:sp>
        <p:nvSpPr>
          <p:cNvPr id="2" name="TextBox 1"/>
          <p:cNvSpPr txBox="1"/>
          <p:nvPr/>
        </p:nvSpPr>
        <p:spPr>
          <a:xfrm>
            <a:off x="1320011" y="4725251"/>
            <a:ext cx="1223362" cy="430887"/>
          </a:xfrm>
          <a:prstGeom prst="rect">
            <a:avLst/>
          </a:prstGeom>
          <a:noFill/>
        </p:spPr>
        <p:txBody>
          <a:bodyPr wrap="none" rtlCol="0">
            <a:spAutoFit/>
          </a:bodyPr>
          <a:lstStyle/>
          <a:p>
            <a:r>
              <a:rPr lang="en-US" sz="2200" dirty="0" smtClean="0"/>
              <a:t>A body?</a:t>
            </a:r>
            <a:endParaRPr lang="en-US" sz="2200" dirty="0"/>
          </a:p>
        </p:txBody>
      </p:sp>
    </p:spTree>
    <p:extLst>
      <p:ext uri="{BB962C8B-B14F-4D97-AF65-F5344CB8AC3E}">
        <p14:creationId xmlns:p14="http://schemas.microsoft.com/office/powerpoint/2010/main" val="3178911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1924"/>
            <a:ext cx="986927" cy="1211076"/>
          </a:xfrm>
          <a:prstGeom prst="rect">
            <a:avLst/>
          </a:prstGeom>
        </p:spPr>
      </p:pic>
      <p:sp>
        <p:nvSpPr>
          <p:cNvPr id="5" name="Rounded Rectangular Callout 4"/>
          <p:cNvSpPr/>
          <p:nvPr/>
        </p:nvSpPr>
        <p:spPr>
          <a:xfrm>
            <a:off x="1336720" y="3258752"/>
            <a:ext cx="7385377" cy="3325596"/>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Does it now follow in this imagined scenario that I don’t exist? On the contrary, if I am having these experiences (however illusory) in the scenario, then I too exist in the scenario. “I must finally conclude that this proposition, </a:t>
            </a:r>
            <a:r>
              <a:rPr lang="en-US" sz="2700" i="1" dirty="0" smtClean="0"/>
              <a:t>that I am, that I exist</a:t>
            </a:r>
            <a:r>
              <a:rPr lang="en-US" sz="2700" dirty="0" smtClean="0"/>
              <a:t>, is necessarily true whenever it is put forward by me or conceived in my mind.”</a:t>
            </a:r>
            <a:endParaRPr lang="en-US" sz="2700" dirty="0"/>
          </a:p>
        </p:txBody>
      </p:sp>
      <p:sp>
        <p:nvSpPr>
          <p:cNvPr id="2" name="TextBox 1"/>
          <p:cNvSpPr txBox="1"/>
          <p:nvPr/>
        </p:nvSpPr>
        <p:spPr>
          <a:xfrm>
            <a:off x="401016" y="367654"/>
            <a:ext cx="8504881" cy="1107996"/>
          </a:xfrm>
          <a:prstGeom prst="rect">
            <a:avLst/>
          </a:prstGeom>
          <a:noFill/>
        </p:spPr>
        <p:txBody>
          <a:bodyPr wrap="square" rtlCol="0">
            <a:spAutoFit/>
          </a:bodyPr>
          <a:lstStyle/>
          <a:p>
            <a:r>
              <a:rPr lang="en-US" sz="2200" dirty="0" smtClean="0"/>
              <a:t>Descartes here seems to be saying that, when I imagine a world in which there are no material things, I am still imagining that I exist. This suggests the following claim:</a:t>
            </a:r>
            <a:endParaRPr lang="en-US" sz="2200" dirty="0"/>
          </a:p>
        </p:txBody>
      </p:sp>
    </p:spTree>
    <p:extLst>
      <p:ext uri="{BB962C8B-B14F-4D97-AF65-F5344CB8AC3E}">
        <p14:creationId xmlns:p14="http://schemas.microsoft.com/office/powerpoint/2010/main" val="18781855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1924"/>
            <a:ext cx="986927" cy="1211076"/>
          </a:xfrm>
          <a:prstGeom prst="rect">
            <a:avLst/>
          </a:prstGeom>
        </p:spPr>
      </p:pic>
      <p:sp>
        <p:nvSpPr>
          <p:cNvPr id="5" name="Rounded Rectangular Callout 4"/>
          <p:cNvSpPr/>
          <p:nvPr/>
        </p:nvSpPr>
        <p:spPr>
          <a:xfrm>
            <a:off x="1336720" y="3258752"/>
            <a:ext cx="7385377" cy="3325596"/>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Does it now follow in this imagined scenario that I don’t exist? On the contrary, if I am having these experiences (however illusory) in the scenario, then I too exist in the scenario. “I must finally conclude that this proposition, </a:t>
            </a:r>
            <a:r>
              <a:rPr lang="en-US" sz="2700" i="1" dirty="0" smtClean="0"/>
              <a:t>that I am, that I exist</a:t>
            </a:r>
            <a:r>
              <a:rPr lang="en-US" sz="2700" dirty="0" smtClean="0"/>
              <a:t>, is necessarily true whenever it is put forward by me or conceived in my mind.”</a:t>
            </a:r>
            <a:endParaRPr lang="en-US" sz="2700" dirty="0"/>
          </a:p>
        </p:txBody>
      </p:sp>
      <p:sp>
        <p:nvSpPr>
          <p:cNvPr id="2" name="TextBox 1"/>
          <p:cNvSpPr txBox="1"/>
          <p:nvPr/>
        </p:nvSpPr>
        <p:spPr>
          <a:xfrm>
            <a:off x="401016" y="367654"/>
            <a:ext cx="8504881" cy="1107996"/>
          </a:xfrm>
          <a:prstGeom prst="rect">
            <a:avLst/>
          </a:prstGeom>
          <a:noFill/>
        </p:spPr>
        <p:txBody>
          <a:bodyPr wrap="square" rtlCol="0">
            <a:spAutoFit/>
          </a:bodyPr>
          <a:lstStyle/>
          <a:p>
            <a:r>
              <a:rPr lang="en-US" sz="2200" dirty="0" smtClean="0"/>
              <a:t>Descartes here seems to be saying that, when I imagine a world in which there are no material things, I am still imagining that I exist. This suggests the following claim:</a:t>
            </a:r>
            <a:endParaRPr lang="en-US" sz="2200" dirty="0"/>
          </a:p>
        </p:txBody>
      </p:sp>
      <p:sp>
        <p:nvSpPr>
          <p:cNvPr id="3" name="TextBox 2"/>
          <p:cNvSpPr txBox="1"/>
          <p:nvPr/>
        </p:nvSpPr>
        <p:spPr>
          <a:xfrm>
            <a:off x="1889212" y="1939241"/>
            <a:ext cx="5947309" cy="769441"/>
          </a:xfrm>
          <a:prstGeom prst="rect">
            <a:avLst/>
          </a:prstGeom>
          <a:noFill/>
          <a:ln>
            <a:solidFill>
              <a:schemeClr val="tx1"/>
            </a:solidFill>
            <a:prstDash val="sysDash"/>
          </a:ln>
        </p:spPr>
        <p:txBody>
          <a:bodyPr wrap="square" rtlCol="0">
            <a:spAutoFit/>
          </a:bodyPr>
          <a:lstStyle/>
          <a:p>
            <a:r>
              <a:rPr lang="en-US" sz="2200" b="1" dirty="0" smtClean="0"/>
              <a:t>I can clearly imagine a scenario in which I exist while no material things exist. </a:t>
            </a:r>
            <a:endParaRPr lang="en-US" sz="2200" b="1" dirty="0"/>
          </a:p>
        </p:txBody>
      </p:sp>
    </p:spTree>
    <p:extLst>
      <p:ext uri="{BB962C8B-B14F-4D97-AF65-F5344CB8AC3E}">
        <p14:creationId xmlns:p14="http://schemas.microsoft.com/office/powerpoint/2010/main" val="970642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1016" y="367654"/>
            <a:ext cx="8504881" cy="1107996"/>
          </a:xfrm>
          <a:prstGeom prst="rect">
            <a:avLst/>
          </a:prstGeom>
          <a:noFill/>
        </p:spPr>
        <p:txBody>
          <a:bodyPr wrap="square" rtlCol="0">
            <a:spAutoFit/>
          </a:bodyPr>
          <a:lstStyle/>
          <a:p>
            <a:r>
              <a:rPr lang="en-US" sz="2200" dirty="0" smtClean="0"/>
              <a:t>Descartes here seems to be saying that, when I imagine a world in which there are no material things, I am still imagining that I exist. This suggests the following claim:</a:t>
            </a:r>
            <a:endParaRPr lang="en-US" sz="2200" dirty="0"/>
          </a:p>
        </p:txBody>
      </p:sp>
      <p:sp>
        <p:nvSpPr>
          <p:cNvPr id="3" name="TextBox 2"/>
          <p:cNvSpPr txBox="1"/>
          <p:nvPr/>
        </p:nvSpPr>
        <p:spPr>
          <a:xfrm>
            <a:off x="1889212" y="1939241"/>
            <a:ext cx="5947309" cy="769441"/>
          </a:xfrm>
          <a:prstGeom prst="rect">
            <a:avLst/>
          </a:prstGeom>
          <a:noFill/>
          <a:ln>
            <a:solidFill>
              <a:schemeClr val="tx1"/>
            </a:solidFill>
            <a:prstDash val="sysDash"/>
          </a:ln>
        </p:spPr>
        <p:txBody>
          <a:bodyPr wrap="square" rtlCol="0">
            <a:spAutoFit/>
          </a:bodyPr>
          <a:lstStyle/>
          <a:p>
            <a:r>
              <a:rPr lang="en-US" sz="2200" b="1" dirty="0" smtClean="0"/>
              <a:t>I can clearly imagine a scenario in which I exist while no material things exist. </a:t>
            </a:r>
            <a:endParaRPr lang="en-US" sz="2200" b="1" dirty="0"/>
          </a:p>
        </p:txBody>
      </p:sp>
      <p:sp>
        <p:nvSpPr>
          <p:cNvPr id="6" name="TextBox 5"/>
          <p:cNvSpPr txBox="1"/>
          <p:nvPr/>
        </p:nvSpPr>
        <p:spPr>
          <a:xfrm>
            <a:off x="401016" y="3526135"/>
            <a:ext cx="8153992" cy="2462212"/>
          </a:xfrm>
          <a:prstGeom prst="rect">
            <a:avLst/>
          </a:prstGeom>
          <a:noFill/>
        </p:spPr>
        <p:txBody>
          <a:bodyPr wrap="square" rtlCol="0">
            <a:spAutoFit/>
          </a:bodyPr>
          <a:lstStyle/>
          <a:p>
            <a:r>
              <a:rPr lang="en-US" sz="2200" dirty="0" smtClean="0"/>
              <a:t>Suppose that this claim about our imaginative abilities is true. </a:t>
            </a:r>
            <a:r>
              <a:rPr lang="en-US" sz="2200" i="1" dirty="0" smtClean="0"/>
              <a:t>So what?</a:t>
            </a:r>
          </a:p>
          <a:p>
            <a:endParaRPr lang="en-US" sz="2200" dirty="0"/>
          </a:p>
          <a:p>
            <a:r>
              <a:rPr lang="en-US" sz="2200" dirty="0" smtClean="0"/>
              <a:t>What could this have to do with the question of what I am, or of what minds are? After all, we aren’t interested in what we can imagine about ourselves; we are interested in the question of what sorts of things we really are. </a:t>
            </a:r>
            <a:endParaRPr lang="en-US" sz="2200" dirty="0"/>
          </a:p>
        </p:txBody>
      </p:sp>
    </p:spTree>
    <p:extLst>
      <p:ext uri="{BB962C8B-B14F-4D97-AF65-F5344CB8AC3E}">
        <p14:creationId xmlns:p14="http://schemas.microsoft.com/office/powerpoint/2010/main" val="18226669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5704" y="553287"/>
            <a:ext cx="7651566" cy="430887"/>
          </a:xfrm>
          <a:prstGeom prst="rect">
            <a:avLst/>
          </a:prstGeom>
          <a:noFill/>
        </p:spPr>
        <p:txBody>
          <a:bodyPr wrap="none" rtlCol="0">
            <a:spAutoFit/>
          </a:bodyPr>
          <a:lstStyle/>
          <a:p>
            <a:r>
              <a:rPr lang="en-US" sz="2200" dirty="0" smtClean="0"/>
              <a:t>The answer to this question comes in the following passage:</a:t>
            </a:r>
            <a:endParaRPr lang="en-US" sz="2200" dirty="0"/>
          </a:p>
        </p:txBody>
      </p:sp>
      <p:pic>
        <p:nvPicPr>
          <p:cNvPr id="5" name="Picture 4"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073694"/>
            <a:ext cx="986927" cy="1211076"/>
          </a:xfrm>
          <a:prstGeom prst="rect">
            <a:avLst/>
          </a:prstGeom>
        </p:spPr>
      </p:pic>
      <p:sp>
        <p:nvSpPr>
          <p:cNvPr id="6" name="Rounded Rectangular Callout 5"/>
          <p:cNvSpPr/>
          <p:nvPr/>
        </p:nvSpPr>
        <p:spPr>
          <a:xfrm>
            <a:off x="1336720" y="1650521"/>
            <a:ext cx="7385377" cy="4031403"/>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t>I know that everything which I clearly and distinctly imagine is capable of being created by God so as to correspond exactly with my imagination of it. Hence the fact that I can clearly and distinctly imagine one thing apart from another is enough to make me certain that the two things are distinct, since they are capable of being separated, at least by God. </a:t>
            </a:r>
            <a:endParaRPr lang="en-US" sz="2700" dirty="0"/>
          </a:p>
        </p:txBody>
      </p:sp>
    </p:spTree>
    <p:extLst>
      <p:ext uri="{BB962C8B-B14F-4D97-AF65-F5344CB8AC3E}">
        <p14:creationId xmlns:p14="http://schemas.microsoft.com/office/powerpoint/2010/main" val="2272817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84059"/>
            <a:ext cx="986927" cy="1211076"/>
          </a:xfrm>
          <a:prstGeom prst="rect">
            <a:avLst/>
          </a:prstGeom>
        </p:spPr>
      </p:pic>
      <p:sp>
        <p:nvSpPr>
          <p:cNvPr id="6" name="Rounded Rectangular Callout 5"/>
          <p:cNvSpPr/>
          <p:nvPr/>
        </p:nvSpPr>
        <p:spPr>
          <a:xfrm>
            <a:off x="1336720" y="363732"/>
            <a:ext cx="7385377" cy="4031403"/>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solidFill>
                  <a:srgbClr val="FF6C85"/>
                </a:solidFill>
              </a:rPr>
              <a:t>I know that everything which I clearly and distinctly imagine is capable of being created by God so as to correspond exactly with my imagination of it. </a:t>
            </a:r>
            <a:r>
              <a:rPr lang="en-US" sz="2700" dirty="0" smtClean="0">
                <a:solidFill>
                  <a:schemeClr val="bg1">
                    <a:lumMod val="85000"/>
                  </a:schemeClr>
                </a:solidFill>
              </a:rPr>
              <a:t>Hence the fact that I can clearly and distinctly imagine one thing apart from another is enough to make me certain that the two things are distinct, since they are capable of being separated, at least by God. </a:t>
            </a:r>
            <a:endParaRPr lang="en-US" sz="2700" dirty="0">
              <a:solidFill>
                <a:schemeClr val="bg1">
                  <a:lumMod val="85000"/>
                </a:schemeClr>
              </a:solidFill>
            </a:endParaRPr>
          </a:p>
        </p:txBody>
      </p:sp>
      <p:sp>
        <p:nvSpPr>
          <p:cNvPr id="3" name="TextBox 2"/>
          <p:cNvSpPr txBox="1"/>
          <p:nvPr/>
        </p:nvSpPr>
        <p:spPr>
          <a:xfrm>
            <a:off x="501269" y="5153414"/>
            <a:ext cx="8220828" cy="1107996"/>
          </a:xfrm>
          <a:prstGeom prst="rect">
            <a:avLst/>
          </a:prstGeom>
          <a:noFill/>
        </p:spPr>
        <p:txBody>
          <a:bodyPr wrap="square" rtlCol="0">
            <a:spAutoFit/>
          </a:bodyPr>
          <a:lstStyle/>
          <a:p>
            <a:r>
              <a:rPr lang="en-US" sz="2200" dirty="0" smtClean="0"/>
              <a:t>Descartes seems to be saying that if I can clearly imagine something to be the case, then God could make it the case: God could bring it about. </a:t>
            </a:r>
            <a:endParaRPr lang="en-US" sz="2200" dirty="0"/>
          </a:p>
        </p:txBody>
      </p:sp>
    </p:spTree>
    <p:extLst>
      <p:ext uri="{BB962C8B-B14F-4D97-AF65-F5344CB8AC3E}">
        <p14:creationId xmlns:p14="http://schemas.microsoft.com/office/powerpoint/2010/main" val="36191443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6-03-29 at 8.41.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84059"/>
            <a:ext cx="986927" cy="1211076"/>
          </a:xfrm>
          <a:prstGeom prst="rect">
            <a:avLst/>
          </a:prstGeom>
        </p:spPr>
      </p:pic>
      <p:sp>
        <p:nvSpPr>
          <p:cNvPr id="6" name="Rounded Rectangular Callout 5"/>
          <p:cNvSpPr/>
          <p:nvPr/>
        </p:nvSpPr>
        <p:spPr>
          <a:xfrm>
            <a:off x="1336720" y="363732"/>
            <a:ext cx="7385377" cy="4031403"/>
          </a:xfrm>
          <a:prstGeom prst="wedgeRoundRectCallout">
            <a:avLst>
              <a:gd name="adj1" fmla="val -58012"/>
              <a:gd name="adj2" fmla="val 2814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smtClean="0">
                <a:solidFill>
                  <a:srgbClr val="FF6C85"/>
                </a:solidFill>
              </a:rPr>
              <a:t>I know that everything which I clearly and distinctly imagine is capable of being created by God so as to correspond exactly with my imagination of it. </a:t>
            </a:r>
            <a:r>
              <a:rPr lang="en-US" sz="2700" dirty="0" smtClean="0">
                <a:solidFill>
                  <a:schemeClr val="bg1">
                    <a:lumMod val="85000"/>
                  </a:schemeClr>
                </a:solidFill>
              </a:rPr>
              <a:t>Hence the fact that I can clearly and distinctly imagine one thing apart from another is enough to make me certain that the two things are distinct, since they are capable of being separated, at least by God. </a:t>
            </a:r>
            <a:endParaRPr lang="en-US" sz="2700" dirty="0">
              <a:solidFill>
                <a:schemeClr val="bg1">
                  <a:lumMod val="85000"/>
                </a:schemeClr>
              </a:solidFill>
            </a:endParaRPr>
          </a:p>
        </p:txBody>
      </p:sp>
      <p:sp>
        <p:nvSpPr>
          <p:cNvPr id="3" name="TextBox 2"/>
          <p:cNvSpPr txBox="1"/>
          <p:nvPr/>
        </p:nvSpPr>
        <p:spPr>
          <a:xfrm>
            <a:off x="986927" y="5337241"/>
            <a:ext cx="7435506" cy="769441"/>
          </a:xfrm>
          <a:prstGeom prst="rect">
            <a:avLst/>
          </a:prstGeom>
          <a:noFill/>
          <a:ln>
            <a:solidFill>
              <a:schemeClr val="tx1"/>
            </a:solidFill>
            <a:prstDash val="sysDash"/>
          </a:ln>
        </p:spPr>
        <p:txBody>
          <a:bodyPr wrap="square" rtlCol="0">
            <a:spAutoFit/>
          </a:bodyPr>
          <a:lstStyle/>
          <a:p>
            <a:r>
              <a:rPr lang="en-US" sz="2200" b="1" dirty="0" smtClean="0"/>
              <a:t>If I can clearly imagine something being the case, then it is possible for it to be the case. </a:t>
            </a:r>
            <a:endParaRPr lang="en-US" sz="2200" b="1" dirty="0"/>
          </a:p>
        </p:txBody>
      </p:sp>
    </p:spTree>
    <p:extLst>
      <p:ext uri="{BB962C8B-B14F-4D97-AF65-F5344CB8AC3E}">
        <p14:creationId xmlns:p14="http://schemas.microsoft.com/office/powerpoint/2010/main" val="4830160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Tree>
    <p:extLst>
      <p:ext uri="{BB962C8B-B14F-4D97-AF65-F5344CB8AC3E}">
        <p14:creationId xmlns:p14="http://schemas.microsoft.com/office/powerpoint/2010/main" val="4439558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sp>
        <p:nvSpPr>
          <p:cNvPr id="7" name="Down Arrow 6"/>
          <p:cNvSpPr/>
          <p:nvPr/>
        </p:nvSpPr>
        <p:spPr>
          <a:xfrm>
            <a:off x="2523059" y="2590289"/>
            <a:ext cx="4445690" cy="304150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smtClean="0"/>
              <a:t>???</a:t>
            </a:r>
            <a:endParaRPr lang="en-US" sz="4800" dirty="0"/>
          </a:p>
        </p:txBody>
      </p:sp>
    </p:spTree>
    <p:extLst>
      <p:ext uri="{BB962C8B-B14F-4D97-AF65-F5344CB8AC3E}">
        <p14:creationId xmlns:p14="http://schemas.microsoft.com/office/powerpoint/2010/main" val="20616426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63033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1961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785378"/>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b="1" dirty="0" smtClean="0"/>
              <a:t>		</a:t>
            </a:r>
            <a:r>
              <a:rPr lang="en-US" sz="2800" b="1" dirty="0" smtClean="0"/>
              <a:t>What kind of thing am I?</a:t>
            </a:r>
          </a:p>
          <a:p>
            <a:endParaRPr lang="en-US" sz="2100" dirty="0"/>
          </a:p>
          <a:p>
            <a:r>
              <a:rPr lang="en-US" sz="2100" dirty="0" smtClean="0"/>
              <a:t> </a:t>
            </a:r>
            <a:endParaRPr lang="en-US" sz="2100" dirty="0"/>
          </a:p>
        </p:txBody>
      </p:sp>
      <p:pic>
        <p:nvPicPr>
          <p:cNvPr id="3" name="Picture 2" descr="full-body-workou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389" y="2787669"/>
            <a:ext cx="1921709" cy="1921709"/>
          </a:xfrm>
          <a:prstGeom prst="rect">
            <a:avLst/>
          </a:prstGeom>
        </p:spPr>
      </p:pic>
      <p:sp>
        <p:nvSpPr>
          <p:cNvPr id="2" name="TextBox 1"/>
          <p:cNvSpPr txBox="1"/>
          <p:nvPr/>
        </p:nvSpPr>
        <p:spPr>
          <a:xfrm>
            <a:off x="1320011" y="4725251"/>
            <a:ext cx="1223362" cy="430887"/>
          </a:xfrm>
          <a:prstGeom prst="rect">
            <a:avLst/>
          </a:prstGeom>
          <a:noFill/>
        </p:spPr>
        <p:txBody>
          <a:bodyPr wrap="none" rtlCol="0">
            <a:spAutoFit/>
          </a:bodyPr>
          <a:lstStyle/>
          <a:p>
            <a:r>
              <a:rPr lang="en-US" sz="2200" dirty="0" smtClean="0"/>
              <a:t>A body?</a:t>
            </a:r>
            <a:endParaRPr lang="en-US" sz="2200" dirty="0"/>
          </a:p>
        </p:txBody>
      </p:sp>
      <p:pic>
        <p:nvPicPr>
          <p:cNvPr id="5" name="Picture 4" descr="Calling-of-the-Sou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5656" y="2908765"/>
            <a:ext cx="1800613" cy="1800613"/>
          </a:xfrm>
          <a:prstGeom prst="rect">
            <a:avLst/>
          </a:prstGeom>
        </p:spPr>
      </p:pic>
      <p:sp>
        <p:nvSpPr>
          <p:cNvPr id="6" name="TextBox 5"/>
          <p:cNvSpPr txBox="1"/>
          <p:nvPr/>
        </p:nvSpPr>
        <p:spPr>
          <a:xfrm>
            <a:off x="6817272" y="4779502"/>
            <a:ext cx="1109849" cy="430887"/>
          </a:xfrm>
          <a:prstGeom prst="rect">
            <a:avLst/>
          </a:prstGeom>
          <a:noFill/>
        </p:spPr>
        <p:txBody>
          <a:bodyPr wrap="none" rtlCol="0">
            <a:spAutoFit/>
          </a:bodyPr>
          <a:lstStyle/>
          <a:p>
            <a:r>
              <a:rPr lang="en-US" sz="2200" dirty="0" smtClean="0"/>
              <a:t>A soul?</a:t>
            </a:r>
            <a:endParaRPr lang="en-US" sz="2200" dirty="0"/>
          </a:p>
        </p:txBody>
      </p:sp>
    </p:spTree>
    <p:extLst>
      <p:ext uri="{BB962C8B-B14F-4D97-AF65-F5344CB8AC3E}">
        <p14:creationId xmlns:p14="http://schemas.microsoft.com/office/powerpoint/2010/main" val="17231136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343483" y="5447127"/>
            <a:ext cx="594484"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507798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655191" y="4674365"/>
            <a:ext cx="3198560" cy="769441"/>
          </a:xfrm>
          <a:prstGeom prst="rect">
            <a:avLst/>
          </a:prstGeom>
          <a:noFill/>
          <a:ln>
            <a:solidFill>
              <a:schemeClr val="tx1"/>
            </a:solidFill>
            <a:prstDash val="sysDash"/>
          </a:ln>
        </p:spPr>
        <p:txBody>
          <a:bodyPr wrap="square" rtlCol="0">
            <a:spAutoFit/>
          </a:bodyPr>
          <a:lstStyle/>
          <a:p>
            <a:r>
              <a:rPr lang="en-US" sz="2200" dirty="0" smtClean="0"/>
              <a:t>If something is possible, then it is true.</a:t>
            </a:r>
            <a:endParaRPr lang="en-US" sz="2200" dirty="0"/>
          </a:p>
        </p:txBody>
      </p:sp>
      <p:cxnSp>
        <p:nvCxnSpPr>
          <p:cNvPr id="14" name="Straight Arrow Connector 13"/>
          <p:cNvCxnSpPr>
            <a:stCxn id="13" idx="2"/>
            <a:endCxn id="9" idx="0"/>
          </p:cNvCxnSpPr>
          <p:nvPr/>
        </p:nvCxnSpPr>
        <p:spPr>
          <a:xfrm flipH="1">
            <a:off x="4796579" y="5443806"/>
            <a:ext cx="2457892" cy="619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077148" y="4489699"/>
            <a:ext cx="492029" cy="369332"/>
          </a:xfrm>
          <a:prstGeom prst="rect">
            <a:avLst/>
          </a:prstGeom>
          <a:solidFill>
            <a:srgbClr val="C0504D"/>
          </a:solidFill>
          <a:ln>
            <a:solidFill>
              <a:srgbClr val="FFFFFF"/>
            </a:solidFill>
          </a:ln>
        </p:spPr>
        <p:txBody>
          <a:bodyPr wrap="none" rtlCol="0">
            <a:spAutoFit/>
          </a:bodyPr>
          <a:lstStyle/>
          <a:p>
            <a:r>
              <a:rPr lang="en-US"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5061077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354429" y="4674365"/>
            <a:ext cx="3198560" cy="769441"/>
          </a:xfrm>
          <a:prstGeom prst="rect">
            <a:avLst/>
          </a:prstGeom>
          <a:noFill/>
          <a:ln>
            <a:solidFill>
              <a:schemeClr val="tx1"/>
            </a:solidFill>
            <a:prstDash val="sysDash"/>
          </a:ln>
        </p:spPr>
        <p:txBody>
          <a:bodyPr wrap="square" rtlCol="0">
            <a:spAutoFit/>
          </a:bodyPr>
          <a:lstStyle/>
          <a:p>
            <a:r>
              <a:rPr lang="en-US" sz="2200" dirty="0" smtClean="0"/>
              <a:t>If something is possible, then it is true.</a:t>
            </a:r>
            <a:endParaRPr lang="en-US" sz="2200" dirty="0"/>
          </a:p>
        </p:txBody>
      </p:sp>
      <p:sp>
        <p:nvSpPr>
          <p:cNvPr id="2" name="TextBox 1"/>
          <p:cNvSpPr txBox="1"/>
          <p:nvPr/>
        </p:nvSpPr>
        <p:spPr>
          <a:xfrm>
            <a:off x="1152921" y="565061"/>
            <a:ext cx="7034489" cy="3046988"/>
          </a:xfrm>
          <a:prstGeom prst="rect">
            <a:avLst/>
          </a:prstGeom>
          <a:noFill/>
        </p:spPr>
        <p:txBody>
          <a:bodyPr wrap="square" rtlCol="0">
            <a:spAutoFit/>
          </a:bodyPr>
          <a:lstStyle/>
          <a:p>
            <a:r>
              <a:rPr lang="en-US" sz="3200" dirty="0" smtClean="0"/>
              <a:t>It’s possible that you attended a different university (or didn’t attend a university at all), but that doesn’t make it </a:t>
            </a:r>
            <a:r>
              <a:rPr lang="en-US" sz="3200" i="1" dirty="0" smtClean="0"/>
              <a:t>true</a:t>
            </a:r>
            <a:r>
              <a:rPr lang="en-US" sz="3200" dirty="0" smtClean="0"/>
              <a:t> that you attended a different university (or didn’t attend a university at all). </a:t>
            </a:r>
            <a:endParaRPr lang="en-US" sz="3200" dirty="0"/>
          </a:p>
        </p:txBody>
      </p:sp>
      <p:cxnSp>
        <p:nvCxnSpPr>
          <p:cNvPr id="16" name="Straight Connector 15"/>
          <p:cNvCxnSpPr/>
          <p:nvPr/>
        </p:nvCxnSpPr>
        <p:spPr>
          <a:xfrm>
            <a:off x="5196499" y="4228021"/>
            <a:ext cx="3657252" cy="1577152"/>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Straight Connector 16"/>
          <p:cNvCxnSpPr/>
          <p:nvPr/>
        </p:nvCxnSpPr>
        <p:spPr>
          <a:xfrm flipV="1">
            <a:off x="5196499" y="4228021"/>
            <a:ext cx="3657252" cy="1577152"/>
          </a:xfrm>
          <a:prstGeom prst="line">
            <a:avLst/>
          </a:prstGeom>
        </p:spPr>
        <p:style>
          <a:lnRef idx="2">
            <a:schemeClr val="accent2"/>
          </a:lnRef>
          <a:fillRef idx="0">
            <a:schemeClr val="accent2"/>
          </a:fillRef>
          <a:effectRef idx="1">
            <a:schemeClr val="accent2"/>
          </a:effectRef>
          <a:fontRef idx="minor">
            <a:schemeClr val="tx1"/>
          </a:fontRef>
        </p:style>
      </p:cxnSp>
      <p:sp>
        <p:nvSpPr>
          <p:cNvPr id="24" name="Left-Up Arrow 23"/>
          <p:cNvSpPr/>
          <p:nvPr/>
        </p:nvSpPr>
        <p:spPr>
          <a:xfrm rot="5400000">
            <a:off x="3141292" y="3710317"/>
            <a:ext cx="1787863" cy="1928095"/>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73451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343483" y="5447127"/>
            <a:ext cx="594484"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smtClean="0"/>
              <a:t>????</a:t>
            </a:r>
            <a:endParaRPr lang="en-US" dirty="0"/>
          </a:p>
        </p:txBody>
      </p:sp>
    </p:spTree>
    <p:extLst>
      <p:ext uri="{BB962C8B-B14F-4D97-AF65-F5344CB8AC3E}">
        <p14:creationId xmlns:p14="http://schemas.microsoft.com/office/powerpoint/2010/main" val="38080943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69982" y="4686489"/>
            <a:ext cx="3379222" cy="769441"/>
          </a:xfrm>
          <a:prstGeom prst="rect">
            <a:avLst/>
          </a:prstGeom>
          <a:noFill/>
          <a:ln>
            <a:solidFill>
              <a:schemeClr val="tx1"/>
            </a:solidFill>
            <a:prstDash val="sysDash"/>
          </a:ln>
        </p:spPr>
        <p:txBody>
          <a:bodyPr wrap="square" rtlCol="0">
            <a:spAutoFit/>
          </a:bodyPr>
          <a:lstStyle/>
          <a:p>
            <a:r>
              <a:rPr lang="en-US" sz="2200" dirty="0" smtClean="0"/>
              <a:t>If it is possible that </a:t>
            </a:r>
            <a:r>
              <a:rPr lang="en-US" sz="2200" i="1" dirty="0" smtClean="0"/>
              <a:t>x</a:t>
            </a:r>
            <a:r>
              <a:rPr lang="en-US" sz="2200" dirty="0" smtClean="0"/>
              <a:t> ≠ </a:t>
            </a:r>
            <a:r>
              <a:rPr lang="en-US" sz="2200" i="1" dirty="0" smtClean="0"/>
              <a:t>y</a:t>
            </a:r>
            <a:r>
              <a:rPr lang="en-US" sz="2200" dirty="0" smtClean="0"/>
              <a:t>, then </a:t>
            </a:r>
            <a:r>
              <a:rPr lang="en-US" sz="2200" i="1" dirty="0" smtClean="0"/>
              <a:t>x ≠ y</a:t>
            </a:r>
            <a:r>
              <a:rPr lang="en-US" sz="2200" dirty="0" smtClean="0"/>
              <a:t>. </a:t>
            </a:r>
            <a:endParaRPr lang="en-US" sz="2200" dirty="0"/>
          </a:p>
        </p:txBody>
      </p:sp>
      <p:cxnSp>
        <p:nvCxnSpPr>
          <p:cNvPr id="14" name="Straight Arrow Connector 13"/>
          <p:cNvCxnSpPr>
            <a:endCxn id="9" idx="0"/>
          </p:cNvCxnSpPr>
          <p:nvPr/>
        </p:nvCxnSpPr>
        <p:spPr>
          <a:xfrm flipH="1">
            <a:off x="4796579" y="5455930"/>
            <a:ext cx="1929342" cy="607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750098" y="4327451"/>
            <a:ext cx="492029" cy="369332"/>
          </a:xfrm>
          <a:prstGeom prst="rect">
            <a:avLst/>
          </a:prstGeom>
          <a:solidFill>
            <a:srgbClr val="C0504D"/>
          </a:solidFill>
        </p:spPr>
        <p:txBody>
          <a:bodyPr wrap="none" rtlCol="0">
            <a:spAutoFit/>
          </a:bodyPr>
          <a:lstStyle/>
          <a:p>
            <a:r>
              <a:rPr lang="en-U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35687171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2743" y="376717"/>
            <a:ext cx="4604783" cy="430887"/>
          </a:xfrm>
          <a:prstGeom prst="rect">
            <a:avLst/>
          </a:prstGeom>
          <a:noFill/>
          <a:ln>
            <a:solidFill>
              <a:schemeClr val="tx1"/>
            </a:solidFill>
            <a:prstDash val="sysDash"/>
          </a:ln>
        </p:spPr>
        <p:txBody>
          <a:bodyPr wrap="square" rtlCol="0">
            <a:spAutoFit/>
          </a:bodyPr>
          <a:lstStyle/>
          <a:p>
            <a:r>
              <a:rPr lang="en-US" sz="2200" dirty="0" smtClean="0"/>
              <a:t>If it is possible that </a:t>
            </a:r>
            <a:r>
              <a:rPr lang="en-US" sz="2200" i="1" dirty="0" smtClean="0"/>
              <a:t>x</a:t>
            </a:r>
            <a:r>
              <a:rPr lang="en-US" sz="2200" dirty="0" smtClean="0"/>
              <a:t> ≠ </a:t>
            </a:r>
            <a:r>
              <a:rPr lang="en-US" sz="2200" i="1" dirty="0" smtClean="0"/>
              <a:t>y</a:t>
            </a:r>
            <a:r>
              <a:rPr lang="en-US" sz="2200" dirty="0" smtClean="0"/>
              <a:t>, then </a:t>
            </a:r>
            <a:r>
              <a:rPr lang="en-US" sz="2200" i="1" dirty="0" smtClean="0"/>
              <a:t>x ≠ y</a:t>
            </a:r>
            <a:r>
              <a:rPr lang="en-US" sz="2200" dirty="0" smtClean="0"/>
              <a:t>. </a:t>
            </a:r>
            <a:endParaRPr lang="en-US" sz="2200" dirty="0"/>
          </a:p>
        </p:txBody>
      </p:sp>
      <p:sp>
        <p:nvSpPr>
          <p:cNvPr id="5" name="TextBox 4"/>
          <p:cNvSpPr txBox="1"/>
          <p:nvPr/>
        </p:nvSpPr>
        <p:spPr>
          <a:xfrm>
            <a:off x="267345" y="1236655"/>
            <a:ext cx="8722098" cy="769441"/>
          </a:xfrm>
          <a:prstGeom prst="rect">
            <a:avLst/>
          </a:prstGeom>
          <a:noFill/>
        </p:spPr>
        <p:txBody>
          <a:bodyPr wrap="square" rtlCol="0">
            <a:spAutoFit/>
          </a:bodyPr>
          <a:lstStyle/>
          <a:p>
            <a:r>
              <a:rPr lang="en-US" sz="2200" dirty="0" smtClean="0"/>
              <a:t>A strong case can be made for this premise. Consider the following principle:</a:t>
            </a:r>
            <a:endParaRPr lang="en-US" sz="2200" dirty="0"/>
          </a:p>
        </p:txBody>
      </p:sp>
      <p:sp>
        <p:nvSpPr>
          <p:cNvPr id="6" name="TextBox 5"/>
          <p:cNvSpPr txBox="1"/>
          <p:nvPr/>
        </p:nvSpPr>
        <p:spPr>
          <a:xfrm>
            <a:off x="116964" y="2287803"/>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Tree>
    <p:extLst>
      <p:ext uri="{BB962C8B-B14F-4D97-AF65-F5344CB8AC3E}">
        <p14:creationId xmlns:p14="http://schemas.microsoft.com/office/powerpoint/2010/main" val="38899504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2743" y="376717"/>
            <a:ext cx="4604783" cy="430887"/>
          </a:xfrm>
          <a:prstGeom prst="rect">
            <a:avLst/>
          </a:prstGeom>
          <a:noFill/>
          <a:ln>
            <a:solidFill>
              <a:schemeClr val="tx1"/>
            </a:solidFill>
            <a:prstDash val="sysDash"/>
          </a:ln>
        </p:spPr>
        <p:txBody>
          <a:bodyPr wrap="square" rtlCol="0">
            <a:spAutoFit/>
          </a:bodyPr>
          <a:lstStyle/>
          <a:p>
            <a:r>
              <a:rPr lang="en-US" sz="2200" dirty="0" smtClean="0"/>
              <a:t>If it is possible that </a:t>
            </a:r>
            <a:r>
              <a:rPr lang="en-US" sz="2200" i="1" dirty="0" smtClean="0"/>
              <a:t>x</a:t>
            </a:r>
            <a:r>
              <a:rPr lang="en-US" sz="2200" dirty="0" smtClean="0"/>
              <a:t> ≠ </a:t>
            </a:r>
            <a:r>
              <a:rPr lang="en-US" sz="2200" i="1" dirty="0" smtClean="0"/>
              <a:t>y</a:t>
            </a:r>
            <a:r>
              <a:rPr lang="en-US" sz="2200" dirty="0" smtClean="0"/>
              <a:t>, then </a:t>
            </a:r>
            <a:r>
              <a:rPr lang="en-US" sz="2200" i="1" dirty="0" smtClean="0"/>
              <a:t>x ≠ y</a:t>
            </a:r>
            <a:r>
              <a:rPr lang="en-US" sz="2200" dirty="0" smtClean="0"/>
              <a:t>. </a:t>
            </a:r>
            <a:endParaRPr lang="en-US" sz="2200" dirty="0"/>
          </a:p>
        </p:txBody>
      </p:sp>
      <p:sp>
        <p:nvSpPr>
          <p:cNvPr id="5" name="TextBox 4"/>
          <p:cNvSpPr txBox="1"/>
          <p:nvPr/>
        </p:nvSpPr>
        <p:spPr>
          <a:xfrm>
            <a:off x="267345" y="1236655"/>
            <a:ext cx="8722098" cy="769441"/>
          </a:xfrm>
          <a:prstGeom prst="rect">
            <a:avLst/>
          </a:prstGeom>
          <a:noFill/>
        </p:spPr>
        <p:txBody>
          <a:bodyPr wrap="square" rtlCol="0">
            <a:spAutoFit/>
          </a:bodyPr>
          <a:lstStyle/>
          <a:p>
            <a:r>
              <a:rPr lang="en-US" sz="2200" dirty="0" smtClean="0"/>
              <a:t>A strong case can be made for this premise. Consider the following principle:</a:t>
            </a:r>
            <a:endParaRPr lang="en-US" sz="2200" dirty="0"/>
          </a:p>
        </p:txBody>
      </p:sp>
      <p:sp>
        <p:nvSpPr>
          <p:cNvPr id="6" name="TextBox 5"/>
          <p:cNvSpPr txBox="1"/>
          <p:nvPr/>
        </p:nvSpPr>
        <p:spPr>
          <a:xfrm>
            <a:off x="116964" y="2287803"/>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2" name="TextBox 1"/>
          <p:cNvSpPr txBox="1"/>
          <p:nvPr/>
        </p:nvSpPr>
        <p:spPr>
          <a:xfrm>
            <a:off x="852160" y="3292175"/>
            <a:ext cx="7535758" cy="2800766"/>
          </a:xfrm>
          <a:prstGeom prst="rect">
            <a:avLst/>
          </a:prstGeom>
          <a:noFill/>
        </p:spPr>
        <p:txBody>
          <a:bodyPr wrap="square" rtlCol="0">
            <a:spAutoFit/>
          </a:bodyPr>
          <a:lstStyle/>
          <a:p>
            <a:r>
              <a:rPr lang="en-US" sz="2200" dirty="0" smtClean="0"/>
              <a:t>In ordinary English, one might state the principle of the necessity of identity as the claim that it is impossible for a thing to be distinct from itself. This principle seems true: it does not seem possible for something to both exist and not be identical to itself. </a:t>
            </a:r>
          </a:p>
          <a:p>
            <a:endParaRPr lang="en-US" sz="2200" dirty="0"/>
          </a:p>
          <a:p>
            <a:r>
              <a:rPr lang="en-US" sz="2200" dirty="0" smtClean="0"/>
              <a:t>But we can derive the premise at the top of this page from the principle of the necessity of identity. </a:t>
            </a:r>
            <a:endParaRPr lang="en-US" sz="2200" dirty="0"/>
          </a:p>
        </p:txBody>
      </p:sp>
    </p:spTree>
    <p:extLst>
      <p:ext uri="{BB962C8B-B14F-4D97-AF65-F5344CB8AC3E}">
        <p14:creationId xmlns:p14="http://schemas.microsoft.com/office/powerpoint/2010/main" val="25250547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Tree>
    <p:extLst>
      <p:ext uri="{BB962C8B-B14F-4D97-AF65-F5344CB8AC3E}">
        <p14:creationId xmlns:p14="http://schemas.microsoft.com/office/powerpoint/2010/main" val="29772729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Tree>
    <p:extLst>
      <p:ext uri="{BB962C8B-B14F-4D97-AF65-F5344CB8AC3E}">
        <p14:creationId xmlns:p14="http://schemas.microsoft.com/office/powerpoint/2010/main" val="6306385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
        <p:nvSpPr>
          <p:cNvPr id="7" name="Down Arrow 6"/>
          <p:cNvSpPr/>
          <p:nvPr/>
        </p:nvSpPr>
        <p:spPr>
          <a:xfrm>
            <a:off x="2556477" y="2971949"/>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Callout 8"/>
          <p:cNvSpPr/>
          <p:nvPr/>
        </p:nvSpPr>
        <p:spPr>
          <a:xfrm>
            <a:off x="3375218" y="3225327"/>
            <a:ext cx="5635110" cy="992761"/>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It is not necessary that </a:t>
            </a:r>
            <a:r>
              <a:rPr lang="en-US" i="1" dirty="0" smtClean="0"/>
              <a:t>P</a:t>
            </a:r>
            <a:r>
              <a:rPr lang="en-US" dirty="0" smtClean="0"/>
              <a:t> iff it is possible that Not-</a:t>
            </a:r>
            <a:r>
              <a:rPr lang="en-US" i="1" dirty="0" smtClean="0"/>
              <a:t>P</a:t>
            </a:r>
            <a:r>
              <a:rPr lang="en-US" dirty="0" smtClean="0"/>
              <a:t>. </a:t>
            </a:r>
            <a:endParaRPr lang="en-US" i="1" dirty="0" smtClean="0"/>
          </a:p>
        </p:txBody>
      </p:sp>
    </p:spTree>
    <p:extLst>
      <p:ext uri="{BB962C8B-B14F-4D97-AF65-F5344CB8AC3E}">
        <p14:creationId xmlns:p14="http://schemas.microsoft.com/office/powerpoint/2010/main" val="3514920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785378"/>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b="1" dirty="0" smtClean="0"/>
              <a:t>		</a:t>
            </a:r>
            <a:r>
              <a:rPr lang="en-US" sz="2800" b="1" dirty="0" smtClean="0"/>
              <a:t>What kind of thing am I?</a:t>
            </a:r>
          </a:p>
          <a:p>
            <a:endParaRPr lang="en-US" sz="2100" dirty="0"/>
          </a:p>
          <a:p>
            <a:r>
              <a:rPr lang="en-US" sz="2100" dirty="0" smtClean="0"/>
              <a:t> </a:t>
            </a:r>
            <a:endParaRPr lang="en-US" sz="2100" dirty="0"/>
          </a:p>
        </p:txBody>
      </p:sp>
      <p:pic>
        <p:nvPicPr>
          <p:cNvPr id="3" name="Picture 2" descr="full-body-workou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389" y="2787669"/>
            <a:ext cx="1921709" cy="1921709"/>
          </a:xfrm>
          <a:prstGeom prst="rect">
            <a:avLst/>
          </a:prstGeom>
        </p:spPr>
      </p:pic>
      <p:sp>
        <p:nvSpPr>
          <p:cNvPr id="2" name="TextBox 1"/>
          <p:cNvSpPr txBox="1"/>
          <p:nvPr/>
        </p:nvSpPr>
        <p:spPr>
          <a:xfrm>
            <a:off x="1320011" y="4725251"/>
            <a:ext cx="1223362" cy="430887"/>
          </a:xfrm>
          <a:prstGeom prst="rect">
            <a:avLst/>
          </a:prstGeom>
          <a:noFill/>
        </p:spPr>
        <p:txBody>
          <a:bodyPr wrap="none" rtlCol="0">
            <a:spAutoFit/>
          </a:bodyPr>
          <a:lstStyle/>
          <a:p>
            <a:r>
              <a:rPr lang="en-US" sz="2200" dirty="0" smtClean="0"/>
              <a:t>A body?</a:t>
            </a:r>
            <a:endParaRPr lang="en-US" sz="2200" dirty="0"/>
          </a:p>
        </p:txBody>
      </p:sp>
      <p:pic>
        <p:nvPicPr>
          <p:cNvPr id="7" name="Picture 6"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6107" y="3021630"/>
            <a:ext cx="1961376" cy="1469139"/>
          </a:xfrm>
          <a:prstGeom prst="rect">
            <a:avLst/>
          </a:prstGeom>
        </p:spPr>
      </p:pic>
      <p:sp>
        <p:nvSpPr>
          <p:cNvPr id="8" name="TextBox 7"/>
          <p:cNvSpPr txBox="1"/>
          <p:nvPr/>
        </p:nvSpPr>
        <p:spPr>
          <a:xfrm>
            <a:off x="4076996" y="4779502"/>
            <a:ext cx="1238928" cy="430887"/>
          </a:xfrm>
          <a:prstGeom prst="rect">
            <a:avLst/>
          </a:prstGeom>
          <a:noFill/>
        </p:spPr>
        <p:txBody>
          <a:bodyPr wrap="none" rtlCol="0">
            <a:spAutoFit/>
          </a:bodyPr>
          <a:lstStyle/>
          <a:p>
            <a:r>
              <a:rPr lang="en-US" sz="2200" dirty="0" smtClean="0"/>
              <a:t>A brain?</a:t>
            </a:r>
            <a:endParaRPr lang="en-US" sz="2200" dirty="0"/>
          </a:p>
        </p:txBody>
      </p:sp>
      <p:pic>
        <p:nvPicPr>
          <p:cNvPr id="9" name="Picture 8" descr="Calling-of-the-Sou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5656" y="2908765"/>
            <a:ext cx="1800613" cy="1800613"/>
          </a:xfrm>
          <a:prstGeom prst="rect">
            <a:avLst/>
          </a:prstGeom>
        </p:spPr>
      </p:pic>
      <p:sp>
        <p:nvSpPr>
          <p:cNvPr id="10" name="TextBox 9"/>
          <p:cNvSpPr txBox="1"/>
          <p:nvPr/>
        </p:nvSpPr>
        <p:spPr>
          <a:xfrm>
            <a:off x="6817272" y="4779502"/>
            <a:ext cx="1109849" cy="430887"/>
          </a:xfrm>
          <a:prstGeom prst="rect">
            <a:avLst/>
          </a:prstGeom>
          <a:noFill/>
        </p:spPr>
        <p:txBody>
          <a:bodyPr wrap="none" rtlCol="0">
            <a:spAutoFit/>
          </a:bodyPr>
          <a:lstStyle/>
          <a:p>
            <a:r>
              <a:rPr lang="en-US" sz="2200" dirty="0" smtClean="0"/>
              <a:t>A soul?</a:t>
            </a:r>
            <a:endParaRPr lang="en-US" sz="2200" dirty="0"/>
          </a:p>
        </p:txBody>
      </p:sp>
    </p:spTree>
    <p:extLst>
      <p:ext uri="{BB962C8B-B14F-4D97-AF65-F5344CB8AC3E}">
        <p14:creationId xmlns:p14="http://schemas.microsoft.com/office/powerpoint/2010/main" val="9417449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
        <p:nvSpPr>
          <p:cNvPr id="7" name="Down Arrow 6"/>
          <p:cNvSpPr/>
          <p:nvPr/>
        </p:nvSpPr>
        <p:spPr>
          <a:xfrm>
            <a:off x="2556477" y="2971949"/>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Callout 8"/>
          <p:cNvSpPr/>
          <p:nvPr/>
        </p:nvSpPr>
        <p:spPr>
          <a:xfrm>
            <a:off x="3375218" y="3225327"/>
            <a:ext cx="5635110" cy="992761"/>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It is not necessary that </a:t>
            </a:r>
            <a:r>
              <a:rPr lang="en-US" i="1" dirty="0" smtClean="0"/>
              <a:t>P</a:t>
            </a:r>
            <a:r>
              <a:rPr lang="en-US" dirty="0" smtClean="0"/>
              <a:t> iff it is possible that Not-</a:t>
            </a:r>
            <a:r>
              <a:rPr lang="en-US" i="1" dirty="0" smtClean="0"/>
              <a:t>P</a:t>
            </a:r>
            <a:r>
              <a:rPr lang="en-US" dirty="0" smtClean="0"/>
              <a:t>. </a:t>
            </a:r>
            <a:endParaRPr lang="en-US" i="1" dirty="0" smtClean="0"/>
          </a:p>
        </p:txBody>
      </p:sp>
      <p:sp>
        <p:nvSpPr>
          <p:cNvPr id="10" name="TextBox 9"/>
          <p:cNvSpPr txBox="1"/>
          <p:nvPr/>
        </p:nvSpPr>
        <p:spPr>
          <a:xfrm>
            <a:off x="137849" y="4621211"/>
            <a:ext cx="6702138" cy="430887"/>
          </a:xfrm>
          <a:prstGeom prst="rect">
            <a:avLst/>
          </a:prstGeom>
          <a:noFill/>
          <a:ln>
            <a:solidFill>
              <a:schemeClr val="tx1"/>
            </a:solidFill>
            <a:prstDash val="dot"/>
          </a:ln>
        </p:spPr>
        <p:txBody>
          <a:bodyPr wrap="none" rtlCol="0">
            <a:spAutoFit/>
          </a:bodyPr>
          <a:lstStyle/>
          <a:p>
            <a:r>
              <a:rPr lang="en-US" sz="2200" dirty="0" smtClean="0"/>
              <a:t>If it is possible that it is not true that </a:t>
            </a:r>
            <a:r>
              <a:rPr lang="en-US" sz="2200" i="1" dirty="0" smtClean="0"/>
              <a:t>x = y, </a:t>
            </a:r>
            <a:r>
              <a:rPr lang="en-US" sz="2200" dirty="0" smtClean="0"/>
              <a:t>then </a:t>
            </a:r>
            <a:r>
              <a:rPr lang="en-US" sz="2200" i="1" dirty="0" smtClean="0"/>
              <a:t>x ≠ y</a:t>
            </a:r>
            <a:r>
              <a:rPr lang="en-US" sz="2200" dirty="0" smtClean="0"/>
              <a:t>. </a:t>
            </a:r>
            <a:endParaRPr lang="en-US" sz="2200" dirty="0"/>
          </a:p>
        </p:txBody>
      </p:sp>
      <p:sp>
        <p:nvSpPr>
          <p:cNvPr id="16" name="Freeform 15"/>
          <p:cNvSpPr/>
          <p:nvPr/>
        </p:nvSpPr>
        <p:spPr>
          <a:xfrm>
            <a:off x="0" y="2239347"/>
            <a:ext cx="4076995" cy="732602"/>
          </a:xfrm>
          <a:custGeom>
            <a:avLst/>
            <a:gdLst>
              <a:gd name="connsiteX0" fmla="*/ 0 w 3759532"/>
              <a:gd name="connsiteY0" fmla="*/ 401077 h 869000"/>
              <a:gd name="connsiteX1" fmla="*/ 16709 w 3759532"/>
              <a:gd name="connsiteY1" fmla="*/ 317519 h 869000"/>
              <a:gd name="connsiteX2" fmla="*/ 50127 w 3759532"/>
              <a:gd name="connsiteY2" fmla="*/ 267384 h 869000"/>
              <a:gd name="connsiteX3" fmla="*/ 200508 w 3759532"/>
              <a:gd name="connsiteY3" fmla="*/ 133692 h 869000"/>
              <a:gd name="connsiteX4" fmla="*/ 300762 w 3759532"/>
              <a:gd name="connsiteY4" fmla="*/ 50134 h 869000"/>
              <a:gd name="connsiteX5" fmla="*/ 568106 w 3759532"/>
              <a:gd name="connsiteY5" fmla="*/ 0 h 869000"/>
              <a:gd name="connsiteX6" fmla="*/ 1035958 w 3759532"/>
              <a:gd name="connsiteY6" fmla="*/ 16711 h 869000"/>
              <a:gd name="connsiteX7" fmla="*/ 1086085 w 3759532"/>
              <a:gd name="connsiteY7" fmla="*/ 33423 h 869000"/>
              <a:gd name="connsiteX8" fmla="*/ 1737736 w 3759532"/>
              <a:gd name="connsiteY8" fmla="*/ 50134 h 869000"/>
              <a:gd name="connsiteX9" fmla="*/ 2372678 w 3759532"/>
              <a:gd name="connsiteY9" fmla="*/ 83557 h 869000"/>
              <a:gd name="connsiteX10" fmla="*/ 2556477 w 3759532"/>
              <a:gd name="connsiteY10" fmla="*/ 100269 h 869000"/>
              <a:gd name="connsiteX11" fmla="*/ 2840530 w 3759532"/>
              <a:gd name="connsiteY11" fmla="*/ 150404 h 869000"/>
              <a:gd name="connsiteX12" fmla="*/ 3057747 w 3759532"/>
              <a:gd name="connsiteY12" fmla="*/ 183827 h 869000"/>
              <a:gd name="connsiteX13" fmla="*/ 3107874 w 3759532"/>
              <a:gd name="connsiteY13" fmla="*/ 200538 h 869000"/>
              <a:gd name="connsiteX14" fmla="*/ 3291673 w 3759532"/>
              <a:gd name="connsiteY14" fmla="*/ 233961 h 869000"/>
              <a:gd name="connsiteX15" fmla="*/ 3341800 w 3759532"/>
              <a:gd name="connsiteY15" fmla="*/ 250673 h 869000"/>
              <a:gd name="connsiteX16" fmla="*/ 3408636 w 3759532"/>
              <a:gd name="connsiteY16" fmla="*/ 267384 h 869000"/>
              <a:gd name="connsiteX17" fmla="*/ 3458763 w 3759532"/>
              <a:gd name="connsiteY17" fmla="*/ 300808 h 869000"/>
              <a:gd name="connsiteX18" fmla="*/ 3525599 w 3759532"/>
              <a:gd name="connsiteY18" fmla="*/ 317519 h 869000"/>
              <a:gd name="connsiteX19" fmla="*/ 3575726 w 3759532"/>
              <a:gd name="connsiteY19" fmla="*/ 334231 h 869000"/>
              <a:gd name="connsiteX20" fmla="*/ 3659271 w 3759532"/>
              <a:gd name="connsiteY20" fmla="*/ 401077 h 869000"/>
              <a:gd name="connsiteX21" fmla="*/ 3742816 w 3759532"/>
              <a:gd name="connsiteY21" fmla="*/ 484635 h 869000"/>
              <a:gd name="connsiteX22" fmla="*/ 3759525 w 3759532"/>
              <a:gd name="connsiteY22" fmla="*/ 534769 h 869000"/>
              <a:gd name="connsiteX23" fmla="*/ 3742816 w 3759532"/>
              <a:gd name="connsiteY23" fmla="*/ 752019 h 869000"/>
              <a:gd name="connsiteX24" fmla="*/ 3692689 w 3759532"/>
              <a:gd name="connsiteY24" fmla="*/ 802154 h 869000"/>
              <a:gd name="connsiteX25" fmla="*/ 3642562 w 3759532"/>
              <a:gd name="connsiteY25" fmla="*/ 818865 h 869000"/>
              <a:gd name="connsiteX26" fmla="*/ 3458763 w 3759532"/>
              <a:gd name="connsiteY26" fmla="*/ 852289 h 869000"/>
              <a:gd name="connsiteX27" fmla="*/ 2155461 w 3759532"/>
              <a:gd name="connsiteY27" fmla="*/ 869000 h 869000"/>
              <a:gd name="connsiteX28" fmla="*/ 969122 w 3759532"/>
              <a:gd name="connsiteY28" fmla="*/ 852289 h 869000"/>
              <a:gd name="connsiteX29" fmla="*/ 818741 w 3759532"/>
              <a:gd name="connsiteY29" fmla="*/ 835577 h 869000"/>
              <a:gd name="connsiteX30" fmla="*/ 751905 w 3759532"/>
              <a:gd name="connsiteY30" fmla="*/ 818865 h 869000"/>
              <a:gd name="connsiteX31" fmla="*/ 651651 w 3759532"/>
              <a:gd name="connsiteY31" fmla="*/ 802154 h 869000"/>
              <a:gd name="connsiteX32" fmla="*/ 568106 w 3759532"/>
              <a:gd name="connsiteY32" fmla="*/ 768731 h 869000"/>
              <a:gd name="connsiteX33" fmla="*/ 501270 w 3759532"/>
              <a:gd name="connsiteY33" fmla="*/ 752019 h 869000"/>
              <a:gd name="connsiteX34" fmla="*/ 434434 w 3759532"/>
              <a:gd name="connsiteY34" fmla="*/ 701885 h 869000"/>
              <a:gd name="connsiteX35" fmla="*/ 317471 w 3759532"/>
              <a:gd name="connsiteY35" fmla="*/ 668462 h 869000"/>
              <a:gd name="connsiteX36" fmla="*/ 200508 w 3759532"/>
              <a:gd name="connsiteY36" fmla="*/ 635038 h 869000"/>
              <a:gd name="connsiteX37" fmla="*/ 150381 w 3759532"/>
              <a:gd name="connsiteY37" fmla="*/ 601615 h 869000"/>
              <a:gd name="connsiteX38" fmla="*/ 83545 w 3759532"/>
              <a:gd name="connsiteY38" fmla="*/ 518058 h 869000"/>
              <a:gd name="connsiteX39" fmla="*/ 66836 w 3759532"/>
              <a:gd name="connsiteY39" fmla="*/ 267384 h 8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59532" h="869000">
                <a:moveTo>
                  <a:pt x="0" y="401077"/>
                </a:moveTo>
                <a:cubicBezTo>
                  <a:pt x="5570" y="373224"/>
                  <a:pt x="6737" y="344115"/>
                  <a:pt x="16709" y="317519"/>
                </a:cubicBezTo>
                <a:cubicBezTo>
                  <a:pt x="23760" y="298713"/>
                  <a:pt x="36785" y="282396"/>
                  <a:pt x="50127" y="267384"/>
                </a:cubicBezTo>
                <a:cubicBezTo>
                  <a:pt x="235828" y="58438"/>
                  <a:pt x="80783" y="233478"/>
                  <a:pt x="200508" y="133692"/>
                </a:cubicBezTo>
                <a:cubicBezTo>
                  <a:pt x="245476" y="96213"/>
                  <a:pt x="247424" y="73844"/>
                  <a:pt x="300762" y="50134"/>
                </a:cubicBezTo>
                <a:cubicBezTo>
                  <a:pt x="404648" y="3955"/>
                  <a:pt x="444571" y="12355"/>
                  <a:pt x="568106" y="0"/>
                </a:cubicBezTo>
                <a:cubicBezTo>
                  <a:pt x="724057" y="5570"/>
                  <a:pt x="880232" y="6663"/>
                  <a:pt x="1035958" y="16711"/>
                </a:cubicBezTo>
                <a:cubicBezTo>
                  <a:pt x="1053535" y="17845"/>
                  <a:pt x="1068492" y="32585"/>
                  <a:pt x="1086085" y="33423"/>
                </a:cubicBezTo>
                <a:cubicBezTo>
                  <a:pt x="1303127" y="43760"/>
                  <a:pt x="1520554" y="43346"/>
                  <a:pt x="1737736" y="50134"/>
                </a:cubicBezTo>
                <a:cubicBezTo>
                  <a:pt x="2061496" y="60253"/>
                  <a:pt x="2103299" y="61105"/>
                  <a:pt x="2372678" y="83557"/>
                </a:cubicBezTo>
                <a:cubicBezTo>
                  <a:pt x="2433985" y="88667"/>
                  <a:pt x="2495334" y="93474"/>
                  <a:pt x="2556477" y="100269"/>
                </a:cubicBezTo>
                <a:cubicBezTo>
                  <a:pt x="2813250" y="128804"/>
                  <a:pt x="2514278" y="103791"/>
                  <a:pt x="2840530" y="150404"/>
                </a:cubicBezTo>
                <a:cubicBezTo>
                  <a:pt x="2877856" y="155737"/>
                  <a:pt x="3016003" y="174549"/>
                  <a:pt x="3057747" y="183827"/>
                </a:cubicBezTo>
                <a:cubicBezTo>
                  <a:pt x="3074941" y="187648"/>
                  <a:pt x="3090680" y="196717"/>
                  <a:pt x="3107874" y="200538"/>
                </a:cubicBezTo>
                <a:cubicBezTo>
                  <a:pt x="3241895" y="230325"/>
                  <a:pt x="3170084" y="203559"/>
                  <a:pt x="3291673" y="233961"/>
                </a:cubicBezTo>
                <a:cubicBezTo>
                  <a:pt x="3308760" y="238233"/>
                  <a:pt x="3324865" y="245834"/>
                  <a:pt x="3341800" y="250673"/>
                </a:cubicBezTo>
                <a:cubicBezTo>
                  <a:pt x="3363881" y="256983"/>
                  <a:pt x="3386357" y="261814"/>
                  <a:pt x="3408636" y="267384"/>
                </a:cubicBezTo>
                <a:cubicBezTo>
                  <a:pt x="3425345" y="278525"/>
                  <a:pt x="3440304" y="292896"/>
                  <a:pt x="3458763" y="300808"/>
                </a:cubicBezTo>
                <a:cubicBezTo>
                  <a:pt x="3479870" y="309855"/>
                  <a:pt x="3503518" y="311209"/>
                  <a:pt x="3525599" y="317519"/>
                </a:cubicBezTo>
                <a:cubicBezTo>
                  <a:pt x="3542534" y="322358"/>
                  <a:pt x="3559017" y="328660"/>
                  <a:pt x="3575726" y="334231"/>
                </a:cubicBezTo>
                <a:cubicBezTo>
                  <a:pt x="3662738" y="464767"/>
                  <a:pt x="3551657" y="320354"/>
                  <a:pt x="3659271" y="401077"/>
                </a:cubicBezTo>
                <a:cubicBezTo>
                  <a:pt x="3690778" y="424711"/>
                  <a:pt x="3742816" y="484635"/>
                  <a:pt x="3742816" y="484635"/>
                </a:cubicBezTo>
                <a:cubicBezTo>
                  <a:pt x="3748386" y="501346"/>
                  <a:pt x="3759525" y="517154"/>
                  <a:pt x="3759525" y="534769"/>
                </a:cubicBezTo>
                <a:cubicBezTo>
                  <a:pt x="3759525" y="607400"/>
                  <a:pt x="3760429" y="681556"/>
                  <a:pt x="3742816" y="752019"/>
                </a:cubicBezTo>
                <a:cubicBezTo>
                  <a:pt x="3737085" y="774946"/>
                  <a:pt x="3712351" y="789044"/>
                  <a:pt x="3692689" y="802154"/>
                </a:cubicBezTo>
                <a:cubicBezTo>
                  <a:pt x="3678035" y="811925"/>
                  <a:pt x="3659497" y="814026"/>
                  <a:pt x="3642562" y="818865"/>
                </a:cubicBezTo>
                <a:cubicBezTo>
                  <a:pt x="3588899" y="834200"/>
                  <a:pt x="3510343" y="851075"/>
                  <a:pt x="3458763" y="852289"/>
                </a:cubicBezTo>
                <a:cubicBezTo>
                  <a:pt x="3024414" y="862511"/>
                  <a:pt x="2589895" y="863430"/>
                  <a:pt x="2155461" y="869000"/>
                </a:cubicBezTo>
                <a:lnTo>
                  <a:pt x="969122" y="852289"/>
                </a:lnTo>
                <a:cubicBezTo>
                  <a:pt x="918702" y="851028"/>
                  <a:pt x="868590" y="843247"/>
                  <a:pt x="818741" y="835577"/>
                </a:cubicBezTo>
                <a:cubicBezTo>
                  <a:pt x="796044" y="832084"/>
                  <a:pt x="774423" y="823369"/>
                  <a:pt x="751905" y="818865"/>
                </a:cubicBezTo>
                <a:cubicBezTo>
                  <a:pt x="718684" y="812220"/>
                  <a:pt x="685069" y="807724"/>
                  <a:pt x="651651" y="802154"/>
                </a:cubicBezTo>
                <a:cubicBezTo>
                  <a:pt x="623803" y="791013"/>
                  <a:pt x="596561" y="778217"/>
                  <a:pt x="568106" y="768731"/>
                </a:cubicBezTo>
                <a:cubicBezTo>
                  <a:pt x="546320" y="761468"/>
                  <a:pt x="521810" y="762290"/>
                  <a:pt x="501270" y="752019"/>
                </a:cubicBezTo>
                <a:cubicBezTo>
                  <a:pt x="476361" y="739563"/>
                  <a:pt x="458613" y="715704"/>
                  <a:pt x="434434" y="701885"/>
                </a:cubicBezTo>
                <a:cubicBezTo>
                  <a:pt x="414399" y="690434"/>
                  <a:pt x="333755" y="673115"/>
                  <a:pt x="317471" y="668462"/>
                </a:cubicBezTo>
                <a:cubicBezTo>
                  <a:pt x="149635" y="620502"/>
                  <a:pt x="409499" y="687295"/>
                  <a:pt x="200508" y="635038"/>
                </a:cubicBezTo>
                <a:cubicBezTo>
                  <a:pt x="183799" y="623897"/>
                  <a:pt x="162925" y="617298"/>
                  <a:pt x="150381" y="601615"/>
                </a:cubicBezTo>
                <a:cubicBezTo>
                  <a:pt x="58145" y="486304"/>
                  <a:pt x="227195" y="613839"/>
                  <a:pt x="83545" y="518058"/>
                </a:cubicBezTo>
                <a:cubicBezTo>
                  <a:pt x="63146" y="334435"/>
                  <a:pt x="66836" y="418097"/>
                  <a:pt x="66836" y="267384"/>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7" name="Freeform 16"/>
          <p:cNvSpPr/>
          <p:nvPr/>
        </p:nvSpPr>
        <p:spPr>
          <a:xfrm>
            <a:off x="0" y="4425902"/>
            <a:ext cx="5426154" cy="801444"/>
          </a:xfrm>
          <a:custGeom>
            <a:avLst/>
            <a:gdLst>
              <a:gd name="connsiteX0" fmla="*/ 0 w 3759532"/>
              <a:gd name="connsiteY0" fmla="*/ 401077 h 869000"/>
              <a:gd name="connsiteX1" fmla="*/ 16709 w 3759532"/>
              <a:gd name="connsiteY1" fmla="*/ 317519 h 869000"/>
              <a:gd name="connsiteX2" fmla="*/ 50127 w 3759532"/>
              <a:gd name="connsiteY2" fmla="*/ 267384 h 869000"/>
              <a:gd name="connsiteX3" fmla="*/ 200508 w 3759532"/>
              <a:gd name="connsiteY3" fmla="*/ 133692 h 869000"/>
              <a:gd name="connsiteX4" fmla="*/ 300762 w 3759532"/>
              <a:gd name="connsiteY4" fmla="*/ 50134 h 869000"/>
              <a:gd name="connsiteX5" fmla="*/ 568106 w 3759532"/>
              <a:gd name="connsiteY5" fmla="*/ 0 h 869000"/>
              <a:gd name="connsiteX6" fmla="*/ 1035958 w 3759532"/>
              <a:gd name="connsiteY6" fmla="*/ 16711 h 869000"/>
              <a:gd name="connsiteX7" fmla="*/ 1086085 w 3759532"/>
              <a:gd name="connsiteY7" fmla="*/ 33423 h 869000"/>
              <a:gd name="connsiteX8" fmla="*/ 1737736 w 3759532"/>
              <a:gd name="connsiteY8" fmla="*/ 50134 h 869000"/>
              <a:gd name="connsiteX9" fmla="*/ 2372678 w 3759532"/>
              <a:gd name="connsiteY9" fmla="*/ 83557 h 869000"/>
              <a:gd name="connsiteX10" fmla="*/ 2556477 w 3759532"/>
              <a:gd name="connsiteY10" fmla="*/ 100269 h 869000"/>
              <a:gd name="connsiteX11" fmla="*/ 2840530 w 3759532"/>
              <a:gd name="connsiteY11" fmla="*/ 150404 h 869000"/>
              <a:gd name="connsiteX12" fmla="*/ 3057747 w 3759532"/>
              <a:gd name="connsiteY12" fmla="*/ 183827 h 869000"/>
              <a:gd name="connsiteX13" fmla="*/ 3107874 w 3759532"/>
              <a:gd name="connsiteY13" fmla="*/ 200538 h 869000"/>
              <a:gd name="connsiteX14" fmla="*/ 3291673 w 3759532"/>
              <a:gd name="connsiteY14" fmla="*/ 233961 h 869000"/>
              <a:gd name="connsiteX15" fmla="*/ 3341800 w 3759532"/>
              <a:gd name="connsiteY15" fmla="*/ 250673 h 869000"/>
              <a:gd name="connsiteX16" fmla="*/ 3408636 w 3759532"/>
              <a:gd name="connsiteY16" fmla="*/ 267384 h 869000"/>
              <a:gd name="connsiteX17" fmla="*/ 3458763 w 3759532"/>
              <a:gd name="connsiteY17" fmla="*/ 300808 h 869000"/>
              <a:gd name="connsiteX18" fmla="*/ 3525599 w 3759532"/>
              <a:gd name="connsiteY18" fmla="*/ 317519 h 869000"/>
              <a:gd name="connsiteX19" fmla="*/ 3575726 w 3759532"/>
              <a:gd name="connsiteY19" fmla="*/ 334231 h 869000"/>
              <a:gd name="connsiteX20" fmla="*/ 3659271 w 3759532"/>
              <a:gd name="connsiteY20" fmla="*/ 401077 h 869000"/>
              <a:gd name="connsiteX21" fmla="*/ 3742816 w 3759532"/>
              <a:gd name="connsiteY21" fmla="*/ 484635 h 869000"/>
              <a:gd name="connsiteX22" fmla="*/ 3759525 w 3759532"/>
              <a:gd name="connsiteY22" fmla="*/ 534769 h 869000"/>
              <a:gd name="connsiteX23" fmla="*/ 3742816 w 3759532"/>
              <a:gd name="connsiteY23" fmla="*/ 752019 h 869000"/>
              <a:gd name="connsiteX24" fmla="*/ 3692689 w 3759532"/>
              <a:gd name="connsiteY24" fmla="*/ 802154 h 869000"/>
              <a:gd name="connsiteX25" fmla="*/ 3642562 w 3759532"/>
              <a:gd name="connsiteY25" fmla="*/ 818865 h 869000"/>
              <a:gd name="connsiteX26" fmla="*/ 3458763 w 3759532"/>
              <a:gd name="connsiteY26" fmla="*/ 852289 h 869000"/>
              <a:gd name="connsiteX27" fmla="*/ 2155461 w 3759532"/>
              <a:gd name="connsiteY27" fmla="*/ 869000 h 869000"/>
              <a:gd name="connsiteX28" fmla="*/ 969122 w 3759532"/>
              <a:gd name="connsiteY28" fmla="*/ 852289 h 869000"/>
              <a:gd name="connsiteX29" fmla="*/ 818741 w 3759532"/>
              <a:gd name="connsiteY29" fmla="*/ 835577 h 869000"/>
              <a:gd name="connsiteX30" fmla="*/ 751905 w 3759532"/>
              <a:gd name="connsiteY30" fmla="*/ 818865 h 869000"/>
              <a:gd name="connsiteX31" fmla="*/ 651651 w 3759532"/>
              <a:gd name="connsiteY31" fmla="*/ 802154 h 869000"/>
              <a:gd name="connsiteX32" fmla="*/ 568106 w 3759532"/>
              <a:gd name="connsiteY32" fmla="*/ 768731 h 869000"/>
              <a:gd name="connsiteX33" fmla="*/ 501270 w 3759532"/>
              <a:gd name="connsiteY33" fmla="*/ 752019 h 869000"/>
              <a:gd name="connsiteX34" fmla="*/ 434434 w 3759532"/>
              <a:gd name="connsiteY34" fmla="*/ 701885 h 869000"/>
              <a:gd name="connsiteX35" fmla="*/ 317471 w 3759532"/>
              <a:gd name="connsiteY35" fmla="*/ 668462 h 869000"/>
              <a:gd name="connsiteX36" fmla="*/ 200508 w 3759532"/>
              <a:gd name="connsiteY36" fmla="*/ 635038 h 869000"/>
              <a:gd name="connsiteX37" fmla="*/ 150381 w 3759532"/>
              <a:gd name="connsiteY37" fmla="*/ 601615 h 869000"/>
              <a:gd name="connsiteX38" fmla="*/ 83545 w 3759532"/>
              <a:gd name="connsiteY38" fmla="*/ 518058 h 869000"/>
              <a:gd name="connsiteX39" fmla="*/ 66836 w 3759532"/>
              <a:gd name="connsiteY39" fmla="*/ 267384 h 8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59532" h="869000">
                <a:moveTo>
                  <a:pt x="0" y="401077"/>
                </a:moveTo>
                <a:cubicBezTo>
                  <a:pt x="5570" y="373224"/>
                  <a:pt x="6737" y="344115"/>
                  <a:pt x="16709" y="317519"/>
                </a:cubicBezTo>
                <a:cubicBezTo>
                  <a:pt x="23760" y="298713"/>
                  <a:pt x="36785" y="282396"/>
                  <a:pt x="50127" y="267384"/>
                </a:cubicBezTo>
                <a:cubicBezTo>
                  <a:pt x="235828" y="58438"/>
                  <a:pt x="80783" y="233478"/>
                  <a:pt x="200508" y="133692"/>
                </a:cubicBezTo>
                <a:cubicBezTo>
                  <a:pt x="245476" y="96213"/>
                  <a:pt x="247424" y="73844"/>
                  <a:pt x="300762" y="50134"/>
                </a:cubicBezTo>
                <a:cubicBezTo>
                  <a:pt x="404648" y="3955"/>
                  <a:pt x="444571" y="12355"/>
                  <a:pt x="568106" y="0"/>
                </a:cubicBezTo>
                <a:cubicBezTo>
                  <a:pt x="724057" y="5570"/>
                  <a:pt x="880232" y="6663"/>
                  <a:pt x="1035958" y="16711"/>
                </a:cubicBezTo>
                <a:cubicBezTo>
                  <a:pt x="1053535" y="17845"/>
                  <a:pt x="1068492" y="32585"/>
                  <a:pt x="1086085" y="33423"/>
                </a:cubicBezTo>
                <a:cubicBezTo>
                  <a:pt x="1303127" y="43760"/>
                  <a:pt x="1520554" y="43346"/>
                  <a:pt x="1737736" y="50134"/>
                </a:cubicBezTo>
                <a:cubicBezTo>
                  <a:pt x="2061496" y="60253"/>
                  <a:pt x="2103299" y="61105"/>
                  <a:pt x="2372678" y="83557"/>
                </a:cubicBezTo>
                <a:cubicBezTo>
                  <a:pt x="2433985" y="88667"/>
                  <a:pt x="2495334" y="93474"/>
                  <a:pt x="2556477" y="100269"/>
                </a:cubicBezTo>
                <a:cubicBezTo>
                  <a:pt x="2813250" y="128804"/>
                  <a:pt x="2514278" y="103791"/>
                  <a:pt x="2840530" y="150404"/>
                </a:cubicBezTo>
                <a:cubicBezTo>
                  <a:pt x="2877856" y="155737"/>
                  <a:pt x="3016003" y="174549"/>
                  <a:pt x="3057747" y="183827"/>
                </a:cubicBezTo>
                <a:cubicBezTo>
                  <a:pt x="3074941" y="187648"/>
                  <a:pt x="3090680" y="196717"/>
                  <a:pt x="3107874" y="200538"/>
                </a:cubicBezTo>
                <a:cubicBezTo>
                  <a:pt x="3241895" y="230325"/>
                  <a:pt x="3170084" y="203559"/>
                  <a:pt x="3291673" y="233961"/>
                </a:cubicBezTo>
                <a:cubicBezTo>
                  <a:pt x="3308760" y="238233"/>
                  <a:pt x="3324865" y="245834"/>
                  <a:pt x="3341800" y="250673"/>
                </a:cubicBezTo>
                <a:cubicBezTo>
                  <a:pt x="3363881" y="256983"/>
                  <a:pt x="3386357" y="261814"/>
                  <a:pt x="3408636" y="267384"/>
                </a:cubicBezTo>
                <a:cubicBezTo>
                  <a:pt x="3425345" y="278525"/>
                  <a:pt x="3440304" y="292896"/>
                  <a:pt x="3458763" y="300808"/>
                </a:cubicBezTo>
                <a:cubicBezTo>
                  <a:pt x="3479870" y="309855"/>
                  <a:pt x="3503518" y="311209"/>
                  <a:pt x="3525599" y="317519"/>
                </a:cubicBezTo>
                <a:cubicBezTo>
                  <a:pt x="3542534" y="322358"/>
                  <a:pt x="3559017" y="328660"/>
                  <a:pt x="3575726" y="334231"/>
                </a:cubicBezTo>
                <a:cubicBezTo>
                  <a:pt x="3662738" y="464767"/>
                  <a:pt x="3551657" y="320354"/>
                  <a:pt x="3659271" y="401077"/>
                </a:cubicBezTo>
                <a:cubicBezTo>
                  <a:pt x="3690778" y="424711"/>
                  <a:pt x="3742816" y="484635"/>
                  <a:pt x="3742816" y="484635"/>
                </a:cubicBezTo>
                <a:cubicBezTo>
                  <a:pt x="3748386" y="501346"/>
                  <a:pt x="3759525" y="517154"/>
                  <a:pt x="3759525" y="534769"/>
                </a:cubicBezTo>
                <a:cubicBezTo>
                  <a:pt x="3759525" y="607400"/>
                  <a:pt x="3760429" y="681556"/>
                  <a:pt x="3742816" y="752019"/>
                </a:cubicBezTo>
                <a:cubicBezTo>
                  <a:pt x="3737085" y="774946"/>
                  <a:pt x="3712351" y="789044"/>
                  <a:pt x="3692689" y="802154"/>
                </a:cubicBezTo>
                <a:cubicBezTo>
                  <a:pt x="3678035" y="811925"/>
                  <a:pt x="3659497" y="814026"/>
                  <a:pt x="3642562" y="818865"/>
                </a:cubicBezTo>
                <a:cubicBezTo>
                  <a:pt x="3588899" y="834200"/>
                  <a:pt x="3510343" y="851075"/>
                  <a:pt x="3458763" y="852289"/>
                </a:cubicBezTo>
                <a:cubicBezTo>
                  <a:pt x="3024414" y="862511"/>
                  <a:pt x="2589895" y="863430"/>
                  <a:pt x="2155461" y="869000"/>
                </a:cubicBezTo>
                <a:lnTo>
                  <a:pt x="969122" y="852289"/>
                </a:lnTo>
                <a:cubicBezTo>
                  <a:pt x="918702" y="851028"/>
                  <a:pt x="868590" y="843247"/>
                  <a:pt x="818741" y="835577"/>
                </a:cubicBezTo>
                <a:cubicBezTo>
                  <a:pt x="796044" y="832084"/>
                  <a:pt x="774423" y="823369"/>
                  <a:pt x="751905" y="818865"/>
                </a:cubicBezTo>
                <a:cubicBezTo>
                  <a:pt x="718684" y="812220"/>
                  <a:pt x="685069" y="807724"/>
                  <a:pt x="651651" y="802154"/>
                </a:cubicBezTo>
                <a:cubicBezTo>
                  <a:pt x="623803" y="791013"/>
                  <a:pt x="596561" y="778217"/>
                  <a:pt x="568106" y="768731"/>
                </a:cubicBezTo>
                <a:cubicBezTo>
                  <a:pt x="546320" y="761468"/>
                  <a:pt x="521810" y="762290"/>
                  <a:pt x="501270" y="752019"/>
                </a:cubicBezTo>
                <a:cubicBezTo>
                  <a:pt x="476361" y="739563"/>
                  <a:pt x="458613" y="715704"/>
                  <a:pt x="434434" y="701885"/>
                </a:cubicBezTo>
                <a:cubicBezTo>
                  <a:pt x="414399" y="690434"/>
                  <a:pt x="333755" y="673115"/>
                  <a:pt x="317471" y="668462"/>
                </a:cubicBezTo>
                <a:cubicBezTo>
                  <a:pt x="149635" y="620502"/>
                  <a:pt x="409499" y="687295"/>
                  <a:pt x="200508" y="635038"/>
                </a:cubicBezTo>
                <a:cubicBezTo>
                  <a:pt x="183799" y="623897"/>
                  <a:pt x="162925" y="617298"/>
                  <a:pt x="150381" y="601615"/>
                </a:cubicBezTo>
                <a:cubicBezTo>
                  <a:pt x="58145" y="486304"/>
                  <a:pt x="227195" y="613839"/>
                  <a:pt x="83545" y="518058"/>
                </a:cubicBezTo>
                <a:cubicBezTo>
                  <a:pt x="63146" y="334435"/>
                  <a:pt x="66836" y="418097"/>
                  <a:pt x="66836" y="267384"/>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405811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
        <p:nvSpPr>
          <p:cNvPr id="7" name="Down Arrow 6"/>
          <p:cNvSpPr/>
          <p:nvPr/>
        </p:nvSpPr>
        <p:spPr>
          <a:xfrm>
            <a:off x="2556477" y="2971949"/>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Callout 8"/>
          <p:cNvSpPr/>
          <p:nvPr/>
        </p:nvSpPr>
        <p:spPr>
          <a:xfrm>
            <a:off x="3375218" y="3225327"/>
            <a:ext cx="5635110" cy="992761"/>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It is not necessary that </a:t>
            </a:r>
            <a:r>
              <a:rPr lang="en-US" i="1" dirty="0" smtClean="0"/>
              <a:t>P</a:t>
            </a:r>
            <a:r>
              <a:rPr lang="en-US" dirty="0" smtClean="0"/>
              <a:t> iff it is possible that Not-</a:t>
            </a:r>
            <a:r>
              <a:rPr lang="en-US" i="1" dirty="0" smtClean="0"/>
              <a:t>P</a:t>
            </a:r>
            <a:r>
              <a:rPr lang="en-US" dirty="0" smtClean="0"/>
              <a:t>. </a:t>
            </a:r>
            <a:endParaRPr lang="en-US" i="1" dirty="0" smtClean="0"/>
          </a:p>
        </p:txBody>
      </p:sp>
      <p:sp>
        <p:nvSpPr>
          <p:cNvPr id="10" name="TextBox 9"/>
          <p:cNvSpPr txBox="1"/>
          <p:nvPr/>
        </p:nvSpPr>
        <p:spPr>
          <a:xfrm>
            <a:off x="137849" y="4608963"/>
            <a:ext cx="6702138" cy="430887"/>
          </a:xfrm>
          <a:prstGeom prst="rect">
            <a:avLst/>
          </a:prstGeom>
          <a:noFill/>
          <a:ln>
            <a:solidFill>
              <a:schemeClr val="tx1"/>
            </a:solidFill>
            <a:prstDash val="dot"/>
          </a:ln>
        </p:spPr>
        <p:txBody>
          <a:bodyPr wrap="none" rtlCol="0">
            <a:spAutoFit/>
          </a:bodyPr>
          <a:lstStyle/>
          <a:p>
            <a:r>
              <a:rPr lang="en-US" sz="2200" dirty="0" smtClean="0"/>
              <a:t>If it is possible that it is not true that </a:t>
            </a:r>
            <a:r>
              <a:rPr lang="en-US" sz="2200" i="1" dirty="0" smtClean="0"/>
              <a:t>x = y, </a:t>
            </a:r>
            <a:r>
              <a:rPr lang="en-US" sz="2200" dirty="0" smtClean="0"/>
              <a:t>then </a:t>
            </a:r>
            <a:r>
              <a:rPr lang="en-US" sz="2200" i="1" dirty="0" smtClean="0"/>
              <a:t>x ≠ y</a:t>
            </a:r>
            <a:r>
              <a:rPr lang="en-US" sz="2200" dirty="0" smtClean="0"/>
              <a:t>. </a:t>
            </a:r>
            <a:endParaRPr lang="en-US" sz="2200" dirty="0"/>
          </a:p>
        </p:txBody>
      </p:sp>
    </p:spTree>
    <p:extLst>
      <p:ext uri="{BB962C8B-B14F-4D97-AF65-F5344CB8AC3E}">
        <p14:creationId xmlns:p14="http://schemas.microsoft.com/office/powerpoint/2010/main" val="10726622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
        <p:nvSpPr>
          <p:cNvPr id="7" name="Down Arrow 6"/>
          <p:cNvSpPr/>
          <p:nvPr/>
        </p:nvSpPr>
        <p:spPr>
          <a:xfrm>
            <a:off x="2556477" y="2971949"/>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Callout 8"/>
          <p:cNvSpPr/>
          <p:nvPr/>
        </p:nvSpPr>
        <p:spPr>
          <a:xfrm>
            <a:off x="3375218" y="3225327"/>
            <a:ext cx="5635110" cy="992761"/>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It is not necessary that </a:t>
            </a:r>
            <a:r>
              <a:rPr lang="en-US" i="1" dirty="0" smtClean="0"/>
              <a:t>P</a:t>
            </a:r>
            <a:r>
              <a:rPr lang="en-US" dirty="0" smtClean="0"/>
              <a:t> iff it is possible that Not-</a:t>
            </a:r>
            <a:r>
              <a:rPr lang="en-US" i="1" dirty="0" smtClean="0"/>
              <a:t>P</a:t>
            </a:r>
            <a:r>
              <a:rPr lang="en-US" dirty="0" smtClean="0"/>
              <a:t>. </a:t>
            </a:r>
            <a:endParaRPr lang="en-US" i="1" dirty="0" smtClean="0"/>
          </a:p>
        </p:txBody>
      </p:sp>
      <p:sp>
        <p:nvSpPr>
          <p:cNvPr id="10" name="TextBox 9"/>
          <p:cNvSpPr txBox="1"/>
          <p:nvPr/>
        </p:nvSpPr>
        <p:spPr>
          <a:xfrm>
            <a:off x="137849" y="4608963"/>
            <a:ext cx="6702138" cy="430887"/>
          </a:xfrm>
          <a:prstGeom prst="rect">
            <a:avLst/>
          </a:prstGeom>
          <a:noFill/>
          <a:ln>
            <a:solidFill>
              <a:schemeClr val="tx1"/>
            </a:solidFill>
            <a:prstDash val="dot"/>
          </a:ln>
        </p:spPr>
        <p:txBody>
          <a:bodyPr wrap="none" rtlCol="0">
            <a:spAutoFit/>
          </a:bodyPr>
          <a:lstStyle/>
          <a:p>
            <a:r>
              <a:rPr lang="en-US" sz="2200" dirty="0" smtClean="0"/>
              <a:t>If it is possible that it is not true that </a:t>
            </a:r>
            <a:r>
              <a:rPr lang="en-US" sz="2200" i="1" dirty="0" smtClean="0"/>
              <a:t>x = y, </a:t>
            </a:r>
            <a:r>
              <a:rPr lang="en-US" sz="2200" dirty="0" smtClean="0"/>
              <a:t>then </a:t>
            </a:r>
            <a:r>
              <a:rPr lang="en-US" sz="2200" i="1" dirty="0" smtClean="0"/>
              <a:t>x ≠ y</a:t>
            </a:r>
            <a:r>
              <a:rPr lang="en-US" sz="2200" dirty="0" smtClean="0"/>
              <a:t>. </a:t>
            </a:r>
            <a:endParaRPr lang="en-US" sz="2200" dirty="0"/>
          </a:p>
        </p:txBody>
      </p:sp>
      <p:sp>
        <p:nvSpPr>
          <p:cNvPr id="13" name="Down Arrow 12"/>
          <p:cNvSpPr/>
          <p:nvPr/>
        </p:nvSpPr>
        <p:spPr>
          <a:xfrm>
            <a:off x="2556477" y="5179426"/>
            <a:ext cx="601524" cy="8515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37849" y="6098730"/>
            <a:ext cx="4565373" cy="430887"/>
          </a:xfrm>
          <a:prstGeom prst="rect">
            <a:avLst/>
          </a:prstGeom>
          <a:noFill/>
          <a:ln>
            <a:solidFill>
              <a:schemeClr val="tx1"/>
            </a:solidFill>
            <a:prstDash val="dot"/>
          </a:ln>
        </p:spPr>
        <p:txBody>
          <a:bodyPr wrap="none" rtlCol="0">
            <a:spAutoFit/>
          </a:bodyPr>
          <a:lstStyle/>
          <a:p>
            <a:r>
              <a:rPr lang="en-US" sz="2200" dirty="0" smtClean="0"/>
              <a:t>If it is possible that </a:t>
            </a:r>
            <a:r>
              <a:rPr lang="en-US" sz="2200" i="1" dirty="0" smtClean="0"/>
              <a:t>x </a:t>
            </a:r>
            <a:r>
              <a:rPr lang="en-US" sz="2200" i="1" dirty="0"/>
              <a:t>≠</a:t>
            </a:r>
            <a:r>
              <a:rPr lang="en-US" sz="2200" i="1" dirty="0" smtClean="0"/>
              <a:t> y, </a:t>
            </a:r>
            <a:r>
              <a:rPr lang="en-US" sz="2200" dirty="0" smtClean="0"/>
              <a:t>then </a:t>
            </a:r>
            <a:r>
              <a:rPr lang="en-US" sz="2200" i="1" dirty="0" smtClean="0"/>
              <a:t>x ≠ y</a:t>
            </a:r>
            <a:r>
              <a:rPr lang="en-US" sz="2200" dirty="0" smtClean="0"/>
              <a:t>. </a:t>
            </a:r>
            <a:endParaRPr lang="en-US" sz="2200" dirty="0"/>
          </a:p>
        </p:txBody>
      </p:sp>
      <p:sp>
        <p:nvSpPr>
          <p:cNvPr id="15" name="Freeform 14"/>
          <p:cNvSpPr/>
          <p:nvPr/>
        </p:nvSpPr>
        <p:spPr>
          <a:xfrm>
            <a:off x="2421467" y="4608962"/>
            <a:ext cx="3149600" cy="439503"/>
          </a:xfrm>
          <a:custGeom>
            <a:avLst/>
            <a:gdLst>
              <a:gd name="connsiteX0" fmla="*/ 0 w 3759532"/>
              <a:gd name="connsiteY0" fmla="*/ 401077 h 869000"/>
              <a:gd name="connsiteX1" fmla="*/ 16709 w 3759532"/>
              <a:gd name="connsiteY1" fmla="*/ 317519 h 869000"/>
              <a:gd name="connsiteX2" fmla="*/ 50127 w 3759532"/>
              <a:gd name="connsiteY2" fmla="*/ 267384 h 869000"/>
              <a:gd name="connsiteX3" fmla="*/ 200508 w 3759532"/>
              <a:gd name="connsiteY3" fmla="*/ 133692 h 869000"/>
              <a:gd name="connsiteX4" fmla="*/ 300762 w 3759532"/>
              <a:gd name="connsiteY4" fmla="*/ 50134 h 869000"/>
              <a:gd name="connsiteX5" fmla="*/ 568106 w 3759532"/>
              <a:gd name="connsiteY5" fmla="*/ 0 h 869000"/>
              <a:gd name="connsiteX6" fmla="*/ 1035958 w 3759532"/>
              <a:gd name="connsiteY6" fmla="*/ 16711 h 869000"/>
              <a:gd name="connsiteX7" fmla="*/ 1086085 w 3759532"/>
              <a:gd name="connsiteY7" fmla="*/ 33423 h 869000"/>
              <a:gd name="connsiteX8" fmla="*/ 1737736 w 3759532"/>
              <a:gd name="connsiteY8" fmla="*/ 50134 h 869000"/>
              <a:gd name="connsiteX9" fmla="*/ 2372678 w 3759532"/>
              <a:gd name="connsiteY9" fmla="*/ 83557 h 869000"/>
              <a:gd name="connsiteX10" fmla="*/ 2556477 w 3759532"/>
              <a:gd name="connsiteY10" fmla="*/ 100269 h 869000"/>
              <a:gd name="connsiteX11" fmla="*/ 2840530 w 3759532"/>
              <a:gd name="connsiteY11" fmla="*/ 150404 h 869000"/>
              <a:gd name="connsiteX12" fmla="*/ 3057747 w 3759532"/>
              <a:gd name="connsiteY12" fmla="*/ 183827 h 869000"/>
              <a:gd name="connsiteX13" fmla="*/ 3107874 w 3759532"/>
              <a:gd name="connsiteY13" fmla="*/ 200538 h 869000"/>
              <a:gd name="connsiteX14" fmla="*/ 3291673 w 3759532"/>
              <a:gd name="connsiteY14" fmla="*/ 233961 h 869000"/>
              <a:gd name="connsiteX15" fmla="*/ 3341800 w 3759532"/>
              <a:gd name="connsiteY15" fmla="*/ 250673 h 869000"/>
              <a:gd name="connsiteX16" fmla="*/ 3408636 w 3759532"/>
              <a:gd name="connsiteY16" fmla="*/ 267384 h 869000"/>
              <a:gd name="connsiteX17" fmla="*/ 3458763 w 3759532"/>
              <a:gd name="connsiteY17" fmla="*/ 300808 h 869000"/>
              <a:gd name="connsiteX18" fmla="*/ 3525599 w 3759532"/>
              <a:gd name="connsiteY18" fmla="*/ 317519 h 869000"/>
              <a:gd name="connsiteX19" fmla="*/ 3575726 w 3759532"/>
              <a:gd name="connsiteY19" fmla="*/ 334231 h 869000"/>
              <a:gd name="connsiteX20" fmla="*/ 3659271 w 3759532"/>
              <a:gd name="connsiteY20" fmla="*/ 401077 h 869000"/>
              <a:gd name="connsiteX21" fmla="*/ 3742816 w 3759532"/>
              <a:gd name="connsiteY21" fmla="*/ 484635 h 869000"/>
              <a:gd name="connsiteX22" fmla="*/ 3759525 w 3759532"/>
              <a:gd name="connsiteY22" fmla="*/ 534769 h 869000"/>
              <a:gd name="connsiteX23" fmla="*/ 3742816 w 3759532"/>
              <a:gd name="connsiteY23" fmla="*/ 752019 h 869000"/>
              <a:gd name="connsiteX24" fmla="*/ 3692689 w 3759532"/>
              <a:gd name="connsiteY24" fmla="*/ 802154 h 869000"/>
              <a:gd name="connsiteX25" fmla="*/ 3642562 w 3759532"/>
              <a:gd name="connsiteY25" fmla="*/ 818865 h 869000"/>
              <a:gd name="connsiteX26" fmla="*/ 3458763 w 3759532"/>
              <a:gd name="connsiteY26" fmla="*/ 852289 h 869000"/>
              <a:gd name="connsiteX27" fmla="*/ 2155461 w 3759532"/>
              <a:gd name="connsiteY27" fmla="*/ 869000 h 869000"/>
              <a:gd name="connsiteX28" fmla="*/ 969122 w 3759532"/>
              <a:gd name="connsiteY28" fmla="*/ 852289 h 869000"/>
              <a:gd name="connsiteX29" fmla="*/ 818741 w 3759532"/>
              <a:gd name="connsiteY29" fmla="*/ 835577 h 869000"/>
              <a:gd name="connsiteX30" fmla="*/ 751905 w 3759532"/>
              <a:gd name="connsiteY30" fmla="*/ 818865 h 869000"/>
              <a:gd name="connsiteX31" fmla="*/ 651651 w 3759532"/>
              <a:gd name="connsiteY31" fmla="*/ 802154 h 869000"/>
              <a:gd name="connsiteX32" fmla="*/ 568106 w 3759532"/>
              <a:gd name="connsiteY32" fmla="*/ 768731 h 869000"/>
              <a:gd name="connsiteX33" fmla="*/ 501270 w 3759532"/>
              <a:gd name="connsiteY33" fmla="*/ 752019 h 869000"/>
              <a:gd name="connsiteX34" fmla="*/ 434434 w 3759532"/>
              <a:gd name="connsiteY34" fmla="*/ 701885 h 869000"/>
              <a:gd name="connsiteX35" fmla="*/ 317471 w 3759532"/>
              <a:gd name="connsiteY35" fmla="*/ 668462 h 869000"/>
              <a:gd name="connsiteX36" fmla="*/ 200508 w 3759532"/>
              <a:gd name="connsiteY36" fmla="*/ 635038 h 869000"/>
              <a:gd name="connsiteX37" fmla="*/ 150381 w 3759532"/>
              <a:gd name="connsiteY37" fmla="*/ 601615 h 869000"/>
              <a:gd name="connsiteX38" fmla="*/ 83545 w 3759532"/>
              <a:gd name="connsiteY38" fmla="*/ 518058 h 869000"/>
              <a:gd name="connsiteX39" fmla="*/ 66836 w 3759532"/>
              <a:gd name="connsiteY39" fmla="*/ 267384 h 8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59532" h="869000">
                <a:moveTo>
                  <a:pt x="0" y="401077"/>
                </a:moveTo>
                <a:cubicBezTo>
                  <a:pt x="5570" y="373224"/>
                  <a:pt x="6737" y="344115"/>
                  <a:pt x="16709" y="317519"/>
                </a:cubicBezTo>
                <a:cubicBezTo>
                  <a:pt x="23760" y="298713"/>
                  <a:pt x="36785" y="282396"/>
                  <a:pt x="50127" y="267384"/>
                </a:cubicBezTo>
                <a:cubicBezTo>
                  <a:pt x="235828" y="58438"/>
                  <a:pt x="80783" y="233478"/>
                  <a:pt x="200508" y="133692"/>
                </a:cubicBezTo>
                <a:cubicBezTo>
                  <a:pt x="245476" y="96213"/>
                  <a:pt x="247424" y="73844"/>
                  <a:pt x="300762" y="50134"/>
                </a:cubicBezTo>
                <a:cubicBezTo>
                  <a:pt x="404648" y="3955"/>
                  <a:pt x="444571" y="12355"/>
                  <a:pt x="568106" y="0"/>
                </a:cubicBezTo>
                <a:cubicBezTo>
                  <a:pt x="724057" y="5570"/>
                  <a:pt x="880232" y="6663"/>
                  <a:pt x="1035958" y="16711"/>
                </a:cubicBezTo>
                <a:cubicBezTo>
                  <a:pt x="1053535" y="17845"/>
                  <a:pt x="1068492" y="32585"/>
                  <a:pt x="1086085" y="33423"/>
                </a:cubicBezTo>
                <a:cubicBezTo>
                  <a:pt x="1303127" y="43760"/>
                  <a:pt x="1520554" y="43346"/>
                  <a:pt x="1737736" y="50134"/>
                </a:cubicBezTo>
                <a:cubicBezTo>
                  <a:pt x="2061496" y="60253"/>
                  <a:pt x="2103299" y="61105"/>
                  <a:pt x="2372678" y="83557"/>
                </a:cubicBezTo>
                <a:cubicBezTo>
                  <a:pt x="2433985" y="88667"/>
                  <a:pt x="2495334" y="93474"/>
                  <a:pt x="2556477" y="100269"/>
                </a:cubicBezTo>
                <a:cubicBezTo>
                  <a:pt x="2813250" y="128804"/>
                  <a:pt x="2514278" y="103791"/>
                  <a:pt x="2840530" y="150404"/>
                </a:cubicBezTo>
                <a:cubicBezTo>
                  <a:pt x="2877856" y="155737"/>
                  <a:pt x="3016003" y="174549"/>
                  <a:pt x="3057747" y="183827"/>
                </a:cubicBezTo>
                <a:cubicBezTo>
                  <a:pt x="3074941" y="187648"/>
                  <a:pt x="3090680" y="196717"/>
                  <a:pt x="3107874" y="200538"/>
                </a:cubicBezTo>
                <a:cubicBezTo>
                  <a:pt x="3241895" y="230325"/>
                  <a:pt x="3170084" y="203559"/>
                  <a:pt x="3291673" y="233961"/>
                </a:cubicBezTo>
                <a:cubicBezTo>
                  <a:pt x="3308760" y="238233"/>
                  <a:pt x="3324865" y="245834"/>
                  <a:pt x="3341800" y="250673"/>
                </a:cubicBezTo>
                <a:cubicBezTo>
                  <a:pt x="3363881" y="256983"/>
                  <a:pt x="3386357" y="261814"/>
                  <a:pt x="3408636" y="267384"/>
                </a:cubicBezTo>
                <a:cubicBezTo>
                  <a:pt x="3425345" y="278525"/>
                  <a:pt x="3440304" y="292896"/>
                  <a:pt x="3458763" y="300808"/>
                </a:cubicBezTo>
                <a:cubicBezTo>
                  <a:pt x="3479870" y="309855"/>
                  <a:pt x="3503518" y="311209"/>
                  <a:pt x="3525599" y="317519"/>
                </a:cubicBezTo>
                <a:cubicBezTo>
                  <a:pt x="3542534" y="322358"/>
                  <a:pt x="3559017" y="328660"/>
                  <a:pt x="3575726" y="334231"/>
                </a:cubicBezTo>
                <a:cubicBezTo>
                  <a:pt x="3662738" y="464767"/>
                  <a:pt x="3551657" y="320354"/>
                  <a:pt x="3659271" y="401077"/>
                </a:cubicBezTo>
                <a:cubicBezTo>
                  <a:pt x="3690778" y="424711"/>
                  <a:pt x="3742816" y="484635"/>
                  <a:pt x="3742816" y="484635"/>
                </a:cubicBezTo>
                <a:cubicBezTo>
                  <a:pt x="3748386" y="501346"/>
                  <a:pt x="3759525" y="517154"/>
                  <a:pt x="3759525" y="534769"/>
                </a:cubicBezTo>
                <a:cubicBezTo>
                  <a:pt x="3759525" y="607400"/>
                  <a:pt x="3760429" y="681556"/>
                  <a:pt x="3742816" y="752019"/>
                </a:cubicBezTo>
                <a:cubicBezTo>
                  <a:pt x="3737085" y="774946"/>
                  <a:pt x="3712351" y="789044"/>
                  <a:pt x="3692689" y="802154"/>
                </a:cubicBezTo>
                <a:cubicBezTo>
                  <a:pt x="3678035" y="811925"/>
                  <a:pt x="3659497" y="814026"/>
                  <a:pt x="3642562" y="818865"/>
                </a:cubicBezTo>
                <a:cubicBezTo>
                  <a:pt x="3588899" y="834200"/>
                  <a:pt x="3510343" y="851075"/>
                  <a:pt x="3458763" y="852289"/>
                </a:cubicBezTo>
                <a:cubicBezTo>
                  <a:pt x="3024414" y="862511"/>
                  <a:pt x="2589895" y="863430"/>
                  <a:pt x="2155461" y="869000"/>
                </a:cubicBezTo>
                <a:lnTo>
                  <a:pt x="969122" y="852289"/>
                </a:lnTo>
                <a:cubicBezTo>
                  <a:pt x="918702" y="851028"/>
                  <a:pt x="868590" y="843247"/>
                  <a:pt x="818741" y="835577"/>
                </a:cubicBezTo>
                <a:cubicBezTo>
                  <a:pt x="796044" y="832084"/>
                  <a:pt x="774423" y="823369"/>
                  <a:pt x="751905" y="818865"/>
                </a:cubicBezTo>
                <a:cubicBezTo>
                  <a:pt x="718684" y="812220"/>
                  <a:pt x="685069" y="807724"/>
                  <a:pt x="651651" y="802154"/>
                </a:cubicBezTo>
                <a:cubicBezTo>
                  <a:pt x="623803" y="791013"/>
                  <a:pt x="596561" y="778217"/>
                  <a:pt x="568106" y="768731"/>
                </a:cubicBezTo>
                <a:cubicBezTo>
                  <a:pt x="546320" y="761468"/>
                  <a:pt x="521810" y="762290"/>
                  <a:pt x="501270" y="752019"/>
                </a:cubicBezTo>
                <a:cubicBezTo>
                  <a:pt x="476361" y="739563"/>
                  <a:pt x="458613" y="715704"/>
                  <a:pt x="434434" y="701885"/>
                </a:cubicBezTo>
                <a:cubicBezTo>
                  <a:pt x="414399" y="690434"/>
                  <a:pt x="333755" y="673115"/>
                  <a:pt x="317471" y="668462"/>
                </a:cubicBezTo>
                <a:cubicBezTo>
                  <a:pt x="149635" y="620502"/>
                  <a:pt x="409499" y="687295"/>
                  <a:pt x="200508" y="635038"/>
                </a:cubicBezTo>
                <a:cubicBezTo>
                  <a:pt x="183799" y="623897"/>
                  <a:pt x="162925" y="617298"/>
                  <a:pt x="150381" y="601615"/>
                </a:cubicBezTo>
                <a:cubicBezTo>
                  <a:pt x="58145" y="486304"/>
                  <a:pt x="227195" y="613839"/>
                  <a:pt x="83545" y="518058"/>
                </a:cubicBezTo>
                <a:cubicBezTo>
                  <a:pt x="63146" y="334435"/>
                  <a:pt x="66836" y="418097"/>
                  <a:pt x="66836" y="267384"/>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6" name="Freeform 15"/>
          <p:cNvSpPr/>
          <p:nvPr/>
        </p:nvSpPr>
        <p:spPr>
          <a:xfrm>
            <a:off x="2421467" y="6098730"/>
            <a:ext cx="953752" cy="430887"/>
          </a:xfrm>
          <a:custGeom>
            <a:avLst/>
            <a:gdLst>
              <a:gd name="connsiteX0" fmla="*/ 0 w 3759532"/>
              <a:gd name="connsiteY0" fmla="*/ 401077 h 869000"/>
              <a:gd name="connsiteX1" fmla="*/ 16709 w 3759532"/>
              <a:gd name="connsiteY1" fmla="*/ 317519 h 869000"/>
              <a:gd name="connsiteX2" fmla="*/ 50127 w 3759532"/>
              <a:gd name="connsiteY2" fmla="*/ 267384 h 869000"/>
              <a:gd name="connsiteX3" fmla="*/ 200508 w 3759532"/>
              <a:gd name="connsiteY3" fmla="*/ 133692 h 869000"/>
              <a:gd name="connsiteX4" fmla="*/ 300762 w 3759532"/>
              <a:gd name="connsiteY4" fmla="*/ 50134 h 869000"/>
              <a:gd name="connsiteX5" fmla="*/ 568106 w 3759532"/>
              <a:gd name="connsiteY5" fmla="*/ 0 h 869000"/>
              <a:gd name="connsiteX6" fmla="*/ 1035958 w 3759532"/>
              <a:gd name="connsiteY6" fmla="*/ 16711 h 869000"/>
              <a:gd name="connsiteX7" fmla="*/ 1086085 w 3759532"/>
              <a:gd name="connsiteY7" fmla="*/ 33423 h 869000"/>
              <a:gd name="connsiteX8" fmla="*/ 1737736 w 3759532"/>
              <a:gd name="connsiteY8" fmla="*/ 50134 h 869000"/>
              <a:gd name="connsiteX9" fmla="*/ 2372678 w 3759532"/>
              <a:gd name="connsiteY9" fmla="*/ 83557 h 869000"/>
              <a:gd name="connsiteX10" fmla="*/ 2556477 w 3759532"/>
              <a:gd name="connsiteY10" fmla="*/ 100269 h 869000"/>
              <a:gd name="connsiteX11" fmla="*/ 2840530 w 3759532"/>
              <a:gd name="connsiteY11" fmla="*/ 150404 h 869000"/>
              <a:gd name="connsiteX12" fmla="*/ 3057747 w 3759532"/>
              <a:gd name="connsiteY12" fmla="*/ 183827 h 869000"/>
              <a:gd name="connsiteX13" fmla="*/ 3107874 w 3759532"/>
              <a:gd name="connsiteY13" fmla="*/ 200538 h 869000"/>
              <a:gd name="connsiteX14" fmla="*/ 3291673 w 3759532"/>
              <a:gd name="connsiteY14" fmla="*/ 233961 h 869000"/>
              <a:gd name="connsiteX15" fmla="*/ 3341800 w 3759532"/>
              <a:gd name="connsiteY15" fmla="*/ 250673 h 869000"/>
              <a:gd name="connsiteX16" fmla="*/ 3408636 w 3759532"/>
              <a:gd name="connsiteY16" fmla="*/ 267384 h 869000"/>
              <a:gd name="connsiteX17" fmla="*/ 3458763 w 3759532"/>
              <a:gd name="connsiteY17" fmla="*/ 300808 h 869000"/>
              <a:gd name="connsiteX18" fmla="*/ 3525599 w 3759532"/>
              <a:gd name="connsiteY18" fmla="*/ 317519 h 869000"/>
              <a:gd name="connsiteX19" fmla="*/ 3575726 w 3759532"/>
              <a:gd name="connsiteY19" fmla="*/ 334231 h 869000"/>
              <a:gd name="connsiteX20" fmla="*/ 3659271 w 3759532"/>
              <a:gd name="connsiteY20" fmla="*/ 401077 h 869000"/>
              <a:gd name="connsiteX21" fmla="*/ 3742816 w 3759532"/>
              <a:gd name="connsiteY21" fmla="*/ 484635 h 869000"/>
              <a:gd name="connsiteX22" fmla="*/ 3759525 w 3759532"/>
              <a:gd name="connsiteY22" fmla="*/ 534769 h 869000"/>
              <a:gd name="connsiteX23" fmla="*/ 3742816 w 3759532"/>
              <a:gd name="connsiteY23" fmla="*/ 752019 h 869000"/>
              <a:gd name="connsiteX24" fmla="*/ 3692689 w 3759532"/>
              <a:gd name="connsiteY24" fmla="*/ 802154 h 869000"/>
              <a:gd name="connsiteX25" fmla="*/ 3642562 w 3759532"/>
              <a:gd name="connsiteY25" fmla="*/ 818865 h 869000"/>
              <a:gd name="connsiteX26" fmla="*/ 3458763 w 3759532"/>
              <a:gd name="connsiteY26" fmla="*/ 852289 h 869000"/>
              <a:gd name="connsiteX27" fmla="*/ 2155461 w 3759532"/>
              <a:gd name="connsiteY27" fmla="*/ 869000 h 869000"/>
              <a:gd name="connsiteX28" fmla="*/ 969122 w 3759532"/>
              <a:gd name="connsiteY28" fmla="*/ 852289 h 869000"/>
              <a:gd name="connsiteX29" fmla="*/ 818741 w 3759532"/>
              <a:gd name="connsiteY29" fmla="*/ 835577 h 869000"/>
              <a:gd name="connsiteX30" fmla="*/ 751905 w 3759532"/>
              <a:gd name="connsiteY30" fmla="*/ 818865 h 869000"/>
              <a:gd name="connsiteX31" fmla="*/ 651651 w 3759532"/>
              <a:gd name="connsiteY31" fmla="*/ 802154 h 869000"/>
              <a:gd name="connsiteX32" fmla="*/ 568106 w 3759532"/>
              <a:gd name="connsiteY32" fmla="*/ 768731 h 869000"/>
              <a:gd name="connsiteX33" fmla="*/ 501270 w 3759532"/>
              <a:gd name="connsiteY33" fmla="*/ 752019 h 869000"/>
              <a:gd name="connsiteX34" fmla="*/ 434434 w 3759532"/>
              <a:gd name="connsiteY34" fmla="*/ 701885 h 869000"/>
              <a:gd name="connsiteX35" fmla="*/ 317471 w 3759532"/>
              <a:gd name="connsiteY35" fmla="*/ 668462 h 869000"/>
              <a:gd name="connsiteX36" fmla="*/ 200508 w 3759532"/>
              <a:gd name="connsiteY36" fmla="*/ 635038 h 869000"/>
              <a:gd name="connsiteX37" fmla="*/ 150381 w 3759532"/>
              <a:gd name="connsiteY37" fmla="*/ 601615 h 869000"/>
              <a:gd name="connsiteX38" fmla="*/ 83545 w 3759532"/>
              <a:gd name="connsiteY38" fmla="*/ 518058 h 869000"/>
              <a:gd name="connsiteX39" fmla="*/ 66836 w 3759532"/>
              <a:gd name="connsiteY39" fmla="*/ 267384 h 8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59532" h="869000">
                <a:moveTo>
                  <a:pt x="0" y="401077"/>
                </a:moveTo>
                <a:cubicBezTo>
                  <a:pt x="5570" y="373224"/>
                  <a:pt x="6737" y="344115"/>
                  <a:pt x="16709" y="317519"/>
                </a:cubicBezTo>
                <a:cubicBezTo>
                  <a:pt x="23760" y="298713"/>
                  <a:pt x="36785" y="282396"/>
                  <a:pt x="50127" y="267384"/>
                </a:cubicBezTo>
                <a:cubicBezTo>
                  <a:pt x="235828" y="58438"/>
                  <a:pt x="80783" y="233478"/>
                  <a:pt x="200508" y="133692"/>
                </a:cubicBezTo>
                <a:cubicBezTo>
                  <a:pt x="245476" y="96213"/>
                  <a:pt x="247424" y="73844"/>
                  <a:pt x="300762" y="50134"/>
                </a:cubicBezTo>
                <a:cubicBezTo>
                  <a:pt x="404648" y="3955"/>
                  <a:pt x="444571" y="12355"/>
                  <a:pt x="568106" y="0"/>
                </a:cubicBezTo>
                <a:cubicBezTo>
                  <a:pt x="724057" y="5570"/>
                  <a:pt x="880232" y="6663"/>
                  <a:pt x="1035958" y="16711"/>
                </a:cubicBezTo>
                <a:cubicBezTo>
                  <a:pt x="1053535" y="17845"/>
                  <a:pt x="1068492" y="32585"/>
                  <a:pt x="1086085" y="33423"/>
                </a:cubicBezTo>
                <a:cubicBezTo>
                  <a:pt x="1303127" y="43760"/>
                  <a:pt x="1520554" y="43346"/>
                  <a:pt x="1737736" y="50134"/>
                </a:cubicBezTo>
                <a:cubicBezTo>
                  <a:pt x="2061496" y="60253"/>
                  <a:pt x="2103299" y="61105"/>
                  <a:pt x="2372678" y="83557"/>
                </a:cubicBezTo>
                <a:cubicBezTo>
                  <a:pt x="2433985" y="88667"/>
                  <a:pt x="2495334" y="93474"/>
                  <a:pt x="2556477" y="100269"/>
                </a:cubicBezTo>
                <a:cubicBezTo>
                  <a:pt x="2813250" y="128804"/>
                  <a:pt x="2514278" y="103791"/>
                  <a:pt x="2840530" y="150404"/>
                </a:cubicBezTo>
                <a:cubicBezTo>
                  <a:pt x="2877856" y="155737"/>
                  <a:pt x="3016003" y="174549"/>
                  <a:pt x="3057747" y="183827"/>
                </a:cubicBezTo>
                <a:cubicBezTo>
                  <a:pt x="3074941" y="187648"/>
                  <a:pt x="3090680" y="196717"/>
                  <a:pt x="3107874" y="200538"/>
                </a:cubicBezTo>
                <a:cubicBezTo>
                  <a:pt x="3241895" y="230325"/>
                  <a:pt x="3170084" y="203559"/>
                  <a:pt x="3291673" y="233961"/>
                </a:cubicBezTo>
                <a:cubicBezTo>
                  <a:pt x="3308760" y="238233"/>
                  <a:pt x="3324865" y="245834"/>
                  <a:pt x="3341800" y="250673"/>
                </a:cubicBezTo>
                <a:cubicBezTo>
                  <a:pt x="3363881" y="256983"/>
                  <a:pt x="3386357" y="261814"/>
                  <a:pt x="3408636" y="267384"/>
                </a:cubicBezTo>
                <a:cubicBezTo>
                  <a:pt x="3425345" y="278525"/>
                  <a:pt x="3440304" y="292896"/>
                  <a:pt x="3458763" y="300808"/>
                </a:cubicBezTo>
                <a:cubicBezTo>
                  <a:pt x="3479870" y="309855"/>
                  <a:pt x="3503518" y="311209"/>
                  <a:pt x="3525599" y="317519"/>
                </a:cubicBezTo>
                <a:cubicBezTo>
                  <a:pt x="3542534" y="322358"/>
                  <a:pt x="3559017" y="328660"/>
                  <a:pt x="3575726" y="334231"/>
                </a:cubicBezTo>
                <a:cubicBezTo>
                  <a:pt x="3662738" y="464767"/>
                  <a:pt x="3551657" y="320354"/>
                  <a:pt x="3659271" y="401077"/>
                </a:cubicBezTo>
                <a:cubicBezTo>
                  <a:pt x="3690778" y="424711"/>
                  <a:pt x="3742816" y="484635"/>
                  <a:pt x="3742816" y="484635"/>
                </a:cubicBezTo>
                <a:cubicBezTo>
                  <a:pt x="3748386" y="501346"/>
                  <a:pt x="3759525" y="517154"/>
                  <a:pt x="3759525" y="534769"/>
                </a:cubicBezTo>
                <a:cubicBezTo>
                  <a:pt x="3759525" y="607400"/>
                  <a:pt x="3760429" y="681556"/>
                  <a:pt x="3742816" y="752019"/>
                </a:cubicBezTo>
                <a:cubicBezTo>
                  <a:pt x="3737085" y="774946"/>
                  <a:pt x="3712351" y="789044"/>
                  <a:pt x="3692689" y="802154"/>
                </a:cubicBezTo>
                <a:cubicBezTo>
                  <a:pt x="3678035" y="811925"/>
                  <a:pt x="3659497" y="814026"/>
                  <a:pt x="3642562" y="818865"/>
                </a:cubicBezTo>
                <a:cubicBezTo>
                  <a:pt x="3588899" y="834200"/>
                  <a:pt x="3510343" y="851075"/>
                  <a:pt x="3458763" y="852289"/>
                </a:cubicBezTo>
                <a:cubicBezTo>
                  <a:pt x="3024414" y="862511"/>
                  <a:pt x="2589895" y="863430"/>
                  <a:pt x="2155461" y="869000"/>
                </a:cubicBezTo>
                <a:lnTo>
                  <a:pt x="969122" y="852289"/>
                </a:lnTo>
                <a:cubicBezTo>
                  <a:pt x="918702" y="851028"/>
                  <a:pt x="868590" y="843247"/>
                  <a:pt x="818741" y="835577"/>
                </a:cubicBezTo>
                <a:cubicBezTo>
                  <a:pt x="796044" y="832084"/>
                  <a:pt x="774423" y="823369"/>
                  <a:pt x="751905" y="818865"/>
                </a:cubicBezTo>
                <a:cubicBezTo>
                  <a:pt x="718684" y="812220"/>
                  <a:pt x="685069" y="807724"/>
                  <a:pt x="651651" y="802154"/>
                </a:cubicBezTo>
                <a:cubicBezTo>
                  <a:pt x="623803" y="791013"/>
                  <a:pt x="596561" y="778217"/>
                  <a:pt x="568106" y="768731"/>
                </a:cubicBezTo>
                <a:cubicBezTo>
                  <a:pt x="546320" y="761468"/>
                  <a:pt x="521810" y="762290"/>
                  <a:pt x="501270" y="752019"/>
                </a:cubicBezTo>
                <a:cubicBezTo>
                  <a:pt x="476361" y="739563"/>
                  <a:pt x="458613" y="715704"/>
                  <a:pt x="434434" y="701885"/>
                </a:cubicBezTo>
                <a:cubicBezTo>
                  <a:pt x="414399" y="690434"/>
                  <a:pt x="333755" y="673115"/>
                  <a:pt x="317471" y="668462"/>
                </a:cubicBezTo>
                <a:cubicBezTo>
                  <a:pt x="149635" y="620502"/>
                  <a:pt x="409499" y="687295"/>
                  <a:pt x="200508" y="635038"/>
                </a:cubicBezTo>
                <a:cubicBezTo>
                  <a:pt x="183799" y="623897"/>
                  <a:pt x="162925" y="617298"/>
                  <a:pt x="150381" y="601615"/>
                </a:cubicBezTo>
                <a:cubicBezTo>
                  <a:pt x="58145" y="486304"/>
                  <a:pt x="227195" y="613839"/>
                  <a:pt x="83545" y="518058"/>
                </a:cubicBezTo>
                <a:cubicBezTo>
                  <a:pt x="63146" y="334435"/>
                  <a:pt x="66836" y="418097"/>
                  <a:pt x="66836" y="267384"/>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3874573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5" name="Down Arrow 4"/>
          <p:cNvSpPr/>
          <p:nvPr/>
        </p:nvSpPr>
        <p:spPr>
          <a:xfrm>
            <a:off x="2556477" y="768731"/>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7849" y="2382525"/>
            <a:ext cx="5288305" cy="430887"/>
          </a:xfrm>
          <a:prstGeom prst="rect">
            <a:avLst/>
          </a:prstGeom>
          <a:noFill/>
          <a:ln>
            <a:solidFill>
              <a:schemeClr val="tx1"/>
            </a:solidFill>
            <a:prstDash val="dot"/>
          </a:ln>
        </p:spPr>
        <p:txBody>
          <a:bodyPr wrap="none" rtlCol="0">
            <a:spAutoFit/>
          </a:bodyPr>
          <a:lstStyle/>
          <a:p>
            <a:r>
              <a:rPr lang="en-US" sz="2200" dirty="0" smtClean="0"/>
              <a:t>If it is not necessary that </a:t>
            </a:r>
            <a:r>
              <a:rPr lang="en-US" sz="2200" i="1" dirty="0" smtClean="0"/>
              <a:t>x = y</a:t>
            </a:r>
            <a:r>
              <a:rPr lang="en-US" sz="2200" dirty="0" smtClean="0"/>
              <a:t>, then </a:t>
            </a:r>
            <a:r>
              <a:rPr lang="en-US" sz="2200" i="1" dirty="0" smtClean="0"/>
              <a:t>x ≠ y. </a:t>
            </a:r>
            <a:endParaRPr lang="en-US" sz="2200" dirty="0"/>
          </a:p>
        </p:txBody>
      </p:sp>
      <p:sp>
        <p:nvSpPr>
          <p:cNvPr id="8" name="Left Arrow Callout 7"/>
          <p:cNvSpPr/>
          <p:nvPr/>
        </p:nvSpPr>
        <p:spPr>
          <a:xfrm>
            <a:off x="3375218" y="811640"/>
            <a:ext cx="5635110" cy="1570885"/>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By the rule of contraposition: from </a:t>
            </a:r>
          </a:p>
          <a:p>
            <a:pPr algn="ctr"/>
            <a:r>
              <a:rPr lang="en-US" i="1" dirty="0" smtClean="0"/>
              <a:t>If P, then Q</a:t>
            </a:r>
            <a:endParaRPr lang="en-US" dirty="0"/>
          </a:p>
          <a:p>
            <a:pPr algn="ctr"/>
            <a:r>
              <a:rPr lang="en-US" dirty="0" smtClean="0"/>
              <a:t>It follows that:</a:t>
            </a:r>
          </a:p>
          <a:p>
            <a:pPr algn="ctr"/>
            <a:r>
              <a:rPr lang="en-US" i="1" dirty="0" smtClean="0"/>
              <a:t>If Not-Q, then Not-P</a:t>
            </a:r>
            <a:r>
              <a:rPr lang="en-US" dirty="0" smtClean="0"/>
              <a:t>. </a:t>
            </a:r>
            <a:endParaRPr lang="en-US" i="1" dirty="0" smtClean="0"/>
          </a:p>
        </p:txBody>
      </p:sp>
      <p:sp>
        <p:nvSpPr>
          <p:cNvPr id="7" name="Down Arrow 6"/>
          <p:cNvSpPr/>
          <p:nvPr/>
        </p:nvSpPr>
        <p:spPr>
          <a:xfrm>
            <a:off x="2556477" y="2971949"/>
            <a:ext cx="601524" cy="147061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Callout 8"/>
          <p:cNvSpPr/>
          <p:nvPr/>
        </p:nvSpPr>
        <p:spPr>
          <a:xfrm>
            <a:off x="3375218" y="3225327"/>
            <a:ext cx="5635110" cy="992761"/>
          </a:xfrm>
          <a:prstGeom prst="leftArrowCallout">
            <a:avLst>
              <a:gd name="adj1" fmla="val 12234"/>
              <a:gd name="adj2" fmla="val 18617"/>
              <a:gd name="adj3" fmla="val 25000"/>
              <a:gd name="adj4" fmla="val 590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It is not necessary that </a:t>
            </a:r>
            <a:r>
              <a:rPr lang="en-US" i="1" dirty="0" smtClean="0"/>
              <a:t>P</a:t>
            </a:r>
            <a:r>
              <a:rPr lang="en-US" dirty="0" smtClean="0"/>
              <a:t> iff it is possible that Not-</a:t>
            </a:r>
            <a:r>
              <a:rPr lang="en-US" i="1" dirty="0" smtClean="0"/>
              <a:t>P</a:t>
            </a:r>
            <a:r>
              <a:rPr lang="en-US" dirty="0" smtClean="0"/>
              <a:t>. </a:t>
            </a:r>
            <a:endParaRPr lang="en-US" i="1" dirty="0" smtClean="0"/>
          </a:p>
        </p:txBody>
      </p:sp>
      <p:sp>
        <p:nvSpPr>
          <p:cNvPr id="10" name="TextBox 9"/>
          <p:cNvSpPr txBox="1"/>
          <p:nvPr/>
        </p:nvSpPr>
        <p:spPr>
          <a:xfrm>
            <a:off x="137849" y="4608963"/>
            <a:ext cx="6702138" cy="430887"/>
          </a:xfrm>
          <a:prstGeom prst="rect">
            <a:avLst/>
          </a:prstGeom>
          <a:noFill/>
          <a:ln>
            <a:solidFill>
              <a:schemeClr val="tx1"/>
            </a:solidFill>
            <a:prstDash val="dot"/>
          </a:ln>
        </p:spPr>
        <p:txBody>
          <a:bodyPr wrap="none" rtlCol="0">
            <a:spAutoFit/>
          </a:bodyPr>
          <a:lstStyle/>
          <a:p>
            <a:r>
              <a:rPr lang="en-US" sz="2200" dirty="0" smtClean="0"/>
              <a:t>If it is possible that it is not true that </a:t>
            </a:r>
            <a:r>
              <a:rPr lang="en-US" sz="2200" i="1" dirty="0" smtClean="0"/>
              <a:t>x = y, </a:t>
            </a:r>
            <a:r>
              <a:rPr lang="en-US" sz="2200" dirty="0" smtClean="0"/>
              <a:t>then </a:t>
            </a:r>
            <a:r>
              <a:rPr lang="en-US" sz="2200" i="1" dirty="0" smtClean="0"/>
              <a:t>x ≠ y</a:t>
            </a:r>
            <a:r>
              <a:rPr lang="en-US" sz="2200" dirty="0" smtClean="0"/>
              <a:t>. </a:t>
            </a:r>
            <a:endParaRPr lang="en-US" sz="2200" dirty="0"/>
          </a:p>
        </p:txBody>
      </p:sp>
      <p:sp>
        <p:nvSpPr>
          <p:cNvPr id="13" name="Down Arrow 12"/>
          <p:cNvSpPr/>
          <p:nvPr/>
        </p:nvSpPr>
        <p:spPr>
          <a:xfrm>
            <a:off x="2556477" y="5179426"/>
            <a:ext cx="601524" cy="8515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37849" y="6098730"/>
            <a:ext cx="4565373" cy="430887"/>
          </a:xfrm>
          <a:prstGeom prst="rect">
            <a:avLst/>
          </a:prstGeom>
          <a:noFill/>
          <a:ln>
            <a:solidFill>
              <a:schemeClr val="tx1"/>
            </a:solidFill>
            <a:prstDash val="dot"/>
          </a:ln>
        </p:spPr>
        <p:txBody>
          <a:bodyPr wrap="none" rtlCol="0">
            <a:spAutoFit/>
          </a:bodyPr>
          <a:lstStyle/>
          <a:p>
            <a:r>
              <a:rPr lang="en-US" sz="2200" dirty="0" smtClean="0"/>
              <a:t>If it is possible that </a:t>
            </a:r>
            <a:r>
              <a:rPr lang="en-US" sz="2200" i="1" dirty="0" smtClean="0"/>
              <a:t>x </a:t>
            </a:r>
            <a:r>
              <a:rPr lang="en-US" sz="2200" i="1" dirty="0"/>
              <a:t>≠</a:t>
            </a:r>
            <a:r>
              <a:rPr lang="en-US" sz="2200" i="1" dirty="0" smtClean="0"/>
              <a:t> y, </a:t>
            </a:r>
            <a:r>
              <a:rPr lang="en-US" sz="2200" dirty="0" smtClean="0"/>
              <a:t>then </a:t>
            </a:r>
            <a:r>
              <a:rPr lang="en-US" sz="2200" i="1" dirty="0" smtClean="0"/>
              <a:t>x ≠ y</a:t>
            </a:r>
            <a:r>
              <a:rPr lang="en-US" sz="2200" dirty="0" smtClean="0"/>
              <a:t>. </a:t>
            </a:r>
            <a:endParaRPr lang="en-US" sz="2200" dirty="0"/>
          </a:p>
        </p:txBody>
      </p:sp>
    </p:spTree>
    <p:extLst>
      <p:ext uri="{BB962C8B-B14F-4D97-AF65-F5344CB8AC3E}">
        <p14:creationId xmlns:p14="http://schemas.microsoft.com/office/powerpoint/2010/main" val="26188915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849" y="159549"/>
            <a:ext cx="8872479" cy="44627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200" b="1" dirty="0" smtClean="0"/>
              <a:t>Principle of the Necessity of Identity</a:t>
            </a:r>
            <a:r>
              <a:rPr lang="en-US" sz="2200" dirty="0" smtClean="0"/>
              <a:t>:  If </a:t>
            </a:r>
            <a:r>
              <a:rPr lang="en-US" sz="2200" i="1" dirty="0" smtClean="0"/>
              <a:t>x = y</a:t>
            </a:r>
            <a:r>
              <a:rPr lang="en-US" sz="2200" dirty="0" smtClean="0"/>
              <a:t>, then necessarily, </a:t>
            </a:r>
            <a:r>
              <a:rPr lang="en-US" sz="2200" i="1" dirty="0" smtClean="0"/>
              <a:t>x = y</a:t>
            </a:r>
            <a:r>
              <a:rPr lang="en-US" sz="2200" dirty="0" smtClean="0"/>
              <a:t>. </a:t>
            </a:r>
            <a:endParaRPr lang="en-US" sz="2200" dirty="0"/>
          </a:p>
        </p:txBody>
      </p:sp>
      <p:sp>
        <p:nvSpPr>
          <p:cNvPr id="14" name="TextBox 13"/>
          <p:cNvSpPr txBox="1"/>
          <p:nvPr/>
        </p:nvSpPr>
        <p:spPr>
          <a:xfrm>
            <a:off x="2039144" y="5883286"/>
            <a:ext cx="4565373" cy="430887"/>
          </a:xfrm>
          <a:prstGeom prst="rect">
            <a:avLst/>
          </a:prstGeom>
          <a:noFill/>
          <a:ln>
            <a:solidFill>
              <a:schemeClr val="tx1"/>
            </a:solidFill>
            <a:prstDash val="dot"/>
          </a:ln>
        </p:spPr>
        <p:txBody>
          <a:bodyPr wrap="none" rtlCol="0">
            <a:spAutoFit/>
          </a:bodyPr>
          <a:lstStyle/>
          <a:p>
            <a:r>
              <a:rPr lang="en-US" sz="2200" dirty="0" smtClean="0"/>
              <a:t>If it is possible that </a:t>
            </a:r>
            <a:r>
              <a:rPr lang="en-US" sz="2200" i="1" dirty="0" smtClean="0"/>
              <a:t>x </a:t>
            </a:r>
            <a:r>
              <a:rPr lang="en-US" sz="2200" i="1" dirty="0"/>
              <a:t>≠</a:t>
            </a:r>
            <a:r>
              <a:rPr lang="en-US" sz="2200" i="1" dirty="0" smtClean="0"/>
              <a:t> y, </a:t>
            </a:r>
            <a:r>
              <a:rPr lang="en-US" sz="2200" dirty="0" smtClean="0"/>
              <a:t>then </a:t>
            </a:r>
            <a:r>
              <a:rPr lang="en-US" sz="2200" i="1" dirty="0" smtClean="0"/>
              <a:t>x ≠ y</a:t>
            </a:r>
            <a:r>
              <a:rPr lang="en-US" sz="2200" dirty="0" smtClean="0"/>
              <a:t>. </a:t>
            </a:r>
            <a:endParaRPr lang="en-US" sz="2200" dirty="0"/>
          </a:p>
        </p:txBody>
      </p:sp>
      <p:sp>
        <p:nvSpPr>
          <p:cNvPr id="11" name="Down Arrow 10"/>
          <p:cNvSpPr/>
          <p:nvPr/>
        </p:nvSpPr>
        <p:spPr>
          <a:xfrm>
            <a:off x="4101698" y="768730"/>
            <a:ext cx="601524" cy="487006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40395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69982" y="4686489"/>
            <a:ext cx="3379222" cy="769441"/>
          </a:xfrm>
          <a:prstGeom prst="rect">
            <a:avLst/>
          </a:prstGeom>
          <a:noFill/>
          <a:ln>
            <a:solidFill>
              <a:schemeClr val="tx1"/>
            </a:solidFill>
            <a:prstDash val="sysDash"/>
          </a:ln>
        </p:spPr>
        <p:txBody>
          <a:bodyPr wrap="square" rtlCol="0">
            <a:spAutoFit/>
          </a:bodyPr>
          <a:lstStyle/>
          <a:p>
            <a:r>
              <a:rPr lang="en-US" sz="2200" dirty="0" smtClean="0"/>
              <a:t>If it is possible that </a:t>
            </a:r>
            <a:r>
              <a:rPr lang="en-US" sz="2200" i="1" dirty="0" smtClean="0"/>
              <a:t>x</a:t>
            </a:r>
            <a:r>
              <a:rPr lang="en-US" sz="2200" dirty="0" smtClean="0"/>
              <a:t> ≠ </a:t>
            </a:r>
            <a:r>
              <a:rPr lang="en-US" sz="2200" i="1" dirty="0" smtClean="0"/>
              <a:t>y</a:t>
            </a:r>
            <a:r>
              <a:rPr lang="en-US" sz="2200" dirty="0" smtClean="0"/>
              <a:t>, then </a:t>
            </a:r>
            <a:r>
              <a:rPr lang="en-US" sz="2200" i="1" dirty="0" smtClean="0"/>
              <a:t>x ≠ y</a:t>
            </a:r>
            <a:r>
              <a:rPr lang="en-US" sz="2200" dirty="0" smtClean="0"/>
              <a:t>. </a:t>
            </a:r>
            <a:endParaRPr lang="en-US" sz="2200" dirty="0"/>
          </a:p>
        </p:txBody>
      </p:sp>
      <p:cxnSp>
        <p:nvCxnSpPr>
          <p:cNvPr id="14" name="Straight Arrow Connector 13"/>
          <p:cNvCxnSpPr>
            <a:endCxn id="9" idx="0"/>
          </p:cNvCxnSpPr>
          <p:nvPr/>
        </p:nvCxnSpPr>
        <p:spPr>
          <a:xfrm flipH="1">
            <a:off x="4796579" y="5455930"/>
            <a:ext cx="1929342" cy="607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750098" y="4327451"/>
            <a:ext cx="492029" cy="369332"/>
          </a:xfrm>
          <a:prstGeom prst="rect">
            <a:avLst/>
          </a:prstGeom>
          <a:solidFill>
            <a:srgbClr val="C0504D"/>
          </a:solidFill>
        </p:spPr>
        <p:txBody>
          <a:bodyPr wrap="none" rtlCol="0">
            <a:spAutoFit/>
          </a:bodyPr>
          <a:lstStyle/>
          <a:p>
            <a:r>
              <a:rPr lang="en-US"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2223335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149" y="685867"/>
            <a:ext cx="3791847" cy="1446550"/>
          </a:xfrm>
          <a:prstGeom prst="rect">
            <a:avLst/>
          </a:prstGeom>
          <a:noFill/>
          <a:ln>
            <a:solidFill>
              <a:schemeClr val="tx1"/>
            </a:solidFill>
            <a:prstDash val="sysDash"/>
          </a:ln>
        </p:spPr>
        <p:txBody>
          <a:bodyPr wrap="square" rtlCol="0">
            <a:spAutoFit/>
          </a:bodyPr>
          <a:lstStyle/>
          <a:p>
            <a:r>
              <a:rPr lang="en-US" sz="2200" dirty="0" smtClean="0"/>
              <a:t>I can clearly imagine a scenario in which I exist while no material things exist. </a:t>
            </a:r>
            <a:endParaRPr lang="en-US" sz="2200" dirty="0"/>
          </a:p>
        </p:txBody>
      </p:sp>
      <p:sp>
        <p:nvSpPr>
          <p:cNvPr id="5" name="TextBox 4"/>
          <p:cNvSpPr txBox="1"/>
          <p:nvPr/>
        </p:nvSpPr>
        <p:spPr>
          <a:xfrm>
            <a:off x="4579362" y="685867"/>
            <a:ext cx="4293117" cy="1107996"/>
          </a:xfrm>
          <a:prstGeom prst="rect">
            <a:avLst/>
          </a:prstGeom>
          <a:noFill/>
          <a:ln>
            <a:solidFill>
              <a:schemeClr val="tx1"/>
            </a:solidFill>
            <a:prstDash val="sysDash"/>
          </a:ln>
        </p:spPr>
        <p:txBody>
          <a:bodyPr wrap="square" rtlCol="0">
            <a:spAutoFit/>
          </a:bodyPr>
          <a:lstStyle/>
          <a:p>
            <a:r>
              <a:rPr lang="en-US" sz="2200" dirty="0" smtClean="0"/>
              <a:t>If I can clearly imagine something being the case, then it is possible for it to be the case. </a:t>
            </a:r>
            <a:endParaRPr lang="en-US" sz="2200" dirty="0"/>
          </a:p>
        </p:txBody>
      </p:sp>
      <p:sp>
        <p:nvSpPr>
          <p:cNvPr id="6" name="TextBox 5"/>
          <p:cNvSpPr txBox="1"/>
          <p:nvPr/>
        </p:nvSpPr>
        <p:spPr>
          <a:xfrm>
            <a:off x="2683438" y="3196573"/>
            <a:ext cx="3791847" cy="1107996"/>
          </a:xfrm>
          <a:prstGeom prst="rect">
            <a:avLst/>
          </a:prstGeom>
          <a:noFill/>
          <a:ln>
            <a:solidFill>
              <a:schemeClr val="tx1"/>
            </a:solidFill>
            <a:prstDash val="sysDash"/>
          </a:ln>
        </p:spPr>
        <p:txBody>
          <a:bodyPr wrap="square" rtlCol="0">
            <a:spAutoFit/>
          </a:bodyPr>
          <a:lstStyle/>
          <a:p>
            <a:r>
              <a:rPr lang="en-US" sz="2200" dirty="0" smtClean="0"/>
              <a:t>It is possible that I exist while no material things exist.</a:t>
            </a:r>
            <a:endParaRPr lang="en-US" sz="2200" dirty="0"/>
          </a:p>
        </p:txBody>
      </p:sp>
      <p:cxnSp>
        <p:nvCxnSpPr>
          <p:cNvPr id="8" name="Straight Arrow Connector 7"/>
          <p:cNvCxnSpPr>
            <a:stCxn id="4" idx="2"/>
            <a:endCxn id="6" idx="0"/>
          </p:cNvCxnSpPr>
          <p:nvPr/>
        </p:nvCxnSpPr>
        <p:spPr>
          <a:xfrm>
            <a:off x="2181073" y="2132417"/>
            <a:ext cx="2398289" cy="10641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5" idx="2"/>
            <a:endCxn id="6" idx="0"/>
          </p:cNvCxnSpPr>
          <p:nvPr/>
        </p:nvCxnSpPr>
        <p:spPr>
          <a:xfrm flipH="1">
            <a:off x="4579362" y="1793863"/>
            <a:ext cx="2146559" cy="1402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85149" y="4687139"/>
            <a:ext cx="4294213" cy="430887"/>
          </a:xfrm>
          <a:prstGeom prst="rect">
            <a:avLst/>
          </a:prstGeom>
          <a:noFill/>
          <a:ln>
            <a:solidFill>
              <a:schemeClr val="tx1"/>
            </a:solidFill>
            <a:prstDash val="sysDash"/>
          </a:ln>
        </p:spPr>
        <p:txBody>
          <a:bodyPr wrap="square" rtlCol="0">
            <a:spAutoFit/>
          </a:bodyPr>
          <a:lstStyle/>
          <a:p>
            <a:r>
              <a:rPr lang="en-US" sz="2200" dirty="0" smtClean="0"/>
              <a:t>It is possible that I ≠ my body.</a:t>
            </a:r>
            <a:endParaRPr lang="en-US" sz="2200" dirty="0"/>
          </a:p>
        </p:txBody>
      </p:sp>
      <p:cxnSp>
        <p:nvCxnSpPr>
          <p:cNvPr id="3" name="Straight Arrow Connector 2"/>
          <p:cNvCxnSpPr>
            <a:stCxn id="6" idx="2"/>
            <a:endCxn id="7" idx="0"/>
          </p:cNvCxnSpPr>
          <p:nvPr/>
        </p:nvCxnSpPr>
        <p:spPr>
          <a:xfrm flipH="1">
            <a:off x="2432256" y="4304569"/>
            <a:ext cx="2147106" cy="3825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937967" y="6063644"/>
            <a:ext cx="1717224" cy="430887"/>
          </a:xfrm>
          <a:prstGeom prst="rect">
            <a:avLst/>
          </a:prstGeom>
          <a:noFill/>
          <a:ln>
            <a:solidFill>
              <a:schemeClr val="tx1"/>
            </a:solidFill>
            <a:prstDash val="sysDash"/>
          </a:ln>
        </p:spPr>
        <p:txBody>
          <a:bodyPr wrap="none" rtlCol="0">
            <a:spAutoFit/>
          </a:bodyPr>
          <a:lstStyle/>
          <a:p>
            <a:r>
              <a:rPr lang="en-US" sz="2200" dirty="0" smtClean="0"/>
              <a:t>I ≠ my body.</a:t>
            </a:r>
            <a:endParaRPr lang="en-US" sz="2200" dirty="0"/>
          </a:p>
        </p:txBody>
      </p:sp>
      <p:cxnSp>
        <p:nvCxnSpPr>
          <p:cNvPr id="11" name="Straight Arrow Connector 10"/>
          <p:cNvCxnSpPr>
            <a:stCxn id="7" idx="2"/>
            <a:endCxn id="9" idx="0"/>
          </p:cNvCxnSpPr>
          <p:nvPr/>
        </p:nvCxnSpPr>
        <p:spPr>
          <a:xfrm>
            <a:off x="2432256" y="5118026"/>
            <a:ext cx="2364323" cy="9456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69982" y="4686489"/>
            <a:ext cx="3379222" cy="769441"/>
          </a:xfrm>
          <a:prstGeom prst="rect">
            <a:avLst/>
          </a:prstGeom>
          <a:noFill/>
          <a:ln>
            <a:solidFill>
              <a:schemeClr val="tx1"/>
            </a:solidFill>
            <a:prstDash val="sysDash"/>
          </a:ln>
        </p:spPr>
        <p:txBody>
          <a:bodyPr wrap="square" rtlCol="0">
            <a:spAutoFit/>
          </a:bodyPr>
          <a:lstStyle/>
          <a:p>
            <a:r>
              <a:rPr lang="en-US" sz="2200" dirty="0" smtClean="0"/>
              <a:t>If it is possible that </a:t>
            </a:r>
            <a:r>
              <a:rPr lang="en-US" sz="2200" i="1" dirty="0" smtClean="0"/>
              <a:t>x</a:t>
            </a:r>
            <a:r>
              <a:rPr lang="en-US" sz="2200" dirty="0" smtClean="0"/>
              <a:t> ≠ </a:t>
            </a:r>
            <a:r>
              <a:rPr lang="en-US" sz="2200" i="1" dirty="0" smtClean="0"/>
              <a:t>y</a:t>
            </a:r>
            <a:r>
              <a:rPr lang="en-US" sz="2200" dirty="0" smtClean="0"/>
              <a:t>, then </a:t>
            </a:r>
            <a:r>
              <a:rPr lang="en-US" sz="2200" i="1" dirty="0" smtClean="0"/>
              <a:t>x ≠ y</a:t>
            </a:r>
            <a:r>
              <a:rPr lang="en-US" sz="2200" dirty="0" smtClean="0"/>
              <a:t>. </a:t>
            </a:r>
            <a:endParaRPr lang="en-US" sz="2200" dirty="0"/>
          </a:p>
        </p:txBody>
      </p:sp>
      <p:cxnSp>
        <p:nvCxnSpPr>
          <p:cNvPr id="14" name="Straight Arrow Connector 13"/>
          <p:cNvCxnSpPr>
            <a:endCxn id="9" idx="0"/>
          </p:cNvCxnSpPr>
          <p:nvPr/>
        </p:nvCxnSpPr>
        <p:spPr>
          <a:xfrm flipH="1">
            <a:off x="4796579" y="5455930"/>
            <a:ext cx="1929342" cy="607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98535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Tree>
    <p:extLst>
      <p:ext uri="{BB962C8B-B14F-4D97-AF65-F5344CB8AC3E}">
        <p14:creationId xmlns:p14="http://schemas.microsoft.com/office/powerpoint/2010/main" val="7603278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53999" y="1071546"/>
            <a:ext cx="8703733" cy="769441"/>
          </a:xfrm>
          <a:prstGeom prst="rect">
            <a:avLst/>
          </a:prstGeom>
          <a:noFill/>
        </p:spPr>
        <p:txBody>
          <a:bodyPr wrap="square" rtlCol="0">
            <a:spAutoFit/>
          </a:bodyPr>
          <a:lstStyle/>
          <a:p>
            <a:r>
              <a:rPr lang="en-US" sz="2200" dirty="0" smtClean="0"/>
              <a:t>P1. I can clearly imagine a scenario in which I exist while no material things exist. </a:t>
            </a:r>
            <a:endParaRPr lang="en-US" sz="2200" dirty="0"/>
          </a:p>
        </p:txBody>
      </p:sp>
    </p:spTree>
    <p:extLst>
      <p:ext uri="{BB962C8B-B14F-4D97-AF65-F5344CB8AC3E}">
        <p14:creationId xmlns:p14="http://schemas.microsoft.com/office/powerpoint/2010/main" val="9891888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53999" y="1071546"/>
            <a:ext cx="8703733" cy="1446550"/>
          </a:xfrm>
          <a:prstGeom prst="rect">
            <a:avLst/>
          </a:prstGeom>
          <a:noFill/>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2477714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926" y="236252"/>
            <a:ext cx="8722098" cy="2785378"/>
          </a:xfrm>
          <a:prstGeom prst="rect">
            <a:avLst/>
          </a:prstGeom>
          <a:noFill/>
        </p:spPr>
        <p:txBody>
          <a:bodyPr wrap="square" rtlCol="0">
            <a:spAutoFit/>
          </a:bodyPr>
          <a:lstStyle/>
          <a:p>
            <a:r>
              <a:rPr lang="en-US" sz="2100" dirty="0" smtClean="0"/>
              <a:t>We’re now starting our next big section: the philosophy of mind.</a:t>
            </a:r>
          </a:p>
          <a:p>
            <a:endParaRPr lang="en-US" sz="2100" dirty="0"/>
          </a:p>
          <a:p>
            <a:r>
              <a:rPr lang="en-US" sz="2100" dirty="0" smtClean="0"/>
              <a:t>We’ll consider a number of theories that provide competing answers to the following question:</a:t>
            </a:r>
          </a:p>
          <a:p>
            <a:endParaRPr lang="en-US" sz="2100" dirty="0"/>
          </a:p>
          <a:p>
            <a:r>
              <a:rPr lang="en-US" sz="2100" b="1" dirty="0" smtClean="0"/>
              <a:t>		</a:t>
            </a:r>
            <a:r>
              <a:rPr lang="en-US" sz="2800" b="1" dirty="0" smtClean="0"/>
              <a:t>What kind of thing am I?</a:t>
            </a:r>
          </a:p>
          <a:p>
            <a:endParaRPr lang="en-US" sz="2100" dirty="0"/>
          </a:p>
          <a:p>
            <a:r>
              <a:rPr lang="en-US" sz="2100" dirty="0" smtClean="0"/>
              <a:t> </a:t>
            </a:r>
            <a:endParaRPr lang="en-US" sz="2100" dirty="0"/>
          </a:p>
        </p:txBody>
      </p:sp>
      <p:sp>
        <p:nvSpPr>
          <p:cNvPr id="6" name="TextBox 5"/>
          <p:cNvSpPr txBox="1"/>
          <p:nvPr/>
        </p:nvSpPr>
        <p:spPr>
          <a:xfrm>
            <a:off x="4160541" y="2806663"/>
            <a:ext cx="1038453" cy="2400657"/>
          </a:xfrm>
          <a:prstGeom prst="rect">
            <a:avLst/>
          </a:prstGeom>
          <a:noFill/>
        </p:spPr>
        <p:txBody>
          <a:bodyPr wrap="none" rtlCol="0">
            <a:spAutoFit/>
          </a:bodyPr>
          <a:lstStyle/>
          <a:p>
            <a:r>
              <a:rPr lang="en-US" sz="15000" dirty="0" smtClean="0">
                <a:solidFill>
                  <a:srgbClr val="FF6C85"/>
                </a:solidFill>
              </a:rPr>
              <a:t>?</a:t>
            </a:r>
            <a:endParaRPr lang="en-US" sz="15000" dirty="0">
              <a:solidFill>
                <a:srgbClr val="FF6C85"/>
              </a:solidFill>
            </a:endParaRPr>
          </a:p>
        </p:txBody>
      </p:sp>
      <p:sp>
        <p:nvSpPr>
          <p:cNvPr id="11" name="TextBox 10"/>
          <p:cNvSpPr txBox="1"/>
          <p:nvPr/>
        </p:nvSpPr>
        <p:spPr>
          <a:xfrm>
            <a:off x="2539768" y="4006992"/>
            <a:ext cx="4428816" cy="584776"/>
          </a:xfrm>
          <a:prstGeom prst="rect">
            <a:avLst/>
          </a:prstGeom>
          <a:noFill/>
          <a:effectLst>
            <a:outerShdw blurRad="50800" dist="38100" dir="5400000" algn="t" rotWithShape="0">
              <a:prstClr val="black">
                <a:alpha val="40000"/>
              </a:prstClr>
            </a:outerShdw>
          </a:effectLst>
        </p:spPr>
        <p:txBody>
          <a:bodyPr wrap="none" rtlCol="0">
            <a:spAutoFit/>
          </a:bodyPr>
          <a:lstStyle/>
          <a:p>
            <a:r>
              <a:rPr lang="en-US" sz="3200" dirty="0" smtClean="0"/>
              <a:t>Something else entirely</a:t>
            </a:r>
            <a:endParaRPr lang="en-US" sz="3200" dirty="0"/>
          </a:p>
        </p:txBody>
      </p:sp>
    </p:spTree>
    <p:extLst>
      <p:ext uri="{BB962C8B-B14F-4D97-AF65-F5344CB8AC3E}">
        <p14:creationId xmlns:p14="http://schemas.microsoft.com/office/powerpoint/2010/main" val="368626140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53999" y="1071546"/>
            <a:ext cx="8890001" cy="1785104"/>
          </a:xfrm>
          <a:prstGeom prst="rect">
            <a:avLst/>
          </a:prstGeom>
          <a:noFill/>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0595256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53999" y="1071546"/>
            <a:ext cx="8890001" cy="2123658"/>
          </a:xfrm>
          <a:prstGeom prst="rect">
            <a:avLst/>
          </a:prstGeom>
          <a:noFill/>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3076232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53999" y="1071546"/>
            <a:ext cx="8890001" cy="2800766"/>
          </a:xfrm>
          <a:prstGeom prst="rect">
            <a:avLst/>
          </a:prstGeom>
          <a:noFill/>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a:p>
            <a:r>
              <a:rPr lang="en-US" sz="2200" dirty="0"/>
              <a:t>P3. If it is possible that </a:t>
            </a:r>
            <a:r>
              <a:rPr lang="en-US" sz="2200" i="1" dirty="0"/>
              <a:t>x ≠ </a:t>
            </a:r>
            <a:r>
              <a:rPr lang="en-US" sz="2200" i="1" dirty="0" smtClean="0"/>
              <a:t>y, </a:t>
            </a:r>
            <a:r>
              <a:rPr lang="en-US" sz="2200" dirty="0" smtClean="0"/>
              <a:t>then </a:t>
            </a:r>
            <a:r>
              <a:rPr lang="en-US" sz="2200" i="1" dirty="0" smtClean="0"/>
              <a:t>x ≠ y</a:t>
            </a:r>
            <a:r>
              <a:rPr lang="en-US" sz="2200" dirty="0" smtClean="0"/>
              <a:t>. </a:t>
            </a:r>
            <a:endParaRPr lang="en-US" sz="2200" dirty="0"/>
          </a:p>
          <a:p>
            <a:endParaRPr lang="en-US" sz="2200" dirty="0" smtClean="0"/>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415562579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203200" y="1071546"/>
            <a:ext cx="8890001" cy="3139321"/>
          </a:xfrm>
          <a:prstGeom prst="rect">
            <a:avLst/>
          </a:prstGeom>
          <a:noFill/>
          <a:ln w="28575" cmpd="sng">
            <a:solidFill>
              <a:schemeClr val="tx1"/>
            </a:solidFill>
          </a:ln>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a:p>
            <a:r>
              <a:rPr lang="en-US" sz="2200" dirty="0"/>
              <a:t>P3. If it is possible that </a:t>
            </a:r>
            <a:r>
              <a:rPr lang="en-US" sz="2200" i="1" dirty="0"/>
              <a:t>x ≠ </a:t>
            </a:r>
            <a:r>
              <a:rPr lang="en-US" sz="2200" i="1" dirty="0" smtClean="0"/>
              <a:t>y, </a:t>
            </a:r>
            <a:r>
              <a:rPr lang="en-US" sz="2200" dirty="0" smtClean="0"/>
              <a:t>then </a:t>
            </a:r>
            <a:r>
              <a:rPr lang="en-US" sz="2200" i="1" dirty="0" smtClean="0"/>
              <a:t>x ≠ y</a:t>
            </a:r>
            <a:r>
              <a:rPr lang="en-US" sz="2200" dirty="0" smtClean="0"/>
              <a:t>. </a:t>
            </a:r>
          </a:p>
          <a:p>
            <a:endParaRPr lang="en-US" sz="2200" dirty="0"/>
          </a:p>
          <a:p>
            <a:r>
              <a:rPr lang="en-US" sz="2200" dirty="0" smtClean="0"/>
              <a:t>C. I ≠ my body. (C2, P3)</a:t>
            </a:r>
            <a:endParaRPr lang="en-US" sz="2200" dirty="0"/>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cxnSp>
        <p:nvCxnSpPr>
          <p:cNvPr id="8" name="Straight Connector 7"/>
          <p:cNvCxnSpPr/>
          <p:nvPr/>
        </p:nvCxnSpPr>
        <p:spPr>
          <a:xfrm>
            <a:off x="253999" y="3657600"/>
            <a:ext cx="8839202"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63836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186267" y="1071546"/>
            <a:ext cx="8890001" cy="3139321"/>
          </a:xfrm>
          <a:prstGeom prst="rect">
            <a:avLst/>
          </a:prstGeom>
          <a:noFill/>
          <a:ln w="28575" cmpd="sng">
            <a:solidFill>
              <a:schemeClr val="tx1"/>
            </a:solidFill>
          </a:ln>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a:p>
            <a:r>
              <a:rPr lang="en-US" sz="2200" dirty="0"/>
              <a:t>P3. If it is possible that </a:t>
            </a:r>
            <a:r>
              <a:rPr lang="en-US" sz="2200" i="1" dirty="0"/>
              <a:t>x ≠ </a:t>
            </a:r>
            <a:r>
              <a:rPr lang="en-US" sz="2200" i="1" dirty="0" smtClean="0"/>
              <a:t>y, </a:t>
            </a:r>
            <a:r>
              <a:rPr lang="en-US" sz="2200" dirty="0" smtClean="0"/>
              <a:t>then </a:t>
            </a:r>
            <a:r>
              <a:rPr lang="en-US" sz="2200" i="1" dirty="0" smtClean="0"/>
              <a:t>x ≠ y</a:t>
            </a:r>
            <a:r>
              <a:rPr lang="en-US" sz="2200" dirty="0" smtClean="0"/>
              <a:t>. </a:t>
            </a:r>
          </a:p>
          <a:p>
            <a:endParaRPr lang="en-US" sz="2200" dirty="0"/>
          </a:p>
          <a:p>
            <a:r>
              <a:rPr lang="en-US" sz="2200" dirty="0" smtClean="0"/>
              <a:t>C. I ≠ my body. (C2, P3)</a:t>
            </a:r>
            <a:endParaRPr lang="en-US" sz="2200" dirty="0"/>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cxnSp>
        <p:nvCxnSpPr>
          <p:cNvPr id="8" name="Straight Connector 7"/>
          <p:cNvCxnSpPr/>
          <p:nvPr/>
        </p:nvCxnSpPr>
        <p:spPr>
          <a:xfrm>
            <a:off x="253999" y="3657600"/>
            <a:ext cx="8822269"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76058" y="4588933"/>
            <a:ext cx="7738534" cy="1569660"/>
          </a:xfrm>
          <a:prstGeom prst="rect">
            <a:avLst/>
          </a:prstGeom>
          <a:noFill/>
        </p:spPr>
        <p:txBody>
          <a:bodyPr wrap="square" rtlCol="0">
            <a:spAutoFit/>
          </a:bodyPr>
          <a:lstStyle/>
          <a:p>
            <a:r>
              <a:rPr lang="en-US" sz="2400" dirty="0" smtClean="0"/>
              <a:t>Suppose that someone were to advance the claim that I am a material thing other than my body (e.g. my brain). Could the conceivability argument be used against that view?</a:t>
            </a:r>
            <a:endParaRPr lang="en-US" sz="2400" dirty="0"/>
          </a:p>
        </p:txBody>
      </p:sp>
    </p:spTree>
    <p:extLst>
      <p:ext uri="{BB962C8B-B14F-4D97-AF65-F5344CB8AC3E}">
        <p14:creationId xmlns:p14="http://schemas.microsoft.com/office/powerpoint/2010/main" val="157061887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186267" y="1071546"/>
            <a:ext cx="8890001" cy="3139321"/>
          </a:xfrm>
          <a:prstGeom prst="rect">
            <a:avLst/>
          </a:prstGeom>
          <a:noFill/>
          <a:ln w="28575" cmpd="sng">
            <a:solidFill>
              <a:schemeClr val="tx1"/>
            </a:solidFill>
          </a:ln>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a:p>
            <a:r>
              <a:rPr lang="en-US" sz="2200" dirty="0"/>
              <a:t>P3. If it is possible that </a:t>
            </a:r>
            <a:r>
              <a:rPr lang="en-US" sz="2200" i="1" dirty="0"/>
              <a:t>x ≠ </a:t>
            </a:r>
            <a:r>
              <a:rPr lang="en-US" sz="2200" i="1" dirty="0" smtClean="0"/>
              <a:t>y, </a:t>
            </a:r>
            <a:r>
              <a:rPr lang="en-US" sz="2200" dirty="0" smtClean="0"/>
              <a:t>then </a:t>
            </a:r>
            <a:r>
              <a:rPr lang="en-US" sz="2200" i="1" dirty="0" smtClean="0"/>
              <a:t>x ≠ y</a:t>
            </a:r>
            <a:r>
              <a:rPr lang="en-US" sz="2200" dirty="0" smtClean="0"/>
              <a:t>. </a:t>
            </a:r>
          </a:p>
          <a:p>
            <a:endParaRPr lang="en-US" sz="2200" dirty="0"/>
          </a:p>
          <a:p>
            <a:r>
              <a:rPr lang="en-US" sz="2200" dirty="0" smtClean="0"/>
              <a:t>C. I ≠ my body. (C2, P3)</a:t>
            </a:r>
            <a:endParaRPr lang="en-US" sz="2200" dirty="0"/>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cxnSp>
        <p:nvCxnSpPr>
          <p:cNvPr id="8" name="Straight Connector 7"/>
          <p:cNvCxnSpPr/>
          <p:nvPr/>
        </p:nvCxnSpPr>
        <p:spPr>
          <a:xfrm>
            <a:off x="253999" y="3657600"/>
            <a:ext cx="8822269"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76058" y="4588933"/>
            <a:ext cx="7738534" cy="1569660"/>
          </a:xfrm>
          <a:prstGeom prst="rect">
            <a:avLst/>
          </a:prstGeom>
          <a:noFill/>
        </p:spPr>
        <p:txBody>
          <a:bodyPr wrap="square" rtlCol="0">
            <a:spAutoFit/>
          </a:bodyPr>
          <a:lstStyle/>
          <a:p>
            <a:r>
              <a:rPr lang="en-US" sz="2400" dirty="0" smtClean="0"/>
              <a:t>Suppose that someone were to advance the claim that I am a material thing other than my body (e.g. my brain). Could the conceivability argument be used against that view? </a:t>
            </a:r>
            <a:r>
              <a:rPr lang="en-US" sz="2400" dirty="0" smtClean="0">
                <a:solidFill>
                  <a:srgbClr val="FF0000"/>
                </a:solidFill>
              </a:rPr>
              <a:t>(Yes!)</a:t>
            </a:r>
            <a:endParaRPr lang="en-US" sz="2400" dirty="0">
              <a:solidFill>
                <a:srgbClr val="FF0000"/>
              </a:solidFill>
            </a:endParaRPr>
          </a:p>
        </p:txBody>
      </p:sp>
    </p:spTree>
    <p:extLst>
      <p:ext uri="{BB962C8B-B14F-4D97-AF65-F5344CB8AC3E}">
        <p14:creationId xmlns:p14="http://schemas.microsoft.com/office/powerpoint/2010/main" val="4659152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0533" y="275623"/>
            <a:ext cx="7534059" cy="430887"/>
          </a:xfrm>
          <a:prstGeom prst="rect">
            <a:avLst/>
          </a:prstGeom>
          <a:noFill/>
        </p:spPr>
        <p:txBody>
          <a:bodyPr wrap="none" rtlCol="0">
            <a:spAutoFit/>
          </a:bodyPr>
          <a:lstStyle/>
          <a:p>
            <a:r>
              <a:rPr lang="en-US" sz="2200" dirty="0" smtClean="0"/>
              <a:t>This is known as </a:t>
            </a:r>
            <a:r>
              <a:rPr lang="en-US" sz="2200" b="1" dirty="0" smtClean="0"/>
              <a:t>the conceivability argument </a:t>
            </a:r>
            <a:r>
              <a:rPr lang="en-US" sz="2200" dirty="0" smtClean="0"/>
              <a:t>for dualism. </a:t>
            </a:r>
            <a:endParaRPr lang="en-US" sz="2200" dirty="0"/>
          </a:p>
        </p:txBody>
      </p:sp>
      <p:sp>
        <p:nvSpPr>
          <p:cNvPr id="2" name="TextBox 1"/>
          <p:cNvSpPr txBox="1"/>
          <p:nvPr/>
        </p:nvSpPr>
        <p:spPr>
          <a:xfrm>
            <a:off x="186267" y="1071546"/>
            <a:ext cx="8890001" cy="3139321"/>
          </a:xfrm>
          <a:prstGeom prst="rect">
            <a:avLst/>
          </a:prstGeom>
          <a:noFill/>
          <a:ln w="28575" cmpd="sng">
            <a:solidFill>
              <a:schemeClr val="tx1"/>
            </a:solidFill>
          </a:ln>
        </p:spPr>
        <p:txBody>
          <a:bodyPr wrap="square" rtlCol="0">
            <a:spAutoFit/>
          </a:bodyPr>
          <a:lstStyle/>
          <a:p>
            <a:r>
              <a:rPr lang="en-US" sz="2200" dirty="0" smtClean="0"/>
              <a:t>P1. I can clearly imagine a scenario in which I exist while no material things exist. </a:t>
            </a:r>
          </a:p>
          <a:p>
            <a:r>
              <a:rPr lang="en-US" sz="2200" dirty="0" smtClean="0"/>
              <a:t>P2. If I can clearly imagine something being the case, then it is possible for it to be the case. </a:t>
            </a:r>
          </a:p>
          <a:p>
            <a:r>
              <a:rPr lang="en-US" sz="2200" dirty="0" smtClean="0"/>
              <a:t>       C1. It is possible that I exist while no material things exist. (P1, P2)</a:t>
            </a:r>
          </a:p>
          <a:p>
            <a:r>
              <a:rPr lang="en-US" sz="2200" dirty="0"/>
              <a:t> </a:t>
            </a:r>
            <a:r>
              <a:rPr lang="en-US" sz="2200" dirty="0" smtClean="0"/>
              <a:t>      C2. It is possible that I ≠ my body. (C1)</a:t>
            </a:r>
          </a:p>
          <a:p>
            <a:r>
              <a:rPr lang="en-US" sz="2200" dirty="0"/>
              <a:t>P3. If it is possible that </a:t>
            </a:r>
            <a:r>
              <a:rPr lang="en-US" sz="2200" i="1" dirty="0"/>
              <a:t>x ≠ </a:t>
            </a:r>
            <a:r>
              <a:rPr lang="en-US" sz="2200" i="1" dirty="0" smtClean="0"/>
              <a:t>y, </a:t>
            </a:r>
            <a:r>
              <a:rPr lang="en-US" sz="2200" dirty="0" smtClean="0"/>
              <a:t>then </a:t>
            </a:r>
            <a:r>
              <a:rPr lang="en-US" sz="2200" i="1" dirty="0" smtClean="0"/>
              <a:t>x ≠ y</a:t>
            </a:r>
            <a:r>
              <a:rPr lang="en-US" sz="2200" dirty="0" smtClean="0"/>
              <a:t>. </a:t>
            </a:r>
          </a:p>
          <a:p>
            <a:endParaRPr lang="en-US" sz="2200" dirty="0"/>
          </a:p>
          <a:p>
            <a:r>
              <a:rPr lang="en-US" sz="2200" dirty="0" smtClean="0"/>
              <a:t>C. I ≠ my body. (C2, P3)</a:t>
            </a:r>
            <a:endParaRPr lang="en-US" sz="2200" dirty="0"/>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cxnSp>
        <p:nvCxnSpPr>
          <p:cNvPr id="8" name="Straight Connector 7"/>
          <p:cNvCxnSpPr/>
          <p:nvPr/>
        </p:nvCxnSpPr>
        <p:spPr>
          <a:xfrm>
            <a:off x="253999" y="3657600"/>
            <a:ext cx="8822269"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76058" y="5004431"/>
            <a:ext cx="7738534" cy="830997"/>
          </a:xfrm>
          <a:prstGeom prst="rect">
            <a:avLst/>
          </a:prstGeom>
          <a:noFill/>
        </p:spPr>
        <p:txBody>
          <a:bodyPr wrap="square" rtlCol="0">
            <a:spAutoFit/>
          </a:bodyPr>
          <a:lstStyle/>
          <a:p>
            <a:r>
              <a:rPr lang="en-US" sz="2400" dirty="0" smtClean="0"/>
              <a:t>Do you think that this argument is sound? Why or why not?</a:t>
            </a:r>
            <a:endParaRPr lang="en-US" sz="2400" dirty="0">
              <a:solidFill>
                <a:srgbClr val="FF0000"/>
              </a:solidFill>
            </a:endParaRPr>
          </a:p>
        </p:txBody>
      </p:sp>
    </p:spTree>
    <p:extLst>
      <p:ext uri="{BB962C8B-B14F-4D97-AF65-F5344CB8AC3E}">
        <p14:creationId xmlns:p14="http://schemas.microsoft.com/office/powerpoint/2010/main" val="240449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9333" y="275623"/>
            <a:ext cx="6441499" cy="430887"/>
          </a:xfrm>
          <a:prstGeom prst="rect">
            <a:avLst/>
          </a:prstGeom>
          <a:noFill/>
        </p:spPr>
        <p:txBody>
          <a:bodyPr wrap="none" rtlCol="0">
            <a:spAutoFit/>
          </a:bodyPr>
          <a:lstStyle/>
          <a:p>
            <a:r>
              <a:rPr lang="en-US" sz="2200" dirty="0" smtClean="0"/>
              <a:t>Is imagination a good guide to what is possible???</a:t>
            </a:r>
            <a:endParaRPr lang="en-US" sz="2200" dirty="0"/>
          </a:p>
        </p:txBody>
      </p:sp>
      <p:sp>
        <p:nvSpPr>
          <p:cNvPr id="2" name="TextBox 1"/>
          <p:cNvSpPr txBox="1"/>
          <p:nvPr/>
        </p:nvSpPr>
        <p:spPr>
          <a:xfrm>
            <a:off x="186267" y="1071546"/>
            <a:ext cx="8890001" cy="31393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200" dirty="0" smtClean="0">
                <a:solidFill>
                  <a:srgbClr val="A6A6A6"/>
                </a:solidFill>
              </a:rPr>
              <a:t>P1. I can clearly imagine a scenario in which I exist while no material things exist. </a:t>
            </a:r>
          </a:p>
          <a:p>
            <a:r>
              <a:rPr lang="en-US" sz="2200" dirty="0" smtClean="0">
                <a:solidFill>
                  <a:srgbClr val="FF0000"/>
                </a:solidFill>
              </a:rPr>
              <a:t>P2. If I can clearly imagine something being the case, then it is possible for it to be the case. </a:t>
            </a:r>
          </a:p>
          <a:p>
            <a:r>
              <a:rPr lang="en-US" sz="2200" dirty="0" smtClean="0"/>
              <a:t>     </a:t>
            </a:r>
            <a:r>
              <a:rPr lang="en-US" sz="2200" dirty="0" smtClean="0">
                <a:solidFill>
                  <a:schemeClr val="bg1">
                    <a:lumMod val="65000"/>
                  </a:schemeClr>
                </a:solidFill>
              </a:rPr>
              <a:t>  C1. It is possible that I exist while no material things exist. (P1, P2)</a:t>
            </a:r>
          </a:p>
          <a:p>
            <a:r>
              <a:rPr lang="en-US" sz="2200" dirty="0">
                <a:solidFill>
                  <a:schemeClr val="bg1">
                    <a:lumMod val="65000"/>
                  </a:schemeClr>
                </a:solidFill>
              </a:rPr>
              <a:t> </a:t>
            </a:r>
            <a:r>
              <a:rPr lang="en-US" sz="2200" dirty="0" smtClean="0">
                <a:solidFill>
                  <a:schemeClr val="bg1">
                    <a:lumMod val="65000"/>
                  </a:schemeClr>
                </a:solidFill>
              </a:rPr>
              <a:t>      C2. It is possible that I ≠ my body. (C1)</a:t>
            </a:r>
          </a:p>
          <a:p>
            <a:r>
              <a:rPr lang="en-US" sz="2200" dirty="0">
                <a:solidFill>
                  <a:schemeClr val="bg1">
                    <a:lumMod val="65000"/>
                  </a:schemeClr>
                </a:solidFill>
              </a:rPr>
              <a:t>P3. If it is possible that </a:t>
            </a:r>
            <a:r>
              <a:rPr lang="en-US" sz="2200" i="1" dirty="0">
                <a:solidFill>
                  <a:schemeClr val="bg1">
                    <a:lumMod val="65000"/>
                  </a:schemeClr>
                </a:solidFill>
              </a:rPr>
              <a:t>x ≠ </a:t>
            </a:r>
            <a:r>
              <a:rPr lang="en-US" sz="2200" i="1" dirty="0" smtClean="0">
                <a:solidFill>
                  <a:schemeClr val="bg1">
                    <a:lumMod val="65000"/>
                  </a:schemeClr>
                </a:solidFill>
              </a:rPr>
              <a:t>y, </a:t>
            </a:r>
            <a:r>
              <a:rPr lang="en-US" sz="2200" dirty="0" smtClean="0">
                <a:solidFill>
                  <a:schemeClr val="bg1">
                    <a:lumMod val="65000"/>
                  </a:schemeClr>
                </a:solidFill>
              </a:rPr>
              <a:t>then </a:t>
            </a:r>
            <a:r>
              <a:rPr lang="en-US" sz="2200" i="1" dirty="0" smtClean="0">
                <a:solidFill>
                  <a:schemeClr val="bg1">
                    <a:lumMod val="65000"/>
                  </a:schemeClr>
                </a:solidFill>
              </a:rPr>
              <a:t>x ≠ y</a:t>
            </a:r>
            <a:r>
              <a:rPr lang="en-US" sz="2200" dirty="0" smtClean="0">
                <a:solidFill>
                  <a:schemeClr val="bg1">
                    <a:lumMod val="65000"/>
                  </a:schemeClr>
                </a:solidFill>
              </a:rPr>
              <a:t>. </a:t>
            </a:r>
          </a:p>
          <a:p>
            <a:endParaRPr lang="en-US" sz="2200" dirty="0">
              <a:solidFill>
                <a:schemeClr val="bg1">
                  <a:lumMod val="65000"/>
                </a:schemeClr>
              </a:solidFill>
            </a:endParaRPr>
          </a:p>
          <a:p>
            <a:r>
              <a:rPr lang="en-US" sz="2200" dirty="0" smtClean="0">
                <a:solidFill>
                  <a:schemeClr val="bg1">
                    <a:lumMod val="65000"/>
                  </a:schemeClr>
                </a:solidFill>
              </a:rPr>
              <a:t>C. I ≠ my body. (C2, P3)</a:t>
            </a:r>
            <a:endParaRPr lang="en-US" sz="2200" dirty="0">
              <a:solidFill>
                <a:schemeClr val="bg1">
                  <a:lumMod val="65000"/>
                </a:schemeClr>
              </a:solidFill>
            </a:endParaRP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cxnSp>
        <p:nvCxnSpPr>
          <p:cNvPr id="8" name="Straight Connector 7"/>
          <p:cNvCxnSpPr/>
          <p:nvPr/>
        </p:nvCxnSpPr>
        <p:spPr>
          <a:xfrm>
            <a:off x="253999" y="3657600"/>
            <a:ext cx="8822269"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61114619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74799" y="1316109"/>
            <a:ext cx="5406110" cy="430887"/>
          </a:xfrm>
          <a:prstGeom prst="rect">
            <a:avLst/>
          </a:prstGeom>
          <a:noFill/>
        </p:spPr>
        <p:txBody>
          <a:bodyPr wrap="none" rtlCol="0">
            <a:spAutoFit/>
          </a:bodyPr>
          <a:lstStyle/>
          <a:p>
            <a:r>
              <a:rPr lang="en-US" sz="2200" dirty="0" smtClean="0"/>
              <a:t>Here is a potential counter-example to P2:</a:t>
            </a:r>
            <a:endParaRPr lang="en-US" sz="2200" dirty="0"/>
          </a:p>
        </p:txBody>
      </p:sp>
      <p:sp>
        <p:nvSpPr>
          <p:cNvPr id="2" name="TextBox 1"/>
          <p:cNvSpPr txBox="1"/>
          <p:nvPr/>
        </p:nvSpPr>
        <p:spPr>
          <a:xfrm>
            <a:off x="186267" y="246559"/>
            <a:ext cx="8890001" cy="76944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200" dirty="0" smtClean="0">
                <a:solidFill>
                  <a:srgbClr val="FF0000"/>
                </a:solidFill>
              </a:rPr>
              <a:t>P2. If I can clearly imagine something being the case, then it is possible for it to be the case. </a:t>
            </a: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
        <p:nvSpPr>
          <p:cNvPr id="5" name="TextBox 4"/>
          <p:cNvSpPr txBox="1"/>
          <p:nvPr/>
        </p:nvSpPr>
        <p:spPr>
          <a:xfrm>
            <a:off x="118534" y="1964270"/>
            <a:ext cx="8890001" cy="246221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200" dirty="0" smtClean="0"/>
              <a:t>Deep in the Indiana countryside, there’s a small town; and in this town there’s a barber. Some of the men in this small town –– the industrious ones –– shave themselves every morning. But others (the lazy ones) don’t; and the barber shaves all of them. (There’s no one else around who will do it.) Moreover, he (the barber’s a man) never shaves any of the industrious ones –– he never shaves any of the men that shave themselves. </a:t>
            </a:r>
            <a:endParaRPr lang="en-US" sz="2200" dirty="0"/>
          </a:p>
        </p:txBody>
      </p:sp>
    </p:spTree>
    <p:extLst>
      <p:ext uri="{BB962C8B-B14F-4D97-AF65-F5344CB8AC3E}">
        <p14:creationId xmlns:p14="http://schemas.microsoft.com/office/powerpoint/2010/main" val="19487017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74799" y="1316109"/>
            <a:ext cx="5406110" cy="430887"/>
          </a:xfrm>
          <a:prstGeom prst="rect">
            <a:avLst/>
          </a:prstGeom>
          <a:noFill/>
        </p:spPr>
        <p:txBody>
          <a:bodyPr wrap="none" rtlCol="0">
            <a:spAutoFit/>
          </a:bodyPr>
          <a:lstStyle/>
          <a:p>
            <a:r>
              <a:rPr lang="en-US" sz="2200" dirty="0" smtClean="0"/>
              <a:t>Here is a potential counter-example to P2:</a:t>
            </a:r>
            <a:endParaRPr lang="en-US" sz="2200" dirty="0"/>
          </a:p>
        </p:txBody>
      </p:sp>
      <p:sp>
        <p:nvSpPr>
          <p:cNvPr id="2" name="TextBox 1"/>
          <p:cNvSpPr txBox="1"/>
          <p:nvPr/>
        </p:nvSpPr>
        <p:spPr>
          <a:xfrm>
            <a:off x="186267" y="246559"/>
            <a:ext cx="8890001" cy="76944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200" dirty="0" smtClean="0">
                <a:solidFill>
                  <a:srgbClr val="FF0000"/>
                </a:solidFill>
              </a:rPr>
              <a:t>P2. If I can clearly imagine something being the case, then it is possible for it to be the case. </a:t>
            </a:r>
          </a:p>
        </p:txBody>
      </p:sp>
      <p:sp>
        <p:nvSpPr>
          <p:cNvPr id="3" name="TextBox 2"/>
          <p:cNvSpPr txBox="1"/>
          <p:nvPr/>
        </p:nvSpPr>
        <p:spPr>
          <a:xfrm>
            <a:off x="2743200" y="2302933"/>
            <a:ext cx="184666" cy="369332"/>
          </a:xfrm>
          <a:prstGeom prst="rect">
            <a:avLst/>
          </a:prstGeom>
          <a:noFill/>
        </p:spPr>
        <p:txBody>
          <a:bodyPr wrap="none" rtlCol="0">
            <a:spAutoFit/>
          </a:bodyPr>
          <a:lstStyle/>
          <a:p>
            <a:endParaRPr lang="en-US"/>
          </a:p>
        </p:txBody>
      </p:sp>
      <p:sp>
        <p:nvSpPr>
          <p:cNvPr id="5" name="TextBox 4"/>
          <p:cNvSpPr txBox="1"/>
          <p:nvPr/>
        </p:nvSpPr>
        <p:spPr>
          <a:xfrm>
            <a:off x="118534" y="1964270"/>
            <a:ext cx="8890001" cy="246221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2200" dirty="0" smtClean="0"/>
              <a:t>Deep in the Indiana countryside, there’s a small town; and in this town there’s a barber. Some of the men in this small town –– the industrious ones –– shave themselves every morning. But others (the lazy ones) don’t; and the barber shaves all of them. (There’s no one else around who will do it.) Moreover, he (the barber’s a man) never shaves any of the industrious ones –– he never shaves any of the men that shave themselves. </a:t>
            </a:r>
            <a:endParaRPr lang="en-US" sz="2200" dirty="0"/>
          </a:p>
        </p:txBody>
      </p:sp>
      <p:sp>
        <p:nvSpPr>
          <p:cNvPr id="6" name="TextBox 5"/>
          <p:cNvSpPr txBox="1"/>
          <p:nvPr/>
        </p:nvSpPr>
        <p:spPr>
          <a:xfrm>
            <a:off x="795867" y="5239840"/>
            <a:ext cx="7670802" cy="769441"/>
          </a:xfrm>
          <a:prstGeom prst="rect">
            <a:avLst/>
          </a:prstGeom>
          <a:noFill/>
        </p:spPr>
        <p:txBody>
          <a:bodyPr wrap="square" rtlCol="0">
            <a:spAutoFit/>
          </a:bodyPr>
          <a:lstStyle/>
          <a:p>
            <a:r>
              <a:rPr lang="en-US" sz="2200" dirty="0" smtClean="0"/>
              <a:t>Can you imagine this small town? Is it possible for there to be a town of this sort? </a:t>
            </a:r>
            <a:endParaRPr lang="en-US" sz="2200" dirty="0"/>
          </a:p>
        </p:txBody>
      </p:sp>
    </p:spTree>
    <p:extLst>
      <p:ext uri="{BB962C8B-B14F-4D97-AF65-F5344CB8AC3E}">
        <p14:creationId xmlns:p14="http://schemas.microsoft.com/office/powerpoint/2010/main" val="3582011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Tree>
    <p:extLst>
      <p:ext uri="{BB962C8B-B14F-4D97-AF65-F5344CB8AC3E}">
        <p14:creationId xmlns:p14="http://schemas.microsoft.com/office/powerpoint/2010/main" val="397585763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133" y="186267"/>
            <a:ext cx="8703734" cy="1107996"/>
          </a:xfrm>
          <a:prstGeom prst="rect">
            <a:avLst/>
          </a:prstGeom>
          <a:noFill/>
        </p:spPr>
        <p:txBody>
          <a:bodyPr wrap="square" rtlCol="0">
            <a:spAutoFit/>
          </a:bodyPr>
          <a:lstStyle/>
          <a:p>
            <a:r>
              <a:rPr lang="en-US" sz="2200" dirty="0" smtClean="0"/>
              <a:t>This next consideration is not quite an objection to the conceivability argument, but it is a potential </a:t>
            </a:r>
            <a:r>
              <a:rPr lang="en-US" sz="2200" i="1" dirty="0" smtClean="0"/>
              <a:t>problem</a:t>
            </a:r>
            <a:r>
              <a:rPr lang="en-US" sz="2200" dirty="0" smtClean="0"/>
              <a:t> for dualism. It comes from a correspondence between Descartes and Princess Elisabeth:</a:t>
            </a:r>
            <a:endParaRPr lang="en-US" sz="2200" dirty="0"/>
          </a:p>
        </p:txBody>
      </p:sp>
    </p:spTree>
    <p:extLst>
      <p:ext uri="{BB962C8B-B14F-4D97-AF65-F5344CB8AC3E}">
        <p14:creationId xmlns:p14="http://schemas.microsoft.com/office/powerpoint/2010/main" val="310224801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133" y="186267"/>
            <a:ext cx="8703734" cy="1107996"/>
          </a:xfrm>
          <a:prstGeom prst="rect">
            <a:avLst/>
          </a:prstGeom>
          <a:noFill/>
        </p:spPr>
        <p:txBody>
          <a:bodyPr wrap="square" rtlCol="0">
            <a:spAutoFit/>
          </a:bodyPr>
          <a:lstStyle/>
          <a:p>
            <a:r>
              <a:rPr lang="en-US" sz="2200" dirty="0" smtClean="0"/>
              <a:t>This next consideration is not quite an objection to the conceivability argument, but it is a potential </a:t>
            </a:r>
            <a:r>
              <a:rPr lang="en-US" sz="2200" i="1" dirty="0" smtClean="0"/>
              <a:t>problem</a:t>
            </a:r>
            <a:r>
              <a:rPr lang="en-US" sz="2200" dirty="0" smtClean="0"/>
              <a:t> for dualism. It comes from a correspondence between Descartes and Princess Elisabeth:</a:t>
            </a:r>
            <a:endParaRPr lang="en-US" sz="2200" dirty="0"/>
          </a:p>
        </p:txBody>
      </p:sp>
      <p:pic>
        <p:nvPicPr>
          <p:cNvPr id="6" name="Picture 5" descr="Screen Shot 2016-03-29 at 10.10.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33" y="1575433"/>
            <a:ext cx="1871245" cy="2440103"/>
          </a:xfrm>
          <a:prstGeom prst="rect">
            <a:avLst/>
          </a:prstGeom>
        </p:spPr>
      </p:pic>
      <p:sp>
        <p:nvSpPr>
          <p:cNvPr id="7" name="TextBox 6"/>
          <p:cNvSpPr txBox="1"/>
          <p:nvPr/>
        </p:nvSpPr>
        <p:spPr>
          <a:xfrm>
            <a:off x="2278017" y="1386293"/>
            <a:ext cx="6771400" cy="28623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smtClean="0"/>
              <a:t>“For it seems every determination of movement happens from the impulsion of a thing moved, according to the manner in which it is pushed by that which moves it, or else, depends on the qualification and figures of the superficies of the latter. Contact is required for the first two conditions, extension is required for the third. You entirely exclude extension from you notion of the soul, and contact seems to me incompatible with an immaterial thing.”</a:t>
            </a:r>
            <a:endParaRPr lang="en-US" sz="2000" dirty="0"/>
          </a:p>
        </p:txBody>
      </p:sp>
    </p:spTree>
    <p:extLst>
      <p:ext uri="{BB962C8B-B14F-4D97-AF65-F5344CB8AC3E}">
        <p14:creationId xmlns:p14="http://schemas.microsoft.com/office/powerpoint/2010/main" val="57536970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6-03-29 at 10.10.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33" y="333412"/>
            <a:ext cx="1871245" cy="2440103"/>
          </a:xfrm>
          <a:prstGeom prst="rect">
            <a:avLst/>
          </a:prstGeom>
        </p:spPr>
      </p:pic>
      <p:sp>
        <p:nvSpPr>
          <p:cNvPr id="7" name="TextBox 6"/>
          <p:cNvSpPr txBox="1"/>
          <p:nvPr/>
        </p:nvSpPr>
        <p:spPr>
          <a:xfrm>
            <a:off x="2278017" y="144272"/>
            <a:ext cx="6771400" cy="28623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smtClean="0"/>
              <a:t>“For it seems every determination of movement happens from the impulsion of a thing moved, according to the manner in which it is pushed by that which moves it, or else, depends on the qualification and figures of the superficies of the latter. Contact is required for the first two conditions, extension is required for the third. You entirely exclude extension from you notion of the soul, and contact seems to me incompatible with an immaterial thing.”</a:t>
            </a:r>
            <a:endParaRPr lang="en-US" sz="2000" dirty="0"/>
          </a:p>
        </p:txBody>
      </p:sp>
      <p:sp>
        <p:nvSpPr>
          <p:cNvPr id="2" name="TextBox 1"/>
          <p:cNvSpPr txBox="1"/>
          <p:nvPr/>
        </p:nvSpPr>
        <p:spPr>
          <a:xfrm>
            <a:off x="220133" y="3431532"/>
            <a:ext cx="8602966" cy="2800766"/>
          </a:xfrm>
          <a:prstGeom prst="rect">
            <a:avLst/>
          </a:prstGeom>
          <a:noFill/>
        </p:spPr>
        <p:txBody>
          <a:bodyPr wrap="square" rtlCol="0">
            <a:spAutoFit/>
          </a:bodyPr>
          <a:lstStyle/>
          <a:p>
            <a:r>
              <a:rPr lang="en-US" sz="2200" dirty="0" smtClean="0"/>
              <a:t>Elisabeth here is considering a special case of causation: putting something in motion. For something to push something else, it seems that the two things must be in contact; and for two things to be in contact, both must occupy space (since being in contact is just a matter of occupying adjacent spaces). Since immaterial minds don’t occupy space, it seems that they can’t set things in motion – so, for example, my mind’s desire for coffee can’t be what sends my body down the hallway in search of some. </a:t>
            </a:r>
            <a:endParaRPr lang="en-US" sz="2200" dirty="0"/>
          </a:p>
        </p:txBody>
      </p:sp>
    </p:spTree>
    <p:extLst>
      <p:ext uri="{BB962C8B-B14F-4D97-AF65-F5344CB8AC3E}">
        <p14:creationId xmlns:p14="http://schemas.microsoft.com/office/powerpoint/2010/main" val="5404641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4280" y="283709"/>
            <a:ext cx="8620424" cy="3139321"/>
          </a:xfrm>
          <a:prstGeom prst="rect">
            <a:avLst/>
          </a:prstGeom>
          <a:noFill/>
        </p:spPr>
        <p:txBody>
          <a:bodyPr wrap="square" rtlCol="0">
            <a:spAutoFit/>
          </a:bodyPr>
          <a:lstStyle/>
          <a:p>
            <a:r>
              <a:rPr lang="en-US" sz="2200" dirty="0" smtClean="0"/>
              <a:t>But is it really so difficult for the dualist to make sense of mind-body interactions? Remember Elisabeth’s objection: that something’s being set in motion depends on its being in contact with something pushing it, and that immaterial things cannot be in contact with material things. Can’t the dualist simply reply that this rests on an overly restrictive view of causation? Why not think that sometimes </a:t>
            </a:r>
            <a:r>
              <a:rPr lang="en-US" sz="2200" i="1" dirty="0" smtClean="0"/>
              <a:t>x </a:t>
            </a:r>
            <a:r>
              <a:rPr lang="en-US" sz="2200" dirty="0" smtClean="0"/>
              <a:t>can cause changes in </a:t>
            </a:r>
            <a:r>
              <a:rPr lang="en-US" sz="2200" i="1" dirty="0" smtClean="0"/>
              <a:t>y </a:t>
            </a:r>
            <a:r>
              <a:rPr lang="en-US" sz="2200" dirty="0" smtClean="0"/>
              <a:t>without </a:t>
            </a:r>
            <a:r>
              <a:rPr lang="en-US" sz="2200" i="1" dirty="0" smtClean="0"/>
              <a:t>x </a:t>
            </a:r>
            <a:r>
              <a:rPr lang="en-US" sz="2200" dirty="0" smtClean="0"/>
              <a:t>and </a:t>
            </a:r>
            <a:r>
              <a:rPr lang="en-US" sz="2200" i="1" dirty="0" smtClean="0"/>
              <a:t>y</a:t>
            </a:r>
            <a:r>
              <a:rPr lang="en-US" sz="2200" dirty="0" smtClean="0"/>
              <a:t> being in contact? </a:t>
            </a:r>
          </a:p>
          <a:p>
            <a:endParaRPr lang="en-US" sz="2200" dirty="0"/>
          </a:p>
          <a:p>
            <a:endParaRPr lang="en-US" sz="2200" dirty="0"/>
          </a:p>
        </p:txBody>
      </p:sp>
    </p:spTree>
    <p:extLst>
      <p:ext uri="{BB962C8B-B14F-4D97-AF65-F5344CB8AC3E}">
        <p14:creationId xmlns:p14="http://schemas.microsoft.com/office/powerpoint/2010/main" val="134193302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4280" y="283709"/>
            <a:ext cx="8620424" cy="3816429"/>
          </a:xfrm>
          <a:prstGeom prst="rect">
            <a:avLst/>
          </a:prstGeom>
          <a:noFill/>
        </p:spPr>
        <p:txBody>
          <a:bodyPr wrap="square" rtlCol="0">
            <a:spAutoFit/>
          </a:bodyPr>
          <a:lstStyle/>
          <a:p>
            <a:r>
              <a:rPr lang="en-US" sz="2200" dirty="0" smtClean="0"/>
              <a:t>But is it really so difficult for the dualist to make sense of mind-body interactions? Remember Elisabeth’s objection: that something’s being set in motion depends on its being in contact with something pushing it, and that immaterial things cannot be in contact with material things. Can’t the dualist simply reply that this rests on an overly restrictive view of causation? Why not think that sometimes </a:t>
            </a:r>
            <a:r>
              <a:rPr lang="en-US" sz="2200" i="1" dirty="0" smtClean="0"/>
              <a:t>x </a:t>
            </a:r>
            <a:r>
              <a:rPr lang="en-US" sz="2200" dirty="0" smtClean="0"/>
              <a:t>can cause changes in </a:t>
            </a:r>
            <a:r>
              <a:rPr lang="en-US" sz="2200" i="1" dirty="0" smtClean="0"/>
              <a:t>y </a:t>
            </a:r>
            <a:r>
              <a:rPr lang="en-US" sz="2200" dirty="0" smtClean="0"/>
              <a:t>without </a:t>
            </a:r>
            <a:r>
              <a:rPr lang="en-US" sz="2200" i="1" dirty="0" smtClean="0"/>
              <a:t>x </a:t>
            </a:r>
            <a:r>
              <a:rPr lang="en-US" sz="2200" dirty="0" smtClean="0"/>
              <a:t>and </a:t>
            </a:r>
            <a:r>
              <a:rPr lang="en-US" sz="2200" i="1" dirty="0" smtClean="0"/>
              <a:t>y</a:t>
            </a:r>
            <a:r>
              <a:rPr lang="en-US" sz="2200" dirty="0" smtClean="0"/>
              <a:t> being in contact? </a:t>
            </a:r>
          </a:p>
          <a:p>
            <a:endParaRPr lang="en-US" sz="2200" dirty="0"/>
          </a:p>
          <a:p>
            <a:r>
              <a:rPr lang="en-US" sz="2200" dirty="0" smtClean="0"/>
              <a:t>Is there any way to sharpen the challenge to the dualist here?</a:t>
            </a:r>
          </a:p>
          <a:p>
            <a:endParaRPr lang="en-US" sz="2200" dirty="0"/>
          </a:p>
          <a:p>
            <a:endParaRPr lang="en-US" sz="2200" dirty="0"/>
          </a:p>
        </p:txBody>
      </p:sp>
    </p:spTree>
    <p:extLst>
      <p:ext uri="{BB962C8B-B14F-4D97-AF65-F5344CB8AC3E}">
        <p14:creationId xmlns:p14="http://schemas.microsoft.com/office/powerpoint/2010/main" val="11007303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4280" y="283709"/>
            <a:ext cx="8620424" cy="6186308"/>
          </a:xfrm>
          <a:prstGeom prst="rect">
            <a:avLst/>
          </a:prstGeom>
          <a:noFill/>
        </p:spPr>
        <p:txBody>
          <a:bodyPr wrap="square" rtlCol="0">
            <a:spAutoFit/>
          </a:bodyPr>
          <a:lstStyle/>
          <a:p>
            <a:r>
              <a:rPr lang="en-US" sz="2200" dirty="0" smtClean="0"/>
              <a:t>But is it really so difficult for the dualist to make sense of mind-body interactions? Remember Elisabeth’s objection: that something’s being set in motion depends on its being in contact with something pushing it, and that immaterial things cannot be in contact with material things. Can’t the dualist simply reply that this rests on an overly restrictive view of causation? Why not think that sometimes </a:t>
            </a:r>
            <a:r>
              <a:rPr lang="en-US" sz="2200" i="1" dirty="0" smtClean="0"/>
              <a:t>x </a:t>
            </a:r>
            <a:r>
              <a:rPr lang="en-US" sz="2200" dirty="0" smtClean="0"/>
              <a:t>can cause changes in </a:t>
            </a:r>
            <a:r>
              <a:rPr lang="en-US" sz="2200" i="1" dirty="0" smtClean="0"/>
              <a:t>y </a:t>
            </a:r>
            <a:r>
              <a:rPr lang="en-US" sz="2200" dirty="0" smtClean="0"/>
              <a:t>without </a:t>
            </a:r>
            <a:r>
              <a:rPr lang="en-US" sz="2200" i="1" dirty="0" smtClean="0"/>
              <a:t>x </a:t>
            </a:r>
            <a:r>
              <a:rPr lang="en-US" sz="2200" dirty="0" smtClean="0"/>
              <a:t>and </a:t>
            </a:r>
            <a:r>
              <a:rPr lang="en-US" sz="2200" i="1" dirty="0" smtClean="0"/>
              <a:t>y</a:t>
            </a:r>
            <a:r>
              <a:rPr lang="en-US" sz="2200" dirty="0" smtClean="0"/>
              <a:t> being in contact? </a:t>
            </a:r>
          </a:p>
          <a:p>
            <a:endParaRPr lang="en-US" sz="2200" dirty="0"/>
          </a:p>
          <a:p>
            <a:r>
              <a:rPr lang="en-US" sz="2200" dirty="0" smtClean="0"/>
              <a:t>Is there any way to sharpen the challenge to the dualist here?</a:t>
            </a:r>
          </a:p>
          <a:p>
            <a:endParaRPr lang="en-US" sz="2200" dirty="0"/>
          </a:p>
          <a:p>
            <a:r>
              <a:rPr lang="en-US" sz="2200" dirty="0" smtClean="0"/>
              <a:t>One way to do so is to argue that the dualist is committed to the violation of certain fundamental physical laws, such as </a:t>
            </a:r>
            <a:r>
              <a:rPr lang="en-US" sz="2200" dirty="0" smtClean="0">
                <a:solidFill>
                  <a:srgbClr val="3366FF"/>
                </a:solidFill>
              </a:rPr>
              <a:t>the law of the conversation of energy</a:t>
            </a:r>
            <a:r>
              <a:rPr lang="en-US" sz="2200" dirty="0" smtClean="0"/>
              <a:t>. This law says that the total energy of a closed physical system is constant; that the total energy of such a system may be neither increased or decreased, but only transformed. </a:t>
            </a:r>
          </a:p>
          <a:p>
            <a:endParaRPr lang="en-US" sz="2200" dirty="0"/>
          </a:p>
          <a:p>
            <a:endParaRPr lang="en-US" sz="2200" dirty="0"/>
          </a:p>
        </p:txBody>
      </p:sp>
    </p:spTree>
    <p:extLst>
      <p:ext uri="{BB962C8B-B14F-4D97-AF65-F5344CB8AC3E}">
        <p14:creationId xmlns:p14="http://schemas.microsoft.com/office/powerpoint/2010/main" val="16693394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582" y="237452"/>
            <a:ext cx="9049418" cy="1200329"/>
          </a:xfrm>
          <a:prstGeom prst="rect">
            <a:avLst/>
          </a:prstGeom>
          <a:noFill/>
        </p:spPr>
        <p:txBody>
          <a:bodyPr wrap="square" rtlCol="0">
            <a:spAutoFit/>
          </a:bodyPr>
          <a:lstStyle/>
          <a:p>
            <a:r>
              <a:rPr lang="en-US" dirty="0" smtClean="0"/>
              <a:t>It seems, at first glance, that the dualist should be committed to denying this fundamental principle of physics. For consider a case in which an immaterial soul causes a change in the physical world –– say, a case in which an immaterial soul causes a neuron to fire in the brain. </a:t>
            </a:r>
            <a:endParaRPr lang="en-US" dirty="0"/>
          </a:p>
        </p:txBody>
      </p:sp>
    </p:spTree>
    <p:extLst>
      <p:ext uri="{BB962C8B-B14F-4D97-AF65-F5344CB8AC3E}">
        <p14:creationId xmlns:p14="http://schemas.microsoft.com/office/powerpoint/2010/main" val="312143479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582" y="237452"/>
            <a:ext cx="9049418" cy="1200329"/>
          </a:xfrm>
          <a:prstGeom prst="rect">
            <a:avLst/>
          </a:prstGeom>
          <a:noFill/>
        </p:spPr>
        <p:txBody>
          <a:bodyPr wrap="square" rtlCol="0">
            <a:spAutoFit/>
          </a:bodyPr>
          <a:lstStyle/>
          <a:p>
            <a:r>
              <a:rPr lang="en-US" dirty="0" smtClean="0"/>
              <a:t>It seems, at first glance, that the dualist should be committed to denying this fundamental principle of physics. For consider a case in which an immaterial soul causes a change in the physical world –– say, a case in which an immaterial soul causes a neuron to fire in the brain. </a:t>
            </a:r>
            <a:endParaRPr lang="en-US" dirty="0"/>
          </a:p>
        </p:txBody>
      </p:sp>
      <p:pic>
        <p:nvPicPr>
          <p:cNvPr id="3" name="Picture 2" descr="Screen Shot 2016-03-29 at 10.18.2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420" y="1583856"/>
            <a:ext cx="6534580" cy="2833905"/>
          </a:xfrm>
          <a:prstGeom prst="rect">
            <a:avLst/>
          </a:prstGeom>
        </p:spPr>
      </p:pic>
    </p:spTree>
    <p:extLst>
      <p:ext uri="{BB962C8B-B14F-4D97-AF65-F5344CB8AC3E}">
        <p14:creationId xmlns:p14="http://schemas.microsoft.com/office/powerpoint/2010/main" val="8653615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582" y="237452"/>
            <a:ext cx="9049418" cy="1200329"/>
          </a:xfrm>
          <a:prstGeom prst="rect">
            <a:avLst/>
          </a:prstGeom>
          <a:noFill/>
        </p:spPr>
        <p:txBody>
          <a:bodyPr wrap="square" rtlCol="0">
            <a:spAutoFit/>
          </a:bodyPr>
          <a:lstStyle/>
          <a:p>
            <a:r>
              <a:rPr lang="en-US" dirty="0" smtClean="0"/>
              <a:t>It seems, at first glance, that the dualist should be committed to denying this fundamental principle of physics. For consider a case in which an immaterial soul causes a change in the physical world –– say, a case in which an immaterial soul causes a neuron to fire in the brain. </a:t>
            </a:r>
            <a:endParaRPr lang="en-US" dirty="0"/>
          </a:p>
        </p:txBody>
      </p:sp>
      <p:pic>
        <p:nvPicPr>
          <p:cNvPr id="3" name="Picture 2" descr="Screen Shot 2016-03-29 at 10.18.2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420" y="1583856"/>
            <a:ext cx="6534580" cy="2833905"/>
          </a:xfrm>
          <a:prstGeom prst="rect">
            <a:avLst/>
          </a:prstGeom>
        </p:spPr>
      </p:pic>
      <p:sp>
        <p:nvSpPr>
          <p:cNvPr id="2" name="TextBox 1"/>
          <p:cNvSpPr txBox="1"/>
          <p:nvPr/>
        </p:nvSpPr>
        <p:spPr>
          <a:xfrm>
            <a:off x="526955" y="4850079"/>
            <a:ext cx="8471795" cy="1631216"/>
          </a:xfrm>
          <a:prstGeom prst="rect">
            <a:avLst/>
          </a:prstGeom>
          <a:noFill/>
        </p:spPr>
        <p:txBody>
          <a:bodyPr wrap="square" rtlCol="0">
            <a:spAutoFit/>
          </a:bodyPr>
          <a:lstStyle/>
          <a:p>
            <a:r>
              <a:rPr lang="en-US" sz="2000" dirty="0" smtClean="0"/>
              <a:t>Now consider the physical system of which the brain is a part, at time 1 and then at time 2. Won’t those two physical systems differ in their total energy? After all, everything is the same in those physical systems other than the activity of this neuron; and if it fires at one time but not the other, mustn’t this involve a change in energy?</a:t>
            </a:r>
            <a:endParaRPr lang="en-US" sz="2000" dirty="0"/>
          </a:p>
        </p:txBody>
      </p:sp>
    </p:spTree>
    <p:extLst>
      <p:ext uri="{BB962C8B-B14F-4D97-AF65-F5344CB8AC3E}">
        <p14:creationId xmlns:p14="http://schemas.microsoft.com/office/powerpoint/2010/main" val="281537801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0" y="1202388"/>
            <a:ext cx="7823238" cy="3477875"/>
          </a:xfrm>
          <a:prstGeom prst="rect">
            <a:avLst/>
          </a:prstGeom>
          <a:noFill/>
        </p:spPr>
        <p:txBody>
          <a:bodyPr wrap="square" rtlCol="0">
            <a:spAutoFit/>
          </a:bodyPr>
          <a:lstStyle/>
          <a:p>
            <a:r>
              <a:rPr lang="en-US" sz="2200" dirty="0" smtClean="0"/>
              <a:t>Recap: </a:t>
            </a:r>
          </a:p>
          <a:p>
            <a:endParaRPr lang="en-US" sz="2200" dirty="0"/>
          </a:p>
          <a:p>
            <a:r>
              <a:rPr lang="en-US" sz="2200" dirty="0" smtClean="0"/>
              <a:t>Today, we defined </a:t>
            </a:r>
            <a:r>
              <a:rPr lang="en-US" sz="2200" b="1" dirty="0" smtClean="0"/>
              <a:t>materialism </a:t>
            </a:r>
            <a:r>
              <a:rPr lang="en-US" sz="2200" dirty="0" smtClean="0"/>
              <a:t>and </a:t>
            </a:r>
            <a:r>
              <a:rPr lang="en-US" sz="2200" b="1" dirty="0" smtClean="0"/>
              <a:t>dualism</a:t>
            </a:r>
            <a:r>
              <a:rPr lang="en-US" sz="2200" dirty="0" smtClean="0"/>
              <a:t>. </a:t>
            </a:r>
          </a:p>
          <a:p>
            <a:endParaRPr lang="en-US" sz="2200" dirty="0"/>
          </a:p>
          <a:p>
            <a:r>
              <a:rPr lang="en-US" sz="2200" dirty="0" smtClean="0"/>
              <a:t>We looked at the </a:t>
            </a:r>
            <a:r>
              <a:rPr lang="en-US" sz="2200" b="1" dirty="0" smtClean="0"/>
              <a:t>conceivability argument</a:t>
            </a:r>
            <a:r>
              <a:rPr lang="en-US" sz="2200" dirty="0" smtClean="0"/>
              <a:t> for dualism. </a:t>
            </a:r>
          </a:p>
          <a:p>
            <a:endParaRPr lang="en-US" sz="2200" dirty="0"/>
          </a:p>
          <a:p>
            <a:r>
              <a:rPr lang="en-US" sz="2200" dirty="0" smtClean="0"/>
              <a:t>We presented an </a:t>
            </a:r>
            <a:r>
              <a:rPr lang="en-US" sz="2200" b="1" dirty="0" smtClean="0"/>
              <a:t>objection </a:t>
            </a:r>
            <a:r>
              <a:rPr lang="en-US" sz="2200" dirty="0" smtClean="0"/>
              <a:t>to this argument (against P2). </a:t>
            </a:r>
          </a:p>
          <a:p>
            <a:endParaRPr lang="en-US" sz="2200" dirty="0"/>
          </a:p>
          <a:p>
            <a:r>
              <a:rPr lang="en-US" sz="2200" dirty="0" smtClean="0"/>
              <a:t>We raised a </a:t>
            </a:r>
            <a:r>
              <a:rPr lang="en-US" sz="2200" b="1" dirty="0" smtClean="0"/>
              <a:t>problem </a:t>
            </a:r>
            <a:r>
              <a:rPr lang="en-US" sz="2200" dirty="0" smtClean="0"/>
              <a:t>for dualism more generally concerning the interaction between the immaterial and material. </a:t>
            </a:r>
            <a:endParaRPr lang="en-US" sz="2200" dirty="0"/>
          </a:p>
        </p:txBody>
      </p:sp>
    </p:spTree>
    <p:extLst>
      <p:ext uri="{BB962C8B-B14F-4D97-AF65-F5344CB8AC3E}">
        <p14:creationId xmlns:p14="http://schemas.microsoft.com/office/powerpoint/2010/main" val="2940777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762" y="367654"/>
            <a:ext cx="8438045" cy="1508105"/>
          </a:xfrm>
          <a:prstGeom prst="rect">
            <a:avLst/>
          </a:prstGeom>
          <a:noFill/>
        </p:spPr>
        <p:txBody>
          <a:bodyPr wrap="square" rtlCol="0">
            <a:spAutoFit/>
          </a:bodyPr>
          <a:lstStyle/>
          <a:p>
            <a:r>
              <a:rPr lang="en-US" sz="2200" dirty="0" smtClean="0"/>
              <a:t>Before we start to look into these theories are greater depths, it’s important to first understand the question:</a:t>
            </a:r>
          </a:p>
          <a:p>
            <a:endParaRPr lang="en-US" sz="2200" dirty="0"/>
          </a:p>
          <a:p>
            <a:r>
              <a:rPr lang="en-US" sz="2200" b="1" dirty="0" smtClean="0"/>
              <a:t>		   </a:t>
            </a:r>
            <a:r>
              <a:rPr lang="en-US" sz="2600" b="1" dirty="0" smtClean="0"/>
              <a:t>What kind of thing am I?</a:t>
            </a:r>
            <a:endParaRPr lang="en-US" sz="2600" b="1" dirty="0"/>
          </a:p>
        </p:txBody>
      </p:sp>
      <p:sp>
        <p:nvSpPr>
          <p:cNvPr id="3" name="TextBox 2"/>
          <p:cNvSpPr txBox="1"/>
          <p:nvPr/>
        </p:nvSpPr>
        <p:spPr>
          <a:xfrm>
            <a:off x="300762" y="1947638"/>
            <a:ext cx="8254246" cy="1107996"/>
          </a:xfrm>
          <a:prstGeom prst="rect">
            <a:avLst/>
          </a:prstGeom>
          <a:noFill/>
        </p:spPr>
        <p:txBody>
          <a:bodyPr wrap="square" rtlCol="0">
            <a:spAutoFit/>
          </a:bodyPr>
          <a:lstStyle/>
          <a:p>
            <a:r>
              <a:rPr lang="en-US" sz="2200" dirty="0" smtClean="0"/>
              <a:t>To start, notice that we can </a:t>
            </a:r>
            <a:r>
              <a:rPr lang="en-US" sz="2200" i="1" dirty="0" smtClean="0"/>
              <a:t>pretheoretically </a:t>
            </a:r>
            <a:r>
              <a:rPr lang="en-US" sz="2200" dirty="0" smtClean="0"/>
              <a:t>(that is, </a:t>
            </a:r>
            <a:r>
              <a:rPr lang="en-US" sz="2200" i="1" dirty="0" smtClean="0"/>
              <a:t>before thinking about things in the context of studying philosophy</a:t>
            </a:r>
            <a:r>
              <a:rPr lang="en-US" sz="2200" dirty="0" smtClean="0"/>
              <a:t>) divide the world up into two categories:</a:t>
            </a:r>
            <a:r>
              <a:rPr lang="en-US" sz="2200" i="1" dirty="0" smtClean="0"/>
              <a:t> </a:t>
            </a:r>
            <a:endParaRPr lang="en-US" sz="2200" dirty="0"/>
          </a:p>
        </p:txBody>
      </p:sp>
    </p:spTree>
    <p:extLst>
      <p:ext uri="{BB962C8B-B14F-4D97-AF65-F5344CB8AC3E}">
        <p14:creationId xmlns:p14="http://schemas.microsoft.com/office/powerpoint/2010/main" val="10217858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1994</TotalTime>
  <Words>6572</Words>
  <Application>Microsoft Macintosh PowerPoint</Application>
  <PresentationFormat>On-screen Show (4:3)</PresentationFormat>
  <Paragraphs>417</Paragraphs>
  <Slides>89</Slides>
  <Notes>1</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Executive</vt:lpstr>
      <vt:lpstr>The Philosophy of Mind: Introduction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113</cp:revision>
  <dcterms:created xsi:type="dcterms:W3CDTF">2016-01-14T16:01:41Z</dcterms:created>
  <dcterms:modified xsi:type="dcterms:W3CDTF">2016-03-30T02:23:03Z</dcterms:modified>
</cp:coreProperties>
</file>