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72"/>
  </p:notesMasterIdLst>
  <p:sldIdLst>
    <p:sldId id="257" r:id="rId2"/>
    <p:sldId id="258" r:id="rId3"/>
    <p:sldId id="268" r:id="rId4"/>
    <p:sldId id="269" r:id="rId5"/>
    <p:sldId id="270" r:id="rId6"/>
    <p:sldId id="271" r:id="rId7"/>
    <p:sldId id="272" r:id="rId8"/>
    <p:sldId id="273" r:id="rId9"/>
    <p:sldId id="274" r:id="rId10"/>
    <p:sldId id="259" r:id="rId11"/>
    <p:sldId id="275" r:id="rId12"/>
    <p:sldId id="260" r:id="rId13"/>
    <p:sldId id="276" r:id="rId14"/>
    <p:sldId id="277" r:id="rId15"/>
    <p:sldId id="278" r:id="rId16"/>
    <p:sldId id="279" r:id="rId17"/>
    <p:sldId id="280" r:id="rId18"/>
    <p:sldId id="281" r:id="rId19"/>
    <p:sldId id="262" r:id="rId20"/>
    <p:sldId id="282" r:id="rId21"/>
    <p:sldId id="283" r:id="rId22"/>
    <p:sldId id="263" r:id="rId23"/>
    <p:sldId id="284" r:id="rId24"/>
    <p:sldId id="285" r:id="rId25"/>
    <p:sldId id="286" r:id="rId26"/>
    <p:sldId id="287" r:id="rId27"/>
    <p:sldId id="264" r:id="rId28"/>
    <p:sldId id="290" r:id="rId29"/>
    <p:sldId id="291" r:id="rId30"/>
    <p:sldId id="292" r:id="rId31"/>
    <p:sldId id="300" r:id="rId32"/>
    <p:sldId id="301" r:id="rId33"/>
    <p:sldId id="302" r:id="rId34"/>
    <p:sldId id="265" r:id="rId35"/>
    <p:sldId id="293" r:id="rId36"/>
    <p:sldId id="294" r:id="rId37"/>
    <p:sldId id="295" r:id="rId38"/>
    <p:sldId id="296" r:id="rId39"/>
    <p:sldId id="297" r:id="rId40"/>
    <p:sldId id="298" r:id="rId41"/>
    <p:sldId id="266" r:id="rId42"/>
    <p:sldId id="303" r:id="rId43"/>
    <p:sldId id="304" r:id="rId44"/>
    <p:sldId id="308" r:id="rId45"/>
    <p:sldId id="267" r:id="rId46"/>
    <p:sldId id="305" r:id="rId47"/>
    <p:sldId id="306" r:id="rId48"/>
    <p:sldId id="307" r:id="rId49"/>
    <p:sldId id="316" r:id="rId50"/>
    <p:sldId id="318" r:id="rId51"/>
    <p:sldId id="321" r:id="rId52"/>
    <p:sldId id="322" r:id="rId53"/>
    <p:sldId id="323" r:id="rId54"/>
    <p:sldId id="312" r:id="rId55"/>
    <p:sldId id="324" r:id="rId56"/>
    <p:sldId id="325" r:id="rId57"/>
    <p:sldId id="326" r:id="rId58"/>
    <p:sldId id="327" r:id="rId59"/>
    <p:sldId id="328" r:id="rId60"/>
    <p:sldId id="329" r:id="rId61"/>
    <p:sldId id="331" r:id="rId62"/>
    <p:sldId id="332" r:id="rId63"/>
    <p:sldId id="333" r:id="rId64"/>
    <p:sldId id="334" r:id="rId65"/>
    <p:sldId id="335" r:id="rId66"/>
    <p:sldId id="336" r:id="rId67"/>
    <p:sldId id="339" r:id="rId68"/>
    <p:sldId id="337" r:id="rId69"/>
    <p:sldId id="338" r:id="rId70"/>
    <p:sldId id="340" r:id="rId7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28" y="-3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notesMaster" Target="notesMasters/notes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2/14/16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if you are a relativist—and you think that actions are only right/wrong relative to a community, or something like</a:t>
            </a:r>
            <a:r>
              <a:rPr lang="en-US" baseline="0" dirty="0" smtClean="0"/>
              <a:t> this, you could think about our discussion as trying to sort through what actions are right relative to </a:t>
            </a:r>
            <a:r>
              <a:rPr lang="en-US" i="1" baseline="0" dirty="0" smtClean="0"/>
              <a:t>our </a:t>
            </a:r>
            <a:r>
              <a:rPr lang="en-US" i="0" baseline="0" dirty="0" smtClean="0"/>
              <a:t>community; it seems like we have, for the most part, very similar intuitions. But more importantly: just assume relativism is false while we introduce ethics.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3</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Consequentialism doesn’t say what the best outcome is—that’s what hedonism says. (Conversely,</a:t>
            </a:r>
            <a:r>
              <a:rPr lang="en-US" baseline="0" dirty="0" smtClean="0"/>
              <a:t> hedonism doesn’t say anything about what actions are right. It just says what states of the world are better </a:t>
            </a:r>
            <a:r>
              <a:rPr lang="en-US" baseline="0" smtClean="0"/>
              <a:t>than others.)</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18</a:t>
            </a:fld>
            <a:endParaRPr lang="en-US"/>
          </a:p>
        </p:txBody>
      </p:sp>
    </p:spTree>
    <p:extLst>
      <p:ext uri="{BB962C8B-B14F-4D97-AF65-F5344CB8AC3E}">
        <p14:creationId xmlns:p14="http://schemas.microsoft.com/office/powerpoint/2010/main" val="2828399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Consequentialism doesn’t say what the best outcome is—that’s what hedonism says. (Conversely,</a:t>
            </a:r>
            <a:r>
              <a:rPr lang="en-US" baseline="0" dirty="0" smtClean="0"/>
              <a:t> hedonism doesn’t say anything about what actions are right. It just says what states of the world are better </a:t>
            </a:r>
            <a:r>
              <a:rPr lang="en-US" baseline="0" smtClean="0"/>
              <a:t>than others.)</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31</a:t>
            </a:fld>
            <a:endParaRPr lang="en-US"/>
          </a:p>
        </p:txBody>
      </p:sp>
    </p:spTree>
    <p:extLst>
      <p:ext uri="{BB962C8B-B14F-4D97-AF65-F5344CB8AC3E}">
        <p14:creationId xmlns:p14="http://schemas.microsoft.com/office/powerpoint/2010/main" val="2828399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Consequentialism doesn’t say what the best outcome is—that’s what hedonism says. (Conversely,</a:t>
            </a:r>
            <a:r>
              <a:rPr lang="en-US" baseline="0" dirty="0" smtClean="0"/>
              <a:t> hedonism doesn’t say anything about what actions are right. It just says what states of the world are better </a:t>
            </a:r>
            <a:r>
              <a:rPr lang="en-US" baseline="0" smtClean="0"/>
              <a:t>than others.)</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32</a:t>
            </a:fld>
            <a:endParaRPr lang="en-US"/>
          </a:p>
        </p:txBody>
      </p:sp>
    </p:spTree>
    <p:extLst>
      <p:ext uri="{BB962C8B-B14F-4D97-AF65-F5344CB8AC3E}">
        <p14:creationId xmlns:p14="http://schemas.microsoft.com/office/powerpoint/2010/main" val="2828399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Consequentialism doesn’t say what the best outcome is—that’s what hedonism says. (Conversely,</a:t>
            </a:r>
            <a:r>
              <a:rPr lang="en-US" baseline="0" dirty="0" smtClean="0"/>
              <a:t> hedonism doesn’t say anything about what actions are right. It just says what states of the world are better </a:t>
            </a:r>
            <a:r>
              <a:rPr lang="en-US" baseline="0" smtClean="0"/>
              <a:t>than others.)</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33</a:t>
            </a:fld>
            <a:endParaRPr lang="en-US"/>
          </a:p>
        </p:txBody>
      </p:sp>
    </p:spTree>
    <p:extLst>
      <p:ext uri="{BB962C8B-B14F-4D97-AF65-F5344CB8AC3E}">
        <p14:creationId xmlns:p14="http://schemas.microsoft.com/office/powerpoint/2010/main" val="2828399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an argument against</a:t>
            </a:r>
            <a:r>
              <a:rPr lang="en-US" baseline="0" dirty="0" smtClean="0"/>
              <a:t> utilitarianism.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41</a:t>
            </a:fld>
            <a:endParaRPr lang="en-US"/>
          </a:p>
        </p:txBody>
      </p:sp>
    </p:spTree>
    <p:extLst>
      <p:ext uri="{BB962C8B-B14F-4D97-AF65-F5344CB8AC3E}">
        <p14:creationId xmlns:p14="http://schemas.microsoft.com/office/powerpoint/2010/main" val="43516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an argument against</a:t>
            </a:r>
            <a:r>
              <a:rPr lang="en-US" baseline="0" dirty="0" smtClean="0"/>
              <a:t> utilitarianism.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42</a:t>
            </a:fld>
            <a:endParaRPr lang="en-US"/>
          </a:p>
        </p:txBody>
      </p:sp>
    </p:spTree>
    <p:extLst>
      <p:ext uri="{BB962C8B-B14F-4D97-AF65-F5344CB8AC3E}">
        <p14:creationId xmlns:p14="http://schemas.microsoft.com/office/powerpoint/2010/main" val="43516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an argument against</a:t>
            </a:r>
            <a:r>
              <a:rPr lang="en-US" baseline="0" dirty="0" smtClean="0"/>
              <a:t> utilitarianism.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43</a:t>
            </a:fld>
            <a:endParaRPr lang="en-US"/>
          </a:p>
        </p:txBody>
      </p:sp>
    </p:spTree>
    <p:extLst>
      <p:ext uri="{BB962C8B-B14F-4D97-AF65-F5344CB8AC3E}">
        <p14:creationId xmlns:p14="http://schemas.microsoft.com/office/powerpoint/2010/main" val="43516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an argument against</a:t>
            </a:r>
            <a:r>
              <a:rPr lang="en-US" baseline="0" dirty="0" smtClean="0"/>
              <a:t> utilitarianism.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44</a:t>
            </a:fld>
            <a:endParaRPr lang="en-US"/>
          </a:p>
        </p:txBody>
      </p:sp>
    </p:spTree>
    <p:extLst>
      <p:ext uri="{BB962C8B-B14F-4D97-AF65-F5344CB8AC3E}">
        <p14:creationId xmlns:p14="http://schemas.microsoft.com/office/powerpoint/2010/main" val="43516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people are ‘morally equivalent’—you bear</a:t>
            </a:r>
            <a:r>
              <a:rPr lang="en-US" baseline="0" dirty="0" smtClean="0"/>
              <a:t> no special relation to them. They will all go on to lead average lives, doing no more harm than good.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51</a:t>
            </a:fld>
            <a:endParaRPr lang="en-US"/>
          </a:p>
        </p:txBody>
      </p:sp>
    </p:spTree>
    <p:extLst>
      <p:ext uri="{BB962C8B-B14F-4D97-AF65-F5344CB8AC3E}">
        <p14:creationId xmlns:p14="http://schemas.microsoft.com/office/powerpoint/2010/main" val="2993777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would you do? </a:t>
            </a:r>
            <a:r>
              <a:rPr lang="en-US" dirty="0" smtClean="0"/>
              <a:t>According</a:t>
            </a:r>
            <a:r>
              <a:rPr lang="en-US" baseline="0" dirty="0" smtClean="0"/>
              <a:t> to Consequentialism: you should flip the switch. Five lives are better than one.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53</a:t>
            </a:fld>
            <a:endParaRPr lang="en-US"/>
          </a:p>
        </p:txBody>
      </p:sp>
    </p:spTree>
    <p:extLst>
      <p:ext uri="{BB962C8B-B14F-4D97-AF65-F5344CB8AC3E}">
        <p14:creationId xmlns:p14="http://schemas.microsoft.com/office/powerpoint/2010/main" val="3917818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particular, we might ask: what</a:t>
            </a:r>
            <a:r>
              <a:rPr lang="en-US" baseline="0" dirty="0" smtClean="0"/>
              <a:t> does it take for an action to be morally permissible, obligatory, or impermissible?</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54</a:t>
            </a:fld>
            <a:endParaRPr lang="en-US"/>
          </a:p>
        </p:txBody>
      </p:sp>
    </p:spTree>
    <p:extLst>
      <p:ext uri="{BB962C8B-B14F-4D97-AF65-F5344CB8AC3E}">
        <p14:creationId xmlns:p14="http://schemas.microsoft.com/office/powerpoint/2010/main" val="1276706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would you do? Many have the intuition that you should not kill the healthy man. But according to consequentialism, you should. (Five lives are better than one.)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55</a:t>
            </a:fld>
            <a:endParaRPr lang="en-US"/>
          </a:p>
        </p:txBody>
      </p:sp>
    </p:spTree>
    <p:extLst>
      <p:ext uri="{BB962C8B-B14F-4D97-AF65-F5344CB8AC3E}">
        <p14:creationId xmlns:p14="http://schemas.microsoft.com/office/powerpoint/2010/main" val="1276706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56</a:t>
            </a:fld>
            <a:endParaRPr lang="en-US"/>
          </a:p>
        </p:txBody>
      </p:sp>
    </p:spTree>
    <p:extLst>
      <p:ext uri="{BB962C8B-B14F-4D97-AF65-F5344CB8AC3E}">
        <p14:creationId xmlns:p14="http://schemas.microsoft.com/office/powerpoint/2010/main" val="12767063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you can push a large man</a:t>
            </a:r>
            <a:r>
              <a:rPr lang="en-US" baseline="0" dirty="0" smtClean="0"/>
              <a:t> over a bridge, effectively derailing the trolley en route to the five.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58</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you can push a large man</a:t>
            </a:r>
            <a:r>
              <a:rPr lang="en-US" baseline="0" dirty="0" smtClean="0"/>
              <a:t> over a bridge, effectively derailing the trolley en route to </a:t>
            </a:r>
            <a:r>
              <a:rPr lang="en-US" baseline="0" smtClean="0"/>
              <a:t>the five. </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59</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you can push a large man</a:t>
            </a:r>
            <a:r>
              <a:rPr lang="en-US" baseline="0" dirty="0" smtClean="0"/>
              <a:t> over a bridge, effectively derailing the trolley en route to </a:t>
            </a:r>
            <a:r>
              <a:rPr lang="en-US" baseline="0" smtClean="0"/>
              <a:t>the five. </a:t>
            </a:r>
            <a:endParaRPr lang="en-US"/>
          </a:p>
        </p:txBody>
      </p:sp>
      <p:sp>
        <p:nvSpPr>
          <p:cNvPr id="4" name="Slide Number Placeholder 3"/>
          <p:cNvSpPr>
            <a:spLocks noGrp="1"/>
          </p:cNvSpPr>
          <p:nvPr>
            <p:ph type="sldNum" sz="quarter" idx="10"/>
          </p:nvPr>
        </p:nvSpPr>
        <p:spPr/>
        <p:txBody>
          <a:bodyPr/>
          <a:lstStyle/>
          <a:p>
            <a:fld id="{8016DE4E-62AD-694D-8658-45995FB74E8B}" type="slidenum">
              <a:rPr lang="en-US" smtClean="0"/>
              <a:t>60</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61</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62</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63</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64</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5</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we’ve explained the bottom intuitions: prefer letting people die over killing, because people have the right to not be killed. Letting</a:t>
            </a:r>
            <a:r>
              <a:rPr lang="en-US" baseline="0" dirty="0" smtClean="0"/>
              <a:t> die is not killing.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65</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66</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67</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still the interesting question</a:t>
            </a:r>
            <a:r>
              <a:rPr lang="en-US" baseline="0" dirty="0" smtClean="0"/>
              <a:t> of whether we can make sense and systematize our intuitions about these cases.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68</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69</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 honest, I think this is a sketchy solution.</a:t>
            </a:r>
            <a:r>
              <a:rPr lang="en-US" baseline="0" dirty="0" smtClean="0"/>
              <a:t> The biggest problem, it seems to me, is that it’s unclear what ‘being closer to death’ means, and even if we knew what it meant, it is unclear how/why the man on track B is closer to death than the large man.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70</a:t>
            </a:fld>
            <a:endParaRPr lang="en-US"/>
          </a:p>
        </p:txBody>
      </p:sp>
    </p:spTree>
    <p:extLst>
      <p:ext uri="{BB962C8B-B14F-4D97-AF65-F5344CB8AC3E}">
        <p14:creationId xmlns:p14="http://schemas.microsoft.com/office/powerpoint/2010/main" val="3972601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6</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seems like this is how we think about what one ought to do; or at least,</a:t>
            </a:r>
            <a:r>
              <a:rPr lang="en-US" baseline="0" dirty="0" smtClean="0"/>
              <a:t> this is how we think about what we should do a lot of the time. </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7</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8</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action theories: what makes an action right</a:t>
            </a:r>
            <a:r>
              <a:rPr lang="en-US" baseline="0" dirty="0" smtClean="0"/>
              <a:t>, wrong, or better than another action (in a given circumstance), and there are value theories: what makes a state of the world good, bad, or better than another. These are distinct theories, and there are many different possible relationships between them. We are going to examine one possible relation in the next slide--</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9</a:t>
            </a:fld>
            <a:endParaRPr lang="en-US"/>
          </a:p>
        </p:txBody>
      </p:sp>
    </p:spTree>
    <p:extLst>
      <p:ext uri="{BB962C8B-B14F-4D97-AF65-F5344CB8AC3E}">
        <p14:creationId xmlns:p14="http://schemas.microsoft.com/office/powerpoint/2010/main" val="3996512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if you don’t think that </a:t>
            </a:r>
            <a:r>
              <a:rPr lang="en-US" i="1" dirty="0" smtClean="0"/>
              <a:t>we </a:t>
            </a:r>
            <a:r>
              <a:rPr lang="en-US" i="0" dirty="0" smtClean="0"/>
              <a:t>can </a:t>
            </a:r>
            <a:r>
              <a:rPr lang="en-US" i="1" dirty="0" smtClean="0"/>
              <a:t>know </a:t>
            </a:r>
            <a:r>
              <a:rPr lang="en-US" i="0" dirty="0" smtClean="0"/>
              <a:t>or measure pleasure or pain ourselves, at this point, the view merely requires that pleasure</a:t>
            </a:r>
            <a:r>
              <a:rPr lang="en-US" i="0" baseline="0" dirty="0" smtClean="0"/>
              <a:t> and pain come in quantities or amounts that stand in quantitative relations—like being </a:t>
            </a:r>
            <a:r>
              <a:rPr lang="en-US" i="1" baseline="0" dirty="0" smtClean="0"/>
              <a:t>more than </a:t>
            </a:r>
            <a:r>
              <a:rPr lang="en-US" i="0" baseline="0" dirty="0" smtClean="0"/>
              <a:t>or </a:t>
            </a:r>
            <a:r>
              <a:rPr lang="en-US" i="1" baseline="0" dirty="0" smtClean="0"/>
              <a:t>less than</a:t>
            </a:r>
            <a:r>
              <a:rPr lang="en-US" i="0" baseline="0" dirty="0" smtClean="0"/>
              <a:t>. (Plus, with the advent of neuroscience, it is not implausible to think that there is a possible science of comparing the amounts of pleasure and pain in brain states.)</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13</a:t>
            </a:fld>
            <a:endParaRPr lang="en-US"/>
          </a:p>
        </p:txBody>
      </p:sp>
    </p:spTree>
    <p:extLst>
      <p:ext uri="{BB962C8B-B14F-4D97-AF65-F5344CB8AC3E}">
        <p14:creationId xmlns:p14="http://schemas.microsoft.com/office/powerpoint/2010/main" val="696226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Consequentialism doesn’t say what the best outcome is—that’s what hedonism says. (Conversely,</a:t>
            </a:r>
            <a:r>
              <a:rPr lang="en-US" baseline="0" dirty="0" smtClean="0"/>
              <a:t> hedonism doesn’t say anything about what actions are right. It just says what states of the world are better than others.)</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17</a:t>
            </a:fld>
            <a:endParaRPr lang="en-US"/>
          </a:p>
        </p:txBody>
      </p:sp>
    </p:spTree>
    <p:extLst>
      <p:ext uri="{BB962C8B-B14F-4D97-AF65-F5344CB8AC3E}">
        <p14:creationId xmlns:p14="http://schemas.microsoft.com/office/powerpoint/2010/main" val="2828399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2/14/16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2/14/16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2/14/16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2/14/16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2/14/16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2/14/16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2/14/16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2/14/16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2/14/16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5.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5.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6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6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6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6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5.jpg"/><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699641"/>
            <a:ext cx="7772400" cy="719081"/>
          </a:xfrm>
        </p:spPr>
        <p:txBody>
          <a:bodyPr/>
          <a:lstStyle/>
          <a:p>
            <a:r>
              <a:rPr lang="en-US" sz="5400" dirty="0" smtClean="0"/>
              <a:t>Topics in Ethics:</a:t>
            </a:r>
            <a:br>
              <a:rPr lang="en-US" sz="5400" dirty="0" smtClean="0"/>
            </a:br>
            <a:r>
              <a:rPr lang="en-US" sz="5400" dirty="0" smtClean="0"/>
              <a:t>Utilitarianism vs. Deontology</a:t>
            </a:r>
            <a:endParaRPr lang="en-US" sz="54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ohn_Stuart_Mill_by_London_Stereoscopic_Company,_c187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360" y="1951228"/>
            <a:ext cx="2011680" cy="2523744"/>
          </a:xfrm>
          <a:prstGeom prst="rect">
            <a:avLst/>
          </a:prstGeom>
        </p:spPr>
      </p:pic>
      <p:sp>
        <p:nvSpPr>
          <p:cNvPr id="3" name="TextBox 2"/>
          <p:cNvSpPr txBox="1"/>
          <p:nvPr/>
        </p:nvSpPr>
        <p:spPr>
          <a:xfrm>
            <a:off x="698500" y="4679434"/>
            <a:ext cx="1184865" cy="369332"/>
          </a:xfrm>
          <a:prstGeom prst="rect">
            <a:avLst/>
          </a:prstGeom>
          <a:noFill/>
        </p:spPr>
        <p:txBody>
          <a:bodyPr wrap="none" rtlCol="0">
            <a:spAutoFit/>
          </a:bodyPr>
          <a:lstStyle/>
          <a:p>
            <a:r>
              <a:rPr lang="en-US" dirty="0" smtClean="0"/>
              <a:t>1806-1873</a:t>
            </a:r>
            <a:endParaRPr lang="en-US" dirty="0"/>
          </a:p>
        </p:txBody>
      </p:sp>
      <p:sp>
        <p:nvSpPr>
          <p:cNvPr id="4" name="TextBox 3"/>
          <p:cNvSpPr txBox="1"/>
          <p:nvPr/>
        </p:nvSpPr>
        <p:spPr>
          <a:xfrm>
            <a:off x="466781" y="1574800"/>
            <a:ext cx="1809059" cy="369332"/>
          </a:xfrm>
          <a:prstGeom prst="rect">
            <a:avLst/>
          </a:prstGeom>
          <a:noFill/>
        </p:spPr>
        <p:txBody>
          <a:bodyPr wrap="none" rtlCol="0">
            <a:spAutoFit/>
          </a:bodyPr>
          <a:lstStyle/>
          <a:p>
            <a:r>
              <a:rPr lang="en-US" dirty="0" smtClean="0"/>
              <a:t>John Stuart Mill</a:t>
            </a:r>
            <a:endParaRPr lang="en-US" dirty="0"/>
          </a:p>
        </p:txBody>
      </p:sp>
      <p:sp>
        <p:nvSpPr>
          <p:cNvPr id="6" name="TextBox 5"/>
          <p:cNvSpPr txBox="1"/>
          <p:nvPr/>
        </p:nvSpPr>
        <p:spPr>
          <a:xfrm>
            <a:off x="340360" y="520700"/>
            <a:ext cx="8465216" cy="369332"/>
          </a:xfrm>
          <a:prstGeom prst="rect">
            <a:avLst/>
          </a:prstGeom>
          <a:noFill/>
        </p:spPr>
        <p:txBody>
          <a:bodyPr wrap="none" rtlCol="0">
            <a:spAutoFit/>
          </a:bodyPr>
          <a:lstStyle/>
          <a:p>
            <a:r>
              <a:rPr lang="en-US" dirty="0" smtClean="0"/>
              <a:t>In the reading for today, Mill gives the following statement of his theory of value:</a:t>
            </a:r>
            <a:endParaRPr lang="en-US" dirty="0"/>
          </a:p>
        </p:txBody>
      </p:sp>
    </p:spTree>
    <p:extLst>
      <p:ext uri="{BB962C8B-B14F-4D97-AF65-F5344CB8AC3E}">
        <p14:creationId xmlns:p14="http://schemas.microsoft.com/office/powerpoint/2010/main" val="19616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ohn_Stuart_Mill_by_London_Stereoscopic_Company,_c187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360" y="1951228"/>
            <a:ext cx="2011680" cy="2523744"/>
          </a:xfrm>
          <a:prstGeom prst="rect">
            <a:avLst/>
          </a:prstGeom>
        </p:spPr>
      </p:pic>
      <p:sp>
        <p:nvSpPr>
          <p:cNvPr id="3" name="TextBox 2"/>
          <p:cNvSpPr txBox="1"/>
          <p:nvPr/>
        </p:nvSpPr>
        <p:spPr>
          <a:xfrm>
            <a:off x="698500" y="4679434"/>
            <a:ext cx="1184865" cy="369332"/>
          </a:xfrm>
          <a:prstGeom prst="rect">
            <a:avLst/>
          </a:prstGeom>
          <a:noFill/>
        </p:spPr>
        <p:txBody>
          <a:bodyPr wrap="none" rtlCol="0">
            <a:spAutoFit/>
          </a:bodyPr>
          <a:lstStyle/>
          <a:p>
            <a:r>
              <a:rPr lang="en-US" dirty="0" smtClean="0"/>
              <a:t>1806-1873</a:t>
            </a:r>
            <a:endParaRPr lang="en-US" dirty="0"/>
          </a:p>
        </p:txBody>
      </p:sp>
      <p:sp>
        <p:nvSpPr>
          <p:cNvPr id="4" name="TextBox 3"/>
          <p:cNvSpPr txBox="1"/>
          <p:nvPr/>
        </p:nvSpPr>
        <p:spPr>
          <a:xfrm>
            <a:off x="466781" y="1574800"/>
            <a:ext cx="1809059" cy="369332"/>
          </a:xfrm>
          <a:prstGeom prst="rect">
            <a:avLst/>
          </a:prstGeom>
          <a:noFill/>
        </p:spPr>
        <p:txBody>
          <a:bodyPr wrap="none" rtlCol="0">
            <a:spAutoFit/>
          </a:bodyPr>
          <a:lstStyle/>
          <a:p>
            <a:r>
              <a:rPr lang="en-US" dirty="0" smtClean="0"/>
              <a:t>John Stuart Mill</a:t>
            </a:r>
            <a:endParaRPr lang="en-US" dirty="0"/>
          </a:p>
        </p:txBody>
      </p:sp>
      <p:sp>
        <p:nvSpPr>
          <p:cNvPr id="5" name="TextBox 4"/>
          <p:cNvSpPr txBox="1"/>
          <p:nvPr/>
        </p:nvSpPr>
        <p:spPr>
          <a:xfrm>
            <a:off x="2717800" y="1752600"/>
            <a:ext cx="6057899" cy="403187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smtClean="0"/>
              <a:t>The creed which accepts as the foundation of morals, Utility, or the Greatest Happiness Principle, holds that actions are right in proportion as they tend to promote happiness, wrong as they tend to produce the reverse of happiness. By happiness is intended pleasure, and the absence of pain; by unhappiness, pain and the privation of pleasure. To give a clear view of the moral standard set up by the theory, much more requires to be said; in particular, what things it includes in the ideas of pain and pleasure; and to what extend this is left an open question. But these supplementary explanations do not affect the theory of life on which this theory of morality is grounded – namely, that pleasure, and freedom from pain, are the only things desirable as ends; and that all desirables things (which are as numerous in the utilitarian as in any other scheme) are desirable either for the pleasure inherent in themselves, or as means to the promotion of pleasure and the prevention of pain. </a:t>
            </a:r>
            <a:endParaRPr lang="en-US" sz="1600" dirty="0"/>
          </a:p>
        </p:txBody>
      </p:sp>
      <p:sp>
        <p:nvSpPr>
          <p:cNvPr id="6" name="TextBox 5"/>
          <p:cNvSpPr txBox="1"/>
          <p:nvPr/>
        </p:nvSpPr>
        <p:spPr>
          <a:xfrm>
            <a:off x="340360" y="520700"/>
            <a:ext cx="8465216" cy="369332"/>
          </a:xfrm>
          <a:prstGeom prst="rect">
            <a:avLst/>
          </a:prstGeom>
          <a:noFill/>
        </p:spPr>
        <p:txBody>
          <a:bodyPr wrap="none" rtlCol="0">
            <a:spAutoFit/>
          </a:bodyPr>
          <a:lstStyle/>
          <a:p>
            <a:r>
              <a:rPr lang="en-US" dirty="0" smtClean="0"/>
              <a:t>In the reading for today, Mill gives the following statement of his theory of value:</a:t>
            </a:r>
            <a:endParaRPr lang="en-US" dirty="0"/>
          </a:p>
        </p:txBody>
      </p:sp>
    </p:spTree>
    <p:extLst>
      <p:ext uri="{BB962C8B-B14F-4D97-AF65-F5344CB8AC3E}">
        <p14:creationId xmlns:p14="http://schemas.microsoft.com/office/powerpoint/2010/main" val="3776970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6600" y="609600"/>
            <a:ext cx="4219049" cy="369332"/>
          </a:xfrm>
          <a:prstGeom prst="rect">
            <a:avLst/>
          </a:prstGeom>
          <a:noFill/>
        </p:spPr>
        <p:txBody>
          <a:bodyPr wrap="none" rtlCol="0">
            <a:spAutoFit/>
          </a:bodyPr>
          <a:lstStyle/>
          <a:p>
            <a:r>
              <a:rPr lang="en-US" dirty="0" smtClean="0"/>
              <a:t>This view is sometimes called </a:t>
            </a:r>
            <a:r>
              <a:rPr lang="en-US" i="1" dirty="0" smtClean="0"/>
              <a:t>hedonism</a:t>
            </a:r>
            <a:r>
              <a:rPr lang="en-US" dirty="0" smtClean="0"/>
              <a:t>:</a:t>
            </a:r>
          </a:p>
        </p:txBody>
      </p:sp>
      <p:sp>
        <p:nvSpPr>
          <p:cNvPr id="3" name="TextBox 2"/>
          <p:cNvSpPr txBox="1"/>
          <p:nvPr/>
        </p:nvSpPr>
        <p:spPr>
          <a:xfrm>
            <a:off x="1092201" y="12065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 better overall distribution of pleasure to pain. </a:t>
            </a:r>
            <a:endParaRPr lang="en-US" b="1" dirty="0"/>
          </a:p>
        </p:txBody>
      </p:sp>
    </p:spTree>
    <p:extLst>
      <p:ext uri="{BB962C8B-B14F-4D97-AF65-F5344CB8AC3E}">
        <p14:creationId xmlns:p14="http://schemas.microsoft.com/office/powerpoint/2010/main" val="2092682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6600" y="609600"/>
            <a:ext cx="4219049" cy="369332"/>
          </a:xfrm>
          <a:prstGeom prst="rect">
            <a:avLst/>
          </a:prstGeom>
          <a:noFill/>
        </p:spPr>
        <p:txBody>
          <a:bodyPr wrap="none" rtlCol="0">
            <a:spAutoFit/>
          </a:bodyPr>
          <a:lstStyle/>
          <a:p>
            <a:r>
              <a:rPr lang="en-US" dirty="0" smtClean="0"/>
              <a:t>This view is sometimes called </a:t>
            </a:r>
            <a:r>
              <a:rPr lang="en-US" i="1" dirty="0" smtClean="0"/>
              <a:t>hedonism</a:t>
            </a:r>
            <a:r>
              <a:rPr lang="en-US" dirty="0" smtClean="0"/>
              <a:t>:</a:t>
            </a:r>
          </a:p>
        </p:txBody>
      </p:sp>
      <p:sp>
        <p:nvSpPr>
          <p:cNvPr id="3" name="TextBox 2"/>
          <p:cNvSpPr txBox="1"/>
          <p:nvPr/>
        </p:nvSpPr>
        <p:spPr>
          <a:xfrm>
            <a:off x="1092201" y="1206500"/>
            <a:ext cx="6870700"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t>
            </a:r>
            <a:r>
              <a:rPr lang="en-US" sz="2400" b="1" dirty="0" smtClean="0">
                <a:solidFill>
                  <a:srgbClr val="FF0000"/>
                </a:solidFill>
              </a:rPr>
              <a:t>a better overall distribution </a:t>
            </a:r>
            <a:r>
              <a:rPr lang="en-US" dirty="0" smtClean="0"/>
              <a:t>of pleasure to pain. </a:t>
            </a:r>
            <a:endParaRPr lang="en-US" b="1" dirty="0"/>
          </a:p>
        </p:txBody>
      </p:sp>
      <p:sp>
        <p:nvSpPr>
          <p:cNvPr id="4" name="TextBox 3"/>
          <p:cNvSpPr txBox="1"/>
          <p:nvPr/>
        </p:nvSpPr>
        <p:spPr>
          <a:xfrm>
            <a:off x="889000" y="2705100"/>
            <a:ext cx="7073901" cy="923330"/>
          </a:xfrm>
          <a:prstGeom prst="rect">
            <a:avLst/>
          </a:prstGeom>
          <a:noFill/>
        </p:spPr>
        <p:txBody>
          <a:bodyPr wrap="square" rtlCol="0">
            <a:spAutoFit/>
          </a:bodyPr>
          <a:lstStyle/>
          <a:p>
            <a:r>
              <a:rPr lang="en-US" dirty="0" smtClean="0"/>
              <a:t>This assumes that pleasure (or happiness) and pain (or unhappiness) can be measured in principled and weighed against one another. </a:t>
            </a:r>
            <a:endParaRPr lang="en-US" dirty="0"/>
          </a:p>
        </p:txBody>
      </p:sp>
    </p:spTree>
    <p:extLst>
      <p:ext uri="{BB962C8B-B14F-4D97-AF65-F5344CB8AC3E}">
        <p14:creationId xmlns:p14="http://schemas.microsoft.com/office/powerpoint/2010/main" val="2259701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6600" y="609600"/>
            <a:ext cx="4219049" cy="369332"/>
          </a:xfrm>
          <a:prstGeom prst="rect">
            <a:avLst/>
          </a:prstGeom>
          <a:noFill/>
        </p:spPr>
        <p:txBody>
          <a:bodyPr wrap="none" rtlCol="0">
            <a:spAutoFit/>
          </a:bodyPr>
          <a:lstStyle/>
          <a:p>
            <a:r>
              <a:rPr lang="en-US" dirty="0" smtClean="0"/>
              <a:t>This view is sometimes called </a:t>
            </a:r>
            <a:r>
              <a:rPr lang="en-US" i="1" dirty="0" smtClean="0"/>
              <a:t>hedonism</a:t>
            </a:r>
            <a:r>
              <a:rPr lang="en-US" dirty="0" smtClean="0"/>
              <a:t>:</a:t>
            </a:r>
          </a:p>
        </p:txBody>
      </p:sp>
      <p:sp>
        <p:nvSpPr>
          <p:cNvPr id="3" name="TextBox 2"/>
          <p:cNvSpPr txBox="1"/>
          <p:nvPr/>
        </p:nvSpPr>
        <p:spPr>
          <a:xfrm>
            <a:off x="1092201" y="1206500"/>
            <a:ext cx="6870700"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t>
            </a:r>
            <a:r>
              <a:rPr lang="en-US" sz="2400" b="1" dirty="0" smtClean="0">
                <a:solidFill>
                  <a:srgbClr val="FF0000"/>
                </a:solidFill>
              </a:rPr>
              <a:t>a better overall distribution </a:t>
            </a:r>
            <a:r>
              <a:rPr lang="en-US" dirty="0" smtClean="0"/>
              <a:t>of pleasure to pain. </a:t>
            </a:r>
            <a:endParaRPr lang="en-US" b="1" dirty="0"/>
          </a:p>
        </p:txBody>
      </p:sp>
      <p:sp>
        <p:nvSpPr>
          <p:cNvPr id="4" name="TextBox 3"/>
          <p:cNvSpPr txBox="1"/>
          <p:nvPr/>
        </p:nvSpPr>
        <p:spPr>
          <a:xfrm>
            <a:off x="889000" y="2705100"/>
            <a:ext cx="7073901" cy="1754327"/>
          </a:xfrm>
          <a:prstGeom prst="rect">
            <a:avLst/>
          </a:prstGeom>
          <a:noFill/>
        </p:spPr>
        <p:txBody>
          <a:bodyPr wrap="square" rtlCol="0">
            <a:spAutoFit/>
          </a:bodyPr>
          <a:lstStyle/>
          <a:p>
            <a:r>
              <a:rPr lang="en-US" dirty="0" smtClean="0"/>
              <a:t>This assumes that pleasure (or happiness) and pain (or unhappiness) can be measured in principled and weighed against one another. </a:t>
            </a:r>
          </a:p>
          <a:p>
            <a:endParaRPr lang="en-US" dirty="0"/>
          </a:p>
          <a:p>
            <a:r>
              <a:rPr lang="en-US" dirty="0" smtClean="0"/>
              <a:t>On this view, the better states of the world are the ones that, generally, involve more pleasure and less pain.  </a:t>
            </a:r>
            <a:endParaRPr lang="en-US" dirty="0"/>
          </a:p>
        </p:txBody>
      </p:sp>
    </p:spTree>
    <p:extLst>
      <p:ext uri="{BB962C8B-B14F-4D97-AF65-F5344CB8AC3E}">
        <p14:creationId xmlns:p14="http://schemas.microsoft.com/office/powerpoint/2010/main" val="973815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6600" y="609600"/>
            <a:ext cx="4219049" cy="369332"/>
          </a:xfrm>
          <a:prstGeom prst="rect">
            <a:avLst/>
          </a:prstGeom>
          <a:noFill/>
        </p:spPr>
        <p:txBody>
          <a:bodyPr wrap="none" rtlCol="0">
            <a:spAutoFit/>
          </a:bodyPr>
          <a:lstStyle/>
          <a:p>
            <a:r>
              <a:rPr lang="en-US" dirty="0" smtClean="0"/>
              <a:t>This view is sometimes called </a:t>
            </a:r>
            <a:r>
              <a:rPr lang="en-US" i="1" dirty="0" smtClean="0"/>
              <a:t>hedonism</a:t>
            </a:r>
            <a:r>
              <a:rPr lang="en-US" dirty="0" smtClean="0"/>
              <a:t>:</a:t>
            </a:r>
          </a:p>
        </p:txBody>
      </p:sp>
      <p:sp>
        <p:nvSpPr>
          <p:cNvPr id="3" name="TextBox 2"/>
          <p:cNvSpPr txBox="1"/>
          <p:nvPr/>
        </p:nvSpPr>
        <p:spPr>
          <a:xfrm>
            <a:off x="1092201" y="1206500"/>
            <a:ext cx="6870700"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t>
            </a:r>
            <a:r>
              <a:rPr lang="en-US" sz="2400" b="1" dirty="0" smtClean="0">
                <a:solidFill>
                  <a:srgbClr val="FF0000"/>
                </a:solidFill>
              </a:rPr>
              <a:t>a better overall distribution </a:t>
            </a:r>
            <a:r>
              <a:rPr lang="en-US" dirty="0" smtClean="0"/>
              <a:t>of pleasure to pain. </a:t>
            </a:r>
            <a:endParaRPr lang="en-US" b="1" dirty="0"/>
          </a:p>
        </p:txBody>
      </p:sp>
      <p:sp>
        <p:nvSpPr>
          <p:cNvPr id="4" name="TextBox 3"/>
          <p:cNvSpPr txBox="1"/>
          <p:nvPr/>
        </p:nvSpPr>
        <p:spPr>
          <a:xfrm>
            <a:off x="889000" y="2705100"/>
            <a:ext cx="7073901" cy="2862323"/>
          </a:xfrm>
          <a:prstGeom prst="rect">
            <a:avLst/>
          </a:prstGeom>
          <a:noFill/>
        </p:spPr>
        <p:txBody>
          <a:bodyPr wrap="square" rtlCol="0">
            <a:spAutoFit/>
          </a:bodyPr>
          <a:lstStyle/>
          <a:p>
            <a:r>
              <a:rPr lang="en-US" dirty="0" smtClean="0"/>
              <a:t>This assumes that pleasure (or happiness) and pain (or unhappiness) can be measured in principled and weighed against one another. </a:t>
            </a:r>
          </a:p>
          <a:p>
            <a:endParaRPr lang="en-US" dirty="0"/>
          </a:p>
          <a:p>
            <a:r>
              <a:rPr lang="en-US" dirty="0" smtClean="0"/>
              <a:t>On this view, the better states of the world are the ones that, generally, involve more pleasure and less pain.  </a:t>
            </a:r>
          </a:p>
          <a:p>
            <a:r>
              <a:rPr lang="en-US" dirty="0"/>
              <a:t/>
            </a:r>
            <a:br>
              <a:rPr lang="en-US" dirty="0"/>
            </a:br>
            <a:r>
              <a:rPr lang="en-US" dirty="0" smtClean="0"/>
              <a:t>The </a:t>
            </a:r>
            <a:r>
              <a:rPr lang="en-US" i="1" dirty="0" smtClean="0"/>
              <a:t>best</a:t>
            </a:r>
            <a:r>
              <a:rPr lang="en-US" dirty="0" smtClean="0"/>
              <a:t> state of the world on this view, therefore, would be the one that maximizes as much pleasure and minimizes as much pain as possible. </a:t>
            </a:r>
            <a:endParaRPr lang="en-US" dirty="0"/>
          </a:p>
        </p:txBody>
      </p:sp>
    </p:spTree>
    <p:extLst>
      <p:ext uri="{BB962C8B-B14F-4D97-AF65-F5344CB8AC3E}">
        <p14:creationId xmlns:p14="http://schemas.microsoft.com/office/powerpoint/2010/main" val="785132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 better overall distribution of pleasure to pain. </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Tree>
    <p:extLst>
      <p:ext uri="{BB962C8B-B14F-4D97-AF65-F5344CB8AC3E}">
        <p14:creationId xmlns:p14="http://schemas.microsoft.com/office/powerpoint/2010/main" val="1676588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 better overall distribution of pleasure to pain. </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7" name="Donut 6"/>
          <p:cNvSpPr/>
          <p:nvPr/>
        </p:nvSpPr>
        <p:spPr>
          <a:xfrm>
            <a:off x="1206501" y="1282700"/>
            <a:ext cx="2755900" cy="547926"/>
          </a:xfrm>
          <a:prstGeom prst="donu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endCxn id="7" idx="4"/>
          </p:cNvCxnSpPr>
          <p:nvPr/>
        </p:nvCxnSpPr>
        <p:spPr>
          <a:xfrm flipV="1">
            <a:off x="1905000" y="1830626"/>
            <a:ext cx="679451" cy="11919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1785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 better overall distribution of pleasure to pain. </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7" name="Donut 6"/>
          <p:cNvSpPr/>
          <p:nvPr/>
        </p:nvSpPr>
        <p:spPr>
          <a:xfrm>
            <a:off x="1206501" y="1282700"/>
            <a:ext cx="2755900" cy="547926"/>
          </a:xfrm>
          <a:prstGeom prst="donu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endCxn id="7" idx="4"/>
          </p:cNvCxnSpPr>
          <p:nvPr/>
        </p:nvCxnSpPr>
        <p:spPr>
          <a:xfrm flipV="1">
            <a:off x="1905000" y="1830626"/>
            <a:ext cx="679451" cy="11919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97937" y="1830626"/>
            <a:ext cx="1682597" cy="369332"/>
          </a:xfrm>
          <a:prstGeom prst="rect">
            <a:avLst/>
          </a:prstGeom>
          <a:noFill/>
        </p:spPr>
        <p:txBody>
          <a:bodyPr wrap="none" rtlCol="0">
            <a:spAutoFit/>
          </a:bodyPr>
          <a:lstStyle/>
          <a:p>
            <a:r>
              <a:rPr lang="en-US" dirty="0" smtClean="0"/>
              <a:t>(action theory)</a:t>
            </a:r>
            <a:endParaRPr lang="en-US" dirty="0"/>
          </a:p>
        </p:txBody>
      </p:sp>
      <p:sp>
        <p:nvSpPr>
          <p:cNvPr id="9" name="TextBox 8"/>
          <p:cNvSpPr txBox="1"/>
          <p:nvPr/>
        </p:nvSpPr>
        <p:spPr>
          <a:xfrm>
            <a:off x="5962070" y="3875326"/>
            <a:ext cx="1618464" cy="369332"/>
          </a:xfrm>
          <a:prstGeom prst="rect">
            <a:avLst/>
          </a:prstGeom>
          <a:noFill/>
        </p:spPr>
        <p:txBody>
          <a:bodyPr wrap="none" rtlCol="0">
            <a:spAutoFit/>
          </a:bodyPr>
          <a:lstStyle/>
          <a:p>
            <a:r>
              <a:rPr lang="en-US" dirty="0" smtClean="0"/>
              <a:t>(value theory)</a:t>
            </a:r>
            <a:endParaRPr lang="en-US" dirty="0"/>
          </a:p>
        </p:txBody>
      </p:sp>
      <p:sp>
        <p:nvSpPr>
          <p:cNvPr id="10" name="TextBox 9"/>
          <p:cNvSpPr txBox="1"/>
          <p:nvPr/>
        </p:nvSpPr>
        <p:spPr>
          <a:xfrm>
            <a:off x="5962070" y="5968207"/>
            <a:ext cx="1682597" cy="369332"/>
          </a:xfrm>
          <a:prstGeom prst="rect">
            <a:avLst/>
          </a:prstGeom>
          <a:noFill/>
        </p:spPr>
        <p:txBody>
          <a:bodyPr wrap="none" rtlCol="0">
            <a:spAutoFit/>
          </a:bodyPr>
          <a:lstStyle/>
          <a:p>
            <a:r>
              <a:rPr lang="en-US" dirty="0" smtClean="0"/>
              <a:t>(action theory)</a:t>
            </a:r>
            <a:endParaRPr lang="en-US" dirty="0"/>
          </a:p>
        </p:txBody>
      </p:sp>
    </p:spTree>
    <p:extLst>
      <p:ext uri="{BB962C8B-B14F-4D97-AF65-F5344CB8AC3E}">
        <p14:creationId xmlns:p14="http://schemas.microsoft.com/office/powerpoint/2010/main" val="38792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0300" y="3585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3" name="TextBox 2"/>
          <p:cNvSpPr txBox="1"/>
          <p:nvPr/>
        </p:nvSpPr>
        <p:spPr>
          <a:xfrm>
            <a:off x="1003301" y="1955800"/>
            <a:ext cx="6714200" cy="1754327"/>
          </a:xfrm>
          <a:prstGeom prst="rect">
            <a:avLst/>
          </a:prstGeom>
          <a:noFill/>
        </p:spPr>
        <p:txBody>
          <a:bodyPr wrap="square" rtlCol="0">
            <a:spAutoFit/>
          </a:bodyPr>
          <a:lstStyle/>
          <a:p>
            <a:r>
              <a:rPr lang="en-US" dirty="0" smtClean="0"/>
              <a:t>Utilitarianism is a very clear and plausible-sounding view about ethics. This is the view which is often summed up with the slogan that one ought always to act to cause the greatest happiness for the greatest number. It is a paradigmatically unselfish theory: no one’s pleasure or pain is more important than anyone else’s from the viewpoint of utilitarianism.  </a:t>
            </a:r>
            <a:endParaRPr lang="en-US" dirty="0"/>
          </a:p>
        </p:txBody>
      </p:sp>
    </p:spTree>
    <p:extLst>
      <p:ext uri="{BB962C8B-B14F-4D97-AF65-F5344CB8AC3E}">
        <p14:creationId xmlns:p14="http://schemas.microsoft.com/office/powerpoint/2010/main" val="802220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646331"/>
          </a:xfrm>
          <a:prstGeom prst="rect">
            <a:avLst/>
          </a:prstGeom>
          <a:noFill/>
        </p:spPr>
        <p:txBody>
          <a:bodyPr wrap="square" rtlCol="0">
            <a:spAutoFit/>
          </a:bodyPr>
          <a:lstStyle/>
          <a:p>
            <a:r>
              <a:rPr lang="en-US" dirty="0" smtClean="0"/>
              <a:t>Suppose that, under some circumstances, some actions are right, and some actions are wrong. </a:t>
            </a:r>
            <a:endParaRPr lang="en-US" dirty="0"/>
          </a:p>
        </p:txBody>
      </p:sp>
    </p:spTree>
    <p:extLst>
      <p:ext uri="{BB962C8B-B14F-4D97-AF65-F5344CB8AC3E}">
        <p14:creationId xmlns:p14="http://schemas.microsoft.com/office/powerpoint/2010/main" val="30511166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0300" y="3585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3" name="TextBox 2"/>
          <p:cNvSpPr txBox="1"/>
          <p:nvPr/>
        </p:nvSpPr>
        <p:spPr>
          <a:xfrm>
            <a:off x="1003301" y="1955800"/>
            <a:ext cx="6714200" cy="1754327"/>
          </a:xfrm>
          <a:prstGeom prst="rect">
            <a:avLst/>
          </a:prstGeom>
          <a:noFill/>
        </p:spPr>
        <p:txBody>
          <a:bodyPr wrap="square" rtlCol="0">
            <a:spAutoFit/>
          </a:bodyPr>
          <a:lstStyle/>
          <a:p>
            <a:r>
              <a:rPr lang="en-US" dirty="0" smtClean="0"/>
              <a:t>Utilitarianism is a very clear and plausible-sounding view about ethics. This is the view which is often summed up with the slogan that one ought always to act to cause the greatest happiness for the greatest number. It is a paradigmatically unselfish theory: no one’s pleasure or pain is more important than anyone else’s from the viewpoint of utilitarianism.  </a:t>
            </a:r>
            <a:endParaRPr lang="en-US" dirty="0"/>
          </a:p>
        </p:txBody>
      </p:sp>
      <p:sp>
        <p:nvSpPr>
          <p:cNvPr id="4" name="TextBox 3"/>
          <p:cNvSpPr txBox="1"/>
          <p:nvPr/>
        </p:nvSpPr>
        <p:spPr>
          <a:xfrm>
            <a:off x="910300" y="4285734"/>
            <a:ext cx="7450800" cy="369332"/>
          </a:xfrm>
          <a:prstGeom prst="rect">
            <a:avLst/>
          </a:prstGeom>
          <a:noFill/>
        </p:spPr>
        <p:txBody>
          <a:bodyPr wrap="square" rtlCol="0">
            <a:spAutoFit/>
          </a:bodyPr>
          <a:lstStyle/>
          <a:p>
            <a:r>
              <a:rPr lang="en-US" dirty="0" smtClean="0"/>
              <a:t>Let’s talk about a notable problem for utilitarianism. </a:t>
            </a:r>
            <a:endParaRPr lang="en-US" dirty="0"/>
          </a:p>
        </p:txBody>
      </p:sp>
    </p:spTree>
    <p:extLst>
      <p:ext uri="{BB962C8B-B14F-4D97-AF65-F5344CB8AC3E}">
        <p14:creationId xmlns:p14="http://schemas.microsoft.com/office/powerpoint/2010/main" val="260980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0300" y="3585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3" name="TextBox 2"/>
          <p:cNvSpPr txBox="1"/>
          <p:nvPr/>
        </p:nvSpPr>
        <p:spPr>
          <a:xfrm>
            <a:off x="520700" y="1473200"/>
            <a:ext cx="8445499" cy="646331"/>
          </a:xfrm>
          <a:prstGeom prst="rect">
            <a:avLst/>
          </a:prstGeom>
          <a:noFill/>
        </p:spPr>
        <p:txBody>
          <a:bodyPr wrap="square" rtlCol="0">
            <a:spAutoFit/>
          </a:bodyPr>
          <a:lstStyle/>
          <a:p>
            <a:r>
              <a:rPr lang="en-US" dirty="0" smtClean="0"/>
              <a:t>A problem for utilitarianism comes from Robert </a:t>
            </a:r>
            <a:r>
              <a:rPr lang="en-US" dirty="0" err="1" smtClean="0"/>
              <a:t>Nozick’s</a:t>
            </a:r>
            <a:r>
              <a:rPr lang="en-US" dirty="0" smtClean="0"/>
              <a:t> example of </a:t>
            </a:r>
            <a:r>
              <a:rPr lang="en-US" i="1" dirty="0" smtClean="0"/>
              <a:t>the experience machine</a:t>
            </a:r>
            <a:r>
              <a:rPr lang="en-US" dirty="0" smtClean="0"/>
              <a:t>--</a:t>
            </a:r>
            <a:endParaRPr lang="en-US" dirty="0"/>
          </a:p>
        </p:txBody>
      </p:sp>
      <p:pic>
        <p:nvPicPr>
          <p:cNvPr id="5" name="Picture 4" descr="220px-Robert_nozic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493" y="2988056"/>
            <a:ext cx="1347614" cy="2003044"/>
          </a:xfrm>
          <a:prstGeom prst="rect">
            <a:avLst/>
          </a:prstGeom>
        </p:spPr>
      </p:pic>
      <p:sp>
        <p:nvSpPr>
          <p:cNvPr id="6" name="TextBox 5"/>
          <p:cNvSpPr txBox="1"/>
          <p:nvPr/>
        </p:nvSpPr>
        <p:spPr>
          <a:xfrm>
            <a:off x="254104" y="5080000"/>
            <a:ext cx="1338603" cy="369332"/>
          </a:xfrm>
          <a:prstGeom prst="rect">
            <a:avLst/>
          </a:prstGeom>
          <a:noFill/>
        </p:spPr>
        <p:txBody>
          <a:bodyPr wrap="none" rtlCol="0">
            <a:spAutoFit/>
          </a:bodyPr>
          <a:lstStyle/>
          <a:p>
            <a:r>
              <a:rPr lang="en-US" dirty="0" smtClean="0"/>
              <a:t>(1938-2002)</a:t>
            </a:r>
            <a:endParaRPr lang="en-US" dirty="0"/>
          </a:p>
        </p:txBody>
      </p:sp>
      <p:sp>
        <p:nvSpPr>
          <p:cNvPr id="7" name="TextBox 6"/>
          <p:cNvSpPr txBox="1"/>
          <p:nvPr/>
        </p:nvSpPr>
        <p:spPr>
          <a:xfrm>
            <a:off x="1735799" y="2183031"/>
            <a:ext cx="7230399" cy="470898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500" dirty="0" smtClean="0"/>
              <a:t>Suppose there were an experience machine that would give you any experience you desired. </a:t>
            </a:r>
            <a:r>
              <a:rPr lang="en-US" sz="1500" dirty="0" err="1" smtClean="0"/>
              <a:t>Superduper</a:t>
            </a:r>
            <a:r>
              <a:rPr lang="en-US" sz="1500" dirty="0" smtClean="0"/>
              <a:t> neuropsychologists could stimulate your brain so that you would think and feel you were writing a great novel, or making a friend, or reading an interesting book[, or falling in love, or achieving great fame and success]. All the time you would be floating in a tank, with electrodes attached to your brain. Should you plug into this machine for life, preprogramming your life’s experiences? If you are worried about missing out on desirable experiences, we can suppose that business enterprises have researched thoroughly the lives of many others. You can pick and choose from their large library or smorgasbord of such experiences, selecting your life’s experiences for, say, the next two years. After two years have passed, you will have ten minutes or ten hours out of the tank, to select the experiences of your </a:t>
            </a:r>
            <a:r>
              <a:rPr lang="en-US" sz="1500" i="1" dirty="0" smtClean="0"/>
              <a:t>next </a:t>
            </a:r>
            <a:r>
              <a:rPr lang="en-US" sz="1500" dirty="0" smtClean="0"/>
              <a:t>two years. Of course, while in the tank you won’t know that you’re there; you’ll think it’s all actually happening. Others can also plug in to have the experiences they want, so there’s no need to stay unplugged to serve them. (Ignore problems such as who will service the machines if everyone plugs in.) Would you plug in? </a:t>
            </a:r>
            <a:r>
              <a:rPr lang="en-US" sz="1500" i="1" dirty="0" smtClean="0"/>
              <a:t>What else can matter to us, other than how our lives feel from the inside? </a:t>
            </a:r>
            <a:r>
              <a:rPr lang="en-US" sz="1500" dirty="0" smtClean="0"/>
              <a:t>Nor should you refrain because of the few moments of distress between the moment you’ve decided and the moment you’re plugged in. What’s a few moments of distress compared to a lifetime of bliss (if that’s what you choose), and why feel any distress at all if your decision </a:t>
            </a:r>
            <a:r>
              <a:rPr lang="en-US" sz="1500" i="1" dirty="0" smtClean="0"/>
              <a:t>is </a:t>
            </a:r>
            <a:r>
              <a:rPr lang="en-US" sz="1500" dirty="0" smtClean="0"/>
              <a:t>the best one?</a:t>
            </a:r>
            <a:endParaRPr lang="en-US" sz="1500" dirty="0"/>
          </a:p>
        </p:txBody>
      </p:sp>
    </p:spTree>
    <p:extLst>
      <p:ext uri="{BB962C8B-B14F-4D97-AF65-F5344CB8AC3E}">
        <p14:creationId xmlns:p14="http://schemas.microsoft.com/office/powerpoint/2010/main" val="4195165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9400" y="342900"/>
            <a:ext cx="8712199" cy="923330"/>
          </a:xfrm>
          <a:prstGeom prst="rect">
            <a:avLst/>
          </a:prstGeom>
          <a:noFill/>
        </p:spPr>
        <p:txBody>
          <a:bodyPr wrap="square" rtlCol="0">
            <a:spAutoFit/>
          </a:bodyPr>
          <a:lstStyle/>
          <a:p>
            <a:r>
              <a:rPr lang="en-US" dirty="0" smtClean="0"/>
              <a:t>What must the utilitarian say about the relative goodness of the state of affairs in which everyone (or almost everyone) plugs in and the state of affairs in which no one does? </a:t>
            </a:r>
            <a:endParaRPr lang="en-US" dirty="0"/>
          </a:p>
        </p:txBody>
      </p:sp>
    </p:spTree>
    <p:extLst>
      <p:ext uri="{BB962C8B-B14F-4D97-AF65-F5344CB8AC3E}">
        <p14:creationId xmlns:p14="http://schemas.microsoft.com/office/powerpoint/2010/main" val="2392924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7600" y="2057400"/>
            <a:ext cx="184666" cy="369332"/>
          </a:xfrm>
          <a:prstGeom prst="rect">
            <a:avLst/>
          </a:prstGeom>
          <a:noFill/>
        </p:spPr>
        <p:txBody>
          <a:bodyPr wrap="none" rtlCol="0">
            <a:spAutoFit/>
          </a:bodyPr>
          <a:lstStyle/>
          <a:p>
            <a:endParaRPr lang="en-US" dirty="0"/>
          </a:p>
        </p:txBody>
      </p:sp>
      <p:sp>
        <p:nvSpPr>
          <p:cNvPr id="3" name="TextBox 2"/>
          <p:cNvSpPr txBox="1"/>
          <p:nvPr/>
        </p:nvSpPr>
        <p:spPr>
          <a:xfrm>
            <a:off x="279400" y="342900"/>
            <a:ext cx="8712199" cy="1754327"/>
          </a:xfrm>
          <a:prstGeom prst="rect">
            <a:avLst/>
          </a:prstGeom>
          <a:noFill/>
        </p:spPr>
        <p:txBody>
          <a:bodyPr wrap="square" rtlCol="0">
            <a:spAutoFit/>
          </a:bodyPr>
          <a:lstStyle/>
          <a:p>
            <a:r>
              <a:rPr lang="en-US" dirty="0" smtClean="0"/>
              <a:t>What must the utilitarian say about the relative goodness of the state of affairs in which everyone (or almost everyone) plugs in and the state of affairs in which no one does? </a:t>
            </a:r>
          </a:p>
          <a:p>
            <a:endParaRPr lang="en-US" dirty="0"/>
          </a:p>
          <a:p>
            <a:r>
              <a:rPr lang="en-US" dirty="0" smtClean="0"/>
              <a:t>Suppose </a:t>
            </a:r>
            <a:r>
              <a:rPr lang="en-US" i="1" dirty="0" smtClean="0"/>
              <a:t>you </a:t>
            </a:r>
            <a:r>
              <a:rPr lang="en-US" dirty="0" smtClean="0"/>
              <a:t>face the decision whether to get into the experience machine. What would a utilitarian say about what you ought to do?</a:t>
            </a:r>
          </a:p>
        </p:txBody>
      </p:sp>
    </p:spTree>
    <p:extLst>
      <p:ext uri="{BB962C8B-B14F-4D97-AF65-F5344CB8AC3E}">
        <p14:creationId xmlns:p14="http://schemas.microsoft.com/office/powerpoint/2010/main" val="3338967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7600" y="2057400"/>
            <a:ext cx="184666" cy="369332"/>
          </a:xfrm>
          <a:prstGeom prst="rect">
            <a:avLst/>
          </a:prstGeom>
          <a:noFill/>
        </p:spPr>
        <p:txBody>
          <a:bodyPr wrap="none" rtlCol="0">
            <a:spAutoFit/>
          </a:bodyPr>
          <a:lstStyle/>
          <a:p>
            <a:endParaRPr lang="en-US" dirty="0"/>
          </a:p>
        </p:txBody>
      </p:sp>
      <p:sp>
        <p:nvSpPr>
          <p:cNvPr id="3" name="TextBox 2"/>
          <p:cNvSpPr txBox="1"/>
          <p:nvPr/>
        </p:nvSpPr>
        <p:spPr>
          <a:xfrm>
            <a:off x="279400" y="342900"/>
            <a:ext cx="8712199" cy="2862323"/>
          </a:xfrm>
          <a:prstGeom prst="rect">
            <a:avLst/>
          </a:prstGeom>
          <a:noFill/>
        </p:spPr>
        <p:txBody>
          <a:bodyPr wrap="square" rtlCol="0">
            <a:spAutoFit/>
          </a:bodyPr>
          <a:lstStyle/>
          <a:p>
            <a:r>
              <a:rPr lang="en-US" dirty="0" smtClean="0"/>
              <a:t>What must the utilitarian say about the relative goodness of the state of affairs in which everyone (or almost everyone) plugs in and the state of affairs in which no one does? </a:t>
            </a:r>
          </a:p>
          <a:p>
            <a:endParaRPr lang="en-US" dirty="0"/>
          </a:p>
          <a:p>
            <a:r>
              <a:rPr lang="en-US" dirty="0" smtClean="0"/>
              <a:t>Suppose </a:t>
            </a:r>
            <a:r>
              <a:rPr lang="en-US" i="1" dirty="0" smtClean="0"/>
              <a:t>you </a:t>
            </a:r>
            <a:r>
              <a:rPr lang="en-US" dirty="0" smtClean="0"/>
              <a:t>face the decision whether to get into the experience machine. What would a utilitarian say about what you ought to do?</a:t>
            </a:r>
          </a:p>
          <a:p>
            <a:endParaRPr lang="en-US" dirty="0"/>
          </a:p>
          <a:p>
            <a:r>
              <a:rPr lang="en-US" dirty="0" smtClean="0"/>
              <a:t>Suppose now that you face the decision of whether you should put </a:t>
            </a:r>
            <a:r>
              <a:rPr lang="en-US" i="1" dirty="0" smtClean="0"/>
              <a:t>everyone </a:t>
            </a:r>
            <a:r>
              <a:rPr lang="en-US" dirty="0" smtClean="0"/>
              <a:t>into the experience machine. (The machines are maintained by extremely reliable robots.) What would a utilitarian say about what you ought to do?</a:t>
            </a:r>
          </a:p>
        </p:txBody>
      </p:sp>
    </p:spTree>
    <p:extLst>
      <p:ext uri="{BB962C8B-B14F-4D97-AF65-F5344CB8AC3E}">
        <p14:creationId xmlns:p14="http://schemas.microsoft.com/office/powerpoint/2010/main" val="3576135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7600" y="2057400"/>
            <a:ext cx="184666" cy="369332"/>
          </a:xfrm>
          <a:prstGeom prst="rect">
            <a:avLst/>
          </a:prstGeom>
          <a:noFill/>
        </p:spPr>
        <p:txBody>
          <a:bodyPr wrap="none" rtlCol="0">
            <a:spAutoFit/>
          </a:bodyPr>
          <a:lstStyle/>
          <a:p>
            <a:endParaRPr lang="en-US" dirty="0"/>
          </a:p>
        </p:txBody>
      </p:sp>
      <p:sp>
        <p:nvSpPr>
          <p:cNvPr id="3" name="TextBox 2"/>
          <p:cNvSpPr txBox="1"/>
          <p:nvPr/>
        </p:nvSpPr>
        <p:spPr>
          <a:xfrm>
            <a:off x="279400" y="342900"/>
            <a:ext cx="8712199" cy="3416320"/>
          </a:xfrm>
          <a:prstGeom prst="rect">
            <a:avLst/>
          </a:prstGeom>
          <a:noFill/>
        </p:spPr>
        <p:txBody>
          <a:bodyPr wrap="square" rtlCol="0">
            <a:spAutoFit/>
          </a:bodyPr>
          <a:lstStyle/>
          <a:p>
            <a:r>
              <a:rPr lang="en-US" dirty="0" smtClean="0"/>
              <a:t>What must the utilitarian say about the relative goodness of the state of affairs in which everyone (or almost everyone) plugs in and the state of affairs in which no one does? </a:t>
            </a:r>
          </a:p>
          <a:p>
            <a:endParaRPr lang="en-US" dirty="0"/>
          </a:p>
          <a:p>
            <a:r>
              <a:rPr lang="en-US" dirty="0" smtClean="0"/>
              <a:t>Suppose </a:t>
            </a:r>
            <a:r>
              <a:rPr lang="en-US" i="1" dirty="0" smtClean="0"/>
              <a:t>you </a:t>
            </a:r>
            <a:r>
              <a:rPr lang="en-US" dirty="0" smtClean="0"/>
              <a:t>face the decision whether to get into the experience machine. What would a utilitarian say about what you ought to do?</a:t>
            </a:r>
          </a:p>
          <a:p>
            <a:endParaRPr lang="en-US" dirty="0"/>
          </a:p>
          <a:p>
            <a:r>
              <a:rPr lang="en-US" dirty="0" smtClean="0"/>
              <a:t>Suppose now that you face the decision of whether you should put </a:t>
            </a:r>
            <a:r>
              <a:rPr lang="en-US" i="1" dirty="0" smtClean="0"/>
              <a:t>everyone </a:t>
            </a:r>
            <a:r>
              <a:rPr lang="en-US" dirty="0" smtClean="0"/>
              <a:t>into the experience machine. (The machines are maintained by extremely reliable robots.) What would a utilitarian say about what you ought to do?</a:t>
            </a:r>
          </a:p>
          <a:p>
            <a:endParaRPr lang="en-US" dirty="0"/>
          </a:p>
          <a:p>
            <a:r>
              <a:rPr lang="en-US" dirty="0" smtClean="0"/>
              <a:t>Does it matter if people ask you (or beg you) not to plug them in?</a:t>
            </a:r>
          </a:p>
        </p:txBody>
      </p:sp>
    </p:spTree>
    <p:extLst>
      <p:ext uri="{BB962C8B-B14F-4D97-AF65-F5344CB8AC3E}">
        <p14:creationId xmlns:p14="http://schemas.microsoft.com/office/powerpoint/2010/main" val="725966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7600" y="2057400"/>
            <a:ext cx="184666" cy="369332"/>
          </a:xfrm>
          <a:prstGeom prst="rect">
            <a:avLst/>
          </a:prstGeom>
          <a:noFill/>
        </p:spPr>
        <p:txBody>
          <a:bodyPr wrap="none" rtlCol="0">
            <a:spAutoFit/>
          </a:bodyPr>
          <a:lstStyle/>
          <a:p>
            <a:endParaRPr lang="en-US" dirty="0"/>
          </a:p>
        </p:txBody>
      </p:sp>
      <p:sp>
        <p:nvSpPr>
          <p:cNvPr id="3" name="TextBox 2"/>
          <p:cNvSpPr txBox="1"/>
          <p:nvPr/>
        </p:nvSpPr>
        <p:spPr>
          <a:xfrm>
            <a:off x="279400" y="342900"/>
            <a:ext cx="8712199" cy="4247317"/>
          </a:xfrm>
          <a:prstGeom prst="rect">
            <a:avLst/>
          </a:prstGeom>
          <a:noFill/>
        </p:spPr>
        <p:txBody>
          <a:bodyPr wrap="square" rtlCol="0">
            <a:spAutoFit/>
          </a:bodyPr>
          <a:lstStyle/>
          <a:p>
            <a:r>
              <a:rPr lang="en-US" dirty="0" smtClean="0"/>
              <a:t>What must the utilitarian say about the relative goodness of the state of affairs in which everyone (or almost everyone) plugs in and the state of affairs in which no one does? </a:t>
            </a:r>
          </a:p>
          <a:p>
            <a:endParaRPr lang="en-US" dirty="0"/>
          </a:p>
          <a:p>
            <a:r>
              <a:rPr lang="en-US" dirty="0" smtClean="0"/>
              <a:t>Suppose </a:t>
            </a:r>
            <a:r>
              <a:rPr lang="en-US" i="1" dirty="0" smtClean="0"/>
              <a:t>you </a:t>
            </a:r>
            <a:r>
              <a:rPr lang="en-US" dirty="0" smtClean="0"/>
              <a:t>face the decision whether to get into the experience machine. What would a utilitarian say about what you ought to do?</a:t>
            </a:r>
          </a:p>
          <a:p>
            <a:endParaRPr lang="en-US" dirty="0"/>
          </a:p>
          <a:p>
            <a:r>
              <a:rPr lang="en-US" dirty="0" smtClean="0"/>
              <a:t>Suppose now that you face the decision of whether you should put </a:t>
            </a:r>
            <a:r>
              <a:rPr lang="en-US" i="1" dirty="0" smtClean="0"/>
              <a:t>everyone </a:t>
            </a:r>
            <a:r>
              <a:rPr lang="en-US" dirty="0" smtClean="0"/>
              <a:t>into the experience machine. (The machines are maintained by extremely reliable robots.) What would a utilitarian say about what you ought to do?</a:t>
            </a:r>
          </a:p>
          <a:p>
            <a:endParaRPr lang="en-US" dirty="0"/>
          </a:p>
          <a:p>
            <a:r>
              <a:rPr lang="en-US" dirty="0" smtClean="0"/>
              <a:t>Does it matter if people ask you (or beg you) not to plug them in?</a:t>
            </a:r>
          </a:p>
          <a:p>
            <a:endParaRPr lang="en-US" dirty="0"/>
          </a:p>
          <a:p>
            <a:r>
              <a:rPr lang="en-US" dirty="0" smtClean="0"/>
              <a:t>Is </a:t>
            </a:r>
            <a:r>
              <a:rPr lang="en-US" dirty="0" err="1" smtClean="0"/>
              <a:t>Nozick</a:t>
            </a:r>
            <a:r>
              <a:rPr lang="en-US" dirty="0" smtClean="0"/>
              <a:t> right that these consequences of utilitarianism render the view implausible?</a:t>
            </a:r>
          </a:p>
        </p:txBody>
      </p:sp>
    </p:spTree>
    <p:extLst>
      <p:ext uri="{BB962C8B-B14F-4D97-AF65-F5344CB8AC3E}">
        <p14:creationId xmlns:p14="http://schemas.microsoft.com/office/powerpoint/2010/main" val="2116464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02168"/>
            <a:ext cx="8521700" cy="1754327"/>
          </a:xfrm>
          <a:prstGeom prst="rect">
            <a:avLst/>
          </a:prstGeom>
          <a:noFill/>
        </p:spPr>
        <p:txBody>
          <a:bodyPr wrap="square" rtlCol="0">
            <a:spAutoFit/>
          </a:bodyPr>
          <a:lstStyle/>
          <a:p>
            <a:r>
              <a:rPr lang="en-US" dirty="0" smtClean="0"/>
              <a:t>It’s important to see that, even if you agree with </a:t>
            </a:r>
            <a:r>
              <a:rPr lang="en-US" dirty="0" err="1" smtClean="0"/>
              <a:t>Nozick</a:t>
            </a:r>
            <a:r>
              <a:rPr lang="en-US" dirty="0" smtClean="0"/>
              <a:t>, his example does not show that Consequentialism is false, but only that a particular version of that view is false. One might agree with </a:t>
            </a:r>
            <a:r>
              <a:rPr lang="en-US" dirty="0" err="1" smtClean="0"/>
              <a:t>Nozick</a:t>
            </a:r>
            <a:r>
              <a:rPr lang="en-US" dirty="0" smtClean="0"/>
              <a:t> about the experience machine, and still be a Consequentialist </a:t>
            </a:r>
            <a:r>
              <a:rPr lang="en-US" i="1" dirty="0" smtClean="0"/>
              <a:t>if </a:t>
            </a:r>
            <a:r>
              <a:rPr lang="en-US" dirty="0" smtClean="0"/>
              <a:t>one holds that what makes one state of affairs better than another can sometimes depend on facts other than sensations of pleasure and pain. </a:t>
            </a:r>
            <a:endParaRPr lang="en-US" dirty="0"/>
          </a:p>
        </p:txBody>
      </p:sp>
    </p:spTree>
    <p:extLst>
      <p:ext uri="{BB962C8B-B14F-4D97-AF65-F5344CB8AC3E}">
        <p14:creationId xmlns:p14="http://schemas.microsoft.com/office/powerpoint/2010/main" val="2051064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02168"/>
            <a:ext cx="8521700" cy="2862323"/>
          </a:xfrm>
          <a:prstGeom prst="rect">
            <a:avLst/>
          </a:prstGeom>
          <a:noFill/>
        </p:spPr>
        <p:txBody>
          <a:bodyPr wrap="square" rtlCol="0">
            <a:spAutoFit/>
          </a:bodyPr>
          <a:lstStyle/>
          <a:p>
            <a:r>
              <a:rPr lang="en-US" dirty="0" smtClean="0"/>
              <a:t>It’s important to see that, even if you agree with </a:t>
            </a:r>
            <a:r>
              <a:rPr lang="en-US" dirty="0" err="1" smtClean="0"/>
              <a:t>Nozick</a:t>
            </a:r>
            <a:r>
              <a:rPr lang="en-US" dirty="0" smtClean="0"/>
              <a:t>, his example does not show that Consequentialism is false, but only that a particular version of that view is false. One might agree with </a:t>
            </a:r>
            <a:r>
              <a:rPr lang="en-US" dirty="0" err="1" smtClean="0"/>
              <a:t>Nozick</a:t>
            </a:r>
            <a:r>
              <a:rPr lang="en-US" dirty="0" smtClean="0"/>
              <a:t> about the experience machine, and still be a Consequentialist </a:t>
            </a:r>
            <a:r>
              <a:rPr lang="en-US" i="1" dirty="0" smtClean="0"/>
              <a:t>if </a:t>
            </a:r>
            <a:r>
              <a:rPr lang="en-US" dirty="0" smtClean="0"/>
              <a:t>one holds that what makes one state of affairs better than another can sometimes depend on facts other than sensations of pleasure and pain. </a:t>
            </a:r>
          </a:p>
          <a:p>
            <a:endParaRPr lang="en-US" dirty="0"/>
          </a:p>
          <a:p>
            <a:r>
              <a:rPr lang="en-US" dirty="0" smtClean="0"/>
              <a:t>What might make one state of affairs better than another, if not the overall distribution of pleasure and pain? This is a difficult question, to which many different answers have been given. Some </a:t>
            </a:r>
            <a:r>
              <a:rPr lang="en-US" smtClean="0"/>
              <a:t>answers are:</a:t>
            </a:r>
            <a:endParaRPr lang="en-US" dirty="0"/>
          </a:p>
        </p:txBody>
      </p:sp>
      <p:sp>
        <p:nvSpPr>
          <p:cNvPr id="3" name="TextBox 2"/>
          <p:cNvSpPr txBox="1"/>
          <p:nvPr/>
        </p:nvSpPr>
        <p:spPr>
          <a:xfrm>
            <a:off x="558800" y="3422134"/>
            <a:ext cx="8051800" cy="646331"/>
          </a:xfrm>
          <a:prstGeom prst="rect">
            <a:avLst/>
          </a:prstGeom>
          <a:noFill/>
        </p:spPr>
        <p:txBody>
          <a:bodyPr wrap="square" rtlCol="0">
            <a:spAutoFit/>
          </a:bodyPr>
          <a:lstStyle/>
          <a:p>
            <a:pPr marL="342900" indent="-342900">
              <a:buAutoNum type="arabicPeriod"/>
            </a:pPr>
            <a:r>
              <a:rPr lang="en-US" dirty="0" smtClean="0"/>
              <a:t>The extent to which the desires of agents are satisfied (i.e. </a:t>
            </a:r>
            <a:r>
              <a:rPr lang="en-US" i="1" dirty="0" smtClean="0"/>
              <a:t>preference-satisfaction consequentialism</a:t>
            </a:r>
            <a:r>
              <a:rPr lang="en-US" dirty="0" smtClean="0"/>
              <a:t>).</a:t>
            </a:r>
          </a:p>
        </p:txBody>
      </p:sp>
    </p:spTree>
    <p:extLst>
      <p:ext uri="{BB962C8B-B14F-4D97-AF65-F5344CB8AC3E}">
        <p14:creationId xmlns:p14="http://schemas.microsoft.com/office/powerpoint/2010/main" val="2342731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02168"/>
            <a:ext cx="8521700" cy="2862323"/>
          </a:xfrm>
          <a:prstGeom prst="rect">
            <a:avLst/>
          </a:prstGeom>
          <a:noFill/>
        </p:spPr>
        <p:txBody>
          <a:bodyPr wrap="square" rtlCol="0">
            <a:spAutoFit/>
          </a:bodyPr>
          <a:lstStyle/>
          <a:p>
            <a:r>
              <a:rPr lang="en-US" dirty="0" smtClean="0"/>
              <a:t>It’s important to see that, even if you agree with </a:t>
            </a:r>
            <a:r>
              <a:rPr lang="en-US" dirty="0" err="1" smtClean="0"/>
              <a:t>Nozick</a:t>
            </a:r>
            <a:r>
              <a:rPr lang="en-US" dirty="0" smtClean="0"/>
              <a:t>, his example does not show that Consequentialism is false, but only that a particular version of that view is false. One might agree with </a:t>
            </a:r>
            <a:r>
              <a:rPr lang="en-US" dirty="0" err="1" smtClean="0"/>
              <a:t>Nozick</a:t>
            </a:r>
            <a:r>
              <a:rPr lang="en-US" dirty="0" smtClean="0"/>
              <a:t> about the experience machine, and still be a Consequentialist </a:t>
            </a:r>
            <a:r>
              <a:rPr lang="en-US" i="1" dirty="0" smtClean="0"/>
              <a:t>if </a:t>
            </a:r>
            <a:r>
              <a:rPr lang="en-US" dirty="0" smtClean="0"/>
              <a:t>one holds that what makes one state of affairs better than another can sometimes depend on facts other than sensations of pleasure and pain. </a:t>
            </a:r>
          </a:p>
          <a:p>
            <a:endParaRPr lang="en-US" dirty="0"/>
          </a:p>
          <a:p>
            <a:r>
              <a:rPr lang="en-US" dirty="0" smtClean="0"/>
              <a:t>What might make one state of affairs better than another, if not the overall distribution of pleasure and pain? This is a difficult question, to which many different answers have been given. Some </a:t>
            </a:r>
            <a:r>
              <a:rPr lang="en-US" smtClean="0"/>
              <a:t>answers are:</a:t>
            </a:r>
            <a:endParaRPr lang="en-US" dirty="0"/>
          </a:p>
        </p:txBody>
      </p:sp>
      <p:sp>
        <p:nvSpPr>
          <p:cNvPr id="3" name="TextBox 2"/>
          <p:cNvSpPr txBox="1"/>
          <p:nvPr/>
        </p:nvSpPr>
        <p:spPr>
          <a:xfrm>
            <a:off x="558800" y="3422134"/>
            <a:ext cx="8051800" cy="1477328"/>
          </a:xfrm>
          <a:prstGeom prst="rect">
            <a:avLst/>
          </a:prstGeom>
          <a:noFill/>
        </p:spPr>
        <p:txBody>
          <a:bodyPr wrap="square" rtlCol="0">
            <a:spAutoFit/>
          </a:bodyPr>
          <a:lstStyle/>
          <a:p>
            <a:pPr marL="342900" indent="-342900">
              <a:buAutoNum type="arabicPeriod"/>
            </a:pPr>
            <a:r>
              <a:rPr lang="en-US" dirty="0" smtClean="0"/>
              <a:t>The extent to which the desires of agents are satisfied (i.e. </a:t>
            </a:r>
            <a:r>
              <a:rPr lang="en-US" i="1" dirty="0" smtClean="0"/>
              <a:t>preference-satisfaction consequentialism</a:t>
            </a:r>
            <a:r>
              <a:rPr lang="en-US" dirty="0" smtClean="0"/>
              <a:t>).</a:t>
            </a:r>
          </a:p>
          <a:p>
            <a:pPr marL="342900" indent="-342900">
              <a:buAutoNum type="arabicPeriod"/>
            </a:pPr>
            <a:r>
              <a:rPr lang="en-US" dirty="0" smtClean="0"/>
              <a:t>The extent to which the states of affairs contain beauty, or love, or friendship, or something else taken to be of objective value (i.e. </a:t>
            </a:r>
            <a:r>
              <a:rPr lang="en-US" i="1" dirty="0" smtClean="0"/>
              <a:t>various-goods consequentialism</a:t>
            </a:r>
            <a:r>
              <a:rPr lang="en-US" dirty="0" smtClean="0"/>
              <a:t>)</a:t>
            </a:r>
          </a:p>
        </p:txBody>
      </p:sp>
    </p:spTree>
    <p:extLst>
      <p:ext uri="{BB962C8B-B14F-4D97-AF65-F5344CB8AC3E}">
        <p14:creationId xmlns:p14="http://schemas.microsoft.com/office/powerpoint/2010/main" val="626301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646331"/>
          </a:xfrm>
          <a:prstGeom prst="rect">
            <a:avLst/>
          </a:prstGeom>
          <a:noFill/>
        </p:spPr>
        <p:txBody>
          <a:bodyPr wrap="square" rtlCol="0">
            <a:spAutoFit/>
          </a:bodyPr>
          <a:lstStyle/>
          <a:p>
            <a:r>
              <a:rPr lang="en-US" dirty="0" smtClean="0"/>
              <a:t>Suppose that, under some circumstances, some actions are right, and some actions are wrong. </a:t>
            </a:r>
            <a:endParaRPr lang="en-US" dirty="0"/>
          </a:p>
        </p:txBody>
      </p:sp>
    </p:spTree>
    <p:extLst>
      <p:ext uri="{BB962C8B-B14F-4D97-AF65-F5344CB8AC3E}">
        <p14:creationId xmlns:p14="http://schemas.microsoft.com/office/powerpoint/2010/main" val="2902594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02168"/>
            <a:ext cx="8521700" cy="2862323"/>
          </a:xfrm>
          <a:prstGeom prst="rect">
            <a:avLst/>
          </a:prstGeom>
          <a:noFill/>
        </p:spPr>
        <p:txBody>
          <a:bodyPr wrap="square" rtlCol="0">
            <a:spAutoFit/>
          </a:bodyPr>
          <a:lstStyle/>
          <a:p>
            <a:r>
              <a:rPr lang="en-US" dirty="0" smtClean="0"/>
              <a:t>It’s important to see that, even if you agree with </a:t>
            </a:r>
            <a:r>
              <a:rPr lang="en-US" dirty="0" err="1" smtClean="0"/>
              <a:t>Nozick</a:t>
            </a:r>
            <a:r>
              <a:rPr lang="en-US" dirty="0" smtClean="0"/>
              <a:t>, his example does not show that Consequentialism is false, but only that a particular version of that view is false. One might agree with </a:t>
            </a:r>
            <a:r>
              <a:rPr lang="en-US" dirty="0" err="1" smtClean="0"/>
              <a:t>Nozick</a:t>
            </a:r>
            <a:r>
              <a:rPr lang="en-US" dirty="0" smtClean="0"/>
              <a:t> about the experience machine, and still be a Consequentialist </a:t>
            </a:r>
            <a:r>
              <a:rPr lang="en-US" i="1" dirty="0" smtClean="0"/>
              <a:t>if </a:t>
            </a:r>
            <a:r>
              <a:rPr lang="en-US" dirty="0" smtClean="0"/>
              <a:t>one holds that what makes one state of affairs better than another can sometimes depend on facts other than sensations of pleasure and pain. </a:t>
            </a:r>
          </a:p>
          <a:p>
            <a:endParaRPr lang="en-US" dirty="0"/>
          </a:p>
          <a:p>
            <a:r>
              <a:rPr lang="en-US" dirty="0" smtClean="0"/>
              <a:t>What might make one state of affairs better than another, if not the overall distribution of pleasure and pain? This is a difficult question, to which many different answers have been given. Some </a:t>
            </a:r>
            <a:r>
              <a:rPr lang="en-US" smtClean="0"/>
              <a:t>answers are:</a:t>
            </a:r>
            <a:endParaRPr lang="en-US" dirty="0"/>
          </a:p>
        </p:txBody>
      </p:sp>
      <p:sp>
        <p:nvSpPr>
          <p:cNvPr id="3" name="TextBox 2"/>
          <p:cNvSpPr txBox="1"/>
          <p:nvPr/>
        </p:nvSpPr>
        <p:spPr>
          <a:xfrm>
            <a:off x="558800" y="3422134"/>
            <a:ext cx="8051800" cy="2031325"/>
          </a:xfrm>
          <a:prstGeom prst="rect">
            <a:avLst/>
          </a:prstGeom>
          <a:noFill/>
        </p:spPr>
        <p:txBody>
          <a:bodyPr wrap="square" rtlCol="0">
            <a:spAutoFit/>
          </a:bodyPr>
          <a:lstStyle/>
          <a:p>
            <a:pPr marL="342900" indent="-342900">
              <a:buAutoNum type="arabicPeriod"/>
            </a:pPr>
            <a:r>
              <a:rPr lang="en-US" dirty="0" smtClean="0"/>
              <a:t>The extent to which the desires of agents are satisfied (i.e. </a:t>
            </a:r>
            <a:r>
              <a:rPr lang="en-US" i="1" dirty="0" smtClean="0"/>
              <a:t>preference-satisfaction consequentialism</a:t>
            </a:r>
            <a:r>
              <a:rPr lang="en-US" dirty="0" smtClean="0"/>
              <a:t>).</a:t>
            </a:r>
          </a:p>
          <a:p>
            <a:pPr marL="342900" indent="-342900">
              <a:buAutoNum type="arabicPeriod"/>
            </a:pPr>
            <a:r>
              <a:rPr lang="en-US" dirty="0" smtClean="0"/>
              <a:t>The extent to which the states of affairs contain beauty, or love, or friendship, or something else taken to be of objective value (i.e. </a:t>
            </a:r>
            <a:r>
              <a:rPr lang="en-US" i="1" dirty="0" smtClean="0"/>
              <a:t>various</a:t>
            </a:r>
            <a:r>
              <a:rPr lang="en-US" dirty="0" smtClean="0"/>
              <a:t>-</a:t>
            </a:r>
            <a:r>
              <a:rPr lang="en-US" i="1" dirty="0" smtClean="0"/>
              <a:t>goods consequentialism</a:t>
            </a:r>
            <a:r>
              <a:rPr lang="en-US" dirty="0" smtClean="0"/>
              <a:t>)</a:t>
            </a:r>
          </a:p>
          <a:p>
            <a:pPr marL="342900" indent="-342900">
              <a:buAutoNum type="arabicPeriod"/>
            </a:pPr>
            <a:r>
              <a:rPr lang="en-US" dirty="0" smtClean="0"/>
              <a:t>The extent to which the states of affairs maximize the well-being, or welfare, of agents (i.e. </a:t>
            </a:r>
            <a:r>
              <a:rPr lang="en-US" i="1" dirty="0" smtClean="0"/>
              <a:t>welfare-maximizing consequentialism</a:t>
            </a:r>
            <a:r>
              <a:rPr lang="en-US" dirty="0" smtClean="0"/>
              <a:t>) </a:t>
            </a:r>
          </a:p>
        </p:txBody>
      </p:sp>
    </p:spTree>
    <p:extLst>
      <p:ext uri="{BB962C8B-B14F-4D97-AF65-F5344CB8AC3E}">
        <p14:creationId xmlns:p14="http://schemas.microsoft.com/office/powerpoint/2010/main" val="31870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Hedonism: </a:t>
            </a:r>
            <a:r>
              <a:rPr lang="en-US" dirty="0" smtClean="0"/>
              <a:t>One state of affairs is better than another if and only if it involves a better overall distribution of pleasure to pain. </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Utilitarianism: </a:t>
            </a:r>
            <a:r>
              <a:rPr lang="en-US" dirty="0" smtClean="0"/>
              <a:t>An action is the right thing to do in certain circumstances if, of all the actions available in those circumstances, it would produce the best overall distribution of pleasure and pain. </a:t>
            </a:r>
            <a:endParaRPr lang="en-US" b="1" dirty="0"/>
          </a:p>
        </p:txBody>
      </p:sp>
      <p:sp>
        <p:nvSpPr>
          <p:cNvPr id="7" name="Donut 6"/>
          <p:cNvSpPr/>
          <p:nvPr/>
        </p:nvSpPr>
        <p:spPr>
          <a:xfrm>
            <a:off x="1206501" y="1282700"/>
            <a:ext cx="2755900" cy="547926"/>
          </a:xfrm>
          <a:prstGeom prst="donu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endCxn id="7" idx="4"/>
          </p:cNvCxnSpPr>
          <p:nvPr/>
        </p:nvCxnSpPr>
        <p:spPr>
          <a:xfrm flipV="1">
            <a:off x="1905000" y="1830626"/>
            <a:ext cx="679451" cy="11919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97937" y="1830626"/>
            <a:ext cx="1682597" cy="369332"/>
          </a:xfrm>
          <a:prstGeom prst="rect">
            <a:avLst/>
          </a:prstGeom>
          <a:noFill/>
        </p:spPr>
        <p:txBody>
          <a:bodyPr wrap="none" rtlCol="0">
            <a:spAutoFit/>
          </a:bodyPr>
          <a:lstStyle/>
          <a:p>
            <a:r>
              <a:rPr lang="en-US" dirty="0" smtClean="0"/>
              <a:t>(action theory)</a:t>
            </a:r>
            <a:endParaRPr lang="en-US" dirty="0"/>
          </a:p>
        </p:txBody>
      </p:sp>
      <p:sp>
        <p:nvSpPr>
          <p:cNvPr id="9" name="TextBox 8"/>
          <p:cNvSpPr txBox="1"/>
          <p:nvPr/>
        </p:nvSpPr>
        <p:spPr>
          <a:xfrm>
            <a:off x="5962070" y="3875326"/>
            <a:ext cx="1618464" cy="369332"/>
          </a:xfrm>
          <a:prstGeom prst="rect">
            <a:avLst/>
          </a:prstGeom>
          <a:noFill/>
        </p:spPr>
        <p:txBody>
          <a:bodyPr wrap="none" rtlCol="0">
            <a:spAutoFit/>
          </a:bodyPr>
          <a:lstStyle/>
          <a:p>
            <a:r>
              <a:rPr lang="en-US" dirty="0" smtClean="0"/>
              <a:t>(value theory)</a:t>
            </a:r>
            <a:endParaRPr lang="en-US" dirty="0"/>
          </a:p>
        </p:txBody>
      </p:sp>
      <p:sp>
        <p:nvSpPr>
          <p:cNvPr id="10" name="TextBox 9"/>
          <p:cNvSpPr txBox="1"/>
          <p:nvPr/>
        </p:nvSpPr>
        <p:spPr>
          <a:xfrm>
            <a:off x="5962070" y="5968207"/>
            <a:ext cx="1682597" cy="369332"/>
          </a:xfrm>
          <a:prstGeom prst="rect">
            <a:avLst/>
          </a:prstGeom>
          <a:noFill/>
        </p:spPr>
        <p:txBody>
          <a:bodyPr wrap="none" rtlCol="0">
            <a:spAutoFit/>
          </a:bodyPr>
          <a:lstStyle/>
          <a:p>
            <a:r>
              <a:rPr lang="en-US" dirty="0" smtClean="0"/>
              <a:t>(action theory)</a:t>
            </a:r>
            <a:endParaRPr lang="en-US" dirty="0"/>
          </a:p>
        </p:txBody>
      </p:sp>
    </p:spTree>
    <p:extLst>
      <p:ext uri="{BB962C8B-B14F-4D97-AF65-F5344CB8AC3E}">
        <p14:creationId xmlns:p14="http://schemas.microsoft.com/office/powerpoint/2010/main" val="907068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Desire-Satisfaction: </a:t>
            </a:r>
            <a:r>
              <a:rPr lang="en-US" dirty="0" smtClean="0"/>
              <a:t>One state of affairs is better than another if and only if more desires are satisfied in that state of affairs.</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Desire-Satisfaction Consequentialism: </a:t>
            </a:r>
            <a:r>
              <a:rPr lang="en-US" dirty="0" smtClean="0"/>
              <a:t>An action is the right thing to do in certain circumstances if, of all the actions available in those circumstances, it would satisfy the most desires.</a:t>
            </a:r>
            <a:endParaRPr lang="en-US" b="1" dirty="0"/>
          </a:p>
        </p:txBody>
      </p:sp>
      <p:sp>
        <p:nvSpPr>
          <p:cNvPr id="7" name="Donut 6"/>
          <p:cNvSpPr/>
          <p:nvPr/>
        </p:nvSpPr>
        <p:spPr>
          <a:xfrm>
            <a:off x="1206501" y="1282700"/>
            <a:ext cx="2755900" cy="547926"/>
          </a:xfrm>
          <a:prstGeom prst="donu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endCxn id="7" idx="4"/>
          </p:cNvCxnSpPr>
          <p:nvPr/>
        </p:nvCxnSpPr>
        <p:spPr>
          <a:xfrm flipV="1">
            <a:off x="1905000" y="1830626"/>
            <a:ext cx="679451" cy="11919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97937" y="1830626"/>
            <a:ext cx="1682597" cy="369332"/>
          </a:xfrm>
          <a:prstGeom prst="rect">
            <a:avLst/>
          </a:prstGeom>
          <a:noFill/>
        </p:spPr>
        <p:txBody>
          <a:bodyPr wrap="none" rtlCol="0">
            <a:spAutoFit/>
          </a:bodyPr>
          <a:lstStyle/>
          <a:p>
            <a:r>
              <a:rPr lang="en-US" dirty="0" smtClean="0"/>
              <a:t>(action theory)</a:t>
            </a:r>
            <a:endParaRPr lang="en-US" dirty="0"/>
          </a:p>
        </p:txBody>
      </p:sp>
      <p:sp>
        <p:nvSpPr>
          <p:cNvPr id="9" name="TextBox 8"/>
          <p:cNvSpPr txBox="1"/>
          <p:nvPr/>
        </p:nvSpPr>
        <p:spPr>
          <a:xfrm>
            <a:off x="5962070" y="3875326"/>
            <a:ext cx="1618464" cy="369332"/>
          </a:xfrm>
          <a:prstGeom prst="rect">
            <a:avLst/>
          </a:prstGeom>
          <a:noFill/>
        </p:spPr>
        <p:txBody>
          <a:bodyPr wrap="none" rtlCol="0">
            <a:spAutoFit/>
          </a:bodyPr>
          <a:lstStyle/>
          <a:p>
            <a:r>
              <a:rPr lang="en-US" dirty="0" smtClean="0"/>
              <a:t>(value theory)</a:t>
            </a:r>
            <a:endParaRPr lang="en-US" dirty="0"/>
          </a:p>
        </p:txBody>
      </p:sp>
      <p:sp>
        <p:nvSpPr>
          <p:cNvPr id="10" name="TextBox 9"/>
          <p:cNvSpPr txBox="1"/>
          <p:nvPr/>
        </p:nvSpPr>
        <p:spPr>
          <a:xfrm>
            <a:off x="5962070" y="5968207"/>
            <a:ext cx="1682597" cy="369332"/>
          </a:xfrm>
          <a:prstGeom prst="rect">
            <a:avLst/>
          </a:prstGeom>
          <a:noFill/>
        </p:spPr>
        <p:txBody>
          <a:bodyPr wrap="none" rtlCol="0">
            <a:spAutoFit/>
          </a:bodyPr>
          <a:lstStyle/>
          <a:p>
            <a:r>
              <a:rPr lang="en-US" dirty="0" smtClean="0"/>
              <a:t>(action theory)</a:t>
            </a:r>
            <a:endParaRPr lang="en-US" dirty="0"/>
          </a:p>
        </p:txBody>
      </p:sp>
    </p:spTree>
    <p:extLst>
      <p:ext uri="{BB962C8B-B14F-4D97-AF65-F5344CB8AC3E}">
        <p14:creationId xmlns:p14="http://schemas.microsoft.com/office/powerpoint/2010/main" val="34788517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1" y="4146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1143001" y="3022600"/>
            <a:ext cx="68707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t>Various-Goods: </a:t>
            </a:r>
            <a:r>
              <a:rPr lang="en-US" dirty="0" smtClean="0"/>
              <a:t>One state of affairs is better than another if and only it involves more love, friendship, beauty, …</a:t>
            </a:r>
            <a:endParaRPr lang="en-US" b="1" dirty="0"/>
          </a:p>
        </p:txBody>
      </p:sp>
      <p:sp>
        <p:nvSpPr>
          <p:cNvPr id="4" name="TextBox 3"/>
          <p:cNvSpPr txBox="1"/>
          <p:nvPr/>
        </p:nvSpPr>
        <p:spPr>
          <a:xfrm>
            <a:off x="4278533" y="1957626"/>
            <a:ext cx="505267" cy="861774"/>
          </a:xfrm>
          <a:prstGeom prst="rect">
            <a:avLst/>
          </a:prstGeom>
          <a:noFill/>
        </p:spPr>
        <p:txBody>
          <a:bodyPr wrap="none" rtlCol="0">
            <a:spAutoFit/>
          </a:bodyPr>
          <a:lstStyle/>
          <a:p>
            <a:r>
              <a:rPr lang="en-US" sz="5000" b="1" dirty="0" smtClean="0"/>
              <a:t>+</a:t>
            </a:r>
            <a:endParaRPr lang="en-US" sz="5000" b="1" dirty="0"/>
          </a:p>
        </p:txBody>
      </p:sp>
      <p:sp>
        <p:nvSpPr>
          <p:cNvPr id="5" name="TextBox 4"/>
          <p:cNvSpPr txBox="1"/>
          <p:nvPr/>
        </p:nvSpPr>
        <p:spPr>
          <a:xfrm>
            <a:off x="4278533" y="3875326"/>
            <a:ext cx="665567" cy="1631216"/>
          </a:xfrm>
          <a:prstGeom prst="rect">
            <a:avLst/>
          </a:prstGeom>
          <a:noFill/>
        </p:spPr>
        <p:txBody>
          <a:bodyPr wrap="none" rtlCol="0">
            <a:spAutoFit/>
          </a:bodyPr>
          <a:lstStyle/>
          <a:p>
            <a:r>
              <a:rPr lang="en-US" sz="5000" b="1" dirty="0" smtClean="0"/>
              <a:t>=</a:t>
            </a:r>
          </a:p>
          <a:p>
            <a:endParaRPr lang="en-US" sz="5000" b="1" dirty="0"/>
          </a:p>
        </p:txBody>
      </p:sp>
      <p:sp>
        <p:nvSpPr>
          <p:cNvPr id="6" name="TextBox 5"/>
          <p:cNvSpPr txBox="1"/>
          <p:nvPr/>
        </p:nvSpPr>
        <p:spPr>
          <a:xfrm>
            <a:off x="910300" y="5044877"/>
            <a:ext cx="7747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Various-Goods Consequentialism: </a:t>
            </a:r>
            <a:r>
              <a:rPr lang="en-US" dirty="0" smtClean="0"/>
              <a:t>An action is the right thing to do in certain circumstances if, of all the actions available in those circumstances, it would create the most love, friendship, beauty, …</a:t>
            </a:r>
            <a:endParaRPr lang="en-US" b="1" dirty="0"/>
          </a:p>
        </p:txBody>
      </p:sp>
      <p:sp>
        <p:nvSpPr>
          <p:cNvPr id="7" name="Donut 6"/>
          <p:cNvSpPr/>
          <p:nvPr/>
        </p:nvSpPr>
        <p:spPr>
          <a:xfrm>
            <a:off x="1206501" y="1282700"/>
            <a:ext cx="2755900" cy="547926"/>
          </a:xfrm>
          <a:prstGeom prst="donu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endCxn id="7" idx="4"/>
          </p:cNvCxnSpPr>
          <p:nvPr/>
        </p:nvCxnSpPr>
        <p:spPr>
          <a:xfrm flipV="1">
            <a:off x="1905000" y="1830626"/>
            <a:ext cx="679451" cy="11919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97937" y="1830626"/>
            <a:ext cx="1682597" cy="369332"/>
          </a:xfrm>
          <a:prstGeom prst="rect">
            <a:avLst/>
          </a:prstGeom>
          <a:noFill/>
        </p:spPr>
        <p:txBody>
          <a:bodyPr wrap="none" rtlCol="0">
            <a:spAutoFit/>
          </a:bodyPr>
          <a:lstStyle/>
          <a:p>
            <a:r>
              <a:rPr lang="en-US" dirty="0" smtClean="0"/>
              <a:t>(action theory)</a:t>
            </a:r>
            <a:endParaRPr lang="en-US" dirty="0"/>
          </a:p>
        </p:txBody>
      </p:sp>
      <p:sp>
        <p:nvSpPr>
          <p:cNvPr id="9" name="TextBox 8"/>
          <p:cNvSpPr txBox="1"/>
          <p:nvPr/>
        </p:nvSpPr>
        <p:spPr>
          <a:xfrm>
            <a:off x="5962070" y="3875326"/>
            <a:ext cx="1618464" cy="369332"/>
          </a:xfrm>
          <a:prstGeom prst="rect">
            <a:avLst/>
          </a:prstGeom>
          <a:noFill/>
        </p:spPr>
        <p:txBody>
          <a:bodyPr wrap="none" rtlCol="0">
            <a:spAutoFit/>
          </a:bodyPr>
          <a:lstStyle/>
          <a:p>
            <a:r>
              <a:rPr lang="en-US" dirty="0" smtClean="0"/>
              <a:t>(value theory)</a:t>
            </a:r>
            <a:endParaRPr lang="en-US" dirty="0"/>
          </a:p>
        </p:txBody>
      </p:sp>
      <p:sp>
        <p:nvSpPr>
          <p:cNvPr id="10" name="TextBox 9"/>
          <p:cNvSpPr txBox="1"/>
          <p:nvPr/>
        </p:nvSpPr>
        <p:spPr>
          <a:xfrm>
            <a:off x="5962070" y="5968207"/>
            <a:ext cx="1682597" cy="369332"/>
          </a:xfrm>
          <a:prstGeom prst="rect">
            <a:avLst/>
          </a:prstGeom>
          <a:noFill/>
        </p:spPr>
        <p:txBody>
          <a:bodyPr wrap="none" rtlCol="0">
            <a:spAutoFit/>
          </a:bodyPr>
          <a:lstStyle/>
          <a:p>
            <a:r>
              <a:rPr lang="en-US" dirty="0" smtClean="0"/>
              <a:t>(action theory)</a:t>
            </a:r>
            <a:endParaRPr lang="en-US" dirty="0"/>
          </a:p>
        </p:txBody>
      </p:sp>
    </p:spTree>
    <p:extLst>
      <p:ext uri="{BB962C8B-B14F-4D97-AF65-F5344CB8AC3E}">
        <p14:creationId xmlns:p14="http://schemas.microsoft.com/office/powerpoint/2010/main" val="24475324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5232097" cy="369332"/>
          </a:xfrm>
          <a:prstGeom prst="rect">
            <a:avLst/>
          </a:prstGeom>
          <a:noFill/>
        </p:spPr>
        <p:txBody>
          <a:bodyPr wrap="none" rtlCol="0">
            <a:spAutoFit/>
          </a:bodyPr>
          <a:lstStyle/>
          <a:p>
            <a:r>
              <a:rPr lang="en-US" dirty="0" smtClean="0"/>
              <a:t>Basic Summary of one problem for utilitarianism: </a:t>
            </a:r>
            <a:endParaRPr lang="en-US" dirty="0"/>
          </a:p>
        </p:txBody>
      </p:sp>
    </p:spTree>
    <p:extLst>
      <p:ext uri="{BB962C8B-B14F-4D97-AF65-F5344CB8AC3E}">
        <p14:creationId xmlns:p14="http://schemas.microsoft.com/office/powerpoint/2010/main" val="26132938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5232097" cy="369332"/>
          </a:xfrm>
          <a:prstGeom prst="rect">
            <a:avLst/>
          </a:prstGeom>
          <a:noFill/>
        </p:spPr>
        <p:txBody>
          <a:bodyPr wrap="none" rtlCol="0">
            <a:spAutoFit/>
          </a:bodyPr>
          <a:lstStyle/>
          <a:p>
            <a:r>
              <a:rPr lang="en-US" dirty="0" smtClean="0"/>
              <a:t>Basic Summary of one problem for utilitarianism: </a:t>
            </a:r>
            <a:endParaRPr lang="en-US" dirty="0"/>
          </a:p>
        </p:txBody>
      </p:sp>
      <p:sp>
        <p:nvSpPr>
          <p:cNvPr id="3" name="TextBox 2"/>
          <p:cNvSpPr txBox="1"/>
          <p:nvPr/>
        </p:nvSpPr>
        <p:spPr>
          <a:xfrm>
            <a:off x="800100" y="1264334"/>
            <a:ext cx="7162800" cy="1200329"/>
          </a:xfrm>
          <a:prstGeom prst="rect">
            <a:avLst/>
          </a:prstGeom>
          <a:noFill/>
        </p:spPr>
        <p:txBody>
          <a:bodyPr wrap="square" rtlCol="0">
            <a:spAutoFit/>
          </a:bodyPr>
          <a:lstStyle/>
          <a:p>
            <a:r>
              <a:rPr lang="en-US" dirty="0"/>
              <a:t>P1. If utilitarianism (i.e. that the right action is that which maximizes pleasure and minimizes pain) is true, then it is be morally obligatory to plug yourself/some people/most people/everyone into the experience machine. </a:t>
            </a:r>
          </a:p>
        </p:txBody>
      </p:sp>
    </p:spTree>
    <p:extLst>
      <p:ext uri="{BB962C8B-B14F-4D97-AF65-F5344CB8AC3E}">
        <p14:creationId xmlns:p14="http://schemas.microsoft.com/office/powerpoint/2010/main" val="1510552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5232097" cy="369332"/>
          </a:xfrm>
          <a:prstGeom prst="rect">
            <a:avLst/>
          </a:prstGeom>
          <a:noFill/>
        </p:spPr>
        <p:txBody>
          <a:bodyPr wrap="none" rtlCol="0">
            <a:spAutoFit/>
          </a:bodyPr>
          <a:lstStyle/>
          <a:p>
            <a:r>
              <a:rPr lang="en-US" dirty="0" smtClean="0"/>
              <a:t>Basic Summary of one problem for utilitarianism: </a:t>
            </a:r>
            <a:endParaRPr lang="en-US" dirty="0"/>
          </a:p>
        </p:txBody>
      </p:sp>
      <p:sp>
        <p:nvSpPr>
          <p:cNvPr id="3" name="TextBox 2"/>
          <p:cNvSpPr txBox="1"/>
          <p:nvPr/>
        </p:nvSpPr>
        <p:spPr>
          <a:xfrm>
            <a:off x="800100" y="1264334"/>
            <a:ext cx="7162800" cy="1754327"/>
          </a:xfrm>
          <a:prstGeom prst="rect">
            <a:avLst/>
          </a:prstGeom>
          <a:noFill/>
        </p:spPr>
        <p:txBody>
          <a:bodyPr wrap="square" rtlCol="0">
            <a:spAutoFit/>
          </a:bodyPr>
          <a:lstStyle/>
          <a:p>
            <a:r>
              <a:rPr lang="en-US" dirty="0"/>
              <a:t>P1. If utilitarianism (i.e. that the right action is that which maximizes pleasure and minimizes pain) is true, then it is be morally obligatory to plug yourself/some people/most people/everyone into the experience machine. </a:t>
            </a:r>
          </a:p>
          <a:p>
            <a:r>
              <a:rPr lang="en-US" dirty="0"/>
              <a:t>P2. It is not morally obligatory to plug yourself/some people/most people/everyone into the experience machine. </a:t>
            </a:r>
          </a:p>
        </p:txBody>
      </p:sp>
    </p:spTree>
    <p:extLst>
      <p:ext uri="{BB962C8B-B14F-4D97-AF65-F5344CB8AC3E}">
        <p14:creationId xmlns:p14="http://schemas.microsoft.com/office/powerpoint/2010/main" val="39587313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5232097" cy="369332"/>
          </a:xfrm>
          <a:prstGeom prst="rect">
            <a:avLst/>
          </a:prstGeom>
          <a:noFill/>
        </p:spPr>
        <p:txBody>
          <a:bodyPr wrap="none" rtlCol="0">
            <a:spAutoFit/>
          </a:bodyPr>
          <a:lstStyle/>
          <a:p>
            <a:r>
              <a:rPr lang="en-US" dirty="0" smtClean="0"/>
              <a:t>Basic Summary of one problem for utilitarianism: </a:t>
            </a:r>
            <a:endParaRPr lang="en-US" dirty="0"/>
          </a:p>
        </p:txBody>
      </p:sp>
      <p:sp>
        <p:nvSpPr>
          <p:cNvPr id="3" name="TextBox 2"/>
          <p:cNvSpPr txBox="1"/>
          <p:nvPr/>
        </p:nvSpPr>
        <p:spPr>
          <a:xfrm>
            <a:off x="800100" y="1264334"/>
            <a:ext cx="7162800" cy="2308324"/>
          </a:xfrm>
          <a:prstGeom prst="rect">
            <a:avLst/>
          </a:prstGeom>
          <a:noFill/>
          <a:ln>
            <a:solidFill>
              <a:schemeClr val="tx1"/>
            </a:solidFill>
          </a:ln>
        </p:spPr>
        <p:txBody>
          <a:bodyPr wrap="square" rtlCol="0">
            <a:spAutoFit/>
          </a:bodyPr>
          <a:lstStyle/>
          <a:p>
            <a:r>
              <a:rPr lang="en-US" dirty="0" smtClean="0"/>
              <a:t>P1. If utilitarianism (i.e. that the right action is that which maximizes pleasure and minimizes pain) is true, then it is be morally obligatory to plug yourself/some people/most people/everyone into the experience machine. </a:t>
            </a:r>
          </a:p>
          <a:p>
            <a:r>
              <a:rPr lang="en-US" dirty="0" smtClean="0"/>
              <a:t>P2. It is not morally obligatory to plug yourself/some people/most people/everyone into the experience machine. </a:t>
            </a:r>
          </a:p>
          <a:p>
            <a:endParaRPr lang="en-US" dirty="0" smtClean="0"/>
          </a:p>
          <a:p>
            <a:r>
              <a:rPr lang="en-US" dirty="0" smtClean="0"/>
              <a:t>C. Utilitarianism is not true. (P1, P2) </a:t>
            </a:r>
          </a:p>
        </p:txBody>
      </p:sp>
      <p:cxnSp>
        <p:nvCxnSpPr>
          <p:cNvPr id="5" name="Straight Connector 4"/>
          <p:cNvCxnSpPr/>
          <p:nvPr/>
        </p:nvCxnSpPr>
        <p:spPr>
          <a:xfrm>
            <a:off x="800100" y="3111500"/>
            <a:ext cx="7162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472389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3303834" cy="369332"/>
          </a:xfrm>
          <a:prstGeom prst="rect">
            <a:avLst/>
          </a:prstGeom>
          <a:noFill/>
        </p:spPr>
        <p:txBody>
          <a:bodyPr wrap="none" rtlCol="0">
            <a:spAutoFit/>
          </a:bodyPr>
          <a:lstStyle/>
          <a:p>
            <a:r>
              <a:rPr lang="en-US" dirty="0" smtClean="0"/>
              <a:t>How might a utilitarian reply?</a:t>
            </a:r>
            <a:endParaRPr lang="en-US" dirty="0"/>
          </a:p>
        </p:txBody>
      </p:sp>
      <p:sp>
        <p:nvSpPr>
          <p:cNvPr id="3" name="TextBox 2"/>
          <p:cNvSpPr txBox="1"/>
          <p:nvPr/>
        </p:nvSpPr>
        <p:spPr>
          <a:xfrm>
            <a:off x="800100" y="1264334"/>
            <a:ext cx="7162800" cy="2308324"/>
          </a:xfrm>
          <a:prstGeom prst="rect">
            <a:avLst/>
          </a:prstGeom>
          <a:noFill/>
          <a:ln>
            <a:solidFill>
              <a:schemeClr val="tx1"/>
            </a:solidFill>
          </a:ln>
        </p:spPr>
        <p:txBody>
          <a:bodyPr wrap="square" rtlCol="0">
            <a:spAutoFit/>
          </a:bodyPr>
          <a:lstStyle/>
          <a:p>
            <a:r>
              <a:rPr lang="en-US" dirty="0" smtClean="0"/>
              <a:t>P1. If utilitarianism (i.e. that the right action is that which maximizes pleasure and minimizes pain) is true, then it is be morally obligatory to plug yourself/some people/most people/everyone into the experience machine. </a:t>
            </a:r>
          </a:p>
          <a:p>
            <a:r>
              <a:rPr lang="en-US" dirty="0" smtClean="0"/>
              <a:t>P2. It is not morally obligatory to plug yourself/some people/most people/everyone into the experience machine. </a:t>
            </a:r>
          </a:p>
          <a:p>
            <a:endParaRPr lang="en-US" dirty="0" smtClean="0"/>
          </a:p>
          <a:p>
            <a:r>
              <a:rPr lang="en-US" dirty="0" smtClean="0"/>
              <a:t>C. Utilitarianism is not true. (P1, P2) </a:t>
            </a:r>
          </a:p>
        </p:txBody>
      </p:sp>
      <p:cxnSp>
        <p:nvCxnSpPr>
          <p:cNvPr id="5" name="Straight Connector 4"/>
          <p:cNvCxnSpPr/>
          <p:nvPr/>
        </p:nvCxnSpPr>
        <p:spPr>
          <a:xfrm>
            <a:off x="800100" y="3111500"/>
            <a:ext cx="7162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39303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3303834" cy="369332"/>
          </a:xfrm>
          <a:prstGeom prst="rect">
            <a:avLst/>
          </a:prstGeom>
          <a:noFill/>
        </p:spPr>
        <p:txBody>
          <a:bodyPr wrap="none" rtlCol="0">
            <a:spAutoFit/>
          </a:bodyPr>
          <a:lstStyle/>
          <a:p>
            <a:r>
              <a:rPr lang="en-US" dirty="0" smtClean="0"/>
              <a:t>How might a utilitarian reply?</a:t>
            </a:r>
            <a:endParaRPr lang="en-US" dirty="0"/>
          </a:p>
        </p:txBody>
      </p:sp>
      <p:sp>
        <p:nvSpPr>
          <p:cNvPr id="3" name="TextBox 2"/>
          <p:cNvSpPr txBox="1"/>
          <p:nvPr/>
        </p:nvSpPr>
        <p:spPr>
          <a:xfrm>
            <a:off x="800100" y="1264334"/>
            <a:ext cx="7162800" cy="2308324"/>
          </a:xfrm>
          <a:prstGeom prst="rect">
            <a:avLst/>
          </a:prstGeom>
          <a:noFill/>
          <a:ln>
            <a:solidFill>
              <a:schemeClr val="tx1"/>
            </a:solidFill>
          </a:ln>
        </p:spPr>
        <p:txBody>
          <a:bodyPr wrap="square" rtlCol="0">
            <a:spAutoFit/>
          </a:bodyPr>
          <a:lstStyle/>
          <a:p>
            <a:r>
              <a:rPr lang="en-US" dirty="0" smtClean="0"/>
              <a:t>P1. If utilitarianism (i.e. that the right action is that which maximizes pleasure and minimizes pain) is true, then it is be morally obligatory to plug yourself/some people/most people/everyone into the experience machine. </a:t>
            </a:r>
          </a:p>
          <a:p>
            <a:r>
              <a:rPr lang="en-US" b="1" dirty="0" smtClean="0">
                <a:solidFill>
                  <a:srgbClr val="FF0000"/>
                </a:solidFill>
              </a:rPr>
              <a:t>P2. It is not morally obligatory to plug yourself/some people/most people/everyone into the experience machine. </a:t>
            </a:r>
          </a:p>
          <a:p>
            <a:endParaRPr lang="en-US" dirty="0" smtClean="0"/>
          </a:p>
          <a:p>
            <a:r>
              <a:rPr lang="en-US" dirty="0" smtClean="0"/>
              <a:t>C. Utilitarianism is not true. (P1, P2) </a:t>
            </a:r>
          </a:p>
        </p:txBody>
      </p:sp>
      <p:cxnSp>
        <p:nvCxnSpPr>
          <p:cNvPr id="5" name="Straight Connector 4"/>
          <p:cNvCxnSpPr/>
          <p:nvPr/>
        </p:nvCxnSpPr>
        <p:spPr>
          <a:xfrm>
            <a:off x="800100" y="3111500"/>
            <a:ext cx="7162800"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39800" y="4165600"/>
            <a:ext cx="7023100" cy="646331"/>
          </a:xfrm>
          <a:prstGeom prst="rect">
            <a:avLst/>
          </a:prstGeom>
          <a:noFill/>
        </p:spPr>
        <p:txBody>
          <a:bodyPr wrap="square" rtlCol="0">
            <a:spAutoFit/>
          </a:bodyPr>
          <a:lstStyle/>
          <a:p>
            <a:r>
              <a:rPr lang="en-US" i="1" dirty="0" smtClean="0"/>
              <a:t>Bite the bullet</a:t>
            </a:r>
            <a:r>
              <a:rPr lang="en-US" dirty="0"/>
              <a:t> </a:t>
            </a:r>
            <a:r>
              <a:rPr lang="en-US" dirty="0" smtClean="0"/>
              <a:t>and deny P2—claim that if the experience machine were invented, then it would be morally obligatory to plug in. </a:t>
            </a:r>
          </a:p>
        </p:txBody>
      </p:sp>
    </p:spTree>
    <p:extLst>
      <p:ext uri="{BB962C8B-B14F-4D97-AF65-F5344CB8AC3E}">
        <p14:creationId xmlns:p14="http://schemas.microsoft.com/office/powerpoint/2010/main" val="91427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1477328"/>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endParaRPr lang="en-US" dirty="0"/>
          </a:p>
        </p:txBody>
      </p:sp>
    </p:spTree>
    <p:extLst>
      <p:ext uri="{BB962C8B-B14F-4D97-AF65-F5344CB8AC3E}">
        <p14:creationId xmlns:p14="http://schemas.microsoft.com/office/powerpoint/2010/main" val="16096761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0" y="495300"/>
            <a:ext cx="3303834" cy="369332"/>
          </a:xfrm>
          <a:prstGeom prst="rect">
            <a:avLst/>
          </a:prstGeom>
          <a:noFill/>
        </p:spPr>
        <p:txBody>
          <a:bodyPr wrap="none" rtlCol="0">
            <a:spAutoFit/>
          </a:bodyPr>
          <a:lstStyle/>
          <a:p>
            <a:r>
              <a:rPr lang="en-US" dirty="0" smtClean="0"/>
              <a:t>How might a utilitarian reply?</a:t>
            </a:r>
            <a:endParaRPr lang="en-US" dirty="0"/>
          </a:p>
        </p:txBody>
      </p:sp>
      <p:sp>
        <p:nvSpPr>
          <p:cNvPr id="3" name="TextBox 2"/>
          <p:cNvSpPr txBox="1"/>
          <p:nvPr/>
        </p:nvSpPr>
        <p:spPr>
          <a:xfrm>
            <a:off x="800100" y="1264334"/>
            <a:ext cx="7162800" cy="2308324"/>
          </a:xfrm>
          <a:prstGeom prst="rect">
            <a:avLst/>
          </a:prstGeom>
          <a:noFill/>
          <a:ln>
            <a:solidFill>
              <a:schemeClr val="tx1"/>
            </a:solidFill>
          </a:ln>
        </p:spPr>
        <p:txBody>
          <a:bodyPr wrap="square" rtlCol="0">
            <a:spAutoFit/>
          </a:bodyPr>
          <a:lstStyle/>
          <a:p>
            <a:r>
              <a:rPr lang="en-US" b="1" dirty="0" smtClean="0">
                <a:solidFill>
                  <a:srgbClr val="FF0000"/>
                </a:solidFill>
              </a:rPr>
              <a:t>P1. If utilitarianism (i.e. that the right action is that which maximizes pleasure and minimizes pain) is true, then it is be morally obligatory to plug yourself/some people/most people/everyone into the experience machine. </a:t>
            </a:r>
          </a:p>
          <a:p>
            <a:r>
              <a:rPr lang="en-US" dirty="0" smtClean="0"/>
              <a:t>P2. It is not morally obligatory to plug yourself/some people/most people/everyone into the experience machine. </a:t>
            </a:r>
          </a:p>
          <a:p>
            <a:endParaRPr lang="en-US" dirty="0" smtClean="0"/>
          </a:p>
          <a:p>
            <a:r>
              <a:rPr lang="en-US" dirty="0" smtClean="0"/>
              <a:t>C. Utilitarianism is not true. (P1, P2) </a:t>
            </a:r>
          </a:p>
        </p:txBody>
      </p:sp>
      <p:cxnSp>
        <p:nvCxnSpPr>
          <p:cNvPr id="5" name="Straight Connector 4"/>
          <p:cNvCxnSpPr/>
          <p:nvPr/>
        </p:nvCxnSpPr>
        <p:spPr>
          <a:xfrm>
            <a:off x="800100" y="3111500"/>
            <a:ext cx="7162800"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39800" y="4165600"/>
            <a:ext cx="7023100" cy="646331"/>
          </a:xfrm>
          <a:prstGeom prst="rect">
            <a:avLst/>
          </a:prstGeom>
          <a:noFill/>
        </p:spPr>
        <p:txBody>
          <a:bodyPr wrap="square" rtlCol="0">
            <a:spAutoFit/>
          </a:bodyPr>
          <a:lstStyle/>
          <a:p>
            <a:r>
              <a:rPr lang="en-US" i="1" dirty="0" smtClean="0"/>
              <a:t>Bite the bullet</a:t>
            </a:r>
            <a:r>
              <a:rPr lang="en-US" dirty="0"/>
              <a:t> </a:t>
            </a:r>
            <a:r>
              <a:rPr lang="en-US" dirty="0" smtClean="0"/>
              <a:t>and deny P2—claim that if the experience machine were invented, then it would be morally obligatory to plug in. </a:t>
            </a:r>
          </a:p>
        </p:txBody>
      </p:sp>
      <p:sp>
        <p:nvSpPr>
          <p:cNvPr id="6" name="TextBox 5"/>
          <p:cNvSpPr txBox="1"/>
          <p:nvPr/>
        </p:nvSpPr>
        <p:spPr>
          <a:xfrm>
            <a:off x="939800" y="5067300"/>
            <a:ext cx="6845300" cy="1200329"/>
          </a:xfrm>
          <a:prstGeom prst="rect">
            <a:avLst/>
          </a:prstGeom>
          <a:noFill/>
        </p:spPr>
        <p:txBody>
          <a:bodyPr wrap="square" rtlCol="0">
            <a:spAutoFit/>
          </a:bodyPr>
          <a:lstStyle/>
          <a:p>
            <a:r>
              <a:rPr lang="en-US" dirty="0" smtClean="0"/>
              <a:t>Somehow deny P1—argue that utilitarianism would not require you to plug in. Some state of affairs that does not involve plugging in better maximizes pleasure and minimizes pain. But what state could this be?</a:t>
            </a:r>
            <a:endParaRPr lang="en-US" dirty="0"/>
          </a:p>
        </p:txBody>
      </p:sp>
    </p:spTree>
    <p:extLst>
      <p:ext uri="{BB962C8B-B14F-4D97-AF65-F5344CB8AC3E}">
        <p14:creationId xmlns:p14="http://schemas.microsoft.com/office/powerpoint/2010/main" val="5010206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0" y="590034"/>
            <a:ext cx="5823154" cy="369332"/>
          </a:xfrm>
          <a:prstGeom prst="rect">
            <a:avLst/>
          </a:prstGeom>
          <a:noFill/>
        </p:spPr>
        <p:txBody>
          <a:bodyPr wrap="none" rtlCol="0">
            <a:spAutoFit/>
          </a:bodyPr>
          <a:lstStyle/>
          <a:p>
            <a:r>
              <a:rPr lang="en-US" dirty="0" smtClean="0"/>
              <a:t>Now let’s turn to some problems for Consequentialism:</a:t>
            </a:r>
            <a:endParaRPr lang="en-US" dirty="0"/>
          </a:p>
        </p:txBody>
      </p:sp>
      <p:sp>
        <p:nvSpPr>
          <p:cNvPr id="3" name="TextBox 2"/>
          <p:cNvSpPr txBox="1"/>
          <p:nvPr/>
        </p:nvSpPr>
        <p:spPr>
          <a:xfrm>
            <a:off x="1257301" y="13600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Tree>
    <p:extLst>
      <p:ext uri="{BB962C8B-B14F-4D97-AF65-F5344CB8AC3E}">
        <p14:creationId xmlns:p14="http://schemas.microsoft.com/office/powerpoint/2010/main" val="24248649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0" y="590034"/>
            <a:ext cx="5823154" cy="369332"/>
          </a:xfrm>
          <a:prstGeom prst="rect">
            <a:avLst/>
          </a:prstGeom>
          <a:noFill/>
        </p:spPr>
        <p:txBody>
          <a:bodyPr wrap="none" rtlCol="0">
            <a:spAutoFit/>
          </a:bodyPr>
          <a:lstStyle/>
          <a:p>
            <a:r>
              <a:rPr lang="en-US" dirty="0" smtClean="0"/>
              <a:t>Now let’s turn to some problems for Consequentialism:</a:t>
            </a:r>
            <a:endParaRPr lang="en-US" dirty="0"/>
          </a:p>
        </p:txBody>
      </p:sp>
      <p:sp>
        <p:nvSpPr>
          <p:cNvPr id="3" name="TextBox 2"/>
          <p:cNvSpPr txBox="1"/>
          <p:nvPr/>
        </p:nvSpPr>
        <p:spPr>
          <a:xfrm>
            <a:off x="1257301" y="13600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4" name="TextBox 3"/>
          <p:cNvSpPr txBox="1"/>
          <p:nvPr/>
        </p:nvSpPr>
        <p:spPr>
          <a:xfrm>
            <a:off x="419100" y="3048000"/>
            <a:ext cx="8153399" cy="923330"/>
          </a:xfrm>
          <a:prstGeom prst="rect">
            <a:avLst/>
          </a:prstGeom>
          <a:noFill/>
        </p:spPr>
        <p:txBody>
          <a:bodyPr wrap="square" rtlCol="0">
            <a:spAutoFit/>
          </a:bodyPr>
          <a:lstStyle/>
          <a:p>
            <a:r>
              <a:rPr lang="en-US" dirty="0" smtClean="0"/>
              <a:t>One general feature of consequentialism is its indifference to </a:t>
            </a:r>
            <a:r>
              <a:rPr lang="en-US" i="1" dirty="0" smtClean="0"/>
              <a:t>how </a:t>
            </a:r>
            <a:r>
              <a:rPr lang="en-US" dirty="0" smtClean="0"/>
              <a:t>consequences are brought about. What matters when deciding what to do is what one’s various actions will bring about, not what those actions are. </a:t>
            </a:r>
            <a:endParaRPr lang="en-US" dirty="0"/>
          </a:p>
        </p:txBody>
      </p:sp>
    </p:spTree>
    <p:extLst>
      <p:ext uri="{BB962C8B-B14F-4D97-AF65-F5344CB8AC3E}">
        <p14:creationId xmlns:p14="http://schemas.microsoft.com/office/powerpoint/2010/main" val="30027313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0" y="590034"/>
            <a:ext cx="5823154" cy="369332"/>
          </a:xfrm>
          <a:prstGeom prst="rect">
            <a:avLst/>
          </a:prstGeom>
          <a:noFill/>
        </p:spPr>
        <p:txBody>
          <a:bodyPr wrap="none" rtlCol="0">
            <a:spAutoFit/>
          </a:bodyPr>
          <a:lstStyle/>
          <a:p>
            <a:r>
              <a:rPr lang="en-US" dirty="0" smtClean="0"/>
              <a:t>Now let’s turn to some problems for Consequentialism:</a:t>
            </a:r>
            <a:endParaRPr lang="en-US" dirty="0"/>
          </a:p>
        </p:txBody>
      </p:sp>
      <p:sp>
        <p:nvSpPr>
          <p:cNvPr id="3" name="TextBox 2"/>
          <p:cNvSpPr txBox="1"/>
          <p:nvPr/>
        </p:nvSpPr>
        <p:spPr>
          <a:xfrm>
            <a:off x="1257301" y="13600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4" name="TextBox 3"/>
          <p:cNvSpPr txBox="1"/>
          <p:nvPr/>
        </p:nvSpPr>
        <p:spPr>
          <a:xfrm>
            <a:off x="419100" y="3048000"/>
            <a:ext cx="8153399" cy="1754327"/>
          </a:xfrm>
          <a:prstGeom prst="rect">
            <a:avLst/>
          </a:prstGeom>
          <a:noFill/>
        </p:spPr>
        <p:txBody>
          <a:bodyPr wrap="square" rtlCol="0">
            <a:spAutoFit/>
          </a:bodyPr>
          <a:lstStyle/>
          <a:p>
            <a:r>
              <a:rPr lang="en-US" dirty="0" smtClean="0"/>
              <a:t>One general feature of consequentialism is its indifference to </a:t>
            </a:r>
            <a:r>
              <a:rPr lang="en-US" i="1" dirty="0" smtClean="0"/>
              <a:t>how </a:t>
            </a:r>
            <a:r>
              <a:rPr lang="en-US" dirty="0" smtClean="0"/>
              <a:t>consequences are brought about. What matters when deciding what to do is what one’s various actions will bring about, not what those actions are.</a:t>
            </a:r>
          </a:p>
          <a:p>
            <a:endParaRPr lang="en-US" dirty="0"/>
          </a:p>
          <a:p>
            <a:r>
              <a:rPr lang="en-US" dirty="0" smtClean="0"/>
              <a:t>You might think, already, that this doesn’t account for our intuition that the </a:t>
            </a:r>
            <a:r>
              <a:rPr lang="en-US" i="1" dirty="0" smtClean="0"/>
              <a:t>intent</a:t>
            </a:r>
            <a:r>
              <a:rPr lang="en-US" dirty="0" smtClean="0"/>
              <a:t> of an action is relevant to moral evaluation.  </a:t>
            </a:r>
            <a:endParaRPr lang="en-US" dirty="0"/>
          </a:p>
        </p:txBody>
      </p:sp>
    </p:spTree>
    <p:extLst>
      <p:ext uri="{BB962C8B-B14F-4D97-AF65-F5344CB8AC3E}">
        <p14:creationId xmlns:p14="http://schemas.microsoft.com/office/powerpoint/2010/main" val="441200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0" y="590034"/>
            <a:ext cx="5823154" cy="369332"/>
          </a:xfrm>
          <a:prstGeom prst="rect">
            <a:avLst/>
          </a:prstGeom>
          <a:noFill/>
        </p:spPr>
        <p:txBody>
          <a:bodyPr wrap="none" rtlCol="0">
            <a:spAutoFit/>
          </a:bodyPr>
          <a:lstStyle/>
          <a:p>
            <a:r>
              <a:rPr lang="en-US" dirty="0" smtClean="0"/>
              <a:t>Now let’s turn to some problems for Consequentialism:</a:t>
            </a:r>
            <a:endParaRPr lang="en-US" dirty="0"/>
          </a:p>
        </p:txBody>
      </p:sp>
      <p:sp>
        <p:nvSpPr>
          <p:cNvPr id="3" name="TextBox 2"/>
          <p:cNvSpPr txBox="1"/>
          <p:nvPr/>
        </p:nvSpPr>
        <p:spPr>
          <a:xfrm>
            <a:off x="1257301" y="13600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4" name="TextBox 3"/>
          <p:cNvSpPr txBox="1"/>
          <p:nvPr/>
        </p:nvSpPr>
        <p:spPr>
          <a:xfrm>
            <a:off x="419100" y="3048000"/>
            <a:ext cx="8153399" cy="3416320"/>
          </a:xfrm>
          <a:prstGeom prst="rect">
            <a:avLst/>
          </a:prstGeom>
          <a:noFill/>
        </p:spPr>
        <p:txBody>
          <a:bodyPr wrap="square" rtlCol="0">
            <a:spAutoFit/>
          </a:bodyPr>
          <a:lstStyle/>
          <a:p>
            <a:r>
              <a:rPr lang="en-US" dirty="0" smtClean="0"/>
              <a:t>One general feature of consequentialism is its indifference to </a:t>
            </a:r>
            <a:r>
              <a:rPr lang="en-US" i="1" dirty="0" smtClean="0"/>
              <a:t>how </a:t>
            </a:r>
            <a:r>
              <a:rPr lang="en-US" dirty="0" smtClean="0"/>
              <a:t>consequences are brought about. What matters when deciding what to do is what one’s various actions will bring about, not what those actions are.</a:t>
            </a:r>
          </a:p>
          <a:p>
            <a:endParaRPr lang="en-US" dirty="0"/>
          </a:p>
          <a:p>
            <a:r>
              <a:rPr lang="en-US" dirty="0" smtClean="0"/>
              <a:t>You might think, already, that this doesn’t account for our intuition that the </a:t>
            </a:r>
            <a:r>
              <a:rPr lang="en-US" i="1" dirty="0" smtClean="0"/>
              <a:t>intent</a:t>
            </a:r>
            <a:r>
              <a:rPr lang="en-US" dirty="0" smtClean="0"/>
              <a:t> of an action is relevant to moral evaluation.  </a:t>
            </a:r>
          </a:p>
          <a:p>
            <a:endParaRPr lang="en-US" dirty="0"/>
          </a:p>
          <a:p>
            <a:r>
              <a:rPr lang="en-US" dirty="0" smtClean="0"/>
              <a:t>Imagine a bank robber who attempts to kill a hostage. The shot misses, flies through the wall, and kills someone who is about to nuke the world. The robber’s misfire was the only thing that could have prevented nuclear annihilation. What would consequentialism say about the bank robber’s action?</a:t>
            </a:r>
            <a:endParaRPr lang="en-US" dirty="0"/>
          </a:p>
        </p:txBody>
      </p:sp>
    </p:spTree>
    <p:extLst>
      <p:ext uri="{BB962C8B-B14F-4D97-AF65-F5344CB8AC3E}">
        <p14:creationId xmlns:p14="http://schemas.microsoft.com/office/powerpoint/2010/main" val="2810944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3694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31800" y="2209800"/>
            <a:ext cx="5087262" cy="369332"/>
          </a:xfrm>
          <a:prstGeom prst="rect">
            <a:avLst/>
          </a:prstGeom>
          <a:noFill/>
        </p:spPr>
        <p:txBody>
          <a:bodyPr wrap="none" rtlCol="0">
            <a:spAutoFit/>
          </a:bodyPr>
          <a:lstStyle/>
          <a:p>
            <a:r>
              <a:rPr lang="en-US" dirty="0" smtClean="0"/>
              <a:t>Problem 1 for Consequentialism: </a:t>
            </a:r>
            <a:r>
              <a:rPr lang="en-US" b="1" dirty="0" smtClean="0"/>
              <a:t>Intent Matters</a:t>
            </a:r>
            <a:endParaRPr lang="en-US" dirty="0" smtClean="0"/>
          </a:p>
        </p:txBody>
      </p:sp>
    </p:spTree>
    <p:extLst>
      <p:ext uri="{BB962C8B-B14F-4D97-AF65-F5344CB8AC3E}">
        <p14:creationId xmlns:p14="http://schemas.microsoft.com/office/powerpoint/2010/main" val="30945441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3694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31800" y="2209800"/>
            <a:ext cx="8293100" cy="1200329"/>
          </a:xfrm>
          <a:prstGeom prst="rect">
            <a:avLst/>
          </a:prstGeom>
          <a:noFill/>
        </p:spPr>
        <p:txBody>
          <a:bodyPr wrap="square" rtlCol="0">
            <a:spAutoFit/>
          </a:bodyPr>
          <a:lstStyle/>
          <a:p>
            <a:r>
              <a:rPr lang="en-US" dirty="0" smtClean="0"/>
              <a:t>Problem 1 for Consequentialism: </a:t>
            </a:r>
            <a:r>
              <a:rPr lang="en-US" b="1" dirty="0" smtClean="0"/>
              <a:t>Intent Matters</a:t>
            </a:r>
          </a:p>
          <a:p>
            <a:endParaRPr lang="en-US" b="1" dirty="0"/>
          </a:p>
          <a:p>
            <a:r>
              <a:rPr lang="en-US" dirty="0" smtClean="0"/>
              <a:t>P1. If consequentialism is true, then it would be morally correct to attempt to kill an innocent person for fun </a:t>
            </a:r>
            <a:r>
              <a:rPr lang="en-US" i="1" dirty="0" smtClean="0"/>
              <a:t>if </a:t>
            </a:r>
            <a:r>
              <a:rPr lang="en-US" dirty="0" smtClean="0"/>
              <a:t>that attempt led to the best outcome. </a:t>
            </a:r>
          </a:p>
        </p:txBody>
      </p:sp>
    </p:spTree>
    <p:extLst>
      <p:ext uri="{BB962C8B-B14F-4D97-AF65-F5344CB8AC3E}">
        <p14:creationId xmlns:p14="http://schemas.microsoft.com/office/powerpoint/2010/main" val="12107088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3694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31800" y="2209800"/>
            <a:ext cx="8293100" cy="2031325"/>
          </a:xfrm>
          <a:prstGeom prst="rect">
            <a:avLst/>
          </a:prstGeom>
          <a:noFill/>
        </p:spPr>
        <p:txBody>
          <a:bodyPr wrap="square" rtlCol="0">
            <a:spAutoFit/>
          </a:bodyPr>
          <a:lstStyle/>
          <a:p>
            <a:r>
              <a:rPr lang="en-US" dirty="0" smtClean="0"/>
              <a:t>Problem 1 for Consequentialism: </a:t>
            </a:r>
            <a:r>
              <a:rPr lang="en-US" b="1" dirty="0" smtClean="0"/>
              <a:t>Intent Matters</a:t>
            </a:r>
          </a:p>
          <a:p>
            <a:endParaRPr lang="en-US" b="1" dirty="0"/>
          </a:p>
          <a:p>
            <a:r>
              <a:rPr lang="en-US" dirty="0" smtClean="0"/>
              <a:t>P1. If consequentialism is true, then it would be morally correct to attempt to kill an innocent person for fun </a:t>
            </a:r>
            <a:r>
              <a:rPr lang="en-US" i="1" dirty="0" smtClean="0"/>
              <a:t>if </a:t>
            </a:r>
            <a:r>
              <a:rPr lang="en-US" dirty="0" smtClean="0"/>
              <a:t>that attempt led to the best outcome. </a:t>
            </a:r>
          </a:p>
          <a:p>
            <a:r>
              <a:rPr lang="en-US" dirty="0"/>
              <a:t>P2. It could never be morally correct to attempt to kill an innocent person for fun. </a:t>
            </a:r>
          </a:p>
          <a:p>
            <a:endParaRPr lang="en-US" dirty="0" smtClean="0"/>
          </a:p>
        </p:txBody>
      </p:sp>
    </p:spTree>
    <p:extLst>
      <p:ext uri="{BB962C8B-B14F-4D97-AF65-F5344CB8AC3E}">
        <p14:creationId xmlns:p14="http://schemas.microsoft.com/office/powerpoint/2010/main" val="11028419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3694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31800" y="2209800"/>
            <a:ext cx="8293100" cy="2585323"/>
          </a:xfrm>
          <a:prstGeom prst="rect">
            <a:avLst/>
          </a:prstGeom>
          <a:noFill/>
        </p:spPr>
        <p:txBody>
          <a:bodyPr wrap="square" rtlCol="0">
            <a:spAutoFit/>
          </a:bodyPr>
          <a:lstStyle/>
          <a:p>
            <a:r>
              <a:rPr lang="en-US" dirty="0" smtClean="0"/>
              <a:t>Problem 1 for Consequentialism: </a:t>
            </a:r>
            <a:r>
              <a:rPr lang="en-US" b="1" dirty="0" smtClean="0"/>
              <a:t>Intent Matters</a:t>
            </a:r>
          </a:p>
          <a:p>
            <a:endParaRPr lang="en-US" b="1" dirty="0"/>
          </a:p>
          <a:p>
            <a:r>
              <a:rPr lang="en-US" dirty="0" smtClean="0"/>
              <a:t>P1. If consequentialism is true, then it would be morally correct to attempt to kill an innocent person for fun </a:t>
            </a:r>
            <a:r>
              <a:rPr lang="en-US" i="1" dirty="0" smtClean="0"/>
              <a:t>if </a:t>
            </a:r>
            <a:r>
              <a:rPr lang="en-US" dirty="0" smtClean="0"/>
              <a:t>that attempt led to the best outcome. </a:t>
            </a:r>
          </a:p>
          <a:p>
            <a:r>
              <a:rPr lang="en-US" dirty="0"/>
              <a:t>P2. It could never be morally correct to attempt to kill an innocent person for fun. </a:t>
            </a:r>
            <a:endParaRPr lang="en-US" dirty="0" smtClean="0"/>
          </a:p>
          <a:p>
            <a:endParaRPr lang="en-US" dirty="0"/>
          </a:p>
          <a:p>
            <a:r>
              <a:rPr lang="en-US" dirty="0" smtClean="0"/>
              <a:t>C. Consequentialism is not true. </a:t>
            </a:r>
            <a:endParaRPr lang="en-US" dirty="0"/>
          </a:p>
          <a:p>
            <a:endParaRPr lang="en-US" dirty="0" smtClean="0"/>
          </a:p>
        </p:txBody>
      </p:sp>
      <p:cxnSp>
        <p:nvCxnSpPr>
          <p:cNvPr id="5" name="Straight Connector 4"/>
          <p:cNvCxnSpPr/>
          <p:nvPr/>
        </p:nvCxnSpPr>
        <p:spPr>
          <a:xfrm>
            <a:off x="431800" y="4025900"/>
            <a:ext cx="82931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32348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369431"/>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31800" y="2209800"/>
            <a:ext cx="8293100" cy="2585323"/>
          </a:xfrm>
          <a:prstGeom prst="rect">
            <a:avLst/>
          </a:prstGeom>
          <a:noFill/>
        </p:spPr>
        <p:txBody>
          <a:bodyPr wrap="square" rtlCol="0">
            <a:spAutoFit/>
          </a:bodyPr>
          <a:lstStyle/>
          <a:p>
            <a:r>
              <a:rPr lang="en-US" dirty="0" smtClean="0"/>
              <a:t>Problem 1 for Consequentialism: </a:t>
            </a:r>
            <a:r>
              <a:rPr lang="en-US" b="1" dirty="0" smtClean="0"/>
              <a:t>Intent Matters</a:t>
            </a:r>
          </a:p>
          <a:p>
            <a:endParaRPr lang="en-US" b="1" dirty="0"/>
          </a:p>
          <a:p>
            <a:r>
              <a:rPr lang="en-US" dirty="0" smtClean="0"/>
              <a:t>P1. If consequentialism is true, then it would be morally correct to attempt to kill an innocent person for fun </a:t>
            </a:r>
            <a:r>
              <a:rPr lang="en-US" i="1" dirty="0" smtClean="0"/>
              <a:t>if </a:t>
            </a:r>
            <a:r>
              <a:rPr lang="en-US" dirty="0" smtClean="0"/>
              <a:t>that attempt led to the best outcome. </a:t>
            </a:r>
          </a:p>
          <a:p>
            <a:r>
              <a:rPr lang="en-US" dirty="0"/>
              <a:t>P2. It could never be morally correct to attempt to kill an innocent person for fun. </a:t>
            </a:r>
            <a:endParaRPr lang="en-US" dirty="0" smtClean="0"/>
          </a:p>
          <a:p>
            <a:endParaRPr lang="en-US" dirty="0"/>
          </a:p>
          <a:p>
            <a:r>
              <a:rPr lang="en-US" dirty="0" smtClean="0"/>
              <a:t>C. Consequentialism is not true. </a:t>
            </a:r>
            <a:endParaRPr lang="en-US" dirty="0"/>
          </a:p>
          <a:p>
            <a:endParaRPr lang="en-US" dirty="0" smtClean="0"/>
          </a:p>
        </p:txBody>
      </p:sp>
      <p:cxnSp>
        <p:nvCxnSpPr>
          <p:cNvPr id="5" name="Straight Connector 4"/>
          <p:cNvCxnSpPr/>
          <p:nvPr/>
        </p:nvCxnSpPr>
        <p:spPr>
          <a:xfrm>
            <a:off x="431800" y="4025900"/>
            <a:ext cx="82931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1800" y="4795122"/>
            <a:ext cx="6438900" cy="923330"/>
          </a:xfrm>
          <a:prstGeom prst="rect">
            <a:avLst/>
          </a:prstGeom>
          <a:noFill/>
        </p:spPr>
        <p:txBody>
          <a:bodyPr wrap="square" rtlCol="0">
            <a:spAutoFit/>
          </a:bodyPr>
          <a:lstStyle/>
          <a:p>
            <a:r>
              <a:rPr lang="en-US" dirty="0" smtClean="0"/>
              <a:t>Now let’s consider a series of thought-experiments. In the process, we’ll discover a second problem for consequentialism. </a:t>
            </a:r>
            <a:endParaRPr lang="en-US" dirty="0"/>
          </a:p>
        </p:txBody>
      </p:sp>
    </p:spTree>
    <p:extLst>
      <p:ext uri="{BB962C8B-B14F-4D97-AF65-F5344CB8AC3E}">
        <p14:creationId xmlns:p14="http://schemas.microsoft.com/office/powerpoint/2010/main" val="23218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2031325"/>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p>
          <a:p>
            <a:endParaRPr lang="en-US" dirty="0"/>
          </a:p>
          <a:p>
            <a:r>
              <a:rPr lang="en-US" dirty="0" smtClean="0"/>
              <a:t>One very simple, but intuitively plausible answer is the following:</a:t>
            </a:r>
          </a:p>
        </p:txBody>
      </p:sp>
      <p:sp>
        <p:nvSpPr>
          <p:cNvPr id="2" name="TextBox 1"/>
          <p:cNvSpPr txBox="1"/>
          <p:nvPr/>
        </p:nvSpPr>
        <p:spPr>
          <a:xfrm>
            <a:off x="1257301" y="26371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Tree>
    <p:extLst>
      <p:ext uri="{BB962C8B-B14F-4D97-AF65-F5344CB8AC3E}">
        <p14:creationId xmlns:p14="http://schemas.microsoft.com/office/powerpoint/2010/main" val="7316773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1)</a:t>
            </a:r>
            <a:endParaRPr lang="en-US" sz="2400" dirty="0"/>
          </a:p>
        </p:txBody>
      </p:sp>
      <p:sp>
        <p:nvSpPr>
          <p:cNvPr id="5" name="TextBox 4"/>
          <p:cNvSpPr txBox="1"/>
          <p:nvPr/>
        </p:nvSpPr>
        <p:spPr>
          <a:xfrm>
            <a:off x="292100" y="983734"/>
            <a:ext cx="8407400" cy="646331"/>
          </a:xfrm>
          <a:prstGeom prst="rect">
            <a:avLst/>
          </a:prstGeom>
          <a:noFill/>
        </p:spPr>
        <p:txBody>
          <a:bodyPr wrap="square" rtlCol="0">
            <a:spAutoFit/>
          </a:bodyPr>
          <a:lstStyle/>
          <a:p>
            <a:r>
              <a:rPr lang="en-US" dirty="0" smtClean="0"/>
              <a:t>Imagine that you are watching a train barreling down some tracks, and you come upon this scene:</a:t>
            </a:r>
            <a:endParaRPr lang="en-US" dirty="0"/>
          </a:p>
        </p:txBody>
      </p:sp>
    </p:spTree>
    <p:extLst>
      <p:ext uri="{BB962C8B-B14F-4D97-AF65-F5344CB8AC3E}">
        <p14:creationId xmlns:p14="http://schemas.microsoft.com/office/powerpoint/2010/main" val="14738832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1)</a:t>
            </a:r>
            <a:endParaRPr lang="en-US" sz="2400" dirty="0"/>
          </a:p>
        </p:txBody>
      </p:sp>
      <p:sp>
        <p:nvSpPr>
          <p:cNvPr id="5" name="TextBox 4"/>
          <p:cNvSpPr txBox="1"/>
          <p:nvPr/>
        </p:nvSpPr>
        <p:spPr>
          <a:xfrm>
            <a:off x="292100" y="983734"/>
            <a:ext cx="8407400" cy="646331"/>
          </a:xfrm>
          <a:prstGeom prst="rect">
            <a:avLst/>
          </a:prstGeom>
          <a:noFill/>
        </p:spPr>
        <p:txBody>
          <a:bodyPr wrap="square" rtlCol="0">
            <a:spAutoFit/>
          </a:bodyPr>
          <a:lstStyle/>
          <a:p>
            <a:r>
              <a:rPr lang="en-US" dirty="0" smtClean="0"/>
              <a:t>Imagine that you are watching a train barreling down some tracks, and you come upon this scene:</a:t>
            </a:r>
            <a:endParaRPr lang="en-US" dirty="0"/>
          </a:p>
        </p:txBody>
      </p:sp>
      <p:pic>
        <p:nvPicPr>
          <p:cNvPr id="2" name="Picture 1" descr="trolley+problem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 y="1630065"/>
            <a:ext cx="7620000" cy="3175000"/>
          </a:xfrm>
          <a:prstGeom prst="rect">
            <a:avLst/>
          </a:prstGeom>
        </p:spPr>
      </p:pic>
      <p:sp>
        <p:nvSpPr>
          <p:cNvPr id="7" name="TextBox 6"/>
          <p:cNvSpPr txBox="1"/>
          <p:nvPr/>
        </p:nvSpPr>
        <p:spPr>
          <a:xfrm>
            <a:off x="7671337" y="4451122"/>
            <a:ext cx="583663" cy="707886"/>
          </a:xfrm>
          <a:prstGeom prst="rect">
            <a:avLst/>
          </a:prstGeom>
          <a:noFill/>
        </p:spPr>
        <p:txBody>
          <a:bodyPr wrap="none" rtlCol="0">
            <a:spAutoFit/>
          </a:bodyPr>
          <a:lstStyle/>
          <a:p>
            <a:r>
              <a:rPr lang="en-US" sz="4000" dirty="0" smtClean="0">
                <a:solidFill>
                  <a:srgbClr val="FF0000"/>
                </a:solidFill>
              </a:rPr>
              <a:t>A</a:t>
            </a:r>
            <a:endParaRPr lang="en-US" sz="4000" dirty="0">
              <a:solidFill>
                <a:srgbClr val="FF0000"/>
              </a:solidFill>
            </a:endParaRPr>
          </a:p>
        </p:txBody>
      </p:sp>
      <p:sp>
        <p:nvSpPr>
          <p:cNvPr id="8" name="TextBox 7"/>
          <p:cNvSpPr txBox="1"/>
          <p:nvPr/>
        </p:nvSpPr>
        <p:spPr>
          <a:xfrm>
            <a:off x="8005998" y="3009900"/>
            <a:ext cx="498003" cy="707886"/>
          </a:xfrm>
          <a:prstGeom prst="rect">
            <a:avLst/>
          </a:prstGeom>
          <a:noFill/>
        </p:spPr>
        <p:txBody>
          <a:bodyPr wrap="none" rtlCol="0">
            <a:spAutoFit/>
          </a:bodyPr>
          <a:lstStyle/>
          <a:p>
            <a:r>
              <a:rPr lang="en-US" sz="4000" dirty="0" smtClean="0">
                <a:solidFill>
                  <a:srgbClr val="FF0000"/>
                </a:solidFill>
              </a:rPr>
              <a:t>B</a:t>
            </a:r>
            <a:endParaRPr lang="en-US" sz="4000" dirty="0">
              <a:solidFill>
                <a:srgbClr val="FF0000"/>
              </a:solidFill>
            </a:endParaRPr>
          </a:p>
        </p:txBody>
      </p:sp>
    </p:spTree>
    <p:extLst>
      <p:ext uri="{BB962C8B-B14F-4D97-AF65-F5344CB8AC3E}">
        <p14:creationId xmlns:p14="http://schemas.microsoft.com/office/powerpoint/2010/main" val="111258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1)</a:t>
            </a:r>
            <a:endParaRPr lang="en-US" sz="2400" dirty="0"/>
          </a:p>
        </p:txBody>
      </p:sp>
      <p:sp>
        <p:nvSpPr>
          <p:cNvPr id="5" name="TextBox 4"/>
          <p:cNvSpPr txBox="1"/>
          <p:nvPr/>
        </p:nvSpPr>
        <p:spPr>
          <a:xfrm>
            <a:off x="292100" y="983734"/>
            <a:ext cx="8407400" cy="646331"/>
          </a:xfrm>
          <a:prstGeom prst="rect">
            <a:avLst/>
          </a:prstGeom>
          <a:noFill/>
        </p:spPr>
        <p:txBody>
          <a:bodyPr wrap="square" rtlCol="0">
            <a:spAutoFit/>
          </a:bodyPr>
          <a:lstStyle/>
          <a:p>
            <a:r>
              <a:rPr lang="en-US" dirty="0" smtClean="0"/>
              <a:t>Imagine that you are watching a train barreling down some tracks, and you come upon this scene:</a:t>
            </a:r>
            <a:endParaRPr lang="en-US" dirty="0"/>
          </a:p>
        </p:txBody>
      </p:sp>
      <p:pic>
        <p:nvPicPr>
          <p:cNvPr id="2" name="Picture 1" descr="trolley+problem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0" y="1630065"/>
            <a:ext cx="7620000" cy="3175000"/>
          </a:xfrm>
          <a:prstGeom prst="rect">
            <a:avLst/>
          </a:prstGeom>
        </p:spPr>
      </p:pic>
      <p:sp>
        <p:nvSpPr>
          <p:cNvPr id="3" name="TextBox 2"/>
          <p:cNvSpPr txBox="1"/>
          <p:nvPr/>
        </p:nvSpPr>
        <p:spPr>
          <a:xfrm>
            <a:off x="596900" y="5143500"/>
            <a:ext cx="8204200" cy="646331"/>
          </a:xfrm>
          <a:prstGeom prst="rect">
            <a:avLst/>
          </a:prstGeom>
          <a:noFill/>
        </p:spPr>
        <p:txBody>
          <a:bodyPr wrap="square" rtlCol="0">
            <a:spAutoFit/>
          </a:bodyPr>
          <a:lstStyle/>
          <a:p>
            <a:r>
              <a:rPr lang="en-US" dirty="0" smtClean="0"/>
              <a:t>If you do nothing—the train will continue on its path, causing the death of the five people tied there. </a:t>
            </a:r>
            <a:endParaRPr lang="en-US" dirty="0"/>
          </a:p>
        </p:txBody>
      </p:sp>
      <p:sp>
        <p:nvSpPr>
          <p:cNvPr id="7" name="TextBox 6"/>
          <p:cNvSpPr txBox="1"/>
          <p:nvPr/>
        </p:nvSpPr>
        <p:spPr>
          <a:xfrm>
            <a:off x="7671337" y="4451122"/>
            <a:ext cx="583663" cy="707886"/>
          </a:xfrm>
          <a:prstGeom prst="rect">
            <a:avLst/>
          </a:prstGeom>
          <a:noFill/>
        </p:spPr>
        <p:txBody>
          <a:bodyPr wrap="none" rtlCol="0">
            <a:spAutoFit/>
          </a:bodyPr>
          <a:lstStyle/>
          <a:p>
            <a:r>
              <a:rPr lang="en-US" sz="4000" dirty="0" smtClean="0">
                <a:solidFill>
                  <a:srgbClr val="FF0000"/>
                </a:solidFill>
              </a:rPr>
              <a:t>A</a:t>
            </a:r>
            <a:endParaRPr lang="en-US" sz="4000" dirty="0">
              <a:solidFill>
                <a:srgbClr val="FF0000"/>
              </a:solidFill>
            </a:endParaRPr>
          </a:p>
        </p:txBody>
      </p:sp>
      <p:sp>
        <p:nvSpPr>
          <p:cNvPr id="8" name="TextBox 7"/>
          <p:cNvSpPr txBox="1"/>
          <p:nvPr/>
        </p:nvSpPr>
        <p:spPr>
          <a:xfrm>
            <a:off x="8005998" y="3009900"/>
            <a:ext cx="498003" cy="707886"/>
          </a:xfrm>
          <a:prstGeom prst="rect">
            <a:avLst/>
          </a:prstGeom>
          <a:noFill/>
        </p:spPr>
        <p:txBody>
          <a:bodyPr wrap="none" rtlCol="0">
            <a:spAutoFit/>
          </a:bodyPr>
          <a:lstStyle/>
          <a:p>
            <a:r>
              <a:rPr lang="en-US" sz="4000" dirty="0" smtClean="0">
                <a:solidFill>
                  <a:srgbClr val="FF0000"/>
                </a:solidFill>
              </a:rPr>
              <a:t>B</a:t>
            </a:r>
            <a:endParaRPr lang="en-US" sz="4000" dirty="0">
              <a:solidFill>
                <a:srgbClr val="FF0000"/>
              </a:solidFill>
            </a:endParaRPr>
          </a:p>
        </p:txBody>
      </p:sp>
    </p:spTree>
    <p:extLst>
      <p:ext uri="{BB962C8B-B14F-4D97-AF65-F5344CB8AC3E}">
        <p14:creationId xmlns:p14="http://schemas.microsoft.com/office/powerpoint/2010/main" val="16708379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1)</a:t>
            </a:r>
            <a:endParaRPr lang="en-US" sz="2400" dirty="0"/>
          </a:p>
        </p:txBody>
      </p:sp>
      <p:sp>
        <p:nvSpPr>
          <p:cNvPr id="5" name="TextBox 4"/>
          <p:cNvSpPr txBox="1"/>
          <p:nvPr/>
        </p:nvSpPr>
        <p:spPr>
          <a:xfrm>
            <a:off x="292100" y="983734"/>
            <a:ext cx="8407400" cy="646331"/>
          </a:xfrm>
          <a:prstGeom prst="rect">
            <a:avLst/>
          </a:prstGeom>
          <a:noFill/>
        </p:spPr>
        <p:txBody>
          <a:bodyPr wrap="square" rtlCol="0">
            <a:spAutoFit/>
          </a:bodyPr>
          <a:lstStyle/>
          <a:p>
            <a:r>
              <a:rPr lang="en-US" dirty="0" smtClean="0"/>
              <a:t>Imagine that you are watching a train barreling down some tracks, and you come upon this scene:</a:t>
            </a:r>
            <a:endParaRPr lang="en-US" dirty="0"/>
          </a:p>
        </p:txBody>
      </p:sp>
      <p:pic>
        <p:nvPicPr>
          <p:cNvPr id="2" name="Picture 1" descr="trolley+problem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 y="1630065"/>
            <a:ext cx="7620000" cy="3175000"/>
          </a:xfrm>
          <a:prstGeom prst="rect">
            <a:avLst/>
          </a:prstGeom>
        </p:spPr>
      </p:pic>
      <p:sp>
        <p:nvSpPr>
          <p:cNvPr id="3" name="TextBox 2"/>
          <p:cNvSpPr txBox="1"/>
          <p:nvPr/>
        </p:nvSpPr>
        <p:spPr>
          <a:xfrm>
            <a:off x="596900" y="5143500"/>
            <a:ext cx="8204200" cy="646331"/>
          </a:xfrm>
          <a:prstGeom prst="rect">
            <a:avLst/>
          </a:prstGeom>
          <a:noFill/>
        </p:spPr>
        <p:txBody>
          <a:bodyPr wrap="square" rtlCol="0">
            <a:spAutoFit/>
          </a:bodyPr>
          <a:lstStyle/>
          <a:p>
            <a:r>
              <a:rPr lang="en-US" dirty="0" smtClean="0"/>
              <a:t>If you do nothing—the train will continue on its path, causing the death of the five people tied there. </a:t>
            </a:r>
            <a:endParaRPr lang="en-US" dirty="0"/>
          </a:p>
        </p:txBody>
      </p:sp>
      <p:sp>
        <p:nvSpPr>
          <p:cNvPr id="6" name="TextBox 5"/>
          <p:cNvSpPr txBox="1"/>
          <p:nvPr/>
        </p:nvSpPr>
        <p:spPr>
          <a:xfrm>
            <a:off x="622301" y="5966262"/>
            <a:ext cx="8394700" cy="646331"/>
          </a:xfrm>
          <a:prstGeom prst="rect">
            <a:avLst/>
          </a:prstGeom>
          <a:noFill/>
        </p:spPr>
        <p:txBody>
          <a:bodyPr wrap="square" rtlCol="0">
            <a:spAutoFit/>
          </a:bodyPr>
          <a:lstStyle/>
          <a:p>
            <a:r>
              <a:rPr lang="en-US" dirty="0" smtClean="0"/>
              <a:t>If you flip the switch—the train will switch tracks, causing the death of the one person on track B. </a:t>
            </a:r>
            <a:endParaRPr lang="en-US" dirty="0"/>
          </a:p>
        </p:txBody>
      </p:sp>
      <p:sp>
        <p:nvSpPr>
          <p:cNvPr id="7" name="TextBox 6"/>
          <p:cNvSpPr txBox="1"/>
          <p:nvPr/>
        </p:nvSpPr>
        <p:spPr>
          <a:xfrm>
            <a:off x="7671337" y="4451122"/>
            <a:ext cx="583663" cy="707886"/>
          </a:xfrm>
          <a:prstGeom prst="rect">
            <a:avLst/>
          </a:prstGeom>
          <a:noFill/>
        </p:spPr>
        <p:txBody>
          <a:bodyPr wrap="none" rtlCol="0">
            <a:spAutoFit/>
          </a:bodyPr>
          <a:lstStyle/>
          <a:p>
            <a:r>
              <a:rPr lang="en-US" sz="4000" dirty="0" smtClean="0">
                <a:solidFill>
                  <a:srgbClr val="FF0000"/>
                </a:solidFill>
              </a:rPr>
              <a:t>A</a:t>
            </a:r>
            <a:endParaRPr lang="en-US" sz="4000" dirty="0">
              <a:solidFill>
                <a:srgbClr val="FF0000"/>
              </a:solidFill>
            </a:endParaRPr>
          </a:p>
        </p:txBody>
      </p:sp>
      <p:sp>
        <p:nvSpPr>
          <p:cNvPr id="8" name="TextBox 7"/>
          <p:cNvSpPr txBox="1"/>
          <p:nvPr/>
        </p:nvSpPr>
        <p:spPr>
          <a:xfrm>
            <a:off x="8005998" y="3009900"/>
            <a:ext cx="498003" cy="707886"/>
          </a:xfrm>
          <a:prstGeom prst="rect">
            <a:avLst/>
          </a:prstGeom>
          <a:noFill/>
        </p:spPr>
        <p:txBody>
          <a:bodyPr wrap="none" rtlCol="0">
            <a:spAutoFit/>
          </a:bodyPr>
          <a:lstStyle/>
          <a:p>
            <a:r>
              <a:rPr lang="en-US" sz="4000" dirty="0" smtClean="0">
                <a:solidFill>
                  <a:srgbClr val="FF0000"/>
                </a:solidFill>
              </a:rPr>
              <a:t>B</a:t>
            </a:r>
            <a:endParaRPr lang="en-US" sz="4000" dirty="0">
              <a:solidFill>
                <a:srgbClr val="FF0000"/>
              </a:solidFill>
            </a:endParaRPr>
          </a:p>
        </p:txBody>
      </p:sp>
    </p:spTree>
    <p:extLst>
      <p:ext uri="{BB962C8B-B14F-4D97-AF65-F5344CB8AC3E}">
        <p14:creationId xmlns:p14="http://schemas.microsoft.com/office/powerpoint/2010/main" val="21268988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358900" y="1291272"/>
            <a:ext cx="6604000"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Imagine that you are a great transplant surgeon. Five of your patients need new parts—one needs a heart, the others need, respectively, liver, stomach, spleen, and spinal cord—but all are of the same, relatively rare, blood-type. By chance, your learn of a healthy specimen with that very blood-type. You can take the healthy specimen’s parts, killing him, and install them in your five patients, saving them. Or you can refrain from taking the healthy specimen’s parts, letting your five patients die. </a:t>
            </a:r>
            <a:endParaRPr lang="en-US" dirty="0"/>
          </a:p>
        </p:txBody>
      </p:sp>
      <p:sp>
        <p:nvSpPr>
          <p:cNvPr id="11" name="TextBox 10"/>
          <p:cNvSpPr txBox="1"/>
          <p:nvPr/>
        </p:nvSpPr>
        <p:spPr>
          <a:xfrm>
            <a:off x="2374900" y="412234"/>
            <a:ext cx="4396757" cy="461665"/>
          </a:xfrm>
          <a:prstGeom prst="rect">
            <a:avLst/>
          </a:prstGeom>
          <a:noFill/>
        </p:spPr>
        <p:txBody>
          <a:bodyPr wrap="none" rtlCol="0">
            <a:spAutoFit/>
          </a:bodyPr>
          <a:lstStyle/>
          <a:p>
            <a:r>
              <a:rPr lang="en-US" sz="2400" dirty="0" smtClean="0"/>
              <a:t>Transplant Scenario (version 1)</a:t>
            </a:r>
            <a:endParaRPr lang="en-US" sz="2400" dirty="0"/>
          </a:p>
        </p:txBody>
      </p:sp>
      <p:pic>
        <p:nvPicPr>
          <p:cNvPr id="12" name="Picture 1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3943350"/>
            <a:ext cx="1778000" cy="2273300"/>
          </a:xfrm>
          <a:prstGeom prst="rect">
            <a:avLst/>
          </a:prstGeom>
        </p:spPr>
      </p:pic>
    </p:spTree>
    <p:extLst>
      <p:ext uri="{BB962C8B-B14F-4D97-AF65-F5344CB8AC3E}">
        <p14:creationId xmlns:p14="http://schemas.microsoft.com/office/powerpoint/2010/main" val="25827066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358900" y="1291272"/>
            <a:ext cx="6604000"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Imagine that you are a great transplant surgeon. Five of your patients need new parts—one needs a heart, the others need, respectively, liver, stomach, spleen, and spinal cord—but all are of the same, relatively rare, blood-type. By chance, your learn of a healthy specimen with that very blood-type. You can take the healthy specimen’s parts, killing him, and install them in your five patients, saving them. Or you can refrain from taking the healthy specimen’s parts, letting your five patients die. </a:t>
            </a:r>
            <a:endParaRPr lang="en-US" dirty="0"/>
          </a:p>
        </p:txBody>
      </p:sp>
      <p:sp>
        <p:nvSpPr>
          <p:cNvPr id="11" name="TextBox 10"/>
          <p:cNvSpPr txBox="1"/>
          <p:nvPr/>
        </p:nvSpPr>
        <p:spPr>
          <a:xfrm>
            <a:off x="2374900" y="412234"/>
            <a:ext cx="4396757" cy="461665"/>
          </a:xfrm>
          <a:prstGeom prst="rect">
            <a:avLst/>
          </a:prstGeom>
          <a:noFill/>
        </p:spPr>
        <p:txBody>
          <a:bodyPr wrap="none" rtlCol="0">
            <a:spAutoFit/>
          </a:bodyPr>
          <a:lstStyle/>
          <a:p>
            <a:r>
              <a:rPr lang="en-US" sz="2400" dirty="0" smtClean="0"/>
              <a:t>Transplant Scenario (version 1)</a:t>
            </a:r>
            <a:endParaRPr lang="en-US" sz="2400" dirty="0"/>
          </a:p>
        </p:txBody>
      </p:sp>
      <p:pic>
        <p:nvPicPr>
          <p:cNvPr id="12" name="Picture 1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3943350"/>
            <a:ext cx="1778000" cy="2273300"/>
          </a:xfrm>
          <a:prstGeom prst="rect">
            <a:avLst/>
          </a:prstGeom>
        </p:spPr>
      </p:pic>
      <p:sp>
        <p:nvSpPr>
          <p:cNvPr id="2" name="Rectangle 1"/>
          <p:cNvSpPr/>
          <p:nvPr/>
        </p:nvSpPr>
        <p:spPr>
          <a:xfrm>
            <a:off x="2971800" y="3997404"/>
            <a:ext cx="4572000" cy="369332"/>
          </a:xfrm>
          <a:prstGeom prst="rect">
            <a:avLst/>
          </a:prstGeom>
        </p:spPr>
        <p:txBody>
          <a:bodyPr>
            <a:spAutoFit/>
          </a:bodyPr>
          <a:lstStyle/>
          <a:p>
            <a:r>
              <a:rPr lang="en-US" dirty="0"/>
              <a:t>What would you do? </a:t>
            </a:r>
            <a:endParaRPr lang="en-US" dirty="0"/>
          </a:p>
        </p:txBody>
      </p:sp>
    </p:spTree>
    <p:extLst>
      <p:ext uri="{BB962C8B-B14F-4D97-AF65-F5344CB8AC3E}">
        <p14:creationId xmlns:p14="http://schemas.microsoft.com/office/powerpoint/2010/main" val="392475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358900" y="1291272"/>
            <a:ext cx="6604000"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Imagine that you are a great transplant surgeon. Five of your patients need new parts—one needs a heart, the others need, respectively, liver, stomach, spleen, and spinal cord—but all are of the same, relatively rare, blood-type. By chance, your learn of a healthy specimen with that very blood-type. You can take the healthy specimen’s parts, killing him, and install them in your five patients, saving them. Or you can refrain from taking the healthy specimen’s parts, letting your five patients die. </a:t>
            </a:r>
            <a:endParaRPr lang="en-US" dirty="0"/>
          </a:p>
        </p:txBody>
      </p:sp>
      <p:sp>
        <p:nvSpPr>
          <p:cNvPr id="11" name="TextBox 10"/>
          <p:cNvSpPr txBox="1"/>
          <p:nvPr/>
        </p:nvSpPr>
        <p:spPr>
          <a:xfrm>
            <a:off x="2374900" y="412234"/>
            <a:ext cx="4396757" cy="461665"/>
          </a:xfrm>
          <a:prstGeom prst="rect">
            <a:avLst/>
          </a:prstGeom>
          <a:noFill/>
        </p:spPr>
        <p:txBody>
          <a:bodyPr wrap="none" rtlCol="0">
            <a:spAutoFit/>
          </a:bodyPr>
          <a:lstStyle/>
          <a:p>
            <a:r>
              <a:rPr lang="en-US" sz="2400" dirty="0" smtClean="0"/>
              <a:t>Transplant Scenario (version 1)</a:t>
            </a:r>
            <a:endParaRPr lang="en-US" sz="2400" dirty="0"/>
          </a:p>
        </p:txBody>
      </p:sp>
      <p:pic>
        <p:nvPicPr>
          <p:cNvPr id="12" name="Picture 11"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3943350"/>
            <a:ext cx="1778000" cy="2273300"/>
          </a:xfrm>
          <a:prstGeom prst="rect">
            <a:avLst/>
          </a:prstGeom>
        </p:spPr>
      </p:pic>
      <p:sp>
        <p:nvSpPr>
          <p:cNvPr id="2" name="Rectangle 1"/>
          <p:cNvSpPr/>
          <p:nvPr/>
        </p:nvSpPr>
        <p:spPr>
          <a:xfrm>
            <a:off x="2971800" y="3997404"/>
            <a:ext cx="5816600" cy="2585323"/>
          </a:xfrm>
          <a:prstGeom prst="rect">
            <a:avLst/>
          </a:prstGeom>
        </p:spPr>
        <p:txBody>
          <a:bodyPr wrap="square">
            <a:spAutoFit/>
          </a:bodyPr>
          <a:lstStyle/>
          <a:p>
            <a:r>
              <a:rPr lang="en-US" dirty="0"/>
              <a:t>What would you do</a:t>
            </a:r>
            <a:r>
              <a:rPr lang="en-US" dirty="0" smtClean="0"/>
              <a:t>?</a:t>
            </a:r>
          </a:p>
          <a:p>
            <a:endParaRPr lang="en-US" dirty="0"/>
          </a:p>
          <a:p>
            <a:r>
              <a:rPr lang="en-US" dirty="0"/>
              <a:t>Many have the intuition that you should not kill the healthy man. </a:t>
            </a:r>
            <a:endParaRPr lang="en-US" dirty="0" smtClean="0"/>
          </a:p>
          <a:p>
            <a:endParaRPr lang="en-US" dirty="0"/>
          </a:p>
          <a:p>
            <a:r>
              <a:rPr lang="en-US" dirty="0"/>
              <a:t>A</a:t>
            </a:r>
            <a:r>
              <a:rPr lang="en-US" dirty="0" smtClean="0"/>
              <a:t>ccording </a:t>
            </a:r>
            <a:r>
              <a:rPr lang="en-US" dirty="0"/>
              <a:t>to consequentialism, you should</a:t>
            </a:r>
            <a:r>
              <a:rPr lang="en-US" dirty="0" smtClean="0"/>
              <a:t>.</a:t>
            </a:r>
          </a:p>
          <a:p>
            <a:endParaRPr lang="en-US" dirty="0"/>
          </a:p>
          <a:p>
            <a:r>
              <a:rPr lang="en-US" b="1" i="1" dirty="0" smtClean="0">
                <a:solidFill>
                  <a:srgbClr val="FF0000"/>
                </a:solidFill>
              </a:rPr>
              <a:t>What is the difference between the Trolley and Transplant Scenarios?</a:t>
            </a:r>
            <a:r>
              <a:rPr lang="en-US" b="1" dirty="0" smtClean="0">
                <a:solidFill>
                  <a:srgbClr val="FF0000"/>
                </a:solidFill>
              </a:rPr>
              <a:t> </a:t>
            </a:r>
            <a:endParaRPr lang="en-US" b="1" dirty="0">
              <a:solidFill>
                <a:srgbClr val="FF0000"/>
              </a:solidFill>
            </a:endParaRPr>
          </a:p>
        </p:txBody>
      </p:sp>
    </p:spTree>
    <p:extLst>
      <p:ext uri="{BB962C8B-B14F-4D97-AF65-F5344CB8AC3E}">
        <p14:creationId xmlns:p14="http://schemas.microsoft.com/office/powerpoint/2010/main" val="3475380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2)</a:t>
            </a:r>
            <a:endParaRPr lang="en-US" sz="2400" dirty="0"/>
          </a:p>
        </p:txBody>
      </p:sp>
      <p:sp>
        <p:nvSpPr>
          <p:cNvPr id="6" name="TextBox 5"/>
          <p:cNvSpPr txBox="1"/>
          <p:nvPr/>
        </p:nvSpPr>
        <p:spPr>
          <a:xfrm>
            <a:off x="584201" y="1054100"/>
            <a:ext cx="8013700" cy="646331"/>
          </a:xfrm>
          <a:prstGeom prst="rect">
            <a:avLst/>
          </a:prstGeom>
          <a:noFill/>
        </p:spPr>
        <p:txBody>
          <a:bodyPr wrap="square" rtlCol="0">
            <a:spAutoFit/>
          </a:bodyPr>
          <a:lstStyle/>
          <a:p>
            <a:r>
              <a:rPr lang="en-US" dirty="0" smtClean="0"/>
              <a:t>It’s been suggested that the Transplant Scenario (version 1) is more similar to this scenario:</a:t>
            </a:r>
            <a:endParaRPr lang="en-US" dirty="0"/>
          </a:p>
        </p:txBody>
      </p:sp>
    </p:spTree>
    <p:extLst>
      <p:ext uri="{BB962C8B-B14F-4D97-AF65-F5344CB8AC3E}">
        <p14:creationId xmlns:p14="http://schemas.microsoft.com/office/powerpoint/2010/main" val="20906819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2)</a:t>
            </a:r>
            <a:endParaRPr lang="en-US" sz="2400" dirty="0"/>
          </a:p>
        </p:txBody>
      </p:sp>
      <p:sp>
        <p:nvSpPr>
          <p:cNvPr id="6" name="TextBox 5"/>
          <p:cNvSpPr txBox="1"/>
          <p:nvPr/>
        </p:nvSpPr>
        <p:spPr>
          <a:xfrm>
            <a:off x="584201" y="1054100"/>
            <a:ext cx="8013700" cy="646331"/>
          </a:xfrm>
          <a:prstGeom prst="rect">
            <a:avLst/>
          </a:prstGeom>
          <a:noFill/>
        </p:spPr>
        <p:txBody>
          <a:bodyPr wrap="square" rtlCol="0">
            <a:spAutoFit/>
          </a:bodyPr>
          <a:lstStyle/>
          <a:p>
            <a:r>
              <a:rPr lang="en-US" dirty="0" smtClean="0"/>
              <a:t>It’s been suggested that the Transplant Scenario (version 1) is more similar to this scenario:</a:t>
            </a:r>
            <a:endParaRPr lang="en-US" dirty="0"/>
          </a:p>
        </p:txBody>
      </p:sp>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943100"/>
            <a:ext cx="6350000" cy="3403600"/>
          </a:xfrm>
          <a:prstGeom prst="rect">
            <a:avLst/>
          </a:prstGeom>
        </p:spPr>
      </p:pic>
    </p:spTree>
    <p:extLst>
      <p:ext uri="{BB962C8B-B14F-4D97-AF65-F5344CB8AC3E}">
        <p14:creationId xmlns:p14="http://schemas.microsoft.com/office/powerpoint/2010/main" val="21434808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2)</a:t>
            </a:r>
            <a:endParaRPr lang="en-US" sz="2400" dirty="0"/>
          </a:p>
        </p:txBody>
      </p:sp>
      <p:sp>
        <p:nvSpPr>
          <p:cNvPr id="6" name="TextBox 5"/>
          <p:cNvSpPr txBox="1"/>
          <p:nvPr/>
        </p:nvSpPr>
        <p:spPr>
          <a:xfrm>
            <a:off x="584201" y="1054100"/>
            <a:ext cx="8013700" cy="646331"/>
          </a:xfrm>
          <a:prstGeom prst="rect">
            <a:avLst/>
          </a:prstGeom>
          <a:noFill/>
        </p:spPr>
        <p:txBody>
          <a:bodyPr wrap="square" rtlCol="0">
            <a:spAutoFit/>
          </a:bodyPr>
          <a:lstStyle/>
          <a:p>
            <a:r>
              <a:rPr lang="en-US" dirty="0" smtClean="0"/>
              <a:t>It’s been suggested that the Transplant Scenario (version 1) is more similar to this scenario:</a:t>
            </a:r>
            <a:endParaRPr lang="en-US" dirty="0"/>
          </a:p>
        </p:txBody>
      </p:sp>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943100"/>
            <a:ext cx="6350000" cy="3403600"/>
          </a:xfrm>
          <a:prstGeom prst="rect">
            <a:avLst/>
          </a:prstGeom>
        </p:spPr>
      </p:pic>
      <p:sp>
        <p:nvSpPr>
          <p:cNvPr id="8" name="TextBox 7"/>
          <p:cNvSpPr txBox="1"/>
          <p:nvPr/>
        </p:nvSpPr>
        <p:spPr>
          <a:xfrm>
            <a:off x="3048000" y="5371068"/>
            <a:ext cx="3450922" cy="369332"/>
          </a:xfrm>
          <a:prstGeom prst="rect">
            <a:avLst/>
          </a:prstGeom>
          <a:noFill/>
        </p:spPr>
        <p:txBody>
          <a:bodyPr wrap="none" rtlCol="0">
            <a:spAutoFit/>
          </a:bodyPr>
          <a:lstStyle/>
          <a:p>
            <a:r>
              <a:rPr lang="en-US" dirty="0" smtClean="0"/>
              <a:t>Would you push the large man?</a:t>
            </a:r>
            <a:endParaRPr lang="en-US" dirty="0"/>
          </a:p>
        </p:txBody>
      </p:sp>
    </p:spTree>
    <p:extLst>
      <p:ext uri="{BB962C8B-B14F-4D97-AF65-F5344CB8AC3E}">
        <p14:creationId xmlns:p14="http://schemas.microsoft.com/office/powerpoint/2010/main" val="145845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2031325"/>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p>
          <a:p>
            <a:endParaRPr lang="en-US" dirty="0"/>
          </a:p>
          <a:p>
            <a:r>
              <a:rPr lang="en-US" dirty="0" smtClean="0"/>
              <a:t>One very simple, but intuitively plausible answer is the following:</a:t>
            </a:r>
          </a:p>
        </p:txBody>
      </p:sp>
      <p:sp>
        <p:nvSpPr>
          <p:cNvPr id="2" name="TextBox 1"/>
          <p:cNvSpPr txBox="1"/>
          <p:nvPr/>
        </p:nvSpPr>
        <p:spPr>
          <a:xfrm>
            <a:off x="1257301" y="26371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02846" y="4250035"/>
            <a:ext cx="7429500" cy="923330"/>
          </a:xfrm>
          <a:prstGeom prst="rect">
            <a:avLst/>
          </a:prstGeom>
          <a:noFill/>
        </p:spPr>
        <p:txBody>
          <a:bodyPr wrap="square" rtlCol="0">
            <a:spAutoFit/>
          </a:bodyPr>
          <a:lstStyle/>
          <a:p>
            <a:r>
              <a:rPr lang="en-US" dirty="0" smtClean="0"/>
              <a:t>Consequentialism says that we should judge actions by their consequences. Whatever will lead to the best overall outcome is what one ought to do. </a:t>
            </a:r>
            <a:endParaRPr lang="en-US" dirty="0"/>
          </a:p>
        </p:txBody>
      </p:sp>
    </p:spTree>
    <p:extLst>
      <p:ext uri="{BB962C8B-B14F-4D97-AF65-F5344CB8AC3E}">
        <p14:creationId xmlns:p14="http://schemas.microsoft.com/office/powerpoint/2010/main" val="33070091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63800" y="203200"/>
            <a:ext cx="4483169" cy="461665"/>
          </a:xfrm>
          <a:prstGeom prst="rect">
            <a:avLst/>
          </a:prstGeom>
          <a:noFill/>
        </p:spPr>
        <p:txBody>
          <a:bodyPr wrap="none" rtlCol="0">
            <a:spAutoFit/>
          </a:bodyPr>
          <a:lstStyle/>
          <a:p>
            <a:r>
              <a:rPr lang="en-US" sz="2400" dirty="0" smtClean="0"/>
              <a:t>The Trolley Scenario (version 2)</a:t>
            </a:r>
            <a:endParaRPr lang="en-US" sz="2400" dirty="0"/>
          </a:p>
        </p:txBody>
      </p:sp>
      <p:sp>
        <p:nvSpPr>
          <p:cNvPr id="6" name="TextBox 5"/>
          <p:cNvSpPr txBox="1"/>
          <p:nvPr/>
        </p:nvSpPr>
        <p:spPr>
          <a:xfrm>
            <a:off x="584201" y="1054100"/>
            <a:ext cx="8013700" cy="646331"/>
          </a:xfrm>
          <a:prstGeom prst="rect">
            <a:avLst/>
          </a:prstGeom>
          <a:noFill/>
        </p:spPr>
        <p:txBody>
          <a:bodyPr wrap="square" rtlCol="0">
            <a:spAutoFit/>
          </a:bodyPr>
          <a:lstStyle/>
          <a:p>
            <a:r>
              <a:rPr lang="en-US" dirty="0" smtClean="0"/>
              <a:t>It’s been suggested that the Transplant Scenario (version 1) is more similar to this scenario:</a:t>
            </a:r>
            <a:endParaRPr lang="en-US" dirty="0"/>
          </a:p>
        </p:txBody>
      </p:sp>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943100"/>
            <a:ext cx="6350000" cy="3403600"/>
          </a:xfrm>
          <a:prstGeom prst="rect">
            <a:avLst/>
          </a:prstGeom>
        </p:spPr>
      </p:pic>
      <p:sp>
        <p:nvSpPr>
          <p:cNvPr id="2" name="TextBox 1"/>
          <p:cNvSpPr txBox="1"/>
          <p:nvPr/>
        </p:nvSpPr>
        <p:spPr>
          <a:xfrm>
            <a:off x="3048000" y="5371068"/>
            <a:ext cx="3450922" cy="369332"/>
          </a:xfrm>
          <a:prstGeom prst="rect">
            <a:avLst/>
          </a:prstGeom>
          <a:noFill/>
        </p:spPr>
        <p:txBody>
          <a:bodyPr wrap="none" rtlCol="0">
            <a:spAutoFit/>
          </a:bodyPr>
          <a:lstStyle/>
          <a:p>
            <a:r>
              <a:rPr lang="en-US" dirty="0" smtClean="0"/>
              <a:t>Would you push the large man?</a:t>
            </a:r>
            <a:endParaRPr lang="en-US" dirty="0"/>
          </a:p>
        </p:txBody>
      </p:sp>
      <p:sp>
        <p:nvSpPr>
          <p:cNvPr id="3" name="TextBox 2"/>
          <p:cNvSpPr txBox="1"/>
          <p:nvPr/>
        </p:nvSpPr>
        <p:spPr>
          <a:xfrm>
            <a:off x="266701" y="5930900"/>
            <a:ext cx="8496300" cy="646331"/>
          </a:xfrm>
          <a:prstGeom prst="rect">
            <a:avLst/>
          </a:prstGeom>
          <a:noFill/>
        </p:spPr>
        <p:txBody>
          <a:bodyPr wrap="square" rtlCol="0">
            <a:spAutoFit/>
          </a:bodyPr>
          <a:lstStyle/>
          <a:p>
            <a:r>
              <a:rPr lang="en-US" dirty="0" smtClean="0"/>
              <a:t>If no: this case is like the Transplant Case. What’s the difference between Trolley Scenarios Version 1 and 2?</a:t>
            </a:r>
            <a:endParaRPr lang="en-US" dirty="0"/>
          </a:p>
        </p:txBody>
      </p:sp>
    </p:spTree>
    <p:extLst>
      <p:ext uri="{BB962C8B-B14F-4D97-AF65-F5344CB8AC3E}">
        <p14:creationId xmlns:p14="http://schemas.microsoft.com/office/powerpoint/2010/main" val="9845883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1600" y="4311447"/>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Tree>
    <p:extLst>
      <p:ext uri="{BB962C8B-B14F-4D97-AF65-F5344CB8AC3E}">
        <p14:creationId xmlns:p14="http://schemas.microsoft.com/office/powerpoint/2010/main" val="4100950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1600" y="4311447"/>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65400"/>
            <a:ext cx="7988300" cy="1200329"/>
          </a:xfrm>
          <a:prstGeom prst="rect">
            <a:avLst/>
          </a:prstGeom>
          <a:noFill/>
        </p:spPr>
        <p:txBody>
          <a:bodyPr wrap="square" rtlCol="0">
            <a:spAutoFit/>
          </a:bodyPr>
          <a:lstStyle/>
          <a:p>
            <a:r>
              <a:rPr lang="en-US" dirty="0" smtClean="0"/>
              <a:t>What moral theory can explain our intuitions: </a:t>
            </a:r>
          </a:p>
          <a:p>
            <a:endParaRPr lang="en-US" dirty="0"/>
          </a:p>
          <a:p>
            <a:r>
              <a:rPr lang="en-US" dirty="0" smtClean="0"/>
              <a:t>Flip the switch in the case above (the 1 dies) and do nothing in the cases below (the 5 die)?</a:t>
            </a:r>
            <a:endParaRPr lang="en-US" dirty="0"/>
          </a:p>
        </p:txBody>
      </p:sp>
    </p:spTree>
    <p:extLst>
      <p:ext uri="{BB962C8B-B14F-4D97-AF65-F5344CB8AC3E}">
        <p14:creationId xmlns:p14="http://schemas.microsoft.com/office/powerpoint/2010/main" val="280441454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1600" y="4311447"/>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146300"/>
            <a:ext cx="7988300" cy="923330"/>
          </a:xfrm>
          <a:prstGeom prst="rect">
            <a:avLst/>
          </a:prstGeom>
          <a:noFill/>
        </p:spPr>
        <p:txBody>
          <a:bodyPr wrap="square" rtlCol="0">
            <a:spAutoFit/>
          </a:bodyPr>
          <a:lstStyle/>
          <a:p>
            <a:r>
              <a:rPr lang="en-US" dirty="0" smtClean="0"/>
              <a:t>To account for the bottom two, it has been suggested that everyone has </a:t>
            </a:r>
            <a:r>
              <a:rPr lang="en-US" b="1" dirty="0" smtClean="0">
                <a:solidFill>
                  <a:srgbClr val="FF0000"/>
                </a:solidFill>
              </a:rPr>
              <a:t>the right to not be killed</a:t>
            </a:r>
            <a:r>
              <a:rPr lang="en-US" dirty="0" smtClean="0"/>
              <a:t>—this would explain why we shouldn’t push the large man or kill the healthy man.</a:t>
            </a:r>
            <a:endParaRPr lang="en-US" dirty="0"/>
          </a:p>
        </p:txBody>
      </p:sp>
    </p:spTree>
    <p:extLst>
      <p:ext uri="{BB962C8B-B14F-4D97-AF65-F5344CB8AC3E}">
        <p14:creationId xmlns:p14="http://schemas.microsoft.com/office/powerpoint/2010/main" val="11045066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1600" y="4311447"/>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4" name="&quot;No&quot; Symbol 3"/>
          <p:cNvSpPr/>
          <p:nvPr/>
        </p:nvSpPr>
        <p:spPr>
          <a:xfrm>
            <a:off x="2604016" y="4179332"/>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0" name="&quot;No&quot; Symbol 9"/>
          <p:cNvSpPr/>
          <p:nvPr/>
        </p:nvSpPr>
        <p:spPr>
          <a:xfrm>
            <a:off x="7353816" y="4311447"/>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698501" y="2146300"/>
            <a:ext cx="7988300" cy="923330"/>
          </a:xfrm>
          <a:prstGeom prst="rect">
            <a:avLst/>
          </a:prstGeom>
          <a:noFill/>
        </p:spPr>
        <p:txBody>
          <a:bodyPr wrap="square" rtlCol="0">
            <a:spAutoFit/>
          </a:bodyPr>
          <a:lstStyle/>
          <a:p>
            <a:r>
              <a:rPr lang="en-US" dirty="0" smtClean="0"/>
              <a:t>To account for the bottom two, it has been suggested that everyone has </a:t>
            </a:r>
            <a:r>
              <a:rPr lang="en-US" b="1" dirty="0" smtClean="0">
                <a:solidFill>
                  <a:srgbClr val="FF0000"/>
                </a:solidFill>
              </a:rPr>
              <a:t>the right to not be killed</a:t>
            </a:r>
            <a:r>
              <a:rPr lang="en-US" dirty="0" smtClean="0"/>
              <a:t>—this would explain why we shouldn’t push the large man or kill the healthy man.</a:t>
            </a:r>
            <a:endParaRPr lang="en-US" dirty="0"/>
          </a:p>
        </p:txBody>
      </p:sp>
    </p:spTree>
    <p:extLst>
      <p:ext uri="{BB962C8B-B14F-4D97-AF65-F5344CB8AC3E}">
        <p14:creationId xmlns:p14="http://schemas.microsoft.com/office/powerpoint/2010/main" val="16717620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66548" y="3190199"/>
            <a:ext cx="7988300" cy="646331"/>
          </a:xfrm>
          <a:prstGeom prst="rect">
            <a:avLst/>
          </a:prstGeom>
          <a:noFill/>
        </p:spPr>
        <p:txBody>
          <a:bodyPr wrap="square" rtlCol="0">
            <a:spAutoFit/>
          </a:bodyPr>
          <a:lstStyle/>
          <a:p>
            <a:r>
              <a:rPr lang="en-US" dirty="0" smtClean="0"/>
              <a:t>In these cases, failure to act does not amount to an act of </a:t>
            </a:r>
            <a:r>
              <a:rPr lang="en-US" b="1" dirty="0" smtClean="0">
                <a:solidFill>
                  <a:srgbClr val="FF0000"/>
                </a:solidFill>
              </a:rPr>
              <a:t>killing</a:t>
            </a:r>
            <a:r>
              <a:rPr lang="en-US" dirty="0" smtClean="0"/>
              <a:t>. Rather, failure to act amounts to </a:t>
            </a:r>
            <a:r>
              <a:rPr lang="en-US" b="1" dirty="0" smtClean="0">
                <a:solidFill>
                  <a:schemeClr val="accent5">
                    <a:lumMod val="75000"/>
                  </a:schemeClr>
                </a:solidFill>
              </a:rPr>
              <a:t>letting five people die. </a:t>
            </a:r>
            <a:endParaRPr lang="en-US" b="1" dirty="0">
              <a:solidFill>
                <a:schemeClr val="accent5">
                  <a:lumMod val="75000"/>
                </a:schemeClr>
              </a:solidFill>
            </a:endParaRPr>
          </a:p>
        </p:txBody>
      </p:sp>
      <p:sp>
        <p:nvSpPr>
          <p:cNvPr id="4" name="&quot;No&quot; Symbol 3"/>
          <p:cNvSpPr/>
          <p:nvPr/>
        </p:nvSpPr>
        <p:spPr>
          <a:xfrm>
            <a:off x="2604016" y="4179332"/>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0" name="&quot;No&quot; Symbol 9"/>
          <p:cNvSpPr/>
          <p:nvPr/>
        </p:nvSpPr>
        <p:spPr>
          <a:xfrm>
            <a:off x="7353816" y="4311447"/>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3" name="Donut 2"/>
          <p:cNvSpPr/>
          <p:nvPr/>
        </p:nvSpPr>
        <p:spPr>
          <a:xfrm>
            <a:off x="3558800" y="5422899"/>
            <a:ext cx="810515" cy="810515"/>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11" name="Donut 10"/>
          <p:cNvSpPr/>
          <p:nvPr/>
        </p:nvSpPr>
        <p:spPr>
          <a:xfrm>
            <a:off x="6642100" y="4646158"/>
            <a:ext cx="564947" cy="564947"/>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698501" y="2146300"/>
            <a:ext cx="7988300" cy="923330"/>
          </a:xfrm>
          <a:prstGeom prst="rect">
            <a:avLst/>
          </a:prstGeom>
          <a:noFill/>
        </p:spPr>
        <p:txBody>
          <a:bodyPr wrap="square" rtlCol="0">
            <a:spAutoFit/>
          </a:bodyPr>
          <a:lstStyle/>
          <a:p>
            <a:r>
              <a:rPr lang="en-US" dirty="0" smtClean="0"/>
              <a:t>To account for the bottom two, it has been suggested that everyone has </a:t>
            </a:r>
            <a:r>
              <a:rPr lang="en-US" b="1" dirty="0" smtClean="0">
                <a:solidFill>
                  <a:srgbClr val="FF0000"/>
                </a:solidFill>
              </a:rPr>
              <a:t>the right to not be killed</a:t>
            </a:r>
            <a:r>
              <a:rPr lang="en-US" dirty="0" smtClean="0"/>
              <a:t>—this would explain why we shouldn’t push the large man or kill the healthy man.</a:t>
            </a:r>
            <a:endParaRPr lang="en-US" dirty="0"/>
          </a:p>
        </p:txBody>
      </p:sp>
    </p:spTree>
    <p:extLst>
      <p:ext uri="{BB962C8B-B14F-4D97-AF65-F5344CB8AC3E}">
        <p14:creationId xmlns:p14="http://schemas.microsoft.com/office/powerpoint/2010/main" val="19458218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85134"/>
            <a:ext cx="7988300" cy="923330"/>
          </a:xfrm>
          <a:prstGeom prst="rect">
            <a:avLst/>
          </a:prstGeom>
          <a:noFill/>
        </p:spPr>
        <p:txBody>
          <a:bodyPr wrap="square" rtlCol="0">
            <a:spAutoFit/>
          </a:bodyPr>
          <a:lstStyle/>
          <a:p>
            <a:r>
              <a:rPr lang="en-US" dirty="0" smtClean="0"/>
              <a:t>But does this explain our intuitions in the first scenario (above)? Doesn’t the man on Track B have a right to not be killed? And wouldn’t flipping the switch kill him? So, shouldn’t we prefer to let the five die in this case, too? </a:t>
            </a:r>
            <a:endParaRPr lang="en-US" b="1" dirty="0">
              <a:solidFill>
                <a:schemeClr val="accent5">
                  <a:lumMod val="75000"/>
                </a:schemeClr>
              </a:solidFill>
            </a:endParaRPr>
          </a:p>
        </p:txBody>
      </p:sp>
      <p:sp>
        <p:nvSpPr>
          <p:cNvPr id="4" name="&quot;No&quot; Symbol 3"/>
          <p:cNvSpPr/>
          <p:nvPr/>
        </p:nvSpPr>
        <p:spPr>
          <a:xfrm>
            <a:off x="2604016" y="4179332"/>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0" name="&quot;No&quot; Symbol 9"/>
          <p:cNvSpPr/>
          <p:nvPr/>
        </p:nvSpPr>
        <p:spPr>
          <a:xfrm>
            <a:off x="7353816" y="4311447"/>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3" name="Donut 2"/>
          <p:cNvSpPr/>
          <p:nvPr/>
        </p:nvSpPr>
        <p:spPr>
          <a:xfrm>
            <a:off x="3558800" y="5422899"/>
            <a:ext cx="810515" cy="810515"/>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11" name="Donut 10"/>
          <p:cNvSpPr/>
          <p:nvPr/>
        </p:nvSpPr>
        <p:spPr>
          <a:xfrm>
            <a:off x="6642100" y="4646158"/>
            <a:ext cx="564947" cy="564947"/>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5" name="TextBox 4"/>
          <p:cNvSpPr txBox="1"/>
          <p:nvPr/>
        </p:nvSpPr>
        <p:spPr>
          <a:xfrm>
            <a:off x="6288766" y="952500"/>
            <a:ext cx="372668" cy="461665"/>
          </a:xfrm>
          <a:prstGeom prst="rect">
            <a:avLst/>
          </a:prstGeom>
          <a:noFill/>
        </p:spPr>
        <p:txBody>
          <a:bodyPr wrap="none" rtlCol="0">
            <a:spAutoFit/>
          </a:bodyPr>
          <a:lstStyle/>
          <a:p>
            <a:r>
              <a:rPr lang="en-US" sz="2400" dirty="0" smtClean="0"/>
              <a:t>B</a:t>
            </a:r>
            <a:endParaRPr lang="en-US" sz="2400" dirty="0"/>
          </a:p>
        </p:txBody>
      </p:sp>
      <p:sp>
        <p:nvSpPr>
          <p:cNvPr id="6" name="TextBox 5"/>
          <p:cNvSpPr txBox="1"/>
          <p:nvPr/>
        </p:nvSpPr>
        <p:spPr>
          <a:xfrm>
            <a:off x="6288766" y="1708666"/>
            <a:ext cx="424064"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14414807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85134"/>
            <a:ext cx="7988300" cy="1477328"/>
          </a:xfrm>
          <a:prstGeom prst="rect">
            <a:avLst/>
          </a:prstGeom>
          <a:noFill/>
        </p:spPr>
        <p:txBody>
          <a:bodyPr wrap="square" rtlCol="0">
            <a:spAutoFit/>
          </a:bodyPr>
          <a:lstStyle/>
          <a:p>
            <a:r>
              <a:rPr lang="en-US" dirty="0" smtClean="0"/>
              <a:t>Before we think about how to resolve any apparent inconsistencies, let’s just be clear about why these thought-experiments pose a problem for consequentialism—</a:t>
            </a:r>
            <a:r>
              <a:rPr lang="en-US" i="1" dirty="0" smtClean="0"/>
              <a:t>the last two cases suggest that the consequences of our actions are not as relevant as the rights of people are</a:t>
            </a:r>
            <a:r>
              <a:rPr lang="en-US" dirty="0" smtClean="0"/>
              <a:t>. If this is right, then it doesn’t always matter what your actions lead to. It matters what rights they respect.</a:t>
            </a:r>
            <a:endParaRPr lang="en-US" b="1" dirty="0">
              <a:solidFill>
                <a:schemeClr val="accent5">
                  <a:lumMod val="75000"/>
                </a:schemeClr>
              </a:solidFill>
            </a:endParaRPr>
          </a:p>
        </p:txBody>
      </p:sp>
      <p:sp>
        <p:nvSpPr>
          <p:cNvPr id="4" name="&quot;No&quot; Symbol 3"/>
          <p:cNvSpPr/>
          <p:nvPr/>
        </p:nvSpPr>
        <p:spPr>
          <a:xfrm>
            <a:off x="2604016" y="4179332"/>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0" name="&quot;No&quot; Symbol 9"/>
          <p:cNvSpPr/>
          <p:nvPr/>
        </p:nvSpPr>
        <p:spPr>
          <a:xfrm>
            <a:off x="7353816" y="4311447"/>
            <a:ext cx="749300" cy="749300"/>
          </a:xfrm>
          <a:prstGeom prst="noSmoking">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3" name="Donut 2"/>
          <p:cNvSpPr/>
          <p:nvPr/>
        </p:nvSpPr>
        <p:spPr>
          <a:xfrm>
            <a:off x="3558800" y="5422899"/>
            <a:ext cx="810515" cy="810515"/>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11" name="Donut 10"/>
          <p:cNvSpPr/>
          <p:nvPr/>
        </p:nvSpPr>
        <p:spPr>
          <a:xfrm>
            <a:off x="6642100" y="4646158"/>
            <a:ext cx="564947" cy="564947"/>
          </a:xfrm>
          <a:prstGeom prst="don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solidFill>
                <a:schemeClr val="tx1"/>
              </a:solidFill>
            </a:endParaRPr>
          </a:p>
        </p:txBody>
      </p:sp>
      <p:sp>
        <p:nvSpPr>
          <p:cNvPr id="5" name="TextBox 4"/>
          <p:cNvSpPr txBox="1"/>
          <p:nvPr/>
        </p:nvSpPr>
        <p:spPr>
          <a:xfrm>
            <a:off x="6288766" y="952500"/>
            <a:ext cx="372668" cy="461665"/>
          </a:xfrm>
          <a:prstGeom prst="rect">
            <a:avLst/>
          </a:prstGeom>
          <a:noFill/>
        </p:spPr>
        <p:txBody>
          <a:bodyPr wrap="none" rtlCol="0">
            <a:spAutoFit/>
          </a:bodyPr>
          <a:lstStyle/>
          <a:p>
            <a:r>
              <a:rPr lang="en-US" sz="2400" dirty="0" smtClean="0"/>
              <a:t>B</a:t>
            </a:r>
            <a:endParaRPr lang="en-US" sz="2400" dirty="0"/>
          </a:p>
        </p:txBody>
      </p:sp>
      <p:sp>
        <p:nvSpPr>
          <p:cNvPr id="6" name="TextBox 5"/>
          <p:cNvSpPr txBox="1"/>
          <p:nvPr/>
        </p:nvSpPr>
        <p:spPr>
          <a:xfrm>
            <a:off x="6288766" y="1708666"/>
            <a:ext cx="424064"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10164925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85134"/>
            <a:ext cx="7988300" cy="1200329"/>
          </a:xfrm>
          <a:prstGeom prst="rect">
            <a:avLst/>
          </a:prstGeom>
          <a:noFill/>
        </p:spPr>
        <p:txBody>
          <a:bodyPr wrap="square" rtlCol="0">
            <a:spAutoFit/>
          </a:bodyPr>
          <a:lstStyle/>
          <a:p>
            <a:r>
              <a:rPr lang="en-US" dirty="0" smtClean="0"/>
              <a:t>This problem stumps me.</a:t>
            </a:r>
          </a:p>
          <a:p>
            <a:endParaRPr lang="en-US" dirty="0"/>
          </a:p>
          <a:p>
            <a:r>
              <a:rPr lang="en-US" dirty="0" smtClean="0"/>
              <a:t> One intuition I have is that the man on track B is, in some sense that I can’t make precise, </a:t>
            </a:r>
            <a:r>
              <a:rPr lang="en-US" i="1" dirty="0" smtClean="0"/>
              <a:t>closer to dying</a:t>
            </a:r>
            <a:r>
              <a:rPr lang="en-US" dirty="0" smtClean="0"/>
              <a:t> than the large man and the healthy guy. </a:t>
            </a:r>
            <a:endParaRPr lang="en-US" b="1" dirty="0">
              <a:solidFill>
                <a:schemeClr val="accent5">
                  <a:lumMod val="75000"/>
                </a:schemeClr>
              </a:solidFill>
            </a:endParaRPr>
          </a:p>
        </p:txBody>
      </p:sp>
      <p:sp>
        <p:nvSpPr>
          <p:cNvPr id="5" name="TextBox 4"/>
          <p:cNvSpPr txBox="1"/>
          <p:nvPr/>
        </p:nvSpPr>
        <p:spPr>
          <a:xfrm>
            <a:off x="6288766" y="952500"/>
            <a:ext cx="372668" cy="461665"/>
          </a:xfrm>
          <a:prstGeom prst="rect">
            <a:avLst/>
          </a:prstGeom>
          <a:noFill/>
        </p:spPr>
        <p:txBody>
          <a:bodyPr wrap="none" rtlCol="0">
            <a:spAutoFit/>
          </a:bodyPr>
          <a:lstStyle/>
          <a:p>
            <a:r>
              <a:rPr lang="en-US" sz="2400" dirty="0" smtClean="0"/>
              <a:t>B</a:t>
            </a:r>
            <a:endParaRPr lang="en-US" sz="2400" dirty="0"/>
          </a:p>
        </p:txBody>
      </p:sp>
      <p:sp>
        <p:nvSpPr>
          <p:cNvPr id="6" name="TextBox 5"/>
          <p:cNvSpPr txBox="1"/>
          <p:nvPr/>
        </p:nvSpPr>
        <p:spPr>
          <a:xfrm>
            <a:off x="6288766" y="1708666"/>
            <a:ext cx="424064"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12029953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85134"/>
            <a:ext cx="7988300" cy="923330"/>
          </a:xfrm>
          <a:prstGeom prst="rect">
            <a:avLst/>
          </a:prstGeom>
          <a:noFill/>
        </p:spPr>
        <p:txBody>
          <a:bodyPr wrap="square" rtlCol="0">
            <a:spAutoFit/>
          </a:bodyPr>
          <a:lstStyle/>
          <a:p>
            <a:r>
              <a:rPr lang="en-US" dirty="0" smtClean="0"/>
              <a:t>One suggestion is: maybe the strength of the right to not be killed is weakened by being in situations in which you are </a:t>
            </a:r>
            <a:r>
              <a:rPr lang="en-US" i="1" dirty="0" smtClean="0"/>
              <a:t>closer to dying</a:t>
            </a:r>
            <a:r>
              <a:rPr lang="en-US" dirty="0"/>
              <a:t> </a:t>
            </a:r>
            <a:r>
              <a:rPr lang="en-US" dirty="0" smtClean="0"/>
              <a:t>(whatever that means). </a:t>
            </a:r>
            <a:endParaRPr lang="en-US" b="1" dirty="0">
              <a:solidFill>
                <a:schemeClr val="accent5">
                  <a:lumMod val="75000"/>
                </a:schemeClr>
              </a:solidFill>
            </a:endParaRPr>
          </a:p>
        </p:txBody>
      </p:sp>
      <p:sp>
        <p:nvSpPr>
          <p:cNvPr id="5" name="TextBox 4"/>
          <p:cNvSpPr txBox="1"/>
          <p:nvPr/>
        </p:nvSpPr>
        <p:spPr>
          <a:xfrm>
            <a:off x="6288766" y="952500"/>
            <a:ext cx="372668" cy="461665"/>
          </a:xfrm>
          <a:prstGeom prst="rect">
            <a:avLst/>
          </a:prstGeom>
          <a:noFill/>
        </p:spPr>
        <p:txBody>
          <a:bodyPr wrap="none" rtlCol="0">
            <a:spAutoFit/>
          </a:bodyPr>
          <a:lstStyle/>
          <a:p>
            <a:r>
              <a:rPr lang="en-US" sz="2400" dirty="0" smtClean="0"/>
              <a:t>B</a:t>
            </a:r>
            <a:endParaRPr lang="en-US" sz="2400" dirty="0"/>
          </a:p>
        </p:txBody>
      </p:sp>
      <p:sp>
        <p:nvSpPr>
          <p:cNvPr id="6" name="TextBox 5"/>
          <p:cNvSpPr txBox="1"/>
          <p:nvPr/>
        </p:nvSpPr>
        <p:spPr>
          <a:xfrm>
            <a:off x="6288766" y="1708666"/>
            <a:ext cx="424064"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836800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2031325"/>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p>
          <a:p>
            <a:endParaRPr lang="en-US" dirty="0"/>
          </a:p>
          <a:p>
            <a:r>
              <a:rPr lang="en-US" dirty="0" smtClean="0"/>
              <a:t>One very simple, but intuitively plausible answer is the following:</a:t>
            </a:r>
          </a:p>
        </p:txBody>
      </p:sp>
      <p:sp>
        <p:nvSpPr>
          <p:cNvPr id="2" name="TextBox 1"/>
          <p:cNvSpPr txBox="1"/>
          <p:nvPr/>
        </p:nvSpPr>
        <p:spPr>
          <a:xfrm>
            <a:off x="1257301" y="2637135"/>
            <a:ext cx="6096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the best outcome.  </a:t>
            </a:r>
            <a:endParaRPr lang="en-US" sz="2000" dirty="0"/>
          </a:p>
        </p:txBody>
      </p:sp>
      <p:sp>
        <p:nvSpPr>
          <p:cNvPr id="3" name="TextBox 2"/>
          <p:cNvSpPr txBox="1"/>
          <p:nvPr/>
        </p:nvSpPr>
        <p:spPr>
          <a:xfrm>
            <a:off x="411992" y="4250035"/>
            <a:ext cx="7429500" cy="2308324"/>
          </a:xfrm>
          <a:prstGeom prst="rect">
            <a:avLst/>
          </a:prstGeom>
          <a:noFill/>
        </p:spPr>
        <p:txBody>
          <a:bodyPr wrap="square" rtlCol="0">
            <a:spAutoFit/>
          </a:bodyPr>
          <a:lstStyle/>
          <a:p>
            <a:r>
              <a:rPr lang="en-US" dirty="0" smtClean="0"/>
              <a:t>Consequentialism says that we should judge actions by their consequences. Whatever will lead to the best overall outcome is what one ought to do. </a:t>
            </a:r>
          </a:p>
          <a:p>
            <a:endParaRPr lang="en-US" dirty="0"/>
          </a:p>
          <a:p>
            <a:r>
              <a:rPr lang="en-US" dirty="0" smtClean="0"/>
              <a:t>A different way to get the general idea is this: if I am deciding between doing action A and action B, I should try to figure out what the world would be like if I did A and what the world would be like if I did B; then I should do whichever action would lead to the better world. </a:t>
            </a:r>
            <a:endParaRPr lang="en-US" dirty="0"/>
          </a:p>
        </p:txBody>
      </p:sp>
    </p:spTree>
    <p:extLst>
      <p:ext uri="{BB962C8B-B14F-4D97-AF65-F5344CB8AC3E}">
        <p14:creationId xmlns:p14="http://schemas.microsoft.com/office/powerpoint/2010/main" val="8258498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6-02-14 at 10.1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311447"/>
            <a:ext cx="3822701" cy="2048968"/>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816" y="4292194"/>
            <a:ext cx="1778000" cy="2273300"/>
          </a:xfrm>
          <a:prstGeom prst="rect">
            <a:avLst/>
          </a:prstGeom>
        </p:spPr>
      </p:pic>
      <p:pic>
        <p:nvPicPr>
          <p:cNvPr id="9" name="Picture 8" descr="trolley+problem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8900" y="309265"/>
            <a:ext cx="3822700" cy="1592792"/>
          </a:xfrm>
          <a:prstGeom prst="rect">
            <a:avLst/>
          </a:prstGeom>
        </p:spPr>
      </p:pic>
      <p:sp>
        <p:nvSpPr>
          <p:cNvPr id="2" name="TextBox 1"/>
          <p:cNvSpPr txBox="1"/>
          <p:nvPr/>
        </p:nvSpPr>
        <p:spPr>
          <a:xfrm>
            <a:off x="698501" y="2585134"/>
            <a:ext cx="7988300" cy="1477328"/>
          </a:xfrm>
          <a:prstGeom prst="rect">
            <a:avLst/>
          </a:prstGeom>
          <a:noFill/>
        </p:spPr>
        <p:txBody>
          <a:bodyPr wrap="square" rtlCol="0">
            <a:spAutoFit/>
          </a:bodyPr>
          <a:lstStyle/>
          <a:p>
            <a:r>
              <a:rPr lang="en-US" dirty="0" smtClean="0"/>
              <a:t>If that’s right, then maybe the large man and the healthy guy have a </a:t>
            </a:r>
            <a:r>
              <a:rPr lang="en-US" i="1" dirty="0" smtClean="0"/>
              <a:t>strong right to not be killed</a:t>
            </a:r>
            <a:r>
              <a:rPr lang="en-US" dirty="0" smtClean="0"/>
              <a:t>; their right are not trumped by the unfortunate situation the five have found themselves in. </a:t>
            </a:r>
            <a:r>
              <a:rPr lang="en-US" i="1" dirty="0" smtClean="0"/>
              <a:t>But </a:t>
            </a:r>
            <a:r>
              <a:rPr lang="en-US" dirty="0" smtClean="0"/>
              <a:t>the man on track B has a </a:t>
            </a:r>
            <a:r>
              <a:rPr lang="en-US" i="1" dirty="0" smtClean="0"/>
              <a:t>weak right to not be killed, since he is so close to death</a:t>
            </a:r>
            <a:r>
              <a:rPr lang="en-US" dirty="0" smtClean="0"/>
              <a:t>. In the first case, his right may be trumped by the unfortunate situation the five have found themselves in. </a:t>
            </a:r>
            <a:endParaRPr lang="en-US" b="1" dirty="0">
              <a:solidFill>
                <a:schemeClr val="accent5">
                  <a:lumMod val="75000"/>
                </a:schemeClr>
              </a:solidFill>
            </a:endParaRPr>
          </a:p>
        </p:txBody>
      </p:sp>
      <p:sp>
        <p:nvSpPr>
          <p:cNvPr id="5" name="TextBox 4"/>
          <p:cNvSpPr txBox="1"/>
          <p:nvPr/>
        </p:nvSpPr>
        <p:spPr>
          <a:xfrm>
            <a:off x="6288766" y="952500"/>
            <a:ext cx="372668" cy="461665"/>
          </a:xfrm>
          <a:prstGeom prst="rect">
            <a:avLst/>
          </a:prstGeom>
          <a:noFill/>
        </p:spPr>
        <p:txBody>
          <a:bodyPr wrap="none" rtlCol="0">
            <a:spAutoFit/>
          </a:bodyPr>
          <a:lstStyle/>
          <a:p>
            <a:r>
              <a:rPr lang="en-US" sz="2400" dirty="0" smtClean="0"/>
              <a:t>B</a:t>
            </a:r>
            <a:endParaRPr lang="en-US" sz="2400" dirty="0"/>
          </a:p>
        </p:txBody>
      </p:sp>
      <p:sp>
        <p:nvSpPr>
          <p:cNvPr id="6" name="TextBox 5"/>
          <p:cNvSpPr txBox="1"/>
          <p:nvPr/>
        </p:nvSpPr>
        <p:spPr>
          <a:xfrm>
            <a:off x="6288766" y="1708666"/>
            <a:ext cx="424064" cy="461665"/>
          </a:xfrm>
          <a:prstGeom prst="rect">
            <a:avLst/>
          </a:prstGeom>
          <a:noFill/>
        </p:spPr>
        <p:txBody>
          <a:bodyPr wrap="none" rtlCol="0">
            <a:spAutoFit/>
          </a:bodyPr>
          <a:lstStyle/>
          <a:p>
            <a:r>
              <a:rPr lang="en-US" sz="2400" dirty="0" smtClean="0"/>
              <a:t>A</a:t>
            </a:r>
            <a:endParaRPr lang="en-US" sz="2400" dirty="0"/>
          </a:p>
        </p:txBody>
      </p:sp>
    </p:spTree>
    <p:extLst>
      <p:ext uri="{BB962C8B-B14F-4D97-AF65-F5344CB8AC3E}">
        <p14:creationId xmlns:p14="http://schemas.microsoft.com/office/powerpoint/2010/main" val="1240533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2031325"/>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p>
          <a:p>
            <a:endParaRPr lang="en-US" dirty="0"/>
          </a:p>
          <a:p>
            <a:r>
              <a:rPr lang="en-US" dirty="0" smtClean="0"/>
              <a:t>One very simple, but intuitively plausible answer is the following:</a:t>
            </a:r>
          </a:p>
        </p:txBody>
      </p:sp>
      <p:sp>
        <p:nvSpPr>
          <p:cNvPr id="2" name="TextBox 1"/>
          <p:cNvSpPr txBox="1"/>
          <p:nvPr/>
        </p:nvSpPr>
        <p:spPr>
          <a:xfrm>
            <a:off x="1257301" y="2637135"/>
            <a:ext cx="609600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a:t>
            </a:r>
            <a:r>
              <a:rPr lang="en-US" sz="2800" b="1" dirty="0" smtClean="0">
                <a:solidFill>
                  <a:srgbClr val="FF0000"/>
                </a:solidFill>
              </a:rPr>
              <a:t>the best outcome</a:t>
            </a:r>
            <a:r>
              <a:rPr lang="en-US" sz="2000" dirty="0" smtClean="0"/>
              <a:t>.  </a:t>
            </a:r>
            <a:endParaRPr lang="en-US" sz="2000" dirty="0"/>
          </a:p>
        </p:txBody>
      </p:sp>
      <p:sp>
        <p:nvSpPr>
          <p:cNvPr id="5" name="TextBox 4"/>
          <p:cNvSpPr txBox="1"/>
          <p:nvPr/>
        </p:nvSpPr>
        <p:spPr>
          <a:xfrm>
            <a:off x="402846" y="4426634"/>
            <a:ext cx="8229600" cy="646331"/>
          </a:xfrm>
          <a:prstGeom prst="rect">
            <a:avLst/>
          </a:prstGeom>
          <a:noFill/>
        </p:spPr>
        <p:txBody>
          <a:bodyPr wrap="square" rtlCol="0">
            <a:spAutoFit/>
          </a:bodyPr>
          <a:lstStyle/>
          <a:p>
            <a:r>
              <a:rPr lang="en-US" dirty="0" smtClean="0"/>
              <a:t>The first point of clarification to make is in what “the best outcome” means. What makes one outcome, or state of affairs, better than another?</a:t>
            </a:r>
          </a:p>
        </p:txBody>
      </p:sp>
    </p:spTree>
    <p:extLst>
      <p:ext uri="{BB962C8B-B14F-4D97-AF65-F5344CB8AC3E}">
        <p14:creationId xmlns:p14="http://schemas.microsoft.com/office/powerpoint/2010/main" val="1397429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846" y="292268"/>
            <a:ext cx="8436354" cy="2031325"/>
          </a:xfrm>
          <a:prstGeom prst="rect">
            <a:avLst/>
          </a:prstGeom>
          <a:noFill/>
        </p:spPr>
        <p:txBody>
          <a:bodyPr wrap="square" rtlCol="0">
            <a:spAutoFit/>
          </a:bodyPr>
          <a:lstStyle/>
          <a:p>
            <a:r>
              <a:rPr lang="en-US" dirty="0" smtClean="0"/>
              <a:t>Suppose that, under some circumstances, some actions are right, and some actions are wrong. </a:t>
            </a:r>
          </a:p>
          <a:p>
            <a:endParaRPr lang="en-US" dirty="0"/>
          </a:p>
          <a:p>
            <a:r>
              <a:rPr lang="en-US" dirty="0" smtClean="0"/>
              <a:t>A natural question to ask is: What is the difference between right and wrong actions?</a:t>
            </a:r>
          </a:p>
          <a:p>
            <a:endParaRPr lang="en-US" dirty="0"/>
          </a:p>
          <a:p>
            <a:r>
              <a:rPr lang="en-US" dirty="0" smtClean="0"/>
              <a:t>One very simple, but intuitively plausible answer is the following:</a:t>
            </a:r>
          </a:p>
        </p:txBody>
      </p:sp>
      <p:sp>
        <p:nvSpPr>
          <p:cNvPr id="2" name="TextBox 1"/>
          <p:cNvSpPr txBox="1"/>
          <p:nvPr/>
        </p:nvSpPr>
        <p:spPr>
          <a:xfrm>
            <a:off x="1257301" y="2637135"/>
            <a:ext cx="6096000"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t>Consequentialism</a:t>
            </a:r>
            <a:r>
              <a:rPr lang="en-US" sz="2000" dirty="0" smtClean="0"/>
              <a:t>: An action is the right thing to do in certain circumstances if, of all the actions available in those circumstances, it would produce </a:t>
            </a:r>
            <a:r>
              <a:rPr lang="en-US" sz="2800" b="1" dirty="0" smtClean="0">
                <a:solidFill>
                  <a:srgbClr val="FF0000"/>
                </a:solidFill>
              </a:rPr>
              <a:t>the best outcome</a:t>
            </a:r>
            <a:r>
              <a:rPr lang="en-US" sz="2000" dirty="0" smtClean="0"/>
              <a:t>.  </a:t>
            </a:r>
            <a:endParaRPr lang="en-US" sz="2000" dirty="0"/>
          </a:p>
        </p:txBody>
      </p:sp>
      <p:sp>
        <p:nvSpPr>
          <p:cNvPr id="5" name="TextBox 4"/>
          <p:cNvSpPr txBox="1"/>
          <p:nvPr/>
        </p:nvSpPr>
        <p:spPr>
          <a:xfrm>
            <a:off x="402846" y="4426634"/>
            <a:ext cx="8229600" cy="646331"/>
          </a:xfrm>
          <a:prstGeom prst="rect">
            <a:avLst/>
          </a:prstGeom>
          <a:noFill/>
        </p:spPr>
        <p:txBody>
          <a:bodyPr wrap="square" rtlCol="0">
            <a:spAutoFit/>
          </a:bodyPr>
          <a:lstStyle/>
          <a:p>
            <a:r>
              <a:rPr lang="en-US" dirty="0" smtClean="0"/>
              <a:t>The first point of clarification to make is in what “the best outcome” means. What makes one outcome, or state of affairs, better than another?</a:t>
            </a:r>
          </a:p>
        </p:txBody>
      </p:sp>
      <p:sp>
        <p:nvSpPr>
          <p:cNvPr id="3" name="TextBox 2"/>
          <p:cNvSpPr txBox="1"/>
          <p:nvPr/>
        </p:nvSpPr>
        <p:spPr>
          <a:xfrm>
            <a:off x="402846" y="5318899"/>
            <a:ext cx="8111746" cy="646331"/>
          </a:xfrm>
          <a:prstGeom prst="rect">
            <a:avLst/>
          </a:prstGeom>
          <a:noFill/>
        </p:spPr>
        <p:txBody>
          <a:bodyPr wrap="square" rtlCol="0">
            <a:spAutoFit/>
          </a:bodyPr>
          <a:lstStyle/>
          <a:p>
            <a:r>
              <a:rPr lang="en-US" dirty="0" smtClean="0"/>
              <a:t>To answer this question is to give a </a:t>
            </a:r>
            <a:r>
              <a:rPr lang="en-US" b="1" dirty="0" smtClean="0">
                <a:solidFill>
                  <a:srgbClr val="FF0000"/>
                </a:solidFill>
              </a:rPr>
              <a:t>value theory</a:t>
            </a:r>
            <a:r>
              <a:rPr lang="en-US" b="1" dirty="0" smtClean="0"/>
              <a:t>: </a:t>
            </a:r>
            <a:r>
              <a:rPr lang="en-US" dirty="0" smtClean="0"/>
              <a:t>a theory about what makes one state of the world better, or worse than, another.  </a:t>
            </a:r>
            <a:endParaRPr lang="en-US" dirty="0"/>
          </a:p>
        </p:txBody>
      </p:sp>
    </p:spTree>
    <p:extLst>
      <p:ext uri="{BB962C8B-B14F-4D97-AF65-F5344CB8AC3E}">
        <p14:creationId xmlns:p14="http://schemas.microsoft.com/office/powerpoint/2010/main" val="37557145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1329</TotalTime>
  <Words>6731</Words>
  <Application>Microsoft Macintosh PowerPoint</Application>
  <PresentationFormat>On-screen Show (4:3)</PresentationFormat>
  <Paragraphs>354</Paragraphs>
  <Slides>70</Slides>
  <Notes>35</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Executive</vt:lpstr>
      <vt:lpstr>Topics in Ethics: Utilitarianism vs. Deontology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48</cp:revision>
  <dcterms:created xsi:type="dcterms:W3CDTF">2016-01-14T16:01:41Z</dcterms:created>
  <dcterms:modified xsi:type="dcterms:W3CDTF">2016-02-15T03:55:11Z</dcterms:modified>
</cp:coreProperties>
</file>