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59"/>
  </p:notesMasterIdLst>
  <p:sldIdLst>
    <p:sldId id="256" r:id="rId2"/>
    <p:sldId id="257" r:id="rId3"/>
    <p:sldId id="263" r:id="rId4"/>
    <p:sldId id="264" r:id="rId5"/>
    <p:sldId id="258" r:id="rId6"/>
    <p:sldId id="267" r:id="rId7"/>
    <p:sldId id="268" r:id="rId8"/>
    <p:sldId id="269" r:id="rId9"/>
    <p:sldId id="270" r:id="rId10"/>
    <p:sldId id="259" r:id="rId11"/>
    <p:sldId id="271" r:id="rId12"/>
    <p:sldId id="272" r:id="rId13"/>
    <p:sldId id="273" r:id="rId14"/>
    <p:sldId id="274" r:id="rId15"/>
    <p:sldId id="275" r:id="rId16"/>
    <p:sldId id="276" r:id="rId17"/>
    <p:sldId id="277" r:id="rId18"/>
    <p:sldId id="278" r:id="rId19"/>
    <p:sldId id="279" r:id="rId20"/>
    <p:sldId id="281" r:id="rId21"/>
    <p:sldId id="284" r:id="rId22"/>
    <p:sldId id="285" r:id="rId23"/>
    <p:sldId id="287" r:id="rId24"/>
    <p:sldId id="260" r:id="rId25"/>
    <p:sldId id="290" r:id="rId26"/>
    <p:sldId id="291" r:id="rId27"/>
    <p:sldId id="292" r:id="rId28"/>
    <p:sldId id="293" r:id="rId29"/>
    <p:sldId id="294" r:id="rId30"/>
    <p:sldId id="295" r:id="rId31"/>
    <p:sldId id="296" r:id="rId32"/>
    <p:sldId id="297" r:id="rId33"/>
    <p:sldId id="298" r:id="rId34"/>
    <p:sldId id="323" r:id="rId35"/>
    <p:sldId id="299" r:id="rId36"/>
    <p:sldId id="261" r:id="rId37"/>
    <p:sldId id="300" r:id="rId38"/>
    <p:sldId id="302" r:id="rId39"/>
    <p:sldId id="303" r:id="rId40"/>
    <p:sldId id="305" r:id="rId41"/>
    <p:sldId id="306" r:id="rId42"/>
    <p:sldId id="307" r:id="rId43"/>
    <p:sldId id="262" r:id="rId44"/>
    <p:sldId id="308" r:id="rId45"/>
    <p:sldId id="309" r:id="rId46"/>
    <p:sldId id="311" r:id="rId47"/>
    <p:sldId id="312" r:id="rId48"/>
    <p:sldId id="313" r:id="rId49"/>
    <p:sldId id="314" r:id="rId50"/>
    <p:sldId id="315" r:id="rId51"/>
    <p:sldId id="316" r:id="rId52"/>
    <p:sldId id="317" r:id="rId53"/>
    <p:sldId id="322" r:id="rId54"/>
    <p:sldId id="318" r:id="rId55"/>
    <p:sldId id="319" r:id="rId56"/>
    <p:sldId id="320" r:id="rId57"/>
    <p:sldId id="321" r:id="rId5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384" y="-2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1/19/16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also puts constraints on God’s omnipotence, or at least revises what the word means. But Mackie is willing to grant the theist that God</a:t>
            </a:r>
            <a:r>
              <a:rPr lang="en-US" baseline="0" dirty="0" smtClean="0"/>
              <a:t> can’t do things that defy logic—so we’ll let this go.</a:t>
            </a:r>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40</a:t>
            </a:fld>
            <a:endParaRPr lang="en-US"/>
          </a:p>
        </p:txBody>
      </p:sp>
    </p:spTree>
    <p:extLst>
      <p:ext uri="{BB962C8B-B14F-4D97-AF65-F5344CB8AC3E}">
        <p14:creationId xmlns:p14="http://schemas.microsoft.com/office/powerpoint/2010/main" val="2972312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1/19/16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1/19/16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1/19/16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1/19/16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1/19/16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1/19/16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1/19/16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1/19/16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1/19/16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2.jp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609601"/>
            <a:ext cx="7772400" cy="719081"/>
          </a:xfrm>
        </p:spPr>
        <p:txBody>
          <a:bodyPr/>
          <a:lstStyle/>
          <a:p>
            <a:r>
              <a:rPr lang="en-US" sz="5400" dirty="0" smtClean="0"/>
              <a:t>The Problem of Evil</a:t>
            </a:r>
            <a:endParaRPr lang="en-US" sz="5400" dirty="0"/>
          </a:p>
        </p:txBody>
      </p:sp>
      <p:sp>
        <p:nvSpPr>
          <p:cNvPr id="2" name="Subtitle 1"/>
          <p:cNvSpPr>
            <a:spLocks noGrp="1"/>
          </p:cNvSpPr>
          <p:nvPr>
            <p:ph type="subTitle" idx="1"/>
          </p:nvPr>
        </p:nvSpPr>
        <p:spPr>
          <a:xfrm>
            <a:off x="1371600" y="1566623"/>
            <a:ext cx="6400800" cy="538104"/>
          </a:xfrm>
        </p:spPr>
        <p:txBody>
          <a:bodyPr/>
          <a:lstStyle/>
          <a:p>
            <a:r>
              <a:rPr lang="en-US" dirty="0" smtClean="0"/>
              <a:t>An argument against God’s existence</a:t>
            </a:r>
            <a:endParaRPr lang="en-US" dirty="0"/>
          </a:p>
        </p:txBody>
      </p:sp>
      <p:pic>
        <p:nvPicPr>
          <p:cNvPr id="4" name="Picture 3" descr="John_Leslie_Macki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5322" y="2411274"/>
            <a:ext cx="1905000" cy="2514600"/>
          </a:xfrm>
          <a:prstGeom prst="rect">
            <a:avLst/>
          </a:prstGeom>
        </p:spPr>
      </p:pic>
      <p:sp>
        <p:nvSpPr>
          <p:cNvPr id="5" name="TextBox 4"/>
          <p:cNvSpPr txBox="1"/>
          <p:nvPr/>
        </p:nvSpPr>
        <p:spPr>
          <a:xfrm>
            <a:off x="2892654" y="5208906"/>
            <a:ext cx="3358499" cy="369332"/>
          </a:xfrm>
          <a:prstGeom prst="rect">
            <a:avLst/>
          </a:prstGeom>
          <a:noFill/>
        </p:spPr>
        <p:txBody>
          <a:bodyPr wrap="none" rtlCol="0">
            <a:spAutoFit/>
          </a:bodyPr>
          <a:lstStyle/>
          <a:p>
            <a:r>
              <a:rPr lang="en-US" dirty="0" smtClean="0"/>
              <a:t>John Leslie Mackie (1917-1981)</a:t>
            </a:r>
            <a:endParaRPr lang="en-US" dirty="0"/>
          </a:p>
        </p:txBody>
      </p:sp>
    </p:spTree>
    <p:extLst>
      <p:ext uri="{BB962C8B-B14F-4D97-AF65-F5344CB8AC3E}">
        <p14:creationId xmlns:p14="http://schemas.microsoft.com/office/powerpoint/2010/main" val="3496907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spTree>
    <p:extLst>
      <p:ext uri="{BB962C8B-B14F-4D97-AF65-F5344CB8AC3E}">
        <p14:creationId xmlns:p14="http://schemas.microsoft.com/office/powerpoint/2010/main" val="3260055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t>God is wholly good.</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52626"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spTree>
    <p:extLst>
      <p:ext uri="{BB962C8B-B14F-4D97-AF65-F5344CB8AC3E}">
        <p14:creationId xmlns:p14="http://schemas.microsoft.com/office/powerpoint/2010/main" val="3932750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t>God is wholly good.</a:t>
            </a:r>
          </a:p>
        </p:txBody>
      </p:sp>
      <p:sp>
        <p:nvSpPr>
          <p:cNvPr id="10" name="TextBox 9"/>
          <p:cNvSpPr txBox="1"/>
          <p:nvPr/>
        </p:nvSpPr>
        <p:spPr>
          <a:xfrm>
            <a:off x="5913470" y="1903510"/>
            <a:ext cx="2477924" cy="369332"/>
          </a:xfrm>
          <a:prstGeom prst="rect">
            <a:avLst/>
          </a:prstGeom>
          <a:noFill/>
          <a:ln>
            <a:solidFill>
              <a:schemeClr val="tx1"/>
            </a:solidFill>
            <a:prstDash val="sysDash"/>
          </a:ln>
        </p:spPr>
        <p:txBody>
          <a:bodyPr wrap="square" rtlCol="0">
            <a:spAutoFit/>
          </a:bodyPr>
          <a:lstStyle/>
          <a:p>
            <a:r>
              <a:rPr lang="en-US" dirty="0" smtClean="0"/>
              <a:t>God is omnipotent.</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52626"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2"/>
            <a:endCxn id="10" idx="0"/>
          </p:cNvCxnSpPr>
          <p:nvPr/>
        </p:nvCxnSpPr>
        <p:spPr>
          <a:xfrm>
            <a:off x="4578125" y="781158"/>
            <a:ext cx="2574307" cy="1122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5" idx="2"/>
            <a:endCxn id="10" idx="0"/>
          </p:cNvCxnSpPr>
          <p:nvPr/>
        </p:nvCxnSpPr>
        <p:spPr>
          <a:xfrm>
            <a:off x="7152432" y="1058157"/>
            <a:ext cx="0" cy="845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spTree>
    <p:extLst>
      <p:ext uri="{BB962C8B-B14F-4D97-AF65-F5344CB8AC3E}">
        <p14:creationId xmlns:p14="http://schemas.microsoft.com/office/powerpoint/2010/main" val="270791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t>God is wholly good.</a:t>
            </a:r>
          </a:p>
        </p:txBody>
      </p:sp>
      <p:sp>
        <p:nvSpPr>
          <p:cNvPr id="10" name="TextBox 9"/>
          <p:cNvSpPr txBox="1"/>
          <p:nvPr/>
        </p:nvSpPr>
        <p:spPr>
          <a:xfrm>
            <a:off x="5913470" y="1903510"/>
            <a:ext cx="2477924" cy="369332"/>
          </a:xfrm>
          <a:prstGeom prst="rect">
            <a:avLst/>
          </a:prstGeom>
          <a:noFill/>
          <a:ln>
            <a:solidFill>
              <a:schemeClr val="tx1"/>
            </a:solidFill>
            <a:prstDash val="sysDash"/>
          </a:ln>
        </p:spPr>
        <p:txBody>
          <a:bodyPr wrap="square" rtlCol="0">
            <a:spAutoFit/>
          </a:bodyPr>
          <a:lstStyle/>
          <a:p>
            <a:r>
              <a:rPr lang="en-US" dirty="0" smtClean="0"/>
              <a:t>God is omnipotent.</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52626"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2"/>
            <a:endCxn id="10" idx="0"/>
          </p:cNvCxnSpPr>
          <p:nvPr/>
        </p:nvCxnSpPr>
        <p:spPr>
          <a:xfrm>
            <a:off x="4578125" y="781158"/>
            <a:ext cx="2574307" cy="1122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5" idx="2"/>
            <a:endCxn id="10" idx="0"/>
          </p:cNvCxnSpPr>
          <p:nvPr/>
        </p:nvCxnSpPr>
        <p:spPr>
          <a:xfrm>
            <a:off x="7152432" y="1058157"/>
            <a:ext cx="0" cy="845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86537" y="4498656"/>
            <a:ext cx="2477924" cy="646331"/>
          </a:xfrm>
          <a:prstGeom prst="rect">
            <a:avLst/>
          </a:prstGeom>
          <a:noFill/>
          <a:ln>
            <a:solidFill>
              <a:schemeClr val="tx1"/>
            </a:solidFill>
            <a:prstDash val="sysDash"/>
          </a:ln>
        </p:spPr>
        <p:txBody>
          <a:bodyPr wrap="square" rtlCol="0">
            <a:spAutoFit/>
          </a:bodyPr>
          <a:lstStyle/>
          <a:p>
            <a:r>
              <a:rPr lang="en-US" dirty="0" smtClean="0"/>
              <a:t>God eliminates as much evil as she can.</a:t>
            </a:r>
          </a:p>
        </p:txBody>
      </p:sp>
      <p:cxnSp>
        <p:nvCxnSpPr>
          <p:cNvPr id="28" name="Straight Arrow Connector 27"/>
          <p:cNvCxnSpPr>
            <a:stCxn id="9" idx="1"/>
            <a:endCxn id="25" idx="0"/>
          </p:cNvCxnSpPr>
          <p:nvPr/>
        </p:nvCxnSpPr>
        <p:spPr>
          <a:xfrm>
            <a:off x="786537" y="2083087"/>
            <a:ext cx="1238962" cy="2415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3" idx="2"/>
            <a:endCxn id="25" idx="0"/>
          </p:cNvCxnSpPr>
          <p:nvPr/>
        </p:nvCxnSpPr>
        <p:spPr>
          <a:xfrm flipH="1">
            <a:off x="2025499" y="3936956"/>
            <a:ext cx="1313664" cy="561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spTree>
    <p:extLst>
      <p:ext uri="{BB962C8B-B14F-4D97-AF65-F5344CB8AC3E}">
        <p14:creationId xmlns:p14="http://schemas.microsoft.com/office/powerpoint/2010/main" val="1178153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t>God is wholly good.</a:t>
            </a:r>
          </a:p>
        </p:txBody>
      </p:sp>
      <p:sp>
        <p:nvSpPr>
          <p:cNvPr id="10" name="TextBox 9"/>
          <p:cNvSpPr txBox="1"/>
          <p:nvPr/>
        </p:nvSpPr>
        <p:spPr>
          <a:xfrm>
            <a:off x="5913470" y="1903510"/>
            <a:ext cx="2477924" cy="369332"/>
          </a:xfrm>
          <a:prstGeom prst="rect">
            <a:avLst/>
          </a:prstGeom>
          <a:noFill/>
          <a:ln>
            <a:solidFill>
              <a:schemeClr val="tx1"/>
            </a:solidFill>
            <a:prstDash val="sysDash"/>
          </a:ln>
        </p:spPr>
        <p:txBody>
          <a:bodyPr wrap="square" rtlCol="0">
            <a:spAutoFit/>
          </a:bodyPr>
          <a:lstStyle/>
          <a:p>
            <a:r>
              <a:rPr lang="en-US" dirty="0" smtClean="0"/>
              <a:t>God is omnipotent.</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52626"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2"/>
            <a:endCxn id="10" idx="0"/>
          </p:cNvCxnSpPr>
          <p:nvPr/>
        </p:nvCxnSpPr>
        <p:spPr>
          <a:xfrm>
            <a:off x="4578125" y="781158"/>
            <a:ext cx="2574307" cy="1122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5" idx="2"/>
            <a:endCxn id="10" idx="0"/>
          </p:cNvCxnSpPr>
          <p:nvPr/>
        </p:nvCxnSpPr>
        <p:spPr>
          <a:xfrm>
            <a:off x="7152432" y="1058157"/>
            <a:ext cx="0" cy="845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86537" y="4498656"/>
            <a:ext cx="2477924" cy="646331"/>
          </a:xfrm>
          <a:prstGeom prst="rect">
            <a:avLst/>
          </a:prstGeom>
          <a:noFill/>
          <a:ln>
            <a:solidFill>
              <a:schemeClr val="tx1"/>
            </a:solidFill>
            <a:prstDash val="sysDash"/>
          </a:ln>
        </p:spPr>
        <p:txBody>
          <a:bodyPr wrap="square" rtlCol="0">
            <a:spAutoFit/>
          </a:bodyPr>
          <a:lstStyle/>
          <a:p>
            <a:r>
              <a:rPr lang="en-US" dirty="0" smtClean="0"/>
              <a:t>God eliminates as much evil as she can.</a:t>
            </a:r>
          </a:p>
        </p:txBody>
      </p:sp>
      <p:sp>
        <p:nvSpPr>
          <p:cNvPr id="26" name="TextBox 25"/>
          <p:cNvSpPr txBox="1"/>
          <p:nvPr/>
        </p:nvSpPr>
        <p:spPr>
          <a:xfrm>
            <a:off x="6040470" y="4775655"/>
            <a:ext cx="2477924" cy="369332"/>
          </a:xfrm>
          <a:prstGeom prst="rect">
            <a:avLst/>
          </a:prstGeom>
          <a:noFill/>
          <a:ln>
            <a:solidFill>
              <a:schemeClr val="tx1"/>
            </a:solidFill>
            <a:prstDash val="sysDash"/>
          </a:ln>
        </p:spPr>
        <p:txBody>
          <a:bodyPr wrap="square" rtlCol="0">
            <a:spAutoFit/>
          </a:bodyPr>
          <a:lstStyle/>
          <a:p>
            <a:r>
              <a:rPr lang="en-US" dirty="0" smtClean="0"/>
              <a:t>God can do anything.</a:t>
            </a:r>
          </a:p>
        </p:txBody>
      </p:sp>
      <p:cxnSp>
        <p:nvCxnSpPr>
          <p:cNvPr id="28" name="Straight Arrow Connector 27"/>
          <p:cNvCxnSpPr>
            <a:stCxn id="9" idx="1"/>
            <a:endCxn id="25" idx="0"/>
          </p:cNvCxnSpPr>
          <p:nvPr/>
        </p:nvCxnSpPr>
        <p:spPr>
          <a:xfrm>
            <a:off x="786537" y="2083087"/>
            <a:ext cx="1238962" cy="2415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3" idx="2"/>
            <a:endCxn id="25" idx="0"/>
          </p:cNvCxnSpPr>
          <p:nvPr/>
        </p:nvCxnSpPr>
        <p:spPr>
          <a:xfrm flipH="1">
            <a:off x="2025499" y="3936956"/>
            <a:ext cx="1313664" cy="561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 idx="2"/>
            <a:endCxn id="26" idx="0"/>
          </p:cNvCxnSpPr>
          <p:nvPr/>
        </p:nvCxnSpPr>
        <p:spPr>
          <a:xfrm>
            <a:off x="6472637" y="3659957"/>
            <a:ext cx="806795" cy="11156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0" idx="3"/>
            <a:endCxn id="26" idx="0"/>
          </p:cNvCxnSpPr>
          <p:nvPr/>
        </p:nvCxnSpPr>
        <p:spPr>
          <a:xfrm flipH="1">
            <a:off x="7279432" y="2088176"/>
            <a:ext cx="1111962" cy="26874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spTree>
    <p:extLst>
      <p:ext uri="{BB962C8B-B14F-4D97-AF65-F5344CB8AC3E}">
        <p14:creationId xmlns:p14="http://schemas.microsoft.com/office/powerpoint/2010/main" val="2869829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t>God is wholly good.</a:t>
            </a:r>
          </a:p>
        </p:txBody>
      </p:sp>
      <p:sp>
        <p:nvSpPr>
          <p:cNvPr id="10" name="TextBox 9"/>
          <p:cNvSpPr txBox="1"/>
          <p:nvPr/>
        </p:nvSpPr>
        <p:spPr>
          <a:xfrm>
            <a:off x="5913470" y="1903510"/>
            <a:ext cx="2477924" cy="369332"/>
          </a:xfrm>
          <a:prstGeom prst="rect">
            <a:avLst/>
          </a:prstGeom>
          <a:noFill/>
          <a:ln>
            <a:solidFill>
              <a:schemeClr val="tx1"/>
            </a:solidFill>
            <a:prstDash val="sysDash"/>
          </a:ln>
        </p:spPr>
        <p:txBody>
          <a:bodyPr wrap="square" rtlCol="0">
            <a:spAutoFit/>
          </a:bodyPr>
          <a:lstStyle/>
          <a:p>
            <a:r>
              <a:rPr lang="en-US" dirty="0" smtClean="0"/>
              <a:t>God is omnipotent.</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52626"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2"/>
            <a:endCxn id="10" idx="0"/>
          </p:cNvCxnSpPr>
          <p:nvPr/>
        </p:nvCxnSpPr>
        <p:spPr>
          <a:xfrm>
            <a:off x="4578125" y="781158"/>
            <a:ext cx="2574307" cy="1122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5" idx="2"/>
            <a:endCxn id="10" idx="0"/>
          </p:cNvCxnSpPr>
          <p:nvPr/>
        </p:nvCxnSpPr>
        <p:spPr>
          <a:xfrm>
            <a:off x="7152432" y="1058157"/>
            <a:ext cx="0" cy="845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86537" y="4498656"/>
            <a:ext cx="2477924" cy="646331"/>
          </a:xfrm>
          <a:prstGeom prst="rect">
            <a:avLst/>
          </a:prstGeom>
          <a:noFill/>
          <a:ln>
            <a:solidFill>
              <a:schemeClr val="tx1"/>
            </a:solidFill>
            <a:prstDash val="sysDash"/>
          </a:ln>
        </p:spPr>
        <p:txBody>
          <a:bodyPr wrap="square" rtlCol="0">
            <a:spAutoFit/>
          </a:bodyPr>
          <a:lstStyle/>
          <a:p>
            <a:r>
              <a:rPr lang="en-US" dirty="0" smtClean="0"/>
              <a:t>God eliminates as much evil as she can.</a:t>
            </a:r>
          </a:p>
        </p:txBody>
      </p:sp>
      <p:sp>
        <p:nvSpPr>
          <p:cNvPr id="26" name="TextBox 25"/>
          <p:cNvSpPr txBox="1"/>
          <p:nvPr/>
        </p:nvSpPr>
        <p:spPr>
          <a:xfrm>
            <a:off x="6040470" y="4775655"/>
            <a:ext cx="2477924" cy="369332"/>
          </a:xfrm>
          <a:prstGeom prst="rect">
            <a:avLst/>
          </a:prstGeom>
          <a:noFill/>
          <a:ln>
            <a:solidFill>
              <a:schemeClr val="tx1"/>
            </a:solidFill>
            <a:prstDash val="sysDash"/>
          </a:ln>
        </p:spPr>
        <p:txBody>
          <a:bodyPr wrap="square" rtlCol="0">
            <a:spAutoFit/>
          </a:bodyPr>
          <a:lstStyle/>
          <a:p>
            <a:r>
              <a:rPr lang="en-US" dirty="0" smtClean="0"/>
              <a:t>God can do anything.</a:t>
            </a:r>
          </a:p>
        </p:txBody>
      </p:sp>
      <p:cxnSp>
        <p:nvCxnSpPr>
          <p:cNvPr id="28" name="Straight Arrow Connector 27"/>
          <p:cNvCxnSpPr>
            <a:stCxn id="9" idx="1"/>
            <a:endCxn id="25" idx="0"/>
          </p:cNvCxnSpPr>
          <p:nvPr/>
        </p:nvCxnSpPr>
        <p:spPr>
          <a:xfrm>
            <a:off x="786537" y="2083087"/>
            <a:ext cx="1238962" cy="2415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3" idx="2"/>
            <a:endCxn id="25" idx="0"/>
          </p:cNvCxnSpPr>
          <p:nvPr/>
        </p:nvCxnSpPr>
        <p:spPr>
          <a:xfrm flipH="1">
            <a:off x="2025499" y="3936956"/>
            <a:ext cx="1313664" cy="561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 idx="2"/>
            <a:endCxn id="26" idx="0"/>
          </p:cNvCxnSpPr>
          <p:nvPr/>
        </p:nvCxnSpPr>
        <p:spPr>
          <a:xfrm>
            <a:off x="6472637" y="3659957"/>
            <a:ext cx="806795" cy="11156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0" idx="3"/>
            <a:endCxn id="26" idx="0"/>
          </p:cNvCxnSpPr>
          <p:nvPr/>
        </p:nvCxnSpPr>
        <p:spPr>
          <a:xfrm flipH="1">
            <a:off x="7279432" y="2088176"/>
            <a:ext cx="1111962" cy="26874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339163" y="5542912"/>
            <a:ext cx="2574307" cy="369332"/>
          </a:xfrm>
          <a:prstGeom prst="rect">
            <a:avLst/>
          </a:prstGeom>
          <a:noFill/>
          <a:ln>
            <a:solidFill>
              <a:schemeClr val="tx1"/>
            </a:solidFill>
            <a:prstDash val="sysDash"/>
          </a:ln>
        </p:spPr>
        <p:txBody>
          <a:bodyPr wrap="square" rtlCol="0">
            <a:spAutoFit/>
          </a:bodyPr>
          <a:lstStyle/>
          <a:p>
            <a:r>
              <a:rPr lang="en-US" dirty="0" smtClean="0"/>
              <a:t>God eliminates all evil.</a:t>
            </a:r>
          </a:p>
        </p:txBody>
      </p:sp>
      <p:cxnSp>
        <p:nvCxnSpPr>
          <p:cNvPr id="39" name="Straight Arrow Connector 38"/>
          <p:cNvCxnSpPr>
            <a:stCxn id="25" idx="3"/>
            <a:endCxn id="37" idx="0"/>
          </p:cNvCxnSpPr>
          <p:nvPr/>
        </p:nvCxnSpPr>
        <p:spPr>
          <a:xfrm>
            <a:off x="3264461" y="4821822"/>
            <a:ext cx="1361856" cy="7210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26" idx="1"/>
            <a:endCxn id="37" idx="0"/>
          </p:cNvCxnSpPr>
          <p:nvPr/>
        </p:nvCxnSpPr>
        <p:spPr>
          <a:xfrm flipH="1">
            <a:off x="4626317" y="4960321"/>
            <a:ext cx="1414153" cy="582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spTree>
    <p:extLst>
      <p:ext uri="{BB962C8B-B14F-4D97-AF65-F5344CB8AC3E}">
        <p14:creationId xmlns:p14="http://schemas.microsoft.com/office/powerpoint/2010/main" val="3906680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t>God is wholly good.</a:t>
            </a:r>
          </a:p>
        </p:txBody>
      </p:sp>
      <p:sp>
        <p:nvSpPr>
          <p:cNvPr id="10" name="TextBox 9"/>
          <p:cNvSpPr txBox="1"/>
          <p:nvPr/>
        </p:nvSpPr>
        <p:spPr>
          <a:xfrm>
            <a:off x="5913470" y="1903510"/>
            <a:ext cx="2477924" cy="369332"/>
          </a:xfrm>
          <a:prstGeom prst="rect">
            <a:avLst/>
          </a:prstGeom>
          <a:noFill/>
          <a:ln>
            <a:solidFill>
              <a:schemeClr val="tx1"/>
            </a:solidFill>
            <a:prstDash val="sysDash"/>
          </a:ln>
        </p:spPr>
        <p:txBody>
          <a:bodyPr wrap="square" rtlCol="0">
            <a:spAutoFit/>
          </a:bodyPr>
          <a:lstStyle/>
          <a:p>
            <a:r>
              <a:rPr lang="en-US" dirty="0" smtClean="0"/>
              <a:t>God is omnipotent.</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52626"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2"/>
            <a:endCxn id="10" idx="0"/>
          </p:cNvCxnSpPr>
          <p:nvPr/>
        </p:nvCxnSpPr>
        <p:spPr>
          <a:xfrm>
            <a:off x="4578125" y="781158"/>
            <a:ext cx="2574307" cy="1122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5" idx="2"/>
            <a:endCxn id="10" idx="0"/>
          </p:cNvCxnSpPr>
          <p:nvPr/>
        </p:nvCxnSpPr>
        <p:spPr>
          <a:xfrm>
            <a:off x="7152432" y="1058157"/>
            <a:ext cx="0" cy="845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86537" y="4498656"/>
            <a:ext cx="2477924" cy="646331"/>
          </a:xfrm>
          <a:prstGeom prst="rect">
            <a:avLst/>
          </a:prstGeom>
          <a:noFill/>
          <a:ln>
            <a:solidFill>
              <a:schemeClr val="tx1"/>
            </a:solidFill>
            <a:prstDash val="sysDash"/>
          </a:ln>
        </p:spPr>
        <p:txBody>
          <a:bodyPr wrap="square" rtlCol="0">
            <a:spAutoFit/>
          </a:bodyPr>
          <a:lstStyle/>
          <a:p>
            <a:r>
              <a:rPr lang="en-US" dirty="0" smtClean="0"/>
              <a:t>God eliminates as much evil as she can.</a:t>
            </a:r>
          </a:p>
        </p:txBody>
      </p:sp>
      <p:sp>
        <p:nvSpPr>
          <p:cNvPr id="26" name="TextBox 25"/>
          <p:cNvSpPr txBox="1"/>
          <p:nvPr/>
        </p:nvSpPr>
        <p:spPr>
          <a:xfrm>
            <a:off x="6040470" y="4775655"/>
            <a:ext cx="2477924" cy="369332"/>
          </a:xfrm>
          <a:prstGeom prst="rect">
            <a:avLst/>
          </a:prstGeom>
          <a:noFill/>
          <a:ln>
            <a:solidFill>
              <a:schemeClr val="tx1"/>
            </a:solidFill>
            <a:prstDash val="sysDash"/>
          </a:ln>
        </p:spPr>
        <p:txBody>
          <a:bodyPr wrap="square" rtlCol="0">
            <a:spAutoFit/>
          </a:bodyPr>
          <a:lstStyle/>
          <a:p>
            <a:r>
              <a:rPr lang="en-US" dirty="0" smtClean="0"/>
              <a:t>God can do anything.</a:t>
            </a:r>
          </a:p>
        </p:txBody>
      </p:sp>
      <p:cxnSp>
        <p:nvCxnSpPr>
          <p:cNvPr id="28" name="Straight Arrow Connector 27"/>
          <p:cNvCxnSpPr>
            <a:stCxn id="9" idx="1"/>
            <a:endCxn id="25" idx="0"/>
          </p:cNvCxnSpPr>
          <p:nvPr/>
        </p:nvCxnSpPr>
        <p:spPr>
          <a:xfrm>
            <a:off x="786537" y="2083087"/>
            <a:ext cx="1238962" cy="2415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3" idx="2"/>
            <a:endCxn id="25" idx="0"/>
          </p:cNvCxnSpPr>
          <p:nvPr/>
        </p:nvCxnSpPr>
        <p:spPr>
          <a:xfrm flipH="1">
            <a:off x="2025499" y="3936956"/>
            <a:ext cx="1313664" cy="561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 idx="2"/>
            <a:endCxn id="26" idx="0"/>
          </p:cNvCxnSpPr>
          <p:nvPr/>
        </p:nvCxnSpPr>
        <p:spPr>
          <a:xfrm>
            <a:off x="6472637" y="3659957"/>
            <a:ext cx="806795" cy="11156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0" idx="3"/>
            <a:endCxn id="26" idx="0"/>
          </p:cNvCxnSpPr>
          <p:nvPr/>
        </p:nvCxnSpPr>
        <p:spPr>
          <a:xfrm flipH="1">
            <a:off x="7279432" y="2088176"/>
            <a:ext cx="1111962" cy="26874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339163" y="5542912"/>
            <a:ext cx="2574307" cy="369332"/>
          </a:xfrm>
          <a:prstGeom prst="rect">
            <a:avLst/>
          </a:prstGeom>
          <a:noFill/>
          <a:ln>
            <a:solidFill>
              <a:schemeClr val="tx1"/>
            </a:solidFill>
            <a:prstDash val="sysDash"/>
          </a:ln>
        </p:spPr>
        <p:txBody>
          <a:bodyPr wrap="square" rtlCol="0">
            <a:spAutoFit/>
          </a:bodyPr>
          <a:lstStyle/>
          <a:p>
            <a:r>
              <a:rPr lang="en-US" dirty="0" smtClean="0"/>
              <a:t>God eliminates all evil.</a:t>
            </a:r>
          </a:p>
        </p:txBody>
      </p:sp>
      <p:cxnSp>
        <p:nvCxnSpPr>
          <p:cNvPr id="39" name="Straight Arrow Connector 38"/>
          <p:cNvCxnSpPr>
            <a:stCxn id="25" idx="3"/>
            <a:endCxn id="37" idx="0"/>
          </p:cNvCxnSpPr>
          <p:nvPr/>
        </p:nvCxnSpPr>
        <p:spPr>
          <a:xfrm>
            <a:off x="3264461" y="4821822"/>
            <a:ext cx="1361856" cy="7210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26" idx="1"/>
            <a:endCxn id="37" idx="0"/>
          </p:cNvCxnSpPr>
          <p:nvPr/>
        </p:nvCxnSpPr>
        <p:spPr>
          <a:xfrm flipH="1">
            <a:off x="4626317" y="4960321"/>
            <a:ext cx="1414153" cy="582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3741379" y="6281454"/>
            <a:ext cx="1769876" cy="369332"/>
          </a:xfrm>
          <a:prstGeom prst="rect">
            <a:avLst/>
          </a:prstGeom>
          <a:noFill/>
          <a:ln>
            <a:solidFill>
              <a:schemeClr val="tx1"/>
            </a:solidFill>
            <a:prstDash val="sysDash"/>
          </a:ln>
        </p:spPr>
        <p:txBody>
          <a:bodyPr wrap="square" rtlCol="0">
            <a:spAutoFit/>
          </a:bodyPr>
          <a:lstStyle/>
          <a:p>
            <a:r>
              <a:rPr lang="en-US" dirty="0" smtClean="0"/>
              <a:t>No evil exists.</a:t>
            </a:r>
          </a:p>
        </p:txBody>
      </p:sp>
      <p:cxnSp>
        <p:nvCxnSpPr>
          <p:cNvPr id="44" name="Straight Arrow Connector 43"/>
          <p:cNvCxnSpPr>
            <a:stCxn id="37" idx="2"/>
            <a:endCxn id="42" idx="0"/>
          </p:cNvCxnSpPr>
          <p:nvPr/>
        </p:nvCxnSpPr>
        <p:spPr>
          <a:xfrm>
            <a:off x="4626317" y="5912244"/>
            <a:ext cx="0" cy="3692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spTree>
    <p:extLst>
      <p:ext uri="{BB962C8B-B14F-4D97-AF65-F5344CB8AC3E}">
        <p14:creationId xmlns:p14="http://schemas.microsoft.com/office/powerpoint/2010/main" val="1094047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3" name="TextBox 2"/>
          <p:cNvSpPr txBox="1"/>
          <p:nvPr/>
        </p:nvSpPr>
        <p:spPr>
          <a:xfrm>
            <a:off x="2100201" y="2736627"/>
            <a:ext cx="2477924" cy="1200329"/>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
        <p:nvSpPr>
          <p:cNvPr id="4" name="TextBox 3"/>
          <p:cNvSpPr txBox="1"/>
          <p:nvPr/>
        </p:nvSpPr>
        <p:spPr>
          <a:xfrm>
            <a:off x="3922574" y="411826"/>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5" name="TextBox 4"/>
          <p:cNvSpPr txBox="1"/>
          <p:nvPr/>
        </p:nvSpPr>
        <p:spPr>
          <a:xfrm>
            <a:off x="5913470"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
        <p:nvSpPr>
          <p:cNvPr id="7" name="TextBox 6"/>
          <p:cNvSpPr txBox="1"/>
          <p:nvPr/>
        </p:nvSpPr>
        <p:spPr>
          <a:xfrm>
            <a:off x="786537" y="411826"/>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t>God is wholly good.</a:t>
            </a:r>
          </a:p>
        </p:txBody>
      </p:sp>
      <p:sp>
        <p:nvSpPr>
          <p:cNvPr id="10" name="TextBox 9"/>
          <p:cNvSpPr txBox="1"/>
          <p:nvPr/>
        </p:nvSpPr>
        <p:spPr>
          <a:xfrm>
            <a:off x="5913470" y="1903510"/>
            <a:ext cx="2477924" cy="369332"/>
          </a:xfrm>
          <a:prstGeom prst="rect">
            <a:avLst/>
          </a:prstGeom>
          <a:noFill/>
          <a:ln>
            <a:solidFill>
              <a:schemeClr val="tx1"/>
            </a:solidFill>
            <a:prstDash val="sysDash"/>
          </a:ln>
        </p:spPr>
        <p:txBody>
          <a:bodyPr wrap="square" rtlCol="0">
            <a:spAutoFit/>
          </a:bodyPr>
          <a:lstStyle/>
          <a:p>
            <a:r>
              <a:rPr lang="en-US" dirty="0" smtClean="0"/>
              <a:t>God is omnipotent.</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52626"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2"/>
            <a:endCxn id="10" idx="0"/>
          </p:cNvCxnSpPr>
          <p:nvPr/>
        </p:nvCxnSpPr>
        <p:spPr>
          <a:xfrm>
            <a:off x="4578125" y="781158"/>
            <a:ext cx="2574307" cy="1122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5" idx="2"/>
            <a:endCxn id="10" idx="0"/>
          </p:cNvCxnSpPr>
          <p:nvPr/>
        </p:nvCxnSpPr>
        <p:spPr>
          <a:xfrm>
            <a:off x="7152432" y="1058157"/>
            <a:ext cx="0" cy="845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86537" y="4498656"/>
            <a:ext cx="2477924" cy="646331"/>
          </a:xfrm>
          <a:prstGeom prst="rect">
            <a:avLst/>
          </a:prstGeom>
          <a:noFill/>
          <a:ln>
            <a:solidFill>
              <a:schemeClr val="tx1"/>
            </a:solidFill>
            <a:prstDash val="sysDash"/>
          </a:ln>
        </p:spPr>
        <p:txBody>
          <a:bodyPr wrap="square" rtlCol="0">
            <a:spAutoFit/>
          </a:bodyPr>
          <a:lstStyle/>
          <a:p>
            <a:r>
              <a:rPr lang="en-US" dirty="0" smtClean="0"/>
              <a:t>God eliminates as much evil as she can.</a:t>
            </a:r>
          </a:p>
        </p:txBody>
      </p:sp>
      <p:sp>
        <p:nvSpPr>
          <p:cNvPr id="26" name="TextBox 25"/>
          <p:cNvSpPr txBox="1"/>
          <p:nvPr/>
        </p:nvSpPr>
        <p:spPr>
          <a:xfrm>
            <a:off x="6040470" y="4775655"/>
            <a:ext cx="2477924" cy="369332"/>
          </a:xfrm>
          <a:prstGeom prst="rect">
            <a:avLst/>
          </a:prstGeom>
          <a:noFill/>
          <a:ln>
            <a:solidFill>
              <a:schemeClr val="tx1"/>
            </a:solidFill>
            <a:prstDash val="sysDash"/>
          </a:ln>
        </p:spPr>
        <p:txBody>
          <a:bodyPr wrap="square" rtlCol="0">
            <a:spAutoFit/>
          </a:bodyPr>
          <a:lstStyle/>
          <a:p>
            <a:r>
              <a:rPr lang="en-US" dirty="0" smtClean="0"/>
              <a:t>God can do anything.</a:t>
            </a:r>
          </a:p>
        </p:txBody>
      </p:sp>
      <p:cxnSp>
        <p:nvCxnSpPr>
          <p:cNvPr id="28" name="Straight Arrow Connector 27"/>
          <p:cNvCxnSpPr>
            <a:stCxn id="9" idx="1"/>
            <a:endCxn id="25" idx="0"/>
          </p:cNvCxnSpPr>
          <p:nvPr/>
        </p:nvCxnSpPr>
        <p:spPr>
          <a:xfrm>
            <a:off x="786537" y="2083087"/>
            <a:ext cx="1238962" cy="2415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3" idx="2"/>
            <a:endCxn id="25" idx="0"/>
          </p:cNvCxnSpPr>
          <p:nvPr/>
        </p:nvCxnSpPr>
        <p:spPr>
          <a:xfrm flipH="1">
            <a:off x="2025499" y="3936956"/>
            <a:ext cx="1313664" cy="561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 idx="2"/>
            <a:endCxn id="26" idx="0"/>
          </p:cNvCxnSpPr>
          <p:nvPr/>
        </p:nvCxnSpPr>
        <p:spPr>
          <a:xfrm>
            <a:off x="6472637" y="3659957"/>
            <a:ext cx="806795" cy="11156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0" idx="3"/>
            <a:endCxn id="26" idx="0"/>
          </p:cNvCxnSpPr>
          <p:nvPr/>
        </p:nvCxnSpPr>
        <p:spPr>
          <a:xfrm flipH="1">
            <a:off x="7279432" y="2088176"/>
            <a:ext cx="1111962" cy="26874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339163" y="5542912"/>
            <a:ext cx="2574307" cy="369332"/>
          </a:xfrm>
          <a:prstGeom prst="rect">
            <a:avLst/>
          </a:prstGeom>
          <a:noFill/>
          <a:ln>
            <a:solidFill>
              <a:schemeClr val="tx1"/>
            </a:solidFill>
            <a:prstDash val="sysDash"/>
          </a:ln>
        </p:spPr>
        <p:txBody>
          <a:bodyPr wrap="square" rtlCol="0">
            <a:spAutoFit/>
          </a:bodyPr>
          <a:lstStyle/>
          <a:p>
            <a:r>
              <a:rPr lang="en-US" dirty="0" smtClean="0"/>
              <a:t>God eliminates all evil.</a:t>
            </a:r>
          </a:p>
        </p:txBody>
      </p:sp>
      <p:cxnSp>
        <p:nvCxnSpPr>
          <p:cNvPr id="39" name="Straight Arrow Connector 38"/>
          <p:cNvCxnSpPr>
            <a:stCxn id="25" idx="3"/>
            <a:endCxn id="37" idx="0"/>
          </p:cNvCxnSpPr>
          <p:nvPr/>
        </p:nvCxnSpPr>
        <p:spPr>
          <a:xfrm>
            <a:off x="3264461" y="4821822"/>
            <a:ext cx="1361856" cy="7210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26" idx="1"/>
            <a:endCxn id="37" idx="0"/>
          </p:cNvCxnSpPr>
          <p:nvPr/>
        </p:nvCxnSpPr>
        <p:spPr>
          <a:xfrm flipH="1">
            <a:off x="4626317" y="4960321"/>
            <a:ext cx="1414153" cy="582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3741379" y="6281454"/>
            <a:ext cx="1769876" cy="369332"/>
          </a:xfrm>
          <a:prstGeom prst="rect">
            <a:avLst/>
          </a:prstGeom>
          <a:noFill/>
          <a:ln>
            <a:solidFill>
              <a:schemeClr val="tx1"/>
            </a:solidFill>
            <a:prstDash val="sysDash"/>
          </a:ln>
        </p:spPr>
        <p:txBody>
          <a:bodyPr wrap="square" rtlCol="0">
            <a:spAutoFit/>
          </a:bodyPr>
          <a:lstStyle/>
          <a:p>
            <a:r>
              <a:rPr lang="en-US" dirty="0" smtClean="0"/>
              <a:t>No evil exists.</a:t>
            </a:r>
          </a:p>
        </p:txBody>
      </p:sp>
      <p:cxnSp>
        <p:nvCxnSpPr>
          <p:cNvPr id="44" name="Straight Arrow Connector 43"/>
          <p:cNvCxnSpPr>
            <a:stCxn id="37" idx="2"/>
            <a:endCxn id="42" idx="0"/>
          </p:cNvCxnSpPr>
          <p:nvPr/>
        </p:nvCxnSpPr>
        <p:spPr>
          <a:xfrm>
            <a:off x="4626317" y="5912244"/>
            <a:ext cx="0" cy="3692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noFill/>
          <a:ln>
            <a:solidFill>
              <a:schemeClr val="tx1"/>
            </a:solidFill>
            <a:prstDash val="sysDash"/>
          </a:ln>
        </p:spPr>
        <p:txBody>
          <a:bodyPr wrap="square" rtlCol="0">
            <a:spAutoFit/>
          </a:bodyPr>
          <a:lstStyle/>
          <a:p>
            <a:r>
              <a:rPr lang="en-US" dirty="0" smtClean="0"/>
              <a:t>Some evil exists.</a:t>
            </a:r>
          </a:p>
        </p:txBody>
      </p:sp>
      <p:cxnSp>
        <p:nvCxnSpPr>
          <p:cNvPr id="55" name="Straight Arrow Connector 54"/>
          <p:cNvCxnSpPr>
            <a:stCxn id="42" idx="3"/>
            <a:endCxn id="53" idx="1"/>
          </p:cNvCxnSpPr>
          <p:nvPr/>
        </p:nvCxnSpPr>
        <p:spPr>
          <a:xfrm>
            <a:off x="5511255" y="6466120"/>
            <a:ext cx="770288" cy="0"/>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58" name="TextBox 57"/>
          <p:cNvSpPr txBox="1"/>
          <p:nvPr/>
        </p:nvSpPr>
        <p:spPr>
          <a:xfrm>
            <a:off x="5672170" y="6184532"/>
            <a:ext cx="474630" cy="523220"/>
          </a:xfrm>
          <a:prstGeom prst="rect">
            <a:avLst/>
          </a:prstGeom>
          <a:noFill/>
        </p:spPr>
        <p:txBody>
          <a:bodyPr wrap="square" rtlCol="0">
            <a:spAutoFit/>
          </a:bodyPr>
          <a:lstStyle/>
          <a:p>
            <a:r>
              <a:rPr lang="en-US" sz="2800" dirty="0" smtClean="0">
                <a:solidFill>
                  <a:srgbClr val="FF0000"/>
                </a:solidFill>
                <a:latin typeface="Arial Black"/>
                <a:cs typeface="Arial Black"/>
              </a:rPr>
              <a:t>X</a:t>
            </a:r>
            <a:endParaRPr lang="en-US" sz="2800" dirty="0">
              <a:solidFill>
                <a:srgbClr val="FF0000"/>
              </a:solidFill>
              <a:latin typeface="Arial Black"/>
              <a:cs typeface="Arial Black"/>
            </a:endParaRPr>
          </a:p>
        </p:txBody>
      </p:sp>
    </p:spTree>
    <p:extLst>
      <p:ext uri="{BB962C8B-B14F-4D97-AF65-F5344CB8AC3E}">
        <p14:creationId xmlns:p14="http://schemas.microsoft.com/office/powerpoint/2010/main" val="1361446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33675" y="2736627"/>
            <a:ext cx="2477924" cy="92333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If something is omnipotent, it can do anything.</a:t>
            </a:r>
          </a:p>
        </p:txBody>
      </p:sp>
      <p:sp>
        <p:nvSpPr>
          <p:cNvPr id="3" name="TextBox 2"/>
          <p:cNvSpPr txBox="1"/>
          <p:nvPr/>
        </p:nvSpPr>
        <p:spPr>
          <a:xfrm>
            <a:off x="2100201" y="2736627"/>
            <a:ext cx="2477924" cy="1200329"/>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If something is wholly good, it always eliminates as much evil as it can.</a:t>
            </a:r>
          </a:p>
        </p:txBody>
      </p:sp>
      <p:sp>
        <p:nvSpPr>
          <p:cNvPr id="4" name="TextBox 3"/>
          <p:cNvSpPr txBox="1"/>
          <p:nvPr/>
        </p:nvSpPr>
        <p:spPr>
          <a:xfrm>
            <a:off x="3922574" y="411826"/>
            <a:ext cx="1351226" cy="369332"/>
          </a:xfrm>
          <a:prstGeom prst="rect">
            <a:avLst/>
          </a:prstGeom>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b="1" dirty="0" smtClean="0"/>
              <a:t>God exists.</a:t>
            </a:r>
          </a:p>
        </p:txBody>
      </p:sp>
      <p:sp>
        <p:nvSpPr>
          <p:cNvPr id="5" name="TextBox 4"/>
          <p:cNvSpPr txBox="1"/>
          <p:nvPr/>
        </p:nvSpPr>
        <p:spPr>
          <a:xfrm>
            <a:off x="5913470" y="411826"/>
            <a:ext cx="2477924" cy="64633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If God exists, then God is omnipotent.</a:t>
            </a:r>
          </a:p>
        </p:txBody>
      </p:sp>
      <p:sp>
        <p:nvSpPr>
          <p:cNvPr id="7" name="TextBox 6"/>
          <p:cNvSpPr txBox="1"/>
          <p:nvPr/>
        </p:nvSpPr>
        <p:spPr>
          <a:xfrm>
            <a:off x="786537" y="411826"/>
            <a:ext cx="2477924" cy="64633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If God exists, then God is wholly good.</a:t>
            </a:r>
          </a:p>
        </p:txBody>
      </p:sp>
      <p:sp>
        <p:nvSpPr>
          <p:cNvPr id="9" name="TextBox 8"/>
          <p:cNvSpPr txBox="1"/>
          <p:nvPr/>
        </p:nvSpPr>
        <p:spPr>
          <a:xfrm>
            <a:off x="786537" y="1898421"/>
            <a:ext cx="2477924" cy="369332"/>
          </a:xfrm>
          <a:prstGeom prst="rect">
            <a:avLst/>
          </a:prstGeom>
          <a:noFill/>
          <a:ln>
            <a:solidFill>
              <a:schemeClr val="tx1"/>
            </a:solidFill>
            <a:prstDash val="sysDash"/>
          </a:ln>
        </p:spPr>
        <p:txBody>
          <a:bodyPr wrap="square" rtlCol="0">
            <a:spAutoFit/>
          </a:bodyPr>
          <a:lstStyle/>
          <a:p>
            <a:r>
              <a:rPr lang="en-US" dirty="0" smtClean="0">
                <a:solidFill>
                  <a:schemeClr val="accent6">
                    <a:lumMod val="60000"/>
                    <a:lumOff val="40000"/>
                  </a:schemeClr>
                </a:solidFill>
              </a:rPr>
              <a:t>God is wholly good.</a:t>
            </a:r>
          </a:p>
        </p:txBody>
      </p:sp>
      <p:sp>
        <p:nvSpPr>
          <p:cNvPr id="10" name="TextBox 9"/>
          <p:cNvSpPr txBox="1"/>
          <p:nvPr/>
        </p:nvSpPr>
        <p:spPr>
          <a:xfrm>
            <a:off x="5913470" y="1903510"/>
            <a:ext cx="2477924" cy="369332"/>
          </a:xfrm>
          <a:prstGeom prst="rect">
            <a:avLst/>
          </a:prstGeom>
          <a:noFill/>
          <a:ln>
            <a:solidFill>
              <a:schemeClr val="tx1"/>
            </a:solidFill>
            <a:prstDash val="sysDash"/>
          </a:ln>
        </p:spPr>
        <p:txBody>
          <a:bodyPr wrap="square" rtlCol="0">
            <a:spAutoFit/>
          </a:bodyPr>
          <a:lstStyle/>
          <a:p>
            <a:r>
              <a:rPr lang="en-US" dirty="0" smtClean="0">
                <a:solidFill>
                  <a:schemeClr val="accent6">
                    <a:lumMod val="60000"/>
                    <a:lumOff val="40000"/>
                  </a:schemeClr>
                </a:solidFill>
              </a:rPr>
              <a:t>God is omnipotent.</a:t>
            </a:r>
          </a:p>
        </p:txBody>
      </p:sp>
      <p:cxnSp>
        <p:nvCxnSpPr>
          <p:cNvPr id="12" name="Straight Arrow Connector 11"/>
          <p:cNvCxnSpPr>
            <a:stCxn id="7" idx="2"/>
            <a:endCxn id="9" idx="0"/>
          </p:cNvCxnSpPr>
          <p:nvPr/>
        </p:nvCxnSpPr>
        <p:spPr>
          <a:xfrm>
            <a:off x="2025499" y="1058157"/>
            <a:ext cx="0" cy="8402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4" idx="2"/>
            <a:endCxn id="9" idx="0"/>
          </p:cNvCxnSpPr>
          <p:nvPr/>
        </p:nvCxnSpPr>
        <p:spPr>
          <a:xfrm flipH="1">
            <a:off x="2025499" y="781158"/>
            <a:ext cx="2572688" cy="11172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4" idx="2"/>
            <a:endCxn id="10" idx="0"/>
          </p:cNvCxnSpPr>
          <p:nvPr/>
        </p:nvCxnSpPr>
        <p:spPr>
          <a:xfrm>
            <a:off x="4598187" y="781158"/>
            <a:ext cx="2554245" cy="1122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5" idx="2"/>
            <a:endCxn id="10" idx="0"/>
          </p:cNvCxnSpPr>
          <p:nvPr/>
        </p:nvCxnSpPr>
        <p:spPr>
          <a:xfrm>
            <a:off x="7152432" y="1058157"/>
            <a:ext cx="0" cy="845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86537" y="4498656"/>
            <a:ext cx="2477924" cy="646331"/>
          </a:xfrm>
          <a:prstGeom prst="rect">
            <a:avLst/>
          </a:prstGeom>
          <a:noFill/>
          <a:ln>
            <a:solidFill>
              <a:schemeClr val="tx1"/>
            </a:solidFill>
            <a:prstDash val="sysDash"/>
          </a:ln>
        </p:spPr>
        <p:txBody>
          <a:bodyPr wrap="square" rtlCol="0">
            <a:spAutoFit/>
          </a:bodyPr>
          <a:lstStyle/>
          <a:p>
            <a:r>
              <a:rPr lang="en-US" dirty="0" smtClean="0">
                <a:solidFill>
                  <a:schemeClr val="accent6">
                    <a:lumMod val="60000"/>
                    <a:lumOff val="40000"/>
                  </a:schemeClr>
                </a:solidFill>
              </a:rPr>
              <a:t>God eliminates as much evil as she can.</a:t>
            </a:r>
          </a:p>
        </p:txBody>
      </p:sp>
      <p:sp>
        <p:nvSpPr>
          <p:cNvPr id="26" name="TextBox 25"/>
          <p:cNvSpPr txBox="1"/>
          <p:nvPr/>
        </p:nvSpPr>
        <p:spPr>
          <a:xfrm>
            <a:off x="6040470" y="4775655"/>
            <a:ext cx="2477924" cy="369332"/>
          </a:xfrm>
          <a:prstGeom prst="rect">
            <a:avLst/>
          </a:prstGeom>
          <a:noFill/>
          <a:ln>
            <a:solidFill>
              <a:schemeClr val="tx1"/>
            </a:solidFill>
            <a:prstDash val="sysDash"/>
          </a:ln>
        </p:spPr>
        <p:txBody>
          <a:bodyPr wrap="square" rtlCol="0">
            <a:spAutoFit/>
          </a:bodyPr>
          <a:lstStyle/>
          <a:p>
            <a:r>
              <a:rPr lang="en-US" dirty="0" smtClean="0">
                <a:solidFill>
                  <a:schemeClr val="accent6">
                    <a:lumMod val="60000"/>
                    <a:lumOff val="40000"/>
                  </a:schemeClr>
                </a:solidFill>
              </a:rPr>
              <a:t>God can do anything.</a:t>
            </a:r>
          </a:p>
        </p:txBody>
      </p:sp>
      <p:cxnSp>
        <p:nvCxnSpPr>
          <p:cNvPr id="28" name="Straight Arrow Connector 27"/>
          <p:cNvCxnSpPr>
            <a:stCxn id="9" idx="1"/>
            <a:endCxn id="25" idx="0"/>
          </p:cNvCxnSpPr>
          <p:nvPr/>
        </p:nvCxnSpPr>
        <p:spPr>
          <a:xfrm>
            <a:off x="786537" y="2083087"/>
            <a:ext cx="1238962" cy="2415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3" idx="2"/>
            <a:endCxn id="25" idx="0"/>
          </p:cNvCxnSpPr>
          <p:nvPr/>
        </p:nvCxnSpPr>
        <p:spPr>
          <a:xfrm flipH="1">
            <a:off x="2025499" y="3936956"/>
            <a:ext cx="1313664" cy="561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 idx="2"/>
            <a:endCxn id="26" idx="0"/>
          </p:cNvCxnSpPr>
          <p:nvPr/>
        </p:nvCxnSpPr>
        <p:spPr>
          <a:xfrm>
            <a:off x="6472637" y="3659957"/>
            <a:ext cx="806795" cy="11156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10" idx="3"/>
            <a:endCxn id="26" idx="0"/>
          </p:cNvCxnSpPr>
          <p:nvPr/>
        </p:nvCxnSpPr>
        <p:spPr>
          <a:xfrm flipH="1">
            <a:off x="7279432" y="2088176"/>
            <a:ext cx="1111962" cy="26874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339163" y="5542912"/>
            <a:ext cx="2574307" cy="369332"/>
          </a:xfrm>
          <a:prstGeom prst="rect">
            <a:avLst/>
          </a:prstGeom>
          <a:noFill/>
          <a:ln>
            <a:solidFill>
              <a:schemeClr val="tx1"/>
            </a:solidFill>
            <a:prstDash val="sysDash"/>
          </a:ln>
        </p:spPr>
        <p:txBody>
          <a:bodyPr wrap="square" rtlCol="0">
            <a:spAutoFit/>
          </a:bodyPr>
          <a:lstStyle/>
          <a:p>
            <a:r>
              <a:rPr lang="en-US" dirty="0" smtClean="0">
                <a:solidFill>
                  <a:schemeClr val="accent6">
                    <a:lumMod val="60000"/>
                    <a:lumOff val="40000"/>
                  </a:schemeClr>
                </a:solidFill>
              </a:rPr>
              <a:t>God eliminates all evil.</a:t>
            </a:r>
          </a:p>
        </p:txBody>
      </p:sp>
      <p:cxnSp>
        <p:nvCxnSpPr>
          <p:cNvPr id="39" name="Straight Arrow Connector 38"/>
          <p:cNvCxnSpPr>
            <a:stCxn id="25" idx="3"/>
            <a:endCxn id="37" idx="0"/>
          </p:cNvCxnSpPr>
          <p:nvPr/>
        </p:nvCxnSpPr>
        <p:spPr>
          <a:xfrm>
            <a:off x="3264461" y="4821822"/>
            <a:ext cx="1361856" cy="7210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26" idx="1"/>
            <a:endCxn id="37" idx="0"/>
          </p:cNvCxnSpPr>
          <p:nvPr/>
        </p:nvCxnSpPr>
        <p:spPr>
          <a:xfrm flipH="1">
            <a:off x="4626317" y="4960321"/>
            <a:ext cx="1414153" cy="582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3741379" y="6281454"/>
            <a:ext cx="1769876" cy="369332"/>
          </a:xfrm>
          <a:prstGeom prst="rect">
            <a:avLst/>
          </a:prstGeom>
          <a:noFill/>
          <a:ln>
            <a:solidFill>
              <a:schemeClr val="tx1"/>
            </a:solidFill>
            <a:prstDash val="sysDash"/>
          </a:ln>
        </p:spPr>
        <p:txBody>
          <a:bodyPr wrap="square" rtlCol="0">
            <a:spAutoFit/>
          </a:bodyPr>
          <a:lstStyle/>
          <a:p>
            <a:r>
              <a:rPr lang="en-US" dirty="0" smtClean="0">
                <a:solidFill>
                  <a:schemeClr val="accent6">
                    <a:lumMod val="60000"/>
                    <a:lumOff val="40000"/>
                  </a:schemeClr>
                </a:solidFill>
              </a:rPr>
              <a:t>No evil exists.</a:t>
            </a:r>
          </a:p>
        </p:txBody>
      </p:sp>
      <p:cxnSp>
        <p:nvCxnSpPr>
          <p:cNvPr id="44" name="Straight Arrow Connector 43"/>
          <p:cNvCxnSpPr>
            <a:stCxn id="37" idx="2"/>
            <a:endCxn id="42" idx="0"/>
          </p:cNvCxnSpPr>
          <p:nvPr/>
        </p:nvCxnSpPr>
        <p:spPr>
          <a:xfrm>
            <a:off x="4626317" y="5912244"/>
            <a:ext cx="0" cy="3692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281543" y="6281454"/>
            <a:ext cx="1995777"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Some evil exists.</a:t>
            </a:r>
          </a:p>
        </p:txBody>
      </p:sp>
      <p:cxnSp>
        <p:nvCxnSpPr>
          <p:cNvPr id="55" name="Straight Arrow Connector 54"/>
          <p:cNvCxnSpPr>
            <a:stCxn id="42" idx="3"/>
            <a:endCxn id="53" idx="1"/>
          </p:cNvCxnSpPr>
          <p:nvPr/>
        </p:nvCxnSpPr>
        <p:spPr>
          <a:xfrm>
            <a:off x="5511255" y="6466120"/>
            <a:ext cx="770288" cy="0"/>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58" name="TextBox 57"/>
          <p:cNvSpPr txBox="1"/>
          <p:nvPr/>
        </p:nvSpPr>
        <p:spPr>
          <a:xfrm>
            <a:off x="5672170" y="6184532"/>
            <a:ext cx="474630" cy="523220"/>
          </a:xfrm>
          <a:prstGeom prst="rect">
            <a:avLst/>
          </a:prstGeom>
          <a:noFill/>
        </p:spPr>
        <p:txBody>
          <a:bodyPr wrap="square" rtlCol="0">
            <a:spAutoFit/>
          </a:bodyPr>
          <a:lstStyle/>
          <a:p>
            <a:r>
              <a:rPr lang="en-US" sz="2800" dirty="0" smtClean="0">
                <a:solidFill>
                  <a:srgbClr val="FF0000"/>
                </a:solidFill>
                <a:latin typeface="Arial Black"/>
                <a:cs typeface="Arial Black"/>
              </a:rPr>
              <a:t>X</a:t>
            </a:r>
            <a:endParaRPr lang="en-US" sz="2800" dirty="0">
              <a:solidFill>
                <a:srgbClr val="FF0000"/>
              </a:solidFill>
              <a:latin typeface="Arial Black"/>
              <a:cs typeface="Arial Black"/>
            </a:endParaRPr>
          </a:p>
        </p:txBody>
      </p:sp>
    </p:spTree>
    <p:extLst>
      <p:ext uri="{BB962C8B-B14F-4D97-AF65-F5344CB8AC3E}">
        <p14:creationId xmlns:p14="http://schemas.microsoft.com/office/powerpoint/2010/main" val="41336775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74" y="2210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3" y="6883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4840427"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evil as she can. (C1, P3)</a:t>
            </a:r>
          </a:p>
        </p:txBody>
      </p:sp>
      <p:sp>
        <p:nvSpPr>
          <p:cNvPr id="26" name="TextBox 25"/>
          <p:cNvSpPr txBox="1"/>
          <p:nvPr/>
        </p:nvSpPr>
        <p:spPr>
          <a:xfrm>
            <a:off x="518974" y="4254955"/>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evil. (C2, C4)</a:t>
            </a:r>
          </a:p>
        </p:txBody>
      </p:sp>
      <p:sp>
        <p:nvSpPr>
          <p:cNvPr id="42" name="TextBox 41"/>
          <p:cNvSpPr txBox="1"/>
          <p:nvPr/>
        </p:nvSpPr>
        <p:spPr>
          <a:xfrm>
            <a:off x="518970" y="5265454"/>
            <a:ext cx="4840428"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evil exists. (C5)</a:t>
            </a:r>
          </a:p>
        </p:txBody>
      </p:sp>
      <p:sp>
        <p:nvSpPr>
          <p:cNvPr id="53" name="TextBox 52"/>
          <p:cNvSpPr txBox="1"/>
          <p:nvPr/>
        </p:nvSpPr>
        <p:spPr>
          <a:xfrm>
            <a:off x="518970" y="57480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27" name="TextBox 26"/>
          <p:cNvSpPr txBox="1"/>
          <p:nvPr/>
        </p:nvSpPr>
        <p:spPr>
          <a:xfrm>
            <a:off x="518970" y="6337919"/>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evil exists and some evil exists. (C6, P6) </a:t>
            </a:r>
          </a:p>
        </p:txBody>
      </p:sp>
      <p:cxnSp>
        <p:nvCxnSpPr>
          <p:cNvPr id="8" name="Straight Connector 7"/>
          <p:cNvCxnSpPr/>
          <p:nvPr/>
        </p:nvCxnSpPr>
        <p:spPr>
          <a:xfrm>
            <a:off x="381000" y="6210919"/>
            <a:ext cx="56007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225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28446" y="406712"/>
            <a:ext cx="5738333" cy="461665"/>
          </a:xfrm>
          <a:prstGeom prst="rect">
            <a:avLst/>
          </a:prstGeom>
          <a:noFill/>
        </p:spPr>
        <p:txBody>
          <a:bodyPr wrap="square" rtlCol="0">
            <a:spAutoFit/>
          </a:bodyPr>
          <a:lstStyle/>
          <a:p>
            <a:r>
              <a:rPr lang="en-US" sz="2400" u="sng" dirty="0" smtClean="0"/>
              <a:t>The problem of evil has a long history:</a:t>
            </a:r>
            <a:endParaRPr lang="en-US" sz="2400" u="sng" dirty="0"/>
          </a:p>
        </p:txBody>
      </p:sp>
      <p:pic>
        <p:nvPicPr>
          <p:cNvPr id="5" name="Picture 4" descr="220px-Epikouros_BM_184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8446" y="1190266"/>
            <a:ext cx="817698" cy="1226547"/>
          </a:xfrm>
          <a:prstGeom prst="rect">
            <a:avLst/>
          </a:prstGeom>
        </p:spPr>
      </p:pic>
      <p:sp>
        <p:nvSpPr>
          <p:cNvPr id="6" name="TextBox 5"/>
          <p:cNvSpPr txBox="1"/>
          <p:nvPr/>
        </p:nvSpPr>
        <p:spPr>
          <a:xfrm>
            <a:off x="1975490" y="1190266"/>
            <a:ext cx="6373316" cy="1015663"/>
          </a:xfrm>
          <a:prstGeom prst="rect">
            <a:avLst/>
          </a:prstGeom>
          <a:noFill/>
        </p:spPr>
        <p:txBody>
          <a:bodyPr wrap="square" rtlCol="0">
            <a:spAutoFit/>
          </a:bodyPr>
          <a:lstStyle/>
          <a:p>
            <a:r>
              <a:rPr lang="en-US" sz="1500" dirty="0" smtClean="0"/>
              <a:t>Epicurus (341-270 BC): “Is God willing to prevent evil, but not able? Then he is not omnipotent. Is he able, but not willing? Then he is malevolent. Is he both able and willing? Then whence cometh evil? Is he neither able nor willing? Then why call him God”  </a:t>
            </a:r>
            <a:endParaRPr lang="en-US" sz="1500" dirty="0"/>
          </a:p>
        </p:txBody>
      </p:sp>
    </p:spTree>
    <p:extLst>
      <p:ext uri="{BB962C8B-B14F-4D97-AF65-F5344CB8AC3E}">
        <p14:creationId xmlns:p14="http://schemas.microsoft.com/office/powerpoint/2010/main" val="215625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74" y="2210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3" y="6883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4840427"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evil as she can. (C1, P3)</a:t>
            </a:r>
          </a:p>
        </p:txBody>
      </p:sp>
      <p:sp>
        <p:nvSpPr>
          <p:cNvPr id="26" name="TextBox 25"/>
          <p:cNvSpPr txBox="1"/>
          <p:nvPr/>
        </p:nvSpPr>
        <p:spPr>
          <a:xfrm>
            <a:off x="518974" y="4254955"/>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evil. (C2, C4)</a:t>
            </a:r>
          </a:p>
        </p:txBody>
      </p:sp>
      <p:sp>
        <p:nvSpPr>
          <p:cNvPr id="42" name="TextBox 41"/>
          <p:cNvSpPr txBox="1"/>
          <p:nvPr/>
        </p:nvSpPr>
        <p:spPr>
          <a:xfrm>
            <a:off x="518970" y="5265454"/>
            <a:ext cx="4840428"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evil exists. (C5)</a:t>
            </a:r>
          </a:p>
        </p:txBody>
      </p:sp>
      <p:sp>
        <p:nvSpPr>
          <p:cNvPr id="53" name="TextBox 52"/>
          <p:cNvSpPr txBox="1"/>
          <p:nvPr/>
        </p:nvSpPr>
        <p:spPr>
          <a:xfrm>
            <a:off x="518970" y="57480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27" name="TextBox 26"/>
          <p:cNvSpPr txBox="1"/>
          <p:nvPr/>
        </p:nvSpPr>
        <p:spPr>
          <a:xfrm>
            <a:off x="518970" y="6337919"/>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evil exists and some evil exists. (C6, P6) </a:t>
            </a:r>
          </a:p>
        </p:txBody>
      </p:sp>
      <p:cxnSp>
        <p:nvCxnSpPr>
          <p:cNvPr id="8" name="Straight Connector 7"/>
          <p:cNvCxnSpPr/>
          <p:nvPr/>
        </p:nvCxnSpPr>
        <p:spPr>
          <a:xfrm>
            <a:off x="381000" y="6210919"/>
            <a:ext cx="56007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751464" y="359584"/>
            <a:ext cx="3227435" cy="1754327"/>
          </a:xfrm>
          <a:prstGeom prst="rect">
            <a:avLst/>
          </a:prstGeom>
          <a:noFill/>
        </p:spPr>
        <p:txBody>
          <a:bodyPr wrap="square" rtlCol="0">
            <a:spAutoFit/>
          </a:bodyPr>
          <a:lstStyle/>
          <a:p>
            <a:r>
              <a:rPr lang="en-US" dirty="0" smtClean="0"/>
              <a:t>This argument is different from many we’ll see in the future. In particular, it does not aim to show that its conclusion is true—its conclusion is a contradiction. </a:t>
            </a:r>
            <a:endParaRPr lang="en-US" dirty="0"/>
          </a:p>
        </p:txBody>
      </p:sp>
    </p:spTree>
    <p:extLst>
      <p:ext uri="{BB962C8B-B14F-4D97-AF65-F5344CB8AC3E}">
        <p14:creationId xmlns:p14="http://schemas.microsoft.com/office/powerpoint/2010/main" val="3500578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74" y="2210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3" y="6883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4840427"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evil as she can. (C1, P3)</a:t>
            </a:r>
          </a:p>
        </p:txBody>
      </p:sp>
      <p:sp>
        <p:nvSpPr>
          <p:cNvPr id="26" name="TextBox 25"/>
          <p:cNvSpPr txBox="1"/>
          <p:nvPr/>
        </p:nvSpPr>
        <p:spPr>
          <a:xfrm>
            <a:off x="518974" y="4254955"/>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evil. (C2, C4)</a:t>
            </a:r>
          </a:p>
        </p:txBody>
      </p:sp>
      <p:sp>
        <p:nvSpPr>
          <p:cNvPr id="42" name="TextBox 41"/>
          <p:cNvSpPr txBox="1"/>
          <p:nvPr/>
        </p:nvSpPr>
        <p:spPr>
          <a:xfrm>
            <a:off x="518970" y="5265454"/>
            <a:ext cx="4840428"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evil exists. (C5)</a:t>
            </a:r>
          </a:p>
        </p:txBody>
      </p:sp>
      <p:sp>
        <p:nvSpPr>
          <p:cNvPr id="53" name="TextBox 52"/>
          <p:cNvSpPr txBox="1"/>
          <p:nvPr/>
        </p:nvSpPr>
        <p:spPr>
          <a:xfrm>
            <a:off x="518970" y="57480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27" name="TextBox 26"/>
          <p:cNvSpPr txBox="1"/>
          <p:nvPr/>
        </p:nvSpPr>
        <p:spPr>
          <a:xfrm>
            <a:off x="518970" y="6337919"/>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evil exists and some evil </a:t>
            </a:r>
            <a:r>
              <a:rPr lang="en-US" sz="1500" b="1" dirty="0" smtClean="0"/>
              <a:t>exists. (C6, P6) </a:t>
            </a:r>
            <a:endParaRPr lang="en-US" sz="1500" b="1" dirty="0" smtClean="0"/>
          </a:p>
        </p:txBody>
      </p:sp>
      <p:cxnSp>
        <p:nvCxnSpPr>
          <p:cNvPr id="8" name="Straight Connector 7"/>
          <p:cNvCxnSpPr/>
          <p:nvPr/>
        </p:nvCxnSpPr>
        <p:spPr>
          <a:xfrm>
            <a:off x="381000" y="6210919"/>
            <a:ext cx="56007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751464" y="359584"/>
            <a:ext cx="3227435" cy="1754327"/>
          </a:xfrm>
          <a:prstGeom prst="rect">
            <a:avLst/>
          </a:prstGeom>
          <a:noFill/>
        </p:spPr>
        <p:txBody>
          <a:bodyPr wrap="square" rtlCol="0">
            <a:spAutoFit/>
          </a:bodyPr>
          <a:lstStyle/>
          <a:p>
            <a:r>
              <a:rPr lang="en-US" dirty="0" smtClean="0"/>
              <a:t>This argument is different from many we’ll see in the future. In particular, it does not aim to show that its conclusion is true—its conclusion is a contradiction. </a:t>
            </a:r>
            <a:endParaRPr lang="en-US" dirty="0"/>
          </a:p>
        </p:txBody>
      </p:sp>
      <p:sp>
        <p:nvSpPr>
          <p:cNvPr id="11" name="TextBox 10"/>
          <p:cNvSpPr txBox="1"/>
          <p:nvPr/>
        </p:nvSpPr>
        <p:spPr>
          <a:xfrm>
            <a:off x="5751464" y="2240823"/>
            <a:ext cx="2844800" cy="923330"/>
          </a:xfrm>
          <a:prstGeom prst="rect">
            <a:avLst/>
          </a:prstGeom>
          <a:noFill/>
        </p:spPr>
        <p:txBody>
          <a:bodyPr wrap="square" rtlCol="0">
            <a:spAutoFit/>
          </a:bodyPr>
          <a:lstStyle/>
          <a:p>
            <a:r>
              <a:rPr lang="en-US" dirty="0" smtClean="0"/>
              <a:t>This kind of argument is called a </a:t>
            </a:r>
            <a:r>
              <a:rPr lang="en-US" b="1" dirty="0" smtClean="0"/>
              <a:t>reductio ad absurdum</a:t>
            </a:r>
            <a:r>
              <a:rPr lang="en-US" dirty="0" smtClean="0"/>
              <a:t>. </a:t>
            </a:r>
            <a:endParaRPr lang="en-US" dirty="0"/>
          </a:p>
        </p:txBody>
      </p:sp>
    </p:spTree>
    <p:extLst>
      <p:ext uri="{BB962C8B-B14F-4D97-AF65-F5344CB8AC3E}">
        <p14:creationId xmlns:p14="http://schemas.microsoft.com/office/powerpoint/2010/main" val="3332282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74" y="2210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3" y="6883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4840427"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evil as she can. (C1, P3)</a:t>
            </a:r>
          </a:p>
        </p:txBody>
      </p:sp>
      <p:sp>
        <p:nvSpPr>
          <p:cNvPr id="26" name="TextBox 25"/>
          <p:cNvSpPr txBox="1"/>
          <p:nvPr/>
        </p:nvSpPr>
        <p:spPr>
          <a:xfrm>
            <a:off x="518974" y="4254955"/>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evil. (C2, C4)</a:t>
            </a:r>
          </a:p>
        </p:txBody>
      </p:sp>
      <p:sp>
        <p:nvSpPr>
          <p:cNvPr id="42" name="TextBox 41"/>
          <p:cNvSpPr txBox="1"/>
          <p:nvPr/>
        </p:nvSpPr>
        <p:spPr>
          <a:xfrm>
            <a:off x="518970" y="5265454"/>
            <a:ext cx="4840428"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evil exists. (C5)</a:t>
            </a:r>
          </a:p>
        </p:txBody>
      </p:sp>
      <p:sp>
        <p:nvSpPr>
          <p:cNvPr id="53" name="TextBox 52"/>
          <p:cNvSpPr txBox="1"/>
          <p:nvPr/>
        </p:nvSpPr>
        <p:spPr>
          <a:xfrm>
            <a:off x="518970" y="57480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27" name="TextBox 26"/>
          <p:cNvSpPr txBox="1"/>
          <p:nvPr/>
        </p:nvSpPr>
        <p:spPr>
          <a:xfrm>
            <a:off x="518970" y="6337919"/>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evil exists and some evil exists</a:t>
            </a:r>
            <a:r>
              <a:rPr lang="en-US" sz="1500" b="1" dirty="0" smtClean="0"/>
              <a:t>. (C6, P6) </a:t>
            </a:r>
            <a:endParaRPr lang="en-US" sz="1500" b="1" dirty="0" smtClean="0"/>
          </a:p>
        </p:txBody>
      </p:sp>
      <p:cxnSp>
        <p:nvCxnSpPr>
          <p:cNvPr id="8" name="Straight Connector 7"/>
          <p:cNvCxnSpPr/>
          <p:nvPr/>
        </p:nvCxnSpPr>
        <p:spPr>
          <a:xfrm>
            <a:off x="381000" y="6210919"/>
            <a:ext cx="56007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751464" y="359584"/>
            <a:ext cx="3227435" cy="1754327"/>
          </a:xfrm>
          <a:prstGeom prst="rect">
            <a:avLst/>
          </a:prstGeom>
          <a:noFill/>
        </p:spPr>
        <p:txBody>
          <a:bodyPr wrap="square" rtlCol="0">
            <a:spAutoFit/>
          </a:bodyPr>
          <a:lstStyle/>
          <a:p>
            <a:r>
              <a:rPr lang="en-US" dirty="0" smtClean="0"/>
              <a:t>This argument is different from many we’ll see in the future. In particular, it does not aim to show that its conclusion is true—its conclusion is a contradiction. </a:t>
            </a:r>
            <a:endParaRPr lang="en-US" dirty="0"/>
          </a:p>
        </p:txBody>
      </p:sp>
      <p:sp>
        <p:nvSpPr>
          <p:cNvPr id="11" name="TextBox 10"/>
          <p:cNvSpPr txBox="1"/>
          <p:nvPr/>
        </p:nvSpPr>
        <p:spPr>
          <a:xfrm>
            <a:off x="5751464" y="2240823"/>
            <a:ext cx="2844800" cy="923330"/>
          </a:xfrm>
          <a:prstGeom prst="rect">
            <a:avLst/>
          </a:prstGeom>
          <a:noFill/>
        </p:spPr>
        <p:txBody>
          <a:bodyPr wrap="square" rtlCol="0">
            <a:spAutoFit/>
          </a:bodyPr>
          <a:lstStyle/>
          <a:p>
            <a:r>
              <a:rPr lang="en-US" dirty="0" smtClean="0"/>
              <a:t>This kind of argument is called a </a:t>
            </a:r>
            <a:r>
              <a:rPr lang="en-US" b="1" dirty="0" smtClean="0"/>
              <a:t>reductio ad absurdum</a:t>
            </a:r>
            <a:r>
              <a:rPr lang="en-US" dirty="0" smtClean="0"/>
              <a:t>. </a:t>
            </a:r>
            <a:endParaRPr lang="en-US" dirty="0"/>
          </a:p>
        </p:txBody>
      </p:sp>
      <p:sp>
        <p:nvSpPr>
          <p:cNvPr id="18" name="TextBox 17"/>
          <p:cNvSpPr txBox="1"/>
          <p:nvPr/>
        </p:nvSpPr>
        <p:spPr>
          <a:xfrm>
            <a:off x="5751464" y="3284340"/>
            <a:ext cx="3225800" cy="1754327"/>
          </a:xfrm>
          <a:prstGeom prst="rect">
            <a:avLst/>
          </a:prstGeom>
          <a:noFill/>
        </p:spPr>
        <p:txBody>
          <a:bodyPr wrap="square" rtlCol="0">
            <a:spAutoFit/>
          </a:bodyPr>
          <a:lstStyle/>
          <a:p>
            <a:r>
              <a:rPr lang="en-US" dirty="0" smtClean="0"/>
              <a:t>This argument is valid—</a:t>
            </a:r>
          </a:p>
          <a:p>
            <a:r>
              <a:rPr lang="en-US" dirty="0"/>
              <a:t>t</a:t>
            </a:r>
            <a:r>
              <a:rPr lang="en-US" dirty="0" smtClean="0"/>
              <a:t>he conclusion follows from the premises. Why would we care about a </a:t>
            </a:r>
            <a:r>
              <a:rPr lang="en-US" u="sng" dirty="0" smtClean="0"/>
              <a:t>valid argument </a:t>
            </a:r>
            <a:r>
              <a:rPr lang="en-US" dirty="0" smtClean="0"/>
              <a:t>with a </a:t>
            </a:r>
            <a:r>
              <a:rPr lang="en-US" u="sng" dirty="0" smtClean="0"/>
              <a:t>conclusion that we know is false</a:t>
            </a:r>
            <a:r>
              <a:rPr lang="en-US" dirty="0" smtClean="0"/>
              <a:t>?</a:t>
            </a:r>
            <a:endParaRPr lang="en-US" dirty="0"/>
          </a:p>
        </p:txBody>
      </p:sp>
    </p:spTree>
    <p:extLst>
      <p:ext uri="{BB962C8B-B14F-4D97-AF65-F5344CB8AC3E}">
        <p14:creationId xmlns:p14="http://schemas.microsoft.com/office/powerpoint/2010/main" val="3235542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74" y="2210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3" y="6883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48404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4840427"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evil as she can. (C1, P3)</a:t>
            </a:r>
          </a:p>
        </p:txBody>
      </p:sp>
      <p:sp>
        <p:nvSpPr>
          <p:cNvPr id="26" name="TextBox 25"/>
          <p:cNvSpPr txBox="1"/>
          <p:nvPr/>
        </p:nvSpPr>
        <p:spPr>
          <a:xfrm>
            <a:off x="518974" y="4254955"/>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4840424"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evil. (C2, C4)</a:t>
            </a:r>
          </a:p>
        </p:txBody>
      </p:sp>
      <p:sp>
        <p:nvSpPr>
          <p:cNvPr id="42" name="TextBox 41"/>
          <p:cNvSpPr txBox="1"/>
          <p:nvPr/>
        </p:nvSpPr>
        <p:spPr>
          <a:xfrm>
            <a:off x="518970" y="5265454"/>
            <a:ext cx="4840428"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evil exists. (C5)</a:t>
            </a:r>
          </a:p>
        </p:txBody>
      </p:sp>
      <p:sp>
        <p:nvSpPr>
          <p:cNvPr id="53" name="TextBox 52"/>
          <p:cNvSpPr txBox="1"/>
          <p:nvPr/>
        </p:nvSpPr>
        <p:spPr>
          <a:xfrm>
            <a:off x="518970" y="57480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27" name="TextBox 26"/>
          <p:cNvSpPr txBox="1"/>
          <p:nvPr/>
        </p:nvSpPr>
        <p:spPr>
          <a:xfrm>
            <a:off x="518970" y="6337919"/>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evil exists and some evil exists. (C6, P6) </a:t>
            </a:r>
          </a:p>
        </p:txBody>
      </p:sp>
      <p:cxnSp>
        <p:nvCxnSpPr>
          <p:cNvPr id="8" name="Straight Connector 7"/>
          <p:cNvCxnSpPr/>
          <p:nvPr/>
        </p:nvCxnSpPr>
        <p:spPr>
          <a:xfrm>
            <a:off x="381000" y="6210919"/>
            <a:ext cx="5600700"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751464" y="359584"/>
            <a:ext cx="3227435" cy="1754327"/>
          </a:xfrm>
          <a:prstGeom prst="rect">
            <a:avLst/>
          </a:prstGeom>
          <a:noFill/>
        </p:spPr>
        <p:txBody>
          <a:bodyPr wrap="square" rtlCol="0">
            <a:spAutoFit/>
          </a:bodyPr>
          <a:lstStyle/>
          <a:p>
            <a:r>
              <a:rPr lang="en-US" dirty="0" smtClean="0"/>
              <a:t>This argument is different from many we’ll see in the future. In particular, it does not aim to show that its conclusion is true—its conclusion is a contradiction. </a:t>
            </a:r>
            <a:endParaRPr lang="en-US" dirty="0"/>
          </a:p>
        </p:txBody>
      </p:sp>
      <p:sp>
        <p:nvSpPr>
          <p:cNvPr id="11" name="TextBox 10"/>
          <p:cNvSpPr txBox="1"/>
          <p:nvPr/>
        </p:nvSpPr>
        <p:spPr>
          <a:xfrm>
            <a:off x="5751464" y="2240823"/>
            <a:ext cx="2844800" cy="923330"/>
          </a:xfrm>
          <a:prstGeom prst="rect">
            <a:avLst/>
          </a:prstGeom>
          <a:noFill/>
        </p:spPr>
        <p:txBody>
          <a:bodyPr wrap="square" rtlCol="0">
            <a:spAutoFit/>
          </a:bodyPr>
          <a:lstStyle/>
          <a:p>
            <a:r>
              <a:rPr lang="en-US" dirty="0" smtClean="0"/>
              <a:t>This kind of argument is called a </a:t>
            </a:r>
            <a:r>
              <a:rPr lang="en-US" b="1" dirty="0" smtClean="0"/>
              <a:t>reductio ad absurdum</a:t>
            </a:r>
            <a:r>
              <a:rPr lang="en-US" dirty="0" smtClean="0"/>
              <a:t>. </a:t>
            </a:r>
            <a:endParaRPr lang="en-US" dirty="0"/>
          </a:p>
        </p:txBody>
      </p:sp>
      <p:sp>
        <p:nvSpPr>
          <p:cNvPr id="18" name="TextBox 17"/>
          <p:cNvSpPr txBox="1"/>
          <p:nvPr/>
        </p:nvSpPr>
        <p:spPr>
          <a:xfrm>
            <a:off x="5751464" y="3284340"/>
            <a:ext cx="3225800" cy="1754327"/>
          </a:xfrm>
          <a:prstGeom prst="rect">
            <a:avLst/>
          </a:prstGeom>
          <a:noFill/>
        </p:spPr>
        <p:txBody>
          <a:bodyPr wrap="square" rtlCol="0">
            <a:spAutoFit/>
          </a:bodyPr>
          <a:lstStyle/>
          <a:p>
            <a:r>
              <a:rPr lang="en-US" dirty="0" smtClean="0"/>
              <a:t>This argument is valid—</a:t>
            </a:r>
          </a:p>
          <a:p>
            <a:r>
              <a:rPr lang="en-US" dirty="0"/>
              <a:t>t</a:t>
            </a:r>
            <a:r>
              <a:rPr lang="en-US" dirty="0" smtClean="0"/>
              <a:t>he conclusion follows from the premises. Why would we care about a </a:t>
            </a:r>
            <a:r>
              <a:rPr lang="en-US" u="sng" dirty="0" smtClean="0"/>
              <a:t>valid argument </a:t>
            </a:r>
            <a:r>
              <a:rPr lang="en-US" dirty="0" smtClean="0"/>
              <a:t>with a </a:t>
            </a:r>
            <a:r>
              <a:rPr lang="en-US" u="sng" dirty="0" smtClean="0"/>
              <a:t>conclusion that we know is false</a:t>
            </a:r>
            <a:r>
              <a:rPr lang="en-US" dirty="0" smtClean="0"/>
              <a:t>?</a:t>
            </a:r>
            <a:endParaRPr lang="en-US" dirty="0"/>
          </a:p>
        </p:txBody>
      </p:sp>
      <p:sp>
        <p:nvSpPr>
          <p:cNvPr id="19" name="TextBox 18"/>
          <p:cNvSpPr txBox="1"/>
          <p:nvPr/>
        </p:nvSpPr>
        <p:spPr>
          <a:xfrm>
            <a:off x="5751464" y="5038667"/>
            <a:ext cx="3022599" cy="1200329"/>
          </a:xfrm>
          <a:prstGeom prst="rect">
            <a:avLst/>
          </a:prstGeom>
          <a:noFill/>
        </p:spPr>
        <p:txBody>
          <a:bodyPr wrap="square" rtlCol="0">
            <a:spAutoFit/>
          </a:bodyPr>
          <a:lstStyle/>
          <a:p>
            <a:r>
              <a:rPr lang="en-US" dirty="0" smtClean="0"/>
              <a:t>We know one of its premises must be false. </a:t>
            </a:r>
            <a:r>
              <a:rPr lang="en-US" b="1" dirty="0" smtClean="0"/>
              <a:t>Mackie wants us to think P1 is false. </a:t>
            </a:r>
            <a:endParaRPr lang="en-US" b="1" dirty="0"/>
          </a:p>
        </p:txBody>
      </p:sp>
    </p:spTree>
    <p:extLst>
      <p:ext uri="{BB962C8B-B14F-4D97-AF65-F5344CB8AC3E}">
        <p14:creationId xmlns:p14="http://schemas.microsoft.com/office/powerpoint/2010/main" val="21420957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6" name="TextBox 5"/>
          <p:cNvSpPr txBox="1"/>
          <p:nvPr/>
        </p:nvSpPr>
        <p:spPr>
          <a:xfrm>
            <a:off x="518963" y="20472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Tree>
    <p:extLst>
      <p:ext uri="{BB962C8B-B14F-4D97-AF65-F5344CB8AC3E}">
        <p14:creationId xmlns:p14="http://schemas.microsoft.com/office/powerpoint/2010/main" val="17504853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6" name="TextBox 5"/>
          <p:cNvSpPr txBox="1"/>
          <p:nvPr/>
        </p:nvSpPr>
        <p:spPr>
          <a:xfrm>
            <a:off x="518963" y="20472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cxnSp>
        <p:nvCxnSpPr>
          <p:cNvPr id="16" name="Straight Arrow Connector 15"/>
          <p:cNvCxnSpPr/>
          <p:nvPr/>
        </p:nvCxnSpPr>
        <p:spPr>
          <a:xfrm>
            <a:off x="5359384" y="2208791"/>
            <a:ext cx="863603" cy="7503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426187" y="1567286"/>
            <a:ext cx="2247900" cy="4247317"/>
          </a:xfrm>
          <a:prstGeom prst="rect">
            <a:avLst/>
          </a:prstGeom>
          <a:noFill/>
        </p:spPr>
        <p:txBody>
          <a:bodyPr wrap="square" rtlCol="0">
            <a:spAutoFit/>
          </a:bodyPr>
          <a:lstStyle/>
          <a:p>
            <a:r>
              <a:rPr lang="en-US" dirty="0" smtClean="0"/>
              <a:t>These properties are generally presupposed by popular theistic religions.</a:t>
            </a:r>
          </a:p>
          <a:p>
            <a:endParaRPr lang="en-US" dirty="0"/>
          </a:p>
          <a:p>
            <a:r>
              <a:rPr lang="en-US" dirty="0" smtClean="0"/>
              <a:t>We could understand Mackie’s argument as directed against theological views that operate under these assumptions on the nature of God.</a:t>
            </a:r>
          </a:p>
        </p:txBody>
      </p:sp>
      <p:cxnSp>
        <p:nvCxnSpPr>
          <p:cNvPr id="18" name="Straight Arrow Connector 17"/>
          <p:cNvCxnSpPr/>
          <p:nvPr/>
        </p:nvCxnSpPr>
        <p:spPr>
          <a:xfrm flipV="1">
            <a:off x="5359382" y="2959100"/>
            <a:ext cx="863605" cy="5288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9771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Tree>
    <p:extLst>
      <p:ext uri="{BB962C8B-B14F-4D97-AF65-F5344CB8AC3E}">
        <p14:creationId xmlns:p14="http://schemas.microsoft.com/office/powerpoint/2010/main" val="2132317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
        <p:nvSpPr>
          <p:cNvPr id="8" name="TextBox 7"/>
          <p:cNvSpPr txBox="1"/>
          <p:nvPr/>
        </p:nvSpPr>
        <p:spPr>
          <a:xfrm>
            <a:off x="6235700" y="3476535"/>
            <a:ext cx="2692400" cy="1200329"/>
          </a:xfrm>
          <a:prstGeom prst="rect">
            <a:avLst/>
          </a:prstGeom>
          <a:noFill/>
        </p:spPr>
        <p:txBody>
          <a:bodyPr wrap="square" rtlCol="0">
            <a:spAutoFit/>
          </a:bodyPr>
          <a:lstStyle/>
          <a:p>
            <a:r>
              <a:rPr lang="en-US" dirty="0" smtClean="0"/>
              <a:t>This simply seems to be or follow from the definition of “omnipotent.”</a:t>
            </a:r>
            <a:endParaRPr lang="en-US" dirty="0"/>
          </a:p>
        </p:txBody>
      </p:sp>
      <p:cxnSp>
        <p:nvCxnSpPr>
          <p:cNvPr id="10" name="Straight Arrow Connector 9"/>
          <p:cNvCxnSpPr>
            <a:stCxn id="2" idx="3"/>
          </p:cNvCxnSpPr>
          <p:nvPr/>
        </p:nvCxnSpPr>
        <p:spPr>
          <a:xfrm flipV="1">
            <a:off x="5359382" y="4025900"/>
            <a:ext cx="787418" cy="13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86185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Tree>
    <p:extLst>
      <p:ext uri="{BB962C8B-B14F-4D97-AF65-F5344CB8AC3E}">
        <p14:creationId xmlns:p14="http://schemas.microsoft.com/office/powerpoint/2010/main" val="2196896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
        <p:nvSpPr>
          <p:cNvPr id="8" name="TextBox 7"/>
          <p:cNvSpPr txBox="1"/>
          <p:nvPr/>
        </p:nvSpPr>
        <p:spPr>
          <a:xfrm>
            <a:off x="1384300" y="5130800"/>
            <a:ext cx="5803900" cy="1477328"/>
          </a:xfrm>
          <a:prstGeom prst="rect">
            <a:avLst/>
          </a:prstGeom>
          <a:noFill/>
        </p:spPr>
        <p:txBody>
          <a:bodyPr wrap="square" rtlCol="0">
            <a:spAutoFit/>
          </a:bodyPr>
          <a:lstStyle/>
          <a:p>
            <a:r>
              <a:rPr lang="en-US" dirty="0" smtClean="0"/>
              <a:t>For now, we’ll understand an </a:t>
            </a:r>
            <a:r>
              <a:rPr lang="en-US" i="1" dirty="0" smtClean="0"/>
              <a:t>evil</a:t>
            </a:r>
            <a:r>
              <a:rPr lang="en-US" dirty="0" smtClean="0"/>
              <a:t> as something that the world would be better without. There are uncontroversial cases of this: the Holocaust, torturing the innocent for one’s own pleasure, natural disasters that destroy civilizations, and so on.</a:t>
            </a:r>
            <a:endParaRPr lang="en-US" dirty="0"/>
          </a:p>
        </p:txBody>
      </p:sp>
      <p:cxnSp>
        <p:nvCxnSpPr>
          <p:cNvPr id="10" name="Straight Arrow Connector 9"/>
          <p:cNvCxnSpPr>
            <a:stCxn id="7" idx="2"/>
            <a:endCxn id="8" idx="0"/>
          </p:cNvCxnSpPr>
          <p:nvPr/>
        </p:nvCxnSpPr>
        <p:spPr>
          <a:xfrm>
            <a:off x="2939168" y="4750419"/>
            <a:ext cx="1347082" cy="38038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83056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28446" y="406712"/>
            <a:ext cx="5738333" cy="461665"/>
          </a:xfrm>
          <a:prstGeom prst="rect">
            <a:avLst/>
          </a:prstGeom>
          <a:noFill/>
        </p:spPr>
        <p:txBody>
          <a:bodyPr wrap="square" rtlCol="0">
            <a:spAutoFit/>
          </a:bodyPr>
          <a:lstStyle/>
          <a:p>
            <a:r>
              <a:rPr lang="en-US" sz="2400" u="sng" dirty="0" smtClean="0"/>
              <a:t>The problem of evil has a long history:</a:t>
            </a:r>
            <a:endParaRPr lang="en-US" sz="2400" u="sng" dirty="0"/>
          </a:p>
        </p:txBody>
      </p:sp>
      <p:pic>
        <p:nvPicPr>
          <p:cNvPr id="5" name="Picture 4" descr="220px-Epikouros_BM_184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8446" y="1190266"/>
            <a:ext cx="817698" cy="1226547"/>
          </a:xfrm>
          <a:prstGeom prst="rect">
            <a:avLst/>
          </a:prstGeom>
        </p:spPr>
      </p:pic>
      <p:sp>
        <p:nvSpPr>
          <p:cNvPr id="6" name="TextBox 5"/>
          <p:cNvSpPr txBox="1"/>
          <p:nvPr/>
        </p:nvSpPr>
        <p:spPr>
          <a:xfrm>
            <a:off x="1975490" y="1190266"/>
            <a:ext cx="6373316" cy="1015663"/>
          </a:xfrm>
          <a:prstGeom prst="rect">
            <a:avLst/>
          </a:prstGeom>
          <a:noFill/>
        </p:spPr>
        <p:txBody>
          <a:bodyPr wrap="square" rtlCol="0">
            <a:spAutoFit/>
          </a:bodyPr>
          <a:lstStyle/>
          <a:p>
            <a:r>
              <a:rPr lang="en-US" sz="1500" dirty="0" smtClean="0"/>
              <a:t>Epicurus (341-270 BC): “Is God willing to prevent evil, but not able? Then he is not omnipotent. Is he able, but not willing? Then he is malevolent. Is he both able and willing? Then whence cometh evil? Is he neither able nor willing? Then why call him God”  </a:t>
            </a:r>
            <a:endParaRPr lang="en-US" sz="1500" dirty="0"/>
          </a:p>
        </p:txBody>
      </p:sp>
      <p:pic>
        <p:nvPicPr>
          <p:cNvPr id="7" name="Picture 6" descr="Painting_of_David_Hum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447" y="2900143"/>
            <a:ext cx="977000" cy="1203487"/>
          </a:xfrm>
          <a:prstGeom prst="rect">
            <a:avLst/>
          </a:prstGeom>
        </p:spPr>
      </p:pic>
      <p:sp>
        <p:nvSpPr>
          <p:cNvPr id="8" name="TextBox 7"/>
          <p:cNvSpPr txBox="1"/>
          <p:nvPr/>
        </p:nvSpPr>
        <p:spPr>
          <a:xfrm>
            <a:off x="2127890" y="2902489"/>
            <a:ext cx="6220916" cy="784830"/>
          </a:xfrm>
          <a:prstGeom prst="rect">
            <a:avLst/>
          </a:prstGeom>
          <a:noFill/>
        </p:spPr>
        <p:txBody>
          <a:bodyPr wrap="square" rtlCol="0">
            <a:spAutoFit/>
          </a:bodyPr>
          <a:lstStyle/>
          <a:p>
            <a:r>
              <a:rPr lang="en-US" sz="1500" dirty="0" smtClean="0"/>
              <a:t>David Hume (1711-1776): “Is he willing to prevent evil, but not able? Then he is impotent. Is he able, but not willing? Then he is malevolent. Is he both able and willing? Whence then is evil? ”  </a:t>
            </a:r>
            <a:endParaRPr lang="en-US" sz="1500" dirty="0"/>
          </a:p>
        </p:txBody>
      </p:sp>
    </p:spTree>
    <p:extLst>
      <p:ext uri="{BB962C8B-B14F-4D97-AF65-F5344CB8AC3E}">
        <p14:creationId xmlns:p14="http://schemas.microsoft.com/office/powerpoint/2010/main" val="32690829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Tree>
    <p:extLst>
      <p:ext uri="{BB962C8B-B14F-4D97-AF65-F5344CB8AC3E}">
        <p14:creationId xmlns:p14="http://schemas.microsoft.com/office/powerpoint/2010/main" val="3487011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cxnSp>
        <p:nvCxnSpPr>
          <p:cNvPr id="9" name="Straight Arrow Connector 8"/>
          <p:cNvCxnSpPr>
            <a:stCxn id="3" idx="3"/>
          </p:cNvCxnSpPr>
          <p:nvPr/>
        </p:nvCxnSpPr>
        <p:spPr>
          <a:xfrm>
            <a:off x="5359387" y="2829957"/>
            <a:ext cx="393713" cy="214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54700" y="2093436"/>
            <a:ext cx="2616200" cy="1477328"/>
          </a:xfrm>
          <a:prstGeom prst="rect">
            <a:avLst/>
          </a:prstGeom>
          <a:noFill/>
        </p:spPr>
        <p:txBody>
          <a:bodyPr wrap="square" rtlCol="0">
            <a:spAutoFit/>
          </a:bodyPr>
          <a:lstStyle/>
          <a:p>
            <a:r>
              <a:rPr lang="en-US" dirty="0" smtClean="0"/>
              <a:t>Mackie finds this very plausible. Why would something wholly good allow there to be an evil that it </a:t>
            </a:r>
            <a:r>
              <a:rPr lang="en-US" i="1" dirty="0" smtClean="0"/>
              <a:t>could </a:t>
            </a:r>
            <a:r>
              <a:rPr lang="en-US" dirty="0" smtClean="0"/>
              <a:t>eliminate? </a:t>
            </a:r>
            <a:endParaRPr lang="en-US" dirty="0"/>
          </a:p>
        </p:txBody>
      </p:sp>
    </p:spTree>
    <p:extLst>
      <p:ext uri="{BB962C8B-B14F-4D97-AF65-F5344CB8AC3E}">
        <p14:creationId xmlns:p14="http://schemas.microsoft.com/office/powerpoint/2010/main" val="26014785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Tree>
    <p:extLst>
      <p:ext uri="{BB962C8B-B14F-4D97-AF65-F5344CB8AC3E}">
        <p14:creationId xmlns:p14="http://schemas.microsoft.com/office/powerpoint/2010/main" val="38189541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P6. Some evil exists.</a:t>
            </a:r>
          </a:p>
        </p:txBody>
      </p:sp>
      <p:sp>
        <p:nvSpPr>
          <p:cNvPr id="15" name="TextBox 14"/>
          <p:cNvSpPr txBox="1"/>
          <p:nvPr/>
        </p:nvSpPr>
        <p:spPr>
          <a:xfrm>
            <a:off x="1384300" y="791844"/>
            <a:ext cx="2814467" cy="400110"/>
          </a:xfrm>
          <a:prstGeom prst="rect">
            <a:avLst/>
          </a:prstGeom>
          <a:noFill/>
        </p:spPr>
        <p:txBody>
          <a:bodyPr wrap="none" rtlCol="0">
            <a:spAutoFit/>
          </a:bodyPr>
          <a:lstStyle/>
          <a:p>
            <a:r>
              <a:rPr lang="en-US" sz="2000" dirty="0" smtClean="0"/>
              <a:t>Which of these is false?</a:t>
            </a:r>
          </a:p>
        </p:txBody>
      </p:sp>
      <p:sp>
        <p:nvSpPr>
          <p:cNvPr id="8" name="TextBox 7"/>
          <p:cNvSpPr txBox="1"/>
          <p:nvPr/>
        </p:nvSpPr>
        <p:spPr>
          <a:xfrm>
            <a:off x="6146801" y="1529186"/>
            <a:ext cx="2857500" cy="1200329"/>
          </a:xfrm>
          <a:prstGeom prst="rect">
            <a:avLst/>
          </a:prstGeom>
          <a:noFill/>
        </p:spPr>
        <p:txBody>
          <a:bodyPr wrap="square" rtlCol="0">
            <a:spAutoFit/>
          </a:bodyPr>
          <a:lstStyle/>
          <a:p>
            <a:r>
              <a:rPr lang="en-US" dirty="0" smtClean="0"/>
              <a:t>Mackie concludes:</a:t>
            </a:r>
          </a:p>
          <a:p>
            <a:endParaRPr lang="en-US" dirty="0"/>
          </a:p>
          <a:p>
            <a:r>
              <a:rPr lang="en-US" dirty="0" smtClean="0"/>
              <a:t>Premise 1 is false.</a:t>
            </a:r>
          </a:p>
          <a:p>
            <a:r>
              <a:rPr lang="en-US" dirty="0" smtClean="0"/>
              <a:t>God does not exist.</a:t>
            </a:r>
            <a:endParaRPr lang="en-US" dirty="0"/>
          </a:p>
        </p:txBody>
      </p:sp>
      <p:cxnSp>
        <p:nvCxnSpPr>
          <p:cNvPr id="10" name="Straight Arrow Connector 9"/>
          <p:cNvCxnSpPr>
            <a:stCxn id="4" idx="3"/>
          </p:cNvCxnSpPr>
          <p:nvPr/>
        </p:nvCxnSpPr>
        <p:spPr>
          <a:xfrm>
            <a:off x="5359390" y="1728869"/>
            <a:ext cx="698510" cy="110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33499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58" y="3326352"/>
            <a:ext cx="4840429"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6" name="TextBox 5"/>
          <p:cNvSpPr txBox="1"/>
          <p:nvPr/>
        </p:nvSpPr>
        <p:spPr>
          <a:xfrm>
            <a:off x="518963" y="2047208"/>
            <a:ext cx="48404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evil exists.</a:t>
            </a:r>
          </a:p>
        </p:txBody>
      </p:sp>
      <p:sp>
        <p:nvSpPr>
          <p:cNvPr id="15" name="TextBox 14"/>
          <p:cNvSpPr txBox="1"/>
          <p:nvPr/>
        </p:nvSpPr>
        <p:spPr>
          <a:xfrm>
            <a:off x="1384300" y="791844"/>
            <a:ext cx="4776393" cy="400110"/>
          </a:xfrm>
          <a:prstGeom prst="rect">
            <a:avLst/>
          </a:prstGeom>
          <a:noFill/>
        </p:spPr>
        <p:txBody>
          <a:bodyPr wrap="none" rtlCol="0">
            <a:spAutoFit/>
          </a:bodyPr>
          <a:lstStyle/>
          <a:p>
            <a:r>
              <a:rPr lang="en-US" sz="2000" dirty="0" smtClean="0"/>
              <a:t>I want to know: which would you deny?</a:t>
            </a:r>
            <a:endParaRPr lang="en-US" sz="2000" dirty="0" smtClean="0"/>
          </a:p>
        </p:txBody>
      </p:sp>
      <p:sp>
        <p:nvSpPr>
          <p:cNvPr id="8" name="TextBox 7"/>
          <p:cNvSpPr txBox="1"/>
          <p:nvPr/>
        </p:nvSpPr>
        <p:spPr>
          <a:xfrm>
            <a:off x="1384300" y="5332968"/>
            <a:ext cx="4398034" cy="369332"/>
          </a:xfrm>
          <a:prstGeom prst="rect">
            <a:avLst/>
          </a:prstGeom>
          <a:noFill/>
        </p:spPr>
        <p:txBody>
          <a:bodyPr wrap="none" rtlCol="0">
            <a:spAutoFit/>
          </a:bodyPr>
          <a:lstStyle/>
          <a:p>
            <a:r>
              <a:rPr lang="en-US" dirty="0" smtClean="0"/>
              <a:t>Also think: How would Mackie respond?</a:t>
            </a:r>
            <a:endParaRPr lang="en-US" dirty="0"/>
          </a:p>
        </p:txBody>
      </p:sp>
    </p:spTree>
    <p:extLst>
      <p:ext uri="{BB962C8B-B14F-4D97-AF65-F5344CB8AC3E}">
        <p14:creationId xmlns:p14="http://schemas.microsoft.com/office/powerpoint/2010/main" val="32013421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58" y="3865651"/>
            <a:ext cx="4840424"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P5. If something is omnipotent, it can do anything.</a:t>
            </a:r>
          </a:p>
        </p:txBody>
      </p:sp>
      <p:sp>
        <p:nvSpPr>
          <p:cNvPr id="3" name="TextBox 2"/>
          <p:cNvSpPr txBox="1"/>
          <p:nvPr/>
        </p:nvSpPr>
        <p:spPr>
          <a:xfrm>
            <a:off x="518960" y="2552958"/>
            <a:ext cx="4840427"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evil as it can.</a:t>
            </a:r>
          </a:p>
        </p:txBody>
      </p:sp>
      <p:sp>
        <p:nvSpPr>
          <p:cNvPr id="4" name="TextBox 3"/>
          <p:cNvSpPr txBox="1"/>
          <p:nvPr/>
        </p:nvSpPr>
        <p:spPr>
          <a:xfrm>
            <a:off x="518964" y="1567286"/>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P1. God exists.</a:t>
            </a:r>
          </a:p>
        </p:txBody>
      </p:sp>
      <p:sp>
        <p:nvSpPr>
          <p:cNvPr id="5" name="TextBox 4"/>
          <p:cNvSpPr txBox="1"/>
          <p:nvPr/>
        </p:nvSpPr>
        <p:spPr>
          <a:xfrm>
            <a:off x="518958" y="3326352"/>
            <a:ext cx="48404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P4. If God exists, then God is omnipotent.</a:t>
            </a:r>
          </a:p>
        </p:txBody>
      </p:sp>
      <p:sp>
        <p:nvSpPr>
          <p:cNvPr id="6" name="TextBox 5"/>
          <p:cNvSpPr txBox="1"/>
          <p:nvPr/>
        </p:nvSpPr>
        <p:spPr>
          <a:xfrm>
            <a:off x="518963" y="2047208"/>
            <a:ext cx="48404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P2. If God exists, then God is wholly good.</a:t>
            </a:r>
          </a:p>
        </p:txBody>
      </p:sp>
      <p:sp>
        <p:nvSpPr>
          <p:cNvPr id="7" name="TextBox 6"/>
          <p:cNvSpPr txBox="1"/>
          <p:nvPr/>
        </p:nvSpPr>
        <p:spPr>
          <a:xfrm>
            <a:off x="518954" y="4427254"/>
            <a:ext cx="4840428"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60000"/>
                    <a:lumOff val="40000"/>
                  </a:schemeClr>
                </a:solidFill>
              </a:rPr>
              <a:t>P6. Some evil exists.</a:t>
            </a:r>
          </a:p>
        </p:txBody>
      </p:sp>
      <p:sp>
        <p:nvSpPr>
          <p:cNvPr id="15" name="TextBox 14"/>
          <p:cNvSpPr txBox="1"/>
          <p:nvPr/>
        </p:nvSpPr>
        <p:spPr>
          <a:xfrm>
            <a:off x="518964" y="791844"/>
            <a:ext cx="5904180" cy="400110"/>
          </a:xfrm>
          <a:prstGeom prst="rect">
            <a:avLst/>
          </a:prstGeom>
          <a:noFill/>
        </p:spPr>
        <p:txBody>
          <a:bodyPr wrap="none" rtlCol="0">
            <a:spAutoFit/>
          </a:bodyPr>
          <a:lstStyle/>
          <a:p>
            <a:r>
              <a:rPr lang="en-US" sz="2000" dirty="0" smtClean="0"/>
              <a:t>Perhaps, however, the rejection of P3 went too fast.</a:t>
            </a:r>
          </a:p>
        </p:txBody>
      </p:sp>
    </p:spTree>
    <p:extLst>
      <p:ext uri="{BB962C8B-B14F-4D97-AF65-F5344CB8AC3E}">
        <p14:creationId xmlns:p14="http://schemas.microsoft.com/office/powerpoint/2010/main" val="10525625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60" y="495558"/>
            <a:ext cx="823134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P3. If something is wholly good, it always eliminates as much evil as it can.</a:t>
            </a:r>
          </a:p>
        </p:txBody>
      </p:sp>
    </p:spTree>
    <p:extLst>
      <p:ext uri="{BB962C8B-B14F-4D97-AF65-F5344CB8AC3E}">
        <p14:creationId xmlns:p14="http://schemas.microsoft.com/office/powerpoint/2010/main" val="24070273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60" y="495558"/>
            <a:ext cx="823134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P3. If something is wholly good, it always eliminates as much evil as it can.</a:t>
            </a:r>
          </a:p>
        </p:txBody>
      </p:sp>
      <p:sp>
        <p:nvSpPr>
          <p:cNvPr id="3" name="TextBox 2"/>
          <p:cNvSpPr txBox="1"/>
          <p:nvPr/>
        </p:nvSpPr>
        <p:spPr>
          <a:xfrm>
            <a:off x="1689101" y="1612900"/>
            <a:ext cx="5905500" cy="1200329"/>
          </a:xfrm>
          <a:prstGeom prst="rect">
            <a:avLst/>
          </a:prstGeom>
          <a:noFill/>
        </p:spPr>
        <p:txBody>
          <a:bodyPr wrap="square" rtlCol="0">
            <a:spAutoFit/>
          </a:bodyPr>
          <a:lstStyle/>
          <a:p>
            <a:r>
              <a:rPr lang="en-US" dirty="0" smtClean="0"/>
              <a:t>Imagine a person, like a parent. Can you imagine any reason why they might not prevent an evil from happening and not be guilty of doing anything wrong in that case?</a:t>
            </a:r>
            <a:endParaRPr lang="en-US" dirty="0"/>
          </a:p>
        </p:txBody>
      </p:sp>
    </p:spTree>
    <p:extLst>
      <p:ext uri="{BB962C8B-B14F-4D97-AF65-F5344CB8AC3E}">
        <p14:creationId xmlns:p14="http://schemas.microsoft.com/office/powerpoint/2010/main" val="8218557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60" y="495558"/>
            <a:ext cx="823134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P3. If something is wholly good, it always eliminates as much evil as it can.</a:t>
            </a:r>
          </a:p>
        </p:txBody>
      </p:sp>
      <p:sp>
        <p:nvSpPr>
          <p:cNvPr id="3" name="TextBox 2"/>
          <p:cNvSpPr txBox="1"/>
          <p:nvPr/>
        </p:nvSpPr>
        <p:spPr>
          <a:xfrm>
            <a:off x="1689101" y="1612900"/>
            <a:ext cx="5905500" cy="1200329"/>
          </a:xfrm>
          <a:prstGeom prst="rect">
            <a:avLst/>
          </a:prstGeom>
          <a:noFill/>
        </p:spPr>
        <p:txBody>
          <a:bodyPr wrap="square" rtlCol="0">
            <a:spAutoFit/>
          </a:bodyPr>
          <a:lstStyle/>
          <a:p>
            <a:r>
              <a:rPr lang="en-US" dirty="0" smtClean="0"/>
              <a:t>Imagine a person, like a parent. Can you imagine any reason why they might not prevent an evil from happening and not be guilty of doing anything wrong in that case?</a:t>
            </a:r>
            <a:endParaRPr lang="en-US" dirty="0"/>
          </a:p>
        </p:txBody>
      </p:sp>
      <p:sp>
        <p:nvSpPr>
          <p:cNvPr id="4" name="TextBox 3"/>
          <p:cNvSpPr txBox="1"/>
          <p:nvPr/>
        </p:nvSpPr>
        <p:spPr>
          <a:xfrm>
            <a:off x="1689101" y="3331865"/>
            <a:ext cx="5054600" cy="923330"/>
          </a:xfrm>
          <a:prstGeom prst="rect">
            <a:avLst/>
          </a:prstGeom>
          <a:noFill/>
        </p:spPr>
        <p:txBody>
          <a:bodyPr wrap="square" rtlCol="0">
            <a:spAutoFit/>
          </a:bodyPr>
          <a:lstStyle/>
          <a:p>
            <a:r>
              <a:rPr lang="en-US" dirty="0" smtClean="0"/>
              <a:t>Does this give us any insight into whether something wholly good would eliminate as much evil as it could?</a:t>
            </a:r>
            <a:endParaRPr lang="en-US" dirty="0"/>
          </a:p>
        </p:txBody>
      </p:sp>
    </p:spTree>
    <p:extLst>
      <p:ext uri="{BB962C8B-B14F-4D97-AF65-F5344CB8AC3E}">
        <p14:creationId xmlns:p14="http://schemas.microsoft.com/office/powerpoint/2010/main" val="9404300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5501" y="774700"/>
            <a:ext cx="7734300" cy="923330"/>
          </a:xfrm>
          <a:prstGeom prst="rect">
            <a:avLst/>
          </a:prstGeom>
          <a:noFill/>
        </p:spPr>
        <p:txBody>
          <a:bodyPr wrap="square" rtlCol="0">
            <a:spAutoFit/>
          </a:bodyPr>
          <a:lstStyle/>
          <a:p>
            <a:r>
              <a:rPr lang="en-US" dirty="0" smtClean="0"/>
              <a:t>It does seem reasonable that a wholly good being would permit some evil, </a:t>
            </a:r>
            <a:r>
              <a:rPr lang="en-US" i="1" dirty="0" smtClean="0"/>
              <a:t>E</a:t>
            </a:r>
            <a:r>
              <a:rPr lang="en-US" dirty="0" smtClean="0"/>
              <a:t>, just in case </a:t>
            </a:r>
            <a:r>
              <a:rPr lang="en-US" i="1" dirty="0" smtClean="0"/>
              <a:t>E </a:t>
            </a:r>
            <a:r>
              <a:rPr lang="en-US" dirty="0" smtClean="0"/>
              <a:t>led to some outweighing good, </a:t>
            </a:r>
            <a:r>
              <a:rPr lang="en-US" i="1" dirty="0"/>
              <a:t>G</a:t>
            </a:r>
            <a:r>
              <a:rPr lang="en-US" dirty="0" smtClean="0"/>
              <a:t>, and the being could not bring about </a:t>
            </a:r>
            <a:r>
              <a:rPr lang="en-US" i="1" dirty="0" smtClean="0"/>
              <a:t>G </a:t>
            </a:r>
            <a:r>
              <a:rPr lang="en-US" dirty="0" smtClean="0"/>
              <a:t>without permitting </a:t>
            </a:r>
            <a:r>
              <a:rPr lang="en-US" i="1" dirty="0" smtClean="0"/>
              <a:t>E</a:t>
            </a:r>
            <a:r>
              <a:rPr lang="en-US" dirty="0" smtClean="0"/>
              <a:t>. </a:t>
            </a:r>
          </a:p>
        </p:txBody>
      </p:sp>
    </p:spTree>
    <p:extLst>
      <p:ext uri="{BB962C8B-B14F-4D97-AF65-F5344CB8AC3E}">
        <p14:creationId xmlns:p14="http://schemas.microsoft.com/office/powerpoint/2010/main" val="400662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28446" y="406712"/>
            <a:ext cx="5738333" cy="461665"/>
          </a:xfrm>
          <a:prstGeom prst="rect">
            <a:avLst/>
          </a:prstGeom>
          <a:noFill/>
        </p:spPr>
        <p:txBody>
          <a:bodyPr wrap="square" rtlCol="0">
            <a:spAutoFit/>
          </a:bodyPr>
          <a:lstStyle/>
          <a:p>
            <a:r>
              <a:rPr lang="en-US" sz="2400" u="sng" dirty="0" smtClean="0"/>
              <a:t>The problem of evil has a long history:</a:t>
            </a:r>
            <a:endParaRPr lang="en-US" sz="2400" u="sng" dirty="0"/>
          </a:p>
        </p:txBody>
      </p:sp>
      <p:pic>
        <p:nvPicPr>
          <p:cNvPr id="5" name="Picture 4" descr="220px-Epikouros_BM_1843.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8446" y="1190266"/>
            <a:ext cx="817698" cy="1226547"/>
          </a:xfrm>
          <a:prstGeom prst="rect">
            <a:avLst/>
          </a:prstGeom>
        </p:spPr>
      </p:pic>
      <p:sp>
        <p:nvSpPr>
          <p:cNvPr id="6" name="TextBox 5"/>
          <p:cNvSpPr txBox="1"/>
          <p:nvPr/>
        </p:nvSpPr>
        <p:spPr>
          <a:xfrm>
            <a:off x="1975490" y="1190266"/>
            <a:ext cx="6373316" cy="1015663"/>
          </a:xfrm>
          <a:prstGeom prst="rect">
            <a:avLst/>
          </a:prstGeom>
          <a:noFill/>
        </p:spPr>
        <p:txBody>
          <a:bodyPr wrap="square" rtlCol="0">
            <a:spAutoFit/>
          </a:bodyPr>
          <a:lstStyle/>
          <a:p>
            <a:r>
              <a:rPr lang="en-US" sz="1500" dirty="0" smtClean="0"/>
              <a:t>Epicurus (341-270 BC): “Is God willing to prevent evil, but not able? Then he is not omnipotent. Is he able, but not willing? Then he is malevolent. Is he both able and willing? Then whence cometh evil? Is he neither able nor willing? Then why call him God”  </a:t>
            </a:r>
            <a:endParaRPr lang="en-US" sz="1500" dirty="0"/>
          </a:p>
        </p:txBody>
      </p:sp>
      <p:pic>
        <p:nvPicPr>
          <p:cNvPr id="7" name="Picture 6" descr="Painting_of_David_Hum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447" y="2900143"/>
            <a:ext cx="977000" cy="1203487"/>
          </a:xfrm>
          <a:prstGeom prst="rect">
            <a:avLst/>
          </a:prstGeom>
        </p:spPr>
      </p:pic>
      <p:sp>
        <p:nvSpPr>
          <p:cNvPr id="8" name="TextBox 7"/>
          <p:cNvSpPr txBox="1"/>
          <p:nvPr/>
        </p:nvSpPr>
        <p:spPr>
          <a:xfrm>
            <a:off x="2127890" y="2902489"/>
            <a:ext cx="6220916" cy="784830"/>
          </a:xfrm>
          <a:prstGeom prst="rect">
            <a:avLst/>
          </a:prstGeom>
          <a:noFill/>
        </p:spPr>
        <p:txBody>
          <a:bodyPr wrap="square" rtlCol="0">
            <a:spAutoFit/>
          </a:bodyPr>
          <a:lstStyle/>
          <a:p>
            <a:r>
              <a:rPr lang="en-US" sz="1500" dirty="0" smtClean="0"/>
              <a:t>David Hume (1711-1776): “Is he willing to prevent evil, but not able? Then he is impotent. Is he able, but not willing? Then he is malevolent. Is he both able and willing? Whence then is evil? ”  </a:t>
            </a:r>
            <a:endParaRPr lang="en-US" sz="1500" dirty="0"/>
          </a:p>
        </p:txBody>
      </p:sp>
      <p:pic>
        <p:nvPicPr>
          <p:cNvPr id="9" name="Picture 8" descr="John_Leslie_Macki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8446" y="4516001"/>
            <a:ext cx="1282088" cy="1692356"/>
          </a:xfrm>
          <a:prstGeom prst="rect">
            <a:avLst/>
          </a:prstGeom>
        </p:spPr>
      </p:pic>
      <p:sp>
        <p:nvSpPr>
          <p:cNvPr id="10" name="TextBox 9"/>
          <p:cNvSpPr txBox="1"/>
          <p:nvPr/>
        </p:nvSpPr>
        <p:spPr>
          <a:xfrm>
            <a:off x="2516401" y="4553909"/>
            <a:ext cx="5832405" cy="1708160"/>
          </a:xfrm>
          <a:prstGeom prst="rect">
            <a:avLst/>
          </a:prstGeom>
          <a:noFill/>
        </p:spPr>
        <p:txBody>
          <a:bodyPr wrap="square" rtlCol="0">
            <a:spAutoFit/>
          </a:bodyPr>
          <a:lstStyle/>
          <a:p>
            <a:r>
              <a:rPr lang="en-US" sz="1500" dirty="0" smtClean="0"/>
              <a:t>John Mackie (1917-1981): “In its simplest form the problem is this: God is omnipotent; God is wholly good; and yet evil exists. There seems to be some contradiction between these three propositions, so that if any two of them were true the third would be false. But at the same time all three are essential parts of most theological positions: the theologian, it seems, at once </a:t>
            </a:r>
            <a:r>
              <a:rPr lang="en-US" sz="1500" i="1" dirty="0" smtClean="0"/>
              <a:t>must </a:t>
            </a:r>
            <a:r>
              <a:rPr lang="en-US" sz="1500" dirty="0" smtClean="0"/>
              <a:t>adhere and </a:t>
            </a:r>
            <a:r>
              <a:rPr lang="en-US" sz="1500" i="1" dirty="0" smtClean="0"/>
              <a:t>cannot consistently </a:t>
            </a:r>
            <a:r>
              <a:rPr lang="en-US" sz="1500" dirty="0" smtClean="0"/>
              <a:t>adhere to all three.”</a:t>
            </a:r>
          </a:p>
        </p:txBody>
      </p:sp>
    </p:spTree>
    <p:extLst>
      <p:ext uri="{BB962C8B-B14F-4D97-AF65-F5344CB8AC3E}">
        <p14:creationId xmlns:p14="http://schemas.microsoft.com/office/powerpoint/2010/main" val="13226145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5501" y="774700"/>
            <a:ext cx="7734300" cy="923330"/>
          </a:xfrm>
          <a:prstGeom prst="rect">
            <a:avLst/>
          </a:prstGeom>
          <a:noFill/>
        </p:spPr>
        <p:txBody>
          <a:bodyPr wrap="square" rtlCol="0">
            <a:spAutoFit/>
          </a:bodyPr>
          <a:lstStyle/>
          <a:p>
            <a:r>
              <a:rPr lang="en-US" dirty="0" smtClean="0"/>
              <a:t>It does seem reasonable that a wholly good being would permit some evil, </a:t>
            </a:r>
            <a:r>
              <a:rPr lang="en-US" i="1" dirty="0" smtClean="0"/>
              <a:t>E</a:t>
            </a:r>
            <a:r>
              <a:rPr lang="en-US" dirty="0" smtClean="0"/>
              <a:t>, just in case </a:t>
            </a:r>
            <a:r>
              <a:rPr lang="en-US" i="1" dirty="0" smtClean="0"/>
              <a:t>E </a:t>
            </a:r>
            <a:r>
              <a:rPr lang="en-US" dirty="0" smtClean="0"/>
              <a:t>led to some outweighing good, </a:t>
            </a:r>
            <a:r>
              <a:rPr lang="en-US" i="1" dirty="0"/>
              <a:t>G</a:t>
            </a:r>
            <a:r>
              <a:rPr lang="en-US" dirty="0" smtClean="0"/>
              <a:t>, and the being could not bring about </a:t>
            </a:r>
            <a:r>
              <a:rPr lang="en-US" i="1" dirty="0" smtClean="0"/>
              <a:t>G </a:t>
            </a:r>
            <a:r>
              <a:rPr lang="en-US" dirty="0" smtClean="0"/>
              <a:t>without permitting </a:t>
            </a:r>
            <a:r>
              <a:rPr lang="en-US" i="1" dirty="0" smtClean="0"/>
              <a:t>E</a:t>
            </a:r>
            <a:r>
              <a:rPr lang="en-US" dirty="0" smtClean="0"/>
              <a:t>. </a:t>
            </a:r>
          </a:p>
        </p:txBody>
      </p:sp>
      <p:sp>
        <p:nvSpPr>
          <p:cNvPr id="2" name="TextBox 1"/>
          <p:cNvSpPr txBox="1"/>
          <p:nvPr/>
        </p:nvSpPr>
        <p:spPr>
          <a:xfrm>
            <a:off x="825501" y="2120900"/>
            <a:ext cx="7740032"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Def. An evil, </a:t>
            </a:r>
            <a:r>
              <a:rPr lang="en-US" i="1" dirty="0" smtClean="0"/>
              <a:t>E</a:t>
            </a:r>
            <a:r>
              <a:rPr lang="en-US" dirty="0" smtClean="0"/>
              <a:t>, is </a:t>
            </a:r>
            <a:r>
              <a:rPr lang="en-US" b="1" u="sng" dirty="0" smtClean="0"/>
              <a:t>necessary</a:t>
            </a:r>
            <a:r>
              <a:rPr lang="en-US" dirty="0" smtClean="0"/>
              <a:t> just in case it meets the following two criteria:</a:t>
            </a:r>
          </a:p>
          <a:p>
            <a:endParaRPr lang="en-US" dirty="0"/>
          </a:p>
          <a:p>
            <a:r>
              <a:rPr lang="en-US" dirty="0" smtClean="0"/>
              <a:t>	1. </a:t>
            </a:r>
            <a:r>
              <a:rPr lang="en-US" i="1" dirty="0" smtClean="0"/>
              <a:t>E </a:t>
            </a:r>
            <a:r>
              <a:rPr lang="en-US" dirty="0" smtClean="0"/>
              <a:t>leads to some good, </a:t>
            </a:r>
            <a:r>
              <a:rPr lang="en-US" i="1" dirty="0" smtClean="0"/>
              <a:t>G</a:t>
            </a:r>
            <a:r>
              <a:rPr lang="en-US" dirty="0" smtClean="0"/>
              <a:t>, and </a:t>
            </a:r>
            <a:r>
              <a:rPr lang="en-US" i="1" dirty="0" smtClean="0"/>
              <a:t>G </a:t>
            </a:r>
            <a:r>
              <a:rPr lang="en-US" dirty="0" smtClean="0"/>
              <a:t>outweighs </a:t>
            </a:r>
            <a:r>
              <a:rPr lang="en-US" i="1" dirty="0" smtClean="0"/>
              <a:t>E</a:t>
            </a:r>
            <a:r>
              <a:rPr lang="en-US" dirty="0" smtClean="0"/>
              <a:t>.</a:t>
            </a:r>
          </a:p>
          <a:p>
            <a:r>
              <a:rPr lang="en-US" dirty="0" smtClean="0"/>
              <a:t> </a:t>
            </a:r>
          </a:p>
          <a:p>
            <a:r>
              <a:rPr lang="en-US" dirty="0"/>
              <a:t>	</a:t>
            </a:r>
            <a:r>
              <a:rPr lang="en-US" dirty="0" smtClean="0"/>
              <a:t>2. </a:t>
            </a:r>
            <a:r>
              <a:rPr lang="en-US" i="1" dirty="0" smtClean="0"/>
              <a:t>E </a:t>
            </a:r>
            <a:r>
              <a:rPr lang="en-US" dirty="0" smtClean="0"/>
              <a:t>is the only way to bring about </a:t>
            </a:r>
            <a:r>
              <a:rPr lang="en-US" i="1" dirty="0" smtClean="0"/>
              <a:t>G</a:t>
            </a:r>
            <a:r>
              <a:rPr lang="en-US" dirty="0" smtClean="0"/>
              <a:t>. </a:t>
            </a:r>
            <a:endParaRPr lang="en-US" dirty="0"/>
          </a:p>
        </p:txBody>
      </p:sp>
    </p:spTree>
    <p:extLst>
      <p:ext uri="{BB962C8B-B14F-4D97-AF65-F5344CB8AC3E}">
        <p14:creationId xmlns:p14="http://schemas.microsoft.com/office/powerpoint/2010/main" val="33568622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5501" y="774700"/>
            <a:ext cx="7734300" cy="923330"/>
          </a:xfrm>
          <a:prstGeom prst="rect">
            <a:avLst/>
          </a:prstGeom>
          <a:noFill/>
        </p:spPr>
        <p:txBody>
          <a:bodyPr wrap="square" rtlCol="0">
            <a:spAutoFit/>
          </a:bodyPr>
          <a:lstStyle/>
          <a:p>
            <a:r>
              <a:rPr lang="en-US" dirty="0" smtClean="0"/>
              <a:t>It does seem reasonable that a wholly good being would permit some evil, </a:t>
            </a:r>
            <a:r>
              <a:rPr lang="en-US" i="1" dirty="0" smtClean="0"/>
              <a:t>E</a:t>
            </a:r>
            <a:r>
              <a:rPr lang="en-US" dirty="0" smtClean="0"/>
              <a:t>, just in case </a:t>
            </a:r>
            <a:r>
              <a:rPr lang="en-US" i="1" dirty="0" smtClean="0"/>
              <a:t>E </a:t>
            </a:r>
            <a:r>
              <a:rPr lang="en-US" dirty="0" smtClean="0"/>
              <a:t>led to some outweighing good, </a:t>
            </a:r>
            <a:r>
              <a:rPr lang="en-US" i="1" dirty="0"/>
              <a:t>G</a:t>
            </a:r>
            <a:r>
              <a:rPr lang="en-US" dirty="0" smtClean="0"/>
              <a:t>, and the being could not bring about </a:t>
            </a:r>
            <a:r>
              <a:rPr lang="en-US" i="1" dirty="0" smtClean="0"/>
              <a:t>G </a:t>
            </a:r>
            <a:r>
              <a:rPr lang="en-US" dirty="0" smtClean="0"/>
              <a:t>without permitting </a:t>
            </a:r>
            <a:r>
              <a:rPr lang="en-US" i="1" dirty="0" smtClean="0"/>
              <a:t>E</a:t>
            </a:r>
            <a:r>
              <a:rPr lang="en-US" dirty="0" smtClean="0"/>
              <a:t>. </a:t>
            </a:r>
          </a:p>
        </p:txBody>
      </p:sp>
      <p:sp>
        <p:nvSpPr>
          <p:cNvPr id="2" name="TextBox 1"/>
          <p:cNvSpPr txBox="1"/>
          <p:nvPr/>
        </p:nvSpPr>
        <p:spPr>
          <a:xfrm>
            <a:off x="825501" y="2120900"/>
            <a:ext cx="7740032" cy="1477328"/>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Def. An evil, </a:t>
            </a:r>
            <a:r>
              <a:rPr lang="en-US" i="1" dirty="0" smtClean="0"/>
              <a:t>E</a:t>
            </a:r>
            <a:r>
              <a:rPr lang="en-US" dirty="0" smtClean="0"/>
              <a:t>, is </a:t>
            </a:r>
            <a:r>
              <a:rPr lang="en-US" b="1" u="sng" dirty="0" smtClean="0"/>
              <a:t>necessary</a:t>
            </a:r>
            <a:r>
              <a:rPr lang="en-US" dirty="0" smtClean="0"/>
              <a:t> just in case it meets the following two criteria:</a:t>
            </a:r>
          </a:p>
          <a:p>
            <a:endParaRPr lang="en-US" dirty="0"/>
          </a:p>
          <a:p>
            <a:r>
              <a:rPr lang="en-US" dirty="0" smtClean="0"/>
              <a:t>	1. </a:t>
            </a:r>
            <a:r>
              <a:rPr lang="en-US" i="1" dirty="0" smtClean="0"/>
              <a:t>E </a:t>
            </a:r>
            <a:r>
              <a:rPr lang="en-US" dirty="0" smtClean="0"/>
              <a:t>leads to some good, </a:t>
            </a:r>
            <a:r>
              <a:rPr lang="en-US" i="1" dirty="0" smtClean="0"/>
              <a:t>G</a:t>
            </a:r>
            <a:r>
              <a:rPr lang="en-US" dirty="0" smtClean="0"/>
              <a:t>, and </a:t>
            </a:r>
            <a:r>
              <a:rPr lang="en-US" i="1" dirty="0" smtClean="0"/>
              <a:t>G </a:t>
            </a:r>
            <a:r>
              <a:rPr lang="en-US" dirty="0" smtClean="0"/>
              <a:t>outweighs </a:t>
            </a:r>
            <a:r>
              <a:rPr lang="en-US" i="1" dirty="0" smtClean="0"/>
              <a:t>E</a:t>
            </a:r>
            <a:r>
              <a:rPr lang="en-US" dirty="0" smtClean="0"/>
              <a:t>.</a:t>
            </a:r>
          </a:p>
          <a:p>
            <a:r>
              <a:rPr lang="en-US" dirty="0" smtClean="0"/>
              <a:t> </a:t>
            </a:r>
          </a:p>
          <a:p>
            <a:r>
              <a:rPr lang="en-US" dirty="0"/>
              <a:t>	</a:t>
            </a:r>
            <a:r>
              <a:rPr lang="en-US" dirty="0" smtClean="0"/>
              <a:t>2. </a:t>
            </a:r>
            <a:r>
              <a:rPr lang="en-US" i="1" dirty="0" smtClean="0"/>
              <a:t>E </a:t>
            </a:r>
            <a:r>
              <a:rPr lang="en-US" dirty="0" smtClean="0"/>
              <a:t>is the only way to bring about </a:t>
            </a:r>
            <a:r>
              <a:rPr lang="en-US" i="1" dirty="0" smtClean="0"/>
              <a:t>G</a:t>
            </a:r>
            <a:r>
              <a:rPr lang="en-US" dirty="0" smtClean="0"/>
              <a:t>. </a:t>
            </a:r>
            <a:endParaRPr lang="en-US" dirty="0"/>
          </a:p>
        </p:txBody>
      </p:sp>
      <p:sp>
        <p:nvSpPr>
          <p:cNvPr id="6" name="TextBox 5"/>
          <p:cNvSpPr txBox="1"/>
          <p:nvPr/>
        </p:nvSpPr>
        <p:spPr>
          <a:xfrm>
            <a:off x="825501" y="4083734"/>
            <a:ext cx="6832600" cy="646331"/>
          </a:xfrm>
          <a:prstGeom prst="rect">
            <a:avLst/>
          </a:prstGeom>
          <a:noFill/>
        </p:spPr>
        <p:txBody>
          <a:bodyPr wrap="square" rtlCol="0">
            <a:spAutoFit/>
          </a:bodyPr>
          <a:lstStyle/>
          <a:p>
            <a:r>
              <a:rPr lang="en-US" dirty="0" smtClean="0"/>
              <a:t>It is reasonable, in other words, that God would not eliminate a necessary evil. This falsifies Premise 6 of Mackie’s argument:</a:t>
            </a:r>
            <a:endParaRPr lang="en-US" dirty="0"/>
          </a:p>
        </p:txBody>
      </p:sp>
      <p:sp>
        <p:nvSpPr>
          <p:cNvPr id="7" name="TextBox 6"/>
          <p:cNvSpPr txBox="1"/>
          <p:nvPr/>
        </p:nvSpPr>
        <p:spPr>
          <a:xfrm>
            <a:off x="334193" y="5048250"/>
            <a:ext cx="823134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dirty="0" smtClean="0"/>
              <a:t>P3. If something is wholly good, it always eliminates as much evil as it can.</a:t>
            </a:r>
          </a:p>
        </p:txBody>
      </p:sp>
    </p:spTree>
    <p:extLst>
      <p:ext uri="{BB962C8B-B14F-4D97-AF65-F5344CB8AC3E}">
        <p14:creationId xmlns:p14="http://schemas.microsoft.com/office/powerpoint/2010/main" val="29505063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9300" y="621268"/>
            <a:ext cx="4477721" cy="923330"/>
          </a:xfrm>
          <a:prstGeom prst="rect">
            <a:avLst/>
          </a:prstGeom>
          <a:noFill/>
        </p:spPr>
        <p:txBody>
          <a:bodyPr wrap="none" rtlCol="0">
            <a:spAutoFit/>
          </a:bodyPr>
          <a:lstStyle/>
          <a:p>
            <a:r>
              <a:rPr lang="en-US" dirty="0" smtClean="0"/>
              <a:t>How might Mackie respond to this move?</a:t>
            </a:r>
          </a:p>
          <a:p>
            <a:endParaRPr lang="en-US" dirty="0"/>
          </a:p>
          <a:p>
            <a:r>
              <a:rPr lang="en-US" dirty="0" smtClean="0"/>
              <a:t>He might argue like this: </a:t>
            </a:r>
            <a:endParaRPr lang="en-US" dirty="0"/>
          </a:p>
        </p:txBody>
      </p:sp>
    </p:spTree>
    <p:extLst>
      <p:ext uri="{BB962C8B-B14F-4D97-AF65-F5344CB8AC3E}">
        <p14:creationId xmlns:p14="http://schemas.microsoft.com/office/powerpoint/2010/main" val="29046586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9300" y="621268"/>
            <a:ext cx="4477721" cy="923330"/>
          </a:xfrm>
          <a:prstGeom prst="rect">
            <a:avLst/>
          </a:prstGeom>
          <a:noFill/>
        </p:spPr>
        <p:txBody>
          <a:bodyPr wrap="none" rtlCol="0">
            <a:spAutoFit/>
          </a:bodyPr>
          <a:lstStyle/>
          <a:p>
            <a:r>
              <a:rPr lang="en-US" dirty="0" smtClean="0"/>
              <a:t>How might Mackie respond to this move?</a:t>
            </a:r>
          </a:p>
          <a:p>
            <a:endParaRPr lang="en-US" dirty="0"/>
          </a:p>
          <a:p>
            <a:r>
              <a:rPr lang="en-US" dirty="0" smtClean="0"/>
              <a:t>He might argue like this: </a:t>
            </a:r>
            <a:endParaRPr lang="en-US" dirty="0"/>
          </a:p>
        </p:txBody>
      </p:sp>
      <p:sp>
        <p:nvSpPr>
          <p:cNvPr id="3" name="TextBox 2"/>
          <p:cNvSpPr txBox="1"/>
          <p:nvPr/>
        </p:nvSpPr>
        <p:spPr>
          <a:xfrm>
            <a:off x="1739900" y="1841500"/>
            <a:ext cx="6375400" cy="2031325"/>
          </a:xfrm>
          <a:prstGeom prst="rect">
            <a:avLst/>
          </a:prstGeom>
          <a:noFill/>
        </p:spPr>
        <p:txBody>
          <a:bodyPr wrap="square" rtlCol="0">
            <a:spAutoFit/>
          </a:bodyPr>
          <a:lstStyle/>
          <a:p>
            <a:r>
              <a:rPr lang="en-US" dirty="0" smtClean="0"/>
              <a:t>‘Perhaps God would not eliminate a necessary evil, I’ll grant you that. But God would certainly eliminate all </a:t>
            </a:r>
            <a:r>
              <a:rPr lang="en-US" b="1" dirty="0" smtClean="0"/>
              <a:t>un</a:t>
            </a:r>
            <a:r>
              <a:rPr lang="en-US" dirty="0" smtClean="0"/>
              <a:t>necessary evils! That is, if there were an evil that led to no good, or an evil that led to some good that could have been brought about by a non-evil means, </a:t>
            </a:r>
            <a:r>
              <a:rPr lang="en-US" b="1" dirty="0" smtClean="0"/>
              <a:t>then </a:t>
            </a:r>
            <a:r>
              <a:rPr lang="en-US" dirty="0" smtClean="0"/>
              <a:t>God would have eliminated </a:t>
            </a:r>
            <a:r>
              <a:rPr lang="en-US" i="1" dirty="0" smtClean="0"/>
              <a:t>that </a:t>
            </a:r>
            <a:r>
              <a:rPr lang="en-US" dirty="0" smtClean="0"/>
              <a:t>evil, right? Yet, we see examples of </a:t>
            </a:r>
            <a:r>
              <a:rPr lang="en-US" i="1" dirty="0" smtClean="0"/>
              <a:t>un</a:t>
            </a:r>
            <a:r>
              <a:rPr lang="en-US" dirty="0" smtClean="0"/>
              <a:t>necessary evils all around us.’</a:t>
            </a:r>
            <a:endParaRPr lang="en-US" dirty="0"/>
          </a:p>
        </p:txBody>
      </p:sp>
      <p:pic>
        <p:nvPicPr>
          <p:cNvPr id="4" name="Picture 3" descr="John_Leslie_Macki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2119174"/>
            <a:ext cx="1107236" cy="1461551"/>
          </a:xfrm>
          <a:prstGeom prst="rect">
            <a:avLst/>
          </a:prstGeom>
        </p:spPr>
      </p:pic>
    </p:spTree>
    <p:extLst>
      <p:ext uri="{BB962C8B-B14F-4D97-AF65-F5344CB8AC3E}">
        <p14:creationId xmlns:p14="http://schemas.microsoft.com/office/powerpoint/2010/main" val="30367835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9300" y="621268"/>
            <a:ext cx="4477721" cy="923330"/>
          </a:xfrm>
          <a:prstGeom prst="rect">
            <a:avLst/>
          </a:prstGeom>
          <a:noFill/>
        </p:spPr>
        <p:txBody>
          <a:bodyPr wrap="none" rtlCol="0">
            <a:spAutoFit/>
          </a:bodyPr>
          <a:lstStyle/>
          <a:p>
            <a:r>
              <a:rPr lang="en-US" dirty="0" smtClean="0"/>
              <a:t>How might Mackie respond to this move?</a:t>
            </a:r>
          </a:p>
          <a:p>
            <a:endParaRPr lang="en-US" dirty="0"/>
          </a:p>
          <a:p>
            <a:r>
              <a:rPr lang="en-US" dirty="0" smtClean="0"/>
              <a:t>He might argue like this: </a:t>
            </a:r>
            <a:endParaRPr lang="en-US" dirty="0"/>
          </a:p>
        </p:txBody>
      </p:sp>
      <p:sp>
        <p:nvSpPr>
          <p:cNvPr id="3" name="TextBox 2"/>
          <p:cNvSpPr txBox="1"/>
          <p:nvPr/>
        </p:nvSpPr>
        <p:spPr>
          <a:xfrm>
            <a:off x="1739900" y="1841500"/>
            <a:ext cx="6375400" cy="2031325"/>
          </a:xfrm>
          <a:prstGeom prst="rect">
            <a:avLst/>
          </a:prstGeom>
          <a:noFill/>
        </p:spPr>
        <p:txBody>
          <a:bodyPr wrap="square" rtlCol="0">
            <a:spAutoFit/>
          </a:bodyPr>
          <a:lstStyle/>
          <a:p>
            <a:r>
              <a:rPr lang="en-US" dirty="0" smtClean="0"/>
              <a:t>‘Perhaps God would not eliminate a necessary evil, I’ll grant you that. But God would certainly eliminate all </a:t>
            </a:r>
            <a:r>
              <a:rPr lang="en-US" b="1" dirty="0" smtClean="0"/>
              <a:t>un</a:t>
            </a:r>
            <a:r>
              <a:rPr lang="en-US" dirty="0" smtClean="0"/>
              <a:t>necessary evils! That is, if there were an evil that led to no good, or an evil that led to some good that could have been brought about by a non-evil means, </a:t>
            </a:r>
            <a:r>
              <a:rPr lang="en-US" b="1" dirty="0" smtClean="0"/>
              <a:t>then </a:t>
            </a:r>
            <a:r>
              <a:rPr lang="en-US" dirty="0" smtClean="0"/>
              <a:t>God would have eliminated </a:t>
            </a:r>
            <a:r>
              <a:rPr lang="en-US" i="1" dirty="0" smtClean="0"/>
              <a:t>that </a:t>
            </a:r>
            <a:r>
              <a:rPr lang="en-US" dirty="0" smtClean="0"/>
              <a:t>evil, right? Yet, we see examples of </a:t>
            </a:r>
            <a:r>
              <a:rPr lang="en-US" i="1" dirty="0" smtClean="0"/>
              <a:t>un</a:t>
            </a:r>
            <a:r>
              <a:rPr lang="en-US" dirty="0" smtClean="0"/>
              <a:t>necessary evils all around us.’</a:t>
            </a:r>
            <a:endParaRPr lang="en-US" dirty="0"/>
          </a:p>
        </p:txBody>
      </p:sp>
      <p:pic>
        <p:nvPicPr>
          <p:cNvPr id="4" name="Picture 3" descr="John_Leslie_Macki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2119174"/>
            <a:ext cx="1107236" cy="1461551"/>
          </a:xfrm>
          <a:prstGeom prst="rect">
            <a:avLst/>
          </a:prstGeom>
        </p:spPr>
      </p:pic>
      <p:sp>
        <p:nvSpPr>
          <p:cNvPr id="5" name="TextBox 4"/>
          <p:cNvSpPr txBox="1"/>
          <p:nvPr/>
        </p:nvSpPr>
        <p:spPr>
          <a:xfrm>
            <a:off x="1007600" y="6268998"/>
            <a:ext cx="7002000" cy="369332"/>
          </a:xfrm>
          <a:prstGeom prst="rect">
            <a:avLst/>
          </a:prstGeom>
          <a:noFill/>
        </p:spPr>
        <p:txBody>
          <a:bodyPr wrap="none" rtlCol="0">
            <a:spAutoFit/>
          </a:bodyPr>
          <a:lstStyle/>
          <a:p>
            <a:r>
              <a:rPr lang="en-US" dirty="0" smtClean="0"/>
              <a:t>Let’s see how Mackie would change his argument along these lines.</a:t>
            </a:r>
            <a:endParaRPr lang="en-US" dirty="0"/>
          </a:p>
        </p:txBody>
      </p:sp>
      <p:sp>
        <p:nvSpPr>
          <p:cNvPr id="6" name="TextBox 5"/>
          <p:cNvSpPr txBox="1"/>
          <p:nvPr/>
        </p:nvSpPr>
        <p:spPr>
          <a:xfrm>
            <a:off x="575800" y="4038600"/>
            <a:ext cx="7264400" cy="203132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Def. An </a:t>
            </a:r>
            <a:r>
              <a:rPr lang="en-US" b="1" u="sng" dirty="0" smtClean="0"/>
              <a:t>unnecessary</a:t>
            </a:r>
            <a:r>
              <a:rPr lang="en-US" dirty="0"/>
              <a:t> </a:t>
            </a:r>
            <a:r>
              <a:rPr lang="en-US" dirty="0" smtClean="0"/>
              <a:t>evil is an evil that is not necessary, i.e. it meets at least one of the following criteria:</a:t>
            </a:r>
          </a:p>
          <a:p>
            <a:endParaRPr lang="en-US" dirty="0" smtClean="0"/>
          </a:p>
          <a:p>
            <a:r>
              <a:rPr lang="en-US" dirty="0"/>
              <a:t>	</a:t>
            </a:r>
            <a:r>
              <a:rPr lang="en-US" dirty="0" smtClean="0"/>
              <a:t>1. It leads to no outweighing good.</a:t>
            </a:r>
          </a:p>
          <a:p>
            <a:endParaRPr lang="en-US" dirty="0" smtClean="0"/>
          </a:p>
          <a:p>
            <a:r>
              <a:rPr lang="en-US" dirty="0"/>
              <a:t>	</a:t>
            </a:r>
            <a:r>
              <a:rPr lang="en-US" dirty="0" smtClean="0"/>
              <a:t>2. It leads to some outweighing good, but that good could 	have been brought about by some non-evil means.</a:t>
            </a:r>
            <a:endParaRPr lang="en-US" dirty="0"/>
          </a:p>
        </p:txBody>
      </p:sp>
    </p:spTree>
    <p:extLst>
      <p:ext uri="{BB962C8B-B14F-4D97-AF65-F5344CB8AC3E}">
        <p14:creationId xmlns:p14="http://schemas.microsoft.com/office/powerpoint/2010/main" val="30896844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3517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P5. If something is omnipotent, it can do anything.</a:t>
            </a:r>
          </a:p>
        </p:txBody>
      </p:sp>
      <p:sp>
        <p:nvSpPr>
          <p:cNvPr id="3" name="TextBox 2"/>
          <p:cNvSpPr txBox="1"/>
          <p:nvPr/>
        </p:nvSpPr>
        <p:spPr>
          <a:xfrm>
            <a:off x="518972" y="1678439"/>
            <a:ext cx="6351728" cy="553998"/>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P3. If something is wholly good, it always eliminates as much </a:t>
            </a:r>
            <a:r>
              <a:rPr lang="en-US" sz="1500" b="1" dirty="0" smtClean="0">
                <a:solidFill>
                  <a:schemeClr val="accent6">
                    <a:lumMod val="50000"/>
                  </a:schemeClr>
                </a:solidFill>
              </a:rPr>
              <a:t>unnecessary </a:t>
            </a:r>
            <a:r>
              <a:rPr lang="en-US" sz="1500" dirty="0" smtClean="0">
                <a:solidFill>
                  <a:schemeClr val="accent6">
                    <a:lumMod val="50000"/>
                  </a:schemeClr>
                </a:solidFill>
              </a:rPr>
              <a:t>evil as it can.</a:t>
            </a:r>
          </a:p>
        </p:txBody>
      </p:sp>
      <p:sp>
        <p:nvSpPr>
          <p:cNvPr id="4" name="TextBox 3"/>
          <p:cNvSpPr txBox="1"/>
          <p:nvPr/>
        </p:nvSpPr>
        <p:spPr>
          <a:xfrm>
            <a:off x="518974" y="221086"/>
            <a:ext cx="63517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P1. God exists.</a:t>
            </a:r>
          </a:p>
        </p:txBody>
      </p:sp>
      <p:sp>
        <p:nvSpPr>
          <p:cNvPr id="5" name="TextBox 4"/>
          <p:cNvSpPr txBox="1"/>
          <p:nvPr/>
        </p:nvSpPr>
        <p:spPr>
          <a:xfrm>
            <a:off x="518970" y="2856452"/>
            <a:ext cx="63517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P4. If God exists, then God is omnipotent.</a:t>
            </a:r>
          </a:p>
        </p:txBody>
      </p:sp>
      <p:sp>
        <p:nvSpPr>
          <p:cNvPr id="7" name="TextBox 6"/>
          <p:cNvSpPr txBox="1"/>
          <p:nvPr/>
        </p:nvSpPr>
        <p:spPr>
          <a:xfrm>
            <a:off x="518972" y="688308"/>
            <a:ext cx="6351728"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P2. If God exists, then God is wholly good.</a:t>
            </a:r>
          </a:p>
        </p:txBody>
      </p:sp>
      <p:sp>
        <p:nvSpPr>
          <p:cNvPr id="9" name="TextBox 8"/>
          <p:cNvSpPr txBox="1"/>
          <p:nvPr/>
        </p:nvSpPr>
        <p:spPr>
          <a:xfrm>
            <a:off x="518973" y="1208819"/>
            <a:ext cx="6351727"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C1. God is wholly good. (P1, P2)</a:t>
            </a:r>
          </a:p>
        </p:txBody>
      </p:sp>
      <p:sp>
        <p:nvSpPr>
          <p:cNvPr id="10" name="TextBox 9"/>
          <p:cNvSpPr txBox="1"/>
          <p:nvPr/>
        </p:nvSpPr>
        <p:spPr>
          <a:xfrm>
            <a:off x="518974" y="3318570"/>
            <a:ext cx="63517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C3. God is omnipotent. (P1, P4)</a:t>
            </a:r>
          </a:p>
        </p:txBody>
      </p:sp>
      <p:sp>
        <p:nvSpPr>
          <p:cNvPr id="25" name="TextBox 24"/>
          <p:cNvSpPr txBox="1"/>
          <p:nvPr/>
        </p:nvSpPr>
        <p:spPr>
          <a:xfrm>
            <a:off x="518971" y="2381981"/>
            <a:ext cx="6351729"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C2. God eliminates as much </a:t>
            </a:r>
            <a:r>
              <a:rPr lang="en-US" sz="1500" b="1" dirty="0" smtClean="0">
                <a:solidFill>
                  <a:schemeClr val="accent6">
                    <a:lumMod val="50000"/>
                  </a:schemeClr>
                </a:solidFill>
              </a:rPr>
              <a:t>unnecessary</a:t>
            </a:r>
            <a:r>
              <a:rPr lang="en-US" sz="1500" dirty="0" smtClean="0">
                <a:solidFill>
                  <a:schemeClr val="accent6">
                    <a:lumMod val="50000"/>
                  </a:schemeClr>
                </a:solidFill>
              </a:rPr>
              <a:t> evil as she can. (C1, P3)</a:t>
            </a:r>
          </a:p>
        </p:txBody>
      </p:sp>
      <p:sp>
        <p:nvSpPr>
          <p:cNvPr id="26" name="TextBox 25"/>
          <p:cNvSpPr txBox="1"/>
          <p:nvPr/>
        </p:nvSpPr>
        <p:spPr>
          <a:xfrm>
            <a:off x="518974" y="4254955"/>
            <a:ext cx="63517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C4. God can do anything. (C3, P5)</a:t>
            </a:r>
          </a:p>
        </p:txBody>
      </p:sp>
      <p:sp>
        <p:nvSpPr>
          <p:cNvPr id="37" name="TextBox 36"/>
          <p:cNvSpPr txBox="1"/>
          <p:nvPr/>
        </p:nvSpPr>
        <p:spPr>
          <a:xfrm>
            <a:off x="518974" y="4768212"/>
            <a:ext cx="6351726"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C5. God eliminates all </a:t>
            </a:r>
            <a:r>
              <a:rPr lang="en-US" sz="1500" b="1" dirty="0" smtClean="0">
                <a:solidFill>
                  <a:schemeClr val="accent6">
                    <a:lumMod val="50000"/>
                  </a:schemeClr>
                </a:solidFill>
              </a:rPr>
              <a:t>unnecessary</a:t>
            </a:r>
            <a:r>
              <a:rPr lang="en-US" sz="1500" dirty="0" smtClean="0">
                <a:solidFill>
                  <a:schemeClr val="accent6">
                    <a:lumMod val="50000"/>
                  </a:schemeClr>
                </a:solidFill>
              </a:rPr>
              <a:t> evil. (C2, C4)</a:t>
            </a:r>
          </a:p>
        </p:txBody>
      </p:sp>
      <p:sp>
        <p:nvSpPr>
          <p:cNvPr id="42" name="TextBox 41"/>
          <p:cNvSpPr txBox="1"/>
          <p:nvPr/>
        </p:nvSpPr>
        <p:spPr>
          <a:xfrm>
            <a:off x="518970" y="5265454"/>
            <a:ext cx="63517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C6. No </a:t>
            </a:r>
            <a:r>
              <a:rPr lang="en-US" sz="1500" b="1" dirty="0" smtClean="0">
                <a:solidFill>
                  <a:schemeClr val="accent6">
                    <a:lumMod val="50000"/>
                  </a:schemeClr>
                </a:solidFill>
              </a:rPr>
              <a:t>unnecessary</a:t>
            </a:r>
            <a:r>
              <a:rPr lang="en-US" sz="1500" dirty="0" smtClean="0">
                <a:solidFill>
                  <a:schemeClr val="accent6">
                    <a:lumMod val="50000"/>
                  </a:schemeClr>
                </a:solidFill>
              </a:rPr>
              <a:t> evil exists. (C5)</a:t>
            </a:r>
          </a:p>
        </p:txBody>
      </p:sp>
      <p:sp>
        <p:nvSpPr>
          <p:cNvPr id="53" name="TextBox 52"/>
          <p:cNvSpPr txBox="1"/>
          <p:nvPr/>
        </p:nvSpPr>
        <p:spPr>
          <a:xfrm>
            <a:off x="518970" y="5748054"/>
            <a:ext cx="63517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chemeClr val="accent6">
                    <a:lumMod val="50000"/>
                  </a:schemeClr>
                </a:solidFill>
              </a:rPr>
              <a:t>P6. Some </a:t>
            </a:r>
            <a:r>
              <a:rPr lang="en-US" sz="1500" b="1" dirty="0" smtClean="0">
                <a:solidFill>
                  <a:schemeClr val="accent6">
                    <a:lumMod val="50000"/>
                  </a:schemeClr>
                </a:solidFill>
              </a:rPr>
              <a:t>unnecessary</a:t>
            </a:r>
            <a:r>
              <a:rPr lang="en-US" sz="1500" dirty="0" smtClean="0">
                <a:solidFill>
                  <a:schemeClr val="accent6">
                    <a:lumMod val="50000"/>
                  </a:schemeClr>
                </a:solidFill>
              </a:rPr>
              <a:t> evil exists.</a:t>
            </a:r>
          </a:p>
        </p:txBody>
      </p:sp>
      <p:sp>
        <p:nvSpPr>
          <p:cNvPr id="27" name="TextBox 26"/>
          <p:cNvSpPr txBox="1"/>
          <p:nvPr/>
        </p:nvSpPr>
        <p:spPr>
          <a:xfrm>
            <a:off x="518970" y="6337919"/>
            <a:ext cx="63517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a:solidFill>
                  <a:schemeClr val="accent6">
                    <a:lumMod val="50000"/>
                  </a:schemeClr>
                </a:solidFill>
              </a:rPr>
              <a:t>C</a:t>
            </a:r>
            <a:r>
              <a:rPr lang="en-US" sz="1500" dirty="0" smtClean="0">
                <a:solidFill>
                  <a:schemeClr val="accent6">
                    <a:lumMod val="50000"/>
                  </a:schemeClr>
                </a:solidFill>
              </a:rPr>
              <a:t>. No </a:t>
            </a:r>
            <a:r>
              <a:rPr lang="en-US" sz="1500" b="1" dirty="0" smtClean="0">
                <a:solidFill>
                  <a:schemeClr val="accent6">
                    <a:lumMod val="50000"/>
                  </a:schemeClr>
                </a:solidFill>
              </a:rPr>
              <a:t>unnecessary</a:t>
            </a:r>
            <a:r>
              <a:rPr lang="en-US" sz="1500" dirty="0" smtClean="0">
                <a:solidFill>
                  <a:schemeClr val="accent6">
                    <a:lumMod val="50000"/>
                  </a:schemeClr>
                </a:solidFill>
              </a:rPr>
              <a:t> evil exists and some </a:t>
            </a:r>
            <a:r>
              <a:rPr lang="en-US" sz="1500" b="1" dirty="0" smtClean="0">
                <a:solidFill>
                  <a:schemeClr val="accent6">
                    <a:lumMod val="50000"/>
                  </a:schemeClr>
                </a:solidFill>
              </a:rPr>
              <a:t>unnecessary</a:t>
            </a:r>
            <a:r>
              <a:rPr lang="en-US" sz="1500" dirty="0" smtClean="0">
                <a:solidFill>
                  <a:schemeClr val="accent6">
                    <a:lumMod val="50000"/>
                  </a:schemeClr>
                </a:solidFill>
              </a:rPr>
              <a:t> evil exists. (C6, P6) </a:t>
            </a:r>
          </a:p>
        </p:txBody>
      </p:sp>
      <p:cxnSp>
        <p:nvCxnSpPr>
          <p:cNvPr id="8" name="Straight Connector 7"/>
          <p:cNvCxnSpPr/>
          <p:nvPr/>
        </p:nvCxnSpPr>
        <p:spPr>
          <a:xfrm>
            <a:off x="381000" y="6210919"/>
            <a:ext cx="6489700" cy="0"/>
          </a:xfrm>
          <a:prstGeom prst="line">
            <a:avLst/>
          </a:prstGeom>
        </p:spPr>
        <p:style>
          <a:lnRef idx="1">
            <a:schemeClr val="accent6"/>
          </a:lnRef>
          <a:fillRef idx="2">
            <a:schemeClr val="accent6"/>
          </a:fillRef>
          <a:effectRef idx="1">
            <a:schemeClr val="accent6"/>
          </a:effectRef>
          <a:fontRef idx="minor">
            <a:schemeClr val="dk1"/>
          </a:fontRef>
        </p:style>
      </p:cxnSp>
      <p:sp>
        <p:nvSpPr>
          <p:cNvPr id="14" name="5-Point Star 13"/>
          <p:cNvSpPr/>
          <p:nvPr/>
        </p:nvSpPr>
        <p:spPr>
          <a:xfrm>
            <a:off x="107950" y="1790700"/>
            <a:ext cx="292100" cy="292100"/>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1" name="5-Point Star 20"/>
          <p:cNvSpPr/>
          <p:nvPr/>
        </p:nvSpPr>
        <p:spPr>
          <a:xfrm>
            <a:off x="107950" y="2356581"/>
            <a:ext cx="292100" cy="292100"/>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2" name="5-Point Star 21"/>
          <p:cNvSpPr/>
          <p:nvPr/>
        </p:nvSpPr>
        <p:spPr>
          <a:xfrm>
            <a:off x="107950" y="4799277"/>
            <a:ext cx="292100" cy="292100"/>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 name="5-Point Star 22"/>
          <p:cNvSpPr/>
          <p:nvPr/>
        </p:nvSpPr>
        <p:spPr>
          <a:xfrm>
            <a:off x="107950" y="5296519"/>
            <a:ext cx="292100" cy="292100"/>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4" name="5-Point Star 23"/>
          <p:cNvSpPr/>
          <p:nvPr/>
        </p:nvSpPr>
        <p:spPr>
          <a:xfrm>
            <a:off x="107950" y="6337919"/>
            <a:ext cx="292100" cy="292100"/>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8" name="5-Point Star 27"/>
          <p:cNvSpPr/>
          <p:nvPr/>
        </p:nvSpPr>
        <p:spPr>
          <a:xfrm>
            <a:off x="107950" y="5741019"/>
            <a:ext cx="292100" cy="292100"/>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85085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4" y="3776751"/>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72" y="1678439"/>
            <a:ext cx="6580328"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unnecessary evil as it can.</a:t>
            </a:r>
          </a:p>
        </p:txBody>
      </p:sp>
      <p:sp>
        <p:nvSpPr>
          <p:cNvPr id="4" name="TextBox 3"/>
          <p:cNvSpPr txBox="1"/>
          <p:nvPr/>
        </p:nvSpPr>
        <p:spPr>
          <a:xfrm>
            <a:off x="518974" y="221086"/>
            <a:ext cx="6580326"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2856452"/>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72" y="688308"/>
            <a:ext cx="6580327"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9" name="TextBox 8"/>
          <p:cNvSpPr txBox="1"/>
          <p:nvPr/>
        </p:nvSpPr>
        <p:spPr>
          <a:xfrm>
            <a:off x="518974" y="1208819"/>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C1. God is wholly good. (P1, P2)</a:t>
            </a:r>
          </a:p>
        </p:txBody>
      </p:sp>
      <p:sp>
        <p:nvSpPr>
          <p:cNvPr id="10" name="TextBox 9"/>
          <p:cNvSpPr txBox="1"/>
          <p:nvPr/>
        </p:nvSpPr>
        <p:spPr>
          <a:xfrm>
            <a:off x="518974" y="3318570"/>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C3. God is omnipotent. (P1, P4)</a:t>
            </a:r>
          </a:p>
        </p:txBody>
      </p:sp>
      <p:sp>
        <p:nvSpPr>
          <p:cNvPr id="25" name="TextBox 24"/>
          <p:cNvSpPr txBox="1"/>
          <p:nvPr/>
        </p:nvSpPr>
        <p:spPr>
          <a:xfrm>
            <a:off x="518971" y="2381981"/>
            <a:ext cx="6580329"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C2. God eliminates as much unnecessary evil as she can. (C1, P3)</a:t>
            </a:r>
          </a:p>
        </p:txBody>
      </p:sp>
      <p:sp>
        <p:nvSpPr>
          <p:cNvPr id="26" name="TextBox 25"/>
          <p:cNvSpPr txBox="1"/>
          <p:nvPr/>
        </p:nvSpPr>
        <p:spPr>
          <a:xfrm>
            <a:off x="518974" y="4254955"/>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C4. God can do anything. (C3, P5)</a:t>
            </a:r>
          </a:p>
        </p:txBody>
      </p:sp>
      <p:sp>
        <p:nvSpPr>
          <p:cNvPr id="37" name="TextBox 36"/>
          <p:cNvSpPr txBox="1"/>
          <p:nvPr/>
        </p:nvSpPr>
        <p:spPr>
          <a:xfrm>
            <a:off x="518974" y="4768212"/>
            <a:ext cx="6580326"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C5. God eliminates all unnecessary evil. (C2, C4)</a:t>
            </a:r>
          </a:p>
        </p:txBody>
      </p:sp>
      <p:sp>
        <p:nvSpPr>
          <p:cNvPr id="42" name="TextBox 41"/>
          <p:cNvSpPr txBox="1"/>
          <p:nvPr/>
        </p:nvSpPr>
        <p:spPr>
          <a:xfrm>
            <a:off x="518970" y="5265454"/>
            <a:ext cx="6580330" cy="323165"/>
          </a:xfrm>
          <a:prstGeom prst="rect">
            <a:avLst/>
          </a:prstGeom>
          <a:noFill/>
          <a:ln>
            <a:solidFill>
              <a:schemeClr val="tx1"/>
            </a:solidFill>
            <a:prstDash val="sysDash"/>
          </a:ln>
        </p:spPr>
        <p:txBody>
          <a:bodyPr wrap="square" rtlCol="0">
            <a:spAutoFit/>
          </a:bodyPr>
          <a:lstStyle/>
          <a:p>
            <a:r>
              <a:rPr lang="en-US" sz="1500" dirty="0" smtClean="0">
                <a:solidFill>
                  <a:schemeClr val="accent6">
                    <a:lumMod val="60000"/>
                    <a:lumOff val="40000"/>
                  </a:schemeClr>
                </a:solidFill>
              </a:rPr>
              <a:t>C6. No unnecessary evil exists. (C5)</a:t>
            </a:r>
          </a:p>
        </p:txBody>
      </p:sp>
      <p:sp>
        <p:nvSpPr>
          <p:cNvPr id="53" name="TextBox 52"/>
          <p:cNvSpPr txBox="1"/>
          <p:nvPr/>
        </p:nvSpPr>
        <p:spPr>
          <a:xfrm>
            <a:off x="518970" y="5748054"/>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27" name="TextBox 26"/>
          <p:cNvSpPr txBox="1"/>
          <p:nvPr/>
        </p:nvSpPr>
        <p:spPr>
          <a:xfrm>
            <a:off x="518970" y="6337919"/>
            <a:ext cx="65803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a:t>C</a:t>
            </a:r>
            <a:r>
              <a:rPr lang="en-US" sz="1500" b="1" dirty="0" smtClean="0"/>
              <a:t>. No unnecessary evil exists and some unnecessary evil exists. (C6, P6) </a:t>
            </a:r>
          </a:p>
        </p:txBody>
      </p:sp>
      <p:cxnSp>
        <p:nvCxnSpPr>
          <p:cNvPr id="8" name="Straight Connector 7"/>
          <p:cNvCxnSpPr/>
          <p:nvPr/>
        </p:nvCxnSpPr>
        <p:spPr>
          <a:xfrm>
            <a:off x="431800" y="6210919"/>
            <a:ext cx="67183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01830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0" y="4526051"/>
            <a:ext cx="47134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68" y="3088139"/>
            <a:ext cx="4713432"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unnecessary evil as it can.</a:t>
            </a:r>
          </a:p>
        </p:txBody>
      </p:sp>
      <p:sp>
        <p:nvSpPr>
          <p:cNvPr id="4" name="TextBox 3"/>
          <p:cNvSpPr txBox="1"/>
          <p:nvPr/>
        </p:nvSpPr>
        <p:spPr>
          <a:xfrm>
            <a:off x="518967" y="1808586"/>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3923252"/>
            <a:ext cx="47134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68" y="2440908"/>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53" name="TextBox 52"/>
          <p:cNvSpPr txBox="1"/>
          <p:nvPr/>
        </p:nvSpPr>
        <p:spPr>
          <a:xfrm>
            <a:off x="518970" y="5062254"/>
            <a:ext cx="4713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6" name="TextBox 5"/>
          <p:cNvSpPr txBox="1"/>
          <p:nvPr/>
        </p:nvSpPr>
        <p:spPr>
          <a:xfrm>
            <a:off x="1663700" y="1124466"/>
            <a:ext cx="2530523" cy="369332"/>
          </a:xfrm>
          <a:prstGeom prst="rect">
            <a:avLst/>
          </a:prstGeom>
          <a:noFill/>
        </p:spPr>
        <p:txBody>
          <a:bodyPr wrap="none" rtlCol="0">
            <a:spAutoFit/>
          </a:bodyPr>
          <a:lstStyle/>
          <a:p>
            <a:r>
              <a:rPr lang="en-US" dirty="0" smtClean="0"/>
              <a:t>Which of these is false?</a:t>
            </a:r>
            <a:endParaRPr lang="en-US" dirty="0"/>
          </a:p>
        </p:txBody>
      </p:sp>
    </p:spTree>
    <p:extLst>
      <p:ext uri="{BB962C8B-B14F-4D97-AF65-F5344CB8AC3E}">
        <p14:creationId xmlns:p14="http://schemas.microsoft.com/office/powerpoint/2010/main" val="39173894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0" y="4526051"/>
            <a:ext cx="47134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P5. If something is omnipotent, it can do anything.</a:t>
            </a:r>
          </a:p>
        </p:txBody>
      </p:sp>
      <p:sp>
        <p:nvSpPr>
          <p:cNvPr id="3" name="TextBox 2"/>
          <p:cNvSpPr txBox="1"/>
          <p:nvPr/>
        </p:nvSpPr>
        <p:spPr>
          <a:xfrm>
            <a:off x="518968" y="3088139"/>
            <a:ext cx="4713432"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unnecessary evil as it can.</a:t>
            </a:r>
          </a:p>
        </p:txBody>
      </p:sp>
      <p:sp>
        <p:nvSpPr>
          <p:cNvPr id="4" name="TextBox 3"/>
          <p:cNvSpPr txBox="1"/>
          <p:nvPr/>
        </p:nvSpPr>
        <p:spPr>
          <a:xfrm>
            <a:off x="518967" y="1808586"/>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3923252"/>
            <a:ext cx="4713430"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P4. If God exists, then God is omnipotent.</a:t>
            </a:r>
          </a:p>
        </p:txBody>
      </p:sp>
      <p:sp>
        <p:nvSpPr>
          <p:cNvPr id="7" name="TextBox 6"/>
          <p:cNvSpPr txBox="1"/>
          <p:nvPr/>
        </p:nvSpPr>
        <p:spPr>
          <a:xfrm>
            <a:off x="518968" y="2440908"/>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P2. If God exists, then God is wholly good.</a:t>
            </a:r>
          </a:p>
        </p:txBody>
      </p:sp>
      <p:sp>
        <p:nvSpPr>
          <p:cNvPr id="53" name="TextBox 52"/>
          <p:cNvSpPr txBox="1"/>
          <p:nvPr/>
        </p:nvSpPr>
        <p:spPr>
          <a:xfrm>
            <a:off x="518970" y="5062254"/>
            <a:ext cx="4713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6" name="TextBox 5"/>
          <p:cNvSpPr txBox="1"/>
          <p:nvPr/>
        </p:nvSpPr>
        <p:spPr>
          <a:xfrm>
            <a:off x="1663700" y="1124466"/>
            <a:ext cx="2530523" cy="369332"/>
          </a:xfrm>
          <a:prstGeom prst="rect">
            <a:avLst/>
          </a:prstGeom>
          <a:noFill/>
        </p:spPr>
        <p:txBody>
          <a:bodyPr wrap="none" rtlCol="0">
            <a:spAutoFit/>
          </a:bodyPr>
          <a:lstStyle/>
          <a:p>
            <a:r>
              <a:rPr lang="en-US" dirty="0" smtClean="0"/>
              <a:t>Which of these is false?</a:t>
            </a:r>
            <a:endParaRPr lang="en-US" dirty="0"/>
          </a:p>
        </p:txBody>
      </p:sp>
      <p:cxnSp>
        <p:nvCxnSpPr>
          <p:cNvPr id="9" name="Straight Arrow Connector 8"/>
          <p:cNvCxnSpPr>
            <a:endCxn id="12" idx="1"/>
          </p:cNvCxnSpPr>
          <p:nvPr/>
        </p:nvCxnSpPr>
        <p:spPr>
          <a:xfrm>
            <a:off x="5232399" y="2602491"/>
            <a:ext cx="977901" cy="7205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endCxn id="12" idx="1"/>
          </p:cNvCxnSpPr>
          <p:nvPr/>
        </p:nvCxnSpPr>
        <p:spPr>
          <a:xfrm flipV="1">
            <a:off x="5232400" y="3323088"/>
            <a:ext cx="977900" cy="7617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endCxn id="12" idx="1"/>
          </p:cNvCxnSpPr>
          <p:nvPr/>
        </p:nvCxnSpPr>
        <p:spPr>
          <a:xfrm flipV="1">
            <a:off x="5232400" y="3323088"/>
            <a:ext cx="977900" cy="13645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210300" y="2722923"/>
            <a:ext cx="2057400" cy="1200329"/>
          </a:xfrm>
          <a:prstGeom prst="rect">
            <a:avLst/>
          </a:prstGeom>
          <a:noFill/>
        </p:spPr>
        <p:txBody>
          <a:bodyPr wrap="square" rtlCol="0">
            <a:spAutoFit/>
          </a:bodyPr>
          <a:lstStyle/>
          <a:p>
            <a:r>
              <a:rPr lang="en-US" dirty="0" smtClean="0"/>
              <a:t>These are plausible for the same reasons as before.</a:t>
            </a:r>
            <a:endParaRPr lang="en-US" dirty="0"/>
          </a:p>
        </p:txBody>
      </p:sp>
    </p:spTree>
    <p:extLst>
      <p:ext uri="{BB962C8B-B14F-4D97-AF65-F5344CB8AC3E}">
        <p14:creationId xmlns:p14="http://schemas.microsoft.com/office/powerpoint/2010/main" val="3729364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0" y="4526051"/>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P5. If something is omnipotent, it can do anything.</a:t>
            </a:r>
          </a:p>
        </p:txBody>
      </p:sp>
      <p:sp>
        <p:nvSpPr>
          <p:cNvPr id="3" name="TextBox 2"/>
          <p:cNvSpPr txBox="1"/>
          <p:nvPr/>
        </p:nvSpPr>
        <p:spPr>
          <a:xfrm>
            <a:off x="518968" y="3088139"/>
            <a:ext cx="4713432"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unnecessary evil as it can.</a:t>
            </a:r>
          </a:p>
        </p:txBody>
      </p:sp>
      <p:sp>
        <p:nvSpPr>
          <p:cNvPr id="4" name="TextBox 3"/>
          <p:cNvSpPr txBox="1"/>
          <p:nvPr/>
        </p:nvSpPr>
        <p:spPr>
          <a:xfrm>
            <a:off x="518967" y="1808586"/>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3923252"/>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P4. If God exists, then God is omnipotent.</a:t>
            </a:r>
          </a:p>
        </p:txBody>
      </p:sp>
      <p:sp>
        <p:nvSpPr>
          <p:cNvPr id="7" name="TextBox 6"/>
          <p:cNvSpPr txBox="1"/>
          <p:nvPr/>
        </p:nvSpPr>
        <p:spPr>
          <a:xfrm>
            <a:off x="518968" y="2440908"/>
            <a:ext cx="4713431"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P2. If God exists, then God is wholly good.</a:t>
            </a:r>
          </a:p>
        </p:txBody>
      </p:sp>
      <p:sp>
        <p:nvSpPr>
          <p:cNvPr id="53" name="TextBox 52"/>
          <p:cNvSpPr txBox="1"/>
          <p:nvPr/>
        </p:nvSpPr>
        <p:spPr>
          <a:xfrm>
            <a:off x="518970" y="5062254"/>
            <a:ext cx="4713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6" name="TextBox 5"/>
          <p:cNvSpPr txBox="1"/>
          <p:nvPr/>
        </p:nvSpPr>
        <p:spPr>
          <a:xfrm>
            <a:off x="1663700" y="1124466"/>
            <a:ext cx="2530523" cy="369332"/>
          </a:xfrm>
          <a:prstGeom prst="rect">
            <a:avLst/>
          </a:prstGeom>
          <a:noFill/>
        </p:spPr>
        <p:txBody>
          <a:bodyPr wrap="none" rtlCol="0">
            <a:spAutoFit/>
          </a:bodyPr>
          <a:lstStyle/>
          <a:p>
            <a:r>
              <a:rPr lang="en-US" dirty="0" smtClean="0"/>
              <a:t>Which of these is false?</a:t>
            </a:r>
            <a:endParaRPr lang="en-US" dirty="0"/>
          </a:p>
        </p:txBody>
      </p:sp>
    </p:spTree>
    <p:extLst>
      <p:ext uri="{BB962C8B-B14F-4D97-AF65-F5344CB8AC3E}">
        <p14:creationId xmlns:p14="http://schemas.microsoft.com/office/powerpoint/2010/main" val="1731089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9051" y="241230"/>
            <a:ext cx="8028685" cy="646331"/>
          </a:xfrm>
          <a:prstGeom prst="rect">
            <a:avLst/>
          </a:prstGeom>
          <a:noFill/>
        </p:spPr>
        <p:txBody>
          <a:bodyPr wrap="none" rtlCol="0">
            <a:spAutoFit/>
          </a:bodyPr>
          <a:lstStyle/>
          <a:p>
            <a:r>
              <a:rPr lang="en-US" dirty="0" smtClean="0"/>
              <a:t>First, we’ll need to figure out why Mackie thinks these three propositions are</a:t>
            </a:r>
          </a:p>
          <a:p>
            <a:r>
              <a:rPr lang="en-US" dirty="0"/>
              <a:t>i</a:t>
            </a:r>
            <a:r>
              <a:rPr lang="en-US" dirty="0" smtClean="0"/>
              <a:t>nconsistent: </a:t>
            </a:r>
            <a:endParaRPr lang="en-US" dirty="0"/>
          </a:p>
        </p:txBody>
      </p:sp>
      <p:sp>
        <p:nvSpPr>
          <p:cNvPr id="5" name="TextBox 4"/>
          <p:cNvSpPr txBox="1"/>
          <p:nvPr/>
        </p:nvSpPr>
        <p:spPr>
          <a:xfrm>
            <a:off x="1183454" y="1343906"/>
            <a:ext cx="2157562" cy="369332"/>
          </a:xfrm>
          <a:prstGeom prst="rect">
            <a:avLst/>
          </a:prstGeom>
          <a:noFill/>
          <a:ln>
            <a:solidFill>
              <a:schemeClr val="tx1"/>
            </a:solidFill>
            <a:prstDash val="sysDash"/>
          </a:ln>
        </p:spPr>
        <p:txBody>
          <a:bodyPr wrap="none" rtlCol="0">
            <a:spAutoFit/>
          </a:bodyPr>
          <a:lstStyle/>
          <a:p>
            <a:r>
              <a:rPr lang="en-US" dirty="0" smtClean="0"/>
              <a:t>God is omnipotent.</a:t>
            </a:r>
          </a:p>
        </p:txBody>
      </p:sp>
      <p:sp>
        <p:nvSpPr>
          <p:cNvPr id="8" name="TextBox 7"/>
          <p:cNvSpPr txBox="1"/>
          <p:nvPr/>
        </p:nvSpPr>
        <p:spPr>
          <a:xfrm>
            <a:off x="1183454" y="2726180"/>
            <a:ext cx="2260692" cy="369332"/>
          </a:xfrm>
          <a:prstGeom prst="rect">
            <a:avLst/>
          </a:prstGeom>
          <a:noFill/>
          <a:ln>
            <a:solidFill>
              <a:schemeClr val="tx1"/>
            </a:solidFill>
            <a:prstDash val="sysDash"/>
          </a:ln>
        </p:spPr>
        <p:txBody>
          <a:bodyPr wrap="none" rtlCol="0">
            <a:spAutoFit/>
          </a:bodyPr>
          <a:lstStyle/>
          <a:p>
            <a:r>
              <a:rPr lang="en-US" dirty="0" smtClean="0"/>
              <a:t>God is wholly good.</a:t>
            </a:r>
          </a:p>
        </p:txBody>
      </p:sp>
      <p:sp>
        <p:nvSpPr>
          <p:cNvPr id="9" name="TextBox 8"/>
          <p:cNvSpPr txBox="1"/>
          <p:nvPr/>
        </p:nvSpPr>
        <p:spPr>
          <a:xfrm>
            <a:off x="1183454" y="3839650"/>
            <a:ext cx="1862484" cy="369332"/>
          </a:xfrm>
          <a:prstGeom prst="rect">
            <a:avLst/>
          </a:prstGeom>
          <a:noFill/>
          <a:ln>
            <a:solidFill>
              <a:schemeClr val="tx1"/>
            </a:solidFill>
            <a:prstDash val="sysDash"/>
          </a:ln>
        </p:spPr>
        <p:txBody>
          <a:bodyPr wrap="none" rtlCol="0">
            <a:spAutoFit/>
          </a:bodyPr>
          <a:lstStyle/>
          <a:p>
            <a:r>
              <a:rPr lang="en-US" dirty="0" smtClean="0"/>
              <a:t>Some evil exists.</a:t>
            </a:r>
          </a:p>
        </p:txBody>
      </p:sp>
    </p:spTree>
    <p:extLst>
      <p:ext uri="{BB962C8B-B14F-4D97-AF65-F5344CB8AC3E}">
        <p14:creationId xmlns:p14="http://schemas.microsoft.com/office/powerpoint/2010/main" val="40683057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0" y="4526051"/>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P5. If something is omnipotent, it can do anything.</a:t>
            </a:r>
          </a:p>
        </p:txBody>
      </p:sp>
      <p:sp>
        <p:nvSpPr>
          <p:cNvPr id="3" name="TextBox 2"/>
          <p:cNvSpPr txBox="1"/>
          <p:nvPr/>
        </p:nvSpPr>
        <p:spPr>
          <a:xfrm>
            <a:off x="518968" y="3088139"/>
            <a:ext cx="4713432" cy="55399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P3. If something is wholly good, it always eliminates as much unnecessary evil as it can.</a:t>
            </a:r>
          </a:p>
        </p:txBody>
      </p:sp>
      <p:sp>
        <p:nvSpPr>
          <p:cNvPr id="4" name="TextBox 3"/>
          <p:cNvSpPr txBox="1"/>
          <p:nvPr/>
        </p:nvSpPr>
        <p:spPr>
          <a:xfrm>
            <a:off x="518967" y="1808586"/>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3923252"/>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P4. If God exists, then God is omnipotent.</a:t>
            </a:r>
          </a:p>
        </p:txBody>
      </p:sp>
      <p:sp>
        <p:nvSpPr>
          <p:cNvPr id="7" name="TextBox 6"/>
          <p:cNvSpPr txBox="1"/>
          <p:nvPr/>
        </p:nvSpPr>
        <p:spPr>
          <a:xfrm>
            <a:off x="518968" y="2440908"/>
            <a:ext cx="4713431"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P2. If God exists, then God is wholly good.</a:t>
            </a:r>
          </a:p>
        </p:txBody>
      </p:sp>
      <p:sp>
        <p:nvSpPr>
          <p:cNvPr id="53" name="TextBox 52"/>
          <p:cNvSpPr txBox="1"/>
          <p:nvPr/>
        </p:nvSpPr>
        <p:spPr>
          <a:xfrm>
            <a:off x="518970" y="5062254"/>
            <a:ext cx="4713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6" name="TextBox 5"/>
          <p:cNvSpPr txBox="1"/>
          <p:nvPr/>
        </p:nvSpPr>
        <p:spPr>
          <a:xfrm>
            <a:off x="1663700" y="1124466"/>
            <a:ext cx="2530523" cy="369332"/>
          </a:xfrm>
          <a:prstGeom prst="rect">
            <a:avLst/>
          </a:prstGeom>
          <a:noFill/>
        </p:spPr>
        <p:txBody>
          <a:bodyPr wrap="none" rtlCol="0">
            <a:spAutoFit/>
          </a:bodyPr>
          <a:lstStyle/>
          <a:p>
            <a:r>
              <a:rPr lang="en-US" dirty="0" smtClean="0"/>
              <a:t>Which of these is false?</a:t>
            </a:r>
            <a:endParaRPr lang="en-US" dirty="0"/>
          </a:p>
        </p:txBody>
      </p:sp>
      <p:cxnSp>
        <p:nvCxnSpPr>
          <p:cNvPr id="9" name="Straight Arrow Connector 8"/>
          <p:cNvCxnSpPr>
            <a:stCxn id="3" idx="3"/>
            <a:endCxn id="10" idx="1"/>
          </p:cNvCxnSpPr>
          <p:nvPr/>
        </p:nvCxnSpPr>
        <p:spPr>
          <a:xfrm>
            <a:off x="5232400" y="3365138"/>
            <a:ext cx="64770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80101" y="2903473"/>
            <a:ext cx="2273300" cy="923330"/>
          </a:xfrm>
          <a:prstGeom prst="rect">
            <a:avLst/>
          </a:prstGeom>
          <a:noFill/>
        </p:spPr>
        <p:txBody>
          <a:bodyPr wrap="square" rtlCol="0">
            <a:spAutoFit/>
          </a:bodyPr>
          <a:lstStyle/>
          <a:p>
            <a:r>
              <a:rPr lang="en-US" dirty="0" smtClean="0"/>
              <a:t>This now seems much more reasonable.</a:t>
            </a:r>
            <a:endParaRPr lang="en-US" dirty="0"/>
          </a:p>
        </p:txBody>
      </p:sp>
    </p:spTree>
    <p:extLst>
      <p:ext uri="{BB962C8B-B14F-4D97-AF65-F5344CB8AC3E}">
        <p14:creationId xmlns:p14="http://schemas.microsoft.com/office/powerpoint/2010/main" val="31141151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0" y="4526051"/>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P5. If something is omnipotent, it can do anything.</a:t>
            </a:r>
          </a:p>
        </p:txBody>
      </p:sp>
      <p:sp>
        <p:nvSpPr>
          <p:cNvPr id="3" name="TextBox 2"/>
          <p:cNvSpPr txBox="1"/>
          <p:nvPr/>
        </p:nvSpPr>
        <p:spPr>
          <a:xfrm>
            <a:off x="518968" y="3088139"/>
            <a:ext cx="4713432" cy="553998"/>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P3. If something is wholly good, it always eliminates as much unnecessary evil as it can.</a:t>
            </a:r>
          </a:p>
        </p:txBody>
      </p:sp>
      <p:sp>
        <p:nvSpPr>
          <p:cNvPr id="4" name="TextBox 3"/>
          <p:cNvSpPr txBox="1"/>
          <p:nvPr/>
        </p:nvSpPr>
        <p:spPr>
          <a:xfrm>
            <a:off x="518967" y="1808586"/>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3923252"/>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P4. If God exists, then God is omnipotent.</a:t>
            </a:r>
          </a:p>
        </p:txBody>
      </p:sp>
      <p:sp>
        <p:nvSpPr>
          <p:cNvPr id="7" name="TextBox 6"/>
          <p:cNvSpPr txBox="1"/>
          <p:nvPr/>
        </p:nvSpPr>
        <p:spPr>
          <a:xfrm>
            <a:off x="518968" y="2440908"/>
            <a:ext cx="4713431"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P2. If God exists, then God is wholly good.</a:t>
            </a:r>
          </a:p>
        </p:txBody>
      </p:sp>
      <p:sp>
        <p:nvSpPr>
          <p:cNvPr id="53" name="TextBox 52"/>
          <p:cNvSpPr txBox="1"/>
          <p:nvPr/>
        </p:nvSpPr>
        <p:spPr>
          <a:xfrm>
            <a:off x="518970" y="5062254"/>
            <a:ext cx="4713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6" name="TextBox 5"/>
          <p:cNvSpPr txBox="1"/>
          <p:nvPr/>
        </p:nvSpPr>
        <p:spPr>
          <a:xfrm>
            <a:off x="1663700" y="1124466"/>
            <a:ext cx="2530523" cy="369332"/>
          </a:xfrm>
          <a:prstGeom prst="rect">
            <a:avLst/>
          </a:prstGeom>
          <a:noFill/>
        </p:spPr>
        <p:txBody>
          <a:bodyPr wrap="none" rtlCol="0">
            <a:spAutoFit/>
          </a:bodyPr>
          <a:lstStyle/>
          <a:p>
            <a:r>
              <a:rPr lang="en-US" dirty="0" smtClean="0"/>
              <a:t>Which of these is false?</a:t>
            </a:r>
            <a:endParaRPr lang="en-US" dirty="0"/>
          </a:p>
        </p:txBody>
      </p:sp>
    </p:spTree>
    <p:extLst>
      <p:ext uri="{BB962C8B-B14F-4D97-AF65-F5344CB8AC3E}">
        <p14:creationId xmlns:p14="http://schemas.microsoft.com/office/powerpoint/2010/main" val="7789710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0" y="4526051"/>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P5. If something is omnipotent, it can do anything.</a:t>
            </a:r>
          </a:p>
        </p:txBody>
      </p:sp>
      <p:sp>
        <p:nvSpPr>
          <p:cNvPr id="3" name="TextBox 2"/>
          <p:cNvSpPr txBox="1"/>
          <p:nvPr/>
        </p:nvSpPr>
        <p:spPr>
          <a:xfrm>
            <a:off x="518968" y="3088139"/>
            <a:ext cx="4713432" cy="553998"/>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P3. If something is wholly good, it always eliminates as much unnecessary evil as it can.</a:t>
            </a:r>
          </a:p>
        </p:txBody>
      </p:sp>
      <p:sp>
        <p:nvSpPr>
          <p:cNvPr id="4" name="TextBox 3"/>
          <p:cNvSpPr txBox="1"/>
          <p:nvPr/>
        </p:nvSpPr>
        <p:spPr>
          <a:xfrm>
            <a:off x="518967" y="1808586"/>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3923252"/>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P4. If God exists, then God is omnipotent.</a:t>
            </a:r>
          </a:p>
        </p:txBody>
      </p:sp>
      <p:sp>
        <p:nvSpPr>
          <p:cNvPr id="7" name="TextBox 6"/>
          <p:cNvSpPr txBox="1"/>
          <p:nvPr/>
        </p:nvSpPr>
        <p:spPr>
          <a:xfrm>
            <a:off x="518968" y="2440908"/>
            <a:ext cx="4713431"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P2. If God exists, then God is wholly good.</a:t>
            </a:r>
          </a:p>
        </p:txBody>
      </p:sp>
      <p:sp>
        <p:nvSpPr>
          <p:cNvPr id="53" name="TextBox 52"/>
          <p:cNvSpPr txBox="1"/>
          <p:nvPr/>
        </p:nvSpPr>
        <p:spPr>
          <a:xfrm>
            <a:off x="518970" y="5062254"/>
            <a:ext cx="4713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6" name="TextBox 5"/>
          <p:cNvSpPr txBox="1"/>
          <p:nvPr/>
        </p:nvSpPr>
        <p:spPr>
          <a:xfrm>
            <a:off x="1663700" y="1124466"/>
            <a:ext cx="2530523" cy="369332"/>
          </a:xfrm>
          <a:prstGeom prst="rect">
            <a:avLst/>
          </a:prstGeom>
          <a:noFill/>
        </p:spPr>
        <p:txBody>
          <a:bodyPr wrap="none" rtlCol="0">
            <a:spAutoFit/>
          </a:bodyPr>
          <a:lstStyle/>
          <a:p>
            <a:r>
              <a:rPr lang="en-US" dirty="0" smtClean="0"/>
              <a:t>Which of these is false?</a:t>
            </a:r>
            <a:endParaRPr lang="en-US" dirty="0"/>
          </a:p>
        </p:txBody>
      </p:sp>
      <p:sp>
        <p:nvSpPr>
          <p:cNvPr id="8" name="TextBox 7"/>
          <p:cNvSpPr txBox="1"/>
          <p:nvPr/>
        </p:nvSpPr>
        <p:spPr>
          <a:xfrm>
            <a:off x="5473700" y="1124466"/>
            <a:ext cx="3479800" cy="4524316"/>
          </a:xfrm>
          <a:prstGeom prst="rect">
            <a:avLst/>
          </a:prstGeom>
          <a:noFill/>
        </p:spPr>
        <p:txBody>
          <a:bodyPr wrap="square" rtlCol="0">
            <a:spAutoFit/>
          </a:bodyPr>
          <a:lstStyle/>
          <a:p>
            <a:r>
              <a:rPr lang="en-US" dirty="0" smtClean="0"/>
              <a:t>Are there unnecessary evils? </a:t>
            </a:r>
          </a:p>
          <a:p>
            <a:endParaRPr lang="en-US" dirty="0"/>
          </a:p>
          <a:p>
            <a:r>
              <a:rPr lang="en-US" dirty="0" smtClean="0"/>
              <a:t>Consider the following:</a:t>
            </a:r>
          </a:p>
          <a:p>
            <a:endParaRPr lang="en-US" dirty="0" smtClean="0"/>
          </a:p>
          <a:p>
            <a:pPr marL="285750" indent="-285750">
              <a:buFontTx/>
              <a:buChar char="-"/>
            </a:pPr>
            <a:r>
              <a:rPr lang="en-US" dirty="0"/>
              <a:t>Children are starving all around the world</a:t>
            </a:r>
            <a:r>
              <a:rPr lang="en-US" dirty="0" smtClean="0"/>
              <a:t>.</a:t>
            </a:r>
          </a:p>
          <a:p>
            <a:pPr marL="285750" indent="-285750">
              <a:buFontTx/>
              <a:buChar char="-"/>
            </a:pPr>
            <a:r>
              <a:rPr lang="en-US" dirty="0" smtClean="0"/>
              <a:t> </a:t>
            </a:r>
            <a:r>
              <a:rPr lang="en-US" dirty="0"/>
              <a:t>A bunny is slowly burned to death by a forest fire in a remote location, and no human will ever know about </a:t>
            </a:r>
            <a:r>
              <a:rPr lang="en-US" dirty="0" smtClean="0"/>
              <a:t>it.</a:t>
            </a:r>
          </a:p>
          <a:p>
            <a:pPr marL="285750" indent="-285750">
              <a:buFontTx/>
              <a:buChar char="-"/>
            </a:pPr>
            <a:r>
              <a:rPr lang="en-US" dirty="0" smtClean="0"/>
              <a:t>Hurricane Katrina devastated the lives of hundreds of thousands of families.</a:t>
            </a:r>
          </a:p>
          <a:p>
            <a:pPr marL="285750" indent="-285750">
              <a:buFontTx/>
              <a:buChar char="-"/>
            </a:pPr>
            <a:r>
              <a:rPr lang="en-US" dirty="0" smtClean="0"/>
              <a:t>You may have your own, from your own life.</a:t>
            </a:r>
            <a:endParaRPr lang="en-US" dirty="0"/>
          </a:p>
        </p:txBody>
      </p:sp>
    </p:spTree>
    <p:extLst>
      <p:ext uri="{BB962C8B-B14F-4D97-AF65-F5344CB8AC3E}">
        <p14:creationId xmlns:p14="http://schemas.microsoft.com/office/powerpoint/2010/main" val="27110197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518970" y="477554"/>
            <a:ext cx="4713428"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P6. Some unnecessary evil exists.</a:t>
            </a:r>
          </a:p>
        </p:txBody>
      </p:sp>
      <p:sp>
        <p:nvSpPr>
          <p:cNvPr id="8" name="TextBox 7"/>
          <p:cNvSpPr txBox="1"/>
          <p:nvPr/>
        </p:nvSpPr>
        <p:spPr>
          <a:xfrm>
            <a:off x="518970" y="1124466"/>
            <a:ext cx="8434530" cy="2308324"/>
          </a:xfrm>
          <a:prstGeom prst="rect">
            <a:avLst/>
          </a:prstGeom>
          <a:noFill/>
        </p:spPr>
        <p:txBody>
          <a:bodyPr wrap="square" rtlCol="0">
            <a:spAutoFit/>
          </a:bodyPr>
          <a:lstStyle/>
          <a:p>
            <a:r>
              <a:rPr lang="en-US" dirty="0" smtClean="0"/>
              <a:t>To deny this is to claim that all evils are necessary.</a:t>
            </a:r>
          </a:p>
          <a:p>
            <a:endParaRPr lang="en-US" dirty="0"/>
          </a:p>
          <a:p>
            <a:r>
              <a:rPr lang="en-US" dirty="0" smtClean="0"/>
              <a:t>But consider the potential implications of this:</a:t>
            </a:r>
          </a:p>
          <a:p>
            <a:endParaRPr lang="en-US" dirty="0"/>
          </a:p>
          <a:p>
            <a:pPr marL="342900" indent="-342900">
              <a:buAutoNum type="arabicParenBoth"/>
            </a:pPr>
            <a:r>
              <a:rPr lang="en-US" dirty="0" smtClean="0"/>
              <a:t>All evils lead to some outweighing good. </a:t>
            </a:r>
          </a:p>
          <a:p>
            <a:endParaRPr lang="en-US" dirty="0"/>
          </a:p>
          <a:p>
            <a:r>
              <a:rPr lang="en-US" dirty="0"/>
              <a:t> </a:t>
            </a:r>
            <a:r>
              <a:rPr lang="en-US" dirty="0" smtClean="0"/>
              <a:t>    So, if Hitler had known that the Holocaust was going to lead to some           outweighing good, he would have been justified in causing the Holocaust?</a:t>
            </a:r>
            <a:endParaRPr lang="en-US" dirty="0"/>
          </a:p>
        </p:txBody>
      </p:sp>
      <p:sp>
        <p:nvSpPr>
          <p:cNvPr id="9" name="TextBox 8"/>
          <p:cNvSpPr txBox="1"/>
          <p:nvPr/>
        </p:nvSpPr>
        <p:spPr>
          <a:xfrm>
            <a:off x="518970" y="3759200"/>
            <a:ext cx="8026400" cy="2031325"/>
          </a:xfrm>
          <a:prstGeom prst="rect">
            <a:avLst/>
          </a:prstGeom>
          <a:noFill/>
        </p:spPr>
        <p:txBody>
          <a:bodyPr wrap="square" rtlCol="0">
            <a:spAutoFit/>
          </a:bodyPr>
          <a:lstStyle/>
          <a:p>
            <a:r>
              <a:rPr lang="en-US" dirty="0" smtClean="0"/>
              <a:t>(2) The outweighing good caused by any evil required that evil.</a:t>
            </a:r>
          </a:p>
          <a:p>
            <a:endParaRPr lang="en-US" dirty="0"/>
          </a:p>
          <a:p>
            <a:r>
              <a:rPr lang="en-US" dirty="0"/>
              <a:t> </a:t>
            </a:r>
            <a:r>
              <a:rPr lang="en-US" dirty="0" smtClean="0"/>
              <a:t>    This seems more plausible in the light of our limited powers. A dentist is           justified in causing you some pain because it brings about the outweighing good of preventing you from needing a root canal. But if your dentist were </a:t>
            </a:r>
            <a:r>
              <a:rPr lang="en-US" i="1" dirty="0" smtClean="0"/>
              <a:t>omnipotent</a:t>
            </a:r>
            <a:r>
              <a:rPr lang="en-US" dirty="0" smtClean="0"/>
              <a:t>, you would be righteously UPSET if she removed your cavity in a way that caused you much pain. </a:t>
            </a:r>
            <a:endParaRPr lang="en-US" dirty="0"/>
          </a:p>
        </p:txBody>
      </p:sp>
    </p:spTree>
    <p:extLst>
      <p:ext uri="{BB962C8B-B14F-4D97-AF65-F5344CB8AC3E}">
        <p14:creationId xmlns:p14="http://schemas.microsoft.com/office/powerpoint/2010/main" val="11160373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970" y="4526051"/>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P5. If something is omnipotent, it can do anything.</a:t>
            </a:r>
          </a:p>
        </p:txBody>
      </p:sp>
      <p:sp>
        <p:nvSpPr>
          <p:cNvPr id="3" name="TextBox 2"/>
          <p:cNvSpPr txBox="1"/>
          <p:nvPr/>
        </p:nvSpPr>
        <p:spPr>
          <a:xfrm>
            <a:off x="518968" y="3088139"/>
            <a:ext cx="4713432" cy="553998"/>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P3. If something is wholly good, it always eliminates as much unnecessary evil as it can.</a:t>
            </a:r>
          </a:p>
        </p:txBody>
      </p:sp>
      <p:sp>
        <p:nvSpPr>
          <p:cNvPr id="4" name="TextBox 3"/>
          <p:cNvSpPr txBox="1"/>
          <p:nvPr/>
        </p:nvSpPr>
        <p:spPr>
          <a:xfrm>
            <a:off x="518967" y="1808586"/>
            <a:ext cx="4713431" cy="32316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500" b="1" dirty="0" smtClean="0"/>
              <a:t>P1. God exists.</a:t>
            </a:r>
          </a:p>
        </p:txBody>
      </p:sp>
      <p:sp>
        <p:nvSpPr>
          <p:cNvPr id="5" name="TextBox 4"/>
          <p:cNvSpPr txBox="1"/>
          <p:nvPr/>
        </p:nvSpPr>
        <p:spPr>
          <a:xfrm>
            <a:off x="518970" y="3923252"/>
            <a:ext cx="4713430"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P4. If God exists, then God is omnipotent.</a:t>
            </a:r>
          </a:p>
        </p:txBody>
      </p:sp>
      <p:sp>
        <p:nvSpPr>
          <p:cNvPr id="7" name="TextBox 6"/>
          <p:cNvSpPr txBox="1"/>
          <p:nvPr/>
        </p:nvSpPr>
        <p:spPr>
          <a:xfrm>
            <a:off x="518968" y="2440908"/>
            <a:ext cx="4713431"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P2. If God exists, then God is wholly good.</a:t>
            </a:r>
          </a:p>
        </p:txBody>
      </p:sp>
      <p:sp>
        <p:nvSpPr>
          <p:cNvPr id="53" name="TextBox 52"/>
          <p:cNvSpPr txBox="1"/>
          <p:nvPr/>
        </p:nvSpPr>
        <p:spPr>
          <a:xfrm>
            <a:off x="518970" y="5062254"/>
            <a:ext cx="4713428" cy="32316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500" dirty="0" smtClean="0">
                <a:solidFill>
                  <a:srgbClr val="ACB3B6"/>
                </a:solidFill>
              </a:rPr>
              <a:t>P6. Some unnecessary evil exists.</a:t>
            </a:r>
          </a:p>
        </p:txBody>
      </p:sp>
      <p:sp>
        <p:nvSpPr>
          <p:cNvPr id="6" name="TextBox 5"/>
          <p:cNvSpPr txBox="1"/>
          <p:nvPr/>
        </p:nvSpPr>
        <p:spPr>
          <a:xfrm>
            <a:off x="1663700" y="1124466"/>
            <a:ext cx="2530523" cy="369332"/>
          </a:xfrm>
          <a:prstGeom prst="rect">
            <a:avLst/>
          </a:prstGeom>
          <a:noFill/>
        </p:spPr>
        <p:txBody>
          <a:bodyPr wrap="none" rtlCol="0">
            <a:spAutoFit/>
          </a:bodyPr>
          <a:lstStyle/>
          <a:p>
            <a:r>
              <a:rPr lang="en-US" dirty="0" smtClean="0"/>
              <a:t>Which of these is false?</a:t>
            </a:r>
            <a:endParaRPr lang="en-US" dirty="0"/>
          </a:p>
        </p:txBody>
      </p:sp>
      <p:sp>
        <p:nvSpPr>
          <p:cNvPr id="9" name="TextBox 8"/>
          <p:cNvSpPr txBox="1"/>
          <p:nvPr/>
        </p:nvSpPr>
        <p:spPr>
          <a:xfrm>
            <a:off x="5778501" y="1488996"/>
            <a:ext cx="2273300" cy="1200329"/>
          </a:xfrm>
          <a:prstGeom prst="rect">
            <a:avLst/>
          </a:prstGeom>
          <a:noFill/>
        </p:spPr>
        <p:txBody>
          <a:bodyPr wrap="square" rtlCol="0">
            <a:spAutoFit/>
          </a:bodyPr>
          <a:lstStyle/>
          <a:p>
            <a:r>
              <a:rPr lang="en-US" dirty="0" smtClean="0"/>
              <a:t>This is what Mackie wants us to conclude--God does not exist.</a:t>
            </a:r>
          </a:p>
        </p:txBody>
      </p:sp>
    </p:spTree>
    <p:extLst>
      <p:ext uri="{BB962C8B-B14F-4D97-AF65-F5344CB8AC3E}">
        <p14:creationId xmlns:p14="http://schemas.microsoft.com/office/powerpoint/2010/main" val="5340471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462070" y="541054"/>
            <a:ext cx="4065730" cy="40011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P6. Some unnecessary evil exists.</a:t>
            </a:r>
          </a:p>
        </p:txBody>
      </p:sp>
      <p:sp>
        <p:nvSpPr>
          <p:cNvPr id="8" name="TextBox 7"/>
          <p:cNvSpPr txBox="1"/>
          <p:nvPr/>
        </p:nvSpPr>
        <p:spPr>
          <a:xfrm>
            <a:off x="901701" y="1244600"/>
            <a:ext cx="7518400" cy="2031325"/>
          </a:xfrm>
          <a:prstGeom prst="rect">
            <a:avLst/>
          </a:prstGeom>
          <a:noFill/>
        </p:spPr>
        <p:txBody>
          <a:bodyPr wrap="square" rtlCol="0">
            <a:spAutoFit/>
          </a:bodyPr>
          <a:lstStyle/>
          <a:p>
            <a:r>
              <a:rPr lang="en-US" dirty="0" smtClean="0"/>
              <a:t>Is there, however, some way to deny Premise 6? To do so, one must maintain the following: </a:t>
            </a:r>
          </a:p>
          <a:p>
            <a:endParaRPr lang="en-US" dirty="0"/>
          </a:p>
          <a:p>
            <a:r>
              <a:rPr lang="en-US" dirty="0" smtClean="0"/>
              <a:t>		     </a:t>
            </a:r>
            <a:r>
              <a:rPr lang="en-US" i="1" dirty="0" smtClean="0"/>
              <a:t> All evils are necessary evils. </a:t>
            </a:r>
          </a:p>
          <a:p>
            <a:endParaRPr lang="en-US" dirty="0"/>
          </a:p>
          <a:p>
            <a:r>
              <a:rPr lang="en-US" dirty="0" smtClean="0"/>
              <a:t>That is, any evil leads to some outweighing good, and that outweighing good could not have been brought about without that evil.</a:t>
            </a:r>
            <a:endParaRPr lang="en-US" dirty="0"/>
          </a:p>
        </p:txBody>
      </p:sp>
    </p:spTree>
    <p:extLst>
      <p:ext uri="{BB962C8B-B14F-4D97-AF65-F5344CB8AC3E}">
        <p14:creationId xmlns:p14="http://schemas.microsoft.com/office/powerpoint/2010/main" val="35672409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462070" y="541054"/>
            <a:ext cx="4065730" cy="40011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P6. Some unnecessary evil exists.</a:t>
            </a:r>
          </a:p>
        </p:txBody>
      </p:sp>
      <p:sp>
        <p:nvSpPr>
          <p:cNvPr id="8" name="TextBox 7"/>
          <p:cNvSpPr txBox="1"/>
          <p:nvPr/>
        </p:nvSpPr>
        <p:spPr>
          <a:xfrm>
            <a:off x="901701" y="1244600"/>
            <a:ext cx="7518400" cy="2031325"/>
          </a:xfrm>
          <a:prstGeom prst="rect">
            <a:avLst/>
          </a:prstGeom>
          <a:noFill/>
        </p:spPr>
        <p:txBody>
          <a:bodyPr wrap="square" rtlCol="0">
            <a:spAutoFit/>
          </a:bodyPr>
          <a:lstStyle/>
          <a:p>
            <a:r>
              <a:rPr lang="en-US" dirty="0" smtClean="0"/>
              <a:t>Is there, however, some way to deny Premise 6? To do so, one must maintain the following: </a:t>
            </a:r>
          </a:p>
          <a:p>
            <a:endParaRPr lang="en-US" dirty="0"/>
          </a:p>
          <a:p>
            <a:r>
              <a:rPr lang="en-US" dirty="0" smtClean="0"/>
              <a:t>		     </a:t>
            </a:r>
            <a:r>
              <a:rPr lang="en-US" i="1" dirty="0" smtClean="0"/>
              <a:t> All evils are necessary evils. </a:t>
            </a:r>
          </a:p>
          <a:p>
            <a:endParaRPr lang="en-US" dirty="0"/>
          </a:p>
          <a:p>
            <a:r>
              <a:rPr lang="en-US" dirty="0" smtClean="0"/>
              <a:t>That is, any evil leads to some outweighing good, and that outweighing good could not have been brought about without that evil.</a:t>
            </a:r>
            <a:endParaRPr lang="en-US" dirty="0"/>
          </a:p>
        </p:txBody>
      </p:sp>
      <p:sp>
        <p:nvSpPr>
          <p:cNvPr id="11" name="TextBox 10"/>
          <p:cNvSpPr txBox="1"/>
          <p:nvPr/>
        </p:nvSpPr>
        <p:spPr>
          <a:xfrm>
            <a:off x="1549401" y="3822700"/>
            <a:ext cx="6337300" cy="1477328"/>
          </a:xfrm>
          <a:prstGeom prst="rect">
            <a:avLst/>
          </a:prstGeom>
          <a:noFill/>
        </p:spPr>
        <p:txBody>
          <a:bodyPr wrap="square" rtlCol="0">
            <a:spAutoFit/>
          </a:bodyPr>
          <a:lstStyle/>
          <a:p>
            <a:r>
              <a:rPr lang="en-US" dirty="0" smtClean="0"/>
              <a:t>Consider for yourself something that you take to be evil. </a:t>
            </a:r>
          </a:p>
          <a:p>
            <a:endParaRPr lang="en-US" dirty="0"/>
          </a:p>
          <a:p>
            <a:r>
              <a:rPr lang="en-US" dirty="0" smtClean="0"/>
              <a:t>Did it (or, perhaps, </a:t>
            </a:r>
            <a:r>
              <a:rPr lang="en-US" i="1" dirty="0" smtClean="0"/>
              <a:t>will it</a:t>
            </a:r>
            <a:r>
              <a:rPr lang="en-US" dirty="0" smtClean="0"/>
              <a:t>) lead to a good that outweighs it? And was there </a:t>
            </a:r>
            <a:r>
              <a:rPr lang="en-US" i="1" dirty="0" smtClean="0"/>
              <a:t>no other way </a:t>
            </a:r>
            <a:r>
              <a:rPr lang="en-US" dirty="0" smtClean="0"/>
              <a:t>for this outweighing good to come about? </a:t>
            </a:r>
          </a:p>
        </p:txBody>
      </p:sp>
    </p:spTree>
    <p:extLst>
      <p:ext uri="{BB962C8B-B14F-4D97-AF65-F5344CB8AC3E}">
        <p14:creationId xmlns:p14="http://schemas.microsoft.com/office/powerpoint/2010/main" val="12523127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462070" y="541054"/>
            <a:ext cx="4065730" cy="40011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P6. Some unnecessary evil exists.</a:t>
            </a:r>
          </a:p>
        </p:txBody>
      </p:sp>
      <p:sp>
        <p:nvSpPr>
          <p:cNvPr id="2" name="TextBox 1"/>
          <p:cNvSpPr txBox="1"/>
          <p:nvPr/>
        </p:nvSpPr>
        <p:spPr>
          <a:xfrm>
            <a:off x="1028700" y="1625600"/>
            <a:ext cx="7226299" cy="2031325"/>
          </a:xfrm>
          <a:prstGeom prst="rect">
            <a:avLst/>
          </a:prstGeom>
          <a:noFill/>
        </p:spPr>
        <p:txBody>
          <a:bodyPr wrap="square" rtlCol="0">
            <a:spAutoFit/>
          </a:bodyPr>
          <a:lstStyle/>
          <a:p>
            <a:r>
              <a:rPr lang="en-US" dirty="0" smtClean="0"/>
              <a:t>Next time, we’ll focus on the idea that all evils are necessary because they are the result of free will. The idea is that the good of free will outweighs any evil that it may lead to, and these evils are required for there to be free will. </a:t>
            </a:r>
          </a:p>
          <a:p>
            <a:endParaRPr lang="en-US" dirty="0"/>
          </a:p>
          <a:p>
            <a:r>
              <a:rPr lang="en-US" dirty="0" smtClean="0"/>
              <a:t>This is called </a:t>
            </a:r>
            <a:r>
              <a:rPr lang="en-US" b="1" dirty="0" smtClean="0"/>
              <a:t>the free will defense</a:t>
            </a:r>
            <a:r>
              <a:rPr lang="en-US" dirty="0"/>
              <a:t> </a:t>
            </a:r>
            <a:r>
              <a:rPr lang="en-US" dirty="0" smtClean="0"/>
              <a:t>to </a:t>
            </a:r>
            <a:r>
              <a:rPr lang="en-US" b="1" dirty="0" smtClean="0"/>
              <a:t>the problem of evil</a:t>
            </a:r>
            <a:r>
              <a:rPr lang="en-US" dirty="0" smtClean="0"/>
              <a:t>. You’ll read an article by one of my mentors, Peter van Inwagen. </a:t>
            </a:r>
            <a:endParaRPr lang="en-US" dirty="0"/>
          </a:p>
        </p:txBody>
      </p:sp>
      <p:pic>
        <p:nvPicPr>
          <p:cNvPr id="3" name="Picture 2" descr="vaninwage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5808" y="3927191"/>
            <a:ext cx="1807892" cy="2460910"/>
          </a:xfrm>
          <a:prstGeom prst="rect">
            <a:avLst/>
          </a:prstGeom>
        </p:spPr>
      </p:pic>
    </p:spTree>
    <p:extLst>
      <p:ext uri="{BB962C8B-B14F-4D97-AF65-F5344CB8AC3E}">
        <p14:creationId xmlns:p14="http://schemas.microsoft.com/office/powerpoint/2010/main" val="4119888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9051" y="241230"/>
            <a:ext cx="8028685" cy="646331"/>
          </a:xfrm>
          <a:prstGeom prst="rect">
            <a:avLst/>
          </a:prstGeom>
          <a:noFill/>
        </p:spPr>
        <p:txBody>
          <a:bodyPr wrap="none" rtlCol="0">
            <a:spAutoFit/>
          </a:bodyPr>
          <a:lstStyle/>
          <a:p>
            <a:r>
              <a:rPr lang="en-US" dirty="0" smtClean="0"/>
              <a:t>First, we’ll need to figure out why Mackie thinks these three propositions are</a:t>
            </a:r>
          </a:p>
          <a:p>
            <a:r>
              <a:rPr lang="en-US" dirty="0"/>
              <a:t>i</a:t>
            </a:r>
            <a:r>
              <a:rPr lang="en-US" dirty="0" smtClean="0"/>
              <a:t>nconsistent: </a:t>
            </a:r>
            <a:endParaRPr lang="en-US" dirty="0"/>
          </a:p>
        </p:txBody>
      </p:sp>
      <p:sp>
        <p:nvSpPr>
          <p:cNvPr id="5" name="TextBox 4"/>
          <p:cNvSpPr txBox="1"/>
          <p:nvPr/>
        </p:nvSpPr>
        <p:spPr>
          <a:xfrm>
            <a:off x="1183454" y="1343906"/>
            <a:ext cx="2157562" cy="369332"/>
          </a:xfrm>
          <a:prstGeom prst="rect">
            <a:avLst/>
          </a:prstGeom>
          <a:noFill/>
          <a:ln>
            <a:solidFill>
              <a:schemeClr val="tx1"/>
            </a:solidFill>
            <a:prstDash val="sysDash"/>
          </a:ln>
        </p:spPr>
        <p:txBody>
          <a:bodyPr wrap="none" rtlCol="0">
            <a:spAutoFit/>
          </a:bodyPr>
          <a:lstStyle/>
          <a:p>
            <a:r>
              <a:rPr lang="en-US" dirty="0" smtClean="0"/>
              <a:t>God is omnipotent.</a:t>
            </a:r>
          </a:p>
        </p:txBody>
      </p:sp>
      <p:sp>
        <p:nvSpPr>
          <p:cNvPr id="8" name="TextBox 7"/>
          <p:cNvSpPr txBox="1"/>
          <p:nvPr/>
        </p:nvSpPr>
        <p:spPr>
          <a:xfrm>
            <a:off x="1183454" y="2726180"/>
            <a:ext cx="2260692" cy="369332"/>
          </a:xfrm>
          <a:prstGeom prst="rect">
            <a:avLst/>
          </a:prstGeom>
          <a:noFill/>
          <a:ln>
            <a:solidFill>
              <a:schemeClr val="tx1"/>
            </a:solidFill>
            <a:prstDash val="sysDash"/>
          </a:ln>
        </p:spPr>
        <p:txBody>
          <a:bodyPr wrap="none" rtlCol="0">
            <a:spAutoFit/>
          </a:bodyPr>
          <a:lstStyle/>
          <a:p>
            <a:r>
              <a:rPr lang="en-US" dirty="0" smtClean="0"/>
              <a:t>God is wholly good.</a:t>
            </a:r>
          </a:p>
        </p:txBody>
      </p:sp>
      <p:sp>
        <p:nvSpPr>
          <p:cNvPr id="9" name="TextBox 8"/>
          <p:cNvSpPr txBox="1"/>
          <p:nvPr/>
        </p:nvSpPr>
        <p:spPr>
          <a:xfrm>
            <a:off x="1183454" y="3839650"/>
            <a:ext cx="1862484" cy="369332"/>
          </a:xfrm>
          <a:prstGeom prst="rect">
            <a:avLst/>
          </a:prstGeom>
          <a:noFill/>
          <a:ln>
            <a:solidFill>
              <a:schemeClr val="tx1"/>
            </a:solidFill>
            <a:prstDash val="sysDash"/>
          </a:ln>
        </p:spPr>
        <p:txBody>
          <a:bodyPr wrap="none" rtlCol="0">
            <a:spAutoFit/>
          </a:bodyPr>
          <a:lstStyle/>
          <a:p>
            <a:r>
              <a:rPr lang="en-US" dirty="0" smtClean="0"/>
              <a:t>Some evil exists.</a:t>
            </a:r>
          </a:p>
        </p:txBody>
      </p:sp>
      <p:sp>
        <p:nvSpPr>
          <p:cNvPr id="10" name="TextBox 9"/>
          <p:cNvSpPr txBox="1"/>
          <p:nvPr/>
        </p:nvSpPr>
        <p:spPr>
          <a:xfrm>
            <a:off x="1364030" y="4475066"/>
            <a:ext cx="6565356" cy="646331"/>
          </a:xfrm>
          <a:prstGeom prst="rect">
            <a:avLst/>
          </a:prstGeom>
          <a:noFill/>
        </p:spPr>
        <p:txBody>
          <a:bodyPr wrap="none" rtlCol="0">
            <a:spAutoFit/>
          </a:bodyPr>
          <a:lstStyle/>
          <a:p>
            <a:r>
              <a:rPr lang="en-US" dirty="0" smtClean="0"/>
              <a:t>It’s not obvious that these propositions are contradictory.</a:t>
            </a:r>
          </a:p>
          <a:p>
            <a:r>
              <a:rPr lang="en-US" dirty="0" smtClean="0"/>
              <a:t>To make it more clear, Mackie needs some additional premises:</a:t>
            </a:r>
            <a:endParaRPr lang="en-US" dirty="0"/>
          </a:p>
        </p:txBody>
      </p:sp>
    </p:spTree>
    <p:extLst>
      <p:ext uri="{BB962C8B-B14F-4D97-AF65-F5344CB8AC3E}">
        <p14:creationId xmlns:p14="http://schemas.microsoft.com/office/powerpoint/2010/main" val="3719538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9051" y="241230"/>
            <a:ext cx="8028685" cy="646331"/>
          </a:xfrm>
          <a:prstGeom prst="rect">
            <a:avLst/>
          </a:prstGeom>
          <a:noFill/>
        </p:spPr>
        <p:txBody>
          <a:bodyPr wrap="none" rtlCol="0">
            <a:spAutoFit/>
          </a:bodyPr>
          <a:lstStyle/>
          <a:p>
            <a:r>
              <a:rPr lang="en-US" dirty="0" smtClean="0"/>
              <a:t>First, we’ll need to figure out why Mackie thinks these three propositions are</a:t>
            </a:r>
          </a:p>
          <a:p>
            <a:r>
              <a:rPr lang="en-US" dirty="0"/>
              <a:t>i</a:t>
            </a:r>
            <a:r>
              <a:rPr lang="en-US" dirty="0" smtClean="0"/>
              <a:t>nconsistent: </a:t>
            </a:r>
            <a:endParaRPr lang="en-US" dirty="0"/>
          </a:p>
        </p:txBody>
      </p:sp>
      <p:sp>
        <p:nvSpPr>
          <p:cNvPr id="5" name="TextBox 4"/>
          <p:cNvSpPr txBox="1"/>
          <p:nvPr/>
        </p:nvSpPr>
        <p:spPr>
          <a:xfrm>
            <a:off x="1183454" y="1343906"/>
            <a:ext cx="2157562" cy="369332"/>
          </a:xfrm>
          <a:prstGeom prst="rect">
            <a:avLst/>
          </a:prstGeom>
          <a:noFill/>
          <a:ln>
            <a:solidFill>
              <a:schemeClr val="tx1"/>
            </a:solidFill>
            <a:prstDash val="sysDash"/>
          </a:ln>
        </p:spPr>
        <p:txBody>
          <a:bodyPr wrap="none" rtlCol="0">
            <a:spAutoFit/>
          </a:bodyPr>
          <a:lstStyle/>
          <a:p>
            <a:r>
              <a:rPr lang="en-US" dirty="0" smtClean="0"/>
              <a:t>God is omnipotent.</a:t>
            </a:r>
          </a:p>
        </p:txBody>
      </p:sp>
      <p:sp>
        <p:nvSpPr>
          <p:cNvPr id="8" name="TextBox 7"/>
          <p:cNvSpPr txBox="1"/>
          <p:nvPr/>
        </p:nvSpPr>
        <p:spPr>
          <a:xfrm>
            <a:off x="1183454" y="2726180"/>
            <a:ext cx="2260692" cy="369332"/>
          </a:xfrm>
          <a:prstGeom prst="rect">
            <a:avLst/>
          </a:prstGeom>
          <a:noFill/>
          <a:ln>
            <a:solidFill>
              <a:schemeClr val="tx1"/>
            </a:solidFill>
            <a:prstDash val="sysDash"/>
          </a:ln>
        </p:spPr>
        <p:txBody>
          <a:bodyPr wrap="none" rtlCol="0">
            <a:spAutoFit/>
          </a:bodyPr>
          <a:lstStyle/>
          <a:p>
            <a:r>
              <a:rPr lang="en-US" dirty="0" smtClean="0"/>
              <a:t>God is wholly good.</a:t>
            </a:r>
          </a:p>
        </p:txBody>
      </p:sp>
      <p:sp>
        <p:nvSpPr>
          <p:cNvPr id="9" name="TextBox 8"/>
          <p:cNvSpPr txBox="1"/>
          <p:nvPr/>
        </p:nvSpPr>
        <p:spPr>
          <a:xfrm>
            <a:off x="1183454" y="3839650"/>
            <a:ext cx="1862484" cy="369332"/>
          </a:xfrm>
          <a:prstGeom prst="rect">
            <a:avLst/>
          </a:prstGeom>
          <a:noFill/>
          <a:ln>
            <a:solidFill>
              <a:schemeClr val="tx1"/>
            </a:solidFill>
            <a:prstDash val="sysDash"/>
          </a:ln>
        </p:spPr>
        <p:txBody>
          <a:bodyPr wrap="none" rtlCol="0">
            <a:spAutoFit/>
          </a:bodyPr>
          <a:lstStyle/>
          <a:p>
            <a:r>
              <a:rPr lang="en-US" dirty="0" smtClean="0"/>
              <a:t>Some evil exists.</a:t>
            </a:r>
          </a:p>
        </p:txBody>
      </p:sp>
      <p:sp>
        <p:nvSpPr>
          <p:cNvPr id="10" name="TextBox 9"/>
          <p:cNvSpPr txBox="1"/>
          <p:nvPr/>
        </p:nvSpPr>
        <p:spPr>
          <a:xfrm>
            <a:off x="1364030" y="4475066"/>
            <a:ext cx="6565356" cy="646331"/>
          </a:xfrm>
          <a:prstGeom prst="rect">
            <a:avLst/>
          </a:prstGeom>
          <a:noFill/>
        </p:spPr>
        <p:txBody>
          <a:bodyPr wrap="none" rtlCol="0">
            <a:spAutoFit/>
          </a:bodyPr>
          <a:lstStyle/>
          <a:p>
            <a:r>
              <a:rPr lang="en-US" dirty="0" smtClean="0"/>
              <a:t>It’s not obvious that these propositions are contradictory.</a:t>
            </a:r>
          </a:p>
          <a:p>
            <a:r>
              <a:rPr lang="en-US" dirty="0" smtClean="0"/>
              <a:t>To make it more clear, Mackie needs some additional premises:</a:t>
            </a:r>
            <a:endParaRPr lang="en-US" dirty="0"/>
          </a:p>
        </p:txBody>
      </p:sp>
      <p:sp>
        <p:nvSpPr>
          <p:cNvPr id="11" name="TextBox 10"/>
          <p:cNvSpPr txBox="1"/>
          <p:nvPr/>
        </p:nvSpPr>
        <p:spPr>
          <a:xfrm>
            <a:off x="1183454" y="5431092"/>
            <a:ext cx="2991415" cy="646331"/>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12" name="TextBox 11"/>
          <p:cNvSpPr txBox="1"/>
          <p:nvPr/>
        </p:nvSpPr>
        <p:spPr>
          <a:xfrm>
            <a:off x="4937971" y="5431092"/>
            <a:ext cx="2991415" cy="923330"/>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spTree>
    <p:extLst>
      <p:ext uri="{BB962C8B-B14F-4D97-AF65-F5344CB8AC3E}">
        <p14:creationId xmlns:p14="http://schemas.microsoft.com/office/powerpoint/2010/main" val="1691194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9051" y="241230"/>
            <a:ext cx="8028685" cy="646331"/>
          </a:xfrm>
          <a:prstGeom prst="rect">
            <a:avLst/>
          </a:prstGeom>
          <a:noFill/>
        </p:spPr>
        <p:txBody>
          <a:bodyPr wrap="none" rtlCol="0">
            <a:spAutoFit/>
          </a:bodyPr>
          <a:lstStyle/>
          <a:p>
            <a:r>
              <a:rPr lang="en-US" dirty="0" smtClean="0"/>
              <a:t>First, we’ll need to figure out why Mackie thinks these three propositions are</a:t>
            </a:r>
          </a:p>
          <a:p>
            <a:r>
              <a:rPr lang="en-US" dirty="0"/>
              <a:t>i</a:t>
            </a:r>
            <a:r>
              <a:rPr lang="en-US" dirty="0" smtClean="0"/>
              <a:t>nconsistent: </a:t>
            </a:r>
            <a:endParaRPr lang="en-US" dirty="0"/>
          </a:p>
        </p:txBody>
      </p:sp>
      <p:sp>
        <p:nvSpPr>
          <p:cNvPr id="5" name="TextBox 4"/>
          <p:cNvSpPr txBox="1"/>
          <p:nvPr/>
        </p:nvSpPr>
        <p:spPr>
          <a:xfrm>
            <a:off x="1183454" y="1343906"/>
            <a:ext cx="2157562" cy="369332"/>
          </a:xfrm>
          <a:prstGeom prst="rect">
            <a:avLst/>
          </a:prstGeom>
          <a:noFill/>
          <a:ln>
            <a:solidFill>
              <a:schemeClr val="tx1"/>
            </a:solidFill>
            <a:prstDash val="sysDash"/>
          </a:ln>
        </p:spPr>
        <p:txBody>
          <a:bodyPr wrap="none" rtlCol="0">
            <a:spAutoFit/>
          </a:bodyPr>
          <a:lstStyle/>
          <a:p>
            <a:r>
              <a:rPr lang="en-US" dirty="0" smtClean="0"/>
              <a:t>God is omnipotent.</a:t>
            </a:r>
          </a:p>
        </p:txBody>
      </p:sp>
      <p:sp>
        <p:nvSpPr>
          <p:cNvPr id="8" name="TextBox 7"/>
          <p:cNvSpPr txBox="1"/>
          <p:nvPr/>
        </p:nvSpPr>
        <p:spPr>
          <a:xfrm>
            <a:off x="1183454" y="2726180"/>
            <a:ext cx="2260692" cy="369332"/>
          </a:xfrm>
          <a:prstGeom prst="rect">
            <a:avLst/>
          </a:prstGeom>
          <a:noFill/>
          <a:ln>
            <a:solidFill>
              <a:schemeClr val="tx1"/>
            </a:solidFill>
            <a:prstDash val="sysDash"/>
          </a:ln>
        </p:spPr>
        <p:txBody>
          <a:bodyPr wrap="none" rtlCol="0">
            <a:spAutoFit/>
          </a:bodyPr>
          <a:lstStyle/>
          <a:p>
            <a:r>
              <a:rPr lang="en-US" dirty="0" smtClean="0"/>
              <a:t>God is wholly good.</a:t>
            </a:r>
          </a:p>
        </p:txBody>
      </p:sp>
      <p:sp>
        <p:nvSpPr>
          <p:cNvPr id="9" name="TextBox 8"/>
          <p:cNvSpPr txBox="1"/>
          <p:nvPr/>
        </p:nvSpPr>
        <p:spPr>
          <a:xfrm>
            <a:off x="1183454" y="3839650"/>
            <a:ext cx="1862484" cy="369332"/>
          </a:xfrm>
          <a:prstGeom prst="rect">
            <a:avLst/>
          </a:prstGeom>
          <a:noFill/>
          <a:ln>
            <a:solidFill>
              <a:schemeClr val="tx1"/>
            </a:solidFill>
            <a:prstDash val="sysDash"/>
          </a:ln>
        </p:spPr>
        <p:txBody>
          <a:bodyPr wrap="none" rtlCol="0">
            <a:spAutoFit/>
          </a:bodyPr>
          <a:lstStyle/>
          <a:p>
            <a:r>
              <a:rPr lang="en-US" dirty="0" smtClean="0"/>
              <a:t>Some evil exists.</a:t>
            </a:r>
          </a:p>
        </p:txBody>
      </p:sp>
      <p:sp>
        <p:nvSpPr>
          <p:cNvPr id="10" name="TextBox 9"/>
          <p:cNvSpPr txBox="1"/>
          <p:nvPr/>
        </p:nvSpPr>
        <p:spPr>
          <a:xfrm>
            <a:off x="1364030" y="4475066"/>
            <a:ext cx="6565356" cy="646331"/>
          </a:xfrm>
          <a:prstGeom prst="rect">
            <a:avLst/>
          </a:prstGeom>
          <a:noFill/>
        </p:spPr>
        <p:txBody>
          <a:bodyPr wrap="none" rtlCol="0">
            <a:spAutoFit/>
          </a:bodyPr>
          <a:lstStyle/>
          <a:p>
            <a:r>
              <a:rPr lang="en-US" dirty="0" smtClean="0"/>
              <a:t>It’s not obvious that these propositions are contradictory.</a:t>
            </a:r>
          </a:p>
          <a:p>
            <a:r>
              <a:rPr lang="en-US" dirty="0" smtClean="0"/>
              <a:t>To make it more clear, Mackie needs some additional premises:</a:t>
            </a:r>
            <a:endParaRPr lang="en-US" dirty="0"/>
          </a:p>
        </p:txBody>
      </p:sp>
      <p:sp>
        <p:nvSpPr>
          <p:cNvPr id="11" name="TextBox 10"/>
          <p:cNvSpPr txBox="1"/>
          <p:nvPr/>
        </p:nvSpPr>
        <p:spPr>
          <a:xfrm>
            <a:off x="1183454" y="5431092"/>
            <a:ext cx="2991415" cy="646331"/>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12" name="TextBox 11"/>
          <p:cNvSpPr txBox="1"/>
          <p:nvPr/>
        </p:nvSpPr>
        <p:spPr>
          <a:xfrm>
            <a:off x="4937971" y="5431092"/>
            <a:ext cx="2991415" cy="923330"/>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cxnSp>
        <p:nvCxnSpPr>
          <p:cNvPr id="17" name="Straight Arrow Connector 16"/>
          <p:cNvCxnSpPr/>
          <p:nvPr/>
        </p:nvCxnSpPr>
        <p:spPr>
          <a:xfrm flipV="1">
            <a:off x="3341016" y="1155773"/>
            <a:ext cx="1977164" cy="3762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341016" y="1532037"/>
            <a:ext cx="1977164" cy="2282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5451462" y="965824"/>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26" name="TextBox 25"/>
          <p:cNvSpPr txBox="1"/>
          <p:nvPr/>
        </p:nvSpPr>
        <p:spPr>
          <a:xfrm>
            <a:off x="5451463" y="1532037"/>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spTree>
    <p:extLst>
      <p:ext uri="{BB962C8B-B14F-4D97-AF65-F5344CB8AC3E}">
        <p14:creationId xmlns:p14="http://schemas.microsoft.com/office/powerpoint/2010/main" val="3224692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9051" y="241230"/>
            <a:ext cx="8028685" cy="646331"/>
          </a:xfrm>
          <a:prstGeom prst="rect">
            <a:avLst/>
          </a:prstGeom>
          <a:noFill/>
        </p:spPr>
        <p:txBody>
          <a:bodyPr wrap="none" rtlCol="0">
            <a:spAutoFit/>
          </a:bodyPr>
          <a:lstStyle/>
          <a:p>
            <a:r>
              <a:rPr lang="en-US" dirty="0" smtClean="0"/>
              <a:t>First, we’ll need to figure out why Mackie thinks these three propositions are</a:t>
            </a:r>
          </a:p>
          <a:p>
            <a:r>
              <a:rPr lang="en-US" dirty="0"/>
              <a:t>i</a:t>
            </a:r>
            <a:r>
              <a:rPr lang="en-US" dirty="0" smtClean="0"/>
              <a:t>nconsistent: </a:t>
            </a:r>
            <a:endParaRPr lang="en-US" dirty="0"/>
          </a:p>
        </p:txBody>
      </p:sp>
      <p:sp>
        <p:nvSpPr>
          <p:cNvPr id="5" name="TextBox 4"/>
          <p:cNvSpPr txBox="1"/>
          <p:nvPr/>
        </p:nvSpPr>
        <p:spPr>
          <a:xfrm>
            <a:off x="1183454" y="1343906"/>
            <a:ext cx="2157562" cy="369332"/>
          </a:xfrm>
          <a:prstGeom prst="rect">
            <a:avLst/>
          </a:prstGeom>
          <a:noFill/>
          <a:ln>
            <a:solidFill>
              <a:schemeClr val="tx1"/>
            </a:solidFill>
            <a:prstDash val="sysDash"/>
          </a:ln>
        </p:spPr>
        <p:txBody>
          <a:bodyPr wrap="none" rtlCol="0">
            <a:spAutoFit/>
          </a:bodyPr>
          <a:lstStyle/>
          <a:p>
            <a:r>
              <a:rPr lang="en-US" dirty="0" smtClean="0"/>
              <a:t>God is omnipotent.</a:t>
            </a:r>
          </a:p>
        </p:txBody>
      </p:sp>
      <p:sp>
        <p:nvSpPr>
          <p:cNvPr id="8" name="TextBox 7"/>
          <p:cNvSpPr txBox="1"/>
          <p:nvPr/>
        </p:nvSpPr>
        <p:spPr>
          <a:xfrm>
            <a:off x="1183454" y="2726180"/>
            <a:ext cx="2260692" cy="369332"/>
          </a:xfrm>
          <a:prstGeom prst="rect">
            <a:avLst/>
          </a:prstGeom>
          <a:noFill/>
          <a:ln>
            <a:solidFill>
              <a:schemeClr val="tx1"/>
            </a:solidFill>
            <a:prstDash val="sysDash"/>
          </a:ln>
        </p:spPr>
        <p:txBody>
          <a:bodyPr wrap="none" rtlCol="0">
            <a:spAutoFit/>
          </a:bodyPr>
          <a:lstStyle/>
          <a:p>
            <a:r>
              <a:rPr lang="en-US" dirty="0" smtClean="0"/>
              <a:t>God is wholly good.</a:t>
            </a:r>
          </a:p>
        </p:txBody>
      </p:sp>
      <p:sp>
        <p:nvSpPr>
          <p:cNvPr id="9" name="TextBox 8"/>
          <p:cNvSpPr txBox="1"/>
          <p:nvPr/>
        </p:nvSpPr>
        <p:spPr>
          <a:xfrm>
            <a:off x="1183454" y="3839650"/>
            <a:ext cx="1862484" cy="369332"/>
          </a:xfrm>
          <a:prstGeom prst="rect">
            <a:avLst/>
          </a:prstGeom>
          <a:noFill/>
          <a:ln>
            <a:solidFill>
              <a:schemeClr val="tx1"/>
            </a:solidFill>
            <a:prstDash val="sysDash"/>
          </a:ln>
        </p:spPr>
        <p:txBody>
          <a:bodyPr wrap="none" rtlCol="0">
            <a:spAutoFit/>
          </a:bodyPr>
          <a:lstStyle/>
          <a:p>
            <a:r>
              <a:rPr lang="en-US" dirty="0" smtClean="0"/>
              <a:t>Some evil exists.</a:t>
            </a:r>
          </a:p>
        </p:txBody>
      </p:sp>
      <p:sp>
        <p:nvSpPr>
          <p:cNvPr id="10" name="TextBox 9"/>
          <p:cNvSpPr txBox="1"/>
          <p:nvPr/>
        </p:nvSpPr>
        <p:spPr>
          <a:xfrm>
            <a:off x="1364030" y="4475066"/>
            <a:ext cx="6565356" cy="646331"/>
          </a:xfrm>
          <a:prstGeom prst="rect">
            <a:avLst/>
          </a:prstGeom>
          <a:noFill/>
        </p:spPr>
        <p:txBody>
          <a:bodyPr wrap="none" rtlCol="0">
            <a:spAutoFit/>
          </a:bodyPr>
          <a:lstStyle/>
          <a:p>
            <a:r>
              <a:rPr lang="en-US" dirty="0" smtClean="0"/>
              <a:t>It’s not obvious that these propositions are contradictory.</a:t>
            </a:r>
          </a:p>
          <a:p>
            <a:r>
              <a:rPr lang="en-US" dirty="0" smtClean="0"/>
              <a:t>To make it more clear, Mackie needs some additional premises:</a:t>
            </a:r>
            <a:endParaRPr lang="en-US" dirty="0"/>
          </a:p>
        </p:txBody>
      </p:sp>
      <p:sp>
        <p:nvSpPr>
          <p:cNvPr id="11" name="TextBox 10"/>
          <p:cNvSpPr txBox="1"/>
          <p:nvPr/>
        </p:nvSpPr>
        <p:spPr>
          <a:xfrm>
            <a:off x="1183454" y="5431092"/>
            <a:ext cx="2991415" cy="646331"/>
          </a:xfrm>
          <a:prstGeom prst="rect">
            <a:avLst/>
          </a:prstGeom>
          <a:noFill/>
          <a:ln>
            <a:solidFill>
              <a:schemeClr val="tx1"/>
            </a:solidFill>
            <a:prstDash val="sysDash"/>
          </a:ln>
        </p:spPr>
        <p:txBody>
          <a:bodyPr wrap="square" rtlCol="0">
            <a:spAutoFit/>
          </a:bodyPr>
          <a:lstStyle/>
          <a:p>
            <a:r>
              <a:rPr lang="en-US" dirty="0" smtClean="0"/>
              <a:t>If something is omnipotent, it can do anything.</a:t>
            </a:r>
          </a:p>
        </p:txBody>
      </p:sp>
      <p:sp>
        <p:nvSpPr>
          <p:cNvPr id="12" name="TextBox 11"/>
          <p:cNvSpPr txBox="1"/>
          <p:nvPr/>
        </p:nvSpPr>
        <p:spPr>
          <a:xfrm>
            <a:off x="4937971" y="5431092"/>
            <a:ext cx="2991415" cy="923330"/>
          </a:xfrm>
          <a:prstGeom prst="rect">
            <a:avLst/>
          </a:prstGeom>
          <a:noFill/>
          <a:ln>
            <a:solidFill>
              <a:schemeClr val="tx1"/>
            </a:solidFill>
            <a:prstDash val="sysDash"/>
          </a:ln>
        </p:spPr>
        <p:txBody>
          <a:bodyPr wrap="square" rtlCol="0">
            <a:spAutoFit/>
          </a:bodyPr>
          <a:lstStyle/>
          <a:p>
            <a:r>
              <a:rPr lang="en-US" dirty="0" smtClean="0"/>
              <a:t>If something is wholly good, it always eliminates as much evil as it can.</a:t>
            </a:r>
          </a:p>
        </p:txBody>
      </p:sp>
      <p:cxnSp>
        <p:nvCxnSpPr>
          <p:cNvPr id="17" name="Straight Arrow Connector 16"/>
          <p:cNvCxnSpPr/>
          <p:nvPr/>
        </p:nvCxnSpPr>
        <p:spPr>
          <a:xfrm flipV="1">
            <a:off x="3341016" y="1155773"/>
            <a:ext cx="1977164" cy="3762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341016" y="1532037"/>
            <a:ext cx="1977164" cy="2282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3444146" y="2910846"/>
            <a:ext cx="187403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5451462" y="965824"/>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26" name="TextBox 25"/>
          <p:cNvSpPr txBox="1"/>
          <p:nvPr/>
        </p:nvSpPr>
        <p:spPr>
          <a:xfrm>
            <a:off x="5451463" y="1532037"/>
            <a:ext cx="2477924" cy="646331"/>
          </a:xfrm>
          <a:prstGeom prst="rect">
            <a:avLst/>
          </a:prstGeom>
          <a:noFill/>
          <a:ln>
            <a:solidFill>
              <a:schemeClr val="tx1"/>
            </a:solidFill>
            <a:prstDash val="sysDash"/>
          </a:ln>
        </p:spPr>
        <p:txBody>
          <a:bodyPr wrap="square" rtlCol="0">
            <a:spAutoFit/>
          </a:bodyPr>
          <a:lstStyle/>
          <a:p>
            <a:r>
              <a:rPr lang="en-US" dirty="0" smtClean="0"/>
              <a:t>If God exists, then God is omnipotent.</a:t>
            </a:r>
          </a:p>
        </p:txBody>
      </p:sp>
      <p:cxnSp>
        <p:nvCxnSpPr>
          <p:cNvPr id="28" name="Straight Arrow Connector 27"/>
          <p:cNvCxnSpPr>
            <a:stCxn id="8" idx="3"/>
          </p:cNvCxnSpPr>
          <p:nvPr/>
        </p:nvCxnSpPr>
        <p:spPr>
          <a:xfrm>
            <a:off x="3444146" y="2910846"/>
            <a:ext cx="1874034" cy="6048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451462" y="2741403"/>
            <a:ext cx="1311101" cy="369332"/>
          </a:xfrm>
          <a:prstGeom prst="rect">
            <a:avLst/>
          </a:prstGeom>
          <a:noFill/>
          <a:ln>
            <a:solidFill>
              <a:schemeClr val="tx1"/>
            </a:solidFill>
            <a:prstDash val="sysDash"/>
          </a:ln>
        </p:spPr>
        <p:txBody>
          <a:bodyPr wrap="none" rtlCol="0">
            <a:spAutoFit/>
          </a:bodyPr>
          <a:lstStyle/>
          <a:p>
            <a:r>
              <a:rPr lang="en-US" dirty="0" smtClean="0"/>
              <a:t>God exists.</a:t>
            </a:r>
          </a:p>
        </p:txBody>
      </p:sp>
      <p:sp>
        <p:nvSpPr>
          <p:cNvPr id="32" name="TextBox 31"/>
          <p:cNvSpPr txBox="1"/>
          <p:nvPr/>
        </p:nvSpPr>
        <p:spPr>
          <a:xfrm>
            <a:off x="5451462" y="3342350"/>
            <a:ext cx="2477924" cy="646331"/>
          </a:xfrm>
          <a:prstGeom prst="rect">
            <a:avLst/>
          </a:prstGeom>
          <a:noFill/>
          <a:ln>
            <a:solidFill>
              <a:schemeClr val="tx1"/>
            </a:solidFill>
            <a:prstDash val="sysDash"/>
          </a:ln>
        </p:spPr>
        <p:txBody>
          <a:bodyPr wrap="square" rtlCol="0">
            <a:spAutoFit/>
          </a:bodyPr>
          <a:lstStyle/>
          <a:p>
            <a:r>
              <a:rPr lang="en-US" dirty="0" smtClean="0"/>
              <a:t>If God exists, then God is wholly good.</a:t>
            </a:r>
          </a:p>
        </p:txBody>
      </p:sp>
    </p:spTree>
    <p:extLst>
      <p:ext uri="{BB962C8B-B14F-4D97-AF65-F5344CB8AC3E}">
        <p14:creationId xmlns:p14="http://schemas.microsoft.com/office/powerpoint/2010/main" val="30479724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865</TotalTime>
  <Words>5278</Words>
  <Application>Microsoft Macintosh PowerPoint</Application>
  <PresentationFormat>On-screen Show (4:3)</PresentationFormat>
  <Paragraphs>474</Paragraphs>
  <Slides>57</Slides>
  <Notes>1</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Executive</vt:lpstr>
      <vt:lpstr>The Problem of Evil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19</cp:revision>
  <dcterms:created xsi:type="dcterms:W3CDTF">2016-01-14T16:01:41Z</dcterms:created>
  <dcterms:modified xsi:type="dcterms:W3CDTF">2016-01-20T03:18:15Z</dcterms:modified>
</cp:coreProperties>
</file>