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78"/>
  </p:notesMasterIdLst>
  <p:sldIdLst>
    <p:sldId id="256" r:id="rId2"/>
    <p:sldId id="311" r:id="rId3"/>
    <p:sldId id="312" r:id="rId4"/>
    <p:sldId id="314" r:id="rId5"/>
    <p:sldId id="306" r:id="rId6"/>
    <p:sldId id="315" r:id="rId7"/>
    <p:sldId id="316" r:id="rId8"/>
    <p:sldId id="322" r:id="rId9"/>
    <p:sldId id="323" r:id="rId10"/>
    <p:sldId id="317" r:id="rId11"/>
    <p:sldId id="324" r:id="rId12"/>
    <p:sldId id="325" r:id="rId13"/>
    <p:sldId id="326" r:id="rId14"/>
    <p:sldId id="328" r:id="rId15"/>
    <p:sldId id="327" r:id="rId16"/>
    <p:sldId id="330" r:id="rId17"/>
    <p:sldId id="329" r:id="rId18"/>
    <p:sldId id="331" r:id="rId19"/>
    <p:sldId id="332" r:id="rId20"/>
    <p:sldId id="333" r:id="rId21"/>
    <p:sldId id="334" r:id="rId22"/>
    <p:sldId id="335" r:id="rId23"/>
    <p:sldId id="336" r:id="rId24"/>
    <p:sldId id="337" r:id="rId25"/>
    <p:sldId id="338" r:id="rId26"/>
    <p:sldId id="339" r:id="rId27"/>
    <p:sldId id="318" r:id="rId28"/>
    <p:sldId id="340" r:id="rId29"/>
    <p:sldId id="319" r:id="rId30"/>
    <p:sldId id="341" r:id="rId31"/>
    <p:sldId id="342" r:id="rId32"/>
    <p:sldId id="320" r:id="rId33"/>
    <p:sldId id="343" r:id="rId34"/>
    <p:sldId id="344" r:id="rId35"/>
    <p:sldId id="345" r:id="rId36"/>
    <p:sldId id="321" r:id="rId37"/>
    <p:sldId id="347" r:id="rId38"/>
    <p:sldId id="346" r:id="rId39"/>
    <p:sldId id="348" r:id="rId40"/>
    <p:sldId id="349" r:id="rId41"/>
    <p:sldId id="350" r:id="rId42"/>
    <p:sldId id="351" r:id="rId43"/>
    <p:sldId id="352" r:id="rId44"/>
    <p:sldId id="353" r:id="rId45"/>
    <p:sldId id="354" r:id="rId46"/>
    <p:sldId id="355" r:id="rId47"/>
    <p:sldId id="356" r:id="rId48"/>
    <p:sldId id="357" r:id="rId49"/>
    <p:sldId id="358" r:id="rId50"/>
    <p:sldId id="363" r:id="rId51"/>
    <p:sldId id="365" r:id="rId52"/>
    <p:sldId id="364" r:id="rId53"/>
    <p:sldId id="366" r:id="rId54"/>
    <p:sldId id="367" r:id="rId55"/>
    <p:sldId id="368" r:id="rId56"/>
    <p:sldId id="369" r:id="rId57"/>
    <p:sldId id="359" r:id="rId58"/>
    <p:sldId id="370" r:id="rId59"/>
    <p:sldId id="371" r:id="rId60"/>
    <p:sldId id="360" r:id="rId61"/>
    <p:sldId id="372" r:id="rId62"/>
    <p:sldId id="373" r:id="rId63"/>
    <p:sldId id="374" r:id="rId64"/>
    <p:sldId id="375" r:id="rId65"/>
    <p:sldId id="361" r:id="rId66"/>
    <p:sldId id="376" r:id="rId67"/>
    <p:sldId id="362" r:id="rId68"/>
    <p:sldId id="378" r:id="rId69"/>
    <p:sldId id="379" r:id="rId70"/>
    <p:sldId id="380" r:id="rId71"/>
    <p:sldId id="381" r:id="rId72"/>
    <p:sldId id="377" r:id="rId73"/>
    <p:sldId id="382" r:id="rId74"/>
    <p:sldId id="392" r:id="rId75"/>
    <p:sldId id="393" r:id="rId76"/>
    <p:sldId id="395" r:id="rId7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384" y="-2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esProps" Target="presProps.xml"/><Relationship Id="rId81" Type="http://schemas.openxmlformats.org/officeDocument/2006/relationships/viewProps" Target="viewProps.xml"/><Relationship Id="rId82" Type="http://schemas.openxmlformats.org/officeDocument/2006/relationships/theme" Target="theme/theme1.xml"/><Relationship Id="rId83"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notesMaster" Target="notesMasters/notesMaster1.xml"/><Relationship Id="rId79" Type="http://schemas.openxmlformats.org/officeDocument/2006/relationships/printerSettings" Target="printerSettings/printerSettings1.bin"/><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1/24/16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a:t>
            </a:r>
            <a:r>
              <a:rPr lang="en-US" baseline="0" dirty="0" smtClean="0"/>
              <a:t> the distinction between a world in which we have the choice between good and evil, yet always choose good, and a world in which we don</a:t>
            </a:r>
            <a:r>
              <a:rPr lang="fr-FR" baseline="0" dirty="0" smtClean="0"/>
              <a:t>’</a:t>
            </a:r>
            <a:r>
              <a:rPr lang="en-US" baseline="0" dirty="0" smtClean="0"/>
              <a:t>t even have the choice to do evil.</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38</a:t>
            </a:fld>
            <a:endParaRPr lang="en-US"/>
          </a:p>
        </p:txBody>
      </p:sp>
    </p:spTree>
    <p:extLst>
      <p:ext uri="{BB962C8B-B14F-4D97-AF65-F5344CB8AC3E}">
        <p14:creationId xmlns:p14="http://schemas.microsoft.com/office/powerpoint/2010/main" val="2874064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the advocate of the free will defense overcome all of </a:t>
            </a:r>
            <a:r>
              <a:rPr lang="en-US" smtClean="0"/>
              <a:t>these objections?</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76</a:t>
            </a:fld>
            <a:endParaRPr lang="en-US"/>
          </a:p>
        </p:txBody>
      </p:sp>
    </p:spTree>
    <p:extLst>
      <p:ext uri="{BB962C8B-B14F-4D97-AF65-F5344CB8AC3E}">
        <p14:creationId xmlns:p14="http://schemas.microsoft.com/office/powerpoint/2010/main" val="2542492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1/24/16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1/24/16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1/24/16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1/24/16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1/24/16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1/24/16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1/24/16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7.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8.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8.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609601"/>
            <a:ext cx="7772400" cy="719081"/>
          </a:xfrm>
        </p:spPr>
        <p:txBody>
          <a:bodyPr/>
          <a:lstStyle/>
          <a:p>
            <a:r>
              <a:rPr lang="en-US" sz="5400" dirty="0" smtClean="0"/>
              <a:t>The Free Will Defense</a:t>
            </a:r>
            <a:endParaRPr lang="en-US" sz="5400" dirty="0"/>
          </a:p>
        </p:txBody>
      </p:sp>
      <p:sp>
        <p:nvSpPr>
          <p:cNvPr id="2" name="Subtitle 1"/>
          <p:cNvSpPr>
            <a:spLocks noGrp="1"/>
          </p:cNvSpPr>
          <p:nvPr>
            <p:ph type="subTitle" idx="1"/>
          </p:nvPr>
        </p:nvSpPr>
        <p:spPr>
          <a:xfrm>
            <a:off x="1371600" y="1566623"/>
            <a:ext cx="6400800" cy="538104"/>
          </a:xfrm>
        </p:spPr>
        <p:txBody>
          <a:bodyPr/>
          <a:lstStyle/>
          <a:p>
            <a:r>
              <a:rPr lang="en-US" dirty="0" smtClean="0"/>
              <a:t>A Potential Solution to the Problem of Evil</a:t>
            </a:r>
            <a:endParaRPr lang="en-US" dirty="0"/>
          </a:p>
        </p:txBody>
      </p:sp>
      <p:pic>
        <p:nvPicPr>
          <p:cNvPr id="6" name="Picture 5"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5808" y="2696736"/>
            <a:ext cx="1807892" cy="2460910"/>
          </a:xfrm>
          <a:prstGeom prst="rect">
            <a:avLst/>
          </a:prstGeom>
        </p:spPr>
      </p:pic>
    </p:spTree>
    <p:extLst>
      <p:ext uri="{BB962C8B-B14F-4D97-AF65-F5344CB8AC3E}">
        <p14:creationId xmlns:p14="http://schemas.microsoft.com/office/powerpoint/2010/main" val="3496907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03609" y="588749"/>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4" name="TextBox 3"/>
          <p:cNvSpPr txBox="1"/>
          <p:nvPr/>
        </p:nvSpPr>
        <p:spPr>
          <a:xfrm>
            <a:off x="1346200" y="1384300"/>
            <a:ext cx="6437735" cy="646331"/>
          </a:xfrm>
          <a:prstGeom prst="rect">
            <a:avLst/>
          </a:prstGeom>
          <a:noFill/>
        </p:spPr>
        <p:txBody>
          <a:bodyPr wrap="square" rtlCol="0">
            <a:spAutoFit/>
          </a:bodyPr>
          <a:lstStyle/>
          <a:p>
            <a:r>
              <a:rPr lang="en-US" dirty="0" smtClean="0"/>
              <a:t>Here’s an argument from Thomas Aquinas that tries to show that P5 isn’t quite right. </a:t>
            </a:r>
          </a:p>
        </p:txBody>
      </p:sp>
    </p:spTree>
    <p:extLst>
      <p:ext uri="{BB962C8B-B14F-4D97-AF65-F5344CB8AC3E}">
        <p14:creationId xmlns:p14="http://schemas.microsoft.com/office/powerpoint/2010/main" val="2159394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03609" y="588749"/>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4" name="TextBox 3"/>
          <p:cNvSpPr txBox="1"/>
          <p:nvPr/>
        </p:nvSpPr>
        <p:spPr>
          <a:xfrm>
            <a:off x="1346200" y="1384300"/>
            <a:ext cx="6437735" cy="646331"/>
          </a:xfrm>
          <a:prstGeom prst="rect">
            <a:avLst/>
          </a:prstGeom>
          <a:noFill/>
        </p:spPr>
        <p:txBody>
          <a:bodyPr wrap="square" rtlCol="0">
            <a:spAutoFit/>
          </a:bodyPr>
          <a:lstStyle/>
          <a:p>
            <a:r>
              <a:rPr lang="en-US" dirty="0" smtClean="0"/>
              <a:t>Here’s an argument from Thomas Aquinas that tries to show that P5 isn’t quite right. </a:t>
            </a:r>
          </a:p>
        </p:txBody>
      </p:sp>
      <p:sp>
        <p:nvSpPr>
          <p:cNvPr id="2" name="TextBox 1"/>
          <p:cNvSpPr txBox="1"/>
          <p:nvPr/>
        </p:nvSpPr>
        <p:spPr>
          <a:xfrm>
            <a:off x="1025809" y="2406134"/>
            <a:ext cx="6873591" cy="1477328"/>
          </a:xfrm>
          <a:prstGeom prst="rect">
            <a:avLst/>
          </a:prstGeom>
          <a:noFill/>
        </p:spPr>
        <p:txBody>
          <a:bodyPr wrap="square" rtlCol="0">
            <a:spAutoFit/>
          </a:bodyPr>
          <a:lstStyle/>
          <a:p>
            <a:r>
              <a:rPr lang="en-US" dirty="0" smtClean="0"/>
              <a:t>Suppose P5 were true. </a:t>
            </a:r>
            <a:r>
              <a:rPr lang="en-US" dirty="0"/>
              <a:t>T</a:t>
            </a:r>
            <a:r>
              <a:rPr lang="en-US" dirty="0" smtClean="0"/>
              <a:t>hen an omnipotent being could do anything. It’s possible that an omnipotent being exists. So, such an omnipotent being would be able to do anything. So, it </a:t>
            </a:r>
            <a:r>
              <a:rPr lang="en-US" i="1" dirty="0" smtClean="0"/>
              <a:t>could </a:t>
            </a:r>
            <a:r>
              <a:rPr lang="en-US" dirty="0" smtClean="0"/>
              <a:t>create a round square. So, round squares are possible. But round squares are obviously not possible, so P5 must be false.</a:t>
            </a:r>
            <a:endParaRPr lang="en-US" dirty="0"/>
          </a:p>
        </p:txBody>
      </p:sp>
    </p:spTree>
    <p:extLst>
      <p:ext uri="{BB962C8B-B14F-4D97-AF65-F5344CB8AC3E}">
        <p14:creationId xmlns:p14="http://schemas.microsoft.com/office/powerpoint/2010/main" val="1321677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03609" y="588749"/>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4" name="TextBox 3"/>
          <p:cNvSpPr txBox="1"/>
          <p:nvPr/>
        </p:nvSpPr>
        <p:spPr>
          <a:xfrm>
            <a:off x="1346200" y="1384300"/>
            <a:ext cx="6437735" cy="646331"/>
          </a:xfrm>
          <a:prstGeom prst="rect">
            <a:avLst/>
          </a:prstGeom>
          <a:noFill/>
        </p:spPr>
        <p:txBody>
          <a:bodyPr wrap="square" rtlCol="0">
            <a:spAutoFit/>
          </a:bodyPr>
          <a:lstStyle/>
          <a:p>
            <a:r>
              <a:rPr lang="en-US" dirty="0" smtClean="0"/>
              <a:t>Here’s an argument from Thomas Aquinas that tries to show that P5 isn’t quite right. </a:t>
            </a:r>
          </a:p>
        </p:txBody>
      </p:sp>
      <p:sp>
        <p:nvSpPr>
          <p:cNvPr id="2" name="TextBox 1"/>
          <p:cNvSpPr txBox="1"/>
          <p:nvPr/>
        </p:nvSpPr>
        <p:spPr>
          <a:xfrm>
            <a:off x="1025809" y="2406134"/>
            <a:ext cx="6873591" cy="1477328"/>
          </a:xfrm>
          <a:prstGeom prst="rect">
            <a:avLst/>
          </a:prstGeom>
          <a:noFill/>
        </p:spPr>
        <p:txBody>
          <a:bodyPr wrap="square" rtlCol="0">
            <a:spAutoFit/>
          </a:bodyPr>
          <a:lstStyle/>
          <a:p>
            <a:r>
              <a:rPr lang="en-US" dirty="0" smtClean="0"/>
              <a:t>Suppose P5 were true. </a:t>
            </a:r>
            <a:r>
              <a:rPr lang="en-US" dirty="0"/>
              <a:t>T</a:t>
            </a:r>
            <a:r>
              <a:rPr lang="en-US" dirty="0" smtClean="0"/>
              <a:t>hen an omnipotent being could do anything. It’s possible that an omnipotent being exists. So, such an omnipotent being would be able to do anything. So, it </a:t>
            </a:r>
            <a:r>
              <a:rPr lang="en-US" i="1" dirty="0" smtClean="0"/>
              <a:t>could </a:t>
            </a:r>
            <a:r>
              <a:rPr lang="en-US" dirty="0" smtClean="0"/>
              <a:t>create a round square. So, round squares are possible. But round squares are obviously not possible, so P5 must be false.</a:t>
            </a:r>
            <a:endParaRPr lang="en-US" dirty="0"/>
          </a:p>
        </p:txBody>
      </p:sp>
      <p:sp>
        <p:nvSpPr>
          <p:cNvPr id="5" name="TextBox 4"/>
          <p:cNvSpPr txBox="1"/>
          <p:nvPr/>
        </p:nvSpPr>
        <p:spPr>
          <a:xfrm>
            <a:off x="1025809" y="4253468"/>
            <a:ext cx="7956024" cy="1477328"/>
          </a:xfrm>
          <a:prstGeom prst="rect">
            <a:avLst/>
          </a:prstGeom>
          <a:noFill/>
        </p:spPr>
        <p:txBody>
          <a:bodyPr wrap="none" rtlCol="0">
            <a:spAutoFit/>
          </a:bodyPr>
          <a:lstStyle/>
          <a:p>
            <a:r>
              <a:rPr lang="en-US" dirty="0" smtClean="0"/>
              <a:t>What, then, is omnipotence?</a:t>
            </a:r>
          </a:p>
          <a:p>
            <a:endParaRPr lang="en-US" dirty="0"/>
          </a:p>
          <a:p>
            <a:r>
              <a:rPr lang="en-US" dirty="0" smtClean="0"/>
              <a:t>Aquinas considered the following: </a:t>
            </a:r>
            <a:endParaRPr lang="en-US" dirty="0"/>
          </a:p>
          <a:p>
            <a:endParaRPr lang="en-US" dirty="0" smtClean="0"/>
          </a:p>
          <a:p>
            <a:r>
              <a:rPr lang="en-US" b="1" dirty="0" smtClean="0"/>
              <a:t>If something is omnipotent, then it can bring about any possible situation.</a:t>
            </a:r>
            <a:r>
              <a:rPr lang="en-US" dirty="0" smtClean="0"/>
              <a:t> </a:t>
            </a:r>
            <a:endParaRPr lang="en-US" dirty="0"/>
          </a:p>
        </p:txBody>
      </p:sp>
    </p:spTree>
    <p:extLst>
      <p:ext uri="{BB962C8B-B14F-4D97-AF65-F5344CB8AC3E}">
        <p14:creationId xmlns:p14="http://schemas.microsoft.com/office/powerpoint/2010/main" val="501926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do anything.</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C4. God can do anything. (C3, P5)</a:t>
            </a:r>
          </a:p>
        </p:txBody>
      </p:sp>
      <p:sp>
        <p:nvSpPr>
          <p:cNvPr id="37" name="TextBox 36"/>
          <p:cNvSpPr txBox="1"/>
          <p:nvPr/>
        </p:nvSpPr>
        <p:spPr>
          <a:xfrm>
            <a:off x="1242877" y="4768212"/>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evil. (C2,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exists. (C5)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3278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do anything.</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C4. God can do anything. (C3, P5)</a:t>
            </a:r>
          </a:p>
        </p:txBody>
      </p:sp>
      <p:sp>
        <p:nvSpPr>
          <p:cNvPr id="37" name="TextBox 36"/>
          <p:cNvSpPr txBox="1"/>
          <p:nvPr/>
        </p:nvSpPr>
        <p:spPr>
          <a:xfrm>
            <a:off x="1242877" y="4768212"/>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evil. (C2,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exists. (C5)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8606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C4. God can do anything. (C3, P5)</a:t>
            </a:r>
          </a:p>
        </p:txBody>
      </p:sp>
      <p:sp>
        <p:nvSpPr>
          <p:cNvPr id="37" name="TextBox 36"/>
          <p:cNvSpPr txBox="1"/>
          <p:nvPr/>
        </p:nvSpPr>
        <p:spPr>
          <a:xfrm>
            <a:off x="1242877" y="4768212"/>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evil. (C2,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exists. (C5)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5940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C4. God can do anything. (C3, P5)</a:t>
            </a:r>
          </a:p>
        </p:txBody>
      </p:sp>
      <p:sp>
        <p:nvSpPr>
          <p:cNvPr id="37" name="TextBox 36"/>
          <p:cNvSpPr txBox="1"/>
          <p:nvPr/>
        </p:nvSpPr>
        <p:spPr>
          <a:xfrm>
            <a:off x="1242877" y="4768212"/>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evil. (C2,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exists. (C5)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222690" y="4268110"/>
            <a:ext cx="2600517" cy="369332"/>
          </a:xfrm>
          <a:prstGeom prst="rect">
            <a:avLst/>
          </a:prstGeom>
          <a:noFill/>
        </p:spPr>
        <p:txBody>
          <a:bodyPr wrap="none" rtlCol="0">
            <a:spAutoFit/>
          </a:bodyPr>
          <a:lstStyle/>
          <a:p>
            <a:r>
              <a:rPr lang="en-US" dirty="0" smtClean="0">
                <a:solidFill>
                  <a:srgbClr val="FF0000"/>
                </a:solidFill>
              </a:rPr>
              <a:t>Now C4 doesn’t follow!</a:t>
            </a:r>
            <a:endParaRPr lang="en-US" dirty="0">
              <a:solidFill>
                <a:srgbClr val="FF0000"/>
              </a:solidFill>
            </a:endParaRPr>
          </a:p>
        </p:txBody>
      </p:sp>
    </p:spTree>
    <p:extLst>
      <p:ext uri="{BB962C8B-B14F-4D97-AF65-F5344CB8AC3E}">
        <p14:creationId xmlns:p14="http://schemas.microsoft.com/office/powerpoint/2010/main" val="223090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7" y="4768212"/>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evil. (C2,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exists. (C5)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561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7" y="4768212"/>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evil. (C2,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exists. (C5)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638800" y="4793612"/>
            <a:ext cx="2600517" cy="369332"/>
          </a:xfrm>
          <a:prstGeom prst="rect">
            <a:avLst/>
          </a:prstGeom>
          <a:noFill/>
        </p:spPr>
        <p:txBody>
          <a:bodyPr wrap="none" rtlCol="0">
            <a:spAutoFit/>
          </a:bodyPr>
          <a:lstStyle/>
          <a:p>
            <a:r>
              <a:rPr lang="en-US" dirty="0" smtClean="0">
                <a:solidFill>
                  <a:srgbClr val="FF0000"/>
                </a:solidFill>
              </a:rPr>
              <a:t>Now C5 doesn’t follow!</a:t>
            </a:r>
            <a:endParaRPr lang="en-US" dirty="0">
              <a:solidFill>
                <a:srgbClr val="FF0000"/>
              </a:solidFill>
            </a:endParaRPr>
          </a:p>
        </p:txBody>
      </p:sp>
    </p:spTree>
    <p:extLst>
      <p:ext uri="{BB962C8B-B14F-4D97-AF65-F5344CB8AC3E}">
        <p14:creationId xmlns:p14="http://schemas.microsoft.com/office/powerpoint/2010/main" val="2925500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768212"/>
            <a:ext cx="6847023"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a:t>
            </a:r>
            <a:r>
              <a:rPr lang="en-US" sz="1500" dirty="0" smtClean="0">
                <a:solidFill>
                  <a:srgbClr val="000000"/>
                </a:solidFill>
              </a:rPr>
              <a:t>(C5)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5902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6580328"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2" y="688308"/>
            <a:ext cx="6580327"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6580329"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unnecessary evil as she can. (C1, P3)</a:t>
            </a:r>
          </a:p>
        </p:txBody>
      </p:sp>
      <p:sp>
        <p:nvSpPr>
          <p:cNvPr id="26" name="TextBox 25"/>
          <p:cNvSpPr txBox="1"/>
          <p:nvPr/>
        </p:nvSpPr>
        <p:spPr>
          <a:xfrm>
            <a:off x="518974" y="4254955"/>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unnecessary evil. (C2, C4)</a:t>
            </a:r>
          </a:p>
        </p:txBody>
      </p:sp>
      <p:sp>
        <p:nvSpPr>
          <p:cNvPr id="42" name="TextBox 41"/>
          <p:cNvSpPr txBox="1"/>
          <p:nvPr/>
        </p:nvSpPr>
        <p:spPr>
          <a:xfrm>
            <a:off x="518970" y="5265454"/>
            <a:ext cx="6580330"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unnecessary evil exists. (C5)</a:t>
            </a:r>
          </a:p>
        </p:txBody>
      </p:sp>
      <p:sp>
        <p:nvSpPr>
          <p:cNvPr id="53" name="TextBox 52"/>
          <p:cNvSpPr txBox="1"/>
          <p:nvPr/>
        </p:nvSpPr>
        <p:spPr>
          <a:xfrm>
            <a:off x="518970" y="5748054"/>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27" name="TextBox 26"/>
          <p:cNvSpPr txBox="1"/>
          <p:nvPr/>
        </p:nvSpPr>
        <p:spPr>
          <a:xfrm>
            <a:off x="518970" y="6337919"/>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unnecessary evil exists and some unnecessary evil exists. (C6, P6) </a:t>
            </a:r>
          </a:p>
        </p:txBody>
      </p:sp>
      <p:cxnSp>
        <p:nvCxnSpPr>
          <p:cNvPr id="8" name="Straight Connector 7"/>
          <p:cNvCxnSpPr/>
          <p:nvPr/>
        </p:nvCxnSpPr>
        <p:spPr>
          <a:xfrm>
            <a:off x="431800" y="6210919"/>
            <a:ext cx="67183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0183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768212"/>
            <a:ext cx="6847023"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52654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a:t>
            </a:r>
            <a:r>
              <a:rPr lang="en-US" sz="1500" dirty="0" smtClean="0">
                <a:solidFill>
                  <a:srgbClr val="000000"/>
                </a:solidFill>
              </a:rPr>
              <a:t>(C5)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498782" y="5265454"/>
            <a:ext cx="2600517" cy="369332"/>
          </a:xfrm>
          <a:prstGeom prst="rect">
            <a:avLst/>
          </a:prstGeom>
          <a:noFill/>
        </p:spPr>
        <p:txBody>
          <a:bodyPr wrap="none" rtlCol="0">
            <a:spAutoFit/>
          </a:bodyPr>
          <a:lstStyle/>
          <a:p>
            <a:r>
              <a:rPr lang="en-US" dirty="0" smtClean="0">
                <a:solidFill>
                  <a:srgbClr val="FF0000"/>
                </a:solidFill>
              </a:rPr>
              <a:t>Now C6 doesn’t follow!</a:t>
            </a:r>
            <a:endParaRPr lang="en-US" dirty="0">
              <a:solidFill>
                <a:srgbClr val="FF0000"/>
              </a:solidFill>
            </a:endParaRPr>
          </a:p>
        </p:txBody>
      </p:sp>
    </p:spTree>
    <p:extLst>
      <p:ext uri="{BB962C8B-B14F-4D97-AF65-F5344CB8AC3E}">
        <p14:creationId xmlns:p14="http://schemas.microsoft.com/office/powerpoint/2010/main" val="3919015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768212"/>
            <a:ext cx="6847023"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5265454"/>
            <a:ext cx="6580330"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that </a:t>
            </a:r>
            <a:r>
              <a:rPr lang="en-US" sz="1500" dirty="0" smtClean="0">
                <a:solidFill>
                  <a:srgbClr val="000000"/>
                </a:solidFill>
              </a:rPr>
              <a:t>it is possible to eliminate.</a:t>
            </a:r>
            <a:r>
              <a:rPr lang="en-US" sz="1500" dirty="0" smtClean="0">
                <a:solidFill>
                  <a:srgbClr val="000000"/>
                </a:solidFill>
              </a:rPr>
              <a:t> </a:t>
            </a:r>
            <a:r>
              <a:rPr lang="en-US" sz="1500" dirty="0" smtClean="0">
                <a:solidFill>
                  <a:srgbClr val="000000"/>
                </a:solidFill>
              </a:rPr>
              <a:t>(C5)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2800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768212"/>
            <a:ext cx="6847023"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5265454"/>
            <a:ext cx="6580330"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that </a:t>
            </a:r>
            <a:r>
              <a:rPr lang="en-US" sz="1500" dirty="0" smtClean="0">
                <a:solidFill>
                  <a:srgbClr val="000000"/>
                </a:solidFill>
              </a:rPr>
              <a:t>it is possible to eliminate.</a:t>
            </a:r>
            <a:r>
              <a:rPr lang="en-US" sz="1500" dirty="0" smtClean="0">
                <a:solidFill>
                  <a:srgbClr val="000000"/>
                </a:solidFill>
              </a:rPr>
              <a:t> </a:t>
            </a:r>
            <a:r>
              <a:rPr lang="en-US" sz="1500" dirty="0" smtClean="0">
                <a:solidFill>
                  <a:srgbClr val="000000"/>
                </a:solidFill>
              </a:rPr>
              <a:t>(C5)</a:t>
            </a:r>
          </a:p>
        </p:txBody>
      </p:sp>
      <p:sp>
        <p:nvSpPr>
          <p:cNvPr id="53" name="TextBox 52"/>
          <p:cNvSpPr txBox="1"/>
          <p:nvPr/>
        </p:nvSpPr>
        <p:spPr>
          <a:xfrm>
            <a:off x="518970" y="5748054"/>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exists.</a:t>
            </a: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862158" y="5748054"/>
            <a:ext cx="3287942" cy="369332"/>
          </a:xfrm>
          <a:prstGeom prst="rect">
            <a:avLst/>
          </a:prstGeom>
          <a:noFill/>
        </p:spPr>
        <p:txBody>
          <a:bodyPr wrap="none" rtlCol="0">
            <a:spAutoFit/>
          </a:bodyPr>
          <a:lstStyle/>
          <a:p>
            <a:r>
              <a:rPr lang="en-US" dirty="0" smtClean="0">
                <a:solidFill>
                  <a:srgbClr val="FF0000"/>
                </a:solidFill>
              </a:rPr>
              <a:t>Now P6 doesn’t contradict C6!</a:t>
            </a:r>
            <a:endParaRPr lang="en-US" dirty="0">
              <a:solidFill>
                <a:srgbClr val="FF0000"/>
              </a:solidFill>
            </a:endParaRPr>
          </a:p>
        </p:txBody>
      </p:sp>
    </p:spTree>
    <p:extLst>
      <p:ext uri="{BB962C8B-B14F-4D97-AF65-F5344CB8AC3E}">
        <p14:creationId xmlns:p14="http://schemas.microsoft.com/office/powerpoint/2010/main" val="438512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70" y="285645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381981"/>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42549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768212"/>
            <a:ext cx="6847023"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5265454"/>
            <a:ext cx="6580330"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that </a:t>
            </a:r>
            <a:r>
              <a:rPr lang="en-US" sz="1500" dirty="0" smtClean="0">
                <a:solidFill>
                  <a:srgbClr val="000000"/>
                </a:solidFill>
              </a:rPr>
              <a:t>it is possible to eliminate.</a:t>
            </a:r>
            <a:r>
              <a:rPr lang="en-US" sz="1500" dirty="0" smtClean="0">
                <a:solidFill>
                  <a:srgbClr val="000000"/>
                </a:solidFill>
              </a:rPr>
              <a:t> </a:t>
            </a:r>
            <a:r>
              <a:rPr lang="en-US" sz="1500" dirty="0" smtClean="0">
                <a:solidFill>
                  <a:srgbClr val="000000"/>
                </a:solidFill>
              </a:rPr>
              <a:t>(C5)</a:t>
            </a:r>
          </a:p>
        </p:txBody>
      </p:sp>
      <p:sp>
        <p:nvSpPr>
          <p:cNvPr id="53" name="TextBox 52"/>
          <p:cNvSpPr txBox="1"/>
          <p:nvPr/>
        </p:nvSpPr>
        <p:spPr>
          <a:xfrm>
            <a:off x="518970" y="5748054"/>
            <a:ext cx="6580330"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P6. Some unnecessary evil </a:t>
            </a:r>
            <a:r>
              <a:rPr lang="en-US" sz="1500" dirty="0" smtClean="0">
                <a:solidFill>
                  <a:srgbClr val="000000"/>
                </a:solidFill>
              </a:rPr>
              <a:t>exists that it is possible to eliminate.</a:t>
            </a:r>
            <a:endParaRPr lang="en-US" sz="1500" dirty="0" smtClean="0">
              <a:solidFill>
                <a:srgbClr val="000000"/>
              </a:solidFill>
            </a:endParaRPr>
          </a:p>
        </p:txBody>
      </p:sp>
      <p:sp>
        <p:nvSpPr>
          <p:cNvPr id="27" name="TextBox 26"/>
          <p:cNvSpPr txBox="1"/>
          <p:nvPr/>
        </p:nvSpPr>
        <p:spPr>
          <a:xfrm>
            <a:off x="518970" y="633791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No unnecessary evil exists and some unnecessary evil exists. (C6,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62109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89273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318570"/>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69" y="255560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2878767"/>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232437"/>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3810455"/>
            <a:ext cx="6580326"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445047"/>
            <a:ext cx="6847023"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4924543"/>
            <a:ext cx="6580330"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that </a:t>
            </a:r>
            <a:r>
              <a:rPr lang="en-US" sz="1500" dirty="0" smtClean="0">
                <a:solidFill>
                  <a:srgbClr val="000000"/>
                </a:solidFill>
              </a:rPr>
              <a:t>it is possible to eliminate.</a:t>
            </a:r>
            <a:r>
              <a:rPr lang="en-US" sz="1500" dirty="0" smtClean="0">
                <a:solidFill>
                  <a:srgbClr val="000000"/>
                </a:solidFill>
              </a:rPr>
              <a:t> </a:t>
            </a:r>
            <a:r>
              <a:rPr lang="en-US" sz="1500" dirty="0" smtClean="0">
                <a:solidFill>
                  <a:srgbClr val="000000"/>
                </a:solidFill>
              </a:rPr>
              <a:t>(C5)</a:t>
            </a:r>
          </a:p>
        </p:txBody>
      </p:sp>
      <p:sp>
        <p:nvSpPr>
          <p:cNvPr id="53" name="TextBox 52"/>
          <p:cNvSpPr txBox="1"/>
          <p:nvPr/>
        </p:nvSpPr>
        <p:spPr>
          <a:xfrm>
            <a:off x="518970" y="5424889"/>
            <a:ext cx="6580330" cy="323165"/>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smtClean="0">
                <a:solidFill>
                  <a:srgbClr val="000000"/>
                </a:solidFill>
              </a:rPr>
              <a:t>P6. Some unnecessary evil </a:t>
            </a:r>
            <a:r>
              <a:rPr lang="en-US" sz="1500" dirty="0" smtClean="0">
                <a:solidFill>
                  <a:srgbClr val="000000"/>
                </a:solidFill>
              </a:rPr>
              <a:t>exists that it is possible to eliminate.</a:t>
            </a:r>
            <a:endParaRPr lang="en-US" sz="1500" dirty="0" smtClean="0">
              <a:solidFill>
                <a:srgbClr val="000000"/>
              </a:solidFill>
            </a:endParaRPr>
          </a:p>
        </p:txBody>
      </p:sp>
      <p:sp>
        <p:nvSpPr>
          <p:cNvPr id="27" name="TextBox 26"/>
          <p:cNvSpPr txBox="1"/>
          <p:nvPr/>
        </p:nvSpPr>
        <p:spPr>
          <a:xfrm>
            <a:off x="518970" y="6060920"/>
            <a:ext cx="6580330" cy="553998"/>
          </a:xfrm>
          <a:prstGeom prst="rect">
            <a:avLst/>
          </a:prstGeom>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a:t>
            </a:r>
            <a:r>
              <a:rPr lang="en-US" sz="1500" dirty="0" smtClean="0">
                <a:solidFill>
                  <a:srgbClr val="000000"/>
                </a:solidFill>
              </a:rPr>
              <a:t>No unnecessary evil exists that it is possible to eliminate and some unnecessary evil exists that it is possible to eliminate. (</a:t>
            </a:r>
            <a:r>
              <a:rPr lang="en-US" sz="1500" dirty="0" smtClean="0">
                <a:solidFill>
                  <a:srgbClr val="000000"/>
                </a:solidFill>
              </a:rPr>
              <a:t>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5982319"/>
            <a:ext cx="6908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3271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69" y="255560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2878767"/>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232437"/>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3810455"/>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445047"/>
            <a:ext cx="6847023"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4924543"/>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that </a:t>
            </a:r>
            <a:r>
              <a:rPr lang="en-US" sz="1500" dirty="0" smtClean="0">
                <a:solidFill>
                  <a:srgbClr val="000000"/>
                </a:solidFill>
              </a:rPr>
              <a:t>it is possible to eliminate.</a:t>
            </a:r>
            <a:r>
              <a:rPr lang="en-US" sz="1500" dirty="0" smtClean="0">
                <a:solidFill>
                  <a:srgbClr val="000000"/>
                </a:solidFill>
              </a:rPr>
              <a:t> </a:t>
            </a:r>
            <a:r>
              <a:rPr lang="en-US" sz="1500" dirty="0" smtClean="0">
                <a:solidFill>
                  <a:srgbClr val="000000"/>
                </a:solidFill>
              </a:rPr>
              <a:t>(C5)</a:t>
            </a:r>
          </a:p>
        </p:txBody>
      </p:sp>
      <p:sp>
        <p:nvSpPr>
          <p:cNvPr id="53" name="TextBox 52"/>
          <p:cNvSpPr txBox="1"/>
          <p:nvPr/>
        </p:nvSpPr>
        <p:spPr>
          <a:xfrm>
            <a:off x="518970" y="5424889"/>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P6. Some unnecessary evil </a:t>
            </a:r>
            <a:r>
              <a:rPr lang="en-US" sz="1500" dirty="0" smtClean="0">
                <a:solidFill>
                  <a:srgbClr val="000000"/>
                </a:solidFill>
              </a:rPr>
              <a:t>exists that it is possible to eliminate.</a:t>
            </a:r>
            <a:endParaRPr lang="en-US" sz="1500" dirty="0" smtClean="0">
              <a:solidFill>
                <a:srgbClr val="000000"/>
              </a:solidFill>
            </a:endParaRPr>
          </a:p>
        </p:txBody>
      </p:sp>
      <p:sp>
        <p:nvSpPr>
          <p:cNvPr id="27" name="TextBox 26"/>
          <p:cNvSpPr txBox="1"/>
          <p:nvPr/>
        </p:nvSpPr>
        <p:spPr>
          <a:xfrm>
            <a:off x="518970" y="6060920"/>
            <a:ext cx="6580330"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a:t>
            </a:r>
            <a:r>
              <a:rPr lang="en-US" sz="1500" dirty="0" smtClean="0">
                <a:solidFill>
                  <a:srgbClr val="000000"/>
                </a:solidFill>
              </a:rPr>
              <a:t>No unnecessary evil exists that it is possible to eliminate and some unnecessary evil exists that it is possible to eliminate. (</a:t>
            </a:r>
            <a:r>
              <a:rPr lang="en-US" sz="1500" dirty="0" smtClean="0">
                <a:solidFill>
                  <a:srgbClr val="000000"/>
                </a:solidFill>
              </a:rPr>
              <a:t>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5982319"/>
            <a:ext cx="69088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2" name="Straight Connector 11"/>
          <p:cNvCxnSpPr/>
          <p:nvPr/>
        </p:nvCxnSpPr>
        <p:spPr>
          <a:xfrm>
            <a:off x="431800" y="5892800"/>
            <a:ext cx="7658099"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3476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318570"/>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P5. </a:t>
            </a:r>
            <a:r>
              <a:rPr lang="en-US" sz="1500" dirty="0" smtClean="0">
                <a:solidFill>
                  <a:srgbClr val="000000"/>
                </a:solidFill>
              </a:rPr>
              <a:t>If something is omnipotent, it can </a:t>
            </a:r>
            <a:r>
              <a:rPr lang="en-US" sz="1500" dirty="0" smtClean="0">
                <a:solidFill>
                  <a:srgbClr val="000000"/>
                </a:solidFill>
              </a:rPr>
              <a:t>bring about any possible situation.</a:t>
            </a:r>
            <a:endParaRPr lang="en-US" sz="1500" dirty="0" smtClean="0">
              <a:solidFill>
                <a:srgbClr val="000000"/>
              </a:solidFill>
            </a:endParaRPr>
          </a:p>
        </p:txBody>
      </p:sp>
      <p:sp>
        <p:nvSpPr>
          <p:cNvPr id="3" name="TextBox 2"/>
          <p:cNvSpPr txBox="1"/>
          <p:nvPr/>
        </p:nvSpPr>
        <p:spPr>
          <a:xfrm>
            <a:off x="518972" y="1678439"/>
            <a:ext cx="6580328"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P1. God exists.</a:t>
            </a:r>
          </a:p>
        </p:txBody>
      </p:sp>
      <p:sp>
        <p:nvSpPr>
          <p:cNvPr id="5" name="TextBox 4"/>
          <p:cNvSpPr txBox="1"/>
          <p:nvPr/>
        </p:nvSpPr>
        <p:spPr>
          <a:xfrm>
            <a:off x="518969" y="2555602"/>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P4. If God exists, then God is omnipotent.</a:t>
            </a:r>
          </a:p>
        </p:txBody>
      </p:sp>
      <p:sp>
        <p:nvSpPr>
          <p:cNvPr id="7" name="TextBox 6"/>
          <p:cNvSpPr txBox="1"/>
          <p:nvPr/>
        </p:nvSpPr>
        <p:spPr>
          <a:xfrm>
            <a:off x="518972" y="688308"/>
            <a:ext cx="6580327"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P2. If God exists, then God is wholly good.</a:t>
            </a:r>
          </a:p>
        </p:txBody>
      </p:sp>
      <p:sp>
        <p:nvSpPr>
          <p:cNvPr id="9" name="TextBox 8"/>
          <p:cNvSpPr txBox="1"/>
          <p:nvPr/>
        </p:nvSpPr>
        <p:spPr>
          <a:xfrm>
            <a:off x="1242874" y="1208819"/>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C1. God is wholly good. (P1, P2)</a:t>
            </a:r>
          </a:p>
        </p:txBody>
      </p:sp>
      <p:sp>
        <p:nvSpPr>
          <p:cNvPr id="10" name="TextBox 9"/>
          <p:cNvSpPr txBox="1"/>
          <p:nvPr/>
        </p:nvSpPr>
        <p:spPr>
          <a:xfrm>
            <a:off x="1242877" y="2878767"/>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C3. God is omnipotent. (P1, P4)</a:t>
            </a:r>
          </a:p>
        </p:txBody>
      </p:sp>
      <p:sp>
        <p:nvSpPr>
          <p:cNvPr id="25" name="TextBox 24"/>
          <p:cNvSpPr txBox="1"/>
          <p:nvPr/>
        </p:nvSpPr>
        <p:spPr>
          <a:xfrm>
            <a:off x="1242874" y="2232437"/>
            <a:ext cx="6580329"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C2. God eliminates as much unnecessary evil as she can. (C1, P3)</a:t>
            </a:r>
          </a:p>
        </p:txBody>
      </p:sp>
      <p:sp>
        <p:nvSpPr>
          <p:cNvPr id="26" name="TextBox 25"/>
          <p:cNvSpPr txBox="1"/>
          <p:nvPr/>
        </p:nvSpPr>
        <p:spPr>
          <a:xfrm>
            <a:off x="1242874" y="3810455"/>
            <a:ext cx="6580326"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C4. God can </a:t>
            </a:r>
            <a:r>
              <a:rPr lang="en-US" sz="1500" dirty="0" smtClean="0">
                <a:solidFill>
                  <a:srgbClr val="000000"/>
                </a:solidFill>
              </a:rPr>
              <a:t>bring about any possible situation. </a:t>
            </a:r>
            <a:r>
              <a:rPr lang="en-US" sz="1500" dirty="0" smtClean="0">
                <a:solidFill>
                  <a:srgbClr val="000000"/>
                </a:solidFill>
              </a:rPr>
              <a:t>(C3, P5)</a:t>
            </a:r>
          </a:p>
        </p:txBody>
      </p:sp>
      <p:sp>
        <p:nvSpPr>
          <p:cNvPr id="37" name="TextBox 36"/>
          <p:cNvSpPr txBox="1"/>
          <p:nvPr/>
        </p:nvSpPr>
        <p:spPr>
          <a:xfrm>
            <a:off x="1242876" y="4445047"/>
            <a:ext cx="6847023"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C5. God eliminates all unnecessary </a:t>
            </a:r>
            <a:r>
              <a:rPr lang="en-US" sz="1500" dirty="0" smtClean="0">
                <a:solidFill>
                  <a:srgbClr val="000000"/>
                </a:solidFill>
              </a:rPr>
              <a:t>evil that it is possible to eliminate. </a:t>
            </a:r>
            <a:r>
              <a:rPr lang="en-US" sz="1500" dirty="0" smtClean="0">
                <a:solidFill>
                  <a:srgbClr val="000000"/>
                </a:solidFill>
              </a:rPr>
              <a:t>(C2, C4)</a:t>
            </a:r>
          </a:p>
        </p:txBody>
      </p:sp>
      <p:sp>
        <p:nvSpPr>
          <p:cNvPr id="42" name="TextBox 41"/>
          <p:cNvSpPr txBox="1"/>
          <p:nvPr/>
        </p:nvSpPr>
        <p:spPr>
          <a:xfrm>
            <a:off x="1242877" y="4924543"/>
            <a:ext cx="6580330" cy="3231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smtClean="0">
                <a:solidFill>
                  <a:srgbClr val="000000"/>
                </a:solidFill>
              </a:rPr>
              <a:t>C6. No unnecessary evil </a:t>
            </a:r>
            <a:r>
              <a:rPr lang="en-US" sz="1500" dirty="0" smtClean="0">
                <a:solidFill>
                  <a:srgbClr val="000000"/>
                </a:solidFill>
              </a:rPr>
              <a:t>exists that </a:t>
            </a:r>
            <a:r>
              <a:rPr lang="en-US" sz="1500" dirty="0" smtClean="0">
                <a:solidFill>
                  <a:srgbClr val="000000"/>
                </a:solidFill>
              </a:rPr>
              <a:t>it is possible to eliminate.</a:t>
            </a:r>
            <a:r>
              <a:rPr lang="en-US" sz="1500" dirty="0" smtClean="0">
                <a:solidFill>
                  <a:srgbClr val="000000"/>
                </a:solidFill>
              </a:rPr>
              <a:t> </a:t>
            </a:r>
            <a:r>
              <a:rPr lang="en-US" sz="1500" dirty="0" smtClean="0">
                <a:solidFill>
                  <a:srgbClr val="000000"/>
                </a:solidFill>
              </a:rPr>
              <a:t>(C5)</a:t>
            </a:r>
          </a:p>
        </p:txBody>
      </p:sp>
      <p:sp>
        <p:nvSpPr>
          <p:cNvPr id="53" name="TextBox 52"/>
          <p:cNvSpPr txBox="1"/>
          <p:nvPr/>
        </p:nvSpPr>
        <p:spPr>
          <a:xfrm>
            <a:off x="518970" y="5424889"/>
            <a:ext cx="6580330" cy="323165"/>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500" dirty="0" smtClean="0">
                <a:solidFill>
                  <a:srgbClr val="000000"/>
                </a:solidFill>
              </a:rPr>
              <a:t>P6. Some unnecessary evil </a:t>
            </a:r>
            <a:r>
              <a:rPr lang="en-US" sz="1500" dirty="0" smtClean="0">
                <a:solidFill>
                  <a:srgbClr val="000000"/>
                </a:solidFill>
              </a:rPr>
              <a:t>exists that it is possible to eliminate.</a:t>
            </a:r>
            <a:endParaRPr lang="en-US" sz="1500" dirty="0" smtClean="0">
              <a:solidFill>
                <a:srgbClr val="000000"/>
              </a:solidFill>
            </a:endParaRPr>
          </a:p>
        </p:txBody>
      </p:sp>
      <p:sp>
        <p:nvSpPr>
          <p:cNvPr id="27" name="TextBox 26"/>
          <p:cNvSpPr txBox="1"/>
          <p:nvPr/>
        </p:nvSpPr>
        <p:spPr>
          <a:xfrm>
            <a:off x="518970" y="6060920"/>
            <a:ext cx="6580330" cy="55399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500" dirty="0">
                <a:solidFill>
                  <a:srgbClr val="000000"/>
                </a:solidFill>
              </a:rPr>
              <a:t>C</a:t>
            </a:r>
            <a:r>
              <a:rPr lang="en-US" sz="1500" dirty="0" smtClean="0">
                <a:solidFill>
                  <a:srgbClr val="000000"/>
                </a:solidFill>
              </a:rPr>
              <a:t>. </a:t>
            </a:r>
            <a:r>
              <a:rPr lang="en-US" sz="1500" dirty="0" smtClean="0">
                <a:solidFill>
                  <a:srgbClr val="000000"/>
                </a:solidFill>
              </a:rPr>
              <a:t>No unnecessary evil exists that it is possible to eliminate and some unnecessary evil exists that it is possible to eliminate. (</a:t>
            </a:r>
            <a:r>
              <a:rPr lang="en-US" sz="1500" dirty="0" smtClean="0">
                <a:solidFill>
                  <a:srgbClr val="000000"/>
                </a:solidFill>
              </a:rPr>
              <a:t>C6, P6) </a:t>
            </a:r>
          </a:p>
        </p:txBody>
      </p:sp>
      <p:cxnSp>
        <p:nvCxnSpPr>
          <p:cNvPr id="8" name="Straight Connector 7"/>
          <p:cNvCxnSpPr/>
          <p:nvPr/>
        </p:nvCxnSpPr>
        <p:spPr>
          <a:xfrm>
            <a:off x="431800" y="6210919"/>
            <a:ext cx="67183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1" name="Straight Connector 10"/>
          <p:cNvCxnSpPr/>
          <p:nvPr/>
        </p:nvCxnSpPr>
        <p:spPr>
          <a:xfrm>
            <a:off x="241300" y="5982319"/>
            <a:ext cx="6908800" cy="0"/>
          </a:xfrm>
          <a:prstGeom prst="line">
            <a:avLst/>
          </a:prstGeom>
          <a:ln>
            <a:noFill/>
          </a:ln>
        </p:spPr>
        <p:style>
          <a:lnRef idx="2">
            <a:schemeClr val="dk1"/>
          </a:lnRef>
          <a:fillRef idx="1">
            <a:schemeClr val="lt1"/>
          </a:fillRef>
          <a:effectRef idx="0">
            <a:schemeClr val="dk1"/>
          </a:effectRef>
          <a:fontRef idx="minor">
            <a:schemeClr val="dk1"/>
          </a:fontRef>
        </p:style>
      </p:cxnSp>
      <p:cxnSp>
        <p:nvCxnSpPr>
          <p:cNvPr id="12" name="Straight Connector 11"/>
          <p:cNvCxnSpPr/>
          <p:nvPr/>
        </p:nvCxnSpPr>
        <p:spPr>
          <a:xfrm>
            <a:off x="431800" y="5892800"/>
            <a:ext cx="7658099"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74781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66670" y="484589"/>
            <a:ext cx="6580330" cy="323165"/>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500" dirty="0" smtClean="0">
                <a:solidFill>
                  <a:srgbClr val="000000"/>
                </a:solidFill>
              </a:rPr>
              <a:t>P6. Some unnecessary evil </a:t>
            </a:r>
            <a:r>
              <a:rPr lang="en-US" sz="1500" dirty="0" smtClean="0">
                <a:solidFill>
                  <a:srgbClr val="000000"/>
                </a:solidFill>
              </a:rPr>
              <a:t>exists that it is possible to eliminate.</a:t>
            </a:r>
            <a:endParaRPr lang="en-US" sz="1500" dirty="0" smtClean="0">
              <a:solidFill>
                <a:srgbClr val="000000"/>
              </a:solidFill>
            </a:endParaRPr>
          </a:p>
        </p:txBody>
      </p:sp>
      <p:sp>
        <p:nvSpPr>
          <p:cNvPr id="4" name="TextBox 3"/>
          <p:cNvSpPr txBox="1"/>
          <p:nvPr/>
        </p:nvSpPr>
        <p:spPr>
          <a:xfrm>
            <a:off x="711200" y="1524000"/>
            <a:ext cx="7924800" cy="923330"/>
          </a:xfrm>
          <a:prstGeom prst="rect">
            <a:avLst/>
          </a:prstGeom>
          <a:noFill/>
        </p:spPr>
        <p:txBody>
          <a:bodyPr wrap="square" rtlCol="0">
            <a:spAutoFit/>
          </a:bodyPr>
          <a:lstStyle/>
          <a:p>
            <a:r>
              <a:rPr lang="en-US" dirty="0" smtClean="0"/>
              <a:t>Wrong—all evils are necessary. They all lead to some good that outweighs them, and it’s not possible for God, being wholly good, to </a:t>
            </a:r>
            <a:r>
              <a:rPr lang="en-US" i="1" dirty="0" smtClean="0"/>
              <a:t>both </a:t>
            </a:r>
            <a:r>
              <a:rPr lang="en-US" dirty="0" smtClean="0"/>
              <a:t>bring about this (these) good(s) </a:t>
            </a:r>
            <a:r>
              <a:rPr lang="en-US" i="1" dirty="0" smtClean="0"/>
              <a:t>and </a:t>
            </a:r>
            <a:r>
              <a:rPr lang="en-US" dirty="0" smtClean="0"/>
              <a:t>prevent these evils. </a:t>
            </a:r>
            <a:endParaRPr lang="en-US" dirty="0"/>
          </a:p>
        </p:txBody>
      </p:sp>
    </p:spTree>
    <p:extLst>
      <p:ext uri="{BB962C8B-B14F-4D97-AF65-F5344CB8AC3E}">
        <p14:creationId xmlns:p14="http://schemas.microsoft.com/office/powerpoint/2010/main" val="3416844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27300" y="2628900"/>
            <a:ext cx="7569200" cy="3970318"/>
          </a:xfrm>
          <a:prstGeom prst="rect">
            <a:avLst/>
          </a:prstGeom>
          <a:noFill/>
        </p:spPr>
        <p:txBody>
          <a:bodyPr wrap="square" rtlCol="0">
            <a:spAutoFit/>
          </a:bodyPr>
          <a:lstStyle/>
          <a:p>
            <a:r>
              <a:rPr lang="en-US" b="1" dirty="0" smtClean="0"/>
              <a:t>The Free Will Defense:</a:t>
            </a:r>
          </a:p>
          <a:p>
            <a:endParaRPr lang="en-US" b="1" dirty="0"/>
          </a:p>
          <a:p>
            <a:r>
              <a:rPr lang="en-US" dirty="0"/>
              <a:t>Because free will is a good, a wholly</a:t>
            </a:r>
          </a:p>
          <a:p>
            <a:r>
              <a:rPr lang="en-US" dirty="0"/>
              <a:t>good being might wish for others to</a:t>
            </a:r>
          </a:p>
          <a:p>
            <a:r>
              <a:rPr lang="en-US" dirty="0"/>
              <a:t>have free will. But it is impossible to</a:t>
            </a:r>
          </a:p>
          <a:p>
            <a:r>
              <a:rPr lang="en-US" dirty="0"/>
              <a:t>both give free will to creatures and stop</a:t>
            </a:r>
          </a:p>
          <a:p>
            <a:r>
              <a:rPr lang="en-US" dirty="0"/>
              <a:t>them from using that free will to do evil.</a:t>
            </a:r>
          </a:p>
          <a:p>
            <a:r>
              <a:rPr lang="en-US" dirty="0"/>
              <a:t>(To do the latter would be to take away,</a:t>
            </a:r>
          </a:p>
          <a:p>
            <a:r>
              <a:rPr lang="en-US" dirty="0"/>
              <a:t>to that extent, their free will.) Hence a</a:t>
            </a:r>
          </a:p>
          <a:p>
            <a:r>
              <a:rPr lang="en-US" dirty="0"/>
              <a:t>wholly good creature might well not</a:t>
            </a:r>
          </a:p>
          <a:p>
            <a:r>
              <a:rPr lang="en-US" dirty="0"/>
              <a:t>eliminate evil which it was within its</a:t>
            </a:r>
          </a:p>
          <a:p>
            <a:r>
              <a:rPr lang="en-US" dirty="0"/>
              <a:t>power to eliminate, when doing so</a:t>
            </a:r>
          </a:p>
          <a:p>
            <a:r>
              <a:rPr lang="en-US" dirty="0"/>
              <a:t>would be an infringement on the free</a:t>
            </a:r>
          </a:p>
          <a:p>
            <a:r>
              <a:rPr lang="en-US" dirty="0"/>
              <a:t>will of the creature causing the evil.</a:t>
            </a:r>
          </a:p>
        </p:txBody>
      </p:sp>
      <p:sp>
        <p:nvSpPr>
          <p:cNvPr id="3" name="TextBox 2"/>
          <p:cNvSpPr txBox="1"/>
          <p:nvPr/>
        </p:nvSpPr>
        <p:spPr>
          <a:xfrm>
            <a:off x="1166670" y="484589"/>
            <a:ext cx="6580330" cy="323165"/>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500" dirty="0" smtClean="0">
                <a:solidFill>
                  <a:srgbClr val="000000"/>
                </a:solidFill>
              </a:rPr>
              <a:t>P6. Some unnecessary evil </a:t>
            </a:r>
            <a:r>
              <a:rPr lang="en-US" sz="1500" dirty="0" smtClean="0">
                <a:solidFill>
                  <a:srgbClr val="000000"/>
                </a:solidFill>
              </a:rPr>
              <a:t>exists that it is possible to eliminate.</a:t>
            </a:r>
            <a:endParaRPr lang="en-US" sz="1500" dirty="0" smtClean="0">
              <a:solidFill>
                <a:srgbClr val="000000"/>
              </a:solidFill>
            </a:endParaRPr>
          </a:p>
        </p:txBody>
      </p:sp>
      <p:sp>
        <p:nvSpPr>
          <p:cNvPr id="4" name="TextBox 3"/>
          <p:cNvSpPr txBox="1"/>
          <p:nvPr/>
        </p:nvSpPr>
        <p:spPr>
          <a:xfrm>
            <a:off x="711200" y="1524000"/>
            <a:ext cx="7924800" cy="923330"/>
          </a:xfrm>
          <a:prstGeom prst="rect">
            <a:avLst/>
          </a:prstGeom>
          <a:noFill/>
        </p:spPr>
        <p:txBody>
          <a:bodyPr wrap="square" rtlCol="0">
            <a:spAutoFit/>
          </a:bodyPr>
          <a:lstStyle/>
          <a:p>
            <a:r>
              <a:rPr lang="en-US" dirty="0" smtClean="0"/>
              <a:t>Wrong—all evils are necessary. They all lead to some good that outweighs them, and it’s not possible for God, being wholly good, to </a:t>
            </a:r>
            <a:r>
              <a:rPr lang="en-US" i="1" dirty="0" smtClean="0"/>
              <a:t>both </a:t>
            </a:r>
            <a:r>
              <a:rPr lang="en-US" dirty="0" smtClean="0"/>
              <a:t>bring about this (these) good(s) </a:t>
            </a:r>
            <a:r>
              <a:rPr lang="en-US" i="1" dirty="0" smtClean="0"/>
              <a:t>and </a:t>
            </a:r>
            <a:r>
              <a:rPr lang="en-US" dirty="0" smtClean="0"/>
              <a:t>prevent these evils. </a:t>
            </a:r>
            <a:endParaRPr lang="en-US" dirty="0"/>
          </a:p>
        </p:txBody>
      </p:sp>
    </p:spTree>
    <p:extLst>
      <p:ext uri="{BB962C8B-B14F-4D97-AF65-F5344CB8AC3E}">
        <p14:creationId xmlns:p14="http://schemas.microsoft.com/office/powerpoint/2010/main" val="602561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0300" y="406400"/>
            <a:ext cx="3778010" cy="369332"/>
          </a:xfrm>
          <a:prstGeom prst="rect">
            <a:avLst/>
          </a:prstGeom>
          <a:noFill/>
        </p:spPr>
        <p:txBody>
          <a:bodyPr wrap="none" rtlCol="0">
            <a:spAutoFit/>
          </a:bodyPr>
          <a:lstStyle/>
          <a:p>
            <a:r>
              <a:rPr lang="en-US" dirty="0" smtClean="0"/>
              <a:t>Does the free will defense succeed?</a:t>
            </a:r>
            <a:endParaRPr lang="en-US" dirty="0"/>
          </a:p>
        </p:txBody>
      </p:sp>
    </p:spTree>
    <p:extLst>
      <p:ext uri="{BB962C8B-B14F-4D97-AF65-F5344CB8AC3E}">
        <p14:creationId xmlns:p14="http://schemas.microsoft.com/office/powerpoint/2010/main" val="3088730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6580328"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2" y="688308"/>
            <a:ext cx="6580327"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6580329"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unnecessary evil as she can. (C1, P3)</a:t>
            </a:r>
          </a:p>
        </p:txBody>
      </p:sp>
      <p:sp>
        <p:nvSpPr>
          <p:cNvPr id="26" name="TextBox 25"/>
          <p:cNvSpPr txBox="1"/>
          <p:nvPr/>
        </p:nvSpPr>
        <p:spPr>
          <a:xfrm>
            <a:off x="518974" y="4254955"/>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unnecessary evil. (C2, C4)</a:t>
            </a:r>
          </a:p>
        </p:txBody>
      </p:sp>
      <p:sp>
        <p:nvSpPr>
          <p:cNvPr id="42" name="TextBox 41"/>
          <p:cNvSpPr txBox="1"/>
          <p:nvPr/>
        </p:nvSpPr>
        <p:spPr>
          <a:xfrm>
            <a:off x="518970" y="5265454"/>
            <a:ext cx="6580330"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unnecessary evil exists. (C5)</a:t>
            </a:r>
          </a:p>
        </p:txBody>
      </p:sp>
      <p:sp>
        <p:nvSpPr>
          <p:cNvPr id="53" name="TextBox 52"/>
          <p:cNvSpPr txBox="1"/>
          <p:nvPr/>
        </p:nvSpPr>
        <p:spPr>
          <a:xfrm>
            <a:off x="518970" y="5748054"/>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27" name="TextBox 26"/>
          <p:cNvSpPr txBox="1"/>
          <p:nvPr/>
        </p:nvSpPr>
        <p:spPr>
          <a:xfrm>
            <a:off x="518970" y="6337919"/>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unnecessary evil exists and some unnecessary evil exists. (C6, P6) </a:t>
            </a:r>
          </a:p>
        </p:txBody>
      </p:sp>
      <p:cxnSp>
        <p:nvCxnSpPr>
          <p:cNvPr id="8" name="Straight Connector 7"/>
          <p:cNvCxnSpPr/>
          <p:nvPr/>
        </p:nvCxnSpPr>
        <p:spPr>
          <a:xfrm>
            <a:off x="431800" y="6210919"/>
            <a:ext cx="67183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7353300" y="5104532"/>
            <a:ext cx="1587500" cy="1477328"/>
          </a:xfrm>
          <a:prstGeom prst="rect">
            <a:avLst/>
          </a:prstGeom>
          <a:noFill/>
        </p:spPr>
        <p:txBody>
          <a:bodyPr wrap="square" rtlCol="0">
            <a:spAutoFit/>
          </a:bodyPr>
          <a:lstStyle/>
          <a:p>
            <a:r>
              <a:rPr lang="en-US" dirty="0" smtClean="0"/>
              <a:t>We were going to focus on the plausibility of rejecting P6. </a:t>
            </a:r>
            <a:endParaRPr lang="en-US" dirty="0"/>
          </a:p>
        </p:txBody>
      </p:sp>
    </p:spTree>
    <p:extLst>
      <p:ext uri="{BB962C8B-B14F-4D97-AF65-F5344CB8AC3E}">
        <p14:creationId xmlns:p14="http://schemas.microsoft.com/office/powerpoint/2010/main" val="2620098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0300" y="406400"/>
            <a:ext cx="3778010" cy="369332"/>
          </a:xfrm>
          <a:prstGeom prst="rect">
            <a:avLst/>
          </a:prstGeom>
          <a:noFill/>
        </p:spPr>
        <p:txBody>
          <a:bodyPr wrap="none" rtlCol="0">
            <a:spAutoFit/>
          </a:bodyPr>
          <a:lstStyle/>
          <a:p>
            <a:r>
              <a:rPr lang="en-US" dirty="0" smtClean="0"/>
              <a:t>Does the free will defense succeed?</a:t>
            </a:r>
            <a:endParaRPr lang="en-US" dirty="0"/>
          </a:p>
        </p:txBody>
      </p:sp>
      <p:sp>
        <p:nvSpPr>
          <p:cNvPr id="3" name="TextBox 2"/>
          <p:cNvSpPr txBox="1"/>
          <p:nvPr/>
        </p:nvSpPr>
        <p:spPr>
          <a:xfrm>
            <a:off x="711200" y="952500"/>
            <a:ext cx="7797800" cy="2031325"/>
          </a:xfrm>
          <a:prstGeom prst="rect">
            <a:avLst/>
          </a:prstGeom>
          <a:noFill/>
        </p:spPr>
        <p:txBody>
          <a:bodyPr wrap="square" rtlCol="0">
            <a:spAutoFit/>
          </a:bodyPr>
          <a:lstStyle/>
          <a:p>
            <a:r>
              <a:rPr lang="en-US" dirty="0" smtClean="0"/>
              <a:t>If so, the following are true:</a:t>
            </a:r>
          </a:p>
          <a:p>
            <a:endParaRPr lang="en-US" dirty="0"/>
          </a:p>
          <a:p>
            <a:r>
              <a:rPr lang="en-US" dirty="0" smtClean="0"/>
              <a:t>	(1) </a:t>
            </a:r>
            <a:r>
              <a:rPr lang="en-US" dirty="0"/>
              <a:t>T</a:t>
            </a:r>
            <a:r>
              <a:rPr lang="en-US" dirty="0" smtClean="0"/>
              <a:t>he good of free will itself, or the goods to which it leads, or all 	of these taken together, outweigh any evil. </a:t>
            </a:r>
          </a:p>
          <a:p>
            <a:endParaRPr lang="en-US" dirty="0"/>
          </a:p>
          <a:p>
            <a:r>
              <a:rPr lang="en-US" dirty="0" smtClean="0"/>
              <a:t>	(2) All of the evils that we see are, in some way or another, a 	(necessary) result of there being free will. </a:t>
            </a:r>
            <a:endParaRPr lang="en-US" dirty="0"/>
          </a:p>
        </p:txBody>
      </p:sp>
    </p:spTree>
    <p:extLst>
      <p:ext uri="{BB962C8B-B14F-4D97-AF65-F5344CB8AC3E}">
        <p14:creationId xmlns:p14="http://schemas.microsoft.com/office/powerpoint/2010/main" val="1879545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00300" y="406400"/>
            <a:ext cx="3778010" cy="369332"/>
          </a:xfrm>
          <a:prstGeom prst="rect">
            <a:avLst/>
          </a:prstGeom>
          <a:noFill/>
        </p:spPr>
        <p:txBody>
          <a:bodyPr wrap="none" rtlCol="0">
            <a:spAutoFit/>
          </a:bodyPr>
          <a:lstStyle/>
          <a:p>
            <a:r>
              <a:rPr lang="en-US" dirty="0" smtClean="0"/>
              <a:t>Does the free will defense succeed?</a:t>
            </a:r>
            <a:endParaRPr lang="en-US" dirty="0"/>
          </a:p>
        </p:txBody>
      </p:sp>
      <p:sp>
        <p:nvSpPr>
          <p:cNvPr id="3" name="TextBox 2"/>
          <p:cNvSpPr txBox="1"/>
          <p:nvPr/>
        </p:nvSpPr>
        <p:spPr>
          <a:xfrm>
            <a:off x="711200" y="952500"/>
            <a:ext cx="7797800" cy="2031325"/>
          </a:xfrm>
          <a:prstGeom prst="rect">
            <a:avLst/>
          </a:prstGeom>
          <a:noFill/>
        </p:spPr>
        <p:txBody>
          <a:bodyPr wrap="square" rtlCol="0">
            <a:spAutoFit/>
          </a:bodyPr>
          <a:lstStyle/>
          <a:p>
            <a:r>
              <a:rPr lang="en-US" dirty="0" smtClean="0"/>
              <a:t>If so, the following are true:</a:t>
            </a:r>
          </a:p>
          <a:p>
            <a:endParaRPr lang="en-US" dirty="0"/>
          </a:p>
          <a:p>
            <a:r>
              <a:rPr lang="en-US" dirty="0" smtClean="0"/>
              <a:t>	(1) </a:t>
            </a:r>
            <a:r>
              <a:rPr lang="en-US" dirty="0"/>
              <a:t>T</a:t>
            </a:r>
            <a:r>
              <a:rPr lang="en-US" dirty="0" smtClean="0"/>
              <a:t>he good of free will itself, or the goods to which it leads, or all 	of these taken together, outweigh any evil. </a:t>
            </a:r>
          </a:p>
          <a:p>
            <a:endParaRPr lang="en-US" dirty="0"/>
          </a:p>
          <a:p>
            <a:r>
              <a:rPr lang="en-US" dirty="0" smtClean="0"/>
              <a:t>	(2) All of the evils that we see are, in some way or another, a 	(necessary) result of there being free will. </a:t>
            </a:r>
            <a:endParaRPr lang="en-US" dirty="0"/>
          </a:p>
        </p:txBody>
      </p:sp>
      <p:sp>
        <p:nvSpPr>
          <p:cNvPr id="4" name="TextBox 3"/>
          <p:cNvSpPr txBox="1"/>
          <p:nvPr/>
        </p:nvSpPr>
        <p:spPr>
          <a:xfrm>
            <a:off x="2552700" y="4089400"/>
            <a:ext cx="4045474" cy="369332"/>
          </a:xfrm>
          <a:prstGeom prst="rect">
            <a:avLst/>
          </a:prstGeom>
          <a:noFill/>
        </p:spPr>
        <p:txBody>
          <a:bodyPr wrap="none" rtlCol="0">
            <a:spAutoFit/>
          </a:bodyPr>
          <a:lstStyle/>
          <a:p>
            <a:r>
              <a:rPr lang="en-US" dirty="0" smtClean="0"/>
              <a:t>Do you think that (1) and (2) are true?</a:t>
            </a:r>
            <a:endParaRPr lang="en-US" dirty="0"/>
          </a:p>
        </p:txBody>
      </p:sp>
    </p:spTree>
    <p:extLst>
      <p:ext uri="{BB962C8B-B14F-4D97-AF65-F5344CB8AC3E}">
        <p14:creationId xmlns:p14="http://schemas.microsoft.com/office/powerpoint/2010/main" val="27227787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92668"/>
            <a:ext cx="6742651" cy="369332"/>
          </a:xfrm>
          <a:prstGeom prst="rect">
            <a:avLst/>
          </a:prstGeom>
          <a:noFill/>
        </p:spPr>
        <p:txBody>
          <a:bodyPr wrap="none" rtlCol="0">
            <a:spAutoFit/>
          </a:bodyPr>
          <a:lstStyle/>
          <a:p>
            <a:r>
              <a:rPr lang="en-US" dirty="0" smtClean="0"/>
              <a:t>Consider the following ways of objecting to the free will defense:</a:t>
            </a:r>
            <a:endParaRPr lang="en-US" dirty="0"/>
          </a:p>
        </p:txBody>
      </p:sp>
    </p:spTree>
    <p:extLst>
      <p:ext uri="{BB962C8B-B14F-4D97-AF65-F5344CB8AC3E}">
        <p14:creationId xmlns:p14="http://schemas.microsoft.com/office/powerpoint/2010/main" val="21534731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92668"/>
            <a:ext cx="6742651" cy="369332"/>
          </a:xfrm>
          <a:prstGeom prst="rect">
            <a:avLst/>
          </a:prstGeom>
          <a:noFill/>
        </p:spPr>
        <p:txBody>
          <a:bodyPr wrap="none" rtlCol="0">
            <a:spAutoFit/>
          </a:bodyPr>
          <a:lstStyle/>
          <a:p>
            <a:r>
              <a:rPr lang="en-US" dirty="0" smtClean="0"/>
              <a:t>Consider the following ways of objecting to the free will defense:</a:t>
            </a:r>
            <a:endParaRPr lang="en-US" dirty="0"/>
          </a:p>
        </p:txBody>
      </p:sp>
      <p:sp>
        <p:nvSpPr>
          <p:cNvPr id="3" name="TextBox 2"/>
          <p:cNvSpPr txBox="1"/>
          <p:nvPr/>
        </p:nvSpPr>
        <p:spPr>
          <a:xfrm>
            <a:off x="1282700" y="1294368"/>
            <a:ext cx="5038233" cy="369332"/>
          </a:xfrm>
          <a:prstGeom prst="rect">
            <a:avLst/>
          </a:prstGeom>
          <a:noFill/>
        </p:spPr>
        <p:txBody>
          <a:bodyPr wrap="none" rtlCol="0">
            <a:spAutoFit/>
          </a:bodyPr>
          <a:lstStyle/>
          <a:p>
            <a:r>
              <a:rPr lang="en-US" dirty="0" smtClean="0"/>
              <a:t>A. No evil whatsoever is redeemed by free will.</a:t>
            </a:r>
            <a:endParaRPr lang="en-US" dirty="0"/>
          </a:p>
        </p:txBody>
      </p:sp>
    </p:spTree>
    <p:extLst>
      <p:ext uri="{BB962C8B-B14F-4D97-AF65-F5344CB8AC3E}">
        <p14:creationId xmlns:p14="http://schemas.microsoft.com/office/powerpoint/2010/main" val="900030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92668"/>
            <a:ext cx="6742651" cy="369332"/>
          </a:xfrm>
          <a:prstGeom prst="rect">
            <a:avLst/>
          </a:prstGeom>
          <a:noFill/>
        </p:spPr>
        <p:txBody>
          <a:bodyPr wrap="none" rtlCol="0">
            <a:spAutoFit/>
          </a:bodyPr>
          <a:lstStyle/>
          <a:p>
            <a:r>
              <a:rPr lang="en-US" dirty="0" smtClean="0"/>
              <a:t>Consider the following ways of objecting to the free will defense:</a:t>
            </a:r>
            <a:endParaRPr lang="en-US" dirty="0"/>
          </a:p>
        </p:txBody>
      </p:sp>
      <p:sp>
        <p:nvSpPr>
          <p:cNvPr id="3" name="TextBox 2"/>
          <p:cNvSpPr txBox="1"/>
          <p:nvPr/>
        </p:nvSpPr>
        <p:spPr>
          <a:xfrm>
            <a:off x="1282700" y="1327666"/>
            <a:ext cx="5038233" cy="369332"/>
          </a:xfrm>
          <a:prstGeom prst="rect">
            <a:avLst/>
          </a:prstGeom>
          <a:noFill/>
        </p:spPr>
        <p:txBody>
          <a:bodyPr wrap="none" rtlCol="0">
            <a:spAutoFit/>
          </a:bodyPr>
          <a:lstStyle/>
          <a:p>
            <a:r>
              <a:rPr lang="en-US" dirty="0" smtClean="0"/>
              <a:t>A. No evil whatsoever is redeemed by free will.</a:t>
            </a:r>
            <a:endParaRPr lang="en-US" dirty="0"/>
          </a:p>
        </p:txBody>
      </p:sp>
      <p:sp>
        <p:nvSpPr>
          <p:cNvPr id="4" name="TextBox 3"/>
          <p:cNvSpPr txBox="1"/>
          <p:nvPr/>
        </p:nvSpPr>
        <p:spPr>
          <a:xfrm>
            <a:off x="1282725" y="1925598"/>
            <a:ext cx="6221926" cy="369332"/>
          </a:xfrm>
          <a:prstGeom prst="rect">
            <a:avLst/>
          </a:prstGeom>
          <a:noFill/>
        </p:spPr>
        <p:txBody>
          <a:bodyPr wrap="none" rtlCol="0">
            <a:spAutoFit/>
          </a:bodyPr>
          <a:lstStyle/>
          <a:p>
            <a:r>
              <a:rPr lang="en-US" dirty="0" smtClean="0"/>
              <a:t>B. Some evil is redeemed by free will, but other evils aren’t.</a:t>
            </a:r>
            <a:endParaRPr lang="en-US" dirty="0"/>
          </a:p>
        </p:txBody>
      </p:sp>
    </p:spTree>
    <p:extLst>
      <p:ext uri="{BB962C8B-B14F-4D97-AF65-F5344CB8AC3E}">
        <p14:creationId xmlns:p14="http://schemas.microsoft.com/office/powerpoint/2010/main" val="39176174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92668"/>
            <a:ext cx="6742651" cy="369332"/>
          </a:xfrm>
          <a:prstGeom prst="rect">
            <a:avLst/>
          </a:prstGeom>
          <a:noFill/>
        </p:spPr>
        <p:txBody>
          <a:bodyPr wrap="none" rtlCol="0">
            <a:spAutoFit/>
          </a:bodyPr>
          <a:lstStyle/>
          <a:p>
            <a:r>
              <a:rPr lang="en-US" dirty="0" smtClean="0"/>
              <a:t>Consider the following ways of objecting to the free will defense:</a:t>
            </a:r>
            <a:endParaRPr lang="en-US" dirty="0"/>
          </a:p>
        </p:txBody>
      </p:sp>
      <p:sp>
        <p:nvSpPr>
          <p:cNvPr id="3" name="TextBox 2"/>
          <p:cNvSpPr txBox="1"/>
          <p:nvPr/>
        </p:nvSpPr>
        <p:spPr>
          <a:xfrm>
            <a:off x="1282700" y="1327666"/>
            <a:ext cx="5038233" cy="369332"/>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dirty="0" smtClean="0"/>
              <a:t>A. No evil whatsoever is redeemed by free will.</a:t>
            </a:r>
            <a:endParaRPr lang="en-US" dirty="0"/>
          </a:p>
        </p:txBody>
      </p:sp>
      <p:sp>
        <p:nvSpPr>
          <p:cNvPr id="4" name="TextBox 3"/>
          <p:cNvSpPr txBox="1"/>
          <p:nvPr/>
        </p:nvSpPr>
        <p:spPr>
          <a:xfrm>
            <a:off x="1282725" y="1925598"/>
            <a:ext cx="6221926" cy="369332"/>
          </a:xfrm>
          <a:prstGeom prst="rect">
            <a:avLst/>
          </a:prstGeom>
          <a:noFill/>
        </p:spPr>
        <p:txBody>
          <a:bodyPr wrap="none" rtlCol="0">
            <a:spAutoFit/>
          </a:bodyPr>
          <a:lstStyle/>
          <a:p>
            <a:r>
              <a:rPr lang="en-US" dirty="0" smtClean="0"/>
              <a:t>B. Some evil is redeemed by free will, but other evils aren’t.</a:t>
            </a:r>
            <a:endParaRPr lang="en-US" dirty="0"/>
          </a:p>
        </p:txBody>
      </p:sp>
      <p:sp>
        <p:nvSpPr>
          <p:cNvPr id="5" name="TextBox 4"/>
          <p:cNvSpPr txBox="1"/>
          <p:nvPr/>
        </p:nvSpPr>
        <p:spPr>
          <a:xfrm>
            <a:off x="749325" y="2692400"/>
            <a:ext cx="4640701" cy="369332"/>
          </a:xfrm>
          <a:prstGeom prst="rect">
            <a:avLst/>
          </a:prstGeom>
          <a:noFill/>
        </p:spPr>
        <p:txBody>
          <a:bodyPr wrap="none" rtlCol="0">
            <a:spAutoFit/>
          </a:bodyPr>
          <a:lstStyle/>
          <a:p>
            <a:r>
              <a:rPr lang="en-US" dirty="0" smtClean="0"/>
              <a:t>Not surprisingly, Mackie takes position (A): </a:t>
            </a:r>
            <a:endParaRPr lang="en-US" dirty="0"/>
          </a:p>
        </p:txBody>
      </p:sp>
      <p:pic>
        <p:nvPicPr>
          <p:cNvPr id="6" name="Picture 5" descr="John_Leslie_Macki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25" y="3617774"/>
            <a:ext cx="1905000" cy="2514600"/>
          </a:xfrm>
          <a:prstGeom prst="rect">
            <a:avLst/>
          </a:prstGeom>
        </p:spPr>
      </p:pic>
      <p:sp>
        <p:nvSpPr>
          <p:cNvPr id="7" name="TextBox 6"/>
          <p:cNvSpPr txBox="1"/>
          <p:nvPr/>
        </p:nvSpPr>
        <p:spPr>
          <a:xfrm>
            <a:off x="2362200" y="3187701"/>
            <a:ext cx="6426200" cy="3416320"/>
          </a:xfrm>
          <a:prstGeom prst="rect">
            <a:avLst/>
          </a:prstGeom>
          <a:noFill/>
        </p:spPr>
        <p:txBody>
          <a:bodyPr wrap="square" rtlCol="0">
            <a:spAutoFit/>
          </a:bodyPr>
          <a:lstStyle/>
          <a:p>
            <a:r>
              <a:rPr lang="en-US" dirty="0"/>
              <a:t>“if God has made men such that in their free choices they sometimes prefer what is </a:t>
            </a:r>
            <a:r>
              <a:rPr lang="en-US" dirty="0" smtClean="0"/>
              <a:t>good and </a:t>
            </a:r>
            <a:r>
              <a:rPr lang="en-US" dirty="0"/>
              <a:t>sometimes what is evil, why could he not have made men such that they always </a:t>
            </a:r>
            <a:r>
              <a:rPr lang="en-US" dirty="0" smtClean="0"/>
              <a:t>freely choose </a:t>
            </a:r>
            <a:r>
              <a:rPr lang="en-US" dirty="0"/>
              <a:t>the good? If there is no logical impossibility in a man's freely choosing the good </a:t>
            </a:r>
            <a:r>
              <a:rPr lang="en-US" dirty="0" smtClean="0"/>
              <a:t>on one</a:t>
            </a:r>
            <a:r>
              <a:rPr lang="en-US" dirty="0"/>
              <a:t>, or several occasions, there cannot be a logical impossibility in his freely choosing </a:t>
            </a:r>
            <a:r>
              <a:rPr lang="en-US" dirty="0" smtClean="0"/>
              <a:t>the good </a:t>
            </a:r>
            <a:r>
              <a:rPr lang="en-US" dirty="0"/>
              <a:t>on every occasion. God was not, then, faced with a choice between making </a:t>
            </a:r>
            <a:r>
              <a:rPr lang="en-US" dirty="0" smtClean="0"/>
              <a:t>innocent automata </a:t>
            </a:r>
            <a:r>
              <a:rPr lang="en-US" dirty="0"/>
              <a:t>and making beings who, in acting freely, would sometimes go wrong: there </a:t>
            </a:r>
            <a:r>
              <a:rPr lang="en-US" dirty="0" smtClean="0"/>
              <a:t>was open </a:t>
            </a:r>
            <a:r>
              <a:rPr lang="en-US" dirty="0"/>
              <a:t>to him the obviously better possibility of making beings who would act freely but</a:t>
            </a:r>
          </a:p>
          <a:p>
            <a:r>
              <a:rPr lang="en-US" dirty="0"/>
              <a:t>always go right.”</a:t>
            </a:r>
          </a:p>
        </p:txBody>
      </p:sp>
    </p:spTree>
    <p:extLst>
      <p:ext uri="{BB962C8B-B14F-4D97-AF65-F5344CB8AC3E}">
        <p14:creationId xmlns:p14="http://schemas.microsoft.com/office/powerpoint/2010/main" val="39331936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1100" y="622300"/>
            <a:ext cx="7302500" cy="1477328"/>
          </a:xfrm>
          <a:prstGeom prst="rect">
            <a:avLst/>
          </a:prstGeom>
          <a:noFill/>
        </p:spPr>
        <p:txBody>
          <a:bodyPr wrap="square" rtlCol="0">
            <a:spAutoFit/>
          </a:bodyPr>
          <a:lstStyle/>
          <a:p>
            <a:r>
              <a:rPr lang="en-US" dirty="0" smtClean="0"/>
              <a:t>It is crucial to the free will defense that it’s impossible for God to give us the good of free will without also letting into the universe the evil we cause with that free will. </a:t>
            </a:r>
          </a:p>
          <a:p>
            <a:endParaRPr lang="en-US" dirty="0"/>
          </a:p>
          <a:p>
            <a:r>
              <a:rPr lang="en-US" dirty="0" smtClean="0"/>
              <a:t>Mackie is giving us an argument against this assumption:</a:t>
            </a:r>
            <a:endParaRPr lang="en-US" dirty="0"/>
          </a:p>
        </p:txBody>
      </p:sp>
    </p:spTree>
    <p:extLst>
      <p:ext uri="{BB962C8B-B14F-4D97-AF65-F5344CB8AC3E}">
        <p14:creationId xmlns:p14="http://schemas.microsoft.com/office/powerpoint/2010/main" val="687276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1100" y="622300"/>
            <a:ext cx="7302500" cy="1477328"/>
          </a:xfrm>
          <a:prstGeom prst="rect">
            <a:avLst/>
          </a:prstGeom>
          <a:noFill/>
        </p:spPr>
        <p:txBody>
          <a:bodyPr wrap="square" rtlCol="0">
            <a:spAutoFit/>
          </a:bodyPr>
          <a:lstStyle/>
          <a:p>
            <a:r>
              <a:rPr lang="en-US" dirty="0" smtClean="0"/>
              <a:t>It is crucial to the free will defense that it’s impossible for God to give us the good of free will without also letting into the universe the evil we cause with that free will. </a:t>
            </a:r>
          </a:p>
          <a:p>
            <a:endParaRPr lang="en-US" dirty="0"/>
          </a:p>
          <a:p>
            <a:r>
              <a:rPr lang="en-US" dirty="0" smtClean="0"/>
              <a:t>Mackie is giving us an argument against this assumption:</a:t>
            </a:r>
            <a:endParaRPr lang="en-US" dirty="0"/>
          </a:p>
        </p:txBody>
      </p:sp>
      <p:sp>
        <p:nvSpPr>
          <p:cNvPr id="3" name="TextBox 2"/>
          <p:cNvSpPr txBox="1"/>
          <p:nvPr/>
        </p:nvSpPr>
        <p:spPr>
          <a:xfrm>
            <a:off x="622300" y="2945368"/>
            <a:ext cx="2870200" cy="1200329"/>
          </a:xfrm>
          <a:prstGeom prst="rect">
            <a:avLst/>
          </a:prstGeom>
          <a:ln>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It is possible for all people to have free will and yet never bring about any evil.</a:t>
            </a:r>
            <a:endParaRPr lang="en-US" dirty="0"/>
          </a:p>
        </p:txBody>
      </p:sp>
    </p:spTree>
    <p:extLst>
      <p:ext uri="{BB962C8B-B14F-4D97-AF65-F5344CB8AC3E}">
        <p14:creationId xmlns:p14="http://schemas.microsoft.com/office/powerpoint/2010/main" val="39799003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1100" y="622300"/>
            <a:ext cx="7302500" cy="1477328"/>
          </a:xfrm>
          <a:prstGeom prst="rect">
            <a:avLst/>
          </a:prstGeom>
          <a:noFill/>
        </p:spPr>
        <p:txBody>
          <a:bodyPr wrap="square" rtlCol="0">
            <a:spAutoFit/>
          </a:bodyPr>
          <a:lstStyle/>
          <a:p>
            <a:r>
              <a:rPr lang="en-US" dirty="0" smtClean="0"/>
              <a:t>It is crucial to the free will defense that it’s impossible for God to give us the good of free will without also letting into the universe the evil we cause with that free will. </a:t>
            </a:r>
          </a:p>
          <a:p>
            <a:endParaRPr lang="en-US" dirty="0"/>
          </a:p>
          <a:p>
            <a:r>
              <a:rPr lang="en-US" dirty="0" smtClean="0"/>
              <a:t>Mackie is giving us an argument against this assumption:</a:t>
            </a:r>
            <a:endParaRPr lang="en-US" dirty="0"/>
          </a:p>
        </p:txBody>
      </p:sp>
      <p:sp>
        <p:nvSpPr>
          <p:cNvPr id="3" name="TextBox 2"/>
          <p:cNvSpPr txBox="1"/>
          <p:nvPr/>
        </p:nvSpPr>
        <p:spPr>
          <a:xfrm>
            <a:off x="622300" y="2945368"/>
            <a:ext cx="2870200" cy="1200329"/>
          </a:xfrm>
          <a:prstGeom prst="rect">
            <a:avLst/>
          </a:prstGeom>
          <a:ln>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It is possible for all people to have free will and yet never bring about any evil.</a:t>
            </a:r>
            <a:endParaRPr lang="en-US" dirty="0"/>
          </a:p>
        </p:txBody>
      </p:sp>
      <p:sp>
        <p:nvSpPr>
          <p:cNvPr id="4" name="TextBox 3"/>
          <p:cNvSpPr txBox="1"/>
          <p:nvPr/>
        </p:nvSpPr>
        <p:spPr>
          <a:xfrm>
            <a:off x="4572000" y="2950865"/>
            <a:ext cx="2870200" cy="646331"/>
          </a:xfrm>
          <a:prstGeom prst="rect">
            <a:avLst/>
          </a:prstGeom>
          <a:ln>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God can bring about any possible situation.</a:t>
            </a:r>
            <a:endParaRPr lang="en-US" dirty="0"/>
          </a:p>
        </p:txBody>
      </p:sp>
      <p:cxnSp>
        <p:nvCxnSpPr>
          <p:cNvPr id="6" name="Straight Arrow Connector 5"/>
          <p:cNvCxnSpPr>
            <a:stCxn id="3" idx="2"/>
          </p:cNvCxnSpPr>
          <p:nvPr/>
        </p:nvCxnSpPr>
        <p:spPr>
          <a:xfrm>
            <a:off x="2057400" y="4145697"/>
            <a:ext cx="1549400" cy="10740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4" idx="2"/>
          </p:cNvCxnSpPr>
          <p:nvPr/>
        </p:nvCxnSpPr>
        <p:spPr>
          <a:xfrm flipH="1">
            <a:off x="3606800" y="3597196"/>
            <a:ext cx="2400300" cy="1622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028700" y="5286296"/>
            <a:ext cx="4978400" cy="923330"/>
          </a:xfrm>
          <a:prstGeom prst="rect">
            <a:avLst/>
          </a:prstGeom>
          <a:ln>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God could have made all people such that they have free will and yet never bring about any evil.</a:t>
            </a:r>
            <a:endParaRPr lang="en-US" dirty="0"/>
          </a:p>
        </p:txBody>
      </p:sp>
    </p:spTree>
    <p:extLst>
      <p:ext uri="{BB962C8B-B14F-4D97-AF65-F5344CB8AC3E}">
        <p14:creationId xmlns:p14="http://schemas.microsoft.com/office/powerpoint/2010/main" val="30548936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Tree>
    <p:extLst>
      <p:ext uri="{BB962C8B-B14F-4D97-AF65-F5344CB8AC3E}">
        <p14:creationId xmlns:p14="http://schemas.microsoft.com/office/powerpoint/2010/main" val="3524382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5501" y="1104900"/>
            <a:ext cx="7740032"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necessary</a:t>
            </a:r>
            <a:r>
              <a:rPr lang="en-US" dirty="0" smtClean="0"/>
              <a:t> just in case it meets the following two criteria:</a:t>
            </a:r>
          </a:p>
          <a:p>
            <a:endParaRPr lang="en-US" dirty="0"/>
          </a:p>
          <a:p>
            <a:r>
              <a:rPr lang="en-US" dirty="0" smtClean="0"/>
              <a:t>	1. </a:t>
            </a:r>
            <a:r>
              <a:rPr lang="en-US" i="1" dirty="0" smtClean="0"/>
              <a:t>E </a:t>
            </a:r>
            <a:r>
              <a:rPr lang="en-US" dirty="0" smtClean="0"/>
              <a:t>leads to some good, </a:t>
            </a:r>
            <a:r>
              <a:rPr lang="en-US" i="1" dirty="0" smtClean="0"/>
              <a:t>G</a:t>
            </a:r>
            <a:r>
              <a:rPr lang="en-US" dirty="0" smtClean="0"/>
              <a:t>, and </a:t>
            </a:r>
            <a:r>
              <a:rPr lang="en-US" i="1" dirty="0" smtClean="0"/>
              <a:t>G </a:t>
            </a:r>
            <a:r>
              <a:rPr lang="en-US" dirty="0" smtClean="0"/>
              <a:t>outweighs </a:t>
            </a:r>
            <a:r>
              <a:rPr lang="en-US" i="1" dirty="0" smtClean="0"/>
              <a:t>E</a:t>
            </a:r>
            <a:r>
              <a:rPr lang="en-US" dirty="0" smtClean="0"/>
              <a:t>.</a:t>
            </a:r>
          </a:p>
          <a:p>
            <a:r>
              <a:rPr lang="en-US" dirty="0" smtClean="0"/>
              <a:t> </a:t>
            </a:r>
          </a:p>
          <a:p>
            <a:r>
              <a:rPr lang="en-US" dirty="0"/>
              <a:t>	</a:t>
            </a:r>
            <a:r>
              <a:rPr lang="en-US" dirty="0" smtClean="0"/>
              <a:t>2. </a:t>
            </a:r>
            <a:r>
              <a:rPr lang="en-US" i="1" dirty="0" smtClean="0"/>
              <a:t>E </a:t>
            </a:r>
            <a:r>
              <a:rPr lang="en-US" dirty="0" smtClean="0"/>
              <a:t>is the only way to bring about </a:t>
            </a:r>
            <a:r>
              <a:rPr lang="en-US" i="1" dirty="0" smtClean="0"/>
              <a:t>G</a:t>
            </a:r>
            <a:r>
              <a:rPr lang="en-US" dirty="0" smtClean="0"/>
              <a:t>. </a:t>
            </a:r>
            <a:endParaRPr lang="en-US" dirty="0"/>
          </a:p>
        </p:txBody>
      </p:sp>
      <p:sp>
        <p:nvSpPr>
          <p:cNvPr id="4" name="TextBox 3"/>
          <p:cNvSpPr txBox="1"/>
          <p:nvPr/>
        </p:nvSpPr>
        <p:spPr>
          <a:xfrm>
            <a:off x="825501" y="475734"/>
            <a:ext cx="801647" cy="369332"/>
          </a:xfrm>
          <a:prstGeom prst="rect">
            <a:avLst/>
          </a:prstGeom>
          <a:noFill/>
        </p:spPr>
        <p:txBody>
          <a:bodyPr wrap="none" rtlCol="0">
            <a:spAutoFit/>
          </a:bodyPr>
          <a:lstStyle/>
          <a:p>
            <a:r>
              <a:rPr lang="en-US" dirty="0" smtClean="0"/>
              <a:t>Recall</a:t>
            </a:r>
            <a:endParaRPr lang="en-US" dirty="0"/>
          </a:p>
        </p:txBody>
      </p:sp>
    </p:spTree>
    <p:extLst>
      <p:ext uri="{BB962C8B-B14F-4D97-AF65-F5344CB8AC3E}">
        <p14:creationId xmlns:p14="http://schemas.microsoft.com/office/powerpoint/2010/main" val="10080735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
        <p:nvSpPr>
          <p:cNvPr id="2" name="TextBox 1"/>
          <p:cNvSpPr txBox="1"/>
          <p:nvPr/>
        </p:nvSpPr>
        <p:spPr>
          <a:xfrm>
            <a:off x="3606800" y="1137334"/>
            <a:ext cx="5054599" cy="646331"/>
          </a:xfrm>
          <a:prstGeom prst="rect">
            <a:avLst/>
          </a:prstGeom>
          <a:noFill/>
        </p:spPr>
        <p:txBody>
          <a:bodyPr wrap="square" rtlCol="0">
            <a:spAutoFit/>
          </a:bodyPr>
          <a:lstStyle/>
          <a:p>
            <a:r>
              <a:rPr lang="en-US" dirty="0" smtClean="0">
                <a:solidFill>
                  <a:schemeClr val="accent5">
                    <a:lumMod val="50000"/>
                  </a:schemeClr>
                </a:solidFill>
              </a:rPr>
              <a:t>Maybe by rejecting P2 and giving yet another account of omnipotence?</a:t>
            </a:r>
            <a:endParaRPr lang="en-US" dirty="0">
              <a:solidFill>
                <a:schemeClr val="accent5">
                  <a:lumMod val="50000"/>
                </a:schemeClr>
              </a:solidFill>
            </a:endParaRPr>
          </a:p>
        </p:txBody>
      </p:sp>
    </p:spTree>
    <p:extLst>
      <p:ext uri="{BB962C8B-B14F-4D97-AF65-F5344CB8AC3E}">
        <p14:creationId xmlns:p14="http://schemas.microsoft.com/office/powerpoint/2010/main" val="1117964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
        <p:nvSpPr>
          <p:cNvPr id="2" name="TextBox 1"/>
          <p:cNvSpPr txBox="1"/>
          <p:nvPr/>
        </p:nvSpPr>
        <p:spPr>
          <a:xfrm>
            <a:off x="3606800" y="1137334"/>
            <a:ext cx="5054599" cy="2862323"/>
          </a:xfrm>
          <a:prstGeom prst="rect">
            <a:avLst/>
          </a:prstGeom>
          <a:noFill/>
        </p:spPr>
        <p:txBody>
          <a:bodyPr wrap="square" rtlCol="0">
            <a:spAutoFit/>
          </a:bodyPr>
          <a:lstStyle/>
          <a:p>
            <a:r>
              <a:rPr lang="en-US" dirty="0" smtClean="0">
                <a:solidFill>
                  <a:schemeClr val="accent5">
                    <a:lumMod val="50000"/>
                  </a:schemeClr>
                </a:solidFill>
              </a:rPr>
              <a:t>Maybe by rejecting P2 and giving yet another account of omnipotence?</a:t>
            </a:r>
          </a:p>
          <a:p>
            <a:endParaRPr lang="en-US" dirty="0">
              <a:solidFill>
                <a:schemeClr val="accent5">
                  <a:lumMod val="50000"/>
                </a:schemeClr>
              </a:solidFill>
            </a:endParaRPr>
          </a:p>
          <a:p>
            <a:r>
              <a:rPr lang="en-US" dirty="0" smtClean="0">
                <a:solidFill>
                  <a:schemeClr val="accent5">
                    <a:lumMod val="50000"/>
                  </a:schemeClr>
                </a:solidFill>
              </a:rPr>
              <a:t>How about: </a:t>
            </a:r>
            <a:endParaRPr lang="en-US" b="1" dirty="0" smtClean="0">
              <a:solidFill>
                <a:schemeClr val="accent5">
                  <a:lumMod val="50000"/>
                </a:schemeClr>
              </a:solidFill>
            </a:endParaRPr>
          </a:p>
          <a:p>
            <a:endParaRPr lang="en-US" b="1" dirty="0">
              <a:solidFill>
                <a:schemeClr val="accent5">
                  <a:lumMod val="50000"/>
                </a:schemeClr>
              </a:solidFill>
            </a:endParaRPr>
          </a:p>
          <a:p>
            <a:r>
              <a:rPr lang="en-US" b="1" dirty="0" smtClean="0">
                <a:solidFill>
                  <a:schemeClr val="accent5">
                    <a:lumMod val="50000"/>
                  </a:schemeClr>
                </a:solidFill>
              </a:rPr>
              <a:t>A being is omnipotent just in case it can do anything that it is possible for that being to do. </a:t>
            </a:r>
            <a:endParaRPr lang="en-US" dirty="0" smtClean="0">
              <a:solidFill>
                <a:schemeClr val="accent5">
                  <a:lumMod val="50000"/>
                </a:schemeClr>
              </a:solidFill>
            </a:endParaRPr>
          </a:p>
          <a:p>
            <a:endParaRPr lang="en-US" dirty="0">
              <a:solidFill>
                <a:schemeClr val="accent5">
                  <a:lumMod val="50000"/>
                </a:schemeClr>
              </a:solidFill>
            </a:endParaRPr>
          </a:p>
          <a:p>
            <a:endParaRPr lang="en-US" b="1" dirty="0">
              <a:solidFill>
                <a:schemeClr val="accent5">
                  <a:lumMod val="50000"/>
                </a:schemeClr>
              </a:solidFill>
            </a:endParaRPr>
          </a:p>
        </p:txBody>
      </p:sp>
    </p:spTree>
    <p:extLst>
      <p:ext uri="{BB962C8B-B14F-4D97-AF65-F5344CB8AC3E}">
        <p14:creationId xmlns:p14="http://schemas.microsoft.com/office/powerpoint/2010/main" val="2717390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
        <p:nvSpPr>
          <p:cNvPr id="2" name="TextBox 1"/>
          <p:cNvSpPr txBox="1"/>
          <p:nvPr/>
        </p:nvSpPr>
        <p:spPr>
          <a:xfrm>
            <a:off x="3606800" y="1137334"/>
            <a:ext cx="5054599" cy="3693319"/>
          </a:xfrm>
          <a:prstGeom prst="rect">
            <a:avLst/>
          </a:prstGeom>
          <a:noFill/>
        </p:spPr>
        <p:txBody>
          <a:bodyPr wrap="square" rtlCol="0">
            <a:spAutoFit/>
          </a:bodyPr>
          <a:lstStyle/>
          <a:p>
            <a:r>
              <a:rPr lang="en-US" dirty="0" smtClean="0">
                <a:solidFill>
                  <a:schemeClr val="accent5">
                    <a:lumMod val="50000"/>
                  </a:schemeClr>
                </a:solidFill>
              </a:rPr>
              <a:t>Maybe by rejecting P2 and giving yet another account of omnipotence?</a:t>
            </a:r>
          </a:p>
          <a:p>
            <a:endParaRPr lang="en-US" dirty="0">
              <a:solidFill>
                <a:schemeClr val="accent5">
                  <a:lumMod val="50000"/>
                </a:schemeClr>
              </a:solidFill>
            </a:endParaRPr>
          </a:p>
          <a:p>
            <a:r>
              <a:rPr lang="en-US" dirty="0" smtClean="0">
                <a:solidFill>
                  <a:schemeClr val="accent5">
                    <a:lumMod val="50000"/>
                  </a:schemeClr>
                </a:solidFill>
              </a:rPr>
              <a:t>How about: </a:t>
            </a:r>
            <a:endParaRPr lang="en-US" b="1" dirty="0" smtClean="0">
              <a:solidFill>
                <a:schemeClr val="accent5">
                  <a:lumMod val="50000"/>
                </a:schemeClr>
              </a:solidFill>
            </a:endParaRPr>
          </a:p>
          <a:p>
            <a:endParaRPr lang="en-US" b="1" dirty="0">
              <a:solidFill>
                <a:schemeClr val="accent5">
                  <a:lumMod val="50000"/>
                </a:schemeClr>
              </a:solidFill>
            </a:endParaRPr>
          </a:p>
          <a:p>
            <a:r>
              <a:rPr lang="en-US" b="1" dirty="0" smtClean="0">
                <a:solidFill>
                  <a:schemeClr val="accent5">
                    <a:lumMod val="50000"/>
                  </a:schemeClr>
                </a:solidFill>
              </a:rPr>
              <a:t>A being is omnipotent just in case it can do anything that it is possible for that being to do. </a:t>
            </a:r>
          </a:p>
          <a:p>
            <a:endParaRPr lang="en-US" b="1" dirty="0">
              <a:solidFill>
                <a:schemeClr val="accent5">
                  <a:lumMod val="50000"/>
                </a:schemeClr>
              </a:solidFill>
            </a:endParaRPr>
          </a:p>
          <a:p>
            <a:r>
              <a:rPr lang="en-US" b="1" dirty="0" smtClean="0">
                <a:solidFill>
                  <a:srgbClr val="FF0000"/>
                </a:solidFill>
              </a:rPr>
              <a:t>This won’t work—it’s too weak. Even you satisfy this criterion, trivially.</a:t>
            </a:r>
            <a:endParaRPr lang="en-US" dirty="0" smtClean="0">
              <a:solidFill>
                <a:srgbClr val="FF0000"/>
              </a:solidFill>
            </a:endParaRPr>
          </a:p>
          <a:p>
            <a:endParaRPr lang="en-US" dirty="0">
              <a:solidFill>
                <a:schemeClr val="accent5">
                  <a:lumMod val="50000"/>
                </a:schemeClr>
              </a:solidFill>
            </a:endParaRPr>
          </a:p>
          <a:p>
            <a:endParaRPr lang="en-US" b="1" dirty="0">
              <a:solidFill>
                <a:schemeClr val="accent5">
                  <a:lumMod val="50000"/>
                </a:schemeClr>
              </a:solidFill>
            </a:endParaRPr>
          </a:p>
        </p:txBody>
      </p:sp>
      <p:sp>
        <p:nvSpPr>
          <p:cNvPr id="3" name="TextBox 2"/>
          <p:cNvSpPr txBox="1"/>
          <p:nvPr/>
        </p:nvSpPr>
        <p:spPr>
          <a:xfrm>
            <a:off x="10274300" y="3009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12550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
        <p:nvSpPr>
          <p:cNvPr id="2" name="TextBox 1"/>
          <p:cNvSpPr txBox="1"/>
          <p:nvPr/>
        </p:nvSpPr>
        <p:spPr>
          <a:xfrm>
            <a:off x="3606800" y="1137334"/>
            <a:ext cx="5054599" cy="2585323"/>
          </a:xfrm>
          <a:prstGeom prst="rect">
            <a:avLst/>
          </a:prstGeom>
          <a:noFill/>
        </p:spPr>
        <p:txBody>
          <a:bodyPr wrap="square" rtlCol="0">
            <a:spAutoFit/>
          </a:bodyPr>
          <a:lstStyle/>
          <a:p>
            <a:r>
              <a:rPr lang="en-US" dirty="0" smtClean="0">
                <a:solidFill>
                  <a:schemeClr val="accent5">
                    <a:lumMod val="50000"/>
                  </a:schemeClr>
                </a:solidFill>
              </a:rPr>
              <a:t>Maybe by rejecting P2 and giving yet another account of omnipotence?</a:t>
            </a:r>
          </a:p>
          <a:p>
            <a:endParaRPr lang="en-US" dirty="0">
              <a:solidFill>
                <a:schemeClr val="accent5">
                  <a:lumMod val="50000"/>
                </a:schemeClr>
              </a:solidFill>
            </a:endParaRPr>
          </a:p>
          <a:p>
            <a:r>
              <a:rPr lang="en-US" dirty="0" smtClean="0">
                <a:solidFill>
                  <a:schemeClr val="accent5">
                    <a:lumMod val="50000"/>
                  </a:schemeClr>
                </a:solidFill>
              </a:rPr>
              <a:t>How about: </a:t>
            </a:r>
            <a:endParaRPr lang="en-US" b="1" dirty="0" smtClean="0">
              <a:solidFill>
                <a:schemeClr val="accent5">
                  <a:lumMod val="50000"/>
                </a:schemeClr>
              </a:solidFill>
            </a:endParaRPr>
          </a:p>
          <a:p>
            <a:endParaRPr lang="en-US" b="1" dirty="0">
              <a:solidFill>
                <a:schemeClr val="accent5">
                  <a:lumMod val="50000"/>
                </a:schemeClr>
              </a:solidFill>
            </a:endParaRPr>
          </a:p>
          <a:p>
            <a:r>
              <a:rPr lang="en-US" b="1" dirty="0" smtClean="0">
                <a:solidFill>
                  <a:schemeClr val="accent5">
                    <a:lumMod val="50000"/>
                  </a:schemeClr>
                </a:solidFill>
              </a:rPr>
              <a:t>A being is omnipotent just in case it can do anything that it is possible for </a:t>
            </a:r>
            <a:r>
              <a:rPr lang="en-US" b="1" i="1" dirty="0" smtClean="0">
                <a:solidFill>
                  <a:schemeClr val="accent5">
                    <a:lumMod val="50000"/>
                  </a:schemeClr>
                </a:solidFill>
              </a:rPr>
              <a:t>any </a:t>
            </a:r>
            <a:r>
              <a:rPr lang="en-US" b="1" dirty="0" smtClean="0">
                <a:solidFill>
                  <a:schemeClr val="accent5">
                    <a:lumMod val="50000"/>
                  </a:schemeClr>
                </a:solidFill>
              </a:rPr>
              <a:t>being to do.</a:t>
            </a:r>
            <a:endParaRPr lang="en-US" dirty="0" smtClean="0">
              <a:solidFill>
                <a:srgbClr val="FF0000"/>
              </a:solidFill>
            </a:endParaRPr>
          </a:p>
          <a:p>
            <a:endParaRPr lang="en-US" dirty="0">
              <a:solidFill>
                <a:schemeClr val="accent5">
                  <a:lumMod val="50000"/>
                </a:schemeClr>
              </a:solidFill>
            </a:endParaRPr>
          </a:p>
          <a:p>
            <a:endParaRPr lang="en-US" b="1" dirty="0">
              <a:solidFill>
                <a:schemeClr val="accent5">
                  <a:lumMod val="50000"/>
                </a:schemeClr>
              </a:solidFill>
            </a:endParaRPr>
          </a:p>
        </p:txBody>
      </p:sp>
      <p:sp>
        <p:nvSpPr>
          <p:cNvPr id="3" name="TextBox 2"/>
          <p:cNvSpPr txBox="1"/>
          <p:nvPr/>
        </p:nvSpPr>
        <p:spPr>
          <a:xfrm>
            <a:off x="10274300" y="3009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598431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
        <p:nvSpPr>
          <p:cNvPr id="2" name="TextBox 1"/>
          <p:cNvSpPr txBox="1"/>
          <p:nvPr/>
        </p:nvSpPr>
        <p:spPr>
          <a:xfrm>
            <a:off x="3606800" y="1137334"/>
            <a:ext cx="5054599" cy="4801315"/>
          </a:xfrm>
          <a:prstGeom prst="rect">
            <a:avLst/>
          </a:prstGeom>
          <a:noFill/>
        </p:spPr>
        <p:txBody>
          <a:bodyPr wrap="square" rtlCol="0">
            <a:spAutoFit/>
          </a:bodyPr>
          <a:lstStyle/>
          <a:p>
            <a:r>
              <a:rPr lang="en-US" dirty="0" smtClean="0">
                <a:solidFill>
                  <a:schemeClr val="accent5">
                    <a:lumMod val="50000"/>
                  </a:schemeClr>
                </a:solidFill>
              </a:rPr>
              <a:t>Maybe by rejecting P2 and giving yet another account of omnipotence?</a:t>
            </a:r>
          </a:p>
          <a:p>
            <a:endParaRPr lang="en-US" dirty="0">
              <a:solidFill>
                <a:schemeClr val="accent5">
                  <a:lumMod val="50000"/>
                </a:schemeClr>
              </a:solidFill>
            </a:endParaRPr>
          </a:p>
          <a:p>
            <a:r>
              <a:rPr lang="en-US" dirty="0" smtClean="0">
                <a:solidFill>
                  <a:schemeClr val="accent5">
                    <a:lumMod val="50000"/>
                  </a:schemeClr>
                </a:solidFill>
              </a:rPr>
              <a:t>How about: </a:t>
            </a:r>
            <a:endParaRPr lang="en-US" b="1" dirty="0" smtClean="0">
              <a:solidFill>
                <a:schemeClr val="accent5">
                  <a:lumMod val="50000"/>
                </a:schemeClr>
              </a:solidFill>
            </a:endParaRPr>
          </a:p>
          <a:p>
            <a:endParaRPr lang="en-US" b="1" dirty="0">
              <a:solidFill>
                <a:schemeClr val="accent5">
                  <a:lumMod val="50000"/>
                </a:schemeClr>
              </a:solidFill>
            </a:endParaRPr>
          </a:p>
          <a:p>
            <a:r>
              <a:rPr lang="en-US" b="1" dirty="0" smtClean="0">
                <a:solidFill>
                  <a:schemeClr val="accent5">
                    <a:lumMod val="50000"/>
                  </a:schemeClr>
                </a:solidFill>
              </a:rPr>
              <a:t>A being is omnipotent just in case it can do anything that it is possible for </a:t>
            </a:r>
            <a:r>
              <a:rPr lang="en-US" b="1" i="1" dirty="0" smtClean="0">
                <a:solidFill>
                  <a:schemeClr val="accent5">
                    <a:lumMod val="50000"/>
                  </a:schemeClr>
                </a:solidFill>
              </a:rPr>
              <a:t>any </a:t>
            </a:r>
            <a:r>
              <a:rPr lang="en-US" b="1" dirty="0" smtClean="0">
                <a:solidFill>
                  <a:schemeClr val="accent5">
                    <a:lumMod val="50000"/>
                  </a:schemeClr>
                </a:solidFill>
              </a:rPr>
              <a:t>being to do.</a:t>
            </a:r>
          </a:p>
          <a:p>
            <a:endParaRPr lang="en-US" b="1" dirty="0">
              <a:solidFill>
                <a:schemeClr val="accent5">
                  <a:lumMod val="50000"/>
                </a:schemeClr>
              </a:solidFill>
            </a:endParaRPr>
          </a:p>
          <a:p>
            <a:r>
              <a:rPr lang="en-US" b="1" dirty="0" smtClean="0">
                <a:solidFill>
                  <a:srgbClr val="FF0000"/>
                </a:solidFill>
              </a:rPr>
              <a:t>This won’t work—now it’s too strong. Consider the action: To cause Alex Rausch to freely eat a hamburger for lunch. </a:t>
            </a:r>
          </a:p>
          <a:p>
            <a:endParaRPr lang="en-US" b="1" dirty="0">
              <a:solidFill>
                <a:srgbClr val="FF0000"/>
              </a:solidFill>
            </a:endParaRPr>
          </a:p>
          <a:p>
            <a:r>
              <a:rPr lang="en-US" b="1" dirty="0" smtClean="0">
                <a:solidFill>
                  <a:srgbClr val="FF0000"/>
                </a:solidFill>
              </a:rPr>
              <a:t>It’s possible for me to do that—but not God. </a:t>
            </a:r>
          </a:p>
          <a:p>
            <a:endParaRPr lang="en-US" b="1" dirty="0">
              <a:solidFill>
                <a:srgbClr val="FF0000"/>
              </a:solidFill>
            </a:endParaRPr>
          </a:p>
          <a:p>
            <a:r>
              <a:rPr lang="en-US" b="1" dirty="0" smtClean="0">
                <a:solidFill>
                  <a:srgbClr val="FF0000"/>
                </a:solidFill>
              </a:rPr>
              <a:t>So on this definition, God isn’t omnipotent.</a:t>
            </a:r>
            <a:endParaRPr lang="en-US" dirty="0" smtClean="0">
              <a:solidFill>
                <a:srgbClr val="FF0000"/>
              </a:solidFill>
            </a:endParaRPr>
          </a:p>
          <a:p>
            <a:endParaRPr lang="en-US" dirty="0">
              <a:solidFill>
                <a:schemeClr val="accent5">
                  <a:lumMod val="50000"/>
                </a:schemeClr>
              </a:solidFill>
            </a:endParaRPr>
          </a:p>
          <a:p>
            <a:endParaRPr lang="en-US" b="1" dirty="0">
              <a:solidFill>
                <a:schemeClr val="accent5">
                  <a:lumMod val="50000"/>
                </a:schemeClr>
              </a:solidFill>
            </a:endParaRPr>
          </a:p>
        </p:txBody>
      </p:sp>
      <p:sp>
        <p:nvSpPr>
          <p:cNvPr id="3" name="TextBox 2"/>
          <p:cNvSpPr txBox="1"/>
          <p:nvPr/>
        </p:nvSpPr>
        <p:spPr>
          <a:xfrm>
            <a:off x="10274300" y="3009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011685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646331"/>
          </a:xfrm>
          <a:prstGeom prst="rect">
            <a:avLst/>
          </a:prstGeom>
          <a:noFill/>
        </p:spPr>
        <p:txBody>
          <a:bodyPr wrap="square" rtlCol="0">
            <a:spAutoFit/>
          </a:bodyPr>
          <a:lstStyle/>
          <a:p>
            <a:r>
              <a:rPr lang="en-US" dirty="0" smtClean="0">
                <a:solidFill>
                  <a:srgbClr val="FF0000"/>
                </a:solidFill>
              </a:rPr>
              <a:t>How should an advocate of the free will defense  respond to this argument?</a:t>
            </a:r>
            <a:endParaRPr lang="en-US" dirty="0">
              <a:solidFill>
                <a:srgbClr val="FF0000"/>
              </a:solidFill>
            </a:endParaRPr>
          </a:p>
        </p:txBody>
      </p:sp>
      <p:sp>
        <p:nvSpPr>
          <p:cNvPr id="2" name="TextBox 1"/>
          <p:cNvSpPr txBox="1"/>
          <p:nvPr/>
        </p:nvSpPr>
        <p:spPr>
          <a:xfrm>
            <a:off x="3606800" y="1137334"/>
            <a:ext cx="5054599" cy="3416320"/>
          </a:xfrm>
          <a:prstGeom prst="rect">
            <a:avLst/>
          </a:prstGeom>
          <a:noFill/>
        </p:spPr>
        <p:txBody>
          <a:bodyPr wrap="square" rtlCol="0">
            <a:spAutoFit/>
          </a:bodyPr>
          <a:lstStyle/>
          <a:p>
            <a:r>
              <a:rPr lang="en-US" dirty="0" smtClean="0">
                <a:solidFill>
                  <a:schemeClr val="accent5">
                    <a:lumMod val="50000"/>
                  </a:schemeClr>
                </a:solidFill>
              </a:rPr>
              <a:t>Maybe by rejecting P2 and giving yet another account of omnipotence?</a:t>
            </a:r>
          </a:p>
          <a:p>
            <a:endParaRPr lang="en-US" dirty="0">
              <a:solidFill>
                <a:schemeClr val="accent5">
                  <a:lumMod val="50000"/>
                </a:schemeClr>
              </a:solidFill>
            </a:endParaRPr>
          </a:p>
          <a:p>
            <a:r>
              <a:rPr lang="en-US" dirty="0" smtClean="0">
                <a:solidFill>
                  <a:schemeClr val="accent5">
                    <a:lumMod val="50000"/>
                  </a:schemeClr>
                </a:solidFill>
              </a:rPr>
              <a:t>How about: </a:t>
            </a:r>
            <a:endParaRPr lang="en-US" b="1" dirty="0" smtClean="0">
              <a:solidFill>
                <a:schemeClr val="accent5">
                  <a:lumMod val="50000"/>
                </a:schemeClr>
              </a:solidFill>
            </a:endParaRPr>
          </a:p>
          <a:p>
            <a:endParaRPr lang="en-US" b="1" dirty="0">
              <a:solidFill>
                <a:schemeClr val="accent5">
                  <a:lumMod val="50000"/>
                </a:schemeClr>
              </a:solidFill>
            </a:endParaRPr>
          </a:p>
          <a:p>
            <a:r>
              <a:rPr lang="en-US" b="1" dirty="0" smtClean="0">
                <a:solidFill>
                  <a:schemeClr val="accent5">
                    <a:lumMod val="50000"/>
                  </a:schemeClr>
                </a:solidFill>
              </a:rPr>
              <a:t>A being is omnipotent if and only if that being is maximally powerful, i.e. is such that it is not possible for any being to be more powerful than it.</a:t>
            </a:r>
          </a:p>
          <a:p>
            <a:endParaRPr lang="en-US" b="1" dirty="0">
              <a:solidFill>
                <a:schemeClr val="accent5">
                  <a:lumMod val="50000"/>
                </a:schemeClr>
              </a:solidFill>
            </a:endParaRPr>
          </a:p>
          <a:p>
            <a:r>
              <a:rPr lang="en-US" dirty="0" smtClean="0">
                <a:solidFill>
                  <a:schemeClr val="accent5">
                    <a:lumMod val="50000"/>
                  </a:schemeClr>
                </a:solidFill>
              </a:rPr>
              <a:t>Does this help???</a:t>
            </a:r>
            <a:endParaRPr lang="en-US" dirty="0">
              <a:solidFill>
                <a:schemeClr val="accent5">
                  <a:lumMod val="50000"/>
                </a:schemeClr>
              </a:solidFill>
            </a:endParaRPr>
          </a:p>
          <a:p>
            <a:endParaRPr lang="en-US" b="1" dirty="0">
              <a:solidFill>
                <a:schemeClr val="accent5">
                  <a:lumMod val="50000"/>
                </a:schemeClr>
              </a:solidFill>
            </a:endParaRPr>
          </a:p>
        </p:txBody>
      </p:sp>
      <p:sp>
        <p:nvSpPr>
          <p:cNvPr id="3" name="TextBox 2"/>
          <p:cNvSpPr txBox="1"/>
          <p:nvPr/>
        </p:nvSpPr>
        <p:spPr>
          <a:xfrm>
            <a:off x="10274300" y="3009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9429857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2862323"/>
          </a:xfrm>
          <a:prstGeom prst="rect">
            <a:avLst/>
          </a:prstGeom>
          <a:noFill/>
        </p:spPr>
        <p:txBody>
          <a:bodyPr wrap="square" rtlCol="0">
            <a:spAutoFit/>
          </a:bodyPr>
          <a:lstStyle/>
          <a:p>
            <a:r>
              <a:rPr lang="en-US" dirty="0" smtClean="0">
                <a:solidFill>
                  <a:srgbClr val="FF0000"/>
                </a:solidFill>
              </a:rPr>
              <a:t>For now, suppose that we can block this argument by constructing some account of omnipotence to do the job.</a:t>
            </a:r>
          </a:p>
          <a:p>
            <a:endParaRPr lang="en-US" dirty="0">
              <a:solidFill>
                <a:srgbClr val="FF0000"/>
              </a:solidFill>
            </a:endParaRPr>
          </a:p>
          <a:p>
            <a:r>
              <a:rPr lang="en-US" dirty="0" smtClean="0">
                <a:solidFill>
                  <a:srgbClr val="FF0000"/>
                </a:solidFill>
              </a:rPr>
              <a:t>The suggestion here, remember, was that God could have made a world in which we </a:t>
            </a:r>
            <a:r>
              <a:rPr lang="en-US" b="1" dirty="0" smtClean="0">
                <a:solidFill>
                  <a:srgbClr val="FF0000"/>
                </a:solidFill>
              </a:rPr>
              <a:t>had </a:t>
            </a:r>
            <a:r>
              <a:rPr lang="en-US" dirty="0" smtClean="0">
                <a:solidFill>
                  <a:srgbClr val="FF0000"/>
                </a:solidFill>
              </a:rPr>
              <a:t>the choice between good and evil, but as a matter of fact, just never chose evil. </a:t>
            </a:r>
          </a:p>
          <a:p>
            <a:endParaRPr lang="en-US" dirty="0">
              <a:solidFill>
                <a:srgbClr val="FF0000"/>
              </a:solidFill>
            </a:endParaRPr>
          </a:p>
          <a:p>
            <a:endParaRPr lang="en-US" dirty="0">
              <a:solidFill>
                <a:srgbClr val="FF0000"/>
              </a:solidFill>
            </a:endParaRPr>
          </a:p>
        </p:txBody>
      </p:sp>
      <p:sp>
        <p:nvSpPr>
          <p:cNvPr id="3" name="TextBox 2"/>
          <p:cNvSpPr txBox="1"/>
          <p:nvPr/>
        </p:nvSpPr>
        <p:spPr>
          <a:xfrm>
            <a:off x="10274300" y="3009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465924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00" y="260171"/>
            <a:ext cx="2870200" cy="1200329"/>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P1. It is possible for all people to have free will and yet never bring about any evil.</a:t>
            </a:r>
            <a:endParaRPr lang="en-US" dirty="0"/>
          </a:p>
        </p:txBody>
      </p:sp>
      <p:sp>
        <p:nvSpPr>
          <p:cNvPr id="5" name="TextBox 4"/>
          <p:cNvSpPr txBox="1"/>
          <p:nvPr/>
        </p:nvSpPr>
        <p:spPr>
          <a:xfrm>
            <a:off x="241300" y="1586468"/>
            <a:ext cx="2870200" cy="646331"/>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P2. God can bring about any possible situation.</a:t>
            </a:r>
            <a:endParaRPr lang="en-US" dirty="0"/>
          </a:p>
        </p:txBody>
      </p:sp>
      <p:sp>
        <p:nvSpPr>
          <p:cNvPr id="6" name="TextBox 5"/>
          <p:cNvSpPr txBox="1"/>
          <p:nvPr/>
        </p:nvSpPr>
        <p:spPr>
          <a:xfrm>
            <a:off x="241300" y="2418834"/>
            <a:ext cx="2870200" cy="1477328"/>
          </a:xfrm>
          <a:prstGeom prst="rect">
            <a:avLst/>
          </a:prstGeom>
          <a:ln>
            <a:noFill/>
            <a:prstDash val="dot"/>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t>C. God could have made all people such that they have free will and yet never bring about any evil. (P1, P2)</a:t>
            </a:r>
            <a:endParaRPr lang="en-US" dirty="0"/>
          </a:p>
        </p:txBody>
      </p:sp>
      <p:cxnSp>
        <p:nvCxnSpPr>
          <p:cNvPr id="8" name="Straight Connector 7"/>
          <p:cNvCxnSpPr/>
          <p:nvPr/>
        </p:nvCxnSpPr>
        <p:spPr>
          <a:xfrm>
            <a:off x="139700" y="2418834"/>
            <a:ext cx="29718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352800" y="253642"/>
            <a:ext cx="5156199" cy="5078314"/>
          </a:xfrm>
          <a:prstGeom prst="rect">
            <a:avLst/>
          </a:prstGeom>
          <a:noFill/>
        </p:spPr>
        <p:txBody>
          <a:bodyPr wrap="square" rtlCol="0">
            <a:spAutoFit/>
          </a:bodyPr>
          <a:lstStyle/>
          <a:p>
            <a:r>
              <a:rPr lang="en-US" dirty="0" smtClean="0">
                <a:solidFill>
                  <a:srgbClr val="FF0000"/>
                </a:solidFill>
              </a:rPr>
              <a:t>For now, suppose that we can block this argument by constructing some account of omnipotence to do the job.</a:t>
            </a:r>
          </a:p>
          <a:p>
            <a:endParaRPr lang="en-US" dirty="0">
              <a:solidFill>
                <a:srgbClr val="FF0000"/>
              </a:solidFill>
            </a:endParaRPr>
          </a:p>
          <a:p>
            <a:r>
              <a:rPr lang="en-US" dirty="0" smtClean="0">
                <a:solidFill>
                  <a:srgbClr val="FF0000"/>
                </a:solidFill>
              </a:rPr>
              <a:t>The suggestion here, remember, was that God could have made a world in which we </a:t>
            </a:r>
            <a:r>
              <a:rPr lang="en-US" b="1" dirty="0" smtClean="0">
                <a:solidFill>
                  <a:srgbClr val="FF0000"/>
                </a:solidFill>
              </a:rPr>
              <a:t>had </a:t>
            </a:r>
            <a:r>
              <a:rPr lang="en-US" dirty="0" smtClean="0">
                <a:solidFill>
                  <a:srgbClr val="FF0000"/>
                </a:solidFill>
              </a:rPr>
              <a:t>the choice between good and evil, but as a matter of fact, just never chose evil. </a:t>
            </a:r>
          </a:p>
          <a:p>
            <a:endParaRPr lang="en-US" dirty="0">
              <a:solidFill>
                <a:srgbClr val="FF0000"/>
              </a:solidFill>
            </a:endParaRPr>
          </a:p>
          <a:p>
            <a:r>
              <a:rPr lang="en-US" dirty="0" smtClean="0">
                <a:solidFill>
                  <a:srgbClr val="FF0000"/>
                </a:solidFill>
              </a:rPr>
              <a:t>But how about a different suggestion that leads straight to C without any help from God’s omnipotence: </a:t>
            </a:r>
          </a:p>
          <a:p>
            <a:endParaRPr lang="en-US" dirty="0">
              <a:solidFill>
                <a:srgbClr val="FF0000"/>
              </a:solidFill>
            </a:endParaRPr>
          </a:p>
          <a:p>
            <a:r>
              <a:rPr lang="en-US" b="1" dirty="0" smtClean="0">
                <a:solidFill>
                  <a:srgbClr val="FF0000"/>
                </a:solidFill>
              </a:rPr>
              <a:t>God could have made a world in which we only ever had choices between exclusively good things</a:t>
            </a:r>
            <a:r>
              <a:rPr lang="en-US" dirty="0" smtClean="0">
                <a:solidFill>
                  <a:srgbClr val="FF0000"/>
                </a:solidFill>
              </a:rPr>
              <a:t>. </a:t>
            </a:r>
            <a:endParaRPr lang="en-US" b="1" dirty="0" smtClean="0">
              <a:solidFill>
                <a:srgbClr val="FF0000"/>
              </a:solidFill>
            </a:endParaRPr>
          </a:p>
          <a:p>
            <a:endParaRPr lang="en-US" dirty="0">
              <a:solidFill>
                <a:srgbClr val="FF0000"/>
              </a:solidFill>
            </a:endParaRPr>
          </a:p>
          <a:p>
            <a:endParaRPr lang="en-US" dirty="0">
              <a:solidFill>
                <a:srgbClr val="FF0000"/>
              </a:solidFill>
            </a:endParaRPr>
          </a:p>
        </p:txBody>
      </p:sp>
      <p:sp>
        <p:nvSpPr>
          <p:cNvPr id="3" name="TextBox 2"/>
          <p:cNvSpPr txBox="1"/>
          <p:nvPr/>
        </p:nvSpPr>
        <p:spPr>
          <a:xfrm>
            <a:off x="10274300" y="3009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599590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279400"/>
            <a:ext cx="4944119" cy="369332"/>
          </a:xfrm>
          <a:prstGeom prst="rect">
            <a:avLst/>
          </a:prstGeom>
          <a:noFill/>
        </p:spPr>
        <p:txBody>
          <a:bodyPr wrap="none" rtlCol="0">
            <a:spAutoFit/>
          </a:bodyPr>
          <a:lstStyle/>
          <a:p>
            <a:r>
              <a:rPr lang="en-US" dirty="0" smtClean="0"/>
              <a:t>Richard Swinburne has this to say in response:</a:t>
            </a:r>
            <a:endParaRPr lang="en-US" dirty="0"/>
          </a:p>
        </p:txBody>
      </p:sp>
      <p:pic>
        <p:nvPicPr>
          <p:cNvPr id="5" name="Picture 4" descr="SwiRi_Web_Stil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2527300"/>
            <a:ext cx="1905000" cy="1905000"/>
          </a:xfrm>
          <a:prstGeom prst="rect">
            <a:avLst/>
          </a:prstGeom>
        </p:spPr>
      </p:pic>
      <p:sp>
        <p:nvSpPr>
          <p:cNvPr id="6" name="TextBox 5"/>
          <p:cNvSpPr txBox="1"/>
          <p:nvPr/>
        </p:nvSpPr>
        <p:spPr>
          <a:xfrm>
            <a:off x="2400300" y="1308100"/>
            <a:ext cx="6616700" cy="4524316"/>
          </a:xfrm>
          <a:prstGeom prst="rect">
            <a:avLst/>
          </a:prstGeom>
          <a:noFill/>
        </p:spPr>
        <p:txBody>
          <a:bodyPr wrap="square" rtlCol="0">
            <a:spAutoFit/>
          </a:bodyPr>
          <a:lstStyle/>
          <a:p>
            <a:r>
              <a:rPr lang="en-US" dirty="0" smtClean="0"/>
              <a:t>“It is good that the free choices of humans should include </a:t>
            </a:r>
            <a:r>
              <a:rPr lang="en-US" i="1" dirty="0" smtClean="0"/>
              <a:t>genuine</a:t>
            </a:r>
            <a:r>
              <a:rPr lang="en-US" dirty="0" smtClean="0"/>
              <a:t> responsibility for other humans, and that involves the opportunity to benefit </a:t>
            </a:r>
            <a:r>
              <a:rPr lang="en-US" i="1" dirty="0" smtClean="0"/>
              <a:t>or </a:t>
            </a:r>
            <a:r>
              <a:rPr lang="en-US" dirty="0" smtClean="0"/>
              <a:t>harm them. God has the power to benefit or to harm humans. If other agents are to be given a share in his creative work, it is good that they have that power too (although perhaps to a lesser degree). A world in which agents can benefit each other but not do each other harm is one where they have only very limited responsibility for each other. If my responsibility for you is limited to whether or not to give you a camcorder, but I cannot cause you pain, stunt your growth, or limit your education, then I do not have a great deal of responsibility for you. A God who gave agents only such limited responsibilities for their fellows would not have given much. God would have reserved for himself the all-important choice of the kind of world it was to be, while simply allowing humans the minor choice of filling in the details.” </a:t>
            </a:r>
            <a:endParaRPr lang="en-US" dirty="0"/>
          </a:p>
        </p:txBody>
      </p:sp>
    </p:spTree>
    <p:extLst>
      <p:ext uri="{BB962C8B-B14F-4D97-AF65-F5344CB8AC3E}">
        <p14:creationId xmlns:p14="http://schemas.microsoft.com/office/powerpoint/2010/main" val="4232178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6200" y="431800"/>
            <a:ext cx="6464300" cy="923330"/>
          </a:xfrm>
          <a:prstGeom prst="rect">
            <a:avLst/>
          </a:prstGeom>
          <a:noFill/>
        </p:spPr>
        <p:txBody>
          <a:bodyPr wrap="square" rtlCol="0">
            <a:spAutoFit/>
          </a:bodyPr>
          <a:lstStyle/>
          <a:p>
            <a:r>
              <a:rPr lang="en-US" dirty="0" smtClean="0"/>
              <a:t>So—maybe we </a:t>
            </a:r>
            <a:r>
              <a:rPr lang="en-US" i="1" dirty="0" smtClean="0"/>
              <a:t>have </a:t>
            </a:r>
            <a:r>
              <a:rPr lang="en-US" dirty="0" smtClean="0"/>
              <a:t>to be able to do evil to each other in order to actually be responsible for one another. And that responsibility is </a:t>
            </a:r>
            <a:r>
              <a:rPr lang="en-US" i="1" dirty="0" smtClean="0"/>
              <a:t>good</a:t>
            </a:r>
            <a:r>
              <a:rPr lang="en-US" dirty="0" smtClean="0"/>
              <a:t>.   </a:t>
            </a:r>
            <a:endParaRPr lang="en-US" dirty="0"/>
          </a:p>
        </p:txBody>
      </p:sp>
    </p:spTree>
    <p:extLst>
      <p:ext uri="{BB962C8B-B14F-4D97-AF65-F5344CB8AC3E}">
        <p14:creationId xmlns:p14="http://schemas.microsoft.com/office/powerpoint/2010/main" val="2906061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5501" y="1104900"/>
            <a:ext cx="7740032"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necessary</a:t>
            </a:r>
            <a:r>
              <a:rPr lang="en-US" dirty="0" smtClean="0"/>
              <a:t> just in case it meets the following two criteria:</a:t>
            </a:r>
          </a:p>
          <a:p>
            <a:endParaRPr lang="en-US" dirty="0"/>
          </a:p>
          <a:p>
            <a:r>
              <a:rPr lang="en-US" dirty="0" smtClean="0"/>
              <a:t>	1. </a:t>
            </a:r>
            <a:r>
              <a:rPr lang="en-US" i="1" dirty="0" smtClean="0"/>
              <a:t>E </a:t>
            </a:r>
            <a:r>
              <a:rPr lang="en-US" dirty="0" smtClean="0"/>
              <a:t>leads to some good, </a:t>
            </a:r>
            <a:r>
              <a:rPr lang="en-US" i="1" dirty="0" smtClean="0"/>
              <a:t>G</a:t>
            </a:r>
            <a:r>
              <a:rPr lang="en-US" dirty="0" smtClean="0"/>
              <a:t>, and </a:t>
            </a:r>
            <a:r>
              <a:rPr lang="en-US" i="1" dirty="0" smtClean="0"/>
              <a:t>G </a:t>
            </a:r>
            <a:r>
              <a:rPr lang="en-US" dirty="0" smtClean="0"/>
              <a:t>outweighs </a:t>
            </a:r>
            <a:r>
              <a:rPr lang="en-US" i="1" dirty="0" smtClean="0"/>
              <a:t>E</a:t>
            </a:r>
            <a:r>
              <a:rPr lang="en-US" dirty="0" smtClean="0"/>
              <a:t>.</a:t>
            </a:r>
          </a:p>
          <a:p>
            <a:r>
              <a:rPr lang="en-US" dirty="0" smtClean="0"/>
              <a:t> </a:t>
            </a:r>
          </a:p>
          <a:p>
            <a:r>
              <a:rPr lang="en-US" dirty="0"/>
              <a:t>	</a:t>
            </a:r>
            <a:r>
              <a:rPr lang="en-US" dirty="0" smtClean="0"/>
              <a:t>2. </a:t>
            </a:r>
            <a:r>
              <a:rPr lang="en-US" i="1" dirty="0" smtClean="0"/>
              <a:t>E </a:t>
            </a:r>
            <a:r>
              <a:rPr lang="en-US" dirty="0" smtClean="0"/>
              <a:t>is the only way to bring about </a:t>
            </a:r>
            <a:r>
              <a:rPr lang="en-US" i="1" dirty="0" smtClean="0"/>
              <a:t>G</a:t>
            </a:r>
            <a:r>
              <a:rPr lang="en-US" dirty="0" smtClean="0"/>
              <a:t>. </a:t>
            </a:r>
            <a:endParaRPr lang="en-US" dirty="0"/>
          </a:p>
        </p:txBody>
      </p:sp>
      <p:sp>
        <p:nvSpPr>
          <p:cNvPr id="4" name="TextBox 3"/>
          <p:cNvSpPr txBox="1"/>
          <p:nvPr/>
        </p:nvSpPr>
        <p:spPr>
          <a:xfrm>
            <a:off x="825501" y="475734"/>
            <a:ext cx="801647" cy="369332"/>
          </a:xfrm>
          <a:prstGeom prst="rect">
            <a:avLst/>
          </a:prstGeom>
          <a:noFill/>
        </p:spPr>
        <p:txBody>
          <a:bodyPr wrap="none" rtlCol="0">
            <a:spAutoFit/>
          </a:bodyPr>
          <a:lstStyle/>
          <a:p>
            <a:r>
              <a:rPr lang="en-US" dirty="0" smtClean="0"/>
              <a:t>Recall</a:t>
            </a:r>
            <a:endParaRPr lang="en-US" dirty="0"/>
          </a:p>
        </p:txBody>
      </p:sp>
      <p:sp>
        <p:nvSpPr>
          <p:cNvPr id="8" name="TextBox 7"/>
          <p:cNvSpPr txBox="1"/>
          <p:nvPr/>
        </p:nvSpPr>
        <p:spPr>
          <a:xfrm>
            <a:off x="825501" y="3708400"/>
            <a:ext cx="7518555" cy="120032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un</a:t>
            </a:r>
            <a:r>
              <a:rPr lang="en-US" b="1" u="sng" dirty="0" smtClean="0"/>
              <a:t>necessary</a:t>
            </a:r>
            <a:r>
              <a:rPr lang="en-US" dirty="0" smtClean="0"/>
              <a:t> </a:t>
            </a:r>
            <a:r>
              <a:rPr lang="en-US" dirty="0" smtClean="0"/>
              <a:t>just in case </a:t>
            </a:r>
            <a:r>
              <a:rPr lang="en-US" dirty="0" smtClean="0"/>
              <a:t>there is </a:t>
            </a:r>
            <a:r>
              <a:rPr lang="en-US" i="1" dirty="0" smtClean="0"/>
              <a:t>no </a:t>
            </a:r>
            <a:r>
              <a:rPr lang="en-US" dirty="0" smtClean="0"/>
              <a:t>good, </a:t>
            </a:r>
            <a:r>
              <a:rPr lang="en-US" i="1" dirty="0" smtClean="0"/>
              <a:t>G</a:t>
            </a:r>
            <a:r>
              <a:rPr lang="en-US" dirty="0" smtClean="0"/>
              <a:t>, such that:</a:t>
            </a:r>
          </a:p>
          <a:p>
            <a:r>
              <a:rPr lang="en-US" dirty="0"/>
              <a:t>	</a:t>
            </a:r>
            <a:r>
              <a:rPr lang="en-US" dirty="0" smtClean="0"/>
              <a:t>1. </a:t>
            </a:r>
            <a:r>
              <a:rPr lang="en-US" i="1" dirty="0" smtClean="0"/>
              <a:t>E </a:t>
            </a:r>
            <a:r>
              <a:rPr lang="en-US" dirty="0" smtClean="0"/>
              <a:t>leads to </a:t>
            </a:r>
            <a:r>
              <a:rPr lang="en-US" i="1" dirty="0" smtClean="0"/>
              <a:t>G</a:t>
            </a:r>
            <a:r>
              <a:rPr lang="en-US" dirty="0" smtClean="0"/>
              <a:t>,</a:t>
            </a:r>
          </a:p>
          <a:p>
            <a:r>
              <a:rPr lang="en-US" dirty="0"/>
              <a:t>	</a:t>
            </a:r>
            <a:r>
              <a:rPr lang="en-US" dirty="0" smtClean="0"/>
              <a:t>2. </a:t>
            </a:r>
            <a:r>
              <a:rPr lang="en-US" i="1" dirty="0" smtClean="0"/>
              <a:t>G </a:t>
            </a:r>
            <a:r>
              <a:rPr lang="en-US" dirty="0" smtClean="0"/>
              <a:t>outweighs </a:t>
            </a:r>
            <a:r>
              <a:rPr lang="en-US" i="1" dirty="0" smtClean="0"/>
              <a:t>E</a:t>
            </a:r>
            <a:r>
              <a:rPr lang="en-US" dirty="0" smtClean="0"/>
              <a:t>, </a:t>
            </a:r>
          </a:p>
          <a:p>
            <a:r>
              <a:rPr lang="en-US" dirty="0"/>
              <a:t>	</a:t>
            </a:r>
            <a:r>
              <a:rPr lang="en-US" dirty="0" smtClean="0"/>
              <a:t>3. It’s not possible to bring about </a:t>
            </a:r>
            <a:r>
              <a:rPr lang="en-US" i="1" dirty="0" smtClean="0"/>
              <a:t>G </a:t>
            </a:r>
            <a:r>
              <a:rPr lang="en-US" dirty="0" smtClean="0"/>
              <a:t>without </a:t>
            </a:r>
            <a:r>
              <a:rPr lang="en-US" i="1" dirty="0" smtClean="0"/>
              <a:t>E</a:t>
            </a:r>
            <a:r>
              <a:rPr lang="en-US" dirty="0" smtClean="0"/>
              <a:t>.</a:t>
            </a:r>
            <a:endParaRPr lang="en-US" dirty="0"/>
          </a:p>
        </p:txBody>
      </p:sp>
      <p:sp>
        <p:nvSpPr>
          <p:cNvPr id="9" name="TextBox 8"/>
          <p:cNvSpPr txBox="1"/>
          <p:nvPr/>
        </p:nvSpPr>
        <p:spPr>
          <a:xfrm>
            <a:off x="825501" y="3066534"/>
            <a:ext cx="7136238" cy="369332"/>
          </a:xfrm>
          <a:prstGeom prst="rect">
            <a:avLst/>
          </a:prstGeom>
          <a:noFill/>
        </p:spPr>
        <p:txBody>
          <a:bodyPr wrap="none" rtlCol="0">
            <a:spAutoFit/>
          </a:bodyPr>
          <a:lstStyle/>
          <a:p>
            <a:r>
              <a:rPr lang="en-US" dirty="0" smtClean="0"/>
              <a:t>An evil is </a:t>
            </a:r>
            <a:r>
              <a:rPr lang="en-US" b="1" dirty="0" smtClean="0"/>
              <a:t>unnecessary </a:t>
            </a:r>
            <a:r>
              <a:rPr lang="en-US" dirty="0" smtClean="0"/>
              <a:t>just in case it is not necessary. In other words:</a:t>
            </a:r>
            <a:endParaRPr lang="en-US" dirty="0"/>
          </a:p>
        </p:txBody>
      </p:sp>
    </p:spTree>
    <p:extLst>
      <p:ext uri="{BB962C8B-B14F-4D97-AF65-F5344CB8AC3E}">
        <p14:creationId xmlns:p14="http://schemas.microsoft.com/office/powerpoint/2010/main" val="2950506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6200" y="431800"/>
            <a:ext cx="6464300" cy="3416320"/>
          </a:xfrm>
          <a:prstGeom prst="rect">
            <a:avLst/>
          </a:prstGeom>
          <a:noFill/>
        </p:spPr>
        <p:txBody>
          <a:bodyPr wrap="square" rtlCol="0">
            <a:spAutoFit/>
          </a:bodyPr>
          <a:lstStyle/>
          <a:p>
            <a:r>
              <a:rPr lang="en-US" dirty="0" smtClean="0"/>
              <a:t>So—maybe we </a:t>
            </a:r>
            <a:r>
              <a:rPr lang="en-US" i="1" dirty="0" smtClean="0"/>
              <a:t>have </a:t>
            </a:r>
            <a:r>
              <a:rPr lang="en-US" dirty="0" smtClean="0"/>
              <a:t>to be able to do evil to each other in order to actually be responsible for one another. And that responsibility is </a:t>
            </a:r>
            <a:r>
              <a:rPr lang="en-US" i="1" dirty="0" smtClean="0"/>
              <a:t>good</a:t>
            </a:r>
            <a:r>
              <a:rPr lang="en-US" dirty="0" smtClean="0"/>
              <a:t>.</a:t>
            </a:r>
          </a:p>
          <a:p>
            <a:endParaRPr lang="en-US" dirty="0"/>
          </a:p>
          <a:p>
            <a:r>
              <a:rPr lang="en-US" dirty="0" smtClean="0"/>
              <a:t>But wait! Consider the following argument:</a:t>
            </a:r>
          </a:p>
          <a:p>
            <a:endParaRPr lang="en-US" dirty="0"/>
          </a:p>
          <a:p>
            <a:r>
              <a:rPr lang="en-US" dirty="0" smtClean="0"/>
              <a:t>God is wholly good, and essentially so. Anything wholly good cannot do anything evil, so God cannot do anything evil. Since genuine responsibility requires the ability to do evil, God is not genuinely responsible for us. But we supposed that this kind of responsibility was a </a:t>
            </a:r>
            <a:r>
              <a:rPr lang="en-US" i="1" dirty="0" smtClean="0"/>
              <a:t>good</a:t>
            </a:r>
            <a:r>
              <a:rPr lang="en-US" dirty="0" smtClean="0"/>
              <a:t>. So, there is a good which God, the wholly good being, lacks?    </a:t>
            </a:r>
            <a:endParaRPr lang="en-US" dirty="0"/>
          </a:p>
        </p:txBody>
      </p:sp>
    </p:spTree>
    <p:extLst>
      <p:ext uri="{BB962C8B-B14F-4D97-AF65-F5344CB8AC3E}">
        <p14:creationId xmlns:p14="http://schemas.microsoft.com/office/powerpoint/2010/main" val="32291669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6200" y="431800"/>
            <a:ext cx="6464300" cy="3416320"/>
          </a:xfrm>
          <a:prstGeom prst="rect">
            <a:avLst/>
          </a:prstGeom>
          <a:noFill/>
        </p:spPr>
        <p:txBody>
          <a:bodyPr wrap="square" rtlCol="0">
            <a:spAutoFit/>
          </a:bodyPr>
          <a:lstStyle/>
          <a:p>
            <a:r>
              <a:rPr lang="en-US" dirty="0" smtClean="0"/>
              <a:t>So—maybe we </a:t>
            </a:r>
            <a:r>
              <a:rPr lang="en-US" i="1" dirty="0" smtClean="0"/>
              <a:t>have </a:t>
            </a:r>
            <a:r>
              <a:rPr lang="en-US" dirty="0" smtClean="0"/>
              <a:t>to be able to do evil to each other in order to actually be responsible for one another. And that responsibility is </a:t>
            </a:r>
            <a:r>
              <a:rPr lang="en-US" i="1" dirty="0" smtClean="0"/>
              <a:t>good</a:t>
            </a:r>
            <a:r>
              <a:rPr lang="en-US" dirty="0" smtClean="0"/>
              <a:t>.</a:t>
            </a:r>
          </a:p>
          <a:p>
            <a:endParaRPr lang="en-US" dirty="0"/>
          </a:p>
          <a:p>
            <a:r>
              <a:rPr lang="en-US" dirty="0" smtClean="0"/>
              <a:t>But wait! Consider the following argument:</a:t>
            </a:r>
          </a:p>
          <a:p>
            <a:endParaRPr lang="en-US" dirty="0"/>
          </a:p>
          <a:p>
            <a:r>
              <a:rPr lang="en-US" dirty="0" smtClean="0"/>
              <a:t>God is wholly good, and essentially so. Anything wholly good cannot do anything evil, so God cannot do anything evil. Since genuine responsibility requires the ability to do evil, God is not genuinely responsible for us. But we supposed that this kind of responsibility was a </a:t>
            </a:r>
            <a:r>
              <a:rPr lang="en-US" i="1" dirty="0" smtClean="0"/>
              <a:t>good</a:t>
            </a:r>
            <a:r>
              <a:rPr lang="en-US" dirty="0" smtClean="0"/>
              <a:t>. So, there is a good which God, the wholly good being, lacks?    </a:t>
            </a:r>
            <a:endParaRPr lang="en-US" dirty="0"/>
          </a:p>
        </p:txBody>
      </p:sp>
      <p:sp>
        <p:nvSpPr>
          <p:cNvPr id="2" name="Rectangle 1"/>
          <p:cNvSpPr/>
          <p:nvPr/>
        </p:nvSpPr>
        <p:spPr>
          <a:xfrm>
            <a:off x="1346200" y="4069140"/>
            <a:ext cx="6464300" cy="2585323"/>
          </a:xfrm>
          <a:prstGeom prst="rect">
            <a:avLst/>
          </a:prstGeom>
        </p:spPr>
        <p:txBody>
          <a:bodyPr wrap="square">
            <a:spAutoFit/>
          </a:bodyPr>
          <a:lstStyle/>
          <a:p>
            <a:r>
              <a:rPr lang="en-US" dirty="0"/>
              <a:t>This line of reasoning can be applied to many goods that apparently result from free will. </a:t>
            </a:r>
          </a:p>
          <a:p>
            <a:endParaRPr lang="en-US" dirty="0"/>
          </a:p>
          <a:p>
            <a:r>
              <a:rPr lang="en-US" dirty="0"/>
              <a:t>For example: </a:t>
            </a:r>
          </a:p>
          <a:p>
            <a:endParaRPr lang="en-US" dirty="0"/>
          </a:p>
          <a:p>
            <a:r>
              <a:rPr lang="en-US" dirty="0"/>
              <a:t>Free will is what allows us to choose to love (or believe in) God—and that choice is </a:t>
            </a:r>
            <a:r>
              <a:rPr lang="en-US" i="1" dirty="0"/>
              <a:t>good</a:t>
            </a:r>
            <a:r>
              <a:rPr lang="en-US" dirty="0"/>
              <a:t>. But God is wholly good—so he can’t hate us. But then God’s love is not </a:t>
            </a:r>
            <a:r>
              <a:rPr lang="en-US" i="1" dirty="0"/>
              <a:t>freely given</a:t>
            </a:r>
            <a:r>
              <a:rPr lang="en-US" dirty="0"/>
              <a:t>, and so God lacks a </a:t>
            </a:r>
            <a:r>
              <a:rPr lang="en-US" dirty="0" smtClean="0"/>
              <a:t>supposed good</a:t>
            </a:r>
            <a:r>
              <a:rPr lang="en-US" dirty="0"/>
              <a:t>.</a:t>
            </a:r>
            <a:endParaRPr lang="en-US" dirty="0"/>
          </a:p>
        </p:txBody>
      </p:sp>
    </p:spTree>
    <p:extLst>
      <p:ext uri="{BB962C8B-B14F-4D97-AF65-F5344CB8AC3E}">
        <p14:creationId xmlns:p14="http://schemas.microsoft.com/office/powerpoint/2010/main" val="13133921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9605" y="119102"/>
            <a:ext cx="6398995" cy="553998"/>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3000" dirty="0" smtClean="0"/>
              <a:t>Problems with the Free Will Defense</a:t>
            </a:r>
            <a:endParaRPr lang="en-US" sz="3000" dirty="0"/>
          </a:p>
        </p:txBody>
      </p:sp>
      <p:sp>
        <p:nvSpPr>
          <p:cNvPr id="3" name="Sequential Access Storage 2"/>
          <p:cNvSpPr/>
          <p:nvPr/>
        </p:nvSpPr>
        <p:spPr>
          <a:xfrm>
            <a:off x="279400" y="3924300"/>
            <a:ext cx="3086740" cy="2616200"/>
          </a:xfrm>
          <a:prstGeom prst="flowChartMagneticTap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Sequential Access Storage 4"/>
          <p:cNvSpPr/>
          <p:nvPr/>
        </p:nvSpPr>
        <p:spPr>
          <a:xfrm>
            <a:off x="88900" y="673100"/>
            <a:ext cx="3276600" cy="2777118"/>
          </a:xfrm>
          <a:prstGeom prst="flowChartMagneticTap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TextBox 5"/>
          <p:cNvSpPr txBox="1"/>
          <p:nvPr/>
        </p:nvSpPr>
        <p:spPr>
          <a:xfrm>
            <a:off x="660401" y="1181100"/>
            <a:ext cx="2247900" cy="1569660"/>
          </a:xfrm>
          <a:prstGeom prst="rect">
            <a:avLst/>
          </a:prstGeom>
          <a:noFill/>
        </p:spPr>
        <p:txBody>
          <a:bodyPr wrap="square" rtlCol="0">
            <a:spAutoFit/>
          </a:bodyPr>
          <a:lstStyle/>
          <a:p>
            <a:r>
              <a:rPr lang="en-US" sz="2400" dirty="0" smtClean="0">
                <a:solidFill>
                  <a:schemeClr val="bg1"/>
                </a:solidFill>
              </a:rPr>
              <a:t>Free will doesn’t account for any evil.</a:t>
            </a:r>
            <a:endParaRPr lang="en-US" sz="2400" dirty="0">
              <a:solidFill>
                <a:schemeClr val="bg1"/>
              </a:solidFill>
            </a:endParaRPr>
          </a:p>
        </p:txBody>
      </p:sp>
      <p:sp>
        <p:nvSpPr>
          <p:cNvPr id="7" name="TextBox 6"/>
          <p:cNvSpPr txBox="1"/>
          <p:nvPr/>
        </p:nvSpPr>
        <p:spPr>
          <a:xfrm>
            <a:off x="800101" y="4394200"/>
            <a:ext cx="2247900" cy="1569660"/>
          </a:xfrm>
          <a:prstGeom prst="rect">
            <a:avLst/>
          </a:prstGeom>
          <a:noFill/>
        </p:spPr>
        <p:txBody>
          <a:bodyPr wrap="square" rtlCol="0">
            <a:spAutoFit/>
          </a:bodyPr>
          <a:lstStyle/>
          <a:p>
            <a:r>
              <a:rPr lang="en-US" sz="2400" dirty="0" smtClean="0">
                <a:solidFill>
                  <a:schemeClr val="bg1"/>
                </a:solidFill>
              </a:rPr>
              <a:t>Free will doesn’t account for some evils.</a:t>
            </a:r>
            <a:endParaRPr lang="en-US" sz="2400" dirty="0">
              <a:solidFill>
                <a:schemeClr val="bg1"/>
              </a:solidFill>
            </a:endParaRPr>
          </a:p>
        </p:txBody>
      </p:sp>
    </p:spTree>
    <p:extLst>
      <p:ext uri="{BB962C8B-B14F-4D97-AF65-F5344CB8AC3E}">
        <p14:creationId xmlns:p14="http://schemas.microsoft.com/office/powerpoint/2010/main" val="9355659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9605" y="119102"/>
            <a:ext cx="6398995" cy="553998"/>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3000" dirty="0" smtClean="0"/>
              <a:t>Problems with the Free Will Defense</a:t>
            </a:r>
            <a:endParaRPr lang="en-US" sz="3000" dirty="0"/>
          </a:p>
        </p:txBody>
      </p:sp>
      <p:sp>
        <p:nvSpPr>
          <p:cNvPr id="3" name="Sequential Access Storage 2"/>
          <p:cNvSpPr/>
          <p:nvPr/>
        </p:nvSpPr>
        <p:spPr>
          <a:xfrm>
            <a:off x="279400" y="3924300"/>
            <a:ext cx="3086740" cy="2616200"/>
          </a:xfrm>
          <a:prstGeom prst="flowChartMagneticTap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Sequential Access Storage 4"/>
          <p:cNvSpPr/>
          <p:nvPr/>
        </p:nvSpPr>
        <p:spPr>
          <a:xfrm>
            <a:off x="88900" y="673100"/>
            <a:ext cx="3276600" cy="2777118"/>
          </a:xfrm>
          <a:prstGeom prst="flowChartMagneticTap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TextBox 5"/>
          <p:cNvSpPr txBox="1"/>
          <p:nvPr/>
        </p:nvSpPr>
        <p:spPr>
          <a:xfrm>
            <a:off x="660401" y="1181100"/>
            <a:ext cx="2247900" cy="1569660"/>
          </a:xfrm>
          <a:prstGeom prst="rect">
            <a:avLst/>
          </a:prstGeom>
          <a:noFill/>
        </p:spPr>
        <p:txBody>
          <a:bodyPr wrap="square" rtlCol="0">
            <a:spAutoFit/>
          </a:bodyPr>
          <a:lstStyle/>
          <a:p>
            <a:r>
              <a:rPr lang="en-US" sz="2400" dirty="0" smtClean="0">
                <a:solidFill>
                  <a:schemeClr val="bg1"/>
                </a:solidFill>
              </a:rPr>
              <a:t>Free will doesn’t account for any evil.</a:t>
            </a:r>
            <a:endParaRPr lang="en-US" sz="2400" dirty="0">
              <a:solidFill>
                <a:schemeClr val="bg1"/>
              </a:solidFill>
            </a:endParaRPr>
          </a:p>
        </p:txBody>
      </p:sp>
      <p:sp>
        <p:nvSpPr>
          <p:cNvPr id="7" name="TextBox 6"/>
          <p:cNvSpPr txBox="1"/>
          <p:nvPr/>
        </p:nvSpPr>
        <p:spPr>
          <a:xfrm>
            <a:off x="800101" y="4394200"/>
            <a:ext cx="2247900" cy="1569660"/>
          </a:xfrm>
          <a:prstGeom prst="rect">
            <a:avLst/>
          </a:prstGeom>
          <a:noFill/>
        </p:spPr>
        <p:txBody>
          <a:bodyPr wrap="square" rtlCol="0">
            <a:spAutoFit/>
          </a:bodyPr>
          <a:lstStyle/>
          <a:p>
            <a:r>
              <a:rPr lang="en-US" sz="2400" dirty="0" smtClean="0">
                <a:solidFill>
                  <a:schemeClr val="bg1"/>
                </a:solidFill>
              </a:rPr>
              <a:t>Free will doesn’t account for some evils.</a:t>
            </a:r>
            <a:endParaRPr lang="en-US" sz="2400" dirty="0">
              <a:solidFill>
                <a:schemeClr val="bg1"/>
              </a:solidFill>
            </a:endParaRPr>
          </a:p>
        </p:txBody>
      </p:sp>
      <p:cxnSp>
        <p:nvCxnSpPr>
          <p:cNvPr id="10" name="Straight Arrow Connector 9"/>
          <p:cNvCxnSpPr/>
          <p:nvPr/>
        </p:nvCxnSpPr>
        <p:spPr>
          <a:xfrm flipV="1">
            <a:off x="3366140" y="1181100"/>
            <a:ext cx="1510660" cy="2057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876800" y="749300"/>
            <a:ext cx="3517900" cy="1200329"/>
          </a:xfrm>
          <a:prstGeom prst="rect">
            <a:avLst/>
          </a:prstGeom>
          <a:noFill/>
        </p:spPr>
        <p:txBody>
          <a:bodyPr wrap="square" rtlCol="0">
            <a:spAutoFit/>
          </a:bodyPr>
          <a:lstStyle/>
          <a:p>
            <a:r>
              <a:rPr lang="en-US" dirty="0" smtClean="0"/>
              <a:t>God could’ve made a world where we have free will between good and evil, yet we never choose evil.</a:t>
            </a:r>
            <a:endParaRPr lang="en-US" dirty="0"/>
          </a:p>
        </p:txBody>
      </p:sp>
    </p:spTree>
    <p:extLst>
      <p:ext uri="{BB962C8B-B14F-4D97-AF65-F5344CB8AC3E}">
        <p14:creationId xmlns:p14="http://schemas.microsoft.com/office/powerpoint/2010/main" val="2527209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9605" y="119102"/>
            <a:ext cx="6398995" cy="553998"/>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3000" dirty="0" smtClean="0"/>
              <a:t>Problems with the Free Will Defense</a:t>
            </a:r>
            <a:endParaRPr lang="en-US" sz="3000" dirty="0"/>
          </a:p>
        </p:txBody>
      </p:sp>
      <p:sp>
        <p:nvSpPr>
          <p:cNvPr id="3" name="Sequential Access Storage 2"/>
          <p:cNvSpPr/>
          <p:nvPr/>
        </p:nvSpPr>
        <p:spPr>
          <a:xfrm>
            <a:off x="279400" y="3924300"/>
            <a:ext cx="3086740" cy="2616200"/>
          </a:xfrm>
          <a:prstGeom prst="flowChartMagneticTap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Sequential Access Storage 4"/>
          <p:cNvSpPr/>
          <p:nvPr/>
        </p:nvSpPr>
        <p:spPr>
          <a:xfrm>
            <a:off x="88900" y="673100"/>
            <a:ext cx="3276600" cy="2777118"/>
          </a:xfrm>
          <a:prstGeom prst="flowChartMagneticTap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TextBox 5"/>
          <p:cNvSpPr txBox="1"/>
          <p:nvPr/>
        </p:nvSpPr>
        <p:spPr>
          <a:xfrm>
            <a:off x="660401" y="1181100"/>
            <a:ext cx="2247900" cy="1569660"/>
          </a:xfrm>
          <a:prstGeom prst="rect">
            <a:avLst/>
          </a:prstGeom>
          <a:noFill/>
        </p:spPr>
        <p:txBody>
          <a:bodyPr wrap="square" rtlCol="0">
            <a:spAutoFit/>
          </a:bodyPr>
          <a:lstStyle/>
          <a:p>
            <a:r>
              <a:rPr lang="en-US" sz="2400" dirty="0" smtClean="0">
                <a:solidFill>
                  <a:schemeClr val="bg1"/>
                </a:solidFill>
              </a:rPr>
              <a:t>Free will doesn’t account for any evil.</a:t>
            </a:r>
            <a:endParaRPr lang="en-US" sz="2400" dirty="0">
              <a:solidFill>
                <a:schemeClr val="bg1"/>
              </a:solidFill>
            </a:endParaRPr>
          </a:p>
        </p:txBody>
      </p:sp>
      <p:sp>
        <p:nvSpPr>
          <p:cNvPr id="7" name="TextBox 6"/>
          <p:cNvSpPr txBox="1"/>
          <p:nvPr/>
        </p:nvSpPr>
        <p:spPr>
          <a:xfrm>
            <a:off x="800101" y="4394200"/>
            <a:ext cx="2247900" cy="1569660"/>
          </a:xfrm>
          <a:prstGeom prst="rect">
            <a:avLst/>
          </a:prstGeom>
          <a:noFill/>
        </p:spPr>
        <p:txBody>
          <a:bodyPr wrap="square" rtlCol="0">
            <a:spAutoFit/>
          </a:bodyPr>
          <a:lstStyle/>
          <a:p>
            <a:r>
              <a:rPr lang="en-US" sz="2400" dirty="0" smtClean="0">
                <a:solidFill>
                  <a:schemeClr val="bg1"/>
                </a:solidFill>
              </a:rPr>
              <a:t>Free will doesn’t account for some evils.</a:t>
            </a:r>
            <a:endParaRPr lang="en-US" sz="2400" dirty="0">
              <a:solidFill>
                <a:schemeClr val="bg1"/>
              </a:solidFill>
            </a:endParaRPr>
          </a:p>
        </p:txBody>
      </p:sp>
      <p:cxnSp>
        <p:nvCxnSpPr>
          <p:cNvPr id="10" name="Straight Arrow Connector 9"/>
          <p:cNvCxnSpPr/>
          <p:nvPr/>
        </p:nvCxnSpPr>
        <p:spPr>
          <a:xfrm flipV="1">
            <a:off x="3366140" y="1181100"/>
            <a:ext cx="1510660" cy="2057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876800" y="749300"/>
            <a:ext cx="3517900" cy="1200329"/>
          </a:xfrm>
          <a:prstGeom prst="rect">
            <a:avLst/>
          </a:prstGeom>
          <a:noFill/>
        </p:spPr>
        <p:txBody>
          <a:bodyPr wrap="square" rtlCol="0">
            <a:spAutoFit/>
          </a:bodyPr>
          <a:lstStyle/>
          <a:p>
            <a:r>
              <a:rPr lang="en-US" dirty="0" smtClean="0"/>
              <a:t>God could’ve made a world where we have free will between good and evil, yet we never choose evil.</a:t>
            </a:r>
            <a:endParaRPr lang="en-US" dirty="0"/>
          </a:p>
        </p:txBody>
      </p:sp>
      <p:cxnSp>
        <p:nvCxnSpPr>
          <p:cNvPr id="13" name="Straight Arrow Connector 12"/>
          <p:cNvCxnSpPr/>
          <p:nvPr/>
        </p:nvCxnSpPr>
        <p:spPr>
          <a:xfrm flipV="1">
            <a:off x="3366140" y="2501900"/>
            <a:ext cx="1510660" cy="736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876800" y="2038171"/>
            <a:ext cx="2971800" cy="1200329"/>
          </a:xfrm>
          <a:prstGeom prst="rect">
            <a:avLst/>
          </a:prstGeom>
          <a:noFill/>
        </p:spPr>
        <p:txBody>
          <a:bodyPr wrap="square" rtlCol="0">
            <a:spAutoFit/>
          </a:bodyPr>
          <a:lstStyle/>
          <a:p>
            <a:r>
              <a:rPr lang="en-US" dirty="0" smtClean="0"/>
              <a:t>God could’ve made a world where we have free will between all good things.</a:t>
            </a:r>
            <a:endParaRPr lang="en-US" dirty="0"/>
          </a:p>
        </p:txBody>
      </p:sp>
    </p:spTree>
    <p:extLst>
      <p:ext uri="{BB962C8B-B14F-4D97-AF65-F5344CB8AC3E}">
        <p14:creationId xmlns:p14="http://schemas.microsoft.com/office/powerpoint/2010/main" val="20778543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9605" y="119102"/>
            <a:ext cx="6398995" cy="553998"/>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3000" dirty="0" smtClean="0"/>
              <a:t>Problems with the Free Will Defense</a:t>
            </a:r>
            <a:endParaRPr lang="en-US" sz="3000" dirty="0"/>
          </a:p>
        </p:txBody>
      </p:sp>
      <p:sp>
        <p:nvSpPr>
          <p:cNvPr id="3" name="Sequential Access Storage 2"/>
          <p:cNvSpPr/>
          <p:nvPr/>
        </p:nvSpPr>
        <p:spPr>
          <a:xfrm>
            <a:off x="279400" y="3924300"/>
            <a:ext cx="3086740" cy="2616200"/>
          </a:xfrm>
          <a:prstGeom prst="flowChartMagneticTap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Sequential Access Storage 4"/>
          <p:cNvSpPr/>
          <p:nvPr/>
        </p:nvSpPr>
        <p:spPr>
          <a:xfrm>
            <a:off x="88900" y="673100"/>
            <a:ext cx="3276600" cy="2777118"/>
          </a:xfrm>
          <a:prstGeom prst="flowChartMagneticTap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TextBox 5"/>
          <p:cNvSpPr txBox="1"/>
          <p:nvPr/>
        </p:nvSpPr>
        <p:spPr>
          <a:xfrm>
            <a:off x="660401" y="1181100"/>
            <a:ext cx="2247900" cy="1569660"/>
          </a:xfrm>
          <a:prstGeom prst="rect">
            <a:avLst/>
          </a:prstGeom>
          <a:noFill/>
        </p:spPr>
        <p:txBody>
          <a:bodyPr wrap="square" rtlCol="0">
            <a:spAutoFit/>
          </a:bodyPr>
          <a:lstStyle/>
          <a:p>
            <a:r>
              <a:rPr lang="en-US" sz="2400" dirty="0" smtClean="0">
                <a:solidFill>
                  <a:schemeClr val="bg1"/>
                </a:solidFill>
              </a:rPr>
              <a:t>Free will doesn’t account for any evil.</a:t>
            </a:r>
            <a:endParaRPr lang="en-US" sz="2400" dirty="0">
              <a:solidFill>
                <a:schemeClr val="bg1"/>
              </a:solidFill>
            </a:endParaRPr>
          </a:p>
        </p:txBody>
      </p:sp>
      <p:sp>
        <p:nvSpPr>
          <p:cNvPr id="7" name="TextBox 6"/>
          <p:cNvSpPr txBox="1"/>
          <p:nvPr/>
        </p:nvSpPr>
        <p:spPr>
          <a:xfrm>
            <a:off x="800101" y="4394200"/>
            <a:ext cx="2247900" cy="1569660"/>
          </a:xfrm>
          <a:prstGeom prst="rect">
            <a:avLst/>
          </a:prstGeom>
          <a:noFill/>
        </p:spPr>
        <p:txBody>
          <a:bodyPr wrap="square" rtlCol="0">
            <a:spAutoFit/>
          </a:bodyPr>
          <a:lstStyle/>
          <a:p>
            <a:r>
              <a:rPr lang="en-US" sz="2400" dirty="0" smtClean="0">
                <a:solidFill>
                  <a:schemeClr val="bg1"/>
                </a:solidFill>
              </a:rPr>
              <a:t>Free will doesn’t account for some evils.</a:t>
            </a:r>
            <a:endParaRPr lang="en-US" sz="2400" dirty="0">
              <a:solidFill>
                <a:schemeClr val="bg1"/>
              </a:solidFill>
            </a:endParaRPr>
          </a:p>
        </p:txBody>
      </p:sp>
      <p:cxnSp>
        <p:nvCxnSpPr>
          <p:cNvPr id="10" name="Straight Arrow Connector 9"/>
          <p:cNvCxnSpPr/>
          <p:nvPr/>
        </p:nvCxnSpPr>
        <p:spPr>
          <a:xfrm flipV="1">
            <a:off x="3366140" y="1181100"/>
            <a:ext cx="1510660" cy="2057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876800" y="749300"/>
            <a:ext cx="3517900" cy="1200329"/>
          </a:xfrm>
          <a:prstGeom prst="rect">
            <a:avLst/>
          </a:prstGeom>
          <a:noFill/>
        </p:spPr>
        <p:txBody>
          <a:bodyPr wrap="square" rtlCol="0">
            <a:spAutoFit/>
          </a:bodyPr>
          <a:lstStyle/>
          <a:p>
            <a:r>
              <a:rPr lang="en-US" dirty="0" smtClean="0"/>
              <a:t>God could’ve made a world where we have free will between good and evil, yet we never choose evil.</a:t>
            </a:r>
            <a:endParaRPr lang="en-US" dirty="0"/>
          </a:p>
        </p:txBody>
      </p:sp>
      <p:cxnSp>
        <p:nvCxnSpPr>
          <p:cNvPr id="13" name="Straight Arrow Connector 12"/>
          <p:cNvCxnSpPr/>
          <p:nvPr/>
        </p:nvCxnSpPr>
        <p:spPr>
          <a:xfrm flipV="1">
            <a:off x="3366140" y="2501900"/>
            <a:ext cx="1510660" cy="736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876800" y="2038171"/>
            <a:ext cx="2971800" cy="1200329"/>
          </a:xfrm>
          <a:prstGeom prst="rect">
            <a:avLst/>
          </a:prstGeom>
          <a:noFill/>
        </p:spPr>
        <p:txBody>
          <a:bodyPr wrap="square" rtlCol="0">
            <a:spAutoFit/>
          </a:bodyPr>
          <a:lstStyle/>
          <a:p>
            <a:r>
              <a:rPr lang="en-US" dirty="0" smtClean="0"/>
              <a:t>God could’ve made a world where we have free will between all good things.</a:t>
            </a:r>
            <a:endParaRPr lang="en-US" dirty="0"/>
          </a:p>
        </p:txBody>
      </p:sp>
      <p:cxnSp>
        <p:nvCxnSpPr>
          <p:cNvPr id="16" name="Straight Arrow Connector 15"/>
          <p:cNvCxnSpPr/>
          <p:nvPr/>
        </p:nvCxnSpPr>
        <p:spPr>
          <a:xfrm>
            <a:off x="3365500" y="3238500"/>
            <a:ext cx="1511300" cy="800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876800" y="3450218"/>
            <a:ext cx="3302000" cy="1754327"/>
          </a:xfrm>
          <a:prstGeom prst="rect">
            <a:avLst/>
          </a:prstGeom>
          <a:noFill/>
        </p:spPr>
        <p:txBody>
          <a:bodyPr wrap="square" rtlCol="0">
            <a:spAutoFit/>
          </a:bodyPr>
          <a:lstStyle/>
          <a:p>
            <a:r>
              <a:rPr lang="en-US" dirty="0" smtClean="0"/>
              <a:t>Are responsibility for each other and the choice to love God </a:t>
            </a:r>
            <a:r>
              <a:rPr lang="en-US" i="1" dirty="0" smtClean="0"/>
              <a:t>in the face of the potential to do evil </a:t>
            </a:r>
            <a:r>
              <a:rPr lang="en-US" dirty="0" smtClean="0"/>
              <a:t>really all that great, given that God doesn’t have the ability to do these things?</a:t>
            </a:r>
            <a:endParaRPr lang="en-US" dirty="0"/>
          </a:p>
        </p:txBody>
      </p:sp>
    </p:spTree>
    <p:extLst>
      <p:ext uri="{BB962C8B-B14F-4D97-AF65-F5344CB8AC3E}">
        <p14:creationId xmlns:p14="http://schemas.microsoft.com/office/powerpoint/2010/main" val="7656999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9605" y="119102"/>
            <a:ext cx="6398995" cy="553998"/>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3000" dirty="0" smtClean="0"/>
              <a:t>Problems with the Free Will Defense</a:t>
            </a:r>
            <a:endParaRPr lang="en-US" sz="3000" dirty="0"/>
          </a:p>
        </p:txBody>
      </p:sp>
      <p:sp>
        <p:nvSpPr>
          <p:cNvPr id="3" name="Sequential Access Storage 2"/>
          <p:cNvSpPr/>
          <p:nvPr/>
        </p:nvSpPr>
        <p:spPr>
          <a:xfrm>
            <a:off x="279400" y="3924300"/>
            <a:ext cx="3086740" cy="2616200"/>
          </a:xfrm>
          <a:prstGeom prst="flowChartMagneticTap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Sequential Access Storage 4"/>
          <p:cNvSpPr/>
          <p:nvPr/>
        </p:nvSpPr>
        <p:spPr>
          <a:xfrm>
            <a:off x="88900" y="673100"/>
            <a:ext cx="3276600" cy="2777118"/>
          </a:xfrm>
          <a:prstGeom prst="flowChartMagneticTap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TextBox 5"/>
          <p:cNvSpPr txBox="1"/>
          <p:nvPr/>
        </p:nvSpPr>
        <p:spPr>
          <a:xfrm>
            <a:off x="660401" y="1181100"/>
            <a:ext cx="2247900" cy="1569660"/>
          </a:xfrm>
          <a:prstGeom prst="rect">
            <a:avLst/>
          </a:prstGeom>
          <a:noFill/>
        </p:spPr>
        <p:txBody>
          <a:bodyPr wrap="square" rtlCol="0">
            <a:spAutoFit/>
          </a:bodyPr>
          <a:lstStyle/>
          <a:p>
            <a:r>
              <a:rPr lang="en-US" sz="2400" dirty="0" smtClean="0">
                <a:solidFill>
                  <a:schemeClr val="bg1"/>
                </a:solidFill>
              </a:rPr>
              <a:t>Free will doesn’t account for any evil.</a:t>
            </a:r>
            <a:endParaRPr lang="en-US" sz="2400" dirty="0">
              <a:solidFill>
                <a:schemeClr val="bg1"/>
              </a:solidFill>
            </a:endParaRPr>
          </a:p>
        </p:txBody>
      </p:sp>
      <p:sp>
        <p:nvSpPr>
          <p:cNvPr id="7" name="TextBox 6"/>
          <p:cNvSpPr txBox="1"/>
          <p:nvPr/>
        </p:nvSpPr>
        <p:spPr>
          <a:xfrm>
            <a:off x="800101" y="4394200"/>
            <a:ext cx="2247900" cy="1569660"/>
          </a:xfrm>
          <a:prstGeom prst="rect">
            <a:avLst/>
          </a:prstGeom>
          <a:noFill/>
        </p:spPr>
        <p:txBody>
          <a:bodyPr wrap="square" rtlCol="0">
            <a:spAutoFit/>
          </a:bodyPr>
          <a:lstStyle/>
          <a:p>
            <a:r>
              <a:rPr lang="en-US" sz="2400" dirty="0" smtClean="0">
                <a:solidFill>
                  <a:schemeClr val="bg1"/>
                </a:solidFill>
              </a:rPr>
              <a:t>Free will doesn’t account for some evils.</a:t>
            </a:r>
            <a:endParaRPr lang="en-US" sz="2400" dirty="0">
              <a:solidFill>
                <a:schemeClr val="bg1"/>
              </a:solidFill>
            </a:endParaRPr>
          </a:p>
        </p:txBody>
      </p:sp>
      <p:cxnSp>
        <p:nvCxnSpPr>
          <p:cNvPr id="10" name="Straight Arrow Connector 9"/>
          <p:cNvCxnSpPr/>
          <p:nvPr/>
        </p:nvCxnSpPr>
        <p:spPr>
          <a:xfrm flipV="1">
            <a:off x="3366140" y="1181100"/>
            <a:ext cx="1510660" cy="2057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876800" y="749300"/>
            <a:ext cx="3517900" cy="1200329"/>
          </a:xfrm>
          <a:prstGeom prst="rect">
            <a:avLst/>
          </a:prstGeom>
          <a:noFill/>
        </p:spPr>
        <p:txBody>
          <a:bodyPr wrap="square" rtlCol="0">
            <a:spAutoFit/>
          </a:bodyPr>
          <a:lstStyle/>
          <a:p>
            <a:r>
              <a:rPr lang="en-US" dirty="0" smtClean="0"/>
              <a:t>God could’ve made a world where we have free will between good and evil, yet we never choose evil.</a:t>
            </a:r>
            <a:endParaRPr lang="en-US" dirty="0"/>
          </a:p>
        </p:txBody>
      </p:sp>
      <p:cxnSp>
        <p:nvCxnSpPr>
          <p:cNvPr id="13" name="Straight Arrow Connector 12"/>
          <p:cNvCxnSpPr/>
          <p:nvPr/>
        </p:nvCxnSpPr>
        <p:spPr>
          <a:xfrm flipV="1">
            <a:off x="3366140" y="2501900"/>
            <a:ext cx="1510660" cy="736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876800" y="2038171"/>
            <a:ext cx="2971800" cy="1200329"/>
          </a:xfrm>
          <a:prstGeom prst="rect">
            <a:avLst/>
          </a:prstGeom>
          <a:noFill/>
        </p:spPr>
        <p:txBody>
          <a:bodyPr wrap="square" rtlCol="0">
            <a:spAutoFit/>
          </a:bodyPr>
          <a:lstStyle/>
          <a:p>
            <a:r>
              <a:rPr lang="en-US" dirty="0" smtClean="0"/>
              <a:t>God could’ve made a world where we have free will between all good things.</a:t>
            </a:r>
            <a:endParaRPr lang="en-US" dirty="0"/>
          </a:p>
        </p:txBody>
      </p:sp>
      <p:cxnSp>
        <p:nvCxnSpPr>
          <p:cNvPr id="16" name="Straight Arrow Connector 15"/>
          <p:cNvCxnSpPr/>
          <p:nvPr/>
        </p:nvCxnSpPr>
        <p:spPr>
          <a:xfrm>
            <a:off x="3365500" y="3238500"/>
            <a:ext cx="1511300" cy="800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876800" y="3450218"/>
            <a:ext cx="3302000" cy="1754327"/>
          </a:xfrm>
          <a:prstGeom prst="rect">
            <a:avLst/>
          </a:prstGeom>
          <a:noFill/>
        </p:spPr>
        <p:txBody>
          <a:bodyPr wrap="square" rtlCol="0">
            <a:spAutoFit/>
          </a:bodyPr>
          <a:lstStyle/>
          <a:p>
            <a:r>
              <a:rPr lang="en-US" dirty="0" smtClean="0"/>
              <a:t>Are responsibility for each other and the choice to love God </a:t>
            </a:r>
            <a:r>
              <a:rPr lang="en-US" i="1" dirty="0" smtClean="0"/>
              <a:t>in the face of the potential to do evil </a:t>
            </a:r>
            <a:r>
              <a:rPr lang="en-US" dirty="0" smtClean="0"/>
              <a:t>really all that great, given that God doesn’t have the ability to do these things?</a:t>
            </a:r>
            <a:endParaRPr lang="en-US" dirty="0"/>
          </a:p>
        </p:txBody>
      </p:sp>
      <p:cxnSp>
        <p:nvCxnSpPr>
          <p:cNvPr id="8" name="Straight Arrow Connector 7"/>
          <p:cNvCxnSpPr/>
          <p:nvPr/>
        </p:nvCxnSpPr>
        <p:spPr>
          <a:xfrm flipV="1">
            <a:off x="3365500" y="5963860"/>
            <a:ext cx="1511300" cy="3988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876800" y="5779194"/>
            <a:ext cx="3596883" cy="369332"/>
          </a:xfrm>
          <a:prstGeom prst="rect">
            <a:avLst/>
          </a:prstGeom>
          <a:noFill/>
        </p:spPr>
        <p:txBody>
          <a:bodyPr wrap="none" rtlCol="0">
            <a:spAutoFit/>
          </a:bodyPr>
          <a:lstStyle/>
          <a:p>
            <a:r>
              <a:rPr lang="en-US" dirty="0" smtClean="0"/>
              <a:t>Now let’s think about this option.</a:t>
            </a:r>
            <a:endParaRPr lang="en-US" dirty="0"/>
          </a:p>
        </p:txBody>
      </p:sp>
    </p:spTree>
    <p:extLst>
      <p:ext uri="{BB962C8B-B14F-4D97-AF65-F5344CB8AC3E}">
        <p14:creationId xmlns:p14="http://schemas.microsoft.com/office/powerpoint/2010/main" val="22967315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7967"/>
            <a:ext cx="9247243" cy="461665"/>
          </a:xfrm>
          <a:prstGeom prst="rect">
            <a:avLst/>
          </a:prstGeom>
          <a:noFill/>
        </p:spPr>
        <p:txBody>
          <a:bodyPr wrap="none" rtlCol="0">
            <a:spAutoFit/>
          </a:bodyPr>
          <a:lstStyle/>
          <a:p>
            <a:r>
              <a:rPr lang="en-US" sz="2400" dirty="0" smtClean="0"/>
              <a:t>How could one argue that free will doesn’t account for some evils?</a:t>
            </a:r>
            <a:endParaRPr lang="en-US" sz="2400" dirty="0"/>
          </a:p>
        </p:txBody>
      </p:sp>
    </p:spTree>
    <p:extLst>
      <p:ext uri="{BB962C8B-B14F-4D97-AF65-F5344CB8AC3E}">
        <p14:creationId xmlns:p14="http://schemas.microsoft.com/office/powerpoint/2010/main" val="33096396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7967"/>
            <a:ext cx="9247243" cy="461665"/>
          </a:xfrm>
          <a:prstGeom prst="rect">
            <a:avLst/>
          </a:prstGeom>
          <a:noFill/>
        </p:spPr>
        <p:txBody>
          <a:bodyPr wrap="none" rtlCol="0">
            <a:spAutoFit/>
          </a:bodyPr>
          <a:lstStyle/>
          <a:p>
            <a:r>
              <a:rPr lang="en-US" sz="2400" dirty="0" smtClean="0"/>
              <a:t>How could one argue that free will doesn’t account for some evils?</a:t>
            </a:r>
            <a:endParaRPr lang="en-US" sz="2400" dirty="0"/>
          </a:p>
        </p:txBody>
      </p:sp>
      <p:cxnSp>
        <p:nvCxnSpPr>
          <p:cNvPr id="4" name="Straight Arrow Connector 3"/>
          <p:cNvCxnSpPr>
            <a:stCxn id="2" idx="2"/>
          </p:cNvCxnSpPr>
          <p:nvPr/>
        </p:nvCxnSpPr>
        <p:spPr>
          <a:xfrm flipH="1">
            <a:off x="2501900" y="789632"/>
            <a:ext cx="2121722" cy="5184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84423" y="1345168"/>
            <a:ext cx="4634953" cy="369332"/>
          </a:xfrm>
          <a:prstGeom prst="rect">
            <a:avLst/>
          </a:prstGeom>
          <a:noFill/>
        </p:spPr>
        <p:txBody>
          <a:bodyPr wrap="none" rtlCol="0">
            <a:spAutoFit/>
          </a:bodyPr>
          <a:lstStyle/>
          <a:p>
            <a:r>
              <a:rPr lang="en-US" dirty="0" smtClean="0"/>
              <a:t>1. Some evils are not caused by free actions.</a:t>
            </a:r>
            <a:endParaRPr lang="en-US" dirty="0"/>
          </a:p>
        </p:txBody>
      </p:sp>
    </p:spTree>
    <p:extLst>
      <p:ext uri="{BB962C8B-B14F-4D97-AF65-F5344CB8AC3E}">
        <p14:creationId xmlns:p14="http://schemas.microsoft.com/office/powerpoint/2010/main" val="5213780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7967"/>
            <a:ext cx="9247243" cy="461665"/>
          </a:xfrm>
          <a:prstGeom prst="rect">
            <a:avLst/>
          </a:prstGeom>
          <a:noFill/>
        </p:spPr>
        <p:txBody>
          <a:bodyPr wrap="none" rtlCol="0">
            <a:spAutoFit/>
          </a:bodyPr>
          <a:lstStyle/>
          <a:p>
            <a:r>
              <a:rPr lang="en-US" sz="2400" dirty="0" smtClean="0"/>
              <a:t>How could one argue that free will doesn’t account for some evils?</a:t>
            </a:r>
            <a:endParaRPr lang="en-US" sz="2400" dirty="0"/>
          </a:p>
        </p:txBody>
      </p:sp>
      <p:cxnSp>
        <p:nvCxnSpPr>
          <p:cNvPr id="4" name="Straight Arrow Connector 3"/>
          <p:cNvCxnSpPr>
            <a:stCxn id="2" idx="2"/>
          </p:cNvCxnSpPr>
          <p:nvPr/>
        </p:nvCxnSpPr>
        <p:spPr>
          <a:xfrm flipH="1">
            <a:off x="2501900" y="789632"/>
            <a:ext cx="2121722" cy="5184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84423" y="1345168"/>
            <a:ext cx="4634953" cy="369332"/>
          </a:xfrm>
          <a:prstGeom prst="rect">
            <a:avLst/>
          </a:prstGeom>
          <a:noFill/>
        </p:spPr>
        <p:txBody>
          <a:bodyPr wrap="none" rtlCol="0">
            <a:spAutoFit/>
          </a:bodyPr>
          <a:lstStyle/>
          <a:p>
            <a:r>
              <a:rPr lang="en-US" dirty="0" smtClean="0"/>
              <a:t>1. Some evils are not caused by free actions.</a:t>
            </a:r>
            <a:endParaRPr lang="en-US" dirty="0"/>
          </a:p>
        </p:txBody>
      </p:sp>
      <p:cxnSp>
        <p:nvCxnSpPr>
          <p:cNvPr id="6" name="Straight Arrow Connector 5"/>
          <p:cNvCxnSpPr>
            <a:stCxn id="2" idx="2"/>
          </p:cNvCxnSpPr>
          <p:nvPr/>
        </p:nvCxnSpPr>
        <p:spPr>
          <a:xfrm>
            <a:off x="4623622" y="789632"/>
            <a:ext cx="2145478" cy="5555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384801" y="1395968"/>
            <a:ext cx="3238500" cy="2031325"/>
          </a:xfrm>
          <a:prstGeom prst="rect">
            <a:avLst/>
          </a:prstGeom>
          <a:noFill/>
        </p:spPr>
        <p:txBody>
          <a:bodyPr wrap="square" rtlCol="0">
            <a:spAutoFit/>
          </a:bodyPr>
          <a:lstStyle/>
          <a:p>
            <a:r>
              <a:rPr lang="en-US" dirty="0" smtClean="0"/>
              <a:t>2. Some evils are so atrocious that a wholly good God would—even while giving everyone free will––find some way to prevent them from happening through accidents, miracles, or whatever.</a:t>
            </a:r>
          </a:p>
        </p:txBody>
      </p:sp>
    </p:spTree>
    <p:extLst>
      <p:ext uri="{BB962C8B-B14F-4D97-AF65-F5344CB8AC3E}">
        <p14:creationId xmlns:p14="http://schemas.microsoft.com/office/powerpoint/2010/main" val="4013815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5501" y="1104900"/>
            <a:ext cx="7740032"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necessary</a:t>
            </a:r>
            <a:r>
              <a:rPr lang="en-US" dirty="0" smtClean="0"/>
              <a:t> just in case it meets the following two criteria:</a:t>
            </a:r>
          </a:p>
          <a:p>
            <a:endParaRPr lang="en-US" dirty="0"/>
          </a:p>
          <a:p>
            <a:r>
              <a:rPr lang="en-US" dirty="0" smtClean="0"/>
              <a:t>	1. </a:t>
            </a:r>
            <a:r>
              <a:rPr lang="en-US" i="1" dirty="0" smtClean="0"/>
              <a:t>E </a:t>
            </a:r>
            <a:r>
              <a:rPr lang="en-US" dirty="0" smtClean="0"/>
              <a:t>leads to some good, </a:t>
            </a:r>
            <a:r>
              <a:rPr lang="en-US" i="1" dirty="0" smtClean="0"/>
              <a:t>G</a:t>
            </a:r>
            <a:r>
              <a:rPr lang="en-US" dirty="0" smtClean="0"/>
              <a:t>, and </a:t>
            </a:r>
            <a:r>
              <a:rPr lang="en-US" i="1" dirty="0" smtClean="0"/>
              <a:t>G </a:t>
            </a:r>
            <a:r>
              <a:rPr lang="en-US" dirty="0" smtClean="0"/>
              <a:t>outweighs </a:t>
            </a:r>
            <a:r>
              <a:rPr lang="en-US" i="1" dirty="0" smtClean="0"/>
              <a:t>E</a:t>
            </a:r>
            <a:r>
              <a:rPr lang="en-US" dirty="0" smtClean="0"/>
              <a:t>.</a:t>
            </a:r>
          </a:p>
          <a:p>
            <a:r>
              <a:rPr lang="en-US" dirty="0" smtClean="0"/>
              <a:t> </a:t>
            </a:r>
          </a:p>
          <a:p>
            <a:r>
              <a:rPr lang="en-US" dirty="0"/>
              <a:t>	</a:t>
            </a:r>
            <a:r>
              <a:rPr lang="en-US" dirty="0" smtClean="0"/>
              <a:t>2. </a:t>
            </a:r>
            <a:r>
              <a:rPr lang="en-US" i="1" dirty="0" smtClean="0"/>
              <a:t>E </a:t>
            </a:r>
            <a:r>
              <a:rPr lang="en-US" dirty="0" smtClean="0"/>
              <a:t>is the only way to bring about </a:t>
            </a:r>
            <a:r>
              <a:rPr lang="en-US" i="1" dirty="0" smtClean="0"/>
              <a:t>G</a:t>
            </a:r>
            <a:r>
              <a:rPr lang="en-US" dirty="0" smtClean="0"/>
              <a:t>. </a:t>
            </a:r>
            <a:endParaRPr lang="en-US" dirty="0"/>
          </a:p>
        </p:txBody>
      </p:sp>
      <p:sp>
        <p:nvSpPr>
          <p:cNvPr id="4" name="TextBox 3"/>
          <p:cNvSpPr txBox="1"/>
          <p:nvPr/>
        </p:nvSpPr>
        <p:spPr>
          <a:xfrm>
            <a:off x="825501" y="475734"/>
            <a:ext cx="801647" cy="369332"/>
          </a:xfrm>
          <a:prstGeom prst="rect">
            <a:avLst/>
          </a:prstGeom>
          <a:noFill/>
        </p:spPr>
        <p:txBody>
          <a:bodyPr wrap="none" rtlCol="0">
            <a:spAutoFit/>
          </a:bodyPr>
          <a:lstStyle/>
          <a:p>
            <a:r>
              <a:rPr lang="en-US" dirty="0" smtClean="0"/>
              <a:t>Recall</a:t>
            </a:r>
            <a:endParaRPr lang="en-US" dirty="0"/>
          </a:p>
        </p:txBody>
      </p:sp>
      <p:sp>
        <p:nvSpPr>
          <p:cNvPr id="8" name="TextBox 7"/>
          <p:cNvSpPr txBox="1"/>
          <p:nvPr/>
        </p:nvSpPr>
        <p:spPr>
          <a:xfrm>
            <a:off x="825501" y="3708400"/>
            <a:ext cx="7518555" cy="120032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un</a:t>
            </a:r>
            <a:r>
              <a:rPr lang="en-US" b="1" u="sng" dirty="0" smtClean="0"/>
              <a:t>necessary</a:t>
            </a:r>
            <a:r>
              <a:rPr lang="en-US" dirty="0" smtClean="0"/>
              <a:t> </a:t>
            </a:r>
            <a:r>
              <a:rPr lang="en-US" dirty="0" smtClean="0"/>
              <a:t>just in case </a:t>
            </a:r>
            <a:r>
              <a:rPr lang="en-US" dirty="0" smtClean="0"/>
              <a:t>there is </a:t>
            </a:r>
            <a:r>
              <a:rPr lang="en-US" i="1" dirty="0" smtClean="0"/>
              <a:t>no </a:t>
            </a:r>
            <a:r>
              <a:rPr lang="en-US" dirty="0" smtClean="0"/>
              <a:t>good, </a:t>
            </a:r>
            <a:r>
              <a:rPr lang="en-US" i="1" dirty="0" smtClean="0"/>
              <a:t>G</a:t>
            </a:r>
            <a:r>
              <a:rPr lang="en-US" dirty="0" smtClean="0"/>
              <a:t>, such that:</a:t>
            </a:r>
          </a:p>
          <a:p>
            <a:r>
              <a:rPr lang="en-US" dirty="0"/>
              <a:t>	</a:t>
            </a:r>
            <a:r>
              <a:rPr lang="en-US" dirty="0" smtClean="0"/>
              <a:t>1. </a:t>
            </a:r>
            <a:r>
              <a:rPr lang="en-US" i="1" dirty="0" smtClean="0"/>
              <a:t>E </a:t>
            </a:r>
            <a:r>
              <a:rPr lang="en-US" dirty="0" smtClean="0"/>
              <a:t>leads to </a:t>
            </a:r>
            <a:r>
              <a:rPr lang="en-US" i="1" dirty="0" smtClean="0"/>
              <a:t>G</a:t>
            </a:r>
            <a:r>
              <a:rPr lang="en-US" dirty="0" smtClean="0"/>
              <a:t>,</a:t>
            </a:r>
          </a:p>
          <a:p>
            <a:r>
              <a:rPr lang="en-US" dirty="0"/>
              <a:t>	</a:t>
            </a:r>
            <a:r>
              <a:rPr lang="en-US" dirty="0" smtClean="0"/>
              <a:t>2. </a:t>
            </a:r>
            <a:r>
              <a:rPr lang="en-US" i="1" dirty="0" smtClean="0"/>
              <a:t>G </a:t>
            </a:r>
            <a:r>
              <a:rPr lang="en-US" dirty="0" smtClean="0"/>
              <a:t>outweighs </a:t>
            </a:r>
            <a:r>
              <a:rPr lang="en-US" i="1" dirty="0" smtClean="0"/>
              <a:t>E</a:t>
            </a:r>
            <a:r>
              <a:rPr lang="en-US" dirty="0" smtClean="0"/>
              <a:t>, </a:t>
            </a:r>
          </a:p>
          <a:p>
            <a:r>
              <a:rPr lang="en-US" dirty="0"/>
              <a:t>	</a:t>
            </a:r>
            <a:r>
              <a:rPr lang="en-US" dirty="0" smtClean="0"/>
              <a:t>3. It’s not possible to bring about </a:t>
            </a:r>
            <a:r>
              <a:rPr lang="en-US" i="1" dirty="0" smtClean="0"/>
              <a:t>G </a:t>
            </a:r>
            <a:r>
              <a:rPr lang="en-US" dirty="0" smtClean="0"/>
              <a:t>without </a:t>
            </a:r>
            <a:r>
              <a:rPr lang="en-US" i="1" dirty="0" smtClean="0"/>
              <a:t>E</a:t>
            </a:r>
            <a:r>
              <a:rPr lang="en-US" dirty="0" smtClean="0"/>
              <a:t>.</a:t>
            </a:r>
            <a:endParaRPr lang="en-US" dirty="0"/>
          </a:p>
        </p:txBody>
      </p:sp>
      <p:sp>
        <p:nvSpPr>
          <p:cNvPr id="9" name="TextBox 8"/>
          <p:cNvSpPr txBox="1"/>
          <p:nvPr/>
        </p:nvSpPr>
        <p:spPr>
          <a:xfrm>
            <a:off x="825501" y="3066534"/>
            <a:ext cx="7136238" cy="369332"/>
          </a:xfrm>
          <a:prstGeom prst="rect">
            <a:avLst/>
          </a:prstGeom>
          <a:noFill/>
        </p:spPr>
        <p:txBody>
          <a:bodyPr wrap="none" rtlCol="0">
            <a:spAutoFit/>
          </a:bodyPr>
          <a:lstStyle/>
          <a:p>
            <a:r>
              <a:rPr lang="en-US" dirty="0" smtClean="0"/>
              <a:t>An evil is </a:t>
            </a:r>
            <a:r>
              <a:rPr lang="en-US" b="1" dirty="0" smtClean="0"/>
              <a:t>unnecessary </a:t>
            </a:r>
            <a:r>
              <a:rPr lang="en-US" dirty="0" smtClean="0"/>
              <a:t>just in case it is not necessary. In other words:</a:t>
            </a:r>
            <a:endParaRPr lang="en-US" dirty="0"/>
          </a:p>
        </p:txBody>
      </p:sp>
      <p:sp>
        <p:nvSpPr>
          <p:cNvPr id="10" name="TextBox 9"/>
          <p:cNvSpPr txBox="1"/>
          <p:nvPr/>
        </p:nvSpPr>
        <p:spPr>
          <a:xfrm>
            <a:off x="2628900" y="5627132"/>
            <a:ext cx="4305300" cy="646331"/>
          </a:xfrm>
          <a:prstGeom prst="rect">
            <a:avLst/>
          </a:prstGeom>
          <a:noFill/>
        </p:spPr>
        <p:txBody>
          <a:bodyPr wrap="square" rtlCol="0">
            <a:spAutoFit/>
          </a:bodyPr>
          <a:lstStyle/>
          <a:p>
            <a:r>
              <a:rPr lang="en-US" dirty="0" smtClean="0"/>
              <a:t>So, denying P6 requires us to identify, for any evil, a good that satisfies 1-3.</a:t>
            </a:r>
            <a:endParaRPr lang="en-US" dirty="0"/>
          </a:p>
        </p:txBody>
      </p:sp>
      <p:sp>
        <p:nvSpPr>
          <p:cNvPr id="11" name="TextBox 10"/>
          <p:cNvSpPr txBox="1"/>
          <p:nvPr/>
        </p:nvSpPr>
        <p:spPr>
          <a:xfrm>
            <a:off x="1381409" y="5099734"/>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Tree>
    <p:extLst>
      <p:ext uri="{BB962C8B-B14F-4D97-AF65-F5344CB8AC3E}">
        <p14:creationId xmlns:p14="http://schemas.microsoft.com/office/powerpoint/2010/main" val="16377484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623" y="291068"/>
            <a:ext cx="7601810" cy="553998"/>
          </a:xfrm>
          <a:prstGeom prst="rect">
            <a:avLst/>
          </a:prstGeom>
          <a:noFill/>
        </p:spPr>
        <p:txBody>
          <a:bodyPr wrap="none" rtlCol="0">
            <a:spAutoFit/>
          </a:bodyPr>
          <a:lstStyle/>
          <a:p>
            <a:r>
              <a:rPr lang="en-US" sz="3000" dirty="0" smtClean="0"/>
              <a:t>1. Some evils are not caused by free actions.</a:t>
            </a:r>
            <a:endParaRPr lang="en-US" sz="3000" dirty="0"/>
          </a:p>
        </p:txBody>
      </p:sp>
      <p:sp>
        <p:nvSpPr>
          <p:cNvPr id="3" name="TextBox 2"/>
          <p:cNvSpPr txBox="1"/>
          <p:nvPr/>
        </p:nvSpPr>
        <p:spPr>
          <a:xfrm>
            <a:off x="514623" y="1066800"/>
            <a:ext cx="8095977" cy="646331"/>
          </a:xfrm>
          <a:prstGeom prst="rect">
            <a:avLst/>
          </a:prstGeom>
          <a:noFill/>
        </p:spPr>
        <p:txBody>
          <a:bodyPr wrap="square" rtlCol="0">
            <a:spAutoFit/>
          </a:bodyPr>
          <a:lstStyle/>
          <a:p>
            <a:r>
              <a:rPr lang="en-US" dirty="0" smtClean="0"/>
              <a:t>These evils are often called “natural evils.” Can you think of any that are possible to eliminate?</a:t>
            </a:r>
            <a:endParaRPr lang="en-US" dirty="0"/>
          </a:p>
        </p:txBody>
      </p:sp>
    </p:spTree>
    <p:extLst>
      <p:ext uri="{BB962C8B-B14F-4D97-AF65-F5344CB8AC3E}">
        <p14:creationId xmlns:p14="http://schemas.microsoft.com/office/powerpoint/2010/main" val="25093540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623" y="291068"/>
            <a:ext cx="7601810" cy="553998"/>
          </a:xfrm>
          <a:prstGeom prst="rect">
            <a:avLst/>
          </a:prstGeom>
          <a:noFill/>
        </p:spPr>
        <p:txBody>
          <a:bodyPr wrap="none" rtlCol="0">
            <a:spAutoFit/>
          </a:bodyPr>
          <a:lstStyle/>
          <a:p>
            <a:r>
              <a:rPr lang="en-US" sz="3000" dirty="0" smtClean="0"/>
              <a:t>1. Some evils are not caused by free actions.</a:t>
            </a:r>
            <a:endParaRPr lang="en-US" sz="3000" dirty="0"/>
          </a:p>
        </p:txBody>
      </p:sp>
      <p:sp>
        <p:nvSpPr>
          <p:cNvPr id="3" name="TextBox 2"/>
          <p:cNvSpPr txBox="1"/>
          <p:nvPr/>
        </p:nvSpPr>
        <p:spPr>
          <a:xfrm>
            <a:off x="514623" y="1066800"/>
            <a:ext cx="8095977" cy="1477328"/>
          </a:xfrm>
          <a:prstGeom prst="rect">
            <a:avLst/>
          </a:prstGeom>
          <a:noFill/>
        </p:spPr>
        <p:txBody>
          <a:bodyPr wrap="square" rtlCol="0">
            <a:spAutoFit/>
          </a:bodyPr>
          <a:lstStyle/>
          <a:p>
            <a:r>
              <a:rPr lang="en-US" dirty="0" smtClean="0"/>
              <a:t>These evils are often called “natural evils.” Can you think of any that are possible to eliminate?</a:t>
            </a:r>
          </a:p>
          <a:p>
            <a:endParaRPr lang="en-US" dirty="0"/>
          </a:p>
          <a:p>
            <a:pPr marL="285750" indent="-285750">
              <a:buFontTx/>
              <a:buChar char="-"/>
            </a:pPr>
            <a:r>
              <a:rPr lang="en-US" dirty="0" smtClean="0"/>
              <a:t>Natural disasters like hurricanes, floods, etc. </a:t>
            </a:r>
          </a:p>
          <a:p>
            <a:pPr marL="285750" indent="-285750">
              <a:buFontTx/>
              <a:buChar char="-"/>
            </a:pPr>
            <a:r>
              <a:rPr lang="en-US" dirty="0" smtClean="0"/>
              <a:t>A meteor strikes a forest and burns all the animals in it to death. </a:t>
            </a:r>
            <a:endParaRPr lang="en-US" dirty="0"/>
          </a:p>
        </p:txBody>
      </p:sp>
    </p:spTree>
    <p:extLst>
      <p:ext uri="{BB962C8B-B14F-4D97-AF65-F5344CB8AC3E}">
        <p14:creationId xmlns:p14="http://schemas.microsoft.com/office/powerpoint/2010/main" val="23951323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623" y="291068"/>
            <a:ext cx="7601810" cy="553998"/>
          </a:xfrm>
          <a:prstGeom prst="rect">
            <a:avLst/>
          </a:prstGeom>
          <a:noFill/>
        </p:spPr>
        <p:txBody>
          <a:bodyPr wrap="none" rtlCol="0">
            <a:spAutoFit/>
          </a:bodyPr>
          <a:lstStyle/>
          <a:p>
            <a:r>
              <a:rPr lang="en-US" sz="3000" dirty="0" smtClean="0"/>
              <a:t>1. Some evils are not caused by free actions.</a:t>
            </a:r>
            <a:endParaRPr lang="en-US" sz="3000" dirty="0"/>
          </a:p>
        </p:txBody>
      </p:sp>
      <p:sp>
        <p:nvSpPr>
          <p:cNvPr id="3" name="TextBox 2"/>
          <p:cNvSpPr txBox="1"/>
          <p:nvPr/>
        </p:nvSpPr>
        <p:spPr>
          <a:xfrm>
            <a:off x="514623" y="1066800"/>
            <a:ext cx="8095977" cy="1477328"/>
          </a:xfrm>
          <a:prstGeom prst="rect">
            <a:avLst/>
          </a:prstGeom>
          <a:noFill/>
        </p:spPr>
        <p:txBody>
          <a:bodyPr wrap="square" rtlCol="0">
            <a:spAutoFit/>
          </a:bodyPr>
          <a:lstStyle/>
          <a:p>
            <a:r>
              <a:rPr lang="en-US" dirty="0" smtClean="0"/>
              <a:t>These evils are often called “natural evils.” Can you think of any that are possible to eliminate?</a:t>
            </a:r>
          </a:p>
          <a:p>
            <a:endParaRPr lang="en-US" dirty="0"/>
          </a:p>
          <a:p>
            <a:pPr marL="285750" indent="-285750">
              <a:buFontTx/>
              <a:buChar char="-"/>
            </a:pPr>
            <a:r>
              <a:rPr lang="en-US" dirty="0" smtClean="0"/>
              <a:t>Natural disasters like hurricanes, floods, etc. </a:t>
            </a:r>
          </a:p>
          <a:p>
            <a:pPr marL="285750" indent="-285750">
              <a:buFontTx/>
              <a:buChar char="-"/>
            </a:pPr>
            <a:r>
              <a:rPr lang="en-US" dirty="0" smtClean="0"/>
              <a:t>A meteor strikes a forest and burns all the animals in it to death. </a:t>
            </a:r>
            <a:endParaRPr lang="en-US" dirty="0"/>
          </a:p>
        </p:txBody>
      </p:sp>
      <p:sp>
        <p:nvSpPr>
          <p:cNvPr id="4" name="TextBox 3"/>
          <p:cNvSpPr txBox="1"/>
          <p:nvPr/>
        </p:nvSpPr>
        <p:spPr>
          <a:xfrm>
            <a:off x="1536700" y="2964934"/>
            <a:ext cx="6112821" cy="369332"/>
          </a:xfrm>
          <a:prstGeom prst="rect">
            <a:avLst/>
          </a:prstGeom>
          <a:noFill/>
        </p:spPr>
        <p:txBody>
          <a:bodyPr wrap="none" rtlCol="0">
            <a:spAutoFit/>
          </a:bodyPr>
          <a:lstStyle/>
          <a:p>
            <a:r>
              <a:rPr lang="en-US" dirty="0" smtClean="0"/>
              <a:t>How should an advocate of the free will defense respond?</a:t>
            </a:r>
            <a:endParaRPr lang="en-US" dirty="0"/>
          </a:p>
        </p:txBody>
      </p:sp>
    </p:spTree>
    <p:extLst>
      <p:ext uri="{BB962C8B-B14F-4D97-AF65-F5344CB8AC3E}">
        <p14:creationId xmlns:p14="http://schemas.microsoft.com/office/powerpoint/2010/main" val="37886433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623" y="291068"/>
            <a:ext cx="7601810" cy="553998"/>
          </a:xfrm>
          <a:prstGeom prst="rect">
            <a:avLst/>
          </a:prstGeom>
          <a:noFill/>
        </p:spPr>
        <p:txBody>
          <a:bodyPr wrap="none" rtlCol="0">
            <a:spAutoFit/>
          </a:bodyPr>
          <a:lstStyle/>
          <a:p>
            <a:r>
              <a:rPr lang="en-US" sz="3000" dirty="0" smtClean="0"/>
              <a:t>1. Some evils are not caused by free actions.</a:t>
            </a:r>
            <a:endParaRPr lang="en-US" sz="3000" dirty="0"/>
          </a:p>
        </p:txBody>
      </p:sp>
      <p:sp>
        <p:nvSpPr>
          <p:cNvPr id="3" name="TextBox 2"/>
          <p:cNvSpPr txBox="1"/>
          <p:nvPr/>
        </p:nvSpPr>
        <p:spPr>
          <a:xfrm>
            <a:off x="514623" y="1066800"/>
            <a:ext cx="8095977" cy="1477328"/>
          </a:xfrm>
          <a:prstGeom prst="rect">
            <a:avLst/>
          </a:prstGeom>
          <a:noFill/>
        </p:spPr>
        <p:txBody>
          <a:bodyPr wrap="square" rtlCol="0">
            <a:spAutoFit/>
          </a:bodyPr>
          <a:lstStyle/>
          <a:p>
            <a:r>
              <a:rPr lang="en-US" dirty="0" smtClean="0"/>
              <a:t>These evils are often called “natural evils.” Can you think of any that are possible to eliminate?</a:t>
            </a:r>
          </a:p>
          <a:p>
            <a:endParaRPr lang="en-US" dirty="0"/>
          </a:p>
          <a:p>
            <a:pPr marL="285750" indent="-285750">
              <a:buFontTx/>
              <a:buChar char="-"/>
            </a:pPr>
            <a:r>
              <a:rPr lang="en-US" dirty="0" smtClean="0"/>
              <a:t>Natural disasters like hurricanes, floods, etc. </a:t>
            </a:r>
          </a:p>
          <a:p>
            <a:pPr marL="285750" indent="-285750">
              <a:buFontTx/>
              <a:buChar char="-"/>
            </a:pPr>
            <a:r>
              <a:rPr lang="en-US" dirty="0" smtClean="0"/>
              <a:t>A meteor strikes a forest and burns all the animals in it to death. </a:t>
            </a:r>
            <a:endParaRPr lang="en-US" dirty="0"/>
          </a:p>
        </p:txBody>
      </p:sp>
      <p:sp>
        <p:nvSpPr>
          <p:cNvPr id="4" name="TextBox 3"/>
          <p:cNvSpPr txBox="1"/>
          <p:nvPr/>
        </p:nvSpPr>
        <p:spPr>
          <a:xfrm>
            <a:off x="1536700" y="2964934"/>
            <a:ext cx="6112821" cy="369332"/>
          </a:xfrm>
          <a:prstGeom prst="rect">
            <a:avLst/>
          </a:prstGeom>
          <a:noFill/>
        </p:spPr>
        <p:txBody>
          <a:bodyPr wrap="none" rtlCol="0">
            <a:spAutoFit/>
          </a:bodyPr>
          <a:lstStyle/>
          <a:p>
            <a:r>
              <a:rPr lang="en-US" dirty="0" smtClean="0"/>
              <a:t>How should an advocate of the free will defense respond?</a:t>
            </a:r>
            <a:endParaRPr lang="en-US" dirty="0"/>
          </a:p>
        </p:txBody>
      </p:sp>
      <p:cxnSp>
        <p:nvCxnSpPr>
          <p:cNvPr id="6" name="Straight Arrow Connector 5"/>
          <p:cNvCxnSpPr>
            <a:stCxn id="4" idx="2"/>
          </p:cNvCxnSpPr>
          <p:nvPr/>
        </p:nvCxnSpPr>
        <p:spPr>
          <a:xfrm flipH="1">
            <a:off x="2565400" y="3334266"/>
            <a:ext cx="2027711"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914400" y="3746500"/>
            <a:ext cx="2806700" cy="2031325"/>
          </a:xfrm>
          <a:prstGeom prst="rect">
            <a:avLst/>
          </a:prstGeom>
          <a:noFill/>
        </p:spPr>
        <p:txBody>
          <a:bodyPr wrap="square" rtlCol="0">
            <a:spAutoFit/>
          </a:bodyPr>
          <a:lstStyle/>
          <a:p>
            <a:r>
              <a:rPr lang="en-US" dirty="0" smtClean="0"/>
              <a:t>Find some other outweighing good that these natural disasters cause, and argue that only these natural disasters would bring about these goods.</a:t>
            </a:r>
            <a:endParaRPr lang="en-US" dirty="0"/>
          </a:p>
        </p:txBody>
      </p:sp>
    </p:spTree>
    <p:extLst>
      <p:ext uri="{BB962C8B-B14F-4D97-AF65-F5344CB8AC3E}">
        <p14:creationId xmlns:p14="http://schemas.microsoft.com/office/powerpoint/2010/main" val="37648973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623" y="291068"/>
            <a:ext cx="7601810" cy="553998"/>
          </a:xfrm>
          <a:prstGeom prst="rect">
            <a:avLst/>
          </a:prstGeom>
          <a:noFill/>
        </p:spPr>
        <p:txBody>
          <a:bodyPr wrap="none" rtlCol="0">
            <a:spAutoFit/>
          </a:bodyPr>
          <a:lstStyle/>
          <a:p>
            <a:r>
              <a:rPr lang="en-US" sz="3000" dirty="0" smtClean="0"/>
              <a:t>1. Some evils are not caused by free actions.</a:t>
            </a:r>
            <a:endParaRPr lang="en-US" sz="3000" dirty="0"/>
          </a:p>
        </p:txBody>
      </p:sp>
      <p:sp>
        <p:nvSpPr>
          <p:cNvPr id="3" name="TextBox 2"/>
          <p:cNvSpPr txBox="1"/>
          <p:nvPr/>
        </p:nvSpPr>
        <p:spPr>
          <a:xfrm>
            <a:off x="514623" y="1066800"/>
            <a:ext cx="8095977" cy="1477328"/>
          </a:xfrm>
          <a:prstGeom prst="rect">
            <a:avLst/>
          </a:prstGeom>
          <a:noFill/>
        </p:spPr>
        <p:txBody>
          <a:bodyPr wrap="square" rtlCol="0">
            <a:spAutoFit/>
          </a:bodyPr>
          <a:lstStyle/>
          <a:p>
            <a:r>
              <a:rPr lang="en-US" dirty="0" smtClean="0"/>
              <a:t>These evils are often called “natural evils.” Can you think of any that are possible to eliminate?</a:t>
            </a:r>
          </a:p>
          <a:p>
            <a:endParaRPr lang="en-US" dirty="0"/>
          </a:p>
          <a:p>
            <a:pPr marL="285750" indent="-285750">
              <a:buFontTx/>
              <a:buChar char="-"/>
            </a:pPr>
            <a:r>
              <a:rPr lang="en-US" dirty="0" smtClean="0"/>
              <a:t>Natural disasters like hurricanes, floods, etc. </a:t>
            </a:r>
          </a:p>
          <a:p>
            <a:pPr marL="285750" indent="-285750">
              <a:buFontTx/>
              <a:buChar char="-"/>
            </a:pPr>
            <a:r>
              <a:rPr lang="en-US" dirty="0" smtClean="0"/>
              <a:t>A meteor strikes a forest and burns all the animals in it to death. </a:t>
            </a:r>
            <a:endParaRPr lang="en-US" dirty="0"/>
          </a:p>
        </p:txBody>
      </p:sp>
      <p:sp>
        <p:nvSpPr>
          <p:cNvPr id="4" name="TextBox 3"/>
          <p:cNvSpPr txBox="1"/>
          <p:nvPr/>
        </p:nvSpPr>
        <p:spPr>
          <a:xfrm>
            <a:off x="1536700" y="2964934"/>
            <a:ext cx="6112821" cy="369332"/>
          </a:xfrm>
          <a:prstGeom prst="rect">
            <a:avLst/>
          </a:prstGeom>
          <a:noFill/>
        </p:spPr>
        <p:txBody>
          <a:bodyPr wrap="none" rtlCol="0">
            <a:spAutoFit/>
          </a:bodyPr>
          <a:lstStyle/>
          <a:p>
            <a:r>
              <a:rPr lang="en-US" dirty="0" smtClean="0"/>
              <a:t>How should an advocate of the free will defense respond?</a:t>
            </a:r>
            <a:endParaRPr lang="en-US" dirty="0"/>
          </a:p>
        </p:txBody>
      </p:sp>
      <p:cxnSp>
        <p:nvCxnSpPr>
          <p:cNvPr id="6" name="Straight Arrow Connector 5"/>
          <p:cNvCxnSpPr>
            <a:stCxn id="4" idx="2"/>
          </p:cNvCxnSpPr>
          <p:nvPr/>
        </p:nvCxnSpPr>
        <p:spPr>
          <a:xfrm flipH="1">
            <a:off x="2565400" y="3334266"/>
            <a:ext cx="2027711"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914400" y="3746500"/>
            <a:ext cx="2806700" cy="2031325"/>
          </a:xfrm>
          <a:prstGeom prst="rect">
            <a:avLst/>
          </a:prstGeom>
          <a:noFill/>
        </p:spPr>
        <p:txBody>
          <a:bodyPr wrap="square" rtlCol="0">
            <a:spAutoFit/>
          </a:bodyPr>
          <a:lstStyle/>
          <a:p>
            <a:r>
              <a:rPr lang="en-US" dirty="0" smtClean="0"/>
              <a:t>Find some other outweighing good that these natural disasters cause, and argue that only these natural disasters would bring about these goods.</a:t>
            </a:r>
            <a:endParaRPr lang="en-US" dirty="0"/>
          </a:p>
        </p:txBody>
      </p:sp>
      <p:cxnSp>
        <p:nvCxnSpPr>
          <p:cNvPr id="8" name="Straight Arrow Connector 7"/>
          <p:cNvCxnSpPr>
            <a:stCxn id="4" idx="2"/>
          </p:cNvCxnSpPr>
          <p:nvPr/>
        </p:nvCxnSpPr>
        <p:spPr>
          <a:xfrm>
            <a:off x="4593111" y="3334266"/>
            <a:ext cx="1566389"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254501" y="3937000"/>
            <a:ext cx="4064000" cy="939800"/>
          </a:xfrm>
          <a:prstGeom prst="rect">
            <a:avLst/>
          </a:prstGeom>
          <a:noFill/>
        </p:spPr>
        <p:txBody>
          <a:bodyPr wrap="square" rtlCol="0">
            <a:spAutoFit/>
          </a:bodyPr>
          <a:lstStyle/>
          <a:p>
            <a:r>
              <a:rPr lang="en-US" dirty="0" smtClean="0"/>
              <a:t>Bite the bullet and argue that these evils are actually caused by free actions.</a:t>
            </a:r>
            <a:endParaRPr lang="en-US" dirty="0"/>
          </a:p>
        </p:txBody>
      </p:sp>
    </p:spTree>
    <p:extLst>
      <p:ext uri="{BB962C8B-B14F-4D97-AF65-F5344CB8AC3E}">
        <p14:creationId xmlns:p14="http://schemas.microsoft.com/office/powerpoint/2010/main" val="29596250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3100" y="430768"/>
            <a:ext cx="7835899" cy="369332"/>
          </a:xfrm>
          <a:prstGeom prst="rect">
            <a:avLst/>
          </a:prstGeom>
          <a:noFill/>
        </p:spPr>
        <p:txBody>
          <a:bodyPr wrap="square" rtlCol="0">
            <a:spAutoFit/>
          </a:bodyPr>
          <a:lstStyle/>
          <a:p>
            <a:r>
              <a:rPr lang="en-US" dirty="0" smtClean="0"/>
              <a:t>Bite the bullet and argue that these evils are actually caused by free actions.</a:t>
            </a:r>
            <a:endParaRPr lang="en-US" dirty="0"/>
          </a:p>
        </p:txBody>
      </p:sp>
      <p:sp>
        <p:nvSpPr>
          <p:cNvPr id="4" name="TextBox 3"/>
          <p:cNvSpPr txBox="1"/>
          <p:nvPr/>
        </p:nvSpPr>
        <p:spPr>
          <a:xfrm>
            <a:off x="2044776" y="1676400"/>
            <a:ext cx="6857999" cy="2308324"/>
          </a:xfrm>
          <a:prstGeom prst="rect">
            <a:avLst/>
          </a:prstGeom>
          <a:noFill/>
        </p:spPr>
        <p:txBody>
          <a:bodyPr wrap="square" rtlCol="0">
            <a:spAutoFit/>
          </a:bodyPr>
          <a:lstStyle/>
          <a:p>
            <a:r>
              <a:rPr lang="en-US" dirty="0" smtClean="0"/>
              <a:t>“A more traditional line of thought is indicated by St. Augustine, who attributes much of the evil we find to Satan or to Satan and his cohorts. Satan, so the traditional doctrine goes, is a mighty nonhuman spirit who, along with many other angels, was created before God created man. Unlike most of his colleagues, Satan rebelled against God and has since been wreaking whatever havoc he can. The result is natural evil. So the natural evil we find is due to free actions of nonhuman spirits.”</a:t>
            </a:r>
            <a:endParaRPr lang="en-US" dirty="0"/>
          </a:p>
        </p:txBody>
      </p:sp>
      <p:sp>
        <p:nvSpPr>
          <p:cNvPr id="5" name="TextBox 4"/>
          <p:cNvSpPr txBox="1"/>
          <p:nvPr/>
        </p:nvSpPr>
        <p:spPr>
          <a:xfrm>
            <a:off x="825422" y="900668"/>
            <a:ext cx="1219354" cy="369332"/>
          </a:xfrm>
          <a:prstGeom prst="rect">
            <a:avLst/>
          </a:prstGeom>
          <a:noFill/>
        </p:spPr>
        <p:txBody>
          <a:bodyPr wrap="none" rtlCol="0">
            <a:spAutoFit/>
          </a:bodyPr>
          <a:lstStyle/>
          <a:p>
            <a:r>
              <a:rPr lang="en-US" dirty="0" smtClean="0"/>
              <a:t>Plantinga:</a:t>
            </a:r>
            <a:endParaRPr lang="en-US" dirty="0"/>
          </a:p>
        </p:txBody>
      </p:sp>
      <p:pic>
        <p:nvPicPr>
          <p:cNvPr id="6" name="Picture 5" descr="static1.squarespac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17" y="2387600"/>
            <a:ext cx="1218009" cy="1117600"/>
          </a:xfrm>
          <a:prstGeom prst="rect">
            <a:avLst/>
          </a:prstGeom>
        </p:spPr>
      </p:pic>
    </p:spTree>
    <p:extLst>
      <p:ext uri="{BB962C8B-B14F-4D97-AF65-F5344CB8AC3E}">
        <p14:creationId xmlns:p14="http://schemas.microsoft.com/office/powerpoint/2010/main" val="11609711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3100" y="430768"/>
            <a:ext cx="7835899" cy="369332"/>
          </a:xfrm>
          <a:prstGeom prst="rect">
            <a:avLst/>
          </a:prstGeom>
          <a:noFill/>
        </p:spPr>
        <p:txBody>
          <a:bodyPr wrap="square" rtlCol="0">
            <a:spAutoFit/>
          </a:bodyPr>
          <a:lstStyle/>
          <a:p>
            <a:r>
              <a:rPr lang="en-US" dirty="0" smtClean="0"/>
              <a:t>Bite the bullet and argue that these evils are actually caused by free actions.</a:t>
            </a:r>
            <a:endParaRPr lang="en-US" dirty="0"/>
          </a:p>
        </p:txBody>
      </p:sp>
      <p:sp>
        <p:nvSpPr>
          <p:cNvPr id="4" name="TextBox 3"/>
          <p:cNvSpPr txBox="1"/>
          <p:nvPr/>
        </p:nvSpPr>
        <p:spPr>
          <a:xfrm>
            <a:off x="2044776" y="1676400"/>
            <a:ext cx="6857999" cy="2308324"/>
          </a:xfrm>
          <a:prstGeom prst="rect">
            <a:avLst/>
          </a:prstGeom>
          <a:noFill/>
        </p:spPr>
        <p:txBody>
          <a:bodyPr wrap="square" rtlCol="0">
            <a:spAutoFit/>
          </a:bodyPr>
          <a:lstStyle/>
          <a:p>
            <a:r>
              <a:rPr lang="en-US" dirty="0" smtClean="0"/>
              <a:t>“A more traditional line of thought is indicated by St. Augustine, who attributes much of the evil we find to Satan or to Satan and his cohorts. Satan, so the traditional doctrine goes, is a mighty nonhuman spirit who, along with many other angels, was created before God created man. Unlike most of his colleagues, Satan rebelled against God and has since been wreaking whatever havoc he can. The result is natural evil. So the natural evil we find is due to free actions of nonhuman spirits.”</a:t>
            </a:r>
            <a:endParaRPr lang="en-US" dirty="0"/>
          </a:p>
        </p:txBody>
      </p:sp>
      <p:sp>
        <p:nvSpPr>
          <p:cNvPr id="5" name="TextBox 4"/>
          <p:cNvSpPr txBox="1"/>
          <p:nvPr/>
        </p:nvSpPr>
        <p:spPr>
          <a:xfrm>
            <a:off x="825422" y="900668"/>
            <a:ext cx="1219354" cy="369332"/>
          </a:xfrm>
          <a:prstGeom prst="rect">
            <a:avLst/>
          </a:prstGeom>
          <a:noFill/>
        </p:spPr>
        <p:txBody>
          <a:bodyPr wrap="none" rtlCol="0">
            <a:spAutoFit/>
          </a:bodyPr>
          <a:lstStyle/>
          <a:p>
            <a:r>
              <a:rPr lang="en-US" dirty="0" smtClean="0"/>
              <a:t>Plantinga:</a:t>
            </a:r>
            <a:endParaRPr lang="en-US" dirty="0"/>
          </a:p>
        </p:txBody>
      </p:sp>
      <p:pic>
        <p:nvPicPr>
          <p:cNvPr id="6" name="Picture 5" descr="static1.squarespac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17" y="2387600"/>
            <a:ext cx="1218009" cy="1117600"/>
          </a:xfrm>
          <a:prstGeom prst="rect">
            <a:avLst/>
          </a:prstGeom>
        </p:spPr>
      </p:pic>
      <p:pic>
        <p:nvPicPr>
          <p:cNvPr id="2" name="Picture 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2350" y="4197350"/>
            <a:ext cx="2139950" cy="2139950"/>
          </a:xfrm>
          <a:prstGeom prst="rect">
            <a:avLst/>
          </a:prstGeom>
        </p:spPr>
      </p:pic>
      <p:sp>
        <p:nvSpPr>
          <p:cNvPr id="7" name="TextBox 6"/>
          <p:cNvSpPr txBox="1"/>
          <p:nvPr/>
        </p:nvSpPr>
        <p:spPr>
          <a:xfrm>
            <a:off x="5118100" y="4432300"/>
            <a:ext cx="593244" cy="369332"/>
          </a:xfrm>
          <a:prstGeom prst="rect">
            <a:avLst/>
          </a:prstGeom>
          <a:noFill/>
        </p:spPr>
        <p:txBody>
          <a:bodyPr wrap="none" rtlCol="0">
            <a:spAutoFit/>
          </a:bodyPr>
          <a:lstStyle/>
          <a:p>
            <a:r>
              <a:rPr lang="en-US" dirty="0" err="1" smtClean="0"/>
              <a:t>srry</a:t>
            </a:r>
            <a:endParaRPr lang="en-US" dirty="0"/>
          </a:p>
        </p:txBody>
      </p:sp>
    </p:spTree>
    <p:extLst>
      <p:ext uri="{BB962C8B-B14F-4D97-AF65-F5344CB8AC3E}">
        <p14:creationId xmlns:p14="http://schemas.microsoft.com/office/powerpoint/2010/main" val="26327515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3100" y="246102"/>
            <a:ext cx="7835899" cy="369332"/>
          </a:xfrm>
          <a:prstGeom prst="rect">
            <a:avLst/>
          </a:prstGeom>
          <a:noFill/>
        </p:spPr>
        <p:txBody>
          <a:bodyPr wrap="square" rtlCol="0">
            <a:spAutoFit/>
          </a:bodyPr>
          <a:lstStyle/>
          <a:p>
            <a:r>
              <a:rPr lang="en-US" dirty="0" smtClean="0"/>
              <a:t>Bite the bullet and argue that these evils are actually caused by free actions.</a:t>
            </a:r>
            <a:endParaRPr lang="en-US" dirty="0"/>
          </a:p>
        </p:txBody>
      </p:sp>
      <p:sp>
        <p:nvSpPr>
          <p:cNvPr id="3" name="TextBox 2"/>
          <p:cNvSpPr txBox="1"/>
          <p:nvPr/>
        </p:nvSpPr>
        <p:spPr>
          <a:xfrm>
            <a:off x="673100" y="977900"/>
            <a:ext cx="1585102" cy="369332"/>
          </a:xfrm>
          <a:prstGeom prst="rect">
            <a:avLst/>
          </a:prstGeom>
          <a:noFill/>
        </p:spPr>
        <p:txBody>
          <a:bodyPr wrap="none" rtlCol="0">
            <a:spAutoFit/>
          </a:bodyPr>
          <a:lstStyle/>
          <a:p>
            <a:r>
              <a:rPr lang="en-US" dirty="0" smtClean="0"/>
              <a:t>Van Inwagen:</a:t>
            </a:r>
            <a:endParaRPr lang="en-US" dirty="0"/>
          </a:p>
        </p:txBody>
      </p:sp>
      <p:sp>
        <p:nvSpPr>
          <p:cNvPr id="4" name="TextBox 3"/>
          <p:cNvSpPr txBox="1"/>
          <p:nvPr/>
        </p:nvSpPr>
        <p:spPr>
          <a:xfrm>
            <a:off x="1816101" y="1739900"/>
            <a:ext cx="6477000" cy="2031325"/>
          </a:xfrm>
          <a:prstGeom prst="rect">
            <a:avLst/>
          </a:prstGeom>
          <a:noFill/>
        </p:spPr>
        <p:txBody>
          <a:bodyPr wrap="square" rtlCol="0">
            <a:spAutoFit/>
          </a:bodyPr>
          <a:lstStyle/>
          <a:p>
            <a:r>
              <a:rPr lang="en-US" dirty="0" smtClean="0"/>
              <a:t>“Though earthquakes and the like are not caused by human free actions, our inability to avoid the harm caused by them is. In particular, the event of human beings removing themselves from the care of God – an event symbolized in the Judeo-Christian tradition by the story of the Garden of Eden – placed human beings in a world in which they were subject to natural forces with they were then unable to avoid.”</a:t>
            </a:r>
          </a:p>
        </p:txBody>
      </p:sp>
      <p:pic>
        <p:nvPicPr>
          <p:cNvPr id="5" name="Picture 4"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608" y="1949604"/>
            <a:ext cx="1097752" cy="1494264"/>
          </a:xfrm>
          <a:prstGeom prst="rect">
            <a:avLst/>
          </a:prstGeom>
        </p:spPr>
      </p:pic>
    </p:spTree>
    <p:extLst>
      <p:ext uri="{BB962C8B-B14F-4D97-AF65-F5344CB8AC3E}">
        <p14:creationId xmlns:p14="http://schemas.microsoft.com/office/powerpoint/2010/main" val="8511672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3100" y="246102"/>
            <a:ext cx="7835899" cy="369332"/>
          </a:xfrm>
          <a:prstGeom prst="rect">
            <a:avLst/>
          </a:prstGeom>
          <a:noFill/>
        </p:spPr>
        <p:txBody>
          <a:bodyPr wrap="square" rtlCol="0">
            <a:spAutoFit/>
          </a:bodyPr>
          <a:lstStyle/>
          <a:p>
            <a:r>
              <a:rPr lang="en-US" dirty="0" smtClean="0"/>
              <a:t>Bite the bullet and argue that these evils are actually caused by free actions.</a:t>
            </a:r>
            <a:endParaRPr lang="en-US" dirty="0"/>
          </a:p>
        </p:txBody>
      </p:sp>
      <p:sp>
        <p:nvSpPr>
          <p:cNvPr id="3" name="TextBox 2"/>
          <p:cNvSpPr txBox="1"/>
          <p:nvPr/>
        </p:nvSpPr>
        <p:spPr>
          <a:xfrm>
            <a:off x="673100" y="977900"/>
            <a:ext cx="1585102" cy="369332"/>
          </a:xfrm>
          <a:prstGeom prst="rect">
            <a:avLst/>
          </a:prstGeom>
          <a:noFill/>
        </p:spPr>
        <p:txBody>
          <a:bodyPr wrap="none" rtlCol="0">
            <a:spAutoFit/>
          </a:bodyPr>
          <a:lstStyle/>
          <a:p>
            <a:r>
              <a:rPr lang="en-US" dirty="0" smtClean="0"/>
              <a:t>Van Inwagen:</a:t>
            </a:r>
            <a:endParaRPr lang="en-US" dirty="0"/>
          </a:p>
        </p:txBody>
      </p:sp>
      <p:sp>
        <p:nvSpPr>
          <p:cNvPr id="4" name="TextBox 3"/>
          <p:cNvSpPr txBox="1"/>
          <p:nvPr/>
        </p:nvSpPr>
        <p:spPr>
          <a:xfrm>
            <a:off x="1816101" y="1739900"/>
            <a:ext cx="6477000" cy="2031325"/>
          </a:xfrm>
          <a:prstGeom prst="rect">
            <a:avLst/>
          </a:prstGeom>
          <a:noFill/>
        </p:spPr>
        <p:txBody>
          <a:bodyPr wrap="square" rtlCol="0">
            <a:spAutoFit/>
          </a:bodyPr>
          <a:lstStyle/>
          <a:p>
            <a:r>
              <a:rPr lang="en-US" dirty="0" smtClean="0"/>
              <a:t>“Though earthquakes and the like are not caused by human free actions, our inability to avoid the harm caused by them is. In particular, the event of human beings removing themselves from the care of God – an event symbolized in the Judeo-Christian tradition by the story of the Garden of Eden – placed human beings in a world in which they were subject to natural forces with they were then unable to avoid.”</a:t>
            </a:r>
          </a:p>
        </p:txBody>
      </p:sp>
      <p:pic>
        <p:nvPicPr>
          <p:cNvPr id="5" name="Picture 4"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608" y="1949604"/>
            <a:ext cx="1097752" cy="1494264"/>
          </a:xfrm>
          <a:prstGeom prst="rect">
            <a:avLst/>
          </a:prstGeom>
        </p:spPr>
      </p:pic>
      <p:pic>
        <p:nvPicPr>
          <p:cNvPr id="6" name="Picture 5" descr="article-0-1B1A32ED000005DC-128_634x423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107" y="4414792"/>
            <a:ext cx="2534190" cy="1690793"/>
          </a:xfrm>
          <a:prstGeom prst="rect">
            <a:avLst/>
          </a:prstGeom>
        </p:spPr>
      </p:pic>
      <p:sp>
        <p:nvSpPr>
          <p:cNvPr id="7" name="TextBox 6"/>
          <p:cNvSpPr txBox="1"/>
          <p:nvPr/>
        </p:nvSpPr>
        <p:spPr>
          <a:xfrm>
            <a:off x="3525297" y="5001736"/>
            <a:ext cx="726468" cy="369332"/>
          </a:xfrm>
          <a:prstGeom prst="rect">
            <a:avLst/>
          </a:prstGeom>
          <a:noFill/>
        </p:spPr>
        <p:txBody>
          <a:bodyPr wrap="none" rtlCol="0">
            <a:spAutoFit/>
          </a:bodyPr>
          <a:lstStyle/>
          <a:p>
            <a:r>
              <a:rPr lang="en-US" dirty="0"/>
              <a:t>o</a:t>
            </a:r>
            <a:r>
              <a:rPr lang="en-US" dirty="0" smtClean="0"/>
              <a:t>ur b</a:t>
            </a:r>
            <a:endParaRPr lang="en-US" dirty="0"/>
          </a:p>
        </p:txBody>
      </p:sp>
    </p:spTree>
    <p:extLst>
      <p:ext uri="{BB962C8B-B14F-4D97-AF65-F5344CB8AC3E}">
        <p14:creationId xmlns:p14="http://schemas.microsoft.com/office/powerpoint/2010/main" val="42313779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16101" y="1042238"/>
            <a:ext cx="6477000" cy="646331"/>
          </a:xfrm>
          <a:prstGeom prst="rect">
            <a:avLst/>
          </a:prstGeom>
          <a:noFill/>
        </p:spPr>
        <p:txBody>
          <a:bodyPr wrap="square" rtlCol="0">
            <a:spAutoFit/>
          </a:bodyPr>
          <a:lstStyle/>
          <a:p>
            <a:r>
              <a:rPr lang="en-US" dirty="0" smtClean="0"/>
              <a:t>We fell from the protection of God, thus making ourselves susceptible to natural disasters.</a:t>
            </a:r>
          </a:p>
        </p:txBody>
      </p:sp>
      <p:pic>
        <p:nvPicPr>
          <p:cNvPr id="5" name="Picture 4"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255" y="632564"/>
            <a:ext cx="986846" cy="1343298"/>
          </a:xfrm>
          <a:prstGeom prst="rect">
            <a:avLst/>
          </a:prstGeom>
        </p:spPr>
      </p:pic>
      <p:sp>
        <p:nvSpPr>
          <p:cNvPr id="8" name="TextBox 7"/>
          <p:cNvSpPr txBox="1"/>
          <p:nvPr/>
        </p:nvSpPr>
        <p:spPr>
          <a:xfrm>
            <a:off x="1816101" y="2171382"/>
            <a:ext cx="6090730" cy="369332"/>
          </a:xfrm>
          <a:prstGeom prst="rect">
            <a:avLst/>
          </a:prstGeom>
          <a:noFill/>
        </p:spPr>
        <p:txBody>
          <a:bodyPr wrap="none" rtlCol="0">
            <a:spAutoFit/>
          </a:bodyPr>
          <a:lstStyle/>
          <a:p>
            <a:r>
              <a:rPr lang="en-US" dirty="0" smtClean="0">
                <a:solidFill>
                  <a:srgbClr val="FF0000"/>
                </a:solidFill>
              </a:rPr>
              <a:t>But of course: this defense doesn’t explain all natural evils. </a:t>
            </a:r>
            <a:endParaRPr lang="en-US" dirty="0">
              <a:solidFill>
                <a:srgbClr val="FF0000"/>
              </a:solidFill>
            </a:endParaRPr>
          </a:p>
        </p:txBody>
      </p:sp>
      <p:sp>
        <p:nvSpPr>
          <p:cNvPr id="10" name="TextBox 9"/>
          <p:cNvSpPr txBox="1"/>
          <p:nvPr/>
        </p:nvSpPr>
        <p:spPr>
          <a:xfrm>
            <a:off x="591749" y="132834"/>
            <a:ext cx="1585102" cy="369332"/>
          </a:xfrm>
          <a:prstGeom prst="rect">
            <a:avLst/>
          </a:prstGeom>
          <a:noFill/>
        </p:spPr>
        <p:txBody>
          <a:bodyPr wrap="none" rtlCol="0">
            <a:spAutoFit/>
          </a:bodyPr>
          <a:lstStyle/>
          <a:p>
            <a:r>
              <a:rPr lang="en-US" dirty="0" smtClean="0"/>
              <a:t>Van Inwagen:</a:t>
            </a:r>
            <a:endParaRPr lang="en-US" dirty="0"/>
          </a:p>
        </p:txBody>
      </p:sp>
    </p:spTree>
    <p:extLst>
      <p:ext uri="{BB962C8B-B14F-4D97-AF65-F5344CB8AC3E}">
        <p14:creationId xmlns:p14="http://schemas.microsoft.com/office/powerpoint/2010/main" val="913779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62100" y="966232"/>
            <a:ext cx="5919634" cy="369332"/>
          </a:xfrm>
          <a:prstGeom prst="rect">
            <a:avLst/>
          </a:prstGeom>
          <a:noFill/>
        </p:spPr>
        <p:txBody>
          <a:bodyPr wrap="none" rtlCol="0">
            <a:spAutoFit/>
          </a:bodyPr>
          <a:lstStyle/>
          <a:p>
            <a:r>
              <a:rPr lang="en-US" dirty="0" smtClean="0"/>
              <a:t>First, however, let’s consider an argument in favor of P6. </a:t>
            </a:r>
            <a:endParaRPr lang="en-US" dirty="0"/>
          </a:p>
        </p:txBody>
      </p:sp>
      <p:sp>
        <p:nvSpPr>
          <p:cNvPr id="6" name="TextBox 5"/>
          <p:cNvSpPr txBox="1"/>
          <p:nvPr/>
        </p:nvSpPr>
        <p:spPr>
          <a:xfrm>
            <a:off x="1203609" y="282917"/>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Tree>
    <p:extLst>
      <p:ext uri="{BB962C8B-B14F-4D97-AF65-F5344CB8AC3E}">
        <p14:creationId xmlns:p14="http://schemas.microsoft.com/office/powerpoint/2010/main" val="65183080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16101" y="1042238"/>
            <a:ext cx="6477000" cy="646331"/>
          </a:xfrm>
          <a:prstGeom prst="rect">
            <a:avLst/>
          </a:prstGeom>
          <a:noFill/>
        </p:spPr>
        <p:txBody>
          <a:bodyPr wrap="square" rtlCol="0">
            <a:spAutoFit/>
          </a:bodyPr>
          <a:lstStyle/>
          <a:p>
            <a:r>
              <a:rPr lang="en-US" dirty="0" smtClean="0"/>
              <a:t>We fell from the protection of God, thus making ourselves susceptible to natural disasters.</a:t>
            </a:r>
          </a:p>
        </p:txBody>
      </p:sp>
      <p:pic>
        <p:nvPicPr>
          <p:cNvPr id="5" name="Picture 4"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255" y="632564"/>
            <a:ext cx="986846" cy="1343298"/>
          </a:xfrm>
          <a:prstGeom prst="rect">
            <a:avLst/>
          </a:prstGeom>
        </p:spPr>
      </p:pic>
      <p:sp>
        <p:nvSpPr>
          <p:cNvPr id="8" name="TextBox 7"/>
          <p:cNvSpPr txBox="1"/>
          <p:nvPr/>
        </p:nvSpPr>
        <p:spPr>
          <a:xfrm>
            <a:off x="1816101" y="2171382"/>
            <a:ext cx="6090730" cy="369332"/>
          </a:xfrm>
          <a:prstGeom prst="rect">
            <a:avLst/>
          </a:prstGeom>
          <a:noFill/>
        </p:spPr>
        <p:txBody>
          <a:bodyPr wrap="none" rtlCol="0">
            <a:spAutoFit/>
          </a:bodyPr>
          <a:lstStyle/>
          <a:p>
            <a:r>
              <a:rPr lang="en-US" dirty="0" smtClean="0">
                <a:solidFill>
                  <a:srgbClr val="FF0000"/>
                </a:solidFill>
              </a:rPr>
              <a:t>But of course: this defense doesn’t explain all natural evils. </a:t>
            </a:r>
            <a:endParaRPr lang="en-US" dirty="0">
              <a:solidFill>
                <a:srgbClr val="FF0000"/>
              </a:solidFill>
            </a:endParaRPr>
          </a:p>
        </p:txBody>
      </p:sp>
      <p:sp>
        <p:nvSpPr>
          <p:cNvPr id="9" name="TextBox 8"/>
          <p:cNvSpPr txBox="1"/>
          <p:nvPr/>
        </p:nvSpPr>
        <p:spPr>
          <a:xfrm>
            <a:off x="673100" y="2540714"/>
            <a:ext cx="821709" cy="369332"/>
          </a:xfrm>
          <a:prstGeom prst="rect">
            <a:avLst/>
          </a:prstGeom>
          <a:noFill/>
        </p:spPr>
        <p:txBody>
          <a:bodyPr wrap="none" rtlCol="0">
            <a:spAutoFit/>
          </a:bodyPr>
          <a:lstStyle/>
          <a:p>
            <a:r>
              <a:rPr lang="en-US" dirty="0" smtClean="0"/>
              <a:t>Rowe:</a:t>
            </a:r>
            <a:endParaRPr lang="en-US" dirty="0"/>
          </a:p>
        </p:txBody>
      </p:sp>
      <p:sp>
        <p:nvSpPr>
          <p:cNvPr id="10" name="TextBox 9"/>
          <p:cNvSpPr txBox="1"/>
          <p:nvPr/>
        </p:nvSpPr>
        <p:spPr>
          <a:xfrm>
            <a:off x="591749" y="132834"/>
            <a:ext cx="1585102" cy="369332"/>
          </a:xfrm>
          <a:prstGeom prst="rect">
            <a:avLst/>
          </a:prstGeom>
          <a:noFill/>
        </p:spPr>
        <p:txBody>
          <a:bodyPr wrap="none" rtlCol="0">
            <a:spAutoFit/>
          </a:bodyPr>
          <a:lstStyle/>
          <a:p>
            <a:r>
              <a:rPr lang="en-US" dirty="0" smtClean="0"/>
              <a:t>Van Inwagen:</a:t>
            </a:r>
            <a:endParaRPr lang="en-US" dirty="0"/>
          </a:p>
        </p:txBody>
      </p:sp>
      <p:pic>
        <p:nvPicPr>
          <p:cNvPr id="11" name="Picture 10" descr="JohnHic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749" y="3232666"/>
            <a:ext cx="1072907" cy="1339850"/>
          </a:xfrm>
          <a:prstGeom prst="rect">
            <a:avLst/>
          </a:prstGeom>
        </p:spPr>
      </p:pic>
      <p:sp>
        <p:nvSpPr>
          <p:cNvPr id="12" name="TextBox 11"/>
          <p:cNvSpPr txBox="1"/>
          <p:nvPr/>
        </p:nvSpPr>
        <p:spPr>
          <a:xfrm>
            <a:off x="1748846" y="2910046"/>
            <a:ext cx="7395154" cy="2050534"/>
          </a:xfrm>
          <a:prstGeom prst="rect">
            <a:avLst/>
          </a:prstGeom>
          <a:noFill/>
        </p:spPr>
        <p:txBody>
          <a:bodyPr wrap="square" rtlCol="0">
            <a:spAutoFit/>
          </a:bodyPr>
          <a:lstStyle/>
          <a:p>
            <a:r>
              <a:rPr lang="en-US" dirty="0" smtClean="0"/>
              <a:t>“Suppose that in some distant forest lightning strikes a dead tree, resulting in a forest fire. In the fire a fawn is trapped, horribly burned, and lies in terrible agony for several days before death relieves its suffering. So far, as far as we can see, the fawn’s intense suffering is pointless. For there does not appear to be any greater good such that the prevention of the fawn’s suffering would require either the loss of that good or the occurrence of an evil equally bad or worse.”</a:t>
            </a:r>
            <a:endParaRPr lang="en-US" dirty="0"/>
          </a:p>
        </p:txBody>
      </p:sp>
    </p:spTree>
    <p:extLst>
      <p:ext uri="{BB962C8B-B14F-4D97-AF65-F5344CB8AC3E}">
        <p14:creationId xmlns:p14="http://schemas.microsoft.com/office/powerpoint/2010/main" val="6981218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16101" y="1042238"/>
            <a:ext cx="6477000" cy="646331"/>
          </a:xfrm>
          <a:prstGeom prst="rect">
            <a:avLst/>
          </a:prstGeom>
          <a:noFill/>
        </p:spPr>
        <p:txBody>
          <a:bodyPr wrap="square" rtlCol="0">
            <a:spAutoFit/>
          </a:bodyPr>
          <a:lstStyle/>
          <a:p>
            <a:r>
              <a:rPr lang="en-US" dirty="0" smtClean="0"/>
              <a:t>We fell from the protection of God, thus making ourselves susceptible to natural disasters.</a:t>
            </a:r>
          </a:p>
        </p:txBody>
      </p:sp>
      <p:pic>
        <p:nvPicPr>
          <p:cNvPr id="5" name="Picture 4"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255" y="632564"/>
            <a:ext cx="986846" cy="1343298"/>
          </a:xfrm>
          <a:prstGeom prst="rect">
            <a:avLst/>
          </a:prstGeom>
        </p:spPr>
      </p:pic>
      <p:sp>
        <p:nvSpPr>
          <p:cNvPr id="8" name="TextBox 7"/>
          <p:cNvSpPr txBox="1"/>
          <p:nvPr/>
        </p:nvSpPr>
        <p:spPr>
          <a:xfrm>
            <a:off x="1816101" y="2171382"/>
            <a:ext cx="6090730" cy="369332"/>
          </a:xfrm>
          <a:prstGeom prst="rect">
            <a:avLst/>
          </a:prstGeom>
          <a:noFill/>
        </p:spPr>
        <p:txBody>
          <a:bodyPr wrap="none" rtlCol="0">
            <a:spAutoFit/>
          </a:bodyPr>
          <a:lstStyle/>
          <a:p>
            <a:r>
              <a:rPr lang="en-US" dirty="0" smtClean="0">
                <a:solidFill>
                  <a:srgbClr val="FF0000"/>
                </a:solidFill>
              </a:rPr>
              <a:t>But of course: this defense doesn’t explain all natural evils. </a:t>
            </a:r>
            <a:endParaRPr lang="en-US" dirty="0">
              <a:solidFill>
                <a:srgbClr val="FF0000"/>
              </a:solidFill>
            </a:endParaRPr>
          </a:p>
        </p:txBody>
      </p:sp>
      <p:sp>
        <p:nvSpPr>
          <p:cNvPr id="9" name="TextBox 8"/>
          <p:cNvSpPr txBox="1"/>
          <p:nvPr/>
        </p:nvSpPr>
        <p:spPr>
          <a:xfrm>
            <a:off x="673100" y="2540714"/>
            <a:ext cx="821709" cy="369332"/>
          </a:xfrm>
          <a:prstGeom prst="rect">
            <a:avLst/>
          </a:prstGeom>
          <a:noFill/>
        </p:spPr>
        <p:txBody>
          <a:bodyPr wrap="none" rtlCol="0">
            <a:spAutoFit/>
          </a:bodyPr>
          <a:lstStyle/>
          <a:p>
            <a:r>
              <a:rPr lang="en-US" dirty="0" smtClean="0"/>
              <a:t>Rowe:</a:t>
            </a:r>
            <a:endParaRPr lang="en-US" dirty="0"/>
          </a:p>
        </p:txBody>
      </p:sp>
      <p:sp>
        <p:nvSpPr>
          <p:cNvPr id="10" name="TextBox 9"/>
          <p:cNvSpPr txBox="1"/>
          <p:nvPr/>
        </p:nvSpPr>
        <p:spPr>
          <a:xfrm>
            <a:off x="591749" y="132834"/>
            <a:ext cx="1585102" cy="369332"/>
          </a:xfrm>
          <a:prstGeom prst="rect">
            <a:avLst/>
          </a:prstGeom>
          <a:noFill/>
        </p:spPr>
        <p:txBody>
          <a:bodyPr wrap="none" rtlCol="0">
            <a:spAutoFit/>
          </a:bodyPr>
          <a:lstStyle/>
          <a:p>
            <a:r>
              <a:rPr lang="en-US" dirty="0" smtClean="0"/>
              <a:t>Van Inwagen:</a:t>
            </a:r>
            <a:endParaRPr lang="en-US" dirty="0"/>
          </a:p>
        </p:txBody>
      </p:sp>
      <p:pic>
        <p:nvPicPr>
          <p:cNvPr id="11" name="Picture 10" descr="JohnHic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749" y="3232666"/>
            <a:ext cx="1072907" cy="1339850"/>
          </a:xfrm>
          <a:prstGeom prst="rect">
            <a:avLst/>
          </a:prstGeom>
        </p:spPr>
      </p:pic>
      <p:sp>
        <p:nvSpPr>
          <p:cNvPr id="12" name="TextBox 11"/>
          <p:cNvSpPr txBox="1"/>
          <p:nvPr/>
        </p:nvSpPr>
        <p:spPr>
          <a:xfrm>
            <a:off x="1748846" y="2910046"/>
            <a:ext cx="7395154" cy="2050534"/>
          </a:xfrm>
          <a:prstGeom prst="rect">
            <a:avLst/>
          </a:prstGeom>
          <a:noFill/>
        </p:spPr>
        <p:txBody>
          <a:bodyPr wrap="square" rtlCol="0">
            <a:spAutoFit/>
          </a:bodyPr>
          <a:lstStyle/>
          <a:p>
            <a:r>
              <a:rPr lang="en-US" dirty="0" smtClean="0"/>
              <a:t>“Suppose that in some distant forest lightning strikes a dead tree, resulting in a forest fire. In the fire a fawn is trapped, horribly burned, and lies in terrible agony for several days before death relieves its suffering. So far, as far as we can see, the fawn’s intense suffering is pointless. For there does not appear to be any greater good such that the prevention of the fawn’s suffering would require either the loss of that good or the occurrence of an evil equally bad or worse.”</a:t>
            </a:r>
            <a:endParaRPr lang="en-US" dirty="0"/>
          </a:p>
        </p:txBody>
      </p:sp>
      <p:pic>
        <p:nvPicPr>
          <p:cNvPr id="13" name="Picture 12"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058" y="5318864"/>
            <a:ext cx="986846" cy="1343298"/>
          </a:xfrm>
          <a:prstGeom prst="rect">
            <a:avLst/>
          </a:prstGeom>
        </p:spPr>
      </p:pic>
      <p:sp>
        <p:nvSpPr>
          <p:cNvPr id="2" name="TextBox 1"/>
          <p:cNvSpPr txBox="1"/>
          <p:nvPr/>
        </p:nvSpPr>
        <p:spPr>
          <a:xfrm>
            <a:off x="1816101" y="5197534"/>
            <a:ext cx="6946900" cy="1477328"/>
          </a:xfrm>
          <a:prstGeom prst="rect">
            <a:avLst/>
          </a:prstGeom>
          <a:noFill/>
        </p:spPr>
        <p:txBody>
          <a:bodyPr wrap="square" rtlCol="0">
            <a:spAutoFit/>
          </a:bodyPr>
          <a:lstStyle/>
          <a:p>
            <a:r>
              <a:rPr lang="en-US" dirty="0" smtClean="0"/>
              <a:t>A world in which no beasts suffered would be a world with </a:t>
            </a:r>
            <a:r>
              <a:rPr lang="en-US" i="1" dirty="0" smtClean="0"/>
              <a:t>radical </a:t>
            </a:r>
            <a:r>
              <a:rPr lang="en-US" dirty="0" smtClean="0"/>
              <a:t>irregularities in the laws of nature. Is it possible that God had to choose between the suffering of beasts and a world governed by regular laws of nature? If so, couldn’t he have justly picked the latter?</a:t>
            </a:r>
            <a:endParaRPr lang="en-US" dirty="0"/>
          </a:p>
        </p:txBody>
      </p:sp>
      <p:sp>
        <p:nvSpPr>
          <p:cNvPr id="3" name="TextBox 2"/>
          <p:cNvSpPr txBox="1"/>
          <p:nvPr/>
        </p:nvSpPr>
        <p:spPr>
          <a:xfrm>
            <a:off x="829255" y="4936832"/>
            <a:ext cx="626268" cy="369332"/>
          </a:xfrm>
          <a:prstGeom prst="rect">
            <a:avLst/>
          </a:prstGeom>
          <a:noFill/>
        </p:spPr>
        <p:txBody>
          <a:bodyPr wrap="none" rtlCol="0">
            <a:spAutoFit/>
          </a:bodyPr>
          <a:lstStyle/>
          <a:p>
            <a:r>
              <a:rPr lang="en-US" dirty="0" smtClean="0"/>
              <a:t>PVI:</a:t>
            </a:r>
            <a:endParaRPr lang="en-US" dirty="0"/>
          </a:p>
        </p:txBody>
      </p:sp>
    </p:spTree>
    <p:extLst>
      <p:ext uri="{BB962C8B-B14F-4D97-AF65-F5344CB8AC3E}">
        <p14:creationId xmlns:p14="http://schemas.microsoft.com/office/powerpoint/2010/main" val="8488493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7967"/>
            <a:ext cx="9247243" cy="461665"/>
          </a:xfrm>
          <a:prstGeom prst="rect">
            <a:avLst/>
          </a:prstGeom>
          <a:noFill/>
        </p:spPr>
        <p:txBody>
          <a:bodyPr wrap="none" rtlCol="0">
            <a:spAutoFit/>
          </a:bodyPr>
          <a:lstStyle/>
          <a:p>
            <a:r>
              <a:rPr lang="en-US" sz="2400" dirty="0" smtClean="0"/>
              <a:t>How could one argue that free will doesn’t account for some evils?</a:t>
            </a:r>
            <a:endParaRPr lang="en-US" sz="2400" dirty="0"/>
          </a:p>
        </p:txBody>
      </p:sp>
      <p:cxnSp>
        <p:nvCxnSpPr>
          <p:cNvPr id="4" name="Straight Arrow Connector 3"/>
          <p:cNvCxnSpPr>
            <a:stCxn id="2" idx="2"/>
          </p:cNvCxnSpPr>
          <p:nvPr/>
        </p:nvCxnSpPr>
        <p:spPr>
          <a:xfrm flipH="1">
            <a:off x="2501900" y="789632"/>
            <a:ext cx="2121722" cy="5184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84423" y="1345168"/>
            <a:ext cx="4634953" cy="369332"/>
          </a:xfrm>
          <a:prstGeom prst="rect">
            <a:avLst/>
          </a:prstGeom>
          <a:noFill/>
        </p:spPr>
        <p:txBody>
          <a:bodyPr wrap="none" rtlCol="0">
            <a:spAutoFit/>
          </a:bodyPr>
          <a:lstStyle/>
          <a:p>
            <a:r>
              <a:rPr lang="en-US" dirty="0" smtClean="0"/>
              <a:t>1. Some evils are not caused by free actions.</a:t>
            </a:r>
            <a:endParaRPr lang="en-US" dirty="0"/>
          </a:p>
        </p:txBody>
      </p:sp>
    </p:spTree>
    <p:extLst>
      <p:ext uri="{BB962C8B-B14F-4D97-AF65-F5344CB8AC3E}">
        <p14:creationId xmlns:p14="http://schemas.microsoft.com/office/powerpoint/2010/main" val="268795137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27967"/>
            <a:ext cx="9247243" cy="461665"/>
          </a:xfrm>
          <a:prstGeom prst="rect">
            <a:avLst/>
          </a:prstGeom>
          <a:noFill/>
        </p:spPr>
        <p:txBody>
          <a:bodyPr wrap="none" rtlCol="0">
            <a:spAutoFit/>
          </a:bodyPr>
          <a:lstStyle/>
          <a:p>
            <a:r>
              <a:rPr lang="en-US" sz="2400" dirty="0" smtClean="0"/>
              <a:t>How could one argue that free will doesn’t account for some evils?</a:t>
            </a:r>
            <a:endParaRPr lang="en-US" sz="2400" dirty="0"/>
          </a:p>
        </p:txBody>
      </p:sp>
      <p:cxnSp>
        <p:nvCxnSpPr>
          <p:cNvPr id="4" name="Straight Arrow Connector 3"/>
          <p:cNvCxnSpPr>
            <a:stCxn id="2" idx="2"/>
          </p:cNvCxnSpPr>
          <p:nvPr/>
        </p:nvCxnSpPr>
        <p:spPr>
          <a:xfrm flipH="1">
            <a:off x="2501900" y="789632"/>
            <a:ext cx="2121722" cy="5184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84423" y="1345168"/>
            <a:ext cx="4634953" cy="369332"/>
          </a:xfrm>
          <a:prstGeom prst="rect">
            <a:avLst/>
          </a:prstGeom>
          <a:noFill/>
        </p:spPr>
        <p:txBody>
          <a:bodyPr wrap="none" rtlCol="0">
            <a:spAutoFit/>
          </a:bodyPr>
          <a:lstStyle/>
          <a:p>
            <a:r>
              <a:rPr lang="en-US" dirty="0" smtClean="0"/>
              <a:t>1. Some evils are not caused by free actions.</a:t>
            </a:r>
            <a:endParaRPr lang="en-US" dirty="0"/>
          </a:p>
        </p:txBody>
      </p:sp>
      <p:cxnSp>
        <p:nvCxnSpPr>
          <p:cNvPr id="8" name="Straight Arrow Connector 7"/>
          <p:cNvCxnSpPr>
            <a:stCxn id="5" idx="2"/>
          </p:cNvCxnSpPr>
          <p:nvPr/>
        </p:nvCxnSpPr>
        <p:spPr>
          <a:xfrm flipH="1">
            <a:off x="1193800" y="1714500"/>
            <a:ext cx="130810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22207" y="2393434"/>
            <a:ext cx="1943185" cy="369332"/>
          </a:xfrm>
          <a:prstGeom prst="rect">
            <a:avLst/>
          </a:prstGeom>
          <a:noFill/>
        </p:spPr>
        <p:txBody>
          <a:bodyPr wrap="none" rtlCol="0">
            <a:spAutoFit/>
          </a:bodyPr>
          <a:lstStyle/>
          <a:p>
            <a:r>
              <a:rPr lang="en-US" dirty="0" smtClean="0"/>
              <a:t>Caused by Satan.</a:t>
            </a:r>
            <a:endParaRPr lang="en-US" dirty="0"/>
          </a:p>
        </p:txBody>
      </p:sp>
      <p:cxnSp>
        <p:nvCxnSpPr>
          <p:cNvPr id="11" name="Straight Arrow Connector 10"/>
          <p:cNvCxnSpPr>
            <a:stCxn id="5" idx="2"/>
          </p:cNvCxnSpPr>
          <p:nvPr/>
        </p:nvCxnSpPr>
        <p:spPr>
          <a:xfrm>
            <a:off x="2501900" y="1714500"/>
            <a:ext cx="106680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603500" y="2393434"/>
            <a:ext cx="2064575" cy="923330"/>
          </a:xfrm>
          <a:prstGeom prst="rect">
            <a:avLst/>
          </a:prstGeom>
          <a:noFill/>
        </p:spPr>
        <p:txBody>
          <a:bodyPr wrap="none" rtlCol="0">
            <a:spAutoFit/>
          </a:bodyPr>
          <a:lstStyle/>
          <a:p>
            <a:r>
              <a:rPr lang="en-US" dirty="0" smtClean="0"/>
              <a:t>Caused by our fall</a:t>
            </a:r>
          </a:p>
          <a:p>
            <a:r>
              <a:rPr lang="en-US" dirty="0"/>
              <a:t>f</a:t>
            </a:r>
            <a:r>
              <a:rPr lang="en-US" dirty="0" smtClean="0"/>
              <a:t>rom grace.</a:t>
            </a:r>
          </a:p>
          <a:p>
            <a:endParaRPr lang="en-US" dirty="0"/>
          </a:p>
        </p:txBody>
      </p:sp>
      <p:cxnSp>
        <p:nvCxnSpPr>
          <p:cNvPr id="13" name="Straight Arrow Connector 12"/>
          <p:cNvCxnSpPr/>
          <p:nvPr/>
        </p:nvCxnSpPr>
        <p:spPr>
          <a:xfrm>
            <a:off x="4623622" y="789632"/>
            <a:ext cx="2145478" cy="5555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384801" y="1395968"/>
            <a:ext cx="3238500" cy="2031325"/>
          </a:xfrm>
          <a:prstGeom prst="rect">
            <a:avLst/>
          </a:prstGeom>
          <a:noFill/>
        </p:spPr>
        <p:txBody>
          <a:bodyPr wrap="square" rtlCol="0">
            <a:spAutoFit/>
          </a:bodyPr>
          <a:lstStyle/>
          <a:p>
            <a:r>
              <a:rPr lang="en-US" dirty="0" smtClean="0"/>
              <a:t>2. Some evils are so atrocious that a wholly good God would—even while giving everyone free will––find some way to prevent them from happening through accidents, miracles, or whatever.</a:t>
            </a:r>
          </a:p>
        </p:txBody>
      </p:sp>
    </p:spTree>
    <p:extLst>
      <p:ext uri="{BB962C8B-B14F-4D97-AF65-F5344CB8AC3E}">
        <p14:creationId xmlns:p14="http://schemas.microsoft.com/office/powerpoint/2010/main" val="229472538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2099" y="1784340"/>
            <a:ext cx="4343401" cy="2862323"/>
          </a:xfrm>
          <a:prstGeom prst="rect">
            <a:avLst/>
          </a:prstGeom>
        </p:spPr>
        <p:txBody>
          <a:bodyPr wrap="square">
            <a:spAutoFit/>
          </a:bodyPr>
          <a:lstStyle/>
          <a:p>
            <a:r>
              <a:rPr lang="en-US" dirty="0" smtClean="0"/>
              <a:t>1. The </a:t>
            </a:r>
            <a:r>
              <a:rPr lang="en-US" dirty="0"/>
              <a:t>world contains horrors</a:t>
            </a:r>
            <a:r>
              <a:rPr lang="en-US" dirty="0" smtClean="0"/>
              <a:t>.</a:t>
            </a:r>
          </a:p>
          <a:p>
            <a:endParaRPr lang="en-US" dirty="0"/>
          </a:p>
          <a:p>
            <a:r>
              <a:rPr lang="en-US" dirty="0"/>
              <a:t>2. H</a:t>
            </a:r>
            <a:r>
              <a:rPr lang="en-US" dirty="0" smtClean="0"/>
              <a:t>orrors </a:t>
            </a:r>
            <a:r>
              <a:rPr lang="en-US" dirty="0"/>
              <a:t>are such that</a:t>
            </a:r>
          </a:p>
          <a:p>
            <a:r>
              <a:rPr lang="en-US" dirty="0"/>
              <a:t>the world would be no worse</a:t>
            </a:r>
          </a:p>
          <a:p>
            <a:r>
              <a:rPr lang="en-US" dirty="0"/>
              <a:t>if it did not contain </a:t>
            </a:r>
            <a:r>
              <a:rPr lang="en-US" dirty="0" smtClean="0"/>
              <a:t>them.</a:t>
            </a:r>
          </a:p>
          <a:p>
            <a:endParaRPr lang="en-US" dirty="0"/>
          </a:p>
          <a:p>
            <a:r>
              <a:rPr lang="en-US" dirty="0"/>
              <a:t>3. </a:t>
            </a:r>
            <a:r>
              <a:rPr lang="en-US" dirty="0" smtClean="0"/>
              <a:t>A wholly perfect and omnipotent God would find ways to eliminate things without which the world would be no worse. </a:t>
            </a:r>
            <a:endParaRPr lang="en-US" dirty="0"/>
          </a:p>
        </p:txBody>
      </p:sp>
      <p:sp>
        <p:nvSpPr>
          <p:cNvPr id="5" name="TextBox 4"/>
          <p:cNvSpPr txBox="1"/>
          <p:nvPr/>
        </p:nvSpPr>
        <p:spPr>
          <a:xfrm>
            <a:off x="457200" y="265669"/>
            <a:ext cx="7810499" cy="923330"/>
          </a:xfrm>
          <a:prstGeom prst="rect">
            <a:avLst/>
          </a:prstGeom>
          <a:noFill/>
        </p:spPr>
        <p:txBody>
          <a:bodyPr wrap="square" rtlCol="0">
            <a:spAutoFit/>
          </a:bodyPr>
          <a:lstStyle/>
          <a:p>
            <a:r>
              <a:rPr lang="en-US" b="1" dirty="0" smtClean="0"/>
              <a:t>Some evils are so atrocious that a wholly good God would—even while giving everyone free will––find some way to prevent them from happening through accidents, miracles, or whatever.</a:t>
            </a:r>
          </a:p>
        </p:txBody>
      </p:sp>
      <p:sp>
        <p:nvSpPr>
          <p:cNvPr id="8" name="TextBox 7"/>
          <p:cNvSpPr txBox="1"/>
          <p:nvPr/>
        </p:nvSpPr>
        <p:spPr>
          <a:xfrm>
            <a:off x="711200" y="1249402"/>
            <a:ext cx="5581501" cy="369332"/>
          </a:xfrm>
          <a:prstGeom prst="rect">
            <a:avLst/>
          </a:prstGeom>
          <a:noFill/>
        </p:spPr>
        <p:txBody>
          <a:bodyPr wrap="none" rtlCol="0">
            <a:spAutoFit/>
          </a:bodyPr>
          <a:lstStyle/>
          <a:p>
            <a:r>
              <a:rPr lang="en-US" dirty="0" smtClean="0"/>
              <a:t>Van Inwagen gives us an argument along these lines:</a:t>
            </a:r>
          </a:p>
        </p:txBody>
      </p:sp>
      <p:sp>
        <p:nvSpPr>
          <p:cNvPr id="9" name="TextBox 8"/>
          <p:cNvSpPr txBox="1"/>
          <p:nvPr/>
        </p:nvSpPr>
        <p:spPr>
          <a:xfrm>
            <a:off x="292100" y="4738658"/>
            <a:ext cx="4724400" cy="646331"/>
          </a:xfrm>
          <a:prstGeom prst="rect">
            <a:avLst/>
          </a:prstGeom>
          <a:noFill/>
        </p:spPr>
        <p:txBody>
          <a:bodyPr wrap="square" rtlCol="0">
            <a:spAutoFit/>
          </a:bodyPr>
          <a:lstStyle/>
          <a:p>
            <a:r>
              <a:rPr lang="en-US" dirty="0" smtClean="0"/>
              <a:t>C. A wholly perfect and omnipotent God does not exist.</a:t>
            </a:r>
            <a:endParaRPr lang="en-US" dirty="0"/>
          </a:p>
        </p:txBody>
      </p:sp>
      <p:cxnSp>
        <p:nvCxnSpPr>
          <p:cNvPr id="14" name="Straight Connector 13"/>
          <p:cNvCxnSpPr/>
          <p:nvPr/>
        </p:nvCxnSpPr>
        <p:spPr>
          <a:xfrm>
            <a:off x="393699" y="4738658"/>
            <a:ext cx="445770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169670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2099" y="1784340"/>
            <a:ext cx="4343401" cy="2862323"/>
          </a:xfrm>
          <a:prstGeom prst="rect">
            <a:avLst/>
          </a:prstGeom>
        </p:spPr>
        <p:txBody>
          <a:bodyPr wrap="square">
            <a:spAutoFit/>
          </a:bodyPr>
          <a:lstStyle/>
          <a:p>
            <a:r>
              <a:rPr lang="en-US" dirty="0" smtClean="0"/>
              <a:t>1. The </a:t>
            </a:r>
            <a:r>
              <a:rPr lang="en-US" dirty="0"/>
              <a:t>world contains horrors</a:t>
            </a:r>
            <a:r>
              <a:rPr lang="en-US" dirty="0" smtClean="0"/>
              <a:t>.</a:t>
            </a:r>
          </a:p>
          <a:p>
            <a:endParaRPr lang="en-US" dirty="0"/>
          </a:p>
          <a:p>
            <a:r>
              <a:rPr lang="en-US" dirty="0"/>
              <a:t>2. H</a:t>
            </a:r>
            <a:r>
              <a:rPr lang="en-US" dirty="0" smtClean="0"/>
              <a:t>orrors </a:t>
            </a:r>
            <a:r>
              <a:rPr lang="en-US" dirty="0"/>
              <a:t>are such that</a:t>
            </a:r>
          </a:p>
          <a:p>
            <a:r>
              <a:rPr lang="en-US" dirty="0"/>
              <a:t>the world would be no worse</a:t>
            </a:r>
          </a:p>
          <a:p>
            <a:r>
              <a:rPr lang="en-US" dirty="0"/>
              <a:t>if it did not contain </a:t>
            </a:r>
            <a:r>
              <a:rPr lang="en-US" dirty="0" smtClean="0"/>
              <a:t>them.</a:t>
            </a:r>
          </a:p>
          <a:p>
            <a:endParaRPr lang="en-US" dirty="0"/>
          </a:p>
          <a:p>
            <a:r>
              <a:rPr lang="en-US" dirty="0"/>
              <a:t>3. </a:t>
            </a:r>
            <a:r>
              <a:rPr lang="en-US" dirty="0" smtClean="0"/>
              <a:t>A wholly perfect and omnipotent God would find ways to eliminate things without which the world would be no worse. </a:t>
            </a:r>
            <a:endParaRPr lang="en-US" dirty="0"/>
          </a:p>
        </p:txBody>
      </p:sp>
      <p:sp>
        <p:nvSpPr>
          <p:cNvPr id="5" name="TextBox 4"/>
          <p:cNvSpPr txBox="1"/>
          <p:nvPr/>
        </p:nvSpPr>
        <p:spPr>
          <a:xfrm>
            <a:off x="457200" y="265669"/>
            <a:ext cx="7810499" cy="923330"/>
          </a:xfrm>
          <a:prstGeom prst="rect">
            <a:avLst/>
          </a:prstGeom>
          <a:noFill/>
        </p:spPr>
        <p:txBody>
          <a:bodyPr wrap="square" rtlCol="0">
            <a:spAutoFit/>
          </a:bodyPr>
          <a:lstStyle/>
          <a:p>
            <a:r>
              <a:rPr lang="en-US" b="1" dirty="0" smtClean="0"/>
              <a:t>Some evils are so atrocious that a wholly good God would—even while giving everyone free will––find some way to prevent them from happening through accidents, miracles, or whatever.</a:t>
            </a:r>
          </a:p>
        </p:txBody>
      </p:sp>
      <p:sp>
        <p:nvSpPr>
          <p:cNvPr id="8" name="TextBox 7"/>
          <p:cNvSpPr txBox="1"/>
          <p:nvPr/>
        </p:nvSpPr>
        <p:spPr>
          <a:xfrm>
            <a:off x="711200" y="1249402"/>
            <a:ext cx="5581501" cy="369332"/>
          </a:xfrm>
          <a:prstGeom prst="rect">
            <a:avLst/>
          </a:prstGeom>
          <a:noFill/>
        </p:spPr>
        <p:txBody>
          <a:bodyPr wrap="none" rtlCol="0">
            <a:spAutoFit/>
          </a:bodyPr>
          <a:lstStyle/>
          <a:p>
            <a:r>
              <a:rPr lang="en-US" dirty="0" smtClean="0"/>
              <a:t>Van Inwagen gives us an argument along these lines:</a:t>
            </a:r>
          </a:p>
        </p:txBody>
      </p:sp>
      <p:sp>
        <p:nvSpPr>
          <p:cNvPr id="9" name="TextBox 8"/>
          <p:cNvSpPr txBox="1"/>
          <p:nvPr/>
        </p:nvSpPr>
        <p:spPr>
          <a:xfrm>
            <a:off x="292100" y="4738658"/>
            <a:ext cx="4724400" cy="646331"/>
          </a:xfrm>
          <a:prstGeom prst="rect">
            <a:avLst/>
          </a:prstGeom>
          <a:noFill/>
        </p:spPr>
        <p:txBody>
          <a:bodyPr wrap="square" rtlCol="0">
            <a:spAutoFit/>
          </a:bodyPr>
          <a:lstStyle/>
          <a:p>
            <a:r>
              <a:rPr lang="en-US" dirty="0" smtClean="0"/>
              <a:t>C. A wholly perfect and omnipotent God does not exist.</a:t>
            </a:r>
            <a:endParaRPr lang="en-US" dirty="0"/>
          </a:p>
        </p:txBody>
      </p:sp>
      <p:cxnSp>
        <p:nvCxnSpPr>
          <p:cNvPr id="14" name="Straight Connector 13"/>
          <p:cNvCxnSpPr/>
          <p:nvPr/>
        </p:nvCxnSpPr>
        <p:spPr>
          <a:xfrm>
            <a:off x="393699" y="4738658"/>
            <a:ext cx="445770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 name="Straight Arrow Connector 2"/>
          <p:cNvCxnSpPr/>
          <p:nvPr/>
        </p:nvCxnSpPr>
        <p:spPr>
          <a:xfrm>
            <a:off x="4635500" y="3937000"/>
            <a:ext cx="6858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575298" y="1797040"/>
            <a:ext cx="3352801" cy="3970318"/>
          </a:xfrm>
          <a:prstGeom prst="rect">
            <a:avLst/>
          </a:prstGeom>
          <a:noFill/>
        </p:spPr>
        <p:txBody>
          <a:bodyPr wrap="square" rtlCol="0">
            <a:spAutoFit/>
          </a:bodyPr>
          <a:lstStyle/>
          <a:p>
            <a:r>
              <a:rPr lang="en-US" dirty="0" smtClean="0"/>
              <a:t>Would it be consistent with our free will for God to have set up </a:t>
            </a:r>
            <a:r>
              <a:rPr lang="en-US" i="1" dirty="0" smtClean="0"/>
              <a:t>some </a:t>
            </a:r>
            <a:r>
              <a:rPr lang="en-US" dirty="0" smtClean="0"/>
              <a:t>natural laws that prevent some of the atrocities we’ve seen?</a:t>
            </a:r>
          </a:p>
          <a:p>
            <a:endParaRPr lang="en-US" dirty="0"/>
          </a:p>
          <a:p>
            <a:r>
              <a:rPr lang="en-US" i="1" dirty="0" smtClean="0"/>
              <a:t>Some </a:t>
            </a:r>
            <a:r>
              <a:rPr lang="en-US" dirty="0" smtClean="0"/>
              <a:t>natural laws already do prevent us from doing some evil things. </a:t>
            </a:r>
          </a:p>
          <a:p>
            <a:endParaRPr lang="en-US" i="1" dirty="0"/>
          </a:p>
          <a:p>
            <a:r>
              <a:rPr lang="en-US" dirty="0" smtClean="0"/>
              <a:t>Why not, then, make the universe in a way that does not allow, for example, the creation of atomic bombs?</a:t>
            </a:r>
            <a:endParaRPr lang="en-US" dirty="0"/>
          </a:p>
        </p:txBody>
      </p:sp>
    </p:spTree>
    <p:extLst>
      <p:ext uri="{BB962C8B-B14F-4D97-AF65-F5344CB8AC3E}">
        <p14:creationId xmlns:p14="http://schemas.microsoft.com/office/powerpoint/2010/main" val="7286985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9605" y="119102"/>
            <a:ext cx="6398995" cy="553998"/>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3000" dirty="0" smtClean="0"/>
              <a:t>Problems with the Free Will Defense</a:t>
            </a:r>
            <a:endParaRPr lang="en-US" sz="3000" dirty="0"/>
          </a:p>
        </p:txBody>
      </p:sp>
      <p:sp>
        <p:nvSpPr>
          <p:cNvPr id="3" name="Sequential Access Storage 2"/>
          <p:cNvSpPr/>
          <p:nvPr/>
        </p:nvSpPr>
        <p:spPr>
          <a:xfrm>
            <a:off x="279400" y="3924300"/>
            <a:ext cx="3086740" cy="2616200"/>
          </a:xfrm>
          <a:prstGeom prst="flowChartMagneticTap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Sequential Access Storage 4"/>
          <p:cNvSpPr/>
          <p:nvPr/>
        </p:nvSpPr>
        <p:spPr>
          <a:xfrm>
            <a:off x="88900" y="673100"/>
            <a:ext cx="3276600" cy="2777118"/>
          </a:xfrm>
          <a:prstGeom prst="flowChartMagneticTap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TextBox 5"/>
          <p:cNvSpPr txBox="1"/>
          <p:nvPr/>
        </p:nvSpPr>
        <p:spPr>
          <a:xfrm>
            <a:off x="660401" y="1181100"/>
            <a:ext cx="2247900" cy="1569660"/>
          </a:xfrm>
          <a:prstGeom prst="rect">
            <a:avLst/>
          </a:prstGeom>
          <a:noFill/>
        </p:spPr>
        <p:txBody>
          <a:bodyPr wrap="square" rtlCol="0">
            <a:spAutoFit/>
          </a:bodyPr>
          <a:lstStyle/>
          <a:p>
            <a:r>
              <a:rPr lang="en-US" sz="2400" dirty="0" smtClean="0">
                <a:solidFill>
                  <a:schemeClr val="bg1"/>
                </a:solidFill>
              </a:rPr>
              <a:t>Free will doesn’t account for any evil.</a:t>
            </a:r>
            <a:endParaRPr lang="en-US" sz="2400" dirty="0">
              <a:solidFill>
                <a:schemeClr val="bg1"/>
              </a:solidFill>
            </a:endParaRPr>
          </a:p>
        </p:txBody>
      </p:sp>
      <p:sp>
        <p:nvSpPr>
          <p:cNvPr id="7" name="TextBox 6"/>
          <p:cNvSpPr txBox="1"/>
          <p:nvPr/>
        </p:nvSpPr>
        <p:spPr>
          <a:xfrm>
            <a:off x="800101" y="4394200"/>
            <a:ext cx="2247900" cy="1569660"/>
          </a:xfrm>
          <a:prstGeom prst="rect">
            <a:avLst/>
          </a:prstGeom>
          <a:noFill/>
        </p:spPr>
        <p:txBody>
          <a:bodyPr wrap="square" rtlCol="0">
            <a:spAutoFit/>
          </a:bodyPr>
          <a:lstStyle/>
          <a:p>
            <a:r>
              <a:rPr lang="en-US" sz="2400" dirty="0" smtClean="0">
                <a:solidFill>
                  <a:schemeClr val="bg1"/>
                </a:solidFill>
              </a:rPr>
              <a:t>Free will doesn’t account for some evils.</a:t>
            </a:r>
            <a:endParaRPr lang="en-US" sz="2400" dirty="0">
              <a:solidFill>
                <a:schemeClr val="bg1"/>
              </a:solidFill>
            </a:endParaRPr>
          </a:p>
        </p:txBody>
      </p:sp>
      <p:cxnSp>
        <p:nvCxnSpPr>
          <p:cNvPr id="10" name="Straight Arrow Connector 9"/>
          <p:cNvCxnSpPr/>
          <p:nvPr/>
        </p:nvCxnSpPr>
        <p:spPr>
          <a:xfrm flipV="1">
            <a:off x="3366140" y="1181100"/>
            <a:ext cx="1510660" cy="2057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876800" y="749300"/>
            <a:ext cx="3517900" cy="1200329"/>
          </a:xfrm>
          <a:prstGeom prst="rect">
            <a:avLst/>
          </a:prstGeom>
          <a:noFill/>
        </p:spPr>
        <p:txBody>
          <a:bodyPr wrap="square" rtlCol="0">
            <a:spAutoFit/>
          </a:bodyPr>
          <a:lstStyle/>
          <a:p>
            <a:r>
              <a:rPr lang="en-US" dirty="0" smtClean="0"/>
              <a:t>God could’ve made a world where we have free will between good and evil, yet we never choose evil.</a:t>
            </a:r>
            <a:endParaRPr lang="en-US" dirty="0"/>
          </a:p>
        </p:txBody>
      </p:sp>
      <p:cxnSp>
        <p:nvCxnSpPr>
          <p:cNvPr id="13" name="Straight Arrow Connector 12"/>
          <p:cNvCxnSpPr/>
          <p:nvPr/>
        </p:nvCxnSpPr>
        <p:spPr>
          <a:xfrm flipV="1">
            <a:off x="3366140" y="2501900"/>
            <a:ext cx="1510660" cy="736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876800" y="2038171"/>
            <a:ext cx="2971800" cy="1200329"/>
          </a:xfrm>
          <a:prstGeom prst="rect">
            <a:avLst/>
          </a:prstGeom>
          <a:noFill/>
        </p:spPr>
        <p:txBody>
          <a:bodyPr wrap="square" rtlCol="0">
            <a:spAutoFit/>
          </a:bodyPr>
          <a:lstStyle/>
          <a:p>
            <a:r>
              <a:rPr lang="en-US" dirty="0" smtClean="0"/>
              <a:t>God could’ve made a world where we have free will between all good things.</a:t>
            </a:r>
            <a:endParaRPr lang="en-US" dirty="0"/>
          </a:p>
        </p:txBody>
      </p:sp>
      <p:cxnSp>
        <p:nvCxnSpPr>
          <p:cNvPr id="16" name="Straight Arrow Connector 15"/>
          <p:cNvCxnSpPr/>
          <p:nvPr/>
        </p:nvCxnSpPr>
        <p:spPr>
          <a:xfrm>
            <a:off x="3365500" y="3238500"/>
            <a:ext cx="1511300" cy="800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876800" y="3450218"/>
            <a:ext cx="3302000" cy="1754327"/>
          </a:xfrm>
          <a:prstGeom prst="rect">
            <a:avLst/>
          </a:prstGeom>
          <a:noFill/>
        </p:spPr>
        <p:txBody>
          <a:bodyPr wrap="square" rtlCol="0">
            <a:spAutoFit/>
          </a:bodyPr>
          <a:lstStyle/>
          <a:p>
            <a:r>
              <a:rPr lang="en-US" dirty="0" smtClean="0"/>
              <a:t>Are responsibility for each other and the choice to love God </a:t>
            </a:r>
            <a:r>
              <a:rPr lang="en-US" i="1" dirty="0" smtClean="0"/>
              <a:t>in the face of the potential to do evil </a:t>
            </a:r>
            <a:r>
              <a:rPr lang="en-US" dirty="0" smtClean="0"/>
              <a:t>really all that great, given that God doesn’t have the ability to do these things?</a:t>
            </a:r>
            <a:endParaRPr lang="en-US" dirty="0"/>
          </a:p>
        </p:txBody>
      </p:sp>
      <p:cxnSp>
        <p:nvCxnSpPr>
          <p:cNvPr id="8" name="Straight Arrow Connector 7"/>
          <p:cNvCxnSpPr>
            <a:endCxn id="9" idx="1"/>
          </p:cNvCxnSpPr>
          <p:nvPr/>
        </p:nvCxnSpPr>
        <p:spPr>
          <a:xfrm flipV="1">
            <a:off x="3365500" y="5440705"/>
            <a:ext cx="1511300" cy="9219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876800" y="5256039"/>
            <a:ext cx="4263231" cy="369332"/>
          </a:xfrm>
          <a:prstGeom prst="rect">
            <a:avLst/>
          </a:prstGeom>
          <a:noFill/>
        </p:spPr>
        <p:txBody>
          <a:bodyPr wrap="none" rtlCol="0">
            <a:spAutoFit/>
          </a:bodyPr>
          <a:lstStyle/>
          <a:p>
            <a:r>
              <a:rPr lang="en-US" dirty="0" smtClean="0"/>
              <a:t>Natural evils not caused by free actions.</a:t>
            </a:r>
            <a:endParaRPr lang="en-US" dirty="0"/>
          </a:p>
        </p:txBody>
      </p:sp>
      <p:cxnSp>
        <p:nvCxnSpPr>
          <p:cNvPr id="15" name="Straight Arrow Connector 14"/>
          <p:cNvCxnSpPr/>
          <p:nvPr/>
        </p:nvCxnSpPr>
        <p:spPr>
          <a:xfrm>
            <a:off x="3366140" y="6362700"/>
            <a:ext cx="151066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876800" y="6223000"/>
            <a:ext cx="1000131" cy="369332"/>
          </a:xfrm>
          <a:prstGeom prst="rect">
            <a:avLst/>
          </a:prstGeom>
          <a:noFill/>
        </p:spPr>
        <p:txBody>
          <a:bodyPr wrap="none" rtlCol="0">
            <a:spAutoFit/>
          </a:bodyPr>
          <a:lstStyle/>
          <a:p>
            <a:r>
              <a:rPr lang="en-US" dirty="0" smtClean="0"/>
              <a:t>Horrors</a:t>
            </a:r>
            <a:endParaRPr lang="en-US" dirty="0"/>
          </a:p>
        </p:txBody>
      </p:sp>
    </p:spTree>
    <p:extLst>
      <p:ext uri="{BB962C8B-B14F-4D97-AF65-F5344CB8AC3E}">
        <p14:creationId xmlns:p14="http://schemas.microsoft.com/office/powerpoint/2010/main" val="1696054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62100" y="966232"/>
            <a:ext cx="5919634" cy="369332"/>
          </a:xfrm>
          <a:prstGeom prst="rect">
            <a:avLst/>
          </a:prstGeom>
          <a:noFill/>
        </p:spPr>
        <p:txBody>
          <a:bodyPr wrap="none" rtlCol="0">
            <a:spAutoFit/>
          </a:bodyPr>
          <a:lstStyle/>
          <a:p>
            <a:r>
              <a:rPr lang="en-US" dirty="0" smtClean="0"/>
              <a:t>First, however, let’s consider an argument in favor of P6. </a:t>
            </a:r>
            <a:endParaRPr lang="en-US" dirty="0"/>
          </a:p>
        </p:txBody>
      </p:sp>
      <p:sp>
        <p:nvSpPr>
          <p:cNvPr id="6" name="TextBox 5"/>
          <p:cNvSpPr txBox="1"/>
          <p:nvPr/>
        </p:nvSpPr>
        <p:spPr>
          <a:xfrm>
            <a:off x="1203609" y="282917"/>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5" name="TextBox 4"/>
          <p:cNvSpPr txBox="1"/>
          <p:nvPr/>
        </p:nvSpPr>
        <p:spPr>
          <a:xfrm>
            <a:off x="1203609" y="2239749"/>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1161276" y="1854200"/>
            <a:ext cx="801647" cy="369332"/>
          </a:xfrm>
          <a:prstGeom prst="rect">
            <a:avLst/>
          </a:prstGeom>
          <a:noFill/>
        </p:spPr>
        <p:txBody>
          <a:bodyPr wrap="none" rtlCol="0">
            <a:spAutoFit/>
          </a:bodyPr>
          <a:lstStyle/>
          <a:p>
            <a:r>
              <a:rPr lang="en-US" dirty="0" smtClean="0"/>
              <a:t>Recall</a:t>
            </a:r>
            <a:endParaRPr lang="en-US" dirty="0"/>
          </a:p>
        </p:txBody>
      </p:sp>
      <p:sp>
        <p:nvSpPr>
          <p:cNvPr id="7" name="TextBox 6"/>
          <p:cNvSpPr txBox="1"/>
          <p:nvPr/>
        </p:nvSpPr>
        <p:spPr>
          <a:xfrm>
            <a:off x="1562100" y="3187700"/>
            <a:ext cx="6196435" cy="1200329"/>
          </a:xfrm>
          <a:prstGeom prst="rect">
            <a:avLst/>
          </a:prstGeom>
          <a:noFill/>
        </p:spPr>
        <p:txBody>
          <a:bodyPr wrap="square" rtlCol="0">
            <a:spAutoFit/>
          </a:bodyPr>
          <a:lstStyle/>
          <a:p>
            <a:r>
              <a:rPr lang="en-US" dirty="0" smtClean="0"/>
              <a:t>Well, if P5 is true, then God can do anything. But then for any good and evil, God can bring it about that the good exists without the evil. But then it would follow that every evil is unnecessary. So, since there is some evil, P6 is true.   </a:t>
            </a:r>
            <a:endParaRPr lang="en-US" dirty="0"/>
          </a:p>
        </p:txBody>
      </p:sp>
    </p:spTree>
    <p:extLst>
      <p:ext uri="{BB962C8B-B14F-4D97-AF65-F5344CB8AC3E}">
        <p14:creationId xmlns:p14="http://schemas.microsoft.com/office/powerpoint/2010/main" val="762627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62100" y="966232"/>
            <a:ext cx="5919634" cy="369332"/>
          </a:xfrm>
          <a:prstGeom prst="rect">
            <a:avLst/>
          </a:prstGeom>
          <a:noFill/>
        </p:spPr>
        <p:txBody>
          <a:bodyPr wrap="none" rtlCol="0">
            <a:spAutoFit/>
          </a:bodyPr>
          <a:lstStyle/>
          <a:p>
            <a:r>
              <a:rPr lang="en-US" dirty="0" smtClean="0"/>
              <a:t>First, however, let’s consider an argument in favor of P6. </a:t>
            </a:r>
            <a:endParaRPr lang="en-US" dirty="0"/>
          </a:p>
        </p:txBody>
      </p:sp>
      <p:sp>
        <p:nvSpPr>
          <p:cNvPr id="6" name="TextBox 5"/>
          <p:cNvSpPr txBox="1"/>
          <p:nvPr/>
        </p:nvSpPr>
        <p:spPr>
          <a:xfrm>
            <a:off x="1203609" y="282917"/>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5" name="TextBox 4"/>
          <p:cNvSpPr txBox="1"/>
          <p:nvPr/>
        </p:nvSpPr>
        <p:spPr>
          <a:xfrm>
            <a:off x="1203609" y="2239749"/>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1161276" y="1854200"/>
            <a:ext cx="801647" cy="369332"/>
          </a:xfrm>
          <a:prstGeom prst="rect">
            <a:avLst/>
          </a:prstGeom>
          <a:noFill/>
        </p:spPr>
        <p:txBody>
          <a:bodyPr wrap="none" rtlCol="0">
            <a:spAutoFit/>
          </a:bodyPr>
          <a:lstStyle/>
          <a:p>
            <a:r>
              <a:rPr lang="en-US" dirty="0" smtClean="0"/>
              <a:t>Recall</a:t>
            </a:r>
            <a:endParaRPr lang="en-US" dirty="0"/>
          </a:p>
        </p:txBody>
      </p:sp>
      <p:sp>
        <p:nvSpPr>
          <p:cNvPr id="7" name="TextBox 6"/>
          <p:cNvSpPr txBox="1"/>
          <p:nvPr/>
        </p:nvSpPr>
        <p:spPr>
          <a:xfrm>
            <a:off x="1562100" y="3187700"/>
            <a:ext cx="6196435" cy="1200329"/>
          </a:xfrm>
          <a:prstGeom prst="rect">
            <a:avLst/>
          </a:prstGeom>
          <a:noFill/>
        </p:spPr>
        <p:txBody>
          <a:bodyPr wrap="square" rtlCol="0">
            <a:spAutoFit/>
          </a:bodyPr>
          <a:lstStyle/>
          <a:p>
            <a:r>
              <a:rPr lang="en-US" dirty="0" smtClean="0"/>
              <a:t>Well, if P5 is true, then God can do anything. But then for any good and evil, God can bring it about that the good exists without the evil. But then it would follow that every evil is unnecessary. So, since there is some evil, P6 is true.   </a:t>
            </a:r>
            <a:endParaRPr lang="en-US" dirty="0"/>
          </a:p>
        </p:txBody>
      </p:sp>
      <p:sp>
        <p:nvSpPr>
          <p:cNvPr id="2" name="TextBox 1"/>
          <p:cNvSpPr txBox="1"/>
          <p:nvPr/>
        </p:nvSpPr>
        <p:spPr>
          <a:xfrm>
            <a:off x="1676401" y="4876800"/>
            <a:ext cx="5805334" cy="923330"/>
          </a:xfrm>
          <a:prstGeom prst="rect">
            <a:avLst/>
          </a:prstGeom>
          <a:noFill/>
        </p:spPr>
        <p:txBody>
          <a:bodyPr wrap="square" rtlCol="0">
            <a:spAutoFit/>
          </a:bodyPr>
          <a:lstStyle/>
          <a:p>
            <a:r>
              <a:rPr lang="en-US" dirty="0" smtClean="0"/>
              <a:t>Perhaps, however, this little argument should lead us to think, not that P6 is true, but that P5 oversimplifies omnipotence. </a:t>
            </a:r>
            <a:endParaRPr lang="en-US" dirty="0"/>
          </a:p>
        </p:txBody>
      </p:sp>
    </p:spTree>
    <p:extLst>
      <p:ext uri="{BB962C8B-B14F-4D97-AF65-F5344CB8AC3E}">
        <p14:creationId xmlns:p14="http://schemas.microsoft.com/office/powerpoint/2010/main" val="41652628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1015</TotalTime>
  <Words>7785</Words>
  <Application>Microsoft Macintosh PowerPoint</Application>
  <PresentationFormat>On-screen Show (4:3)</PresentationFormat>
  <Paragraphs>559</Paragraphs>
  <Slides>76</Slides>
  <Notes>2</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Executive</vt:lpstr>
      <vt:lpstr>The Free Will Defense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35</cp:revision>
  <dcterms:created xsi:type="dcterms:W3CDTF">2016-01-14T16:01:41Z</dcterms:created>
  <dcterms:modified xsi:type="dcterms:W3CDTF">2016-01-24T19:40:36Z</dcterms:modified>
</cp:coreProperties>
</file>