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66"/>
  </p:notesMasterIdLst>
  <p:sldIdLst>
    <p:sldId id="257" r:id="rId2"/>
    <p:sldId id="268" r:id="rId3"/>
    <p:sldId id="269" r:id="rId4"/>
    <p:sldId id="261" r:id="rId5"/>
    <p:sldId id="262" r:id="rId6"/>
    <p:sldId id="263" r:id="rId7"/>
    <p:sldId id="265" r:id="rId8"/>
    <p:sldId id="266" r:id="rId9"/>
    <p:sldId id="267" r:id="rId10"/>
    <p:sldId id="270" r:id="rId11"/>
    <p:sldId id="271" r:id="rId12"/>
    <p:sldId id="272" r:id="rId13"/>
    <p:sldId id="273" r:id="rId14"/>
    <p:sldId id="274" r:id="rId15"/>
    <p:sldId id="275" r:id="rId16"/>
    <p:sldId id="276" r:id="rId17"/>
    <p:sldId id="278" r:id="rId18"/>
    <p:sldId id="277"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2" r:id="rId32"/>
    <p:sldId id="291"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4" r:id="rId63"/>
    <p:sldId id="322" r:id="rId64"/>
    <p:sldId id="323" r:id="rId6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976"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notesMaster" Target="notesMasters/notesMaster1.xml"/><Relationship Id="rId67" Type="http://schemas.openxmlformats.org/officeDocument/2006/relationships/printerSettings" Target="printerSettings/printerSettings1.bin"/><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3/20/16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64</a:t>
            </a:fld>
            <a:endParaRPr lang="en-US"/>
          </a:p>
        </p:txBody>
      </p:sp>
    </p:spTree>
    <p:extLst>
      <p:ext uri="{BB962C8B-B14F-4D97-AF65-F5344CB8AC3E}">
        <p14:creationId xmlns:p14="http://schemas.microsoft.com/office/powerpoint/2010/main" val="396712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3/20/16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3/20/16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youtu.be/c0gDLEHbYCk?t=401" TargetMode="External"/><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s://www.youtube.com/watch?v=VAqGcLaE5II"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Free Will and (</a:t>
            </a:r>
            <a:r>
              <a:rPr lang="en-US" sz="5400" dirty="0" err="1" smtClean="0"/>
              <a:t>vs</a:t>
            </a:r>
            <a:r>
              <a:rPr lang="en-US" sz="5400" dirty="0" smtClean="0"/>
              <a:t>?) Determinism</a:t>
            </a: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4" y="245026"/>
            <a:ext cx="8621844" cy="1938992"/>
          </a:xfrm>
          <a:prstGeom prst="rect">
            <a:avLst/>
          </a:prstGeom>
          <a:noFill/>
        </p:spPr>
        <p:txBody>
          <a:bodyPr wrap="square" rtlCol="0">
            <a:spAutoFit/>
          </a:bodyPr>
          <a:lstStyle/>
          <a:p>
            <a:r>
              <a:rPr lang="en-US" sz="2400" dirty="0" smtClean="0"/>
              <a:t>At this point, many of you will realize that there is an apparent tension between the existence of free will and the truth of determinism. </a:t>
            </a:r>
          </a:p>
          <a:p>
            <a:endParaRPr lang="en-US" sz="2400" dirty="0"/>
          </a:p>
          <a:p>
            <a:r>
              <a:rPr lang="en-US" sz="2400" dirty="0" smtClean="0"/>
              <a:t>Can anyone explain what this tension is?</a:t>
            </a:r>
            <a:endParaRPr lang="en-US" sz="2400" dirty="0"/>
          </a:p>
        </p:txBody>
      </p:sp>
    </p:spTree>
    <p:extLst>
      <p:ext uri="{BB962C8B-B14F-4D97-AF65-F5344CB8AC3E}">
        <p14:creationId xmlns:p14="http://schemas.microsoft.com/office/powerpoint/2010/main" val="1071713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4" y="245026"/>
            <a:ext cx="8621844" cy="1938992"/>
          </a:xfrm>
          <a:prstGeom prst="rect">
            <a:avLst/>
          </a:prstGeom>
          <a:noFill/>
        </p:spPr>
        <p:txBody>
          <a:bodyPr wrap="square" rtlCol="0">
            <a:spAutoFit/>
          </a:bodyPr>
          <a:lstStyle/>
          <a:p>
            <a:r>
              <a:rPr lang="en-US" sz="2400" dirty="0" smtClean="0"/>
              <a:t>At this point, many of you will realize that there is an apparent tension between the existence of free will and the truth of determinism. </a:t>
            </a:r>
          </a:p>
          <a:p>
            <a:endParaRPr lang="en-US" sz="2400" dirty="0"/>
          </a:p>
          <a:p>
            <a:r>
              <a:rPr lang="en-US" sz="2400" dirty="0" smtClean="0"/>
              <a:t>Can anyone explain what this tension is?</a:t>
            </a:r>
            <a:endParaRPr lang="en-US" sz="2400" dirty="0"/>
          </a:p>
        </p:txBody>
      </p:sp>
      <p:cxnSp>
        <p:nvCxnSpPr>
          <p:cNvPr id="3" name="Straight Arrow Connector 2"/>
          <p:cNvCxnSpPr/>
          <p:nvPr/>
        </p:nvCxnSpPr>
        <p:spPr>
          <a:xfrm>
            <a:off x="183799" y="4527022"/>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 name="TextBox 4"/>
          <p:cNvSpPr txBox="1"/>
          <p:nvPr/>
        </p:nvSpPr>
        <p:spPr>
          <a:xfrm>
            <a:off x="186500" y="4593029"/>
            <a:ext cx="827495" cy="400110"/>
          </a:xfrm>
          <a:prstGeom prst="rect">
            <a:avLst/>
          </a:prstGeom>
          <a:noFill/>
        </p:spPr>
        <p:txBody>
          <a:bodyPr wrap="none" rtlCol="0">
            <a:spAutoFit/>
          </a:bodyPr>
          <a:lstStyle/>
          <a:p>
            <a:r>
              <a:rPr lang="en-US" sz="2000" dirty="0" smtClean="0"/>
              <a:t>TIME</a:t>
            </a:r>
            <a:endParaRPr lang="en-US" sz="2000" dirty="0"/>
          </a:p>
        </p:txBody>
      </p:sp>
      <p:cxnSp>
        <p:nvCxnSpPr>
          <p:cNvPr id="6" name="Straight Connector 5"/>
          <p:cNvCxnSpPr/>
          <p:nvPr/>
        </p:nvCxnSpPr>
        <p:spPr>
          <a:xfrm flipV="1">
            <a:off x="2071916" y="4226214"/>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859732" y="4941196"/>
            <a:ext cx="2690148" cy="1015663"/>
          </a:xfrm>
          <a:prstGeom prst="rect">
            <a:avLst/>
          </a:prstGeom>
          <a:noFill/>
        </p:spPr>
        <p:txBody>
          <a:bodyPr wrap="square" rtlCol="0">
            <a:spAutoFit/>
          </a:bodyPr>
          <a:lstStyle/>
          <a:p>
            <a:r>
              <a:rPr lang="en-US" sz="2000" dirty="0" smtClean="0"/>
              <a:t>The way the universe was at 12:00:00 P.M. on 3/20/2016.</a:t>
            </a:r>
            <a:endParaRPr lang="en-US" sz="2000" dirty="0"/>
          </a:p>
        </p:txBody>
      </p:sp>
      <p:pic>
        <p:nvPicPr>
          <p:cNvPr id="2" name="Picture 1" descr="Screen Shot 2016-03-20 at 11.36.5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363" y="2441825"/>
            <a:ext cx="2829390" cy="1784389"/>
          </a:xfrm>
          <a:prstGeom prst="rect">
            <a:avLst/>
          </a:prstGeom>
        </p:spPr>
      </p:pic>
    </p:spTree>
    <p:extLst>
      <p:ext uri="{BB962C8B-B14F-4D97-AF65-F5344CB8AC3E}">
        <p14:creationId xmlns:p14="http://schemas.microsoft.com/office/powerpoint/2010/main" val="4013450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4" y="245026"/>
            <a:ext cx="8621844" cy="1938992"/>
          </a:xfrm>
          <a:prstGeom prst="rect">
            <a:avLst/>
          </a:prstGeom>
          <a:noFill/>
        </p:spPr>
        <p:txBody>
          <a:bodyPr wrap="square" rtlCol="0">
            <a:spAutoFit/>
          </a:bodyPr>
          <a:lstStyle/>
          <a:p>
            <a:r>
              <a:rPr lang="en-US" sz="2400" dirty="0" smtClean="0"/>
              <a:t>At this point, many of you will realize that there is an apparent tension between the existence of free will and the truth of determinism. </a:t>
            </a:r>
          </a:p>
          <a:p>
            <a:endParaRPr lang="en-US" sz="2400" dirty="0"/>
          </a:p>
          <a:p>
            <a:r>
              <a:rPr lang="en-US" sz="2400" dirty="0" smtClean="0"/>
              <a:t>Can anyone explain what this tension is?</a:t>
            </a:r>
            <a:endParaRPr lang="en-US" sz="2400" dirty="0"/>
          </a:p>
        </p:txBody>
      </p:sp>
      <p:cxnSp>
        <p:nvCxnSpPr>
          <p:cNvPr id="3" name="Straight Arrow Connector 2"/>
          <p:cNvCxnSpPr/>
          <p:nvPr/>
        </p:nvCxnSpPr>
        <p:spPr>
          <a:xfrm>
            <a:off x="183799" y="4527022"/>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 name="TextBox 4"/>
          <p:cNvSpPr txBox="1"/>
          <p:nvPr/>
        </p:nvSpPr>
        <p:spPr>
          <a:xfrm>
            <a:off x="186500" y="4593029"/>
            <a:ext cx="827495" cy="400110"/>
          </a:xfrm>
          <a:prstGeom prst="rect">
            <a:avLst/>
          </a:prstGeom>
          <a:noFill/>
        </p:spPr>
        <p:txBody>
          <a:bodyPr wrap="none" rtlCol="0">
            <a:spAutoFit/>
          </a:bodyPr>
          <a:lstStyle/>
          <a:p>
            <a:r>
              <a:rPr lang="en-US" sz="2000" dirty="0" smtClean="0"/>
              <a:t>TIME</a:t>
            </a:r>
            <a:endParaRPr lang="en-US" sz="2000" dirty="0"/>
          </a:p>
        </p:txBody>
      </p:sp>
      <p:cxnSp>
        <p:nvCxnSpPr>
          <p:cNvPr id="6" name="Straight Connector 5"/>
          <p:cNvCxnSpPr/>
          <p:nvPr/>
        </p:nvCxnSpPr>
        <p:spPr>
          <a:xfrm flipV="1">
            <a:off x="2071916" y="4226214"/>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859732" y="4941196"/>
            <a:ext cx="2690148" cy="1015663"/>
          </a:xfrm>
          <a:prstGeom prst="rect">
            <a:avLst/>
          </a:prstGeom>
          <a:noFill/>
        </p:spPr>
        <p:txBody>
          <a:bodyPr wrap="square" rtlCol="0">
            <a:spAutoFit/>
          </a:bodyPr>
          <a:lstStyle/>
          <a:p>
            <a:r>
              <a:rPr lang="en-US" sz="2000" dirty="0" smtClean="0"/>
              <a:t>The way the universe was at 12:00:00 P.M. on 3/20/2016.</a:t>
            </a:r>
            <a:endParaRPr lang="en-US" sz="2000" dirty="0"/>
          </a:p>
        </p:txBody>
      </p:sp>
      <p:pic>
        <p:nvPicPr>
          <p:cNvPr id="2" name="Picture 1" descr="Screen Shot 2016-03-20 at 11.36.5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363" y="2441825"/>
            <a:ext cx="2829390" cy="1784389"/>
          </a:xfrm>
          <a:prstGeom prst="rect">
            <a:avLst/>
          </a:prstGeom>
        </p:spPr>
      </p:pic>
      <p:cxnSp>
        <p:nvCxnSpPr>
          <p:cNvPr id="8" name="Straight Connector 7"/>
          <p:cNvCxnSpPr/>
          <p:nvPr/>
        </p:nvCxnSpPr>
        <p:spPr>
          <a:xfrm flipV="1">
            <a:off x="6668910" y="424292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5456726" y="4957909"/>
            <a:ext cx="2690148" cy="707886"/>
          </a:xfrm>
          <a:prstGeom prst="rect">
            <a:avLst/>
          </a:prstGeom>
          <a:noFill/>
        </p:spPr>
        <p:txBody>
          <a:bodyPr wrap="square" rtlCol="0">
            <a:spAutoFit/>
          </a:bodyPr>
          <a:lstStyle/>
          <a:p>
            <a:r>
              <a:rPr lang="en-US" sz="2000" dirty="0" smtClean="0"/>
              <a:t>The way the universe is right now.</a:t>
            </a:r>
            <a:endParaRPr lang="en-US" sz="2000" dirty="0"/>
          </a:p>
        </p:txBody>
      </p:sp>
      <p:pic>
        <p:nvPicPr>
          <p:cNvPr id="10" name="Picture 9" descr="Screen Shot 2016-03-20 at 11.38.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6249" y="2441824"/>
            <a:ext cx="2735542" cy="1856653"/>
          </a:xfrm>
          <a:prstGeom prst="rect">
            <a:avLst/>
          </a:prstGeom>
        </p:spPr>
      </p:pic>
      <p:sp>
        <p:nvSpPr>
          <p:cNvPr id="11" name="TextBox 10"/>
          <p:cNvSpPr txBox="1"/>
          <p:nvPr/>
        </p:nvSpPr>
        <p:spPr>
          <a:xfrm>
            <a:off x="670363" y="6164881"/>
            <a:ext cx="8135461" cy="461665"/>
          </a:xfrm>
          <a:prstGeom prst="rect">
            <a:avLst/>
          </a:prstGeom>
          <a:noFill/>
        </p:spPr>
        <p:txBody>
          <a:bodyPr wrap="none" rtlCol="0">
            <a:spAutoFit/>
          </a:bodyPr>
          <a:lstStyle/>
          <a:p>
            <a:r>
              <a:rPr lang="en-US" sz="2400" dirty="0" smtClean="0"/>
              <a:t>It would seem that you freely chose to come to class today. </a:t>
            </a:r>
            <a:endParaRPr lang="en-US" sz="2400" dirty="0"/>
          </a:p>
        </p:txBody>
      </p:sp>
    </p:spTree>
    <p:extLst>
      <p:ext uri="{BB962C8B-B14F-4D97-AF65-F5344CB8AC3E}">
        <p14:creationId xmlns:p14="http://schemas.microsoft.com/office/powerpoint/2010/main" val="2841632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a:off x="183799" y="4527022"/>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 name="TextBox 4"/>
          <p:cNvSpPr txBox="1"/>
          <p:nvPr/>
        </p:nvSpPr>
        <p:spPr>
          <a:xfrm>
            <a:off x="186500" y="4593029"/>
            <a:ext cx="827495" cy="400110"/>
          </a:xfrm>
          <a:prstGeom prst="rect">
            <a:avLst/>
          </a:prstGeom>
          <a:noFill/>
        </p:spPr>
        <p:txBody>
          <a:bodyPr wrap="none" rtlCol="0">
            <a:spAutoFit/>
          </a:bodyPr>
          <a:lstStyle/>
          <a:p>
            <a:r>
              <a:rPr lang="en-US" sz="2000" dirty="0" smtClean="0"/>
              <a:t>TIME</a:t>
            </a:r>
            <a:endParaRPr lang="en-US" sz="2000" dirty="0"/>
          </a:p>
        </p:txBody>
      </p:sp>
      <p:cxnSp>
        <p:nvCxnSpPr>
          <p:cNvPr id="6" name="Straight Connector 5"/>
          <p:cNvCxnSpPr/>
          <p:nvPr/>
        </p:nvCxnSpPr>
        <p:spPr>
          <a:xfrm flipV="1">
            <a:off x="2071916" y="4226214"/>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859732" y="4941196"/>
            <a:ext cx="2690148" cy="1015663"/>
          </a:xfrm>
          <a:prstGeom prst="rect">
            <a:avLst/>
          </a:prstGeom>
          <a:noFill/>
        </p:spPr>
        <p:txBody>
          <a:bodyPr wrap="square" rtlCol="0">
            <a:spAutoFit/>
          </a:bodyPr>
          <a:lstStyle/>
          <a:p>
            <a:r>
              <a:rPr lang="en-US" sz="2000" dirty="0" smtClean="0"/>
              <a:t>The way the universe was at 12:00:00 P.M. on 3/20/2016.</a:t>
            </a:r>
            <a:endParaRPr lang="en-US" sz="2000" dirty="0"/>
          </a:p>
        </p:txBody>
      </p:sp>
      <p:pic>
        <p:nvPicPr>
          <p:cNvPr id="2" name="Picture 1" descr="Screen Shot 2016-03-20 at 11.36.5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363" y="2441825"/>
            <a:ext cx="2829390" cy="1784389"/>
          </a:xfrm>
          <a:prstGeom prst="rect">
            <a:avLst/>
          </a:prstGeom>
        </p:spPr>
      </p:pic>
      <p:cxnSp>
        <p:nvCxnSpPr>
          <p:cNvPr id="8" name="Straight Connector 7"/>
          <p:cNvCxnSpPr/>
          <p:nvPr/>
        </p:nvCxnSpPr>
        <p:spPr>
          <a:xfrm flipV="1">
            <a:off x="6668910" y="424292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5456726" y="4957909"/>
            <a:ext cx="2690148" cy="707886"/>
          </a:xfrm>
          <a:prstGeom prst="rect">
            <a:avLst/>
          </a:prstGeom>
          <a:noFill/>
        </p:spPr>
        <p:txBody>
          <a:bodyPr wrap="square" rtlCol="0">
            <a:spAutoFit/>
          </a:bodyPr>
          <a:lstStyle/>
          <a:p>
            <a:r>
              <a:rPr lang="en-US" sz="2000" dirty="0" smtClean="0"/>
              <a:t>The way the universe is right now.</a:t>
            </a:r>
            <a:endParaRPr lang="en-US" sz="2000" dirty="0"/>
          </a:p>
        </p:txBody>
      </p:sp>
      <p:pic>
        <p:nvPicPr>
          <p:cNvPr id="10" name="Picture 9" descr="Screen Shot 2016-03-20 at 11.38.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6249" y="2441824"/>
            <a:ext cx="2735542" cy="1856653"/>
          </a:xfrm>
          <a:prstGeom prst="rect">
            <a:avLst/>
          </a:prstGeom>
        </p:spPr>
      </p:pic>
      <p:sp>
        <p:nvSpPr>
          <p:cNvPr id="11" name="TextBox 10"/>
          <p:cNvSpPr txBox="1"/>
          <p:nvPr/>
        </p:nvSpPr>
        <p:spPr>
          <a:xfrm>
            <a:off x="579701" y="748276"/>
            <a:ext cx="8120574" cy="830997"/>
          </a:xfrm>
          <a:prstGeom prst="rect">
            <a:avLst/>
          </a:prstGeom>
          <a:noFill/>
        </p:spPr>
        <p:txBody>
          <a:bodyPr wrap="square" rtlCol="0">
            <a:spAutoFit/>
          </a:bodyPr>
          <a:lstStyle/>
          <a:p>
            <a:r>
              <a:rPr lang="en-US" sz="2400" dirty="0" smtClean="0"/>
              <a:t>But if determinism is true, your behavior was determined by the past state(s) of the universe and the laws of nature. </a:t>
            </a:r>
            <a:endParaRPr lang="en-US" sz="2400" dirty="0"/>
          </a:p>
        </p:txBody>
      </p:sp>
      <p:sp>
        <p:nvSpPr>
          <p:cNvPr id="12" name="Notched Right Arrow 11"/>
          <p:cNvSpPr/>
          <p:nvPr/>
        </p:nvSpPr>
        <p:spPr>
          <a:xfrm>
            <a:off x="2880153" y="2724359"/>
            <a:ext cx="3032049" cy="1501855"/>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Determines (w/the laws of nature)</a:t>
            </a:r>
            <a:endParaRPr lang="en-US" dirty="0"/>
          </a:p>
        </p:txBody>
      </p:sp>
    </p:spTree>
    <p:extLst>
      <p:ext uri="{BB962C8B-B14F-4D97-AF65-F5344CB8AC3E}">
        <p14:creationId xmlns:p14="http://schemas.microsoft.com/office/powerpoint/2010/main" val="215164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2921" y="203667"/>
            <a:ext cx="6942876" cy="523220"/>
          </a:xfrm>
          <a:prstGeom prst="rect">
            <a:avLst/>
          </a:prstGeom>
          <a:noFill/>
        </p:spPr>
        <p:txBody>
          <a:bodyPr wrap="none" rtlCol="0">
            <a:spAutoFit/>
          </a:bodyPr>
          <a:lstStyle/>
          <a:p>
            <a:r>
              <a:rPr lang="en-US" sz="2800" u="sng" dirty="0" smtClean="0"/>
              <a:t>Is free will</a:t>
            </a:r>
            <a:r>
              <a:rPr lang="en-US" sz="2800" i="1" u="sng" dirty="0" smtClean="0"/>
              <a:t> </a:t>
            </a:r>
            <a:r>
              <a:rPr lang="en-US" sz="2800" u="sng" dirty="0" smtClean="0"/>
              <a:t>inconsistent with determinism?</a:t>
            </a:r>
            <a:endParaRPr lang="en-US" sz="2800" u="sng" dirty="0"/>
          </a:p>
        </p:txBody>
      </p:sp>
    </p:spTree>
    <p:extLst>
      <p:ext uri="{BB962C8B-B14F-4D97-AF65-F5344CB8AC3E}">
        <p14:creationId xmlns:p14="http://schemas.microsoft.com/office/powerpoint/2010/main" val="3396406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2921" y="203667"/>
            <a:ext cx="6942876" cy="523220"/>
          </a:xfrm>
          <a:prstGeom prst="rect">
            <a:avLst/>
          </a:prstGeom>
          <a:noFill/>
        </p:spPr>
        <p:txBody>
          <a:bodyPr wrap="none" rtlCol="0">
            <a:spAutoFit/>
          </a:bodyPr>
          <a:lstStyle/>
          <a:p>
            <a:r>
              <a:rPr lang="en-US" sz="2800" u="sng" dirty="0" smtClean="0"/>
              <a:t>Is free will</a:t>
            </a:r>
            <a:r>
              <a:rPr lang="en-US" sz="2800" i="1" u="sng" dirty="0" smtClean="0"/>
              <a:t> </a:t>
            </a:r>
            <a:r>
              <a:rPr lang="en-US" sz="2800" u="sng" dirty="0" smtClean="0"/>
              <a:t>inconsistent with determinism?</a:t>
            </a:r>
            <a:endParaRPr lang="en-US" sz="2800" u="sng" dirty="0"/>
          </a:p>
        </p:txBody>
      </p:sp>
      <p:cxnSp>
        <p:nvCxnSpPr>
          <p:cNvPr id="3" name="Straight Arrow Connector 2"/>
          <p:cNvCxnSpPr>
            <a:stCxn id="4" idx="2"/>
          </p:cNvCxnSpPr>
          <p:nvPr/>
        </p:nvCxnSpPr>
        <p:spPr>
          <a:xfrm flipH="1">
            <a:off x="3024329" y="726887"/>
            <a:ext cx="1600030" cy="106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59751" y="1843304"/>
            <a:ext cx="4628393" cy="2831544"/>
          </a:xfrm>
          <a:prstGeom prst="rect">
            <a:avLst/>
          </a:prstGeom>
          <a:noFill/>
        </p:spPr>
        <p:txBody>
          <a:bodyPr wrap="square" rtlCol="0">
            <a:spAutoFit/>
          </a:bodyPr>
          <a:lstStyle/>
          <a:p>
            <a:r>
              <a:rPr lang="en-US" sz="2200" dirty="0" smtClean="0"/>
              <a:t>Yes, they are mutually exclusive. Either we have free will or (exclusively) determinism is true.</a:t>
            </a:r>
          </a:p>
          <a:p>
            <a:r>
              <a:rPr lang="en-US" sz="2200" dirty="0" smtClean="0"/>
              <a:t>I haven’t said which one I think is true yet—just that they are incompatible.</a:t>
            </a:r>
          </a:p>
          <a:p>
            <a:r>
              <a:rPr lang="en-US" sz="2200" dirty="0" smtClean="0"/>
              <a:t>		    =</a:t>
            </a:r>
          </a:p>
          <a:p>
            <a:r>
              <a:rPr lang="en-US" sz="2200" b="1" dirty="0" smtClean="0"/>
              <a:t>	    </a:t>
            </a:r>
            <a:r>
              <a:rPr lang="en-US" sz="2400" b="1" dirty="0" smtClean="0"/>
              <a:t>Incompatibilism</a:t>
            </a:r>
            <a:r>
              <a:rPr lang="en-US" sz="2400" dirty="0" smtClean="0"/>
              <a:t> </a:t>
            </a:r>
            <a:endParaRPr lang="en-US" sz="2400" dirty="0"/>
          </a:p>
        </p:txBody>
      </p:sp>
    </p:spTree>
    <p:extLst>
      <p:ext uri="{BB962C8B-B14F-4D97-AF65-F5344CB8AC3E}">
        <p14:creationId xmlns:p14="http://schemas.microsoft.com/office/powerpoint/2010/main" val="2354756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2921" y="203667"/>
            <a:ext cx="6942876" cy="523220"/>
          </a:xfrm>
          <a:prstGeom prst="rect">
            <a:avLst/>
          </a:prstGeom>
          <a:noFill/>
        </p:spPr>
        <p:txBody>
          <a:bodyPr wrap="none" rtlCol="0">
            <a:spAutoFit/>
          </a:bodyPr>
          <a:lstStyle/>
          <a:p>
            <a:r>
              <a:rPr lang="en-US" sz="2800" u="sng" dirty="0" smtClean="0"/>
              <a:t>Is free will</a:t>
            </a:r>
            <a:r>
              <a:rPr lang="en-US" sz="2800" i="1" u="sng" dirty="0" smtClean="0"/>
              <a:t> </a:t>
            </a:r>
            <a:r>
              <a:rPr lang="en-US" sz="2800" u="sng" dirty="0" smtClean="0"/>
              <a:t>inconsistent with determinism?</a:t>
            </a:r>
            <a:endParaRPr lang="en-US" sz="2800" u="sng" dirty="0"/>
          </a:p>
        </p:txBody>
      </p:sp>
      <p:cxnSp>
        <p:nvCxnSpPr>
          <p:cNvPr id="3" name="Straight Arrow Connector 2"/>
          <p:cNvCxnSpPr>
            <a:stCxn id="4" idx="2"/>
          </p:cNvCxnSpPr>
          <p:nvPr/>
        </p:nvCxnSpPr>
        <p:spPr>
          <a:xfrm flipH="1">
            <a:off x="3024329" y="726887"/>
            <a:ext cx="1600030" cy="106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9751" y="1843304"/>
            <a:ext cx="4628393" cy="2831544"/>
          </a:xfrm>
          <a:prstGeom prst="rect">
            <a:avLst/>
          </a:prstGeom>
          <a:noFill/>
        </p:spPr>
        <p:txBody>
          <a:bodyPr wrap="square" rtlCol="0">
            <a:spAutoFit/>
          </a:bodyPr>
          <a:lstStyle/>
          <a:p>
            <a:r>
              <a:rPr lang="en-US" sz="2200" dirty="0" smtClean="0"/>
              <a:t>Yes, they are mutually exclusive. Either we have free will or (exclusively) determinism is true.</a:t>
            </a:r>
          </a:p>
          <a:p>
            <a:r>
              <a:rPr lang="en-US" sz="2200" dirty="0" smtClean="0"/>
              <a:t>I haven’t said which one I think is true yet—just that they are incompatible.</a:t>
            </a:r>
          </a:p>
          <a:p>
            <a:r>
              <a:rPr lang="en-US" sz="2200" dirty="0" smtClean="0"/>
              <a:t>		    =</a:t>
            </a:r>
          </a:p>
          <a:p>
            <a:r>
              <a:rPr lang="en-US" sz="2200" b="1" dirty="0" smtClean="0"/>
              <a:t>	    </a:t>
            </a:r>
            <a:r>
              <a:rPr lang="en-US" sz="2400" b="1" dirty="0" smtClean="0"/>
              <a:t>Incompatibilism</a:t>
            </a:r>
            <a:r>
              <a:rPr lang="en-US" sz="2400" dirty="0" smtClean="0"/>
              <a:t> </a:t>
            </a:r>
            <a:endParaRPr lang="en-US" sz="2400" dirty="0"/>
          </a:p>
        </p:txBody>
      </p:sp>
      <p:cxnSp>
        <p:nvCxnSpPr>
          <p:cNvPr id="6" name="Straight Arrow Connector 5"/>
          <p:cNvCxnSpPr>
            <a:stCxn id="4" idx="2"/>
          </p:cNvCxnSpPr>
          <p:nvPr/>
        </p:nvCxnSpPr>
        <p:spPr>
          <a:xfrm>
            <a:off x="4624359" y="726887"/>
            <a:ext cx="1691643" cy="11164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597515" y="1988674"/>
            <a:ext cx="3028506" cy="2677656"/>
          </a:xfrm>
          <a:prstGeom prst="rect">
            <a:avLst/>
          </a:prstGeom>
          <a:noFill/>
        </p:spPr>
        <p:txBody>
          <a:bodyPr wrap="square" rtlCol="0">
            <a:spAutoFit/>
          </a:bodyPr>
          <a:lstStyle/>
          <a:p>
            <a:r>
              <a:rPr lang="en-US" sz="2400" dirty="0" smtClean="0"/>
              <a:t>No, we can have free will even though determinism is true.</a:t>
            </a:r>
          </a:p>
          <a:p>
            <a:r>
              <a:rPr lang="en-US" sz="2400" dirty="0"/>
              <a:t>	</a:t>
            </a:r>
            <a:r>
              <a:rPr lang="en-US" sz="2400" dirty="0" smtClean="0"/>
              <a:t>   </a:t>
            </a:r>
          </a:p>
          <a:p>
            <a:endParaRPr lang="en-US" sz="2400" dirty="0"/>
          </a:p>
          <a:p>
            <a:r>
              <a:rPr lang="en-US" sz="2400" dirty="0" smtClean="0"/>
              <a:t>	     =</a:t>
            </a:r>
          </a:p>
          <a:p>
            <a:r>
              <a:rPr lang="en-US" sz="2400" b="1" dirty="0" smtClean="0"/>
              <a:t>    Compatibilism </a:t>
            </a:r>
            <a:endParaRPr lang="en-US" sz="2400" b="1" dirty="0"/>
          </a:p>
        </p:txBody>
      </p:sp>
    </p:spTree>
    <p:extLst>
      <p:ext uri="{BB962C8B-B14F-4D97-AF65-F5344CB8AC3E}">
        <p14:creationId xmlns:p14="http://schemas.microsoft.com/office/powerpoint/2010/main" val="1956864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2921" y="203667"/>
            <a:ext cx="6942876" cy="523220"/>
          </a:xfrm>
          <a:prstGeom prst="rect">
            <a:avLst/>
          </a:prstGeom>
          <a:noFill/>
        </p:spPr>
        <p:txBody>
          <a:bodyPr wrap="none" rtlCol="0">
            <a:spAutoFit/>
          </a:bodyPr>
          <a:lstStyle/>
          <a:p>
            <a:r>
              <a:rPr lang="en-US" sz="2800" u="sng" dirty="0" smtClean="0"/>
              <a:t>Is free will</a:t>
            </a:r>
            <a:r>
              <a:rPr lang="en-US" sz="2800" i="1" u="sng" dirty="0" smtClean="0"/>
              <a:t> </a:t>
            </a:r>
            <a:r>
              <a:rPr lang="en-US" sz="2800" u="sng" dirty="0" smtClean="0"/>
              <a:t>inconsistent with determinism?</a:t>
            </a:r>
            <a:endParaRPr lang="en-US" sz="2800" u="sng" dirty="0"/>
          </a:p>
        </p:txBody>
      </p:sp>
      <p:cxnSp>
        <p:nvCxnSpPr>
          <p:cNvPr id="3" name="Straight Arrow Connector 2"/>
          <p:cNvCxnSpPr>
            <a:stCxn id="4" idx="2"/>
          </p:cNvCxnSpPr>
          <p:nvPr/>
        </p:nvCxnSpPr>
        <p:spPr>
          <a:xfrm flipH="1">
            <a:off x="3024329" y="726887"/>
            <a:ext cx="1600030" cy="106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9751" y="1843304"/>
            <a:ext cx="4628393" cy="2831544"/>
          </a:xfrm>
          <a:prstGeom prst="rect">
            <a:avLst/>
          </a:prstGeom>
          <a:noFill/>
        </p:spPr>
        <p:txBody>
          <a:bodyPr wrap="square" rtlCol="0">
            <a:spAutoFit/>
          </a:bodyPr>
          <a:lstStyle/>
          <a:p>
            <a:r>
              <a:rPr lang="en-US" sz="2200" dirty="0" smtClean="0"/>
              <a:t>Yes, they are mutually exclusive. Either we have free will or (exclusively) determinism is true.</a:t>
            </a:r>
          </a:p>
          <a:p>
            <a:r>
              <a:rPr lang="en-US" sz="2200" dirty="0" smtClean="0"/>
              <a:t>I haven’t said which one I think is true yet—just that they are incompatible.</a:t>
            </a:r>
          </a:p>
          <a:p>
            <a:r>
              <a:rPr lang="en-US" sz="2200" dirty="0" smtClean="0"/>
              <a:t>		    =</a:t>
            </a:r>
          </a:p>
          <a:p>
            <a:r>
              <a:rPr lang="en-US" sz="2200" b="1" dirty="0" smtClean="0"/>
              <a:t>	    </a:t>
            </a:r>
            <a:r>
              <a:rPr lang="en-US" sz="2400" b="1" dirty="0" smtClean="0"/>
              <a:t>Incompatibilism</a:t>
            </a:r>
            <a:r>
              <a:rPr lang="en-US" sz="2400" dirty="0" smtClean="0"/>
              <a:t> </a:t>
            </a:r>
            <a:endParaRPr lang="en-US" sz="2400" dirty="0"/>
          </a:p>
        </p:txBody>
      </p:sp>
      <p:cxnSp>
        <p:nvCxnSpPr>
          <p:cNvPr id="6" name="Straight Arrow Connector 5"/>
          <p:cNvCxnSpPr>
            <a:stCxn id="4" idx="2"/>
          </p:cNvCxnSpPr>
          <p:nvPr/>
        </p:nvCxnSpPr>
        <p:spPr>
          <a:xfrm>
            <a:off x="4624359" y="726887"/>
            <a:ext cx="1691643" cy="11164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597515" y="1988674"/>
            <a:ext cx="3028506" cy="2677656"/>
          </a:xfrm>
          <a:prstGeom prst="rect">
            <a:avLst/>
          </a:prstGeom>
          <a:noFill/>
        </p:spPr>
        <p:txBody>
          <a:bodyPr wrap="square" rtlCol="0">
            <a:spAutoFit/>
          </a:bodyPr>
          <a:lstStyle/>
          <a:p>
            <a:r>
              <a:rPr lang="en-US" sz="2400" dirty="0" smtClean="0"/>
              <a:t>No, we can have free will even though determinism is true.</a:t>
            </a:r>
          </a:p>
          <a:p>
            <a:r>
              <a:rPr lang="en-US" sz="2400" dirty="0"/>
              <a:t>	</a:t>
            </a:r>
            <a:r>
              <a:rPr lang="en-US" sz="2400" dirty="0" smtClean="0"/>
              <a:t>   </a:t>
            </a:r>
          </a:p>
          <a:p>
            <a:endParaRPr lang="en-US" sz="2400" dirty="0"/>
          </a:p>
          <a:p>
            <a:r>
              <a:rPr lang="en-US" sz="2400" dirty="0" smtClean="0"/>
              <a:t>	     =</a:t>
            </a:r>
          </a:p>
          <a:p>
            <a:r>
              <a:rPr lang="en-US" sz="2400" b="1" dirty="0" smtClean="0"/>
              <a:t>    Compatibilism </a:t>
            </a:r>
            <a:endParaRPr lang="en-US" sz="2400" b="1" dirty="0"/>
          </a:p>
        </p:txBody>
      </p:sp>
      <p:cxnSp>
        <p:nvCxnSpPr>
          <p:cNvPr id="8" name="Straight Arrow Connector 7"/>
          <p:cNvCxnSpPr>
            <a:stCxn id="5" idx="2"/>
          </p:cNvCxnSpPr>
          <p:nvPr/>
        </p:nvCxnSpPr>
        <p:spPr>
          <a:xfrm flipH="1">
            <a:off x="2055207" y="4674848"/>
            <a:ext cx="818741" cy="4054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7344" y="5128766"/>
            <a:ext cx="3475472" cy="1446550"/>
          </a:xfrm>
          <a:prstGeom prst="rect">
            <a:avLst/>
          </a:prstGeom>
          <a:noFill/>
        </p:spPr>
        <p:txBody>
          <a:bodyPr wrap="square" rtlCol="0">
            <a:spAutoFit/>
          </a:bodyPr>
          <a:lstStyle/>
          <a:p>
            <a:r>
              <a:rPr lang="en-US" sz="2200" dirty="0" smtClean="0"/>
              <a:t>Some </a:t>
            </a:r>
            <a:r>
              <a:rPr lang="en-US" sz="2200" dirty="0" err="1" smtClean="0"/>
              <a:t>incompatibilists</a:t>
            </a:r>
            <a:r>
              <a:rPr lang="en-US" sz="2200" dirty="0" smtClean="0"/>
              <a:t> think that since determinism is true, we must not have free will.</a:t>
            </a:r>
            <a:endParaRPr lang="en-US" sz="2200" dirty="0"/>
          </a:p>
        </p:txBody>
      </p:sp>
    </p:spTree>
    <p:extLst>
      <p:ext uri="{BB962C8B-B14F-4D97-AF65-F5344CB8AC3E}">
        <p14:creationId xmlns:p14="http://schemas.microsoft.com/office/powerpoint/2010/main" val="1795053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2921" y="203667"/>
            <a:ext cx="6942876" cy="523220"/>
          </a:xfrm>
          <a:prstGeom prst="rect">
            <a:avLst/>
          </a:prstGeom>
          <a:noFill/>
        </p:spPr>
        <p:txBody>
          <a:bodyPr wrap="none" rtlCol="0">
            <a:spAutoFit/>
          </a:bodyPr>
          <a:lstStyle/>
          <a:p>
            <a:r>
              <a:rPr lang="en-US" sz="2800" u="sng" dirty="0" smtClean="0"/>
              <a:t>Is free will</a:t>
            </a:r>
            <a:r>
              <a:rPr lang="en-US" sz="2800" i="1" u="sng" dirty="0" smtClean="0"/>
              <a:t> </a:t>
            </a:r>
            <a:r>
              <a:rPr lang="en-US" sz="2800" u="sng" dirty="0" smtClean="0"/>
              <a:t>inconsistent with determinism?</a:t>
            </a:r>
            <a:endParaRPr lang="en-US" sz="2800" u="sng" dirty="0"/>
          </a:p>
        </p:txBody>
      </p:sp>
      <p:cxnSp>
        <p:nvCxnSpPr>
          <p:cNvPr id="3" name="Straight Arrow Connector 2"/>
          <p:cNvCxnSpPr>
            <a:stCxn id="4" idx="2"/>
          </p:cNvCxnSpPr>
          <p:nvPr/>
        </p:nvCxnSpPr>
        <p:spPr>
          <a:xfrm flipH="1">
            <a:off x="3024329" y="726887"/>
            <a:ext cx="1600030" cy="106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9751" y="1843304"/>
            <a:ext cx="4628393" cy="2831544"/>
          </a:xfrm>
          <a:prstGeom prst="rect">
            <a:avLst/>
          </a:prstGeom>
          <a:noFill/>
        </p:spPr>
        <p:txBody>
          <a:bodyPr wrap="square" rtlCol="0">
            <a:spAutoFit/>
          </a:bodyPr>
          <a:lstStyle/>
          <a:p>
            <a:r>
              <a:rPr lang="en-US" sz="2200" dirty="0" smtClean="0"/>
              <a:t>Yes, they are mutually exclusive. Either we have free will or (exclusively) determinism is true.</a:t>
            </a:r>
          </a:p>
          <a:p>
            <a:r>
              <a:rPr lang="en-US" sz="2200" dirty="0" smtClean="0"/>
              <a:t>I haven’t said which one I think is true yet—just that they are incompatible.</a:t>
            </a:r>
          </a:p>
          <a:p>
            <a:r>
              <a:rPr lang="en-US" sz="2200" dirty="0" smtClean="0"/>
              <a:t>		    =</a:t>
            </a:r>
          </a:p>
          <a:p>
            <a:r>
              <a:rPr lang="en-US" sz="2200" b="1" dirty="0" smtClean="0"/>
              <a:t>	    </a:t>
            </a:r>
            <a:r>
              <a:rPr lang="en-US" sz="2400" b="1" dirty="0" smtClean="0"/>
              <a:t>Incompatibilism</a:t>
            </a:r>
            <a:r>
              <a:rPr lang="en-US" sz="2400" dirty="0" smtClean="0"/>
              <a:t> </a:t>
            </a:r>
            <a:endParaRPr lang="en-US" sz="2400" dirty="0"/>
          </a:p>
        </p:txBody>
      </p:sp>
      <p:cxnSp>
        <p:nvCxnSpPr>
          <p:cNvPr id="6" name="Straight Arrow Connector 5"/>
          <p:cNvCxnSpPr>
            <a:stCxn id="4" idx="2"/>
          </p:cNvCxnSpPr>
          <p:nvPr/>
        </p:nvCxnSpPr>
        <p:spPr>
          <a:xfrm>
            <a:off x="4624359" y="726887"/>
            <a:ext cx="1691643" cy="11164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597515" y="1988674"/>
            <a:ext cx="3028506" cy="2677656"/>
          </a:xfrm>
          <a:prstGeom prst="rect">
            <a:avLst/>
          </a:prstGeom>
          <a:noFill/>
        </p:spPr>
        <p:txBody>
          <a:bodyPr wrap="square" rtlCol="0">
            <a:spAutoFit/>
          </a:bodyPr>
          <a:lstStyle/>
          <a:p>
            <a:r>
              <a:rPr lang="en-US" sz="2400" dirty="0" smtClean="0"/>
              <a:t>No, we can have free will even though determinism is true.</a:t>
            </a:r>
          </a:p>
          <a:p>
            <a:r>
              <a:rPr lang="en-US" sz="2400" dirty="0"/>
              <a:t>	</a:t>
            </a:r>
            <a:r>
              <a:rPr lang="en-US" sz="2400" dirty="0" smtClean="0"/>
              <a:t>   </a:t>
            </a:r>
          </a:p>
          <a:p>
            <a:endParaRPr lang="en-US" sz="2400" dirty="0"/>
          </a:p>
          <a:p>
            <a:r>
              <a:rPr lang="en-US" sz="2400" dirty="0" smtClean="0"/>
              <a:t>	     =</a:t>
            </a:r>
          </a:p>
          <a:p>
            <a:r>
              <a:rPr lang="en-US" sz="2400" b="1" dirty="0" smtClean="0"/>
              <a:t>    Compatibilism </a:t>
            </a:r>
            <a:endParaRPr lang="en-US" sz="2400" b="1" dirty="0"/>
          </a:p>
        </p:txBody>
      </p:sp>
      <p:cxnSp>
        <p:nvCxnSpPr>
          <p:cNvPr id="8" name="Straight Arrow Connector 7"/>
          <p:cNvCxnSpPr>
            <a:stCxn id="5" idx="2"/>
          </p:cNvCxnSpPr>
          <p:nvPr/>
        </p:nvCxnSpPr>
        <p:spPr>
          <a:xfrm flipH="1">
            <a:off x="2055207" y="4674848"/>
            <a:ext cx="818741" cy="4054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7344" y="5128766"/>
            <a:ext cx="3475472" cy="1446550"/>
          </a:xfrm>
          <a:prstGeom prst="rect">
            <a:avLst/>
          </a:prstGeom>
          <a:noFill/>
        </p:spPr>
        <p:txBody>
          <a:bodyPr wrap="square" rtlCol="0">
            <a:spAutoFit/>
          </a:bodyPr>
          <a:lstStyle/>
          <a:p>
            <a:r>
              <a:rPr lang="en-US" sz="2200" dirty="0" smtClean="0"/>
              <a:t>Some </a:t>
            </a:r>
            <a:r>
              <a:rPr lang="en-US" sz="2200" dirty="0" err="1" smtClean="0"/>
              <a:t>incompatibilists</a:t>
            </a:r>
            <a:r>
              <a:rPr lang="en-US" sz="2200" dirty="0" smtClean="0"/>
              <a:t> think that since determinism is true, we must not have free will. </a:t>
            </a:r>
            <a:endParaRPr lang="en-US" sz="2200" dirty="0"/>
          </a:p>
        </p:txBody>
      </p:sp>
      <p:cxnSp>
        <p:nvCxnSpPr>
          <p:cNvPr id="13" name="Straight Arrow Connector 12"/>
          <p:cNvCxnSpPr>
            <a:stCxn id="5" idx="2"/>
          </p:cNvCxnSpPr>
          <p:nvPr/>
        </p:nvCxnSpPr>
        <p:spPr>
          <a:xfrm>
            <a:off x="2873948" y="4674848"/>
            <a:ext cx="1750411" cy="45391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742816" y="5129084"/>
            <a:ext cx="3475472" cy="1446550"/>
          </a:xfrm>
          <a:prstGeom prst="rect">
            <a:avLst/>
          </a:prstGeom>
          <a:noFill/>
        </p:spPr>
        <p:txBody>
          <a:bodyPr wrap="square" rtlCol="0">
            <a:spAutoFit/>
          </a:bodyPr>
          <a:lstStyle/>
          <a:p>
            <a:r>
              <a:rPr lang="en-US" sz="2200" dirty="0" smtClean="0"/>
              <a:t>Other </a:t>
            </a:r>
            <a:r>
              <a:rPr lang="en-US" sz="2200" dirty="0" err="1" smtClean="0"/>
              <a:t>incompatibilists</a:t>
            </a:r>
            <a:r>
              <a:rPr lang="en-US" sz="2200" dirty="0" smtClean="0"/>
              <a:t> think that since we have free will, determinism must be false.</a:t>
            </a:r>
            <a:endParaRPr lang="en-US" sz="2200" dirty="0"/>
          </a:p>
        </p:txBody>
      </p:sp>
    </p:spTree>
    <p:extLst>
      <p:ext uri="{BB962C8B-B14F-4D97-AF65-F5344CB8AC3E}">
        <p14:creationId xmlns:p14="http://schemas.microsoft.com/office/powerpoint/2010/main" val="418140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4180" y="222186"/>
            <a:ext cx="2046679" cy="523220"/>
          </a:xfrm>
          <a:prstGeom prst="rect">
            <a:avLst/>
          </a:prstGeom>
          <a:noFill/>
        </p:spPr>
        <p:txBody>
          <a:bodyPr wrap="none" rtlCol="0">
            <a:spAutoFit/>
          </a:bodyPr>
          <a:lstStyle/>
          <a:p>
            <a:r>
              <a:rPr lang="en-US" sz="2800" dirty="0" smtClean="0"/>
              <a:t>Definitions:</a:t>
            </a:r>
            <a:endParaRPr lang="en-US" sz="2800" dirty="0"/>
          </a:p>
        </p:txBody>
      </p:sp>
      <p:sp>
        <p:nvSpPr>
          <p:cNvPr id="6" name="TextBox 5"/>
          <p:cNvSpPr txBox="1"/>
          <p:nvPr/>
        </p:nvSpPr>
        <p:spPr>
          <a:xfrm>
            <a:off x="551397" y="1766002"/>
            <a:ext cx="8158169"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400" b="1" u="sng" dirty="0" smtClean="0"/>
              <a:t>Incompatibilism</a:t>
            </a:r>
            <a:r>
              <a:rPr lang="en-US" sz="2400" dirty="0" smtClean="0"/>
              <a:t>: Necessarily, it is not the case that both free will exists and determinism is false. </a:t>
            </a:r>
          </a:p>
        </p:txBody>
      </p:sp>
      <p:sp>
        <p:nvSpPr>
          <p:cNvPr id="8" name="TextBox 7"/>
          <p:cNvSpPr txBox="1"/>
          <p:nvPr/>
        </p:nvSpPr>
        <p:spPr>
          <a:xfrm>
            <a:off x="551397" y="3208615"/>
            <a:ext cx="8371209" cy="83099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400" b="1" u="sng" dirty="0" smtClean="0"/>
              <a:t>Compatibilism</a:t>
            </a:r>
            <a:r>
              <a:rPr lang="en-US" sz="2400" b="1" u="sng" dirty="0"/>
              <a:t>:</a:t>
            </a:r>
            <a:r>
              <a:rPr lang="en-US" sz="2400" dirty="0"/>
              <a:t> Possibly, both free will exists and determinism is true. </a:t>
            </a:r>
          </a:p>
        </p:txBody>
      </p:sp>
    </p:spTree>
    <p:extLst>
      <p:ext uri="{BB962C8B-B14F-4D97-AF65-F5344CB8AC3E}">
        <p14:creationId xmlns:p14="http://schemas.microsoft.com/office/powerpoint/2010/main" val="125099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4" y="316675"/>
            <a:ext cx="8671971" cy="6370974"/>
          </a:xfrm>
          <a:prstGeom prst="rect">
            <a:avLst/>
          </a:prstGeom>
          <a:noFill/>
        </p:spPr>
        <p:txBody>
          <a:bodyPr wrap="square" rtlCol="0">
            <a:spAutoFit/>
          </a:bodyPr>
          <a:lstStyle/>
          <a:p>
            <a:r>
              <a:rPr lang="en-US" sz="2400" dirty="0" smtClean="0"/>
              <a:t>Today we’ll talk about free will and determinism. </a:t>
            </a:r>
          </a:p>
          <a:p>
            <a:endParaRPr lang="en-US" sz="2400" dirty="0"/>
          </a:p>
          <a:p>
            <a:r>
              <a:rPr lang="en-US" sz="2400" dirty="0" smtClean="0"/>
              <a:t>Most of us would unreflectively say that we have freely made choices under the direction of our will. We have chosen what schools to attend, what drinks to have with breakfast, and so on—all without being coerced in any way (hopefully). </a:t>
            </a:r>
          </a:p>
          <a:p>
            <a:endParaRPr lang="en-US" sz="2400" dirty="0"/>
          </a:p>
          <a:p>
            <a:r>
              <a:rPr lang="en-US" sz="2400" dirty="0" smtClean="0"/>
              <a:t>This is to say: most of us would unreflectively say that we have </a:t>
            </a:r>
            <a:r>
              <a:rPr lang="en-US" sz="2400" b="1" dirty="0" smtClean="0"/>
              <a:t>free will</a:t>
            </a:r>
            <a:r>
              <a:rPr lang="en-US" sz="2400" dirty="0" smtClean="0"/>
              <a:t>, insofar as we have freely chosen between multiple, open options on a number of occasions. </a:t>
            </a:r>
          </a:p>
          <a:p>
            <a:endParaRPr lang="en-US" sz="2400" dirty="0"/>
          </a:p>
          <a:p>
            <a:r>
              <a:rPr lang="en-US" sz="2400" dirty="0" smtClean="0"/>
              <a:t>We won’t stipulate a definition of free will at this point. Some helpful paraphrases include: “to freely choose between A and B is</a:t>
            </a:r>
            <a:r>
              <a:rPr lang="en-US" sz="2400" dirty="0" smtClean="0">
                <a:solidFill>
                  <a:srgbClr val="FF6600"/>
                </a:solidFill>
              </a:rPr>
              <a:t> to be able to do either of A and B</a:t>
            </a:r>
            <a:r>
              <a:rPr lang="en-US" sz="2400" dirty="0" smtClean="0"/>
              <a:t>,” or “to freely choose between A and B is </a:t>
            </a:r>
            <a:r>
              <a:rPr lang="en-US" sz="2400" dirty="0" smtClean="0">
                <a:solidFill>
                  <a:srgbClr val="800000"/>
                </a:solidFill>
              </a:rPr>
              <a:t>for both of A and B to be open to you</a:t>
            </a:r>
            <a:r>
              <a:rPr lang="en-US" sz="2400" dirty="0" smtClean="0"/>
              <a:t>.” </a:t>
            </a:r>
          </a:p>
          <a:p>
            <a:endParaRPr lang="en-US" sz="2400" dirty="0"/>
          </a:p>
          <a:p>
            <a:endParaRPr lang="en-US" sz="2400" dirty="0"/>
          </a:p>
        </p:txBody>
      </p:sp>
    </p:spTree>
    <p:extLst>
      <p:ext uri="{BB962C8B-B14F-4D97-AF65-F5344CB8AC3E}">
        <p14:creationId xmlns:p14="http://schemas.microsoft.com/office/powerpoint/2010/main" val="2095584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Tree>
    <p:extLst>
      <p:ext uri="{BB962C8B-B14F-4D97-AF65-F5344CB8AC3E}">
        <p14:creationId xmlns:p14="http://schemas.microsoft.com/office/powerpoint/2010/main" val="2151927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2" name="TextBox 1"/>
          <p:cNvSpPr txBox="1"/>
          <p:nvPr/>
        </p:nvSpPr>
        <p:spPr>
          <a:xfrm>
            <a:off x="133672" y="978656"/>
            <a:ext cx="3002595" cy="461665"/>
          </a:xfrm>
          <a:prstGeom prst="rect">
            <a:avLst/>
          </a:prstGeom>
          <a:noFill/>
        </p:spPr>
        <p:txBody>
          <a:bodyPr wrap="none" rtlCol="0">
            <a:spAutoFit/>
          </a:bodyPr>
          <a:lstStyle/>
          <a:p>
            <a:r>
              <a:rPr lang="en-US" sz="2400" dirty="0" smtClean="0"/>
              <a:t>No Choice Principle: </a:t>
            </a:r>
          </a:p>
        </p:txBody>
      </p:sp>
      <p:sp>
        <p:nvSpPr>
          <p:cNvPr id="3" name="TextBox 2"/>
          <p:cNvSpPr txBox="1"/>
          <p:nvPr/>
        </p:nvSpPr>
        <p:spPr>
          <a:xfrm>
            <a:off x="384307" y="1637731"/>
            <a:ext cx="8504881" cy="2123658"/>
          </a:xfrm>
          <a:prstGeom prst="rect">
            <a:avLst/>
          </a:prstGeom>
          <a:noFill/>
        </p:spPr>
        <p:txBody>
          <a:bodyPr wrap="square" rtlCol="0">
            <a:spAutoFit/>
          </a:bodyPr>
          <a:lstStyle/>
          <a:p>
            <a:r>
              <a:rPr lang="en-US" sz="2200" dirty="0" smtClean="0"/>
              <a:t>“Suppose that </a:t>
            </a:r>
            <a:r>
              <a:rPr lang="en-US" sz="2200" i="1" dirty="0" smtClean="0"/>
              <a:t>p </a:t>
            </a:r>
            <a:r>
              <a:rPr lang="en-US" sz="2200" dirty="0" smtClean="0"/>
              <a:t>and that no one has (or ever had) any choice about whether </a:t>
            </a:r>
            <a:r>
              <a:rPr lang="en-US" sz="2200" i="1" dirty="0" smtClean="0"/>
              <a:t>p</a:t>
            </a:r>
            <a:r>
              <a:rPr lang="en-US" sz="2200" dirty="0" smtClean="0"/>
              <a:t>. And suppose also that the following conditional (if-then) statement is true and that no one has (or ever had) any choice about whether it is true: if </a:t>
            </a:r>
            <a:r>
              <a:rPr lang="en-US" sz="2200" i="1" dirty="0" smtClean="0"/>
              <a:t>p</a:t>
            </a:r>
            <a:r>
              <a:rPr lang="en-US" sz="2200" dirty="0" smtClean="0"/>
              <a:t>, then </a:t>
            </a:r>
            <a:r>
              <a:rPr lang="en-US" sz="2200" i="1" dirty="0" smtClean="0"/>
              <a:t>q</a:t>
            </a:r>
            <a:r>
              <a:rPr lang="en-US" sz="2200" dirty="0" smtClean="0"/>
              <a:t>. It follows from these two suppositions that </a:t>
            </a:r>
            <a:r>
              <a:rPr lang="en-US" sz="2200" i="1" dirty="0" smtClean="0"/>
              <a:t>q </a:t>
            </a:r>
            <a:r>
              <a:rPr lang="en-US" sz="2200" dirty="0" smtClean="0"/>
              <a:t>and that no one has (or ever had) any choice about whether </a:t>
            </a:r>
            <a:r>
              <a:rPr lang="en-US" sz="2200" i="1" dirty="0" smtClean="0"/>
              <a:t>q</a:t>
            </a:r>
            <a:r>
              <a:rPr lang="en-US" sz="2200" dirty="0" smtClean="0"/>
              <a:t>.”</a:t>
            </a:r>
            <a:endParaRPr lang="en-US" sz="2200" dirty="0"/>
          </a:p>
        </p:txBody>
      </p:sp>
    </p:spTree>
    <p:extLst>
      <p:ext uri="{BB962C8B-B14F-4D97-AF65-F5344CB8AC3E}">
        <p14:creationId xmlns:p14="http://schemas.microsoft.com/office/powerpoint/2010/main" val="2031236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2" name="TextBox 1"/>
          <p:cNvSpPr txBox="1"/>
          <p:nvPr/>
        </p:nvSpPr>
        <p:spPr>
          <a:xfrm>
            <a:off x="133672" y="978656"/>
            <a:ext cx="3002595" cy="461665"/>
          </a:xfrm>
          <a:prstGeom prst="rect">
            <a:avLst/>
          </a:prstGeom>
          <a:noFill/>
        </p:spPr>
        <p:txBody>
          <a:bodyPr wrap="none" rtlCol="0">
            <a:spAutoFit/>
          </a:bodyPr>
          <a:lstStyle/>
          <a:p>
            <a:r>
              <a:rPr lang="en-US" sz="2400" dirty="0" smtClean="0"/>
              <a:t>No Choice Principle: </a:t>
            </a:r>
          </a:p>
        </p:txBody>
      </p:sp>
      <p:sp>
        <p:nvSpPr>
          <p:cNvPr id="3" name="TextBox 2"/>
          <p:cNvSpPr txBox="1"/>
          <p:nvPr/>
        </p:nvSpPr>
        <p:spPr>
          <a:xfrm>
            <a:off x="384307" y="1637731"/>
            <a:ext cx="8504881" cy="2123658"/>
          </a:xfrm>
          <a:prstGeom prst="rect">
            <a:avLst/>
          </a:prstGeom>
          <a:noFill/>
        </p:spPr>
        <p:txBody>
          <a:bodyPr wrap="square" rtlCol="0">
            <a:spAutoFit/>
          </a:bodyPr>
          <a:lstStyle/>
          <a:p>
            <a:r>
              <a:rPr lang="en-US" sz="2200" dirty="0" smtClean="0"/>
              <a:t>“Suppose that </a:t>
            </a:r>
            <a:r>
              <a:rPr lang="en-US" sz="2200" i="1" dirty="0" smtClean="0"/>
              <a:t>p </a:t>
            </a:r>
            <a:r>
              <a:rPr lang="en-US" sz="2200" dirty="0" smtClean="0"/>
              <a:t>and that no one has (or ever had) any choice about whether </a:t>
            </a:r>
            <a:r>
              <a:rPr lang="en-US" sz="2200" i="1" dirty="0" smtClean="0"/>
              <a:t>p</a:t>
            </a:r>
            <a:r>
              <a:rPr lang="en-US" sz="2200" dirty="0" smtClean="0"/>
              <a:t>. And suppose also that the following conditional (if-then) statement is true and that no one has (or ever had) any choice about whether it is true: if </a:t>
            </a:r>
            <a:r>
              <a:rPr lang="en-US" sz="2200" i="1" dirty="0" smtClean="0"/>
              <a:t>p</a:t>
            </a:r>
            <a:r>
              <a:rPr lang="en-US" sz="2200" dirty="0" smtClean="0"/>
              <a:t>, then </a:t>
            </a:r>
            <a:r>
              <a:rPr lang="en-US" sz="2200" i="1" dirty="0" smtClean="0"/>
              <a:t>q</a:t>
            </a:r>
            <a:r>
              <a:rPr lang="en-US" sz="2200" dirty="0" smtClean="0"/>
              <a:t>. It follows from these two suppositions that </a:t>
            </a:r>
            <a:r>
              <a:rPr lang="en-US" sz="2200" i="1" dirty="0" smtClean="0"/>
              <a:t>q </a:t>
            </a:r>
            <a:r>
              <a:rPr lang="en-US" sz="2200" dirty="0" smtClean="0"/>
              <a:t>and that no one has (or ever had) any choice about whether </a:t>
            </a:r>
            <a:r>
              <a:rPr lang="en-US" sz="2200" i="1" dirty="0" smtClean="0"/>
              <a:t>q</a:t>
            </a:r>
            <a:r>
              <a:rPr lang="en-US" sz="2200" dirty="0" smtClean="0"/>
              <a:t>.”</a:t>
            </a:r>
            <a:endParaRPr lang="en-US" sz="2200" dirty="0"/>
          </a:p>
        </p:txBody>
      </p:sp>
      <p:sp>
        <p:nvSpPr>
          <p:cNvPr id="5" name="TextBox 4"/>
          <p:cNvSpPr txBox="1"/>
          <p:nvPr/>
        </p:nvSpPr>
        <p:spPr>
          <a:xfrm>
            <a:off x="83545" y="4060905"/>
            <a:ext cx="9010328" cy="12003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b="1" dirty="0" smtClean="0"/>
              <a:t>If no one has any choice about whether </a:t>
            </a:r>
            <a:r>
              <a:rPr lang="en-US" sz="2400" b="1" i="1" dirty="0" smtClean="0"/>
              <a:t>P</a:t>
            </a:r>
            <a:r>
              <a:rPr lang="en-US" sz="2400" b="1" dirty="0" smtClean="0"/>
              <a:t>, and no one has any choice about whether </a:t>
            </a:r>
            <a:r>
              <a:rPr lang="en-US" sz="2400" b="1" i="1" dirty="0" smtClean="0"/>
              <a:t>if P, then Q</a:t>
            </a:r>
            <a:r>
              <a:rPr lang="en-US" sz="2400" b="1" dirty="0" smtClean="0"/>
              <a:t>, then no one has any choice about whether </a:t>
            </a:r>
            <a:r>
              <a:rPr lang="en-US" sz="2400" b="1" i="1" dirty="0" smtClean="0"/>
              <a:t>Q</a:t>
            </a:r>
            <a:r>
              <a:rPr lang="en-US" sz="2400" b="1" dirty="0" smtClean="0"/>
              <a:t>. </a:t>
            </a:r>
            <a:endParaRPr lang="en-US" sz="2400" b="1" dirty="0"/>
          </a:p>
        </p:txBody>
      </p:sp>
    </p:spTree>
    <p:extLst>
      <p:ext uri="{BB962C8B-B14F-4D97-AF65-F5344CB8AC3E}">
        <p14:creationId xmlns:p14="http://schemas.microsoft.com/office/powerpoint/2010/main" val="30400971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2" name="TextBox 1"/>
          <p:cNvSpPr txBox="1"/>
          <p:nvPr/>
        </p:nvSpPr>
        <p:spPr>
          <a:xfrm>
            <a:off x="133672" y="978656"/>
            <a:ext cx="3002595" cy="461665"/>
          </a:xfrm>
          <a:prstGeom prst="rect">
            <a:avLst/>
          </a:prstGeom>
          <a:noFill/>
        </p:spPr>
        <p:txBody>
          <a:bodyPr wrap="none" rtlCol="0">
            <a:spAutoFit/>
          </a:bodyPr>
          <a:lstStyle/>
          <a:p>
            <a:r>
              <a:rPr lang="en-US" sz="2400" dirty="0" smtClean="0"/>
              <a:t>No Choice Principle: </a:t>
            </a:r>
          </a:p>
        </p:txBody>
      </p:sp>
      <p:sp>
        <p:nvSpPr>
          <p:cNvPr id="3" name="TextBox 2"/>
          <p:cNvSpPr txBox="1"/>
          <p:nvPr/>
        </p:nvSpPr>
        <p:spPr>
          <a:xfrm>
            <a:off x="384307" y="1637731"/>
            <a:ext cx="8504881" cy="2123658"/>
          </a:xfrm>
          <a:prstGeom prst="rect">
            <a:avLst/>
          </a:prstGeom>
          <a:noFill/>
        </p:spPr>
        <p:txBody>
          <a:bodyPr wrap="square" rtlCol="0">
            <a:spAutoFit/>
          </a:bodyPr>
          <a:lstStyle/>
          <a:p>
            <a:r>
              <a:rPr lang="en-US" sz="2200" dirty="0" smtClean="0"/>
              <a:t>“Suppose that </a:t>
            </a:r>
            <a:r>
              <a:rPr lang="en-US" sz="2200" i="1" dirty="0" smtClean="0"/>
              <a:t>p </a:t>
            </a:r>
            <a:r>
              <a:rPr lang="en-US" sz="2200" dirty="0" smtClean="0"/>
              <a:t>and that no one has (or ever had) any choice about whether </a:t>
            </a:r>
            <a:r>
              <a:rPr lang="en-US" sz="2200" i="1" dirty="0" smtClean="0"/>
              <a:t>p</a:t>
            </a:r>
            <a:r>
              <a:rPr lang="en-US" sz="2200" dirty="0" smtClean="0"/>
              <a:t>. And suppose also that the following conditional (if-then) statement is true and that no one has (or ever had) any choice about whether it is true: if </a:t>
            </a:r>
            <a:r>
              <a:rPr lang="en-US" sz="2200" i="1" dirty="0" smtClean="0"/>
              <a:t>p</a:t>
            </a:r>
            <a:r>
              <a:rPr lang="en-US" sz="2200" dirty="0" smtClean="0"/>
              <a:t>, then </a:t>
            </a:r>
            <a:r>
              <a:rPr lang="en-US" sz="2200" i="1" dirty="0" smtClean="0"/>
              <a:t>q</a:t>
            </a:r>
            <a:r>
              <a:rPr lang="en-US" sz="2200" dirty="0" smtClean="0"/>
              <a:t>. It follows from these two suppositions that </a:t>
            </a:r>
            <a:r>
              <a:rPr lang="en-US" sz="2200" i="1" dirty="0" smtClean="0"/>
              <a:t>q </a:t>
            </a:r>
            <a:r>
              <a:rPr lang="en-US" sz="2200" dirty="0" smtClean="0"/>
              <a:t>and that no one has (or ever had) any choice about whether </a:t>
            </a:r>
            <a:r>
              <a:rPr lang="en-US" sz="2200" i="1" dirty="0" smtClean="0"/>
              <a:t>q</a:t>
            </a:r>
            <a:r>
              <a:rPr lang="en-US" sz="2200" dirty="0" smtClean="0"/>
              <a:t>.”</a:t>
            </a:r>
            <a:endParaRPr lang="en-US" sz="2200" dirty="0"/>
          </a:p>
        </p:txBody>
      </p:sp>
      <p:sp>
        <p:nvSpPr>
          <p:cNvPr id="5" name="TextBox 4"/>
          <p:cNvSpPr txBox="1"/>
          <p:nvPr/>
        </p:nvSpPr>
        <p:spPr>
          <a:xfrm>
            <a:off x="83545" y="4060905"/>
            <a:ext cx="9010328" cy="120032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b="1" dirty="0" smtClean="0"/>
              <a:t>If no one has any choice about whether </a:t>
            </a:r>
            <a:r>
              <a:rPr lang="en-US" sz="2400" b="1" i="1" dirty="0" smtClean="0"/>
              <a:t>P</a:t>
            </a:r>
            <a:r>
              <a:rPr lang="en-US" sz="2400" b="1" dirty="0" smtClean="0"/>
              <a:t>, and no one has any choice about whether </a:t>
            </a:r>
            <a:r>
              <a:rPr lang="en-US" sz="2400" b="1" i="1" dirty="0" smtClean="0"/>
              <a:t>if P, then Q</a:t>
            </a:r>
            <a:r>
              <a:rPr lang="en-US" sz="2400" b="1" dirty="0" smtClean="0"/>
              <a:t>, then no one has any choice about whether </a:t>
            </a:r>
            <a:r>
              <a:rPr lang="en-US" sz="2400" b="1" i="1" dirty="0" smtClean="0"/>
              <a:t>Q</a:t>
            </a:r>
            <a:r>
              <a:rPr lang="en-US" sz="2400" b="1" dirty="0" smtClean="0"/>
              <a:t>. </a:t>
            </a:r>
            <a:endParaRPr lang="en-US" sz="2400" b="1" dirty="0"/>
          </a:p>
        </p:txBody>
      </p:sp>
      <p:sp>
        <p:nvSpPr>
          <p:cNvPr id="6" name="TextBox 5"/>
          <p:cNvSpPr txBox="1"/>
          <p:nvPr/>
        </p:nvSpPr>
        <p:spPr>
          <a:xfrm>
            <a:off x="384307" y="5514807"/>
            <a:ext cx="8742984" cy="1200328"/>
          </a:xfrm>
          <a:prstGeom prst="rect">
            <a:avLst/>
          </a:prstGeom>
          <a:noFill/>
        </p:spPr>
        <p:txBody>
          <a:bodyPr wrap="square" rtlCol="0">
            <a:spAutoFit/>
          </a:bodyPr>
          <a:lstStyle/>
          <a:p>
            <a:r>
              <a:rPr lang="en-US" sz="2400" dirty="0" smtClean="0"/>
              <a:t>As van Inwagen says, “how could I have a choice about something that is an inevitable consequence of something I have no choice about?”</a:t>
            </a:r>
            <a:endParaRPr lang="en-US" sz="2400" dirty="0"/>
          </a:p>
        </p:txBody>
      </p:sp>
    </p:spTree>
    <p:extLst>
      <p:ext uri="{BB962C8B-B14F-4D97-AF65-F5344CB8AC3E}">
        <p14:creationId xmlns:p14="http://schemas.microsoft.com/office/powerpoint/2010/main" val="1070841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133672" y="835355"/>
            <a:ext cx="4481145" cy="228970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a:p>
            <a:r>
              <a:rPr lang="en-US" sz="2000" dirty="0"/>
              <a:t>G</a:t>
            </a:r>
            <a:r>
              <a:rPr lang="en-US" sz="2000" dirty="0" smtClean="0"/>
              <a:t>iven </a:t>
            </a:r>
            <a:r>
              <a:rPr lang="en-US" sz="2000" dirty="0"/>
              <a:t>the state of the universe at any moment in time </a:t>
            </a:r>
            <a:r>
              <a:rPr lang="en-US" sz="2000" i="1" dirty="0"/>
              <a:t>t</a:t>
            </a:r>
            <a:r>
              <a:rPr lang="en-US" sz="2000" dirty="0"/>
              <a:t>, there is only </a:t>
            </a:r>
            <a:r>
              <a:rPr lang="en-US" sz="2000" i="1" dirty="0"/>
              <a:t>one </a:t>
            </a:r>
            <a:r>
              <a:rPr lang="en-US" sz="2000" dirty="0"/>
              <a:t>state of the universe at any later moment, </a:t>
            </a:r>
            <a:r>
              <a:rPr lang="en-US" sz="2000" i="1" dirty="0"/>
              <a:t>t*</a:t>
            </a:r>
            <a:r>
              <a:rPr lang="en-US" sz="2000" dirty="0"/>
              <a:t>, that is consistent with the universe being how it was at </a:t>
            </a:r>
            <a:r>
              <a:rPr lang="en-US" sz="2000" i="1" dirty="0"/>
              <a:t>t </a:t>
            </a:r>
            <a:r>
              <a:rPr lang="en-US" sz="2000" dirty="0"/>
              <a:t>and the laws of nature. </a:t>
            </a:r>
            <a:endParaRPr lang="en-US" sz="2000" dirty="0"/>
          </a:p>
        </p:txBody>
      </p:sp>
    </p:spTree>
    <p:extLst>
      <p:ext uri="{BB962C8B-B14F-4D97-AF65-F5344CB8AC3E}">
        <p14:creationId xmlns:p14="http://schemas.microsoft.com/office/powerpoint/2010/main" val="29433498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133672" y="835355"/>
            <a:ext cx="4481145" cy="228970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a:p>
            <a:r>
              <a:rPr lang="en-US" sz="2000" dirty="0"/>
              <a:t>G</a:t>
            </a:r>
            <a:r>
              <a:rPr lang="en-US" sz="2000" dirty="0" smtClean="0"/>
              <a:t>iven </a:t>
            </a:r>
            <a:r>
              <a:rPr lang="en-US" sz="2000" dirty="0"/>
              <a:t>the state of the universe at any moment in time </a:t>
            </a:r>
            <a:r>
              <a:rPr lang="en-US" sz="2000" i="1" dirty="0"/>
              <a:t>t</a:t>
            </a:r>
            <a:r>
              <a:rPr lang="en-US" sz="2000" dirty="0"/>
              <a:t>, there is only </a:t>
            </a:r>
            <a:r>
              <a:rPr lang="en-US" sz="2000" i="1" dirty="0"/>
              <a:t>one </a:t>
            </a:r>
            <a:r>
              <a:rPr lang="en-US" sz="2000" dirty="0"/>
              <a:t>state of the universe at any later moment, </a:t>
            </a:r>
            <a:r>
              <a:rPr lang="en-US" sz="2000" i="1" dirty="0"/>
              <a:t>t*</a:t>
            </a:r>
            <a:r>
              <a:rPr lang="en-US" sz="2000" dirty="0"/>
              <a:t>, that is consistent with the universe being how it was at </a:t>
            </a:r>
            <a:r>
              <a:rPr lang="en-US" sz="2000" i="1" dirty="0"/>
              <a:t>t </a:t>
            </a:r>
            <a:r>
              <a:rPr lang="en-US" sz="2000" dirty="0"/>
              <a:t>and the laws of nature. </a:t>
            </a:r>
            <a:endParaRPr lang="en-US" sz="2000" dirty="0"/>
          </a:p>
        </p:txBody>
      </p:sp>
      <p:sp>
        <p:nvSpPr>
          <p:cNvPr id="2" name="Rectangle 1"/>
          <p:cNvSpPr/>
          <p:nvPr/>
        </p:nvSpPr>
        <p:spPr>
          <a:xfrm>
            <a:off x="4979282" y="839940"/>
            <a:ext cx="3843070" cy="1938992"/>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a:p>
            <a:r>
              <a:rPr lang="en-US" sz="2000" dirty="0" smtClean="0"/>
              <a:t>If </a:t>
            </a:r>
            <a:r>
              <a:rPr lang="en-US" sz="2000" dirty="0"/>
              <a:t>no one has any choice about whether </a:t>
            </a:r>
            <a:r>
              <a:rPr lang="en-US" sz="2000" i="1" dirty="0"/>
              <a:t>P</a:t>
            </a:r>
            <a:r>
              <a:rPr lang="en-US" sz="2000" dirty="0"/>
              <a:t>, and no one has any choice about whether </a:t>
            </a:r>
            <a:r>
              <a:rPr lang="en-US" sz="2000" i="1" dirty="0"/>
              <a:t>if P, then Q</a:t>
            </a:r>
            <a:r>
              <a:rPr lang="en-US" sz="2000" dirty="0"/>
              <a:t>, then no one has any choice about whether </a:t>
            </a:r>
            <a:r>
              <a:rPr lang="en-US" sz="2000" i="1" dirty="0"/>
              <a:t>Q</a:t>
            </a:r>
            <a:r>
              <a:rPr lang="en-US" sz="2000" dirty="0"/>
              <a:t>. </a:t>
            </a:r>
            <a:endParaRPr lang="en-US" sz="2000" dirty="0"/>
          </a:p>
        </p:txBody>
      </p:sp>
    </p:spTree>
    <p:extLst>
      <p:ext uri="{BB962C8B-B14F-4D97-AF65-F5344CB8AC3E}">
        <p14:creationId xmlns:p14="http://schemas.microsoft.com/office/powerpoint/2010/main" val="594458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133672" y="835355"/>
            <a:ext cx="4481145" cy="228970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a:p>
            <a:r>
              <a:rPr lang="en-US" sz="2000" dirty="0"/>
              <a:t>G</a:t>
            </a:r>
            <a:r>
              <a:rPr lang="en-US" sz="2000" dirty="0" smtClean="0"/>
              <a:t>iven </a:t>
            </a:r>
            <a:r>
              <a:rPr lang="en-US" sz="2000" dirty="0"/>
              <a:t>the state of the universe at any moment in time </a:t>
            </a:r>
            <a:r>
              <a:rPr lang="en-US" sz="2000" i="1" dirty="0"/>
              <a:t>t</a:t>
            </a:r>
            <a:r>
              <a:rPr lang="en-US" sz="2000" dirty="0"/>
              <a:t>, there is only </a:t>
            </a:r>
            <a:r>
              <a:rPr lang="en-US" sz="2000" i="1" dirty="0"/>
              <a:t>one </a:t>
            </a:r>
            <a:r>
              <a:rPr lang="en-US" sz="2000" dirty="0"/>
              <a:t>state of the universe at any later moment, </a:t>
            </a:r>
            <a:r>
              <a:rPr lang="en-US" sz="2000" i="1" dirty="0"/>
              <a:t>t*</a:t>
            </a:r>
            <a:r>
              <a:rPr lang="en-US" sz="2000" dirty="0"/>
              <a:t>, that is consistent with the universe being how it was at </a:t>
            </a:r>
            <a:r>
              <a:rPr lang="en-US" sz="2000" i="1" dirty="0"/>
              <a:t>t </a:t>
            </a:r>
            <a:r>
              <a:rPr lang="en-US" sz="2000" dirty="0"/>
              <a:t>and the laws of nature. </a:t>
            </a:r>
            <a:endParaRPr lang="en-US" sz="2000" dirty="0"/>
          </a:p>
        </p:txBody>
      </p:sp>
      <p:sp>
        <p:nvSpPr>
          <p:cNvPr id="2" name="Rectangle 1"/>
          <p:cNvSpPr/>
          <p:nvPr/>
        </p:nvSpPr>
        <p:spPr>
          <a:xfrm>
            <a:off x="4979282" y="839940"/>
            <a:ext cx="3843070" cy="1938992"/>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a:p>
            <a:r>
              <a:rPr lang="en-US" sz="2000" dirty="0" smtClean="0"/>
              <a:t>If </a:t>
            </a:r>
            <a:r>
              <a:rPr lang="en-US" sz="2000" dirty="0"/>
              <a:t>no one has any choice about whether </a:t>
            </a:r>
            <a:r>
              <a:rPr lang="en-US" sz="2000" i="1" dirty="0"/>
              <a:t>P</a:t>
            </a:r>
            <a:r>
              <a:rPr lang="en-US" sz="2000" dirty="0"/>
              <a:t>, and no one has any choice about whether </a:t>
            </a:r>
            <a:r>
              <a:rPr lang="en-US" sz="2000" i="1" dirty="0"/>
              <a:t>if P, then Q</a:t>
            </a:r>
            <a:r>
              <a:rPr lang="en-US" sz="2000" dirty="0"/>
              <a:t>, then no one has any choice about whether </a:t>
            </a:r>
            <a:r>
              <a:rPr lang="en-US" sz="2000" i="1" dirty="0"/>
              <a:t>Q</a:t>
            </a:r>
            <a:r>
              <a:rPr lang="en-US" sz="2000" dirty="0"/>
              <a:t>. </a:t>
            </a:r>
            <a:endParaRPr lang="en-US" sz="2000" dirty="0"/>
          </a:p>
        </p:txBody>
      </p:sp>
      <p:sp>
        <p:nvSpPr>
          <p:cNvPr id="5" name="Rectangle 4"/>
          <p:cNvSpPr/>
          <p:nvPr/>
        </p:nvSpPr>
        <p:spPr>
          <a:xfrm>
            <a:off x="753471" y="4095167"/>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3" name="TextBox 2"/>
          <p:cNvSpPr txBox="1"/>
          <p:nvPr/>
        </p:nvSpPr>
        <p:spPr>
          <a:xfrm>
            <a:off x="2305842" y="3475161"/>
            <a:ext cx="4510269" cy="400110"/>
          </a:xfrm>
          <a:prstGeom prst="rect">
            <a:avLst/>
          </a:prstGeom>
          <a:noFill/>
        </p:spPr>
        <p:txBody>
          <a:bodyPr wrap="none" rtlCol="0">
            <a:spAutoFit/>
          </a:bodyPr>
          <a:lstStyle/>
          <a:p>
            <a:r>
              <a:rPr lang="en-US" sz="2000" dirty="0" smtClean="0"/>
              <a:t>Add these two plausible assumptions:</a:t>
            </a:r>
            <a:endParaRPr lang="en-US" sz="2000" dirty="0"/>
          </a:p>
        </p:txBody>
      </p:sp>
      <p:sp>
        <p:nvSpPr>
          <p:cNvPr id="8" name="Rectangle 7"/>
          <p:cNvSpPr/>
          <p:nvPr/>
        </p:nvSpPr>
        <p:spPr>
          <a:xfrm>
            <a:off x="5046118" y="4079294"/>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spTree>
    <p:extLst>
      <p:ext uri="{BB962C8B-B14F-4D97-AF65-F5344CB8AC3E}">
        <p14:creationId xmlns:p14="http://schemas.microsoft.com/office/powerpoint/2010/main" val="1663763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133672" y="835355"/>
            <a:ext cx="4481145" cy="228970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a:p>
            <a:r>
              <a:rPr lang="en-US" sz="2000" dirty="0"/>
              <a:t>G</a:t>
            </a:r>
            <a:r>
              <a:rPr lang="en-US" sz="2000" dirty="0" smtClean="0"/>
              <a:t>iven </a:t>
            </a:r>
            <a:r>
              <a:rPr lang="en-US" sz="2000" dirty="0"/>
              <a:t>the state of the universe at any moment in time </a:t>
            </a:r>
            <a:r>
              <a:rPr lang="en-US" sz="2000" i="1" dirty="0"/>
              <a:t>t</a:t>
            </a:r>
            <a:r>
              <a:rPr lang="en-US" sz="2000" dirty="0"/>
              <a:t>, there is only </a:t>
            </a:r>
            <a:r>
              <a:rPr lang="en-US" sz="2000" i="1" dirty="0"/>
              <a:t>one </a:t>
            </a:r>
            <a:r>
              <a:rPr lang="en-US" sz="2000" dirty="0"/>
              <a:t>state of the universe at any later moment, </a:t>
            </a:r>
            <a:r>
              <a:rPr lang="en-US" sz="2000" i="1" dirty="0"/>
              <a:t>t*</a:t>
            </a:r>
            <a:r>
              <a:rPr lang="en-US" sz="2000" dirty="0"/>
              <a:t>, that is consistent with the universe being how it was at </a:t>
            </a:r>
            <a:r>
              <a:rPr lang="en-US" sz="2000" i="1" dirty="0"/>
              <a:t>t </a:t>
            </a:r>
            <a:r>
              <a:rPr lang="en-US" sz="2000" dirty="0"/>
              <a:t>and the laws of nature. </a:t>
            </a:r>
            <a:endParaRPr lang="en-US" sz="2000" dirty="0"/>
          </a:p>
        </p:txBody>
      </p:sp>
      <p:sp>
        <p:nvSpPr>
          <p:cNvPr id="2" name="Rectangle 1"/>
          <p:cNvSpPr/>
          <p:nvPr/>
        </p:nvSpPr>
        <p:spPr>
          <a:xfrm>
            <a:off x="4979282" y="839940"/>
            <a:ext cx="3843070" cy="1938992"/>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a:p>
            <a:r>
              <a:rPr lang="en-US" sz="2000" dirty="0" smtClean="0"/>
              <a:t>If </a:t>
            </a:r>
            <a:r>
              <a:rPr lang="en-US" sz="2000" dirty="0"/>
              <a:t>no one has any choice about whether </a:t>
            </a:r>
            <a:r>
              <a:rPr lang="en-US" sz="2000" i="1" dirty="0"/>
              <a:t>P</a:t>
            </a:r>
            <a:r>
              <a:rPr lang="en-US" sz="2000" dirty="0"/>
              <a:t>, and no one has any choice about whether </a:t>
            </a:r>
            <a:r>
              <a:rPr lang="en-US" sz="2000" i="1" dirty="0"/>
              <a:t>if P, then Q</a:t>
            </a:r>
            <a:r>
              <a:rPr lang="en-US" sz="2000" dirty="0"/>
              <a:t>, then no one has any choice about whether </a:t>
            </a:r>
            <a:r>
              <a:rPr lang="en-US" sz="2000" i="1" dirty="0"/>
              <a:t>Q</a:t>
            </a:r>
            <a:r>
              <a:rPr lang="en-US" sz="2000" dirty="0"/>
              <a:t>. </a:t>
            </a:r>
            <a:endParaRPr lang="en-US" sz="2000" dirty="0"/>
          </a:p>
        </p:txBody>
      </p:sp>
      <p:sp>
        <p:nvSpPr>
          <p:cNvPr id="5" name="Rectangle 4"/>
          <p:cNvSpPr/>
          <p:nvPr/>
        </p:nvSpPr>
        <p:spPr>
          <a:xfrm>
            <a:off x="753471" y="4095167"/>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3" name="TextBox 2"/>
          <p:cNvSpPr txBox="1"/>
          <p:nvPr/>
        </p:nvSpPr>
        <p:spPr>
          <a:xfrm>
            <a:off x="2305842" y="3475161"/>
            <a:ext cx="4510269" cy="400110"/>
          </a:xfrm>
          <a:prstGeom prst="rect">
            <a:avLst/>
          </a:prstGeom>
          <a:noFill/>
        </p:spPr>
        <p:txBody>
          <a:bodyPr wrap="none" rtlCol="0">
            <a:spAutoFit/>
          </a:bodyPr>
          <a:lstStyle/>
          <a:p>
            <a:r>
              <a:rPr lang="en-US" sz="2000" dirty="0" smtClean="0"/>
              <a:t>Add these two plausible assumptions:</a:t>
            </a:r>
            <a:endParaRPr lang="en-US" sz="2000" dirty="0"/>
          </a:p>
        </p:txBody>
      </p:sp>
      <p:sp>
        <p:nvSpPr>
          <p:cNvPr id="8" name="Rectangle 7"/>
          <p:cNvSpPr/>
          <p:nvPr/>
        </p:nvSpPr>
        <p:spPr>
          <a:xfrm>
            <a:off x="5046118" y="4079294"/>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sp>
        <p:nvSpPr>
          <p:cNvPr id="6" name="TextBox 5"/>
          <p:cNvSpPr txBox="1"/>
          <p:nvPr/>
        </p:nvSpPr>
        <p:spPr>
          <a:xfrm>
            <a:off x="133672" y="5619144"/>
            <a:ext cx="8889188" cy="1015663"/>
          </a:xfrm>
          <a:prstGeom prst="rect">
            <a:avLst/>
          </a:prstGeom>
          <a:noFill/>
        </p:spPr>
        <p:txBody>
          <a:bodyPr wrap="square" rtlCol="0">
            <a:spAutoFit/>
          </a:bodyPr>
          <a:lstStyle/>
          <a:p>
            <a:r>
              <a:rPr lang="en-US" sz="2000" dirty="0" smtClean="0"/>
              <a:t>Let “DINOSAUR” stand for the entire state of the universe during some time when dinosaurs roamed the earth. </a:t>
            </a:r>
          </a:p>
          <a:p>
            <a:r>
              <a:rPr lang="en-US" sz="2000" dirty="0" smtClean="0"/>
              <a:t>Let “DECISION” stand for your decision to come to class today. </a:t>
            </a:r>
            <a:endParaRPr lang="en-US" sz="2000" dirty="0"/>
          </a:p>
        </p:txBody>
      </p:sp>
    </p:spTree>
    <p:extLst>
      <p:ext uri="{BB962C8B-B14F-4D97-AF65-F5344CB8AC3E}">
        <p14:creationId xmlns:p14="http://schemas.microsoft.com/office/powerpoint/2010/main" val="291797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805652" y="5352917"/>
            <a:ext cx="2305842" cy="40469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p:txBody>
      </p:sp>
      <p:sp>
        <p:nvSpPr>
          <p:cNvPr id="2" name="Rectangle 1"/>
          <p:cNvSpPr/>
          <p:nvPr/>
        </p:nvSpPr>
        <p:spPr>
          <a:xfrm>
            <a:off x="4834070" y="1295766"/>
            <a:ext cx="2914570" cy="400110"/>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p:txBody>
      </p:sp>
      <p:sp>
        <p:nvSpPr>
          <p:cNvPr id="5" name="Rectangle 4"/>
          <p:cNvSpPr/>
          <p:nvPr/>
        </p:nvSpPr>
        <p:spPr>
          <a:xfrm>
            <a:off x="369164" y="855500"/>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8" name="Rectangle 7"/>
          <p:cNvSpPr/>
          <p:nvPr/>
        </p:nvSpPr>
        <p:spPr>
          <a:xfrm>
            <a:off x="4738984" y="5370606"/>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spTree>
    <p:extLst>
      <p:ext uri="{BB962C8B-B14F-4D97-AF65-F5344CB8AC3E}">
        <p14:creationId xmlns:p14="http://schemas.microsoft.com/office/powerpoint/2010/main" val="765186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805652" y="5352917"/>
            <a:ext cx="2305842" cy="40469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p:txBody>
      </p:sp>
      <p:sp>
        <p:nvSpPr>
          <p:cNvPr id="2" name="Rectangle 1"/>
          <p:cNvSpPr/>
          <p:nvPr/>
        </p:nvSpPr>
        <p:spPr>
          <a:xfrm>
            <a:off x="4834070" y="1295766"/>
            <a:ext cx="2914570" cy="400110"/>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p:txBody>
      </p:sp>
      <p:sp>
        <p:nvSpPr>
          <p:cNvPr id="5" name="Rectangle 4"/>
          <p:cNvSpPr/>
          <p:nvPr/>
        </p:nvSpPr>
        <p:spPr>
          <a:xfrm>
            <a:off x="369164" y="855500"/>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8" name="Rectangle 7"/>
          <p:cNvSpPr/>
          <p:nvPr/>
        </p:nvSpPr>
        <p:spPr>
          <a:xfrm>
            <a:off x="4738984" y="5370606"/>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cxnSp>
        <p:nvCxnSpPr>
          <p:cNvPr id="14" name="Straight Arrow Connector 13"/>
          <p:cNvCxnSpPr/>
          <p:nvPr/>
        </p:nvCxnSpPr>
        <p:spPr>
          <a:xfrm flipV="1">
            <a:off x="1958573" y="4694370"/>
            <a:ext cx="0" cy="6420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9164" y="4048039"/>
            <a:ext cx="3264591" cy="646331"/>
          </a:xfrm>
          <a:prstGeom prst="rect">
            <a:avLst/>
          </a:prstGeom>
          <a:noFill/>
          <a:ln>
            <a:solidFill>
              <a:schemeClr val="tx1"/>
            </a:solidFill>
            <a:prstDash val="dot"/>
          </a:ln>
        </p:spPr>
        <p:txBody>
          <a:bodyPr wrap="square" rtlCol="0">
            <a:spAutoFit/>
          </a:bodyPr>
          <a:lstStyle/>
          <a:p>
            <a:r>
              <a:rPr lang="en-US" dirty="0" smtClean="0"/>
              <a:t>The laws of nature say that if DINOSAUR then DECISION.</a:t>
            </a:r>
            <a:endParaRPr lang="en-US" dirty="0"/>
          </a:p>
        </p:txBody>
      </p:sp>
    </p:spTree>
    <p:extLst>
      <p:ext uri="{BB962C8B-B14F-4D97-AF65-F5344CB8AC3E}">
        <p14:creationId xmlns:p14="http://schemas.microsoft.com/office/powerpoint/2010/main" val="2348488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4688" y="1336922"/>
            <a:ext cx="8003611" cy="304698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dirty="0" smtClean="0"/>
              <a:t>“</a:t>
            </a:r>
            <a:r>
              <a:rPr lang="en-US" sz="2400" b="1" dirty="0" smtClean="0"/>
              <a:t>Determinism</a:t>
            </a:r>
            <a:r>
              <a:rPr lang="en-US" sz="2400" dirty="0" smtClean="0"/>
              <a:t> is the thesis that it is true at every moment that the way things then are determines a unique future, that only </a:t>
            </a:r>
            <a:r>
              <a:rPr lang="en-US" sz="2400" i="1" dirty="0" smtClean="0"/>
              <a:t>one </a:t>
            </a:r>
            <a:r>
              <a:rPr lang="en-US" sz="2400" dirty="0" smtClean="0"/>
              <a:t>of the alternative futures that may exist relative to a given moment is a physically possible continuation of the state of things at that moment. Or, if you like, we may say that determinism is the thesis that only one continuation of the state of things at a given moment is consistent with the laws of nature.”</a:t>
            </a:r>
            <a:endParaRPr lang="en-US" sz="2400" dirty="0"/>
          </a:p>
        </p:txBody>
      </p:sp>
      <p:sp>
        <p:nvSpPr>
          <p:cNvPr id="5" name="TextBox 4"/>
          <p:cNvSpPr txBox="1"/>
          <p:nvPr/>
        </p:nvSpPr>
        <p:spPr>
          <a:xfrm>
            <a:off x="618233" y="501346"/>
            <a:ext cx="4147740" cy="461665"/>
          </a:xfrm>
          <a:prstGeom prst="rect">
            <a:avLst/>
          </a:prstGeom>
          <a:noFill/>
        </p:spPr>
        <p:txBody>
          <a:bodyPr wrap="none" rtlCol="0">
            <a:spAutoFit/>
          </a:bodyPr>
          <a:lstStyle/>
          <a:p>
            <a:r>
              <a:rPr lang="en-US" sz="2400" dirty="0" smtClean="0"/>
              <a:t>Determinism is less intuitive: </a:t>
            </a:r>
            <a:endParaRPr lang="en-US" sz="2400" dirty="0"/>
          </a:p>
        </p:txBody>
      </p:sp>
    </p:spTree>
    <p:extLst>
      <p:ext uri="{BB962C8B-B14F-4D97-AF65-F5344CB8AC3E}">
        <p14:creationId xmlns:p14="http://schemas.microsoft.com/office/powerpoint/2010/main" val="29758477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805652" y="5352917"/>
            <a:ext cx="2305842" cy="40469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p:txBody>
      </p:sp>
      <p:sp>
        <p:nvSpPr>
          <p:cNvPr id="2" name="Rectangle 1"/>
          <p:cNvSpPr/>
          <p:nvPr/>
        </p:nvSpPr>
        <p:spPr>
          <a:xfrm>
            <a:off x="4834070" y="1295766"/>
            <a:ext cx="2914570" cy="400110"/>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p:txBody>
      </p:sp>
      <p:sp>
        <p:nvSpPr>
          <p:cNvPr id="5" name="Rectangle 4"/>
          <p:cNvSpPr/>
          <p:nvPr/>
        </p:nvSpPr>
        <p:spPr>
          <a:xfrm>
            <a:off x="369164" y="855500"/>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8" name="Rectangle 7"/>
          <p:cNvSpPr/>
          <p:nvPr/>
        </p:nvSpPr>
        <p:spPr>
          <a:xfrm>
            <a:off x="4738984" y="5370606"/>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cxnSp>
        <p:nvCxnSpPr>
          <p:cNvPr id="14" name="Straight Arrow Connector 13"/>
          <p:cNvCxnSpPr/>
          <p:nvPr/>
        </p:nvCxnSpPr>
        <p:spPr>
          <a:xfrm flipV="1">
            <a:off x="1958573" y="4694370"/>
            <a:ext cx="0" cy="6420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9164" y="4048039"/>
            <a:ext cx="3264591" cy="646331"/>
          </a:xfrm>
          <a:prstGeom prst="rect">
            <a:avLst/>
          </a:prstGeom>
          <a:noFill/>
          <a:ln>
            <a:solidFill>
              <a:schemeClr val="tx1"/>
            </a:solidFill>
            <a:prstDash val="dot"/>
          </a:ln>
        </p:spPr>
        <p:txBody>
          <a:bodyPr wrap="square" rtlCol="0">
            <a:spAutoFit/>
          </a:bodyPr>
          <a:lstStyle/>
          <a:p>
            <a:r>
              <a:rPr lang="en-US" dirty="0" smtClean="0"/>
              <a:t>The laws of nature say that if DINOSAUR then DECISION.</a:t>
            </a:r>
            <a:endParaRPr lang="en-US" dirty="0"/>
          </a:p>
        </p:txBody>
      </p:sp>
      <p:cxnSp>
        <p:nvCxnSpPr>
          <p:cNvPr id="18" name="Straight Arrow Connector 17"/>
          <p:cNvCxnSpPr>
            <a:stCxn id="15" idx="3"/>
          </p:cNvCxnSpPr>
          <p:nvPr/>
        </p:nvCxnSpPr>
        <p:spPr>
          <a:xfrm>
            <a:off x="3633755" y="4371205"/>
            <a:ext cx="1105229" cy="72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0"/>
            <a:endCxn id="21" idx="2"/>
          </p:cNvCxnSpPr>
          <p:nvPr/>
        </p:nvCxnSpPr>
        <p:spPr>
          <a:xfrm flipV="1">
            <a:off x="6291355" y="5055083"/>
            <a:ext cx="0" cy="315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4738984" y="4039420"/>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if DINOSAUR, then DECISION.</a:t>
            </a:r>
            <a:endParaRPr lang="en-US" sz="2000" dirty="0"/>
          </a:p>
        </p:txBody>
      </p:sp>
    </p:spTree>
    <p:extLst>
      <p:ext uri="{BB962C8B-B14F-4D97-AF65-F5344CB8AC3E}">
        <p14:creationId xmlns:p14="http://schemas.microsoft.com/office/powerpoint/2010/main" val="3858203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805652" y="5352917"/>
            <a:ext cx="2305842" cy="40469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p:txBody>
      </p:sp>
      <p:sp>
        <p:nvSpPr>
          <p:cNvPr id="2" name="Rectangle 1"/>
          <p:cNvSpPr/>
          <p:nvPr/>
        </p:nvSpPr>
        <p:spPr>
          <a:xfrm>
            <a:off x="4834070" y="1295766"/>
            <a:ext cx="2914570" cy="400110"/>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p:txBody>
      </p:sp>
      <p:sp>
        <p:nvSpPr>
          <p:cNvPr id="5" name="Rectangle 4"/>
          <p:cNvSpPr/>
          <p:nvPr/>
        </p:nvSpPr>
        <p:spPr>
          <a:xfrm>
            <a:off x="369164" y="855500"/>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8" name="Rectangle 7"/>
          <p:cNvSpPr/>
          <p:nvPr/>
        </p:nvSpPr>
        <p:spPr>
          <a:xfrm>
            <a:off x="4738984" y="5370606"/>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cxnSp>
        <p:nvCxnSpPr>
          <p:cNvPr id="10" name="Straight Arrow Connector 9"/>
          <p:cNvCxnSpPr>
            <a:stCxn id="5" idx="2"/>
            <a:endCxn id="13" idx="0"/>
          </p:cNvCxnSpPr>
          <p:nvPr/>
        </p:nvCxnSpPr>
        <p:spPr>
          <a:xfrm>
            <a:off x="1921535" y="2178939"/>
            <a:ext cx="0" cy="5312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69164" y="2710226"/>
            <a:ext cx="3104741" cy="707886"/>
          </a:xfrm>
          <a:prstGeom prst="rect">
            <a:avLst/>
          </a:prstGeom>
          <a:ln>
            <a:solidFill>
              <a:schemeClr val="tx1"/>
            </a:solidFill>
            <a:prstDash val="dot"/>
          </a:ln>
        </p:spPr>
        <p:txBody>
          <a:bodyPr wrap="square">
            <a:spAutoFit/>
          </a:bodyPr>
          <a:lstStyle/>
          <a:p>
            <a:pPr algn="ctr"/>
            <a:r>
              <a:rPr lang="en-US" sz="2000" dirty="0" smtClean="0"/>
              <a:t>No one has any choice about DINOSAUR.</a:t>
            </a:r>
            <a:endParaRPr lang="en-US" sz="2000" dirty="0"/>
          </a:p>
        </p:txBody>
      </p:sp>
      <p:cxnSp>
        <p:nvCxnSpPr>
          <p:cNvPr id="14" name="Straight Arrow Connector 13"/>
          <p:cNvCxnSpPr/>
          <p:nvPr/>
        </p:nvCxnSpPr>
        <p:spPr>
          <a:xfrm flipV="1">
            <a:off x="1958573" y="4694370"/>
            <a:ext cx="0" cy="6420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9164" y="4048039"/>
            <a:ext cx="3264591" cy="646331"/>
          </a:xfrm>
          <a:prstGeom prst="rect">
            <a:avLst/>
          </a:prstGeom>
          <a:noFill/>
          <a:ln>
            <a:solidFill>
              <a:schemeClr val="tx1"/>
            </a:solidFill>
            <a:prstDash val="dot"/>
          </a:ln>
        </p:spPr>
        <p:txBody>
          <a:bodyPr wrap="square" rtlCol="0">
            <a:spAutoFit/>
          </a:bodyPr>
          <a:lstStyle/>
          <a:p>
            <a:r>
              <a:rPr lang="en-US" dirty="0" smtClean="0"/>
              <a:t>The laws of nature say that if DINOSAUR then DECISION.</a:t>
            </a:r>
            <a:endParaRPr lang="en-US" dirty="0"/>
          </a:p>
        </p:txBody>
      </p:sp>
      <p:cxnSp>
        <p:nvCxnSpPr>
          <p:cNvPr id="18" name="Straight Arrow Connector 17"/>
          <p:cNvCxnSpPr>
            <a:stCxn id="15" idx="3"/>
          </p:cNvCxnSpPr>
          <p:nvPr/>
        </p:nvCxnSpPr>
        <p:spPr>
          <a:xfrm>
            <a:off x="3633755" y="4371205"/>
            <a:ext cx="1105229" cy="72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0"/>
            <a:endCxn id="21" idx="2"/>
          </p:cNvCxnSpPr>
          <p:nvPr/>
        </p:nvCxnSpPr>
        <p:spPr>
          <a:xfrm flipV="1">
            <a:off x="6291355" y="5055083"/>
            <a:ext cx="0" cy="315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4738984" y="4039420"/>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if DINOSAUR, then DECISION.</a:t>
            </a:r>
            <a:endParaRPr lang="en-US" sz="2000" dirty="0"/>
          </a:p>
        </p:txBody>
      </p:sp>
    </p:spTree>
    <p:extLst>
      <p:ext uri="{BB962C8B-B14F-4D97-AF65-F5344CB8AC3E}">
        <p14:creationId xmlns:p14="http://schemas.microsoft.com/office/powerpoint/2010/main" val="15464760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217734"/>
            <a:ext cx="5698996" cy="400110"/>
          </a:xfrm>
          <a:prstGeom prst="rect">
            <a:avLst/>
          </a:prstGeom>
          <a:noFill/>
        </p:spPr>
        <p:txBody>
          <a:bodyPr wrap="none" rtlCol="0">
            <a:spAutoFit/>
          </a:bodyPr>
          <a:lstStyle/>
          <a:p>
            <a:r>
              <a:rPr lang="en-US" sz="2000" dirty="0" smtClean="0"/>
              <a:t>Van Inwagen’s Argument against Compatibilism</a:t>
            </a:r>
            <a:endParaRPr lang="en-US" sz="2000" dirty="0"/>
          </a:p>
        </p:txBody>
      </p:sp>
      <p:sp>
        <p:nvSpPr>
          <p:cNvPr id="7" name="Rectangle 6"/>
          <p:cNvSpPr/>
          <p:nvPr/>
        </p:nvSpPr>
        <p:spPr>
          <a:xfrm>
            <a:off x="805652" y="5352917"/>
            <a:ext cx="2305842" cy="404695"/>
          </a:xfrm>
          <a:prstGeom prst="rect">
            <a:avLst/>
          </a:prstGeom>
          <a:ln>
            <a:solidFill>
              <a:schemeClr val="tx1"/>
            </a:solidFill>
            <a:prstDash val="dot"/>
          </a:ln>
        </p:spPr>
        <p:txBody>
          <a:bodyPr wrap="square">
            <a:spAutoFit/>
          </a:bodyPr>
          <a:lstStyle/>
          <a:p>
            <a:pPr algn="ctr"/>
            <a:r>
              <a:rPr lang="en-US" sz="2000" dirty="0" smtClean="0">
                <a:solidFill>
                  <a:schemeClr val="tx2"/>
                </a:solidFill>
              </a:rPr>
              <a:t>Determinism</a:t>
            </a:r>
          </a:p>
        </p:txBody>
      </p:sp>
      <p:sp>
        <p:nvSpPr>
          <p:cNvPr id="2" name="Rectangle 1"/>
          <p:cNvSpPr/>
          <p:nvPr/>
        </p:nvSpPr>
        <p:spPr>
          <a:xfrm>
            <a:off x="4834070" y="1295766"/>
            <a:ext cx="2914570" cy="400110"/>
          </a:xfrm>
          <a:prstGeom prst="rect">
            <a:avLst/>
          </a:prstGeom>
          <a:ln>
            <a:solidFill>
              <a:schemeClr val="tx1"/>
            </a:solidFill>
            <a:prstDash val="dot"/>
          </a:ln>
        </p:spPr>
        <p:txBody>
          <a:bodyPr wrap="square">
            <a:spAutoFit/>
          </a:bodyPr>
          <a:lstStyle/>
          <a:p>
            <a:pPr algn="ctr"/>
            <a:r>
              <a:rPr lang="en-US" sz="2000" dirty="0" smtClean="0">
                <a:solidFill>
                  <a:srgbClr val="2F5897"/>
                </a:solidFill>
              </a:rPr>
              <a:t>No Choice Principle</a:t>
            </a:r>
          </a:p>
        </p:txBody>
      </p:sp>
      <p:sp>
        <p:nvSpPr>
          <p:cNvPr id="5" name="Rectangle 4"/>
          <p:cNvSpPr/>
          <p:nvPr/>
        </p:nvSpPr>
        <p:spPr>
          <a:xfrm>
            <a:off x="369164" y="855500"/>
            <a:ext cx="3104741" cy="1323439"/>
          </a:xfrm>
          <a:prstGeom prst="rect">
            <a:avLst/>
          </a:prstGeom>
          <a:ln>
            <a:solidFill>
              <a:schemeClr val="tx1"/>
            </a:solidFill>
            <a:prstDash val="dot"/>
          </a:ln>
        </p:spPr>
        <p:txBody>
          <a:bodyPr wrap="square">
            <a:spAutoFit/>
          </a:bodyPr>
          <a:lstStyle/>
          <a:p>
            <a:pPr algn="ctr"/>
            <a:r>
              <a:rPr lang="en-US" sz="2000" dirty="0" smtClean="0"/>
              <a:t>No one has any choice about events which happened in the distant past. </a:t>
            </a:r>
            <a:endParaRPr lang="en-US" sz="2000" dirty="0"/>
          </a:p>
        </p:txBody>
      </p:sp>
      <p:sp>
        <p:nvSpPr>
          <p:cNvPr id="8" name="Rectangle 7"/>
          <p:cNvSpPr/>
          <p:nvPr/>
        </p:nvSpPr>
        <p:spPr>
          <a:xfrm>
            <a:off x="4738984" y="5370606"/>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what the laws of nature are.</a:t>
            </a:r>
            <a:endParaRPr lang="en-US" sz="2000" dirty="0"/>
          </a:p>
        </p:txBody>
      </p:sp>
      <p:cxnSp>
        <p:nvCxnSpPr>
          <p:cNvPr id="10" name="Straight Arrow Connector 9"/>
          <p:cNvCxnSpPr>
            <a:stCxn id="5" idx="2"/>
            <a:endCxn id="13" idx="0"/>
          </p:cNvCxnSpPr>
          <p:nvPr/>
        </p:nvCxnSpPr>
        <p:spPr>
          <a:xfrm>
            <a:off x="1921535" y="2178939"/>
            <a:ext cx="0" cy="5312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69164" y="2710226"/>
            <a:ext cx="3104741" cy="707886"/>
          </a:xfrm>
          <a:prstGeom prst="rect">
            <a:avLst/>
          </a:prstGeom>
          <a:ln>
            <a:solidFill>
              <a:schemeClr val="tx1"/>
            </a:solidFill>
            <a:prstDash val="dot"/>
          </a:ln>
        </p:spPr>
        <p:txBody>
          <a:bodyPr wrap="square">
            <a:spAutoFit/>
          </a:bodyPr>
          <a:lstStyle/>
          <a:p>
            <a:pPr algn="ctr"/>
            <a:r>
              <a:rPr lang="en-US" sz="2000" dirty="0" smtClean="0"/>
              <a:t>No one has any choice about DINOSAUR.</a:t>
            </a:r>
            <a:endParaRPr lang="en-US" sz="2000" dirty="0"/>
          </a:p>
        </p:txBody>
      </p:sp>
      <p:cxnSp>
        <p:nvCxnSpPr>
          <p:cNvPr id="14" name="Straight Arrow Connector 13"/>
          <p:cNvCxnSpPr/>
          <p:nvPr/>
        </p:nvCxnSpPr>
        <p:spPr>
          <a:xfrm flipV="1">
            <a:off x="1958573" y="4694370"/>
            <a:ext cx="0" cy="6420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9164" y="4048039"/>
            <a:ext cx="3264591" cy="646331"/>
          </a:xfrm>
          <a:prstGeom prst="rect">
            <a:avLst/>
          </a:prstGeom>
          <a:noFill/>
          <a:ln>
            <a:solidFill>
              <a:schemeClr val="tx1"/>
            </a:solidFill>
            <a:prstDash val="dot"/>
          </a:ln>
        </p:spPr>
        <p:txBody>
          <a:bodyPr wrap="square" rtlCol="0">
            <a:spAutoFit/>
          </a:bodyPr>
          <a:lstStyle/>
          <a:p>
            <a:r>
              <a:rPr lang="en-US" dirty="0" smtClean="0"/>
              <a:t>The laws of nature say that if DINOSAUR then DECISION.</a:t>
            </a:r>
            <a:endParaRPr lang="en-US" dirty="0"/>
          </a:p>
        </p:txBody>
      </p:sp>
      <p:cxnSp>
        <p:nvCxnSpPr>
          <p:cNvPr id="18" name="Straight Arrow Connector 17"/>
          <p:cNvCxnSpPr>
            <a:stCxn id="15" idx="3"/>
          </p:cNvCxnSpPr>
          <p:nvPr/>
        </p:nvCxnSpPr>
        <p:spPr>
          <a:xfrm>
            <a:off x="3633755" y="4371205"/>
            <a:ext cx="1105229" cy="72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8" idx="0"/>
            <a:endCxn id="21" idx="2"/>
          </p:cNvCxnSpPr>
          <p:nvPr/>
        </p:nvCxnSpPr>
        <p:spPr>
          <a:xfrm flipV="1">
            <a:off x="6291355" y="5055083"/>
            <a:ext cx="0" cy="315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4738984" y="4039420"/>
            <a:ext cx="3104741" cy="1015663"/>
          </a:xfrm>
          <a:prstGeom prst="rect">
            <a:avLst/>
          </a:prstGeom>
          <a:ln>
            <a:solidFill>
              <a:schemeClr val="tx1"/>
            </a:solidFill>
            <a:prstDash val="dot"/>
          </a:ln>
        </p:spPr>
        <p:txBody>
          <a:bodyPr wrap="square">
            <a:spAutoFit/>
          </a:bodyPr>
          <a:lstStyle/>
          <a:p>
            <a:pPr algn="ctr"/>
            <a:r>
              <a:rPr lang="en-US" sz="2000" dirty="0" smtClean="0"/>
              <a:t>No one has any choice about: if DINOSAUR, then DECISION.</a:t>
            </a:r>
            <a:endParaRPr lang="en-US" sz="2000" dirty="0"/>
          </a:p>
        </p:txBody>
      </p:sp>
      <p:sp>
        <p:nvSpPr>
          <p:cNvPr id="24" name="Rectangle 23"/>
          <p:cNvSpPr/>
          <p:nvPr/>
        </p:nvSpPr>
        <p:spPr>
          <a:xfrm>
            <a:off x="4738984" y="2710226"/>
            <a:ext cx="3104741" cy="707886"/>
          </a:xfrm>
          <a:prstGeom prst="rect">
            <a:avLst/>
          </a:prstGeom>
          <a:ln>
            <a:solidFill>
              <a:schemeClr val="tx1"/>
            </a:solidFill>
            <a:prstDash val="dot"/>
          </a:ln>
        </p:spPr>
        <p:txBody>
          <a:bodyPr wrap="square">
            <a:spAutoFit/>
          </a:bodyPr>
          <a:lstStyle/>
          <a:p>
            <a:pPr algn="ctr"/>
            <a:r>
              <a:rPr lang="en-US" sz="2000" b="1" dirty="0" smtClean="0"/>
              <a:t>No one has any choice about DECISION.</a:t>
            </a:r>
            <a:endParaRPr lang="en-US" sz="2000" b="1" dirty="0"/>
          </a:p>
        </p:txBody>
      </p:sp>
      <p:cxnSp>
        <p:nvCxnSpPr>
          <p:cNvPr id="28" name="Straight Arrow Connector 27"/>
          <p:cNvCxnSpPr>
            <a:stCxn id="2" idx="2"/>
            <a:endCxn id="24" idx="0"/>
          </p:cNvCxnSpPr>
          <p:nvPr/>
        </p:nvCxnSpPr>
        <p:spPr>
          <a:xfrm>
            <a:off x="6291355" y="1695876"/>
            <a:ext cx="0" cy="1014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3" idx="3"/>
            <a:endCxn id="24" idx="1"/>
          </p:cNvCxnSpPr>
          <p:nvPr/>
        </p:nvCxnSpPr>
        <p:spPr>
          <a:xfrm>
            <a:off x="3473905" y="3064169"/>
            <a:ext cx="126507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21" idx="0"/>
            <a:endCxn id="24" idx="2"/>
          </p:cNvCxnSpPr>
          <p:nvPr/>
        </p:nvCxnSpPr>
        <p:spPr>
          <a:xfrm flipV="1">
            <a:off x="6291355" y="3418112"/>
            <a:ext cx="0" cy="6213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9060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769441"/>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35892176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1107996"/>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6564355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2123658"/>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a:t>
            </a:r>
            <a:endParaRPr lang="en-US" sz="2200" dirty="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39082559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2462212"/>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C2. The laws of nature say that if DINOSAUR happens, then 	DECISION happens. (P2)</a:t>
            </a:r>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2713590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3139321"/>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C2. The laws of nature say that if DINOSAUR happens, then 	DECISION happens. (P2)</a:t>
            </a:r>
          </a:p>
          <a:p>
            <a:r>
              <a:rPr lang="en-US" sz="2200" dirty="0" smtClean="0"/>
              <a:t>P3. No one has any choice about what the laws of nature are. </a:t>
            </a:r>
          </a:p>
          <a:p>
            <a:r>
              <a:rPr lang="en-US" sz="2200" dirty="0" smtClean="0"/>
              <a:t>	</a:t>
            </a:r>
            <a:endParaRPr lang="en-US" sz="2200" dirty="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9651486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3477875"/>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C2. The laws of nature say that if DINOSAUR happens, then 	DECISION happens. (P2)</a:t>
            </a:r>
          </a:p>
          <a:p>
            <a:r>
              <a:rPr lang="en-US" sz="2200" dirty="0" smtClean="0"/>
              <a:t>P3. No one has any choice about what the laws of nature are. </a:t>
            </a:r>
          </a:p>
          <a:p>
            <a:r>
              <a:rPr lang="en-US" sz="2200" dirty="0" smtClean="0"/>
              <a:t>	C2. No one has any choice about the fact that if DINOSAUR 	happens, then DECISION happens. (C2, P3)</a:t>
            </a:r>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40333037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4832092"/>
          </a:xfrm>
          <a:prstGeom prst="rect">
            <a:avLst/>
          </a:prstGeom>
          <a:noFill/>
          <a:ln>
            <a:no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C2. The laws of nature say that if DINOSAUR happens, then 	DECISION happens. (P2)</a:t>
            </a:r>
          </a:p>
          <a:p>
            <a:r>
              <a:rPr lang="en-US" sz="2200" dirty="0" smtClean="0"/>
              <a:t>P3. No one has any choice about what the laws of nature are. </a:t>
            </a:r>
          </a:p>
          <a:p>
            <a:r>
              <a:rPr lang="en-US" sz="2200" dirty="0" smtClean="0"/>
              <a:t>	C2. No one has any choice about the fact that if DINOSAUR 	happens, then DECISION happens. (C2, P3)</a:t>
            </a:r>
          </a:p>
          <a:p>
            <a:r>
              <a:rPr lang="en-US" sz="2200" dirty="0" smtClean="0"/>
              <a:t>P4. </a:t>
            </a:r>
            <a:r>
              <a:rPr lang="en-US" sz="2200" u="sng" dirty="0" smtClean="0"/>
              <a:t>No Choice Principle</a:t>
            </a:r>
            <a:r>
              <a:rPr lang="en-US" sz="2200" dirty="0" smtClean="0"/>
              <a:t>: If no one has any choice about whether </a:t>
            </a:r>
            <a:r>
              <a:rPr lang="en-US" sz="2200" i="1" dirty="0" smtClean="0"/>
              <a:t>P</a:t>
            </a:r>
            <a:r>
              <a:rPr lang="en-US" sz="2200" dirty="0" smtClean="0"/>
              <a:t>, and no one has any choice about whether </a:t>
            </a:r>
            <a:r>
              <a:rPr lang="en-US" sz="2200" i="1" dirty="0" smtClean="0"/>
              <a:t>if P, then Q</a:t>
            </a:r>
            <a:r>
              <a:rPr lang="en-US" sz="2200" dirty="0" smtClean="0"/>
              <a:t>, then no one has any choice about whether </a:t>
            </a:r>
            <a:r>
              <a:rPr lang="en-US" sz="2200" i="1" dirty="0" smtClean="0"/>
              <a:t>Q</a:t>
            </a:r>
            <a:r>
              <a:rPr lang="en-US" sz="2200" dirty="0" smtClean="0"/>
              <a:t>. </a:t>
            </a:r>
          </a:p>
          <a:p>
            <a:endParaRPr lang="en-US" sz="2200" dirty="0" smtClean="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Tree>
    <p:extLst>
      <p:ext uri="{BB962C8B-B14F-4D97-AF65-F5344CB8AC3E}">
        <p14:creationId xmlns:p14="http://schemas.microsoft.com/office/powerpoint/2010/main" val="4223885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561" y="269191"/>
            <a:ext cx="8143362" cy="430887"/>
          </a:xfrm>
          <a:prstGeom prst="rect">
            <a:avLst/>
          </a:prstGeom>
          <a:noFill/>
        </p:spPr>
        <p:txBody>
          <a:bodyPr wrap="none" rtlCol="0">
            <a:spAutoFit/>
          </a:bodyPr>
          <a:lstStyle/>
          <a:p>
            <a:r>
              <a:rPr lang="en-US" sz="2200" dirty="0" smtClean="0"/>
              <a:t>One of the only times I will use metaphors to illustrate a theory:</a:t>
            </a:r>
            <a:endParaRPr lang="en-US" sz="2200" dirty="0"/>
          </a:p>
        </p:txBody>
      </p:sp>
      <p:pic>
        <p:nvPicPr>
          <p:cNvPr id="6" name="Picture 5" descr="Screen Shot 2016-03-20 at 11.04.25 PM.png">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1018" y="1061612"/>
            <a:ext cx="4175492" cy="2411200"/>
          </a:xfrm>
          <a:prstGeom prst="rect">
            <a:avLst/>
          </a:prstGeom>
        </p:spPr>
      </p:pic>
      <p:pic>
        <p:nvPicPr>
          <p:cNvPr id="7" name="Picture 6" descr="Screen Shot 2016-03-20 at 11.11.07 PM.png">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018" y="3953375"/>
            <a:ext cx="4175492" cy="2343790"/>
          </a:xfrm>
          <a:prstGeom prst="rect">
            <a:avLst/>
          </a:prstGeom>
        </p:spPr>
      </p:pic>
    </p:spTree>
    <p:extLst>
      <p:ext uri="{BB962C8B-B14F-4D97-AF65-F5344CB8AC3E}">
        <p14:creationId xmlns:p14="http://schemas.microsoft.com/office/powerpoint/2010/main" val="207494482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5170645"/>
          </a:xfrm>
          <a:prstGeom prst="rect">
            <a:avLst/>
          </a:prstGeom>
          <a:noFill/>
          <a:ln w="38100" cmpd="sng">
            <a:solidFill>
              <a:schemeClr val="tx1"/>
            </a:solidFill>
            <a:prstDash val="solid"/>
          </a:ln>
        </p:spPr>
        <p:txBody>
          <a:bodyPr wrap="square" rtlCol="0">
            <a:spAutoFit/>
          </a:bodyPr>
          <a:lstStyle/>
          <a:p>
            <a:r>
              <a:rPr lang="en-US" sz="2200" dirty="0" smtClean="0"/>
              <a:t>P1. No one has any choice about events which happened in the distant past.</a:t>
            </a:r>
          </a:p>
          <a:p>
            <a:r>
              <a:rPr lang="en-US" sz="2200" dirty="0" smtClean="0"/>
              <a:t>	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C2. The laws of nature say that if DINOSAUR happens, then 	DECISION happens. (P2)</a:t>
            </a:r>
          </a:p>
          <a:p>
            <a:r>
              <a:rPr lang="en-US" sz="2200" dirty="0" smtClean="0"/>
              <a:t>P3. No one has any choice about what the laws of nature are. </a:t>
            </a:r>
          </a:p>
          <a:p>
            <a:r>
              <a:rPr lang="en-US" sz="2200" dirty="0" smtClean="0"/>
              <a:t>	C2. No one has any choice about the fact that if DINOSAUR 	happens, then DECISION happens. (C2, P3)</a:t>
            </a:r>
          </a:p>
          <a:p>
            <a:r>
              <a:rPr lang="en-US" sz="2200" dirty="0" smtClean="0"/>
              <a:t>P4. </a:t>
            </a:r>
            <a:r>
              <a:rPr lang="en-US" sz="2200" u="sng" dirty="0" smtClean="0"/>
              <a:t>No Choice Principle</a:t>
            </a:r>
            <a:r>
              <a:rPr lang="en-US" sz="2200" dirty="0" smtClean="0"/>
              <a:t>: If no one has any choice about whether </a:t>
            </a:r>
            <a:r>
              <a:rPr lang="en-US" sz="2200" i="1" dirty="0" smtClean="0"/>
              <a:t>P</a:t>
            </a:r>
            <a:r>
              <a:rPr lang="en-US" sz="2200" dirty="0" smtClean="0"/>
              <a:t>, and no one has any choice about whether </a:t>
            </a:r>
            <a:r>
              <a:rPr lang="en-US" sz="2200" i="1" dirty="0" smtClean="0"/>
              <a:t>if P, then Q</a:t>
            </a:r>
            <a:r>
              <a:rPr lang="en-US" sz="2200" dirty="0" smtClean="0"/>
              <a:t>, then no one has any choice about whether </a:t>
            </a:r>
            <a:r>
              <a:rPr lang="en-US" sz="2200" i="1" dirty="0" smtClean="0"/>
              <a:t>Q</a:t>
            </a:r>
            <a:r>
              <a:rPr lang="en-US" sz="2200" dirty="0" smtClean="0"/>
              <a:t>. </a:t>
            </a:r>
          </a:p>
          <a:p>
            <a:endParaRPr lang="en-US" sz="2200" dirty="0" smtClean="0"/>
          </a:p>
          <a:p>
            <a:r>
              <a:rPr lang="en-US" sz="2200" dirty="0" smtClean="0"/>
              <a:t>C. No one has any choice about DECISION. (C1, C2, P4)</a:t>
            </a:r>
            <a:endParaRPr lang="en-US" sz="2200" dirty="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cxnSp>
        <p:nvCxnSpPr>
          <p:cNvPr id="3" name="Straight Connector 2"/>
          <p:cNvCxnSpPr/>
          <p:nvPr/>
        </p:nvCxnSpPr>
        <p:spPr>
          <a:xfrm flipV="1">
            <a:off x="150381" y="5447963"/>
            <a:ext cx="8822352" cy="33424"/>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31134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5170645"/>
          </a:xfrm>
          <a:prstGeom prst="rect">
            <a:avLst/>
          </a:prstGeom>
          <a:noFill/>
          <a:ln w="38100" cmpd="sng">
            <a:solidFill>
              <a:schemeClr val="tx1"/>
            </a:solidFill>
            <a:prstDash val="solid"/>
          </a:ln>
        </p:spPr>
        <p:txBody>
          <a:bodyPr wrap="square" rtlCol="0">
            <a:spAutoFit/>
          </a:bodyPr>
          <a:lstStyle/>
          <a:p>
            <a:r>
              <a:rPr lang="en-US" sz="2200" dirty="0" smtClean="0">
                <a:solidFill>
                  <a:srgbClr val="7F7F7F"/>
                </a:solidFill>
              </a:rPr>
              <a:t>P1. No one has any choice about events which happened in the distant past.</a:t>
            </a:r>
          </a:p>
          <a:p>
            <a:r>
              <a:rPr lang="en-US" sz="2200" dirty="0" smtClean="0"/>
              <a:t>	</a:t>
            </a:r>
            <a:r>
              <a:rPr lang="en-US" sz="2200" dirty="0" smtClean="0">
                <a:solidFill>
                  <a:srgbClr val="7F7F7F"/>
                </a:solidFill>
              </a:rPr>
              <a:t>C1. No one has any choice about DINOSAUR. (P1)</a:t>
            </a: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t>	</a:t>
            </a:r>
            <a:r>
              <a:rPr lang="en-US" sz="2200" dirty="0" smtClean="0">
                <a:solidFill>
                  <a:srgbClr val="7F7F7F"/>
                </a:solidFill>
              </a:rPr>
              <a:t>C2. The laws of nature say that if DINOSAUR happens, then 	DECISION happens. (P2)</a:t>
            </a:r>
          </a:p>
          <a:p>
            <a:r>
              <a:rPr lang="en-US" sz="2200" dirty="0" smtClean="0">
                <a:solidFill>
                  <a:schemeClr val="bg1">
                    <a:lumMod val="50000"/>
                  </a:schemeClr>
                </a:solidFill>
              </a:rPr>
              <a:t>P3. No one has any choice about what the laws of nature are. </a:t>
            </a:r>
          </a:p>
          <a:p>
            <a:r>
              <a:rPr lang="en-US" sz="2200" dirty="0" smtClean="0">
                <a:solidFill>
                  <a:schemeClr val="bg1">
                    <a:lumMod val="50000"/>
                  </a:schemeClr>
                </a:solidFill>
              </a:rPr>
              <a:t>	C2. No one has any choice about the fact that if DINOSAUR 	happens, then DECISION happens. (C2, P3)</a:t>
            </a:r>
          </a:p>
          <a:p>
            <a:r>
              <a:rPr lang="en-US" sz="2200" dirty="0" smtClean="0">
                <a:solidFill>
                  <a:schemeClr val="bg1">
                    <a:lumMod val="50000"/>
                  </a:schemeClr>
                </a:solidFill>
              </a:rPr>
              <a:t>P4. </a:t>
            </a:r>
            <a:r>
              <a:rPr lang="en-US" sz="2200" u="sng" dirty="0" smtClean="0">
                <a:solidFill>
                  <a:schemeClr val="bg1">
                    <a:lumMod val="50000"/>
                  </a:schemeClr>
                </a:solidFill>
              </a:rPr>
              <a:t>No Choice Principle</a:t>
            </a:r>
            <a:r>
              <a:rPr lang="en-US" sz="2200" dirty="0" smtClean="0">
                <a:solidFill>
                  <a:schemeClr val="bg1">
                    <a:lumMod val="50000"/>
                  </a:schemeClr>
                </a:solidFill>
              </a:rPr>
              <a:t>: If no one has any choice about whether </a:t>
            </a:r>
            <a:r>
              <a:rPr lang="en-US" sz="2200" i="1" dirty="0" smtClean="0">
                <a:solidFill>
                  <a:schemeClr val="bg1">
                    <a:lumMod val="50000"/>
                  </a:schemeClr>
                </a:solidFill>
              </a:rPr>
              <a:t>P</a:t>
            </a:r>
            <a:r>
              <a:rPr lang="en-US" sz="2200" dirty="0" smtClean="0">
                <a:solidFill>
                  <a:schemeClr val="bg1">
                    <a:lumMod val="50000"/>
                  </a:schemeClr>
                </a:solidFill>
              </a:rPr>
              <a:t>, and no one has any choice about whether </a:t>
            </a:r>
            <a:r>
              <a:rPr lang="en-US" sz="2200" i="1" dirty="0" smtClean="0">
                <a:solidFill>
                  <a:schemeClr val="bg1">
                    <a:lumMod val="50000"/>
                  </a:schemeClr>
                </a:solidFill>
              </a:rPr>
              <a:t>if P, then Q</a:t>
            </a:r>
            <a:r>
              <a:rPr lang="en-US" sz="2200" dirty="0" smtClean="0">
                <a:solidFill>
                  <a:schemeClr val="bg1">
                    <a:lumMod val="50000"/>
                  </a:schemeClr>
                </a:solidFill>
              </a:rPr>
              <a:t>, then no one has any choice about whether </a:t>
            </a:r>
            <a:r>
              <a:rPr lang="en-US" sz="2200" i="1" dirty="0" smtClean="0">
                <a:solidFill>
                  <a:schemeClr val="bg1">
                    <a:lumMod val="50000"/>
                  </a:schemeClr>
                </a:solidFill>
              </a:rPr>
              <a:t>Q</a:t>
            </a:r>
            <a:r>
              <a:rPr lang="en-US" sz="2200" dirty="0" smtClean="0">
                <a:solidFill>
                  <a:schemeClr val="bg1">
                    <a:lumMod val="50000"/>
                  </a:schemeClr>
                </a:solidFill>
              </a:rPr>
              <a:t>. </a:t>
            </a:r>
          </a:p>
          <a:p>
            <a:endParaRPr lang="en-US" sz="2200" dirty="0" smtClean="0"/>
          </a:p>
          <a:p>
            <a:r>
              <a:rPr lang="en-US" sz="2200" dirty="0" smtClean="0"/>
              <a:t>C. No one has any choice about DECISION. (C1, C2, P4)</a:t>
            </a:r>
            <a:endParaRPr lang="en-US" sz="2200" dirty="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cxnSp>
        <p:nvCxnSpPr>
          <p:cNvPr id="3" name="Straight Connector 2"/>
          <p:cNvCxnSpPr/>
          <p:nvPr/>
        </p:nvCxnSpPr>
        <p:spPr>
          <a:xfrm flipV="1">
            <a:off x="150381" y="5447963"/>
            <a:ext cx="8822352" cy="33424"/>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26189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381" y="886195"/>
            <a:ext cx="8822352" cy="5170645"/>
          </a:xfrm>
          <a:prstGeom prst="rect">
            <a:avLst/>
          </a:prstGeom>
          <a:noFill/>
          <a:ln w="38100" cmpd="sng">
            <a:noFill/>
            <a:prstDash val="solid"/>
          </a:ln>
        </p:spPr>
        <p:txBody>
          <a:bodyPr wrap="square" rtlCol="0">
            <a:spAutoFit/>
          </a:bodyPr>
          <a:lstStyle/>
          <a:p>
            <a:endParaRPr lang="en-US" sz="2200" dirty="0" smtClean="0">
              <a:solidFill>
                <a:srgbClr val="7F7F7F"/>
              </a:solidFill>
            </a:endParaRPr>
          </a:p>
          <a:p>
            <a:endParaRPr lang="en-US" sz="2200" dirty="0">
              <a:solidFill>
                <a:srgbClr val="7F7F7F"/>
              </a:solidFill>
            </a:endParaRPr>
          </a:p>
          <a:p>
            <a:endParaRPr lang="en-US" sz="2200" dirty="0" smtClean="0">
              <a:solidFill>
                <a:srgbClr val="7F7F7F"/>
              </a:solidFill>
            </a:endParaRPr>
          </a:p>
          <a:p>
            <a:r>
              <a:rPr lang="en-US" sz="2200" dirty="0" smtClean="0"/>
              <a:t>P2. </a:t>
            </a:r>
            <a:r>
              <a:rPr lang="en-US" sz="2200" u="sng" dirty="0" smtClean="0"/>
              <a:t>Determinism</a:t>
            </a:r>
            <a:r>
              <a:rPr lang="en-US" sz="2200" dirty="0" smtClean="0"/>
              <a:t>: Only one future is consistent with the state of the world at a time + the laws of nature. 	</a:t>
            </a:r>
          </a:p>
          <a:p>
            <a:r>
              <a:rPr lang="en-US" sz="2200" dirty="0" smtClean="0">
                <a:solidFill>
                  <a:srgbClr val="FF0000"/>
                </a:solidFill>
              </a:rPr>
              <a:t>	</a:t>
            </a:r>
          </a:p>
          <a:p>
            <a:r>
              <a:rPr lang="en-US" sz="2200" dirty="0" smtClean="0">
                <a:solidFill>
                  <a:srgbClr val="FF0000"/>
                </a:solidFill>
              </a:rPr>
              <a:t>				Unless some of the other premises of 				the argument are false or the argument 				as a whole is invalid, van Inwagen has 				shown that determinism leads to our 				not having any choice about the 				decisions we make.  This is one 				plausible argument for </a:t>
            </a:r>
            <a:r>
              <a:rPr lang="en-US" sz="2200" dirty="0" err="1" smtClean="0">
                <a:solidFill>
                  <a:srgbClr val="FF0000"/>
                </a:solidFill>
              </a:rPr>
              <a:t>incompatibilism</a:t>
            </a:r>
            <a:r>
              <a:rPr lang="en-US" sz="2200" dirty="0" smtClean="0">
                <a:solidFill>
                  <a:srgbClr val="FF0000"/>
                </a:solidFill>
              </a:rPr>
              <a:t>. </a:t>
            </a:r>
          </a:p>
          <a:p>
            <a:endParaRPr lang="en-US" sz="2200" dirty="0" smtClean="0"/>
          </a:p>
          <a:p>
            <a:r>
              <a:rPr lang="en-US" sz="2200" dirty="0" smtClean="0"/>
              <a:t>C. No one has any choice about DECISION. (C1, C2, P4)</a:t>
            </a:r>
            <a:endParaRPr lang="en-US" sz="2200" dirty="0"/>
          </a:p>
        </p:txBody>
      </p:sp>
      <p:sp>
        <p:nvSpPr>
          <p:cNvPr id="5" name="TextBox 4"/>
          <p:cNvSpPr txBox="1"/>
          <p:nvPr/>
        </p:nvSpPr>
        <p:spPr>
          <a:xfrm>
            <a:off x="1203048" y="217734"/>
            <a:ext cx="6250429" cy="430887"/>
          </a:xfrm>
          <a:prstGeom prst="rect">
            <a:avLst/>
          </a:prstGeom>
          <a:noFill/>
        </p:spPr>
        <p:txBody>
          <a:bodyPr wrap="none" rtlCol="0">
            <a:spAutoFit/>
          </a:bodyPr>
          <a:lstStyle/>
          <a:p>
            <a:r>
              <a:rPr lang="en-US" sz="2200" u="sng" dirty="0" smtClean="0"/>
              <a:t>Van Inwagen’s Argument against Compatibilism</a:t>
            </a:r>
            <a:endParaRPr lang="en-US" sz="2200" u="sng" dirty="0"/>
          </a:p>
        </p:txBody>
      </p:sp>
      <p:sp>
        <p:nvSpPr>
          <p:cNvPr id="2" name="Down Arrow 1"/>
          <p:cNvSpPr/>
          <p:nvPr/>
        </p:nvSpPr>
        <p:spPr>
          <a:xfrm>
            <a:off x="2665085" y="3024788"/>
            <a:ext cx="685069" cy="235632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28481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672" y="300806"/>
            <a:ext cx="8822352" cy="1446550"/>
          </a:xfrm>
          <a:prstGeom prst="rect">
            <a:avLst/>
          </a:prstGeom>
          <a:noFill/>
        </p:spPr>
        <p:txBody>
          <a:bodyPr wrap="square" rtlCol="0">
            <a:spAutoFit/>
          </a:bodyPr>
          <a:lstStyle/>
          <a:p>
            <a:r>
              <a:rPr lang="en-US" sz="2200" dirty="0" smtClean="0"/>
              <a:t>Oddly enough, van Inwagen also poses a problem for </a:t>
            </a:r>
            <a:r>
              <a:rPr lang="en-US" sz="2200" dirty="0" err="1" smtClean="0"/>
              <a:t>incompatibilism</a:t>
            </a:r>
            <a:r>
              <a:rPr lang="en-US" sz="2200" dirty="0" smtClean="0"/>
              <a:t>(+ free will) in his essay. He imagines someone named “Jane” who is deciding whether to confess about a lie she told earlier. </a:t>
            </a:r>
            <a:endParaRPr lang="en-US" sz="2200" dirty="0"/>
          </a:p>
        </p:txBody>
      </p:sp>
      <p:sp>
        <p:nvSpPr>
          <p:cNvPr id="6" name="TextBox 5"/>
          <p:cNvSpPr txBox="1"/>
          <p:nvPr/>
        </p:nvSpPr>
        <p:spPr>
          <a:xfrm>
            <a:off x="401016" y="1832784"/>
            <a:ext cx="8555007" cy="449353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200" dirty="0" smtClean="0"/>
              <a:t>Each contemplated action will, of course, have antecedents in Jane’s cerebral cortex, for it is in that part of Jane (or of her body) that control over her vocal apparatus resides. Let us make a fanciful assumption about these antecedents, since it will make no real difference to our argument what they are. (It will help us to focus our thoughts if we have some sort of mental picture of what goes on inside Jane at the moment of decision.) Let us suppose that there is a certain current-pulse that is proceeding along one of the neural pathways in Jane’s brain and that it is about to come to a fork. And let us suppose that if it goes to the left, she will make her confession, and that if it goes to the right, she will remain silent. And let us suppose that is it is undetermined which way the pulse will go when it comes to the fork.</a:t>
            </a:r>
            <a:endParaRPr lang="en-US" sz="2200" dirty="0"/>
          </a:p>
        </p:txBody>
      </p:sp>
    </p:spTree>
    <p:extLst>
      <p:ext uri="{BB962C8B-B14F-4D97-AF65-F5344CB8AC3E}">
        <p14:creationId xmlns:p14="http://schemas.microsoft.com/office/powerpoint/2010/main" val="31398362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2.43.2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8389" y="1426242"/>
            <a:ext cx="2866216" cy="3587221"/>
          </a:xfrm>
          <a:prstGeom prst="rect">
            <a:avLst/>
          </a:prstGeom>
        </p:spPr>
      </p:pic>
      <p:sp>
        <p:nvSpPr>
          <p:cNvPr id="5" name="TextBox 4"/>
          <p:cNvSpPr txBox="1"/>
          <p:nvPr/>
        </p:nvSpPr>
        <p:spPr>
          <a:xfrm>
            <a:off x="271521" y="323778"/>
            <a:ext cx="8872479" cy="830997"/>
          </a:xfrm>
          <a:prstGeom prst="rect">
            <a:avLst/>
          </a:prstGeom>
          <a:noFill/>
        </p:spPr>
        <p:txBody>
          <a:bodyPr wrap="square" rtlCol="0">
            <a:spAutoFit/>
          </a:bodyPr>
          <a:lstStyle/>
          <a:p>
            <a:r>
              <a:rPr lang="en-US" sz="2400" dirty="0" smtClean="0"/>
              <a:t>So, here’s Jane, and we imagine the pulse in her brain coming to the fork: left = confess; right = remain silent.</a:t>
            </a:r>
            <a:endParaRPr lang="en-US" sz="2400" dirty="0"/>
          </a:p>
        </p:txBody>
      </p:sp>
      <p:sp>
        <p:nvSpPr>
          <p:cNvPr id="6" name="TextBox 5"/>
          <p:cNvSpPr txBox="1"/>
          <p:nvPr/>
        </p:nvSpPr>
        <p:spPr>
          <a:xfrm>
            <a:off x="618234" y="5046885"/>
            <a:ext cx="8220828" cy="1569660"/>
          </a:xfrm>
          <a:prstGeom prst="rect">
            <a:avLst/>
          </a:prstGeom>
          <a:noFill/>
        </p:spPr>
        <p:txBody>
          <a:bodyPr wrap="square" rtlCol="0">
            <a:spAutoFit/>
          </a:bodyPr>
          <a:lstStyle/>
          <a:p>
            <a:r>
              <a:rPr lang="en-US" sz="2400" dirty="0" smtClean="0"/>
              <a:t>If </a:t>
            </a:r>
            <a:r>
              <a:rPr lang="en-US" sz="2400" dirty="0" err="1" smtClean="0"/>
              <a:t>incompatibilism</a:t>
            </a:r>
            <a:r>
              <a:rPr lang="en-US" sz="2400" dirty="0"/>
              <a:t> </a:t>
            </a:r>
            <a:r>
              <a:rPr lang="en-US" sz="2400" dirty="0" smtClean="0"/>
              <a:t>is true and Jane has free will, then which way the pulse will go is not determined by the laws of nature and the state of the universe (including the state of Jane’s brain).</a:t>
            </a:r>
            <a:endParaRPr lang="en-US" sz="2400" dirty="0"/>
          </a:p>
        </p:txBody>
      </p:sp>
    </p:spTree>
    <p:extLst>
      <p:ext uri="{BB962C8B-B14F-4D97-AF65-F5344CB8AC3E}">
        <p14:creationId xmlns:p14="http://schemas.microsoft.com/office/powerpoint/2010/main" val="14897986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2.43.2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8389" y="1426242"/>
            <a:ext cx="2866216" cy="3587221"/>
          </a:xfrm>
          <a:prstGeom prst="rect">
            <a:avLst/>
          </a:prstGeom>
        </p:spPr>
      </p:pic>
      <p:sp>
        <p:nvSpPr>
          <p:cNvPr id="5" name="TextBox 4"/>
          <p:cNvSpPr txBox="1"/>
          <p:nvPr/>
        </p:nvSpPr>
        <p:spPr>
          <a:xfrm>
            <a:off x="271521" y="323778"/>
            <a:ext cx="8872479" cy="830997"/>
          </a:xfrm>
          <a:prstGeom prst="rect">
            <a:avLst/>
          </a:prstGeom>
          <a:noFill/>
        </p:spPr>
        <p:txBody>
          <a:bodyPr wrap="square" rtlCol="0">
            <a:spAutoFit/>
          </a:bodyPr>
          <a:lstStyle/>
          <a:p>
            <a:r>
              <a:rPr lang="en-US" sz="2400" dirty="0" smtClean="0"/>
              <a:t>Suppose Jane freely chooses to confess—the pulse goes to the left:</a:t>
            </a:r>
            <a:endParaRPr lang="en-US" sz="2400" dirty="0"/>
          </a:p>
        </p:txBody>
      </p:sp>
      <p:sp>
        <p:nvSpPr>
          <p:cNvPr id="6" name="TextBox 5"/>
          <p:cNvSpPr txBox="1"/>
          <p:nvPr/>
        </p:nvSpPr>
        <p:spPr>
          <a:xfrm>
            <a:off x="618234" y="5046885"/>
            <a:ext cx="8220828" cy="1200328"/>
          </a:xfrm>
          <a:prstGeom prst="rect">
            <a:avLst/>
          </a:prstGeom>
          <a:noFill/>
        </p:spPr>
        <p:txBody>
          <a:bodyPr wrap="square" rtlCol="0">
            <a:spAutoFit/>
          </a:bodyPr>
          <a:lstStyle/>
          <a:p>
            <a:r>
              <a:rPr lang="en-US" sz="2400" dirty="0" smtClean="0"/>
              <a:t>Van Inwagen asks: What could have caused the pulse to go left? (If it was simply random, in what sense did Jane freely choose to confess?) </a:t>
            </a:r>
            <a:endParaRPr lang="en-US" sz="2400" dirty="0"/>
          </a:p>
        </p:txBody>
      </p:sp>
      <p:sp>
        <p:nvSpPr>
          <p:cNvPr id="2" name="Oval Callout 1"/>
          <p:cNvSpPr/>
          <p:nvPr/>
        </p:nvSpPr>
        <p:spPr>
          <a:xfrm>
            <a:off x="5764605" y="1236655"/>
            <a:ext cx="2589896" cy="1854981"/>
          </a:xfrm>
          <a:prstGeom prst="wedgeEllipseCallout">
            <a:avLst>
              <a:gd name="adj1" fmla="val -50510"/>
              <a:gd name="adj2" fmla="val 769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John, I lied to you.</a:t>
            </a:r>
            <a:endParaRPr lang="en-US" dirty="0"/>
          </a:p>
        </p:txBody>
      </p:sp>
      <p:cxnSp>
        <p:nvCxnSpPr>
          <p:cNvPr id="7" name="Curved Connector 6"/>
          <p:cNvCxnSpPr/>
          <p:nvPr/>
        </p:nvCxnSpPr>
        <p:spPr>
          <a:xfrm rot="5400000" flipH="1" flipV="1">
            <a:off x="4152158" y="1712949"/>
            <a:ext cx="384365" cy="200508"/>
          </a:xfrm>
          <a:prstGeom prst="curvedConnector3">
            <a:avLst/>
          </a:prstGeom>
          <a:ln>
            <a:headEnd type="arrow"/>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1886190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5" y="286386"/>
            <a:ext cx="8287664" cy="1569660"/>
          </a:xfrm>
          <a:prstGeom prst="rect">
            <a:avLst/>
          </a:prstGeom>
          <a:noFill/>
        </p:spPr>
        <p:txBody>
          <a:bodyPr wrap="square" rtlCol="0">
            <a:spAutoFit/>
          </a:bodyPr>
          <a:lstStyle/>
          <a:p>
            <a:r>
              <a:rPr lang="en-US" sz="2400" dirty="0" smtClean="0"/>
              <a:t>Let’s take a step back. Peter van Inwagen can’t give up the existence of free will. But he thinks that there are problems (or “mysteries”) with </a:t>
            </a:r>
            <a:r>
              <a:rPr lang="en-US" sz="2400" dirty="0" err="1" smtClean="0"/>
              <a:t>compatibilism</a:t>
            </a:r>
            <a:r>
              <a:rPr lang="en-US" sz="2400" dirty="0" smtClean="0"/>
              <a:t> and </a:t>
            </a:r>
            <a:r>
              <a:rPr lang="en-US" sz="2400" dirty="0" err="1" smtClean="0"/>
              <a:t>incompatibilism</a:t>
            </a:r>
            <a:r>
              <a:rPr lang="en-US" sz="2400" dirty="0" smtClean="0"/>
              <a:t> (+ free will). </a:t>
            </a:r>
            <a:endParaRPr lang="en-US" sz="2400" dirty="0"/>
          </a:p>
        </p:txBody>
      </p:sp>
    </p:spTree>
    <p:extLst>
      <p:ext uri="{BB962C8B-B14F-4D97-AF65-F5344CB8AC3E}">
        <p14:creationId xmlns:p14="http://schemas.microsoft.com/office/powerpoint/2010/main" val="2717797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5" y="286386"/>
            <a:ext cx="8287664" cy="2677656"/>
          </a:xfrm>
          <a:prstGeom prst="rect">
            <a:avLst/>
          </a:prstGeom>
          <a:noFill/>
        </p:spPr>
        <p:txBody>
          <a:bodyPr wrap="square" rtlCol="0">
            <a:spAutoFit/>
          </a:bodyPr>
          <a:lstStyle/>
          <a:p>
            <a:r>
              <a:rPr lang="en-US" sz="2400" dirty="0" smtClean="0"/>
              <a:t>Let’s take a step back. Peter van Inwagen can’t give up the existence of free will. But he thinks that there are problems (or “mysteries”) with </a:t>
            </a:r>
            <a:r>
              <a:rPr lang="en-US" sz="2400" dirty="0" err="1" smtClean="0"/>
              <a:t>compatibilism</a:t>
            </a:r>
            <a:r>
              <a:rPr lang="en-US" sz="2400" dirty="0" smtClean="0"/>
              <a:t> and </a:t>
            </a:r>
            <a:r>
              <a:rPr lang="en-US" sz="2400" dirty="0" err="1" smtClean="0"/>
              <a:t>incompatibilism</a:t>
            </a:r>
            <a:r>
              <a:rPr lang="en-US" sz="2400" dirty="0" smtClean="0"/>
              <a:t> (+ free will). </a:t>
            </a:r>
          </a:p>
          <a:p>
            <a:endParaRPr lang="en-US" sz="2400" dirty="0"/>
          </a:p>
          <a:p>
            <a:r>
              <a:rPr lang="en-US" sz="2400" dirty="0" smtClean="0"/>
              <a:t>The problem with </a:t>
            </a:r>
            <a:r>
              <a:rPr lang="en-US" sz="2400" dirty="0" err="1" smtClean="0"/>
              <a:t>compatibilism</a:t>
            </a:r>
            <a:r>
              <a:rPr lang="en-US" sz="2400" dirty="0"/>
              <a:t> </a:t>
            </a:r>
            <a:r>
              <a:rPr lang="en-US" sz="2400" dirty="0" smtClean="0"/>
              <a:t>was the argument that involved the no choice principle. </a:t>
            </a:r>
            <a:endParaRPr lang="en-US" sz="2400" dirty="0"/>
          </a:p>
        </p:txBody>
      </p:sp>
    </p:spTree>
    <p:extLst>
      <p:ext uri="{BB962C8B-B14F-4D97-AF65-F5344CB8AC3E}">
        <p14:creationId xmlns:p14="http://schemas.microsoft.com/office/powerpoint/2010/main" val="19545235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5" y="286386"/>
            <a:ext cx="8287664" cy="4154983"/>
          </a:xfrm>
          <a:prstGeom prst="rect">
            <a:avLst/>
          </a:prstGeom>
          <a:noFill/>
        </p:spPr>
        <p:txBody>
          <a:bodyPr wrap="square" rtlCol="0">
            <a:spAutoFit/>
          </a:bodyPr>
          <a:lstStyle/>
          <a:p>
            <a:r>
              <a:rPr lang="en-US" sz="2400" dirty="0" smtClean="0"/>
              <a:t>Let’s take a step back. Peter van Inwagen can’t give up the existence of free will. But he thinks that there are problems (or “mysteries”) with </a:t>
            </a:r>
            <a:r>
              <a:rPr lang="en-US" sz="2400" dirty="0" err="1" smtClean="0"/>
              <a:t>compatibilism</a:t>
            </a:r>
            <a:r>
              <a:rPr lang="en-US" sz="2400" dirty="0" smtClean="0"/>
              <a:t> and </a:t>
            </a:r>
            <a:r>
              <a:rPr lang="en-US" sz="2400" dirty="0" err="1" smtClean="0"/>
              <a:t>incompatibilism</a:t>
            </a:r>
            <a:r>
              <a:rPr lang="en-US" sz="2400" dirty="0" smtClean="0"/>
              <a:t> (+ free will). </a:t>
            </a:r>
          </a:p>
          <a:p>
            <a:endParaRPr lang="en-US" sz="2400" dirty="0"/>
          </a:p>
          <a:p>
            <a:r>
              <a:rPr lang="en-US" sz="2400" dirty="0" smtClean="0"/>
              <a:t>The problem with </a:t>
            </a:r>
            <a:r>
              <a:rPr lang="en-US" sz="2400" dirty="0" err="1" smtClean="0"/>
              <a:t>compatibilism</a:t>
            </a:r>
            <a:r>
              <a:rPr lang="en-US" sz="2400" dirty="0"/>
              <a:t> </a:t>
            </a:r>
            <a:r>
              <a:rPr lang="en-US" sz="2400" dirty="0" smtClean="0"/>
              <a:t>was the argument that involved the no choice principle.</a:t>
            </a:r>
          </a:p>
          <a:p>
            <a:endParaRPr lang="en-US" sz="2400" dirty="0"/>
          </a:p>
          <a:p>
            <a:r>
              <a:rPr lang="en-US" sz="2400" dirty="0" smtClean="0"/>
              <a:t>The problem with </a:t>
            </a:r>
            <a:r>
              <a:rPr lang="en-US" sz="2400" dirty="0" err="1" smtClean="0"/>
              <a:t>incompatibilism</a:t>
            </a:r>
            <a:r>
              <a:rPr lang="en-US" sz="2400" dirty="0" smtClean="0"/>
              <a:t> was the case of Jane: it’s entirely unclear what causes free actions if determinism is false.  </a:t>
            </a:r>
            <a:endParaRPr lang="en-US" sz="2400" dirty="0"/>
          </a:p>
        </p:txBody>
      </p:sp>
    </p:spTree>
    <p:extLst>
      <p:ext uri="{BB962C8B-B14F-4D97-AF65-F5344CB8AC3E}">
        <p14:creationId xmlns:p14="http://schemas.microsoft.com/office/powerpoint/2010/main" val="32227006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7345" y="286386"/>
            <a:ext cx="8287664" cy="6001642"/>
          </a:xfrm>
          <a:prstGeom prst="rect">
            <a:avLst/>
          </a:prstGeom>
          <a:noFill/>
        </p:spPr>
        <p:txBody>
          <a:bodyPr wrap="square" rtlCol="0">
            <a:spAutoFit/>
          </a:bodyPr>
          <a:lstStyle/>
          <a:p>
            <a:r>
              <a:rPr lang="en-US" sz="2400" dirty="0" smtClean="0"/>
              <a:t>Let’s take a step back. Peter van Inwagen can’t give up the existence of free will. But he thinks that there are problems (or “mysteries”) with </a:t>
            </a:r>
            <a:r>
              <a:rPr lang="en-US" sz="2400" dirty="0" err="1" smtClean="0"/>
              <a:t>compatibilism</a:t>
            </a:r>
            <a:r>
              <a:rPr lang="en-US" sz="2400" dirty="0" smtClean="0"/>
              <a:t> and </a:t>
            </a:r>
            <a:r>
              <a:rPr lang="en-US" sz="2400" dirty="0" err="1" smtClean="0"/>
              <a:t>incompatibilism</a:t>
            </a:r>
            <a:r>
              <a:rPr lang="en-US" sz="2400" dirty="0" smtClean="0"/>
              <a:t> (+ free will). </a:t>
            </a:r>
          </a:p>
          <a:p>
            <a:endParaRPr lang="en-US" sz="2400" dirty="0"/>
          </a:p>
          <a:p>
            <a:r>
              <a:rPr lang="en-US" sz="2400" dirty="0" smtClean="0"/>
              <a:t>The problem with </a:t>
            </a:r>
            <a:r>
              <a:rPr lang="en-US" sz="2400" dirty="0" err="1" smtClean="0"/>
              <a:t>compatibilism</a:t>
            </a:r>
            <a:r>
              <a:rPr lang="en-US" sz="2400" dirty="0"/>
              <a:t> </a:t>
            </a:r>
            <a:r>
              <a:rPr lang="en-US" sz="2400" dirty="0" smtClean="0"/>
              <a:t>was the argument that involved the no choice principle.</a:t>
            </a:r>
          </a:p>
          <a:p>
            <a:endParaRPr lang="en-US" sz="2400" dirty="0"/>
          </a:p>
          <a:p>
            <a:r>
              <a:rPr lang="en-US" sz="2400" dirty="0" smtClean="0"/>
              <a:t>The problem with </a:t>
            </a:r>
            <a:r>
              <a:rPr lang="en-US" sz="2400" dirty="0" err="1" smtClean="0"/>
              <a:t>incompatibilism</a:t>
            </a:r>
            <a:r>
              <a:rPr lang="en-US" sz="2400" dirty="0" smtClean="0"/>
              <a:t> was the case of Jane: it’s entirely unclear what causes free actions if determinism is false.  </a:t>
            </a:r>
          </a:p>
          <a:p>
            <a:endParaRPr lang="en-US" sz="2400" dirty="0"/>
          </a:p>
          <a:p>
            <a:r>
              <a:rPr lang="en-US" sz="2400" dirty="0" smtClean="0"/>
              <a:t>At the end of the day, van Inwagen thinks that the problem with </a:t>
            </a:r>
            <a:r>
              <a:rPr lang="en-US" sz="2400" dirty="0" err="1" smtClean="0"/>
              <a:t>compatibilism</a:t>
            </a:r>
            <a:r>
              <a:rPr lang="en-US" sz="2400" dirty="0" smtClean="0"/>
              <a:t> is ‘worse’ than the problem with </a:t>
            </a:r>
            <a:r>
              <a:rPr lang="en-US" sz="2400" dirty="0" err="1" smtClean="0"/>
              <a:t>incompatibilism</a:t>
            </a:r>
            <a:r>
              <a:rPr lang="en-US" sz="2400" dirty="0" smtClean="0"/>
              <a:t>, so he is an </a:t>
            </a:r>
            <a:r>
              <a:rPr lang="en-US" sz="2400" dirty="0" err="1" smtClean="0"/>
              <a:t>incompatibilist</a:t>
            </a:r>
            <a:r>
              <a:rPr lang="en-US" sz="2400" dirty="0" smtClean="0"/>
              <a:t> who believes in free will. </a:t>
            </a:r>
            <a:endParaRPr lang="en-US" sz="2400" dirty="0"/>
          </a:p>
        </p:txBody>
      </p:sp>
    </p:spTree>
    <p:extLst>
      <p:ext uri="{BB962C8B-B14F-4D97-AF65-F5344CB8AC3E}">
        <p14:creationId xmlns:p14="http://schemas.microsoft.com/office/powerpoint/2010/main" val="4101608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106" y="317519"/>
            <a:ext cx="8254246" cy="1938992"/>
          </a:xfrm>
          <a:prstGeom prst="rect">
            <a:avLst/>
          </a:prstGeom>
          <a:noFill/>
        </p:spPr>
        <p:txBody>
          <a:bodyPr wrap="square" rtlCol="0">
            <a:spAutoFit/>
          </a:bodyPr>
          <a:lstStyle/>
          <a:p>
            <a:r>
              <a:rPr lang="en-US" sz="2400" dirty="0" smtClean="0"/>
              <a:t>Definition. </a:t>
            </a:r>
            <a:r>
              <a:rPr lang="en-US" sz="2400" b="1" u="sng" dirty="0" smtClean="0"/>
              <a:t>Determinism</a:t>
            </a:r>
            <a:r>
              <a:rPr lang="en-US" sz="2400" dirty="0" smtClean="0"/>
              <a:t> is the theory that, given the state of the universe at any moment in time </a:t>
            </a:r>
            <a:r>
              <a:rPr lang="en-US" sz="2400" i="1" dirty="0" smtClean="0"/>
              <a:t>t</a:t>
            </a:r>
            <a:r>
              <a:rPr lang="en-US" sz="2400" dirty="0" smtClean="0"/>
              <a:t>, there is only </a:t>
            </a:r>
            <a:r>
              <a:rPr lang="en-US" sz="2400" i="1" dirty="0" smtClean="0"/>
              <a:t>one </a:t>
            </a:r>
            <a:r>
              <a:rPr lang="en-US" sz="2400" dirty="0" smtClean="0"/>
              <a:t>state of the universe at any later moment, </a:t>
            </a:r>
            <a:r>
              <a:rPr lang="en-US" sz="2400" i="1" dirty="0" smtClean="0"/>
              <a:t>t*</a:t>
            </a:r>
            <a:r>
              <a:rPr lang="en-US" sz="2400" dirty="0" smtClean="0"/>
              <a:t>, that is consistent with the universe being how it was at </a:t>
            </a:r>
            <a:r>
              <a:rPr lang="en-US" sz="2400" i="1" dirty="0" smtClean="0"/>
              <a:t>t </a:t>
            </a:r>
            <a:r>
              <a:rPr lang="en-US" sz="2400" dirty="0" smtClean="0"/>
              <a:t>and the laws of nature. </a:t>
            </a:r>
            <a:endParaRPr lang="en-US" sz="2400" dirty="0"/>
          </a:p>
        </p:txBody>
      </p:sp>
    </p:spTree>
    <p:extLst>
      <p:ext uri="{BB962C8B-B14F-4D97-AF65-F5344CB8AC3E}">
        <p14:creationId xmlns:p14="http://schemas.microsoft.com/office/powerpoint/2010/main" val="27714786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0635" y="300808"/>
            <a:ext cx="8893365" cy="769441"/>
          </a:xfrm>
          <a:prstGeom prst="rect">
            <a:avLst/>
          </a:prstGeom>
          <a:noFill/>
        </p:spPr>
        <p:txBody>
          <a:bodyPr wrap="square" rtlCol="0">
            <a:spAutoFit/>
          </a:bodyPr>
          <a:lstStyle/>
          <a:p>
            <a:r>
              <a:rPr lang="en-US" sz="2200" dirty="0" smtClean="0"/>
              <a:t>Let’s now consider a defense of </a:t>
            </a:r>
            <a:r>
              <a:rPr lang="en-US" sz="2200" dirty="0" err="1" smtClean="0"/>
              <a:t>compatibilism</a:t>
            </a:r>
            <a:r>
              <a:rPr lang="en-US" sz="2200" dirty="0" smtClean="0"/>
              <a:t>, from philosopher Harry Frankfurt. </a:t>
            </a:r>
            <a:endParaRPr lang="en-US" sz="2200" dirty="0"/>
          </a:p>
        </p:txBody>
      </p:sp>
      <p:pic>
        <p:nvPicPr>
          <p:cNvPr id="5" name="Picture 4" descr="Screen Shot 2016-03-21 at 12.58.0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538" y="882462"/>
            <a:ext cx="1493357" cy="1958501"/>
          </a:xfrm>
          <a:prstGeom prst="rect">
            <a:avLst/>
          </a:prstGeom>
        </p:spPr>
      </p:pic>
      <p:sp>
        <p:nvSpPr>
          <p:cNvPr id="6" name="TextBox 5"/>
          <p:cNvSpPr txBox="1"/>
          <p:nvPr/>
        </p:nvSpPr>
        <p:spPr>
          <a:xfrm>
            <a:off x="5046118" y="1721288"/>
            <a:ext cx="1338603" cy="369332"/>
          </a:xfrm>
          <a:prstGeom prst="rect">
            <a:avLst/>
          </a:prstGeom>
          <a:noFill/>
        </p:spPr>
        <p:txBody>
          <a:bodyPr wrap="none" rtlCol="0">
            <a:spAutoFit/>
          </a:bodyPr>
          <a:lstStyle/>
          <a:p>
            <a:r>
              <a:rPr lang="en-US" dirty="0" smtClean="0"/>
              <a:t>(1929-        )</a:t>
            </a:r>
            <a:endParaRPr lang="en-US" dirty="0"/>
          </a:p>
        </p:txBody>
      </p:sp>
      <p:sp>
        <p:nvSpPr>
          <p:cNvPr id="7" name="TextBox 6"/>
          <p:cNvSpPr txBox="1"/>
          <p:nvPr/>
        </p:nvSpPr>
        <p:spPr>
          <a:xfrm>
            <a:off x="215128" y="3046931"/>
            <a:ext cx="8893366" cy="3847207"/>
          </a:xfrm>
          <a:prstGeom prst="rect">
            <a:avLst/>
          </a:prstGeom>
          <a:noFill/>
        </p:spPr>
        <p:txBody>
          <a:bodyPr wrap="square" rtlCol="0">
            <a:spAutoFit/>
          </a:bodyPr>
          <a:lstStyle/>
          <a:p>
            <a:r>
              <a:rPr lang="en-US" sz="2200" dirty="0" smtClean="0"/>
              <a:t>“Suppose someone –– Black, let us say –– wants Jones to perform a certain action. Black is prepared to go to considerable lengths to get his way, but he prefers to avoid showing his hand unnecessarily. So he waits until Jones is about to make up his mind what to do, and does nothing unless it is clear to him (Black is an excellent judge of such things) that Jones is going to decide to do something </a:t>
            </a:r>
            <a:r>
              <a:rPr lang="en-US" sz="2200" i="1" dirty="0" smtClean="0"/>
              <a:t>other </a:t>
            </a:r>
            <a:r>
              <a:rPr lang="en-US" sz="2200" dirty="0" smtClean="0"/>
              <a:t>than what he wants him to do. If it does become clear that Jones is going to decide to do something else, Black takes effective steps to ensure that Jones decides to do, and that he does do, what he (Black) wants him (Jones) to do…</a:t>
            </a:r>
          </a:p>
          <a:p>
            <a:endParaRPr lang="en-US" sz="2400" dirty="0"/>
          </a:p>
        </p:txBody>
      </p:sp>
    </p:spTree>
    <p:extLst>
      <p:ext uri="{BB962C8B-B14F-4D97-AF65-F5344CB8AC3E}">
        <p14:creationId xmlns:p14="http://schemas.microsoft.com/office/powerpoint/2010/main" val="383866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0635" y="300808"/>
            <a:ext cx="8893365" cy="769441"/>
          </a:xfrm>
          <a:prstGeom prst="rect">
            <a:avLst/>
          </a:prstGeom>
          <a:noFill/>
        </p:spPr>
        <p:txBody>
          <a:bodyPr wrap="square" rtlCol="0">
            <a:spAutoFit/>
          </a:bodyPr>
          <a:lstStyle/>
          <a:p>
            <a:r>
              <a:rPr lang="en-US" sz="2200" dirty="0" smtClean="0"/>
              <a:t>Let’s now consider a defense of </a:t>
            </a:r>
            <a:r>
              <a:rPr lang="en-US" sz="2200" dirty="0" err="1" smtClean="0"/>
              <a:t>compatibilism</a:t>
            </a:r>
            <a:r>
              <a:rPr lang="en-US" sz="2200" dirty="0" smtClean="0"/>
              <a:t>, from philosopher Harry Frankfurt. </a:t>
            </a:r>
            <a:endParaRPr lang="en-US" sz="2200" dirty="0"/>
          </a:p>
        </p:txBody>
      </p:sp>
      <p:pic>
        <p:nvPicPr>
          <p:cNvPr id="5" name="Picture 4" descr="Screen Shot 2016-03-21 at 12.58.0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538" y="882462"/>
            <a:ext cx="1493357" cy="1958501"/>
          </a:xfrm>
          <a:prstGeom prst="rect">
            <a:avLst/>
          </a:prstGeom>
        </p:spPr>
      </p:pic>
      <p:sp>
        <p:nvSpPr>
          <p:cNvPr id="6" name="TextBox 5"/>
          <p:cNvSpPr txBox="1"/>
          <p:nvPr/>
        </p:nvSpPr>
        <p:spPr>
          <a:xfrm>
            <a:off x="5046118" y="1721288"/>
            <a:ext cx="1338603" cy="369332"/>
          </a:xfrm>
          <a:prstGeom prst="rect">
            <a:avLst/>
          </a:prstGeom>
          <a:noFill/>
        </p:spPr>
        <p:txBody>
          <a:bodyPr wrap="none" rtlCol="0">
            <a:spAutoFit/>
          </a:bodyPr>
          <a:lstStyle/>
          <a:p>
            <a:r>
              <a:rPr lang="en-US" dirty="0" smtClean="0"/>
              <a:t>(1929-        )</a:t>
            </a:r>
            <a:endParaRPr lang="en-US" dirty="0"/>
          </a:p>
        </p:txBody>
      </p:sp>
      <p:sp>
        <p:nvSpPr>
          <p:cNvPr id="7" name="TextBox 6"/>
          <p:cNvSpPr txBox="1"/>
          <p:nvPr/>
        </p:nvSpPr>
        <p:spPr>
          <a:xfrm>
            <a:off x="215128" y="3046931"/>
            <a:ext cx="8893366" cy="3816429"/>
          </a:xfrm>
          <a:prstGeom prst="rect">
            <a:avLst/>
          </a:prstGeom>
          <a:noFill/>
        </p:spPr>
        <p:txBody>
          <a:bodyPr wrap="square" rtlCol="0">
            <a:spAutoFit/>
          </a:bodyPr>
          <a:lstStyle/>
          <a:p>
            <a:r>
              <a:rPr lang="en-US" sz="2200" dirty="0" smtClean="0"/>
              <a:t>…Now suppose that Black never has to show his hand because Jones, for reasons of his own, decides to perform and does perform the very action Black wants him to perform. In that case, it seems clear, Jones will bear precisely the same moral responsibility for what he does as he would have borne if Black had not been ready to take steps to ensure that he do it. It would be quite unreasonable to excuse Jones for his action on the basis of the fact that he could not have done otherwise. This fact played no role at all in leading him to act as he did. Indeed, everything happened just as it would have happened without Black’s presence in the situation and without his readiness to intrude into it.” </a:t>
            </a:r>
            <a:endParaRPr lang="en-US" sz="2200" dirty="0"/>
          </a:p>
        </p:txBody>
      </p:sp>
    </p:spTree>
    <p:extLst>
      <p:ext uri="{BB962C8B-B14F-4D97-AF65-F5344CB8AC3E}">
        <p14:creationId xmlns:p14="http://schemas.microsoft.com/office/powerpoint/2010/main" val="36847096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Tree>
    <p:extLst>
      <p:ext uri="{BB962C8B-B14F-4D97-AF65-F5344CB8AC3E}">
        <p14:creationId xmlns:p14="http://schemas.microsoft.com/office/powerpoint/2010/main" val="6531532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Tree>
    <p:extLst>
      <p:ext uri="{BB962C8B-B14F-4D97-AF65-F5344CB8AC3E}">
        <p14:creationId xmlns:p14="http://schemas.microsoft.com/office/powerpoint/2010/main" val="33902768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
        <p:nvSpPr>
          <p:cNvPr id="16" name="TextBox 15"/>
          <p:cNvSpPr txBox="1"/>
          <p:nvPr/>
        </p:nvSpPr>
        <p:spPr>
          <a:xfrm>
            <a:off x="5313463" y="1353635"/>
            <a:ext cx="3442054" cy="830997"/>
          </a:xfrm>
          <a:prstGeom prst="rect">
            <a:avLst/>
          </a:prstGeom>
          <a:noFill/>
          <a:ln w="28575" cmpd="sng">
            <a:solidFill>
              <a:schemeClr val="tx1"/>
            </a:solidFill>
          </a:ln>
        </p:spPr>
        <p:txBody>
          <a:bodyPr wrap="square" rtlCol="0">
            <a:spAutoFit/>
          </a:bodyPr>
          <a:lstStyle/>
          <a:p>
            <a:r>
              <a:rPr lang="en-US" sz="2400" dirty="0" smtClean="0"/>
              <a:t>You were not able to skip class today.</a:t>
            </a:r>
            <a:endParaRPr lang="en-US" sz="2400" dirty="0"/>
          </a:p>
        </p:txBody>
      </p:sp>
      <p:pic>
        <p:nvPicPr>
          <p:cNvPr id="17" name="Picture 16"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9449" y="3247276"/>
            <a:ext cx="875041" cy="598374"/>
          </a:xfrm>
          <a:prstGeom prst="rect">
            <a:avLst/>
          </a:prstGeom>
        </p:spPr>
      </p:pic>
      <p:cxnSp>
        <p:nvCxnSpPr>
          <p:cNvPr id="19" name="Straight Arrow Connector 18"/>
          <p:cNvCxnSpPr>
            <a:stCxn id="13" idx="0"/>
            <a:endCxn id="16" idx="2"/>
          </p:cNvCxnSpPr>
          <p:nvPr/>
        </p:nvCxnSpPr>
        <p:spPr>
          <a:xfrm flipV="1">
            <a:off x="7034490" y="2184632"/>
            <a:ext cx="0" cy="2640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951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
        <p:nvSpPr>
          <p:cNvPr id="16" name="TextBox 15"/>
          <p:cNvSpPr txBox="1"/>
          <p:nvPr/>
        </p:nvSpPr>
        <p:spPr>
          <a:xfrm>
            <a:off x="5313463" y="1353635"/>
            <a:ext cx="3442054" cy="830997"/>
          </a:xfrm>
          <a:prstGeom prst="rect">
            <a:avLst/>
          </a:prstGeom>
          <a:noFill/>
          <a:ln w="28575" cmpd="sng">
            <a:solidFill>
              <a:schemeClr val="tx1"/>
            </a:solidFill>
          </a:ln>
        </p:spPr>
        <p:txBody>
          <a:bodyPr wrap="square" rtlCol="0">
            <a:spAutoFit/>
          </a:bodyPr>
          <a:lstStyle/>
          <a:p>
            <a:r>
              <a:rPr lang="en-US" sz="2400" dirty="0" smtClean="0"/>
              <a:t>You were not able to skip class today.</a:t>
            </a:r>
            <a:endParaRPr lang="en-US" sz="2400" dirty="0"/>
          </a:p>
        </p:txBody>
      </p:sp>
      <p:pic>
        <p:nvPicPr>
          <p:cNvPr id="17" name="Picture 16"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9449" y="3247276"/>
            <a:ext cx="875041" cy="598374"/>
          </a:xfrm>
          <a:prstGeom prst="rect">
            <a:avLst/>
          </a:prstGeom>
        </p:spPr>
      </p:pic>
      <p:cxnSp>
        <p:nvCxnSpPr>
          <p:cNvPr id="19" name="Straight Arrow Connector 18"/>
          <p:cNvCxnSpPr>
            <a:stCxn id="13" idx="0"/>
            <a:endCxn id="16" idx="2"/>
          </p:cNvCxnSpPr>
          <p:nvPr/>
        </p:nvCxnSpPr>
        <p:spPr>
          <a:xfrm flipV="1">
            <a:off x="7034490" y="2184632"/>
            <a:ext cx="0" cy="2640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6" idx="1"/>
          </p:cNvCxnSpPr>
          <p:nvPr/>
        </p:nvCxnSpPr>
        <p:spPr>
          <a:xfrm flipH="1">
            <a:off x="3559017" y="1769134"/>
            <a:ext cx="1754446" cy="190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16963" y="1351051"/>
            <a:ext cx="3442054" cy="1200328"/>
          </a:xfrm>
          <a:prstGeom prst="rect">
            <a:avLst/>
          </a:prstGeom>
          <a:noFill/>
          <a:ln w="28575" cmpd="sng">
            <a:solidFill>
              <a:schemeClr val="tx1"/>
            </a:solidFill>
          </a:ln>
        </p:spPr>
        <p:txBody>
          <a:bodyPr wrap="square" rtlCol="0">
            <a:spAutoFit/>
          </a:bodyPr>
          <a:lstStyle/>
          <a:p>
            <a:r>
              <a:rPr lang="en-US" sz="2400" dirty="0" smtClean="0"/>
              <a:t>You did not freely choose to come to class today.</a:t>
            </a:r>
            <a:endParaRPr lang="en-US" sz="2400" dirty="0"/>
          </a:p>
        </p:txBody>
      </p:sp>
      <p:pic>
        <p:nvPicPr>
          <p:cNvPr id="24" name="Picture 23"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1769134"/>
            <a:ext cx="875041" cy="598374"/>
          </a:xfrm>
          <a:prstGeom prst="rect">
            <a:avLst/>
          </a:prstGeom>
        </p:spPr>
      </p:pic>
    </p:spTree>
    <p:extLst>
      <p:ext uri="{BB962C8B-B14F-4D97-AF65-F5344CB8AC3E}">
        <p14:creationId xmlns:p14="http://schemas.microsoft.com/office/powerpoint/2010/main" val="38423860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
        <p:nvSpPr>
          <p:cNvPr id="16" name="TextBox 15"/>
          <p:cNvSpPr txBox="1"/>
          <p:nvPr/>
        </p:nvSpPr>
        <p:spPr>
          <a:xfrm>
            <a:off x="5313463" y="1353635"/>
            <a:ext cx="3442054" cy="830997"/>
          </a:xfrm>
          <a:prstGeom prst="rect">
            <a:avLst/>
          </a:prstGeom>
          <a:noFill/>
          <a:ln w="28575" cmpd="sng">
            <a:solidFill>
              <a:schemeClr val="tx1"/>
            </a:solidFill>
          </a:ln>
        </p:spPr>
        <p:txBody>
          <a:bodyPr wrap="square" rtlCol="0">
            <a:spAutoFit/>
          </a:bodyPr>
          <a:lstStyle/>
          <a:p>
            <a:r>
              <a:rPr lang="en-US" sz="2400" dirty="0" smtClean="0"/>
              <a:t>You were not able to skip class today.</a:t>
            </a:r>
            <a:endParaRPr lang="en-US" sz="2400" dirty="0"/>
          </a:p>
        </p:txBody>
      </p:sp>
      <p:pic>
        <p:nvPicPr>
          <p:cNvPr id="17" name="Picture 16"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9449" y="3247276"/>
            <a:ext cx="875041" cy="598374"/>
          </a:xfrm>
          <a:prstGeom prst="rect">
            <a:avLst/>
          </a:prstGeom>
        </p:spPr>
      </p:pic>
      <p:cxnSp>
        <p:nvCxnSpPr>
          <p:cNvPr id="19" name="Straight Arrow Connector 18"/>
          <p:cNvCxnSpPr>
            <a:stCxn id="13" idx="0"/>
            <a:endCxn id="16" idx="2"/>
          </p:cNvCxnSpPr>
          <p:nvPr/>
        </p:nvCxnSpPr>
        <p:spPr>
          <a:xfrm flipV="1">
            <a:off x="7034490" y="2184632"/>
            <a:ext cx="0" cy="2640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6" idx="1"/>
          </p:cNvCxnSpPr>
          <p:nvPr/>
        </p:nvCxnSpPr>
        <p:spPr>
          <a:xfrm flipH="1">
            <a:off x="3559017" y="1769134"/>
            <a:ext cx="1754446" cy="190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16963" y="1351051"/>
            <a:ext cx="3442054" cy="1200328"/>
          </a:xfrm>
          <a:prstGeom prst="rect">
            <a:avLst/>
          </a:prstGeom>
          <a:noFill/>
          <a:ln w="28575" cmpd="sng">
            <a:solidFill>
              <a:schemeClr val="tx1"/>
            </a:solidFill>
          </a:ln>
        </p:spPr>
        <p:txBody>
          <a:bodyPr wrap="square" rtlCol="0">
            <a:spAutoFit/>
          </a:bodyPr>
          <a:lstStyle/>
          <a:p>
            <a:r>
              <a:rPr lang="en-US" sz="2400" dirty="0" smtClean="0"/>
              <a:t>You did not freely choose to come to class today.</a:t>
            </a:r>
            <a:endParaRPr lang="en-US" sz="2400" dirty="0"/>
          </a:p>
        </p:txBody>
      </p:sp>
      <p:pic>
        <p:nvPicPr>
          <p:cNvPr id="24" name="Picture 23"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1769134"/>
            <a:ext cx="875041" cy="598374"/>
          </a:xfrm>
          <a:prstGeom prst="rect">
            <a:avLst/>
          </a:prstGeom>
        </p:spPr>
      </p:pic>
      <p:sp>
        <p:nvSpPr>
          <p:cNvPr id="2" name="&quot;No&quot; Symbol 1"/>
          <p:cNvSpPr/>
          <p:nvPr/>
        </p:nvSpPr>
        <p:spPr>
          <a:xfrm>
            <a:off x="3007622" y="3897972"/>
            <a:ext cx="3007620" cy="300762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217217" y="420917"/>
            <a:ext cx="8818189" cy="461665"/>
          </a:xfrm>
          <a:prstGeom prst="rect">
            <a:avLst/>
          </a:prstGeom>
          <a:noFill/>
        </p:spPr>
        <p:txBody>
          <a:bodyPr wrap="none" rtlCol="0">
            <a:spAutoFit/>
          </a:bodyPr>
          <a:lstStyle/>
          <a:p>
            <a:r>
              <a:rPr lang="en-US" sz="2400" b="1" dirty="0" smtClean="0"/>
              <a:t>Some will not grant that determinism is true in the first place.</a:t>
            </a:r>
            <a:endParaRPr lang="en-US" sz="2400" b="1" dirty="0"/>
          </a:p>
        </p:txBody>
      </p:sp>
    </p:spTree>
    <p:extLst>
      <p:ext uri="{BB962C8B-B14F-4D97-AF65-F5344CB8AC3E}">
        <p14:creationId xmlns:p14="http://schemas.microsoft.com/office/powerpoint/2010/main" val="21053998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
        <p:nvSpPr>
          <p:cNvPr id="16" name="TextBox 15"/>
          <p:cNvSpPr txBox="1"/>
          <p:nvPr/>
        </p:nvSpPr>
        <p:spPr>
          <a:xfrm>
            <a:off x="5313463" y="1353635"/>
            <a:ext cx="3442054" cy="830997"/>
          </a:xfrm>
          <a:prstGeom prst="rect">
            <a:avLst/>
          </a:prstGeom>
          <a:noFill/>
          <a:ln w="28575" cmpd="sng">
            <a:solidFill>
              <a:schemeClr val="tx1"/>
            </a:solidFill>
          </a:ln>
        </p:spPr>
        <p:txBody>
          <a:bodyPr wrap="square" rtlCol="0">
            <a:spAutoFit/>
          </a:bodyPr>
          <a:lstStyle/>
          <a:p>
            <a:r>
              <a:rPr lang="en-US" sz="2400" dirty="0" smtClean="0"/>
              <a:t>You were not able to skip class today.</a:t>
            </a:r>
            <a:endParaRPr lang="en-US" sz="2400" dirty="0"/>
          </a:p>
        </p:txBody>
      </p:sp>
      <p:pic>
        <p:nvPicPr>
          <p:cNvPr id="17" name="Picture 16"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9449" y="3247276"/>
            <a:ext cx="875041" cy="598374"/>
          </a:xfrm>
          <a:prstGeom prst="rect">
            <a:avLst/>
          </a:prstGeom>
        </p:spPr>
      </p:pic>
      <p:cxnSp>
        <p:nvCxnSpPr>
          <p:cNvPr id="19" name="Straight Arrow Connector 18"/>
          <p:cNvCxnSpPr>
            <a:stCxn id="13" idx="0"/>
            <a:endCxn id="16" idx="2"/>
          </p:cNvCxnSpPr>
          <p:nvPr/>
        </p:nvCxnSpPr>
        <p:spPr>
          <a:xfrm flipV="1">
            <a:off x="7034490" y="2184632"/>
            <a:ext cx="0" cy="2640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6" idx="1"/>
          </p:cNvCxnSpPr>
          <p:nvPr/>
        </p:nvCxnSpPr>
        <p:spPr>
          <a:xfrm flipH="1">
            <a:off x="3559017" y="1769134"/>
            <a:ext cx="1754446" cy="190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16963" y="1351051"/>
            <a:ext cx="3442054" cy="1200328"/>
          </a:xfrm>
          <a:prstGeom prst="rect">
            <a:avLst/>
          </a:prstGeom>
          <a:noFill/>
          <a:ln w="28575" cmpd="sng">
            <a:solidFill>
              <a:schemeClr val="tx1"/>
            </a:solidFill>
          </a:ln>
        </p:spPr>
        <p:txBody>
          <a:bodyPr wrap="square" rtlCol="0">
            <a:spAutoFit/>
          </a:bodyPr>
          <a:lstStyle/>
          <a:p>
            <a:r>
              <a:rPr lang="en-US" sz="2400" dirty="0" smtClean="0"/>
              <a:t>You did not freely choose to come to class today.</a:t>
            </a:r>
            <a:endParaRPr lang="en-US" sz="2400" dirty="0"/>
          </a:p>
        </p:txBody>
      </p:sp>
      <p:pic>
        <p:nvPicPr>
          <p:cNvPr id="24" name="Picture 23"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1769134"/>
            <a:ext cx="875041" cy="598374"/>
          </a:xfrm>
          <a:prstGeom prst="rect">
            <a:avLst/>
          </a:prstGeom>
        </p:spPr>
      </p:pic>
      <p:sp>
        <p:nvSpPr>
          <p:cNvPr id="14" name="&quot;No&quot; Symbol 13"/>
          <p:cNvSpPr/>
          <p:nvPr/>
        </p:nvSpPr>
        <p:spPr>
          <a:xfrm>
            <a:off x="3007622" y="1047569"/>
            <a:ext cx="3007620" cy="300762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217217" y="183148"/>
            <a:ext cx="8671971" cy="830997"/>
          </a:xfrm>
          <a:prstGeom prst="rect">
            <a:avLst/>
          </a:prstGeom>
          <a:noFill/>
        </p:spPr>
        <p:txBody>
          <a:bodyPr wrap="square" rtlCol="0">
            <a:spAutoFit/>
          </a:bodyPr>
          <a:lstStyle/>
          <a:p>
            <a:r>
              <a:rPr lang="en-US" sz="2400" b="1" dirty="0" smtClean="0"/>
              <a:t>Frankfurt would say that your inability to skip class doesn’t preclude you from freely choosing to come to class.</a:t>
            </a:r>
            <a:endParaRPr lang="en-US" sz="2400" b="1" dirty="0"/>
          </a:p>
        </p:txBody>
      </p:sp>
    </p:spTree>
    <p:extLst>
      <p:ext uri="{BB962C8B-B14F-4D97-AF65-F5344CB8AC3E}">
        <p14:creationId xmlns:p14="http://schemas.microsoft.com/office/powerpoint/2010/main" val="15152465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3-21 at 1.07.1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28912"/>
            <a:ext cx="2857239" cy="1742483"/>
          </a:xfrm>
          <a:prstGeom prst="rect">
            <a:avLst/>
          </a:prstGeom>
        </p:spPr>
      </p:pic>
      <p:pic>
        <p:nvPicPr>
          <p:cNvPr id="5" name="Picture 4"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5367647"/>
            <a:ext cx="875041" cy="598374"/>
          </a:xfrm>
          <a:prstGeom prst="rect">
            <a:avLst/>
          </a:prstGeom>
        </p:spPr>
      </p:pic>
      <p:sp>
        <p:nvSpPr>
          <p:cNvPr id="6" name="TextBox 5"/>
          <p:cNvSpPr txBox="1"/>
          <p:nvPr/>
        </p:nvSpPr>
        <p:spPr>
          <a:xfrm>
            <a:off x="3253395" y="4579758"/>
            <a:ext cx="1826141" cy="1107996"/>
          </a:xfrm>
          <a:prstGeom prst="rect">
            <a:avLst/>
          </a:prstGeom>
          <a:noFill/>
        </p:spPr>
        <p:txBody>
          <a:bodyPr wrap="none" rtlCol="0">
            <a:spAutoFit/>
          </a:bodyPr>
          <a:lstStyle/>
          <a:p>
            <a:r>
              <a:rPr lang="en-US" sz="2200" dirty="0" smtClean="0">
                <a:solidFill>
                  <a:schemeClr val="tx2"/>
                </a:solidFill>
              </a:rPr>
              <a:t>Hop on the </a:t>
            </a:r>
          </a:p>
          <a:p>
            <a:r>
              <a:rPr lang="en-US" sz="2200" dirty="0" smtClean="0">
                <a:solidFill>
                  <a:schemeClr val="tx2"/>
                </a:solidFill>
              </a:rPr>
              <a:t>Determinism </a:t>
            </a:r>
          </a:p>
          <a:p>
            <a:r>
              <a:rPr lang="en-US" sz="2200" dirty="0" smtClean="0">
                <a:solidFill>
                  <a:schemeClr val="tx2"/>
                </a:solidFill>
              </a:rPr>
              <a:t>Boat:</a:t>
            </a:r>
            <a:endParaRPr lang="en-US" sz="2200" dirty="0">
              <a:solidFill>
                <a:schemeClr val="tx2"/>
              </a:solidFill>
            </a:endParaRPr>
          </a:p>
        </p:txBody>
      </p:sp>
      <p:cxnSp>
        <p:nvCxnSpPr>
          <p:cNvPr id="9" name="Straight Arrow Connector 8"/>
          <p:cNvCxnSpPr>
            <a:stCxn id="4" idx="3"/>
          </p:cNvCxnSpPr>
          <p:nvPr/>
        </p:nvCxnSpPr>
        <p:spPr>
          <a:xfrm flipV="1">
            <a:off x="2857239" y="5966021"/>
            <a:ext cx="2907367" cy="34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3513.StickFigure_GradCap.png-550x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354" y="4462756"/>
            <a:ext cx="1332312" cy="1332312"/>
          </a:xfrm>
          <a:prstGeom prst="rect">
            <a:avLst/>
          </a:prstGeom>
        </p:spPr>
      </p:pic>
      <p:sp>
        <p:nvSpPr>
          <p:cNvPr id="13" name="TextBox 12"/>
          <p:cNvSpPr txBox="1"/>
          <p:nvPr/>
        </p:nvSpPr>
        <p:spPr>
          <a:xfrm>
            <a:off x="5764606" y="4825572"/>
            <a:ext cx="2539767" cy="1938992"/>
          </a:xfrm>
          <a:prstGeom prst="rect">
            <a:avLst/>
          </a:prstGeom>
          <a:noFill/>
          <a:ln w="28575" cmpd="sng">
            <a:solidFill>
              <a:schemeClr val="tx1"/>
            </a:solidFill>
          </a:ln>
        </p:spPr>
        <p:txBody>
          <a:bodyPr wrap="square" rtlCol="0">
            <a:spAutoFit/>
          </a:bodyPr>
          <a:lstStyle/>
          <a:p>
            <a:r>
              <a:rPr lang="en-US" sz="2400" dirty="0" smtClean="0"/>
              <a:t>Your decision to come to class</a:t>
            </a:r>
          </a:p>
          <a:p>
            <a:r>
              <a:rPr lang="en-US" sz="2400" dirty="0" smtClean="0"/>
              <a:t>was the only consistent future given the past.</a:t>
            </a:r>
            <a:endParaRPr lang="en-US" sz="2400" dirty="0"/>
          </a:p>
        </p:txBody>
      </p:sp>
      <p:sp>
        <p:nvSpPr>
          <p:cNvPr id="16" name="TextBox 15"/>
          <p:cNvSpPr txBox="1"/>
          <p:nvPr/>
        </p:nvSpPr>
        <p:spPr>
          <a:xfrm>
            <a:off x="5313463" y="1353635"/>
            <a:ext cx="3442054" cy="830997"/>
          </a:xfrm>
          <a:prstGeom prst="rect">
            <a:avLst/>
          </a:prstGeom>
          <a:noFill/>
          <a:ln w="28575" cmpd="sng">
            <a:solidFill>
              <a:schemeClr val="tx1"/>
            </a:solidFill>
          </a:ln>
        </p:spPr>
        <p:txBody>
          <a:bodyPr wrap="square" rtlCol="0">
            <a:spAutoFit/>
          </a:bodyPr>
          <a:lstStyle/>
          <a:p>
            <a:r>
              <a:rPr lang="en-US" sz="2400" dirty="0" smtClean="0"/>
              <a:t>You were not able to skip class today.</a:t>
            </a:r>
            <a:endParaRPr lang="en-US" sz="2400" dirty="0"/>
          </a:p>
        </p:txBody>
      </p:sp>
      <p:pic>
        <p:nvPicPr>
          <p:cNvPr id="17" name="Picture 16"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9449" y="3247276"/>
            <a:ext cx="875041" cy="598374"/>
          </a:xfrm>
          <a:prstGeom prst="rect">
            <a:avLst/>
          </a:prstGeom>
        </p:spPr>
      </p:pic>
      <p:cxnSp>
        <p:nvCxnSpPr>
          <p:cNvPr id="19" name="Straight Arrow Connector 18"/>
          <p:cNvCxnSpPr>
            <a:stCxn id="13" idx="0"/>
            <a:endCxn id="16" idx="2"/>
          </p:cNvCxnSpPr>
          <p:nvPr/>
        </p:nvCxnSpPr>
        <p:spPr>
          <a:xfrm flipV="1">
            <a:off x="7034490" y="2184632"/>
            <a:ext cx="0" cy="26409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6" idx="1"/>
          </p:cNvCxnSpPr>
          <p:nvPr/>
        </p:nvCxnSpPr>
        <p:spPr>
          <a:xfrm flipH="1">
            <a:off x="3559017" y="1769134"/>
            <a:ext cx="1754446" cy="190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116963" y="1351051"/>
            <a:ext cx="3442054" cy="1200328"/>
          </a:xfrm>
          <a:prstGeom prst="rect">
            <a:avLst/>
          </a:prstGeom>
          <a:noFill/>
          <a:ln w="28575" cmpd="sng">
            <a:solidFill>
              <a:schemeClr val="tx1"/>
            </a:solidFill>
          </a:ln>
        </p:spPr>
        <p:txBody>
          <a:bodyPr wrap="square" rtlCol="0">
            <a:spAutoFit/>
          </a:bodyPr>
          <a:lstStyle/>
          <a:p>
            <a:r>
              <a:rPr lang="en-US" sz="2400" dirty="0" smtClean="0"/>
              <a:t>You did not freely choose to come to class today.</a:t>
            </a:r>
            <a:endParaRPr lang="en-US" sz="2400" dirty="0"/>
          </a:p>
        </p:txBody>
      </p:sp>
      <p:pic>
        <p:nvPicPr>
          <p:cNvPr id="24" name="Picture 23" descr="Screen Shot 2016-03-21 at 1.07.3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0491" y="1769134"/>
            <a:ext cx="875041" cy="598374"/>
          </a:xfrm>
          <a:prstGeom prst="rect">
            <a:avLst/>
          </a:prstGeom>
        </p:spPr>
      </p:pic>
      <p:sp>
        <p:nvSpPr>
          <p:cNvPr id="2" name="TextBox 1"/>
          <p:cNvSpPr txBox="1"/>
          <p:nvPr/>
        </p:nvSpPr>
        <p:spPr>
          <a:xfrm>
            <a:off x="1704318" y="253802"/>
            <a:ext cx="5749140" cy="461665"/>
          </a:xfrm>
          <a:prstGeom prst="rect">
            <a:avLst/>
          </a:prstGeom>
          <a:noFill/>
        </p:spPr>
        <p:txBody>
          <a:bodyPr wrap="none" rtlCol="0">
            <a:spAutoFit/>
          </a:bodyPr>
          <a:lstStyle/>
          <a:p>
            <a:r>
              <a:rPr lang="en-US" sz="2400" b="1" dirty="0" smtClean="0"/>
              <a:t>Where do you land in the logical space?</a:t>
            </a:r>
            <a:endParaRPr lang="en-US" sz="2400" b="1" dirty="0"/>
          </a:p>
        </p:txBody>
      </p:sp>
    </p:spTree>
    <p:extLst>
      <p:ext uri="{BB962C8B-B14F-4D97-AF65-F5344CB8AC3E}">
        <p14:creationId xmlns:p14="http://schemas.microsoft.com/office/powerpoint/2010/main" val="24954868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504463338"/>
              </p:ext>
            </p:extLst>
          </p:nvPr>
        </p:nvGraphicFramePr>
        <p:xfrm>
          <a:off x="203987" y="1030341"/>
          <a:ext cx="8752036" cy="5019392"/>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endParaRPr lang="en-US" sz="2400" dirty="0"/>
                    </a:p>
                  </a:txBody>
                  <a:tcPr/>
                </a:tc>
              </a:tr>
              <a:tr h="1459526">
                <a:tc>
                  <a:txBody>
                    <a:bodyPr/>
                    <a:lstStyle/>
                    <a:p>
                      <a:endParaRPr lang="en-US" sz="2400"/>
                    </a:p>
                  </a:txBody>
                  <a:tcPr/>
                </a:tc>
                <a:tc>
                  <a:txBody>
                    <a:bodyPr/>
                    <a:lstStyle/>
                    <a:p>
                      <a:endParaRPr lang="en-US" sz="2400" dirty="0"/>
                    </a:p>
                  </a:txBody>
                  <a:tcPr/>
                </a:tc>
              </a:tr>
              <a:tr h="1459526">
                <a:tc>
                  <a:txBody>
                    <a:bodyPr/>
                    <a:lstStyle/>
                    <a:p>
                      <a:endParaRPr lang="en-US" sz="2400" dirty="0"/>
                    </a:p>
                  </a:txBody>
                  <a:tcPr/>
                </a:tc>
                <a:tc>
                  <a:txBody>
                    <a:bodyPr/>
                    <a:lstStyle/>
                    <a:p>
                      <a:endParaRPr lang="en-US" sz="2400" dirty="0"/>
                    </a:p>
                  </a:txBody>
                  <a:tcPr/>
                </a:tc>
              </a:tr>
            </a:tbl>
          </a:graphicData>
        </a:graphic>
      </p:graphicFrame>
    </p:spTree>
    <p:extLst>
      <p:ext uri="{BB962C8B-B14F-4D97-AF65-F5344CB8AC3E}">
        <p14:creationId xmlns:p14="http://schemas.microsoft.com/office/powerpoint/2010/main" val="2032333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106" y="317519"/>
            <a:ext cx="8254246" cy="1938992"/>
          </a:xfrm>
          <a:prstGeom prst="rect">
            <a:avLst/>
          </a:prstGeom>
          <a:noFill/>
        </p:spPr>
        <p:txBody>
          <a:bodyPr wrap="square" rtlCol="0">
            <a:spAutoFit/>
          </a:bodyPr>
          <a:lstStyle/>
          <a:p>
            <a:r>
              <a:rPr lang="en-US" sz="2400" dirty="0" smtClean="0"/>
              <a:t>Definition. </a:t>
            </a:r>
            <a:r>
              <a:rPr lang="en-US" sz="2400" b="1" u="sng" dirty="0" smtClean="0"/>
              <a:t>Determinism</a:t>
            </a:r>
            <a:r>
              <a:rPr lang="en-US" sz="2400" dirty="0" smtClean="0"/>
              <a:t> is the theory that, given the state of the universe at any moment in time </a:t>
            </a:r>
            <a:r>
              <a:rPr lang="en-US" sz="2400" i="1" dirty="0" smtClean="0"/>
              <a:t>t</a:t>
            </a:r>
            <a:r>
              <a:rPr lang="en-US" sz="2400" dirty="0" smtClean="0"/>
              <a:t>, there is only </a:t>
            </a:r>
            <a:r>
              <a:rPr lang="en-US" sz="2400" i="1" dirty="0" smtClean="0"/>
              <a:t>one </a:t>
            </a:r>
            <a:r>
              <a:rPr lang="en-US" sz="2400" dirty="0" smtClean="0"/>
              <a:t>state of the universe at any later moment, </a:t>
            </a:r>
            <a:r>
              <a:rPr lang="en-US" sz="2400" i="1" dirty="0" smtClean="0"/>
              <a:t>t*</a:t>
            </a:r>
            <a:r>
              <a:rPr lang="en-US" sz="2400" dirty="0" smtClean="0"/>
              <a:t>, that is consistent with the universe being how it was at </a:t>
            </a:r>
            <a:r>
              <a:rPr lang="en-US" sz="2400" i="1" dirty="0" smtClean="0"/>
              <a:t>t </a:t>
            </a:r>
            <a:r>
              <a:rPr lang="en-US" sz="2400" dirty="0" smtClean="0"/>
              <a:t>and the laws of nature. </a:t>
            </a:r>
            <a:endParaRPr lang="en-US" sz="2400" dirty="0"/>
          </a:p>
        </p:txBody>
      </p:sp>
      <p:cxnSp>
        <p:nvCxnSpPr>
          <p:cNvPr id="5" name="Straight Arrow Connector 4"/>
          <p:cNvCxnSpPr/>
          <p:nvPr/>
        </p:nvCxnSpPr>
        <p:spPr>
          <a:xfrm>
            <a:off x="183799" y="4060905"/>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86500" y="4126912"/>
            <a:ext cx="827495" cy="400110"/>
          </a:xfrm>
          <a:prstGeom prst="rect">
            <a:avLst/>
          </a:prstGeom>
          <a:noFill/>
        </p:spPr>
        <p:txBody>
          <a:bodyPr wrap="none" rtlCol="0">
            <a:spAutoFit/>
          </a:bodyPr>
          <a:lstStyle/>
          <a:p>
            <a:r>
              <a:rPr lang="en-US" sz="2000" dirty="0" smtClean="0"/>
              <a:t>TIME</a:t>
            </a:r>
            <a:endParaRPr lang="en-US" sz="2000" dirty="0"/>
          </a:p>
        </p:txBody>
      </p:sp>
    </p:spTree>
    <p:extLst>
      <p:ext uri="{BB962C8B-B14F-4D97-AF65-F5344CB8AC3E}">
        <p14:creationId xmlns:p14="http://schemas.microsoft.com/office/powerpoint/2010/main" val="8792795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3943460502"/>
              </p:ext>
            </p:extLst>
          </p:nvPr>
        </p:nvGraphicFramePr>
        <p:xfrm>
          <a:off x="203987" y="1030341"/>
          <a:ext cx="8752036" cy="5019392"/>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endParaRPr lang="en-US" sz="2400"/>
                    </a:p>
                  </a:txBody>
                  <a:tcPr/>
                </a:tc>
              </a:tr>
              <a:tr h="1459526">
                <a:tc>
                  <a:txBody>
                    <a:bodyPr/>
                    <a:lstStyle/>
                    <a:p>
                      <a:r>
                        <a:rPr lang="en-US" sz="2400" dirty="0" smtClean="0"/>
                        <a:t>Free will and determinism are </a:t>
                      </a:r>
                      <a:r>
                        <a:rPr lang="en-US" sz="2400" b="1" dirty="0" smtClean="0"/>
                        <a:t>incompatible</a:t>
                      </a:r>
                      <a:r>
                        <a:rPr lang="en-US" sz="2400" b="0" dirty="0" smtClean="0"/>
                        <a:t>, and </a:t>
                      </a:r>
                      <a:r>
                        <a:rPr lang="en-US" sz="2400" b="1" dirty="0" smtClean="0"/>
                        <a:t>determinism</a:t>
                      </a:r>
                      <a:r>
                        <a:rPr lang="en-US" sz="2400" b="1" baseline="0" dirty="0" smtClean="0"/>
                        <a:t> </a:t>
                      </a:r>
                      <a:r>
                        <a:rPr lang="en-US" sz="2400" b="0" baseline="0" dirty="0" smtClean="0"/>
                        <a:t>is true.</a:t>
                      </a:r>
                      <a:endParaRPr lang="en-US" sz="2400" dirty="0"/>
                    </a:p>
                  </a:txBody>
                  <a:tcPr/>
                </a:tc>
                <a:tc>
                  <a:txBody>
                    <a:bodyPr/>
                    <a:lstStyle/>
                    <a:p>
                      <a:endParaRPr lang="en-US" sz="2400" dirty="0"/>
                    </a:p>
                  </a:txBody>
                  <a:tcPr/>
                </a:tc>
              </a:tr>
              <a:tr h="1459526">
                <a:tc>
                  <a:txBody>
                    <a:bodyPr/>
                    <a:lstStyle/>
                    <a:p>
                      <a:endParaRPr lang="en-US" sz="2400" dirty="0"/>
                    </a:p>
                  </a:txBody>
                  <a:tcPr/>
                </a:tc>
                <a:tc>
                  <a:txBody>
                    <a:bodyPr/>
                    <a:lstStyle/>
                    <a:p>
                      <a:endParaRPr lang="en-US" sz="2400" dirty="0"/>
                    </a:p>
                  </a:txBody>
                  <a:tcPr/>
                </a:tc>
              </a:tr>
            </a:tbl>
          </a:graphicData>
        </a:graphic>
      </p:graphicFrame>
      <p:sp>
        <p:nvSpPr>
          <p:cNvPr id="8" name="TextBox 7"/>
          <p:cNvSpPr txBox="1"/>
          <p:nvPr/>
        </p:nvSpPr>
        <p:spPr>
          <a:xfrm>
            <a:off x="2456223" y="39940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8157368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2103011295"/>
              </p:ext>
            </p:extLst>
          </p:nvPr>
        </p:nvGraphicFramePr>
        <p:xfrm>
          <a:off x="203987" y="1030341"/>
          <a:ext cx="8752036" cy="5019392"/>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endParaRPr lang="en-US" sz="2400" dirty="0"/>
                    </a:p>
                  </a:txBody>
                  <a:tcPr/>
                </a:tc>
              </a:tr>
              <a:tr h="1459526">
                <a:tc>
                  <a:txBody>
                    <a:bodyPr/>
                    <a:lstStyle/>
                    <a:p>
                      <a:r>
                        <a:rPr lang="en-US" sz="2400" dirty="0" smtClean="0"/>
                        <a:t>Free will and determinism are </a:t>
                      </a:r>
                      <a:r>
                        <a:rPr lang="en-US" sz="2400" b="1" dirty="0" smtClean="0"/>
                        <a:t>incompatible</a:t>
                      </a:r>
                      <a:r>
                        <a:rPr lang="en-US" sz="2400" b="0" dirty="0" smtClean="0"/>
                        <a:t>, and </a:t>
                      </a:r>
                      <a:r>
                        <a:rPr lang="en-US" sz="2400" b="1" dirty="0" smtClean="0"/>
                        <a:t>determinism</a:t>
                      </a:r>
                      <a:r>
                        <a:rPr lang="en-US" sz="2400" b="1" baseline="0" dirty="0" smtClean="0"/>
                        <a:t> </a:t>
                      </a:r>
                      <a:r>
                        <a:rPr lang="en-US" sz="2400" b="0" baseline="0" dirty="0" smtClean="0"/>
                        <a:t>is true.</a:t>
                      </a:r>
                      <a:endParaRPr lang="en-US" sz="2400" dirty="0"/>
                    </a:p>
                  </a:txBody>
                  <a:tcPr/>
                </a:tc>
                <a:tc>
                  <a:txBody>
                    <a:bodyPr/>
                    <a:lstStyle/>
                    <a:p>
                      <a:endParaRPr lang="en-US" sz="2400" dirty="0"/>
                    </a:p>
                  </a:txBody>
                  <a:tcPr/>
                </a:tc>
              </a:tr>
              <a:tr h="1459526">
                <a:tc>
                  <a:txBody>
                    <a:bodyPr/>
                    <a:lstStyle/>
                    <a:p>
                      <a:r>
                        <a:rPr lang="en-US" sz="2400" dirty="0" smtClean="0"/>
                        <a:t>Free will and</a:t>
                      </a:r>
                      <a:r>
                        <a:rPr lang="en-US" sz="2400" baseline="0" dirty="0" smtClean="0"/>
                        <a:t> determinism are </a:t>
                      </a:r>
                      <a:r>
                        <a:rPr lang="en-US" sz="2400" b="1" baseline="0" dirty="0" smtClean="0"/>
                        <a:t>compatible</a:t>
                      </a:r>
                      <a:r>
                        <a:rPr lang="en-US" sz="2400" b="0" baseline="0" dirty="0" smtClean="0"/>
                        <a:t>. </a:t>
                      </a:r>
                      <a:endParaRPr lang="en-US" sz="2400" dirty="0"/>
                    </a:p>
                  </a:txBody>
                  <a:tcPr/>
                </a:tc>
                <a:tc>
                  <a:txBody>
                    <a:bodyPr/>
                    <a:lstStyle/>
                    <a:p>
                      <a:endParaRPr lang="en-US" sz="2400" dirty="0"/>
                    </a:p>
                  </a:txBody>
                  <a:tcPr/>
                </a:tc>
              </a:tr>
            </a:tbl>
          </a:graphicData>
        </a:graphic>
      </p:graphicFrame>
      <p:sp>
        <p:nvSpPr>
          <p:cNvPr id="8" name="TextBox 7"/>
          <p:cNvSpPr txBox="1"/>
          <p:nvPr/>
        </p:nvSpPr>
        <p:spPr>
          <a:xfrm>
            <a:off x="2456223" y="39940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934237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1300590958"/>
              </p:ext>
            </p:extLst>
          </p:nvPr>
        </p:nvGraphicFramePr>
        <p:xfrm>
          <a:off x="203987" y="1030341"/>
          <a:ext cx="8752036" cy="5114346"/>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r>
                        <a:rPr lang="en-US" sz="2400" dirty="0" smtClean="0">
                          <a:solidFill>
                            <a:srgbClr val="800000"/>
                          </a:solidFill>
                        </a:rPr>
                        <a:t>Explain what causes free choices, if not some</a:t>
                      </a:r>
                      <a:r>
                        <a:rPr lang="en-US" sz="2400" baseline="0" dirty="0" smtClean="0">
                          <a:solidFill>
                            <a:srgbClr val="800000"/>
                          </a:solidFill>
                        </a:rPr>
                        <a:t> previous state of the world and the laws of nature.</a:t>
                      </a:r>
                      <a:endParaRPr lang="en-US" sz="2400" dirty="0">
                        <a:solidFill>
                          <a:srgbClr val="800000"/>
                        </a:solidFill>
                      </a:endParaRPr>
                    </a:p>
                  </a:txBody>
                  <a:tcPr/>
                </a:tc>
              </a:tr>
              <a:tr h="1459526">
                <a:tc>
                  <a:txBody>
                    <a:bodyPr/>
                    <a:lstStyle/>
                    <a:p>
                      <a:r>
                        <a:rPr lang="en-US" sz="2400" dirty="0" smtClean="0"/>
                        <a:t>Free will and determinism are </a:t>
                      </a:r>
                      <a:r>
                        <a:rPr lang="en-US" sz="2400" b="1" dirty="0" smtClean="0"/>
                        <a:t>incompatible</a:t>
                      </a:r>
                      <a:r>
                        <a:rPr lang="en-US" sz="2400" b="0" dirty="0" smtClean="0"/>
                        <a:t>, and </a:t>
                      </a:r>
                      <a:r>
                        <a:rPr lang="en-US" sz="2400" b="1" dirty="0" smtClean="0"/>
                        <a:t>determinism</a:t>
                      </a:r>
                      <a:r>
                        <a:rPr lang="en-US" sz="2400" b="1" baseline="0" dirty="0" smtClean="0"/>
                        <a:t> </a:t>
                      </a:r>
                      <a:r>
                        <a:rPr lang="en-US" sz="2400" b="0" baseline="0" dirty="0" smtClean="0"/>
                        <a:t>is true.</a:t>
                      </a:r>
                      <a:endParaRPr lang="en-US" sz="2400" dirty="0"/>
                    </a:p>
                  </a:txBody>
                  <a:tcPr/>
                </a:tc>
                <a:tc>
                  <a:txBody>
                    <a:bodyPr/>
                    <a:lstStyle/>
                    <a:p>
                      <a:endParaRPr lang="en-US" sz="2400" dirty="0"/>
                    </a:p>
                  </a:txBody>
                  <a:tcPr/>
                </a:tc>
              </a:tr>
              <a:tr h="1459526">
                <a:tc>
                  <a:txBody>
                    <a:bodyPr/>
                    <a:lstStyle/>
                    <a:p>
                      <a:r>
                        <a:rPr lang="en-US" sz="2400" dirty="0" smtClean="0"/>
                        <a:t>Free will and</a:t>
                      </a:r>
                      <a:r>
                        <a:rPr lang="en-US" sz="2400" baseline="0" dirty="0" smtClean="0"/>
                        <a:t> determinism are </a:t>
                      </a:r>
                      <a:r>
                        <a:rPr lang="en-US" sz="2400" b="1" baseline="0" dirty="0" smtClean="0"/>
                        <a:t>compatible</a:t>
                      </a:r>
                      <a:r>
                        <a:rPr lang="en-US" sz="2400" b="0" baseline="0" dirty="0" smtClean="0"/>
                        <a:t>. </a:t>
                      </a:r>
                      <a:endParaRPr lang="en-US" sz="2400" dirty="0"/>
                    </a:p>
                  </a:txBody>
                  <a:tcPr/>
                </a:tc>
                <a:tc>
                  <a:txBody>
                    <a:bodyPr/>
                    <a:lstStyle/>
                    <a:p>
                      <a:endParaRPr lang="en-US" sz="2400" dirty="0"/>
                    </a:p>
                  </a:txBody>
                  <a:tcPr/>
                </a:tc>
              </a:tr>
            </a:tbl>
          </a:graphicData>
        </a:graphic>
      </p:graphicFrame>
      <p:sp>
        <p:nvSpPr>
          <p:cNvPr id="8" name="TextBox 7"/>
          <p:cNvSpPr txBox="1"/>
          <p:nvPr/>
        </p:nvSpPr>
        <p:spPr>
          <a:xfrm>
            <a:off x="2456223" y="39940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12462314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3958191637"/>
              </p:ext>
            </p:extLst>
          </p:nvPr>
        </p:nvGraphicFramePr>
        <p:xfrm>
          <a:off x="203987" y="1030341"/>
          <a:ext cx="8752036" cy="5209300"/>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r>
                        <a:rPr lang="en-US" sz="2400" dirty="0" smtClean="0">
                          <a:solidFill>
                            <a:srgbClr val="800000"/>
                          </a:solidFill>
                        </a:rPr>
                        <a:t>Explain what causes free choices, if not some</a:t>
                      </a:r>
                      <a:r>
                        <a:rPr lang="en-US" sz="2400" baseline="0" dirty="0" smtClean="0">
                          <a:solidFill>
                            <a:srgbClr val="800000"/>
                          </a:solidFill>
                        </a:rPr>
                        <a:t> previous state of the world and the laws of nature.</a:t>
                      </a:r>
                      <a:endParaRPr lang="en-US" sz="2400" dirty="0">
                        <a:solidFill>
                          <a:srgbClr val="800000"/>
                        </a:solidFill>
                      </a:endParaRPr>
                    </a:p>
                  </a:txBody>
                  <a:tcPr/>
                </a:tc>
              </a:tr>
              <a:tr h="1459526">
                <a:tc>
                  <a:txBody>
                    <a:bodyPr/>
                    <a:lstStyle/>
                    <a:p>
                      <a:r>
                        <a:rPr lang="en-US" sz="2400" dirty="0" smtClean="0"/>
                        <a:t>Free will and determinism are </a:t>
                      </a:r>
                      <a:r>
                        <a:rPr lang="en-US" sz="2400" b="1" dirty="0" smtClean="0"/>
                        <a:t>incompatible</a:t>
                      </a:r>
                      <a:r>
                        <a:rPr lang="en-US" sz="2400" b="0" dirty="0" smtClean="0"/>
                        <a:t>, and </a:t>
                      </a:r>
                      <a:r>
                        <a:rPr lang="en-US" sz="2400" b="1" dirty="0" smtClean="0"/>
                        <a:t>determinism</a:t>
                      </a:r>
                      <a:r>
                        <a:rPr lang="en-US" sz="2400" b="1" baseline="0" dirty="0" smtClean="0"/>
                        <a:t> </a:t>
                      </a:r>
                      <a:r>
                        <a:rPr lang="en-US" sz="2400" b="0" baseline="0" dirty="0" smtClean="0"/>
                        <a:t>is true.</a:t>
                      </a:r>
                      <a:endParaRPr lang="en-US" sz="2400" dirty="0"/>
                    </a:p>
                  </a:txBody>
                  <a:tcPr/>
                </a:tc>
                <a:tc>
                  <a:txBody>
                    <a:bodyPr/>
                    <a:lstStyle/>
                    <a:p>
                      <a:r>
                        <a:rPr lang="en-US" sz="2400" dirty="0" smtClean="0">
                          <a:solidFill>
                            <a:srgbClr val="800000"/>
                          </a:solidFill>
                        </a:rPr>
                        <a:t>Explain</a:t>
                      </a:r>
                      <a:r>
                        <a:rPr lang="en-US" sz="2400" baseline="0" dirty="0" smtClean="0">
                          <a:solidFill>
                            <a:srgbClr val="800000"/>
                          </a:solidFill>
                        </a:rPr>
                        <a:t> why it appears we have free will. Also, the view has trouble accounting for moral responsibility. </a:t>
                      </a:r>
                      <a:endParaRPr lang="en-US" sz="2400" dirty="0">
                        <a:solidFill>
                          <a:srgbClr val="800000"/>
                        </a:solidFill>
                      </a:endParaRPr>
                    </a:p>
                  </a:txBody>
                  <a:tcPr/>
                </a:tc>
              </a:tr>
              <a:tr h="1459526">
                <a:tc>
                  <a:txBody>
                    <a:bodyPr/>
                    <a:lstStyle/>
                    <a:p>
                      <a:r>
                        <a:rPr lang="en-US" sz="2400" dirty="0" smtClean="0"/>
                        <a:t>Free will and</a:t>
                      </a:r>
                      <a:r>
                        <a:rPr lang="en-US" sz="2400" baseline="0" dirty="0" smtClean="0"/>
                        <a:t> determinism are </a:t>
                      </a:r>
                      <a:r>
                        <a:rPr lang="en-US" sz="2400" b="1" baseline="0" dirty="0" smtClean="0"/>
                        <a:t>compatible</a:t>
                      </a:r>
                      <a:r>
                        <a:rPr lang="en-US" sz="2400" b="0" baseline="0" dirty="0" smtClean="0"/>
                        <a:t>. </a:t>
                      </a:r>
                      <a:endParaRPr lang="en-US" sz="2400" dirty="0"/>
                    </a:p>
                  </a:txBody>
                  <a:tcPr/>
                </a:tc>
                <a:tc>
                  <a:txBody>
                    <a:bodyPr/>
                    <a:lstStyle/>
                    <a:p>
                      <a:endParaRPr lang="en-US" sz="2400" dirty="0"/>
                    </a:p>
                  </a:txBody>
                  <a:tcPr/>
                </a:tc>
              </a:tr>
            </a:tbl>
          </a:graphicData>
        </a:graphic>
      </p:graphicFrame>
      <p:sp>
        <p:nvSpPr>
          <p:cNvPr id="8" name="TextBox 7"/>
          <p:cNvSpPr txBox="1"/>
          <p:nvPr/>
        </p:nvSpPr>
        <p:spPr>
          <a:xfrm>
            <a:off x="2456223" y="39940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74762757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3451" y="239736"/>
            <a:ext cx="1253844" cy="523220"/>
          </a:xfrm>
          <a:prstGeom prst="rect">
            <a:avLst/>
          </a:prstGeom>
          <a:noFill/>
        </p:spPr>
        <p:txBody>
          <a:bodyPr wrap="none" rtlCol="0">
            <a:spAutoFit/>
          </a:bodyPr>
          <a:lstStyle/>
          <a:p>
            <a:r>
              <a:rPr lang="en-US" sz="2800" dirty="0" smtClean="0"/>
              <a:t>Recap:</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3027355492"/>
              </p:ext>
            </p:extLst>
          </p:nvPr>
        </p:nvGraphicFramePr>
        <p:xfrm>
          <a:off x="203987" y="1030341"/>
          <a:ext cx="8752036" cy="5209300"/>
        </p:xfrm>
        <a:graphic>
          <a:graphicData uri="http://schemas.openxmlformats.org/drawingml/2006/table">
            <a:tbl>
              <a:tblPr firstRow="1" bandRow="1">
                <a:tableStyleId>{5C22544A-7EE6-4342-B048-85BDC9FD1C3A}</a:tableStyleId>
              </a:tblPr>
              <a:tblGrid>
                <a:gridCol w="4376018"/>
                <a:gridCol w="4376018"/>
              </a:tblGrid>
              <a:tr h="640814">
                <a:tc>
                  <a:txBody>
                    <a:bodyPr/>
                    <a:lstStyle/>
                    <a:p>
                      <a:pPr algn="ctr"/>
                      <a:r>
                        <a:rPr lang="en-US" sz="2400" dirty="0" smtClean="0"/>
                        <a:t>Position</a:t>
                      </a:r>
                      <a:endParaRPr lang="en-US" sz="2400" dirty="0"/>
                    </a:p>
                  </a:txBody>
                  <a:tcPr/>
                </a:tc>
                <a:tc>
                  <a:txBody>
                    <a:bodyPr/>
                    <a:lstStyle/>
                    <a:p>
                      <a:pPr algn="ctr"/>
                      <a:r>
                        <a:rPr lang="en-US" sz="2400" dirty="0" smtClean="0"/>
                        <a:t>Explanatory Burden</a:t>
                      </a:r>
                      <a:endParaRPr lang="en-US" sz="2400" dirty="0"/>
                    </a:p>
                  </a:txBody>
                  <a:tcPr/>
                </a:tc>
              </a:tr>
              <a:tr h="1459526">
                <a:tc>
                  <a:txBody>
                    <a:bodyPr/>
                    <a:lstStyle/>
                    <a:p>
                      <a:r>
                        <a:rPr lang="en-US" sz="2400" dirty="0" smtClean="0"/>
                        <a:t>Free</a:t>
                      </a:r>
                      <a:r>
                        <a:rPr lang="en-US" sz="2400" baseline="0" dirty="0" smtClean="0"/>
                        <a:t> will and determinism are </a:t>
                      </a:r>
                      <a:r>
                        <a:rPr lang="en-US" sz="2400" b="1" baseline="0" dirty="0" smtClean="0"/>
                        <a:t>incompatible</a:t>
                      </a:r>
                      <a:r>
                        <a:rPr lang="en-US" sz="2400" b="0" baseline="0" dirty="0" smtClean="0"/>
                        <a:t>, and </a:t>
                      </a:r>
                      <a:r>
                        <a:rPr lang="en-US" sz="2400" b="1" baseline="0" dirty="0" smtClean="0"/>
                        <a:t>free will</a:t>
                      </a:r>
                      <a:r>
                        <a:rPr lang="en-US" sz="2400" b="0" baseline="0" dirty="0" smtClean="0"/>
                        <a:t> exists.</a:t>
                      </a:r>
                      <a:endParaRPr lang="en-US" sz="2400" dirty="0"/>
                    </a:p>
                  </a:txBody>
                  <a:tcPr/>
                </a:tc>
                <a:tc>
                  <a:txBody>
                    <a:bodyPr/>
                    <a:lstStyle/>
                    <a:p>
                      <a:r>
                        <a:rPr lang="en-US" sz="2400" dirty="0" smtClean="0">
                          <a:solidFill>
                            <a:srgbClr val="800000"/>
                          </a:solidFill>
                        </a:rPr>
                        <a:t>Explain what causes free choices, if not some</a:t>
                      </a:r>
                      <a:r>
                        <a:rPr lang="en-US" sz="2400" baseline="0" dirty="0" smtClean="0">
                          <a:solidFill>
                            <a:srgbClr val="800000"/>
                          </a:solidFill>
                        </a:rPr>
                        <a:t> previous state of the world and the laws of nature.</a:t>
                      </a:r>
                      <a:endParaRPr lang="en-US" sz="2400" dirty="0">
                        <a:solidFill>
                          <a:srgbClr val="800000"/>
                        </a:solidFill>
                      </a:endParaRPr>
                    </a:p>
                  </a:txBody>
                  <a:tcPr/>
                </a:tc>
              </a:tr>
              <a:tr h="1459526">
                <a:tc>
                  <a:txBody>
                    <a:bodyPr/>
                    <a:lstStyle/>
                    <a:p>
                      <a:r>
                        <a:rPr lang="en-US" sz="2400" dirty="0" smtClean="0"/>
                        <a:t>Free will and determinism are </a:t>
                      </a:r>
                      <a:r>
                        <a:rPr lang="en-US" sz="2400" b="1" dirty="0" smtClean="0"/>
                        <a:t>incompatible</a:t>
                      </a:r>
                      <a:r>
                        <a:rPr lang="en-US" sz="2400" b="0" dirty="0" smtClean="0"/>
                        <a:t>, and </a:t>
                      </a:r>
                      <a:r>
                        <a:rPr lang="en-US" sz="2400" b="1" dirty="0" smtClean="0"/>
                        <a:t>determinism</a:t>
                      </a:r>
                      <a:r>
                        <a:rPr lang="en-US" sz="2400" b="1" baseline="0" dirty="0" smtClean="0"/>
                        <a:t> </a:t>
                      </a:r>
                      <a:r>
                        <a:rPr lang="en-US" sz="2400" b="0" baseline="0" dirty="0" smtClean="0"/>
                        <a:t>is true.</a:t>
                      </a:r>
                      <a:endParaRPr lang="en-US" sz="2400" dirty="0"/>
                    </a:p>
                  </a:txBody>
                  <a:tcPr/>
                </a:tc>
                <a:tc>
                  <a:txBody>
                    <a:bodyPr/>
                    <a:lstStyle/>
                    <a:p>
                      <a:r>
                        <a:rPr lang="en-US" sz="2400" dirty="0" smtClean="0">
                          <a:solidFill>
                            <a:srgbClr val="800000"/>
                          </a:solidFill>
                        </a:rPr>
                        <a:t>Explain</a:t>
                      </a:r>
                      <a:r>
                        <a:rPr lang="en-US" sz="2400" baseline="0" dirty="0" smtClean="0">
                          <a:solidFill>
                            <a:srgbClr val="800000"/>
                          </a:solidFill>
                        </a:rPr>
                        <a:t> why it appears we have free will. Also, the view has trouble accounting for moral responsibility. </a:t>
                      </a:r>
                      <a:endParaRPr lang="en-US" sz="2400" dirty="0">
                        <a:solidFill>
                          <a:srgbClr val="800000"/>
                        </a:solidFill>
                      </a:endParaRPr>
                    </a:p>
                  </a:txBody>
                  <a:tcPr/>
                </a:tc>
              </a:tr>
              <a:tr h="1459526">
                <a:tc>
                  <a:txBody>
                    <a:bodyPr/>
                    <a:lstStyle/>
                    <a:p>
                      <a:r>
                        <a:rPr lang="en-US" sz="2400" dirty="0" smtClean="0"/>
                        <a:t>Free will and</a:t>
                      </a:r>
                      <a:r>
                        <a:rPr lang="en-US" sz="2400" baseline="0" dirty="0" smtClean="0"/>
                        <a:t> determinism are </a:t>
                      </a:r>
                      <a:r>
                        <a:rPr lang="en-US" sz="2400" b="1" baseline="0" dirty="0" smtClean="0"/>
                        <a:t>compatible</a:t>
                      </a:r>
                      <a:r>
                        <a:rPr lang="en-US" sz="2400" b="0" baseline="0" dirty="0" smtClean="0"/>
                        <a:t>. </a:t>
                      </a:r>
                      <a:endParaRPr lang="en-US" sz="2400" dirty="0"/>
                    </a:p>
                  </a:txBody>
                  <a:tcPr/>
                </a:tc>
                <a:tc>
                  <a:txBody>
                    <a:bodyPr/>
                    <a:lstStyle/>
                    <a:p>
                      <a:r>
                        <a:rPr lang="en-US" sz="2400" dirty="0" smtClean="0">
                          <a:solidFill>
                            <a:srgbClr val="800000"/>
                          </a:solidFill>
                        </a:rPr>
                        <a:t>Respond to van Inwagen’s argument from the No Choice Principle. </a:t>
                      </a:r>
                      <a:endParaRPr lang="en-US" sz="2400" dirty="0">
                        <a:solidFill>
                          <a:srgbClr val="800000"/>
                        </a:solidFill>
                      </a:endParaRPr>
                    </a:p>
                  </a:txBody>
                  <a:tcPr/>
                </a:tc>
              </a:tr>
            </a:tbl>
          </a:graphicData>
        </a:graphic>
      </p:graphicFrame>
      <p:sp>
        <p:nvSpPr>
          <p:cNvPr id="8" name="TextBox 7"/>
          <p:cNvSpPr txBox="1"/>
          <p:nvPr/>
        </p:nvSpPr>
        <p:spPr>
          <a:xfrm>
            <a:off x="2456223" y="3994059"/>
            <a:ext cx="184666" cy="369332"/>
          </a:xfrm>
          <a:prstGeom prst="rect">
            <a:avLst/>
          </a:prstGeom>
          <a:noFill/>
        </p:spPr>
        <p:txBody>
          <a:bodyPr wrap="none" rtlCol="0">
            <a:spAutoFit/>
          </a:bodyPr>
          <a:lstStyle/>
          <a:p>
            <a:endParaRPr lang="en-US" dirty="0"/>
          </a:p>
        </p:txBody>
      </p:sp>
      <p:sp>
        <p:nvSpPr>
          <p:cNvPr id="2" name="TextBox 1"/>
          <p:cNvSpPr txBox="1"/>
          <p:nvPr/>
        </p:nvSpPr>
        <p:spPr>
          <a:xfrm>
            <a:off x="516153" y="6332837"/>
            <a:ext cx="8225817" cy="369332"/>
          </a:xfrm>
          <a:prstGeom prst="rect">
            <a:avLst/>
          </a:prstGeom>
          <a:noFill/>
        </p:spPr>
        <p:txBody>
          <a:bodyPr wrap="none" rtlCol="0">
            <a:spAutoFit/>
          </a:bodyPr>
          <a:lstStyle/>
          <a:p>
            <a:r>
              <a:rPr lang="en-US" dirty="0" smtClean="0"/>
              <a:t>(Plus both </a:t>
            </a:r>
            <a:r>
              <a:rPr lang="en-US" dirty="0" err="1" smtClean="0"/>
              <a:t>incompatibilists</a:t>
            </a:r>
            <a:r>
              <a:rPr lang="en-US" dirty="0" smtClean="0"/>
              <a:t> need to respond to Frankfurt’s thought-experiment.)</a:t>
            </a:r>
            <a:endParaRPr lang="en-US" dirty="0"/>
          </a:p>
        </p:txBody>
      </p:sp>
    </p:spTree>
    <p:extLst>
      <p:ext uri="{BB962C8B-B14F-4D97-AF65-F5344CB8AC3E}">
        <p14:creationId xmlns:p14="http://schemas.microsoft.com/office/powerpoint/2010/main" val="750206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106" y="317519"/>
            <a:ext cx="8254246" cy="1938992"/>
          </a:xfrm>
          <a:prstGeom prst="rect">
            <a:avLst/>
          </a:prstGeom>
          <a:noFill/>
        </p:spPr>
        <p:txBody>
          <a:bodyPr wrap="square" rtlCol="0">
            <a:spAutoFit/>
          </a:bodyPr>
          <a:lstStyle/>
          <a:p>
            <a:r>
              <a:rPr lang="en-US" sz="2400" dirty="0" smtClean="0"/>
              <a:t>Definition. </a:t>
            </a:r>
            <a:r>
              <a:rPr lang="en-US" sz="2400" b="1" u="sng" dirty="0" smtClean="0"/>
              <a:t>Determinism</a:t>
            </a:r>
            <a:r>
              <a:rPr lang="en-US" sz="2400" dirty="0" smtClean="0"/>
              <a:t> is the theory that, given the state of the universe at any moment in time </a:t>
            </a:r>
            <a:r>
              <a:rPr lang="en-US" sz="2400" i="1" dirty="0" smtClean="0"/>
              <a:t>t</a:t>
            </a:r>
            <a:r>
              <a:rPr lang="en-US" sz="2400" dirty="0" smtClean="0"/>
              <a:t>, there is only </a:t>
            </a:r>
            <a:r>
              <a:rPr lang="en-US" sz="2400" i="1" dirty="0" smtClean="0"/>
              <a:t>one </a:t>
            </a:r>
            <a:r>
              <a:rPr lang="en-US" sz="2400" dirty="0" smtClean="0"/>
              <a:t>state of the universe at any later moment, </a:t>
            </a:r>
            <a:r>
              <a:rPr lang="en-US" sz="2400" i="1" dirty="0" smtClean="0"/>
              <a:t>t*</a:t>
            </a:r>
            <a:r>
              <a:rPr lang="en-US" sz="2400" dirty="0" smtClean="0"/>
              <a:t>, that is consistent with the universe being how it was at </a:t>
            </a:r>
            <a:r>
              <a:rPr lang="en-US" sz="2400" i="1" dirty="0" smtClean="0"/>
              <a:t>t </a:t>
            </a:r>
            <a:r>
              <a:rPr lang="en-US" sz="2400" dirty="0" smtClean="0"/>
              <a:t>and the laws of nature. </a:t>
            </a:r>
            <a:endParaRPr lang="en-US" sz="2400" dirty="0"/>
          </a:p>
        </p:txBody>
      </p:sp>
      <p:cxnSp>
        <p:nvCxnSpPr>
          <p:cNvPr id="5" name="Straight Arrow Connector 4"/>
          <p:cNvCxnSpPr/>
          <p:nvPr/>
        </p:nvCxnSpPr>
        <p:spPr>
          <a:xfrm>
            <a:off x="183799" y="4060905"/>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86500" y="4126912"/>
            <a:ext cx="827495" cy="400110"/>
          </a:xfrm>
          <a:prstGeom prst="rect">
            <a:avLst/>
          </a:prstGeom>
          <a:noFill/>
        </p:spPr>
        <p:txBody>
          <a:bodyPr wrap="none" rtlCol="0">
            <a:spAutoFit/>
          </a:bodyPr>
          <a:lstStyle/>
          <a:p>
            <a:r>
              <a:rPr lang="en-US" sz="2000" dirty="0" smtClean="0"/>
              <a:t>TIME</a:t>
            </a:r>
            <a:endParaRPr lang="en-US" sz="2000" dirty="0"/>
          </a:p>
        </p:txBody>
      </p:sp>
      <p:cxnSp>
        <p:nvCxnSpPr>
          <p:cNvPr id="3" name="Straight Connector 2"/>
          <p:cNvCxnSpPr/>
          <p:nvPr/>
        </p:nvCxnSpPr>
        <p:spPr>
          <a:xfrm flipV="1">
            <a:off x="2071916" y="376009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859732" y="4475079"/>
            <a:ext cx="2690148" cy="1015663"/>
          </a:xfrm>
          <a:prstGeom prst="rect">
            <a:avLst/>
          </a:prstGeom>
          <a:noFill/>
        </p:spPr>
        <p:txBody>
          <a:bodyPr wrap="square" rtlCol="0">
            <a:spAutoFit/>
          </a:bodyPr>
          <a:lstStyle/>
          <a:p>
            <a:r>
              <a:rPr lang="en-US" sz="2000" dirty="0" smtClean="0"/>
              <a:t>The way the universe was at 12:00:00 P.M. on 1/1/10,000 B.C.</a:t>
            </a:r>
            <a:endParaRPr lang="en-US" sz="2000" dirty="0"/>
          </a:p>
        </p:txBody>
      </p:sp>
      <p:pic>
        <p:nvPicPr>
          <p:cNvPr id="9" name="Picture 8" descr="Screen Shot 2016-03-20 at 11.17.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816" y="2492416"/>
            <a:ext cx="1966199" cy="1267681"/>
          </a:xfrm>
          <a:prstGeom prst="rect">
            <a:avLst/>
          </a:prstGeom>
        </p:spPr>
      </p:pic>
    </p:spTree>
    <p:extLst>
      <p:ext uri="{BB962C8B-B14F-4D97-AF65-F5344CB8AC3E}">
        <p14:creationId xmlns:p14="http://schemas.microsoft.com/office/powerpoint/2010/main" val="1751809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106" y="317519"/>
            <a:ext cx="8254246" cy="1938992"/>
          </a:xfrm>
          <a:prstGeom prst="rect">
            <a:avLst/>
          </a:prstGeom>
          <a:noFill/>
        </p:spPr>
        <p:txBody>
          <a:bodyPr wrap="square" rtlCol="0">
            <a:spAutoFit/>
          </a:bodyPr>
          <a:lstStyle/>
          <a:p>
            <a:r>
              <a:rPr lang="en-US" sz="2400" dirty="0" smtClean="0"/>
              <a:t>Definition. </a:t>
            </a:r>
            <a:r>
              <a:rPr lang="en-US" sz="2400" b="1" u="sng" dirty="0" smtClean="0"/>
              <a:t>Determinism</a:t>
            </a:r>
            <a:r>
              <a:rPr lang="en-US" sz="2400" dirty="0" smtClean="0"/>
              <a:t> is the theory that, given the state of the universe at any moment in time </a:t>
            </a:r>
            <a:r>
              <a:rPr lang="en-US" sz="2400" i="1" dirty="0" smtClean="0"/>
              <a:t>t</a:t>
            </a:r>
            <a:r>
              <a:rPr lang="en-US" sz="2400" dirty="0" smtClean="0"/>
              <a:t>, there is only </a:t>
            </a:r>
            <a:r>
              <a:rPr lang="en-US" sz="2400" i="1" dirty="0" smtClean="0"/>
              <a:t>one </a:t>
            </a:r>
            <a:r>
              <a:rPr lang="en-US" sz="2400" dirty="0" smtClean="0"/>
              <a:t>state of the universe at any later moment, </a:t>
            </a:r>
            <a:r>
              <a:rPr lang="en-US" sz="2400" i="1" dirty="0" smtClean="0"/>
              <a:t>t*</a:t>
            </a:r>
            <a:r>
              <a:rPr lang="en-US" sz="2400" dirty="0" smtClean="0"/>
              <a:t>, that is consistent with the universe being how it was at </a:t>
            </a:r>
            <a:r>
              <a:rPr lang="en-US" sz="2400" i="1" dirty="0" smtClean="0"/>
              <a:t>t </a:t>
            </a:r>
            <a:r>
              <a:rPr lang="en-US" sz="2400" dirty="0" smtClean="0"/>
              <a:t>and the laws of nature. </a:t>
            </a:r>
            <a:endParaRPr lang="en-US" sz="2400" dirty="0"/>
          </a:p>
        </p:txBody>
      </p:sp>
      <p:cxnSp>
        <p:nvCxnSpPr>
          <p:cNvPr id="5" name="Straight Arrow Connector 4"/>
          <p:cNvCxnSpPr/>
          <p:nvPr/>
        </p:nvCxnSpPr>
        <p:spPr>
          <a:xfrm>
            <a:off x="183799" y="4060905"/>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86500" y="4126912"/>
            <a:ext cx="827495" cy="400110"/>
          </a:xfrm>
          <a:prstGeom prst="rect">
            <a:avLst/>
          </a:prstGeom>
          <a:noFill/>
        </p:spPr>
        <p:txBody>
          <a:bodyPr wrap="none" rtlCol="0">
            <a:spAutoFit/>
          </a:bodyPr>
          <a:lstStyle/>
          <a:p>
            <a:r>
              <a:rPr lang="en-US" sz="2000" dirty="0" smtClean="0"/>
              <a:t>TIME</a:t>
            </a:r>
            <a:endParaRPr lang="en-US" sz="2000" dirty="0"/>
          </a:p>
        </p:txBody>
      </p:sp>
      <p:cxnSp>
        <p:nvCxnSpPr>
          <p:cNvPr id="3" name="Straight Connector 2"/>
          <p:cNvCxnSpPr/>
          <p:nvPr/>
        </p:nvCxnSpPr>
        <p:spPr>
          <a:xfrm flipV="1">
            <a:off x="2071916" y="376009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859732" y="4475079"/>
            <a:ext cx="2690148" cy="1015663"/>
          </a:xfrm>
          <a:prstGeom prst="rect">
            <a:avLst/>
          </a:prstGeom>
          <a:noFill/>
        </p:spPr>
        <p:txBody>
          <a:bodyPr wrap="square" rtlCol="0">
            <a:spAutoFit/>
          </a:bodyPr>
          <a:lstStyle/>
          <a:p>
            <a:r>
              <a:rPr lang="en-US" sz="2000" dirty="0" smtClean="0"/>
              <a:t>The way the universe was at 12:00:00 P.M. on 1/1/10,000 B.C.</a:t>
            </a:r>
            <a:endParaRPr lang="en-US" sz="2000" dirty="0"/>
          </a:p>
        </p:txBody>
      </p:sp>
      <p:pic>
        <p:nvPicPr>
          <p:cNvPr id="9" name="Picture 8" descr="Screen Shot 2016-03-20 at 11.17.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816" y="2492416"/>
            <a:ext cx="1966199" cy="1267681"/>
          </a:xfrm>
          <a:prstGeom prst="rect">
            <a:avLst/>
          </a:prstGeom>
        </p:spPr>
      </p:pic>
      <p:pic>
        <p:nvPicPr>
          <p:cNvPr id="2" name="Picture 1" descr="Screen Shot 2016-03-20 at 11.18.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7268" y="2492416"/>
            <a:ext cx="1627640" cy="1267681"/>
          </a:xfrm>
          <a:prstGeom prst="rect">
            <a:avLst/>
          </a:prstGeom>
        </p:spPr>
      </p:pic>
      <p:cxnSp>
        <p:nvCxnSpPr>
          <p:cNvPr id="10" name="Straight Connector 9"/>
          <p:cNvCxnSpPr/>
          <p:nvPr/>
        </p:nvCxnSpPr>
        <p:spPr>
          <a:xfrm flipV="1">
            <a:off x="7253725" y="376009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5908651" y="4475079"/>
            <a:ext cx="2690148" cy="1015663"/>
          </a:xfrm>
          <a:prstGeom prst="rect">
            <a:avLst/>
          </a:prstGeom>
          <a:noFill/>
        </p:spPr>
        <p:txBody>
          <a:bodyPr wrap="square" rtlCol="0">
            <a:spAutoFit/>
          </a:bodyPr>
          <a:lstStyle/>
          <a:p>
            <a:r>
              <a:rPr lang="en-US" sz="2000" dirty="0" smtClean="0"/>
              <a:t>The way the universe was at 12:0</a:t>
            </a:r>
            <a:r>
              <a:rPr lang="en-US" sz="2000" b="1" dirty="0" smtClean="0"/>
              <a:t>5</a:t>
            </a:r>
            <a:r>
              <a:rPr lang="en-US" sz="2000" dirty="0" smtClean="0"/>
              <a:t>:00 P.M. on 1/1/10,000 B.C.</a:t>
            </a:r>
            <a:endParaRPr lang="en-US" sz="2000" dirty="0"/>
          </a:p>
        </p:txBody>
      </p:sp>
    </p:spTree>
    <p:extLst>
      <p:ext uri="{BB962C8B-B14F-4D97-AF65-F5344CB8AC3E}">
        <p14:creationId xmlns:p14="http://schemas.microsoft.com/office/powerpoint/2010/main" val="2962972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8106" y="317519"/>
            <a:ext cx="8254246" cy="1938992"/>
          </a:xfrm>
          <a:prstGeom prst="rect">
            <a:avLst/>
          </a:prstGeom>
          <a:noFill/>
        </p:spPr>
        <p:txBody>
          <a:bodyPr wrap="square" rtlCol="0">
            <a:spAutoFit/>
          </a:bodyPr>
          <a:lstStyle/>
          <a:p>
            <a:r>
              <a:rPr lang="en-US" sz="2400" dirty="0" smtClean="0"/>
              <a:t>Definition. </a:t>
            </a:r>
            <a:r>
              <a:rPr lang="en-US" sz="2400" b="1" u="sng" dirty="0" smtClean="0"/>
              <a:t>Determinism</a:t>
            </a:r>
            <a:r>
              <a:rPr lang="en-US" sz="2400" dirty="0" smtClean="0"/>
              <a:t> is the theory that, given the state of the universe at any moment in time </a:t>
            </a:r>
            <a:r>
              <a:rPr lang="en-US" sz="2400" i="1" dirty="0" smtClean="0"/>
              <a:t>t</a:t>
            </a:r>
            <a:r>
              <a:rPr lang="en-US" sz="2400" dirty="0" smtClean="0"/>
              <a:t>, there is only </a:t>
            </a:r>
            <a:r>
              <a:rPr lang="en-US" sz="2400" i="1" dirty="0" smtClean="0"/>
              <a:t>one </a:t>
            </a:r>
            <a:r>
              <a:rPr lang="en-US" sz="2400" dirty="0" smtClean="0"/>
              <a:t>state of the universe at any later moment, </a:t>
            </a:r>
            <a:r>
              <a:rPr lang="en-US" sz="2400" i="1" dirty="0" smtClean="0"/>
              <a:t>t*</a:t>
            </a:r>
            <a:r>
              <a:rPr lang="en-US" sz="2400" dirty="0" smtClean="0"/>
              <a:t>, that is consistent with the universe being how it was at </a:t>
            </a:r>
            <a:r>
              <a:rPr lang="en-US" sz="2400" i="1" dirty="0" smtClean="0"/>
              <a:t>t </a:t>
            </a:r>
            <a:r>
              <a:rPr lang="en-US" sz="2400" dirty="0" smtClean="0"/>
              <a:t>and the laws of nature. </a:t>
            </a:r>
            <a:endParaRPr lang="en-US" sz="2400" dirty="0"/>
          </a:p>
        </p:txBody>
      </p:sp>
      <p:cxnSp>
        <p:nvCxnSpPr>
          <p:cNvPr id="5" name="Straight Arrow Connector 4"/>
          <p:cNvCxnSpPr/>
          <p:nvPr/>
        </p:nvCxnSpPr>
        <p:spPr>
          <a:xfrm>
            <a:off x="183799" y="4060905"/>
            <a:ext cx="8638553"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186500" y="4126912"/>
            <a:ext cx="827495" cy="400110"/>
          </a:xfrm>
          <a:prstGeom prst="rect">
            <a:avLst/>
          </a:prstGeom>
          <a:noFill/>
        </p:spPr>
        <p:txBody>
          <a:bodyPr wrap="none" rtlCol="0">
            <a:spAutoFit/>
          </a:bodyPr>
          <a:lstStyle/>
          <a:p>
            <a:r>
              <a:rPr lang="en-US" sz="2000" dirty="0" smtClean="0"/>
              <a:t>TIME</a:t>
            </a:r>
            <a:endParaRPr lang="en-US" sz="2000" dirty="0"/>
          </a:p>
        </p:txBody>
      </p:sp>
      <p:cxnSp>
        <p:nvCxnSpPr>
          <p:cNvPr id="3" name="Straight Connector 2"/>
          <p:cNvCxnSpPr/>
          <p:nvPr/>
        </p:nvCxnSpPr>
        <p:spPr>
          <a:xfrm flipV="1">
            <a:off x="2071916" y="376009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859732" y="4475079"/>
            <a:ext cx="2690148" cy="1015663"/>
          </a:xfrm>
          <a:prstGeom prst="rect">
            <a:avLst/>
          </a:prstGeom>
          <a:noFill/>
        </p:spPr>
        <p:txBody>
          <a:bodyPr wrap="square" rtlCol="0">
            <a:spAutoFit/>
          </a:bodyPr>
          <a:lstStyle/>
          <a:p>
            <a:r>
              <a:rPr lang="en-US" sz="2000" dirty="0" smtClean="0"/>
              <a:t>The way the universe was at 12:00:00 P.M. on 1/1/10,000 B.C.</a:t>
            </a:r>
            <a:endParaRPr lang="en-US" sz="2000" dirty="0"/>
          </a:p>
        </p:txBody>
      </p:sp>
      <p:pic>
        <p:nvPicPr>
          <p:cNvPr id="9" name="Picture 8" descr="Screen Shot 2016-03-20 at 11.17.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816" y="2492416"/>
            <a:ext cx="1966199" cy="1267681"/>
          </a:xfrm>
          <a:prstGeom prst="rect">
            <a:avLst/>
          </a:prstGeom>
        </p:spPr>
      </p:pic>
      <p:pic>
        <p:nvPicPr>
          <p:cNvPr id="2" name="Picture 1" descr="Screen Shot 2016-03-20 at 11.18.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7268" y="2492416"/>
            <a:ext cx="1627640" cy="1267681"/>
          </a:xfrm>
          <a:prstGeom prst="rect">
            <a:avLst/>
          </a:prstGeom>
        </p:spPr>
      </p:pic>
      <p:cxnSp>
        <p:nvCxnSpPr>
          <p:cNvPr id="10" name="Straight Connector 9"/>
          <p:cNvCxnSpPr/>
          <p:nvPr/>
        </p:nvCxnSpPr>
        <p:spPr>
          <a:xfrm flipV="1">
            <a:off x="7253725" y="3760097"/>
            <a:ext cx="0" cy="601615"/>
          </a:xfrm>
          <a:prstGeom prst="line">
            <a:avLst/>
          </a:prstGeom>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5908651" y="4475079"/>
            <a:ext cx="2690148" cy="1015663"/>
          </a:xfrm>
          <a:prstGeom prst="rect">
            <a:avLst/>
          </a:prstGeom>
          <a:noFill/>
        </p:spPr>
        <p:txBody>
          <a:bodyPr wrap="square" rtlCol="0">
            <a:spAutoFit/>
          </a:bodyPr>
          <a:lstStyle/>
          <a:p>
            <a:r>
              <a:rPr lang="en-US" sz="2000" dirty="0" smtClean="0"/>
              <a:t>The way the universe was at 12:0</a:t>
            </a:r>
            <a:r>
              <a:rPr lang="en-US" sz="2000" b="1" dirty="0" smtClean="0"/>
              <a:t>5</a:t>
            </a:r>
            <a:r>
              <a:rPr lang="en-US" sz="2000" dirty="0" smtClean="0"/>
              <a:t>:00 P.M. on 1/1/10,000 B.C.</a:t>
            </a:r>
            <a:endParaRPr lang="en-US" sz="2000" dirty="0"/>
          </a:p>
        </p:txBody>
      </p:sp>
      <p:sp>
        <p:nvSpPr>
          <p:cNvPr id="7" name="Notched Right Arrow 6"/>
          <p:cNvSpPr/>
          <p:nvPr/>
        </p:nvSpPr>
        <p:spPr>
          <a:xfrm>
            <a:off x="3068120" y="2256511"/>
            <a:ext cx="3339147" cy="1653969"/>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Determines (w/the laws of nature)</a:t>
            </a:r>
            <a:endParaRPr lang="en-US" dirty="0"/>
          </a:p>
        </p:txBody>
      </p:sp>
    </p:spTree>
    <p:extLst>
      <p:ext uri="{BB962C8B-B14F-4D97-AF65-F5344CB8AC3E}">
        <p14:creationId xmlns:p14="http://schemas.microsoft.com/office/powerpoint/2010/main" val="39924177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1842</TotalTime>
  <Words>4029</Words>
  <Application>Microsoft Macintosh PowerPoint</Application>
  <PresentationFormat>On-screen Show (4:3)</PresentationFormat>
  <Paragraphs>343</Paragraphs>
  <Slides>64</Slides>
  <Notes>1</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Executive</vt:lpstr>
      <vt:lpstr>Free Will and (vs?) Determinism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96</cp:revision>
  <dcterms:created xsi:type="dcterms:W3CDTF">2016-01-14T16:01:41Z</dcterms:created>
  <dcterms:modified xsi:type="dcterms:W3CDTF">2016-03-21T05:26:20Z</dcterms:modified>
</cp:coreProperties>
</file>