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9" r:id="rId1"/>
  </p:sldMasterIdLst>
  <p:sldIdLst>
    <p:sldId id="256" r:id="rId2"/>
    <p:sldId id="257" r:id="rId3"/>
    <p:sldId id="265" r:id="rId4"/>
    <p:sldId id="258" r:id="rId5"/>
    <p:sldId id="266" r:id="rId6"/>
    <p:sldId id="267" r:id="rId7"/>
    <p:sldId id="268" r:id="rId8"/>
    <p:sldId id="269" r:id="rId9"/>
    <p:sldId id="259" r:id="rId10"/>
    <p:sldId id="270" r:id="rId11"/>
    <p:sldId id="271" r:id="rId12"/>
    <p:sldId id="272" r:id="rId13"/>
    <p:sldId id="273" r:id="rId14"/>
    <p:sldId id="274" r:id="rId15"/>
    <p:sldId id="275" r:id="rId16"/>
    <p:sldId id="262" r:id="rId17"/>
    <p:sldId id="276" r:id="rId18"/>
    <p:sldId id="277" r:id="rId19"/>
    <p:sldId id="278" r:id="rId20"/>
    <p:sldId id="263" r:id="rId21"/>
    <p:sldId id="279" r:id="rId22"/>
    <p:sldId id="280" r:id="rId23"/>
    <p:sldId id="281" r:id="rId24"/>
    <p:sldId id="261" r:id="rId25"/>
    <p:sldId id="282" r:id="rId26"/>
    <p:sldId id="283" r:id="rId27"/>
    <p:sldId id="284" r:id="rId28"/>
    <p:sldId id="264" r:id="rId29"/>
    <p:sldId id="285" r:id="rId30"/>
    <p:sldId id="286" r:id="rId31"/>
    <p:sldId id="287" r:id="rId3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43"/>
  </p:normalViewPr>
  <p:slideViewPr>
    <p:cSldViewPr snapToGrid="0" snapToObjects="1">
      <p:cViewPr varScale="1">
        <p:scale>
          <a:sx n="120" d="100"/>
          <a:sy n="120" d="100"/>
        </p:scale>
        <p:origin x="1400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8D91A-A2EE-4B54-B3C6-F6C67903BA9C}" type="datetime1">
              <a:rPr lang="en-US" smtClean="0"/>
              <a:pPr/>
              <a:t>7/2/18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785C6-EBAF-49D5-AD4D-BABF4DFAAD59}" type="datetime1">
              <a:rPr lang="en-US" smtClean="0"/>
              <a:pPr/>
              <a:t>7/2/18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04122-9A3A-4FD8-98B8-22631F32846C}" type="datetime1">
              <a:rPr lang="en-US" smtClean="0"/>
              <a:pPr/>
              <a:t>7/2/18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A7B8-0EC4-44C9-AFEF-25E144F11C06}" type="datetime1">
              <a:rPr lang="en-US" smtClean="0"/>
              <a:pPr/>
              <a:t>7/2/18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47B5-C739-4DAE-AACD-CC58CA843AC4}" type="datetime1">
              <a:rPr lang="en-US" smtClean="0"/>
              <a:pPr/>
              <a:t>7/2/18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AE48-94E6-46E0-BE32-5F0716DE9115}" type="datetime1">
              <a:rPr lang="en-US" smtClean="0"/>
              <a:pPr/>
              <a:t>7/2/18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4C285-8BCE-48FC-97D9-E2837AF38351}" type="datetime1">
              <a:rPr lang="en-US" smtClean="0"/>
              <a:pPr/>
              <a:t>7/2/18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0D3E6-EF16-4488-94A4-211508FE4682}" type="datetime1">
              <a:rPr lang="en-US" smtClean="0"/>
              <a:pPr/>
              <a:t>7/2/18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FB3B-20DA-4D0E-BF16-8262B7156612}" type="datetime1">
              <a:rPr lang="en-US" smtClean="0"/>
              <a:pPr/>
              <a:t>7/2/18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73C2C-6BD0-40EC-8D8D-4D51F089C5EB}" type="datetime1">
              <a:rPr lang="en-US" smtClean="0"/>
              <a:pPr/>
              <a:t>7/2/18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7F5C-EDA7-4864-9756-35769B0E62CF}" type="datetime1">
              <a:rPr lang="en-US" smtClean="0"/>
              <a:pPr/>
              <a:t>7/2/18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8B99C93-F56F-46AB-9EB8-53614A95B15F}" type="datetime1">
              <a:rPr lang="en-US" smtClean="0"/>
              <a:pPr/>
              <a:t>7/2/18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Basic tools for doing philosophy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Validity and soundness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599812" y="6374191"/>
            <a:ext cx="1544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Alex Rausch</a:t>
            </a:r>
          </a:p>
        </p:txBody>
      </p:sp>
    </p:spTree>
    <p:extLst>
      <p:ext uri="{BB962C8B-B14F-4D97-AF65-F5344CB8AC3E}">
        <p14:creationId xmlns:p14="http://schemas.microsoft.com/office/powerpoint/2010/main" val="6415452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1"/>
            <a:ext cx="3775997" cy="2092055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US" sz="1800" dirty="0"/>
              <a:t>P1. If </a:t>
            </a:r>
            <a:r>
              <a:rPr lang="en-US" sz="1800" dirty="0" err="1"/>
              <a:t>Kailey</a:t>
            </a:r>
            <a:r>
              <a:rPr lang="en-US" sz="1800" dirty="0"/>
              <a:t> is a good student, then </a:t>
            </a:r>
            <a:r>
              <a:rPr lang="en-US" sz="1800" dirty="0" err="1"/>
              <a:t>Kailey</a:t>
            </a:r>
            <a:r>
              <a:rPr lang="en-US" sz="1800" dirty="0"/>
              <a:t> studies for the test.</a:t>
            </a:r>
          </a:p>
          <a:p>
            <a:pPr marL="114300" indent="0">
              <a:buNone/>
            </a:pPr>
            <a:r>
              <a:rPr lang="en-US" sz="1800" dirty="0"/>
              <a:t>P2. If </a:t>
            </a:r>
            <a:r>
              <a:rPr lang="en-US" sz="1800" dirty="0" err="1"/>
              <a:t>Kailey</a:t>
            </a:r>
            <a:r>
              <a:rPr lang="en-US" sz="1800" dirty="0"/>
              <a:t> studies for the test, then </a:t>
            </a:r>
            <a:r>
              <a:rPr lang="en-US" sz="1800" dirty="0" err="1"/>
              <a:t>Kailey</a:t>
            </a:r>
            <a:r>
              <a:rPr lang="en-US" sz="1800" dirty="0"/>
              <a:t> gets an A. </a:t>
            </a:r>
          </a:p>
          <a:p>
            <a:pPr marL="114300" indent="0">
              <a:buNone/>
            </a:pPr>
            <a:r>
              <a:rPr lang="en-US" sz="1800" u="sng" dirty="0"/>
              <a:t>P3. </a:t>
            </a:r>
            <a:r>
              <a:rPr lang="en-US" sz="1800" u="sng" dirty="0" err="1"/>
              <a:t>Kailey</a:t>
            </a:r>
            <a:r>
              <a:rPr lang="en-US" sz="1800" u="sng" dirty="0"/>
              <a:t> is a good student.</a:t>
            </a:r>
          </a:p>
          <a:p>
            <a:pPr marL="114300" indent="0">
              <a:buNone/>
            </a:pPr>
            <a:r>
              <a:rPr lang="en-US" sz="1800" dirty="0"/>
              <a:t>C. </a:t>
            </a:r>
            <a:r>
              <a:rPr lang="en-US" sz="1800" dirty="0" err="1"/>
              <a:t>Kailey</a:t>
            </a:r>
            <a:r>
              <a:rPr lang="en-US" sz="1800" dirty="0"/>
              <a:t> gets an A. 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794831" y="1752601"/>
            <a:ext cx="3775997" cy="209205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1800" dirty="0"/>
              <a:t>P1. Every morning, Bill eats either Cheerios or </a:t>
            </a:r>
            <a:r>
              <a:rPr lang="en-US" sz="1800" dirty="0" err="1"/>
              <a:t>Poptarts</a:t>
            </a:r>
            <a:r>
              <a:rPr lang="en-US" sz="1800" dirty="0"/>
              <a:t>. </a:t>
            </a:r>
          </a:p>
          <a:p>
            <a:pPr marL="114300" indent="0">
              <a:buFont typeface="Arial" pitchFamily="34" charset="0"/>
              <a:buNone/>
            </a:pPr>
            <a:r>
              <a:rPr lang="en-US" sz="1800" dirty="0"/>
              <a:t>P2. This morning, Bill did not eat </a:t>
            </a:r>
            <a:r>
              <a:rPr lang="en-US" sz="1800" u="sng" dirty="0"/>
              <a:t>Cheerios.		</a:t>
            </a:r>
          </a:p>
          <a:p>
            <a:pPr marL="114300" indent="0">
              <a:buFont typeface="Arial" pitchFamily="34" charset="0"/>
              <a:buNone/>
            </a:pPr>
            <a:r>
              <a:rPr lang="en-US" sz="1800" dirty="0"/>
              <a:t>C. This morning, Bill ate </a:t>
            </a:r>
            <a:r>
              <a:rPr lang="en-US" sz="1800" dirty="0" err="1"/>
              <a:t>Poptarts</a:t>
            </a:r>
            <a:r>
              <a:rPr lang="en-US" sz="1800" dirty="0"/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15793006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1"/>
            <a:ext cx="3775997" cy="2092055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US" sz="1800" dirty="0"/>
              <a:t>P1. If </a:t>
            </a:r>
            <a:r>
              <a:rPr lang="en-US" sz="1800" dirty="0" err="1"/>
              <a:t>Kailey</a:t>
            </a:r>
            <a:r>
              <a:rPr lang="en-US" sz="1800" dirty="0"/>
              <a:t> is a good student, then </a:t>
            </a:r>
            <a:r>
              <a:rPr lang="en-US" sz="1800" dirty="0" err="1"/>
              <a:t>Kailey</a:t>
            </a:r>
            <a:r>
              <a:rPr lang="en-US" sz="1800" dirty="0"/>
              <a:t> studies for the test.</a:t>
            </a:r>
          </a:p>
          <a:p>
            <a:pPr marL="114300" indent="0">
              <a:buNone/>
            </a:pPr>
            <a:r>
              <a:rPr lang="en-US" sz="1800" dirty="0"/>
              <a:t>P2. If </a:t>
            </a:r>
            <a:r>
              <a:rPr lang="en-US" sz="1800" dirty="0" err="1"/>
              <a:t>Kailey</a:t>
            </a:r>
            <a:r>
              <a:rPr lang="en-US" sz="1800" dirty="0"/>
              <a:t> studies for the test, then </a:t>
            </a:r>
            <a:r>
              <a:rPr lang="en-US" sz="1800" dirty="0" err="1"/>
              <a:t>Kailey</a:t>
            </a:r>
            <a:r>
              <a:rPr lang="en-US" sz="1800" dirty="0"/>
              <a:t> gets an A. </a:t>
            </a:r>
          </a:p>
          <a:p>
            <a:pPr marL="114300" indent="0">
              <a:buNone/>
            </a:pPr>
            <a:r>
              <a:rPr lang="en-US" sz="1800" u="sng" dirty="0"/>
              <a:t>P3. </a:t>
            </a:r>
            <a:r>
              <a:rPr lang="en-US" sz="1800" u="sng" dirty="0" err="1"/>
              <a:t>Kailey</a:t>
            </a:r>
            <a:r>
              <a:rPr lang="en-US" sz="1800" u="sng" dirty="0"/>
              <a:t> is a good student.</a:t>
            </a:r>
          </a:p>
          <a:p>
            <a:pPr marL="114300" indent="0">
              <a:buNone/>
            </a:pPr>
            <a:r>
              <a:rPr lang="en-US" sz="1800" dirty="0"/>
              <a:t>C. </a:t>
            </a:r>
            <a:r>
              <a:rPr lang="en-US" sz="1800" dirty="0" err="1"/>
              <a:t>Kailey</a:t>
            </a:r>
            <a:r>
              <a:rPr lang="en-US" sz="1800" dirty="0"/>
              <a:t> gets an A. 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4243817"/>
            <a:ext cx="3775997" cy="205860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1800" dirty="0"/>
              <a:t>P1. No one in this philosophy course cheats on exams. </a:t>
            </a:r>
          </a:p>
          <a:p>
            <a:pPr marL="114300" indent="0">
              <a:buFont typeface="Arial" pitchFamily="34" charset="0"/>
              <a:buNone/>
            </a:pPr>
            <a:r>
              <a:rPr lang="en-US" sz="1800" dirty="0"/>
              <a:t>P2. Sam is in this philosophy </a:t>
            </a:r>
            <a:r>
              <a:rPr lang="en-US" sz="1800" u="sng" dirty="0"/>
              <a:t>course.		</a:t>
            </a:r>
          </a:p>
          <a:p>
            <a:pPr marL="114300" indent="0">
              <a:buFont typeface="Arial" pitchFamily="34" charset="0"/>
              <a:buNone/>
            </a:pPr>
            <a:r>
              <a:rPr lang="en-US" sz="1800" dirty="0"/>
              <a:t>C. Sam does not cheat on exams.   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794831" y="1752601"/>
            <a:ext cx="3775997" cy="209205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1800" dirty="0"/>
              <a:t>P1. Every morning, Bill eats either Cheerios or </a:t>
            </a:r>
            <a:r>
              <a:rPr lang="en-US" sz="1800" dirty="0" err="1"/>
              <a:t>Poptarts</a:t>
            </a:r>
            <a:r>
              <a:rPr lang="en-US" sz="1800" dirty="0"/>
              <a:t>. </a:t>
            </a:r>
          </a:p>
          <a:p>
            <a:pPr marL="114300" indent="0">
              <a:buFont typeface="Arial" pitchFamily="34" charset="0"/>
              <a:buNone/>
            </a:pPr>
            <a:r>
              <a:rPr lang="en-US" sz="1800" dirty="0"/>
              <a:t>P2. This morning, Bill did not eat </a:t>
            </a:r>
            <a:r>
              <a:rPr lang="en-US" sz="1800" u="sng" dirty="0"/>
              <a:t>Cheerios.		</a:t>
            </a:r>
          </a:p>
          <a:p>
            <a:pPr marL="114300" indent="0">
              <a:buFont typeface="Arial" pitchFamily="34" charset="0"/>
              <a:buNone/>
            </a:pPr>
            <a:r>
              <a:rPr lang="en-US" sz="1800" dirty="0"/>
              <a:t>C. This morning, Bill ate </a:t>
            </a:r>
            <a:r>
              <a:rPr lang="en-US" sz="1800" dirty="0" err="1"/>
              <a:t>Poptarts</a:t>
            </a:r>
            <a:r>
              <a:rPr lang="en-US" sz="1800" dirty="0"/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24649616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1"/>
            <a:ext cx="3775997" cy="2092055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US" sz="1800" dirty="0"/>
              <a:t>P1. If </a:t>
            </a:r>
            <a:r>
              <a:rPr lang="en-US" sz="1800" dirty="0" err="1"/>
              <a:t>Kailey</a:t>
            </a:r>
            <a:r>
              <a:rPr lang="en-US" sz="1800" dirty="0"/>
              <a:t> is a good student, then </a:t>
            </a:r>
            <a:r>
              <a:rPr lang="en-US" sz="1800" dirty="0" err="1"/>
              <a:t>Kailey</a:t>
            </a:r>
            <a:r>
              <a:rPr lang="en-US" sz="1800" dirty="0"/>
              <a:t> studies for the test.</a:t>
            </a:r>
          </a:p>
          <a:p>
            <a:pPr marL="114300" indent="0">
              <a:buNone/>
            </a:pPr>
            <a:r>
              <a:rPr lang="en-US" sz="1800" dirty="0"/>
              <a:t>P2. If </a:t>
            </a:r>
            <a:r>
              <a:rPr lang="en-US" sz="1800" dirty="0" err="1"/>
              <a:t>Kailey</a:t>
            </a:r>
            <a:r>
              <a:rPr lang="en-US" sz="1800" dirty="0"/>
              <a:t> studies for the test, then </a:t>
            </a:r>
            <a:r>
              <a:rPr lang="en-US" sz="1800" dirty="0" err="1"/>
              <a:t>Kailey</a:t>
            </a:r>
            <a:r>
              <a:rPr lang="en-US" sz="1800" dirty="0"/>
              <a:t> gets an A. </a:t>
            </a:r>
          </a:p>
          <a:p>
            <a:pPr marL="114300" indent="0">
              <a:buNone/>
            </a:pPr>
            <a:r>
              <a:rPr lang="en-US" sz="1800" u="sng" dirty="0"/>
              <a:t>P3. </a:t>
            </a:r>
            <a:r>
              <a:rPr lang="en-US" sz="1800" u="sng" dirty="0" err="1"/>
              <a:t>Kailey</a:t>
            </a:r>
            <a:r>
              <a:rPr lang="en-US" sz="1800" u="sng" dirty="0"/>
              <a:t> is a good student.</a:t>
            </a:r>
          </a:p>
          <a:p>
            <a:pPr marL="114300" indent="0">
              <a:buNone/>
            </a:pPr>
            <a:r>
              <a:rPr lang="en-US" sz="1800" dirty="0"/>
              <a:t>C. </a:t>
            </a:r>
            <a:r>
              <a:rPr lang="en-US" sz="1800" dirty="0" err="1"/>
              <a:t>Kailey</a:t>
            </a:r>
            <a:r>
              <a:rPr lang="en-US" sz="1800" dirty="0"/>
              <a:t> gets an A. 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4243817"/>
            <a:ext cx="3775997" cy="205860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1800" dirty="0"/>
              <a:t>P1. No one in this philosophy course cheats on exams. </a:t>
            </a:r>
          </a:p>
          <a:p>
            <a:pPr marL="114300" indent="0">
              <a:buFont typeface="Arial" pitchFamily="34" charset="0"/>
              <a:buNone/>
            </a:pPr>
            <a:r>
              <a:rPr lang="en-US" sz="1800" dirty="0"/>
              <a:t>P2. Sam is in this philosophy </a:t>
            </a:r>
            <a:r>
              <a:rPr lang="en-US" sz="1800" u="sng" dirty="0"/>
              <a:t>course.		</a:t>
            </a:r>
          </a:p>
          <a:p>
            <a:pPr marL="114300" indent="0">
              <a:buFont typeface="Arial" pitchFamily="34" charset="0"/>
              <a:buNone/>
            </a:pPr>
            <a:r>
              <a:rPr lang="en-US" sz="1800" dirty="0"/>
              <a:t>C. Sam does not cheat on exams.   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794831" y="4243817"/>
            <a:ext cx="3775997" cy="205860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1800" dirty="0"/>
              <a:t>P1. If it snows outside, then Joe wears boots.  </a:t>
            </a:r>
          </a:p>
          <a:p>
            <a:pPr marL="114300" indent="0">
              <a:buFont typeface="Arial" pitchFamily="34" charset="0"/>
              <a:buNone/>
            </a:pPr>
            <a:r>
              <a:rPr lang="en-US" sz="1800" u="sng" dirty="0"/>
              <a:t>P2. Joe is not wearing boots. </a:t>
            </a:r>
          </a:p>
          <a:p>
            <a:pPr marL="114300" indent="0">
              <a:buFont typeface="Arial" pitchFamily="34" charset="0"/>
              <a:buNone/>
            </a:pPr>
            <a:r>
              <a:rPr lang="en-US" sz="1800" dirty="0"/>
              <a:t>C. It’s not snowing outside. 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794831" y="1752601"/>
            <a:ext cx="3775997" cy="209205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1800" dirty="0"/>
              <a:t>P1. Every morning, Bill eats either Cheerios or </a:t>
            </a:r>
            <a:r>
              <a:rPr lang="en-US" sz="1800" dirty="0" err="1"/>
              <a:t>Poptarts</a:t>
            </a:r>
            <a:r>
              <a:rPr lang="en-US" sz="1800" dirty="0"/>
              <a:t>. </a:t>
            </a:r>
          </a:p>
          <a:p>
            <a:pPr marL="114300" indent="0">
              <a:buFont typeface="Arial" pitchFamily="34" charset="0"/>
              <a:buNone/>
            </a:pPr>
            <a:r>
              <a:rPr lang="en-US" sz="1800" dirty="0"/>
              <a:t>P2. This morning, Bill did not eat </a:t>
            </a:r>
            <a:r>
              <a:rPr lang="en-US" sz="1800" u="sng" dirty="0"/>
              <a:t>Cheerios.		</a:t>
            </a:r>
          </a:p>
          <a:p>
            <a:pPr marL="114300" indent="0">
              <a:buFont typeface="Arial" pitchFamily="34" charset="0"/>
              <a:buNone/>
            </a:pPr>
            <a:r>
              <a:rPr lang="en-US" sz="1800" dirty="0"/>
              <a:t>C. This morning, Bill ate </a:t>
            </a:r>
            <a:r>
              <a:rPr lang="en-US" sz="1800" dirty="0" err="1"/>
              <a:t>Poptarts</a:t>
            </a:r>
            <a:r>
              <a:rPr lang="en-US" sz="1800" dirty="0"/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8814081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2000" u="sng" dirty="0"/>
              <a:t>How do we check for validity?</a:t>
            </a:r>
          </a:p>
          <a:p>
            <a:pPr marL="114300" indent="0">
              <a:buNone/>
            </a:pPr>
            <a:r>
              <a:rPr lang="en-US" sz="2000" dirty="0"/>
              <a:t>	</a:t>
            </a:r>
            <a:r>
              <a:rPr lang="en-US" sz="2000" i="1" dirty="0"/>
              <a:t>We try to imagine a possible world in which the premises 	are all true while the conclusion is false. </a:t>
            </a:r>
          </a:p>
        </p:txBody>
      </p:sp>
    </p:spTree>
    <p:extLst>
      <p:ext uri="{BB962C8B-B14F-4D97-AF65-F5344CB8AC3E}">
        <p14:creationId xmlns:p14="http://schemas.microsoft.com/office/powerpoint/2010/main" val="24976051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2000" u="sng" dirty="0"/>
              <a:t>How do we check for validity?</a:t>
            </a:r>
          </a:p>
          <a:p>
            <a:pPr marL="114300" indent="0">
              <a:buNone/>
            </a:pPr>
            <a:r>
              <a:rPr lang="en-US" sz="2000" dirty="0"/>
              <a:t>	</a:t>
            </a:r>
            <a:r>
              <a:rPr lang="en-US" sz="2000" i="1" dirty="0"/>
              <a:t>We try to imagine a possible world in which the premises 	are all true while the conclusion is false. </a:t>
            </a:r>
          </a:p>
          <a:p>
            <a:pPr marL="114300" indent="0">
              <a:buNone/>
            </a:pPr>
            <a:endParaRPr lang="en-US" sz="2000" i="1" dirty="0"/>
          </a:p>
          <a:p>
            <a:pPr marL="114300" indent="0">
              <a:buNone/>
            </a:pPr>
            <a:r>
              <a:rPr lang="en-US" sz="2000" dirty="0"/>
              <a:t>If we </a:t>
            </a:r>
            <a:r>
              <a:rPr lang="en-US" sz="2000" u="sng" dirty="0"/>
              <a:t>can</a:t>
            </a:r>
            <a:r>
              <a:rPr lang="en-US" sz="2000" dirty="0"/>
              <a:t> imagine </a:t>
            </a:r>
            <a:r>
              <a:rPr lang="en-US" sz="2000" i="1" dirty="0"/>
              <a:t>some way </a:t>
            </a:r>
            <a:r>
              <a:rPr lang="en-US" sz="2000" dirty="0"/>
              <a:t>for the premises to be true and the conclusion to be false simultaneously, then the argument is </a:t>
            </a:r>
            <a:r>
              <a:rPr lang="en-US" sz="2000" b="1" dirty="0"/>
              <a:t>not valid</a:t>
            </a:r>
            <a:r>
              <a:rPr lang="en-US" sz="2000" dirty="0"/>
              <a:t>, or </a:t>
            </a:r>
            <a:r>
              <a:rPr lang="en-US" sz="2000" b="1" dirty="0"/>
              <a:t>invalid</a:t>
            </a:r>
            <a:r>
              <a:rPr lang="en-US" sz="2000" dirty="0"/>
              <a:t>.</a:t>
            </a:r>
          </a:p>
          <a:p>
            <a:pPr marL="114300" indent="0">
              <a:buNone/>
            </a:pPr>
            <a:r>
              <a:rPr lang="en-US" sz="1800" dirty="0"/>
              <a:t>	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788411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14300" indent="0">
              <a:buNone/>
            </a:pPr>
            <a:r>
              <a:rPr lang="en-US" sz="2000" u="sng" dirty="0"/>
              <a:t>How do we check for validity?</a:t>
            </a:r>
          </a:p>
          <a:p>
            <a:pPr marL="114300" indent="0">
              <a:buNone/>
            </a:pPr>
            <a:r>
              <a:rPr lang="en-US" sz="2000" dirty="0"/>
              <a:t>	</a:t>
            </a:r>
            <a:r>
              <a:rPr lang="en-US" sz="2000" i="1" dirty="0"/>
              <a:t>We try to imagine a possible world in which the premises 	are all true while the conclusion is false. </a:t>
            </a:r>
          </a:p>
          <a:p>
            <a:pPr marL="114300" indent="0">
              <a:buNone/>
            </a:pPr>
            <a:endParaRPr lang="en-US" sz="2000" i="1" dirty="0"/>
          </a:p>
          <a:p>
            <a:pPr marL="114300" indent="0">
              <a:buNone/>
            </a:pPr>
            <a:r>
              <a:rPr lang="en-US" sz="2000" dirty="0"/>
              <a:t>If we </a:t>
            </a:r>
            <a:r>
              <a:rPr lang="en-US" sz="2000" u="sng" dirty="0"/>
              <a:t>can</a:t>
            </a:r>
            <a:r>
              <a:rPr lang="en-US" sz="2000" dirty="0"/>
              <a:t> imagine </a:t>
            </a:r>
            <a:r>
              <a:rPr lang="en-US" sz="2000" i="1" dirty="0"/>
              <a:t>some way </a:t>
            </a:r>
            <a:r>
              <a:rPr lang="en-US" sz="2000" dirty="0"/>
              <a:t>for the premises to be true and the conclusion to be false simultaneously, then the argument is </a:t>
            </a:r>
            <a:r>
              <a:rPr lang="en-US" sz="2000" b="1" dirty="0"/>
              <a:t>not valid</a:t>
            </a:r>
            <a:r>
              <a:rPr lang="en-US" sz="2000" dirty="0"/>
              <a:t>, or </a:t>
            </a:r>
            <a:r>
              <a:rPr lang="en-US" sz="2000" b="1" dirty="0"/>
              <a:t>invalid</a:t>
            </a:r>
            <a:r>
              <a:rPr lang="en-US" sz="2000" dirty="0"/>
              <a:t>.</a:t>
            </a:r>
          </a:p>
          <a:p>
            <a:pPr marL="114300" indent="0">
              <a:buNone/>
            </a:pPr>
            <a:r>
              <a:rPr lang="en-US" sz="1800" dirty="0"/>
              <a:t>	E.G.</a:t>
            </a:r>
          </a:p>
          <a:p>
            <a:pPr marL="114300" indent="0">
              <a:buNone/>
            </a:pPr>
            <a:r>
              <a:rPr lang="en-US" sz="1800" dirty="0"/>
              <a:t>		Premise 1. If it rained, then the ground is wet. </a:t>
            </a:r>
          </a:p>
          <a:p>
            <a:pPr marL="114300" indent="0">
              <a:buNone/>
            </a:pPr>
            <a:r>
              <a:rPr lang="en-US" sz="1800" dirty="0"/>
              <a:t>		</a:t>
            </a:r>
            <a:r>
              <a:rPr lang="en-US" sz="1800" u="sng" dirty="0"/>
              <a:t>Premise 2. The ground is wet._________________ </a:t>
            </a:r>
          </a:p>
          <a:p>
            <a:pPr marL="114300" indent="0">
              <a:buNone/>
            </a:pPr>
            <a:r>
              <a:rPr lang="en-US" sz="1800" dirty="0"/>
              <a:t>		Conclusion. It rained.</a:t>
            </a:r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r>
              <a:rPr lang="en-US" sz="2000" dirty="0"/>
              <a:t>Can you imagine a world in which the premises are all true, but the conclusion is false?</a:t>
            </a:r>
          </a:p>
        </p:txBody>
      </p:sp>
    </p:spTree>
    <p:extLst>
      <p:ext uri="{BB962C8B-B14F-4D97-AF65-F5344CB8AC3E}">
        <p14:creationId xmlns:p14="http://schemas.microsoft.com/office/powerpoint/2010/main" val="20800259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 or invalid?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1"/>
            <a:ext cx="3775997" cy="2092055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US" sz="1800" dirty="0"/>
              <a:t>P1. Chocolate is the most delicious flavor of ice cream. </a:t>
            </a:r>
          </a:p>
          <a:p>
            <a:pPr marL="114300" indent="0">
              <a:buNone/>
            </a:pPr>
            <a:r>
              <a:rPr lang="en-US" sz="1800" dirty="0"/>
              <a:t>P2. The most delicious flavor of </a:t>
            </a:r>
            <a:r>
              <a:rPr lang="en-US" sz="1800" u="sng" dirty="0"/>
              <a:t>ice cream is illegal. 	</a:t>
            </a:r>
          </a:p>
          <a:p>
            <a:pPr marL="114300" indent="0">
              <a:buNone/>
            </a:pPr>
            <a:r>
              <a:rPr lang="en-US" sz="1800" dirty="0"/>
              <a:t>C. Chocolate ice cream is illegal. </a:t>
            </a:r>
          </a:p>
        </p:txBody>
      </p:sp>
    </p:spTree>
    <p:extLst>
      <p:ext uri="{BB962C8B-B14F-4D97-AF65-F5344CB8AC3E}">
        <p14:creationId xmlns:p14="http://schemas.microsoft.com/office/powerpoint/2010/main" val="14017767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 or invalid?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1"/>
            <a:ext cx="3775997" cy="2092055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US" sz="1800" dirty="0"/>
              <a:t>P1. Chocolate is the most delicious flavor of ice cream. </a:t>
            </a:r>
          </a:p>
          <a:p>
            <a:pPr marL="114300" indent="0">
              <a:buNone/>
            </a:pPr>
            <a:r>
              <a:rPr lang="en-US" sz="1800" dirty="0"/>
              <a:t>P2. The most delicious flavor of </a:t>
            </a:r>
            <a:r>
              <a:rPr lang="en-US" sz="1800" u="sng" dirty="0"/>
              <a:t>ice cream is illegal. 	</a:t>
            </a:r>
          </a:p>
          <a:p>
            <a:pPr marL="114300" indent="0">
              <a:buNone/>
            </a:pPr>
            <a:r>
              <a:rPr lang="en-US" sz="1800" dirty="0"/>
              <a:t>C. Chocolate ice cream is illegal. 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794831" y="1752601"/>
            <a:ext cx="3775997" cy="209205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1800" dirty="0"/>
              <a:t>P1. Al is shorter than Bill. </a:t>
            </a:r>
          </a:p>
          <a:p>
            <a:pPr marL="114300" indent="0">
              <a:buFont typeface="Arial" pitchFamily="34" charset="0"/>
              <a:buNone/>
            </a:pPr>
            <a:r>
              <a:rPr lang="en-US" sz="1800" dirty="0"/>
              <a:t>P2. Bill is shorter than Carry. </a:t>
            </a:r>
          </a:p>
          <a:p>
            <a:pPr marL="114300" indent="0">
              <a:buFont typeface="Arial" pitchFamily="34" charset="0"/>
              <a:buNone/>
            </a:pPr>
            <a:r>
              <a:rPr lang="en-US" sz="1800" u="sng" dirty="0"/>
              <a:t>P3. Carry is shorter than Dale. </a:t>
            </a:r>
          </a:p>
          <a:p>
            <a:pPr marL="114300" indent="0">
              <a:buFont typeface="Arial" pitchFamily="34" charset="0"/>
              <a:buNone/>
            </a:pPr>
            <a:r>
              <a:rPr lang="en-US" sz="1800" dirty="0"/>
              <a:t>C. Al is shorter than Carry. </a:t>
            </a:r>
          </a:p>
        </p:txBody>
      </p:sp>
    </p:spTree>
    <p:extLst>
      <p:ext uri="{BB962C8B-B14F-4D97-AF65-F5344CB8AC3E}">
        <p14:creationId xmlns:p14="http://schemas.microsoft.com/office/powerpoint/2010/main" val="26416827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 or invalid?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1"/>
            <a:ext cx="3775997" cy="2092055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US" sz="1800" dirty="0"/>
              <a:t>P1. Chocolate is the most delicious flavor of ice cream. </a:t>
            </a:r>
          </a:p>
          <a:p>
            <a:pPr marL="114300" indent="0">
              <a:buNone/>
            </a:pPr>
            <a:r>
              <a:rPr lang="en-US" sz="1800" dirty="0"/>
              <a:t>P2. The most delicious flavor of </a:t>
            </a:r>
            <a:r>
              <a:rPr lang="en-US" sz="1800" u="sng" dirty="0"/>
              <a:t>ice cream is illegal. 	</a:t>
            </a:r>
          </a:p>
          <a:p>
            <a:pPr marL="114300" indent="0">
              <a:buNone/>
            </a:pPr>
            <a:r>
              <a:rPr lang="en-US" sz="1800" dirty="0"/>
              <a:t>C. Chocolate ice cream is illegal. 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4243817"/>
            <a:ext cx="3775997" cy="205860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1800" dirty="0"/>
              <a:t>P1. Sue got the highest score on the test. </a:t>
            </a:r>
          </a:p>
          <a:p>
            <a:pPr marL="114300" indent="0">
              <a:buFont typeface="Arial" pitchFamily="34" charset="0"/>
              <a:buNone/>
            </a:pPr>
            <a:r>
              <a:rPr lang="en-US" sz="1800" dirty="0"/>
              <a:t>P2. The highest score on the </a:t>
            </a:r>
            <a:r>
              <a:rPr lang="en-US" sz="1800" u="sng" dirty="0"/>
              <a:t>test was between 80% - 100%. </a:t>
            </a:r>
          </a:p>
          <a:p>
            <a:pPr marL="114300" indent="0">
              <a:buFont typeface="Arial" pitchFamily="34" charset="0"/>
              <a:buNone/>
            </a:pPr>
            <a:r>
              <a:rPr lang="en-US" sz="1800" dirty="0"/>
              <a:t>C.  Sue got a 100%. 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794831" y="1752601"/>
            <a:ext cx="3775997" cy="209205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1800" dirty="0"/>
              <a:t>P1. Al is shorter than Bill. </a:t>
            </a:r>
          </a:p>
          <a:p>
            <a:pPr marL="114300" indent="0">
              <a:buFont typeface="Arial" pitchFamily="34" charset="0"/>
              <a:buNone/>
            </a:pPr>
            <a:r>
              <a:rPr lang="en-US" sz="1800" dirty="0"/>
              <a:t>P2. Bill is shorter than Carry. </a:t>
            </a:r>
          </a:p>
          <a:p>
            <a:pPr marL="114300" indent="0">
              <a:buFont typeface="Arial" pitchFamily="34" charset="0"/>
              <a:buNone/>
            </a:pPr>
            <a:r>
              <a:rPr lang="en-US" sz="1800" u="sng" dirty="0"/>
              <a:t>P3. Carry is shorter than Dale. </a:t>
            </a:r>
          </a:p>
          <a:p>
            <a:pPr marL="114300" indent="0">
              <a:buFont typeface="Arial" pitchFamily="34" charset="0"/>
              <a:buNone/>
            </a:pPr>
            <a:r>
              <a:rPr lang="en-US" sz="1800" dirty="0"/>
              <a:t>C. Al is shorter than Carry. </a:t>
            </a:r>
          </a:p>
        </p:txBody>
      </p:sp>
    </p:spTree>
    <p:extLst>
      <p:ext uri="{BB962C8B-B14F-4D97-AF65-F5344CB8AC3E}">
        <p14:creationId xmlns:p14="http://schemas.microsoft.com/office/powerpoint/2010/main" val="36510003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 or invalid?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1"/>
            <a:ext cx="3775997" cy="2092055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US" sz="1800" dirty="0"/>
              <a:t>P1. Chocolate is the most delicious flavor of ice cream. </a:t>
            </a:r>
          </a:p>
          <a:p>
            <a:pPr marL="114300" indent="0">
              <a:buNone/>
            </a:pPr>
            <a:r>
              <a:rPr lang="en-US" sz="1800" dirty="0"/>
              <a:t>P2. The most delicious flavor of </a:t>
            </a:r>
            <a:r>
              <a:rPr lang="en-US" sz="1800" u="sng" dirty="0"/>
              <a:t>ice cream is illegal. 	</a:t>
            </a:r>
          </a:p>
          <a:p>
            <a:pPr marL="114300" indent="0">
              <a:buNone/>
            </a:pPr>
            <a:r>
              <a:rPr lang="en-US" sz="1800" dirty="0"/>
              <a:t>C. Chocolate ice cream is illegal. 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4243817"/>
            <a:ext cx="3775997" cy="205860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1800" dirty="0"/>
              <a:t>P1. Sue got the highest score on the test. </a:t>
            </a:r>
          </a:p>
          <a:p>
            <a:pPr marL="114300" indent="0">
              <a:buFont typeface="Arial" pitchFamily="34" charset="0"/>
              <a:buNone/>
            </a:pPr>
            <a:r>
              <a:rPr lang="en-US" sz="1800" dirty="0"/>
              <a:t>P2. The highest score on the </a:t>
            </a:r>
            <a:r>
              <a:rPr lang="en-US" sz="1800" u="sng" dirty="0"/>
              <a:t>test was between 80% - 100%. </a:t>
            </a:r>
          </a:p>
          <a:p>
            <a:pPr marL="114300" indent="0">
              <a:buFont typeface="Arial" pitchFamily="34" charset="0"/>
              <a:buNone/>
            </a:pPr>
            <a:r>
              <a:rPr lang="en-US" sz="1800" dirty="0"/>
              <a:t>C.  Sue got a 100%. 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794831" y="4243817"/>
            <a:ext cx="3775997" cy="205860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1800" dirty="0"/>
              <a:t>P1. No human likes Jerry. </a:t>
            </a:r>
          </a:p>
          <a:p>
            <a:pPr marL="114300" indent="0">
              <a:buFont typeface="Arial" pitchFamily="34" charset="0"/>
              <a:buNone/>
            </a:pPr>
            <a:r>
              <a:rPr lang="en-US" sz="1800" u="sng" dirty="0"/>
              <a:t>P2. Ralph likes Jerry. 	</a:t>
            </a:r>
          </a:p>
          <a:p>
            <a:pPr marL="114300" indent="0">
              <a:buFont typeface="Arial" pitchFamily="34" charset="0"/>
              <a:buNone/>
            </a:pPr>
            <a:r>
              <a:rPr lang="en-US" sz="1800" dirty="0"/>
              <a:t>C. Ralph is not human. 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794831" y="1752601"/>
            <a:ext cx="3775997" cy="209205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1800" dirty="0"/>
              <a:t>P1. Al is shorter than Bill. </a:t>
            </a:r>
          </a:p>
          <a:p>
            <a:pPr marL="114300" indent="0">
              <a:buFont typeface="Arial" pitchFamily="34" charset="0"/>
              <a:buNone/>
            </a:pPr>
            <a:r>
              <a:rPr lang="en-US" sz="1800" dirty="0"/>
              <a:t>P2. Bill is shorter than Carry. </a:t>
            </a:r>
          </a:p>
          <a:p>
            <a:pPr marL="114300" indent="0">
              <a:buFont typeface="Arial" pitchFamily="34" charset="0"/>
              <a:buNone/>
            </a:pPr>
            <a:r>
              <a:rPr lang="en-US" sz="1800" u="sng" dirty="0"/>
              <a:t>P3. Carry is shorter than Dale. </a:t>
            </a:r>
          </a:p>
          <a:p>
            <a:pPr marL="114300" indent="0">
              <a:buFont typeface="Arial" pitchFamily="34" charset="0"/>
              <a:buNone/>
            </a:pPr>
            <a:r>
              <a:rPr lang="en-US" sz="1800" dirty="0"/>
              <a:t>C. Al is shorter than Carry. </a:t>
            </a:r>
          </a:p>
        </p:txBody>
      </p:sp>
    </p:spTree>
    <p:extLst>
      <p:ext uri="{BB962C8B-B14F-4D97-AF65-F5344CB8AC3E}">
        <p14:creationId xmlns:p14="http://schemas.microsoft.com/office/powerpoint/2010/main" val="29029724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Arguments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An </a:t>
            </a:r>
            <a:r>
              <a:rPr lang="en-US" sz="2000" b="1" u="sng" dirty="0"/>
              <a:t>argument</a:t>
            </a:r>
            <a:r>
              <a:rPr lang="en-US" sz="2000" dirty="0"/>
              <a:t> is a collection of propositions, some of which (i.e. the premises) are taken to support another (i.e. the conclusion). </a:t>
            </a:r>
          </a:p>
          <a:p>
            <a:pPr lvl="2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971633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Strange cases of validity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11282"/>
            <a:ext cx="3775997" cy="144564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US" sz="1800" dirty="0"/>
              <a:t>P1. The earth is bigger than the </a:t>
            </a:r>
            <a:r>
              <a:rPr lang="en-US" sz="1800" u="sng" dirty="0"/>
              <a:t>sun. 			</a:t>
            </a:r>
          </a:p>
          <a:p>
            <a:pPr marL="114300" indent="0">
              <a:buNone/>
            </a:pPr>
            <a:r>
              <a:rPr lang="en-US" sz="1800" dirty="0"/>
              <a:t>C. Squares have four sides. </a:t>
            </a:r>
          </a:p>
        </p:txBody>
      </p:sp>
    </p:spTree>
    <p:extLst>
      <p:ext uri="{BB962C8B-B14F-4D97-AF65-F5344CB8AC3E}">
        <p14:creationId xmlns:p14="http://schemas.microsoft.com/office/powerpoint/2010/main" val="19886631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Strange cases of validity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11282"/>
            <a:ext cx="3775997" cy="144564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US" sz="1800" dirty="0"/>
              <a:t>P1. The earth is bigger than the </a:t>
            </a:r>
            <a:r>
              <a:rPr lang="en-US" sz="1800" u="sng" dirty="0"/>
              <a:t>sun. 			</a:t>
            </a:r>
          </a:p>
          <a:p>
            <a:pPr marL="114300" indent="0">
              <a:buNone/>
            </a:pPr>
            <a:r>
              <a:rPr lang="en-US" sz="1800" dirty="0"/>
              <a:t>C. Squares have four sides.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1462" y="3989836"/>
            <a:ext cx="34923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conclusion is necessarily</a:t>
            </a:r>
          </a:p>
          <a:p>
            <a:r>
              <a:rPr lang="en-US" dirty="0"/>
              <a:t>true, so there’s no way for the premises to be true while the conclusion is false. </a:t>
            </a:r>
          </a:p>
        </p:txBody>
      </p:sp>
    </p:spTree>
    <p:extLst>
      <p:ext uri="{BB962C8B-B14F-4D97-AF65-F5344CB8AC3E}">
        <p14:creationId xmlns:p14="http://schemas.microsoft.com/office/powerpoint/2010/main" val="1773106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Strange cases of validity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11282"/>
            <a:ext cx="3775997" cy="144564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US" sz="1800" dirty="0"/>
              <a:t>P1. The earth is bigger than the </a:t>
            </a:r>
            <a:r>
              <a:rPr lang="en-US" sz="1800" u="sng" dirty="0"/>
              <a:t>sun. 			</a:t>
            </a:r>
          </a:p>
          <a:p>
            <a:pPr marL="114300" indent="0">
              <a:buNone/>
            </a:pPr>
            <a:r>
              <a:rPr lang="en-US" sz="1800" dirty="0"/>
              <a:t>C. Squares have four sides. 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794831" y="2011282"/>
            <a:ext cx="3775997" cy="144564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1800" dirty="0"/>
              <a:t>P1. Dogs are mammals.  </a:t>
            </a:r>
          </a:p>
          <a:p>
            <a:pPr marL="114300" indent="0">
              <a:buFont typeface="Arial" pitchFamily="34" charset="0"/>
              <a:buNone/>
            </a:pPr>
            <a:r>
              <a:rPr lang="en-US" sz="1800" u="sng" dirty="0"/>
              <a:t>P2. Dogs are not mammals. </a:t>
            </a:r>
          </a:p>
          <a:p>
            <a:pPr marL="114300" indent="0">
              <a:buFont typeface="Arial" pitchFamily="34" charset="0"/>
              <a:buNone/>
            </a:pPr>
            <a:r>
              <a:rPr lang="en-US" sz="1800" dirty="0"/>
              <a:t>C. The moon is made of cheese.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1462" y="3989836"/>
            <a:ext cx="34923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conclusion is necessarily</a:t>
            </a:r>
          </a:p>
          <a:p>
            <a:r>
              <a:rPr lang="en-US" dirty="0"/>
              <a:t>true, so there’s no way for the premises to be true while the conclusion is false. </a:t>
            </a:r>
          </a:p>
        </p:txBody>
      </p:sp>
    </p:spTree>
    <p:extLst>
      <p:ext uri="{BB962C8B-B14F-4D97-AF65-F5344CB8AC3E}">
        <p14:creationId xmlns:p14="http://schemas.microsoft.com/office/powerpoint/2010/main" val="481145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Strange cases of validity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11282"/>
            <a:ext cx="3775997" cy="144564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US" sz="1800" dirty="0"/>
              <a:t>P1. The earth is bigger than the </a:t>
            </a:r>
            <a:r>
              <a:rPr lang="en-US" sz="1800" u="sng" dirty="0"/>
              <a:t>sun. 			</a:t>
            </a:r>
          </a:p>
          <a:p>
            <a:pPr marL="114300" indent="0">
              <a:buNone/>
            </a:pPr>
            <a:r>
              <a:rPr lang="en-US" sz="1800" dirty="0"/>
              <a:t>C. Squares have four sides. 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794831" y="2011282"/>
            <a:ext cx="3775997" cy="144564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1800" dirty="0"/>
              <a:t>P1. Dogs are mammals.  </a:t>
            </a:r>
          </a:p>
          <a:p>
            <a:pPr marL="114300" indent="0">
              <a:buFont typeface="Arial" pitchFamily="34" charset="0"/>
              <a:buNone/>
            </a:pPr>
            <a:r>
              <a:rPr lang="en-US" sz="1800" u="sng" dirty="0"/>
              <a:t>P2. Dogs are not mammals. </a:t>
            </a:r>
          </a:p>
          <a:p>
            <a:pPr marL="114300" indent="0">
              <a:buFont typeface="Arial" pitchFamily="34" charset="0"/>
              <a:buNone/>
            </a:pPr>
            <a:r>
              <a:rPr lang="en-US" sz="1800" dirty="0"/>
              <a:t>C. The moon is made of cheese.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1462" y="3989836"/>
            <a:ext cx="34923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conclusion is necessarily</a:t>
            </a:r>
          </a:p>
          <a:p>
            <a:r>
              <a:rPr lang="en-US" dirty="0"/>
              <a:t>true, so there’s no way for the premises to be true while the conclusion is false.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38265" y="3989836"/>
            <a:ext cx="34923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premises can’t both be true at the same time, so there’s no way for the premises to be true while the conclusion is false. </a:t>
            </a:r>
          </a:p>
        </p:txBody>
      </p:sp>
    </p:spTree>
    <p:extLst>
      <p:ext uri="{BB962C8B-B14F-4D97-AF65-F5344CB8AC3E}">
        <p14:creationId xmlns:p14="http://schemas.microsoft.com/office/powerpoint/2010/main" val="2555349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Soundness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An argument is </a:t>
            </a:r>
            <a:r>
              <a:rPr lang="en-US" sz="2000" b="1" u="sng" dirty="0"/>
              <a:t>sound</a:t>
            </a:r>
            <a:r>
              <a:rPr lang="en-US" sz="2000" dirty="0"/>
              <a:t> just in case:</a:t>
            </a:r>
            <a:r>
              <a:rPr lang="en-US" dirty="0"/>
              <a:t>  </a:t>
            </a:r>
          </a:p>
          <a:p>
            <a:pPr lvl="2"/>
            <a:endParaRPr lang="en-US" sz="2000" dirty="0"/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8412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Soundness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An argument is </a:t>
            </a:r>
            <a:r>
              <a:rPr lang="en-US" sz="2000" b="1" u="sng" dirty="0"/>
              <a:t>sound</a:t>
            </a:r>
            <a:r>
              <a:rPr lang="en-US" sz="2000" dirty="0"/>
              <a:t> just in case:</a:t>
            </a:r>
          </a:p>
          <a:p>
            <a:pPr lvl="1"/>
            <a:r>
              <a:rPr lang="en-US" dirty="0"/>
              <a:t>It is VALID and ALL THE PREMISES ARE IN FACT TRUE</a:t>
            </a:r>
          </a:p>
          <a:p>
            <a:pPr marL="411480" lvl="1" indent="0">
              <a:buNone/>
            </a:pPr>
            <a:r>
              <a:rPr lang="en-US" dirty="0"/>
              <a:t>  </a:t>
            </a:r>
          </a:p>
          <a:p>
            <a:pPr marL="411480" lvl="1" indent="0">
              <a:buNone/>
            </a:pPr>
            <a:r>
              <a:rPr lang="en-US" dirty="0"/>
              <a:t> </a:t>
            </a:r>
            <a:endParaRPr lang="en-US" sz="2000" dirty="0"/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1774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Soundness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An argument is </a:t>
            </a:r>
            <a:r>
              <a:rPr lang="en-US" sz="2000" b="1" u="sng" dirty="0"/>
              <a:t>sound</a:t>
            </a:r>
            <a:r>
              <a:rPr lang="en-US" sz="2000" dirty="0"/>
              <a:t> just in case:</a:t>
            </a:r>
          </a:p>
          <a:p>
            <a:pPr lvl="1"/>
            <a:r>
              <a:rPr lang="en-US" dirty="0"/>
              <a:t>It is VALID and ALL THE PREMISES ARE IN FACT TRUE</a:t>
            </a:r>
          </a:p>
          <a:p>
            <a:pPr marL="411480" lvl="1" indent="0">
              <a:buNone/>
            </a:pPr>
            <a:r>
              <a:rPr lang="en-US" dirty="0"/>
              <a:t>  </a:t>
            </a:r>
          </a:p>
          <a:p>
            <a:pPr marL="411480" lvl="1" indent="0">
              <a:buNone/>
            </a:pPr>
            <a:r>
              <a:rPr lang="en-US" dirty="0"/>
              <a:t>   e.g. SOUND:</a:t>
            </a:r>
          </a:p>
          <a:p>
            <a:pPr lvl="3"/>
            <a:r>
              <a:rPr lang="en-US" sz="1800" dirty="0"/>
              <a:t>Premise 1. IUSB is in Indiana.</a:t>
            </a:r>
          </a:p>
          <a:p>
            <a:pPr lvl="3"/>
            <a:r>
              <a:rPr lang="en-US" sz="1800" u="sng" dirty="0"/>
              <a:t>Premise 2. Indiana is in the United States. </a:t>
            </a:r>
          </a:p>
          <a:p>
            <a:pPr lvl="3"/>
            <a:r>
              <a:rPr lang="en-US" sz="1800" dirty="0"/>
              <a:t>Conclusion: IUSB is in the United States. </a:t>
            </a:r>
          </a:p>
          <a:p>
            <a:pPr marL="685800" lvl="2" indent="0">
              <a:buNone/>
            </a:pPr>
            <a:endParaRPr lang="en-US" sz="2000" dirty="0"/>
          </a:p>
          <a:p>
            <a:pPr lvl="2"/>
            <a:endParaRPr lang="en-US" sz="2000" dirty="0"/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9600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Soundness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An argument is </a:t>
            </a:r>
            <a:r>
              <a:rPr lang="en-US" sz="2000" b="1" u="sng" dirty="0"/>
              <a:t>sound</a:t>
            </a:r>
            <a:r>
              <a:rPr lang="en-US" sz="2000" dirty="0"/>
              <a:t> just in case:</a:t>
            </a:r>
          </a:p>
          <a:p>
            <a:pPr lvl="1"/>
            <a:r>
              <a:rPr lang="en-US" dirty="0"/>
              <a:t>It is VALID and ALL THE PREMISES ARE IN FACT TRUE</a:t>
            </a:r>
          </a:p>
          <a:p>
            <a:pPr marL="411480" lvl="1" indent="0">
              <a:buNone/>
            </a:pPr>
            <a:r>
              <a:rPr lang="en-US" dirty="0"/>
              <a:t>  </a:t>
            </a:r>
          </a:p>
          <a:p>
            <a:pPr marL="411480" lvl="1" indent="0">
              <a:buNone/>
            </a:pPr>
            <a:r>
              <a:rPr lang="en-US" dirty="0"/>
              <a:t>   e.g. SOUND:</a:t>
            </a:r>
          </a:p>
          <a:p>
            <a:pPr lvl="3"/>
            <a:r>
              <a:rPr lang="en-US" sz="1800" dirty="0"/>
              <a:t>Premise 1. South Bend is in Indiana.</a:t>
            </a:r>
          </a:p>
          <a:p>
            <a:pPr lvl="3"/>
            <a:r>
              <a:rPr lang="en-US" sz="1800" u="sng" dirty="0"/>
              <a:t>Premise 2. Indiana is in the United States. </a:t>
            </a:r>
          </a:p>
          <a:p>
            <a:pPr lvl="3"/>
            <a:r>
              <a:rPr lang="en-US" sz="1800" dirty="0"/>
              <a:t>Conclusion: South Bend is in the United States. </a:t>
            </a:r>
          </a:p>
          <a:p>
            <a:pPr marL="685800" lvl="2" indent="0">
              <a:buNone/>
            </a:pPr>
            <a:endParaRPr lang="en-US" sz="2000" dirty="0"/>
          </a:p>
          <a:p>
            <a:pPr marL="685800" lvl="2" indent="0">
              <a:buNone/>
            </a:pPr>
            <a:r>
              <a:rPr lang="en-US" sz="2000" dirty="0"/>
              <a:t>e.g. NOT SOUND:</a:t>
            </a:r>
          </a:p>
          <a:p>
            <a:pPr lvl="3"/>
            <a:r>
              <a:rPr lang="en-US" sz="1800" dirty="0"/>
              <a:t>Premise 1. South Bend is in Michigan.	</a:t>
            </a:r>
          </a:p>
          <a:p>
            <a:pPr lvl="3"/>
            <a:r>
              <a:rPr lang="en-US" sz="1800" u="sng" dirty="0"/>
              <a:t>Premise 2. Michigan is in the United States. </a:t>
            </a:r>
          </a:p>
          <a:p>
            <a:pPr lvl="3"/>
            <a:r>
              <a:rPr lang="en-US" sz="1800" dirty="0"/>
              <a:t>Conclusion. South Bend is in the United States. </a:t>
            </a:r>
          </a:p>
          <a:p>
            <a:pPr lvl="2"/>
            <a:endParaRPr lang="en-US" sz="2000" dirty="0"/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3995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Sound or not sound?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1"/>
            <a:ext cx="3775997" cy="2092055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US" sz="1800" dirty="0"/>
              <a:t>P1. Obama is president of the United States.</a:t>
            </a:r>
          </a:p>
          <a:p>
            <a:pPr marL="114300" indent="0">
              <a:buNone/>
            </a:pPr>
            <a:r>
              <a:rPr lang="en-US" sz="1800" u="sng" dirty="0"/>
              <a:t>P2. Obama is a democrat.</a:t>
            </a:r>
          </a:p>
          <a:p>
            <a:pPr marL="114300" indent="0">
              <a:buNone/>
            </a:pPr>
            <a:r>
              <a:rPr lang="en-US" sz="1800" dirty="0"/>
              <a:t>C. A democrat is the president of the United States. </a:t>
            </a:r>
          </a:p>
        </p:txBody>
      </p:sp>
    </p:spTree>
    <p:extLst>
      <p:ext uri="{BB962C8B-B14F-4D97-AF65-F5344CB8AC3E}">
        <p14:creationId xmlns:p14="http://schemas.microsoft.com/office/powerpoint/2010/main" val="6664302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Sound or not sound?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1"/>
            <a:ext cx="3775997" cy="2092055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US" sz="1800" dirty="0"/>
              <a:t>P1. Obama is president of the United States.</a:t>
            </a:r>
          </a:p>
          <a:p>
            <a:pPr marL="114300" indent="0">
              <a:buNone/>
            </a:pPr>
            <a:r>
              <a:rPr lang="en-US" sz="1800" u="sng" dirty="0"/>
              <a:t>P2. Obama is a democrat.</a:t>
            </a:r>
          </a:p>
          <a:p>
            <a:pPr marL="114300" indent="0">
              <a:buNone/>
            </a:pPr>
            <a:r>
              <a:rPr lang="en-US" sz="1800" dirty="0"/>
              <a:t>C. A democrat is the president of the United States. 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4243817"/>
            <a:ext cx="3775997" cy="205860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1800" dirty="0"/>
              <a:t>P1. Obama is president of the United States.</a:t>
            </a:r>
          </a:p>
          <a:p>
            <a:pPr marL="114300" indent="0">
              <a:buFont typeface="Arial" pitchFamily="34" charset="0"/>
              <a:buNone/>
            </a:pPr>
            <a:r>
              <a:rPr lang="en-US" sz="1800" dirty="0"/>
              <a:t>P2. Obama was not born in </a:t>
            </a:r>
            <a:r>
              <a:rPr lang="en-US" sz="1800" u="sng" dirty="0"/>
              <a:t>America. 		</a:t>
            </a:r>
          </a:p>
          <a:p>
            <a:pPr marL="114300" indent="0">
              <a:buFont typeface="Arial" pitchFamily="34" charset="0"/>
              <a:buNone/>
            </a:pPr>
            <a:r>
              <a:rPr lang="en-US" sz="1800" dirty="0"/>
              <a:t>C.  The president of the United States was not born in America.</a:t>
            </a:r>
          </a:p>
        </p:txBody>
      </p:sp>
    </p:spTree>
    <p:extLst>
      <p:ext uri="{BB962C8B-B14F-4D97-AF65-F5344CB8AC3E}">
        <p14:creationId xmlns:p14="http://schemas.microsoft.com/office/powerpoint/2010/main" val="2854490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Arguments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An </a:t>
            </a:r>
            <a:r>
              <a:rPr lang="en-US" sz="2000" b="1" u="sng" dirty="0"/>
              <a:t>argument</a:t>
            </a:r>
            <a:r>
              <a:rPr lang="en-US" sz="2000" dirty="0"/>
              <a:t> is a collection of propositions, some of which (i.e. the premises) are taken to support another (i.e. the conclusion). </a:t>
            </a:r>
          </a:p>
          <a:p>
            <a:r>
              <a:rPr lang="en-US" sz="2000" dirty="0"/>
              <a:t>We write arguments in Standard Form like this:</a:t>
            </a:r>
          </a:p>
          <a:p>
            <a:pPr lvl="2"/>
            <a:endParaRPr lang="en-US" sz="2000" dirty="0"/>
          </a:p>
          <a:p>
            <a:pPr lvl="2"/>
            <a:r>
              <a:rPr lang="en-US" sz="2000" dirty="0"/>
              <a:t>Premise 1. IUSB is in Indiana.</a:t>
            </a:r>
          </a:p>
          <a:p>
            <a:pPr lvl="2"/>
            <a:r>
              <a:rPr lang="en-US" sz="2000" u="sng" dirty="0"/>
              <a:t>Premise 2. Indiana is in the United States. </a:t>
            </a:r>
          </a:p>
          <a:p>
            <a:pPr lvl="2"/>
            <a:r>
              <a:rPr lang="en-US" sz="2000" dirty="0"/>
              <a:t>Conclusion: IUSB is in the United States. </a:t>
            </a:r>
          </a:p>
          <a:p>
            <a:endParaRPr lang="en-US" sz="2000" dirty="0"/>
          </a:p>
          <a:p>
            <a:pPr lvl="2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400865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Sound or not sound?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1"/>
            <a:ext cx="3775997" cy="2092055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US" sz="1800" dirty="0"/>
              <a:t>P1. Obama is president of the United States.</a:t>
            </a:r>
          </a:p>
          <a:p>
            <a:pPr marL="114300" indent="0">
              <a:buNone/>
            </a:pPr>
            <a:r>
              <a:rPr lang="en-US" sz="1800" u="sng" dirty="0"/>
              <a:t>P2. Obama is a democrat.</a:t>
            </a:r>
          </a:p>
          <a:p>
            <a:pPr marL="114300" indent="0">
              <a:buNone/>
            </a:pPr>
            <a:r>
              <a:rPr lang="en-US" sz="1800" dirty="0"/>
              <a:t>C. A democrat is the president of the United States. 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4243817"/>
            <a:ext cx="3775997" cy="205860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1800" dirty="0"/>
              <a:t>P1. Obama is president of the United States.</a:t>
            </a:r>
          </a:p>
          <a:p>
            <a:pPr marL="114300" indent="0">
              <a:buFont typeface="Arial" pitchFamily="34" charset="0"/>
              <a:buNone/>
            </a:pPr>
            <a:r>
              <a:rPr lang="en-US" sz="1800" dirty="0"/>
              <a:t>P2. Obama was not born in </a:t>
            </a:r>
            <a:r>
              <a:rPr lang="en-US" sz="1800" u="sng" dirty="0"/>
              <a:t>America. 		</a:t>
            </a:r>
          </a:p>
          <a:p>
            <a:pPr marL="114300" indent="0">
              <a:buFont typeface="Arial" pitchFamily="34" charset="0"/>
              <a:buNone/>
            </a:pPr>
            <a:r>
              <a:rPr lang="en-US" sz="1800" dirty="0"/>
              <a:t>C.  The president of the United States was not born in America.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794831" y="1752601"/>
            <a:ext cx="3775997" cy="209205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1800" dirty="0"/>
              <a:t>P1. Obama is president of the United States.</a:t>
            </a:r>
          </a:p>
          <a:p>
            <a:pPr marL="114300" indent="0">
              <a:buFont typeface="Arial" pitchFamily="34" charset="0"/>
              <a:buNone/>
            </a:pPr>
            <a:r>
              <a:rPr lang="en-US" sz="1800" u="sng" dirty="0"/>
              <a:t>P2. Obama has grey hair. </a:t>
            </a:r>
          </a:p>
          <a:p>
            <a:pPr marL="114300" indent="0">
              <a:buFont typeface="Arial" pitchFamily="34" charset="0"/>
              <a:buNone/>
            </a:pPr>
            <a:r>
              <a:rPr lang="en-US" sz="1800" dirty="0"/>
              <a:t>C. A democrat is the president of the United States.</a:t>
            </a:r>
          </a:p>
        </p:txBody>
      </p:sp>
    </p:spTree>
    <p:extLst>
      <p:ext uri="{BB962C8B-B14F-4D97-AF65-F5344CB8AC3E}">
        <p14:creationId xmlns:p14="http://schemas.microsoft.com/office/powerpoint/2010/main" val="28772598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Sound or not sound?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1"/>
            <a:ext cx="3775997" cy="2092055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US" sz="1800" dirty="0"/>
              <a:t>P1. Obama is president of the United States.</a:t>
            </a:r>
          </a:p>
          <a:p>
            <a:pPr marL="114300" indent="0">
              <a:buNone/>
            </a:pPr>
            <a:r>
              <a:rPr lang="en-US" sz="1800" u="sng" dirty="0"/>
              <a:t>P2. Obama is a democrat.</a:t>
            </a:r>
          </a:p>
          <a:p>
            <a:pPr marL="114300" indent="0">
              <a:buNone/>
            </a:pPr>
            <a:r>
              <a:rPr lang="en-US" sz="1800" dirty="0"/>
              <a:t>C. A democrat is the president of the United States. 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4243817"/>
            <a:ext cx="3775997" cy="205860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1800" dirty="0"/>
              <a:t>P1. Obama is president of the United States.</a:t>
            </a:r>
          </a:p>
          <a:p>
            <a:pPr marL="114300" indent="0">
              <a:buFont typeface="Arial" pitchFamily="34" charset="0"/>
              <a:buNone/>
            </a:pPr>
            <a:r>
              <a:rPr lang="en-US" sz="1800" dirty="0"/>
              <a:t>P2. Obama was not born in </a:t>
            </a:r>
            <a:r>
              <a:rPr lang="en-US" sz="1800" u="sng" dirty="0"/>
              <a:t>America. 		</a:t>
            </a:r>
          </a:p>
          <a:p>
            <a:pPr marL="114300" indent="0">
              <a:buFont typeface="Arial" pitchFamily="34" charset="0"/>
              <a:buNone/>
            </a:pPr>
            <a:r>
              <a:rPr lang="en-US" sz="1800" dirty="0"/>
              <a:t>C.  The president of the United States was not born in America.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794831" y="4243817"/>
            <a:ext cx="3775997" cy="205860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1800" u="sng" dirty="0"/>
              <a:t>P1. Squares have four sides. </a:t>
            </a:r>
          </a:p>
          <a:p>
            <a:pPr marL="114300" indent="0">
              <a:buFont typeface="Arial" pitchFamily="34" charset="0"/>
              <a:buNone/>
            </a:pPr>
            <a:r>
              <a:rPr lang="en-US" sz="1800" dirty="0"/>
              <a:t>C. Squares have four angles. 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794831" y="1752601"/>
            <a:ext cx="3775997" cy="209205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1800" dirty="0"/>
              <a:t>P1. Obama is president of the United States.</a:t>
            </a:r>
          </a:p>
          <a:p>
            <a:pPr marL="114300" indent="0">
              <a:buFont typeface="Arial" pitchFamily="34" charset="0"/>
              <a:buNone/>
            </a:pPr>
            <a:r>
              <a:rPr lang="en-US" sz="1800" u="sng" dirty="0"/>
              <a:t>P2. Obama has grey hair. </a:t>
            </a:r>
          </a:p>
          <a:p>
            <a:pPr marL="114300" indent="0">
              <a:buFont typeface="Arial" pitchFamily="34" charset="0"/>
              <a:buNone/>
            </a:pPr>
            <a:r>
              <a:rPr lang="en-US" sz="1800" dirty="0"/>
              <a:t>C. A democrat is the president of the United States.</a:t>
            </a:r>
          </a:p>
        </p:txBody>
      </p:sp>
    </p:spTree>
    <p:extLst>
      <p:ext uri="{BB962C8B-B14F-4D97-AF65-F5344CB8AC3E}">
        <p14:creationId xmlns:p14="http://schemas.microsoft.com/office/powerpoint/2010/main" val="14528824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An argument is </a:t>
            </a:r>
            <a:r>
              <a:rPr lang="en-US" sz="2000" b="1" u="sng" dirty="0"/>
              <a:t>valid</a:t>
            </a:r>
            <a:r>
              <a:rPr lang="en-US" sz="2000" dirty="0"/>
              <a:t> just in case: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7374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An argument is </a:t>
            </a:r>
            <a:r>
              <a:rPr lang="en-US" sz="2000" b="1" u="sng" dirty="0"/>
              <a:t>valid</a:t>
            </a:r>
            <a:r>
              <a:rPr lang="en-US" sz="2000" dirty="0"/>
              <a:t> just in case:</a:t>
            </a:r>
          </a:p>
          <a:p>
            <a:pPr lvl="1"/>
            <a:r>
              <a:rPr lang="en-US" dirty="0"/>
              <a:t>if the premises </a:t>
            </a:r>
            <a:r>
              <a:rPr lang="en-US" i="1" dirty="0"/>
              <a:t>were </a:t>
            </a:r>
            <a:r>
              <a:rPr lang="en-US" dirty="0"/>
              <a:t>true, then the conclusion </a:t>
            </a:r>
            <a:r>
              <a:rPr lang="en-US" i="1" dirty="0"/>
              <a:t>would</a:t>
            </a:r>
            <a:r>
              <a:rPr lang="en-US" dirty="0"/>
              <a:t> </a:t>
            </a:r>
            <a:r>
              <a:rPr lang="en-US" i="1" dirty="0"/>
              <a:t>have to be </a:t>
            </a:r>
            <a:r>
              <a:rPr lang="en-US" dirty="0"/>
              <a:t>true.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64071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An argument is </a:t>
            </a:r>
            <a:r>
              <a:rPr lang="en-US" sz="2000" b="1" u="sng" dirty="0"/>
              <a:t>valid</a:t>
            </a:r>
            <a:r>
              <a:rPr lang="en-US" sz="2000" dirty="0"/>
              <a:t> just in case:</a:t>
            </a:r>
          </a:p>
          <a:p>
            <a:pPr lvl="1"/>
            <a:r>
              <a:rPr lang="en-US" dirty="0"/>
              <a:t>if the premises </a:t>
            </a:r>
            <a:r>
              <a:rPr lang="en-US" i="1" dirty="0"/>
              <a:t>were </a:t>
            </a:r>
            <a:r>
              <a:rPr lang="en-US" dirty="0"/>
              <a:t>true, then the conclusion </a:t>
            </a:r>
            <a:r>
              <a:rPr lang="en-US" i="1" dirty="0"/>
              <a:t>would</a:t>
            </a:r>
            <a:r>
              <a:rPr lang="en-US" dirty="0"/>
              <a:t> </a:t>
            </a:r>
            <a:r>
              <a:rPr lang="en-US" i="1" dirty="0"/>
              <a:t>have to be </a:t>
            </a:r>
            <a:r>
              <a:rPr lang="en-US" dirty="0"/>
              <a:t>true. </a:t>
            </a:r>
          </a:p>
          <a:p>
            <a:pPr lvl="2"/>
            <a:r>
              <a:rPr lang="en-US" sz="2000" dirty="0"/>
              <a:t>i.e. in every possible world in which the premises are all true, the conclusion is also true.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3911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An argument is </a:t>
            </a:r>
            <a:r>
              <a:rPr lang="en-US" sz="2000" b="1" u="sng" dirty="0"/>
              <a:t>valid</a:t>
            </a:r>
            <a:r>
              <a:rPr lang="en-US" sz="2000" dirty="0"/>
              <a:t> just in case:</a:t>
            </a:r>
          </a:p>
          <a:p>
            <a:pPr lvl="1"/>
            <a:r>
              <a:rPr lang="en-US" dirty="0"/>
              <a:t>if the premises </a:t>
            </a:r>
            <a:r>
              <a:rPr lang="en-US" i="1" dirty="0"/>
              <a:t>were </a:t>
            </a:r>
            <a:r>
              <a:rPr lang="en-US" dirty="0"/>
              <a:t>true, then the conclusion </a:t>
            </a:r>
            <a:r>
              <a:rPr lang="en-US" i="1" dirty="0"/>
              <a:t>would</a:t>
            </a:r>
            <a:r>
              <a:rPr lang="en-US" dirty="0"/>
              <a:t> </a:t>
            </a:r>
            <a:r>
              <a:rPr lang="en-US" i="1" dirty="0"/>
              <a:t>have to be </a:t>
            </a:r>
            <a:r>
              <a:rPr lang="en-US" dirty="0"/>
              <a:t>true. </a:t>
            </a:r>
          </a:p>
          <a:p>
            <a:pPr lvl="2"/>
            <a:r>
              <a:rPr lang="en-US" sz="2000" dirty="0"/>
              <a:t>i.e. in every possible world in which the premises are all true, the conclusion is also true.</a:t>
            </a:r>
          </a:p>
          <a:p>
            <a:pPr lvl="2"/>
            <a:r>
              <a:rPr lang="en-US" sz="2000" dirty="0"/>
              <a:t>it doesn’t matter whether the premises or conclusion are actually true or false for validity</a:t>
            </a:r>
          </a:p>
          <a:p>
            <a:pPr marL="41148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1481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An argument is </a:t>
            </a:r>
            <a:r>
              <a:rPr lang="en-US" sz="2000" b="1" u="sng" dirty="0"/>
              <a:t>valid</a:t>
            </a:r>
            <a:r>
              <a:rPr lang="en-US" sz="2000" dirty="0"/>
              <a:t> just in case:</a:t>
            </a:r>
          </a:p>
          <a:p>
            <a:pPr lvl="1"/>
            <a:r>
              <a:rPr lang="en-US" dirty="0"/>
              <a:t>if the premises </a:t>
            </a:r>
            <a:r>
              <a:rPr lang="en-US" i="1" dirty="0"/>
              <a:t>were </a:t>
            </a:r>
            <a:r>
              <a:rPr lang="en-US" dirty="0"/>
              <a:t>true, then the conclusion </a:t>
            </a:r>
            <a:r>
              <a:rPr lang="en-US" i="1" dirty="0"/>
              <a:t>would</a:t>
            </a:r>
            <a:r>
              <a:rPr lang="en-US" dirty="0"/>
              <a:t> </a:t>
            </a:r>
            <a:r>
              <a:rPr lang="en-US" i="1" dirty="0"/>
              <a:t>have to be </a:t>
            </a:r>
            <a:r>
              <a:rPr lang="en-US" dirty="0"/>
              <a:t>true. </a:t>
            </a:r>
          </a:p>
          <a:p>
            <a:pPr lvl="2"/>
            <a:r>
              <a:rPr lang="en-US" sz="2000" dirty="0"/>
              <a:t>i.e. in every possible world in which the premises are all true, the conclusion is also true.</a:t>
            </a:r>
          </a:p>
          <a:p>
            <a:pPr lvl="2"/>
            <a:r>
              <a:rPr lang="en-US" sz="2000" dirty="0"/>
              <a:t>it doesn’t matter whether the premises or conclusion are actually true or false for validity</a:t>
            </a:r>
          </a:p>
          <a:p>
            <a:pPr marL="411480" lvl="1" indent="0">
              <a:buNone/>
            </a:pPr>
            <a:endParaRPr lang="en-US" dirty="0"/>
          </a:p>
          <a:p>
            <a:pPr marL="411480" lvl="1" indent="0">
              <a:buNone/>
            </a:pPr>
            <a:r>
              <a:rPr lang="en-US" dirty="0"/>
              <a:t>E.G.</a:t>
            </a:r>
          </a:p>
          <a:p>
            <a:pPr marL="411480" lvl="1" indent="0">
              <a:buNone/>
            </a:pPr>
            <a:r>
              <a:rPr lang="en-US" dirty="0"/>
              <a:t>	P1. All dogs are mammals. </a:t>
            </a:r>
          </a:p>
          <a:p>
            <a:pPr marL="411480" lvl="1" indent="0">
              <a:buNone/>
            </a:pPr>
            <a:r>
              <a:rPr lang="en-US" dirty="0"/>
              <a:t>	</a:t>
            </a:r>
            <a:r>
              <a:rPr lang="en-US" u="sng" dirty="0"/>
              <a:t>P2. All mammals have fur.</a:t>
            </a:r>
          </a:p>
          <a:p>
            <a:pPr marL="411480" lvl="1" indent="0">
              <a:buNone/>
            </a:pPr>
            <a:r>
              <a:rPr lang="en-US" dirty="0"/>
              <a:t>	C. All dogs have fur.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86730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1"/>
            <a:ext cx="3775997" cy="2092055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US" sz="1800" dirty="0"/>
              <a:t>P1. If </a:t>
            </a:r>
            <a:r>
              <a:rPr lang="en-US" sz="1800" dirty="0" err="1"/>
              <a:t>Kailey</a:t>
            </a:r>
            <a:r>
              <a:rPr lang="en-US" sz="1800" dirty="0"/>
              <a:t> is a good student, then </a:t>
            </a:r>
            <a:r>
              <a:rPr lang="en-US" sz="1800" dirty="0" err="1"/>
              <a:t>Kailey</a:t>
            </a:r>
            <a:r>
              <a:rPr lang="en-US" sz="1800" dirty="0"/>
              <a:t> studies for the test.</a:t>
            </a:r>
          </a:p>
          <a:p>
            <a:pPr marL="114300" indent="0">
              <a:buNone/>
            </a:pPr>
            <a:r>
              <a:rPr lang="en-US" sz="1800" dirty="0"/>
              <a:t>P2. If </a:t>
            </a:r>
            <a:r>
              <a:rPr lang="en-US" sz="1800" dirty="0" err="1"/>
              <a:t>Kailey</a:t>
            </a:r>
            <a:r>
              <a:rPr lang="en-US" sz="1800" dirty="0"/>
              <a:t> studies for the test, then </a:t>
            </a:r>
            <a:r>
              <a:rPr lang="en-US" sz="1800" dirty="0" err="1"/>
              <a:t>Kailey</a:t>
            </a:r>
            <a:r>
              <a:rPr lang="en-US" sz="1800" dirty="0"/>
              <a:t> gets an A. </a:t>
            </a:r>
          </a:p>
          <a:p>
            <a:pPr marL="114300" indent="0">
              <a:buNone/>
            </a:pPr>
            <a:r>
              <a:rPr lang="en-US" sz="1800" u="sng" dirty="0"/>
              <a:t>P3. </a:t>
            </a:r>
            <a:r>
              <a:rPr lang="en-US" sz="1800" u="sng" dirty="0" err="1"/>
              <a:t>Kailey</a:t>
            </a:r>
            <a:r>
              <a:rPr lang="en-US" sz="1800" u="sng" dirty="0"/>
              <a:t> is a good student.</a:t>
            </a:r>
          </a:p>
          <a:p>
            <a:pPr marL="114300" indent="0">
              <a:buNone/>
            </a:pPr>
            <a:r>
              <a:rPr lang="en-US" sz="1800" dirty="0"/>
              <a:t>C. </a:t>
            </a:r>
            <a:r>
              <a:rPr lang="en-US" sz="1800" dirty="0" err="1"/>
              <a:t>Kailey</a:t>
            </a:r>
            <a:r>
              <a:rPr lang="en-US" sz="1800" dirty="0"/>
              <a:t> gets an A. </a:t>
            </a:r>
          </a:p>
        </p:txBody>
      </p:sp>
    </p:spTree>
    <p:extLst>
      <p:ext uri="{BB962C8B-B14F-4D97-AF65-F5344CB8AC3E}">
        <p14:creationId xmlns:p14="http://schemas.microsoft.com/office/powerpoint/2010/main" val="6524459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ＭＳ Ｐ明朝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Apothecary.thmx</Template>
  <TotalTime>66</TotalTime>
  <Words>1571</Words>
  <Application>Microsoft Macintosh PowerPoint</Application>
  <PresentationFormat>On-screen Show (4:3)</PresentationFormat>
  <Paragraphs>221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Arial</vt:lpstr>
      <vt:lpstr>Book Antiqua</vt:lpstr>
      <vt:lpstr>Century Gothic</vt:lpstr>
      <vt:lpstr>Apothecary</vt:lpstr>
      <vt:lpstr>Validity and soundness</vt:lpstr>
      <vt:lpstr>Arguments</vt:lpstr>
      <vt:lpstr>Arguments</vt:lpstr>
      <vt:lpstr>Validity</vt:lpstr>
      <vt:lpstr>Validity</vt:lpstr>
      <vt:lpstr>Validity</vt:lpstr>
      <vt:lpstr>Validity</vt:lpstr>
      <vt:lpstr>Validity</vt:lpstr>
      <vt:lpstr>Validity</vt:lpstr>
      <vt:lpstr>Validity</vt:lpstr>
      <vt:lpstr>Validity</vt:lpstr>
      <vt:lpstr>Validity</vt:lpstr>
      <vt:lpstr>Validity</vt:lpstr>
      <vt:lpstr>Validity</vt:lpstr>
      <vt:lpstr>Validity</vt:lpstr>
      <vt:lpstr>Valid or invalid?</vt:lpstr>
      <vt:lpstr>Valid or invalid?</vt:lpstr>
      <vt:lpstr>Valid or invalid?</vt:lpstr>
      <vt:lpstr>Valid or invalid?</vt:lpstr>
      <vt:lpstr>Strange cases of validity</vt:lpstr>
      <vt:lpstr>Strange cases of validity</vt:lpstr>
      <vt:lpstr>Strange cases of validity</vt:lpstr>
      <vt:lpstr>Strange cases of validity</vt:lpstr>
      <vt:lpstr>Soundness</vt:lpstr>
      <vt:lpstr>Soundness</vt:lpstr>
      <vt:lpstr>Soundness</vt:lpstr>
      <vt:lpstr>Soundness</vt:lpstr>
      <vt:lpstr>Sound or not sound?</vt:lpstr>
      <vt:lpstr>Sound or not sound?</vt:lpstr>
      <vt:lpstr>Sound or not sound?</vt:lpstr>
      <vt:lpstr>Sound or not sound?</vt:lpstr>
    </vt:vector>
  </TitlesOfParts>
  <Company/>
  <LinksUpToDate>false</LinksUpToDate>
  <SharedDoc>false</SharedDoc>
  <HyperlinksChanged>false</HyperlinksChanged>
  <AppVersion>16.0011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Validity and soundness</dc:title>
  <dc:creator>Alexander Rausch</dc:creator>
  <cp:lastModifiedBy>Rausch, Alexander P</cp:lastModifiedBy>
  <cp:revision>11</cp:revision>
  <dcterms:created xsi:type="dcterms:W3CDTF">2016-01-12T17:29:16Z</dcterms:created>
  <dcterms:modified xsi:type="dcterms:W3CDTF">2018-07-02T20:51:34Z</dcterms:modified>
</cp:coreProperties>
</file>