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sldIdLst>
    <p:sldId id="256" r:id="rId2"/>
    <p:sldId id="257" r:id="rId3"/>
    <p:sldId id="267" r:id="rId4"/>
    <p:sldId id="269" r:id="rId5"/>
    <p:sldId id="268" r:id="rId6"/>
    <p:sldId id="270" r:id="rId7"/>
    <p:sldId id="258" r:id="rId8"/>
    <p:sldId id="271" r:id="rId9"/>
    <p:sldId id="272" r:id="rId10"/>
    <p:sldId id="273" r:id="rId11"/>
    <p:sldId id="259" r:id="rId12"/>
    <p:sldId id="274" r:id="rId13"/>
    <p:sldId id="275" r:id="rId14"/>
    <p:sldId id="260" r:id="rId15"/>
    <p:sldId id="276" r:id="rId16"/>
    <p:sldId id="277" r:id="rId17"/>
    <p:sldId id="278" r:id="rId18"/>
    <p:sldId id="279" r:id="rId19"/>
    <p:sldId id="261" r:id="rId20"/>
    <p:sldId id="262" r:id="rId21"/>
    <p:sldId id="263" r:id="rId22"/>
    <p:sldId id="266" r:id="rId23"/>
    <p:sldId id="286" r:id="rId24"/>
    <p:sldId id="280" r:id="rId25"/>
    <p:sldId id="287" r:id="rId26"/>
    <p:sldId id="281" r:id="rId27"/>
    <p:sldId id="282" r:id="rId28"/>
    <p:sldId id="288" r:id="rId29"/>
    <p:sldId id="292" r:id="rId30"/>
    <p:sldId id="291" r:id="rId31"/>
    <p:sldId id="293" r:id="rId32"/>
    <p:sldId id="295" r:id="rId33"/>
    <p:sldId id="294" r:id="rId34"/>
    <p:sldId id="296" r:id="rId35"/>
    <p:sldId id="297" r:id="rId36"/>
    <p:sldId id="298" r:id="rId37"/>
    <p:sldId id="299" r:id="rId38"/>
    <p:sldId id="300" r:id="rId39"/>
    <p:sldId id="301" r:id="rId4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3"/>
  </p:normalViewPr>
  <p:slideViewPr>
    <p:cSldViewPr snapToGrid="0" snapToObjects="1">
      <p:cViewPr varScale="1">
        <p:scale>
          <a:sx n="120" d="100"/>
          <a:sy n="120" d="100"/>
        </p:scale>
        <p:origin x="140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7/2/18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7/2/18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7/2/18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7/2/18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7/2/18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7/2/18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7/2/18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7/2/18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7/2/18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7/2/18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7/2/18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7/2/18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Basic tools for doing philosophy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Necessary and sufficient conditions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55131" y="6349455"/>
            <a:ext cx="1544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Alex Rausch</a:t>
            </a:r>
          </a:p>
        </p:txBody>
      </p:sp>
    </p:spTree>
    <p:extLst>
      <p:ext uri="{BB962C8B-B14F-4D97-AF65-F5344CB8AC3E}">
        <p14:creationId xmlns:p14="http://schemas.microsoft.com/office/powerpoint/2010/main" val="641545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Sufficient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Sometimes, we can have a list of necessary conditions that completely characterize a property.</a:t>
            </a:r>
          </a:p>
          <a:p>
            <a:r>
              <a:rPr lang="en-US" sz="2000" dirty="0"/>
              <a:t>Properties P, Q, R are the sufficient conditions for Property S just in case anything that has P and Q and R also has S. </a:t>
            </a:r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570628"/>
              </p:ext>
            </p:extLst>
          </p:nvPr>
        </p:nvGraphicFramePr>
        <p:xfrm>
          <a:off x="1135957" y="3734324"/>
          <a:ext cx="6425004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2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25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Sufficient 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Property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7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/>
                        <a:t>being a closed figure, lying on a two-dimensional plane, having four equal sides, having four equal angles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Being a square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0574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Necessary and Sufficient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478510"/>
              </p:ext>
            </p:extLst>
          </p:nvPr>
        </p:nvGraphicFramePr>
        <p:xfrm>
          <a:off x="736153" y="1911793"/>
          <a:ext cx="7753758" cy="3763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5185">
                <a:tc>
                  <a:txBody>
                    <a:bodyPr/>
                    <a:lstStyle/>
                    <a:p>
                      <a:r>
                        <a:rPr lang="en-US" sz="1600" dirty="0"/>
                        <a:t>Sufficient 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Necessary conditions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68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a square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2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2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0026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Necessary and Sufficient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303971"/>
              </p:ext>
            </p:extLst>
          </p:nvPr>
        </p:nvGraphicFramePr>
        <p:xfrm>
          <a:off x="736153" y="1911793"/>
          <a:ext cx="7753758" cy="4220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5185">
                <a:tc>
                  <a:txBody>
                    <a:bodyPr/>
                    <a:lstStyle/>
                    <a:p>
                      <a:r>
                        <a:rPr lang="en-US" sz="1600" dirty="0"/>
                        <a:t>Sufficient 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Necessary conditions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68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a square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Being</a:t>
                      </a:r>
                      <a:r>
                        <a:rPr lang="en-US" sz="1600" baseline="0" dirty="0"/>
                        <a:t> a closed figure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Lying</a:t>
                      </a:r>
                      <a:r>
                        <a:rPr lang="en-US" sz="1600" baseline="0" dirty="0"/>
                        <a:t> on a two-dimensional plane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2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Having four sides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2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Having</a:t>
                      </a:r>
                      <a:r>
                        <a:rPr lang="en-US" sz="1600" baseline="0" dirty="0"/>
                        <a:t> equal sides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4562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Necessary and Sufficient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622748"/>
              </p:ext>
            </p:extLst>
          </p:nvPr>
        </p:nvGraphicFramePr>
        <p:xfrm>
          <a:off x="736153" y="1911793"/>
          <a:ext cx="7753758" cy="50818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5185">
                <a:tc>
                  <a:txBody>
                    <a:bodyPr/>
                    <a:lstStyle/>
                    <a:p>
                      <a:r>
                        <a:rPr lang="en-US" sz="1600" dirty="0"/>
                        <a:t>Sufficient 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Necessary conditions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68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/>
                        <a:t>being a closed figure, lying on a two-dimensional plane, having four equal sides, having four equal angles</a:t>
                      </a:r>
                      <a:endParaRPr lang="en-US" sz="16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a square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Being</a:t>
                      </a:r>
                      <a:r>
                        <a:rPr lang="en-US" sz="1600" baseline="0" dirty="0"/>
                        <a:t> a closed figure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Lying</a:t>
                      </a:r>
                      <a:r>
                        <a:rPr lang="en-US" sz="1600" baseline="0" dirty="0"/>
                        <a:t> on a two-dimensional plane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2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Having four sides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2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Having</a:t>
                      </a:r>
                      <a:r>
                        <a:rPr lang="en-US" sz="1600" baseline="0" dirty="0"/>
                        <a:t> equal sides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0432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Necessary and Sufficient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514256"/>
              </p:ext>
            </p:extLst>
          </p:nvPr>
        </p:nvGraphicFramePr>
        <p:xfrm>
          <a:off x="736153" y="1911793"/>
          <a:ext cx="7753758" cy="2523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5185">
                <a:tc>
                  <a:txBody>
                    <a:bodyPr/>
                    <a:lstStyle/>
                    <a:p>
                      <a:r>
                        <a:rPr lang="en-US" sz="1600" dirty="0"/>
                        <a:t>Sufficient 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Necessary conditions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68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a (genetically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/>
                        <a:t>normal)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/>
                        <a:t>dog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000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Necessary and Sufficient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647778"/>
              </p:ext>
            </p:extLst>
          </p:nvPr>
        </p:nvGraphicFramePr>
        <p:xfrm>
          <a:off x="736153" y="1911793"/>
          <a:ext cx="7753758" cy="2706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5185">
                <a:tc>
                  <a:txBody>
                    <a:bodyPr/>
                    <a:lstStyle/>
                    <a:p>
                      <a:r>
                        <a:rPr lang="en-US" sz="1600" dirty="0"/>
                        <a:t>Sufficient 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Necessary conditions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68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a (genetically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/>
                        <a:t>normal)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/>
                        <a:t>dog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Being a mammal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Having fur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Being owned by a human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30798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Necessary and Sufficient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573504"/>
              </p:ext>
            </p:extLst>
          </p:nvPr>
        </p:nvGraphicFramePr>
        <p:xfrm>
          <a:off x="736153" y="1911793"/>
          <a:ext cx="7753758" cy="2706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5185">
                <a:tc>
                  <a:txBody>
                    <a:bodyPr/>
                    <a:lstStyle/>
                    <a:p>
                      <a:r>
                        <a:rPr lang="en-US" sz="1600" dirty="0"/>
                        <a:t>Sufficient 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Necessary conditions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68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a mammal, having fur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a (genetically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/>
                        <a:t>normal)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/>
                        <a:t>dog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Being a mammal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Having fur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Being owned by a human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94287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Necessary and Sufficient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4985092"/>
              </p:ext>
            </p:extLst>
          </p:nvPr>
        </p:nvGraphicFramePr>
        <p:xfrm>
          <a:off x="736153" y="1911793"/>
          <a:ext cx="7753758" cy="2706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5185">
                <a:tc>
                  <a:txBody>
                    <a:bodyPr/>
                    <a:lstStyle/>
                    <a:p>
                      <a:r>
                        <a:rPr lang="en-US" sz="1600" dirty="0"/>
                        <a:t>Sufficient 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Necessary conditions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68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a mammal, having fur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a (genetically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/>
                        <a:t>normal)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/>
                        <a:t>dog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Being a mammal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Having fur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Being owned by a human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52370" y="5138358"/>
            <a:ext cx="7161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What’s wrong with these necessary and sufficient conditions?</a:t>
            </a:r>
          </a:p>
        </p:txBody>
      </p:sp>
    </p:spTree>
    <p:extLst>
      <p:ext uri="{BB962C8B-B14F-4D97-AF65-F5344CB8AC3E}">
        <p14:creationId xmlns:p14="http://schemas.microsoft.com/office/powerpoint/2010/main" val="710322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Necessary and Sufficient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953258"/>
              </p:ext>
            </p:extLst>
          </p:nvPr>
        </p:nvGraphicFramePr>
        <p:xfrm>
          <a:off x="736153" y="1911793"/>
          <a:ext cx="7753758" cy="2706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5185">
                <a:tc>
                  <a:txBody>
                    <a:bodyPr/>
                    <a:lstStyle/>
                    <a:p>
                      <a:r>
                        <a:rPr lang="en-US" sz="1600" dirty="0"/>
                        <a:t>Sufficient 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Necessary conditions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68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a mammal, having fur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Not enough!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a (genetically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/>
                        <a:t>normal)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/>
                        <a:t>dog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Being a mammal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Having fur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strike="sngStrike" dirty="0">
                          <a:solidFill>
                            <a:srgbClr val="FF0000"/>
                          </a:solidFill>
                        </a:rPr>
                        <a:t>Being owned by a human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52370" y="5138358"/>
            <a:ext cx="7161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What’s wrong with these necessary and sufficient conditions?</a:t>
            </a:r>
          </a:p>
        </p:txBody>
      </p:sp>
    </p:spTree>
    <p:extLst>
      <p:ext uri="{BB962C8B-B14F-4D97-AF65-F5344CB8AC3E}">
        <p14:creationId xmlns:p14="http://schemas.microsoft.com/office/powerpoint/2010/main" val="32780152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Necessary and Sufficient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102287"/>
              </p:ext>
            </p:extLst>
          </p:nvPr>
        </p:nvGraphicFramePr>
        <p:xfrm>
          <a:off x="736153" y="1911793"/>
          <a:ext cx="7753758" cy="2462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5185">
                <a:tc>
                  <a:txBody>
                    <a:bodyPr/>
                    <a:lstStyle/>
                    <a:p>
                      <a:r>
                        <a:rPr lang="en-US" sz="1600" dirty="0"/>
                        <a:t>Sufficient 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Necessary conditions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68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a mammal, having fur, being able</a:t>
                      </a:r>
                      <a:r>
                        <a:rPr lang="en-US" sz="1600" baseline="0" dirty="0"/>
                        <a:t> to bark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a (genetically</a:t>
                      </a:r>
                      <a:r>
                        <a:rPr lang="en-US" sz="1600" baseline="0" dirty="0"/>
                        <a:t> normal</a:t>
                      </a:r>
                      <a:r>
                        <a:rPr lang="en-US" sz="1600" dirty="0"/>
                        <a:t>)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/>
                        <a:t>dog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Being a mammal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Having fur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Having teeth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87745" y="4769026"/>
            <a:ext cx="825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Fixed.</a:t>
            </a:r>
          </a:p>
        </p:txBody>
      </p:sp>
    </p:spTree>
    <p:extLst>
      <p:ext uri="{BB962C8B-B14F-4D97-AF65-F5344CB8AC3E}">
        <p14:creationId xmlns:p14="http://schemas.microsoft.com/office/powerpoint/2010/main" val="2929426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Necessary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Property P has as one of its </a:t>
            </a:r>
            <a:r>
              <a:rPr lang="en-US" sz="2000" b="1" u="sng" dirty="0"/>
              <a:t>necessary conditions</a:t>
            </a:r>
            <a:r>
              <a:rPr lang="en-US" sz="2000" b="1" dirty="0"/>
              <a:t> </a:t>
            </a:r>
            <a:r>
              <a:rPr lang="en-US" sz="2000" dirty="0"/>
              <a:t> property Q just in case anything that has P must also have Q. </a:t>
            </a:r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971633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Necessary and Sufficient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921862"/>
              </p:ext>
            </p:extLst>
          </p:nvPr>
        </p:nvGraphicFramePr>
        <p:xfrm>
          <a:off x="736153" y="1911793"/>
          <a:ext cx="7753758" cy="3732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5185">
                <a:tc>
                  <a:txBody>
                    <a:bodyPr/>
                    <a:lstStyle/>
                    <a:p>
                      <a:r>
                        <a:rPr lang="en-US" sz="1600" dirty="0"/>
                        <a:t>Sufficient 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Necessary conditions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68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a salad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2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2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59490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Necessary and Sufficient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193008"/>
              </p:ext>
            </p:extLst>
          </p:nvPr>
        </p:nvGraphicFramePr>
        <p:xfrm>
          <a:off x="736153" y="1911793"/>
          <a:ext cx="7753758" cy="3732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5185">
                <a:tc>
                  <a:txBody>
                    <a:bodyPr/>
                    <a:lstStyle/>
                    <a:p>
                      <a:r>
                        <a:rPr lang="en-US" sz="1600" dirty="0"/>
                        <a:t>Sufficient 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Necessary conditions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68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a dessert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2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2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41163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 application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23642"/>
              </p:ext>
            </p:extLst>
          </p:nvPr>
        </p:nvGraphicFramePr>
        <p:xfrm>
          <a:off x="736153" y="1911793"/>
          <a:ext cx="7753758" cy="28465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5185">
                <a:tc>
                  <a:txBody>
                    <a:bodyPr/>
                    <a:lstStyle/>
                    <a:p>
                      <a:r>
                        <a:rPr lang="en-US" sz="1600" dirty="0"/>
                        <a:t>Sufficient 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Necessary conditions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0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the same person (between one time and</a:t>
                      </a:r>
                      <a:r>
                        <a:rPr lang="en-US" sz="1600" baseline="0" dirty="0"/>
                        <a:t> a</a:t>
                      </a:r>
                      <a:r>
                        <a:rPr lang="en-US" sz="1600" dirty="0"/>
                        <a:t> later time)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2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76106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 application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604234"/>
              </p:ext>
            </p:extLst>
          </p:nvPr>
        </p:nvGraphicFramePr>
        <p:xfrm>
          <a:off x="736153" y="1911793"/>
          <a:ext cx="7753758" cy="35781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5185">
                <a:tc>
                  <a:txBody>
                    <a:bodyPr/>
                    <a:lstStyle/>
                    <a:p>
                      <a:r>
                        <a:rPr lang="en-US" sz="1600" dirty="0"/>
                        <a:t>Sufficient 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Necessary conditions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0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the same person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 Having the</a:t>
                      </a:r>
                      <a:r>
                        <a:rPr lang="en-US" sz="1600" baseline="0" dirty="0"/>
                        <a:t> same</a:t>
                      </a:r>
                      <a:r>
                        <a:rPr lang="en-US" sz="1600" dirty="0"/>
                        <a:t> stream of consciousness</a:t>
                      </a:r>
                    </a:p>
                    <a:p>
                      <a:r>
                        <a:rPr lang="en-US" sz="1600" dirty="0"/>
                        <a:t>- Having</a:t>
                      </a:r>
                      <a:r>
                        <a:rPr lang="en-US" sz="1600" baseline="0" dirty="0"/>
                        <a:t> the same physical brain</a:t>
                      </a:r>
                      <a:endParaRPr lang="en-US" sz="1600" dirty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sz="1600" dirty="0"/>
                        <a:t>- Having</a:t>
                      </a:r>
                      <a:r>
                        <a:rPr lang="en-US" sz="1600" baseline="0" dirty="0"/>
                        <a:t> the same memories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2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51064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 application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164061"/>
              </p:ext>
            </p:extLst>
          </p:nvPr>
        </p:nvGraphicFramePr>
        <p:xfrm>
          <a:off x="736153" y="1911793"/>
          <a:ext cx="7753758" cy="40353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5185">
                <a:tc>
                  <a:txBody>
                    <a:bodyPr/>
                    <a:lstStyle/>
                    <a:p>
                      <a:r>
                        <a:rPr lang="en-US" sz="1600" dirty="0"/>
                        <a:t>Sufficient 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Necessary conditions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0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the same person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 Having the</a:t>
                      </a:r>
                      <a:r>
                        <a:rPr lang="en-US" sz="1600" baseline="0" dirty="0"/>
                        <a:t> same</a:t>
                      </a:r>
                      <a:r>
                        <a:rPr lang="en-US" sz="1600" dirty="0"/>
                        <a:t> stream of consciousness</a:t>
                      </a:r>
                    </a:p>
                    <a:p>
                      <a:r>
                        <a:rPr lang="en-US" sz="1600" dirty="0"/>
                        <a:t>- Having</a:t>
                      </a:r>
                      <a:r>
                        <a:rPr lang="en-US" sz="1600" baseline="0" dirty="0"/>
                        <a:t> the same physical brain</a:t>
                      </a:r>
                      <a:endParaRPr lang="en-US" sz="1600" dirty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sz="1600" dirty="0"/>
                        <a:t>- Having</a:t>
                      </a:r>
                      <a:r>
                        <a:rPr lang="en-US" sz="1600" baseline="0" dirty="0"/>
                        <a:t> certain/continuous memories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a morally obligatory 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2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6809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 application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783901"/>
              </p:ext>
            </p:extLst>
          </p:nvPr>
        </p:nvGraphicFramePr>
        <p:xfrm>
          <a:off x="736153" y="1911793"/>
          <a:ext cx="7753758" cy="47668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5185">
                <a:tc>
                  <a:txBody>
                    <a:bodyPr/>
                    <a:lstStyle/>
                    <a:p>
                      <a:r>
                        <a:rPr lang="en-US" sz="1600" dirty="0"/>
                        <a:t>Sufficient 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Necessary conditions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0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the same person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 Having the</a:t>
                      </a:r>
                      <a:r>
                        <a:rPr lang="en-US" sz="1600" baseline="0" dirty="0"/>
                        <a:t> same</a:t>
                      </a:r>
                      <a:r>
                        <a:rPr lang="en-US" sz="1600" dirty="0"/>
                        <a:t> stream of consciousness</a:t>
                      </a:r>
                    </a:p>
                    <a:p>
                      <a:r>
                        <a:rPr lang="en-US" sz="1600" dirty="0"/>
                        <a:t>- Having</a:t>
                      </a:r>
                      <a:r>
                        <a:rPr lang="en-US" sz="1600" baseline="0" dirty="0"/>
                        <a:t> the same physical brain</a:t>
                      </a:r>
                      <a:endParaRPr lang="en-US" sz="1600" dirty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sz="1600" dirty="0"/>
                        <a:t>- Having</a:t>
                      </a:r>
                      <a:r>
                        <a:rPr lang="en-US" sz="1600" baseline="0" dirty="0"/>
                        <a:t> certain/continuous memories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a morally obligatory 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 Maximizing happiness</a:t>
                      </a:r>
                    </a:p>
                    <a:p>
                      <a:r>
                        <a:rPr lang="en-US" sz="1600" dirty="0"/>
                        <a:t>- Obeying God’s commands</a:t>
                      </a:r>
                    </a:p>
                    <a:p>
                      <a:r>
                        <a:rPr lang="en-US" sz="1600" dirty="0"/>
                        <a:t>- Being rationally </a:t>
                      </a:r>
                      <a:r>
                        <a:rPr lang="en-US" sz="1600" dirty="0" err="1"/>
                        <a:t>universalizable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2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81811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 application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612761"/>
              </p:ext>
            </p:extLst>
          </p:nvPr>
        </p:nvGraphicFramePr>
        <p:xfrm>
          <a:off x="736153" y="1752600"/>
          <a:ext cx="7753758" cy="47668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5185">
                <a:tc>
                  <a:txBody>
                    <a:bodyPr/>
                    <a:lstStyle/>
                    <a:p>
                      <a:r>
                        <a:rPr lang="en-US" sz="1600" dirty="0"/>
                        <a:t>Sufficient 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Necessary conditions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0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the same person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 Having the</a:t>
                      </a:r>
                      <a:r>
                        <a:rPr lang="en-US" sz="1600" baseline="0" dirty="0"/>
                        <a:t> same</a:t>
                      </a:r>
                      <a:r>
                        <a:rPr lang="en-US" sz="1600" dirty="0"/>
                        <a:t> stream of consciousness</a:t>
                      </a:r>
                    </a:p>
                    <a:p>
                      <a:r>
                        <a:rPr lang="en-US" sz="1600" dirty="0"/>
                        <a:t>- Having</a:t>
                      </a:r>
                      <a:r>
                        <a:rPr lang="en-US" sz="1600" baseline="0" dirty="0"/>
                        <a:t> the same physical brain</a:t>
                      </a:r>
                      <a:endParaRPr lang="en-US" sz="1600" dirty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sz="1600" dirty="0"/>
                        <a:t>- Having</a:t>
                      </a:r>
                      <a:r>
                        <a:rPr lang="en-US" sz="1600" baseline="0" dirty="0"/>
                        <a:t> certain/continuous memories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a morally obligatory 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 Maximizing happiness</a:t>
                      </a:r>
                    </a:p>
                    <a:p>
                      <a:r>
                        <a:rPr lang="en-US" sz="1600" dirty="0"/>
                        <a:t>- Obeying God’s commands</a:t>
                      </a:r>
                    </a:p>
                    <a:p>
                      <a:r>
                        <a:rPr lang="en-US" sz="1600" dirty="0"/>
                        <a:t>- Being rationally </a:t>
                      </a:r>
                      <a:r>
                        <a:rPr lang="en-US" sz="1600" dirty="0" err="1"/>
                        <a:t>universalizable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2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Knowing</a:t>
                      </a:r>
                      <a:r>
                        <a:rPr lang="en-US" sz="1600" baseline="0" dirty="0"/>
                        <a:t> that the year is 2016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40249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 application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289454"/>
              </p:ext>
            </p:extLst>
          </p:nvPr>
        </p:nvGraphicFramePr>
        <p:xfrm>
          <a:off x="736153" y="1664869"/>
          <a:ext cx="7753758" cy="52747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4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5185">
                <a:tc>
                  <a:txBody>
                    <a:bodyPr/>
                    <a:lstStyle/>
                    <a:p>
                      <a:r>
                        <a:rPr lang="en-US" sz="1600" dirty="0"/>
                        <a:t>Sufficient 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Necessary conditions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0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the same person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 Having the</a:t>
                      </a:r>
                      <a:r>
                        <a:rPr lang="en-US" sz="1600" baseline="0" dirty="0"/>
                        <a:t> same</a:t>
                      </a:r>
                      <a:r>
                        <a:rPr lang="en-US" sz="1600" dirty="0"/>
                        <a:t> stream of consciousness</a:t>
                      </a:r>
                    </a:p>
                    <a:p>
                      <a:r>
                        <a:rPr lang="en-US" sz="1600" dirty="0"/>
                        <a:t>- Having</a:t>
                      </a:r>
                      <a:r>
                        <a:rPr lang="en-US" sz="1600" baseline="0" dirty="0"/>
                        <a:t> the same physical brain</a:t>
                      </a:r>
                      <a:endParaRPr lang="en-US" sz="1600" dirty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sz="1600" dirty="0"/>
                        <a:t>- Having</a:t>
                      </a:r>
                      <a:r>
                        <a:rPr lang="en-US" sz="1600" baseline="0" dirty="0"/>
                        <a:t> certain/continuous memories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6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Being a morally obligatory 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 Maximizing happiness</a:t>
                      </a:r>
                    </a:p>
                    <a:p>
                      <a:r>
                        <a:rPr lang="en-US" sz="1600" dirty="0"/>
                        <a:t>- Obeying God’s commands</a:t>
                      </a:r>
                    </a:p>
                    <a:p>
                      <a:r>
                        <a:rPr lang="en-US" sz="1600" dirty="0"/>
                        <a:t>- Being rationally </a:t>
                      </a:r>
                      <a:r>
                        <a:rPr lang="en-US" sz="1600" dirty="0" err="1"/>
                        <a:t>universalizable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2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Knowing</a:t>
                      </a:r>
                      <a:r>
                        <a:rPr lang="en-US" sz="1600" baseline="0" dirty="0"/>
                        <a:t> that the year is 2016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 Believing that the year is 2016</a:t>
                      </a:r>
                    </a:p>
                    <a:p>
                      <a:r>
                        <a:rPr lang="en-US" sz="1600" dirty="0"/>
                        <a:t>-</a:t>
                      </a:r>
                      <a:r>
                        <a:rPr lang="en-US" sz="1600" baseline="0" dirty="0"/>
                        <a:t> the year really is 2016</a:t>
                      </a:r>
                      <a:endParaRPr lang="en-US" sz="1600" dirty="0"/>
                    </a:p>
                    <a:p>
                      <a:r>
                        <a:rPr lang="en-US" sz="1600" dirty="0"/>
                        <a:t>- Having evidence for the year being</a:t>
                      </a:r>
                      <a:r>
                        <a:rPr lang="en-US" sz="1600" baseline="0" dirty="0"/>
                        <a:t> 2016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23442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quick detour into epistemology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many competing accounts of the necessary and sufficient conditions for what it takes to know something. </a:t>
            </a:r>
          </a:p>
        </p:txBody>
      </p:sp>
    </p:spTree>
    <p:extLst>
      <p:ext uri="{BB962C8B-B14F-4D97-AF65-F5344CB8AC3E}">
        <p14:creationId xmlns:p14="http://schemas.microsoft.com/office/powerpoint/2010/main" val="17137360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quick detour into epistemology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many competing accounts of the necessary and sufficient conditions for what it takes to know something.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80588"/>
              </p:ext>
            </p:extLst>
          </p:nvPr>
        </p:nvGraphicFramePr>
        <p:xfrm>
          <a:off x="646739" y="3236712"/>
          <a:ext cx="7513926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0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2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Descartes’ N&amp;S Conditions for Knowledge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Joe knows that the year is 2016.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0399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Necessary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Property P has as one of its </a:t>
            </a:r>
            <a:r>
              <a:rPr lang="en-US" sz="2000" b="1" u="sng" dirty="0"/>
              <a:t>necessary conditions</a:t>
            </a:r>
            <a:r>
              <a:rPr lang="en-US" sz="2000" b="1" dirty="0"/>
              <a:t> </a:t>
            </a:r>
            <a:r>
              <a:rPr lang="en-US" sz="2000" dirty="0"/>
              <a:t> property Q just in case anything that has P must also have Q. </a:t>
            </a:r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53551"/>
              </p:ext>
            </p:extLst>
          </p:nvPr>
        </p:nvGraphicFramePr>
        <p:xfrm>
          <a:off x="1135957" y="2819747"/>
          <a:ext cx="6425004" cy="1240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2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25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0787">
                <a:tc>
                  <a:txBody>
                    <a:bodyPr/>
                    <a:lstStyle/>
                    <a:p>
                      <a:r>
                        <a:rPr lang="en-US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Necessary Condition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787">
                <a:tc>
                  <a:txBody>
                    <a:bodyPr/>
                    <a:lstStyle/>
                    <a:p>
                      <a:r>
                        <a:rPr lang="en-US" dirty="0"/>
                        <a:t>Being a (genetically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normal) dog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98577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quick detour into epistemology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many competing accounts of the necessary and sufficient conditions for what it takes to know something.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324556"/>
              </p:ext>
            </p:extLst>
          </p:nvPr>
        </p:nvGraphicFramePr>
        <p:xfrm>
          <a:off x="646739" y="3236712"/>
          <a:ext cx="7513926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0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2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Descartes’ N&amp;S Conditions for Knowledge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Joe can’t</a:t>
                      </a:r>
                      <a:r>
                        <a:rPr lang="en-US" baseline="0" dirty="0"/>
                        <a:t> doubt in any way, shape, or form that the year is 2016.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Joe knows that the year is 2016.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80854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quick detour into epistemology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many competing accounts of the necessary and sufficient conditions for what it takes to know something.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34076"/>
              </p:ext>
            </p:extLst>
          </p:nvPr>
        </p:nvGraphicFramePr>
        <p:xfrm>
          <a:off x="646739" y="3236712"/>
          <a:ext cx="7513926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0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2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Descartes’ N&amp;S Conditions for Knowledge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Joe can’t</a:t>
                      </a:r>
                      <a:r>
                        <a:rPr lang="en-US" baseline="0" dirty="0"/>
                        <a:t> doubt in any way, shape, or form that the year is 2016.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Joe knows that the year is 2016.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Joe can’t doubt X in any way,</a:t>
                      </a:r>
                      <a:r>
                        <a:rPr lang="en-US" baseline="0" dirty="0"/>
                        <a:t> shape, or form.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Joe</a:t>
                      </a:r>
                      <a:r>
                        <a:rPr lang="en-US" baseline="0" dirty="0"/>
                        <a:t> knows that X.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18081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quick detour into epistemology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many competing accounts of the necessary and sufficient conditions for what it takes to know something.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478765"/>
              </p:ext>
            </p:extLst>
          </p:nvPr>
        </p:nvGraphicFramePr>
        <p:xfrm>
          <a:off x="646739" y="3236712"/>
          <a:ext cx="7513926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0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2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Descartes’ N&amp;S Conditions for Knowledge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Joe can’t</a:t>
                      </a:r>
                      <a:r>
                        <a:rPr lang="en-US" baseline="0" dirty="0"/>
                        <a:t> doubt in any way, shape, or form that the year is 2016.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Joe knows that the year is 2016.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Joe can’t doubt X in any way,</a:t>
                      </a:r>
                      <a:r>
                        <a:rPr lang="en-US" baseline="0" dirty="0"/>
                        <a:t> shape, or form.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Joe</a:t>
                      </a:r>
                      <a:r>
                        <a:rPr lang="en-US" baseline="0" dirty="0"/>
                        <a:t> knows that X.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99010" y="6038915"/>
            <a:ext cx="5164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a quick road to prima facie skepticism. </a:t>
            </a:r>
          </a:p>
        </p:txBody>
      </p:sp>
    </p:spTree>
    <p:extLst>
      <p:ext uri="{BB962C8B-B14F-4D97-AF65-F5344CB8AC3E}">
        <p14:creationId xmlns:p14="http://schemas.microsoft.com/office/powerpoint/2010/main" val="14500164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quick detour into epistemology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many competing accounts of the necessary and sufficient conditions for what it takes to know something.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60454"/>
              </p:ext>
            </p:extLst>
          </p:nvPr>
        </p:nvGraphicFramePr>
        <p:xfrm>
          <a:off x="646739" y="3236712"/>
          <a:ext cx="7513926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0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2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Popular N&amp;S Conditions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Joe knows that the year is 2016.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03089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quick detour into epistemology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many competing accounts of the necessary and sufficient conditions for what it takes to know something.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870314"/>
              </p:ext>
            </p:extLst>
          </p:nvPr>
        </p:nvGraphicFramePr>
        <p:xfrm>
          <a:off x="646739" y="3236712"/>
          <a:ext cx="7513926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0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2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Popular N&amp;S Conditions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dirty="0"/>
                        <a:t>Joe believes</a:t>
                      </a:r>
                      <a:r>
                        <a:rPr lang="en-US" baseline="0" dirty="0"/>
                        <a:t> that the year is 2016.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Joe knows that the year is 2016.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09765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quick detour into epistemology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many competing accounts of the necessary and sufficient conditions for what it takes to know something.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330888"/>
              </p:ext>
            </p:extLst>
          </p:nvPr>
        </p:nvGraphicFramePr>
        <p:xfrm>
          <a:off x="646739" y="3236712"/>
          <a:ext cx="7513926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0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2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Popular N&amp;S Conditions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dirty="0"/>
                        <a:t>Joe believes</a:t>
                      </a:r>
                      <a:r>
                        <a:rPr lang="en-US" baseline="0" dirty="0"/>
                        <a:t> that the year is 2016.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/>
                        <a:t>The year really is 2016.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Joe knows that the year is 2016.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48947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quick detour into epistemology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many competing accounts of the necessary and sufficient conditions for what it takes to know something.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110640"/>
              </p:ext>
            </p:extLst>
          </p:nvPr>
        </p:nvGraphicFramePr>
        <p:xfrm>
          <a:off x="646739" y="3236712"/>
          <a:ext cx="7513926" cy="220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0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2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Popular N&amp;S Conditions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dirty="0"/>
                        <a:t>Joe believes</a:t>
                      </a:r>
                      <a:r>
                        <a:rPr lang="en-US" baseline="0" dirty="0"/>
                        <a:t> that the year is 2016.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/>
                        <a:t>The year really is 2016.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/>
                        <a:t>Joe has evidence that the year is 2016.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Joe knows that the year is 2016.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168331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quick detour into epistemology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many competing accounts of the necessary and sufficient conditions for what it takes to know something.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028213"/>
              </p:ext>
            </p:extLst>
          </p:nvPr>
        </p:nvGraphicFramePr>
        <p:xfrm>
          <a:off x="646739" y="3236712"/>
          <a:ext cx="7513926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0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2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Popular N&amp;S Conditions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dirty="0"/>
                        <a:t>Joe believes</a:t>
                      </a:r>
                      <a:r>
                        <a:rPr lang="en-US" baseline="0" dirty="0"/>
                        <a:t> that the year is 2016.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/>
                        <a:t>The year really is 2016.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/>
                        <a:t>Joe has evidence that the year is 2016.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Joe knows that the year is 2016.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Joe has a </a:t>
                      </a:r>
                      <a:r>
                        <a:rPr lang="en-US" u="sng" dirty="0"/>
                        <a:t>justified</a:t>
                      </a:r>
                      <a:r>
                        <a:rPr lang="en-US" dirty="0"/>
                        <a:t>, </a:t>
                      </a:r>
                      <a:r>
                        <a:rPr lang="en-US" u="sng" dirty="0"/>
                        <a:t>true</a:t>
                      </a:r>
                      <a:r>
                        <a:rPr lang="en-US" dirty="0"/>
                        <a:t> </a:t>
                      </a:r>
                      <a:r>
                        <a:rPr lang="en-US" u="sng" dirty="0"/>
                        <a:t>belief</a:t>
                      </a:r>
                      <a:r>
                        <a:rPr lang="en-US" dirty="0"/>
                        <a:t> that X.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Joe knows that X.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479367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quick detour into epistemology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many competing accounts of the necessary and sufficient conditions for what it takes to know something.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732529"/>
              </p:ext>
            </p:extLst>
          </p:nvPr>
        </p:nvGraphicFramePr>
        <p:xfrm>
          <a:off x="646739" y="3236712"/>
          <a:ext cx="7513926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0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2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Popular N&amp;S Conditions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dirty="0"/>
                        <a:t>Joe believes</a:t>
                      </a:r>
                      <a:r>
                        <a:rPr lang="en-US" baseline="0" dirty="0"/>
                        <a:t> that the year is 2016.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/>
                        <a:t>The year really is 2016.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/>
                        <a:t>Joe has evidence that the year is 2016.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Joe knows that the year is 2016.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Joe has a </a:t>
                      </a:r>
                      <a:r>
                        <a:rPr lang="en-US" u="sng" dirty="0"/>
                        <a:t>justified</a:t>
                      </a:r>
                      <a:r>
                        <a:rPr lang="en-US" dirty="0"/>
                        <a:t>, </a:t>
                      </a:r>
                      <a:r>
                        <a:rPr lang="en-US" u="sng" dirty="0"/>
                        <a:t>true</a:t>
                      </a:r>
                      <a:r>
                        <a:rPr lang="en-US" dirty="0"/>
                        <a:t> </a:t>
                      </a:r>
                      <a:r>
                        <a:rPr lang="en-US" u="sng" dirty="0"/>
                        <a:t>belief</a:t>
                      </a:r>
                      <a:r>
                        <a:rPr lang="en-US" dirty="0"/>
                        <a:t> that X.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Joe knows that X.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51677" y="6126163"/>
            <a:ext cx="4737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There are still problems with this account. </a:t>
            </a:r>
          </a:p>
        </p:txBody>
      </p:sp>
    </p:spTree>
    <p:extLst>
      <p:ext uri="{BB962C8B-B14F-4D97-AF65-F5344CB8AC3E}">
        <p14:creationId xmlns:p14="http://schemas.microsoft.com/office/powerpoint/2010/main" val="34119966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quick detour into epistemology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upshot to this brief introduction to epistemology is the following:</a:t>
            </a:r>
          </a:p>
          <a:p>
            <a:endParaRPr lang="en-US" dirty="0"/>
          </a:p>
          <a:p>
            <a:pPr lvl="2"/>
            <a:r>
              <a:rPr lang="en-US" dirty="0"/>
              <a:t>Asking “But how could we ever </a:t>
            </a:r>
            <a:r>
              <a:rPr lang="en-US" b="1" dirty="0"/>
              <a:t>know </a:t>
            </a:r>
            <a:r>
              <a:rPr lang="en-US" dirty="0"/>
              <a:t>that such-and-such premise is true, or argument is sound, or …?” is a question for Epistemology. </a:t>
            </a:r>
          </a:p>
          <a:p>
            <a:pPr lvl="2"/>
            <a:r>
              <a:rPr lang="en-US" dirty="0"/>
              <a:t>We are not attempting to answer that question in this class.</a:t>
            </a:r>
          </a:p>
          <a:p>
            <a:r>
              <a:rPr lang="en-US" dirty="0"/>
              <a:t>The arguments we consider, then, may provide </a:t>
            </a:r>
            <a:r>
              <a:rPr lang="en-US" i="1" dirty="0"/>
              <a:t>justification </a:t>
            </a:r>
            <a:r>
              <a:rPr lang="en-US" dirty="0"/>
              <a:t>for our beliefs—and that is great progress. Whether these arguments provide us </a:t>
            </a:r>
            <a:r>
              <a:rPr lang="en-US" i="1" dirty="0"/>
              <a:t>knowledge </a:t>
            </a:r>
            <a:r>
              <a:rPr lang="en-US" dirty="0"/>
              <a:t>is an open question for our purposes.</a:t>
            </a:r>
          </a:p>
        </p:txBody>
      </p:sp>
    </p:spTree>
    <p:extLst>
      <p:ext uri="{BB962C8B-B14F-4D97-AF65-F5344CB8AC3E}">
        <p14:creationId xmlns:p14="http://schemas.microsoft.com/office/powerpoint/2010/main" val="873852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Necessary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Property P has as one of its </a:t>
            </a:r>
            <a:r>
              <a:rPr lang="en-US" sz="2000" b="1" u="sng" dirty="0"/>
              <a:t>necessary conditions</a:t>
            </a:r>
            <a:r>
              <a:rPr lang="en-US" sz="2000" b="1" dirty="0"/>
              <a:t> </a:t>
            </a:r>
            <a:r>
              <a:rPr lang="en-US" sz="2000" dirty="0"/>
              <a:t> property Q just in case anything that has P must also have Q. </a:t>
            </a:r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445502"/>
              </p:ext>
            </p:extLst>
          </p:nvPr>
        </p:nvGraphicFramePr>
        <p:xfrm>
          <a:off x="1135957" y="2819747"/>
          <a:ext cx="6425004" cy="1841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2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25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0787">
                <a:tc>
                  <a:txBody>
                    <a:bodyPr/>
                    <a:lstStyle/>
                    <a:p>
                      <a:r>
                        <a:rPr lang="en-US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Necessary Condition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787">
                <a:tc>
                  <a:txBody>
                    <a:bodyPr/>
                    <a:lstStyle/>
                    <a:p>
                      <a:r>
                        <a:rPr lang="en-US" dirty="0"/>
                        <a:t>Being a (genetically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normal) dog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Being a mammal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078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Having fur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6899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Necessary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Property P has as one of its </a:t>
            </a:r>
            <a:r>
              <a:rPr lang="en-US" sz="2000" b="1" u="sng" dirty="0"/>
              <a:t>necessary conditions</a:t>
            </a:r>
            <a:r>
              <a:rPr lang="en-US" sz="2000" b="1" dirty="0"/>
              <a:t> </a:t>
            </a:r>
            <a:r>
              <a:rPr lang="en-US" sz="2000" dirty="0"/>
              <a:t> property Q just in case anything that has P must also have Q. </a:t>
            </a:r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464916"/>
              </p:ext>
            </p:extLst>
          </p:nvPr>
        </p:nvGraphicFramePr>
        <p:xfrm>
          <a:off x="1135957" y="2819747"/>
          <a:ext cx="6425004" cy="30432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2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25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0787">
                <a:tc>
                  <a:txBody>
                    <a:bodyPr/>
                    <a:lstStyle/>
                    <a:p>
                      <a:r>
                        <a:rPr lang="en-US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Necessary Condition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787">
                <a:tc>
                  <a:txBody>
                    <a:bodyPr/>
                    <a:lstStyle/>
                    <a:p>
                      <a:r>
                        <a:rPr lang="en-US" dirty="0"/>
                        <a:t>Being a (genetically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normal) dog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Being a mammal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078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Having fur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0787">
                <a:tc>
                  <a:txBody>
                    <a:bodyPr/>
                    <a:lstStyle/>
                    <a:p>
                      <a:r>
                        <a:rPr lang="en-US" dirty="0"/>
                        <a:t>Being a square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078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1881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Necessary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Property P has as one of its </a:t>
            </a:r>
            <a:r>
              <a:rPr lang="en-US" sz="2000" b="1" u="sng" dirty="0"/>
              <a:t>necessary conditions</a:t>
            </a:r>
            <a:r>
              <a:rPr lang="en-US" sz="2000" b="1" dirty="0"/>
              <a:t> </a:t>
            </a:r>
            <a:r>
              <a:rPr lang="en-US" sz="2000" dirty="0"/>
              <a:t> property Q just in case anything that has P must also have Q. </a:t>
            </a:r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188094"/>
              </p:ext>
            </p:extLst>
          </p:nvPr>
        </p:nvGraphicFramePr>
        <p:xfrm>
          <a:off x="1135957" y="2819747"/>
          <a:ext cx="6425004" cy="3082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2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25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0787">
                <a:tc>
                  <a:txBody>
                    <a:bodyPr/>
                    <a:lstStyle/>
                    <a:p>
                      <a:r>
                        <a:rPr lang="en-US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Necessary Condition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787">
                <a:tc>
                  <a:txBody>
                    <a:bodyPr/>
                    <a:lstStyle/>
                    <a:p>
                      <a:r>
                        <a:rPr lang="en-US" dirty="0"/>
                        <a:t>Being a (genetically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normal) dog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Being a mammal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078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Having fur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0787">
                <a:tc>
                  <a:txBody>
                    <a:bodyPr/>
                    <a:lstStyle/>
                    <a:p>
                      <a:r>
                        <a:rPr lang="en-US" dirty="0"/>
                        <a:t>Being a square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Having four sides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078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Being</a:t>
                      </a:r>
                      <a:r>
                        <a:rPr lang="en-US" baseline="0" dirty="0"/>
                        <a:t> a shape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2661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Sufficient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Sometimes, we can have a list of necessary conditions that completely characterize a property.</a:t>
            </a:r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91249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Sufficient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Sometimes, we can have a list of necessary conditions that completely characterize a property.</a:t>
            </a:r>
          </a:p>
          <a:p>
            <a:r>
              <a:rPr lang="en-US" sz="2000" dirty="0"/>
              <a:t>Properties P, Q, R are the sufficient conditions for Property S just in case anything that has P and Q and R also has S. </a:t>
            </a:r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71262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Sufficient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Sometimes, we can have a list of necessary conditions that completely characterize a property.</a:t>
            </a:r>
          </a:p>
          <a:p>
            <a:r>
              <a:rPr lang="en-US" sz="2000" dirty="0"/>
              <a:t>Properties P, Q, R are the sufficient conditions for Property S just in case anything that has P and Q and R also has S. </a:t>
            </a:r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			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2080"/>
              </p:ext>
            </p:extLst>
          </p:nvPr>
        </p:nvGraphicFramePr>
        <p:xfrm>
          <a:off x="1135957" y="3734324"/>
          <a:ext cx="6425004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2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25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Sufficient 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Property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7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Being a square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7276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140</TotalTime>
  <Words>1673</Words>
  <Application>Microsoft Macintosh PowerPoint</Application>
  <PresentationFormat>On-screen Show (4:3)</PresentationFormat>
  <Paragraphs>375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3" baseType="lpstr">
      <vt:lpstr>Arial</vt:lpstr>
      <vt:lpstr>Book Antiqua</vt:lpstr>
      <vt:lpstr>Century Gothic</vt:lpstr>
      <vt:lpstr>Apothecary</vt:lpstr>
      <vt:lpstr>Necessary and sufficient conditions</vt:lpstr>
      <vt:lpstr>Necessary conditions</vt:lpstr>
      <vt:lpstr>Necessary conditions</vt:lpstr>
      <vt:lpstr>Necessary conditions</vt:lpstr>
      <vt:lpstr>Necessary conditions</vt:lpstr>
      <vt:lpstr>Necessary conditions</vt:lpstr>
      <vt:lpstr>Sufficient conditions</vt:lpstr>
      <vt:lpstr>Sufficient conditions</vt:lpstr>
      <vt:lpstr>Sufficient conditions</vt:lpstr>
      <vt:lpstr>Sufficient conditions</vt:lpstr>
      <vt:lpstr>Necessary and Sufficient Conditions</vt:lpstr>
      <vt:lpstr>Necessary and Sufficient Conditions</vt:lpstr>
      <vt:lpstr>Necessary and Sufficient Conditions</vt:lpstr>
      <vt:lpstr>Necessary and Sufficient Conditions</vt:lpstr>
      <vt:lpstr>Necessary and Sufficient Conditions</vt:lpstr>
      <vt:lpstr>Necessary and Sufficient Conditions</vt:lpstr>
      <vt:lpstr>Necessary and Sufficient Conditions</vt:lpstr>
      <vt:lpstr>Necessary and Sufficient Conditions</vt:lpstr>
      <vt:lpstr>Necessary and Sufficient Conditions</vt:lpstr>
      <vt:lpstr>Necessary and Sufficient Conditions</vt:lpstr>
      <vt:lpstr>Necessary and Sufficient Conditions</vt:lpstr>
      <vt:lpstr>In application</vt:lpstr>
      <vt:lpstr>In application</vt:lpstr>
      <vt:lpstr>In application</vt:lpstr>
      <vt:lpstr>In application</vt:lpstr>
      <vt:lpstr>In application</vt:lpstr>
      <vt:lpstr>In application</vt:lpstr>
      <vt:lpstr>A quick detour into epistemology</vt:lpstr>
      <vt:lpstr>A quick detour into epistemology</vt:lpstr>
      <vt:lpstr>A quick detour into epistemology</vt:lpstr>
      <vt:lpstr>A quick detour into epistemology</vt:lpstr>
      <vt:lpstr>A quick detour into epistemology</vt:lpstr>
      <vt:lpstr>A quick detour into epistemology</vt:lpstr>
      <vt:lpstr>A quick detour into epistemology</vt:lpstr>
      <vt:lpstr>A quick detour into epistemology</vt:lpstr>
      <vt:lpstr>A quick detour into epistemology</vt:lpstr>
      <vt:lpstr>A quick detour into epistemology</vt:lpstr>
      <vt:lpstr>A quick detour into epistemology</vt:lpstr>
      <vt:lpstr>A quick detour into epistemology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Validity and soundness</dc:title>
  <dc:creator>Alexander Rausch</dc:creator>
  <cp:lastModifiedBy>Rausch, Alexander P</cp:lastModifiedBy>
  <cp:revision>17</cp:revision>
  <dcterms:created xsi:type="dcterms:W3CDTF">2016-01-12T17:29:16Z</dcterms:created>
  <dcterms:modified xsi:type="dcterms:W3CDTF">2018-07-02T20:52:25Z</dcterms:modified>
</cp:coreProperties>
</file>