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9" r:id="rId1"/>
  </p:sldMasterIdLst>
  <p:notesMasterIdLst>
    <p:notesMasterId r:id="rId64"/>
  </p:notesMasterIdLst>
  <p:sldIdLst>
    <p:sldId id="257" r:id="rId2"/>
    <p:sldId id="258" r:id="rId3"/>
    <p:sldId id="259" r:id="rId4"/>
    <p:sldId id="260" r:id="rId5"/>
    <p:sldId id="261" r:id="rId6"/>
    <p:sldId id="262" r:id="rId7"/>
    <p:sldId id="263" r:id="rId8"/>
    <p:sldId id="264" r:id="rId9"/>
    <p:sldId id="265" r:id="rId10"/>
    <p:sldId id="267" r:id="rId11"/>
    <p:sldId id="266" r:id="rId12"/>
    <p:sldId id="268" r:id="rId13"/>
    <p:sldId id="269" r:id="rId14"/>
    <p:sldId id="270" r:id="rId15"/>
    <p:sldId id="271" r:id="rId16"/>
    <p:sldId id="272" r:id="rId17"/>
    <p:sldId id="273" r:id="rId18"/>
    <p:sldId id="274" r:id="rId19"/>
    <p:sldId id="275"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91" r:id="rId33"/>
    <p:sldId id="292" r:id="rId34"/>
    <p:sldId id="293" r:id="rId35"/>
    <p:sldId id="298" r:id="rId36"/>
    <p:sldId id="294" r:id="rId37"/>
    <p:sldId id="295" r:id="rId38"/>
    <p:sldId id="299" r:id="rId39"/>
    <p:sldId id="296" r:id="rId40"/>
    <p:sldId id="297"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5" r:id="rId57"/>
    <p:sldId id="316" r:id="rId58"/>
    <p:sldId id="317" r:id="rId59"/>
    <p:sldId id="318" r:id="rId60"/>
    <p:sldId id="319" r:id="rId61"/>
    <p:sldId id="320" r:id="rId62"/>
    <p:sldId id="321" r:id="rId6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C85"/>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94" d="100"/>
          <a:sy n="94" d="100"/>
        </p:scale>
        <p:origin x="-280" y="-2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notesMaster" Target="notesMasters/notesMaster1.xml"/><Relationship Id="rId65" Type="http://schemas.openxmlformats.org/officeDocument/2006/relationships/printerSettings" Target="printerSettings/printerSettings1.bin"/><Relationship Id="rId66" Type="http://schemas.openxmlformats.org/officeDocument/2006/relationships/presProps" Target="presProps.xml"/><Relationship Id="rId67" Type="http://schemas.openxmlformats.org/officeDocument/2006/relationships/viewProps" Target="viewProps.xml"/><Relationship Id="rId68" Type="http://schemas.openxmlformats.org/officeDocument/2006/relationships/theme" Target="theme/theme1.xml"/><Relationship Id="rId69"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A353D9D1-D01B-0D4D-9142-AFA65D58FD04}" type="datetimeFigureOut">
              <a:rPr lang="en-US" smtClean="0"/>
              <a:t>4/5/16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016DE4E-62AD-694D-8658-45995FB74E8B}" type="slidenum">
              <a:rPr lang="en-US" smtClean="0"/>
              <a:t>‹#›</a:t>
            </a:fld>
            <a:endParaRPr lang="en-US"/>
          </a:p>
        </p:txBody>
      </p:sp>
    </p:spTree>
    <p:extLst>
      <p:ext uri="{BB962C8B-B14F-4D97-AF65-F5344CB8AC3E}">
        <p14:creationId xmlns:p14="http://schemas.microsoft.com/office/powerpoint/2010/main" val="19032670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6DE4E-62AD-694D-8658-45995FB74E8B}" type="slidenum">
              <a:rPr lang="en-US" smtClean="0"/>
              <a:t>1</a:t>
            </a:fld>
            <a:endParaRPr lang="en-US"/>
          </a:p>
        </p:txBody>
      </p:sp>
    </p:spTree>
    <p:extLst>
      <p:ext uri="{BB962C8B-B14F-4D97-AF65-F5344CB8AC3E}">
        <p14:creationId xmlns:p14="http://schemas.microsoft.com/office/powerpoint/2010/main" val="1614237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AD8D91A-A2EE-4B54-B3C6-F6C67903BA9C}" type="datetime1">
              <a:rPr lang="en-US" smtClean="0"/>
              <a:pPr/>
              <a:t>4/5/16</a:t>
            </a:fld>
            <a:endParaRPr lang="en-US" dirty="0"/>
          </a:p>
        </p:txBody>
      </p:sp>
      <p:sp>
        <p:nvSpPr>
          <p:cNvPr id="8" name="Slide Number Placeholder 7"/>
          <p:cNvSpPr>
            <a:spLocks noGrp="1"/>
          </p:cNvSpPr>
          <p:nvPr>
            <p:ph type="sldNum" sz="quarter" idx="11"/>
          </p:nvPr>
        </p:nvSpPr>
        <p:spPr/>
        <p:txBody>
          <a:bodyPr/>
          <a:lstStyle/>
          <a:p>
            <a:fld id="{2754ED01-E2A0-4C1E-8E21-014B9904157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4/5/16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04122-9A3A-4FD8-98B8-22631F32846C}" type="datetime1">
              <a:rPr lang="en-US" smtClean="0"/>
              <a:pPr/>
              <a:t>4/5/16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259A7B8-0EC4-44C9-AFEF-25E144F11C06}" type="datetime1">
              <a:rPr lang="en-US" smtClean="0"/>
              <a:pPr/>
              <a:t>4/5/16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B47B5-C739-4DAE-AACD-CC58CA843AC4}" type="datetime1">
              <a:rPr lang="en-US" smtClean="0"/>
              <a:pPr/>
              <a:t>4/5/16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E72AE48-94E6-46E0-BE32-5F0716DE9115}" type="datetime1">
              <a:rPr lang="en-US" smtClean="0"/>
              <a:pPr/>
              <a:t>4/5/16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884C285-8BCE-48FC-97D9-E2837AF38351}" type="datetime1">
              <a:rPr lang="en-US" smtClean="0"/>
              <a:pPr/>
              <a:t>4/5/16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70D3E6-EF16-4488-94A4-211508FE4682}" type="datetime1">
              <a:rPr lang="en-US" smtClean="0"/>
              <a:pPr/>
              <a:t>4/5/16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7FB3B-20DA-4D0E-BF16-8262B7156612}" type="datetime1">
              <a:rPr lang="en-US" smtClean="0"/>
              <a:pPr/>
              <a:t>4/5/16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273C2C-6BD0-40EC-8D8D-4D51F089C5EB}" type="datetime1">
              <a:rPr lang="en-US" smtClean="0"/>
              <a:pPr/>
              <a:t>4/5/16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377F5C-EDA7-4864-9756-35769B0E62CF}" type="datetime1">
              <a:rPr lang="en-US" smtClean="0"/>
              <a:pPr/>
              <a:t>4/5/16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8B99C93-F56F-46AB-9EB8-53614A95B15F}" type="datetime1">
              <a:rPr lang="en-US" smtClean="0"/>
              <a:pPr/>
              <a:t>4/5/16</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A84A37A-AFC2-4A01-80A1-FC20F2C0D5BB}"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 Id="rId3" Type="http://schemas.openxmlformats.org/officeDocument/2006/relationships/image" Target="../media/image6.jpg"/></Relationships>
</file>

<file path=ppt/slides/_rels/slide22.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3.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4.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5.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6.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0.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image" Target="../media/image11.jpg"/><Relationship Id="rId4" Type="http://schemas.openxmlformats.org/officeDocument/2006/relationships/image" Target="../media/image12.jpg"/><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51.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52.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53.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54.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55.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3.png"/></Relationships>
</file>

<file path=ppt/slides/_rels/slide60.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61.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3394369"/>
            <a:ext cx="7772400" cy="719081"/>
          </a:xfrm>
        </p:spPr>
        <p:txBody>
          <a:bodyPr/>
          <a:lstStyle/>
          <a:p>
            <a:r>
              <a:rPr lang="en-US" sz="5400" dirty="0" smtClean="0"/>
              <a:t>The Philosophy of Mind:</a:t>
            </a:r>
            <a:br>
              <a:rPr lang="en-US" sz="5400" dirty="0" smtClean="0"/>
            </a:br>
            <a:r>
              <a:rPr lang="en-US" sz="5400" dirty="0" smtClean="0"/>
              <a:t>Psychological Theories</a:t>
            </a:r>
            <a:r>
              <a:rPr lang="en-US" sz="5400" dirty="0" smtClean="0"/>
              <a:t/>
            </a:r>
            <a:br>
              <a:rPr lang="en-US" sz="5400" dirty="0" smtClean="0"/>
            </a:br>
            <a:endParaRPr lang="en-US" sz="3200" dirty="0"/>
          </a:p>
        </p:txBody>
      </p:sp>
    </p:spTree>
    <p:extLst>
      <p:ext uri="{BB962C8B-B14F-4D97-AF65-F5344CB8AC3E}">
        <p14:creationId xmlns:p14="http://schemas.microsoft.com/office/powerpoint/2010/main" val="3741121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343753_ori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58" y="186486"/>
            <a:ext cx="1640671" cy="2272329"/>
          </a:xfrm>
          <a:prstGeom prst="rect">
            <a:avLst/>
          </a:prstGeom>
        </p:spPr>
      </p:pic>
      <p:sp>
        <p:nvSpPr>
          <p:cNvPr id="5" name="TextBox 4"/>
          <p:cNvSpPr txBox="1"/>
          <p:nvPr/>
        </p:nvSpPr>
        <p:spPr>
          <a:xfrm>
            <a:off x="2040258" y="27538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2" name="TextBox 1"/>
          <p:cNvSpPr txBox="1"/>
          <p:nvPr/>
        </p:nvSpPr>
        <p:spPr>
          <a:xfrm>
            <a:off x="2040258" y="1285595"/>
            <a:ext cx="6634214" cy="3477875"/>
          </a:xfrm>
          <a:prstGeom prst="rect">
            <a:avLst/>
          </a:prstGeom>
          <a:noFill/>
        </p:spPr>
        <p:txBody>
          <a:bodyPr wrap="square" rtlCol="0">
            <a:spAutoFit/>
          </a:bodyPr>
          <a:lstStyle/>
          <a:p>
            <a:r>
              <a:rPr lang="en-US" sz="2000" dirty="0" smtClean="0"/>
              <a:t>There are different versions of the Psychological Theory depending on what you take </a:t>
            </a:r>
            <a:r>
              <a:rPr lang="en-US" sz="2000" i="1" dirty="0" smtClean="0"/>
              <a:t>R </a:t>
            </a:r>
            <a:r>
              <a:rPr lang="en-US" sz="2000" dirty="0" smtClean="0"/>
              <a:t>to be. </a:t>
            </a:r>
          </a:p>
          <a:p>
            <a:endParaRPr lang="en-US" sz="2000" dirty="0"/>
          </a:p>
          <a:p>
            <a:r>
              <a:rPr lang="en-US" sz="2000" dirty="0" smtClean="0"/>
              <a:t>We will mainly focus on attempts to understand </a:t>
            </a:r>
            <a:r>
              <a:rPr lang="en-US" sz="2000" i="1" dirty="0" smtClean="0"/>
              <a:t>R </a:t>
            </a:r>
            <a:r>
              <a:rPr lang="en-US" sz="2000" dirty="0" smtClean="0"/>
              <a:t>as having something to do with </a:t>
            </a:r>
            <a:r>
              <a:rPr lang="en-US" sz="2000" i="1" dirty="0" smtClean="0"/>
              <a:t>memories</a:t>
            </a:r>
            <a:r>
              <a:rPr lang="en-US" sz="2000" dirty="0" smtClean="0"/>
              <a:t>.</a:t>
            </a:r>
          </a:p>
          <a:p>
            <a:endParaRPr lang="en-US" sz="2000" dirty="0"/>
          </a:p>
          <a:p>
            <a:r>
              <a:rPr lang="en-US" sz="2000" dirty="0" smtClean="0"/>
              <a:t>This is initially very intuitive: what makes you the same person as the child that existed 15 years ago is the fact that that child had certain experiences which were stored as memories and you have some/most/all(?) of those memories now. </a:t>
            </a:r>
            <a:endParaRPr lang="en-US" sz="2000" dirty="0"/>
          </a:p>
        </p:txBody>
      </p:sp>
    </p:spTree>
    <p:extLst>
      <p:ext uri="{BB962C8B-B14F-4D97-AF65-F5344CB8AC3E}">
        <p14:creationId xmlns:p14="http://schemas.microsoft.com/office/powerpoint/2010/main" val="1974737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3" name="TextBox 2"/>
          <p:cNvSpPr txBox="1"/>
          <p:nvPr/>
        </p:nvSpPr>
        <p:spPr>
          <a:xfrm>
            <a:off x="129258" y="1229408"/>
            <a:ext cx="8711628" cy="70788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b="1" dirty="0" smtClean="0"/>
              <a:t>Version 1</a:t>
            </a:r>
            <a:r>
              <a:rPr lang="en-US" sz="2000" dirty="0" smtClean="0"/>
              <a:t>: </a:t>
            </a:r>
            <a:r>
              <a:rPr lang="en-US" sz="2000" i="1" dirty="0" smtClean="0"/>
              <a:t>x </a:t>
            </a:r>
            <a:r>
              <a:rPr lang="en-US" sz="2000" dirty="0" smtClean="0"/>
              <a:t>at </a:t>
            </a:r>
            <a:r>
              <a:rPr lang="en-US" sz="2000" i="1" dirty="0" smtClean="0"/>
              <a:t>t</a:t>
            </a:r>
            <a:r>
              <a:rPr lang="en-US" sz="2000" i="1" baseline="-25000" dirty="0" smtClean="0"/>
              <a:t>1</a:t>
            </a:r>
            <a:r>
              <a:rPr lang="en-US" sz="2000" i="1" dirty="0" smtClean="0"/>
              <a:t> </a:t>
            </a:r>
            <a:r>
              <a:rPr lang="en-US" sz="2000" dirty="0" smtClean="0"/>
              <a:t>and </a:t>
            </a:r>
            <a:r>
              <a:rPr lang="en-US" sz="2000" i="1" dirty="0" smtClean="0"/>
              <a:t>y </a:t>
            </a:r>
            <a:r>
              <a:rPr lang="en-US" sz="2000" dirty="0" smtClean="0"/>
              <a:t>at </a:t>
            </a:r>
            <a:r>
              <a:rPr lang="en-US" sz="2000" i="1" dirty="0" smtClean="0"/>
              <a:t>t</a:t>
            </a:r>
            <a:r>
              <a:rPr lang="en-US" sz="2000" i="1" baseline="-25000" dirty="0" smtClean="0"/>
              <a:t>2</a:t>
            </a:r>
            <a:r>
              <a:rPr lang="en-US" sz="2000" dirty="0" smtClean="0"/>
              <a:t> are the same person iff </a:t>
            </a:r>
            <a:r>
              <a:rPr lang="en-US" sz="2000" i="1" dirty="0" smtClean="0"/>
              <a:t>y </a:t>
            </a:r>
            <a:r>
              <a:rPr lang="en-US" sz="2000" dirty="0" smtClean="0"/>
              <a:t>has every memory that </a:t>
            </a:r>
            <a:r>
              <a:rPr lang="en-US" sz="2000" i="1" dirty="0" smtClean="0"/>
              <a:t>x </a:t>
            </a:r>
            <a:r>
              <a:rPr lang="en-US" sz="2000" dirty="0" smtClean="0"/>
              <a:t>has.  </a:t>
            </a:r>
            <a:endParaRPr lang="en-US" sz="2000" dirty="0"/>
          </a:p>
        </p:txBody>
      </p:sp>
    </p:spTree>
    <p:extLst>
      <p:ext uri="{BB962C8B-B14F-4D97-AF65-F5344CB8AC3E}">
        <p14:creationId xmlns:p14="http://schemas.microsoft.com/office/powerpoint/2010/main" val="14697387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3" name="TextBox 2"/>
          <p:cNvSpPr txBox="1"/>
          <p:nvPr/>
        </p:nvSpPr>
        <p:spPr>
          <a:xfrm>
            <a:off x="129258" y="1229408"/>
            <a:ext cx="8711628" cy="70788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b="1" dirty="0" smtClean="0"/>
              <a:t>Version 1</a:t>
            </a:r>
            <a:r>
              <a:rPr lang="en-US" sz="2000" dirty="0" smtClean="0"/>
              <a:t>: </a:t>
            </a:r>
            <a:r>
              <a:rPr lang="en-US" sz="2000" i="1" dirty="0" smtClean="0"/>
              <a:t>x </a:t>
            </a:r>
            <a:r>
              <a:rPr lang="en-US" sz="2000" dirty="0" smtClean="0"/>
              <a:t>at </a:t>
            </a:r>
            <a:r>
              <a:rPr lang="en-US" sz="2000" i="1" dirty="0" smtClean="0"/>
              <a:t>t</a:t>
            </a:r>
            <a:r>
              <a:rPr lang="en-US" sz="2000" i="1" baseline="-25000" dirty="0" smtClean="0"/>
              <a:t>1</a:t>
            </a:r>
            <a:r>
              <a:rPr lang="en-US" sz="2000" i="1" dirty="0" smtClean="0"/>
              <a:t> </a:t>
            </a:r>
            <a:r>
              <a:rPr lang="en-US" sz="2000" dirty="0" smtClean="0"/>
              <a:t>and </a:t>
            </a:r>
            <a:r>
              <a:rPr lang="en-US" sz="2000" i="1" dirty="0" smtClean="0"/>
              <a:t>y </a:t>
            </a:r>
            <a:r>
              <a:rPr lang="en-US" sz="2000" dirty="0" smtClean="0"/>
              <a:t>at </a:t>
            </a:r>
            <a:r>
              <a:rPr lang="en-US" sz="2000" i="1" dirty="0" smtClean="0"/>
              <a:t>t</a:t>
            </a:r>
            <a:r>
              <a:rPr lang="en-US" sz="2000" i="1" baseline="-25000" dirty="0" smtClean="0"/>
              <a:t>2</a:t>
            </a:r>
            <a:r>
              <a:rPr lang="en-US" sz="2000" dirty="0" smtClean="0"/>
              <a:t> are the same person iff </a:t>
            </a:r>
            <a:r>
              <a:rPr lang="en-US" sz="2000" i="1" dirty="0" smtClean="0"/>
              <a:t>y </a:t>
            </a:r>
            <a:r>
              <a:rPr lang="en-US" sz="2000" dirty="0" smtClean="0"/>
              <a:t>has every memory that </a:t>
            </a:r>
            <a:r>
              <a:rPr lang="en-US" sz="2000" i="1" dirty="0" smtClean="0"/>
              <a:t>x </a:t>
            </a:r>
            <a:r>
              <a:rPr lang="en-US" sz="2000" dirty="0" smtClean="0"/>
              <a:t>has.  </a:t>
            </a:r>
            <a:endParaRPr lang="en-US" sz="2000" dirty="0"/>
          </a:p>
        </p:txBody>
      </p:sp>
      <p:sp>
        <p:nvSpPr>
          <p:cNvPr id="2" name="TextBox 1"/>
          <p:cNvSpPr txBox="1"/>
          <p:nvPr/>
        </p:nvSpPr>
        <p:spPr>
          <a:xfrm>
            <a:off x="635047" y="2310205"/>
            <a:ext cx="7674609" cy="1631216"/>
          </a:xfrm>
          <a:prstGeom prst="rect">
            <a:avLst/>
          </a:prstGeom>
          <a:noFill/>
        </p:spPr>
        <p:txBody>
          <a:bodyPr wrap="square" rtlCol="0">
            <a:spAutoFit/>
          </a:bodyPr>
          <a:lstStyle/>
          <a:p>
            <a:r>
              <a:rPr lang="en-US" sz="2000" dirty="0" smtClean="0"/>
              <a:t>According to this theory, child-you is the same person as you </a:t>
            </a:r>
            <a:r>
              <a:rPr lang="en-US" sz="2000" i="1" dirty="0" smtClean="0"/>
              <a:t>because</a:t>
            </a:r>
            <a:r>
              <a:rPr lang="en-US" sz="2000" dirty="0" smtClean="0"/>
              <a:t> you have any memory that the child has. (The fact that you have some additional memories is OK—all the theory requires is that for every memory that </a:t>
            </a:r>
            <a:r>
              <a:rPr lang="en-US" sz="2000" i="1" dirty="0" smtClean="0"/>
              <a:t>the child has</a:t>
            </a:r>
            <a:r>
              <a:rPr lang="en-US" sz="2000" dirty="0" smtClean="0"/>
              <a:t>, you also have </a:t>
            </a:r>
            <a:r>
              <a:rPr lang="en-US" sz="2000" i="1" dirty="0" smtClean="0"/>
              <a:t>that memory</a:t>
            </a:r>
            <a:r>
              <a:rPr lang="en-US" sz="2000" dirty="0" smtClean="0"/>
              <a:t>.)</a:t>
            </a:r>
            <a:endParaRPr lang="en-US" sz="2000" dirty="0"/>
          </a:p>
        </p:txBody>
      </p:sp>
    </p:spTree>
    <p:extLst>
      <p:ext uri="{BB962C8B-B14F-4D97-AF65-F5344CB8AC3E}">
        <p14:creationId xmlns:p14="http://schemas.microsoft.com/office/powerpoint/2010/main" val="318094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3" name="TextBox 2"/>
          <p:cNvSpPr txBox="1"/>
          <p:nvPr/>
        </p:nvSpPr>
        <p:spPr>
          <a:xfrm>
            <a:off x="129258" y="1229408"/>
            <a:ext cx="8711628" cy="70788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b="1" dirty="0" smtClean="0"/>
              <a:t>Version 1</a:t>
            </a:r>
            <a:r>
              <a:rPr lang="en-US" sz="2000" dirty="0" smtClean="0"/>
              <a:t>: </a:t>
            </a:r>
            <a:r>
              <a:rPr lang="en-US" sz="2000" i="1" dirty="0" smtClean="0"/>
              <a:t>x </a:t>
            </a:r>
            <a:r>
              <a:rPr lang="en-US" sz="2000" dirty="0" smtClean="0"/>
              <a:t>at </a:t>
            </a:r>
            <a:r>
              <a:rPr lang="en-US" sz="2000" i="1" dirty="0" smtClean="0"/>
              <a:t>t</a:t>
            </a:r>
            <a:r>
              <a:rPr lang="en-US" sz="2000" i="1" baseline="-25000" dirty="0" smtClean="0"/>
              <a:t>1</a:t>
            </a:r>
            <a:r>
              <a:rPr lang="en-US" sz="2000" i="1" dirty="0" smtClean="0"/>
              <a:t> </a:t>
            </a:r>
            <a:r>
              <a:rPr lang="en-US" sz="2000" dirty="0" smtClean="0"/>
              <a:t>and </a:t>
            </a:r>
            <a:r>
              <a:rPr lang="en-US" sz="2000" i="1" dirty="0" smtClean="0"/>
              <a:t>y </a:t>
            </a:r>
            <a:r>
              <a:rPr lang="en-US" sz="2000" dirty="0" smtClean="0"/>
              <a:t>at </a:t>
            </a:r>
            <a:r>
              <a:rPr lang="en-US" sz="2000" i="1" dirty="0" smtClean="0"/>
              <a:t>t</a:t>
            </a:r>
            <a:r>
              <a:rPr lang="en-US" sz="2000" i="1" baseline="-25000" dirty="0" smtClean="0"/>
              <a:t>2</a:t>
            </a:r>
            <a:r>
              <a:rPr lang="en-US" sz="2000" dirty="0" smtClean="0"/>
              <a:t> are the same person iff </a:t>
            </a:r>
            <a:r>
              <a:rPr lang="en-US" sz="2000" i="1" dirty="0" smtClean="0"/>
              <a:t>y </a:t>
            </a:r>
            <a:r>
              <a:rPr lang="en-US" sz="2000" dirty="0" smtClean="0"/>
              <a:t>has every memory that </a:t>
            </a:r>
            <a:r>
              <a:rPr lang="en-US" sz="2000" i="1" dirty="0" smtClean="0"/>
              <a:t>x </a:t>
            </a:r>
            <a:r>
              <a:rPr lang="en-US" sz="2000" dirty="0" smtClean="0"/>
              <a:t>has.  </a:t>
            </a:r>
            <a:endParaRPr lang="en-US" sz="2000" dirty="0"/>
          </a:p>
        </p:txBody>
      </p:sp>
      <p:sp>
        <p:nvSpPr>
          <p:cNvPr id="2" name="TextBox 1"/>
          <p:cNvSpPr txBox="1"/>
          <p:nvPr/>
        </p:nvSpPr>
        <p:spPr>
          <a:xfrm>
            <a:off x="635047" y="2310205"/>
            <a:ext cx="7674609" cy="2246769"/>
          </a:xfrm>
          <a:prstGeom prst="rect">
            <a:avLst/>
          </a:prstGeom>
          <a:noFill/>
        </p:spPr>
        <p:txBody>
          <a:bodyPr wrap="square" rtlCol="0">
            <a:spAutoFit/>
          </a:bodyPr>
          <a:lstStyle/>
          <a:p>
            <a:r>
              <a:rPr lang="en-US" sz="2000" dirty="0" smtClean="0"/>
              <a:t>According to this theory, child-you is the same person as you </a:t>
            </a:r>
            <a:r>
              <a:rPr lang="en-US" sz="2000" i="1" dirty="0" smtClean="0"/>
              <a:t>because</a:t>
            </a:r>
            <a:r>
              <a:rPr lang="en-US" sz="2000" dirty="0" smtClean="0"/>
              <a:t> you have any memory that the child has. (The fact that you have some additional memories is OK—all the theory requires is that for every memory that </a:t>
            </a:r>
            <a:r>
              <a:rPr lang="en-US" sz="2000" i="1" dirty="0" smtClean="0"/>
              <a:t>the child has</a:t>
            </a:r>
            <a:r>
              <a:rPr lang="en-US" sz="2000" dirty="0" smtClean="0"/>
              <a:t>, you also have </a:t>
            </a:r>
            <a:r>
              <a:rPr lang="en-US" sz="2000" i="1" dirty="0" smtClean="0"/>
              <a:t>that memory</a:t>
            </a:r>
            <a:r>
              <a:rPr lang="en-US" sz="2000" dirty="0" smtClean="0"/>
              <a:t>.)</a:t>
            </a:r>
          </a:p>
          <a:p>
            <a:endParaRPr lang="en-US" sz="2000" dirty="0"/>
          </a:p>
          <a:p>
            <a:r>
              <a:rPr lang="en-US" sz="2000" dirty="0" smtClean="0"/>
              <a:t>But this is pretty obviously mistaken: can you say why? </a:t>
            </a:r>
            <a:endParaRPr lang="en-US" sz="2000" dirty="0"/>
          </a:p>
        </p:txBody>
      </p:sp>
    </p:spTree>
    <p:extLst>
      <p:ext uri="{BB962C8B-B14F-4D97-AF65-F5344CB8AC3E}">
        <p14:creationId xmlns:p14="http://schemas.microsoft.com/office/powerpoint/2010/main" val="2442288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3" name="TextBox 2"/>
          <p:cNvSpPr txBox="1"/>
          <p:nvPr/>
        </p:nvSpPr>
        <p:spPr>
          <a:xfrm>
            <a:off x="129258" y="1229408"/>
            <a:ext cx="8711628" cy="70788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b="1" dirty="0" smtClean="0"/>
              <a:t>Version 1</a:t>
            </a:r>
            <a:r>
              <a:rPr lang="en-US" sz="2000" dirty="0" smtClean="0"/>
              <a:t>: </a:t>
            </a:r>
            <a:r>
              <a:rPr lang="en-US" sz="2000" i="1" dirty="0" smtClean="0"/>
              <a:t>x </a:t>
            </a:r>
            <a:r>
              <a:rPr lang="en-US" sz="2000" dirty="0" smtClean="0"/>
              <a:t>at </a:t>
            </a:r>
            <a:r>
              <a:rPr lang="en-US" sz="2000" i="1" dirty="0" smtClean="0"/>
              <a:t>t</a:t>
            </a:r>
            <a:r>
              <a:rPr lang="en-US" sz="2000" i="1" baseline="-25000" dirty="0" smtClean="0"/>
              <a:t>1</a:t>
            </a:r>
            <a:r>
              <a:rPr lang="en-US" sz="2000" i="1" dirty="0" smtClean="0"/>
              <a:t> </a:t>
            </a:r>
            <a:r>
              <a:rPr lang="en-US" sz="2000" dirty="0" smtClean="0"/>
              <a:t>and </a:t>
            </a:r>
            <a:r>
              <a:rPr lang="en-US" sz="2000" i="1" dirty="0" smtClean="0"/>
              <a:t>y </a:t>
            </a:r>
            <a:r>
              <a:rPr lang="en-US" sz="2000" dirty="0" smtClean="0"/>
              <a:t>at </a:t>
            </a:r>
            <a:r>
              <a:rPr lang="en-US" sz="2000" i="1" dirty="0" smtClean="0"/>
              <a:t>t</a:t>
            </a:r>
            <a:r>
              <a:rPr lang="en-US" sz="2000" i="1" baseline="-25000" dirty="0" smtClean="0"/>
              <a:t>2</a:t>
            </a:r>
            <a:r>
              <a:rPr lang="en-US" sz="2000" dirty="0" smtClean="0"/>
              <a:t> are the same person iff </a:t>
            </a:r>
            <a:r>
              <a:rPr lang="en-US" sz="2000" i="1" dirty="0" smtClean="0"/>
              <a:t>y </a:t>
            </a:r>
            <a:r>
              <a:rPr lang="en-US" sz="2000" dirty="0" smtClean="0"/>
              <a:t>has every memory that </a:t>
            </a:r>
            <a:r>
              <a:rPr lang="en-US" sz="2000" i="1" dirty="0" smtClean="0"/>
              <a:t>x </a:t>
            </a:r>
            <a:r>
              <a:rPr lang="en-US" sz="2000" dirty="0" smtClean="0"/>
              <a:t>has.  </a:t>
            </a:r>
            <a:endParaRPr lang="en-US" sz="2000" dirty="0"/>
          </a:p>
        </p:txBody>
      </p:sp>
      <p:sp>
        <p:nvSpPr>
          <p:cNvPr id="2" name="TextBox 1"/>
          <p:cNvSpPr txBox="1"/>
          <p:nvPr/>
        </p:nvSpPr>
        <p:spPr>
          <a:xfrm>
            <a:off x="635047" y="2310205"/>
            <a:ext cx="7674609" cy="2862322"/>
          </a:xfrm>
          <a:prstGeom prst="rect">
            <a:avLst/>
          </a:prstGeom>
          <a:noFill/>
        </p:spPr>
        <p:txBody>
          <a:bodyPr wrap="square" rtlCol="0">
            <a:spAutoFit/>
          </a:bodyPr>
          <a:lstStyle/>
          <a:p>
            <a:r>
              <a:rPr lang="en-US" sz="2000" dirty="0" smtClean="0"/>
              <a:t>The child that many of you were likely had memories that are now lost. You very plausibly had memories as a five year old (e.g. memories of being three or four years old) that you now lack, but this doesn’t turn you into a different person. </a:t>
            </a:r>
          </a:p>
          <a:p>
            <a:r>
              <a:rPr lang="en-US" sz="2000" dirty="0"/>
              <a:t/>
            </a:r>
            <a:br>
              <a:rPr lang="en-US" sz="2000" dirty="0"/>
            </a:br>
            <a:r>
              <a:rPr lang="en-US" sz="2000" dirty="0" smtClean="0"/>
              <a:t>(Surely you are </a:t>
            </a:r>
            <a:r>
              <a:rPr lang="en-US" sz="2000" i="1" dirty="0" smtClean="0"/>
              <a:t>different</a:t>
            </a:r>
            <a:r>
              <a:rPr lang="en-US" sz="2000" dirty="0" smtClean="0"/>
              <a:t> in some sense: you have some different properties like having grown and so forth; but you are not an entirely </a:t>
            </a:r>
            <a:r>
              <a:rPr lang="en-US" sz="2000" i="1" dirty="0" smtClean="0"/>
              <a:t>different person</a:t>
            </a:r>
            <a:r>
              <a:rPr lang="en-US" sz="2000" dirty="0" smtClean="0"/>
              <a:t>. You are still </a:t>
            </a:r>
            <a:r>
              <a:rPr lang="en-US" sz="2000" i="1" dirty="0" smtClean="0"/>
              <a:t>you</a:t>
            </a:r>
            <a:r>
              <a:rPr lang="en-US" sz="2000" dirty="0" smtClean="0"/>
              <a:t>, albeit changed in some non-essential ways.)</a:t>
            </a:r>
            <a:endParaRPr lang="en-US" sz="2000" dirty="0"/>
          </a:p>
        </p:txBody>
      </p:sp>
    </p:spTree>
    <p:extLst>
      <p:ext uri="{BB962C8B-B14F-4D97-AF65-F5344CB8AC3E}">
        <p14:creationId xmlns:p14="http://schemas.microsoft.com/office/powerpoint/2010/main" val="4042603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3" name="TextBox 2"/>
          <p:cNvSpPr txBox="1"/>
          <p:nvPr/>
        </p:nvSpPr>
        <p:spPr>
          <a:xfrm>
            <a:off x="129258" y="1229408"/>
            <a:ext cx="8711628" cy="70788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2000" b="1" dirty="0" smtClean="0">
                <a:solidFill>
                  <a:schemeClr val="bg1">
                    <a:lumMod val="65000"/>
                  </a:schemeClr>
                </a:solidFill>
              </a:rPr>
              <a:t>Version 1</a:t>
            </a:r>
            <a:r>
              <a:rPr lang="en-US" sz="2000" dirty="0" smtClean="0">
                <a:solidFill>
                  <a:schemeClr val="bg1">
                    <a:lumMod val="65000"/>
                  </a:schemeClr>
                </a:solidFill>
              </a:rPr>
              <a:t>: </a:t>
            </a:r>
            <a:r>
              <a:rPr lang="en-US" sz="2000" i="1" dirty="0" smtClean="0">
                <a:solidFill>
                  <a:schemeClr val="bg1">
                    <a:lumMod val="65000"/>
                  </a:schemeClr>
                </a:solidFill>
              </a:rPr>
              <a:t>x </a:t>
            </a:r>
            <a:r>
              <a:rPr lang="en-US" sz="2000" dirty="0" smtClean="0">
                <a:solidFill>
                  <a:schemeClr val="bg1">
                    <a:lumMod val="65000"/>
                  </a:schemeClr>
                </a:solidFill>
              </a:rPr>
              <a:t>at </a:t>
            </a:r>
            <a:r>
              <a:rPr lang="en-US" sz="2000" i="1" dirty="0" smtClean="0">
                <a:solidFill>
                  <a:schemeClr val="bg1">
                    <a:lumMod val="65000"/>
                  </a:schemeClr>
                </a:solidFill>
              </a:rPr>
              <a:t>t</a:t>
            </a:r>
            <a:r>
              <a:rPr lang="en-US" sz="2000" i="1" baseline="-25000" dirty="0" smtClean="0">
                <a:solidFill>
                  <a:schemeClr val="bg1">
                    <a:lumMod val="65000"/>
                  </a:schemeClr>
                </a:solidFill>
              </a:rPr>
              <a:t>1</a:t>
            </a:r>
            <a:r>
              <a:rPr lang="en-US" sz="2000" i="1" dirty="0" smtClean="0">
                <a:solidFill>
                  <a:schemeClr val="bg1">
                    <a:lumMod val="65000"/>
                  </a:schemeClr>
                </a:solidFill>
              </a:rPr>
              <a:t> </a:t>
            </a:r>
            <a:r>
              <a:rPr lang="en-US" sz="2000" dirty="0" smtClean="0">
                <a:solidFill>
                  <a:schemeClr val="bg1">
                    <a:lumMod val="65000"/>
                  </a:schemeClr>
                </a:solidFill>
              </a:rPr>
              <a:t>and </a:t>
            </a:r>
            <a:r>
              <a:rPr lang="en-US" sz="2000" i="1" dirty="0" smtClean="0">
                <a:solidFill>
                  <a:schemeClr val="bg1">
                    <a:lumMod val="65000"/>
                  </a:schemeClr>
                </a:solidFill>
              </a:rPr>
              <a:t>y </a:t>
            </a:r>
            <a:r>
              <a:rPr lang="en-US" sz="2000" dirty="0" smtClean="0">
                <a:solidFill>
                  <a:schemeClr val="bg1">
                    <a:lumMod val="65000"/>
                  </a:schemeClr>
                </a:solidFill>
              </a:rPr>
              <a:t>at </a:t>
            </a:r>
            <a:r>
              <a:rPr lang="en-US" sz="2000" i="1" dirty="0" smtClean="0">
                <a:solidFill>
                  <a:schemeClr val="bg1">
                    <a:lumMod val="65000"/>
                  </a:schemeClr>
                </a:solidFill>
              </a:rPr>
              <a:t>t</a:t>
            </a:r>
            <a:r>
              <a:rPr lang="en-US" sz="2000" i="1" baseline="-25000" dirty="0" smtClean="0">
                <a:solidFill>
                  <a:schemeClr val="bg1">
                    <a:lumMod val="65000"/>
                  </a:schemeClr>
                </a:solidFill>
              </a:rPr>
              <a:t>2</a:t>
            </a:r>
            <a:r>
              <a:rPr lang="en-US" sz="2000" dirty="0" smtClean="0">
                <a:solidFill>
                  <a:schemeClr val="bg1">
                    <a:lumMod val="65000"/>
                  </a:schemeClr>
                </a:solidFill>
              </a:rPr>
              <a:t> are the same person iff </a:t>
            </a:r>
            <a:r>
              <a:rPr lang="en-US" sz="2000" i="1" dirty="0" smtClean="0">
                <a:solidFill>
                  <a:schemeClr val="bg1">
                    <a:lumMod val="65000"/>
                  </a:schemeClr>
                </a:solidFill>
              </a:rPr>
              <a:t>y </a:t>
            </a:r>
            <a:r>
              <a:rPr lang="en-US" sz="2000" dirty="0" smtClean="0">
                <a:solidFill>
                  <a:schemeClr val="bg1">
                    <a:lumMod val="65000"/>
                  </a:schemeClr>
                </a:solidFill>
              </a:rPr>
              <a:t>has every memory that </a:t>
            </a:r>
            <a:r>
              <a:rPr lang="en-US" sz="2000" i="1" dirty="0" smtClean="0">
                <a:solidFill>
                  <a:schemeClr val="bg1">
                    <a:lumMod val="65000"/>
                  </a:schemeClr>
                </a:solidFill>
              </a:rPr>
              <a:t>x </a:t>
            </a:r>
            <a:r>
              <a:rPr lang="en-US" sz="2000" dirty="0" smtClean="0">
                <a:solidFill>
                  <a:schemeClr val="bg1">
                    <a:lumMod val="65000"/>
                  </a:schemeClr>
                </a:solidFill>
              </a:rPr>
              <a:t>has.  </a:t>
            </a:r>
            <a:endParaRPr lang="en-US" sz="2000" dirty="0">
              <a:solidFill>
                <a:schemeClr val="bg1">
                  <a:lumMod val="65000"/>
                </a:schemeClr>
              </a:solidFill>
            </a:endParaRPr>
          </a:p>
        </p:txBody>
      </p:sp>
      <p:sp>
        <p:nvSpPr>
          <p:cNvPr id="6" name="TextBox 5"/>
          <p:cNvSpPr txBox="1"/>
          <p:nvPr/>
        </p:nvSpPr>
        <p:spPr>
          <a:xfrm>
            <a:off x="129258" y="2082006"/>
            <a:ext cx="8711628" cy="70788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solidFill>
                  <a:schemeClr val="tx1"/>
                </a:solidFill>
              </a:rPr>
              <a:t>Version 2</a:t>
            </a:r>
            <a:r>
              <a:rPr lang="en-US" sz="2000" dirty="0" smtClean="0">
                <a:solidFill>
                  <a:schemeClr val="tx1"/>
                </a:solidFill>
              </a:rPr>
              <a:t>: </a:t>
            </a:r>
            <a:r>
              <a:rPr lang="en-US" sz="2000" i="1" dirty="0" smtClean="0">
                <a:solidFill>
                  <a:schemeClr val="tx1"/>
                </a:solidFill>
              </a:rPr>
              <a:t>x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1</a:t>
            </a:r>
            <a:r>
              <a:rPr lang="en-US" sz="2000" i="1" dirty="0" smtClean="0">
                <a:solidFill>
                  <a:schemeClr val="tx1"/>
                </a:solidFill>
              </a:rPr>
              <a:t> </a:t>
            </a:r>
            <a:r>
              <a:rPr lang="en-US" sz="2000" dirty="0" smtClean="0">
                <a:solidFill>
                  <a:schemeClr val="tx1"/>
                </a:solidFill>
              </a:rPr>
              <a:t>and </a:t>
            </a:r>
            <a:r>
              <a:rPr lang="en-US" sz="2000" i="1" dirty="0" smtClean="0">
                <a:solidFill>
                  <a:schemeClr val="tx1"/>
                </a:solidFill>
              </a:rPr>
              <a:t>y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2</a:t>
            </a:r>
            <a:r>
              <a:rPr lang="en-US" sz="2000" dirty="0" smtClean="0">
                <a:solidFill>
                  <a:schemeClr val="tx1"/>
                </a:solidFill>
              </a:rPr>
              <a:t> are the same person iff </a:t>
            </a:r>
            <a:r>
              <a:rPr lang="en-US" sz="2000" i="1" dirty="0" smtClean="0">
                <a:solidFill>
                  <a:schemeClr val="tx1"/>
                </a:solidFill>
              </a:rPr>
              <a:t>y </a:t>
            </a:r>
            <a:r>
              <a:rPr lang="en-US" sz="2000" dirty="0" smtClean="0">
                <a:solidFill>
                  <a:schemeClr val="tx1"/>
                </a:solidFill>
              </a:rPr>
              <a:t>has most memories that </a:t>
            </a:r>
            <a:r>
              <a:rPr lang="en-US" sz="2000" i="1" dirty="0" smtClean="0">
                <a:solidFill>
                  <a:schemeClr val="tx1"/>
                </a:solidFill>
              </a:rPr>
              <a:t>x </a:t>
            </a:r>
            <a:r>
              <a:rPr lang="en-US" sz="2000" dirty="0" smtClean="0">
                <a:solidFill>
                  <a:schemeClr val="tx1"/>
                </a:solidFill>
              </a:rPr>
              <a:t>has.  </a:t>
            </a:r>
            <a:endParaRPr lang="en-US" sz="2000" dirty="0">
              <a:solidFill>
                <a:schemeClr val="tx1"/>
              </a:solidFill>
            </a:endParaRPr>
          </a:p>
        </p:txBody>
      </p:sp>
    </p:spTree>
    <p:extLst>
      <p:ext uri="{BB962C8B-B14F-4D97-AF65-F5344CB8AC3E}">
        <p14:creationId xmlns:p14="http://schemas.microsoft.com/office/powerpoint/2010/main" val="38512826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3" name="TextBox 2"/>
          <p:cNvSpPr txBox="1"/>
          <p:nvPr/>
        </p:nvSpPr>
        <p:spPr>
          <a:xfrm>
            <a:off x="129258" y="1229408"/>
            <a:ext cx="8711628" cy="70788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2000" b="1" dirty="0" smtClean="0">
                <a:solidFill>
                  <a:schemeClr val="bg1">
                    <a:lumMod val="65000"/>
                  </a:schemeClr>
                </a:solidFill>
              </a:rPr>
              <a:t>Version 1</a:t>
            </a:r>
            <a:r>
              <a:rPr lang="en-US" sz="2000" dirty="0" smtClean="0">
                <a:solidFill>
                  <a:schemeClr val="bg1">
                    <a:lumMod val="65000"/>
                  </a:schemeClr>
                </a:solidFill>
              </a:rPr>
              <a:t>: </a:t>
            </a:r>
            <a:r>
              <a:rPr lang="en-US" sz="2000" i="1" dirty="0" smtClean="0">
                <a:solidFill>
                  <a:schemeClr val="bg1">
                    <a:lumMod val="65000"/>
                  </a:schemeClr>
                </a:solidFill>
              </a:rPr>
              <a:t>x </a:t>
            </a:r>
            <a:r>
              <a:rPr lang="en-US" sz="2000" dirty="0" smtClean="0">
                <a:solidFill>
                  <a:schemeClr val="bg1">
                    <a:lumMod val="65000"/>
                  </a:schemeClr>
                </a:solidFill>
              </a:rPr>
              <a:t>at </a:t>
            </a:r>
            <a:r>
              <a:rPr lang="en-US" sz="2000" i="1" dirty="0" smtClean="0">
                <a:solidFill>
                  <a:schemeClr val="bg1">
                    <a:lumMod val="65000"/>
                  </a:schemeClr>
                </a:solidFill>
              </a:rPr>
              <a:t>t</a:t>
            </a:r>
            <a:r>
              <a:rPr lang="en-US" sz="2000" i="1" baseline="-25000" dirty="0" smtClean="0">
                <a:solidFill>
                  <a:schemeClr val="bg1">
                    <a:lumMod val="65000"/>
                  </a:schemeClr>
                </a:solidFill>
              </a:rPr>
              <a:t>1</a:t>
            </a:r>
            <a:r>
              <a:rPr lang="en-US" sz="2000" i="1" dirty="0" smtClean="0">
                <a:solidFill>
                  <a:schemeClr val="bg1">
                    <a:lumMod val="65000"/>
                  </a:schemeClr>
                </a:solidFill>
              </a:rPr>
              <a:t> </a:t>
            </a:r>
            <a:r>
              <a:rPr lang="en-US" sz="2000" dirty="0" smtClean="0">
                <a:solidFill>
                  <a:schemeClr val="bg1">
                    <a:lumMod val="65000"/>
                  </a:schemeClr>
                </a:solidFill>
              </a:rPr>
              <a:t>and </a:t>
            </a:r>
            <a:r>
              <a:rPr lang="en-US" sz="2000" i="1" dirty="0" smtClean="0">
                <a:solidFill>
                  <a:schemeClr val="bg1">
                    <a:lumMod val="65000"/>
                  </a:schemeClr>
                </a:solidFill>
              </a:rPr>
              <a:t>y </a:t>
            </a:r>
            <a:r>
              <a:rPr lang="en-US" sz="2000" dirty="0" smtClean="0">
                <a:solidFill>
                  <a:schemeClr val="bg1">
                    <a:lumMod val="65000"/>
                  </a:schemeClr>
                </a:solidFill>
              </a:rPr>
              <a:t>at </a:t>
            </a:r>
            <a:r>
              <a:rPr lang="en-US" sz="2000" i="1" dirty="0" smtClean="0">
                <a:solidFill>
                  <a:schemeClr val="bg1">
                    <a:lumMod val="65000"/>
                  </a:schemeClr>
                </a:solidFill>
              </a:rPr>
              <a:t>t</a:t>
            </a:r>
            <a:r>
              <a:rPr lang="en-US" sz="2000" i="1" baseline="-25000" dirty="0" smtClean="0">
                <a:solidFill>
                  <a:schemeClr val="bg1">
                    <a:lumMod val="65000"/>
                  </a:schemeClr>
                </a:solidFill>
              </a:rPr>
              <a:t>2</a:t>
            </a:r>
            <a:r>
              <a:rPr lang="en-US" sz="2000" dirty="0" smtClean="0">
                <a:solidFill>
                  <a:schemeClr val="bg1">
                    <a:lumMod val="65000"/>
                  </a:schemeClr>
                </a:solidFill>
              </a:rPr>
              <a:t> are the same person iff </a:t>
            </a:r>
            <a:r>
              <a:rPr lang="en-US" sz="2000" i="1" dirty="0" smtClean="0">
                <a:solidFill>
                  <a:schemeClr val="bg1">
                    <a:lumMod val="65000"/>
                  </a:schemeClr>
                </a:solidFill>
              </a:rPr>
              <a:t>y </a:t>
            </a:r>
            <a:r>
              <a:rPr lang="en-US" sz="2000" dirty="0" smtClean="0">
                <a:solidFill>
                  <a:schemeClr val="bg1">
                    <a:lumMod val="65000"/>
                  </a:schemeClr>
                </a:solidFill>
              </a:rPr>
              <a:t>has every memory that </a:t>
            </a:r>
            <a:r>
              <a:rPr lang="en-US" sz="2000" i="1" dirty="0" smtClean="0">
                <a:solidFill>
                  <a:schemeClr val="bg1">
                    <a:lumMod val="65000"/>
                  </a:schemeClr>
                </a:solidFill>
              </a:rPr>
              <a:t>x </a:t>
            </a:r>
            <a:r>
              <a:rPr lang="en-US" sz="2000" dirty="0" smtClean="0">
                <a:solidFill>
                  <a:schemeClr val="bg1">
                    <a:lumMod val="65000"/>
                  </a:schemeClr>
                </a:solidFill>
              </a:rPr>
              <a:t>has.  </a:t>
            </a:r>
            <a:endParaRPr lang="en-US" sz="2000" dirty="0">
              <a:solidFill>
                <a:schemeClr val="bg1">
                  <a:lumMod val="65000"/>
                </a:schemeClr>
              </a:solidFill>
            </a:endParaRPr>
          </a:p>
        </p:txBody>
      </p:sp>
      <p:sp>
        <p:nvSpPr>
          <p:cNvPr id="6" name="TextBox 5"/>
          <p:cNvSpPr txBox="1"/>
          <p:nvPr/>
        </p:nvSpPr>
        <p:spPr>
          <a:xfrm>
            <a:off x="129258" y="2082006"/>
            <a:ext cx="8711628" cy="70788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solidFill>
                  <a:schemeClr val="tx1"/>
                </a:solidFill>
              </a:rPr>
              <a:t>Version 2</a:t>
            </a:r>
            <a:r>
              <a:rPr lang="en-US" sz="2000" dirty="0" smtClean="0">
                <a:solidFill>
                  <a:schemeClr val="tx1"/>
                </a:solidFill>
              </a:rPr>
              <a:t>: </a:t>
            </a:r>
            <a:r>
              <a:rPr lang="en-US" sz="2000" i="1" dirty="0" smtClean="0">
                <a:solidFill>
                  <a:schemeClr val="tx1"/>
                </a:solidFill>
              </a:rPr>
              <a:t>x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1</a:t>
            </a:r>
            <a:r>
              <a:rPr lang="en-US" sz="2000" i="1" dirty="0" smtClean="0">
                <a:solidFill>
                  <a:schemeClr val="tx1"/>
                </a:solidFill>
              </a:rPr>
              <a:t> </a:t>
            </a:r>
            <a:r>
              <a:rPr lang="en-US" sz="2000" dirty="0" smtClean="0">
                <a:solidFill>
                  <a:schemeClr val="tx1"/>
                </a:solidFill>
              </a:rPr>
              <a:t>and </a:t>
            </a:r>
            <a:r>
              <a:rPr lang="en-US" sz="2000" i="1" dirty="0" smtClean="0">
                <a:solidFill>
                  <a:schemeClr val="tx1"/>
                </a:solidFill>
              </a:rPr>
              <a:t>y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2</a:t>
            </a:r>
            <a:r>
              <a:rPr lang="en-US" sz="2000" dirty="0" smtClean="0">
                <a:solidFill>
                  <a:schemeClr val="tx1"/>
                </a:solidFill>
              </a:rPr>
              <a:t> are the same person iff </a:t>
            </a:r>
            <a:r>
              <a:rPr lang="en-US" sz="2000" i="1" dirty="0" smtClean="0">
                <a:solidFill>
                  <a:schemeClr val="tx1"/>
                </a:solidFill>
              </a:rPr>
              <a:t>y </a:t>
            </a:r>
            <a:r>
              <a:rPr lang="en-US" sz="2000" dirty="0" smtClean="0">
                <a:solidFill>
                  <a:schemeClr val="tx1"/>
                </a:solidFill>
              </a:rPr>
              <a:t>has most memories that </a:t>
            </a:r>
            <a:r>
              <a:rPr lang="en-US" sz="2000" i="1" dirty="0" smtClean="0">
                <a:solidFill>
                  <a:schemeClr val="tx1"/>
                </a:solidFill>
              </a:rPr>
              <a:t>x </a:t>
            </a:r>
            <a:r>
              <a:rPr lang="en-US" sz="2000" dirty="0" smtClean="0">
                <a:solidFill>
                  <a:schemeClr val="tx1"/>
                </a:solidFill>
              </a:rPr>
              <a:t>has.  </a:t>
            </a:r>
            <a:endParaRPr lang="en-US" sz="2000" dirty="0">
              <a:solidFill>
                <a:schemeClr val="tx1"/>
              </a:solidFill>
            </a:endParaRPr>
          </a:p>
        </p:txBody>
      </p:sp>
      <p:sp>
        <p:nvSpPr>
          <p:cNvPr id="2" name="TextBox 1"/>
          <p:cNvSpPr txBox="1"/>
          <p:nvPr/>
        </p:nvSpPr>
        <p:spPr>
          <a:xfrm>
            <a:off x="553978" y="3121876"/>
            <a:ext cx="7949118" cy="707886"/>
          </a:xfrm>
          <a:prstGeom prst="rect">
            <a:avLst/>
          </a:prstGeom>
          <a:noFill/>
        </p:spPr>
        <p:txBody>
          <a:bodyPr wrap="square" rtlCol="0">
            <a:spAutoFit/>
          </a:bodyPr>
          <a:lstStyle/>
          <a:p>
            <a:r>
              <a:rPr lang="en-US" sz="2000" dirty="0" smtClean="0"/>
              <a:t>According to Version 2, you are the same person as child-you because you’ve retained </a:t>
            </a:r>
            <a:r>
              <a:rPr lang="en-US" sz="2000" i="1" dirty="0" smtClean="0"/>
              <a:t>most </a:t>
            </a:r>
            <a:r>
              <a:rPr lang="en-US" sz="2000" dirty="0" smtClean="0"/>
              <a:t>of the memories that child-you had. </a:t>
            </a:r>
            <a:endParaRPr lang="en-US" sz="2000" dirty="0"/>
          </a:p>
        </p:txBody>
      </p:sp>
    </p:spTree>
    <p:extLst>
      <p:ext uri="{BB962C8B-B14F-4D97-AF65-F5344CB8AC3E}">
        <p14:creationId xmlns:p14="http://schemas.microsoft.com/office/powerpoint/2010/main" val="14721227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3" name="TextBox 2"/>
          <p:cNvSpPr txBox="1"/>
          <p:nvPr/>
        </p:nvSpPr>
        <p:spPr>
          <a:xfrm>
            <a:off x="129258" y="1229408"/>
            <a:ext cx="8711628" cy="70788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2000" b="1" dirty="0" smtClean="0">
                <a:solidFill>
                  <a:schemeClr val="bg1">
                    <a:lumMod val="65000"/>
                  </a:schemeClr>
                </a:solidFill>
              </a:rPr>
              <a:t>Version 1</a:t>
            </a:r>
            <a:r>
              <a:rPr lang="en-US" sz="2000" dirty="0" smtClean="0">
                <a:solidFill>
                  <a:schemeClr val="bg1">
                    <a:lumMod val="65000"/>
                  </a:schemeClr>
                </a:solidFill>
              </a:rPr>
              <a:t>: </a:t>
            </a:r>
            <a:r>
              <a:rPr lang="en-US" sz="2000" i="1" dirty="0" smtClean="0">
                <a:solidFill>
                  <a:schemeClr val="bg1">
                    <a:lumMod val="65000"/>
                  </a:schemeClr>
                </a:solidFill>
              </a:rPr>
              <a:t>x </a:t>
            </a:r>
            <a:r>
              <a:rPr lang="en-US" sz="2000" dirty="0" smtClean="0">
                <a:solidFill>
                  <a:schemeClr val="bg1">
                    <a:lumMod val="65000"/>
                  </a:schemeClr>
                </a:solidFill>
              </a:rPr>
              <a:t>at </a:t>
            </a:r>
            <a:r>
              <a:rPr lang="en-US" sz="2000" i="1" dirty="0" smtClean="0">
                <a:solidFill>
                  <a:schemeClr val="bg1">
                    <a:lumMod val="65000"/>
                  </a:schemeClr>
                </a:solidFill>
              </a:rPr>
              <a:t>t</a:t>
            </a:r>
            <a:r>
              <a:rPr lang="en-US" sz="2000" i="1" baseline="-25000" dirty="0" smtClean="0">
                <a:solidFill>
                  <a:schemeClr val="bg1">
                    <a:lumMod val="65000"/>
                  </a:schemeClr>
                </a:solidFill>
              </a:rPr>
              <a:t>1</a:t>
            </a:r>
            <a:r>
              <a:rPr lang="en-US" sz="2000" i="1" dirty="0" smtClean="0">
                <a:solidFill>
                  <a:schemeClr val="bg1">
                    <a:lumMod val="65000"/>
                  </a:schemeClr>
                </a:solidFill>
              </a:rPr>
              <a:t> </a:t>
            </a:r>
            <a:r>
              <a:rPr lang="en-US" sz="2000" dirty="0" smtClean="0">
                <a:solidFill>
                  <a:schemeClr val="bg1">
                    <a:lumMod val="65000"/>
                  </a:schemeClr>
                </a:solidFill>
              </a:rPr>
              <a:t>and </a:t>
            </a:r>
            <a:r>
              <a:rPr lang="en-US" sz="2000" i="1" dirty="0" smtClean="0">
                <a:solidFill>
                  <a:schemeClr val="bg1">
                    <a:lumMod val="65000"/>
                  </a:schemeClr>
                </a:solidFill>
              </a:rPr>
              <a:t>y </a:t>
            </a:r>
            <a:r>
              <a:rPr lang="en-US" sz="2000" dirty="0" smtClean="0">
                <a:solidFill>
                  <a:schemeClr val="bg1">
                    <a:lumMod val="65000"/>
                  </a:schemeClr>
                </a:solidFill>
              </a:rPr>
              <a:t>at </a:t>
            </a:r>
            <a:r>
              <a:rPr lang="en-US" sz="2000" i="1" dirty="0" smtClean="0">
                <a:solidFill>
                  <a:schemeClr val="bg1">
                    <a:lumMod val="65000"/>
                  </a:schemeClr>
                </a:solidFill>
              </a:rPr>
              <a:t>t</a:t>
            </a:r>
            <a:r>
              <a:rPr lang="en-US" sz="2000" i="1" baseline="-25000" dirty="0" smtClean="0">
                <a:solidFill>
                  <a:schemeClr val="bg1">
                    <a:lumMod val="65000"/>
                  </a:schemeClr>
                </a:solidFill>
              </a:rPr>
              <a:t>2</a:t>
            </a:r>
            <a:r>
              <a:rPr lang="en-US" sz="2000" dirty="0" smtClean="0">
                <a:solidFill>
                  <a:schemeClr val="bg1">
                    <a:lumMod val="65000"/>
                  </a:schemeClr>
                </a:solidFill>
              </a:rPr>
              <a:t> are the same person iff </a:t>
            </a:r>
            <a:r>
              <a:rPr lang="en-US" sz="2000" i="1" dirty="0" smtClean="0">
                <a:solidFill>
                  <a:schemeClr val="bg1">
                    <a:lumMod val="65000"/>
                  </a:schemeClr>
                </a:solidFill>
              </a:rPr>
              <a:t>y </a:t>
            </a:r>
            <a:r>
              <a:rPr lang="en-US" sz="2000" dirty="0" smtClean="0">
                <a:solidFill>
                  <a:schemeClr val="bg1">
                    <a:lumMod val="65000"/>
                  </a:schemeClr>
                </a:solidFill>
              </a:rPr>
              <a:t>has every memory that </a:t>
            </a:r>
            <a:r>
              <a:rPr lang="en-US" sz="2000" i="1" dirty="0" smtClean="0">
                <a:solidFill>
                  <a:schemeClr val="bg1">
                    <a:lumMod val="65000"/>
                  </a:schemeClr>
                </a:solidFill>
              </a:rPr>
              <a:t>x </a:t>
            </a:r>
            <a:r>
              <a:rPr lang="en-US" sz="2000" dirty="0" smtClean="0">
                <a:solidFill>
                  <a:schemeClr val="bg1">
                    <a:lumMod val="65000"/>
                  </a:schemeClr>
                </a:solidFill>
              </a:rPr>
              <a:t>has.  </a:t>
            </a:r>
            <a:endParaRPr lang="en-US" sz="2000" dirty="0">
              <a:solidFill>
                <a:schemeClr val="bg1">
                  <a:lumMod val="65000"/>
                </a:schemeClr>
              </a:solidFill>
            </a:endParaRPr>
          </a:p>
        </p:txBody>
      </p:sp>
      <p:sp>
        <p:nvSpPr>
          <p:cNvPr id="6" name="TextBox 5"/>
          <p:cNvSpPr txBox="1"/>
          <p:nvPr/>
        </p:nvSpPr>
        <p:spPr>
          <a:xfrm>
            <a:off x="129258" y="2082006"/>
            <a:ext cx="8711628" cy="70788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solidFill>
                  <a:schemeClr val="tx1"/>
                </a:solidFill>
              </a:rPr>
              <a:t>Version 2</a:t>
            </a:r>
            <a:r>
              <a:rPr lang="en-US" sz="2000" dirty="0" smtClean="0">
                <a:solidFill>
                  <a:schemeClr val="tx1"/>
                </a:solidFill>
              </a:rPr>
              <a:t>: </a:t>
            </a:r>
            <a:r>
              <a:rPr lang="en-US" sz="2000" i="1" dirty="0" smtClean="0">
                <a:solidFill>
                  <a:schemeClr val="tx1"/>
                </a:solidFill>
              </a:rPr>
              <a:t>x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1</a:t>
            </a:r>
            <a:r>
              <a:rPr lang="en-US" sz="2000" i="1" dirty="0" smtClean="0">
                <a:solidFill>
                  <a:schemeClr val="tx1"/>
                </a:solidFill>
              </a:rPr>
              <a:t> </a:t>
            </a:r>
            <a:r>
              <a:rPr lang="en-US" sz="2000" dirty="0" smtClean="0">
                <a:solidFill>
                  <a:schemeClr val="tx1"/>
                </a:solidFill>
              </a:rPr>
              <a:t>and </a:t>
            </a:r>
            <a:r>
              <a:rPr lang="en-US" sz="2000" i="1" dirty="0" smtClean="0">
                <a:solidFill>
                  <a:schemeClr val="tx1"/>
                </a:solidFill>
              </a:rPr>
              <a:t>y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2</a:t>
            </a:r>
            <a:r>
              <a:rPr lang="en-US" sz="2000" dirty="0" smtClean="0">
                <a:solidFill>
                  <a:schemeClr val="tx1"/>
                </a:solidFill>
              </a:rPr>
              <a:t> are the same person iff </a:t>
            </a:r>
            <a:r>
              <a:rPr lang="en-US" sz="2000" i="1" dirty="0" smtClean="0">
                <a:solidFill>
                  <a:schemeClr val="tx1"/>
                </a:solidFill>
              </a:rPr>
              <a:t>y </a:t>
            </a:r>
            <a:r>
              <a:rPr lang="en-US" sz="2000" dirty="0" smtClean="0">
                <a:solidFill>
                  <a:schemeClr val="tx1"/>
                </a:solidFill>
              </a:rPr>
              <a:t>has most memories that </a:t>
            </a:r>
            <a:r>
              <a:rPr lang="en-US" sz="2000" i="1" dirty="0" smtClean="0">
                <a:solidFill>
                  <a:schemeClr val="tx1"/>
                </a:solidFill>
              </a:rPr>
              <a:t>x </a:t>
            </a:r>
            <a:r>
              <a:rPr lang="en-US" sz="2000" dirty="0" smtClean="0">
                <a:solidFill>
                  <a:schemeClr val="tx1"/>
                </a:solidFill>
              </a:rPr>
              <a:t>has.  </a:t>
            </a:r>
            <a:endParaRPr lang="en-US" sz="2000" dirty="0">
              <a:solidFill>
                <a:schemeClr val="tx1"/>
              </a:solidFill>
            </a:endParaRPr>
          </a:p>
        </p:txBody>
      </p:sp>
      <p:sp>
        <p:nvSpPr>
          <p:cNvPr id="2" name="TextBox 1"/>
          <p:cNvSpPr txBox="1"/>
          <p:nvPr/>
        </p:nvSpPr>
        <p:spPr>
          <a:xfrm>
            <a:off x="553978" y="3121876"/>
            <a:ext cx="7949118" cy="400110"/>
          </a:xfrm>
          <a:prstGeom prst="rect">
            <a:avLst/>
          </a:prstGeom>
          <a:noFill/>
        </p:spPr>
        <p:txBody>
          <a:bodyPr wrap="square" rtlCol="0">
            <a:spAutoFit/>
          </a:bodyPr>
          <a:lstStyle/>
          <a:p>
            <a:r>
              <a:rPr lang="en-US" sz="2000" dirty="0" smtClean="0"/>
              <a:t>If you find even this to be too strong of a requirement:</a:t>
            </a:r>
          </a:p>
        </p:txBody>
      </p:sp>
      <p:sp>
        <p:nvSpPr>
          <p:cNvPr id="7" name="TextBox 6"/>
          <p:cNvSpPr txBox="1"/>
          <p:nvPr/>
        </p:nvSpPr>
        <p:spPr>
          <a:xfrm>
            <a:off x="129258" y="3828583"/>
            <a:ext cx="8711628" cy="70788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solidFill>
                  <a:schemeClr val="tx1"/>
                </a:solidFill>
              </a:rPr>
              <a:t>Version 3</a:t>
            </a:r>
            <a:r>
              <a:rPr lang="en-US" sz="2000" dirty="0" smtClean="0">
                <a:solidFill>
                  <a:schemeClr val="tx1"/>
                </a:solidFill>
              </a:rPr>
              <a:t>: </a:t>
            </a:r>
            <a:r>
              <a:rPr lang="en-US" sz="2000" i="1" dirty="0" smtClean="0">
                <a:solidFill>
                  <a:schemeClr val="tx1"/>
                </a:solidFill>
              </a:rPr>
              <a:t>x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1</a:t>
            </a:r>
            <a:r>
              <a:rPr lang="en-US" sz="2000" i="1" dirty="0" smtClean="0">
                <a:solidFill>
                  <a:schemeClr val="tx1"/>
                </a:solidFill>
              </a:rPr>
              <a:t> </a:t>
            </a:r>
            <a:r>
              <a:rPr lang="en-US" sz="2000" dirty="0" smtClean="0">
                <a:solidFill>
                  <a:schemeClr val="tx1"/>
                </a:solidFill>
              </a:rPr>
              <a:t>and </a:t>
            </a:r>
            <a:r>
              <a:rPr lang="en-US" sz="2000" i="1" dirty="0" smtClean="0">
                <a:solidFill>
                  <a:schemeClr val="tx1"/>
                </a:solidFill>
              </a:rPr>
              <a:t>y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2</a:t>
            </a:r>
            <a:r>
              <a:rPr lang="en-US" sz="2000" dirty="0" smtClean="0">
                <a:solidFill>
                  <a:schemeClr val="tx1"/>
                </a:solidFill>
              </a:rPr>
              <a:t> are the same person iff </a:t>
            </a:r>
            <a:r>
              <a:rPr lang="en-US" sz="2000" i="1" dirty="0" smtClean="0">
                <a:solidFill>
                  <a:schemeClr val="tx1"/>
                </a:solidFill>
              </a:rPr>
              <a:t>y </a:t>
            </a:r>
            <a:r>
              <a:rPr lang="en-US" sz="2000" dirty="0" smtClean="0">
                <a:solidFill>
                  <a:schemeClr val="tx1"/>
                </a:solidFill>
              </a:rPr>
              <a:t>has </a:t>
            </a:r>
            <a:r>
              <a:rPr lang="en-US" sz="2000" i="1" dirty="0" smtClean="0">
                <a:solidFill>
                  <a:schemeClr val="tx1"/>
                </a:solidFill>
              </a:rPr>
              <a:t>some</a:t>
            </a:r>
            <a:r>
              <a:rPr lang="en-US" sz="2000" dirty="0" smtClean="0">
                <a:solidFill>
                  <a:schemeClr val="tx1"/>
                </a:solidFill>
              </a:rPr>
              <a:t> memories that </a:t>
            </a:r>
            <a:r>
              <a:rPr lang="en-US" sz="2000" i="1" dirty="0" smtClean="0">
                <a:solidFill>
                  <a:schemeClr val="tx1"/>
                </a:solidFill>
              </a:rPr>
              <a:t>x </a:t>
            </a:r>
            <a:r>
              <a:rPr lang="en-US" sz="2000" dirty="0" smtClean="0">
                <a:solidFill>
                  <a:schemeClr val="tx1"/>
                </a:solidFill>
              </a:rPr>
              <a:t>has.  </a:t>
            </a:r>
            <a:endParaRPr lang="en-US" sz="2000" dirty="0">
              <a:solidFill>
                <a:schemeClr val="tx1"/>
              </a:solidFill>
            </a:endParaRPr>
          </a:p>
        </p:txBody>
      </p:sp>
    </p:spTree>
    <p:extLst>
      <p:ext uri="{BB962C8B-B14F-4D97-AF65-F5344CB8AC3E}">
        <p14:creationId xmlns:p14="http://schemas.microsoft.com/office/powerpoint/2010/main" val="35811814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3" name="TextBox 2"/>
          <p:cNvSpPr txBox="1"/>
          <p:nvPr/>
        </p:nvSpPr>
        <p:spPr>
          <a:xfrm>
            <a:off x="129258" y="1229408"/>
            <a:ext cx="8711628" cy="70788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2000" b="1" dirty="0" smtClean="0">
                <a:solidFill>
                  <a:schemeClr val="bg1">
                    <a:lumMod val="65000"/>
                  </a:schemeClr>
                </a:solidFill>
              </a:rPr>
              <a:t>Version 1</a:t>
            </a:r>
            <a:r>
              <a:rPr lang="en-US" sz="2000" dirty="0" smtClean="0">
                <a:solidFill>
                  <a:schemeClr val="bg1">
                    <a:lumMod val="65000"/>
                  </a:schemeClr>
                </a:solidFill>
              </a:rPr>
              <a:t>: </a:t>
            </a:r>
            <a:r>
              <a:rPr lang="en-US" sz="2000" i="1" dirty="0" smtClean="0">
                <a:solidFill>
                  <a:schemeClr val="bg1">
                    <a:lumMod val="65000"/>
                  </a:schemeClr>
                </a:solidFill>
              </a:rPr>
              <a:t>x </a:t>
            </a:r>
            <a:r>
              <a:rPr lang="en-US" sz="2000" dirty="0" smtClean="0">
                <a:solidFill>
                  <a:schemeClr val="bg1">
                    <a:lumMod val="65000"/>
                  </a:schemeClr>
                </a:solidFill>
              </a:rPr>
              <a:t>at </a:t>
            </a:r>
            <a:r>
              <a:rPr lang="en-US" sz="2000" i="1" dirty="0" smtClean="0">
                <a:solidFill>
                  <a:schemeClr val="bg1">
                    <a:lumMod val="65000"/>
                  </a:schemeClr>
                </a:solidFill>
              </a:rPr>
              <a:t>t</a:t>
            </a:r>
            <a:r>
              <a:rPr lang="en-US" sz="2000" i="1" baseline="-25000" dirty="0" smtClean="0">
                <a:solidFill>
                  <a:schemeClr val="bg1">
                    <a:lumMod val="65000"/>
                  </a:schemeClr>
                </a:solidFill>
              </a:rPr>
              <a:t>1</a:t>
            </a:r>
            <a:r>
              <a:rPr lang="en-US" sz="2000" i="1" dirty="0" smtClean="0">
                <a:solidFill>
                  <a:schemeClr val="bg1">
                    <a:lumMod val="65000"/>
                  </a:schemeClr>
                </a:solidFill>
              </a:rPr>
              <a:t> </a:t>
            </a:r>
            <a:r>
              <a:rPr lang="en-US" sz="2000" dirty="0" smtClean="0">
                <a:solidFill>
                  <a:schemeClr val="bg1">
                    <a:lumMod val="65000"/>
                  </a:schemeClr>
                </a:solidFill>
              </a:rPr>
              <a:t>and </a:t>
            </a:r>
            <a:r>
              <a:rPr lang="en-US" sz="2000" i="1" dirty="0" smtClean="0">
                <a:solidFill>
                  <a:schemeClr val="bg1">
                    <a:lumMod val="65000"/>
                  </a:schemeClr>
                </a:solidFill>
              </a:rPr>
              <a:t>y </a:t>
            </a:r>
            <a:r>
              <a:rPr lang="en-US" sz="2000" dirty="0" smtClean="0">
                <a:solidFill>
                  <a:schemeClr val="bg1">
                    <a:lumMod val="65000"/>
                  </a:schemeClr>
                </a:solidFill>
              </a:rPr>
              <a:t>at </a:t>
            </a:r>
            <a:r>
              <a:rPr lang="en-US" sz="2000" i="1" dirty="0" smtClean="0">
                <a:solidFill>
                  <a:schemeClr val="bg1">
                    <a:lumMod val="65000"/>
                  </a:schemeClr>
                </a:solidFill>
              </a:rPr>
              <a:t>t</a:t>
            </a:r>
            <a:r>
              <a:rPr lang="en-US" sz="2000" i="1" baseline="-25000" dirty="0" smtClean="0">
                <a:solidFill>
                  <a:schemeClr val="bg1">
                    <a:lumMod val="65000"/>
                  </a:schemeClr>
                </a:solidFill>
              </a:rPr>
              <a:t>2</a:t>
            </a:r>
            <a:r>
              <a:rPr lang="en-US" sz="2000" dirty="0" smtClean="0">
                <a:solidFill>
                  <a:schemeClr val="bg1">
                    <a:lumMod val="65000"/>
                  </a:schemeClr>
                </a:solidFill>
              </a:rPr>
              <a:t> are the same person iff </a:t>
            </a:r>
            <a:r>
              <a:rPr lang="en-US" sz="2000" i="1" dirty="0" smtClean="0">
                <a:solidFill>
                  <a:schemeClr val="bg1">
                    <a:lumMod val="65000"/>
                  </a:schemeClr>
                </a:solidFill>
              </a:rPr>
              <a:t>y </a:t>
            </a:r>
            <a:r>
              <a:rPr lang="en-US" sz="2000" dirty="0" smtClean="0">
                <a:solidFill>
                  <a:schemeClr val="bg1">
                    <a:lumMod val="65000"/>
                  </a:schemeClr>
                </a:solidFill>
              </a:rPr>
              <a:t>has every memory that </a:t>
            </a:r>
            <a:r>
              <a:rPr lang="en-US" sz="2000" i="1" dirty="0" smtClean="0">
                <a:solidFill>
                  <a:schemeClr val="bg1">
                    <a:lumMod val="65000"/>
                  </a:schemeClr>
                </a:solidFill>
              </a:rPr>
              <a:t>x </a:t>
            </a:r>
            <a:r>
              <a:rPr lang="en-US" sz="2000" dirty="0" smtClean="0">
                <a:solidFill>
                  <a:schemeClr val="bg1">
                    <a:lumMod val="65000"/>
                  </a:schemeClr>
                </a:solidFill>
              </a:rPr>
              <a:t>has.  </a:t>
            </a:r>
            <a:endParaRPr lang="en-US" sz="2000" dirty="0">
              <a:solidFill>
                <a:schemeClr val="bg1">
                  <a:lumMod val="65000"/>
                </a:schemeClr>
              </a:solidFill>
            </a:endParaRPr>
          </a:p>
        </p:txBody>
      </p:sp>
      <p:sp>
        <p:nvSpPr>
          <p:cNvPr id="6" name="TextBox 5"/>
          <p:cNvSpPr txBox="1"/>
          <p:nvPr/>
        </p:nvSpPr>
        <p:spPr>
          <a:xfrm>
            <a:off x="129258" y="2082006"/>
            <a:ext cx="8711628" cy="70788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solidFill>
                  <a:schemeClr val="tx1"/>
                </a:solidFill>
              </a:rPr>
              <a:t>Version 2</a:t>
            </a:r>
            <a:r>
              <a:rPr lang="en-US" sz="2000" dirty="0" smtClean="0">
                <a:solidFill>
                  <a:schemeClr val="tx1"/>
                </a:solidFill>
              </a:rPr>
              <a:t>: </a:t>
            </a:r>
            <a:r>
              <a:rPr lang="en-US" sz="2000" i="1" dirty="0" smtClean="0">
                <a:solidFill>
                  <a:schemeClr val="tx1"/>
                </a:solidFill>
              </a:rPr>
              <a:t>x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1</a:t>
            </a:r>
            <a:r>
              <a:rPr lang="en-US" sz="2000" i="1" dirty="0" smtClean="0">
                <a:solidFill>
                  <a:schemeClr val="tx1"/>
                </a:solidFill>
              </a:rPr>
              <a:t> </a:t>
            </a:r>
            <a:r>
              <a:rPr lang="en-US" sz="2000" dirty="0" smtClean="0">
                <a:solidFill>
                  <a:schemeClr val="tx1"/>
                </a:solidFill>
              </a:rPr>
              <a:t>and </a:t>
            </a:r>
            <a:r>
              <a:rPr lang="en-US" sz="2000" i="1" dirty="0" smtClean="0">
                <a:solidFill>
                  <a:schemeClr val="tx1"/>
                </a:solidFill>
              </a:rPr>
              <a:t>y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2</a:t>
            </a:r>
            <a:r>
              <a:rPr lang="en-US" sz="2000" dirty="0" smtClean="0">
                <a:solidFill>
                  <a:schemeClr val="tx1"/>
                </a:solidFill>
              </a:rPr>
              <a:t> are the same person iff </a:t>
            </a:r>
            <a:r>
              <a:rPr lang="en-US" sz="2000" i="1" dirty="0" smtClean="0">
                <a:solidFill>
                  <a:schemeClr val="tx1"/>
                </a:solidFill>
              </a:rPr>
              <a:t>y </a:t>
            </a:r>
            <a:r>
              <a:rPr lang="en-US" sz="2000" dirty="0" smtClean="0">
                <a:solidFill>
                  <a:schemeClr val="tx1"/>
                </a:solidFill>
              </a:rPr>
              <a:t>has most memories that </a:t>
            </a:r>
            <a:r>
              <a:rPr lang="en-US" sz="2000" i="1" dirty="0" smtClean="0">
                <a:solidFill>
                  <a:schemeClr val="tx1"/>
                </a:solidFill>
              </a:rPr>
              <a:t>x </a:t>
            </a:r>
            <a:r>
              <a:rPr lang="en-US" sz="2000" dirty="0" smtClean="0">
                <a:solidFill>
                  <a:schemeClr val="tx1"/>
                </a:solidFill>
              </a:rPr>
              <a:t>has.  </a:t>
            </a:r>
            <a:endParaRPr lang="en-US" sz="2000" dirty="0">
              <a:solidFill>
                <a:schemeClr val="tx1"/>
              </a:solidFill>
            </a:endParaRPr>
          </a:p>
        </p:txBody>
      </p:sp>
      <p:sp>
        <p:nvSpPr>
          <p:cNvPr id="2" name="TextBox 1"/>
          <p:cNvSpPr txBox="1"/>
          <p:nvPr/>
        </p:nvSpPr>
        <p:spPr>
          <a:xfrm>
            <a:off x="553978" y="3121876"/>
            <a:ext cx="7949118" cy="400110"/>
          </a:xfrm>
          <a:prstGeom prst="rect">
            <a:avLst/>
          </a:prstGeom>
          <a:noFill/>
        </p:spPr>
        <p:txBody>
          <a:bodyPr wrap="square" rtlCol="0">
            <a:spAutoFit/>
          </a:bodyPr>
          <a:lstStyle/>
          <a:p>
            <a:r>
              <a:rPr lang="en-US" sz="2000" dirty="0" smtClean="0"/>
              <a:t>If you find even this to be too strong of a requirement:</a:t>
            </a:r>
          </a:p>
        </p:txBody>
      </p:sp>
      <p:sp>
        <p:nvSpPr>
          <p:cNvPr id="7" name="TextBox 6"/>
          <p:cNvSpPr txBox="1"/>
          <p:nvPr/>
        </p:nvSpPr>
        <p:spPr>
          <a:xfrm>
            <a:off x="129258" y="3828583"/>
            <a:ext cx="8711628" cy="70788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solidFill>
                  <a:schemeClr val="tx1"/>
                </a:solidFill>
              </a:rPr>
              <a:t>Version 3</a:t>
            </a:r>
            <a:r>
              <a:rPr lang="en-US" sz="2000" dirty="0" smtClean="0">
                <a:solidFill>
                  <a:schemeClr val="tx1"/>
                </a:solidFill>
              </a:rPr>
              <a:t>: </a:t>
            </a:r>
            <a:r>
              <a:rPr lang="en-US" sz="2000" i="1" dirty="0" smtClean="0">
                <a:solidFill>
                  <a:schemeClr val="tx1"/>
                </a:solidFill>
              </a:rPr>
              <a:t>x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1</a:t>
            </a:r>
            <a:r>
              <a:rPr lang="en-US" sz="2000" i="1" dirty="0" smtClean="0">
                <a:solidFill>
                  <a:schemeClr val="tx1"/>
                </a:solidFill>
              </a:rPr>
              <a:t> </a:t>
            </a:r>
            <a:r>
              <a:rPr lang="en-US" sz="2000" dirty="0" smtClean="0">
                <a:solidFill>
                  <a:schemeClr val="tx1"/>
                </a:solidFill>
              </a:rPr>
              <a:t>and </a:t>
            </a:r>
            <a:r>
              <a:rPr lang="en-US" sz="2000" i="1" dirty="0" smtClean="0">
                <a:solidFill>
                  <a:schemeClr val="tx1"/>
                </a:solidFill>
              </a:rPr>
              <a:t>y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2</a:t>
            </a:r>
            <a:r>
              <a:rPr lang="en-US" sz="2000" dirty="0" smtClean="0">
                <a:solidFill>
                  <a:schemeClr val="tx1"/>
                </a:solidFill>
              </a:rPr>
              <a:t> are the same person iff </a:t>
            </a:r>
            <a:r>
              <a:rPr lang="en-US" sz="2000" i="1" dirty="0" smtClean="0">
                <a:solidFill>
                  <a:schemeClr val="tx1"/>
                </a:solidFill>
              </a:rPr>
              <a:t>y </a:t>
            </a:r>
            <a:r>
              <a:rPr lang="en-US" sz="2000" dirty="0" smtClean="0">
                <a:solidFill>
                  <a:schemeClr val="tx1"/>
                </a:solidFill>
              </a:rPr>
              <a:t>has </a:t>
            </a:r>
            <a:r>
              <a:rPr lang="en-US" sz="2000" i="1" dirty="0" smtClean="0">
                <a:solidFill>
                  <a:schemeClr val="tx1"/>
                </a:solidFill>
              </a:rPr>
              <a:t>some</a:t>
            </a:r>
            <a:r>
              <a:rPr lang="en-US" sz="2000" dirty="0" smtClean="0">
                <a:solidFill>
                  <a:schemeClr val="tx1"/>
                </a:solidFill>
              </a:rPr>
              <a:t> memories that </a:t>
            </a:r>
            <a:r>
              <a:rPr lang="en-US" sz="2000" i="1" dirty="0" smtClean="0">
                <a:solidFill>
                  <a:schemeClr val="tx1"/>
                </a:solidFill>
              </a:rPr>
              <a:t>x </a:t>
            </a:r>
            <a:r>
              <a:rPr lang="en-US" sz="2000" dirty="0" smtClean="0">
                <a:solidFill>
                  <a:schemeClr val="tx1"/>
                </a:solidFill>
              </a:rPr>
              <a:t>has.  </a:t>
            </a:r>
            <a:endParaRPr lang="en-US" sz="2000" dirty="0">
              <a:solidFill>
                <a:schemeClr val="tx1"/>
              </a:solidFill>
            </a:endParaRPr>
          </a:p>
        </p:txBody>
      </p:sp>
      <p:sp>
        <p:nvSpPr>
          <p:cNvPr id="4" name="TextBox 3"/>
          <p:cNvSpPr txBox="1"/>
          <p:nvPr/>
        </p:nvSpPr>
        <p:spPr>
          <a:xfrm>
            <a:off x="364815" y="5044409"/>
            <a:ext cx="8476072" cy="707886"/>
          </a:xfrm>
          <a:prstGeom prst="rect">
            <a:avLst/>
          </a:prstGeom>
          <a:noFill/>
        </p:spPr>
        <p:txBody>
          <a:bodyPr wrap="square" rtlCol="0">
            <a:spAutoFit/>
          </a:bodyPr>
          <a:lstStyle/>
          <a:p>
            <a:r>
              <a:rPr lang="en-US" sz="2000" dirty="0" smtClean="0"/>
              <a:t>Pick whichever of these you find most plausible moving forward—they face roughly the same objections.  </a:t>
            </a:r>
            <a:endParaRPr lang="en-US" sz="2000" dirty="0"/>
          </a:p>
        </p:txBody>
      </p:sp>
    </p:spTree>
    <p:extLst>
      <p:ext uri="{BB962C8B-B14F-4D97-AF65-F5344CB8AC3E}">
        <p14:creationId xmlns:p14="http://schemas.microsoft.com/office/powerpoint/2010/main" val="22384578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3210" y="2271772"/>
            <a:ext cx="8539353" cy="447814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900" dirty="0" smtClean="0"/>
              <a:t>“Suppose a brave officer to have been flogged when a boy at school, for robbing an orchard, to have taken a standard from the enemy in his first campaign, and to have been made a general in advanced life: Suppose also, which must be admitted to be possible, that, when he took the standard, he was conscious of his having been flogged at school, and that when made a general he was conscious of his taking the standard, but had absolutely lost the consciousness of his flogging. These things being supposed, it follows, from Mr. Locke’s doctrine, that he who was flogged at school is the same person who took the standard, and that he who took the standard is the same person who was made a general. Whence it follows, if there be any truth in logic, that the general is the same person with him who was flogged at school. But the general’s consciousness does not reach so far back as his flogging––therefore, according to Mr. Locke’s doctrine, he is not the person who was flogged. Therefore, the general is, and at the same time is not, the same person with him who was flogged at school.” </a:t>
            </a:r>
            <a:endParaRPr lang="en-US" sz="1900" dirty="0"/>
          </a:p>
        </p:txBody>
      </p:sp>
      <p:pic>
        <p:nvPicPr>
          <p:cNvPr id="5" name="Picture 4" descr="ThomasReid.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756513" cy="2119930"/>
          </a:xfrm>
          <a:prstGeom prst="rect">
            <a:avLst/>
          </a:prstGeom>
        </p:spPr>
      </p:pic>
      <p:sp>
        <p:nvSpPr>
          <p:cNvPr id="6" name="TextBox 5"/>
          <p:cNvSpPr txBox="1"/>
          <p:nvPr/>
        </p:nvSpPr>
        <p:spPr>
          <a:xfrm>
            <a:off x="2134840" y="873585"/>
            <a:ext cx="3385475" cy="430887"/>
          </a:xfrm>
          <a:prstGeom prst="rect">
            <a:avLst/>
          </a:prstGeom>
          <a:noFill/>
        </p:spPr>
        <p:txBody>
          <a:bodyPr wrap="none" rtlCol="0">
            <a:spAutoFit/>
          </a:bodyPr>
          <a:lstStyle/>
          <a:p>
            <a:r>
              <a:rPr lang="en-US" sz="2200" dirty="0" smtClean="0"/>
              <a:t>Thomas Reid (1710-1796):</a:t>
            </a:r>
            <a:endParaRPr lang="en-US" sz="2200" dirty="0"/>
          </a:p>
        </p:txBody>
      </p:sp>
    </p:spTree>
    <p:extLst>
      <p:ext uri="{BB962C8B-B14F-4D97-AF65-F5344CB8AC3E}">
        <p14:creationId xmlns:p14="http://schemas.microsoft.com/office/powerpoint/2010/main" val="631753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6188" y="594440"/>
            <a:ext cx="8363702" cy="1200329"/>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n-US" dirty="0" smtClean="0"/>
              <a:t>“For should the Soul of a Prince, carrying with it the consciousness of the Prince’s past Life, enter and inform the Body of a Cobbler as soon as deserted by his own Soul, every one sees, he would be the same Person with the Prince, accountable only for the Prince’s Actions.”</a:t>
            </a:r>
            <a:endParaRPr lang="en-US" dirty="0"/>
          </a:p>
        </p:txBody>
      </p:sp>
      <p:sp>
        <p:nvSpPr>
          <p:cNvPr id="5" name="TextBox 4"/>
          <p:cNvSpPr txBox="1"/>
          <p:nvPr/>
        </p:nvSpPr>
        <p:spPr>
          <a:xfrm>
            <a:off x="540466" y="2175105"/>
            <a:ext cx="7769191" cy="1631216"/>
          </a:xfrm>
          <a:prstGeom prst="rect">
            <a:avLst/>
          </a:prstGeom>
          <a:noFill/>
        </p:spPr>
        <p:txBody>
          <a:bodyPr wrap="square" rtlCol="0">
            <a:spAutoFit/>
          </a:bodyPr>
          <a:lstStyle/>
          <a:p>
            <a:r>
              <a:rPr lang="en-US" sz="2000" dirty="0" smtClean="0"/>
              <a:t>Suppose that one in convinced by Locke’s example that the prince could wake up in the body of the Cobbler. But suppose further that we are convinced that we live in a material world not inhabited by immaterial souls. Is there any way that we can put these two ideas together?</a:t>
            </a:r>
            <a:endParaRPr lang="en-US" sz="2000" dirty="0"/>
          </a:p>
        </p:txBody>
      </p:sp>
    </p:spTree>
    <p:extLst>
      <p:ext uri="{BB962C8B-B14F-4D97-AF65-F5344CB8AC3E}">
        <p14:creationId xmlns:p14="http://schemas.microsoft.com/office/powerpoint/2010/main" val="33028642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609" y="498868"/>
            <a:ext cx="1931300" cy="1257429"/>
          </a:xfrm>
          <a:prstGeom prst="rect">
            <a:avLst/>
          </a:prstGeom>
        </p:spPr>
      </p:pic>
      <p:sp>
        <p:nvSpPr>
          <p:cNvPr id="3" name="TextBox 2"/>
          <p:cNvSpPr txBox="1"/>
          <p:nvPr/>
        </p:nvSpPr>
        <p:spPr>
          <a:xfrm>
            <a:off x="2594235" y="1017722"/>
            <a:ext cx="5753097" cy="400110"/>
          </a:xfrm>
          <a:prstGeom prst="rect">
            <a:avLst/>
          </a:prstGeom>
          <a:noFill/>
        </p:spPr>
        <p:txBody>
          <a:bodyPr wrap="none" rtlCol="0">
            <a:spAutoFit/>
          </a:bodyPr>
          <a:lstStyle/>
          <a:p>
            <a:r>
              <a:rPr lang="en-US" sz="2000" dirty="0" smtClean="0"/>
              <a:t>Child gets hit with ball—forms a memory of this. </a:t>
            </a:r>
            <a:endParaRPr lang="en-US" sz="2000" dirty="0"/>
          </a:p>
        </p:txBody>
      </p:sp>
    </p:spTree>
    <p:extLst>
      <p:ext uri="{BB962C8B-B14F-4D97-AF65-F5344CB8AC3E}">
        <p14:creationId xmlns:p14="http://schemas.microsoft.com/office/powerpoint/2010/main" val="39419601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609" y="498868"/>
            <a:ext cx="1931300" cy="1257429"/>
          </a:xfrm>
          <a:prstGeom prst="rect">
            <a:avLst/>
          </a:prstGeom>
        </p:spPr>
      </p:pic>
      <p:sp>
        <p:nvSpPr>
          <p:cNvPr id="3" name="TextBox 2"/>
          <p:cNvSpPr txBox="1"/>
          <p:nvPr/>
        </p:nvSpPr>
        <p:spPr>
          <a:xfrm>
            <a:off x="2594235" y="1017722"/>
            <a:ext cx="5753097" cy="400110"/>
          </a:xfrm>
          <a:prstGeom prst="rect">
            <a:avLst/>
          </a:prstGeom>
          <a:noFill/>
        </p:spPr>
        <p:txBody>
          <a:bodyPr wrap="none" rtlCol="0">
            <a:spAutoFit/>
          </a:bodyPr>
          <a:lstStyle/>
          <a:p>
            <a:r>
              <a:rPr lang="en-US" sz="2000" dirty="0" smtClean="0"/>
              <a:t>Child gets hit with ball—forms a memory of this. </a:t>
            </a:r>
            <a:endParaRPr lang="en-US" sz="2000" dirty="0"/>
          </a:p>
        </p:txBody>
      </p:sp>
      <p:pic>
        <p:nvPicPr>
          <p:cNvPr id="4" name="Picture 3" descr="Newton-Exa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609" y="2729014"/>
            <a:ext cx="2628285" cy="1576971"/>
          </a:xfrm>
          <a:prstGeom prst="rect">
            <a:avLst/>
          </a:prstGeom>
        </p:spPr>
      </p:pic>
      <p:sp>
        <p:nvSpPr>
          <p:cNvPr id="7" name="TextBox 6"/>
          <p:cNvSpPr txBox="1"/>
          <p:nvPr/>
        </p:nvSpPr>
        <p:spPr>
          <a:xfrm>
            <a:off x="3344767" y="3077948"/>
            <a:ext cx="5242515" cy="1015663"/>
          </a:xfrm>
          <a:prstGeom prst="rect">
            <a:avLst/>
          </a:prstGeom>
          <a:noFill/>
        </p:spPr>
        <p:txBody>
          <a:bodyPr wrap="square" rtlCol="0">
            <a:spAutoFit/>
          </a:bodyPr>
          <a:lstStyle/>
          <a:p>
            <a:r>
              <a:rPr lang="en-US" sz="2000" dirty="0" smtClean="0"/>
              <a:t>Child grows up a bit. Guy has the memory of being hit with the ball. Guy takes a big law exam. </a:t>
            </a:r>
            <a:endParaRPr lang="en-US" sz="2000" dirty="0"/>
          </a:p>
        </p:txBody>
      </p:sp>
    </p:spTree>
    <p:extLst>
      <p:ext uri="{BB962C8B-B14F-4D97-AF65-F5344CB8AC3E}">
        <p14:creationId xmlns:p14="http://schemas.microsoft.com/office/powerpoint/2010/main" val="19723058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609" y="498868"/>
            <a:ext cx="1931300" cy="1257429"/>
          </a:xfrm>
          <a:prstGeom prst="rect">
            <a:avLst/>
          </a:prstGeom>
        </p:spPr>
      </p:pic>
      <p:sp>
        <p:nvSpPr>
          <p:cNvPr id="3" name="TextBox 2"/>
          <p:cNvSpPr txBox="1"/>
          <p:nvPr/>
        </p:nvSpPr>
        <p:spPr>
          <a:xfrm>
            <a:off x="2594235" y="1017722"/>
            <a:ext cx="5753097" cy="400110"/>
          </a:xfrm>
          <a:prstGeom prst="rect">
            <a:avLst/>
          </a:prstGeom>
          <a:noFill/>
        </p:spPr>
        <p:txBody>
          <a:bodyPr wrap="none" rtlCol="0">
            <a:spAutoFit/>
          </a:bodyPr>
          <a:lstStyle/>
          <a:p>
            <a:r>
              <a:rPr lang="en-US" sz="2000" dirty="0" smtClean="0"/>
              <a:t>Child gets hit with ball—forms a memory of this. </a:t>
            </a:r>
            <a:endParaRPr lang="en-US" sz="2000" dirty="0"/>
          </a:p>
        </p:txBody>
      </p:sp>
      <p:pic>
        <p:nvPicPr>
          <p:cNvPr id="4" name="Picture 3" descr="Newton-Exa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609" y="2729014"/>
            <a:ext cx="2628285" cy="1576971"/>
          </a:xfrm>
          <a:prstGeom prst="rect">
            <a:avLst/>
          </a:prstGeom>
        </p:spPr>
      </p:pic>
      <p:sp>
        <p:nvSpPr>
          <p:cNvPr id="7" name="TextBox 6"/>
          <p:cNvSpPr txBox="1"/>
          <p:nvPr/>
        </p:nvSpPr>
        <p:spPr>
          <a:xfrm>
            <a:off x="3344767" y="3077948"/>
            <a:ext cx="5242515" cy="1015663"/>
          </a:xfrm>
          <a:prstGeom prst="rect">
            <a:avLst/>
          </a:prstGeom>
          <a:noFill/>
        </p:spPr>
        <p:txBody>
          <a:bodyPr wrap="square" rtlCol="0">
            <a:spAutoFit/>
          </a:bodyPr>
          <a:lstStyle/>
          <a:p>
            <a:r>
              <a:rPr lang="en-US" sz="2000" dirty="0" smtClean="0"/>
              <a:t>Child grows up a bit. Guy has the memory of being hit with the ball. Guy takes a big law exam. </a:t>
            </a:r>
            <a:endParaRPr lang="en-US" sz="2000" dirty="0"/>
          </a:p>
        </p:txBody>
      </p:sp>
      <p:pic>
        <p:nvPicPr>
          <p:cNvPr id="5" name="Picture 4" descr="ur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609" y="4971389"/>
            <a:ext cx="2165110" cy="1440782"/>
          </a:xfrm>
          <a:prstGeom prst="rect">
            <a:avLst/>
          </a:prstGeom>
        </p:spPr>
      </p:pic>
      <p:sp>
        <p:nvSpPr>
          <p:cNvPr id="6" name="TextBox 5"/>
          <p:cNvSpPr txBox="1"/>
          <p:nvPr/>
        </p:nvSpPr>
        <p:spPr>
          <a:xfrm>
            <a:off x="2932025" y="5214850"/>
            <a:ext cx="5655257" cy="707886"/>
          </a:xfrm>
          <a:prstGeom prst="rect">
            <a:avLst/>
          </a:prstGeom>
          <a:noFill/>
        </p:spPr>
        <p:txBody>
          <a:bodyPr wrap="square" rtlCol="0">
            <a:spAutoFit/>
          </a:bodyPr>
          <a:lstStyle/>
          <a:p>
            <a:r>
              <a:rPr lang="en-US" sz="2000" dirty="0" smtClean="0"/>
              <a:t>Guy ages. Gentleman remembers taking the big law exam, but not getting hit with the ball.  </a:t>
            </a:r>
            <a:endParaRPr lang="en-US" sz="2000" dirty="0"/>
          </a:p>
        </p:txBody>
      </p:sp>
      <p:sp>
        <p:nvSpPr>
          <p:cNvPr id="8" name="TextBox 7"/>
          <p:cNvSpPr txBox="1"/>
          <p:nvPr/>
        </p:nvSpPr>
        <p:spPr>
          <a:xfrm>
            <a:off x="536728" y="2017460"/>
            <a:ext cx="6333773" cy="430887"/>
          </a:xfrm>
          <a:prstGeom prst="rect">
            <a:avLst/>
          </a:prstGeom>
          <a:noFill/>
        </p:spPr>
        <p:txBody>
          <a:bodyPr wrap="none" rtlCol="0">
            <a:spAutoFit/>
          </a:bodyPr>
          <a:lstStyle/>
          <a:p>
            <a:r>
              <a:rPr lang="en-US" sz="2200" b="1" dirty="0" smtClean="0">
                <a:solidFill>
                  <a:srgbClr val="FF0000"/>
                </a:solidFill>
              </a:rPr>
              <a:t>Child = Guy:   They share some/most memories. </a:t>
            </a:r>
            <a:endParaRPr lang="en-US" sz="2200" b="1" dirty="0">
              <a:solidFill>
                <a:srgbClr val="FF0000"/>
              </a:solidFill>
            </a:endParaRPr>
          </a:p>
        </p:txBody>
      </p:sp>
    </p:spTree>
    <p:extLst>
      <p:ext uri="{BB962C8B-B14F-4D97-AF65-F5344CB8AC3E}">
        <p14:creationId xmlns:p14="http://schemas.microsoft.com/office/powerpoint/2010/main" val="40122625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609" y="498868"/>
            <a:ext cx="1931300" cy="1257429"/>
          </a:xfrm>
          <a:prstGeom prst="rect">
            <a:avLst/>
          </a:prstGeom>
        </p:spPr>
      </p:pic>
      <p:sp>
        <p:nvSpPr>
          <p:cNvPr id="3" name="TextBox 2"/>
          <p:cNvSpPr txBox="1"/>
          <p:nvPr/>
        </p:nvSpPr>
        <p:spPr>
          <a:xfrm>
            <a:off x="2594235" y="1017722"/>
            <a:ext cx="5753097" cy="400110"/>
          </a:xfrm>
          <a:prstGeom prst="rect">
            <a:avLst/>
          </a:prstGeom>
          <a:noFill/>
        </p:spPr>
        <p:txBody>
          <a:bodyPr wrap="none" rtlCol="0">
            <a:spAutoFit/>
          </a:bodyPr>
          <a:lstStyle/>
          <a:p>
            <a:r>
              <a:rPr lang="en-US" sz="2000" dirty="0" smtClean="0"/>
              <a:t>Child gets hit with ball—forms a memory of this. </a:t>
            </a:r>
            <a:endParaRPr lang="en-US" sz="2000" dirty="0"/>
          </a:p>
        </p:txBody>
      </p:sp>
      <p:pic>
        <p:nvPicPr>
          <p:cNvPr id="4" name="Picture 3" descr="Newton-Exa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609" y="2729014"/>
            <a:ext cx="2628285" cy="1576971"/>
          </a:xfrm>
          <a:prstGeom prst="rect">
            <a:avLst/>
          </a:prstGeom>
        </p:spPr>
      </p:pic>
      <p:sp>
        <p:nvSpPr>
          <p:cNvPr id="7" name="TextBox 6"/>
          <p:cNvSpPr txBox="1"/>
          <p:nvPr/>
        </p:nvSpPr>
        <p:spPr>
          <a:xfrm>
            <a:off x="3344767" y="3077948"/>
            <a:ext cx="5242515" cy="1015663"/>
          </a:xfrm>
          <a:prstGeom prst="rect">
            <a:avLst/>
          </a:prstGeom>
          <a:noFill/>
        </p:spPr>
        <p:txBody>
          <a:bodyPr wrap="square" rtlCol="0">
            <a:spAutoFit/>
          </a:bodyPr>
          <a:lstStyle/>
          <a:p>
            <a:r>
              <a:rPr lang="en-US" sz="2000" dirty="0" smtClean="0"/>
              <a:t>Child grows up a bit. Guy has the memory of being hit with the ball. Guy takes a big law exam. </a:t>
            </a:r>
            <a:endParaRPr lang="en-US" sz="2000" dirty="0"/>
          </a:p>
        </p:txBody>
      </p:sp>
      <p:pic>
        <p:nvPicPr>
          <p:cNvPr id="5" name="Picture 4" descr="ur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609" y="4971389"/>
            <a:ext cx="2165110" cy="1440782"/>
          </a:xfrm>
          <a:prstGeom prst="rect">
            <a:avLst/>
          </a:prstGeom>
        </p:spPr>
      </p:pic>
      <p:sp>
        <p:nvSpPr>
          <p:cNvPr id="6" name="TextBox 5"/>
          <p:cNvSpPr txBox="1"/>
          <p:nvPr/>
        </p:nvSpPr>
        <p:spPr>
          <a:xfrm>
            <a:off x="2932025" y="5214850"/>
            <a:ext cx="5655257" cy="707886"/>
          </a:xfrm>
          <a:prstGeom prst="rect">
            <a:avLst/>
          </a:prstGeom>
          <a:noFill/>
        </p:spPr>
        <p:txBody>
          <a:bodyPr wrap="square" rtlCol="0">
            <a:spAutoFit/>
          </a:bodyPr>
          <a:lstStyle/>
          <a:p>
            <a:r>
              <a:rPr lang="en-US" sz="2000" dirty="0" smtClean="0"/>
              <a:t>Guy ages. Gentleman remembers taking the big law exam, but not getting hit with the ball.  </a:t>
            </a:r>
            <a:endParaRPr lang="en-US" sz="2000" dirty="0"/>
          </a:p>
        </p:txBody>
      </p:sp>
      <p:sp>
        <p:nvSpPr>
          <p:cNvPr id="8" name="TextBox 7"/>
          <p:cNvSpPr txBox="1"/>
          <p:nvPr/>
        </p:nvSpPr>
        <p:spPr>
          <a:xfrm>
            <a:off x="536728" y="2017460"/>
            <a:ext cx="6333773" cy="430887"/>
          </a:xfrm>
          <a:prstGeom prst="rect">
            <a:avLst/>
          </a:prstGeom>
          <a:noFill/>
        </p:spPr>
        <p:txBody>
          <a:bodyPr wrap="none" rtlCol="0">
            <a:spAutoFit/>
          </a:bodyPr>
          <a:lstStyle/>
          <a:p>
            <a:r>
              <a:rPr lang="en-US" sz="2200" b="1" dirty="0" smtClean="0">
                <a:solidFill>
                  <a:srgbClr val="FF0000"/>
                </a:solidFill>
              </a:rPr>
              <a:t>Child = Guy:   They share some/most memories. </a:t>
            </a:r>
            <a:endParaRPr lang="en-US" sz="2200" b="1" dirty="0">
              <a:solidFill>
                <a:srgbClr val="FF0000"/>
              </a:solidFill>
            </a:endParaRPr>
          </a:p>
        </p:txBody>
      </p:sp>
      <p:sp>
        <p:nvSpPr>
          <p:cNvPr id="9" name="TextBox 8"/>
          <p:cNvSpPr txBox="1"/>
          <p:nvPr/>
        </p:nvSpPr>
        <p:spPr>
          <a:xfrm>
            <a:off x="450609" y="4462764"/>
            <a:ext cx="7039094" cy="430887"/>
          </a:xfrm>
          <a:prstGeom prst="rect">
            <a:avLst/>
          </a:prstGeom>
          <a:noFill/>
        </p:spPr>
        <p:txBody>
          <a:bodyPr wrap="none" rtlCol="0">
            <a:spAutoFit/>
          </a:bodyPr>
          <a:lstStyle/>
          <a:p>
            <a:r>
              <a:rPr lang="en-US" sz="2200" b="1" dirty="0" smtClean="0">
                <a:solidFill>
                  <a:srgbClr val="FF0000"/>
                </a:solidFill>
              </a:rPr>
              <a:t>Guy = Gentleman:   They share some/most memories. </a:t>
            </a:r>
            <a:endParaRPr lang="en-US" sz="2200" b="1" dirty="0">
              <a:solidFill>
                <a:srgbClr val="FF0000"/>
              </a:solidFill>
            </a:endParaRPr>
          </a:p>
        </p:txBody>
      </p:sp>
    </p:spTree>
    <p:extLst>
      <p:ext uri="{BB962C8B-B14F-4D97-AF65-F5344CB8AC3E}">
        <p14:creationId xmlns:p14="http://schemas.microsoft.com/office/powerpoint/2010/main" val="6795483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8894" y="498868"/>
            <a:ext cx="1931300" cy="1257429"/>
          </a:xfrm>
          <a:prstGeom prst="rect">
            <a:avLst/>
          </a:prstGeom>
        </p:spPr>
      </p:pic>
      <p:pic>
        <p:nvPicPr>
          <p:cNvPr id="4" name="Picture 3" descr="Newton-Exa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8894" y="2729014"/>
            <a:ext cx="2628285" cy="1576971"/>
          </a:xfrm>
          <a:prstGeom prst="rect">
            <a:avLst/>
          </a:prstGeom>
        </p:spPr>
      </p:pic>
      <p:pic>
        <p:nvPicPr>
          <p:cNvPr id="5" name="Picture 4" descr="ur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8894" y="4971389"/>
            <a:ext cx="2165110" cy="1440782"/>
          </a:xfrm>
          <a:prstGeom prst="rect">
            <a:avLst/>
          </a:prstGeom>
        </p:spPr>
      </p:pic>
      <p:sp>
        <p:nvSpPr>
          <p:cNvPr id="8" name="TextBox 7"/>
          <p:cNvSpPr txBox="1"/>
          <p:nvPr/>
        </p:nvSpPr>
        <p:spPr>
          <a:xfrm>
            <a:off x="3165013" y="2017460"/>
            <a:ext cx="1812002" cy="430887"/>
          </a:xfrm>
          <a:prstGeom prst="rect">
            <a:avLst/>
          </a:prstGeom>
          <a:noFill/>
        </p:spPr>
        <p:txBody>
          <a:bodyPr wrap="none" rtlCol="0">
            <a:spAutoFit/>
          </a:bodyPr>
          <a:lstStyle/>
          <a:p>
            <a:r>
              <a:rPr lang="en-US" sz="2200" b="1" dirty="0" smtClean="0">
                <a:solidFill>
                  <a:srgbClr val="FF0000"/>
                </a:solidFill>
              </a:rPr>
              <a:t>Child = Guy </a:t>
            </a:r>
            <a:endParaRPr lang="en-US" sz="2200" b="1" dirty="0">
              <a:solidFill>
                <a:srgbClr val="FF0000"/>
              </a:solidFill>
            </a:endParaRPr>
          </a:p>
        </p:txBody>
      </p:sp>
      <p:sp>
        <p:nvSpPr>
          <p:cNvPr id="9" name="TextBox 8"/>
          <p:cNvSpPr txBox="1"/>
          <p:nvPr/>
        </p:nvSpPr>
        <p:spPr>
          <a:xfrm>
            <a:off x="3078894" y="4462764"/>
            <a:ext cx="2543222" cy="430887"/>
          </a:xfrm>
          <a:prstGeom prst="rect">
            <a:avLst/>
          </a:prstGeom>
          <a:noFill/>
        </p:spPr>
        <p:txBody>
          <a:bodyPr wrap="none" rtlCol="0">
            <a:spAutoFit/>
          </a:bodyPr>
          <a:lstStyle/>
          <a:p>
            <a:r>
              <a:rPr lang="en-US" sz="2200" b="1" dirty="0" smtClean="0">
                <a:solidFill>
                  <a:srgbClr val="FF0000"/>
                </a:solidFill>
              </a:rPr>
              <a:t>Guy = Gentleman</a:t>
            </a:r>
            <a:endParaRPr lang="en-US" sz="2200" b="1" dirty="0">
              <a:solidFill>
                <a:srgbClr val="FF0000"/>
              </a:solidFill>
            </a:endParaRPr>
          </a:p>
        </p:txBody>
      </p:sp>
      <p:cxnSp>
        <p:nvCxnSpPr>
          <p:cNvPr id="11" name="Straight Arrow Connector 10"/>
          <p:cNvCxnSpPr>
            <a:stCxn id="8" idx="3"/>
          </p:cNvCxnSpPr>
          <p:nvPr/>
        </p:nvCxnSpPr>
        <p:spPr>
          <a:xfrm>
            <a:off x="4977015" y="2232904"/>
            <a:ext cx="1441012" cy="12121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5" idx="3"/>
          </p:cNvCxnSpPr>
          <p:nvPr/>
        </p:nvCxnSpPr>
        <p:spPr>
          <a:xfrm flipV="1">
            <a:off x="5244004" y="3445043"/>
            <a:ext cx="1174023" cy="22467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497122" y="3229599"/>
            <a:ext cx="2646878" cy="430887"/>
          </a:xfrm>
          <a:prstGeom prst="rect">
            <a:avLst/>
          </a:prstGeom>
          <a:noFill/>
        </p:spPr>
        <p:txBody>
          <a:bodyPr wrap="none" rtlCol="0">
            <a:spAutoFit/>
          </a:bodyPr>
          <a:lstStyle/>
          <a:p>
            <a:r>
              <a:rPr lang="en-US" sz="2200" b="1" dirty="0" smtClean="0">
                <a:solidFill>
                  <a:srgbClr val="FF0000"/>
                </a:solidFill>
              </a:rPr>
              <a:t>Child = Gentleman</a:t>
            </a:r>
            <a:endParaRPr lang="en-US" sz="2200" b="1" dirty="0">
              <a:solidFill>
                <a:srgbClr val="FF0000"/>
              </a:solidFill>
            </a:endParaRPr>
          </a:p>
        </p:txBody>
      </p:sp>
      <p:sp>
        <p:nvSpPr>
          <p:cNvPr id="15" name="TextBox 14"/>
          <p:cNvSpPr txBox="1"/>
          <p:nvPr/>
        </p:nvSpPr>
        <p:spPr>
          <a:xfrm>
            <a:off x="6497122" y="3660486"/>
            <a:ext cx="2509566" cy="369332"/>
          </a:xfrm>
          <a:prstGeom prst="rect">
            <a:avLst/>
          </a:prstGeom>
          <a:noFill/>
        </p:spPr>
        <p:txBody>
          <a:bodyPr wrap="square" rtlCol="0">
            <a:spAutoFit/>
          </a:bodyPr>
          <a:lstStyle/>
          <a:p>
            <a:r>
              <a:rPr lang="en-US" dirty="0" smtClean="0"/>
              <a:t>(Identity is transitive.)</a:t>
            </a:r>
            <a:endParaRPr lang="en-US" dirty="0"/>
          </a:p>
        </p:txBody>
      </p:sp>
    </p:spTree>
    <p:extLst>
      <p:ext uri="{BB962C8B-B14F-4D97-AF65-F5344CB8AC3E}">
        <p14:creationId xmlns:p14="http://schemas.microsoft.com/office/powerpoint/2010/main" val="2819272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8894" y="498868"/>
            <a:ext cx="1931300" cy="1257429"/>
          </a:xfrm>
          <a:prstGeom prst="rect">
            <a:avLst/>
          </a:prstGeom>
        </p:spPr>
      </p:pic>
      <p:pic>
        <p:nvPicPr>
          <p:cNvPr id="4" name="Picture 3" descr="Newton-Exa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8894" y="2729014"/>
            <a:ext cx="2628285" cy="1576971"/>
          </a:xfrm>
          <a:prstGeom prst="rect">
            <a:avLst/>
          </a:prstGeom>
        </p:spPr>
      </p:pic>
      <p:pic>
        <p:nvPicPr>
          <p:cNvPr id="5" name="Picture 4" descr="ur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8894" y="4971389"/>
            <a:ext cx="2165110" cy="1440782"/>
          </a:xfrm>
          <a:prstGeom prst="rect">
            <a:avLst/>
          </a:prstGeom>
        </p:spPr>
      </p:pic>
      <p:sp>
        <p:nvSpPr>
          <p:cNvPr id="8" name="TextBox 7"/>
          <p:cNvSpPr txBox="1"/>
          <p:nvPr/>
        </p:nvSpPr>
        <p:spPr>
          <a:xfrm>
            <a:off x="3165013" y="2017460"/>
            <a:ext cx="1812002" cy="430887"/>
          </a:xfrm>
          <a:prstGeom prst="rect">
            <a:avLst/>
          </a:prstGeom>
          <a:noFill/>
        </p:spPr>
        <p:txBody>
          <a:bodyPr wrap="none" rtlCol="0">
            <a:spAutoFit/>
          </a:bodyPr>
          <a:lstStyle/>
          <a:p>
            <a:r>
              <a:rPr lang="en-US" sz="2200" b="1" dirty="0" smtClean="0">
                <a:solidFill>
                  <a:srgbClr val="FF0000"/>
                </a:solidFill>
              </a:rPr>
              <a:t>Child = Guy </a:t>
            </a:r>
            <a:endParaRPr lang="en-US" sz="2200" b="1" dirty="0">
              <a:solidFill>
                <a:srgbClr val="FF0000"/>
              </a:solidFill>
            </a:endParaRPr>
          </a:p>
        </p:txBody>
      </p:sp>
      <p:sp>
        <p:nvSpPr>
          <p:cNvPr id="9" name="TextBox 8"/>
          <p:cNvSpPr txBox="1"/>
          <p:nvPr/>
        </p:nvSpPr>
        <p:spPr>
          <a:xfrm>
            <a:off x="3078894" y="4462764"/>
            <a:ext cx="2543222" cy="430887"/>
          </a:xfrm>
          <a:prstGeom prst="rect">
            <a:avLst/>
          </a:prstGeom>
          <a:noFill/>
        </p:spPr>
        <p:txBody>
          <a:bodyPr wrap="none" rtlCol="0">
            <a:spAutoFit/>
          </a:bodyPr>
          <a:lstStyle/>
          <a:p>
            <a:r>
              <a:rPr lang="en-US" sz="2200" b="1" dirty="0" smtClean="0">
                <a:solidFill>
                  <a:srgbClr val="FF0000"/>
                </a:solidFill>
              </a:rPr>
              <a:t>Guy = Gentleman</a:t>
            </a:r>
            <a:endParaRPr lang="en-US" sz="2200" b="1" dirty="0">
              <a:solidFill>
                <a:srgbClr val="FF0000"/>
              </a:solidFill>
            </a:endParaRPr>
          </a:p>
        </p:txBody>
      </p:sp>
      <p:cxnSp>
        <p:nvCxnSpPr>
          <p:cNvPr id="11" name="Straight Arrow Connector 10"/>
          <p:cNvCxnSpPr>
            <a:stCxn id="8" idx="3"/>
          </p:cNvCxnSpPr>
          <p:nvPr/>
        </p:nvCxnSpPr>
        <p:spPr>
          <a:xfrm>
            <a:off x="4977015" y="2232904"/>
            <a:ext cx="1441012" cy="12121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5" idx="3"/>
          </p:cNvCxnSpPr>
          <p:nvPr/>
        </p:nvCxnSpPr>
        <p:spPr>
          <a:xfrm flipV="1">
            <a:off x="5244004" y="3445043"/>
            <a:ext cx="1174023" cy="22467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497122" y="3229599"/>
            <a:ext cx="2646878" cy="430887"/>
          </a:xfrm>
          <a:prstGeom prst="rect">
            <a:avLst/>
          </a:prstGeom>
          <a:noFill/>
        </p:spPr>
        <p:txBody>
          <a:bodyPr wrap="none" rtlCol="0">
            <a:spAutoFit/>
          </a:bodyPr>
          <a:lstStyle/>
          <a:p>
            <a:r>
              <a:rPr lang="en-US" sz="2200" b="1" dirty="0" smtClean="0">
                <a:solidFill>
                  <a:srgbClr val="FF0000"/>
                </a:solidFill>
              </a:rPr>
              <a:t>Child = Gentleman</a:t>
            </a:r>
            <a:endParaRPr lang="en-US" sz="2200" b="1" dirty="0">
              <a:solidFill>
                <a:srgbClr val="FF0000"/>
              </a:solidFill>
            </a:endParaRPr>
          </a:p>
        </p:txBody>
      </p:sp>
      <p:sp>
        <p:nvSpPr>
          <p:cNvPr id="15" name="TextBox 14"/>
          <p:cNvSpPr txBox="1"/>
          <p:nvPr/>
        </p:nvSpPr>
        <p:spPr>
          <a:xfrm>
            <a:off x="6497122" y="3660486"/>
            <a:ext cx="2509566" cy="369332"/>
          </a:xfrm>
          <a:prstGeom prst="rect">
            <a:avLst/>
          </a:prstGeom>
          <a:noFill/>
        </p:spPr>
        <p:txBody>
          <a:bodyPr wrap="square" rtlCol="0">
            <a:spAutoFit/>
          </a:bodyPr>
          <a:lstStyle/>
          <a:p>
            <a:r>
              <a:rPr lang="en-US" dirty="0" smtClean="0"/>
              <a:t>(Identity is transitive.)</a:t>
            </a:r>
            <a:endParaRPr lang="en-US" dirty="0"/>
          </a:p>
        </p:txBody>
      </p:sp>
      <p:sp>
        <p:nvSpPr>
          <p:cNvPr id="3" name="TextBox 2"/>
          <p:cNvSpPr txBox="1"/>
          <p:nvPr/>
        </p:nvSpPr>
        <p:spPr>
          <a:xfrm>
            <a:off x="108093" y="3270129"/>
            <a:ext cx="2646878" cy="430887"/>
          </a:xfrm>
          <a:prstGeom prst="rect">
            <a:avLst/>
          </a:prstGeom>
          <a:noFill/>
        </p:spPr>
        <p:txBody>
          <a:bodyPr wrap="none" rtlCol="0">
            <a:spAutoFit/>
          </a:bodyPr>
          <a:lstStyle/>
          <a:p>
            <a:r>
              <a:rPr lang="en-US" sz="2200" b="1" dirty="0" smtClean="0">
                <a:solidFill>
                  <a:srgbClr val="FF0000"/>
                </a:solidFill>
              </a:rPr>
              <a:t>Child ≠ Gentleman</a:t>
            </a:r>
            <a:endParaRPr lang="en-US" sz="2200" b="1" dirty="0">
              <a:solidFill>
                <a:srgbClr val="FF0000"/>
              </a:solidFill>
            </a:endParaRPr>
          </a:p>
        </p:txBody>
      </p:sp>
      <p:cxnSp>
        <p:nvCxnSpPr>
          <p:cNvPr id="7" name="Straight Arrow Connector 6"/>
          <p:cNvCxnSpPr>
            <a:stCxn id="2" idx="1"/>
          </p:cNvCxnSpPr>
          <p:nvPr/>
        </p:nvCxnSpPr>
        <p:spPr>
          <a:xfrm flipH="1">
            <a:off x="1499792" y="1127583"/>
            <a:ext cx="1579102" cy="20067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5" idx="1"/>
          </p:cNvCxnSpPr>
          <p:nvPr/>
        </p:nvCxnSpPr>
        <p:spPr>
          <a:xfrm flipH="1" flipV="1">
            <a:off x="1499792" y="4462764"/>
            <a:ext cx="1579102" cy="12290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1" y="3738923"/>
            <a:ext cx="3165014" cy="646331"/>
          </a:xfrm>
          <a:prstGeom prst="rect">
            <a:avLst/>
          </a:prstGeom>
          <a:noFill/>
        </p:spPr>
        <p:txBody>
          <a:bodyPr wrap="square" rtlCol="0">
            <a:spAutoFit/>
          </a:bodyPr>
          <a:lstStyle/>
          <a:p>
            <a:r>
              <a:rPr lang="en-US" dirty="0" smtClean="0"/>
              <a:t>(They don’t share some/most</a:t>
            </a:r>
          </a:p>
          <a:p>
            <a:r>
              <a:rPr lang="en-US" dirty="0"/>
              <a:t>m</a:t>
            </a:r>
            <a:r>
              <a:rPr lang="en-US" dirty="0" smtClean="0"/>
              <a:t>emories.)</a:t>
            </a:r>
            <a:endParaRPr lang="en-US" dirty="0"/>
          </a:p>
        </p:txBody>
      </p:sp>
    </p:spTree>
    <p:extLst>
      <p:ext uri="{BB962C8B-B14F-4D97-AF65-F5344CB8AC3E}">
        <p14:creationId xmlns:p14="http://schemas.microsoft.com/office/powerpoint/2010/main" val="33433308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8894" y="498868"/>
            <a:ext cx="1931300" cy="1257429"/>
          </a:xfrm>
          <a:prstGeom prst="rect">
            <a:avLst/>
          </a:prstGeom>
        </p:spPr>
      </p:pic>
      <p:pic>
        <p:nvPicPr>
          <p:cNvPr id="4" name="Picture 3" descr="Newton-Exa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8894" y="2729014"/>
            <a:ext cx="2628285" cy="1576971"/>
          </a:xfrm>
          <a:prstGeom prst="rect">
            <a:avLst/>
          </a:prstGeom>
        </p:spPr>
      </p:pic>
      <p:pic>
        <p:nvPicPr>
          <p:cNvPr id="5" name="Picture 4" descr="ur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8894" y="4971389"/>
            <a:ext cx="2165110" cy="1440782"/>
          </a:xfrm>
          <a:prstGeom prst="rect">
            <a:avLst/>
          </a:prstGeom>
        </p:spPr>
      </p:pic>
      <p:sp>
        <p:nvSpPr>
          <p:cNvPr id="8" name="TextBox 7"/>
          <p:cNvSpPr txBox="1"/>
          <p:nvPr/>
        </p:nvSpPr>
        <p:spPr>
          <a:xfrm>
            <a:off x="3786548" y="2017460"/>
            <a:ext cx="441146" cy="707886"/>
          </a:xfrm>
          <a:prstGeom prst="rect">
            <a:avLst/>
          </a:prstGeom>
          <a:noFill/>
        </p:spPr>
        <p:txBody>
          <a:bodyPr wrap="none" rtlCol="0">
            <a:spAutoFit/>
          </a:bodyPr>
          <a:lstStyle/>
          <a:p>
            <a:r>
              <a:rPr lang="en-US" sz="4000" b="1" dirty="0">
                <a:solidFill>
                  <a:srgbClr val="FF0000"/>
                </a:solidFill>
              </a:rPr>
              <a:t>=</a:t>
            </a:r>
          </a:p>
        </p:txBody>
      </p:sp>
      <p:sp>
        <p:nvSpPr>
          <p:cNvPr id="9" name="TextBox 8"/>
          <p:cNvSpPr txBox="1"/>
          <p:nvPr/>
        </p:nvSpPr>
        <p:spPr>
          <a:xfrm>
            <a:off x="3786548" y="4305985"/>
            <a:ext cx="441146" cy="707886"/>
          </a:xfrm>
          <a:prstGeom prst="rect">
            <a:avLst/>
          </a:prstGeom>
          <a:noFill/>
        </p:spPr>
        <p:txBody>
          <a:bodyPr wrap="none" rtlCol="0">
            <a:spAutoFit/>
          </a:bodyPr>
          <a:lstStyle/>
          <a:p>
            <a:r>
              <a:rPr lang="en-US" sz="4000" b="1" dirty="0" smtClean="0">
                <a:solidFill>
                  <a:srgbClr val="FF0000"/>
                </a:solidFill>
              </a:rPr>
              <a:t>=</a:t>
            </a:r>
            <a:endParaRPr lang="en-US" sz="4000" b="1" dirty="0">
              <a:solidFill>
                <a:srgbClr val="FF0000"/>
              </a:solidFill>
            </a:endParaRPr>
          </a:p>
        </p:txBody>
      </p:sp>
      <p:sp>
        <p:nvSpPr>
          <p:cNvPr id="19" name="Freeform 18"/>
          <p:cNvSpPr/>
          <p:nvPr/>
        </p:nvSpPr>
        <p:spPr>
          <a:xfrm>
            <a:off x="1282843" y="1256427"/>
            <a:ext cx="1527577" cy="4660941"/>
          </a:xfrm>
          <a:custGeom>
            <a:avLst/>
            <a:gdLst>
              <a:gd name="connsiteX0" fmla="*/ 1365438 w 1527577"/>
              <a:gd name="connsiteY0" fmla="*/ 0 h 4660941"/>
              <a:gd name="connsiteX1" fmla="*/ 762 w 1527577"/>
              <a:gd name="connsiteY1" fmla="*/ 2445306 h 4660941"/>
              <a:gd name="connsiteX2" fmla="*/ 1527577 w 1527577"/>
              <a:gd name="connsiteY2" fmla="*/ 4660941 h 4660941"/>
            </a:gdLst>
            <a:ahLst/>
            <a:cxnLst>
              <a:cxn ang="0">
                <a:pos x="connsiteX0" y="connsiteY0"/>
              </a:cxn>
              <a:cxn ang="0">
                <a:pos x="connsiteX1" y="connsiteY1"/>
              </a:cxn>
              <a:cxn ang="0">
                <a:pos x="connsiteX2" y="connsiteY2"/>
              </a:cxn>
            </a:cxnLst>
            <a:rect l="l" t="t" r="r" b="b"/>
            <a:pathLst>
              <a:path w="1527577" h="4660941">
                <a:moveTo>
                  <a:pt x="1365438" y="0"/>
                </a:moveTo>
                <a:cubicBezTo>
                  <a:pt x="669588" y="834241"/>
                  <a:pt x="-26261" y="1668483"/>
                  <a:pt x="762" y="2445306"/>
                </a:cubicBezTo>
                <a:cubicBezTo>
                  <a:pt x="27785" y="3222130"/>
                  <a:pt x="1527577" y="4660941"/>
                  <a:pt x="1527577" y="4660941"/>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TextBox 19"/>
          <p:cNvSpPr txBox="1"/>
          <p:nvPr/>
        </p:nvSpPr>
        <p:spPr>
          <a:xfrm>
            <a:off x="841697" y="3253220"/>
            <a:ext cx="441146" cy="707886"/>
          </a:xfrm>
          <a:prstGeom prst="rect">
            <a:avLst/>
          </a:prstGeom>
          <a:noFill/>
        </p:spPr>
        <p:txBody>
          <a:bodyPr wrap="none" rtlCol="0">
            <a:spAutoFit/>
          </a:bodyPr>
          <a:lstStyle/>
          <a:p>
            <a:r>
              <a:rPr lang="en-US" sz="4000" dirty="0" smtClean="0">
                <a:solidFill>
                  <a:srgbClr val="FF0000"/>
                </a:solidFill>
              </a:rPr>
              <a:t>≠</a:t>
            </a:r>
            <a:endParaRPr lang="en-US" sz="4000" dirty="0">
              <a:solidFill>
                <a:srgbClr val="FF0000"/>
              </a:solidFill>
            </a:endParaRPr>
          </a:p>
        </p:txBody>
      </p:sp>
    </p:spTree>
    <p:extLst>
      <p:ext uri="{BB962C8B-B14F-4D97-AF65-F5344CB8AC3E}">
        <p14:creationId xmlns:p14="http://schemas.microsoft.com/office/powerpoint/2010/main" val="497641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5" name="TextBox 4"/>
          <p:cNvSpPr txBox="1"/>
          <p:nvPr/>
        </p:nvSpPr>
        <p:spPr>
          <a:xfrm>
            <a:off x="324279" y="1243990"/>
            <a:ext cx="8066447" cy="707886"/>
          </a:xfrm>
          <a:prstGeom prst="rect">
            <a:avLst/>
          </a:prstGeom>
          <a:noFill/>
        </p:spPr>
        <p:txBody>
          <a:bodyPr wrap="square" rtlCol="0">
            <a:spAutoFit/>
          </a:bodyPr>
          <a:lstStyle/>
          <a:p>
            <a:r>
              <a:rPr lang="en-US" sz="2000" dirty="0" smtClean="0"/>
              <a:t>We can, however, get around these kinds of counterexamples by defining </a:t>
            </a:r>
            <a:r>
              <a:rPr lang="en-US" sz="2000" i="1" dirty="0" smtClean="0"/>
              <a:t>R </a:t>
            </a:r>
            <a:r>
              <a:rPr lang="en-US" sz="2000" dirty="0" smtClean="0"/>
              <a:t>appropriately. </a:t>
            </a:r>
            <a:endParaRPr lang="en-US" sz="2000" dirty="0"/>
          </a:p>
        </p:txBody>
      </p:sp>
    </p:spTree>
    <p:extLst>
      <p:ext uri="{BB962C8B-B14F-4D97-AF65-F5344CB8AC3E}">
        <p14:creationId xmlns:p14="http://schemas.microsoft.com/office/powerpoint/2010/main" val="22425844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5" name="TextBox 4"/>
          <p:cNvSpPr txBox="1"/>
          <p:nvPr/>
        </p:nvSpPr>
        <p:spPr>
          <a:xfrm>
            <a:off x="324279" y="1243990"/>
            <a:ext cx="8066447" cy="707886"/>
          </a:xfrm>
          <a:prstGeom prst="rect">
            <a:avLst/>
          </a:prstGeom>
          <a:noFill/>
        </p:spPr>
        <p:txBody>
          <a:bodyPr wrap="square" rtlCol="0">
            <a:spAutoFit/>
          </a:bodyPr>
          <a:lstStyle/>
          <a:p>
            <a:r>
              <a:rPr lang="en-US" sz="2000" dirty="0" smtClean="0"/>
              <a:t>We can, however, get around these kinds of counterexamples by defining </a:t>
            </a:r>
            <a:r>
              <a:rPr lang="en-US" sz="2000" i="1" dirty="0" smtClean="0"/>
              <a:t>R </a:t>
            </a:r>
            <a:r>
              <a:rPr lang="en-US" sz="2000" dirty="0" smtClean="0"/>
              <a:t>appropriately. </a:t>
            </a:r>
            <a:endParaRPr lang="en-US" sz="2000" dirty="0"/>
          </a:p>
        </p:txBody>
      </p:sp>
      <p:sp>
        <p:nvSpPr>
          <p:cNvPr id="6" name="TextBox 5"/>
          <p:cNvSpPr txBox="1"/>
          <p:nvPr/>
        </p:nvSpPr>
        <p:spPr>
          <a:xfrm>
            <a:off x="129258" y="2082006"/>
            <a:ext cx="8711628"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solidFill>
                  <a:schemeClr val="tx1"/>
                </a:solidFill>
              </a:rPr>
              <a:t>Version 4</a:t>
            </a:r>
            <a:r>
              <a:rPr lang="en-US" sz="2000" dirty="0" smtClean="0">
                <a:solidFill>
                  <a:schemeClr val="tx1"/>
                </a:solidFill>
              </a:rPr>
              <a:t>: </a:t>
            </a:r>
            <a:r>
              <a:rPr lang="en-US" sz="2000" i="1" dirty="0" smtClean="0">
                <a:solidFill>
                  <a:schemeClr val="tx1"/>
                </a:solidFill>
              </a:rPr>
              <a:t>x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1</a:t>
            </a:r>
            <a:r>
              <a:rPr lang="en-US" sz="2000" i="1" dirty="0" smtClean="0">
                <a:solidFill>
                  <a:schemeClr val="tx1"/>
                </a:solidFill>
              </a:rPr>
              <a:t> </a:t>
            </a:r>
            <a:r>
              <a:rPr lang="en-US" sz="2000" dirty="0" smtClean="0">
                <a:solidFill>
                  <a:schemeClr val="tx1"/>
                </a:solidFill>
              </a:rPr>
              <a:t>and </a:t>
            </a:r>
            <a:r>
              <a:rPr lang="en-US" sz="2000" i="1" dirty="0" smtClean="0">
                <a:solidFill>
                  <a:schemeClr val="tx1"/>
                </a:solidFill>
              </a:rPr>
              <a:t>y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2</a:t>
            </a:r>
            <a:r>
              <a:rPr lang="en-US" sz="2000" dirty="0" smtClean="0">
                <a:solidFill>
                  <a:schemeClr val="tx1"/>
                </a:solidFill>
              </a:rPr>
              <a:t> are the same person iff </a:t>
            </a:r>
            <a:r>
              <a:rPr lang="en-US" sz="2000" i="1" dirty="0" smtClean="0">
                <a:solidFill>
                  <a:schemeClr val="tx1"/>
                </a:solidFill>
              </a:rPr>
              <a:t>y </a:t>
            </a:r>
            <a:r>
              <a:rPr lang="en-US" sz="2000" dirty="0" smtClean="0">
                <a:solidFill>
                  <a:schemeClr val="tx1"/>
                </a:solidFill>
              </a:rPr>
              <a:t>has most memories that some </a:t>
            </a:r>
            <a:r>
              <a:rPr lang="en-US" sz="2000" i="1" dirty="0" smtClean="0">
                <a:solidFill>
                  <a:schemeClr val="tx1"/>
                </a:solidFill>
              </a:rPr>
              <a:t>A </a:t>
            </a:r>
            <a:r>
              <a:rPr lang="en-US" sz="2000" dirty="0" smtClean="0">
                <a:solidFill>
                  <a:schemeClr val="tx1"/>
                </a:solidFill>
              </a:rPr>
              <a:t>has, and </a:t>
            </a:r>
            <a:r>
              <a:rPr lang="en-US" sz="2000" i="1" dirty="0" smtClean="0">
                <a:solidFill>
                  <a:schemeClr val="tx1"/>
                </a:solidFill>
              </a:rPr>
              <a:t>A </a:t>
            </a:r>
            <a:r>
              <a:rPr lang="en-US" sz="2000" dirty="0" smtClean="0">
                <a:solidFill>
                  <a:schemeClr val="tx1"/>
                </a:solidFill>
              </a:rPr>
              <a:t>has most memories that some </a:t>
            </a:r>
            <a:r>
              <a:rPr lang="en-US" sz="2000" i="1" dirty="0" smtClean="0">
                <a:solidFill>
                  <a:schemeClr val="tx1"/>
                </a:solidFill>
              </a:rPr>
              <a:t>B </a:t>
            </a:r>
            <a:r>
              <a:rPr lang="en-US" sz="2000" dirty="0" smtClean="0">
                <a:solidFill>
                  <a:schemeClr val="tx1"/>
                </a:solidFill>
              </a:rPr>
              <a:t>has, and </a:t>
            </a:r>
            <a:r>
              <a:rPr lang="en-US" sz="2000" i="1" dirty="0" smtClean="0">
                <a:solidFill>
                  <a:schemeClr val="tx1"/>
                </a:solidFill>
              </a:rPr>
              <a:t>B</a:t>
            </a:r>
            <a:r>
              <a:rPr lang="en-US" sz="2000" dirty="0" smtClean="0">
                <a:solidFill>
                  <a:schemeClr val="tx1"/>
                </a:solidFill>
              </a:rPr>
              <a:t> …, … and </a:t>
            </a:r>
            <a:r>
              <a:rPr lang="en-US" sz="2000" i="1" dirty="0" smtClean="0">
                <a:solidFill>
                  <a:schemeClr val="tx1"/>
                </a:solidFill>
              </a:rPr>
              <a:t>Z </a:t>
            </a:r>
            <a:r>
              <a:rPr lang="en-US" sz="2000" dirty="0" smtClean="0">
                <a:solidFill>
                  <a:schemeClr val="tx1"/>
                </a:solidFill>
              </a:rPr>
              <a:t>has most memories that </a:t>
            </a:r>
            <a:r>
              <a:rPr lang="en-US" sz="2000" i="1" dirty="0" smtClean="0">
                <a:solidFill>
                  <a:schemeClr val="tx1"/>
                </a:solidFill>
              </a:rPr>
              <a:t>x </a:t>
            </a:r>
            <a:r>
              <a:rPr lang="en-US" sz="2000" dirty="0" smtClean="0">
                <a:solidFill>
                  <a:schemeClr val="tx1"/>
                </a:solidFill>
              </a:rPr>
              <a:t>has. </a:t>
            </a:r>
            <a:endParaRPr lang="en-US" sz="2000" dirty="0">
              <a:solidFill>
                <a:schemeClr val="tx1"/>
              </a:solidFill>
            </a:endParaRPr>
          </a:p>
        </p:txBody>
      </p:sp>
    </p:spTree>
    <p:extLst>
      <p:ext uri="{BB962C8B-B14F-4D97-AF65-F5344CB8AC3E}">
        <p14:creationId xmlns:p14="http://schemas.microsoft.com/office/powerpoint/2010/main" val="9173301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5" name="TextBox 4"/>
          <p:cNvSpPr txBox="1"/>
          <p:nvPr/>
        </p:nvSpPr>
        <p:spPr>
          <a:xfrm>
            <a:off x="324279" y="1243990"/>
            <a:ext cx="8066447" cy="707886"/>
          </a:xfrm>
          <a:prstGeom prst="rect">
            <a:avLst/>
          </a:prstGeom>
          <a:noFill/>
        </p:spPr>
        <p:txBody>
          <a:bodyPr wrap="square" rtlCol="0">
            <a:spAutoFit/>
          </a:bodyPr>
          <a:lstStyle/>
          <a:p>
            <a:r>
              <a:rPr lang="en-US" sz="2000" dirty="0" smtClean="0"/>
              <a:t>We can, however, get around these kinds of counterexamples by defining </a:t>
            </a:r>
            <a:r>
              <a:rPr lang="en-US" sz="2000" i="1" dirty="0" smtClean="0"/>
              <a:t>R </a:t>
            </a:r>
            <a:r>
              <a:rPr lang="en-US" sz="2000" dirty="0" smtClean="0"/>
              <a:t>appropriately. </a:t>
            </a:r>
            <a:endParaRPr lang="en-US" sz="2000" dirty="0"/>
          </a:p>
        </p:txBody>
      </p:sp>
      <p:sp>
        <p:nvSpPr>
          <p:cNvPr id="6" name="TextBox 5"/>
          <p:cNvSpPr txBox="1"/>
          <p:nvPr/>
        </p:nvSpPr>
        <p:spPr>
          <a:xfrm>
            <a:off x="129258" y="2082006"/>
            <a:ext cx="8711628"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solidFill>
                  <a:schemeClr val="tx1"/>
                </a:solidFill>
              </a:rPr>
              <a:t>Version 4</a:t>
            </a:r>
            <a:r>
              <a:rPr lang="en-US" sz="2000" dirty="0" smtClean="0">
                <a:solidFill>
                  <a:schemeClr val="tx1"/>
                </a:solidFill>
              </a:rPr>
              <a:t>: </a:t>
            </a:r>
            <a:r>
              <a:rPr lang="en-US" sz="2000" i="1" dirty="0" smtClean="0">
                <a:solidFill>
                  <a:schemeClr val="tx1"/>
                </a:solidFill>
              </a:rPr>
              <a:t>x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1</a:t>
            </a:r>
            <a:r>
              <a:rPr lang="en-US" sz="2000" i="1" dirty="0" smtClean="0">
                <a:solidFill>
                  <a:schemeClr val="tx1"/>
                </a:solidFill>
              </a:rPr>
              <a:t> </a:t>
            </a:r>
            <a:r>
              <a:rPr lang="en-US" sz="2000" dirty="0" smtClean="0">
                <a:solidFill>
                  <a:schemeClr val="tx1"/>
                </a:solidFill>
              </a:rPr>
              <a:t>and </a:t>
            </a:r>
            <a:r>
              <a:rPr lang="en-US" sz="2000" i="1" dirty="0" smtClean="0">
                <a:solidFill>
                  <a:schemeClr val="tx1"/>
                </a:solidFill>
              </a:rPr>
              <a:t>y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2</a:t>
            </a:r>
            <a:r>
              <a:rPr lang="en-US" sz="2000" dirty="0" smtClean="0">
                <a:solidFill>
                  <a:schemeClr val="tx1"/>
                </a:solidFill>
              </a:rPr>
              <a:t> are the same person iff </a:t>
            </a:r>
            <a:r>
              <a:rPr lang="en-US" sz="2000" i="1" dirty="0" smtClean="0">
                <a:solidFill>
                  <a:schemeClr val="tx1"/>
                </a:solidFill>
              </a:rPr>
              <a:t>y </a:t>
            </a:r>
            <a:r>
              <a:rPr lang="en-US" sz="2000" dirty="0" smtClean="0">
                <a:solidFill>
                  <a:schemeClr val="tx1"/>
                </a:solidFill>
              </a:rPr>
              <a:t>has most memories that some </a:t>
            </a:r>
            <a:r>
              <a:rPr lang="en-US" sz="2000" i="1" dirty="0" smtClean="0">
                <a:solidFill>
                  <a:schemeClr val="tx1"/>
                </a:solidFill>
              </a:rPr>
              <a:t>A </a:t>
            </a:r>
            <a:r>
              <a:rPr lang="en-US" sz="2000" dirty="0" smtClean="0">
                <a:solidFill>
                  <a:schemeClr val="tx1"/>
                </a:solidFill>
              </a:rPr>
              <a:t>has, and </a:t>
            </a:r>
            <a:r>
              <a:rPr lang="en-US" sz="2000" i="1" dirty="0" smtClean="0">
                <a:solidFill>
                  <a:schemeClr val="tx1"/>
                </a:solidFill>
              </a:rPr>
              <a:t>A </a:t>
            </a:r>
            <a:r>
              <a:rPr lang="en-US" sz="2000" dirty="0" smtClean="0">
                <a:solidFill>
                  <a:schemeClr val="tx1"/>
                </a:solidFill>
              </a:rPr>
              <a:t>has most memories that some </a:t>
            </a:r>
            <a:r>
              <a:rPr lang="en-US" sz="2000" i="1" dirty="0" smtClean="0">
                <a:solidFill>
                  <a:schemeClr val="tx1"/>
                </a:solidFill>
              </a:rPr>
              <a:t>B </a:t>
            </a:r>
            <a:r>
              <a:rPr lang="en-US" sz="2000" dirty="0" smtClean="0">
                <a:solidFill>
                  <a:schemeClr val="tx1"/>
                </a:solidFill>
              </a:rPr>
              <a:t>has, and </a:t>
            </a:r>
            <a:r>
              <a:rPr lang="en-US" sz="2000" i="1" dirty="0" smtClean="0">
                <a:solidFill>
                  <a:schemeClr val="tx1"/>
                </a:solidFill>
              </a:rPr>
              <a:t>B</a:t>
            </a:r>
            <a:r>
              <a:rPr lang="en-US" sz="2000" dirty="0" smtClean="0">
                <a:solidFill>
                  <a:schemeClr val="tx1"/>
                </a:solidFill>
              </a:rPr>
              <a:t> …, … and </a:t>
            </a:r>
            <a:r>
              <a:rPr lang="en-US" sz="2000" i="1" dirty="0" smtClean="0">
                <a:solidFill>
                  <a:schemeClr val="tx1"/>
                </a:solidFill>
              </a:rPr>
              <a:t>Z </a:t>
            </a:r>
            <a:r>
              <a:rPr lang="en-US" sz="2000" dirty="0" smtClean="0">
                <a:solidFill>
                  <a:schemeClr val="tx1"/>
                </a:solidFill>
              </a:rPr>
              <a:t>has most memories that </a:t>
            </a:r>
            <a:r>
              <a:rPr lang="en-US" sz="2000" i="1" dirty="0" smtClean="0">
                <a:solidFill>
                  <a:schemeClr val="tx1"/>
                </a:solidFill>
              </a:rPr>
              <a:t>x </a:t>
            </a:r>
            <a:r>
              <a:rPr lang="en-US" sz="2000" dirty="0" smtClean="0">
                <a:solidFill>
                  <a:schemeClr val="tx1"/>
                </a:solidFill>
              </a:rPr>
              <a:t>has. </a:t>
            </a:r>
            <a:endParaRPr lang="en-US" sz="2000" dirty="0">
              <a:solidFill>
                <a:schemeClr val="tx1"/>
              </a:solidFill>
            </a:endParaRPr>
          </a:p>
        </p:txBody>
      </p:sp>
      <p:pic>
        <p:nvPicPr>
          <p:cNvPr id="7" name="Picture 6"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58" y="5154742"/>
            <a:ext cx="1931300" cy="1257429"/>
          </a:xfrm>
          <a:prstGeom prst="rect">
            <a:avLst/>
          </a:prstGeom>
        </p:spPr>
      </p:pic>
      <p:pic>
        <p:nvPicPr>
          <p:cNvPr id="8" name="Picture 7" descr="Newton-Exa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3793" y="5154742"/>
            <a:ext cx="2045526" cy="1227316"/>
          </a:xfrm>
          <a:prstGeom prst="rect">
            <a:avLst/>
          </a:prstGeom>
        </p:spPr>
      </p:pic>
      <p:pic>
        <p:nvPicPr>
          <p:cNvPr id="9" name="Picture 8" descr="ur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40590" y="5154742"/>
            <a:ext cx="1803410" cy="1200087"/>
          </a:xfrm>
          <a:prstGeom prst="rect">
            <a:avLst/>
          </a:prstGeom>
        </p:spPr>
      </p:pic>
      <p:sp>
        <p:nvSpPr>
          <p:cNvPr id="2" name="TextBox 1"/>
          <p:cNvSpPr txBox="1"/>
          <p:nvPr/>
        </p:nvSpPr>
        <p:spPr>
          <a:xfrm>
            <a:off x="2214149" y="5535007"/>
            <a:ext cx="1609644" cy="646331"/>
          </a:xfrm>
          <a:prstGeom prst="rect">
            <a:avLst/>
          </a:prstGeom>
          <a:noFill/>
        </p:spPr>
        <p:txBody>
          <a:bodyPr wrap="square" rtlCol="0">
            <a:spAutoFit/>
          </a:bodyPr>
          <a:lstStyle/>
          <a:p>
            <a:r>
              <a:rPr lang="en-US" b="1" dirty="0" smtClean="0"/>
              <a:t>Share most memories</a:t>
            </a:r>
            <a:endParaRPr lang="en-US" b="1" dirty="0"/>
          </a:p>
        </p:txBody>
      </p:sp>
      <p:sp>
        <p:nvSpPr>
          <p:cNvPr id="10" name="TextBox 9"/>
          <p:cNvSpPr txBox="1"/>
          <p:nvPr/>
        </p:nvSpPr>
        <p:spPr>
          <a:xfrm>
            <a:off x="5869319" y="5553868"/>
            <a:ext cx="1609644" cy="646331"/>
          </a:xfrm>
          <a:prstGeom prst="rect">
            <a:avLst/>
          </a:prstGeom>
          <a:noFill/>
        </p:spPr>
        <p:txBody>
          <a:bodyPr wrap="square" rtlCol="0">
            <a:spAutoFit/>
          </a:bodyPr>
          <a:lstStyle/>
          <a:p>
            <a:r>
              <a:rPr lang="en-US" b="1" dirty="0" smtClean="0"/>
              <a:t>Share most memories</a:t>
            </a:r>
            <a:endParaRPr lang="en-US" b="1" dirty="0"/>
          </a:p>
        </p:txBody>
      </p:sp>
      <p:cxnSp>
        <p:nvCxnSpPr>
          <p:cNvPr id="11" name="Straight Arrow Connector 10"/>
          <p:cNvCxnSpPr>
            <a:stCxn id="2" idx="1"/>
          </p:cNvCxnSpPr>
          <p:nvPr/>
        </p:nvCxnSpPr>
        <p:spPr>
          <a:xfrm flipH="1" flipV="1">
            <a:off x="1526815" y="5836308"/>
            <a:ext cx="687334" cy="21865"/>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3" name="Straight Arrow Connector 12"/>
          <p:cNvCxnSpPr/>
          <p:nvPr/>
        </p:nvCxnSpPr>
        <p:spPr>
          <a:xfrm>
            <a:off x="3580584" y="5836308"/>
            <a:ext cx="702605"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5" name="Straight Arrow Connector 14"/>
          <p:cNvCxnSpPr/>
          <p:nvPr/>
        </p:nvCxnSpPr>
        <p:spPr>
          <a:xfrm flipH="1">
            <a:off x="5388169" y="5877034"/>
            <a:ext cx="638021"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7" name="Straight Arrow Connector 16"/>
          <p:cNvCxnSpPr/>
          <p:nvPr/>
        </p:nvCxnSpPr>
        <p:spPr>
          <a:xfrm>
            <a:off x="7147656" y="5877034"/>
            <a:ext cx="648558"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357320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343753_ori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58" y="186486"/>
            <a:ext cx="1640671" cy="2272329"/>
          </a:xfrm>
          <a:prstGeom prst="rect">
            <a:avLst/>
          </a:prstGeom>
        </p:spPr>
      </p:pic>
      <p:sp>
        <p:nvSpPr>
          <p:cNvPr id="5" name="TextBox 4"/>
          <p:cNvSpPr txBox="1"/>
          <p:nvPr/>
        </p:nvSpPr>
        <p:spPr>
          <a:xfrm>
            <a:off x="2040258" y="275388"/>
            <a:ext cx="6904446" cy="1015663"/>
          </a:xfrm>
          <a:prstGeom prst="rect">
            <a:avLst/>
          </a:prstGeom>
          <a:noFill/>
        </p:spPr>
        <p:txBody>
          <a:bodyPr wrap="square" rtlCol="0">
            <a:spAutoFit/>
          </a:bodyPr>
          <a:lstStyle/>
          <a:p>
            <a:r>
              <a:rPr lang="en-US" sz="2000" dirty="0" smtClean="0"/>
              <a:t>John Locke thought we could. His view of personhood can be illustrated by considering a few different stages in the lives of some people. </a:t>
            </a:r>
            <a:endParaRPr lang="en-US" sz="2000" dirty="0"/>
          </a:p>
        </p:txBody>
      </p:sp>
    </p:spTree>
    <p:extLst>
      <p:ext uri="{BB962C8B-B14F-4D97-AF65-F5344CB8AC3E}">
        <p14:creationId xmlns:p14="http://schemas.microsoft.com/office/powerpoint/2010/main" val="22186251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5" name="TextBox 4"/>
          <p:cNvSpPr txBox="1"/>
          <p:nvPr/>
        </p:nvSpPr>
        <p:spPr>
          <a:xfrm>
            <a:off x="324279" y="1243990"/>
            <a:ext cx="8066447" cy="707886"/>
          </a:xfrm>
          <a:prstGeom prst="rect">
            <a:avLst/>
          </a:prstGeom>
          <a:noFill/>
        </p:spPr>
        <p:txBody>
          <a:bodyPr wrap="square" rtlCol="0">
            <a:spAutoFit/>
          </a:bodyPr>
          <a:lstStyle/>
          <a:p>
            <a:r>
              <a:rPr lang="en-US" sz="2000" dirty="0" smtClean="0"/>
              <a:t>We can, however, get around these kinds of counterexamples by defining </a:t>
            </a:r>
            <a:r>
              <a:rPr lang="en-US" sz="2000" i="1" dirty="0" smtClean="0"/>
              <a:t>R </a:t>
            </a:r>
            <a:r>
              <a:rPr lang="en-US" sz="2000" dirty="0" smtClean="0"/>
              <a:t>appropriately. </a:t>
            </a:r>
            <a:endParaRPr lang="en-US" sz="2000" dirty="0"/>
          </a:p>
        </p:txBody>
      </p:sp>
      <p:sp>
        <p:nvSpPr>
          <p:cNvPr id="6" name="TextBox 5"/>
          <p:cNvSpPr txBox="1"/>
          <p:nvPr/>
        </p:nvSpPr>
        <p:spPr>
          <a:xfrm>
            <a:off x="129258" y="2082006"/>
            <a:ext cx="8711628"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solidFill>
                  <a:schemeClr val="tx1"/>
                </a:solidFill>
              </a:rPr>
              <a:t>Version 4</a:t>
            </a:r>
            <a:r>
              <a:rPr lang="en-US" sz="2000" dirty="0" smtClean="0">
                <a:solidFill>
                  <a:schemeClr val="tx1"/>
                </a:solidFill>
              </a:rPr>
              <a:t>: </a:t>
            </a:r>
            <a:r>
              <a:rPr lang="en-US" sz="2000" i="1" dirty="0" smtClean="0">
                <a:solidFill>
                  <a:schemeClr val="tx1"/>
                </a:solidFill>
              </a:rPr>
              <a:t>x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1</a:t>
            </a:r>
            <a:r>
              <a:rPr lang="en-US" sz="2000" i="1" dirty="0" smtClean="0">
                <a:solidFill>
                  <a:schemeClr val="tx1"/>
                </a:solidFill>
              </a:rPr>
              <a:t> </a:t>
            </a:r>
            <a:r>
              <a:rPr lang="en-US" sz="2000" dirty="0" smtClean="0">
                <a:solidFill>
                  <a:schemeClr val="tx1"/>
                </a:solidFill>
              </a:rPr>
              <a:t>and </a:t>
            </a:r>
            <a:r>
              <a:rPr lang="en-US" sz="2000" i="1" dirty="0" smtClean="0">
                <a:solidFill>
                  <a:schemeClr val="tx1"/>
                </a:solidFill>
              </a:rPr>
              <a:t>y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2</a:t>
            </a:r>
            <a:r>
              <a:rPr lang="en-US" sz="2000" dirty="0" smtClean="0">
                <a:solidFill>
                  <a:schemeClr val="tx1"/>
                </a:solidFill>
              </a:rPr>
              <a:t> are the same person iff </a:t>
            </a:r>
            <a:r>
              <a:rPr lang="en-US" sz="2000" i="1" dirty="0" smtClean="0">
                <a:solidFill>
                  <a:schemeClr val="tx1"/>
                </a:solidFill>
              </a:rPr>
              <a:t>y </a:t>
            </a:r>
            <a:r>
              <a:rPr lang="en-US" sz="2000" dirty="0" smtClean="0">
                <a:solidFill>
                  <a:schemeClr val="tx1"/>
                </a:solidFill>
              </a:rPr>
              <a:t>has most memories that some </a:t>
            </a:r>
            <a:r>
              <a:rPr lang="en-US" sz="2000" i="1" dirty="0" smtClean="0">
                <a:solidFill>
                  <a:schemeClr val="tx1"/>
                </a:solidFill>
              </a:rPr>
              <a:t>A </a:t>
            </a:r>
            <a:r>
              <a:rPr lang="en-US" sz="2000" dirty="0" smtClean="0">
                <a:solidFill>
                  <a:schemeClr val="tx1"/>
                </a:solidFill>
              </a:rPr>
              <a:t>has, and </a:t>
            </a:r>
            <a:r>
              <a:rPr lang="en-US" sz="2000" i="1" dirty="0" smtClean="0">
                <a:solidFill>
                  <a:schemeClr val="tx1"/>
                </a:solidFill>
              </a:rPr>
              <a:t>A </a:t>
            </a:r>
            <a:r>
              <a:rPr lang="en-US" sz="2000" dirty="0" smtClean="0">
                <a:solidFill>
                  <a:schemeClr val="tx1"/>
                </a:solidFill>
              </a:rPr>
              <a:t>has most memories that some </a:t>
            </a:r>
            <a:r>
              <a:rPr lang="en-US" sz="2000" i="1" dirty="0" smtClean="0">
                <a:solidFill>
                  <a:schemeClr val="tx1"/>
                </a:solidFill>
              </a:rPr>
              <a:t>B </a:t>
            </a:r>
            <a:r>
              <a:rPr lang="en-US" sz="2000" dirty="0" smtClean="0">
                <a:solidFill>
                  <a:schemeClr val="tx1"/>
                </a:solidFill>
              </a:rPr>
              <a:t>has, and </a:t>
            </a:r>
            <a:r>
              <a:rPr lang="en-US" sz="2000" i="1" dirty="0" smtClean="0">
                <a:solidFill>
                  <a:schemeClr val="tx1"/>
                </a:solidFill>
              </a:rPr>
              <a:t>B</a:t>
            </a:r>
            <a:r>
              <a:rPr lang="en-US" sz="2000" dirty="0" smtClean="0">
                <a:solidFill>
                  <a:schemeClr val="tx1"/>
                </a:solidFill>
              </a:rPr>
              <a:t> …, … and </a:t>
            </a:r>
            <a:r>
              <a:rPr lang="en-US" sz="2000" i="1" dirty="0" smtClean="0">
                <a:solidFill>
                  <a:schemeClr val="tx1"/>
                </a:solidFill>
              </a:rPr>
              <a:t>Z </a:t>
            </a:r>
            <a:r>
              <a:rPr lang="en-US" sz="2000" dirty="0" smtClean="0">
                <a:solidFill>
                  <a:schemeClr val="tx1"/>
                </a:solidFill>
              </a:rPr>
              <a:t>has most memories that </a:t>
            </a:r>
            <a:r>
              <a:rPr lang="en-US" sz="2000" i="1" dirty="0" smtClean="0">
                <a:solidFill>
                  <a:schemeClr val="tx1"/>
                </a:solidFill>
              </a:rPr>
              <a:t>x </a:t>
            </a:r>
            <a:r>
              <a:rPr lang="en-US" sz="2000" dirty="0" smtClean="0">
                <a:solidFill>
                  <a:schemeClr val="tx1"/>
                </a:solidFill>
              </a:rPr>
              <a:t>has. </a:t>
            </a:r>
            <a:endParaRPr lang="en-US" sz="2000" dirty="0">
              <a:solidFill>
                <a:schemeClr val="tx1"/>
              </a:solidFill>
            </a:endParaRPr>
          </a:p>
        </p:txBody>
      </p:sp>
      <p:pic>
        <p:nvPicPr>
          <p:cNvPr id="7" name="Picture 6"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58" y="5154742"/>
            <a:ext cx="1931300" cy="1257429"/>
          </a:xfrm>
          <a:prstGeom prst="rect">
            <a:avLst/>
          </a:prstGeom>
        </p:spPr>
      </p:pic>
      <p:pic>
        <p:nvPicPr>
          <p:cNvPr id="8" name="Picture 7" descr="Newton-Exa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3793" y="5154742"/>
            <a:ext cx="2045526" cy="1227316"/>
          </a:xfrm>
          <a:prstGeom prst="rect">
            <a:avLst/>
          </a:prstGeom>
        </p:spPr>
      </p:pic>
      <p:pic>
        <p:nvPicPr>
          <p:cNvPr id="9" name="Picture 8" descr="ur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40590" y="5154742"/>
            <a:ext cx="1803410" cy="1200087"/>
          </a:xfrm>
          <a:prstGeom prst="rect">
            <a:avLst/>
          </a:prstGeom>
        </p:spPr>
      </p:pic>
      <p:sp>
        <p:nvSpPr>
          <p:cNvPr id="2" name="TextBox 1"/>
          <p:cNvSpPr txBox="1"/>
          <p:nvPr/>
        </p:nvSpPr>
        <p:spPr>
          <a:xfrm>
            <a:off x="2214149" y="5535007"/>
            <a:ext cx="1609644" cy="646331"/>
          </a:xfrm>
          <a:prstGeom prst="rect">
            <a:avLst/>
          </a:prstGeom>
          <a:noFill/>
        </p:spPr>
        <p:txBody>
          <a:bodyPr wrap="square" rtlCol="0">
            <a:spAutoFit/>
          </a:bodyPr>
          <a:lstStyle/>
          <a:p>
            <a:r>
              <a:rPr lang="en-US" b="1" dirty="0" smtClean="0"/>
              <a:t>Share most memories</a:t>
            </a:r>
            <a:endParaRPr lang="en-US" b="1" dirty="0"/>
          </a:p>
        </p:txBody>
      </p:sp>
      <p:sp>
        <p:nvSpPr>
          <p:cNvPr id="10" name="TextBox 9"/>
          <p:cNvSpPr txBox="1"/>
          <p:nvPr/>
        </p:nvSpPr>
        <p:spPr>
          <a:xfrm>
            <a:off x="5869319" y="5553868"/>
            <a:ext cx="1609644" cy="646331"/>
          </a:xfrm>
          <a:prstGeom prst="rect">
            <a:avLst/>
          </a:prstGeom>
          <a:noFill/>
        </p:spPr>
        <p:txBody>
          <a:bodyPr wrap="square" rtlCol="0">
            <a:spAutoFit/>
          </a:bodyPr>
          <a:lstStyle/>
          <a:p>
            <a:r>
              <a:rPr lang="en-US" b="1" dirty="0" smtClean="0"/>
              <a:t>Share most memories</a:t>
            </a:r>
            <a:endParaRPr lang="en-US" b="1" dirty="0"/>
          </a:p>
        </p:txBody>
      </p:sp>
      <p:cxnSp>
        <p:nvCxnSpPr>
          <p:cNvPr id="11" name="Straight Arrow Connector 10"/>
          <p:cNvCxnSpPr>
            <a:stCxn id="2" idx="1"/>
          </p:cNvCxnSpPr>
          <p:nvPr/>
        </p:nvCxnSpPr>
        <p:spPr>
          <a:xfrm flipH="1" flipV="1">
            <a:off x="1526815" y="5836308"/>
            <a:ext cx="687334" cy="21865"/>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3" name="Straight Arrow Connector 12"/>
          <p:cNvCxnSpPr/>
          <p:nvPr/>
        </p:nvCxnSpPr>
        <p:spPr>
          <a:xfrm>
            <a:off x="3580584" y="5836308"/>
            <a:ext cx="702605"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5" name="Straight Arrow Connector 14"/>
          <p:cNvCxnSpPr/>
          <p:nvPr/>
        </p:nvCxnSpPr>
        <p:spPr>
          <a:xfrm flipH="1">
            <a:off x="5388169" y="5877034"/>
            <a:ext cx="638021"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7" name="Straight Arrow Connector 16"/>
          <p:cNvCxnSpPr/>
          <p:nvPr/>
        </p:nvCxnSpPr>
        <p:spPr>
          <a:xfrm>
            <a:off x="7147656" y="5877034"/>
            <a:ext cx="648558"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3" name="Freeform 2"/>
          <p:cNvSpPr/>
          <p:nvPr/>
        </p:nvSpPr>
        <p:spPr>
          <a:xfrm>
            <a:off x="1134977" y="4309641"/>
            <a:ext cx="7445119" cy="837074"/>
          </a:xfrm>
          <a:custGeom>
            <a:avLst/>
            <a:gdLst>
              <a:gd name="connsiteX0" fmla="*/ 0 w 7445119"/>
              <a:gd name="connsiteY0" fmla="*/ 743089 h 837074"/>
              <a:gd name="connsiteX1" fmla="*/ 3661654 w 7445119"/>
              <a:gd name="connsiteY1" fmla="*/ 40 h 837074"/>
              <a:gd name="connsiteX2" fmla="*/ 7147656 w 7445119"/>
              <a:gd name="connsiteY2" fmla="*/ 770109 h 837074"/>
              <a:gd name="connsiteX3" fmla="*/ 7255749 w 7445119"/>
              <a:gd name="connsiteY3" fmla="*/ 797129 h 837074"/>
            </a:gdLst>
            <a:ahLst/>
            <a:cxnLst>
              <a:cxn ang="0">
                <a:pos x="connsiteX0" y="connsiteY0"/>
              </a:cxn>
              <a:cxn ang="0">
                <a:pos x="connsiteX1" y="connsiteY1"/>
              </a:cxn>
              <a:cxn ang="0">
                <a:pos x="connsiteX2" y="connsiteY2"/>
              </a:cxn>
              <a:cxn ang="0">
                <a:pos x="connsiteX3" y="connsiteY3"/>
              </a:cxn>
            </a:cxnLst>
            <a:rect l="l" t="t" r="r" b="b"/>
            <a:pathLst>
              <a:path w="7445119" h="837074">
                <a:moveTo>
                  <a:pt x="0" y="743089"/>
                </a:moveTo>
                <a:cubicBezTo>
                  <a:pt x="1235189" y="369313"/>
                  <a:pt x="2470378" y="-4463"/>
                  <a:pt x="3661654" y="40"/>
                </a:cubicBezTo>
                <a:cubicBezTo>
                  <a:pt x="4852930" y="4543"/>
                  <a:pt x="6548640" y="637261"/>
                  <a:pt x="7147656" y="770109"/>
                </a:cubicBezTo>
                <a:cubicBezTo>
                  <a:pt x="7746672" y="902957"/>
                  <a:pt x="7255749" y="797129"/>
                  <a:pt x="7255749" y="797129"/>
                </a:cubicBezTo>
              </a:path>
            </a:pathLst>
          </a:cu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a:p>
        </p:txBody>
      </p:sp>
      <p:sp>
        <p:nvSpPr>
          <p:cNvPr id="12" name="TextBox 11"/>
          <p:cNvSpPr txBox="1"/>
          <p:nvPr/>
        </p:nvSpPr>
        <p:spPr>
          <a:xfrm>
            <a:off x="3823793" y="3940309"/>
            <a:ext cx="1890261" cy="369332"/>
          </a:xfrm>
          <a:prstGeom prst="rect">
            <a:avLst/>
          </a:prstGeom>
          <a:noFill/>
        </p:spPr>
        <p:txBody>
          <a:bodyPr wrap="none" rtlCol="0">
            <a:spAutoFit/>
          </a:bodyPr>
          <a:lstStyle/>
          <a:p>
            <a:r>
              <a:rPr lang="en-US" b="1" dirty="0" smtClean="0"/>
              <a:t>the same person</a:t>
            </a:r>
            <a:endParaRPr lang="en-US" b="1" dirty="0"/>
          </a:p>
        </p:txBody>
      </p:sp>
    </p:spTree>
    <p:extLst>
      <p:ext uri="{BB962C8B-B14F-4D97-AF65-F5344CB8AC3E}">
        <p14:creationId xmlns:p14="http://schemas.microsoft.com/office/powerpoint/2010/main" val="30462424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6" name="TextBox 5"/>
          <p:cNvSpPr txBox="1"/>
          <p:nvPr/>
        </p:nvSpPr>
        <p:spPr>
          <a:xfrm>
            <a:off x="129258" y="1079314"/>
            <a:ext cx="8711628"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solidFill>
                  <a:schemeClr val="tx1"/>
                </a:solidFill>
              </a:rPr>
              <a:t>Version 4</a:t>
            </a:r>
            <a:r>
              <a:rPr lang="en-US" sz="2000" dirty="0" smtClean="0">
                <a:solidFill>
                  <a:schemeClr val="tx1"/>
                </a:solidFill>
              </a:rPr>
              <a:t>: </a:t>
            </a:r>
            <a:r>
              <a:rPr lang="en-US" sz="2000" i="1" dirty="0" smtClean="0">
                <a:solidFill>
                  <a:schemeClr val="tx1"/>
                </a:solidFill>
              </a:rPr>
              <a:t>x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1</a:t>
            </a:r>
            <a:r>
              <a:rPr lang="en-US" sz="2000" i="1" dirty="0" smtClean="0">
                <a:solidFill>
                  <a:schemeClr val="tx1"/>
                </a:solidFill>
              </a:rPr>
              <a:t> </a:t>
            </a:r>
            <a:r>
              <a:rPr lang="en-US" sz="2000" dirty="0" smtClean="0">
                <a:solidFill>
                  <a:schemeClr val="tx1"/>
                </a:solidFill>
              </a:rPr>
              <a:t>and </a:t>
            </a:r>
            <a:r>
              <a:rPr lang="en-US" sz="2000" i="1" dirty="0" smtClean="0">
                <a:solidFill>
                  <a:schemeClr val="tx1"/>
                </a:solidFill>
              </a:rPr>
              <a:t>y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2</a:t>
            </a:r>
            <a:r>
              <a:rPr lang="en-US" sz="2000" dirty="0" smtClean="0">
                <a:solidFill>
                  <a:schemeClr val="tx1"/>
                </a:solidFill>
              </a:rPr>
              <a:t> are the same person iff </a:t>
            </a:r>
            <a:r>
              <a:rPr lang="en-US" sz="2000" i="1" dirty="0" smtClean="0">
                <a:solidFill>
                  <a:schemeClr val="tx1"/>
                </a:solidFill>
              </a:rPr>
              <a:t>y </a:t>
            </a:r>
            <a:r>
              <a:rPr lang="en-US" sz="2000" dirty="0" smtClean="0">
                <a:solidFill>
                  <a:schemeClr val="tx1"/>
                </a:solidFill>
              </a:rPr>
              <a:t>has most memories that some </a:t>
            </a:r>
            <a:r>
              <a:rPr lang="en-US" sz="2000" i="1" dirty="0" smtClean="0">
                <a:solidFill>
                  <a:schemeClr val="tx1"/>
                </a:solidFill>
              </a:rPr>
              <a:t>A </a:t>
            </a:r>
            <a:r>
              <a:rPr lang="en-US" sz="2000" dirty="0" smtClean="0">
                <a:solidFill>
                  <a:schemeClr val="tx1"/>
                </a:solidFill>
              </a:rPr>
              <a:t>has, and </a:t>
            </a:r>
            <a:r>
              <a:rPr lang="en-US" sz="2000" i="1" dirty="0" smtClean="0">
                <a:solidFill>
                  <a:schemeClr val="tx1"/>
                </a:solidFill>
              </a:rPr>
              <a:t>A </a:t>
            </a:r>
            <a:r>
              <a:rPr lang="en-US" sz="2000" dirty="0" smtClean="0">
                <a:solidFill>
                  <a:schemeClr val="tx1"/>
                </a:solidFill>
              </a:rPr>
              <a:t>has most memories that some </a:t>
            </a:r>
            <a:r>
              <a:rPr lang="en-US" sz="2000" i="1" dirty="0" smtClean="0">
                <a:solidFill>
                  <a:schemeClr val="tx1"/>
                </a:solidFill>
              </a:rPr>
              <a:t>B </a:t>
            </a:r>
            <a:r>
              <a:rPr lang="en-US" sz="2000" dirty="0" smtClean="0">
                <a:solidFill>
                  <a:schemeClr val="tx1"/>
                </a:solidFill>
              </a:rPr>
              <a:t>has, and </a:t>
            </a:r>
            <a:r>
              <a:rPr lang="en-US" sz="2000" i="1" dirty="0" smtClean="0">
                <a:solidFill>
                  <a:schemeClr val="tx1"/>
                </a:solidFill>
              </a:rPr>
              <a:t>B</a:t>
            </a:r>
            <a:r>
              <a:rPr lang="en-US" sz="2000" dirty="0" smtClean="0">
                <a:solidFill>
                  <a:schemeClr val="tx1"/>
                </a:solidFill>
              </a:rPr>
              <a:t> …, … and </a:t>
            </a:r>
            <a:r>
              <a:rPr lang="en-US" sz="2000" i="1" dirty="0" smtClean="0">
                <a:solidFill>
                  <a:schemeClr val="tx1"/>
                </a:solidFill>
              </a:rPr>
              <a:t>Z </a:t>
            </a:r>
            <a:r>
              <a:rPr lang="en-US" sz="2000" dirty="0" smtClean="0">
                <a:solidFill>
                  <a:schemeClr val="tx1"/>
                </a:solidFill>
              </a:rPr>
              <a:t>has most memories that </a:t>
            </a:r>
            <a:r>
              <a:rPr lang="en-US" sz="2000" i="1" dirty="0" smtClean="0">
                <a:solidFill>
                  <a:schemeClr val="tx1"/>
                </a:solidFill>
              </a:rPr>
              <a:t>x </a:t>
            </a:r>
            <a:r>
              <a:rPr lang="en-US" sz="2000" dirty="0" smtClean="0">
                <a:solidFill>
                  <a:schemeClr val="tx1"/>
                </a:solidFill>
              </a:rPr>
              <a:t>has. </a:t>
            </a:r>
            <a:endParaRPr lang="en-US" sz="2000" dirty="0">
              <a:solidFill>
                <a:schemeClr val="tx1"/>
              </a:solidFill>
            </a:endParaRPr>
          </a:p>
        </p:txBody>
      </p:sp>
      <p:pic>
        <p:nvPicPr>
          <p:cNvPr id="14" name="Picture 13" descr="digital-amnesia-FB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3560" y="2242655"/>
            <a:ext cx="1556219" cy="1556219"/>
          </a:xfrm>
          <a:prstGeom prst="rect">
            <a:avLst/>
          </a:prstGeom>
        </p:spPr>
      </p:pic>
      <p:sp>
        <p:nvSpPr>
          <p:cNvPr id="16" name="TextBox 15"/>
          <p:cNvSpPr txBox="1"/>
          <p:nvPr/>
        </p:nvSpPr>
        <p:spPr>
          <a:xfrm>
            <a:off x="129258" y="3980879"/>
            <a:ext cx="8910027" cy="1107996"/>
          </a:xfrm>
          <a:prstGeom prst="rect">
            <a:avLst/>
          </a:prstGeom>
          <a:noFill/>
        </p:spPr>
        <p:txBody>
          <a:bodyPr wrap="square" rtlCol="0">
            <a:spAutoFit/>
          </a:bodyPr>
          <a:lstStyle/>
          <a:p>
            <a:r>
              <a:rPr lang="en-US" sz="2200" dirty="0" smtClean="0"/>
              <a:t>What, however, about cases of amnesia, where someone has no memories whatsoever. (Or cases of dementia, or a disability which prevents someone from forming any memories whatsoever…)</a:t>
            </a:r>
            <a:endParaRPr lang="en-US" sz="2200" dirty="0"/>
          </a:p>
        </p:txBody>
      </p:sp>
    </p:spTree>
    <p:extLst>
      <p:ext uri="{BB962C8B-B14F-4D97-AF65-F5344CB8AC3E}">
        <p14:creationId xmlns:p14="http://schemas.microsoft.com/office/powerpoint/2010/main" val="19590181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6" name="TextBox 5"/>
          <p:cNvSpPr txBox="1"/>
          <p:nvPr/>
        </p:nvSpPr>
        <p:spPr>
          <a:xfrm>
            <a:off x="129258" y="1079314"/>
            <a:ext cx="8711628"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solidFill>
                  <a:schemeClr val="tx1"/>
                </a:solidFill>
              </a:rPr>
              <a:t>Version 4</a:t>
            </a:r>
            <a:r>
              <a:rPr lang="en-US" sz="2000" dirty="0" smtClean="0">
                <a:solidFill>
                  <a:schemeClr val="tx1"/>
                </a:solidFill>
              </a:rPr>
              <a:t>: </a:t>
            </a:r>
            <a:r>
              <a:rPr lang="en-US" sz="2000" i="1" dirty="0" smtClean="0">
                <a:solidFill>
                  <a:schemeClr val="tx1"/>
                </a:solidFill>
              </a:rPr>
              <a:t>x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1</a:t>
            </a:r>
            <a:r>
              <a:rPr lang="en-US" sz="2000" i="1" dirty="0" smtClean="0">
                <a:solidFill>
                  <a:schemeClr val="tx1"/>
                </a:solidFill>
              </a:rPr>
              <a:t> </a:t>
            </a:r>
            <a:r>
              <a:rPr lang="en-US" sz="2000" dirty="0" smtClean="0">
                <a:solidFill>
                  <a:schemeClr val="tx1"/>
                </a:solidFill>
              </a:rPr>
              <a:t>and </a:t>
            </a:r>
            <a:r>
              <a:rPr lang="en-US" sz="2000" i="1" dirty="0" smtClean="0">
                <a:solidFill>
                  <a:schemeClr val="tx1"/>
                </a:solidFill>
              </a:rPr>
              <a:t>y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2</a:t>
            </a:r>
            <a:r>
              <a:rPr lang="en-US" sz="2000" dirty="0" smtClean="0">
                <a:solidFill>
                  <a:schemeClr val="tx1"/>
                </a:solidFill>
              </a:rPr>
              <a:t> are the same person iff </a:t>
            </a:r>
            <a:r>
              <a:rPr lang="en-US" sz="2000" i="1" dirty="0" smtClean="0">
                <a:solidFill>
                  <a:schemeClr val="tx1"/>
                </a:solidFill>
              </a:rPr>
              <a:t>y </a:t>
            </a:r>
            <a:r>
              <a:rPr lang="en-US" sz="2000" dirty="0" smtClean="0">
                <a:solidFill>
                  <a:schemeClr val="tx1"/>
                </a:solidFill>
              </a:rPr>
              <a:t>has most memories that some </a:t>
            </a:r>
            <a:r>
              <a:rPr lang="en-US" sz="2000" i="1" dirty="0" smtClean="0">
                <a:solidFill>
                  <a:schemeClr val="tx1"/>
                </a:solidFill>
              </a:rPr>
              <a:t>A </a:t>
            </a:r>
            <a:r>
              <a:rPr lang="en-US" sz="2000" dirty="0" smtClean="0">
                <a:solidFill>
                  <a:schemeClr val="tx1"/>
                </a:solidFill>
              </a:rPr>
              <a:t>has, and </a:t>
            </a:r>
            <a:r>
              <a:rPr lang="en-US" sz="2000" i="1" dirty="0" smtClean="0">
                <a:solidFill>
                  <a:schemeClr val="tx1"/>
                </a:solidFill>
              </a:rPr>
              <a:t>A </a:t>
            </a:r>
            <a:r>
              <a:rPr lang="en-US" sz="2000" dirty="0" smtClean="0">
                <a:solidFill>
                  <a:schemeClr val="tx1"/>
                </a:solidFill>
              </a:rPr>
              <a:t>has most memories that some </a:t>
            </a:r>
            <a:r>
              <a:rPr lang="en-US" sz="2000" i="1" dirty="0" smtClean="0">
                <a:solidFill>
                  <a:schemeClr val="tx1"/>
                </a:solidFill>
              </a:rPr>
              <a:t>B </a:t>
            </a:r>
            <a:r>
              <a:rPr lang="en-US" sz="2000" dirty="0" smtClean="0">
                <a:solidFill>
                  <a:schemeClr val="tx1"/>
                </a:solidFill>
              </a:rPr>
              <a:t>has, and </a:t>
            </a:r>
            <a:r>
              <a:rPr lang="en-US" sz="2000" i="1" dirty="0" smtClean="0">
                <a:solidFill>
                  <a:schemeClr val="tx1"/>
                </a:solidFill>
              </a:rPr>
              <a:t>B</a:t>
            </a:r>
            <a:r>
              <a:rPr lang="en-US" sz="2000" dirty="0" smtClean="0">
                <a:solidFill>
                  <a:schemeClr val="tx1"/>
                </a:solidFill>
              </a:rPr>
              <a:t> …, … and </a:t>
            </a:r>
            <a:r>
              <a:rPr lang="en-US" sz="2000" i="1" dirty="0" smtClean="0">
                <a:solidFill>
                  <a:schemeClr val="tx1"/>
                </a:solidFill>
              </a:rPr>
              <a:t>Z </a:t>
            </a:r>
            <a:r>
              <a:rPr lang="en-US" sz="2000" dirty="0" smtClean="0">
                <a:solidFill>
                  <a:schemeClr val="tx1"/>
                </a:solidFill>
              </a:rPr>
              <a:t>has most memories that </a:t>
            </a:r>
            <a:r>
              <a:rPr lang="en-US" sz="2000" i="1" dirty="0" smtClean="0">
                <a:solidFill>
                  <a:schemeClr val="tx1"/>
                </a:solidFill>
              </a:rPr>
              <a:t>x </a:t>
            </a:r>
            <a:r>
              <a:rPr lang="en-US" sz="2000" dirty="0" smtClean="0">
                <a:solidFill>
                  <a:schemeClr val="tx1"/>
                </a:solidFill>
              </a:rPr>
              <a:t>has. </a:t>
            </a:r>
            <a:endParaRPr lang="en-US" sz="2000" dirty="0">
              <a:solidFill>
                <a:schemeClr val="tx1"/>
              </a:solidFill>
            </a:endParaRPr>
          </a:p>
        </p:txBody>
      </p:sp>
      <p:pic>
        <p:nvPicPr>
          <p:cNvPr id="14" name="Picture 13" descr="digital-amnesia-FB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3560" y="2242655"/>
            <a:ext cx="1556219" cy="1556219"/>
          </a:xfrm>
          <a:prstGeom prst="rect">
            <a:avLst/>
          </a:prstGeom>
        </p:spPr>
      </p:pic>
      <p:cxnSp>
        <p:nvCxnSpPr>
          <p:cNvPr id="3" name="Straight Arrow Connector 2"/>
          <p:cNvCxnSpPr>
            <a:stCxn id="14" idx="2"/>
          </p:cNvCxnSpPr>
          <p:nvPr/>
        </p:nvCxnSpPr>
        <p:spPr>
          <a:xfrm flipH="1">
            <a:off x="1621396" y="3798874"/>
            <a:ext cx="2710274" cy="4702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283745" y="4471801"/>
            <a:ext cx="3702188" cy="1323439"/>
          </a:xfrm>
          <a:prstGeom prst="rect">
            <a:avLst/>
          </a:prstGeom>
          <a:noFill/>
        </p:spPr>
        <p:txBody>
          <a:bodyPr wrap="square" rtlCol="0">
            <a:spAutoFit/>
          </a:bodyPr>
          <a:lstStyle/>
          <a:p>
            <a:r>
              <a:rPr lang="en-US" sz="2000" dirty="0" smtClean="0"/>
              <a:t>Option 1: A true amnesiac is simply not the same person—an entirely different person exists.  </a:t>
            </a:r>
            <a:endParaRPr lang="en-US" sz="2000" dirty="0"/>
          </a:p>
        </p:txBody>
      </p:sp>
    </p:spTree>
    <p:extLst>
      <p:ext uri="{BB962C8B-B14F-4D97-AF65-F5344CB8AC3E}">
        <p14:creationId xmlns:p14="http://schemas.microsoft.com/office/powerpoint/2010/main" val="927273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6" name="TextBox 5"/>
          <p:cNvSpPr txBox="1"/>
          <p:nvPr/>
        </p:nvSpPr>
        <p:spPr>
          <a:xfrm>
            <a:off x="129258" y="1079314"/>
            <a:ext cx="8711628"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dirty="0" smtClean="0">
                <a:solidFill>
                  <a:schemeClr val="tx1"/>
                </a:solidFill>
              </a:rPr>
              <a:t>Version 4</a:t>
            </a:r>
            <a:r>
              <a:rPr lang="en-US" sz="2000" dirty="0" smtClean="0">
                <a:solidFill>
                  <a:schemeClr val="tx1"/>
                </a:solidFill>
              </a:rPr>
              <a:t>: </a:t>
            </a:r>
            <a:r>
              <a:rPr lang="en-US" sz="2000" i="1" dirty="0" smtClean="0">
                <a:solidFill>
                  <a:schemeClr val="tx1"/>
                </a:solidFill>
              </a:rPr>
              <a:t>x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1</a:t>
            </a:r>
            <a:r>
              <a:rPr lang="en-US" sz="2000" i="1" dirty="0" smtClean="0">
                <a:solidFill>
                  <a:schemeClr val="tx1"/>
                </a:solidFill>
              </a:rPr>
              <a:t> </a:t>
            </a:r>
            <a:r>
              <a:rPr lang="en-US" sz="2000" dirty="0" smtClean="0">
                <a:solidFill>
                  <a:schemeClr val="tx1"/>
                </a:solidFill>
              </a:rPr>
              <a:t>and </a:t>
            </a:r>
            <a:r>
              <a:rPr lang="en-US" sz="2000" i="1" dirty="0" smtClean="0">
                <a:solidFill>
                  <a:schemeClr val="tx1"/>
                </a:solidFill>
              </a:rPr>
              <a:t>y </a:t>
            </a:r>
            <a:r>
              <a:rPr lang="en-US" sz="2000" dirty="0" smtClean="0">
                <a:solidFill>
                  <a:schemeClr val="tx1"/>
                </a:solidFill>
              </a:rPr>
              <a:t>at </a:t>
            </a:r>
            <a:r>
              <a:rPr lang="en-US" sz="2000" i="1" dirty="0" smtClean="0">
                <a:solidFill>
                  <a:schemeClr val="tx1"/>
                </a:solidFill>
              </a:rPr>
              <a:t>t</a:t>
            </a:r>
            <a:r>
              <a:rPr lang="en-US" sz="2000" i="1" baseline="-25000" dirty="0" smtClean="0">
                <a:solidFill>
                  <a:schemeClr val="tx1"/>
                </a:solidFill>
              </a:rPr>
              <a:t>2</a:t>
            </a:r>
            <a:r>
              <a:rPr lang="en-US" sz="2000" dirty="0" smtClean="0">
                <a:solidFill>
                  <a:schemeClr val="tx1"/>
                </a:solidFill>
              </a:rPr>
              <a:t> are the same person iff </a:t>
            </a:r>
            <a:r>
              <a:rPr lang="en-US" sz="2000" i="1" dirty="0" smtClean="0">
                <a:solidFill>
                  <a:schemeClr val="tx1"/>
                </a:solidFill>
              </a:rPr>
              <a:t>y </a:t>
            </a:r>
            <a:r>
              <a:rPr lang="en-US" sz="2000" dirty="0" smtClean="0">
                <a:solidFill>
                  <a:schemeClr val="tx1"/>
                </a:solidFill>
              </a:rPr>
              <a:t>has most memories that some </a:t>
            </a:r>
            <a:r>
              <a:rPr lang="en-US" sz="2000" i="1" dirty="0" smtClean="0">
                <a:solidFill>
                  <a:schemeClr val="tx1"/>
                </a:solidFill>
              </a:rPr>
              <a:t>A </a:t>
            </a:r>
            <a:r>
              <a:rPr lang="en-US" sz="2000" dirty="0" smtClean="0">
                <a:solidFill>
                  <a:schemeClr val="tx1"/>
                </a:solidFill>
              </a:rPr>
              <a:t>has, and </a:t>
            </a:r>
            <a:r>
              <a:rPr lang="en-US" sz="2000" i="1" dirty="0" smtClean="0">
                <a:solidFill>
                  <a:schemeClr val="tx1"/>
                </a:solidFill>
              </a:rPr>
              <a:t>A </a:t>
            </a:r>
            <a:r>
              <a:rPr lang="en-US" sz="2000" dirty="0" smtClean="0">
                <a:solidFill>
                  <a:schemeClr val="tx1"/>
                </a:solidFill>
              </a:rPr>
              <a:t>has most memories that some </a:t>
            </a:r>
            <a:r>
              <a:rPr lang="en-US" sz="2000" i="1" dirty="0" smtClean="0">
                <a:solidFill>
                  <a:schemeClr val="tx1"/>
                </a:solidFill>
              </a:rPr>
              <a:t>B </a:t>
            </a:r>
            <a:r>
              <a:rPr lang="en-US" sz="2000" dirty="0" smtClean="0">
                <a:solidFill>
                  <a:schemeClr val="tx1"/>
                </a:solidFill>
              </a:rPr>
              <a:t>has, and </a:t>
            </a:r>
            <a:r>
              <a:rPr lang="en-US" sz="2000" i="1" dirty="0" smtClean="0">
                <a:solidFill>
                  <a:schemeClr val="tx1"/>
                </a:solidFill>
              </a:rPr>
              <a:t>B</a:t>
            </a:r>
            <a:r>
              <a:rPr lang="en-US" sz="2000" dirty="0" smtClean="0">
                <a:solidFill>
                  <a:schemeClr val="tx1"/>
                </a:solidFill>
              </a:rPr>
              <a:t> …, … and </a:t>
            </a:r>
            <a:r>
              <a:rPr lang="en-US" sz="2000" i="1" dirty="0" smtClean="0">
                <a:solidFill>
                  <a:schemeClr val="tx1"/>
                </a:solidFill>
              </a:rPr>
              <a:t>Z </a:t>
            </a:r>
            <a:r>
              <a:rPr lang="en-US" sz="2000" dirty="0" smtClean="0">
                <a:solidFill>
                  <a:schemeClr val="tx1"/>
                </a:solidFill>
              </a:rPr>
              <a:t>has most memories that </a:t>
            </a:r>
            <a:r>
              <a:rPr lang="en-US" sz="2000" i="1" dirty="0" smtClean="0">
                <a:solidFill>
                  <a:schemeClr val="tx1"/>
                </a:solidFill>
              </a:rPr>
              <a:t>x </a:t>
            </a:r>
            <a:r>
              <a:rPr lang="en-US" sz="2000" dirty="0" smtClean="0">
                <a:solidFill>
                  <a:schemeClr val="tx1"/>
                </a:solidFill>
              </a:rPr>
              <a:t>has. </a:t>
            </a:r>
            <a:endParaRPr lang="en-US" sz="2000" dirty="0">
              <a:solidFill>
                <a:schemeClr val="tx1"/>
              </a:solidFill>
            </a:endParaRPr>
          </a:p>
        </p:txBody>
      </p:sp>
      <p:pic>
        <p:nvPicPr>
          <p:cNvPr id="14" name="Picture 13" descr="digital-amnesia-FB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3560" y="2242655"/>
            <a:ext cx="1556219" cy="1556219"/>
          </a:xfrm>
          <a:prstGeom prst="rect">
            <a:avLst/>
          </a:prstGeom>
        </p:spPr>
      </p:pic>
      <p:cxnSp>
        <p:nvCxnSpPr>
          <p:cNvPr id="3" name="Straight Arrow Connector 2"/>
          <p:cNvCxnSpPr>
            <a:stCxn id="14" idx="2"/>
          </p:cNvCxnSpPr>
          <p:nvPr/>
        </p:nvCxnSpPr>
        <p:spPr>
          <a:xfrm flipH="1">
            <a:off x="1621396" y="3798874"/>
            <a:ext cx="2710274" cy="4702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283745" y="4471801"/>
            <a:ext cx="3702188" cy="1323439"/>
          </a:xfrm>
          <a:prstGeom prst="rect">
            <a:avLst/>
          </a:prstGeom>
          <a:noFill/>
        </p:spPr>
        <p:txBody>
          <a:bodyPr wrap="square" rtlCol="0">
            <a:spAutoFit/>
          </a:bodyPr>
          <a:lstStyle/>
          <a:p>
            <a:r>
              <a:rPr lang="en-US" sz="2000" dirty="0" smtClean="0"/>
              <a:t>Option 1: A true amnesiac is simply not the same person—an entirely different person exists.  </a:t>
            </a:r>
            <a:endParaRPr lang="en-US" sz="2000" dirty="0"/>
          </a:p>
        </p:txBody>
      </p:sp>
      <p:cxnSp>
        <p:nvCxnSpPr>
          <p:cNvPr id="7" name="Straight Arrow Connector 6"/>
          <p:cNvCxnSpPr>
            <a:stCxn id="14" idx="2"/>
          </p:cNvCxnSpPr>
          <p:nvPr/>
        </p:nvCxnSpPr>
        <p:spPr>
          <a:xfrm>
            <a:off x="4331670" y="3798874"/>
            <a:ext cx="3099730" cy="4702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4848896" y="4498821"/>
            <a:ext cx="3991990" cy="1754327"/>
          </a:xfrm>
          <a:prstGeom prst="rect">
            <a:avLst/>
          </a:prstGeom>
          <a:noFill/>
        </p:spPr>
        <p:txBody>
          <a:bodyPr wrap="square" rtlCol="0">
            <a:spAutoFit/>
          </a:bodyPr>
          <a:lstStyle/>
          <a:p>
            <a:r>
              <a:rPr lang="en-US" dirty="0" smtClean="0"/>
              <a:t>Option 2: Find some other way of spelling out the psychological connection </a:t>
            </a:r>
            <a:r>
              <a:rPr lang="en-US" i="1" dirty="0" smtClean="0"/>
              <a:t>R </a:t>
            </a:r>
            <a:r>
              <a:rPr lang="en-US" dirty="0" smtClean="0"/>
              <a:t>so that amnesiacs are still the same person. (Continuity of experiences; continuity of stream of consciousness (?) ) </a:t>
            </a:r>
            <a:endParaRPr lang="en-US" dirty="0"/>
          </a:p>
        </p:txBody>
      </p:sp>
    </p:spTree>
    <p:extLst>
      <p:ext uri="{BB962C8B-B14F-4D97-AF65-F5344CB8AC3E}">
        <p14:creationId xmlns:p14="http://schemas.microsoft.com/office/powerpoint/2010/main" val="30781755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digital-amnesia-FB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3560" y="0"/>
            <a:ext cx="1556219" cy="1556219"/>
          </a:xfrm>
          <a:prstGeom prst="rect">
            <a:avLst/>
          </a:prstGeom>
        </p:spPr>
      </p:pic>
      <p:cxnSp>
        <p:nvCxnSpPr>
          <p:cNvPr id="3" name="Straight Arrow Connector 2"/>
          <p:cNvCxnSpPr>
            <a:stCxn id="14" idx="2"/>
          </p:cNvCxnSpPr>
          <p:nvPr/>
        </p:nvCxnSpPr>
        <p:spPr>
          <a:xfrm flipH="1">
            <a:off x="1621396" y="1556219"/>
            <a:ext cx="2710274" cy="4702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283745" y="2229146"/>
            <a:ext cx="3702188" cy="1323439"/>
          </a:xfrm>
          <a:prstGeom prst="rect">
            <a:avLst/>
          </a:prstGeom>
          <a:noFill/>
        </p:spPr>
        <p:txBody>
          <a:bodyPr wrap="square" rtlCol="0">
            <a:spAutoFit/>
          </a:bodyPr>
          <a:lstStyle/>
          <a:p>
            <a:r>
              <a:rPr lang="en-US" sz="2000" dirty="0" smtClean="0"/>
              <a:t>Option 1: A true amnesiac is simply not the same person—an entirely different person exists.  </a:t>
            </a:r>
            <a:endParaRPr lang="en-US" sz="2000" dirty="0"/>
          </a:p>
        </p:txBody>
      </p:sp>
    </p:spTree>
    <p:extLst>
      <p:ext uri="{BB962C8B-B14F-4D97-AF65-F5344CB8AC3E}">
        <p14:creationId xmlns:p14="http://schemas.microsoft.com/office/powerpoint/2010/main" val="10308489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digital-amnesia-FB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3560" y="0"/>
            <a:ext cx="1556219" cy="1556219"/>
          </a:xfrm>
          <a:prstGeom prst="rect">
            <a:avLst/>
          </a:prstGeom>
        </p:spPr>
      </p:pic>
      <p:cxnSp>
        <p:nvCxnSpPr>
          <p:cNvPr id="3" name="Straight Arrow Connector 2"/>
          <p:cNvCxnSpPr>
            <a:stCxn id="14" idx="2"/>
          </p:cNvCxnSpPr>
          <p:nvPr/>
        </p:nvCxnSpPr>
        <p:spPr>
          <a:xfrm flipH="1">
            <a:off x="1621396" y="1556219"/>
            <a:ext cx="2710274" cy="4702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283745" y="2229146"/>
            <a:ext cx="3702188" cy="1323439"/>
          </a:xfrm>
          <a:prstGeom prst="rect">
            <a:avLst/>
          </a:prstGeom>
          <a:noFill/>
        </p:spPr>
        <p:txBody>
          <a:bodyPr wrap="square" rtlCol="0">
            <a:spAutoFit/>
          </a:bodyPr>
          <a:lstStyle/>
          <a:p>
            <a:r>
              <a:rPr lang="en-US" sz="2000" dirty="0" smtClean="0"/>
              <a:t>Option 1: A true amnesiac is simply not the same person—an entirely different person exists.  </a:t>
            </a:r>
            <a:endParaRPr lang="en-US" sz="2000" dirty="0"/>
          </a:p>
        </p:txBody>
      </p:sp>
      <p:sp>
        <p:nvSpPr>
          <p:cNvPr id="2" name="TextBox 1"/>
          <p:cNvSpPr txBox="1"/>
          <p:nvPr/>
        </p:nvSpPr>
        <p:spPr>
          <a:xfrm>
            <a:off x="1621396" y="3908174"/>
            <a:ext cx="6161306" cy="2246769"/>
          </a:xfrm>
          <a:prstGeom prst="rect">
            <a:avLst/>
          </a:prstGeom>
          <a:noFill/>
        </p:spPr>
        <p:txBody>
          <a:bodyPr wrap="square" rtlCol="0">
            <a:spAutoFit/>
          </a:bodyPr>
          <a:lstStyle/>
          <a:p>
            <a:r>
              <a:rPr lang="en-US" sz="2000" b="1" dirty="0" smtClean="0"/>
              <a:t>In defense</a:t>
            </a:r>
            <a:r>
              <a:rPr lang="en-US" sz="2000" dirty="0" smtClean="0"/>
              <a:t>: most cases are not ‘true amnesiacs’: in patients we call </a:t>
            </a:r>
            <a:r>
              <a:rPr lang="en-US" sz="2000" dirty="0" err="1" smtClean="0"/>
              <a:t>amnesiatic</a:t>
            </a:r>
            <a:r>
              <a:rPr lang="en-US" sz="2000" dirty="0" smtClean="0"/>
              <a:t>, memories are retained for a few seconds, at least, and so Version 4 still predicts that most “amnesiacs” are the same person they were before. (The intermediaries that constitute the ‘memory chain’ are just separated by a few seconds.)</a:t>
            </a:r>
            <a:endParaRPr lang="en-US" sz="2000" dirty="0"/>
          </a:p>
        </p:txBody>
      </p:sp>
    </p:spTree>
    <p:extLst>
      <p:ext uri="{BB962C8B-B14F-4D97-AF65-F5344CB8AC3E}">
        <p14:creationId xmlns:p14="http://schemas.microsoft.com/office/powerpoint/2010/main" val="23362466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digital-amnesia-FB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3560" y="0"/>
            <a:ext cx="1556219" cy="1556219"/>
          </a:xfrm>
          <a:prstGeom prst="rect">
            <a:avLst/>
          </a:prstGeom>
        </p:spPr>
      </p:pic>
      <p:cxnSp>
        <p:nvCxnSpPr>
          <p:cNvPr id="3" name="Straight Arrow Connector 2"/>
          <p:cNvCxnSpPr>
            <a:stCxn id="14" idx="2"/>
          </p:cNvCxnSpPr>
          <p:nvPr/>
        </p:nvCxnSpPr>
        <p:spPr>
          <a:xfrm flipH="1">
            <a:off x="1621396" y="1556219"/>
            <a:ext cx="2710274" cy="4702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283745" y="2229146"/>
            <a:ext cx="3702188" cy="1323439"/>
          </a:xfrm>
          <a:prstGeom prst="rect">
            <a:avLst/>
          </a:prstGeom>
          <a:noFill/>
        </p:spPr>
        <p:txBody>
          <a:bodyPr wrap="square" rtlCol="0">
            <a:spAutoFit/>
          </a:bodyPr>
          <a:lstStyle/>
          <a:p>
            <a:r>
              <a:rPr lang="en-US" sz="2000" dirty="0" smtClean="0"/>
              <a:t>Option 1: A true amnesiac is simply not the same person—an entirely different person exists.  </a:t>
            </a:r>
            <a:endParaRPr lang="en-US" sz="2000" dirty="0"/>
          </a:p>
        </p:txBody>
      </p:sp>
      <p:sp>
        <p:nvSpPr>
          <p:cNvPr id="4" name="TextBox 3"/>
          <p:cNvSpPr txBox="1"/>
          <p:nvPr/>
        </p:nvSpPr>
        <p:spPr>
          <a:xfrm>
            <a:off x="904214" y="3998951"/>
            <a:ext cx="7986443" cy="2246769"/>
          </a:xfrm>
          <a:prstGeom prst="rect">
            <a:avLst/>
          </a:prstGeom>
          <a:noFill/>
        </p:spPr>
        <p:txBody>
          <a:bodyPr wrap="square" rtlCol="0">
            <a:spAutoFit/>
          </a:bodyPr>
          <a:lstStyle/>
          <a:p>
            <a:r>
              <a:rPr lang="en-US" sz="2000" b="1" dirty="0" smtClean="0"/>
              <a:t>Against</a:t>
            </a:r>
            <a:r>
              <a:rPr lang="en-US" sz="2000" dirty="0" smtClean="0"/>
              <a:t>: Suppose Joe and Sue face a life-threatening illness. Susan has the money to fund a life saving operation for herself, Joe doesn’t. </a:t>
            </a:r>
          </a:p>
          <a:p>
            <a:r>
              <a:rPr lang="en-US" sz="2000" dirty="0" smtClean="0"/>
              <a:t>Joe steals Sue’s money and pays for himself to have the operation. Sue dies as a result. Joe then takes a pill which entirely wipes out his memories. According to Option 1, Joe no longer exists. Some new person comes into being: Joe*. Joe* is not morally accountable for the actions of Joe (right?). So, Joe* walks free.  </a:t>
            </a:r>
            <a:endParaRPr lang="en-US" sz="2000" dirty="0"/>
          </a:p>
        </p:txBody>
      </p:sp>
    </p:spTree>
    <p:extLst>
      <p:ext uri="{BB962C8B-B14F-4D97-AF65-F5344CB8AC3E}">
        <p14:creationId xmlns:p14="http://schemas.microsoft.com/office/powerpoint/2010/main" val="751983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digital-amnesia-FB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3560" y="0"/>
            <a:ext cx="1556219" cy="1556219"/>
          </a:xfrm>
          <a:prstGeom prst="rect">
            <a:avLst/>
          </a:prstGeom>
        </p:spPr>
      </p:pic>
      <p:sp>
        <p:nvSpPr>
          <p:cNvPr id="6" name="TextBox 5"/>
          <p:cNvSpPr txBox="1"/>
          <p:nvPr/>
        </p:nvSpPr>
        <p:spPr>
          <a:xfrm>
            <a:off x="4848896" y="2744494"/>
            <a:ext cx="3991990" cy="1754327"/>
          </a:xfrm>
          <a:prstGeom prst="rect">
            <a:avLst/>
          </a:prstGeom>
          <a:noFill/>
        </p:spPr>
        <p:txBody>
          <a:bodyPr wrap="square" rtlCol="0">
            <a:spAutoFit/>
          </a:bodyPr>
          <a:lstStyle/>
          <a:p>
            <a:r>
              <a:rPr lang="en-US" dirty="0" smtClean="0"/>
              <a:t>Option 2: Find some other way of spelling out the psychological connection </a:t>
            </a:r>
            <a:r>
              <a:rPr lang="en-US" i="1" dirty="0" smtClean="0"/>
              <a:t>R </a:t>
            </a:r>
            <a:r>
              <a:rPr lang="en-US" dirty="0" smtClean="0"/>
              <a:t>so that amnesiacs are still the same person. (Continuity of experiences; continuity of stream of consciousness (?) ) </a:t>
            </a:r>
            <a:endParaRPr lang="en-US" dirty="0"/>
          </a:p>
        </p:txBody>
      </p:sp>
      <p:cxnSp>
        <p:nvCxnSpPr>
          <p:cNvPr id="7" name="Straight Arrow Connector 6"/>
          <p:cNvCxnSpPr>
            <a:stCxn id="14" idx="2"/>
            <a:endCxn id="6" idx="0"/>
          </p:cNvCxnSpPr>
          <p:nvPr/>
        </p:nvCxnSpPr>
        <p:spPr>
          <a:xfrm>
            <a:off x="4331670" y="1556219"/>
            <a:ext cx="2513221" cy="11882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843863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digital-amnesia-FB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3560" y="0"/>
            <a:ext cx="1556219" cy="1556219"/>
          </a:xfrm>
          <a:prstGeom prst="rect">
            <a:avLst/>
          </a:prstGeom>
        </p:spPr>
      </p:pic>
      <p:sp>
        <p:nvSpPr>
          <p:cNvPr id="6" name="TextBox 5"/>
          <p:cNvSpPr txBox="1"/>
          <p:nvPr/>
        </p:nvSpPr>
        <p:spPr>
          <a:xfrm>
            <a:off x="4848896" y="2744494"/>
            <a:ext cx="3991990" cy="1754327"/>
          </a:xfrm>
          <a:prstGeom prst="rect">
            <a:avLst/>
          </a:prstGeom>
          <a:noFill/>
        </p:spPr>
        <p:txBody>
          <a:bodyPr wrap="square" rtlCol="0">
            <a:spAutoFit/>
          </a:bodyPr>
          <a:lstStyle/>
          <a:p>
            <a:r>
              <a:rPr lang="en-US" dirty="0" smtClean="0"/>
              <a:t>Option 2: Find some other way of spelling out the psychological connection </a:t>
            </a:r>
            <a:r>
              <a:rPr lang="en-US" i="1" dirty="0" smtClean="0"/>
              <a:t>R </a:t>
            </a:r>
            <a:r>
              <a:rPr lang="en-US" dirty="0" smtClean="0"/>
              <a:t>so that amnesiacs are still the same person. (Continuity of experiences; continuity of stream of consciousness (?) ) </a:t>
            </a:r>
            <a:endParaRPr lang="en-US" dirty="0"/>
          </a:p>
        </p:txBody>
      </p:sp>
      <p:cxnSp>
        <p:nvCxnSpPr>
          <p:cNvPr id="7" name="Straight Arrow Connector 6"/>
          <p:cNvCxnSpPr>
            <a:stCxn id="14" idx="2"/>
            <a:endCxn id="6" idx="0"/>
          </p:cNvCxnSpPr>
          <p:nvPr/>
        </p:nvCxnSpPr>
        <p:spPr>
          <a:xfrm>
            <a:off x="4331670" y="1556219"/>
            <a:ext cx="2513221" cy="11882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496269" y="4962634"/>
            <a:ext cx="7344618" cy="1015663"/>
          </a:xfrm>
          <a:prstGeom prst="rect">
            <a:avLst/>
          </a:prstGeom>
          <a:noFill/>
        </p:spPr>
        <p:txBody>
          <a:bodyPr wrap="square" rtlCol="0">
            <a:spAutoFit/>
          </a:bodyPr>
          <a:lstStyle/>
          <a:p>
            <a:r>
              <a:rPr lang="en-US" sz="2000" b="1" dirty="0" smtClean="0"/>
              <a:t>In defense</a:t>
            </a:r>
            <a:r>
              <a:rPr lang="en-US" sz="2000" dirty="0" smtClean="0"/>
              <a:t>: we do often talk about a person’s stream of consciousness—and we think of our experiences as following one another microsecond by microsecond. </a:t>
            </a:r>
            <a:endParaRPr lang="en-US" sz="2000" dirty="0"/>
          </a:p>
        </p:txBody>
      </p:sp>
    </p:spTree>
    <p:extLst>
      <p:ext uri="{BB962C8B-B14F-4D97-AF65-F5344CB8AC3E}">
        <p14:creationId xmlns:p14="http://schemas.microsoft.com/office/powerpoint/2010/main" val="19695325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digital-amnesia-FB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3560" y="0"/>
            <a:ext cx="1556219" cy="1556219"/>
          </a:xfrm>
          <a:prstGeom prst="rect">
            <a:avLst/>
          </a:prstGeom>
        </p:spPr>
      </p:pic>
      <p:sp>
        <p:nvSpPr>
          <p:cNvPr id="6" name="TextBox 5"/>
          <p:cNvSpPr txBox="1"/>
          <p:nvPr/>
        </p:nvSpPr>
        <p:spPr>
          <a:xfrm>
            <a:off x="4848896" y="2744494"/>
            <a:ext cx="3991990" cy="1754327"/>
          </a:xfrm>
          <a:prstGeom prst="rect">
            <a:avLst/>
          </a:prstGeom>
          <a:noFill/>
        </p:spPr>
        <p:txBody>
          <a:bodyPr wrap="square" rtlCol="0">
            <a:spAutoFit/>
          </a:bodyPr>
          <a:lstStyle/>
          <a:p>
            <a:r>
              <a:rPr lang="en-US" dirty="0" smtClean="0"/>
              <a:t>Option 2: Find some other way of spelling out the psychological connection </a:t>
            </a:r>
            <a:r>
              <a:rPr lang="en-US" i="1" dirty="0" smtClean="0"/>
              <a:t>R </a:t>
            </a:r>
            <a:r>
              <a:rPr lang="en-US" dirty="0" smtClean="0"/>
              <a:t>so that amnesiacs are still the same person. (Continuity of experiences; continuity of stream of consciousness (?) ) </a:t>
            </a:r>
            <a:endParaRPr lang="en-US" dirty="0"/>
          </a:p>
        </p:txBody>
      </p:sp>
      <p:cxnSp>
        <p:nvCxnSpPr>
          <p:cNvPr id="7" name="Straight Arrow Connector 6"/>
          <p:cNvCxnSpPr>
            <a:stCxn id="14" idx="2"/>
            <a:endCxn id="6" idx="0"/>
          </p:cNvCxnSpPr>
          <p:nvPr/>
        </p:nvCxnSpPr>
        <p:spPr>
          <a:xfrm>
            <a:off x="4331670" y="1556219"/>
            <a:ext cx="2513221" cy="11882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496269" y="4962634"/>
            <a:ext cx="7344618" cy="1631216"/>
          </a:xfrm>
          <a:prstGeom prst="rect">
            <a:avLst/>
          </a:prstGeom>
          <a:noFill/>
        </p:spPr>
        <p:txBody>
          <a:bodyPr wrap="square" rtlCol="0">
            <a:spAutoFit/>
          </a:bodyPr>
          <a:lstStyle/>
          <a:p>
            <a:r>
              <a:rPr lang="en-US" sz="2000" b="1" dirty="0" smtClean="0"/>
              <a:t>Against</a:t>
            </a:r>
            <a:r>
              <a:rPr lang="en-US" sz="2000" dirty="0" smtClean="0"/>
              <a:t>: is there a non-spooky way of characterizing this stream of consciousness? This is starting to sound a bit like dualism; at which point, why not just go in for the existence of immaterial souls/thoughts/experiences as constitutive of human persons?</a:t>
            </a:r>
            <a:endParaRPr lang="en-US" sz="2000" dirty="0"/>
          </a:p>
        </p:txBody>
      </p:sp>
    </p:spTree>
    <p:extLst>
      <p:ext uri="{BB962C8B-B14F-4D97-AF65-F5344CB8AC3E}">
        <p14:creationId xmlns:p14="http://schemas.microsoft.com/office/powerpoint/2010/main" val="19106939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343753_ori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58" y="186486"/>
            <a:ext cx="1640671" cy="2272329"/>
          </a:xfrm>
          <a:prstGeom prst="rect">
            <a:avLst/>
          </a:prstGeom>
        </p:spPr>
      </p:pic>
      <p:sp>
        <p:nvSpPr>
          <p:cNvPr id="5" name="TextBox 4"/>
          <p:cNvSpPr txBox="1"/>
          <p:nvPr/>
        </p:nvSpPr>
        <p:spPr>
          <a:xfrm>
            <a:off x="2040258" y="275388"/>
            <a:ext cx="6904446" cy="1015663"/>
          </a:xfrm>
          <a:prstGeom prst="rect">
            <a:avLst/>
          </a:prstGeom>
          <a:noFill/>
        </p:spPr>
        <p:txBody>
          <a:bodyPr wrap="square" rtlCol="0">
            <a:spAutoFit/>
          </a:bodyPr>
          <a:lstStyle/>
          <a:p>
            <a:r>
              <a:rPr lang="en-US" sz="2000" dirty="0" smtClean="0"/>
              <a:t>John Locke thought we could. His view of personhood can be illustrated by considering a few different stages in the lives of some people. </a:t>
            </a:r>
            <a:endParaRPr lang="en-US" sz="2000" dirty="0"/>
          </a:p>
        </p:txBody>
      </p:sp>
      <p:pic>
        <p:nvPicPr>
          <p:cNvPr id="2" name="Picture 1" descr="Screen Shot 2016-04-05 at 6.32.2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0460" y="1291051"/>
            <a:ext cx="2024244" cy="5507002"/>
          </a:xfrm>
          <a:prstGeom prst="rect">
            <a:avLst/>
          </a:prstGeom>
        </p:spPr>
      </p:pic>
    </p:spTree>
    <p:extLst>
      <p:ext uri="{BB962C8B-B14F-4D97-AF65-F5344CB8AC3E}">
        <p14:creationId xmlns:p14="http://schemas.microsoft.com/office/powerpoint/2010/main" val="25051625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pic>
        <p:nvPicPr>
          <p:cNvPr id="2" name="Picture 1" descr="200px-BernardWilliam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210" y="1161858"/>
            <a:ext cx="1581768" cy="1645039"/>
          </a:xfrm>
          <a:prstGeom prst="rect">
            <a:avLst/>
          </a:prstGeom>
        </p:spPr>
      </p:pic>
      <p:sp>
        <p:nvSpPr>
          <p:cNvPr id="9" name="TextBox 8"/>
          <p:cNvSpPr txBox="1"/>
          <p:nvPr/>
        </p:nvSpPr>
        <p:spPr>
          <a:xfrm>
            <a:off x="2040257" y="1230480"/>
            <a:ext cx="6499097" cy="707886"/>
          </a:xfrm>
          <a:prstGeom prst="rect">
            <a:avLst/>
          </a:prstGeom>
          <a:noFill/>
        </p:spPr>
        <p:txBody>
          <a:bodyPr wrap="square" rtlCol="0">
            <a:spAutoFit/>
          </a:bodyPr>
          <a:lstStyle/>
          <a:p>
            <a:r>
              <a:rPr lang="en-US" sz="2000" dirty="0" smtClean="0"/>
              <a:t>The family of psychological theories faces another objection, this time from philosopher Bernard Williams. </a:t>
            </a:r>
            <a:endParaRPr lang="en-US" sz="2000" dirty="0"/>
          </a:p>
        </p:txBody>
      </p:sp>
      <p:sp>
        <p:nvSpPr>
          <p:cNvPr id="10" name="TextBox 9"/>
          <p:cNvSpPr txBox="1"/>
          <p:nvPr/>
        </p:nvSpPr>
        <p:spPr>
          <a:xfrm>
            <a:off x="331412" y="2882098"/>
            <a:ext cx="1492566" cy="369332"/>
          </a:xfrm>
          <a:prstGeom prst="rect">
            <a:avLst/>
          </a:prstGeom>
          <a:noFill/>
        </p:spPr>
        <p:txBody>
          <a:bodyPr wrap="none" rtlCol="0">
            <a:spAutoFit/>
          </a:bodyPr>
          <a:lstStyle/>
          <a:p>
            <a:r>
              <a:rPr lang="en-US" dirty="0" smtClean="0"/>
              <a:t>(1929 – 2003)</a:t>
            </a:r>
            <a:endParaRPr lang="en-US" dirty="0"/>
          </a:p>
        </p:txBody>
      </p:sp>
    </p:spTree>
    <p:extLst>
      <p:ext uri="{BB962C8B-B14F-4D97-AF65-F5344CB8AC3E}">
        <p14:creationId xmlns:p14="http://schemas.microsoft.com/office/powerpoint/2010/main" val="26925084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pic>
        <p:nvPicPr>
          <p:cNvPr id="2" name="Picture 1" descr="200px-BernardWilliam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210" y="1161858"/>
            <a:ext cx="1581768" cy="1645039"/>
          </a:xfrm>
          <a:prstGeom prst="rect">
            <a:avLst/>
          </a:prstGeom>
        </p:spPr>
      </p:pic>
      <p:sp>
        <p:nvSpPr>
          <p:cNvPr id="9" name="TextBox 8"/>
          <p:cNvSpPr txBox="1"/>
          <p:nvPr/>
        </p:nvSpPr>
        <p:spPr>
          <a:xfrm>
            <a:off x="2040257" y="1230480"/>
            <a:ext cx="6499097" cy="707886"/>
          </a:xfrm>
          <a:prstGeom prst="rect">
            <a:avLst/>
          </a:prstGeom>
          <a:noFill/>
        </p:spPr>
        <p:txBody>
          <a:bodyPr wrap="square" rtlCol="0">
            <a:spAutoFit/>
          </a:bodyPr>
          <a:lstStyle/>
          <a:p>
            <a:r>
              <a:rPr lang="en-US" sz="2000" dirty="0" smtClean="0"/>
              <a:t>The family of psychological theories faces another objection, this time from philosopher Bernard Williams. </a:t>
            </a:r>
            <a:endParaRPr lang="en-US" sz="2000" dirty="0"/>
          </a:p>
        </p:txBody>
      </p:sp>
      <p:sp>
        <p:nvSpPr>
          <p:cNvPr id="10" name="TextBox 9"/>
          <p:cNvSpPr txBox="1"/>
          <p:nvPr/>
        </p:nvSpPr>
        <p:spPr>
          <a:xfrm>
            <a:off x="331412" y="2882098"/>
            <a:ext cx="1492566" cy="369332"/>
          </a:xfrm>
          <a:prstGeom prst="rect">
            <a:avLst/>
          </a:prstGeom>
          <a:noFill/>
        </p:spPr>
        <p:txBody>
          <a:bodyPr wrap="none" rtlCol="0">
            <a:spAutoFit/>
          </a:bodyPr>
          <a:lstStyle/>
          <a:p>
            <a:r>
              <a:rPr lang="en-US" dirty="0" smtClean="0"/>
              <a:t>(1929 – 2003)</a:t>
            </a:r>
            <a:endParaRPr lang="en-US" dirty="0"/>
          </a:p>
        </p:txBody>
      </p:sp>
      <p:sp>
        <p:nvSpPr>
          <p:cNvPr id="3" name="TextBox 2"/>
          <p:cNvSpPr txBox="1"/>
          <p:nvPr/>
        </p:nvSpPr>
        <p:spPr>
          <a:xfrm>
            <a:off x="331412" y="3432605"/>
            <a:ext cx="8174540" cy="707886"/>
          </a:xfrm>
          <a:prstGeom prst="rect">
            <a:avLst/>
          </a:prstGeom>
          <a:noFill/>
        </p:spPr>
        <p:txBody>
          <a:bodyPr wrap="square" rtlCol="0">
            <a:spAutoFit/>
          </a:bodyPr>
          <a:lstStyle/>
          <a:p>
            <a:r>
              <a:rPr lang="en-US" sz="2000" dirty="0" smtClean="0"/>
              <a:t>Suppose that someone with power over you informs you that tomorrow you will be tortured. </a:t>
            </a:r>
            <a:endParaRPr lang="en-US" sz="2000" dirty="0"/>
          </a:p>
        </p:txBody>
      </p:sp>
    </p:spTree>
    <p:extLst>
      <p:ext uri="{BB962C8B-B14F-4D97-AF65-F5344CB8AC3E}">
        <p14:creationId xmlns:p14="http://schemas.microsoft.com/office/powerpoint/2010/main" val="31655253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pic>
        <p:nvPicPr>
          <p:cNvPr id="2" name="Picture 1" descr="200px-BernardWilliam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210" y="1161858"/>
            <a:ext cx="1581768" cy="1645039"/>
          </a:xfrm>
          <a:prstGeom prst="rect">
            <a:avLst/>
          </a:prstGeom>
        </p:spPr>
      </p:pic>
      <p:sp>
        <p:nvSpPr>
          <p:cNvPr id="9" name="TextBox 8"/>
          <p:cNvSpPr txBox="1"/>
          <p:nvPr/>
        </p:nvSpPr>
        <p:spPr>
          <a:xfrm>
            <a:off x="2040257" y="1230480"/>
            <a:ext cx="6499097" cy="707886"/>
          </a:xfrm>
          <a:prstGeom prst="rect">
            <a:avLst/>
          </a:prstGeom>
          <a:noFill/>
        </p:spPr>
        <p:txBody>
          <a:bodyPr wrap="square" rtlCol="0">
            <a:spAutoFit/>
          </a:bodyPr>
          <a:lstStyle/>
          <a:p>
            <a:r>
              <a:rPr lang="en-US" sz="2000" dirty="0" smtClean="0"/>
              <a:t>The family of psychological theories faces another objection, this time from philosopher Bernard Williams. </a:t>
            </a:r>
            <a:endParaRPr lang="en-US" sz="2000" dirty="0"/>
          </a:p>
        </p:txBody>
      </p:sp>
      <p:sp>
        <p:nvSpPr>
          <p:cNvPr id="10" name="TextBox 9"/>
          <p:cNvSpPr txBox="1"/>
          <p:nvPr/>
        </p:nvSpPr>
        <p:spPr>
          <a:xfrm>
            <a:off x="331412" y="2882098"/>
            <a:ext cx="1492566" cy="369332"/>
          </a:xfrm>
          <a:prstGeom prst="rect">
            <a:avLst/>
          </a:prstGeom>
          <a:noFill/>
        </p:spPr>
        <p:txBody>
          <a:bodyPr wrap="none" rtlCol="0">
            <a:spAutoFit/>
          </a:bodyPr>
          <a:lstStyle/>
          <a:p>
            <a:r>
              <a:rPr lang="en-US" dirty="0" smtClean="0"/>
              <a:t>(1929 – 2003)</a:t>
            </a:r>
            <a:endParaRPr lang="en-US" dirty="0"/>
          </a:p>
        </p:txBody>
      </p:sp>
      <p:sp>
        <p:nvSpPr>
          <p:cNvPr id="3" name="TextBox 2"/>
          <p:cNvSpPr txBox="1"/>
          <p:nvPr/>
        </p:nvSpPr>
        <p:spPr>
          <a:xfrm>
            <a:off x="331412" y="3432605"/>
            <a:ext cx="8174540" cy="1323439"/>
          </a:xfrm>
          <a:prstGeom prst="rect">
            <a:avLst/>
          </a:prstGeom>
          <a:noFill/>
        </p:spPr>
        <p:txBody>
          <a:bodyPr wrap="square" rtlCol="0">
            <a:spAutoFit/>
          </a:bodyPr>
          <a:lstStyle/>
          <a:p>
            <a:r>
              <a:rPr lang="en-US" sz="2000" dirty="0" smtClean="0"/>
              <a:t>Suppose that someone with power over you informs you that tomorrow you will be tortured. </a:t>
            </a:r>
          </a:p>
          <a:p>
            <a:endParaRPr lang="en-US" sz="2000" dirty="0"/>
          </a:p>
          <a:p>
            <a:r>
              <a:rPr lang="en-US" sz="2000" dirty="0" smtClean="0"/>
              <a:t>The reasonable response, Williams says, is surely </a:t>
            </a:r>
            <a:r>
              <a:rPr lang="en-US" sz="2000" i="1" dirty="0" smtClean="0"/>
              <a:t>fear</a:t>
            </a:r>
            <a:r>
              <a:rPr lang="en-US" sz="2000" dirty="0" smtClean="0"/>
              <a:t>. </a:t>
            </a:r>
            <a:endParaRPr lang="en-US" sz="2000" dirty="0"/>
          </a:p>
        </p:txBody>
      </p:sp>
    </p:spTree>
    <p:extLst>
      <p:ext uri="{BB962C8B-B14F-4D97-AF65-F5344CB8AC3E}">
        <p14:creationId xmlns:p14="http://schemas.microsoft.com/office/powerpoint/2010/main" val="42021556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pic>
        <p:nvPicPr>
          <p:cNvPr id="2" name="Picture 1" descr="200px-BernardWilliam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210" y="1161858"/>
            <a:ext cx="1581768" cy="1645039"/>
          </a:xfrm>
          <a:prstGeom prst="rect">
            <a:avLst/>
          </a:prstGeom>
        </p:spPr>
      </p:pic>
      <p:sp>
        <p:nvSpPr>
          <p:cNvPr id="9" name="TextBox 8"/>
          <p:cNvSpPr txBox="1"/>
          <p:nvPr/>
        </p:nvSpPr>
        <p:spPr>
          <a:xfrm>
            <a:off x="2040257" y="1230480"/>
            <a:ext cx="6499097" cy="707886"/>
          </a:xfrm>
          <a:prstGeom prst="rect">
            <a:avLst/>
          </a:prstGeom>
          <a:noFill/>
        </p:spPr>
        <p:txBody>
          <a:bodyPr wrap="square" rtlCol="0">
            <a:spAutoFit/>
          </a:bodyPr>
          <a:lstStyle/>
          <a:p>
            <a:r>
              <a:rPr lang="en-US" sz="2000" dirty="0" smtClean="0"/>
              <a:t>The family of psychological theories faces another objection, this time from philosopher Bernard Williams. </a:t>
            </a:r>
            <a:endParaRPr lang="en-US" sz="2000" dirty="0"/>
          </a:p>
        </p:txBody>
      </p:sp>
      <p:sp>
        <p:nvSpPr>
          <p:cNvPr id="10" name="TextBox 9"/>
          <p:cNvSpPr txBox="1"/>
          <p:nvPr/>
        </p:nvSpPr>
        <p:spPr>
          <a:xfrm>
            <a:off x="331412" y="2882098"/>
            <a:ext cx="1492566" cy="369332"/>
          </a:xfrm>
          <a:prstGeom prst="rect">
            <a:avLst/>
          </a:prstGeom>
          <a:noFill/>
        </p:spPr>
        <p:txBody>
          <a:bodyPr wrap="none" rtlCol="0">
            <a:spAutoFit/>
          </a:bodyPr>
          <a:lstStyle/>
          <a:p>
            <a:r>
              <a:rPr lang="en-US" dirty="0" smtClean="0"/>
              <a:t>(1929 – 2003)</a:t>
            </a:r>
            <a:endParaRPr lang="en-US" dirty="0"/>
          </a:p>
        </p:txBody>
      </p:sp>
      <p:sp>
        <p:nvSpPr>
          <p:cNvPr id="3" name="TextBox 2"/>
          <p:cNvSpPr txBox="1"/>
          <p:nvPr/>
        </p:nvSpPr>
        <p:spPr>
          <a:xfrm>
            <a:off x="331412" y="3432605"/>
            <a:ext cx="8174540" cy="2862322"/>
          </a:xfrm>
          <a:prstGeom prst="rect">
            <a:avLst/>
          </a:prstGeom>
          <a:noFill/>
        </p:spPr>
        <p:txBody>
          <a:bodyPr wrap="square" rtlCol="0">
            <a:spAutoFit/>
          </a:bodyPr>
          <a:lstStyle/>
          <a:p>
            <a:r>
              <a:rPr lang="en-US" sz="2000" dirty="0" smtClean="0"/>
              <a:t>Suppose that someone with power over you informs you that tomorrow you will be tortured. </a:t>
            </a:r>
          </a:p>
          <a:p>
            <a:endParaRPr lang="en-US" sz="2000" dirty="0"/>
          </a:p>
          <a:p>
            <a:r>
              <a:rPr lang="en-US" sz="2000" dirty="0" smtClean="0"/>
              <a:t>The reasonable response, Williams says, is surely </a:t>
            </a:r>
            <a:r>
              <a:rPr lang="en-US" sz="2000" i="1" dirty="0" smtClean="0"/>
              <a:t>fear</a:t>
            </a:r>
            <a:r>
              <a:rPr lang="en-US" sz="2000" dirty="0" smtClean="0"/>
              <a:t>. </a:t>
            </a:r>
          </a:p>
          <a:p>
            <a:endParaRPr lang="en-US" sz="2000" dirty="0"/>
          </a:p>
          <a:p>
            <a:r>
              <a:rPr lang="en-US" sz="2000" dirty="0" smtClean="0"/>
              <a:t>But suppose further that this person tells you the following: before the torture, your memory will be wiped and replaced with the memories of someone else. Then the torture will commence. Afterwards, your memory (before the initial wipe) will be restored. </a:t>
            </a:r>
            <a:endParaRPr lang="en-US" sz="2000" dirty="0"/>
          </a:p>
        </p:txBody>
      </p:sp>
    </p:spTree>
    <p:extLst>
      <p:ext uri="{BB962C8B-B14F-4D97-AF65-F5344CB8AC3E}">
        <p14:creationId xmlns:p14="http://schemas.microsoft.com/office/powerpoint/2010/main" val="31807973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pic>
        <p:nvPicPr>
          <p:cNvPr id="2" name="Picture 1" descr="200px-BernardWilliam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210" y="1161858"/>
            <a:ext cx="1581768" cy="1645039"/>
          </a:xfrm>
          <a:prstGeom prst="rect">
            <a:avLst/>
          </a:prstGeom>
        </p:spPr>
      </p:pic>
      <p:sp>
        <p:nvSpPr>
          <p:cNvPr id="9" name="TextBox 8"/>
          <p:cNvSpPr txBox="1"/>
          <p:nvPr/>
        </p:nvSpPr>
        <p:spPr>
          <a:xfrm>
            <a:off x="2040257" y="1230480"/>
            <a:ext cx="6499097" cy="707886"/>
          </a:xfrm>
          <a:prstGeom prst="rect">
            <a:avLst/>
          </a:prstGeom>
          <a:noFill/>
        </p:spPr>
        <p:txBody>
          <a:bodyPr wrap="square" rtlCol="0">
            <a:spAutoFit/>
          </a:bodyPr>
          <a:lstStyle/>
          <a:p>
            <a:r>
              <a:rPr lang="en-US" sz="2000" dirty="0" smtClean="0"/>
              <a:t>The family of psychological theories faces another objection, this time from philosopher Bernard Williams. </a:t>
            </a:r>
            <a:endParaRPr lang="en-US" sz="2000" dirty="0"/>
          </a:p>
        </p:txBody>
      </p:sp>
      <p:sp>
        <p:nvSpPr>
          <p:cNvPr id="10" name="TextBox 9"/>
          <p:cNvSpPr txBox="1"/>
          <p:nvPr/>
        </p:nvSpPr>
        <p:spPr>
          <a:xfrm>
            <a:off x="331412" y="2882098"/>
            <a:ext cx="1492566" cy="369332"/>
          </a:xfrm>
          <a:prstGeom prst="rect">
            <a:avLst/>
          </a:prstGeom>
          <a:noFill/>
        </p:spPr>
        <p:txBody>
          <a:bodyPr wrap="none" rtlCol="0">
            <a:spAutoFit/>
          </a:bodyPr>
          <a:lstStyle/>
          <a:p>
            <a:r>
              <a:rPr lang="en-US" dirty="0" smtClean="0"/>
              <a:t>(1929 – 2003)</a:t>
            </a:r>
            <a:endParaRPr lang="en-US" dirty="0"/>
          </a:p>
        </p:txBody>
      </p:sp>
      <p:sp>
        <p:nvSpPr>
          <p:cNvPr id="3" name="TextBox 2"/>
          <p:cNvSpPr txBox="1"/>
          <p:nvPr/>
        </p:nvSpPr>
        <p:spPr>
          <a:xfrm>
            <a:off x="331412" y="3432605"/>
            <a:ext cx="8174540" cy="400110"/>
          </a:xfrm>
          <a:prstGeom prst="rect">
            <a:avLst/>
          </a:prstGeom>
          <a:noFill/>
        </p:spPr>
        <p:txBody>
          <a:bodyPr wrap="square" rtlCol="0">
            <a:spAutoFit/>
          </a:bodyPr>
          <a:lstStyle/>
          <a:p>
            <a:r>
              <a:rPr lang="en-US" sz="2000" dirty="0" smtClean="0"/>
              <a:t>Does this comfort you???</a:t>
            </a:r>
            <a:endParaRPr lang="en-US" sz="2000" dirty="0"/>
          </a:p>
        </p:txBody>
      </p:sp>
    </p:spTree>
    <p:extLst>
      <p:ext uri="{BB962C8B-B14F-4D97-AF65-F5344CB8AC3E}">
        <p14:creationId xmlns:p14="http://schemas.microsoft.com/office/powerpoint/2010/main" val="17768546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pic>
        <p:nvPicPr>
          <p:cNvPr id="2" name="Picture 1" descr="200px-BernardWilliam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210" y="1161858"/>
            <a:ext cx="1581768" cy="1645039"/>
          </a:xfrm>
          <a:prstGeom prst="rect">
            <a:avLst/>
          </a:prstGeom>
        </p:spPr>
      </p:pic>
      <p:sp>
        <p:nvSpPr>
          <p:cNvPr id="9" name="TextBox 8"/>
          <p:cNvSpPr txBox="1"/>
          <p:nvPr/>
        </p:nvSpPr>
        <p:spPr>
          <a:xfrm>
            <a:off x="2040257" y="1230480"/>
            <a:ext cx="6499097" cy="707886"/>
          </a:xfrm>
          <a:prstGeom prst="rect">
            <a:avLst/>
          </a:prstGeom>
          <a:noFill/>
        </p:spPr>
        <p:txBody>
          <a:bodyPr wrap="square" rtlCol="0">
            <a:spAutoFit/>
          </a:bodyPr>
          <a:lstStyle/>
          <a:p>
            <a:r>
              <a:rPr lang="en-US" sz="2000" dirty="0" smtClean="0"/>
              <a:t>The family of psychological theories faces another objection, this time from philosopher Bernard Williams. </a:t>
            </a:r>
            <a:endParaRPr lang="en-US" sz="2000" dirty="0"/>
          </a:p>
        </p:txBody>
      </p:sp>
      <p:sp>
        <p:nvSpPr>
          <p:cNvPr id="10" name="TextBox 9"/>
          <p:cNvSpPr txBox="1"/>
          <p:nvPr/>
        </p:nvSpPr>
        <p:spPr>
          <a:xfrm>
            <a:off x="331412" y="2882098"/>
            <a:ext cx="1492566" cy="369332"/>
          </a:xfrm>
          <a:prstGeom prst="rect">
            <a:avLst/>
          </a:prstGeom>
          <a:noFill/>
        </p:spPr>
        <p:txBody>
          <a:bodyPr wrap="none" rtlCol="0">
            <a:spAutoFit/>
          </a:bodyPr>
          <a:lstStyle/>
          <a:p>
            <a:r>
              <a:rPr lang="en-US" dirty="0" smtClean="0"/>
              <a:t>(1929 – 2003)</a:t>
            </a:r>
            <a:endParaRPr lang="en-US" dirty="0"/>
          </a:p>
        </p:txBody>
      </p:sp>
      <p:sp>
        <p:nvSpPr>
          <p:cNvPr id="3" name="TextBox 2"/>
          <p:cNvSpPr txBox="1"/>
          <p:nvPr/>
        </p:nvSpPr>
        <p:spPr>
          <a:xfrm>
            <a:off x="331412" y="3432605"/>
            <a:ext cx="8174540" cy="2246769"/>
          </a:xfrm>
          <a:prstGeom prst="rect">
            <a:avLst/>
          </a:prstGeom>
          <a:noFill/>
        </p:spPr>
        <p:txBody>
          <a:bodyPr wrap="square" rtlCol="0">
            <a:spAutoFit/>
          </a:bodyPr>
          <a:lstStyle/>
          <a:p>
            <a:r>
              <a:rPr lang="en-US" sz="2000" dirty="0" smtClean="0"/>
              <a:t>Does this comfort you???</a:t>
            </a:r>
          </a:p>
          <a:p>
            <a:endParaRPr lang="en-US" sz="2000" dirty="0"/>
          </a:p>
          <a:p>
            <a:r>
              <a:rPr lang="en-US" sz="2000" dirty="0" smtClean="0"/>
              <a:t>Williams says: “This certainly will not cheer me up…Fear, surely, would still be the proper reaction: and not because you didn’t know what was going to happen, but because in one vital respect you </a:t>
            </a:r>
            <a:r>
              <a:rPr lang="en-US" sz="2000" i="1" dirty="0" smtClean="0"/>
              <a:t>did </a:t>
            </a:r>
            <a:r>
              <a:rPr lang="en-US" sz="2000" dirty="0" smtClean="0"/>
              <a:t>know: </a:t>
            </a:r>
            <a:r>
              <a:rPr lang="en-US" sz="2000" b="1" dirty="0" smtClean="0"/>
              <a:t>torture</a:t>
            </a:r>
            <a:r>
              <a:rPr lang="en-US" sz="2000" dirty="0" smtClean="0"/>
              <a:t>, which you can indeed expect to happen to yourself </a:t>
            </a:r>
            <a:r>
              <a:rPr lang="en-US" sz="2000" i="1" dirty="0" smtClean="0"/>
              <a:t>along with </a:t>
            </a:r>
            <a:r>
              <a:rPr lang="en-US" sz="2000" dirty="0" smtClean="0"/>
              <a:t>certain mental derangements as well!” </a:t>
            </a:r>
            <a:endParaRPr lang="en-US" sz="2000" dirty="0"/>
          </a:p>
        </p:txBody>
      </p:sp>
    </p:spTree>
    <p:extLst>
      <p:ext uri="{BB962C8B-B14F-4D97-AF65-F5344CB8AC3E}">
        <p14:creationId xmlns:p14="http://schemas.microsoft.com/office/powerpoint/2010/main" val="14803048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pic>
        <p:nvPicPr>
          <p:cNvPr id="2" name="Picture 1" descr="200px-BernardWilliam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210" y="1161858"/>
            <a:ext cx="1581768" cy="1645039"/>
          </a:xfrm>
          <a:prstGeom prst="rect">
            <a:avLst/>
          </a:prstGeom>
        </p:spPr>
      </p:pic>
      <p:sp>
        <p:nvSpPr>
          <p:cNvPr id="5" name="TextBox 4"/>
          <p:cNvSpPr txBox="1"/>
          <p:nvPr/>
        </p:nvSpPr>
        <p:spPr>
          <a:xfrm>
            <a:off x="242210" y="3324527"/>
            <a:ext cx="7688121" cy="1015663"/>
          </a:xfrm>
          <a:prstGeom prst="rect">
            <a:avLst/>
          </a:prstGeom>
          <a:noFill/>
        </p:spPr>
        <p:txBody>
          <a:bodyPr wrap="square" rtlCol="0">
            <a:spAutoFit/>
          </a:bodyPr>
          <a:lstStyle/>
          <a:p>
            <a:r>
              <a:rPr lang="en-US" sz="2000" dirty="0" smtClean="0"/>
              <a:t>P1. If a (memory-based) psychological theory is true, then it is irrational to fear</a:t>
            </a:r>
            <a:r>
              <a:rPr lang="en-US" sz="2000" i="1" dirty="0" smtClean="0"/>
              <a:t> </a:t>
            </a:r>
            <a:r>
              <a:rPr lang="en-US" sz="2000" dirty="0" smtClean="0"/>
              <a:t>the torture in the thought-experiment just described. </a:t>
            </a:r>
          </a:p>
        </p:txBody>
      </p:sp>
    </p:spTree>
    <p:extLst>
      <p:ext uri="{BB962C8B-B14F-4D97-AF65-F5344CB8AC3E}">
        <p14:creationId xmlns:p14="http://schemas.microsoft.com/office/powerpoint/2010/main" val="18508031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pic>
        <p:nvPicPr>
          <p:cNvPr id="2" name="Picture 1" descr="200px-BernardWilliam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210" y="1161858"/>
            <a:ext cx="1581768" cy="1645039"/>
          </a:xfrm>
          <a:prstGeom prst="rect">
            <a:avLst/>
          </a:prstGeom>
        </p:spPr>
      </p:pic>
      <p:sp>
        <p:nvSpPr>
          <p:cNvPr id="5" name="TextBox 4"/>
          <p:cNvSpPr txBox="1"/>
          <p:nvPr/>
        </p:nvSpPr>
        <p:spPr>
          <a:xfrm>
            <a:off x="242210" y="3324527"/>
            <a:ext cx="7688121" cy="1631216"/>
          </a:xfrm>
          <a:prstGeom prst="rect">
            <a:avLst/>
          </a:prstGeom>
          <a:noFill/>
        </p:spPr>
        <p:txBody>
          <a:bodyPr wrap="square" rtlCol="0">
            <a:spAutoFit/>
          </a:bodyPr>
          <a:lstStyle/>
          <a:p>
            <a:r>
              <a:rPr lang="en-US" sz="2000" dirty="0" smtClean="0"/>
              <a:t>P1. If a (memory-based) psychological theory is true, then it is irrational to fear the torture in the thought-experiment just described. </a:t>
            </a:r>
          </a:p>
          <a:p>
            <a:r>
              <a:rPr lang="en-US" sz="2000" dirty="0" smtClean="0"/>
              <a:t>P2. It is rational to fear the torture in the thought-experiment just described. </a:t>
            </a:r>
          </a:p>
        </p:txBody>
      </p:sp>
    </p:spTree>
    <p:extLst>
      <p:ext uri="{BB962C8B-B14F-4D97-AF65-F5344CB8AC3E}">
        <p14:creationId xmlns:p14="http://schemas.microsoft.com/office/powerpoint/2010/main" val="21822795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pic>
        <p:nvPicPr>
          <p:cNvPr id="2" name="Picture 1" descr="200px-BernardWilliam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210" y="1161858"/>
            <a:ext cx="1581768" cy="1645039"/>
          </a:xfrm>
          <a:prstGeom prst="rect">
            <a:avLst/>
          </a:prstGeom>
        </p:spPr>
      </p:pic>
      <p:sp>
        <p:nvSpPr>
          <p:cNvPr id="5" name="TextBox 4"/>
          <p:cNvSpPr txBox="1"/>
          <p:nvPr/>
        </p:nvSpPr>
        <p:spPr>
          <a:xfrm>
            <a:off x="242210" y="3324527"/>
            <a:ext cx="7688121" cy="2246769"/>
          </a:xfrm>
          <a:prstGeom prst="rect">
            <a:avLst/>
          </a:prstGeom>
          <a:noFill/>
          <a:ln>
            <a:solidFill>
              <a:schemeClr val="tx1"/>
            </a:solidFill>
            <a:prstDash val="sysDash"/>
          </a:ln>
        </p:spPr>
        <p:txBody>
          <a:bodyPr wrap="square" rtlCol="0">
            <a:spAutoFit/>
          </a:bodyPr>
          <a:lstStyle/>
          <a:p>
            <a:r>
              <a:rPr lang="en-US" sz="2000" dirty="0" smtClean="0"/>
              <a:t>P1. If a (memory-based) psychological theory is true, then it is irrational to fear the torture in the thought-experiment just described. </a:t>
            </a:r>
          </a:p>
          <a:p>
            <a:r>
              <a:rPr lang="en-US" sz="2000" dirty="0" smtClean="0"/>
              <a:t>P2. It is rational to fear the torture in the thought-experiment just described. </a:t>
            </a:r>
          </a:p>
          <a:p>
            <a:endParaRPr lang="en-US" sz="2000" dirty="0"/>
          </a:p>
          <a:p>
            <a:r>
              <a:rPr lang="en-US" sz="2000" dirty="0" smtClean="0"/>
              <a:t>C. A (memory-based) psychological theory is false. </a:t>
            </a:r>
          </a:p>
        </p:txBody>
      </p:sp>
      <p:cxnSp>
        <p:nvCxnSpPr>
          <p:cNvPr id="6" name="Straight Connector 5"/>
          <p:cNvCxnSpPr/>
          <p:nvPr/>
        </p:nvCxnSpPr>
        <p:spPr>
          <a:xfrm>
            <a:off x="242210" y="5025710"/>
            <a:ext cx="7688121"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279668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3" name="TextBox 2"/>
          <p:cNvSpPr txBox="1"/>
          <p:nvPr/>
        </p:nvSpPr>
        <p:spPr>
          <a:xfrm>
            <a:off x="129259" y="1288637"/>
            <a:ext cx="8774910" cy="677108"/>
          </a:xfrm>
          <a:prstGeom prst="rect">
            <a:avLst/>
          </a:prstGeom>
          <a:noFill/>
        </p:spPr>
        <p:txBody>
          <a:bodyPr wrap="square" rtlCol="0">
            <a:spAutoFit/>
          </a:bodyPr>
          <a:lstStyle/>
          <a:p>
            <a:r>
              <a:rPr lang="en-US" dirty="0" smtClean="0"/>
              <a:t>Let’s </a:t>
            </a:r>
            <a:r>
              <a:rPr lang="en-US" sz="2000" dirty="0" smtClean="0"/>
              <a:t>finish</a:t>
            </a:r>
            <a:r>
              <a:rPr lang="en-US" dirty="0" smtClean="0"/>
              <a:t> with what is perhaps the most serious problem for the psychological theory: </a:t>
            </a:r>
            <a:r>
              <a:rPr lang="en-US" dirty="0" smtClean="0">
                <a:solidFill>
                  <a:srgbClr val="FF6600"/>
                </a:solidFill>
              </a:rPr>
              <a:t>the problem of fission. </a:t>
            </a:r>
            <a:endParaRPr lang="en-US" dirty="0">
              <a:solidFill>
                <a:srgbClr val="FF6600"/>
              </a:solidFill>
            </a:endParaRPr>
          </a:p>
        </p:txBody>
      </p:sp>
    </p:spTree>
    <p:extLst>
      <p:ext uri="{BB962C8B-B14F-4D97-AF65-F5344CB8AC3E}">
        <p14:creationId xmlns:p14="http://schemas.microsoft.com/office/powerpoint/2010/main" val="2330435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343753_ori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58" y="186486"/>
            <a:ext cx="1640671" cy="2272329"/>
          </a:xfrm>
          <a:prstGeom prst="rect">
            <a:avLst/>
          </a:prstGeom>
        </p:spPr>
      </p:pic>
      <p:sp>
        <p:nvSpPr>
          <p:cNvPr id="5" name="TextBox 4"/>
          <p:cNvSpPr txBox="1"/>
          <p:nvPr/>
        </p:nvSpPr>
        <p:spPr>
          <a:xfrm>
            <a:off x="2040258" y="275388"/>
            <a:ext cx="6904446" cy="1015663"/>
          </a:xfrm>
          <a:prstGeom prst="rect">
            <a:avLst/>
          </a:prstGeom>
          <a:noFill/>
        </p:spPr>
        <p:txBody>
          <a:bodyPr wrap="square" rtlCol="0">
            <a:spAutoFit/>
          </a:bodyPr>
          <a:lstStyle/>
          <a:p>
            <a:r>
              <a:rPr lang="en-US" sz="2000" dirty="0" smtClean="0"/>
              <a:t>John Locke thought we could. His view of personhood can be illustrated by considering a few different stages in the lives of some people. </a:t>
            </a:r>
            <a:endParaRPr lang="en-US" sz="2000" dirty="0"/>
          </a:p>
        </p:txBody>
      </p:sp>
      <p:pic>
        <p:nvPicPr>
          <p:cNvPr id="2" name="Picture 1" descr="Screen Shot 2016-04-05 at 6.32.2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0460" y="1291051"/>
            <a:ext cx="2024244" cy="5507002"/>
          </a:xfrm>
          <a:prstGeom prst="rect">
            <a:avLst/>
          </a:prstGeom>
        </p:spPr>
      </p:pic>
      <p:sp>
        <p:nvSpPr>
          <p:cNvPr id="3" name="TextBox 2"/>
          <p:cNvSpPr txBox="1"/>
          <p:nvPr/>
        </p:nvSpPr>
        <p:spPr>
          <a:xfrm>
            <a:off x="2040258" y="1443152"/>
            <a:ext cx="4337235" cy="1015663"/>
          </a:xfrm>
          <a:prstGeom prst="rect">
            <a:avLst/>
          </a:prstGeom>
          <a:noFill/>
        </p:spPr>
        <p:txBody>
          <a:bodyPr wrap="square" rtlCol="0">
            <a:spAutoFit/>
          </a:bodyPr>
          <a:lstStyle/>
          <a:p>
            <a:r>
              <a:rPr lang="en-US" sz="2000" dirty="0" smtClean="0"/>
              <a:t>What makes the child, the adult, and the elderly stages </a:t>
            </a:r>
            <a:r>
              <a:rPr lang="en-US" sz="2000" i="1" dirty="0" smtClean="0"/>
              <a:t>stages of the same person</a:t>
            </a:r>
            <a:r>
              <a:rPr lang="en-US" sz="2000" dirty="0" smtClean="0"/>
              <a:t>?</a:t>
            </a:r>
            <a:endParaRPr lang="en-US" sz="2000" dirty="0"/>
          </a:p>
        </p:txBody>
      </p:sp>
    </p:spTree>
    <p:extLst>
      <p:ext uri="{BB962C8B-B14F-4D97-AF65-F5344CB8AC3E}">
        <p14:creationId xmlns:p14="http://schemas.microsoft.com/office/powerpoint/2010/main" val="46688831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3" name="TextBox 2"/>
          <p:cNvSpPr txBox="1"/>
          <p:nvPr/>
        </p:nvSpPr>
        <p:spPr>
          <a:xfrm>
            <a:off x="129259" y="1288637"/>
            <a:ext cx="8774910" cy="3170099"/>
          </a:xfrm>
          <a:prstGeom prst="rect">
            <a:avLst/>
          </a:prstGeom>
          <a:noFill/>
        </p:spPr>
        <p:txBody>
          <a:bodyPr wrap="square" rtlCol="0">
            <a:spAutoFit/>
          </a:bodyPr>
          <a:lstStyle/>
          <a:p>
            <a:r>
              <a:rPr lang="en-US" dirty="0" smtClean="0"/>
              <a:t>Let’s </a:t>
            </a:r>
            <a:r>
              <a:rPr lang="en-US" sz="2000" dirty="0" smtClean="0"/>
              <a:t>finish</a:t>
            </a:r>
            <a:r>
              <a:rPr lang="en-US" dirty="0" smtClean="0"/>
              <a:t> with what is perhaps the most serious problem for the psychological theory: </a:t>
            </a:r>
            <a:r>
              <a:rPr lang="en-US" dirty="0" smtClean="0">
                <a:solidFill>
                  <a:srgbClr val="FF6600"/>
                </a:solidFill>
              </a:rPr>
              <a:t>the problem of fission. </a:t>
            </a:r>
          </a:p>
          <a:p>
            <a:endParaRPr lang="en-US" dirty="0">
              <a:solidFill>
                <a:srgbClr val="FF6600"/>
              </a:solidFill>
            </a:endParaRPr>
          </a:p>
          <a:p>
            <a:r>
              <a:rPr lang="en-US" dirty="0" smtClean="0">
                <a:solidFill>
                  <a:srgbClr val="000000"/>
                </a:solidFill>
              </a:rPr>
              <a:t>This is a problem which can be brought out by considering a device familiar from science fiction: </a:t>
            </a:r>
            <a:r>
              <a:rPr lang="en-US" dirty="0" err="1" smtClean="0">
                <a:solidFill>
                  <a:srgbClr val="0000FF"/>
                </a:solidFill>
              </a:rPr>
              <a:t>teletransportation</a:t>
            </a:r>
            <a:r>
              <a:rPr lang="en-US" dirty="0" smtClean="0">
                <a:solidFill>
                  <a:srgbClr val="000000"/>
                </a:solidFill>
              </a:rPr>
              <a:t>. </a:t>
            </a:r>
          </a:p>
          <a:p>
            <a:endParaRPr lang="en-US" dirty="0">
              <a:solidFill>
                <a:srgbClr val="000000"/>
              </a:solidFill>
            </a:endParaRPr>
          </a:p>
          <a:p>
            <a:r>
              <a:rPr lang="en-US" dirty="0" smtClean="0">
                <a:solidFill>
                  <a:srgbClr val="000000"/>
                </a:solidFill>
              </a:rPr>
              <a:t>The </a:t>
            </a:r>
            <a:r>
              <a:rPr lang="en-US" dirty="0" err="1" smtClean="0">
                <a:solidFill>
                  <a:srgbClr val="000000"/>
                </a:solidFill>
              </a:rPr>
              <a:t>teletransporter</a:t>
            </a:r>
            <a:r>
              <a:rPr lang="en-US" dirty="0" smtClean="0">
                <a:solidFill>
                  <a:srgbClr val="000000"/>
                </a:solidFill>
              </a:rPr>
              <a:t> was invented as a way of traveling quickly from Earth to the now-colonized planet of Mars. One simply steps into the </a:t>
            </a:r>
            <a:r>
              <a:rPr lang="en-US" dirty="0" err="1" smtClean="0">
                <a:solidFill>
                  <a:srgbClr val="000000"/>
                </a:solidFill>
              </a:rPr>
              <a:t>teletransporter</a:t>
            </a:r>
            <a:r>
              <a:rPr lang="en-US" dirty="0" smtClean="0">
                <a:solidFill>
                  <a:srgbClr val="000000"/>
                </a:solidFill>
              </a:rPr>
              <a:t> on Earth, at which time all of the data about my cells is recorded, my body is destroyed, and the data is transmitted near the speed of light to Mars, at which time that data is used by the </a:t>
            </a:r>
            <a:r>
              <a:rPr lang="en-US" dirty="0" err="1" smtClean="0">
                <a:solidFill>
                  <a:srgbClr val="000000"/>
                </a:solidFill>
              </a:rPr>
              <a:t>teletransporter</a:t>
            </a:r>
            <a:r>
              <a:rPr lang="en-US" dirty="0" smtClean="0">
                <a:solidFill>
                  <a:srgbClr val="000000"/>
                </a:solidFill>
              </a:rPr>
              <a:t> there to reconstitute me. </a:t>
            </a:r>
            <a:endParaRPr lang="en-US" dirty="0">
              <a:solidFill>
                <a:srgbClr val="000000"/>
              </a:solidFill>
            </a:endParaRPr>
          </a:p>
        </p:txBody>
      </p:sp>
      <p:pic>
        <p:nvPicPr>
          <p:cNvPr id="5" name="Picture 4"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442" y="4689431"/>
            <a:ext cx="1685472" cy="1685472"/>
          </a:xfrm>
          <a:prstGeom prst="rect">
            <a:avLst/>
          </a:prstGeom>
        </p:spPr>
      </p:pic>
      <p:pic>
        <p:nvPicPr>
          <p:cNvPr id="6" name="Picture 5" descr="trump_120215gett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8256" y="4689431"/>
            <a:ext cx="1320658" cy="743254"/>
          </a:xfrm>
          <a:prstGeom prst="rect">
            <a:avLst/>
          </a:prstGeom>
        </p:spPr>
      </p:pic>
      <p:pic>
        <p:nvPicPr>
          <p:cNvPr id="7" name="Picture 6" descr="ma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1153" y="4689431"/>
            <a:ext cx="1684530" cy="1684530"/>
          </a:xfrm>
          <a:prstGeom prst="rect">
            <a:avLst/>
          </a:prstGeom>
        </p:spPr>
      </p:pic>
    </p:spTree>
    <p:extLst>
      <p:ext uri="{BB962C8B-B14F-4D97-AF65-F5344CB8AC3E}">
        <p14:creationId xmlns:p14="http://schemas.microsoft.com/office/powerpoint/2010/main" val="28160035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3" name="TextBox 2"/>
          <p:cNvSpPr txBox="1"/>
          <p:nvPr/>
        </p:nvSpPr>
        <p:spPr>
          <a:xfrm>
            <a:off x="129259" y="1288637"/>
            <a:ext cx="8774910" cy="3170099"/>
          </a:xfrm>
          <a:prstGeom prst="rect">
            <a:avLst/>
          </a:prstGeom>
          <a:noFill/>
        </p:spPr>
        <p:txBody>
          <a:bodyPr wrap="square" rtlCol="0">
            <a:spAutoFit/>
          </a:bodyPr>
          <a:lstStyle/>
          <a:p>
            <a:r>
              <a:rPr lang="en-US" dirty="0" smtClean="0"/>
              <a:t>Let’s </a:t>
            </a:r>
            <a:r>
              <a:rPr lang="en-US" sz="2000" dirty="0" smtClean="0"/>
              <a:t>finish</a:t>
            </a:r>
            <a:r>
              <a:rPr lang="en-US" dirty="0" smtClean="0"/>
              <a:t> with what is perhaps the most serious problem for the psychological theory: </a:t>
            </a:r>
            <a:r>
              <a:rPr lang="en-US" dirty="0" smtClean="0">
                <a:solidFill>
                  <a:srgbClr val="FF6600"/>
                </a:solidFill>
              </a:rPr>
              <a:t>the problem of fission. </a:t>
            </a:r>
          </a:p>
          <a:p>
            <a:endParaRPr lang="en-US" dirty="0">
              <a:solidFill>
                <a:srgbClr val="FF6600"/>
              </a:solidFill>
            </a:endParaRPr>
          </a:p>
          <a:p>
            <a:r>
              <a:rPr lang="en-US" dirty="0" smtClean="0">
                <a:solidFill>
                  <a:srgbClr val="000000"/>
                </a:solidFill>
              </a:rPr>
              <a:t>This is a problem which can be brought out by considering a device familiar from science fiction: </a:t>
            </a:r>
            <a:r>
              <a:rPr lang="en-US" dirty="0" err="1" smtClean="0">
                <a:solidFill>
                  <a:srgbClr val="0000FF"/>
                </a:solidFill>
              </a:rPr>
              <a:t>teletransportation</a:t>
            </a:r>
            <a:r>
              <a:rPr lang="en-US" dirty="0" smtClean="0">
                <a:solidFill>
                  <a:srgbClr val="000000"/>
                </a:solidFill>
              </a:rPr>
              <a:t>. </a:t>
            </a:r>
          </a:p>
          <a:p>
            <a:endParaRPr lang="en-US" dirty="0">
              <a:solidFill>
                <a:srgbClr val="000000"/>
              </a:solidFill>
            </a:endParaRPr>
          </a:p>
          <a:p>
            <a:r>
              <a:rPr lang="en-US" dirty="0" smtClean="0">
                <a:solidFill>
                  <a:srgbClr val="000000"/>
                </a:solidFill>
              </a:rPr>
              <a:t>The </a:t>
            </a:r>
            <a:r>
              <a:rPr lang="en-US" dirty="0" err="1" smtClean="0">
                <a:solidFill>
                  <a:srgbClr val="000000"/>
                </a:solidFill>
              </a:rPr>
              <a:t>teletransporter</a:t>
            </a:r>
            <a:r>
              <a:rPr lang="en-US" dirty="0" smtClean="0">
                <a:solidFill>
                  <a:srgbClr val="000000"/>
                </a:solidFill>
              </a:rPr>
              <a:t> was invented as a way of traveling quickly from Earth to the now-colonized planet of Mars. One simply steps into the </a:t>
            </a:r>
            <a:r>
              <a:rPr lang="en-US" dirty="0" err="1" smtClean="0">
                <a:solidFill>
                  <a:srgbClr val="000000"/>
                </a:solidFill>
              </a:rPr>
              <a:t>teletransporter</a:t>
            </a:r>
            <a:r>
              <a:rPr lang="en-US" dirty="0" smtClean="0">
                <a:solidFill>
                  <a:srgbClr val="000000"/>
                </a:solidFill>
              </a:rPr>
              <a:t> on Earth, at which time all of the data about my cells is recorded, my body is destroyed, and the data is transmitted near the speed of light to Mars, at which time that data is used by the </a:t>
            </a:r>
            <a:r>
              <a:rPr lang="en-US" dirty="0" err="1" smtClean="0">
                <a:solidFill>
                  <a:srgbClr val="000000"/>
                </a:solidFill>
              </a:rPr>
              <a:t>teletransporter</a:t>
            </a:r>
            <a:r>
              <a:rPr lang="en-US" dirty="0" smtClean="0">
                <a:solidFill>
                  <a:srgbClr val="000000"/>
                </a:solidFill>
              </a:rPr>
              <a:t> there to reconstitute me. </a:t>
            </a:r>
            <a:endParaRPr lang="en-US" dirty="0">
              <a:solidFill>
                <a:srgbClr val="000000"/>
              </a:solidFill>
            </a:endParaRPr>
          </a:p>
        </p:txBody>
      </p:sp>
      <p:pic>
        <p:nvPicPr>
          <p:cNvPr id="5" name="Picture 4"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442" y="4689431"/>
            <a:ext cx="1685472" cy="1685472"/>
          </a:xfrm>
          <a:prstGeom prst="rect">
            <a:avLst/>
          </a:prstGeom>
        </p:spPr>
      </p:pic>
      <p:pic>
        <p:nvPicPr>
          <p:cNvPr id="7" name="Picture 6" descr="mar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1153" y="4689431"/>
            <a:ext cx="1684530" cy="1684530"/>
          </a:xfrm>
          <a:prstGeom prst="rect">
            <a:avLst/>
          </a:prstGeom>
        </p:spPr>
      </p:pic>
      <p:pic>
        <p:nvPicPr>
          <p:cNvPr id="8" name="Picture 7" descr="trump_120215gett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1153" y="4689431"/>
            <a:ext cx="1320658" cy="743254"/>
          </a:xfrm>
          <a:prstGeom prst="rect">
            <a:avLst/>
          </a:prstGeom>
        </p:spPr>
      </p:pic>
    </p:spTree>
    <p:extLst>
      <p:ext uri="{BB962C8B-B14F-4D97-AF65-F5344CB8AC3E}">
        <p14:creationId xmlns:p14="http://schemas.microsoft.com/office/powerpoint/2010/main" val="305784077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3" name="TextBox 2"/>
          <p:cNvSpPr txBox="1"/>
          <p:nvPr/>
        </p:nvSpPr>
        <p:spPr>
          <a:xfrm>
            <a:off x="129259" y="1288637"/>
            <a:ext cx="8774910" cy="369332"/>
          </a:xfrm>
          <a:prstGeom prst="rect">
            <a:avLst/>
          </a:prstGeom>
          <a:noFill/>
        </p:spPr>
        <p:txBody>
          <a:bodyPr wrap="square" rtlCol="0">
            <a:spAutoFit/>
          </a:bodyPr>
          <a:lstStyle/>
          <a:p>
            <a:r>
              <a:rPr lang="en-US" dirty="0" smtClean="0"/>
              <a:t>Trouble is easy to imagine:</a:t>
            </a:r>
            <a:endParaRPr lang="en-US" dirty="0">
              <a:solidFill>
                <a:srgbClr val="000000"/>
              </a:solidFill>
            </a:endParaRPr>
          </a:p>
        </p:txBody>
      </p:sp>
      <p:pic>
        <p:nvPicPr>
          <p:cNvPr id="5" name="Picture 4"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442" y="3189824"/>
            <a:ext cx="1685472" cy="1685472"/>
          </a:xfrm>
          <a:prstGeom prst="rect">
            <a:avLst/>
          </a:prstGeom>
        </p:spPr>
      </p:pic>
      <p:pic>
        <p:nvPicPr>
          <p:cNvPr id="7" name="Picture 6" descr="mar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1153" y="3190766"/>
            <a:ext cx="1684530" cy="1684530"/>
          </a:xfrm>
          <a:prstGeom prst="rect">
            <a:avLst/>
          </a:prstGeom>
        </p:spPr>
      </p:pic>
      <p:pic>
        <p:nvPicPr>
          <p:cNvPr id="9" name="Picture 8" descr="trump_120215gett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256" y="3190766"/>
            <a:ext cx="1320658" cy="743254"/>
          </a:xfrm>
          <a:prstGeom prst="rect">
            <a:avLst/>
          </a:prstGeom>
        </p:spPr>
      </p:pic>
    </p:spTree>
    <p:extLst>
      <p:ext uri="{BB962C8B-B14F-4D97-AF65-F5344CB8AC3E}">
        <p14:creationId xmlns:p14="http://schemas.microsoft.com/office/powerpoint/2010/main" val="350288684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3" name="TextBox 2"/>
          <p:cNvSpPr txBox="1"/>
          <p:nvPr/>
        </p:nvSpPr>
        <p:spPr>
          <a:xfrm>
            <a:off x="129259" y="1288637"/>
            <a:ext cx="8774910" cy="923330"/>
          </a:xfrm>
          <a:prstGeom prst="rect">
            <a:avLst/>
          </a:prstGeom>
          <a:noFill/>
        </p:spPr>
        <p:txBody>
          <a:bodyPr wrap="square" rtlCol="0">
            <a:spAutoFit/>
          </a:bodyPr>
          <a:lstStyle/>
          <a:p>
            <a:r>
              <a:rPr lang="en-US" dirty="0" smtClean="0"/>
              <a:t>Trouble is easy to imagine:</a:t>
            </a:r>
          </a:p>
          <a:p>
            <a:endParaRPr lang="en-US" dirty="0">
              <a:solidFill>
                <a:srgbClr val="000000"/>
              </a:solidFill>
            </a:endParaRPr>
          </a:p>
          <a:p>
            <a:r>
              <a:rPr lang="en-US" dirty="0" smtClean="0">
                <a:solidFill>
                  <a:srgbClr val="000000"/>
                </a:solidFill>
              </a:rPr>
              <a:t>What happens if the </a:t>
            </a:r>
            <a:r>
              <a:rPr lang="en-US" dirty="0" err="1" smtClean="0">
                <a:solidFill>
                  <a:srgbClr val="000000"/>
                </a:solidFill>
              </a:rPr>
              <a:t>teletransporter</a:t>
            </a:r>
            <a:r>
              <a:rPr lang="en-US" dirty="0" smtClean="0">
                <a:solidFill>
                  <a:srgbClr val="000000"/>
                </a:solidFill>
              </a:rPr>
              <a:t> fails to destroy my body on Earth? </a:t>
            </a:r>
            <a:endParaRPr lang="en-US" dirty="0">
              <a:solidFill>
                <a:srgbClr val="000000"/>
              </a:solidFill>
            </a:endParaRPr>
          </a:p>
        </p:txBody>
      </p:sp>
      <p:pic>
        <p:nvPicPr>
          <p:cNvPr id="5" name="Picture 4"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442" y="3189824"/>
            <a:ext cx="1685472" cy="1685472"/>
          </a:xfrm>
          <a:prstGeom prst="rect">
            <a:avLst/>
          </a:prstGeom>
        </p:spPr>
      </p:pic>
      <p:pic>
        <p:nvPicPr>
          <p:cNvPr id="7" name="Picture 6" descr="mar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1153" y="3190766"/>
            <a:ext cx="1684530" cy="1684530"/>
          </a:xfrm>
          <a:prstGeom prst="rect">
            <a:avLst/>
          </a:prstGeom>
        </p:spPr>
      </p:pic>
      <p:pic>
        <p:nvPicPr>
          <p:cNvPr id="9" name="Picture 8" descr="trump_120215gett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256" y="3189824"/>
            <a:ext cx="1320658" cy="743254"/>
          </a:xfrm>
          <a:prstGeom prst="rect">
            <a:avLst/>
          </a:prstGeom>
        </p:spPr>
      </p:pic>
      <p:pic>
        <p:nvPicPr>
          <p:cNvPr id="8" name="Picture 7" descr="trump_120215gett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1153" y="3190766"/>
            <a:ext cx="1320658" cy="743254"/>
          </a:xfrm>
          <a:prstGeom prst="rect">
            <a:avLst/>
          </a:prstGeom>
        </p:spPr>
      </p:pic>
    </p:spTree>
    <p:extLst>
      <p:ext uri="{BB962C8B-B14F-4D97-AF65-F5344CB8AC3E}">
        <p14:creationId xmlns:p14="http://schemas.microsoft.com/office/powerpoint/2010/main" val="353245785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3" name="TextBox 2"/>
          <p:cNvSpPr txBox="1"/>
          <p:nvPr/>
        </p:nvSpPr>
        <p:spPr>
          <a:xfrm>
            <a:off x="129259" y="1288637"/>
            <a:ext cx="8774910" cy="1200329"/>
          </a:xfrm>
          <a:prstGeom prst="rect">
            <a:avLst/>
          </a:prstGeom>
          <a:noFill/>
        </p:spPr>
        <p:txBody>
          <a:bodyPr wrap="square" rtlCol="0">
            <a:spAutoFit/>
          </a:bodyPr>
          <a:lstStyle/>
          <a:p>
            <a:r>
              <a:rPr lang="en-US" dirty="0" smtClean="0"/>
              <a:t>Trouble is easy to imagine:</a:t>
            </a:r>
          </a:p>
          <a:p>
            <a:endParaRPr lang="en-US" dirty="0">
              <a:solidFill>
                <a:srgbClr val="000000"/>
              </a:solidFill>
            </a:endParaRPr>
          </a:p>
          <a:p>
            <a:r>
              <a:rPr lang="en-US" dirty="0" smtClean="0">
                <a:solidFill>
                  <a:srgbClr val="000000"/>
                </a:solidFill>
              </a:rPr>
              <a:t>What happens if the </a:t>
            </a:r>
            <a:r>
              <a:rPr lang="en-US" dirty="0" err="1" smtClean="0">
                <a:solidFill>
                  <a:srgbClr val="000000"/>
                </a:solidFill>
              </a:rPr>
              <a:t>teletransporter</a:t>
            </a:r>
            <a:r>
              <a:rPr lang="en-US" dirty="0" smtClean="0">
                <a:solidFill>
                  <a:srgbClr val="000000"/>
                </a:solidFill>
              </a:rPr>
              <a:t> fails to destroy my body on Earth?</a:t>
            </a:r>
          </a:p>
          <a:p>
            <a:r>
              <a:rPr lang="en-US" dirty="0" smtClean="0">
                <a:solidFill>
                  <a:srgbClr val="000000"/>
                </a:solidFill>
              </a:rPr>
              <a:t>Or accidentally duplicates my body on Mars more than once? </a:t>
            </a:r>
            <a:endParaRPr lang="en-US" dirty="0">
              <a:solidFill>
                <a:srgbClr val="000000"/>
              </a:solidFill>
            </a:endParaRPr>
          </a:p>
        </p:txBody>
      </p:sp>
      <p:pic>
        <p:nvPicPr>
          <p:cNvPr id="5" name="Picture 4"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442" y="3189824"/>
            <a:ext cx="1685472" cy="1685472"/>
          </a:xfrm>
          <a:prstGeom prst="rect">
            <a:avLst/>
          </a:prstGeom>
        </p:spPr>
      </p:pic>
      <p:pic>
        <p:nvPicPr>
          <p:cNvPr id="7" name="Picture 6" descr="mar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1153" y="3190766"/>
            <a:ext cx="1684530" cy="1684530"/>
          </a:xfrm>
          <a:prstGeom prst="rect">
            <a:avLst/>
          </a:prstGeom>
        </p:spPr>
      </p:pic>
      <p:pic>
        <p:nvPicPr>
          <p:cNvPr id="9" name="Picture 8" descr="trump_120215gett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256" y="3189824"/>
            <a:ext cx="1320658" cy="743254"/>
          </a:xfrm>
          <a:prstGeom prst="rect">
            <a:avLst/>
          </a:prstGeom>
        </p:spPr>
      </p:pic>
      <p:pic>
        <p:nvPicPr>
          <p:cNvPr id="8" name="Picture 7" descr="trump_120215gett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1153" y="3190766"/>
            <a:ext cx="1320658" cy="743254"/>
          </a:xfrm>
          <a:prstGeom prst="rect">
            <a:avLst/>
          </a:prstGeom>
        </p:spPr>
      </p:pic>
      <p:pic>
        <p:nvPicPr>
          <p:cNvPr id="10" name="Picture 9" descr="trump_120215gett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91472">
            <a:off x="5827233" y="4035358"/>
            <a:ext cx="1320658" cy="743254"/>
          </a:xfrm>
          <a:prstGeom prst="rect">
            <a:avLst/>
          </a:prstGeom>
        </p:spPr>
      </p:pic>
      <p:pic>
        <p:nvPicPr>
          <p:cNvPr id="11" name="Picture 10" descr="trump_120215gett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8720337">
            <a:off x="6733882" y="3978340"/>
            <a:ext cx="1320658" cy="743254"/>
          </a:xfrm>
          <a:prstGeom prst="rect">
            <a:avLst/>
          </a:prstGeom>
        </p:spPr>
      </p:pic>
    </p:spTree>
    <p:extLst>
      <p:ext uri="{BB962C8B-B14F-4D97-AF65-F5344CB8AC3E}">
        <p14:creationId xmlns:p14="http://schemas.microsoft.com/office/powerpoint/2010/main" val="271782042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3" name="TextBox 2"/>
          <p:cNvSpPr txBox="1"/>
          <p:nvPr/>
        </p:nvSpPr>
        <p:spPr>
          <a:xfrm>
            <a:off x="129259" y="1288637"/>
            <a:ext cx="8774910" cy="1200329"/>
          </a:xfrm>
          <a:prstGeom prst="rect">
            <a:avLst/>
          </a:prstGeom>
          <a:noFill/>
        </p:spPr>
        <p:txBody>
          <a:bodyPr wrap="square" rtlCol="0">
            <a:spAutoFit/>
          </a:bodyPr>
          <a:lstStyle/>
          <a:p>
            <a:r>
              <a:rPr lang="en-US" dirty="0" smtClean="0"/>
              <a:t>Trouble is easy to imagine:</a:t>
            </a:r>
          </a:p>
          <a:p>
            <a:endParaRPr lang="en-US" dirty="0">
              <a:solidFill>
                <a:srgbClr val="000000"/>
              </a:solidFill>
            </a:endParaRPr>
          </a:p>
          <a:p>
            <a:r>
              <a:rPr lang="en-US" dirty="0" smtClean="0">
                <a:solidFill>
                  <a:srgbClr val="000000"/>
                </a:solidFill>
              </a:rPr>
              <a:t>What happens if the </a:t>
            </a:r>
            <a:r>
              <a:rPr lang="en-US" dirty="0" err="1" smtClean="0">
                <a:solidFill>
                  <a:srgbClr val="000000"/>
                </a:solidFill>
              </a:rPr>
              <a:t>teletransporter</a:t>
            </a:r>
            <a:r>
              <a:rPr lang="en-US" dirty="0" smtClean="0">
                <a:solidFill>
                  <a:srgbClr val="000000"/>
                </a:solidFill>
              </a:rPr>
              <a:t> fails to destroy my body on Earth?</a:t>
            </a:r>
          </a:p>
          <a:p>
            <a:r>
              <a:rPr lang="en-US" dirty="0" smtClean="0">
                <a:solidFill>
                  <a:srgbClr val="000000"/>
                </a:solidFill>
              </a:rPr>
              <a:t>Or accidentally duplicates my body on Mars more than once? </a:t>
            </a:r>
            <a:endParaRPr lang="en-US" dirty="0">
              <a:solidFill>
                <a:srgbClr val="000000"/>
              </a:solidFill>
            </a:endParaRPr>
          </a:p>
        </p:txBody>
      </p:sp>
      <p:pic>
        <p:nvPicPr>
          <p:cNvPr id="5" name="Picture 4"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442" y="3189824"/>
            <a:ext cx="1685472" cy="1685472"/>
          </a:xfrm>
          <a:prstGeom prst="rect">
            <a:avLst/>
          </a:prstGeom>
        </p:spPr>
      </p:pic>
      <p:pic>
        <p:nvPicPr>
          <p:cNvPr id="7" name="Picture 6" descr="mar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1153" y="3190766"/>
            <a:ext cx="1684530" cy="1684530"/>
          </a:xfrm>
          <a:prstGeom prst="rect">
            <a:avLst/>
          </a:prstGeom>
        </p:spPr>
      </p:pic>
      <p:pic>
        <p:nvPicPr>
          <p:cNvPr id="9" name="Picture 8" descr="trump_120215gett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256" y="3189824"/>
            <a:ext cx="1320658" cy="743254"/>
          </a:xfrm>
          <a:prstGeom prst="rect">
            <a:avLst/>
          </a:prstGeom>
        </p:spPr>
      </p:pic>
      <p:pic>
        <p:nvPicPr>
          <p:cNvPr id="8" name="Picture 7" descr="trump_120215gett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1153" y="3190766"/>
            <a:ext cx="1320658" cy="743254"/>
          </a:xfrm>
          <a:prstGeom prst="rect">
            <a:avLst/>
          </a:prstGeom>
        </p:spPr>
      </p:pic>
      <p:pic>
        <p:nvPicPr>
          <p:cNvPr id="10" name="Picture 9" descr="trump_120215gett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91472">
            <a:off x="5827233" y="4035358"/>
            <a:ext cx="1320658" cy="743254"/>
          </a:xfrm>
          <a:prstGeom prst="rect">
            <a:avLst/>
          </a:prstGeom>
        </p:spPr>
      </p:pic>
      <p:pic>
        <p:nvPicPr>
          <p:cNvPr id="11" name="Picture 10" descr="trump_120215gett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8720337">
            <a:off x="6733882" y="3978340"/>
            <a:ext cx="1320658" cy="743254"/>
          </a:xfrm>
          <a:prstGeom prst="rect">
            <a:avLst/>
          </a:prstGeom>
        </p:spPr>
      </p:pic>
      <p:sp>
        <p:nvSpPr>
          <p:cNvPr id="2" name="TextBox 1"/>
          <p:cNvSpPr txBox="1"/>
          <p:nvPr/>
        </p:nvSpPr>
        <p:spPr>
          <a:xfrm>
            <a:off x="351302" y="5351022"/>
            <a:ext cx="8377215" cy="1200329"/>
          </a:xfrm>
          <a:prstGeom prst="rect">
            <a:avLst/>
          </a:prstGeom>
          <a:noFill/>
        </p:spPr>
        <p:txBody>
          <a:bodyPr wrap="square" rtlCol="0">
            <a:spAutoFit/>
          </a:bodyPr>
          <a:lstStyle/>
          <a:p>
            <a:r>
              <a:rPr lang="en-US" dirty="0" smtClean="0"/>
              <a:t>From the point of view of a psychological theory (one that takes psychological facts to be reducible to neurological facts), these are all </a:t>
            </a:r>
            <a:r>
              <a:rPr lang="en-US" i="1" dirty="0" smtClean="0"/>
              <a:t>the exact same person</a:t>
            </a:r>
            <a:r>
              <a:rPr lang="en-US" dirty="0"/>
              <a:t> </a:t>
            </a:r>
            <a:r>
              <a:rPr lang="en-US" dirty="0" smtClean="0"/>
              <a:t>(at least initially). The result is that </a:t>
            </a:r>
            <a:r>
              <a:rPr lang="en-US" i="1" dirty="0" smtClean="0"/>
              <a:t>at least for a brief second</a:t>
            </a:r>
            <a:r>
              <a:rPr lang="en-US" dirty="0" smtClean="0"/>
              <a:t>, I am identical to something that is spatially disconnected from me. But how could that be?</a:t>
            </a:r>
            <a:endParaRPr lang="en-US" dirty="0"/>
          </a:p>
        </p:txBody>
      </p:sp>
    </p:spTree>
    <p:extLst>
      <p:ext uri="{BB962C8B-B14F-4D97-AF65-F5344CB8AC3E}">
        <p14:creationId xmlns:p14="http://schemas.microsoft.com/office/powerpoint/2010/main" val="30646397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6" name="TextBox 5"/>
          <p:cNvSpPr txBox="1"/>
          <p:nvPr/>
        </p:nvSpPr>
        <p:spPr>
          <a:xfrm>
            <a:off x="129259" y="1634707"/>
            <a:ext cx="8653306" cy="1446550"/>
          </a:xfrm>
          <a:prstGeom prst="rect">
            <a:avLst/>
          </a:prstGeom>
          <a:noFill/>
        </p:spPr>
        <p:txBody>
          <a:bodyPr wrap="square" rtlCol="0">
            <a:spAutoFit/>
          </a:bodyPr>
          <a:lstStyle/>
          <a:p>
            <a:r>
              <a:rPr lang="en-US" sz="2200" dirty="0" smtClean="0"/>
              <a:t>P1. If a psychological theory is true, then it is possible (however briefly) for me to exist in simultaneously in different regions of space.</a:t>
            </a:r>
          </a:p>
          <a:p>
            <a:r>
              <a:rPr lang="en-US" sz="2200" dirty="0" smtClean="0"/>
              <a:t> </a:t>
            </a:r>
          </a:p>
        </p:txBody>
      </p:sp>
    </p:spTree>
    <p:extLst>
      <p:ext uri="{BB962C8B-B14F-4D97-AF65-F5344CB8AC3E}">
        <p14:creationId xmlns:p14="http://schemas.microsoft.com/office/powerpoint/2010/main" val="33919944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6" name="TextBox 5"/>
          <p:cNvSpPr txBox="1"/>
          <p:nvPr/>
        </p:nvSpPr>
        <p:spPr>
          <a:xfrm>
            <a:off x="129259" y="1634707"/>
            <a:ext cx="8653306" cy="2462212"/>
          </a:xfrm>
          <a:prstGeom prst="rect">
            <a:avLst/>
          </a:prstGeom>
          <a:noFill/>
        </p:spPr>
        <p:txBody>
          <a:bodyPr wrap="square" rtlCol="0">
            <a:spAutoFit/>
          </a:bodyPr>
          <a:lstStyle/>
          <a:p>
            <a:r>
              <a:rPr lang="en-US" sz="2200" dirty="0" smtClean="0"/>
              <a:t>P1. If a psychological theory is true, then it is possible (however briefly) for me to exist in simultaneously in different regions of space.</a:t>
            </a:r>
          </a:p>
          <a:p>
            <a:r>
              <a:rPr lang="en-US" sz="2200" dirty="0"/>
              <a:t>P2. Anything that occupies a different region of space from me </a:t>
            </a:r>
            <a:r>
              <a:rPr lang="en-US" sz="2200" i="1" dirty="0"/>
              <a:t>is not me</a:t>
            </a:r>
            <a:r>
              <a:rPr lang="en-US" sz="2200" dirty="0"/>
              <a:t>. </a:t>
            </a:r>
          </a:p>
          <a:p>
            <a:endParaRPr lang="en-US" sz="2200" dirty="0" smtClean="0"/>
          </a:p>
          <a:p>
            <a:r>
              <a:rPr lang="en-US" sz="2200" dirty="0" smtClean="0"/>
              <a:t> </a:t>
            </a:r>
          </a:p>
        </p:txBody>
      </p:sp>
    </p:spTree>
    <p:extLst>
      <p:ext uri="{BB962C8B-B14F-4D97-AF65-F5344CB8AC3E}">
        <p14:creationId xmlns:p14="http://schemas.microsoft.com/office/powerpoint/2010/main" val="6045930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6" name="TextBox 5"/>
          <p:cNvSpPr txBox="1"/>
          <p:nvPr/>
        </p:nvSpPr>
        <p:spPr>
          <a:xfrm>
            <a:off x="129259" y="1634707"/>
            <a:ext cx="8653306" cy="2462212"/>
          </a:xfrm>
          <a:prstGeom prst="rect">
            <a:avLst/>
          </a:prstGeom>
          <a:noFill/>
          <a:ln>
            <a:solidFill>
              <a:srgbClr val="4F81BD"/>
            </a:solidFill>
          </a:ln>
        </p:spPr>
        <p:txBody>
          <a:bodyPr wrap="square" rtlCol="0">
            <a:spAutoFit/>
          </a:bodyPr>
          <a:lstStyle/>
          <a:p>
            <a:r>
              <a:rPr lang="en-US" sz="2200" dirty="0" smtClean="0"/>
              <a:t>P1. If a psychological theory is true, then it is possible (however briefly) for me to exist in simultaneously in different regions of space.</a:t>
            </a:r>
          </a:p>
          <a:p>
            <a:r>
              <a:rPr lang="en-US" sz="2200" dirty="0"/>
              <a:t>P2. Anything that occupies a different region of space from me </a:t>
            </a:r>
            <a:r>
              <a:rPr lang="en-US" sz="2200" i="1" dirty="0"/>
              <a:t>is not me</a:t>
            </a:r>
            <a:r>
              <a:rPr lang="en-US" sz="2200" dirty="0"/>
              <a:t>. </a:t>
            </a:r>
            <a:endParaRPr lang="en-US" sz="2200" dirty="0" smtClean="0"/>
          </a:p>
          <a:p>
            <a:endParaRPr lang="en-US" sz="2200" dirty="0"/>
          </a:p>
          <a:p>
            <a:r>
              <a:rPr lang="en-US" sz="2200" dirty="0" smtClean="0"/>
              <a:t>C. A psychological theory is false. </a:t>
            </a:r>
            <a:endParaRPr lang="en-US" sz="2200" dirty="0"/>
          </a:p>
        </p:txBody>
      </p:sp>
      <p:cxnSp>
        <p:nvCxnSpPr>
          <p:cNvPr id="3" name="Straight Connector 2"/>
          <p:cNvCxnSpPr/>
          <p:nvPr/>
        </p:nvCxnSpPr>
        <p:spPr>
          <a:xfrm>
            <a:off x="129258" y="3512593"/>
            <a:ext cx="8653307"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7556553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258" y="16730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6" name="TextBox 5"/>
          <p:cNvSpPr txBox="1"/>
          <p:nvPr/>
        </p:nvSpPr>
        <p:spPr>
          <a:xfrm>
            <a:off x="129259" y="1634707"/>
            <a:ext cx="8653306" cy="2462212"/>
          </a:xfrm>
          <a:prstGeom prst="rect">
            <a:avLst/>
          </a:prstGeom>
          <a:noFill/>
          <a:ln>
            <a:solidFill>
              <a:srgbClr val="4F81BD"/>
            </a:solidFill>
          </a:ln>
        </p:spPr>
        <p:txBody>
          <a:bodyPr wrap="square" rtlCol="0">
            <a:spAutoFit/>
          </a:bodyPr>
          <a:lstStyle/>
          <a:p>
            <a:r>
              <a:rPr lang="en-US" sz="2200" dirty="0" smtClean="0"/>
              <a:t>P1. If a psychological theory is true, then it is possible (however briefly) for me to exist in simultaneously in different regions of space.</a:t>
            </a:r>
          </a:p>
          <a:p>
            <a:r>
              <a:rPr lang="en-US" sz="2200" dirty="0"/>
              <a:t>P2. Anything that occupies a different region of space from me </a:t>
            </a:r>
            <a:r>
              <a:rPr lang="en-US" sz="2200" i="1" dirty="0"/>
              <a:t>is not me</a:t>
            </a:r>
            <a:r>
              <a:rPr lang="en-US" sz="2200" dirty="0"/>
              <a:t>. </a:t>
            </a:r>
            <a:endParaRPr lang="en-US" sz="2200" dirty="0" smtClean="0"/>
          </a:p>
          <a:p>
            <a:endParaRPr lang="en-US" sz="2200" dirty="0"/>
          </a:p>
          <a:p>
            <a:r>
              <a:rPr lang="en-US" sz="2200" dirty="0" smtClean="0"/>
              <a:t>C. A psychological theory is false. </a:t>
            </a:r>
            <a:endParaRPr lang="en-US" sz="2200" dirty="0"/>
          </a:p>
        </p:txBody>
      </p:sp>
      <p:cxnSp>
        <p:nvCxnSpPr>
          <p:cNvPr id="3" name="Straight Connector 2"/>
          <p:cNvCxnSpPr/>
          <p:nvPr/>
        </p:nvCxnSpPr>
        <p:spPr>
          <a:xfrm>
            <a:off x="129258" y="3512593"/>
            <a:ext cx="8653307"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337791" y="4472873"/>
            <a:ext cx="8444774" cy="1938992"/>
          </a:xfrm>
          <a:prstGeom prst="rect">
            <a:avLst/>
          </a:prstGeom>
          <a:noFill/>
        </p:spPr>
        <p:txBody>
          <a:bodyPr wrap="square" rtlCol="0">
            <a:spAutoFit/>
          </a:bodyPr>
          <a:lstStyle/>
          <a:p>
            <a:r>
              <a:rPr lang="en-US" sz="2000" dirty="0" smtClean="0"/>
              <a:t>In response, one move that an advocate of the psychological theory can make is to drive a wedge between the relations of </a:t>
            </a:r>
            <a:r>
              <a:rPr lang="en-US" sz="2000" i="1" dirty="0" smtClean="0"/>
              <a:t>identity</a:t>
            </a:r>
            <a:r>
              <a:rPr lang="en-US" sz="2000" dirty="0" smtClean="0"/>
              <a:t> (which everything stands in to itself) and </a:t>
            </a:r>
            <a:r>
              <a:rPr lang="en-US" sz="2000" i="1" dirty="0" smtClean="0"/>
              <a:t>being the same person</a:t>
            </a:r>
            <a:r>
              <a:rPr lang="en-US" sz="2000" dirty="0" smtClean="0"/>
              <a:t>. </a:t>
            </a:r>
          </a:p>
          <a:p>
            <a:endParaRPr lang="en-US" sz="2000" dirty="0"/>
          </a:p>
          <a:p>
            <a:r>
              <a:rPr lang="en-US" sz="2000" dirty="0" smtClean="0"/>
              <a:t>It might be claimed that two non-identical things can nevertheless </a:t>
            </a:r>
            <a:r>
              <a:rPr lang="en-US" sz="2000" i="1" dirty="0" smtClean="0"/>
              <a:t>be the same person</a:t>
            </a:r>
            <a:r>
              <a:rPr lang="en-US" sz="2000" dirty="0" smtClean="0"/>
              <a:t>. (And sameness of person-hood ≠ sameness of thing-hood)</a:t>
            </a:r>
          </a:p>
        </p:txBody>
      </p:sp>
    </p:spTree>
    <p:extLst>
      <p:ext uri="{BB962C8B-B14F-4D97-AF65-F5344CB8AC3E}">
        <p14:creationId xmlns:p14="http://schemas.microsoft.com/office/powerpoint/2010/main" val="2975220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343753_ori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58" y="186486"/>
            <a:ext cx="1640671" cy="2272329"/>
          </a:xfrm>
          <a:prstGeom prst="rect">
            <a:avLst/>
          </a:prstGeom>
        </p:spPr>
      </p:pic>
      <p:sp>
        <p:nvSpPr>
          <p:cNvPr id="5" name="TextBox 4"/>
          <p:cNvSpPr txBox="1"/>
          <p:nvPr/>
        </p:nvSpPr>
        <p:spPr>
          <a:xfrm>
            <a:off x="2040258" y="275388"/>
            <a:ext cx="6904446" cy="1015663"/>
          </a:xfrm>
          <a:prstGeom prst="rect">
            <a:avLst/>
          </a:prstGeom>
          <a:noFill/>
        </p:spPr>
        <p:txBody>
          <a:bodyPr wrap="square" rtlCol="0">
            <a:spAutoFit/>
          </a:bodyPr>
          <a:lstStyle/>
          <a:p>
            <a:r>
              <a:rPr lang="en-US" sz="2000" dirty="0" smtClean="0"/>
              <a:t>John Locke thought we could. His view of personhood can be illustrated by considering a few different stages in the lives of some people. </a:t>
            </a:r>
            <a:endParaRPr lang="en-US" sz="2000" dirty="0"/>
          </a:p>
        </p:txBody>
      </p:sp>
      <p:pic>
        <p:nvPicPr>
          <p:cNvPr id="2" name="Picture 1" descr="Screen Shot 2016-04-05 at 6.32.2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0460" y="1291051"/>
            <a:ext cx="2024244" cy="5507002"/>
          </a:xfrm>
          <a:prstGeom prst="rect">
            <a:avLst/>
          </a:prstGeom>
        </p:spPr>
      </p:pic>
      <p:sp>
        <p:nvSpPr>
          <p:cNvPr id="3" name="TextBox 2"/>
          <p:cNvSpPr txBox="1"/>
          <p:nvPr/>
        </p:nvSpPr>
        <p:spPr>
          <a:xfrm>
            <a:off x="2040258" y="1443152"/>
            <a:ext cx="4337235" cy="1015663"/>
          </a:xfrm>
          <a:prstGeom prst="rect">
            <a:avLst/>
          </a:prstGeom>
          <a:noFill/>
        </p:spPr>
        <p:txBody>
          <a:bodyPr wrap="square" rtlCol="0">
            <a:spAutoFit/>
          </a:bodyPr>
          <a:lstStyle/>
          <a:p>
            <a:r>
              <a:rPr lang="en-US" sz="2000" dirty="0" smtClean="0"/>
              <a:t>What makes the child, the adult, and the elderly stages </a:t>
            </a:r>
            <a:r>
              <a:rPr lang="en-US" sz="2000" i="1" dirty="0" smtClean="0"/>
              <a:t>stages of the same person</a:t>
            </a:r>
            <a:r>
              <a:rPr lang="en-US" sz="2000" dirty="0" smtClean="0"/>
              <a:t>?</a:t>
            </a:r>
            <a:endParaRPr lang="en-US" sz="2000" dirty="0"/>
          </a:p>
        </p:txBody>
      </p:sp>
      <p:sp>
        <p:nvSpPr>
          <p:cNvPr id="6" name="TextBox 5"/>
          <p:cNvSpPr txBox="1"/>
          <p:nvPr/>
        </p:nvSpPr>
        <p:spPr>
          <a:xfrm>
            <a:off x="310767" y="2781086"/>
            <a:ext cx="6498669" cy="1323439"/>
          </a:xfrm>
          <a:prstGeom prst="rect">
            <a:avLst/>
          </a:prstGeom>
          <a:noFill/>
        </p:spPr>
        <p:txBody>
          <a:bodyPr wrap="none" rtlCol="0">
            <a:spAutoFit/>
          </a:bodyPr>
          <a:lstStyle/>
          <a:p>
            <a:r>
              <a:rPr lang="en-US" sz="2000" dirty="0" smtClean="0"/>
              <a:t>Dualism: they are attached to the same immaterial soul.</a:t>
            </a:r>
          </a:p>
          <a:p>
            <a:r>
              <a:rPr lang="en-US" sz="2000" dirty="0" smtClean="0"/>
              <a:t>Materialism: they are the same material thing. </a:t>
            </a:r>
          </a:p>
          <a:p>
            <a:r>
              <a:rPr lang="en-US" sz="2000" dirty="0" smtClean="0"/>
              <a:t>Locke: they are psychologically connected, i.e. they are </a:t>
            </a:r>
          </a:p>
          <a:p>
            <a:r>
              <a:rPr lang="en-US" sz="2000" dirty="0" smtClean="0"/>
              <a:t>Connected through memories. </a:t>
            </a:r>
            <a:endParaRPr lang="en-US" sz="2000" dirty="0"/>
          </a:p>
        </p:txBody>
      </p:sp>
    </p:spTree>
    <p:extLst>
      <p:ext uri="{BB962C8B-B14F-4D97-AF65-F5344CB8AC3E}">
        <p14:creationId xmlns:p14="http://schemas.microsoft.com/office/powerpoint/2010/main" val="190773042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2675" y="297219"/>
            <a:ext cx="4604872" cy="400110"/>
          </a:xfrm>
          <a:prstGeom prst="rect">
            <a:avLst/>
          </a:prstGeom>
          <a:noFill/>
        </p:spPr>
        <p:txBody>
          <a:bodyPr wrap="none" rtlCol="0">
            <a:spAutoFit/>
          </a:bodyPr>
          <a:lstStyle/>
          <a:p>
            <a:r>
              <a:rPr lang="en-US" sz="2000" dirty="0" smtClean="0"/>
              <a:t>Let’s end by recording some intuitions. </a:t>
            </a:r>
            <a:endParaRPr lang="en-US" sz="2000" dirty="0"/>
          </a:p>
        </p:txBody>
      </p:sp>
      <p:pic>
        <p:nvPicPr>
          <p:cNvPr id="5" name="Picture 4"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326" y="1690217"/>
            <a:ext cx="1685472" cy="1685472"/>
          </a:xfrm>
          <a:prstGeom prst="rect">
            <a:avLst/>
          </a:prstGeom>
        </p:spPr>
      </p:pic>
      <p:pic>
        <p:nvPicPr>
          <p:cNvPr id="6" name="Picture 5" descr="mar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6037" y="1691159"/>
            <a:ext cx="1684530" cy="1684530"/>
          </a:xfrm>
          <a:prstGeom prst="rect">
            <a:avLst/>
          </a:prstGeom>
        </p:spPr>
      </p:pic>
      <p:pic>
        <p:nvPicPr>
          <p:cNvPr id="8" name="Picture 7" descr="trump_120215gett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86037" y="1691159"/>
            <a:ext cx="1320658" cy="743254"/>
          </a:xfrm>
          <a:prstGeom prst="rect">
            <a:avLst/>
          </a:prstGeom>
        </p:spPr>
      </p:pic>
      <p:cxnSp>
        <p:nvCxnSpPr>
          <p:cNvPr id="10" name="Straight Arrow Connector 9"/>
          <p:cNvCxnSpPr>
            <a:stCxn id="5" idx="3"/>
            <a:endCxn id="6" idx="1"/>
          </p:cNvCxnSpPr>
          <p:nvPr/>
        </p:nvCxnSpPr>
        <p:spPr>
          <a:xfrm>
            <a:off x="2063798" y="2532953"/>
            <a:ext cx="3722239" cy="47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716118" y="3674712"/>
            <a:ext cx="7823238" cy="2246769"/>
          </a:xfrm>
          <a:prstGeom prst="rect">
            <a:avLst/>
          </a:prstGeom>
          <a:noFill/>
        </p:spPr>
        <p:txBody>
          <a:bodyPr wrap="square" rtlCol="0">
            <a:spAutoFit/>
          </a:bodyPr>
          <a:lstStyle/>
          <a:p>
            <a:r>
              <a:rPr lang="en-US" sz="2000" dirty="0" smtClean="0"/>
              <a:t>In a case where the data about your body is scanned, your body is destroyed, the data sent, and different particles are arranged according to the transmitted data:</a:t>
            </a:r>
          </a:p>
          <a:p>
            <a:endParaRPr lang="en-US" sz="2000" dirty="0"/>
          </a:p>
          <a:p>
            <a:r>
              <a:rPr lang="en-US" sz="2000" dirty="0" smtClean="0"/>
              <a:t>Do </a:t>
            </a:r>
            <a:r>
              <a:rPr lang="en-US" sz="2000" b="1" dirty="0" smtClean="0"/>
              <a:t>you</a:t>
            </a:r>
            <a:r>
              <a:rPr lang="en-US" sz="2000" dirty="0" smtClean="0"/>
              <a:t> survive? Is it </a:t>
            </a:r>
            <a:r>
              <a:rPr lang="en-US" sz="2000" b="1" dirty="0" smtClean="0"/>
              <a:t>you</a:t>
            </a:r>
            <a:r>
              <a:rPr lang="en-US" sz="2000" dirty="0" smtClean="0"/>
              <a:t> on Mars? Would you be willing to </a:t>
            </a:r>
            <a:r>
              <a:rPr lang="en-US" sz="2000" dirty="0" err="1" smtClean="0"/>
              <a:t>teletransport</a:t>
            </a:r>
            <a:r>
              <a:rPr lang="en-US" sz="2000" dirty="0" smtClean="0"/>
              <a:t> in this way from Earth to Mars and back for a billion dollars?</a:t>
            </a:r>
            <a:endParaRPr lang="en-US" sz="2000" dirty="0"/>
          </a:p>
        </p:txBody>
      </p:sp>
    </p:spTree>
    <p:extLst>
      <p:ext uri="{BB962C8B-B14F-4D97-AF65-F5344CB8AC3E}">
        <p14:creationId xmlns:p14="http://schemas.microsoft.com/office/powerpoint/2010/main" val="91227323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2675" y="297219"/>
            <a:ext cx="4604872" cy="400110"/>
          </a:xfrm>
          <a:prstGeom prst="rect">
            <a:avLst/>
          </a:prstGeom>
          <a:noFill/>
        </p:spPr>
        <p:txBody>
          <a:bodyPr wrap="none" rtlCol="0">
            <a:spAutoFit/>
          </a:bodyPr>
          <a:lstStyle/>
          <a:p>
            <a:r>
              <a:rPr lang="en-US" sz="2000" dirty="0" smtClean="0"/>
              <a:t>Let’s end by recording some intuitions. </a:t>
            </a:r>
            <a:endParaRPr lang="en-US" sz="2000" dirty="0"/>
          </a:p>
        </p:txBody>
      </p:sp>
      <p:pic>
        <p:nvPicPr>
          <p:cNvPr id="5" name="Picture 4"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326" y="1690217"/>
            <a:ext cx="1685472" cy="1685472"/>
          </a:xfrm>
          <a:prstGeom prst="rect">
            <a:avLst/>
          </a:prstGeom>
        </p:spPr>
      </p:pic>
      <p:pic>
        <p:nvPicPr>
          <p:cNvPr id="6" name="Picture 5" descr="mar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6037" y="1691159"/>
            <a:ext cx="1684530" cy="1684530"/>
          </a:xfrm>
          <a:prstGeom prst="rect">
            <a:avLst/>
          </a:prstGeom>
        </p:spPr>
      </p:pic>
      <p:pic>
        <p:nvPicPr>
          <p:cNvPr id="8" name="Picture 7" descr="trump_120215gett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86037" y="1691159"/>
            <a:ext cx="1320658" cy="743254"/>
          </a:xfrm>
          <a:prstGeom prst="rect">
            <a:avLst/>
          </a:prstGeom>
        </p:spPr>
      </p:pic>
      <p:cxnSp>
        <p:nvCxnSpPr>
          <p:cNvPr id="10" name="Straight Arrow Connector 9"/>
          <p:cNvCxnSpPr>
            <a:stCxn id="5" idx="3"/>
            <a:endCxn id="6" idx="1"/>
          </p:cNvCxnSpPr>
          <p:nvPr/>
        </p:nvCxnSpPr>
        <p:spPr>
          <a:xfrm>
            <a:off x="2063798" y="2532953"/>
            <a:ext cx="3722239" cy="47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716118" y="3674712"/>
            <a:ext cx="7823238" cy="2862322"/>
          </a:xfrm>
          <a:prstGeom prst="rect">
            <a:avLst/>
          </a:prstGeom>
          <a:noFill/>
        </p:spPr>
        <p:txBody>
          <a:bodyPr wrap="square" rtlCol="0">
            <a:spAutoFit/>
          </a:bodyPr>
          <a:lstStyle/>
          <a:p>
            <a:r>
              <a:rPr lang="en-US" sz="2000" dirty="0" smtClean="0"/>
              <a:t>In a case where the data about your body is scanned, the particles in your body are stored neatly in a box and shipped to Mars, and then your body (with these same particles) is reconstituted according to the data:</a:t>
            </a:r>
          </a:p>
          <a:p>
            <a:endParaRPr lang="en-US" sz="2000" dirty="0"/>
          </a:p>
          <a:p>
            <a:r>
              <a:rPr lang="en-US" sz="2000" dirty="0" smtClean="0"/>
              <a:t>Do </a:t>
            </a:r>
            <a:r>
              <a:rPr lang="en-US" sz="2000" b="1" dirty="0" smtClean="0"/>
              <a:t>you </a:t>
            </a:r>
            <a:r>
              <a:rPr lang="en-US" sz="2000" dirty="0" smtClean="0"/>
              <a:t>survive? </a:t>
            </a:r>
            <a:r>
              <a:rPr lang="en-US" sz="2000" dirty="0"/>
              <a:t>Is it </a:t>
            </a:r>
            <a:r>
              <a:rPr lang="en-US" sz="2000" b="1" dirty="0"/>
              <a:t>you</a:t>
            </a:r>
            <a:r>
              <a:rPr lang="en-US" sz="2000" dirty="0"/>
              <a:t> on Mars? Would you be willing to </a:t>
            </a:r>
            <a:r>
              <a:rPr lang="en-US" sz="2000" dirty="0" err="1"/>
              <a:t>teletransport</a:t>
            </a:r>
            <a:r>
              <a:rPr lang="en-US" sz="2000" dirty="0"/>
              <a:t> in this way from Earth to Mars and back for a billion dollars?</a:t>
            </a:r>
          </a:p>
          <a:p>
            <a:endParaRPr lang="en-US" sz="2000" dirty="0" smtClean="0"/>
          </a:p>
        </p:txBody>
      </p:sp>
    </p:spTree>
    <p:extLst>
      <p:ext uri="{BB962C8B-B14F-4D97-AF65-F5344CB8AC3E}">
        <p14:creationId xmlns:p14="http://schemas.microsoft.com/office/powerpoint/2010/main" val="2578356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2054" y="391789"/>
            <a:ext cx="8863719" cy="6247864"/>
          </a:xfrm>
          <a:prstGeom prst="rect">
            <a:avLst/>
          </a:prstGeom>
          <a:noFill/>
        </p:spPr>
        <p:txBody>
          <a:bodyPr wrap="square" rtlCol="0">
            <a:spAutoFit/>
          </a:bodyPr>
          <a:lstStyle/>
          <a:p>
            <a:r>
              <a:rPr lang="en-US" sz="2000" dirty="0" smtClean="0"/>
              <a:t>Recap of where we’ve been in the philosophy of mind:</a:t>
            </a:r>
          </a:p>
          <a:p>
            <a:endParaRPr lang="en-US" sz="2000" dirty="0"/>
          </a:p>
          <a:p>
            <a:pPr marL="342900" indent="-342900">
              <a:buFontTx/>
              <a:buChar char="-"/>
            </a:pPr>
            <a:r>
              <a:rPr lang="en-US" sz="2000" dirty="0" smtClean="0"/>
              <a:t>We’ve seen the conceivability argument for </a:t>
            </a:r>
            <a:r>
              <a:rPr lang="en-US" sz="2000" b="1" dirty="0" smtClean="0"/>
              <a:t>dualism</a:t>
            </a:r>
            <a:r>
              <a:rPr lang="en-US" sz="2000" dirty="0" smtClean="0"/>
              <a:t>. </a:t>
            </a:r>
          </a:p>
          <a:p>
            <a:pPr marL="342900" indent="-342900">
              <a:buFontTx/>
              <a:buChar char="-"/>
            </a:pPr>
            <a:r>
              <a:rPr lang="en-US" sz="2000" dirty="0" smtClean="0"/>
              <a:t>We’ve seen the remote control and duplication arguments against dualism.</a:t>
            </a:r>
          </a:p>
          <a:p>
            <a:pPr marL="342900" indent="-342900">
              <a:buFontTx/>
              <a:buChar char="-"/>
            </a:pPr>
            <a:r>
              <a:rPr lang="en-US" sz="2000" dirty="0" smtClean="0"/>
              <a:t>We’ve seen the problems of conscious experience (Mary the scientist), physical change (Ship of Theseus), and body swaps (Prince/Cobbler) for </a:t>
            </a:r>
            <a:r>
              <a:rPr lang="en-US" sz="2000" b="1" dirty="0" smtClean="0"/>
              <a:t>materialism</a:t>
            </a:r>
            <a:r>
              <a:rPr lang="en-US" sz="2000" dirty="0" smtClean="0"/>
              <a:t>. </a:t>
            </a:r>
          </a:p>
          <a:p>
            <a:pPr marL="342900" indent="-342900">
              <a:buFontTx/>
              <a:buChar char="-"/>
            </a:pPr>
            <a:r>
              <a:rPr lang="en-US" sz="2000" dirty="0" smtClean="0"/>
              <a:t>We’ve seen the problems facing how to best construct a </a:t>
            </a:r>
            <a:r>
              <a:rPr lang="en-US" sz="2000" b="1" dirty="0" smtClean="0"/>
              <a:t>psychological theory</a:t>
            </a:r>
            <a:r>
              <a:rPr lang="en-US" sz="2000" dirty="0" smtClean="0"/>
              <a:t>.</a:t>
            </a:r>
          </a:p>
          <a:p>
            <a:pPr marL="342900" indent="-342900">
              <a:buFontTx/>
              <a:buChar char="-"/>
            </a:pPr>
            <a:r>
              <a:rPr lang="en-US" sz="2000" dirty="0" smtClean="0"/>
              <a:t>We’ve seen the problem of future-forgotten-torture and </a:t>
            </a:r>
            <a:r>
              <a:rPr lang="en-US" sz="2000" dirty="0" err="1" smtClean="0"/>
              <a:t>teletransportation</a:t>
            </a:r>
            <a:r>
              <a:rPr lang="en-US" sz="2000" dirty="0" smtClean="0"/>
              <a:t> for the psychological theory. </a:t>
            </a:r>
          </a:p>
          <a:p>
            <a:pPr marL="342900" indent="-342900">
              <a:buFontTx/>
              <a:buChar char="-"/>
            </a:pPr>
            <a:endParaRPr lang="en-US" sz="2000" dirty="0"/>
          </a:p>
          <a:p>
            <a:pPr marL="342900" indent="-342900">
              <a:buFontTx/>
              <a:buChar char="-"/>
            </a:pPr>
            <a:endParaRPr lang="en-US" sz="2000" dirty="0" smtClean="0"/>
          </a:p>
          <a:p>
            <a:r>
              <a:rPr lang="en-US" sz="2000" dirty="0" smtClean="0"/>
              <a:t>There are two more views about the mind that we will consider shortly: </a:t>
            </a:r>
            <a:r>
              <a:rPr lang="en-US" sz="2000" b="1" dirty="0" smtClean="0"/>
              <a:t>functionalism</a:t>
            </a:r>
            <a:r>
              <a:rPr lang="en-US" sz="2000" dirty="0" smtClean="0"/>
              <a:t> and </a:t>
            </a:r>
            <a:r>
              <a:rPr lang="en-US" sz="2000" b="1" dirty="0" err="1" smtClean="0"/>
              <a:t>eliminativism</a:t>
            </a:r>
            <a:r>
              <a:rPr lang="en-US" sz="2000" dirty="0" smtClean="0"/>
              <a:t>. </a:t>
            </a:r>
          </a:p>
          <a:p>
            <a:endParaRPr lang="en-US" sz="2000" dirty="0"/>
          </a:p>
          <a:p>
            <a:r>
              <a:rPr lang="en-US" sz="2000" dirty="0" smtClean="0"/>
              <a:t>As a teaser: according to functionalism, you are a certain kind of input-output processing machine, and according to </a:t>
            </a:r>
            <a:r>
              <a:rPr lang="en-US" sz="2000" dirty="0" err="1" smtClean="0"/>
              <a:t>eliminativism</a:t>
            </a:r>
            <a:r>
              <a:rPr lang="en-US" sz="2000" dirty="0" smtClean="0"/>
              <a:t>, you don’t exist at all. </a:t>
            </a:r>
          </a:p>
        </p:txBody>
      </p:sp>
    </p:spTree>
    <p:extLst>
      <p:ext uri="{BB962C8B-B14F-4D97-AF65-F5344CB8AC3E}">
        <p14:creationId xmlns:p14="http://schemas.microsoft.com/office/powerpoint/2010/main" val="16317966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343753_ori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58" y="186486"/>
            <a:ext cx="1640671" cy="2272329"/>
          </a:xfrm>
          <a:prstGeom prst="rect">
            <a:avLst/>
          </a:prstGeom>
        </p:spPr>
      </p:pic>
      <p:sp>
        <p:nvSpPr>
          <p:cNvPr id="5" name="TextBox 4"/>
          <p:cNvSpPr txBox="1"/>
          <p:nvPr/>
        </p:nvSpPr>
        <p:spPr>
          <a:xfrm>
            <a:off x="2040258" y="275388"/>
            <a:ext cx="6904446" cy="1015663"/>
          </a:xfrm>
          <a:prstGeom prst="rect">
            <a:avLst/>
          </a:prstGeom>
          <a:noFill/>
        </p:spPr>
        <p:txBody>
          <a:bodyPr wrap="square" rtlCol="0">
            <a:spAutoFit/>
          </a:bodyPr>
          <a:lstStyle/>
          <a:p>
            <a:r>
              <a:rPr lang="en-US" sz="2000" dirty="0" smtClean="0"/>
              <a:t>John Locke thought we could. His view of personhood can be illustrated by considering a few different stages in the lives of some people. </a:t>
            </a:r>
            <a:endParaRPr lang="en-US" sz="2000" dirty="0"/>
          </a:p>
        </p:txBody>
      </p:sp>
      <p:pic>
        <p:nvPicPr>
          <p:cNvPr id="2" name="Picture 1" descr="Screen Shot 2016-04-05 at 6.32.2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0460" y="1291051"/>
            <a:ext cx="2024244" cy="5507002"/>
          </a:xfrm>
          <a:prstGeom prst="rect">
            <a:avLst/>
          </a:prstGeom>
        </p:spPr>
      </p:pic>
      <p:sp>
        <p:nvSpPr>
          <p:cNvPr id="3" name="TextBox 2"/>
          <p:cNvSpPr txBox="1"/>
          <p:nvPr/>
        </p:nvSpPr>
        <p:spPr>
          <a:xfrm>
            <a:off x="2040258" y="1443152"/>
            <a:ext cx="4337235" cy="1015663"/>
          </a:xfrm>
          <a:prstGeom prst="rect">
            <a:avLst/>
          </a:prstGeom>
          <a:noFill/>
        </p:spPr>
        <p:txBody>
          <a:bodyPr wrap="square" rtlCol="0">
            <a:spAutoFit/>
          </a:bodyPr>
          <a:lstStyle/>
          <a:p>
            <a:r>
              <a:rPr lang="en-US" sz="2000" dirty="0" smtClean="0"/>
              <a:t>What makes the child, the adult, and the elderly stages </a:t>
            </a:r>
            <a:r>
              <a:rPr lang="en-US" sz="2000" i="1" dirty="0" smtClean="0"/>
              <a:t>stages of the same person</a:t>
            </a:r>
            <a:r>
              <a:rPr lang="en-US" sz="2000" dirty="0" smtClean="0"/>
              <a:t>?</a:t>
            </a:r>
            <a:endParaRPr lang="en-US" sz="2000" dirty="0"/>
          </a:p>
        </p:txBody>
      </p:sp>
      <p:sp>
        <p:nvSpPr>
          <p:cNvPr id="6" name="TextBox 5"/>
          <p:cNvSpPr txBox="1"/>
          <p:nvPr/>
        </p:nvSpPr>
        <p:spPr>
          <a:xfrm>
            <a:off x="310767" y="2781086"/>
            <a:ext cx="6585582" cy="2554545"/>
          </a:xfrm>
          <a:prstGeom prst="rect">
            <a:avLst/>
          </a:prstGeom>
          <a:noFill/>
        </p:spPr>
        <p:txBody>
          <a:bodyPr wrap="none" rtlCol="0">
            <a:spAutoFit/>
          </a:bodyPr>
          <a:lstStyle/>
          <a:p>
            <a:r>
              <a:rPr lang="en-US" sz="2000" dirty="0" smtClean="0"/>
              <a:t>Dualism: they are attached to the same immaterial soul.</a:t>
            </a:r>
          </a:p>
          <a:p>
            <a:r>
              <a:rPr lang="en-US" sz="2000" dirty="0" smtClean="0"/>
              <a:t>Materialism: they are the same material thing. </a:t>
            </a:r>
          </a:p>
          <a:p>
            <a:r>
              <a:rPr lang="en-US" sz="2000" dirty="0" smtClean="0"/>
              <a:t>Locke: they are psychologically connected, i.e. they are </a:t>
            </a:r>
          </a:p>
          <a:p>
            <a:r>
              <a:rPr lang="en-US" sz="2000" dirty="0" smtClean="0"/>
              <a:t>Connected through memories. </a:t>
            </a:r>
          </a:p>
          <a:p>
            <a:endParaRPr lang="en-US" sz="2000" dirty="0"/>
          </a:p>
          <a:p>
            <a:r>
              <a:rPr lang="en-US" sz="2000" dirty="0" smtClean="0"/>
              <a:t>Since the body of the Cobbler has all the same memories </a:t>
            </a:r>
          </a:p>
          <a:p>
            <a:r>
              <a:rPr lang="en-US" sz="2000" dirty="0" smtClean="0"/>
              <a:t>as the Prince did, we can make sense of how the Prince</a:t>
            </a:r>
          </a:p>
          <a:p>
            <a:r>
              <a:rPr lang="en-US" sz="2000" dirty="0" smtClean="0"/>
              <a:t>could ‘wake up in a different body’. </a:t>
            </a:r>
            <a:endParaRPr lang="en-US" sz="2000" dirty="0"/>
          </a:p>
        </p:txBody>
      </p:sp>
    </p:spTree>
    <p:extLst>
      <p:ext uri="{BB962C8B-B14F-4D97-AF65-F5344CB8AC3E}">
        <p14:creationId xmlns:p14="http://schemas.microsoft.com/office/powerpoint/2010/main" val="2633287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343753_ori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58" y="186486"/>
            <a:ext cx="1640671" cy="2272329"/>
          </a:xfrm>
          <a:prstGeom prst="rect">
            <a:avLst/>
          </a:prstGeom>
        </p:spPr>
      </p:pic>
      <p:sp>
        <p:nvSpPr>
          <p:cNvPr id="5" name="TextBox 4"/>
          <p:cNvSpPr txBox="1"/>
          <p:nvPr/>
        </p:nvSpPr>
        <p:spPr>
          <a:xfrm>
            <a:off x="2040258" y="27538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Tree>
    <p:extLst>
      <p:ext uri="{BB962C8B-B14F-4D97-AF65-F5344CB8AC3E}">
        <p14:creationId xmlns:p14="http://schemas.microsoft.com/office/powerpoint/2010/main" val="671959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343753_ori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58" y="186486"/>
            <a:ext cx="1640671" cy="2272329"/>
          </a:xfrm>
          <a:prstGeom prst="rect">
            <a:avLst/>
          </a:prstGeom>
        </p:spPr>
      </p:pic>
      <p:sp>
        <p:nvSpPr>
          <p:cNvPr id="5" name="TextBox 4"/>
          <p:cNvSpPr txBox="1"/>
          <p:nvPr/>
        </p:nvSpPr>
        <p:spPr>
          <a:xfrm>
            <a:off x="2040258" y="275388"/>
            <a:ext cx="690444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dirty="0" smtClean="0"/>
              <a:t>Psychological Theory</a:t>
            </a:r>
            <a:r>
              <a:rPr lang="en-US" sz="2000" dirty="0" smtClean="0"/>
              <a:t>: </a:t>
            </a:r>
            <a:r>
              <a:rPr lang="en-US" sz="2000" i="1" dirty="0" smtClean="0"/>
              <a:t>x </a:t>
            </a:r>
            <a:r>
              <a:rPr lang="en-US" sz="2000" dirty="0" smtClean="0"/>
              <a:t>and </a:t>
            </a:r>
            <a:r>
              <a:rPr lang="en-US" sz="2000" i="1" dirty="0" smtClean="0"/>
              <a:t>y </a:t>
            </a:r>
            <a:r>
              <a:rPr lang="en-US" sz="2000" dirty="0" smtClean="0"/>
              <a:t>are the same person iff</a:t>
            </a:r>
          </a:p>
          <a:p>
            <a:r>
              <a:rPr lang="en-US" sz="2000" i="1" dirty="0" smtClean="0"/>
              <a:t>x </a:t>
            </a:r>
            <a:r>
              <a:rPr lang="en-US" sz="2000" dirty="0" smtClean="0"/>
              <a:t>and </a:t>
            </a:r>
            <a:r>
              <a:rPr lang="en-US" sz="2000" i="1" dirty="0" smtClean="0"/>
              <a:t>y </a:t>
            </a:r>
            <a:r>
              <a:rPr lang="en-US" sz="2000" dirty="0" smtClean="0"/>
              <a:t>stand in the appropriate psychological relation, </a:t>
            </a:r>
            <a:r>
              <a:rPr lang="en-US" sz="2000" i="1" dirty="0" smtClean="0"/>
              <a:t>R</a:t>
            </a:r>
            <a:r>
              <a:rPr lang="en-US" sz="2000" dirty="0" smtClean="0"/>
              <a:t>. </a:t>
            </a:r>
            <a:endParaRPr lang="en-US" sz="2000" i="1" dirty="0"/>
          </a:p>
        </p:txBody>
      </p:sp>
      <p:sp>
        <p:nvSpPr>
          <p:cNvPr id="2" name="TextBox 1"/>
          <p:cNvSpPr txBox="1"/>
          <p:nvPr/>
        </p:nvSpPr>
        <p:spPr>
          <a:xfrm>
            <a:off x="2040258" y="1285595"/>
            <a:ext cx="6634214" cy="1631216"/>
          </a:xfrm>
          <a:prstGeom prst="rect">
            <a:avLst/>
          </a:prstGeom>
          <a:noFill/>
        </p:spPr>
        <p:txBody>
          <a:bodyPr wrap="square" rtlCol="0">
            <a:spAutoFit/>
          </a:bodyPr>
          <a:lstStyle/>
          <a:p>
            <a:r>
              <a:rPr lang="en-US" sz="2000" dirty="0" smtClean="0"/>
              <a:t>There are different versions of the Psychological Theory depending on what you take </a:t>
            </a:r>
            <a:r>
              <a:rPr lang="en-US" sz="2000" i="1" dirty="0" smtClean="0"/>
              <a:t>R </a:t>
            </a:r>
            <a:r>
              <a:rPr lang="en-US" sz="2000" dirty="0" smtClean="0"/>
              <a:t>to be. </a:t>
            </a:r>
          </a:p>
          <a:p>
            <a:endParaRPr lang="en-US" sz="2000" dirty="0"/>
          </a:p>
          <a:p>
            <a:r>
              <a:rPr lang="en-US" sz="2000" dirty="0" smtClean="0"/>
              <a:t>We will mainly focus on attempts to understand </a:t>
            </a:r>
            <a:r>
              <a:rPr lang="en-US" sz="2000" i="1" dirty="0" smtClean="0"/>
              <a:t>R </a:t>
            </a:r>
            <a:r>
              <a:rPr lang="en-US" sz="2000" dirty="0" smtClean="0"/>
              <a:t>as having something to do with </a:t>
            </a:r>
            <a:r>
              <a:rPr lang="en-US" sz="2000" i="1" dirty="0" smtClean="0"/>
              <a:t>memories</a:t>
            </a:r>
            <a:r>
              <a:rPr lang="en-US" sz="2000" dirty="0" smtClean="0"/>
              <a:t>. </a:t>
            </a:r>
            <a:endParaRPr lang="en-US" sz="2000" dirty="0"/>
          </a:p>
        </p:txBody>
      </p:sp>
    </p:spTree>
    <p:extLst>
      <p:ext uri="{BB962C8B-B14F-4D97-AF65-F5344CB8AC3E}">
        <p14:creationId xmlns:p14="http://schemas.microsoft.com/office/powerpoint/2010/main" val="27118805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2111</TotalTime>
  <Words>4747</Words>
  <Application>Microsoft Macintosh PowerPoint</Application>
  <PresentationFormat>On-screen Show (4:3)</PresentationFormat>
  <Paragraphs>283</Paragraphs>
  <Slides>62</Slides>
  <Notes>1</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Executive</vt:lpstr>
      <vt:lpstr>The Philosophy of Mind: Psychological Theories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 of Evil</dc:title>
  <dc:creator>Alexander Rausch</dc:creator>
  <cp:lastModifiedBy>Alexander Rausch</cp:lastModifiedBy>
  <cp:revision>125</cp:revision>
  <dcterms:created xsi:type="dcterms:W3CDTF">2016-01-14T16:01:41Z</dcterms:created>
  <dcterms:modified xsi:type="dcterms:W3CDTF">2016-04-06T00:24:45Z</dcterms:modified>
</cp:coreProperties>
</file>