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5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92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D9D1-D01B-0D4D-9142-AFA65D58FD04}" type="datetimeFigureOut">
              <a:rPr lang="en-US" smtClean="0"/>
              <a:t>1/31/16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6DE4E-62AD-694D-8658-45995FB74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67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Atheists get off the boat early:</a:t>
            </a:r>
            <a:r>
              <a:rPr lang="en-US" baseline="0" dirty="0" smtClean="0"/>
              <a:t> they just reject the initial assumption of DCT.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1/31/16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1/31/16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1/31/16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B99C93-F56F-46AB-9EB8-53614A95B15F}" type="datetime1">
              <a:rPr lang="en-US" smtClean="0"/>
              <a:pPr/>
              <a:t>1/31/16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841501"/>
            <a:ext cx="7772400" cy="719081"/>
          </a:xfrm>
        </p:spPr>
        <p:txBody>
          <a:bodyPr/>
          <a:lstStyle/>
          <a:p>
            <a:r>
              <a:rPr lang="en-US" sz="5400" dirty="0" err="1" smtClean="0"/>
              <a:t>Euthyphro’s</a:t>
            </a:r>
            <a:r>
              <a:rPr lang="en-US" sz="5400" dirty="0" smtClean="0"/>
              <a:t> Dilemma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41121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623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Socrates and </a:t>
            </a:r>
            <a:r>
              <a:rPr lang="en-US" dirty="0" err="1" smtClean="0"/>
              <a:t>Euthyphro</a:t>
            </a:r>
            <a:r>
              <a:rPr lang="en-US" dirty="0"/>
              <a:t> </a:t>
            </a:r>
            <a:r>
              <a:rPr lang="en-US" dirty="0" smtClean="0"/>
              <a:t>are concerned with a property that an action might have:</a:t>
            </a:r>
          </a:p>
          <a:p>
            <a:r>
              <a:rPr lang="en-US" i="1" dirty="0" smtClean="0"/>
              <a:t>Being pious. </a:t>
            </a:r>
          </a:p>
          <a:p>
            <a:endParaRPr lang="en-US" i="1" dirty="0"/>
          </a:p>
          <a:p>
            <a:r>
              <a:rPr lang="en-US" dirty="0" smtClean="0"/>
              <a:t>For our purposes, </a:t>
            </a:r>
            <a:r>
              <a:rPr lang="en-US" i="1" dirty="0" smtClean="0"/>
              <a:t>being pious</a:t>
            </a:r>
            <a:r>
              <a:rPr lang="en-US" dirty="0" smtClean="0"/>
              <a:t> is the same as </a:t>
            </a:r>
            <a:r>
              <a:rPr lang="en-US" i="1" dirty="0" smtClean="0"/>
              <a:t>being holy</a:t>
            </a:r>
            <a:r>
              <a:rPr lang="en-US" dirty="0" smtClean="0"/>
              <a:t>, </a:t>
            </a:r>
            <a:r>
              <a:rPr lang="en-US" i="1" dirty="0" smtClean="0"/>
              <a:t>being morally permissible</a:t>
            </a:r>
            <a:r>
              <a:rPr lang="en-US" dirty="0" smtClean="0"/>
              <a:t>, or just plainly </a:t>
            </a:r>
            <a:r>
              <a:rPr lang="en-US" i="1" dirty="0" smtClean="0"/>
              <a:t>being good</a:t>
            </a:r>
            <a:r>
              <a:rPr lang="en-US" dirty="0"/>
              <a:t> </a:t>
            </a:r>
            <a:r>
              <a:rPr lang="en-US" i="1" dirty="0" smtClean="0"/>
              <a:t>from an ethical perspective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8097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623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Socrates and </a:t>
            </a:r>
            <a:r>
              <a:rPr lang="en-US" dirty="0" err="1" smtClean="0"/>
              <a:t>Euthyphro</a:t>
            </a:r>
            <a:r>
              <a:rPr lang="en-US" dirty="0"/>
              <a:t> </a:t>
            </a:r>
            <a:r>
              <a:rPr lang="en-US" dirty="0" smtClean="0"/>
              <a:t>are concerned with a property that an action might have:</a:t>
            </a:r>
          </a:p>
          <a:p>
            <a:r>
              <a:rPr lang="en-US" i="1" dirty="0" smtClean="0"/>
              <a:t>Being pious. </a:t>
            </a:r>
          </a:p>
          <a:p>
            <a:endParaRPr lang="en-US" i="1" dirty="0"/>
          </a:p>
          <a:p>
            <a:r>
              <a:rPr lang="en-US" dirty="0" smtClean="0"/>
              <a:t>For our purposes, </a:t>
            </a:r>
            <a:r>
              <a:rPr lang="en-US" i="1" dirty="0" smtClean="0"/>
              <a:t>being pious</a:t>
            </a:r>
            <a:r>
              <a:rPr lang="en-US" dirty="0" smtClean="0"/>
              <a:t> is the same as </a:t>
            </a:r>
            <a:r>
              <a:rPr lang="en-US" i="1" dirty="0" smtClean="0"/>
              <a:t>being holy</a:t>
            </a:r>
            <a:r>
              <a:rPr lang="en-US" dirty="0" smtClean="0"/>
              <a:t>, </a:t>
            </a:r>
            <a:r>
              <a:rPr lang="en-US" i="1" dirty="0" smtClean="0"/>
              <a:t>being morally permissible</a:t>
            </a:r>
            <a:r>
              <a:rPr lang="en-US" dirty="0" smtClean="0"/>
              <a:t>, or just plainly </a:t>
            </a:r>
            <a:r>
              <a:rPr lang="en-US" i="1" dirty="0" smtClean="0"/>
              <a:t>being good</a:t>
            </a:r>
            <a:r>
              <a:rPr lang="en-US" dirty="0"/>
              <a:t> </a:t>
            </a:r>
            <a:r>
              <a:rPr lang="en-US" i="1" dirty="0" smtClean="0"/>
              <a:t>from an ethical perspective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err="1" smtClean="0"/>
              <a:t>Euthyphro</a:t>
            </a:r>
            <a:r>
              <a:rPr lang="en-US" dirty="0" smtClean="0"/>
              <a:t> offers the following </a:t>
            </a:r>
            <a:r>
              <a:rPr lang="en-US" b="1" u="sng" dirty="0" smtClean="0"/>
              <a:t>response-dependent</a:t>
            </a:r>
            <a:r>
              <a:rPr lang="en-US" dirty="0" smtClean="0"/>
              <a:t> account of the nature of piety:</a:t>
            </a:r>
          </a:p>
        </p:txBody>
      </p:sp>
    </p:spTree>
    <p:extLst>
      <p:ext uri="{BB962C8B-B14F-4D97-AF65-F5344CB8AC3E}">
        <p14:creationId xmlns:p14="http://schemas.microsoft.com/office/powerpoint/2010/main" val="1468807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6233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Socrates and </a:t>
            </a:r>
            <a:r>
              <a:rPr lang="en-US" dirty="0" err="1" smtClean="0"/>
              <a:t>Euthyphro</a:t>
            </a:r>
            <a:r>
              <a:rPr lang="en-US" dirty="0"/>
              <a:t> </a:t>
            </a:r>
            <a:r>
              <a:rPr lang="en-US" dirty="0" smtClean="0"/>
              <a:t>are concerned with a property that an action might have:</a:t>
            </a:r>
          </a:p>
          <a:p>
            <a:r>
              <a:rPr lang="en-US" i="1" dirty="0" smtClean="0"/>
              <a:t>Being pious. </a:t>
            </a:r>
          </a:p>
          <a:p>
            <a:endParaRPr lang="en-US" i="1" dirty="0"/>
          </a:p>
          <a:p>
            <a:r>
              <a:rPr lang="en-US" dirty="0" smtClean="0"/>
              <a:t>For our purposes, </a:t>
            </a:r>
            <a:r>
              <a:rPr lang="en-US" i="1" dirty="0" smtClean="0"/>
              <a:t>being pious</a:t>
            </a:r>
            <a:r>
              <a:rPr lang="en-US" dirty="0" smtClean="0"/>
              <a:t> is the same as </a:t>
            </a:r>
            <a:r>
              <a:rPr lang="en-US" i="1" dirty="0" smtClean="0"/>
              <a:t>being holy</a:t>
            </a:r>
            <a:r>
              <a:rPr lang="en-US" dirty="0" smtClean="0"/>
              <a:t>, </a:t>
            </a:r>
            <a:r>
              <a:rPr lang="en-US" i="1" dirty="0" smtClean="0"/>
              <a:t>being morally permissible</a:t>
            </a:r>
            <a:r>
              <a:rPr lang="en-US" dirty="0" smtClean="0"/>
              <a:t>, or just plainly </a:t>
            </a:r>
            <a:r>
              <a:rPr lang="en-US" i="1" dirty="0" smtClean="0"/>
              <a:t>being good</a:t>
            </a:r>
            <a:r>
              <a:rPr lang="en-US" dirty="0"/>
              <a:t> </a:t>
            </a:r>
            <a:r>
              <a:rPr lang="en-US" i="1" dirty="0" smtClean="0"/>
              <a:t>from an ethical perspective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err="1" smtClean="0"/>
              <a:t>Euthyphro</a:t>
            </a:r>
            <a:r>
              <a:rPr lang="en-US" dirty="0" smtClean="0"/>
              <a:t> offers the following </a:t>
            </a:r>
            <a:r>
              <a:rPr lang="en-US" b="1" u="sng" dirty="0" smtClean="0"/>
              <a:t>response-dependent</a:t>
            </a:r>
            <a:r>
              <a:rPr lang="en-US" dirty="0" smtClean="0"/>
              <a:t> account of the nature of piety: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EUTHYPHRO’S CLAIM: </a:t>
            </a:r>
          </a:p>
          <a:p>
            <a:endParaRPr lang="en-US" b="1" dirty="0"/>
          </a:p>
          <a:p>
            <a:r>
              <a:rPr lang="en-US" b="1" dirty="0" smtClean="0"/>
              <a:t>For any action, A</a:t>
            </a:r>
            <a:r>
              <a:rPr lang="en-US" b="1" i="1" dirty="0"/>
              <a:t>:</a:t>
            </a:r>
            <a:endParaRPr lang="en-US" b="1" dirty="0" smtClean="0"/>
          </a:p>
          <a:p>
            <a:endParaRPr lang="en-US" b="1" dirty="0"/>
          </a:p>
          <a:p>
            <a:r>
              <a:rPr lang="en-US" i="1" dirty="0"/>
              <a:t>a</a:t>
            </a:r>
            <a:r>
              <a:rPr lang="en-US" i="1" dirty="0" smtClean="0"/>
              <a:t>ction A is pious just in case the Gods love action A</a:t>
            </a:r>
            <a:r>
              <a:rPr lang="en-US" dirty="0" smtClean="0"/>
              <a:t>. </a:t>
            </a:r>
          </a:p>
          <a:p>
            <a:endParaRPr lang="en-US" i="1" dirty="0"/>
          </a:p>
          <a:p>
            <a:r>
              <a:rPr lang="en-US" i="1" dirty="0" smtClean="0"/>
              <a:t>(and</a:t>
            </a:r>
          </a:p>
          <a:p>
            <a:endParaRPr lang="en-US" i="1" dirty="0"/>
          </a:p>
          <a:p>
            <a:r>
              <a:rPr lang="en-US" i="1" dirty="0"/>
              <a:t>a</a:t>
            </a:r>
            <a:r>
              <a:rPr lang="en-US" i="1" dirty="0" smtClean="0"/>
              <a:t>ction A is impious just in case the Gods hate action A.)</a:t>
            </a:r>
          </a:p>
        </p:txBody>
      </p:sp>
    </p:spTree>
    <p:extLst>
      <p:ext uri="{BB962C8B-B14F-4D97-AF65-F5344CB8AC3E}">
        <p14:creationId xmlns:p14="http://schemas.microsoft.com/office/powerpoint/2010/main" val="4250791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62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think of </a:t>
            </a:r>
            <a:r>
              <a:rPr lang="en-US" dirty="0" err="1" smtClean="0"/>
              <a:t>Euthyphro’s</a:t>
            </a:r>
            <a:r>
              <a:rPr lang="en-US" dirty="0" smtClean="0"/>
              <a:t> theory in more contemporary terms as a version of </a:t>
            </a:r>
          </a:p>
          <a:p>
            <a:endParaRPr lang="en-US" i="1" dirty="0"/>
          </a:p>
          <a:p>
            <a:r>
              <a:rPr lang="en-US" b="1" i="1" dirty="0" smtClean="0"/>
              <a:t>Divine Command Theory of Morality: 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474512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6233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think of </a:t>
            </a:r>
            <a:r>
              <a:rPr lang="en-US" dirty="0" err="1" smtClean="0"/>
              <a:t>Euthyphro’s</a:t>
            </a:r>
            <a:r>
              <a:rPr lang="en-US" dirty="0" smtClean="0"/>
              <a:t> theory in more contemporary terms as a version of </a:t>
            </a:r>
          </a:p>
          <a:p>
            <a:endParaRPr lang="en-US" i="1" dirty="0"/>
          </a:p>
          <a:p>
            <a:r>
              <a:rPr lang="en-US" b="1" i="1" dirty="0" smtClean="0"/>
              <a:t>Divine Command Theory of Morality: </a:t>
            </a:r>
            <a:endParaRPr lang="en-US" i="1" dirty="0" smtClean="0"/>
          </a:p>
          <a:p>
            <a:endParaRPr lang="en-US" b="1" i="1" dirty="0" smtClean="0"/>
          </a:p>
          <a:p>
            <a:r>
              <a:rPr lang="en-US" i="1" dirty="0" smtClean="0"/>
              <a:t>For any action, A</a:t>
            </a:r>
            <a:r>
              <a:rPr lang="en-US" dirty="0" smtClean="0"/>
              <a:t>:</a:t>
            </a:r>
          </a:p>
          <a:p>
            <a:endParaRPr lang="en-US" i="1" dirty="0"/>
          </a:p>
          <a:p>
            <a:r>
              <a:rPr lang="en-US" i="1" dirty="0"/>
              <a:t>a</a:t>
            </a:r>
            <a:r>
              <a:rPr lang="en-US" i="1" dirty="0" smtClean="0"/>
              <a:t>ction A is morally correct if and only if God commands action A</a:t>
            </a:r>
            <a:r>
              <a:rPr lang="en-US" dirty="0" smtClean="0"/>
              <a:t>. </a:t>
            </a:r>
          </a:p>
          <a:p>
            <a:endParaRPr lang="en-US" i="1" dirty="0"/>
          </a:p>
          <a:p>
            <a:r>
              <a:rPr lang="en-US" i="1" dirty="0" smtClean="0"/>
              <a:t>(and</a:t>
            </a:r>
          </a:p>
          <a:p>
            <a:endParaRPr lang="en-US" i="1" dirty="0"/>
          </a:p>
          <a:p>
            <a:r>
              <a:rPr lang="en-US" i="1" dirty="0"/>
              <a:t>a</a:t>
            </a:r>
            <a:r>
              <a:rPr lang="en-US" i="1" dirty="0" smtClean="0"/>
              <a:t>ction A is morally incorrect if and only if God forbids action A.)</a:t>
            </a:r>
          </a:p>
        </p:txBody>
      </p:sp>
    </p:spTree>
    <p:extLst>
      <p:ext uri="{BB962C8B-B14F-4D97-AF65-F5344CB8AC3E}">
        <p14:creationId xmlns:p14="http://schemas.microsoft.com/office/powerpoint/2010/main" val="1947621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07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far, this just says that two propositions are always true at the exact same times, but nothing more. </a:t>
            </a:r>
          </a:p>
        </p:txBody>
      </p:sp>
    </p:spTree>
    <p:extLst>
      <p:ext uri="{BB962C8B-B14F-4D97-AF65-F5344CB8AC3E}">
        <p14:creationId xmlns:p14="http://schemas.microsoft.com/office/powerpoint/2010/main" val="412357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far, this just says that two propositions are always true at the exact same times, but nothing more. </a:t>
            </a:r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31944"/>
              </p:ext>
            </p:extLst>
          </p:nvPr>
        </p:nvGraphicFramePr>
        <p:xfrm>
          <a:off x="1524000" y="2508429"/>
          <a:ext cx="6096000" cy="293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Proposition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Proposition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Telling the truth is morally</a:t>
                      </a:r>
                      <a:r>
                        <a:rPr lang="en-US" baseline="0" dirty="0" smtClean="0"/>
                        <a:t> 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you to tell the truth.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 a church</a:t>
                      </a:r>
                      <a:r>
                        <a:rPr lang="en-US" baseline="0" dirty="0" smtClean="0"/>
                        <a:t>/synagogue/mosque every… is morally 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that you go to a church/synagogue/mosque every ...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Murder</a:t>
                      </a:r>
                      <a:r>
                        <a:rPr lang="en-US" baseline="0" dirty="0" smtClean="0"/>
                        <a:t> is morally incorrect.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you to not murder.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422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far, this just says that two propositions are always true at the exact same times, but nothing more. </a:t>
            </a:r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619444"/>
              </p:ext>
            </p:extLst>
          </p:nvPr>
        </p:nvGraphicFramePr>
        <p:xfrm>
          <a:off x="1524000" y="2508429"/>
          <a:ext cx="6096000" cy="293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Proposition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Proposition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Telling the truth is morally</a:t>
                      </a:r>
                      <a:r>
                        <a:rPr lang="en-US" baseline="0" dirty="0" smtClean="0"/>
                        <a:t> 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you to tell the truth.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 a church</a:t>
                      </a:r>
                      <a:r>
                        <a:rPr lang="en-US" baseline="0" dirty="0" smtClean="0"/>
                        <a:t>/synagogue/mosque every… is morally 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that you go to a church/synagogue/mosque every ...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Murder</a:t>
                      </a:r>
                      <a:r>
                        <a:rPr lang="en-US" baseline="0" dirty="0" smtClean="0"/>
                        <a:t> is morally incorrect.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God commands you to not murder.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6901" y="5867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But, as written, DCT does </a:t>
            </a:r>
            <a:r>
              <a:rPr lang="en-US" i="1" dirty="0" smtClean="0">
                <a:solidFill>
                  <a:srgbClr val="FF0000"/>
                </a:solidFill>
              </a:rPr>
              <a:t>not </a:t>
            </a:r>
            <a:r>
              <a:rPr lang="en-US" dirty="0" smtClean="0">
                <a:solidFill>
                  <a:srgbClr val="FF0000"/>
                </a:solidFill>
              </a:rPr>
              <a:t>tell us anything about WHY the propositions on the left are true whenever the propositions on the right are (and vice versa).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689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where Socrates presents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in the form of a question:</a:t>
            </a:r>
          </a:p>
          <a:p>
            <a:endParaRPr lang="en-US" dirty="0"/>
          </a:p>
          <a:p>
            <a:r>
              <a:rPr lang="en-US" b="1" dirty="0" err="1" smtClean="0"/>
              <a:t>Euthyphro’s</a:t>
            </a:r>
            <a:r>
              <a:rPr lang="en-US" b="1" dirty="0" smtClean="0"/>
              <a:t> Dilemma: </a:t>
            </a:r>
            <a:r>
              <a:rPr lang="en-US" dirty="0" smtClean="0"/>
              <a:t>Is an action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it, or does God command an action </a:t>
            </a:r>
            <a:r>
              <a:rPr lang="en-US" u="sng" dirty="0" smtClean="0"/>
              <a:t>because</a:t>
            </a:r>
            <a:r>
              <a:rPr lang="en-US" dirty="0" smtClean="0"/>
              <a:t> it is morally correct?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92307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841501"/>
            <a:ext cx="7772400" cy="719081"/>
          </a:xfrm>
        </p:spPr>
        <p:txBody>
          <a:bodyPr/>
          <a:lstStyle/>
          <a:p>
            <a:r>
              <a:rPr lang="en-US" sz="5400" dirty="0" err="1" smtClean="0"/>
              <a:t>Euthyphro’s</a:t>
            </a:r>
            <a:r>
              <a:rPr lang="en-US" sz="5400" dirty="0" smtClean="0"/>
              <a:t> Dilemma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1611003" y="3206234"/>
            <a:ext cx="7913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something morally right because God commanded it, </a:t>
            </a:r>
          </a:p>
          <a:p>
            <a:endParaRPr lang="en-US" dirty="0"/>
          </a:p>
          <a:p>
            <a:r>
              <a:rPr lang="en-US" dirty="0" smtClean="0"/>
              <a:t>			or</a:t>
            </a:r>
          </a:p>
          <a:p>
            <a:endParaRPr lang="en-US" dirty="0"/>
          </a:p>
          <a:p>
            <a:r>
              <a:rPr lang="en-US" dirty="0" smtClean="0"/>
              <a:t>Does God command things because they are morally right?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907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where Socrates presents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in the form of a question:</a:t>
            </a:r>
          </a:p>
          <a:p>
            <a:endParaRPr lang="en-US" dirty="0"/>
          </a:p>
          <a:p>
            <a:r>
              <a:rPr lang="en-US" b="1" dirty="0" err="1" smtClean="0"/>
              <a:t>Euthyphro’s</a:t>
            </a:r>
            <a:r>
              <a:rPr lang="en-US" b="1" dirty="0" smtClean="0"/>
              <a:t> Dilemma: </a:t>
            </a:r>
            <a:r>
              <a:rPr lang="en-US" dirty="0" smtClean="0"/>
              <a:t>Is an action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it, or does God command an action </a:t>
            </a:r>
            <a:r>
              <a:rPr lang="en-US" u="sng" dirty="0" smtClean="0"/>
              <a:t>because</a:t>
            </a:r>
            <a:r>
              <a:rPr lang="en-US" dirty="0" smtClean="0"/>
              <a:t> it is morally correct?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1" y="2877761"/>
            <a:ext cx="374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seem to be two options here.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3820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where Socrates presents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in the form of a question:</a:t>
            </a:r>
          </a:p>
          <a:p>
            <a:endParaRPr lang="en-US" dirty="0"/>
          </a:p>
          <a:p>
            <a:r>
              <a:rPr lang="en-US" b="1" dirty="0" err="1" smtClean="0"/>
              <a:t>Euthyphro’s</a:t>
            </a:r>
            <a:r>
              <a:rPr lang="en-US" b="1" dirty="0" smtClean="0"/>
              <a:t> Dilemma: </a:t>
            </a:r>
            <a:r>
              <a:rPr lang="en-US" dirty="0" smtClean="0"/>
              <a:t>Is an action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it, or does God command an action </a:t>
            </a:r>
            <a:r>
              <a:rPr lang="en-US" u="sng" dirty="0" smtClean="0"/>
              <a:t>because</a:t>
            </a:r>
            <a:r>
              <a:rPr lang="en-US" dirty="0" smtClean="0"/>
              <a:t> it is morally correct?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1" y="2877761"/>
            <a:ext cx="374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seem to be two options here.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41772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689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882" y="1308100"/>
            <a:ext cx="84212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where Socrates presents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in the form of a question:</a:t>
            </a:r>
          </a:p>
          <a:p>
            <a:endParaRPr lang="en-US" dirty="0"/>
          </a:p>
          <a:p>
            <a:r>
              <a:rPr lang="en-US" b="1" dirty="0" err="1" smtClean="0"/>
              <a:t>Euthyphro’s</a:t>
            </a:r>
            <a:r>
              <a:rPr lang="en-US" b="1" dirty="0" smtClean="0"/>
              <a:t> Dilemma: </a:t>
            </a:r>
            <a:r>
              <a:rPr lang="en-US" dirty="0" smtClean="0"/>
              <a:t>Is an action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it, or does God command an action </a:t>
            </a:r>
            <a:r>
              <a:rPr lang="en-US" u="sng" dirty="0" smtClean="0"/>
              <a:t>because</a:t>
            </a:r>
            <a:r>
              <a:rPr lang="en-US" dirty="0" smtClean="0"/>
              <a:t> it is morally correct?</a:t>
            </a:r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	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1" y="2877761"/>
            <a:ext cx="374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seem to be two options here.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41772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41772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54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712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70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71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23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897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1" y="381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turn our attention to the first option. Can you think of any implausible consequences of this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75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341034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to torture innocent puppies for fun.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1" y="381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turn our attention to the first option. Can you think of any implausible consequences of this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00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708293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341034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to torture innocent puppies for fun.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1" y="381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turn our attention to the first option. Can you think of any implausible consequences of this picture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Double Bracket 8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7701" y="2696170"/>
            <a:ext cx="295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Torturing innocent puppies for fun is morally correct.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80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341034"/>
            <a:ext cx="266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to torture innocent puppies for fun.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1" y="381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turn our attention to the first option. Can you think of any implausible consequences of this picture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Double Bracket 8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7701" y="2696170"/>
            <a:ext cx="2959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Torturing innocent puppies for fun is morally correct.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3314700" y="1168400"/>
            <a:ext cx="1651000" cy="54737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32400" y="3043704"/>
            <a:ext cx="3136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It follows that if God commanded an atrocity, it would be morally correct (and perhaps even morally obligatory) to commit that atrocity.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533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22188" y="317500"/>
            <a:ext cx="548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Maybe, then, we should go in for the second option.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501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22188" y="317500"/>
            <a:ext cx="548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Maybe, then, we should go in for the second option.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583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4306" y="317500"/>
            <a:ext cx="729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you think of any counterintuitive consequences for this picture?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446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4306" y="317500"/>
            <a:ext cx="729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you think of any counterintuitive consequences for this picture?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>
            <a:off x="3733800" y="939800"/>
            <a:ext cx="1816101" cy="58293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3028" y="3363436"/>
            <a:ext cx="3029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God’s commands don’t contribute to what is right and wrong.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4724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4306" y="317500"/>
            <a:ext cx="729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you think of any counterintuitive consequences for this picture?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>
            <a:off x="3733800" y="939800"/>
            <a:ext cx="1816101" cy="58293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3028" y="3363436"/>
            <a:ext cx="3029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God’s commands don’t contribute to what is right and wrong.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The appropriateness of God’s commands depend on what is antecedently right or wrong. </a:t>
            </a:r>
          </a:p>
        </p:txBody>
      </p:sp>
    </p:spTree>
    <p:extLst>
      <p:ext uri="{BB962C8B-B14F-4D97-AF65-F5344CB8AC3E}">
        <p14:creationId xmlns:p14="http://schemas.microsoft.com/office/powerpoint/2010/main" val="755612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4306" y="317500"/>
            <a:ext cx="729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you think of any counterintuitive consequences for this picture?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>
            <a:off x="3733800" y="939800"/>
            <a:ext cx="1816101" cy="58293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3028" y="3363436"/>
            <a:ext cx="3029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God’s commands don’t contribute to what is right and wrong.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The appropriateness of God’s commands depend on what is antecedently right or wrong.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God could command us to do something morally incorrect.</a:t>
            </a:r>
          </a:p>
        </p:txBody>
      </p:sp>
    </p:spTree>
    <p:extLst>
      <p:ext uri="{BB962C8B-B14F-4D97-AF65-F5344CB8AC3E}">
        <p14:creationId xmlns:p14="http://schemas.microsoft.com/office/powerpoint/2010/main" val="473388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343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2689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1. 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280636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65600" y="995065"/>
            <a:ext cx="0" cy="57359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1"/>
          <p:cNvSpPr/>
          <p:nvPr/>
        </p:nvSpPr>
        <p:spPr>
          <a:xfrm>
            <a:off x="279399" y="5054600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39801" y="5442634"/>
            <a:ext cx="266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God commands you shall not kill!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2" idx="3"/>
          </p:cNvCxnSpPr>
          <p:nvPr/>
        </p:nvCxnSpPr>
        <p:spPr>
          <a:xfrm flipH="1" flipV="1">
            <a:off x="21463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Double Bracket 9"/>
          <p:cNvSpPr/>
          <p:nvPr/>
        </p:nvSpPr>
        <p:spPr>
          <a:xfrm>
            <a:off x="5207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8215" y="3009900"/>
            <a:ext cx="189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Killing is wrong.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4762499" y="5034865"/>
            <a:ext cx="3771901" cy="15875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49901" y="5627300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Killing is wrong.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629400" y="4013200"/>
            <a:ext cx="19050" cy="11321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Double Bracket 14"/>
          <p:cNvSpPr/>
          <p:nvPr/>
        </p:nvSpPr>
        <p:spPr>
          <a:xfrm>
            <a:off x="5003801" y="2832100"/>
            <a:ext cx="3365499" cy="787400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2402" y="2851666"/>
            <a:ext cx="3136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 commands you shall 	not kill!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0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An object </a:t>
            </a:r>
            <a:r>
              <a:rPr lang="en-US" i="1" dirty="0" smtClean="0"/>
              <a:t>O</a:t>
            </a:r>
            <a:r>
              <a:rPr lang="en-US" dirty="0" smtClean="0"/>
              <a:t> has a </a:t>
            </a:r>
            <a:r>
              <a:rPr lang="en-US" b="1" u="sng" dirty="0" smtClean="0"/>
              <a:t>response-dependent</a:t>
            </a:r>
            <a:r>
              <a:rPr lang="en-US" dirty="0" smtClean="0"/>
              <a:t> property </a:t>
            </a:r>
            <a:r>
              <a:rPr lang="en-US" i="1" dirty="0" smtClean="0"/>
              <a:t>P</a:t>
            </a:r>
            <a:r>
              <a:rPr lang="en-US" dirty="0" smtClean="0"/>
              <a:t> just in case whether or not </a:t>
            </a:r>
            <a:r>
              <a:rPr lang="en-US" i="1" dirty="0" smtClean="0"/>
              <a:t>O </a:t>
            </a:r>
            <a:r>
              <a:rPr lang="en-US" dirty="0" smtClean="0"/>
              <a:t>has </a:t>
            </a:r>
            <a:r>
              <a:rPr lang="en-US" i="1" dirty="0" smtClean="0"/>
              <a:t>P </a:t>
            </a:r>
            <a:r>
              <a:rPr lang="en-US" dirty="0" smtClean="0"/>
              <a:t>depends on how other people/beings/some particular being relates to </a:t>
            </a:r>
            <a:r>
              <a:rPr lang="en-US" i="1" dirty="0" smtClean="0"/>
              <a:t>O</a:t>
            </a:r>
            <a:r>
              <a:rPr lang="en-US" dirty="0" smtClean="0"/>
              <a:t>. 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096074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4692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7021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8820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977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8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Multiply 12"/>
          <p:cNvSpPr/>
          <p:nvPr/>
        </p:nvSpPr>
        <p:spPr>
          <a:xfrm>
            <a:off x="1435100" y="4864795"/>
            <a:ext cx="749300" cy="749300"/>
          </a:xfrm>
          <a:prstGeom prst="mathMultiply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Multiply 13"/>
          <p:cNvSpPr/>
          <p:nvPr/>
        </p:nvSpPr>
        <p:spPr>
          <a:xfrm>
            <a:off x="6127751" y="4984750"/>
            <a:ext cx="749300" cy="749300"/>
          </a:xfrm>
          <a:prstGeom prst="mathMultiply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422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1001" y="5390634"/>
            <a:ext cx="278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 FOR THEISTS: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597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1001" y="5390634"/>
            <a:ext cx="278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 FOR THEISTS: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1" y="5747266"/>
            <a:ext cx="641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Agree that both these results would be bad, so DCT is false. </a:t>
            </a:r>
            <a:endParaRPr lang="en-US" dirty="0"/>
          </a:p>
        </p:txBody>
      </p:sp>
      <p:sp>
        <p:nvSpPr>
          <p:cNvPr id="14" name="Multiply 13"/>
          <p:cNvSpPr/>
          <p:nvPr/>
        </p:nvSpPr>
        <p:spPr>
          <a:xfrm>
            <a:off x="1689100" y="4864795"/>
            <a:ext cx="495300" cy="495300"/>
          </a:xfrm>
          <a:prstGeom prst="mathMultiply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6301828" y="4864795"/>
            <a:ext cx="495300" cy="495300"/>
          </a:xfrm>
          <a:prstGeom prst="mathMultiply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ultiply 16"/>
          <p:cNvSpPr/>
          <p:nvPr/>
        </p:nvSpPr>
        <p:spPr>
          <a:xfrm>
            <a:off x="1257300" y="144165"/>
            <a:ext cx="1066800" cy="1066800"/>
          </a:xfrm>
          <a:prstGeom prst="mathMultiply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040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1001" y="5390634"/>
            <a:ext cx="278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 FOR THEISTS: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1" y="5747266"/>
            <a:ext cx="641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Agree that both these results would be bad, so DCT is false.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6103898"/>
            <a:ext cx="777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Concede that an atrocity would be morally correct if God commanded it.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1689101" y="4783098"/>
            <a:ext cx="431801" cy="431801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-145533" y="348734"/>
            <a:ext cx="526534" cy="52653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07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348734"/>
            <a:ext cx="84201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Divine Command Theory (DCT)</a:t>
            </a:r>
            <a:r>
              <a:rPr lang="en-US" dirty="0" smtClean="0"/>
              <a:t>: an action is morally correct if and only if God commands it.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701" y="18912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action is morally correct </a:t>
            </a:r>
            <a:r>
              <a:rPr lang="en-US" u="sng" dirty="0" smtClean="0"/>
              <a:t>because</a:t>
            </a:r>
            <a:r>
              <a:rPr lang="en-US" dirty="0" smtClean="0"/>
              <a:t> God commands it.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1" y="1860034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God commands an action </a:t>
            </a:r>
            <a:r>
              <a:rPr lang="en-US" u="sng" dirty="0" smtClean="0"/>
              <a:t>because </a:t>
            </a:r>
            <a:r>
              <a:rPr lang="en-US" dirty="0" smtClean="0"/>
              <a:t>it is morally correct. </a:t>
            </a:r>
            <a:endParaRPr lang="en-US" dirty="0"/>
          </a:p>
        </p:txBody>
      </p:sp>
      <p:cxnSp>
        <p:nvCxnSpPr>
          <p:cNvPr id="3" name="Straight Arrow Connector 2"/>
          <p:cNvCxnSpPr>
            <a:stCxn id="4" idx="2"/>
            <a:endCxn id="5" idx="0"/>
          </p:cNvCxnSpPr>
          <p:nvPr/>
        </p:nvCxnSpPr>
        <p:spPr>
          <a:xfrm flipH="1">
            <a:off x="1917701" y="995065"/>
            <a:ext cx="2673350" cy="8962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73500" y="2161064"/>
            <a:ext cx="520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2"/>
            <a:endCxn id="6" idx="0"/>
          </p:cNvCxnSpPr>
          <p:nvPr/>
        </p:nvCxnSpPr>
        <p:spPr>
          <a:xfrm>
            <a:off x="4591051" y="995065"/>
            <a:ext cx="1911350" cy="864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atrocity would be morally correct if God commanded it. 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2"/>
            <a:endCxn id="10" idx="0"/>
          </p:cNvCxnSpPr>
          <p:nvPr/>
        </p:nvCxnSpPr>
        <p:spPr>
          <a:xfrm>
            <a:off x="1917701" y="2814598"/>
            <a:ext cx="0" cy="1045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05401" y="3859768"/>
            <a:ext cx="279399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foundations of right and wrong don’t come from God’s commands. 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2"/>
            <a:endCxn id="11" idx="0"/>
          </p:cNvCxnSpPr>
          <p:nvPr/>
        </p:nvCxnSpPr>
        <p:spPr>
          <a:xfrm>
            <a:off x="6502401" y="2783364"/>
            <a:ext cx="0" cy="107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1001" y="5390634"/>
            <a:ext cx="278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 FOR THEISTS: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1" y="5747266"/>
            <a:ext cx="641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Agree that both these results would be bad, so DCT is false.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6103898"/>
            <a:ext cx="777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Concede that an atrocity would be morally correct if God commanded it.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286500" y="4783098"/>
            <a:ext cx="431801" cy="431801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-145533" y="348734"/>
            <a:ext cx="526534" cy="52653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1000" y="6438900"/>
            <a:ext cx="855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Concede that the foundations of right/wrong don’t come from God’s commands.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0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An object </a:t>
            </a:r>
            <a:r>
              <a:rPr lang="en-US" i="1" dirty="0" smtClean="0"/>
              <a:t>O</a:t>
            </a:r>
            <a:r>
              <a:rPr lang="en-US" dirty="0" smtClean="0"/>
              <a:t> has a </a:t>
            </a:r>
            <a:r>
              <a:rPr lang="en-US" b="1" u="sng" dirty="0" smtClean="0"/>
              <a:t>response-dependent</a:t>
            </a:r>
            <a:r>
              <a:rPr lang="en-US" dirty="0" smtClean="0"/>
              <a:t> property </a:t>
            </a:r>
            <a:r>
              <a:rPr lang="en-US" i="1" dirty="0" smtClean="0"/>
              <a:t>P</a:t>
            </a:r>
            <a:r>
              <a:rPr lang="en-US" dirty="0" smtClean="0"/>
              <a:t> just in case whether or not </a:t>
            </a:r>
            <a:r>
              <a:rPr lang="en-US" i="1" dirty="0" smtClean="0"/>
              <a:t>O </a:t>
            </a:r>
            <a:r>
              <a:rPr lang="en-US" dirty="0" smtClean="0"/>
              <a:t>has </a:t>
            </a:r>
            <a:r>
              <a:rPr lang="en-US" i="1" dirty="0" smtClean="0"/>
              <a:t>P </a:t>
            </a:r>
            <a:r>
              <a:rPr lang="en-US" dirty="0" smtClean="0"/>
              <a:t>depends on how other people/beings/some particular being relates to </a:t>
            </a:r>
            <a:r>
              <a:rPr lang="en-US" i="1" dirty="0" smtClean="0"/>
              <a:t>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E.G. </a:t>
            </a:r>
          </a:p>
          <a:p>
            <a:endParaRPr lang="en-US" dirty="0"/>
          </a:p>
          <a:p>
            <a:r>
              <a:rPr lang="en-US" dirty="0" smtClean="0"/>
              <a:t>A skit has the property of </a:t>
            </a:r>
            <a:r>
              <a:rPr lang="en-US" i="1" dirty="0" smtClean="0"/>
              <a:t>being funny</a:t>
            </a:r>
            <a:r>
              <a:rPr lang="en-US" dirty="0" smtClean="0"/>
              <a:t> just in case our community laughs at the skit. </a:t>
            </a:r>
          </a:p>
        </p:txBody>
      </p:sp>
    </p:spTree>
    <p:extLst>
      <p:ext uri="{BB962C8B-B14F-4D97-AF65-F5344CB8AC3E}">
        <p14:creationId xmlns:p14="http://schemas.microsoft.com/office/powerpoint/2010/main" val="7283938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048001" y="412234"/>
            <a:ext cx="278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OPTIONS FOR THEISTS: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1" y="1099066"/>
            <a:ext cx="641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Agree that both these results would be bad, so DCT is false.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1" y="1798598"/>
            <a:ext cx="777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Concede that an atrocity would be morally correct if God commanded it.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590800"/>
            <a:ext cx="855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Concede that the foundations of right/wrong don’t come from God’s commands.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" y="4000500"/>
            <a:ext cx="7703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 are (or were) a theist, which option would you find most plausible?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284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700" y="292100"/>
            <a:ext cx="8331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have time left:</a:t>
            </a:r>
          </a:p>
          <a:p>
            <a:endParaRPr lang="en-US" dirty="0"/>
          </a:p>
          <a:p>
            <a:r>
              <a:rPr lang="en-US" dirty="0" smtClean="0"/>
              <a:t>You can run a version of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on </a:t>
            </a:r>
            <a:r>
              <a:rPr lang="en-US" i="1" dirty="0" smtClean="0"/>
              <a:t>any response-dependent </a:t>
            </a:r>
            <a:r>
              <a:rPr lang="en-US" dirty="0" smtClean="0"/>
              <a:t>account of a property. </a:t>
            </a:r>
          </a:p>
          <a:p>
            <a:endParaRPr lang="en-US" dirty="0"/>
          </a:p>
          <a:p>
            <a:r>
              <a:rPr lang="en-US" dirty="0" smtClean="0"/>
              <a:t>Consider the accounts we began with: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660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700" y="292100"/>
            <a:ext cx="8331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have time left:</a:t>
            </a:r>
          </a:p>
          <a:p>
            <a:endParaRPr lang="en-US" dirty="0"/>
          </a:p>
          <a:p>
            <a:r>
              <a:rPr lang="en-US" dirty="0" smtClean="0"/>
              <a:t>You can run a version of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on </a:t>
            </a:r>
            <a:r>
              <a:rPr lang="en-US" i="1" dirty="0" smtClean="0"/>
              <a:t>any response-dependent </a:t>
            </a:r>
            <a:r>
              <a:rPr lang="en-US" dirty="0" smtClean="0"/>
              <a:t>account of a property. </a:t>
            </a:r>
          </a:p>
          <a:p>
            <a:endParaRPr lang="en-US" dirty="0"/>
          </a:p>
          <a:p>
            <a:r>
              <a:rPr lang="en-US" dirty="0" smtClean="0"/>
              <a:t>Consider the accounts we began with: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22911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skit has the property of </a:t>
            </a:r>
            <a:r>
              <a:rPr lang="en-US" i="1" dirty="0"/>
              <a:t>being funny</a:t>
            </a:r>
            <a:r>
              <a:rPr lang="en-US" dirty="0"/>
              <a:t> just in case our community laughs at the skit.</a:t>
            </a:r>
          </a:p>
          <a:p>
            <a:endParaRPr lang="en-US" dirty="0"/>
          </a:p>
          <a:p>
            <a:r>
              <a:rPr lang="en-US" dirty="0"/>
              <a:t>A shirt has the property of </a:t>
            </a:r>
            <a:r>
              <a:rPr lang="en-US" i="1" dirty="0"/>
              <a:t>being fashionable </a:t>
            </a:r>
            <a:r>
              <a:rPr lang="en-US" dirty="0"/>
              <a:t>just in case our community would apply the words “fashionable” to it. </a:t>
            </a:r>
          </a:p>
          <a:p>
            <a:endParaRPr lang="en-US" dirty="0"/>
          </a:p>
          <a:p>
            <a:r>
              <a:rPr lang="en-US" dirty="0"/>
              <a:t>An object has the property of </a:t>
            </a:r>
            <a:r>
              <a:rPr lang="en-US" i="1" dirty="0"/>
              <a:t>being red</a:t>
            </a:r>
            <a:r>
              <a:rPr lang="en-US" dirty="0"/>
              <a:t> just in case a normal human eye has a certain reaction to the wavelengths of light it produces.  </a:t>
            </a:r>
          </a:p>
        </p:txBody>
      </p:sp>
    </p:spTree>
    <p:extLst>
      <p:ext uri="{BB962C8B-B14F-4D97-AF65-F5344CB8AC3E}">
        <p14:creationId xmlns:p14="http://schemas.microsoft.com/office/powerpoint/2010/main" val="4121680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700" y="292100"/>
            <a:ext cx="8331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have time left:</a:t>
            </a:r>
          </a:p>
          <a:p>
            <a:endParaRPr lang="en-US" dirty="0"/>
          </a:p>
          <a:p>
            <a:r>
              <a:rPr lang="en-US" dirty="0" smtClean="0"/>
              <a:t>You can run a version of </a:t>
            </a:r>
            <a:r>
              <a:rPr lang="en-US" b="1" dirty="0" err="1" smtClean="0"/>
              <a:t>Euthyphro’s</a:t>
            </a:r>
            <a:r>
              <a:rPr lang="en-US" b="1" dirty="0" smtClean="0"/>
              <a:t> Dilemma </a:t>
            </a:r>
            <a:r>
              <a:rPr lang="en-US" dirty="0" smtClean="0"/>
              <a:t>on </a:t>
            </a:r>
            <a:r>
              <a:rPr lang="en-US" i="1" dirty="0" smtClean="0"/>
              <a:t>any response-dependent </a:t>
            </a:r>
            <a:r>
              <a:rPr lang="en-US" dirty="0" smtClean="0"/>
              <a:t>account of a property. </a:t>
            </a:r>
          </a:p>
          <a:p>
            <a:endParaRPr lang="en-US" dirty="0"/>
          </a:p>
          <a:p>
            <a:r>
              <a:rPr lang="en-US" dirty="0" smtClean="0"/>
              <a:t>Consider the accounts we began with: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22911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skit has the property of </a:t>
            </a:r>
            <a:r>
              <a:rPr lang="en-US" i="1" dirty="0"/>
              <a:t>being funny</a:t>
            </a:r>
            <a:r>
              <a:rPr lang="en-US" dirty="0"/>
              <a:t> just in case our community laughs at the skit.</a:t>
            </a:r>
          </a:p>
          <a:p>
            <a:endParaRPr lang="en-US" dirty="0"/>
          </a:p>
          <a:p>
            <a:r>
              <a:rPr lang="en-US" dirty="0"/>
              <a:t>A shirt has the property of </a:t>
            </a:r>
            <a:r>
              <a:rPr lang="en-US" i="1" dirty="0"/>
              <a:t>being fashionable </a:t>
            </a:r>
            <a:r>
              <a:rPr lang="en-US" dirty="0"/>
              <a:t>just in case our community would apply the words “fashionable” to it. </a:t>
            </a:r>
          </a:p>
          <a:p>
            <a:endParaRPr lang="en-US" dirty="0"/>
          </a:p>
          <a:p>
            <a:r>
              <a:rPr lang="en-US" dirty="0"/>
              <a:t>An object has the property of </a:t>
            </a:r>
            <a:r>
              <a:rPr lang="en-US" i="1" dirty="0"/>
              <a:t>being red</a:t>
            </a:r>
            <a:r>
              <a:rPr lang="en-US" dirty="0"/>
              <a:t> just in case a normal human eye has a certain reaction to the wavelengths of light it produces.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92200" y="5708134"/>
            <a:ext cx="746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one of these accounts and run </a:t>
            </a:r>
            <a:r>
              <a:rPr lang="en-US" dirty="0" err="1" smtClean="0"/>
              <a:t>Euthyphro’s</a:t>
            </a:r>
            <a:r>
              <a:rPr lang="en-US" dirty="0" smtClean="0"/>
              <a:t> Dilemma on it.</a:t>
            </a:r>
          </a:p>
          <a:p>
            <a:r>
              <a:rPr lang="en-US" dirty="0" smtClean="0"/>
              <a:t>What are the options for how to respond to the dilemma in these cases?</a:t>
            </a:r>
          </a:p>
          <a:p>
            <a:r>
              <a:rPr lang="en-US" dirty="0" smtClean="0"/>
              <a:t>What would your response be?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23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An object </a:t>
            </a:r>
            <a:r>
              <a:rPr lang="en-US" i="1" dirty="0" smtClean="0"/>
              <a:t>O</a:t>
            </a:r>
            <a:r>
              <a:rPr lang="en-US" dirty="0" smtClean="0"/>
              <a:t> has a </a:t>
            </a:r>
            <a:r>
              <a:rPr lang="en-US" b="1" u="sng" dirty="0" smtClean="0"/>
              <a:t>response-dependent</a:t>
            </a:r>
            <a:r>
              <a:rPr lang="en-US" dirty="0" smtClean="0"/>
              <a:t> property </a:t>
            </a:r>
            <a:r>
              <a:rPr lang="en-US" i="1" dirty="0" smtClean="0"/>
              <a:t>P</a:t>
            </a:r>
            <a:r>
              <a:rPr lang="en-US" dirty="0" smtClean="0"/>
              <a:t> just in case whether or not </a:t>
            </a:r>
            <a:r>
              <a:rPr lang="en-US" i="1" dirty="0" smtClean="0"/>
              <a:t>O </a:t>
            </a:r>
            <a:r>
              <a:rPr lang="en-US" dirty="0" smtClean="0"/>
              <a:t>has </a:t>
            </a:r>
            <a:r>
              <a:rPr lang="en-US" i="1" dirty="0" smtClean="0"/>
              <a:t>P </a:t>
            </a:r>
            <a:r>
              <a:rPr lang="en-US" dirty="0" smtClean="0"/>
              <a:t>depends on how other people/beings/some particular being relates to </a:t>
            </a:r>
            <a:r>
              <a:rPr lang="en-US" i="1" dirty="0" smtClean="0"/>
              <a:t>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E.G. </a:t>
            </a:r>
          </a:p>
          <a:p>
            <a:endParaRPr lang="en-US" dirty="0"/>
          </a:p>
          <a:p>
            <a:r>
              <a:rPr lang="en-US" dirty="0" smtClean="0"/>
              <a:t>A skit has the property of </a:t>
            </a:r>
            <a:r>
              <a:rPr lang="en-US" i="1" dirty="0" smtClean="0"/>
              <a:t>being funny</a:t>
            </a:r>
            <a:r>
              <a:rPr lang="en-US" dirty="0" smtClean="0"/>
              <a:t> just in case our community laughs at the skit.</a:t>
            </a:r>
          </a:p>
          <a:p>
            <a:endParaRPr lang="en-US" dirty="0"/>
          </a:p>
          <a:p>
            <a:r>
              <a:rPr lang="en-US" dirty="0" smtClean="0"/>
              <a:t>A shirt has the property of </a:t>
            </a:r>
            <a:r>
              <a:rPr lang="en-US" i="1" dirty="0" smtClean="0"/>
              <a:t>being fashionable </a:t>
            </a:r>
            <a:r>
              <a:rPr lang="en-US" dirty="0" smtClean="0"/>
              <a:t>just in case our community would apply the words “fashionable” to it. </a:t>
            </a:r>
          </a:p>
        </p:txBody>
      </p:sp>
    </p:spTree>
    <p:extLst>
      <p:ext uri="{BB962C8B-B14F-4D97-AF65-F5344CB8AC3E}">
        <p14:creationId xmlns:p14="http://schemas.microsoft.com/office/powerpoint/2010/main" val="4018565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An object </a:t>
            </a:r>
            <a:r>
              <a:rPr lang="en-US" i="1" dirty="0" smtClean="0"/>
              <a:t>O</a:t>
            </a:r>
            <a:r>
              <a:rPr lang="en-US" dirty="0" smtClean="0"/>
              <a:t> has a </a:t>
            </a:r>
            <a:r>
              <a:rPr lang="en-US" b="1" u="sng" dirty="0" smtClean="0"/>
              <a:t>response-dependent</a:t>
            </a:r>
            <a:r>
              <a:rPr lang="en-US" dirty="0" smtClean="0"/>
              <a:t> property </a:t>
            </a:r>
            <a:r>
              <a:rPr lang="en-US" i="1" dirty="0" smtClean="0"/>
              <a:t>P</a:t>
            </a:r>
            <a:r>
              <a:rPr lang="en-US" dirty="0" smtClean="0"/>
              <a:t> just in case whether or not </a:t>
            </a:r>
            <a:r>
              <a:rPr lang="en-US" i="1" dirty="0" smtClean="0"/>
              <a:t>O </a:t>
            </a:r>
            <a:r>
              <a:rPr lang="en-US" dirty="0" smtClean="0"/>
              <a:t>has </a:t>
            </a:r>
            <a:r>
              <a:rPr lang="en-US" i="1" dirty="0" smtClean="0"/>
              <a:t>P </a:t>
            </a:r>
            <a:r>
              <a:rPr lang="en-US" dirty="0" smtClean="0"/>
              <a:t>depends on how other people/beings/some particular being relates to </a:t>
            </a:r>
            <a:r>
              <a:rPr lang="en-US" i="1" dirty="0" smtClean="0"/>
              <a:t>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E.G. </a:t>
            </a:r>
          </a:p>
          <a:p>
            <a:endParaRPr lang="en-US" dirty="0"/>
          </a:p>
          <a:p>
            <a:r>
              <a:rPr lang="en-US" dirty="0" smtClean="0"/>
              <a:t>A skit has the property of </a:t>
            </a:r>
            <a:r>
              <a:rPr lang="en-US" i="1" dirty="0" smtClean="0"/>
              <a:t>being funny</a:t>
            </a:r>
            <a:r>
              <a:rPr lang="en-US" dirty="0" smtClean="0"/>
              <a:t> just in case our community laughs at the skit.</a:t>
            </a:r>
          </a:p>
          <a:p>
            <a:endParaRPr lang="en-US" dirty="0"/>
          </a:p>
          <a:p>
            <a:r>
              <a:rPr lang="en-US" dirty="0" smtClean="0"/>
              <a:t>A shirt has the property of </a:t>
            </a:r>
            <a:r>
              <a:rPr lang="en-US" i="1" dirty="0" smtClean="0"/>
              <a:t>being fashionable </a:t>
            </a:r>
            <a:r>
              <a:rPr lang="en-US" dirty="0" smtClean="0"/>
              <a:t>just in case our community would apply the words “fashionable” to it. </a:t>
            </a:r>
          </a:p>
          <a:p>
            <a:endParaRPr lang="en-US" dirty="0"/>
          </a:p>
          <a:p>
            <a:r>
              <a:rPr lang="en-US" dirty="0" smtClean="0"/>
              <a:t>An object has the property of </a:t>
            </a:r>
            <a:r>
              <a:rPr lang="en-US" i="1" dirty="0" smtClean="0"/>
              <a:t>being red</a:t>
            </a:r>
            <a:r>
              <a:rPr lang="en-US" dirty="0" smtClean="0"/>
              <a:t> just in case a normal human eye has a certain reaction to the wavelengths of light it produces.  </a:t>
            </a:r>
          </a:p>
        </p:txBody>
      </p:sp>
    </p:spTree>
    <p:extLst>
      <p:ext uri="{BB962C8B-B14F-4D97-AF65-F5344CB8AC3E}">
        <p14:creationId xmlns:p14="http://schemas.microsoft.com/office/powerpoint/2010/main" val="16104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1" y="424934"/>
            <a:ext cx="86106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Euthyphro’s</a:t>
            </a:r>
            <a:r>
              <a:rPr lang="en-US" dirty="0" smtClean="0"/>
              <a:t> Dilemma concerns what we can call </a:t>
            </a:r>
            <a:r>
              <a:rPr lang="en-US" i="1" dirty="0" smtClean="0"/>
              <a:t>response-dependent properties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smtClean="0"/>
              <a:t>An object </a:t>
            </a:r>
            <a:r>
              <a:rPr lang="en-US" i="1" dirty="0" smtClean="0"/>
              <a:t>O</a:t>
            </a:r>
            <a:r>
              <a:rPr lang="en-US" dirty="0" smtClean="0"/>
              <a:t> has a </a:t>
            </a:r>
            <a:r>
              <a:rPr lang="en-US" b="1" u="sng" dirty="0" smtClean="0"/>
              <a:t>response-dependent</a:t>
            </a:r>
            <a:r>
              <a:rPr lang="en-US" dirty="0" smtClean="0"/>
              <a:t> property </a:t>
            </a:r>
            <a:r>
              <a:rPr lang="en-US" i="1" dirty="0" smtClean="0"/>
              <a:t>P</a:t>
            </a:r>
            <a:r>
              <a:rPr lang="en-US" dirty="0" smtClean="0"/>
              <a:t> just in case whether or not </a:t>
            </a:r>
            <a:r>
              <a:rPr lang="en-US" i="1" dirty="0" smtClean="0"/>
              <a:t>O </a:t>
            </a:r>
            <a:r>
              <a:rPr lang="en-US" dirty="0" smtClean="0"/>
              <a:t>has </a:t>
            </a:r>
            <a:r>
              <a:rPr lang="en-US" i="1" dirty="0" smtClean="0"/>
              <a:t>P </a:t>
            </a:r>
            <a:r>
              <a:rPr lang="en-US" dirty="0" smtClean="0"/>
              <a:t>depends on how other people/beings/some particular being relates to </a:t>
            </a:r>
            <a:r>
              <a:rPr lang="en-US" i="1" dirty="0" smtClean="0"/>
              <a:t>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E.G. </a:t>
            </a:r>
          </a:p>
          <a:p>
            <a:endParaRPr lang="en-US" dirty="0"/>
          </a:p>
          <a:p>
            <a:r>
              <a:rPr lang="en-US" dirty="0" smtClean="0"/>
              <a:t>A skit has the property of </a:t>
            </a:r>
            <a:r>
              <a:rPr lang="en-US" i="1" dirty="0" smtClean="0"/>
              <a:t>being funny</a:t>
            </a:r>
            <a:r>
              <a:rPr lang="en-US" dirty="0" smtClean="0"/>
              <a:t> just in case our community laughs at the skit.</a:t>
            </a:r>
          </a:p>
          <a:p>
            <a:endParaRPr lang="en-US" dirty="0"/>
          </a:p>
          <a:p>
            <a:r>
              <a:rPr lang="en-US" dirty="0" smtClean="0"/>
              <a:t>A shirt has the property of </a:t>
            </a:r>
            <a:r>
              <a:rPr lang="en-US" i="1" dirty="0" smtClean="0"/>
              <a:t>being fashionable </a:t>
            </a:r>
            <a:r>
              <a:rPr lang="en-US" dirty="0" smtClean="0"/>
              <a:t>just in case our community would apply the words “fashionable” to it. </a:t>
            </a:r>
          </a:p>
          <a:p>
            <a:endParaRPr lang="en-US" dirty="0"/>
          </a:p>
          <a:p>
            <a:r>
              <a:rPr lang="en-US" dirty="0" smtClean="0"/>
              <a:t>An object has the property of </a:t>
            </a:r>
            <a:r>
              <a:rPr lang="en-US" i="1" dirty="0" smtClean="0"/>
              <a:t>being red</a:t>
            </a:r>
            <a:r>
              <a:rPr lang="en-US" dirty="0" smtClean="0"/>
              <a:t> just in case a normal human eye has a certain reaction to the wavelengths of light it produces.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 might disagree with these particular examples—it is contested in philosophy whether many properties are response-dependent.</a:t>
            </a:r>
          </a:p>
        </p:txBody>
      </p:sp>
    </p:spTree>
    <p:extLst>
      <p:ext uri="{BB962C8B-B14F-4D97-AF65-F5344CB8AC3E}">
        <p14:creationId xmlns:p14="http://schemas.microsoft.com/office/powerpoint/2010/main" val="116454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06400"/>
            <a:ext cx="8508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Socrates and </a:t>
            </a:r>
            <a:r>
              <a:rPr lang="en-US" dirty="0" err="1" smtClean="0"/>
              <a:t>Euthyphro</a:t>
            </a:r>
            <a:r>
              <a:rPr lang="en-US" dirty="0"/>
              <a:t> </a:t>
            </a:r>
            <a:r>
              <a:rPr lang="en-US" dirty="0" smtClean="0"/>
              <a:t>are concerned with a property that an action might have:</a:t>
            </a:r>
          </a:p>
          <a:p>
            <a:r>
              <a:rPr lang="en-US" i="1" dirty="0" smtClean="0"/>
              <a:t>Being pious. </a:t>
            </a:r>
          </a:p>
        </p:txBody>
      </p:sp>
    </p:spTree>
    <p:extLst>
      <p:ext uri="{BB962C8B-B14F-4D97-AF65-F5344CB8AC3E}">
        <p14:creationId xmlns:p14="http://schemas.microsoft.com/office/powerpoint/2010/main" val="1595824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970</TotalTime>
  <Words>3327</Words>
  <Application>Microsoft Macintosh PowerPoint</Application>
  <PresentationFormat>On-screen Show (4:3)</PresentationFormat>
  <Paragraphs>357</Paragraphs>
  <Slides>53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Executive</vt:lpstr>
      <vt:lpstr>Euthyphro’s Dilemma</vt:lpstr>
      <vt:lpstr>Euthyphro’s Dilemma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 of Evil</dc:title>
  <dc:creator>Alexander Rausch</dc:creator>
  <cp:lastModifiedBy>Alexander Rausch</cp:lastModifiedBy>
  <cp:revision>26</cp:revision>
  <dcterms:created xsi:type="dcterms:W3CDTF">2016-01-14T16:01:41Z</dcterms:created>
  <dcterms:modified xsi:type="dcterms:W3CDTF">2016-02-01T00:52:17Z</dcterms:modified>
</cp:coreProperties>
</file>