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9" r:id="rId1"/>
  </p:sldMasterIdLst>
  <p:notesMasterIdLst>
    <p:notesMasterId r:id="rId39"/>
  </p:notesMasterIdLst>
  <p:sldIdLst>
    <p:sldId id="417" r:id="rId2"/>
    <p:sldId id="446" r:id="rId3"/>
    <p:sldId id="447" r:id="rId4"/>
    <p:sldId id="448" r:id="rId5"/>
    <p:sldId id="449" r:id="rId6"/>
    <p:sldId id="418" r:id="rId7"/>
    <p:sldId id="419" r:id="rId8"/>
    <p:sldId id="420" r:id="rId9"/>
    <p:sldId id="421" r:id="rId10"/>
    <p:sldId id="422" r:id="rId11"/>
    <p:sldId id="423" r:id="rId12"/>
    <p:sldId id="424" r:id="rId13"/>
    <p:sldId id="425" r:id="rId14"/>
    <p:sldId id="426" r:id="rId15"/>
    <p:sldId id="428" r:id="rId16"/>
    <p:sldId id="429" r:id="rId17"/>
    <p:sldId id="430" r:id="rId18"/>
    <p:sldId id="431" r:id="rId19"/>
    <p:sldId id="433" r:id="rId20"/>
    <p:sldId id="450" r:id="rId21"/>
    <p:sldId id="451" r:id="rId22"/>
    <p:sldId id="434" r:id="rId23"/>
    <p:sldId id="435" r:id="rId24"/>
    <p:sldId id="436" r:id="rId25"/>
    <p:sldId id="437" r:id="rId26"/>
    <p:sldId id="438" r:id="rId27"/>
    <p:sldId id="439" r:id="rId28"/>
    <p:sldId id="440" r:id="rId29"/>
    <p:sldId id="441" r:id="rId30"/>
    <p:sldId id="443" r:id="rId31"/>
    <p:sldId id="444" r:id="rId32"/>
    <p:sldId id="445" r:id="rId33"/>
    <p:sldId id="452" r:id="rId34"/>
    <p:sldId id="453" r:id="rId35"/>
    <p:sldId id="454" r:id="rId36"/>
    <p:sldId id="455" r:id="rId37"/>
    <p:sldId id="456" r:id="rId3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128" y="-26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A353D9D1-D01B-0D4D-9142-AFA65D58FD04}" type="datetimeFigureOut">
              <a:rPr lang="en-US" smtClean="0"/>
              <a:t>2/23/16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8016DE4E-62AD-694D-8658-45995FB74E8B}" type="slidenum">
              <a:rPr lang="en-US" smtClean="0"/>
              <a:t>‹#›</a:t>
            </a:fld>
            <a:endParaRPr lang="en-US"/>
          </a:p>
        </p:txBody>
      </p:sp>
    </p:spTree>
    <p:extLst>
      <p:ext uri="{BB962C8B-B14F-4D97-AF65-F5344CB8AC3E}">
        <p14:creationId xmlns:p14="http://schemas.microsoft.com/office/powerpoint/2010/main" val="19032670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6AD8D91A-A2EE-4B54-B3C6-F6C67903BA9C}" type="datetime1">
              <a:rPr lang="en-US" smtClean="0"/>
              <a:pPr/>
              <a:t>2/23/16</a:t>
            </a:fld>
            <a:endParaRPr lang="en-US" dirty="0"/>
          </a:p>
        </p:txBody>
      </p:sp>
      <p:sp>
        <p:nvSpPr>
          <p:cNvPr id="8" name="Slide Number Placeholder 7"/>
          <p:cNvSpPr>
            <a:spLocks noGrp="1"/>
          </p:cNvSpPr>
          <p:nvPr>
            <p:ph type="sldNum" sz="quarter" idx="11"/>
          </p:nvPr>
        </p:nvSpPr>
        <p:spPr/>
        <p:txBody>
          <a:bodyPr/>
          <a:lstStyle/>
          <a:p>
            <a:fld id="{2754ED01-E2A0-4C1E-8E21-014B99041579}"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9785C6-EBAF-49D5-AD4D-BABF4DFAAD59}" type="datetime1">
              <a:rPr lang="en-US" smtClean="0"/>
              <a:pPr/>
              <a:t>2/23/16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404122-9A3A-4FD8-98B8-22631F32846C}" type="datetime1">
              <a:rPr lang="en-US" smtClean="0"/>
              <a:pPr/>
              <a:t>2/23/16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C259A7B8-0EC4-44C9-AFEF-25E144F11C06}" type="datetime1">
              <a:rPr lang="en-US" smtClean="0"/>
              <a:pPr/>
              <a:t>2/23/16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BB47B5-C739-4DAE-AACD-CC58CA843AC4}" type="datetime1">
              <a:rPr lang="en-US" smtClean="0"/>
              <a:pPr/>
              <a:t>2/23/16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3E72AE48-94E6-46E0-BE32-5F0716DE9115}" type="datetime1">
              <a:rPr lang="en-US" smtClean="0"/>
              <a:pPr/>
              <a:t>2/23/16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0884C285-8BCE-48FC-97D9-E2837AF38351}" type="datetime1">
              <a:rPr lang="en-US" smtClean="0"/>
              <a:pPr/>
              <a:t>2/23/16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84A37A-AFC2-4A01-80A1-FC20F2C0D5BB}"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E70D3E6-EF16-4488-94A4-211508FE4682}" type="datetime1">
              <a:rPr lang="en-US" smtClean="0"/>
              <a:pPr/>
              <a:t>2/23/16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77FB3B-20DA-4D0E-BF16-8262B7156612}" type="datetime1">
              <a:rPr lang="en-US" smtClean="0"/>
              <a:pPr/>
              <a:t>2/23/16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273C2C-6BD0-40EC-8D8D-4D51F089C5EB}" type="datetime1">
              <a:rPr lang="en-US" smtClean="0"/>
              <a:pPr/>
              <a:t>2/23/16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377F5C-EDA7-4864-9756-35769B0E62CF}" type="datetime1">
              <a:rPr lang="en-US" smtClean="0"/>
              <a:pPr/>
              <a:t>2/23/16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88B99C93-F56F-46AB-9EB8-53614A95B15F}" type="datetime1">
              <a:rPr lang="en-US" smtClean="0"/>
              <a:pPr/>
              <a:t>2/23/16</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FA84A37A-AFC2-4A01-80A1-FC20F2C0D5BB}"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000" r:id="rId1"/>
    <p:sldLayoutId id="2147484001" r:id="rId2"/>
    <p:sldLayoutId id="2147484002" r:id="rId3"/>
    <p:sldLayoutId id="2147484003" r:id="rId4"/>
    <p:sldLayoutId id="2147484004" r:id="rId5"/>
    <p:sldLayoutId id="2147484005" r:id="rId6"/>
    <p:sldLayoutId id="2147484006" r:id="rId7"/>
    <p:sldLayoutId id="2147484007" r:id="rId8"/>
    <p:sldLayoutId id="2147484008" r:id="rId9"/>
    <p:sldLayoutId id="2147484009" r:id="rId10"/>
    <p:sldLayoutId id="2147484010" r:id="rId11"/>
  </p:sldLayoutIdLst>
  <p:hf sldNum="0"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 Id="rId3" Type="http://schemas.openxmlformats.org/officeDocument/2006/relationships/image" Target="../media/image3.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 Id="rId3" Type="http://schemas.openxmlformats.org/officeDocument/2006/relationships/image" Target="../media/image3.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 Id="rId3" Type="http://schemas.openxmlformats.org/officeDocument/2006/relationships/image" Target="../media/image3.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0200" y="63500"/>
            <a:ext cx="2950973" cy="400110"/>
          </a:xfrm>
          <a:prstGeom prst="rect">
            <a:avLst/>
          </a:prstGeom>
          <a:noFill/>
        </p:spPr>
        <p:txBody>
          <a:bodyPr wrap="none" rtlCol="0">
            <a:spAutoFit/>
          </a:bodyPr>
          <a:lstStyle/>
          <a:p>
            <a:r>
              <a:rPr lang="en-US" sz="2000" b="1" dirty="0" smtClean="0">
                <a:solidFill>
                  <a:srgbClr val="3366FF"/>
                </a:solidFill>
              </a:rPr>
              <a:t>The Tree of Meta-ethics</a:t>
            </a:r>
            <a:endParaRPr lang="en-US" sz="2000" b="1" dirty="0">
              <a:solidFill>
                <a:srgbClr val="3366FF"/>
              </a:solidFill>
            </a:endParaRPr>
          </a:p>
        </p:txBody>
      </p:sp>
      <p:sp>
        <p:nvSpPr>
          <p:cNvPr id="2" name="TextBox 1"/>
          <p:cNvSpPr txBox="1"/>
          <p:nvPr/>
        </p:nvSpPr>
        <p:spPr>
          <a:xfrm>
            <a:off x="723901" y="571500"/>
            <a:ext cx="7213600" cy="646331"/>
          </a:xfrm>
          <a:prstGeom prst="rect">
            <a:avLst/>
          </a:prstGeom>
          <a:noFill/>
        </p:spPr>
        <p:txBody>
          <a:bodyPr wrap="square" rtlCol="0">
            <a:spAutoFit/>
          </a:bodyPr>
          <a:lstStyle/>
          <a:p>
            <a:r>
              <a:rPr lang="en-US" dirty="0" smtClean="0"/>
              <a:t>Question: Are moral claims (e.g. “Murder is wrong.”) the kinds of things that can be true or false in the first place?</a:t>
            </a:r>
            <a:endParaRPr lang="en-US" dirty="0"/>
          </a:p>
        </p:txBody>
      </p:sp>
      <p:cxnSp>
        <p:nvCxnSpPr>
          <p:cNvPr id="5" name="Straight Arrow Connector 4"/>
          <p:cNvCxnSpPr>
            <a:stCxn id="2" idx="2"/>
          </p:cNvCxnSpPr>
          <p:nvPr/>
        </p:nvCxnSpPr>
        <p:spPr>
          <a:xfrm flipH="1">
            <a:off x="4330700" y="1217831"/>
            <a:ext cx="1"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429000" y="1701800"/>
            <a:ext cx="2032791" cy="369332"/>
          </a:xfrm>
          <a:prstGeom prst="rect">
            <a:avLst/>
          </a:prstGeom>
          <a:noFill/>
        </p:spPr>
        <p:txBody>
          <a:bodyPr wrap="none" rtlCol="0">
            <a:spAutoFit/>
          </a:bodyPr>
          <a:lstStyle/>
          <a:p>
            <a:r>
              <a:rPr lang="en-US" dirty="0" smtClean="0"/>
              <a:t>Yes = </a:t>
            </a:r>
            <a:r>
              <a:rPr lang="en-US" b="1" i="1" dirty="0" err="1" smtClean="0"/>
              <a:t>Cognitivism</a:t>
            </a:r>
            <a:endParaRPr lang="en-US" b="1" dirty="0"/>
          </a:p>
        </p:txBody>
      </p:sp>
      <p:cxnSp>
        <p:nvCxnSpPr>
          <p:cNvPr id="9" name="Straight Arrow Connector 8"/>
          <p:cNvCxnSpPr>
            <a:stCxn id="2" idx="2"/>
          </p:cNvCxnSpPr>
          <p:nvPr/>
        </p:nvCxnSpPr>
        <p:spPr>
          <a:xfrm>
            <a:off x="4330701" y="1217831"/>
            <a:ext cx="2590799"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958091" y="1689100"/>
            <a:ext cx="2533228"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No = </a:t>
            </a:r>
            <a:r>
              <a:rPr lang="en-US" b="1" i="1" dirty="0" smtClean="0"/>
              <a:t>Non-</a:t>
            </a:r>
            <a:r>
              <a:rPr lang="en-US" b="1" i="1" dirty="0" err="1" smtClean="0"/>
              <a:t>Cognitivism</a:t>
            </a:r>
            <a:endParaRPr lang="en-US" b="1" dirty="0"/>
          </a:p>
        </p:txBody>
      </p:sp>
      <p:cxnSp>
        <p:nvCxnSpPr>
          <p:cNvPr id="14" name="Straight Arrow Connector 13"/>
          <p:cNvCxnSpPr/>
          <p:nvPr/>
        </p:nvCxnSpPr>
        <p:spPr>
          <a:xfrm>
            <a:off x="4330700" y="2134632"/>
            <a:ext cx="1" cy="3926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305372" y="2564368"/>
            <a:ext cx="4050658" cy="369332"/>
          </a:xfrm>
          <a:prstGeom prst="rect">
            <a:avLst/>
          </a:prstGeom>
          <a:noFill/>
        </p:spPr>
        <p:txBody>
          <a:bodyPr wrap="none" rtlCol="0">
            <a:spAutoFit/>
          </a:bodyPr>
          <a:lstStyle/>
          <a:p>
            <a:r>
              <a:rPr lang="en-US" dirty="0" smtClean="0"/>
              <a:t>Question: Are moral claims ever true?</a:t>
            </a:r>
            <a:endParaRPr lang="en-US" dirty="0"/>
          </a:p>
        </p:txBody>
      </p:sp>
      <p:cxnSp>
        <p:nvCxnSpPr>
          <p:cNvPr id="20" name="Straight Arrow Connector 19"/>
          <p:cNvCxnSpPr/>
          <p:nvPr/>
        </p:nvCxnSpPr>
        <p:spPr>
          <a:xfrm>
            <a:off x="4330699" y="29210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054731" y="3453368"/>
            <a:ext cx="528097" cy="369332"/>
          </a:xfrm>
          <a:prstGeom prst="rect">
            <a:avLst/>
          </a:prstGeom>
          <a:noFill/>
        </p:spPr>
        <p:txBody>
          <a:bodyPr wrap="none" rtlCol="0">
            <a:spAutoFit/>
          </a:bodyPr>
          <a:lstStyle/>
          <a:p>
            <a:r>
              <a:rPr lang="en-US" dirty="0" smtClean="0"/>
              <a:t>Yes</a:t>
            </a:r>
            <a:endParaRPr lang="en-US" dirty="0"/>
          </a:p>
        </p:txBody>
      </p:sp>
      <p:cxnSp>
        <p:nvCxnSpPr>
          <p:cNvPr id="23" name="Straight Arrow Connector 22"/>
          <p:cNvCxnSpPr>
            <a:stCxn id="15" idx="2"/>
          </p:cNvCxnSpPr>
          <p:nvPr/>
        </p:nvCxnSpPr>
        <p:spPr>
          <a:xfrm>
            <a:off x="4330701" y="2933700"/>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5958091" y="3453368"/>
            <a:ext cx="204834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No = </a:t>
            </a:r>
            <a:r>
              <a:rPr lang="en-US" b="1" i="1" dirty="0" smtClean="0"/>
              <a:t>Error Theory</a:t>
            </a:r>
            <a:endParaRPr lang="en-US" b="1" dirty="0"/>
          </a:p>
        </p:txBody>
      </p:sp>
      <p:sp>
        <p:nvSpPr>
          <p:cNvPr id="27" name="TextBox 26"/>
          <p:cNvSpPr txBox="1"/>
          <p:nvPr/>
        </p:nvSpPr>
        <p:spPr>
          <a:xfrm>
            <a:off x="425068" y="4305300"/>
            <a:ext cx="7811266" cy="369332"/>
          </a:xfrm>
          <a:prstGeom prst="rect">
            <a:avLst/>
          </a:prstGeom>
          <a:noFill/>
        </p:spPr>
        <p:txBody>
          <a:bodyPr wrap="none" rtlCol="0">
            <a:spAutoFit/>
          </a:bodyPr>
          <a:lstStyle/>
          <a:p>
            <a:r>
              <a:rPr lang="en-US" dirty="0" smtClean="0"/>
              <a:t>Question: Are true moral claims simply true or true-relative-to-something?</a:t>
            </a:r>
            <a:endParaRPr lang="en-US" dirty="0"/>
          </a:p>
        </p:txBody>
      </p:sp>
      <p:cxnSp>
        <p:nvCxnSpPr>
          <p:cNvPr id="28" name="Straight Arrow Connector 27"/>
          <p:cNvCxnSpPr/>
          <p:nvPr/>
        </p:nvCxnSpPr>
        <p:spPr>
          <a:xfrm>
            <a:off x="4330698" y="38227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H="1">
            <a:off x="2019300" y="4674632"/>
            <a:ext cx="2311396"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723901" y="5187434"/>
            <a:ext cx="2504880" cy="369332"/>
          </a:xfrm>
          <a:prstGeom prst="rect">
            <a:avLst/>
          </a:prstGeom>
          <a:noFill/>
        </p:spPr>
        <p:txBody>
          <a:bodyPr wrap="none" rtlCol="0">
            <a:spAutoFit/>
          </a:bodyPr>
          <a:lstStyle/>
          <a:p>
            <a:r>
              <a:rPr lang="en-US" dirty="0" smtClean="0"/>
              <a:t>Simply true = </a:t>
            </a:r>
            <a:r>
              <a:rPr lang="en-US" b="1" i="1" dirty="0" smtClean="0"/>
              <a:t>Realism</a:t>
            </a:r>
            <a:endParaRPr lang="en-US" b="1" i="1" dirty="0"/>
          </a:p>
        </p:txBody>
      </p:sp>
      <p:cxnSp>
        <p:nvCxnSpPr>
          <p:cNvPr id="31" name="Straight Arrow Connector 30"/>
          <p:cNvCxnSpPr/>
          <p:nvPr/>
        </p:nvCxnSpPr>
        <p:spPr>
          <a:xfrm>
            <a:off x="4330696" y="4685268"/>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4699790" y="5162034"/>
            <a:ext cx="4596609" cy="369332"/>
          </a:xfrm>
          <a:prstGeom prst="rect">
            <a:avLst/>
          </a:prstGeom>
          <a:noFill/>
        </p:spPr>
        <p:txBody>
          <a:bodyPr wrap="square" rtlCol="0">
            <a:spAutoFit/>
          </a:bodyPr>
          <a:lstStyle/>
          <a:p>
            <a:r>
              <a:rPr lang="en-US" dirty="0" smtClean="0"/>
              <a:t>True-relative-to-something = </a:t>
            </a:r>
            <a:r>
              <a:rPr lang="en-US" b="1" i="1" dirty="0" smtClean="0"/>
              <a:t>Relativism</a:t>
            </a:r>
            <a:endParaRPr lang="en-US" b="1" i="1" dirty="0"/>
          </a:p>
        </p:txBody>
      </p:sp>
      <p:sp>
        <p:nvSpPr>
          <p:cNvPr id="36" name="TextBox 35"/>
          <p:cNvSpPr txBox="1"/>
          <p:nvPr/>
        </p:nvSpPr>
        <p:spPr>
          <a:xfrm>
            <a:off x="-40483" y="5905500"/>
            <a:ext cx="5175250" cy="369332"/>
          </a:xfrm>
          <a:prstGeom prst="rect">
            <a:avLst/>
          </a:prstGeom>
          <a:noFill/>
        </p:spPr>
        <p:txBody>
          <a:bodyPr wrap="square" rtlCol="0">
            <a:spAutoFit/>
          </a:bodyPr>
          <a:lstStyle/>
          <a:p>
            <a:r>
              <a:rPr lang="en-US" dirty="0" smtClean="0"/>
              <a:t>Question: Are moral properties physical?</a:t>
            </a:r>
            <a:endParaRPr lang="en-US" dirty="0"/>
          </a:p>
        </p:txBody>
      </p:sp>
      <p:cxnSp>
        <p:nvCxnSpPr>
          <p:cNvPr id="37" name="Straight Arrow Connector 36"/>
          <p:cNvCxnSpPr/>
          <p:nvPr/>
        </p:nvCxnSpPr>
        <p:spPr>
          <a:xfrm>
            <a:off x="2019300" y="5556766"/>
            <a:ext cx="0" cy="4122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115719" y="6488668"/>
            <a:ext cx="1954381"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dirty="0" smtClean="0"/>
              <a:t>Yes = </a:t>
            </a:r>
            <a:r>
              <a:rPr lang="en-US" b="1" i="1" dirty="0" smtClean="0"/>
              <a:t>Naturalism</a:t>
            </a:r>
            <a:endParaRPr lang="en-US" dirty="0"/>
          </a:p>
        </p:txBody>
      </p:sp>
      <p:sp>
        <p:nvSpPr>
          <p:cNvPr id="39" name="TextBox 38"/>
          <p:cNvSpPr txBox="1"/>
          <p:nvPr/>
        </p:nvSpPr>
        <p:spPr>
          <a:xfrm>
            <a:off x="2566075" y="6481128"/>
            <a:ext cx="2454518"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No = </a:t>
            </a:r>
            <a:r>
              <a:rPr lang="en-US" b="1" i="1" dirty="0" smtClean="0"/>
              <a:t>Non-Naturalism</a:t>
            </a:r>
            <a:endParaRPr lang="en-US" dirty="0"/>
          </a:p>
        </p:txBody>
      </p:sp>
      <p:cxnSp>
        <p:nvCxnSpPr>
          <p:cNvPr id="42" name="Straight Arrow Connector 41"/>
          <p:cNvCxnSpPr>
            <a:endCxn id="38" idx="0"/>
          </p:cNvCxnSpPr>
          <p:nvPr/>
        </p:nvCxnSpPr>
        <p:spPr>
          <a:xfrm flipH="1">
            <a:off x="1092910" y="6230898"/>
            <a:ext cx="1091490" cy="2577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a:off x="2184400" y="6230898"/>
            <a:ext cx="1117600" cy="228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5822025" y="5720834"/>
            <a:ext cx="2705902" cy="369332"/>
          </a:xfrm>
          <a:prstGeom prst="rect">
            <a:avLst/>
          </a:prstGeom>
          <a:noFill/>
        </p:spPr>
        <p:txBody>
          <a:bodyPr wrap="none" rtlCol="0">
            <a:spAutoFit/>
          </a:bodyPr>
          <a:lstStyle/>
          <a:p>
            <a:r>
              <a:rPr lang="en-US" dirty="0" smtClean="0"/>
              <a:t>Q: True relative to what?</a:t>
            </a:r>
            <a:endParaRPr lang="en-US" dirty="0"/>
          </a:p>
        </p:txBody>
      </p:sp>
      <p:cxnSp>
        <p:nvCxnSpPr>
          <p:cNvPr id="50" name="Straight Arrow Connector 49"/>
          <p:cNvCxnSpPr/>
          <p:nvPr/>
        </p:nvCxnSpPr>
        <p:spPr>
          <a:xfrm>
            <a:off x="7111849" y="5482114"/>
            <a:ext cx="0" cy="3032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a:off x="5505422" y="6264364"/>
            <a:ext cx="1416078" cy="584776"/>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600" b="1" i="1" dirty="0" smtClean="0"/>
              <a:t>Community-Relativism</a:t>
            </a:r>
            <a:endParaRPr lang="en-US" sz="1600" b="1" i="1" dirty="0"/>
          </a:p>
        </p:txBody>
      </p:sp>
      <p:sp>
        <p:nvSpPr>
          <p:cNvPr id="52" name="TextBox 51"/>
          <p:cNvSpPr txBox="1"/>
          <p:nvPr/>
        </p:nvSpPr>
        <p:spPr>
          <a:xfrm>
            <a:off x="7528295" y="6264364"/>
            <a:ext cx="1416078" cy="58477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600" b="1" i="1" dirty="0" smtClean="0"/>
              <a:t>Individual-Relativism</a:t>
            </a:r>
            <a:endParaRPr lang="en-US" sz="1600" b="1" i="1" dirty="0"/>
          </a:p>
        </p:txBody>
      </p:sp>
      <p:cxnSp>
        <p:nvCxnSpPr>
          <p:cNvPr id="56" name="Straight Arrow Connector 55"/>
          <p:cNvCxnSpPr>
            <a:stCxn id="49" idx="2"/>
            <a:endCxn id="51" idx="0"/>
          </p:cNvCxnSpPr>
          <p:nvPr/>
        </p:nvCxnSpPr>
        <p:spPr>
          <a:xfrm flipH="1">
            <a:off x="6213461" y="6090166"/>
            <a:ext cx="961515" cy="1741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a:stCxn id="49" idx="2"/>
            <a:endCxn id="52" idx="0"/>
          </p:cNvCxnSpPr>
          <p:nvPr/>
        </p:nvCxnSpPr>
        <p:spPr>
          <a:xfrm>
            <a:off x="7174976" y="6090166"/>
            <a:ext cx="1061358" cy="1741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118113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3600" y="379968"/>
            <a:ext cx="6065032" cy="369332"/>
          </a:xfrm>
          <a:prstGeom prst="rect">
            <a:avLst/>
          </a:prstGeom>
          <a:noFill/>
        </p:spPr>
        <p:txBody>
          <a:bodyPr wrap="none" rtlCol="0">
            <a:spAutoFit/>
          </a:bodyPr>
          <a:lstStyle/>
          <a:p>
            <a:r>
              <a:rPr lang="en-US" dirty="0" smtClean="0"/>
              <a:t>Let’s consider the following simple use of moral language: </a:t>
            </a:r>
            <a:endParaRPr lang="en-US" dirty="0"/>
          </a:p>
        </p:txBody>
      </p:sp>
    </p:spTree>
    <p:extLst>
      <p:ext uri="{BB962C8B-B14F-4D97-AF65-F5344CB8AC3E}">
        <p14:creationId xmlns:p14="http://schemas.microsoft.com/office/powerpoint/2010/main" val="35723132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3600" y="379968"/>
            <a:ext cx="6065032" cy="369332"/>
          </a:xfrm>
          <a:prstGeom prst="rect">
            <a:avLst/>
          </a:prstGeom>
          <a:noFill/>
        </p:spPr>
        <p:txBody>
          <a:bodyPr wrap="none" rtlCol="0">
            <a:spAutoFit/>
          </a:bodyPr>
          <a:lstStyle/>
          <a:p>
            <a:r>
              <a:rPr lang="en-US" dirty="0" smtClean="0"/>
              <a:t>Let’s consider the following simple use of moral language: </a:t>
            </a:r>
            <a:endParaRPr lang="en-US" dirty="0"/>
          </a:p>
        </p:txBody>
      </p:sp>
      <p:sp>
        <p:nvSpPr>
          <p:cNvPr id="2" name="TextBox 1"/>
          <p:cNvSpPr txBox="1"/>
          <p:nvPr/>
        </p:nvSpPr>
        <p:spPr>
          <a:xfrm>
            <a:off x="3149600" y="1180068"/>
            <a:ext cx="2016898"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“Lying is wrong.”</a:t>
            </a:r>
            <a:endParaRPr lang="en-US" dirty="0"/>
          </a:p>
        </p:txBody>
      </p:sp>
    </p:spTree>
    <p:extLst>
      <p:ext uri="{BB962C8B-B14F-4D97-AF65-F5344CB8AC3E}">
        <p14:creationId xmlns:p14="http://schemas.microsoft.com/office/powerpoint/2010/main" val="25895855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3600" y="379968"/>
            <a:ext cx="6065032" cy="369332"/>
          </a:xfrm>
          <a:prstGeom prst="rect">
            <a:avLst/>
          </a:prstGeom>
          <a:noFill/>
        </p:spPr>
        <p:txBody>
          <a:bodyPr wrap="none" rtlCol="0">
            <a:spAutoFit/>
          </a:bodyPr>
          <a:lstStyle/>
          <a:p>
            <a:r>
              <a:rPr lang="en-US" dirty="0" smtClean="0"/>
              <a:t>Let’s consider the following simple use of moral language: </a:t>
            </a:r>
            <a:endParaRPr lang="en-US" dirty="0"/>
          </a:p>
        </p:txBody>
      </p:sp>
      <p:sp>
        <p:nvSpPr>
          <p:cNvPr id="2" name="TextBox 1"/>
          <p:cNvSpPr txBox="1"/>
          <p:nvPr/>
        </p:nvSpPr>
        <p:spPr>
          <a:xfrm>
            <a:off x="3149600" y="1180068"/>
            <a:ext cx="2016898"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“Lying is wrong.”</a:t>
            </a:r>
            <a:endParaRPr lang="en-US" dirty="0"/>
          </a:p>
        </p:txBody>
      </p:sp>
      <p:sp>
        <p:nvSpPr>
          <p:cNvPr id="3" name="TextBox 2"/>
          <p:cNvSpPr txBox="1"/>
          <p:nvPr/>
        </p:nvSpPr>
        <p:spPr>
          <a:xfrm>
            <a:off x="863600" y="1974334"/>
            <a:ext cx="7582011" cy="646331"/>
          </a:xfrm>
          <a:prstGeom prst="rect">
            <a:avLst/>
          </a:prstGeom>
          <a:noFill/>
        </p:spPr>
        <p:txBody>
          <a:bodyPr wrap="none" rtlCol="0">
            <a:spAutoFit/>
          </a:bodyPr>
          <a:lstStyle/>
          <a:p>
            <a:r>
              <a:rPr lang="en-US" dirty="0" smtClean="0"/>
              <a:t>What should the non-cognitivist say about the meaning of this sentence?</a:t>
            </a:r>
          </a:p>
          <a:p>
            <a:r>
              <a:rPr lang="en-US" dirty="0" smtClean="0"/>
              <a:t>Here are two natural interpretations:</a:t>
            </a:r>
            <a:endParaRPr lang="en-US" dirty="0"/>
          </a:p>
        </p:txBody>
      </p:sp>
    </p:spTree>
    <p:extLst>
      <p:ext uri="{BB962C8B-B14F-4D97-AF65-F5344CB8AC3E}">
        <p14:creationId xmlns:p14="http://schemas.microsoft.com/office/powerpoint/2010/main" val="26825457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3600" y="379968"/>
            <a:ext cx="6065032" cy="369332"/>
          </a:xfrm>
          <a:prstGeom prst="rect">
            <a:avLst/>
          </a:prstGeom>
          <a:noFill/>
        </p:spPr>
        <p:txBody>
          <a:bodyPr wrap="none" rtlCol="0">
            <a:spAutoFit/>
          </a:bodyPr>
          <a:lstStyle/>
          <a:p>
            <a:r>
              <a:rPr lang="en-US" dirty="0" smtClean="0"/>
              <a:t>Let’s consider the following simple use of moral language: </a:t>
            </a:r>
            <a:endParaRPr lang="en-US" dirty="0"/>
          </a:p>
        </p:txBody>
      </p:sp>
      <p:sp>
        <p:nvSpPr>
          <p:cNvPr id="2" name="TextBox 1"/>
          <p:cNvSpPr txBox="1"/>
          <p:nvPr/>
        </p:nvSpPr>
        <p:spPr>
          <a:xfrm>
            <a:off x="3149600" y="1180068"/>
            <a:ext cx="2016898"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“Lying is wrong.”</a:t>
            </a:r>
            <a:endParaRPr lang="en-US" dirty="0"/>
          </a:p>
        </p:txBody>
      </p:sp>
      <p:sp>
        <p:nvSpPr>
          <p:cNvPr id="3" name="TextBox 2"/>
          <p:cNvSpPr txBox="1"/>
          <p:nvPr/>
        </p:nvSpPr>
        <p:spPr>
          <a:xfrm>
            <a:off x="863600" y="1974334"/>
            <a:ext cx="7582011" cy="646331"/>
          </a:xfrm>
          <a:prstGeom prst="rect">
            <a:avLst/>
          </a:prstGeom>
          <a:noFill/>
        </p:spPr>
        <p:txBody>
          <a:bodyPr wrap="none" rtlCol="0">
            <a:spAutoFit/>
          </a:bodyPr>
          <a:lstStyle/>
          <a:p>
            <a:r>
              <a:rPr lang="en-US" dirty="0" smtClean="0"/>
              <a:t>What should the non-cognitivist say about the meaning of this sentence?</a:t>
            </a:r>
          </a:p>
          <a:p>
            <a:r>
              <a:rPr lang="en-US" dirty="0" smtClean="0"/>
              <a:t>Here are two natural interpretations:</a:t>
            </a:r>
            <a:endParaRPr lang="en-US" dirty="0"/>
          </a:p>
        </p:txBody>
      </p:sp>
      <p:sp>
        <p:nvSpPr>
          <p:cNvPr id="5" name="TextBox 4"/>
          <p:cNvSpPr txBox="1"/>
          <p:nvPr/>
        </p:nvSpPr>
        <p:spPr>
          <a:xfrm>
            <a:off x="3492500" y="3504168"/>
            <a:ext cx="1344914"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“Don’t lie!”</a:t>
            </a:r>
            <a:endParaRPr lang="en-US" dirty="0"/>
          </a:p>
        </p:txBody>
      </p:sp>
      <p:sp>
        <p:nvSpPr>
          <p:cNvPr id="6" name="TextBox 5"/>
          <p:cNvSpPr txBox="1"/>
          <p:nvPr/>
        </p:nvSpPr>
        <p:spPr>
          <a:xfrm>
            <a:off x="1104900" y="2882900"/>
            <a:ext cx="3624723" cy="369332"/>
          </a:xfrm>
          <a:prstGeom prst="rect">
            <a:avLst/>
          </a:prstGeom>
          <a:noFill/>
        </p:spPr>
        <p:txBody>
          <a:bodyPr wrap="none" rtlCol="0">
            <a:spAutoFit/>
          </a:bodyPr>
          <a:lstStyle/>
          <a:p>
            <a:r>
              <a:rPr lang="en-US" dirty="0" smtClean="0"/>
              <a:t>On the first, it is a command, like:</a:t>
            </a:r>
            <a:endParaRPr lang="en-US" dirty="0"/>
          </a:p>
        </p:txBody>
      </p:sp>
    </p:spTree>
    <p:extLst>
      <p:ext uri="{BB962C8B-B14F-4D97-AF65-F5344CB8AC3E}">
        <p14:creationId xmlns:p14="http://schemas.microsoft.com/office/powerpoint/2010/main" val="24444095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3600" y="379968"/>
            <a:ext cx="6065032" cy="369332"/>
          </a:xfrm>
          <a:prstGeom prst="rect">
            <a:avLst/>
          </a:prstGeom>
          <a:noFill/>
        </p:spPr>
        <p:txBody>
          <a:bodyPr wrap="none" rtlCol="0">
            <a:spAutoFit/>
          </a:bodyPr>
          <a:lstStyle/>
          <a:p>
            <a:r>
              <a:rPr lang="en-US" dirty="0" smtClean="0"/>
              <a:t>Let’s consider the following simple use of moral language: </a:t>
            </a:r>
            <a:endParaRPr lang="en-US" dirty="0"/>
          </a:p>
        </p:txBody>
      </p:sp>
      <p:sp>
        <p:nvSpPr>
          <p:cNvPr id="2" name="TextBox 1"/>
          <p:cNvSpPr txBox="1"/>
          <p:nvPr/>
        </p:nvSpPr>
        <p:spPr>
          <a:xfrm>
            <a:off x="3149600" y="1180068"/>
            <a:ext cx="2016898"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“Lying is wrong.”</a:t>
            </a:r>
            <a:endParaRPr lang="en-US" dirty="0"/>
          </a:p>
        </p:txBody>
      </p:sp>
      <p:sp>
        <p:nvSpPr>
          <p:cNvPr id="3" name="TextBox 2"/>
          <p:cNvSpPr txBox="1"/>
          <p:nvPr/>
        </p:nvSpPr>
        <p:spPr>
          <a:xfrm>
            <a:off x="863600" y="1974334"/>
            <a:ext cx="7582011" cy="646331"/>
          </a:xfrm>
          <a:prstGeom prst="rect">
            <a:avLst/>
          </a:prstGeom>
          <a:noFill/>
        </p:spPr>
        <p:txBody>
          <a:bodyPr wrap="none" rtlCol="0">
            <a:spAutoFit/>
          </a:bodyPr>
          <a:lstStyle/>
          <a:p>
            <a:r>
              <a:rPr lang="en-US" dirty="0" smtClean="0"/>
              <a:t>What should the non-cognitivist say about the meaning of this sentence?</a:t>
            </a:r>
          </a:p>
          <a:p>
            <a:r>
              <a:rPr lang="en-US" dirty="0" smtClean="0"/>
              <a:t>Here are two natural interpretations:</a:t>
            </a:r>
            <a:endParaRPr lang="en-US" dirty="0"/>
          </a:p>
        </p:txBody>
      </p:sp>
      <p:sp>
        <p:nvSpPr>
          <p:cNvPr id="5" name="TextBox 4"/>
          <p:cNvSpPr txBox="1"/>
          <p:nvPr/>
        </p:nvSpPr>
        <p:spPr>
          <a:xfrm>
            <a:off x="3492500" y="3504168"/>
            <a:ext cx="1344914"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“Don’t lie!”</a:t>
            </a:r>
            <a:endParaRPr lang="en-US" dirty="0"/>
          </a:p>
        </p:txBody>
      </p:sp>
      <p:sp>
        <p:nvSpPr>
          <p:cNvPr id="6" name="TextBox 5"/>
          <p:cNvSpPr txBox="1"/>
          <p:nvPr/>
        </p:nvSpPr>
        <p:spPr>
          <a:xfrm>
            <a:off x="1104900" y="2882900"/>
            <a:ext cx="3624723" cy="369332"/>
          </a:xfrm>
          <a:prstGeom prst="rect">
            <a:avLst/>
          </a:prstGeom>
          <a:noFill/>
        </p:spPr>
        <p:txBody>
          <a:bodyPr wrap="none" rtlCol="0">
            <a:spAutoFit/>
          </a:bodyPr>
          <a:lstStyle/>
          <a:p>
            <a:r>
              <a:rPr lang="en-US" dirty="0" smtClean="0"/>
              <a:t>On the first, it is a command, like:</a:t>
            </a:r>
            <a:endParaRPr lang="en-US" dirty="0"/>
          </a:p>
        </p:txBody>
      </p:sp>
      <p:sp>
        <p:nvSpPr>
          <p:cNvPr id="7" name="TextBox 6"/>
          <p:cNvSpPr txBox="1"/>
          <p:nvPr/>
        </p:nvSpPr>
        <p:spPr>
          <a:xfrm>
            <a:off x="1104900" y="4584700"/>
            <a:ext cx="7755360" cy="369332"/>
          </a:xfrm>
          <a:prstGeom prst="rect">
            <a:avLst/>
          </a:prstGeom>
          <a:noFill/>
        </p:spPr>
        <p:txBody>
          <a:bodyPr wrap="none" rtlCol="0">
            <a:spAutoFit/>
          </a:bodyPr>
          <a:lstStyle/>
          <a:p>
            <a:r>
              <a:rPr lang="en-US" dirty="0" smtClean="0"/>
              <a:t>On the second, it is an expression of an attitude of being against lying, like:</a:t>
            </a:r>
            <a:endParaRPr lang="en-US" dirty="0"/>
          </a:p>
        </p:txBody>
      </p:sp>
      <p:sp>
        <p:nvSpPr>
          <p:cNvPr id="8" name="TextBox 7"/>
          <p:cNvSpPr txBox="1"/>
          <p:nvPr/>
        </p:nvSpPr>
        <p:spPr>
          <a:xfrm>
            <a:off x="3492500" y="5129768"/>
            <a:ext cx="2127693"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“Lying? </a:t>
            </a:r>
            <a:r>
              <a:rPr lang="en-US" dirty="0" err="1" smtClean="0"/>
              <a:t>Boooooo</a:t>
            </a:r>
            <a:r>
              <a:rPr lang="en-US" dirty="0" smtClean="0"/>
              <a:t>!”</a:t>
            </a:r>
            <a:endParaRPr lang="en-US" dirty="0"/>
          </a:p>
        </p:txBody>
      </p:sp>
    </p:spTree>
    <p:extLst>
      <p:ext uri="{BB962C8B-B14F-4D97-AF65-F5344CB8AC3E}">
        <p14:creationId xmlns:p14="http://schemas.microsoft.com/office/powerpoint/2010/main" val="31735981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579438" y="353536"/>
            <a:ext cx="7332661" cy="923330"/>
          </a:xfrm>
          <a:prstGeom prst="rect">
            <a:avLst/>
          </a:prstGeom>
        </p:spPr>
        <p:txBody>
          <a:bodyPr wrap="square">
            <a:spAutoFit/>
          </a:bodyPr>
          <a:lstStyle/>
          <a:p>
            <a:r>
              <a:rPr lang="en-US" dirty="0"/>
              <a:t>On either interpretation, the non-cognitivist might reasonably claim to have an advantage over the relativist in explaining what’s going on in cases of moral disagreement. </a:t>
            </a:r>
          </a:p>
        </p:txBody>
      </p:sp>
    </p:spTree>
    <p:extLst>
      <p:ext uri="{BB962C8B-B14F-4D97-AF65-F5344CB8AC3E}">
        <p14:creationId xmlns:p14="http://schemas.microsoft.com/office/powerpoint/2010/main" val="14449288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fred16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3467099"/>
            <a:ext cx="2273300" cy="2595351"/>
          </a:xfrm>
          <a:prstGeom prst="rect">
            <a:avLst/>
          </a:prstGeom>
        </p:spPr>
      </p:pic>
      <p:sp>
        <p:nvSpPr>
          <p:cNvPr id="6" name="TextBox 5"/>
          <p:cNvSpPr txBox="1"/>
          <p:nvPr/>
        </p:nvSpPr>
        <p:spPr>
          <a:xfrm>
            <a:off x="642939" y="6173569"/>
            <a:ext cx="2163761" cy="646331"/>
          </a:xfrm>
          <a:prstGeom prst="rect">
            <a:avLst/>
          </a:prstGeom>
          <a:noFill/>
        </p:spPr>
        <p:txBody>
          <a:bodyPr wrap="none" rtlCol="0">
            <a:spAutoFit/>
          </a:bodyPr>
          <a:lstStyle/>
          <a:p>
            <a:r>
              <a:rPr lang="en-US" dirty="0" smtClean="0"/>
              <a:t>Frederick Douglass</a:t>
            </a:r>
          </a:p>
          <a:p>
            <a:r>
              <a:rPr lang="en-US" dirty="0" smtClean="0"/>
              <a:t>(1818 – 1895)</a:t>
            </a:r>
            <a:endParaRPr lang="en-US" dirty="0"/>
          </a:p>
        </p:txBody>
      </p:sp>
      <p:sp>
        <p:nvSpPr>
          <p:cNvPr id="2" name="Oval Callout 1"/>
          <p:cNvSpPr/>
          <p:nvPr/>
        </p:nvSpPr>
        <p:spPr>
          <a:xfrm>
            <a:off x="2133600" y="2018268"/>
            <a:ext cx="3098800" cy="2450069"/>
          </a:xfrm>
          <a:prstGeom prst="wedgeEllipseCallout">
            <a:avLst>
              <a:gd name="adj1" fmla="val -46243"/>
              <a:gd name="adj2" fmla="val 5109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2540000" y="2906573"/>
            <a:ext cx="2298700" cy="400110"/>
          </a:xfrm>
          <a:prstGeom prst="rect">
            <a:avLst/>
          </a:prstGeom>
          <a:noFill/>
        </p:spPr>
        <p:txBody>
          <a:bodyPr wrap="square" rtlCol="0">
            <a:spAutoFit/>
          </a:bodyPr>
          <a:lstStyle/>
          <a:p>
            <a:r>
              <a:rPr lang="en-US" sz="2000" dirty="0" smtClean="0">
                <a:solidFill>
                  <a:schemeClr val="bg1"/>
                </a:solidFill>
              </a:rPr>
              <a:t>Slavery is wrong.</a:t>
            </a:r>
            <a:endParaRPr lang="en-US" sz="2000" dirty="0">
              <a:solidFill>
                <a:schemeClr val="bg1"/>
              </a:solidFill>
            </a:endParaRPr>
          </a:p>
        </p:txBody>
      </p:sp>
      <p:pic>
        <p:nvPicPr>
          <p:cNvPr id="3" name="Picture 2" descr="Juan-Sepúlved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1344" y="3467098"/>
            <a:ext cx="1822656" cy="2456623"/>
          </a:xfrm>
          <a:prstGeom prst="rect">
            <a:avLst/>
          </a:prstGeom>
        </p:spPr>
      </p:pic>
      <p:sp>
        <p:nvSpPr>
          <p:cNvPr id="10" name="TextBox 9"/>
          <p:cNvSpPr txBox="1"/>
          <p:nvPr/>
        </p:nvSpPr>
        <p:spPr>
          <a:xfrm>
            <a:off x="7365486" y="5928271"/>
            <a:ext cx="1778514" cy="369332"/>
          </a:xfrm>
          <a:prstGeom prst="rect">
            <a:avLst/>
          </a:prstGeom>
          <a:noFill/>
        </p:spPr>
        <p:txBody>
          <a:bodyPr wrap="none" rtlCol="0">
            <a:spAutoFit/>
          </a:bodyPr>
          <a:lstStyle/>
          <a:p>
            <a:r>
              <a:rPr lang="en-US" dirty="0" smtClean="0"/>
              <a:t>Juan Sepulveda</a:t>
            </a:r>
            <a:endParaRPr lang="en-US" dirty="0"/>
          </a:p>
        </p:txBody>
      </p:sp>
      <p:sp>
        <p:nvSpPr>
          <p:cNvPr id="11" name="TextBox 10"/>
          <p:cNvSpPr txBox="1"/>
          <p:nvPr/>
        </p:nvSpPr>
        <p:spPr>
          <a:xfrm>
            <a:off x="7607300" y="6297603"/>
            <a:ext cx="1338603" cy="369332"/>
          </a:xfrm>
          <a:prstGeom prst="rect">
            <a:avLst/>
          </a:prstGeom>
          <a:noFill/>
        </p:spPr>
        <p:txBody>
          <a:bodyPr wrap="none" rtlCol="0">
            <a:spAutoFit/>
          </a:bodyPr>
          <a:lstStyle/>
          <a:p>
            <a:r>
              <a:rPr lang="en-US" dirty="0" smtClean="0"/>
              <a:t>(1489-1573)</a:t>
            </a:r>
            <a:endParaRPr lang="en-US" dirty="0"/>
          </a:p>
        </p:txBody>
      </p:sp>
      <p:sp>
        <p:nvSpPr>
          <p:cNvPr id="12" name="Oval Callout 11"/>
          <p:cNvSpPr/>
          <p:nvPr/>
        </p:nvSpPr>
        <p:spPr>
          <a:xfrm>
            <a:off x="5359400" y="2108200"/>
            <a:ext cx="2755900" cy="2360136"/>
          </a:xfrm>
          <a:prstGeom prst="wedgeEllipseCallout">
            <a:avLst>
              <a:gd name="adj1" fmla="val 50951"/>
              <a:gd name="adj2" fmla="val 3383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5613400" y="2793640"/>
            <a:ext cx="2298700" cy="369332"/>
          </a:xfrm>
          <a:prstGeom prst="rect">
            <a:avLst/>
          </a:prstGeom>
          <a:noFill/>
        </p:spPr>
        <p:txBody>
          <a:bodyPr wrap="square" rtlCol="0">
            <a:spAutoFit/>
          </a:bodyPr>
          <a:lstStyle/>
          <a:p>
            <a:r>
              <a:rPr lang="en-US" dirty="0" smtClean="0">
                <a:solidFill>
                  <a:schemeClr val="bg1"/>
                </a:solidFill>
              </a:rPr>
              <a:t>Slavery is right.</a:t>
            </a:r>
            <a:endParaRPr lang="en-US" dirty="0">
              <a:solidFill>
                <a:schemeClr val="bg1"/>
              </a:solidFill>
            </a:endParaRPr>
          </a:p>
        </p:txBody>
      </p:sp>
      <p:sp>
        <p:nvSpPr>
          <p:cNvPr id="14" name="Rectangle 13"/>
          <p:cNvSpPr/>
          <p:nvPr/>
        </p:nvSpPr>
        <p:spPr>
          <a:xfrm>
            <a:off x="579438" y="353536"/>
            <a:ext cx="7332661" cy="923330"/>
          </a:xfrm>
          <a:prstGeom prst="rect">
            <a:avLst/>
          </a:prstGeom>
        </p:spPr>
        <p:txBody>
          <a:bodyPr wrap="square">
            <a:spAutoFit/>
          </a:bodyPr>
          <a:lstStyle/>
          <a:p>
            <a:r>
              <a:rPr lang="en-US" dirty="0"/>
              <a:t>On either interpretation, the non-cognitivist might reasonably claim to have an advantage over the relativist in explaining what’s going on in cases of moral disagreement. </a:t>
            </a:r>
          </a:p>
        </p:txBody>
      </p:sp>
    </p:spTree>
    <p:extLst>
      <p:ext uri="{BB962C8B-B14F-4D97-AF65-F5344CB8AC3E}">
        <p14:creationId xmlns:p14="http://schemas.microsoft.com/office/powerpoint/2010/main" val="24674339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fred16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3467099"/>
            <a:ext cx="2273300" cy="2595351"/>
          </a:xfrm>
          <a:prstGeom prst="rect">
            <a:avLst/>
          </a:prstGeom>
        </p:spPr>
      </p:pic>
      <p:sp>
        <p:nvSpPr>
          <p:cNvPr id="6" name="TextBox 5"/>
          <p:cNvSpPr txBox="1"/>
          <p:nvPr/>
        </p:nvSpPr>
        <p:spPr>
          <a:xfrm>
            <a:off x="642939" y="6173569"/>
            <a:ext cx="2163761" cy="646331"/>
          </a:xfrm>
          <a:prstGeom prst="rect">
            <a:avLst/>
          </a:prstGeom>
          <a:noFill/>
        </p:spPr>
        <p:txBody>
          <a:bodyPr wrap="none" rtlCol="0">
            <a:spAutoFit/>
          </a:bodyPr>
          <a:lstStyle/>
          <a:p>
            <a:r>
              <a:rPr lang="en-US" dirty="0" smtClean="0"/>
              <a:t>Frederick Douglass</a:t>
            </a:r>
          </a:p>
          <a:p>
            <a:r>
              <a:rPr lang="en-US" dirty="0" smtClean="0"/>
              <a:t>(1818 – 1895)</a:t>
            </a:r>
            <a:endParaRPr lang="en-US" dirty="0"/>
          </a:p>
        </p:txBody>
      </p:sp>
      <p:sp>
        <p:nvSpPr>
          <p:cNvPr id="2" name="Oval Callout 1"/>
          <p:cNvSpPr/>
          <p:nvPr/>
        </p:nvSpPr>
        <p:spPr>
          <a:xfrm>
            <a:off x="2133600" y="2018268"/>
            <a:ext cx="3098800" cy="2450069"/>
          </a:xfrm>
          <a:prstGeom prst="wedgeEllipseCallout">
            <a:avLst>
              <a:gd name="adj1" fmla="val -46243"/>
              <a:gd name="adj2" fmla="val 5109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2540000" y="2600046"/>
            <a:ext cx="2298700" cy="707886"/>
          </a:xfrm>
          <a:prstGeom prst="rect">
            <a:avLst/>
          </a:prstGeom>
          <a:noFill/>
        </p:spPr>
        <p:txBody>
          <a:bodyPr wrap="square" rtlCol="0">
            <a:spAutoFit/>
          </a:bodyPr>
          <a:lstStyle/>
          <a:p>
            <a:r>
              <a:rPr lang="en-US" sz="2000" dirty="0" smtClean="0">
                <a:solidFill>
                  <a:schemeClr val="bg1"/>
                </a:solidFill>
              </a:rPr>
              <a:t>Do not have slaves!</a:t>
            </a:r>
            <a:endParaRPr lang="en-US" sz="2000" dirty="0">
              <a:solidFill>
                <a:schemeClr val="bg1"/>
              </a:solidFill>
            </a:endParaRPr>
          </a:p>
        </p:txBody>
      </p:sp>
      <p:pic>
        <p:nvPicPr>
          <p:cNvPr id="3" name="Picture 2" descr="Juan-Sepúlved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1344" y="3467098"/>
            <a:ext cx="1822656" cy="2456623"/>
          </a:xfrm>
          <a:prstGeom prst="rect">
            <a:avLst/>
          </a:prstGeom>
        </p:spPr>
      </p:pic>
      <p:sp>
        <p:nvSpPr>
          <p:cNvPr id="10" name="TextBox 9"/>
          <p:cNvSpPr txBox="1"/>
          <p:nvPr/>
        </p:nvSpPr>
        <p:spPr>
          <a:xfrm>
            <a:off x="7365486" y="5928271"/>
            <a:ext cx="1778514" cy="369332"/>
          </a:xfrm>
          <a:prstGeom prst="rect">
            <a:avLst/>
          </a:prstGeom>
          <a:noFill/>
        </p:spPr>
        <p:txBody>
          <a:bodyPr wrap="none" rtlCol="0">
            <a:spAutoFit/>
          </a:bodyPr>
          <a:lstStyle/>
          <a:p>
            <a:r>
              <a:rPr lang="en-US" dirty="0" smtClean="0"/>
              <a:t>Juan Sepulveda</a:t>
            </a:r>
            <a:endParaRPr lang="en-US" dirty="0"/>
          </a:p>
        </p:txBody>
      </p:sp>
      <p:sp>
        <p:nvSpPr>
          <p:cNvPr id="11" name="TextBox 10"/>
          <p:cNvSpPr txBox="1"/>
          <p:nvPr/>
        </p:nvSpPr>
        <p:spPr>
          <a:xfrm>
            <a:off x="7607300" y="6297603"/>
            <a:ext cx="1338603" cy="369332"/>
          </a:xfrm>
          <a:prstGeom prst="rect">
            <a:avLst/>
          </a:prstGeom>
          <a:noFill/>
        </p:spPr>
        <p:txBody>
          <a:bodyPr wrap="none" rtlCol="0">
            <a:spAutoFit/>
          </a:bodyPr>
          <a:lstStyle/>
          <a:p>
            <a:r>
              <a:rPr lang="en-US" dirty="0" smtClean="0"/>
              <a:t>(1489-1573)</a:t>
            </a:r>
            <a:endParaRPr lang="en-US" dirty="0"/>
          </a:p>
        </p:txBody>
      </p:sp>
      <p:sp>
        <p:nvSpPr>
          <p:cNvPr id="12" name="Oval Callout 11"/>
          <p:cNvSpPr/>
          <p:nvPr/>
        </p:nvSpPr>
        <p:spPr>
          <a:xfrm>
            <a:off x="5359400" y="2108200"/>
            <a:ext cx="2755900" cy="2360136"/>
          </a:xfrm>
          <a:prstGeom prst="wedgeEllipseCallout">
            <a:avLst>
              <a:gd name="adj1" fmla="val 50951"/>
              <a:gd name="adj2" fmla="val 3383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5613400" y="2793640"/>
            <a:ext cx="2298700" cy="369332"/>
          </a:xfrm>
          <a:prstGeom prst="rect">
            <a:avLst/>
          </a:prstGeom>
          <a:noFill/>
        </p:spPr>
        <p:txBody>
          <a:bodyPr wrap="square" rtlCol="0">
            <a:spAutoFit/>
          </a:bodyPr>
          <a:lstStyle/>
          <a:p>
            <a:r>
              <a:rPr lang="en-US" dirty="0" smtClean="0">
                <a:solidFill>
                  <a:schemeClr val="bg1"/>
                </a:solidFill>
              </a:rPr>
              <a:t>Have slaves!</a:t>
            </a:r>
            <a:endParaRPr lang="en-US" dirty="0">
              <a:solidFill>
                <a:schemeClr val="bg1"/>
              </a:solidFill>
            </a:endParaRPr>
          </a:p>
        </p:txBody>
      </p:sp>
      <p:sp>
        <p:nvSpPr>
          <p:cNvPr id="14" name="Rectangle 13"/>
          <p:cNvSpPr/>
          <p:nvPr/>
        </p:nvSpPr>
        <p:spPr>
          <a:xfrm>
            <a:off x="579438" y="353536"/>
            <a:ext cx="7332661" cy="1477328"/>
          </a:xfrm>
          <a:prstGeom prst="rect">
            <a:avLst/>
          </a:prstGeom>
        </p:spPr>
        <p:txBody>
          <a:bodyPr wrap="square">
            <a:spAutoFit/>
          </a:bodyPr>
          <a:lstStyle/>
          <a:p>
            <a:r>
              <a:rPr lang="en-US" dirty="0"/>
              <a:t>On either interpretation, the non-cognitivist might reasonably claim to have an advantage over the relativist in explaining what’s going on in cases of moral disagreement. </a:t>
            </a:r>
            <a:endParaRPr lang="en-US" dirty="0" smtClean="0"/>
          </a:p>
          <a:p>
            <a:endParaRPr lang="en-US" dirty="0"/>
          </a:p>
          <a:p>
            <a:r>
              <a:rPr lang="en-US" dirty="0" smtClean="0"/>
              <a:t>According to non-</a:t>
            </a:r>
            <a:r>
              <a:rPr lang="en-US" dirty="0" err="1" smtClean="0"/>
              <a:t>cognitivism</a:t>
            </a:r>
            <a:r>
              <a:rPr lang="en-US" dirty="0" smtClean="0"/>
              <a:t>:</a:t>
            </a:r>
            <a:endParaRPr lang="en-US" dirty="0"/>
          </a:p>
        </p:txBody>
      </p:sp>
    </p:spTree>
    <p:extLst>
      <p:ext uri="{BB962C8B-B14F-4D97-AF65-F5344CB8AC3E}">
        <p14:creationId xmlns:p14="http://schemas.microsoft.com/office/powerpoint/2010/main" val="21111504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fred16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3467099"/>
            <a:ext cx="2273300" cy="2595351"/>
          </a:xfrm>
          <a:prstGeom prst="rect">
            <a:avLst/>
          </a:prstGeom>
        </p:spPr>
      </p:pic>
      <p:sp>
        <p:nvSpPr>
          <p:cNvPr id="6" name="TextBox 5"/>
          <p:cNvSpPr txBox="1"/>
          <p:nvPr/>
        </p:nvSpPr>
        <p:spPr>
          <a:xfrm>
            <a:off x="642939" y="6173569"/>
            <a:ext cx="2163761" cy="646331"/>
          </a:xfrm>
          <a:prstGeom prst="rect">
            <a:avLst/>
          </a:prstGeom>
          <a:noFill/>
        </p:spPr>
        <p:txBody>
          <a:bodyPr wrap="none" rtlCol="0">
            <a:spAutoFit/>
          </a:bodyPr>
          <a:lstStyle/>
          <a:p>
            <a:r>
              <a:rPr lang="en-US" dirty="0" smtClean="0"/>
              <a:t>Frederick Douglass</a:t>
            </a:r>
          </a:p>
          <a:p>
            <a:r>
              <a:rPr lang="en-US" dirty="0" smtClean="0"/>
              <a:t>(1818 – 1895)</a:t>
            </a:r>
            <a:endParaRPr lang="en-US" dirty="0"/>
          </a:p>
        </p:txBody>
      </p:sp>
      <p:sp>
        <p:nvSpPr>
          <p:cNvPr id="2" name="Oval Callout 1"/>
          <p:cNvSpPr/>
          <p:nvPr/>
        </p:nvSpPr>
        <p:spPr>
          <a:xfrm>
            <a:off x="2133600" y="2018268"/>
            <a:ext cx="3098800" cy="2450069"/>
          </a:xfrm>
          <a:prstGeom prst="wedgeEllipseCallout">
            <a:avLst>
              <a:gd name="adj1" fmla="val -46243"/>
              <a:gd name="adj2" fmla="val 5109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2540000" y="2600046"/>
            <a:ext cx="2298700" cy="400110"/>
          </a:xfrm>
          <a:prstGeom prst="rect">
            <a:avLst/>
          </a:prstGeom>
          <a:noFill/>
        </p:spPr>
        <p:txBody>
          <a:bodyPr wrap="square" rtlCol="0">
            <a:spAutoFit/>
          </a:bodyPr>
          <a:lstStyle/>
          <a:p>
            <a:r>
              <a:rPr lang="en-US" sz="2000" dirty="0" smtClean="0">
                <a:solidFill>
                  <a:schemeClr val="bg1"/>
                </a:solidFill>
              </a:rPr>
              <a:t>Slavery? </a:t>
            </a:r>
            <a:r>
              <a:rPr lang="en-US" sz="2000" dirty="0" err="1" smtClean="0">
                <a:solidFill>
                  <a:schemeClr val="bg1"/>
                </a:solidFill>
              </a:rPr>
              <a:t>Boooo</a:t>
            </a:r>
            <a:r>
              <a:rPr lang="en-US" sz="2000" dirty="0" smtClean="0">
                <a:solidFill>
                  <a:schemeClr val="bg1"/>
                </a:solidFill>
              </a:rPr>
              <a:t>!</a:t>
            </a:r>
            <a:endParaRPr lang="en-US" sz="2000" dirty="0">
              <a:solidFill>
                <a:schemeClr val="bg1"/>
              </a:solidFill>
            </a:endParaRPr>
          </a:p>
        </p:txBody>
      </p:sp>
      <p:pic>
        <p:nvPicPr>
          <p:cNvPr id="3" name="Picture 2" descr="Juan-Sepúlved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1344" y="3467098"/>
            <a:ext cx="1822656" cy="2456623"/>
          </a:xfrm>
          <a:prstGeom prst="rect">
            <a:avLst/>
          </a:prstGeom>
        </p:spPr>
      </p:pic>
      <p:sp>
        <p:nvSpPr>
          <p:cNvPr id="10" name="TextBox 9"/>
          <p:cNvSpPr txBox="1"/>
          <p:nvPr/>
        </p:nvSpPr>
        <p:spPr>
          <a:xfrm>
            <a:off x="7365486" y="5928271"/>
            <a:ext cx="1778514" cy="369332"/>
          </a:xfrm>
          <a:prstGeom prst="rect">
            <a:avLst/>
          </a:prstGeom>
          <a:noFill/>
        </p:spPr>
        <p:txBody>
          <a:bodyPr wrap="none" rtlCol="0">
            <a:spAutoFit/>
          </a:bodyPr>
          <a:lstStyle/>
          <a:p>
            <a:r>
              <a:rPr lang="en-US" dirty="0" smtClean="0"/>
              <a:t>Juan Sepulveda</a:t>
            </a:r>
            <a:endParaRPr lang="en-US" dirty="0"/>
          </a:p>
        </p:txBody>
      </p:sp>
      <p:sp>
        <p:nvSpPr>
          <p:cNvPr id="11" name="TextBox 10"/>
          <p:cNvSpPr txBox="1"/>
          <p:nvPr/>
        </p:nvSpPr>
        <p:spPr>
          <a:xfrm>
            <a:off x="7607300" y="6297603"/>
            <a:ext cx="1338603" cy="369332"/>
          </a:xfrm>
          <a:prstGeom prst="rect">
            <a:avLst/>
          </a:prstGeom>
          <a:noFill/>
        </p:spPr>
        <p:txBody>
          <a:bodyPr wrap="none" rtlCol="0">
            <a:spAutoFit/>
          </a:bodyPr>
          <a:lstStyle/>
          <a:p>
            <a:r>
              <a:rPr lang="en-US" dirty="0" smtClean="0"/>
              <a:t>(1489-1573)</a:t>
            </a:r>
            <a:endParaRPr lang="en-US" dirty="0"/>
          </a:p>
        </p:txBody>
      </p:sp>
      <p:sp>
        <p:nvSpPr>
          <p:cNvPr id="12" name="Oval Callout 11"/>
          <p:cNvSpPr/>
          <p:nvPr/>
        </p:nvSpPr>
        <p:spPr>
          <a:xfrm>
            <a:off x="5359400" y="2108200"/>
            <a:ext cx="2755900" cy="2360136"/>
          </a:xfrm>
          <a:prstGeom prst="wedgeEllipseCallout">
            <a:avLst>
              <a:gd name="adj1" fmla="val 50951"/>
              <a:gd name="adj2" fmla="val 3383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5613400" y="2793640"/>
            <a:ext cx="2298700" cy="369332"/>
          </a:xfrm>
          <a:prstGeom prst="rect">
            <a:avLst/>
          </a:prstGeom>
          <a:noFill/>
        </p:spPr>
        <p:txBody>
          <a:bodyPr wrap="square" rtlCol="0">
            <a:spAutoFit/>
          </a:bodyPr>
          <a:lstStyle/>
          <a:p>
            <a:r>
              <a:rPr lang="en-US" dirty="0" smtClean="0">
                <a:solidFill>
                  <a:schemeClr val="bg1"/>
                </a:solidFill>
              </a:rPr>
              <a:t>Slavery? Yay!</a:t>
            </a:r>
            <a:endParaRPr lang="en-US" dirty="0">
              <a:solidFill>
                <a:schemeClr val="bg1"/>
              </a:solidFill>
            </a:endParaRPr>
          </a:p>
        </p:txBody>
      </p:sp>
      <p:sp>
        <p:nvSpPr>
          <p:cNvPr id="14" name="Rectangle 13"/>
          <p:cNvSpPr/>
          <p:nvPr/>
        </p:nvSpPr>
        <p:spPr>
          <a:xfrm>
            <a:off x="579438" y="353536"/>
            <a:ext cx="7332661" cy="1477328"/>
          </a:xfrm>
          <a:prstGeom prst="rect">
            <a:avLst/>
          </a:prstGeom>
        </p:spPr>
        <p:txBody>
          <a:bodyPr wrap="square">
            <a:spAutoFit/>
          </a:bodyPr>
          <a:lstStyle/>
          <a:p>
            <a:r>
              <a:rPr lang="en-US" dirty="0"/>
              <a:t>On either interpretation, the non-cognitivist might reasonably claim to have an advantage over the relativist in explaining what’s going on in cases of moral disagreement. </a:t>
            </a:r>
            <a:endParaRPr lang="en-US" dirty="0" smtClean="0"/>
          </a:p>
          <a:p>
            <a:endParaRPr lang="en-US" dirty="0"/>
          </a:p>
          <a:p>
            <a:r>
              <a:rPr lang="en-US" dirty="0" smtClean="0"/>
              <a:t>or</a:t>
            </a:r>
            <a:endParaRPr lang="en-US" dirty="0"/>
          </a:p>
        </p:txBody>
      </p:sp>
    </p:spTree>
    <p:extLst>
      <p:ext uri="{BB962C8B-B14F-4D97-AF65-F5344CB8AC3E}">
        <p14:creationId xmlns:p14="http://schemas.microsoft.com/office/powerpoint/2010/main" val="35280077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7800" y="215900"/>
            <a:ext cx="8788401" cy="1200328"/>
          </a:xfrm>
          <a:prstGeom prst="rect">
            <a:avLst/>
          </a:prstGeom>
          <a:noFill/>
        </p:spPr>
        <p:txBody>
          <a:bodyPr wrap="square" rtlCol="0">
            <a:spAutoFit/>
          </a:bodyPr>
          <a:lstStyle/>
          <a:p>
            <a:r>
              <a:rPr lang="en-US" sz="2400" dirty="0" smtClean="0"/>
              <a:t>One particular strength of non-</a:t>
            </a:r>
            <a:r>
              <a:rPr lang="en-US" sz="2400" dirty="0" err="1" smtClean="0"/>
              <a:t>cognitivism</a:t>
            </a:r>
            <a:r>
              <a:rPr lang="en-US" sz="2400" dirty="0" smtClean="0"/>
              <a:t> is that is seems to account for an interesting fact about moral claims: moral disagreements seem particular resistant to resolution. </a:t>
            </a:r>
            <a:endParaRPr lang="en-US" sz="2400" dirty="0"/>
          </a:p>
        </p:txBody>
      </p:sp>
    </p:spTree>
    <p:extLst>
      <p:ext uri="{BB962C8B-B14F-4D97-AF65-F5344CB8AC3E}">
        <p14:creationId xmlns:p14="http://schemas.microsoft.com/office/powerpoint/2010/main" val="465928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0200" y="63500"/>
            <a:ext cx="2950973" cy="400110"/>
          </a:xfrm>
          <a:prstGeom prst="rect">
            <a:avLst/>
          </a:prstGeom>
          <a:noFill/>
        </p:spPr>
        <p:txBody>
          <a:bodyPr wrap="none" rtlCol="0">
            <a:spAutoFit/>
          </a:bodyPr>
          <a:lstStyle/>
          <a:p>
            <a:r>
              <a:rPr lang="en-US" sz="2000" b="1" dirty="0" smtClean="0">
                <a:solidFill>
                  <a:srgbClr val="3366FF"/>
                </a:solidFill>
              </a:rPr>
              <a:t>The Tree of Meta-ethics</a:t>
            </a:r>
            <a:endParaRPr lang="en-US" sz="2000" b="1" dirty="0">
              <a:solidFill>
                <a:srgbClr val="3366FF"/>
              </a:solidFill>
            </a:endParaRPr>
          </a:p>
        </p:txBody>
      </p:sp>
      <p:sp>
        <p:nvSpPr>
          <p:cNvPr id="2" name="TextBox 1"/>
          <p:cNvSpPr txBox="1"/>
          <p:nvPr/>
        </p:nvSpPr>
        <p:spPr>
          <a:xfrm>
            <a:off x="723901" y="571500"/>
            <a:ext cx="7213600" cy="646331"/>
          </a:xfrm>
          <a:prstGeom prst="rect">
            <a:avLst/>
          </a:prstGeom>
          <a:noFill/>
        </p:spPr>
        <p:txBody>
          <a:bodyPr wrap="square" rtlCol="0">
            <a:spAutoFit/>
          </a:bodyPr>
          <a:lstStyle/>
          <a:p>
            <a:r>
              <a:rPr lang="en-US" dirty="0" smtClean="0"/>
              <a:t>Question: Are moral claims (e.g. “Murder is wrong.”) the kinds of things that can be true or false in the first place?</a:t>
            </a:r>
            <a:endParaRPr lang="en-US" dirty="0"/>
          </a:p>
        </p:txBody>
      </p:sp>
      <p:cxnSp>
        <p:nvCxnSpPr>
          <p:cNvPr id="5" name="Straight Arrow Connector 4"/>
          <p:cNvCxnSpPr>
            <a:stCxn id="2" idx="2"/>
          </p:cNvCxnSpPr>
          <p:nvPr/>
        </p:nvCxnSpPr>
        <p:spPr>
          <a:xfrm flipH="1">
            <a:off x="4330700" y="1217831"/>
            <a:ext cx="1"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429000" y="1701800"/>
            <a:ext cx="2032791" cy="369332"/>
          </a:xfrm>
          <a:prstGeom prst="rect">
            <a:avLst/>
          </a:prstGeom>
          <a:noFill/>
        </p:spPr>
        <p:txBody>
          <a:bodyPr wrap="none" rtlCol="0">
            <a:spAutoFit/>
          </a:bodyPr>
          <a:lstStyle/>
          <a:p>
            <a:r>
              <a:rPr lang="en-US" dirty="0" smtClean="0"/>
              <a:t>Yes = </a:t>
            </a:r>
            <a:r>
              <a:rPr lang="en-US" b="1" i="1" dirty="0" err="1" smtClean="0"/>
              <a:t>Cognitivism</a:t>
            </a:r>
            <a:endParaRPr lang="en-US" b="1" dirty="0"/>
          </a:p>
        </p:txBody>
      </p:sp>
      <p:cxnSp>
        <p:nvCxnSpPr>
          <p:cNvPr id="9" name="Straight Arrow Connector 8"/>
          <p:cNvCxnSpPr>
            <a:stCxn id="2" idx="2"/>
          </p:cNvCxnSpPr>
          <p:nvPr/>
        </p:nvCxnSpPr>
        <p:spPr>
          <a:xfrm>
            <a:off x="4330701" y="1217831"/>
            <a:ext cx="2590799"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958091" y="1689100"/>
            <a:ext cx="2533228"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No = </a:t>
            </a:r>
            <a:r>
              <a:rPr lang="en-US" b="1" i="1" dirty="0" smtClean="0"/>
              <a:t>Non-</a:t>
            </a:r>
            <a:r>
              <a:rPr lang="en-US" b="1" i="1" dirty="0" err="1" smtClean="0"/>
              <a:t>Cognitivism</a:t>
            </a:r>
            <a:endParaRPr lang="en-US" b="1" dirty="0"/>
          </a:p>
        </p:txBody>
      </p:sp>
      <p:cxnSp>
        <p:nvCxnSpPr>
          <p:cNvPr id="14" name="Straight Arrow Connector 13"/>
          <p:cNvCxnSpPr/>
          <p:nvPr/>
        </p:nvCxnSpPr>
        <p:spPr>
          <a:xfrm>
            <a:off x="4330700" y="2134632"/>
            <a:ext cx="1" cy="3926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305372" y="2564368"/>
            <a:ext cx="4050658" cy="369332"/>
          </a:xfrm>
          <a:prstGeom prst="rect">
            <a:avLst/>
          </a:prstGeom>
          <a:noFill/>
        </p:spPr>
        <p:txBody>
          <a:bodyPr wrap="none" rtlCol="0">
            <a:spAutoFit/>
          </a:bodyPr>
          <a:lstStyle/>
          <a:p>
            <a:r>
              <a:rPr lang="en-US" dirty="0" smtClean="0"/>
              <a:t>Question: Are moral claims ever true?</a:t>
            </a:r>
            <a:endParaRPr lang="en-US" dirty="0"/>
          </a:p>
        </p:txBody>
      </p:sp>
      <p:cxnSp>
        <p:nvCxnSpPr>
          <p:cNvPr id="20" name="Straight Arrow Connector 19"/>
          <p:cNvCxnSpPr/>
          <p:nvPr/>
        </p:nvCxnSpPr>
        <p:spPr>
          <a:xfrm>
            <a:off x="4330699" y="29210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054731" y="3453368"/>
            <a:ext cx="528097" cy="369332"/>
          </a:xfrm>
          <a:prstGeom prst="rect">
            <a:avLst/>
          </a:prstGeom>
          <a:noFill/>
        </p:spPr>
        <p:txBody>
          <a:bodyPr wrap="none" rtlCol="0">
            <a:spAutoFit/>
          </a:bodyPr>
          <a:lstStyle/>
          <a:p>
            <a:r>
              <a:rPr lang="en-US" dirty="0" smtClean="0"/>
              <a:t>Yes</a:t>
            </a:r>
            <a:endParaRPr lang="en-US" dirty="0"/>
          </a:p>
        </p:txBody>
      </p:sp>
      <p:cxnSp>
        <p:nvCxnSpPr>
          <p:cNvPr id="23" name="Straight Arrow Connector 22"/>
          <p:cNvCxnSpPr>
            <a:stCxn id="15" idx="2"/>
          </p:cNvCxnSpPr>
          <p:nvPr/>
        </p:nvCxnSpPr>
        <p:spPr>
          <a:xfrm>
            <a:off x="4330701" y="2933700"/>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5958091" y="3453368"/>
            <a:ext cx="204834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No = </a:t>
            </a:r>
            <a:r>
              <a:rPr lang="en-US" b="1" i="1" dirty="0" smtClean="0"/>
              <a:t>Error Theory</a:t>
            </a:r>
            <a:endParaRPr lang="en-US" b="1" dirty="0"/>
          </a:p>
        </p:txBody>
      </p:sp>
      <p:sp>
        <p:nvSpPr>
          <p:cNvPr id="27" name="TextBox 26"/>
          <p:cNvSpPr txBox="1"/>
          <p:nvPr/>
        </p:nvSpPr>
        <p:spPr>
          <a:xfrm>
            <a:off x="425068" y="4305300"/>
            <a:ext cx="7811266" cy="369332"/>
          </a:xfrm>
          <a:prstGeom prst="rect">
            <a:avLst/>
          </a:prstGeom>
          <a:noFill/>
        </p:spPr>
        <p:txBody>
          <a:bodyPr wrap="none" rtlCol="0">
            <a:spAutoFit/>
          </a:bodyPr>
          <a:lstStyle/>
          <a:p>
            <a:r>
              <a:rPr lang="en-US" dirty="0" smtClean="0"/>
              <a:t>Question: Are true moral claims simply true or true-relative-to-something?</a:t>
            </a:r>
            <a:endParaRPr lang="en-US" dirty="0"/>
          </a:p>
        </p:txBody>
      </p:sp>
      <p:cxnSp>
        <p:nvCxnSpPr>
          <p:cNvPr id="28" name="Straight Arrow Connector 27"/>
          <p:cNvCxnSpPr/>
          <p:nvPr/>
        </p:nvCxnSpPr>
        <p:spPr>
          <a:xfrm>
            <a:off x="4330698" y="38227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H="1">
            <a:off x="2019300" y="4674632"/>
            <a:ext cx="2311396"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723901" y="5187434"/>
            <a:ext cx="2504880" cy="369332"/>
          </a:xfrm>
          <a:prstGeom prst="rect">
            <a:avLst/>
          </a:prstGeom>
          <a:noFill/>
        </p:spPr>
        <p:txBody>
          <a:bodyPr wrap="none" rtlCol="0">
            <a:spAutoFit/>
          </a:bodyPr>
          <a:lstStyle/>
          <a:p>
            <a:r>
              <a:rPr lang="en-US" dirty="0" smtClean="0"/>
              <a:t>Simply true = </a:t>
            </a:r>
            <a:r>
              <a:rPr lang="en-US" b="1" i="1" dirty="0" smtClean="0"/>
              <a:t>Realism</a:t>
            </a:r>
            <a:endParaRPr lang="en-US" b="1" i="1" dirty="0"/>
          </a:p>
        </p:txBody>
      </p:sp>
      <p:cxnSp>
        <p:nvCxnSpPr>
          <p:cNvPr id="31" name="Straight Arrow Connector 30"/>
          <p:cNvCxnSpPr/>
          <p:nvPr/>
        </p:nvCxnSpPr>
        <p:spPr>
          <a:xfrm>
            <a:off x="4330696" y="4685268"/>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4699790" y="5162034"/>
            <a:ext cx="4596609" cy="369332"/>
          </a:xfrm>
          <a:prstGeom prst="rect">
            <a:avLst/>
          </a:prstGeom>
          <a:noFill/>
        </p:spPr>
        <p:txBody>
          <a:bodyPr wrap="square" rtlCol="0">
            <a:spAutoFit/>
          </a:bodyPr>
          <a:lstStyle/>
          <a:p>
            <a:r>
              <a:rPr lang="en-US" dirty="0" smtClean="0"/>
              <a:t>True-relative-to-something = </a:t>
            </a:r>
            <a:r>
              <a:rPr lang="en-US" b="1" i="1" dirty="0" smtClean="0"/>
              <a:t>Relativism</a:t>
            </a:r>
            <a:endParaRPr lang="en-US" b="1" i="1" dirty="0"/>
          </a:p>
        </p:txBody>
      </p:sp>
      <p:sp>
        <p:nvSpPr>
          <p:cNvPr id="36" name="TextBox 35"/>
          <p:cNvSpPr txBox="1"/>
          <p:nvPr/>
        </p:nvSpPr>
        <p:spPr>
          <a:xfrm>
            <a:off x="-40483" y="5905500"/>
            <a:ext cx="5175250" cy="369332"/>
          </a:xfrm>
          <a:prstGeom prst="rect">
            <a:avLst/>
          </a:prstGeom>
          <a:noFill/>
        </p:spPr>
        <p:txBody>
          <a:bodyPr wrap="square" rtlCol="0">
            <a:spAutoFit/>
          </a:bodyPr>
          <a:lstStyle/>
          <a:p>
            <a:r>
              <a:rPr lang="en-US" dirty="0" smtClean="0"/>
              <a:t>Question: Are moral properties physical?</a:t>
            </a:r>
            <a:endParaRPr lang="en-US" dirty="0"/>
          </a:p>
        </p:txBody>
      </p:sp>
      <p:cxnSp>
        <p:nvCxnSpPr>
          <p:cNvPr id="37" name="Straight Arrow Connector 36"/>
          <p:cNvCxnSpPr/>
          <p:nvPr/>
        </p:nvCxnSpPr>
        <p:spPr>
          <a:xfrm>
            <a:off x="2019300" y="5556766"/>
            <a:ext cx="0" cy="4122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115719" y="6488668"/>
            <a:ext cx="1954381"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dirty="0" smtClean="0"/>
              <a:t>Yes = </a:t>
            </a:r>
            <a:r>
              <a:rPr lang="en-US" b="1" i="1" dirty="0" smtClean="0"/>
              <a:t>Naturalism</a:t>
            </a:r>
            <a:endParaRPr lang="en-US" dirty="0"/>
          </a:p>
        </p:txBody>
      </p:sp>
      <p:sp>
        <p:nvSpPr>
          <p:cNvPr id="39" name="TextBox 38"/>
          <p:cNvSpPr txBox="1"/>
          <p:nvPr/>
        </p:nvSpPr>
        <p:spPr>
          <a:xfrm>
            <a:off x="2566075" y="6481128"/>
            <a:ext cx="2454518"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No = </a:t>
            </a:r>
            <a:r>
              <a:rPr lang="en-US" b="1" i="1" dirty="0" smtClean="0"/>
              <a:t>Non-Naturalism</a:t>
            </a:r>
            <a:endParaRPr lang="en-US" dirty="0"/>
          </a:p>
        </p:txBody>
      </p:sp>
      <p:cxnSp>
        <p:nvCxnSpPr>
          <p:cNvPr id="42" name="Straight Arrow Connector 41"/>
          <p:cNvCxnSpPr>
            <a:endCxn id="38" idx="0"/>
          </p:cNvCxnSpPr>
          <p:nvPr/>
        </p:nvCxnSpPr>
        <p:spPr>
          <a:xfrm flipH="1">
            <a:off x="1092910" y="6230898"/>
            <a:ext cx="1091490" cy="2577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a:off x="2184400" y="6230898"/>
            <a:ext cx="1117600" cy="228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5822025" y="5720834"/>
            <a:ext cx="2705902" cy="369332"/>
          </a:xfrm>
          <a:prstGeom prst="rect">
            <a:avLst/>
          </a:prstGeom>
          <a:noFill/>
        </p:spPr>
        <p:txBody>
          <a:bodyPr wrap="none" rtlCol="0">
            <a:spAutoFit/>
          </a:bodyPr>
          <a:lstStyle/>
          <a:p>
            <a:r>
              <a:rPr lang="en-US" dirty="0" smtClean="0"/>
              <a:t>Q: True relative to what?</a:t>
            </a:r>
            <a:endParaRPr lang="en-US" dirty="0"/>
          </a:p>
        </p:txBody>
      </p:sp>
      <p:cxnSp>
        <p:nvCxnSpPr>
          <p:cNvPr id="50" name="Straight Arrow Connector 49"/>
          <p:cNvCxnSpPr/>
          <p:nvPr/>
        </p:nvCxnSpPr>
        <p:spPr>
          <a:xfrm>
            <a:off x="7111849" y="5482114"/>
            <a:ext cx="0" cy="3032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a:off x="5505422" y="6264364"/>
            <a:ext cx="1416078" cy="584776"/>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600" b="1" i="1" dirty="0" smtClean="0"/>
              <a:t>Community-Relativism</a:t>
            </a:r>
            <a:endParaRPr lang="en-US" sz="1600" b="1" i="1" dirty="0"/>
          </a:p>
        </p:txBody>
      </p:sp>
      <p:sp>
        <p:nvSpPr>
          <p:cNvPr id="52" name="TextBox 51"/>
          <p:cNvSpPr txBox="1"/>
          <p:nvPr/>
        </p:nvSpPr>
        <p:spPr>
          <a:xfrm>
            <a:off x="7528295" y="6264364"/>
            <a:ext cx="1416078" cy="58477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600" b="1" i="1" dirty="0" smtClean="0"/>
              <a:t>Individual-Relativism</a:t>
            </a:r>
            <a:endParaRPr lang="en-US" sz="1600" b="1" i="1" dirty="0"/>
          </a:p>
        </p:txBody>
      </p:sp>
      <p:cxnSp>
        <p:nvCxnSpPr>
          <p:cNvPr id="56" name="Straight Arrow Connector 55"/>
          <p:cNvCxnSpPr>
            <a:stCxn id="49" idx="2"/>
            <a:endCxn id="51" idx="0"/>
          </p:cNvCxnSpPr>
          <p:nvPr/>
        </p:nvCxnSpPr>
        <p:spPr>
          <a:xfrm flipH="1">
            <a:off x="6213461" y="6090166"/>
            <a:ext cx="961515" cy="1741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a:stCxn id="49" idx="2"/>
            <a:endCxn id="52" idx="0"/>
          </p:cNvCxnSpPr>
          <p:nvPr/>
        </p:nvCxnSpPr>
        <p:spPr>
          <a:xfrm>
            <a:off x="7174976" y="6090166"/>
            <a:ext cx="1061358" cy="1741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268118" y="63500"/>
            <a:ext cx="9028281" cy="488949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extBox 6"/>
          <p:cNvSpPr txBox="1"/>
          <p:nvPr/>
        </p:nvSpPr>
        <p:spPr>
          <a:xfrm>
            <a:off x="486374" y="150317"/>
            <a:ext cx="8426832" cy="1200328"/>
          </a:xfrm>
          <a:prstGeom prst="rect">
            <a:avLst/>
          </a:prstGeom>
          <a:noFill/>
        </p:spPr>
        <p:txBody>
          <a:bodyPr wrap="square" rtlCol="0">
            <a:spAutoFit/>
          </a:bodyPr>
          <a:lstStyle/>
          <a:p>
            <a:r>
              <a:rPr lang="en-US" sz="2400" dirty="0" smtClean="0">
                <a:solidFill>
                  <a:schemeClr val="bg1"/>
                </a:solidFill>
              </a:rPr>
              <a:t>We’ve seen some serious problems for both realism and relativism.</a:t>
            </a:r>
          </a:p>
          <a:p>
            <a:endParaRPr lang="en-US" sz="2400" dirty="0">
              <a:solidFill>
                <a:schemeClr val="bg1"/>
              </a:solidFill>
            </a:endParaRPr>
          </a:p>
        </p:txBody>
      </p:sp>
    </p:spTree>
    <p:extLst>
      <p:ext uri="{BB962C8B-B14F-4D97-AF65-F5344CB8AC3E}">
        <p14:creationId xmlns:p14="http://schemas.microsoft.com/office/powerpoint/2010/main" val="27257285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7800" y="215900"/>
            <a:ext cx="8788401" cy="4524315"/>
          </a:xfrm>
          <a:prstGeom prst="rect">
            <a:avLst/>
          </a:prstGeom>
          <a:noFill/>
        </p:spPr>
        <p:txBody>
          <a:bodyPr wrap="square" rtlCol="0">
            <a:spAutoFit/>
          </a:bodyPr>
          <a:lstStyle/>
          <a:p>
            <a:r>
              <a:rPr lang="en-US" sz="2400" dirty="0" smtClean="0"/>
              <a:t>One particular strength of non-</a:t>
            </a:r>
            <a:r>
              <a:rPr lang="en-US" sz="2400" dirty="0" err="1" smtClean="0"/>
              <a:t>cognitivism</a:t>
            </a:r>
            <a:r>
              <a:rPr lang="en-US" sz="2400" dirty="0" smtClean="0"/>
              <a:t> is that is seems to account for an interesting fact about moral claims: moral disagreements seem particular resistant to resolution. Sometimes, of course, moral disagreements can be resolved; but other times, it seems possible for two people to, for example, know all of the relevant facts about abortion, or parent-arranged marriages, and still disagree about whether it is sometimes morally permissible. By contrast, it does not seem possible for two people to know all of the relevant facts about the dining hall, and yet disagree about whether pizza is being served. </a:t>
            </a:r>
          </a:p>
          <a:p>
            <a:endParaRPr lang="en-US" sz="2400" dirty="0"/>
          </a:p>
        </p:txBody>
      </p:sp>
    </p:spTree>
    <p:extLst>
      <p:ext uri="{BB962C8B-B14F-4D97-AF65-F5344CB8AC3E}">
        <p14:creationId xmlns:p14="http://schemas.microsoft.com/office/powerpoint/2010/main" val="11253483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7800" y="215900"/>
            <a:ext cx="8788401" cy="6370974"/>
          </a:xfrm>
          <a:prstGeom prst="rect">
            <a:avLst/>
          </a:prstGeom>
          <a:noFill/>
        </p:spPr>
        <p:txBody>
          <a:bodyPr wrap="square" rtlCol="0">
            <a:spAutoFit/>
          </a:bodyPr>
          <a:lstStyle/>
          <a:p>
            <a:r>
              <a:rPr lang="en-US" sz="2400" dirty="0" smtClean="0"/>
              <a:t>One particular strength of non-</a:t>
            </a:r>
            <a:r>
              <a:rPr lang="en-US" sz="2400" dirty="0" err="1" smtClean="0"/>
              <a:t>cognitivism</a:t>
            </a:r>
            <a:r>
              <a:rPr lang="en-US" sz="2400" dirty="0" smtClean="0"/>
              <a:t> is that is seems to account for an interesting fact about moral claims: moral disagreements seem particular resistant to resolution. Sometimes, of course, moral disagreements can be resolved; but other times, it seems possible for two people to, for example, know all of the relevant facts about abortion, or parent-arranged marriages, and still disagree about whether it is sometimes morally permissible. By contrast, it does not seem possible for two people to know all of the relevant facts about the dining hall, and yet disagree about whether pizza is being served. </a:t>
            </a:r>
          </a:p>
          <a:p>
            <a:endParaRPr lang="en-US" sz="2400" dirty="0"/>
          </a:p>
          <a:p>
            <a:r>
              <a:rPr lang="en-US" sz="2400" dirty="0" smtClean="0"/>
              <a:t>According to non-</a:t>
            </a:r>
            <a:r>
              <a:rPr lang="en-US" sz="2400" dirty="0" err="1" smtClean="0"/>
              <a:t>cognitivism</a:t>
            </a:r>
            <a:r>
              <a:rPr lang="en-US" sz="2400" dirty="0" smtClean="0"/>
              <a:t>, this sort of persistent disagreement would be explained by the fact that the two people are really not disagreeing about any facts about the world: they are, instead, simply expressing inconsistent attitudes or commanding opposite things. </a:t>
            </a:r>
            <a:endParaRPr lang="en-US" sz="2400" dirty="0"/>
          </a:p>
        </p:txBody>
      </p:sp>
    </p:spTree>
    <p:extLst>
      <p:ext uri="{BB962C8B-B14F-4D97-AF65-F5344CB8AC3E}">
        <p14:creationId xmlns:p14="http://schemas.microsoft.com/office/powerpoint/2010/main" val="18680886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35000" y="254000"/>
            <a:ext cx="7797800" cy="923330"/>
          </a:xfrm>
          <a:prstGeom prst="rect">
            <a:avLst/>
          </a:prstGeom>
          <a:noFill/>
        </p:spPr>
        <p:txBody>
          <a:bodyPr wrap="square" rtlCol="0">
            <a:spAutoFit/>
          </a:bodyPr>
          <a:lstStyle/>
          <a:p>
            <a:r>
              <a:rPr lang="en-US" dirty="0" smtClean="0"/>
              <a:t>However, even if non-</a:t>
            </a:r>
            <a:r>
              <a:rPr lang="en-US" dirty="0" err="1" smtClean="0"/>
              <a:t>cognitivism</a:t>
            </a:r>
            <a:r>
              <a:rPr lang="en-US" dirty="0" smtClean="0"/>
              <a:t> seems plausible for sentences like “Stealing is wrong,” it does not fit other uses of ethical language as well. Consider, for example, past tense sentences like: </a:t>
            </a:r>
            <a:endParaRPr lang="en-US" dirty="0"/>
          </a:p>
        </p:txBody>
      </p:sp>
    </p:spTree>
    <p:extLst>
      <p:ext uri="{BB962C8B-B14F-4D97-AF65-F5344CB8AC3E}">
        <p14:creationId xmlns:p14="http://schemas.microsoft.com/office/powerpoint/2010/main" val="12495107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35000" y="254000"/>
            <a:ext cx="7797800" cy="923330"/>
          </a:xfrm>
          <a:prstGeom prst="rect">
            <a:avLst/>
          </a:prstGeom>
          <a:noFill/>
        </p:spPr>
        <p:txBody>
          <a:bodyPr wrap="square" rtlCol="0">
            <a:spAutoFit/>
          </a:bodyPr>
          <a:lstStyle/>
          <a:p>
            <a:r>
              <a:rPr lang="en-US" dirty="0" smtClean="0"/>
              <a:t>However, even if non-</a:t>
            </a:r>
            <a:r>
              <a:rPr lang="en-US" dirty="0" err="1" smtClean="0"/>
              <a:t>cognitivism</a:t>
            </a:r>
            <a:r>
              <a:rPr lang="en-US" dirty="0" smtClean="0"/>
              <a:t> seems plausible for sentences like “Stealing is wrong,” it does not fit other uses of ethical language as well. Consider, for example, past tense sentences like: </a:t>
            </a:r>
            <a:endParaRPr lang="en-US" dirty="0"/>
          </a:p>
        </p:txBody>
      </p:sp>
      <p:sp>
        <p:nvSpPr>
          <p:cNvPr id="2" name="TextBox 1"/>
          <p:cNvSpPr txBox="1"/>
          <p:nvPr/>
        </p:nvSpPr>
        <p:spPr>
          <a:xfrm>
            <a:off x="1841500" y="1726168"/>
            <a:ext cx="5677756" cy="369332"/>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dirty="0" smtClean="0"/>
              <a:t>“The Athenians were wrong to put Socrates to death.”</a:t>
            </a:r>
            <a:endParaRPr lang="en-US" dirty="0"/>
          </a:p>
        </p:txBody>
      </p:sp>
    </p:spTree>
    <p:extLst>
      <p:ext uri="{BB962C8B-B14F-4D97-AF65-F5344CB8AC3E}">
        <p14:creationId xmlns:p14="http://schemas.microsoft.com/office/powerpoint/2010/main" val="28262625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35000" y="254000"/>
            <a:ext cx="7797800" cy="923330"/>
          </a:xfrm>
          <a:prstGeom prst="rect">
            <a:avLst/>
          </a:prstGeom>
          <a:noFill/>
        </p:spPr>
        <p:txBody>
          <a:bodyPr wrap="square" rtlCol="0">
            <a:spAutoFit/>
          </a:bodyPr>
          <a:lstStyle/>
          <a:p>
            <a:r>
              <a:rPr lang="en-US" dirty="0" smtClean="0"/>
              <a:t>However, even if non-</a:t>
            </a:r>
            <a:r>
              <a:rPr lang="en-US" dirty="0" err="1" smtClean="0"/>
              <a:t>cognitivism</a:t>
            </a:r>
            <a:r>
              <a:rPr lang="en-US" dirty="0" smtClean="0"/>
              <a:t> seems plausible for sentences like “Stealing is wrong,” it does not fit other uses of ethical language as well. Consider, for example, past tense sentences like: </a:t>
            </a:r>
            <a:endParaRPr lang="en-US" dirty="0"/>
          </a:p>
        </p:txBody>
      </p:sp>
      <p:sp>
        <p:nvSpPr>
          <p:cNvPr id="2" name="TextBox 1"/>
          <p:cNvSpPr txBox="1"/>
          <p:nvPr/>
        </p:nvSpPr>
        <p:spPr>
          <a:xfrm>
            <a:off x="1841500" y="1726168"/>
            <a:ext cx="5677756" cy="369332"/>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dirty="0" smtClean="0"/>
              <a:t>“The Athenians were wrong to put Socrates to death.”</a:t>
            </a:r>
            <a:endParaRPr lang="en-US" dirty="0"/>
          </a:p>
        </p:txBody>
      </p:sp>
      <p:sp>
        <p:nvSpPr>
          <p:cNvPr id="3" name="TextBox 2"/>
          <p:cNvSpPr txBox="1"/>
          <p:nvPr/>
        </p:nvSpPr>
        <p:spPr>
          <a:xfrm>
            <a:off x="1079500" y="2679700"/>
            <a:ext cx="5963141" cy="369332"/>
          </a:xfrm>
          <a:prstGeom prst="rect">
            <a:avLst/>
          </a:prstGeom>
          <a:noFill/>
        </p:spPr>
        <p:txBody>
          <a:bodyPr wrap="none" rtlCol="0">
            <a:spAutoFit/>
          </a:bodyPr>
          <a:lstStyle/>
          <a:p>
            <a:r>
              <a:rPr lang="en-US" dirty="0" smtClean="0"/>
              <a:t>Could this really mean (as it would on non-</a:t>
            </a:r>
            <a:r>
              <a:rPr lang="en-US" dirty="0" err="1" smtClean="0"/>
              <a:t>cognitivism</a:t>
            </a:r>
            <a:r>
              <a:rPr lang="en-US" dirty="0" smtClean="0"/>
              <a:t>):</a:t>
            </a:r>
            <a:endParaRPr lang="en-US" dirty="0"/>
          </a:p>
        </p:txBody>
      </p:sp>
      <p:sp>
        <p:nvSpPr>
          <p:cNvPr id="5" name="TextBox 4"/>
          <p:cNvSpPr txBox="1"/>
          <p:nvPr/>
        </p:nvSpPr>
        <p:spPr>
          <a:xfrm>
            <a:off x="1841500" y="3529568"/>
            <a:ext cx="4307301" cy="369332"/>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dirty="0" smtClean="0"/>
              <a:t>“Athenians, don’t put Socrates to death!”</a:t>
            </a:r>
            <a:endParaRPr lang="en-US" dirty="0"/>
          </a:p>
        </p:txBody>
      </p:sp>
    </p:spTree>
    <p:extLst>
      <p:ext uri="{BB962C8B-B14F-4D97-AF65-F5344CB8AC3E}">
        <p14:creationId xmlns:p14="http://schemas.microsoft.com/office/powerpoint/2010/main" val="23720971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35000" y="254000"/>
            <a:ext cx="7797800" cy="923330"/>
          </a:xfrm>
          <a:prstGeom prst="rect">
            <a:avLst/>
          </a:prstGeom>
          <a:noFill/>
        </p:spPr>
        <p:txBody>
          <a:bodyPr wrap="square" rtlCol="0">
            <a:spAutoFit/>
          </a:bodyPr>
          <a:lstStyle/>
          <a:p>
            <a:r>
              <a:rPr lang="en-US" dirty="0" smtClean="0"/>
              <a:t>However, even if non-</a:t>
            </a:r>
            <a:r>
              <a:rPr lang="en-US" dirty="0" err="1" smtClean="0"/>
              <a:t>cognitivism</a:t>
            </a:r>
            <a:r>
              <a:rPr lang="en-US" dirty="0" smtClean="0"/>
              <a:t> seems plausible for sentences like “Stealing is wrong,” it does not fit other uses of ethical language as well. Consider, for example, past tense sentences like: </a:t>
            </a:r>
            <a:endParaRPr lang="en-US" dirty="0"/>
          </a:p>
        </p:txBody>
      </p:sp>
      <p:sp>
        <p:nvSpPr>
          <p:cNvPr id="2" name="TextBox 1"/>
          <p:cNvSpPr txBox="1"/>
          <p:nvPr/>
        </p:nvSpPr>
        <p:spPr>
          <a:xfrm>
            <a:off x="1841500" y="1726168"/>
            <a:ext cx="5677756" cy="369332"/>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dirty="0" smtClean="0"/>
              <a:t>“The Athenians were wrong to put Socrates to death.”</a:t>
            </a:r>
            <a:endParaRPr lang="en-US" dirty="0"/>
          </a:p>
        </p:txBody>
      </p:sp>
      <p:sp>
        <p:nvSpPr>
          <p:cNvPr id="3" name="TextBox 2"/>
          <p:cNvSpPr txBox="1"/>
          <p:nvPr/>
        </p:nvSpPr>
        <p:spPr>
          <a:xfrm>
            <a:off x="1079500" y="2679700"/>
            <a:ext cx="5963141" cy="369332"/>
          </a:xfrm>
          <a:prstGeom prst="rect">
            <a:avLst/>
          </a:prstGeom>
          <a:noFill/>
        </p:spPr>
        <p:txBody>
          <a:bodyPr wrap="none" rtlCol="0">
            <a:spAutoFit/>
          </a:bodyPr>
          <a:lstStyle/>
          <a:p>
            <a:r>
              <a:rPr lang="en-US" dirty="0" smtClean="0"/>
              <a:t>Could this really mean (as it would on non-</a:t>
            </a:r>
            <a:r>
              <a:rPr lang="en-US" dirty="0" err="1" smtClean="0"/>
              <a:t>cognitivism</a:t>
            </a:r>
            <a:r>
              <a:rPr lang="en-US" dirty="0" smtClean="0"/>
              <a:t>):</a:t>
            </a:r>
            <a:endParaRPr lang="en-US" dirty="0"/>
          </a:p>
        </p:txBody>
      </p:sp>
      <p:sp>
        <p:nvSpPr>
          <p:cNvPr id="5" name="TextBox 4"/>
          <p:cNvSpPr txBox="1"/>
          <p:nvPr/>
        </p:nvSpPr>
        <p:spPr>
          <a:xfrm>
            <a:off x="1841500" y="3529568"/>
            <a:ext cx="4307301" cy="369332"/>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dirty="0" smtClean="0"/>
              <a:t>“Athenians, don’t put Socrates to death!”</a:t>
            </a:r>
            <a:endParaRPr lang="en-US" dirty="0"/>
          </a:p>
        </p:txBody>
      </p:sp>
      <p:sp>
        <p:nvSpPr>
          <p:cNvPr id="6" name="TextBox 5"/>
          <p:cNvSpPr txBox="1"/>
          <p:nvPr/>
        </p:nvSpPr>
        <p:spPr>
          <a:xfrm>
            <a:off x="3581400" y="4209534"/>
            <a:ext cx="402674" cy="369332"/>
          </a:xfrm>
          <a:prstGeom prst="rect">
            <a:avLst/>
          </a:prstGeom>
          <a:noFill/>
        </p:spPr>
        <p:txBody>
          <a:bodyPr wrap="none" rtlCol="0">
            <a:spAutoFit/>
          </a:bodyPr>
          <a:lstStyle/>
          <a:p>
            <a:r>
              <a:rPr lang="en-US" dirty="0" smtClean="0"/>
              <a:t>or</a:t>
            </a:r>
          </a:p>
        </p:txBody>
      </p:sp>
      <p:sp>
        <p:nvSpPr>
          <p:cNvPr id="7" name="TextBox 6"/>
          <p:cNvSpPr txBox="1"/>
          <p:nvPr/>
        </p:nvSpPr>
        <p:spPr>
          <a:xfrm>
            <a:off x="1841500" y="4926568"/>
            <a:ext cx="2825939" cy="369332"/>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dirty="0" smtClean="0"/>
              <a:t>“Boo, ancient Athenians!”</a:t>
            </a:r>
            <a:endParaRPr lang="en-US" dirty="0"/>
          </a:p>
        </p:txBody>
      </p:sp>
    </p:spTree>
    <p:extLst>
      <p:ext uri="{BB962C8B-B14F-4D97-AF65-F5344CB8AC3E}">
        <p14:creationId xmlns:p14="http://schemas.microsoft.com/office/powerpoint/2010/main" val="26355784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35000" y="254000"/>
            <a:ext cx="7797800" cy="923330"/>
          </a:xfrm>
          <a:prstGeom prst="rect">
            <a:avLst/>
          </a:prstGeom>
          <a:noFill/>
        </p:spPr>
        <p:txBody>
          <a:bodyPr wrap="square" rtlCol="0">
            <a:spAutoFit/>
          </a:bodyPr>
          <a:lstStyle/>
          <a:p>
            <a:r>
              <a:rPr lang="en-US" dirty="0" smtClean="0"/>
              <a:t>However, even if non-</a:t>
            </a:r>
            <a:r>
              <a:rPr lang="en-US" dirty="0" err="1" smtClean="0"/>
              <a:t>cognitivism</a:t>
            </a:r>
            <a:r>
              <a:rPr lang="en-US" dirty="0" smtClean="0"/>
              <a:t> seems plausible for sentences like “Stealing is wrong,” it does not fit other uses of ethical language as well. Consider, for example, past tense sentences like: </a:t>
            </a:r>
            <a:endParaRPr lang="en-US" dirty="0"/>
          </a:p>
        </p:txBody>
      </p:sp>
      <p:sp>
        <p:nvSpPr>
          <p:cNvPr id="2" name="TextBox 1"/>
          <p:cNvSpPr txBox="1"/>
          <p:nvPr/>
        </p:nvSpPr>
        <p:spPr>
          <a:xfrm>
            <a:off x="1841500" y="1726168"/>
            <a:ext cx="5677756" cy="369332"/>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dirty="0" smtClean="0"/>
              <a:t>“The Athenians were wrong to put Socrates to death.”</a:t>
            </a:r>
            <a:endParaRPr lang="en-US" dirty="0"/>
          </a:p>
        </p:txBody>
      </p:sp>
      <p:sp>
        <p:nvSpPr>
          <p:cNvPr id="3" name="TextBox 2"/>
          <p:cNvSpPr txBox="1"/>
          <p:nvPr/>
        </p:nvSpPr>
        <p:spPr>
          <a:xfrm>
            <a:off x="1079500" y="2679700"/>
            <a:ext cx="5963141" cy="369332"/>
          </a:xfrm>
          <a:prstGeom prst="rect">
            <a:avLst/>
          </a:prstGeom>
          <a:noFill/>
        </p:spPr>
        <p:txBody>
          <a:bodyPr wrap="none" rtlCol="0">
            <a:spAutoFit/>
          </a:bodyPr>
          <a:lstStyle/>
          <a:p>
            <a:r>
              <a:rPr lang="en-US" dirty="0" smtClean="0"/>
              <a:t>Could this really mean (as it would on non-</a:t>
            </a:r>
            <a:r>
              <a:rPr lang="en-US" dirty="0" err="1" smtClean="0"/>
              <a:t>cognitivism</a:t>
            </a:r>
            <a:r>
              <a:rPr lang="en-US" dirty="0" smtClean="0"/>
              <a:t>):</a:t>
            </a:r>
            <a:endParaRPr lang="en-US" dirty="0"/>
          </a:p>
        </p:txBody>
      </p:sp>
      <p:sp>
        <p:nvSpPr>
          <p:cNvPr id="5" name="TextBox 4"/>
          <p:cNvSpPr txBox="1"/>
          <p:nvPr/>
        </p:nvSpPr>
        <p:spPr>
          <a:xfrm>
            <a:off x="1841500" y="3529568"/>
            <a:ext cx="4307301" cy="369332"/>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dirty="0" smtClean="0"/>
              <a:t>“Athenians, don’t put Socrates to death!”</a:t>
            </a:r>
            <a:endParaRPr lang="en-US" dirty="0"/>
          </a:p>
        </p:txBody>
      </p:sp>
      <p:sp>
        <p:nvSpPr>
          <p:cNvPr id="6" name="TextBox 5"/>
          <p:cNvSpPr txBox="1"/>
          <p:nvPr/>
        </p:nvSpPr>
        <p:spPr>
          <a:xfrm>
            <a:off x="3581400" y="4209534"/>
            <a:ext cx="402674" cy="369332"/>
          </a:xfrm>
          <a:prstGeom prst="rect">
            <a:avLst/>
          </a:prstGeom>
          <a:noFill/>
        </p:spPr>
        <p:txBody>
          <a:bodyPr wrap="none" rtlCol="0">
            <a:spAutoFit/>
          </a:bodyPr>
          <a:lstStyle/>
          <a:p>
            <a:r>
              <a:rPr lang="en-US" dirty="0" smtClean="0"/>
              <a:t>or</a:t>
            </a:r>
          </a:p>
        </p:txBody>
      </p:sp>
      <p:sp>
        <p:nvSpPr>
          <p:cNvPr id="7" name="TextBox 6"/>
          <p:cNvSpPr txBox="1"/>
          <p:nvPr/>
        </p:nvSpPr>
        <p:spPr>
          <a:xfrm>
            <a:off x="1841500" y="4926568"/>
            <a:ext cx="2825939" cy="369332"/>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dirty="0" smtClean="0"/>
              <a:t>“Boo, ancient Athenians!”</a:t>
            </a:r>
            <a:endParaRPr lang="en-US" dirty="0"/>
          </a:p>
        </p:txBody>
      </p:sp>
      <p:sp>
        <p:nvSpPr>
          <p:cNvPr id="8" name="TextBox 7"/>
          <p:cNvSpPr txBox="1"/>
          <p:nvPr/>
        </p:nvSpPr>
        <p:spPr>
          <a:xfrm>
            <a:off x="819339" y="5772834"/>
            <a:ext cx="7696200" cy="646331"/>
          </a:xfrm>
          <a:prstGeom prst="rect">
            <a:avLst/>
          </a:prstGeom>
          <a:noFill/>
        </p:spPr>
        <p:txBody>
          <a:bodyPr wrap="square" rtlCol="0">
            <a:spAutoFit/>
          </a:bodyPr>
          <a:lstStyle/>
          <a:p>
            <a:r>
              <a:rPr lang="en-US" dirty="0" smtClean="0"/>
              <a:t>This seems absurd: they already put him to death (so why command them otherwise?), and they don’t currently exist (so why boo them?).</a:t>
            </a:r>
            <a:endParaRPr lang="en-US" dirty="0"/>
          </a:p>
        </p:txBody>
      </p:sp>
    </p:spTree>
    <p:extLst>
      <p:ext uri="{BB962C8B-B14F-4D97-AF65-F5344CB8AC3E}">
        <p14:creationId xmlns:p14="http://schemas.microsoft.com/office/powerpoint/2010/main" val="19120612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96900" y="404336"/>
            <a:ext cx="8218942" cy="923330"/>
          </a:xfrm>
          <a:prstGeom prst="rect">
            <a:avLst/>
          </a:prstGeom>
          <a:noFill/>
        </p:spPr>
        <p:txBody>
          <a:bodyPr wrap="none" rtlCol="0">
            <a:spAutoFit/>
          </a:bodyPr>
          <a:lstStyle/>
          <a:p>
            <a:r>
              <a:rPr lang="en-US" dirty="0" smtClean="0"/>
              <a:t>Other problems arise with uses of ethical language in more complex sentences. </a:t>
            </a:r>
          </a:p>
          <a:p>
            <a:endParaRPr lang="en-US" dirty="0"/>
          </a:p>
          <a:p>
            <a:r>
              <a:rPr lang="en-US" dirty="0" smtClean="0"/>
              <a:t>For example, the following sentence seems to make sense:</a:t>
            </a:r>
            <a:endParaRPr lang="en-US" dirty="0"/>
          </a:p>
        </p:txBody>
      </p:sp>
    </p:spTree>
    <p:extLst>
      <p:ext uri="{BB962C8B-B14F-4D97-AF65-F5344CB8AC3E}">
        <p14:creationId xmlns:p14="http://schemas.microsoft.com/office/powerpoint/2010/main" val="12601389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96900" y="404336"/>
            <a:ext cx="8218942" cy="923330"/>
          </a:xfrm>
          <a:prstGeom prst="rect">
            <a:avLst/>
          </a:prstGeom>
          <a:noFill/>
        </p:spPr>
        <p:txBody>
          <a:bodyPr wrap="none" rtlCol="0">
            <a:spAutoFit/>
          </a:bodyPr>
          <a:lstStyle/>
          <a:p>
            <a:r>
              <a:rPr lang="en-US" dirty="0" smtClean="0"/>
              <a:t>Other problems arise with uses of ethical language in more complex sentences. </a:t>
            </a:r>
          </a:p>
          <a:p>
            <a:endParaRPr lang="en-US" dirty="0"/>
          </a:p>
          <a:p>
            <a:r>
              <a:rPr lang="en-US" dirty="0" smtClean="0"/>
              <a:t>For example, the following sentence seems to make sense:</a:t>
            </a:r>
            <a:endParaRPr lang="en-US" dirty="0"/>
          </a:p>
        </p:txBody>
      </p:sp>
      <p:sp>
        <p:nvSpPr>
          <p:cNvPr id="2" name="TextBox 1"/>
          <p:cNvSpPr txBox="1"/>
          <p:nvPr/>
        </p:nvSpPr>
        <p:spPr>
          <a:xfrm>
            <a:off x="1854200" y="1757402"/>
            <a:ext cx="510067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If stealing is wrong, then Bob would never steal.</a:t>
            </a:r>
            <a:endParaRPr lang="en-US" dirty="0"/>
          </a:p>
        </p:txBody>
      </p:sp>
    </p:spTree>
    <p:extLst>
      <p:ext uri="{BB962C8B-B14F-4D97-AF65-F5344CB8AC3E}">
        <p14:creationId xmlns:p14="http://schemas.microsoft.com/office/powerpoint/2010/main" val="21878334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96900" y="404336"/>
            <a:ext cx="8218942" cy="923330"/>
          </a:xfrm>
          <a:prstGeom prst="rect">
            <a:avLst/>
          </a:prstGeom>
          <a:noFill/>
        </p:spPr>
        <p:txBody>
          <a:bodyPr wrap="none" rtlCol="0">
            <a:spAutoFit/>
          </a:bodyPr>
          <a:lstStyle/>
          <a:p>
            <a:r>
              <a:rPr lang="en-US" dirty="0" smtClean="0"/>
              <a:t>Other problems arise with uses of ethical language in more complex sentences. </a:t>
            </a:r>
          </a:p>
          <a:p>
            <a:endParaRPr lang="en-US" dirty="0"/>
          </a:p>
          <a:p>
            <a:r>
              <a:rPr lang="en-US" dirty="0" smtClean="0"/>
              <a:t>For example, the following sentence seems to make sense:</a:t>
            </a:r>
            <a:endParaRPr lang="en-US" dirty="0"/>
          </a:p>
        </p:txBody>
      </p:sp>
      <p:sp>
        <p:nvSpPr>
          <p:cNvPr id="2" name="TextBox 1"/>
          <p:cNvSpPr txBox="1"/>
          <p:nvPr/>
        </p:nvSpPr>
        <p:spPr>
          <a:xfrm>
            <a:off x="1854200" y="1757402"/>
            <a:ext cx="510067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If stealing is wrong, then Bob would never steal.</a:t>
            </a:r>
            <a:endParaRPr lang="en-US" dirty="0"/>
          </a:p>
        </p:txBody>
      </p:sp>
      <p:sp>
        <p:nvSpPr>
          <p:cNvPr id="3" name="TextBox 2"/>
          <p:cNvSpPr txBox="1"/>
          <p:nvPr/>
        </p:nvSpPr>
        <p:spPr>
          <a:xfrm>
            <a:off x="1079500" y="2602468"/>
            <a:ext cx="7652343" cy="369332"/>
          </a:xfrm>
          <a:prstGeom prst="rect">
            <a:avLst/>
          </a:prstGeom>
          <a:noFill/>
        </p:spPr>
        <p:txBody>
          <a:bodyPr wrap="none" rtlCol="0">
            <a:spAutoFit/>
          </a:bodyPr>
          <a:lstStyle/>
          <a:p>
            <a:r>
              <a:rPr lang="en-US" dirty="0" smtClean="0"/>
              <a:t>But how would the non-cognitivist analyze the meaning of this sentence?</a:t>
            </a:r>
            <a:endParaRPr lang="en-US" dirty="0"/>
          </a:p>
        </p:txBody>
      </p:sp>
    </p:spTree>
    <p:extLst>
      <p:ext uri="{BB962C8B-B14F-4D97-AF65-F5344CB8AC3E}">
        <p14:creationId xmlns:p14="http://schemas.microsoft.com/office/powerpoint/2010/main" val="1062982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0200" y="63500"/>
            <a:ext cx="2950973" cy="400110"/>
          </a:xfrm>
          <a:prstGeom prst="rect">
            <a:avLst/>
          </a:prstGeom>
          <a:noFill/>
        </p:spPr>
        <p:txBody>
          <a:bodyPr wrap="none" rtlCol="0">
            <a:spAutoFit/>
          </a:bodyPr>
          <a:lstStyle/>
          <a:p>
            <a:r>
              <a:rPr lang="en-US" sz="2000" b="1" dirty="0" smtClean="0">
                <a:solidFill>
                  <a:srgbClr val="3366FF"/>
                </a:solidFill>
              </a:rPr>
              <a:t>The Tree of Meta-ethics</a:t>
            </a:r>
            <a:endParaRPr lang="en-US" sz="2000" b="1" dirty="0">
              <a:solidFill>
                <a:srgbClr val="3366FF"/>
              </a:solidFill>
            </a:endParaRPr>
          </a:p>
        </p:txBody>
      </p:sp>
      <p:sp>
        <p:nvSpPr>
          <p:cNvPr id="2" name="TextBox 1"/>
          <p:cNvSpPr txBox="1"/>
          <p:nvPr/>
        </p:nvSpPr>
        <p:spPr>
          <a:xfrm>
            <a:off x="723901" y="571500"/>
            <a:ext cx="7213600" cy="646331"/>
          </a:xfrm>
          <a:prstGeom prst="rect">
            <a:avLst/>
          </a:prstGeom>
          <a:noFill/>
        </p:spPr>
        <p:txBody>
          <a:bodyPr wrap="square" rtlCol="0">
            <a:spAutoFit/>
          </a:bodyPr>
          <a:lstStyle/>
          <a:p>
            <a:r>
              <a:rPr lang="en-US" dirty="0" smtClean="0"/>
              <a:t>Question: Are moral claims (e.g. “Murder is wrong.”) the kinds of things that can be true or false in the first place?</a:t>
            </a:r>
            <a:endParaRPr lang="en-US" dirty="0"/>
          </a:p>
        </p:txBody>
      </p:sp>
      <p:cxnSp>
        <p:nvCxnSpPr>
          <p:cNvPr id="5" name="Straight Arrow Connector 4"/>
          <p:cNvCxnSpPr>
            <a:stCxn id="2" idx="2"/>
          </p:cNvCxnSpPr>
          <p:nvPr/>
        </p:nvCxnSpPr>
        <p:spPr>
          <a:xfrm flipH="1">
            <a:off x="4330700" y="1217831"/>
            <a:ext cx="1"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429000" y="1701800"/>
            <a:ext cx="2032791" cy="369332"/>
          </a:xfrm>
          <a:prstGeom prst="rect">
            <a:avLst/>
          </a:prstGeom>
          <a:noFill/>
        </p:spPr>
        <p:txBody>
          <a:bodyPr wrap="none" rtlCol="0">
            <a:spAutoFit/>
          </a:bodyPr>
          <a:lstStyle/>
          <a:p>
            <a:r>
              <a:rPr lang="en-US" dirty="0" smtClean="0"/>
              <a:t>Yes = </a:t>
            </a:r>
            <a:r>
              <a:rPr lang="en-US" b="1" i="1" dirty="0" err="1" smtClean="0"/>
              <a:t>Cognitivism</a:t>
            </a:r>
            <a:endParaRPr lang="en-US" b="1" dirty="0"/>
          </a:p>
        </p:txBody>
      </p:sp>
      <p:cxnSp>
        <p:nvCxnSpPr>
          <p:cNvPr id="9" name="Straight Arrow Connector 8"/>
          <p:cNvCxnSpPr>
            <a:stCxn id="2" idx="2"/>
          </p:cNvCxnSpPr>
          <p:nvPr/>
        </p:nvCxnSpPr>
        <p:spPr>
          <a:xfrm>
            <a:off x="4330701" y="1217831"/>
            <a:ext cx="2590799"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958091" y="1689100"/>
            <a:ext cx="2533228"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No = </a:t>
            </a:r>
            <a:r>
              <a:rPr lang="en-US" b="1" i="1" dirty="0" smtClean="0"/>
              <a:t>Non-</a:t>
            </a:r>
            <a:r>
              <a:rPr lang="en-US" b="1" i="1" dirty="0" err="1" smtClean="0"/>
              <a:t>Cognitivism</a:t>
            </a:r>
            <a:endParaRPr lang="en-US" b="1" dirty="0"/>
          </a:p>
        </p:txBody>
      </p:sp>
      <p:cxnSp>
        <p:nvCxnSpPr>
          <p:cNvPr id="14" name="Straight Arrow Connector 13"/>
          <p:cNvCxnSpPr/>
          <p:nvPr/>
        </p:nvCxnSpPr>
        <p:spPr>
          <a:xfrm>
            <a:off x="4330700" y="2134632"/>
            <a:ext cx="1" cy="3926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305372" y="2564368"/>
            <a:ext cx="4050658" cy="369332"/>
          </a:xfrm>
          <a:prstGeom prst="rect">
            <a:avLst/>
          </a:prstGeom>
          <a:noFill/>
        </p:spPr>
        <p:txBody>
          <a:bodyPr wrap="none" rtlCol="0">
            <a:spAutoFit/>
          </a:bodyPr>
          <a:lstStyle/>
          <a:p>
            <a:r>
              <a:rPr lang="en-US" dirty="0" smtClean="0"/>
              <a:t>Question: Are moral claims ever true?</a:t>
            </a:r>
            <a:endParaRPr lang="en-US" dirty="0"/>
          </a:p>
        </p:txBody>
      </p:sp>
      <p:cxnSp>
        <p:nvCxnSpPr>
          <p:cNvPr id="20" name="Straight Arrow Connector 19"/>
          <p:cNvCxnSpPr/>
          <p:nvPr/>
        </p:nvCxnSpPr>
        <p:spPr>
          <a:xfrm>
            <a:off x="4330699" y="29210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054731" y="3453368"/>
            <a:ext cx="528097" cy="369332"/>
          </a:xfrm>
          <a:prstGeom prst="rect">
            <a:avLst/>
          </a:prstGeom>
          <a:noFill/>
        </p:spPr>
        <p:txBody>
          <a:bodyPr wrap="none" rtlCol="0">
            <a:spAutoFit/>
          </a:bodyPr>
          <a:lstStyle/>
          <a:p>
            <a:r>
              <a:rPr lang="en-US" dirty="0" smtClean="0"/>
              <a:t>Yes</a:t>
            </a:r>
            <a:endParaRPr lang="en-US" dirty="0"/>
          </a:p>
        </p:txBody>
      </p:sp>
      <p:cxnSp>
        <p:nvCxnSpPr>
          <p:cNvPr id="23" name="Straight Arrow Connector 22"/>
          <p:cNvCxnSpPr>
            <a:stCxn id="15" idx="2"/>
          </p:cNvCxnSpPr>
          <p:nvPr/>
        </p:nvCxnSpPr>
        <p:spPr>
          <a:xfrm>
            <a:off x="4330701" y="2933700"/>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5958091" y="3453368"/>
            <a:ext cx="204834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No = </a:t>
            </a:r>
            <a:r>
              <a:rPr lang="en-US" b="1" i="1" dirty="0" smtClean="0"/>
              <a:t>Error Theory</a:t>
            </a:r>
            <a:endParaRPr lang="en-US" b="1" dirty="0"/>
          </a:p>
        </p:txBody>
      </p:sp>
      <p:sp>
        <p:nvSpPr>
          <p:cNvPr id="27" name="TextBox 26"/>
          <p:cNvSpPr txBox="1"/>
          <p:nvPr/>
        </p:nvSpPr>
        <p:spPr>
          <a:xfrm>
            <a:off x="425068" y="4305300"/>
            <a:ext cx="7811266" cy="369332"/>
          </a:xfrm>
          <a:prstGeom prst="rect">
            <a:avLst/>
          </a:prstGeom>
          <a:noFill/>
        </p:spPr>
        <p:txBody>
          <a:bodyPr wrap="none" rtlCol="0">
            <a:spAutoFit/>
          </a:bodyPr>
          <a:lstStyle/>
          <a:p>
            <a:r>
              <a:rPr lang="en-US" dirty="0" smtClean="0"/>
              <a:t>Question: Are true moral claims simply true or true-relative-to-something?</a:t>
            </a:r>
            <a:endParaRPr lang="en-US" dirty="0"/>
          </a:p>
        </p:txBody>
      </p:sp>
      <p:cxnSp>
        <p:nvCxnSpPr>
          <p:cNvPr id="28" name="Straight Arrow Connector 27"/>
          <p:cNvCxnSpPr/>
          <p:nvPr/>
        </p:nvCxnSpPr>
        <p:spPr>
          <a:xfrm>
            <a:off x="4330698" y="38227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H="1">
            <a:off x="2019300" y="4674632"/>
            <a:ext cx="2311396"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723901" y="5187434"/>
            <a:ext cx="2504880" cy="369332"/>
          </a:xfrm>
          <a:prstGeom prst="rect">
            <a:avLst/>
          </a:prstGeom>
          <a:noFill/>
        </p:spPr>
        <p:txBody>
          <a:bodyPr wrap="none" rtlCol="0">
            <a:spAutoFit/>
          </a:bodyPr>
          <a:lstStyle/>
          <a:p>
            <a:r>
              <a:rPr lang="en-US" dirty="0" smtClean="0"/>
              <a:t>Simply true = </a:t>
            </a:r>
            <a:r>
              <a:rPr lang="en-US" b="1" i="1" dirty="0" smtClean="0"/>
              <a:t>Realism</a:t>
            </a:r>
            <a:endParaRPr lang="en-US" b="1" i="1" dirty="0"/>
          </a:p>
        </p:txBody>
      </p:sp>
      <p:cxnSp>
        <p:nvCxnSpPr>
          <p:cNvPr id="31" name="Straight Arrow Connector 30"/>
          <p:cNvCxnSpPr/>
          <p:nvPr/>
        </p:nvCxnSpPr>
        <p:spPr>
          <a:xfrm>
            <a:off x="4330696" y="4685268"/>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4699790" y="5162034"/>
            <a:ext cx="4596609" cy="369332"/>
          </a:xfrm>
          <a:prstGeom prst="rect">
            <a:avLst/>
          </a:prstGeom>
          <a:noFill/>
        </p:spPr>
        <p:txBody>
          <a:bodyPr wrap="square" rtlCol="0">
            <a:spAutoFit/>
          </a:bodyPr>
          <a:lstStyle/>
          <a:p>
            <a:r>
              <a:rPr lang="en-US" dirty="0" smtClean="0"/>
              <a:t>True-relative-to-something = </a:t>
            </a:r>
            <a:r>
              <a:rPr lang="en-US" b="1" i="1" dirty="0" smtClean="0"/>
              <a:t>Relativism</a:t>
            </a:r>
            <a:endParaRPr lang="en-US" b="1" i="1" dirty="0"/>
          </a:p>
        </p:txBody>
      </p:sp>
      <p:sp>
        <p:nvSpPr>
          <p:cNvPr id="36" name="TextBox 35"/>
          <p:cNvSpPr txBox="1"/>
          <p:nvPr/>
        </p:nvSpPr>
        <p:spPr>
          <a:xfrm>
            <a:off x="-40483" y="5905500"/>
            <a:ext cx="5175250" cy="369332"/>
          </a:xfrm>
          <a:prstGeom prst="rect">
            <a:avLst/>
          </a:prstGeom>
          <a:noFill/>
        </p:spPr>
        <p:txBody>
          <a:bodyPr wrap="square" rtlCol="0">
            <a:spAutoFit/>
          </a:bodyPr>
          <a:lstStyle/>
          <a:p>
            <a:r>
              <a:rPr lang="en-US" dirty="0" smtClean="0"/>
              <a:t>Question: Are moral properties physical?</a:t>
            </a:r>
            <a:endParaRPr lang="en-US" dirty="0"/>
          </a:p>
        </p:txBody>
      </p:sp>
      <p:cxnSp>
        <p:nvCxnSpPr>
          <p:cNvPr id="37" name="Straight Arrow Connector 36"/>
          <p:cNvCxnSpPr/>
          <p:nvPr/>
        </p:nvCxnSpPr>
        <p:spPr>
          <a:xfrm>
            <a:off x="2019300" y="5556766"/>
            <a:ext cx="0" cy="4122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115719" y="6488668"/>
            <a:ext cx="1954381"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dirty="0" smtClean="0"/>
              <a:t>Yes = </a:t>
            </a:r>
            <a:r>
              <a:rPr lang="en-US" b="1" i="1" dirty="0" smtClean="0"/>
              <a:t>Naturalism</a:t>
            </a:r>
            <a:endParaRPr lang="en-US" dirty="0"/>
          </a:p>
        </p:txBody>
      </p:sp>
      <p:sp>
        <p:nvSpPr>
          <p:cNvPr id="39" name="TextBox 38"/>
          <p:cNvSpPr txBox="1"/>
          <p:nvPr/>
        </p:nvSpPr>
        <p:spPr>
          <a:xfrm>
            <a:off x="2566075" y="6481128"/>
            <a:ext cx="2454518"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No = </a:t>
            </a:r>
            <a:r>
              <a:rPr lang="en-US" b="1" i="1" dirty="0" smtClean="0"/>
              <a:t>Non-Naturalism</a:t>
            </a:r>
            <a:endParaRPr lang="en-US" dirty="0"/>
          </a:p>
        </p:txBody>
      </p:sp>
      <p:cxnSp>
        <p:nvCxnSpPr>
          <p:cNvPr id="42" name="Straight Arrow Connector 41"/>
          <p:cNvCxnSpPr>
            <a:endCxn id="38" idx="0"/>
          </p:cNvCxnSpPr>
          <p:nvPr/>
        </p:nvCxnSpPr>
        <p:spPr>
          <a:xfrm flipH="1">
            <a:off x="1092910" y="6230898"/>
            <a:ext cx="1091490" cy="2577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a:off x="2184400" y="6230898"/>
            <a:ext cx="1117600" cy="228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5822025" y="5720834"/>
            <a:ext cx="2705902" cy="369332"/>
          </a:xfrm>
          <a:prstGeom prst="rect">
            <a:avLst/>
          </a:prstGeom>
          <a:noFill/>
        </p:spPr>
        <p:txBody>
          <a:bodyPr wrap="none" rtlCol="0">
            <a:spAutoFit/>
          </a:bodyPr>
          <a:lstStyle/>
          <a:p>
            <a:r>
              <a:rPr lang="en-US" dirty="0" smtClean="0"/>
              <a:t>Q: True relative to what?</a:t>
            </a:r>
            <a:endParaRPr lang="en-US" dirty="0"/>
          </a:p>
        </p:txBody>
      </p:sp>
      <p:cxnSp>
        <p:nvCxnSpPr>
          <p:cNvPr id="50" name="Straight Arrow Connector 49"/>
          <p:cNvCxnSpPr/>
          <p:nvPr/>
        </p:nvCxnSpPr>
        <p:spPr>
          <a:xfrm>
            <a:off x="7111849" y="5482114"/>
            <a:ext cx="0" cy="3032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a:off x="5505422" y="6264364"/>
            <a:ext cx="1416078" cy="584776"/>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600" b="1" i="1" dirty="0" smtClean="0"/>
              <a:t>Community-Relativism</a:t>
            </a:r>
            <a:endParaRPr lang="en-US" sz="1600" b="1" i="1" dirty="0"/>
          </a:p>
        </p:txBody>
      </p:sp>
      <p:sp>
        <p:nvSpPr>
          <p:cNvPr id="52" name="TextBox 51"/>
          <p:cNvSpPr txBox="1"/>
          <p:nvPr/>
        </p:nvSpPr>
        <p:spPr>
          <a:xfrm>
            <a:off x="7528295" y="6264364"/>
            <a:ext cx="1416078" cy="58477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600" b="1" i="1" dirty="0" smtClean="0"/>
              <a:t>Individual-Relativism</a:t>
            </a:r>
            <a:endParaRPr lang="en-US" sz="1600" b="1" i="1" dirty="0"/>
          </a:p>
        </p:txBody>
      </p:sp>
      <p:cxnSp>
        <p:nvCxnSpPr>
          <p:cNvPr id="56" name="Straight Arrow Connector 55"/>
          <p:cNvCxnSpPr>
            <a:stCxn id="49" idx="2"/>
            <a:endCxn id="51" idx="0"/>
          </p:cNvCxnSpPr>
          <p:nvPr/>
        </p:nvCxnSpPr>
        <p:spPr>
          <a:xfrm flipH="1">
            <a:off x="6213461" y="6090166"/>
            <a:ext cx="961515" cy="1741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a:stCxn id="49" idx="2"/>
            <a:endCxn id="52" idx="0"/>
          </p:cNvCxnSpPr>
          <p:nvPr/>
        </p:nvCxnSpPr>
        <p:spPr>
          <a:xfrm>
            <a:off x="7174976" y="6090166"/>
            <a:ext cx="1061358" cy="1741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268118" y="63500"/>
            <a:ext cx="9028281" cy="488949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extBox 6"/>
          <p:cNvSpPr txBox="1"/>
          <p:nvPr/>
        </p:nvSpPr>
        <p:spPr>
          <a:xfrm>
            <a:off x="486374" y="150317"/>
            <a:ext cx="8426832" cy="3046988"/>
          </a:xfrm>
          <a:prstGeom prst="rect">
            <a:avLst/>
          </a:prstGeom>
          <a:noFill/>
        </p:spPr>
        <p:txBody>
          <a:bodyPr wrap="square" rtlCol="0">
            <a:spAutoFit/>
          </a:bodyPr>
          <a:lstStyle/>
          <a:p>
            <a:r>
              <a:rPr lang="en-US" sz="2400" dirty="0" smtClean="0">
                <a:solidFill>
                  <a:schemeClr val="bg1"/>
                </a:solidFill>
              </a:rPr>
              <a:t>We’ve seen some serious problems for both realism and relativism.</a:t>
            </a:r>
          </a:p>
          <a:p>
            <a:endParaRPr lang="en-US" sz="2400" dirty="0">
              <a:solidFill>
                <a:schemeClr val="bg1"/>
              </a:solidFill>
            </a:endParaRPr>
          </a:p>
          <a:p>
            <a:r>
              <a:rPr lang="en-US" sz="2400" dirty="0" smtClean="0">
                <a:solidFill>
                  <a:schemeClr val="bg1"/>
                </a:solidFill>
              </a:rPr>
              <a:t>The problems for realism, in general, are that (1) many are skeptical of there being an objective morality, and (2) realists have a difficult time (as we saw with the Trolley Problems) constructing a consistent theory that respects our intuitions about particular ethical dilemmas. </a:t>
            </a:r>
          </a:p>
        </p:txBody>
      </p:sp>
    </p:spTree>
    <p:extLst>
      <p:ext uri="{BB962C8B-B14F-4D97-AF65-F5344CB8AC3E}">
        <p14:creationId xmlns:p14="http://schemas.microsoft.com/office/powerpoint/2010/main" val="34010493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96900" y="404336"/>
            <a:ext cx="8218942" cy="923330"/>
          </a:xfrm>
          <a:prstGeom prst="rect">
            <a:avLst/>
          </a:prstGeom>
          <a:noFill/>
        </p:spPr>
        <p:txBody>
          <a:bodyPr wrap="none" rtlCol="0">
            <a:spAutoFit/>
          </a:bodyPr>
          <a:lstStyle/>
          <a:p>
            <a:r>
              <a:rPr lang="en-US" dirty="0" smtClean="0"/>
              <a:t>Other problems arise with uses of ethical language in more complex sentences. </a:t>
            </a:r>
          </a:p>
          <a:p>
            <a:endParaRPr lang="en-US" dirty="0"/>
          </a:p>
          <a:p>
            <a:r>
              <a:rPr lang="en-US" dirty="0" smtClean="0"/>
              <a:t>For example, the following sentence seems to make sense:</a:t>
            </a:r>
            <a:endParaRPr lang="en-US" dirty="0"/>
          </a:p>
        </p:txBody>
      </p:sp>
      <p:sp>
        <p:nvSpPr>
          <p:cNvPr id="2" name="TextBox 1"/>
          <p:cNvSpPr txBox="1"/>
          <p:nvPr/>
        </p:nvSpPr>
        <p:spPr>
          <a:xfrm>
            <a:off x="1854200" y="1757402"/>
            <a:ext cx="510067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If stealing is wrong, then Bob would never steal.</a:t>
            </a:r>
            <a:endParaRPr lang="en-US" dirty="0"/>
          </a:p>
        </p:txBody>
      </p:sp>
      <p:sp>
        <p:nvSpPr>
          <p:cNvPr id="3" name="TextBox 2"/>
          <p:cNvSpPr txBox="1"/>
          <p:nvPr/>
        </p:nvSpPr>
        <p:spPr>
          <a:xfrm>
            <a:off x="1079500" y="2602468"/>
            <a:ext cx="7652343" cy="369332"/>
          </a:xfrm>
          <a:prstGeom prst="rect">
            <a:avLst/>
          </a:prstGeom>
          <a:noFill/>
        </p:spPr>
        <p:txBody>
          <a:bodyPr wrap="none" rtlCol="0">
            <a:spAutoFit/>
          </a:bodyPr>
          <a:lstStyle/>
          <a:p>
            <a:r>
              <a:rPr lang="en-US" dirty="0" smtClean="0"/>
              <a:t>But how would the non-cognitivist analyze the meaning of this sentence?</a:t>
            </a:r>
            <a:endParaRPr lang="en-US" dirty="0"/>
          </a:p>
        </p:txBody>
      </p:sp>
      <p:sp>
        <p:nvSpPr>
          <p:cNvPr id="5" name="TextBox 4"/>
          <p:cNvSpPr txBox="1"/>
          <p:nvPr/>
        </p:nvSpPr>
        <p:spPr>
          <a:xfrm>
            <a:off x="393700" y="3218934"/>
            <a:ext cx="4606324" cy="369332"/>
          </a:xfrm>
          <a:prstGeom prst="rect">
            <a:avLst/>
          </a:prstGeom>
          <a:noFill/>
        </p:spPr>
        <p:txBody>
          <a:bodyPr wrap="none" rtlCol="0">
            <a:spAutoFit/>
          </a:bodyPr>
          <a:lstStyle/>
          <a:p>
            <a:r>
              <a:rPr lang="en-US" dirty="0" smtClean="0"/>
              <a:t>(1) “stealing is wrong” means “don’t steal”:</a:t>
            </a:r>
            <a:endParaRPr lang="en-US" dirty="0"/>
          </a:p>
        </p:txBody>
      </p:sp>
      <p:sp>
        <p:nvSpPr>
          <p:cNvPr id="6" name="TextBox 5"/>
          <p:cNvSpPr txBox="1"/>
          <p:nvPr/>
        </p:nvSpPr>
        <p:spPr>
          <a:xfrm>
            <a:off x="1854200" y="3985736"/>
            <a:ext cx="4400626"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If don’t steal, then Bob would never steal.</a:t>
            </a:r>
            <a:endParaRPr lang="en-US" dirty="0"/>
          </a:p>
        </p:txBody>
      </p:sp>
    </p:spTree>
    <p:extLst>
      <p:ext uri="{BB962C8B-B14F-4D97-AF65-F5344CB8AC3E}">
        <p14:creationId xmlns:p14="http://schemas.microsoft.com/office/powerpoint/2010/main" val="24859535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96900" y="404336"/>
            <a:ext cx="8218942" cy="923330"/>
          </a:xfrm>
          <a:prstGeom prst="rect">
            <a:avLst/>
          </a:prstGeom>
          <a:noFill/>
        </p:spPr>
        <p:txBody>
          <a:bodyPr wrap="none" rtlCol="0">
            <a:spAutoFit/>
          </a:bodyPr>
          <a:lstStyle/>
          <a:p>
            <a:r>
              <a:rPr lang="en-US" dirty="0" smtClean="0"/>
              <a:t>Other problems arise with uses of ethical language in more complex sentences. </a:t>
            </a:r>
          </a:p>
          <a:p>
            <a:endParaRPr lang="en-US" dirty="0"/>
          </a:p>
          <a:p>
            <a:r>
              <a:rPr lang="en-US" dirty="0" smtClean="0"/>
              <a:t>For example, the following sentence seems to make sense:</a:t>
            </a:r>
            <a:endParaRPr lang="en-US" dirty="0"/>
          </a:p>
        </p:txBody>
      </p:sp>
      <p:sp>
        <p:nvSpPr>
          <p:cNvPr id="2" name="TextBox 1"/>
          <p:cNvSpPr txBox="1"/>
          <p:nvPr/>
        </p:nvSpPr>
        <p:spPr>
          <a:xfrm>
            <a:off x="1854200" y="1757402"/>
            <a:ext cx="510067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If stealing is wrong, then Bob would never steal.</a:t>
            </a:r>
            <a:endParaRPr lang="en-US" dirty="0"/>
          </a:p>
        </p:txBody>
      </p:sp>
      <p:sp>
        <p:nvSpPr>
          <p:cNvPr id="3" name="TextBox 2"/>
          <p:cNvSpPr txBox="1"/>
          <p:nvPr/>
        </p:nvSpPr>
        <p:spPr>
          <a:xfrm>
            <a:off x="1079500" y="2602468"/>
            <a:ext cx="7652343" cy="369332"/>
          </a:xfrm>
          <a:prstGeom prst="rect">
            <a:avLst/>
          </a:prstGeom>
          <a:noFill/>
        </p:spPr>
        <p:txBody>
          <a:bodyPr wrap="none" rtlCol="0">
            <a:spAutoFit/>
          </a:bodyPr>
          <a:lstStyle/>
          <a:p>
            <a:r>
              <a:rPr lang="en-US" dirty="0" smtClean="0"/>
              <a:t>But how would the non-cognitivist analyze the meaning of this sentence?</a:t>
            </a:r>
            <a:endParaRPr lang="en-US" dirty="0"/>
          </a:p>
        </p:txBody>
      </p:sp>
      <p:sp>
        <p:nvSpPr>
          <p:cNvPr id="5" name="TextBox 4"/>
          <p:cNvSpPr txBox="1"/>
          <p:nvPr/>
        </p:nvSpPr>
        <p:spPr>
          <a:xfrm>
            <a:off x="393700" y="3218934"/>
            <a:ext cx="4670457" cy="369332"/>
          </a:xfrm>
          <a:prstGeom prst="rect">
            <a:avLst/>
          </a:prstGeom>
          <a:noFill/>
        </p:spPr>
        <p:txBody>
          <a:bodyPr wrap="none" rtlCol="0">
            <a:spAutoFit/>
          </a:bodyPr>
          <a:lstStyle/>
          <a:p>
            <a:r>
              <a:rPr lang="en-US" dirty="0" smtClean="0"/>
              <a:t>(1) “stealing is wrong” means “don’t steal”:</a:t>
            </a:r>
            <a:endParaRPr lang="en-US" dirty="0"/>
          </a:p>
        </p:txBody>
      </p:sp>
      <p:sp>
        <p:nvSpPr>
          <p:cNvPr id="6" name="TextBox 5"/>
          <p:cNvSpPr txBox="1"/>
          <p:nvPr/>
        </p:nvSpPr>
        <p:spPr>
          <a:xfrm>
            <a:off x="1854200" y="3985736"/>
            <a:ext cx="4464759"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If don’t steal, then Bob would never steal.</a:t>
            </a:r>
            <a:endParaRPr lang="en-US" dirty="0"/>
          </a:p>
        </p:txBody>
      </p:sp>
      <p:sp>
        <p:nvSpPr>
          <p:cNvPr id="7" name="TextBox 6"/>
          <p:cNvSpPr txBox="1"/>
          <p:nvPr/>
        </p:nvSpPr>
        <p:spPr>
          <a:xfrm>
            <a:off x="508000" y="4737100"/>
            <a:ext cx="4848653" cy="369332"/>
          </a:xfrm>
          <a:prstGeom prst="rect">
            <a:avLst/>
          </a:prstGeom>
          <a:noFill/>
        </p:spPr>
        <p:txBody>
          <a:bodyPr wrap="none" rtlCol="0">
            <a:spAutoFit/>
          </a:bodyPr>
          <a:lstStyle/>
          <a:p>
            <a:r>
              <a:rPr lang="en-US" dirty="0" smtClean="0"/>
              <a:t>(2) “stealing is wrong” means “boo: stealing”:</a:t>
            </a:r>
            <a:endParaRPr lang="en-US" dirty="0"/>
          </a:p>
        </p:txBody>
      </p:sp>
      <p:sp>
        <p:nvSpPr>
          <p:cNvPr id="8" name="TextBox 7"/>
          <p:cNvSpPr txBox="1"/>
          <p:nvPr/>
        </p:nvSpPr>
        <p:spPr>
          <a:xfrm>
            <a:off x="1854200" y="5446236"/>
            <a:ext cx="4707088"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If boo: stealing, then Bob would never steal.</a:t>
            </a:r>
            <a:endParaRPr lang="en-US" dirty="0"/>
          </a:p>
        </p:txBody>
      </p:sp>
    </p:spTree>
    <p:extLst>
      <p:ext uri="{BB962C8B-B14F-4D97-AF65-F5344CB8AC3E}">
        <p14:creationId xmlns:p14="http://schemas.microsoft.com/office/powerpoint/2010/main" val="30288465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96900" y="404336"/>
            <a:ext cx="8218942" cy="923330"/>
          </a:xfrm>
          <a:prstGeom prst="rect">
            <a:avLst/>
          </a:prstGeom>
          <a:noFill/>
        </p:spPr>
        <p:txBody>
          <a:bodyPr wrap="none" rtlCol="0">
            <a:spAutoFit/>
          </a:bodyPr>
          <a:lstStyle/>
          <a:p>
            <a:r>
              <a:rPr lang="en-US" dirty="0" smtClean="0"/>
              <a:t>Other problems arise with uses of ethical language in more complex sentences. </a:t>
            </a:r>
          </a:p>
          <a:p>
            <a:endParaRPr lang="en-US" dirty="0"/>
          </a:p>
          <a:p>
            <a:r>
              <a:rPr lang="en-US" dirty="0" smtClean="0"/>
              <a:t>For example, the following sentence seems to make sense:</a:t>
            </a:r>
            <a:endParaRPr lang="en-US" dirty="0"/>
          </a:p>
        </p:txBody>
      </p:sp>
      <p:sp>
        <p:nvSpPr>
          <p:cNvPr id="2" name="TextBox 1"/>
          <p:cNvSpPr txBox="1"/>
          <p:nvPr/>
        </p:nvSpPr>
        <p:spPr>
          <a:xfrm>
            <a:off x="1854200" y="1757402"/>
            <a:ext cx="510067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If stealing is wrong, then Bob would never steal.</a:t>
            </a:r>
            <a:endParaRPr lang="en-US" dirty="0"/>
          </a:p>
        </p:txBody>
      </p:sp>
      <p:sp>
        <p:nvSpPr>
          <p:cNvPr id="3" name="TextBox 2"/>
          <p:cNvSpPr txBox="1"/>
          <p:nvPr/>
        </p:nvSpPr>
        <p:spPr>
          <a:xfrm>
            <a:off x="1079500" y="2602468"/>
            <a:ext cx="7652343" cy="369332"/>
          </a:xfrm>
          <a:prstGeom prst="rect">
            <a:avLst/>
          </a:prstGeom>
          <a:noFill/>
        </p:spPr>
        <p:txBody>
          <a:bodyPr wrap="none" rtlCol="0">
            <a:spAutoFit/>
          </a:bodyPr>
          <a:lstStyle/>
          <a:p>
            <a:r>
              <a:rPr lang="en-US" dirty="0" smtClean="0"/>
              <a:t>But how would the non-cognitivist analyze the meaning of this sentence?</a:t>
            </a:r>
            <a:endParaRPr lang="en-US" dirty="0"/>
          </a:p>
        </p:txBody>
      </p:sp>
      <p:sp>
        <p:nvSpPr>
          <p:cNvPr id="5" name="TextBox 4"/>
          <p:cNvSpPr txBox="1"/>
          <p:nvPr/>
        </p:nvSpPr>
        <p:spPr>
          <a:xfrm>
            <a:off x="393700" y="3218934"/>
            <a:ext cx="4670457" cy="369332"/>
          </a:xfrm>
          <a:prstGeom prst="rect">
            <a:avLst/>
          </a:prstGeom>
          <a:noFill/>
        </p:spPr>
        <p:txBody>
          <a:bodyPr wrap="none" rtlCol="0">
            <a:spAutoFit/>
          </a:bodyPr>
          <a:lstStyle/>
          <a:p>
            <a:r>
              <a:rPr lang="en-US" dirty="0" smtClean="0"/>
              <a:t>(1) “stealing is wrong” means “don’t steal”:</a:t>
            </a:r>
            <a:endParaRPr lang="en-US" dirty="0"/>
          </a:p>
        </p:txBody>
      </p:sp>
      <p:sp>
        <p:nvSpPr>
          <p:cNvPr id="6" name="TextBox 5"/>
          <p:cNvSpPr txBox="1"/>
          <p:nvPr/>
        </p:nvSpPr>
        <p:spPr>
          <a:xfrm>
            <a:off x="1854200" y="3985736"/>
            <a:ext cx="4464759"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If don’t steal, then Bob would never steal.</a:t>
            </a:r>
            <a:endParaRPr lang="en-US" dirty="0"/>
          </a:p>
        </p:txBody>
      </p:sp>
      <p:sp>
        <p:nvSpPr>
          <p:cNvPr id="7" name="TextBox 6"/>
          <p:cNvSpPr txBox="1"/>
          <p:nvPr/>
        </p:nvSpPr>
        <p:spPr>
          <a:xfrm>
            <a:off x="508000" y="4737100"/>
            <a:ext cx="4848653" cy="369332"/>
          </a:xfrm>
          <a:prstGeom prst="rect">
            <a:avLst/>
          </a:prstGeom>
          <a:noFill/>
        </p:spPr>
        <p:txBody>
          <a:bodyPr wrap="none" rtlCol="0">
            <a:spAutoFit/>
          </a:bodyPr>
          <a:lstStyle/>
          <a:p>
            <a:r>
              <a:rPr lang="en-US" dirty="0" smtClean="0"/>
              <a:t>(2) “stealing is wrong” means “boo: stealing”:</a:t>
            </a:r>
            <a:endParaRPr lang="en-US" dirty="0"/>
          </a:p>
        </p:txBody>
      </p:sp>
      <p:sp>
        <p:nvSpPr>
          <p:cNvPr id="8" name="TextBox 7"/>
          <p:cNvSpPr txBox="1"/>
          <p:nvPr/>
        </p:nvSpPr>
        <p:spPr>
          <a:xfrm>
            <a:off x="1854200" y="5446236"/>
            <a:ext cx="4707088"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If boo: stealing, then Bob would never steal.</a:t>
            </a:r>
            <a:endParaRPr lang="en-US" dirty="0"/>
          </a:p>
        </p:txBody>
      </p:sp>
      <p:sp>
        <p:nvSpPr>
          <p:cNvPr id="9" name="TextBox 8"/>
          <p:cNvSpPr txBox="1"/>
          <p:nvPr/>
        </p:nvSpPr>
        <p:spPr>
          <a:xfrm>
            <a:off x="533400" y="6106636"/>
            <a:ext cx="8198443" cy="646331"/>
          </a:xfrm>
          <a:prstGeom prst="rect">
            <a:avLst/>
          </a:prstGeom>
          <a:noFill/>
        </p:spPr>
        <p:txBody>
          <a:bodyPr wrap="square" rtlCol="0">
            <a:spAutoFit/>
          </a:bodyPr>
          <a:lstStyle/>
          <a:p>
            <a:r>
              <a:rPr lang="en-US" dirty="0" smtClean="0"/>
              <a:t>Both of these analyses are ungrammatical and non-</a:t>
            </a:r>
            <a:r>
              <a:rPr lang="en-US" dirty="0" err="1" smtClean="0"/>
              <a:t>sensical</a:t>
            </a:r>
            <a:r>
              <a:rPr lang="en-US" dirty="0" smtClean="0"/>
              <a:t>. This is called the </a:t>
            </a:r>
            <a:r>
              <a:rPr lang="en-US" i="1" dirty="0" smtClean="0"/>
              <a:t>embedding problem </a:t>
            </a:r>
            <a:r>
              <a:rPr lang="en-US" dirty="0" smtClean="0"/>
              <a:t>(for non-</a:t>
            </a:r>
            <a:r>
              <a:rPr lang="en-US" dirty="0" err="1" smtClean="0"/>
              <a:t>cognitivism</a:t>
            </a:r>
            <a:r>
              <a:rPr lang="en-US" dirty="0" smtClean="0"/>
              <a:t>).   </a:t>
            </a:r>
            <a:endParaRPr lang="en-US" dirty="0"/>
          </a:p>
        </p:txBody>
      </p:sp>
    </p:spTree>
    <p:extLst>
      <p:ext uri="{BB962C8B-B14F-4D97-AF65-F5344CB8AC3E}">
        <p14:creationId xmlns:p14="http://schemas.microsoft.com/office/powerpoint/2010/main" val="16491970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0200" y="63500"/>
            <a:ext cx="2950973" cy="400110"/>
          </a:xfrm>
          <a:prstGeom prst="rect">
            <a:avLst/>
          </a:prstGeom>
          <a:noFill/>
        </p:spPr>
        <p:txBody>
          <a:bodyPr wrap="none" rtlCol="0">
            <a:spAutoFit/>
          </a:bodyPr>
          <a:lstStyle/>
          <a:p>
            <a:r>
              <a:rPr lang="en-US" sz="2000" b="1" dirty="0" smtClean="0">
                <a:solidFill>
                  <a:srgbClr val="3366FF"/>
                </a:solidFill>
              </a:rPr>
              <a:t>The Tree of Meta-ethics</a:t>
            </a:r>
            <a:endParaRPr lang="en-US" sz="2000" b="1" dirty="0">
              <a:solidFill>
                <a:srgbClr val="3366FF"/>
              </a:solidFill>
            </a:endParaRPr>
          </a:p>
        </p:txBody>
      </p:sp>
      <p:sp>
        <p:nvSpPr>
          <p:cNvPr id="2" name="TextBox 1"/>
          <p:cNvSpPr txBox="1"/>
          <p:nvPr/>
        </p:nvSpPr>
        <p:spPr>
          <a:xfrm>
            <a:off x="723901" y="571500"/>
            <a:ext cx="7213600" cy="646331"/>
          </a:xfrm>
          <a:prstGeom prst="rect">
            <a:avLst/>
          </a:prstGeom>
          <a:noFill/>
        </p:spPr>
        <p:txBody>
          <a:bodyPr wrap="square" rtlCol="0">
            <a:spAutoFit/>
          </a:bodyPr>
          <a:lstStyle/>
          <a:p>
            <a:r>
              <a:rPr lang="en-US" dirty="0" smtClean="0"/>
              <a:t>Question: Are moral claims (e.g. “Murder is wrong.”) the kinds of things that can be true or false in the first place?</a:t>
            </a:r>
            <a:endParaRPr lang="en-US" dirty="0"/>
          </a:p>
        </p:txBody>
      </p:sp>
      <p:cxnSp>
        <p:nvCxnSpPr>
          <p:cNvPr id="5" name="Straight Arrow Connector 4"/>
          <p:cNvCxnSpPr>
            <a:stCxn id="2" idx="2"/>
          </p:cNvCxnSpPr>
          <p:nvPr/>
        </p:nvCxnSpPr>
        <p:spPr>
          <a:xfrm flipH="1">
            <a:off x="4330700" y="1217831"/>
            <a:ext cx="1"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429000" y="1701800"/>
            <a:ext cx="2032791" cy="369332"/>
          </a:xfrm>
          <a:prstGeom prst="rect">
            <a:avLst/>
          </a:prstGeom>
          <a:noFill/>
        </p:spPr>
        <p:txBody>
          <a:bodyPr wrap="none" rtlCol="0">
            <a:spAutoFit/>
          </a:bodyPr>
          <a:lstStyle/>
          <a:p>
            <a:r>
              <a:rPr lang="en-US" dirty="0" smtClean="0"/>
              <a:t>Yes = </a:t>
            </a:r>
            <a:r>
              <a:rPr lang="en-US" b="1" i="1" dirty="0" err="1" smtClean="0"/>
              <a:t>Cognitivism</a:t>
            </a:r>
            <a:endParaRPr lang="en-US" b="1" dirty="0"/>
          </a:p>
        </p:txBody>
      </p:sp>
      <p:cxnSp>
        <p:nvCxnSpPr>
          <p:cNvPr id="9" name="Straight Arrow Connector 8"/>
          <p:cNvCxnSpPr>
            <a:stCxn id="2" idx="2"/>
          </p:cNvCxnSpPr>
          <p:nvPr/>
        </p:nvCxnSpPr>
        <p:spPr>
          <a:xfrm>
            <a:off x="4330701" y="1217831"/>
            <a:ext cx="2590799"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958091" y="1689100"/>
            <a:ext cx="2533228"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No = </a:t>
            </a:r>
            <a:r>
              <a:rPr lang="en-US" b="1" i="1" dirty="0" smtClean="0"/>
              <a:t>Non-</a:t>
            </a:r>
            <a:r>
              <a:rPr lang="en-US" b="1" i="1" dirty="0" err="1" smtClean="0"/>
              <a:t>Cognitivism</a:t>
            </a:r>
            <a:endParaRPr lang="en-US" b="1" dirty="0"/>
          </a:p>
        </p:txBody>
      </p:sp>
      <p:cxnSp>
        <p:nvCxnSpPr>
          <p:cNvPr id="14" name="Straight Arrow Connector 13"/>
          <p:cNvCxnSpPr/>
          <p:nvPr/>
        </p:nvCxnSpPr>
        <p:spPr>
          <a:xfrm>
            <a:off x="4330700" y="2134632"/>
            <a:ext cx="1" cy="3926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305372" y="2564368"/>
            <a:ext cx="4050658" cy="369332"/>
          </a:xfrm>
          <a:prstGeom prst="rect">
            <a:avLst/>
          </a:prstGeom>
          <a:noFill/>
        </p:spPr>
        <p:txBody>
          <a:bodyPr wrap="none" rtlCol="0">
            <a:spAutoFit/>
          </a:bodyPr>
          <a:lstStyle/>
          <a:p>
            <a:r>
              <a:rPr lang="en-US" dirty="0" smtClean="0"/>
              <a:t>Question: Are moral claims ever true?</a:t>
            </a:r>
            <a:endParaRPr lang="en-US" dirty="0"/>
          </a:p>
        </p:txBody>
      </p:sp>
      <p:cxnSp>
        <p:nvCxnSpPr>
          <p:cNvPr id="20" name="Straight Arrow Connector 19"/>
          <p:cNvCxnSpPr/>
          <p:nvPr/>
        </p:nvCxnSpPr>
        <p:spPr>
          <a:xfrm>
            <a:off x="4330699" y="29210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054731" y="3453368"/>
            <a:ext cx="528097" cy="369332"/>
          </a:xfrm>
          <a:prstGeom prst="rect">
            <a:avLst/>
          </a:prstGeom>
          <a:noFill/>
        </p:spPr>
        <p:txBody>
          <a:bodyPr wrap="none" rtlCol="0">
            <a:spAutoFit/>
          </a:bodyPr>
          <a:lstStyle/>
          <a:p>
            <a:r>
              <a:rPr lang="en-US" dirty="0" smtClean="0"/>
              <a:t>Yes</a:t>
            </a:r>
            <a:endParaRPr lang="en-US" dirty="0"/>
          </a:p>
        </p:txBody>
      </p:sp>
      <p:cxnSp>
        <p:nvCxnSpPr>
          <p:cNvPr id="23" name="Straight Arrow Connector 22"/>
          <p:cNvCxnSpPr>
            <a:stCxn id="15" idx="2"/>
          </p:cNvCxnSpPr>
          <p:nvPr/>
        </p:nvCxnSpPr>
        <p:spPr>
          <a:xfrm>
            <a:off x="4330701" y="2933700"/>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5958091" y="3453368"/>
            <a:ext cx="204834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No = </a:t>
            </a:r>
            <a:r>
              <a:rPr lang="en-US" b="1" i="1" dirty="0" smtClean="0"/>
              <a:t>Error Theory</a:t>
            </a:r>
            <a:endParaRPr lang="en-US" b="1" dirty="0"/>
          </a:p>
        </p:txBody>
      </p:sp>
      <p:sp>
        <p:nvSpPr>
          <p:cNvPr id="27" name="TextBox 26"/>
          <p:cNvSpPr txBox="1"/>
          <p:nvPr/>
        </p:nvSpPr>
        <p:spPr>
          <a:xfrm>
            <a:off x="425068" y="4305300"/>
            <a:ext cx="7811266" cy="369332"/>
          </a:xfrm>
          <a:prstGeom prst="rect">
            <a:avLst/>
          </a:prstGeom>
          <a:noFill/>
        </p:spPr>
        <p:txBody>
          <a:bodyPr wrap="none" rtlCol="0">
            <a:spAutoFit/>
          </a:bodyPr>
          <a:lstStyle/>
          <a:p>
            <a:r>
              <a:rPr lang="en-US" dirty="0" smtClean="0"/>
              <a:t>Question: Are true moral claims simply true or true-relative-to-something?</a:t>
            </a:r>
            <a:endParaRPr lang="en-US" dirty="0"/>
          </a:p>
        </p:txBody>
      </p:sp>
      <p:cxnSp>
        <p:nvCxnSpPr>
          <p:cNvPr id="28" name="Straight Arrow Connector 27"/>
          <p:cNvCxnSpPr/>
          <p:nvPr/>
        </p:nvCxnSpPr>
        <p:spPr>
          <a:xfrm>
            <a:off x="4330698" y="38227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H="1">
            <a:off x="2019300" y="4674632"/>
            <a:ext cx="2311396"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723901" y="5187434"/>
            <a:ext cx="2504880" cy="369332"/>
          </a:xfrm>
          <a:prstGeom prst="rect">
            <a:avLst/>
          </a:prstGeom>
          <a:noFill/>
        </p:spPr>
        <p:txBody>
          <a:bodyPr wrap="none" rtlCol="0">
            <a:spAutoFit/>
          </a:bodyPr>
          <a:lstStyle/>
          <a:p>
            <a:r>
              <a:rPr lang="en-US" dirty="0" smtClean="0"/>
              <a:t>Simply true = </a:t>
            </a:r>
            <a:r>
              <a:rPr lang="en-US" b="1" i="1" dirty="0" smtClean="0"/>
              <a:t>Realism</a:t>
            </a:r>
            <a:endParaRPr lang="en-US" b="1" i="1" dirty="0"/>
          </a:p>
        </p:txBody>
      </p:sp>
      <p:cxnSp>
        <p:nvCxnSpPr>
          <p:cNvPr id="31" name="Straight Arrow Connector 30"/>
          <p:cNvCxnSpPr/>
          <p:nvPr/>
        </p:nvCxnSpPr>
        <p:spPr>
          <a:xfrm>
            <a:off x="4330696" y="4685268"/>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4699790" y="5162034"/>
            <a:ext cx="4596609" cy="369332"/>
          </a:xfrm>
          <a:prstGeom prst="rect">
            <a:avLst/>
          </a:prstGeom>
          <a:noFill/>
        </p:spPr>
        <p:txBody>
          <a:bodyPr wrap="square" rtlCol="0">
            <a:spAutoFit/>
          </a:bodyPr>
          <a:lstStyle/>
          <a:p>
            <a:r>
              <a:rPr lang="en-US" dirty="0" smtClean="0"/>
              <a:t>True-relative-to-something = </a:t>
            </a:r>
            <a:r>
              <a:rPr lang="en-US" b="1" i="1" dirty="0" smtClean="0"/>
              <a:t>Relativism</a:t>
            </a:r>
            <a:endParaRPr lang="en-US" b="1" i="1" dirty="0"/>
          </a:p>
        </p:txBody>
      </p:sp>
      <p:sp>
        <p:nvSpPr>
          <p:cNvPr id="36" name="TextBox 35"/>
          <p:cNvSpPr txBox="1"/>
          <p:nvPr/>
        </p:nvSpPr>
        <p:spPr>
          <a:xfrm>
            <a:off x="-40483" y="5905500"/>
            <a:ext cx="5175250" cy="369332"/>
          </a:xfrm>
          <a:prstGeom prst="rect">
            <a:avLst/>
          </a:prstGeom>
          <a:noFill/>
        </p:spPr>
        <p:txBody>
          <a:bodyPr wrap="square" rtlCol="0">
            <a:spAutoFit/>
          </a:bodyPr>
          <a:lstStyle/>
          <a:p>
            <a:r>
              <a:rPr lang="en-US" dirty="0" smtClean="0"/>
              <a:t>Question: Are moral properties physical?</a:t>
            </a:r>
            <a:endParaRPr lang="en-US" dirty="0"/>
          </a:p>
        </p:txBody>
      </p:sp>
      <p:cxnSp>
        <p:nvCxnSpPr>
          <p:cNvPr id="37" name="Straight Arrow Connector 36"/>
          <p:cNvCxnSpPr/>
          <p:nvPr/>
        </p:nvCxnSpPr>
        <p:spPr>
          <a:xfrm>
            <a:off x="2019300" y="5556766"/>
            <a:ext cx="0" cy="4122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115719" y="6488668"/>
            <a:ext cx="1954381"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dirty="0" smtClean="0"/>
              <a:t>Yes = </a:t>
            </a:r>
            <a:r>
              <a:rPr lang="en-US" b="1" i="1" dirty="0" smtClean="0"/>
              <a:t>Naturalism</a:t>
            </a:r>
            <a:endParaRPr lang="en-US" dirty="0"/>
          </a:p>
        </p:txBody>
      </p:sp>
      <p:sp>
        <p:nvSpPr>
          <p:cNvPr id="39" name="TextBox 38"/>
          <p:cNvSpPr txBox="1"/>
          <p:nvPr/>
        </p:nvSpPr>
        <p:spPr>
          <a:xfrm>
            <a:off x="2566075" y="6481128"/>
            <a:ext cx="2454518"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No = </a:t>
            </a:r>
            <a:r>
              <a:rPr lang="en-US" b="1" i="1" dirty="0" smtClean="0"/>
              <a:t>Non-Naturalism</a:t>
            </a:r>
            <a:endParaRPr lang="en-US" dirty="0"/>
          </a:p>
        </p:txBody>
      </p:sp>
      <p:cxnSp>
        <p:nvCxnSpPr>
          <p:cNvPr id="42" name="Straight Arrow Connector 41"/>
          <p:cNvCxnSpPr>
            <a:endCxn id="38" idx="0"/>
          </p:cNvCxnSpPr>
          <p:nvPr/>
        </p:nvCxnSpPr>
        <p:spPr>
          <a:xfrm flipH="1">
            <a:off x="1092910" y="6230898"/>
            <a:ext cx="1091490" cy="2577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a:off x="2184400" y="6230898"/>
            <a:ext cx="1117600" cy="228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5822025" y="5720834"/>
            <a:ext cx="2705902" cy="369332"/>
          </a:xfrm>
          <a:prstGeom prst="rect">
            <a:avLst/>
          </a:prstGeom>
          <a:noFill/>
        </p:spPr>
        <p:txBody>
          <a:bodyPr wrap="none" rtlCol="0">
            <a:spAutoFit/>
          </a:bodyPr>
          <a:lstStyle/>
          <a:p>
            <a:r>
              <a:rPr lang="en-US" dirty="0" smtClean="0"/>
              <a:t>Q: True relative to what?</a:t>
            </a:r>
            <a:endParaRPr lang="en-US" dirty="0"/>
          </a:p>
        </p:txBody>
      </p:sp>
      <p:cxnSp>
        <p:nvCxnSpPr>
          <p:cNvPr id="50" name="Straight Arrow Connector 49"/>
          <p:cNvCxnSpPr/>
          <p:nvPr/>
        </p:nvCxnSpPr>
        <p:spPr>
          <a:xfrm>
            <a:off x="7111849" y="5482114"/>
            <a:ext cx="0" cy="3032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a:off x="5505422" y="6264364"/>
            <a:ext cx="1416078" cy="584776"/>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600" b="1" i="1" dirty="0" smtClean="0"/>
              <a:t>Community-Relativism</a:t>
            </a:r>
            <a:endParaRPr lang="en-US" sz="1600" b="1" i="1" dirty="0"/>
          </a:p>
        </p:txBody>
      </p:sp>
      <p:sp>
        <p:nvSpPr>
          <p:cNvPr id="52" name="TextBox 51"/>
          <p:cNvSpPr txBox="1"/>
          <p:nvPr/>
        </p:nvSpPr>
        <p:spPr>
          <a:xfrm>
            <a:off x="7528295" y="6264364"/>
            <a:ext cx="1416078" cy="58477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600" b="1" i="1" dirty="0" smtClean="0"/>
              <a:t>Individual-Relativism</a:t>
            </a:r>
            <a:endParaRPr lang="en-US" sz="1600" b="1" i="1" dirty="0"/>
          </a:p>
        </p:txBody>
      </p:sp>
      <p:cxnSp>
        <p:nvCxnSpPr>
          <p:cNvPr id="56" name="Straight Arrow Connector 55"/>
          <p:cNvCxnSpPr>
            <a:stCxn id="49" idx="2"/>
            <a:endCxn id="51" idx="0"/>
          </p:cNvCxnSpPr>
          <p:nvPr/>
        </p:nvCxnSpPr>
        <p:spPr>
          <a:xfrm flipH="1">
            <a:off x="6213461" y="6090166"/>
            <a:ext cx="961515" cy="1741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a:stCxn id="49" idx="2"/>
            <a:endCxn id="52" idx="0"/>
          </p:cNvCxnSpPr>
          <p:nvPr/>
        </p:nvCxnSpPr>
        <p:spPr>
          <a:xfrm>
            <a:off x="7174976" y="6090166"/>
            <a:ext cx="1061358" cy="1741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185649" y="4381500"/>
            <a:ext cx="9028281" cy="2463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1492330" y="4962435"/>
            <a:ext cx="7721600" cy="461665"/>
          </a:xfrm>
          <a:prstGeom prst="rect">
            <a:avLst/>
          </a:prstGeom>
          <a:noFill/>
        </p:spPr>
        <p:txBody>
          <a:bodyPr wrap="square" rtlCol="0">
            <a:spAutoFit/>
          </a:bodyPr>
          <a:lstStyle/>
          <a:p>
            <a:r>
              <a:rPr lang="en-US" sz="2400" dirty="0" smtClean="0">
                <a:solidFill>
                  <a:srgbClr val="FFFFFF"/>
                </a:solidFill>
              </a:rPr>
              <a:t>What about Error Theory?</a:t>
            </a:r>
            <a:endParaRPr lang="en-US" sz="2400" dirty="0">
              <a:solidFill>
                <a:srgbClr val="FFFFFF"/>
              </a:solidFill>
            </a:endParaRPr>
          </a:p>
        </p:txBody>
      </p:sp>
    </p:spTree>
    <p:extLst>
      <p:ext uri="{BB962C8B-B14F-4D97-AF65-F5344CB8AC3E}">
        <p14:creationId xmlns:p14="http://schemas.microsoft.com/office/powerpoint/2010/main" val="37550591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9901" y="234434"/>
            <a:ext cx="8382000" cy="646331"/>
          </a:xfrm>
          <a:prstGeom prst="rect">
            <a:avLst/>
          </a:prstGeom>
          <a:noFill/>
        </p:spPr>
        <p:txBody>
          <a:bodyPr wrap="square" rtlCol="0">
            <a:spAutoFit/>
          </a:bodyPr>
          <a:lstStyle/>
          <a:p>
            <a:r>
              <a:rPr lang="en-US" b="1" dirty="0" smtClean="0"/>
              <a:t>Error Theory: </a:t>
            </a:r>
            <a:r>
              <a:rPr lang="en-US" dirty="0" smtClean="0"/>
              <a:t>Any claim of the form “</a:t>
            </a:r>
            <a:r>
              <a:rPr lang="en-US" i="1" dirty="0" smtClean="0"/>
              <a:t>X is (morally) right.” </a:t>
            </a:r>
            <a:r>
              <a:rPr lang="en-US" dirty="0" smtClean="0"/>
              <a:t>or “</a:t>
            </a:r>
            <a:r>
              <a:rPr lang="en-US" i="1" dirty="0" smtClean="0"/>
              <a:t>Y</a:t>
            </a:r>
            <a:r>
              <a:rPr lang="en-US" dirty="0" smtClean="0"/>
              <a:t> </a:t>
            </a:r>
            <a:r>
              <a:rPr lang="en-US" i="1" dirty="0" smtClean="0"/>
              <a:t>is (morally) wrong.</a:t>
            </a:r>
            <a:r>
              <a:rPr lang="en-US" dirty="0" smtClean="0"/>
              <a:t>” is false. </a:t>
            </a:r>
            <a:endParaRPr lang="en-US" b="1" dirty="0"/>
          </a:p>
        </p:txBody>
      </p:sp>
    </p:spTree>
    <p:extLst>
      <p:ext uri="{BB962C8B-B14F-4D97-AF65-F5344CB8AC3E}">
        <p14:creationId xmlns:p14="http://schemas.microsoft.com/office/powerpoint/2010/main" val="27441964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9901" y="234434"/>
            <a:ext cx="8382000" cy="646331"/>
          </a:xfrm>
          <a:prstGeom prst="rect">
            <a:avLst/>
          </a:prstGeom>
          <a:noFill/>
        </p:spPr>
        <p:txBody>
          <a:bodyPr wrap="square" rtlCol="0">
            <a:spAutoFit/>
          </a:bodyPr>
          <a:lstStyle/>
          <a:p>
            <a:r>
              <a:rPr lang="en-US" b="1" dirty="0" smtClean="0"/>
              <a:t>Error Theory: </a:t>
            </a:r>
            <a:r>
              <a:rPr lang="en-US" dirty="0" smtClean="0"/>
              <a:t>Any claim of the form “</a:t>
            </a:r>
            <a:r>
              <a:rPr lang="en-US" i="1" dirty="0" smtClean="0"/>
              <a:t>X is (morally) right.” </a:t>
            </a:r>
            <a:r>
              <a:rPr lang="en-US" dirty="0" smtClean="0"/>
              <a:t>or “</a:t>
            </a:r>
            <a:r>
              <a:rPr lang="en-US" i="1" dirty="0" smtClean="0"/>
              <a:t>Y</a:t>
            </a:r>
            <a:r>
              <a:rPr lang="en-US" dirty="0" smtClean="0"/>
              <a:t> </a:t>
            </a:r>
            <a:r>
              <a:rPr lang="en-US" i="1" dirty="0" smtClean="0"/>
              <a:t>is (morally) wrong.</a:t>
            </a:r>
            <a:r>
              <a:rPr lang="en-US" dirty="0" smtClean="0"/>
              <a:t>” is false. </a:t>
            </a:r>
            <a:endParaRPr lang="en-US" b="1" dirty="0"/>
          </a:p>
        </p:txBody>
      </p:sp>
      <p:cxnSp>
        <p:nvCxnSpPr>
          <p:cNvPr id="3" name="Straight Arrow Connector 2"/>
          <p:cNvCxnSpPr>
            <a:stCxn id="4" idx="2"/>
          </p:cNvCxnSpPr>
          <p:nvPr/>
        </p:nvCxnSpPr>
        <p:spPr>
          <a:xfrm flipH="1">
            <a:off x="4660900" y="880765"/>
            <a:ext cx="1" cy="55433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2311400" y="1600200"/>
            <a:ext cx="5689600" cy="923330"/>
          </a:xfrm>
          <a:prstGeom prst="rect">
            <a:avLst/>
          </a:prstGeom>
          <a:noFill/>
        </p:spPr>
        <p:txBody>
          <a:bodyPr wrap="square" rtlCol="0">
            <a:spAutoFit/>
          </a:bodyPr>
          <a:lstStyle/>
          <a:p>
            <a:r>
              <a:rPr lang="en-US" dirty="0" smtClean="0"/>
              <a:t>The view derives some skepticism about objective morality, and is one way to capture the thought that </a:t>
            </a:r>
            <a:r>
              <a:rPr lang="en-US" i="1" dirty="0" smtClean="0"/>
              <a:t>there just is no such thing as right or wrong</a:t>
            </a:r>
            <a:r>
              <a:rPr lang="en-US" dirty="0" smtClean="0"/>
              <a:t>. </a:t>
            </a:r>
            <a:endParaRPr lang="en-US" dirty="0"/>
          </a:p>
        </p:txBody>
      </p:sp>
    </p:spTree>
    <p:extLst>
      <p:ext uri="{BB962C8B-B14F-4D97-AF65-F5344CB8AC3E}">
        <p14:creationId xmlns:p14="http://schemas.microsoft.com/office/powerpoint/2010/main" val="19095604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9901" y="234434"/>
            <a:ext cx="8382000" cy="646331"/>
          </a:xfrm>
          <a:prstGeom prst="rect">
            <a:avLst/>
          </a:prstGeom>
          <a:noFill/>
        </p:spPr>
        <p:txBody>
          <a:bodyPr wrap="square" rtlCol="0">
            <a:spAutoFit/>
          </a:bodyPr>
          <a:lstStyle/>
          <a:p>
            <a:r>
              <a:rPr lang="en-US" b="1" dirty="0" smtClean="0"/>
              <a:t>Error Theory: </a:t>
            </a:r>
            <a:r>
              <a:rPr lang="en-US" dirty="0" smtClean="0"/>
              <a:t>Any claim of the form “</a:t>
            </a:r>
            <a:r>
              <a:rPr lang="en-US" i="1" dirty="0" smtClean="0"/>
              <a:t>X is (morally) right.” </a:t>
            </a:r>
            <a:r>
              <a:rPr lang="en-US" dirty="0" smtClean="0"/>
              <a:t>or “</a:t>
            </a:r>
            <a:r>
              <a:rPr lang="en-US" i="1" dirty="0" smtClean="0"/>
              <a:t>Y</a:t>
            </a:r>
            <a:r>
              <a:rPr lang="en-US" dirty="0" smtClean="0"/>
              <a:t> </a:t>
            </a:r>
            <a:r>
              <a:rPr lang="en-US" i="1" dirty="0" smtClean="0"/>
              <a:t>is (morally) wrong.</a:t>
            </a:r>
            <a:r>
              <a:rPr lang="en-US" dirty="0" smtClean="0"/>
              <a:t>” is false. </a:t>
            </a:r>
            <a:endParaRPr lang="en-US" b="1" dirty="0"/>
          </a:p>
        </p:txBody>
      </p:sp>
      <p:cxnSp>
        <p:nvCxnSpPr>
          <p:cNvPr id="3" name="Straight Arrow Connector 2"/>
          <p:cNvCxnSpPr>
            <a:stCxn id="4" idx="2"/>
          </p:cNvCxnSpPr>
          <p:nvPr/>
        </p:nvCxnSpPr>
        <p:spPr>
          <a:xfrm flipH="1">
            <a:off x="4660900" y="880765"/>
            <a:ext cx="1" cy="55433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2311400" y="1600200"/>
            <a:ext cx="5689600" cy="923330"/>
          </a:xfrm>
          <a:prstGeom prst="rect">
            <a:avLst/>
          </a:prstGeom>
          <a:noFill/>
        </p:spPr>
        <p:txBody>
          <a:bodyPr wrap="square" rtlCol="0">
            <a:spAutoFit/>
          </a:bodyPr>
          <a:lstStyle/>
          <a:p>
            <a:r>
              <a:rPr lang="en-US" dirty="0" smtClean="0"/>
              <a:t>The view derives some skepticism about objective morality, and is one way to capture the thought that </a:t>
            </a:r>
            <a:r>
              <a:rPr lang="en-US" i="1" dirty="0" smtClean="0"/>
              <a:t>there just is no such thing as right or wrong</a:t>
            </a:r>
            <a:r>
              <a:rPr lang="en-US" dirty="0" smtClean="0"/>
              <a:t>. </a:t>
            </a:r>
            <a:endParaRPr lang="en-US" dirty="0"/>
          </a:p>
        </p:txBody>
      </p:sp>
      <p:sp>
        <p:nvSpPr>
          <p:cNvPr id="2" name="TextBox 1"/>
          <p:cNvSpPr txBox="1"/>
          <p:nvPr/>
        </p:nvSpPr>
        <p:spPr>
          <a:xfrm>
            <a:off x="609601" y="3289300"/>
            <a:ext cx="8026400" cy="1477328"/>
          </a:xfrm>
          <a:prstGeom prst="rect">
            <a:avLst/>
          </a:prstGeom>
          <a:noFill/>
        </p:spPr>
        <p:txBody>
          <a:bodyPr wrap="square" rtlCol="0">
            <a:spAutoFit/>
          </a:bodyPr>
          <a:lstStyle/>
          <a:p>
            <a:r>
              <a:rPr lang="en-US" dirty="0" smtClean="0"/>
              <a:t>The basic problem for the error theorist is to explain why we have such strong intuitions concerning the rightness/wrongness of particular actions and events. If it is, strictly speaking, </a:t>
            </a:r>
            <a:r>
              <a:rPr lang="en-US" i="1" dirty="0" smtClean="0"/>
              <a:t>false </a:t>
            </a:r>
            <a:r>
              <a:rPr lang="en-US" dirty="0" smtClean="0"/>
              <a:t>to say that the Holocaust was morally wrong, why do we all have convergent intuitions that it </a:t>
            </a:r>
            <a:r>
              <a:rPr lang="en-US" i="1" dirty="0" smtClean="0"/>
              <a:t>was </a:t>
            </a:r>
            <a:r>
              <a:rPr lang="en-US" dirty="0" smtClean="0"/>
              <a:t>morally wrong?</a:t>
            </a:r>
            <a:endParaRPr lang="en-US" dirty="0"/>
          </a:p>
        </p:txBody>
      </p:sp>
    </p:spTree>
    <p:extLst>
      <p:ext uri="{BB962C8B-B14F-4D97-AF65-F5344CB8AC3E}">
        <p14:creationId xmlns:p14="http://schemas.microsoft.com/office/powerpoint/2010/main" val="22592003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9901" y="234434"/>
            <a:ext cx="8382000" cy="646331"/>
          </a:xfrm>
          <a:prstGeom prst="rect">
            <a:avLst/>
          </a:prstGeom>
          <a:noFill/>
        </p:spPr>
        <p:txBody>
          <a:bodyPr wrap="square" rtlCol="0">
            <a:spAutoFit/>
          </a:bodyPr>
          <a:lstStyle/>
          <a:p>
            <a:r>
              <a:rPr lang="en-US" b="1" dirty="0" smtClean="0"/>
              <a:t>Error Theory: </a:t>
            </a:r>
            <a:r>
              <a:rPr lang="en-US" dirty="0" smtClean="0"/>
              <a:t>Any claim of the form “</a:t>
            </a:r>
            <a:r>
              <a:rPr lang="en-US" i="1" dirty="0" smtClean="0"/>
              <a:t>X is (morally) right.” </a:t>
            </a:r>
            <a:r>
              <a:rPr lang="en-US" dirty="0" smtClean="0"/>
              <a:t>or “</a:t>
            </a:r>
            <a:r>
              <a:rPr lang="en-US" i="1" dirty="0" smtClean="0"/>
              <a:t>Y</a:t>
            </a:r>
            <a:r>
              <a:rPr lang="en-US" dirty="0" smtClean="0"/>
              <a:t> </a:t>
            </a:r>
            <a:r>
              <a:rPr lang="en-US" i="1" dirty="0" smtClean="0"/>
              <a:t>is (morally) wrong.</a:t>
            </a:r>
            <a:r>
              <a:rPr lang="en-US" dirty="0" smtClean="0"/>
              <a:t>” is false. </a:t>
            </a:r>
            <a:endParaRPr lang="en-US" b="1" dirty="0"/>
          </a:p>
        </p:txBody>
      </p:sp>
      <p:cxnSp>
        <p:nvCxnSpPr>
          <p:cNvPr id="3" name="Straight Arrow Connector 2"/>
          <p:cNvCxnSpPr>
            <a:stCxn id="4" idx="2"/>
          </p:cNvCxnSpPr>
          <p:nvPr/>
        </p:nvCxnSpPr>
        <p:spPr>
          <a:xfrm flipH="1">
            <a:off x="4660900" y="880765"/>
            <a:ext cx="1" cy="55433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2311400" y="1600200"/>
            <a:ext cx="5689600" cy="923330"/>
          </a:xfrm>
          <a:prstGeom prst="rect">
            <a:avLst/>
          </a:prstGeom>
          <a:noFill/>
        </p:spPr>
        <p:txBody>
          <a:bodyPr wrap="square" rtlCol="0">
            <a:spAutoFit/>
          </a:bodyPr>
          <a:lstStyle/>
          <a:p>
            <a:r>
              <a:rPr lang="en-US" dirty="0" smtClean="0"/>
              <a:t>The view derives some skepticism about objective morality, and is one way to capture the thought that </a:t>
            </a:r>
            <a:r>
              <a:rPr lang="en-US" i="1" dirty="0" smtClean="0"/>
              <a:t>there just is no such thing as right or wrong</a:t>
            </a:r>
            <a:r>
              <a:rPr lang="en-US" dirty="0" smtClean="0"/>
              <a:t>. </a:t>
            </a:r>
            <a:endParaRPr lang="en-US" dirty="0"/>
          </a:p>
        </p:txBody>
      </p:sp>
      <p:sp>
        <p:nvSpPr>
          <p:cNvPr id="2" name="TextBox 1"/>
          <p:cNvSpPr txBox="1"/>
          <p:nvPr/>
        </p:nvSpPr>
        <p:spPr>
          <a:xfrm>
            <a:off x="609601" y="3289300"/>
            <a:ext cx="8026400" cy="2585323"/>
          </a:xfrm>
          <a:prstGeom prst="rect">
            <a:avLst/>
          </a:prstGeom>
          <a:noFill/>
        </p:spPr>
        <p:txBody>
          <a:bodyPr wrap="square" rtlCol="0">
            <a:spAutoFit/>
          </a:bodyPr>
          <a:lstStyle/>
          <a:p>
            <a:r>
              <a:rPr lang="en-US" dirty="0" smtClean="0"/>
              <a:t>The basic problem for the error theorist is to explain why we have such strong intuitions concerning the rightness/wrongness of particular actions and events. If it is, strictly speaking, </a:t>
            </a:r>
            <a:r>
              <a:rPr lang="en-US" i="1" dirty="0" smtClean="0"/>
              <a:t>false </a:t>
            </a:r>
            <a:r>
              <a:rPr lang="en-US" dirty="0" smtClean="0"/>
              <a:t>to say that the Holocaust was morally wrong, why do we all have convergent intuitions that it </a:t>
            </a:r>
            <a:r>
              <a:rPr lang="en-US" i="1" dirty="0" smtClean="0"/>
              <a:t>was </a:t>
            </a:r>
            <a:r>
              <a:rPr lang="en-US" dirty="0" smtClean="0"/>
              <a:t>morally wrong?</a:t>
            </a:r>
          </a:p>
          <a:p>
            <a:endParaRPr lang="en-US" dirty="0"/>
          </a:p>
          <a:p>
            <a:r>
              <a:rPr lang="en-US" dirty="0" smtClean="0"/>
              <a:t>Similarly: If moral claims are always false, why do we keep using them? Is there a mass delusion? (At this point, you might start to think that the error theorist is somehow paranoid. Is this the ‘conspiracy theory’ of </a:t>
            </a:r>
            <a:r>
              <a:rPr lang="en-US" dirty="0" err="1" smtClean="0"/>
              <a:t>metaethics</a:t>
            </a:r>
            <a:r>
              <a:rPr lang="en-US" dirty="0" smtClean="0"/>
              <a:t>?)</a:t>
            </a:r>
            <a:endParaRPr lang="en-US" dirty="0"/>
          </a:p>
        </p:txBody>
      </p:sp>
    </p:spTree>
    <p:extLst>
      <p:ext uri="{BB962C8B-B14F-4D97-AF65-F5344CB8AC3E}">
        <p14:creationId xmlns:p14="http://schemas.microsoft.com/office/powerpoint/2010/main" val="3429448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0200" y="63500"/>
            <a:ext cx="2950973" cy="400110"/>
          </a:xfrm>
          <a:prstGeom prst="rect">
            <a:avLst/>
          </a:prstGeom>
          <a:noFill/>
        </p:spPr>
        <p:txBody>
          <a:bodyPr wrap="none" rtlCol="0">
            <a:spAutoFit/>
          </a:bodyPr>
          <a:lstStyle/>
          <a:p>
            <a:r>
              <a:rPr lang="en-US" sz="2000" b="1" dirty="0" smtClean="0">
                <a:solidFill>
                  <a:srgbClr val="3366FF"/>
                </a:solidFill>
              </a:rPr>
              <a:t>The Tree of Meta-ethics</a:t>
            </a:r>
            <a:endParaRPr lang="en-US" sz="2000" b="1" dirty="0">
              <a:solidFill>
                <a:srgbClr val="3366FF"/>
              </a:solidFill>
            </a:endParaRPr>
          </a:p>
        </p:txBody>
      </p:sp>
      <p:sp>
        <p:nvSpPr>
          <p:cNvPr id="2" name="TextBox 1"/>
          <p:cNvSpPr txBox="1"/>
          <p:nvPr/>
        </p:nvSpPr>
        <p:spPr>
          <a:xfrm>
            <a:off x="723901" y="571500"/>
            <a:ext cx="7213600" cy="646331"/>
          </a:xfrm>
          <a:prstGeom prst="rect">
            <a:avLst/>
          </a:prstGeom>
          <a:noFill/>
        </p:spPr>
        <p:txBody>
          <a:bodyPr wrap="square" rtlCol="0">
            <a:spAutoFit/>
          </a:bodyPr>
          <a:lstStyle/>
          <a:p>
            <a:r>
              <a:rPr lang="en-US" dirty="0" smtClean="0"/>
              <a:t>Question: Are moral claims (e.g. “Murder is wrong.”) the kinds of things that can be true or false in the first place?</a:t>
            </a:r>
            <a:endParaRPr lang="en-US" dirty="0"/>
          </a:p>
        </p:txBody>
      </p:sp>
      <p:cxnSp>
        <p:nvCxnSpPr>
          <p:cNvPr id="5" name="Straight Arrow Connector 4"/>
          <p:cNvCxnSpPr>
            <a:stCxn id="2" idx="2"/>
          </p:cNvCxnSpPr>
          <p:nvPr/>
        </p:nvCxnSpPr>
        <p:spPr>
          <a:xfrm flipH="1">
            <a:off x="4330700" y="1217831"/>
            <a:ext cx="1"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429000" y="1701800"/>
            <a:ext cx="2032791" cy="369332"/>
          </a:xfrm>
          <a:prstGeom prst="rect">
            <a:avLst/>
          </a:prstGeom>
          <a:noFill/>
        </p:spPr>
        <p:txBody>
          <a:bodyPr wrap="none" rtlCol="0">
            <a:spAutoFit/>
          </a:bodyPr>
          <a:lstStyle/>
          <a:p>
            <a:r>
              <a:rPr lang="en-US" dirty="0" smtClean="0"/>
              <a:t>Yes = </a:t>
            </a:r>
            <a:r>
              <a:rPr lang="en-US" b="1" i="1" dirty="0" err="1" smtClean="0"/>
              <a:t>Cognitivism</a:t>
            </a:r>
            <a:endParaRPr lang="en-US" b="1" dirty="0"/>
          </a:p>
        </p:txBody>
      </p:sp>
      <p:cxnSp>
        <p:nvCxnSpPr>
          <p:cNvPr id="9" name="Straight Arrow Connector 8"/>
          <p:cNvCxnSpPr>
            <a:stCxn id="2" idx="2"/>
          </p:cNvCxnSpPr>
          <p:nvPr/>
        </p:nvCxnSpPr>
        <p:spPr>
          <a:xfrm>
            <a:off x="4330701" y="1217831"/>
            <a:ext cx="2590799"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958091" y="1689100"/>
            <a:ext cx="2533228"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No = </a:t>
            </a:r>
            <a:r>
              <a:rPr lang="en-US" b="1" i="1" dirty="0" smtClean="0"/>
              <a:t>Non-</a:t>
            </a:r>
            <a:r>
              <a:rPr lang="en-US" b="1" i="1" dirty="0" err="1" smtClean="0"/>
              <a:t>Cognitivism</a:t>
            </a:r>
            <a:endParaRPr lang="en-US" b="1" dirty="0"/>
          </a:p>
        </p:txBody>
      </p:sp>
      <p:cxnSp>
        <p:nvCxnSpPr>
          <p:cNvPr id="14" name="Straight Arrow Connector 13"/>
          <p:cNvCxnSpPr/>
          <p:nvPr/>
        </p:nvCxnSpPr>
        <p:spPr>
          <a:xfrm>
            <a:off x="4330700" y="2134632"/>
            <a:ext cx="1" cy="3926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305372" y="2564368"/>
            <a:ext cx="4050658" cy="369332"/>
          </a:xfrm>
          <a:prstGeom prst="rect">
            <a:avLst/>
          </a:prstGeom>
          <a:noFill/>
        </p:spPr>
        <p:txBody>
          <a:bodyPr wrap="none" rtlCol="0">
            <a:spAutoFit/>
          </a:bodyPr>
          <a:lstStyle/>
          <a:p>
            <a:r>
              <a:rPr lang="en-US" dirty="0" smtClean="0"/>
              <a:t>Question: Are moral claims ever true?</a:t>
            </a:r>
            <a:endParaRPr lang="en-US" dirty="0"/>
          </a:p>
        </p:txBody>
      </p:sp>
      <p:cxnSp>
        <p:nvCxnSpPr>
          <p:cNvPr id="20" name="Straight Arrow Connector 19"/>
          <p:cNvCxnSpPr/>
          <p:nvPr/>
        </p:nvCxnSpPr>
        <p:spPr>
          <a:xfrm>
            <a:off x="4330699" y="29210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054731" y="3453368"/>
            <a:ext cx="528097" cy="369332"/>
          </a:xfrm>
          <a:prstGeom prst="rect">
            <a:avLst/>
          </a:prstGeom>
          <a:noFill/>
        </p:spPr>
        <p:txBody>
          <a:bodyPr wrap="none" rtlCol="0">
            <a:spAutoFit/>
          </a:bodyPr>
          <a:lstStyle/>
          <a:p>
            <a:r>
              <a:rPr lang="en-US" dirty="0" smtClean="0"/>
              <a:t>Yes</a:t>
            </a:r>
            <a:endParaRPr lang="en-US" dirty="0"/>
          </a:p>
        </p:txBody>
      </p:sp>
      <p:cxnSp>
        <p:nvCxnSpPr>
          <p:cNvPr id="23" name="Straight Arrow Connector 22"/>
          <p:cNvCxnSpPr>
            <a:stCxn id="15" idx="2"/>
          </p:cNvCxnSpPr>
          <p:nvPr/>
        </p:nvCxnSpPr>
        <p:spPr>
          <a:xfrm>
            <a:off x="4330701" y="2933700"/>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5958091" y="3453368"/>
            <a:ext cx="204834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No = </a:t>
            </a:r>
            <a:r>
              <a:rPr lang="en-US" b="1" i="1" dirty="0" smtClean="0"/>
              <a:t>Error Theory</a:t>
            </a:r>
            <a:endParaRPr lang="en-US" b="1" dirty="0"/>
          </a:p>
        </p:txBody>
      </p:sp>
      <p:sp>
        <p:nvSpPr>
          <p:cNvPr id="27" name="TextBox 26"/>
          <p:cNvSpPr txBox="1"/>
          <p:nvPr/>
        </p:nvSpPr>
        <p:spPr>
          <a:xfrm>
            <a:off x="425068" y="4305300"/>
            <a:ext cx="7811266" cy="369332"/>
          </a:xfrm>
          <a:prstGeom prst="rect">
            <a:avLst/>
          </a:prstGeom>
          <a:noFill/>
        </p:spPr>
        <p:txBody>
          <a:bodyPr wrap="none" rtlCol="0">
            <a:spAutoFit/>
          </a:bodyPr>
          <a:lstStyle/>
          <a:p>
            <a:r>
              <a:rPr lang="en-US" dirty="0" smtClean="0"/>
              <a:t>Question: Are true moral claims simply true or true-relative-to-something?</a:t>
            </a:r>
            <a:endParaRPr lang="en-US" dirty="0"/>
          </a:p>
        </p:txBody>
      </p:sp>
      <p:cxnSp>
        <p:nvCxnSpPr>
          <p:cNvPr id="28" name="Straight Arrow Connector 27"/>
          <p:cNvCxnSpPr/>
          <p:nvPr/>
        </p:nvCxnSpPr>
        <p:spPr>
          <a:xfrm>
            <a:off x="4330698" y="38227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H="1">
            <a:off x="2019300" y="4674632"/>
            <a:ext cx="2311396"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723901" y="5187434"/>
            <a:ext cx="2504880" cy="369332"/>
          </a:xfrm>
          <a:prstGeom prst="rect">
            <a:avLst/>
          </a:prstGeom>
          <a:noFill/>
        </p:spPr>
        <p:txBody>
          <a:bodyPr wrap="none" rtlCol="0">
            <a:spAutoFit/>
          </a:bodyPr>
          <a:lstStyle/>
          <a:p>
            <a:r>
              <a:rPr lang="en-US" dirty="0" smtClean="0"/>
              <a:t>Simply true = </a:t>
            </a:r>
            <a:r>
              <a:rPr lang="en-US" b="1" i="1" dirty="0" smtClean="0"/>
              <a:t>Realism</a:t>
            </a:r>
            <a:endParaRPr lang="en-US" b="1" i="1" dirty="0"/>
          </a:p>
        </p:txBody>
      </p:sp>
      <p:cxnSp>
        <p:nvCxnSpPr>
          <p:cNvPr id="31" name="Straight Arrow Connector 30"/>
          <p:cNvCxnSpPr/>
          <p:nvPr/>
        </p:nvCxnSpPr>
        <p:spPr>
          <a:xfrm>
            <a:off x="4330696" y="4685268"/>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4699790" y="5162034"/>
            <a:ext cx="4596609" cy="369332"/>
          </a:xfrm>
          <a:prstGeom prst="rect">
            <a:avLst/>
          </a:prstGeom>
          <a:noFill/>
        </p:spPr>
        <p:txBody>
          <a:bodyPr wrap="square" rtlCol="0">
            <a:spAutoFit/>
          </a:bodyPr>
          <a:lstStyle/>
          <a:p>
            <a:r>
              <a:rPr lang="en-US" dirty="0" smtClean="0"/>
              <a:t>True-relative-to-something = </a:t>
            </a:r>
            <a:r>
              <a:rPr lang="en-US" b="1" i="1" dirty="0" smtClean="0"/>
              <a:t>Relativism</a:t>
            </a:r>
            <a:endParaRPr lang="en-US" b="1" i="1" dirty="0"/>
          </a:p>
        </p:txBody>
      </p:sp>
      <p:sp>
        <p:nvSpPr>
          <p:cNvPr id="36" name="TextBox 35"/>
          <p:cNvSpPr txBox="1"/>
          <p:nvPr/>
        </p:nvSpPr>
        <p:spPr>
          <a:xfrm>
            <a:off x="-40483" y="5905500"/>
            <a:ext cx="5175250" cy="369332"/>
          </a:xfrm>
          <a:prstGeom prst="rect">
            <a:avLst/>
          </a:prstGeom>
          <a:noFill/>
        </p:spPr>
        <p:txBody>
          <a:bodyPr wrap="square" rtlCol="0">
            <a:spAutoFit/>
          </a:bodyPr>
          <a:lstStyle/>
          <a:p>
            <a:r>
              <a:rPr lang="en-US" dirty="0" smtClean="0"/>
              <a:t>Question: Are moral properties physical?</a:t>
            </a:r>
            <a:endParaRPr lang="en-US" dirty="0"/>
          </a:p>
        </p:txBody>
      </p:sp>
      <p:cxnSp>
        <p:nvCxnSpPr>
          <p:cNvPr id="37" name="Straight Arrow Connector 36"/>
          <p:cNvCxnSpPr/>
          <p:nvPr/>
        </p:nvCxnSpPr>
        <p:spPr>
          <a:xfrm>
            <a:off x="2019300" y="5556766"/>
            <a:ext cx="0" cy="4122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115719" y="6488668"/>
            <a:ext cx="1954381"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dirty="0" smtClean="0"/>
              <a:t>Yes = </a:t>
            </a:r>
            <a:r>
              <a:rPr lang="en-US" b="1" i="1" dirty="0" smtClean="0"/>
              <a:t>Naturalism</a:t>
            </a:r>
            <a:endParaRPr lang="en-US" dirty="0"/>
          </a:p>
        </p:txBody>
      </p:sp>
      <p:sp>
        <p:nvSpPr>
          <p:cNvPr id="39" name="TextBox 38"/>
          <p:cNvSpPr txBox="1"/>
          <p:nvPr/>
        </p:nvSpPr>
        <p:spPr>
          <a:xfrm>
            <a:off x="2566075" y="6481128"/>
            <a:ext cx="2454518"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No = </a:t>
            </a:r>
            <a:r>
              <a:rPr lang="en-US" b="1" i="1" dirty="0" smtClean="0"/>
              <a:t>Non-Naturalism</a:t>
            </a:r>
            <a:endParaRPr lang="en-US" dirty="0"/>
          </a:p>
        </p:txBody>
      </p:sp>
      <p:cxnSp>
        <p:nvCxnSpPr>
          <p:cNvPr id="42" name="Straight Arrow Connector 41"/>
          <p:cNvCxnSpPr>
            <a:endCxn id="38" idx="0"/>
          </p:cNvCxnSpPr>
          <p:nvPr/>
        </p:nvCxnSpPr>
        <p:spPr>
          <a:xfrm flipH="1">
            <a:off x="1092910" y="6230898"/>
            <a:ext cx="1091490" cy="2577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a:off x="2184400" y="6230898"/>
            <a:ext cx="1117600" cy="228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5822025" y="5720834"/>
            <a:ext cx="2705902" cy="369332"/>
          </a:xfrm>
          <a:prstGeom prst="rect">
            <a:avLst/>
          </a:prstGeom>
          <a:noFill/>
        </p:spPr>
        <p:txBody>
          <a:bodyPr wrap="none" rtlCol="0">
            <a:spAutoFit/>
          </a:bodyPr>
          <a:lstStyle/>
          <a:p>
            <a:r>
              <a:rPr lang="en-US" dirty="0" smtClean="0"/>
              <a:t>Q: True relative to what?</a:t>
            </a:r>
            <a:endParaRPr lang="en-US" dirty="0"/>
          </a:p>
        </p:txBody>
      </p:sp>
      <p:cxnSp>
        <p:nvCxnSpPr>
          <p:cNvPr id="50" name="Straight Arrow Connector 49"/>
          <p:cNvCxnSpPr/>
          <p:nvPr/>
        </p:nvCxnSpPr>
        <p:spPr>
          <a:xfrm>
            <a:off x="7111849" y="5482114"/>
            <a:ext cx="0" cy="3032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a:off x="5505422" y="6264364"/>
            <a:ext cx="1416078" cy="584776"/>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600" b="1" i="1" dirty="0" smtClean="0"/>
              <a:t>Community-Relativism</a:t>
            </a:r>
            <a:endParaRPr lang="en-US" sz="1600" b="1" i="1" dirty="0"/>
          </a:p>
        </p:txBody>
      </p:sp>
      <p:sp>
        <p:nvSpPr>
          <p:cNvPr id="52" name="TextBox 51"/>
          <p:cNvSpPr txBox="1"/>
          <p:nvPr/>
        </p:nvSpPr>
        <p:spPr>
          <a:xfrm>
            <a:off x="7528295" y="6264364"/>
            <a:ext cx="1416078" cy="58477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600" b="1" i="1" dirty="0" smtClean="0"/>
              <a:t>Individual-Relativism</a:t>
            </a:r>
            <a:endParaRPr lang="en-US" sz="1600" b="1" i="1" dirty="0"/>
          </a:p>
        </p:txBody>
      </p:sp>
      <p:cxnSp>
        <p:nvCxnSpPr>
          <p:cNvPr id="56" name="Straight Arrow Connector 55"/>
          <p:cNvCxnSpPr>
            <a:stCxn id="49" idx="2"/>
            <a:endCxn id="51" idx="0"/>
          </p:cNvCxnSpPr>
          <p:nvPr/>
        </p:nvCxnSpPr>
        <p:spPr>
          <a:xfrm flipH="1">
            <a:off x="6213461" y="6090166"/>
            <a:ext cx="961515" cy="1741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a:stCxn id="49" idx="2"/>
            <a:endCxn id="52" idx="0"/>
          </p:cNvCxnSpPr>
          <p:nvPr/>
        </p:nvCxnSpPr>
        <p:spPr>
          <a:xfrm>
            <a:off x="7174976" y="6090166"/>
            <a:ext cx="1061358" cy="1741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268118" y="63500"/>
            <a:ext cx="9028281" cy="488949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extBox 6"/>
          <p:cNvSpPr txBox="1"/>
          <p:nvPr/>
        </p:nvSpPr>
        <p:spPr>
          <a:xfrm>
            <a:off x="486374" y="150317"/>
            <a:ext cx="8426832" cy="4524315"/>
          </a:xfrm>
          <a:prstGeom prst="rect">
            <a:avLst/>
          </a:prstGeom>
          <a:noFill/>
        </p:spPr>
        <p:txBody>
          <a:bodyPr wrap="square" rtlCol="0">
            <a:spAutoFit/>
          </a:bodyPr>
          <a:lstStyle/>
          <a:p>
            <a:r>
              <a:rPr lang="en-US" sz="2400" dirty="0" smtClean="0">
                <a:solidFill>
                  <a:schemeClr val="bg1"/>
                </a:solidFill>
              </a:rPr>
              <a:t>We’ve seen some serious problems for both realism and relativism.</a:t>
            </a:r>
          </a:p>
          <a:p>
            <a:endParaRPr lang="en-US" sz="2400" dirty="0">
              <a:solidFill>
                <a:schemeClr val="bg1"/>
              </a:solidFill>
            </a:endParaRPr>
          </a:p>
          <a:p>
            <a:r>
              <a:rPr lang="en-US" sz="2400" dirty="0" smtClean="0">
                <a:solidFill>
                  <a:schemeClr val="bg1"/>
                </a:solidFill>
              </a:rPr>
              <a:t>The problems for realism, in general, are that (1) many are skeptical of there being an objective morality, and (2) realists have a difficult time (as we saw with the Trolley Problems) constructing a consistent theory that respects our intuitions about particular ethical dilemmas. </a:t>
            </a:r>
          </a:p>
          <a:p>
            <a:endParaRPr lang="en-US" sz="2400" dirty="0">
              <a:solidFill>
                <a:schemeClr val="bg1"/>
              </a:solidFill>
            </a:endParaRPr>
          </a:p>
          <a:p>
            <a:r>
              <a:rPr lang="en-US" sz="2400" dirty="0" smtClean="0">
                <a:solidFill>
                  <a:schemeClr val="bg1"/>
                </a:solidFill>
              </a:rPr>
              <a:t>The problems for relativism, in general, are that (1) it’s unclear what the thesis is to begin with, and (2) it seems to be unable to account for moral disagreement. </a:t>
            </a:r>
            <a:endParaRPr lang="en-US" sz="2400" dirty="0">
              <a:solidFill>
                <a:schemeClr val="bg1"/>
              </a:solidFill>
            </a:endParaRPr>
          </a:p>
        </p:txBody>
      </p:sp>
    </p:spTree>
    <p:extLst>
      <p:ext uri="{BB962C8B-B14F-4D97-AF65-F5344CB8AC3E}">
        <p14:creationId xmlns:p14="http://schemas.microsoft.com/office/powerpoint/2010/main" val="4689413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0200" y="63500"/>
            <a:ext cx="2950973" cy="400110"/>
          </a:xfrm>
          <a:prstGeom prst="rect">
            <a:avLst/>
          </a:prstGeom>
          <a:noFill/>
        </p:spPr>
        <p:txBody>
          <a:bodyPr wrap="none" rtlCol="0">
            <a:spAutoFit/>
          </a:bodyPr>
          <a:lstStyle/>
          <a:p>
            <a:r>
              <a:rPr lang="en-US" sz="2000" b="1" dirty="0" smtClean="0">
                <a:solidFill>
                  <a:srgbClr val="3366FF"/>
                </a:solidFill>
              </a:rPr>
              <a:t>The Tree of Meta-ethics</a:t>
            </a:r>
            <a:endParaRPr lang="en-US" sz="2000" b="1" dirty="0">
              <a:solidFill>
                <a:srgbClr val="3366FF"/>
              </a:solidFill>
            </a:endParaRPr>
          </a:p>
        </p:txBody>
      </p:sp>
      <p:sp>
        <p:nvSpPr>
          <p:cNvPr id="2" name="TextBox 1"/>
          <p:cNvSpPr txBox="1"/>
          <p:nvPr/>
        </p:nvSpPr>
        <p:spPr>
          <a:xfrm>
            <a:off x="723901" y="571500"/>
            <a:ext cx="7213600" cy="646331"/>
          </a:xfrm>
          <a:prstGeom prst="rect">
            <a:avLst/>
          </a:prstGeom>
          <a:noFill/>
        </p:spPr>
        <p:txBody>
          <a:bodyPr wrap="square" rtlCol="0">
            <a:spAutoFit/>
          </a:bodyPr>
          <a:lstStyle/>
          <a:p>
            <a:r>
              <a:rPr lang="en-US" dirty="0" smtClean="0"/>
              <a:t>Question: Are moral claims (e.g. “Murder is wrong.”) the kinds of things that can be true or false in the first place?</a:t>
            </a:r>
            <a:endParaRPr lang="en-US" dirty="0"/>
          </a:p>
        </p:txBody>
      </p:sp>
      <p:cxnSp>
        <p:nvCxnSpPr>
          <p:cNvPr id="5" name="Straight Arrow Connector 4"/>
          <p:cNvCxnSpPr>
            <a:stCxn id="2" idx="2"/>
          </p:cNvCxnSpPr>
          <p:nvPr/>
        </p:nvCxnSpPr>
        <p:spPr>
          <a:xfrm flipH="1">
            <a:off x="4330700" y="1217831"/>
            <a:ext cx="1"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429000" y="1701800"/>
            <a:ext cx="2032791" cy="369332"/>
          </a:xfrm>
          <a:prstGeom prst="rect">
            <a:avLst/>
          </a:prstGeom>
          <a:noFill/>
        </p:spPr>
        <p:txBody>
          <a:bodyPr wrap="none" rtlCol="0">
            <a:spAutoFit/>
          </a:bodyPr>
          <a:lstStyle/>
          <a:p>
            <a:r>
              <a:rPr lang="en-US" dirty="0" smtClean="0"/>
              <a:t>Yes = </a:t>
            </a:r>
            <a:r>
              <a:rPr lang="en-US" b="1" i="1" dirty="0" err="1" smtClean="0"/>
              <a:t>Cognitivism</a:t>
            </a:r>
            <a:endParaRPr lang="en-US" b="1" dirty="0"/>
          </a:p>
        </p:txBody>
      </p:sp>
      <p:cxnSp>
        <p:nvCxnSpPr>
          <p:cNvPr id="9" name="Straight Arrow Connector 8"/>
          <p:cNvCxnSpPr>
            <a:stCxn id="2" idx="2"/>
          </p:cNvCxnSpPr>
          <p:nvPr/>
        </p:nvCxnSpPr>
        <p:spPr>
          <a:xfrm>
            <a:off x="4330701" y="1217831"/>
            <a:ext cx="2590799" cy="458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958091" y="1689100"/>
            <a:ext cx="2533228"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No = </a:t>
            </a:r>
            <a:r>
              <a:rPr lang="en-US" b="1" i="1" dirty="0" smtClean="0"/>
              <a:t>Non-</a:t>
            </a:r>
            <a:r>
              <a:rPr lang="en-US" b="1" i="1" dirty="0" err="1" smtClean="0"/>
              <a:t>Cognitivism</a:t>
            </a:r>
            <a:endParaRPr lang="en-US" b="1" dirty="0"/>
          </a:p>
        </p:txBody>
      </p:sp>
      <p:cxnSp>
        <p:nvCxnSpPr>
          <p:cNvPr id="14" name="Straight Arrow Connector 13"/>
          <p:cNvCxnSpPr/>
          <p:nvPr/>
        </p:nvCxnSpPr>
        <p:spPr>
          <a:xfrm>
            <a:off x="4330700" y="2134632"/>
            <a:ext cx="1" cy="3926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305372" y="2564368"/>
            <a:ext cx="4050658" cy="369332"/>
          </a:xfrm>
          <a:prstGeom prst="rect">
            <a:avLst/>
          </a:prstGeom>
          <a:noFill/>
        </p:spPr>
        <p:txBody>
          <a:bodyPr wrap="none" rtlCol="0">
            <a:spAutoFit/>
          </a:bodyPr>
          <a:lstStyle/>
          <a:p>
            <a:r>
              <a:rPr lang="en-US" dirty="0" smtClean="0"/>
              <a:t>Question: Are moral claims ever true?</a:t>
            </a:r>
            <a:endParaRPr lang="en-US" dirty="0"/>
          </a:p>
        </p:txBody>
      </p:sp>
      <p:cxnSp>
        <p:nvCxnSpPr>
          <p:cNvPr id="20" name="Straight Arrow Connector 19"/>
          <p:cNvCxnSpPr/>
          <p:nvPr/>
        </p:nvCxnSpPr>
        <p:spPr>
          <a:xfrm>
            <a:off x="4330699" y="29210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054731" y="3453368"/>
            <a:ext cx="528097" cy="369332"/>
          </a:xfrm>
          <a:prstGeom prst="rect">
            <a:avLst/>
          </a:prstGeom>
          <a:noFill/>
        </p:spPr>
        <p:txBody>
          <a:bodyPr wrap="none" rtlCol="0">
            <a:spAutoFit/>
          </a:bodyPr>
          <a:lstStyle/>
          <a:p>
            <a:r>
              <a:rPr lang="en-US" dirty="0" smtClean="0"/>
              <a:t>Yes</a:t>
            </a:r>
            <a:endParaRPr lang="en-US" dirty="0"/>
          </a:p>
        </p:txBody>
      </p:sp>
      <p:cxnSp>
        <p:nvCxnSpPr>
          <p:cNvPr id="23" name="Straight Arrow Connector 22"/>
          <p:cNvCxnSpPr>
            <a:stCxn id="15" idx="2"/>
          </p:cNvCxnSpPr>
          <p:nvPr/>
        </p:nvCxnSpPr>
        <p:spPr>
          <a:xfrm>
            <a:off x="4330701" y="2933700"/>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5958091" y="3453368"/>
            <a:ext cx="204834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No = </a:t>
            </a:r>
            <a:r>
              <a:rPr lang="en-US" b="1" i="1" dirty="0" smtClean="0"/>
              <a:t>Error Theory</a:t>
            </a:r>
            <a:endParaRPr lang="en-US" b="1" dirty="0"/>
          </a:p>
        </p:txBody>
      </p:sp>
      <p:sp>
        <p:nvSpPr>
          <p:cNvPr id="27" name="TextBox 26"/>
          <p:cNvSpPr txBox="1"/>
          <p:nvPr/>
        </p:nvSpPr>
        <p:spPr>
          <a:xfrm>
            <a:off x="425068" y="4305300"/>
            <a:ext cx="7811266" cy="369332"/>
          </a:xfrm>
          <a:prstGeom prst="rect">
            <a:avLst/>
          </a:prstGeom>
          <a:noFill/>
        </p:spPr>
        <p:txBody>
          <a:bodyPr wrap="none" rtlCol="0">
            <a:spAutoFit/>
          </a:bodyPr>
          <a:lstStyle/>
          <a:p>
            <a:r>
              <a:rPr lang="en-US" dirty="0" smtClean="0"/>
              <a:t>Question: Are true moral claims simply true or true-relative-to-something?</a:t>
            </a:r>
            <a:endParaRPr lang="en-US" dirty="0"/>
          </a:p>
        </p:txBody>
      </p:sp>
      <p:cxnSp>
        <p:nvCxnSpPr>
          <p:cNvPr id="28" name="Straight Arrow Connector 27"/>
          <p:cNvCxnSpPr/>
          <p:nvPr/>
        </p:nvCxnSpPr>
        <p:spPr>
          <a:xfrm>
            <a:off x="4330698" y="3822700"/>
            <a:ext cx="0"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H="1">
            <a:off x="2019300" y="4674632"/>
            <a:ext cx="2311396" cy="482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723901" y="5187434"/>
            <a:ext cx="2504880" cy="369332"/>
          </a:xfrm>
          <a:prstGeom prst="rect">
            <a:avLst/>
          </a:prstGeom>
          <a:noFill/>
        </p:spPr>
        <p:txBody>
          <a:bodyPr wrap="none" rtlCol="0">
            <a:spAutoFit/>
          </a:bodyPr>
          <a:lstStyle/>
          <a:p>
            <a:r>
              <a:rPr lang="en-US" dirty="0" smtClean="0"/>
              <a:t>Simply true = </a:t>
            </a:r>
            <a:r>
              <a:rPr lang="en-US" b="1" i="1" dirty="0" smtClean="0"/>
              <a:t>Realism</a:t>
            </a:r>
            <a:endParaRPr lang="en-US" b="1" i="1" dirty="0"/>
          </a:p>
        </p:txBody>
      </p:sp>
      <p:cxnSp>
        <p:nvCxnSpPr>
          <p:cNvPr id="31" name="Straight Arrow Connector 30"/>
          <p:cNvCxnSpPr/>
          <p:nvPr/>
        </p:nvCxnSpPr>
        <p:spPr>
          <a:xfrm>
            <a:off x="4330696" y="4685268"/>
            <a:ext cx="2590799"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4699790" y="5162034"/>
            <a:ext cx="4596609" cy="369332"/>
          </a:xfrm>
          <a:prstGeom prst="rect">
            <a:avLst/>
          </a:prstGeom>
          <a:noFill/>
        </p:spPr>
        <p:txBody>
          <a:bodyPr wrap="square" rtlCol="0">
            <a:spAutoFit/>
          </a:bodyPr>
          <a:lstStyle/>
          <a:p>
            <a:r>
              <a:rPr lang="en-US" dirty="0" smtClean="0"/>
              <a:t>True-relative-to-something = </a:t>
            </a:r>
            <a:r>
              <a:rPr lang="en-US" b="1" i="1" dirty="0" smtClean="0"/>
              <a:t>Relativism</a:t>
            </a:r>
            <a:endParaRPr lang="en-US" b="1" i="1" dirty="0"/>
          </a:p>
        </p:txBody>
      </p:sp>
      <p:sp>
        <p:nvSpPr>
          <p:cNvPr id="36" name="TextBox 35"/>
          <p:cNvSpPr txBox="1"/>
          <p:nvPr/>
        </p:nvSpPr>
        <p:spPr>
          <a:xfrm>
            <a:off x="-40483" y="5905500"/>
            <a:ext cx="5175250" cy="369332"/>
          </a:xfrm>
          <a:prstGeom prst="rect">
            <a:avLst/>
          </a:prstGeom>
          <a:noFill/>
        </p:spPr>
        <p:txBody>
          <a:bodyPr wrap="square" rtlCol="0">
            <a:spAutoFit/>
          </a:bodyPr>
          <a:lstStyle/>
          <a:p>
            <a:r>
              <a:rPr lang="en-US" dirty="0" smtClean="0"/>
              <a:t>Question: Are moral properties physical?</a:t>
            </a:r>
            <a:endParaRPr lang="en-US" dirty="0"/>
          </a:p>
        </p:txBody>
      </p:sp>
      <p:cxnSp>
        <p:nvCxnSpPr>
          <p:cNvPr id="37" name="Straight Arrow Connector 36"/>
          <p:cNvCxnSpPr/>
          <p:nvPr/>
        </p:nvCxnSpPr>
        <p:spPr>
          <a:xfrm>
            <a:off x="2019300" y="5556766"/>
            <a:ext cx="0" cy="4122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115719" y="6488668"/>
            <a:ext cx="1954381"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dirty="0" smtClean="0"/>
              <a:t>Yes = </a:t>
            </a:r>
            <a:r>
              <a:rPr lang="en-US" b="1" i="1" dirty="0" smtClean="0"/>
              <a:t>Naturalism</a:t>
            </a:r>
            <a:endParaRPr lang="en-US" dirty="0"/>
          </a:p>
        </p:txBody>
      </p:sp>
      <p:sp>
        <p:nvSpPr>
          <p:cNvPr id="39" name="TextBox 38"/>
          <p:cNvSpPr txBox="1"/>
          <p:nvPr/>
        </p:nvSpPr>
        <p:spPr>
          <a:xfrm>
            <a:off x="2566075" y="6481128"/>
            <a:ext cx="2454518"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No = </a:t>
            </a:r>
            <a:r>
              <a:rPr lang="en-US" b="1" i="1" dirty="0" smtClean="0"/>
              <a:t>Non-Naturalism</a:t>
            </a:r>
            <a:endParaRPr lang="en-US" dirty="0"/>
          </a:p>
        </p:txBody>
      </p:sp>
      <p:cxnSp>
        <p:nvCxnSpPr>
          <p:cNvPr id="42" name="Straight Arrow Connector 41"/>
          <p:cNvCxnSpPr>
            <a:endCxn id="38" idx="0"/>
          </p:cNvCxnSpPr>
          <p:nvPr/>
        </p:nvCxnSpPr>
        <p:spPr>
          <a:xfrm flipH="1">
            <a:off x="1092910" y="6230898"/>
            <a:ext cx="1091490" cy="2577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a:off x="2184400" y="6230898"/>
            <a:ext cx="1117600" cy="228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5822025" y="5720834"/>
            <a:ext cx="2705902" cy="369332"/>
          </a:xfrm>
          <a:prstGeom prst="rect">
            <a:avLst/>
          </a:prstGeom>
          <a:noFill/>
        </p:spPr>
        <p:txBody>
          <a:bodyPr wrap="none" rtlCol="0">
            <a:spAutoFit/>
          </a:bodyPr>
          <a:lstStyle/>
          <a:p>
            <a:r>
              <a:rPr lang="en-US" dirty="0" smtClean="0"/>
              <a:t>Q: True relative to what?</a:t>
            </a:r>
            <a:endParaRPr lang="en-US" dirty="0"/>
          </a:p>
        </p:txBody>
      </p:sp>
      <p:cxnSp>
        <p:nvCxnSpPr>
          <p:cNvPr id="50" name="Straight Arrow Connector 49"/>
          <p:cNvCxnSpPr/>
          <p:nvPr/>
        </p:nvCxnSpPr>
        <p:spPr>
          <a:xfrm>
            <a:off x="7111849" y="5482114"/>
            <a:ext cx="0" cy="3032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a:off x="5505422" y="6264364"/>
            <a:ext cx="1416078" cy="584776"/>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600" b="1" i="1" dirty="0" smtClean="0"/>
              <a:t>Community-Relativism</a:t>
            </a:r>
            <a:endParaRPr lang="en-US" sz="1600" b="1" i="1" dirty="0"/>
          </a:p>
        </p:txBody>
      </p:sp>
      <p:sp>
        <p:nvSpPr>
          <p:cNvPr id="52" name="TextBox 51"/>
          <p:cNvSpPr txBox="1"/>
          <p:nvPr/>
        </p:nvSpPr>
        <p:spPr>
          <a:xfrm>
            <a:off x="7528295" y="6264364"/>
            <a:ext cx="1416078" cy="58477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600" b="1" i="1" dirty="0" smtClean="0"/>
              <a:t>Individual-Relativism</a:t>
            </a:r>
            <a:endParaRPr lang="en-US" sz="1600" b="1" i="1" dirty="0"/>
          </a:p>
        </p:txBody>
      </p:sp>
      <p:cxnSp>
        <p:nvCxnSpPr>
          <p:cNvPr id="56" name="Straight Arrow Connector 55"/>
          <p:cNvCxnSpPr>
            <a:stCxn id="49" idx="2"/>
            <a:endCxn id="51" idx="0"/>
          </p:cNvCxnSpPr>
          <p:nvPr/>
        </p:nvCxnSpPr>
        <p:spPr>
          <a:xfrm flipH="1">
            <a:off x="6213461" y="6090166"/>
            <a:ext cx="961515" cy="1741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a:stCxn id="49" idx="2"/>
            <a:endCxn id="52" idx="0"/>
          </p:cNvCxnSpPr>
          <p:nvPr/>
        </p:nvCxnSpPr>
        <p:spPr>
          <a:xfrm>
            <a:off x="7174976" y="6090166"/>
            <a:ext cx="1061358" cy="1741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185649" y="4381500"/>
            <a:ext cx="9028281" cy="2463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673101" y="5074503"/>
            <a:ext cx="7721600" cy="830997"/>
          </a:xfrm>
          <a:prstGeom prst="rect">
            <a:avLst/>
          </a:prstGeom>
          <a:noFill/>
        </p:spPr>
        <p:txBody>
          <a:bodyPr wrap="square" rtlCol="0">
            <a:spAutoFit/>
          </a:bodyPr>
          <a:lstStyle/>
          <a:p>
            <a:r>
              <a:rPr lang="en-US" sz="2400" dirty="0" smtClean="0">
                <a:solidFill>
                  <a:srgbClr val="FFFFFF"/>
                </a:solidFill>
              </a:rPr>
              <a:t>So, let’s talk about the plausibility and problems for the less standard views: non-</a:t>
            </a:r>
            <a:r>
              <a:rPr lang="en-US" sz="2400" dirty="0" err="1" smtClean="0">
                <a:solidFill>
                  <a:srgbClr val="FFFFFF"/>
                </a:solidFill>
              </a:rPr>
              <a:t>cognitivism</a:t>
            </a:r>
            <a:r>
              <a:rPr lang="en-US" sz="2400" dirty="0" smtClean="0">
                <a:solidFill>
                  <a:srgbClr val="FFFFFF"/>
                </a:solidFill>
              </a:rPr>
              <a:t> and error theory. </a:t>
            </a:r>
            <a:endParaRPr lang="en-US" sz="2400" dirty="0">
              <a:solidFill>
                <a:srgbClr val="FFFFFF"/>
              </a:solidFill>
            </a:endParaRPr>
          </a:p>
        </p:txBody>
      </p:sp>
    </p:spTree>
    <p:extLst>
      <p:ext uri="{BB962C8B-B14F-4D97-AF65-F5344CB8AC3E}">
        <p14:creationId xmlns:p14="http://schemas.microsoft.com/office/powerpoint/2010/main" val="13018778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46101" y="317500"/>
            <a:ext cx="7975600" cy="646331"/>
          </a:xfrm>
          <a:prstGeom prst="rect">
            <a:avLst/>
          </a:prstGeom>
          <a:noFill/>
        </p:spPr>
        <p:txBody>
          <a:bodyPr wrap="square" rtlCol="0">
            <a:spAutoFit/>
          </a:bodyPr>
          <a:lstStyle/>
          <a:p>
            <a:r>
              <a:rPr lang="en-US" b="1" dirty="0" smtClean="0"/>
              <a:t>Non-</a:t>
            </a:r>
            <a:r>
              <a:rPr lang="en-US" b="1" dirty="0" err="1" smtClean="0"/>
              <a:t>Cognitivism</a:t>
            </a:r>
            <a:r>
              <a:rPr lang="en-US" dirty="0" smtClean="0"/>
              <a:t>: Moral claims are not the kinds of things that can be true or false in the first place. </a:t>
            </a:r>
            <a:endParaRPr lang="en-US" dirty="0"/>
          </a:p>
        </p:txBody>
      </p:sp>
    </p:spTree>
    <p:extLst>
      <p:ext uri="{BB962C8B-B14F-4D97-AF65-F5344CB8AC3E}">
        <p14:creationId xmlns:p14="http://schemas.microsoft.com/office/powerpoint/2010/main" val="1827712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46101" y="317500"/>
            <a:ext cx="7975600" cy="646331"/>
          </a:xfrm>
          <a:prstGeom prst="rect">
            <a:avLst/>
          </a:prstGeom>
          <a:noFill/>
        </p:spPr>
        <p:txBody>
          <a:bodyPr wrap="square" rtlCol="0">
            <a:spAutoFit/>
          </a:bodyPr>
          <a:lstStyle/>
          <a:p>
            <a:r>
              <a:rPr lang="en-US" b="1" dirty="0" smtClean="0"/>
              <a:t>Non-</a:t>
            </a:r>
            <a:r>
              <a:rPr lang="en-US" b="1" dirty="0" err="1" smtClean="0"/>
              <a:t>Cognitivism</a:t>
            </a:r>
            <a:r>
              <a:rPr lang="en-US" dirty="0" smtClean="0"/>
              <a:t>: Moral claims are not the kinds of things that can be true or false in the first place. </a:t>
            </a:r>
            <a:endParaRPr lang="en-US" dirty="0"/>
          </a:p>
        </p:txBody>
      </p:sp>
      <p:sp>
        <p:nvSpPr>
          <p:cNvPr id="2" name="TextBox 1"/>
          <p:cNvSpPr txBox="1"/>
          <p:nvPr/>
        </p:nvSpPr>
        <p:spPr>
          <a:xfrm>
            <a:off x="215901" y="1205468"/>
            <a:ext cx="8643525" cy="369332"/>
          </a:xfrm>
          <a:prstGeom prst="rect">
            <a:avLst/>
          </a:prstGeom>
          <a:noFill/>
        </p:spPr>
        <p:txBody>
          <a:bodyPr wrap="none" rtlCol="0">
            <a:spAutoFit/>
          </a:bodyPr>
          <a:lstStyle/>
          <a:p>
            <a:r>
              <a:rPr lang="en-US" dirty="0" smtClean="0"/>
              <a:t>Not all uses of language are attempts to describe the facts. Here are some examples:</a:t>
            </a:r>
            <a:endParaRPr lang="en-US" dirty="0"/>
          </a:p>
        </p:txBody>
      </p:sp>
    </p:spTree>
    <p:extLst>
      <p:ext uri="{BB962C8B-B14F-4D97-AF65-F5344CB8AC3E}">
        <p14:creationId xmlns:p14="http://schemas.microsoft.com/office/powerpoint/2010/main" val="13855219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46101" y="317500"/>
            <a:ext cx="7975600" cy="646331"/>
          </a:xfrm>
          <a:prstGeom prst="rect">
            <a:avLst/>
          </a:prstGeom>
          <a:noFill/>
        </p:spPr>
        <p:txBody>
          <a:bodyPr wrap="square" rtlCol="0">
            <a:spAutoFit/>
          </a:bodyPr>
          <a:lstStyle/>
          <a:p>
            <a:r>
              <a:rPr lang="en-US" b="1" dirty="0" smtClean="0"/>
              <a:t>Non-</a:t>
            </a:r>
            <a:r>
              <a:rPr lang="en-US" b="1" dirty="0" err="1" smtClean="0"/>
              <a:t>Cognitivism</a:t>
            </a:r>
            <a:r>
              <a:rPr lang="en-US" dirty="0" smtClean="0"/>
              <a:t>: Moral claims are not the kinds of things that can be true or false in the first place. </a:t>
            </a:r>
            <a:endParaRPr lang="en-US" dirty="0"/>
          </a:p>
        </p:txBody>
      </p:sp>
      <p:sp>
        <p:nvSpPr>
          <p:cNvPr id="2" name="TextBox 1"/>
          <p:cNvSpPr txBox="1"/>
          <p:nvPr/>
        </p:nvSpPr>
        <p:spPr>
          <a:xfrm>
            <a:off x="215901" y="1205468"/>
            <a:ext cx="8643525" cy="369332"/>
          </a:xfrm>
          <a:prstGeom prst="rect">
            <a:avLst/>
          </a:prstGeom>
          <a:noFill/>
        </p:spPr>
        <p:txBody>
          <a:bodyPr wrap="none" rtlCol="0">
            <a:spAutoFit/>
          </a:bodyPr>
          <a:lstStyle/>
          <a:p>
            <a:r>
              <a:rPr lang="en-US" dirty="0" smtClean="0"/>
              <a:t>Not all uses of language are attempts to describe the facts. Here are some examples:</a:t>
            </a:r>
            <a:endParaRPr lang="en-US" dirty="0"/>
          </a:p>
        </p:txBody>
      </p:sp>
      <p:sp>
        <p:nvSpPr>
          <p:cNvPr id="3" name="TextBox 2"/>
          <p:cNvSpPr txBox="1"/>
          <p:nvPr/>
        </p:nvSpPr>
        <p:spPr>
          <a:xfrm>
            <a:off x="3022600" y="2215634"/>
            <a:ext cx="2975732"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“Get out of my classroom!”</a:t>
            </a:r>
            <a:endParaRPr lang="en-US" dirty="0"/>
          </a:p>
        </p:txBody>
      </p:sp>
      <p:sp>
        <p:nvSpPr>
          <p:cNvPr id="5" name="TextBox 4"/>
          <p:cNvSpPr txBox="1"/>
          <p:nvPr/>
        </p:nvSpPr>
        <p:spPr>
          <a:xfrm>
            <a:off x="3022600" y="2939534"/>
            <a:ext cx="3665524"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“I declare you husband and wife.”</a:t>
            </a:r>
            <a:endParaRPr lang="en-US" dirty="0"/>
          </a:p>
        </p:txBody>
      </p:sp>
      <p:sp>
        <p:nvSpPr>
          <p:cNvPr id="6" name="TextBox 5"/>
          <p:cNvSpPr txBox="1"/>
          <p:nvPr/>
        </p:nvSpPr>
        <p:spPr>
          <a:xfrm>
            <a:off x="3022600" y="3676134"/>
            <a:ext cx="4797144"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a:t>
            </a:r>
            <a:r>
              <a:rPr lang="en-US" dirty="0" err="1" smtClean="0"/>
              <a:t>Booooooooo</a:t>
            </a:r>
            <a:r>
              <a:rPr lang="en-US" dirty="0" smtClean="0"/>
              <a:t>!” (said while at sporting event)</a:t>
            </a:r>
            <a:endParaRPr lang="en-US" dirty="0"/>
          </a:p>
        </p:txBody>
      </p:sp>
    </p:spTree>
    <p:extLst>
      <p:ext uri="{BB962C8B-B14F-4D97-AF65-F5344CB8AC3E}">
        <p14:creationId xmlns:p14="http://schemas.microsoft.com/office/powerpoint/2010/main" val="37938627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46101" y="317500"/>
            <a:ext cx="7975600" cy="646331"/>
          </a:xfrm>
          <a:prstGeom prst="rect">
            <a:avLst/>
          </a:prstGeom>
          <a:noFill/>
        </p:spPr>
        <p:txBody>
          <a:bodyPr wrap="square" rtlCol="0">
            <a:spAutoFit/>
          </a:bodyPr>
          <a:lstStyle/>
          <a:p>
            <a:r>
              <a:rPr lang="en-US" b="1" dirty="0" smtClean="0"/>
              <a:t>Non-</a:t>
            </a:r>
            <a:r>
              <a:rPr lang="en-US" b="1" dirty="0" err="1" smtClean="0"/>
              <a:t>Cognitivism</a:t>
            </a:r>
            <a:r>
              <a:rPr lang="en-US" dirty="0" smtClean="0"/>
              <a:t>: Moral claims are not the kinds of things that can be true or false in the first place. </a:t>
            </a:r>
            <a:endParaRPr lang="en-US" dirty="0"/>
          </a:p>
        </p:txBody>
      </p:sp>
      <p:sp>
        <p:nvSpPr>
          <p:cNvPr id="2" name="TextBox 1"/>
          <p:cNvSpPr txBox="1"/>
          <p:nvPr/>
        </p:nvSpPr>
        <p:spPr>
          <a:xfrm>
            <a:off x="215901" y="1205468"/>
            <a:ext cx="8643525" cy="369332"/>
          </a:xfrm>
          <a:prstGeom prst="rect">
            <a:avLst/>
          </a:prstGeom>
          <a:noFill/>
        </p:spPr>
        <p:txBody>
          <a:bodyPr wrap="none" rtlCol="0">
            <a:spAutoFit/>
          </a:bodyPr>
          <a:lstStyle/>
          <a:p>
            <a:r>
              <a:rPr lang="en-US" dirty="0" smtClean="0"/>
              <a:t>Not all uses of language are attempts to describe the facts. Here are some examples:</a:t>
            </a:r>
            <a:endParaRPr lang="en-US" dirty="0"/>
          </a:p>
        </p:txBody>
      </p:sp>
      <p:sp>
        <p:nvSpPr>
          <p:cNvPr id="3" name="TextBox 2"/>
          <p:cNvSpPr txBox="1"/>
          <p:nvPr/>
        </p:nvSpPr>
        <p:spPr>
          <a:xfrm>
            <a:off x="3022600" y="2215634"/>
            <a:ext cx="2975732"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“Get out of my classroom!”</a:t>
            </a:r>
            <a:endParaRPr lang="en-US" dirty="0"/>
          </a:p>
        </p:txBody>
      </p:sp>
      <p:sp>
        <p:nvSpPr>
          <p:cNvPr id="5" name="TextBox 4"/>
          <p:cNvSpPr txBox="1"/>
          <p:nvPr/>
        </p:nvSpPr>
        <p:spPr>
          <a:xfrm>
            <a:off x="3022600" y="2939534"/>
            <a:ext cx="3665524"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“I declare you husband and wife.”</a:t>
            </a:r>
            <a:endParaRPr lang="en-US" dirty="0"/>
          </a:p>
        </p:txBody>
      </p:sp>
      <p:sp>
        <p:nvSpPr>
          <p:cNvPr id="6" name="TextBox 5"/>
          <p:cNvSpPr txBox="1"/>
          <p:nvPr/>
        </p:nvSpPr>
        <p:spPr>
          <a:xfrm>
            <a:off x="3022600" y="3676134"/>
            <a:ext cx="4797144"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a:t>
            </a:r>
            <a:r>
              <a:rPr lang="en-US" dirty="0" err="1" smtClean="0"/>
              <a:t>Booooooooo</a:t>
            </a:r>
            <a:r>
              <a:rPr lang="en-US" dirty="0" smtClean="0"/>
              <a:t>!” (said while at sporting event)</a:t>
            </a:r>
            <a:endParaRPr lang="en-US" dirty="0"/>
          </a:p>
        </p:txBody>
      </p:sp>
      <p:sp>
        <p:nvSpPr>
          <p:cNvPr id="7" name="TextBox 6"/>
          <p:cNvSpPr txBox="1"/>
          <p:nvPr/>
        </p:nvSpPr>
        <p:spPr>
          <a:xfrm>
            <a:off x="381000" y="4470400"/>
            <a:ext cx="8661399" cy="1477328"/>
          </a:xfrm>
          <a:prstGeom prst="rect">
            <a:avLst/>
          </a:prstGeom>
          <a:noFill/>
        </p:spPr>
        <p:txBody>
          <a:bodyPr wrap="square" rtlCol="0">
            <a:spAutoFit/>
          </a:bodyPr>
          <a:lstStyle/>
          <a:p>
            <a:r>
              <a:rPr lang="en-US" dirty="0" smtClean="0"/>
              <a:t>One might have the view that moral language is like this: it is not even an attempt to describe facts about the world. This is non-</a:t>
            </a:r>
            <a:r>
              <a:rPr lang="en-US" dirty="0" err="1" smtClean="0"/>
              <a:t>cognitivism</a:t>
            </a:r>
            <a:r>
              <a:rPr lang="en-US" dirty="0" smtClean="0"/>
              <a:t>. It is an attractive picture for anyone who is skeptical of moral realism and moral relativism, but who still needs an explanation of why our uses of moral language seem to make sense despite that there are no facts about what is right and wrong. </a:t>
            </a:r>
            <a:endParaRPr lang="en-US" dirty="0"/>
          </a:p>
        </p:txBody>
      </p:sp>
    </p:spTree>
    <p:extLst>
      <p:ext uri="{BB962C8B-B14F-4D97-AF65-F5344CB8AC3E}">
        <p14:creationId xmlns:p14="http://schemas.microsoft.com/office/powerpoint/2010/main" val="136779222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Executive.thmx</Template>
  <TotalTime>1753</TotalTime>
  <Words>2998</Words>
  <Application>Microsoft Macintosh PowerPoint</Application>
  <PresentationFormat>On-screen Show (4:3)</PresentationFormat>
  <Paragraphs>242</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Executive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Problem of Evil</dc:title>
  <dc:creator>Alexander Rausch</dc:creator>
  <cp:lastModifiedBy>Alexander Rausch</cp:lastModifiedBy>
  <cp:revision>84</cp:revision>
  <dcterms:created xsi:type="dcterms:W3CDTF">2016-01-14T16:01:41Z</dcterms:created>
  <dcterms:modified xsi:type="dcterms:W3CDTF">2016-02-24T01:06:23Z</dcterms:modified>
</cp:coreProperties>
</file>