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117"/>
  </p:notesMasterIdLst>
  <p:sldIdLst>
    <p:sldId id="257" r:id="rId2"/>
    <p:sldId id="345" r:id="rId3"/>
    <p:sldId id="288" r:id="rId4"/>
    <p:sldId id="289" r:id="rId5"/>
    <p:sldId id="346" r:id="rId6"/>
    <p:sldId id="347" r:id="rId7"/>
    <p:sldId id="348" r:id="rId8"/>
    <p:sldId id="349" r:id="rId9"/>
    <p:sldId id="350" r:id="rId10"/>
    <p:sldId id="351" r:id="rId11"/>
    <p:sldId id="353" r:id="rId12"/>
    <p:sldId id="367" r:id="rId13"/>
    <p:sldId id="368" r:id="rId14"/>
    <p:sldId id="354" r:id="rId15"/>
    <p:sldId id="355" r:id="rId16"/>
    <p:sldId id="356" r:id="rId17"/>
    <p:sldId id="357" r:id="rId18"/>
    <p:sldId id="359" r:id="rId19"/>
    <p:sldId id="360" r:id="rId20"/>
    <p:sldId id="361" r:id="rId21"/>
    <p:sldId id="362" r:id="rId22"/>
    <p:sldId id="363" r:id="rId23"/>
    <p:sldId id="364" r:id="rId24"/>
    <p:sldId id="371" r:id="rId25"/>
    <p:sldId id="372" r:id="rId26"/>
    <p:sldId id="373" r:id="rId27"/>
    <p:sldId id="374" r:id="rId28"/>
    <p:sldId id="375" r:id="rId29"/>
    <p:sldId id="366" r:id="rId30"/>
    <p:sldId id="369" r:id="rId31"/>
    <p:sldId id="370" r:id="rId32"/>
    <p:sldId id="376" r:id="rId33"/>
    <p:sldId id="377" r:id="rId34"/>
    <p:sldId id="378" r:id="rId35"/>
    <p:sldId id="380" r:id="rId36"/>
    <p:sldId id="381" r:id="rId37"/>
    <p:sldId id="382" r:id="rId38"/>
    <p:sldId id="384" r:id="rId39"/>
    <p:sldId id="385" r:id="rId40"/>
    <p:sldId id="379" r:id="rId41"/>
    <p:sldId id="365" r:id="rId42"/>
    <p:sldId id="386" r:id="rId43"/>
    <p:sldId id="387" r:id="rId44"/>
    <p:sldId id="388" r:id="rId45"/>
    <p:sldId id="389" r:id="rId46"/>
    <p:sldId id="390" r:id="rId47"/>
    <p:sldId id="391" r:id="rId48"/>
    <p:sldId id="392" r:id="rId49"/>
    <p:sldId id="393" r:id="rId50"/>
    <p:sldId id="394" r:id="rId51"/>
    <p:sldId id="395" r:id="rId52"/>
    <p:sldId id="396" r:id="rId53"/>
    <p:sldId id="397" r:id="rId54"/>
    <p:sldId id="401" r:id="rId55"/>
    <p:sldId id="402" r:id="rId56"/>
    <p:sldId id="403" r:id="rId57"/>
    <p:sldId id="404" r:id="rId58"/>
    <p:sldId id="405" r:id="rId59"/>
    <p:sldId id="406" r:id="rId60"/>
    <p:sldId id="407" r:id="rId61"/>
    <p:sldId id="408" r:id="rId62"/>
    <p:sldId id="409" r:id="rId63"/>
    <p:sldId id="410" r:id="rId64"/>
    <p:sldId id="412" r:id="rId65"/>
    <p:sldId id="411" r:id="rId66"/>
    <p:sldId id="413" r:id="rId67"/>
    <p:sldId id="414" r:id="rId68"/>
    <p:sldId id="415" r:id="rId69"/>
    <p:sldId id="416" r:id="rId70"/>
    <p:sldId id="421" r:id="rId71"/>
    <p:sldId id="427" r:id="rId72"/>
    <p:sldId id="422" r:id="rId73"/>
    <p:sldId id="423" r:id="rId74"/>
    <p:sldId id="424" r:id="rId75"/>
    <p:sldId id="425" r:id="rId76"/>
    <p:sldId id="426" r:id="rId77"/>
    <p:sldId id="428" r:id="rId78"/>
    <p:sldId id="429" r:id="rId79"/>
    <p:sldId id="430" r:id="rId80"/>
    <p:sldId id="431" r:id="rId81"/>
    <p:sldId id="432" r:id="rId82"/>
    <p:sldId id="433" r:id="rId83"/>
    <p:sldId id="434" r:id="rId84"/>
    <p:sldId id="435" r:id="rId85"/>
    <p:sldId id="436" r:id="rId86"/>
    <p:sldId id="437" r:id="rId87"/>
    <p:sldId id="438" r:id="rId88"/>
    <p:sldId id="439" r:id="rId89"/>
    <p:sldId id="440" r:id="rId90"/>
    <p:sldId id="441" r:id="rId91"/>
    <p:sldId id="442" r:id="rId92"/>
    <p:sldId id="443" r:id="rId93"/>
    <p:sldId id="448" r:id="rId94"/>
    <p:sldId id="449" r:id="rId95"/>
    <p:sldId id="444" r:id="rId96"/>
    <p:sldId id="446" r:id="rId97"/>
    <p:sldId id="447" r:id="rId98"/>
    <p:sldId id="445" r:id="rId99"/>
    <p:sldId id="450" r:id="rId100"/>
    <p:sldId id="451" r:id="rId101"/>
    <p:sldId id="452" r:id="rId102"/>
    <p:sldId id="453" r:id="rId103"/>
    <p:sldId id="454" r:id="rId104"/>
    <p:sldId id="455" r:id="rId105"/>
    <p:sldId id="456" r:id="rId106"/>
    <p:sldId id="457" r:id="rId107"/>
    <p:sldId id="458" r:id="rId108"/>
    <p:sldId id="459" r:id="rId109"/>
    <p:sldId id="460" r:id="rId110"/>
    <p:sldId id="461" r:id="rId111"/>
    <p:sldId id="462" r:id="rId112"/>
    <p:sldId id="463" r:id="rId113"/>
    <p:sldId id="464" r:id="rId114"/>
    <p:sldId id="465" r:id="rId115"/>
    <p:sldId id="466" r:id="rId1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C8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384" y="-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viewProps" Target="viewProps.xml"/><Relationship Id="rId121" Type="http://schemas.openxmlformats.org/officeDocument/2006/relationships/theme" Target="theme/theme1.xml"/><Relationship Id="rId122"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notesMaster" Target="notesMasters/notesMaster1.xml"/><Relationship Id="rId118" Type="http://schemas.openxmlformats.org/officeDocument/2006/relationships/printerSettings" Target="printerSettings/printerSettings1.bin"/><Relationship Id="rId119" Type="http://schemas.openxmlformats.org/officeDocument/2006/relationships/presProps" Target="presProps.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4/3/16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a:t>
            </a:fld>
            <a:endParaRPr lang="en-US"/>
          </a:p>
        </p:txBody>
      </p:sp>
    </p:spTree>
    <p:extLst>
      <p:ext uri="{BB962C8B-B14F-4D97-AF65-F5344CB8AC3E}">
        <p14:creationId xmlns:p14="http://schemas.microsoft.com/office/powerpoint/2010/main" val="161423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4/3/16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4/3/16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4/3/16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4/3/16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4/3/16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4/3/16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4/3/16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4/3/16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4/3/16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4/3/16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4/3/16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4/3/16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26.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 Id="rId3" Type="http://schemas.openxmlformats.org/officeDocument/2006/relationships/image" Target="../media/image11.jpg"/></Relationships>
</file>

<file path=ppt/slides/_rels/slide4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4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84.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86.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88.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2.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4.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98.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The Philosophy of Mind:</a:t>
            </a:r>
            <a:br>
              <a:rPr lang="en-US" sz="5400" dirty="0" smtClean="0"/>
            </a:br>
            <a:r>
              <a:rPr lang="en-US" sz="5400" dirty="0" smtClean="0"/>
              <a:t>Materialism</a:t>
            </a: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2" name="TextBox 1"/>
          <p:cNvSpPr txBox="1"/>
          <p:nvPr/>
        </p:nvSpPr>
        <p:spPr>
          <a:xfrm>
            <a:off x="135116" y="854119"/>
            <a:ext cx="8890657" cy="590931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“If dualism is true, our relation to our bodies is analogous to the relation of the operator of a remotely controlled device (such as a radio-controlled model airplane) to that device. Now consider Alfred, who is operating a model airplane by remote control. Suppose that something––an unwary bird or a large hailstone—strikes a heavy blow to the model in midair. If the blow does significant damage to the model, we can expect that both the performance of the model and Alfred’s ability to control the model will be impaired. But the blow will have no effect on </a:t>
            </a:r>
            <a:r>
              <a:rPr lang="en-US" i="1" dirty="0" smtClean="0"/>
              <a:t>Alfred</a:t>
            </a:r>
            <a:r>
              <a:rPr lang="en-US" dirty="0" smtClean="0"/>
              <a:t>, or no effect beyond his becoming aware of the blow or of some of its effects on the performance of the model and his ability to control it. But if Alfred’s </a:t>
            </a:r>
            <a:r>
              <a:rPr lang="en-US" i="1" dirty="0" smtClean="0"/>
              <a:t>body</a:t>
            </a:r>
            <a:r>
              <a:rPr lang="en-US" dirty="0" smtClean="0"/>
              <a:t> were struck a heavy blow, and particularly if it were a blow to the head, this might have an effect on </a:t>
            </a:r>
            <a:r>
              <a:rPr lang="en-US" i="1" dirty="0" smtClean="0"/>
              <a:t>him</a:t>
            </a:r>
            <a:r>
              <a:rPr lang="en-US" dirty="0" smtClean="0"/>
              <a:t>, an effect that goes beyond his becoming aware of the blow and its damaging effects on his body and his ability to control his body: Alfred might well become unconscious. This is just the sort of effect we should expect if Alfred were a certain human organism, for if the processes of consciousness are certain physical processes within the organism, a damaging blow might well cause those processes to cease, at least temporarily. But what effects should </a:t>
            </a:r>
            <a:r>
              <a:rPr lang="en-US" i="1" dirty="0" smtClean="0"/>
              <a:t>dualism</a:t>
            </a:r>
            <a:r>
              <a:rPr lang="en-US" dirty="0" smtClean="0"/>
              <a:t> lead us to expect from a blow to the body? I submit that if we are non-physical things and if the processes of consciousness are non-physical processes that do not occur within the body, the most natural thing to expect is that (at the worst) we should lose control of our bodies while continuing to be conscious. … Dualism, therefore, seems to make wrong predictions about what the human person will experience in certain situations.” </a:t>
            </a:r>
            <a:endParaRPr lang="en-US" dirty="0"/>
          </a:p>
        </p:txBody>
      </p:sp>
    </p:spTree>
    <p:extLst>
      <p:ext uri="{BB962C8B-B14F-4D97-AF65-F5344CB8AC3E}">
        <p14:creationId xmlns:p14="http://schemas.microsoft.com/office/powerpoint/2010/main" val="35768834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
        <p:nvSpPr>
          <p:cNvPr id="21" name="TextBox 20"/>
          <p:cNvSpPr txBox="1"/>
          <p:nvPr/>
        </p:nvSpPr>
        <p:spPr>
          <a:xfrm>
            <a:off x="5837027" y="349827"/>
            <a:ext cx="2958287" cy="1107996"/>
          </a:xfrm>
          <a:prstGeom prst="rect">
            <a:avLst/>
          </a:prstGeom>
          <a:noFill/>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pic>
        <p:nvPicPr>
          <p:cNvPr id="22" name="Picture 2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679512"/>
            <a:ext cx="3594100" cy="2260600"/>
          </a:xfrm>
          <a:prstGeom prst="rect">
            <a:avLst/>
          </a:prstGeom>
        </p:spPr>
      </p:pic>
      <p:sp>
        <p:nvSpPr>
          <p:cNvPr id="23" name="TextBox 22"/>
          <p:cNvSpPr txBox="1"/>
          <p:nvPr/>
        </p:nvSpPr>
        <p:spPr>
          <a:xfrm>
            <a:off x="0" y="349827"/>
            <a:ext cx="3269069" cy="1107996"/>
          </a:xfrm>
          <a:prstGeom prst="rect">
            <a:avLst/>
          </a:prstGeom>
          <a:noFill/>
        </p:spPr>
        <p:txBody>
          <a:bodyPr wrap="none" rtlCol="0">
            <a:spAutoFit/>
          </a:bodyPr>
          <a:lstStyle/>
          <a:p>
            <a:r>
              <a:rPr lang="en-US" sz="2200" b="1" dirty="0" smtClean="0"/>
              <a:t>The Reconstructed Ship</a:t>
            </a:r>
          </a:p>
          <a:p>
            <a:r>
              <a:rPr lang="en-US" sz="2200" b="1" dirty="0" smtClean="0"/>
              <a:t>=</a:t>
            </a:r>
          </a:p>
          <a:p>
            <a:r>
              <a:rPr lang="en-US" sz="2200" b="1" dirty="0" smtClean="0"/>
              <a:t>The Original Ship</a:t>
            </a:r>
          </a:p>
        </p:txBody>
      </p:sp>
    </p:spTree>
    <p:extLst>
      <p:ext uri="{BB962C8B-B14F-4D97-AF65-F5344CB8AC3E}">
        <p14:creationId xmlns:p14="http://schemas.microsoft.com/office/powerpoint/2010/main" val="261849955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
        <p:nvSpPr>
          <p:cNvPr id="21" name="TextBox 20"/>
          <p:cNvSpPr txBox="1"/>
          <p:nvPr/>
        </p:nvSpPr>
        <p:spPr>
          <a:xfrm>
            <a:off x="5837027" y="349827"/>
            <a:ext cx="2958287" cy="1107996"/>
          </a:xfrm>
          <a:prstGeom prst="rect">
            <a:avLst/>
          </a:prstGeom>
          <a:noFill/>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pic>
        <p:nvPicPr>
          <p:cNvPr id="22" name="Picture 2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679512"/>
            <a:ext cx="3594100" cy="2260600"/>
          </a:xfrm>
          <a:prstGeom prst="rect">
            <a:avLst/>
          </a:prstGeom>
        </p:spPr>
      </p:pic>
      <p:sp>
        <p:nvSpPr>
          <p:cNvPr id="23" name="TextBox 22"/>
          <p:cNvSpPr txBox="1"/>
          <p:nvPr/>
        </p:nvSpPr>
        <p:spPr>
          <a:xfrm>
            <a:off x="0" y="349827"/>
            <a:ext cx="3269069" cy="1107996"/>
          </a:xfrm>
          <a:prstGeom prst="rect">
            <a:avLst/>
          </a:prstGeom>
          <a:noFill/>
        </p:spPr>
        <p:txBody>
          <a:bodyPr wrap="none" rtlCol="0">
            <a:spAutoFit/>
          </a:bodyPr>
          <a:lstStyle/>
          <a:p>
            <a:r>
              <a:rPr lang="en-US" sz="2200" b="1" dirty="0" smtClean="0"/>
              <a:t>The Reconstructed Ship</a:t>
            </a:r>
          </a:p>
          <a:p>
            <a:r>
              <a:rPr lang="en-US" sz="2200" b="1" dirty="0" smtClean="0"/>
              <a:t>=</a:t>
            </a:r>
          </a:p>
          <a:p>
            <a:r>
              <a:rPr lang="en-US" sz="2200" b="1" dirty="0" smtClean="0"/>
              <a:t>The Original Ship</a:t>
            </a:r>
          </a:p>
        </p:txBody>
      </p:sp>
      <p:sp>
        <p:nvSpPr>
          <p:cNvPr id="3" name="TextBox 2"/>
          <p:cNvSpPr txBox="1"/>
          <p:nvPr/>
        </p:nvSpPr>
        <p:spPr>
          <a:xfrm>
            <a:off x="4275014" y="3499084"/>
            <a:ext cx="505267" cy="861774"/>
          </a:xfrm>
          <a:prstGeom prst="rect">
            <a:avLst/>
          </a:prstGeom>
          <a:noFill/>
        </p:spPr>
        <p:txBody>
          <a:bodyPr wrap="none" rtlCol="0">
            <a:spAutoFit/>
          </a:bodyPr>
          <a:lstStyle/>
          <a:p>
            <a:r>
              <a:rPr lang="en-US" sz="5000" b="1" dirty="0" smtClean="0">
                <a:solidFill>
                  <a:srgbClr val="FF0000"/>
                </a:solidFill>
              </a:rPr>
              <a:t>≠</a:t>
            </a:r>
            <a:endParaRPr lang="en-US" sz="5000" b="1" dirty="0">
              <a:solidFill>
                <a:srgbClr val="FF0000"/>
              </a:solidFill>
            </a:endParaRPr>
          </a:p>
        </p:txBody>
      </p:sp>
      <p:sp>
        <p:nvSpPr>
          <p:cNvPr id="8" name="TextBox 7"/>
          <p:cNvSpPr txBox="1"/>
          <p:nvPr/>
        </p:nvSpPr>
        <p:spPr>
          <a:xfrm>
            <a:off x="1617872" y="5503067"/>
            <a:ext cx="6324818" cy="430887"/>
          </a:xfrm>
          <a:prstGeom prst="rect">
            <a:avLst/>
          </a:prstGeom>
          <a:noFill/>
        </p:spPr>
        <p:txBody>
          <a:bodyPr wrap="none" rtlCol="0">
            <a:spAutoFit/>
          </a:bodyPr>
          <a:lstStyle/>
          <a:p>
            <a:r>
              <a:rPr lang="en-US" sz="2200" b="1" dirty="0" smtClean="0">
                <a:solidFill>
                  <a:srgbClr val="FF0000"/>
                </a:solidFill>
              </a:rPr>
              <a:t>The Reconstructed Ship ≠ The Continuous Ship</a:t>
            </a:r>
            <a:endParaRPr lang="en-US" sz="2200" b="1" dirty="0">
              <a:solidFill>
                <a:srgbClr val="FF0000"/>
              </a:solidFill>
            </a:endParaRPr>
          </a:p>
        </p:txBody>
      </p:sp>
    </p:spTree>
    <p:extLst>
      <p:ext uri="{BB962C8B-B14F-4D97-AF65-F5344CB8AC3E}">
        <p14:creationId xmlns:p14="http://schemas.microsoft.com/office/powerpoint/2010/main" val="220318713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
        <p:nvSpPr>
          <p:cNvPr id="21" name="TextBox 20"/>
          <p:cNvSpPr txBox="1"/>
          <p:nvPr/>
        </p:nvSpPr>
        <p:spPr>
          <a:xfrm>
            <a:off x="5837027" y="349827"/>
            <a:ext cx="2958287" cy="1107996"/>
          </a:xfrm>
          <a:prstGeom prst="rect">
            <a:avLst/>
          </a:prstGeom>
          <a:noFill/>
          <a:ln>
            <a:solidFill>
              <a:schemeClr val="tx1"/>
            </a:solidFill>
            <a:prstDash val="sysDash"/>
          </a:ln>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pic>
        <p:nvPicPr>
          <p:cNvPr id="22" name="Picture 2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679512"/>
            <a:ext cx="3594100" cy="2260600"/>
          </a:xfrm>
          <a:prstGeom prst="rect">
            <a:avLst/>
          </a:prstGeom>
        </p:spPr>
      </p:pic>
      <p:sp>
        <p:nvSpPr>
          <p:cNvPr id="23" name="TextBox 22"/>
          <p:cNvSpPr txBox="1"/>
          <p:nvPr/>
        </p:nvSpPr>
        <p:spPr>
          <a:xfrm>
            <a:off x="0" y="349827"/>
            <a:ext cx="3269069" cy="1107996"/>
          </a:xfrm>
          <a:prstGeom prst="rect">
            <a:avLst/>
          </a:prstGeom>
          <a:noFill/>
          <a:ln>
            <a:solidFill>
              <a:schemeClr val="tx1"/>
            </a:solidFill>
            <a:prstDash val="sysDash"/>
          </a:ln>
        </p:spPr>
        <p:txBody>
          <a:bodyPr wrap="none" rtlCol="0">
            <a:spAutoFit/>
          </a:bodyPr>
          <a:lstStyle/>
          <a:p>
            <a:r>
              <a:rPr lang="en-US" sz="2200" b="1" dirty="0" smtClean="0"/>
              <a:t>The Reconstructed Ship</a:t>
            </a:r>
          </a:p>
          <a:p>
            <a:r>
              <a:rPr lang="en-US" sz="2200" b="1" dirty="0" smtClean="0"/>
              <a:t>=</a:t>
            </a:r>
          </a:p>
          <a:p>
            <a:r>
              <a:rPr lang="en-US" sz="2200" b="1" dirty="0" smtClean="0"/>
              <a:t>The Original Ship</a:t>
            </a:r>
          </a:p>
        </p:txBody>
      </p:sp>
      <p:sp>
        <p:nvSpPr>
          <p:cNvPr id="3" name="TextBox 2"/>
          <p:cNvSpPr txBox="1"/>
          <p:nvPr/>
        </p:nvSpPr>
        <p:spPr>
          <a:xfrm>
            <a:off x="4275014" y="3499084"/>
            <a:ext cx="505267" cy="861774"/>
          </a:xfrm>
          <a:prstGeom prst="rect">
            <a:avLst/>
          </a:prstGeom>
          <a:noFill/>
        </p:spPr>
        <p:txBody>
          <a:bodyPr wrap="none" rtlCol="0">
            <a:spAutoFit/>
          </a:bodyPr>
          <a:lstStyle/>
          <a:p>
            <a:r>
              <a:rPr lang="en-US" sz="5000" b="1" dirty="0" smtClean="0">
                <a:solidFill>
                  <a:srgbClr val="FF0000"/>
                </a:solidFill>
              </a:rPr>
              <a:t>≠</a:t>
            </a:r>
            <a:endParaRPr lang="en-US" sz="5000" b="1" dirty="0">
              <a:solidFill>
                <a:srgbClr val="FF0000"/>
              </a:solidFill>
            </a:endParaRPr>
          </a:p>
        </p:txBody>
      </p:sp>
      <p:sp>
        <p:nvSpPr>
          <p:cNvPr id="8" name="TextBox 7"/>
          <p:cNvSpPr txBox="1"/>
          <p:nvPr/>
        </p:nvSpPr>
        <p:spPr>
          <a:xfrm>
            <a:off x="1617872" y="5503067"/>
            <a:ext cx="6324818" cy="430887"/>
          </a:xfrm>
          <a:prstGeom prst="rect">
            <a:avLst/>
          </a:prstGeom>
          <a:noFill/>
          <a:ln>
            <a:solidFill>
              <a:srgbClr val="FF0000"/>
            </a:solidFill>
            <a:prstDash val="sysDash"/>
          </a:ln>
        </p:spPr>
        <p:txBody>
          <a:bodyPr wrap="none" rtlCol="0">
            <a:spAutoFit/>
          </a:bodyPr>
          <a:lstStyle/>
          <a:p>
            <a:r>
              <a:rPr lang="en-US" sz="2200" b="1" dirty="0" smtClean="0">
                <a:solidFill>
                  <a:srgbClr val="FF0000"/>
                </a:solidFill>
              </a:rPr>
              <a:t>The Reconstructed Ship ≠ The Continuous Ship</a:t>
            </a:r>
            <a:endParaRPr lang="en-US" sz="2200" b="1" dirty="0">
              <a:solidFill>
                <a:srgbClr val="FF0000"/>
              </a:solidFill>
            </a:endParaRPr>
          </a:p>
        </p:txBody>
      </p:sp>
    </p:spTree>
    <p:extLst>
      <p:ext uri="{BB962C8B-B14F-4D97-AF65-F5344CB8AC3E}">
        <p14:creationId xmlns:p14="http://schemas.microsoft.com/office/powerpoint/2010/main" val="257941105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6661" y="1200867"/>
            <a:ext cx="6324818" cy="430887"/>
          </a:xfrm>
          <a:prstGeom prst="rect">
            <a:avLst/>
          </a:prstGeom>
          <a:noFill/>
          <a:ln>
            <a:solidFill>
              <a:schemeClr val="tx1"/>
            </a:solidFill>
            <a:prstDash val="sysDash"/>
          </a:ln>
        </p:spPr>
        <p:txBody>
          <a:bodyPr wrap="square" rtlCol="0">
            <a:spAutoFit/>
          </a:bodyPr>
          <a:lstStyle/>
          <a:p>
            <a:r>
              <a:rPr lang="en-US" sz="2200" b="1" dirty="0" smtClean="0"/>
              <a:t>The Continuous Ship =</a:t>
            </a:r>
            <a:r>
              <a:rPr lang="en-US" sz="2200" b="1" dirty="0"/>
              <a:t> </a:t>
            </a:r>
            <a:r>
              <a:rPr lang="en-US" sz="2200" b="1" dirty="0" smtClean="0"/>
              <a:t>The Original Ship</a:t>
            </a:r>
            <a:endParaRPr lang="en-US" sz="2200" b="1" dirty="0"/>
          </a:p>
        </p:txBody>
      </p:sp>
      <p:sp>
        <p:nvSpPr>
          <p:cNvPr id="23" name="TextBox 22"/>
          <p:cNvSpPr txBox="1"/>
          <p:nvPr/>
        </p:nvSpPr>
        <p:spPr>
          <a:xfrm>
            <a:off x="106660" y="565270"/>
            <a:ext cx="6324819" cy="430887"/>
          </a:xfrm>
          <a:prstGeom prst="rect">
            <a:avLst/>
          </a:prstGeom>
          <a:noFill/>
          <a:ln>
            <a:solidFill>
              <a:schemeClr val="tx1"/>
            </a:solidFill>
            <a:prstDash val="sysDash"/>
          </a:ln>
        </p:spPr>
        <p:txBody>
          <a:bodyPr wrap="square" rtlCol="0">
            <a:spAutoFit/>
          </a:bodyPr>
          <a:lstStyle/>
          <a:p>
            <a:r>
              <a:rPr lang="en-US" sz="2200" b="1" dirty="0" smtClean="0"/>
              <a:t>The Reconstructed Ship =</a:t>
            </a:r>
            <a:r>
              <a:rPr lang="en-US" sz="2200" b="1" dirty="0"/>
              <a:t> </a:t>
            </a:r>
            <a:r>
              <a:rPr lang="en-US" sz="2200" b="1" dirty="0" smtClean="0"/>
              <a:t>The Original Ship</a:t>
            </a:r>
          </a:p>
        </p:txBody>
      </p:sp>
      <p:sp>
        <p:nvSpPr>
          <p:cNvPr id="8" name="TextBox 7"/>
          <p:cNvSpPr txBox="1"/>
          <p:nvPr/>
        </p:nvSpPr>
        <p:spPr>
          <a:xfrm>
            <a:off x="106660" y="2425869"/>
            <a:ext cx="6324818" cy="430887"/>
          </a:xfrm>
          <a:prstGeom prst="rect">
            <a:avLst/>
          </a:prstGeom>
          <a:noFill/>
          <a:ln>
            <a:solidFill>
              <a:schemeClr val="tx1"/>
            </a:solidFill>
            <a:prstDash val="sysDash"/>
          </a:ln>
        </p:spPr>
        <p:txBody>
          <a:bodyPr wrap="none" rtlCol="0">
            <a:spAutoFit/>
          </a:bodyPr>
          <a:lstStyle/>
          <a:p>
            <a:r>
              <a:rPr lang="en-US" sz="2200" b="1" dirty="0" smtClean="0"/>
              <a:t>The Reconstructed Ship ≠ The Continuous Ship</a:t>
            </a:r>
            <a:endParaRPr lang="en-US" sz="2200" b="1" dirty="0"/>
          </a:p>
        </p:txBody>
      </p:sp>
      <p:sp>
        <p:nvSpPr>
          <p:cNvPr id="4" name="TextBox 3"/>
          <p:cNvSpPr txBox="1"/>
          <p:nvPr/>
        </p:nvSpPr>
        <p:spPr>
          <a:xfrm>
            <a:off x="581000" y="4377231"/>
            <a:ext cx="7985378" cy="769441"/>
          </a:xfrm>
          <a:prstGeom prst="rect">
            <a:avLst/>
          </a:prstGeom>
          <a:noFill/>
        </p:spPr>
        <p:txBody>
          <a:bodyPr wrap="square" rtlCol="0">
            <a:spAutoFit/>
          </a:bodyPr>
          <a:lstStyle/>
          <a:p>
            <a:r>
              <a:rPr lang="en-US" sz="2200" dirty="0" smtClean="0"/>
              <a:t>These claims cannot all be true, due to the transitivity of identity: if A=B and B=C, then A=C. </a:t>
            </a:r>
            <a:endParaRPr lang="en-US" sz="2200" dirty="0"/>
          </a:p>
        </p:txBody>
      </p:sp>
    </p:spTree>
    <p:extLst>
      <p:ext uri="{BB962C8B-B14F-4D97-AF65-F5344CB8AC3E}">
        <p14:creationId xmlns:p14="http://schemas.microsoft.com/office/powerpoint/2010/main" val="21094463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6661" y="1200867"/>
            <a:ext cx="6324818" cy="430887"/>
          </a:xfrm>
          <a:prstGeom prst="rect">
            <a:avLst/>
          </a:prstGeom>
          <a:noFill/>
          <a:ln>
            <a:solidFill>
              <a:schemeClr val="tx1"/>
            </a:solidFill>
            <a:prstDash val="sysDash"/>
          </a:ln>
        </p:spPr>
        <p:txBody>
          <a:bodyPr wrap="square" rtlCol="0">
            <a:spAutoFit/>
          </a:bodyPr>
          <a:lstStyle/>
          <a:p>
            <a:r>
              <a:rPr lang="en-US" sz="2200" b="1" dirty="0" smtClean="0"/>
              <a:t>The Continuous Ship =</a:t>
            </a:r>
            <a:r>
              <a:rPr lang="en-US" sz="2200" b="1" dirty="0"/>
              <a:t> </a:t>
            </a:r>
            <a:r>
              <a:rPr lang="en-US" sz="2200" b="1" dirty="0" smtClean="0"/>
              <a:t>The Original Ship</a:t>
            </a:r>
            <a:endParaRPr lang="en-US" sz="2200" b="1" dirty="0"/>
          </a:p>
        </p:txBody>
      </p:sp>
      <p:sp>
        <p:nvSpPr>
          <p:cNvPr id="23" name="TextBox 22"/>
          <p:cNvSpPr txBox="1"/>
          <p:nvPr/>
        </p:nvSpPr>
        <p:spPr>
          <a:xfrm>
            <a:off x="106660" y="565270"/>
            <a:ext cx="6324819" cy="430887"/>
          </a:xfrm>
          <a:prstGeom prst="rect">
            <a:avLst/>
          </a:prstGeom>
          <a:noFill/>
          <a:ln>
            <a:solidFill>
              <a:schemeClr val="tx1"/>
            </a:solidFill>
            <a:prstDash val="sysDash"/>
          </a:ln>
        </p:spPr>
        <p:txBody>
          <a:bodyPr wrap="square" rtlCol="0">
            <a:spAutoFit/>
          </a:bodyPr>
          <a:lstStyle/>
          <a:p>
            <a:r>
              <a:rPr lang="en-US" sz="2200" b="1" dirty="0" smtClean="0"/>
              <a:t>The Reconstructed Ship =</a:t>
            </a:r>
            <a:r>
              <a:rPr lang="en-US" sz="2200" b="1" dirty="0"/>
              <a:t> </a:t>
            </a:r>
            <a:r>
              <a:rPr lang="en-US" sz="2200" b="1" dirty="0" smtClean="0"/>
              <a:t>The Original Ship</a:t>
            </a:r>
          </a:p>
        </p:txBody>
      </p:sp>
      <p:sp>
        <p:nvSpPr>
          <p:cNvPr id="8" name="TextBox 7"/>
          <p:cNvSpPr txBox="1"/>
          <p:nvPr/>
        </p:nvSpPr>
        <p:spPr>
          <a:xfrm>
            <a:off x="106660" y="2425869"/>
            <a:ext cx="6324818" cy="430887"/>
          </a:xfrm>
          <a:prstGeom prst="rect">
            <a:avLst/>
          </a:prstGeom>
          <a:noFill/>
          <a:ln>
            <a:solidFill>
              <a:schemeClr val="tx1"/>
            </a:solidFill>
            <a:prstDash val="sysDash"/>
          </a:ln>
        </p:spPr>
        <p:txBody>
          <a:bodyPr wrap="none" rtlCol="0">
            <a:spAutoFit/>
          </a:bodyPr>
          <a:lstStyle/>
          <a:p>
            <a:r>
              <a:rPr lang="en-US" sz="2200" b="1" dirty="0" smtClean="0"/>
              <a:t>The Reconstructed Ship ≠ The Continuous Ship</a:t>
            </a:r>
            <a:endParaRPr lang="en-US" sz="2200" b="1" dirty="0"/>
          </a:p>
        </p:txBody>
      </p:sp>
      <p:sp>
        <p:nvSpPr>
          <p:cNvPr id="4" name="TextBox 3"/>
          <p:cNvSpPr txBox="1"/>
          <p:nvPr/>
        </p:nvSpPr>
        <p:spPr>
          <a:xfrm>
            <a:off x="581000" y="4377231"/>
            <a:ext cx="7985378" cy="1446550"/>
          </a:xfrm>
          <a:prstGeom prst="rect">
            <a:avLst/>
          </a:prstGeom>
          <a:noFill/>
        </p:spPr>
        <p:txBody>
          <a:bodyPr wrap="square" rtlCol="0">
            <a:spAutoFit/>
          </a:bodyPr>
          <a:lstStyle/>
          <a:p>
            <a:r>
              <a:rPr lang="en-US" sz="2200" dirty="0" smtClean="0"/>
              <a:t>These claims cannot all be true, due to the transitivity of identity: if A=B and B=C, then A=C. </a:t>
            </a:r>
          </a:p>
          <a:p>
            <a:endParaRPr lang="en-US" sz="2200" dirty="0"/>
          </a:p>
          <a:p>
            <a:r>
              <a:rPr lang="en-US" sz="2200" dirty="0" smtClean="0"/>
              <a:t>What’s the best way out of this paradox?</a:t>
            </a:r>
            <a:endParaRPr lang="en-US" sz="2200" dirty="0"/>
          </a:p>
        </p:txBody>
      </p:sp>
      <p:sp>
        <p:nvSpPr>
          <p:cNvPr id="6" name="TextBox 5"/>
          <p:cNvSpPr txBox="1"/>
          <p:nvPr/>
        </p:nvSpPr>
        <p:spPr>
          <a:xfrm>
            <a:off x="1312968" y="1798502"/>
            <a:ext cx="6324818" cy="430887"/>
          </a:xfrm>
          <a:prstGeom prst="rect">
            <a:avLst/>
          </a:prstGeom>
          <a:noFill/>
          <a:ln>
            <a:solidFill>
              <a:schemeClr val="tx1"/>
            </a:solidFill>
            <a:prstDash val="sysDash"/>
          </a:ln>
        </p:spPr>
        <p:txBody>
          <a:bodyPr wrap="square" rtlCol="0">
            <a:spAutoFit/>
          </a:bodyPr>
          <a:lstStyle/>
          <a:p>
            <a:r>
              <a:rPr lang="en-US" sz="2200" b="1" dirty="0" smtClean="0"/>
              <a:t>The Reconstructed Ship = The Continuous Ship</a:t>
            </a:r>
            <a:endParaRPr lang="en-US" sz="2200" b="1" dirty="0"/>
          </a:p>
        </p:txBody>
      </p:sp>
      <p:cxnSp>
        <p:nvCxnSpPr>
          <p:cNvPr id="3" name="Straight Arrow Connector 2"/>
          <p:cNvCxnSpPr>
            <a:stCxn id="23" idx="3"/>
          </p:cNvCxnSpPr>
          <p:nvPr/>
        </p:nvCxnSpPr>
        <p:spPr>
          <a:xfrm>
            <a:off x="6431479" y="780714"/>
            <a:ext cx="1206307" cy="10177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21" idx="3"/>
          </p:cNvCxnSpPr>
          <p:nvPr/>
        </p:nvCxnSpPr>
        <p:spPr>
          <a:xfrm>
            <a:off x="6431479" y="1416311"/>
            <a:ext cx="1206307" cy="382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381808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91837" y="1850809"/>
            <a:ext cx="2621258" cy="2621258"/>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200" dirty="0" smtClean="0"/>
              <a:t>The Argument from Conscious Experience</a:t>
            </a:r>
            <a:endParaRPr lang="en-US" sz="2200" dirty="0"/>
          </a:p>
        </p:txBody>
      </p:sp>
      <p:sp>
        <p:nvSpPr>
          <p:cNvPr id="8" name="Oval 7"/>
          <p:cNvSpPr/>
          <p:nvPr/>
        </p:nvSpPr>
        <p:spPr>
          <a:xfrm>
            <a:off x="3327635" y="1850809"/>
            <a:ext cx="2621258" cy="2621258"/>
          </a:xfrm>
          <a:prstGeom prst="ellipse">
            <a:avLst/>
          </a:prstGeom>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2200" dirty="0" smtClean="0"/>
              <a:t>The Argument from Physical Change</a:t>
            </a:r>
            <a:endParaRPr lang="en-US" sz="2200" dirty="0"/>
          </a:p>
        </p:txBody>
      </p:sp>
      <p:sp>
        <p:nvSpPr>
          <p:cNvPr id="9" name="Oval 8"/>
          <p:cNvSpPr/>
          <p:nvPr/>
        </p:nvSpPr>
        <p:spPr>
          <a:xfrm>
            <a:off x="6195873" y="1850809"/>
            <a:ext cx="2621258" cy="262125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100" dirty="0" smtClean="0"/>
              <a:t>The Argument from Existence without Physical Continuity</a:t>
            </a:r>
            <a:endParaRPr lang="en-US" sz="2100" dirty="0"/>
          </a:p>
        </p:txBody>
      </p:sp>
      <p:sp>
        <p:nvSpPr>
          <p:cNvPr id="2" name="TextBox 1"/>
          <p:cNvSpPr txBox="1"/>
          <p:nvPr/>
        </p:nvSpPr>
        <p:spPr>
          <a:xfrm>
            <a:off x="326869" y="311802"/>
            <a:ext cx="8817131" cy="782863"/>
          </a:xfrm>
          <a:prstGeom prst="rect">
            <a:avLst/>
          </a:prstGeom>
          <a:noFill/>
        </p:spPr>
        <p:txBody>
          <a:bodyPr wrap="square" rtlCol="0">
            <a:spAutoFit/>
          </a:bodyPr>
          <a:lstStyle/>
          <a:p>
            <a:r>
              <a:rPr lang="en-US" sz="2200" dirty="0" smtClean="0"/>
              <a:t>Now let’s turn to the argument from existence without physical continuity:</a:t>
            </a:r>
            <a:endParaRPr lang="en-US" sz="2200" dirty="0"/>
          </a:p>
        </p:txBody>
      </p:sp>
    </p:spTree>
    <p:extLst>
      <p:ext uri="{BB962C8B-B14F-4D97-AF65-F5344CB8AC3E}">
        <p14:creationId xmlns:p14="http://schemas.microsoft.com/office/powerpoint/2010/main" val="156644308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Tree>
    <p:extLst>
      <p:ext uri="{BB962C8B-B14F-4D97-AF65-F5344CB8AC3E}">
        <p14:creationId xmlns:p14="http://schemas.microsoft.com/office/powerpoint/2010/main" val="74843182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Tree>
    <p:extLst>
      <p:ext uri="{BB962C8B-B14F-4D97-AF65-F5344CB8AC3E}">
        <p14:creationId xmlns:p14="http://schemas.microsoft.com/office/powerpoint/2010/main" val="402123695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3" name="TextBox 2"/>
          <p:cNvSpPr txBox="1"/>
          <p:nvPr/>
        </p:nvSpPr>
        <p:spPr>
          <a:xfrm>
            <a:off x="1337652" y="3378209"/>
            <a:ext cx="7471935" cy="1938992"/>
          </a:xfrm>
          <a:prstGeom prst="rect">
            <a:avLst/>
          </a:prstGeom>
          <a:noFill/>
        </p:spPr>
        <p:txBody>
          <a:bodyPr wrap="square" rtlCol="0">
            <a:spAutoFit/>
          </a:bodyPr>
          <a:lstStyle/>
          <a:p>
            <a:r>
              <a:rPr lang="en-US" sz="2000" dirty="0" smtClean="0"/>
              <a:t>What sort of example is Locke imagining here?</a:t>
            </a:r>
          </a:p>
          <a:p>
            <a:endParaRPr lang="en-US" sz="2000" dirty="0"/>
          </a:p>
          <a:p>
            <a:r>
              <a:rPr lang="en-US" sz="2000" dirty="0" smtClean="0"/>
              <a:t>This seems to be a problem for the simple materialist view of human persons introduced above. If Locke is right, and we can coherently imagine cases in which two persons “swap bodies”, then it seems that we cannot be identical to our bodies. </a:t>
            </a:r>
            <a:endParaRPr lang="en-US" sz="2000" dirty="0"/>
          </a:p>
        </p:txBody>
      </p:sp>
    </p:spTree>
    <p:extLst>
      <p:ext uri="{BB962C8B-B14F-4D97-AF65-F5344CB8AC3E}">
        <p14:creationId xmlns:p14="http://schemas.microsoft.com/office/powerpoint/2010/main" val="340600051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6" name="TextBox 5"/>
          <p:cNvSpPr txBox="1"/>
          <p:nvPr/>
        </p:nvSpPr>
        <p:spPr>
          <a:xfrm>
            <a:off x="716117" y="3418023"/>
            <a:ext cx="7458423" cy="707886"/>
          </a:xfrm>
          <a:prstGeom prst="rect">
            <a:avLst/>
          </a:prstGeom>
          <a:noFill/>
        </p:spPr>
        <p:txBody>
          <a:bodyPr wrap="square" rtlCol="0">
            <a:spAutoFit/>
          </a:bodyPr>
          <a:lstStyle/>
          <a:p>
            <a:r>
              <a:rPr lang="en-US" sz="2000" dirty="0" smtClean="0"/>
              <a:t>P1. If materialism is true, then it is not possible for me to wake up with someone else’s body (entirely). </a:t>
            </a:r>
            <a:endParaRPr lang="en-US" sz="2000" dirty="0"/>
          </a:p>
        </p:txBody>
      </p:sp>
    </p:spTree>
    <p:extLst>
      <p:ext uri="{BB962C8B-B14F-4D97-AF65-F5344CB8AC3E}">
        <p14:creationId xmlns:p14="http://schemas.microsoft.com/office/powerpoint/2010/main" val="2691124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3" name="TextBox 2"/>
          <p:cNvSpPr txBox="1"/>
          <p:nvPr/>
        </p:nvSpPr>
        <p:spPr>
          <a:xfrm>
            <a:off x="270233" y="1148346"/>
            <a:ext cx="8674470" cy="769441"/>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p:txBody>
      </p:sp>
    </p:spTree>
    <p:extLst>
      <p:ext uri="{BB962C8B-B14F-4D97-AF65-F5344CB8AC3E}">
        <p14:creationId xmlns:p14="http://schemas.microsoft.com/office/powerpoint/2010/main" val="15957638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6" name="TextBox 5"/>
          <p:cNvSpPr txBox="1"/>
          <p:nvPr/>
        </p:nvSpPr>
        <p:spPr>
          <a:xfrm>
            <a:off x="716117" y="3418023"/>
            <a:ext cx="7458423" cy="1015663"/>
          </a:xfrm>
          <a:prstGeom prst="rect">
            <a:avLst/>
          </a:prstGeom>
          <a:noFill/>
        </p:spPr>
        <p:txBody>
          <a:bodyPr wrap="square" rtlCol="0">
            <a:spAutoFit/>
          </a:bodyPr>
          <a:lstStyle/>
          <a:p>
            <a:r>
              <a:rPr lang="en-US" sz="2000" dirty="0" smtClean="0"/>
              <a:t>P1. If materialism is true, then it is not possible for me to wake up with someone else’s body (entirely). </a:t>
            </a:r>
          </a:p>
          <a:p>
            <a:r>
              <a:rPr lang="en-US" sz="2000" dirty="0" smtClean="0"/>
              <a:t>P2. I can imagine waking up with someone else’s body (entirely). </a:t>
            </a:r>
          </a:p>
        </p:txBody>
      </p:sp>
    </p:spTree>
    <p:extLst>
      <p:ext uri="{BB962C8B-B14F-4D97-AF65-F5344CB8AC3E}">
        <p14:creationId xmlns:p14="http://schemas.microsoft.com/office/powerpoint/2010/main" val="111283981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6" name="TextBox 5"/>
          <p:cNvSpPr txBox="1"/>
          <p:nvPr/>
        </p:nvSpPr>
        <p:spPr>
          <a:xfrm>
            <a:off x="716117" y="3418023"/>
            <a:ext cx="7458423" cy="1631216"/>
          </a:xfrm>
          <a:prstGeom prst="rect">
            <a:avLst/>
          </a:prstGeom>
          <a:noFill/>
        </p:spPr>
        <p:txBody>
          <a:bodyPr wrap="square" rtlCol="0">
            <a:spAutoFit/>
          </a:bodyPr>
          <a:lstStyle/>
          <a:p>
            <a:r>
              <a:rPr lang="en-US" sz="2000" dirty="0" smtClean="0"/>
              <a:t>P1. If materialism is true, then it is not possible for me to wake up with someone else’s body (entirely). </a:t>
            </a:r>
          </a:p>
          <a:p>
            <a:r>
              <a:rPr lang="en-US" sz="2000" dirty="0" smtClean="0"/>
              <a:t>P2. I can imagine waking up with someone else’s body (entirely). </a:t>
            </a:r>
          </a:p>
          <a:p>
            <a:r>
              <a:rPr lang="en-US" sz="2000" dirty="0" smtClean="0"/>
              <a:t>P3. Anything that I can imagine is possible. </a:t>
            </a:r>
          </a:p>
          <a:p>
            <a:r>
              <a:rPr lang="en-US" sz="2000" dirty="0"/>
              <a:t>	</a:t>
            </a:r>
          </a:p>
        </p:txBody>
      </p:sp>
    </p:spTree>
    <p:extLst>
      <p:ext uri="{BB962C8B-B14F-4D97-AF65-F5344CB8AC3E}">
        <p14:creationId xmlns:p14="http://schemas.microsoft.com/office/powerpoint/2010/main" val="79046708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6" name="TextBox 5"/>
          <p:cNvSpPr txBox="1"/>
          <p:nvPr/>
        </p:nvSpPr>
        <p:spPr>
          <a:xfrm>
            <a:off x="716117" y="3418023"/>
            <a:ext cx="7458423" cy="2246769"/>
          </a:xfrm>
          <a:prstGeom prst="rect">
            <a:avLst/>
          </a:prstGeom>
          <a:noFill/>
        </p:spPr>
        <p:txBody>
          <a:bodyPr wrap="square" rtlCol="0">
            <a:spAutoFit/>
          </a:bodyPr>
          <a:lstStyle/>
          <a:p>
            <a:r>
              <a:rPr lang="en-US" sz="2000" dirty="0" smtClean="0"/>
              <a:t>P1. If materialism is true, then it is not possible for me to wake up with someone else’s body (entirely). </a:t>
            </a:r>
          </a:p>
          <a:p>
            <a:r>
              <a:rPr lang="en-US" sz="2000" dirty="0" smtClean="0"/>
              <a:t>P2. I can imagine waking up with someone else’s body (entirely). </a:t>
            </a:r>
          </a:p>
          <a:p>
            <a:r>
              <a:rPr lang="en-US" sz="2000" dirty="0" smtClean="0"/>
              <a:t>P3. Anything that I can imagine is possible. </a:t>
            </a:r>
          </a:p>
          <a:p>
            <a:r>
              <a:rPr lang="en-US" sz="2000" dirty="0"/>
              <a:t>	</a:t>
            </a:r>
            <a:r>
              <a:rPr lang="en-US" sz="2000" dirty="0" smtClean="0"/>
              <a:t>C1. It is possible that I wake up with someone else’s 	body (entirely). (P2, P3)</a:t>
            </a:r>
          </a:p>
          <a:p>
            <a:endParaRPr lang="en-US" sz="2000" dirty="0"/>
          </a:p>
        </p:txBody>
      </p:sp>
    </p:spTree>
    <p:extLst>
      <p:ext uri="{BB962C8B-B14F-4D97-AF65-F5344CB8AC3E}">
        <p14:creationId xmlns:p14="http://schemas.microsoft.com/office/powerpoint/2010/main" val="305954809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2" name="TextBox 1"/>
          <p:cNvSpPr txBox="1"/>
          <p:nvPr/>
        </p:nvSpPr>
        <p:spPr>
          <a:xfrm>
            <a:off x="216188" y="1796827"/>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6" name="TextBox 5"/>
          <p:cNvSpPr txBox="1"/>
          <p:nvPr/>
        </p:nvSpPr>
        <p:spPr>
          <a:xfrm>
            <a:off x="716117" y="3418023"/>
            <a:ext cx="7458423" cy="2554545"/>
          </a:xfrm>
          <a:prstGeom prst="rect">
            <a:avLst/>
          </a:prstGeom>
          <a:noFill/>
          <a:ln>
            <a:solidFill>
              <a:schemeClr val="tx1"/>
            </a:solidFill>
            <a:prstDash val="sysDash"/>
          </a:ln>
        </p:spPr>
        <p:txBody>
          <a:bodyPr wrap="square" rtlCol="0">
            <a:spAutoFit/>
          </a:bodyPr>
          <a:lstStyle/>
          <a:p>
            <a:r>
              <a:rPr lang="en-US" sz="2000" dirty="0" smtClean="0"/>
              <a:t>P1. If materialism is true, then it is not possible for me to wake up with someone else’s body (entirely). </a:t>
            </a:r>
          </a:p>
          <a:p>
            <a:r>
              <a:rPr lang="en-US" sz="2000" dirty="0" smtClean="0"/>
              <a:t>P2. I can imagine waking up with someone else’s body (entirely). </a:t>
            </a:r>
          </a:p>
          <a:p>
            <a:r>
              <a:rPr lang="en-US" sz="2000" dirty="0" smtClean="0"/>
              <a:t>P3. Anything that I can imagine is possible. </a:t>
            </a:r>
          </a:p>
          <a:p>
            <a:r>
              <a:rPr lang="en-US" sz="2000" dirty="0"/>
              <a:t>	</a:t>
            </a:r>
            <a:r>
              <a:rPr lang="en-US" sz="2000" dirty="0" smtClean="0"/>
              <a:t>C1. It is possible that I wake up with someone else’s 	body (entirely). (P2, P3)</a:t>
            </a:r>
          </a:p>
          <a:p>
            <a:endParaRPr lang="en-US" sz="2000" dirty="0"/>
          </a:p>
          <a:p>
            <a:r>
              <a:rPr lang="en-US" sz="2000" dirty="0" smtClean="0"/>
              <a:t>C. Materialism is false. </a:t>
            </a:r>
            <a:endParaRPr lang="en-US" sz="2000" dirty="0"/>
          </a:p>
        </p:txBody>
      </p:sp>
      <p:cxnSp>
        <p:nvCxnSpPr>
          <p:cNvPr id="7" name="Straight Connector 6"/>
          <p:cNvCxnSpPr/>
          <p:nvPr/>
        </p:nvCxnSpPr>
        <p:spPr>
          <a:xfrm>
            <a:off x="716117" y="5458029"/>
            <a:ext cx="7458423"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484295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5" name="TextBox 4"/>
          <p:cNvSpPr txBox="1"/>
          <p:nvPr/>
        </p:nvSpPr>
        <p:spPr>
          <a:xfrm>
            <a:off x="1837583" y="486359"/>
            <a:ext cx="6742307" cy="707886"/>
          </a:xfrm>
          <a:prstGeom prst="rect">
            <a:avLst/>
          </a:prstGeom>
          <a:noFill/>
        </p:spPr>
        <p:txBody>
          <a:bodyPr wrap="square" rtlCol="0">
            <a:spAutoFit/>
          </a:bodyPr>
          <a:lstStyle/>
          <a:p>
            <a:r>
              <a:rPr lang="en-US" sz="2000" dirty="0" smtClean="0"/>
              <a:t>This argument is based on John Locke’s example of the prince and the cobbler:</a:t>
            </a:r>
            <a:endParaRPr lang="en-US" sz="2000" dirty="0"/>
          </a:p>
        </p:txBody>
      </p:sp>
      <p:sp>
        <p:nvSpPr>
          <p:cNvPr id="6" name="TextBox 5"/>
          <p:cNvSpPr txBox="1"/>
          <p:nvPr/>
        </p:nvSpPr>
        <p:spPr>
          <a:xfrm>
            <a:off x="716117" y="3418023"/>
            <a:ext cx="7458423" cy="2554545"/>
          </a:xfrm>
          <a:prstGeom prst="rect">
            <a:avLst/>
          </a:prstGeom>
          <a:noFill/>
          <a:ln>
            <a:solidFill>
              <a:schemeClr val="tx1"/>
            </a:solidFill>
            <a:prstDash val="sysDash"/>
          </a:ln>
        </p:spPr>
        <p:txBody>
          <a:bodyPr wrap="square" rtlCol="0">
            <a:spAutoFit/>
          </a:bodyPr>
          <a:lstStyle/>
          <a:p>
            <a:r>
              <a:rPr lang="en-US" sz="2000" dirty="0" smtClean="0"/>
              <a:t>P1. If materialism is true, then it is not possible for me to wake up with someone else’s body (entirely). </a:t>
            </a:r>
          </a:p>
          <a:p>
            <a:r>
              <a:rPr lang="en-US" sz="2000" dirty="0" smtClean="0"/>
              <a:t>P2. I can imagine waking up with someone else’s body (entirely). </a:t>
            </a:r>
          </a:p>
          <a:p>
            <a:r>
              <a:rPr lang="en-US" sz="2000" dirty="0" smtClean="0">
                <a:solidFill>
                  <a:srgbClr val="FF0000"/>
                </a:solidFill>
              </a:rPr>
              <a:t>P3. Anything that I can imagine is possible. </a:t>
            </a:r>
          </a:p>
          <a:p>
            <a:r>
              <a:rPr lang="en-US" sz="2000" dirty="0"/>
              <a:t>	</a:t>
            </a:r>
            <a:r>
              <a:rPr lang="en-US" sz="2000" dirty="0" smtClean="0"/>
              <a:t>C1. It is possible that I wake up with someone else’s 	body (entirely). (P2, P3)</a:t>
            </a:r>
          </a:p>
          <a:p>
            <a:endParaRPr lang="en-US" sz="2000" dirty="0"/>
          </a:p>
          <a:p>
            <a:r>
              <a:rPr lang="en-US" sz="2000" dirty="0" smtClean="0"/>
              <a:t>C. Materialism is false. </a:t>
            </a:r>
            <a:endParaRPr lang="en-US" sz="2000" dirty="0"/>
          </a:p>
        </p:txBody>
      </p:sp>
      <p:cxnSp>
        <p:nvCxnSpPr>
          <p:cNvPr id="7" name="Straight Connector 6"/>
          <p:cNvCxnSpPr/>
          <p:nvPr/>
        </p:nvCxnSpPr>
        <p:spPr>
          <a:xfrm>
            <a:off x="716117" y="5458029"/>
            <a:ext cx="7458423"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716117" y="1946509"/>
            <a:ext cx="7553004" cy="1015663"/>
          </a:xfrm>
          <a:prstGeom prst="rect">
            <a:avLst/>
          </a:prstGeom>
          <a:noFill/>
        </p:spPr>
        <p:txBody>
          <a:bodyPr wrap="square" rtlCol="0">
            <a:spAutoFit/>
          </a:bodyPr>
          <a:lstStyle/>
          <a:p>
            <a:r>
              <a:rPr lang="en-US" sz="2000" dirty="0" smtClean="0">
                <a:solidFill>
                  <a:srgbClr val="FF0000"/>
                </a:solidFill>
              </a:rPr>
              <a:t>Perhaps, in response, the materialist should reject that our imagination is a good guide to what is possible. (Remember the barber case last class!)</a:t>
            </a:r>
            <a:endParaRPr lang="en-US" sz="2000" dirty="0">
              <a:solidFill>
                <a:srgbClr val="FF0000"/>
              </a:solidFill>
            </a:endParaRPr>
          </a:p>
        </p:txBody>
      </p:sp>
    </p:spTree>
    <p:extLst>
      <p:ext uri="{BB962C8B-B14F-4D97-AF65-F5344CB8AC3E}">
        <p14:creationId xmlns:p14="http://schemas.microsoft.com/office/powerpoint/2010/main" val="99120227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125" y="135042"/>
            <a:ext cx="1316597" cy="122201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t>Existence without Physical Continuity</a:t>
            </a:r>
            <a:endParaRPr lang="en-US" sz="1200" dirty="0"/>
          </a:p>
        </p:txBody>
      </p:sp>
      <p:sp>
        <p:nvSpPr>
          <p:cNvPr id="2" name="TextBox 1"/>
          <p:cNvSpPr txBox="1"/>
          <p:nvPr/>
        </p:nvSpPr>
        <p:spPr>
          <a:xfrm>
            <a:off x="851233" y="2189688"/>
            <a:ext cx="7715145" cy="1631216"/>
          </a:xfrm>
          <a:prstGeom prst="rect">
            <a:avLst/>
          </a:prstGeom>
          <a:noFill/>
        </p:spPr>
        <p:txBody>
          <a:bodyPr wrap="square" rtlCol="0">
            <a:spAutoFit/>
          </a:bodyPr>
          <a:lstStyle/>
          <a:p>
            <a:r>
              <a:rPr lang="en-US" sz="2000" dirty="0" smtClean="0"/>
              <a:t>Alternatively, we might adopt the view that persons are neither necessarily material nor immaterial things, but are instead </a:t>
            </a:r>
            <a:r>
              <a:rPr lang="en-US" sz="2000" i="1" dirty="0" smtClean="0"/>
              <a:t>psychological things</a:t>
            </a:r>
            <a:r>
              <a:rPr lang="en-US" sz="2000" dirty="0" smtClean="0"/>
              <a:t>—things whose identity over time is given by relations of psychological connectedness (e.g. memories, character traits, etc.). We’ll talk about this kind of view shortly. </a:t>
            </a:r>
            <a:endParaRPr lang="en-US" sz="2000" dirty="0"/>
          </a:p>
        </p:txBody>
      </p:sp>
    </p:spTree>
    <p:extLst>
      <p:ext uri="{BB962C8B-B14F-4D97-AF65-F5344CB8AC3E}">
        <p14:creationId xmlns:p14="http://schemas.microsoft.com/office/powerpoint/2010/main" val="1059695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3" name="TextBox 2"/>
          <p:cNvSpPr txBox="1"/>
          <p:nvPr/>
        </p:nvSpPr>
        <p:spPr>
          <a:xfrm>
            <a:off x="270233" y="1148346"/>
            <a:ext cx="8674470" cy="1446550"/>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p:txBody>
      </p:sp>
    </p:spTree>
    <p:extLst>
      <p:ext uri="{BB962C8B-B14F-4D97-AF65-F5344CB8AC3E}">
        <p14:creationId xmlns:p14="http://schemas.microsoft.com/office/powerpoint/2010/main" val="467929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3" name="TextBox 2"/>
          <p:cNvSpPr txBox="1"/>
          <p:nvPr/>
        </p:nvSpPr>
        <p:spPr>
          <a:xfrm>
            <a:off x="270233" y="1148346"/>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6" name="Straight Connector 5"/>
          <p:cNvCxnSpPr/>
          <p:nvPr/>
        </p:nvCxnSpPr>
        <p:spPr>
          <a:xfrm>
            <a:off x="270233" y="2418285"/>
            <a:ext cx="867447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9601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3" name="TextBox 2"/>
          <p:cNvSpPr txBox="1"/>
          <p:nvPr/>
        </p:nvSpPr>
        <p:spPr>
          <a:xfrm>
            <a:off x="270233" y="1148346"/>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solidFill>
                  <a:srgbClr val="FF0000"/>
                </a:solidFill>
              </a:rPr>
              <a:t>P2. A hard hit to the head could cause you to lose consciousness. </a:t>
            </a:r>
          </a:p>
          <a:p>
            <a:endParaRPr lang="en-US" sz="2200" dirty="0"/>
          </a:p>
          <a:p>
            <a:r>
              <a:rPr lang="en-US" sz="2200" dirty="0" smtClean="0"/>
              <a:t>C. Dualism is false. </a:t>
            </a:r>
            <a:endParaRPr lang="en-US" sz="2200" dirty="0"/>
          </a:p>
        </p:txBody>
      </p:sp>
      <p:cxnSp>
        <p:nvCxnSpPr>
          <p:cNvPr id="6" name="Straight Connector 5"/>
          <p:cNvCxnSpPr/>
          <p:nvPr/>
        </p:nvCxnSpPr>
        <p:spPr>
          <a:xfrm>
            <a:off x="270233" y="2418285"/>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40465" y="3728753"/>
            <a:ext cx="8106982" cy="769441"/>
          </a:xfrm>
          <a:prstGeom prst="rect">
            <a:avLst/>
          </a:prstGeom>
          <a:noFill/>
        </p:spPr>
        <p:txBody>
          <a:bodyPr wrap="square" rtlCol="0">
            <a:spAutoFit/>
          </a:bodyPr>
          <a:lstStyle/>
          <a:p>
            <a:r>
              <a:rPr lang="en-US" sz="2200" dirty="0" smtClean="0">
                <a:solidFill>
                  <a:srgbClr val="FF0000"/>
                </a:solidFill>
              </a:rPr>
              <a:t>P2 seems to be an empirical fact. Some of you may attest to it on the basis of your own experience. </a:t>
            </a:r>
            <a:endParaRPr lang="en-US" sz="2200" dirty="0">
              <a:solidFill>
                <a:srgbClr val="FF0000"/>
              </a:solidFill>
            </a:endParaRPr>
          </a:p>
        </p:txBody>
      </p:sp>
    </p:spTree>
    <p:extLst>
      <p:ext uri="{BB962C8B-B14F-4D97-AF65-F5344CB8AC3E}">
        <p14:creationId xmlns:p14="http://schemas.microsoft.com/office/powerpoint/2010/main" val="3600110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
        <p:nvSpPr>
          <p:cNvPr id="3" name="TextBox 2"/>
          <p:cNvSpPr txBox="1"/>
          <p:nvPr/>
        </p:nvSpPr>
        <p:spPr>
          <a:xfrm>
            <a:off x="270233" y="1148346"/>
            <a:ext cx="8674470" cy="1785104"/>
          </a:xfrm>
          <a:prstGeom prst="rect">
            <a:avLst/>
          </a:prstGeom>
          <a:noFill/>
          <a:ln>
            <a:solidFill>
              <a:schemeClr val="tx1"/>
            </a:solidFill>
            <a:prstDash val="sysDash"/>
          </a:ln>
        </p:spPr>
        <p:txBody>
          <a:bodyPr wrap="square" rtlCol="0">
            <a:spAutoFit/>
          </a:bodyPr>
          <a:lstStyle/>
          <a:p>
            <a:r>
              <a:rPr lang="en-US" sz="2200" dirty="0" smtClean="0">
                <a:solidFill>
                  <a:srgbClr val="FF0000"/>
                </a:solidFill>
              </a:rPr>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6" name="Straight Connector 5"/>
          <p:cNvCxnSpPr/>
          <p:nvPr/>
        </p:nvCxnSpPr>
        <p:spPr>
          <a:xfrm>
            <a:off x="270233" y="2418285"/>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757192" y="3428939"/>
            <a:ext cx="7679632" cy="400110"/>
          </a:xfrm>
          <a:prstGeom prst="rect">
            <a:avLst/>
          </a:prstGeom>
          <a:noFill/>
        </p:spPr>
        <p:txBody>
          <a:bodyPr wrap="none" rtlCol="0">
            <a:spAutoFit/>
          </a:bodyPr>
          <a:lstStyle/>
          <a:p>
            <a:r>
              <a:rPr lang="en-US" sz="2000" dirty="0" smtClean="0">
                <a:solidFill>
                  <a:srgbClr val="FF0000"/>
                </a:solidFill>
              </a:rPr>
              <a:t>P1 is a bit shakier. To support it, van Inwagen relies on an analogy. </a:t>
            </a:r>
            <a:endParaRPr lang="en-US" sz="2000" dirty="0">
              <a:solidFill>
                <a:srgbClr val="FF0000"/>
              </a:solidFill>
            </a:endParaRPr>
          </a:p>
        </p:txBody>
      </p:sp>
    </p:spTree>
    <p:extLst>
      <p:ext uri="{BB962C8B-B14F-4D97-AF65-F5344CB8AC3E}">
        <p14:creationId xmlns:p14="http://schemas.microsoft.com/office/powerpoint/2010/main" val="3271114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628" y="154784"/>
            <a:ext cx="886363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dirty="0"/>
              <a:t>P1. If dualism is true, then a hard hit to the head would (at worst) cause you to lose control of your body while remaining conscious. </a:t>
            </a:r>
          </a:p>
        </p:txBody>
      </p:sp>
      <p:sp>
        <p:nvSpPr>
          <p:cNvPr id="6" name="TextBox 5"/>
          <p:cNvSpPr txBox="1"/>
          <p:nvPr/>
        </p:nvSpPr>
        <p:spPr>
          <a:xfrm>
            <a:off x="148628" y="951245"/>
            <a:ext cx="2552953" cy="369332"/>
          </a:xfrm>
          <a:prstGeom prst="rect">
            <a:avLst/>
          </a:prstGeom>
          <a:noFill/>
        </p:spPr>
        <p:txBody>
          <a:bodyPr wrap="none" rtlCol="0">
            <a:spAutoFit/>
          </a:bodyPr>
          <a:lstStyle/>
          <a:p>
            <a:r>
              <a:rPr lang="en-US" dirty="0" smtClean="0"/>
              <a:t>If dualism is true, then:</a:t>
            </a:r>
            <a:endParaRPr lang="en-US" dirty="0"/>
          </a:p>
        </p:txBody>
      </p:sp>
    </p:spTree>
    <p:extLst>
      <p:ext uri="{BB962C8B-B14F-4D97-AF65-F5344CB8AC3E}">
        <p14:creationId xmlns:p14="http://schemas.microsoft.com/office/powerpoint/2010/main" val="25342109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628" y="154784"/>
            <a:ext cx="886363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dirty="0"/>
              <a:t>P1. If dualism is true, then a hard hit to the head would (at worst) cause you to lose control of your body while remaining conscious. </a:t>
            </a:r>
          </a:p>
        </p:txBody>
      </p:sp>
      <p:sp>
        <p:nvSpPr>
          <p:cNvPr id="5" name="TextBox 4"/>
          <p:cNvSpPr txBox="1"/>
          <p:nvPr/>
        </p:nvSpPr>
        <p:spPr>
          <a:xfrm>
            <a:off x="148628" y="951245"/>
            <a:ext cx="2552953" cy="369332"/>
          </a:xfrm>
          <a:prstGeom prst="rect">
            <a:avLst/>
          </a:prstGeom>
          <a:noFill/>
        </p:spPr>
        <p:txBody>
          <a:bodyPr wrap="none" rtlCol="0">
            <a:spAutoFit/>
          </a:bodyPr>
          <a:lstStyle/>
          <a:p>
            <a:r>
              <a:rPr lang="en-US" dirty="0" smtClean="0"/>
              <a:t>If dualism is true, then:</a:t>
            </a:r>
            <a:endParaRPr lang="en-US" dirty="0"/>
          </a:p>
        </p:txBody>
      </p:sp>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0951" y="4612468"/>
            <a:ext cx="2966496" cy="1661238"/>
          </a:xfrm>
          <a:prstGeom prst="rect">
            <a:avLst/>
          </a:prstGeom>
        </p:spPr>
      </p:pic>
      <p:pic>
        <p:nvPicPr>
          <p:cNvPr id="3" name="Picture 2"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889" y="4639487"/>
            <a:ext cx="3014748" cy="1688259"/>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889" y="1868222"/>
            <a:ext cx="2619987" cy="1472099"/>
          </a:xfrm>
          <a:prstGeom prst="rect">
            <a:avLst/>
          </a:prstGeom>
        </p:spPr>
      </p:pic>
      <p:pic>
        <p:nvPicPr>
          <p:cNvPr id="8" name="Picture 7" descr="ur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9024" y="1868222"/>
            <a:ext cx="1950963" cy="1942292"/>
          </a:xfrm>
          <a:prstGeom prst="rect">
            <a:avLst/>
          </a:prstGeom>
        </p:spPr>
      </p:pic>
      <p:sp>
        <p:nvSpPr>
          <p:cNvPr id="9" name="TextBox 8"/>
          <p:cNvSpPr txBox="1"/>
          <p:nvPr/>
        </p:nvSpPr>
        <p:spPr>
          <a:xfrm>
            <a:off x="1378186" y="1437335"/>
            <a:ext cx="7765813" cy="430887"/>
          </a:xfrm>
          <a:prstGeom prst="rect">
            <a:avLst/>
          </a:prstGeom>
          <a:noFill/>
        </p:spPr>
        <p:txBody>
          <a:bodyPr wrap="square" rtlCol="0">
            <a:spAutoFit/>
          </a:bodyPr>
          <a:lstStyle/>
          <a:p>
            <a:r>
              <a:rPr lang="en-US" sz="2200" dirty="0" smtClean="0"/>
              <a:t>     YOU    				   YOUR BODY</a:t>
            </a:r>
            <a:endParaRPr lang="en-US" sz="2200" dirty="0"/>
          </a:p>
        </p:txBody>
      </p:sp>
      <p:sp>
        <p:nvSpPr>
          <p:cNvPr id="10" name="TextBox 9"/>
          <p:cNvSpPr txBox="1"/>
          <p:nvPr/>
        </p:nvSpPr>
        <p:spPr>
          <a:xfrm>
            <a:off x="4699263" y="3625848"/>
            <a:ext cx="441146" cy="707886"/>
          </a:xfrm>
          <a:prstGeom prst="rect">
            <a:avLst/>
          </a:prstGeom>
          <a:noFill/>
        </p:spPr>
        <p:txBody>
          <a:bodyPr wrap="none" rtlCol="0">
            <a:spAutoFit/>
          </a:bodyPr>
          <a:lstStyle/>
          <a:p>
            <a:r>
              <a:rPr lang="en-US" sz="4000" dirty="0" smtClean="0"/>
              <a:t>::</a:t>
            </a:r>
            <a:endParaRPr lang="en-US" sz="4000" dirty="0"/>
          </a:p>
        </p:txBody>
      </p:sp>
      <p:sp>
        <p:nvSpPr>
          <p:cNvPr id="11" name="TextBox 10"/>
          <p:cNvSpPr txBox="1"/>
          <p:nvPr/>
        </p:nvSpPr>
        <p:spPr>
          <a:xfrm>
            <a:off x="1140620" y="6340908"/>
            <a:ext cx="2262158" cy="430887"/>
          </a:xfrm>
          <a:prstGeom prst="rect">
            <a:avLst/>
          </a:prstGeom>
          <a:noFill/>
        </p:spPr>
        <p:txBody>
          <a:bodyPr wrap="none" rtlCol="0">
            <a:spAutoFit/>
          </a:bodyPr>
          <a:lstStyle/>
          <a:p>
            <a:r>
              <a:rPr lang="en-US" sz="2200" dirty="0" smtClean="0"/>
              <a:t>DRONE RACER</a:t>
            </a:r>
            <a:endParaRPr lang="en-US" sz="2200" dirty="0"/>
          </a:p>
        </p:txBody>
      </p:sp>
      <p:sp>
        <p:nvSpPr>
          <p:cNvPr id="12" name="TextBox 11"/>
          <p:cNvSpPr txBox="1"/>
          <p:nvPr/>
        </p:nvSpPr>
        <p:spPr>
          <a:xfrm>
            <a:off x="6559163" y="6322034"/>
            <a:ext cx="1220056" cy="430887"/>
          </a:xfrm>
          <a:prstGeom prst="rect">
            <a:avLst/>
          </a:prstGeom>
          <a:noFill/>
        </p:spPr>
        <p:txBody>
          <a:bodyPr wrap="none" rtlCol="0">
            <a:spAutoFit/>
          </a:bodyPr>
          <a:lstStyle/>
          <a:p>
            <a:r>
              <a:rPr lang="en-US" sz="2200" dirty="0" smtClean="0"/>
              <a:t>DRONE</a:t>
            </a:r>
            <a:endParaRPr lang="en-US" sz="2200" dirty="0"/>
          </a:p>
        </p:txBody>
      </p:sp>
      <p:sp>
        <p:nvSpPr>
          <p:cNvPr id="13" name="TextBox 12"/>
          <p:cNvSpPr txBox="1"/>
          <p:nvPr/>
        </p:nvSpPr>
        <p:spPr>
          <a:xfrm>
            <a:off x="4759943" y="5060979"/>
            <a:ext cx="254361" cy="707886"/>
          </a:xfrm>
          <a:prstGeom prst="rect">
            <a:avLst/>
          </a:prstGeom>
          <a:noFill/>
        </p:spPr>
        <p:txBody>
          <a:bodyPr wrap="square" rtlCol="0">
            <a:spAutoFit/>
          </a:bodyPr>
          <a:lstStyle/>
          <a:p>
            <a:r>
              <a:rPr lang="en-US" sz="4000" dirty="0" smtClean="0"/>
              <a:t>:</a:t>
            </a:r>
          </a:p>
        </p:txBody>
      </p:sp>
      <p:sp>
        <p:nvSpPr>
          <p:cNvPr id="14" name="TextBox 13"/>
          <p:cNvSpPr txBox="1"/>
          <p:nvPr/>
        </p:nvSpPr>
        <p:spPr>
          <a:xfrm>
            <a:off x="4786967" y="2050078"/>
            <a:ext cx="312906" cy="707886"/>
          </a:xfrm>
          <a:prstGeom prst="rect">
            <a:avLst/>
          </a:prstGeom>
          <a:noFill/>
        </p:spPr>
        <p:txBody>
          <a:bodyPr wrap="none" rtlCol="0">
            <a:spAutoFit/>
          </a:bodyPr>
          <a:lstStyle/>
          <a:p>
            <a:r>
              <a:rPr lang="en-US" sz="4000" dirty="0" smtClean="0"/>
              <a:t>:</a:t>
            </a:r>
            <a:endParaRPr lang="en-US" sz="4000" dirty="0"/>
          </a:p>
        </p:txBody>
      </p:sp>
      <p:cxnSp>
        <p:nvCxnSpPr>
          <p:cNvPr id="16" name="Straight Connector 15"/>
          <p:cNvCxnSpPr/>
          <p:nvPr/>
        </p:nvCxnSpPr>
        <p:spPr>
          <a:xfrm>
            <a:off x="0" y="4052992"/>
            <a:ext cx="4553421" cy="0"/>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481" y="4052992"/>
            <a:ext cx="4553421" cy="0"/>
          </a:xfrm>
          <a:prstGeom prst="lin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3122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255794"/>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5" name="Straight Connector 4"/>
          <p:cNvCxnSpPr/>
          <p:nvPr/>
        </p:nvCxnSpPr>
        <p:spPr>
          <a:xfrm>
            <a:off x="270233" y="1525733"/>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2373" y="2418285"/>
            <a:ext cx="8512330" cy="400110"/>
          </a:xfrm>
          <a:prstGeom prst="rect">
            <a:avLst/>
          </a:prstGeom>
          <a:noFill/>
        </p:spPr>
        <p:txBody>
          <a:bodyPr wrap="square" rtlCol="0">
            <a:spAutoFit/>
          </a:bodyPr>
          <a:lstStyle/>
          <a:p>
            <a:r>
              <a:rPr lang="en-US" sz="2000" dirty="0" smtClean="0"/>
              <a:t>How could a dualist respond to the remote control argument?</a:t>
            </a:r>
          </a:p>
        </p:txBody>
      </p:sp>
    </p:spTree>
    <p:extLst>
      <p:ext uri="{BB962C8B-B14F-4D97-AF65-F5344CB8AC3E}">
        <p14:creationId xmlns:p14="http://schemas.microsoft.com/office/powerpoint/2010/main" val="2385831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255794"/>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5" name="Straight Connector 4"/>
          <p:cNvCxnSpPr/>
          <p:nvPr/>
        </p:nvCxnSpPr>
        <p:spPr>
          <a:xfrm>
            <a:off x="270233" y="1525733"/>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2373" y="2418285"/>
            <a:ext cx="8512330" cy="1323439"/>
          </a:xfrm>
          <a:prstGeom prst="rect">
            <a:avLst/>
          </a:prstGeom>
          <a:noFill/>
        </p:spPr>
        <p:txBody>
          <a:bodyPr wrap="square" rtlCol="0">
            <a:spAutoFit/>
          </a:bodyPr>
          <a:lstStyle/>
          <a:p>
            <a:r>
              <a:rPr lang="en-US" sz="2000" dirty="0" smtClean="0"/>
              <a:t>How could a dualist respond to the remote control argument?</a:t>
            </a:r>
          </a:p>
          <a:p>
            <a:endParaRPr lang="en-US" sz="2000" dirty="0"/>
          </a:p>
          <a:p>
            <a:r>
              <a:rPr lang="en-US" sz="2000" dirty="0" smtClean="0"/>
              <a:t>It seems the most plausible response is to deny that the analogy just described is a good one. </a:t>
            </a:r>
            <a:endParaRPr lang="en-US" sz="2000" dirty="0"/>
          </a:p>
        </p:txBody>
      </p:sp>
    </p:spTree>
    <p:extLst>
      <p:ext uri="{BB962C8B-B14F-4D97-AF65-F5344CB8AC3E}">
        <p14:creationId xmlns:p14="http://schemas.microsoft.com/office/powerpoint/2010/main" val="3543508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0" y="1202388"/>
            <a:ext cx="7823238" cy="3477875"/>
          </a:xfrm>
          <a:prstGeom prst="rect">
            <a:avLst/>
          </a:prstGeom>
          <a:noFill/>
        </p:spPr>
        <p:txBody>
          <a:bodyPr wrap="square" rtlCol="0">
            <a:spAutoFit/>
          </a:bodyPr>
          <a:lstStyle/>
          <a:p>
            <a:r>
              <a:rPr lang="en-US" sz="2200" dirty="0" smtClean="0"/>
              <a:t>Recap: </a:t>
            </a:r>
          </a:p>
          <a:p>
            <a:endParaRPr lang="en-US" sz="2200" dirty="0" smtClean="0"/>
          </a:p>
          <a:p>
            <a:r>
              <a:rPr lang="en-US" sz="2200" dirty="0" smtClean="0"/>
              <a:t>Last time, we defined </a:t>
            </a:r>
            <a:r>
              <a:rPr lang="en-US" sz="2200" b="1" dirty="0" smtClean="0"/>
              <a:t>materialism </a:t>
            </a:r>
            <a:r>
              <a:rPr lang="en-US" sz="2200" dirty="0" smtClean="0"/>
              <a:t>and </a:t>
            </a:r>
            <a:r>
              <a:rPr lang="en-US" sz="2200" b="1" dirty="0" smtClean="0"/>
              <a:t>dualism</a:t>
            </a:r>
            <a:r>
              <a:rPr lang="en-US" sz="2200" dirty="0" smtClean="0"/>
              <a:t>. </a:t>
            </a:r>
          </a:p>
          <a:p>
            <a:endParaRPr lang="en-US" sz="2200" dirty="0"/>
          </a:p>
          <a:p>
            <a:r>
              <a:rPr lang="en-US" sz="2200" dirty="0" smtClean="0"/>
              <a:t>We looked at the </a:t>
            </a:r>
            <a:r>
              <a:rPr lang="en-US" sz="2200" b="1" dirty="0" smtClean="0"/>
              <a:t>conceivability argument</a:t>
            </a:r>
            <a:r>
              <a:rPr lang="en-US" sz="2200" dirty="0" smtClean="0"/>
              <a:t> for dualism. </a:t>
            </a:r>
          </a:p>
          <a:p>
            <a:endParaRPr lang="en-US" sz="2200" dirty="0"/>
          </a:p>
          <a:p>
            <a:r>
              <a:rPr lang="en-US" sz="2200" dirty="0" smtClean="0"/>
              <a:t>We presented an </a:t>
            </a:r>
            <a:r>
              <a:rPr lang="en-US" sz="2200" b="1" dirty="0" smtClean="0"/>
              <a:t>objection </a:t>
            </a:r>
            <a:r>
              <a:rPr lang="en-US" sz="2200" dirty="0" smtClean="0"/>
              <a:t>to this argument (against P2). </a:t>
            </a:r>
          </a:p>
          <a:p>
            <a:endParaRPr lang="en-US" sz="2200" dirty="0"/>
          </a:p>
          <a:p>
            <a:r>
              <a:rPr lang="en-US" sz="2200" dirty="0" smtClean="0"/>
              <a:t>We raised a </a:t>
            </a:r>
            <a:r>
              <a:rPr lang="en-US" sz="2200" b="1" dirty="0" smtClean="0"/>
              <a:t>problem </a:t>
            </a:r>
            <a:r>
              <a:rPr lang="en-US" sz="2200" dirty="0" smtClean="0"/>
              <a:t>for dualism more generally concerning the interaction between the immaterial and material. </a:t>
            </a:r>
            <a:endParaRPr lang="en-US" sz="2200" dirty="0"/>
          </a:p>
        </p:txBody>
      </p:sp>
    </p:spTree>
    <p:extLst>
      <p:ext uri="{BB962C8B-B14F-4D97-AF65-F5344CB8AC3E}">
        <p14:creationId xmlns:p14="http://schemas.microsoft.com/office/powerpoint/2010/main" val="2940777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255794"/>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5" name="Straight Connector 4"/>
          <p:cNvCxnSpPr/>
          <p:nvPr/>
        </p:nvCxnSpPr>
        <p:spPr>
          <a:xfrm>
            <a:off x="270233" y="1525733"/>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2373" y="2418285"/>
            <a:ext cx="8512330" cy="2246769"/>
          </a:xfrm>
          <a:prstGeom prst="rect">
            <a:avLst/>
          </a:prstGeom>
          <a:noFill/>
        </p:spPr>
        <p:txBody>
          <a:bodyPr wrap="square" rtlCol="0">
            <a:spAutoFit/>
          </a:bodyPr>
          <a:lstStyle/>
          <a:p>
            <a:r>
              <a:rPr lang="en-US" sz="2000" dirty="0" smtClean="0"/>
              <a:t>How could a dualist respond to the remote control argument?</a:t>
            </a:r>
          </a:p>
          <a:p>
            <a:endParaRPr lang="en-US" sz="2000" dirty="0"/>
          </a:p>
          <a:p>
            <a:r>
              <a:rPr lang="en-US" sz="2000" dirty="0" smtClean="0"/>
              <a:t>It seems the most plausible response is to deny that the analogy just described is a good one. </a:t>
            </a:r>
            <a:endParaRPr lang="en-US" sz="2000" dirty="0" smtClean="0"/>
          </a:p>
          <a:p>
            <a:endParaRPr lang="en-US" sz="2000" dirty="0"/>
          </a:p>
          <a:p>
            <a:r>
              <a:rPr lang="en-US" sz="2000" dirty="0" smtClean="0"/>
              <a:t>This raises the questions: what exactly is wrong with the analogy? And what would a better analogy be? </a:t>
            </a:r>
          </a:p>
        </p:txBody>
      </p:sp>
    </p:spTree>
    <p:extLst>
      <p:ext uri="{BB962C8B-B14F-4D97-AF65-F5344CB8AC3E}">
        <p14:creationId xmlns:p14="http://schemas.microsoft.com/office/powerpoint/2010/main" val="559201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255794"/>
            <a:ext cx="8674470" cy="1785104"/>
          </a:xfrm>
          <a:prstGeom prst="rect">
            <a:avLst/>
          </a:prstGeom>
          <a:noFill/>
          <a:ln>
            <a:solidFill>
              <a:schemeClr val="tx1"/>
            </a:solidFill>
            <a:prstDash val="sysDash"/>
          </a:ln>
        </p:spPr>
        <p:txBody>
          <a:bodyPr wrap="square" rtlCol="0">
            <a:spAutoFit/>
          </a:bodyPr>
          <a:lstStyle/>
          <a:p>
            <a:r>
              <a:rPr lang="en-US" sz="2200" dirty="0" smtClean="0"/>
              <a:t>P1. If dualism is true, then a hard hit to the head would (at worst) cause you to lose control of your body while remaining conscious. </a:t>
            </a:r>
          </a:p>
          <a:p>
            <a:r>
              <a:rPr lang="en-US" sz="2200" dirty="0" smtClean="0"/>
              <a:t>P2. A hard hit to the head could cause you to lose consciousness. </a:t>
            </a:r>
          </a:p>
          <a:p>
            <a:endParaRPr lang="en-US" sz="2200" dirty="0"/>
          </a:p>
          <a:p>
            <a:r>
              <a:rPr lang="en-US" sz="2200" dirty="0" smtClean="0"/>
              <a:t>C. Dualism is false. </a:t>
            </a:r>
            <a:endParaRPr lang="en-US" sz="2200" dirty="0"/>
          </a:p>
        </p:txBody>
      </p:sp>
      <p:cxnSp>
        <p:nvCxnSpPr>
          <p:cNvPr id="5" name="Straight Connector 4"/>
          <p:cNvCxnSpPr/>
          <p:nvPr/>
        </p:nvCxnSpPr>
        <p:spPr>
          <a:xfrm>
            <a:off x="270233" y="1525733"/>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2373" y="2418285"/>
            <a:ext cx="8512330" cy="4093428"/>
          </a:xfrm>
          <a:prstGeom prst="rect">
            <a:avLst/>
          </a:prstGeom>
          <a:noFill/>
        </p:spPr>
        <p:txBody>
          <a:bodyPr wrap="square" rtlCol="0">
            <a:spAutoFit/>
          </a:bodyPr>
          <a:lstStyle/>
          <a:p>
            <a:r>
              <a:rPr lang="en-US" sz="2000" dirty="0" smtClean="0"/>
              <a:t>How could a dualist respond to the remote control argument?</a:t>
            </a:r>
          </a:p>
          <a:p>
            <a:endParaRPr lang="en-US" sz="2000" dirty="0"/>
          </a:p>
          <a:p>
            <a:r>
              <a:rPr lang="en-US" sz="2000" dirty="0" smtClean="0"/>
              <a:t>It seems the most plausible response is to deny that the analogy just described is a good one. </a:t>
            </a:r>
            <a:endParaRPr lang="en-US" sz="2000" dirty="0" smtClean="0"/>
          </a:p>
          <a:p>
            <a:endParaRPr lang="en-US" sz="2000" dirty="0"/>
          </a:p>
          <a:p>
            <a:r>
              <a:rPr lang="en-US" sz="2000" dirty="0" smtClean="0"/>
              <a:t>This raises the questions: what exactly is wrong with the analogy? And what would a better analogy be? </a:t>
            </a:r>
          </a:p>
          <a:p>
            <a:endParaRPr lang="en-US" sz="2000" dirty="0"/>
          </a:p>
          <a:p>
            <a:r>
              <a:rPr lang="en-US" sz="2000" dirty="0"/>
              <a:t>We can think about these questions as requests: requests for the dualist to describe the relationship between the immaterial mind and material body. For this reason, the remote control argument is a form of the interaction problem for the dualist. </a:t>
            </a:r>
          </a:p>
          <a:p>
            <a:endParaRPr lang="en-US" sz="2000" dirty="0" smtClean="0"/>
          </a:p>
        </p:txBody>
      </p:sp>
    </p:spTree>
    <p:extLst>
      <p:ext uri="{BB962C8B-B14F-4D97-AF65-F5344CB8AC3E}">
        <p14:creationId xmlns:p14="http://schemas.microsoft.com/office/powerpoint/2010/main" val="1672999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Tree>
    <p:extLst>
      <p:ext uri="{BB962C8B-B14F-4D97-AF65-F5344CB8AC3E}">
        <p14:creationId xmlns:p14="http://schemas.microsoft.com/office/powerpoint/2010/main" val="3813512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2" name="TextBox 1"/>
          <p:cNvSpPr txBox="1"/>
          <p:nvPr/>
        </p:nvSpPr>
        <p:spPr>
          <a:xfrm>
            <a:off x="162139" y="1391528"/>
            <a:ext cx="8836611" cy="369331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“The duplicating machine consists of two chambers connected by an impressive mass of science-fictional gadgetry. If you place any physical object inside one of the chambers and press the big red button, a perfect physical duplicate of the object appears in the other chamber. … And now, finally, let us pet </a:t>
            </a:r>
            <a:r>
              <a:rPr lang="en-US" i="1" dirty="0" smtClean="0"/>
              <a:t>Alfred</a:t>
            </a:r>
            <a:r>
              <a:rPr lang="en-US" dirty="0" smtClean="0"/>
              <a:t> into one of the chambers of the duplicating machine and press the button. What do we find in the other chamber? … Dualists must say that since thought and sensation are not physical processes occurring within a living human organism, the human body the duplicating machine creates will crumple mindlessly … But is this really what any of us believes? Aren’t we strongly inclined to believe…that the duplicate would “have” thoughts and feelings and beliefs and memories … and desires and emotions? Aren’t we strongly inclined to believe that the duplicate would have a conscious mental life like our own and would display the content of this conscious mental life in their observable behavior?” </a:t>
            </a:r>
            <a:endParaRPr lang="en-US" dirty="0"/>
          </a:p>
        </p:txBody>
      </p:sp>
    </p:spTree>
    <p:extLst>
      <p:ext uri="{BB962C8B-B14F-4D97-AF65-F5344CB8AC3E}">
        <p14:creationId xmlns:p14="http://schemas.microsoft.com/office/powerpoint/2010/main" val="39921651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leported_carousel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871" y="405299"/>
            <a:ext cx="4773363" cy="2769545"/>
          </a:xfrm>
          <a:prstGeom prst="rect">
            <a:avLst/>
          </a:prstGeom>
        </p:spPr>
      </p:pic>
    </p:spTree>
    <p:extLst>
      <p:ext uri="{BB962C8B-B14F-4D97-AF65-F5344CB8AC3E}">
        <p14:creationId xmlns:p14="http://schemas.microsoft.com/office/powerpoint/2010/main" val="555564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leported_carousel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871" y="405299"/>
            <a:ext cx="4773363" cy="2769545"/>
          </a:xfrm>
          <a:prstGeom prst="rect">
            <a:avLst/>
          </a:prstGeom>
        </p:spPr>
      </p:pic>
      <p:sp>
        <p:nvSpPr>
          <p:cNvPr id="6" name="TextBox 5"/>
          <p:cNvSpPr txBox="1"/>
          <p:nvPr/>
        </p:nvSpPr>
        <p:spPr>
          <a:xfrm>
            <a:off x="1986871" y="4182903"/>
            <a:ext cx="1922206" cy="400110"/>
          </a:xfrm>
          <a:prstGeom prst="rect">
            <a:avLst/>
          </a:prstGeom>
          <a:noFill/>
        </p:spPr>
        <p:txBody>
          <a:bodyPr wrap="none" rtlCol="0">
            <a:spAutoFit/>
          </a:bodyPr>
          <a:lstStyle/>
          <a:p>
            <a:r>
              <a:rPr lang="en-US" sz="2000" i="1" dirty="0" smtClean="0"/>
              <a:t>Alfred</a:t>
            </a:r>
            <a:r>
              <a:rPr lang="en-US" sz="2000" dirty="0" smtClean="0"/>
              <a:t> walks in</a:t>
            </a:r>
            <a:endParaRPr lang="en-US" sz="2000" i="1" dirty="0"/>
          </a:p>
        </p:txBody>
      </p:sp>
      <p:cxnSp>
        <p:nvCxnSpPr>
          <p:cNvPr id="8" name="Elbow Connector 7"/>
          <p:cNvCxnSpPr/>
          <p:nvPr/>
        </p:nvCxnSpPr>
        <p:spPr>
          <a:xfrm rot="5400000" flipH="1" flipV="1">
            <a:off x="2407754" y="3253286"/>
            <a:ext cx="1426868" cy="378326"/>
          </a:xfrm>
          <a:prstGeom prst="bentConnector3">
            <a:avLst/>
          </a:prstGeom>
          <a:ln>
            <a:headEnd type="arrow"/>
            <a:tailEnd type="arrow"/>
          </a:ln>
        </p:spPr>
        <p:style>
          <a:lnRef idx="3">
            <a:schemeClr val="accent2"/>
          </a:lnRef>
          <a:fillRef idx="0">
            <a:schemeClr val="accent2"/>
          </a:fillRef>
          <a:effectRef idx="2">
            <a:schemeClr val="accent2"/>
          </a:effectRef>
          <a:fontRef idx="minor">
            <a:schemeClr val="tx1"/>
          </a:fontRef>
        </p:style>
      </p:cxnSp>
      <p:pic>
        <p:nvPicPr>
          <p:cNvPr id="3" name="Picture 2"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32025" y="1134837"/>
            <a:ext cx="998969" cy="1499607"/>
          </a:xfrm>
          <a:prstGeom prst="rect">
            <a:avLst/>
          </a:prstGeom>
        </p:spPr>
      </p:pic>
    </p:spTree>
    <p:extLst>
      <p:ext uri="{BB962C8B-B14F-4D97-AF65-F5344CB8AC3E}">
        <p14:creationId xmlns:p14="http://schemas.microsoft.com/office/powerpoint/2010/main" val="3021245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leported_carousel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871" y="405299"/>
            <a:ext cx="4773363" cy="2769545"/>
          </a:xfrm>
          <a:prstGeom prst="rect">
            <a:avLst/>
          </a:prstGeom>
        </p:spPr>
      </p:pic>
      <p:pic>
        <p:nvPicPr>
          <p:cNvPr id="3" name="Picture 2"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32025" y="1134837"/>
            <a:ext cx="998969" cy="1499607"/>
          </a:xfrm>
          <a:prstGeom prst="rect">
            <a:avLst/>
          </a:prstGeom>
        </p:spPr>
      </p:pic>
      <p:pic>
        <p:nvPicPr>
          <p:cNvPr id="2" name="Picture 1" descr="imgr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8344" y="3818978"/>
            <a:ext cx="1503551" cy="1457389"/>
          </a:xfrm>
          <a:prstGeom prst="rect">
            <a:avLst/>
          </a:prstGeom>
        </p:spPr>
      </p:pic>
      <p:sp>
        <p:nvSpPr>
          <p:cNvPr id="4" name="TextBox 3"/>
          <p:cNvSpPr txBox="1"/>
          <p:nvPr/>
        </p:nvSpPr>
        <p:spPr>
          <a:xfrm>
            <a:off x="2648280" y="5294760"/>
            <a:ext cx="3368631" cy="400110"/>
          </a:xfrm>
          <a:prstGeom prst="rect">
            <a:avLst/>
          </a:prstGeom>
          <a:noFill/>
        </p:spPr>
        <p:txBody>
          <a:bodyPr wrap="none" rtlCol="0">
            <a:spAutoFit/>
          </a:bodyPr>
          <a:lstStyle/>
          <a:p>
            <a:r>
              <a:rPr lang="en-US" sz="2000" dirty="0" smtClean="0"/>
              <a:t>We press the big red button.</a:t>
            </a:r>
            <a:endParaRPr lang="en-US" sz="2000" dirty="0"/>
          </a:p>
        </p:txBody>
      </p:sp>
    </p:spTree>
    <p:extLst>
      <p:ext uri="{BB962C8B-B14F-4D97-AF65-F5344CB8AC3E}">
        <p14:creationId xmlns:p14="http://schemas.microsoft.com/office/powerpoint/2010/main" val="21279026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leported_carousel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871" y="405299"/>
            <a:ext cx="4773363" cy="2769545"/>
          </a:xfrm>
          <a:prstGeom prst="rect">
            <a:avLst/>
          </a:prstGeom>
        </p:spPr>
      </p:pic>
      <p:pic>
        <p:nvPicPr>
          <p:cNvPr id="3" name="Picture 2"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32025" y="1134837"/>
            <a:ext cx="998969" cy="1499607"/>
          </a:xfrm>
          <a:prstGeom prst="rect">
            <a:avLst/>
          </a:prstGeom>
        </p:spPr>
      </p:pic>
      <p:pic>
        <p:nvPicPr>
          <p:cNvPr id="6" name="Picture 5"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27426" y="1134837"/>
            <a:ext cx="998969" cy="1499607"/>
          </a:xfrm>
          <a:prstGeom prst="rect">
            <a:avLst/>
          </a:prstGeom>
        </p:spPr>
      </p:pic>
      <p:sp>
        <p:nvSpPr>
          <p:cNvPr id="7" name="TextBox 6"/>
          <p:cNvSpPr txBox="1"/>
          <p:nvPr/>
        </p:nvSpPr>
        <p:spPr>
          <a:xfrm>
            <a:off x="3134699" y="3994836"/>
            <a:ext cx="4773363" cy="769441"/>
          </a:xfrm>
          <a:prstGeom prst="rect">
            <a:avLst/>
          </a:prstGeom>
          <a:noFill/>
        </p:spPr>
        <p:txBody>
          <a:bodyPr wrap="square" rtlCol="0">
            <a:spAutoFit/>
          </a:bodyPr>
          <a:lstStyle/>
          <a:p>
            <a:r>
              <a:rPr lang="en-US" sz="2200" dirty="0" smtClean="0"/>
              <a:t>A perfect physical duplicate of Alfred’s body gets created. </a:t>
            </a:r>
            <a:endParaRPr lang="en-US" sz="2200" dirty="0"/>
          </a:p>
        </p:txBody>
      </p:sp>
      <p:cxnSp>
        <p:nvCxnSpPr>
          <p:cNvPr id="8" name="Elbow Connector 7"/>
          <p:cNvCxnSpPr/>
          <p:nvPr/>
        </p:nvCxnSpPr>
        <p:spPr>
          <a:xfrm rot="5400000" flipH="1" flipV="1">
            <a:off x="4448011" y="3121317"/>
            <a:ext cx="1426868" cy="378326"/>
          </a:xfrm>
          <a:prstGeom prst="bentConnector3">
            <a:avLst/>
          </a:prstGeom>
          <a:ln>
            <a:headEnd type="arrow"/>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115801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leported_carousel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871" y="405299"/>
            <a:ext cx="4773363" cy="2769545"/>
          </a:xfrm>
          <a:prstGeom prst="rect">
            <a:avLst/>
          </a:prstGeom>
        </p:spPr>
      </p:pic>
      <p:pic>
        <p:nvPicPr>
          <p:cNvPr id="3" name="Picture 2"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932025" y="1134837"/>
            <a:ext cx="998969" cy="1499607"/>
          </a:xfrm>
          <a:prstGeom prst="rect">
            <a:avLst/>
          </a:prstGeom>
        </p:spPr>
      </p:pic>
      <p:pic>
        <p:nvPicPr>
          <p:cNvPr id="6" name="Picture 5" descr="4511551-Handsome-African-Hispanic-business-man-in-white-shirt-gray-pants-and-tie-standing-with-hands-on-chin-Stock-Pho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827426" y="1134837"/>
            <a:ext cx="998969" cy="1499607"/>
          </a:xfrm>
          <a:prstGeom prst="rect">
            <a:avLst/>
          </a:prstGeom>
        </p:spPr>
      </p:pic>
      <p:sp>
        <p:nvSpPr>
          <p:cNvPr id="7" name="TextBox 6"/>
          <p:cNvSpPr txBox="1"/>
          <p:nvPr/>
        </p:nvSpPr>
        <p:spPr>
          <a:xfrm>
            <a:off x="3134699" y="3994836"/>
            <a:ext cx="4773363" cy="769441"/>
          </a:xfrm>
          <a:prstGeom prst="rect">
            <a:avLst/>
          </a:prstGeom>
          <a:noFill/>
        </p:spPr>
        <p:txBody>
          <a:bodyPr wrap="square" rtlCol="0">
            <a:spAutoFit/>
          </a:bodyPr>
          <a:lstStyle/>
          <a:p>
            <a:r>
              <a:rPr lang="en-US" sz="2200" dirty="0" smtClean="0"/>
              <a:t>A perfect physical duplicate of Alfred’s body gets created. </a:t>
            </a:r>
            <a:endParaRPr lang="en-US" sz="2200" dirty="0"/>
          </a:p>
        </p:txBody>
      </p:sp>
      <p:cxnSp>
        <p:nvCxnSpPr>
          <p:cNvPr id="8" name="Elbow Connector 7"/>
          <p:cNvCxnSpPr/>
          <p:nvPr/>
        </p:nvCxnSpPr>
        <p:spPr>
          <a:xfrm rot="5400000" flipH="1" flipV="1">
            <a:off x="4448011" y="3121317"/>
            <a:ext cx="1426868" cy="378326"/>
          </a:xfrm>
          <a:prstGeom prst="bentConnector3">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2" name="TextBox 1"/>
          <p:cNvSpPr txBox="1"/>
          <p:nvPr/>
        </p:nvSpPr>
        <p:spPr>
          <a:xfrm>
            <a:off x="524367" y="5282399"/>
            <a:ext cx="8177802" cy="430887"/>
          </a:xfrm>
          <a:prstGeom prst="rect">
            <a:avLst/>
          </a:prstGeom>
          <a:noFill/>
        </p:spPr>
        <p:txBody>
          <a:bodyPr wrap="none" rtlCol="0">
            <a:spAutoFit/>
          </a:bodyPr>
          <a:lstStyle/>
          <a:p>
            <a:r>
              <a:rPr lang="en-US" sz="2200" dirty="0" smtClean="0"/>
              <a:t>What do you think happens to the thing in the second chamber?</a:t>
            </a:r>
            <a:endParaRPr lang="en-US" sz="2200" dirty="0"/>
          </a:p>
        </p:txBody>
      </p:sp>
    </p:spTree>
    <p:extLst>
      <p:ext uri="{BB962C8B-B14F-4D97-AF65-F5344CB8AC3E}">
        <p14:creationId xmlns:p14="http://schemas.microsoft.com/office/powerpoint/2010/main" val="431425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1015663"/>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p:txBody>
      </p:sp>
    </p:spTree>
    <p:extLst>
      <p:ext uri="{BB962C8B-B14F-4D97-AF65-F5344CB8AC3E}">
        <p14:creationId xmlns:p14="http://schemas.microsoft.com/office/powerpoint/2010/main" val="3116305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a:t>
            </a:r>
            <a:r>
              <a:rPr lang="fr-FR" sz="2200" dirty="0" smtClean="0"/>
              <a:t>’</a:t>
            </a:r>
            <a:r>
              <a:rPr lang="en-US" sz="2200" dirty="0" smtClean="0"/>
              <a:t>s get some definitions on the board. </a:t>
            </a:r>
            <a:endParaRPr lang="en-US" sz="2200" dirty="0"/>
          </a:p>
        </p:txBody>
      </p:sp>
      <p:sp>
        <p:nvSpPr>
          <p:cNvPr id="3" name="TextBox 2"/>
          <p:cNvSpPr txBox="1"/>
          <p:nvPr/>
        </p:nvSpPr>
        <p:spPr>
          <a:xfrm>
            <a:off x="417725" y="1119673"/>
            <a:ext cx="8454754"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 </a:t>
            </a:r>
            <a:r>
              <a:rPr lang="en-US" sz="2200" b="1" u="sng" dirty="0" smtClean="0"/>
              <a:t>material thing</a:t>
            </a:r>
            <a:r>
              <a:rPr lang="en-US" sz="2200" dirty="0" smtClean="0"/>
              <a:t> iff </a:t>
            </a:r>
            <a:r>
              <a:rPr lang="en-US" sz="2200" i="1" dirty="0" smtClean="0"/>
              <a:t>x </a:t>
            </a:r>
            <a:r>
              <a:rPr lang="en-US" sz="2200" dirty="0" smtClean="0"/>
              <a:t>is entirely composed of the sorts of things described in physics: electrons, quarks, etc. </a:t>
            </a:r>
            <a:endParaRPr lang="en-US" sz="2200" i="1" dirty="0"/>
          </a:p>
        </p:txBody>
      </p:sp>
      <p:sp>
        <p:nvSpPr>
          <p:cNvPr id="4" name="TextBox 3"/>
          <p:cNvSpPr txBox="1"/>
          <p:nvPr/>
        </p:nvSpPr>
        <p:spPr>
          <a:xfrm>
            <a:off x="417725" y="2387233"/>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6" name="TextBox 5"/>
          <p:cNvSpPr txBox="1"/>
          <p:nvPr/>
        </p:nvSpPr>
        <p:spPr>
          <a:xfrm>
            <a:off x="401016" y="3661821"/>
            <a:ext cx="8454754" cy="43088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an </a:t>
            </a:r>
            <a:r>
              <a:rPr lang="en-US" sz="2200" b="1" u="sng" dirty="0" smtClean="0"/>
              <a:t>immaterial thing</a:t>
            </a:r>
            <a:r>
              <a:rPr lang="en-US" sz="2200" dirty="0" smtClean="0"/>
              <a:t> iff </a:t>
            </a:r>
            <a:r>
              <a:rPr lang="en-US" sz="2200" i="1" dirty="0" smtClean="0"/>
              <a:t>x </a:t>
            </a:r>
            <a:r>
              <a:rPr lang="en-US" sz="2200" dirty="0" smtClean="0"/>
              <a:t>is </a:t>
            </a:r>
            <a:r>
              <a:rPr lang="en-US" sz="2200" i="1" dirty="0" smtClean="0"/>
              <a:t>not </a:t>
            </a:r>
            <a:r>
              <a:rPr lang="en-US" sz="2200" dirty="0" smtClean="0"/>
              <a:t>a material thing. </a:t>
            </a:r>
            <a:endParaRPr lang="en-US" sz="2200" i="1" dirty="0"/>
          </a:p>
        </p:txBody>
      </p:sp>
      <p:sp>
        <p:nvSpPr>
          <p:cNvPr id="7" name="TextBox 6"/>
          <p:cNvSpPr txBox="1"/>
          <p:nvPr/>
        </p:nvSpPr>
        <p:spPr>
          <a:xfrm>
            <a:off x="401016" y="4611864"/>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Dualism:</a:t>
            </a:r>
            <a:r>
              <a:rPr lang="en-US" sz="2200" dirty="0" smtClean="0"/>
              <a:t> the theory that both material things and immaterial things exist. </a:t>
            </a:r>
            <a:endParaRPr lang="en-US" sz="2200" b="1" u="sng" dirty="0"/>
          </a:p>
        </p:txBody>
      </p:sp>
    </p:spTree>
    <p:extLst>
      <p:ext uri="{BB962C8B-B14F-4D97-AF65-F5344CB8AC3E}">
        <p14:creationId xmlns:p14="http://schemas.microsoft.com/office/powerpoint/2010/main" val="30543178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1938992"/>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p:txBody>
      </p:sp>
    </p:spTree>
    <p:extLst>
      <p:ext uri="{BB962C8B-B14F-4D97-AF65-F5344CB8AC3E}">
        <p14:creationId xmlns:p14="http://schemas.microsoft.com/office/powerpoint/2010/main" val="28250796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148490" y="3599469"/>
            <a:ext cx="6983027" cy="430887"/>
          </a:xfrm>
          <a:prstGeom prst="rect">
            <a:avLst/>
          </a:prstGeom>
          <a:noFill/>
        </p:spPr>
        <p:txBody>
          <a:bodyPr wrap="none" rtlCol="0">
            <a:spAutoFit/>
          </a:bodyPr>
          <a:lstStyle/>
          <a:p>
            <a:r>
              <a:rPr lang="en-US" sz="2200" dirty="0" smtClean="0"/>
              <a:t>Is it open to the dualist to reject any of these premises?</a:t>
            </a:r>
            <a:endParaRPr lang="en-US" sz="2200" dirty="0"/>
          </a:p>
        </p:txBody>
      </p:sp>
    </p:spTree>
    <p:extLst>
      <p:ext uri="{BB962C8B-B14F-4D97-AF65-F5344CB8AC3E}">
        <p14:creationId xmlns:p14="http://schemas.microsoft.com/office/powerpoint/2010/main" val="33332786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solidFill>
                  <a:srgbClr val="FF0000"/>
                </a:solidFill>
              </a:rPr>
              <a:t>P2. A perfect physical duplicate of a living human body </a:t>
            </a:r>
            <a:r>
              <a:rPr lang="en-US" sz="2000" i="1" dirty="0" smtClean="0">
                <a:solidFill>
                  <a:srgbClr val="FF0000"/>
                </a:solidFill>
              </a:rPr>
              <a:t>would </a:t>
            </a:r>
            <a:r>
              <a:rPr lang="en-US" sz="2000" dirty="0" smtClean="0">
                <a:solidFill>
                  <a:srgbClr val="FF0000"/>
                </a:solidFill>
              </a:rPr>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62140" y="3674713"/>
            <a:ext cx="8728518" cy="1107996"/>
          </a:xfrm>
          <a:prstGeom prst="rect">
            <a:avLst/>
          </a:prstGeom>
          <a:noFill/>
        </p:spPr>
        <p:txBody>
          <a:bodyPr wrap="square" rtlCol="0">
            <a:spAutoFit/>
          </a:bodyPr>
          <a:lstStyle/>
          <a:p>
            <a:r>
              <a:rPr lang="en-US" sz="2200" dirty="0" smtClean="0">
                <a:solidFill>
                  <a:srgbClr val="FF0000"/>
                </a:solidFill>
              </a:rPr>
              <a:t>At first, you might be suspicious of P2—how could merely duplicating a human body result in something that would move about, speak, and so on?</a:t>
            </a:r>
            <a:endParaRPr lang="en-US" sz="2200" dirty="0">
              <a:solidFill>
                <a:srgbClr val="FF0000"/>
              </a:solidFill>
            </a:endParaRPr>
          </a:p>
        </p:txBody>
      </p:sp>
    </p:spTree>
    <p:extLst>
      <p:ext uri="{BB962C8B-B14F-4D97-AF65-F5344CB8AC3E}">
        <p14:creationId xmlns:p14="http://schemas.microsoft.com/office/powerpoint/2010/main" val="235833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solidFill>
                  <a:srgbClr val="FF0000"/>
                </a:solidFill>
              </a:rPr>
              <a:t>P2. A perfect physical duplicate of a living human body </a:t>
            </a:r>
            <a:r>
              <a:rPr lang="en-US" sz="2000" i="1" dirty="0" smtClean="0">
                <a:solidFill>
                  <a:srgbClr val="FF0000"/>
                </a:solidFill>
              </a:rPr>
              <a:t>would </a:t>
            </a:r>
            <a:r>
              <a:rPr lang="en-US" sz="2000" dirty="0" smtClean="0">
                <a:solidFill>
                  <a:srgbClr val="FF0000"/>
                </a:solidFill>
              </a:rPr>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62140" y="3674713"/>
            <a:ext cx="8728518" cy="2462212"/>
          </a:xfrm>
          <a:prstGeom prst="rect">
            <a:avLst/>
          </a:prstGeom>
          <a:noFill/>
        </p:spPr>
        <p:txBody>
          <a:bodyPr wrap="square" rtlCol="0">
            <a:spAutoFit/>
          </a:bodyPr>
          <a:lstStyle/>
          <a:p>
            <a:r>
              <a:rPr lang="en-US" sz="2200" dirty="0" smtClean="0">
                <a:solidFill>
                  <a:srgbClr val="FF0000"/>
                </a:solidFill>
              </a:rPr>
              <a:t>At first, you might be suspicious of P2—how could merely duplicating a human body result in something that would move about, speak, and so on?</a:t>
            </a:r>
          </a:p>
          <a:p>
            <a:endParaRPr lang="en-US" sz="2200" dirty="0">
              <a:solidFill>
                <a:srgbClr val="FF0000"/>
              </a:solidFill>
            </a:endParaRPr>
          </a:p>
          <a:p>
            <a:r>
              <a:rPr lang="en-US" sz="2200" dirty="0" smtClean="0">
                <a:solidFill>
                  <a:srgbClr val="FF0000"/>
                </a:solidFill>
              </a:rPr>
              <a:t>We should be able to stipulate this worry away: the duplication machine duplicates not only the location of every particle, but also the relative motion, energy, force, etc. of every particle. </a:t>
            </a:r>
            <a:endParaRPr lang="en-US" sz="2200" dirty="0">
              <a:solidFill>
                <a:srgbClr val="FF0000"/>
              </a:solidFill>
            </a:endParaRPr>
          </a:p>
        </p:txBody>
      </p:sp>
    </p:spTree>
    <p:extLst>
      <p:ext uri="{BB962C8B-B14F-4D97-AF65-F5344CB8AC3E}">
        <p14:creationId xmlns:p14="http://schemas.microsoft.com/office/powerpoint/2010/main" val="742482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solidFill>
                  <a:srgbClr val="FF0000"/>
                </a:solidFill>
              </a:rPr>
              <a:t>P2. A perfect physical duplicate of a living human body </a:t>
            </a:r>
            <a:r>
              <a:rPr lang="en-US" sz="2000" i="1" dirty="0" smtClean="0">
                <a:solidFill>
                  <a:srgbClr val="FF0000"/>
                </a:solidFill>
              </a:rPr>
              <a:t>would </a:t>
            </a:r>
            <a:r>
              <a:rPr lang="en-US" sz="2000" dirty="0" smtClean="0">
                <a:solidFill>
                  <a:srgbClr val="FF0000"/>
                </a:solidFill>
              </a:rPr>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62140" y="3674713"/>
            <a:ext cx="8728518" cy="1446550"/>
          </a:xfrm>
          <a:prstGeom prst="rect">
            <a:avLst/>
          </a:prstGeom>
          <a:noFill/>
        </p:spPr>
        <p:txBody>
          <a:bodyPr wrap="square" rtlCol="0">
            <a:spAutoFit/>
          </a:bodyPr>
          <a:lstStyle/>
          <a:p>
            <a:r>
              <a:rPr lang="en-US" sz="2200" dirty="0" smtClean="0">
                <a:solidFill>
                  <a:srgbClr val="FF0000"/>
                </a:solidFill>
              </a:rPr>
              <a:t>Perhaps the correct response for the dualist is, even with the stipulation we just made, to bite the bullet and reject P2. That is, it is open to the dualist to maintain through and through that the physical duplicate will simply collapse upon creation. </a:t>
            </a:r>
            <a:endParaRPr lang="en-US" sz="2200" dirty="0">
              <a:solidFill>
                <a:srgbClr val="FF0000"/>
              </a:solidFill>
            </a:endParaRPr>
          </a:p>
        </p:txBody>
      </p:sp>
    </p:spTree>
    <p:extLst>
      <p:ext uri="{BB962C8B-B14F-4D97-AF65-F5344CB8AC3E}">
        <p14:creationId xmlns:p14="http://schemas.microsoft.com/office/powerpoint/2010/main" val="19664773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solidFill>
                  <a:srgbClr val="FF0000"/>
                </a:solidFill>
              </a:rPr>
              <a:t>P2. A perfect physical duplicate of a living human body </a:t>
            </a:r>
            <a:r>
              <a:rPr lang="en-US" sz="2000" i="1" dirty="0" smtClean="0">
                <a:solidFill>
                  <a:srgbClr val="FF0000"/>
                </a:solidFill>
              </a:rPr>
              <a:t>would </a:t>
            </a:r>
            <a:r>
              <a:rPr lang="en-US" sz="2000" dirty="0" smtClean="0">
                <a:solidFill>
                  <a:srgbClr val="FF0000"/>
                </a:solidFill>
              </a:rPr>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26953" y="3809812"/>
            <a:ext cx="7740973" cy="1785104"/>
          </a:xfrm>
          <a:prstGeom prst="rect">
            <a:avLst/>
          </a:prstGeom>
          <a:noFill/>
        </p:spPr>
        <p:txBody>
          <a:bodyPr wrap="square" rtlCol="0">
            <a:spAutoFit/>
          </a:bodyPr>
          <a:lstStyle/>
          <a:p>
            <a:r>
              <a:rPr lang="en-US" sz="2200" dirty="0" smtClean="0">
                <a:solidFill>
                  <a:srgbClr val="FF0000"/>
                </a:solidFill>
              </a:rPr>
              <a:t>Many of us, however, do have the strong intuition that (especially given our stipulation), the body duplicate will walk about and (in general) proceed to do the things that Alfred would do. (That is, we have the strong intuition that P2 is true.)</a:t>
            </a:r>
            <a:endParaRPr lang="en-US" sz="2200" dirty="0">
              <a:solidFill>
                <a:srgbClr val="FF0000"/>
              </a:solidFill>
            </a:endParaRPr>
          </a:p>
        </p:txBody>
      </p:sp>
    </p:spTree>
    <p:extLst>
      <p:ext uri="{BB962C8B-B14F-4D97-AF65-F5344CB8AC3E}">
        <p14:creationId xmlns:p14="http://schemas.microsoft.com/office/powerpoint/2010/main" val="32379949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391698" y="3823322"/>
            <a:ext cx="5958657" cy="430887"/>
          </a:xfrm>
          <a:prstGeom prst="rect">
            <a:avLst/>
          </a:prstGeom>
          <a:noFill/>
        </p:spPr>
        <p:txBody>
          <a:bodyPr wrap="none" rtlCol="0">
            <a:spAutoFit/>
          </a:bodyPr>
          <a:lstStyle/>
          <a:p>
            <a:r>
              <a:rPr lang="en-US" sz="2200" dirty="0" smtClean="0"/>
              <a:t>Is there room, then, for the dualist to deny P1?</a:t>
            </a:r>
            <a:endParaRPr lang="en-US" sz="2200" dirty="0"/>
          </a:p>
        </p:txBody>
      </p:sp>
    </p:spTree>
    <p:extLst>
      <p:ext uri="{BB962C8B-B14F-4D97-AF65-F5344CB8AC3E}">
        <p14:creationId xmlns:p14="http://schemas.microsoft.com/office/powerpoint/2010/main" val="1486331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91837" y="3648765"/>
            <a:ext cx="8025912" cy="1015663"/>
          </a:xfrm>
          <a:prstGeom prst="rect">
            <a:avLst/>
          </a:prstGeom>
          <a:noFill/>
        </p:spPr>
        <p:txBody>
          <a:bodyPr wrap="square" rtlCol="0">
            <a:spAutoFit/>
          </a:bodyPr>
          <a:lstStyle/>
          <a:p>
            <a:r>
              <a:rPr lang="en-US" sz="2000" dirty="0" smtClean="0">
                <a:solidFill>
                  <a:srgbClr val="FF0000"/>
                </a:solidFill>
              </a:rPr>
              <a:t>In order to reject P1, the dualist would have to argue that it is consistent with dualism for the duplicate of Alfred’s body to exhibit the signs of consciousness. There are two ways to go about this:</a:t>
            </a:r>
          </a:p>
        </p:txBody>
      </p:sp>
    </p:spTree>
    <p:extLst>
      <p:ext uri="{BB962C8B-B14F-4D97-AF65-F5344CB8AC3E}">
        <p14:creationId xmlns:p14="http://schemas.microsoft.com/office/powerpoint/2010/main" val="4940177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91837" y="3648765"/>
            <a:ext cx="8025912" cy="2554545"/>
          </a:xfrm>
          <a:prstGeom prst="rect">
            <a:avLst/>
          </a:prstGeom>
          <a:noFill/>
        </p:spPr>
        <p:txBody>
          <a:bodyPr wrap="square" rtlCol="0">
            <a:spAutoFit/>
          </a:bodyPr>
          <a:lstStyle/>
          <a:p>
            <a:r>
              <a:rPr lang="en-US" sz="2000" dirty="0" smtClean="0">
                <a:solidFill>
                  <a:srgbClr val="FF0000"/>
                </a:solidFill>
              </a:rPr>
              <a:t>In order to reject P1, the dualist would have to argue that it is consistent with dualism for the duplicate of Alfred’s body to exhibit the signs of consciousness. There are two ways to go about this:</a:t>
            </a:r>
          </a:p>
          <a:p>
            <a:endParaRPr lang="en-US" sz="2000" dirty="0">
              <a:solidFill>
                <a:srgbClr val="FF0000"/>
              </a:solidFill>
            </a:endParaRPr>
          </a:p>
          <a:p>
            <a:pPr marL="457200" indent="-457200">
              <a:buAutoNum type="arabicPeriod"/>
            </a:pPr>
            <a:r>
              <a:rPr lang="en-US" sz="2000" b="1" dirty="0" smtClean="0">
                <a:solidFill>
                  <a:srgbClr val="FF0000"/>
                </a:solidFill>
              </a:rPr>
              <a:t>Argue that although the duplicate body </a:t>
            </a:r>
            <a:r>
              <a:rPr lang="en-US" sz="2000" b="1" i="1" dirty="0" smtClean="0">
                <a:solidFill>
                  <a:srgbClr val="FF0000"/>
                </a:solidFill>
              </a:rPr>
              <a:t>shows signs of consciousness</a:t>
            </a:r>
            <a:r>
              <a:rPr lang="en-US" sz="2000" b="1" dirty="0" smtClean="0">
                <a:solidFill>
                  <a:srgbClr val="FF0000"/>
                </a:solidFill>
              </a:rPr>
              <a:t>, it is </a:t>
            </a:r>
            <a:r>
              <a:rPr lang="en-US" sz="2000" b="1" i="1" dirty="0" smtClean="0">
                <a:solidFill>
                  <a:srgbClr val="FF0000"/>
                </a:solidFill>
              </a:rPr>
              <a:t>not actually conscious</a:t>
            </a:r>
            <a:r>
              <a:rPr lang="en-US" sz="2000" b="1" dirty="0" smtClean="0">
                <a:solidFill>
                  <a:srgbClr val="FF0000"/>
                </a:solidFill>
              </a:rPr>
              <a:t>. It is, instead, an experience-less automaton (i.e. robot). </a:t>
            </a:r>
          </a:p>
          <a:p>
            <a:endParaRPr lang="en-US" sz="2000" b="1" dirty="0" smtClean="0">
              <a:solidFill>
                <a:srgbClr val="FF0000"/>
              </a:solidFill>
            </a:endParaRPr>
          </a:p>
        </p:txBody>
      </p:sp>
    </p:spTree>
    <p:extLst>
      <p:ext uri="{BB962C8B-B14F-4D97-AF65-F5344CB8AC3E}">
        <p14:creationId xmlns:p14="http://schemas.microsoft.com/office/powerpoint/2010/main" val="15765044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837" y="175630"/>
            <a:ext cx="8186857" cy="707886"/>
          </a:xfrm>
          <a:prstGeom prst="rect">
            <a:avLst/>
          </a:prstGeom>
          <a:noFill/>
        </p:spPr>
        <p:txBody>
          <a:bodyPr wrap="none" rtlCol="0">
            <a:spAutoFit/>
          </a:bodyPr>
          <a:lstStyle/>
          <a:p>
            <a:r>
              <a:rPr lang="en-US" sz="2000" dirty="0" smtClean="0"/>
              <a:t>The second argument that van Inwagen gives against dualism is called </a:t>
            </a:r>
          </a:p>
          <a:p>
            <a:r>
              <a:rPr lang="en-US" sz="2000" dirty="0" smtClean="0">
                <a:solidFill>
                  <a:schemeClr val="tx2"/>
                </a:solidFill>
              </a:rPr>
              <a:t>the duplication argument:</a:t>
            </a:r>
          </a:p>
        </p:txBody>
      </p:sp>
      <p:sp>
        <p:nvSpPr>
          <p:cNvPr id="3" name="TextBox 2"/>
          <p:cNvSpPr txBox="1"/>
          <p:nvPr/>
        </p:nvSpPr>
        <p:spPr>
          <a:xfrm>
            <a:off x="162139" y="1080798"/>
            <a:ext cx="8836611" cy="2246769"/>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dualism is true, then a perfect physical duplicate of a living human body would not exhibit signs of consciousness (e.g. it would “crumble mindlessly”). </a:t>
            </a:r>
          </a:p>
          <a:p>
            <a:r>
              <a:rPr lang="en-US" sz="2000" dirty="0" smtClean="0"/>
              <a:t>P2. A perfect physical duplicate of a living human body </a:t>
            </a:r>
            <a:r>
              <a:rPr lang="en-US" sz="2000" i="1" dirty="0" smtClean="0"/>
              <a:t>would </a:t>
            </a:r>
            <a:r>
              <a:rPr lang="en-US" sz="2000" dirty="0" smtClean="0"/>
              <a:t>exhibit signs of consciousness (e.g. it would move about, speak, etc.). </a:t>
            </a:r>
          </a:p>
          <a:p>
            <a:endParaRPr lang="en-US" sz="2000" dirty="0"/>
          </a:p>
          <a:p>
            <a:r>
              <a:rPr lang="en-US" sz="2000" dirty="0" smtClean="0"/>
              <a:t>C. Dualism is false. </a:t>
            </a:r>
            <a:endParaRPr lang="en-US" sz="2000" dirty="0"/>
          </a:p>
        </p:txBody>
      </p:sp>
      <p:cxnSp>
        <p:nvCxnSpPr>
          <p:cNvPr id="8" name="Straight Connector 7"/>
          <p:cNvCxnSpPr/>
          <p:nvPr/>
        </p:nvCxnSpPr>
        <p:spPr>
          <a:xfrm>
            <a:off x="162139" y="2837094"/>
            <a:ext cx="8836611"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91837" y="3648765"/>
            <a:ext cx="8025912" cy="3477875"/>
          </a:xfrm>
          <a:prstGeom prst="rect">
            <a:avLst/>
          </a:prstGeom>
          <a:noFill/>
        </p:spPr>
        <p:txBody>
          <a:bodyPr wrap="square" rtlCol="0">
            <a:spAutoFit/>
          </a:bodyPr>
          <a:lstStyle/>
          <a:p>
            <a:r>
              <a:rPr lang="en-US" sz="2000" dirty="0" smtClean="0">
                <a:solidFill>
                  <a:srgbClr val="FF0000"/>
                </a:solidFill>
              </a:rPr>
              <a:t>In order to reject P1, the dualist would have to argue that it is consistent with dualism for the duplicate of Alfred’s body to exhibit the signs of consciousness. There are two ways to go about this:</a:t>
            </a:r>
          </a:p>
          <a:p>
            <a:endParaRPr lang="en-US" sz="2000" dirty="0">
              <a:solidFill>
                <a:srgbClr val="FF0000"/>
              </a:solidFill>
            </a:endParaRPr>
          </a:p>
          <a:p>
            <a:pPr marL="457200" indent="-457200">
              <a:buAutoNum type="arabicPeriod"/>
            </a:pPr>
            <a:r>
              <a:rPr lang="en-US" sz="2000" b="1" dirty="0" smtClean="0">
                <a:solidFill>
                  <a:srgbClr val="FF0000"/>
                </a:solidFill>
              </a:rPr>
              <a:t>Argue that although the duplicate body </a:t>
            </a:r>
            <a:r>
              <a:rPr lang="en-US" sz="2000" b="1" i="1" dirty="0" smtClean="0">
                <a:solidFill>
                  <a:srgbClr val="FF0000"/>
                </a:solidFill>
              </a:rPr>
              <a:t>shows signs of consciousness</a:t>
            </a:r>
            <a:r>
              <a:rPr lang="en-US" sz="2000" b="1" dirty="0" smtClean="0">
                <a:solidFill>
                  <a:srgbClr val="FF0000"/>
                </a:solidFill>
              </a:rPr>
              <a:t>, it is </a:t>
            </a:r>
            <a:r>
              <a:rPr lang="en-US" sz="2000" b="1" i="1" dirty="0" smtClean="0">
                <a:solidFill>
                  <a:srgbClr val="FF0000"/>
                </a:solidFill>
              </a:rPr>
              <a:t>not actually conscious</a:t>
            </a:r>
            <a:r>
              <a:rPr lang="en-US" sz="2000" b="1" dirty="0" smtClean="0">
                <a:solidFill>
                  <a:srgbClr val="FF0000"/>
                </a:solidFill>
              </a:rPr>
              <a:t>. It is, instead, an experience-less automaton (i.e. robot). </a:t>
            </a:r>
          </a:p>
          <a:p>
            <a:pPr marL="457200" indent="-457200">
              <a:buAutoNum type="arabicPeriod"/>
            </a:pPr>
            <a:r>
              <a:rPr lang="en-US" sz="2000" b="1" dirty="0" smtClean="0">
                <a:solidFill>
                  <a:srgbClr val="FF0000"/>
                </a:solidFill>
              </a:rPr>
              <a:t>Argue that the duplicate body shows signs of consciousness </a:t>
            </a:r>
            <a:r>
              <a:rPr lang="en-US" sz="2000" b="1" i="1" dirty="0" smtClean="0">
                <a:solidFill>
                  <a:srgbClr val="FF0000"/>
                </a:solidFill>
              </a:rPr>
              <a:t>because it is conscious</a:t>
            </a:r>
            <a:r>
              <a:rPr lang="en-US" sz="2000" b="1" dirty="0" smtClean="0">
                <a:solidFill>
                  <a:srgbClr val="FF0000"/>
                </a:solidFill>
              </a:rPr>
              <a:t>. A new person is born, they might say, someone very much like Alfred, but not Alfred. </a:t>
            </a:r>
          </a:p>
          <a:p>
            <a:endParaRPr lang="en-US" sz="2000" b="1" dirty="0" smtClean="0">
              <a:solidFill>
                <a:srgbClr val="FF0000"/>
              </a:solidFill>
            </a:endParaRPr>
          </a:p>
        </p:txBody>
      </p:sp>
    </p:spTree>
    <p:extLst>
      <p:ext uri="{BB962C8B-B14F-4D97-AF65-F5344CB8AC3E}">
        <p14:creationId xmlns:p14="http://schemas.microsoft.com/office/powerpoint/2010/main" val="1746943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725" y="2387233"/>
            <a:ext cx="8454754" cy="769441"/>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5" name="TextBox 4"/>
          <p:cNvSpPr txBox="1"/>
          <p:nvPr/>
        </p:nvSpPr>
        <p:spPr>
          <a:xfrm>
            <a:off x="584815" y="3866625"/>
            <a:ext cx="7869939" cy="2215991"/>
          </a:xfrm>
          <a:prstGeom prst="rect">
            <a:avLst/>
          </a:prstGeom>
          <a:noFill/>
        </p:spPr>
        <p:txBody>
          <a:bodyPr wrap="square" rtlCol="0">
            <a:spAutoFit/>
          </a:bodyPr>
          <a:lstStyle/>
          <a:p>
            <a:r>
              <a:rPr lang="en-US" sz="2300" dirty="0" smtClean="0"/>
              <a:t>According to materialism about human beings, </a:t>
            </a:r>
            <a:r>
              <a:rPr lang="en-US" sz="2300" i="1" dirty="0" smtClean="0"/>
              <a:t>you are a material thing</a:t>
            </a:r>
            <a:r>
              <a:rPr lang="en-US" sz="2300" dirty="0" smtClean="0"/>
              <a:t>. </a:t>
            </a:r>
          </a:p>
          <a:p>
            <a:endParaRPr lang="en-US" sz="2300" dirty="0" smtClean="0"/>
          </a:p>
          <a:p>
            <a:r>
              <a:rPr lang="en-US" sz="2300" dirty="0" smtClean="0"/>
              <a:t>You are something which, like tables, clouds, trees, and amoebae, is entirely composed of the basic particles studied in physics. </a:t>
            </a:r>
            <a:endParaRPr lang="en-US" sz="2300" dirty="0"/>
          </a:p>
        </p:txBody>
      </p:sp>
      <p:pic>
        <p:nvPicPr>
          <p:cNvPr id="8" name="Picture 7" descr="atom-intro-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2932" y="417789"/>
            <a:ext cx="4599152" cy="1571377"/>
          </a:xfrm>
          <a:prstGeom prst="rect">
            <a:avLst/>
          </a:prstGeom>
        </p:spPr>
      </p:pic>
    </p:spTree>
    <p:extLst>
      <p:ext uri="{BB962C8B-B14F-4D97-AF65-F5344CB8AC3E}">
        <p14:creationId xmlns:p14="http://schemas.microsoft.com/office/powerpoint/2010/main" val="393457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8749" y="5081127"/>
            <a:ext cx="8890003" cy="1477328"/>
          </a:xfrm>
          <a:prstGeom prst="rect">
            <a:avLst/>
          </a:prstGeom>
          <a:noFill/>
          <a:ln>
            <a:solidFill>
              <a:schemeClr val="tx1"/>
            </a:solidFill>
            <a:prstDash val="sysDash"/>
          </a:ln>
        </p:spPr>
        <p:txBody>
          <a:bodyPr wrap="square" rtlCol="0">
            <a:spAutoFit/>
          </a:bodyPr>
          <a:lstStyle/>
          <a:p>
            <a:r>
              <a:rPr lang="en-US" dirty="0" smtClean="0"/>
              <a:t>P1. If dualism is true, then a perfect physical duplicate of a living human body would not exhibit signs of consciousness (e.g. it would “crumble mindlessly”). </a:t>
            </a:r>
          </a:p>
          <a:p>
            <a:r>
              <a:rPr lang="en-US" dirty="0" smtClean="0"/>
              <a:t>P2. A perfect physical duplicate of a living human body </a:t>
            </a:r>
            <a:r>
              <a:rPr lang="en-US" i="1" dirty="0" smtClean="0"/>
              <a:t>would </a:t>
            </a:r>
            <a:r>
              <a:rPr lang="en-US" dirty="0" smtClean="0"/>
              <a:t>exhibit signs of </a:t>
            </a:r>
            <a:r>
              <a:rPr lang="en-US" u="sng" dirty="0" smtClean="0"/>
              <a:t>consciousness (e.g. it would move about, speak, etc.).  			</a:t>
            </a:r>
            <a:endParaRPr lang="en-US" u="sng" dirty="0"/>
          </a:p>
          <a:p>
            <a:r>
              <a:rPr lang="en-US" dirty="0" smtClean="0"/>
              <a:t>C. Dualism is false. </a:t>
            </a:r>
            <a:endParaRPr lang="en-US" dirty="0"/>
          </a:p>
        </p:txBody>
      </p:sp>
      <p:sp>
        <p:nvSpPr>
          <p:cNvPr id="7" name="TextBox 6"/>
          <p:cNvSpPr txBox="1"/>
          <p:nvPr/>
        </p:nvSpPr>
        <p:spPr>
          <a:xfrm>
            <a:off x="108750" y="3251596"/>
            <a:ext cx="8890002" cy="1200329"/>
          </a:xfrm>
          <a:prstGeom prst="rect">
            <a:avLst/>
          </a:prstGeom>
          <a:noFill/>
          <a:ln>
            <a:solidFill>
              <a:schemeClr val="tx1"/>
            </a:solidFill>
            <a:prstDash val="sysDash"/>
          </a:ln>
        </p:spPr>
        <p:txBody>
          <a:bodyPr wrap="square" rtlCol="0">
            <a:spAutoFit/>
          </a:bodyPr>
          <a:lstStyle/>
          <a:p>
            <a:r>
              <a:rPr lang="en-US" dirty="0" smtClean="0"/>
              <a:t>P1. If dualism is true, then a hard hit to the head would (at worst) cause you to lose control of your body while remaining conscious. </a:t>
            </a:r>
          </a:p>
          <a:p>
            <a:r>
              <a:rPr lang="en-US" u="sng" dirty="0" smtClean="0"/>
              <a:t>P2. A hard hit to the head could cause you to lose consciousness. </a:t>
            </a:r>
            <a:r>
              <a:rPr lang="en-US" u="sng" dirty="0" smtClean="0"/>
              <a:t> 	</a:t>
            </a:r>
            <a:endParaRPr lang="en-US" u="sng" dirty="0"/>
          </a:p>
          <a:p>
            <a:r>
              <a:rPr lang="en-US" dirty="0" smtClean="0"/>
              <a:t>C. Dualism is false. </a:t>
            </a:r>
            <a:endParaRPr lang="en-US" dirty="0"/>
          </a:p>
        </p:txBody>
      </p:sp>
      <p:sp>
        <p:nvSpPr>
          <p:cNvPr id="8" name="TextBox 7"/>
          <p:cNvSpPr txBox="1"/>
          <p:nvPr/>
        </p:nvSpPr>
        <p:spPr>
          <a:xfrm>
            <a:off x="108749" y="530102"/>
            <a:ext cx="8890001" cy="2031325"/>
          </a:xfrm>
          <a:prstGeom prst="rect">
            <a:avLst/>
          </a:prstGeom>
          <a:noFill/>
          <a:ln w="9525" cmpd="sng">
            <a:solidFill>
              <a:schemeClr val="tx1"/>
            </a:solidFill>
            <a:prstDash val="dot"/>
          </a:ln>
        </p:spPr>
        <p:txBody>
          <a:bodyPr wrap="square" rtlCol="0">
            <a:spAutoFit/>
          </a:bodyPr>
          <a:lstStyle/>
          <a:p>
            <a:r>
              <a:rPr lang="en-US" dirty="0" smtClean="0"/>
              <a:t>P1. I can clearly imagine a scenario in which I exist while no material things exist. </a:t>
            </a:r>
          </a:p>
          <a:p>
            <a:r>
              <a:rPr lang="en-US" dirty="0" smtClean="0"/>
              <a:t>P2. If I can clearly imagine something being the case, then it is possible for it to be the case. </a:t>
            </a:r>
          </a:p>
          <a:p>
            <a:r>
              <a:rPr lang="en-US" dirty="0" smtClean="0"/>
              <a:t>       C1. It is possible that I exist while no material things exist. (P1, P2)</a:t>
            </a:r>
          </a:p>
          <a:p>
            <a:r>
              <a:rPr lang="en-US" dirty="0"/>
              <a:t> </a:t>
            </a:r>
            <a:r>
              <a:rPr lang="en-US" dirty="0" smtClean="0"/>
              <a:t>      C2. It is possible that I ≠ my body. (C1)</a:t>
            </a:r>
          </a:p>
          <a:p>
            <a:r>
              <a:rPr lang="en-US" u="sng" dirty="0"/>
              <a:t>P3. If it is possible that </a:t>
            </a:r>
            <a:r>
              <a:rPr lang="en-US" i="1" u="sng" dirty="0"/>
              <a:t>x ≠ </a:t>
            </a:r>
            <a:r>
              <a:rPr lang="en-US" i="1" u="sng" dirty="0" smtClean="0"/>
              <a:t>y, </a:t>
            </a:r>
            <a:r>
              <a:rPr lang="en-US" u="sng" dirty="0" smtClean="0"/>
              <a:t>then </a:t>
            </a:r>
            <a:r>
              <a:rPr lang="en-US" i="1" u="sng" dirty="0" smtClean="0"/>
              <a:t>x ≠ y</a:t>
            </a:r>
            <a:r>
              <a:rPr lang="en-US" u="sng" dirty="0" smtClean="0"/>
              <a:t>. </a:t>
            </a:r>
            <a:r>
              <a:rPr lang="en-US" u="sng" dirty="0" smtClean="0"/>
              <a:t>					</a:t>
            </a:r>
            <a:endParaRPr lang="en-US" u="sng" dirty="0"/>
          </a:p>
          <a:p>
            <a:r>
              <a:rPr lang="en-US" dirty="0" smtClean="0"/>
              <a:t>C. I ≠ my body. (C2, P3)</a:t>
            </a:r>
            <a:endParaRPr lang="en-US" dirty="0"/>
          </a:p>
        </p:txBody>
      </p:sp>
      <p:sp>
        <p:nvSpPr>
          <p:cNvPr id="9" name="TextBox 8"/>
          <p:cNvSpPr txBox="1"/>
          <p:nvPr/>
        </p:nvSpPr>
        <p:spPr>
          <a:xfrm>
            <a:off x="1946332" y="89462"/>
            <a:ext cx="4912272" cy="400110"/>
          </a:xfrm>
          <a:prstGeom prst="rect">
            <a:avLst/>
          </a:prstGeom>
          <a:noFill/>
        </p:spPr>
        <p:txBody>
          <a:bodyPr wrap="none" rtlCol="0">
            <a:spAutoFit/>
          </a:bodyPr>
          <a:lstStyle/>
          <a:p>
            <a:r>
              <a:rPr lang="en-US" sz="2000" b="1" dirty="0" smtClean="0">
                <a:solidFill>
                  <a:srgbClr val="660066"/>
                </a:solidFill>
              </a:rPr>
              <a:t>Conceivability Argument FOR Dualism:</a:t>
            </a:r>
            <a:endParaRPr lang="en-US" sz="2000" b="1" dirty="0">
              <a:solidFill>
                <a:srgbClr val="660066"/>
              </a:solidFill>
            </a:endParaRPr>
          </a:p>
        </p:txBody>
      </p:sp>
      <p:sp>
        <p:nvSpPr>
          <p:cNvPr id="10" name="TextBox 9"/>
          <p:cNvSpPr txBox="1"/>
          <p:nvPr/>
        </p:nvSpPr>
        <p:spPr>
          <a:xfrm>
            <a:off x="1946332" y="2825348"/>
            <a:ext cx="5760236" cy="400110"/>
          </a:xfrm>
          <a:prstGeom prst="rect">
            <a:avLst/>
          </a:prstGeom>
          <a:noFill/>
        </p:spPr>
        <p:txBody>
          <a:bodyPr wrap="none" rtlCol="0">
            <a:spAutoFit/>
          </a:bodyPr>
          <a:lstStyle/>
          <a:p>
            <a:r>
              <a:rPr lang="en-US" sz="2000" b="1" dirty="0" smtClean="0">
                <a:solidFill>
                  <a:srgbClr val="660066"/>
                </a:solidFill>
              </a:rPr>
              <a:t>Remote Control Argument AGAINST Dualism:</a:t>
            </a:r>
            <a:endParaRPr lang="en-US" sz="2000" b="1" dirty="0">
              <a:solidFill>
                <a:srgbClr val="660066"/>
              </a:solidFill>
            </a:endParaRPr>
          </a:p>
        </p:txBody>
      </p:sp>
      <p:sp>
        <p:nvSpPr>
          <p:cNvPr id="11" name="TextBox 10"/>
          <p:cNvSpPr txBox="1"/>
          <p:nvPr/>
        </p:nvSpPr>
        <p:spPr>
          <a:xfrm>
            <a:off x="1946332" y="4659138"/>
            <a:ext cx="5312146" cy="400110"/>
          </a:xfrm>
          <a:prstGeom prst="rect">
            <a:avLst/>
          </a:prstGeom>
          <a:noFill/>
        </p:spPr>
        <p:txBody>
          <a:bodyPr wrap="none" rtlCol="0">
            <a:spAutoFit/>
          </a:bodyPr>
          <a:lstStyle/>
          <a:p>
            <a:r>
              <a:rPr lang="en-US" sz="2000" b="1" dirty="0" smtClean="0">
                <a:solidFill>
                  <a:srgbClr val="660066"/>
                </a:solidFill>
              </a:rPr>
              <a:t>Duplication Argument AGAINST Dualism:</a:t>
            </a:r>
            <a:endParaRPr lang="en-US" sz="2000" b="1" dirty="0">
              <a:solidFill>
                <a:srgbClr val="660066"/>
              </a:solidFill>
            </a:endParaRPr>
          </a:p>
        </p:txBody>
      </p:sp>
    </p:spTree>
    <p:extLst>
      <p:ext uri="{BB962C8B-B14F-4D97-AF65-F5344CB8AC3E}">
        <p14:creationId xmlns:p14="http://schemas.microsoft.com/office/powerpoint/2010/main" val="41555580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6117" y="229670"/>
            <a:ext cx="7744703" cy="400110"/>
          </a:xfrm>
          <a:prstGeom prst="rect">
            <a:avLst/>
          </a:prstGeom>
          <a:noFill/>
        </p:spPr>
        <p:txBody>
          <a:bodyPr wrap="none" rtlCol="0">
            <a:spAutoFit/>
          </a:bodyPr>
          <a:lstStyle/>
          <a:p>
            <a:r>
              <a:rPr lang="en-US" sz="2000" dirty="0" smtClean="0"/>
              <a:t>Now we’re going to consider three arguments </a:t>
            </a:r>
            <a:r>
              <a:rPr lang="en-US" sz="2000" b="1" dirty="0" smtClean="0"/>
              <a:t>against</a:t>
            </a:r>
            <a:r>
              <a:rPr lang="en-US" sz="2000" dirty="0" smtClean="0"/>
              <a:t> materialism:  </a:t>
            </a:r>
            <a:endParaRPr lang="en-US" sz="2000" dirty="0"/>
          </a:p>
        </p:txBody>
      </p:sp>
      <p:sp>
        <p:nvSpPr>
          <p:cNvPr id="5" name="Oval 4"/>
          <p:cNvSpPr/>
          <p:nvPr/>
        </p:nvSpPr>
        <p:spPr>
          <a:xfrm>
            <a:off x="391837" y="1850809"/>
            <a:ext cx="2621258" cy="2621258"/>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200" dirty="0" smtClean="0"/>
              <a:t>The Argument from Conscious Experience</a:t>
            </a:r>
            <a:endParaRPr lang="en-US" sz="2200" dirty="0"/>
          </a:p>
        </p:txBody>
      </p:sp>
      <p:sp>
        <p:nvSpPr>
          <p:cNvPr id="8" name="Oval 7"/>
          <p:cNvSpPr/>
          <p:nvPr/>
        </p:nvSpPr>
        <p:spPr>
          <a:xfrm>
            <a:off x="3327635" y="1850809"/>
            <a:ext cx="2621258" cy="262125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The Argument from Physical Change</a:t>
            </a:r>
            <a:endParaRPr lang="en-US" sz="2200" dirty="0"/>
          </a:p>
        </p:txBody>
      </p:sp>
      <p:sp>
        <p:nvSpPr>
          <p:cNvPr id="9" name="Oval 8"/>
          <p:cNvSpPr/>
          <p:nvPr/>
        </p:nvSpPr>
        <p:spPr>
          <a:xfrm>
            <a:off x="6195873" y="1850809"/>
            <a:ext cx="2621258" cy="262125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100" dirty="0" smtClean="0"/>
              <a:t>The Argument from Existence without Physical Continuity</a:t>
            </a:r>
            <a:endParaRPr lang="en-US" sz="2100" dirty="0"/>
          </a:p>
        </p:txBody>
      </p:sp>
    </p:spTree>
    <p:extLst>
      <p:ext uri="{BB962C8B-B14F-4D97-AF65-F5344CB8AC3E}">
        <p14:creationId xmlns:p14="http://schemas.microsoft.com/office/powerpoint/2010/main" val="1371990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2" name="TextBox 1"/>
          <p:cNvSpPr txBox="1"/>
          <p:nvPr/>
        </p:nvSpPr>
        <p:spPr>
          <a:xfrm>
            <a:off x="1810558" y="406373"/>
            <a:ext cx="7120633" cy="707886"/>
          </a:xfrm>
          <a:prstGeom prst="rect">
            <a:avLst/>
          </a:prstGeom>
          <a:noFill/>
        </p:spPr>
        <p:txBody>
          <a:bodyPr wrap="square" rtlCol="0">
            <a:spAutoFit/>
          </a:bodyPr>
          <a:lstStyle/>
          <a:p>
            <a:r>
              <a:rPr lang="en-US" sz="2000" dirty="0" smtClean="0"/>
              <a:t>The first argument against materialism tries to show that the view cannot make sense of conscious experience. </a:t>
            </a:r>
            <a:endParaRPr lang="en-US" sz="2000" dirty="0"/>
          </a:p>
        </p:txBody>
      </p:sp>
    </p:spTree>
    <p:extLst>
      <p:ext uri="{BB962C8B-B14F-4D97-AF65-F5344CB8AC3E}">
        <p14:creationId xmlns:p14="http://schemas.microsoft.com/office/powerpoint/2010/main" val="28981562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2" name="TextBox 1"/>
          <p:cNvSpPr txBox="1"/>
          <p:nvPr/>
        </p:nvSpPr>
        <p:spPr>
          <a:xfrm>
            <a:off x="1810558" y="406373"/>
            <a:ext cx="7120633" cy="1323439"/>
          </a:xfrm>
          <a:prstGeom prst="rect">
            <a:avLst/>
          </a:prstGeom>
          <a:noFill/>
        </p:spPr>
        <p:txBody>
          <a:bodyPr wrap="square" rtlCol="0">
            <a:spAutoFit/>
          </a:bodyPr>
          <a:lstStyle/>
          <a:p>
            <a:r>
              <a:rPr lang="en-US" sz="2000" dirty="0" smtClean="0"/>
              <a:t>The first argument against materialism tries to show that the view cannot make sense of conscious experience. </a:t>
            </a:r>
          </a:p>
          <a:p>
            <a:endParaRPr lang="en-US" sz="2000" dirty="0"/>
          </a:p>
          <a:p>
            <a:r>
              <a:rPr lang="en-US" sz="2000" dirty="0" smtClean="0"/>
              <a:t>What does the materialist say about conscious experiences?</a:t>
            </a:r>
            <a:endParaRPr lang="en-US" sz="2000" dirty="0"/>
          </a:p>
        </p:txBody>
      </p:sp>
      <p:sp>
        <p:nvSpPr>
          <p:cNvPr id="3" name="TextBox 2"/>
          <p:cNvSpPr txBox="1"/>
          <p:nvPr/>
        </p:nvSpPr>
        <p:spPr>
          <a:xfrm>
            <a:off x="337791" y="2270749"/>
            <a:ext cx="8593400"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smtClean="0"/>
              <a:t>“If a human person is a physical thing, any change whatever in a human person must be a purely physical change. If, for example, Tim becomes elated because of some news contained in a letter he has just received, this change in Time, his becoming elated, must be the very same thing (or perhaps we should say the very same event) as some purely physical change.”</a:t>
            </a:r>
            <a:endParaRPr lang="en-US" sz="2000" dirty="0"/>
          </a:p>
        </p:txBody>
      </p:sp>
    </p:spTree>
    <p:extLst>
      <p:ext uri="{BB962C8B-B14F-4D97-AF65-F5344CB8AC3E}">
        <p14:creationId xmlns:p14="http://schemas.microsoft.com/office/powerpoint/2010/main" val="38358858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2" name="TextBox 1"/>
          <p:cNvSpPr txBox="1"/>
          <p:nvPr/>
        </p:nvSpPr>
        <p:spPr>
          <a:xfrm>
            <a:off x="1810558" y="406373"/>
            <a:ext cx="7120633" cy="1323439"/>
          </a:xfrm>
          <a:prstGeom prst="rect">
            <a:avLst/>
          </a:prstGeom>
          <a:noFill/>
        </p:spPr>
        <p:txBody>
          <a:bodyPr wrap="square" rtlCol="0">
            <a:spAutoFit/>
          </a:bodyPr>
          <a:lstStyle/>
          <a:p>
            <a:r>
              <a:rPr lang="en-US" sz="2000" dirty="0" smtClean="0"/>
              <a:t>The first argument against materialism tries to show that the view cannot make sense of conscious experience. </a:t>
            </a:r>
          </a:p>
          <a:p>
            <a:endParaRPr lang="en-US" sz="2000" dirty="0"/>
          </a:p>
          <a:p>
            <a:r>
              <a:rPr lang="en-US" sz="2000" dirty="0" smtClean="0"/>
              <a:t>What does the materialist say about conscious experiences?</a:t>
            </a:r>
            <a:endParaRPr lang="en-US" sz="2000" dirty="0"/>
          </a:p>
        </p:txBody>
      </p:sp>
      <p:sp>
        <p:nvSpPr>
          <p:cNvPr id="3" name="TextBox 2"/>
          <p:cNvSpPr txBox="1"/>
          <p:nvPr/>
        </p:nvSpPr>
        <p:spPr>
          <a:xfrm>
            <a:off x="337791" y="2270749"/>
            <a:ext cx="8593400"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smtClean="0"/>
              <a:t>“If a human person is a physical thing, any change whatever in a human person must be a purely physical change. If, for example, Tim becomes elated because of some news contained in a letter he has just received, this change in Time, his becoming elated, must be the very same thing (or perhaps we should say the very same event) as some purely physical change.”</a:t>
            </a:r>
            <a:endParaRPr lang="en-US" sz="20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6" name="TextBox 5"/>
          <p:cNvSpPr txBox="1"/>
          <p:nvPr/>
        </p:nvSpPr>
        <p:spPr>
          <a:xfrm>
            <a:off x="445885" y="4714981"/>
            <a:ext cx="8120492" cy="1015663"/>
          </a:xfrm>
          <a:prstGeom prst="rect">
            <a:avLst/>
          </a:prstGeom>
          <a:noFill/>
        </p:spPr>
        <p:txBody>
          <a:bodyPr wrap="square" rtlCol="0">
            <a:spAutoFit/>
          </a:bodyPr>
          <a:lstStyle/>
          <a:p>
            <a:r>
              <a:rPr lang="en-US" sz="2000" dirty="0" smtClean="0"/>
              <a:t>So conscious experiences must, if materialism is true, be physical events. We might even think of them, that is, as events involving neurons, neurotransmitters, and so on, in the brain. </a:t>
            </a:r>
            <a:endParaRPr lang="en-US" sz="2000" dirty="0"/>
          </a:p>
        </p:txBody>
      </p:sp>
    </p:spTree>
    <p:extLst>
      <p:ext uri="{BB962C8B-B14F-4D97-AF65-F5344CB8AC3E}">
        <p14:creationId xmlns:p14="http://schemas.microsoft.com/office/powerpoint/2010/main" val="14840394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sp>
        <p:nvSpPr>
          <p:cNvPr id="8" name="TextBox 7"/>
          <p:cNvSpPr txBox="1"/>
          <p:nvPr/>
        </p:nvSpPr>
        <p:spPr>
          <a:xfrm>
            <a:off x="1189024" y="1383649"/>
            <a:ext cx="7620563" cy="707886"/>
          </a:xfrm>
          <a:prstGeom prst="rect">
            <a:avLst/>
          </a:prstGeom>
          <a:noFill/>
        </p:spPr>
        <p:txBody>
          <a:bodyPr wrap="square" rtlCol="0">
            <a:spAutoFit/>
          </a:bodyPr>
          <a:lstStyle/>
          <a:p>
            <a:r>
              <a:rPr lang="en-US" sz="2000" dirty="0" smtClean="0"/>
              <a:t>This is the view that philosopher Frank Jackson tried to refute with his example of Mary and the black-and-white room. </a:t>
            </a:r>
            <a:endParaRPr lang="en-US" sz="2000" dirty="0"/>
          </a:p>
        </p:txBody>
      </p:sp>
    </p:spTree>
    <p:extLst>
      <p:ext uri="{BB962C8B-B14F-4D97-AF65-F5344CB8AC3E}">
        <p14:creationId xmlns:p14="http://schemas.microsoft.com/office/powerpoint/2010/main" val="15800968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sp>
        <p:nvSpPr>
          <p:cNvPr id="8" name="TextBox 7"/>
          <p:cNvSpPr txBox="1"/>
          <p:nvPr/>
        </p:nvSpPr>
        <p:spPr>
          <a:xfrm>
            <a:off x="1189024" y="1383649"/>
            <a:ext cx="7620563" cy="707886"/>
          </a:xfrm>
          <a:prstGeom prst="rect">
            <a:avLst/>
          </a:prstGeom>
          <a:noFill/>
        </p:spPr>
        <p:txBody>
          <a:bodyPr wrap="square" rtlCol="0">
            <a:spAutoFit/>
          </a:bodyPr>
          <a:lstStyle/>
          <a:p>
            <a:r>
              <a:rPr lang="en-US" sz="2000" dirty="0" smtClean="0"/>
              <a:t>This is the view that philosopher Frank Jackson tried to refute with his example of Mary and the black-and-white room. </a:t>
            </a:r>
            <a:endParaRPr lang="en-US" sz="2000" dirty="0"/>
          </a:p>
        </p:txBody>
      </p:sp>
      <p:pic>
        <p:nvPicPr>
          <p:cNvPr id="2" name="Picture 1" descr="17-Inspiring-Wonderful-Black-and-White-Contemporary-Interior-Designs-Homesthetics-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47" y="2499773"/>
            <a:ext cx="3767992" cy="2026068"/>
          </a:xfrm>
          <a:prstGeom prst="rect">
            <a:avLst/>
          </a:prstGeom>
        </p:spPr>
      </p:pic>
      <p:sp>
        <p:nvSpPr>
          <p:cNvPr id="3" name="Rectangle 2"/>
          <p:cNvSpPr/>
          <p:nvPr/>
        </p:nvSpPr>
        <p:spPr>
          <a:xfrm>
            <a:off x="1729490" y="3787782"/>
            <a:ext cx="310767" cy="13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TextBox 8"/>
          <p:cNvSpPr txBox="1"/>
          <p:nvPr/>
        </p:nvSpPr>
        <p:spPr>
          <a:xfrm>
            <a:off x="4539910" y="2815603"/>
            <a:ext cx="4428439" cy="1323439"/>
          </a:xfrm>
          <a:prstGeom prst="rect">
            <a:avLst/>
          </a:prstGeom>
          <a:noFill/>
        </p:spPr>
        <p:txBody>
          <a:bodyPr wrap="square" rtlCol="0">
            <a:spAutoFit/>
          </a:bodyPr>
          <a:lstStyle/>
          <a:p>
            <a:r>
              <a:rPr lang="en-US" sz="2000" dirty="0" smtClean="0"/>
              <a:t>Mary is a brilliant scientist who has been confined her entire life to an environment in which everything is colored white or black. </a:t>
            </a:r>
            <a:endParaRPr lang="en-US" sz="2000" dirty="0"/>
          </a:p>
        </p:txBody>
      </p:sp>
    </p:spTree>
    <p:extLst>
      <p:ext uri="{BB962C8B-B14F-4D97-AF65-F5344CB8AC3E}">
        <p14:creationId xmlns:p14="http://schemas.microsoft.com/office/powerpoint/2010/main" val="32009582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sp>
        <p:nvSpPr>
          <p:cNvPr id="8" name="TextBox 7"/>
          <p:cNvSpPr txBox="1"/>
          <p:nvPr/>
        </p:nvSpPr>
        <p:spPr>
          <a:xfrm>
            <a:off x="1189024" y="1383649"/>
            <a:ext cx="7620563" cy="707886"/>
          </a:xfrm>
          <a:prstGeom prst="rect">
            <a:avLst/>
          </a:prstGeom>
          <a:noFill/>
        </p:spPr>
        <p:txBody>
          <a:bodyPr wrap="square" rtlCol="0">
            <a:spAutoFit/>
          </a:bodyPr>
          <a:lstStyle/>
          <a:p>
            <a:r>
              <a:rPr lang="en-US" sz="2000" dirty="0" smtClean="0"/>
              <a:t>This is the view that philosopher Frank Jackson tried to refute with his example of Mary and the black-and-white room. </a:t>
            </a:r>
            <a:endParaRPr lang="en-US" sz="2000" dirty="0"/>
          </a:p>
        </p:txBody>
      </p:sp>
      <p:pic>
        <p:nvPicPr>
          <p:cNvPr id="2" name="Picture 1" descr="17-Inspiring-Wonderful-Black-and-White-Contemporary-Interior-Designs-Homesthetics-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47" y="2499773"/>
            <a:ext cx="3767992" cy="2026068"/>
          </a:xfrm>
          <a:prstGeom prst="rect">
            <a:avLst/>
          </a:prstGeom>
        </p:spPr>
      </p:pic>
      <p:sp>
        <p:nvSpPr>
          <p:cNvPr id="3" name="Rectangle 2"/>
          <p:cNvSpPr/>
          <p:nvPr/>
        </p:nvSpPr>
        <p:spPr>
          <a:xfrm>
            <a:off x="1729490" y="3814803"/>
            <a:ext cx="310767" cy="13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TextBox 8"/>
          <p:cNvSpPr txBox="1"/>
          <p:nvPr/>
        </p:nvSpPr>
        <p:spPr>
          <a:xfrm>
            <a:off x="4539910" y="2815603"/>
            <a:ext cx="4428439" cy="1323439"/>
          </a:xfrm>
          <a:prstGeom prst="rect">
            <a:avLst/>
          </a:prstGeom>
          <a:noFill/>
        </p:spPr>
        <p:txBody>
          <a:bodyPr wrap="square" rtlCol="0">
            <a:spAutoFit/>
          </a:bodyPr>
          <a:lstStyle/>
          <a:p>
            <a:r>
              <a:rPr lang="en-US" sz="2000" dirty="0" smtClean="0"/>
              <a:t>Mary is a brilliant scientist who has been confined her entire life to an environment in which everything is colored white or black. </a:t>
            </a:r>
            <a:endParaRPr lang="en-US" sz="2000" dirty="0"/>
          </a:p>
        </p:txBody>
      </p:sp>
      <p:sp>
        <p:nvSpPr>
          <p:cNvPr id="6" name="TextBox 5"/>
          <p:cNvSpPr txBox="1"/>
          <p:nvPr/>
        </p:nvSpPr>
        <p:spPr>
          <a:xfrm>
            <a:off x="381704" y="4769020"/>
            <a:ext cx="8373837" cy="1631216"/>
          </a:xfrm>
          <a:prstGeom prst="rect">
            <a:avLst/>
          </a:prstGeom>
          <a:noFill/>
        </p:spPr>
        <p:txBody>
          <a:bodyPr wrap="square" rtlCol="0">
            <a:spAutoFit/>
          </a:bodyPr>
          <a:lstStyle/>
          <a:p>
            <a:r>
              <a:rPr lang="en-US" sz="2000" dirty="0" smtClean="0"/>
              <a:t>She is so brilliant, in fact, that she has learned every fact that there is to learn about the physical world. In particular, she has learned all of the facts about the neurophysiology of color vision, and has studied extensively everything that happens to the brain when subjects are experiencing color. </a:t>
            </a:r>
            <a:endParaRPr lang="en-US" sz="2000" dirty="0"/>
          </a:p>
        </p:txBody>
      </p:sp>
      <p:pic>
        <p:nvPicPr>
          <p:cNvPr id="10" name="Picture 9"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192" y="3510100"/>
            <a:ext cx="1356067" cy="1015741"/>
          </a:xfrm>
          <a:prstGeom prst="rect">
            <a:avLst/>
          </a:prstGeom>
        </p:spPr>
      </p:pic>
    </p:spTree>
    <p:extLst>
      <p:ext uri="{BB962C8B-B14F-4D97-AF65-F5344CB8AC3E}">
        <p14:creationId xmlns:p14="http://schemas.microsoft.com/office/powerpoint/2010/main" val="38629877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pic>
        <p:nvPicPr>
          <p:cNvPr id="2" name="Picture 1" descr="17-Inspiring-Wonderful-Black-and-White-Contemporary-Interior-Designs-Homesthetics-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47" y="2499773"/>
            <a:ext cx="3767992" cy="2026068"/>
          </a:xfrm>
          <a:prstGeom prst="rect">
            <a:avLst/>
          </a:prstGeom>
        </p:spPr>
      </p:pic>
      <p:sp>
        <p:nvSpPr>
          <p:cNvPr id="3" name="Rectangle 2"/>
          <p:cNvSpPr/>
          <p:nvPr/>
        </p:nvSpPr>
        <p:spPr>
          <a:xfrm>
            <a:off x="1729490" y="3814803"/>
            <a:ext cx="310767" cy="13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10" name="Picture 9" descr="Toma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0891" y="3002601"/>
            <a:ext cx="965944" cy="965944"/>
          </a:xfrm>
          <a:prstGeom prst="rect">
            <a:avLst/>
          </a:prstGeom>
        </p:spPr>
      </p:pic>
      <p:pic>
        <p:nvPicPr>
          <p:cNvPr id="11" name="Picture 10"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192" y="3510100"/>
            <a:ext cx="1356067" cy="1015741"/>
          </a:xfrm>
          <a:prstGeom prst="rect">
            <a:avLst/>
          </a:prstGeom>
        </p:spPr>
      </p:pic>
      <p:sp>
        <p:nvSpPr>
          <p:cNvPr id="12" name="TextBox 11"/>
          <p:cNvSpPr txBox="1"/>
          <p:nvPr/>
        </p:nvSpPr>
        <p:spPr>
          <a:xfrm>
            <a:off x="4485864" y="3106917"/>
            <a:ext cx="4306834" cy="769441"/>
          </a:xfrm>
          <a:prstGeom prst="rect">
            <a:avLst/>
          </a:prstGeom>
          <a:noFill/>
        </p:spPr>
        <p:txBody>
          <a:bodyPr wrap="square" rtlCol="0">
            <a:spAutoFit/>
          </a:bodyPr>
          <a:lstStyle/>
          <a:p>
            <a:r>
              <a:rPr lang="en-US" sz="2200" dirty="0" smtClean="0"/>
              <a:t>One day, someone brings a new object into Mary’s room. </a:t>
            </a:r>
            <a:endParaRPr lang="en-US" sz="2200" dirty="0"/>
          </a:p>
        </p:txBody>
      </p:sp>
    </p:spTree>
    <p:extLst>
      <p:ext uri="{BB962C8B-B14F-4D97-AF65-F5344CB8AC3E}">
        <p14:creationId xmlns:p14="http://schemas.microsoft.com/office/powerpoint/2010/main" val="24786117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pic>
        <p:nvPicPr>
          <p:cNvPr id="2" name="Picture 1" descr="17-Inspiring-Wonderful-Black-and-White-Contemporary-Interior-Designs-Homesthetics-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47" y="2499773"/>
            <a:ext cx="3767992" cy="2026068"/>
          </a:xfrm>
          <a:prstGeom prst="rect">
            <a:avLst/>
          </a:prstGeom>
        </p:spPr>
      </p:pic>
      <p:sp>
        <p:nvSpPr>
          <p:cNvPr id="3" name="Rectangle 2"/>
          <p:cNvSpPr/>
          <p:nvPr/>
        </p:nvSpPr>
        <p:spPr>
          <a:xfrm>
            <a:off x="1729490" y="3814803"/>
            <a:ext cx="310767" cy="13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10" name="Picture 9" descr="Toma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0891" y="3002601"/>
            <a:ext cx="965944" cy="965944"/>
          </a:xfrm>
          <a:prstGeom prst="rect">
            <a:avLst/>
          </a:prstGeom>
        </p:spPr>
      </p:pic>
      <p:pic>
        <p:nvPicPr>
          <p:cNvPr id="11" name="Picture 10"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192" y="3510100"/>
            <a:ext cx="1356067" cy="1015741"/>
          </a:xfrm>
          <a:prstGeom prst="rect">
            <a:avLst/>
          </a:prstGeom>
        </p:spPr>
      </p:pic>
      <p:sp>
        <p:nvSpPr>
          <p:cNvPr id="12" name="TextBox 11"/>
          <p:cNvSpPr txBox="1"/>
          <p:nvPr/>
        </p:nvSpPr>
        <p:spPr>
          <a:xfrm>
            <a:off x="4485864" y="3106917"/>
            <a:ext cx="4306834" cy="769441"/>
          </a:xfrm>
          <a:prstGeom prst="rect">
            <a:avLst/>
          </a:prstGeom>
          <a:noFill/>
        </p:spPr>
        <p:txBody>
          <a:bodyPr wrap="square" rtlCol="0">
            <a:spAutoFit/>
          </a:bodyPr>
          <a:lstStyle/>
          <a:p>
            <a:r>
              <a:rPr lang="en-US" sz="2200" dirty="0" smtClean="0"/>
              <a:t>One day, someone brings a new object into Mary’s room. </a:t>
            </a:r>
            <a:endParaRPr lang="en-US" sz="2200" dirty="0"/>
          </a:p>
        </p:txBody>
      </p:sp>
      <p:sp>
        <p:nvSpPr>
          <p:cNvPr id="13" name="TextBox 12"/>
          <p:cNvSpPr txBox="1"/>
          <p:nvPr/>
        </p:nvSpPr>
        <p:spPr>
          <a:xfrm>
            <a:off x="331430" y="4897959"/>
            <a:ext cx="8461268" cy="769441"/>
          </a:xfrm>
          <a:prstGeom prst="rect">
            <a:avLst/>
          </a:prstGeom>
          <a:noFill/>
        </p:spPr>
        <p:txBody>
          <a:bodyPr wrap="square" rtlCol="0">
            <a:spAutoFit/>
          </a:bodyPr>
          <a:lstStyle/>
          <a:p>
            <a:r>
              <a:rPr lang="en-US" sz="2200" dirty="0" smtClean="0"/>
              <a:t>Question: </a:t>
            </a:r>
          </a:p>
          <a:p>
            <a:r>
              <a:rPr lang="en-US" sz="2200" b="1" dirty="0" smtClean="0"/>
              <a:t>Does Mary learn anything new when she sees the tomato?</a:t>
            </a:r>
            <a:endParaRPr lang="en-US" sz="2200" b="1" dirty="0"/>
          </a:p>
        </p:txBody>
      </p:sp>
    </p:spTree>
    <p:extLst>
      <p:ext uri="{BB962C8B-B14F-4D97-AF65-F5344CB8AC3E}">
        <p14:creationId xmlns:p14="http://schemas.microsoft.com/office/powerpoint/2010/main" val="1533752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3895"/>
            <a:ext cx="8958215" cy="1015663"/>
          </a:xfrm>
          <a:prstGeom prst="rect">
            <a:avLst/>
          </a:prstGeom>
          <a:noFill/>
        </p:spPr>
        <p:txBody>
          <a:bodyPr wrap="square" rtlCol="0">
            <a:spAutoFit/>
          </a:bodyPr>
          <a:lstStyle/>
          <a:p>
            <a:r>
              <a:rPr lang="en-US" sz="2000" dirty="0" smtClean="0"/>
              <a:t>A central alternative to the view that persons are immaterial souls is the view  that persons are certain sorts of material things –– namely, physical organisms. </a:t>
            </a:r>
            <a:endParaRPr lang="en-US" sz="2000" dirty="0"/>
          </a:p>
        </p:txBody>
      </p:sp>
    </p:spTree>
    <p:extLst>
      <p:ext uri="{BB962C8B-B14F-4D97-AF65-F5344CB8AC3E}">
        <p14:creationId xmlns:p14="http://schemas.microsoft.com/office/powerpoint/2010/main" val="19844550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sp>
        <p:nvSpPr>
          <p:cNvPr id="4" name="TextBox 3"/>
          <p:cNvSpPr txBox="1"/>
          <p:nvPr/>
        </p:nvSpPr>
        <p:spPr>
          <a:xfrm>
            <a:off x="3323863" y="4525841"/>
            <a:ext cx="184666" cy="369332"/>
          </a:xfrm>
          <a:prstGeom prst="rect">
            <a:avLst/>
          </a:prstGeom>
          <a:noFill/>
        </p:spPr>
        <p:txBody>
          <a:bodyPr wrap="none" rtlCol="0">
            <a:spAutoFit/>
          </a:bodyPr>
          <a:lstStyle/>
          <a:p>
            <a:endParaRPr lang="en-US" dirty="0"/>
          </a:p>
        </p:txBody>
      </p:sp>
      <p:sp>
        <p:nvSpPr>
          <p:cNvPr id="7" name="TextBox 6"/>
          <p:cNvSpPr txBox="1"/>
          <p:nvPr/>
        </p:nvSpPr>
        <p:spPr>
          <a:xfrm>
            <a:off x="2472629" y="472849"/>
            <a:ext cx="5053351"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t>C</a:t>
            </a:r>
            <a:r>
              <a:rPr lang="en-US" sz="2000" dirty="0" smtClean="0"/>
              <a:t>onscious experiences are physical events. </a:t>
            </a:r>
            <a:endParaRPr lang="en-US" sz="2000" dirty="0"/>
          </a:p>
        </p:txBody>
      </p:sp>
      <p:pic>
        <p:nvPicPr>
          <p:cNvPr id="2" name="Picture 1" descr="17-Inspiring-Wonderful-Black-and-White-Contemporary-Interior-Designs-Homesthetics-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447" y="2499773"/>
            <a:ext cx="3767992" cy="2026068"/>
          </a:xfrm>
          <a:prstGeom prst="rect">
            <a:avLst/>
          </a:prstGeom>
        </p:spPr>
      </p:pic>
      <p:sp>
        <p:nvSpPr>
          <p:cNvPr id="3" name="Rectangle 2"/>
          <p:cNvSpPr/>
          <p:nvPr/>
        </p:nvSpPr>
        <p:spPr>
          <a:xfrm>
            <a:off x="1729490" y="3814803"/>
            <a:ext cx="310767" cy="1351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10" name="Picture 9" descr="Tomato.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0891" y="3002601"/>
            <a:ext cx="965944" cy="965944"/>
          </a:xfrm>
          <a:prstGeom prst="rect">
            <a:avLst/>
          </a:prstGeom>
        </p:spPr>
      </p:pic>
      <p:pic>
        <p:nvPicPr>
          <p:cNvPr id="11" name="Picture 10"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192" y="3510100"/>
            <a:ext cx="1356067" cy="1015741"/>
          </a:xfrm>
          <a:prstGeom prst="rect">
            <a:avLst/>
          </a:prstGeom>
        </p:spPr>
      </p:pic>
      <p:sp>
        <p:nvSpPr>
          <p:cNvPr id="12" name="TextBox 11"/>
          <p:cNvSpPr txBox="1"/>
          <p:nvPr/>
        </p:nvSpPr>
        <p:spPr>
          <a:xfrm>
            <a:off x="4485864" y="3106917"/>
            <a:ext cx="4306834" cy="769441"/>
          </a:xfrm>
          <a:prstGeom prst="rect">
            <a:avLst/>
          </a:prstGeom>
          <a:noFill/>
        </p:spPr>
        <p:txBody>
          <a:bodyPr wrap="square" rtlCol="0">
            <a:spAutoFit/>
          </a:bodyPr>
          <a:lstStyle/>
          <a:p>
            <a:r>
              <a:rPr lang="en-US" sz="2200" dirty="0" smtClean="0"/>
              <a:t>One day, someone brings a new object into Mary’s room. </a:t>
            </a:r>
            <a:endParaRPr lang="en-US" sz="2200" dirty="0"/>
          </a:p>
        </p:txBody>
      </p:sp>
      <p:sp>
        <p:nvSpPr>
          <p:cNvPr id="13" name="TextBox 12"/>
          <p:cNvSpPr txBox="1"/>
          <p:nvPr/>
        </p:nvSpPr>
        <p:spPr>
          <a:xfrm>
            <a:off x="331430" y="4897959"/>
            <a:ext cx="8461268" cy="769441"/>
          </a:xfrm>
          <a:prstGeom prst="rect">
            <a:avLst/>
          </a:prstGeom>
          <a:noFill/>
        </p:spPr>
        <p:txBody>
          <a:bodyPr wrap="square" rtlCol="0">
            <a:spAutoFit/>
          </a:bodyPr>
          <a:lstStyle/>
          <a:p>
            <a:r>
              <a:rPr lang="en-US" sz="2200" dirty="0" smtClean="0"/>
              <a:t>Question: </a:t>
            </a:r>
          </a:p>
          <a:p>
            <a:r>
              <a:rPr lang="en-US" sz="2200" b="1" dirty="0" smtClean="0"/>
              <a:t>Does Mary learn anything new when she sees the tomato?</a:t>
            </a:r>
            <a:endParaRPr lang="en-US" sz="2200" b="1" dirty="0"/>
          </a:p>
        </p:txBody>
      </p:sp>
      <p:sp>
        <p:nvSpPr>
          <p:cNvPr id="6" name="TextBox 5"/>
          <p:cNvSpPr txBox="1"/>
          <p:nvPr/>
        </p:nvSpPr>
        <p:spPr>
          <a:xfrm>
            <a:off x="368192" y="5849818"/>
            <a:ext cx="7879330" cy="707886"/>
          </a:xfrm>
          <a:prstGeom prst="rect">
            <a:avLst/>
          </a:prstGeom>
          <a:noFill/>
        </p:spPr>
        <p:txBody>
          <a:bodyPr wrap="none" rtlCol="0">
            <a:spAutoFit/>
          </a:bodyPr>
          <a:lstStyle/>
          <a:p>
            <a:r>
              <a:rPr lang="en-US" sz="2000" dirty="0" smtClean="0"/>
              <a:t>Intuitively:</a:t>
            </a:r>
          </a:p>
          <a:p>
            <a:r>
              <a:rPr lang="en-US" sz="2000" b="1" dirty="0" smtClean="0"/>
              <a:t>Yes. Mary learns </a:t>
            </a:r>
            <a:r>
              <a:rPr lang="en-US" sz="2000" b="1" dirty="0" smtClean="0">
                <a:solidFill>
                  <a:srgbClr val="FF0000"/>
                </a:solidFill>
              </a:rPr>
              <a:t>what it is like to (visually) experience red things.</a:t>
            </a:r>
            <a:endParaRPr lang="en-US" sz="2000" b="1" dirty="0"/>
          </a:p>
        </p:txBody>
      </p:sp>
    </p:spTree>
    <p:extLst>
      <p:ext uri="{BB962C8B-B14F-4D97-AF65-F5344CB8AC3E}">
        <p14:creationId xmlns:p14="http://schemas.microsoft.com/office/powerpoint/2010/main" val="23623605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769441"/>
          </a:xfrm>
          <a:prstGeom prst="rect">
            <a:avLst/>
          </a:prstGeom>
          <a:noFill/>
        </p:spPr>
        <p:txBody>
          <a:bodyPr wrap="square" rtlCol="0">
            <a:spAutoFit/>
          </a:bodyPr>
          <a:lstStyle/>
          <a:p>
            <a:r>
              <a:rPr lang="en-US" sz="2200" dirty="0" smtClean="0"/>
              <a:t>But this seems to show that conscious experience is not a wholly physical process.</a:t>
            </a:r>
            <a:endParaRPr lang="en-US" sz="2200" dirty="0"/>
          </a:p>
        </p:txBody>
      </p:sp>
    </p:spTree>
    <p:extLst>
      <p:ext uri="{BB962C8B-B14F-4D97-AF65-F5344CB8AC3E}">
        <p14:creationId xmlns:p14="http://schemas.microsoft.com/office/powerpoint/2010/main" val="18218090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Tree>
    <p:extLst>
      <p:ext uri="{BB962C8B-B14F-4D97-AF65-F5344CB8AC3E}">
        <p14:creationId xmlns:p14="http://schemas.microsoft.com/office/powerpoint/2010/main" val="14311727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Tree>
    <p:extLst>
      <p:ext uri="{BB962C8B-B14F-4D97-AF65-F5344CB8AC3E}">
        <p14:creationId xmlns:p14="http://schemas.microsoft.com/office/powerpoint/2010/main" val="25348278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
        <p:nvSpPr>
          <p:cNvPr id="4" name="TextBox 3"/>
          <p:cNvSpPr txBox="1"/>
          <p:nvPr/>
        </p:nvSpPr>
        <p:spPr>
          <a:xfrm>
            <a:off x="120196" y="2875656"/>
            <a:ext cx="8810996" cy="1015663"/>
          </a:xfrm>
          <a:prstGeom prst="rect">
            <a:avLst/>
          </a:prstGeom>
          <a:noFill/>
          <a:ln>
            <a:solidFill>
              <a:srgbClr val="000000"/>
            </a:solidFill>
          </a:ln>
        </p:spPr>
        <p:txBody>
          <a:bodyPr wrap="square" rtlCol="0">
            <a:spAutoFit/>
          </a:bodyPr>
          <a:lstStyle/>
          <a:p>
            <a:r>
              <a:rPr lang="en-US" sz="2000" dirty="0" smtClean="0"/>
              <a:t>P1. Before seeing the tomato, Mary knows all the physical facts about conscious experiences. </a:t>
            </a:r>
          </a:p>
          <a:p>
            <a:endParaRPr lang="en-US" sz="2000" dirty="0"/>
          </a:p>
        </p:txBody>
      </p:sp>
    </p:spTree>
    <p:extLst>
      <p:ext uri="{BB962C8B-B14F-4D97-AF65-F5344CB8AC3E}">
        <p14:creationId xmlns:p14="http://schemas.microsoft.com/office/powerpoint/2010/main" val="9867892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
        <p:nvSpPr>
          <p:cNvPr id="4" name="TextBox 3"/>
          <p:cNvSpPr txBox="1"/>
          <p:nvPr/>
        </p:nvSpPr>
        <p:spPr>
          <a:xfrm>
            <a:off x="120196" y="2875656"/>
            <a:ext cx="8810996" cy="1631216"/>
          </a:xfrm>
          <a:prstGeom prst="rect">
            <a:avLst/>
          </a:prstGeom>
          <a:noFill/>
          <a:ln>
            <a:solidFill>
              <a:srgbClr val="000000"/>
            </a:solidFill>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endParaRPr lang="en-US" sz="2000" dirty="0"/>
          </a:p>
        </p:txBody>
      </p:sp>
    </p:spTree>
    <p:extLst>
      <p:ext uri="{BB962C8B-B14F-4D97-AF65-F5344CB8AC3E}">
        <p14:creationId xmlns:p14="http://schemas.microsoft.com/office/powerpoint/2010/main" val="34889874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
        <p:nvSpPr>
          <p:cNvPr id="4" name="TextBox 3"/>
          <p:cNvSpPr txBox="1"/>
          <p:nvPr/>
        </p:nvSpPr>
        <p:spPr>
          <a:xfrm>
            <a:off x="120196" y="2875656"/>
            <a:ext cx="8810996" cy="2246769"/>
          </a:xfrm>
          <a:prstGeom prst="rect">
            <a:avLst/>
          </a:prstGeom>
          <a:noFill/>
          <a:ln>
            <a:solidFill>
              <a:srgbClr val="000000"/>
            </a:solidFill>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endParaRPr lang="en-US" sz="2000" dirty="0"/>
          </a:p>
        </p:txBody>
      </p:sp>
    </p:spTree>
    <p:extLst>
      <p:ext uri="{BB962C8B-B14F-4D97-AF65-F5344CB8AC3E}">
        <p14:creationId xmlns:p14="http://schemas.microsoft.com/office/powerpoint/2010/main" val="25952013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
        <p:nvSpPr>
          <p:cNvPr id="4" name="TextBox 3"/>
          <p:cNvSpPr txBox="1"/>
          <p:nvPr/>
        </p:nvSpPr>
        <p:spPr>
          <a:xfrm>
            <a:off x="120196" y="2875656"/>
            <a:ext cx="8810996" cy="2862322"/>
          </a:xfrm>
          <a:prstGeom prst="rect">
            <a:avLst/>
          </a:prstGeom>
          <a:noFill/>
          <a:ln>
            <a:solidFill>
              <a:srgbClr val="000000"/>
            </a:solidFill>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t>P3. If materialism is true, then there are </a:t>
            </a:r>
            <a:r>
              <a:rPr lang="en-US" sz="2000" i="1" dirty="0" smtClean="0"/>
              <a:t>only </a:t>
            </a:r>
            <a:r>
              <a:rPr lang="en-US" sz="2000" dirty="0" smtClean="0"/>
              <a:t>physical facts about conscious experiences. </a:t>
            </a:r>
          </a:p>
          <a:p>
            <a:endParaRPr lang="en-US" sz="2000" dirty="0"/>
          </a:p>
        </p:txBody>
      </p:sp>
    </p:spTree>
    <p:extLst>
      <p:ext uri="{BB962C8B-B14F-4D97-AF65-F5344CB8AC3E}">
        <p14:creationId xmlns:p14="http://schemas.microsoft.com/office/powerpoint/2010/main" val="10166622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8" name="TextBox 7"/>
          <p:cNvSpPr txBox="1"/>
          <p:nvPr/>
        </p:nvSpPr>
        <p:spPr>
          <a:xfrm>
            <a:off x="2053769" y="263758"/>
            <a:ext cx="6428161" cy="1446550"/>
          </a:xfrm>
          <a:prstGeom prst="rect">
            <a:avLst/>
          </a:prstGeom>
          <a:noFill/>
        </p:spPr>
        <p:txBody>
          <a:bodyPr wrap="square" rtlCol="0">
            <a:spAutoFit/>
          </a:bodyPr>
          <a:lstStyle/>
          <a:p>
            <a:r>
              <a:rPr lang="en-US" sz="2200" dirty="0" smtClean="0"/>
              <a:t>But this seems to show that conscious experience is not a wholly physical process.</a:t>
            </a:r>
          </a:p>
          <a:p>
            <a:endParaRPr lang="en-US" sz="2200" dirty="0"/>
          </a:p>
          <a:p>
            <a:r>
              <a:rPr lang="en-US" sz="2200" dirty="0" smtClean="0"/>
              <a:t>How?</a:t>
            </a:r>
            <a:endParaRPr lang="en-US" sz="2200" dirty="0"/>
          </a:p>
        </p:txBody>
      </p:sp>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489866" y="1947315"/>
            <a:ext cx="8539354" cy="707886"/>
          </a:xfrm>
          <a:prstGeom prst="rect">
            <a:avLst/>
          </a:prstGeom>
          <a:noFill/>
        </p:spPr>
        <p:txBody>
          <a:bodyPr wrap="square" rtlCol="0">
            <a:spAutoFit/>
          </a:bodyPr>
          <a:lstStyle/>
          <a:p>
            <a:r>
              <a:rPr lang="en-US" sz="2000" dirty="0" smtClean="0"/>
              <a:t>Here is one way that this argument, which is sometimes called </a:t>
            </a:r>
            <a:r>
              <a:rPr lang="en-US" sz="2000" dirty="0" smtClean="0">
                <a:solidFill>
                  <a:srgbClr val="FF0000"/>
                </a:solidFill>
              </a:rPr>
              <a:t>the knowledge argument</a:t>
            </a:r>
            <a:r>
              <a:rPr lang="en-US" sz="2000" dirty="0" smtClean="0"/>
              <a:t>, can be formulated in standard form:</a:t>
            </a:r>
            <a:endParaRPr lang="en-US" sz="2000" dirty="0"/>
          </a:p>
        </p:txBody>
      </p:sp>
      <p:sp>
        <p:nvSpPr>
          <p:cNvPr id="4" name="TextBox 3"/>
          <p:cNvSpPr txBox="1"/>
          <p:nvPr/>
        </p:nvSpPr>
        <p:spPr>
          <a:xfrm>
            <a:off x="120196" y="2875656"/>
            <a:ext cx="8810996" cy="3170099"/>
          </a:xfrm>
          <a:prstGeom prst="rect">
            <a:avLst/>
          </a:prstGeom>
          <a:noFill/>
          <a:ln>
            <a:solidFill>
              <a:schemeClr val="tx1"/>
            </a:solidFill>
            <a:prstDash val="sysDash"/>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t>P3. If materialism is true, then there are </a:t>
            </a:r>
            <a:r>
              <a:rPr lang="en-US" sz="2000" i="1" dirty="0" smtClean="0"/>
              <a:t>only </a:t>
            </a:r>
            <a:r>
              <a:rPr lang="en-US" sz="2000" dirty="0" smtClean="0"/>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5525579"/>
            <a:ext cx="8810996"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10322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1624844" y="246567"/>
            <a:ext cx="7306348" cy="400110"/>
          </a:xfrm>
          <a:prstGeom prst="rect">
            <a:avLst/>
          </a:prstGeom>
          <a:noFill/>
        </p:spPr>
        <p:txBody>
          <a:bodyPr wrap="square" rtlCol="0">
            <a:spAutoFit/>
          </a:bodyPr>
          <a:lstStyle/>
          <a:p>
            <a:r>
              <a:rPr lang="en-US" sz="2000" dirty="0" smtClean="0"/>
              <a:t>How might a materialist respond to </a:t>
            </a:r>
            <a:r>
              <a:rPr lang="en-US" sz="2000" dirty="0" smtClean="0">
                <a:solidFill>
                  <a:srgbClr val="FF0000"/>
                </a:solidFill>
              </a:rPr>
              <a:t>the knowledge argument</a:t>
            </a:r>
            <a:r>
              <a:rPr lang="en-US" sz="2000" dirty="0"/>
              <a:t>?</a:t>
            </a:r>
          </a:p>
        </p:txBody>
      </p:sp>
      <p:sp>
        <p:nvSpPr>
          <p:cNvPr id="4" name="TextBox 3"/>
          <p:cNvSpPr txBox="1"/>
          <p:nvPr/>
        </p:nvSpPr>
        <p:spPr>
          <a:xfrm>
            <a:off x="120196" y="1578699"/>
            <a:ext cx="8810996" cy="3170099"/>
          </a:xfrm>
          <a:prstGeom prst="rect">
            <a:avLst/>
          </a:prstGeom>
          <a:noFill/>
          <a:ln>
            <a:solidFill>
              <a:schemeClr val="tx1"/>
            </a:solidFill>
            <a:prstDash val="sysDash"/>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t>P3. If materialism is true, then there are </a:t>
            </a:r>
            <a:r>
              <a:rPr lang="en-US" sz="2000" i="1" dirty="0" smtClean="0"/>
              <a:t>only </a:t>
            </a:r>
            <a:r>
              <a:rPr lang="en-US" sz="2000" dirty="0" smtClean="0"/>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4228622"/>
            <a:ext cx="8810996"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2434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3895"/>
            <a:ext cx="8958215" cy="1938992"/>
          </a:xfrm>
          <a:prstGeom prst="rect">
            <a:avLst/>
          </a:prstGeom>
          <a:noFill/>
        </p:spPr>
        <p:txBody>
          <a:bodyPr wrap="square" rtlCol="0">
            <a:spAutoFit/>
          </a:bodyPr>
          <a:lstStyle/>
          <a:p>
            <a:r>
              <a:rPr lang="en-US" sz="2000" dirty="0" smtClean="0"/>
              <a:t>A central alternative to the view that persons are immaterial souls is the view  that persons are certain sorts of material things –– namely, physical organisms. </a:t>
            </a:r>
          </a:p>
          <a:p>
            <a:endParaRPr lang="en-US" sz="2000" dirty="0"/>
          </a:p>
          <a:p>
            <a:r>
              <a:rPr lang="en-US" sz="2000" dirty="0" smtClean="0"/>
              <a:t>We saw that the conceivability argument provides a powerful argument for dualism. Why might one hold the physicalist, or materialist, view?</a:t>
            </a:r>
            <a:endParaRPr lang="en-US" sz="2000" dirty="0"/>
          </a:p>
        </p:txBody>
      </p:sp>
    </p:spTree>
    <p:extLst>
      <p:ext uri="{BB962C8B-B14F-4D97-AF65-F5344CB8AC3E}">
        <p14:creationId xmlns:p14="http://schemas.microsoft.com/office/powerpoint/2010/main" val="4583356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1624844" y="246567"/>
            <a:ext cx="7306348" cy="400110"/>
          </a:xfrm>
          <a:prstGeom prst="rect">
            <a:avLst/>
          </a:prstGeom>
          <a:noFill/>
        </p:spPr>
        <p:txBody>
          <a:bodyPr wrap="square" rtlCol="0">
            <a:spAutoFit/>
          </a:bodyPr>
          <a:lstStyle/>
          <a:p>
            <a:r>
              <a:rPr lang="en-US" sz="2000" dirty="0" smtClean="0"/>
              <a:t>How might a materialist respond to </a:t>
            </a:r>
            <a:r>
              <a:rPr lang="en-US" sz="2000" dirty="0" smtClean="0">
                <a:solidFill>
                  <a:srgbClr val="FF0000"/>
                </a:solidFill>
              </a:rPr>
              <a:t>the knowledge argument</a:t>
            </a:r>
            <a:r>
              <a:rPr lang="en-US" sz="2000" dirty="0"/>
              <a:t>?</a:t>
            </a:r>
          </a:p>
        </p:txBody>
      </p:sp>
      <p:sp>
        <p:nvSpPr>
          <p:cNvPr id="4" name="TextBox 3"/>
          <p:cNvSpPr txBox="1"/>
          <p:nvPr/>
        </p:nvSpPr>
        <p:spPr>
          <a:xfrm>
            <a:off x="120196" y="1578699"/>
            <a:ext cx="8810996" cy="3170099"/>
          </a:xfrm>
          <a:prstGeom prst="rect">
            <a:avLst/>
          </a:prstGeom>
          <a:noFill/>
          <a:ln>
            <a:solidFill>
              <a:schemeClr val="tx1"/>
            </a:solidFill>
            <a:prstDash val="sysDash"/>
          </a:ln>
        </p:spPr>
        <p:txBody>
          <a:bodyPr wrap="square" rtlCol="0">
            <a:spAutoFit/>
          </a:bodyPr>
          <a:lstStyle/>
          <a:p>
            <a:r>
              <a:rPr lang="en-US" sz="2000" dirty="0" smtClean="0"/>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solidFill>
                  <a:srgbClr val="FF0000"/>
                </a:solidFill>
              </a:rPr>
              <a:t>P3. If materialism is true, then there are </a:t>
            </a:r>
            <a:r>
              <a:rPr lang="en-US" sz="2000" i="1" dirty="0" smtClean="0">
                <a:solidFill>
                  <a:srgbClr val="FF0000"/>
                </a:solidFill>
              </a:rPr>
              <a:t>only </a:t>
            </a:r>
            <a:r>
              <a:rPr lang="en-US" sz="2000" dirty="0" smtClean="0">
                <a:solidFill>
                  <a:srgbClr val="FF0000"/>
                </a:solidFill>
              </a:rPr>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4228622"/>
            <a:ext cx="8810996"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624844" y="5136384"/>
            <a:ext cx="5664431" cy="400110"/>
          </a:xfrm>
          <a:prstGeom prst="rect">
            <a:avLst/>
          </a:prstGeom>
          <a:noFill/>
        </p:spPr>
        <p:txBody>
          <a:bodyPr wrap="none" rtlCol="0">
            <a:spAutoFit/>
          </a:bodyPr>
          <a:lstStyle/>
          <a:p>
            <a:r>
              <a:rPr lang="en-US" sz="2000" dirty="0" smtClean="0">
                <a:solidFill>
                  <a:srgbClr val="FF0000"/>
                </a:solidFill>
              </a:rPr>
              <a:t>A materialist would be hard-pressed to deny P3. </a:t>
            </a:r>
            <a:endParaRPr lang="en-US" sz="2000" dirty="0">
              <a:solidFill>
                <a:srgbClr val="FF0000"/>
              </a:solidFill>
            </a:endParaRPr>
          </a:p>
        </p:txBody>
      </p:sp>
    </p:spTree>
    <p:extLst>
      <p:ext uri="{BB962C8B-B14F-4D97-AF65-F5344CB8AC3E}">
        <p14:creationId xmlns:p14="http://schemas.microsoft.com/office/powerpoint/2010/main" val="4330139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1624844" y="246567"/>
            <a:ext cx="7306348" cy="400110"/>
          </a:xfrm>
          <a:prstGeom prst="rect">
            <a:avLst/>
          </a:prstGeom>
          <a:noFill/>
        </p:spPr>
        <p:txBody>
          <a:bodyPr wrap="square" rtlCol="0">
            <a:spAutoFit/>
          </a:bodyPr>
          <a:lstStyle/>
          <a:p>
            <a:r>
              <a:rPr lang="en-US" sz="2000" dirty="0" smtClean="0"/>
              <a:t>How might a materialist respond to </a:t>
            </a:r>
            <a:r>
              <a:rPr lang="en-US" sz="2000" dirty="0" smtClean="0">
                <a:solidFill>
                  <a:srgbClr val="FF0000"/>
                </a:solidFill>
              </a:rPr>
              <a:t>the knowledge argument</a:t>
            </a:r>
            <a:r>
              <a:rPr lang="en-US" sz="2000" dirty="0"/>
              <a:t>?</a:t>
            </a:r>
          </a:p>
        </p:txBody>
      </p:sp>
      <p:sp>
        <p:nvSpPr>
          <p:cNvPr id="4" name="TextBox 3"/>
          <p:cNvSpPr txBox="1"/>
          <p:nvPr/>
        </p:nvSpPr>
        <p:spPr>
          <a:xfrm>
            <a:off x="120196" y="1578699"/>
            <a:ext cx="8810996" cy="3170099"/>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Before seeing the tomato, Mary knows all the physical facts about conscious experiences. </a:t>
            </a:r>
          </a:p>
          <a:p>
            <a:r>
              <a:rPr lang="en-US" sz="2000" dirty="0" smtClean="0"/>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solidFill>
                  <a:schemeClr val="accent6">
                    <a:lumMod val="60000"/>
                    <a:lumOff val="40000"/>
                  </a:schemeClr>
                </a:solidFill>
              </a:rPr>
              <a:t>P3. If materialism is true, then there are </a:t>
            </a:r>
            <a:r>
              <a:rPr lang="en-US" sz="2000" i="1" dirty="0" smtClean="0">
                <a:solidFill>
                  <a:schemeClr val="accent6">
                    <a:lumMod val="60000"/>
                    <a:lumOff val="40000"/>
                  </a:schemeClr>
                </a:solidFill>
              </a:rPr>
              <a:t>only </a:t>
            </a:r>
            <a:r>
              <a:rPr lang="en-US" sz="2000" dirty="0" smtClean="0">
                <a:solidFill>
                  <a:schemeClr val="accent6">
                    <a:lumMod val="60000"/>
                    <a:lumOff val="40000"/>
                  </a:schemeClr>
                </a:solidFill>
              </a:rPr>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4228622"/>
            <a:ext cx="8810996"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733076" y="5136384"/>
            <a:ext cx="7417415" cy="400110"/>
          </a:xfrm>
          <a:prstGeom prst="rect">
            <a:avLst/>
          </a:prstGeom>
          <a:noFill/>
        </p:spPr>
        <p:txBody>
          <a:bodyPr wrap="none" rtlCol="0">
            <a:spAutoFit/>
          </a:bodyPr>
          <a:lstStyle/>
          <a:p>
            <a:r>
              <a:rPr lang="en-US" sz="2000" dirty="0" smtClean="0">
                <a:solidFill>
                  <a:srgbClr val="FF0000"/>
                </a:solidFill>
              </a:rPr>
              <a:t>P1 was something that we stipulated in the thought-experiment. </a:t>
            </a:r>
            <a:endParaRPr lang="en-US" sz="2000" dirty="0">
              <a:solidFill>
                <a:srgbClr val="FF0000"/>
              </a:solidFill>
            </a:endParaRPr>
          </a:p>
        </p:txBody>
      </p:sp>
    </p:spTree>
    <p:extLst>
      <p:ext uri="{BB962C8B-B14F-4D97-AF65-F5344CB8AC3E}">
        <p14:creationId xmlns:p14="http://schemas.microsoft.com/office/powerpoint/2010/main" val="327611150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1624844" y="246567"/>
            <a:ext cx="7306348" cy="400110"/>
          </a:xfrm>
          <a:prstGeom prst="rect">
            <a:avLst/>
          </a:prstGeom>
          <a:noFill/>
        </p:spPr>
        <p:txBody>
          <a:bodyPr wrap="square" rtlCol="0">
            <a:spAutoFit/>
          </a:bodyPr>
          <a:lstStyle/>
          <a:p>
            <a:r>
              <a:rPr lang="en-US" sz="2000" dirty="0" smtClean="0"/>
              <a:t>How might a materialist respond to </a:t>
            </a:r>
            <a:r>
              <a:rPr lang="en-US" sz="2000" dirty="0" smtClean="0">
                <a:solidFill>
                  <a:srgbClr val="FF0000"/>
                </a:solidFill>
              </a:rPr>
              <a:t>the knowledge argument</a:t>
            </a:r>
            <a:r>
              <a:rPr lang="en-US" sz="2000" dirty="0"/>
              <a:t>?</a:t>
            </a:r>
          </a:p>
        </p:txBody>
      </p:sp>
      <p:sp>
        <p:nvSpPr>
          <p:cNvPr id="4" name="TextBox 3"/>
          <p:cNvSpPr txBox="1"/>
          <p:nvPr/>
        </p:nvSpPr>
        <p:spPr>
          <a:xfrm>
            <a:off x="120196" y="1578699"/>
            <a:ext cx="8810996" cy="3170099"/>
          </a:xfrm>
          <a:prstGeom prst="rect">
            <a:avLst/>
          </a:prstGeom>
          <a:noFill/>
          <a:ln>
            <a:solidFill>
              <a:schemeClr val="tx1"/>
            </a:solidFill>
            <a:prstDash val="sysDash"/>
          </a:ln>
        </p:spPr>
        <p:txBody>
          <a:bodyPr wrap="square" rtlCol="0">
            <a:spAutoFit/>
          </a:bodyPr>
          <a:lstStyle/>
          <a:p>
            <a:r>
              <a:rPr lang="en-US" sz="2000" dirty="0" smtClean="0">
                <a:solidFill>
                  <a:schemeClr val="bg1">
                    <a:lumMod val="65000"/>
                  </a:schemeClr>
                </a:solidFill>
              </a:rPr>
              <a:t>P1. Before seeing the tomato, Mary knows all the physical facts about conscious experiences. </a:t>
            </a:r>
          </a:p>
          <a:p>
            <a:r>
              <a:rPr lang="en-US" sz="2000" dirty="0" smtClean="0">
                <a:solidFill>
                  <a:srgbClr val="FF0000"/>
                </a:solidFill>
              </a:rPr>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solidFill>
                  <a:schemeClr val="accent6">
                    <a:lumMod val="60000"/>
                    <a:lumOff val="40000"/>
                  </a:schemeClr>
                </a:solidFill>
              </a:rPr>
              <a:t>P3. If materialism is true, then there are </a:t>
            </a:r>
            <a:r>
              <a:rPr lang="en-US" sz="2000" i="1" dirty="0" smtClean="0">
                <a:solidFill>
                  <a:schemeClr val="accent6">
                    <a:lumMod val="60000"/>
                    <a:lumOff val="40000"/>
                  </a:schemeClr>
                </a:solidFill>
              </a:rPr>
              <a:t>only </a:t>
            </a:r>
            <a:r>
              <a:rPr lang="en-US" sz="2000" dirty="0" smtClean="0">
                <a:solidFill>
                  <a:schemeClr val="accent6">
                    <a:lumMod val="60000"/>
                    <a:lumOff val="40000"/>
                  </a:schemeClr>
                </a:solidFill>
              </a:rPr>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4228622"/>
            <a:ext cx="8810996"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03378" y="5136383"/>
            <a:ext cx="8198116" cy="1015663"/>
          </a:xfrm>
          <a:prstGeom prst="rect">
            <a:avLst/>
          </a:prstGeom>
          <a:noFill/>
        </p:spPr>
        <p:txBody>
          <a:bodyPr wrap="square" rtlCol="0">
            <a:spAutoFit/>
          </a:bodyPr>
          <a:lstStyle/>
          <a:p>
            <a:r>
              <a:rPr lang="en-US" sz="2000" dirty="0" smtClean="0">
                <a:solidFill>
                  <a:srgbClr val="FF0000"/>
                </a:solidFill>
              </a:rPr>
              <a:t>Perhaps the materialist will argue that, contrary to our intuitions, Mary doesn’t actually learn anything new about conscious experience by seeing a red object for the first time. </a:t>
            </a:r>
            <a:endParaRPr lang="en-US" sz="2000" dirty="0">
              <a:solidFill>
                <a:srgbClr val="FF0000"/>
              </a:solidFill>
            </a:endParaRPr>
          </a:p>
        </p:txBody>
      </p:sp>
    </p:spTree>
    <p:extLst>
      <p:ext uri="{BB962C8B-B14F-4D97-AF65-F5344CB8AC3E}">
        <p14:creationId xmlns:p14="http://schemas.microsoft.com/office/powerpoint/2010/main" val="8555921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67549"/>
            <a:ext cx="1445745" cy="1297223"/>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t>Conscious Experience</a:t>
            </a:r>
            <a:endParaRPr lang="en-US" sz="1200" dirty="0"/>
          </a:p>
        </p:txBody>
      </p:sp>
      <p:pic>
        <p:nvPicPr>
          <p:cNvPr id="14" name="Picture 13" descr="Tomat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168" y="246567"/>
            <a:ext cx="965944" cy="965944"/>
          </a:xfrm>
          <a:prstGeom prst="rect">
            <a:avLst/>
          </a:prstGeom>
        </p:spPr>
      </p:pic>
      <p:sp>
        <p:nvSpPr>
          <p:cNvPr id="2" name="TextBox 1"/>
          <p:cNvSpPr txBox="1"/>
          <p:nvPr/>
        </p:nvSpPr>
        <p:spPr>
          <a:xfrm>
            <a:off x="5620841" y="2229146"/>
            <a:ext cx="184666" cy="369332"/>
          </a:xfrm>
          <a:prstGeom prst="rect">
            <a:avLst/>
          </a:prstGeom>
          <a:noFill/>
        </p:spPr>
        <p:txBody>
          <a:bodyPr wrap="none" rtlCol="0">
            <a:spAutoFit/>
          </a:bodyPr>
          <a:lstStyle/>
          <a:p>
            <a:endParaRPr lang="en-US" dirty="0"/>
          </a:p>
        </p:txBody>
      </p:sp>
      <p:sp>
        <p:nvSpPr>
          <p:cNvPr id="3" name="TextBox 2"/>
          <p:cNvSpPr txBox="1"/>
          <p:nvPr/>
        </p:nvSpPr>
        <p:spPr>
          <a:xfrm>
            <a:off x="1624844" y="246567"/>
            <a:ext cx="7306348" cy="400110"/>
          </a:xfrm>
          <a:prstGeom prst="rect">
            <a:avLst/>
          </a:prstGeom>
          <a:noFill/>
        </p:spPr>
        <p:txBody>
          <a:bodyPr wrap="square" rtlCol="0">
            <a:spAutoFit/>
          </a:bodyPr>
          <a:lstStyle/>
          <a:p>
            <a:r>
              <a:rPr lang="en-US" sz="2000" dirty="0" smtClean="0"/>
              <a:t>How might a materialist respond to </a:t>
            </a:r>
            <a:r>
              <a:rPr lang="en-US" sz="2000" dirty="0" smtClean="0">
                <a:solidFill>
                  <a:srgbClr val="FF0000"/>
                </a:solidFill>
              </a:rPr>
              <a:t>the knowledge argument</a:t>
            </a:r>
            <a:r>
              <a:rPr lang="en-US" sz="2000" dirty="0"/>
              <a:t>?</a:t>
            </a:r>
          </a:p>
        </p:txBody>
      </p:sp>
      <p:sp>
        <p:nvSpPr>
          <p:cNvPr id="4" name="TextBox 3"/>
          <p:cNvSpPr txBox="1"/>
          <p:nvPr/>
        </p:nvSpPr>
        <p:spPr>
          <a:xfrm>
            <a:off x="120196" y="1578699"/>
            <a:ext cx="8810996" cy="3170099"/>
          </a:xfrm>
          <a:prstGeom prst="rect">
            <a:avLst/>
          </a:prstGeom>
          <a:noFill/>
          <a:ln>
            <a:solidFill>
              <a:schemeClr val="tx1"/>
            </a:solidFill>
            <a:prstDash val="sysDash"/>
          </a:ln>
        </p:spPr>
        <p:txBody>
          <a:bodyPr wrap="square" rtlCol="0">
            <a:spAutoFit/>
          </a:bodyPr>
          <a:lstStyle/>
          <a:p>
            <a:r>
              <a:rPr lang="en-US" sz="2000" dirty="0" smtClean="0">
                <a:solidFill>
                  <a:schemeClr val="bg1">
                    <a:lumMod val="65000"/>
                  </a:schemeClr>
                </a:solidFill>
              </a:rPr>
              <a:t>P1. Before seeing the tomato, Mary knows all the physical facts about conscious experiences. </a:t>
            </a:r>
          </a:p>
          <a:p>
            <a:r>
              <a:rPr lang="en-US" sz="2000" dirty="0" smtClean="0">
                <a:solidFill>
                  <a:srgbClr val="FF0000"/>
                </a:solidFill>
              </a:rPr>
              <a:t>P2. Upon seeing the tomato, Mary learns something new about conscious experiences. </a:t>
            </a:r>
          </a:p>
          <a:p>
            <a:r>
              <a:rPr lang="en-US" sz="2000" dirty="0"/>
              <a:t>	</a:t>
            </a:r>
            <a:r>
              <a:rPr lang="en-US" sz="2000" dirty="0" smtClean="0"/>
              <a:t>C1. There is at least one non-physical fact about conscious 	experiences. (P1, P2).</a:t>
            </a:r>
          </a:p>
          <a:p>
            <a:r>
              <a:rPr lang="en-US" sz="2000" dirty="0" smtClean="0">
                <a:solidFill>
                  <a:schemeClr val="accent6">
                    <a:lumMod val="60000"/>
                    <a:lumOff val="40000"/>
                  </a:schemeClr>
                </a:solidFill>
              </a:rPr>
              <a:t>P3. If materialism is true, then there are </a:t>
            </a:r>
            <a:r>
              <a:rPr lang="en-US" sz="2000" i="1" dirty="0" smtClean="0">
                <a:solidFill>
                  <a:schemeClr val="accent6">
                    <a:lumMod val="60000"/>
                    <a:lumOff val="40000"/>
                  </a:schemeClr>
                </a:solidFill>
              </a:rPr>
              <a:t>only </a:t>
            </a:r>
            <a:r>
              <a:rPr lang="en-US" sz="2000" dirty="0" smtClean="0">
                <a:solidFill>
                  <a:schemeClr val="accent6">
                    <a:lumMod val="60000"/>
                    <a:lumOff val="40000"/>
                  </a:schemeClr>
                </a:solidFill>
              </a:rPr>
              <a:t>physical facts about conscious experiences. </a:t>
            </a:r>
          </a:p>
          <a:p>
            <a:endParaRPr lang="en-US" sz="2000" dirty="0" smtClean="0"/>
          </a:p>
          <a:p>
            <a:r>
              <a:rPr lang="en-US" sz="2000" dirty="0" smtClean="0"/>
              <a:t>C. Materialism is false. (C1, P3)</a:t>
            </a:r>
          </a:p>
        </p:txBody>
      </p:sp>
      <p:cxnSp>
        <p:nvCxnSpPr>
          <p:cNvPr id="7" name="Straight Connector 6"/>
          <p:cNvCxnSpPr/>
          <p:nvPr/>
        </p:nvCxnSpPr>
        <p:spPr>
          <a:xfrm>
            <a:off x="120196" y="4228622"/>
            <a:ext cx="8810996"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62842" y="5014793"/>
            <a:ext cx="8198116" cy="1631216"/>
          </a:xfrm>
          <a:prstGeom prst="rect">
            <a:avLst/>
          </a:prstGeom>
          <a:noFill/>
        </p:spPr>
        <p:txBody>
          <a:bodyPr wrap="square" rtlCol="0">
            <a:spAutoFit/>
          </a:bodyPr>
          <a:lstStyle/>
          <a:p>
            <a:r>
              <a:rPr lang="en-US" sz="2000" dirty="0" smtClean="0">
                <a:solidFill>
                  <a:srgbClr val="FF0000"/>
                </a:solidFill>
              </a:rPr>
              <a:t>Many materialists say: Mary already knew ‘what it was like’ to see red things. She simply knew what it was like to see red things </a:t>
            </a:r>
            <a:r>
              <a:rPr lang="en-US" sz="2000" b="1" dirty="0" smtClean="0">
                <a:solidFill>
                  <a:srgbClr val="FF0000"/>
                </a:solidFill>
              </a:rPr>
              <a:t>from a third-person perspective</a:t>
            </a:r>
            <a:r>
              <a:rPr lang="en-US" sz="2000" dirty="0" smtClean="0">
                <a:solidFill>
                  <a:srgbClr val="FF0000"/>
                </a:solidFill>
              </a:rPr>
              <a:t>. When </a:t>
            </a:r>
            <a:r>
              <a:rPr lang="en-US" sz="2000" i="1" dirty="0" smtClean="0">
                <a:solidFill>
                  <a:srgbClr val="FF0000"/>
                </a:solidFill>
              </a:rPr>
              <a:t>she </a:t>
            </a:r>
            <a:r>
              <a:rPr lang="en-US" sz="2000" dirty="0" smtClean="0">
                <a:solidFill>
                  <a:srgbClr val="FF0000"/>
                </a:solidFill>
              </a:rPr>
              <a:t>sees the tomato, she thereby knows what it is like to see red things </a:t>
            </a:r>
            <a:r>
              <a:rPr lang="en-US" sz="2000" b="1" dirty="0" smtClean="0">
                <a:solidFill>
                  <a:srgbClr val="FF0000"/>
                </a:solidFill>
              </a:rPr>
              <a:t>from a first-person perspective</a:t>
            </a:r>
            <a:r>
              <a:rPr lang="en-US" sz="2000" dirty="0" smtClean="0">
                <a:solidFill>
                  <a:srgbClr val="FF0000"/>
                </a:solidFill>
              </a:rPr>
              <a:t>. She doesn’t </a:t>
            </a:r>
            <a:r>
              <a:rPr lang="en-US" sz="2000" b="1" dirty="0" smtClean="0">
                <a:solidFill>
                  <a:srgbClr val="FF0000"/>
                </a:solidFill>
              </a:rPr>
              <a:t>learn a new fact</a:t>
            </a:r>
            <a:r>
              <a:rPr lang="en-US" sz="2000" dirty="0" smtClean="0">
                <a:solidFill>
                  <a:srgbClr val="FF0000"/>
                </a:solidFill>
              </a:rPr>
              <a:t>; she </a:t>
            </a:r>
            <a:r>
              <a:rPr lang="en-US" sz="2000" b="1" dirty="0" smtClean="0">
                <a:solidFill>
                  <a:srgbClr val="FF0000"/>
                </a:solidFill>
              </a:rPr>
              <a:t>sees a known fact in a new light</a:t>
            </a:r>
            <a:r>
              <a:rPr lang="en-US" sz="2000" dirty="0" smtClean="0">
                <a:solidFill>
                  <a:srgbClr val="FF0000"/>
                </a:solidFill>
              </a:rPr>
              <a:t>.</a:t>
            </a:r>
            <a:endParaRPr lang="en-US" sz="2000" dirty="0">
              <a:solidFill>
                <a:srgbClr val="FF0000"/>
              </a:solidFill>
            </a:endParaRPr>
          </a:p>
        </p:txBody>
      </p:sp>
    </p:spTree>
    <p:extLst>
      <p:ext uri="{BB962C8B-B14F-4D97-AF65-F5344CB8AC3E}">
        <p14:creationId xmlns:p14="http://schemas.microsoft.com/office/powerpoint/2010/main" val="198930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91837" y="1850809"/>
            <a:ext cx="2621258" cy="2621258"/>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200" dirty="0" smtClean="0"/>
              <a:t>The Argument from Conscious Experience</a:t>
            </a:r>
            <a:endParaRPr lang="en-US" sz="2200" dirty="0"/>
          </a:p>
        </p:txBody>
      </p:sp>
      <p:sp>
        <p:nvSpPr>
          <p:cNvPr id="8" name="Oval 7"/>
          <p:cNvSpPr/>
          <p:nvPr/>
        </p:nvSpPr>
        <p:spPr>
          <a:xfrm>
            <a:off x="3327635" y="1850809"/>
            <a:ext cx="2621258" cy="262125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The Argument from Physical Change</a:t>
            </a:r>
            <a:endParaRPr lang="en-US" sz="2200" dirty="0"/>
          </a:p>
        </p:txBody>
      </p:sp>
      <p:sp>
        <p:nvSpPr>
          <p:cNvPr id="9" name="Oval 8"/>
          <p:cNvSpPr/>
          <p:nvPr/>
        </p:nvSpPr>
        <p:spPr>
          <a:xfrm>
            <a:off x="6195873" y="1850809"/>
            <a:ext cx="2621258" cy="262125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100" dirty="0" smtClean="0"/>
              <a:t>The Argument from Existence without Physical Continuity</a:t>
            </a:r>
            <a:endParaRPr lang="en-US" sz="2100" dirty="0"/>
          </a:p>
        </p:txBody>
      </p:sp>
      <p:sp>
        <p:nvSpPr>
          <p:cNvPr id="2" name="TextBox 1"/>
          <p:cNvSpPr txBox="1"/>
          <p:nvPr/>
        </p:nvSpPr>
        <p:spPr>
          <a:xfrm>
            <a:off x="1391699" y="703234"/>
            <a:ext cx="6851330" cy="430887"/>
          </a:xfrm>
          <a:prstGeom prst="rect">
            <a:avLst/>
          </a:prstGeom>
          <a:noFill/>
        </p:spPr>
        <p:txBody>
          <a:bodyPr wrap="none" rtlCol="0">
            <a:spAutoFit/>
          </a:bodyPr>
          <a:lstStyle/>
          <a:p>
            <a:r>
              <a:rPr lang="en-US" sz="2200" dirty="0" smtClean="0"/>
              <a:t>Now let’s turn to the argument from physical change.</a:t>
            </a:r>
            <a:endParaRPr lang="en-US" sz="2200" dirty="0"/>
          </a:p>
        </p:txBody>
      </p:sp>
    </p:spTree>
    <p:extLst>
      <p:ext uri="{BB962C8B-B14F-4D97-AF65-F5344CB8AC3E}">
        <p14:creationId xmlns:p14="http://schemas.microsoft.com/office/powerpoint/2010/main" val="18611922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6" name="TextBox 5"/>
          <p:cNvSpPr txBox="1"/>
          <p:nvPr/>
        </p:nvSpPr>
        <p:spPr>
          <a:xfrm>
            <a:off x="1499791" y="197995"/>
            <a:ext cx="7377354" cy="1938992"/>
          </a:xfrm>
          <a:prstGeom prst="rect">
            <a:avLst/>
          </a:prstGeom>
          <a:noFill/>
        </p:spPr>
        <p:txBody>
          <a:bodyPr wrap="square" rtlCol="0">
            <a:spAutoFit/>
          </a:bodyPr>
          <a:lstStyle/>
          <a:p>
            <a:r>
              <a:rPr lang="en-US" sz="2000" dirty="0" smtClean="0"/>
              <a:t>The problem of physical change is simple. You are constantly gaining and losing physical parts, as, for example, small bits of skin are shed from your body. So it seems that the material being which you call ‘my body’ at one moment is distinct from the material being which you call ‘my body’ at the next moment. </a:t>
            </a:r>
            <a:endParaRPr lang="en-US" sz="2000" dirty="0"/>
          </a:p>
        </p:txBody>
      </p:sp>
    </p:spTree>
    <p:extLst>
      <p:ext uri="{BB962C8B-B14F-4D97-AF65-F5344CB8AC3E}">
        <p14:creationId xmlns:p14="http://schemas.microsoft.com/office/powerpoint/2010/main" val="30425687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6" name="TextBox 5"/>
          <p:cNvSpPr txBox="1"/>
          <p:nvPr/>
        </p:nvSpPr>
        <p:spPr>
          <a:xfrm>
            <a:off x="1499791" y="197995"/>
            <a:ext cx="7377354" cy="1938992"/>
          </a:xfrm>
          <a:prstGeom prst="rect">
            <a:avLst/>
          </a:prstGeom>
          <a:noFill/>
        </p:spPr>
        <p:txBody>
          <a:bodyPr wrap="square" rtlCol="0">
            <a:spAutoFit/>
          </a:bodyPr>
          <a:lstStyle/>
          <a:p>
            <a:r>
              <a:rPr lang="en-US" sz="2000" dirty="0" smtClean="0"/>
              <a:t>The problem of physical change is simple. You are constantly gaining and losing physical parts, as, for example, small bits of skin are shed from your body. So it seems that the material being which you call ‘my body’ at one moment is distinct from the material being which you call ‘my body’ at the next moment. </a:t>
            </a:r>
            <a:endParaRPr lang="en-US" sz="2000" dirty="0"/>
          </a:p>
        </p:txBody>
      </p:sp>
      <p:sp>
        <p:nvSpPr>
          <p:cNvPr id="4" name="TextBox 3"/>
          <p:cNvSpPr txBox="1"/>
          <p:nvPr/>
        </p:nvSpPr>
        <p:spPr>
          <a:xfrm>
            <a:off x="274005" y="2289387"/>
            <a:ext cx="7377354" cy="707886"/>
          </a:xfrm>
          <a:prstGeom prst="rect">
            <a:avLst/>
          </a:prstGeom>
          <a:noFill/>
        </p:spPr>
        <p:txBody>
          <a:bodyPr wrap="square" rtlCol="0">
            <a:spAutoFit/>
          </a:bodyPr>
          <a:lstStyle/>
          <a:p>
            <a:r>
              <a:rPr lang="en-US" sz="2000" dirty="0" smtClean="0"/>
              <a:t>But now suppose, as the materialist says, that you are identical to your body. </a:t>
            </a:r>
            <a:endParaRPr lang="en-US" sz="2000" dirty="0"/>
          </a:p>
        </p:txBody>
      </p:sp>
      <p:sp>
        <p:nvSpPr>
          <p:cNvPr id="2" name="TextBox 1"/>
          <p:cNvSpPr txBox="1"/>
          <p:nvPr/>
        </p:nvSpPr>
        <p:spPr>
          <a:xfrm>
            <a:off x="2337514" y="3242306"/>
            <a:ext cx="4196732" cy="369332"/>
          </a:xfrm>
          <a:prstGeom prst="rect">
            <a:avLst/>
          </a:prstGeom>
          <a:noFill/>
          <a:ln>
            <a:solidFill>
              <a:schemeClr val="tx1"/>
            </a:solidFill>
            <a:prstDash val="sysDash"/>
          </a:ln>
        </p:spPr>
        <p:txBody>
          <a:bodyPr wrap="none" rtlCol="0">
            <a:spAutoFit/>
          </a:bodyPr>
          <a:lstStyle/>
          <a:p>
            <a:r>
              <a:rPr lang="en-US" dirty="0" smtClean="0"/>
              <a:t>You at 3:00 PM = Your body at 3:00 PM.</a:t>
            </a:r>
            <a:endParaRPr lang="en-US" dirty="0"/>
          </a:p>
        </p:txBody>
      </p:sp>
    </p:spTree>
    <p:extLst>
      <p:ext uri="{BB962C8B-B14F-4D97-AF65-F5344CB8AC3E}">
        <p14:creationId xmlns:p14="http://schemas.microsoft.com/office/powerpoint/2010/main" val="18947376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6" name="TextBox 5"/>
          <p:cNvSpPr txBox="1"/>
          <p:nvPr/>
        </p:nvSpPr>
        <p:spPr>
          <a:xfrm>
            <a:off x="1499791" y="197995"/>
            <a:ext cx="7377354" cy="1938992"/>
          </a:xfrm>
          <a:prstGeom prst="rect">
            <a:avLst/>
          </a:prstGeom>
          <a:noFill/>
        </p:spPr>
        <p:txBody>
          <a:bodyPr wrap="square" rtlCol="0">
            <a:spAutoFit/>
          </a:bodyPr>
          <a:lstStyle/>
          <a:p>
            <a:r>
              <a:rPr lang="en-US" sz="2000" dirty="0" smtClean="0"/>
              <a:t>The problem of physical change is simple. You are constantly gaining and losing physical parts, as, for example, small bits of skin are shed from your body. So it seems that the material being which you call ‘my body’ at one moment is distinct from the material being which you call ‘my body’ at the next moment. </a:t>
            </a:r>
            <a:endParaRPr lang="en-US" sz="2000" dirty="0"/>
          </a:p>
        </p:txBody>
      </p:sp>
      <p:sp>
        <p:nvSpPr>
          <p:cNvPr id="4" name="TextBox 3"/>
          <p:cNvSpPr txBox="1"/>
          <p:nvPr/>
        </p:nvSpPr>
        <p:spPr>
          <a:xfrm>
            <a:off x="274005" y="2289387"/>
            <a:ext cx="7377354" cy="707886"/>
          </a:xfrm>
          <a:prstGeom prst="rect">
            <a:avLst/>
          </a:prstGeom>
          <a:noFill/>
        </p:spPr>
        <p:txBody>
          <a:bodyPr wrap="square" rtlCol="0">
            <a:spAutoFit/>
          </a:bodyPr>
          <a:lstStyle/>
          <a:p>
            <a:r>
              <a:rPr lang="en-US" sz="2000" dirty="0" smtClean="0"/>
              <a:t>But now suppose, as the materialist says, that you are identical to your body: </a:t>
            </a:r>
            <a:endParaRPr lang="en-US" sz="2000" dirty="0"/>
          </a:p>
        </p:txBody>
      </p:sp>
      <p:sp>
        <p:nvSpPr>
          <p:cNvPr id="2" name="TextBox 1"/>
          <p:cNvSpPr txBox="1"/>
          <p:nvPr/>
        </p:nvSpPr>
        <p:spPr>
          <a:xfrm>
            <a:off x="2337514" y="3242306"/>
            <a:ext cx="4196732" cy="369332"/>
          </a:xfrm>
          <a:prstGeom prst="rect">
            <a:avLst/>
          </a:prstGeom>
          <a:noFill/>
          <a:ln>
            <a:solidFill>
              <a:schemeClr val="tx1"/>
            </a:solidFill>
            <a:prstDash val="sysDash"/>
          </a:ln>
        </p:spPr>
        <p:txBody>
          <a:bodyPr wrap="none" rtlCol="0">
            <a:spAutoFit/>
          </a:bodyPr>
          <a:lstStyle/>
          <a:p>
            <a:r>
              <a:rPr lang="en-US" dirty="0" smtClean="0"/>
              <a:t>You at 3:00 PM = Your body at 3:00 PM.</a:t>
            </a:r>
            <a:endParaRPr lang="en-US" dirty="0"/>
          </a:p>
        </p:txBody>
      </p:sp>
      <p:sp>
        <p:nvSpPr>
          <p:cNvPr id="3" name="TextBox 2"/>
          <p:cNvSpPr txBox="1"/>
          <p:nvPr/>
        </p:nvSpPr>
        <p:spPr>
          <a:xfrm>
            <a:off x="1107954" y="3985442"/>
            <a:ext cx="7073696" cy="400110"/>
          </a:xfrm>
          <a:prstGeom prst="rect">
            <a:avLst/>
          </a:prstGeom>
          <a:noFill/>
        </p:spPr>
        <p:txBody>
          <a:bodyPr wrap="none" rtlCol="0">
            <a:spAutoFit/>
          </a:bodyPr>
          <a:lstStyle/>
          <a:p>
            <a:r>
              <a:rPr lang="en-US" sz="2000" dirty="0" smtClean="0"/>
              <a:t>But we know that your body is constantly changing its parts:</a:t>
            </a:r>
            <a:endParaRPr lang="en-US" sz="2000" dirty="0"/>
          </a:p>
        </p:txBody>
      </p:sp>
      <p:sp>
        <p:nvSpPr>
          <p:cNvPr id="8" name="TextBox 7"/>
          <p:cNvSpPr txBox="1"/>
          <p:nvPr/>
        </p:nvSpPr>
        <p:spPr>
          <a:xfrm>
            <a:off x="545605" y="4722385"/>
            <a:ext cx="8331540" cy="369332"/>
          </a:xfrm>
          <a:prstGeom prst="rect">
            <a:avLst/>
          </a:prstGeom>
          <a:noFill/>
          <a:ln>
            <a:solidFill>
              <a:schemeClr val="tx1"/>
            </a:solidFill>
            <a:prstDash val="sysDash"/>
          </a:ln>
        </p:spPr>
        <p:txBody>
          <a:bodyPr wrap="none" rtlCol="0">
            <a:spAutoFit/>
          </a:bodyPr>
          <a:lstStyle/>
          <a:p>
            <a:r>
              <a:rPr lang="en-US" dirty="0" smtClean="0"/>
              <a:t>At 4:00 PM, the material being which was your body at 3:00 PM no longer exists. </a:t>
            </a:r>
            <a:endParaRPr lang="en-US" dirty="0"/>
          </a:p>
        </p:txBody>
      </p:sp>
    </p:spTree>
    <p:extLst>
      <p:ext uri="{BB962C8B-B14F-4D97-AF65-F5344CB8AC3E}">
        <p14:creationId xmlns:p14="http://schemas.microsoft.com/office/powerpoint/2010/main" val="125074881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6" name="TextBox 5"/>
          <p:cNvSpPr txBox="1"/>
          <p:nvPr/>
        </p:nvSpPr>
        <p:spPr>
          <a:xfrm>
            <a:off x="1499791" y="197995"/>
            <a:ext cx="7377354" cy="1938992"/>
          </a:xfrm>
          <a:prstGeom prst="rect">
            <a:avLst/>
          </a:prstGeom>
          <a:noFill/>
        </p:spPr>
        <p:txBody>
          <a:bodyPr wrap="square" rtlCol="0">
            <a:spAutoFit/>
          </a:bodyPr>
          <a:lstStyle/>
          <a:p>
            <a:r>
              <a:rPr lang="en-US" sz="2000" dirty="0" smtClean="0"/>
              <a:t>The problem of physical change is simple. You are constantly gaining and losing physical parts, as, for example, small bits of skin are shed from your body. So it seems that the material being which you call ‘my body’ at one moment is distinct from the material being which you call ‘my body’ at the next moment. </a:t>
            </a:r>
            <a:endParaRPr lang="en-US" sz="2000" dirty="0"/>
          </a:p>
        </p:txBody>
      </p:sp>
      <p:sp>
        <p:nvSpPr>
          <p:cNvPr id="4" name="TextBox 3"/>
          <p:cNvSpPr txBox="1"/>
          <p:nvPr/>
        </p:nvSpPr>
        <p:spPr>
          <a:xfrm>
            <a:off x="274005" y="2289387"/>
            <a:ext cx="7377354" cy="707886"/>
          </a:xfrm>
          <a:prstGeom prst="rect">
            <a:avLst/>
          </a:prstGeom>
          <a:noFill/>
        </p:spPr>
        <p:txBody>
          <a:bodyPr wrap="square" rtlCol="0">
            <a:spAutoFit/>
          </a:bodyPr>
          <a:lstStyle/>
          <a:p>
            <a:r>
              <a:rPr lang="en-US" sz="2000" dirty="0" smtClean="0"/>
              <a:t>But now suppose, as the materialist says, that you are identical to your body: </a:t>
            </a:r>
            <a:endParaRPr lang="en-US" sz="2000" dirty="0"/>
          </a:p>
        </p:txBody>
      </p:sp>
      <p:sp>
        <p:nvSpPr>
          <p:cNvPr id="2" name="TextBox 1"/>
          <p:cNvSpPr txBox="1"/>
          <p:nvPr/>
        </p:nvSpPr>
        <p:spPr>
          <a:xfrm>
            <a:off x="545605" y="3444955"/>
            <a:ext cx="2364536" cy="923330"/>
          </a:xfrm>
          <a:prstGeom prst="rect">
            <a:avLst/>
          </a:prstGeom>
          <a:noFill/>
          <a:ln>
            <a:solidFill>
              <a:schemeClr val="tx1"/>
            </a:solidFill>
            <a:prstDash val="sysDash"/>
          </a:ln>
        </p:spPr>
        <p:txBody>
          <a:bodyPr wrap="square" rtlCol="0">
            <a:spAutoFit/>
          </a:bodyPr>
          <a:lstStyle/>
          <a:p>
            <a:r>
              <a:rPr lang="en-US" dirty="0" smtClean="0"/>
              <a:t>You at 3:00 PM = Your body at 3:00 PM.</a:t>
            </a:r>
            <a:endParaRPr lang="en-US" dirty="0"/>
          </a:p>
        </p:txBody>
      </p:sp>
      <p:sp>
        <p:nvSpPr>
          <p:cNvPr id="8" name="TextBox 7"/>
          <p:cNvSpPr txBox="1"/>
          <p:nvPr/>
        </p:nvSpPr>
        <p:spPr>
          <a:xfrm>
            <a:off x="4431817" y="3444955"/>
            <a:ext cx="3886212" cy="923330"/>
          </a:xfrm>
          <a:prstGeom prst="rect">
            <a:avLst/>
          </a:prstGeom>
          <a:noFill/>
          <a:ln>
            <a:solidFill>
              <a:schemeClr val="tx1"/>
            </a:solidFill>
            <a:prstDash val="sysDash"/>
          </a:ln>
        </p:spPr>
        <p:txBody>
          <a:bodyPr wrap="square" rtlCol="0">
            <a:spAutoFit/>
          </a:bodyPr>
          <a:lstStyle/>
          <a:p>
            <a:r>
              <a:rPr lang="en-US" dirty="0" smtClean="0"/>
              <a:t>At 4:00 PM, the material being which was your body at 3:00 PM no longer exists. </a:t>
            </a:r>
            <a:endParaRPr lang="en-US" dirty="0"/>
          </a:p>
        </p:txBody>
      </p:sp>
      <p:cxnSp>
        <p:nvCxnSpPr>
          <p:cNvPr id="9" name="Straight Arrow Connector 8"/>
          <p:cNvCxnSpPr>
            <a:stCxn id="2" idx="2"/>
            <a:endCxn id="12" idx="0"/>
          </p:cNvCxnSpPr>
          <p:nvPr/>
        </p:nvCxnSpPr>
        <p:spPr>
          <a:xfrm>
            <a:off x="1727873" y="4368285"/>
            <a:ext cx="1922424" cy="1106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8" idx="2"/>
            <a:endCxn id="12" idx="0"/>
          </p:cNvCxnSpPr>
          <p:nvPr/>
        </p:nvCxnSpPr>
        <p:spPr>
          <a:xfrm flipH="1">
            <a:off x="3650297" y="4368285"/>
            <a:ext cx="2724626" cy="1106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468029" y="5475241"/>
            <a:ext cx="2364536" cy="1200329"/>
          </a:xfrm>
          <a:prstGeom prst="rect">
            <a:avLst/>
          </a:prstGeom>
          <a:noFill/>
          <a:ln>
            <a:solidFill>
              <a:schemeClr val="tx1"/>
            </a:solidFill>
            <a:prstDash val="sysDash"/>
          </a:ln>
        </p:spPr>
        <p:txBody>
          <a:bodyPr wrap="square" rtlCol="0">
            <a:spAutoFit/>
          </a:bodyPr>
          <a:lstStyle/>
          <a:p>
            <a:r>
              <a:rPr lang="en-US" dirty="0" smtClean="0"/>
              <a:t>At 4:00 PM, the person which you were at 3:00 PM no longer exists. </a:t>
            </a:r>
            <a:endParaRPr lang="en-US" dirty="0"/>
          </a:p>
        </p:txBody>
      </p:sp>
    </p:spTree>
    <p:extLst>
      <p:ext uri="{BB962C8B-B14F-4D97-AF65-F5344CB8AC3E}">
        <p14:creationId xmlns:p14="http://schemas.microsoft.com/office/powerpoint/2010/main" val="24674452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6" name="TextBox 5"/>
          <p:cNvSpPr txBox="1"/>
          <p:nvPr/>
        </p:nvSpPr>
        <p:spPr>
          <a:xfrm>
            <a:off x="1499791" y="197995"/>
            <a:ext cx="7377354" cy="1938992"/>
          </a:xfrm>
          <a:prstGeom prst="rect">
            <a:avLst/>
          </a:prstGeom>
          <a:noFill/>
        </p:spPr>
        <p:txBody>
          <a:bodyPr wrap="square" rtlCol="0">
            <a:spAutoFit/>
          </a:bodyPr>
          <a:lstStyle/>
          <a:p>
            <a:r>
              <a:rPr lang="en-US" sz="2000" dirty="0" smtClean="0"/>
              <a:t>The problem of physical change is simple. You are constantly gaining and losing physical parts, as, for example, small bits of skin are shed from your body. So it seems that the material being which you call ‘my body’ at one moment is distinct from the material being which you call ‘my body’ at the next moment. </a:t>
            </a:r>
            <a:endParaRPr lang="en-US" sz="2000" dirty="0"/>
          </a:p>
        </p:txBody>
      </p:sp>
      <p:sp>
        <p:nvSpPr>
          <p:cNvPr id="4" name="TextBox 3"/>
          <p:cNvSpPr txBox="1"/>
          <p:nvPr/>
        </p:nvSpPr>
        <p:spPr>
          <a:xfrm>
            <a:off x="274005" y="2289387"/>
            <a:ext cx="7377354" cy="707886"/>
          </a:xfrm>
          <a:prstGeom prst="rect">
            <a:avLst/>
          </a:prstGeom>
          <a:noFill/>
        </p:spPr>
        <p:txBody>
          <a:bodyPr wrap="square" rtlCol="0">
            <a:spAutoFit/>
          </a:bodyPr>
          <a:lstStyle/>
          <a:p>
            <a:r>
              <a:rPr lang="en-US" sz="2000" dirty="0" smtClean="0"/>
              <a:t>But now suppose, as the materialist says, that you are identical to your body: </a:t>
            </a:r>
            <a:endParaRPr lang="en-US" sz="2000" dirty="0"/>
          </a:p>
        </p:txBody>
      </p:sp>
      <p:sp>
        <p:nvSpPr>
          <p:cNvPr id="2" name="TextBox 1"/>
          <p:cNvSpPr txBox="1"/>
          <p:nvPr/>
        </p:nvSpPr>
        <p:spPr>
          <a:xfrm>
            <a:off x="545605" y="3444955"/>
            <a:ext cx="2364536" cy="923330"/>
          </a:xfrm>
          <a:prstGeom prst="rect">
            <a:avLst/>
          </a:prstGeom>
          <a:noFill/>
          <a:ln>
            <a:solidFill>
              <a:schemeClr val="tx1"/>
            </a:solidFill>
            <a:prstDash val="sysDash"/>
          </a:ln>
        </p:spPr>
        <p:txBody>
          <a:bodyPr wrap="square" rtlCol="0">
            <a:spAutoFit/>
          </a:bodyPr>
          <a:lstStyle/>
          <a:p>
            <a:r>
              <a:rPr lang="en-US" dirty="0" smtClean="0"/>
              <a:t>You at 3:00 PM = Your body at 3:00 PM.</a:t>
            </a:r>
            <a:endParaRPr lang="en-US" dirty="0"/>
          </a:p>
        </p:txBody>
      </p:sp>
      <p:sp>
        <p:nvSpPr>
          <p:cNvPr id="8" name="TextBox 7"/>
          <p:cNvSpPr txBox="1"/>
          <p:nvPr/>
        </p:nvSpPr>
        <p:spPr>
          <a:xfrm>
            <a:off x="4431817" y="3444955"/>
            <a:ext cx="3886212" cy="923330"/>
          </a:xfrm>
          <a:prstGeom prst="rect">
            <a:avLst/>
          </a:prstGeom>
          <a:noFill/>
          <a:ln>
            <a:solidFill>
              <a:schemeClr val="tx1"/>
            </a:solidFill>
            <a:prstDash val="sysDash"/>
          </a:ln>
        </p:spPr>
        <p:txBody>
          <a:bodyPr wrap="square" rtlCol="0">
            <a:spAutoFit/>
          </a:bodyPr>
          <a:lstStyle/>
          <a:p>
            <a:r>
              <a:rPr lang="en-US" dirty="0" smtClean="0"/>
              <a:t>At 4:00 PM, the material being which was your body at 3:00 PM no longer exists. </a:t>
            </a:r>
            <a:endParaRPr lang="en-US" dirty="0"/>
          </a:p>
        </p:txBody>
      </p:sp>
      <p:cxnSp>
        <p:nvCxnSpPr>
          <p:cNvPr id="9" name="Straight Arrow Connector 8"/>
          <p:cNvCxnSpPr>
            <a:stCxn id="2" idx="2"/>
            <a:endCxn id="12" idx="0"/>
          </p:cNvCxnSpPr>
          <p:nvPr/>
        </p:nvCxnSpPr>
        <p:spPr>
          <a:xfrm>
            <a:off x="1727873" y="4368285"/>
            <a:ext cx="1922424" cy="1106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8" idx="2"/>
            <a:endCxn id="12" idx="0"/>
          </p:cNvCxnSpPr>
          <p:nvPr/>
        </p:nvCxnSpPr>
        <p:spPr>
          <a:xfrm flipH="1">
            <a:off x="3650297" y="4368285"/>
            <a:ext cx="2724626" cy="1106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468029" y="5475241"/>
            <a:ext cx="2364536" cy="1200329"/>
          </a:xfrm>
          <a:prstGeom prst="rect">
            <a:avLst/>
          </a:prstGeom>
          <a:noFill/>
          <a:ln>
            <a:solidFill>
              <a:schemeClr val="tx1"/>
            </a:solidFill>
            <a:prstDash val="sysDash"/>
          </a:ln>
        </p:spPr>
        <p:txBody>
          <a:bodyPr wrap="square" rtlCol="0">
            <a:spAutoFit/>
          </a:bodyPr>
          <a:lstStyle/>
          <a:p>
            <a:r>
              <a:rPr lang="en-US" dirty="0" smtClean="0"/>
              <a:t>At 4:00 PM, the person which you were at 3:00 PM no longer exists. </a:t>
            </a:r>
            <a:endParaRPr lang="en-US" dirty="0"/>
          </a:p>
        </p:txBody>
      </p:sp>
      <p:sp>
        <p:nvSpPr>
          <p:cNvPr id="3" name="TextBox 2"/>
          <p:cNvSpPr txBox="1"/>
          <p:nvPr/>
        </p:nvSpPr>
        <p:spPr>
          <a:xfrm>
            <a:off x="5431679" y="5201339"/>
            <a:ext cx="3550182" cy="1323439"/>
          </a:xfrm>
          <a:prstGeom prst="rect">
            <a:avLst/>
          </a:prstGeom>
          <a:noFill/>
        </p:spPr>
        <p:txBody>
          <a:bodyPr wrap="square" rtlCol="0">
            <a:spAutoFit/>
          </a:bodyPr>
          <a:lstStyle/>
          <a:p>
            <a:r>
              <a:rPr lang="en-US" sz="2000" dirty="0" smtClean="0">
                <a:solidFill>
                  <a:srgbClr val="FF0000"/>
                </a:solidFill>
              </a:rPr>
              <a:t>This is highly counterintuitive. We believe that we continue to exist through the hours of a day.  </a:t>
            </a:r>
            <a:endParaRPr lang="en-US" sz="2000" dirty="0">
              <a:solidFill>
                <a:srgbClr val="FF0000"/>
              </a:solidFill>
            </a:endParaRPr>
          </a:p>
        </p:txBody>
      </p:sp>
    </p:spTree>
    <p:extLst>
      <p:ext uri="{BB962C8B-B14F-4D97-AF65-F5344CB8AC3E}">
        <p14:creationId xmlns:p14="http://schemas.microsoft.com/office/powerpoint/2010/main" val="3273011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3895"/>
            <a:ext cx="8958215" cy="3785652"/>
          </a:xfrm>
          <a:prstGeom prst="rect">
            <a:avLst/>
          </a:prstGeom>
          <a:noFill/>
        </p:spPr>
        <p:txBody>
          <a:bodyPr wrap="square" rtlCol="0">
            <a:spAutoFit/>
          </a:bodyPr>
          <a:lstStyle/>
          <a:p>
            <a:r>
              <a:rPr lang="en-US" sz="2000" dirty="0" smtClean="0"/>
              <a:t>A central alternative to the view that persons are immaterial souls is the view  that persons are certain sorts of material things –– namely, physical organisms. </a:t>
            </a:r>
          </a:p>
          <a:p>
            <a:endParaRPr lang="en-US" sz="2000" dirty="0"/>
          </a:p>
          <a:p>
            <a:r>
              <a:rPr lang="en-US" sz="2000" dirty="0" smtClean="0"/>
              <a:t>We saw that the conceivability argument provides a powerful argument for dualism. Why might one hold the physicalist, or materialist, view?</a:t>
            </a:r>
          </a:p>
          <a:p>
            <a:endParaRPr lang="en-US" sz="2000" dirty="0"/>
          </a:p>
          <a:p>
            <a:r>
              <a:rPr lang="en-US" sz="2000" dirty="0" smtClean="0"/>
              <a:t>One argument, which van Inwagen calls the </a:t>
            </a:r>
            <a:r>
              <a:rPr lang="en-US" sz="2000" dirty="0" smtClean="0">
                <a:solidFill>
                  <a:srgbClr val="0000FF"/>
                </a:solidFill>
              </a:rPr>
              <a:t>interaction argument</a:t>
            </a:r>
            <a:r>
              <a:rPr lang="en-US" sz="2000" dirty="0" smtClean="0"/>
              <a:t>, is the argument that materialism is to be preferred over dualism on the grounds that dualism makes it hard to understand the causal connections between mind and body. We discussed this in connection with Elisabeth’s correspondence with Descartes. </a:t>
            </a:r>
            <a:endParaRPr lang="en-US" sz="2000" dirty="0"/>
          </a:p>
        </p:txBody>
      </p:sp>
    </p:spTree>
    <p:extLst>
      <p:ext uri="{BB962C8B-B14F-4D97-AF65-F5344CB8AC3E}">
        <p14:creationId xmlns:p14="http://schemas.microsoft.com/office/powerpoint/2010/main" val="11765430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5" name="TextBox 4"/>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28898636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5" name="TextBox 4"/>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
        <p:nvSpPr>
          <p:cNvPr id="2" name="TextBox 1"/>
          <p:cNvSpPr txBox="1"/>
          <p:nvPr/>
        </p:nvSpPr>
        <p:spPr>
          <a:xfrm>
            <a:off x="297257" y="1903472"/>
            <a:ext cx="8701494" cy="430887"/>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p:txBody>
      </p:sp>
    </p:spTree>
    <p:extLst>
      <p:ext uri="{BB962C8B-B14F-4D97-AF65-F5344CB8AC3E}">
        <p14:creationId xmlns:p14="http://schemas.microsoft.com/office/powerpoint/2010/main" val="27117608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769441"/>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9004488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110799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13547308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1785104"/>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196085694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280076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a:p>
            <a:endParaRPr lang="en-US" sz="2200" dirty="0" smtClean="0"/>
          </a:p>
          <a:p>
            <a:r>
              <a:rPr lang="en-US" sz="2200" dirty="0" smtClean="0"/>
              <a:t>C. If materialism is true, then human persons only exist for a few seconds. (C1, P3). </a:t>
            </a:r>
            <a:endParaRPr lang="en-US" sz="2200" dirty="0"/>
          </a:p>
        </p:txBody>
      </p:sp>
      <p:cxnSp>
        <p:nvCxnSpPr>
          <p:cNvPr id="6" name="Straight Connector 5"/>
          <p:cNvCxnSpPr/>
          <p:nvPr/>
        </p:nvCxnSpPr>
        <p:spPr>
          <a:xfrm>
            <a:off x="297257" y="3823322"/>
            <a:ext cx="8701494"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33778767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280076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a:p>
            <a:endParaRPr lang="en-US" sz="2200" dirty="0" smtClean="0"/>
          </a:p>
          <a:p>
            <a:r>
              <a:rPr lang="en-US" sz="2200" dirty="0" smtClean="0"/>
              <a:t>C. If materialism is true, then human persons only exist for a few seconds. (C1, P3). </a:t>
            </a:r>
            <a:endParaRPr lang="en-US" sz="2200" dirty="0"/>
          </a:p>
        </p:txBody>
      </p:sp>
      <p:cxnSp>
        <p:nvCxnSpPr>
          <p:cNvPr id="6" name="Straight Connector 5"/>
          <p:cNvCxnSpPr/>
          <p:nvPr/>
        </p:nvCxnSpPr>
        <p:spPr>
          <a:xfrm>
            <a:off x="297257" y="3823322"/>
            <a:ext cx="870149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783676" y="5106770"/>
            <a:ext cx="7985378" cy="769441"/>
          </a:xfrm>
          <a:prstGeom prst="rect">
            <a:avLst/>
          </a:prstGeom>
          <a:noFill/>
        </p:spPr>
        <p:txBody>
          <a:bodyPr wrap="square" rtlCol="0">
            <a:spAutoFit/>
          </a:bodyPr>
          <a:lstStyle/>
          <a:p>
            <a:r>
              <a:rPr lang="en-US" sz="2200" dirty="0" smtClean="0"/>
              <a:t>But we all believe that we exist for more than a few seconds. So, materialism must be false. </a:t>
            </a:r>
            <a:endParaRPr lang="en-US" sz="2200" dirty="0"/>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11825347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280076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a:p>
            <a:endParaRPr lang="en-US" sz="2200" dirty="0" smtClean="0"/>
          </a:p>
          <a:p>
            <a:r>
              <a:rPr lang="en-US" sz="2200" dirty="0" smtClean="0"/>
              <a:t>C. If materialism is true, then human persons only exist for a few seconds. (C1, P3). </a:t>
            </a:r>
            <a:endParaRPr lang="en-US" sz="2200" dirty="0"/>
          </a:p>
        </p:txBody>
      </p:sp>
      <p:cxnSp>
        <p:nvCxnSpPr>
          <p:cNvPr id="6" name="Straight Connector 5"/>
          <p:cNvCxnSpPr/>
          <p:nvPr/>
        </p:nvCxnSpPr>
        <p:spPr>
          <a:xfrm>
            <a:off x="297257" y="3823322"/>
            <a:ext cx="870149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783676" y="5106770"/>
            <a:ext cx="7985378" cy="769441"/>
          </a:xfrm>
          <a:prstGeom prst="rect">
            <a:avLst/>
          </a:prstGeom>
          <a:noFill/>
        </p:spPr>
        <p:txBody>
          <a:bodyPr wrap="square" rtlCol="0">
            <a:spAutoFit/>
          </a:bodyPr>
          <a:lstStyle/>
          <a:p>
            <a:r>
              <a:rPr lang="en-US" sz="2200" dirty="0" smtClean="0">
                <a:solidFill>
                  <a:srgbClr val="FF0000"/>
                </a:solidFill>
              </a:rPr>
              <a:t>Suppose that you were a materialist. Which premise of this argument should you reject?</a:t>
            </a:r>
            <a:endParaRPr lang="en-US" sz="2200" dirty="0">
              <a:solidFill>
                <a:srgbClr val="FF0000"/>
              </a:solidFill>
            </a:endParaRP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198758891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280076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t>P2. If </a:t>
            </a:r>
            <a:r>
              <a:rPr lang="en-US" sz="2200" i="1" dirty="0" smtClean="0"/>
              <a:t>x </a:t>
            </a:r>
            <a:r>
              <a:rPr lang="en-US" sz="2200" dirty="0" smtClean="0"/>
              <a:t>and </a:t>
            </a:r>
            <a:r>
              <a:rPr lang="en-US" sz="2200" i="1" dirty="0" smtClean="0"/>
              <a:t>y </a:t>
            </a:r>
            <a:r>
              <a:rPr lang="en-US" sz="2200" dirty="0" smtClean="0"/>
              <a:t>are material things with different parts, then </a:t>
            </a:r>
            <a:r>
              <a:rPr lang="en-US" sz="2200" i="1" dirty="0" smtClean="0"/>
              <a:t>x ≠ y</a:t>
            </a:r>
            <a:r>
              <a:rPr lang="en-US" sz="2200" dirty="0" smtClean="0"/>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a:p>
            <a:endParaRPr lang="en-US" sz="2200" dirty="0" smtClean="0"/>
          </a:p>
          <a:p>
            <a:r>
              <a:rPr lang="en-US" sz="2200" dirty="0" smtClean="0"/>
              <a:t>C. If materialism is true, then human persons only exist for a few seconds. (C1, P3). </a:t>
            </a:r>
            <a:endParaRPr lang="en-US" sz="2200" dirty="0"/>
          </a:p>
        </p:txBody>
      </p:sp>
      <p:cxnSp>
        <p:nvCxnSpPr>
          <p:cNvPr id="6" name="Straight Connector 5"/>
          <p:cNvCxnSpPr/>
          <p:nvPr/>
        </p:nvCxnSpPr>
        <p:spPr>
          <a:xfrm>
            <a:off x="297257" y="3823322"/>
            <a:ext cx="870149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783676" y="5106770"/>
            <a:ext cx="7985378" cy="769441"/>
          </a:xfrm>
          <a:prstGeom prst="rect">
            <a:avLst/>
          </a:prstGeom>
          <a:noFill/>
        </p:spPr>
        <p:txBody>
          <a:bodyPr wrap="square" rtlCol="0">
            <a:spAutoFit/>
          </a:bodyPr>
          <a:lstStyle/>
          <a:p>
            <a:r>
              <a:rPr lang="en-US" sz="2200" dirty="0" smtClean="0">
                <a:solidFill>
                  <a:srgbClr val="FF0000"/>
                </a:solidFill>
              </a:rPr>
              <a:t>Suppose that you were a materialist. Which premise of this argument should you reject?</a:t>
            </a:r>
            <a:endParaRPr lang="en-US" sz="2200" dirty="0">
              <a:solidFill>
                <a:srgbClr val="FF0000"/>
              </a:solidFill>
            </a:endParaRP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215164336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53983"/>
            <a:ext cx="1252810" cy="12528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500" dirty="0" smtClean="0"/>
              <a:t>Physical Change</a:t>
            </a:r>
            <a:endParaRPr lang="en-US" sz="1500" dirty="0"/>
          </a:p>
        </p:txBody>
      </p:sp>
      <p:sp>
        <p:nvSpPr>
          <p:cNvPr id="2" name="TextBox 1"/>
          <p:cNvSpPr txBox="1"/>
          <p:nvPr/>
        </p:nvSpPr>
        <p:spPr>
          <a:xfrm>
            <a:off x="297257" y="1903472"/>
            <a:ext cx="8701494" cy="2800766"/>
          </a:xfrm>
          <a:prstGeom prst="rect">
            <a:avLst/>
          </a:prstGeom>
          <a:noFill/>
          <a:ln>
            <a:solidFill>
              <a:schemeClr val="tx1"/>
            </a:solidFill>
            <a:prstDash val="sysDash"/>
          </a:ln>
        </p:spPr>
        <p:txBody>
          <a:bodyPr wrap="square" rtlCol="0">
            <a:spAutoFit/>
          </a:bodyPr>
          <a:lstStyle/>
          <a:p>
            <a:r>
              <a:rPr lang="en-US" sz="2200" dirty="0" smtClean="0"/>
              <a:t>P1. Human bodies gain and lose parts every few seconds.</a:t>
            </a:r>
          </a:p>
          <a:p>
            <a:r>
              <a:rPr lang="en-US" sz="2200" dirty="0" smtClean="0">
                <a:solidFill>
                  <a:srgbClr val="FF0000"/>
                </a:solidFill>
              </a:rPr>
              <a:t>P2. If </a:t>
            </a:r>
            <a:r>
              <a:rPr lang="en-US" sz="2200" i="1" dirty="0" smtClean="0">
                <a:solidFill>
                  <a:srgbClr val="FF0000"/>
                </a:solidFill>
              </a:rPr>
              <a:t>x </a:t>
            </a:r>
            <a:r>
              <a:rPr lang="en-US" sz="2200" dirty="0" smtClean="0">
                <a:solidFill>
                  <a:srgbClr val="FF0000"/>
                </a:solidFill>
              </a:rPr>
              <a:t>and </a:t>
            </a:r>
            <a:r>
              <a:rPr lang="en-US" sz="2200" i="1" dirty="0" smtClean="0">
                <a:solidFill>
                  <a:srgbClr val="FF0000"/>
                </a:solidFill>
              </a:rPr>
              <a:t>y </a:t>
            </a:r>
            <a:r>
              <a:rPr lang="en-US" sz="2200" dirty="0" smtClean="0">
                <a:solidFill>
                  <a:srgbClr val="FF0000"/>
                </a:solidFill>
              </a:rPr>
              <a:t>are material things with different parts, then </a:t>
            </a:r>
            <a:r>
              <a:rPr lang="en-US" sz="2200" i="1" dirty="0" smtClean="0">
                <a:solidFill>
                  <a:srgbClr val="FF0000"/>
                </a:solidFill>
              </a:rPr>
              <a:t>x ≠ y</a:t>
            </a:r>
            <a:r>
              <a:rPr lang="en-US" sz="2200" dirty="0" smtClean="0">
                <a:solidFill>
                  <a:srgbClr val="FF0000"/>
                </a:solidFill>
              </a:rPr>
              <a:t>.</a:t>
            </a:r>
          </a:p>
          <a:p>
            <a:r>
              <a:rPr lang="en-US" sz="2200" dirty="0"/>
              <a:t>	</a:t>
            </a:r>
            <a:r>
              <a:rPr lang="en-US" sz="2200" dirty="0" smtClean="0"/>
              <a:t>C1. Human bodies only exist for a few seconds. (P1, P2)</a:t>
            </a:r>
          </a:p>
          <a:p>
            <a:r>
              <a:rPr lang="en-US" sz="2200" dirty="0" smtClean="0"/>
              <a:t>P3. If materialism is true, then human persons are identical to human bodies. </a:t>
            </a:r>
          </a:p>
          <a:p>
            <a:endParaRPr lang="en-US" sz="2200" dirty="0" smtClean="0"/>
          </a:p>
          <a:p>
            <a:r>
              <a:rPr lang="en-US" sz="2200" dirty="0" smtClean="0"/>
              <a:t>C. If materialism is true, then human persons only exist for a few seconds. (C1, P3). </a:t>
            </a:r>
            <a:endParaRPr lang="en-US" sz="2200" dirty="0"/>
          </a:p>
        </p:txBody>
      </p:sp>
      <p:cxnSp>
        <p:nvCxnSpPr>
          <p:cNvPr id="6" name="Straight Connector 5"/>
          <p:cNvCxnSpPr/>
          <p:nvPr/>
        </p:nvCxnSpPr>
        <p:spPr>
          <a:xfrm>
            <a:off x="297257" y="3823322"/>
            <a:ext cx="870149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783676" y="5106770"/>
            <a:ext cx="7985378" cy="1107996"/>
          </a:xfrm>
          <a:prstGeom prst="rect">
            <a:avLst/>
          </a:prstGeom>
          <a:noFill/>
        </p:spPr>
        <p:txBody>
          <a:bodyPr wrap="square" rtlCol="0">
            <a:spAutoFit/>
          </a:bodyPr>
          <a:lstStyle/>
          <a:p>
            <a:r>
              <a:rPr lang="en-US" sz="2200" dirty="0" smtClean="0">
                <a:solidFill>
                  <a:srgbClr val="FF0000"/>
                </a:solidFill>
              </a:rPr>
              <a:t>It seems most intuitive to reject P2. After all, we all think that some material objects, like plates and bowls, survive being chipped. </a:t>
            </a:r>
            <a:endParaRPr lang="en-US" sz="2200" dirty="0">
              <a:solidFill>
                <a:srgbClr val="FF0000"/>
              </a:solidFill>
            </a:endParaRPr>
          </a:p>
        </p:txBody>
      </p:sp>
      <p:sp>
        <p:nvSpPr>
          <p:cNvPr id="7" name="TextBox 6"/>
          <p:cNvSpPr txBox="1"/>
          <p:nvPr/>
        </p:nvSpPr>
        <p:spPr>
          <a:xfrm>
            <a:off x="1688954" y="283709"/>
            <a:ext cx="6955115" cy="707886"/>
          </a:xfrm>
          <a:prstGeom prst="rect">
            <a:avLst/>
          </a:prstGeom>
          <a:noFill/>
        </p:spPr>
        <p:txBody>
          <a:bodyPr wrap="square" rtlCol="0">
            <a:spAutoFit/>
          </a:bodyPr>
          <a:lstStyle/>
          <a:p>
            <a:r>
              <a:rPr lang="en-US" sz="2000" dirty="0" smtClean="0"/>
              <a:t>We can think of this argument as trying to show that materialism has a counterintuitive consequence-- </a:t>
            </a:r>
            <a:endParaRPr lang="en-US" sz="2000" dirty="0"/>
          </a:p>
        </p:txBody>
      </p:sp>
    </p:spTree>
    <p:extLst>
      <p:ext uri="{BB962C8B-B14F-4D97-AF65-F5344CB8AC3E}">
        <p14:creationId xmlns:p14="http://schemas.microsoft.com/office/powerpoint/2010/main" val="4031140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43895"/>
            <a:ext cx="8958215" cy="4401205"/>
          </a:xfrm>
          <a:prstGeom prst="rect">
            <a:avLst/>
          </a:prstGeom>
          <a:noFill/>
        </p:spPr>
        <p:txBody>
          <a:bodyPr wrap="square" rtlCol="0">
            <a:spAutoFit/>
          </a:bodyPr>
          <a:lstStyle/>
          <a:p>
            <a:r>
              <a:rPr lang="en-US" sz="2000" dirty="0" smtClean="0"/>
              <a:t>A central alternative to the view that persons are immaterial souls is the view  that persons are certain sorts of material things –– namely, physical organisms. </a:t>
            </a:r>
          </a:p>
          <a:p>
            <a:endParaRPr lang="en-US" sz="2000" dirty="0"/>
          </a:p>
          <a:p>
            <a:r>
              <a:rPr lang="en-US" sz="2000" dirty="0" smtClean="0"/>
              <a:t>We saw that the conceivability argument provides a powerful argument for dualism. Why might one hold the physicalist, or materialist, view?</a:t>
            </a:r>
          </a:p>
          <a:p>
            <a:endParaRPr lang="en-US" sz="2000" dirty="0"/>
          </a:p>
          <a:p>
            <a:r>
              <a:rPr lang="en-US" sz="2000" dirty="0" smtClean="0"/>
              <a:t>One argument, which van Inwagen calls the </a:t>
            </a:r>
            <a:r>
              <a:rPr lang="en-US" sz="2000" dirty="0" smtClean="0">
                <a:solidFill>
                  <a:srgbClr val="0000FF"/>
                </a:solidFill>
              </a:rPr>
              <a:t>interaction argument</a:t>
            </a:r>
            <a:r>
              <a:rPr lang="en-US" sz="2000" dirty="0" smtClean="0"/>
              <a:t>, is the argument that materialism is to be preferred over dualism on the grounds that dualism makes it hard to understand the causal connections between mind and body. We discussed this in connection with Elisabeth’s correspondence with Descartes. </a:t>
            </a:r>
          </a:p>
          <a:p>
            <a:endParaRPr lang="en-US" sz="2000" dirty="0"/>
          </a:p>
          <a:p>
            <a:r>
              <a:rPr lang="en-US" sz="2000" dirty="0" smtClean="0"/>
              <a:t>Let’s look briefly at two other arguments van Inwagen gives for materialism.</a:t>
            </a:r>
            <a:endParaRPr lang="en-US" sz="2000" dirty="0"/>
          </a:p>
        </p:txBody>
      </p:sp>
    </p:spTree>
    <p:extLst>
      <p:ext uri="{BB962C8B-B14F-4D97-AF65-F5344CB8AC3E}">
        <p14:creationId xmlns:p14="http://schemas.microsoft.com/office/powerpoint/2010/main" val="35598925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6954" y="172946"/>
            <a:ext cx="7833371" cy="707886"/>
          </a:xfrm>
          <a:prstGeom prst="rect">
            <a:avLst/>
          </a:prstGeom>
          <a:noFill/>
        </p:spPr>
        <p:txBody>
          <a:bodyPr wrap="square" rtlCol="0">
            <a:spAutoFit/>
          </a:bodyPr>
          <a:lstStyle/>
          <a:p>
            <a:r>
              <a:rPr lang="en-US" sz="2000" dirty="0" smtClean="0"/>
              <a:t>It’s not so obvious, however, what we should say about the identity of material objects over time as they change their parts. </a:t>
            </a:r>
            <a:endParaRPr lang="en-US" sz="2000" dirty="0"/>
          </a:p>
        </p:txBody>
      </p:sp>
    </p:spTree>
    <p:extLst>
      <p:ext uri="{BB962C8B-B14F-4D97-AF65-F5344CB8AC3E}">
        <p14:creationId xmlns:p14="http://schemas.microsoft.com/office/powerpoint/2010/main" val="35599727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6954" y="172946"/>
            <a:ext cx="7833371" cy="1631216"/>
          </a:xfrm>
          <a:prstGeom prst="rect">
            <a:avLst/>
          </a:prstGeom>
          <a:noFill/>
        </p:spPr>
        <p:txBody>
          <a:bodyPr wrap="square" rtlCol="0">
            <a:spAutoFit/>
          </a:bodyPr>
          <a:lstStyle/>
          <a:p>
            <a:r>
              <a:rPr lang="en-US" sz="2000" dirty="0" smtClean="0"/>
              <a:t>It’s not so obvious, however, what we should say about the identity of material objects over time as they change their parts. </a:t>
            </a:r>
          </a:p>
          <a:p>
            <a:endParaRPr lang="en-US" sz="2000" dirty="0"/>
          </a:p>
          <a:p>
            <a:r>
              <a:rPr lang="en-US" sz="2000" dirty="0" smtClean="0"/>
              <a:t>This is illustrated nicely by an ancient paradox––</a:t>
            </a:r>
            <a:r>
              <a:rPr lang="en-US" sz="2000" b="1" dirty="0" smtClean="0"/>
              <a:t>the puzzle of the Ship of Theseus</a:t>
            </a:r>
            <a:r>
              <a:rPr lang="en-US" sz="2000" dirty="0" smtClean="0"/>
              <a:t>––which runs as follows:</a:t>
            </a:r>
            <a:endParaRPr lang="en-US" sz="2000" dirty="0"/>
          </a:p>
        </p:txBody>
      </p:sp>
    </p:spTree>
    <p:extLst>
      <p:ext uri="{BB962C8B-B14F-4D97-AF65-F5344CB8AC3E}">
        <p14:creationId xmlns:p14="http://schemas.microsoft.com/office/powerpoint/2010/main" val="30107680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679512"/>
            <a:ext cx="3594100" cy="2260600"/>
          </a:xfrm>
          <a:prstGeom prst="rect">
            <a:avLst/>
          </a:prstGeom>
        </p:spPr>
      </p:pic>
    </p:spTree>
    <p:extLst>
      <p:ext uri="{BB962C8B-B14F-4D97-AF65-F5344CB8AC3E}">
        <p14:creationId xmlns:p14="http://schemas.microsoft.com/office/powerpoint/2010/main" val="130891124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396" y="2679512"/>
            <a:ext cx="3594100" cy="2260600"/>
          </a:xfrm>
          <a:prstGeom prst="rect">
            <a:avLst/>
          </a:prstGeom>
        </p:spPr>
      </p:pic>
    </p:spTree>
    <p:extLst>
      <p:ext uri="{BB962C8B-B14F-4D97-AF65-F5344CB8AC3E}">
        <p14:creationId xmlns:p14="http://schemas.microsoft.com/office/powerpoint/2010/main" val="255373823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698" y="2679512"/>
            <a:ext cx="3594100" cy="2260600"/>
          </a:xfrm>
          <a:prstGeom prst="rect">
            <a:avLst/>
          </a:prstGeom>
        </p:spPr>
      </p:pic>
      <p:pic>
        <p:nvPicPr>
          <p:cNvPr id="4" name="Picture 3"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922" y="5770276"/>
            <a:ext cx="1716172" cy="428088"/>
          </a:xfrm>
          <a:prstGeom prst="rect">
            <a:avLst/>
          </a:prstGeom>
        </p:spPr>
      </p:pic>
    </p:spTree>
    <p:extLst>
      <p:ext uri="{BB962C8B-B14F-4D97-AF65-F5344CB8AC3E}">
        <p14:creationId xmlns:p14="http://schemas.microsoft.com/office/powerpoint/2010/main" val="249734367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7440" y="2679512"/>
            <a:ext cx="3594100" cy="2260600"/>
          </a:xfrm>
          <a:prstGeom prst="rect">
            <a:avLst/>
          </a:prstGeom>
        </p:spPr>
      </p:pic>
    </p:spTree>
    <p:extLst>
      <p:ext uri="{BB962C8B-B14F-4D97-AF65-F5344CB8AC3E}">
        <p14:creationId xmlns:p14="http://schemas.microsoft.com/office/powerpoint/2010/main" val="12927895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0114" y="2679512"/>
            <a:ext cx="3594100" cy="2260600"/>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284" y="5770276"/>
            <a:ext cx="1716172" cy="428088"/>
          </a:xfrm>
          <a:prstGeom prst="rect">
            <a:avLst/>
          </a:prstGeom>
        </p:spPr>
      </p:pic>
    </p:spTree>
    <p:extLst>
      <p:ext uri="{BB962C8B-B14F-4D97-AF65-F5344CB8AC3E}">
        <p14:creationId xmlns:p14="http://schemas.microsoft.com/office/powerpoint/2010/main" val="34865119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459396" y="957776"/>
            <a:ext cx="2535094" cy="430887"/>
          </a:xfrm>
          <a:prstGeom prst="rect">
            <a:avLst/>
          </a:prstGeom>
          <a:noFill/>
        </p:spPr>
        <p:txBody>
          <a:bodyPr wrap="none" rtlCol="0">
            <a:spAutoFit/>
          </a:bodyPr>
          <a:lstStyle/>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346" y="2679512"/>
            <a:ext cx="3594100" cy="2260600"/>
          </a:xfrm>
          <a:prstGeom prst="rect">
            <a:avLst/>
          </a:prstGeom>
        </p:spPr>
      </p:pic>
    </p:spTree>
    <p:extLst>
      <p:ext uri="{BB962C8B-B14F-4D97-AF65-F5344CB8AC3E}">
        <p14:creationId xmlns:p14="http://schemas.microsoft.com/office/powerpoint/2010/main" val="74904406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090" y="2679512"/>
            <a:ext cx="3594100" cy="2260600"/>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4090" y="5770276"/>
            <a:ext cx="1716172" cy="428088"/>
          </a:xfrm>
          <a:prstGeom prst="rect">
            <a:avLst/>
          </a:prstGeom>
        </p:spPr>
      </p:pic>
    </p:spTree>
    <p:extLst>
      <p:ext uri="{BB962C8B-B14F-4D97-AF65-F5344CB8AC3E}">
        <p14:creationId xmlns:p14="http://schemas.microsoft.com/office/powerpoint/2010/main" val="160107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8299" y="2679512"/>
            <a:ext cx="3594100" cy="2260600"/>
          </a:xfrm>
          <a:prstGeom prst="rect">
            <a:avLst/>
          </a:prstGeom>
        </p:spPr>
      </p:pic>
    </p:spTree>
    <p:extLst>
      <p:ext uri="{BB962C8B-B14F-4D97-AF65-F5344CB8AC3E}">
        <p14:creationId xmlns:p14="http://schemas.microsoft.com/office/powerpoint/2010/main" val="1653681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0233" y="351259"/>
            <a:ext cx="6299371" cy="400110"/>
          </a:xfrm>
          <a:prstGeom prst="rect">
            <a:avLst/>
          </a:prstGeom>
          <a:noFill/>
        </p:spPr>
        <p:txBody>
          <a:bodyPr wrap="none" rtlCol="0">
            <a:spAutoFit/>
          </a:bodyPr>
          <a:lstStyle/>
          <a:p>
            <a:r>
              <a:rPr lang="en-US" sz="2000" dirty="0" smtClean="0"/>
              <a:t>The first is what he calls </a:t>
            </a:r>
            <a:r>
              <a:rPr lang="en-US" sz="2000" dirty="0" smtClean="0">
                <a:solidFill>
                  <a:srgbClr val="FF6600"/>
                </a:solidFill>
              </a:rPr>
              <a:t>the remote control argument</a:t>
            </a:r>
            <a:r>
              <a:rPr lang="en-US" sz="2000" dirty="0" smtClean="0"/>
              <a:t>:</a:t>
            </a:r>
            <a:endParaRPr lang="en-US" sz="2000" dirty="0"/>
          </a:p>
        </p:txBody>
      </p:sp>
    </p:spTree>
    <p:extLst>
      <p:ext uri="{BB962C8B-B14F-4D97-AF65-F5344CB8AC3E}">
        <p14:creationId xmlns:p14="http://schemas.microsoft.com/office/powerpoint/2010/main" val="3505582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7694" y="2679512"/>
            <a:ext cx="3594100" cy="2260600"/>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4490" y="5770276"/>
            <a:ext cx="1716172" cy="428088"/>
          </a:xfrm>
          <a:prstGeom prst="rect">
            <a:avLst/>
          </a:prstGeom>
        </p:spPr>
      </p:pic>
    </p:spTree>
    <p:extLst>
      <p:ext uri="{BB962C8B-B14F-4D97-AF65-F5344CB8AC3E}">
        <p14:creationId xmlns:p14="http://schemas.microsoft.com/office/powerpoint/2010/main" val="236658604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392" y="2679512"/>
            <a:ext cx="3594100" cy="2260600"/>
          </a:xfrm>
          <a:prstGeom prst="rect">
            <a:avLst/>
          </a:prstGeom>
        </p:spPr>
      </p:pic>
    </p:spTree>
    <p:extLst>
      <p:ext uri="{BB962C8B-B14F-4D97-AF65-F5344CB8AC3E}">
        <p14:creationId xmlns:p14="http://schemas.microsoft.com/office/powerpoint/2010/main" val="30677758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8392" y="2679512"/>
            <a:ext cx="3594100" cy="2260600"/>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1142" y="5770276"/>
            <a:ext cx="1716172" cy="428088"/>
          </a:xfrm>
          <a:prstGeom prst="rect">
            <a:avLst/>
          </a:prstGeom>
        </p:spPr>
      </p:pic>
    </p:spTree>
    <p:extLst>
      <p:ext uri="{BB962C8B-B14F-4D97-AF65-F5344CB8AC3E}">
        <p14:creationId xmlns:p14="http://schemas.microsoft.com/office/powerpoint/2010/main" val="209479061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8090" y="2679512"/>
            <a:ext cx="3594100" cy="2260600"/>
          </a:xfrm>
          <a:prstGeom prst="rect">
            <a:avLst/>
          </a:prstGeom>
        </p:spPr>
      </p:pic>
    </p:spTree>
    <p:extLst>
      <p:ext uri="{BB962C8B-B14F-4D97-AF65-F5344CB8AC3E}">
        <p14:creationId xmlns:p14="http://schemas.microsoft.com/office/powerpoint/2010/main" val="103541765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4276" y="2679512"/>
            <a:ext cx="3594100" cy="2260600"/>
          </a:xfrm>
          <a:prstGeom prst="rect">
            <a:avLst/>
          </a:prstGeom>
        </p:spPr>
      </p:pic>
      <p:pic>
        <p:nvPicPr>
          <p:cNvPr id="4" name="Picture 3"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0732" y="5342188"/>
            <a:ext cx="1716172" cy="428088"/>
          </a:xfrm>
          <a:prstGeom prst="rect">
            <a:avLst/>
          </a:prstGeom>
        </p:spPr>
      </p:pic>
    </p:spTree>
    <p:extLst>
      <p:ext uri="{BB962C8B-B14F-4D97-AF65-F5344CB8AC3E}">
        <p14:creationId xmlns:p14="http://schemas.microsoft.com/office/powerpoint/2010/main" val="227478867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7951" y="2679512"/>
            <a:ext cx="3594100" cy="2260600"/>
          </a:xfrm>
          <a:prstGeom prst="rect">
            <a:avLst/>
          </a:prstGeom>
        </p:spPr>
      </p:pic>
    </p:spTree>
    <p:extLst>
      <p:ext uri="{BB962C8B-B14F-4D97-AF65-F5344CB8AC3E}">
        <p14:creationId xmlns:p14="http://schemas.microsoft.com/office/powerpoint/2010/main" val="413929918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5837027" y="957776"/>
            <a:ext cx="2958287" cy="430887"/>
          </a:xfrm>
          <a:prstGeom prst="rect">
            <a:avLst/>
          </a:prstGeom>
          <a:noFill/>
        </p:spPr>
        <p:txBody>
          <a:bodyPr wrap="none" rtlCol="0">
            <a:spAutoFit/>
          </a:bodyPr>
          <a:lstStyle/>
          <a:p>
            <a:r>
              <a:rPr lang="en-US" sz="2200" b="1" dirty="0" smtClean="0"/>
              <a:t>The Continuous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Tree>
    <p:extLst>
      <p:ext uri="{BB962C8B-B14F-4D97-AF65-F5344CB8AC3E}">
        <p14:creationId xmlns:p14="http://schemas.microsoft.com/office/powerpoint/2010/main" val="20365510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sp>
        <p:nvSpPr>
          <p:cNvPr id="3" name="TextBox 2"/>
          <p:cNvSpPr txBox="1"/>
          <p:nvPr/>
        </p:nvSpPr>
        <p:spPr>
          <a:xfrm>
            <a:off x="5837027" y="349827"/>
            <a:ext cx="2958287" cy="1107996"/>
          </a:xfrm>
          <a:prstGeom prst="rect">
            <a:avLst/>
          </a:prstGeom>
          <a:noFill/>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Tree>
    <p:extLst>
      <p:ext uri="{BB962C8B-B14F-4D97-AF65-F5344CB8AC3E}">
        <p14:creationId xmlns:p14="http://schemas.microsoft.com/office/powerpoint/2010/main" val="386668179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pic>
        <p:nvPicPr>
          <p:cNvPr id="6" name="Picture 5"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10" y="6297165"/>
            <a:ext cx="1716172" cy="428088"/>
          </a:xfrm>
          <a:prstGeom prst="rect">
            <a:avLst/>
          </a:prstGeom>
        </p:spPr>
      </p:pic>
      <p:pic>
        <p:nvPicPr>
          <p:cNvPr id="7" name="Picture 6"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613" y="5770276"/>
            <a:ext cx="1716172" cy="42808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013" y="5922676"/>
            <a:ext cx="1716172" cy="428088"/>
          </a:xfrm>
          <a:prstGeom prst="rect">
            <a:avLst/>
          </a:prstGeom>
        </p:spPr>
      </p:pic>
      <p:pic>
        <p:nvPicPr>
          <p:cNvPr id="9" name="Picture 8"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013" y="5708632"/>
            <a:ext cx="1716172" cy="428088"/>
          </a:xfrm>
          <a:prstGeom prst="rect">
            <a:avLst/>
          </a:prstGeom>
        </p:spPr>
      </p:pic>
      <p:pic>
        <p:nvPicPr>
          <p:cNvPr id="10" name="Picture 9"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3355" y="5571236"/>
            <a:ext cx="1716172" cy="428088"/>
          </a:xfrm>
          <a:prstGeom prst="rect">
            <a:avLst/>
          </a:prstGeom>
        </p:spPr>
      </p:pic>
      <p:pic>
        <p:nvPicPr>
          <p:cNvPr id="11" name="Picture 10"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396" y="6136720"/>
            <a:ext cx="1716172" cy="428088"/>
          </a:xfrm>
          <a:prstGeom prst="rect">
            <a:avLst/>
          </a:prstGeom>
        </p:spPr>
      </p:pic>
      <p:pic>
        <p:nvPicPr>
          <p:cNvPr id="12" name="Picture 11"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1683" y="6350764"/>
            <a:ext cx="1716172" cy="428088"/>
          </a:xfrm>
          <a:prstGeom prst="rect">
            <a:avLst/>
          </a:prstGeom>
        </p:spPr>
      </p:pic>
      <p:pic>
        <p:nvPicPr>
          <p:cNvPr id="13" name="Picture 12"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813" y="6227476"/>
            <a:ext cx="1716172" cy="428088"/>
          </a:xfrm>
          <a:prstGeom prst="rect">
            <a:avLst/>
          </a:prstGeom>
        </p:spPr>
      </p:pic>
      <p:pic>
        <p:nvPicPr>
          <p:cNvPr id="14" name="Picture 13"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099" y="6212329"/>
            <a:ext cx="1716172" cy="428088"/>
          </a:xfrm>
          <a:prstGeom prst="rect">
            <a:avLst/>
          </a:prstGeom>
        </p:spPr>
      </p:pic>
      <p:pic>
        <p:nvPicPr>
          <p:cNvPr id="15" name="Picture 14"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4482" y="5073018"/>
            <a:ext cx="1716172" cy="428088"/>
          </a:xfrm>
          <a:prstGeom prst="rect">
            <a:avLst/>
          </a:prstGeom>
        </p:spPr>
      </p:pic>
      <p:pic>
        <p:nvPicPr>
          <p:cNvPr id="17" name="Picture 16"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4535" y="6305822"/>
            <a:ext cx="1716172" cy="428088"/>
          </a:xfrm>
          <a:prstGeom prst="rect">
            <a:avLst/>
          </a:prstGeom>
        </p:spPr>
      </p:pic>
      <p:pic>
        <p:nvPicPr>
          <p:cNvPr id="18" name="Picture 1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0185" y="5759935"/>
            <a:ext cx="1716172" cy="428088"/>
          </a:xfrm>
          <a:prstGeom prst="rect">
            <a:avLst/>
          </a:prstGeom>
        </p:spPr>
      </p:pic>
      <p:pic>
        <p:nvPicPr>
          <p:cNvPr id="19" name="Picture 18"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143" y="5784241"/>
            <a:ext cx="1716172" cy="428088"/>
          </a:xfrm>
          <a:prstGeom prst="rect">
            <a:avLst/>
          </a:prstGeom>
        </p:spPr>
      </p:pic>
      <p:pic>
        <p:nvPicPr>
          <p:cNvPr id="20" name="Picture 19"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5785" y="5287062"/>
            <a:ext cx="1716172" cy="428088"/>
          </a:xfrm>
          <a:prstGeom prst="rect">
            <a:avLst/>
          </a:prstGeom>
        </p:spPr>
      </p:pic>
      <p:sp>
        <p:nvSpPr>
          <p:cNvPr id="21" name="TextBox 20"/>
          <p:cNvSpPr txBox="1"/>
          <p:nvPr/>
        </p:nvSpPr>
        <p:spPr>
          <a:xfrm>
            <a:off x="5837027" y="349827"/>
            <a:ext cx="2958287" cy="1107996"/>
          </a:xfrm>
          <a:prstGeom prst="rect">
            <a:avLst/>
          </a:prstGeom>
          <a:noFill/>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spTree>
    <p:extLst>
      <p:ext uri="{BB962C8B-B14F-4D97-AF65-F5344CB8AC3E}">
        <p14:creationId xmlns:p14="http://schemas.microsoft.com/office/powerpoint/2010/main" val="185615310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37360"/>
            <a:ext cx="9241959" cy="5120640"/>
          </a:xfrm>
          <a:prstGeom prst="rect">
            <a:avLst/>
          </a:prstGeom>
        </p:spPr>
      </p:pic>
      <p:pic>
        <p:nvPicPr>
          <p:cNvPr id="5" name="Picture 4"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9900" y="2679512"/>
            <a:ext cx="3594100" cy="2260600"/>
          </a:xfrm>
          <a:prstGeom prst="rect">
            <a:avLst/>
          </a:prstGeom>
        </p:spPr>
      </p:pic>
      <p:sp>
        <p:nvSpPr>
          <p:cNvPr id="21" name="TextBox 20"/>
          <p:cNvSpPr txBox="1"/>
          <p:nvPr/>
        </p:nvSpPr>
        <p:spPr>
          <a:xfrm>
            <a:off x="5837027" y="349827"/>
            <a:ext cx="2958287" cy="1107996"/>
          </a:xfrm>
          <a:prstGeom prst="rect">
            <a:avLst/>
          </a:prstGeom>
          <a:noFill/>
        </p:spPr>
        <p:txBody>
          <a:bodyPr wrap="none" rtlCol="0">
            <a:spAutoFit/>
          </a:bodyPr>
          <a:lstStyle/>
          <a:p>
            <a:r>
              <a:rPr lang="en-US" sz="2200" b="1" dirty="0" smtClean="0"/>
              <a:t>The Continuous Ship</a:t>
            </a:r>
          </a:p>
          <a:p>
            <a:r>
              <a:rPr lang="en-US" sz="2200" b="1" dirty="0" smtClean="0"/>
              <a:t>=</a:t>
            </a:r>
          </a:p>
          <a:p>
            <a:r>
              <a:rPr lang="en-US" sz="2200" b="1" dirty="0" smtClean="0"/>
              <a:t>The Original Ship</a:t>
            </a:r>
            <a:endParaRPr lang="en-US" sz="2200" b="1" dirty="0"/>
          </a:p>
        </p:txBody>
      </p:sp>
      <p:pic>
        <p:nvPicPr>
          <p:cNvPr id="22" name="Picture 2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679512"/>
            <a:ext cx="3594100" cy="2260600"/>
          </a:xfrm>
          <a:prstGeom prst="rect">
            <a:avLst/>
          </a:prstGeom>
        </p:spPr>
      </p:pic>
      <p:sp>
        <p:nvSpPr>
          <p:cNvPr id="23" name="TextBox 22"/>
          <p:cNvSpPr txBox="1"/>
          <p:nvPr/>
        </p:nvSpPr>
        <p:spPr>
          <a:xfrm>
            <a:off x="-1" y="349827"/>
            <a:ext cx="3269069" cy="430887"/>
          </a:xfrm>
          <a:prstGeom prst="rect">
            <a:avLst/>
          </a:prstGeom>
          <a:noFill/>
        </p:spPr>
        <p:txBody>
          <a:bodyPr wrap="none" rtlCol="0">
            <a:spAutoFit/>
          </a:bodyPr>
          <a:lstStyle/>
          <a:p>
            <a:r>
              <a:rPr lang="en-US" sz="2200" b="1" dirty="0" smtClean="0"/>
              <a:t>The Reconstructed Ship</a:t>
            </a:r>
            <a:endParaRPr lang="en-US" sz="2200" b="1" dirty="0"/>
          </a:p>
        </p:txBody>
      </p:sp>
    </p:spTree>
    <p:extLst>
      <p:ext uri="{BB962C8B-B14F-4D97-AF65-F5344CB8AC3E}">
        <p14:creationId xmlns:p14="http://schemas.microsoft.com/office/powerpoint/2010/main" val="37782963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4132</TotalTime>
  <Words>7373</Words>
  <Application>Microsoft Macintosh PowerPoint</Application>
  <PresentationFormat>On-screen Show (4:3)</PresentationFormat>
  <Paragraphs>550</Paragraphs>
  <Slides>115</Slides>
  <Notes>1</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Executive</vt:lpstr>
      <vt:lpstr>The Philosophy of Mind: Materialism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134</cp:revision>
  <dcterms:created xsi:type="dcterms:W3CDTF">2016-01-14T16:01:41Z</dcterms:created>
  <dcterms:modified xsi:type="dcterms:W3CDTF">2016-04-04T06:48:22Z</dcterms:modified>
</cp:coreProperties>
</file>