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9"/>
  </p:notesMasterIdLst>
  <p:sldIdLst>
    <p:sldId id="256" r:id="rId2"/>
    <p:sldId id="257" r:id="rId3"/>
    <p:sldId id="266" r:id="rId4"/>
    <p:sldId id="268" r:id="rId5"/>
    <p:sldId id="269" r:id="rId6"/>
    <p:sldId id="270" r:id="rId7"/>
    <p:sldId id="271" r:id="rId8"/>
    <p:sldId id="272" r:id="rId9"/>
    <p:sldId id="273" r:id="rId10"/>
    <p:sldId id="274" r:id="rId11"/>
    <p:sldId id="275" r:id="rId12"/>
    <p:sldId id="276" r:id="rId13"/>
    <p:sldId id="277" r:id="rId14"/>
    <p:sldId id="278" r:id="rId15"/>
    <p:sldId id="259" r:id="rId16"/>
    <p:sldId id="279" r:id="rId17"/>
    <p:sldId id="260"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4" r:id="rId32"/>
    <p:sldId id="295" r:id="rId33"/>
    <p:sldId id="296" r:id="rId34"/>
    <p:sldId id="293" r:id="rId35"/>
    <p:sldId id="297" r:id="rId36"/>
    <p:sldId id="298" r:id="rId37"/>
    <p:sldId id="299" r:id="rId38"/>
    <p:sldId id="300" r:id="rId39"/>
    <p:sldId id="301" r:id="rId40"/>
    <p:sldId id="302" r:id="rId41"/>
    <p:sldId id="303" r:id="rId42"/>
    <p:sldId id="305" r:id="rId43"/>
    <p:sldId id="304" r:id="rId44"/>
    <p:sldId id="306" r:id="rId45"/>
    <p:sldId id="307"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261" r:id="rId60"/>
    <p:sldId id="262" r:id="rId61"/>
    <p:sldId id="321" r:id="rId62"/>
    <p:sldId id="263" r:id="rId63"/>
    <p:sldId id="322" r:id="rId64"/>
    <p:sldId id="323" r:id="rId65"/>
    <p:sldId id="324" r:id="rId66"/>
    <p:sldId id="325" r:id="rId67"/>
    <p:sldId id="327" r:id="rId68"/>
    <p:sldId id="329" r:id="rId69"/>
    <p:sldId id="330" r:id="rId70"/>
    <p:sldId id="328" r:id="rId71"/>
    <p:sldId id="348" r:id="rId72"/>
    <p:sldId id="350" r:id="rId73"/>
    <p:sldId id="351" r:id="rId74"/>
    <p:sldId id="352" r:id="rId75"/>
    <p:sldId id="353" r:id="rId76"/>
    <p:sldId id="354" r:id="rId77"/>
    <p:sldId id="355" r:id="rId78"/>
    <p:sldId id="356" r:id="rId79"/>
    <p:sldId id="379" r:id="rId80"/>
    <p:sldId id="380" r:id="rId81"/>
    <p:sldId id="381" r:id="rId82"/>
    <p:sldId id="382" r:id="rId83"/>
    <p:sldId id="383" r:id="rId84"/>
    <p:sldId id="349" r:id="rId85"/>
    <p:sldId id="331" r:id="rId86"/>
    <p:sldId id="338" r:id="rId87"/>
    <p:sldId id="357" r:id="rId88"/>
    <p:sldId id="358" r:id="rId89"/>
    <p:sldId id="360" r:id="rId90"/>
    <p:sldId id="336" r:id="rId91"/>
    <p:sldId id="339" r:id="rId92"/>
    <p:sldId id="340" r:id="rId93"/>
    <p:sldId id="341" r:id="rId94"/>
    <p:sldId id="342" r:id="rId95"/>
    <p:sldId id="343" r:id="rId96"/>
    <p:sldId id="344" r:id="rId97"/>
    <p:sldId id="345" r:id="rId98"/>
    <p:sldId id="346" r:id="rId99"/>
    <p:sldId id="347" r:id="rId100"/>
    <p:sldId id="361" r:id="rId101"/>
    <p:sldId id="363" r:id="rId102"/>
    <p:sldId id="364" r:id="rId103"/>
    <p:sldId id="365" r:id="rId104"/>
    <p:sldId id="366" r:id="rId105"/>
    <p:sldId id="378" r:id="rId106"/>
    <p:sldId id="367" r:id="rId107"/>
    <p:sldId id="377" r:id="rId108"/>
    <p:sldId id="368" r:id="rId109"/>
    <p:sldId id="369" r:id="rId110"/>
    <p:sldId id="370" r:id="rId111"/>
    <p:sldId id="371" r:id="rId112"/>
    <p:sldId id="372" r:id="rId113"/>
    <p:sldId id="373" r:id="rId114"/>
    <p:sldId id="362" r:id="rId115"/>
    <p:sldId id="374" r:id="rId116"/>
    <p:sldId id="375" r:id="rId117"/>
    <p:sldId id="376" r:id="rId1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8" d="100"/>
          <a:sy n="108" d="100"/>
        </p:scale>
        <p:origin x="-115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printerSettings" Target="printerSettings/printerSettings1.bin"/><Relationship Id="rId121" Type="http://schemas.openxmlformats.org/officeDocument/2006/relationships/presProps" Target="presProps.xml"/><Relationship Id="rId122" Type="http://schemas.openxmlformats.org/officeDocument/2006/relationships/viewProps" Target="viewProps.xml"/><Relationship Id="rId123" Type="http://schemas.openxmlformats.org/officeDocument/2006/relationships/theme" Target="theme/theme1.xml"/><Relationship Id="rId12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notesMaster" Target="notesMasters/notesMaster1.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587FFF-225B-8B41-9553-E640B6935FD5}" type="datetimeFigureOut">
              <a:rPr lang="en-US" smtClean="0"/>
              <a:t>1/31/16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B0A166-869D-204F-9AAA-E5BEF3653C05}" type="slidenum">
              <a:rPr lang="en-US" smtClean="0"/>
              <a:t>‹#›</a:t>
            </a:fld>
            <a:endParaRPr lang="en-US"/>
          </a:p>
        </p:txBody>
      </p:sp>
    </p:spTree>
    <p:extLst>
      <p:ext uri="{BB962C8B-B14F-4D97-AF65-F5344CB8AC3E}">
        <p14:creationId xmlns:p14="http://schemas.microsoft.com/office/powerpoint/2010/main" val="27072180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let’s understand “backwards</a:t>
            </a:r>
            <a:r>
              <a:rPr lang="en-US" baseline="0" dirty="0" smtClean="0"/>
              <a:t> </a:t>
            </a:r>
            <a:r>
              <a:rPr lang="en-US" dirty="0" smtClean="0"/>
              <a:t>infinite causal chain” as one</a:t>
            </a:r>
            <a:r>
              <a:rPr lang="en-US" baseline="0" dirty="0" smtClean="0"/>
              <a:t> that extends infinitely backwards in time—we won’t care whether it goes on forever or comes to an end. </a:t>
            </a:r>
            <a:endParaRPr lang="en-US" dirty="0"/>
          </a:p>
        </p:txBody>
      </p:sp>
      <p:sp>
        <p:nvSpPr>
          <p:cNvPr id="4" name="Slide Number Placeholder 3"/>
          <p:cNvSpPr>
            <a:spLocks noGrp="1"/>
          </p:cNvSpPr>
          <p:nvPr>
            <p:ph type="sldNum" sz="quarter" idx="10"/>
          </p:nvPr>
        </p:nvSpPr>
        <p:spPr/>
        <p:txBody>
          <a:bodyPr/>
          <a:lstStyle/>
          <a:p>
            <a:fld id="{FDB0A166-869D-204F-9AAA-E5BEF3653C05}" type="slidenum">
              <a:rPr lang="en-US" smtClean="0"/>
              <a:t>33</a:t>
            </a:fld>
            <a:endParaRPr lang="en-US"/>
          </a:p>
        </p:txBody>
      </p:sp>
    </p:spTree>
    <p:extLst>
      <p:ext uri="{BB962C8B-B14F-4D97-AF65-F5344CB8AC3E}">
        <p14:creationId xmlns:p14="http://schemas.microsoft.com/office/powerpoint/2010/main" val="2620279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are assuming, that whatever our scale of perfection is, if</a:t>
            </a:r>
            <a:r>
              <a:rPr lang="en-US" baseline="0" dirty="0" smtClean="0"/>
              <a:t> two beings are alike in every respect except that one exists in more possible worlds than the other, than the one that exists in more possible worlds is ‘more perfect’. </a:t>
            </a:r>
            <a:endParaRPr lang="en-US" dirty="0"/>
          </a:p>
        </p:txBody>
      </p:sp>
      <p:sp>
        <p:nvSpPr>
          <p:cNvPr id="4" name="Slide Number Placeholder 3"/>
          <p:cNvSpPr>
            <a:spLocks noGrp="1"/>
          </p:cNvSpPr>
          <p:nvPr>
            <p:ph type="sldNum" sz="quarter" idx="10"/>
          </p:nvPr>
        </p:nvSpPr>
        <p:spPr/>
        <p:txBody>
          <a:bodyPr/>
          <a:lstStyle/>
          <a:p>
            <a:fld id="{FDB0A166-869D-204F-9AAA-E5BEF3653C05}" type="slidenum">
              <a:rPr lang="en-US" smtClean="0"/>
              <a:t>88</a:t>
            </a:fld>
            <a:endParaRPr lang="en-US"/>
          </a:p>
        </p:txBody>
      </p:sp>
    </p:spTree>
    <p:extLst>
      <p:ext uri="{BB962C8B-B14F-4D97-AF65-F5344CB8AC3E}">
        <p14:creationId xmlns:p14="http://schemas.microsoft.com/office/powerpoint/2010/main" val="169109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P2 smuggles in the ‘existing in more possible worlds is better’ assumption.</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FDB0A166-869D-204F-9AAA-E5BEF3653C05}" type="slidenum">
              <a:rPr lang="en-US" smtClean="0"/>
              <a:t>117</a:t>
            </a:fld>
            <a:endParaRPr lang="en-US"/>
          </a:p>
        </p:txBody>
      </p:sp>
    </p:spTree>
    <p:extLst>
      <p:ext uri="{BB962C8B-B14F-4D97-AF65-F5344CB8AC3E}">
        <p14:creationId xmlns:p14="http://schemas.microsoft.com/office/powerpoint/2010/main" val="2278235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P1 would be trivially satisfied: consider: every piece</a:t>
            </a:r>
            <a:r>
              <a:rPr lang="en-US" baseline="0" dirty="0" smtClean="0"/>
              <a:t> of ice-cream in my hand is delicious. Actually trivially true.</a:t>
            </a:r>
            <a:endParaRPr lang="en-US" dirty="0"/>
          </a:p>
        </p:txBody>
      </p:sp>
      <p:sp>
        <p:nvSpPr>
          <p:cNvPr id="4" name="Slide Number Placeholder 3"/>
          <p:cNvSpPr>
            <a:spLocks noGrp="1"/>
          </p:cNvSpPr>
          <p:nvPr>
            <p:ph type="sldNum" sz="quarter" idx="10"/>
          </p:nvPr>
        </p:nvSpPr>
        <p:spPr/>
        <p:txBody>
          <a:bodyPr/>
          <a:lstStyle/>
          <a:p>
            <a:fld id="{FDB0A166-869D-204F-9AAA-E5BEF3653C05}" type="slidenum">
              <a:rPr lang="en-US" smtClean="0"/>
              <a:t>41</a:t>
            </a:fld>
            <a:endParaRPr lang="en-US"/>
          </a:p>
        </p:txBody>
      </p:sp>
    </p:spTree>
    <p:extLst>
      <p:ext uri="{BB962C8B-B14F-4D97-AF65-F5344CB8AC3E}">
        <p14:creationId xmlns:p14="http://schemas.microsoft.com/office/powerpoint/2010/main" val="1982481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P1 would be trivially satisfied: consider: every piece</a:t>
            </a:r>
            <a:r>
              <a:rPr lang="en-US" baseline="0" dirty="0" smtClean="0"/>
              <a:t> of ice-cream in my hand is delicious. Actually trivially true.</a:t>
            </a:r>
            <a:endParaRPr lang="en-US" dirty="0"/>
          </a:p>
        </p:txBody>
      </p:sp>
      <p:sp>
        <p:nvSpPr>
          <p:cNvPr id="4" name="Slide Number Placeholder 3"/>
          <p:cNvSpPr>
            <a:spLocks noGrp="1"/>
          </p:cNvSpPr>
          <p:nvPr>
            <p:ph type="sldNum" sz="quarter" idx="10"/>
          </p:nvPr>
        </p:nvSpPr>
        <p:spPr/>
        <p:txBody>
          <a:bodyPr/>
          <a:lstStyle/>
          <a:p>
            <a:fld id="{FDB0A166-869D-204F-9AAA-E5BEF3653C05}" type="slidenum">
              <a:rPr lang="en-US" smtClean="0"/>
              <a:t>42</a:t>
            </a:fld>
            <a:endParaRPr lang="en-US"/>
          </a:p>
        </p:txBody>
      </p:sp>
    </p:spTree>
    <p:extLst>
      <p:ext uri="{BB962C8B-B14F-4D97-AF65-F5344CB8AC3E}">
        <p14:creationId xmlns:p14="http://schemas.microsoft.com/office/powerpoint/2010/main" val="1982481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Soundness? Validity?</a:t>
            </a:r>
            <a:endParaRPr lang="en-US" dirty="0"/>
          </a:p>
        </p:txBody>
      </p:sp>
      <p:sp>
        <p:nvSpPr>
          <p:cNvPr id="4" name="Slide Number Placeholder 3"/>
          <p:cNvSpPr>
            <a:spLocks noGrp="1"/>
          </p:cNvSpPr>
          <p:nvPr>
            <p:ph type="sldNum" sz="quarter" idx="10"/>
          </p:nvPr>
        </p:nvSpPr>
        <p:spPr/>
        <p:txBody>
          <a:bodyPr/>
          <a:lstStyle/>
          <a:p>
            <a:fld id="{FDB0A166-869D-204F-9AAA-E5BEF3653C05}" type="slidenum">
              <a:rPr lang="en-US" smtClean="0"/>
              <a:t>78</a:t>
            </a:fld>
            <a:endParaRPr lang="en-US"/>
          </a:p>
        </p:txBody>
      </p:sp>
    </p:spTree>
    <p:extLst>
      <p:ext uri="{BB962C8B-B14F-4D97-AF65-F5344CB8AC3E}">
        <p14:creationId xmlns:p14="http://schemas.microsoft.com/office/powerpoint/2010/main" val="1787710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Spend some time evaluating soundness here:  P2 – why?</a:t>
            </a:r>
            <a:r>
              <a:rPr lang="en-US" baseline="0" dirty="0" smtClean="0"/>
              <a:t> P3 – why</a:t>
            </a:r>
            <a:r>
              <a:rPr lang="en-US" baseline="0" dirty="0" smtClean="0"/>
              <a:t>?</a:t>
            </a:r>
          </a:p>
          <a:p>
            <a:r>
              <a:rPr lang="en-US" baseline="0" dirty="0" smtClean="0"/>
              <a:t>Maybe this argument isn’t sound: C2 doesn’t </a:t>
            </a:r>
            <a:r>
              <a:rPr lang="en-US" baseline="0" smtClean="0"/>
              <a:t>follow from C1. </a:t>
            </a:r>
            <a:endParaRPr lang="en-US" dirty="0"/>
          </a:p>
        </p:txBody>
      </p:sp>
      <p:sp>
        <p:nvSpPr>
          <p:cNvPr id="4" name="Slide Number Placeholder 3"/>
          <p:cNvSpPr>
            <a:spLocks noGrp="1"/>
          </p:cNvSpPr>
          <p:nvPr>
            <p:ph type="sldNum" sz="quarter" idx="10"/>
          </p:nvPr>
        </p:nvSpPr>
        <p:spPr/>
        <p:txBody>
          <a:bodyPr/>
          <a:lstStyle/>
          <a:p>
            <a:fld id="{FDB0A166-869D-204F-9AAA-E5BEF3653C05}" type="slidenum">
              <a:rPr lang="en-US" smtClean="0"/>
              <a:t>79</a:t>
            </a:fld>
            <a:endParaRPr lang="en-US"/>
          </a:p>
        </p:txBody>
      </p:sp>
    </p:spTree>
    <p:extLst>
      <p:ext uri="{BB962C8B-B14F-4D97-AF65-F5344CB8AC3E}">
        <p14:creationId xmlns:p14="http://schemas.microsoft.com/office/powerpoint/2010/main" val="1787710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Spend some time evaluating soundness here:  P2 – why?</a:t>
            </a:r>
            <a:r>
              <a:rPr lang="en-US" baseline="0" dirty="0" smtClean="0"/>
              <a:t> P3 – why</a:t>
            </a:r>
            <a:r>
              <a:rPr lang="en-US" baseline="0" dirty="0" smtClean="0"/>
              <a:t>?</a:t>
            </a:r>
          </a:p>
          <a:p>
            <a:r>
              <a:rPr lang="en-US" baseline="0" dirty="0" smtClean="0"/>
              <a:t>Maybe this argument isn’t sound: C2 doesn’t </a:t>
            </a:r>
            <a:r>
              <a:rPr lang="en-US" baseline="0" smtClean="0"/>
              <a:t>follow from C1. </a:t>
            </a:r>
            <a:endParaRPr lang="en-US" dirty="0"/>
          </a:p>
        </p:txBody>
      </p:sp>
      <p:sp>
        <p:nvSpPr>
          <p:cNvPr id="4" name="Slide Number Placeholder 3"/>
          <p:cNvSpPr>
            <a:spLocks noGrp="1"/>
          </p:cNvSpPr>
          <p:nvPr>
            <p:ph type="sldNum" sz="quarter" idx="10"/>
          </p:nvPr>
        </p:nvSpPr>
        <p:spPr/>
        <p:txBody>
          <a:bodyPr/>
          <a:lstStyle/>
          <a:p>
            <a:fld id="{FDB0A166-869D-204F-9AAA-E5BEF3653C05}" type="slidenum">
              <a:rPr lang="en-US" smtClean="0"/>
              <a:t>80</a:t>
            </a:fld>
            <a:endParaRPr lang="en-US"/>
          </a:p>
        </p:txBody>
      </p:sp>
    </p:spTree>
    <p:extLst>
      <p:ext uri="{BB962C8B-B14F-4D97-AF65-F5344CB8AC3E}">
        <p14:creationId xmlns:p14="http://schemas.microsoft.com/office/powerpoint/2010/main" val="1787710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Spend some time evaluating soundness here:  P2 – why?</a:t>
            </a:r>
            <a:r>
              <a:rPr lang="en-US" baseline="0" dirty="0" smtClean="0"/>
              <a:t> P3 – why</a:t>
            </a:r>
            <a:r>
              <a:rPr lang="en-US" baseline="0" dirty="0" smtClean="0"/>
              <a:t>?</a:t>
            </a:r>
          </a:p>
          <a:p>
            <a:r>
              <a:rPr lang="en-US" baseline="0" dirty="0" smtClean="0"/>
              <a:t>Maybe this argument isn’t sound: C2 doesn’t </a:t>
            </a:r>
            <a:r>
              <a:rPr lang="en-US" baseline="0" smtClean="0"/>
              <a:t>follow from C1. </a:t>
            </a:r>
            <a:endParaRPr lang="en-US" dirty="0"/>
          </a:p>
        </p:txBody>
      </p:sp>
      <p:sp>
        <p:nvSpPr>
          <p:cNvPr id="4" name="Slide Number Placeholder 3"/>
          <p:cNvSpPr>
            <a:spLocks noGrp="1"/>
          </p:cNvSpPr>
          <p:nvPr>
            <p:ph type="sldNum" sz="quarter" idx="10"/>
          </p:nvPr>
        </p:nvSpPr>
        <p:spPr/>
        <p:txBody>
          <a:bodyPr/>
          <a:lstStyle/>
          <a:p>
            <a:fld id="{FDB0A166-869D-204F-9AAA-E5BEF3653C05}" type="slidenum">
              <a:rPr lang="en-US" smtClean="0"/>
              <a:t>81</a:t>
            </a:fld>
            <a:endParaRPr lang="en-US"/>
          </a:p>
        </p:txBody>
      </p:sp>
    </p:spTree>
    <p:extLst>
      <p:ext uri="{BB962C8B-B14F-4D97-AF65-F5344CB8AC3E}">
        <p14:creationId xmlns:p14="http://schemas.microsoft.com/office/powerpoint/2010/main" val="1787710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Spend some time evaluating soundness here:  P2 – why?</a:t>
            </a:r>
            <a:r>
              <a:rPr lang="en-US" baseline="0" dirty="0" smtClean="0"/>
              <a:t> P3 – why</a:t>
            </a:r>
            <a:r>
              <a:rPr lang="en-US" baseline="0" dirty="0" smtClean="0"/>
              <a:t>?</a:t>
            </a:r>
          </a:p>
          <a:p>
            <a:r>
              <a:rPr lang="en-US" baseline="0" dirty="0" smtClean="0"/>
              <a:t>Maybe this argument isn’t sound: C2 doesn’t </a:t>
            </a:r>
            <a:r>
              <a:rPr lang="en-US" baseline="0" smtClean="0"/>
              <a:t>follow from C1. </a:t>
            </a:r>
            <a:endParaRPr lang="en-US" dirty="0"/>
          </a:p>
        </p:txBody>
      </p:sp>
      <p:sp>
        <p:nvSpPr>
          <p:cNvPr id="4" name="Slide Number Placeholder 3"/>
          <p:cNvSpPr>
            <a:spLocks noGrp="1"/>
          </p:cNvSpPr>
          <p:nvPr>
            <p:ph type="sldNum" sz="quarter" idx="10"/>
          </p:nvPr>
        </p:nvSpPr>
        <p:spPr/>
        <p:txBody>
          <a:bodyPr/>
          <a:lstStyle/>
          <a:p>
            <a:fld id="{FDB0A166-869D-204F-9AAA-E5BEF3653C05}" type="slidenum">
              <a:rPr lang="en-US" smtClean="0"/>
              <a:t>82</a:t>
            </a:fld>
            <a:endParaRPr lang="en-US"/>
          </a:p>
        </p:txBody>
      </p:sp>
    </p:spTree>
    <p:extLst>
      <p:ext uri="{BB962C8B-B14F-4D97-AF65-F5344CB8AC3E}">
        <p14:creationId xmlns:p14="http://schemas.microsoft.com/office/powerpoint/2010/main" val="1787710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Spend some time evaluating soundness here:  P2 – why?</a:t>
            </a:r>
            <a:r>
              <a:rPr lang="en-US" baseline="0" dirty="0" smtClean="0"/>
              <a:t> P3 – why</a:t>
            </a:r>
            <a:r>
              <a:rPr lang="en-US" baseline="0" dirty="0" smtClean="0"/>
              <a:t>?</a:t>
            </a:r>
          </a:p>
          <a:p>
            <a:r>
              <a:rPr lang="en-US" baseline="0" dirty="0" smtClean="0"/>
              <a:t>Maybe this argument isn’t sound: C2 doesn’t </a:t>
            </a:r>
            <a:r>
              <a:rPr lang="en-US" baseline="0" smtClean="0"/>
              <a:t>follow from C1. </a:t>
            </a:r>
            <a:endParaRPr lang="en-US" dirty="0"/>
          </a:p>
        </p:txBody>
      </p:sp>
      <p:sp>
        <p:nvSpPr>
          <p:cNvPr id="4" name="Slide Number Placeholder 3"/>
          <p:cNvSpPr>
            <a:spLocks noGrp="1"/>
          </p:cNvSpPr>
          <p:nvPr>
            <p:ph type="sldNum" sz="quarter" idx="10"/>
          </p:nvPr>
        </p:nvSpPr>
        <p:spPr/>
        <p:txBody>
          <a:bodyPr/>
          <a:lstStyle/>
          <a:p>
            <a:fld id="{FDB0A166-869D-204F-9AAA-E5BEF3653C05}" type="slidenum">
              <a:rPr lang="en-US" smtClean="0"/>
              <a:t>83</a:t>
            </a:fld>
            <a:endParaRPr lang="en-US"/>
          </a:p>
        </p:txBody>
      </p:sp>
    </p:spTree>
    <p:extLst>
      <p:ext uri="{BB962C8B-B14F-4D97-AF65-F5344CB8AC3E}">
        <p14:creationId xmlns:p14="http://schemas.microsoft.com/office/powerpoint/2010/main" val="1787710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1/31/16</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51B39-B140-43FE-96DB-472A2B59CE7C}" type="datetime1">
              <a:rPr lang="en-US" smtClean="0"/>
              <a:t>1/31/16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600BB2-27C5-458B-ABCE-839C88CF47CE}" type="datetime1">
              <a:rPr lang="en-US" smtClean="0"/>
              <a:t>1/31/16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11D738E-8962-435F-8C43-147B8DD7E819}" type="datetime1">
              <a:rPr lang="en-US" smtClean="0"/>
              <a:t>1/31/16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CAEA93-55E7-4DA9-90C2-089A26EEFEC4}" type="datetime1">
              <a:rPr lang="en-US" smtClean="0"/>
              <a:t>1/31/16</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E34CF3C7-6809-4F39-BD67-A75817BDDE0A}" type="datetime1">
              <a:rPr lang="en-US" smtClean="0"/>
              <a:t>1/31/16</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7EAEB24-CE78-465C-A726-91D0868FA48F}" type="datetime1">
              <a:rPr lang="en-US" smtClean="0"/>
              <a:t>1/31/16</a:t>
            </a:fld>
            <a:endParaRPr lang="en-US"/>
          </a:p>
        </p:txBody>
      </p:sp>
      <p:sp>
        <p:nvSpPr>
          <p:cNvPr id="8" name="Footer Placeholder 7"/>
          <p:cNvSpPr>
            <a:spLocks noGrp="1"/>
          </p:cNvSpPr>
          <p:nvPr>
            <p:ph type="ftr" sz="quarter" idx="11"/>
          </p:nvPr>
        </p:nvSpPr>
        <p:spPr/>
        <p:txBody>
          <a:bodyPr/>
          <a:lstStyle/>
          <a:p>
            <a:r>
              <a:rPr lang="en-US" smtClean="0"/>
              <a:t>Footer Text</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0BAADF0-1749-4E8B-9691-B44A5F8C0895}" type="datetime1">
              <a:rPr lang="en-US" smtClean="0"/>
              <a:t>1/31/16</a:t>
            </a:fld>
            <a:endParaRPr lang="en-US"/>
          </a:p>
        </p:txBody>
      </p:sp>
      <p:sp>
        <p:nvSpPr>
          <p:cNvPr id="4" name="Footer Placeholder 3"/>
          <p:cNvSpPr>
            <a:spLocks noGrp="1"/>
          </p:cNvSpPr>
          <p:nvPr>
            <p:ph type="ftr" sz="quarter" idx="11"/>
          </p:nvPr>
        </p:nvSpPr>
        <p:spPr/>
        <p:txBody>
          <a:bodyPr/>
          <a:lstStyle/>
          <a:p>
            <a:r>
              <a:rPr lang="en-US" smtClean="0"/>
              <a:t>Footer Text</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F628A-A867-4937-BBE5-207DB6F9C51A}" type="datetime1">
              <a:rPr lang="en-US" smtClean="0"/>
              <a:t>1/31/16</a:t>
            </a:fld>
            <a:endParaRPr lang="en-US"/>
          </a:p>
        </p:txBody>
      </p:sp>
      <p:sp>
        <p:nvSpPr>
          <p:cNvPr id="3" name="Footer Placeholder 2"/>
          <p:cNvSpPr>
            <a:spLocks noGrp="1"/>
          </p:cNvSpPr>
          <p:nvPr>
            <p:ph type="ftr" sz="quarter" idx="11"/>
          </p:nvPr>
        </p:nvSpPr>
        <p:spPr/>
        <p:txBody>
          <a:bodyPr/>
          <a:lstStyle/>
          <a:p>
            <a:r>
              <a:rPr lang="en-US" smtClean="0"/>
              <a:t>Footer Text</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8BBB94-68E6-4675-A946-F1C5994EDBD7}" type="datetime1">
              <a:rPr lang="en-US" smtClean="0"/>
              <a:t>1/31/16</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B8377-21E3-4835-B75D-4E2847E2750F}" type="datetime1">
              <a:rPr lang="en-US" smtClean="0"/>
              <a:t>1/31/16</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0C4986D-6BE9-4264-908F-02DB36FD8D6C}" type="datetime1">
              <a:rPr lang="en-US" smtClean="0"/>
              <a:t>1/31/16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2927"/>
            <a:ext cx="7772400" cy="4267200"/>
          </a:xfrm>
        </p:spPr>
        <p:txBody>
          <a:bodyPr/>
          <a:lstStyle/>
          <a:p>
            <a:r>
              <a:rPr lang="en-US" sz="4000" dirty="0" smtClean="0"/>
              <a:t>ARGUMENTS FOR THE EXISTENCE OF GOD</a:t>
            </a:r>
            <a:endParaRPr lang="en-US" sz="4000" dirty="0"/>
          </a:p>
        </p:txBody>
      </p:sp>
      <p:sp>
        <p:nvSpPr>
          <p:cNvPr id="3" name="Subtitle 2"/>
          <p:cNvSpPr>
            <a:spLocks noGrp="1"/>
          </p:cNvSpPr>
          <p:nvPr>
            <p:ph type="subTitle" idx="1"/>
          </p:nvPr>
        </p:nvSpPr>
        <p:spPr>
          <a:xfrm>
            <a:off x="1371600" y="3318603"/>
            <a:ext cx="6400800" cy="1219200"/>
          </a:xfrm>
        </p:spPr>
        <p:txBody>
          <a:bodyPr/>
          <a:lstStyle/>
          <a:p>
            <a:r>
              <a:rPr lang="en-US" dirty="0" smtClean="0"/>
              <a:t>Part I: the A Priori arguments</a:t>
            </a:r>
            <a:endParaRPr lang="en-US" dirty="0"/>
          </a:p>
        </p:txBody>
      </p:sp>
    </p:spTree>
    <p:extLst>
      <p:ext uri="{BB962C8B-B14F-4D97-AF65-F5344CB8AC3E}">
        <p14:creationId xmlns:p14="http://schemas.microsoft.com/office/powerpoint/2010/main" val="2735657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875" y="336163"/>
            <a:ext cx="8395840" cy="646331"/>
          </a:xfrm>
          <a:prstGeom prst="rect">
            <a:avLst/>
          </a:prstGeom>
          <a:noFill/>
        </p:spPr>
        <p:txBody>
          <a:bodyPr wrap="square" rtlCol="0">
            <a:spAutoFit/>
          </a:bodyPr>
          <a:lstStyle/>
          <a:p>
            <a:r>
              <a:rPr lang="en-US" b="1" dirty="0"/>
              <a:t>Epistemology</a:t>
            </a:r>
            <a:r>
              <a:rPr lang="en-US" dirty="0"/>
              <a:t>: the study of what it takes to </a:t>
            </a:r>
            <a:r>
              <a:rPr lang="en-US" i="1" dirty="0"/>
              <a:t>know</a:t>
            </a:r>
            <a:r>
              <a:rPr lang="en-US" dirty="0"/>
              <a:t> something and have </a:t>
            </a:r>
            <a:r>
              <a:rPr lang="en-US" i="1" dirty="0"/>
              <a:t>evidence/justification </a:t>
            </a:r>
            <a:r>
              <a:rPr lang="en-US" dirty="0"/>
              <a:t>for something.</a:t>
            </a:r>
          </a:p>
        </p:txBody>
      </p:sp>
      <p:sp>
        <p:nvSpPr>
          <p:cNvPr id="2" name="TextBox 1"/>
          <p:cNvSpPr txBox="1"/>
          <p:nvPr/>
        </p:nvSpPr>
        <p:spPr>
          <a:xfrm>
            <a:off x="764328" y="1279928"/>
            <a:ext cx="7702340" cy="2862323"/>
          </a:xfrm>
          <a:prstGeom prst="rect">
            <a:avLst/>
          </a:prstGeom>
          <a:noFill/>
        </p:spPr>
        <p:txBody>
          <a:bodyPr wrap="square" rtlCol="0">
            <a:spAutoFit/>
          </a:bodyPr>
          <a:lstStyle/>
          <a:p>
            <a:r>
              <a:rPr lang="en-US" dirty="0" smtClean="0"/>
              <a:t>Here is an </a:t>
            </a:r>
            <a:r>
              <a:rPr lang="en-US" i="1" dirty="0" smtClean="0"/>
              <a:t>epistemic distinction—</a:t>
            </a:r>
            <a:r>
              <a:rPr lang="en-US" dirty="0" smtClean="0"/>
              <a:t>i.e., one that concerns the nature of </a:t>
            </a:r>
            <a:r>
              <a:rPr lang="en-US" i="1" dirty="0" smtClean="0"/>
              <a:t>our knowledge, beliefs</a:t>
            </a:r>
            <a:r>
              <a:rPr lang="en-US" dirty="0" smtClean="0"/>
              <a:t>, or </a:t>
            </a:r>
            <a:r>
              <a:rPr lang="en-US" i="1" dirty="0" smtClean="0"/>
              <a:t>justification</a:t>
            </a:r>
            <a:r>
              <a:rPr lang="en-US" dirty="0" smtClean="0"/>
              <a:t>:</a:t>
            </a:r>
          </a:p>
          <a:p>
            <a:endParaRPr lang="en-US" dirty="0"/>
          </a:p>
          <a:p>
            <a:r>
              <a:rPr lang="en-US" dirty="0" smtClean="0"/>
              <a:t>A proposition, </a:t>
            </a:r>
            <a:r>
              <a:rPr lang="en-US" i="1" dirty="0" smtClean="0"/>
              <a:t>P</a:t>
            </a:r>
            <a:r>
              <a:rPr lang="en-US" dirty="0" smtClean="0"/>
              <a:t>, is </a:t>
            </a:r>
            <a:r>
              <a:rPr lang="en-US" b="1" u="sng" dirty="0" smtClean="0"/>
              <a:t>a priori</a:t>
            </a:r>
            <a:r>
              <a:rPr lang="en-US" dirty="0" smtClean="0"/>
              <a:t> just in case it’s possible (for anyone) to know that </a:t>
            </a:r>
            <a:r>
              <a:rPr lang="en-US" i="1" dirty="0" smtClean="0"/>
              <a:t>P </a:t>
            </a:r>
            <a:r>
              <a:rPr lang="en-US" dirty="0" smtClean="0"/>
              <a:t>is true (or to </a:t>
            </a:r>
            <a:r>
              <a:rPr lang="en-US" i="1" dirty="0" smtClean="0"/>
              <a:t>justify one’s belief in P</a:t>
            </a:r>
            <a:r>
              <a:rPr lang="en-US" dirty="0" smtClean="0"/>
              <a:t>) purely by deploying one’s (mature) faculty of reasoning and </a:t>
            </a:r>
            <a:r>
              <a:rPr lang="en-US" i="1" dirty="0" smtClean="0"/>
              <a:t>not </a:t>
            </a:r>
            <a:r>
              <a:rPr lang="en-US" dirty="0" smtClean="0"/>
              <a:t>on the basis of any particular experience one has had.</a:t>
            </a:r>
          </a:p>
          <a:p>
            <a:endParaRPr lang="en-US" u="sng" dirty="0"/>
          </a:p>
          <a:p>
            <a:r>
              <a:rPr lang="en-US" dirty="0" smtClean="0"/>
              <a:t>A proposition, </a:t>
            </a:r>
            <a:r>
              <a:rPr lang="en-US" i="1" dirty="0" smtClean="0"/>
              <a:t>P</a:t>
            </a:r>
            <a:r>
              <a:rPr lang="en-US" dirty="0" smtClean="0"/>
              <a:t>, is </a:t>
            </a:r>
            <a:r>
              <a:rPr lang="en-US" b="1" u="sng" dirty="0" smtClean="0"/>
              <a:t>a posteriori</a:t>
            </a:r>
            <a:r>
              <a:rPr lang="en-US" dirty="0" smtClean="0"/>
              <a:t> just in case it is </a:t>
            </a:r>
            <a:r>
              <a:rPr lang="en-US" i="1" dirty="0" smtClean="0"/>
              <a:t>not</a:t>
            </a:r>
            <a:r>
              <a:rPr lang="en-US" dirty="0" smtClean="0"/>
              <a:t> a priori. </a:t>
            </a:r>
          </a:p>
          <a:p>
            <a:endParaRPr lang="en-US" dirty="0" smtClean="0"/>
          </a:p>
        </p:txBody>
      </p:sp>
    </p:spTree>
    <p:extLst>
      <p:ext uri="{BB962C8B-B14F-4D97-AF65-F5344CB8AC3E}">
        <p14:creationId xmlns:p14="http://schemas.microsoft.com/office/powerpoint/2010/main" val="98158802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6" name="TextBox 5"/>
          <p:cNvSpPr txBox="1"/>
          <p:nvPr/>
        </p:nvSpPr>
        <p:spPr>
          <a:xfrm>
            <a:off x="411239" y="1088572"/>
            <a:ext cx="8285238" cy="2031325"/>
          </a:xfrm>
          <a:prstGeom prst="rect">
            <a:avLst/>
          </a:prstGeom>
          <a:noFill/>
        </p:spPr>
        <p:txBody>
          <a:bodyPr wrap="square" rtlCol="0">
            <a:spAutoFit/>
          </a:bodyPr>
          <a:lstStyle/>
          <a:p>
            <a:r>
              <a:rPr lang="en-US" dirty="0" smtClean="0"/>
              <a:t>First, let’s talk a little bit about </a:t>
            </a:r>
            <a:r>
              <a:rPr lang="en-US" i="1" dirty="0" smtClean="0"/>
              <a:t>modality</a:t>
            </a:r>
            <a:r>
              <a:rPr lang="en-US" dirty="0" smtClean="0"/>
              <a:t>: the study of possibility, necessity, and actuality.</a:t>
            </a:r>
          </a:p>
          <a:p>
            <a:endParaRPr lang="en-US" dirty="0"/>
          </a:p>
          <a:p>
            <a:r>
              <a:rPr lang="en-US" dirty="0" smtClean="0"/>
              <a:t>We can give a semantics for modal discourse using </a:t>
            </a:r>
            <a:r>
              <a:rPr lang="en-US" i="1" dirty="0" smtClean="0"/>
              <a:t>possible worlds</a:t>
            </a:r>
            <a:r>
              <a:rPr lang="en-US" dirty="0" smtClean="0"/>
              <a:t>. </a:t>
            </a:r>
          </a:p>
          <a:p>
            <a:endParaRPr lang="en-US" dirty="0"/>
          </a:p>
          <a:p>
            <a:r>
              <a:rPr lang="en-US" dirty="0" smtClean="0"/>
              <a:t>We’ll take our world to be </a:t>
            </a:r>
            <a:r>
              <a:rPr lang="en-US" i="1" dirty="0" smtClean="0"/>
              <a:t>the actual world</a:t>
            </a:r>
            <a:r>
              <a:rPr lang="en-US" dirty="0" smtClean="0"/>
              <a:t>, and we’ll talk of </a:t>
            </a:r>
            <a:r>
              <a:rPr lang="en-US" i="1" dirty="0" smtClean="0"/>
              <a:t>nearby </a:t>
            </a:r>
            <a:r>
              <a:rPr lang="en-US" dirty="0" smtClean="0"/>
              <a:t>and </a:t>
            </a:r>
            <a:r>
              <a:rPr lang="en-US" i="1" dirty="0" smtClean="0"/>
              <a:t>far-away </a:t>
            </a:r>
            <a:r>
              <a:rPr lang="en-US" dirty="0" smtClean="0"/>
              <a:t>possible worlds. </a:t>
            </a:r>
            <a:endParaRPr lang="en-US" dirty="0"/>
          </a:p>
        </p:txBody>
      </p:sp>
      <p:sp>
        <p:nvSpPr>
          <p:cNvPr id="11" name="TextBox 10"/>
          <p:cNvSpPr txBox="1"/>
          <p:nvPr/>
        </p:nvSpPr>
        <p:spPr>
          <a:xfrm>
            <a:off x="713619" y="3380192"/>
            <a:ext cx="6735550" cy="369332"/>
          </a:xfrm>
          <a:prstGeom prst="rect">
            <a:avLst/>
          </a:prstGeom>
          <a:noFill/>
        </p:spPr>
        <p:txBody>
          <a:bodyPr wrap="none" rtlCol="0">
            <a:spAutoFit/>
          </a:bodyPr>
          <a:lstStyle/>
          <a:p>
            <a:r>
              <a:rPr lang="en-US" dirty="0" smtClean="0"/>
              <a:t>For example: It is actually the case that we are doing philosophy. </a:t>
            </a:r>
            <a:endParaRPr lang="en-US" dirty="0"/>
          </a:p>
        </p:txBody>
      </p:sp>
    </p:spTree>
    <p:extLst>
      <p:ext uri="{BB962C8B-B14F-4D97-AF65-F5344CB8AC3E}">
        <p14:creationId xmlns:p14="http://schemas.microsoft.com/office/powerpoint/2010/main" val="282623354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2" name="TextBox 1"/>
          <p:cNvSpPr txBox="1"/>
          <p:nvPr/>
        </p:nvSpPr>
        <p:spPr>
          <a:xfrm>
            <a:off x="532190" y="912763"/>
            <a:ext cx="5012986" cy="369332"/>
          </a:xfrm>
          <a:prstGeom prst="rect">
            <a:avLst/>
          </a:prstGeom>
          <a:noFill/>
        </p:spPr>
        <p:txBody>
          <a:bodyPr wrap="none" rtlCol="0">
            <a:spAutoFit/>
          </a:bodyPr>
          <a:lstStyle/>
          <a:p>
            <a:r>
              <a:rPr lang="en-US" dirty="0" smtClean="0"/>
              <a:t>“In the actual world, we are doing philosophy.”</a:t>
            </a:r>
            <a:endParaRPr lang="en-US" dirty="0"/>
          </a:p>
        </p:txBody>
      </p:sp>
      <p:sp>
        <p:nvSpPr>
          <p:cNvPr id="5" name="TextBox 4"/>
          <p:cNvSpPr txBox="1"/>
          <p:nvPr/>
        </p:nvSpPr>
        <p:spPr>
          <a:xfrm>
            <a:off x="3755081" y="3329597"/>
            <a:ext cx="1560285" cy="553998"/>
          </a:xfrm>
          <a:prstGeom prst="rect">
            <a:avLst/>
          </a:prstGeom>
          <a:noFill/>
        </p:spPr>
        <p:txBody>
          <a:bodyPr wrap="square" rtlCol="0">
            <a:spAutoFit/>
          </a:bodyPr>
          <a:lstStyle/>
          <a:p>
            <a:r>
              <a:rPr lang="en-US" sz="1500" dirty="0" smtClean="0">
                <a:solidFill>
                  <a:schemeClr val="bg1"/>
                </a:solidFill>
              </a:rPr>
              <a:t>We are doing philosophy.</a:t>
            </a:r>
            <a:endParaRPr lang="en-US" sz="1500" dirty="0">
              <a:solidFill>
                <a:schemeClr val="bg1"/>
              </a:solidFill>
            </a:endParaRPr>
          </a:p>
        </p:txBody>
      </p:sp>
      <p:sp>
        <p:nvSpPr>
          <p:cNvPr id="8" name="Sun 7"/>
          <p:cNvSpPr/>
          <p:nvPr/>
        </p:nvSpPr>
        <p:spPr>
          <a:xfrm>
            <a:off x="3325208" y="2773611"/>
            <a:ext cx="2219968" cy="2219968"/>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900221" y="3597795"/>
            <a:ext cx="1560285" cy="461665"/>
          </a:xfrm>
          <a:prstGeom prst="rect">
            <a:avLst/>
          </a:prstGeom>
          <a:noFill/>
        </p:spPr>
        <p:txBody>
          <a:bodyPr wrap="square" rtlCol="0">
            <a:spAutoFit/>
          </a:bodyPr>
          <a:lstStyle/>
          <a:p>
            <a:r>
              <a:rPr lang="en-US" sz="1200" dirty="0" smtClean="0">
                <a:solidFill>
                  <a:srgbClr val="FFFFFF"/>
                </a:solidFill>
              </a:rPr>
              <a:t>We are doing philosophy</a:t>
            </a:r>
            <a:endParaRPr lang="en-US" sz="1200" dirty="0">
              <a:solidFill>
                <a:srgbClr val="FFFFFF"/>
              </a:solidFill>
            </a:endParaRPr>
          </a:p>
        </p:txBody>
      </p:sp>
    </p:spTree>
    <p:extLst>
      <p:ext uri="{BB962C8B-B14F-4D97-AF65-F5344CB8AC3E}">
        <p14:creationId xmlns:p14="http://schemas.microsoft.com/office/powerpoint/2010/main" val="236898746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2" name="TextBox 1"/>
          <p:cNvSpPr txBox="1"/>
          <p:nvPr/>
        </p:nvSpPr>
        <p:spPr>
          <a:xfrm>
            <a:off x="532190" y="912763"/>
            <a:ext cx="5012986" cy="369332"/>
          </a:xfrm>
          <a:prstGeom prst="rect">
            <a:avLst/>
          </a:prstGeom>
          <a:noFill/>
        </p:spPr>
        <p:txBody>
          <a:bodyPr wrap="none" rtlCol="0">
            <a:spAutoFit/>
          </a:bodyPr>
          <a:lstStyle/>
          <a:p>
            <a:r>
              <a:rPr lang="en-US" dirty="0" smtClean="0"/>
              <a:t>“In the actual world, we are doing philosophy.”</a:t>
            </a:r>
            <a:endParaRPr lang="en-US" dirty="0"/>
          </a:p>
        </p:txBody>
      </p:sp>
      <p:sp>
        <p:nvSpPr>
          <p:cNvPr id="5" name="TextBox 4"/>
          <p:cNvSpPr txBox="1"/>
          <p:nvPr/>
        </p:nvSpPr>
        <p:spPr>
          <a:xfrm>
            <a:off x="3755081" y="3329597"/>
            <a:ext cx="1560285" cy="553998"/>
          </a:xfrm>
          <a:prstGeom prst="rect">
            <a:avLst/>
          </a:prstGeom>
          <a:noFill/>
        </p:spPr>
        <p:txBody>
          <a:bodyPr wrap="square" rtlCol="0">
            <a:spAutoFit/>
          </a:bodyPr>
          <a:lstStyle/>
          <a:p>
            <a:r>
              <a:rPr lang="en-US" sz="1500" dirty="0" smtClean="0">
                <a:solidFill>
                  <a:schemeClr val="bg1"/>
                </a:solidFill>
              </a:rPr>
              <a:t>We are doing philosophy.</a:t>
            </a:r>
            <a:endParaRPr lang="en-US" sz="1500" dirty="0">
              <a:solidFill>
                <a:schemeClr val="bg1"/>
              </a:solidFill>
            </a:endParaRPr>
          </a:p>
        </p:txBody>
      </p:sp>
      <p:sp>
        <p:nvSpPr>
          <p:cNvPr id="8" name="Sun 7"/>
          <p:cNvSpPr/>
          <p:nvPr/>
        </p:nvSpPr>
        <p:spPr>
          <a:xfrm>
            <a:off x="3325208" y="2773611"/>
            <a:ext cx="2219968" cy="2219968"/>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900221" y="3597795"/>
            <a:ext cx="1560285" cy="461665"/>
          </a:xfrm>
          <a:prstGeom prst="rect">
            <a:avLst/>
          </a:prstGeom>
          <a:noFill/>
        </p:spPr>
        <p:txBody>
          <a:bodyPr wrap="square" rtlCol="0">
            <a:spAutoFit/>
          </a:bodyPr>
          <a:lstStyle/>
          <a:p>
            <a:r>
              <a:rPr lang="en-US" sz="1200" dirty="0" smtClean="0">
                <a:solidFill>
                  <a:srgbClr val="FFFFFF"/>
                </a:solidFill>
              </a:rPr>
              <a:t>We are doing philosophy</a:t>
            </a:r>
            <a:endParaRPr lang="en-US" sz="1200" dirty="0">
              <a:solidFill>
                <a:srgbClr val="FFFFFF"/>
              </a:solidFill>
            </a:endParaRPr>
          </a:p>
        </p:txBody>
      </p:sp>
      <p:sp>
        <p:nvSpPr>
          <p:cNvPr id="3" name="TextBox 2"/>
          <p:cNvSpPr txBox="1"/>
          <p:nvPr/>
        </p:nvSpPr>
        <p:spPr>
          <a:xfrm>
            <a:off x="532190" y="1349046"/>
            <a:ext cx="8382000" cy="646331"/>
          </a:xfrm>
          <a:prstGeom prst="rect">
            <a:avLst/>
          </a:prstGeom>
          <a:noFill/>
        </p:spPr>
        <p:txBody>
          <a:bodyPr wrap="square" rtlCol="0">
            <a:spAutoFit/>
          </a:bodyPr>
          <a:lstStyle/>
          <a:p>
            <a:r>
              <a:rPr lang="en-US" dirty="0" smtClean="0"/>
              <a:t>“Possibly, you did not come to class.”  =  “In some possible world, you did not 				          come to class.”</a:t>
            </a:r>
            <a:endParaRPr lang="en-US" dirty="0"/>
          </a:p>
        </p:txBody>
      </p:sp>
      <p:sp>
        <p:nvSpPr>
          <p:cNvPr id="4" name="Oval 3"/>
          <p:cNvSpPr/>
          <p:nvPr/>
        </p:nvSpPr>
        <p:spPr>
          <a:xfrm>
            <a:off x="1874762" y="3218357"/>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2069651" y="3560429"/>
            <a:ext cx="978349" cy="646331"/>
          </a:xfrm>
          <a:prstGeom prst="rect">
            <a:avLst/>
          </a:prstGeom>
          <a:noFill/>
        </p:spPr>
        <p:txBody>
          <a:bodyPr wrap="square" rtlCol="0">
            <a:spAutoFit/>
          </a:bodyPr>
          <a:lstStyle/>
          <a:p>
            <a:r>
              <a:rPr lang="en-US" sz="1200" dirty="0" smtClean="0">
                <a:solidFill>
                  <a:srgbClr val="FFFFFF"/>
                </a:solidFill>
              </a:rPr>
              <a:t>You didn’t come to class.</a:t>
            </a:r>
            <a:endParaRPr lang="en-US" sz="1200" dirty="0">
              <a:solidFill>
                <a:srgbClr val="FFFFFF"/>
              </a:solidFill>
            </a:endParaRPr>
          </a:p>
        </p:txBody>
      </p:sp>
    </p:spTree>
    <p:extLst>
      <p:ext uri="{BB962C8B-B14F-4D97-AF65-F5344CB8AC3E}">
        <p14:creationId xmlns:p14="http://schemas.microsoft.com/office/powerpoint/2010/main" val="98403980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2" name="TextBox 1"/>
          <p:cNvSpPr txBox="1"/>
          <p:nvPr/>
        </p:nvSpPr>
        <p:spPr>
          <a:xfrm>
            <a:off x="532190" y="912763"/>
            <a:ext cx="5012986" cy="369332"/>
          </a:xfrm>
          <a:prstGeom prst="rect">
            <a:avLst/>
          </a:prstGeom>
          <a:noFill/>
        </p:spPr>
        <p:txBody>
          <a:bodyPr wrap="none" rtlCol="0">
            <a:spAutoFit/>
          </a:bodyPr>
          <a:lstStyle/>
          <a:p>
            <a:r>
              <a:rPr lang="en-US" dirty="0" smtClean="0"/>
              <a:t>“In the actual world, we are doing philosophy.”</a:t>
            </a:r>
            <a:endParaRPr lang="en-US" dirty="0"/>
          </a:p>
        </p:txBody>
      </p:sp>
      <p:sp>
        <p:nvSpPr>
          <p:cNvPr id="5" name="TextBox 4"/>
          <p:cNvSpPr txBox="1"/>
          <p:nvPr/>
        </p:nvSpPr>
        <p:spPr>
          <a:xfrm>
            <a:off x="3755081" y="3329597"/>
            <a:ext cx="1560285" cy="553998"/>
          </a:xfrm>
          <a:prstGeom prst="rect">
            <a:avLst/>
          </a:prstGeom>
          <a:noFill/>
        </p:spPr>
        <p:txBody>
          <a:bodyPr wrap="square" rtlCol="0">
            <a:spAutoFit/>
          </a:bodyPr>
          <a:lstStyle/>
          <a:p>
            <a:r>
              <a:rPr lang="en-US" sz="1500" dirty="0" smtClean="0">
                <a:solidFill>
                  <a:schemeClr val="bg1"/>
                </a:solidFill>
              </a:rPr>
              <a:t>We are doing philosophy.</a:t>
            </a:r>
            <a:endParaRPr lang="en-US" sz="1500" dirty="0">
              <a:solidFill>
                <a:schemeClr val="bg1"/>
              </a:solidFill>
            </a:endParaRPr>
          </a:p>
        </p:txBody>
      </p:sp>
      <p:sp>
        <p:nvSpPr>
          <p:cNvPr id="8" name="Sun 7"/>
          <p:cNvSpPr/>
          <p:nvPr/>
        </p:nvSpPr>
        <p:spPr>
          <a:xfrm>
            <a:off x="3325208" y="2773611"/>
            <a:ext cx="2219968" cy="2219968"/>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900221" y="3597795"/>
            <a:ext cx="1560285" cy="461665"/>
          </a:xfrm>
          <a:prstGeom prst="rect">
            <a:avLst/>
          </a:prstGeom>
          <a:noFill/>
        </p:spPr>
        <p:txBody>
          <a:bodyPr wrap="square" rtlCol="0">
            <a:spAutoFit/>
          </a:bodyPr>
          <a:lstStyle/>
          <a:p>
            <a:r>
              <a:rPr lang="en-US" sz="1200" dirty="0" smtClean="0">
                <a:solidFill>
                  <a:srgbClr val="FFFFFF"/>
                </a:solidFill>
              </a:rPr>
              <a:t>We are doing philosophy</a:t>
            </a:r>
            <a:endParaRPr lang="en-US" sz="1200" dirty="0">
              <a:solidFill>
                <a:srgbClr val="FFFFFF"/>
              </a:solidFill>
            </a:endParaRPr>
          </a:p>
        </p:txBody>
      </p:sp>
      <p:sp>
        <p:nvSpPr>
          <p:cNvPr id="3" name="TextBox 2"/>
          <p:cNvSpPr txBox="1"/>
          <p:nvPr/>
        </p:nvSpPr>
        <p:spPr>
          <a:xfrm>
            <a:off x="532190" y="1349046"/>
            <a:ext cx="8382000" cy="646331"/>
          </a:xfrm>
          <a:prstGeom prst="rect">
            <a:avLst/>
          </a:prstGeom>
          <a:noFill/>
        </p:spPr>
        <p:txBody>
          <a:bodyPr wrap="square" rtlCol="0">
            <a:spAutoFit/>
          </a:bodyPr>
          <a:lstStyle/>
          <a:p>
            <a:r>
              <a:rPr lang="en-US" dirty="0" smtClean="0"/>
              <a:t>“Possibly, you went to a different school.”  =  “In some possible world, you went 				                  to a different school.”</a:t>
            </a:r>
            <a:endParaRPr lang="en-US" dirty="0"/>
          </a:p>
        </p:txBody>
      </p:sp>
      <p:sp>
        <p:nvSpPr>
          <p:cNvPr id="4" name="Oval 3"/>
          <p:cNvSpPr/>
          <p:nvPr/>
        </p:nvSpPr>
        <p:spPr>
          <a:xfrm>
            <a:off x="1874762" y="3218357"/>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2069651" y="3560429"/>
            <a:ext cx="978349" cy="646331"/>
          </a:xfrm>
          <a:prstGeom prst="rect">
            <a:avLst/>
          </a:prstGeom>
          <a:noFill/>
        </p:spPr>
        <p:txBody>
          <a:bodyPr wrap="square" rtlCol="0">
            <a:spAutoFit/>
          </a:bodyPr>
          <a:lstStyle/>
          <a:p>
            <a:r>
              <a:rPr lang="en-US" sz="1200" dirty="0" smtClean="0">
                <a:solidFill>
                  <a:srgbClr val="FFFFFF"/>
                </a:solidFill>
              </a:rPr>
              <a:t>You didn’t come to class.</a:t>
            </a:r>
            <a:endParaRPr lang="en-US" sz="1200" dirty="0">
              <a:solidFill>
                <a:srgbClr val="FFFFFF"/>
              </a:solidFill>
            </a:endParaRPr>
          </a:p>
        </p:txBody>
      </p:sp>
      <p:sp>
        <p:nvSpPr>
          <p:cNvPr id="12" name="Oval 11"/>
          <p:cNvSpPr/>
          <p:nvPr/>
        </p:nvSpPr>
        <p:spPr>
          <a:xfrm>
            <a:off x="2692400" y="476273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896508" y="5152163"/>
            <a:ext cx="978349" cy="461665"/>
          </a:xfrm>
          <a:prstGeom prst="rect">
            <a:avLst/>
          </a:prstGeom>
          <a:noFill/>
        </p:spPr>
        <p:txBody>
          <a:bodyPr wrap="square" rtlCol="0">
            <a:spAutoFit/>
          </a:bodyPr>
          <a:lstStyle/>
          <a:p>
            <a:r>
              <a:rPr lang="en-US" sz="1200" dirty="0" smtClean="0">
                <a:solidFill>
                  <a:srgbClr val="FFFFFF"/>
                </a:solidFill>
              </a:rPr>
              <a:t>You went to UCLA.</a:t>
            </a:r>
            <a:endParaRPr lang="en-US" sz="1200" dirty="0">
              <a:solidFill>
                <a:srgbClr val="FFFFFF"/>
              </a:solidFill>
            </a:endParaRPr>
          </a:p>
        </p:txBody>
      </p:sp>
    </p:spTree>
    <p:extLst>
      <p:ext uri="{BB962C8B-B14F-4D97-AF65-F5344CB8AC3E}">
        <p14:creationId xmlns:p14="http://schemas.microsoft.com/office/powerpoint/2010/main" val="366136685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5" name="TextBox 4"/>
          <p:cNvSpPr txBox="1"/>
          <p:nvPr/>
        </p:nvSpPr>
        <p:spPr>
          <a:xfrm>
            <a:off x="3755081" y="3329597"/>
            <a:ext cx="1560285" cy="553998"/>
          </a:xfrm>
          <a:prstGeom prst="rect">
            <a:avLst/>
          </a:prstGeom>
          <a:noFill/>
        </p:spPr>
        <p:txBody>
          <a:bodyPr wrap="square" rtlCol="0">
            <a:spAutoFit/>
          </a:bodyPr>
          <a:lstStyle/>
          <a:p>
            <a:r>
              <a:rPr lang="en-US" sz="1500" dirty="0" smtClean="0">
                <a:solidFill>
                  <a:schemeClr val="bg1"/>
                </a:solidFill>
              </a:rPr>
              <a:t>We are doing philosophy.</a:t>
            </a:r>
            <a:endParaRPr lang="en-US" sz="1500" dirty="0">
              <a:solidFill>
                <a:schemeClr val="bg1"/>
              </a:solidFill>
            </a:endParaRPr>
          </a:p>
        </p:txBody>
      </p:sp>
      <p:sp>
        <p:nvSpPr>
          <p:cNvPr id="8" name="Sun 7"/>
          <p:cNvSpPr/>
          <p:nvPr/>
        </p:nvSpPr>
        <p:spPr>
          <a:xfrm>
            <a:off x="3325208" y="2773611"/>
            <a:ext cx="2219968" cy="2219968"/>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900221" y="3597795"/>
            <a:ext cx="1560285" cy="461665"/>
          </a:xfrm>
          <a:prstGeom prst="rect">
            <a:avLst/>
          </a:prstGeom>
          <a:noFill/>
        </p:spPr>
        <p:txBody>
          <a:bodyPr wrap="square" rtlCol="0">
            <a:spAutoFit/>
          </a:bodyPr>
          <a:lstStyle/>
          <a:p>
            <a:r>
              <a:rPr lang="en-US" sz="1200" dirty="0" smtClean="0">
                <a:solidFill>
                  <a:srgbClr val="FFFFFF"/>
                </a:solidFill>
              </a:rPr>
              <a:t>We are doing philosophy</a:t>
            </a:r>
            <a:endParaRPr lang="en-US" sz="1200" dirty="0">
              <a:solidFill>
                <a:srgbClr val="FFFFFF"/>
              </a:solidFill>
            </a:endParaRPr>
          </a:p>
        </p:txBody>
      </p:sp>
      <p:sp>
        <p:nvSpPr>
          <p:cNvPr id="4" name="Oval 3"/>
          <p:cNvSpPr/>
          <p:nvPr/>
        </p:nvSpPr>
        <p:spPr>
          <a:xfrm>
            <a:off x="1874762" y="3218357"/>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2069651" y="3560429"/>
            <a:ext cx="978349" cy="646331"/>
          </a:xfrm>
          <a:prstGeom prst="rect">
            <a:avLst/>
          </a:prstGeom>
          <a:noFill/>
        </p:spPr>
        <p:txBody>
          <a:bodyPr wrap="square" rtlCol="0">
            <a:spAutoFit/>
          </a:bodyPr>
          <a:lstStyle/>
          <a:p>
            <a:r>
              <a:rPr lang="en-US" sz="1200" dirty="0" smtClean="0">
                <a:solidFill>
                  <a:srgbClr val="FFFFFF"/>
                </a:solidFill>
              </a:rPr>
              <a:t>You didn’t come to class.</a:t>
            </a:r>
            <a:endParaRPr lang="en-US" sz="1200" dirty="0">
              <a:solidFill>
                <a:srgbClr val="FFFFFF"/>
              </a:solidFill>
            </a:endParaRPr>
          </a:p>
        </p:txBody>
      </p:sp>
      <p:sp>
        <p:nvSpPr>
          <p:cNvPr id="12" name="Oval 11"/>
          <p:cNvSpPr/>
          <p:nvPr/>
        </p:nvSpPr>
        <p:spPr>
          <a:xfrm>
            <a:off x="2692400" y="476273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896508" y="5152163"/>
            <a:ext cx="978349" cy="461665"/>
          </a:xfrm>
          <a:prstGeom prst="rect">
            <a:avLst/>
          </a:prstGeom>
          <a:noFill/>
        </p:spPr>
        <p:txBody>
          <a:bodyPr wrap="square" rtlCol="0">
            <a:spAutoFit/>
          </a:bodyPr>
          <a:lstStyle/>
          <a:p>
            <a:r>
              <a:rPr lang="en-US" sz="1200" dirty="0" smtClean="0">
                <a:solidFill>
                  <a:srgbClr val="FFFFFF"/>
                </a:solidFill>
              </a:rPr>
              <a:t>You went to UCLA.</a:t>
            </a:r>
            <a:endParaRPr lang="en-US" sz="1200" dirty="0">
              <a:solidFill>
                <a:srgbClr val="FFFFFF"/>
              </a:solidFill>
            </a:endParaRPr>
          </a:p>
        </p:txBody>
      </p:sp>
      <p:sp>
        <p:nvSpPr>
          <p:cNvPr id="14" name="Oval 13"/>
          <p:cNvSpPr/>
          <p:nvPr/>
        </p:nvSpPr>
        <p:spPr>
          <a:xfrm>
            <a:off x="207200" y="515216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411308" y="5541593"/>
            <a:ext cx="978349" cy="461665"/>
          </a:xfrm>
          <a:prstGeom prst="rect">
            <a:avLst/>
          </a:prstGeom>
          <a:noFill/>
        </p:spPr>
        <p:txBody>
          <a:bodyPr wrap="square" rtlCol="0">
            <a:spAutoFit/>
          </a:bodyPr>
          <a:lstStyle/>
          <a:p>
            <a:r>
              <a:rPr lang="en-US" sz="1200" dirty="0" smtClean="0">
                <a:solidFill>
                  <a:srgbClr val="FFFFFF"/>
                </a:solidFill>
              </a:rPr>
              <a:t>You were not born.</a:t>
            </a:r>
            <a:endParaRPr lang="en-US" sz="1200" dirty="0">
              <a:solidFill>
                <a:srgbClr val="FFFFFF"/>
              </a:solidFill>
            </a:endParaRPr>
          </a:p>
        </p:txBody>
      </p:sp>
      <p:sp>
        <p:nvSpPr>
          <p:cNvPr id="16" name="Oval 15"/>
          <p:cNvSpPr/>
          <p:nvPr/>
        </p:nvSpPr>
        <p:spPr>
          <a:xfrm>
            <a:off x="5460506" y="1999121"/>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5664614" y="2388551"/>
            <a:ext cx="978349" cy="461665"/>
          </a:xfrm>
          <a:prstGeom prst="rect">
            <a:avLst/>
          </a:prstGeom>
          <a:noFill/>
        </p:spPr>
        <p:txBody>
          <a:bodyPr wrap="square" rtlCol="0">
            <a:spAutoFit/>
          </a:bodyPr>
          <a:lstStyle/>
          <a:p>
            <a:r>
              <a:rPr lang="en-US" sz="1200" dirty="0" smtClean="0">
                <a:solidFill>
                  <a:srgbClr val="FFFFFF"/>
                </a:solidFill>
              </a:rPr>
              <a:t>Math is fun.</a:t>
            </a:r>
            <a:endParaRPr lang="en-US" sz="1200" dirty="0">
              <a:solidFill>
                <a:srgbClr val="FFFFFF"/>
              </a:solidFill>
            </a:endParaRPr>
          </a:p>
        </p:txBody>
      </p:sp>
      <p:sp>
        <p:nvSpPr>
          <p:cNvPr id="18" name="Oval 17"/>
          <p:cNvSpPr/>
          <p:nvPr/>
        </p:nvSpPr>
        <p:spPr>
          <a:xfrm>
            <a:off x="2569745" y="1848731"/>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2773853" y="2238161"/>
            <a:ext cx="978349" cy="461665"/>
          </a:xfrm>
          <a:prstGeom prst="rect">
            <a:avLst/>
          </a:prstGeom>
          <a:noFill/>
        </p:spPr>
        <p:txBody>
          <a:bodyPr wrap="square" rtlCol="0">
            <a:spAutoFit/>
          </a:bodyPr>
          <a:lstStyle/>
          <a:p>
            <a:r>
              <a:rPr lang="en-US" sz="1200" dirty="0" smtClean="0">
                <a:solidFill>
                  <a:srgbClr val="FFFFFF"/>
                </a:solidFill>
              </a:rPr>
              <a:t>Cheesecake </a:t>
            </a:r>
          </a:p>
          <a:p>
            <a:r>
              <a:rPr lang="en-US" sz="1200" dirty="0">
                <a:solidFill>
                  <a:srgbClr val="FFFFFF"/>
                </a:solidFill>
              </a:rPr>
              <a:t>t</a:t>
            </a:r>
            <a:r>
              <a:rPr lang="en-US" sz="1200" dirty="0" smtClean="0">
                <a:solidFill>
                  <a:srgbClr val="FFFFFF"/>
                </a:solidFill>
              </a:rPr>
              <a:t>astes good.</a:t>
            </a:r>
            <a:endParaRPr lang="en-US" sz="1200" dirty="0">
              <a:solidFill>
                <a:srgbClr val="FFFFFF"/>
              </a:solidFill>
            </a:endParaRPr>
          </a:p>
        </p:txBody>
      </p:sp>
      <p:sp>
        <p:nvSpPr>
          <p:cNvPr id="20" name="Oval 19"/>
          <p:cNvSpPr/>
          <p:nvPr/>
        </p:nvSpPr>
        <p:spPr>
          <a:xfrm>
            <a:off x="5778266" y="3538212"/>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5982374" y="3927642"/>
            <a:ext cx="978349" cy="461665"/>
          </a:xfrm>
          <a:prstGeom prst="rect">
            <a:avLst/>
          </a:prstGeom>
          <a:noFill/>
        </p:spPr>
        <p:txBody>
          <a:bodyPr wrap="square" rtlCol="0">
            <a:spAutoFit/>
          </a:bodyPr>
          <a:lstStyle/>
          <a:p>
            <a:r>
              <a:rPr lang="en-US" sz="1200" dirty="0" smtClean="0">
                <a:solidFill>
                  <a:srgbClr val="FFFFFF"/>
                </a:solidFill>
              </a:rPr>
              <a:t>You dyed your hair.</a:t>
            </a:r>
            <a:endParaRPr lang="en-US" sz="1200" dirty="0">
              <a:solidFill>
                <a:srgbClr val="FFFFFF"/>
              </a:solidFill>
            </a:endParaRPr>
          </a:p>
        </p:txBody>
      </p:sp>
      <p:sp>
        <p:nvSpPr>
          <p:cNvPr id="22" name="Oval 21"/>
          <p:cNvSpPr/>
          <p:nvPr/>
        </p:nvSpPr>
        <p:spPr>
          <a:xfrm>
            <a:off x="4650128" y="4993579"/>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4854236" y="5383009"/>
            <a:ext cx="978349" cy="461665"/>
          </a:xfrm>
          <a:prstGeom prst="rect">
            <a:avLst/>
          </a:prstGeom>
          <a:noFill/>
        </p:spPr>
        <p:txBody>
          <a:bodyPr wrap="square" rtlCol="0">
            <a:spAutoFit/>
          </a:bodyPr>
          <a:lstStyle/>
          <a:p>
            <a:r>
              <a:rPr lang="en-US" sz="1200" dirty="0" smtClean="0">
                <a:solidFill>
                  <a:srgbClr val="FFFFFF"/>
                </a:solidFill>
              </a:rPr>
              <a:t>USA crumbles.</a:t>
            </a:r>
            <a:endParaRPr lang="en-US" sz="1200" dirty="0">
              <a:solidFill>
                <a:srgbClr val="FFFFFF"/>
              </a:solidFill>
            </a:endParaRPr>
          </a:p>
        </p:txBody>
      </p:sp>
      <p:sp>
        <p:nvSpPr>
          <p:cNvPr id="24" name="Oval 23"/>
          <p:cNvSpPr/>
          <p:nvPr/>
        </p:nvSpPr>
        <p:spPr>
          <a:xfrm>
            <a:off x="1209524" y="1889855"/>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1413632" y="2279285"/>
            <a:ext cx="978349" cy="646331"/>
          </a:xfrm>
          <a:prstGeom prst="rect">
            <a:avLst/>
          </a:prstGeom>
          <a:noFill/>
        </p:spPr>
        <p:txBody>
          <a:bodyPr wrap="square" rtlCol="0">
            <a:spAutoFit/>
          </a:bodyPr>
          <a:lstStyle/>
          <a:p>
            <a:r>
              <a:rPr lang="en-US" sz="1200" dirty="0" smtClean="0">
                <a:solidFill>
                  <a:srgbClr val="FFFFFF"/>
                </a:solidFill>
              </a:rPr>
              <a:t>You ate cheese for breakfast.</a:t>
            </a:r>
            <a:endParaRPr lang="en-US" sz="1200" dirty="0">
              <a:solidFill>
                <a:srgbClr val="FFFFFF"/>
              </a:solidFill>
            </a:endParaRPr>
          </a:p>
        </p:txBody>
      </p:sp>
      <p:sp>
        <p:nvSpPr>
          <p:cNvPr id="26" name="Oval 25"/>
          <p:cNvSpPr/>
          <p:nvPr/>
        </p:nvSpPr>
        <p:spPr>
          <a:xfrm>
            <a:off x="442971" y="3193276"/>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647079" y="3582706"/>
            <a:ext cx="978349" cy="461665"/>
          </a:xfrm>
          <a:prstGeom prst="rect">
            <a:avLst/>
          </a:prstGeom>
          <a:noFill/>
        </p:spPr>
        <p:txBody>
          <a:bodyPr wrap="square" rtlCol="0">
            <a:spAutoFit/>
          </a:bodyPr>
          <a:lstStyle/>
          <a:p>
            <a:r>
              <a:rPr lang="en-US" sz="1200" dirty="0" smtClean="0">
                <a:solidFill>
                  <a:srgbClr val="FFFFFF"/>
                </a:solidFill>
              </a:rPr>
              <a:t>I was a dog.</a:t>
            </a:r>
            <a:endParaRPr lang="en-US" sz="1200" dirty="0">
              <a:solidFill>
                <a:srgbClr val="FFFFFF"/>
              </a:solidFill>
            </a:endParaRPr>
          </a:p>
        </p:txBody>
      </p:sp>
      <p:sp>
        <p:nvSpPr>
          <p:cNvPr id="28" name="Oval 27"/>
          <p:cNvSpPr/>
          <p:nvPr/>
        </p:nvSpPr>
        <p:spPr>
          <a:xfrm>
            <a:off x="1358711" y="458709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1562819" y="4976523"/>
            <a:ext cx="978349" cy="646331"/>
          </a:xfrm>
          <a:prstGeom prst="rect">
            <a:avLst/>
          </a:prstGeom>
          <a:noFill/>
        </p:spPr>
        <p:txBody>
          <a:bodyPr wrap="square" rtlCol="0">
            <a:spAutoFit/>
          </a:bodyPr>
          <a:lstStyle/>
          <a:p>
            <a:r>
              <a:rPr lang="en-US" sz="1200" dirty="0" smtClean="0">
                <a:solidFill>
                  <a:srgbClr val="FFFFFF"/>
                </a:solidFill>
              </a:rPr>
              <a:t>Everyone goes on a trip.</a:t>
            </a:r>
            <a:endParaRPr lang="en-US" sz="1200" dirty="0">
              <a:solidFill>
                <a:srgbClr val="FFFFFF"/>
              </a:solidFill>
            </a:endParaRPr>
          </a:p>
        </p:txBody>
      </p:sp>
      <p:sp>
        <p:nvSpPr>
          <p:cNvPr id="30" name="Oval 29"/>
          <p:cNvSpPr/>
          <p:nvPr/>
        </p:nvSpPr>
        <p:spPr>
          <a:xfrm>
            <a:off x="6295485" y="515216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6499593" y="5541593"/>
            <a:ext cx="978349" cy="461665"/>
          </a:xfrm>
          <a:prstGeom prst="rect">
            <a:avLst/>
          </a:prstGeom>
          <a:noFill/>
        </p:spPr>
        <p:txBody>
          <a:bodyPr wrap="square" rtlCol="0">
            <a:spAutoFit/>
          </a:bodyPr>
          <a:lstStyle/>
          <a:p>
            <a:r>
              <a:rPr lang="en-US" sz="1200" dirty="0" smtClean="0">
                <a:solidFill>
                  <a:srgbClr val="FFFFFF"/>
                </a:solidFill>
              </a:rPr>
              <a:t>Phones don</a:t>
            </a:r>
            <a:r>
              <a:rPr lang="fr-FR" sz="1200" dirty="0" smtClean="0">
                <a:solidFill>
                  <a:srgbClr val="FFFFFF"/>
                </a:solidFill>
              </a:rPr>
              <a:t>’</a:t>
            </a:r>
            <a:r>
              <a:rPr lang="en-US" sz="1200" dirty="0" smtClean="0">
                <a:solidFill>
                  <a:srgbClr val="FFFFFF"/>
                </a:solidFill>
              </a:rPr>
              <a:t>t exist.</a:t>
            </a:r>
            <a:endParaRPr lang="en-US" sz="1200" dirty="0">
              <a:solidFill>
                <a:srgbClr val="FFFFFF"/>
              </a:solidFill>
            </a:endParaRPr>
          </a:p>
        </p:txBody>
      </p:sp>
      <p:sp>
        <p:nvSpPr>
          <p:cNvPr id="32" name="Oval 31"/>
          <p:cNvSpPr/>
          <p:nvPr/>
        </p:nvSpPr>
        <p:spPr>
          <a:xfrm>
            <a:off x="3625315" y="554159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3829423" y="5931023"/>
            <a:ext cx="978349" cy="461665"/>
          </a:xfrm>
          <a:prstGeom prst="rect">
            <a:avLst/>
          </a:prstGeom>
          <a:noFill/>
        </p:spPr>
        <p:txBody>
          <a:bodyPr wrap="square" rtlCol="0">
            <a:spAutoFit/>
          </a:bodyPr>
          <a:lstStyle/>
          <a:p>
            <a:r>
              <a:rPr lang="en-US" sz="1200" dirty="0" smtClean="0">
                <a:solidFill>
                  <a:srgbClr val="FFFFFF"/>
                </a:solidFill>
              </a:rPr>
              <a:t>Obama loses.</a:t>
            </a:r>
            <a:endParaRPr lang="en-US" sz="1200" dirty="0">
              <a:solidFill>
                <a:srgbClr val="FFFFFF"/>
              </a:solidFill>
            </a:endParaRPr>
          </a:p>
        </p:txBody>
      </p:sp>
      <p:sp>
        <p:nvSpPr>
          <p:cNvPr id="34" name="Oval 33"/>
          <p:cNvSpPr/>
          <p:nvPr/>
        </p:nvSpPr>
        <p:spPr>
          <a:xfrm>
            <a:off x="4022876" y="157292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TextBox 34"/>
          <p:cNvSpPr txBox="1"/>
          <p:nvPr/>
        </p:nvSpPr>
        <p:spPr>
          <a:xfrm>
            <a:off x="4226984" y="1962353"/>
            <a:ext cx="978349" cy="461665"/>
          </a:xfrm>
          <a:prstGeom prst="rect">
            <a:avLst/>
          </a:prstGeom>
          <a:noFill/>
        </p:spPr>
        <p:txBody>
          <a:bodyPr wrap="square" rtlCol="0">
            <a:spAutoFit/>
          </a:bodyPr>
          <a:lstStyle/>
          <a:p>
            <a:r>
              <a:rPr lang="en-US" sz="1200" dirty="0" smtClean="0">
                <a:solidFill>
                  <a:srgbClr val="FFFFFF"/>
                </a:solidFill>
              </a:rPr>
              <a:t>Water tastes bad.</a:t>
            </a:r>
            <a:endParaRPr lang="en-US" sz="1200" dirty="0">
              <a:solidFill>
                <a:srgbClr val="FFFFFF"/>
              </a:solidFill>
            </a:endParaRPr>
          </a:p>
        </p:txBody>
      </p:sp>
      <p:sp>
        <p:nvSpPr>
          <p:cNvPr id="36" name="Oval 35"/>
          <p:cNvSpPr/>
          <p:nvPr/>
        </p:nvSpPr>
        <p:spPr>
          <a:xfrm>
            <a:off x="6960723" y="1673348"/>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Box 36"/>
          <p:cNvSpPr txBox="1"/>
          <p:nvPr/>
        </p:nvSpPr>
        <p:spPr>
          <a:xfrm>
            <a:off x="7164831" y="2062778"/>
            <a:ext cx="978349" cy="461665"/>
          </a:xfrm>
          <a:prstGeom prst="rect">
            <a:avLst/>
          </a:prstGeom>
          <a:noFill/>
        </p:spPr>
        <p:txBody>
          <a:bodyPr wrap="square" rtlCol="0">
            <a:spAutoFit/>
          </a:bodyPr>
          <a:lstStyle/>
          <a:p>
            <a:r>
              <a:rPr lang="en-US" sz="1200" dirty="0" smtClean="0">
                <a:solidFill>
                  <a:srgbClr val="FFFFFF"/>
                </a:solidFill>
              </a:rPr>
              <a:t>Apples are orange.</a:t>
            </a:r>
            <a:endParaRPr lang="en-US" sz="1200" dirty="0">
              <a:solidFill>
                <a:srgbClr val="FFFFFF"/>
              </a:solidFill>
            </a:endParaRPr>
          </a:p>
        </p:txBody>
      </p:sp>
      <p:sp>
        <p:nvSpPr>
          <p:cNvPr id="38" name="Oval 37"/>
          <p:cNvSpPr/>
          <p:nvPr/>
        </p:nvSpPr>
        <p:spPr>
          <a:xfrm>
            <a:off x="7314362" y="3246496"/>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extBox 38"/>
          <p:cNvSpPr txBox="1"/>
          <p:nvPr/>
        </p:nvSpPr>
        <p:spPr>
          <a:xfrm>
            <a:off x="7518470" y="3635926"/>
            <a:ext cx="978349" cy="646331"/>
          </a:xfrm>
          <a:prstGeom prst="rect">
            <a:avLst/>
          </a:prstGeom>
          <a:noFill/>
        </p:spPr>
        <p:txBody>
          <a:bodyPr wrap="square" rtlCol="0">
            <a:spAutoFit/>
          </a:bodyPr>
          <a:lstStyle/>
          <a:p>
            <a:r>
              <a:rPr lang="en-US" sz="1200" dirty="0" smtClean="0">
                <a:solidFill>
                  <a:srgbClr val="FFFFFF"/>
                </a:solidFill>
              </a:rPr>
              <a:t>Music doesn’t exist.</a:t>
            </a:r>
            <a:endParaRPr lang="en-US" sz="1200" dirty="0">
              <a:solidFill>
                <a:srgbClr val="FFFFFF"/>
              </a:solidFill>
            </a:endParaRPr>
          </a:p>
        </p:txBody>
      </p:sp>
      <p:sp>
        <p:nvSpPr>
          <p:cNvPr id="40" name="Oval 39"/>
          <p:cNvSpPr/>
          <p:nvPr/>
        </p:nvSpPr>
        <p:spPr>
          <a:xfrm>
            <a:off x="7494082" y="4638470"/>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p:cNvSpPr txBox="1"/>
          <p:nvPr/>
        </p:nvSpPr>
        <p:spPr>
          <a:xfrm>
            <a:off x="7698190" y="5027900"/>
            <a:ext cx="978349" cy="461665"/>
          </a:xfrm>
          <a:prstGeom prst="rect">
            <a:avLst/>
          </a:prstGeom>
          <a:noFill/>
        </p:spPr>
        <p:txBody>
          <a:bodyPr wrap="square" rtlCol="0">
            <a:spAutoFit/>
          </a:bodyPr>
          <a:lstStyle/>
          <a:p>
            <a:r>
              <a:rPr lang="en-US" sz="1200" dirty="0" smtClean="0">
                <a:solidFill>
                  <a:srgbClr val="FFFFFF"/>
                </a:solidFill>
              </a:rPr>
              <a:t>Trees can talk.</a:t>
            </a:r>
            <a:endParaRPr lang="en-US" sz="1200" dirty="0">
              <a:solidFill>
                <a:srgbClr val="FFFFFF"/>
              </a:solidFill>
            </a:endParaRPr>
          </a:p>
        </p:txBody>
      </p:sp>
    </p:spTree>
    <p:extLst>
      <p:ext uri="{BB962C8B-B14F-4D97-AF65-F5344CB8AC3E}">
        <p14:creationId xmlns:p14="http://schemas.microsoft.com/office/powerpoint/2010/main" val="322926142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15" name="TextBox 14"/>
          <p:cNvSpPr txBox="1"/>
          <p:nvPr/>
        </p:nvSpPr>
        <p:spPr>
          <a:xfrm>
            <a:off x="411308"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27" name="TextBox 26"/>
          <p:cNvSpPr txBox="1"/>
          <p:nvPr/>
        </p:nvSpPr>
        <p:spPr>
          <a:xfrm>
            <a:off x="647079" y="3582706"/>
            <a:ext cx="978349" cy="276999"/>
          </a:xfrm>
          <a:prstGeom prst="rect">
            <a:avLst/>
          </a:prstGeom>
          <a:noFill/>
        </p:spPr>
        <p:txBody>
          <a:bodyPr wrap="square" rtlCol="0">
            <a:spAutoFit/>
          </a:bodyPr>
          <a:lstStyle/>
          <a:p>
            <a:r>
              <a:rPr lang="en-US" sz="1200" dirty="0">
                <a:solidFill>
                  <a:srgbClr val="FFFFFF"/>
                </a:solidFill>
              </a:rPr>
              <a:t>2+2=4</a:t>
            </a:r>
          </a:p>
        </p:txBody>
      </p:sp>
      <p:sp>
        <p:nvSpPr>
          <p:cNvPr id="2" name="TextBox 1"/>
          <p:cNvSpPr txBox="1"/>
          <p:nvPr/>
        </p:nvSpPr>
        <p:spPr>
          <a:xfrm>
            <a:off x="361269" y="988572"/>
            <a:ext cx="2988130" cy="369332"/>
          </a:xfrm>
          <a:prstGeom prst="rect">
            <a:avLst/>
          </a:prstGeom>
          <a:noFill/>
        </p:spPr>
        <p:txBody>
          <a:bodyPr wrap="none" rtlCol="0">
            <a:spAutoFit/>
          </a:bodyPr>
          <a:lstStyle/>
          <a:p>
            <a:r>
              <a:rPr lang="en-US" dirty="0" smtClean="0"/>
              <a:t>“It is necessary that 2+2=4.”</a:t>
            </a:r>
            <a:endParaRPr lang="en-US" dirty="0"/>
          </a:p>
        </p:txBody>
      </p:sp>
    </p:spTree>
    <p:extLst>
      <p:ext uri="{BB962C8B-B14F-4D97-AF65-F5344CB8AC3E}">
        <p14:creationId xmlns:p14="http://schemas.microsoft.com/office/powerpoint/2010/main" val="362832041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15" name="TextBox 14"/>
          <p:cNvSpPr txBox="1"/>
          <p:nvPr/>
        </p:nvSpPr>
        <p:spPr>
          <a:xfrm>
            <a:off x="411308"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27" name="TextBox 26"/>
          <p:cNvSpPr txBox="1"/>
          <p:nvPr/>
        </p:nvSpPr>
        <p:spPr>
          <a:xfrm>
            <a:off x="647079" y="3582706"/>
            <a:ext cx="978349" cy="276999"/>
          </a:xfrm>
          <a:prstGeom prst="rect">
            <a:avLst/>
          </a:prstGeom>
          <a:noFill/>
        </p:spPr>
        <p:txBody>
          <a:bodyPr wrap="square" rtlCol="0">
            <a:spAutoFit/>
          </a:bodyPr>
          <a:lstStyle/>
          <a:p>
            <a:r>
              <a:rPr lang="en-US" sz="1200" dirty="0">
                <a:solidFill>
                  <a:srgbClr val="FFFFFF"/>
                </a:solidFill>
              </a:rPr>
              <a:t>2+2=4</a:t>
            </a:r>
          </a:p>
        </p:txBody>
      </p:sp>
      <p:sp>
        <p:nvSpPr>
          <p:cNvPr id="2" name="TextBox 1"/>
          <p:cNvSpPr txBox="1"/>
          <p:nvPr/>
        </p:nvSpPr>
        <p:spPr>
          <a:xfrm>
            <a:off x="361269" y="988572"/>
            <a:ext cx="6281775" cy="369332"/>
          </a:xfrm>
          <a:prstGeom prst="rect">
            <a:avLst/>
          </a:prstGeom>
          <a:noFill/>
        </p:spPr>
        <p:txBody>
          <a:bodyPr wrap="none" rtlCol="0">
            <a:spAutoFit/>
          </a:bodyPr>
          <a:lstStyle/>
          <a:p>
            <a:r>
              <a:rPr lang="en-US" dirty="0" smtClean="0"/>
              <a:t>“It is necessary that 2+2=4.” = “2+2=4 in all possible worlds.”</a:t>
            </a:r>
            <a:endParaRPr lang="en-US" dirty="0"/>
          </a:p>
        </p:txBody>
      </p:sp>
    </p:spTree>
    <p:extLst>
      <p:ext uri="{BB962C8B-B14F-4D97-AF65-F5344CB8AC3E}">
        <p14:creationId xmlns:p14="http://schemas.microsoft.com/office/powerpoint/2010/main" val="92053801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5" name="TextBox 4"/>
          <p:cNvSpPr txBox="1"/>
          <p:nvPr/>
        </p:nvSpPr>
        <p:spPr>
          <a:xfrm>
            <a:off x="3755081" y="3329597"/>
            <a:ext cx="1560285" cy="553998"/>
          </a:xfrm>
          <a:prstGeom prst="rect">
            <a:avLst/>
          </a:prstGeom>
          <a:noFill/>
        </p:spPr>
        <p:txBody>
          <a:bodyPr wrap="square" rtlCol="0">
            <a:spAutoFit/>
          </a:bodyPr>
          <a:lstStyle/>
          <a:p>
            <a:r>
              <a:rPr lang="en-US" sz="1500" dirty="0" smtClean="0">
                <a:solidFill>
                  <a:schemeClr val="bg1"/>
                </a:solidFill>
              </a:rPr>
              <a:t>We are doing philosophy.</a:t>
            </a:r>
            <a:endParaRPr lang="en-US" sz="1500" dirty="0">
              <a:solidFill>
                <a:schemeClr val="bg1"/>
              </a:solidFill>
            </a:endParaRPr>
          </a:p>
        </p:txBody>
      </p:sp>
      <p:sp>
        <p:nvSpPr>
          <p:cNvPr id="8" name="Sun 7"/>
          <p:cNvSpPr/>
          <p:nvPr/>
        </p:nvSpPr>
        <p:spPr>
          <a:xfrm>
            <a:off x="3325208" y="2773611"/>
            <a:ext cx="2219968" cy="2219968"/>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984891" y="3650643"/>
            <a:ext cx="1560285" cy="276999"/>
          </a:xfrm>
          <a:prstGeom prst="rect">
            <a:avLst/>
          </a:prstGeom>
          <a:noFill/>
        </p:spPr>
        <p:txBody>
          <a:bodyPr wrap="square" rtlCol="0">
            <a:spAutoFit/>
          </a:bodyPr>
          <a:lstStyle/>
          <a:p>
            <a:r>
              <a:rPr lang="en-US" sz="1200" dirty="0">
                <a:solidFill>
                  <a:srgbClr val="FFFFFF"/>
                </a:solidFill>
              </a:rPr>
              <a:t>2+2=4</a:t>
            </a:r>
          </a:p>
        </p:txBody>
      </p:sp>
      <p:sp>
        <p:nvSpPr>
          <p:cNvPr id="4" name="Oval 3"/>
          <p:cNvSpPr/>
          <p:nvPr/>
        </p:nvSpPr>
        <p:spPr>
          <a:xfrm>
            <a:off x="1874762" y="3218357"/>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2069651" y="3560429"/>
            <a:ext cx="978349" cy="276999"/>
          </a:xfrm>
          <a:prstGeom prst="rect">
            <a:avLst/>
          </a:prstGeom>
          <a:noFill/>
        </p:spPr>
        <p:txBody>
          <a:bodyPr wrap="square" rtlCol="0">
            <a:spAutoFit/>
          </a:bodyPr>
          <a:lstStyle/>
          <a:p>
            <a:r>
              <a:rPr lang="en-US" sz="1200" dirty="0">
                <a:solidFill>
                  <a:srgbClr val="FFFFFF"/>
                </a:solidFill>
              </a:rPr>
              <a:t>2+2=4</a:t>
            </a:r>
          </a:p>
        </p:txBody>
      </p:sp>
      <p:sp>
        <p:nvSpPr>
          <p:cNvPr id="12" name="Oval 11"/>
          <p:cNvSpPr/>
          <p:nvPr/>
        </p:nvSpPr>
        <p:spPr>
          <a:xfrm>
            <a:off x="2692400" y="476273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896508" y="5152163"/>
            <a:ext cx="978349" cy="276999"/>
          </a:xfrm>
          <a:prstGeom prst="rect">
            <a:avLst/>
          </a:prstGeom>
          <a:noFill/>
        </p:spPr>
        <p:txBody>
          <a:bodyPr wrap="square" rtlCol="0">
            <a:spAutoFit/>
          </a:bodyPr>
          <a:lstStyle/>
          <a:p>
            <a:r>
              <a:rPr lang="en-US" sz="1200" dirty="0">
                <a:solidFill>
                  <a:srgbClr val="FFFFFF"/>
                </a:solidFill>
              </a:rPr>
              <a:t>2+2=4</a:t>
            </a:r>
          </a:p>
        </p:txBody>
      </p:sp>
      <p:sp>
        <p:nvSpPr>
          <p:cNvPr id="14" name="Oval 13"/>
          <p:cNvSpPr/>
          <p:nvPr/>
        </p:nvSpPr>
        <p:spPr>
          <a:xfrm>
            <a:off x="207200" y="515216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411308"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16" name="Oval 15"/>
          <p:cNvSpPr/>
          <p:nvPr/>
        </p:nvSpPr>
        <p:spPr>
          <a:xfrm>
            <a:off x="5460506" y="1999121"/>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rgbClr val="FFFFFF"/>
                </a:solidFill>
              </a:rPr>
              <a:t>2+2=4</a:t>
            </a:r>
          </a:p>
        </p:txBody>
      </p:sp>
      <p:sp>
        <p:nvSpPr>
          <p:cNvPr id="18" name="Oval 17"/>
          <p:cNvSpPr/>
          <p:nvPr/>
        </p:nvSpPr>
        <p:spPr>
          <a:xfrm>
            <a:off x="2569745" y="1848731"/>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rgbClr val="FFFFFF"/>
                </a:solidFill>
              </a:rPr>
              <a:t>2+2=4</a:t>
            </a:r>
          </a:p>
        </p:txBody>
      </p:sp>
      <p:sp>
        <p:nvSpPr>
          <p:cNvPr id="20" name="Oval 19"/>
          <p:cNvSpPr/>
          <p:nvPr/>
        </p:nvSpPr>
        <p:spPr>
          <a:xfrm>
            <a:off x="5778266" y="3538212"/>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5982374" y="3927642"/>
            <a:ext cx="978349" cy="276999"/>
          </a:xfrm>
          <a:prstGeom prst="rect">
            <a:avLst/>
          </a:prstGeom>
          <a:noFill/>
        </p:spPr>
        <p:txBody>
          <a:bodyPr wrap="square" rtlCol="0">
            <a:spAutoFit/>
          </a:bodyPr>
          <a:lstStyle/>
          <a:p>
            <a:r>
              <a:rPr lang="en-US" sz="1200" dirty="0">
                <a:solidFill>
                  <a:srgbClr val="FFFFFF"/>
                </a:solidFill>
              </a:rPr>
              <a:t>2+2=4</a:t>
            </a:r>
          </a:p>
        </p:txBody>
      </p:sp>
      <p:sp>
        <p:nvSpPr>
          <p:cNvPr id="22" name="Oval 21"/>
          <p:cNvSpPr/>
          <p:nvPr/>
        </p:nvSpPr>
        <p:spPr>
          <a:xfrm>
            <a:off x="4650128" y="4993579"/>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4854236" y="5383009"/>
            <a:ext cx="978349" cy="276999"/>
          </a:xfrm>
          <a:prstGeom prst="rect">
            <a:avLst/>
          </a:prstGeom>
          <a:noFill/>
        </p:spPr>
        <p:txBody>
          <a:bodyPr wrap="square" rtlCol="0">
            <a:spAutoFit/>
          </a:bodyPr>
          <a:lstStyle/>
          <a:p>
            <a:r>
              <a:rPr lang="en-US" sz="1200" dirty="0">
                <a:solidFill>
                  <a:srgbClr val="FFFFFF"/>
                </a:solidFill>
              </a:rPr>
              <a:t>2+2=4</a:t>
            </a:r>
          </a:p>
        </p:txBody>
      </p:sp>
      <p:sp>
        <p:nvSpPr>
          <p:cNvPr id="24" name="Oval 23"/>
          <p:cNvSpPr/>
          <p:nvPr/>
        </p:nvSpPr>
        <p:spPr>
          <a:xfrm>
            <a:off x="1209524" y="1889855"/>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1378711" y="2370667"/>
            <a:ext cx="978349" cy="276999"/>
          </a:xfrm>
          <a:prstGeom prst="rect">
            <a:avLst/>
          </a:prstGeom>
          <a:noFill/>
        </p:spPr>
        <p:txBody>
          <a:bodyPr wrap="square" rtlCol="0">
            <a:spAutoFit/>
          </a:bodyPr>
          <a:lstStyle/>
          <a:p>
            <a:r>
              <a:rPr lang="en-US" sz="1200" dirty="0" smtClean="0">
                <a:solidFill>
                  <a:srgbClr val="FFFFFF"/>
                </a:solidFill>
              </a:rPr>
              <a:t>2+2=4</a:t>
            </a:r>
            <a:endParaRPr lang="en-US" sz="1200" dirty="0">
              <a:solidFill>
                <a:srgbClr val="FFFFFF"/>
              </a:solidFill>
            </a:endParaRPr>
          </a:p>
        </p:txBody>
      </p:sp>
      <p:sp>
        <p:nvSpPr>
          <p:cNvPr id="26" name="Oval 25"/>
          <p:cNvSpPr/>
          <p:nvPr/>
        </p:nvSpPr>
        <p:spPr>
          <a:xfrm>
            <a:off x="442971" y="3193276"/>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647079" y="3582706"/>
            <a:ext cx="978349" cy="276999"/>
          </a:xfrm>
          <a:prstGeom prst="rect">
            <a:avLst/>
          </a:prstGeom>
          <a:noFill/>
        </p:spPr>
        <p:txBody>
          <a:bodyPr wrap="square" rtlCol="0">
            <a:spAutoFit/>
          </a:bodyPr>
          <a:lstStyle/>
          <a:p>
            <a:r>
              <a:rPr lang="en-US" sz="1200" dirty="0">
                <a:solidFill>
                  <a:srgbClr val="FFFFFF"/>
                </a:solidFill>
              </a:rPr>
              <a:t>2+2=4</a:t>
            </a:r>
          </a:p>
        </p:txBody>
      </p:sp>
      <p:sp>
        <p:nvSpPr>
          <p:cNvPr id="28" name="Oval 27"/>
          <p:cNvSpPr/>
          <p:nvPr/>
        </p:nvSpPr>
        <p:spPr>
          <a:xfrm>
            <a:off x="1358711" y="458709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1562819" y="4976523"/>
            <a:ext cx="978349" cy="276999"/>
          </a:xfrm>
          <a:prstGeom prst="rect">
            <a:avLst/>
          </a:prstGeom>
          <a:noFill/>
        </p:spPr>
        <p:txBody>
          <a:bodyPr wrap="square" rtlCol="0">
            <a:spAutoFit/>
          </a:bodyPr>
          <a:lstStyle/>
          <a:p>
            <a:r>
              <a:rPr lang="en-US" sz="1200" dirty="0">
                <a:solidFill>
                  <a:srgbClr val="FFFFFF"/>
                </a:solidFill>
              </a:rPr>
              <a:t>2+2=4</a:t>
            </a:r>
          </a:p>
        </p:txBody>
      </p:sp>
      <p:sp>
        <p:nvSpPr>
          <p:cNvPr id="30" name="Oval 29"/>
          <p:cNvSpPr/>
          <p:nvPr/>
        </p:nvSpPr>
        <p:spPr>
          <a:xfrm>
            <a:off x="6295485" y="515216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6499593"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32" name="Oval 31"/>
          <p:cNvSpPr/>
          <p:nvPr/>
        </p:nvSpPr>
        <p:spPr>
          <a:xfrm>
            <a:off x="3625315" y="554159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3829423" y="5931023"/>
            <a:ext cx="978349" cy="276999"/>
          </a:xfrm>
          <a:prstGeom prst="rect">
            <a:avLst/>
          </a:prstGeom>
          <a:noFill/>
        </p:spPr>
        <p:txBody>
          <a:bodyPr wrap="square" rtlCol="0">
            <a:spAutoFit/>
          </a:bodyPr>
          <a:lstStyle/>
          <a:p>
            <a:r>
              <a:rPr lang="en-US" sz="1200" dirty="0">
                <a:solidFill>
                  <a:srgbClr val="FFFFFF"/>
                </a:solidFill>
              </a:rPr>
              <a:t>2+2=4</a:t>
            </a:r>
          </a:p>
        </p:txBody>
      </p:sp>
      <p:sp>
        <p:nvSpPr>
          <p:cNvPr id="34" name="Oval 33"/>
          <p:cNvSpPr/>
          <p:nvPr/>
        </p:nvSpPr>
        <p:spPr>
          <a:xfrm>
            <a:off x="4022876" y="1572923"/>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rgbClr val="FFFFFF"/>
                </a:solidFill>
              </a:rPr>
              <a:t>2+2=4</a:t>
            </a:r>
          </a:p>
        </p:txBody>
      </p:sp>
      <p:sp>
        <p:nvSpPr>
          <p:cNvPr id="36" name="Oval 35"/>
          <p:cNvSpPr/>
          <p:nvPr/>
        </p:nvSpPr>
        <p:spPr>
          <a:xfrm>
            <a:off x="6960723" y="1673348"/>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Box 36"/>
          <p:cNvSpPr txBox="1"/>
          <p:nvPr/>
        </p:nvSpPr>
        <p:spPr>
          <a:xfrm>
            <a:off x="7164831" y="2062778"/>
            <a:ext cx="978349" cy="276999"/>
          </a:xfrm>
          <a:prstGeom prst="rect">
            <a:avLst/>
          </a:prstGeom>
          <a:noFill/>
        </p:spPr>
        <p:txBody>
          <a:bodyPr wrap="square" rtlCol="0">
            <a:spAutoFit/>
          </a:bodyPr>
          <a:lstStyle/>
          <a:p>
            <a:r>
              <a:rPr lang="en-US" sz="1200" dirty="0">
                <a:solidFill>
                  <a:srgbClr val="FFFFFF"/>
                </a:solidFill>
              </a:rPr>
              <a:t>2+2=4</a:t>
            </a:r>
          </a:p>
        </p:txBody>
      </p:sp>
      <p:sp>
        <p:nvSpPr>
          <p:cNvPr id="38" name="Oval 37"/>
          <p:cNvSpPr/>
          <p:nvPr/>
        </p:nvSpPr>
        <p:spPr>
          <a:xfrm>
            <a:off x="7314362" y="3246496"/>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extBox 38"/>
          <p:cNvSpPr txBox="1"/>
          <p:nvPr/>
        </p:nvSpPr>
        <p:spPr>
          <a:xfrm>
            <a:off x="7518470" y="3635926"/>
            <a:ext cx="978349" cy="276999"/>
          </a:xfrm>
          <a:prstGeom prst="rect">
            <a:avLst/>
          </a:prstGeom>
          <a:noFill/>
        </p:spPr>
        <p:txBody>
          <a:bodyPr wrap="square" rtlCol="0">
            <a:spAutoFit/>
          </a:bodyPr>
          <a:lstStyle/>
          <a:p>
            <a:r>
              <a:rPr lang="en-US" sz="1200" dirty="0">
                <a:solidFill>
                  <a:srgbClr val="FFFFFF"/>
                </a:solidFill>
              </a:rPr>
              <a:t>2+2=4</a:t>
            </a:r>
          </a:p>
        </p:txBody>
      </p:sp>
      <p:sp>
        <p:nvSpPr>
          <p:cNvPr id="40" name="Oval 39"/>
          <p:cNvSpPr/>
          <p:nvPr/>
        </p:nvSpPr>
        <p:spPr>
          <a:xfrm>
            <a:off x="7494082" y="4638470"/>
            <a:ext cx="1330476" cy="133047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p:cNvSpPr txBox="1"/>
          <p:nvPr/>
        </p:nvSpPr>
        <p:spPr>
          <a:xfrm>
            <a:off x="7698190" y="5027900"/>
            <a:ext cx="978349" cy="276999"/>
          </a:xfrm>
          <a:prstGeom prst="rect">
            <a:avLst/>
          </a:prstGeom>
          <a:noFill/>
        </p:spPr>
        <p:txBody>
          <a:bodyPr wrap="square" rtlCol="0">
            <a:spAutoFit/>
          </a:bodyPr>
          <a:lstStyle/>
          <a:p>
            <a:r>
              <a:rPr lang="en-US" sz="1200" dirty="0">
                <a:solidFill>
                  <a:srgbClr val="FFFFFF"/>
                </a:solidFill>
              </a:rPr>
              <a:t>2+2=4</a:t>
            </a:r>
          </a:p>
        </p:txBody>
      </p:sp>
      <p:sp>
        <p:nvSpPr>
          <p:cNvPr id="2" name="TextBox 1"/>
          <p:cNvSpPr txBox="1"/>
          <p:nvPr/>
        </p:nvSpPr>
        <p:spPr>
          <a:xfrm>
            <a:off x="361269" y="988572"/>
            <a:ext cx="6281775" cy="369332"/>
          </a:xfrm>
          <a:prstGeom prst="rect">
            <a:avLst/>
          </a:prstGeom>
          <a:noFill/>
        </p:spPr>
        <p:txBody>
          <a:bodyPr wrap="none" rtlCol="0">
            <a:spAutoFit/>
          </a:bodyPr>
          <a:lstStyle/>
          <a:p>
            <a:r>
              <a:rPr lang="en-US" dirty="0" smtClean="0"/>
              <a:t>“It is necessary that 2+2=4.” = “2+2=4 in all possible worlds.”</a:t>
            </a:r>
            <a:endParaRPr lang="en-US" dirty="0"/>
          </a:p>
        </p:txBody>
      </p:sp>
    </p:spTree>
    <p:extLst>
      <p:ext uri="{BB962C8B-B14F-4D97-AF65-F5344CB8AC3E}">
        <p14:creationId xmlns:p14="http://schemas.microsoft.com/office/powerpoint/2010/main" val="394162060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5" name="TextBox 4"/>
          <p:cNvSpPr txBox="1"/>
          <p:nvPr/>
        </p:nvSpPr>
        <p:spPr>
          <a:xfrm>
            <a:off x="3755081" y="3329597"/>
            <a:ext cx="1560285" cy="553998"/>
          </a:xfrm>
          <a:prstGeom prst="rect">
            <a:avLst/>
          </a:prstGeom>
          <a:noFill/>
        </p:spPr>
        <p:txBody>
          <a:bodyPr wrap="square" rtlCol="0">
            <a:spAutoFit/>
          </a:bodyPr>
          <a:lstStyle/>
          <a:p>
            <a:r>
              <a:rPr lang="en-US" sz="1500" dirty="0" smtClean="0">
                <a:solidFill>
                  <a:schemeClr val="bg1"/>
                </a:solidFill>
              </a:rPr>
              <a:t>We are doing philosophy.</a:t>
            </a:r>
            <a:endParaRPr lang="en-US" sz="1500" dirty="0">
              <a:solidFill>
                <a:schemeClr val="bg1"/>
              </a:solidFill>
            </a:endParaRPr>
          </a:p>
        </p:txBody>
      </p:sp>
      <p:sp>
        <p:nvSpPr>
          <p:cNvPr id="8" name="Sun 7"/>
          <p:cNvSpPr/>
          <p:nvPr/>
        </p:nvSpPr>
        <p:spPr>
          <a:xfrm>
            <a:off x="3874857" y="3491272"/>
            <a:ext cx="1536628" cy="1536628"/>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896508" y="5152163"/>
            <a:ext cx="978349" cy="276999"/>
          </a:xfrm>
          <a:prstGeom prst="rect">
            <a:avLst/>
          </a:prstGeom>
          <a:noFill/>
        </p:spPr>
        <p:txBody>
          <a:bodyPr wrap="square" rtlCol="0">
            <a:spAutoFit/>
          </a:bodyPr>
          <a:lstStyle/>
          <a:p>
            <a:r>
              <a:rPr lang="en-US" sz="1200" dirty="0">
                <a:solidFill>
                  <a:srgbClr val="FFFFFF"/>
                </a:solidFill>
              </a:rPr>
              <a:t>2+2=4</a:t>
            </a:r>
          </a:p>
        </p:txBody>
      </p:sp>
      <p:sp>
        <p:nvSpPr>
          <p:cNvPr id="15" name="TextBox 14"/>
          <p:cNvSpPr txBox="1"/>
          <p:nvPr/>
        </p:nvSpPr>
        <p:spPr>
          <a:xfrm>
            <a:off x="411308"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21" name="TextBox 20"/>
          <p:cNvSpPr txBox="1"/>
          <p:nvPr/>
        </p:nvSpPr>
        <p:spPr>
          <a:xfrm>
            <a:off x="5982374" y="3927642"/>
            <a:ext cx="978349" cy="276999"/>
          </a:xfrm>
          <a:prstGeom prst="rect">
            <a:avLst/>
          </a:prstGeom>
          <a:noFill/>
        </p:spPr>
        <p:txBody>
          <a:bodyPr wrap="square" rtlCol="0">
            <a:spAutoFit/>
          </a:bodyPr>
          <a:lstStyle/>
          <a:p>
            <a:r>
              <a:rPr lang="en-US" sz="1200" dirty="0">
                <a:solidFill>
                  <a:srgbClr val="FFFFFF"/>
                </a:solidFill>
              </a:rPr>
              <a:t>2+2=4</a:t>
            </a:r>
          </a:p>
        </p:txBody>
      </p:sp>
      <p:sp>
        <p:nvSpPr>
          <p:cNvPr id="23" name="TextBox 22"/>
          <p:cNvSpPr txBox="1"/>
          <p:nvPr/>
        </p:nvSpPr>
        <p:spPr>
          <a:xfrm>
            <a:off x="4854236" y="5383009"/>
            <a:ext cx="978349" cy="276999"/>
          </a:xfrm>
          <a:prstGeom prst="rect">
            <a:avLst/>
          </a:prstGeom>
          <a:noFill/>
        </p:spPr>
        <p:txBody>
          <a:bodyPr wrap="square" rtlCol="0">
            <a:spAutoFit/>
          </a:bodyPr>
          <a:lstStyle/>
          <a:p>
            <a:r>
              <a:rPr lang="en-US" sz="1200" dirty="0">
                <a:solidFill>
                  <a:srgbClr val="FFFFFF"/>
                </a:solidFill>
              </a:rPr>
              <a:t>2+2=4</a:t>
            </a:r>
          </a:p>
        </p:txBody>
      </p:sp>
      <p:sp>
        <p:nvSpPr>
          <p:cNvPr id="27" name="TextBox 26"/>
          <p:cNvSpPr txBox="1"/>
          <p:nvPr/>
        </p:nvSpPr>
        <p:spPr>
          <a:xfrm>
            <a:off x="647079" y="3582706"/>
            <a:ext cx="978349" cy="276999"/>
          </a:xfrm>
          <a:prstGeom prst="rect">
            <a:avLst/>
          </a:prstGeom>
          <a:noFill/>
        </p:spPr>
        <p:txBody>
          <a:bodyPr wrap="square" rtlCol="0">
            <a:spAutoFit/>
          </a:bodyPr>
          <a:lstStyle/>
          <a:p>
            <a:r>
              <a:rPr lang="en-US" sz="1200" dirty="0">
                <a:solidFill>
                  <a:srgbClr val="FFFFFF"/>
                </a:solidFill>
              </a:rPr>
              <a:t>2+2=4</a:t>
            </a:r>
          </a:p>
        </p:txBody>
      </p:sp>
      <p:sp>
        <p:nvSpPr>
          <p:cNvPr id="31" name="TextBox 30"/>
          <p:cNvSpPr txBox="1"/>
          <p:nvPr/>
        </p:nvSpPr>
        <p:spPr>
          <a:xfrm>
            <a:off x="6499593"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37" name="TextBox 36"/>
          <p:cNvSpPr txBox="1"/>
          <p:nvPr/>
        </p:nvSpPr>
        <p:spPr>
          <a:xfrm>
            <a:off x="7164831" y="2062778"/>
            <a:ext cx="978349" cy="276999"/>
          </a:xfrm>
          <a:prstGeom prst="rect">
            <a:avLst/>
          </a:prstGeom>
          <a:noFill/>
        </p:spPr>
        <p:txBody>
          <a:bodyPr wrap="square" rtlCol="0">
            <a:spAutoFit/>
          </a:bodyPr>
          <a:lstStyle/>
          <a:p>
            <a:r>
              <a:rPr lang="en-US" sz="1200" dirty="0">
                <a:solidFill>
                  <a:srgbClr val="FFFFFF"/>
                </a:solidFill>
              </a:rPr>
              <a:t>2+2=4</a:t>
            </a:r>
          </a:p>
        </p:txBody>
      </p:sp>
      <p:sp>
        <p:nvSpPr>
          <p:cNvPr id="39" name="TextBox 38"/>
          <p:cNvSpPr txBox="1"/>
          <p:nvPr/>
        </p:nvSpPr>
        <p:spPr>
          <a:xfrm>
            <a:off x="5982374" y="3853773"/>
            <a:ext cx="978349" cy="646331"/>
          </a:xfrm>
          <a:prstGeom prst="rect">
            <a:avLst/>
          </a:prstGeom>
          <a:noFill/>
        </p:spPr>
        <p:txBody>
          <a:bodyPr wrap="square" rtlCol="0">
            <a:spAutoFit/>
          </a:bodyPr>
          <a:lstStyle/>
          <a:p>
            <a:r>
              <a:rPr lang="en-US" sz="1200" dirty="0" smtClean="0">
                <a:solidFill>
                  <a:srgbClr val="FFFFFF"/>
                </a:solidFill>
              </a:rPr>
              <a:t>God necessarily exists.</a:t>
            </a:r>
            <a:endParaRPr lang="en-US" sz="1200" dirty="0">
              <a:solidFill>
                <a:srgbClr val="FFFFFF"/>
              </a:solidFill>
            </a:endParaRPr>
          </a:p>
        </p:txBody>
      </p:sp>
      <p:sp>
        <p:nvSpPr>
          <p:cNvPr id="41" name="TextBox 40"/>
          <p:cNvSpPr txBox="1"/>
          <p:nvPr/>
        </p:nvSpPr>
        <p:spPr>
          <a:xfrm>
            <a:off x="7698190" y="5027900"/>
            <a:ext cx="978349" cy="276999"/>
          </a:xfrm>
          <a:prstGeom prst="rect">
            <a:avLst/>
          </a:prstGeom>
          <a:noFill/>
        </p:spPr>
        <p:txBody>
          <a:bodyPr wrap="square" rtlCol="0">
            <a:spAutoFit/>
          </a:bodyPr>
          <a:lstStyle/>
          <a:p>
            <a:r>
              <a:rPr lang="en-US" sz="1200" dirty="0">
                <a:solidFill>
                  <a:srgbClr val="FFFFFF"/>
                </a:solidFill>
              </a:rPr>
              <a:t>2+2=4</a:t>
            </a:r>
          </a:p>
        </p:txBody>
      </p:sp>
      <p:sp>
        <p:nvSpPr>
          <p:cNvPr id="2" name="TextBox 1"/>
          <p:cNvSpPr txBox="1"/>
          <p:nvPr/>
        </p:nvSpPr>
        <p:spPr>
          <a:xfrm>
            <a:off x="361269" y="988572"/>
            <a:ext cx="5226574" cy="369332"/>
          </a:xfrm>
          <a:prstGeom prst="rect">
            <a:avLst/>
          </a:prstGeom>
          <a:noFill/>
        </p:spPr>
        <p:txBody>
          <a:bodyPr wrap="none" rtlCol="0">
            <a:spAutoFit/>
          </a:bodyPr>
          <a:lstStyle/>
          <a:p>
            <a:r>
              <a:rPr lang="en-US" dirty="0" smtClean="0"/>
              <a:t>“It is possible that a necessary being, X, exists.” = </a:t>
            </a:r>
          </a:p>
        </p:txBody>
      </p:sp>
    </p:spTree>
    <p:extLst>
      <p:ext uri="{BB962C8B-B14F-4D97-AF65-F5344CB8AC3E}">
        <p14:creationId xmlns:p14="http://schemas.microsoft.com/office/powerpoint/2010/main" val="330000816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5" name="TextBox 4"/>
          <p:cNvSpPr txBox="1"/>
          <p:nvPr/>
        </p:nvSpPr>
        <p:spPr>
          <a:xfrm>
            <a:off x="3755081" y="3329597"/>
            <a:ext cx="1560285" cy="553998"/>
          </a:xfrm>
          <a:prstGeom prst="rect">
            <a:avLst/>
          </a:prstGeom>
          <a:noFill/>
        </p:spPr>
        <p:txBody>
          <a:bodyPr wrap="square" rtlCol="0">
            <a:spAutoFit/>
          </a:bodyPr>
          <a:lstStyle/>
          <a:p>
            <a:r>
              <a:rPr lang="en-US" sz="1500" dirty="0" smtClean="0">
                <a:solidFill>
                  <a:schemeClr val="bg1"/>
                </a:solidFill>
              </a:rPr>
              <a:t>We are doing philosophy.</a:t>
            </a:r>
            <a:endParaRPr lang="en-US" sz="1500" dirty="0">
              <a:solidFill>
                <a:schemeClr val="bg1"/>
              </a:solidFill>
            </a:endParaRPr>
          </a:p>
        </p:txBody>
      </p:sp>
      <p:sp>
        <p:nvSpPr>
          <p:cNvPr id="8" name="Sun 7"/>
          <p:cNvSpPr/>
          <p:nvPr/>
        </p:nvSpPr>
        <p:spPr>
          <a:xfrm>
            <a:off x="3874857" y="3491272"/>
            <a:ext cx="1536628" cy="1536628"/>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896508" y="5152163"/>
            <a:ext cx="978349" cy="276999"/>
          </a:xfrm>
          <a:prstGeom prst="rect">
            <a:avLst/>
          </a:prstGeom>
          <a:noFill/>
        </p:spPr>
        <p:txBody>
          <a:bodyPr wrap="square" rtlCol="0">
            <a:spAutoFit/>
          </a:bodyPr>
          <a:lstStyle/>
          <a:p>
            <a:r>
              <a:rPr lang="en-US" sz="1200" dirty="0">
                <a:solidFill>
                  <a:srgbClr val="FFFFFF"/>
                </a:solidFill>
              </a:rPr>
              <a:t>2+2=4</a:t>
            </a:r>
          </a:p>
        </p:txBody>
      </p:sp>
      <p:sp>
        <p:nvSpPr>
          <p:cNvPr id="15" name="TextBox 14"/>
          <p:cNvSpPr txBox="1"/>
          <p:nvPr/>
        </p:nvSpPr>
        <p:spPr>
          <a:xfrm>
            <a:off x="411308"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21" name="TextBox 20"/>
          <p:cNvSpPr txBox="1"/>
          <p:nvPr/>
        </p:nvSpPr>
        <p:spPr>
          <a:xfrm>
            <a:off x="5982374" y="3927642"/>
            <a:ext cx="978349" cy="276999"/>
          </a:xfrm>
          <a:prstGeom prst="rect">
            <a:avLst/>
          </a:prstGeom>
          <a:noFill/>
        </p:spPr>
        <p:txBody>
          <a:bodyPr wrap="square" rtlCol="0">
            <a:spAutoFit/>
          </a:bodyPr>
          <a:lstStyle/>
          <a:p>
            <a:r>
              <a:rPr lang="en-US" sz="1200" dirty="0">
                <a:solidFill>
                  <a:srgbClr val="FFFFFF"/>
                </a:solidFill>
              </a:rPr>
              <a:t>2+2=4</a:t>
            </a:r>
          </a:p>
        </p:txBody>
      </p:sp>
      <p:sp>
        <p:nvSpPr>
          <p:cNvPr id="23" name="TextBox 22"/>
          <p:cNvSpPr txBox="1"/>
          <p:nvPr/>
        </p:nvSpPr>
        <p:spPr>
          <a:xfrm>
            <a:off x="4854236" y="5383009"/>
            <a:ext cx="978349" cy="276999"/>
          </a:xfrm>
          <a:prstGeom prst="rect">
            <a:avLst/>
          </a:prstGeom>
          <a:noFill/>
        </p:spPr>
        <p:txBody>
          <a:bodyPr wrap="square" rtlCol="0">
            <a:spAutoFit/>
          </a:bodyPr>
          <a:lstStyle/>
          <a:p>
            <a:r>
              <a:rPr lang="en-US" sz="1200" dirty="0">
                <a:solidFill>
                  <a:srgbClr val="FFFFFF"/>
                </a:solidFill>
              </a:rPr>
              <a:t>2+2=4</a:t>
            </a:r>
          </a:p>
        </p:txBody>
      </p:sp>
      <p:sp>
        <p:nvSpPr>
          <p:cNvPr id="27" name="TextBox 26"/>
          <p:cNvSpPr txBox="1"/>
          <p:nvPr/>
        </p:nvSpPr>
        <p:spPr>
          <a:xfrm>
            <a:off x="647079" y="3582706"/>
            <a:ext cx="978349" cy="276999"/>
          </a:xfrm>
          <a:prstGeom prst="rect">
            <a:avLst/>
          </a:prstGeom>
          <a:noFill/>
        </p:spPr>
        <p:txBody>
          <a:bodyPr wrap="square" rtlCol="0">
            <a:spAutoFit/>
          </a:bodyPr>
          <a:lstStyle/>
          <a:p>
            <a:r>
              <a:rPr lang="en-US" sz="1200" dirty="0">
                <a:solidFill>
                  <a:srgbClr val="FFFFFF"/>
                </a:solidFill>
              </a:rPr>
              <a:t>2+2=4</a:t>
            </a:r>
          </a:p>
        </p:txBody>
      </p:sp>
      <p:sp>
        <p:nvSpPr>
          <p:cNvPr id="31" name="TextBox 30"/>
          <p:cNvSpPr txBox="1"/>
          <p:nvPr/>
        </p:nvSpPr>
        <p:spPr>
          <a:xfrm>
            <a:off x="6499593"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37" name="TextBox 36"/>
          <p:cNvSpPr txBox="1"/>
          <p:nvPr/>
        </p:nvSpPr>
        <p:spPr>
          <a:xfrm>
            <a:off x="7164831" y="2062778"/>
            <a:ext cx="978349" cy="276999"/>
          </a:xfrm>
          <a:prstGeom prst="rect">
            <a:avLst/>
          </a:prstGeom>
          <a:noFill/>
        </p:spPr>
        <p:txBody>
          <a:bodyPr wrap="square" rtlCol="0">
            <a:spAutoFit/>
          </a:bodyPr>
          <a:lstStyle/>
          <a:p>
            <a:r>
              <a:rPr lang="en-US" sz="1200" dirty="0">
                <a:solidFill>
                  <a:srgbClr val="FFFFFF"/>
                </a:solidFill>
              </a:rPr>
              <a:t>2+2=4</a:t>
            </a:r>
          </a:p>
        </p:txBody>
      </p:sp>
      <p:sp>
        <p:nvSpPr>
          <p:cNvPr id="39" name="TextBox 38"/>
          <p:cNvSpPr txBox="1"/>
          <p:nvPr/>
        </p:nvSpPr>
        <p:spPr>
          <a:xfrm>
            <a:off x="5982374" y="3853773"/>
            <a:ext cx="978349" cy="646331"/>
          </a:xfrm>
          <a:prstGeom prst="rect">
            <a:avLst/>
          </a:prstGeom>
          <a:noFill/>
        </p:spPr>
        <p:txBody>
          <a:bodyPr wrap="square" rtlCol="0">
            <a:spAutoFit/>
          </a:bodyPr>
          <a:lstStyle/>
          <a:p>
            <a:r>
              <a:rPr lang="en-US" sz="1200" dirty="0" smtClean="0">
                <a:solidFill>
                  <a:srgbClr val="FFFFFF"/>
                </a:solidFill>
              </a:rPr>
              <a:t>God necessarily exists.</a:t>
            </a:r>
            <a:endParaRPr lang="en-US" sz="1200" dirty="0">
              <a:solidFill>
                <a:srgbClr val="FFFFFF"/>
              </a:solidFill>
            </a:endParaRPr>
          </a:p>
        </p:txBody>
      </p:sp>
      <p:sp>
        <p:nvSpPr>
          <p:cNvPr id="41" name="TextBox 40"/>
          <p:cNvSpPr txBox="1"/>
          <p:nvPr/>
        </p:nvSpPr>
        <p:spPr>
          <a:xfrm>
            <a:off x="7698190" y="5027900"/>
            <a:ext cx="978349" cy="276999"/>
          </a:xfrm>
          <a:prstGeom prst="rect">
            <a:avLst/>
          </a:prstGeom>
          <a:noFill/>
        </p:spPr>
        <p:txBody>
          <a:bodyPr wrap="square" rtlCol="0">
            <a:spAutoFit/>
          </a:bodyPr>
          <a:lstStyle/>
          <a:p>
            <a:r>
              <a:rPr lang="en-US" sz="1200" dirty="0">
                <a:solidFill>
                  <a:srgbClr val="FFFFFF"/>
                </a:solidFill>
              </a:rPr>
              <a:t>2+2=4</a:t>
            </a:r>
          </a:p>
        </p:txBody>
      </p:sp>
      <p:sp>
        <p:nvSpPr>
          <p:cNvPr id="2" name="TextBox 1"/>
          <p:cNvSpPr txBox="1"/>
          <p:nvPr/>
        </p:nvSpPr>
        <p:spPr>
          <a:xfrm>
            <a:off x="361269" y="988572"/>
            <a:ext cx="5699284" cy="646331"/>
          </a:xfrm>
          <a:prstGeom prst="rect">
            <a:avLst/>
          </a:prstGeom>
          <a:noFill/>
        </p:spPr>
        <p:txBody>
          <a:bodyPr wrap="none" rtlCol="0">
            <a:spAutoFit/>
          </a:bodyPr>
          <a:lstStyle/>
          <a:p>
            <a:r>
              <a:rPr lang="en-US" dirty="0" smtClean="0"/>
              <a:t>“It is possible that a necessary being, X, exists.” =</a:t>
            </a:r>
          </a:p>
          <a:p>
            <a:r>
              <a:rPr lang="en-US" dirty="0" smtClean="0"/>
              <a:t>“In some possible world, a necessary being, X, exists.” </a:t>
            </a:r>
          </a:p>
        </p:txBody>
      </p:sp>
    </p:spTree>
    <p:extLst>
      <p:ext uri="{BB962C8B-B14F-4D97-AF65-F5344CB8AC3E}">
        <p14:creationId xmlns:p14="http://schemas.microsoft.com/office/powerpoint/2010/main" val="307253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875" y="336163"/>
            <a:ext cx="8395840" cy="646331"/>
          </a:xfrm>
          <a:prstGeom prst="rect">
            <a:avLst/>
          </a:prstGeom>
          <a:noFill/>
        </p:spPr>
        <p:txBody>
          <a:bodyPr wrap="square" rtlCol="0">
            <a:spAutoFit/>
          </a:bodyPr>
          <a:lstStyle/>
          <a:p>
            <a:r>
              <a:rPr lang="en-US" b="1" dirty="0"/>
              <a:t>Epistemology</a:t>
            </a:r>
            <a:r>
              <a:rPr lang="en-US" dirty="0"/>
              <a:t>: the study of what it takes to </a:t>
            </a:r>
            <a:r>
              <a:rPr lang="en-US" i="1" dirty="0"/>
              <a:t>know</a:t>
            </a:r>
            <a:r>
              <a:rPr lang="en-US" dirty="0"/>
              <a:t> something and have </a:t>
            </a:r>
            <a:r>
              <a:rPr lang="en-US" i="1" dirty="0"/>
              <a:t>evidence/justification </a:t>
            </a:r>
            <a:r>
              <a:rPr lang="en-US" dirty="0"/>
              <a:t>for something.</a:t>
            </a:r>
          </a:p>
        </p:txBody>
      </p:sp>
      <p:sp>
        <p:nvSpPr>
          <p:cNvPr id="2" name="TextBox 1"/>
          <p:cNvSpPr txBox="1"/>
          <p:nvPr/>
        </p:nvSpPr>
        <p:spPr>
          <a:xfrm>
            <a:off x="764328" y="1279928"/>
            <a:ext cx="7702340" cy="4247317"/>
          </a:xfrm>
          <a:prstGeom prst="rect">
            <a:avLst/>
          </a:prstGeom>
          <a:noFill/>
        </p:spPr>
        <p:txBody>
          <a:bodyPr wrap="square" rtlCol="0">
            <a:spAutoFit/>
          </a:bodyPr>
          <a:lstStyle/>
          <a:p>
            <a:r>
              <a:rPr lang="en-US" dirty="0" smtClean="0"/>
              <a:t>Here is an </a:t>
            </a:r>
            <a:r>
              <a:rPr lang="en-US" i="1" dirty="0" smtClean="0"/>
              <a:t>epistemic distinction—</a:t>
            </a:r>
            <a:r>
              <a:rPr lang="en-US" dirty="0" smtClean="0"/>
              <a:t>i.e., one that concerns the nature of </a:t>
            </a:r>
            <a:r>
              <a:rPr lang="en-US" i="1" dirty="0" smtClean="0"/>
              <a:t>our knowledge, beliefs</a:t>
            </a:r>
            <a:r>
              <a:rPr lang="en-US" dirty="0" smtClean="0"/>
              <a:t>, or </a:t>
            </a:r>
            <a:r>
              <a:rPr lang="en-US" i="1" dirty="0" smtClean="0"/>
              <a:t>justification</a:t>
            </a:r>
            <a:r>
              <a:rPr lang="en-US" dirty="0" smtClean="0"/>
              <a:t>:</a:t>
            </a:r>
          </a:p>
          <a:p>
            <a:endParaRPr lang="en-US" dirty="0"/>
          </a:p>
          <a:p>
            <a:r>
              <a:rPr lang="en-US" dirty="0" smtClean="0"/>
              <a:t>A proposition, </a:t>
            </a:r>
            <a:r>
              <a:rPr lang="en-US" i="1" dirty="0" smtClean="0"/>
              <a:t>P</a:t>
            </a:r>
            <a:r>
              <a:rPr lang="en-US" dirty="0" smtClean="0"/>
              <a:t>, is </a:t>
            </a:r>
            <a:r>
              <a:rPr lang="en-US" b="1" u="sng" dirty="0" smtClean="0"/>
              <a:t>a priori</a:t>
            </a:r>
            <a:r>
              <a:rPr lang="en-US" dirty="0" smtClean="0"/>
              <a:t> just in case it’s possible (for anyone) to know that </a:t>
            </a:r>
            <a:r>
              <a:rPr lang="en-US" i="1" dirty="0" smtClean="0"/>
              <a:t>P </a:t>
            </a:r>
            <a:r>
              <a:rPr lang="en-US" dirty="0" smtClean="0"/>
              <a:t>is true (or to </a:t>
            </a:r>
            <a:r>
              <a:rPr lang="en-US" i="1" dirty="0" smtClean="0"/>
              <a:t>justify one’s belief in P</a:t>
            </a:r>
            <a:r>
              <a:rPr lang="en-US" dirty="0" smtClean="0"/>
              <a:t>) purely by deploying one’s (mature) faculty of reasoning and </a:t>
            </a:r>
            <a:r>
              <a:rPr lang="en-US" i="1" dirty="0" smtClean="0"/>
              <a:t>not </a:t>
            </a:r>
            <a:r>
              <a:rPr lang="en-US" dirty="0" smtClean="0"/>
              <a:t>on the basis of any particular experience one has had.</a:t>
            </a:r>
          </a:p>
          <a:p>
            <a:endParaRPr lang="en-US" u="sng" dirty="0"/>
          </a:p>
          <a:p>
            <a:r>
              <a:rPr lang="en-US" dirty="0" smtClean="0"/>
              <a:t>A proposition, </a:t>
            </a:r>
            <a:r>
              <a:rPr lang="en-US" i="1" dirty="0" smtClean="0"/>
              <a:t>P</a:t>
            </a:r>
            <a:r>
              <a:rPr lang="en-US" dirty="0" smtClean="0"/>
              <a:t>, is </a:t>
            </a:r>
            <a:r>
              <a:rPr lang="en-US" b="1" u="sng" dirty="0" smtClean="0"/>
              <a:t>a posteriori</a:t>
            </a:r>
            <a:r>
              <a:rPr lang="en-US" dirty="0" smtClean="0"/>
              <a:t> just in case it is </a:t>
            </a:r>
            <a:r>
              <a:rPr lang="en-US" i="1" dirty="0" smtClean="0"/>
              <a:t>not</a:t>
            </a:r>
            <a:r>
              <a:rPr lang="en-US" dirty="0" smtClean="0"/>
              <a:t> a priori. </a:t>
            </a:r>
          </a:p>
          <a:p>
            <a:endParaRPr lang="en-US" dirty="0"/>
          </a:p>
          <a:p>
            <a:r>
              <a:rPr lang="en-US" b="1" dirty="0" smtClean="0"/>
              <a:t>E.G. </a:t>
            </a:r>
            <a:endParaRPr lang="en-US" dirty="0" smtClean="0"/>
          </a:p>
          <a:p>
            <a:endParaRPr lang="en-US" b="1" dirty="0"/>
          </a:p>
          <a:p>
            <a:r>
              <a:rPr lang="en-US" b="1" dirty="0" smtClean="0"/>
              <a:t>	</a:t>
            </a:r>
            <a:r>
              <a:rPr lang="en-US" dirty="0" smtClean="0"/>
              <a:t>(a) The chemical formula of water is H2O. </a:t>
            </a:r>
          </a:p>
          <a:p>
            <a:r>
              <a:rPr lang="en-US" b="1" dirty="0"/>
              <a:t>	</a:t>
            </a:r>
            <a:r>
              <a:rPr lang="en-US" dirty="0" smtClean="0"/>
              <a:t>(b) Alex Rausch has a sister. </a:t>
            </a:r>
            <a:endParaRPr lang="en-US" b="1" dirty="0" smtClean="0"/>
          </a:p>
          <a:p>
            <a:endParaRPr lang="en-US" dirty="0" smtClean="0"/>
          </a:p>
        </p:txBody>
      </p:sp>
    </p:spTree>
    <p:extLst>
      <p:ext uri="{BB962C8B-B14F-4D97-AF65-F5344CB8AC3E}">
        <p14:creationId xmlns:p14="http://schemas.microsoft.com/office/powerpoint/2010/main" val="102588772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5" name="TextBox 4"/>
          <p:cNvSpPr txBox="1"/>
          <p:nvPr/>
        </p:nvSpPr>
        <p:spPr>
          <a:xfrm>
            <a:off x="3755081" y="3329597"/>
            <a:ext cx="1560285" cy="553998"/>
          </a:xfrm>
          <a:prstGeom prst="rect">
            <a:avLst/>
          </a:prstGeom>
          <a:noFill/>
        </p:spPr>
        <p:txBody>
          <a:bodyPr wrap="square" rtlCol="0">
            <a:spAutoFit/>
          </a:bodyPr>
          <a:lstStyle/>
          <a:p>
            <a:r>
              <a:rPr lang="en-US" sz="1500" dirty="0" smtClean="0">
                <a:solidFill>
                  <a:schemeClr val="bg1"/>
                </a:solidFill>
              </a:rPr>
              <a:t>We are doing philosophy.</a:t>
            </a:r>
            <a:endParaRPr lang="en-US" sz="1500" dirty="0">
              <a:solidFill>
                <a:schemeClr val="bg1"/>
              </a:solidFill>
            </a:endParaRPr>
          </a:p>
        </p:txBody>
      </p:sp>
      <p:sp>
        <p:nvSpPr>
          <p:cNvPr id="8" name="Sun 7"/>
          <p:cNvSpPr/>
          <p:nvPr/>
        </p:nvSpPr>
        <p:spPr>
          <a:xfrm>
            <a:off x="3874857" y="3491272"/>
            <a:ext cx="1536628" cy="1536628"/>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896508" y="5152163"/>
            <a:ext cx="978349" cy="276999"/>
          </a:xfrm>
          <a:prstGeom prst="rect">
            <a:avLst/>
          </a:prstGeom>
          <a:noFill/>
        </p:spPr>
        <p:txBody>
          <a:bodyPr wrap="square" rtlCol="0">
            <a:spAutoFit/>
          </a:bodyPr>
          <a:lstStyle/>
          <a:p>
            <a:r>
              <a:rPr lang="en-US" sz="1200" dirty="0">
                <a:solidFill>
                  <a:srgbClr val="FFFFFF"/>
                </a:solidFill>
              </a:rPr>
              <a:t>2+2=4</a:t>
            </a:r>
          </a:p>
        </p:txBody>
      </p:sp>
      <p:sp>
        <p:nvSpPr>
          <p:cNvPr id="15" name="TextBox 14"/>
          <p:cNvSpPr txBox="1"/>
          <p:nvPr/>
        </p:nvSpPr>
        <p:spPr>
          <a:xfrm>
            <a:off x="411308"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21" name="TextBox 20"/>
          <p:cNvSpPr txBox="1"/>
          <p:nvPr/>
        </p:nvSpPr>
        <p:spPr>
          <a:xfrm>
            <a:off x="5982374" y="3927642"/>
            <a:ext cx="978349" cy="276999"/>
          </a:xfrm>
          <a:prstGeom prst="rect">
            <a:avLst/>
          </a:prstGeom>
          <a:noFill/>
        </p:spPr>
        <p:txBody>
          <a:bodyPr wrap="square" rtlCol="0">
            <a:spAutoFit/>
          </a:bodyPr>
          <a:lstStyle/>
          <a:p>
            <a:r>
              <a:rPr lang="en-US" sz="1200" dirty="0">
                <a:solidFill>
                  <a:srgbClr val="FFFFFF"/>
                </a:solidFill>
              </a:rPr>
              <a:t>2+2=4</a:t>
            </a:r>
          </a:p>
        </p:txBody>
      </p:sp>
      <p:sp>
        <p:nvSpPr>
          <p:cNvPr id="23" name="TextBox 22"/>
          <p:cNvSpPr txBox="1"/>
          <p:nvPr/>
        </p:nvSpPr>
        <p:spPr>
          <a:xfrm>
            <a:off x="4854236" y="5383009"/>
            <a:ext cx="978349" cy="276999"/>
          </a:xfrm>
          <a:prstGeom prst="rect">
            <a:avLst/>
          </a:prstGeom>
          <a:noFill/>
        </p:spPr>
        <p:txBody>
          <a:bodyPr wrap="square" rtlCol="0">
            <a:spAutoFit/>
          </a:bodyPr>
          <a:lstStyle/>
          <a:p>
            <a:r>
              <a:rPr lang="en-US" sz="1200" dirty="0">
                <a:solidFill>
                  <a:srgbClr val="FFFFFF"/>
                </a:solidFill>
              </a:rPr>
              <a:t>2+2=4</a:t>
            </a:r>
          </a:p>
        </p:txBody>
      </p:sp>
      <p:sp>
        <p:nvSpPr>
          <p:cNvPr id="27" name="TextBox 26"/>
          <p:cNvSpPr txBox="1"/>
          <p:nvPr/>
        </p:nvSpPr>
        <p:spPr>
          <a:xfrm>
            <a:off x="647079" y="3582706"/>
            <a:ext cx="978349" cy="276999"/>
          </a:xfrm>
          <a:prstGeom prst="rect">
            <a:avLst/>
          </a:prstGeom>
          <a:noFill/>
        </p:spPr>
        <p:txBody>
          <a:bodyPr wrap="square" rtlCol="0">
            <a:spAutoFit/>
          </a:bodyPr>
          <a:lstStyle/>
          <a:p>
            <a:r>
              <a:rPr lang="en-US" sz="1200" dirty="0">
                <a:solidFill>
                  <a:srgbClr val="FFFFFF"/>
                </a:solidFill>
              </a:rPr>
              <a:t>2+2=4</a:t>
            </a:r>
          </a:p>
        </p:txBody>
      </p:sp>
      <p:sp>
        <p:nvSpPr>
          <p:cNvPr id="31" name="TextBox 30"/>
          <p:cNvSpPr txBox="1"/>
          <p:nvPr/>
        </p:nvSpPr>
        <p:spPr>
          <a:xfrm>
            <a:off x="6499593"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37" name="TextBox 36"/>
          <p:cNvSpPr txBox="1"/>
          <p:nvPr/>
        </p:nvSpPr>
        <p:spPr>
          <a:xfrm>
            <a:off x="7164831" y="2062778"/>
            <a:ext cx="978349" cy="276999"/>
          </a:xfrm>
          <a:prstGeom prst="rect">
            <a:avLst/>
          </a:prstGeom>
          <a:noFill/>
        </p:spPr>
        <p:txBody>
          <a:bodyPr wrap="square" rtlCol="0">
            <a:spAutoFit/>
          </a:bodyPr>
          <a:lstStyle/>
          <a:p>
            <a:r>
              <a:rPr lang="en-US" sz="1200" dirty="0">
                <a:solidFill>
                  <a:srgbClr val="FFFFFF"/>
                </a:solidFill>
              </a:rPr>
              <a:t>2+2=4</a:t>
            </a:r>
          </a:p>
        </p:txBody>
      </p:sp>
      <p:sp>
        <p:nvSpPr>
          <p:cNvPr id="39" name="TextBox 38"/>
          <p:cNvSpPr txBox="1"/>
          <p:nvPr/>
        </p:nvSpPr>
        <p:spPr>
          <a:xfrm>
            <a:off x="5982374" y="3853773"/>
            <a:ext cx="978349" cy="646331"/>
          </a:xfrm>
          <a:prstGeom prst="rect">
            <a:avLst/>
          </a:prstGeom>
          <a:noFill/>
        </p:spPr>
        <p:txBody>
          <a:bodyPr wrap="square" rtlCol="0">
            <a:spAutoFit/>
          </a:bodyPr>
          <a:lstStyle/>
          <a:p>
            <a:r>
              <a:rPr lang="en-US" sz="1200" dirty="0" smtClean="0">
                <a:solidFill>
                  <a:srgbClr val="FFFFFF"/>
                </a:solidFill>
              </a:rPr>
              <a:t>God necessarily exists.</a:t>
            </a:r>
            <a:endParaRPr lang="en-US" sz="1200" dirty="0">
              <a:solidFill>
                <a:srgbClr val="FFFFFF"/>
              </a:solidFill>
            </a:endParaRPr>
          </a:p>
        </p:txBody>
      </p:sp>
      <p:sp>
        <p:nvSpPr>
          <p:cNvPr id="41" name="TextBox 40"/>
          <p:cNvSpPr txBox="1"/>
          <p:nvPr/>
        </p:nvSpPr>
        <p:spPr>
          <a:xfrm>
            <a:off x="7698190" y="5027900"/>
            <a:ext cx="978349" cy="276999"/>
          </a:xfrm>
          <a:prstGeom prst="rect">
            <a:avLst/>
          </a:prstGeom>
          <a:noFill/>
        </p:spPr>
        <p:txBody>
          <a:bodyPr wrap="square" rtlCol="0">
            <a:spAutoFit/>
          </a:bodyPr>
          <a:lstStyle/>
          <a:p>
            <a:r>
              <a:rPr lang="en-US" sz="1200" dirty="0">
                <a:solidFill>
                  <a:srgbClr val="FFFFFF"/>
                </a:solidFill>
              </a:rPr>
              <a:t>2+2=4</a:t>
            </a:r>
          </a:p>
        </p:txBody>
      </p:sp>
      <p:sp>
        <p:nvSpPr>
          <p:cNvPr id="2" name="TextBox 1"/>
          <p:cNvSpPr txBox="1"/>
          <p:nvPr/>
        </p:nvSpPr>
        <p:spPr>
          <a:xfrm>
            <a:off x="361269" y="988572"/>
            <a:ext cx="5699284" cy="646331"/>
          </a:xfrm>
          <a:prstGeom prst="rect">
            <a:avLst/>
          </a:prstGeom>
          <a:noFill/>
        </p:spPr>
        <p:txBody>
          <a:bodyPr wrap="none" rtlCol="0">
            <a:spAutoFit/>
          </a:bodyPr>
          <a:lstStyle/>
          <a:p>
            <a:r>
              <a:rPr lang="en-US" dirty="0" smtClean="0"/>
              <a:t>“It is possible that a necessary being, X, exists.” =</a:t>
            </a:r>
          </a:p>
          <a:p>
            <a:r>
              <a:rPr lang="en-US" dirty="0" smtClean="0"/>
              <a:t>“In some possible world, a necessary being, X, exists.” </a:t>
            </a:r>
          </a:p>
        </p:txBody>
      </p:sp>
      <p:sp>
        <p:nvSpPr>
          <p:cNvPr id="3" name="Oval 2"/>
          <p:cNvSpPr/>
          <p:nvPr/>
        </p:nvSpPr>
        <p:spPr>
          <a:xfrm>
            <a:off x="5982374" y="3564519"/>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6060553" y="3843001"/>
            <a:ext cx="1235010" cy="738664"/>
          </a:xfrm>
          <a:prstGeom prst="rect">
            <a:avLst/>
          </a:prstGeom>
          <a:noFill/>
        </p:spPr>
        <p:txBody>
          <a:bodyPr wrap="square" rtlCol="0">
            <a:spAutoFit/>
          </a:bodyPr>
          <a:lstStyle/>
          <a:p>
            <a:r>
              <a:rPr lang="en-US" sz="1400" dirty="0" smtClean="0">
                <a:solidFill>
                  <a:srgbClr val="FFFFFF"/>
                </a:solidFill>
              </a:rPr>
              <a:t>A necessary being, X, exists. </a:t>
            </a:r>
            <a:endParaRPr lang="en-US" sz="1400" dirty="0">
              <a:solidFill>
                <a:srgbClr val="FFFFFF"/>
              </a:solidFill>
            </a:endParaRPr>
          </a:p>
        </p:txBody>
      </p:sp>
    </p:spTree>
    <p:extLst>
      <p:ext uri="{BB962C8B-B14F-4D97-AF65-F5344CB8AC3E}">
        <p14:creationId xmlns:p14="http://schemas.microsoft.com/office/powerpoint/2010/main" val="5245045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5" name="TextBox 4"/>
          <p:cNvSpPr txBox="1"/>
          <p:nvPr/>
        </p:nvSpPr>
        <p:spPr>
          <a:xfrm>
            <a:off x="3755081" y="3329597"/>
            <a:ext cx="1560285" cy="553998"/>
          </a:xfrm>
          <a:prstGeom prst="rect">
            <a:avLst/>
          </a:prstGeom>
          <a:noFill/>
        </p:spPr>
        <p:txBody>
          <a:bodyPr wrap="square" rtlCol="0">
            <a:spAutoFit/>
          </a:bodyPr>
          <a:lstStyle/>
          <a:p>
            <a:r>
              <a:rPr lang="en-US" sz="1500" dirty="0" smtClean="0">
                <a:solidFill>
                  <a:schemeClr val="bg1"/>
                </a:solidFill>
              </a:rPr>
              <a:t>We are doing philosophy.</a:t>
            </a:r>
            <a:endParaRPr lang="en-US" sz="1500" dirty="0">
              <a:solidFill>
                <a:schemeClr val="bg1"/>
              </a:solidFill>
            </a:endParaRPr>
          </a:p>
        </p:txBody>
      </p:sp>
      <p:sp>
        <p:nvSpPr>
          <p:cNvPr id="8" name="Sun 7"/>
          <p:cNvSpPr/>
          <p:nvPr/>
        </p:nvSpPr>
        <p:spPr>
          <a:xfrm>
            <a:off x="3874857" y="3491272"/>
            <a:ext cx="1536628" cy="1536628"/>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896508" y="5152163"/>
            <a:ext cx="978349" cy="276999"/>
          </a:xfrm>
          <a:prstGeom prst="rect">
            <a:avLst/>
          </a:prstGeom>
          <a:noFill/>
        </p:spPr>
        <p:txBody>
          <a:bodyPr wrap="square" rtlCol="0">
            <a:spAutoFit/>
          </a:bodyPr>
          <a:lstStyle/>
          <a:p>
            <a:r>
              <a:rPr lang="en-US" sz="1200" dirty="0">
                <a:solidFill>
                  <a:srgbClr val="FFFFFF"/>
                </a:solidFill>
              </a:rPr>
              <a:t>2+2=4</a:t>
            </a:r>
          </a:p>
        </p:txBody>
      </p:sp>
      <p:sp>
        <p:nvSpPr>
          <p:cNvPr id="15" name="TextBox 14"/>
          <p:cNvSpPr txBox="1"/>
          <p:nvPr/>
        </p:nvSpPr>
        <p:spPr>
          <a:xfrm>
            <a:off x="411308"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21" name="TextBox 20"/>
          <p:cNvSpPr txBox="1"/>
          <p:nvPr/>
        </p:nvSpPr>
        <p:spPr>
          <a:xfrm>
            <a:off x="5982374" y="3927642"/>
            <a:ext cx="978349" cy="276999"/>
          </a:xfrm>
          <a:prstGeom prst="rect">
            <a:avLst/>
          </a:prstGeom>
          <a:noFill/>
        </p:spPr>
        <p:txBody>
          <a:bodyPr wrap="square" rtlCol="0">
            <a:spAutoFit/>
          </a:bodyPr>
          <a:lstStyle/>
          <a:p>
            <a:r>
              <a:rPr lang="en-US" sz="1200" dirty="0">
                <a:solidFill>
                  <a:srgbClr val="FFFFFF"/>
                </a:solidFill>
              </a:rPr>
              <a:t>2+2=4</a:t>
            </a:r>
          </a:p>
        </p:txBody>
      </p:sp>
      <p:sp>
        <p:nvSpPr>
          <p:cNvPr id="23" name="TextBox 22"/>
          <p:cNvSpPr txBox="1"/>
          <p:nvPr/>
        </p:nvSpPr>
        <p:spPr>
          <a:xfrm>
            <a:off x="4854236" y="5383009"/>
            <a:ext cx="978349" cy="276999"/>
          </a:xfrm>
          <a:prstGeom prst="rect">
            <a:avLst/>
          </a:prstGeom>
          <a:noFill/>
        </p:spPr>
        <p:txBody>
          <a:bodyPr wrap="square" rtlCol="0">
            <a:spAutoFit/>
          </a:bodyPr>
          <a:lstStyle/>
          <a:p>
            <a:r>
              <a:rPr lang="en-US" sz="1200" dirty="0">
                <a:solidFill>
                  <a:srgbClr val="FFFFFF"/>
                </a:solidFill>
              </a:rPr>
              <a:t>2+2=4</a:t>
            </a:r>
          </a:p>
        </p:txBody>
      </p:sp>
      <p:sp>
        <p:nvSpPr>
          <p:cNvPr id="27" name="TextBox 26"/>
          <p:cNvSpPr txBox="1"/>
          <p:nvPr/>
        </p:nvSpPr>
        <p:spPr>
          <a:xfrm>
            <a:off x="647079" y="3582706"/>
            <a:ext cx="978349" cy="276999"/>
          </a:xfrm>
          <a:prstGeom prst="rect">
            <a:avLst/>
          </a:prstGeom>
          <a:noFill/>
        </p:spPr>
        <p:txBody>
          <a:bodyPr wrap="square" rtlCol="0">
            <a:spAutoFit/>
          </a:bodyPr>
          <a:lstStyle/>
          <a:p>
            <a:r>
              <a:rPr lang="en-US" sz="1200" dirty="0">
                <a:solidFill>
                  <a:srgbClr val="FFFFFF"/>
                </a:solidFill>
              </a:rPr>
              <a:t>2+2=4</a:t>
            </a:r>
          </a:p>
        </p:txBody>
      </p:sp>
      <p:sp>
        <p:nvSpPr>
          <p:cNvPr id="31" name="TextBox 30"/>
          <p:cNvSpPr txBox="1"/>
          <p:nvPr/>
        </p:nvSpPr>
        <p:spPr>
          <a:xfrm>
            <a:off x="6499593"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37" name="TextBox 36"/>
          <p:cNvSpPr txBox="1"/>
          <p:nvPr/>
        </p:nvSpPr>
        <p:spPr>
          <a:xfrm>
            <a:off x="7164831" y="2062778"/>
            <a:ext cx="978349" cy="276999"/>
          </a:xfrm>
          <a:prstGeom prst="rect">
            <a:avLst/>
          </a:prstGeom>
          <a:noFill/>
        </p:spPr>
        <p:txBody>
          <a:bodyPr wrap="square" rtlCol="0">
            <a:spAutoFit/>
          </a:bodyPr>
          <a:lstStyle/>
          <a:p>
            <a:r>
              <a:rPr lang="en-US" sz="1200" dirty="0">
                <a:solidFill>
                  <a:srgbClr val="FFFFFF"/>
                </a:solidFill>
              </a:rPr>
              <a:t>2+2=4</a:t>
            </a:r>
          </a:p>
        </p:txBody>
      </p:sp>
      <p:sp>
        <p:nvSpPr>
          <p:cNvPr id="39" name="TextBox 38"/>
          <p:cNvSpPr txBox="1"/>
          <p:nvPr/>
        </p:nvSpPr>
        <p:spPr>
          <a:xfrm>
            <a:off x="5982374" y="3853773"/>
            <a:ext cx="978349" cy="646331"/>
          </a:xfrm>
          <a:prstGeom prst="rect">
            <a:avLst/>
          </a:prstGeom>
          <a:noFill/>
        </p:spPr>
        <p:txBody>
          <a:bodyPr wrap="square" rtlCol="0">
            <a:spAutoFit/>
          </a:bodyPr>
          <a:lstStyle/>
          <a:p>
            <a:r>
              <a:rPr lang="en-US" sz="1200" dirty="0" smtClean="0">
                <a:solidFill>
                  <a:srgbClr val="FFFFFF"/>
                </a:solidFill>
              </a:rPr>
              <a:t>God necessarily exists.</a:t>
            </a:r>
            <a:endParaRPr lang="en-US" sz="1200" dirty="0">
              <a:solidFill>
                <a:srgbClr val="FFFFFF"/>
              </a:solidFill>
            </a:endParaRPr>
          </a:p>
        </p:txBody>
      </p:sp>
      <p:sp>
        <p:nvSpPr>
          <p:cNvPr id="41" name="TextBox 40"/>
          <p:cNvSpPr txBox="1"/>
          <p:nvPr/>
        </p:nvSpPr>
        <p:spPr>
          <a:xfrm>
            <a:off x="7698190" y="5027900"/>
            <a:ext cx="978349" cy="276999"/>
          </a:xfrm>
          <a:prstGeom prst="rect">
            <a:avLst/>
          </a:prstGeom>
          <a:noFill/>
        </p:spPr>
        <p:txBody>
          <a:bodyPr wrap="square" rtlCol="0">
            <a:spAutoFit/>
          </a:bodyPr>
          <a:lstStyle/>
          <a:p>
            <a:r>
              <a:rPr lang="en-US" sz="1200" dirty="0">
                <a:solidFill>
                  <a:srgbClr val="FFFFFF"/>
                </a:solidFill>
              </a:rPr>
              <a:t>2+2=4</a:t>
            </a:r>
          </a:p>
        </p:txBody>
      </p:sp>
      <p:sp>
        <p:nvSpPr>
          <p:cNvPr id="2" name="TextBox 1"/>
          <p:cNvSpPr txBox="1"/>
          <p:nvPr/>
        </p:nvSpPr>
        <p:spPr>
          <a:xfrm>
            <a:off x="361269" y="988572"/>
            <a:ext cx="5872409" cy="923330"/>
          </a:xfrm>
          <a:prstGeom prst="rect">
            <a:avLst/>
          </a:prstGeom>
          <a:noFill/>
        </p:spPr>
        <p:txBody>
          <a:bodyPr wrap="none" rtlCol="0">
            <a:spAutoFit/>
          </a:bodyPr>
          <a:lstStyle/>
          <a:p>
            <a:r>
              <a:rPr lang="en-US" dirty="0" smtClean="0"/>
              <a:t>“It is possible that a necessary being, X, exists.” =</a:t>
            </a:r>
          </a:p>
          <a:p>
            <a:r>
              <a:rPr lang="en-US" dirty="0" smtClean="0"/>
              <a:t>“In some possible world, a necessary being, X, exists.” =</a:t>
            </a:r>
          </a:p>
          <a:p>
            <a:r>
              <a:rPr lang="en-US" dirty="0" smtClean="0"/>
              <a:t>“In some possible world, it is necessary that X exists.” </a:t>
            </a:r>
          </a:p>
        </p:txBody>
      </p:sp>
      <p:sp>
        <p:nvSpPr>
          <p:cNvPr id="3" name="Oval 2"/>
          <p:cNvSpPr/>
          <p:nvPr/>
        </p:nvSpPr>
        <p:spPr>
          <a:xfrm>
            <a:off x="5982374" y="3564519"/>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6026583" y="3761440"/>
            <a:ext cx="1235010" cy="738664"/>
          </a:xfrm>
          <a:prstGeom prst="rect">
            <a:avLst/>
          </a:prstGeom>
          <a:noFill/>
        </p:spPr>
        <p:txBody>
          <a:bodyPr wrap="square" rtlCol="0">
            <a:spAutoFit/>
          </a:bodyPr>
          <a:lstStyle/>
          <a:p>
            <a:r>
              <a:rPr lang="en-US" sz="1400" dirty="0" smtClean="0">
                <a:solidFill>
                  <a:srgbClr val="FFFFFF"/>
                </a:solidFill>
              </a:rPr>
              <a:t>It is necessary that X exists.</a:t>
            </a:r>
            <a:endParaRPr lang="en-US" sz="1400" dirty="0">
              <a:solidFill>
                <a:srgbClr val="FFFFFF"/>
              </a:solidFill>
            </a:endParaRPr>
          </a:p>
        </p:txBody>
      </p:sp>
    </p:spTree>
    <p:extLst>
      <p:ext uri="{BB962C8B-B14F-4D97-AF65-F5344CB8AC3E}">
        <p14:creationId xmlns:p14="http://schemas.microsoft.com/office/powerpoint/2010/main" val="391941475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5" name="TextBox 4"/>
          <p:cNvSpPr txBox="1"/>
          <p:nvPr/>
        </p:nvSpPr>
        <p:spPr>
          <a:xfrm>
            <a:off x="3755081" y="3329597"/>
            <a:ext cx="1560285" cy="553998"/>
          </a:xfrm>
          <a:prstGeom prst="rect">
            <a:avLst/>
          </a:prstGeom>
          <a:noFill/>
        </p:spPr>
        <p:txBody>
          <a:bodyPr wrap="square" rtlCol="0">
            <a:spAutoFit/>
          </a:bodyPr>
          <a:lstStyle/>
          <a:p>
            <a:r>
              <a:rPr lang="en-US" sz="1500" dirty="0" smtClean="0">
                <a:solidFill>
                  <a:schemeClr val="bg1"/>
                </a:solidFill>
              </a:rPr>
              <a:t>We are doing philosophy.</a:t>
            </a:r>
            <a:endParaRPr lang="en-US" sz="1500" dirty="0">
              <a:solidFill>
                <a:schemeClr val="bg1"/>
              </a:solidFill>
            </a:endParaRPr>
          </a:p>
        </p:txBody>
      </p:sp>
      <p:sp>
        <p:nvSpPr>
          <p:cNvPr id="8" name="Sun 7"/>
          <p:cNvSpPr/>
          <p:nvPr/>
        </p:nvSpPr>
        <p:spPr>
          <a:xfrm>
            <a:off x="3874857" y="3491272"/>
            <a:ext cx="1536628" cy="1536628"/>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896508" y="5152163"/>
            <a:ext cx="978349" cy="276999"/>
          </a:xfrm>
          <a:prstGeom prst="rect">
            <a:avLst/>
          </a:prstGeom>
          <a:noFill/>
        </p:spPr>
        <p:txBody>
          <a:bodyPr wrap="square" rtlCol="0">
            <a:spAutoFit/>
          </a:bodyPr>
          <a:lstStyle/>
          <a:p>
            <a:r>
              <a:rPr lang="en-US" sz="1200" dirty="0">
                <a:solidFill>
                  <a:srgbClr val="FFFFFF"/>
                </a:solidFill>
              </a:rPr>
              <a:t>2+2=4</a:t>
            </a:r>
          </a:p>
        </p:txBody>
      </p:sp>
      <p:sp>
        <p:nvSpPr>
          <p:cNvPr id="15" name="TextBox 14"/>
          <p:cNvSpPr txBox="1"/>
          <p:nvPr/>
        </p:nvSpPr>
        <p:spPr>
          <a:xfrm>
            <a:off x="411308"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21" name="TextBox 20"/>
          <p:cNvSpPr txBox="1"/>
          <p:nvPr/>
        </p:nvSpPr>
        <p:spPr>
          <a:xfrm>
            <a:off x="5982374" y="3927642"/>
            <a:ext cx="978349" cy="276999"/>
          </a:xfrm>
          <a:prstGeom prst="rect">
            <a:avLst/>
          </a:prstGeom>
          <a:noFill/>
        </p:spPr>
        <p:txBody>
          <a:bodyPr wrap="square" rtlCol="0">
            <a:spAutoFit/>
          </a:bodyPr>
          <a:lstStyle/>
          <a:p>
            <a:r>
              <a:rPr lang="en-US" sz="1200" dirty="0">
                <a:solidFill>
                  <a:srgbClr val="FFFFFF"/>
                </a:solidFill>
              </a:rPr>
              <a:t>2+2=4</a:t>
            </a:r>
          </a:p>
        </p:txBody>
      </p:sp>
      <p:sp>
        <p:nvSpPr>
          <p:cNvPr id="23" name="TextBox 22"/>
          <p:cNvSpPr txBox="1"/>
          <p:nvPr/>
        </p:nvSpPr>
        <p:spPr>
          <a:xfrm>
            <a:off x="4854236" y="5383009"/>
            <a:ext cx="978349" cy="276999"/>
          </a:xfrm>
          <a:prstGeom prst="rect">
            <a:avLst/>
          </a:prstGeom>
          <a:noFill/>
        </p:spPr>
        <p:txBody>
          <a:bodyPr wrap="square" rtlCol="0">
            <a:spAutoFit/>
          </a:bodyPr>
          <a:lstStyle/>
          <a:p>
            <a:r>
              <a:rPr lang="en-US" sz="1200" dirty="0">
                <a:solidFill>
                  <a:srgbClr val="FFFFFF"/>
                </a:solidFill>
              </a:rPr>
              <a:t>2+2=4</a:t>
            </a:r>
          </a:p>
        </p:txBody>
      </p:sp>
      <p:sp>
        <p:nvSpPr>
          <p:cNvPr id="27" name="TextBox 26"/>
          <p:cNvSpPr txBox="1"/>
          <p:nvPr/>
        </p:nvSpPr>
        <p:spPr>
          <a:xfrm>
            <a:off x="647079" y="3582706"/>
            <a:ext cx="978349" cy="276999"/>
          </a:xfrm>
          <a:prstGeom prst="rect">
            <a:avLst/>
          </a:prstGeom>
          <a:noFill/>
        </p:spPr>
        <p:txBody>
          <a:bodyPr wrap="square" rtlCol="0">
            <a:spAutoFit/>
          </a:bodyPr>
          <a:lstStyle/>
          <a:p>
            <a:r>
              <a:rPr lang="en-US" sz="1200" dirty="0">
                <a:solidFill>
                  <a:srgbClr val="FFFFFF"/>
                </a:solidFill>
              </a:rPr>
              <a:t>2+2=4</a:t>
            </a:r>
          </a:p>
        </p:txBody>
      </p:sp>
      <p:sp>
        <p:nvSpPr>
          <p:cNvPr id="31" name="TextBox 30"/>
          <p:cNvSpPr txBox="1"/>
          <p:nvPr/>
        </p:nvSpPr>
        <p:spPr>
          <a:xfrm>
            <a:off x="6499593"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37" name="TextBox 36"/>
          <p:cNvSpPr txBox="1"/>
          <p:nvPr/>
        </p:nvSpPr>
        <p:spPr>
          <a:xfrm>
            <a:off x="7164831" y="2062778"/>
            <a:ext cx="978349" cy="276999"/>
          </a:xfrm>
          <a:prstGeom prst="rect">
            <a:avLst/>
          </a:prstGeom>
          <a:noFill/>
        </p:spPr>
        <p:txBody>
          <a:bodyPr wrap="square" rtlCol="0">
            <a:spAutoFit/>
          </a:bodyPr>
          <a:lstStyle/>
          <a:p>
            <a:r>
              <a:rPr lang="en-US" sz="1200" dirty="0">
                <a:solidFill>
                  <a:srgbClr val="FFFFFF"/>
                </a:solidFill>
              </a:rPr>
              <a:t>2+2=4</a:t>
            </a:r>
          </a:p>
        </p:txBody>
      </p:sp>
      <p:sp>
        <p:nvSpPr>
          <p:cNvPr id="39" name="TextBox 38"/>
          <p:cNvSpPr txBox="1"/>
          <p:nvPr/>
        </p:nvSpPr>
        <p:spPr>
          <a:xfrm>
            <a:off x="5982374" y="3853773"/>
            <a:ext cx="978349" cy="646331"/>
          </a:xfrm>
          <a:prstGeom prst="rect">
            <a:avLst/>
          </a:prstGeom>
          <a:noFill/>
        </p:spPr>
        <p:txBody>
          <a:bodyPr wrap="square" rtlCol="0">
            <a:spAutoFit/>
          </a:bodyPr>
          <a:lstStyle/>
          <a:p>
            <a:r>
              <a:rPr lang="en-US" sz="1200" dirty="0" smtClean="0">
                <a:solidFill>
                  <a:srgbClr val="FFFFFF"/>
                </a:solidFill>
              </a:rPr>
              <a:t>God necessarily exists.</a:t>
            </a:r>
            <a:endParaRPr lang="en-US" sz="1200" dirty="0">
              <a:solidFill>
                <a:srgbClr val="FFFFFF"/>
              </a:solidFill>
            </a:endParaRPr>
          </a:p>
        </p:txBody>
      </p:sp>
      <p:sp>
        <p:nvSpPr>
          <p:cNvPr id="41" name="TextBox 40"/>
          <p:cNvSpPr txBox="1"/>
          <p:nvPr/>
        </p:nvSpPr>
        <p:spPr>
          <a:xfrm>
            <a:off x="7698190" y="5027900"/>
            <a:ext cx="978349" cy="276999"/>
          </a:xfrm>
          <a:prstGeom prst="rect">
            <a:avLst/>
          </a:prstGeom>
          <a:noFill/>
        </p:spPr>
        <p:txBody>
          <a:bodyPr wrap="square" rtlCol="0">
            <a:spAutoFit/>
          </a:bodyPr>
          <a:lstStyle/>
          <a:p>
            <a:r>
              <a:rPr lang="en-US" sz="1200" dirty="0">
                <a:solidFill>
                  <a:srgbClr val="FFFFFF"/>
                </a:solidFill>
              </a:rPr>
              <a:t>2+2=4</a:t>
            </a:r>
          </a:p>
        </p:txBody>
      </p:sp>
      <p:sp>
        <p:nvSpPr>
          <p:cNvPr id="2" name="TextBox 1"/>
          <p:cNvSpPr txBox="1"/>
          <p:nvPr/>
        </p:nvSpPr>
        <p:spPr>
          <a:xfrm>
            <a:off x="361269" y="988572"/>
            <a:ext cx="5872409" cy="923330"/>
          </a:xfrm>
          <a:prstGeom prst="rect">
            <a:avLst/>
          </a:prstGeom>
          <a:noFill/>
        </p:spPr>
        <p:txBody>
          <a:bodyPr wrap="none" rtlCol="0">
            <a:spAutoFit/>
          </a:bodyPr>
          <a:lstStyle/>
          <a:p>
            <a:r>
              <a:rPr lang="en-US" dirty="0" smtClean="0"/>
              <a:t>“It is possible that a necessary being, X, exists.” =</a:t>
            </a:r>
          </a:p>
          <a:p>
            <a:r>
              <a:rPr lang="en-US" dirty="0" smtClean="0"/>
              <a:t>“In some possible world, a necessary being, X, exists.” =</a:t>
            </a:r>
          </a:p>
          <a:p>
            <a:r>
              <a:rPr lang="en-US" dirty="0" smtClean="0"/>
              <a:t>“In some possible world, it is necessary that X exists.” </a:t>
            </a:r>
          </a:p>
        </p:txBody>
      </p:sp>
      <p:sp>
        <p:nvSpPr>
          <p:cNvPr id="3" name="Oval 2"/>
          <p:cNvSpPr/>
          <p:nvPr/>
        </p:nvSpPr>
        <p:spPr>
          <a:xfrm>
            <a:off x="5982374" y="3564519"/>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6026583" y="3761440"/>
            <a:ext cx="1235010" cy="738664"/>
          </a:xfrm>
          <a:prstGeom prst="rect">
            <a:avLst/>
          </a:prstGeom>
          <a:noFill/>
        </p:spPr>
        <p:txBody>
          <a:bodyPr wrap="square" rtlCol="0">
            <a:spAutoFit/>
          </a:bodyPr>
          <a:lstStyle/>
          <a:p>
            <a:r>
              <a:rPr lang="en-US" sz="1400" dirty="0" smtClean="0">
                <a:solidFill>
                  <a:srgbClr val="FFFFFF"/>
                </a:solidFill>
              </a:rPr>
              <a:t>It is necessary that X exists.</a:t>
            </a:r>
            <a:endParaRPr lang="en-US" sz="1400" dirty="0">
              <a:solidFill>
                <a:srgbClr val="FFFFFF"/>
              </a:solidFill>
            </a:endParaRPr>
          </a:p>
        </p:txBody>
      </p:sp>
      <p:sp>
        <p:nvSpPr>
          <p:cNvPr id="18" name="Oval 17"/>
          <p:cNvSpPr/>
          <p:nvPr/>
        </p:nvSpPr>
        <p:spPr>
          <a:xfrm>
            <a:off x="2311254" y="2683266"/>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683729" y="2320765"/>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4946038" y="2546412"/>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6233678" y="2159090"/>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6375469" y="4919472"/>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889034" y="4986256"/>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3169827" y="4961116"/>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2287064" y="3981656"/>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7557926" y="4442646"/>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1040174" y="4648085"/>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7457681" y="3131665"/>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1145197" y="2062778"/>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1140747" y="3329597"/>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653948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1984984" y="370111"/>
            <a:ext cx="5211683" cy="369332"/>
          </a:xfrm>
          <a:prstGeom prst="rect">
            <a:avLst/>
          </a:prstGeom>
          <a:noFill/>
        </p:spPr>
        <p:txBody>
          <a:bodyPr wrap="none" rtlCol="0">
            <a:spAutoFit/>
          </a:bodyPr>
          <a:lstStyle/>
          <a:p>
            <a:r>
              <a:rPr lang="en-US" b="1" dirty="0" smtClean="0"/>
              <a:t>An Argument for a Necessary Being Simpliciter</a:t>
            </a:r>
            <a:endParaRPr lang="en-US" b="1" dirty="0"/>
          </a:p>
        </p:txBody>
      </p:sp>
      <p:sp>
        <p:nvSpPr>
          <p:cNvPr id="5" name="TextBox 4"/>
          <p:cNvSpPr txBox="1"/>
          <p:nvPr/>
        </p:nvSpPr>
        <p:spPr>
          <a:xfrm>
            <a:off x="3755081" y="3329597"/>
            <a:ext cx="1560285" cy="553998"/>
          </a:xfrm>
          <a:prstGeom prst="rect">
            <a:avLst/>
          </a:prstGeom>
          <a:noFill/>
        </p:spPr>
        <p:txBody>
          <a:bodyPr wrap="square" rtlCol="0">
            <a:spAutoFit/>
          </a:bodyPr>
          <a:lstStyle/>
          <a:p>
            <a:r>
              <a:rPr lang="en-US" sz="1500" dirty="0" smtClean="0">
                <a:solidFill>
                  <a:schemeClr val="bg1"/>
                </a:solidFill>
              </a:rPr>
              <a:t>We are doing philosophy.</a:t>
            </a:r>
            <a:endParaRPr lang="en-US" sz="1500" dirty="0">
              <a:solidFill>
                <a:schemeClr val="bg1"/>
              </a:solidFill>
            </a:endParaRPr>
          </a:p>
        </p:txBody>
      </p:sp>
      <p:sp>
        <p:nvSpPr>
          <p:cNvPr id="8" name="Sun 7"/>
          <p:cNvSpPr/>
          <p:nvPr/>
        </p:nvSpPr>
        <p:spPr>
          <a:xfrm>
            <a:off x="3874857" y="3491272"/>
            <a:ext cx="1536628" cy="1536628"/>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896508" y="5152163"/>
            <a:ext cx="978349" cy="276999"/>
          </a:xfrm>
          <a:prstGeom prst="rect">
            <a:avLst/>
          </a:prstGeom>
          <a:noFill/>
        </p:spPr>
        <p:txBody>
          <a:bodyPr wrap="square" rtlCol="0">
            <a:spAutoFit/>
          </a:bodyPr>
          <a:lstStyle/>
          <a:p>
            <a:r>
              <a:rPr lang="en-US" sz="1200" dirty="0">
                <a:solidFill>
                  <a:srgbClr val="FFFFFF"/>
                </a:solidFill>
              </a:rPr>
              <a:t>2+2=4</a:t>
            </a:r>
          </a:p>
        </p:txBody>
      </p:sp>
      <p:sp>
        <p:nvSpPr>
          <p:cNvPr id="15" name="TextBox 14"/>
          <p:cNvSpPr txBox="1"/>
          <p:nvPr/>
        </p:nvSpPr>
        <p:spPr>
          <a:xfrm>
            <a:off x="411308"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21" name="TextBox 20"/>
          <p:cNvSpPr txBox="1"/>
          <p:nvPr/>
        </p:nvSpPr>
        <p:spPr>
          <a:xfrm>
            <a:off x="5982374" y="3927642"/>
            <a:ext cx="978349" cy="276999"/>
          </a:xfrm>
          <a:prstGeom prst="rect">
            <a:avLst/>
          </a:prstGeom>
          <a:noFill/>
        </p:spPr>
        <p:txBody>
          <a:bodyPr wrap="square" rtlCol="0">
            <a:spAutoFit/>
          </a:bodyPr>
          <a:lstStyle/>
          <a:p>
            <a:r>
              <a:rPr lang="en-US" sz="1200" dirty="0">
                <a:solidFill>
                  <a:srgbClr val="FFFFFF"/>
                </a:solidFill>
              </a:rPr>
              <a:t>2+2=4</a:t>
            </a:r>
          </a:p>
        </p:txBody>
      </p:sp>
      <p:sp>
        <p:nvSpPr>
          <p:cNvPr id="23" name="TextBox 22"/>
          <p:cNvSpPr txBox="1"/>
          <p:nvPr/>
        </p:nvSpPr>
        <p:spPr>
          <a:xfrm>
            <a:off x="4854236" y="5383009"/>
            <a:ext cx="978349" cy="276999"/>
          </a:xfrm>
          <a:prstGeom prst="rect">
            <a:avLst/>
          </a:prstGeom>
          <a:noFill/>
        </p:spPr>
        <p:txBody>
          <a:bodyPr wrap="square" rtlCol="0">
            <a:spAutoFit/>
          </a:bodyPr>
          <a:lstStyle/>
          <a:p>
            <a:r>
              <a:rPr lang="en-US" sz="1200" dirty="0">
                <a:solidFill>
                  <a:srgbClr val="FFFFFF"/>
                </a:solidFill>
              </a:rPr>
              <a:t>2+2=4</a:t>
            </a:r>
          </a:p>
        </p:txBody>
      </p:sp>
      <p:sp>
        <p:nvSpPr>
          <p:cNvPr id="27" name="TextBox 26"/>
          <p:cNvSpPr txBox="1"/>
          <p:nvPr/>
        </p:nvSpPr>
        <p:spPr>
          <a:xfrm>
            <a:off x="647079" y="3582706"/>
            <a:ext cx="978349" cy="276999"/>
          </a:xfrm>
          <a:prstGeom prst="rect">
            <a:avLst/>
          </a:prstGeom>
          <a:noFill/>
        </p:spPr>
        <p:txBody>
          <a:bodyPr wrap="square" rtlCol="0">
            <a:spAutoFit/>
          </a:bodyPr>
          <a:lstStyle/>
          <a:p>
            <a:r>
              <a:rPr lang="en-US" sz="1200" dirty="0">
                <a:solidFill>
                  <a:srgbClr val="FFFFFF"/>
                </a:solidFill>
              </a:rPr>
              <a:t>2+2=4</a:t>
            </a:r>
          </a:p>
        </p:txBody>
      </p:sp>
      <p:sp>
        <p:nvSpPr>
          <p:cNvPr id="31" name="TextBox 30"/>
          <p:cNvSpPr txBox="1"/>
          <p:nvPr/>
        </p:nvSpPr>
        <p:spPr>
          <a:xfrm>
            <a:off x="6499593" y="5541593"/>
            <a:ext cx="978349" cy="276999"/>
          </a:xfrm>
          <a:prstGeom prst="rect">
            <a:avLst/>
          </a:prstGeom>
          <a:noFill/>
        </p:spPr>
        <p:txBody>
          <a:bodyPr wrap="square" rtlCol="0">
            <a:spAutoFit/>
          </a:bodyPr>
          <a:lstStyle/>
          <a:p>
            <a:r>
              <a:rPr lang="en-US" sz="1200" dirty="0">
                <a:solidFill>
                  <a:srgbClr val="FFFFFF"/>
                </a:solidFill>
              </a:rPr>
              <a:t>2+2=4</a:t>
            </a:r>
          </a:p>
        </p:txBody>
      </p:sp>
      <p:sp>
        <p:nvSpPr>
          <p:cNvPr id="37" name="TextBox 36"/>
          <p:cNvSpPr txBox="1"/>
          <p:nvPr/>
        </p:nvSpPr>
        <p:spPr>
          <a:xfrm>
            <a:off x="7164831" y="2062778"/>
            <a:ext cx="978349" cy="276999"/>
          </a:xfrm>
          <a:prstGeom prst="rect">
            <a:avLst/>
          </a:prstGeom>
          <a:noFill/>
        </p:spPr>
        <p:txBody>
          <a:bodyPr wrap="square" rtlCol="0">
            <a:spAutoFit/>
          </a:bodyPr>
          <a:lstStyle/>
          <a:p>
            <a:r>
              <a:rPr lang="en-US" sz="1200" dirty="0">
                <a:solidFill>
                  <a:srgbClr val="FFFFFF"/>
                </a:solidFill>
              </a:rPr>
              <a:t>2+2=4</a:t>
            </a:r>
          </a:p>
        </p:txBody>
      </p:sp>
      <p:sp>
        <p:nvSpPr>
          <p:cNvPr id="39" name="TextBox 38"/>
          <p:cNvSpPr txBox="1"/>
          <p:nvPr/>
        </p:nvSpPr>
        <p:spPr>
          <a:xfrm>
            <a:off x="5982374" y="3853773"/>
            <a:ext cx="978349" cy="646331"/>
          </a:xfrm>
          <a:prstGeom prst="rect">
            <a:avLst/>
          </a:prstGeom>
          <a:noFill/>
        </p:spPr>
        <p:txBody>
          <a:bodyPr wrap="square" rtlCol="0">
            <a:spAutoFit/>
          </a:bodyPr>
          <a:lstStyle/>
          <a:p>
            <a:r>
              <a:rPr lang="en-US" sz="1200" dirty="0" smtClean="0">
                <a:solidFill>
                  <a:srgbClr val="FFFFFF"/>
                </a:solidFill>
              </a:rPr>
              <a:t>God necessarily exists.</a:t>
            </a:r>
            <a:endParaRPr lang="en-US" sz="1200" dirty="0">
              <a:solidFill>
                <a:srgbClr val="FFFFFF"/>
              </a:solidFill>
            </a:endParaRPr>
          </a:p>
        </p:txBody>
      </p:sp>
      <p:sp>
        <p:nvSpPr>
          <p:cNvPr id="41" name="TextBox 40"/>
          <p:cNvSpPr txBox="1"/>
          <p:nvPr/>
        </p:nvSpPr>
        <p:spPr>
          <a:xfrm>
            <a:off x="7698190" y="5027900"/>
            <a:ext cx="978349" cy="276999"/>
          </a:xfrm>
          <a:prstGeom prst="rect">
            <a:avLst/>
          </a:prstGeom>
          <a:noFill/>
        </p:spPr>
        <p:txBody>
          <a:bodyPr wrap="square" rtlCol="0">
            <a:spAutoFit/>
          </a:bodyPr>
          <a:lstStyle/>
          <a:p>
            <a:r>
              <a:rPr lang="en-US" sz="1200" dirty="0">
                <a:solidFill>
                  <a:srgbClr val="FFFFFF"/>
                </a:solidFill>
              </a:rPr>
              <a:t>2+2=4</a:t>
            </a:r>
          </a:p>
        </p:txBody>
      </p:sp>
      <p:sp>
        <p:nvSpPr>
          <p:cNvPr id="2" name="TextBox 1"/>
          <p:cNvSpPr txBox="1"/>
          <p:nvPr/>
        </p:nvSpPr>
        <p:spPr>
          <a:xfrm>
            <a:off x="361269" y="988572"/>
            <a:ext cx="5872409" cy="923330"/>
          </a:xfrm>
          <a:prstGeom prst="rect">
            <a:avLst/>
          </a:prstGeom>
          <a:noFill/>
        </p:spPr>
        <p:txBody>
          <a:bodyPr wrap="none" rtlCol="0">
            <a:spAutoFit/>
          </a:bodyPr>
          <a:lstStyle/>
          <a:p>
            <a:r>
              <a:rPr lang="en-US" dirty="0" smtClean="0"/>
              <a:t>“It is possible that a necessary being, X, exists.” =</a:t>
            </a:r>
          </a:p>
          <a:p>
            <a:r>
              <a:rPr lang="en-US" dirty="0" smtClean="0"/>
              <a:t>“In some possible world, a necessary being, X, exists.” =</a:t>
            </a:r>
          </a:p>
          <a:p>
            <a:r>
              <a:rPr lang="en-US" dirty="0" smtClean="0"/>
              <a:t>“In some possible world, it is necessary that X exists.” </a:t>
            </a:r>
          </a:p>
        </p:txBody>
      </p:sp>
      <p:sp>
        <p:nvSpPr>
          <p:cNvPr id="3" name="Oval 2"/>
          <p:cNvSpPr/>
          <p:nvPr/>
        </p:nvSpPr>
        <p:spPr>
          <a:xfrm>
            <a:off x="5982374" y="3564519"/>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6026583" y="3833276"/>
            <a:ext cx="1235010" cy="738664"/>
          </a:xfrm>
          <a:prstGeom prst="rect">
            <a:avLst/>
          </a:prstGeom>
          <a:noFill/>
        </p:spPr>
        <p:txBody>
          <a:bodyPr wrap="square" rtlCol="0">
            <a:spAutoFit/>
          </a:bodyPr>
          <a:lstStyle/>
          <a:p>
            <a:r>
              <a:rPr lang="en-US" sz="1400" dirty="0" smtClean="0">
                <a:solidFill>
                  <a:srgbClr val="FFFFFF"/>
                </a:solidFill>
              </a:rPr>
              <a:t>It is necessary that X exists.</a:t>
            </a:r>
            <a:endParaRPr lang="en-US" sz="1400" dirty="0">
              <a:solidFill>
                <a:srgbClr val="FFFFFF"/>
              </a:solidFill>
            </a:endParaRPr>
          </a:p>
        </p:txBody>
      </p:sp>
      <p:sp>
        <p:nvSpPr>
          <p:cNvPr id="18" name="Oval 17"/>
          <p:cNvSpPr/>
          <p:nvPr/>
        </p:nvSpPr>
        <p:spPr>
          <a:xfrm>
            <a:off x="2311254" y="2683266"/>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683729" y="2320765"/>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4946038" y="2546412"/>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6233678" y="2159090"/>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6375469" y="4919472"/>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889034" y="4986256"/>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3169827" y="4961116"/>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2287064" y="3981656"/>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7557926" y="4442646"/>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1040174" y="4648085"/>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7457681" y="3131665"/>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1145197" y="2062778"/>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1140747" y="3329597"/>
            <a:ext cx="1170507" cy="11705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TextBox 34"/>
          <p:cNvSpPr txBox="1"/>
          <p:nvPr/>
        </p:nvSpPr>
        <p:spPr>
          <a:xfrm>
            <a:off x="6463180" y="5304899"/>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36" name="TextBox 35"/>
          <p:cNvSpPr txBox="1"/>
          <p:nvPr/>
        </p:nvSpPr>
        <p:spPr>
          <a:xfrm>
            <a:off x="7588223" y="4832367"/>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38" name="TextBox 37"/>
          <p:cNvSpPr txBox="1"/>
          <p:nvPr/>
        </p:nvSpPr>
        <p:spPr>
          <a:xfrm>
            <a:off x="7401655" y="3536247"/>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40" name="TextBox 39"/>
          <p:cNvSpPr txBox="1"/>
          <p:nvPr/>
        </p:nvSpPr>
        <p:spPr>
          <a:xfrm>
            <a:off x="4875401" y="5395887"/>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42" name="TextBox 41"/>
          <p:cNvSpPr txBox="1"/>
          <p:nvPr/>
        </p:nvSpPr>
        <p:spPr>
          <a:xfrm>
            <a:off x="6242932" y="2546412"/>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43" name="TextBox 42"/>
          <p:cNvSpPr txBox="1"/>
          <p:nvPr/>
        </p:nvSpPr>
        <p:spPr>
          <a:xfrm>
            <a:off x="6310966" y="3690135"/>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44" name="TextBox 43"/>
          <p:cNvSpPr txBox="1"/>
          <p:nvPr/>
        </p:nvSpPr>
        <p:spPr>
          <a:xfrm>
            <a:off x="4946038" y="3047984"/>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45" name="TextBox 44"/>
          <p:cNvSpPr txBox="1"/>
          <p:nvPr/>
        </p:nvSpPr>
        <p:spPr>
          <a:xfrm>
            <a:off x="3640391" y="2700300"/>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46" name="TextBox 45"/>
          <p:cNvSpPr txBox="1"/>
          <p:nvPr/>
        </p:nvSpPr>
        <p:spPr>
          <a:xfrm>
            <a:off x="2279003" y="3021820"/>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47" name="TextBox 46"/>
          <p:cNvSpPr txBox="1"/>
          <p:nvPr/>
        </p:nvSpPr>
        <p:spPr>
          <a:xfrm>
            <a:off x="1140747" y="2527489"/>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48" name="TextBox 47"/>
          <p:cNvSpPr txBox="1"/>
          <p:nvPr/>
        </p:nvSpPr>
        <p:spPr>
          <a:xfrm>
            <a:off x="1076244" y="3729706"/>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49" name="TextBox 48"/>
          <p:cNvSpPr txBox="1"/>
          <p:nvPr/>
        </p:nvSpPr>
        <p:spPr>
          <a:xfrm>
            <a:off x="2279003" y="4424987"/>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50" name="TextBox 49"/>
          <p:cNvSpPr txBox="1"/>
          <p:nvPr/>
        </p:nvSpPr>
        <p:spPr>
          <a:xfrm>
            <a:off x="3066224" y="5387704"/>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51" name="TextBox 50"/>
          <p:cNvSpPr txBox="1"/>
          <p:nvPr/>
        </p:nvSpPr>
        <p:spPr>
          <a:xfrm>
            <a:off x="975671" y="5053798"/>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
        <p:nvSpPr>
          <p:cNvPr id="52" name="TextBox 51"/>
          <p:cNvSpPr txBox="1"/>
          <p:nvPr/>
        </p:nvSpPr>
        <p:spPr>
          <a:xfrm>
            <a:off x="4236731" y="4110360"/>
            <a:ext cx="1235010" cy="307777"/>
          </a:xfrm>
          <a:prstGeom prst="rect">
            <a:avLst/>
          </a:prstGeom>
          <a:noFill/>
        </p:spPr>
        <p:txBody>
          <a:bodyPr wrap="square" rtlCol="0">
            <a:spAutoFit/>
          </a:bodyPr>
          <a:lstStyle/>
          <a:p>
            <a:r>
              <a:rPr lang="en-US" sz="1400" dirty="0" smtClean="0">
                <a:solidFill>
                  <a:srgbClr val="FFFFFF"/>
                </a:solidFill>
              </a:rPr>
              <a:t>X exists. </a:t>
            </a:r>
            <a:endParaRPr lang="en-US" sz="1400" dirty="0">
              <a:solidFill>
                <a:srgbClr val="FFFFFF"/>
              </a:solidFill>
            </a:endParaRPr>
          </a:p>
        </p:txBody>
      </p:sp>
    </p:spTree>
    <p:extLst>
      <p:ext uri="{BB962C8B-B14F-4D97-AF65-F5344CB8AC3E}">
        <p14:creationId xmlns:p14="http://schemas.microsoft.com/office/powerpoint/2010/main" val="420562078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2497082" y="354389"/>
            <a:ext cx="3228769" cy="369332"/>
          </a:xfrm>
          <a:prstGeom prst="rect">
            <a:avLst/>
          </a:prstGeom>
          <a:noFill/>
        </p:spPr>
        <p:txBody>
          <a:bodyPr wrap="none" rtlCol="0">
            <a:spAutoFit/>
          </a:bodyPr>
          <a:lstStyle/>
          <a:p>
            <a:r>
              <a:rPr lang="en-US" b="1" dirty="0" smtClean="0"/>
              <a:t>An Even Simpler Argument?</a:t>
            </a:r>
            <a:endParaRPr lang="en-US" b="1" dirty="0"/>
          </a:p>
        </p:txBody>
      </p:sp>
      <p:sp>
        <p:nvSpPr>
          <p:cNvPr id="5" name="TextBox 4"/>
          <p:cNvSpPr txBox="1"/>
          <p:nvPr/>
        </p:nvSpPr>
        <p:spPr>
          <a:xfrm>
            <a:off x="1487714" y="1826381"/>
            <a:ext cx="3463658" cy="369332"/>
          </a:xfrm>
          <a:prstGeom prst="rect">
            <a:avLst/>
          </a:prstGeom>
          <a:noFill/>
        </p:spPr>
        <p:txBody>
          <a:bodyPr wrap="none" rtlCol="0">
            <a:spAutoFit/>
          </a:bodyPr>
          <a:lstStyle/>
          <a:p>
            <a:r>
              <a:rPr lang="en-US" dirty="0" smtClean="0"/>
              <a:t>P1. It is possible that God exists. </a:t>
            </a:r>
          </a:p>
        </p:txBody>
      </p:sp>
    </p:spTree>
    <p:extLst>
      <p:ext uri="{BB962C8B-B14F-4D97-AF65-F5344CB8AC3E}">
        <p14:creationId xmlns:p14="http://schemas.microsoft.com/office/powerpoint/2010/main" val="333750582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2497082" y="354389"/>
            <a:ext cx="3228769" cy="369332"/>
          </a:xfrm>
          <a:prstGeom prst="rect">
            <a:avLst/>
          </a:prstGeom>
          <a:noFill/>
        </p:spPr>
        <p:txBody>
          <a:bodyPr wrap="none" rtlCol="0">
            <a:spAutoFit/>
          </a:bodyPr>
          <a:lstStyle/>
          <a:p>
            <a:r>
              <a:rPr lang="en-US" b="1" dirty="0" smtClean="0"/>
              <a:t>An Even Simpler Argument?</a:t>
            </a:r>
            <a:endParaRPr lang="en-US" b="1" dirty="0"/>
          </a:p>
        </p:txBody>
      </p:sp>
      <p:sp>
        <p:nvSpPr>
          <p:cNvPr id="5" name="TextBox 4"/>
          <p:cNvSpPr txBox="1"/>
          <p:nvPr/>
        </p:nvSpPr>
        <p:spPr>
          <a:xfrm>
            <a:off x="1487714" y="1826381"/>
            <a:ext cx="4745410" cy="923330"/>
          </a:xfrm>
          <a:prstGeom prst="rect">
            <a:avLst/>
          </a:prstGeom>
          <a:noFill/>
        </p:spPr>
        <p:txBody>
          <a:bodyPr wrap="none" rtlCol="0">
            <a:spAutoFit/>
          </a:bodyPr>
          <a:lstStyle/>
          <a:p>
            <a:r>
              <a:rPr lang="en-US" dirty="0" smtClean="0"/>
              <a:t>P1. It is possible that God exists. </a:t>
            </a:r>
          </a:p>
          <a:p>
            <a:r>
              <a:rPr lang="en-US" dirty="0" smtClean="0"/>
              <a:t>P2. If God exists, then God exists necessarily. </a:t>
            </a:r>
          </a:p>
          <a:p>
            <a:r>
              <a:rPr lang="en-US" dirty="0"/>
              <a:t>	</a:t>
            </a:r>
          </a:p>
        </p:txBody>
      </p:sp>
    </p:spTree>
    <p:extLst>
      <p:ext uri="{BB962C8B-B14F-4D97-AF65-F5344CB8AC3E}">
        <p14:creationId xmlns:p14="http://schemas.microsoft.com/office/powerpoint/2010/main" val="374914703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2497082" y="354389"/>
            <a:ext cx="3228769" cy="369332"/>
          </a:xfrm>
          <a:prstGeom prst="rect">
            <a:avLst/>
          </a:prstGeom>
          <a:noFill/>
        </p:spPr>
        <p:txBody>
          <a:bodyPr wrap="none" rtlCol="0">
            <a:spAutoFit/>
          </a:bodyPr>
          <a:lstStyle/>
          <a:p>
            <a:r>
              <a:rPr lang="en-US" b="1" dirty="0" smtClean="0"/>
              <a:t>An Even Simpler Argument?</a:t>
            </a:r>
            <a:endParaRPr lang="en-US" b="1" dirty="0"/>
          </a:p>
        </p:txBody>
      </p:sp>
      <p:sp>
        <p:nvSpPr>
          <p:cNvPr id="5" name="TextBox 4"/>
          <p:cNvSpPr txBox="1"/>
          <p:nvPr/>
        </p:nvSpPr>
        <p:spPr>
          <a:xfrm>
            <a:off x="1487714" y="1826381"/>
            <a:ext cx="6403053" cy="923330"/>
          </a:xfrm>
          <a:prstGeom prst="rect">
            <a:avLst/>
          </a:prstGeom>
          <a:noFill/>
        </p:spPr>
        <p:txBody>
          <a:bodyPr wrap="none" rtlCol="0">
            <a:spAutoFit/>
          </a:bodyPr>
          <a:lstStyle/>
          <a:p>
            <a:r>
              <a:rPr lang="en-US" dirty="0" smtClean="0"/>
              <a:t>P1. It is possible that God exists. </a:t>
            </a:r>
          </a:p>
          <a:p>
            <a:r>
              <a:rPr lang="en-US" dirty="0" smtClean="0"/>
              <a:t>P2. If God exists, then God exists necessarily. </a:t>
            </a:r>
          </a:p>
          <a:p>
            <a:r>
              <a:rPr lang="en-US" dirty="0"/>
              <a:t>	</a:t>
            </a:r>
            <a:r>
              <a:rPr lang="en-US" dirty="0" smtClean="0"/>
              <a:t>C1. It is possible that God exists necessarily. (P1, P2)</a:t>
            </a:r>
          </a:p>
        </p:txBody>
      </p:sp>
    </p:spTree>
    <p:extLst>
      <p:ext uri="{BB962C8B-B14F-4D97-AF65-F5344CB8AC3E}">
        <p14:creationId xmlns:p14="http://schemas.microsoft.com/office/powerpoint/2010/main" val="184106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1167" y="2419048"/>
            <a:ext cx="8906071" cy="584776"/>
          </a:xfrm>
          <a:prstGeom prst="rect">
            <a:avLst/>
          </a:prstGeom>
          <a:noFill/>
        </p:spPr>
        <p:txBody>
          <a:bodyPr wrap="square" rtlCol="0">
            <a:spAutoFit/>
          </a:bodyPr>
          <a:lstStyle/>
          <a:p>
            <a:endParaRPr lang="en-US" sz="1600" dirty="0"/>
          </a:p>
          <a:p>
            <a:r>
              <a:rPr lang="en-US" sz="1600" dirty="0" smtClean="0"/>
              <a:t> </a:t>
            </a:r>
            <a:endParaRPr lang="en-US" sz="1600" dirty="0"/>
          </a:p>
        </p:txBody>
      </p:sp>
      <p:sp>
        <p:nvSpPr>
          <p:cNvPr id="10" name="TextBox 9"/>
          <p:cNvSpPr txBox="1"/>
          <p:nvPr/>
        </p:nvSpPr>
        <p:spPr>
          <a:xfrm>
            <a:off x="2497082" y="354389"/>
            <a:ext cx="3228769" cy="369332"/>
          </a:xfrm>
          <a:prstGeom prst="rect">
            <a:avLst/>
          </a:prstGeom>
          <a:noFill/>
        </p:spPr>
        <p:txBody>
          <a:bodyPr wrap="none" rtlCol="0">
            <a:spAutoFit/>
          </a:bodyPr>
          <a:lstStyle/>
          <a:p>
            <a:r>
              <a:rPr lang="en-US" b="1" dirty="0" smtClean="0"/>
              <a:t>An Even Simpler Argument?</a:t>
            </a:r>
            <a:endParaRPr lang="en-US" b="1" dirty="0"/>
          </a:p>
        </p:txBody>
      </p:sp>
      <p:sp>
        <p:nvSpPr>
          <p:cNvPr id="5" name="TextBox 4"/>
          <p:cNvSpPr txBox="1"/>
          <p:nvPr/>
        </p:nvSpPr>
        <p:spPr>
          <a:xfrm>
            <a:off x="1487714" y="1826381"/>
            <a:ext cx="6403053" cy="1477328"/>
          </a:xfrm>
          <a:prstGeom prst="rect">
            <a:avLst/>
          </a:prstGeom>
          <a:noFill/>
        </p:spPr>
        <p:txBody>
          <a:bodyPr wrap="none" rtlCol="0">
            <a:spAutoFit/>
          </a:bodyPr>
          <a:lstStyle/>
          <a:p>
            <a:r>
              <a:rPr lang="en-US" dirty="0" smtClean="0"/>
              <a:t>P1. It is possible that God exists. </a:t>
            </a:r>
          </a:p>
          <a:p>
            <a:r>
              <a:rPr lang="en-US" dirty="0" smtClean="0"/>
              <a:t>P2. If God exists, then God exists necessarily. </a:t>
            </a:r>
          </a:p>
          <a:p>
            <a:r>
              <a:rPr lang="en-US" dirty="0"/>
              <a:t>	</a:t>
            </a:r>
            <a:r>
              <a:rPr lang="en-US" dirty="0" smtClean="0"/>
              <a:t>C1. It is possible that God exists necessarily. (P1, P2)</a:t>
            </a:r>
          </a:p>
          <a:p>
            <a:r>
              <a:rPr lang="en-US" dirty="0" smtClean="0"/>
              <a:t> </a:t>
            </a:r>
          </a:p>
          <a:p>
            <a:r>
              <a:rPr lang="en-US" dirty="0" smtClean="0"/>
              <a:t>C. God exists. (C1) </a:t>
            </a:r>
            <a:endParaRPr lang="en-US" dirty="0"/>
          </a:p>
        </p:txBody>
      </p:sp>
      <p:cxnSp>
        <p:nvCxnSpPr>
          <p:cNvPr id="9" name="Straight Connector 8"/>
          <p:cNvCxnSpPr/>
          <p:nvPr/>
        </p:nvCxnSpPr>
        <p:spPr>
          <a:xfrm flipV="1">
            <a:off x="1366754" y="2806095"/>
            <a:ext cx="6374191" cy="36286"/>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17198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5524" y="725714"/>
            <a:ext cx="7169150" cy="2031325"/>
          </a:xfrm>
          <a:prstGeom prst="rect">
            <a:avLst/>
          </a:prstGeom>
          <a:noFill/>
        </p:spPr>
        <p:txBody>
          <a:bodyPr wrap="none" rtlCol="0">
            <a:spAutoFit/>
          </a:bodyPr>
          <a:lstStyle/>
          <a:p>
            <a:r>
              <a:rPr lang="en-US" dirty="0" smtClean="0"/>
              <a:t>Recap:</a:t>
            </a:r>
          </a:p>
          <a:p>
            <a:endParaRPr lang="en-US" dirty="0"/>
          </a:p>
          <a:p>
            <a:r>
              <a:rPr lang="en-US" dirty="0" smtClean="0"/>
              <a:t>The a priori/a posteriori distinction is epistemological.</a:t>
            </a:r>
          </a:p>
          <a:p>
            <a:r>
              <a:rPr lang="en-US" dirty="0"/>
              <a:t>	</a:t>
            </a:r>
            <a:r>
              <a:rPr lang="en-US" dirty="0" smtClean="0"/>
              <a:t>- It concerns the properties of </a:t>
            </a:r>
            <a:r>
              <a:rPr lang="en-US" i="1" dirty="0" smtClean="0"/>
              <a:t>our knowledge </a:t>
            </a:r>
            <a:r>
              <a:rPr lang="en-US" dirty="0" smtClean="0"/>
              <a:t>of propositions.</a:t>
            </a:r>
          </a:p>
          <a:p>
            <a:endParaRPr lang="en-US" dirty="0"/>
          </a:p>
          <a:p>
            <a:r>
              <a:rPr lang="en-US" dirty="0" smtClean="0"/>
              <a:t>                 </a:t>
            </a:r>
            <a:r>
              <a:rPr lang="en-US" u="sng" dirty="0" smtClean="0"/>
              <a:t>A PRIORI</a:t>
            </a:r>
            <a:r>
              <a:rPr lang="en-US" dirty="0" smtClean="0"/>
              <a:t>	     	            </a:t>
            </a:r>
            <a:r>
              <a:rPr lang="en-US" u="sng" dirty="0" smtClean="0"/>
              <a:t>A POSTERIORI</a:t>
            </a:r>
          </a:p>
          <a:p>
            <a:endParaRPr lang="en-US" u="sng" dirty="0"/>
          </a:p>
        </p:txBody>
      </p:sp>
    </p:spTree>
    <p:extLst>
      <p:ext uri="{BB962C8B-B14F-4D97-AF65-F5344CB8AC3E}">
        <p14:creationId xmlns:p14="http://schemas.microsoft.com/office/powerpoint/2010/main" val="1841834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5524" y="725714"/>
            <a:ext cx="7169150" cy="2031325"/>
          </a:xfrm>
          <a:prstGeom prst="rect">
            <a:avLst/>
          </a:prstGeom>
          <a:noFill/>
        </p:spPr>
        <p:txBody>
          <a:bodyPr wrap="none" rtlCol="0">
            <a:spAutoFit/>
          </a:bodyPr>
          <a:lstStyle/>
          <a:p>
            <a:r>
              <a:rPr lang="en-US" dirty="0" smtClean="0"/>
              <a:t>Recap:</a:t>
            </a:r>
          </a:p>
          <a:p>
            <a:endParaRPr lang="en-US" dirty="0"/>
          </a:p>
          <a:p>
            <a:r>
              <a:rPr lang="en-US" dirty="0" smtClean="0"/>
              <a:t>The a priori/a posteriori distinction is epistemological.</a:t>
            </a:r>
          </a:p>
          <a:p>
            <a:r>
              <a:rPr lang="en-US" dirty="0"/>
              <a:t>	</a:t>
            </a:r>
            <a:r>
              <a:rPr lang="en-US" dirty="0" smtClean="0"/>
              <a:t>- It concerns the properties of </a:t>
            </a:r>
            <a:r>
              <a:rPr lang="en-US" i="1" dirty="0" smtClean="0"/>
              <a:t>our knowledge </a:t>
            </a:r>
            <a:r>
              <a:rPr lang="en-US" dirty="0" smtClean="0"/>
              <a:t>of propositions.</a:t>
            </a:r>
          </a:p>
          <a:p>
            <a:endParaRPr lang="en-US" dirty="0"/>
          </a:p>
          <a:p>
            <a:r>
              <a:rPr lang="en-US" dirty="0" smtClean="0"/>
              <a:t>                 </a:t>
            </a:r>
            <a:r>
              <a:rPr lang="en-US" u="sng" dirty="0" smtClean="0"/>
              <a:t>A PRIORI</a:t>
            </a:r>
            <a:r>
              <a:rPr lang="en-US" dirty="0" smtClean="0"/>
              <a:t>	     	            </a:t>
            </a:r>
            <a:r>
              <a:rPr lang="en-US" u="sng" dirty="0" smtClean="0"/>
              <a:t>A POSTERIORI</a:t>
            </a:r>
          </a:p>
          <a:p>
            <a:endParaRPr lang="en-US" u="sng" dirty="0"/>
          </a:p>
        </p:txBody>
      </p:sp>
      <p:sp>
        <p:nvSpPr>
          <p:cNvPr id="3" name="TextBox 2"/>
          <p:cNvSpPr txBox="1"/>
          <p:nvPr/>
        </p:nvSpPr>
        <p:spPr>
          <a:xfrm>
            <a:off x="955524" y="2624667"/>
            <a:ext cx="3640667" cy="3970318"/>
          </a:xfrm>
          <a:prstGeom prst="rect">
            <a:avLst/>
          </a:prstGeom>
          <a:noFill/>
        </p:spPr>
        <p:txBody>
          <a:bodyPr wrap="square" rtlCol="0">
            <a:spAutoFit/>
          </a:bodyPr>
          <a:lstStyle/>
          <a:p>
            <a:r>
              <a:rPr lang="en-US" dirty="0" smtClean="0"/>
              <a:t>Can be known on the basis of reason alone.</a:t>
            </a:r>
          </a:p>
          <a:p>
            <a:endParaRPr lang="en-US" dirty="0"/>
          </a:p>
          <a:p>
            <a:r>
              <a:rPr lang="en-US" dirty="0" smtClean="0"/>
              <a:t>Doesn’t need the content of any particular experience to be known.</a:t>
            </a:r>
          </a:p>
          <a:p>
            <a:endParaRPr lang="en-US" dirty="0"/>
          </a:p>
          <a:p>
            <a:r>
              <a:rPr lang="en-US" dirty="0" smtClean="0"/>
              <a:t>Any cognitively able, mature reasoning could in principle come to know it.</a:t>
            </a:r>
          </a:p>
          <a:p>
            <a:endParaRPr lang="en-US" dirty="0"/>
          </a:p>
          <a:p>
            <a:r>
              <a:rPr lang="en-US" dirty="0" smtClean="0"/>
              <a:t>Anyone could, e.g., sit it in armchair, think hard enough, and know it.</a:t>
            </a:r>
            <a:endParaRPr lang="en-US" dirty="0"/>
          </a:p>
        </p:txBody>
      </p:sp>
    </p:spTree>
    <p:extLst>
      <p:ext uri="{BB962C8B-B14F-4D97-AF65-F5344CB8AC3E}">
        <p14:creationId xmlns:p14="http://schemas.microsoft.com/office/powerpoint/2010/main" val="1212009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5524" y="725714"/>
            <a:ext cx="7169150" cy="2031325"/>
          </a:xfrm>
          <a:prstGeom prst="rect">
            <a:avLst/>
          </a:prstGeom>
          <a:noFill/>
        </p:spPr>
        <p:txBody>
          <a:bodyPr wrap="none" rtlCol="0">
            <a:spAutoFit/>
          </a:bodyPr>
          <a:lstStyle/>
          <a:p>
            <a:r>
              <a:rPr lang="en-US" dirty="0" smtClean="0"/>
              <a:t>Recap:</a:t>
            </a:r>
          </a:p>
          <a:p>
            <a:endParaRPr lang="en-US" dirty="0"/>
          </a:p>
          <a:p>
            <a:r>
              <a:rPr lang="en-US" dirty="0" smtClean="0"/>
              <a:t>The a priori/a posteriori distinction is epistemological.</a:t>
            </a:r>
          </a:p>
          <a:p>
            <a:r>
              <a:rPr lang="en-US" dirty="0"/>
              <a:t>	</a:t>
            </a:r>
            <a:r>
              <a:rPr lang="en-US" dirty="0" smtClean="0"/>
              <a:t>- It concerns the properties of </a:t>
            </a:r>
            <a:r>
              <a:rPr lang="en-US" i="1" dirty="0" smtClean="0"/>
              <a:t>our knowledge </a:t>
            </a:r>
            <a:r>
              <a:rPr lang="en-US" dirty="0" smtClean="0"/>
              <a:t>of propositions.</a:t>
            </a:r>
          </a:p>
          <a:p>
            <a:endParaRPr lang="en-US" dirty="0"/>
          </a:p>
          <a:p>
            <a:r>
              <a:rPr lang="en-US" dirty="0" smtClean="0"/>
              <a:t>                 </a:t>
            </a:r>
            <a:r>
              <a:rPr lang="en-US" u="sng" dirty="0" smtClean="0"/>
              <a:t>A PRIORI</a:t>
            </a:r>
            <a:r>
              <a:rPr lang="en-US" dirty="0" smtClean="0"/>
              <a:t>	     	            </a:t>
            </a:r>
            <a:r>
              <a:rPr lang="en-US" u="sng" dirty="0" smtClean="0"/>
              <a:t>A POSTERIORI</a:t>
            </a:r>
          </a:p>
          <a:p>
            <a:endParaRPr lang="en-US" u="sng" dirty="0"/>
          </a:p>
        </p:txBody>
      </p:sp>
      <p:sp>
        <p:nvSpPr>
          <p:cNvPr id="3" name="TextBox 2"/>
          <p:cNvSpPr txBox="1"/>
          <p:nvPr/>
        </p:nvSpPr>
        <p:spPr>
          <a:xfrm>
            <a:off x="955524" y="2624667"/>
            <a:ext cx="3640667" cy="3970318"/>
          </a:xfrm>
          <a:prstGeom prst="rect">
            <a:avLst/>
          </a:prstGeom>
          <a:noFill/>
        </p:spPr>
        <p:txBody>
          <a:bodyPr wrap="square" rtlCol="0">
            <a:spAutoFit/>
          </a:bodyPr>
          <a:lstStyle/>
          <a:p>
            <a:r>
              <a:rPr lang="en-US" dirty="0" smtClean="0"/>
              <a:t>Can be known on the basis of reason alone.</a:t>
            </a:r>
          </a:p>
          <a:p>
            <a:endParaRPr lang="en-US" dirty="0" smtClean="0"/>
          </a:p>
          <a:p>
            <a:r>
              <a:rPr lang="en-US" dirty="0" smtClean="0"/>
              <a:t>Doesn’t need the content of any particular experience to be known.</a:t>
            </a:r>
          </a:p>
          <a:p>
            <a:endParaRPr lang="en-US" dirty="0" smtClean="0"/>
          </a:p>
          <a:p>
            <a:r>
              <a:rPr lang="en-US" dirty="0" smtClean="0"/>
              <a:t>Any cognitively able, mature reasoning could in principle come to know it.</a:t>
            </a:r>
          </a:p>
          <a:p>
            <a:endParaRPr lang="en-US" dirty="0" smtClean="0"/>
          </a:p>
          <a:p>
            <a:r>
              <a:rPr lang="en-US" dirty="0" smtClean="0"/>
              <a:t>Anyone could, e.g., sit it in armchair, think hard enough, and know it.</a:t>
            </a:r>
            <a:endParaRPr lang="en-US" dirty="0"/>
          </a:p>
        </p:txBody>
      </p:sp>
      <p:sp>
        <p:nvSpPr>
          <p:cNvPr id="4" name="TextBox 3"/>
          <p:cNvSpPr txBox="1"/>
          <p:nvPr/>
        </p:nvSpPr>
        <p:spPr>
          <a:xfrm>
            <a:off x="4596191" y="2656116"/>
            <a:ext cx="3640667" cy="3139321"/>
          </a:xfrm>
          <a:prstGeom prst="rect">
            <a:avLst/>
          </a:prstGeom>
          <a:noFill/>
        </p:spPr>
        <p:txBody>
          <a:bodyPr wrap="square" rtlCol="0">
            <a:spAutoFit/>
          </a:bodyPr>
          <a:lstStyle/>
          <a:p>
            <a:r>
              <a:rPr lang="en-US" dirty="0" smtClean="0"/>
              <a:t>Can’t be known just by reasoning.</a:t>
            </a:r>
          </a:p>
          <a:p>
            <a:endParaRPr lang="en-US" dirty="0" smtClean="0"/>
          </a:p>
          <a:p>
            <a:endParaRPr lang="en-US" dirty="0" smtClean="0"/>
          </a:p>
          <a:p>
            <a:r>
              <a:rPr lang="en-US" dirty="0" smtClean="0"/>
              <a:t>Needs the content of a (some) experience(s) to be known.</a:t>
            </a:r>
          </a:p>
          <a:p>
            <a:endParaRPr lang="en-US" dirty="0" smtClean="0"/>
          </a:p>
          <a:p>
            <a:endParaRPr lang="en-US" dirty="0" smtClean="0"/>
          </a:p>
          <a:p>
            <a:r>
              <a:rPr lang="en-US" dirty="0" smtClean="0"/>
              <a:t>Only those with the right kinds of empirical evidence: experiments, observations, perceptions, etc., can come to know it. </a:t>
            </a:r>
          </a:p>
        </p:txBody>
      </p:sp>
      <p:cxnSp>
        <p:nvCxnSpPr>
          <p:cNvPr id="6" name="Straight Connector 5"/>
          <p:cNvCxnSpPr/>
          <p:nvPr/>
        </p:nvCxnSpPr>
        <p:spPr>
          <a:xfrm>
            <a:off x="4596191" y="1947333"/>
            <a:ext cx="0" cy="4741334"/>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6699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8477" y="344288"/>
            <a:ext cx="7598917" cy="369332"/>
          </a:xfrm>
          <a:prstGeom prst="rect">
            <a:avLst/>
          </a:prstGeom>
          <a:noFill/>
        </p:spPr>
        <p:txBody>
          <a:bodyPr wrap="none" rtlCol="0">
            <a:spAutoFit/>
          </a:bodyPr>
          <a:lstStyle/>
          <a:p>
            <a:r>
              <a:rPr lang="en-US" dirty="0" smtClean="0"/>
              <a:t>Now we are going to cover </a:t>
            </a:r>
            <a:r>
              <a:rPr lang="en-US" b="1" dirty="0" smtClean="0"/>
              <a:t>2 a priori arguments</a:t>
            </a:r>
            <a:r>
              <a:rPr lang="en-US" dirty="0" smtClean="0"/>
              <a:t> for the existence of God. </a:t>
            </a:r>
            <a:endParaRPr lang="en-US" dirty="0"/>
          </a:p>
        </p:txBody>
      </p:sp>
    </p:spTree>
    <p:extLst>
      <p:ext uri="{BB962C8B-B14F-4D97-AF65-F5344CB8AC3E}">
        <p14:creationId xmlns:p14="http://schemas.microsoft.com/office/powerpoint/2010/main" val="514933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8477" y="344288"/>
            <a:ext cx="7598917" cy="369332"/>
          </a:xfrm>
          <a:prstGeom prst="rect">
            <a:avLst/>
          </a:prstGeom>
          <a:noFill/>
        </p:spPr>
        <p:txBody>
          <a:bodyPr wrap="none" rtlCol="0">
            <a:spAutoFit/>
          </a:bodyPr>
          <a:lstStyle/>
          <a:p>
            <a:r>
              <a:rPr lang="en-US" dirty="0" smtClean="0"/>
              <a:t>Now we are going to cover </a:t>
            </a:r>
            <a:r>
              <a:rPr lang="en-US" b="1" dirty="0" smtClean="0"/>
              <a:t>2 a priori arguments</a:t>
            </a:r>
            <a:r>
              <a:rPr lang="en-US" dirty="0" smtClean="0"/>
              <a:t> for the existence of God. </a:t>
            </a:r>
            <a:endParaRPr lang="en-US" dirty="0"/>
          </a:p>
        </p:txBody>
      </p:sp>
      <p:sp>
        <p:nvSpPr>
          <p:cNvPr id="3" name="TextBox 2"/>
          <p:cNvSpPr txBox="1"/>
          <p:nvPr/>
        </p:nvSpPr>
        <p:spPr>
          <a:xfrm>
            <a:off x="568477" y="936954"/>
            <a:ext cx="4502630" cy="369332"/>
          </a:xfrm>
          <a:prstGeom prst="rect">
            <a:avLst/>
          </a:prstGeom>
          <a:noFill/>
        </p:spPr>
        <p:txBody>
          <a:bodyPr wrap="none" rtlCol="0">
            <a:spAutoFit/>
          </a:bodyPr>
          <a:lstStyle/>
          <a:p>
            <a:r>
              <a:rPr lang="en-US" dirty="0" smtClean="0"/>
              <a:t>The first comes from St. Thomas Aquinas:</a:t>
            </a:r>
            <a:endParaRPr lang="en-US" dirty="0"/>
          </a:p>
        </p:txBody>
      </p:sp>
      <p:pic>
        <p:nvPicPr>
          <p:cNvPr id="4" name="Picture 3" descr="Thomas-Aquinas-Black-larg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1486" y="2509761"/>
            <a:ext cx="1925562" cy="2674392"/>
          </a:xfrm>
          <a:prstGeom prst="rect">
            <a:avLst/>
          </a:prstGeom>
        </p:spPr>
      </p:pic>
      <p:sp>
        <p:nvSpPr>
          <p:cNvPr id="5" name="Rectangle 4"/>
          <p:cNvSpPr/>
          <p:nvPr/>
        </p:nvSpPr>
        <p:spPr>
          <a:xfrm>
            <a:off x="3810000" y="1711970"/>
            <a:ext cx="4572000" cy="4801315"/>
          </a:xfrm>
          <a:prstGeom prst="rect">
            <a:avLst/>
          </a:prstGeom>
        </p:spPr>
        <p:txBody>
          <a:bodyPr>
            <a:spAutoFit/>
          </a:bodyPr>
          <a:lstStyle/>
          <a:p>
            <a:r>
              <a:rPr lang="en-US" dirty="0"/>
              <a:t>St. Thomas was born in</a:t>
            </a:r>
          </a:p>
          <a:p>
            <a:r>
              <a:rPr lang="en-US" dirty="0"/>
              <a:t>1225 and, while his works</a:t>
            </a:r>
          </a:p>
          <a:p>
            <a:r>
              <a:rPr lang="en-US" dirty="0"/>
              <a:t>were extremely controversial</a:t>
            </a:r>
          </a:p>
          <a:p>
            <a:r>
              <a:rPr lang="en-US" dirty="0"/>
              <a:t>in their time — some were</a:t>
            </a:r>
          </a:p>
          <a:p>
            <a:r>
              <a:rPr lang="en-US" dirty="0"/>
              <a:t>condemned as heretical by</a:t>
            </a:r>
          </a:p>
          <a:p>
            <a:r>
              <a:rPr lang="en-US" dirty="0"/>
              <a:t>the bishop of Paris — he has</a:t>
            </a:r>
          </a:p>
          <a:p>
            <a:r>
              <a:rPr lang="en-US" dirty="0"/>
              <a:t>since come to be regarded</a:t>
            </a:r>
          </a:p>
          <a:p>
            <a:r>
              <a:rPr lang="en-US" dirty="0"/>
              <a:t>as the greatest theologian</a:t>
            </a:r>
          </a:p>
          <a:p>
            <a:r>
              <a:rPr lang="en-US" dirty="0"/>
              <a:t>and philosopher in the history</a:t>
            </a:r>
          </a:p>
          <a:p>
            <a:r>
              <a:rPr lang="en-US" dirty="0"/>
              <a:t>of the Church. His </a:t>
            </a:r>
            <a:r>
              <a:rPr lang="en-US" i="1" dirty="0"/>
              <a:t>Summa</a:t>
            </a:r>
          </a:p>
          <a:p>
            <a:r>
              <a:rPr lang="en-US" i="1" dirty="0" err="1"/>
              <a:t>Theologiae</a:t>
            </a:r>
            <a:r>
              <a:rPr lang="en-US" dirty="0"/>
              <a:t> — from which the</a:t>
            </a:r>
          </a:p>
          <a:p>
            <a:r>
              <a:rPr lang="en-US" dirty="0"/>
              <a:t>arguments we will be</a:t>
            </a:r>
          </a:p>
          <a:p>
            <a:r>
              <a:rPr lang="en-US" dirty="0"/>
              <a:t>discussing were taken — is</a:t>
            </a:r>
          </a:p>
          <a:p>
            <a:r>
              <a:rPr lang="en-US" dirty="0"/>
              <a:t>regarded by many as the</a:t>
            </a:r>
          </a:p>
          <a:p>
            <a:r>
              <a:rPr lang="en-US" dirty="0"/>
              <a:t>definitive philosophical</a:t>
            </a:r>
          </a:p>
          <a:p>
            <a:r>
              <a:rPr lang="en-US" dirty="0"/>
              <a:t>exposition of the Catholic</a:t>
            </a:r>
          </a:p>
          <a:p>
            <a:r>
              <a:rPr lang="en-US" dirty="0"/>
              <a:t>faith.</a:t>
            </a:r>
          </a:p>
        </p:txBody>
      </p:sp>
    </p:spTree>
    <p:extLst>
      <p:ext uri="{BB962C8B-B14F-4D97-AF65-F5344CB8AC3E}">
        <p14:creationId xmlns:p14="http://schemas.microsoft.com/office/powerpoint/2010/main" val="20168019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6857" y="129811"/>
            <a:ext cx="7681272" cy="369332"/>
          </a:xfrm>
          <a:prstGeom prst="rect">
            <a:avLst/>
          </a:prstGeom>
          <a:noFill/>
        </p:spPr>
        <p:txBody>
          <a:bodyPr wrap="none" rtlCol="0">
            <a:spAutoFit/>
          </a:bodyPr>
          <a:lstStyle/>
          <a:p>
            <a:r>
              <a:rPr lang="en-US" dirty="0" smtClean="0"/>
              <a:t>This is the main text of Aquinas’ 2</a:t>
            </a:r>
            <a:r>
              <a:rPr lang="en-US" baseline="30000" dirty="0" smtClean="0"/>
              <a:t>nd</a:t>
            </a:r>
            <a:r>
              <a:rPr lang="en-US" dirty="0" smtClean="0"/>
              <a:t> Argument: </a:t>
            </a:r>
            <a:r>
              <a:rPr lang="en-US" b="1" dirty="0" smtClean="0"/>
              <a:t>the First Cause Argument</a:t>
            </a:r>
            <a:endParaRPr lang="en-US" b="1" dirty="0"/>
          </a:p>
        </p:txBody>
      </p:sp>
      <p:sp>
        <p:nvSpPr>
          <p:cNvPr id="3" name="Rectangle 2"/>
          <p:cNvSpPr/>
          <p:nvPr/>
        </p:nvSpPr>
        <p:spPr>
          <a:xfrm>
            <a:off x="229809" y="665628"/>
            <a:ext cx="8744858" cy="280076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1600" dirty="0" smtClean="0"/>
              <a:t>“The </a:t>
            </a:r>
            <a:r>
              <a:rPr lang="en-US" sz="1600" dirty="0"/>
              <a:t>second way is from the nature of efficient cause. In </a:t>
            </a:r>
            <a:r>
              <a:rPr lang="en-US" sz="1600" dirty="0" smtClean="0"/>
              <a:t>the world </a:t>
            </a:r>
            <a:r>
              <a:rPr lang="en-US" sz="1600" dirty="0"/>
              <a:t>of sensible things we find there is an order of </a:t>
            </a:r>
            <a:r>
              <a:rPr lang="en-US" sz="1600" dirty="0" smtClean="0"/>
              <a:t>efficient causes</a:t>
            </a:r>
            <a:r>
              <a:rPr lang="en-US" sz="1600" dirty="0"/>
              <a:t>. There is no case known (neither, indeed, is </a:t>
            </a:r>
            <a:r>
              <a:rPr lang="en-US" sz="1600" dirty="0" smtClean="0"/>
              <a:t>it possible</a:t>
            </a:r>
            <a:r>
              <a:rPr lang="en-US" sz="1600" dirty="0"/>
              <a:t>) in which a thing is found to be the efficient </a:t>
            </a:r>
            <a:r>
              <a:rPr lang="en-US" sz="1600" dirty="0" smtClean="0"/>
              <a:t>cause of </a:t>
            </a:r>
            <a:r>
              <a:rPr lang="en-US" sz="1600" dirty="0"/>
              <a:t>itself; for so it would be prior to itself, which </a:t>
            </a:r>
            <a:r>
              <a:rPr lang="en-US" sz="1600" dirty="0" smtClean="0"/>
              <a:t>is impossible</a:t>
            </a:r>
            <a:r>
              <a:rPr lang="en-US" sz="1600" dirty="0"/>
              <a:t>. Now in efficient causes it is not possible to </a:t>
            </a:r>
            <a:r>
              <a:rPr lang="en-US" sz="1600" dirty="0" smtClean="0"/>
              <a:t>go on </a:t>
            </a:r>
            <a:r>
              <a:rPr lang="en-US" sz="1600" dirty="0"/>
              <a:t>to infinity,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Tree>
    <p:extLst>
      <p:ext uri="{BB962C8B-B14F-4D97-AF65-F5344CB8AC3E}">
        <p14:creationId xmlns:p14="http://schemas.microsoft.com/office/powerpoint/2010/main" val="27903763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6857" y="129811"/>
            <a:ext cx="7681272" cy="369332"/>
          </a:xfrm>
          <a:prstGeom prst="rect">
            <a:avLst/>
          </a:prstGeom>
          <a:noFill/>
        </p:spPr>
        <p:txBody>
          <a:bodyPr wrap="none" rtlCol="0">
            <a:spAutoFit/>
          </a:bodyPr>
          <a:lstStyle/>
          <a:p>
            <a:r>
              <a:rPr lang="en-US" dirty="0" smtClean="0"/>
              <a:t>This is the main text of Aquinas’ 2</a:t>
            </a:r>
            <a:r>
              <a:rPr lang="en-US" baseline="30000" dirty="0" smtClean="0"/>
              <a:t>nd</a:t>
            </a:r>
            <a:r>
              <a:rPr lang="en-US" dirty="0" smtClean="0"/>
              <a:t> Argument: </a:t>
            </a:r>
            <a:r>
              <a:rPr lang="en-US" b="1" dirty="0" smtClean="0"/>
              <a:t>the First Cause Argument</a:t>
            </a:r>
            <a:endParaRPr lang="en-US" b="1" dirty="0"/>
          </a:p>
        </p:txBody>
      </p:sp>
      <p:sp>
        <p:nvSpPr>
          <p:cNvPr id="3" name="Rectangle 2"/>
          <p:cNvSpPr/>
          <p:nvPr/>
        </p:nvSpPr>
        <p:spPr>
          <a:xfrm>
            <a:off x="229809" y="665628"/>
            <a:ext cx="8744858" cy="280076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1600" dirty="0" smtClean="0"/>
              <a:t>“The </a:t>
            </a:r>
            <a:r>
              <a:rPr lang="en-US" sz="1600" dirty="0"/>
              <a:t>second way is from the nature of efficient cause. In </a:t>
            </a:r>
            <a:r>
              <a:rPr lang="en-US" sz="1600" dirty="0" smtClean="0"/>
              <a:t>the world </a:t>
            </a:r>
            <a:r>
              <a:rPr lang="en-US" sz="1600" dirty="0"/>
              <a:t>of sensible things we find there is an order of </a:t>
            </a:r>
            <a:r>
              <a:rPr lang="en-US" sz="1600" dirty="0" smtClean="0"/>
              <a:t>efficient causes</a:t>
            </a:r>
            <a:r>
              <a:rPr lang="en-US" sz="1600" dirty="0"/>
              <a:t>. There is no case known (neither, indeed, is </a:t>
            </a:r>
            <a:r>
              <a:rPr lang="en-US" sz="1600" dirty="0" smtClean="0"/>
              <a:t>it possible</a:t>
            </a:r>
            <a:r>
              <a:rPr lang="en-US" sz="1600" dirty="0"/>
              <a:t>) in which a thing is found to be the efficient </a:t>
            </a:r>
            <a:r>
              <a:rPr lang="en-US" sz="1600" dirty="0" smtClean="0"/>
              <a:t>cause of </a:t>
            </a:r>
            <a:r>
              <a:rPr lang="en-US" sz="1600" dirty="0"/>
              <a:t>itself; for so it would be prior to itself, which </a:t>
            </a:r>
            <a:r>
              <a:rPr lang="en-US" sz="1600" dirty="0" smtClean="0"/>
              <a:t>is impossible</a:t>
            </a:r>
            <a:r>
              <a:rPr lang="en-US" sz="1600" dirty="0"/>
              <a:t>. Now in efficient causes it is not possible to </a:t>
            </a:r>
            <a:r>
              <a:rPr lang="en-US" sz="1600" dirty="0" smtClean="0"/>
              <a:t>go on </a:t>
            </a:r>
            <a:r>
              <a:rPr lang="en-US" sz="1600" dirty="0"/>
              <a:t>to infinity,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4" name="TextBox 3"/>
          <p:cNvSpPr txBox="1"/>
          <p:nvPr/>
        </p:nvSpPr>
        <p:spPr>
          <a:xfrm>
            <a:off x="387048" y="3737428"/>
            <a:ext cx="8587619" cy="923330"/>
          </a:xfrm>
          <a:prstGeom prst="rect">
            <a:avLst/>
          </a:prstGeom>
          <a:noFill/>
        </p:spPr>
        <p:txBody>
          <a:bodyPr wrap="square" rtlCol="0">
            <a:spAutoFit/>
          </a:bodyPr>
          <a:lstStyle/>
          <a:p>
            <a:r>
              <a:rPr lang="en-US" dirty="0" smtClean="0"/>
              <a:t>In order to evaluate this argument for validity and soundness, we need to reconstruct it in Standard Form. Can you identify the premises, sub-conclusions, and main conclusion of this argument from the text? </a:t>
            </a:r>
            <a:endParaRPr lang="en-US" dirty="0"/>
          </a:p>
        </p:txBody>
      </p:sp>
    </p:spTree>
    <p:extLst>
      <p:ext uri="{BB962C8B-B14F-4D97-AF65-F5344CB8AC3E}">
        <p14:creationId xmlns:p14="http://schemas.microsoft.com/office/powerpoint/2010/main" val="1309258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rgbClr val="FF0000"/>
                </a:solidFill>
              </a:rPr>
              <a:t>The </a:t>
            </a:r>
            <a:r>
              <a:rPr lang="en-US" sz="1600" dirty="0">
                <a:solidFill>
                  <a:srgbClr val="FF0000"/>
                </a:solidFill>
              </a:rPr>
              <a:t>second way is from the nature of efficient cause. In </a:t>
            </a:r>
            <a:r>
              <a:rPr lang="en-US" sz="1600" dirty="0" smtClean="0">
                <a:solidFill>
                  <a:srgbClr val="FF0000"/>
                </a:solidFill>
              </a:rPr>
              <a:t>the world </a:t>
            </a:r>
            <a:r>
              <a:rPr lang="en-US" sz="1600" dirty="0">
                <a:solidFill>
                  <a:srgbClr val="FF0000"/>
                </a:solidFill>
              </a:rPr>
              <a:t>of sensible things we find there is an order of </a:t>
            </a:r>
            <a:r>
              <a:rPr lang="en-US" sz="1600" dirty="0" smtClean="0">
                <a:solidFill>
                  <a:srgbClr val="FF0000"/>
                </a:solidFill>
              </a:rPr>
              <a:t>efficient causes</a:t>
            </a:r>
            <a:r>
              <a:rPr lang="en-US" sz="1600" dirty="0">
                <a:solidFill>
                  <a:srgbClr val="FF0000"/>
                </a:solidFill>
              </a:rPr>
              <a:t>.</a:t>
            </a:r>
            <a:r>
              <a:rPr lang="en-US" sz="1600" dirty="0"/>
              <a:t> There is no case known (neither, indeed, is </a:t>
            </a:r>
            <a:r>
              <a:rPr lang="en-US" sz="1600" dirty="0" smtClean="0"/>
              <a:t>it possible</a:t>
            </a:r>
            <a:r>
              <a:rPr lang="en-US" sz="1600" dirty="0"/>
              <a:t>) in which a thing is found to be the efficient </a:t>
            </a:r>
            <a:r>
              <a:rPr lang="en-US" sz="1600" dirty="0" smtClean="0"/>
              <a:t>cause of </a:t>
            </a:r>
            <a:r>
              <a:rPr lang="en-US" sz="1600" dirty="0"/>
              <a:t>itself; for so it would be prior to itself, which </a:t>
            </a:r>
            <a:r>
              <a:rPr lang="en-US" sz="1600" dirty="0" smtClean="0"/>
              <a:t>is impossible</a:t>
            </a:r>
            <a:r>
              <a:rPr lang="en-US" sz="1600" dirty="0"/>
              <a:t>. Now in efficient causes it is not possible to </a:t>
            </a:r>
            <a:r>
              <a:rPr lang="en-US" sz="1600" dirty="0" smtClean="0"/>
              <a:t>go on </a:t>
            </a:r>
            <a:r>
              <a:rPr lang="en-US" sz="1600" dirty="0"/>
              <a:t>to infinity,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1548190" y="3540667"/>
            <a:ext cx="6248300" cy="369332"/>
          </a:xfrm>
          <a:prstGeom prst="rect">
            <a:avLst/>
          </a:prstGeom>
          <a:noFill/>
        </p:spPr>
        <p:txBody>
          <a:bodyPr wrap="none" rtlCol="0">
            <a:spAutoFit/>
          </a:bodyPr>
          <a:lstStyle/>
          <a:p>
            <a:r>
              <a:rPr lang="en-US" dirty="0" smtClean="0"/>
              <a:t>These sentences seem to introduce the topic to be discussed.</a:t>
            </a:r>
            <a:endParaRPr lang="en-US" dirty="0"/>
          </a:p>
        </p:txBody>
      </p:sp>
    </p:spTree>
    <p:extLst>
      <p:ext uri="{BB962C8B-B14F-4D97-AF65-F5344CB8AC3E}">
        <p14:creationId xmlns:p14="http://schemas.microsoft.com/office/powerpoint/2010/main" val="2070753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875" y="336163"/>
            <a:ext cx="8395840" cy="784830"/>
          </a:xfrm>
          <a:prstGeom prst="rect">
            <a:avLst/>
          </a:prstGeom>
          <a:noFill/>
        </p:spPr>
        <p:txBody>
          <a:bodyPr wrap="square" rtlCol="0">
            <a:spAutoFit/>
          </a:bodyPr>
          <a:lstStyle/>
          <a:p>
            <a:r>
              <a:rPr lang="en-US" sz="1500" dirty="0" smtClean="0"/>
              <a:t>We’re now going to consider some arguments </a:t>
            </a:r>
            <a:r>
              <a:rPr lang="en-US" sz="1500" u="sng" dirty="0" smtClean="0"/>
              <a:t>for</a:t>
            </a:r>
            <a:r>
              <a:rPr lang="en-US" sz="1500" dirty="0" smtClean="0"/>
              <a:t> the existence of God. But before we do, we’re going to make the first of </a:t>
            </a:r>
            <a:r>
              <a:rPr lang="en-US" sz="1500" b="1" dirty="0" smtClean="0"/>
              <a:t>three key philosophical distinctions</a:t>
            </a:r>
            <a:r>
              <a:rPr lang="en-US" sz="1500" dirty="0" smtClean="0"/>
              <a:t> that will help us to characterize these arguments.</a:t>
            </a:r>
            <a:endParaRPr lang="en-US" sz="1500" dirty="0"/>
          </a:p>
        </p:txBody>
      </p:sp>
    </p:spTree>
    <p:extLst>
      <p:ext uri="{BB962C8B-B14F-4D97-AF65-F5344CB8AC3E}">
        <p14:creationId xmlns:p14="http://schemas.microsoft.com/office/powerpoint/2010/main" val="32904392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for so it would be prior to itself, which </a:t>
            </a:r>
            <a:r>
              <a:rPr lang="en-US" sz="1600" dirty="0" smtClean="0"/>
              <a:t>is impossible</a:t>
            </a:r>
            <a:r>
              <a:rPr lang="en-US" sz="1600" dirty="0"/>
              <a:t>. Now in efficient causes it is not possible to </a:t>
            </a:r>
            <a:r>
              <a:rPr lang="en-US" sz="1600" dirty="0" smtClean="0"/>
              <a:t>go on </a:t>
            </a:r>
            <a:r>
              <a:rPr lang="en-US" sz="1600" dirty="0"/>
              <a:t>to infinity,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644285"/>
          </a:xfrm>
          <a:prstGeom prst="rect">
            <a:avLst/>
          </a:prstGeom>
          <a:noFill/>
        </p:spPr>
        <p:txBody>
          <a:bodyPr wrap="square" rtlCol="0">
            <a:spAutoFit/>
          </a:bodyPr>
          <a:lstStyle/>
          <a:p>
            <a:r>
              <a:rPr lang="en-US" dirty="0" smtClean="0"/>
              <a:t>Now this looks like something like a premise. It’s saying that nothing is the cause of itself. </a:t>
            </a:r>
            <a:endParaRPr lang="en-US" dirty="0"/>
          </a:p>
        </p:txBody>
      </p:sp>
    </p:spTree>
    <p:extLst>
      <p:ext uri="{BB962C8B-B14F-4D97-AF65-F5344CB8AC3E}">
        <p14:creationId xmlns:p14="http://schemas.microsoft.com/office/powerpoint/2010/main" val="3494169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for so it would be prior to itself, which </a:t>
            </a:r>
            <a:r>
              <a:rPr lang="en-US" sz="1600" dirty="0" smtClean="0"/>
              <a:t>is impossible</a:t>
            </a:r>
            <a:r>
              <a:rPr lang="en-US" sz="1600" dirty="0"/>
              <a:t>. Now in efficient causes it is not possible to </a:t>
            </a:r>
            <a:r>
              <a:rPr lang="en-US" sz="1600" dirty="0" smtClean="0"/>
              <a:t>go on </a:t>
            </a:r>
            <a:r>
              <a:rPr lang="en-US" sz="1600" dirty="0"/>
              <a:t>to infinity,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646331"/>
          </a:xfrm>
          <a:prstGeom prst="rect">
            <a:avLst/>
          </a:prstGeom>
          <a:noFill/>
        </p:spPr>
        <p:txBody>
          <a:bodyPr wrap="square" rtlCol="0">
            <a:spAutoFit/>
          </a:bodyPr>
          <a:lstStyle/>
          <a:p>
            <a:r>
              <a:rPr lang="en-US" dirty="0" smtClean="0"/>
              <a:t>Now this looks like something like a premise. It’s saying that nothing is the cause of itself. </a:t>
            </a:r>
          </a:p>
        </p:txBody>
      </p:sp>
      <p:sp>
        <p:nvSpPr>
          <p:cNvPr id="5" name="TextBox 4"/>
          <p:cNvSpPr txBox="1"/>
          <p:nvPr/>
        </p:nvSpPr>
        <p:spPr>
          <a:xfrm>
            <a:off x="4621032" y="5442352"/>
            <a:ext cx="1646254" cy="646331"/>
          </a:xfrm>
          <a:prstGeom prst="rect">
            <a:avLst/>
          </a:prstGeom>
          <a:noFill/>
          <a:ln>
            <a:solidFill>
              <a:schemeClr val="tx1"/>
            </a:solidFill>
            <a:prstDash val="sysDash"/>
          </a:ln>
        </p:spPr>
        <p:txBody>
          <a:bodyPr wrap="square" rtlCol="0">
            <a:spAutoFit/>
          </a:bodyPr>
          <a:lstStyle/>
          <a:p>
            <a:r>
              <a:rPr lang="en-US" dirty="0" smtClean="0">
                <a:solidFill>
                  <a:srgbClr val="FF0000"/>
                </a:solidFill>
              </a:rPr>
              <a:t>Nothing is the cause of itself.</a:t>
            </a:r>
            <a:endParaRPr lang="en-US" dirty="0">
              <a:solidFill>
                <a:srgbClr val="FF0000"/>
              </a:solidFill>
            </a:endParaRPr>
          </a:p>
        </p:txBody>
      </p:sp>
    </p:spTree>
    <p:extLst>
      <p:ext uri="{BB962C8B-B14F-4D97-AF65-F5344CB8AC3E}">
        <p14:creationId xmlns:p14="http://schemas.microsoft.com/office/powerpoint/2010/main" val="652716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for so it would be prior to itself, which </a:t>
            </a:r>
            <a:r>
              <a:rPr lang="en-US" sz="1600" dirty="0" smtClean="0"/>
              <a:t>is impossible</a:t>
            </a:r>
            <a:r>
              <a:rPr lang="en-US" sz="1600" dirty="0"/>
              <a:t>. Now in efficient causes it is not possible to </a:t>
            </a:r>
            <a:r>
              <a:rPr lang="en-US" sz="1600" dirty="0" smtClean="0"/>
              <a:t>go on </a:t>
            </a:r>
            <a:r>
              <a:rPr lang="en-US" sz="1600" dirty="0"/>
              <a:t>to infinity,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646331"/>
          </a:xfrm>
          <a:prstGeom prst="rect">
            <a:avLst/>
          </a:prstGeom>
          <a:noFill/>
        </p:spPr>
        <p:txBody>
          <a:bodyPr wrap="square" rtlCol="0">
            <a:spAutoFit/>
          </a:bodyPr>
          <a:lstStyle/>
          <a:p>
            <a:r>
              <a:rPr lang="en-US" dirty="0" smtClean="0"/>
              <a:t>But is this simply assumed by Aquinas, or does it follow from other assumptions?</a:t>
            </a:r>
          </a:p>
        </p:txBody>
      </p:sp>
      <p:sp>
        <p:nvSpPr>
          <p:cNvPr id="5" name="TextBox 4"/>
          <p:cNvSpPr txBox="1"/>
          <p:nvPr/>
        </p:nvSpPr>
        <p:spPr>
          <a:xfrm>
            <a:off x="4621032" y="5442352"/>
            <a:ext cx="1646254" cy="646331"/>
          </a:xfrm>
          <a:prstGeom prst="rect">
            <a:avLst/>
          </a:prstGeom>
          <a:noFill/>
          <a:ln>
            <a:solidFill>
              <a:schemeClr val="tx1"/>
            </a:solidFill>
            <a:prstDash val="sysDash"/>
          </a:ln>
        </p:spPr>
        <p:txBody>
          <a:bodyPr wrap="square" rtlCol="0">
            <a:spAutoFit/>
          </a:bodyPr>
          <a:lstStyle/>
          <a:p>
            <a:r>
              <a:rPr lang="en-US" dirty="0" smtClean="0">
                <a:solidFill>
                  <a:srgbClr val="FF0000"/>
                </a:solidFill>
              </a:rPr>
              <a:t>Nothing is the cause of itself.</a:t>
            </a:r>
            <a:endParaRPr lang="en-US" dirty="0">
              <a:solidFill>
                <a:srgbClr val="FF0000"/>
              </a:solidFill>
            </a:endParaRPr>
          </a:p>
        </p:txBody>
      </p:sp>
    </p:spTree>
    <p:extLst>
      <p:ext uri="{BB962C8B-B14F-4D97-AF65-F5344CB8AC3E}">
        <p14:creationId xmlns:p14="http://schemas.microsoft.com/office/powerpoint/2010/main" val="27546613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t>Now in efficient causes it is not possible to </a:t>
            </a:r>
            <a:r>
              <a:rPr lang="en-US" sz="1600" dirty="0" smtClean="0"/>
              <a:t>go on </a:t>
            </a:r>
            <a:r>
              <a:rPr lang="en-US" sz="1600" dirty="0"/>
              <a:t>to infinity,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646331"/>
          </a:xfrm>
          <a:prstGeom prst="rect">
            <a:avLst/>
          </a:prstGeom>
          <a:noFill/>
        </p:spPr>
        <p:txBody>
          <a:bodyPr wrap="square" rtlCol="0">
            <a:spAutoFit/>
          </a:bodyPr>
          <a:lstStyle/>
          <a:p>
            <a:r>
              <a:rPr lang="en-US" dirty="0" smtClean="0"/>
              <a:t>But is this simply assumed by Aquinas, or does it follow from other assumptions?</a:t>
            </a:r>
          </a:p>
        </p:txBody>
      </p:sp>
      <p:sp>
        <p:nvSpPr>
          <p:cNvPr id="7" name="TextBox 6"/>
          <p:cNvSpPr txBox="1"/>
          <p:nvPr/>
        </p:nvSpPr>
        <p:spPr>
          <a:xfrm>
            <a:off x="4621032" y="5442352"/>
            <a:ext cx="1646254" cy="646331"/>
          </a:xfrm>
          <a:prstGeom prst="rect">
            <a:avLst/>
          </a:prstGeom>
          <a:noFill/>
          <a:ln>
            <a:solidFill>
              <a:schemeClr val="tx1"/>
            </a:solidFill>
            <a:prstDash val="sysDash"/>
          </a:ln>
        </p:spPr>
        <p:txBody>
          <a:bodyPr wrap="square" rtlCol="0">
            <a:spAutoFit/>
          </a:bodyPr>
          <a:lstStyle/>
          <a:p>
            <a:r>
              <a:rPr lang="en-US" dirty="0" smtClean="0">
                <a:solidFill>
                  <a:srgbClr val="FF0000"/>
                </a:solidFill>
              </a:rPr>
              <a:t>Nothing is the cause of itself.</a:t>
            </a:r>
            <a:endParaRPr lang="en-US" dirty="0">
              <a:solidFill>
                <a:srgbClr val="FF0000"/>
              </a:solidFill>
            </a:endParaRPr>
          </a:p>
        </p:txBody>
      </p:sp>
      <p:sp>
        <p:nvSpPr>
          <p:cNvPr id="8" name="TextBox 7"/>
          <p:cNvSpPr txBox="1"/>
          <p:nvPr/>
        </p:nvSpPr>
        <p:spPr>
          <a:xfrm>
            <a:off x="2588380" y="3785811"/>
            <a:ext cx="6156477" cy="923330"/>
          </a:xfrm>
          <a:prstGeom prst="rect">
            <a:avLst/>
          </a:prstGeom>
          <a:noFill/>
        </p:spPr>
        <p:txBody>
          <a:bodyPr wrap="square" rtlCol="0">
            <a:spAutoFit/>
          </a:bodyPr>
          <a:lstStyle/>
          <a:p>
            <a:r>
              <a:rPr lang="en-US" dirty="0" smtClean="0"/>
              <a:t>It seems to be supported by the orange text: anything that caused itself would exist prior to itself, but nothing can do that!</a:t>
            </a:r>
            <a:endParaRPr lang="en-US" dirty="0"/>
          </a:p>
        </p:txBody>
      </p:sp>
    </p:spTree>
    <p:extLst>
      <p:ext uri="{BB962C8B-B14F-4D97-AF65-F5344CB8AC3E}">
        <p14:creationId xmlns:p14="http://schemas.microsoft.com/office/powerpoint/2010/main" val="1251257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t>Now in efficient causes it is not possible to </a:t>
            </a:r>
            <a:r>
              <a:rPr lang="en-US" sz="1600" dirty="0" smtClean="0"/>
              <a:t>go on </a:t>
            </a:r>
            <a:r>
              <a:rPr lang="en-US" sz="1600" dirty="0"/>
              <a:t>to infinity,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646331"/>
          </a:xfrm>
          <a:prstGeom prst="rect">
            <a:avLst/>
          </a:prstGeom>
          <a:noFill/>
        </p:spPr>
        <p:txBody>
          <a:bodyPr wrap="square" rtlCol="0">
            <a:spAutoFit/>
          </a:bodyPr>
          <a:lstStyle/>
          <a:p>
            <a:r>
              <a:rPr lang="en-US" dirty="0" smtClean="0"/>
              <a:t>But is this simply assumed by Aquinas, or does it follow from other assumptions?</a:t>
            </a:r>
          </a:p>
        </p:txBody>
      </p:sp>
      <p:sp>
        <p:nvSpPr>
          <p:cNvPr id="2" name="TextBox 1"/>
          <p:cNvSpPr txBox="1"/>
          <p:nvPr/>
        </p:nvSpPr>
        <p:spPr>
          <a:xfrm>
            <a:off x="4621032" y="5442352"/>
            <a:ext cx="1646254" cy="646331"/>
          </a:xfrm>
          <a:prstGeom prst="rect">
            <a:avLst/>
          </a:prstGeom>
          <a:noFill/>
          <a:ln>
            <a:solidFill>
              <a:schemeClr val="tx1"/>
            </a:solidFill>
            <a:prstDash val="sysDash"/>
          </a:ln>
        </p:spPr>
        <p:txBody>
          <a:bodyPr wrap="square" rtlCol="0">
            <a:spAutoFit/>
          </a:bodyPr>
          <a:lstStyle/>
          <a:p>
            <a:r>
              <a:rPr lang="en-US" dirty="0" smtClean="0">
                <a:solidFill>
                  <a:srgbClr val="FF0000"/>
                </a:solidFill>
              </a:rPr>
              <a:t>Nothing is the cause of itself.</a:t>
            </a:r>
            <a:endParaRPr lang="en-US" dirty="0">
              <a:solidFill>
                <a:srgbClr val="FF0000"/>
              </a:solidFill>
            </a:endParaRPr>
          </a:p>
        </p:txBody>
      </p:sp>
      <p:sp>
        <p:nvSpPr>
          <p:cNvPr id="4" name="TextBox 3"/>
          <p:cNvSpPr txBox="1"/>
          <p:nvPr/>
        </p:nvSpPr>
        <p:spPr>
          <a:xfrm>
            <a:off x="2588380" y="3785811"/>
            <a:ext cx="6156477" cy="923330"/>
          </a:xfrm>
          <a:prstGeom prst="rect">
            <a:avLst/>
          </a:prstGeom>
          <a:noFill/>
        </p:spPr>
        <p:txBody>
          <a:bodyPr wrap="square" rtlCol="0">
            <a:spAutoFit/>
          </a:bodyPr>
          <a:lstStyle/>
          <a:p>
            <a:r>
              <a:rPr lang="en-US" dirty="0" smtClean="0"/>
              <a:t>It seems to be supported by the orange text: anything that caused itself would exist prior to itself, but nothing can do that!</a:t>
            </a:r>
            <a:endParaRPr lang="en-US" dirty="0"/>
          </a:p>
        </p:txBody>
      </p:sp>
      <p:sp>
        <p:nvSpPr>
          <p:cNvPr id="7" name="TextBox 6"/>
          <p:cNvSpPr txBox="1"/>
          <p:nvPr/>
        </p:nvSpPr>
        <p:spPr>
          <a:xfrm>
            <a:off x="2051819" y="5862100"/>
            <a:ext cx="1646254"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Nothing exists prior to itself.</a:t>
            </a:r>
            <a:endParaRPr lang="en-US" dirty="0">
              <a:solidFill>
                <a:srgbClr val="FF6600"/>
              </a:solidFill>
            </a:endParaRPr>
          </a:p>
        </p:txBody>
      </p:sp>
      <p:sp>
        <p:nvSpPr>
          <p:cNvPr id="8" name="TextBox 7"/>
          <p:cNvSpPr txBox="1"/>
          <p:nvPr/>
        </p:nvSpPr>
        <p:spPr>
          <a:xfrm>
            <a:off x="1306285" y="4842188"/>
            <a:ext cx="2391788"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Anything that causes itself would exist prior to itself.</a:t>
            </a:r>
            <a:endParaRPr lang="en-US" dirty="0">
              <a:solidFill>
                <a:srgbClr val="FF6600"/>
              </a:solidFill>
            </a:endParaRPr>
          </a:p>
        </p:txBody>
      </p:sp>
      <p:cxnSp>
        <p:nvCxnSpPr>
          <p:cNvPr id="9" name="Straight Arrow Connector 8"/>
          <p:cNvCxnSpPr>
            <a:stCxn id="8" idx="3"/>
            <a:endCxn id="2" idx="1"/>
          </p:cNvCxnSpPr>
          <p:nvPr/>
        </p:nvCxnSpPr>
        <p:spPr>
          <a:xfrm>
            <a:off x="3698073" y="5303853"/>
            <a:ext cx="922959" cy="4616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3698073" y="5765518"/>
            <a:ext cx="922959" cy="5582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57904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t>Now in efficient causes it is not possible to </a:t>
            </a:r>
            <a:r>
              <a:rPr lang="en-US" sz="1600" dirty="0" smtClean="0"/>
              <a:t>go on </a:t>
            </a:r>
            <a:r>
              <a:rPr lang="en-US" sz="1600" dirty="0"/>
              <a:t>to infinity,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369332"/>
          </a:xfrm>
          <a:prstGeom prst="rect">
            <a:avLst/>
          </a:prstGeom>
          <a:noFill/>
        </p:spPr>
        <p:txBody>
          <a:bodyPr wrap="square" rtlCol="0">
            <a:spAutoFit/>
          </a:bodyPr>
          <a:lstStyle/>
          <a:p>
            <a:r>
              <a:rPr lang="en-US" dirty="0" smtClean="0"/>
              <a:t>What follows next?</a:t>
            </a:r>
          </a:p>
        </p:txBody>
      </p:sp>
      <p:sp>
        <p:nvSpPr>
          <p:cNvPr id="2" name="TextBox 1"/>
          <p:cNvSpPr txBox="1"/>
          <p:nvPr/>
        </p:nvSpPr>
        <p:spPr>
          <a:xfrm>
            <a:off x="4621032" y="5442352"/>
            <a:ext cx="1646254" cy="646331"/>
          </a:xfrm>
          <a:prstGeom prst="rect">
            <a:avLst/>
          </a:prstGeom>
          <a:noFill/>
          <a:ln>
            <a:solidFill>
              <a:schemeClr val="tx1"/>
            </a:solidFill>
            <a:prstDash val="sysDash"/>
          </a:ln>
        </p:spPr>
        <p:txBody>
          <a:bodyPr wrap="square" rtlCol="0">
            <a:spAutoFit/>
          </a:bodyPr>
          <a:lstStyle/>
          <a:p>
            <a:r>
              <a:rPr lang="en-US" dirty="0" smtClean="0">
                <a:solidFill>
                  <a:srgbClr val="FF0000"/>
                </a:solidFill>
              </a:rPr>
              <a:t>Nothing is the cause of itself.</a:t>
            </a:r>
            <a:endParaRPr lang="en-US" dirty="0">
              <a:solidFill>
                <a:srgbClr val="FF0000"/>
              </a:solidFill>
            </a:endParaRPr>
          </a:p>
        </p:txBody>
      </p:sp>
      <p:sp>
        <p:nvSpPr>
          <p:cNvPr id="7" name="TextBox 6"/>
          <p:cNvSpPr txBox="1"/>
          <p:nvPr/>
        </p:nvSpPr>
        <p:spPr>
          <a:xfrm>
            <a:off x="2051819" y="5862100"/>
            <a:ext cx="1646254"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Nothing exists prior to itself.</a:t>
            </a:r>
            <a:endParaRPr lang="en-US" dirty="0">
              <a:solidFill>
                <a:srgbClr val="FF6600"/>
              </a:solidFill>
            </a:endParaRPr>
          </a:p>
        </p:txBody>
      </p:sp>
      <p:sp>
        <p:nvSpPr>
          <p:cNvPr id="8" name="TextBox 7"/>
          <p:cNvSpPr txBox="1"/>
          <p:nvPr/>
        </p:nvSpPr>
        <p:spPr>
          <a:xfrm>
            <a:off x="1306285" y="4842188"/>
            <a:ext cx="2391788"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Anything that causes itself would exist prior to itself.</a:t>
            </a:r>
            <a:endParaRPr lang="en-US" dirty="0">
              <a:solidFill>
                <a:srgbClr val="FF6600"/>
              </a:solidFill>
            </a:endParaRPr>
          </a:p>
        </p:txBody>
      </p:sp>
      <p:cxnSp>
        <p:nvCxnSpPr>
          <p:cNvPr id="9" name="Straight Arrow Connector 8"/>
          <p:cNvCxnSpPr>
            <a:stCxn id="8" idx="3"/>
            <a:endCxn id="2" idx="1"/>
          </p:cNvCxnSpPr>
          <p:nvPr/>
        </p:nvCxnSpPr>
        <p:spPr>
          <a:xfrm>
            <a:off x="3698073" y="5303853"/>
            <a:ext cx="922959" cy="4616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3698073" y="5765518"/>
            <a:ext cx="922959" cy="5582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76119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646331"/>
          </a:xfrm>
          <a:prstGeom prst="rect">
            <a:avLst/>
          </a:prstGeom>
          <a:noFill/>
        </p:spPr>
        <p:txBody>
          <a:bodyPr wrap="square" rtlCol="0">
            <a:spAutoFit/>
          </a:bodyPr>
          <a:lstStyle/>
          <a:p>
            <a:r>
              <a:rPr lang="en-US" dirty="0" smtClean="0"/>
              <a:t>What follows next? The green text seems to introduce another premise: there are no infinite causal chains. </a:t>
            </a:r>
          </a:p>
        </p:txBody>
      </p:sp>
      <p:sp>
        <p:nvSpPr>
          <p:cNvPr id="2" name="TextBox 1"/>
          <p:cNvSpPr txBox="1"/>
          <p:nvPr/>
        </p:nvSpPr>
        <p:spPr>
          <a:xfrm>
            <a:off x="4621032" y="5442352"/>
            <a:ext cx="1646254" cy="646331"/>
          </a:xfrm>
          <a:prstGeom prst="rect">
            <a:avLst/>
          </a:prstGeom>
          <a:noFill/>
          <a:ln>
            <a:solidFill>
              <a:schemeClr val="tx1"/>
            </a:solidFill>
            <a:prstDash val="sysDash"/>
          </a:ln>
        </p:spPr>
        <p:txBody>
          <a:bodyPr wrap="square" rtlCol="0">
            <a:spAutoFit/>
          </a:bodyPr>
          <a:lstStyle/>
          <a:p>
            <a:r>
              <a:rPr lang="en-US" dirty="0" smtClean="0">
                <a:solidFill>
                  <a:srgbClr val="FF0000"/>
                </a:solidFill>
              </a:rPr>
              <a:t>Nothing is the cause of itself.</a:t>
            </a:r>
            <a:endParaRPr lang="en-US" dirty="0">
              <a:solidFill>
                <a:srgbClr val="FF0000"/>
              </a:solidFill>
            </a:endParaRPr>
          </a:p>
        </p:txBody>
      </p:sp>
      <p:sp>
        <p:nvSpPr>
          <p:cNvPr id="7" name="TextBox 6"/>
          <p:cNvSpPr txBox="1"/>
          <p:nvPr/>
        </p:nvSpPr>
        <p:spPr>
          <a:xfrm>
            <a:off x="2051819" y="5862100"/>
            <a:ext cx="1646254"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Nothing exists prior to itself.</a:t>
            </a:r>
            <a:endParaRPr lang="en-US" dirty="0">
              <a:solidFill>
                <a:srgbClr val="FF6600"/>
              </a:solidFill>
            </a:endParaRPr>
          </a:p>
        </p:txBody>
      </p:sp>
      <p:sp>
        <p:nvSpPr>
          <p:cNvPr id="8" name="TextBox 7"/>
          <p:cNvSpPr txBox="1"/>
          <p:nvPr/>
        </p:nvSpPr>
        <p:spPr>
          <a:xfrm>
            <a:off x="1306285" y="4842188"/>
            <a:ext cx="2391788"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Anything that causes itself would exist prior to itself.</a:t>
            </a:r>
            <a:endParaRPr lang="en-US" dirty="0">
              <a:solidFill>
                <a:srgbClr val="FF6600"/>
              </a:solidFill>
            </a:endParaRPr>
          </a:p>
        </p:txBody>
      </p:sp>
      <p:cxnSp>
        <p:nvCxnSpPr>
          <p:cNvPr id="9" name="Straight Arrow Connector 8"/>
          <p:cNvCxnSpPr>
            <a:stCxn id="8" idx="3"/>
            <a:endCxn id="2" idx="1"/>
          </p:cNvCxnSpPr>
          <p:nvPr/>
        </p:nvCxnSpPr>
        <p:spPr>
          <a:xfrm>
            <a:off x="3698073" y="5303853"/>
            <a:ext cx="922959" cy="4616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3698073" y="5765518"/>
            <a:ext cx="922959" cy="5582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36043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646331"/>
          </a:xfrm>
          <a:prstGeom prst="rect">
            <a:avLst/>
          </a:prstGeom>
          <a:noFill/>
        </p:spPr>
        <p:txBody>
          <a:bodyPr wrap="square" rtlCol="0">
            <a:spAutoFit/>
          </a:bodyPr>
          <a:lstStyle/>
          <a:p>
            <a:r>
              <a:rPr lang="en-US" dirty="0" smtClean="0"/>
              <a:t>What follows next? The green text seems to introduce another premise: there are no infinite causal chains. </a:t>
            </a:r>
          </a:p>
        </p:txBody>
      </p:sp>
      <p:sp>
        <p:nvSpPr>
          <p:cNvPr id="2" name="TextBox 1"/>
          <p:cNvSpPr txBox="1"/>
          <p:nvPr/>
        </p:nvSpPr>
        <p:spPr>
          <a:xfrm>
            <a:off x="4621032" y="5442352"/>
            <a:ext cx="1646254" cy="646331"/>
          </a:xfrm>
          <a:prstGeom prst="rect">
            <a:avLst/>
          </a:prstGeom>
          <a:noFill/>
          <a:ln>
            <a:solidFill>
              <a:schemeClr val="tx1"/>
            </a:solidFill>
            <a:prstDash val="sysDash"/>
          </a:ln>
        </p:spPr>
        <p:txBody>
          <a:bodyPr wrap="square" rtlCol="0">
            <a:spAutoFit/>
          </a:bodyPr>
          <a:lstStyle/>
          <a:p>
            <a:r>
              <a:rPr lang="en-US" dirty="0" smtClean="0">
                <a:solidFill>
                  <a:srgbClr val="FF0000"/>
                </a:solidFill>
              </a:rPr>
              <a:t>Nothing is the cause of itself.</a:t>
            </a:r>
            <a:endParaRPr lang="en-US" dirty="0">
              <a:solidFill>
                <a:srgbClr val="FF0000"/>
              </a:solidFill>
            </a:endParaRPr>
          </a:p>
        </p:txBody>
      </p:sp>
      <p:sp>
        <p:nvSpPr>
          <p:cNvPr id="7" name="TextBox 6"/>
          <p:cNvSpPr txBox="1"/>
          <p:nvPr/>
        </p:nvSpPr>
        <p:spPr>
          <a:xfrm>
            <a:off x="2051819" y="5862100"/>
            <a:ext cx="1646254"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Nothing exists prior to itself.</a:t>
            </a:r>
            <a:endParaRPr lang="en-US" dirty="0">
              <a:solidFill>
                <a:srgbClr val="FF6600"/>
              </a:solidFill>
            </a:endParaRPr>
          </a:p>
        </p:txBody>
      </p:sp>
      <p:sp>
        <p:nvSpPr>
          <p:cNvPr id="8" name="TextBox 7"/>
          <p:cNvSpPr txBox="1"/>
          <p:nvPr/>
        </p:nvSpPr>
        <p:spPr>
          <a:xfrm>
            <a:off x="1306285" y="4842188"/>
            <a:ext cx="2391788"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Anything that causes itself would exist prior to itself.</a:t>
            </a:r>
            <a:endParaRPr lang="en-US" dirty="0">
              <a:solidFill>
                <a:srgbClr val="FF6600"/>
              </a:solidFill>
            </a:endParaRPr>
          </a:p>
        </p:txBody>
      </p:sp>
      <p:cxnSp>
        <p:nvCxnSpPr>
          <p:cNvPr id="9" name="Straight Arrow Connector 8"/>
          <p:cNvCxnSpPr>
            <a:stCxn id="8" idx="3"/>
            <a:endCxn id="2" idx="1"/>
          </p:cNvCxnSpPr>
          <p:nvPr/>
        </p:nvCxnSpPr>
        <p:spPr>
          <a:xfrm>
            <a:off x="3698073" y="5303853"/>
            <a:ext cx="922959" cy="4616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3698073" y="5765518"/>
            <a:ext cx="922959" cy="5582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621032" y="4068090"/>
            <a:ext cx="1646254" cy="923330"/>
          </a:xfrm>
          <a:prstGeom prst="rect">
            <a:avLst/>
          </a:prstGeom>
          <a:noFill/>
          <a:ln>
            <a:solidFill>
              <a:schemeClr val="tx1"/>
            </a:solidFill>
            <a:prstDash val="sysDash"/>
          </a:ln>
        </p:spPr>
        <p:txBody>
          <a:bodyPr wrap="square" rtlCol="0">
            <a:spAutoFit/>
          </a:bodyPr>
          <a:lstStyle/>
          <a:p>
            <a:r>
              <a:rPr lang="en-US" dirty="0" smtClean="0">
                <a:solidFill>
                  <a:srgbClr val="4A6717"/>
                </a:solidFill>
              </a:rPr>
              <a:t>There are no infinite causal chains.</a:t>
            </a:r>
            <a:endParaRPr lang="en-US" dirty="0">
              <a:solidFill>
                <a:srgbClr val="4A6717"/>
              </a:solidFill>
            </a:endParaRPr>
          </a:p>
        </p:txBody>
      </p:sp>
    </p:spTree>
    <p:extLst>
      <p:ext uri="{BB962C8B-B14F-4D97-AF65-F5344CB8AC3E}">
        <p14:creationId xmlns:p14="http://schemas.microsoft.com/office/powerpoint/2010/main" val="4061029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because in all efficient causes following </a:t>
            </a:r>
            <a:r>
              <a:rPr lang="en-US" sz="1600" dirty="0" smtClean="0"/>
              <a:t>in order</a:t>
            </a:r>
            <a:r>
              <a:rPr lang="en-US" sz="1600" dirty="0"/>
              <a:t>, the first is the cause of the intermediate cause, and</a:t>
            </a:r>
          </a:p>
          <a:p>
            <a:r>
              <a:rPr lang="en-US" sz="1600" dirty="0"/>
              <a:t>the intermediate is the cause of the ultimate cause … </a:t>
            </a:r>
            <a:r>
              <a:rPr lang="en-US" sz="1600" dirty="0" smtClean="0"/>
              <a:t>Now to </a:t>
            </a:r>
            <a:r>
              <a:rPr lang="en-US" sz="1600" dirty="0"/>
              <a:t>take away the cause is to take away the effect. Therefore</a:t>
            </a:r>
            <a:r>
              <a:rPr lang="en-US" sz="1600" dirty="0" smtClean="0"/>
              <a:t>, if </a:t>
            </a:r>
            <a:r>
              <a:rPr lang="en-US" sz="1600" dirty="0"/>
              <a:t>there be no first cause among efficient causes, there will</a:t>
            </a:r>
          </a:p>
          <a:p>
            <a:r>
              <a:rPr lang="en-US" sz="1600" dirty="0"/>
              <a:t>be no ultimate, nor any intermediate, cause. But if </a:t>
            </a:r>
            <a:r>
              <a:rPr lang="en-US" sz="1600" dirty="0" smtClean="0"/>
              <a:t>in efficient </a:t>
            </a:r>
            <a:r>
              <a:rPr lang="en-US" sz="1600" dirty="0"/>
              <a:t>causes it is possible to go on to infinity, there </a:t>
            </a:r>
            <a:r>
              <a:rPr lang="en-US" sz="1600" dirty="0" smtClean="0"/>
              <a:t>will be </a:t>
            </a:r>
            <a:r>
              <a:rPr lang="en-US" sz="1600" dirty="0"/>
              <a:t>no first efficient cause, neither will there be an ultimate</a:t>
            </a:r>
          </a:p>
          <a:p>
            <a:r>
              <a:rPr lang="en-US" sz="1600" dirty="0"/>
              <a:t>effect, nor any intermediate efficient causes; all of which </a:t>
            </a:r>
            <a:r>
              <a:rPr lang="en-US" sz="1600" dirty="0" smtClean="0"/>
              <a:t>is plainly </a:t>
            </a:r>
            <a:r>
              <a:rPr lang="en-US" sz="1600" dirty="0"/>
              <a:t>false.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646331"/>
          </a:xfrm>
          <a:prstGeom prst="rect">
            <a:avLst/>
          </a:prstGeom>
          <a:noFill/>
        </p:spPr>
        <p:txBody>
          <a:bodyPr wrap="square" rtlCol="0">
            <a:spAutoFit/>
          </a:bodyPr>
          <a:lstStyle/>
          <a:p>
            <a:r>
              <a:rPr lang="en-US" dirty="0" smtClean="0"/>
              <a:t>Is this simply assumed by Aquinas, or does he give it any argumentative support?</a:t>
            </a:r>
          </a:p>
        </p:txBody>
      </p:sp>
      <p:sp>
        <p:nvSpPr>
          <p:cNvPr id="2" name="TextBox 1"/>
          <p:cNvSpPr txBox="1"/>
          <p:nvPr/>
        </p:nvSpPr>
        <p:spPr>
          <a:xfrm>
            <a:off x="4621032" y="5442352"/>
            <a:ext cx="1646254" cy="646331"/>
          </a:xfrm>
          <a:prstGeom prst="rect">
            <a:avLst/>
          </a:prstGeom>
          <a:noFill/>
          <a:ln>
            <a:solidFill>
              <a:schemeClr val="tx1"/>
            </a:solidFill>
            <a:prstDash val="sysDash"/>
          </a:ln>
        </p:spPr>
        <p:txBody>
          <a:bodyPr wrap="square" rtlCol="0">
            <a:spAutoFit/>
          </a:bodyPr>
          <a:lstStyle/>
          <a:p>
            <a:r>
              <a:rPr lang="en-US" dirty="0" smtClean="0">
                <a:solidFill>
                  <a:srgbClr val="FF0000"/>
                </a:solidFill>
              </a:rPr>
              <a:t>Nothing is the cause of itself.</a:t>
            </a:r>
            <a:endParaRPr lang="en-US" dirty="0">
              <a:solidFill>
                <a:srgbClr val="FF0000"/>
              </a:solidFill>
            </a:endParaRPr>
          </a:p>
        </p:txBody>
      </p:sp>
      <p:sp>
        <p:nvSpPr>
          <p:cNvPr id="7" name="TextBox 6"/>
          <p:cNvSpPr txBox="1"/>
          <p:nvPr/>
        </p:nvSpPr>
        <p:spPr>
          <a:xfrm>
            <a:off x="2051819" y="5862100"/>
            <a:ext cx="1646254"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Nothing exists prior to itself.</a:t>
            </a:r>
            <a:endParaRPr lang="en-US" dirty="0">
              <a:solidFill>
                <a:srgbClr val="FF6600"/>
              </a:solidFill>
            </a:endParaRPr>
          </a:p>
        </p:txBody>
      </p:sp>
      <p:sp>
        <p:nvSpPr>
          <p:cNvPr id="8" name="TextBox 7"/>
          <p:cNvSpPr txBox="1"/>
          <p:nvPr/>
        </p:nvSpPr>
        <p:spPr>
          <a:xfrm>
            <a:off x="1306285" y="4842188"/>
            <a:ext cx="2391788"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Anything that causes itself would exist prior to itself.</a:t>
            </a:r>
            <a:endParaRPr lang="en-US" dirty="0">
              <a:solidFill>
                <a:srgbClr val="FF6600"/>
              </a:solidFill>
            </a:endParaRPr>
          </a:p>
        </p:txBody>
      </p:sp>
      <p:cxnSp>
        <p:nvCxnSpPr>
          <p:cNvPr id="9" name="Straight Arrow Connector 8"/>
          <p:cNvCxnSpPr>
            <a:stCxn id="8" idx="3"/>
            <a:endCxn id="2" idx="1"/>
          </p:cNvCxnSpPr>
          <p:nvPr/>
        </p:nvCxnSpPr>
        <p:spPr>
          <a:xfrm>
            <a:off x="3698073" y="5303853"/>
            <a:ext cx="922959" cy="4616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3698073" y="5765518"/>
            <a:ext cx="922959" cy="5582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621032" y="4068090"/>
            <a:ext cx="1646254" cy="923330"/>
          </a:xfrm>
          <a:prstGeom prst="rect">
            <a:avLst/>
          </a:prstGeom>
          <a:noFill/>
          <a:ln>
            <a:solidFill>
              <a:schemeClr val="tx1"/>
            </a:solidFill>
            <a:prstDash val="sysDash"/>
          </a:ln>
        </p:spPr>
        <p:txBody>
          <a:bodyPr wrap="square" rtlCol="0">
            <a:spAutoFit/>
          </a:bodyPr>
          <a:lstStyle/>
          <a:p>
            <a:r>
              <a:rPr lang="en-US" dirty="0" smtClean="0">
                <a:solidFill>
                  <a:srgbClr val="4A6717"/>
                </a:solidFill>
              </a:rPr>
              <a:t>There are no infinite causal chains.</a:t>
            </a:r>
            <a:endParaRPr lang="en-US" dirty="0">
              <a:solidFill>
                <a:srgbClr val="4A6717"/>
              </a:solidFill>
            </a:endParaRPr>
          </a:p>
        </p:txBody>
      </p:sp>
    </p:spTree>
    <p:extLst>
      <p:ext uri="{BB962C8B-B14F-4D97-AF65-F5344CB8AC3E}">
        <p14:creationId xmlns:p14="http://schemas.microsoft.com/office/powerpoint/2010/main" val="4067455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646331"/>
          </a:xfrm>
          <a:prstGeom prst="rect">
            <a:avLst/>
          </a:prstGeom>
          <a:noFill/>
        </p:spPr>
        <p:txBody>
          <a:bodyPr wrap="square" rtlCol="0">
            <a:spAutoFit/>
          </a:bodyPr>
          <a:lstStyle/>
          <a:p>
            <a:r>
              <a:rPr lang="en-US" dirty="0" smtClean="0"/>
              <a:t>The blue text suggests a rather lengthy argument for the impossibility of infinite causal chains. </a:t>
            </a:r>
          </a:p>
        </p:txBody>
      </p:sp>
      <p:sp>
        <p:nvSpPr>
          <p:cNvPr id="2" name="TextBox 1"/>
          <p:cNvSpPr txBox="1"/>
          <p:nvPr/>
        </p:nvSpPr>
        <p:spPr>
          <a:xfrm>
            <a:off x="4621032" y="5442352"/>
            <a:ext cx="1646254" cy="646331"/>
          </a:xfrm>
          <a:prstGeom prst="rect">
            <a:avLst/>
          </a:prstGeom>
          <a:noFill/>
          <a:ln>
            <a:solidFill>
              <a:schemeClr val="tx1"/>
            </a:solidFill>
            <a:prstDash val="sysDash"/>
          </a:ln>
        </p:spPr>
        <p:txBody>
          <a:bodyPr wrap="square" rtlCol="0">
            <a:spAutoFit/>
          </a:bodyPr>
          <a:lstStyle/>
          <a:p>
            <a:r>
              <a:rPr lang="en-US" dirty="0" smtClean="0">
                <a:solidFill>
                  <a:srgbClr val="FF0000"/>
                </a:solidFill>
              </a:rPr>
              <a:t>Nothing is the cause of itself.</a:t>
            </a:r>
            <a:endParaRPr lang="en-US" dirty="0">
              <a:solidFill>
                <a:srgbClr val="FF0000"/>
              </a:solidFill>
            </a:endParaRPr>
          </a:p>
        </p:txBody>
      </p:sp>
      <p:sp>
        <p:nvSpPr>
          <p:cNvPr id="7" name="TextBox 6"/>
          <p:cNvSpPr txBox="1"/>
          <p:nvPr/>
        </p:nvSpPr>
        <p:spPr>
          <a:xfrm>
            <a:off x="2051819" y="5862100"/>
            <a:ext cx="1646254"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Nothing exists prior to itself.</a:t>
            </a:r>
            <a:endParaRPr lang="en-US" dirty="0">
              <a:solidFill>
                <a:srgbClr val="FF6600"/>
              </a:solidFill>
            </a:endParaRPr>
          </a:p>
        </p:txBody>
      </p:sp>
      <p:sp>
        <p:nvSpPr>
          <p:cNvPr id="8" name="TextBox 7"/>
          <p:cNvSpPr txBox="1"/>
          <p:nvPr/>
        </p:nvSpPr>
        <p:spPr>
          <a:xfrm>
            <a:off x="1306285" y="4842188"/>
            <a:ext cx="2391788" cy="923330"/>
          </a:xfrm>
          <a:prstGeom prst="rect">
            <a:avLst/>
          </a:prstGeom>
          <a:noFill/>
          <a:ln>
            <a:solidFill>
              <a:schemeClr val="tx1"/>
            </a:solidFill>
            <a:prstDash val="sysDash"/>
          </a:ln>
        </p:spPr>
        <p:txBody>
          <a:bodyPr wrap="square" rtlCol="0">
            <a:spAutoFit/>
          </a:bodyPr>
          <a:lstStyle/>
          <a:p>
            <a:r>
              <a:rPr lang="en-US" dirty="0" smtClean="0">
                <a:solidFill>
                  <a:srgbClr val="FF6600"/>
                </a:solidFill>
              </a:rPr>
              <a:t>Anything that causes itself would exist prior to itself.</a:t>
            </a:r>
            <a:endParaRPr lang="en-US" dirty="0">
              <a:solidFill>
                <a:srgbClr val="FF6600"/>
              </a:solidFill>
            </a:endParaRPr>
          </a:p>
        </p:txBody>
      </p:sp>
      <p:cxnSp>
        <p:nvCxnSpPr>
          <p:cNvPr id="9" name="Straight Arrow Connector 8"/>
          <p:cNvCxnSpPr>
            <a:stCxn id="8" idx="3"/>
            <a:endCxn id="2" idx="1"/>
          </p:cNvCxnSpPr>
          <p:nvPr/>
        </p:nvCxnSpPr>
        <p:spPr>
          <a:xfrm>
            <a:off x="3698073" y="5303853"/>
            <a:ext cx="922959" cy="4616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3698073" y="5765518"/>
            <a:ext cx="922959" cy="5582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621032" y="4068090"/>
            <a:ext cx="1646254" cy="923330"/>
          </a:xfrm>
          <a:prstGeom prst="rect">
            <a:avLst/>
          </a:prstGeom>
          <a:noFill/>
          <a:ln>
            <a:solidFill>
              <a:schemeClr val="tx1"/>
            </a:solidFill>
            <a:prstDash val="sysDash"/>
          </a:ln>
        </p:spPr>
        <p:txBody>
          <a:bodyPr wrap="square" rtlCol="0">
            <a:spAutoFit/>
          </a:bodyPr>
          <a:lstStyle/>
          <a:p>
            <a:r>
              <a:rPr lang="en-US" dirty="0" smtClean="0">
                <a:solidFill>
                  <a:srgbClr val="4A6717"/>
                </a:solidFill>
              </a:rPr>
              <a:t>There are no infinite causal chains.</a:t>
            </a:r>
            <a:endParaRPr lang="en-US" dirty="0">
              <a:solidFill>
                <a:srgbClr val="4A6717"/>
              </a:solidFill>
            </a:endParaRPr>
          </a:p>
        </p:txBody>
      </p:sp>
    </p:spTree>
    <p:extLst>
      <p:ext uri="{BB962C8B-B14F-4D97-AF65-F5344CB8AC3E}">
        <p14:creationId xmlns:p14="http://schemas.microsoft.com/office/powerpoint/2010/main" val="216886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875" y="336163"/>
            <a:ext cx="8395840" cy="1246495"/>
          </a:xfrm>
          <a:prstGeom prst="rect">
            <a:avLst/>
          </a:prstGeom>
          <a:noFill/>
        </p:spPr>
        <p:txBody>
          <a:bodyPr wrap="square" rtlCol="0">
            <a:spAutoFit/>
          </a:bodyPr>
          <a:lstStyle/>
          <a:p>
            <a:r>
              <a:rPr lang="en-US" sz="1500" dirty="0" smtClean="0"/>
              <a:t>We’re now going to consider some arguments </a:t>
            </a:r>
            <a:r>
              <a:rPr lang="en-US" sz="1500" u="sng" dirty="0" smtClean="0"/>
              <a:t>for</a:t>
            </a:r>
            <a:r>
              <a:rPr lang="en-US" sz="1500" dirty="0" smtClean="0"/>
              <a:t> the existence of God. But before we do, we’re going to make the first of </a:t>
            </a:r>
            <a:r>
              <a:rPr lang="en-US" sz="1500" b="1" dirty="0" smtClean="0"/>
              <a:t>three key philosophical distinctions</a:t>
            </a:r>
            <a:r>
              <a:rPr lang="en-US" sz="1500" dirty="0" smtClean="0"/>
              <a:t> that will help us to characterize these arguments.</a:t>
            </a:r>
          </a:p>
          <a:p>
            <a:endParaRPr lang="en-US" sz="1500" dirty="0"/>
          </a:p>
          <a:p>
            <a:r>
              <a:rPr lang="en-US" sz="1500" dirty="0" smtClean="0"/>
              <a:t>It will help, first, to give names to three subfields of philosophy:</a:t>
            </a:r>
            <a:endParaRPr lang="en-US" sz="1500" dirty="0"/>
          </a:p>
        </p:txBody>
      </p:sp>
    </p:spTree>
    <p:extLst>
      <p:ext uri="{BB962C8B-B14F-4D97-AF65-F5344CB8AC3E}">
        <p14:creationId xmlns:p14="http://schemas.microsoft.com/office/powerpoint/2010/main" val="7366999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923330"/>
          </a:xfrm>
          <a:prstGeom prst="rect">
            <a:avLst/>
          </a:prstGeom>
          <a:noFill/>
        </p:spPr>
        <p:txBody>
          <a:bodyPr wrap="square" rtlCol="0">
            <a:spAutoFit/>
          </a:bodyPr>
          <a:lstStyle/>
          <a:p>
            <a:r>
              <a:rPr lang="en-US" dirty="0" smtClean="0"/>
              <a:t>The idea seems to be that infinite causal chains would have no first cause. But any (supposed) causal chain with no first cause would never get started,</a:t>
            </a:r>
            <a:r>
              <a:rPr lang="en-US" dirty="0"/>
              <a:t> </a:t>
            </a:r>
            <a:r>
              <a:rPr lang="en-US" dirty="0" smtClean="0"/>
              <a:t>and in that, it would not actually be a causal chain.  </a:t>
            </a:r>
          </a:p>
        </p:txBody>
      </p:sp>
    </p:spTree>
    <p:extLst>
      <p:ext uri="{BB962C8B-B14F-4D97-AF65-F5344CB8AC3E}">
        <p14:creationId xmlns:p14="http://schemas.microsoft.com/office/powerpoint/2010/main" val="15794614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3139321"/>
          </a:xfrm>
          <a:prstGeom prst="rect">
            <a:avLst/>
          </a:prstGeom>
          <a:noFill/>
        </p:spPr>
        <p:txBody>
          <a:bodyPr wrap="square" rtlCol="0">
            <a:spAutoFit/>
          </a:bodyPr>
          <a:lstStyle/>
          <a:p>
            <a:r>
              <a:rPr lang="en-US" dirty="0" smtClean="0"/>
              <a:t>The idea seems to be that infinite causal chains would have no first cause. But any (supposed) causal chain with no first cause would never get started,</a:t>
            </a:r>
            <a:r>
              <a:rPr lang="en-US" dirty="0"/>
              <a:t> </a:t>
            </a:r>
            <a:r>
              <a:rPr lang="en-US" dirty="0" smtClean="0"/>
              <a:t>and in that, it would not actually be a causal chain.</a:t>
            </a:r>
          </a:p>
          <a:p>
            <a:endParaRPr lang="en-US" dirty="0"/>
          </a:p>
          <a:p>
            <a:r>
              <a:rPr lang="en-US" dirty="0" smtClean="0"/>
              <a:t>But here we should distinguish between different kinds of infinite causal chains:</a:t>
            </a:r>
          </a:p>
          <a:p>
            <a:endParaRPr lang="en-US" dirty="0" smtClean="0"/>
          </a:p>
          <a:p>
            <a:pPr marL="342900" indent="-342900">
              <a:buAutoNum type="arabicPeriod"/>
            </a:pPr>
            <a:r>
              <a:rPr lang="en-US" dirty="0" smtClean="0"/>
              <a:t>…   -&gt;  X   -&gt;   Y   -&gt;   Z</a:t>
            </a:r>
          </a:p>
          <a:p>
            <a:endParaRPr lang="en-US" dirty="0"/>
          </a:p>
          <a:p>
            <a:endParaRPr lang="en-US" dirty="0" smtClean="0"/>
          </a:p>
          <a:p>
            <a:pPr marL="342900" indent="-342900">
              <a:buAutoNum type="arabicPeriod"/>
            </a:pPr>
            <a:r>
              <a:rPr lang="en-US" dirty="0" smtClean="0"/>
              <a:t>A  -&gt;   B  -&gt;  C -&gt;  … -&gt; …</a:t>
            </a:r>
          </a:p>
        </p:txBody>
      </p:sp>
    </p:spTree>
    <p:extLst>
      <p:ext uri="{BB962C8B-B14F-4D97-AF65-F5344CB8AC3E}">
        <p14:creationId xmlns:p14="http://schemas.microsoft.com/office/powerpoint/2010/main" val="16750559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3139321"/>
          </a:xfrm>
          <a:prstGeom prst="rect">
            <a:avLst/>
          </a:prstGeom>
          <a:noFill/>
        </p:spPr>
        <p:txBody>
          <a:bodyPr wrap="square" rtlCol="0">
            <a:spAutoFit/>
          </a:bodyPr>
          <a:lstStyle/>
          <a:p>
            <a:r>
              <a:rPr lang="en-US" dirty="0" smtClean="0"/>
              <a:t>The idea seems to be that infinite causal chains would have no first cause. But any (supposed) causal chain with no first cause would never get started,</a:t>
            </a:r>
            <a:r>
              <a:rPr lang="en-US" dirty="0"/>
              <a:t> </a:t>
            </a:r>
            <a:r>
              <a:rPr lang="en-US" dirty="0" smtClean="0"/>
              <a:t>and in that, it would not actually be a causal chain.</a:t>
            </a:r>
          </a:p>
          <a:p>
            <a:endParaRPr lang="en-US" dirty="0"/>
          </a:p>
          <a:p>
            <a:r>
              <a:rPr lang="en-US" dirty="0" smtClean="0"/>
              <a:t>But here we should distinguish between different kinds of infinite causal chains:</a:t>
            </a:r>
          </a:p>
          <a:p>
            <a:endParaRPr lang="en-US" dirty="0" smtClean="0"/>
          </a:p>
          <a:p>
            <a:pPr marL="342900" indent="-342900">
              <a:buAutoNum type="arabicPeriod"/>
            </a:pPr>
            <a:r>
              <a:rPr lang="en-US" dirty="0" smtClean="0"/>
              <a:t>…   -&gt;  X   -&gt;   Y   -&gt;   Z           This one has no beginning.</a:t>
            </a:r>
          </a:p>
          <a:p>
            <a:endParaRPr lang="en-US" dirty="0"/>
          </a:p>
          <a:p>
            <a:endParaRPr lang="en-US" dirty="0" smtClean="0"/>
          </a:p>
          <a:p>
            <a:pPr marL="342900" indent="-342900">
              <a:buAutoNum type="arabicPeriod"/>
            </a:pPr>
            <a:r>
              <a:rPr lang="en-US" dirty="0" smtClean="0"/>
              <a:t>A  -&gt;   B  -&gt;  C -&gt;  …                This one has no end.</a:t>
            </a:r>
          </a:p>
        </p:txBody>
      </p:sp>
    </p:spTree>
    <p:extLst>
      <p:ext uri="{BB962C8B-B14F-4D97-AF65-F5344CB8AC3E}">
        <p14:creationId xmlns:p14="http://schemas.microsoft.com/office/powerpoint/2010/main" val="13725253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3139321"/>
          </a:xfrm>
          <a:prstGeom prst="rect">
            <a:avLst/>
          </a:prstGeom>
          <a:noFill/>
        </p:spPr>
        <p:txBody>
          <a:bodyPr wrap="square" rtlCol="0">
            <a:spAutoFit/>
          </a:bodyPr>
          <a:lstStyle/>
          <a:p>
            <a:r>
              <a:rPr lang="en-US" dirty="0" smtClean="0"/>
              <a:t>The idea seems to be that infinite causal chains would have no first cause. But any (supposed) causal chain with no first cause would never get started,</a:t>
            </a:r>
            <a:r>
              <a:rPr lang="en-US" dirty="0"/>
              <a:t> </a:t>
            </a:r>
            <a:r>
              <a:rPr lang="en-US" dirty="0" smtClean="0"/>
              <a:t>and in that, it would not actually be a causal chain.</a:t>
            </a:r>
          </a:p>
          <a:p>
            <a:endParaRPr lang="en-US" dirty="0"/>
          </a:p>
          <a:p>
            <a:r>
              <a:rPr lang="en-US" dirty="0" smtClean="0"/>
              <a:t>But here we should distinguish between different kinds of infinite causal chains:</a:t>
            </a:r>
          </a:p>
          <a:p>
            <a:endParaRPr lang="en-US" dirty="0" smtClean="0"/>
          </a:p>
          <a:p>
            <a:pPr marL="342900" indent="-342900">
              <a:buAutoNum type="arabicPeriod"/>
            </a:pPr>
            <a:r>
              <a:rPr lang="en-US" dirty="0" smtClean="0"/>
              <a:t>…   -&gt;  X   -&gt;   Y   -&gt;   Z           “Backwards Infinite Chain”</a:t>
            </a:r>
          </a:p>
          <a:p>
            <a:endParaRPr lang="en-US" dirty="0"/>
          </a:p>
          <a:p>
            <a:endParaRPr lang="en-US" dirty="0" smtClean="0"/>
          </a:p>
          <a:p>
            <a:pPr marL="342900" indent="-342900">
              <a:buAutoNum type="arabicPeriod"/>
            </a:pPr>
            <a:r>
              <a:rPr lang="en-US" dirty="0" smtClean="0"/>
              <a:t>A  -&gt;   B  -&gt;  C -&gt;  …                This one has no end.</a:t>
            </a:r>
          </a:p>
        </p:txBody>
      </p:sp>
      <p:sp>
        <p:nvSpPr>
          <p:cNvPr id="2" name="TextBox 1"/>
          <p:cNvSpPr txBox="1"/>
          <p:nvPr/>
        </p:nvSpPr>
        <p:spPr>
          <a:xfrm>
            <a:off x="6928161" y="4952572"/>
            <a:ext cx="2348886" cy="1224857"/>
          </a:xfrm>
          <a:prstGeom prst="rect">
            <a:avLst/>
          </a:prstGeom>
          <a:noFill/>
        </p:spPr>
        <p:txBody>
          <a:bodyPr wrap="square" rtlCol="0">
            <a:spAutoFit/>
          </a:bodyPr>
          <a:lstStyle/>
          <a:p>
            <a:r>
              <a:rPr lang="en-US" dirty="0" smtClean="0"/>
              <a:t>This is clearly the kind of causal chain that Aquinas thinks is impossible.  </a:t>
            </a:r>
            <a:endParaRPr lang="en-US" dirty="0"/>
          </a:p>
        </p:txBody>
      </p:sp>
      <p:cxnSp>
        <p:nvCxnSpPr>
          <p:cNvPr id="5" name="Straight Arrow Connector 4"/>
          <p:cNvCxnSpPr>
            <a:endCxn id="2" idx="1"/>
          </p:cNvCxnSpPr>
          <p:nvPr/>
        </p:nvCxnSpPr>
        <p:spPr>
          <a:xfrm>
            <a:off x="6652381" y="5563810"/>
            <a:ext cx="275780" cy="11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19454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419714"/>
            <a:ext cx="8141397" cy="646331"/>
          </a:xfrm>
          <a:prstGeom prst="rect">
            <a:avLst/>
          </a:prstGeom>
          <a:noFill/>
        </p:spPr>
        <p:txBody>
          <a:bodyPr wrap="square" rtlCol="0">
            <a:spAutoFit/>
          </a:bodyPr>
          <a:lstStyle/>
          <a:p>
            <a:r>
              <a:rPr lang="en-US" dirty="0" smtClean="0"/>
              <a:t>The blue text suggests a rather lengthy argument for the impossibility of infinite causal chains. </a:t>
            </a:r>
          </a:p>
        </p:txBody>
      </p:sp>
      <p:sp>
        <p:nvSpPr>
          <p:cNvPr id="12" name="TextBox 11"/>
          <p:cNvSpPr txBox="1"/>
          <p:nvPr/>
        </p:nvSpPr>
        <p:spPr>
          <a:xfrm>
            <a:off x="4004174" y="4842185"/>
            <a:ext cx="1646254" cy="1200329"/>
          </a:xfrm>
          <a:prstGeom prst="rect">
            <a:avLst/>
          </a:prstGeom>
          <a:noFill/>
          <a:ln>
            <a:solidFill>
              <a:schemeClr val="tx1"/>
            </a:solidFill>
            <a:prstDash val="sysDash"/>
          </a:ln>
        </p:spPr>
        <p:txBody>
          <a:bodyPr wrap="square" rtlCol="0">
            <a:spAutoFit/>
          </a:bodyPr>
          <a:lstStyle/>
          <a:p>
            <a:r>
              <a:rPr lang="en-US" dirty="0" smtClean="0">
                <a:solidFill>
                  <a:srgbClr val="4A6717"/>
                </a:solidFill>
              </a:rPr>
              <a:t>There are no backwards infinite causal chains.</a:t>
            </a:r>
            <a:endParaRPr lang="en-US" dirty="0">
              <a:solidFill>
                <a:srgbClr val="4A6717"/>
              </a:solidFill>
            </a:endParaRPr>
          </a:p>
        </p:txBody>
      </p:sp>
      <p:sp>
        <p:nvSpPr>
          <p:cNvPr id="4" name="TextBox 3"/>
          <p:cNvSpPr txBox="1"/>
          <p:nvPr/>
        </p:nvSpPr>
        <p:spPr>
          <a:xfrm>
            <a:off x="689429" y="4842185"/>
            <a:ext cx="2358571" cy="1200329"/>
          </a:xfrm>
          <a:prstGeom prst="rect">
            <a:avLst/>
          </a:prstGeom>
          <a:noFill/>
          <a:ln>
            <a:solidFill>
              <a:schemeClr val="tx1"/>
            </a:solidFill>
            <a:prstDash val="sysDash"/>
          </a:ln>
        </p:spPr>
        <p:txBody>
          <a:bodyPr wrap="square" rtlCol="0">
            <a:spAutoFit/>
          </a:bodyPr>
          <a:lstStyle/>
          <a:p>
            <a:r>
              <a:rPr lang="en-US" dirty="0" smtClean="0">
                <a:solidFill>
                  <a:srgbClr val="0000FF"/>
                </a:solidFill>
              </a:rPr>
              <a:t>Backwards infinite causal chains would never cause anything.</a:t>
            </a:r>
            <a:endParaRPr lang="en-US" dirty="0">
              <a:solidFill>
                <a:srgbClr val="0000FF"/>
              </a:solidFill>
            </a:endParaRPr>
          </a:p>
        </p:txBody>
      </p:sp>
      <p:cxnSp>
        <p:nvCxnSpPr>
          <p:cNvPr id="10" name="Straight Arrow Connector 9"/>
          <p:cNvCxnSpPr>
            <a:stCxn id="4" idx="3"/>
            <a:endCxn id="12" idx="1"/>
          </p:cNvCxnSpPr>
          <p:nvPr/>
        </p:nvCxnSpPr>
        <p:spPr>
          <a:xfrm>
            <a:off x="3048000" y="5442350"/>
            <a:ext cx="95617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449396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Therefore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380191"/>
            <a:ext cx="8141397" cy="369332"/>
          </a:xfrm>
          <a:prstGeom prst="rect">
            <a:avLst/>
          </a:prstGeom>
          <a:noFill/>
        </p:spPr>
        <p:txBody>
          <a:bodyPr wrap="square" rtlCol="0">
            <a:spAutoFit/>
          </a:bodyPr>
          <a:lstStyle/>
          <a:p>
            <a:r>
              <a:rPr lang="en-US" dirty="0" smtClean="0"/>
              <a:t>Let’s look at what we have so far.</a:t>
            </a:r>
          </a:p>
        </p:txBody>
      </p:sp>
      <p:sp>
        <p:nvSpPr>
          <p:cNvPr id="2" name="TextBox 1"/>
          <p:cNvSpPr txBox="1"/>
          <p:nvPr/>
        </p:nvSpPr>
        <p:spPr>
          <a:xfrm>
            <a:off x="3386667" y="4105502"/>
            <a:ext cx="1646254" cy="523220"/>
          </a:xfrm>
          <a:prstGeom prst="rect">
            <a:avLst/>
          </a:prstGeom>
          <a:noFill/>
          <a:ln>
            <a:solidFill>
              <a:schemeClr val="tx1"/>
            </a:solidFill>
            <a:prstDash val="sysDash"/>
          </a:ln>
        </p:spPr>
        <p:txBody>
          <a:bodyPr wrap="square" rtlCol="0">
            <a:spAutoFit/>
          </a:bodyPr>
          <a:lstStyle/>
          <a:p>
            <a:r>
              <a:rPr lang="en-US" sz="1400" dirty="0" smtClean="0">
                <a:solidFill>
                  <a:srgbClr val="FF0000"/>
                </a:solidFill>
              </a:rPr>
              <a:t>Nothing is the cause of itself.</a:t>
            </a:r>
            <a:endParaRPr lang="en-US" sz="1400" dirty="0">
              <a:solidFill>
                <a:srgbClr val="FF0000"/>
              </a:solidFill>
            </a:endParaRPr>
          </a:p>
        </p:txBody>
      </p:sp>
      <p:sp>
        <p:nvSpPr>
          <p:cNvPr id="7" name="TextBox 6"/>
          <p:cNvSpPr txBox="1"/>
          <p:nvPr/>
        </p:nvSpPr>
        <p:spPr>
          <a:xfrm>
            <a:off x="1109925" y="4587547"/>
            <a:ext cx="1646254" cy="523220"/>
          </a:xfrm>
          <a:prstGeom prst="rect">
            <a:avLst/>
          </a:prstGeom>
          <a:noFill/>
          <a:ln>
            <a:solidFill>
              <a:schemeClr val="tx1"/>
            </a:solidFill>
            <a:prstDash val="sysDash"/>
          </a:ln>
        </p:spPr>
        <p:txBody>
          <a:bodyPr wrap="square" rtlCol="0">
            <a:spAutoFit/>
          </a:bodyPr>
          <a:lstStyle/>
          <a:p>
            <a:r>
              <a:rPr lang="en-US" sz="1400" dirty="0" smtClean="0">
                <a:solidFill>
                  <a:srgbClr val="FF6600"/>
                </a:solidFill>
              </a:rPr>
              <a:t>Nothing exists prior to itself.</a:t>
            </a:r>
            <a:endParaRPr lang="en-US" sz="1400" dirty="0">
              <a:solidFill>
                <a:srgbClr val="FF6600"/>
              </a:solidFill>
            </a:endParaRPr>
          </a:p>
        </p:txBody>
      </p:sp>
      <p:sp>
        <p:nvSpPr>
          <p:cNvPr id="8" name="TextBox 7"/>
          <p:cNvSpPr txBox="1"/>
          <p:nvPr/>
        </p:nvSpPr>
        <p:spPr>
          <a:xfrm>
            <a:off x="364391" y="3829245"/>
            <a:ext cx="2391788" cy="523220"/>
          </a:xfrm>
          <a:prstGeom prst="rect">
            <a:avLst/>
          </a:prstGeom>
          <a:noFill/>
          <a:ln>
            <a:solidFill>
              <a:schemeClr val="tx1"/>
            </a:solidFill>
            <a:prstDash val="sysDash"/>
          </a:ln>
        </p:spPr>
        <p:txBody>
          <a:bodyPr wrap="square" rtlCol="0">
            <a:spAutoFit/>
          </a:bodyPr>
          <a:lstStyle/>
          <a:p>
            <a:r>
              <a:rPr lang="en-US" sz="1400" dirty="0" smtClean="0">
                <a:solidFill>
                  <a:srgbClr val="FF6600"/>
                </a:solidFill>
              </a:rPr>
              <a:t>Anything that causes itself would exist prior to itself.</a:t>
            </a:r>
            <a:endParaRPr lang="en-US" sz="1400" dirty="0">
              <a:solidFill>
                <a:srgbClr val="FF6600"/>
              </a:solidFill>
            </a:endParaRPr>
          </a:p>
        </p:txBody>
      </p:sp>
      <p:cxnSp>
        <p:nvCxnSpPr>
          <p:cNvPr id="9" name="Straight Arrow Connector 8"/>
          <p:cNvCxnSpPr>
            <a:stCxn id="8" idx="3"/>
            <a:endCxn id="2" idx="1"/>
          </p:cNvCxnSpPr>
          <p:nvPr/>
        </p:nvCxnSpPr>
        <p:spPr>
          <a:xfrm>
            <a:off x="2756179" y="4090855"/>
            <a:ext cx="630488" cy="2762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756179" y="4367112"/>
            <a:ext cx="630488" cy="4820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386667" y="5680154"/>
            <a:ext cx="1646254" cy="738664"/>
          </a:xfrm>
          <a:prstGeom prst="rect">
            <a:avLst/>
          </a:prstGeom>
          <a:noFill/>
          <a:ln>
            <a:solidFill>
              <a:schemeClr val="tx1"/>
            </a:solidFill>
            <a:prstDash val="sysDash"/>
          </a:ln>
        </p:spPr>
        <p:txBody>
          <a:bodyPr wrap="square" rtlCol="0">
            <a:spAutoFit/>
          </a:bodyPr>
          <a:lstStyle/>
          <a:p>
            <a:r>
              <a:rPr lang="en-US" sz="1400" dirty="0" smtClean="0">
                <a:solidFill>
                  <a:srgbClr val="4A6717"/>
                </a:solidFill>
              </a:rPr>
              <a:t>There are no backwards infinite causal chains.</a:t>
            </a:r>
            <a:endParaRPr lang="en-US" sz="1400" dirty="0">
              <a:solidFill>
                <a:srgbClr val="4A6717"/>
              </a:solidFill>
            </a:endParaRPr>
          </a:p>
        </p:txBody>
      </p:sp>
      <p:sp>
        <p:nvSpPr>
          <p:cNvPr id="13" name="TextBox 12"/>
          <p:cNvSpPr txBox="1"/>
          <p:nvPr/>
        </p:nvSpPr>
        <p:spPr>
          <a:xfrm>
            <a:off x="364391" y="5693262"/>
            <a:ext cx="2358571" cy="738664"/>
          </a:xfrm>
          <a:prstGeom prst="rect">
            <a:avLst/>
          </a:prstGeom>
          <a:noFill/>
          <a:ln>
            <a:solidFill>
              <a:schemeClr val="tx1"/>
            </a:solidFill>
            <a:prstDash val="sysDash"/>
          </a:ln>
        </p:spPr>
        <p:txBody>
          <a:bodyPr wrap="square" rtlCol="0">
            <a:spAutoFit/>
          </a:bodyPr>
          <a:lstStyle/>
          <a:p>
            <a:r>
              <a:rPr lang="en-US" sz="1400" dirty="0" smtClean="0">
                <a:solidFill>
                  <a:srgbClr val="0000FF"/>
                </a:solidFill>
              </a:rPr>
              <a:t>Backwards infinite causal chains would never cause anything.</a:t>
            </a:r>
            <a:endParaRPr lang="en-US" sz="1400" dirty="0">
              <a:solidFill>
                <a:srgbClr val="0000FF"/>
              </a:solidFill>
            </a:endParaRPr>
          </a:p>
        </p:txBody>
      </p:sp>
      <p:cxnSp>
        <p:nvCxnSpPr>
          <p:cNvPr id="14" name="Straight Arrow Connector 13"/>
          <p:cNvCxnSpPr>
            <a:stCxn id="13" idx="3"/>
            <a:endCxn id="10" idx="1"/>
          </p:cNvCxnSpPr>
          <p:nvPr/>
        </p:nvCxnSpPr>
        <p:spPr>
          <a:xfrm flipV="1">
            <a:off x="2722962" y="6049486"/>
            <a:ext cx="663705" cy="131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02934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a:t>
            </a:r>
            <a:r>
              <a:rPr lang="en-US" sz="1600" b="1" u="sng" dirty="0">
                <a:solidFill>
                  <a:srgbClr val="660066"/>
                </a:solidFill>
              </a:rPr>
              <a:t>Therefore</a:t>
            </a:r>
            <a:r>
              <a:rPr lang="en-US" sz="1600" dirty="0">
                <a:solidFill>
                  <a:srgbClr val="660066"/>
                </a:solidFill>
              </a:rPr>
              <a:t>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331811"/>
            <a:ext cx="8141397" cy="369332"/>
          </a:xfrm>
          <a:prstGeom prst="rect">
            <a:avLst/>
          </a:prstGeom>
          <a:noFill/>
        </p:spPr>
        <p:txBody>
          <a:bodyPr wrap="square" rtlCol="0">
            <a:spAutoFit/>
          </a:bodyPr>
          <a:lstStyle/>
          <a:p>
            <a:r>
              <a:rPr lang="en-US" dirty="0" smtClean="0"/>
              <a:t>Our conclusion seems to be that a first cause exists. </a:t>
            </a:r>
          </a:p>
        </p:txBody>
      </p:sp>
      <p:sp>
        <p:nvSpPr>
          <p:cNvPr id="2" name="TextBox 1"/>
          <p:cNvSpPr txBox="1"/>
          <p:nvPr/>
        </p:nvSpPr>
        <p:spPr>
          <a:xfrm>
            <a:off x="3386667" y="4105502"/>
            <a:ext cx="1646254" cy="523220"/>
          </a:xfrm>
          <a:prstGeom prst="rect">
            <a:avLst/>
          </a:prstGeom>
          <a:noFill/>
          <a:ln>
            <a:solidFill>
              <a:schemeClr val="tx1"/>
            </a:solidFill>
            <a:prstDash val="sysDash"/>
          </a:ln>
        </p:spPr>
        <p:txBody>
          <a:bodyPr wrap="square" rtlCol="0">
            <a:spAutoFit/>
          </a:bodyPr>
          <a:lstStyle/>
          <a:p>
            <a:r>
              <a:rPr lang="en-US" sz="1400" dirty="0" smtClean="0">
                <a:solidFill>
                  <a:srgbClr val="FF0000"/>
                </a:solidFill>
              </a:rPr>
              <a:t>Nothing is the cause of itself.</a:t>
            </a:r>
            <a:endParaRPr lang="en-US" sz="1400" dirty="0">
              <a:solidFill>
                <a:srgbClr val="FF0000"/>
              </a:solidFill>
            </a:endParaRPr>
          </a:p>
        </p:txBody>
      </p:sp>
      <p:sp>
        <p:nvSpPr>
          <p:cNvPr id="7" name="TextBox 6"/>
          <p:cNvSpPr txBox="1"/>
          <p:nvPr/>
        </p:nvSpPr>
        <p:spPr>
          <a:xfrm>
            <a:off x="1109925" y="4587547"/>
            <a:ext cx="1646254" cy="523220"/>
          </a:xfrm>
          <a:prstGeom prst="rect">
            <a:avLst/>
          </a:prstGeom>
          <a:noFill/>
          <a:ln>
            <a:solidFill>
              <a:schemeClr val="tx1"/>
            </a:solidFill>
            <a:prstDash val="sysDash"/>
          </a:ln>
        </p:spPr>
        <p:txBody>
          <a:bodyPr wrap="square" rtlCol="0">
            <a:spAutoFit/>
          </a:bodyPr>
          <a:lstStyle/>
          <a:p>
            <a:r>
              <a:rPr lang="en-US" sz="1400" dirty="0" smtClean="0">
                <a:solidFill>
                  <a:srgbClr val="FF6600"/>
                </a:solidFill>
              </a:rPr>
              <a:t>Nothing exists prior to itself.</a:t>
            </a:r>
            <a:endParaRPr lang="en-US" sz="1400" dirty="0">
              <a:solidFill>
                <a:srgbClr val="FF6600"/>
              </a:solidFill>
            </a:endParaRPr>
          </a:p>
        </p:txBody>
      </p:sp>
      <p:sp>
        <p:nvSpPr>
          <p:cNvPr id="8" name="TextBox 7"/>
          <p:cNvSpPr txBox="1"/>
          <p:nvPr/>
        </p:nvSpPr>
        <p:spPr>
          <a:xfrm>
            <a:off x="364391" y="3829245"/>
            <a:ext cx="2391788" cy="523220"/>
          </a:xfrm>
          <a:prstGeom prst="rect">
            <a:avLst/>
          </a:prstGeom>
          <a:noFill/>
          <a:ln>
            <a:solidFill>
              <a:schemeClr val="tx1"/>
            </a:solidFill>
            <a:prstDash val="sysDash"/>
          </a:ln>
        </p:spPr>
        <p:txBody>
          <a:bodyPr wrap="square" rtlCol="0">
            <a:spAutoFit/>
          </a:bodyPr>
          <a:lstStyle/>
          <a:p>
            <a:r>
              <a:rPr lang="en-US" sz="1400" dirty="0" smtClean="0">
                <a:solidFill>
                  <a:srgbClr val="FF6600"/>
                </a:solidFill>
              </a:rPr>
              <a:t>Anything that causes itself would exist prior to itself.</a:t>
            </a:r>
            <a:endParaRPr lang="en-US" sz="1400" dirty="0">
              <a:solidFill>
                <a:srgbClr val="FF6600"/>
              </a:solidFill>
            </a:endParaRPr>
          </a:p>
        </p:txBody>
      </p:sp>
      <p:cxnSp>
        <p:nvCxnSpPr>
          <p:cNvPr id="9" name="Straight Arrow Connector 8"/>
          <p:cNvCxnSpPr>
            <a:stCxn id="8" idx="3"/>
            <a:endCxn id="2" idx="1"/>
          </p:cNvCxnSpPr>
          <p:nvPr/>
        </p:nvCxnSpPr>
        <p:spPr>
          <a:xfrm>
            <a:off x="2756179" y="4090855"/>
            <a:ext cx="630488" cy="2762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756179" y="4367112"/>
            <a:ext cx="630488" cy="4820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386667" y="5680154"/>
            <a:ext cx="1646254" cy="738664"/>
          </a:xfrm>
          <a:prstGeom prst="rect">
            <a:avLst/>
          </a:prstGeom>
          <a:noFill/>
          <a:ln>
            <a:solidFill>
              <a:schemeClr val="tx1"/>
            </a:solidFill>
            <a:prstDash val="sysDash"/>
          </a:ln>
        </p:spPr>
        <p:txBody>
          <a:bodyPr wrap="square" rtlCol="0">
            <a:spAutoFit/>
          </a:bodyPr>
          <a:lstStyle/>
          <a:p>
            <a:r>
              <a:rPr lang="en-US" sz="1400" dirty="0" smtClean="0">
                <a:solidFill>
                  <a:srgbClr val="4A6717"/>
                </a:solidFill>
              </a:rPr>
              <a:t>There are no backwards infinite causal chains.</a:t>
            </a:r>
            <a:endParaRPr lang="en-US" sz="1400" dirty="0">
              <a:solidFill>
                <a:srgbClr val="4A6717"/>
              </a:solidFill>
            </a:endParaRPr>
          </a:p>
        </p:txBody>
      </p:sp>
      <p:sp>
        <p:nvSpPr>
          <p:cNvPr id="13" name="TextBox 12"/>
          <p:cNvSpPr txBox="1"/>
          <p:nvPr/>
        </p:nvSpPr>
        <p:spPr>
          <a:xfrm>
            <a:off x="364391" y="5693262"/>
            <a:ext cx="2358571" cy="738664"/>
          </a:xfrm>
          <a:prstGeom prst="rect">
            <a:avLst/>
          </a:prstGeom>
          <a:noFill/>
          <a:ln>
            <a:solidFill>
              <a:schemeClr val="tx1"/>
            </a:solidFill>
            <a:prstDash val="sysDash"/>
          </a:ln>
        </p:spPr>
        <p:txBody>
          <a:bodyPr wrap="square" rtlCol="0">
            <a:spAutoFit/>
          </a:bodyPr>
          <a:lstStyle/>
          <a:p>
            <a:r>
              <a:rPr lang="en-US" sz="1400" dirty="0" smtClean="0">
                <a:solidFill>
                  <a:srgbClr val="0000FF"/>
                </a:solidFill>
              </a:rPr>
              <a:t>Backwards infinite causal chains would never cause anything.</a:t>
            </a:r>
            <a:endParaRPr lang="en-US" sz="1400" dirty="0">
              <a:solidFill>
                <a:srgbClr val="0000FF"/>
              </a:solidFill>
            </a:endParaRPr>
          </a:p>
        </p:txBody>
      </p:sp>
      <p:cxnSp>
        <p:nvCxnSpPr>
          <p:cNvPr id="14" name="Straight Arrow Connector 13"/>
          <p:cNvCxnSpPr>
            <a:stCxn id="13" idx="3"/>
            <a:endCxn id="10" idx="1"/>
          </p:cNvCxnSpPr>
          <p:nvPr/>
        </p:nvCxnSpPr>
        <p:spPr>
          <a:xfrm flipV="1">
            <a:off x="2722962" y="6049486"/>
            <a:ext cx="663705" cy="131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59684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a:t>
            </a:r>
            <a:r>
              <a:rPr lang="en-US" sz="1600" b="1" u="sng" dirty="0">
                <a:solidFill>
                  <a:srgbClr val="660066"/>
                </a:solidFill>
              </a:rPr>
              <a:t>Therefore</a:t>
            </a:r>
            <a:r>
              <a:rPr lang="en-US" sz="1600" dirty="0">
                <a:solidFill>
                  <a:srgbClr val="660066"/>
                </a:solidFill>
              </a:rPr>
              <a:t>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331811"/>
            <a:ext cx="8141397" cy="369332"/>
          </a:xfrm>
          <a:prstGeom prst="rect">
            <a:avLst/>
          </a:prstGeom>
          <a:noFill/>
        </p:spPr>
        <p:txBody>
          <a:bodyPr wrap="square" rtlCol="0">
            <a:spAutoFit/>
          </a:bodyPr>
          <a:lstStyle/>
          <a:p>
            <a:r>
              <a:rPr lang="en-US" dirty="0" smtClean="0"/>
              <a:t>Our conclusion seems to be that a first cause exists. </a:t>
            </a:r>
          </a:p>
        </p:txBody>
      </p:sp>
      <p:sp>
        <p:nvSpPr>
          <p:cNvPr id="2" name="TextBox 1"/>
          <p:cNvSpPr txBox="1"/>
          <p:nvPr/>
        </p:nvSpPr>
        <p:spPr>
          <a:xfrm>
            <a:off x="3386667" y="4105502"/>
            <a:ext cx="1646254" cy="523220"/>
          </a:xfrm>
          <a:prstGeom prst="rect">
            <a:avLst/>
          </a:prstGeom>
          <a:noFill/>
          <a:ln>
            <a:solidFill>
              <a:schemeClr val="tx1"/>
            </a:solidFill>
            <a:prstDash val="sysDash"/>
          </a:ln>
        </p:spPr>
        <p:txBody>
          <a:bodyPr wrap="square" rtlCol="0">
            <a:spAutoFit/>
          </a:bodyPr>
          <a:lstStyle/>
          <a:p>
            <a:r>
              <a:rPr lang="en-US" sz="1400" dirty="0" smtClean="0">
                <a:solidFill>
                  <a:srgbClr val="FF0000"/>
                </a:solidFill>
              </a:rPr>
              <a:t>Nothing is the cause of itself.</a:t>
            </a:r>
            <a:endParaRPr lang="en-US" sz="1400" dirty="0">
              <a:solidFill>
                <a:srgbClr val="FF0000"/>
              </a:solidFill>
            </a:endParaRPr>
          </a:p>
        </p:txBody>
      </p:sp>
      <p:sp>
        <p:nvSpPr>
          <p:cNvPr id="7" name="TextBox 6"/>
          <p:cNvSpPr txBox="1"/>
          <p:nvPr/>
        </p:nvSpPr>
        <p:spPr>
          <a:xfrm>
            <a:off x="1109925" y="4587547"/>
            <a:ext cx="1646254" cy="523220"/>
          </a:xfrm>
          <a:prstGeom prst="rect">
            <a:avLst/>
          </a:prstGeom>
          <a:noFill/>
          <a:ln>
            <a:solidFill>
              <a:schemeClr val="tx1"/>
            </a:solidFill>
            <a:prstDash val="sysDash"/>
          </a:ln>
        </p:spPr>
        <p:txBody>
          <a:bodyPr wrap="square" rtlCol="0">
            <a:spAutoFit/>
          </a:bodyPr>
          <a:lstStyle/>
          <a:p>
            <a:r>
              <a:rPr lang="en-US" sz="1400" dirty="0" smtClean="0">
                <a:solidFill>
                  <a:srgbClr val="FF6600"/>
                </a:solidFill>
              </a:rPr>
              <a:t>Nothing exists prior to itself.</a:t>
            </a:r>
            <a:endParaRPr lang="en-US" sz="1400" dirty="0">
              <a:solidFill>
                <a:srgbClr val="FF6600"/>
              </a:solidFill>
            </a:endParaRPr>
          </a:p>
        </p:txBody>
      </p:sp>
      <p:sp>
        <p:nvSpPr>
          <p:cNvPr id="8" name="TextBox 7"/>
          <p:cNvSpPr txBox="1"/>
          <p:nvPr/>
        </p:nvSpPr>
        <p:spPr>
          <a:xfrm>
            <a:off x="364391" y="3829245"/>
            <a:ext cx="2391788" cy="523220"/>
          </a:xfrm>
          <a:prstGeom prst="rect">
            <a:avLst/>
          </a:prstGeom>
          <a:noFill/>
          <a:ln>
            <a:solidFill>
              <a:schemeClr val="tx1"/>
            </a:solidFill>
            <a:prstDash val="sysDash"/>
          </a:ln>
        </p:spPr>
        <p:txBody>
          <a:bodyPr wrap="square" rtlCol="0">
            <a:spAutoFit/>
          </a:bodyPr>
          <a:lstStyle/>
          <a:p>
            <a:r>
              <a:rPr lang="en-US" sz="1400" dirty="0" smtClean="0">
                <a:solidFill>
                  <a:srgbClr val="FF6600"/>
                </a:solidFill>
              </a:rPr>
              <a:t>Anything that causes itself would exist prior to itself.</a:t>
            </a:r>
            <a:endParaRPr lang="en-US" sz="1400" dirty="0">
              <a:solidFill>
                <a:srgbClr val="FF6600"/>
              </a:solidFill>
            </a:endParaRPr>
          </a:p>
        </p:txBody>
      </p:sp>
      <p:cxnSp>
        <p:nvCxnSpPr>
          <p:cNvPr id="9" name="Straight Arrow Connector 8"/>
          <p:cNvCxnSpPr>
            <a:stCxn id="8" idx="3"/>
            <a:endCxn id="2" idx="1"/>
          </p:cNvCxnSpPr>
          <p:nvPr/>
        </p:nvCxnSpPr>
        <p:spPr>
          <a:xfrm>
            <a:off x="2756179" y="4090855"/>
            <a:ext cx="630488" cy="2762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756179" y="4367112"/>
            <a:ext cx="630488" cy="4820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386667" y="5680154"/>
            <a:ext cx="1646254" cy="738664"/>
          </a:xfrm>
          <a:prstGeom prst="rect">
            <a:avLst/>
          </a:prstGeom>
          <a:noFill/>
          <a:ln>
            <a:solidFill>
              <a:schemeClr val="tx1"/>
            </a:solidFill>
            <a:prstDash val="sysDash"/>
          </a:ln>
        </p:spPr>
        <p:txBody>
          <a:bodyPr wrap="square" rtlCol="0">
            <a:spAutoFit/>
          </a:bodyPr>
          <a:lstStyle/>
          <a:p>
            <a:r>
              <a:rPr lang="en-US" sz="1400" dirty="0" smtClean="0">
                <a:solidFill>
                  <a:srgbClr val="4A6717"/>
                </a:solidFill>
              </a:rPr>
              <a:t>There are no backwards infinite causal chains.</a:t>
            </a:r>
            <a:endParaRPr lang="en-US" sz="1400" dirty="0">
              <a:solidFill>
                <a:srgbClr val="4A6717"/>
              </a:solidFill>
            </a:endParaRPr>
          </a:p>
        </p:txBody>
      </p:sp>
      <p:sp>
        <p:nvSpPr>
          <p:cNvPr id="13" name="TextBox 12"/>
          <p:cNvSpPr txBox="1"/>
          <p:nvPr/>
        </p:nvSpPr>
        <p:spPr>
          <a:xfrm>
            <a:off x="364391" y="5693262"/>
            <a:ext cx="2358571" cy="738664"/>
          </a:xfrm>
          <a:prstGeom prst="rect">
            <a:avLst/>
          </a:prstGeom>
          <a:noFill/>
          <a:ln>
            <a:solidFill>
              <a:schemeClr val="tx1"/>
            </a:solidFill>
            <a:prstDash val="sysDash"/>
          </a:ln>
        </p:spPr>
        <p:txBody>
          <a:bodyPr wrap="square" rtlCol="0">
            <a:spAutoFit/>
          </a:bodyPr>
          <a:lstStyle/>
          <a:p>
            <a:r>
              <a:rPr lang="en-US" sz="1400" dirty="0" smtClean="0">
                <a:solidFill>
                  <a:srgbClr val="0000FF"/>
                </a:solidFill>
              </a:rPr>
              <a:t>Backwards infinite causal chains would never cause anything.</a:t>
            </a:r>
            <a:endParaRPr lang="en-US" sz="1400" dirty="0">
              <a:solidFill>
                <a:srgbClr val="0000FF"/>
              </a:solidFill>
            </a:endParaRPr>
          </a:p>
        </p:txBody>
      </p:sp>
      <p:cxnSp>
        <p:nvCxnSpPr>
          <p:cNvPr id="14" name="Straight Arrow Connector 13"/>
          <p:cNvCxnSpPr>
            <a:stCxn id="13" idx="3"/>
            <a:endCxn id="10" idx="1"/>
          </p:cNvCxnSpPr>
          <p:nvPr/>
        </p:nvCxnSpPr>
        <p:spPr>
          <a:xfrm flipV="1">
            <a:off x="2722962" y="6049486"/>
            <a:ext cx="663705" cy="131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006495" y="5110767"/>
            <a:ext cx="1646254" cy="523220"/>
          </a:xfrm>
          <a:prstGeom prst="rect">
            <a:avLst/>
          </a:prstGeom>
          <a:noFill/>
          <a:ln>
            <a:solidFill>
              <a:schemeClr val="tx1"/>
            </a:solidFill>
            <a:prstDash val="sysDash"/>
          </a:ln>
        </p:spPr>
        <p:txBody>
          <a:bodyPr wrap="square" rtlCol="0">
            <a:spAutoFit/>
          </a:bodyPr>
          <a:lstStyle/>
          <a:p>
            <a:r>
              <a:rPr lang="en-US" sz="1400" dirty="0" smtClean="0">
                <a:solidFill>
                  <a:srgbClr val="660066"/>
                </a:solidFill>
              </a:rPr>
              <a:t>There is a first cause.</a:t>
            </a:r>
            <a:endParaRPr lang="en-US" sz="1400" dirty="0">
              <a:solidFill>
                <a:srgbClr val="660066"/>
              </a:solidFill>
            </a:endParaRPr>
          </a:p>
        </p:txBody>
      </p:sp>
    </p:spTree>
    <p:extLst>
      <p:ext uri="{BB962C8B-B14F-4D97-AF65-F5344CB8AC3E}">
        <p14:creationId xmlns:p14="http://schemas.microsoft.com/office/powerpoint/2010/main" val="4052058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a:t>
            </a:r>
            <a:r>
              <a:rPr lang="en-US" sz="1600" b="1" u="sng" dirty="0">
                <a:solidFill>
                  <a:srgbClr val="660066"/>
                </a:solidFill>
              </a:rPr>
              <a:t>Therefore</a:t>
            </a:r>
            <a:r>
              <a:rPr lang="en-US" sz="1600" dirty="0">
                <a:solidFill>
                  <a:srgbClr val="660066"/>
                </a:solidFill>
              </a:rPr>
              <a:t>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331811"/>
            <a:ext cx="8141397" cy="369332"/>
          </a:xfrm>
          <a:prstGeom prst="rect">
            <a:avLst/>
          </a:prstGeom>
          <a:noFill/>
        </p:spPr>
        <p:txBody>
          <a:bodyPr wrap="square" rtlCol="0">
            <a:spAutoFit/>
          </a:bodyPr>
          <a:lstStyle/>
          <a:p>
            <a:r>
              <a:rPr lang="en-US" dirty="0" smtClean="0"/>
              <a:t>Our conclusion seems to be that a first cause exists. </a:t>
            </a:r>
          </a:p>
        </p:txBody>
      </p:sp>
      <p:sp>
        <p:nvSpPr>
          <p:cNvPr id="2" name="TextBox 1"/>
          <p:cNvSpPr txBox="1"/>
          <p:nvPr/>
        </p:nvSpPr>
        <p:spPr>
          <a:xfrm>
            <a:off x="3386667" y="4105502"/>
            <a:ext cx="1646254" cy="523220"/>
          </a:xfrm>
          <a:prstGeom prst="rect">
            <a:avLst/>
          </a:prstGeom>
          <a:noFill/>
          <a:ln>
            <a:solidFill>
              <a:schemeClr val="tx1"/>
            </a:solidFill>
            <a:prstDash val="sysDash"/>
          </a:ln>
        </p:spPr>
        <p:txBody>
          <a:bodyPr wrap="square" rtlCol="0">
            <a:spAutoFit/>
          </a:bodyPr>
          <a:lstStyle/>
          <a:p>
            <a:r>
              <a:rPr lang="en-US" sz="1400" dirty="0" smtClean="0">
                <a:solidFill>
                  <a:srgbClr val="FF0000"/>
                </a:solidFill>
              </a:rPr>
              <a:t>Nothing is the cause of itself.</a:t>
            </a:r>
            <a:endParaRPr lang="en-US" sz="1400" dirty="0">
              <a:solidFill>
                <a:srgbClr val="FF0000"/>
              </a:solidFill>
            </a:endParaRPr>
          </a:p>
        </p:txBody>
      </p:sp>
      <p:sp>
        <p:nvSpPr>
          <p:cNvPr id="7" name="TextBox 6"/>
          <p:cNvSpPr txBox="1"/>
          <p:nvPr/>
        </p:nvSpPr>
        <p:spPr>
          <a:xfrm>
            <a:off x="1109925" y="4587547"/>
            <a:ext cx="1646254" cy="523220"/>
          </a:xfrm>
          <a:prstGeom prst="rect">
            <a:avLst/>
          </a:prstGeom>
          <a:noFill/>
          <a:ln>
            <a:solidFill>
              <a:schemeClr val="tx1"/>
            </a:solidFill>
            <a:prstDash val="sysDash"/>
          </a:ln>
        </p:spPr>
        <p:txBody>
          <a:bodyPr wrap="square" rtlCol="0">
            <a:spAutoFit/>
          </a:bodyPr>
          <a:lstStyle/>
          <a:p>
            <a:r>
              <a:rPr lang="en-US" sz="1400" dirty="0" smtClean="0">
                <a:solidFill>
                  <a:srgbClr val="FF6600"/>
                </a:solidFill>
              </a:rPr>
              <a:t>Nothing exists prior to itself.</a:t>
            </a:r>
            <a:endParaRPr lang="en-US" sz="1400" dirty="0">
              <a:solidFill>
                <a:srgbClr val="FF6600"/>
              </a:solidFill>
            </a:endParaRPr>
          </a:p>
        </p:txBody>
      </p:sp>
      <p:sp>
        <p:nvSpPr>
          <p:cNvPr id="8" name="TextBox 7"/>
          <p:cNvSpPr txBox="1"/>
          <p:nvPr/>
        </p:nvSpPr>
        <p:spPr>
          <a:xfrm>
            <a:off x="364391" y="3829245"/>
            <a:ext cx="2391788" cy="523220"/>
          </a:xfrm>
          <a:prstGeom prst="rect">
            <a:avLst/>
          </a:prstGeom>
          <a:noFill/>
          <a:ln>
            <a:solidFill>
              <a:schemeClr val="tx1"/>
            </a:solidFill>
            <a:prstDash val="sysDash"/>
          </a:ln>
        </p:spPr>
        <p:txBody>
          <a:bodyPr wrap="square" rtlCol="0">
            <a:spAutoFit/>
          </a:bodyPr>
          <a:lstStyle/>
          <a:p>
            <a:r>
              <a:rPr lang="en-US" sz="1400" dirty="0" smtClean="0">
                <a:solidFill>
                  <a:srgbClr val="FF6600"/>
                </a:solidFill>
              </a:rPr>
              <a:t>Anything that causes itself would exist prior to itself.</a:t>
            </a:r>
            <a:endParaRPr lang="en-US" sz="1400" dirty="0">
              <a:solidFill>
                <a:srgbClr val="FF6600"/>
              </a:solidFill>
            </a:endParaRPr>
          </a:p>
        </p:txBody>
      </p:sp>
      <p:cxnSp>
        <p:nvCxnSpPr>
          <p:cNvPr id="9" name="Straight Arrow Connector 8"/>
          <p:cNvCxnSpPr>
            <a:stCxn id="8" idx="3"/>
            <a:endCxn id="2" idx="1"/>
          </p:cNvCxnSpPr>
          <p:nvPr/>
        </p:nvCxnSpPr>
        <p:spPr>
          <a:xfrm>
            <a:off x="2756179" y="4090855"/>
            <a:ext cx="630488" cy="2762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3"/>
            <a:endCxn id="2" idx="1"/>
          </p:cNvCxnSpPr>
          <p:nvPr/>
        </p:nvCxnSpPr>
        <p:spPr>
          <a:xfrm flipV="1">
            <a:off x="2756179" y="4367112"/>
            <a:ext cx="630488" cy="4820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386667" y="5680154"/>
            <a:ext cx="1646254" cy="738664"/>
          </a:xfrm>
          <a:prstGeom prst="rect">
            <a:avLst/>
          </a:prstGeom>
          <a:noFill/>
          <a:ln>
            <a:solidFill>
              <a:schemeClr val="tx1"/>
            </a:solidFill>
            <a:prstDash val="sysDash"/>
          </a:ln>
        </p:spPr>
        <p:txBody>
          <a:bodyPr wrap="square" rtlCol="0">
            <a:spAutoFit/>
          </a:bodyPr>
          <a:lstStyle/>
          <a:p>
            <a:r>
              <a:rPr lang="en-US" sz="1400" dirty="0" smtClean="0">
                <a:solidFill>
                  <a:srgbClr val="4A6717"/>
                </a:solidFill>
              </a:rPr>
              <a:t>There are no backwards infinite causal chains.</a:t>
            </a:r>
            <a:endParaRPr lang="en-US" sz="1400" dirty="0">
              <a:solidFill>
                <a:srgbClr val="4A6717"/>
              </a:solidFill>
            </a:endParaRPr>
          </a:p>
        </p:txBody>
      </p:sp>
      <p:sp>
        <p:nvSpPr>
          <p:cNvPr id="13" name="TextBox 12"/>
          <p:cNvSpPr txBox="1"/>
          <p:nvPr/>
        </p:nvSpPr>
        <p:spPr>
          <a:xfrm>
            <a:off x="364391" y="5693262"/>
            <a:ext cx="2358571" cy="738664"/>
          </a:xfrm>
          <a:prstGeom prst="rect">
            <a:avLst/>
          </a:prstGeom>
          <a:noFill/>
          <a:ln>
            <a:solidFill>
              <a:schemeClr val="tx1"/>
            </a:solidFill>
            <a:prstDash val="sysDash"/>
          </a:ln>
        </p:spPr>
        <p:txBody>
          <a:bodyPr wrap="square" rtlCol="0">
            <a:spAutoFit/>
          </a:bodyPr>
          <a:lstStyle/>
          <a:p>
            <a:r>
              <a:rPr lang="en-US" sz="1400" dirty="0" smtClean="0">
                <a:solidFill>
                  <a:srgbClr val="0000FF"/>
                </a:solidFill>
              </a:rPr>
              <a:t>Backwards infinite causal chains would never cause anything.</a:t>
            </a:r>
            <a:endParaRPr lang="en-US" sz="1400" dirty="0">
              <a:solidFill>
                <a:srgbClr val="0000FF"/>
              </a:solidFill>
            </a:endParaRPr>
          </a:p>
        </p:txBody>
      </p:sp>
      <p:cxnSp>
        <p:nvCxnSpPr>
          <p:cNvPr id="14" name="Straight Arrow Connector 13"/>
          <p:cNvCxnSpPr>
            <a:stCxn id="13" idx="3"/>
            <a:endCxn id="10" idx="1"/>
          </p:cNvCxnSpPr>
          <p:nvPr/>
        </p:nvCxnSpPr>
        <p:spPr>
          <a:xfrm flipV="1">
            <a:off x="2722962" y="6049486"/>
            <a:ext cx="663705" cy="131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006495" y="5110767"/>
            <a:ext cx="1646254" cy="523220"/>
          </a:xfrm>
          <a:prstGeom prst="rect">
            <a:avLst/>
          </a:prstGeom>
          <a:noFill/>
          <a:ln>
            <a:solidFill>
              <a:schemeClr val="tx1"/>
            </a:solidFill>
            <a:prstDash val="sysDash"/>
          </a:ln>
        </p:spPr>
        <p:txBody>
          <a:bodyPr wrap="square" rtlCol="0">
            <a:spAutoFit/>
          </a:bodyPr>
          <a:lstStyle/>
          <a:p>
            <a:r>
              <a:rPr lang="en-US" sz="1400" dirty="0" smtClean="0">
                <a:solidFill>
                  <a:srgbClr val="660066"/>
                </a:solidFill>
              </a:rPr>
              <a:t>There is a first cause.</a:t>
            </a:r>
            <a:endParaRPr lang="en-US" sz="1400" dirty="0">
              <a:solidFill>
                <a:srgbClr val="660066"/>
              </a:solidFill>
            </a:endParaRPr>
          </a:p>
        </p:txBody>
      </p:sp>
    </p:spTree>
    <p:extLst>
      <p:ext uri="{BB962C8B-B14F-4D97-AF65-F5344CB8AC3E}">
        <p14:creationId xmlns:p14="http://schemas.microsoft.com/office/powerpoint/2010/main" val="13370694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a:t>
            </a:r>
            <a:r>
              <a:rPr lang="en-US" sz="1600" b="1" u="sng" dirty="0">
                <a:solidFill>
                  <a:srgbClr val="660066"/>
                </a:solidFill>
              </a:rPr>
              <a:t>Therefore</a:t>
            </a:r>
            <a:r>
              <a:rPr lang="en-US" sz="1600" dirty="0">
                <a:solidFill>
                  <a:srgbClr val="660066"/>
                </a:solidFill>
              </a:rPr>
              <a:t>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331811"/>
            <a:ext cx="8141397" cy="369332"/>
          </a:xfrm>
          <a:prstGeom prst="rect">
            <a:avLst/>
          </a:prstGeom>
          <a:noFill/>
        </p:spPr>
        <p:txBody>
          <a:bodyPr wrap="square" rtlCol="0">
            <a:spAutoFit/>
          </a:bodyPr>
          <a:lstStyle/>
          <a:p>
            <a:r>
              <a:rPr lang="en-US" dirty="0" smtClean="0"/>
              <a:t>Let’s look at the argument in Standard Form:</a:t>
            </a:r>
          </a:p>
        </p:txBody>
      </p:sp>
      <p:sp>
        <p:nvSpPr>
          <p:cNvPr id="5" name="TextBox 4"/>
          <p:cNvSpPr txBox="1"/>
          <p:nvPr/>
        </p:nvSpPr>
        <p:spPr>
          <a:xfrm>
            <a:off x="603460" y="3696197"/>
            <a:ext cx="6128501" cy="181588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causes itself would exist prior to itself.</a:t>
            </a:r>
          </a:p>
          <a:p>
            <a:r>
              <a:rPr lang="en-US" sz="1600" dirty="0" smtClean="0"/>
              <a:t>P2. Nothing exists prior to itself.</a:t>
            </a:r>
          </a:p>
          <a:p>
            <a:r>
              <a:rPr lang="en-US" sz="1600" dirty="0" smtClean="0"/>
              <a:t>	C1. Nothing is the cause of itself. (P1, P2)</a:t>
            </a:r>
          </a:p>
          <a:p>
            <a:r>
              <a:rPr lang="en-US" sz="1600" dirty="0" smtClean="0"/>
              <a:t>P3. Backwards infinite causal chains would never cause anything. </a:t>
            </a:r>
          </a:p>
          <a:p>
            <a:r>
              <a:rPr lang="en-US" sz="1600" dirty="0" smtClean="0"/>
              <a:t>	C2. There are no backwards infinite causal chains. (P3)</a:t>
            </a:r>
          </a:p>
          <a:p>
            <a:endParaRPr lang="en-US" sz="1600" dirty="0" smtClean="0"/>
          </a:p>
          <a:p>
            <a:r>
              <a:rPr lang="en-US" sz="1600" dirty="0" smtClean="0"/>
              <a:t>C. There is a first cause. (C1, C2)  </a:t>
            </a:r>
            <a:endParaRPr lang="en-US" sz="1600" dirty="0"/>
          </a:p>
        </p:txBody>
      </p:sp>
      <p:cxnSp>
        <p:nvCxnSpPr>
          <p:cNvPr id="16" name="Straight Connector 15"/>
          <p:cNvCxnSpPr/>
          <p:nvPr/>
        </p:nvCxnSpPr>
        <p:spPr>
          <a:xfrm>
            <a:off x="603460" y="5092095"/>
            <a:ext cx="6128501" cy="1209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7777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875" y="336163"/>
            <a:ext cx="8395840" cy="1938992"/>
          </a:xfrm>
          <a:prstGeom prst="rect">
            <a:avLst/>
          </a:prstGeom>
          <a:noFill/>
        </p:spPr>
        <p:txBody>
          <a:bodyPr wrap="square" rtlCol="0">
            <a:spAutoFit/>
          </a:bodyPr>
          <a:lstStyle/>
          <a:p>
            <a:r>
              <a:rPr lang="en-US" sz="1500" dirty="0" smtClean="0"/>
              <a:t>We’re now going to consider some arguments </a:t>
            </a:r>
            <a:r>
              <a:rPr lang="en-US" sz="1500" u="sng" dirty="0" smtClean="0"/>
              <a:t>for</a:t>
            </a:r>
            <a:r>
              <a:rPr lang="en-US" sz="1500" dirty="0" smtClean="0"/>
              <a:t> the existence of God. But before we do, we’re going to make the first of </a:t>
            </a:r>
            <a:r>
              <a:rPr lang="en-US" sz="1500" b="1" dirty="0" smtClean="0"/>
              <a:t>three key philosophical distinctions</a:t>
            </a:r>
            <a:r>
              <a:rPr lang="en-US" sz="1500" dirty="0" smtClean="0"/>
              <a:t> that will help us to characterize these arguments.</a:t>
            </a:r>
          </a:p>
          <a:p>
            <a:endParaRPr lang="en-US" sz="1500" dirty="0"/>
          </a:p>
          <a:p>
            <a:r>
              <a:rPr lang="en-US" sz="1500" dirty="0" smtClean="0"/>
              <a:t>It will help, first, to give names to three subfields of philosophy:</a:t>
            </a:r>
          </a:p>
          <a:p>
            <a:endParaRPr lang="en-US" sz="1500" dirty="0"/>
          </a:p>
          <a:p>
            <a:pPr marL="342900" indent="-342900">
              <a:buAutoNum type="arabicParenBoth"/>
            </a:pPr>
            <a:r>
              <a:rPr lang="en-US" sz="1500" b="1" dirty="0" smtClean="0"/>
              <a:t>Epistemology</a:t>
            </a:r>
            <a:r>
              <a:rPr lang="en-US" sz="1500" dirty="0" smtClean="0"/>
              <a:t>: the study of what it takes to </a:t>
            </a:r>
            <a:r>
              <a:rPr lang="en-US" sz="1500" i="1" dirty="0" smtClean="0"/>
              <a:t>know</a:t>
            </a:r>
            <a:r>
              <a:rPr lang="en-US" sz="1500" dirty="0"/>
              <a:t> </a:t>
            </a:r>
            <a:r>
              <a:rPr lang="en-US" sz="1500" dirty="0" smtClean="0"/>
              <a:t>something and have </a:t>
            </a:r>
            <a:r>
              <a:rPr lang="en-US" sz="1500" i="1" dirty="0" smtClean="0"/>
              <a:t>evidence/justification </a:t>
            </a:r>
            <a:r>
              <a:rPr lang="en-US" sz="1500" dirty="0" smtClean="0"/>
              <a:t>for something.</a:t>
            </a:r>
          </a:p>
        </p:txBody>
      </p:sp>
    </p:spTree>
    <p:extLst>
      <p:ext uri="{BB962C8B-B14F-4D97-AF65-F5344CB8AC3E}">
        <p14:creationId xmlns:p14="http://schemas.microsoft.com/office/powerpoint/2010/main" val="41205542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a:t>
            </a:r>
            <a:r>
              <a:rPr lang="en-US" sz="1600" b="1" u="sng" dirty="0">
                <a:solidFill>
                  <a:srgbClr val="660066"/>
                </a:solidFill>
              </a:rPr>
              <a:t>Therefore</a:t>
            </a:r>
            <a:r>
              <a:rPr lang="en-US" sz="1600" dirty="0">
                <a:solidFill>
                  <a:srgbClr val="660066"/>
                </a:solidFill>
              </a:rPr>
              <a:t>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331811"/>
            <a:ext cx="8141397" cy="369332"/>
          </a:xfrm>
          <a:prstGeom prst="rect">
            <a:avLst/>
          </a:prstGeom>
          <a:noFill/>
        </p:spPr>
        <p:txBody>
          <a:bodyPr wrap="square" rtlCol="0">
            <a:spAutoFit/>
          </a:bodyPr>
          <a:lstStyle/>
          <a:p>
            <a:r>
              <a:rPr lang="en-US" dirty="0" smtClean="0"/>
              <a:t>Is this argument valid? Can you imagine a scenario that shows it is invalid?</a:t>
            </a:r>
          </a:p>
        </p:txBody>
      </p:sp>
      <p:sp>
        <p:nvSpPr>
          <p:cNvPr id="5" name="TextBox 4"/>
          <p:cNvSpPr txBox="1"/>
          <p:nvPr/>
        </p:nvSpPr>
        <p:spPr>
          <a:xfrm>
            <a:off x="603460" y="3696197"/>
            <a:ext cx="6128501" cy="181588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causes itself would exist prior to itself.</a:t>
            </a:r>
          </a:p>
          <a:p>
            <a:r>
              <a:rPr lang="en-US" sz="1600" dirty="0" smtClean="0"/>
              <a:t>P2. Nothing exists prior to itself.</a:t>
            </a:r>
          </a:p>
          <a:p>
            <a:r>
              <a:rPr lang="en-US" sz="1600" dirty="0" smtClean="0"/>
              <a:t>	C1. Nothing is the cause of itself. (P1, P2)</a:t>
            </a:r>
          </a:p>
          <a:p>
            <a:r>
              <a:rPr lang="en-US" sz="1600" dirty="0" smtClean="0"/>
              <a:t>P3. Backwards infinite causal chains would never cause anything. </a:t>
            </a:r>
          </a:p>
          <a:p>
            <a:r>
              <a:rPr lang="en-US" sz="1600" dirty="0" smtClean="0"/>
              <a:t>	C2. There are no backwards infinite causal chains. (P3)</a:t>
            </a:r>
          </a:p>
          <a:p>
            <a:endParaRPr lang="en-US" sz="1600" dirty="0" smtClean="0"/>
          </a:p>
          <a:p>
            <a:r>
              <a:rPr lang="en-US" sz="1600" dirty="0" smtClean="0"/>
              <a:t>C. There is a first cause. (C1, C2)  </a:t>
            </a:r>
            <a:endParaRPr lang="en-US" sz="1600" dirty="0"/>
          </a:p>
        </p:txBody>
      </p:sp>
      <p:cxnSp>
        <p:nvCxnSpPr>
          <p:cNvPr id="16" name="Straight Connector 15"/>
          <p:cNvCxnSpPr/>
          <p:nvPr/>
        </p:nvCxnSpPr>
        <p:spPr>
          <a:xfrm>
            <a:off x="603460" y="5092095"/>
            <a:ext cx="6128501" cy="1209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725520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13841" y="357911"/>
            <a:ext cx="6128501" cy="181588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causes itself would exist prior to itself.</a:t>
            </a:r>
          </a:p>
          <a:p>
            <a:r>
              <a:rPr lang="en-US" sz="1600" dirty="0" smtClean="0"/>
              <a:t>P2. Nothing exists prior to itself.</a:t>
            </a:r>
          </a:p>
          <a:p>
            <a:r>
              <a:rPr lang="en-US" sz="1600" dirty="0" smtClean="0"/>
              <a:t>	C1. Nothing is the cause of itself. (P1, P2)</a:t>
            </a:r>
          </a:p>
          <a:p>
            <a:r>
              <a:rPr lang="en-US" sz="1600" dirty="0" smtClean="0"/>
              <a:t>P3. Backwards infinite causal chains would never cause anything. </a:t>
            </a:r>
          </a:p>
          <a:p>
            <a:r>
              <a:rPr lang="en-US" sz="1600" dirty="0" smtClean="0"/>
              <a:t>	C2. There are no backwards infinite causal chains. (P3)</a:t>
            </a:r>
          </a:p>
          <a:p>
            <a:endParaRPr lang="en-US" sz="1600" dirty="0" smtClean="0"/>
          </a:p>
          <a:p>
            <a:r>
              <a:rPr lang="en-US" sz="1600" dirty="0" smtClean="0"/>
              <a:t>C. There is a first cause. (C1, C2)  </a:t>
            </a:r>
            <a:endParaRPr lang="en-US" sz="1600" dirty="0"/>
          </a:p>
        </p:txBody>
      </p:sp>
      <p:cxnSp>
        <p:nvCxnSpPr>
          <p:cNvPr id="16" name="Straight Connector 15"/>
          <p:cNvCxnSpPr/>
          <p:nvPr/>
        </p:nvCxnSpPr>
        <p:spPr>
          <a:xfrm>
            <a:off x="1413841" y="1765905"/>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798287" y="2576284"/>
            <a:ext cx="7269238" cy="1477328"/>
          </a:xfrm>
          <a:prstGeom prst="rect">
            <a:avLst/>
          </a:prstGeom>
          <a:noFill/>
        </p:spPr>
        <p:txBody>
          <a:bodyPr wrap="square" rtlCol="0">
            <a:spAutoFit/>
          </a:bodyPr>
          <a:lstStyle/>
          <a:p>
            <a:r>
              <a:rPr lang="en-US" dirty="0" smtClean="0"/>
              <a:t>Imagine a world in which nothing exists, or something exists but nothing ever causes anything. </a:t>
            </a:r>
          </a:p>
          <a:p>
            <a:endParaRPr lang="en-US" dirty="0"/>
          </a:p>
          <a:p>
            <a:r>
              <a:rPr lang="en-US" dirty="0" smtClean="0"/>
              <a:t>In this </a:t>
            </a:r>
            <a:r>
              <a:rPr lang="en-US" i="1" dirty="0" smtClean="0"/>
              <a:t>empty </a:t>
            </a:r>
            <a:r>
              <a:rPr lang="en-US" dirty="0" smtClean="0"/>
              <a:t>or </a:t>
            </a:r>
            <a:r>
              <a:rPr lang="en-US" i="1" dirty="0" smtClean="0"/>
              <a:t>causal-less </a:t>
            </a:r>
            <a:r>
              <a:rPr lang="en-US" dirty="0" smtClean="0"/>
              <a:t>world, would the premises be true while the conclusion false?</a:t>
            </a:r>
          </a:p>
        </p:txBody>
      </p:sp>
    </p:spTree>
    <p:extLst>
      <p:ext uri="{BB962C8B-B14F-4D97-AF65-F5344CB8AC3E}">
        <p14:creationId xmlns:p14="http://schemas.microsoft.com/office/powerpoint/2010/main" val="17195377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13841" y="357911"/>
            <a:ext cx="6128501" cy="181588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causes itself would exist prior to itself.</a:t>
            </a:r>
          </a:p>
          <a:p>
            <a:r>
              <a:rPr lang="en-US" sz="1600" dirty="0" smtClean="0"/>
              <a:t>P2. Nothing exists prior to itself.</a:t>
            </a:r>
          </a:p>
          <a:p>
            <a:r>
              <a:rPr lang="en-US" sz="1600" dirty="0" smtClean="0"/>
              <a:t>	C1. Nothing is the cause of itself. (P1, P2)</a:t>
            </a:r>
          </a:p>
          <a:p>
            <a:r>
              <a:rPr lang="en-US" sz="1600" dirty="0" smtClean="0"/>
              <a:t>P3. Backwards infinite causal chains would never cause anything. </a:t>
            </a:r>
          </a:p>
          <a:p>
            <a:r>
              <a:rPr lang="en-US" sz="1600" dirty="0" smtClean="0"/>
              <a:t>	C2. There are no backwards infinite causal chains. (P3)</a:t>
            </a:r>
          </a:p>
          <a:p>
            <a:endParaRPr lang="en-US" sz="1600" dirty="0" smtClean="0"/>
          </a:p>
          <a:p>
            <a:r>
              <a:rPr lang="en-US" sz="1600" dirty="0" smtClean="0"/>
              <a:t>C. There is a first cause. (C1, C2)  </a:t>
            </a:r>
            <a:endParaRPr lang="en-US" sz="1600" dirty="0"/>
          </a:p>
        </p:txBody>
      </p:sp>
      <p:cxnSp>
        <p:nvCxnSpPr>
          <p:cNvPr id="16" name="Straight Connector 15"/>
          <p:cNvCxnSpPr/>
          <p:nvPr/>
        </p:nvCxnSpPr>
        <p:spPr>
          <a:xfrm>
            <a:off x="1413841" y="1765905"/>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798287" y="2576284"/>
            <a:ext cx="7269238" cy="2031325"/>
          </a:xfrm>
          <a:prstGeom prst="rect">
            <a:avLst/>
          </a:prstGeom>
          <a:noFill/>
        </p:spPr>
        <p:txBody>
          <a:bodyPr wrap="square" rtlCol="0">
            <a:spAutoFit/>
          </a:bodyPr>
          <a:lstStyle/>
          <a:p>
            <a:r>
              <a:rPr lang="en-US" dirty="0" smtClean="0"/>
              <a:t>Imagine a world in which nothing exists, or something exists but nothing ever causes anything. </a:t>
            </a:r>
          </a:p>
          <a:p>
            <a:endParaRPr lang="en-US" dirty="0"/>
          </a:p>
          <a:p>
            <a:r>
              <a:rPr lang="en-US" dirty="0" smtClean="0"/>
              <a:t>In this </a:t>
            </a:r>
            <a:r>
              <a:rPr lang="en-US" i="1" dirty="0" smtClean="0"/>
              <a:t>empty </a:t>
            </a:r>
            <a:r>
              <a:rPr lang="en-US" dirty="0" smtClean="0"/>
              <a:t>or </a:t>
            </a:r>
            <a:r>
              <a:rPr lang="en-US" i="1" dirty="0" smtClean="0"/>
              <a:t>causal-less </a:t>
            </a:r>
            <a:r>
              <a:rPr lang="en-US" dirty="0" smtClean="0"/>
              <a:t>world, would the premises be true while the conclusion false?</a:t>
            </a:r>
          </a:p>
          <a:p>
            <a:endParaRPr lang="en-US" dirty="0"/>
          </a:p>
          <a:p>
            <a:r>
              <a:rPr lang="en-US" dirty="0" smtClean="0"/>
              <a:t>What premise could we add to remove this possibility?</a:t>
            </a:r>
          </a:p>
        </p:txBody>
      </p:sp>
    </p:spTree>
    <p:extLst>
      <p:ext uri="{BB962C8B-B14F-4D97-AF65-F5344CB8AC3E}">
        <p14:creationId xmlns:p14="http://schemas.microsoft.com/office/powerpoint/2010/main" val="10518626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a:t>
            </a:r>
            <a:r>
              <a:rPr lang="en-US" sz="1600" dirty="0">
                <a:solidFill>
                  <a:srgbClr val="FFFF00"/>
                </a:solidFill>
              </a:rPr>
              <a:t>. In </a:t>
            </a:r>
            <a:r>
              <a:rPr lang="en-US" sz="1600" dirty="0" smtClean="0">
                <a:solidFill>
                  <a:srgbClr val="FFFF00"/>
                </a:solidFill>
              </a:rPr>
              <a:t>the world </a:t>
            </a:r>
            <a:r>
              <a:rPr lang="en-US" sz="1600" dirty="0">
                <a:solidFill>
                  <a:srgbClr val="FFFF00"/>
                </a:solidFill>
              </a:rPr>
              <a:t>of sensible things we find there is an order of </a:t>
            </a:r>
            <a:r>
              <a:rPr lang="en-US" sz="1600" dirty="0" smtClean="0">
                <a:solidFill>
                  <a:srgbClr val="FFFF00"/>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a:t>
            </a:r>
            <a:r>
              <a:rPr lang="en-US" sz="1600" b="1" u="sng" dirty="0">
                <a:solidFill>
                  <a:srgbClr val="660066"/>
                </a:solidFill>
              </a:rPr>
              <a:t>Therefore</a:t>
            </a:r>
            <a:r>
              <a:rPr lang="en-US" sz="1600" dirty="0">
                <a:solidFill>
                  <a:srgbClr val="660066"/>
                </a:solidFill>
              </a:rPr>
              <a:t>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331811"/>
            <a:ext cx="8141397" cy="369332"/>
          </a:xfrm>
          <a:prstGeom prst="rect">
            <a:avLst/>
          </a:prstGeom>
          <a:noFill/>
        </p:spPr>
        <p:txBody>
          <a:bodyPr wrap="square" rtlCol="0">
            <a:spAutoFit/>
          </a:bodyPr>
          <a:lstStyle/>
          <a:p>
            <a:r>
              <a:rPr lang="en-US" dirty="0" smtClean="0"/>
              <a:t>How about: something causes something! That is, </a:t>
            </a:r>
            <a:r>
              <a:rPr lang="en-US" i="1" dirty="0" smtClean="0">
                <a:solidFill>
                  <a:srgbClr val="FFFF00"/>
                </a:solidFill>
              </a:rPr>
              <a:t>there is some causal chain</a:t>
            </a:r>
            <a:r>
              <a:rPr lang="en-US" dirty="0" smtClean="0"/>
              <a:t>. </a:t>
            </a:r>
          </a:p>
        </p:txBody>
      </p:sp>
      <p:sp>
        <p:nvSpPr>
          <p:cNvPr id="5" name="TextBox 4"/>
          <p:cNvSpPr txBox="1"/>
          <p:nvPr/>
        </p:nvSpPr>
        <p:spPr>
          <a:xfrm>
            <a:off x="603460" y="3853435"/>
            <a:ext cx="6128501" cy="181588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causes itself would exist prior to itself.</a:t>
            </a:r>
          </a:p>
          <a:p>
            <a:r>
              <a:rPr lang="en-US" sz="1600" dirty="0" smtClean="0"/>
              <a:t>P2. Nothing exists prior to itself.</a:t>
            </a:r>
          </a:p>
          <a:p>
            <a:r>
              <a:rPr lang="en-US" sz="1600" dirty="0" smtClean="0"/>
              <a:t>	C1. Nothing is the cause of itself. (P1, P2)</a:t>
            </a:r>
          </a:p>
          <a:p>
            <a:r>
              <a:rPr lang="en-US" sz="1600" dirty="0" smtClean="0"/>
              <a:t>P3. Backwards infinite causal chains would never cause anything. </a:t>
            </a:r>
          </a:p>
          <a:p>
            <a:r>
              <a:rPr lang="en-US" sz="1600" dirty="0" smtClean="0"/>
              <a:t>	C2. There are no backwards infinite causal chains. (P3)</a:t>
            </a:r>
          </a:p>
          <a:p>
            <a:endParaRPr lang="en-US" sz="1600" dirty="0" smtClean="0"/>
          </a:p>
          <a:p>
            <a:r>
              <a:rPr lang="en-US" sz="1600" dirty="0" smtClean="0"/>
              <a:t>C. There is a first cause. (C1, C2)  </a:t>
            </a:r>
            <a:endParaRPr lang="en-US" sz="1600" dirty="0"/>
          </a:p>
        </p:txBody>
      </p:sp>
      <p:cxnSp>
        <p:nvCxnSpPr>
          <p:cNvPr id="16" name="Straight Connector 15"/>
          <p:cNvCxnSpPr/>
          <p:nvPr/>
        </p:nvCxnSpPr>
        <p:spPr>
          <a:xfrm>
            <a:off x="603460" y="5249333"/>
            <a:ext cx="6128501" cy="1209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81174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9809" y="423723"/>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a:t>
            </a:r>
            <a:r>
              <a:rPr lang="en-US" sz="1600" dirty="0">
                <a:solidFill>
                  <a:srgbClr val="FFFF00"/>
                </a:solidFill>
              </a:rPr>
              <a:t>. In </a:t>
            </a:r>
            <a:r>
              <a:rPr lang="en-US" sz="1600" dirty="0" smtClean="0">
                <a:solidFill>
                  <a:srgbClr val="FFFF00"/>
                </a:solidFill>
              </a:rPr>
              <a:t>the world </a:t>
            </a:r>
            <a:r>
              <a:rPr lang="en-US" sz="1600" dirty="0">
                <a:solidFill>
                  <a:srgbClr val="FFFF00"/>
                </a:solidFill>
              </a:rPr>
              <a:t>of sensible things we find there is an order of </a:t>
            </a:r>
            <a:r>
              <a:rPr lang="en-US" sz="1600" dirty="0" smtClean="0">
                <a:solidFill>
                  <a:srgbClr val="FFFF00"/>
                </a:solidFill>
              </a:rPr>
              <a:t>efficient causes</a:t>
            </a:r>
            <a:r>
              <a:rPr lang="en-US" sz="1600" dirty="0">
                <a:solidFill>
                  <a:schemeClr val="tx1"/>
                </a:solidFill>
              </a:rPr>
              <a:t>. </a:t>
            </a:r>
            <a:r>
              <a:rPr lang="en-US" sz="1600" dirty="0">
                <a:solidFill>
                  <a:srgbClr val="FF0000"/>
                </a:solidFill>
              </a:rPr>
              <a:t>There is no case known (neither, indeed, is </a:t>
            </a:r>
            <a:r>
              <a:rPr lang="en-US" sz="1600" dirty="0" smtClean="0">
                <a:solidFill>
                  <a:srgbClr val="FF0000"/>
                </a:solidFill>
              </a:rPr>
              <a:t>it possible</a:t>
            </a:r>
            <a:r>
              <a:rPr lang="en-US" sz="1600" dirty="0">
                <a:solidFill>
                  <a:srgbClr val="FF0000"/>
                </a:solidFill>
              </a:rPr>
              <a:t>) in which a thing is found to be the efficient </a:t>
            </a:r>
            <a:r>
              <a:rPr lang="en-US" sz="1600" dirty="0" smtClean="0">
                <a:solidFill>
                  <a:srgbClr val="FF0000"/>
                </a:solidFill>
              </a:rPr>
              <a:t>cause of </a:t>
            </a:r>
            <a:r>
              <a:rPr lang="en-US" sz="1600" dirty="0">
                <a:solidFill>
                  <a:srgbClr val="FF0000"/>
                </a:solidFill>
              </a:rPr>
              <a:t>itself</a:t>
            </a:r>
            <a:r>
              <a:rPr lang="en-US" sz="1600" dirty="0"/>
              <a:t>; </a:t>
            </a:r>
            <a:r>
              <a:rPr lang="en-US" sz="1600" dirty="0">
                <a:solidFill>
                  <a:schemeClr val="accent3"/>
                </a:solidFill>
              </a:rPr>
              <a:t>for so it would be prior to itself, which </a:t>
            </a:r>
            <a:r>
              <a:rPr lang="en-US" sz="1600" dirty="0" smtClean="0">
                <a:solidFill>
                  <a:schemeClr val="accent3"/>
                </a:solidFill>
              </a:rPr>
              <a:t>is impossible</a:t>
            </a:r>
            <a:r>
              <a:rPr lang="en-US" sz="1600" dirty="0">
                <a:solidFill>
                  <a:schemeClr val="accent3"/>
                </a:solidFill>
              </a:rPr>
              <a:t>. </a:t>
            </a:r>
            <a:r>
              <a:rPr lang="en-US" sz="1600" dirty="0">
                <a:solidFill>
                  <a:schemeClr val="accent5">
                    <a:lumMod val="75000"/>
                  </a:schemeClr>
                </a:solidFill>
              </a:rPr>
              <a:t>Now in efficient causes it is not possible to </a:t>
            </a:r>
            <a:r>
              <a:rPr lang="en-US" sz="1600" dirty="0" smtClean="0">
                <a:solidFill>
                  <a:schemeClr val="accent5">
                    <a:lumMod val="75000"/>
                  </a:schemeClr>
                </a:solidFill>
              </a:rPr>
              <a:t>go on </a:t>
            </a:r>
            <a:r>
              <a:rPr lang="en-US" sz="1600" dirty="0">
                <a:solidFill>
                  <a:schemeClr val="accent5">
                    <a:lumMod val="75000"/>
                  </a:schemeClr>
                </a:solidFill>
              </a:rPr>
              <a:t>to infinity</a:t>
            </a:r>
            <a:r>
              <a:rPr lang="en-US" sz="1600" dirty="0"/>
              <a:t>, </a:t>
            </a:r>
            <a:r>
              <a:rPr lang="en-US" sz="1600" dirty="0">
                <a:solidFill>
                  <a:srgbClr val="0000FF"/>
                </a:solidFill>
              </a:rPr>
              <a:t>because in all efficient causes following </a:t>
            </a:r>
            <a:r>
              <a:rPr lang="en-US" sz="1600" dirty="0" smtClean="0">
                <a:solidFill>
                  <a:srgbClr val="0000FF"/>
                </a:solidFill>
              </a:rPr>
              <a:t>in order</a:t>
            </a:r>
            <a:r>
              <a:rPr lang="en-US" sz="1600" dirty="0">
                <a:solidFill>
                  <a:srgbClr val="0000FF"/>
                </a:solidFill>
              </a:rPr>
              <a:t>, the first is the cause of the intermediate cause, and</a:t>
            </a:r>
          </a:p>
          <a:p>
            <a:r>
              <a:rPr lang="en-US" sz="1600" dirty="0">
                <a:solidFill>
                  <a:srgbClr val="0000FF"/>
                </a:solidFill>
              </a:rPr>
              <a:t>the intermediate is the cause of the ultimate cause … </a:t>
            </a:r>
            <a:r>
              <a:rPr lang="en-US" sz="1600" dirty="0" smtClean="0">
                <a:solidFill>
                  <a:srgbClr val="0000FF"/>
                </a:solidFill>
              </a:rPr>
              <a:t>Now to </a:t>
            </a:r>
            <a:r>
              <a:rPr lang="en-US" sz="1600" dirty="0">
                <a:solidFill>
                  <a:srgbClr val="0000FF"/>
                </a:solidFill>
              </a:rPr>
              <a:t>take away the cause is to take away the effect. Therefore</a:t>
            </a:r>
            <a:r>
              <a:rPr lang="en-US" sz="1600" dirty="0" smtClean="0">
                <a:solidFill>
                  <a:srgbClr val="0000FF"/>
                </a:solidFill>
              </a:rPr>
              <a:t>, if </a:t>
            </a:r>
            <a:r>
              <a:rPr lang="en-US" sz="1600" dirty="0">
                <a:solidFill>
                  <a:srgbClr val="0000FF"/>
                </a:solidFill>
              </a:rPr>
              <a:t>there be no first cause among efficient causes, there will</a:t>
            </a:r>
          </a:p>
          <a:p>
            <a:r>
              <a:rPr lang="en-US" sz="1600" dirty="0">
                <a:solidFill>
                  <a:srgbClr val="0000FF"/>
                </a:solidFill>
              </a:rPr>
              <a:t>be no ultimate, nor any intermediate, cause. But if </a:t>
            </a:r>
            <a:r>
              <a:rPr lang="en-US" sz="1600" dirty="0" smtClean="0">
                <a:solidFill>
                  <a:srgbClr val="0000FF"/>
                </a:solidFill>
              </a:rPr>
              <a:t>in efficient </a:t>
            </a:r>
            <a:r>
              <a:rPr lang="en-US" sz="1600" dirty="0">
                <a:solidFill>
                  <a:srgbClr val="0000FF"/>
                </a:solidFill>
              </a:rPr>
              <a:t>causes it is possible to go on to infinity, there </a:t>
            </a:r>
            <a:r>
              <a:rPr lang="en-US" sz="1600" dirty="0" smtClean="0">
                <a:solidFill>
                  <a:srgbClr val="0000FF"/>
                </a:solidFill>
              </a:rPr>
              <a:t>will be </a:t>
            </a:r>
            <a:r>
              <a:rPr lang="en-US" sz="1600" dirty="0">
                <a:solidFill>
                  <a:srgbClr val="0000FF"/>
                </a:solidFill>
              </a:rPr>
              <a:t>no first efficient cause, neither will there be an ultimate</a:t>
            </a:r>
          </a:p>
          <a:p>
            <a:r>
              <a:rPr lang="en-US" sz="1600" dirty="0">
                <a:solidFill>
                  <a:srgbClr val="0000FF"/>
                </a:solidFill>
              </a:rPr>
              <a:t>effect, nor any intermediate efficient causes; all of which </a:t>
            </a:r>
            <a:r>
              <a:rPr lang="en-US" sz="1600" dirty="0" smtClean="0">
                <a:solidFill>
                  <a:srgbClr val="0000FF"/>
                </a:solidFill>
              </a:rPr>
              <a:t>is plainly </a:t>
            </a:r>
            <a:r>
              <a:rPr lang="en-US" sz="1600" dirty="0">
                <a:solidFill>
                  <a:srgbClr val="0000FF"/>
                </a:solidFill>
              </a:rPr>
              <a:t>false</a:t>
            </a:r>
            <a:r>
              <a:rPr lang="en-US" sz="1600" dirty="0"/>
              <a:t>. </a:t>
            </a:r>
            <a:r>
              <a:rPr lang="en-US" sz="1600" b="1" u="sng" dirty="0">
                <a:solidFill>
                  <a:srgbClr val="660066"/>
                </a:solidFill>
              </a:rPr>
              <a:t>Therefore</a:t>
            </a:r>
            <a:r>
              <a:rPr lang="en-US" sz="1600" dirty="0">
                <a:solidFill>
                  <a:srgbClr val="660066"/>
                </a:solidFill>
              </a:rPr>
              <a:t> it is necessary to admit a first cause</a:t>
            </a:r>
            <a:r>
              <a:rPr lang="en-US" sz="1600" dirty="0" smtClean="0"/>
              <a:t>, to </a:t>
            </a:r>
            <a:r>
              <a:rPr lang="en-US" sz="1600" dirty="0"/>
              <a:t>which everyone gives the name of God</a:t>
            </a:r>
            <a:r>
              <a:rPr lang="en-US" sz="1600" dirty="0" smtClean="0"/>
              <a:t>.</a:t>
            </a:r>
            <a:endParaRPr lang="en-US" sz="1600" dirty="0"/>
          </a:p>
        </p:txBody>
      </p:sp>
      <p:sp>
        <p:nvSpPr>
          <p:cNvPr id="6" name="TextBox 5"/>
          <p:cNvSpPr txBox="1"/>
          <p:nvPr/>
        </p:nvSpPr>
        <p:spPr>
          <a:xfrm>
            <a:off x="603460" y="3331811"/>
            <a:ext cx="8141397" cy="369332"/>
          </a:xfrm>
          <a:prstGeom prst="rect">
            <a:avLst/>
          </a:prstGeom>
          <a:noFill/>
        </p:spPr>
        <p:txBody>
          <a:bodyPr wrap="square" rtlCol="0">
            <a:spAutoFit/>
          </a:bodyPr>
          <a:lstStyle/>
          <a:p>
            <a:r>
              <a:rPr lang="en-US" dirty="0" smtClean="0"/>
              <a:t>How about: something causes something! That is, </a:t>
            </a:r>
            <a:r>
              <a:rPr lang="en-US" i="1" dirty="0" smtClean="0">
                <a:solidFill>
                  <a:srgbClr val="FFFF00"/>
                </a:solidFill>
              </a:rPr>
              <a:t>there is some causal chain</a:t>
            </a:r>
            <a:r>
              <a:rPr lang="en-US" dirty="0" smtClean="0"/>
              <a:t>. </a:t>
            </a:r>
          </a:p>
        </p:txBody>
      </p:sp>
      <p:sp>
        <p:nvSpPr>
          <p:cNvPr id="5" name="TextBox 4"/>
          <p:cNvSpPr txBox="1"/>
          <p:nvPr/>
        </p:nvSpPr>
        <p:spPr>
          <a:xfrm>
            <a:off x="603460" y="3853435"/>
            <a:ext cx="6128501" cy="206210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causes itself would exist prior to itself.</a:t>
            </a:r>
          </a:p>
          <a:p>
            <a:r>
              <a:rPr lang="en-US" sz="1600" dirty="0" smtClean="0"/>
              <a:t>P2. Nothing exists prior to itself.</a:t>
            </a:r>
          </a:p>
          <a:p>
            <a:r>
              <a:rPr lang="en-US" sz="1600" dirty="0" smtClean="0"/>
              <a:t>	C1. Nothing is the cause of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endParaRPr lang="en-US" sz="1600" dirty="0" smtClean="0"/>
          </a:p>
          <a:p>
            <a:r>
              <a:rPr lang="en-US" sz="1600" dirty="0" smtClean="0"/>
              <a:t>C. There is a first cause. (C1, C2, P4)  </a:t>
            </a:r>
            <a:endParaRPr lang="en-US" sz="1600" dirty="0"/>
          </a:p>
        </p:txBody>
      </p:sp>
      <p:cxnSp>
        <p:nvCxnSpPr>
          <p:cNvPr id="16" name="Straight Connector 15"/>
          <p:cNvCxnSpPr/>
          <p:nvPr/>
        </p:nvCxnSpPr>
        <p:spPr>
          <a:xfrm>
            <a:off x="603460" y="5503334"/>
            <a:ext cx="6128501" cy="1209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7389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6128501" cy="206210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causes itself would exist prior to itself.</a:t>
            </a:r>
          </a:p>
          <a:p>
            <a:r>
              <a:rPr lang="en-US" sz="1600" dirty="0" smtClean="0"/>
              <a:t>P2. Nothing exists prior to itself.</a:t>
            </a:r>
          </a:p>
          <a:p>
            <a:r>
              <a:rPr lang="en-US" sz="1600" dirty="0" smtClean="0"/>
              <a:t>	C1. Nothing is the cause of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endParaRPr lang="en-US" sz="1600" dirty="0" smtClean="0"/>
          </a:p>
          <a:p>
            <a:r>
              <a:rPr lang="en-US" sz="1600" dirty="0" smtClean="0"/>
              <a:t>C. There is a first cause. (C1, C2, P4)  </a:t>
            </a:r>
            <a:endParaRPr lang="en-US" sz="1600" dirty="0"/>
          </a:p>
        </p:txBody>
      </p:sp>
      <p:cxnSp>
        <p:nvCxnSpPr>
          <p:cNvPr id="16" name="Straight Connector 15"/>
          <p:cNvCxnSpPr/>
          <p:nvPr/>
        </p:nvCxnSpPr>
        <p:spPr>
          <a:xfrm>
            <a:off x="1268698" y="1923143"/>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834571" y="2721428"/>
            <a:ext cx="7099905" cy="646331"/>
          </a:xfrm>
          <a:prstGeom prst="rect">
            <a:avLst/>
          </a:prstGeom>
          <a:noFill/>
        </p:spPr>
        <p:txBody>
          <a:bodyPr wrap="square" rtlCol="0">
            <a:spAutoFit/>
          </a:bodyPr>
          <a:lstStyle/>
          <a:p>
            <a:r>
              <a:rPr lang="en-US" dirty="0" smtClean="0"/>
              <a:t>Is </a:t>
            </a:r>
            <a:r>
              <a:rPr lang="en-US" i="1" dirty="0" smtClean="0"/>
              <a:t>this </a:t>
            </a:r>
            <a:r>
              <a:rPr lang="en-US" dirty="0" smtClean="0"/>
              <a:t>argument valid? Can you imagine a situation in which the premises were all true, while the conclusion was false? </a:t>
            </a:r>
            <a:endParaRPr lang="en-US" dirty="0"/>
          </a:p>
        </p:txBody>
      </p:sp>
    </p:spTree>
    <p:extLst>
      <p:ext uri="{BB962C8B-B14F-4D97-AF65-F5344CB8AC3E}">
        <p14:creationId xmlns:p14="http://schemas.microsoft.com/office/powerpoint/2010/main" val="18165177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6128501" cy="206210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causes itself would exist prior to itself.</a:t>
            </a:r>
          </a:p>
          <a:p>
            <a:r>
              <a:rPr lang="en-US" sz="1600" dirty="0" smtClean="0"/>
              <a:t>P2. Nothing exists prior to itself.</a:t>
            </a:r>
          </a:p>
          <a:p>
            <a:r>
              <a:rPr lang="en-US" sz="1600" dirty="0" smtClean="0"/>
              <a:t>	C1. Nothing is the cause of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endParaRPr lang="en-US" sz="1600" dirty="0" smtClean="0"/>
          </a:p>
          <a:p>
            <a:r>
              <a:rPr lang="en-US" sz="1600" dirty="0" smtClean="0"/>
              <a:t>C. There is a first cause. (C1, C2, P4)  </a:t>
            </a:r>
            <a:endParaRPr lang="en-US" sz="1600" dirty="0"/>
          </a:p>
        </p:txBody>
      </p:sp>
      <p:cxnSp>
        <p:nvCxnSpPr>
          <p:cNvPr id="16" name="Straight Connector 15"/>
          <p:cNvCxnSpPr/>
          <p:nvPr/>
        </p:nvCxnSpPr>
        <p:spPr>
          <a:xfrm>
            <a:off x="1268698" y="1923143"/>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834571" y="2721428"/>
            <a:ext cx="7099905" cy="1200329"/>
          </a:xfrm>
          <a:prstGeom prst="rect">
            <a:avLst/>
          </a:prstGeom>
          <a:noFill/>
        </p:spPr>
        <p:txBody>
          <a:bodyPr wrap="square" rtlCol="0">
            <a:spAutoFit/>
          </a:bodyPr>
          <a:lstStyle/>
          <a:p>
            <a:r>
              <a:rPr lang="en-US" dirty="0" smtClean="0"/>
              <a:t>Is </a:t>
            </a:r>
            <a:r>
              <a:rPr lang="en-US" i="1" dirty="0" smtClean="0"/>
              <a:t>this </a:t>
            </a:r>
            <a:r>
              <a:rPr lang="en-US" dirty="0" smtClean="0"/>
              <a:t>argument valid? Can you imagine a situation in which the premises were all true, while the conclusion was false? </a:t>
            </a:r>
          </a:p>
          <a:p>
            <a:endParaRPr lang="en-US" dirty="0"/>
          </a:p>
          <a:p>
            <a:r>
              <a:rPr lang="en-US" dirty="0" smtClean="0"/>
              <a:t>Imagine this world (where the arrow represents causation):</a:t>
            </a:r>
            <a:endParaRPr lang="en-US" dirty="0"/>
          </a:p>
        </p:txBody>
      </p:sp>
      <p:sp>
        <p:nvSpPr>
          <p:cNvPr id="4" name="Oval 3"/>
          <p:cNvSpPr/>
          <p:nvPr/>
        </p:nvSpPr>
        <p:spPr>
          <a:xfrm>
            <a:off x="2607732" y="4588934"/>
            <a:ext cx="604762" cy="6047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4572000" y="6115353"/>
            <a:ext cx="604762" cy="6047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4071257" y="3984172"/>
            <a:ext cx="604762" cy="6047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5331580" y="4891315"/>
            <a:ext cx="604762" cy="6047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3031066" y="5994401"/>
            <a:ext cx="604762" cy="6047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p:cNvCxnSpPr>
            <a:stCxn id="8" idx="5"/>
            <a:endCxn id="9" idx="1"/>
          </p:cNvCxnSpPr>
          <p:nvPr/>
        </p:nvCxnSpPr>
        <p:spPr>
          <a:xfrm>
            <a:off x="4587454" y="4500369"/>
            <a:ext cx="832691" cy="4795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9" idx="4"/>
            <a:endCxn id="7" idx="7"/>
          </p:cNvCxnSpPr>
          <p:nvPr/>
        </p:nvCxnSpPr>
        <p:spPr>
          <a:xfrm flipH="1">
            <a:off x="5088197" y="5496077"/>
            <a:ext cx="545764" cy="7078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7" idx="2"/>
            <a:endCxn id="10" idx="6"/>
          </p:cNvCxnSpPr>
          <p:nvPr/>
        </p:nvCxnSpPr>
        <p:spPr>
          <a:xfrm flipH="1" flipV="1">
            <a:off x="3635828" y="6296782"/>
            <a:ext cx="936172" cy="1209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4" idx="4"/>
          </p:cNvCxnSpPr>
          <p:nvPr/>
        </p:nvCxnSpPr>
        <p:spPr>
          <a:xfrm flipH="1" flipV="1">
            <a:off x="2910113" y="5193696"/>
            <a:ext cx="302381" cy="80070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endCxn id="8" idx="2"/>
          </p:cNvCxnSpPr>
          <p:nvPr/>
        </p:nvCxnSpPr>
        <p:spPr>
          <a:xfrm flipV="1">
            <a:off x="3212494" y="4286553"/>
            <a:ext cx="858763" cy="30238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098274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6128501" cy="206210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causes itself would exist prior to itself.</a:t>
            </a:r>
          </a:p>
          <a:p>
            <a:r>
              <a:rPr lang="en-US" sz="1600" dirty="0" smtClean="0"/>
              <a:t>P2. Nothing exists prior to itself.</a:t>
            </a:r>
          </a:p>
          <a:p>
            <a:r>
              <a:rPr lang="en-US" sz="1600" dirty="0" smtClean="0"/>
              <a:t>	C1. Nothing is the cause of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endParaRPr lang="en-US" sz="1600" dirty="0" smtClean="0"/>
          </a:p>
          <a:p>
            <a:r>
              <a:rPr lang="en-US" sz="1600" dirty="0" smtClean="0"/>
              <a:t>C. There is a first cause. (C1, C2, P4)  </a:t>
            </a:r>
            <a:endParaRPr lang="en-US" sz="1600" dirty="0"/>
          </a:p>
        </p:txBody>
      </p:sp>
      <p:cxnSp>
        <p:nvCxnSpPr>
          <p:cNvPr id="16" name="Straight Connector 15"/>
          <p:cNvCxnSpPr/>
          <p:nvPr/>
        </p:nvCxnSpPr>
        <p:spPr>
          <a:xfrm>
            <a:off x="1268698" y="1923143"/>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834571" y="2721428"/>
            <a:ext cx="7099905" cy="646331"/>
          </a:xfrm>
          <a:prstGeom prst="rect">
            <a:avLst/>
          </a:prstGeom>
          <a:noFill/>
        </p:spPr>
        <p:txBody>
          <a:bodyPr wrap="square" rtlCol="0">
            <a:spAutoFit/>
          </a:bodyPr>
          <a:lstStyle/>
          <a:p>
            <a:r>
              <a:rPr lang="en-US" dirty="0" smtClean="0"/>
              <a:t>Technically, nothing </a:t>
            </a:r>
            <a:r>
              <a:rPr lang="en-US" i="1" dirty="0" smtClean="0"/>
              <a:t>causes itself</a:t>
            </a:r>
            <a:r>
              <a:rPr lang="en-US" dirty="0"/>
              <a:t> </a:t>
            </a:r>
            <a:r>
              <a:rPr lang="en-US" dirty="0" smtClean="0"/>
              <a:t>in the strictest sense. But still, we feel that P1, P2, and C1 should rule out this possibility. </a:t>
            </a:r>
            <a:endParaRPr lang="en-US" dirty="0"/>
          </a:p>
        </p:txBody>
      </p:sp>
      <p:sp>
        <p:nvSpPr>
          <p:cNvPr id="4" name="Oval 3"/>
          <p:cNvSpPr/>
          <p:nvPr/>
        </p:nvSpPr>
        <p:spPr>
          <a:xfrm>
            <a:off x="2607732" y="4588934"/>
            <a:ext cx="604762" cy="6047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4572000" y="6115353"/>
            <a:ext cx="604762" cy="6047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4071257" y="3984172"/>
            <a:ext cx="604762" cy="6047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5331580" y="4891315"/>
            <a:ext cx="604762" cy="6047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3031066" y="5994401"/>
            <a:ext cx="604762" cy="6047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p:cNvCxnSpPr>
            <a:stCxn id="8" idx="5"/>
            <a:endCxn id="9" idx="1"/>
          </p:cNvCxnSpPr>
          <p:nvPr/>
        </p:nvCxnSpPr>
        <p:spPr>
          <a:xfrm>
            <a:off x="4587454" y="4500369"/>
            <a:ext cx="832691" cy="4795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9" idx="4"/>
            <a:endCxn id="7" idx="7"/>
          </p:cNvCxnSpPr>
          <p:nvPr/>
        </p:nvCxnSpPr>
        <p:spPr>
          <a:xfrm flipH="1">
            <a:off x="5088197" y="5496077"/>
            <a:ext cx="545764" cy="7078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7" idx="2"/>
            <a:endCxn id="10" idx="6"/>
          </p:cNvCxnSpPr>
          <p:nvPr/>
        </p:nvCxnSpPr>
        <p:spPr>
          <a:xfrm flipH="1" flipV="1">
            <a:off x="3635828" y="6296782"/>
            <a:ext cx="936172" cy="1209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4" idx="4"/>
          </p:cNvCxnSpPr>
          <p:nvPr/>
        </p:nvCxnSpPr>
        <p:spPr>
          <a:xfrm flipH="1" flipV="1">
            <a:off x="2910113" y="5193696"/>
            <a:ext cx="302381" cy="80070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endCxn id="8" idx="2"/>
          </p:cNvCxnSpPr>
          <p:nvPr/>
        </p:nvCxnSpPr>
        <p:spPr>
          <a:xfrm flipV="1">
            <a:off x="3212494" y="4286553"/>
            <a:ext cx="858763" cy="30238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55324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6128501" cy="206210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causes itself would exist prior to itself.</a:t>
            </a:r>
          </a:p>
          <a:p>
            <a:r>
              <a:rPr lang="en-US" sz="1600" dirty="0" smtClean="0"/>
              <a:t>P2. Nothing exists prior to itself.</a:t>
            </a:r>
          </a:p>
          <a:p>
            <a:r>
              <a:rPr lang="en-US" sz="1600" dirty="0" smtClean="0"/>
              <a:t>	C1. Nothing is the cause of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endParaRPr lang="en-US" sz="1600" dirty="0" smtClean="0"/>
          </a:p>
          <a:p>
            <a:r>
              <a:rPr lang="en-US" sz="1600" dirty="0" smtClean="0"/>
              <a:t>C. There is a first cause. (C1, C2, P4)  </a:t>
            </a:r>
            <a:endParaRPr lang="en-US" sz="1600" dirty="0"/>
          </a:p>
        </p:txBody>
      </p:sp>
      <p:cxnSp>
        <p:nvCxnSpPr>
          <p:cNvPr id="16" name="Straight Connector 15"/>
          <p:cNvCxnSpPr/>
          <p:nvPr/>
        </p:nvCxnSpPr>
        <p:spPr>
          <a:xfrm>
            <a:off x="1268698" y="1923143"/>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834571" y="2721428"/>
            <a:ext cx="7099905" cy="646331"/>
          </a:xfrm>
          <a:prstGeom prst="rect">
            <a:avLst/>
          </a:prstGeom>
          <a:noFill/>
        </p:spPr>
        <p:txBody>
          <a:bodyPr wrap="square" rtlCol="0">
            <a:spAutoFit/>
          </a:bodyPr>
          <a:lstStyle/>
          <a:p>
            <a:r>
              <a:rPr lang="en-US" dirty="0" smtClean="0"/>
              <a:t>Technically, nothing </a:t>
            </a:r>
            <a:r>
              <a:rPr lang="en-US" i="1" dirty="0" smtClean="0"/>
              <a:t>causes itself</a:t>
            </a:r>
            <a:r>
              <a:rPr lang="en-US" dirty="0"/>
              <a:t> </a:t>
            </a:r>
            <a:r>
              <a:rPr lang="en-US" dirty="0" smtClean="0"/>
              <a:t>in the strictest sense. But still, we feel that P1, P2, and C1 should rule out this possibility. </a:t>
            </a:r>
            <a:endParaRPr lang="en-US" dirty="0"/>
          </a:p>
        </p:txBody>
      </p:sp>
      <p:sp>
        <p:nvSpPr>
          <p:cNvPr id="3" name="TextBox 2"/>
          <p:cNvSpPr txBox="1"/>
          <p:nvPr/>
        </p:nvSpPr>
        <p:spPr>
          <a:xfrm>
            <a:off x="1100666" y="3607786"/>
            <a:ext cx="7305524" cy="646331"/>
          </a:xfrm>
          <a:prstGeom prst="rect">
            <a:avLst/>
          </a:prstGeom>
          <a:noFill/>
        </p:spPr>
        <p:txBody>
          <a:bodyPr wrap="square" rtlCol="0">
            <a:spAutoFit/>
          </a:bodyPr>
          <a:lstStyle/>
          <a:p>
            <a:r>
              <a:rPr lang="en-US" dirty="0" smtClean="0"/>
              <a:t>Say that </a:t>
            </a:r>
            <a:r>
              <a:rPr lang="en-US" b="1" dirty="0" smtClean="0"/>
              <a:t>A is </a:t>
            </a:r>
            <a:r>
              <a:rPr lang="en-US" b="1" u="sng" dirty="0" smtClean="0"/>
              <a:t>causally responsible </a:t>
            </a:r>
            <a:r>
              <a:rPr lang="en-US" b="1" dirty="0" smtClean="0"/>
              <a:t>for B </a:t>
            </a:r>
            <a:r>
              <a:rPr lang="en-US" dirty="0" smtClean="0"/>
              <a:t>just in case </a:t>
            </a:r>
            <a:r>
              <a:rPr lang="en-US" b="1" dirty="0" smtClean="0"/>
              <a:t>A </a:t>
            </a:r>
            <a:r>
              <a:rPr lang="en-US" dirty="0" smtClean="0"/>
              <a:t>causes something that causes something that … that causes </a:t>
            </a:r>
            <a:r>
              <a:rPr lang="en-US" b="1" dirty="0" smtClean="0"/>
              <a:t>B</a:t>
            </a:r>
            <a:r>
              <a:rPr lang="en-US" dirty="0" smtClean="0"/>
              <a:t>. </a:t>
            </a:r>
          </a:p>
        </p:txBody>
      </p:sp>
    </p:spTree>
    <p:extLst>
      <p:ext uri="{BB962C8B-B14F-4D97-AF65-F5344CB8AC3E}">
        <p14:creationId xmlns:p14="http://schemas.microsoft.com/office/powerpoint/2010/main" val="6111782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7060446" cy="206210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is causally responsible for itself would exist prior to itself.</a:t>
            </a:r>
          </a:p>
          <a:p>
            <a:r>
              <a:rPr lang="en-US" sz="1600" dirty="0" smtClean="0"/>
              <a:t>P2. Nothing exists prior to itself.</a:t>
            </a:r>
          </a:p>
          <a:p>
            <a:r>
              <a:rPr lang="en-US" sz="1600" dirty="0" smtClean="0"/>
              <a:t>	C1. Nothing is causally responsible for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endParaRPr lang="en-US" sz="1600" dirty="0" smtClean="0"/>
          </a:p>
          <a:p>
            <a:r>
              <a:rPr lang="en-US" sz="1600" dirty="0" smtClean="0"/>
              <a:t>C. There is a first cause. (C1, C2, P4)  </a:t>
            </a:r>
            <a:endParaRPr lang="en-US" sz="1600" dirty="0"/>
          </a:p>
        </p:txBody>
      </p:sp>
      <p:cxnSp>
        <p:nvCxnSpPr>
          <p:cNvPr id="16" name="Straight Connector 15"/>
          <p:cNvCxnSpPr/>
          <p:nvPr/>
        </p:nvCxnSpPr>
        <p:spPr>
          <a:xfrm>
            <a:off x="1268698" y="1923143"/>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834571" y="2721428"/>
            <a:ext cx="7099905" cy="646331"/>
          </a:xfrm>
          <a:prstGeom prst="rect">
            <a:avLst/>
          </a:prstGeom>
          <a:noFill/>
        </p:spPr>
        <p:txBody>
          <a:bodyPr wrap="square" rtlCol="0">
            <a:spAutoFit/>
          </a:bodyPr>
          <a:lstStyle/>
          <a:p>
            <a:r>
              <a:rPr lang="en-US" dirty="0" smtClean="0"/>
              <a:t>Technically, nothing </a:t>
            </a:r>
            <a:r>
              <a:rPr lang="en-US" i="1" dirty="0" smtClean="0"/>
              <a:t>causes itself</a:t>
            </a:r>
            <a:r>
              <a:rPr lang="en-US" dirty="0"/>
              <a:t> </a:t>
            </a:r>
            <a:r>
              <a:rPr lang="en-US" dirty="0" smtClean="0"/>
              <a:t>in the strictest sense. But still, we feel that P1, P2, and C1 should rule out this possibility. </a:t>
            </a:r>
            <a:endParaRPr lang="en-US" dirty="0"/>
          </a:p>
        </p:txBody>
      </p:sp>
      <p:sp>
        <p:nvSpPr>
          <p:cNvPr id="3" name="TextBox 2"/>
          <p:cNvSpPr txBox="1"/>
          <p:nvPr/>
        </p:nvSpPr>
        <p:spPr>
          <a:xfrm>
            <a:off x="1100666" y="3607786"/>
            <a:ext cx="7305524" cy="646331"/>
          </a:xfrm>
          <a:prstGeom prst="rect">
            <a:avLst/>
          </a:prstGeom>
          <a:noFill/>
        </p:spPr>
        <p:txBody>
          <a:bodyPr wrap="square" rtlCol="0">
            <a:spAutoFit/>
          </a:bodyPr>
          <a:lstStyle/>
          <a:p>
            <a:r>
              <a:rPr lang="en-US" dirty="0" smtClean="0"/>
              <a:t>Say that </a:t>
            </a:r>
            <a:r>
              <a:rPr lang="en-US" b="1" dirty="0" smtClean="0"/>
              <a:t>A is </a:t>
            </a:r>
            <a:r>
              <a:rPr lang="en-US" b="1" u="sng" dirty="0" smtClean="0"/>
              <a:t>causally responsible </a:t>
            </a:r>
            <a:r>
              <a:rPr lang="en-US" b="1" dirty="0" smtClean="0"/>
              <a:t>for B </a:t>
            </a:r>
            <a:r>
              <a:rPr lang="en-US" dirty="0" smtClean="0"/>
              <a:t>just in case </a:t>
            </a:r>
            <a:r>
              <a:rPr lang="en-US" b="1" dirty="0" smtClean="0"/>
              <a:t>A </a:t>
            </a:r>
            <a:r>
              <a:rPr lang="en-US" dirty="0" smtClean="0"/>
              <a:t>causes something that causes something that … that causes </a:t>
            </a:r>
            <a:r>
              <a:rPr lang="en-US" b="1" dirty="0" smtClean="0"/>
              <a:t>B</a:t>
            </a:r>
            <a:r>
              <a:rPr lang="en-US" dirty="0" smtClean="0"/>
              <a:t>. </a:t>
            </a:r>
          </a:p>
        </p:txBody>
      </p:sp>
      <p:sp>
        <p:nvSpPr>
          <p:cNvPr id="6" name="TextBox 5"/>
          <p:cNvSpPr txBox="1"/>
          <p:nvPr/>
        </p:nvSpPr>
        <p:spPr>
          <a:xfrm>
            <a:off x="986971" y="4538134"/>
            <a:ext cx="7099905" cy="646331"/>
          </a:xfrm>
          <a:prstGeom prst="rect">
            <a:avLst/>
          </a:prstGeom>
          <a:noFill/>
        </p:spPr>
        <p:txBody>
          <a:bodyPr wrap="square" rtlCol="0">
            <a:spAutoFit/>
          </a:bodyPr>
          <a:lstStyle/>
          <a:p>
            <a:r>
              <a:rPr lang="en-US" dirty="0" smtClean="0"/>
              <a:t>Now we’ll change P1-C1 to account for the case of circular causal responsibility. </a:t>
            </a:r>
            <a:endParaRPr lang="en-US" dirty="0"/>
          </a:p>
        </p:txBody>
      </p:sp>
    </p:spTree>
    <p:extLst>
      <p:ext uri="{BB962C8B-B14F-4D97-AF65-F5344CB8AC3E}">
        <p14:creationId xmlns:p14="http://schemas.microsoft.com/office/powerpoint/2010/main" val="4180961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875" y="336163"/>
            <a:ext cx="8395840" cy="2169825"/>
          </a:xfrm>
          <a:prstGeom prst="rect">
            <a:avLst/>
          </a:prstGeom>
          <a:noFill/>
        </p:spPr>
        <p:txBody>
          <a:bodyPr wrap="square" rtlCol="0">
            <a:spAutoFit/>
          </a:bodyPr>
          <a:lstStyle/>
          <a:p>
            <a:r>
              <a:rPr lang="en-US" sz="1500" dirty="0" smtClean="0"/>
              <a:t>We’re now going to consider some arguments </a:t>
            </a:r>
            <a:r>
              <a:rPr lang="en-US" sz="1500" u="sng" dirty="0" smtClean="0"/>
              <a:t>for</a:t>
            </a:r>
            <a:r>
              <a:rPr lang="en-US" sz="1500" dirty="0" smtClean="0"/>
              <a:t> the existence of God. But before we do, we’re going to make the first of </a:t>
            </a:r>
            <a:r>
              <a:rPr lang="en-US" sz="1500" b="1" dirty="0" smtClean="0"/>
              <a:t>three key philosophical distinctions</a:t>
            </a:r>
            <a:r>
              <a:rPr lang="en-US" sz="1500" dirty="0" smtClean="0"/>
              <a:t> that will help us to characterize these arguments.</a:t>
            </a:r>
          </a:p>
          <a:p>
            <a:endParaRPr lang="en-US" sz="1500" dirty="0"/>
          </a:p>
          <a:p>
            <a:r>
              <a:rPr lang="en-US" sz="1500" dirty="0" smtClean="0"/>
              <a:t>It will help, first, to give names to three subfields of philosophy:</a:t>
            </a:r>
          </a:p>
          <a:p>
            <a:endParaRPr lang="en-US" sz="1500" dirty="0"/>
          </a:p>
          <a:p>
            <a:pPr marL="342900" indent="-342900">
              <a:buAutoNum type="arabicParenBoth"/>
            </a:pPr>
            <a:r>
              <a:rPr lang="en-US" sz="1500" b="1" dirty="0" smtClean="0"/>
              <a:t>Epistemology</a:t>
            </a:r>
            <a:r>
              <a:rPr lang="en-US" sz="1500" dirty="0" smtClean="0"/>
              <a:t>: the study of what it takes to </a:t>
            </a:r>
            <a:r>
              <a:rPr lang="en-US" sz="1500" i="1" dirty="0" smtClean="0"/>
              <a:t>know</a:t>
            </a:r>
            <a:r>
              <a:rPr lang="en-US" sz="1500" dirty="0"/>
              <a:t> </a:t>
            </a:r>
            <a:r>
              <a:rPr lang="en-US" sz="1500" dirty="0" smtClean="0"/>
              <a:t>something and have </a:t>
            </a:r>
            <a:r>
              <a:rPr lang="en-US" sz="1500" i="1" dirty="0" smtClean="0"/>
              <a:t>evidence/justification </a:t>
            </a:r>
            <a:r>
              <a:rPr lang="en-US" sz="1500" dirty="0" smtClean="0"/>
              <a:t>for something.</a:t>
            </a:r>
          </a:p>
          <a:p>
            <a:pPr marL="342900" indent="-342900">
              <a:buAutoNum type="arabicParenBoth"/>
            </a:pPr>
            <a:r>
              <a:rPr lang="en-US" sz="1500" b="1" dirty="0" smtClean="0"/>
              <a:t>Metaphysics: </a:t>
            </a:r>
            <a:r>
              <a:rPr lang="en-US" sz="1500" dirty="0" smtClean="0"/>
              <a:t>the study of what exists, and how it exists, most fundamentally.</a:t>
            </a:r>
          </a:p>
        </p:txBody>
      </p:sp>
    </p:spTree>
    <p:extLst>
      <p:ext uri="{BB962C8B-B14F-4D97-AF65-F5344CB8AC3E}">
        <p14:creationId xmlns:p14="http://schemas.microsoft.com/office/powerpoint/2010/main" val="29992408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7060446" cy="206210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is causally responsible for itself would exist prior to itself.</a:t>
            </a:r>
          </a:p>
          <a:p>
            <a:r>
              <a:rPr lang="en-US" sz="1600" dirty="0" smtClean="0"/>
              <a:t>P2. Nothing exists prior to itself.</a:t>
            </a:r>
          </a:p>
          <a:p>
            <a:r>
              <a:rPr lang="en-US" sz="1600" dirty="0" smtClean="0"/>
              <a:t>	C1. Nothing is causally responsible for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endParaRPr lang="en-US" sz="1600" dirty="0" smtClean="0"/>
          </a:p>
          <a:p>
            <a:r>
              <a:rPr lang="en-US" sz="1600" dirty="0" smtClean="0"/>
              <a:t>C. There is a first cause. (C1, C2, P4)  </a:t>
            </a:r>
            <a:endParaRPr lang="en-US" sz="1600" dirty="0"/>
          </a:p>
        </p:txBody>
      </p:sp>
      <p:cxnSp>
        <p:nvCxnSpPr>
          <p:cNvPr id="16" name="Straight Connector 15"/>
          <p:cNvCxnSpPr/>
          <p:nvPr/>
        </p:nvCxnSpPr>
        <p:spPr>
          <a:xfrm>
            <a:off x="1268698" y="1923143"/>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834571" y="2721428"/>
            <a:ext cx="7099905" cy="1200329"/>
          </a:xfrm>
          <a:prstGeom prst="rect">
            <a:avLst/>
          </a:prstGeom>
          <a:noFill/>
        </p:spPr>
        <p:txBody>
          <a:bodyPr wrap="square" rtlCol="0">
            <a:spAutoFit/>
          </a:bodyPr>
          <a:lstStyle/>
          <a:p>
            <a:r>
              <a:rPr lang="en-US" dirty="0" smtClean="0"/>
              <a:t>Now we are getting closer. The premises rule out:</a:t>
            </a:r>
          </a:p>
          <a:p>
            <a:r>
              <a:rPr lang="en-US" dirty="0" smtClean="0"/>
              <a:t> </a:t>
            </a:r>
          </a:p>
          <a:p>
            <a:r>
              <a:rPr lang="en-US" dirty="0"/>
              <a:t>	</a:t>
            </a:r>
            <a:r>
              <a:rPr lang="en-US" dirty="0" smtClean="0"/>
              <a:t>- the </a:t>
            </a:r>
            <a:r>
              <a:rPr lang="en-US" i="1" dirty="0" smtClean="0"/>
              <a:t>empty world</a:t>
            </a:r>
            <a:r>
              <a:rPr lang="en-US" dirty="0" smtClean="0"/>
              <a:t> where nothing causes anything</a:t>
            </a:r>
          </a:p>
          <a:p>
            <a:r>
              <a:rPr lang="en-US" dirty="0"/>
              <a:t>	</a:t>
            </a:r>
            <a:r>
              <a:rPr lang="en-US" dirty="0" smtClean="0"/>
              <a:t>- a circular causal chain</a:t>
            </a:r>
            <a:endParaRPr lang="en-US" dirty="0"/>
          </a:p>
        </p:txBody>
      </p:sp>
    </p:spTree>
    <p:extLst>
      <p:ext uri="{BB962C8B-B14F-4D97-AF65-F5344CB8AC3E}">
        <p14:creationId xmlns:p14="http://schemas.microsoft.com/office/powerpoint/2010/main" val="37537016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7060446" cy="206210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is causally responsible for itself would exist prior to itself.</a:t>
            </a:r>
          </a:p>
          <a:p>
            <a:r>
              <a:rPr lang="en-US" sz="1600" dirty="0" smtClean="0"/>
              <a:t>P2. Nothing exists prior to itself.</a:t>
            </a:r>
          </a:p>
          <a:p>
            <a:r>
              <a:rPr lang="en-US" sz="1600" dirty="0" smtClean="0"/>
              <a:t>	C1. Nothing is causally responsible for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endParaRPr lang="en-US" sz="1600" dirty="0" smtClean="0"/>
          </a:p>
          <a:p>
            <a:r>
              <a:rPr lang="en-US" sz="1600" dirty="0" smtClean="0"/>
              <a:t>C. There is a first cause. (C1, C2, P4)  </a:t>
            </a:r>
            <a:endParaRPr lang="en-US" sz="1600" dirty="0"/>
          </a:p>
        </p:txBody>
      </p:sp>
      <p:cxnSp>
        <p:nvCxnSpPr>
          <p:cNvPr id="16" name="Straight Connector 15"/>
          <p:cNvCxnSpPr/>
          <p:nvPr/>
        </p:nvCxnSpPr>
        <p:spPr>
          <a:xfrm>
            <a:off x="1268698" y="1923143"/>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834571" y="2721428"/>
            <a:ext cx="7099905" cy="369332"/>
          </a:xfrm>
          <a:prstGeom prst="rect">
            <a:avLst/>
          </a:prstGeom>
          <a:noFill/>
        </p:spPr>
        <p:txBody>
          <a:bodyPr wrap="square" rtlCol="0">
            <a:spAutoFit/>
          </a:bodyPr>
          <a:lstStyle/>
          <a:p>
            <a:r>
              <a:rPr lang="en-US" dirty="0" smtClean="0"/>
              <a:t>Is </a:t>
            </a:r>
            <a:r>
              <a:rPr lang="en-US" i="1" dirty="0" smtClean="0"/>
              <a:t>this </a:t>
            </a:r>
            <a:r>
              <a:rPr lang="en-US" dirty="0" smtClean="0"/>
              <a:t>argument valid? </a:t>
            </a:r>
            <a:endParaRPr lang="en-US" dirty="0"/>
          </a:p>
        </p:txBody>
      </p:sp>
    </p:spTree>
    <p:extLst>
      <p:ext uri="{BB962C8B-B14F-4D97-AF65-F5344CB8AC3E}">
        <p14:creationId xmlns:p14="http://schemas.microsoft.com/office/powerpoint/2010/main" val="41487769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7060446" cy="206210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is causally responsible for itself would exist prior to itself.</a:t>
            </a:r>
          </a:p>
          <a:p>
            <a:r>
              <a:rPr lang="en-US" sz="1600" dirty="0" smtClean="0"/>
              <a:t>P2. Nothing exists prior to itself.</a:t>
            </a:r>
          </a:p>
          <a:p>
            <a:r>
              <a:rPr lang="en-US" sz="1600" dirty="0" smtClean="0"/>
              <a:t>	C1. Nothing is causally responsible for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endParaRPr lang="en-US" sz="1600" dirty="0" smtClean="0"/>
          </a:p>
          <a:p>
            <a:r>
              <a:rPr lang="en-US" sz="1600" dirty="0" smtClean="0"/>
              <a:t>C. There is a first cause. (C1, C2, P4)  </a:t>
            </a:r>
            <a:endParaRPr lang="en-US" sz="1600" dirty="0"/>
          </a:p>
        </p:txBody>
      </p:sp>
      <p:cxnSp>
        <p:nvCxnSpPr>
          <p:cNvPr id="16" name="Straight Connector 15"/>
          <p:cNvCxnSpPr/>
          <p:nvPr/>
        </p:nvCxnSpPr>
        <p:spPr>
          <a:xfrm>
            <a:off x="1268698" y="1923143"/>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834571" y="2721428"/>
            <a:ext cx="7704667" cy="3693319"/>
          </a:xfrm>
          <a:prstGeom prst="rect">
            <a:avLst/>
          </a:prstGeom>
          <a:noFill/>
        </p:spPr>
        <p:txBody>
          <a:bodyPr wrap="square" rtlCol="0">
            <a:spAutoFit/>
          </a:bodyPr>
          <a:lstStyle/>
          <a:p>
            <a:r>
              <a:rPr lang="en-US" dirty="0" smtClean="0"/>
              <a:t>Is </a:t>
            </a:r>
            <a:r>
              <a:rPr lang="en-US" i="1" dirty="0" smtClean="0"/>
              <a:t>this </a:t>
            </a:r>
            <a:r>
              <a:rPr lang="en-US" dirty="0" smtClean="0"/>
              <a:t>argument valid?</a:t>
            </a:r>
          </a:p>
          <a:p>
            <a:endParaRPr lang="en-US" dirty="0"/>
          </a:p>
          <a:p>
            <a:r>
              <a:rPr lang="en-US" dirty="0" smtClean="0"/>
              <a:t>Well, it’s valid </a:t>
            </a:r>
            <a:r>
              <a:rPr lang="en-US" i="1" dirty="0" smtClean="0"/>
              <a:t>if these are the only imaginable causal chains: </a:t>
            </a:r>
            <a:endParaRPr lang="en-US" b="1" i="1" dirty="0" smtClean="0"/>
          </a:p>
          <a:p>
            <a:endParaRPr lang="en-US" b="1" i="1" dirty="0"/>
          </a:p>
          <a:p>
            <a:r>
              <a:rPr lang="en-US" b="1" i="1" dirty="0" smtClean="0"/>
              <a:t>	1. Causal chains where something is causally responsible for itself.</a:t>
            </a:r>
          </a:p>
          <a:p>
            <a:r>
              <a:rPr lang="en-US" b="1" i="1" dirty="0"/>
              <a:t>	</a:t>
            </a:r>
            <a:r>
              <a:rPr lang="en-US" b="1" i="1" dirty="0" smtClean="0"/>
              <a:t>2. Causal chains that extend backwards infinitely.</a:t>
            </a:r>
          </a:p>
          <a:p>
            <a:r>
              <a:rPr lang="en-US" b="1" i="1" dirty="0"/>
              <a:t>	</a:t>
            </a:r>
            <a:r>
              <a:rPr lang="en-US" b="1" i="1" dirty="0" smtClean="0"/>
              <a:t>3. Causal chains with a first cause.</a:t>
            </a:r>
          </a:p>
          <a:p>
            <a:endParaRPr lang="en-US" b="1" i="1" dirty="0"/>
          </a:p>
          <a:p>
            <a:r>
              <a:rPr lang="en-US" dirty="0" smtClean="0"/>
              <a:t>If those were the only options, then since C1 and C2 rule out the first two kinds of causal chains, the causal chain we live in must be of the 3</a:t>
            </a:r>
            <a:r>
              <a:rPr lang="en-US" baseline="30000" dirty="0" smtClean="0"/>
              <a:t>rd</a:t>
            </a:r>
            <a:r>
              <a:rPr lang="en-US" dirty="0" smtClean="0"/>
              <a:t> variety.</a:t>
            </a:r>
            <a:r>
              <a:rPr lang="en-US" b="1" i="1" dirty="0" smtClean="0"/>
              <a:t> </a:t>
            </a:r>
            <a:endParaRPr lang="en-US" dirty="0" smtClean="0"/>
          </a:p>
          <a:p>
            <a:endParaRPr lang="en-US" dirty="0"/>
          </a:p>
          <a:p>
            <a:r>
              <a:rPr lang="en-US" dirty="0" smtClean="0"/>
              <a:t>	</a:t>
            </a:r>
            <a:endParaRPr lang="en-US" dirty="0"/>
          </a:p>
        </p:txBody>
      </p:sp>
    </p:spTree>
    <p:extLst>
      <p:ext uri="{BB962C8B-B14F-4D97-AF65-F5344CB8AC3E}">
        <p14:creationId xmlns:p14="http://schemas.microsoft.com/office/powerpoint/2010/main" val="6663904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7298793" cy="2308324"/>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is causally responsible for itself would exist prior to itself.</a:t>
            </a:r>
          </a:p>
          <a:p>
            <a:r>
              <a:rPr lang="en-US" sz="1600" dirty="0" smtClean="0"/>
              <a:t>P2. Nothing exists prior to itself.</a:t>
            </a:r>
          </a:p>
          <a:p>
            <a:r>
              <a:rPr lang="en-US" sz="1600" dirty="0" smtClean="0"/>
              <a:t>	C1. Nothing is causally responsible for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r>
              <a:rPr lang="en-US" sz="1600" dirty="0" smtClean="0"/>
              <a:t>P5. A causal chain is either circular, or infinitely backwards, or has a first cause.</a:t>
            </a:r>
          </a:p>
          <a:p>
            <a:endParaRPr lang="en-US" sz="1600" dirty="0" smtClean="0"/>
          </a:p>
          <a:p>
            <a:r>
              <a:rPr lang="en-US" sz="1600" dirty="0" smtClean="0"/>
              <a:t>C. There is a first cause. (P5, C1, C2)</a:t>
            </a:r>
            <a:endParaRPr lang="en-US" sz="1600" dirty="0"/>
          </a:p>
        </p:txBody>
      </p:sp>
      <p:cxnSp>
        <p:nvCxnSpPr>
          <p:cNvPr id="16" name="Straight Connector 15"/>
          <p:cNvCxnSpPr/>
          <p:nvPr/>
        </p:nvCxnSpPr>
        <p:spPr>
          <a:xfrm>
            <a:off x="1268698" y="2152953"/>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834571" y="3011714"/>
            <a:ext cx="7704667" cy="923330"/>
          </a:xfrm>
          <a:prstGeom prst="rect">
            <a:avLst/>
          </a:prstGeom>
          <a:noFill/>
        </p:spPr>
        <p:txBody>
          <a:bodyPr wrap="square" rtlCol="0">
            <a:spAutoFit/>
          </a:bodyPr>
          <a:lstStyle/>
          <a:p>
            <a:r>
              <a:rPr lang="en-US" dirty="0" smtClean="0"/>
              <a:t>We could add this to the argument to be clear. </a:t>
            </a:r>
          </a:p>
          <a:p>
            <a:endParaRPr lang="en-US" dirty="0"/>
          </a:p>
          <a:p>
            <a:r>
              <a:rPr lang="en-US" dirty="0" smtClean="0"/>
              <a:t>	</a:t>
            </a:r>
            <a:endParaRPr lang="en-US" dirty="0"/>
          </a:p>
        </p:txBody>
      </p:sp>
    </p:spTree>
    <p:extLst>
      <p:ext uri="{BB962C8B-B14F-4D97-AF65-F5344CB8AC3E}">
        <p14:creationId xmlns:p14="http://schemas.microsoft.com/office/powerpoint/2010/main" val="21793274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7298793" cy="2308324"/>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is causally responsible for itself would exist prior to itself.</a:t>
            </a:r>
          </a:p>
          <a:p>
            <a:r>
              <a:rPr lang="en-US" sz="1600" dirty="0" smtClean="0"/>
              <a:t>P2. Nothing exists prior to itself.</a:t>
            </a:r>
          </a:p>
          <a:p>
            <a:r>
              <a:rPr lang="en-US" sz="1600" dirty="0" smtClean="0"/>
              <a:t>	C1. Nothing is causally responsible for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r>
              <a:rPr lang="en-US" sz="1600" dirty="0" smtClean="0"/>
              <a:t>P5. A causal chain is either circular, or infinitely backwards, or has a first cause.</a:t>
            </a:r>
          </a:p>
          <a:p>
            <a:endParaRPr lang="en-US" sz="1600" dirty="0" smtClean="0"/>
          </a:p>
          <a:p>
            <a:r>
              <a:rPr lang="en-US" sz="1600" dirty="0" smtClean="0"/>
              <a:t>C. There is a first cause. (P5, C1, C2)</a:t>
            </a:r>
            <a:endParaRPr lang="en-US" sz="1600" dirty="0"/>
          </a:p>
        </p:txBody>
      </p:sp>
      <p:cxnSp>
        <p:nvCxnSpPr>
          <p:cNvPr id="16" name="Straight Connector 15"/>
          <p:cNvCxnSpPr/>
          <p:nvPr/>
        </p:nvCxnSpPr>
        <p:spPr>
          <a:xfrm>
            <a:off x="1268698" y="2152953"/>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834571" y="2861678"/>
            <a:ext cx="7704667" cy="923330"/>
          </a:xfrm>
          <a:prstGeom prst="rect">
            <a:avLst/>
          </a:prstGeom>
          <a:noFill/>
        </p:spPr>
        <p:txBody>
          <a:bodyPr wrap="square" rtlCol="0">
            <a:spAutoFit/>
          </a:bodyPr>
          <a:lstStyle/>
          <a:p>
            <a:r>
              <a:rPr lang="en-US" dirty="0" smtClean="0"/>
              <a:t>Is this a good reconstruction of Aquinas’ argument for the existence of God? </a:t>
            </a:r>
            <a:endParaRPr lang="en-US" dirty="0"/>
          </a:p>
          <a:p>
            <a:r>
              <a:rPr lang="en-US" dirty="0" smtClean="0"/>
              <a:t>	</a:t>
            </a:r>
            <a:endParaRPr lang="en-US" dirty="0"/>
          </a:p>
        </p:txBody>
      </p:sp>
      <p:sp>
        <p:nvSpPr>
          <p:cNvPr id="6" name="Rectangle 5"/>
          <p:cNvSpPr/>
          <p:nvPr/>
        </p:nvSpPr>
        <p:spPr>
          <a:xfrm>
            <a:off x="278191" y="3785008"/>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There is no case known (neither, indeed, is </a:t>
            </a:r>
            <a:r>
              <a:rPr lang="en-US" sz="1600" dirty="0" smtClean="0">
                <a:solidFill>
                  <a:schemeClr val="tx1"/>
                </a:solidFill>
              </a:rPr>
              <a:t>it possible</a:t>
            </a:r>
            <a:r>
              <a:rPr lang="en-US" sz="1600" dirty="0">
                <a:solidFill>
                  <a:schemeClr val="tx1"/>
                </a:solidFill>
              </a:rPr>
              <a:t>) in which a thing is found to be the efficient </a:t>
            </a:r>
            <a:r>
              <a:rPr lang="en-US" sz="1600" dirty="0" smtClean="0">
                <a:solidFill>
                  <a:schemeClr val="tx1"/>
                </a:solidFill>
              </a:rPr>
              <a:t>cause of </a:t>
            </a:r>
            <a:r>
              <a:rPr lang="en-US" sz="1600" dirty="0">
                <a:solidFill>
                  <a:schemeClr val="tx1"/>
                </a:solidFill>
              </a:rPr>
              <a:t>itself; for so it would be prior to itself, which </a:t>
            </a:r>
            <a:r>
              <a:rPr lang="en-US" sz="1600" dirty="0" smtClean="0">
                <a:solidFill>
                  <a:schemeClr val="tx1"/>
                </a:solidFill>
              </a:rPr>
              <a:t>is impossible</a:t>
            </a:r>
            <a:r>
              <a:rPr lang="en-US" sz="1600" dirty="0">
                <a:solidFill>
                  <a:schemeClr val="tx1"/>
                </a:solidFill>
              </a:rPr>
              <a:t>. Now in efficient causes it is not possible to </a:t>
            </a:r>
            <a:r>
              <a:rPr lang="en-US" sz="1600" dirty="0" smtClean="0">
                <a:solidFill>
                  <a:schemeClr val="tx1"/>
                </a:solidFill>
              </a:rPr>
              <a:t>go on </a:t>
            </a:r>
            <a:r>
              <a:rPr lang="en-US" sz="1600" dirty="0">
                <a:solidFill>
                  <a:schemeClr val="tx1"/>
                </a:solidFill>
              </a:rPr>
              <a:t>to infinity, because in all efficient causes following </a:t>
            </a:r>
            <a:r>
              <a:rPr lang="en-US" sz="1600" dirty="0" smtClean="0">
                <a:solidFill>
                  <a:schemeClr val="tx1"/>
                </a:solidFill>
              </a:rPr>
              <a:t>in order</a:t>
            </a:r>
            <a:r>
              <a:rPr lang="en-US" sz="1600" dirty="0">
                <a:solidFill>
                  <a:schemeClr val="tx1"/>
                </a:solidFill>
              </a:rPr>
              <a:t>, the first is the cause of the intermediate cause, and</a:t>
            </a:r>
          </a:p>
          <a:p>
            <a:r>
              <a:rPr lang="en-US" sz="1600" dirty="0">
                <a:solidFill>
                  <a:schemeClr val="tx1"/>
                </a:solidFill>
              </a:rPr>
              <a:t>the intermediate is the cause of the ultimate cause … </a:t>
            </a:r>
            <a:r>
              <a:rPr lang="en-US" sz="1600" dirty="0" smtClean="0">
                <a:solidFill>
                  <a:schemeClr val="tx1"/>
                </a:solidFill>
              </a:rPr>
              <a:t>Now to </a:t>
            </a:r>
            <a:r>
              <a:rPr lang="en-US" sz="1600" dirty="0">
                <a:solidFill>
                  <a:schemeClr val="tx1"/>
                </a:solidFill>
              </a:rPr>
              <a:t>take away the cause is to take away the effect. Therefore</a:t>
            </a:r>
            <a:r>
              <a:rPr lang="en-US" sz="1600" dirty="0" smtClean="0">
                <a:solidFill>
                  <a:schemeClr val="tx1"/>
                </a:solidFill>
              </a:rPr>
              <a:t>, if </a:t>
            </a:r>
            <a:r>
              <a:rPr lang="en-US" sz="1600" dirty="0">
                <a:solidFill>
                  <a:schemeClr val="tx1"/>
                </a:solidFill>
              </a:rPr>
              <a:t>there be no first cause among efficient causes, there will</a:t>
            </a:r>
          </a:p>
          <a:p>
            <a:r>
              <a:rPr lang="en-US" sz="1600" dirty="0">
                <a:solidFill>
                  <a:schemeClr val="tx1"/>
                </a:solidFill>
              </a:rPr>
              <a:t>be no ultimate, nor any intermediate, cause. But if </a:t>
            </a:r>
            <a:r>
              <a:rPr lang="en-US" sz="1600" dirty="0" smtClean="0">
                <a:solidFill>
                  <a:schemeClr val="tx1"/>
                </a:solidFill>
              </a:rPr>
              <a:t>in efficient </a:t>
            </a:r>
            <a:r>
              <a:rPr lang="en-US" sz="1600" dirty="0">
                <a:solidFill>
                  <a:schemeClr val="tx1"/>
                </a:solidFill>
              </a:rPr>
              <a:t>causes it is possible to go on to infinity, there </a:t>
            </a:r>
            <a:r>
              <a:rPr lang="en-US" sz="1600" dirty="0" smtClean="0">
                <a:solidFill>
                  <a:schemeClr val="tx1"/>
                </a:solidFill>
              </a:rPr>
              <a:t>will be </a:t>
            </a:r>
            <a:r>
              <a:rPr lang="en-US" sz="1600" dirty="0">
                <a:solidFill>
                  <a:schemeClr val="tx1"/>
                </a:solidFill>
              </a:rPr>
              <a:t>no first efficient cause, neither will there be an ultimate</a:t>
            </a:r>
          </a:p>
          <a:p>
            <a:r>
              <a:rPr lang="en-US" sz="1600" dirty="0">
                <a:solidFill>
                  <a:schemeClr val="tx1"/>
                </a:solidFill>
              </a:rPr>
              <a:t>effect, nor any intermediate efficient causes; all of which </a:t>
            </a:r>
            <a:r>
              <a:rPr lang="en-US" sz="1600" dirty="0" smtClean="0">
                <a:solidFill>
                  <a:schemeClr val="tx1"/>
                </a:solidFill>
              </a:rPr>
              <a:t>is plainly </a:t>
            </a:r>
            <a:r>
              <a:rPr lang="en-US" sz="1600" dirty="0">
                <a:solidFill>
                  <a:schemeClr val="tx1"/>
                </a:solidFill>
              </a:rPr>
              <a:t>false. Therefore it is necessary to admit a first cause</a:t>
            </a:r>
            <a:r>
              <a:rPr lang="en-US" sz="1600" dirty="0" smtClean="0">
                <a:solidFill>
                  <a:schemeClr val="tx1"/>
                </a:solidFill>
              </a:rPr>
              <a:t>, to </a:t>
            </a:r>
            <a:r>
              <a:rPr lang="en-US" sz="1600" dirty="0">
                <a:solidFill>
                  <a:schemeClr val="tx1"/>
                </a:solidFill>
              </a:rPr>
              <a:t>which everyone gives the name of God</a:t>
            </a:r>
            <a:r>
              <a:rPr lang="en-US" sz="1600" dirty="0" smtClean="0">
                <a:solidFill>
                  <a:schemeClr val="tx1"/>
                </a:solidFill>
              </a:rPr>
              <a:t>.</a:t>
            </a:r>
            <a:endParaRPr lang="en-US" sz="1600" dirty="0">
              <a:solidFill>
                <a:schemeClr val="tx1"/>
              </a:solidFill>
            </a:endParaRPr>
          </a:p>
        </p:txBody>
      </p:sp>
    </p:spTree>
    <p:extLst>
      <p:ext uri="{BB962C8B-B14F-4D97-AF65-F5344CB8AC3E}">
        <p14:creationId xmlns:p14="http://schemas.microsoft.com/office/powerpoint/2010/main" val="28784869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7298793" cy="2308324"/>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is causally responsible for itself would exist prior to itself.</a:t>
            </a:r>
          </a:p>
          <a:p>
            <a:r>
              <a:rPr lang="en-US" sz="1600" dirty="0" smtClean="0"/>
              <a:t>P2. Nothing exists prior to itself.</a:t>
            </a:r>
          </a:p>
          <a:p>
            <a:r>
              <a:rPr lang="en-US" sz="1600" dirty="0" smtClean="0"/>
              <a:t>	C1. Nothing is causally responsible for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r>
              <a:rPr lang="en-US" sz="1600" dirty="0" smtClean="0"/>
              <a:t>P5. A causal chain is either circular, or infinitely backwards, or has a first cause.</a:t>
            </a:r>
          </a:p>
          <a:p>
            <a:endParaRPr lang="en-US" sz="1600" dirty="0" smtClean="0"/>
          </a:p>
          <a:p>
            <a:r>
              <a:rPr lang="en-US" sz="1600" dirty="0" smtClean="0"/>
              <a:t>C. There is a first cause. (P5, C1, C2)</a:t>
            </a:r>
            <a:endParaRPr lang="en-US" sz="1600" dirty="0"/>
          </a:p>
        </p:txBody>
      </p:sp>
      <p:cxnSp>
        <p:nvCxnSpPr>
          <p:cNvPr id="16" name="Straight Connector 15"/>
          <p:cNvCxnSpPr/>
          <p:nvPr/>
        </p:nvCxnSpPr>
        <p:spPr>
          <a:xfrm>
            <a:off x="1268698" y="2152953"/>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834571" y="2861678"/>
            <a:ext cx="7704667" cy="646331"/>
          </a:xfrm>
          <a:prstGeom prst="rect">
            <a:avLst/>
          </a:prstGeom>
          <a:noFill/>
        </p:spPr>
        <p:txBody>
          <a:bodyPr wrap="square" rtlCol="0">
            <a:spAutoFit/>
          </a:bodyPr>
          <a:lstStyle/>
          <a:p>
            <a:r>
              <a:rPr lang="en-US" dirty="0" smtClean="0"/>
              <a:t>Notice that we might be missing something important:</a:t>
            </a:r>
            <a:endParaRPr lang="en-US" dirty="0"/>
          </a:p>
          <a:p>
            <a:r>
              <a:rPr lang="en-US" dirty="0" smtClean="0"/>
              <a:t>	</a:t>
            </a:r>
            <a:endParaRPr lang="en-US" dirty="0"/>
          </a:p>
        </p:txBody>
      </p:sp>
      <p:sp>
        <p:nvSpPr>
          <p:cNvPr id="6" name="Rectangle 5"/>
          <p:cNvSpPr/>
          <p:nvPr/>
        </p:nvSpPr>
        <p:spPr>
          <a:xfrm>
            <a:off x="278191" y="3785008"/>
            <a:ext cx="8744858" cy="28007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600" dirty="0" smtClean="0">
                <a:solidFill>
                  <a:schemeClr val="tx1"/>
                </a:solidFill>
              </a:rPr>
              <a:t>The </a:t>
            </a:r>
            <a:r>
              <a:rPr lang="en-US" sz="1600" dirty="0">
                <a:solidFill>
                  <a:schemeClr val="tx1"/>
                </a:solidFill>
              </a:rPr>
              <a:t>second way is from the nature of efficient cause. In </a:t>
            </a:r>
            <a:r>
              <a:rPr lang="en-US" sz="1600" dirty="0" smtClean="0">
                <a:solidFill>
                  <a:schemeClr val="tx1"/>
                </a:solidFill>
              </a:rPr>
              <a:t>the world </a:t>
            </a:r>
            <a:r>
              <a:rPr lang="en-US" sz="1600" dirty="0">
                <a:solidFill>
                  <a:schemeClr val="tx1"/>
                </a:solidFill>
              </a:rPr>
              <a:t>of sensible things we find there is an order of </a:t>
            </a:r>
            <a:r>
              <a:rPr lang="en-US" sz="1600" dirty="0" smtClean="0">
                <a:solidFill>
                  <a:schemeClr val="tx1"/>
                </a:solidFill>
              </a:rPr>
              <a:t>efficient causes</a:t>
            </a:r>
            <a:r>
              <a:rPr lang="en-US" sz="1600" dirty="0">
                <a:solidFill>
                  <a:schemeClr val="tx1"/>
                </a:solidFill>
              </a:rPr>
              <a:t>. There is no case known (neither, indeed, is </a:t>
            </a:r>
            <a:r>
              <a:rPr lang="en-US" sz="1600" dirty="0" smtClean="0">
                <a:solidFill>
                  <a:schemeClr val="tx1"/>
                </a:solidFill>
              </a:rPr>
              <a:t>it possible</a:t>
            </a:r>
            <a:r>
              <a:rPr lang="en-US" sz="1600" dirty="0">
                <a:solidFill>
                  <a:schemeClr val="tx1"/>
                </a:solidFill>
              </a:rPr>
              <a:t>) in which a thing is found to be the efficient </a:t>
            </a:r>
            <a:r>
              <a:rPr lang="en-US" sz="1600" dirty="0" smtClean="0">
                <a:solidFill>
                  <a:schemeClr val="tx1"/>
                </a:solidFill>
              </a:rPr>
              <a:t>cause of </a:t>
            </a:r>
            <a:r>
              <a:rPr lang="en-US" sz="1600" dirty="0">
                <a:solidFill>
                  <a:schemeClr val="tx1"/>
                </a:solidFill>
              </a:rPr>
              <a:t>itself; for so it would be prior to itself, which </a:t>
            </a:r>
            <a:r>
              <a:rPr lang="en-US" sz="1600" dirty="0" smtClean="0">
                <a:solidFill>
                  <a:schemeClr val="tx1"/>
                </a:solidFill>
              </a:rPr>
              <a:t>is impossible</a:t>
            </a:r>
            <a:r>
              <a:rPr lang="en-US" sz="1600" dirty="0">
                <a:solidFill>
                  <a:schemeClr val="tx1"/>
                </a:solidFill>
              </a:rPr>
              <a:t>. Now in efficient causes it is not possible to </a:t>
            </a:r>
            <a:r>
              <a:rPr lang="en-US" sz="1600" dirty="0" smtClean="0">
                <a:solidFill>
                  <a:schemeClr val="tx1"/>
                </a:solidFill>
              </a:rPr>
              <a:t>go on </a:t>
            </a:r>
            <a:r>
              <a:rPr lang="en-US" sz="1600" dirty="0">
                <a:solidFill>
                  <a:schemeClr val="tx1"/>
                </a:solidFill>
              </a:rPr>
              <a:t>to infinity, because in all efficient causes following </a:t>
            </a:r>
            <a:r>
              <a:rPr lang="en-US" sz="1600" dirty="0" smtClean="0">
                <a:solidFill>
                  <a:schemeClr val="tx1"/>
                </a:solidFill>
              </a:rPr>
              <a:t>in order</a:t>
            </a:r>
            <a:r>
              <a:rPr lang="en-US" sz="1600" dirty="0">
                <a:solidFill>
                  <a:schemeClr val="tx1"/>
                </a:solidFill>
              </a:rPr>
              <a:t>, the first is the cause of the intermediate cause, and</a:t>
            </a:r>
          </a:p>
          <a:p>
            <a:r>
              <a:rPr lang="en-US" sz="1600" dirty="0">
                <a:solidFill>
                  <a:schemeClr val="tx1"/>
                </a:solidFill>
              </a:rPr>
              <a:t>the intermediate is the cause of the ultimate cause … </a:t>
            </a:r>
            <a:r>
              <a:rPr lang="en-US" sz="1600" dirty="0" smtClean="0">
                <a:solidFill>
                  <a:schemeClr val="tx1"/>
                </a:solidFill>
              </a:rPr>
              <a:t>Now to </a:t>
            </a:r>
            <a:r>
              <a:rPr lang="en-US" sz="1600" dirty="0">
                <a:solidFill>
                  <a:schemeClr val="tx1"/>
                </a:solidFill>
              </a:rPr>
              <a:t>take away the cause is to take away the effect. Therefore</a:t>
            </a:r>
            <a:r>
              <a:rPr lang="en-US" sz="1600" dirty="0" smtClean="0">
                <a:solidFill>
                  <a:schemeClr val="tx1"/>
                </a:solidFill>
              </a:rPr>
              <a:t>, if </a:t>
            </a:r>
            <a:r>
              <a:rPr lang="en-US" sz="1600" dirty="0">
                <a:solidFill>
                  <a:schemeClr val="tx1"/>
                </a:solidFill>
              </a:rPr>
              <a:t>there be no first cause among efficient causes, there will</a:t>
            </a:r>
          </a:p>
          <a:p>
            <a:r>
              <a:rPr lang="en-US" sz="1600" dirty="0">
                <a:solidFill>
                  <a:schemeClr val="tx1"/>
                </a:solidFill>
              </a:rPr>
              <a:t>be no ultimate, nor any intermediate, cause. But if </a:t>
            </a:r>
            <a:r>
              <a:rPr lang="en-US" sz="1600" dirty="0" smtClean="0">
                <a:solidFill>
                  <a:schemeClr val="tx1"/>
                </a:solidFill>
              </a:rPr>
              <a:t>in efficient </a:t>
            </a:r>
            <a:r>
              <a:rPr lang="en-US" sz="1600" dirty="0">
                <a:solidFill>
                  <a:schemeClr val="tx1"/>
                </a:solidFill>
              </a:rPr>
              <a:t>causes it is possible to go on to infinity, there </a:t>
            </a:r>
            <a:r>
              <a:rPr lang="en-US" sz="1600" dirty="0" smtClean="0">
                <a:solidFill>
                  <a:schemeClr val="tx1"/>
                </a:solidFill>
              </a:rPr>
              <a:t>will be </a:t>
            </a:r>
            <a:r>
              <a:rPr lang="en-US" sz="1600" dirty="0">
                <a:solidFill>
                  <a:schemeClr val="tx1"/>
                </a:solidFill>
              </a:rPr>
              <a:t>no first efficient cause, neither will there be an ultimate</a:t>
            </a:r>
          </a:p>
          <a:p>
            <a:r>
              <a:rPr lang="en-US" sz="1600" dirty="0">
                <a:solidFill>
                  <a:schemeClr val="tx1"/>
                </a:solidFill>
              </a:rPr>
              <a:t>effect, nor any intermediate efficient causes; all of which </a:t>
            </a:r>
            <a:r>
              <a:rPr lang="en-US" sz="1600" dirty="0" smtClean="0">
                <a:solidFill>
                  <a:schemeClr val="tx1"/>
                </a:solidFill>
              </a:rPr>
              <a:t>is plainly </a:t>
            </a:r>
            <a:r>
              <a:rPr lang="en-US" sz="1600" dirty="0">
                <a:solidFill>
                  <a:schemeClr val="tx1"/>
                </a:solidFill>
              </a:rPr>
              <a:t>false. Therefore it is necessary to admit a first cause</a:t>
            </a:r>
            <a:r>
              <a:rPr lang="en-US" sz="1600" dirty="0" smtClean="0">
                <a:solidFill>
                  <a:schemeClr val="tx1"/>
                </a:solidFill>
              </a:rPr>
              <a:t>, </a:t>
            </a:r>
            <a:r>
              <a:rPr lang="en-US" sz="1600" b="1" dirty="0" smtClean="0">
                <a:solidFill>
                  <a:srgbClr val="FF0000"/>
                </a:solidFill>
              </a:rPr>
              <a:t>to </a:t>
            </a:r>
            <a:r>
              <a:rPr lang="en-US" sz="1600" b="1" dirty="0">
                <a:solidFill>
                  <a:srgbClr val="FF0000"/>
                </a:solidFill>
              </a:rPr>
              <a:t>which everyone gives the name of God</a:t>
            </a:r>
            <a:r>
              <a:rPr lang="en-US" sz="1600" dirty="0" smtClean="0">
                <a:solidFill>
                  <a:schemeClr val="tx1"/>
                </a:solidFill>
              </a:rPr>
              <a:t>.</a:t>
            </a:r>
            <a:endParaRPr lang="en-US" sz="1600" dirty="0">
              <a:solidFill>
                <a:schemeClr val="tx1"/>
              </a:solidFill>
            </a:endParaRPr>
          </a:p>
        </p:txBody>
      </p:sp>
    </p:spTree>
    <p:extLst>
      <p:ext uri="{BB962C8B-B14F-4D97-AF65-F5344CB8AC3E}">
        <p14:creationId xmlns:p14="http://schemas.microsoft.com/office/powerpoint/2010/main" val="11497442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7350089" cy="2800766"/>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is causally responsible for itself would exist prior to itself.</a:t>
            </a:r>
          </a:p>
          <a:p>
            <a:r>
              <a:rPr lang="en-US" sz="1600" dirty="0" smtClean="0"/>
              <a:t>P2. Nothing exists prior to itself.</a:t>
            </a:r>
          </a:p>
          <a:p>
            <a:r>
              <a:rPr lang="en-US" sz="1600" dirty="0" smtClean="0"/>
              <a:t>	C1. Nothing is causally responsible for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r>
              <a:rPr lang="en-US" sz="1600" dirty="0" smtClean="0"/>
              <a:t>P5. A causal chain is either circular, or infinitely backwards, or has a first cause.</a:t>
            </a:r>
          </a:p>
          <a:p>
            <a:r>
              <a:rPr lang="en-US" sz="1600" dirty="0" smtClean="0"/>
              <a:t>	C3. There is a first cause. (P5, C1, C2)</a:t>
            </a:r>
          </a:p>
          <a:p>
            <a:r>
              <a:rPr lang="en-US" sz="1600" dirty="0" smtClean="0"/>
              <a:t>P6. If there is a first cause, then God exists. </a:t>
            </a:r>
          </a:p>
          <a:p>
            <a:endParaRPr lang="en-US" sz="1600" dirty="0"/>
          </a:p>
          <a:p>
            <a:r>
              <a:rPr lang="en-US" sz="1600" dirty="0" smtClean="0"/>
              <a:t>C. God exists. (P6, C3) </a:t>
            </a:r>
            <a:endParaRPr lang="en-US" sz="1600" dirty="0"/>
          </a:p>
        </p:txBody>
      </p:sp>
      <p:cxnSp>
        <p:nvCxnSpPr>
          <p:cNvPr id="16" name="Straight Connector 15"/>
          <p:cNvCxnSpPr/>
          <p:nvPr/>
        </p:nvCxnSpPr>
        <p:spPr>
          <a:xfrm>
            <a:off x="1268698" y="2624666"/>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967619" y="3561621"/>
            <a:ext cx="4869617" cy="369332"/>
          </a:xfrm>
          <a:prstGeom prst="rect">
            <a:avLst/>
          </a:prstGeom>
          <a:noFill/>
        </p:spPr>
        <p:txBody>
          <a:bodyPr wrap="none" rtlCol="0">
            <a:spAutoFit/>
          </a:bodyPr>
          <a:lstStyle/>
          <a:p>
            <a:r>
              <a:rPr lang="en-US" dirty="0" smtClean="0"/>
              <a:t>Alright! Do we finally have a valid argument? </a:t>
            </a:r>
            <a:endParaRPr lang="en-US" dirty="0"/>
          </a:p>
        </p:txBody>
      </p:sp>
    </p:spTree>
    <p:extLst>
      <p:ext uri="{BB962C8B-B14F-4D97-AF65-F5344CB8AC3E}">
        <p14:creationId xmlns:p14="http://schemas.microsoft.com/office/powerpoint/2010/main" val="215921439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7350089" cy="2800766"/>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is causally responsible for itself would exist prior to itself.</a:t>
            </a:r>
          </a:p>
          <a:p>
            <a:r>
              <a:rPr lang="en-US" sz="1600" dirty="0" smtClean="0"/>
              <a:t>P2. Nothing exists prior to itself.</a:t>
            </a:r>
          </a:p>
          <a:p>
            <a:r>
              <a:rPr lang="en-US" sz="1600" dirty="0" smtClean="0"/>
              <a:t>	C1. Nothing is causally responsible for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r>
              <a:rPr lang="en-US" sz="1600" dirty="0" smtClean="0"/>
              <a:t>P5. A causal chain is either circular, or infinitely backwards, or has a first cause.</a:t>
            </a:r>
          </a:p>
          <a:p>
            <a:r>
              <a:rPr lang="en-US" sz="1600" dirty="0" smtClean="0"/>
              <a:t>	C3. There is a first cause. (P5, C1, C2)</a:t>
            </a:r>
          </a:p>
          <a:p>
            <a:r>
              <a:rPr lang="en-US" sz="1600" dirty="0" smtClean="0"/>
              <a:t>P6. If there is a first cause, then God exists. </a:t>
            </a:r>
          </a:p>
          <a:p>
            <a:endParaRPr lang="en-US" sz="1600" dirty="0"/>
          </a:p>
          <a:p>
            <a:r>
              <a:rPr lang="en-US" sz="1600" dirty="0" smtClean="0"/>
              <a:t>C. God exists. (P6, C3) </a:t>
            </a:r>
            <a:endParaRPr lang="en-US" sz="1600" dirty="0"/>
          </a:p>
        </p:txBody>
      </p:sp>
      <p:cxnSp>
        <p:nvCxnSpPr>
          <p:cNvPr id="16" name="Straight Connector 15"/>
          <p:cNvCxnSpPr/>
          <p:nvPr/>
        </p:nvCxnSpPr>
        <p:spPr>
          <a:xfrm>
            <a:off x="1268698" y="2624666"/>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967619" y="3561621"/>
            <a:ext cx="6930541" cy="1477328"/>
          </a:xfrm>
          <a:prstGeom prst="rect">
            <a:avLst/>
          </a:prstGeom>
          <a:noFill/>
        </p:spPr>
        <p:txBody>
          <a:bodyPr wrap="none" rtlCol="0">
            <a:spAutoFit/>
          </a:bodyPr>
          <a:lstStyle/>
          <a:p>
            <a:r>
              <a:rPr lang="en-US" dirty="0" smtClean="0"/>
              <a:t>Alright! Do we finally have a valid argument?</a:t>
            </a:r>
          </a:p>
          <a:p>
            <a:endParaRPr lang="en-US" dirty="0"/>
          </a:p>
          <a:p>
            <a:r>
              <a:rPr lang="en-US" dirty="0" smtClean="0"/>
              <a:t>I think so. And now we can evaluate this argument for soundness. </a:t>
            </a:r>
            <a:endParaRPr lang="en-US" dirty="0"/>
          </a:p>
          <a:p>
            <a:endParaRPr lang="en-US" dirty="0" smtClean="0"/>
          </a:p>
          <a:p>
            <a:r>
              <a:rPr lang="en-US" dirty="0" smtClean="0"/>
              <a:t>Do you think it is sound? What premises look the most suspect? </a:t>
            </a:r>
            <a:endParaRPr lang="en-US" dirty="0"/>
          </a:p>
        </p:txBody>
      </p:sp>
    </p:spTree>
    <p:extLst>
      <p:ext uri="{BB962C8B-B14F-4D97-AF65-F5344CB8AC3E}">
        <p14:creationId xmlns:p14="http://schemas.microsoft.com/office/powerpoint/2010/main" val="15192358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8698" y="273244"/>
            <a:ext cx="7350089" cy="2800766"/>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smtClean="0"/>
              <a:t>P1. Anything that is causally responsible for itself would exist prior to itself.</a:t>
            </a:r>
          </a:p>
          <a:p>
            <a:r>
              <a:rPr lang="en-US" sz="1600" dirty="0" smtClean="0"/>
              <a:t>P2. Nothing exists prior to itself.</a:t>
            </a:r>
          </a:p>
          <a:p>
            <a:r>
              <a:rPr lang="en-US" sz="1600" dirty="0" smtClean="0"/>
              <a:t>	C1. Nothing is causally responsible for itself. (P1, P2)</a:t>
            </a:r>
          </a:p>
          <a:p>
            <a:r>
              <a:rPr lang="en-US" sz="1600" dirty="0" smtClean="0"/>
              <a:t>P3. Backwards infinite causal chains would never cause anything. </a:t>
            </a:r>
          </a:p>
          <a:p>
            <a:r>
              <a:rPr lang="en-US" sz="1600" dirty="0" smtClean="0"/>
              <a:t>	C2. There are no backwards infinite causal chains. (P3)</a:t>
            </a:r>
          </a:p>
          <a:p>
            <a:r>
              <a:rPr lang="en-US" sz="1600" dirty="0" smtClean="0"/>
              <a:t>P4. There is some causal chain.</a:t>
            </a:r>
          </a:p>
          <a:p>
            <a:r>
              <a:rPr lang="en-US" sz="1600" dirty="0" smtClean="0"/>
              <a:t>P5. A causal chain is either circular, or infinitely backwards, or has a first cause.</a:t>
            </a:r>
          </a:p>
          <a:p>
            <a:r>
              <a:rPr lang="en-US" sz="1600" dirty="0" smtClean="0"/>
              <a:t>	C3. There is a first cause. (P5, C1, C2)</a:t>
            </a:r>
          </a:p>
          <a:p>
            <a:r>
              <a:rPr lang="en-US" sz="1600" dirty="0" smtClean="0"/>
              <a:t>P6. If there is a first cause, then God exists. </a:t>
            </a:r>
          </a:p>
          <a:p>
            <a:endParaRPr lang="en-US" sz="1600" dirty="0"/>
          </a:p>
          <a:p>
            <a:r>
              <a:rPr lang="en-US" sz="1600" dirty="0" smtClean="0"/>
              <a:t>C. God exists. (P6, C3) </a:t>
            </a:r>
            <a:endParaRPr lang="en-US" sz="1600" dirty="0"/>
          </a:p>
        </p:txBody>
      </p:sp>
      <p:cxnSp>
        <p:nvCxnSpPr>
          <p:cNvPr id="16" name="Straight Connector 15"/>
          <p:cNvCxnSpPr/>
          <p:nvPr/>
        </p:nvCxnSpPr>
        <p:spPr>
          <a:xfrm>
            <a:off x="1268698" y="2624666"/>
            <a:ext cx="6128501" cy="12095"/>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967619" y="3561621"/>
            <a:ext cx="6930541" cy="1477328"/>
          </a:xfrm>
          <a:prstGeom prst="rect">
            <a:avLst/>
          </a:prstGeom>
          <a:noFill/>
        </p:spPr>
        <p:txBody>
          <a:bodyPr wrap="none" rtlCol="0">
            <a:spAutoFit/>
          </a:bodyPr>
          <a:lstStyle/>
          <a:p>
            <a:r>
              <a:rPr lang="en-US" dirty="0" smtClean="0"/>
              <a:t>Alright! Do we finally have a valid argument?</a:t>
            </a:r>
          </a:p>
          <a:p>
            <a:endParaRPr lang="en-US" dirty="0"/>
          </a:p>
          <a:p>
            <a:r>
              <a:rPr lang="en-US" dirty="0" smtClean="0"/>
              <a:t>I think so. And now we can evaluate this argument for soundness. </a:t>
            </a:r>
            <a:endParaRPr lang="en-US" dirty="0"/>
          </a:p>
          <a:p>
            <a:endParaRPr lang="en-US" dirty="0" smtClean="0"/>
          </a:p>
          <a:p>
            <a:r>
              <a:rPr lang="en-US" dirty="0" smtClean="0"/>
              <a:t>Do you think it is sound? What premises look the most suspect? </a:t>
            </a:r>
            <a:endParaRPr lang="en-US" dirty="0"/>
          </a:p>
        </p:txBody>
      </p:sp>
    </p:spTree>
    <p:extLst>
      <p:ext uri="{BB962C8B-B14F-4D97-AF65-F5344CB8AC3E}">
        <p14:creationId xmlns:p14="http://schemas.microsoft.com/office/powerpoint/2010/main" val="257878451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16666" y="1773482"/>
            <a:ext cx="4572000" cy="2585323"/>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r>
              <a:rPr lang="en-US" dirty="0"/>
              <a:t>The first event in the history of the</a:t>
            </a:r>
          </a:p>
          <a:p>
            <a:r>
              <a:rPr lang="en-US" dirty="0"/>
              <a:t>universe was an explosion of an</a:t>
            </a:r>
          </a:p>
          <a:p>
            <a:r>
              <a:rPr lang="en-US" dirty="0"/>
              <a:t>extremely dense collection of particles,</a:t>
            </a:r>
          </a:p>
          <a:p>
            <a:r>
              <a:rPr lang="en-US" dirty="0"/>
              <a:t>with every particle moving apart from</a:t>
            </a:r>
          </a:p>
          <a:p>
            <a:r>
              <a:rPr lang="en-US" dirty="0"/>
              <a:t>every other particle. This event had no</a:t>
            </a:r>
          </a:p>
          <a:p>
            <a:r>
              <a:rPr lang="en-US" dirty="0"/>
              <a:t>cause - in particular, no intelligent being</a:t>
            </a:r>
          </a:p>
          <a:p>
            <a:r>
              <a:rPr lang="en-US" dirty="0"/>
              <a:t>set it into motion - and, further, every</a:t>
            </a:r>
          </a:p>
          <a:p>
            <a:r>
              <a:rPr lang="en-US" dirty="0"/>
              <a:t>subsequent event has been an effect of</a:t>
            </a:r>
          </a:p>
          <a:p>
            <a:r>
              <a:rPr lang="en-US" dirty="0"/>
              <a:t>this event.</a:t>
            </a:r>
          </a:p>
        </p:txBody>
      </p:sp>
      <p:sp>
        <p:nvSpPr>
          <p:cNvPr id="3" name="Rectangle 2"/>
          <p:cNvSpPr/>
          <p:nvPr/>
        </p:nvSpPr>
        <p:spPr>
          <a:xfrm>
            <a:off x="2286000" y="713192"/>
            <a:ext cx="4524045" cy="369332"/>
          </a:xfrm>
          <a:prstGeom prst="rect">
            <a:avLst/>
          </a:prstGeom>
        </p:spPr>
        <p:txBody>
          <a:bodyPr wrap="none">
            <a:spAutoFit/>
          </a:bodyPr>
          <a:lstStyle/>
          <a:p>
            <a:r>
              <a:rPr lang="en-US" dirty="0"/>
              <a:t>P6. If there is a first cause, then God exists. </a:t>
            </a:r>
          </a:p>
        </p:txBody>
      </p:sp>
      <p:sp>
        <p:nvSpPr>
          <p:cNvPr id="4" name="TextBox 3"/>
          <p:cNvSpPr txBox="1"/>
          <p:nvPr/>
        </p:nvSpPr>
        <p:spPr>
          <a:xfrm>
            <a:off x="568476" y="5007428"/>
            <a:ext cx="8140946" cy="646331"/>
          </a:xfrm>
          <a:prstGeom prst="rect">
            <a:avLst/>
          </a:prstGeom>
          <a:noFill/>
        </p:spPr>
        <p:txBody>
          <a:bodyPr wrap="none" rtlCol="0">
            <a:spAutoFit/>
          </a:bodyPr>
          <a:lstStyle/>
          <a:p>
            <a:r>
              <a:rPr lang="en-US" dirty="0" smtClean="0"/>
              <a:t>Is it possible that there could have been a first cause </a:t>
            </a:r>
            <a:r>
              <a:rPr lang="en-US" i="1" dirty="0" smtClean="0"/>
              <a:t>and yet </a:t>
            </a:r>
            <a:r>
              <a:rPr lang="en-US" dirty="0" smtClean="0"/>
              <a:t>God did not exist?</a:t>
            </a:r>
          </a:p>
          <a:p>
            <a:r>
              <a:rPr lang="en-US" dirty="0" smtClean="0"/>
              <a:t>If so, this castes doubt on Premise 6. </a:t>
            </a:r>
            <a:endParaRPr lang="en-US" dirty="0"/>
          </a:p>
        </p:txBody>
      </p:sp>
    </p:spTree>
    <p:extLst>
      <p:ext uri="{BB962C8B-B14F-4D97-AF65-F5344CB8AC3E}">
        <p14:creationId xmlns:p14="http://schemas.microsoft.com/office/powerpoint/2010/main" val="4098993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875" y="336163"/>
            <a:ext cx="8395840" cy="2400657"/>
          </a:xfrm>
          <a:prstGeom prst="rect">
            <a:avLst/>
          </a:prstGeom>
          <a:noFill/>
        </p:spPr>
        <p:txBody>
          <a:bodyPr wrap="square" rtlCol="0">
            <a:spAutoFit/>
          </a:bodyPr>
          <a:lstStyle/>
          <a:p>
            <a:r>
              <a:rPr lang="en-US" sz="1500" dirty="0" smtClean="0"/>
              <a:t>We’re now going to consider some arguments </a:t>
            </a:r>
            <a:r>
              <a:rPr lang="en-US" sz="1500" u="sng" dirty="0" smtClean="0"/>
              <a:t>for</a:t>
            </a:r>
            <a:r>
              <a:rPr lang="en-US" sz="1500" dirty="0" smtClean="0"/>
              <a:t> the existence of God. But before we do, we’re going to make the first of </a:t>
            </a:r>
            <a:r>
              <a:rPr lang="en-US" sz="1500" b="1" dirty="0" smtClean="0"/>
              <a:t>three key philosophical distinctions</a:t>
            </a:r>
            <a:r>
              <a:rPr lang="en-US" sz="1500" dirty="0" smtClean="0"/>
              <a:t> that will help us to characterize these arguments.</a:t>
            </a:r>
          </a:p>
          <a:p>
            <a:endParaRPr lang="en-US" sz="1500" dirty="0"/>
          </a:p>
          <a:p>
            <a:r>
              <a:rPr lang="en-US" sz="1500" dirty="0" smtClean="0"/>
              <a:t>It will help, first, to give names to three subfields of philosophy:</a:t>
            </a:r>
          </a:p>
          <a:p>
            <a:endParaRPr lang="en-US" sz="1500" dirty="0"/>
          </a:p>
          <a:p>
            <a:pPr marL="342900" indent="-342900">
              <a:buAutoNum type="arabicParenBoth"/>
            </a:pPr>
            <a:r>
              <a:rPr lang="en-US" sz="1500" b="1" dirty="0" smtClean="0"/>
              <a:t>Epistemology</a:t>
            </a:r>
            <a:r>
              <a:rPr lang="en-US" sz="1500" dirty="0" smtClean="0"/>
              <a:t>: the study of what it takes to </a:t>
            </a:r>
            <a:r>
              <a:rPr lang="en-US" sz="1500" i="1" dirty="0" smtClean="0"/>
              <a:t>know</a:t>
            </a:r>
            <a:r>
              <a:rPr lang="en-US" sz="1500" dirty="0"/>
              <a:t> </a:t>
            </a:r>
            <a:r>
              <a:rPr lang="en-US" sz="1500" dirty="0" smtClean="0"/>
              <a:t>something and have </a:t>
            </a:r>
            <a:r>
              <a:rPr lang="en-US" sz="1500" i="1" dirty="0" smtClean="0"/>
              <a:t>evidence/justification </a:t>
            </a:r>
            <a:r>
              <a:rPr lang="en-US" sz="1500" dirty="0" smtClean="0"/>
              <a:t>for something.</a:t>
            </a:r>
          </a:p>
          <a:p>
            <a:pPr marL="342900" indent="-342900">
              <a:buAutoNum type="arabicParenBoth"/>
            </a:pPr>
            <a:r>
              <a:rPr lang="en-US" sz="1500" b="1" dirty="0" smtClean="0"/>
              <a:t>Metaphysics: </a:t>
            </a:r>
            <a:r>
              <a:rPr lang="en-US" sz="1500" dirty="0" smtClean="0"/>
              <a:t>the study of what exists, and how it exists, most fundamentally.</a:t>
            </a:r>
          </a:p>
          <a:p>
            <a:pPr marL="342900" indent="-342900">
              <a:buAutoNum type="arabicParenBoth"/>
            </a:pPr>
            <a:r>
              <a:rPr lang="en-US" sz="1500" b="1" dirty="0" smtClean="0"/>
              <a:t>Semantics: </a:t>
            </a:r>
            <a:r>
              <a:rPr lang="en-US" sz="1500" dirty="0" smtClean="0"/>
              <a:t>the study of the meanings of words, sentences, and their relations.</a:t>
            </a:r>
            <a:endParaRPr lang="en-US" sz="1500" b="1" dirty="0" smtClean="0"/>
          </a:p>
        </p:txBody>
      </p:sp>
    </p:spTree>
    <p:extLst>
      <p:ext uri="{BB962C8B-B14F-4D97-AF65-F5344CB8AC3E}">
        <p14:creationId xmlns:p14="http://schemas.microsoft.com/office/powerpoint/2010/main" val="16509724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8000" y="290285"/>
            <a:ext cx="8610162" cy="923330"/>
          </a:xfrm>
          <a:prstGeom prst="rect">
            <a:avLst/>
          </a:prstGeom>
          <a:noFill/>
        </p:spPr>
        <p:txBody>
          <a:bodyPr wrap="none" rtlCol="0">
            <a:spAutoFit/>
          </a:bodyPr>
          <a:lstStyle/>
          <a:p>
            <a:r>
              <a:rPr lang="en-US" dirty="0" smtClean="0"/>
              <a:t>Maybe, however, we should understand Aquinas’ project more charitably. Could it </a:t>
            </a:r>
          </a:p>
          <a:p>
            <a:r>
              <a:rPr lang="en-US" dirty="0" smtClean="0"/>
              <a:t>be that the mere proof of the existence of a first cause </a:t>
            </a:r>
            <a:r>
              <a:rPr lang="en-US" i="1" dirty="0" smtClean="0"/>
              <a:t>provides some support </a:t>
            </a:r>
            <a:r>
              <a:rPr lang="en-US" dirty="0" smtClean="0"/>
              <a:t>for, if </a:t>
            </a:r>
          </a:p>
          <a:p>
            <a:r>
              <a:rPr lang="en-US" dirty="0" smtClean="0"/>
              <a:t>not a clean demonstration of, the existence of God? </a:t>
            </a:r>
          </a:p>
        </p:txBody>
      </p:sp>
    </p:spTree>
    <p:extLst>
      <p:ext uri="{BB962C8B-B14F-4D97-AF65-F5344CB8AC3E}">
        <p14:creationId xmlns:p14="http://schemas.microsoft.com/office/powerpoint/2010/main" val="104644775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8000" y="290285"/>
            <a:ext cx="8610162" cy="1477328"/>
          </a:xfrm>
          <a:prstGeom prst="rect">
            <a:avLst/>
          </a:prstGeom>
          <a:noFill/>
        </p:spPr>
        <p:txBody>
          <a:bodyPr wrap="none" rtlCol="0">
            <a:spAutoFit/>
          </a:bodyPr>
          <a:lstStyle/>
          <a:p>
            <a:r>
              <a:rPr lang="en-US" dirty="0" smtClean="0"/>
              <a:t>Maybe, however, we should understand Aquinas’ project more charitably. Could it </a:t>
            </a:r>
          </a:p>
          <a:p>
            <a:r>
              <a:rPr lang="en-US" dirty="0" smtClean="0"/>
              <a:t>be that the mere proof of the existence of a first cause </a:t>
            </a:r>
            <a:r>
              <a:rPr lang="en-US" i="1" dirty="0" smtClean="0"/>
              <a:t>provides some support </a:t>
            </a:r>
            <a:r>
              <a:rPr lang="en-US" dirty="0" smtClean="0"/>
              <a:t>for, if </a:t>
            </a:r>
          </a:p>
          <a:p>
            <a:r>
              <a:rPr lang="en-US" dirty="0" smtClean="0"/>
              <a:t>not a clean demonstration of, the existence of God?</a:t>
            </a:r>
          </a:p>
          <a:p>
            <a:endParaRPr lang="en-US" dirty="0"/>
          </a:p>
          <a:p>
            <a:r>
              <a:rPr lang="en-US" dirty="0" smtClean="0"/>
              <a:t>Perhaps Aquinas is thinking along these lines:  </a:t>
            </a:r>
          </a:p>
        </p:txBody>
      </p:sp>
      <p:sp>
        <p:nvSpPr>
          <p:cNvPr id="3" name="TextBox 2"/>
          <p:cNvSpPr txBox="1"/>
          <p:nvPr/>
        </p:nvSpPr>
        <p:spPr>
          <a:xfrm>
            <a:off x="713620" y="2213428"/>
            <a:ext cx="6664476" cy="3416320"/>
          </a:xfrm>
          <a:prstGeom prst="rect">
            <a:avLst/>
          </a:prstGeom>
          <a:noFill/>
        </p:spPr>
        <p:txBody>
          <a:bodyPr wrap="square" rtlCol="0">
            <a:spAutoFit/>
          </a:bodyPr>
          <a:lstStyle/>
          <a:p>
            <a:r>
              <a:rPr lang="en-US" dirty="0" smtClean="0"/>
              <a:t>If God exists, she has a number of interesting properties. She would be, e.g., omnipotent, omniscient, omnibenevolent, the creator of the world, the first cause, among other things. </a:t>
            </a:r>
          </a:p>
          <a:p>
            <a:endParaRPr lang="en-US" dirty="0"/>
          </a:p>
          <a:p>
            <a:r>
              <a:rPr lang="en-US" dirty="0" smtClean="0"/>
              <a:t>The demonstrating that </a:t>
            </a:r>
            <a:r>
              <a:rPr lang="en-US" i="1" dirty="0" smtClean="0"/>
              <a:t>there was a first cause</a:t>
            </a:r>
            <a:r>
              <a:rPr lang="en-US" dirty="0" smtClean="0"/>
              <a:t> goes some way towards making a belief in God more rational, even if it does not, by itself, demonstrate the existence of God. </a:t>
            </a:r>
          </a:p>
          <a:p>
            <a:endParaRPr lang="en-US" dirty="0"/>
          </a:p>
          <a:p>
            <a:r>
              <a:rPr lang="en-US" dirty="0" smtClean="0"/>
              <a:t>Maybe, in conjunction with </a:t>
            </a:r>
            <a:r>
              <a:rPr lang="en-US" i="1" dirty="0" smtClean="0"/>
              <a:t>other </a:t>
            </a:r>
            <a:r>
              <a:rPr lang="en-US" dirty="0" smtClean="0"/>
              <a:t>arguments that establish the existence of a being with some of these other God-like properties, it would become increasingly rational to believe that God exists. </a:t>
            </a:r>
          </a:p>
        </p:txBody>
      </p:sp>
    </p:spTree>
    <p:extLst>
      <p:ext uri="{BB962C8B-B14F-4D97-AF65-F5344CB8AC3E}">
        <p14:creationId xmlns:p14="http://schemas.microsoft.com/office/powerpoint/2010/main" val="20121379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7263" y="259621"/>
            <a:ext cx="8325499" cy="646331"/>
          </a:xfrm>
          <a:prstGeom prst="rect">
            <a:avLst/>
          </a:prstGeom>
          <a:noFill/>
        </p:spPr>
        <p:txBody>
          <a:bodyPr wrap="square" rtlCol="0">
            <a:spAutoFit/>
          </a:bodyPr>
          <a:lstStyle/>
          <a:p>
            <a:r>
              <a:rPr lang="en-US" dirty="0" smtClean="0"/>
              <a:t>With that said, let’s look towards another </a:t>
            </a:r>
            <a:r>
              <a:rPr lang="en-US" b="1" dirty="0" smtClean="0"/>
              <a:t>a priori </a:t>
            </a:r>
            <a:r>
              <a:rPr lang="en-US" dirty="0" smtClean="0"/>
              <a:t>argument for the existence of God: </a:t>
            </a:r>
            <a:r>
              <a:rPr lang="en-US" b="1" dirty="0" smtClean="0"/>
              <a:t>René Descartes’ Ontological Argument</a:t>
            </a:r>
            <a:r>
              <a:rPr lang="en-US" dirty="0" smtClean="0"/>
              <a:t>. </a:t>
            </a:r>
          </a:p>
        </p:txBody>
      </p:sp>
    </p:spTree>
    <p:extLst>
      <p:ext uri="{BB962C8B-B14F-4D97-AF65-F5344CB8AC3E}">
        <p14:creationId xmlns:p14="http://schemas.microsoft.com/office/powerpoint/2010/main" val="332070620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7263" y="259621"/>
            <a:ext cx="8325499" cy="646331"/>
          </a:xfrm>
          <a:prstGeom prst="rect">
            <a:avLst/>
          </a:prstGeom>
          <a:noFill/>
        </p:spPr>
        <p:txBody>
          <a:bodyPr wrap="square" rtlCol="0">
            <a:spAutoFit/>
          </a:bodyPr>
          <a:lstStyle/>
          <a:p>
            <a:r>
              <a:rPr lang="en-US" dirty="0" smtClean="0"/>
              <a:t>With that said, let’s look towards another </a:t>
            </a:r>
            <a:r>
              <a:rPr lang="en-US" b="1" dirty="0" smtClean="0"/>
              <a:t>a priori </a:t>
            </a:r>
            <a:r>
              <a:rPr lang="en-US" dirty="0" smtClean="0"/>
              <a:t>argument for the existence of God: </a:t>
            </a:r>
            <a:r>
              <a:rPr lang="en-US" b="1" dirty="0" smtClean="0"/>
              <a:t>René Descartes’ Ontological Argument</a:t>
            </a:r>
            <a:r>
              <a:rPr lang="en-US" dirty="0" smtClean="0"/>
              <a:t>. </a:t>
            </a:r>
          </a:p>
        </p:txBody>
      </p:sp>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406" y="1931005"/>
            <a:ext cx="2027557" cy="2483757"/>
          </a:xfrm>
          <a:prstGeom prst="rect">
            <a:avLst/>
          </a:prstGeom>
        </p:spPr>
      </p:pic>
      <p:sp>
        <p:nvSpPr>
          <p:cNvPr id="4" name="TextBox 3"/>
          <p:cNvSpPr txBox="1"/>
          <p:nvPr/>
        </p:nvSpPr>
        <p:spPr>
          <a:xfrm>
            <a:off x="895048" y="4456668"/>
            <a:ext cx="1338828" cy="369332"/>
          </a:xfrm>
          <a:prstGeom prst="rect">
            <a:avLst/>
          </a:prstGeom>
          <a:noFill/>
        </p:spPr>
        <p:txBody>
          <a:bodyPr wrap="none" rtlCol="0">
            <a:spAutoFit/>
          </a:bodyPr>
          <a:lstStyle/>
          <a:p>
            <a:r>
              <a:rPr lang="en-US" dirty="0" smtClean="0"/>
              <a:t>1596 – 1650</a:t>
            </a:r>
            <a:endParaRPr lang="en-US" dirty="0"/>
          </a:p>
        </p:txBody>
      </p:sp>
      <p:sp>
        <p:nvSpPr>
          <p:cNvPr id="5" name="TextBox 4"/>
          <p:cNvSpPr txBox="1"/>
          <p:nvPr/>
        </p:nvSpPr>
        <p:spPr>
          <a:xfrm>
            <a:off x="3519714" y="2611716"/>
            <a:ext cx="5213048" cy="1200329"/>
          </a:xfrm>
          <a:prstGeom prst="rect">
            <a:avLst/>
          </a:prstGeom>
          <a:noFill/>
        </p:spPr>
        <p:txBody>
          <a:bodyPr wrap="square" rtlCol="0">
            <a:spAutoFit/>
          </a:bodyPr>
          <a:lstStyle/>
          <a:p>
            <a:pPr marL="285750" indent="-285750">
              <a:buFontTx/>
              <a:buChar char="-"/>
            </a:pPr>
            <a:r>
              <a:rPr lang="en-US" dirty="0" smtClean="0"/>
              <a:t>The “father” of modern philosophy</a:t>
            </a:r>
          </a:p>
          <a:p>
            <a:pPr marL="285750" indent="-285750">
              <a:buFontTx/>
              <a:buChar char="-"/>
            </a:pPr>
            <a:r>
              <a:rPr lang="en-US" dirty="0" smtClean="0"/>
              <a:t>Creator of the </a:t>
            </a:r>
            <a:r>
              <a:rPr lang="en-US" b="1" dirty="0" smtClean="0"/>
              <a:t>Cartesian</a:t>
            </a:r>
            <a:r>
              <a:rPr lang="en-US" dirty="0" smtClean="0"/>
              <a:t> coordinate system (the x-y plane)</a:t>
            </a:r>
          </a:p>
          <a:p>
            <a:pPr marL="285750" indent="-285750">
              <a:buFontTx/>
              <a:buChar char="-"/>
            </a:pPr>
            <a:r>
              <a:rPr lang="en-US" dirty="0" smtClean="0"/>
              <a:t>Best known for “I think, therefore I am.”</a:t>
            </a:r>
            <a:endParaRPr lang="en-US" dirty="0"/>
          </a:p>
        </p:txBody>
      </p:sp>
    </p:spTree>
    <p:extLst>
      <p:ext uri="{BB962C8B-B14F-4D97-AF65-F5344CB8AC3E}">
        <p14:creationId xmlns:p14="http://schemas.microsoft.com/office/powerpoint/2010/main" val="41305260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7263" y="259621"/>
            <a:ext cx="8325499" cy="646331"/>
          </a:xfrm>
          <a:prstGeom prst="rect">
            <a:avLst/>
          </a:prstGeom>
          <a:noFill/>
        </p:spPr>
        <p:txBody>
          <a:bodyPr wrap="square" rtlCol="0">
            <a:spAutoFit/>
          </a:bodyPr>
          <a:lstStyle/>
          <a:p>
            <a:r>
              <a:rPr lang="en-US" dirty="0" smtClean="0"/>
              <a:t>With that said, let’s look towards another </a:t>
            </a:r>
            <a:r>
              <a:rPr lang="en-US" b="1" dirty="0" smtClean="0"/>
              <a:t>a priori </a:t>
            </a:r>
            <a:r>
              <a:rPr lang="en-US" dirty="0" smtClean="0"/>
              <a:t>argument for the existence of God: </a:t>
            </a:r>
            <a:r>
              <a:rPr lang="en-US" b="1" dirty="0" smtClean="0"/>
              <a:t>René Descartes’ Ontological Argument</a:t>
            </a:r>
            <a:r>
              <a:rPr lang="en-US" dirty="0" smtClean="0"/>
              <a:t>. </a:t>
            </a:r>
          </a:p>
        </p:txBody>
      </p:sp>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1130602"/>
            <a:ext cx="1306780" cy="1600805"/>
          </a:xfrm>
          <a:prstGeom prst="rect">
            <a:avLst/>
          </a:prstGeom>
        </p:spPr>
      </p:pic>
      <p:sp>
        <p:nvSpPr>
          <p:cNvPr id="6" name="TextBox 5"/>
          <p:cNvSpPr txBox="1"/>
          <p:nvPr/>
        </p:nvSpPr>
        <p:spPr>
          <a:xfrm>
            <a:off x="2382762" y="1620762"/>
            <a:ext cx="5696857" cy="3139321"/>
          </a:xfrm>
          <a:prstGeom prst="rect">
            <a:avLst/>
          </a:prstGeom>
          <a:noFill/>
        </p:spPr>
        <p:txBody>
          <a:bodyPr wrap="square" rtlCol="0">
            <a:spAutoFit/>
          </a:bodyPr>
          <a:lstStyle/>
          <a:p>
            <a:r>
              <a:rPr lang="en-US" dirty="0" smtClean="0"/>
              <a:t>“Certainly, the idea of God, or a supreme being, is one which I find within me just as surely as the idea of any shape or number. Any my understanding that it belongs to his nature that he always exists is no less clear and distinct than is the case when I prove of any shape or number that some property belongs to its nature. Hence, even if it turned out that not everything on which I have meditated in these past days is true, I ought to still regard the existence of God as having at least the same level of certainty as I have hitherto attributed to the truths of mathematics.” </a:t>
            </a:r>
            <a:endParaRPr lang="en-US" dirty="0"/>
          </a:p>
        </p:txBody>
      </p:sp>
    </p:spTree>
    <p:extLst>
      <p:ext uri="{BB962C8B-B14F-4D97-AF65-F5344CB8AC3E}">
        <p14:creationId xmlns:p14="http://schemas.microsoft.com/office/powerpoint/2010/main" val="35373051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025583" cy="369332"/>
          </a:xfrm>
          <a:prstGeom prst="rect">
            <a:avLst/>
          </a:prstGeom>
          <a:noFill/>
        </p:spPr>
        <p:txBody>
          <a:bodyPr wrap="none" rtlCol="0">
            <a:spAutoFit/>
          </a:bodyPr>
          <a:lstStyle/>
          <a:p>
            <a:r>
              <a:rPr lang="en-US" dirty="0" smtClean="0"/>
              <a:t>Let’s think about mathematics, geometry, and mountains. </a:t>
            </a:r>
            <a:endParaRPr lang="en-US" dirty="0"/>
          </a:p>
        </p:txBody>
      </p:sp>
    </p:spTree>
    <p:extLst>
      <p:ext uri="{BB962C8B-B14F-4D97-AF65-F5344CB8AC3E}">
        <p14:creationId xmlns:p14="http://schemas.microsoft.com/office/powerpoint/2010/main" val="107073181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025583" cy="369332"/>
          </a:xfrm>
          <a:prstGeom prst="rect">
            <a:avLst/>
          </a:prstGeom>
          <a:noFill/>
        </p:spPr>
        <p:txBody>
          <a:bodyPr wrap="none" rtlCol="0">
            <a:spAutoFit/>
          </a:bodyPr>
          <a:lstStyle/>
          <a:p>
            <a:r>
              <a:rPr lang="en-US" dirty="0" smtClean="0"/>
              <a:t>Let’s think about mathematics, geometry, and mountains. </a:t>
            </a:r>
            <a:endParaRPr lang="en-US" dirty="0"/>
          </a:p>
        </p:txBody>
      </p:sp>
      <p:sp>
        <p:nvSpPr>
          <p:cNvPr id="2" name="TextBox 1"/>
          <p:cNvSpPr txBox="1"/>
          <p:nvPr/>
        </p:nvSpPr>
        <p:spPr>
          <a:xfrm>
            <a:off x="2237620" y="1306285"/>
            <a:ext cx="5036091" cy="369332"/>
          </a:xfrm>
          <a:prstGeom prst="rect">
            <a:avLst/>
          </a:prstGeom>
          <a:noFill/>
        </p:spPr>
        <p:txBody>
          <a:bodyPr wrap="none" rtlCol="0">
            <a:spAutoFit/>
          </a:bodyPr>
          <a:lstStyle/>
          <a:p>
            <a:r>
              <a:rPr lang="en-US" dirty="0" smtClean="0"/>
              <a:t>Certain kinds of objects have </a:t>
            </a:r>
            <a:r>
              <a:rPr lang="en-US" i="1" dirty="0" smtClean="0"/>
              <a:t>essences </a:t>
            </a:r>
            <a:r>
              <a:rPr lang="en-US" dirty="0" smtClean="0"/>
              <a:t>or </a:t>
            </a:r>
            <a:r>
              <a:rPr lang="en-US" i="1" dirty="0" smtClean="0"/>
              <a:t>natures</a:t>
            </a:r>
            <a:r>
              <a:rPr lang="en-US" dirty="0" smtClean="0"/>
              <a:t>. </a:t>
            </a:r>
            <a:endParaRPr lang="en-US" dirty="0"/>
          </a:p>
        </p:txBody>
      </p:sp>
      <p:sp>
        <p:nvSpPr>
          <p:cNvPr id="5" name="TextBox 4"/>
          <p:cNvSpPr txBox="1"/>
          <p:nvPr/>
        </p:nvSpPr>
        <p:spPr>
          <a:xfrm>
            <a:off x="1026876" y="2464191"/>
            <a:ext cx="6246835" cy="369332"/>
          </a:xfrm>
          <a:prstGeom prst="rect">
            <a:avLst/>
          </a:prstGeom>
          <a:noFill/>
        </p:spPr>
        <p:txBody>
          <a:bodyPr wrap="none" rtlCol="0">
            <a:spAutoFit/>
          </a:bodyPr>
          <a:lstStyle/>
          <a:p>
            <a:r>
              <a:rPr lang="en-US" dirty="0" smtClean="0"/>
              <a:t>The essence of a triangle is to be a three sided, closed figure. </a:t>
            </a:r>
            <a:endParaRPr lang="en-US" dirty="0"/>
          </a:p>
        </p:txBody>
      </p:sp>
    </p:spTree>
    <p:extLst>
      <p:ext uri="{BB962C8B-B14F-4D97-AF65-F5344CB8AC3E}">
        <p14:creationId xmlns:p14="http://schemas.microsoft.com/office/powerpoint/2010/main" val="299307100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025583" cy="369332"/>
          </a:xfrm>
          <a:prstGeom prst="rect">
            <a:avLst/>
          </a:prstGeom>
          <a:noFill/>
        </p:spPr>
        <p:txBody>
          <a:bodyPr wrap="none" rtlCol="0">
            <a:spAutoFit/>
          </a:bodyPr>
          <a:lstStyle/>
          <a:p>
            <a:r>
              <a:rPr lang="en-US" dirty="0" smtClean="0"/>
              <a:t>Let’s think about mathematics, geometry, and mountains. </a:t>
            </a:r>
            <a:endParaRPr lang="en-US" dirty="0"/>
          </a:p>
        </p:txBody>
      </p:sp>
      <p:sp>
        <p:nvSpPr>
          <p:cNvPr id="2" name="TextBox 1"/>
          <p:cNvSpPr txBox="1"/>
          <p:nvPr/>
        </p:nvSpPr>
        <p:spPr>
          <a:xfrm>
            <a:off x="2237620" y="1306285"/>
            <a:ext cx="5036091" cy="369332"/>
          </a:xfrm>
          <a:prstGeom prst="rect">
            <a:avLst/>
          </a:prstGeom>
          <a:noFill/>
        </p:spPr>
        <p:txBody>
          <a:bodyPr wrap="none" rtlCol="0">
            <a:spAutoFit/>
          </a:bodyPr>
          <a:lstStyle/>
          <a:p>
            <a:r>
              <a:rPr lang="en-US" dirty="0" smtClean="0"/>
              <a:t>Certain kinds of objects have </a:t>
            </a:r>
            <a:r>
              <a:rPr lang="en-US" i="1" dirty="0" smtClean="0"/>
              <a:t>essences </a:t>
            </a:r>
            <a:r>
              <a:rPr lang="en-US" dirty="0" smtClean="0"/>
              <a:t>or </a:t>
            </a:r>
            <a:r>
              <a:rPr lang="en-US" i="1" dirty="0" smtClean="0"/>
              <a:t>natures</a:t>
            </a:r>
            <a:r>
              <a:rPr lang="en-US" dirty="0" smtClean="0"/>
              <a:t>. </a:t>
            </a:r>
            <a:endParaRPr lang="en-US" dirty="0"/>
          </a:p>
        </p:txBody>
      </p:sp>
      <p:sp>
        <p:nvSpPr>
          <p:cNvPr id="5" name="TextBox 4"/>
          <p:cNvSpPr txBox="1"/>
          <p:nvPr/>
        </p:nvSpPr>
        <p:spPr>
          <a:xfrm>
            <a:off x="1026876" y="2464191"/>
            <a:ext cx="7236327" cy="1477328"/>
          </a:xfrm>
          <a:prstGeom prst="rect">
            <a:avLst/>
          </a:prstGeom>
          <a:noFill/>
        </p:spPr>
        <p:txBody>
          <a:bodyPr wrap="square" rtlCol="0">
            <a:spAutoFit/>
          </a:bodyPr>
          <a:lstStyle/>
          <a:p>
            <a:r>
              <a:rPr lang="en-US" dirty="0" smtClean="0"/>
              <a:t>The essence of a triangle is to be a three sided, closed figure.</a:t>
            </a:r>
          </a:p>
          <a:p>
            <a:endParaRPr lang="en-US" dirty="0"/>
          </a:p>
          <a:p>
            <a:r>
              <a:rPr lang="en-US" dirty="0" smtClean="0"/>
              <a:t>The essence of a mountain is to be a significantly raised portion of a planetary body surrounded on all sides by lower surfaces, i.e. valleys.</a:t>
            </a:r>
          </a:p>
          <a:p>
            <a:endParaRPr lang="en-US" dirty="0"/>
          </a:p>
        </p:txBody>
      </p:sp>
    </p:spTree>
    <p:extLst>
      <p:ext uri="{BB962C8B-B14F-4D97-AF65-F5344CB8AC3E}">
        <p14:creationId xmlns:p14="http://schemas.microsoft.com/office/powerpoint/2010/main" val="403087758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025583" cy="369332"/>
          </a:xfrm>
          <a:prstGeom prst="rect">
            <a:avLst/>
          </a:prstGeom>
          <a:noFill/>
        </p:spPr>
        <p:txBody>
          <a:bodyPr wrap="none" rtlCol="0">
            <a:spAutoFit/>
          </a:bodyPr>
          <a:lstStyle/>
          <a:p>
            <a:r>
              <a:rPr lang="en-US" dirty="0" smtClean="0"/>
              <a:t>Let’s think about mathematics, geometry, and mountains. </a:t>
            </a:r>
            <a:endParaRPr lang="en-US" dirty="0"/>
          </a:p>
        </p:txBody>
      </p:sp>
      <p:sp>
        <p:nvSpPr>
          <p:cNvPr id="2" name="TextBox 1"/>
          <p:cNvSpPr txBox="1"/>
          <p:nvPr/>
        </p:nvSpPr>
        <p:spPr>
          <a:xfrm>
            <a:off x="2237620" y="1306285"/>
            <a:ext cx="5036091" cy="369332"/>
          </a:xfrm>
          <a:prstGeom prst="rect">
            <a:avLst/>
          </a:prstGeom>
          <a:noFill/>
        </p:spPr>
        <p:txBody>
          <a:bodyPr wrap="none" rtlCol="0">
            <a:spAutoFit/>
          </a:bodyPr>
          <a:lstStyle/>
          <a:p>
            <a:r>
              <a:rPr lang="en-US" dirty="0" smtClean="0"/>
              <a:t>Certain kinds of objects have </a:t>
            </a:r>
            <a:r>
              <a:rPr lang="en-US" i="1" dirty="0" smtClean="0"/>
              <a:t>essences </a:t>
            </a:r>
            <a:r>
              <a:rPr lang="en-US" dirty="0" smtClean="0"/>
              <a:t>or </a:t>
            </a:r>
            <a:r>
              <a:rPr lang="en-US" i="1" dirty="0" smtClean="0"/>
              <a:t>natures</a:t>
            </a:r>
            <a:r>
              <a:rPr lang="en-US" dirty="0" smtClean="0"/>
              <a:t>. </a:t>
            </a:r>
            <a:endParaRPr lang="en-US" dirty="0"/>
          </a:p>
        </p:txBody>
      </p:sp>
      <p:sp>
        <p:nvSpPr>
          <p:cNvPr id="5" name="TextBox 4"/>
          <p:cNvSpPr txBox="1"/>
          <p:nvPr/>
        </p:nvSpPr>
        <p:spPr>
          <a:xfrm>
            <a:off x="1026876" y="2464191"/>
            <a:ext cx="7236327" cy="2862323"/>
          </a:xfrm>
          <a:prstGeom prst="rect">
            <a:avLst/>
          </a:prstGeom>
          <a:noFill/>
        </p:spPr>
        <p:txBody>
          <a:bodyPr wrap="square" rtlCol="0">
            <a:spAutoFit/>
          </a:bodyPr>
          <a:lstStyle/>
          <a:p>
            <a:r>
              <a:rPr lang="en-US" dirty="0" smtClean="0"/>
              <a:t>The essence of a triangle is to be a three sided, closed figure.</a:t>
            </a:r>
          </a:p>
          <a:p>
            <a:endParaRPr lang="en-US" dirty="0"/>
          </a:p>
          <a:p>
            <a:r>
              <a:rPr lang="en-US" dirty="0" smtClean="0"/>
              <a:t>The essence of a mountain is to be a significantly raised portion of a planetary body surrounded on all sides by lower surfaces, i.e. valleys.</a:t>
            </a:r>
          </a:p>
          <a:p>
            <a:endParaRPr lang="en-US" dirty="0"/>
          </a:p>
          <a:p>
            <a:r>
              <a:rPr lang="en-US" b="1" dirty="0" smtClean="0"/>
              <a:t>These facts about the essences of these kinds of objects have an important features:</a:t>
            </a:r>
          </a:p>
          <a:p>
            <a:endParaRPr lang="en-US" b="1" dirty="0"/>
          </a:p>
          <a:p>
            <a:r>
              <a:rPr lang="en-US" b="1" dirty="0" smtClean="0"/>
              <a:t>	* There need be no actual triangles or mountains in order 	for these facts about essences to be true</a:t>
            </a:r>
            <a:r>
              <a:rPr lang="en-US" dirty="0" smtClean="0"/>
              <a:t>.   </a:t>
            </a:r>
          </a:p>
        </p:txBody>
      </p:sp>
    </p:spTree>
    <p:extLst>
      <p:ext uri="{BB962C8B-B14F-4D97-AF65-F5344CB8AC3E}">
        <p14:creationId xmlns:p14="http://schemas.microsoft.com/office/powerpoint/2010/main" val="47332392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025583" cy="369332"/>
          </a:xfrm>
          <a:prstGeom prst="rect">
            <a:avLst/>
          </a:prstGeom>
          <a:noFill/>
        </p:spPr>
        <p:txBody>
          <a:bodyPr wrap="none" rtlCol="0">
            <a:spAutoFit/>
          </a:bodyPr>
          <a:lstStyle/>
          <a:p>
            <a:r>
              <a:rPr lang="en-US" dirty="0" smtClean="0"/>
              <a:t>Let’s think about mathematics, geometry, and mountains. </a:t>
            </a:r>
            <a:endParaRPr lang="en-US" dirty="0"/>
          </a:p>
        </p:txBody>
      </p:sp>
      <p:sp>
        <p:nvSpPr>
          <p:cNvPr id="2" name="TextBox 1"/>
          <p:cNvSpPr txBox="1"/>
          <p:nvPr/>
        </p:nvSpPr>
        <p:spPr>
          <a:xfrm>
            <a:off x="2237620" y="1306285"/>
            <a:ext cx="5036091" cy="369332"/>
          </a:xfrm>
          <a:prstGeom prst="rect">
            <a:avLst/>
          </a:prstGeom>
          <a:noFill/>
        </p:spPr>
        <p:txBody>
          <a:bodyPr wrap="none" rtlCol="0">
            <a:spAutoFit/>
          </a:bodyPr>
          <a:lstStyle/>
          <a:p>
            <a:r>
              <a:rPr lang="en-US" dirty="0" smtClean="0"/>
              <a:t>Certain kinds of objects have </a:t>
            </a:r>
            <a:r>
              <a:rPr lang="en-US" i="1" dirty="0" smtClean="0"/>
              <a:t>essences </a:t>
            </a:r>
            <a:r>
              <a:rPr lang="en-US" dirty="0" smtClean="0"/>
              <a:t>or </a:t>
            </a:r>
            <a:r>
              <a:rPr lang="en-US" i="1" dirty="0" smtClean="0"/>
              <a:t>natures</a:t>
            </a:r>
            <a:r>
              <a:rPr lang="en-US" dirty="0" smtClean="0"/>
              <a:t>. </a:t>
            </a:r>
            <a:endParaRPr lang="en-US" dirty="0"/>
          </a:p>
        </p:txBody>
      </p:sp>
      <p:sp>
        <p:nvSpPr>
          <p:cNvPr id="5" name="TextBox 4"/>
          <p:cNvSpPr txBox="1"/>
          <p:nvPr/>
        </p:nvSpPr>
        <p:spPr>
          <a:xfrm>
            <a:off x="1026876" y="2464191"/>
            <a:ext cx="7236327" cy="4247317"/>
          </a:xfrm>
          <a:prstGeom prst="rect">
            <a:avLst/>
          </a:prstGeom>
          <a:noFill/>
        </p:spPr>
        <p:txBody>
          <a:bodyPr wrap="square" rtlCol="0">
            <a:spAutoFit/>
          </a:bodyPr>
          <a:lstStyle/>
          <a:p>
            <a:r>
              <a:rPr lang="en-US" dirty="0" smtClean="0"/>
              <a:t>The essence of a triangle is to be a three sided, closed figure.</a:t>
            </a:r>
          </a:p>
          <a:p>
            <a:endParaRPr lang="en-US" dirty="0"/>
          </a:p>
          <a:p>
            <a:r>
              <a:rPr lang="en-US" dirty="0" smtClean="0"/>
              <a:t>The essence of a mountain is to be a significantly raised portion of a planetary body surrounded on all sides by lower surfaces, i.e. valleys.</a:t>
            </a:r>
          </a:p>
          <a:p>
            <a:endParaRPr lang="en-US" dirty="0"/>
          </a:p>
          <a:p>
            <a:r>
              <a:rPr lang="en-US" b="1" dirty="0" smtClean="0"/>
              <a:t>These facts about the essences of these kinds of objects have an important features:</a:t>
            </a:r>
          </a:p>
          <a:p>
            <a:endParaRPr lang="en-US" b="1" dirty="0"/>
          </a:p>
          <a:p>
            <a:r>
              <a:rPr lang="en-US" b="1" dirty="0" smtClean="0"/>
              <a:t>	* There need be no actual triangles or mountains in order 	for these facts about essences to be true</a:t>
            </a:r>
            <a:r>
              <a:rPr lang="en-US" dirty="0" smtClean="0"/>
              <a:t>.   </a:t>
            </a:r>
          </a:p>
          <a:p>
            <a:r>
              <a:rPr lang="en-US" dirty="0"/>
              <a:t>	</a:t>
            </a:r>
            <a:r>
              <a:rPr lang="en-US" dirty="0" smtClean="0"/>
              <a:t>	- Analogy: we could define “mountain” even if 		there were no mountains. </a:t>
            </a:r>
          </a:p>
          <a:p>
            <a:endParaRPr lang="en-US" dirty="0"/>
          </a:p>
          <a:p>
            <a:r>
              <a:rPr lang="en-US" dirty="0" smtClean="0"/>
              <a:t>So, to reason about the essence of anything is </a:t>
            </a:r>
            <a:r>
              <a:rPr lang="en-US" i="1" dirty="0" smtClean="0"/>
              <a:t>not</a:t>
            </a:r>
            <a:r>
              <a:rPr lang="en-US" dirty="0" smtClean="0"/>
              <a:t>, by itself, to presuppose the existence of anything (aside from, maybe, properties). </a:t>
            </a:r>
          </a:p>
        </p:txBody>
      </p:sp>
    </p:spTree>
    <p:extLst>
      <p:ext uri="{BB962C8B-B14F-4D97-AF65-F5344CB8AC3E}">
        <p14:creationId xmlns:p14="http://schemas.microsoft.com/office/powerpoint/2010/main" val="1445659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875" y="336163"/>
            <a:ext cx="8395840" cy="646331"/>
          </a:xfrm>
          <a:prstGeom prst="rect">
            <a:avLst/>
          </a:prstGeom>
          <a:noFill/>
        </p:spPr>
        <p:txBody>
          <a:bodyPr wrap="square" rtlCol="0">
            <a:spAutoFit/>
          </a:bodyPr>
          <a:lstStyle/>
          <a:p>
            <a:r>
              <a:rPr lang="en-US" b="1" dirty="0"/>
              <a:t>Epistemology</a:t>
            </a:r>
            <a:r>
              <a:rPr lang="en-US" dirty="0"/>
              <a:t>: the study of what it takes to </a:t>
            </a:r>
            <a:r>
              <a:rPr lang="en-US" i="1" dirty="0"/>
              <a:t>know</a:t>
            </a:r>
            <a:r>
              <a:rPr lang="en-US" dirty="0"/>
              <a:t> something and have </a:t>
            </a:r>
            <a:r>
              <a:rPr lang="en-US" i="1" dirty="0"/>
              <a:t>evidence/justification </a:t>
            </a:r>
            <a:r>
              <a:rPr lang="en-US" dirty="0"/>
              <a:t>for something.</a:t>
            </a:r>
          </a:p>
        </p:txBody>
      </p:sp>
      <p:sp>
        <p:nvSpPr>
          <p:cNvPr id="2" name="TextBox 1"/>
          <p:cNvSpPr txBox="1"/>
          <p:nvPr/>
        </p:nvSpPr>
        <p:spPr>
          <a:xfrm>
            <a:off x="764328" y="1279928"/>
            <a:ext cx="7702340" cy="2031325"/>
          </a:xfrm>
          <a:prstGeom prst="rect">
            <a:avLst/>
          </a:prstGeom>
          <a:noFill/>
        </p:spPr>
        <p:txBody>
          <a:bodyPr wrap="square" rtlCol="0">
            <a:spAutoFit/>
          </a:bodyPr>
          <a:lstStyle/>
          <a:p>
            <a:r>
              <a:rPr lang="en-US" dirty="0" smtClean="0"/>
              <a:t>Here is an </a:t>
            </a:r>
            <a:r>
              <a:rPr lang="en-US" i="1" dirty="0" smtClean="0"/>
              <a:t>epistemic distinction—</a:t>
            </a:r>
            <a:r>
              <a:rPr lang="en-US" dirty="0" smtClean="0"/>
              <a:t>i.e., one that concerns the nature of </a:t>
            </a:r>
            <a:r>
              <a:rPr lang="en-US" i="1" dirty="0" smtClean="0"/>
              <a:t>our knowledge, beliefs</a:t>
            </a:r>
            <a:r>
              <a:rPr lang="en-US" dirty="0" smtClean="0"/>
              <a:t>, or </a:t>
            </a:r>
            <a:r>
              <a:rPr lang="en-US" i="1" dirty="0" smtClean="0"/>
              <a:t>justification</a:t>
            </a:r>
            <a:r>
              <a:rPr lang="en-US" dirty="0" smtClean="0"/>
              <a:t>:</a:t>
            </a:r>
          </a:p>
          <a:p>
            <a:endParaRPr lang="en-US" dirty="0"/>
          </a:p>
          <a:p>
            <a:r>
              <a:rPr lang="en-US" dirty="0" smtClean="0"/>
              <a:t>A proposition, </a:t>
            </a:r>
            <a:r>
              <a:rPr lang="en-US" i="1" dirty="0" smtClean="0"/>
              <a:t>P</a:t>
            </a:r>
            <a:r>
              <a:rPr lang="en-US" dirty="0" smtClean="0"/>
              <a:t>, is </a:t>
            </a:r>
            <a:r>
              <a:rPr lang="en-US" b="1" u="sng" dirty="0" smtClean="0"/>
              <a:t>a priori</a:t>
            </a:r>
            <a:r>
              <a:rPr lang="en-US" dirty="0" smtClean="0"/>
              <a:t> just in case it’s possible (for anyone) to know that </a:t>
            </a:r>
            <a:r>
              <a:rPr lang="en-US" i="1" dirty="0" smtClean="0"/>
              <a:t>P </a:t>
            </a:r>
            <a:r>
              <a:rPr lang="en-US" dirty="0" smtClean="0"/>
              <a:t>is true (or to </a:t>
            </a:r>
            <a:r>
              <a:rPr lang="en-US" i="1" dirty="0" smtClean="0"/>
              <a:t>justify one’s belief in P</a:t>
            </a:r>
            <a:r>
              <a:rPr lang="en-US" dirty="0" smtClean="0"/>
              <a:t>) purely by deploying one’s (mature) faculty of reasoning and </a:t>
            </a:r>
            <a:r>
              <a:rPr lang="en-US" i="1" dirty="0" smtClean="0"/>
              <a:t>not </a:t>
            </a:r>
            <a:r>
              <a:rPr lang="en-US" dirty="0" smtClean="0"/>
              <a:t>on the basis of any particular experience one has had.</a:t>
            </a:r>
            <a:endParaRPr lang="en-US" u="sng" dirty="0" smtClean="0"/>
          </a:p>
        </p:txBody>
      </p:sp>
    </p:spTree>
    <p:extLst>
      <p:ext uri="{BB962C8B-B14F-4D97-AF65-F5344CB8AC3E}">
        <p14:creationId xmlns:p14="http://schemas.microsoft.com/office/powerpoint/2010/main" val="230639787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Tree>
    <p:extLst>
      <p:ext uri="{BB962C8B-B14F-4D97-AF65-F5344CB8AC3E}">
        <p14:creationId xmlns:p14="http://schemas.microsoft.com/office/powerpoint/2010/main" val="76959968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369332"/>
          </a:xfrm>
          <a:prstGeom prst="rect">
            <a:avLst/>
          </a:prstGeom>
          <a:noFill/>
        </p:spPr>
        <p:txBody>
          <a:bodyPr wrap="square" rtlCol="0">
            <a:spAutoFit/>
          </a:bodyPr>
          <a:lstStyle/>
          <a:p>
            <a:r>
              <a:rPr lang="en-US" dirty="0" smtClean="0"/>
              <a:t>P1. God’s essence is to be the most perfect being. </a:t>
            </a:r>
          </a:p>
        </p:txBody>
      </p:sp>
    </p:spTree>
    <p:extLst>
      <p:ext uri="{BB962C8B-B14F-4D97-AF65-F5344CB8AC3E}">
        <p14:creationId xmlns:p14="http://schemas.microsoft.com/office/powerpoint/2010/main" val="239407521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923330"/>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p>
        </p:txBody>
      </p:sp>
    </p:spTree>
    <p:extLst>
      <p:ext uri="{BB962C8B-B14F-4D97-AF65-F5344CB8AC3E}">
        <p14:creationId xmlns:p14="http://schemas.microsoft.com/office/powerpoint/2010/main" val="340080805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923330"/>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r>
              <a:rPr lang="en-US" dirty="0"/>
              <a:t>	</a:t>
            </a:r>
            <a:r>
              <a:rPr lang="en-US" dirty="0" smtClean="0"/>
              <a:t>C1. God’s essence includes necessary existence. (P1, P2)</a:t>
            </a:r>
          </a:p>
        </p:txBody>
      </p:sp>
    </p:spTree>
    <p:extLst>
      <p:ext uri="{BB962C8B-B14F-4D97-AF65-F5344CB8AC3E}">
        <p14:creationId xmlns:p14="http://schemas.microsoft.com/office/powerpoint/2010/main" val="117176849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1477328"/>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r>
              <a:rPr lang="en-US" dirty="0"/>
              <a:t>	</a:t>
            </a:r>
            <a:r>
              <a:rPr lang="en-US" dirty="0" smtClean="0"/>
              <a:t>C1. God’s essence includes necessary existence. (P1, P2) </a:t>
            </a:r>
          </a:p>
          <a:p>
            <a:r>
              <a:rPr lang="en-US" dirty="0"/>
              <a:t>	</a:t>
            </a:r>
            <a:r>
              <a:rPr lang="en-US" dirty="0" smtClean="0"/>
              <a:t>C2. One correctly grasps God’s essence only if one correctly 	understands God as necessarily existing. (C1)</a:t>
            </a:r>
          </a:p>
        </p:txBody>
      </p:sp>
    </p:spTree>
    <p:extLst>
      <p:ext uri="{BB962C8B-B14F-4D97-AF65-F5344CB8AC3E}">
        <p14:creationId xmlns:p14="http://schemas.microsoft.com/office/powerpoint/2010/main" val="117717276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2031325"/>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r>
              <a:rPr lang="en-US" dirty="0"/>
              <a:t>	</a:t>
            </a:r>
            <a:r>
              <a:rPr lang="en-US" dirty="0" smtClean="0"/>
              <a:t>C1. God’s essence includes necessary existence. (P1, P2) </a:t>
            </a:r>
          </a:p>
          <a:p>
            <a:r>
              <a:rPr lang="en-US" dirty="0"/>
              <a:t>	</a:t>
            </a:r>
            <a:r>
              <a:rPr lang="en-US" dirty="0" smtClean="0"/>
              <a:t>C2. One correctly grasps God’s essence only if one correctly 	understands God as necessarily existing. (C1)</a:t>
            </a:r>
          </a:p>
          <a:p>
            <a:r>
              <a:rPr lang="en-US" dirty="0" smtClean="0"/>
              <a:t>P3. I correctly grasp God’s essence. </a:t>
            </a:r>
          </a:p>
          <a:p>
            <a:r>
              <a:rPr lang="en-US" dirty="0" smtClean="0"/>
              <a:t>	</a:t>
            </a:r>
          </a:p>
        </p:txBody>
      </p:sp>
    </p:spTree>
    <p:extLst>
      <p:ext uri="{BB962C8B-B14F-4D97-AF65-F5344CB8AC3E}">
        <p14:creationId xmlns:p14="http://schemas.microsoft.com/office/powerpoint/2010/main" val="102587246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2308324"/>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r>
              <a:rPr lang="en-US" dirty="0"/>
              <a:t>	</a:t>
            </a:r>
            <a:r>
              <a:rPr lang="en-US" dirty="0" smtClean="0"/>
              <a:t>C1. God’s essence includes necessary existence. (P1, P2) </a:t>
            </a:r>
          </a:p>
          <a:p>
            <a:r>
              <a:rPr lang="en-US" dirty="0"/>
              <a:t>	</a:t>
            </a:r>
            <a:r>
              <a:rPr lang="en-US" dirty="0" smtClean="0"/>
              <a:t>C2. One correctly grasps God’s essence only if one correctly 	understands God as necessarily existing. (C1)</a:t>
            </a:r>
          </a:p>
          <a:p>
            <a:r>
              <a:rPr lang="en-US" dirty="0" smtClean="0"/>
              <a:t>P3. I correctly grasp God’s essence. </a:t>
            </a:r>
          </a:p>
          <a:p>
            <a:r>
              <a:rPr lang="en-US" dirty="0" smtClean="0"/>
              <a:t>	C3. I correctly understand God as necessarily existing. (C2, P3)</a:t>
            </a:r>
          </a:p>
          <a:p>
            <a:r>
              <a:rPr lang="en-US" dirty="0" smtClean="0"/>
              <a:t>	</a:t>
            </a:r>
          </a:p>
        </p:txBody>
      </p:sp>
    </p:spTree>
    <p:extLst>
      <p:ext uri="{BB962C8B-B14F-4D97-AF65-F5344CB8AC3E}">
        <p14:creationId xmlns:p14="http://schemas.microsoft.com/office/powerpoint/2010/main" val="10132369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2585323"/>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r>
              <a:rPr lang="en-US" dirty="0"/>
              <a:t>	</a:t>
            </a:r>
            <a:r>
              <a:rPr lang="en-US" dirty="0" smtClean="0"/>
              <a:t>C1. God’s essence includes necessary existence. (P1, P2) </a:t>
            </a:r>
          </a:p>
          <a:p>
            <a:r>
              <a:rPr lang="en-US" dirty="0"/>
              <a:t>	</a:t>
            </a:r>
            <a:r>
              <a:rPr lang="en-US" dirty="0" smtClean="0"/>
              <a:t>C2. One correctly grasps God’s essence only if one correctly 	understands God as necessarily existing. (C1)</a:t>
            </a:r>
          </a:p>
          <a:p>
            <a:r>
              <a:rPr lang="en-US" dirty="0" smtClean="0"/>
              <a:t>P3. I correctly grasp God’s essence. </a:t>
            </a:r>
          </a:p>
          <a:p>
            <a:r>
              <a:rPr lang="en-US" dirty="0" smtClean="0"/>
              <a:t>	C3. I correctly understand God as necessarily existing. (C2, P3)</a:t>
            </a:r>
          </a:p>
          <a:p>
            <a:r>
              <a:rPr lang="en-US" dirty="0" smtClean="0"/>
              <a:t>	C4. God necessarily exists. (C3)</a:t>
            </a:r>
          </a:p>
          <a:p>
            <a:endParaRPr lang="en-US" dirty="0" smtClean="0"/>
          </a:p>
        </p:txBody>
      </p:sp>
    </p:spTree>
    <p:extLst>
      <p:ext uri="{BB962C8B-B14F-4D97-AF65-F5344CB8AC3E}">
        <p14:creationId xmlns:p14="http://schemas.microsoft.com/office/powerpoint/2010/main" val="103218045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2862323"/>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r>
              <a:rPr lang="en-US" dirty="0"/>
              <a:t>	</a:t>
            </a:r>
            <a:r>
              <a:rPr lang="en-US" dirty="0" smtClean="0"/>
              <a:t>C1. God’s essence includes necessary existence. (P1, P2) </a:t>
            </a:r>
          </a:p>
          <a:p>
            <a:r>
              <a:rPr lang="en-US" dirty="0"/>
              <a:t>	</a:t>
            </a:r>
            <a:r>
              <a:rPr lang="en-US" dirty="0" smtClean="0"/>
              <a:t>C2. One correctly grasps God’s essence only if one correctly 	understands God as necessarily existing. (C1)</a:t>
            </a:r>
          </a:p>
          <a:p>
            <a:r>
              <a:rPr lang="en-US" dirty="0" smtClean="0"/>
              <a:t>P3. I correctly grasp God’s essence. </a:t>
            </a:r>
          </a:p>
          <a:p>
            <a:r>
              <a:rPr lang="en-US" dirty="0" smtClean="0"/>
              <a:t>	C3. I correctly understand God as necessarily existing. (C2, P3)</a:t>
            </a:r>
          </a:p>
          <a:p>
            <a:r>
              <a:rPr lang="en-US" dirty="0" smtClean="0"/>
              <a:t>	C4. God necessarily exists. (C3)</a:t>
            </a:r>
          </a:p>
          <a:p>
            <a:endParaRPr lang="en-US" dirty="0" smtClean="0"/>
          </a:p>
          <a:p>
            <a:r>
              <a:rPr lang="en-US" dirty="0" smtClean="0"/>
              <a:t>C. God exists. (C4)</a:t>
            </a:r>
          </a:p>
        </p:txBody>
      </p:sp>
      <p:cxnSp>
        <p:nvCxnSpPr>
          <p:cNvPr id="6" name="Straight Connector 5"/>
          <p:cNvCxnSpPr/>
          <p:nvPr/>
        </p:nvCxnSpPr>
        <p:spPr>
          <a:xfrm>
            <a:off x="193525" y="4838095"/>
            <a:ext cx="8333618" cy="1209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219457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2862323"/>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r>
              <a:rPr lang="en-US" dirty="0"/>
              <a:t>	</a:t>
            </a:r>
            <a:r>
              <a:rPr lang="en-US" b="1" dirty="0" smtClean="0">
                <a:solidFill>
                  <a:srgbClr val="FF0000"/>
                </a:solidFill>
              </a:rPr>
              <a:t>C1. God’s essence includes necessary existence. (P1, P2) </a:t>
            </a:r>
          </a:p>
          <a:p>
            <a:r>
              <a:rPr lang="en-US" b="1" dirty="0">
                <a:solidFill>
                  <a:srgbClr val="FF0000"/>
                </a:solidFill>
              </a:rPr>
              <a:t>	</a:t>
            </a:r>
            <a:r>
              <a:rPr lang="en-US" b="1" dirty="0" smtClean="0">
                <a:solidFill>
                  <a:srgbClr val="FF0000"/>
                </a:solidFill>
              </a:rPr>
              <a:t>C2. One correctly grasps God’s essence only if one correctly 	understands God as necessarily existing. (C1)</a:t>
            </a:r>
          </a:p>
          <a:p>
            <a:r>
              <a:rPr lang="en-US" dirty="0" smtClean="0"/>
              <a:t>P3. I correctly grasp God’s essence. </a:t>
            </a:r>
          </a:p>
          <a:p>
            <a:r>
              <a:rPr lang="en-US" dirty="0" smtClean="0"/>
              <a:t>	C3. I correctly understand God as necessarily existing. (C2, P3)</a:t>
            </a:r>
          </a:p>
          <a:p>
            <a:r>
              <a:rPr lang="en-US" dirty="0" smtClean="0"/>
              <a:t>	C4. God necessarily exists. (C3)</a:t>
            </a:r>
          </a:p>
          <a:p>
            <a:endParaRPr lang="en-US" dirty="0" smtClean="0"/>
          </a:p>
          <a:p>
            <a:r>
              <a:rPr lang="en-US" dirty="0" smtClean="0"/>
              <a:t>C. God exists. (C4)</a:t>
            </a:r>
          </a:p>
        </p:txBody>
      </p:sp>
      <p:cxnSp>
        <p:nvCxnSpPr>
          <p:cNvPr id="6" name="Straight Connector 5"/>
          <p:cNvCxnSpPr/>
          <p:nvPr/>
        </p:nvCxnSpPr>
        <p:spPr>
          <a:xfrm>
            <a:off x="193525" y="4838095"/>
            <a:ext cx="8333618" cy="1209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2408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875" y="336163"/>
            <a:ext cx="8395840" cy="646331"/>
          </a:xfrm>
          <a:prstGeom prst="rect">
            <a:avLst/>
          </a:prstGeom>
          <a:noFill/>
        </p:spPr>
        <p:txBody>
          <a:bodyPr wrap="square" rtlCol="0">
            <a:spAutoFit/>
          </a:bodyPr>
          <a:lstStyle/>
          <a:p>
            <a:r>
              <a:rPr lang="en-US" b="1" dirty="0"/>
              <a:t>Epistemology</a:t>
            </a:r>
            <a:r>
              <a:rPr lang="en-US" dirty="0"/>
              <a:t>: the study of what it takes to </a:t>
            </a:r>
            <a:r>
              <a:rPr lang="en-US" i="1" dirty="0"/>
              <a:t>know</a:t>
            </a:r>
            <a:r>
              <a:rPr lang="en-US" dirty="0"/>
              <a:t> something and have </a:t>
            </a:r>
            <a:r>
              <a:rPr lang="en-US" i="1" dirty="0"/>
              <a:t>evidence/justification </a:t>
            </a:r>
            <a:r>
              <a:rPr lang="en-US" dirty="0"/>
              <a:t>for something.</a:t>
            </a:r>
          </a:p>
        </p:txBody>
      </p:sp>
      <p:sp>
        <p:nvSpPr>
          <p:cNvPr id="2" name="TextBox 1"/>
          <p:cNvSpPr txBox="1"/>
          <p:nvPr/>
        </p:nvSpPr>
        <p:spPr>
          <a:xfrm>
            <a:off x="764328" y="1279928"/>
            <a:ext cx="7702340" cy="3693319"/>
          </a:xfrm>
          <a:prstGeom prst="rect">
            <a:avLst/>
          </a:prstGeom>
          <a:noFill/>
        </p:spPr>
        <p:txBody>
          <a:bodyPr wrap="square" rtlCol="0">
            <a:spAutoFit/>
          </a:bodyPr>
          <a:lstStyle/>
          <a:p>
            <a:r>
              <a:rPr lang="en-US" dirty="0" smtClean="0"/>
              <a:t>Here is an </a:t>
            </a:r>
            <a:r>
              <a:rPr lang="en-US" i="1" dirty="0" smtClean="0"/>
              <a:t>epistemic distinction—</a:t>
            </a:r>
            <a:r>
              <a:rPr lang="en-US" dirty="0" smtClean="0"/>
              <a:t>i.e., one that concerns the nature of </a:t>
            </a:r>
            <a:r>
              <a:rPr lang="en-US" i="1" dirty="0" smtClean="0"/>
              <a:t>our knowledge, beliefs</a:t>
            </a:r>
            <a:r>
              <a:rPr lang="en-US" dirty="0" smtClean="0"/>
              <a:t>, or </a:t>
            </a:r>
            <a:r>
              <a:rPr lang="en-US" i="1" dirty="0" smtClean="0"/>
              <a:t>justification</a:t>
            </a:r>
            <a:r>
              <a:rPr lang="en-US" dirty="0" smtClean="0"/>
              <a:t>:</a:t>
            </a:r>
          </a:p>
          <a:p>
            <a:endParaRPr lang="en-US" dirty="0"/>
          </a:p>
          <a:p>
            <a:r>
              <a:rPr lang="en-US" dirty="0" smtClean="0"/>
              <a:t>A proposition, </a:t>
            </a:r>
            <a:r>
              <a:rPr lang="en-US" i="1" dirty="0" smtClean="0"/>
              <a:t>P</a:t>
            </a:r>
            <a:r>
              <a:rPr lang="en-US" dirty="0" smtClean="0"/>
              <a:t>, is </a:t>
            </a:r>
            <a:r>
              <a:rPr lang="en-US" b="1" u="sng" dirty="0" smtClean="0"/>
              <a:t>a priori</a:t>
            </a:r>
            <a:r>
              <a:rPr lang="en-US" dirty="0" smtClean="0"/>
              <a:t> just in case it’s possible (for anyone) to know that </a:t>
            </a:r>
            <a:r>
              <a:rPr lang="en-US" i="1" dirty="0" smtClean="0"/>
              <a:t>P </a:t>
            </a:r>
            <a:r>
              <a:rPr lang="en-US" dirty="0" smtClean="0"/>
              <a:t>is true (or to </a:t>
            </a:r>
            <a:r>
              <a:rPr lang="en-US" i="1" dirty="0" smtClean="0"/>
              <a:t>justify one’s belief in P</a:t>
            </a:r>
            <a:r>
              <a:rPr lang="en-US" dirty="0" smtClean="0"/>
              <a:t>) purely by deploying one’s (mature) faculty of reasoning and </a:t>
            </a:r>
            <a:r>
              <a:rPr lang="en-US" i="1" dirty="0" smtClean="0"/>
              <a:t>not </a:t>
            </a:r>
            <a:r>
              <a:rPr lang="en-US" dirty="0" smtClean="0"/>
              <a:t>on the basis of any particular experience one has had.</a:t>
            </a:r>
          </a:p>
          <a:p>
            <a:endParaRPr lang="en-US" u="sng" dirty="0"/>
          </a:p>
          <a:p>
            <a:r>
              <a:rPr lang="en-US" b="1" dirty="0" smtClean="0"/>
              <a:t>E.G.</a:t>
            </a:r>
          </a:p>
          <a:p>
            <a:endParaRPr lang="en-US" dirty="0"/>
          </a:p>
          <a:p>
            <a:r>
              <a:rPr lang="en-US" dirty="0" smtClean="0"/>
              <a:t>	a. If it’s raining outside, then it’s raining outside.</a:t>
            </a:r>
          </a:p>
          <a:p>
            <a:r>
              <a:rPr lang="en-US" dirty="0"/>
              <a:t>	</a:t>
            </a:r>
            <a:r>
              <a:rPr lang="en-US" dirty="0" smtClean="0"/>
              <a:t>b. Everything is identical to itself.</a:t>
            </a:r>
          </a:p>
          <a:p>
            <a:r>
              <a:rPr lang="en-US" dirty="0"/>
              <a:t>	</a:t>
            </a:r>
            <a:r>
              <a:rPr lang="en-US" dirty="0" smtClean="0"/>
              <a:t>c. 35 + 1 = 36</a:t>
            </a:r>
          </a:p>
        </p:txBody>
      </p:sp>
    </p:spTree>
    <p:extLst>
      <p:ext uri="{BB962C8B-B14F-4D97-AF65-F5344CB8AC3E}">
        <p14:creationId xmlns:p14="http://schemas.microsoft.com/office/powerpoint/2010/main" val="38612520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2862323"/>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r>
              <a:rPr lang="en-US" dirty="0"/>
              <a:t>	</a:t>
            </a:r>
            <a:r>
              <a:rPr lang="en-US" dirty="0" smtClean="0"/>
              <a:t>C1. God’s essence includes necessary existence. (P1, P2) </a:t>
            </a:r>
          </a:p>
          <a:p>
            <a:r>
              <a:rPr lang="en-US" dirty="0"/>
              <a:t>	</a:t>
            </a:r>
            <a:r>
              <a:rPr lang="en-US" dirty="0" smtClean="0"/>
              <a:t>C2. One correctly grasps God’s essence only if one correctly 	understands God as necessarily </a:t>
            </a:r>
            <a:r>
              <a:rPr lang="en-US" dirty="0" smtClean="0"/>
              <a:t>existing </a:t>
            </a:r>
            <a:r>
              <a:rPr lang="en-US" b="1" i="1" dirty="0" smtClean="0">
                <a:solidFill>
                  <a:srgbClr val="FF0000"/>
                </a:solidFill>
              </a:rPr>
              <a:t>if he exists at all</a:t>
            </a:r>
            <a:r>
              <a:rPr lang="en-US" b="1" dirty="0" smtClean="0">
                <a:solidFill>
                  <a:srgbClr val="FF0000"/>
                </a:solidFill>
              </a:rPr>
              <a:t>. </a:t>
            </a:r>
            <a:r>
              <a:rPr lang="en-US" dirty="0" smtClean="0">
                <a:solidFill>
                  <a:srgbClr val="000000"/>
                </a:solidFill>
              </a:rPr>
              <a:t>(C1)</a:t>
            </a:r>
          </a:p>
          <a:p>
            <a:r>
              <a:rPr lang="en-US" dirty="0" smtClean="0"/>
              <a:t>P3. I correctly grasp God’s essence. </a:t>
            </a:r>
          </a:p>
          <a:p>
            <a:r>
              <a:rPr lang="en-US" dirty="0" smtClean="0"/>
              <a:t>	C3. I correctly understand God as necessarily </a:t>
            </a:r>
            <a:r>
              <a:rPr lang="en-US" dirty="0" smtClean="0"/>
              <a:t>existing.	(</a:t>
            </a:r>
            <a:r>
              <a:rPr lang="en-US" dirty="0" smtClean="0"/>
              <a:t>C2, P3)</a:t>
            </a:r>
          </a:p>
          <a:p>
            <a:r>
              <a:rPr lang="en-US" dirty="0" smtClean="0"/>
              <a:t>	C4. God necessarily exists. (C3)</a:t>
            </a:r>
          </a:p>
          <a:p>
            <a:endParaRPr lang="en-US" dirty="0" smtClean="0"/>
          </a:p>
          <a:p>
            <a:r>
              <a:rPr lang="en-US" dirty="0" smtClean="0"/>
              <a:t>C. God exists. (C4)</a:t>
            </a:r>
          </a:p>
        </p:txBody>
      </p:sp>
      <p:cxnSp>
        <p:nvCxnSpPr>
          <p:cNvPr id="6" name="Straight Connector 5"/>
          <p:cNvCxnSpPr/>
          <p:nvPr/>
        </p:nvCxnSpPr>
        <p:spPr>
          <a:xfrm>
            <a:off x="193525" y="4873369"/>
            <a:ext cx="8333618" cy="1209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532418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3139321"/>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r>
              <a:rPr lang="en-US" dirty="0"/>
              <a:t>	</a:t>
            </a:r>
            <a:r>
              <a:rPr lang="en-US" dirty="0" smtClean="0"/>
              <a:t>C1. God’s essence includes necessary existence. (P1, P2) </a:t>
            </a:r>
          </a:p>
          <a:p>
            <a:r>
              <a:rPr lang="en-US" dirty="0"/>
              <a:t>	</a:t>
            </a:r>
            <a:r>
              <a:rPr lang="en-US" dirty="0" smtClean="0"/>
              <a:t>C2. One correctly grasps God’s essence only if one correctly 	understands God as necessarily </a:t>
            </a:r>
            <a:r>
              <a:rPr lang="en-US" dirty="0" smtClean="0"/>
              <a:t>existing </a:t>
            </a:r>
            <a:r>
              <a:rPr lang="en-US" b="1" i="1" dirty="0" smtClean="0">
                <a:solidFill>
                  <a:srgbClr val="FF0000"/>
                </a:solidFill>
              </a:rPr>
              <a:t>if he exists at all</a:t>
            </a:r>
            <a:r>
              <a:rPr lang="en-US" b="1" dirty="0" smtClean="0">
                <a:solidFill>
                  <a:srgbClr val="FF0000"/>
                </a:solidFill>
              </a:rPr>
              <a:t>. </a:t>
            </a:r>
            <a:r>
              <a:rPr lang="en-US" dirty="0" smtClean="0">
                <a:solidFill>
                  <a:srgbClr val="000000"/>
                </a:solidFill>
              </a:rPr>
              <a:t>(C1)</a:t>
            </a:r>
          </a:p>
          <a:p>
            <a:r>
              <a:rPr lang="en-US" dirty="0" smtClean="0"/>
              <a:t>P3. I correctly grasp God’s essence. </a:t>
            </a:r>
          </a:p>
          <a:p>
            <a:r>
              <a:rPr lang="en-US" dirty="0" smtClean="0"/>
              <a:t>	C3. I correctly understand God as necessarily </a:t>
            </a:r>
            <a:r>
              <a:rPr lang="en-US" dirty="0" smtClean="0"/>
              <a:t>existing </a:t>
            </a:r>
            <a:r>
              <a:rPr lang="en-US" i="1" dirty="0" smtClean="0">
                <a:solidFill>
                  <a:srgbClr val="FF0000"/>
                </a:solidFill>
              </a:rPr>
              <a:t>if he exists at all</a:t>
            </a:r>
            <a:r>
              <a:rPr lang="en-US" dirty="0" smtClean="0"/>
              <a:t>.	(</a:t>
            </a:r>
            <a:r>
              <a:rPr lang="en-US" dirty="0" smtClean="0"/>
              <a:t>C2, P3)</a:t>
            </a:r>
          </a:p>
          <a:p>
            <a:r>
              <a:rPr lang="en-US" dirty="0" smtClean="0"/>
              <a:t>	C4. God necessarily exists. (C3)</a:t>
            </a:r>
          </a:p>
          <a:p>
            <a:endParaRPr lang="en-US" dirty="0" smtClean="0"/>
          </a:p>
          <a:p>
            <a:r>
              <a:rPr lang="en-US" dirty="0" smtClean="0"/>
              <a:t>C. God exists. (C4)</a:t>
            </a:r>
          </a:p>
        </p:txBody>
      </p:sp>
      <p:cxnSp>
        <p:nvCxnSpPr>
          <p:cNvPr id="6" name="Straight Connector 5"/>
          <p:cNvCxnSpPr/>
          <p:nvPr/>
        </p:nvCxnSpPr>
        <p:spPr>
          <a:xfrm>
            <a:off x="193525" y="5073260"/>
            <a:ext cx="8333618" cy="1209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433024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3139321"/>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r>
              <a:rPr lang="en-US" dirty="0"/>
              <a:t>	</a:t>
            </a:r>
            <a:r>
              <a:rPr lang="en-US" dirty="0" smtClean="0"/>
              <a:t>C1. God’s essence includes necessary existence. (P1, P2) </a:t>
            </a:r>
          </a:p>
          <a:p>
            <a:r>
              <a:rPr lang="en-US" dirty="0"/>
              <a:t>	</a:t>
            </a:r>
            <a:r>
              <a:rPr lang="en-US" dirty="0" smtClean="0"/>
              <a:t>C2. One correctly grasps God’s essence only if one correctly 	understands God as necessarily </a:t>
            </a:r>
            <a:r>
              <a:rPr lang="en-US" dirty="0" smtClean="0"/>
              <a:t>existing </a:t>
            </a:r>
            <a:r>
              <a:rPr lang="en-US" b="1" i="1" dirty="0" smtClean="0">
                <a:solidFill>
                  <a:srgbClr val="FF0000"/>
                </a:solidFill>
              </a:rPr>
              <a:t>if he exists at all</a:t>
            </a:r>
            <a:r>
              <a:rPr lang="en-US" b="1" dirty="0" smtClean="0">
                <a:solidFill>
                  <a:srgbClr val="FF0000"/>
                </a:solidFill>
              </a:rPr>
              <a:t>. </a:t>
            </a:r>
            <a:r>
              <a:rPr lang="en-US" dirty="0" smtClean="0">
                <a:solidFill>
                  <a:srgbClr val="000000"/>
                </a:solidFill>
              </a:rPr>
              <a:t>(C1)</a:t>
            </a:r>
          </a:p>
          <a:p>
            <a:r>
              <a:rPr lang="en-US" dirty="0" smtClean="0"/>
              <a:t>P3. I correctly grasp God’s essence. </a:t>
            </a:r>
          </a:p>
          <a:p>
            <a:r>
              <a:rPr lang="en-US" dirty="0" smtClean="0"/>
              <a:t>	C3. I correctly understand God as necessarily </a:t>
            </a:r>
            <a:r>
              <a:rPr lang="en-US" dirty="0" smtClean="0"/>
              <a:t>existing </a:t>
            </a:r>
            <a:r>
              <a:rPr lang="en-US" i="1" dirty="0" smtClean="0">
                <a:solidFill>
                  <a:srgbClr val="FF0000"/>
                </a:solidFill>
              </a:rPr>
              <a:t>if he exists at all</a:t>
            </a:r>
            <a:r>
              <a:rPr lang="en-US" dirty="0" smtClean="0"/>
              <a:t>.	(</a:t>
            </a:r>
            <a:r>
              <a:rPr lang="en-US" dirty="0" smtClean="0"/>
              <a:t>C2, P3)</a:t>
            </a:r>
          </a:p>
          <a:p>
            <a:r>
              <a:rPr lang="en-US" dirty="0" smtClean="0"/>
              <a:t>	C4. God necessarily </a:t>
            </a:r>
            <a:r>
              <a:rPr lang="en-US" dirty="0" smtClean="0"/>
              <a:t>exists </a:t>
            </a:r>
            <a:r>
              <a:rPr lang="en-US" i="1" dirty="0" smtClean="0">
                <a:solidFill>
                  <a:srgbClr val="FF0000"/>
                </a:solidFill>
              </a:rPr>
              <a:t>if he exists at all</a:t>
            </a:r>
            <a:r>
              <a:rPr lang="en-US" dirty="0" smtClean="0"/>
              <a:t>. </a:t>
            </a:r>
            <a:r>
              <a:rPr lang="en-US" dirty="0" smtClean="0"/>
              <a:t>(C3)</a:t>
            </a:r>
          </a:p>
          <a:p>
            <a:endParaRPr lang="en-US" dirty="0" smtClean="0"/>
          </a:p>
          <a:p>
            <a:r>
              <a:rPr lang="en-US" dirty="0" smtClean="0"/>
              <a:t>C. God exists. (C4)</a:t>
            </a:r>
          </a:p>
        </p:txBody>
      </p:sp>
      <p:cxnSp>
        <p:nvCxnSpPr>
          <p:cNvPr id="6" name="Straight Connector 5"/>
          <p:cNvCxnSpPr/>
          <p:nvPr/>
        </p:nvCxnSpPr>
        <p:spPr>
          <a:xfrm>
            <a:off x="193525" y="5073260"/>
            <a:ext cx="8333618" cy="1209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4420742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
        <p:nvSpPr>
          <p:cNvPr id="2" name="TextBox 1"/>
          <p:cNvSpPr txBox="1"/>
          <p:nvPr/>
        </p:nvSpPr>
        <p:spPr>
          <a:xfrm>
            <a:off x="193525" y="2443237"/>
            <a:ext cx="8333618" cy="3139321"/>
          </a:xfrm>
          <a:prstGeom prst="rect">
            <a:avLst/>
          </a:prstGeom>
          <a:noFill/>
        </p:spPr>
        <p:txBody>
          <a:bodyPr wrap="square" rtlCol="0">
            <a:spAutoFit/>
          </a:bodyPr>
          <a:lstStyle/>
          <a:p>
            <a:r>
              <a:rPr lang="en-US" dirty="0" smtClean="0"/>
              <a:t>P1. God’s essence is to be the most perfect being. </a:t>
            </a:r>
          </a:p>
          <a:p>
            <a:r>
              <a:rPr lang="en-US" dirty="0" smtClean="0"/>
              <a:t>P2. Necessary existence is a perfection.</a:t>
            </a:r>
          </a:p>
          <a:p>
            <a:r>
              <a:rPr lang="en-US" dirty="0" smtClean="0"/>
              <a:t> </a:t>
            </a:r>
            <a:r>
              <a:rPr lang="en-US" dirty="0"/>
              <a:t>	</a:t>
            </a:r>
            <a:r>
              <a:rPr lang="en-US" dirty="0" smtClean="0"/>
              <a:t>C1. God’s essence includes necessary existence. (P1, P2) </a:t>
            </a:r>
          </a:p>
          <a:p>
            <a:r>
              <a:rPr lang="en-US" dirty="0"/>
              <a:t>	</a:t>
            </a:r>
            <a:r>
              <a:rPr lang="en-US" dirty="0" smtClean="0"/>
              <a:t>C2. One correctly grasps God’s essence only if one correctly 	understands God as necessarily </a:t>
            </a:r>
            <a:r>
              <a:rPr lang="en-US" dirty="0" smtClean="0"/>
              <a:t>existing </a:t>
            </a:r>
            <a:r>
              <a:rPr lang="en-US" b="1" i="1" dirty="0" smtClean="0">
                <a:solidFill>
                  <a:srgbClr val="FF0000"/>
                </a:solidFill>
              </a:rPr>
              <a:t>if he exists at all</a:t>
            </a:r>
            <a:r>
              <a:rPr lang="en-US" b="1" dirty="0" smtClean="0">
                <a:solidFill>
                  <a:srgbClr val="FF0000"/>
                </a:solidFill>
              </a:rPr>
              <a:t>. </a:t>
            </a:r>
            <a:r>
              <a:rPr lang="en-US" dirty="0" smtClean="0">
                <a:solidFill>
                  <a:srgbClr val="000000"/>
                </a:solidFill>
              </a:rPr>
              <a:t>(C1)</a:t>
            </a:r>
          </a:p>
          <a:p>
            <a:r>
              <a:rPr lang="en-US" dirty="0" smtClean="0"/>
              <a:t>P3. I correctly grasp God’s essence. </a:t>
            </a:r>
          </a:p>
          <a:p>
            <a:r>
              <a:rPr lang="en-US" dirty="0" smtClean="0"/>
              <a:t>	C3. I correctly understand God as necessarily </a:t>
            </a:r>
            <a:r>
              <a:rPr lang="en-US" dirty="0" smtClean="0"/>
              <a:t>existing </a:t>
            </a:r>
            <a:r>
              <a:rPr lang="en-US" i="1" dirty="0" smtClean="0">
                <a:solidFill>
                  <a:srgbClr val="FF0000"/>
                </a:solidFill>
              </a:rPr>
              <a:t>if he exists at all</a:t>
            </a:r>
            <a:r>
              <a:rPr lang="en-US" dirty="0" smtClean="0"/>
              <a:t>.	(</a:t>
            </a:r>
            <a:r>
              <a:rPr lang="en-US" dirty="0" smtClean="0"/>
              <a:t>C2, P3)</a:t>
            </a:r>
          </a:p>
          <a:p>
            <a:r>
              <a:rPr lang="en-US" dirty="0" smtClean="0"/>
              <a:t>	C4. God necessarily </a:t>
            </a:r>
            <a:r>
              <a:rPr lang="en-US" dirty="0" smtClean="0"/>
              <a:t>exists </a:t>
            </a:r>
            <a:r>
              <a:rPr lang="en-US" i="1" dirty="0" smtClean="0">
                <a:solidFill>
                  <a:srgbClr val="FF0000"/>
                </a:solidFill>
              </a:rPr>
              <a:t>if he exists at all</a:t>
            </a:r>
            <a:r>
              <a:rPr lang="en-US" dirty="0" smtClean="0"/>
              <a:t>. </a:t>
            </a:r>
            <a:r>
              <a:rPr lang="en-US" dirty="0" smtClean="0"/>
              <a:t>(C3)</a:t>
            </a:r>
          </a:p>
          <a:p>
            <a:endParaRPr lang="en-US" dirty="0" smtClean="0"/>
          </a:p>
          <a:p>
            <a:r>
              <a:rPr lang="en-US" strike="sngStrike" dirty="0" smtClean="0">
                <a:solidFill>
                  <a:srgbClr val="FF0000"/>
                </a:solidFill>
              </a:rPr>
              <a:t>C. God exists. (C4)</a:t>
            </a:r>
          </a:p>
        </p:txBody>
      </p:sp>
      <p:cxnSp>
        <p:nvCxnSpPr>
          <p:cNvPr id="6" name="Straight Connector 5"/>
          <p:cNvCxnSpPr/>
          <p:nvPr/>
        </p:nvCxnSpPr>
        <p:spPr>
          <a:xfrm>
            <a:off x="193525" y="5073260"/>
            <a:ext cx="8333618" cy="12095"/>
          </a:xfrm>
          <a:prstGeom prst="line">
            <a:avLst/>
          </a:prstGeom>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4056814" y="5882592"/>
            <a:ext cx="1208196" cy="369332"/>
          </a:xfrm>
          <a:prstGeom prst="rect">
            <a:avLst/>
          </a:prstGeom>
          <a:noFill/>
        </p:spPr>
        <p:txBody>
          <a:bodyPr wrap="none" rtlCol="0">
            <a:spAutoFit/>
          </a:bodyPr>
          <a:lstStyle/>
          <a:p>
            <a:r>
              <a:rPr lang="en-US" dirty="0" smtClean="0">
                <a:solidFill>
                  <a:srgbClr val="FF0000"/>
                </a:solidFill>
              </a:rPr>
              <a:t>Not valid.</a:t>
            </a:r>
            <a:endParaRPr lang="en-US" dirty="0">
              <a:solidFill>
                <a:srgbClr val="FF0000"/>
              </a:solidFill>
            </a:endParaRPr>
          </a:p>
        </p:txBody>
      </p:sp>
    </p:spTree>
    <p:extLst>
      <p:ext uri="{BB962C8B-B14F-4D97-AF65-F5344CB8AC3E}">
        <p14:creationId xmlns:p14="http://schemas.microsoft.com/office/powerpoint/2010/main" val="21746256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08212" cy="923330"/>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  </a:t>
            </a:r>
            <a:endParaRPr lang="en-US" dirty="0"/>
          </a:p>
        </p:txBody>
      </p:sp>
    </p:spTree>
    <p:extLst>
      <p:ext uri="{BB962C8B-B14F-4D97-AF65-F5344CB8AC3E}">
        <p14:creationId xmlns:p14="http://schemas.microsoft.com/office/powerpoint/2010/main" val="28007302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56001" cy="1477328"/>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a:t>
            </a:r>
          </a:p>
          <a:p>
            <a:endParaRPr lang="en-US" dirty="0"/>
          </a:p>
          <a:p>
            <a:r>
              <a:rPr lang="en-US" dirty="0" smtClean="0"/>
              <a:t>Do you have an idea, however rough, of </a:t>
            </a:r>
            <a:r>
              <a:rPr lang="en-US" i="1" dirty="0" smtClean="0"/>
              <a:t>the most perfect being</a:t>
            </a:r>
            <a:r>
              <a:rPr lang="en-US" dirty="0" smtClean="0"/>
              <a:t>?   </a:t>
            </a:r>
            <a:endParaRPr lang="en-US" dirty="0"/>
          </a:p>
        </p:txBody>
      </p:sp>
    </p:spTree>
    <p:extLst>
      <p:ext uri="{BB962C8B-B14F-4D97-AF65-F5344CB8AC3E}">
        <p14:creationId xmlns:p14="http://schemas.microsoft.com/office/powerpoint/2010/main" val="412768507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56001" cy="1477328"/>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a:t>
            </a:r>
          </a:p>
          <a:p>
            <a:endParaRPr lang="en-US" dirty="0"/>
          </a:p>
          <a:p>
            <a:r>
              <a:rPr lang="en-US" dirty="0" smtClean="0"/>
              <a:t>Do you have an idea, however rough, of </a:t>
            </a:r>
            <a:r>
              <a:rPr lang="en-US" i="1" dirty="0" smtClean="0"/>
              <a:t>the most perfect being</a:t>
            </a:r>
            <a:r>
              <a:rPr lang="en-US" dirty="0" smtClean="0"/>
              <a:t>?   </a:t>
            </a:r>
            <a:endParaRPr lang="en-US" dirty="0"/>
          </a:p>
        </p:txBody>
      </p:sp>
      <p:sp>
        <p:nvSpPr>
          <p:cNvPr id="2" name="TextBox 1"/>
          <p:cNvSpPr txBox="1"/>
          <p:nvPr/>
        </p:nvSpPr>
        <p:spPr>
          <a:xfrm>
            <a:off x="568476" y="2431143"/>
            <a:ext cx="7994953" cy="1200329"/>
          </a:xfrm>
          <a:prstGeom prst="rect">
            <a:avLst/>
          </a:prstGeom>
          <a:noFill/>
        </p:spPr>
        <p:txBody>
          <a:bodyPr wrap="square" rtlCol="0">
            <a:spAutoFit/>
          </a:bodyPr>
          <a:lstStyle/>
          <a:p>
            <a:r>
              <a:rPr lang="en-US" dirty="0" smtClean="0"/>
              <a:t>Let’s suppose that the atheist is willing to concede that she can </a:t>
            </a:r>
            <a:r>
              <a:rPr lang="en-US" i="1" dirty="0" smtClean="0"/>
              <a:t>imagine </a:t>
            </a:r>
            <a:r>
              <a:rPr lang="en-US" dirty="0" smtClean="0"/>
              <a:t>a most perfect being. In fact, let’s suppose she is an atheist precisely because she thinks, on the basis of her idea of the most perfect being, that no such being could exist. So, </a:t>
            </a:r>
            <a:r>
              <a:rPr lang="en-US" u="sng" dirty="0" smtClean="0"/>
              <a:t>our atheist has an idea, </a:t>
            </a:r>
            <a:r>
              <a:rPr lang="en-US" i="1" u="sng" dirty="0" smtClean="0"/>
              <a:t>I</a:t>
            </a:r>
            <a:r>
              <a:rPr lang="en-US" u="sng" dirty="0" smtClean="0"/>
              <a:t>, of the most perfect being. </a:t>
            </a:r>
            <a:endParaRPr lang="en-US" u="sng" dirty="0"/>
          </a:p>
        </p:txBody>
      </p:sp>
      <p:sp>
        <p:nvSpPr>
          <p:cNvPr id="15" name="TextBox 14"/>
          <p:cNvSpPr txBox="1"/>
          <p:nvPr/>
        </p:nvSpPr>
        <p:spPr>
          <a:xfrm>
            <a:off x="1354667" y="5903329"/>
            <a:ext cx="6737431" cy="369332"/>
          </a:xfrm>
          <a:prstGeom prst="rect">
            <a:avLst/>
          </a:prstGeom>
          <a:noFill/>
        </p:spPr>
        <p:txBody>
          <a:bodyPr wrap="square" rtlCol="0">
            <a:spAutoFit/>
          </a:bodyPr>
          <a:lstStyle/>
          <a:p>
            <a:r>
              <a:rPr lang="en-US" dirty="0" smtClean="0"/>
              <a:t> </a:t>
            </a:r>
            <a:endParaRPr lang="en-US" dirty="0"/>
          </a:p>
        </p:txBody>
      </p:sp>
    </p:spTree>
    <p:extLst>
      <p:ext uri="{BB962C8B-B14F-4D97-AF65-F5344CB8AC3E}">
        <p14:creationId xmlns:p14="http://schemas.microsoft.com/office/powerpoint/2010/main" val="425299321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56001" cy="1477328"/>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a:t>
            </a:r>
          </a:p>
          <a:p>
            <a:endParaRPr lang="en-US" dirty="0"/>
          </a:p>
          <a:p>
            <a:r>
              <a:rPr lang="en-US" dirty="0" smtClean="0"/>
              <a:t>Do you have an idea, however rough, of </a:t>
            </a:r>
            <a:r>
              <a:rPr lang="en-US" i="1" dirty="0" smtClean="0"/>
              <a:t>the most perfect being</a:t>
            </a:r>
            <a:r>
              <a:rPr lang="en-US" dirty="0" smtClean="0"/>
              <a:t>?   </a:t>
            </a:r>
            <a:endParaRPr lang="en-US" dirty="0"/>
          </a:p>
        </p:txBody>
      </p:sp>
      <p:sp>
        <p:nvSpPr>
          <p:cNvPr id="2" name="TextBox 1"/>
          <p:cNvSpPr txBox="1"/>
          <p:nvPr/>
        </p:nvSpPr>
        <p:spPr>
          <a:xfrm>
            <a:off x="568476" y="2431143"/>
            <a:ext cx="7994953" cy="1200329"/>
          </a:xfrm>
          <a:prstGeom prst="rect">
            <a:avLst/>
          </a:prstGeom>
          <a:noFill/>
        </p:spPr>
        <p:txBody>
          <a:bodyPr wrap="square" rtlCol="0">
            <a:spAutoFit/>
          </a:bodyPr>
          <a:lstStyle/>
          <a:p>
            <a:r>
              <a:rPr lang="en-US" dirty="0" smtClean="0"/>
              <a:t>Let’s suppose that the atheist is willing to concede that she can </a:t>
            </a:r>
            <a:r>
              <a:rPr lang="en-US" i="1" dirty="0" smtClean="0"/>
              <a:t>imagine </a:t>
            </a:r>
            <a:r>
              <a:rPr lang="en-US" dirty="0" smtClean="0"/>
              <a:t>a most perfect being. In fact, let’s suppose she is an atheist precisely because she thinks, on the basis of her idea of the most perfect being, that no such being could exist. So, </a:t>
            </a:r>
            <a:r>
              <a:rPr lang="en-US" u="sng" dirty="0" smtClean="0"/>
              <a:t>our atheist has an idea, </a:t>
            </a:r>
            <a:r>
              <a:rPr lang="en-US" i="1" u="sng" dirty="0" smtClean="0"/>
              <a:t>I</a:t>
            </a:r>
            <a:r>
              <a:rPr lang="en-US" u="sng" dirty="0" smtClean="0"/>
              <a:t>, of the most perfect being. </a:t>
            </a:r>
            <a:endParaRPr lang="en-US" u="sng" dirty="0"/>
          </a:p>
        </p:txBody>
      </p:sp>
      <p:sp>
        <p:nvSpPr>
          <p:cNvPr id="7" name="TextBox 6"/>
          <p:cNvSpPr txBox="1"/>
          <p:nvPr/>
        </p:nvSpPr>
        <p:spPr>
          <a:xfrm>
            <a:off x="568476" y="3794667"/>
            <a:ext cx="8393193" cy="369332"/>
          </a:xfrm>
          <a:prstGeom prst="rect">
            <a:avLst/>
          </a:prstGeom>
          <a:noFill/>
        </p:spPr>
        <p:txBody>
          <a:bodyPr wrap="none" rtlCol="0">
            <a:spAutoFit/>
          </a:bodyPr>
          <a:lstStyle/>
          <a:p>
            <a:r>
              <a:rPr lang="en-US" dirty="0" smtClean="0">
                <a:solidFill>
                  <a:srgbClr val="FF0000"/>
                </a:solidFill>
              </a:rPr>
              <a:t>SUPPOSE</a:t>
            </a:r>
            <a:r>
              <a:rPr lang="en-US" dirty="0" smtClean="0"/>
              <a:t>: In some possible world, the idea </a:t>
            </a:r>
            <a:r>
              <a:rPr lang="en-US" i="1" dirty="0" smtClean="0"/>
              <a:t>I</a:t>
            </a:r>
            <a:r>
              <a:rPr lang="en-US" dirty="0" smtClean="0"/>
              <a:t> does not correspond to any being.</a:t>
            </a:r>
            <a:endParaRPr lang="en-US" dirty="0"/>
          </a:p>
        </p:txBody>
      </p:sp>
    </p:spTree>
    <p:extLst>
      <p:ext uri="{BB962C8B-B14F-4D97-AF65-F5344CB8AC3E}">
        <p14:creationId xmlns:p14="http://schemas.microsoft.com/office/powerpoint/2010/main" val="53065535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56001" cy="1477328"/>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a:t>
            </a:r>
          </a:p>
          <a:p>
            <a:endParaRPr lang="en-US" dirty="0"/>
          </a:p>
          <a:p>
            <a:r>
              <a:rPr lang="en-US" dirty="0" smtClean="0"/>
              <a:t>Do you have an idea, however rough, of </a:t>
            </a:r>
            <a:r>
              <a:rPr lang="en-US" i="1" dirty="0" smtClean="0"/>
              <a:t>the most perfect being</a:t>
            </a:r>
            <a:r>
              <a:rPr lang="en-US" dirty="0" smtClean="0"/>
              <a:t>?   </a:t>
            </a:r>
            <a:endParaRPr lang="en-US" dirty="0"/>
          </a:p>
        </p:txBody>
      </p:sp>
      <p:sp>
        <p:nvSpPr>
          <p:cNvPr id="2" name="TextBox 1"/>
          <p:cNvSpPr txBox="1"/>
          <p:nvPr/>
        </p:nvSpPr>
        <p:spPr>
          <a:xfrm>
            <a:off x="568476" y="2431143"/>
            <a:ext cx="7994953" cy="1200329"/>
          </a:xfrm>
          <a:prstGeom prst="rect">
            <a:avLst/>
          </a:prstGeom>
          <a:noFill/>
        </p:spPr>
        <p:txBody>
          <a:bodyPr wrap="square" rtlCol="0">
            <a:spAutoFit/>
          </a:bodyPr>
          <a:lstStyle/>
          <a:p>
            <a:r>
              <a:rPr lang="en-US" dirty="0" smtClean="0"/>
              <a:t>Let’s suppose that the atheist is willing to concede that she can </a:t>
            </a:r>
            <a:r>
              <a:rPr lang="en-US" i="1" dirty="0" smtClean="0"/>
              <a:t>imagine </a:t>
            </a:r>
            <a:r>
              <a:rPr lang="en-US" dirty="0" smtClean="0"/>
              <a:t>a most perfect being. In fact, let’s suppose she is an atheist precisely because she thinks, on the basis of her idea of the most perfect being, that no such being could exist. So, </a:t>
            </a:r>
            <a:r>
              <a:rPr lang="en-US" u="sng" dirty="0" smtClean="0"/>
              <a:t>our atheist has an idea, </a:t>
            </a:r>
            <a:r>
              <a:rPr lang="en-US" i="1" u="sng" dirty="0" smtClean="0"/>
              <a:t>I</a:t>
            </a:r>
            <a:r>
              <a:rPr lang="en-US" u="sng" dirty="0" smtClean="0"/>
              <a:t>, of the most perfect being. </a:t>
            </a:r>
            <a:endParaRPr lang="en-US" u="sng" dirty="0"/>
          </a:p>
        </p:txBody>
      </p:sp>
      <p:sp>
        <p:nvSpPr>
          <p:cNvPr id="7" name="TextBox 6"/>
          <p:cNvSpPr txBox="1"/>
          <p:nvPr/>
        </p:nvSpPr>
        <p:spPr>
          <a:xfrm>
            <a:off x="568476" y="3794667"/>
            <a:ext cx="8393193" cy="369332"/>
          </a:xfrm>
          <a:prstGeom prst="rect">
            <a:avLst/>
          </a:prstGeom>
          <a:noFill/>
        </p:spPr>
        <p:txBody>
          <a:bodyPr wrap="none" rtlCol="0">
            <a:spAutoFit/>
          </a:bodyPr>
          <a:lstStyle/>
          <a:p>
            <a:r>
              <a:rPr lang="en-US" dirty="0" smtClean="0">
                <a:solidFill>
                  <a:srgbClr val="FF0000"/>
                </a:solidFill>
              </a:rPr>
              <a:t>SUPPOSE</a:t>
            </a:r>
            <a:r>
              <a:rPr lang="en-US" dirty="0" smtClean="0"/>
              <a:t>: In some possible world, the idea </a:t>
            </a:r>
            <a:r>
              <a:rPr lang="en-US" i="1" dirty="0" smtClean="0"/>
              <a:t>I</a:t>
            </a:r>
            <a:r>
              <a:rPr lang="en-US" dirty="0" smtClean="0"/>
              <a:t> does not correspond to any being.</a:t>
            </a:r>
            <a:endParaRPr lang="en-US" dirty="0"/>
          </a:p>
        </p:txBody>
      </p:sp>
      <p:cxnSp>
        <p:nvCxnSpPr>
          <p:cNvPr id="10" name="Straight Arrow Connector 9"/>
          <p:cNvCxnSpPr>
            <a:stCxn id="7" idx="2"/>
          </p:cNvCxnSpPr>
          <p:nvPr/>
        </p:nvCxnSpPr>
        <p:spPr>
          <a:xfrm>
            <a:off x="4765073" y="4163999"/>
            <a:ext cx="0" cy="4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354667" y="4571999"/>
            <a:ext cx="7353904" cy="923330"/>
          </a:xfrm>
          <a:prstGeom prst="rect">
            <a:avLst/>
          </a:prstGeom>
          <a:noFill/>
        </p:spPr>
        <p:txBody>
          <a:bodyPr wrap="square" rtlCol="0">
            <a:spAutoFit/>
          </a:bodyPr>
          <a:lstStyle/>
          <a:p>
            <a:r>
              <a:rPr lang="en-US" dirty="0" smtClean="0"/>
              <a:t>You can then create a new idea, </a:t>
            </a:r>
            <a:r>
              <a:rPr lang="en-US" i="1" dirty="0" smtClean="0"/>
              <a:t>I*</a:t>
            </a:r>
            <a:r>
              <a:rPr lang="en-US" dirty="0" smtClean="0"/>
              <a:t>, of a being </a:t>
            </a:r>
            <a:r>
              <a:rPr lang="en-US" u="sng" dirty="0" smtClean="0"/>
              <a:t>more perfect </a:t>
            </a:r>
            <a:r>
              <a:rPr lang="en-US" dirty="0" smtClean="0"/>
              <a:t>than the one you were imagining through </a:t>
            </a:r>
            <a:r>
              <a:rPr lang="en-US" i="1" dirty="0" smtClean="0"/>
              <a:t>I</a:t>
            </a:r>
            <a:r>
              <a:rPr lang="en-US" dirty="0" smtClean="0"/>
              <a:t>. Namely, create an idea, </a:t>
            </a:r>
            <a:r>
              <a:rPr lang="en-US" i="1" dirty="0" smtClean="0"/>
              <a:t>I*</a:t>
            </a:r>
            <a:r>
              <a:rPr lang="en-US" dirty="0" smtClean="0"/>
              <a:t>, of a being that</a:t>
            </a:r>
            <a:r>
              <a:rPr lang="en-US" i="1" dirty="0" smtClean="0"/>
              <a:t> </a:t>
            </a:r>
            <a:r>
              <a:rPr lang="en-US" dirty="0" smtClean="0"/>
              <a:t>exists in every possible world. </a:t>
            </a:r>
            <a:r>
              <a:rPr lang="en-US" i="1" dirty="0" smtClean="0"/>
              <a:t>I* </a:t>
            </a:r>
            <a:r>
              <a:rPr lang="en-US" dirty="0" smtClean="0"/>
              <a:t>would be better than </a:t>
            </a:r>
            <a:r>
              <a:rPr lang="en-US" i="1" dirty="0" smtClean="0"/>
              <a:t>I</a:t>
            </a:r>
            <a:r>
              <a:rPr lang="en-US" dirty="0" smtClean="0"/>
              <a:t>.  </a:t>
            </a:r>
            <a:endParaRPr lang="en-US" dirty="0"/>
          </a:p>
        </p:txBody>
      </p:sp>
    </p:spTree>
    <p:extLst>
      <p:ext uri="{BB962C8B-B14F-4D97-AF65-F5344CB8AC3E}">
        <p14:creationId xmlns:p14="http://schemas.microsoft.com/office/powerpoint/2010/main" val="211483510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63" y="330199"/>
            <a:ext cx="1306780" cy="1600805"/>
          </a:xfrm>
          <a:prstGeom prst="rect">
            <a:avLst/>
          </a:prstGeom>
        </p:spPr>
      </p:pic>
      <p:sp>
        <p:nvSpPr>
          <p:cNvPr id="4" name="TextBox 3"/>
          <p:cNvSpPr txBox="1"/>
          <p:nvPr/>
        </p:nvSpPr>
        <p:spPr>
          <a:xfrm>
            <a:off x="2237620" y="568475"/>
            <a:ext cx="6556001" cy="1477328"/>
          </a:xfrm>
          <a:prstGeom prst="rect">
            <a:avLst/>
          </a:prstGeom>
          <a:noFill/>
        </p:spPr>
        <p:txBody>
          <a:bodyPr wrap="none" rtlCol="0">
            <a:spAutoFit/>
          </a:bodyPr>
          <a:lstStyle/>
          <a:p>
            <a:r>
              <a:rPr lang="en-US" dirty="0" smtClean="0"/>
              <a:t>That said, let’s think about the </a:t>
            </a:r>
            <a:r>
              <a:rPr lang="en-US" i="1" dirty="0" smtClean="0"/>
              <a:t>essence of God</a:t>
            </a:r>
            <a:r>
              <a:rPr lang="en-US" dirty="0" smtClean="0"/>
              <a:t>. </a:t>
            </a:r>
          </a:p>
          <a:p>
            <a:endParaRPr lang="en-US" dirty="0"/>
          </a:p>
          <a:p>
            <a:r>
              <a:rPr lang="en-US" dirty="0" smtClean="0"/>
              <a:t>For Descartes, the essence of God is to be </a:t>
            </a:r>
            <a:r>
              <a:rPr lang="en-US" i="1" dirty="0" smtClean="0"/>
              <a:t>the most perfect being</a:t>
            </a:r>
            <a:r>
              <a:rPr lang="en-US" dirty="0" smtClean="0"/>
              <a:t>.</a:t>
            </a:r>
          </a:p>
          <a:p>
            <a:endParaRPr lang="en-US" dirty="0"/>
          </a:p>
          <a:p>
            <a:r>
              <a:rPr lang="en-US" dirty="0" smtClean="0"/>
              <a:t>Do you have an idea, however rough, of </a:t>
            </a:r>
            <a:r>
              <a:rPr lang="en-US" i="1" dirty="0" smtClean="0"/>
              <a:t>the most perfect being</a:t>
            </a:r>
            <a:r>
              <a:rPr lang="en-US" dirty="0" smtClean="0"/>
              <a:t>?   </a:t>
            </a:r>
            <a:endParaRPr lang="en-US" dirty="0"/>
          </a:p>
        </p:txBody>
      </p:sp>
      <p:sp>
        <p:nvSpPr>
          <p:cNvPr id="2" name="TextBox 1"/>
          <p:cNvSpPr txBox="1"/>
          <p:nvPr/>
        </p:nvSpPr>
        <p:spPr>
          <a:xfrm>
            <a:off x="568476" y="2431143"/>
            <a:ext cx="7994953" cy="1200329"/>
          </a:xfrm>
          <a:prstGeom prst="rect">
            <a:avLst/>
          </a:prstGeom>
          <a:noFill/>
        </p:spPr>
        <p:txBody>
          <a:bodyPr wrap="square" rtlCol="0">
            <a:spAutoFit/>
          </a:bodyPr>
          <a:lstStyle/>
          <a:p>
            <a:r>
              <a:rPr lang="en-US" dirty="0" smtClean="0"/>
              <a:t>Let’s suppose that the atheist is willing to concede that she can </a:t>
            </a:r>
            <a:r>
              <a:rPr lang="en-US" i="1" dirty="0" smtClean="0"/>
              <a:t>imagine </a:t>
            </a:r>
            <a:r>
              <a:rPr lang="en-US" dirty="0" smtClean="0"/>
              <a:t>a most perfect being. In fact, let’s suppose she is an atheist precisely because she thinks, on the basis of her idea of the most perfect being, that no such being could exist. So, </a:t>
            </a:r>
            <a:r>
              <a:rPr lang="en-US" u="sng" dirty="0" smtClean="0"/>
              <a:t>our atheist has an idea, </a:t>
            </a:r>
            <a:r>
              <a:rPr lang="en-US" i="1" u="sng" dirty="0" smtClean="0"/>
              <a:t>I</a:t>
            </a:r>
            <a:r>
              <a:rPr lang="en-US" u="sng" dirty="0" smtClean="0"/>
              <a:t>, of the most perfect being. </a:t>
            </a:r>
            <a:endParaRPr lang="en-US" u="sng" dirty="0"/>
          </a:p>
        </p:txBody>
      </p:sp>
      <p:sp>
        <p:nvSpPr>
          <p:cNvPr id="7" name="TextBox 6"/>
          <p:cNvSpPr txBox="1"/>
          <p:nvPr/>
        </p:nvSpPr>
        <p:spPr>
          <a:xfrm>
            <a:off x="568476" y="3794667"/>
            <a:ext cx="8393193" cy="369332"/>
          </a:xfrm>
          <a:prstGeom prst="rect">
            <a:avLst/>
          </a:prstGeom>
          <a:noFill/>
        </p:spPr>
        <p:txBody>
          <a:bodyPr wrap="none" rtlCol="0">
            <a:spAutoFit/>
          </a:bodyPr>
          <a:lstStyle/>
          <a:p>
            <a:r>
              <a:rPr lang="en-US" dirty="0" smtClean="0">
                <a:solidFill>
                  <a:srgbClr val="FF0000"/>
                </a:solidFill>
              </a:rPr>
              <a:t>SUPPOSE</a:t>
            </a:r>
            <a:r>
              <a:rPr lang="en-US" dirty="0" smtClean="0"/>
              <a:t>: In some possible world, the idea </a:t>
            </a:r>
            <a:r>
              <a:rPr lang="en-US" i="1" dirty="0" smtClean="0"/>
              <a:t>I</a:t>
            </a:r>
            <a:r>
              <a:rPr lang="en-US" dirty="0" smtClean="0"/>
              <a:t> does not correspond to any being.</a:t>
            </a:r>
            <a:endParaRPr lang="en-US" dirty="0"/>
          </a:p>
        </p:txBody>
      </p:sp>
      <p:cxnSp>
        <p:nvCxnSpPr>
          <p:cNvPr id="10" name="Straight Arrow Connector 9"/>
          <p:cNvCxnSpPr>
            <a:stCxn id="7" idx="2"/>
          </p:cNvCxnSpPr>
          <p:nvPr/>
        </p:nvCxnSpPr>
        <p:spPr>
          <a:xfrm>
            <a:off x="4765073" y="4163999"/>
            <a:ext cx="0" cy="4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354667" y="4571999"/>
            <a:ext cx="7353904" cy="923330"/>
          </a:xfrm>
          <a:prstGeom prst="rect">
            <a:avLst/>
          </a:prstGeom>
          <a:noFill/>
        </p:spPr>
        <p:txBody>
          <a:bodyPr wrap="square" rtlCol="0">
            <a:spAutoFit/>
          </a:bodyPr>
          <a:lstStyle/>
          <a:p>
            <a:r>
              <a:rPr lang="en-US" dirty="0" smtClean="0"/>
              <a:t>You can then create a new idea, </a:t>
            </a:r>
            <a:r>
              <a:rPr lang="en-US" i="1" dirty="0" smtClean="0"/>
              <a:t>I*</a:t>
            </a:r>
            <a:r>
              <a:rPr lang="en-US" dirty="0" smtClean="0"/>
              <a:t>, of a being </a:t>
            </a:r>
            <a:r>
              <a:rPr lang="en-US" u="sng" dirty="0" smtClean="0"/>
              <a:t>more perfect </a:t>
            </a:r>
            <a:r>
              <a:rPr lang="en-US" dirty="0" smtClean="0"/>
              <a:t>than the one you were imagining through </a:t>
            </a:r>
            <a:r>
              <a:rPr lang="en-US" i="1" dirty="0" smtClean="0"/>
              <a:t>I</a:t>
            </a:r>
            <a:r>
              <a:rPr lang="en-US" dirty="0" smtClean="0"/>
              <a:t>. Namely, create an idea, </a:t>
            </a:r>
            <a:r>
              <a:rPr lang="en-US" i="1" dirty="0" smtClean="0"/>
              <a:t>I*</a:t>
            </a:r>
            <a:r>
              <a:rPr lang="en-US" dirty="0" smtClean="0"/>
              <a:t>, of a being that</a:t>
            </a:r>
            <a:r>
              <a:rPr lang="en-US" i="1" dirty="0" smtClean="0"/>
              <a:t> </a:t>
            </a:r>
            <a:r>
              <a:rPr lang="en-US" dirty="0" smtClean="0"/>
              <a:t>exists in every possible world. </a:t>
            </a:r>
            <a:r>
              <a:rPr lang="en-US" i="1" dirty="0" smtClean="0"/>
              <a:t>I* </a:t>
            </a:r>
            <a:r>
              <a:rPr lang="en-US" dirty="0" smtClean="0"/>
              <a:t>would be better than </a:t>
            </a:r>
            <a:r>
              <a:rPr lang="en-US" i="1" dirty="0" smtClean="0"/>
              <a:t>I</a:t>
            </a:r>
            <a:r>
              <a:rPr lang="en-US" dirty="0" smtClean="0"/>
              <a:t>.  </a:t>
            </a:r>
            <a:endParaRPr lang="en-US" dirty="0"/>
          </a:p>
        </p:txBody>
      </p:sp>
      <p:cxnSp>
        <p:nvCxnSpPr>
          <p:cNvPr id="14" name="Straight Arrow Connector 13"/>
          <p:cNvCxnSpPr/>
          <p:nvPr/>
        </p:nvCxnSpPr>
        <p:spPr>
          <a:xfrm>
            <a:off x="4765073" y="5495329"/>
            <a:ext cx="0" cy="4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354667" y="5903329"/>
            <a:ext cx="6737431" cy="369332"/>
          </a:xfrm>
          <a:prstGeom prst="rect">
            <a:avLst/>
          </a:prstGeom>
          <a:noFill/>
        </p:spPr>
        <p:txBody>
          <a:bodyPr wrap="square" rtlCol="0">
            <a:spAutoFit/>
          </a:bodyPr>
          <a:lstStyle/>
          <a:p>
            <a:r>
              <a:rPr lang="en-US" dirty="0" smtClean="0"/>
              <a:t>So, </a:t>
            </a:r>
            <a:r>
              <a:rPr lang="en-US" i="1" dirty="0" smtClean="0"/>
              <a:t>I </a:t>
            </a:r>
            <a:r>
              <a:rPr lang="en-US" dirty="0" smtClean="0"/>
              <a:t>isn’t an idea of the most perfect being. </a:t>
            </a:r>
            <a:endParaRPr lang="en-US" dirty="0"/>
          </a:p>
        </p:txBody>
      </p:sp>
    </p:spTree>
    <p:extLst>
      <p:ext uri="{BB962C8B-B14F-4D97-AF65-F5344CB8AC3E}">
        <p14:creationId xmlns:p14="http://schemas.microsoft.com/office/powerpoint/2010/main" val="3573349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3875" y="336163"/>
            <a:ext cx="8395840" cy="646331"/>
          </a:xfrm>
          <a:prstGeom prst="rect">
            <a:avLst/>
          </a:prstGeom>
          <a:noFill/>
        </p:spPr>
        <p:txBody>
          <a:bodyPr wrap="square" rtlCol="0">
            <a:spAutoFit/>
          </a:bodyPr>
          <a:lstStyle/>
          <a:p>
            <a:r>
              <a:rPr lang="en-US" b="1" dirty="0"/>
              <a:t>Epistemology</a:t>
            </a:r>
            <a:r>
              <a:rPr lang="en-US" dirty="0"/>
              <a:t>: the study of what it takes to </a:t>
            </a:r>
            <a:r>
              <a:rPr lang="en-US" i="1" dirty="0"/>
              <a:t>know</a:t>
            </a:r>
            <a:r>
              <a:rPr lang="en-US" dirty="0"/>
              <a:t> something and have </a:t>
            </a:r>
            <a:r>
              <a:rPr lang="en-US" i="1" dirty="0"/>
              <a:t>evidence/justification </a:t>
            </a:r>
            <a:r>
              <a:rPr lang="en-US" dirty="0"/>
              <a:t>for something.</a:t>
            </a:r>
          </a:p>
        </p:txBody>
      </p:sp>
      <p:sp>
        <p:nvSpPr>
          <p:cNvPr id="2" name="TextBox 1"/>
          <p:cNvSpPr txBox="1"/>
          <p:nvPr/>
        </p:nvSpPr>
        <p:spPr>
          <a:xfrm>
            <a:off x="764328" y="1279928"/>
            <a:ext cx="7702340" cy="5355313"/>
          </a:xfrm>
          <a:prstGeom prst="rect">
            <a:avLst/>
          </a:prstGeom>
          <a:noFill/>
        </p:spPr>
        <p:txBody>
          <a:bodyPr wrap="square" rtlCol="0">
            <a:spAutoFit/>
          </a:bodyPr>
          <a:lstStyle/>
          <a:p>
            <a:r>
              <a:rPr lang="en-US" dirty="0" smtClean="0"/>
              <a:t>Here is an </a:t>
            </a:r>
            <a:r>
              <a:rPr lang="en-US" i="1" dirty="0" smtClean="0"/>
              <a:t>epistemic distinction—</a:t>
            </a:r>
            <a:r>
              <a:rPr lang="en-US" dirty="0" smtClean="0"/>
              <a:t>i.e., one that concerns the nature of </a:t>
            </a:r>
            <a:r>
              <a:rPr lang="en-US" i="1" dirty="0" smtClean="0"/>
              <a:t>our knowledge, beliefs</a:t>
            </a:r>
            <a:r>
              <a:rPr lang="en-US" dirty="0" smtClean="0"/>
              <a:t>, or </a:t>
            </a:r>
            <a:r>
              <a:rPr lang="en-US" i="1" dirty="0" smtClean="0"/>
              <a:t>justification</a:t>
            </a:r>
            <a:r>
              <a:rPr lang="en-US" dirty="0" smtClean="0"/>
              <a:t>:</a:t>
            </a:r>
          </a:p>
          <a:p>
            <a:endParaRPr lang="en-US" dirty="0"/>
          </a:p>
          <a:p>
            <a:r>
              <a:rPr lang="en-US" dirty="0" smtClean="0"/>
              <a:t>A proposition, </a:t>
            </a:r>
            <a:r>
              <a:rPr lang="en-US" i="1" dirty="0" smtClean="0"/>
              <a:t>P</a:t>
            </a:r>
            <a:r>
              <a:rPr lang="en-US" dirty="0" smtClean="0"/>
              <a:t>, is </a:t>
            </a:r>
            <a:r>
              <a:rPr lang="en-US" b="1" u="sng" dirty="0" smtClean="0"/>
              <a:t>a priori</a:t>
            </a:r>
            <a:r>
              <a:rPr lang="en-US" dirty="0" smtClean="0"/>
              <a:t> just in case it’s possible (for anyone) to know that </a:t>
            </a:r>
            <a:r>
              <a:rPr lang="en-US" i="1" dirty="0" smtClean="0"/>
              <a:t>P </a:t>
            </a:r>
            <a:r>
              <a:rPr lang="en-US" dirty="0" smtClean="0"/>
              <a:t>is true (or to </a:t>
            </a:r>
            <a:r>
              <a:rPr lang="en-US" i="1" dirty="0" smtClean="0"/>
              <a:t>justify one’s belief in P</a:t>
            </a:r>
            <a:r>
              <a:rPr lang="en-US" dirty="0" smtClean="0"/>
              <a:t>) purely by deploying one’s (mature) faculty of reasoning and </a:t>
            </a:r>
            <a:r>
              <a:rPr lang="en-US" i="1" dirty="0" smtClean="0"/>
              <a:t>not </a:t>
            </a:r>
            <a:r>
              <a:rPr lang="en-US" dirty="0" smtClean="0"/>
              <a:t>on the basis of any particular experience one has had.</a:t>
            </a:r>
          </a:p>
          <a:p>
            <a:endParaRPr lang="en-US" u="sng" dirty="0"/>
          </a:p>
          <a:p>
            <a:r>
              <a:rPr lang="en-US" b="1" dirty="0" smtClean="0"/>
              <a:t>E.G.</a:t>
            </a:r>
          </a:p>
          <a:p>
            <a:endParaRPr lang="en-US" dirty="0"/>
          </a:p>
          <a:p>
            <a:r>
              <a:rPr lang="en-US" dirty="0" smtClean="0"/>
              <a:t>	a. If it’s raining outside, then it’s raining outside.</a:t>
            </a:r>
          </a:p>
          <a:p>
            <a:r>
              <a:rPr lang="en-US" dirty="0"/>
              <a:t>	</a:t>
            </a:r>
            <a:r>
              <a:rPr lang="en-US" dirty="0" smtClean="0"/>
              <a:t>b. Everything is identical to itself.</a:t>
            </a:r>
          </a:p>
          <a:p>
            <a:r>
              <a:rPr lang="en-US" dirty="0"/>
              <a:t>	</a:t>
            </a:r>
            <a:r>
              <a:rPr lang="en-US" dirty="0" smtClean="0"/>
              <a:t>c. 35 + 1 = 36</a:t>
            </a:r>
          </a:p>
          <a:p>
            <a:endParaRPr lang="en-US" dirty="0"/>
          </a:p>
          <a:p>
            <a:r>
              <a:rPr lang="en-US" dirty="0" smtClean="0"/>
              <a:t>NOT </a:t>
            </a:r>
            <a:r>
              <a:rPr lang="en-US" b="1" dirty="0" smtClean="0"/>
              <a:t>E.G.</a:t>
            </a:r>
            <a:endParaRPr lang="en-US" dirty="0" smtClean="0"/>
          </a:p>
          <a:p>
            <a:endParaRPr lang="en-US" dirty="0"/>
          </a:p>
          <a:p>
            <a:r>
              <a:rPr lang="en-US" dirty="0" smtClean="0"/>
              <a:t>	d. The chemical formula of water is H2O.</a:t>
            </a:r>
          </a:p>
          <a:p>
            <a:r>
              <a:rPr lang="en-US" dirty="0"/>
              <a:t>	</a:t>
            </a:r>
            <a:r>
              <a:rPr lang="en-US" dirty="0" smtClean="0"/>
              <a:t>e. Alex Rausch has a sister.</a:t>
            </a:r>
          </a:p>
          <a:p>
            <a:endParaRPr lang="en-US" dirty="0" smtClean="0"/>
          </a:p>
        </p:txBody>
      </p:sp>
    </p:spTree>
    <p:extLst>
      <p:ext uri="{BB962C8B-B14F-4D97-AF65-F5344CB8AC3E}">
        <p14:creationId xmlns:p14="http://schemas.microsoft.com/office/powerpoint/2010/main" val="8528485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549" y="999672"/>
            <a:ext cx="915290" cy="1121230"/>
          </a:xfrm>
          <a:prstGeom prst="rect">
            <a:avLst/>
          </a:prstGeom>
        </p:spPr>
      </p:pic>
      <p:sp>
        <p:nvSpPr>
          <p:cNvPr id="7" name="TextBox 6"/>
          <p:cNvSpPr txBox="1"/>
          <p:nvPr/>
        </p:nvSpPr>
        <p:spPr>
          <a:xfrm>
            <a:off x="141167" y="2419048"/>
            <a:ext cx="8906071" cy="830997"/>
          </a:xfrm>
          <a:prstGeom prst="rect">
            <a:avLst/>
          </a:prstGeom>
          <a:noFill/>
        </p:spPr>
        <p:txBody>
          <a:bodyPr wrap="square" rtlCol="0">
            <a:spAutoFit/>
          </a:bodyPr>
          <a:lstStyle/>
          <a:p>
            <a:r>
              <a:rPr lang="en-US" sz="1600" dirty="0" smtClean="0"/>
              <a:t>P1. You have the idea, </a:t>
            </a:r>
            <a:r>
              <a:rPr lang="en-US" sz="1600" i="1" dirty="0" smtClean="0"/>
              <a:t>I</a:t>
            </a:r>
            <a:r>
              <a:rPr lang="en-US" sz="1600" dirty="0" smtClean="0"/>
              <a:t>, of the most perfect being.</a:t>
            </a:r>
          </a:p>
          <a:p>
            <a:endParaRPr lang="en-US" sz="1600" dirty="0"/>
          </a:p>
          <a:p>
            <a:r>
              <a:rPr lang="en-US" sz="1600" dirty="0" smtClean="0"/>
              <a:t> </a:t>
            </a:r>
            <a:endParaRPr lang="en-US" sz="1600" dirty="0"/>
          </a:p>
        </p:txBody>
      </p:sp>
      <p:sp>
        <p:nvSpPr>
          <p:cNvPr id="10" name="TextBox 9"/>
          <p:cNvSpPr txBox="1"/>
          <p:nvPr/>
        </p:nvSpPr>
        <p:spPr>
          <a:xfrm>
            <a:off x="2600476" y="354389"/>
            <a:ext cx="3031599" cy="369332"/>
          </a:xfrm>
          <a:prstGeom prst="rect">
            <a:avLst/>
          </a:prstGeom>
          <a:noFill/>
        </p:spPr>
        <p:txBody>
          <a:bodyPr wrap="none" rtlCol="0">
            <a:spAutoFit/>
          </a:bodyPr>
          <a:lstStyle/>
          <a:p>
            <a:r>
              <a:rPr lang="en-US" b="1" dirty="0" smtClean="0"/>
              <a:t>The Ontological Argument</a:t>
            </a:r>
            <a:endParaRPr lang="en-US" b="1" dirty="0"/>
          </a:p>
        </p:txBody>
      </p:sp>
    </p:spTree>
    <p:extLst>
      <p:ext uri="{BB962C8B-B14F-4D97-AF65-F5344CB8AC3E}">
        <p14:creationId xmlns:p14="http://schemas.microsoft.com/office/powerpoint/2010/main" val="192167190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549" y="999672"/>
            <a:ext cx="915290" cy="1121230"/>
          </a:xfrm>
          <a:prstGeom prst="rect">
            <a:avLst/>
          </a:prstGeom>
        </p:spPr>
      </p:pic>
      <p:sp>
        <p:nvSpPr>
          <p:cNvPr id="7" name="TextBox 6"/>
          <p:cNvSpPr txBox="1"/>
          <p:nvPr/>
        </p:nvSpPr>
        <p:spPr>
          <a:xfrm>
            <a:off x="141167" y="2419048"/>
            <a:ext cx="8906071" cy="1323439"/>
          </a:xfrm>
          <a:prstGeom prst="rect">
            <a:avLst/>
          </a:prstGeom>
          <a:noFill/>
        </p:spPr>
        <p:txBody>
          <a:bodyPr wrap="square" rtlCol="0">
            <a:spAutoFit/>
          </a:bodyPr>
          <a:lstStyle/>
          <a:p>
            <a:r>
              <a:rPr lang="en-US" sz="1600" dirty="0" smtClean="0"/>
              <a:t>P1. You have the idea, </a:t>
            </a:r>
            <a:r>
              <a:rPr lang="en-US" sz="1600" i="1" dirty="0" smtClean="0"/>
              <a:t>I</a:t>
            </a:r>
            <a:r>
              <a:rPr lang="en-US" sz="1600" dirty="0" smtClean="0"/>
              <a:t>, of the most perfect being.</a:t>
            </a:r>
          </a:p>
          <a:p>
            <a:r>
              <a:rPr lang="en-US" sz="1600" dirty="0" smtClean="0"/>
              <a:t>P2. If you have the idea, </a:t>
            </a:r>
            <a:r>
              <a:rPr lang="en-US" sz="1600" i="1" dirty="0" smtClean="0"/>
              <a:t>I</a:t>
            </a:r>
            <a:r>
              <a:rPr lang="en-US" sz="1600" dirty="0" smtClean="0"/>
              <a:t>, of the most perfect being, then you can </a:t>
            </a:r>
            <a:r>
              <a:rPr lang="en-US" sz="1600" i="1" dirty="0" smtClean="0"/>
              <a:t>not </a:t>
            </a:r>
            <a:r>
              <a:rPr lang="en-US" sz="1600" dirty="0" smtClean="0"/>
              <a:t>create a different idea of something that would better than what would correspond to your idea </a:t>
            </a:r>
            <a:r>
              <a:rPr lang="en-US" sz="1600" i="1" dirty="0" smtClean="0"/>
              <a:t>I</a:t>
            </a:r>
            <a:r>
              <a:rPr lang="en-US" sz="1600" dirty="0" smtClean="0"/>
              <a:t>. </a:t>
            </a:r>
          </a:p>
          <a:p>
            <a:endParaRPr lang="en-US" sz="1600" dirty="0"/>
          </a:p>
          <a:p>
            <a:r>
              <a:rPr lang="en-US" sz="1600" dirty="0" smtClean="0"/>
              <a:t> </a:t>
            </a:r>
            <a:endParaRPr lang="en-US" sz="1600" dirty="0"/>
          </a:p>
        </p:txBody>
      </p:sp>
      <p:sp>
        <p:nvSpPr>
          <p:cNvPr id="10" name="TextBox 9"/>
          <p:cNvSpPr txBox="1"/>
          <p:nvPr/>
        </p:nvSpPr>
        <p:spPr>
          <a:xfrm>
            <a:off x="2600476" y="354389"/>
            <a:ext cx="3031599" cy="369332"/>
          </a:xfrm>
          <a:prstGeom prst="rect">
            <a:avLst/>
          </a:prstGeom>
          <a:noFill/>
        </p:spPr>
        <p:txBody>
          <a:bodyPr wrap="none" rtlCol="0">
            <a:spAutoFit/>
          </a:bodyPr>
          <a:lstStyle/>
          <a:p>
            <a:r>
              <a:rPr lang="en-US" b="1" dirty="0" smtClean="0"/>
              <a:t>The Ontological Argument</a:t>
            </a:r>
            <a:endParaRPr lang="en-US" b="1" dirty="0"/>
          </a:p>
        </p:txBody>
      </p:sp>
    </p:spTree>
    <p:extLst>
      <p:ext uri="{BB962C8B-B14F-4D97-AF65-F5344CB8AC3E}">
        <p14:creationId xmlns:p14="http://schemas.microsoft.com/office/powerpoint/2010/main" val="288275647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549" y="999672"/>
            <a:ext cx="915290" cy="1121230"/>
          </a:xfrm>
          <a:prstGeom prst="rect">
            <a:avLst/>
          </a:prstGeom>
        </p:spPr>
      </p:pic>
      <p:sp>
        <p:nvSpPr>
          <p:cNvPr id="7" name="TextBox 6"/>
          <p:cNvSpPr txBox="1"/>
          <p:nvPr/>
        </p:nvSpPr>
        <p:spPr>
          <a:xfrm>
            <a:off x="141167" y="2419048"/>
            <a:ext cx="8906071" cy="1815882"/>
          </a:xfrm>
          <a:prstGeom prst="rect">
            <a:avLst/>
          </a:prstGeom>
          <a:noFill/>
        </p:spPr>
        <p:txBody>
          <a:bodyPr wrap="square" rtlCol="0">
            <a:spAutoFit/>
          </a:bodyPr>
          <a:lstStyle/>
          <a:p>
            <a:r>
              <a:rPr lang="en-US" sz="1600" dirty="0" smtClean="0"/>
              <a:t>P1. You have the idea, </a:t>
            </a:r>
            <a:r>
              <a:rPr lang="en-US" sz="1600" i="1" dirty="0" smtClean="0"/>
              <a:t>I</a:t>
            </a:r>
            <a:r>
              <a:rPr lang="en-US" sz="1600" dirty="0" smtClean="0"/>
              <a:t>, of the most perfect being.</a:t>
            </a:r>
          </a:p>
          <a:p>
            <a:r>
              <a:rPr lang="en-US" sz="1600" dirty="0" smtClean="0"/>
              <a:t>P2. If you have the idea, </a:t>
            </a:r>
            <a:r>
              <a:rPr lang="en-US" sz="1600" i="1" dirty="0" smtClean="0"/>
              <a:t>I</a:t>
            </a:r>
            <a:r>
              <a:rPr lang="en-US" sz="1600" dirty="0" smtClean="0"/>
              <a:t>, of the most perfect being, then you can </a:t>
            </a:r>
            <a:r>
              <a:rPr lang="en-US" sz="1600" i="1" dirty="0" smtClean="0"/>
              <a:t>not </a:t>
            </a:r>
            <a:r>
              <a:rPr lang="en-US" sz="1600" dirty="0" smtClean="0"/>
              <a:t>create a different idea of something that would better than what would correspond to your idea </a:t>
            </a:r>
            <a:r>
              <a:rPr lang="en-US" sz="1600" i="1" dirty="0" smtClean="0"/>
              <a:t>I</a:t>
            </a:r>
            <a:r>
              <a:rPr lang="en-US" sz="1600" dirty="0" smtClean="0"/>
              <a:t>. </a:t>
            </a:r>
          </a:p>
          <a:p>
            <a:r>
              <a:rPr lang="en-US" sz="1600" dirty="0"/>
              <a:t>	</a:t>
            </a:r>
            <a:r>
              <a:rPr lang="en-US" sz="1600" dirty="0" smtClean="0"/>
              <a:t>C1. You can </a:t>
            </a:r>
            <a:r>
              <a:rPr lang="en-US" sz="1600" i="1" dirty="0" smtClean="0"/>
              <a:t>not</a:t>
            </a:r>
            <a:r>
              <a:rPr lang="en-US" sz="1600" dirty="0" smtClean="0"/>
              <a:t> create a different idea of something that would be better than what 	would correspond to your idea </a:t>
            </a:r>
            <a:r>
              <a:rPr lang="en-US" sz="1600" i="1" dirty="0" smtClean="0"/>
              <a:t>I</a:t>
            </a:r>
            <a:r>
              <a:rPr lang="en-US" sz="1600" dirty="0" smtClean="0"/>
              <a:t>. (P1, P2)</a:t>
            </a:r>
          </a:p>
          <a:p>
            <a:endParaRPr lang="en-US" sz="1600" dirty="0"/>
          </a:p>
          <a:p>
            <a:r>
              <a:rPr lang="en-US" sz="1600" dirty="0" smtClean="0"/>
              <a:t> </a:t>
            </a:r>
            <a:endParaRPr lang="en-US" sz="1600" dirty="0"/>
          </a:p>
        </p:txBody>
      </p:sp>
      <p:sp>
        <p:nvSpPr>
          <p:cNvPr id="10" name="TextBox 9"/>
          <p:cNvSpPr txBox="1"/>
          <p:nvPr/>
        </p:nvSpPr>
        <p:spPr>
          <a:xfrm>
            <a:off x="2600476" y="354389"/>
            <a:ext cx="3031599" cy="369332"/>
          </a:xfrm>
          <a:prstGeom prst="rect">
            <a:avLst/>
          </a:prstGeom>
          <a:noFill/>
        </p:spPr>
        <p:txBody>
          <a:bodyPr wrap="none" rtlCol="0">
            <a:spAutoFit/>
          </a:bodyPr>
          <a:lstStyle/>
          <a:p>
            <a:r>
              <a:rPr lang="en-US" b="1" dirty="0" smtClean="0"/>
              <a:t>The Ontological Argument</a:t>
            </a:r>
            <a:endParaRPr lang="en-US" b="1" dirty="0"/>
          </a:p>
        </p:txBody>
      </p:sp>
    </p:spTree>
    <p:extLst>
      <p:ext uri="{BB962C8B-B14F-4D97-AF65-F5344CB8AC3E}">
        <p14:creationId xmlns:p14="http://schemas.microsoft.com/office/powerpoint/2010/main" val="391577162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549" y="999672"/>
            <a:ext cx="915290" cy="1121230"/>
          </a:xfrm>
          <a:prstGeom prst="rect">
            <a:avLst/>
          </a:prstGeom>
        </p:spPr>
      </p:pic>
      <p:sp>
        <p:nvSpPr>
          <p:cNvPr id="7" name="TextBox 6"/>
          <p:cNvSpPr txBox="1"/>
          <p:nvPr/>
        </p:nvSpPr>
        <p:spPr>
          <a:xfrm>
            <a:off x="141167" y="2419048"/>
            <a:ext cx="8906071" cy="2308324"/>
          </a:xfrm>
          <a:prstGeom prst="rect">
            <a:avLst/>
          </a:prstGeom>
          <a:noFill/>
        </p:spPr>
        <p:txBody>
          <a:bodyPr wrap="square" rtlCol="0">
            <a:spAutoFit/>
          </a:bodyPr>
          <a:lstStyle/>
          <a:p>
            <a:r>
              <a:rPr lang="en-US" sz="1600" dirty="0" smtClean="0"/>
              <a:t>P1. You have the idea, </a:t>
            </a:r>
            <a:r>
              <a:rPr lang="en-US" sz="1600" i="1" dirty="0" smtClean="0"/>
              <a:t>I</a:t>
            </a:r>
            <a:r>
              <a:rPr lang="en-US" sz="1600" dirty="0" smtClean="0"/>
              <a:t>, of the most perfect being.</a:t>
            </a:r>
          </a:p>
          <a:p>
            <a:r>
              <a:rPr lang="en-US" sz="1600" dirty="0" smtClean="0"/>
              <a:t>P2. If you have the idea, </a:t>
            </a:r>
            <a:r>
              <a:rPr lang="en-US" sz="1600" i="1" dirty="0" smtClean="0"/>
              <a:t>I</a:t>
            </a:r>
            <a:r>
              <a:rPr lang="en-US" sz="1600" dirty="0" smtClean="0"/>
              <a:t>, of the most perfect being, then you can </a:t>
            </a:r>
            <a:r>
              <a:rPr lang="en-US" sz="1600" i="1" dirty="0" smtClean="0"/>
              <a:t>not </a:t>
            </a:r>
            <a:r>
              <a:rPr lang="en-US" sz="1600" dirty="0" smtClean="0"/>
              <a:t>create a different idea of something that would better than what would correspond to your idea </a:t>
            </a:r>
            <a:r>
              <a:rPr lang="en-US" sz="1600" i="1" dirty="0" smtClean="0"/>
              <a:t>I</a:t>
            </a:r>
            <a:r>
              <a:rPr lang="en-US" sz="1600" dirty="0" smtClean="0"/>
              <a:t>. </a:t>
            </a:r>
          </a:p>
          <a:p>
            <a:r>
              <a:rPr lang="en-US" sz="1600" dirty="0"/>
              <a:t>	</a:t>
            </a:r>
            <a:r>
              <a:rPr lang="en-US" sz="1600" dirty="0" smtClean="0"/>
              <a:t>C1. You can </a:t>
            </a:r>
            <a:r>
              <a:rPr lang="en-US" sz="1600" i="1" dirty="0" smtClean="0"/>
              <a:t>not</a:t>
            </a:r>
            <a:r>
              <a:rPr lang="en-US" sz="1600" dirty="0" smtClean="0"/>
              <a:t> create a different idea of something that would be better than what 	would correspond to your idea </a:t>
            </a:r>
            <a:r>
              <a:rPr lang="en-US" sz="1600" i="1" dirty="0" smtClean="0"/>
              <a:t>I</a:t>
            </a:r>
            <a:r>
              <a:rPr lang="en-US" sz="1600" dirty="0" smtClean="0"/>
              <a:t>. (P1, P2)</a:t>
            </a:r>
          </a:p>
          <a:p>
            <a:r>
              <a:rPr lang="en-US" sz="1600" dirty="0" smtClean="0"/>
              <a:t>P3. </a:t>
            </a:r>
            <a:r>
              <a:rPr lang="en-US" sz="1600" dirty="0"/>
              <a:t>If it’s possible that your idea, </a:t>
            </a:r>
            <a:r>
              <a:rPr lang="en-US" sz="1600" i="1" dirty="0"/>
              <a:t>I</a:t>
            </a:r>
            <a:r>
              <a:rPr lang="en-US" sz="1600" dirty="0"/>
              <a:t>,</a:t>
            </a:r>
            <a:r>
              <a:rPr lang="en-US" sz="1600" i="1" dirty="0"/>
              <a:t> </a:t>
            </a:r>
            <a:r>
              <a:rPr lang="en-US" sz="1600" dirty="0"/>
              <a:t>does not correspond to anything, then you </a:t>
            </a:r>
            <a:r>
              <a:rPr lang="en-US" sz="1600" dirty="0" smtClean="0"/>
              <a:t>can </a:t>
            </a:r>
            <a:r>
              <a:rPr lang="en-US" sz="1600" dirty="0"/>
              <a:t>create a different idea, </a:t>
            </a:r>
            <a:r>
              <a:rPr lang="en-US" sz="1600" i="1" dirty="0"/>
              <a:t>I*</a:t>
            </a:r>
            <a:r>
              <a:rPr lang="en-US" sz="1600" dirty="0"/>
              <a:t>, of something </a:t>
            </a:r>
            <a:r>
              <a:rPr lang="en-US" sz="1600" dirty="0" smtClean="0"/>
              <a:t>that would be better than what would correspond to your idea </a:t>
            </a:r>
            <a:r>
              <a:rPr lang="en-US" sz="1600" i="1" dirty="0"/>
              <a:t>I</a:t>
            </a:r>
            <a:r>
              <a:rPr lang="en-US" sz="1600" dirty="0"/>
              <a:t>. </a:t>
            </a:r>
            <a:endParaRPr lang="en-US" sz="1600" dirty="0" smtClean="0"/>
          </a:p>
          <a:p>
            <a:r>
              <a:rPr lang="en-US" sz="1600" dirty="0" smtClean="0"/>
              <a:t>	</a:t>
            </a:r>
            <a:endParaRPr lang="en-US" sz="1600" dirty="0"/>
          </a:p>
          <a:p>
            <a:r>
              <a:rPr lang="en-US" sz="1600" dirty="0" smtClean="0"/>
              <a:t> </a:t>
            </a:r>
            <a:endParaRPr lang="en-US" sz="1600" dirty="0"/>
          </a:p>
        </p:txBody>
      </p:sp>
      <p:sp>
        <p:nvSpPr>
          <p:cNvPr id="10" name="TextBox 9"/>
          <p:cNvSpPr txBox="1"/>
          <p:nvPr/>
        </p:nvSpPr>
        <p:spPr>
          <a:xfrm>
            <a:off x="2600476" y="354389"/>
            <a:ext cx="3031599" cy="369332"/>
          </a:xfrm>
          <a:prstGeom prst="rect">
            <a:avLst/>
          </a:prstGeom>
          <a:noFill/>
        </p:spPr>
        <p:txBody>
          <a:bodyPr wrap="none" rtlCol="0">
            <a:spAutoFit/>
          </a:bodyPr>
          <a:lstStyle/>
          <a:p>
            <a:r>
              <a:rPr lang="en-US" b="1" dirty="0" smtClean="0"/>
              <a:t>The Ontological Argument</a:t>
            </a:r>
            <a:endParaRPr lang="en-US" b="1" dirty="0"/>
          </a:p>
        </p:txBody>
      </p:sp>
    </p:spTree>
    <p:extLst>
      <p:ext uri="{BB962C8B-B14F-4D97-AF65-F5344CB8AC3E}">
        <p14:creationId xmlns:p14="http://schemas.microsoft.com/office/powerpoint/2010/main" val="401559007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549" y="999672"/>
            <a:ext cx="915290" cy="1121230"/>
          </a:xfrm>
          <a:prstGeom prst="rect">
            <a:avLst/>
          </a:prstGeom>
        </p:spPr>
      </p:pic>
      <p:sp>
        <p:nvSpPr>
          <p:cNvPr id="7" name="TextBox 6"/>
          <p:cNvSpPr txBox="1"/>
          <p:nvPr/>
        </p:nvSpPr>
        <p:spPr>
          <a:xfrm>
            <a:off x="141167" y="2419048"/>
            <a:ext cx="8906071" cy="2554545"/>
          </a:xfrm>
          <a:prstGeom prst="rect">
            <a:avLst/>
          </a:prstGeom>
          <a:noFill/>
        </p:spPr>
        <p:txBody>
          <a:bodyPr wrap="square" rtlCol="0">
            <a:spAutoFit/>
          </a:bodyPr>
          <a:lstStyle/>
          <a:p>
            <a:r>
              <a:rPr lang="en-US" sz="1600" dirty="0" smtClean="0"/>
              <a:t>P1. You have the idea, </a:t>
            </a:r>
            <a:r>
              <a:rPr lang="en-US" sz="1600" i="1" dirty="0" smtClean="0"/>
              <a:t>I</a:t>
            </a:r>
            <a:r>
              <a:rPr lang="en-US" sz="1600" dirty="0" smtClean="0"/>
              <a:t>, of the most perfect being.</a:t>
            </a:r>
          </a:p>
          <a:p>
            <a:r>
              <a:rPr lang="en-US" sz="1600" dirty="0" smtClean="0"/>
              <a:t>P2. If you have the idea, </a:t>
            </a:r>
            <a:r>
              <a:rPr lang="en-US" sz="1600" i="1" dirty="0" smtClean="0"/>
              <a:t>I</a:t>
            </a:r>
            <a:r>
              <a:rPr lang="en-US" sz="1600" dirty="0" smtClean="0"/>
              <a:t>, of the most perfect being, then you can </a:t>
            </a:r>
            <a:r>
              <a:rPr lang="en-US" sz="1600" i="1" dirty="0" smtClean="0"/>
              <a:t>not </a:t>
            </a:r>
            <a:r>
              <a:rPr lang="en-US" sz="1600" dirty="0" smtClean="0"/>
              <a:t>create a different idea of something that would better than what would correspond to your idea </a:t>
            </a:r>
            <a:r>
              <a:rPr lang="en-US" sz="1600" i="1" dirty="0" smtClean="0"/>
              <a:t>I</a:t>
            </a:r>
            <a:r>
              <a:rPr lang="en-US" sz="1600" dirty="0" smtClean="0"/>
              <a:t>. </a:t>
            </a:r>
          </a:p>
          <a:p>
            <a:r>
              <a:rPr lang="en-US" sz="1600" dirty="0"/>
              <a:t>	</a:t>
            </a:r>
            <a:r>
              <a:rPr lang="en-US" sz="1600" dirty="0" smtClean="0"/>
              <a:t>C1. You can </a:t>
            </a:r>
            <a:r>
              <a:rPr lang="en-US" sz="1600" i="1" dirty="0" smtClean="0"/>
              <a:t>not</a:t>
            </a:r>
            <a:r>
              <a:rPr lang="en-US" sz="1600" dirty="0" smtClean="0"/>
              <a:t> create a different idea of something that would be better than what 	would correspond to your idea </a:t>
            </a:r>
            <a:r>
              <a:rPr lang="en-US" sz="1600" i="1" dirty="0" smtClean="0"/>
              <a:t>I</a:t>
            </a:r>
            <a:r>
              <a:rPr lang="en-US" sz="1600" dirty="0" smtClean="0"/>
              <a:t>. (P1, P2)</a:t>
            </a:r>
          </a:p>
          <a:p>
            <a:r>
              <a:rPr lang="en-US" sz="1600" dirty="0" smtClean="0"/>
              <a:t>P3. </a:t>
            </a:r>
            <a:r>
              <a:rPr lang="en-US" sz="1600" dirty="0"/>
              <a:t>If it’s possible that your idea, </a:t>
            </a:r>
            <a:r>
              <a:rPr lang="en-US" sz="1600" i="1" dirty="0"/>
              <a:t>I</a:t>
            </a:r>
            <a:r>
              <a:rPr lang="en-US" sz="1600" dirty="0"/>
              <a:t>,</a:t>
            </a:r>
            <a:r>
              <a:rPr lang="en-US" sz="1600" i="1" dirty="0"/>
              <a:t> </a:t>
            </a:r>
            <a:r>
              <a:rPr lang="en-US" sz="1600" dirty="0"/>
              <a:t>does not correspond to anything, then you </a:t>
            </a:r>
            <a:r>
              <a:rPr lang="en-US" sz="1600" dirty="0" smtClean="0"/>
              <a:t>can </a:t>
            </a:r>
            <a:r>
              <a:rPr lang="en-US" sz="1600" dirty="0"/>
              <a:t>create a different idea, </a:t>
            </a:r>
            <a:r>
              <a:rPr lang="en-US" sz="1600" i="1" dirty="0"/>
              <a:t>I*</a:t>
            </a:r>
            <a:r>
              <a:rPr lang="en-US" sz="1600" dirty="0"/>
              <a:t>, of something </a:t>
            </a:r>
            <a:r>
              <a:rPr lang="en-US" sz="1600" dirty="0" smtClean="0"/>
              <a:t>that would be better than what would correspond to your idea </a:t>
            </a:r>
            <a:r>
              <a:rPr lang="en-US" sz="1600" i="1" dirty="0"/>
              <a:t>I</a:t>
            </a:r>
            <a:r>
              <a:rPr lang="en-US" sz="1600" dirty="0"/>
              <a:t>. </a:t>
            </a:r>
            <a:endParaRPr lang="en-US" sz="1600" dirty="0" smtClean="0"/>
          </a:p>
          <a:p>
            <a:r>
              <a:rPr lang="en-US" sz="1600" dirty="0" smtClean="0"/>
              <a:t>	C2. It’s not possible that your idea, </a:t>
            </a:r>
            <a:r>
              <a:rPr lang="en-US" sz="1600" i="1" dirty="0" smtClean="0"/>
              <a:t>I</a:t>
            </a:r>
            <a:r>
              <a:rPr lang="en-US" sz="1600" dirty="0" smtClean="0"/>
              <a:t>, does not correspond to anything. (C1, P3)</a:t>
            </a:r>
          </a:p>
          <a:p>
            <a:r>
              <a:rPr lang="en-US" sz="1600" dirty="0"/>
              <a:t>	</a:t>
            </a:r>
          </a:p>
          <a:p>
            <a:r>
              <a:rPr lang="en-US" sz="1600" dirty="0" smtClean="0"/>
              <a:t> </a:t>
            </a:r>
            <a:endParaRPr lang="en-US" sz="1600" dirty="0"/>
          </a:p>
        </p:txBody>
      </p:sp>
      <p:sp>
        <p:nvSpPr>
          <p:cNvPr id="10" name="TextBox 9"/>
          <p:cNvSpPr txBox="1"/>
          <p:nvPr/>
        </p:nvSpPr>
        <p:spPr>
          <a:xfrm>
            <a:off x="2600476" y="354389"/>
            <a:ext cx="3031599" cy="369332"/>
          </a:xfrm>
          <a:prstGeom prst="rect">
            <a:avLst/>
          </a:prstGeom>
          <a:noFill/>
        </p:spPr>
        <p:txBody>
          <a:bodyPr wrap="none" rtlCol="0">
            <a:spAutoFit/>
          </a:bodyPr>
          <a:lstStyle/>
          <a:p>
            <a:r>
              <a:rPr lang="en-US" b="1" dirty="0" smtClean="0"/>
              <a:t>The Ontological Argument</a:t>
            </a:r>
            <a:endParaRPr lang="en-US" b="1" dirty="0"/>
          </a:p>
        </p:txBody>
      </p:sp>
    </p:spTree>
    <p:extLst>
      <p:ext uri="{BB962C8B-B14F-4D97-AF65-F5344CB8AC3E}">
        <p14:creationId xmlns:p14="http://schemas.microsoft.com/office/powerpoint/2010/main" val="362277019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549" y="999672"/>
            <a:ext cx="915290" cy="1121230"/>
          </a:xfrm>
          <a:prstGeom prst="rect">
            <a:avLst/>
          </a:prstGeom>
        </p:spPr>
      </p:pic>
      <p:sp>
        <p:nvSpPr>
          <p:cNvPr id="7" name="TextBox 6"/>
          <p:cNvSpPr txBox="1"/>
          <p:nvPr/>
        </p:nvSpPr>
        <p:spPr>
          <a:xfrm>
            <a:off x="141167" y="2419048"/>
            <a:ext cx="8906071" cy="2800766"/>
          </a:xfrm>
          <a:prstGeom prst="rect">
            <a:avLst/>
          </a:prstGeom>
          <a:noFill/>
        </p:spPr>
        <p:txBody>
          <a:bodyPr wrap="square" rtlCol="0">
            <a:spAutoFit/>
          </a:bodyPr>
          <a:lstStyle/>
          <a:p>
            <a:r>
              <a:rPr lang="en-US" sz="1600" dirty="0" smtClean="0"/>
              <a:t>P1. You have the idea, </a:t>
            </a:r>
            <a:r>
              <a:rPr lang="en-US" sz="1600" i="1" dirty="0" smtClean="0"/>
              <a:t>I</a:t>
            </a:r>
            <a:r>
              <a:rPr lang="en-US" sz="1600" dirty="0" smtClean="0"/>
              <a:t>, of the most perfect being.</a:t>
            </a:r>
          </a:p>
          <a:p>
            <a:r>
              <a:rPr lang="en-US" sz="1600" dirty="0" smtClean="0"/>
              <a:t>P2. If you have the idea, </a:t>
            </a:r>
            <a:r>
              <a:rPr lang="en-US" sz="1600" i="1" dirty="0" smtClean="0"/>
              <a:t>I</a:t>
            </a:r>
            <a:r>
              <a:rPr lang="en-US" sz="1600" dirty="0" smtClean="0"/>
              <a:t>, of the most perfect being, then you can </a:t>
            </a:r>
            <a:r>
              <a:rPr lang="en-US" sz="1600" i="1" dirty="0" smtClean="0"/>
              <a:t>not </a:t>
            </a:r>
            <a:r>
              <a:rPr lang="en-US" sz="1600" dirty="0" smtClean="0"/>
              <a:t>create a different idea of something that would better than what would correspond to your idea </a:t>
            </a:r>
            <a:r>
              <a:rPr lang="en-US" sz="1600" i="1" dirty="0" smtClean="0"/>
              <a:t>I</a:t>
            </a:r>
            <a:r>
              <a:rPr lang="en-US" sz="1600" dirty="0" smtClean="0"/>
              <a:t>. </a:t>
            </a:r>
          </a:p>
          <a:p>
            <a:r>
              <a:rPr lang="en-US" sz="1600" dirty="0"/>
              <a:t>	</a:t>
            </a:r>
            <a:r>
              <a:rPr lang="en-US" sz="1600" dirty="0" smtClean="0"/>
              <a:t>C1. You can </a:t>
            </a:r>
            <a:r>
              <a:rPr lang="en-US" sz="1600" i="1" dirty="0" smtClean="0"/>
              <a:t>not</a:t>
            </a:r>
            <a:r>
              <a:rPr lang="en-US" sz="1600" dirty="0" smtClean="0"/>
              <a:t> create a different idea of something that would be better than what 	would correspond to your idea </a:t>
            </a:r>
            <a:r>
              <a:rPr lang="en-US" sz="1600" i="1" dirty="0" smtClean="0"/>
              <a:t>I</a:t>
            </a:r>
            <a:r>
              <a:rPr lang="en-US" sz="1600" dirty="0" smtClean="0"/>
              <a:t>. (P1, P2)</a:t>
            </a:r>
          </a:p>
          <a:p>
            <a:r>
              <a:rPr lang="en-US" sz="1600" dirty="0" smtClean="0"/>
              <a:t>P3. </a:t>
            </a:r>
            <a:r>
              <a:rPr lang="en-US" sz="1600" dirty="0"/>
              <a:t>If it’s possible that your idea, </a:t>
            </a:r>
            <a:r>
              <a:rPr lang="en-US" sz="1600" i="1" dirty="0"/>
              <a:t>I</a:t>
            </a:r>
            <a:r>
              <a:rPr lang="en-US" sz="1600" dirty="0"/>
              <a:t>,</a:t>
            </a:r>
            <a:r>
              <a:rPr lang="en-US" sz="1600" i="1" dirty="0"/>
              <a:t> </a:t>
            </a:r>
            <a:r>
              <a:rPr lang="en-US" sz="1600" dirty="0"/>
              <a:t>does not correspond to anything, then you </a:t>
            </a:r>
            <a:r>
              <a:rPr lang="en-US" sz="1600" dirty="0" smtClean="0"/>
              <a:t>can </a:t>
            </a:r>
            <a:r>
              <a:rPr lang="en-US" sz="1600" dirty="0"/>
              <a:t>create a different idea, </a:t>
            </a:r>
            <a:r>
              <a:rPr lang="en-US" sz="1600" i="1" dirty="0"/>
              <a:t>I*</a:t>
            </a:r>
            <a:r>
              <a:rPr lang="en-US" sz="1600" dirty="0"/>
              <a:t>, of something </a:t>
            </a:r>
            <a:r>
              <a:rPr lang="en-US" sz="1600" dirty="0" smtClean="0"/>
              <a:t>that would be better than what would correspond to your idea </a:t>
            </a:r>
            <a:r>
              <a:rPr lang="en-US" sz="1600" i="1" dirty="0"/>
              <a:t>I</a:t>
            </a:r>
            <a:r>
              <a:rPr lang="en-US" sz="1600" dirty="0"/>
              <a:t>. </a:t>
            </a:r>
            <a:endParaRPr lang="en-US" sz="1600" dirty="0" smtClean="0"/>
          </a:p>
          <a:p>
            <a:r>
              <a:rPr lang="en-US" sz="1600" dirty="0" smtClean="0"/>
              <a:t>	C2. It’s not possible that your idea, </a:t>
            </a:r>
            <a:r>
              <a:rPr lang="en-US" sz="1600" i="1" dirty="0" smtClean="0"/>
              <a:t>I</a:t>
            </a:r>
            <a:r>
              <a:rPr lang="en-US" sz="1600" dirty="0" smtClean="0"/>
              <a:t>, does not correspond to anything. (C1, P3)</a:t>
            </a:r>
          </a:p>
          <a:p>
            <a:r>
              <a:rPr lang="en-US" sz="1600" dirty="0"/>
              <a:t>	</a:t>
            </a:r>
            <a:r>
              <a:rPr lang="en-US" sz="1600" dirty="0" smtClean="0"/>
              <a:t>C3. </a:t>
            </a:r>
            <a:r>
              <a:rPr lang="en-US" sz="1600" i="1" dirty="0" smtClean="0"/>
              <a:t>I </a:t>
            </a:r>
            <a:r>
              <a:rPr lang="en-US" sz="1600" dirty="0" smtClean="0"/>
              <a:t>necessarily corresponds to something. (C2)</a:t>
            </a:r>
          </a:p>
          <a:p>
            <a:r>
              <a:rPr lang="en-US" sz="1600" dirty="0"/>
              <a:t>	</a:t>
            </a:r>
          </a:p>
          <a:p>
            <a:r>
              <a:rPr lang="en-US" sz="1600" dirty="0" smtClean="0"/>
              <a:t> </a:t>
            </a:r>
            <a:endParaRPr lang="en-US" sz="1600" dirty="0"/>
          </a:p>
        </p:txBody>
      </p:sp>
      <p:sp>
        <p:nvSpPr>
          <p:cNvPr id="10" name="TextBox 9"/>
          <p:cNvSpPr txBox="1"/>
          <p:nvPr/>
        </p:nvSpPr>
        <p:spPr>
          <a:xfrm>
            <a:off x="2600476" y="354389"/>
            <a:ext cx="3031599" cy="369332"/>
          </a:xfrm>
          <a:prstGeom prst="rect">
            <a:avLst/>
          </a:prstGeom>
          <a:noFill/>
        </p:spPr>
        <p:txBody>
          <a:bodyPr wrap="none" rtlCol="0">
            <a:spAutoFit/>
          </a:bodyPr>
          <a:lstStyle/>
          <a:p>
            <a:r>
              <a:rPr lang="en-US" b="1" dirty="0" smtClean="0"/>
              <a:t>The Ontological Argument</a:t>
            </a:r>
            <a:endParaRPr lang="en-US" b="1" dirty="0"/>
          </a:p>
        </p:txBody>
      </p:sp>
    </p:spTree>
    <p:extLst>
      <p:ext uri="{BB962C8B-B14F-4D97-AF65-F5344CB8AC3E}">
        <p14:creationId xmlns:p14="http://schemas.microsoft.com/office/powerpoint/2010/main" val="199508574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549" y="999672"/>
            <a:ext cx="915290" cy="1121230"/>
          </a:xfrm>
          <a:prstGeom prst="rect">
            <a:avLst/>
          </a:prstGeom>
        </p:spPr>
      </p:pic>
      <p:sp>
        <p:nvSpPr>
          <p:cNvPr id="7" name="TextBox 6"/>
          <p:cNvSpPr txBox="1"/>
          <p:nvPr/>
        </p:nvSpPr>
        <p:spPr>
          <a:xfrm>
            <a:off x="141167" y="2419048"/>
            <a:ext cx="8906071" cy="3293209"/>
          </a:xfrm>
          <a:prstGeom prst="rect">
            <a:avLst/>
          </a:prstGeom>
          <a:noFill/>
        </p:spPr>
        <p:txBody>
          <a:bodyPr wrap="square" rtlCol="0">
            <a:spAutoFit/>
          </a:bodyPr>
          <a:lstStyle/>
          <a:p>
            <a:r>
              <a:rPr lang="en-US" sz="1600" dirty="0" smtClean="0"/>
              <a:t>P1. You have the idea, </a:t>
            </a:r>
            <a:r>
              <a:rPr lang="en-US" sz="1600" i="1" dirty="0" smtClean="0"/>
              <a:t>I</a:t>
            </a:r>
            <a:r>
              <a:rPr lang="en-US" sz="1600" dirty="0" smtClean="0"/>
              <a:t>, of the most perfect being.</a:t>
            </a:r>
          </a:p>
          <a:p>
            <a:r>
              <a:rPr lang="en-US" sz="1600" dirty="0" smtClean="0"/>
              <a:t>P2. If you have the idea, </a:t>
            </a:r>
            <a:r>
              <a:rPr lang="en-US" sz="1600" i="1" dirty="0" smtClean="0"/>
              <a:t>I</a:t>
            </a:r>
            <a:r>
              <a:rPr lang="en-US" sz="1600" dirty="0" smtClean="0"/>
              <a:t>, of the most perfect being, then you can </a:t>
            </a:r>
            <a:r>
              <a:rPr lang="en-US" sz="1600" i="1" dirty="0" smtClean="0"/>
              <a:t>not </a:t>
            </a:r>
            <a:r>
              <a:rPr lang="en-US" sz="1600" dirty="0" smtClean="0"/>
              <a:t>create a different idea of something that would better than what would correspond to your idea </a:t>
            </a:r>
            <a:r>
              <a:rPr lang="en-US" sz="1600" i="1" dirty="0" smtClean="0"/>
              <a:t>I</a:t>
            </a:r>
            <a:r>
              <a:rPr lang="en-US" sz="1600" dirty="0" smtClean="0"/>
              <a:t>. </a:t>
            </a:r>
          </a:p>
          <a:p>
            <a:r>
              <a:rPr lang="en-US" sz="1600" dirty="0"/>
              <a:t>	</a:t>
            </a:r>
            <a:r>
              <a:rPr lang="en-US" sz="1600" dirty="0" smtClean="0"/>
              <a:t>C1. You can </a:t>
            </a:r>
            <a:r>
              <a:rPr lang="en-US" sz="1600" i="1" dirty="0" smtClean="0"/>
              <a:t>not</a:t>
            </a:r>
            <a:r>
              <a:rPr lang="en-US" sz="1600" dirty="0" smtClean="0"/>
              <a:t> create a different idea of something that would be better than what 	would correspond to your idea </a:t>
            </a:r>
            <a:r>
              <a:rPr lang="en-US" sz="1600" i="1" dirty="0" smtClean="0"/>
              <a:t>I</a:t>
            </a:r>
            <a:r>
              <a:rPr lang="en-US" sz="1600" dirty="0" smtClean="0"/>
              <a:t>. (P1, P2)</a:t>
            </a:r>
          </a:p>
          <a:p>
            <a:r>
              <a:rPr lang="en-US" sz="1600" dirty="0" smtClean="0"/>
              <a:t>P3. </a:t>
            </a:r>
            <a:r>
              <a:rPr lang="en-US" sz="1600" dirty="0"/>
              <a:t>If it’s possible that your idea, </a:t>
            </a:r>
            <a:r>
              <a:rPr lang="en-US" sz="1600" i="1" dirty="0"/>
              <a:t>I</a:t>
            </a:r>
            <a:r>
              <a:rPr lang="en-US" sz="1600" dirty="0"/>
              <a:t>,</a:t>
            </a:r>
            <a:r>
              <a:rPr lang="en-US" sz="1600" i="1" dirty="0"/>
              <a:t> </a:t>
            </a:r>
            <a:r>
              <a:rPr lang="en-US" sz="1600" dirty="0"/>
              <a:t>does not correspond to anything, then you </a:t>
            </a:r>
            <a:r>
              <a:rPr lang="en-US" sz="1600" dirty="0" smtClean="0"/>
              <a:t>can </a:t>
            </a:r>
            <a:r>
              <a:rPr lang="en-US" sz="1600" dirty="0"/>
              <a:t>create a different idea, </a:t>
            </a:r>
            <a:r>
              <a:rPr lang="en-US" sz="1600" i="1" dirty="0"/>
              <a:t>I*</a:t>
            </a:r>
            <a:r>
              <a:rPr lang="en-US" sz="1600" dirty="0"/>
              <a:t>, of something </a:t>
            </a:r>
            <a:r>
              <a:rPr lang="en-US" sz="1600" dirty="0" smtClean="0"/>
              <a:t>that would be better than what would correspond to your idea </a:t>
            </a:r>
            <a:r>
              <a:rPr lang="en-US" sz="1600" i="1" dirty="0"/>
              <a:t>I</a:t>
            </a:r>
            <a:r>
              <a:rPr lang="en-US" sz="1600" dirty="0"/>
              <a:t>. </a:t>
            </a:r>
            <a:endParaRPr lang="en-US" sz="1600" dirty="0" smtClean="0"/>
          </a:p>
          <a:p>
            <a:r>
              <a:rPr lang="en-US" sz="1600" dirty="0" smtClean="0"/>
              <a:t>	C2. It’s not possible that your idea, </a:t>
            </a:r>
            <a:r>
              <a:rPr lang="en-US" sz="1600" i="1" dirty="0" smtClean="0"/>
              <a:t>I</a:t>
            </a:r>
            <a:r>
              <a:rPr lang="en-US" sz="1600" dirty="0" smtClean="0"/>
              <a:t>, does not correspond to anything. (C1, P3)</a:t>
            </a:r>
          </a:p>
          <a:p>
            <a:r>
              <a:rPr lang="en-US" sz="1600" dirty="0"/>
              <a:t>	</a:t>
            </a:r>
            <a:r>
              <a:rPr lang="en-US" sz="1600" dirty="0" smtClean="0"/>
              <a:t>C3. </a:t>
            </a:r>
            <a:r>
              <a:rPr lang="en-US" sz="1600" i="1" dirty="0" smtClean="0"/>
              <a:t>I </a:t>
            </a:r>
            <a:r>
              <a:rPr lang="en-US" sz="1600" dirty="0" smtClean="0"/>
              <a:t>necessarily corresponds to something. (C2)</a:t>
            </a:r>
          </a:p>
          <a:p>
            <a:r>
              <a:rPr lang="en-US" sz="1600" dirty="0"/>
              <a:t>	</a:t>
            </a:r>
            <a:r>
              <a:rPr lang="en-US" sz="1600" dirty="0" smtClean="0"/>
              <a:t>C4. The most perfect being necessarily exists. (C3)</a:t>
            </a:r>
          </a:p>
          <a:p>
            <a:r>
              <a:rPr lang="en-US" sz="1600" dirty="0" smtClean="0"/>
              <a:t>	</a:t>
            </a:r>
            <a:endParaRPr lang="en-US" sz="1600" dirty="0"/>
          </a:p>
          <a:p>
            <a:endParaRPr lang="en-US" sz="1600" dirty="0"/>
          </a:p>
          <a:p>
            <a:r>
              <a:rPr lang="en-US" sz="1600" dirty="0" smtClean="0"/>
              <a:t> </a:t>
            </a:r>
            <a:endParaRPr lang="en-US" sz="1600" dirty="0"/>
          </a:p>
        </p:txBody>
      </p:sp>
      <p:sp>
        <p:nvSpPr>
          <p:cNvPr id="10" name="TextBox 9"/>
          <p:cNvSpPr txBox="1"/>
          <p:nvPr/>
        </p:nvSpPr>
        <p:spPr>
          <a:xfrm>
            <a:off x="2600476" y="354389"/>
            <a:ext cx="3031599" cy="369332"/>
          </a:xfrm>
          <a:prstGeom prst="rect">
            <a:avLst/>
          </a:prstGeom>
          <a:noFill/>
        </p:spPr>
        <p:txBody>
          <a:bodyPr wrap="none" rtlCol="0">
            <a:spAutoFit/>
          </a:bodyPr>
          <a:lstStyle/>
          <a:p>
            <a:r>
              <a:rPr lang="en-US" b="1" dirty="0" smtClean="0"/>
              <a:t>The Ontological Argument</a:t>
            </a:r>
            <a:endParaRPr lang="en-US" b="1" dirty="0"/>
          </a:p>
        </p:txBody>
      </p:sp>
    </p:spTree>
    <p:extLst>
      <p:ext uri="{BB962C8B-B14F-4D97-AF65-F5344CB8AC3E}">
        <p14:creationId xmlns:p14="http://schemas.microsoft.com/office/powerpoint/2010/main" val="226576648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549" y="999672"/>
            <a:ext cx="915290" cy="1121230"/>
          </a:xfrm>
          <a:prstGeom prst="rect">
            <a:avLst/>
          </a:prstGeom>
        </p:spPr>
      </p:pic>
      <p:sp>
        <p:nvSpPr>
          <p:cNvPr id="7" name="TextBox 6"/>
          <p:cNvSpPr txBox="1"/>
          <p:nvPr/>
        </p:nvSpPr>
        <p:spPr>
          <a:xfrm>
            <a:off x="141167" y="2419048"/>
            <a:ext cx="8906071" cy="3293209"/>
          </a:xfrm>
          <a:prstGeom prst="rect">
            <a:avLst/>
          </a:prstGeom>
          <a:noFill/>
        </p:spPr>
        <p:txBody>
          <a:bodyPr wrap="square" rtlCol="0">
            <a:spAutoFit/>
          </a:bodyPr>
          <a:lstStyle/>
          <a:p>
            <a:r>
              <a:rPr lang="en-US" sz="1600" dirty="0" smtClean="0"/>
              <a:t>P1. You have the idea, </a:t>
            </a:r>
            <a:r>
              <a:rPr lang="en-US" sz="1600" i="1" dirty="0" smtClean="0"/>
              <a:t>I</a:t>
            </a:r>
            <a:r>
              <a:rPr lang="en-US" sz="1600" dirty="0" smtClean="0"/>
              <a:t>, of the most perfect being.</a:t>
            </a:r>
          </a:p>
          <a:p>
            <a:r>
              <a:rPr lang="en-US" sz="1600" dirty="0" smtClean="0"/>
              <a:t>P2. If you have the idea, </a:t>
            </a:r>
            <a:r>
              <a:rPr lang="en-US" sz="1600" i="1" dirty="0" smtClean="0"/>
              <a:t>I</a:t>
            </a:r>
            <a:r>
              <a:rPr lang="en-US" sz="1600" dirty="0" smtClean="0"/>
              <a:t>, of the most perfect being, then you can </a:t>
            </a:r>
            <a:r>
              <a:rPr lang="en-US" sz="1600" i="1" dirty="0" smtClean="0"/>
              <a:t>not </a:t>
            </a:r>
            <a:r>
              <a:rPr lang="en-US" sz="1600" dirty="0" smtClean="0"/>
              <a:t>create a different idea of something that would better than what would correspond to your idea </a:t>
            </a:r>
            <a:r>
              <a:rPr lang="en-US" sz="1600" i="1" dirty="0" smtClean="0"/>
              <a:t>I</a:t>
            </a:r>
            <a:r>
              <a:rPr lang="en-US" sz="1600" dirty="0" smtClean="0"/>
              <a:t>. </a:t>
            </a:r>
          </a:p>
          <a:p>
            <a:r>
              <a:rPr lang="en-US" sz="1600" dirty="0"/>
              <a:t>	</a:t>
            </a:r>
            <a:r>
              <a:rPr lang="en-US" sz="1600" dirty="0" smtClean="0"/>
              <a:t>C1. You can </a:t>
            </a:r>
            <a:r>
              <a:rPr lang="en-US" sz="1600" i="1" dirty="0" smtClean="0"/>
              <a:t>not</a:t>
            </a:r>
            <a:r>
              <a:rPr lang="en-US" sz="1600" dirty="0" smtClean="0"/>
              <a:t> create a different idea of something that would be better than what 	would correspond to your idea </a:t>
            </a:r>
            <a:r>
              <a:rPr lang="en-US" sz="1600" i="1" dirty="0" smtClean="0"/>
              <a:t>I</a:t>
            </a:r>
            <a:r>
              <a:rPr lang="en-US" sz="1600" dirty="0" smtClean="0"/>
              <a:t>. (P1, P2)</a:t>
            </a:r>
          </a:p>
          <a:p>
            <a:r>
              <a:rPr lang="en-US" sz="1600" dirty="0" smtClean="0"/>
              <a:t>P3. </a:t>
            </a:r>
            <a:r>
              <a:rPr lang="en-US" sz="1600" dirty="0"/>
              <a:t>If it’s possible that your idea, </a:t>
            </a:r>
            <a:r>
              <a:rPr lang="en-US" sz="1600" i="1" dirty="0"/>
              <a:t>I</a:t>
            </a:r>
            <a:r>
              <a:rPr lang="en-US" sz="1600" dirty="0"/>
              <a:t>,</a:t>
            </a:r>
            <a:r>
              <a:rPr lang="en-US" sz="1600" i="1" dirty="0"/>
              <a:t> </a:t>
            </a:r>
            <a:r>
              <a:rPr lang="en-US" sz="1600" dirty="0"/>
              <a:t>does not correspond to anything, then you </a:t>
            </a:r>
            <a:r>
              <a:rPr lang="en-US" sz="1600" dirty="0" smtClean="0"/>
              <a:t>can </a:t>
            </a:r>
            <a:r>
              <a:rPr lang="en-US" sz="1600" dirty="0"/>
              <a:t>create a different idea, </a:t>
            </a:r>
            <a:r>
              <a:rPr lang="en-US" sz="1600" i="1" dirty="0"/>
              <a:t>I*</a:t>
            </a:r>
            <a:r>
              <a:rPr lang="en-US" sz="1600" dirty="0"/>
              <a:t>, of something </a:t>
            </a:r>
            <a:r>
              <a:rPr lang="en-US" sz="1600" dirty="0" smtClean="0"/>
              <a:t>that would be better than what would correspond to your idea </a:t>
            </a:r>
            <a:r>
              <a:rPr lang="en-US" sz="1600" i="1" dirty="0"/>
              <a:t>I</a:t>
            </a:r>
            <a:r>
              <a:rPr lang="en-US" sz="1600" dirty="0"/>
              <a:t>. </a:t>
            </a:r>
            <a:endParaRPr lang="en-US" sz="1600" dirty="0" smtClean="0"/>
          </a:p>
          <a:p>
            <a:r>
              <a:rPr lang="en-US" sz="1600" dirty="0" smtClean="0"/>
              <a:t>	C2. It’s not possible that your idea, </a:t>
            </a:r>
            <a:r>
              <a:rPr lang="en-US" sz="1600" i="1" dirty="0" smtClean="0"/>
              <a:t>I</a:t>
            </a:r>
            <a:r>
              <a:rPr lang="en-US" sz="1600" dirty="0" smtClean="0"/>
              <a:t>, does not correspond to anything. (C1, P3)</a:t>
            </a:r>
          </a:p>
          <a:p>
            <a:r>
              <a:rPr lang="en-US" sz="1600" dirty="0"/>
              <a:t>	</a:t>
            </a:r>
            <a:r>
              <a:rPr lang="en-US" sz="1600" dirty="0" smtClean="0"/>
              <a:t>C3. </a:t>
            </a:r>
            <a:r>
              <a:rPr lang="en-US" sz="1600" i="1" dirty="0" smtClean="0"/>
              <a:t>I </a:t>
            </a:r>
            <a:r>
              <a:rPr lang="en-US" sz="1600" dirty="0" smtClean="0"/>
              <a:t>necessarily corresponds to something. (C2)</a:t>
            </a:r>
          </a:p>
          <a:p>
            <a:r>
              <a:rPr lang="en-US" sz="1600" dirty="0"/>
              <a:t>	</a:t>
            </a:r>
            <a:r>
              <a:rPr lang="en-US" sz="1600" dirty="0" smtClean="0"/>
              <a:t>C4. The most perfect being necessarily exists. (C3)</a:t>
            </a:r>
          </a:p>
          <a:p>
            <a:r>
              <a:rPr lang="en-US" sz="1600" dirty="0" smtClean="0"/>
              <a:t>	C5. The most perfect being exists. (C4)</a:t>
            </a:r>
          </a:p>
          <a:p>
            <a:endParaRPr lang="en-US" sz="1600" dirty="0"/>
          </a:p>
          <a:p>
            <a:r>
              <a:rPr lang="en-US" sz="1600" dirty="0" smtClean="0"/>
              <a:t> </a:t>
            </a:r>
            <a:endParaRPr lang="en-US" sz="1600" dirty="0"/>
          </a:p>
        </p:txBody>
      </p:sp>
      <p:sp>
        <p:nvSpPr>
          <p:cNvPr id="10" name="TextBox 9"/>
          <p:cNvSpPr txBox="1"/>
          <p:nvPr/>
        </p:nvSpPr>
        <p:spPr>
          <a:xfrm>
            <a:off x="2600476" y="354389"/>
            <a:ext cx="3031599" cy="369332"/>
          </a:xfrm>
          <a:prstGeom prst="rect">
            <a:avLst/>
          </a:prstGeom>
          <a:noFill/>
        </p:spPr>
        <p:txBody>
          <a:bodyPr wrap="none" rtlCol="0">
            <a:spAutoFit/>
          </a:bodyPr>
          <a:lstStyle/>
          <a:p>
            <a:r>
              <a:rPr lang="en-US" b="1" dirty="0" smtClean="0"/>
              <a:t>The Ontological Argument</a:t>
            </a:r>
            <a:endParaRPr lang="en-US" b="1" dirty="0"/>
          </a:p>
        </p:txBody>
      </p:sp>
    </p:spTree>
    <p:extLst>
      <p:ext uri="{BB962C8B-B14F-4D97-AF65-F5344CB8AC3E}">
        <p14:creationId xmlns:p14="http://schemas.microsoft.com/office/powerpoint/2010/main" val="325818193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549" y="999672"/>
            <a:ext cx="915290" cy="1121230"/>
          </a:xfrm>
          <a:prstGeom prst="rect">
            <a:avLst/>
          </a:prstGeom>
        </p:spPr>
      </p:pic>
      <p:sp>
        <p:nvSpPr>
          <p:cNvPr id="7" name="TextBox 6"/>
          <p:cNvSpPr txBox="1"/>
          <p:nvPr/>
        </p:nvSpPr>
        <p:spPr>
          <a:xfrm>
            <a:off x="141167" y="2419048"/>
            <a:ext cx="8906071" cy="3539430"/>
          </a:xfrm>
          <a:prstGeom prst="rect">
            <a:avLst/>
          </a:prstGeom>
          <a:noFill/>
        </p:spPr>
        <p:txBody>
          <a:bodyPr wrap="square" rtlCol="0">
            <a:spAutoFit/>
          </a:bodyPr>
          <a:lstStyle/>
          <a:p>
            <a:r>
              <a:rPr lang="en-US" sz="1600" dirty="0" smtClean="0"/>
              <a:t>P1. You have the idea, </a:t>
            </a:r>
            <a:r>
              <a:rPr lang="en-US" sz="1600" i="1" dirty="0" smtClean="0"/>
              <a:t>I</a:t>
            </a:r>
            <a:r>
              <a:rPr lang="en-US" sz="1600" dirty="0" smtClean="0"/>
              <a:t>, of the most perfect being.</a:t>
            </a:r>
          </a:p>
          <a:p>
            <a:r>
              <a:rPr lang="en-US" sz="1600" dirty="0" smtClean="0"/>
              <a:t>P2. If you have the idea, </a:t>
            </a:r>
            <a:r>
              <a:rPr lang="en-US" sz="1600" i="1" dirty="0" smtClean="0"/>
              <a:t>I</a:t>
            </a:r>
            <a:r>
              <a:rPr lang="en-US" sz="1600" dirty="0" smtClean="0"/>
              <a:t>, of the most perfect being, then you can </a:t>
            </a:r>
            <a:r>
              <a:rPr lang="en-US" sz="1600" i="1" dirty="0" smtClean="0"/>
              <a:t>not </a:t>
            </a:r>
            <a:r>
              <a:rPr lang="en-US" sz="1600" dirty="0" smtClean="0"/>
              <a:t>create a different idea of something that would better than what would correspond to your idea </a:t>
            </a:r>
            <a:r>
              <a:rPr lang="en-US" sz="1600" i="1" dirty="0" smtClean="0"/>
              <a:t>I</a:t>
            </a:r>
            <a:r>
              <a:rPr lang="en-US" sz="1600" dirty="0" smtClean="0"/>
              <a:t>. </a:t>
            </a:r>
          </a:p>
          <a:p>
            <a:r>
              <a:rPr lang="en-US" sz="1600" dirty="0"/>
              <a:t>	</a:t>
            </a:r>
            <a:r>
              <a:rPr lang="en-US" sz="1600" dirty="0" smtClean="0"/>
              <a:t>C1. You can </a:t>
            </a:r>
            <a:r>
              <a:rPr lang="en-US" sz="1600" i="1" dirty="0" smtClean="0"/>
              <a:t>not</a:t>
            </a:r>
            <a:r>
              <a:rPr lang="en-US" sz="1600" dirty="0" smtClean="0"/>
              <a:t> create a different idea of something that would be better than what 	would correspond to your idea </a:t>
            </a:r>
            <a:r>
              <a:rPr lang="en-US" sz="1600" i="1" dirty="0" smtClean="0"/>
              <a:t>I</a:t>
            </a:r>
            <a:r>
              <a:rPr lang="en-US" sz="1600" dirty="0" smtClean="0"/>
              <a:t>. (P1, P2)</a:t>
            </a:r>
          </a:p>
          <a:p>
            <a:r>
              <a:rPr lang="en-US" sz="1600" dirty="0" smtClean="0"/>
              <a:t>P3. </a:t>
            </a:r>
            <a:r>
              <a:rPr lang="en-US" sz="1600" dirty="0"/>
              <a:t>If it’s possible that your idea, </a:t>
            </a:r>
            <a:r>
              <a:rPr lang="en-US" sz="1600" i="1" dirty="0"/>
              <a:t>I</a:t>
            </a:r>
            <a:r>
              <a:rPr lang="en-US" sz="1600" dirty="0"/>
              <a:t>,</a:t>
            </a:r>
            <a:r>
              <a:rPr lang="en-US" sz="1600" i="1" dirty="0"/>
              <a:t> </a:t>
            </a:r>
            <a:r>
              <a:rPr lang="en-US" sz="1600" dirty="0"/>
              <a:t>does not correspond to anything, then you </a:t>
            </a:r>
            <a:r>
              <a:rPr lang="en-US" sz="1600" dirty="0" smtClean="0"/>
              <a:t>can </a:t>
            </a:r>
            <a:r>
              <a:rPr lang="en-US" sz="1600" dirty="0"/>
              <a:t>create a different idea, </a:t>
            </a:r>
            <a:r>
              <a:rPr lang="en-US" sz="1600" i="1" dirty="0"/>
              <a:t>I*</a:t>
            </a:r>
            <a:r>
              <a:rPr lang="en-US" sz="1600" dirty="0"/>
              <a:t>, of something </a:t>
            </a:r>
            <a:r>
              <a:rPr lang="en-US" sz="1600" dirty="0" smtClean="0"/>
              <a:t>that would be better than what would correspond to your idea </a:t>
            </a:r>
            <a:r>
              <a:rPr lang="en-US" sz="1600" i="1" dirty="0"/>
              <a:t>I</a:t>
            </a:r>
            <a:r>
              <a:rPr lang="en-US" sz="1600" dirty="0"/>
              <a:t>. </a:t>
            </a:r>
            <a:endParaRPr lang="en-US" sz="1600" dirty="0" smtClean="0"/>
          </a:p>
          <a:p>
            <a:r>
              <a:rPr lang="en-US" sz="1600" dirty="0" smtClean="0"/>
              <a:t>	C2. It’s not possible that your idea, </a:t>
            </a:r>
            <a:r>
              <a:rPr lang="en-US" sz="1600" i="1" dirty="0" smtClean="0"/>
              <a:t>I</a:t>
            </a:r>
            <a:r>
              <a:rPr lang="en-US" sz="1600" dirty="0" smtClean="0"/>
              <a:t>, does not correspond to anything. (C1, P3)</a:t>
            </a:r>
          </a:p>
          <a:p>
            <a:r>
              <a:rPr lang="en-US" sz="1600" dirty="0"/>
              <a:t>	</a:t>
            </a:r>
            <a:r>
              <a:rPr lang="en-US" sz="1600" dirty="0" smtClean="0"/>
              <a:t>C3. </a:t>
            </a:r>
            <a:r>
              <a:rPr lang="en-US" sz="1600" i="1" dirty="0" smtClean="0"/>
              <a:t>I </a:t>
            </a:r>
            <a:r>
              <a:rPr lang="en-US" sz="1600" dirty="0" smtClean="0"/>
              <a:t>necessarily corresponds to something. (C2)</a:t>
            </a:r>
          </a:p>
          <a:p>
            <a:r>
              <a:rPr lang="en-US" sz="1600" dirty="0"/>
              <a:t>	</a:t>
            </a:r>
            <a:r>
              <a:rPr lang="en-US" sz="1600" dirty="0" smtClean="0"/>
              <a:t>C4. The most perfect being necessarily exists. (C3)</a:t>
            </a:r>
          </a:p>
          <a:p>
            <a:r>
              <a:rPr lang="en-US" sz="1600" dirty="0" smtClean="0"/>
              <a:t>	C5. The most perfect being exists. (C4)</a:t>
            </a:r>
          </a:p>
          <a:p>
            <a:r>
              <a:rPr lang="en-US" sz="1600" dirty="0" smtClean="0"/>
              <a:t>P4. If the most perfect being exists, then God exists. </a:t>
            </a:r>
          </a:p>
          <a:p>
            <a:endParaRPr lang="en-US" sz="1600" dirty="0"/>
          </a:p>
          <a:p>
            <a:r>
              <a:rPr lang="en-US" sz="1600" dirty="0" smtClean="0"/>
              <a:t> </a:t>
            </a:r>
            <a:endParaRPr lang="en-US" sz="1600" dirty="0"/>
          </a:p>
        </p:txBody>
      </p:sp>
      <p:sp>
        <p:nvSpPr>
          <p:cNvPr id="10" name="TextBox 9"/>
          <p:cNvSpPr txBox="1"/>
          <p:nvPr/>
        </p:nvSpPr>
        <p:spPr>
          <a:xfrm>
            <a:off x="2600476" y="354389"/>
            <a:ext cx="3031599" cy="369332"/>
          </a:xfrm>
          <a:prstGeom prst="rect">
            <a:avLst/>
          </a:prstGeom>
          <a:noFill/>
        </p:spPr>
        <p:txBody>
          <a:bodyPr wrap="none" rtlCol="0">
            <a:spAutoFit/>
          </a:bodyPr>
          <a:lstStyle/>
          <a:p>
            <a:r>
              <a:rPr lang="en-US" b="1" dirty="0" smtClean="0"/>
              <a:t>The Ontological Argument</a:t>
            </a:r>
            <a:endParaRPr lang="en-US" b="1" dirty="0"/>
          </a:p>
        </p:txBody>
      </p:sp>
    </p:spTree>
    <p:extLst>
      <p:ext uri="{BB962C8B-B14F-4D97-AF65-F5344CB8AC3E}">
        <p14:creationId xmlns:p14="http://schemas.microsoft.com/office/powerpoint/2010/main" val="318007724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40px-Frans_Hals_-_Portret_van_René_Desca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5549" y="999672"/>
            <a:ext cx="915290" cy="1121230"/>
          </a:xfrm>
          <a:prstGeom prst="rect">
            <a:avLst/>
          </a:prstGeom>
        </p:spPr>
      </p:pic>
      <p:sp>
        <p:nvSpPr>
          <p:cNvPr id="7" name="TextBox 6"/>
          <p:cNvSpPr txBox="1"/>
          <p:nvPr/>
        </p:nvSpPr>
        <p:spPr>
          <a:xfrm>
            <a:off x="141167" y="2419048"/>
            <a:ext cx="8906071" cy="4031873"/>
          </a:xfrm>
          <a:prstGeom prst="rect">
            <a:avLst/>
          </a:prstGeom>
          <a:noFill/>
        </p:spPr>
        <p:txBody>
          <a:bodyPr wrap="square" rtlCol="0">
            <a:spAutoFit/>
          </a:bodyPr>
          <a:lstStyle/>
          <a:p>
            <a:r>
              <a:rPr lang="en-US" sz="1600" dirty="0" smtClean="0"/>
              <a:t>P1. You have the idea, </a:t>
            </a:r>
            <a:r>
              <a:rPr lang="en-US" sz="1600" i="1" dirty="0" smtClean="0"/>
              <a:t>I</a:t>
            </a:r>
            <a:r>
              <a:rPr lang="en-US" sz="1600" dirty="0" smtClean="0"/>
              <a:t>, of the most perfect being.</a:t>
            </a:r>
          </a:p>
          <a:p>
            <a:r>
              <a:rPr lang="en-US" sz="1600" dirty="0" smtClean="0"/>
              <a:t>P2. If you have the idea, </a:t>
            </a:r>
            <a:r>
              <a:rPr lang="en-US" sz="1600" i="1" dirty="0" smtClean="0"/>
              <a:t>I</a:t>
            </a:r>
            <a:r>
              <a:rPr lang="en-US" sz="1600" dirty="0" smtClean="0"/>
              <a:t>, of the most perfect being, then you can </a:t>
            </a:r>
            <a:r>
              <a:rPr lang="en-US" sz="1600" i="1" dirty="0" smtClean="0"/>
              <a:t>not </a:t>
            </a:r>
            <a:r>
              <a:rPr lang="en-US" sz="1600" dirty="0" smtClean="0"/>
              <a:t>create a different idea of something that would better than what would correspond to your idea </a:t>
            </a:r>
            <a:r>
              <a:rPr lang="en-US" sz="1600" i="1" dirty="0" smtClean="0"/>
              <a:t>I</a:t>
            </a:r>
            <a:r>
              <a:rPr lang="en-US" sz="1600" dirty="0" smtClean="0"/>
              <a:t>. </a:t>
            </a:r>
          </a:p>
          <a:p>
            <a:r>
              <a:rPr lang="en-US" sz="1600" dirty="0"/>
              <a:t>	</a:t>
            </a:r>
            <a:r>
              <a:rPr lang="en-US" sz="1600" dirty="0" smtClean="0"/>
              <a:t>C1. You can </a:t>
            </a:r>
            <a:r>
              <a:rPr lang="en-US" sz="1600" i="1" dirty="0" smtClean="0"/>
              <a:t>not</a:t>
            </a:r>
            <a:r>
              <a:rPr lang="en-US" sz="1600" dirty="0" smtClean="0"/>
              <a:t> create a different idea of something that would be better than what 	would correspond to your idea </a:t>
            </a:r>
            <a:r>
              <a:rPr lang="en-US" sz="1600" i="1" dirty="0" smtClean="0"/>
              <a:t>I</a:t>
            </a:r>
            <a:r>
              <a:rPr lang="en-US" sz="1600" dirty="0" smtClean="0"/>
              <a:t>. (P1, P2)</a:t>
            </a:r>
          </a:p>
          <a:p>
            <a:r>
              <a:rPr lang="en-US" sz="1600" dirty="0" smtClean="0"/>
              <a:t>P3. </a:t>
            </a:r>
            <a:r>
              <a:rPr lang="en-US" sz="1600" dirty="0"/>
              <a:t>If it’s possible that your idea, </a:t>
            </a:r>
            <a:r>
              <a:rPr lang="en-US" sz="1600" i="1" dirty="0"/>
              <a:t>I</a:t>
            </a:r>
            <a:r>
              <a:rPr lang="en-US" sz="1600" dirty="0"/>
              <a:t>,</a:t>
            </a:r>
            <a:r>
              <a:rPr lang="en-US" sz="1600" i="1" dirty="0"/>
              <a:t> </a:t>
            </a:r>
            <a:r>
              <a:rPr lang="en-US" sz="1600" dirty="0"/>
              <a:t>does not correspond to anything, then you </a:t>
            </a:r>
            <a:r>
              <a:rPr lang="en-US" sz="1600" dirty="0" smtClean="0"/>
              <a:t>can </a:t>
            </a:r>
            <a:r>
              <a:rPr lang="en-US" sz="1600" dirty="0"/>
              <a:t>create a different idea, </a:t>
            </a:r>
            <a:r>
              <a:rPr lang="en-US" sz="1600" i="1" dirty="0"/>
              <a:t>I*</a:t>
            </a:r>
            <a:r>
              <a:rPr lang="en-US" sz="1600" dirty="0"/>
              <a:t>, of something </a:t>
            </a:r>
            <a:r>
              <a:rPr lang="en-US" sz="1600" dirty="0" smtClean="0"/>
              <a:t>that would be better than what would correspond to your idea </a:t>
            </a:r>
            <a:r>
              <a:rPr lang="en-US" sz="1600" i="1" dirty="0"/>
              <a:t>I</a:t>
            </a:r>
            <a:r>
              <a:rPr lang="en-US" sz="1600" dirty="0"/>
              <a:t>. </a:t>
            </a:r>
            <a:endParaRPr lang="en-US" sz="1600" dirty="0" smtClean="0"/>
          </a:p>
          <a:p>
            <a:r>
              <a:rPr lang="en-US" sz="1600" dirty="0" smtClean="0"/>
              <a:t>	C2. It’s not possible that your idea, </a:t>
            </a:r>
            <a:r>
              <a:rPr lang="en-US" sz="1600" i="1" dirty="0" smtClean="0"/>
              <a:t>I</a:t>
            </a:r>
            <a:r>
              <a:rPr lang="en-US" sz="1600" dirty="0" smtClean="0"/>
              <a:t>, does not correspond to anything. (C1, P3)</a:t>
            </a:r>
          </a:p>
          <a:p>
            <a:r>
              <a:rPr lang="en-US" sz="1600" dirty="0"/>
              <a:t>	</a:t>
            </a:r>
            <a:r>
              <a:rPr lang="en-US" sz="1600" dirty="0" smtClean="0"/>
              <a:t>C3. </a:t>
            </a:r>
            <a:r>
              <a:rPr lang="en-US" sz="1600" i="1" dirty="0" smtClean="0"/>
              <a:t>I </a:t>
            </a:r>
            <a:r>
              <a:rPr lang="en-US" sz="1600" dirty="0" smtClean="0"/>
              <a:t>necessarily corresponds to something. (C2)</a:t>
            </a:r>
          </a:p>
          <a:p>
            <a:r>
              <a:rPr lang="en-US" sz="1600" dirty="0"/>
              <a:t>	</a:t>
            </a:r>
            <a:r>
              <a:rPr lang="en-US" sz="1600" dirty="0" smtClean="0"/>
              <a:t>C4. The most perfect being necessarily exists. (C3)</a:t>
            </a:r>
          </a:p>
          <a:p>
            <a:r>
              <a:rPr lang="en-US" sz="1600" dirty="0" smtClean="0"/>
              <a:t>	C5. The most perfect being exists. (C4)</a:t>
            </a:r>
          </a:p>
          <a:p>
            <a:r>
              <a:rPr lang="en-US" sz="1600" dirty="0" smtClean="0"/>
              <a:t>P4. If the most perfect being exists, then God exists. </a:t>
            </a:r>
          </a:p>
          <a:p>
            <a:endParaRPr lang="en-US" sz="1600" dirty="0" smtClean="0"/>
          </a:p>
          <a:p>
            <a:r>
              <a:rPr lang="en-US" sz="1600" dirty="0" smtClean="0"/>
              <a:t>C. God exists. (C5, P4)</a:t>
            </a:r>
          </a:p>
          <a:p>
            <a:endParaRPr lang="en-US" sz="1600" dirty="0"/>
          </a:p>
          <a:p>
            <a:r>
              <a:rPr lang="en-US" sz="1600" dirty="0" smtClean="0"/>
              <a:t> </a:t>
            </a:r>
            <a:endParaRPr lang="en-US" sz="1600" dirty="0"/>
          </a:p>
        </p:txBody>
      </p:sp>
      <p:cxnSp>
        <p:nvCxnSpPr>
          <p:cNvPr id="9" name="Straight Connector 8"/>
          <p:cNvCxnSpPr/>
          <p:nvPr/>
        </p:nvCxnSpPr>
        <p:spPr>
          <a:xfrm flipV="1">
            <a:off x="141167" y="5503333"/>
            <a:ext cx="8906071" cy="36286"/>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00476" y="354389"/>
            <a:ext cx="3031599" cy="369332"/>
          </a:xfrm>
          <a:prstGeom prst="rect">
            <a:avLst/>
          </a:prstGeom>
          <a:noFill/>
        </p:spPr>
        <p:txBody>
          <a:bodyPr wrap="none" rtlCol="0">
            <a:spAutoFit/>
          </a:bodyPr>
          <a:lstStyle/>
          <a:p>
            <a:r>
              <a:rPr lang="en-US" b="1" dirty="0" smtClean="0"/>
              <a:t>The Ontological Argument</a:t>
            </a:r>
            <a:endParaRPr lang="en-US" b="1" dirty="0"/>
          </a:p>
        </p:txBody>
      </p:sp>
    </p:spTree>
    <p:extLst>
      <p:ext uri="{BB962C8B-B14F-4D97-AF65-F5344CB8AC3E}">
        <p14:creationId xmlns:p14="http://schemas.microsoft.com/office/powerpoint/2010/main" val="15447457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382</TotalTime>
  <Words>13221</Words>
  <Application>Microsoft Macintosh PowerPoint</Application>
  <PresentationFormat>On-screen Show (4:3)</PresentationFormat>
  <Paragraphs>1126</Paragraphs>
  <Slides>117</Slides>
  <Notes>11</Notes>
  <HiddenSlides>0</HiddenSlides>
  <MMClips>0</MMClips>
  <ScaleCrop>false</ScaleCrop>
  <HeadingPairs>
    <vt:vector size="4" baseType="variant">
      <vt:variant>
        <vt:lpstr>Theme</vt:lpstr>
      </vt:variant>
      <vt:variant>
        <vt:i4>1</vt:i4>
      </vt:variant>
      <vt:variant>
        <vt:lpstr>Slide Titles</vt:lpstr>
      </vt:variant>
      <vt:variant>
        <vt:i4>117</vt:i4>
      </vt:variant>
    </vt:vector>
  </HeadingPairs>
  <TitlesOfParts>
    <vt:vector size="118" baseType="lpstr">
      <vt:lpstr>Executive</vt:lpstr>
      <vt:lpstr>ARGUMENTS FOR THE EXISTENCE OF GOD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ARGUMENTS FOR THE EXISTENCE OF GOD</dc:title>
  <dc:creator>Alexander Rausch</dc:creator>
  <cp:lastModifiedBy>Alexander Rausch</cp:lastModifiedBy>
  <cp:revision>26</cp:revision>
  <dcterms:created xsi:type="dcterms:W3CDTF">2016-01-26T16:11:36Z</dcterms:created>
  <dcterms:modified xsi:type="dcterms:W3CDTF">2016-01-31T20:21:12Z</dcterms:modified>
</cp:coreProperties>
</file>