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9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72" r:id="rId13"/>
    <p:sldId id="270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300" r:id="rId39"/>
    <p:sldId id="301" r:id="rId40"/>
    <p:sldId id="302" r:id="rId41"/>
    <p:sldId id="303" r:id="rId42"/>
    <p:sldId id="305" r:id="rId43"/>
    <p:sldId id="306" r:id="rId44"/>
    <p:sldId id="307" r:id="rId45"/>
    <p:sldId id="308" r:id="rId46"/>
    <p:sldId id="309" r:id="rId47"/>
    <p:sldId id="311" r:id="rId48"/>
    <p:sldId id="321" r:id="rId49"/>
    <p:sldId id="312" r:id="rId50"/>
    <p:sldId id="313" r:id="rId51"/>
    <p:sldId id="322" r:id="rId52"/>
    <p:sldId id="323" r:id="rId53"/>
    <p:sldId id="314" r:id="rId54"/>
    <p:sldId id="315" r:id="rId55"/>
    <p:sldId id="316" r:id="rId56"/>
    <p:sldId id="317" r:id="rId57"/>
    <p:sldId id="324" r:id="rId58"/>
    <p:sldId id="318" r:id="rId59"/>
    <p:sldId id="325" r:id="rId60"/>
    <p:sldId id="319" r:id="rId61"/>
    <p:sldId id="320" r:id="rId62"/>
    <p:sldId id="326" r:id="rId63"/>
    <p:sldId id="327" r:id="rId64"/>
    <p:sldId id="328" r:id="rId65"/>
    <p:sldId id="329" r:id="rId66"/>
    <p:sldId id="332" r:id="rId67"/>
    <p:sldId id="334" r:id="rId68"/>
    <p:sldId id="335" r:id="rId69"/>
    <p:sldId id="336" r:id="rId70"/>
    <p:sldId id="337" r:id="rId71"/>
    <p:sldId id="338" r:id="rId72"/>
    <p:sldId id="339" r:id="rId73"/>
    <p:sldId id="341" r:id="rId74"/>
    <p:sldId id="342" r:id="rId75"/>
    <p:sldId id="343" r:id="rId76"/>
    <p:sldId id="344" r:id="rId77"/>
    <p:sldId id="345" r:id="rId78"/>
    <p:sldId id="351" r:id="rId79"/>
    <p:sldId id="346" r:id="rId80"/>
    <p:sldId id="347" r:id="rId81"/>
    <p:sldId id="348" r:id="rId82"/>
    <p:sldId id="349" r:id="rId83"/>
    <p:sldId id="352" r:id="rId84"/>
    <p:sldId id="353" r:id="rId85"/>
    <p:sldId id="354" r:id="rId86"/>
    <p:sldId id="355" r:id="rId87"/>
    <p:sldId id="356" r:id="rId88"/>
    <p:sldId id="357" r:id="rId89"/>
    <p:sldId id="359" r:id="rId90"/>
    <p:sldId id="361" r:id="rId91"/>
    <p:sldId id="358" r:id="rId92"/>
    <p:sldId id="362" r:id="rId9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C85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352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notesMaster" Target="notesMasters/notesMaster1.xml"/><Relationship Id="rId95" Type="http://schemas.openxmlformats.org/officeDocument/2006/relationships/printerSettings" Target="printerSettings/printerSettings1.bin"/><Relationship Id="rId96" Type="http://schemas.openxmlformats.org/officeDocument/2006/relationships/presProps" Target="presProps.xml"/><Relationship Id="rId97" Type="http://schemas.openxmlformats.org/officeDocument/2006/relationships/viewProps" Target="viewProps.xml"/><Relationship Id="rId98" Type="http://schemas.openxmlformats.org/officeDocument/2006/relationships/theme" Target="theme/theme1.xml"/><Relationship Id="rId9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3D9D1-D01B-0D4D-9142-AFA65D58FD04}" type="datetimeFigureOut">
              <a:rPr lang="en-US" smtClean="0"/>
              <a:t>4/10/16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6DE4E-62AD-694D-8658-45995FB74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67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37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6DE4E-62AD-694D-8658-45995FB74E8B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3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4/10/16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4/10/16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4/10/16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4/10/16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B99C93-F56F-46AB-9EB8-53614A95B15F}" type="datetime1">
              <a:rPr lang="en-US" smtClean="0"/>
              <a:pPr/>
              <a:t>4/10/16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s://www.youtube.com/watch?v=1QPiF4-iu6g&amp;nohtml5=False" TargetMode="External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1w41gH6x_30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s://www.youtube.com/watch?v=1QPiF4-iu6g&amp;nohtml5=False" TargetMode="External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1w41gH6x_30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8.jp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9.jp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394369"/>
            <a:ext cx="7772400" cy="719081"/>
          </a:xfrm>
        </p:spPr>
        <p:txBody>
          <a:bodyPr/>
          <a:lstStyle/>
          <a:p>
            <a:r>
              <a:rPr lang="en-US" sz="5400" dirty="0" smtClean="0"/>
              <a:t>The Philosophy of Mind:</a:t>
            </a:r>
            <a:br>
              <a:rPr lang="en-US" sz="5400" dirty="0" smtClean="0"/>
            </a:br>
            <a:r>
              <a:rPr lang="en-US" sz="5400" dirty="0" smtClean="0"/>
              <a:t>Functionalism &amp; Artificial Intelligence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41121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3836" y="243153"/>
            <a:ext cx="8455750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/>
              <a:t>Simple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a human brain.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679" y="1254101"/>
            <a:ext cx="845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Surely, it is at least possible that things without human brains, like dogs, apes, or (hypothetical) highly evolved squids to have minds--but this possibility is ruled out by </a:t>
            </a:r>
            <a:r>
              <a:rPr lang="en-US" sz="2000" b="1" dirty="0" smtClean="0"/>
              <a:t>Simple Materialism</a:t>
            </a:r>
            <a:r>
              <a:rPr lang="en-US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22544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3836" y="243153"/>
            <a:ext cx="8455750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/>
              <a:t>Simple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a human brain.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679" y="1254101"/>
            <a:ext cx="84549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Surely, it is at least possible that things without human brains, like dogs, apes, or (hypothetical) highly evolved squids to have minds--but this possibility is ruled out by </a:t>
            </a:r>
            <a:r>
              <a:rPr lang="en-US" sz="2000" b="1" dirty="0" smtClean="0"/>
              <a:t>Simple Materialism</a:t>
            </a:r>
            <a:r>
              <a:rPr lang="en-US" sz="2000" dirty="0" smtClean="0"/>
              <a:t>. </a:t>
            </a:r>
          </a:p>
          <a:p>
            <a:endParaRPr lang="en-US" sz="2000" dirty="0"/>
          </a:p>
          <a:p>
            <a:r>
              <a:rPr lang="en-US" sz="2000" dirty="0"/>
              <a:t>You might think: we can just update the formulation of Simple Materialism in order to eliminate these counterexamples, like so--</a:t>
            </a:r>
          </a:p>
          <a:p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53836" y="3500870"/>
            <a:ext cx="845575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 smtClean="0"/>
              <a:t>Organic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</a:t>
            </a:r>
            <a:r>
              <a:rPr lang="en-US" sz="2200" dirty="0" smtClean="0"/>
              <a:t>an organic brain (i.e. </a:t>
            </a:r>
            <a:r>
              <a:rPr lang="en-US" sz="2200" i="1" dirty="0" smtClean="0"/>
              <a:t>x </a:t>
            </a:r>
            <a:r>
              <a:rPr lang="en-US" sz="2200" dirty="0" smtClean="0"/>
              <a:t>is a brain composed entirely out of the organic elements like Oxygen, Carbon, Phosphorus, …).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67031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3836" y="243153"/>
            <a:ext cx="8455750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/>
              <a:t>Simple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a human brain.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679" y="1254101"/>
            <a:ext cx="84549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Surely, it is at least possible that things without human brains, like dogs, apes, or (hypothetical) highly evolved squids to have minds--but this possibility is ruled out by </a:t>
            </a:r>
            <a:r>
              <a:rPr lang="en-US" sz="2000" b="1" dirty="0" smtClean="0"/>
              <a:t>Simple Materialism</a:t>
            </a:r>
            <a:r>
              <a:rPr lang="en-US" sz="2000" dirty="0" smtClean="0"/>
              <a:t>. </a:t>
            </a:r>
          </a:p>
          <a:p>
            <a:endParaRPr lang="en-US" sz="2000" dirty="0"/>
          </a:p>
          <a:p>
            <a:r>
              <a:rPr lang="en-US" sz="2000" dirty="0"/>
              <a:t>You might think: we can just update the formulation of Simple Materialism in order to eliminate these counterexamples, like so--</a:t>
            </a:r>
          </a:p>
          <a:p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53836" y="3500870"/>
            <a:ext cx="845575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 smtClean="0"/>
              <a:t>Organic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</a:t>
            </a:r>
            <a:r>
              <a:rPr lang="en-US" sz="2200" dirty="0" smtClean="0"/>
              <a:t>an organic brain (i.e. </a:t>
            </a:r>
            <a:r>
              <a:rPr lang="en-US" sz="2200" i="1" dirty="0" smtClean="0"/>
              <a:t>x </a:t>
            </a:r>
            <a:r>
              <a:rPr lang="en-US" sz="2200" dirty="0" smtClean="0"/>
              <a:t>is a brain composed entirely out of the organic elements like Oxygen, Carbon, Phosphorus, …).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459396" y="4836570"/>
            <a:ext cx="794484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Organic Materialism </a:t>
            </a:r>
            <a:r>
              <a:rPr lang="en-US" sz="2000" i="1" dirty="0"/>
              <a:t>would </a:t>
            </a:r>
            <a:r>
              <a:rPr lang="en-US" sz="2000" dirty="0"/>
              <a:t>allow for dogs, apes, humans, and even sufficiently </a:t>
            </a:r>
            <a:r>
              <a:rPr lang="en-US" sz="2000" dirty="0" smtClean="0"/>
              <a:t>advanced, non-human, biological </a:t>
            </a:r>
            <a:r>
              <a:rPr lang="en-US" sz="2000" dirty="0"/>
              <a:t>creatures to have minds. This </a:t>
            </a:r>
            <a:r>
              <a:rPr lang="en-US" sz="2000" dirty="0" smtClean="0"/>
              <a:t>result is consistent with our pre-theoretical intuitions. </a:t>
            </a:r>
            <a:endParaRPr lang="en-US" sz="2000" dirty="0"/>
          </a:p>
          <a:p>
            <a:endParaRPr lang="en-US" dirty="0"/>
          </a:p>
        </p:txBody>
      </p:sp>
      <p:pic>
        <p:nvPicPr>
          <p:cNvPr id="7" name="Picture 6" descr="maxresdefaul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50" y="5924017"/>
            <a:ext cx="1479908" cy="832448"/>
          </a:xfrm>
          <a:prstGeom prst="rect">
            <a:avLst/>
          </a:prstGeom>
        </p:spPr>
      </p:pic>
      <p:pic>
        <p:nvPicPr>
          <p:cNvPr id="8" name="Picture 7" descr="red_headed_rock_aga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105" y="5884557"/>
            <a:ext cx="1285133" cy="738499"/>
          </a:xfrm>
          <a:prstGeom prst="rect">
            <a:avLst/>
          </a:prstGeom>
        </p:spPr>
      </p:pic>
      <p:pic>
        <p:nvPicPr>
          <p:cNvPr id="9" name="Picture 8" descr="dog-breed-selector-australian-shepher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79" y="5924017"/>
            <a:ext cx="976241" cy="976241"/>
          </a:xfrm>
          <a:prstGeom prst="rect">
            <a:avLst/>
          </a:prstGeom>
        </p:spPr>
      </p:pic>
      <p:pic>
        <p:nvPicPr>
          <p:cNvPr id="10" name="Picture 9" descr="Humans_of_Sesame_Steet_web-detail-mai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259" y="5884557"/>
            <a:ext cx="2005718" cy="86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31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pic>
        <p:nvPicPr>
          <p:cNvPr id="6" name="Picture 5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Here is the human brain—it is composed (mostly) of cells called neurons.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93986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pic>
        <p:nvPicPr>
          <p:cNvPr id="6" name="Picture 5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Here is the human brain—it is composed (mostly) of cells called neurons.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cxnSp>
        <p:nvCxnSpPr>
          <p:cNvPr id="3" name="Curved Connector 2"/>
          <p:cNvCxnSpPr/>
          <p:nvPr/>
        </p:nvCxnSpPr>
        <p:spPr>
          <a:xfrm flipV="1">
            <a:off x="1553838" y="3282923"/>
            <a:ext cx="2688816" cy="905169"/>
          </a:xfrm>
          <a:prstGeom prst="curvedConnector3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619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pic>
        <p:nvPicPr>
          <p:cNvPr id="6" name="Picture 5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649" y="2094046"/>
            <a:ext cx="3080322" cy="31225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Now imagine that scientists have invented a microscopic computer chip that functions exactly like a neuron.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2" name="Picture 1" descr="Screen Shot 2016-04-10 at 5.0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570" y="1983733"/>
            <a:ext cx="54864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31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Further suppose that we’ve replaced </a:t>
            </a:r>
            <a:r>
              <a:rPr lang="en-US" sz="2200" i="1" dirty="0" smtClean="0"/>
              <a:t>one neuron </a:t>
            </a:r>
            <a:r>
              <a:rPr lang="en-US" sz="2200" dirty="0" smtClean="0"/>
              <a:t>in the brain with one of these chips.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2" name="Picture 1" descr="Screen Shot 2016-04-10 at 5.0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69" y="1983733"/>
            <a:ext cx="2294596" cy="1487238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69" y="1983733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409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Further suppose that we’ve replaced </a:t>
            </a:r>
            <a:r>
              <a:rPr lang="en-US" sz="2200" i="1" dirty="0" smtClean="0"/>
              <a:t>one neuron </a:t>
            </a:r>
            <a:r>
              <a:rPr lang="en-US" sz="2200" dirty="0" smtClean="0"/>
              <a:t>in the brain with one of these chips.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2" name="Picture 1" descr="Screen Shot 2016-04-10 at 5.0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69" y="1983733"/>
            <a:ext cx="2294596" cy="1487238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69" y="1983733"/>
            <a:ext cx="2294596" cy="1487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61654" y="5256453"/>
            <a:ext cx="4999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Do you think you’d lose consciousness?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Do you think you would stop being you entirely?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90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Of course not! Replacing </a:t>
            </a:r>
            <a:r>
              <a:rPr lang="en-US" sz="2200" i="1" dirty="0" smtClean="0"/>
              <a:t>one neuron </a:t>
            </a:r>
            <a:r>
              <a:rPr lang="en-US" sz="2200" dirty="0" smtClean="0"/>
              <a:t>can’t make the difference between a conscious being and an unconscious being.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2" name="Picture 1" descr="Screen Shot 2016-04-10 at 5.0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69" y="1983733"/>
            <a:ext cx="2294596" cy="1487238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69" y="1983733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89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Further suppose that a </a:t>
            </a:r>
            <a:r>
              <a:rPr lang="en-US" sz="2200" i="1" dirty="0" smtClean="0"/>
              <a:t>second </a:t>
            </a:r>
            <a:r>
              <a:rPr lang="en-US" sz="2200" dirty="0" smtClean="0"/>
              <a:t>neuron is replaced by a chip. (Remember that the chips function in exactly the same way neurons do.)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96" y="3821659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17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162" y="259284"/>
            <a:ext cx="2333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Where we’ve been: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986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before, </a:t>
            </a:r>
            <a:r>
              <a:rPr lang="en-US" sz="2200" i="1" dirty="0" smtClean="0"/>
              <a:t>one neuron doesn’t make the difference between you and not you—</a:t>
            </a:r>
            <a:r>
              <a:rPr lang="en-US" sz="2200" dirty="0" smtClean="0"/>
              <a:t>otherwise, you wouldn’t survive minor smacks to the head.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96" y="3821659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0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process repeats…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80" y="2727352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4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process repeats…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74" y="1983733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376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process repeats…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5" y="328292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11" name="Picture 10" descr="Screen Shot 2016-04-10 at 5.0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573" y="3929169"/>
            <a:ext cx="2294596" cy="148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964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…until every neuron has been replaced with a functionally equivalent, inorganic computer chip. </a:t>
            </a:r>
            <a:endParaRPr lang="en-US" sz="2200" dirty="0"/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770" y="317484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86779" y="1983733"/>
            <a:ext cx="4170688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09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0233" y="218754"/>
            <a:ext cx="5597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But consider the following thought-experiment: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7014" y="905884"/>
            <a:ext cx="7813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Is </a:t>
            </a:r>
            <a:r>
              <a:rPr lang="en-US" sz="2200" i="1" dirty="0" smtClean="0">
                <a:solidFill>
                  <a:srgbClr val="FF0000"/>
                </a:solidFill>
              </a:rPr>
              <a:t>whatever results</a:t>
            </a:r>
            <a:r>
              <a:rPr lang="en-US" sz="2200" dirty="0" smtClean="0">
                <a:solidFill>
                  <a:srgbClr val="FF0000"/>
                </a:solidFill>
              </a:rPr>
              <a:t> conscious? Has a new person come into existence? Has a human person gone out of existence?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7" name="Picture 6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770" y="3174843"/>
            <a:ext cx="3080322" cy="3122518"/>
          </a:xfrm>
          <a:prstGeom prst="rect">
            <a:avLst/>
          </a:prstGeom>
        </p:spPr>
      </p:pic>
      <p:pic>
        <p:nvPicPr>
          <p:cNvPr id="10" name="Picture 9" descr="Screen Shot 2016-04-10 at 5.01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167" y="1983733"/>
            <a:ext cx="4051300" cy="2895600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86779" y="1983733"/>
            <a:ext cx="4170688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55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8" y="4329138"/>
            <a:ext cx="2119058" cy="2148086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077" y="3384989"/>
            <a:ext cx="2869158" cy="2018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8327" y="243179"/>
            <a:ext cx="8404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have the intuition that the inorganic thing </a:t>
            </a:r>
            <a:r>
              <a:rPr lang="en-US" sz="2000" i="1" dirty="0" smtClean="0"/>
              <a:t>is still a mind</a:t>
            </a:r>
            <a:r>
              <a:rPr lang="en-US" sz="2000" dirty="0" smtClean="0"/>
              <a:t>, if not </a:t>
            </a:r>
            <a:r>
              <a:rPr lang="en-US" sz="2000" i="1" dirty="0" smtClean="0"/>
              <a:t>even the same person</a:t>
            </a:r>
            <a:r>
              <a:rPr lang="en-US" sz="2000" dirty="0" smtClean="0"/>
              <a:t>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3285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8" y="4329138"/>
            <a:ext cx="2119058" cy="2148086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077" y="3384989"/>
            <a:ext cx="2869158" cy="2018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8327" y="243179"/>
            <a:ext cx="8404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have the intuition that the inorganic thing </a:t>
            </a:r>
            <a:r>
              <a:rPr lang="en-US" sz="2000" i="1" dirty="0" smtClean="0"/>
              <a:t>is still a mind</a:t>
            </a:r>
            <a:r>
              <a:rPr lang="en-US" sz="2000" dirty="0" smtClean="0"/>
              <a:t>, if not </a:t>
            </a:r>
            <a:r>
              <a:rPr lang="en-US" sz="2000" i="1" dirty="0" smtClean="0"/>
              <a:t>even the same person</a:t>
            </a:r>
            <a:r>
              <a:rPr lang="en-US" sz="2000" dirty="0" smtClean="0"/>
              <a:t>.  </a:t>
            </a:r>
          </a:p>
          <a:p>
            <a:endParaRPr lang="en-US" sz="2000" dirty="0"/>
          </a:p>
          <a:p>
            <a:r>
              <a:rPr lang="en-US" sz="2000" dirty="0" smtClean="0"/>
              <a:t>But we don’t need to rely only on our intuitions in this case; I gave an argument that supports this intuition over the course of describing the thought-experiment.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0669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8" y="4329138"/>
            <a:ext cx="2119058" cy="2148086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077" y="3384989"/>
            <a:ext cx="2869158" cy="2018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8327" y="243179"/>
            <a:ext cx="8404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have the intuition that the inorganic thing </a:t>
            </a:r>
            <a:r>
              <a:rPr lang="en-US" sz="2000" i="1" dirty="0" smtClean="0"/>
              <a:t>is still a mind</a:t>
            </a:r>
            <a:r>
              <a:rPr lang="en-US" sz="2000" dirty="0" smtClean="0"/>
              <a:t>, if not </a:t>
            </a:r>
            <a:r>
              <a:rPr lang="en-US" sz="2000" i="1" dirty="0" smtClean="0"/>
              <a:t>even the same person</a:t>
            </a:r>
            <a:r>
              <a:rPr lang="en-US" sz="2000" dirty="0" smtClean="0"/>
              <a:t>.  </a:t>
            </a:r>
          </a:p>
          <a:p>
            <a:endParaRPr lang="en-US" sz="2000" dirty="0"/>
          </a:p>
          <a:p>
            <a:r>
              <a:rPr lang="en-US" sz="2000" dirty="0" smtClean="0"/>
              <a:t>But we don’t need to rely only on our intuitions in this case; I gave an argument that supports this intuition over the course of describing the thought-experiment.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486003" y="2607425"/>
            <a:ext cx="54992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P1. If any brain with some (or all)</a:t>
            </a:r>
            <a:r>
              <a:rPr lang="en-US" sz="2000" i="1" dirty="0" smtClean="0"/>
              <a:t> </a:t>
            </a:r>
            <a:r>
              <a:rPr lang="en-US" sz="2000" dirty="0" smtClean="0"/>
              <a:t>organic neurons is a mind, then the result of replacing </a:t>
            </a:r>
            <a:r>
              <a:rPr lang="en-US" sz="2000" u="sng" dirty="0" smtClean="0"/>
              <a:t>one</a:t>
            </a:r>
            <a:r>
              <a:rPr lang="en-US" sz="2000" dirty="0" smtClean="0"/>
              <a:t> neuron with an inorganic, functionally equivalent chip is still a mind. </a:t>
            </a:r>
          </a:p>
        </p:txBody>
      </p:sp>
    </p:spTree>
    <p:extLst>
      <p:ext uri="{BB962C8B-B14F-4D97-AF65-F5344CB8AC3E}">
        <p14:creationId xmlns:p14="http://schemas.microsoft.com/office/powerpoint/2010/main" val="381921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8" y="4329138"/>
            <a:ext cx="2119058" cy="2148086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077" y="3384989"/>
            <a:ext cx="2869158" cy="2018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8327" y="243179"/>
            <a:ext cx="8404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have the intuition that the inorganic thing </a:t>
            </a:r>
            <a:r>
              <a:rPr lang="en-US" sz="2000" i="1" dirty="0" smtClean="0"/>
              <a:t>is still a mind</a:t>
            </a:r>
            <a:r>
              <a:rPr lang="en-US" sz="2000" dirty="0" smtClean="0"/>
              <a:t>, if not </a:t>
            </a:r>
            <a:r>
              <a:rPr lang="en-US" sz="2000" i="1" dirty="0" smtClean="0"/>
              <a:t>even the same person</a:t>
            </a:r>
            <a:r>
              <a:rPr lang="en-US" sz="2000" dirty="0" smtClean="0"/>
              <a:t>.  </a:t>
            </a:r>
          </a:p>
          <a:p>
            <a:endParaRPr lang="en-US" sz="2000" dirty="0"/>
          </a:p>
          <a:p>
            <a:r>
              <a:rPr lang="en-US" sz="2000" dirty="0" smtClean="0"/>
              <a:t>But we don’t need to rely only on our intuitions in this case; I gave an argument that supports this intuition over the course of describing the thought-experiment.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486003" y="2607425"/>
            <a:ext cx="54992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P1. If any brain with some (or all)</a:t>
            </a:r>
            <a:r>
              <a:rPr lang="en-US" sz="2000" i="1" dirty="0" smtClean="0"/>
              <a:t> </a:t>
            </a:r>
            <a:r>
              <a:rPr lang="en-US" sz="2000" dirty="0" smtClean="0"/>
              <a:t>organic neurons is a mind, then the result of replacing </a:t>
            </a:r>
            <a:r>
              <a:rPr lang="en-US" sz="2000" u="sng" dirty="0" smtClean="0"/>
              <a:t>one</a:t>
            </a:r>
            <a:r>
              <a:rPr lang="en-US" sz="2000" dirty="0" smtClean="0"/>
              <a:t> neuron with an inorganic, functionally equivalent chip is still a mind. </a:t>
            </a:r>
          </a:p>
          <a:p>
            <a:r>
              <a:rPr lang="en-US" sz="2000" dirty="0" smtClean="0"/>
              <a:t>P2. A brain with 100 billion organic neurons is a mind.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644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162" y="259284"/>
            <a:ext cx="2333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Where we’ve been: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64814" y="851129"/>
            <a:ext cx="8289449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/>
              <a:t>Dualism</a:t>
            </a:r>
            <a:r>
              <a:rPr lang="en-US" sz="2400" dirty="0" smtClean="0"/>
              <a:t>: the mind is immaterial (e.g. the mind is a soul)</a:t>
            </a:r>
          </a:p>
          <a:p>
            <a:pPr lvl="1"/>
            <a:r>
              <a:rPr lang="en-US" sz="2400" dirty="0"/>
              <a:t>	</a:t>
            </a:r>
            <a:endParaRPr lang="en-US" sz="2400" dirty="0" smtClean="0"/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Arguments </a:t>
            </a:r>
            <a:r>
              <a:rPr lang="en-US" sz="2400" i="1" dirty="0" smtClean="0"/>
              <a:t>For</a:t>
            </a:r>
            <a:r>
              <a:rPr lang="en-US" sz="2400" dirty="0" smtClean="0"/>
              <a:t>: 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A. The Conceivability Argument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B. The Knowledge Argument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	Arguments </a:t>
            </a:r>
            <a:r>
              <a:rPr lang="en-US" sz="2400" i="1" dirty="0" smtClean="0"/>
              <a:t>Against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A. The Remote Control Argument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B. The Duplication Machine Argument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C. The (Causal) Interaction Problem</a:t>
            </a:r>
            <a:endParaRPr lang="en-US" sz="2400" dirty="0"/>
          </a:p>
        </p:txBody>
      </p:sp>
      <p:pic>
        <p:nvPicPr>
          <p:cNvPr id="5" name="Picture 4" descr="Calling-of-the-Sou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026" y="4827182"/>
            <a:ext cx="1800613" cy="180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16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8" y="4329138"/>
            <a:ext cx="2119058" cy="2148086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077" y="3384989"/>
            <a:ext cx="2869158" cy="2018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8327" y="243179"/>
            <a:ext cx="8404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have the intuition that the inorganic thing </a:t>
            </a:r>
            <a:r>
              <a:rPr lang="en-US" sz="2000" i="1" dirty="0" smtClean="0"/>
              <a:t>is still a mind</a:t>
            </a:r>
            <a:r>
              <a:rPr lang="en-US" sz="2000" dirty="0" smtClean="0"/>
              <a:t>, if not </a:t>
            </a:r>
            <a:r>
              <a:rPr lang="en-US" sz="2000" i="1" dirty="0" smtClean="0"/>
              <a:t>even the same person</a:t>
            </a:r>
            <a:r>
              <a:rPr lang="en-US" sz="2000" dirty="0" smtClean="0"/>
              <a:t>.  </a:t>
            </a:r>
          </a:p>
          <a:p>
            <a:endParaRPr lang="en-US" sz="2000" dirty="0"/>
          </a:p>
          <a:p>
            <a:r>
              <a:rPr lang="en-US" sz="2000" dirty="0" smtClean="0"/>
              <a:t>But we don’t need to rely only on our intuitions in this case; I gave an argument that supports this intuition over the course of describing the thought-experiment.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486003" y="2607425"/>
            <a:ext cx="5499236" cy="317009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P1. If any brain with some (or all)</a:t>
            </a:r>
            <a:r>
              <a:rPr lang="en-US" sz="2000" i="1" dirty="0" smtClean="0"/>
              <a:t> </a:t>
            </a:r>
            <a:r>
              <a:rPr lang="en-US" sz="2000" dirty="0" smtClean="0"/>
              <a:t>organic neurons is a mind, then the result of replacing </a:t>
            </a:r>
            <a:r>
              <a:rPr lang="en-US" sz="2000" u="sng" dirty="0" smtClean="0"/>
              <a:t>one</a:t>
            </a:r>
            <a:r>
              <a:rPr lang="en-US" sz="2000" dirty="0" smtClean="0"/>
              <a:t> neuron with an inorganic, functionally equivalent chip is still a mind. </a:t>
            </a:r>
          </a:p>
          <a:p>
            <a:r>
              <a:rPr lang="en-US" sz="2000" dirty="0" smtClean="0"/>
              <a:t>P2. A brain with 100 billion organic neurons is a mind. </a:t>
            </a:r>
          </a:p>
          <a:p>
            <a:endParaRPr lang="en-US" sz="2000" dirty="0"/>
          </a:p>
          <a:p>
            <a:r>
              <a:rPr lang="en-US" sz="2000" dirty="0" smtClean="0"/>
              <a:t>C. The result of replacing every neuron (one by one) of a human brain with inorganic, functionally equivalent chips is still a mind.</a:t>
            </a:r>
            <a:endParaRPr lang="en-US" sz="2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486003" y="4647431"/>
            <a:ext cx="54992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7657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4-10 at 4.59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8" y="4329138"/>
            <a:ext cx="2119058" cy="2148086"/>
          </a:xfrm>
          <a:prstGeom prst="rect">
            <a:avLst/>
          </a:prstGeom>
        </p:spPr>
      </p:pic>
      <p:pic>
        <p:nvPicPr>
          <p:cNvPr id="3" name="Picture 2" descr="Screen Shot 2016-04-10 at 5.1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077" y="3384989"/>
            <a:ext cx="2869158" cy="2018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8327" y="416125"/>
            <a:ext cx="8404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this argument is sound, it shows that inorganic minds could exist, contrary to </a:t>
            </a:r>
            <a:r>
              <a:rPr lang="en-US" sz="2000" b="1" dirty="0" smtClean="0"/>
              <a:t>Organic Materialism</a:t>
            </a:r>
            <a:r>
              <a:rPr lang="en-US" sz="2000" dirty="0" smtClean="0"/>
              <a:t>--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486003" y="2607425"/>
            <a:ext cx="5499236" cy="317009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P1. If any brain with some (or all)</a:t>
            </a:r>
            <a:r>
              <a:rPr lang="en-US" sz="2000" i="1" dirty="0" smtClean="0"/>
              <a:t> </a:t>
            </a:r>
            <a:r>
              <a:rPr lang="en-US" sz="2000" dirty="0" smtClean="0"/>
              <a:t>organic neurons is a mind, then the result of replacing </a:t>
            </a:r>
            <a:r>
              <a:rPr lang="en-US" sz="2000" u="sng" dirty="0" smtClean="0"/>
              <a:t>one</a:t>
            </a:r>
            <a:r>
              <a:rPr lang="en-US" sz="2000" dirty="0" smtClean="0"/>
              <a:t> neuron with an inorganic, functionally equivalent chip is still a mind. </a:t>
            </a:r>
          </a:p>
          <a:p>
            <a:r>
              <a:rPr lang="en-US" sz="2000" dirty="0" smtClean="0"/>
              <a:t>P2. A brain with 100 billion organic neurons is a mind. </a:t>
            </a:r>
          </a:p>
          <a:p>
            <a:endParaRPr lang="en-US" sz="2000" dirty="0"/>
          </a:p>
          <a:p>
            <a:r>
              <a:rPr lang="en-US" sz="2000" dirty="0" smtClean="0"/>
              <a:t>C. The result of replacing every neuron (one by one) of a human brain with inorganic, functionally equivalent chips is still a mind.</a:t>
            </a:r>
            <a:endParaRPr lang="en-US" sz="2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486003" y="4647431"/>
            <a:ext cx="54992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63328" y="1233878"/>
            <a:ext cx="845575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 smtClean="0"/>
              <a:t>Organic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</a:t>
            </a:r>
            <a:r>
              <a:rPr lang="en-US" sz="2200" dirty="0" smtClean="0"/>
              <a:t>an organic brain (i.e. </a:t>
            </a:r>
            <a:r>
              <a:rPr lang="en-US" sz="2200" i="1" dirty="0" smtClean="0"/>
              <a:t>x </a:t>
            </a:r>
            <a:r>
              <a:rPr lang="en-US" sz="2200" dirty="0" smtClean="0"/>
              <a:t>is a brain composed entirely out of the organic elements like Oxygen, Carbon, Phosphorus, …).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882383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279" y="209718"/>
            <a:ext cx="8269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Side-note: Unlike some of the other thought-experiments that we’ve considered, this one may well be within our reach to actually perform in the next few decades. </a:t>
            </a:r>
            <a:endParaRPr lang="en-US" sz="2200" dirty="0"/>
          </a:p>
        </p:txBody>
      </p:sp>
      <p:pic>
        <p:nvPicPr>
          <p:cNvPr id="5" name="Picture 4" descr="Screen Shot 2016-04-10 at 5.56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69" y="1713373"/>
            <a:ext cx="2130355" cy="2629128"/>
          </a:xfrm>
          <a:prstGeom prst="rect">
            <a:avLst/>
          </a:prstGeom>
        </p:spPr>
      </p:pic>
      <p:pic>
        <p:nvPicPr>
          <p:cNvPr id="6" name="Picture 5" descr="Screen Shot 2016-04-10 at 5.56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073" y="1713373"/>
            <a:ext cx="4826328" cy="2629128"/>
          </a:xfrm>
          <a:prstGeom prst="rect">
            <a:avLst/>
          </a:prstGeom>
        </p:spPr>
      </p:pic>
      <p:pic>
        <p:nvPicPr>
          <p:cNvPr id="7" name="Picture 6" descr="Screen Shot 2016-04-10 at 5.56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187" y="4518131"/>
            <a:ext cx="638810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66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4-10 at 6.02.24 P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23" y="356564"/>
            <a:ext cx="4931749" cy="2770207"/>
          </a:xfrm>
          <a:prstGeom prst="rect">
            <a:avLst/>
          </a:prstGeom>
        </p:spPr>
      </p:pic>
      <p:pic>
        <p:nvPicPr>
          <p:cNvPr id="6" name="Picture 5" descr="Screen Shot 2016-04-10 at 6.05.41 PM.p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23" y="3717432"/>
            <a:ext cx="4931749" cy="275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4661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4-10 at 6.02.24 P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23" y="356564"/>
            <a:ext cx="4931749" cy="2770207"/>
          </a:xfrm>
          <a:prstGeom prst="rect">
            <a:avLst/>
          </a:prstGeom>
        </p:spPr>
      </p:pic>
      <p:pic>
        <p:nvPicPr>
          <p:cNvPr id="6" name="Picture 5" descr="Screen Shot 2016-04-10 at 6.05.41 PM.p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23" y="3717432"/>
            <a:ext cx="4931749" cy="27598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9153833">
            <a:off x="299096" y="1303344"/>
            <a:ext cx="9559866" cy="3170099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WOW!</a:t>
            </a:r>
            <a:endParaRPr lang="en-US" sz="200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81868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328" y="369239"/>
            <a:ext cx="845575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 smtClean="0"/>
              <a:t>Organic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</a:t>
            </a:r>
            <a:r>
              <a:rPr lang="en-US" sz="2200" dirty="0" smtClean="0"/>
              <a:t>an organic brain (i.e. </a:t>
            </a:r>
            <a:r>
              <a:rPr lang="en-US" sz="2200" i="1" dirty="0" smtClean="0"/>
              <a:t>x </a:t>
            </a:r>
            <a:r>
              <a:rPr lang="en-US" sz="2200" dirty="0" smtClean="0"/>
              <a:t>is a brain composed entirely out of the organic elements like Oxygen, Carbon, Phosphorus, …).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40465" y="2010301"/>
            <a:ext cx="81786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So, </a:t>
            </a:r>
            <a:r>
              <a:rPr lang="en-US" sz="2000" b="1" dirty="0" smtClean="0"/>
              <a:t>Simple Materialism</a:t>
            </a:r>
            <a:r>
              <a:rPr lang="en-US" sz="2000" dirty="0" smtClean="0"/>
              <a:t> was too restrictive. It didn’t allow dogs, squids, etc. to have minds. </a:t>
            </a:r>
          </a:p>
          <a:p>
            <a:endParaRPr lang="en-US" sz="2000" dirty="0"/>
          </a:p>
          <a:p>
            <a:r>
              <a:rPr lang="en-US" sz="2000" dirty="0" smtClean="0"/>
              <a:t>Now, </a:t>
            </a:r>
            <a:r>
              <a:rPr lang="en-US" sz="2000" b="1" dirty="0" smtClean="0"/>
              <a:t>Organism Materialism</a:t>
            </a:r>
            <a:r>
              <a:rPr lang="en-US" sz="2000" dirty="0" smtClean="0"/>
              <a:t> is (arguably) too restrictive. It doesn’t allow inorganic brains (whether they be robot, cyborg, or alien brains) to count as minds.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9554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328" y="369239"/>
            <a:ext cx="845575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b="1" dirty="0" smtClean="0"/>
              <a:t>Organic Materialism: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/>
              <a:t>is a mind if and only if </a:t>
            </a:r>
            <a:r>
              <a:rPr lang="en-US" sz="2200" i="1" dirty="0"/>
              <a:t>x </a:t>
            </a:r>
            <a:r>
              <a:rPr lang="en-US" sz="2200" dirty="0"/>
              <a:t>is </a:t>
            </a:r>
            <a:r>
              <a:rPr lang="en-US" sz="2200" dirty="0" smtClean="0"/>
              <a:t>an organic brain (i.e. </a:t>
            </a:r>
            <a:r>
              <a:rPr lang="en-US" sz="2200" i="1" dirty="0" smtClean="0"/>
              <a:t>x </a:t>
            </a:r>
            <a:r>
              <a:rPr lang="en-US" sz="2200" dirty="0" smtClean="0"/>
              <a:t>is a brain composed entirely out of the organic elements like Oxygen, Carbon, Phosphorus, …).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40465" y="2010301"/>
            <a:ext cx="81786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So, </a:t>
            </a:r>
            <a:r>
              <a:rPr lang="en-US" sz="2000" b="1" dirty="0" smtClean="0"/>
              <a:t>Simple Materialism</a:t>
            </a:r>
            <a:r>
              <a:rPr lang="en-US" sz="2000" dirty="0" smtClean="0"/>
              <a:t> was too restrictive. It didn’t allow dogs, squids, etc. to have minds. </a:t>
            </a:r>
          </a:p>
          <a:p>
            <a:endParaRPr lang="en-US" sz="2000" dirty="0"/>
          </a:p>
          <a:p>
            <a:r>
              <a:rPr lang="en-US" sz="2000" dirty="0" smtClean="0"/>
              <a:t>Now, </a:t>
            </a:r>
            <a:r>
              <a:rPr lang="en-US" sz="2000" b="1" dirty="0" smtClean="0"/>
              <a:t>Organism Materialism</a:t>
            </a:r>
            <a:r>
              <a:rPr lang="en-US" sz="2000" dirty="0" smtClean="0"/>
              <a:t> is (arguably) too restrictive. It doesn’t allow inorganic brains (whether they be robot, cyborg, or alien brains) to count as minds.</a:t>
            </a:r>
          </a:p>
          <a:p>
            <a:endParaRPr lang="en-US" sz="2000" dirty="0"/>
          </a:p>
          <a:p>
            <a:r>
              <a:rPr lang="en-US" sz="2000" i="1" dirty="0" smtClean="0"/>
              <a:t>What kind of materialism is left? </a:t>
            </a:r>
          </a:p>
          <a:p>
            <a:endParaRPr lang="en-US" sz="2000" i="1" dirty="0"/>
          </a:p>
          <a:p>
            <a:r>
              <a:rPr lang="en-US" sz="2000" i="1" dirty="0" smtClean="0"/>
              <a:t>Ask yourself: Supposing (1) that everything that exists is material, and (2) that there are organic </a:t>
            </a:r>
            <a:r>
              <a:rPr lang="en-US" sz="2000" i="1" u="sng" dirty="0" smtClean="0"/>
              <a:t>and</a:t>
            </a:r>
            <a:r>
              <a:rPr lang="en-US" sz="2000" i="1" dirty="0" smtClean="0"/>
              <a:t> (possibly) inorganic minds, </a:t>
            </a:r>
            <a:r>
              <a:rPr lang="en-US" sz="2000" b="1" i="1" dirty="0" smtClean="0"/>
              <a:t>in virtue of what do these minds count as minds?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1312627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00321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598521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dirty="0" smtClean="0"/>
              <a:t>What are “functions”?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dirty="0" smtClean="0"/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dirty="0" smtClean="0"/>
              <a:t>(3) </a:t>
            </a:r>
            <a:r>
              <a:rPr lang="en-US" sz="2200" dirty="0"/>
              <a:t>Which “certain” functions would an object need to realize in order to count as a mind?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280397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162" y="259284"/>
            <a:ext cx="2333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Where we’ve been: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64814" y="851129"/>
            <a:ext cx="8579889" cy="48936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2. Materialism</a:t>
            </a:r>
            <a:r>
              <a:rPr lang="en-US" sz="2400" dirty="0" smtClean="0"/>
              <a:t>: the mind is material (e.g. the mind is a body, brain, or central nervous system)</a:t>
            </a:r>
          </a:p>
          <a:p>
            <a:pPr lvl="1"/>
            <a:r>
              <a:rPr lang="en-US" sz="2400" dirty="0"/>
              <a:t>	</a:t>
            </a:r>
            <a:endParaRPr lang="en-US" sz="2400" dirty="0" smtClean="0"/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Arguments </a:t>
            </a:r>
            <a:r>
              <a:rPr lang="en-US" sz="2400" i="1" dirty="0" smtClean="0"/>
              <a:t>For</a:t>
            </a:r>
            <a:r>
              <a:rPr lang="en-US" sz="2400" dirty="0" smtClean="0"/>
              <a:t>: 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(No standard-form arguments.) Materialism is 		generally preferred on generalist and		 		methodological grounds, because it is more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naturalistically and scientifically respectable.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	Arguments </a:t>
            </a:r>
            <a:r>
              <a:rPr lang="en-US" sz="2400" i="1" dirty="0" smtClean="0"/>
              <a:t>Against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A. Any argument for dualism. 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B. Argument from Physical Change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C. Argument from Body-Swapping</a:t>
            </a:r>
            <a:endParaRPr lang="en-US" sz="2400" dirty="0"/>
          </a:p>
        </p:txBody>
      </p:sp>
      <p:pic>
        <p:nvPicPr>
          <p:cNvPr id="6" name="Picture 5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305" y="5812326"/>
            <a:ext cx="1336736" cy="100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377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849096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337791" y="1126517"/>
            <a:ext cx="8255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Traditionally, </a:t>
            </a:r>
            <a:r>
              <a:rPr lang="en-US" sz="2000" b="1" dirty="0" smtClean="0"/>
              <a:t>functions</a:t>
            </a:r>
            <a:r>
              <a:rPr lang="en-US" sz="2000" dirty="0" smtClean="0"/>
              <a:t> are represented by pairs of inputs and outputs. </a:t>
            </a:r>
            <a:endParaRPr lang="en-US" sz="2000" dirty="0"/>
          </a:p>
        </p:txBody>
      </p:sp>
      <p:pic>
        <p:nvPicPr>
          <p:cNvPr id="3" name="Picture 2" descr="220px-Function_machine2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374" y="1850867"/>
            <a:ext cx="27940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954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337791" y="1126517"/>
            <a:ext cx="859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They are, more intuitively, </a:t>
            </a:r>
            <a:r>
              <a:rPr lang="en-US" sz="2000" i="1" dirty="0" smtClean="0"/>
              <a:t>rules </a:t>
            </a:r>
            <a:r>
              <a:rPr lang="en-US" sz="2000" dirty="0" smtClean="0"/>
              <a:t>that govern how to generate an output on the basis of an input. </a:t>
            </a:r>
            <a:endParaRPr lang="en-US" sz="2000" dirty="0"/>
          </a:p>
        </p:txBody>
      </p:sp>
      <p:pic>
        <p:nvPicPr>
          <p:cNvPr id="5" name="Picture 4" descr="Bgdu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165" y="2121068"/>
            <a:ext cx="3208848" cy="248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774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337791" y="1126517"/>
            <a:ext cx="859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They are, more intuitively, </a:t>
            </a:r>
            <a:r>
              <a:rPr lang="en-US" sz="2000" i="1" dirty="0" smtClean="0"/>
              <a:t>rules </a:t>
            </a:r>
            <a:r>
              <a:rPr lang="en-US" sz="2000" dirty="0" smtClean="0"/>
              <a:t>that govern how to generate an output on the basis of an input. </a:t>
            </a:r>
            <a:endParaRPr lang="en-US" sz="2000" dirty="0"/>
          </a:p>
        </p:txBody>
      </p:sp>
      <p:pic>
        <p:nvPicPr>
          <p:cNvPr id="5" name="Picture 4" descr="Bgdu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165" y="2121068"/>
            <a:ext cx="3208848" cy="2484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7790" y="5149447"/>
            <a:ext cx="85934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mathematics, for instance, the function </a:t>
            </a:r>
            <a:r>
              <a:rPr lang="en-US" sz="2200" i="1" dirty="0" smtClean="0"/>
              <a:t>f, </a:t>
            </a:r>
            <a:r>
              <a:rPr lang="en-US" sz="2200" dirty="0" smtClean="0"/>
              <a:t>when defined by </a:t>
            </a:r>
            <a:r>
              <a:rPr lang="en-US" sz="2200" i="1" dirty="0" smtClean="0"/>
              <a:t>f(x) = x + 2, </a:t>
            </a:r>
            <a:r>
              <a:rPr lang="en-US" sz="2200" dirty="0" smtClean="0"/>
              <a:t>takes any number (</a:t>
            </a:r>
            <a:r>
              <a:rPr lang="en-US" sz="2200" i="1" dirty="0" smtClean="0"/>
              <a:t>x</a:t>
            </a:r>
            <a:r>
              <a:rPr lang="en-US" sz="2200" dirty="0" smtClean="0"/>
              <a:t>) you give it as an input and returns a number (</a:t>
            </a:r>
            <a:r>
              <a:rPr lang="en-US" sz="2200" i="1" dirty="0" smtClean="0"/>
              <a:t>x+2)</a:t>
            </a:r>
            <a:r>
              <a:rPr lang="en-US" sz="2200" dirty="0" smtClean="0"/>
              <a:t> that results from adding 2.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63892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70233" y="1013247"/>
            <a:ext cx="8512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Functions, however, need not be restricted to the domain of mathematics. In fact, functions are used in practically every discipline (except for some humanities)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25276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70233" y="1013247"/>
            <a:ext cx="8512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Functions, however, need not be restricted to the domain of mathematics. In fact, functions are used in practically every discipline (except for some humanities)</a:t>
            </a:r>
            <a:endParaRPr lang="en-US" sz="2000" dirty="0"/>
          </a:p>
        </p:txBody>
      </p:sp>
      <p:pic>
        <p:nvPicPr>
          <p:cNvPr id="5" name="Picture 4" descr="2000px-Function_color_example_3.sv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856" y="2028910"/>
            <a:ext cx="4156708" cy="44684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0233" y="2634444"/>
            <a:ext cx="4053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this picture, for instance, the arrows together from the set of colored shapes, </a:t>
            </a:r>
            <a:r>
              <a:rPr lang="en-US" sz="2000" i="1" dirty="0" smtClean="0"/>
              <a:t>X</a:t>
            </a:r>
            <a:r>
              <a:rPr lang="en-US" sz="2000" dirty="0" smtClean="0"/>
              <a:t>, to the set of colors, </a:t>
            </a:r>
            <a:r>
              <a:rPr lang="en-US" sz="2000" i="1" dirty="0" smtClean="0"/>
              <a:t>Y</a:t>
            </a:r>
            <a:r>
              <a:rPr lang="en-US" sz="2000" dirty="0" smtClean="0"/>
              <a:t>, represents a function.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16148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791" y="189855"/>
            <a:ext cx="3139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(1) What are </a:t>
            </a:r>
            <a:r>
              <a:rPr lang="en-US" sz="2200" b="1" dirty="0" smtClean="0"/>
              <a:t>functions</a:t>
            </a:r>
            <a:r>
              <a:rPr lang="en-US" sz="2200" dirty="0" smtClean="0"/>
              <a:t>?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70233" y="1013247"/>
            <a:ext cx="8512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Functions, however, need not be restricted to the domain of mathematics. In fact, functions are used in practically every discipline (except for some humanities)</a:t>
            </a:r>
            <a:endParaRPr lang="en-US" sz="2000" dirty="0"/>
          </a:p>
        </p:txBody>
      </p:sp>
      <p:pic>
        <p:nvPicPr>
          <p:cNvPr id="5" name="Picture 4" descr="2000px-Function_color_example_3.sv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856" y="2028910"/>
            <a:ext cx="4156708" cy="44684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0233" y="2634444"/>
            <a:ext cx="405349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this picture, for instance, the arrows together from the set of colored shapes, </a:t>
            </a:r>
            <a:r>
              <a:rPr lang="en-US" sz="2000" i="1" dirty="0" smtClean="0"/>
              <a:t>X</a:t>
            </a:r>
            <a:r>
              <a:rPr lang="en-US" sz="2000" dirty="0" smtClean="0"/>
              <a:t>, to the set of colors, </a:t>
            </a:r>
            <a:r>
              <a:rPr lang="en-US" sz="2000" i="1" dirty="0" smtClean="0"/>
              <a:t>Y</a:t>
            </a:r>
            <a:r>
              <a:rPr lang="en-US" sz="2000" dirty="0" smtClean="0"/>
              <a:t>, represents a function.</a:t>
            </a:r>
          </a:p>
          <a:p>
            <a:endParaRPr lang="en-US" sz="2000" dirty="0"/>
          </a:p>
          <a:p>
            <a:r>
              <a:rPr lang="en-US" sz="2000" i="1" dirty="0" smtClean="0"/>
              <a:t>            </a:t>
            </a:r>
          </a:p>
          <a:p>
            <a:endParaRPr lang="en-US" sz="2000" i="1" dirty="0"/>
          </a:p>
          <a:p>
            <a:r>
              <a:rPr lang="en-US" sz="2000" i="1" dirty="0" smtClean="0"/>
              <a:t>	 </a:t>
            </a:r>
            <a:r>
              <a:rPr lang="en-US" sz="2500" i="1" dirty="0" smtClean="0"/>
              <a:t>g(x) = the color of x</a:t>
            </a:r>
            <a:r>
              <a:rPr lang="en-US" sz="2500" dirty="0" smtClean="0"/>
              <a:t> </a:t>
            </a:r>
            <a:endParaRPr lang="en-US" sz="2500" dirty="0"/>
          </a:p>
        </p:txBody>
      </p:sp>
      <p:sp>
        <p:nvSpPr>
          <p:cNvPr id="3" name="TextBox 2"/>
          <p:cNvSpPr txBox="1"/>
          <p:nvPr/>
        </p:nvSpPr>
        <p:spPr>
          <a:xfrm>
            <a:off x="6080237" y="2280501"/>
            <a:ext cx="10763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g(x)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484980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dirty="0" smtClean="0"/>
              <a:t>What are “functions”?     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dirty="0" smtClean="0"/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dirty="0" smtClean="0"/>
              <a:t>(3) Which </a:t>
            </a:r>
            <a:r>
              <a:rPr lang="en-US" sz="2200" dirty="0"/>
              <a:t>“certain” functions would an object need to realize in order to count as a mind?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099509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are “functions”?     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dirty="0" smtClean="0"/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dirty="0" smtClean="0"/>
              <a:t>(3) Which </a:t>
            </a:r>
            <a:r>
              <a:rPr lang="en-US" sz="2200" dirty="0"/>
              <a:t>“certain” functions would an object need to realize in order to count as a mind?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165036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</p:spTree>
    <p:extLst>
      <p:ext uri="{BB962C8B-B14F-4D97-AF65-F5344CB8AC3E}">
        <p14:creationId xmlns:p14="http://schemas.microsoft.com/office/powerpoint/2010/main" val="129007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162" y="259284"/>
            <a:ext cx="2333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Where we’ve been: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64814" y="851129"/>
            <a:ext cx="8579889" cy="56323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r>
              <a:rPr lang="en-US" sz="2400" b="1" dirty="0" smtClean="0"/>
              <a:t>. Psychological</a:t>
            </a:r>
            <a:r>
              <a:rPr lang="en-US" sz="2400" dirty="0" smtClean="0"/>
              <a:t>: the mind is something with certain (TBD) psychological properties (e.g. particular memories, character traits)</a:t>
            </a:r>
          </a:p>
          <a:p>
            <a:pPr lvl="1"/>
            <a:r>
              <a:rPr lang="en-US" sz="2400" dirty="0"/>
              <a:t>	</a:t>
            </a:r>
            <a:endParaRPr lang="en-US" sz="2400" dirty="0" smtClean="0"/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Arguments </a:t>
            </a:r>
            <a:r>
              <a:rPr lang="en-US" sz="2400" i="1" dirty="0" smtClean="0"/>
              <a:t>For</a:t>
            </a:r>
            <a:r>
              <a:rPr lang="en-US" sz="2400" dirty="0" smtClean="0"/>
              <a:t>: 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(No standard-form arguments.) Historically 		 influential theory that resonates with the  	 	  	 importance we assign to memories and 		 		personality in identifying ourselves and others.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	Arguments </a:t>
            </a:r>
            <a:r>
              <a:rPr lang="en-US" sz="2400" i="1" dirty="0" smtClean="0"/>
              <a:t>Against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A. Williams’ torture thought-experiment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	B. (not a standard-form argument) Potential 		 trouble accounting for identity persistence in 		cases of memory loss. </a:t>
            </a:r>
            <a:r>
              <a:rPr lang="en-US" sz="2400" dirty="0"/>
              <a:t>	</a:t>
            </a:r>
            <a:r>
              <a:rPr lang="en-US" sz="2400" dirty="0" smtClean="0"/>
              <a:t>	</a:t>
            </a:r>
            <a:endParaRPr lang="en-US" sz="2400" dirty="0"/>
          </a:p>
        </p:txBody>
      </p:sp>
      <p:pic>
        <p:nvPicPr>
          <p:cNvPr id="5" name="Picture 4" descr="4343753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57" y="2993661"/>
            <a:ext cx="878256" cy="121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018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719" y="1041340"/>
            <a:ext cx="7782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language of “realization” is a bit technical and tricky. To start by way of example, consider that a number of </a:t>
            </a:r>
            <a:r>
              <a:rPr lang="en-US" sz="2000" i="1" dirty="0" smtClean="0"/>
              <a:t>radically different kinds of things can correctly be classified as </a:t>
            </a:r>
            <a:r>
              <a:rPr lang="en-US" sz="2000" b="1" i="1" dirty="0" smtClean="0"/>
              <a:t>poisons</a:t>
            </a:r>
            <a:r>
              <a:rPr lang="en-US" sz="2000" i="1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88056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719" y="1041340"/>
            <a:ext cx="7782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language of “realization” is a bit technical and tricky. To start by way of example, consider that a number of </a:t>
            </a:r>
            <a:r>
              <a:rPr lang="en-US" sz="2000" i="1" dirty="0" smtClean="0"/>
              <a:t>radically different kinds of things can correctly be classified as </a:t>
            </a:r>
            <a:r>
              <a:rPr lang="en-US" sz="2000" b="1" i="1" dirty="0" smtClean="0"/>
              <a:t>poisons</a:t>
            </a:r>
            <a:r>
              <a:rPr lang="en-US" sz="2000" i="1" dirty="0" smtClean="0"/>
              <a:t>. </a:t>
            </a:r>
            <a:endParaRPr lang="en-US" sz="2000" dirty="0"/>
          </a:p>
        </p:txBody>
      </p:sp>
      <p:pic>
        <p:nvPicPr>
          <p:cNvPr id="3" name="Picture 2" descr="hazard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165" y="2388062"/>
            <a:ext cx="2304352" cy="251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453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719" y="1041340"/>
            <a:ext cx="7782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language of “realization” is a bit technical and tricky. To start by way of example, consider that a number of </a:t>
            </a:r>
            <a:r>
              <a:rPr lang="en-US" sz="2000" i="1" dirty="0" smtClean="0"/>
              <a:t>radically different kinds of things can correctly be classified as </a:t>
            </a:r>
            <a:r>
              <a:rPr lang="en-US" sz="2000" b="1" i="1" dirty="0" smtClean="0"/>
              <a:t>poisons</a:t>
            </a:r>
            <a:r>
              <a:rPr lang="en-US" sz="2000" i="1" dirty="0" smtClean="0"/>
              <a:t>. </a:t>
            </a:r>
            <a:endParaRPr lang="en-US" sz="2000" dirty="0"/>
          </a:p>
        </p:txBody>
      </p:sp>
      <p:pic>
        <p:nvPicPr>
          <p:cNvPr id="3" name="Picture 2" descr="hazard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165" y="2388062"/>
            <a:ext cx="2304352" cy="25160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932" y="4963529"/>
            <a:ext cx="8323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These are all poisons. But in virtue of </a:t>
            </a:r>
            <a:r>
              <a:rPr lang="en-US" sz="2000" i="1" dirty="0" smtClean="0"/>
              <a:t>what </a:t>
            </a:r>
            <a:r>
              <a:rPr lang="en-US" sz="2000" dirty="0" smtClean="0"/>
              <a:t>exactly do all of these things count as poisons?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607977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pic>
        <p:nvPicPr>
          <p:cNvPr id="3" name="Picture 2" descr="hazard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27" y="2161596"/>
            <a:ext cx="2561256" cy="2796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66438" y="1526627"/>
            <a:ext cx="5877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It’s not the case that you can look inside of each of these substances and find </a:t>
            </a:r>
            <a:r>
              <a:rPr lang="en-US" sz="2000" i="1" dirty="0" smtClean="0"/>
              <a:t>the same molecule</a:t>
            </a:r>
            <a:r>
              <a:rPr lang="en-US" sz="2000" dirty="0" smtClean="0"/>
              <a:t>, “</a:t>
            </a:r>
            <a:r>
              <a:rPr lang="en-US" sz="2000" i="1" dirty="0" smtClean="0"/>
              <a:t>the poison molecule</a:t>
            </a:r>
            <a:r>
              <a:rPr lang="en-US" sz="2000" dirty="0" smtClean="0"/>
              <a:t>,” which they all share in common.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95970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pic>
        <p:nvPicPr>
          <p:cNvPr id="3" name="Picture 2" descr="hazard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06" y="2161596"/>
            <a:ext cx="2561256" cy="2796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66438" y="1526627"/>
            <a:ext cx="58775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It’s not the case that you can look inside of each of these substances and find </a:t>
            </a:r>
            <a:r>
              <a:rPr lang="en-US" sz="2000" i="1" dirty="0" smtClean="0"/>
              <a:t>the same molecule</a:t>
            </a:r>
            <a:r>
              <a:rPr lang="en-US" sz="2000" dirty="0" smtClean="0"/>
              <a:t>, “</a:t>
            </a:r>
            <a:r>
              <a:rPr lang="en-US" sz="2000" i="1" dirty="0" smtClean="0"/>
              <a:t>the poison molecule</a:t>
            </a:r>
            <a:r>
              <a:rPr lang="en-US" sz="2000" dirty="0" smtClean="0"/>
              <a:t>,” which they all share in common.</a:t>
            </a:r>
          </a:p>
          <a:p>
            <a:endParaRPr lang="en-US" sz="2000" dirty="0"/>
          </a:p>
          <a:p>
            <a:r>
              <a:rPr lang="en-US" sz="2000" dirty="0" smtClean="0"/>
              <a:t>Although they are composed of radically different kinds of compounds, they are all poisons </a:t>
            </a:r>
            <a:r>
              <a:rPr lang="en-US" sz="2000" i="1" dirty="0" smtClean="0"/>
              <a:t>because they react to biological tissue in the same kind of way</a:t>
            </a:r>
            <a:r>
              <a:rPr lang="en-US" sz="2000" dirty="0" smtClean="0"/>
              <a:t>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997662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pic>
        <p:nvPicPr>
          <p:cNvPr id="3" name="Picture 2" descr="hazard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06" y="2161596"/>
            <a:ext cx="2561256" cy="2796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66438" y="1526627"/>
            <a:ext cx="58775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It’s not the case that you can look inside of each of these substances and find </a:t>
            </a:r>
            <a:r>
              <a:rPr lang="en-US" sz="2000" i="1" dirty="0" smtClean="0"/>
              <a:t>the same molecule</a:t>
            </a:r>
            <a:r>
              <a:rPr lang="en-US" sz="2000" dirty="0" smtClean="0"/>
              <a:t>, “</a:t>
            </a:r>
            <a:r>
              <a:rPr lang="en-US" sz="2000" i="1" dirty="0" smtClean="0"/>
              <a:t>the poison molecule</a:t>
            </a:r>
            <a:r>
              <a:rPr lang="en-US" sz="2000" dirty="0" smtClean="0"/>
              <a:t>,” which they all share in common.</a:t>
            </a:r>
          </a:p>
          <a:p>
            <a:endParaRPr lang="en-US" sz="2000" dirty="0"/>
          </a:p>
          <a:p>
            <a:r>
              <a:rPr lang="en-US" sz="2000" dirty="0" smtClean="0"/>
              <a:t>Although they are composed of radically different kinds of compounds, they are all poisons </a:t>
            </a:r>
            <a:r>
              <a:rPr lang="en-US" sz="2000" i="1" dirty="0" smtClean="0"/>
              <a:t>because they react to biological tissue in the same kind of way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Here we would say: </a:t>
            </a:r>
            <a:r>
              <a:rPr lang="en-US" sz="2000" b="1" dirty="0" smtClean="0"/>
              <a:t>Poisons are multiply realizable. </a:t>
            </a:r>
            <a:r>
              <a:rPr lang="en-US" sz="2000" dirty="0" smtClean="0"/>
              <a:t>That is, </a:t>
            </a:r>
            <a:r>
              <a:rPr lang="en-US" sz="2000" b="1" dirty="0" smtClean="0"/>
              <a:t>radically different kinds of substances count as poisons ( ‘realize’ the property of being a poison) because of how they work, not because of the kinds of compounds that compose them.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58877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8559" y="1164451"/>
            <a:ext cx="8188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Well, in the same way, functions can be multiply realizable. That is, radically different kinds of things can compute the same function.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297821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8559" y="1164451"/>
            <a:ext cx="8188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Well, in the same way, functions can be multiply realizable. That is, radically different kinds of things can compute the same function. </a:t>
            </a:r>
            <a:endParaRPr lang="en-US" sz="2000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03" y="2945174"/>
            <a:ext cx="1142709" cy="2033750"/>
          </a:xfrm>
          <a:prstGeom prst="rect">
            <a:avLst/>
          </a:prstGeom>
        </p:spPr>
      </p:pic>
      <p:pic>
        <p:nvPicPr>
          <p:cNvPr id="7" name="Picture 6" descr="ur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93" y="2945174"/>
            <a:ext cx="2994715" cy="1735920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547" y="2945174"/>
            <a:ext cx="2333063" cy="138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564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8719" y="292869"/>
            <a:ext cx="83746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(2)     What </a:t>
            </a:r>
            <a:r>
              <a:rPr lang="en-US" sz="2200" dirty="0"/>
              <a:t>does it mean for an object to “realize” a function.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8559" y="1164451"/>
            <a:ext cx="8188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Well, in the same way, functions can be multiply realizable. That is, radically different kinds of things can compute the same function. </a:t>
            </a:r>
            <a:endParaRPr lang="en-US" sz="2000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03" y="2945174"/>
            <a:ext cx="1142709" cy="2033750"/>
          </a:xfrm>
          <a:prstGeom prst="rect">
            <a:avLst/>
          </a:prstGeom>
        </p:spPr>
      </p:pic>
      <p:pic>
        <p:nvPicPr>
          <p:cNvPr id="7" name="Picture 6" descr="ur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93" y="2945174"/>
            <a:ext cx="2994715" cy="1735920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547" y="2945174"/>
            <a:ext cx="2333063" cy="1382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47" y="5552598"/>
            <a:ext cx="8201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example: computers, abacuses, and pen &amp; paper can compute the same mathematical function!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08784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are “functions”?     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dirty="0" smtClean="0">
                <a:solidFill>
                  <a:srgbClr val="000000"/>
                </a:solidFill>
              </a:rPr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dirty="0" smtClean="0"/>
              <a:t>(3) Which </a:t>
            </a:r>
            <a:r>
              <a:rPr lang="en-US" sz="2200" dirty="0"/>
              <a:t>“certain” functions would an object need to realize in order to count as a mind?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69274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233" y="272794"/>
            <a:ext cx="2527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Where we are going: </a:t>
            </a:r>
            <a:endParaRPr lang="en-US" sz="2000" dirty="0"/>
          </a:p>
        </p:txBody>
      </p:sp>
      <p:pic>
        <p:nvPicPr>
          <p:cNvPr id="6" name="Picture 5" descr="Screen Shot 2016-04-10 at 4.28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64" y="2978259"/>
            <a:ext cx="5674653" cy="27465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089" y="1122131"/>
            <a:ext cx="810194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the mind is anything that realizes certain functions (TBD).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8138607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are “functions”?     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dirty="0" smtClean="0"/>
              <a:t>(3) Which </a:t>
            </a:r>
            <a:r>
              <a:rPr lang="en-US" sz="2200" dirty="0"/>
              <a:t>“certain” functions would an object need to realize in order to count as a mind?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763103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188790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we are looking for a good place to start, we might as well consider what functions </a:t>
            </a:r>
            <a:r>
              <a:rPr lang="en-US" sz="2000" i="1" dirty="0" smtClean="0"/>
              <a:t>you </a:t>
            </a:r>
            <a:r>
              <a:rPr lang="en-US" sz="2000" dirty="0" smtClean="0"/>
              <a:t>realize, since </a:t>
            </a:r>
            <a:r>
              <a:rPr lang="en-US" sz="2000" i="1" dirty="0" smtClean="0"/>
              <a:t>you </a:t>
            </a:r>
            <a:r>
              <a:rPr lang="en-US" sz="2000" dirty="0" smtClean="0"/>
              <a:t>are a minded being.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33571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we are looking for a good place to start, we might as well consider what functions </a:t>
            </a:r>
            <a:r>
              <a:rPr lang="en-US" sz="2000" i="1" dirty="0" smtClean="0"/>
              <a:t>you </a:t>
            </a:r>
            <a:r>
              <a:rPr lang="en-US" sz="2000" dirty="0" smtClean="0"/>
              <a:t>realize, since </a:t>
            </a:r>
            <a:r>
              <a:rPr lang="en-US" sz="2000" i="1" dirty="0" smtClean="0"/>
              <a:t>you </a:t>
            </a:r>
            <a:r>
              <a:rPr lang="en-US" sz="2000" dirty="0" smtClean="0"/>
              <a:t>are a minded being. </a:t>
            </a:r>
          </a:p>
          <a:p>
            <a:endParaRPr lang="en-US" sz="2000" dirty="0"/>
          </a:p>
          <a:p>
            <a:r>
              <a:rPr lang="en-US" sz="2000" dirty="0" smtClean="0"/>
              <a:t>Most basically, the functions you realize take </a:t>
            </a:r>
            <a:r>
              <a:rPr lang="en-US" sz="2000" b="1" dirty="0" smtClean="0"/>
              <a:t>environment stimuli as inputs</a:t>
            </a:r>
            <a:r>
              <a:rPr lang="en-US" sz="2000" dirty="0" smtClean="0"/>
              <a:t> and produce </a:t>
            </a:r>
            <a:r>
              <a:rPr lang="en-US" sz="2000" b="1" dirty="0" smtClean="0"/>
              <a:t>behaviors as outputs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378636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we are looking for a good place to start, we might as well consider what functions </a:t>
            </a:r>
            <a:r>
              <a:rPr lang="en-US" sz="2000" i="1" dirty="0" smtClean="0"/>
              <a:t>you </a:t>
            </a:r>
            <a:r>
              <a:rPr lang="en-US" sz="2000" dirty="0" smtClean="0"/>
              <a:t>realize, since </a:t>
            </a:r>
            <a:r>
              <a:rPr lang="en-US" sz="2000" i="1" dirty="0" smtClean="0"/>
              <a:t>you </a:t>
            </a:r>
            <a:r>
              <a:rPr lang="en-US" sz="2000" dirty="0" smtClean="0"/>
              <a:t>are a minded being. </a:t>
            </a:r>
          </a:p>
          <a:p>
            <a:endParaRPr lang="en-US" sz="2000" dirty="0"/>
          </a:p>
          <a:p>
            <a:r>
              <a:rPr lang="en-US" sz="2000" dirty="0" smtClean="0"/>
              <a:t>Most basically, the functions you realize take </a:t>
            </a:r>
            <a:r>
              <a:rPr lang="en-US" sz="2000" b="1" dirty="0" smtClean="0"/>
              <a:t>environment stimuli as inputs</a:t>
            </a:r>
            <a:r>
              <a:rPr lang="en-US" sz="2000" dirty="0" smtClean="0"/>
              <a:t> and produce </a:t>
            </a:r>
            <a:r>
              <a:rPr lang="en-US" sz="2000" b="1" dirty="0" smtClean="0"/>
              <a:t>behaviors as outputs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3" name="Picture 2" descr="slap-e14161935235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488" y="4035328"/>
            <a:ext cx="1685577" cy="1250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2233" y="3431533"/>
            <a:ext cx="10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INPUT</a:t>
            </a:r>
            <a:endParaRPr lang="en-US" sz="2200" dirty="0"/>
          </a:p>
        </p:txBody>
      </p:sp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82" y="4035328"/>
            <a:ext cx="2411623" cy="13505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6794" y="3431533"/>
            <a:ext cx="1361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OUTPUT</a:t>
            </a:r>
            <a:endParaRPr lang="en-US" sz="2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42159" y="4660766"/>
            <a:ext cx="2030124" cy="136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3794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more complicated cases, however, there are a number of intermediary input-output processes that occur over the course of one reaction to an environmental stimulus, and (most) functionalists </a:t>
            </a:r>
            <a:r>
              <a:rPr lang="en-US" sz="2000" i="1" dirty="0" smtClean="0"/>
              <a:t>care </a:t>
            </a:r>
            <a:r>
              <a:rPr lang="en-US" sz="2000" dirty="0" smtClean="0"/>
              <a:t>about those intermediary functions, too.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3214125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more complicated cases, however, there are a number of intermediary input-output processes that occur over the course of one reaction to an environmental stimulus, and (most) functionalists </a:t>
            </a:r>
            <a:r>
              <a:rPr lang="en-US" sz="2000" i="1" dirty="0" smtClean="0"/>
              <a:t>care </a:t>
            </a:r>
            <a:r>
              <a:rPr lang="en-US" sz="2000" dirty="0" smtClean="0"/>
              <a:t>about those intermediary functions, too. </a:t>
            </a:r>
            <a:endParaRPr lang="en-US" sz="2000" dirty="0"/>
          </a:p>
        </p:txBody>
      </p:sp>
      <p:pic>
        <p:nvPicPr>
          <p:cNvPr id="3" name="Picture 2" descr="slap-e14161935235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6" y="5163053"/>
            <a:ext cx="1476488" cy="1095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480" y="6280482"/>
            <a:ext cx="92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86489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more complicated cases, however, there are a number of intermediary input-output processes that occur over the course of one reaction to an environmental stimulus, and (most) functionalists </a:t>
            </a:r>
            <a:r>
              <a:rPr lang="en-US" sz="2000" i="1" dirty="0" smtClean="0"/>
              <a:t>care </a:t>
            </a:r>
            <a:r>
              <a:rPr lang="en-US" sz="2000" dirty="0" smtClean="0"/>
              <a:t>about those intermediary functions, too. </a:t>
            </a:r>
            <a:endParaRPr lang="en-US" sz="2000" dirty="0"/>
          </a:p>
        </p:txBody>
      </p:sp>
      <p:pic>
        <p:nvPicPr>
          <p:cNvPr id="3" name="Picture 2" descr="slap-e14161935235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6" y="5163053"/>
            <a:ext cx="1476488" cy="1095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480" y="6280482"/>
            <a:ext cx="92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1</a:t>
            </a:r>
            <a:endParaRPr lang="en-US" dirty="0"/>
          </a:p>
        </p:txBody>
      </p:sp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82" y="4035328"/>
            <a:ext cx="2411623" cy="13505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6794" y="3431533"/>
            <a:ext cx="1361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OUTPUT</a:t>
            </a:r>
            <a:endParaRPr lang="en-US" sz="22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69460" y="4551300"/>
            <a:ext cx="0" cy="611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54" y="3431533"/>
            <a:ext cx="1428211" cy="10697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5969" y="2999214"/>
            <a:ext cx="1106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1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69460" y="4657060"/>
            <a:ext cx="48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445883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more complicated cases, however, there are a number of intermediary input-output processes that occur over the course of one reaction to an environmental stimulus, and (most) functionalists </a:t>
            </a:r>
            <a:r>
              <a:rPr lang="en-US" sz="2000" i="1" dirty="0" smtClean="0"/>
              <a:t>care </a:t>
            </a:r>
            <a:r>
              <a:rPr lang="en-US" sz="2000" dirty="0" smtClean="0"/>
              <a:t>about those intermediary functions, too. </a:t>
            </a:r>
            <a:endParaRPr lang="en-US" sz="2000" dirty="0"/>
          </a:p>
        </p:txBody>
      </p:sp>
      <p:pic>
        <p:nvPicPr>
          <p:cNvPr id="3" name="Picture 2" descr="slap-e14161935235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6" y="5163053"/>
            <a:ext cx="1476488" cy="1095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480" y="6280482"/>
            <a:ext cx="92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69460" y="4551300"/>
            <a:ext cx="0" cy="611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54" y="3431533"/>
            <a:ext cx="1428211" cy="10697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5969" y="2999214"/>
            <a:ext cx="20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1 = Input 2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69460" y="4657060"/>
            <a:ext cx="48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8189737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more complicated cases, however, there are a number of intermediary input-output processes that occur over the course of one reaction to an environmental stimulus, and (most) functionalists </a:t>
            </a:r>
            <a:r>
              <a:rPr lang="en-US" sz="2000" i="1" dirty="0" smtClean="0"/>
              <a:t>care </a:t>
            </a:r>
            <a:r>
              <a:rPr lang="en-US" sz="2000" dirty="0" smtClean="0"/>
              <a:t>about those intermediary functions, too. </a:t>
            </a:r>
            <a:endParaRPr lang="en-US" sz="2000" dirty="0"/>
          </a:p>
        </p:txBody>
      </p:sp>
      <p:pic>
        <p:nvPicPr>
          <p:cNvPr id="3" name="Picture 2" descr="slap-e14161935235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6" y="5163053"/>
            <a:ext cx="1476488" cy="1095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480" y="6280482"/>
            <a:ext cx="92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69460" y="4551300"/>
            <a:ext cx="0" cy="611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54" y="3431533"/>
            <a:ext cx="1428211" cy="10697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5969" y="2999214"/>
            <a:ext cx="20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1 = Input 2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69460" y="4657060"/>
            <a:ext cx="48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F1</a:t>
            </a:r>
            <a:endParaRPr lang="en-US" i="1" dirty="0"/>
          </a:p>
        </p:txBody>
      </p:sp>
      <p:cxnSp>
        <p:nvCxnSpPr>
          <p:cNvPr id="10" name="Straight Arrow Connector 9"/>
          <p:cNvCxnSpPr>
            <a:stCxn id="11" idx="3"/>
          </p:cNvCxnSpPr>
          <p:nvPr/>
        </p:nvCxnSpPr>
        <p:spPr>
          <a:xfrm>
            <a:off x="1683565" y="3966423"/>
            <a:ext cx="17889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flipH="1">
            <a:off x="2492265" y="405092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F2</a:t>
            </a:r>
            <a:endParaRPr lang="en-US" dirty="0"/>
          </a:p>
        </p:txBody>
      </p:sp>
      <p:pic>
        <p:nvPicPr>
          <p:cNvPr id="16" name="Picture 1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491" y="3333383"/>
            <a:ext cx="1712160" cy="12660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02188" y="2964051"/>
            <a:ext cx="1106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460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605" y="289346"/>
            <a:ext cx="90223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Before we can understand this new theory of the mind, we have to lay some groundwork. First, recall the simple </a:t>
            </a:r>
            <a:r>
              <a:rPr lang="en-US" sz="2000" b="1" dirty="0" smtClean="0"/>
              <a:t>materialist</a:t>
            </a:r>
            <a:r>
              <a:rPr lang="en-US" sz="2000" dirty="0" smtClean="0"/>
              <a:t> theory that claims that you are a brain.</a:t>
            </a:r>
            <a:endParaRPr lang="en-US" sz="2000" dirty="0"/>
          </a:p>
        </p:txBody>
      </p:sp>
      <p:pic>
        <p:nvPicPr>
          <p:cNvPr id="6" name="Picture 5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1" y="1610722"/>
            <a:ext cx="1619231" cy="12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35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99791" y="1315657"/>
            <a:ext cx="863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might just simplify this by talking about one (“big”) function. [It would be the composition function.]</a:t>
            </a:r>
            <a:endParaRPr lang="en-US" sz="2000" dirty="0"/>
          </a:p>
        </p:txBody>
      </p:sp>
      <p:pic>
        <p:nvPicPr>
          <p:cNvPr id="3" name="Picture 2" descr="slap-e14161935235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6" y="5163053"/>
            <a:ext cx="1476488" cy="1095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480" y="6280482"/>
            <a:ext cx="75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pic>
        <p:nvPicPr>
          <p:cNvPr id="16" name="Picture 15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539" y="2798493"/>
            <a:ext cx="1712160" cy="1266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63911" y="4210549"/>
            <a:ext cx="93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905141" y="3755772"/>
            <a:ext cx="4404793" cy="1540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386788">
            <a:off x="3418443" y="3810031"/>
            <a:ext cx="8534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F(x)</a:t>
            </a:r>
            <a:endParaRPr lang="en-US" sz="3000" dirty="0"/>
          </a:p>
        </p:txBody>
      </p:sp>
      <p:sp>
        <p:nvSpPr>
          <p:cNvPr id="17" name="TextBox 16"/>
          <p:cNvSpPr txBox="1"/>
          <p:nvPr/>
        </p:nvSpPr>
        <p:spPr>
          <a:xfrm rot="20415280">
            <a:off x="3532003" y="4818978"/>
            <a:ext cx="147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  F2(F1(</a:t>
            </a:r>
            <a:r>
              <a:rPr lang="en-US" i="1" dirty="0" smtClean="0"/>
              <a:t>x</a:t>
            </a:r>
            <a:r>
              <a:rPr lang="en-US" dirty="0" smtClean="0"/>
              <a:t>))  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2319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99791" y="1356187"/>
            <a:ext cx="863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point is: you produce behaviors on the basis of environmental (in a weak sense) stimuli.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65135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99791" y="1356187"/>
            <a:ext cx="86314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point is: you produce behaviors on the basis of environmental (in a weak sense) stimuli.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000" dirty="0" smtClean="0"/>
              <a:t>HUNGRY    </a:t>
            </a:r>
            <a:r>
              <a:rPr lang="en-US" sz="2000" dirty="0" smtClean="0">
                <a:sym typeface="Wingdings"/>
              </a:rPr>
              <a:t>     GO GET FOOD</a:t>
            </a:r>
          </a:p>
          <a:p>
            <a:r>
              <a:rPr lang="en-US" sz="2000" dirty="0" smtClean="0">
                <a:sym typeface="Wingdings"/>
              </a:rPr>
              <a:t>		</a:t>
            </a:r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	TRIP 	             CATCH YOUR FOOTING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	SLAPPED          CRY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72601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99791" y="1356187"/>
            <a:ext cx="86314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point is: you produce behaviors on the basis of environmental (in a weak sense) stimuli.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000" dirty="0" smtClean="0"/>
              <a:t>HUNGRY    </a:t>
            </a:r>
            <a:r>
              <a:rPr lang="en-US" sz="2000" dirty="0" smtClean="0">
                <a:sym typeface="Wingdings"/>
              </a:rPr>
              <a:t>     GO GET FOOD</a:t>
            </a:r>
          </a:p>
          <a:p>
            <a:r>
              <a:rPr lang="en-US" sz="2000" dirty="0" smtClean="0">
                <a:sym typeface="Wingdings"/>
              </a:rPr>
              <a:t>		</a:t>
            </a:r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	TRIP 	             CATCH YOUR FOOTING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	SLAPPED          CRY</a:t>
            </a:r>
          </a:p>
          <a:p>
            <a:endParaRPr lang="en-US" sz="2000" dirty="0">
              <a:sym typeface="Wingdings"/>
            </a:endParaRPr>
          </a:p>
          <a:p>
            <a:endParaRPr lang="en-US" sz="2000" dirty="0" smtClean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This obviously isn’t an exhaustive list. Functionalism (as we’ve defined it) still leaves the following question open: </a:t>
            </a:r>
            <a:r>
              <a:rPr lang="en-US" sz="2000" b="1" dirty="0" smtClean="0">
                <a:sym typeface="Wingdings"/>
              </a:rPr>
              <a:t>Which stimulus-behavior functions (exactly) are characteristic of minds? </a:t>
            </a:r>
            <a:endParaRPr lang="en-US" sz="2000" dirty="0" smtClean="0">
              <a:sym typeface="Wingdings"/>
            </a:endParaRP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3158421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790" y="-18996"/>
            <a:ext cx="863140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200" dirty="0" smtClean="0"/>
              <a:t>(3) Which “certain” functions would an object need </a:t>
            </a:r>
            <a:r>
              <a:rPr lang="en-US" sz="2200" dirty="0"/>
              <a:t>to realize in order to </a:t>
            </a:r>
            <a:r>
              <a:rPr lang="en-US" sz="2200" dirty="0" smtClean="0"/>
              <a:t>count as a mind</a:t>
            </a:r>
            <a:r>
              <a:rPr lang="en-US" sz="2200" dirty="0"/>
              <a:t>?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99791" y="1356187"/>
            <a:ext cx="863140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point is: you produce behaviors on the basis of environmental (in a weak sense) stimuli.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000" dirty="0" smtClean="0"/>
              <a:t>HUNGRY    </a:t>
            </a:r>
            <a:r>
              <a:rPr lang="en-US" sz="2000" dirty="0" smtClean="0">
                <a:sym typeface="Wingdings"/>
              </a:rPr>
              <a:t>     GO GET FOOD</a:t>
            </a:r>
          </a:p>
          <a:p>
            <a:r>
              <a:rPr lang="en-US" sz="2000" dirty="0" smtClean="0">
                <a:sym typeface="Wingdings"/>
              </a:rPr>
              <a:t>		</a:t>
            </a:r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	TRIP 	             CATCH YOUR FOOTING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	SLAPPED          CRY</a:t>
            </a:r>
          </a:p>
          <a:p>
            <a:endParaRPr lang="en-US" sz="2000" dirty="0">
              <a:sym typeface="Wingdings"/>
            </a:endParaRPr>
          </a:p>
          <a:p>
            <a:endParaRPr lang="en-US" sz="2000" dirty="0" smtClean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This obviously isn’t an exhaustive list. Functionalism (as we’ve defined it) still leaves the following question open: </a:t>
            </a:r>
            <a:r>
              <a:rPr lang="en-US" sz="2000" b="1" dirty="0" smtClean="0">
                <a:sym typeface="Wingdings"/>
              </a:rPr>
              <a:t>Which stimulus-behavior functions (exactly) are characteristic of minds? </a:t>
            </a:r>
          </a:p>
          <a:p>
            <a:endParaRPr lang="en-US" sz="2000" b="1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Many functionalists will say that this is an empirical question for </a:t>
            </a:r>
            <a:r>
              <a:rPr lang="en-US" sz="2000" i="1" dirty="0" smtClean="0">
                <a:sym typeface="Wingdings"/>
              </a:rPr>
              <a:t>psychologists</a:t>
            </a:r>
            <a:r>
              <a:rPr lang="en-US" sz="2000" dirty="0" smtClean="0">
                <a:sym typeface="Wingdings"/>
              </a:rPr>
              <a:t> (cognitive, behavioral, etc.) of all sorts to try to figure out. </a:t>
            </a:r>
          </a:p>
          <a:p>
            <a:r>
              <a:rPr lang="en-US" sz="2000" dirty="0" smtClean="0">
                <a:sym typeface="Wingdings"/>
              </a:rPr>
              <a:t>(But the philosophers work is done.) </a:t>
            </a:r>
            <a:endParaRPr lang="en-US" sz="2000" dirty="0">
              <a:sym typeface="Wingdings"/>
            </a:endParaRP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943026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are “functions”?     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dirty="0" smtClean="0"/>
              <a:t>(3) Which </a:t>
            </a:r>
            <a:r>
              <a:rPr lang="en-US" sz="2200" dirty="0"/>
              <a:t>“certain” functions would an object need to realize in order to count as a mind?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726521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116" y="202650"/>
            <a:ext cx="9008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</a:t>
            </a:r>
            <a:r>
              <a:rPr lang="en-US" sz="2200" dirty="0" smtClean="0"/>
              <a:t> is a kind of sophisticated materialism that attempts to answer questions  like these, especially questions like “How can there be both organic </a:t>
            </a:r>
            <a:r>
              <a:rPr lang="en-US" sz="2200" i="1" dirty="0" smtClean="0"/>
              <a:t>and </a:t>
            </a:r>
            <a:r>
              <a:rPr lang="en-US" sz="2200" dirty="0" smtClean="0"/>
              <a:t>inorganic minds?” </a:t>
            </a:r>
            <a:endParaRPr lang="en-US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6721" y="1682660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6721" y="2973266"/>
            <a:ext cx="87690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shouldn’t make sense to you without answers to the following questions:</a:t>
            </a:r>
          </a:p>
          <a:p>
            <a:endParaRPr lang="en-US" sz="2200" dirty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are “functions”?     </a:t>
            </a:r>
          </a:p>
          <a:p>
            <a:endParaRPr lang="en-US" sz="2200" dirty="0" smtClean="0"/>
          </a:p>
          <a:p>
            <a:pPr marL="457200" indent="-457200">
              <a:buAutoNum type="arabicParenBoth"/>
            </a:pPr>
            <a:r>
              <a:rPr lang="en-US" sz="2200" strike="sngStrike" dirty="0" smtClean="0">
                <a:solidFill>
                  <a:srgbClr val="FF0000"/>
                </a:solidFill>
              </a:rPr>
              <a:t>What does it mean for an object to “realize” a function. </a:t>
            </a:r>
          </a:p>
          <a:p>
            <a:endParaRPr lang="en-US" sz="2200" dirty="0" smtClean="0"/>
          </a:p>
          <a:p>
            <a:r>
              <a:rPr lang="en-US" sz="2200" strike="sngStrike" dirty="0" smtClean="0">
                <a:solidFill>
                  <a:srgbClr val="FF0000"/>
                </a:solidFill>
              </a:rPr>
              <a:t>(3) Which </a:t>
            </a:r>
            <a:r>
              <a:rPr lang="en-US" sz="2200" strike="sngStrike" dirty="0">
                <a:solidFill>
                  <a:srgbClr val="FF0000"/>
                </a:solidFill>
              </a:rPr>
              <a:t>“certain” functions would an object need to realize in order to count as a mind?</a:t>
            </a:r>
            <a:endParaRPr 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34633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6721" y="345173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484" y="1383205"/>
            <a:ext cx="8789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now build some sort of picture to help us understand functionalism:</a:t>
            </a:r>
          </a:p>
        </p:txBody>
      </p:sp>
    </p:spTree>
    <p:extLst>
      <p:ext uri="{BB962C8B-B14F-4D97-AF65-F5344CB8AC3E}">
        <p14:creationId xmlns:p14="http://schemas.microsoft.com/office/powerpoint/2010/main" val="29761862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6721" y="345173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484" y="1383205"/>
            <a:ext cx="87891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now build some sort of picture to help us understand functionalism:</a:t>
            </a:r>
          </a:p>
          <a:p>
            <a:endParaRPr lang="en-US" sz="2000" dirty="0"/>
          </a:p>
          <a:p>
            <a:r>
              <a:rPr lang="en-US" sz="2000" dirty="0" smtClean="0"/>
              <a:t>1. Minds are material objects that realize certain stimulus-to-behavior functions.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979149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6721" y="345173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484" y="1383205"/>
            <a:ext cx="87891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now build some sort of picture to help us understand functionalism:</a:t>
            </a:r>
          </a:p>
          <a:p>
            <a:endParaRPr lang="en-US" sz="2000" dirty="0"/>
          </a:p>
          <a:p>
            <a:r>
              <a:rPr lang="en-US" sz="2000" dirty="0" smtClean="0"/>
              <a:t>1. Minds are material objects that realize certain stimulus-to-behavior functions. </a:t>
            </a:r>
          </a:p>
          <a:p>
            <a:endParaRPr lang="en-US" sz="2000" dirty="0"/>
          </a:p>
          <a:p>
            <a:r>
              <a:rPr lang="en-US" sz="2000" dirty="0" smtClean="0"/>
              <a:t>2. There could be organic objects (like </a:t>
            </a:r>
            <a:r>
              <a:rPr lang="en-US" sz="2000" i="1" dirty="0" smtClean="0"/>
              <a:t>you</a:t>
            </a:r>
            <a:r>
              <a:rPr lang="en-US" sz="2000" dirty="0" smtClean="0"/>
              <a:t>) that realize these functions. 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7102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605" y="289346"/>
            <a:ext cx="90223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Before we can understand this new theory of the mind, we have to lay some groundwork. First, recall the simple </a:t>
            </a:r>
            <a:r>
              <a:rPr lang="en-US" sz="2000" b="1" dirty="0" smtClean="0"/>
              <a:t>materialist</a:t>
            </a:r>
            <a:r>
              <a:rPr lang="en-US" sz="2000" dirty="0" smtClean="0"/>
              <a:t> theory that claims that you are a brain.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One way of characterizing this view is as follows:</a:t>
            </a:r>
          </a:p>
          <a:p>
            <a:endParaRPr lang="en-US" sz="2000" dirty="0"/>
          </a:p>
          <a:p>
            <a:r>
              <a:rPr lang="en-US" sz="2000" b="1" dirty="0" smtClean="0"/>
              <a:t>Simple Materialism: </a:t>
            </a:r>
            <a:r>
              <a:rPr lang="en-US" sz="2000" dirty="0" smtClean="0"/>
              <a:t>Necessarily, </a:t>
            </a:r>
            <a:r>
              <a:rPr lang="en-US" sz="2000" i="1" dirty="0" smtClean="0"/>
              <a:t>x </a:t>
            </a:r>
            <a:r>
              <a:rPr lang="en-US" sz="2000" dirty="0" smtClean="0"/>
              <a:t>is a mind if and only if </a:t>
            </a:r>
            <a:r>
              <a:rPr lang="en-US" sz="2000" i="1" dirty="0" smtClean="0"/>
              <a:t>x </a:t>
            </a:r>
            <a:r>
              <a:rPr lang="en-US" sz="2000" dirty="0" smtClean="0"/>
              <a:t>is a human brain.</a:t>
            </a:r>
            <a:endParaRPr lang="en-US" sz="2000" b="1" i="1" dirty="0"/>
          </a:p>
        </p:txBody>
      </p:sp>
      <p:pic>
        <p:nvPicPr>
          <p:cNvPr id="3" name="Picture 2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1" y="1610722"/>
            <a:ext cx="1619231" cy="12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5082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6721" y="345173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484" y="1383205"/>
            <a:ext cx="87891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now build some sort of picture to help us understand functionalism:</a:t>
            </a:r>
          </a:p>
          <a:p>
            <a:endParaRPr lang="en-US" sz="2000" dirty="0"/>
          </a:p>
          <a:p>
            <a:r>
              <a:rPr lang="en-US" sz="2000" dirty="0" smtClean="0"/>
              <a:t>1. Minds are material objects that realize certain stimulus-to-behavior functions. </a:t>
            </a:r>
          </a:p>
          <a:p>
            <a:endParaRPr lang="en-US" sz="2000" dirty="0"/>
          </a:p>
          <a:p>
            <a:r>
              <a:rPr lang="en-US" sz="2000" dirty="0" smtClean="0"/>
              <a:t>2. There could be organic objects (like </a:t>
            </a:r>
            <a:r>
              <a:rPr lang="en-US" sz="2000" i="1" dirty="0" smtClean="0"/>
              <a:t>you</a:t>
            </a:r>
            <a:r>
              <a:rPr lang="en-US" sz="2000" dirty="0" smtClean="0"/>
              <a:t>) that realize these functions.  </a:t>
            </a:r>
          </a:p>
          <a:p>
            <a:endParaRPr lang="en-US" sz="2000" dirty="0"/>
          </a:p>
          <a:p>
            <a:r>
              <a:rPr lang="en-US" sz="2000" dirty="0" smtClean="0"/>
              <a:t>3. There could be inorganic objects (like </a:t>
            </a:r>
            <a:r>
              <a:rPr lang="en-US" sz="2000" i="1" dirty="0" smtClean="0"/>
              <a:t>the chip brain </a:t>
            </a:r>
            <a:r>
              <a:rPr lang="en-US" sz="2000" dirty="0" smtClean="0"/>
              <a:t>in a body) that realize these functions.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830936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6721" y="345173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484" y="1383205"/>
            <a:ext cx="87891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now build some sort of picture to help us understand functionalism:</a:t>
            </a:r>
          </a:p>
          <a:p>
            <a:endParaRPr lang="en-US" sz="2000" dirty="0"/>
          </a:p>
          <a:p>
            <a:r>
              <a:rPr lang="en-US" sz="2000" dirty="0" smtClean="0"/>
              <a:t>1. Minds are material objects that realize certain stimulus-to-behavior functions. </a:t>
            </a:r>
          </a:p>
          <a:p>
            <a:endParaRPr lang="en-US" sz="2000" dirty="0"/>
          </a:p>
          <a:p>
            <a:r>
              <a:rPr lang="en-US" sz="2000" dirty="0" smtClean="0"/>
              <a:t>2. There could be organic objects (like </a:t>
            </a:r>
            <a:r>
              <a:rPr lang="en-US" sz="2000" i="1" dirty="0" smtClean="0"/>
              <a:t>you</a:t>
            </a:r>
            <a:r>
              <a:rPr lang="en-US" sz="2000" dirty="0" smtClean="0"/>
              <a:t>) that realize these functions.  </a:t>
            </a:r>
          </a:p>
          <a:p>
            <a:endParaRPr lang="en-US" sz="2000" dirty="0"/>
          </a:p>
          <a:p>
            <a:r>
              <a:rPr lang="en-US" sz="2000" dirty="0" smtClean="0"/>
              <a:t>3. There could be inorganic objects (like </a:t>
            </a:r>
            <a:r>
              <a:rPr lang="en-US" sz="2000" i="1" dirty="0" smtClean="0"/>
              <a:t>the chip brain </a:t>
            </a:r>
            <a:r>
              <a:rPr lang="en-US" sz="2000" dirty="0" smtClean="0"/>
              <a:t>in a body) that realize these functions.</a:t>
            </a:r>
          </a:p>
          <a:p>
            <a:endParaRPr lang="en-US" sz="2000" dirty="0"/>
          </a:p>
          <a:p>
            <a:r>
              <a:rPr lang="en-US" sz="2000" dirty="0" smtClean="0"/>
              <a:t>4. Because of points (2) and (3), functionalism explains the possibility of organic and inorganic minds (while remaining consistent with materialism).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355538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6721" y="345173"/>
            <a:ext cx="8769052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/>
              <a:t>Functionalism: </a:t>
            </a:r>
            <a:r>
              <a:rPr lang="en-US" sz="2200" dirty="0" smtClean="0"/>
              <a:t>Necessarily, </a:t>
            </a:r>
            <a:r>
              <a:rPr lang="en-US" sz="2200" i="1" dirty="0" smtClean="0"/>
              <a:t>x </a:t>
            </a:r>
            <a:r>
              <a:rPr lang="en-US" sz="2200" dirty="0" smtClean="0"/>
              <a:t>is a mind iff </a:t>
            </a:r>
            <a:r>
              <a:rPr lang="en-US" sz="2200" i="1" dirty="0" smtClean="0"/>
              <a:t>x </a:t>
            </a:r>
            <a:r>
              <a:rPr lang="en-US" sz="2200" dirty="0" smtClean="0"/>
              <a:t>is a material object that realizes certain functions (TBD).  </a:t>
            </a:r>
            <a:endParaRPr lang="en-US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484" y="1383205"/>
            <a:ext cx="87891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now build some sort of picture to help us understand functionalism:</a:t>
            </a:r>
          </a:p>
          <a:p>
            <a:endParaRPr lang="en-US" sz="2000" dirty="0"/>
          </a:p>
          <a:p>
            <a:r>
              <a:rPr lang="en-US" sz="2000" dirty="0" smtClean="0"/>
              <a:t>1. Minds are material objects that realize certain stimulus-to-behavior functions. </a:t>
            </a:r>
          </a:p>
          <a:p>
            <a:endParaRPr lang="en-US" sz="2000" dirty="0"/>
          </a:p>
          <a:p>
            <a:r>
              <a:rPr lang="en-US" sz="2000" dirty="0" smtClean="0"/>
              <a:t>2. There could be organic objects (like </a:t>
            </a:r>
            <a:r>
              <a:rPr lang="en-US" sz="2000" i="1" dirty="0" smtClean="0"/>
              <a:t>you</a:t>
            </a:r>
            <a:r>
              <a:rPr lang="en-US" sz="2000" dirty="0" smtClean="0"/>
              <a:t>) that realize these functions.  </a:t>
            </a:r>
          </a:p>
          <a:p>
            <a:endParaRPr lang="en-US" sz="2000" dirty="0"/>
          </a:p>
          <a:p>
            <a:r>
              <a:rPr lang="en-US" sz="2000" dirty="0" smtClean="0"/>
              <a:t>3. There could be inorganic objects (like </a:t>
            </a:r>
            <a:r>
              <a:rPr lang="en-US" sz="2000" i="1" dirty="0" smtClean="0"/>
              <a:t>the chip brain </a:t>
            </a:r>
            <a:r>
              <a:rPr lang="en-US" sz="2000" dirty="0" smtClean="0"/>
              <a:t>in a body) that realize these functions.</a:t>
            </a:r>
          </a:p>
          <a:p>
            <a:endParaRPr lang="en-US" sz="2000" dirty="0"/>
          </a:p>
          <a:p>
            <a:r>
              <a:rPr lang="en-US" sz="2000" dirty="0" smtClean="0"/>
              <a:t>4. Because of points (2) and (3), functionalism explains the possibility of organic and inorganic minds (while remaining consistent with materialism).</a:t>
            </a:r>
          </a:p>
          <a:p>
            <a:endParaRPr lang="en-US" sz="2000" dirty="0"/>
          </a:p>
          <a:p>
            <a:r>
              <a:rPr lang="en-US" sz="2000" dirty="0" smtClean="0"/>
              <a:t>5. Functionalism punts the hard task of identifying the required functions to psychology and neuroscience. It maintains, minimally, that the functions that rats, dogs, humans, and squids realize are </a:t>
            </a:r>
            <a:r>
              <a:rPr lang="en-US" sz="2000" i="1" dirty="0" smtClean="0"/>
              <a:t>sufficient </a:t>
            </a:r>
            <a:r>
              <a:rPr lang="en-US" sz="2000" dirty="0" smtClean="0"/>
              <a:t>to be a mind (obviously).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277728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3394369"/>
            <a:ext cx="7772400" cy="719081"/>
          </a:xfrm>
        </p:spPr>
        <p:txBody>
          <a:bodyPr/>
          <a:lstStyle/>
          <a:p>
            <a:r>
              <a:rPr lang="en-US" sz="5400" dirty="0" smtClean="0"/>
              <a:t>The Philosophy of Mind:</a:t>
            </a:r>
            <a:br>
              <a:rPr lang="en-US" sz="5400" dirty="0" smtClean="0"/>
            </a:br>
            <a:r>
              <a:rPr lang="en-US" sz="5400" dirty="0" smtClean="0"/>
              <a:t>Artificial Intelligence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89195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1001" y="310728"/>
            <a:ext cx="8201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this point, you might be thinking: </a:t>
            </a:r>
            <a:r>
              <a:rPr lang="en-US" sz="2000" i="1" dirty="0" smtClean="0"/>
              <a:t>if I am just a thing that computes complicated functions, there is really no difference between me and a very complex computer. </a:t>
            </a:r>
          </a:p>
          <a:p>
            <a:endParaRPr lang="en-US" sz="2000" i="1" dirty="0"/>
          </a:p>
          <a:p>
            <a:r>
              <a:rPr lang="en-US" sz="2000" dirty="0" smtClean="0"/>
              <a:t>That’s a great intuitive to have. Here is an argument that renders the intuition in a more rigorous fashion: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119849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1001" y="310728"/>
            <a:ext cx="8201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this point, you might be thinking: </a:t>
            </a:r>
            <a:r>
              <a:rPr lang="en-US" sz="2000" i="1" dirty="0" smtClean="0"/>
              <a:t>if I am just a thing that computes complicated functions, there is really no difference between me and a very complex computer. </a:t>
            </a:r>
          </a:p>
          <a:p>
            <a:endParaRPr lang="en-US" sz="2000" i="1" dirty="0"/>
          </a:p>
          <a:p>
            <a:r>
              <a:rPr lang="en-US" sz="2000" dirty="0" smtClean="0"/>
              <a:t>That’s a great intuitive to have. Here is an argument that renders the intuition in a more rigorous fashion: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54682" y="2578256"/>
            <a:ext cx="84278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3885482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1001" y="310728"/>
            <a:ext cx="8201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this point, you might be thinking: </a:t>
            </a:r>
            <a:r>
              <a:rPr lang="en-US" sz="2000" i="1" dirty="0" smtClean="0"/>
              <a:t>if I am just a thing that computes complicated functions, there is really no difference between me and a very complex computer. </a:t>
            </a:r>
          </a:p>
          <a:p>
            <a:endParaRPr lang="en-US" sz="2000" i="1" dirty="0"/>
          </a:p>
          <a:p>
            <a:r>
              <a:rPr lang="en-US" sz="2000" dirty="0" smtClean="0"/>
              <a:t>That’s a great intuitive to have. Here is an argument that renders the intuition in a more rigorous fashion: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54682" y="2578256"/>
            <a:ext cx="842788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</a:p>
          <a:p>
            <a:r>
              <a:rPr lang="en-US" sz="2200" dirty="0" smtClean="0"/>
              <a:t>P2. A significantly advanced computer could compute any input-output function.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6500047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1001" y="310728"/>
            <a:ext cx="8201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this point, you might be thinking: </a:t>
            </a:r>
            <a:r>
              <a:rPr lang="en-US" sz="2000" i="1" dirty="0" smtClean="0"/>
              <a:t>if I am just a thing that computes complicated functions, there is really no difference between me and a very complex computer. </a:t>
            </a:r>
          </a:p>
          <a:p>
            <a:endParaRPr lang="en-US" sz="2000" i="1" dirty="0"/>
          </a:p>
          <a:p>
            <a:r>
              <a:rPr lang="en-US" sz="2000" dirty="0" smtClean="0"/>
              <a:t>That’s a great intuitive to have. Here is an argument that renders the intuition in a more rigorous fashion: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54682" y="2578256"/>
            <a:ext cx="8427883" cy="280076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</a:p>
          <a:p>
            <a:r>
              <a:rPr lang="en-US" sz="2200" dirty="0" smtClean="0"/>
              <a:t>P2. A significantly advanced computer could compute any input-output function. </a:t>
            </a:r>
          </a:p>
          <a:p>
            <a:endParaRPr lang="en-US" sz="2200" dirty="0"/>
          </a:p>
          <a:p>
            <a:r>
              <a:rPr lang="en-US" sz="2200" dirty="0" smtClean="0"/>
              <a:t>C. A significantly advanced computer could understand languages, have thoughts, believe things, etc. </a:t>
            </a:r>
            <a:endParaRPr lang="en-US" sz="2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4682" y="4471801"/>
            <a:ext cx="84278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56861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682" y="227521"/>
            <a:ext cx="8427883" cy="280076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</a:p>
          <a:p>
            <a:r>
              <a:rPr lang="en-US" sz="2200" dirty="0" smtClean="0"/>
              <a:t>P2. A significantly advanced computer could compute any input-output function. </a:t>
            </a:r>
          </a:p>
          <a:p>
            <a:endParaRPr lang="en-US" sz="2200" dirty="0"/>
          </a:p>
          <a:p>
            <a:r>
              <a:rPr lang="en-US" sz="2200" dirty="0" smtClean="0"/>
              <a:t>C. A significantly advanced computer could understand languages, have thoughts, believe things, etc. </a:t>
            </a:r>
            <a:endParaRPr lang="en-US" sz="2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4682" y="2161596"/>
            <a:ext cx="84278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9162" y="3395477"/>
            <a:ext cx="3195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Let’s introduce two theses: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4541608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682" y="227521"/>
            <a:ext cx="8427883" cy="280076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</a:p>
          <a:p>
            <a:r>
              <a:rPr lang="en-US" sz="2200" dirty="0" smtClean="0"/>
              <a:t>P2. A significantly advanced computer could compute any input-output function. </a:t>
            </a:r>
          </a:p>
          <a:p>
            <a:endParaRPr lang="en-US" sz="2200" dirty="0"/>
          </a:p>
          <a:p>
            <a:r>
              <a:rPr lang="en-US" sz="2200" dirty="0" smtClean="0"/>
              <a:t>C. A significantly advanced computer could understand languages, have thoughts, believe things, etc. </a:t>
            </a:r>
            <a:endParaRPr lang="en-US" sz="2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4682" y="2161596"/>
            <a:ext cx="84278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9162" y="3395477"/>
            <a:ext cx="3195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Let’s introduce two theses: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9162" y="4052992"/>
            <a:ext cx="874729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Weak AI: Computers can mimic the behaviors of things with minds.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5942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605" y="289346"/>
            <a:ext cx="90223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Before we can understand this new theory of the mind, we have to lay some groundwork. First, recall the simple </a:t>
            </a:r>
            <a:r>
              <a:rPr lang="en-US" sz="2000" b="1" dirty="0" smtClean="0"/>
              <a:t>materialist</a:t>
            </a:r>
            <a:r>
              <a:rPr lang="en-US" sz="2000" dirty="0" smtClean="0"/>
              <a:t> theory that claims that you are a brain.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One way of characterizing this view is as follows:</a:t>
            </a:r>
          </a:p>
          <a:p>
            <a:endParaRPr lang="en-US" sz="2000" dirty="0"/>
          </a:p>
          <a:p>
            <a:r>
              <a:rPr lang="en-US" sz="2000" b="1" dirty="0" smtClean="0"/>
              <a:t>Simple Materialism: </a:t>
            </a:r>
            <a:r>
              <a:rPr lang="en-US" sz="2000" dirty="0" smtClean="0"/>
              <a:t>Necessarily, </a:t>
            </a:r>
            <a:r>
              <a:rPr lang="en-US" sz="2000" i="1" dirty="0" smtClean="0"/>
              <a:t>x </a:t>
            </a:r>
            <a:r>
              <a:rPr lang="en-US" sz="2000" dirty="0" smtClean="0"/>
              <a:t>is a mind if and only if </a:t>
            </a:r>
            <a:r>
              <a:rPr lang="en-US" sz="2000" i="1" dirty="0" smtClean="0"/>
              <a:t>x </a:t>
            </a:r>
            <a:r>
              <a:rPr lang="en-US" sz="2000" dirty="0" smtClean="0"/>
              <a:t>is a human brain.</a:t>
            </a:r>
          </a:p>
          <a:p>
            <a:endParaRPr lang="en-US" sz="2000" b="1" i="1" dirty="0"/>
          </a:p>
          <a:p>
            <a:r>
              <a:rPr lang="en-US" sz="2000" dirty="0" smtClean="0"/>
              <a:t>When we understand materialism in this simple way, however, a very obvious problem arises: isn’t it at least possible, if not actually the case, for things other than humans to have minds? </a:t>
            </a:r>
            <a:endParaRPr lang="en-US" sz="2000" dirty="0"/>
          </a:p>
        </p:txBody>
      </p:sp>
      <p:pic>
        <p:nvPicPr>
          <p:cNvPr id="3" name="Picture 2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1" y="1610722"/>
            <a:ext cx="1619231" cy="12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8408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682" y="227521"/>
            <a:ext cx="8427883" cy="280076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</a:p>
          <a:p>
            <a:r>
              <a:rPr lang="en-US" sz="2200" dirty="0" smtClean="0"/>
              <a:t>P2. A significantly advanced computer could compute any input-output function. </a:t>
            </a:r>
          </a:p>
          <a:p>
            <a:endParaRPr lang="en-US" sz="2200" dirty="0"/>
          </a:p>
          <a:p>
            <a:r>
              <a:rPr lang="en-US" sz="2200" dirty="0" smtClean="0"/>
              <a:t>C. A significantly advanced computer could understand languages, have thoughts, believe things, etc. </a:t>
            </a:r>
            <a:endParaRPr lang="en-US" sz="2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4682" y="2161596"/>
            <a:ext cx="84278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9162" y="3395477"/>
            <a:ext cx="3195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Let’s introduce two theses: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9162" y="4052992"/>
            <a:ext cx="874729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Weak AI: Computers can mimic the behaviors of things with minds.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89162" y="4836570"/>
            <a:ext cx="8747294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Strong AI: Computers can not only mimic the behaviors of things with minds; they (in doing so) do what minded things do! </a:t>
            </a:r>
            <a:r>
              <a:rPr lang="en-US" sz="2000" dirty="0"/>
              <a:t>E</a:t>
            </a:r>
            <a:r>
              <a:rPr lang="en-US" sz="2000" dirty="0" smtClean="0"/>
              <a:t>.g. they understand languages, have thoughts, etc., by running programs.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3761358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682" y="227521"/>
            <a:ext cx="8427883" cy="2800766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P1. If functionalism is true, then understanding languages, having thoughts, believing things, etc., are all multiply realizable input-output functions. </a:t>
            </a:r>
          </a:p>
          <a:p>
            <a:r>
              <a:rPr lang="en-US" sz="2200" dirty="0" smtClean="0"/>
              <a:t>P2. A significantly advanced computer could compute any input-output function. </a:t>
            </a:r>
          </a:p>
          <a:p>
            <a:endParaRPr lang="en-US" sz="2200" dirty="0"/>
          </a:p>
          <a:p>
            <a:r>
              <a:rPr lang="en-US" sz="2200" dirty="0" smtClean="0"/>
              <a:t>C. A significantly advanced computer could understand languages, have thoughts, believe things, etc. </a:t>
            </a:r>
            <a:endParaRPr lang="en-US" sz="2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4682" y="2161596"/>
            <a:ext cx="84278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9162" y="3395477"/>
            <a:ext cx="3195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Let’s introduce two theses: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9162" y="4052992"/>
            <a:ext cx="874729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Weak AI: Computers can mimic the behaviors of things with minds.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89162" y="4836570"/>
            <a:ext cx="8747294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Strong AI: Computers can not only mimic the behaviors of things with minds; they (in doing so) do what minded things do! </a:t>
            </a:r>
            <a:r>
              <a:rPr lang="en-US" sz="2000" dirty="0"/>
              <a:t>E</a:t>
            </a:r>
            <a:r>
              <a:rPr lang="en-US" sz="2000" dirty="0" smtClean="0"/>
              <a:t>.g. they understand languages, have thoughts, etc., by running programs.  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72907" y="6165021"/>
            <a:ext cx="7599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argument (top) argues that </a:t>
            </a:r>
            <a:r>
              <a:rPr lang="en-US" sz="2000" b="1" dirty="0"/>
              <a:t>F</a:t>
            </a:r>
            <a:r>
              <a:rPr lang="en-US" sz="2000" b="1" dirty="0" smtClean="0"/>
              <a:t>unctionalism entails Strong AI.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185753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930" y="4525842"/>
            <a:ext cx="1780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Turing Test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79395" y="3575373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alice.pandorabots.com</a:t>
            </a:r>
            <a:r>
              <a:rPr lang="en-US" dirty="0"/>
              <a:t>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162" y="283710"/>
            <a:ext cx="8747294" cy="430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200" dirty="0" smtClean="0"/>
              <a:t>Weak AI: Computers can mimic the behaviors of things with minds.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89162" y="1067288"/>
            <a:ext cx="8747294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Strong AI: Computers can not only mimic the behaviors of things with minds; they (in doing so) do what minded things do! </a:t>
            </a:r>
            <a:r>
              <a:rPr lang="en-US" sz="2000" dirty="0"/>
              <a:t>E</a:t>
            </a:r>
            <a:r>
              <a:rPr lang="en-US" sz="2000" dirty="0" smtClean="0"/>
              <a:t>.g. they understand languages, have thoughts, etc., by running programs.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2908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2373</TotalTime>
  <Words>5665</Words>
  <Application>Microsoft Macintosh PowerPoint</Application>
  <PresentationFormat>On-screen Show (4:3)</PresentationFormat>
  <Paragraphs>446</Paragraphs>
  <Slides>92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Executive</vt:lpstr>
      <vt:lpstr>The Philosophy of Mind: Functionalism &amp; Artificial Intelligence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Philosophy of Mind: Artificial Intelligence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Problem of Evil</dc:title>
  <dc:creator>Alexander Rausch</dc:creator>
  <cp:lastModifiedBy>Alexander Rausch</cp:lastModifiedBy>
  <cp:revision>147</cp:revision>
  <dcterms:created xsi:type="dcterms:W3CDTF">2016-01-14T16:01:41Z</dcterms:created>
  <dcterms:modified xsi:type="dcterms:W3CDTF">2016-04-10T23:57:51Z</dcterms:modified>
</cp:coreProperties>
</file>