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9" r:id="rId1"/>
  </p:sldMasterIdLst>
  <p:notesMasterIdLst>
    <p:notesMasterId r:id="rId176"/>
  </p:notesMasterIdLst>
  <p:sldIdLst>
    <p:sldId id="257" r:id="rId2"/>
    <p:sldId id="259" r:id="rId3"/>
    <p:sldId id="269" r:id="rId4"/>
    <p:sldId id="270" r:id="rId5"/>
    <p:sldId id="261" r:id="rId6"/>
    <p:sldId id="260" r:id="rId7"/>
    <p:sldId id="262" r:id="rId8"/>
    <p:sldId id="271" r:id="rId9"/>
    <p:sldId id="263" r:id="rId10"/>
    <p:sldId id="264" r:id="rId11"/>
    <p:sldId id="265" r:id="rId12"/>
    <p:sldId id="266" r:id="rId13"/>
    <p:sldId id="267" r:id="rId14"/>
    <p:sldId id="272" r:id="rId15"/>
    <p:sldId id="268"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 id="306" r:id="rId50"/>
    <p:sldId id="307" r:id="rId51"/>
    <p:sldId id="308" r:id="rId52"/>
    <p:sldId id="309" r:id="rId53"/>
    <p:sldId id="310" r:id="rId54"/>
    <p:sldId id="311" r:id="rId55"/>
    <p:sldId id="312" r:id="rId56"/>
    <p:sldId id="314" r:id="rId57"/>
    <p:sldId id="315" r:id="rId58"/>
    <p:sldId id="316" r:id="rId59"/>
    <p:sldId id="317" r:id="rId60"/>
    <p:sldId id="318" r:id="rId61"/>
    <p:sldId id="319" r:id="rId62"/>
    <p:sldId id="320" r:id="rId63"/>
    <p:sldId id="322" r:id="rId64"/>
    <p:sldId id="323" r:id="rId65"/>
    <p:sldId id="324" r:id="rId66"/>
    <p:sldId id="325" r:id="rId67"/>
    <p:sldId id="326" r:id="rId68"/>
    <p:sldId id="327" r:id="rId69"/>
    <p:sldId id="328" r:id="rId70"/>
    <p:sldId id="329" r:id="rId71"/>
    <p:sldId id="330" r:id="rId72"/>
    <p:sldId id="331" r:id="rId73"/>
    <p:sldId id="332" r:id="rId74"/>
    <p:sldId id="333" r:id="rId75"/>
    <p:sldId id="334" r:id="rId76"/>
    <p:sldId id="335" r:id="rId77"/>
    <p:sldId id="336" r:id="rId78"/>
    <p:sldId id="337" r:id="rId79"/>
    <p:sldId id="338" r:id="rId80"/>
    <p:sldId id="339" r:id="rId81"/>
    <p:sldId id="340" r:id="rId82"/>
    <p:sldId id="341" r:id="rId83"/>
    <p:sldId id="342" r:id="rId84"/>
    <p:sldId id="343" r:id="rId85"/>
    <p:sldId id="344" r:id="rId86"/>
    <p:sldId id="345" r:id="rId87"/>
    <p:sldId id="346" r:id="rId88"/>
    <p:sldId id="347" r:id="rId89"/>
    <p:sldId id="348" r:id="rId90"/>
    <p:sldId id="349" r:id="rId91"/>
    <p:sldId id="350" r:id="rId92"/>
    <p:sldId id="351" r:id="rId93"/>
    <p:sldId id="352" r:id="rId94"/>
    <p:sldId id="353" r:id="rId95"/>
    <p:sldId id="354" r:id="rId96"/>
    <p:sldId id="355" r:id="rId97"/>
    <p:sldId id="356" r:id="rId98"/>
    <p:sldId id="357" r:id="rId99"/>
    <p:sldId id="358" r:id="rId100"/>
    <p:sldId id="359" r:id="rId101"/>
    <p:sldId id="360" r:id="rId102"/>
    <p:sldId id="361" r:id="rId103"/>
    <p:sldId id="362" r:id="rId104"/>
    <p:sldId id="363" r:id="rId105"/>
    <p:sldId id="364" r:id="rId106"/>
    <p:sldId id="365" r:id="rId107"/>
    <p:sldId id="366" r:id="rId108"/>
    <p:sldId id="367" r:id="rId109"/>
    <p:sldId id="368" r:id="rId110"/>
    <p:sldId id="369" r:id="rId111"/>
    <p:sldId id="370" r:id="rId112"/>
    <p:sldId id="371" r:id="rId113"/>
    <p:sldId id="372" r:id="rId114"/>
    <p:sldId id="373" r:id="rId115"/>
    <p:sldId id="374" r:id="rId116"/>
    <p:sldId id="375" r:id="rId117"/>
    <p:sldId id="376" r:id="rId118"/>
    <p:sldId id="377" r:id="rId119"/>
    <p:sldId id="378" r:id="rId120"/>
    <p:sldId id="379" r:id="rId121"/>
    <p:sldId id="380" r:id="rId122"/>
    <p:sldId id="381" r:id="rId123"/>
    <p:sldId id="382" r:id="rId124"/>
    <p:sldId id="383" r:id="rId125"/>
    <p:sldId id="384" r:id="rId126"/>
    <p:sldId id="385" r:id="rId127"/>
    <p:sldId id="386" r:id="rId128"/>
    <p:sldId id="387" r:id="rId129"/>
    <p:sldId id="388" r:id="rId130"/>
    <p:sldId id="389" r:id="rId131"/>
    <p:sldId id="390" r:id="rId132"/>
    <p:sldId id="391" r:id="rId133"/>
    <p:sldId id="392" r:id="rId134"/>
    <p:sldId id="393" r:id="rId135"/>
    <p:sldId id="394" r:id="rId136"/>
    <p:sldId id="395" r:id="rId137"/>
    <p:sldId id="396" r:id="rId138"/>
    <p:sldId id="397" r:id="rId139"/>
    <p:sldId id="398" r:id="rId140"/>
    <p:sldId id="399" r:id="rId141"/>
    <p:sldId id="400" r:id="rId142"/>
    <p:sldId id="401" r:id="rId143"/>
    <p:sldId id="402" r:id="rId144"/>
    <p:sldId id="403" r:id="rId145"/>
    <p:sldId id="404" r:id="rId146"/>
    <p:sldId id="405" r:id="rId147"/>
    <p:sldId id="406" r:id="rId148"/>
    <p:sldId id="407" r:id="rId149"/>
    <p:sldId id="408" r:id="rId150"/>
    <p:sldId id="409" r:id="rId151"/>
    <p:sldId id="410" r:id="rId152"/>
    <p:sldId id="411" r:id="rId153"/>
    <p:sldId id="412" r:id="rId154"/>
    <p:sldId id="413" r:id="rId155"/>
    <p:sldId id="414" r:id="rId156"/>
    <p:sldId id="415" r:id="rId157"/>
    <p:sldId id="416" r:id="rId158"/>
    <p:sldId id="417" r:id="rId159"/>
    <p:sldId id="418" r:id="rId160"/>
    <p:sldId id="419" r:id="rId161"/>
    <p:sldId id="420" r:id="rId162"/>
    <p:sldId id="421" r:id="rId163"/>
    <p:sldId id="422" r:id="rId164"/>
    <p:sldId id="423" r:id="rId165"/>
    <p:sldId id="424" r:id="rId166"/>
    <p:sldId id="425" r:id="rId167"/>
    <p:sldId id="426" r:id="rId168"/>
    <p:sldId id="428" r:id="rId169"/>
    <p:sldId id="429" r:id="rId170"/>
    <p:sldId id="430" r:id="rId171"/>
    <p:sldId id="431" r:id="rId172"/>
    <p:sldId id="432" r:id="rId173"/>
    <p:sldId id="433" r:id="rId174"/>
    <p:sldId id="434" r:id="rId17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0" d="100"/>
          <a:sy n="100" d="100"/>
        </p:scale>
        <p:origin x="-128" y="-3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42" Type="http://schemas.openxmlformats.org/officeDocument/2006/relationships/slide" Target="slides/slide141.xml"/><Relationship Id="rId143" Type="http://schemas.openxmlformats.org/officeDocument/2006/relationships/slide" Target="slides/slide142.xml"/><Relationship Id="rId144" Type="http://schemas.openxmlformats.org/officeDocument/2006/relationships/slide" Target="slides/slide143.xml"/><Relationship Id="rId145" Type="http://schemas.openxmlformats.org/officeDocument/2006/relationships/slide" Target="slides/slide144.xml"/><Relationship Id="rId146" Type="http://schemas.openxmlformats.org/officeDocument/2006/relationships/slide" Target="slides/slide145.xml"/><Relationship Id="rId147" Type="http://schemas.openxmlformats.org/officeDocument/2006/relationships/slide" Target="slides/slide146.xml"/><Relationship Id="rId148" Type="http://schemas.openxmlformats.org/officeDocument/2006/relationships/slide" Target="slides/slide147.xml"/><Relationship Id="rId149" Type="http://schemas.openxmlformats.org/officeDocument/2006/relationships/slide" Target="slides/slide148.xml"/><Relationship Id="rId180" Type="http://schemas.openxmlformats.org/officeDocument/2006/relationships/theme" Target="theme/theme1.xml"/><Relationship Id="rId181"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slide" Target="slides/slide114.xml"/><Relationship Id="rId116" Type="http://schemas.openxmlformats.org/officeDocument/2006/relationships/slide" Target="slides/slide115.xml"/><Relationship Id="rId117" Type="http://schemas.openxmlformats.org/officeDocument/2006/relationships/slide" Target="slides/slide116.xml"/><Relationship Id="rId118" Type="http://schemas.openxmlformats.org/officeDocument/2006/relationships/slide" Target="slides/slide117.xml"/><Relationship Id="rId119" Type="http://schemas.openxmlformats.org/officeDocument/2006/relationships/slide" Target="slides/slide118.xml"/><Relationship Id="rId150" Type="http://schemas.openxmlformats.org/officeDocument/2006/relationships/slide" Target="slides/slide149.xml"/><Relationship Id="rId151" Type="http://schemas.openxmlformats.org/officeDocument/2006/relationships/slide" Target="slides/slide150.xml"/><Relationship Id="rId152" Type="http://schemas.openxmlformats.org/officeDocument/2006/relationships/slide" Target="slides/slide15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53" Type="http://schemas.openxmlformats.org/officeDocument/2006/relationships/slide" Target="slides/slide152.xml"/><Relationship Id="rId154" Type="http://schemas.openxmlformats.org/officeDocument/2006/relationships/slide" Target="slides/slide153.xml"/><Relationship Id="rId155" Type="http://schemas.openxmlformats.org/officeDocument/2006/relationships/slide" Target="slides/slide154.xml"/><Relationship Id="rId156" Type="http://schemas.openxmlformats.org/officeDocument/2006/relationships/slide" Target="slides/slide155.xml"/><Relationship Id="rId157" Type="http://schemas.openxmlformats.org/officeDocument/2006/relationships/slide" Target="slides/slide156.xml"/><Relationship Id="rId158" Type="http://schemas.openxmlformats.org/officeDocument/2006/relationships/slide" Target="slides/slide157.xml"/><Relationship Id="rId159" Type="http://schemas.openxmlformats.org/officeDocument/2006/relationships/slide" Target="slides/slide15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120" Type="http://schemas.openxmlformats.org/officeDocument/2006/relationships/slide" Target="slides/slide119.xml"/><Relationship Id="rId121" Type="http://schemas.openxmlformats.org/officeDocument/2006/relationships/slide" Target="slides/slide120.xml"/><Relationship Id="rId122" Type="http://schemas.openxmlformats.org/officeDocument/2006/relationships/slide" Target="slides/slide121.xml"/><Relationship Id="rId123" Type="http://schemas.openxmlformats.org/officeDocument/2006/relationships/slide" Target="slides/slide122.xml"/><Relationship Id="rId124" Type="http://schemas.openxmlformats.org/officeDocument/2006/relationships/slide" Target="slides/slide123.xml"/><Relationship Id="rId125" Type="http://schemas.openxmlformats.org/officeDocument/2006/relationships/slide" Target="slides/slide124.xml"/><Relationship Id="rId126" Type="http://schemas.openxmlformats.org/officeDocument/2006/relationships/slide" Target="slides/slide125.xml"/><Relationship Id="rId127" Type="http://schemas.openxmlformats.org/officeDocument/2006/relationships/slide" Target="slides/slide126.xml"/><Relationship Id="rId128" Type="http://schemas.openxmlformats.org/officeDocument/2006/relationships/slide" Target="slides/slide127.xml"/><Relationship Id="rId129" Type="http://schemas.openxmlformats.org/officeDocument/2006/relationships/slide" Target="slides/slide128.xml"/><Relationship Id="rId160" Type="http://schemas.openxmlformats.org/officeDocument/2006/relationships/slide" Target="slides/slide159.xml"/><Relationship Id="rId161" Type="http://schemas.openxmlformats.org/officeDocument/2006/relationships/slide" Target="slides/slide160.xml"/><Relationship Id="rId162" Type="http://schemas.openxmlformats.org/officeDocument/2006/relationships/slide" Target="slides/slide16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63" Type="http://schemas.openxmlformats.org/officeDocument/2006/relationships/slide" Target="slides/slide162.xml"/><Relationship Id="rId164" Type="http://schemas.openxmlformats.org/officeDocument/2006/relationships/slide" Target="slides/slide163.xml"/><Relationship Id="rId165" Type="http://schemas.openxmlformats.org/officeDocument/2006/relationships/slide" Target="slides/slide164.xml"/><Relationship Id="rId166" Type="http://schemas.openxmlformats.org/officeDocument/2006/relationships/slide" Target="slides/slide165.xml"/><Relationship Id="rId167" Type="http://schemas.openxmlformats.org/officeDocument/2006/relationships/slide" Target="slides/slide166.xml"/><Relationship Id="rId168" Type="http://schemas.openxmlformats.org/officeDocument/2006/relationships/slide" Target="slides/slide167.xml"/><Relationship Id="rId169" Type="http://schemas.openxmlformats.org/officeDocument/2006/relationships/slide" Target="slides/slide16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30" Type="http://schemas.openxmlformats.org/officeDocument/2006/relationships/slide" Target="slides/slide129.xml"/><Relationship Id="rId131" Type="http://schemas.openxmlformats.org/officeDocument/2006/relationships/slide" Target="slides/slide130.xml"/><Relationship Id="rId132" Type="http://schemas.openxmlformats.org/officeDocument/2006/relationships/slide" Target="slides/slide131.xml"/><Relationship Id="rId133" Type="http://schemas.openxmlformats.org/officeDocument/2006/relationships/slide" Target="slides/slide132.xml"/><Relationship Id="rId134" Type="http://schemas.openxmlformats.org/officeDocument/2006/relationships/slide" Target="slides/slide133.xml"/><Relationship Id="rId135" Type="http://schemas.openxmlformats.org/officeDocument/2006/relationships/slide" Target="slides/slide134.xml"/><Relationship Id="rId136" Type="http://schemas.openxmlformats.org/officeDocument/2006/relationships/slide" Target="slides/slide135.xml"/><Relationship Id="rId137" Type="http://schemas.openxmlformats.org/officeDocument/2006/relationships/slide" Target="slides/slide136.xml"/><Relationship Id="rId138" Type="http://schemas.openxmlformats.org/officeDocument/2006/relationships/slide" Target="slides/slide137.xml"/><Relationship Id="rId139" Type="http://schemas.openxmlformats.org/officeDocument/2006/relationships/slide" Target="slides/slide138.xml"/><Relationship Id="rId170" Type="http://schemas.openxmlformats.org/officeDocument/2006/relationships/slide" Target="slides/slide169.xml"/><Relationship Id="rId171" Type="http://schemas.openxmlformats.org/officeDocument/2006/relationships/slide" Target="slides/slide170.xml"/><Relationship Id="rId172" Type="http://schemas.openxmlformats.org/officeDocument/2006/relationships/slide" Target="slides/slide171.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173" Type="http://schemas.openxmlformats.org/officeDocument/2006/relationships/slide" Target="slides/slide172.xml"/><Relationship Id="rId174" Type="http://schemas.openxmlformats.org/officeDocument/2006/relationships/slide" Target="slides/slide173.xml"/><Relationship Id="rId175" Type="http://schemas.openxmlformats.org/officeDocument/2006/relationships/slide" Target="slides/slide174.xml"/><Relationship Id="rId176" Type="http://schemas.openxmlformats.org/officeDocument/2006/relationships/notesMaster" Target="notesMasters/notesMaster1.xml"/><Relationship Id="rId177" Type="http://schemas.openxmlformats.org/officeDocument/2006/relationships/printerSettings" Target="printerSettings/printerSettings1.bin"/><Relationship Id="rId178" Type="http://schemas.openxmlformats.org/officeDocument/2006/relationships/presProps" Target="presProps.xml"/><Relationship Id="rId179" Type="http://schemas.openxmlformats.org/officeDocument/2006/relationships/viewProps" Target="viewProps.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100" Type="http://schemas.openxmlformats.org/officeDocument/2006/relationships/slide" Target="slides/slide99.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40" Type="http://schemas.openxmlformats.org/officeDocument/2006/relationships/slide" Target="slides/slide139.xml"/><Relationship Id="rId141" Type="http://schemas.openxmlformats.org/officeDocument/2006/relationships/slide" Target="slides/slide1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A353D9D1-D01B-0D4D-9142-AFA65D58FD04}" type="datetimeFigureOut">
              <a:rPr lang="en-US" smtClean="0"/>
              <a:t>2/22/16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8016DE4E-62AD-694D-8658-45995FB74E8B}" type="slidenum">
              <a:rPr lang="en-US" smtClean="0"/>
              <a:t>‹#›</a:t>
            </a:fld>
            <a:endParaRPr lang="en-US"/>
          </a:p>
        </p:txBody>
      </p:sp>
    </p:spTree>
    <p:extLst>
      <p:ext uri="{BB962C8B-B14F-4D97-AF65-F5344CB8AC3E}">
        <p14:creationId xmlns:p14="http://schemas.microsoft.com/office/powerpoint/2010/main" val="19032670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6AD8D91A-A2EE-4B54-B3C6-F6C67903BA9C}" type="datetime1">
              <a:rPr lang="en-US" smtClean="0"/>
              <a:pPr/>
              <a:t>2/22/16</a:t>
            </a:fld>
            <a:endParaRPr lang="en-US" dirty="0"/>
          </a:p>
        </p:txBody>
      </p:sp>
      <p:sp>
        <p:nvSpPr>
          <p:cNvPr id="8" name="Slide Number Placeholder 7"/>
          <p:cNvSpPr>
            <a:spLocks noGrp="1"/>
          </p:cNvSpPr>
          <p:nvPr>
            <p:ph type="sldNum" sz="quarter" idx="11"/>
          </p:nvPr>
        </p:nvSpPr>
        <p:spPr/>
        <p:txBody>
          <a:bodyPr/>
          <a:lstStyle/>
          <a:p>
            <a:fld id="{2754ED01-E2A0-4C1E-8E21-014B99041579}"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9785C6-EBAF-49D5-AD4D-BABF4DFAAD59}" type="datetime1">
              <a:rPr lang="en-US" smtClean="0"/>
              <a:pPr/>
              <a:t>2/22/16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404122-9A3A-4FD8-98B8-22631F32846C}" type="datetime1">
              <a:rPr lang="en-US" smtClean="0"/>
              <a:pPr/>
              <a:t>2/22/16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C259A7B8-0EC4-44C9-AFEF-25E144F11C06}" type="datetime1">
              <a:rPr lang="en-US" smtClean="0"/>
              <a:pPr/>
              <a:t>2/22/16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BB47B5-C739-4DAE-AACD-CC58CA843AC4}" type="datetime1">
              <a:rPr lang="en-US" smtClean="0"/>
              <a:pPr/>
              <a:t>2/22/16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3E72AE48-94E6-46E0-BE32-5F0716DE9115}" type="datetime1">
              <a:rPr lang="en-US" smtClean="0"/>
              <a:pPr/>
              <a:t>2/22/16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0884C285-8BCE-48FC-97D9-E2837AF38351}" type="datetime1">
              <a:rPr lang="en-US" smtClean="0"/>
              <a:pPr/>
              <a:t>2/22/16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84A37A-AFC2-4A01-80A1-FC20F2C0D5BB}"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E70D3E6-EF16-4488-94A4-211508FE4682}" type="datetime1">
              <a:rPr lang="en-US" smtClean="0"/>
              <a:pPr/>
              <a:t>2/22/16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77FB3B-20DA-4D0E-BF16-8262B7156612}" type="datetime1">
              <a:rPr lang="en-US" smtClean="0"/>
              <a:pPr/>
              <a:t>2/22/16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273C2C-6BD0-40EC-8D8D-4D51F089C5EB}" type="datetime1">
              <a:rPr lang="en-US" smtClean="0"/>
              <a:pPr/>
              <a:t>2/22/16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377F5C-EDA7-4864-9756-35769B0E62CF}" type="datetime1">
              <a:rPr lang="en-US" smtClean="0"/>
              <a:pPr/>
              <a:t>2/22/16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88B99C93-F56F-46AB-9EB8-53614A95B15F}" type="datetime1">
              <a:rPr lang="en-US" smtClean="0"/>
              <a:pPr/>
              <a:t>2/22/16</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FA84A37A-AFC2-4A01-80A1-FC20F2C0D5BB}"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000" r:id="rId1"/>
    <p:sldLayoutId id="2147484001" r:id="rId2"/>
    <p:sldLayoutId id="2147484002" r:id="rId3"/>
    <p:sldLayoutId id="2147484003" r:id="rId4"/>
    <p:sldLayoutId id="2147484004" r:id="rId5"/>
    <p:sldLayoutId id="2147484005" r:id="rId6"/>
    <p:sldLayoutId id="2147484006" r:id="rId7"/>
    <p:sldLayoutId id="2147484007" r:id="rId8"/>
    <p:sldLayoutId id="2147484008" r:id="rId9"/>
    <p:sldLayoutId id="2147484009" r:id="rId10"/>
    <p:sldLayoutId id="2147484010" r:id="rId11"/>
  </p:sldLayoutIdLst>
  <p:hf sldNum="0"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 Id="rId3" Type="http://schemas.openxmlformats.org/officeDocument/2006/relationships/image" Target="../media/image7.jpg"/></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 Id="rId3" Type="http://schemas.openxmlformats.org/officeDocument/2006/relationships/image" Target="../media/image7.jpg"/></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 Id="rId3" Type="http://schemas.openxmlformats.org/officeDocument/2006/relationships/image" Target="../media/image7.jp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 Id="rId3" Type="http://schemas.openxmlformats.org/officeDocument/2006/relationships/image" Target="../media/image7.jp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 Id="rId3" Type="http://schemas.openxmlformats.org/officeDocument/2006/relationships/image" Target="../media/image7.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 Id="rId3" Type="http://schemas.openxmlformats.org/officeDocument/2006/relationships/image" Target="../media/image7.jpg"/></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 Id="rId3" Type="http://schemas.openxmlformats.org/officeDocument/2006/relationships/image" Target="../media/image7.jpg"/></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 Id="rId3" Type="http://schemas.openxmlformats.org/officeDocument/2006/relationships/image" Target="../media/image3.jpg"/></Relationships>
</file>

<file path=ppt/slides/_rels/slide48.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3.jpg"/><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49.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3.jpg"/><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 Id="rId3" Type="http://schemas.openxmlformats.org/officeDocument/2006/relationships/image" Target="../media/image7.jpg"/></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 Id="rId3" Type="http://schemas.openxmlformats.org/officeDocument/2006/relationships/image" Target="../media/image7.jp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 Id="rId3" Type="http://schemas.openxmlformats.org/officeDocument/2006/relationships/image" Target="../media/image7.jp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 Id="rId3" Type="http://schemas.openxmlformats.org/officeDocument/2006/relationships/image" Target="../media/image7.jpg"/></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 Id="rId3" Type="http://schemas.openxmlformats.org/officeDocument/2006/relationships/image" Target="../media/image7.jpg"/></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 Id="rId3" Type="http://schemas.openxmlformats.org/officeDocument/2006/relationships/image" Target="../media/image7.jpg"/></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85800" y="3971160"/>
            <a:ext cx="7772400" cy="719081"/>
          </a:xfrm>
        </p:spPr>
        <p:txBody>
          <a:bodyPr/>
          <a:lstStyle/>
          <a:p>
            <a:r>
              <a:rPr lang="en-US" sz="5400" dirty="0" smtClean="0"/>
              <a:t>Topics in Meta-ethics:</a:t>
            </a:r>
            <a:br>
              <a:rPr lang="en-US" sz="5400" dirty="0" smtClean="0"/>
            </a:br>
            <a:r>
              <a:rPr lang="en-US" sz="3200" i="1" dirty="0" smtClean="0"/>
              <a:t>About </a:t>
            </a:r>
            <a:r>
              <a:rPr lang="en-US" sz="3200" dirty="0" smtClean="0"/>
              <a:t>what a correct theory of ethics could tell us, as opposed to what a correct theory of ethics is</a:t>
            </a:r>
            <a:endParaRPr lang="en-US" sz="3200" dirty="0"/>
          </a:p>
        </p:txBody>
      </p:sp>
    </p:spTree>
    <p:extLst>
      <p:ext uri="{BB962C8B-B14F-4D97-AF65-F5344CB8AC3E}">
        <p14:creationId xmlns:p14="http://schemas.microsoft.com/office/powerpoint/2010/main" val="37411213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70200" y="63500"/>
            <a:ext cx="2950973" cy="400110"/>
          </a:xfrm>
          <a:prstGeom prst="rect">
            <a:avLst/>
          </a:prstGeom>
          <a:noFill/>
        </p:spPr>
        <p:txBody>
          <a:bodyPr wrap="none" rtlCol="0">
            <a:spAutoFit/>
          </a:bodyPr>
          <a:lstStyle/>
          <a:p>
            <a:r>
              <a:rPr lang="en-US" sz="2000" b="1" dirty="0" smtClean="0">
                <a:solidFill>
                  <a:srgbClr val="3366FF"/>
                </a:solidFill>
              </a:rPr>
              <a:t>The Tree of Meta-ethics</a:t>
            </a:r>
            <a:endParaRPr lang="en-US" sz="2000" b="1" dirty="0">
              <a:solidFill>
                <a:srgbClr val="3366FF"/>
              </a:solidFill>
            </a:endParaRPr>
          </a:p>
        </p:txBody>
      </p:sp>
      <p:sp>
        <p:nvSpPr>
          <p:cNvPr id="2" name="TextBox 1"/>
          <p:cNvSpPr txBox="1"/>
          <p:nvPr/>
        </p:nvSpPr>
        <p:spPr>
          <a:xfrm>
            <a:off x="723901" y="571500"/>
            <a:ext cx="7213600" cy="646331"/>
          </a:xfrm>
          <a:prstGeom prst="rect">
            <a:avLst/>
          </a:prstGeom>
          <a:noFill/>
        </p:spPr>
        <p:txBody>
          <a:bodyPr wrap="square" rtlCol="0">
            <a:spAutoFit/>
          </a:bodyPr>
          <a:lstStyle/>
          <a:p>
            <a:r>
              <a:rPr lang="en-US" dirty="0" smtClean="0"/>
              <a:t>Question: Are moral claims (e.g. “Murder is wrong.”) the kinds of things that can be true or false in the first place?</a:t>
            </a:r>
            <a:endParaRPr lang="en-US" dirty="0"/>
          </a:p>
        </p:txBody>
      </p:sp>
      <p:cxnSp>
        <p:nvCxnSpPr>
          <p:cNvPr id="5" name="Straight Arrow Connector 4"/>
          <p:cNvCxnSpPr>
            <a:stCxn id="2" idx="2"/>
          </p:cNvCxnSpPr>
          <p:nvPr/>
        </p:nvCxnSpPr>
        <p:spPr>
          <a:xfrm flipH="1">
            <a:off x="4330700" y="1217831"/>
            <a:ext cx="1"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429000" y="1701800"/>
            <a:ext cx="2032791" cy="369332"/>
          </a:xfrm>
          <a:prstGeom prst="rect">
            <a:avLst/>
          </a:prstGeom>
          <a:noFill/>
        </p:spPr>
        <p:txBody>
          <a:bodyPr wrap="none" rtlCol="0">
            <a:spAutoFit/>
          </a:bodyPr>
          <a:lstStyle/>
          <a:p>
            <a:r>
              <a:rPr lang="en-US" dirty="0" smtClean="0"/>
              <a:t>Yes = </a:t>
            </a:r>
            <a:r>
              <a:rPr lang="en-US" b="1" i="1" dirty="0" err="1" smtClean="0"/>
              <a:t>Cognitivism</a:t>
            </a:r>
            <a:endParaRPr lang="en-US" b="1" dirty="0"/>
          </a:p>
        </p:txBody>
      </p:sp>
      <p:cxnSp>
        <p:nvCxnSpPr>
          <p:cNvPr id="9" name="Straight Arrow Connector 8"/>
          <p:cNvCxnSpPr>
            <a:stCxn id="2" idx="2"/>
          </p:cNvCxnSpPr>
          <p:nvPr/>
        </p:nvCxnSpPr>
        <p:spPr>
          <a:xfrm>
            <a:off x="4330701" y="1217831"/>
            <a:ext cx="2590799"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958091" y="1689100"/>
            <a:ext cx="2533228"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No = </a:t>
            </a:r>
            <a:r>
              <a:rPr lang="en-US" b="1" i="1" dirty="0" smtClean="0"/>
              <a:t>Non-</a:t>
            </a:r>
            <a:r>
              <a:rPr lang="en-US" b="1" i="1" dirty="0" err="1" smtClean="0"/>
              <a:t>Cognitivism</a:t>
            </a:r>
            <a:endParaRPr lang="en-US" b="1" dirty="0"/>
          </a:p>
        </p:txBody>
      </p:sp>
      <p:cxnSp>
        <p:nvCxnSpPr>
          <p:cNvPr id="14" name="Straight Arrow Connector 13"/>
          <p:cNvCxnSpPr/>
          <p:nvPr/>
        </p:nvCxnSpPr>
        <p:spPr>
          <a:xfrm>
            <a:off x="4330700" y="2134632"/>
            <a:ext cx="1" cy="3926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305372" y="2564368"/>
            <a:ext cx="4050658" cy="369332"/>
          </a:xfrm>
          <a:prstGeom prst="rect">
            <a:avLst/>
          </a:prstGeom>
          <a:noFill/>
        </p:spPr>
        <p:txBody>
          <a:bodyPr wrap="none" rtlCol="0">
            <a:spAutoFit/>
          </a:bodyPr>
          <a:lstStyle/>
          <a:p>
            <a:r>
              <a:rPr lang="en-US" dirty="0" smtClean="0"/>
              <a:t>Question: Are moral claims ever true?</a:t>
            </a:r>
            <a:endParaRPr lang="en-US" dirty="0"/>
          </a:p>
        </p:txBody>
      </p:sp>
      <p:cxnSp>
        <p:nvCxnSpPr>
          <p:cNvPr id="20" name="Straight Arrow Connector 19"/>
          <p:cNvCxnSpPr/>
          <p:nvPr/>
        </p:nvCxnSpPr>
        <p:spPr>
          <a:xfrm>
            <a:off x="4330699" y="29210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4054731" y="3453368"/>
            <a:ext cx="528097" cy="369332"/>
          </a:xfrm>
          <a:prstGeom prst="rect">
            <a:avLst/>
          </a:prstGeom>
          <a:noFill/>
        </p:spPr>
        <p:txBody>
          <a:bodyPr wrap="none" rtlCol="0">
            <a:spAutoFit/>
          </a:bodyPr>
          <a:lstStyle/>
          <a:p>
            <a:r>
              <a:rPr lang="en-US" dirty="0" smtClean="0"/>
              <a:t>Yes</a:t>
            </a:r>
            <a:endParaRPr lang="en-US" b="1" dirty="0"/>
          </a:p>
        </p:txBody>
      </p:sp>
      <p:cxnSp>
        <p:nvCxnSpPr>
          <p:cNvPr id="23" name="Straight Arrow Connector 22"/>
          <p:cNvCxnSpPr>
            <a:stCxn id="15" idx="2"/>
          </p:cNvCxnSpPr>
          <p:nvPr/>
        </p:nvCxnSpPr>
        <p:spPr>
          <a:xfrm>
            <a:off x="4330701" y="2933700"/>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5958091" y="3453368"/>
            <a:ext cx="2048345"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No = </a:t>
            </a:r>
            <a:r>
              <a:rPr lang="en-US" b="1" i="1" dirty="0" smtClean="0"/>
              <a:t>Error Theory</a:t>
            </a:r>
            <a:endParaRPr lang="en-US" b="1" dirty="0"/>
          </a:p>
        </p:txBody>
      </p:sp>
      <p:sp>
        <p:nvSpPr>
          <p:cNvPr id="27" name="TextBox 26"/>
          <p:cNvSpPr txBox="1"/>
          <p:nvPr/>
        </p:nvSpPr>
        <p:spPr>
          <a:xfrm>
            <a:off x="425068" y="4305300"/>
            <a:ext cx="7811266" cy="369332"/>
          </a:xfrm>
          <a:prstGeom prst="rect">
            <a:avLst/>
          </a:prstGeom>
          <a:noFill/>
        </p:spPr>
        <p:txBody>
          <a:bodyPr wrap="none" rtlCol="0">
            <a:spAutoFit/>
          </a:bodyPr>
          <a:lstStyle/>
          <a:p>
            <a:r>
              <a:rPr lang="en-US" dirty="0" smtClean="0"/>
              <a:t>Question: Are true moral claims simply true or true-relative-to-something?</a:t>
            </a:r>
            <a:endParaRPr lang="en-US" dirty="0"/>
          </a:p>
        </p:txBody>
      </p:sp>
      <p:cxnSp>
        <p:nvCxnSpPr>
          <p:cNvPr id="28" name="Straight Arrow Connector 27"/>
          <p:cNvCxnSpPr/>
          <p:nvPr/>
        </p:nvCxnSpPr>
        <p:spPr>
          <a:xfrm>
            <a:off x="4330698" y="38227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flipH="1">
            <a:off x="2019300" y="4674632"/>
            <a:ext cx="2311396"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723901" y="5187434"/>
            <a:ext cx="2504880" cy="369332"/>
          </a:xfrm>
          <a:prstGeom prst="rect">
            <a:avLst/>
          </a:prstGeom>
          <a:noFill/>
        </p:spPr>
        <p:txBody>
          <a:bodyPr wrap="none" rtlCol="0">
            <a:spAutoFit/>
          </a:bodyPr>
          <a:lstStyle/>
          <a:p>
            <a:r>
              <a:rPr lang="en-US" dirty="0" smtClean="0"/>
              <a:t>Simply true = </a:t>
            </a:r>
            <a:r>
              <a:rPr lang="en-US" b="1" i="1" dirty="0" smtClean="0"/>
              <a:t>Realism</a:t>
            </a:r>
            <a:endParaRPr lang="en-US" b="1" i="1" dirty="0"/>
          </a:p>
        </p:txBody>
      </p:sp>
    </p:spTree>
    <p:extLst>
      <p:ext uri="{BB962C8B-B14F-4D97-AF65-F5344CB8AC3E}">
        <p14:creationId xmlns:p14="http://schemas.microsoft.com/office/powerpoint/2010/main" val="889546644"/>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6400" y="361434"/>
            <a:ext cx="5516128" cy="369332"/>
          </a:xfrm>
          <a:prstGeom prst="rect">
            <a:avLst/>
          </a:prstGeom>
          <a:noFill/>
        </p:spPr>
        <p:txBody>
          <a:bodyPr wrap="none" rtlCol="0">
            <a:spAutoFit/>
          </a:bodyPr>
          <a:lstStyle/>
          <a:p>
            <a:r>
              <a:rPr lang="en-US" dirty="0" smtClean="0"/>
              <a:t>This suggests an argument against </a:t>
            </a:r>
            <a:r>
              <a:rPr lang="en-US" smtClean="0"/>
              <a:t>moral relativism:</a:t>
            </a:r>
            <a:endParaRPr lang="en-US"/>
          </a:p>
        </p:txBody>
      </p:sp>
      <p:sp>
        <p:nvSpPr>
          <p:cNvPr id="2" name="TextBox 1"/>
          <p:cNvSpPr txBox="1"/>
          <p:nvPr/>
        </p:nvSpPr>
        <p:spPr>
          <a:xfrm>
            <a:off x="406400" y="1186934"/>
            <a:ext cx="8216900" cy="2031325"/>
          </a:xfrm>
          <a:prstGeom prst="rect">
            <a:avLst/>
          </a:prstGeom>
          <a:noFill/>
        </p:spPr>
        <p:txBody>
          <a:bodyPr wrap="square" rtlCol="0">
            <a:spAutoFit/>
          </a:bodyPr>
          <a:lstStyle/>
          <a:p>
            <a:r>
              <a:rPr lang="en-US" dirty="0" smtClean="0"/>
              <a:t>P1. People from different cultures (like Douglas and Sepulveda) sometimes genuinely disagree about morality. </a:t>
            </a:r>
          </a:p>
          <a:p>
            <a:r>
              <a:rPr lang="en-US" dirty="0"/>
              <a:t>P2. If moral relativism is true, then people from different cultures never </a:t>
            </a:r>
            <a:r>
              <a:rPr lang="en-US" dirty="0" smtClean="0"/>
              <a:t>genuinely disagree </a:t>
            </a:r>
            <a:r>
              <a:rPr lang="en-US" dirty="0"/>
              <a:t>about morality. </a:t>
            </a:r>
            <a:endParaRPr lang="en-US" dirty="0" smtClean="0"/>
          </a:p>
          <a:p>
            <a:endParaRPr lang="en-US" dirty="0"/>
          </a:p>
          <a:p>
            <a:r>
              <a:rPr lang="en-US" dirty="0" smtClean="0"/>
              <a:t>C. Moral relativism is false. (P1, P2)</a:t>
            </a:r>
            <a:endParaRPr lang="en-US" dirty="0"/>
          </a:p>
          <a:p>
            <a:endParaRPr lang="en-US" dirty="0" smtClean="0"/>
          </a:p>
        </p:txBody>
      </p:sp>
      <p:cxnSp>
        <p:nvCxnSpPr>
          <p:cNvPr id="5" name="Straight Connector 4"/>
          <p:cNvCxnSpPr/>
          <p:nvPr/>
        </p:nvCxnSpPr>
        <p:spPr>
          <a:xfrm>
            <a:off x="495300" y="2451100"/>
            <a:ext cx="8128000"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495300" y="3402568"/>
            <a:ext cx="8215560" cy="369332"/>
          </a:xfrm>
          <a:prstGeom prst="rect">
            <a:avLst/>
          </a:prstGeom>
          <a:noFill/>
        </p:spPr>
        <p:txBody>
          <a:bodyPr wrap="none" rtlCol="0">
            <a:spAutoFit/>
          </a:bodyPr>
          <a:lstStyle/>
          <a:p>
            <a:r>
              <a:rPr lang="en-US" dirty="0" smtClean="0"/>
              <a:t>Consider: Who among you thinks that chocolate is the best flavor of ice cream?</a:t>
            </a:r>
          </a:p>
        </p:txBody>
      </p:sp>
    </p:spTree>
    <p:extLst>
      <p:ext uri="{BB962C8B-B14F-4D97-AF65-F5344CB8AC3E}">
        <p14:creationId xmlns:p14="http://schemas.microsoft.com/office/powerpoint/2010/main" val="1857615180"/>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6400" y="361434"/>
            <a:ext cx="5516128" cy="369332"/>
          </a:xfrm>
          <a:prstGeom prst="rect">
            <a:avLst/>
          </a:prstGeom>
          <a:noFill/>
        </p:spPr>
        <p:txBody>
          <a:bodyPr wrap="none" rtlCol="0">
            <a:spAutoFit/>
          </a:bodyPr>
          <a:lstStyle/>
          <a:p>
            <a:r>
              <a:rPr lang="en-US" dirty="0" smtClean="0"/>
              <a:t>This suggests an argument against </a:t>
            </a:r>
            <a:r>
              <a:rPr lang="en-US" smtClean="0"/>
              <a:t>moral relativism:</a:t>
            </a:r>
            <a:endParaRPr lang="en-US"/>
          </a:p>
        </p:txBody>
      </p:sp>
      <p:sp>
        <p:nvSpPr>
          <p:cNvPr id="2" name="TextBox 1"/>
          <p:cNvSpPr txBox="1"/>
          <p:nvPr/>
        </p:nvSpPr>
        <p:spPr>
          <a:xfrm>
            <a:off x="406400" y="1186934"/>
            <a:ext cx="8216900" cy="2031325"/>
          </a:xfrm>
          <a:prstGeom prst="rect">
            <a:avLst/>
          </a:prstGeom>
          <a:noFill/>
        </p:spPr>
        <p:txBody>
          <a:bodyPr wrap="square" rtlCol="0">
            <a:spAutoFit/>
          </a:bodyPr>
          <a:lstStyle/>
          <a:p>
            <a:r>
              <a:rPr lang="en-US" dirty="0" smtClean="0"/>
              <a:t>P1. People from different cultures (like Douglas and Sepulveda) sometimes genuinely disagree about morality. </a:t>
            </a:r>
          </a:p>
          <a:p>
            <a:r>
              <a:rPr lang="en-US" dirty="0"/>
              <a:t>P2. If moral relativism is true, then people from different cultures never </a:t>
            </a:r>
            <a:r>
              <a:rPr lang="en-US" dirty="0" smtClean="0"/>
              <a:t>genuinely disagree </a:t>
            </a:r>
            <a:r>
              <a:rPr lang="en-US" dirty="0"/>
              <a:t>about morality. </a:t>
            </a:r>
            <a:endParaRPr lang="en-US" dirty="0" smtClean="0"/>
          </a:p>
          <a:p>
            <a:endParaRPr lang="en-US" dirty="0"/>
          </a:p>
          <a:p>
            <a:r>
              <a:rPr lang="en-US" dirty="0" smtClean="0"/>
              <a:t>C. Moral relativism is false. (P1, P2)</a:t>
            </a:r>
            <a:endParaRPr lang="en-US" dirty="0"/>
          </a:p>
          <a:p>
            <a:endParaRPr lang="en-US" dirty="0" smtClean="0"/>
          </a:p>
        </p:txBody>
      </p:sp>
      <p:cxnSp>
        <p:nvCxnSpPr>
          <p:cNvPr id="5" name="Straight Connector 4"/>
          <p:cNvCxnSpPr/>
          <p:nvPr/>
        </p:nvCxnSpPr>
        <p:spPr>
          <a:xfrm>
            <a:off x="495300" y="2451100"/>
            <a:ext cx="8128000"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495300" y="3402568"/>
            <a:ext cx="8215560" cy="369332"/>
          </a:xfrm>
          <a:prstGeom prst="rect">
            <a:avLst/>
          </a:prstGeom>
          <a:noFill/>
        </p:spPr>
        <p:txBody>
          <a:bodyPr wrap="none" rtlCol="0">
            <a:spAutoFit/>
          </a:bodyPr>
          <a:lstStyle/>
          <a:p>
            <a:r>
              <a:rPr lang="en-US" dirty="0" smtClean="0"/>
              <a:t>Consider: Who among you thinks that chocolate is the best flavor of ice cream?</a:t>
            </a:r>
          </a:p>
        </p:txBody>
      </p:sp>
      <p:sp>
        <p:nvSpPr>
          <p:cNvPr id="6" name="TextBox 5"/>
          <p:cNvSpPr txBox="1"/>
          <p:nvPr/>
        </p:nvSpPr>
        <p:spPr>
          <a:xfrm>
            <a:off x="495300" y="4064000"/>
            <a:ext cx="8012360" cy="646331"/>
          </a:xfrm>
          <a:prstGeom prst="rect">
            <a:avLst/>
          </a:prstGeom>
          <a:noFill/>
        </p:spPr>
        <p:txBody>
          <a:bodyPr wrap="square" rtlCol="0">
            <a:spAutoFit/>
          </a:bodyPr>
          <a:lstStyle/>
          <a:p>
            <a:r>
              <a:rPr lang="en-US" dirty="0" smtClean="0"/>
              <a:t>In pure “matters of taste”, what appears to be a disagreement on the surface is not a genuine disagreement. </a:t>
            </a:r>
            <a:endParaRPr lang="en-US" dirty="0"/>
          </a:p>
        </p:txBody>
      </p:sp>
    </p:spTree>
    <p:extLst>
      <p:ext uri="{BB962C8B-B14F-4D97-AF65-F5344CB8AC3E}">
        <p14:creationId xmlns:p14="http://schemas.microsoft.com/office/powerpoint/2010/main" val="4093222605"/>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6400" y="361434"/>
            <a:ext cx="5516128" cy="369332"/>
          </a:xfrm>
          <a:prstGeom prst="rect">
            <a:avLst/>
          </a:prstGeom>
          <a:noFill/>
        </p:spPr>
        <p:txBody>
          <a:bodyPr wrap="none" rtlCol="0">
            <a:spAutoFit/>
          </a:bodyPr>
          <a:lstStyle/>
          <a:p>
            <a:r>
              <a:rPr lang="en-US" dirty="0" smtClean="0"/>
              <a:t>This suggests an argument against </a:t>
            </a:r>
            <a:r>
              <a:rPr lang="en-US" smtClean="0"/>
              <a:t>moral relativism:</a:t>
            </a:r>
            <a:endParaRPr lang="en-US"/>
          </a:p>
        </p:txBody>
      </p:sp>
      <p:sp>
        <p:nvSpPr>
          <p:cNvPr id="2" name="TextBox 1"/>
          <p:cNvSpPr txBox="1"/>
          <p:nvPr/>
        </p:nvSpPr>
        <p:spPr>
          <a:xfrm>
            <a:off x="406400" y="1186934"/>
            <a:ext cx="8216900" cy="2031325"/>
          </a:xfrm>
          <a:prstGeom prst="rect">
            <a:avLst/>
          </a:prstGeom>
          <a:noFill/>
        </p:spPr>
        <p:txBody>
          <a:bodyPr wrap="square" rtlCol="0">
            <a:spAutoFit/>
          </a:bodyPr>
          <a:lstStyle/>
          <a:p>
            <a:r>
              <a:rPr lang="en-US" dirty="0" smtClean="0"/>
              <a:t>P1. People from different cultures (like Douglas and Sepulveda) sometimes genuinely disagree about morality. </a:t>
            </a:r>
          </a:p>
          <a:p>
            <a:r>
              <a:rPr lang="en-US" dirty="0"/>
              <a:t>P2. If moral relativism is true, then people from different cultures never </a:t>
            </a:r>
            <a:r>
              <a:rPr lang="en-US" dirty="0" smtClean="0"/>
              <a:t>genuinely disagree </a:t>
            </a:r>
            <a:r>
              <a:rPr lang="en-US" dirty="0"/>
              <a:t>about morality. </a:t>
            </a:r>
            <a:endParaRPr lang="en-US" dirty="0" smtClean="0"/>
          </a:p>
          <a:p>
            <a:endParaRPr lang="en-US" dirty="0"/>
          </a:p>
          <a:p>
            <a:r>
              <a:rPr lang="en-US" dirty="0" smtClean="0"/>
              <a:t>C. Moral relativism is false. (P1, P2)</a:t>
            </a:r>
            <a:endParaRPr lang="en-US" dirty="0"/>
          </a:p>
          <a:p>
            <a:endParaRPr lang="en-US" dirty="0" smtClean="0"/>
          </a:p>
        </p:txBody>
      </p:sp>
      <p:cxnSp>
        <p:nvCxnSpPr>
          <p:cNvPr id="5" name="Straight Connector 4"/>
          <p:cNvCxnSpPr/>
          <p:nvPr/>
        </p:nvCxnSpPr>
        <p:spPr>
          <a:xfrm>
            <a:off x="495300" y="2451100"/>
            <a:ext cx="8128000"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495300" y="3402568"/>
            <a:ext cx="8215560" cy="369332"/>
          </a:xfrm>
          <a:prstGeom prst="rect">
            <a:avLst/>
          </a:prstGeom>
          <a:noFill/>
        </p:spPr>
        <p:txBody>
          <a:bodyPr wrap="none" rtlCol="0">
            <a:spAutoFit/>
          </a:bodyPr>
          <a:lstStyle/>
          <a:p>
            <a:r>
              <a:rPr lang="en-US" dirty="0" smtClean="0"/>
              <a:t>Consider: Who among you thinks that chocolate is the best flavor of ice cream?</a:t>
            </a:r>
          </a:p>
        </p:txBody>
      </p:sp>
      <p:sp>
        <p:nvSpPr>
          <p:cNvPr id="6" name="TextBox 5"/>
          <p:cNvSpPr txBox="1"/>
          <p:nvPr/>
        </p:nvSpPr>
        <p:spPr>
          <a:xfrm>
            <a:off x="495300" y="4064000"/>
            <a:ext cx="8012360" cy="1754327"/>
          </a:xfrm>
          <a:prstGeom prst="rect">
            <a:avLst/>
          </a:prstGeom>
          <a:noFill/>
        </p:spPr>
        <p:txBody>
          <a:bodyPr wrap="square" rtlCol="0">
            <a:spAutoFit/>
          </a:bodyPr>
          <a:lstStyle/>
          <a:p>
            <a:r>
              <a:rPr lang="en-US" dirty="0" smtClean="0"/>
              <a:t>In pure “matters of taste”, what appears to be a disagreement on the surface is not a genuine disagreement. </a:t>
            </a:r>
          </a:p>
          <a:p>
            <a:endParaRPr lang="en-US" dirty="0"/>
          </a:p>
          <a:p>
            <a:r>
              <a:rPr lang="en-US" dirty="0" smtClean="0"/>
              <a:t>Chocolate lovers and vanilla lovers don’t actually disagree about anything. The chocolate lovers agree that vanilla tastes best to vanilla lovers, and vanilla lovers agree that chocolate tastes best to chocolate lovers. </a:t>
            </a:r>
            <a:endParaRPr lang="en-US" dirty="0"/>
          </a:p>
        </p:txBody>
      </p:sp>
    </p:spTree>
    <p:extLst>
      <p:ext uri="{BB962C8B-B14F-4D97-AF65-F5344CB8AC3E}">
        <p14:creationId xmlns:p14="http://schemas.microsoft.com/office/powerpoint/2010/main" val="257407519"/>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6400" y="361434"/>
            <a:ext cx="5516128" cy="369332"/>
          </a:xfrm>
          <a:prstGeom prst="rect">
            <a:avLst/>
          </a:prstGeom>
          <a:noFill/>
        </p:spPr>
        <p:txBody>
          <a:bodyPr wrap="none" rtlCol="0">
            <a:spAutoFit/>
          </a:bodyPr>
          <a:lstStyle/>
          <a:p>
            <a:r>
              <a:rPr lang="en-US" dirty="0" smtClean="0"/>
              <a:t>This suggests an argument against </a:t>
            </a:r>
            <a:r>
              <a:rPr lang="en-US" smtClean="0"/>
              <a:t>moral relativism:</a:t>
            </a:r>
            <a:endParaRPr lang="en-US"/>
          </a:p>
        </p:txBody>
      </p:sp>
      <p:sp>
        <p:nvSpPr>
          <p:cNvPr id="2" name="TextBox 1"/>
          <p:cNvSpPr txBox="1"/>
          <p:nvPr/>
        </p:nvSpPr>
        <p:spPr>
          <a:xfrm>
            <a:off x="406400" y="1186934"/>
            <a:ext cx="8216900" cy="2031325"/>
          </a:xfrm>
          <a:prstGeom prst="rect">
            <a:avLst/>
          </a:prstGeom>
          <a:noFill/>
        </p:spPr>
        <p:txBody>
          <a:bodyPr wrap="square" rtlCol="0">
            <a:spAutoFit/>
          </a:bodyPr>
          <a:lstStyle/>
          <a:p>
            <a:r>
              <a:rPr lang="en-US" dirty="0" smtClean="0"/>
              <a:t>P1. People from different cultures (like Douglas and Sepulveda) sometimes genuinely disagree about morality. </a:t>
            </a:r>
          </a:p>
          <a:p>
            <a:r>
              <a:rPr lang="en-US" dirty="0"/>
              <a:t>P2. If moral relativism is true, then people from different cultures never </a:t>
            </a:r>
            <a:r>
              <a:rPr lang="en-US" dirty="0" smtClean="0"/>
              <a:t>genuinely disagree </a:t>
            </a:r>
            <a:r>
              <a:rPr lang="en-US" dirty="0"/>
              <a:t>about morality. </a:t>
            </a:r>
            <a:endParaRPr lang="en-US" dirty="0" smtClean="0"/>
          </a:p>
          <a:p>
            <a:endParaRPr lang="en-US" dirty="0"/>
          </a:p>
          <a:p>
            <a:r>
              <a:rPr lang="en-US" dirty="0" smtClean="0"/>
              <a:t>C. Moral relativism is false. (P1, P2)</a:t>
            </a:r>
            <a:endParaRPr lang="en-US" dirty="0"/>
          </a:p>
          <a:p>
            <a:endParaRPr lang="en-US" dirty="0" smtClean="0"/>
          </a:p>
        </p:txBody>
      </p:sp>
      <p:cxnSp>
        <p:nvCxnSpPr>
          <p:cNvPr id="5" name="Straight Connector 4"/>
          <p:cNvCxnSpPr/>
          <p:nvPr/>
        </p:nvCxnSpPr>
        <p:spPr>
          <a:xfrm>
            <a:off x="495300" y="2451100"/>
            <a:ext cx="8128000"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495300" y="3402568"/>
            <a:ext cx="8215560" cy="369332"/>
          </a:xfrm>
          <a:prstGeom prst="rect">
            <a:avLst/>
          </a:prstGeom>
          <a:noFill/>
        </p:spPr>
        <p:txBody>
          <a:bodyPr wrap="none" rtlCol="0">
            <a:spAutoFit/>
          </a:bodyPr>
          <a:lstStyle/>
          <a:p>
            <a:r>
              <a:rPr lang="en-US" dirty="0" smtClean="0"/>
              <a:t>Consider: Who among you thinks that chocolate is the best flavor of ice cream?</a:t>
            </a:r>
          </a:p>
        </p:txBody>
      </p:sp>
      <p:sp>
        <p:nvSpPr>
          <p:cNvPr id="6" name="TextBox 5"/>
          <p:cNvSpPr txBox="1"/>
          <p:nvPr/>
        </p:nvSpPr>
        <p:spPr>
          <a:xfrm>
            <a:off x="495300" y="4064000"/>
            <a:ext cx="8012360" cy="2585323"/>
          </a:xfrm>
          <a:prstGeom prst="rect">
            <a:avLst/>
          </a:prstGeom>
          <a:noFill/>
        </p:spPr>
        <p:txBody>
          <a:bodyPr wrap="square" rtlCol="0">
            <a:spAutoFit/>
          </a:bodyPr>
          <a:lstStyle/>
          <a:p>
            <a:r>
              <a:rPr lang="en-US" dirty="0" smtClean="0"/>
              <a:t>In pure “matters of taste”, what appears to be a disagreement on the surface is not a genuine disagreement. </a:t>
            </a:r>
          </a:p>
          <a:p>
            <a:endParaRPr lang="en-US" dirty="0"/>
          </a:p>
          <a:p>
            <a:r>
              <a:rPr lang="en-US" dirty="0" smtClean="0"/>
              <a:t>Chocolate lovers and vanilla lovers don’t actually disagree about anything. The chocolate lovers agree that vanilla tastes best to vanilla lovers, and vanilla lovers agree that chocolate tastes best to chocolate lovers. </a:t>
            </a:r>
          </a:p>
          <a:p>
            <a:endParaRPr lang="en-US" dirty="0"/>
          </a:p>
          <a:p>
            <a:r>
              <a:rPr lang="en-US" dirty="0" smtClean="0"/>
              <a:t>The moral relativist thinks that morality is like “matter of taste”; hence, there should be no genuine moral disagreements. But aren’t there?</a:t>
            </a:r>
          </a:p>
        </p:txBody>
      </p:sp>
    </p:spTree>
    <p:extLst>
      <p:ext uri="{BB962C8B-B14F-4D97-AF65-F5344CB8AC3E}">
        <p14:creationId xmlns:p14="http://schemas.microsoft.com/office/powerpoint/2010/main" val="2099775223"/>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4fred16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3467099"/>
            <a:ext cx="2273300" cy="2595351"/>
          </a:xfrm>
          <a:prstGeom prst="rect">
            <a:avLst/>
          </a:prstGeom>
        </p:spPr>
      </p:pic>
      <p:sp>
        <p:nvSpPr>
          <p:cNvPr id="6" name="TextBox 5"/>
          <p:cNvSpPr txBox="1"/>
          <p:nvPr/>
        </p:nvSpPr>
        <p:spPr>
          <a:xfrm>
            <a:off x="642939" y="6173569"/>
            <a:ext cx="2163761" cy="646331"/>
          </a:xfrm>
          <a:prstGeom prst="rect">
            <a:avLst/>
          </a:prstGeom>
          <a:noFill/>
        </p:spPr>
        <p:txBody>
          <a:bodyPr wrap="none" rtlCol="0">
            <a:spAutoFit/>
          </a:bodyPr>
          <a:lstStyle/>
          <a:p>
            <a:r>
              <a:rPr lang="en-US" dirty="0" smtClean="0"/>
              <a:t>Frederick Douglass</a:t>
            </a:r>
          </a:p>
          <a:p>
            <a:r>
              <a:rPr lang="en-US" dirty="0" smtClean="0"/>
              <a:t>(1818 – 1895)</a:t>
            </a:r>
            <a:endParaRPr lang="en-US" dirty="0"/>
          </a:p>
        </p:txBody>
      </p:sp>
      <p:sp>
        <p:nvSpPr>
          <p:cNvPr id="2" name="Oval Callout 1"/>
          <p:cNvSpPr/>
          <p:nvPr/>
        </p:nvSpPr>
        <p:spPr>
          <a:xfrm>
            <a:off x="2133600" y="2018268"/>
            <a:ext cx="3098800" cy="2450069"/>
          </a:xfrm>
          <a:prstGeom prst="wedgeEllipseCallout">
            <a:avLst>
              <a:gd name="adj1" fmla="val -46243"/>
              <a:gd name="adj2" fmla="val 5109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2540000" y="2906573"/>
            <a:ext cx="2298700" cy="400110"/>
          </a:xfrm>
          <a:prstGeom prst="rect">
            <a:avLst/>
          </a:prstGeom>
          <a:noFill/>
        </p:spPr>
        <p:txBody>
          <a:bodyPr wrap="square" rtlCol="0">
            <a:spAutoFit/>
          </a:bodyPr>
          <a:lstStyle/>
          <a:p>
            <a:r>
              <a:rPr lang="en-US" sz="2000" dirty="0" smtClean="0">
                <a:solidFill>
                  <a:schemeClr val="bg1"/>
                </a:solidFill>
              </a:rPr>
              <a:t>Slavery is wrong.</a:t>
            </a:r>
            <a:endParaRPr lang="en-US" sz="2000" dirty="0">
              <a:solidFill>
                <a:schemeClr val="bg1"/>
              </a:solidFill>
            </a:endParaRPr>
          </a:p>
        </p:txBody>
      </p:sp>
      <p:pic>
        <p:nvPicPr>
          <p:cNvPr id="3" name="Picture 2" descr="Juan-Sepúlved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1344" y="3467098"/>
            <a:ext cx="1822656" cy="2456623"/>
          </a:xfrm>
          <a:prstGeom prst="rect">
            <a:avLst/>
          </a:prstGeom>
        </p:spPr>
      </p:pic>
      <p:sp>
        <p:nvSpPr>
          <p:cNvPr id="10" name="TextBox 9"/>
          <p:cNvSpPr txBox="1"/>
          <p:nvPr/>
        </p:nvSpPr>
        <p:spPr>
          <a:xfrm>
            <a:off x="7365486" y="5928271"/>
            <a:ext cx="1778514" cy="369332"/>
          </a:xfrm>
          <a:prstGeom prst="rect">
            <a:avLst/>
          </a:prstGeom>
          <a:noFill/>
        </p:spPr>
        <p:txBody>
          <a:bodyPr wrap="none" rtlCol="0">
            <a:spAutoFit/>
          </a:bodyPr>
          <a:lstStyle/>
          <a:p>
            <a:r>
              <a:rPr lang="en-US" dirty="0" smtClean="0"/>
              <a:t>Juan Sepulveda</a:t>
            </a:r>
            <a:endParaRPr lang="en-US" dirty="0"/>
          </a:p>
        </p:txBody>
      </p:sp>
      <p:sp>
        <p:nvSpPr>
          <p:cNvPr id="11" name="TextBox 10"/>
          <p:cNvSpPr txBox="1"/>
          <p:nvPr/>
        </p:nvSpPr>
        <p:spPr>
          <a:xfrm>
            <a:off x="7607300" y="6297603"/>
            <a:ext cx="1338603" cy="369332"/>
          </a:xfrm>
          <a:prstGeom prst="rect">
            <a:avLst/>
          </a:prstGeom>
          <a:noFill/>
        </p:spPr>
        <p:txBody>
          <a:bodyPr wrap="none" rtlCol="0">
            <a:spAutoFit/>
          </a:bodyPr>
          <a:lstStyle/>
          <a:p>
            <a:r>
              <a:rPr lang="en-US" dirty="0" smtClean="0"/>
              <a:t>(1489-1573)</a:t>
            </a:r>
            <a:endParaRPr lang="en-US" dirty="0"/>
          </a:p>
        </p:txBody>
      </p:sp>
      <p:sp>
        <p:nvSpPr>
          <p:cNvPr id="12" name="Oval Callout 11"/>
          <p:cNvSpPr/>
          <p:nvPr/>
        </p:nvSpPr>
        <p:spPr>
          <a:xfrm>
            <a:off x="5359400" y="2108200"/>
            <a:ext cx="2755900" cy="2360136"/>
          </a:xfrm>
          <a:prstGeom prst="wedgeEllipseCallout">
            <a:avLst>
              <a:gd name="adj1" fmla="val 50951"/>
              <a:gd name="adj2" fmla="val 3383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5613400" y="2793640"/>
            <a:ext cx="2298700" cy="369332"/>
          </a:xfrm>
          <a:prstGeom prst="rect">
            <a:avLst/>
          </a:prstGeom>
          <a:noFill/>
        </p:spPr>
        <p:txBody>
          <a:bodyPr wrap="square" rtlCol="0">
            <a:spAutoFit/>
          </a:bodyPr>
          <a:lstStyle/>
          <a:p>
            <a:r>
              <a:rPr lang="en-US" dirty="0" smtClean="0">
                <a:solidFill>
                  <a:schemeClr val="bg1"/>
                </a:solidFill>
              </a:rPr>
              <a:t>Slavery is right.</a:t>
            </a:r>
            <a:endParaRPr lang="en-US" dirty="0">
              <a:solidFill>
                <a:schemeClr val="bg1"/>
              </a:solidFill>
            </a:endParaRPr>
          </a:p>
        </p:txBody>
      </p:sp>
      <p:sp>
        <p:nvSpPr>
          <p:cNvPr id="14" name="TextBox 13"/>
          <p:cNvSpPr txBox="1"/>
          <p:nvPr/>
        </p:nvSpPr>
        <p:spPr>
          <a:xfrm>
            <a:off x="415203" y="348734"/>
            <a:ext cx="4249593" cy="369332"/>
          </a:xfrm>
          <a:prstGeom prst="rect">
            <a:avLst/>
          </a:prstGeom>
          <a:noFill/>
        </p:spPr>
        <p:txBody>
          <a:bodyPr wrap="none" rtlCol="0">
            <a:spAutoFit/>
          </a:bodyPr>
          <a:lstStyle/>
          <a:p>
            <a:r>
              <a:rPr lang="en-US" dirty="0" smtClean="0"/>
              <a:t>Let’s return to Douglass and Sepulveda. </a:t>
            </a:r>
            <a:endParaRPr lang="en-US" dirty="0"/>
          </a:p>
        </p:txBody>
      </p:sp>
    </p:spTree>
    <p:extLst>
      <p:ext uri="{BB962C8B-B14F-4D97-AF65-F5344CB8AC3E}">
        <p14:creationId xmlns:p14="http://schemas.microsoft.com/office/powerpoint/2010/main" val="718584835"/>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4fred16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3467099"/>
            <a:ext cx="2273300" cy="2595351"/>
          </a:xfrm>
          <a:prstGeom prst="rect">
            <a:avLst/>
          </a:prstGeom>
        </p:spPr>
      </p:pic>
      <p:sp>
        <p:nvSpPr>
          <p:cNvPr id="6" name="TextBox 5"/>
          <p:cNvSpPr txBox="1"/>
          <p:nvPr/>
        </p:nvSpPr>
        <p:spPr>
          <a:xfrm>
            <a:off x="642939" y="6173569"/>
            <a:ext cx="2163761" cy="646331"/>
          </a:xfrm>
          <a:prstGeom prst="rect">
            <a:avLst/>
          </a:prstGeom>
          <a:noFill/>
        </p:spPr>
        <p:txBody>
          <a:bodyPr wrap="none" rtlCol="0">
            <a:spAutoFit/>
          </a:bodyPr>
          <a:lstStyle/>
          <a:p>
            <a:r>
              <a:rPr lang="en-US" dirty="0" smtClean="0"/>
              <a:t>Frederick Douglass</a:t>
            </a:r>
          </a:p>
          <a:p>
            <a:r>
              <a:rPr lang="en-US" dirty="0" smtClean="0"/>
              <a:t>(1818 – 1895)</a:t>
            </a:r>
            <a:endParaRPr lang="en-US" dirty="0"/>
          </a:p>
        </p:txBody>
      </p:sp>
      <p:sp>
        <p:nvSpPr>
          <p:cNvPr id="2" name="Oval Callout 1"/>
          <p:cNvSpPr/>
          <p:nvPr/>
        </p:nvSpPr>
        <p:spPr>
          <a:xfrm>
            <a:off x="2133600" y="2018268"/>
            <a:ext cx="3098800" cy="2450069"/>
          </a:xfrm>
          <a:prstGeom prst="wedgeEllipseCallout">
            <a:avLst>
              <a:gd name="adj1" fmla="val -46243"/>
              <a:gd name="adj2" fmla="val 5109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2540000" y="2906573"/>
            <a:ext cx="2298700" cy="400110"/>
          </a:xfrm>
          <a:prstGeom prst="rect">
            <a:avLst/>
          </a:prstGeom>
          <a:noFill/>
        </p:spPr>
        <p:txBody>
          <a:bodyPr wrap="square" rtlCol="0">
            <a:spAutoFit/>
          </a:bodyPr>
          <a:lstStyle/>
          <a:p>
            <a:r>
              <a:rPr lang="en-US" sz="2000" dirty="0" smtClean="0">
                <a:solidFill>
                  <a:schemeClr val="bg1"/>
                </a:solidFill>
              </a:rPr>
              <a:t>Slavery is wrong.</a:t>
            </a:r>
            <a:endParaRPr lang="en-US" sz="2000" dirty="0">
              <a:solidFill>
                <a:schemeClr val="bg1"/>
              </a:solidFill>
            </a:endParaRPr>
          </a:p>
        </p:txBody>
      </p:sp>
      <p:pic>
        <p:nvPicPr>
          <p:cNvPr id="3" name="Picture 2" descr="Juan-Sepúlved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1344" y="3467098"/>
            <a:ext cx="1822656" cy="2456623"/>
          </a:xfrm>
          <a:prstGeom prst="rect">
            <a:avLst/>
          </a:prstGeom>
        </p:spPr>
      </p:pic>
      <p:sp>
        <p:nvSpPr>
          <p:cNvPr id="10" name="TextBox 9"/>
          <p:cNvSpPr txBox="1"/>
          <p:nvPr/>
        </p:nvSpPr>
        <p:spPr>
          <a:xfrm>
            <a:off x="7365486" y="5928271"/>
            <a:ext cx="1778514" cy="369332"/>
          </a:xfrm>
          <a:prstGeom prst="rect">
            <a:avLst/>
          </a:prstGeom>
          <a:noFill/>
        </p:spPr>
        <p:txBody>
          <a:bodyPr wrap="none" rtlCol="0">
            <a:spAutoFit/>
          </a:bodyPr>
          <a:lstStyle/>
          <a:p>
            <a:r>
              <a:rPr lang="en-US" dirty="0" smtClean="0"/>
              <a:t>Juan Sepulveda</a:t>
            </a:r>
            <a:endParaRPr lang="en-US" dirty="0"/>
          </a:p>
        </p:txBody>
      </p:sp>
      <p:sp>
        <p:nvSpPr>
          <p:cNvPr id="11" name="TextBox 10"/>
          <p:cNvSpPr txBox="1"/>
          <p:nvPr/>
        </p:nvSpPr>
        <p:spPr>
          <a:xfrm>
            <a:off x="7607300" y="6297603"/>
            <a:ext cx="1338603" cy="369332"/>
          </a:xfrm>
          <a:prstGeom prst="rect">
            <a:avLst/>
          </a:prstGeom>
          <a:noFill/>
        </p:spPr>
        <p:txBody>
          <a:bodyPr wrap="none" rtlCol="0">
            <a:spAutoFit/>
          </a:bodyPr>
          <a:lstStyle/>
          <a:p>
            <a:r>
              <a:rPr lang="en-US" dirty="0" smtClean="0"/>
              <a:t>(1489-1573)</a:t>
            </a:r>
            <a:endParaRPr lang="en-US" dirty="0"/>
          </a:p>
        </p:txBody>
      </p:sp>
      <p:sp>
        <p:nvSpPr>
          <p:cNvPr id="12" name="Oval Callout 11"/>
          <p:cNvSpPr/>
          <p:nvPr/>
        </p:nvSpPr>
        <p:spPr>
          <a:xfrm>
            <a:off x="5359400" y="2108200"/>
            <a:ext cx="2755900" cy="2360136"/>
          </a:xfrm>
          <a:prstGeom prst="wedgeEllipseCallout">
            <a:avLst>
              <a:gd name="adj1" fmla="val 50951"/>
              <a:gd name="adj2" fmla="val 3383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5613400" y="2793640"/>
            <a:ext cx="2298700" cy="369332"/>
          </a:xfrm>
          <a:prstGeom prst="rect">
            <a:avLst/>
          </a:prstGeom>
          <a:noFill/>
        </p:spPr>
        <p:txBody>
          <a:bodyPr wrap="square" rtlCol="0">
            <a:spAutoFit/>
          </a:bodyPr>
          <a:lstStyle/>
          <a:p>
            <a:r>
              <a:rPr lang="en-US" dirty="0" smtClean="0">
                <a:solidFill>
                  <a:schemeClr val="bg1"/>
                </a:solidFill>
              </a:rPr>
              <a:t>Slavery is right.</a:t>
            </a:r>
            <a:endParaRPr lang="en-US" dirty="0">
              <a:solidFill>
                <a:schemeClr val="bg1"/>
              </a:solidFill>
            </a:endParaRPr>
          </a:p>
        </p:txBody>
      </p:sp>
      <p:sp>
        <p:nvSpPr>
          <p:cNvPr id="14" name="TextBox 13"/>
          <p:cNvSpPr txBox="1"/>
          <p:nvPr/>
        </p:nvSpPr>
        <p:spPr>
          <a:xfrm>
            <a:off x="415203" y="348734"/>
            <a:ext cx="8294120" cy="923330"/>
          </a:xfrm>
          <a:prstGeom prst="rect">
            <a:avLst/>
          </a:prstGeom>
          <a:noFill/>
        </p:spPr>
        <p:txBody>
          <a:bodyPr wrap="none" rtlCol="0">
            <a:spAutoFit/>
          </a:bodyPr>
          <a:lstStyle/>
          <a:p>
            <a:r>
              <a:rPr lang="en-US" dirty="0" smtClean="0"/>
              <a:t>Let’s return to Douglass and Sepulveda.</a:t>
            </a:r>
          </a:p>
          <a:p>
            <a:endParaRPr lang="en-US" dirty="0"/>
          </a:p>
          <a:p>
            <a:r>
              <a:rPr lang="en-US" dirty="0" smtClean="0"/>
              <a:t>Isn’t there some sense in which Douglass was right, and Sepulveda was wrong? </a:t>
            </a:r>
            <a:endParaRPr lang="en-US" dirty="0"/>
          </a:p>
        </p:txBody>
      </p:sp>
    </p:spTree>
    <p:extLst>
      <p:ext uri="{BB962C8B-B14F-4D97-AF65-F5344CB8AC3E}">
        <p14:creationId xmlns:p14="http://schemas.microsoft.com/office/powerpoint/2010/main" val="1479562537"/>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4fred16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3467099"/>
            <a:ext cx="2273300" cy="2595351"/>
          </a:xfrm>
          <a:prstGeom prst="rect">
            <a:avLst/>
          </a:prstGeom>
        </p:spPr>
      </p:pic>
      <p:sp>
        <p:nvSpPr>
          <p:cNvPr id="6" name="TextBox 5"/>
          <p:cNvSpPr txBox="1"/>
          <p:nvPr/>
        </p:nvSpPr>
        <p:spPr>
          <a:xfrm>
            <a:off x="642939" y="6173569"/>
            <a:ext cx="2163761" cy="646331"/>
          </a:xfrm>
          <a:prstGeom prst="rect">
            <a:avLst/>
          </a:prstGeom>
          <a:noFill/>
        </p:spPr>
        <p:txBody>
          <a:bodyPr wrap="none" rtlCol="0">
            <a:spAutoFit/>
          </a:bodyPr>
          <a:lstStyle/>
          <a:p>
            <a:r>
              <a:rPr lang="en-US" dirty="0" smtClean="0"/>
              <a:t>Frederick Douglass</a:t>
            </a:r>
          </a:p>
          <a:p>
            <a:r>
              <a:rPr lang="en-US" dirty="0" smtClean="0"/>
              <a:t>(1818 – 1895)</a:t>
            </a:r>
            <a:endParaRPr lang="en-US" dirty="0"/>
          </a:p>
        </p:txBody>
      </p:sp>
      <p:sp>
        <p:nvSpPr>
          <p:cNvPr id="2" name="Oval Callout 1"/>
          <p:cNvSpPr/>
          <p:nvPr/>
        </p:nvSpPr>
        <p:spPr>
          <a:xfrm>
            <a:off x="2133600" y="2018268"/>
            <a:ext cx="3098800" cy="2450069"/>
          </a:xfrm>
          <a:prstGeom prst="wedgeEllipseCallout">
            <a:avLst>
              <a:gd name="adj1" fmla="val -46243"/>
              <a:gd name="adj2" fmla="val 5109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3" name="Picture 2" descr="Juan-Sepúlved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1344" y="3467098"/>
            <a:ext cx="1822656" cy="2456623"/>
          </a:xfrm>
          <a:prstGeom prst="rect">
            <a:avLst/>
          </a:prstGeom>
        </p:spPr>
      </p:pic>
      <p:sp>
        <p:nvSpPr>
          <p:cNvPr id="10" name="TextBox 9"/>
          <p:cNvSpPr txBox="1"/>
          <p:nvPr/>
        </p:nvSpPr>
        <p:spPr>
          <a:xfrm>
            <a:off x="7365486" y="5928271"/>
            <a:ext cx="1778514" cy="369332"/>
          </a:xfrm>
          <a:prstGeom prst="rect">
            <a:avLst/>
          </a:prstGeom>
          <a:noFill/>
        </p:spPr>
        <p:txBody>
          <a:bodyPr wrap="none" rtlCol="0">
            <a:spAutoFit/>
          </a:bodyPr>
          <a:lstStyle/>
          <a:p>
            <a:r>
              <a:rPr lang="en-US" dirty="0" smtClean="0"/>
              <a:t>Juan Sepulveda</a:t>
            </a:r>
            <a:endParaRPr lang="en-US" dirty="0"/>
          </a:p>
        </p:txBody>
      </p:sp>
      <p:sp>
        <p:nvSpPr>
          <p:cNvPr id="11" name="TextBox 10"/>
          <p:cNvSpPr txBox="1"/>
          <p:nvPr/>
        </p:nvSpPr>
        <p:spPr>
          <a:xfrm>
            <a:off x="7607300" y="6297603"/>
            <a:ext cx="1338603" cy="369332"/>
          </a:xfrm>
          <a:prstGeom prst="rect">
            <a:avLst/>
          </a:prstGeom>
          <a:noFill/>
        </p:spPr>
        <p:txBody>
          <a:bodyPr wrap="none" rtlCol="0">
            <a:spAutoFit/>
          </a:bodyPr>
          <a:lstStyle/>
          <a:p>
            <a:r>
              <a:rPr lang="en-US" dirty="0" smtClean="0"/>
              <a:t>(1489-1573)</a:t>
            </a:r>
            <a:endParaRPr lang="en-US" dirty="0"/>
          </a:p>
        </p:txBody>
      </p:sp>
      <p:sp>
        <p:nvSpPr>
          <p:cNvPr id="12" name="Oval Callout 11"/>
          <p:cNvSpPr/>
          <p:nvPr/>
        </p:nvSpPr>
        <p:spPr>
          <a:xfrm>
            <a:off x="5359400" y="2108200"/>
            <a:ext cx="2755900" cy="2360136"/>
          </a:xfrm>
          <a:prstGeom prst="wedgeEllipseCallout">
            <a:avLst>
              <a:gd name="adj1" fmla="val 50951"/>
              <a:gd name="adj2" fmla="val 3383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415203" y="348734"/>
            <a:ext cx="8294120" cy="923330"/>
          </a:xfrm>
          <a:prstGeom prst="rect">
            <a:avLst/>
          </a:prstGeom>
          <a:noFill/>
        </p:spPr>
        <p:txBody>
          <a:bodyPr wrap="none" rtlCol="0">
            <a:spAutoFit/>
          </a:bodyPr>
          <a:lstStyle/>
          <a:p>
            <a:r>
              <a:rPr lang="en-US" dirty="0" smtClean="0"/>
              <a:t>Let’s return to Douglass and Sepulveda.</a:t>
            </a:r>
          </a:p>
          <a:p>
            <a:endParaRPr lang="en-US" dirty="0"/>
          </a:p>
          <a:p>
            <a:r>
              <a:rPr lang="en-US" dirty="0" smtClean="0"/>
              <a:t>Isn’t there some sense in which Douglass was right, and Sepulveda was wrong? </a:t>
            </a:r>
            <a:endParaRPr lang="en-US" dirty="0"/>
          </a:p>
        </p:txBody>
      </p:sp>
      <p:sp>
        <p:nvSpPr>
          <p:cNvPr id="15" name="TextBox 14"/>
          <p:cNvSpPr txBox="1"/>
          <p:nvPr/>
        </p:nvSpPr>
        <p:spPr>
          <a:xfrm>
            <a:off x="2540000" y="2501252"/>
            <a:ext cx="2298700" cy="1323439"/>
          </a:xfrm>
          <a:prstGeom prst="rect">
            <a:avLst/>
          </a:prstGeom>
          <a:noFill/>
        </p:spPr>
        <p:txBody>
          <a:bodyPr wrap="square" rtlCol="0">
            <a:spAutoFit/>
          </a:bodyPr>
          <a:lstStyle/>
          <a:p>
            <a:r>
              <a:rPr lang="en-US" sz="2000" dirty="0" smtClean="0">
                <a:solidFill>
                  <a:schemeClr val="bg1"/>
                </a:solidFill>
              </a:rPr>
              <a:t>Slavery is disapproved of in mid-19</a:t>
            </a:r>
            <a:r>
              <a:rPr lang="en-US" sz="2000" baseline="30000" dirty="0" smtClean="0">
                <a:solidFill>
                  <a:schemeClr val="bg1"/>
                </a:solidFill>
              </a:rPr>
              <a:t>th</a:t>
            </a:r>
            <a:r>
              <a:rPr lang="en-US" sz="2000" dirty="0" smtClean="0">
                <a:solidFill>
                  <a:schemeClr val="bg1"/>
                </a:solidFill>
              </a:rPr>
              <a:t> century America.</a:t>
            </a:r>
            <a:endParaRPr lang="en-US" sz="2000" dirty="0">
              <a:solidFill>
                <a:schemeClr val="bg1"/>
              </a:solidFill>
            </a:endParaRPr>
          </a:p>
        </p:txBody>
      </p:sp>
      <p:sp>
        <p:nvSpPr>
          <p:cNvPr id="16" name="TextBox 15"/>
          <p:cNvSpPr txBox="1"/>
          <p:nvPr/>
        </p:nvSpPr>
        <p:spPr>
          <a:xfrm>
            <a:off x="5517944" y="2606909"/>
            <a:ext cx="2298700" cy="1015663"/>
          </a:xfrm>
          <a:prstGeom prst="rect">
            <a:avLst/>
          </a:prstGeom>
          <a:noFill/>
        </p:spPr>
        <p:txBody>
          <a:bodyPr wrap="square" rtlCol="0">
            <a:spAutoFit/>
          </a:bodyPr>
          <a:lstStyle/>
          <a:p>
            <a:r>
              <a:rPr lang="en-US" sz="2000" dirty="0" smtClean="0">
                <a:solidFill>
                  <a:schemeClr val="bg1"/>
                </a:solidFill>
              </a:rPr>
              <a:t>Slavery is approved of in 16</a:t>
            </a:r>
            <a:r>
              <a:rPr lang="en-US" sz="2000" baseline="30000" dirty="0" smtClean="0">
                <a:solidFill>
                  <a:schemeClr val="bg1"/>
                </a:solidFill>
              </a:rPr>
              <a:t>th</a:t>
            </a:r>
            <a:r>
              <a:rPr lang="en-US" sz="2000" dirty="0" smtClean="0">
                <a:solidFill>
                  <a:schemeClr val="bg1"/>
                </a:solidFill>
              </a:rPr>
              <a:t> century Spain.</a:t>
            </a:r>
            <a:endParaRPr lang="en-US" sz="2000" dirty="0">
              <a:solidFill>
                <a:schemeClr val="bg1"/>
              </a:solidFill>
            </a:endParaRPr>
          </a:p>
        </p:txBody>
      </p:sp>
    </p:spTree>
    <p:extLst>
      <p:ext uri="{BB962C8B-B14F-4D97-AF65-F5344CB8AC3E}">
        <p14:creationId xmlns:p14="http://schemas.microsoft.com/office/powerpoint/2010/main" val="3322066789"/>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4fred16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3467099"/>
            <a:ext cx="2273300" cy="2595351"/>
          </a:xfrm>
          <a:prstGeom prst="rect">
            <a:avLst/>
          </a:prstGeom>
        </p:spPr>
      </p:pic>
      <p:sp>
        <p:nvSpPr>
          <p:cNvPr id="6" name="TextBox 5"/>
          <p:cNvSpPr txBox="1"/>
          <p:nvPr/>
        </p:nvSpPr>
        <p:spPr>
          <a:xfrm>
            <a:off x="642939" y="6173569"/>
            <a:ext cx="2163761" cy="646331"/>
          </a:xfrm>
          <a:prstGeom prst="rect">
            <a:avLst/>
          </a:prstGeom>
          <a:noFill/>
        </p:spPr>
        <p:txBody>
          <a:bodyPr wrap="none" rtlCol="0">
            <a:spAutoFit/>
          </a:bodyPr>
          <a:lstStyle/>
          <a:p>
            <a:r>
              <a:rPr lang="en-US" dirty="0" smtClean="0"/>
              <a:t>Frederick Douglass</a:t>
            </a:r>
          </a:p>
          <a:p>
            <a:r>
              <a:rPr lang="en-US" dirty="0" smtClean="0"/>
              <a:t>(1818 – 1895)</a:t>
            </a:r>
            <a:endParaRPr lang="en-US" dirty="0"/>
          </a:p>
        </p:txBody>
      </p:sp>
      <p:sp>
        <p:nvSpPr>
          <p:cNvPr id="2" name="Oval Callout 1"/>
          <p:cNvSpPr/>
          <p:nvPr/>
        </p:nvSpPr>
        <p:spPr>
          <a:xfrm>
            <a:off x="2133600" y="2018268"/>
            <a:ext cx="3098800" cy="2450069"/>
          </a:xfrm>
          <a:prstGeom prst="wedgeEllipseCallout">
            <a:avLst>
              <a:gd name="adj1" fmla="val -46243"/>
              <a:gd name="adj2" fmla="val 5109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3" name="Picture 2" descr="Juan-Sepúlved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1344" y="3467098"/>
            <a:ext cx="1822656" cy="2456623"/>
          </a:xfrm>
          <a:prstGeom prst="rect">
            <a:avLst/>
          </a:prstGeom>
        </p:spPr>
      </p:pic>
      <p:sp>
        <p:nvSpPr>
          <p:cNvPr id="10" name="TextBox 9"/>
          <p:cNvSpPr txBox="1"/>
          <p:nvPr/>
        </p:nvSpPr>
        <p:spPr>
          <a:xfrm>
            <a:off x="7365486" y="5928271"/>
            <a:ext cx="1778514" cy="369332"/>
          </a:xfrm>
          <a:prstGeom prst="rect">
            <a:avLst/>
          </a:prstGeom>
          <a:noFill/>
        </p:spPr>
        <p:txBody>
          <a:bodyPr wrap="none" rtlCol="0">
            <a:spAutoFit/>
          </a:bodyPr>
          <a:lstStyle/>
          <a:p>
            <a:r>
              <a:rPr lang="en-US" dirty="0" smtClean="0"/>
              <a:t>Juan Sepulveda</a:t>
            </a:r>
            <a:endParaRPr lang="en-US" dirty="0"/>
          </a:p>
        </p:txBody>
      </p:sp>
      <p:sp>
        <p:nvSpPr>
          <p:cNvPr id="11" name="TextBox 10"/>
          <p:cNvSpPr txBox="1"/>
          <p:nvPr/>
        </p:nvSpPr>
        <p:spPr>
          <a:xfrm>
            <a:off x="7607300" y="6297603"/>
            <a:ext cx="1338603" cy="369332"/>
          </a:xfrm>
          <a:prstGeom prst="rect">
            <a:avLst/>
          </a:prstGeom>
          <a:noFill/>
        </p:spPr>
        <p:txBody>
          <a:bodyPr wrap="none" rtlCol="0">
            <a:spAutoFit/>
          </a:bodyPr>
          <a:lstStyle/>
          <a:p>
            <a:r>
              <a:rPr lang="en-US" dirty="0" smtClean="0"/>
              <a:t>(1489-1573)</a:t>
            </a:r>
            <a:endParaRPr lang="en-US" dirty="0"/>
          </a:p>
        </p:txBody>
      </p:sp>
      <p:sp>
        <p:nvSpPr>
          <p:cNvPr id="12" name="Oval Callout 11"/>
          <p:cNvSpPr/>
          <p:nvPr/>
        </p:nvSpPr>
        <p:spPr>
          <a:xfrm>
            <a:off x="5359400" y="2108200"/>
            <a:ext cx="2755900" cy="2360136"/>
          </a:xfrm>
          <a:prstGeom prst="wedgeEllipseCallout">
            <a:avLst>
              <a:gd name="adj1" fmla="val 50951"/>
              <a:gd name="adj2" fmla="val 3383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415203" y="348734"/>
            <a:ext cx="8360497" cy="1754327"/>
          </a:xfrm>
          <a:prstGeom prst="rect">
            <a:avLst/>
          </a:prstGeom>
          <a:noFill/>
        </p:spPr>
        <p:txBody>
          <a:bodyPr wrap="square" rtlCol="0">
            <a:spAutoFit/>
          </a:bodyPr>
          <a:lstStyle/>
          <a:p>
            <a:r>
              <a:rPr lang="en-US" dirty="0" smtClean="0"/>
              <a:t>Let’s return to Douglass and Sepulveda.</a:t>
            </a:r>
          </a:p>
          <a:p>
            <a:endParaRPr lang="en-US" dirty="0"/>
          </a:p>
          <a:p>
            <a:r>
              <a:rPr lang="en-US" dirty="0" smtClean="0"/>
              <a:t>Isn’t there some sense in which Douglass was right, and Sepulveda was wrong?</a:t>
            </a:r>
          </a:p>
          <a:p>
            <a:endParaRPr lang="en-US" dirty="0"/>
          </a:p>
          <a:p>
            <a:r>
              <a:rPr lang="en-US" dirty="0" smtClean="0"/>
              <a:t>If relativism is correct, then there is just no sense in which one was right and another wrong.  </a:t>
            </a:r>
            <a:endParaRPr lang="en-US" dirty="0"/>
          </a:p>
        </p:txBody>
      </p:sp>
      <p:sp>
        <p:nvSpPr>
          <p:cNvPr id="15" name="TextBox 14"/>
          <p:cNvSpPr txBox="1"/>
          <p:nvPr/>
        </p:nvSpPr>
        <p:spPr>
          <a:xfrm>
            <a:off x="2540000" y="2501252"/>
            <a:ext cx="2298700" cy="1323439"/>
          </a:xfrm>
          <a:prstGeom prst="rect">
            <a:avLst/>
          </a:prstGeom>
          <a:noFill/>
        </p:spPr>
        <p:txBody>
          <a:bodyPr wrap="square" rtlCol="0">
            <a:spAutoFit/>
          </a:bodyPr>
          <a:lstStyle/>
          <a:p>
            <a:r>
              <a:rPr lang="en-US" sz="2000" dirty="0" smtClean="0">
                <a:solidFill>
                  <a:schemeClr val="bg1"/>
                </a:solidFill>
              </a:rPr>
              <a:t>Slavery is disapproved of in mid-19</a:t>
            </a:r>
            <a:r>
              <a:rPr lang="en-US" sz="2000" baseline="30000" dirty="0" smtClean="0">
                <a:solidFill>
                  <a:schemeClr val="bg1"/>
                </a:solidFill>
              </a:rPr>
              <a:t>th</a:t>
            </a:r>
            <a:r>
              <a:rPr lang="en-US" sz="2000" dirty="0" smtClean="0">
                <a:solidFill>
                  <a:schemeClr val="bg1"/>
                </a:solidFill>
              </a:rPr>
              <a:t> century America.</a:t>
            </a:r>
            <a:endParaRPr lang="en-US" sz="2000" dirty="0">
              <a:solidFill>
                <a:schemeClr val="bg1"/>
              </a:solidFill>
            </a:endParaRPr>
          </a:p>
        </p:txBody>
      </p:sp>
      <p:sp>
        <p:nvSpPr>
          <p:cNvPr id="16" name="TextBox 15"/>
          <p:cNvSpPr txBox="1"/>
          <p:nvPr/>
        </p:nvSpPr>
        <p:spPr>
          <a:xfrm>
            <a:off x="5517944" y="2606909"/>
            <a:ext cx="2298700" cy="1015663"/>
          </a:xfrm>
          <a:prstGeom prst="rect">
            <a:avLst/>
          </a:prstGeom>
          <a:noFill/>
        </p:spPr>
        <p:txBody>
          <a:bodyPr wrap="square" rtlCol="0">
            <a:spAutoFit/>
          </a:bodyPr>
          <a:lstStyle/>
          <a:p>
            <a:r>
              <a:rPr lang="en-US" sz="2000" dirty="0" smtClean="0">
                <a:solidFill>
                  <a:schemeClr val="bg1"/>
                </a:solidFill>
              </a:rPr>
              <a:t>Slavery is approved of in 16</a:t>
            </a:r>
            <a:r>
              <a:rPr lang="en-US" sz="2000" baseline="30000" dirty="0" smtClean="0">
                <a:solidFill>
                  <a:schemeClr val="bg1"/>
                </a:solidFill>
              </a:rPr>
              <a:t>th</a:t>
            </a:r>
            <a:r>
              <a:rPr lang="en-US" sz="2000" dirty="0" smtClean="0">
                <a:solidFill>
                  <a:schemeClr val="bg1"/>
                </a:solidFill>
              </a:rPr>
              <a:t> century Spain.</a:t>
            </a:r>
            <a:endParaRPr lang="en-US" sz="2000" dirty="0">
              <a:solidFill>
                <a:schemeClr val="bg1"/>
              </a:solidFill>
            </a:endParaRPr>
          </a:p>
        </p:txBody>
      </p:sp>
    </p:spTree>
    <p:extLst>
      <p:ext uri="{BB962C8B-B14F-4D97-AF65-F5344CB8AC3E}">
        <p14:creationId xmlns:p14="http://schemas.microsoft.com/office/powerpoint/2010/main" val="1524200879"/>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4000" y="247134"/>
            <a:ext cx="6494349" cy="369332"/>
          </a:xfrm>
          <a:prstGeom prst="rect">
            <a:avLst/>
          </a:prstGeom>
          <a:noFill/>
        </p:spPr>
        <p:txBody>
          <a:bodyPr wrap="none" rtlCol="0">
            <a:spAutoFit/>
          </a:bodyPr>
          <a:lstStyle/>
          <a:p>
            <a:r>
              <a:rPr lang="en-US" dirty="0" smtClean="0"/>
              <a:t>This suggests an even more basic argument against relativism. </a:t>
            </a:r>
            <a:endParaRPr lang="en-US" dirty="0"/>
          </a:p>
        </p:txBody>
      </p:sp>
    </p:spTree>
    <p:extLst>
      <p:ext uri="{BB962C8B-B14F-4D97-AF65-F5344CB8AC3E}">
        <p14:creationId xmlns:p14="http://schemas.microsoft.com/office/powerpoint/2010/main" val="2798286047"/>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4000" y="247134"/>
            <a:ext cx="6494349" cy="369332"/>
          </a:xfrm>
          <a:prstGeom prst="rect">
            <a:avLst/>
          </a:prstGeom>
          <a:noFill/>
        </p:spPr>
        <p:txBody>
          <a:bodyPr wrap="none" rtlCol="0">
            <a:spAutoFit/>
          </a:bodyPr>
          <a:lstStyle/>
          <a:p>
            <a:r>
              <a:rPr lang="en-US" dirty="0" smtClean="0"/>
              <a:t>This suggests an even more basic argument against relativism. </a:t>
            </a:r>
            <a:endParaRPr lang="en-US" dirty="0"/>
          </a:p>
        </p:txBody>
      </p:sp>
      <p:sp>
        <p:nvSpPr>
          <p:cNvPr id="2" name="TextBox 1"/>
          <p:cNvSpPr txBox="1"/>
          <p:nvPr/>
        </p:nvSpPr>
        <p:spPr>
          <a:xfrm>
            <a:off x="406401" y="990600"/>
            <a:ext cx="7912100" cy="646331"/>
          </a:xfrm>
          <a:prstGeom prst="rect">
            <a:avLst/>
          </a:prstGeom>
          <a:noFill/>
        </p:spPr>
        <p:txBody>
          <a:bodyPr wrap="square" rtlCol="0">
            <a:spAutoFit/>
          </a:bodyPr>
          <a:lstStyle/>
          <a:p>
            <a:r>
              <a:rPr lang="en-US" dirty="0" smtClean="0"/>
              <a:t>P1. There is some sense in which anti-slavery cultures were right about the moral status of slavery, and pro-slavery cultures were wrong. </a:t>
            </a:r>
            <a:endParaRPr lang="en-US" dirty="0"/>
          </a:p>
        </p:txBody>
      </p:sp>
    </p:spTree>
    <p:extLst>
      <p:ext uri="{BB962C8B-B14F-4D97-AF65-F5344CB8AC3E}">
        <p14:creationId xmlns:p14="http://schemas.microsoft.com/office/powerpoint/2010/main" val="1882068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70200" y="63500"/>
            <a:ext cx="2950973" cy="400110"/>
          </a:xfrm>
          <a:prstGeom prst="rect">
            <a:avLst/>
          </a:prstGeom>
          <a:noFill/>
        </p:spPr>
        <p:txBody>
          <a:bodyPr wrap="none" rtlCol="0">
            <a:spAutoFit/>
          </a:bodyPr>
          <a:lstStyle/>
          <a:p>
            <a:r>
              <a:rPr lang="en-US" sz="2000" b="1" dirty="0" smtClean="0">
                <a:solidFill>
                  <a:srgbClr val="3366FF"/>
                </a:solidFill>
              </a:rPr>
              <a:t>The Tree of Meta-ethics</a:t>
            </a:r>
            <a:endParaRPr lang="en-US" sz="2000" b="1" dirty="0">
              <a:solidFill>
                <a:srgbClr val="3366FF"/>
              </a:solidFill>
            </a:endParaRPr>
          </a:p>
        </p:txBody>
      </p:sp>
      <p:sp>
        <p:nvSpPr>
          <p:cNvPr id="2" name="TextBox 1"/>
          <p:cNvSpPr txBox="1"/>
          <p:nvPr/>
        </p:nvSpPr>
        <p:spPr>
          <a:xfrm>
            <a:off x="723901" y="571500"/>
            <a:ext cx="7213600" cy="646331"/>
          </a:xfrm>
          <a:prstGeom prst="rect">
            <a:avLst/>
          </a:prstGeom>
          <a:noFill/>
        </p:spPr>
        <p:txBody>
          <a:bodyPr wrap="square" rtlCol="0">
            <a:spAutoFit/>
          </a:bodyPr>
          <a:lstStyle/>
          <a:p>
            <a:r>
              <a:rPr lang="en-US" dirty="0" smtClean="0"/>
              <a:t>Question: Are moral claims (e.g. “Murder is wrong.”) the kinds of things that can be true or false in the first place?</a:t>
            </a:r>
            <a:endParaRPr lang="en-US" dirty="0"/>
          </a:p>
        </p:txBody>
      </p:sp>
      <p:cxnSp>
        <p:nvCxnSpPr>
          <p:cNvPr id="5" name="Straight Arrow Connector 4"/>
          <p:cNvCxnSpPr>
            <a:stCxn id="2" idx="2"/>
          </p:cNvCxnSpPr>
          <p:nvPr/>
        </p:nvCxnSpPr>
        <p:spPr>
          <a:xfrm flipH="1">
            <a:off x="4330700" y="1217831"/>
            <a:ext cx="1"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429000" y="1701800"/>
            <a:ext cx="2032791" cy="369332"/>
          </a:xfrm>
          <a:prstGeom prst="rect">
            <a:avLst/>
          </a:prstGeom>
          <a:noFill/>
        </p:spPr>
        <p:txBody>
          <a:bodyPr wrap="none" rtlCol="0">
            <a:spAutoFit/>
          </a:bodyPr>
          <a:lstStyle/>
          <a:p>
            <a:r>
              <a:rPr lang="en-US" dirty="0" smtClean="0"/>
              <a:t>Yes = </a:t>
            </a:r>
            <a:r>
              <a:rPr lang="en-US" b="1" i="1" dirty="0" err="1" smtClean="0"/>
              <a:t>Cognitivism</a:t>
            </a:r>
            <a:endParaRPr lang="en-US" b="1" dirty="0"/>
          </a:p>
        </p:txBody>
      </p:sp>
      <p:cxnSp>
        <p:nvCxnSpPr>
          <p:cNvPr id="9" name="Straight Arrow Connector 8"/>
          <p:cNvCxnSpPr>
            <a:stCxn id="2" idx="2"/>
          </p:cNvCxnSpPr>
          <p:nvPr/>
        </p:nvCxnSpPr>
        <p:spPr>
          <a:xfrm>
            <a:off x="4330701" y="1217831"/>
            <a:ext cx="2590799"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958091" y="1689100"/>
            <a:ext cx="2533228"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No = </a:t>
            </a:r>
            <a:r>
              <a:rPr lang="en-US" b="1" i="1" dirty="0" smtClean="0"/>
              <a:t>Non-</a:t>
            </a:r>
            <a:r>
              <a:rPr lang="en-US" b="1" i="1" dirty="0" err="1" smtClean="0"/>
              <a:t>Cognitivism</a:t>
            </a:r>
            <a:endParaRPr lang="en-US" b="1" dirty="0"/>
          </a:p>
        </p:txBody>
      </p:sp>
      <p:cxnSp>
        <p:nvCxnSpPr>
          <p:cNvPr id="14" name="Straight Arrow Connector 13"/>
          <p:cNvCxnSpPr/>
          <p:nvPr/>
        </p:nvCxnSpPr>
        <p:spPr>
          <a:xfrm>
            <a:off x="4330700" y="2134632"/>
            <a:ext cx="1" cy="3926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305372" y="2564368"/>
            <a:ext cx="4050658" cy="369332"/>
          </a:xfrm>
          <a:prstGeom prst="rect">
            <a:avLst/>
          </a:prstGeom>
          <a:noFill/>
        </p:spPr>
        <p:txBody>
          <a:bodyPr wrap="none" rtlCol="0">
            <a:spAutoFit/>
          </a:bodyPr>
          <a:lstStyle/>
          <a:p>
            <a:r>
              <a:rPr lang="en-US" dirty="0" smtClean="0"/>
              <a:t>Question: Are moral claims ever true?</a:t>
            </a:r>
            <a:endParaRPr lang="en-US" dirty="0"/>
          </a:p>
        </p:txBody>
      </p:sp>
      <p:cxnSp>
        <p:nvCxnSpPr>
          <p:cNvPr id="20" name="Straight Arrow Connector 19"/>
          <p:cNvCxnSpPr/>
          <p:nvPr/>
        </p:nvCxnSpPr>
        <p:spPr>
          <a:xfrm>
            <a:off x="4330699" y="29210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4054731" y="3453368"/>
            <a:ext cx="528097" cy="369332"/>
          </a:xfrm>
          <a:prstGeom prst="rect">
            <a:avLst/>
          </a:prstGeom>
          <a:noFill/>
        </p:spPr>
        <p:txBody>
          <a:bodyPr wrap="none" rtlCol="0">
            <a:spAutoFit/>
          </a:bodyPr>
          <a:lstStyle/>
          <a:p>
            <a:r>
              <a:rPr lang="en-US" dirty="0" smtClean="0"/>
              <a:t>Yes</a:t>
            </a:r>
            <a:endParaRPr lang="en-US" b="1" dirty="0"/>
          </a:p>
        </p:txBody>
      </p:sp>
      <p:cxnSp>
        <p:nvCxnSpPr>
          <p:cNvPr id="23" name="Straight Arrow Connector 22"/>
          <p:cNvCxnSpPr>
            <a:stCxn id="15" idx="2"/>
          </p:cNvCxnSpPr>
          <p:nvPr/>
        </p:nvCxnSpPr>
        <p:spPr>
          <a:xfrm>
            <a:off x="4330701" y="2933700"/>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5958091" y="3453368"/>
            <a:ext cx="2048345"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No = </a:t>
            </a:r>
            <a:r>
              <a:rPr lang="en-US" b="1" i="1" dirty="0" smtClean="0"/>
              <a:t>Error Theory</a:t>
            </a:r>
            <a:endParaRPr lang="en-US" b="1" dirty="0"/>
          </a:p>
        </p:txBody>
      </p:sp>
      <p:sp>
        <p:nvSpPr>
          <p:cNvPr id="27" name="TextBox 26"/>
          <p:cNvSpPr txBox="1"/>
          <p:nvPr/>
        </p:nvSpPr>
        <p:spPr>
          <a:xfrm>
            <a:off x="425068" y="4305300"/>
            <a:ext cx="7811266" cy="369332"/>
          </a:xfrm>
          <a:prstGeom prst="rect">
            <a:avLst/>
          </a:prstGeom>
          <a:noFill/>
        </p:spPr>
        <p:txBody>
          <a:bodyPr wrap="none" rtlCol="0">
            <a:spAutoFit/>
          </a:bodyPr>
          <a:lstStyle/>
          <a:p>
            <a:r>
              <a:rPr lang="en-US" dirty="0" smtClean="0"/>
              <a:t>Question: Are true moral claims simply true or true-relative-to-something?</a:t>
            </a:r>
            <a:endParaRPr lang="en-US" dirty="0"/>
          </a:p>
        </p:txBody>
      </p:sp>
      <p:cxnSp>
        <p:nvCxnSpPr>
          <p:cNvPr id="28" name="Straight Arrow Connector 27"/>
          <p:cNvCxnSpPr/>
          <p:nvPr/>
        </p:nvCxnSpPr>
        <p:spPr>
          <a:xfrm>
            <a:off x="4330698" y="38227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flipH="1">
            <a:off x="2019300" y="4674632"/>
            <a:ext cx="2311396"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723901" y="5187434"/>
            <a:ext cx="2504880" cy="369332"/>
          </a:xfrm>
          <a:prstGeom prst="rect">
            <a:avLst/>
          </a:prstGeom>
          <a:noFill/>
        </p:spPr>
        <p:txBody>
          <a:bodyPr wrap="none" rtlCol="0">
            <a:spAutoFit/>
          </a:bodyPr>
          <a:lstStyle/>
          <a:p>
            <a:r>
              <a:rPr lang="en-US" dirty="0" smtClean="0"/>
              <a:t>Simply true = </a:t>
            </a:r>
            <a:r>
              <a:rPr lang="en-US" b="1" i="1" dirty="0" smtClean="0"/>
              <a:t>Realism</a:t>
            </a:r>
            <a:endParaRPr lang="en-US" b="1" i="1" dirty="0"/>
          </a:p>
        </p:txBody>
      </p:sp>
      <p:cxnSp>
        <p:nvCxnSpPr>
          <p:cNvPr id="31" name="Straight Arrow Connector 30"/>
          <p:cNvCxnSpPr/>
          <p:nvPr/>
        </p:nvCxnSpPr>
        <p:spPr>
          <a:xfrm>
            <a:off x="4330696" y="4685268"/>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4699790" y="5162034"/>
            <a:ext cx="4596609" cy="369332"/>
          </a:xfrm>
          <a:prstGeom prst="rect">
            <a:avLst/>
          </a:prstGeom>
          <a:noFill/>
        </p:spPr>
        <p:txBody>
          <a:bodyPr wrap="square" rtlCol="0">
            <a:spAutoFit/>
          </a:bodyPr>
          <a:lstStyle/>
          <a:p>
            <a:r>
              <a:rPr lang="en-US" dirty="0" smtClean="0"/>
              <a:t>True-relative-to-something = </a:t>
            </a:r>
            <a:r>
              <a:rPr lang="en-US" b="1" i="1" dirty="0" smtClean="0"/>
              <a:t>Relativism</a:t>
            </a:r>
            <a:endParaRPr lang="en-US" b="1" i="1" dirty="0"/>
          </a:p>
        </p:txBody>
      </p:sp>
    </p:spTree>
    <p:extLst>
      <p:ext uri="{BB962C8B-B14F-4D97-AF65-F5344CB8AC3E}">
        <p14:creationId xmlns:p14="http://schemas.microsoft.com/office/powerpoint/2010/main" val="2429498737"/>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4000" y="247134"/>
            <a:ext cx="6494349" cy="369332"/>
          </a:xfrm>
          <a:prstGeom prst="rect">
            <a:avLst/>
          </a:prstGeom>
          <a:noFill/>
        </p:spPr>
        <p:txBody>
          <a:bodyPr wrap="none" rtlCol="0">
            <a:spAutoFit/>
          </a:bodyPr>
          <a:lstStyle/>
          <a:p>
            <a:r>
              <a:rPr lang="en-US" dirty="0" smtClean="0"/>
              <a:t>This suggests an even more basic argument against relativism. </a:t>
            </a:r>
            <a:endParaRPr lang="en-US" dirty="0"/>
          </a:p>
        </p:txBody>
      </p:sp>
      <p:sp>
        <p:nvSpPr>
          <p:cNvPr id="2" name="TextBox 1"/>
          <p:cNvSpPr txBox="1"/>
          <p:nvPr/>
        </p:nvSpPr>
        <p:spPr>
          <a:xfrm>
            <a:off x="406401" y="990600"/>
            <a:ext cx="7912100" cy="1200329"/>
          </a:xfrm>
          <a:prstGeom prst="rect">
            <a:avLst/>
          </a:prstGeom>
          <a:noFill/>
        </p:spPr>
        <p:txBody>
          <a:bodyPr wrap="square" rtlCol="0">
            <a:spAutoFit/>
          </a:bodyPr>
          <a:lstStyle/>
          <a:p>
            <a:r>
              <a:rPr lang="en-US" dirty="0" smtClean="0"/>
              <a:t>P1. There is some sense in which anti-slavery cultures were right about the moral status of slavery, and pro-slavery cultures were wrong. </a:t>
            </a:r>
          </a:p>
          <a:p>
            <a:r>
              <a:rPr lang="en-US" dirty="0" smtClean="0"/>
              <a:t>P2. If moral relativism is true, then there is no sense in which anti-slavery cultures were right and pro-slavery cultures were wrong. </a:t>
            </a:r>
            <a:endParaRPr lang="en-US" dirty="0"/>
          </a:p>
        </p:txBody>
      </p:sp>
    </p:spTree>
    <p:extLst>
      <p:ext uri="{BB962C8B-B14F-4D97-AF65-F5344CB8AC3E}">
        <p14:creationId xmlns:p14="http://schemas.microsoft.com/office/powerpoint/2010/main" val="1386632145"/>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4000" y="247134"/>
            <a:ext cx="6494349" cy="369332"/>
          </a:xfrm>
          <a:prstGeom prst="rect">
            <a:avLst/>
          </a:prstGeom>
          <a:noFill/>
        </p:spPr>
        <p:txBody>
          <a:bodyPr wrap="none" rtlCol="0">
            <a:spAutoFit/>
          </a:bodyPr>
          <a:lstStyle/>
          <a:p>
            <a:r>
              <a:rPr lang="en-US" dirty="0" smtClean="0"/>
              <a:t>This suggests an even more basic argument against relativism. </a:t>
            </a:r>
            <a:endParaRPr lang="en-US" dirty="0"/>
          </a:p>
        </p:txBody>
      </p:sp>
      <p:sp>
        <p:nvSpPr>
          <p:cNvPr id="2" name="TextBox 1"/>
          <p:cNvSpPr txBox="1"/>
          <p:nvPr/>
        </p:nvSpPr>
        <p:spPr>
          <a:xfrm>
            <a:off x="406401" y="990600"/>
            <a:ext cx="7912100" cy="1754327"/>
          </a:xfrm>
          <a:prstGeom prst="rect">
            <a:avLst/>
          </a:prstGeom>
          <a:noFill/>
        </p:spPr>
        <p:txBody>
          <a:bodyPr wrap="square" rtlCol="0">
            <a:spAutoFit/>
          </a:bodyPr>
          <a:lstStyle/>
          <a:p>
            <a:r>
              <a:rPr lang="en-US" dirty="0" smtClean="0"/>
              <a:t>P1. There is some sense in which anti-slavery cultures were right about the moral status of slavery, and pro-slavery cultures were wrong. </a:t>
            </a:r>
          </a:p>
          <a:p>
            <a:r>
              <a:rPr lang="en-US" dirty="0" smtClean="0"/>
              <a:t>P2. If moral relativism is true, then there is no sense in which anti-slavery cultures were right and pro-slavery cultures were wrong. </a:t>
            </a:r>
          </a:p>
          <a:p>
            <a:endParaRPr lang="en-US" dirty="0"/>
          </a:p>
          <a:p>
            <a:r>
              <a:rPr lang="en-US" dirty="0" smtClean="0"/>
              <a:t>C. Moral relativism is false. (P1, P2).</a:t>
            </a:r>
            <a:endParaRPr lang="en-US" dirty="0"/>
          </a:p>
        </p:txBody>
      </p:sp>
      <p:cxnSp>
        <p:nvCxnSpPr>
          <p:cNvPr id="5" name="Straight Connector 4"/>
          <p:cNvCxnSpPr/>
          <p:nvPr/>
        </p:nvCxnSpPr>
        <p:spPr>
          <a:xfrm>
            <a:off x="406401" y="2247900"/>
            <a:ext cx="79121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53691329"/>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4000" y="247134"/>
            <a:ext cx="6494349" cy="369332"/>
          </a:xfrm>
          <a:prstGeom prst="rect">
            <a:avLst/>
          </a:prstGeom>
          <a:noFill/>
        </p:spPr>
        <p:txBody>
          <a:bodyPr wrap="none" rtlCol="0">
            <a:spAutoFit/>
          </a:bodyPr>
          <a:lstStyle/>
          <a:p>
            <a:r>
              <a:rPr lang="en-US" dirty="0" smtClean="0"/>
              <a:t>This suggests an even more basic argument against relativism. </a:t>
            </a:r>
            <a:endParaRPr lang="en-US" dirty="0"/>
          </a:p>
        </p:txBody>
      </p:sp>
      <p:sp>
        <p:nvSpPr>
          <p:cNvPr id="2" name="TextBox 1"/>
          <p:cNvSpPr txBox="1"/>
          <p:nvPr/>
        </p:nvSpPr>
        <p:spPr>
          <a:xfrm>
            <a:off x="406401" y="990600"/>
            <a:ext cx="7912100" cy="1754327"/>
          </a:xfrm>
          <a:prstGeom prst="rect">
            <a:avLst/>
          </a:prstGeom>
          <a:noFill/>
        </p:spPr>
        <p:txBody>
          <a:bodyPr wrap="square" rtlCol="0">
            <a:spAutoFit/>
          </a:bodyPr>
          <a:lstStyle/>
          <a:p>
            <a:r>
              <a:rPr lang="en-US" dirty="0" smtClean="0">
                <a:solidFill>
                  <a:srgbClr val="FF0000"/>
                </a:solidFill>
              </a:rPr>
              <a:t>P1. There is some sense in which anti-slavery cultures were right about the moral status of slavery, and pro-slavery cultures were wrong.</a:t>
            </a:r>
            <a:r>
              <a:rPr lang="en-US" dirty="0" smtClean="0"/>
              <a:t> </a:t>
            </a:r>
          </a:p>
          <a:p>
            <a:r>
              <a:rPr lang="en-US" dirty="0" smtClean="0"/>
              <a:t>P2. If moral relativism is true, then there is no sense in which anti-slavery cultures were right and pro-slavery cultures were wrong. </a:t>
            </a:r>
          </a:p>
          <a:p>
            <a:endParaRPr lang="en-US" dirty="0"/>
          </a:p>
          <a:p>
            <a:r>
              <a:rPr lang="en-US" dirty="0" smtClean="0"/>
              <a:t>C. Moral relativism is false. (P1, P2).</a:t>
            </a:r>
            <a:endParaRPr lang="en-US" dirty="0"/>
          </a:p>
        </p:txBody>
      </p:sp>
      <p:cxnSp>
        <p:nvCxnSpPr>
          <p:cNvPr id="5" name="Straight Connector 4"/>
          <p:cNvCxnSpPr/>
          <p:nvPr/>
        </p:nvCxnSpPr>
        <p:spPr>
          <a:xfrm>
            <a:off x="406401" y="2247900"/>
            <a:ext cx="7912100"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254000" y="3207434"/>
            <a:ext cx="8382000" cy="646331"/>
          </a:xfrm>
          <a:prstGeom prst="rect">
            <a:avLst/>
          </a:prstGeom>
          <a:noFill/>
        </p:spPr>
        <p:txBody>
          <a:bodyPr wrap="square" rtlCol="0">
            <a:spAutoFit/>
          </a:bodyPr>
          <a:lstStyle/>
          <a:p>
            <a:r>
              <a:rPr lang="en-US" dirty="0" smtClean="0"/>
              <a:t>You might think this is a question begging argument. </a:t>
            </a:r>
            <a:r>
              <a:rPr lang="en-US" dirty="0" smtClean="0">
                <a:solidFill>
                  <a:srgbClr val="FF0000"/>
                </a:solidFill>
              </a:rPr>
              <a:t>Won’t the relativist simply deny Premise 1</a:t>
            </a:r>
            <a:r>
              <a:rPr lang="en-US" dirty="0" smtClean="0"/>
              <a:t>?</a:t>
            </a:r>
            <a:endParaRPr lang="en-US" dirty="0"/>
          </a:p>
        </p:txBody>
      </p:sp>
    </p:spTree>
    <p:extLst>
      <p:ext uri="{BB962C8B-B14F-4D97-AF65-F5344CB8AC3E}">
        <p14:creationId xmlns:p14="http://schemas.microsoft.com/office/powerpoint/2010/main" val="3172947860"/>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4000" y="247134"/>
            <a:ext cx="6494349" cy="369332"/>
          </a:xfrm>
          <a:prstGeom prst="rect">
            <a:avLst/>
          </a:prstGeom>
          <a:noFill/>
        </p:spPr>
        <p:txBody>
          <a:bodyPr wrap="none" rtlCol="0">
            <a:spAutoFit/>
          </a:bodyPr>
          <a:lstStyle/>
          <a:p>
            <a:r>
              <a:rPr lang="en-US" dirty="0" smtClean="0"/>
              <a:t>This suggests an even more basic argument against relativism. </a:t>
            </a:r>
            <a:endParaRPr lang="en-US" dirty="0"/>
          </a:p>
        </p:txBody>
      </p:sp>
      <p:sp>
        <p:nvSpPr>
          <p:cNvPr id="2" name="TextBox 1"/>
          <p:cNvSpPr txBox="1"/>
          <p:nvPr/>
        </p:nvSpPr>
        <p:spPr>
          <a:xfrm>
            <a:off x="406401" y="990600"/>
            <a:ext cx="7912100" cy="1754327"/>
          </a:xfrm>
          <a:prstGeom prst="rect">
            <a:avLst/>
          </a:prstGeom>
          <a:noFill/>
        </p:spPr>
        <p:txBody>
          <a:bodyPr wrap="square" rtlCol="0">
            <a:spAutoFit/>
          </a:bodyPr>
          <a:lstStyle/>
          <a:p>
            <a:r>
              <a:rPr lang="en-US" dirty="0" smtClean="0">
                <a:solidFill>
                  <a:srgbClr val="FF0000"/>
                </a:solidFill>
              </a:rPr>
              <a:t>P1. There is some sense in which anti-slavery cultures were right about the moral status of slavery, and pro-slavery cultures were wrong.</a:t>
            </a:r>
            <a:r>
              <a:rPr lang="en-US" dirty="0" smtClean="0"/>
              <a:t> </a:t>
            </a:r>
          </a:p>
          <a:p>
            <a:r>
              <a:rPr lang="en-US" dirty="0" smtClean="0"/>
              <a:t>P2. If moral relativism is true, then there is no sense in which anti-slavery cultures were right and pro-slavery cultures were wrong. </a:t>
            </a:r>
          </a:p>
          <a:p>
            <a:endParaRPr lang="en-US" dirty="0"/>
          </a:p>
          <a:p>
            <a:r>
              <a:rPr lang="en-US" dirty="0" smtClean="0"/>
              <a:t>C. Moral relativism is false. (P1, P2).</a:t>
            </a:r>
            <a:endParaRPr lang="en-US" dirty="0"/>
          </a:p>
        </p:txBody>
      </p:sp>
      <p:cxnSp>
        <p:nvCxnSpPr>
          <p:cNvPr id="5" name="Straight Connector 4"/>
          <p:cNvCxnSpPr/>
          <p:nvPr/>
        </p:nvCxnSpPr>
        <p:spPr>
          <a:xfrm>
            <a:off x="406401" y="2247900"/>
            <a:ext cx="7912100"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254000" y="3207434"/>
            <a:ext cx="8382000" cy="646331"/>
          </a:xfrm>
          <a:prstGeom prst="rect">
            <a:avLst/>
          </a:prstGeom>
          <a:noFill/>
        </p:spPr>
        <p:txBody>
          <a:bodyPr wrap="square" rtlCol="0">
            <a:spAutoFit/>
          </a:bodyPr>
          <a:lstStyle/>
          <a:p>
            <a:r>
              <a:rPr lang="en-US" dirty="0" smtClean="0"/>
              <a:t>You might think this is a question begging argument. </a:t>
            </a:r>
            <a:r>
              <a:rPr lang="en-US" dirty="0" smtClean="0">
                <a:solidFill>
                  <a:srgbClr val="FF0000"/>
                </a:solidFill>
              </a:rPr>
              <a:t>Won’t the relativist simply deny Premise 1</a:t>
            </a:r>
            <a:r>
              <a:rPr lang="en-US" dirty="0" smtClean="0"/>
              <a:t>?</a:t>
            </a:r>
            <a:endParaRPr lang="en-US" dirty="0"/>
          </a:p>
        </p:txBody>
      </p:sp>
      <p:sp>
        <p:nvSpPr>
          <p:cNvPr id="6" name="TextBox 5"/>
          <p:cNvSpPr txBox="1"/>
          <p:nvPr/>
        </p:nvSpPr>
        <p:spPr>
          <a:xfrm>
            <a:off x="457201" y="4864100"/>
            <a:ext cx="8280400" cy="646331"/>
          </a:xfrm>
          <a:prstGeom prst="rect">
            <a:avLst/>
          </a:prstGeom>
          <a:noFill/>
        </p:spPr>
        <p:txBody>
          <a:bodyPr wrap="square" rtlCol="0">
            <a:spAutoFit/>
          </a:bodyPr>
          <a:lstStyle/>
          <a:p>
            <a:r>
              <a:rPr lang="en-US" dirty="0" smtClean="0"/>
              <a:t>To evaluate the plausibility of denying Premise 1, I think we need to talk about philosophical methodology. Let’s take a detour.  </a:t>
            </a:r>
            <a:endParaRPr lang="en-US" dirty="0"/>
          </a:p>
        </p:txBody>
      </p:sp>
    </p:spTree>
    <p:extLst>
      <p:ext uri="{BB962C8B-B14F-4D97-AF65-F5344CB8AC3E}">
        <p14:creationId xmlns:p14="http://schemas.microsoft.com/office/powerpoint/2010/main" val="598177401"/>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4001" y="266700"/>
            <a:ext cx="8661400" cy="830997"/>
          </a:xfrm>
          <a:prstGeom prst="rect">
            <a:avLst/>
          </a:prstGeom>
          <a:noFill/>
        </p:spPr>
        <p:txBody>
          <a:bodyPr wrap="square" rtlCol="0">
            <a:spAutoFit/>
          </a:bodyPr>
          <a:lstStyle/>
          <a:p>
            <a:r>
              <a:rPr lang="en-US" sz="2400" i="1" dirty="0" smtClean="0"/>
              <a:t>Philosophical Methodology </a:t>
            </a:r>
            <a:r>
              <a:rPr lang="en-US" sz="2400" dirty="0" smtClean="0"/>
              <a:t>is, as the name suggests, an inquiry into the various ways that one might do philosophy.  </a:t>
            </a:r>
            <a:endParaRPr lang="en-US" sz="2400" i="1" dirty="0"/>
          </a:p>
        </p:txBody>
      </p:sp>
    </p:spTree>
    <p:extLst>
      <p:ext uri="{BB962C8B-B14F-4D97-AF65-F5344CB8AC3E}">
        <p14:creationId xmlns:p14="http://schemas.microsoft.com/office/powerpoint/2010/main" val="2759985330"/>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4001" y="266700"/>
            <a:ext cx="8661400" cy="830997"/>
          </a:xfrm>
          <a:prstGeom prst="rect">
            <a:avLst/>
          </a:prstGeom>
          <a:noFill/>
        </p:spPr>
        <p:txBody>
          <a:bodyPr wrap="square" rtlCol="0">
            <a:spAutoFit/>
          </a:bodyPr>
          <a:lstStyle/>
          <a:p>
            <a:r>
              <a:rPr lang="en-US" sz="2400" i="1" dirty="0" smtClean="0"/>
              <a:t>Philosophical Methodology </a:t>
            </a:r>
            <a:r>
              <a:rPr lang="en-US" sz="2400" dirty="0" smtClean="0"/>
              <a:t>is, as the name suggests, an inquiry into the various </a:t>
            </a:r>
            <a:r>
              <a:rPr lang="en-US" sz="2400" b="1" u="sng" dirty="0" smtClean="0">
                <a:solidFill>
                  <a:srgbClr val="800000"/>
                </a:solidFill>
              </a:rPr>
              <a:t>ways that one might do philosophy</a:t>
            </a:r>
            <a:r>
              <a:rPr lang="en-US" sz="2400" dirty="0" smtClean="0"/>
              <a:t>.  </a:t>
            </a:r>
            <a:endParaRPr lang="en-US" sz="2400" i="1" dirty="0"/>
          </a:p>
        </p:txBody>
      </p:sp>
      <p:sp>
        <p:nvSpPr>
          <p:cNvPr id="2" name="TextBox 1"/>
          <p:cNvSpPr txBox="1"/>
          <p:nvPr/>
        </p:nvSpPr>
        <p:spPr>
          <a:xfrm>
            <a:off x="2565400" y="1097697"/>
            <a:ext cx="5128966" cy="646331"/>
          </a:xfrm>
          <a:prstGeom prst="rect">
            <a:avLst/>
          </a:prstGeom>
          <a:noFill/>
        </p:spPr>
        <p:txBody>
          <a:bodyPr wrap="none" rtlCol="0">
            <a:spAutoFit/>
          </a:bodyPr>
          <a:lstStyle/>
          <a:p>
            <a:r>
              <a:rPr lang="en-US" dirty="0" smtClean="0"/>
              <a:t>What are “ways that one might do philosophy”? </a:t>
            </a:r>
          </a:p>
          <a:p>
            <a:r>
              <a:rPr lang="en-US" dirty="0" smtClean="0"/>
              <a:t>Can we reason about them in an abstract way?</a:t>
            </a:r>
            <a:endParaRPr lang="en-US" dirty="0"/>
          </a:p>
        </p:txBody>
      </p:sp>
    </p:spTree>
    <p:extLst>
      <p:ext uri="{BB962C8B-B14F-4D97-AF65-F5344CB8AC3E}">
        <p14:creationId xmlns:p14="http://schemas.microsoft.com/office/powerpoint/2010/main" val="2156929716"/>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4001" y="266700"/>
            <a:ext cx="8661400" cy="830997"/>
          </a:xfrm>
          <a:prstGeom prst="rect">
            <a:avLst/>
          </a:prstGeom>
          <a:noFill/>
        </p:spPr>
        <p:txBody>
          <a:bodyPr wrap="square" rtlCol="0">
            <a:spAutoFit/>
          </a:bodyPr>
          <a:lstStyle/>
          <a:p>
            <a:r>
              <a:rPr lang="en-US" sz="2400" i="1" dirty="0" smtClean="0"/>
              <a:t>Philosophical Methodology </a:t>
            </a:r>
            <a:r>
              <a:rPr lang="en-US" sz="2400" dirty="0" smtClean="0"/>
              <a:t>is, as the name suggests, an inquiry into the various ways that one might do philosophy.  </a:t>
            </a:r>
            <a:endParaRPr lang="en-US" sz="2400" i="1" dirty="0"/>
          </a:p>
        </p:txBody>
      </p:sp>
      <p:sp>
        <p:nvSpPr>
          <p:cNvPr id="3" name="TextBox 2"/>
          <p:cNvSpPr txBox="1"/>
          <p:nvPr/>
        </p:nvSpPr>
        <p:spPr>
          <a:xfrm>
            <a:off x="330200" y="1383268"/>
            <a:ext cx="5517481" cy="369332"/>
          </a:xfrm>
          <a:prstGeom prst="rect">
            <a:avLst/>
          </a:prstGeom>
          <a:noFill/>
        </p:spPr>
        <p:txBody>
          <a:bodyPr wrap="none" rtlCol="0">
            <a:spAutoFit/>
          </a:bodyPr>
          <a:lstStyle/>
          <a:p>
            <a:r>
              <a:rPr lang="en-US" dirty="0" smtClean="0"/>
              <a:t>Well, here is one way that you might do philosophy:</a:t>
            </a:r>
            <a:endParaRPr lang="en-US" dirty="0"/>
          </a:p>
        </p:txBody>
      </p:sp>
    </p:spTree>
    <p:extLst>
      <p:ext uri="{BB962C8B-B14F-4D97-AF65-F5344CB8AC3E}">
        <p14:creationId xmlns:p14="http://schemas.microsoft.com/office/powerpoint/2010/main" val="4011640941"/>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4001" y="266700"/>
            <a:ext cx="8661400" cy="830997"/>
          </a:xfrm>
          <a:prstGeom prst="rect">
            <a:avLst/>
          </a:prstGeom>
          <a:noFill/>
        </p:spPr>
        <p:txBody>
          <a:bodyPr wrap="square" rtlCol="0">
            <a:spAutoFit/>
          </a:bodyPr>
          <a:lstStyle/>
          <a:p>
            <a:r>
              <a:rPr lang="en-US" sz="2400" i="1" dirty="0" smtClean="0"/>
              <a:t>Philosophical Methodology </a:t>
            </a:r>
            <a:r>
              <a:rPr lang="en-US" sz="2400" dirty="0" smtClean="0"/>
              <a:t>is, as the name suggests, an inquiry into the various ways that one might do philosophy.  </a:t>
            </a:r>
            <a:endParaRPr lang="en-US" sz="2400" i="1" dirty="0"/>
          </a:p>
        </p:txBody>
      </p:sp>
      <p:sp>
        <p:nvSpPr>
          <p:cNvPr id="3" name="TextBox 2"/>
          <p:cNvSpPr txBox="1"/>
          <p:nvPr/>
        </p:nvSpPr>
        <p:spPr>
          <a:xfrm>
            <a:off x="330200" y="1383268"/>
            <a:ext cx="5517481" cy="369332"/>
          </a:xfrm>
          <a:prstGeom prst="rect">
            <a:avLst/>
          </a:prstGeom>
          <a:noFill/>
        </p:spPr>
        <p:txBody>
          <a:bodyPr wrap="none" rtlCol="0">
            <a:spAutoFit/>
          </a:bodyPr>
          <a:lstStyle/>
          <a:p>
            <a:r>
              <a:rPr lang="en-US" dirty="0" smtClean="0"/>
              <a:t>Well, here is one way that you might do philosophy:</a:t>
            </a:r>
            <a:endParaRPr lang="en-US" dirty="0"/>
          </a:p>
        </p:txBody>
      </p:sp>
      <p:sp>
        <p:nvSpPr>
          <p:cNvPr id="2" name="TextBox 1"/>
          <p:cNvSpPr txBox="1"/>
          <p:nvPr/>
        </p:nvSpPr>
        <p:spPr>
          <a:xfrm>
            <a:off x="127001" y="4908729"/>
            <a:ext cx="2666999" cy="1754327"/>
          </a:xfrm>
          <a:prstGeom prst="rect">
            <a:avLst/>
          </a:prstGeom>
          <a:noFill/>
        </p:spPr>
        <p:txBody>
          <a:bodyPr wrap="square" rtlCol="0">
            <a:spAutoFit/>
          </a:bodyPr>
          <a:lstStyle/>
          <a:p>
            <a:r>
              <a:rPr lang="en-US" dirty="0" smtClean="0"/>
              <a:t>First, list as many particular examples, taken from your daily, non-reflective life, of whatever it is that you are interested in:</a:t>
            </a:r>
            <a:endParaRPr lang="en-US" dirty="0"/>
          </a:p>
        </p:txBody>
      </p:sp>
    </p:spTree>
    <p:extLst>
      <p:ext uri="{BB962C8B-B14F-4D97-AF65-F5344CB8AC3E}">
        <p14:creationId xmlns:p14="http://schemas.microsoft.com/office/powerpoint/2010/main" val="597021709"/>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4001" y="266700"/>
            <a:ext cx="8661400" cy="830997"/>
          </a:xfrm>
          <a:prstGeom prst="rect">
            <a:avLst/>
          </a:prstGeom>
          <a:noFill/>
        </p:spPr>
        <p:txBody>
          <a:bodyPr wrap="square" rtlCol="0">
            <a:spAutoFit/>
          </a:bodyPr>
          <a:lstStyle/>
          <a:p>
            <a:r>
              <a:rPr lang="en-US" sz="2400" i="1" dirty="0" smtClean="0"/>
              <a:t>Philosophical Methodology </a:t>
            </a:r>
            <a:r>
              <a:rPr lang="en-US" sz="2400" dirty="0" smtClean="0"/>
              <a:t>is, as the name suggests, an inquiry into the various ways that one might do philosophy.  </a:t>
            </a:r>
            <a:endParaRPr lang="en-US" sz="2400" i="1" dirty="0"/>
          </a:p>
        </p:txBody>
      </p:sp>
      <p:sp>
        <p:nvSpPr>
          <p:cNvPr id="3" name="TextBox 2"/>
          <p:cNvSpPr txBox="1"/>
          <p:nvPr/>
        </p:nvSpPr>
        <p:spPr>
          <a:xfrm>
            <a:off x="330200" y="1383268"/>
            <a:ext cx="5517481" cy="369332"/>
          </a:xfrm>
          <a:prstGeom prst="rect">
            <a:avLst/>
          </a:prstGeom>
          <a:noFill/>
        </p:spPr>
        <p:txBody>
          <a:bodyPr wrap="none" rtlCol="0">
            <a:spAutoFit/>
          </a:bodyPr>
          <a:lstStyle/>
          <a:p>
            <a:r>
              <a:rPr lang="en-US" dirty="0" smtClean="0"/>
              <a:t>Well, here is one way that you might do philosophy:</a:t>
            </a:r>
            <a:endParaRPr lang="en-US" dirty="0"/>
          </a:p>
        </p:txBody>
      </p:sp>
      <p:sp>
        <p:nvSpPr>
          <p:cNvPr id="2" name="TextBox 1"/>
          <p:cNvSpPr txBox="1"/>
          <p:nvPr/>
        </p:nvSpPr>
        <p:spPr>
          <a:xfrm>
            <a:off x="127001" y="4908729"/>
            <a:ext cx="2666999" cy="1754327"/>
          </a:xfrm>
          <a:prstGeom prst="rect">
            <a:avLst/>
          </a:prstGeom>
          <a:noFill/>
        </p:spPr>
        <p:txBody>
          <a:bodyPr wrap="square" rtlCol="0">
            <a:spAutoFit/>
          </a:bodyPr>
          <a:lstStyle/>
          <a:p>
            <a:r>
              <a:rPr lang="en-US" dirty="0" smtClean="0"/>
              <a:t>First, list as many particular examples, taken from your daily, non-reflective life, of whatever it is that you are interested in:</a:t>
            </a:r>
            <a:endParaRPr lang="en-US" dirty="0"/>
          </a:p>
        </p:txBody>
      </p:sp>
      <p:sp>
        <p:nvSpPr>
          <p:cNvPr id="5" name="TextBox 4"/>
          <p:cNvSpPr txBox="1"/>
          <p:nvPr/>
        </p:nvSpPr>
        <p:spPr>
          <a:xfrm>
            <a:off x="3193381" y="5092700"/>
            <a:ext cx="5308600" cy="1200329"/>
          </a:xfrm>
          <a:prstGeom prst="rect">
            <a:avLst/>
          </a:prstGeom>
          <a:noFill/>
        </p:spPr>
        <p:txBody>
          <a:bodyPr wrap="square" rtlCol="0">
            <a:spAutoFit/>
          </a:bodyPr>
          <a:lstStyle/>
          <a:p>
            <a:r>
              <a:rPr lang="en-US" dirty="0" smtClean="0"/>
              <a:t>Killing for fun is wrong, Causing unnecessary pain is wrong, Being honest when no harm will result is right, Donating to charitable organizations is right, etc., etc. </a:t>
            </a:r>
            <a:endParaRPr lang="en-US" dirty="0"/>
          </a:p>
        </p:txBody>
      </p:sp>
    </p:spTree>
    <p:extLst>
      <p:ext uri="{BB962C8B-B14F-4D97-AF65-F5344CB8AC3E}">
        <p14:creationId xmlns:p14="http://schemas.microsoft.com/office/powerpoint/2010/main" val="3249658803"/>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4001" y="266700"/>
            <a:ext cx="8661400" cy="830997"/>
          </a:xfrm>
          <a:prstGeom prst="rect">
            <a:avLst/>
          </a:prstGeom>
          <a:noFill/>
        </p:spPr>
        <p:txBody>
          <a:bodyPr wrap="square" rtlCol="0">
            <a:spAutoFit/>
          </a:bodyPr>
          <a:lstStyle/>
          <a:p>
            <a:r>
              <a:rPr lang="en-US" sz="2400" i="1" dirty="0" smtClean="0"/>
              <a:t>Philosophical Methodology </a:t>
            </a:r>
            <a:r>
              <a:rPr lang="en-US" sz="2400" dirty="0" smtClean="0"/>
              <a:t>is, as the name suggests, an inquiry into the various ways that one might do philosophy.  </a:t>
            </a:r>
            <a:endParaRPr lang="en-US" sz="2400" i="1" dirty="0"/>
          </a:p>
        </p:txBody>
      </p:sp>
      <p:sp>
        <p:nvSpPr>
          <p:cNvPr id="3" name="TextBox 2"/>
          <p:cNvSpPr txBox="1"/>
          <p:nvPr/>
        </p:nvSpPr>
        <p:spPr>
          <a:xfrm>
            <a:off x="330200" y="1383268"/>
            <a:ext cx="5517481" cy="369332"/>
          </a:xfrm>
          <a:prstGeom prst="rect">
            <a:avLst/>
          </a:prstGeom>
          <a:noFill/>
        </p:spPr>
        <p:txBody>
          <a:bodyPr wrap="none" rtlCol="0">
            <a:spAutoFit/>
          </a:bodyPr>
          <a:lstStyle/>
          <a:p>
            <a:r>
              <a:rPr lang="en-US" dirty="0" smtClean="0"/>
              <a:t>Well, here is one way that you might do philosophy:</a:t>
            </a:r>
            <a:endParaRPr lang="en-US" dirty="0"/>
          </a:p>
        </p:txBody>
      </p:sp>
      <p:sp>
        <p:nvSpPr>
          <p:cNvPr id="2" name="TextBox 1"/>
          <p:cNvSpPr txBox="1"/>
          <p:nvPr/>
        </p:nvSpPr>
        <p:spPr>
          <a:xfrm>
            <a:off x="127001" y="4908729"/>
            <a:ext cx="2666999" cy="1754327"/>
          </a:xfrm>
          <a:prstGeom prst="rect">
            <a:avLst/>
          </a:prstGeom>
          <a:noFill/>
        </p:spPr>
        <p:txBody>
          <a:bodyPr wrap="square" rtlCol="0">
            <a:spAutoFit/>
          </a:bodyPr>
          <a:lstStyle/>
          <a:p>
            <a:r>
              <a:rPr lang="en-US" dirty="0" smtClean="0"/>
              <a:t>First, list as many particular examples, taken from your daily, non-reflective life, of whatever it is that you are interested in:</a:t>
            </a:r>
            <a:endParaRPr lang="en-US" dirty="0"/>
          </a:p>
        </p:txBody>
      </p:sp>
      <p:sp>
        <p:nvSpPr>
          <p:cNvPr id="5" name="TextBox 4"/>
          <p:cNvSpPr txBox="1"/>
          <p:nvPr/>
        </p:nvSpPr>
        <p:spPr>
          <a:xfrm>
            <a:off x="3193381" y="5092700"/>
            <a:ext cx="5308600" cy="1200329"/>
          </a:xfrm>
          <a:prstGeom prst="rect">
            <a:avLst/>
          </a:prstGeom>
          <a:noFill/>
        </p:spPr>
        <p:txBody>
          <a:bodyPr wrap="square" rtlCol="0">
            <a:spAutoFit/>
          </a:bodyPr>
          <a:lstStyle/>
          <a:p>
            <a:r>
              <a:rPr lang="en-US" dirty="0" smtClean="0"/>
              <a:t>Killing for fun is wrong, Causing unnecessary pain is wrong, Being honest when no harm will result is right, Donating to charitable organizations is right, etc., etc. </a:t>
            </a:r>
            <a:endParaRPr lang="en-US" dirty="0"/>
          </a:p>
        </p:txBody>
      </p:sp>
      <p:sp>
        <p:nvSpPr>
          <p:cNvPr id="6" name="TextBox 5"/>
          <p:cNvSpPr txBox="1"/>
          <p:nvPr/>
        </p:nvSpPr>
        <p:spPr>
          <a:xfrm>
            <a:off x="241300" y="2641600"/>
            <a:ext cx="2552700" cy="1477328"/>
          </a:xfrm>
          <a:prstGeom prst="rect">
            <a:avLst/>
          </a:prstGeom>
          <a:noFill/>
        </p:spPr>
        <p:txBody>
          <a:bodyPr wrap="square" rtlCol="0">
            <a:spAutoFit/>
          </a:bodyPr>
          <a:lstStyle/>
          <a:p>
            <a:r>
              <a:rPr lang="en-US" dirty="0" smtClean="0"/>
              <a:t>Then, try to formulate a general theory that accounts for all of these particular intuitions. </a:t>
            </a:r>
            <a:endParaRPr lang="en-US" dirty="0"/>
          </a:p>
        </p:txBody>
      </p:sp>
    </p:spTree>
    <p:extLst>
      <p:ext uri="{BB962C8B-B14F-4D97-AF65-F5344CB8AC3E}">
        <p14:creationId xmlns:p14="http://schemas.microsoft.com/office/powerpoint/2010/main" val="28306271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70200" y="63500"/>
            <a:ext cx="2950973" cy="400110"/>
          </a:xfrm>
          <a:prstGeom prst="rect">
            <a:avLst/>
          </a:prstGeom>
          <a:noFill/>
        </p:spPr>
        <p:txBody>
          <a:bodyPr wrap="none" rtlCol="0">
            <a:spAutoFit/>
          </a:bodyPr>
          <a:lstStyle/>
          <a:p>
            <a:r>
              <a:rPr lang="en-US" sz="2000" b="1" dirty="0" smtClean="0">
                <a:solidFill>
                  <a:srgbClr val="3366FF"/>
                </a:solidFill>
              </a:rPr>
              <a:t>The Tree of Meta-ethics</a:t>
            </a:r>
            <a:endParaRPr lang="en-US" sz="2000" b="1" dirty="0">
              <a:solidFill>
                <a:srgbClr val="3366FF"/>
              </a:solidFill>
            </a:endParaRPr>
          </a:p>
        </p:txBody>
      </p:sp>
      <p:sp>
        <p:nvSpPr>
          <p:cNvPr id="2" name="TextBox 1"/>
          <p:cNvSpPr txBox="1"/>
          <p:nvPr/>
        </p:nvSpPr>
        <p:spPr>
          <a:xfrm>
            <a:off x="723901" y="571500"/>
            <a:ext cx="7213600" cy="646331"/>
          </a:xfrm>
          <a:prstGeom prst="rect">
            <a:avLst/>
          </a:prstGeom>
          <a:noFill/>
        </p:spPr>
        <p:txBody>
          <a:bodyPr wrap="square" rtlCol="0">
            <a:spAutoFit/>
          </a:bodyPr>
          <a:lstStyle/>
          <a:p>
            <a:r>
              <a:rPr lang="en-US" dirty="0" smtClean="0"/>
              <a:t>Question: Are moral claims (e.g. “Murder is wrong.”) the kinds of things that can be true or false in the first place?</a:t>
            </a:r>
            <a:endParaRPr lang="en-US" dirty="0"/>
          </a:p>
        </p:txBody>
      </p:sp>
      <p:cxnSp>
        <p:nvCxnSpPr>
          <p:cNvPr id="5" name="Straight Arrow Connector 4"/>
          <p:cNvCxnSpPr>
            <a:stCxn id="2" idx="2"/>
          </p:cNvCxnSpPr>
          <p:nvPr/>
        </p:nvCxnSpPr>
        <p:spPr>
          <a:xfrm flipH="1">
            <a:off x="4330700" y="1217831"/>
            <a:ext cx="1"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429000" y="1701800"/>
            <a:ext cx="2032791" cy="369332"/>
          </a:xfrm>
          <a:prstGeom prst="rect">
            <a:avLst/>
          </a:prstGeom>
          <a:noFill/>
        </p:spPr>
        <p:txBody>
          <a:bodyPr wrap="none" rtlCol="0">
            <a:spAutoFit/>
          </a:bodyPr>
          <a:lstStyle/>
          <a:p>
            <a:r>
              <a:rPr lang="en-US" dirty="0" smtClean="0"/>
              <a:t>Yes = </a:t>
            </a:r>
            <a:r>
              <a:rPr lang="en-US" b="1" i="1" dirty="0" err="1" smtClean="0"/>
              <a:t>Cognitivism</a:t>
            </a:r>
            <a:endParaRPr lang="en-US" b="1" dirty="0"/>
          </a:p>
        </p:txBody>
      </p:sp>
      <p:cxnSp>
        <p:nvCxnSpPr>
          <p:cNvPr id="9" name="Straight Arrow Connector 8"/>
          <p:cNvCxnSpPr>
            <a:stCxn id="2" idx="2"/>
          </p:cNvCxnSpPr>
          <p:nvPr/>
        </p:nvCxnSpPr>
        <p:spPr>
          <a:xfrm>
            <a:off x="4330701" y="1217831"/>
            <a:ext cx="2590799"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958091" y="1689100"/>
            <a:ext cx="2533228"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No = </a:t>
            </a:r>
            <a:r>
              <a:rPr lang="en-US" b="1" i="1" dirty="0" smtClean="0"/>
              <a:t>Non-</a:t>
            </a:r>
            <a:r>
              <a:rPr lang="en-US" b="1" i="1" dirty="0" err="1" smtClean="0"/>
              <a:t>Cognitivism</a:t>
            </a:r>
            <a:endParaRPr lang="en-US" b="1" dirty="0"/>
          </a:p>
        </p:txBody>
      </p:sp>
      <p:cxnSp>
        <p:nvCxnSpPr>
          <p:cNvPr id="14" name="Straight Arrow Connector 13"/>
          <p:cNvCxnSpPr/>
          <p:nvPr/>
        </p:nvCxnSpPr>
        <p:spPr>
          <a:xfrm>
            <a:off x="4330700" y="2134632"/>
            <a:ext cx="1" cy="3926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305372" y="2564368"/>
            <a:ext cx="4050658" cy="369332"/>
          </a:xfrm>
          <a:prstGeom prst="rect">
            <a:avLst/>
          </a:prstGeom>
          <a:noFill/>
        </p:spPr>
        <p:txBody>
          <a:bodyPr wrap="none" rtlCol="0">
            <a:spAutoFit/>
          </a:bodyPr>
          <a:lstStyle/>
          <a:p>
            <a:r>
              <a:rPr lang="en-US" dirty="0" smtClean="0"/>
              <a:t>Question: Are moral claims ever true?</a:t>
            </a:r>
            <a:endParaRPr lang="en-US" dirty="0"/>
          </a:p>
        </p:txBody>
      </p:sp>
      <p:cxnSp>
        <p:nvCxnSpPr>
          <p:cNvPr id="20" name="Straight Arrow Connector 19"/>
          <p:cNvCxnSpPr/>
          <p:nvPr/>
        </p:nvCxnSpPr>
        <p:spPr>
          <a:xfrm>
            <a:off x="4330699" y="29210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4054731" y="3453368"/>
            <a:ext cx="528097" cy="369332"/>
          </a:xfrm>
          <a:prstGeom prst="rect">
            <a:avLst/>
          </a:prstGeom>
          <a:noFill/>
        </p:spPr>
        <p:txBody>
          <a:bodyPr wrap="none" rtlCol="0">
            <a:spAutoFit/>
          </a:bodyPr>
          <a:lstStyle/>
          <a:p>
            <a:r>
              <a:rPr lang="en-US" dirty="0" smtClean="0"/>
              <a:t>Yes</a:t>
            </a:r>
            <a:endParaRPr lang="en-US" b="1" dirty="0"/>
          </a:p>
        </p:txBody>
      </p:sp>
      <p:cxnSp>
        <p:nvCxnSpPr>
          <p:cNvPr id="23" name="Straight Arrow Connector 22"/>
          <p:cNvCxnSpPr>
            <a:stCxn id="15" idx="2"/>
          </p:cNvCxnSpPr>
          <p:nvPr/>
        </p:nvCxnSpPr>
        <p:spPr>
          <a:xfrm>
            <a:off x="4330701" y="2933700"/>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5958091" y="3453368"/>
            <a:ext cx="2048345"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No = </a:t>
            </a:r>
            <a:r>
              <a:rPr lang="en-US" b="1" i="1" dirty="0" smtClean="0"/>
              <a:t>Error Theory</a:t>
            </a:r>
            <a:endParaRPr lang="en-US" b="1" dirty="0"/>
          </a:p>
        </p:txBody>
      </p:sp>
      <p:sp>
        <p:nvSpPr>
          <p:cNvPr id="27" name="TextBox 26"/>
          <p:cNvSpPr txBox="1"/>
          <p:nvPr/>
        </p:nvSpPr>
        <p:spPr>
          <a:xfrm>
            <a:off x="425068" y="4305300"/>
            <a:ext cx="7811266" cy="369332"/>
          </a:xfrm>
          <a:prstGeom prst="rect">
            <a:avLst/>
          </a:prstGeom>
          <a:noFill/>
        </p:spPr>
        <p:txBody>
          <a:bodyPr wrap="none" rtlCol="0">
            <a:spAutoFit/>
          </a:bodyPr>
          <a:lstStyle/>
          <a:p>
            <a:r>
              <a:rPr lang="en-US" dirty="0" smtClean="0"/>
              <a:t>Question: Are true moral claims simply true or true-relative-to-something?</a:t>
            </a:r>
            <a:endParaRPr lang="en-US" dirty="0"/>
          </a:p>
        </p:txBody>
      </p:sp>
      <p:cxnSp>
        <p:nvCxnSpPr>
          <p:cNvPr id="28" name="Straight Arrow Connector 27"/>
          <p:cNvCxnSpPr/>
          <p:nvPr/>
        </p:nvCxnSpPr>
        <p:spPr>
          <a:xfrm>
            <a:off x="4330698" y="38227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flipH="1">
            <a:off x="2019300" y="4674632"/>
            <a:ext cx="2311396"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723901" y="5187434"/>
            <a:ext cx="2504880" cy="369332"/>
          </a:xfrm>
          <a:prstGeom prst="rect">
            <a:avLst/>
          </a:prstGeom>
          <a:noFill/>
        </p:spPr>
        <p:txBody>
          <a:bodyPr wrap="none" rtlCol="0">
            <a:spAutoFit/>
          </a:bodyPr>
          <a:lstStyle/>
          <a:p>
            <a:r>
              <a:rPr lang="en-US" dirty="0" smtClean="0"/>
              <a:t>Simply true = </a:t>
            </a:r>
            <a:r>
              <a:rPr lang="en-US" b="1" i="1" dirty="0" smtClean="0"/>
              <a:t>Realism</a:t>
            </a:r>
            <a:endParaRPr lang="en-US" b="1" i="1" dirty="0"/>
          </a:p>
        </p:txBody>
      </p:sp>
      <p:cxnSp>
        <p:nvCxnSpPr>
          <p:cNvPr id="31" name="Straight Arrow Connector 30"/>
          <p:cNvCxnSpPr/>
          <p:nvPr/>
        </p:nvCxnSpPr>
        <p:spPr>
          <a:xfrm>
            <a:off x="4330696" y="4685268"/>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4699790" y="5162034"/>
            <a:ext cx="4596609" cy="369332"/>
          </a:xfrm>
          <a:prstGeom prst="rect">
            <a:avLst/>
          </a:prstGeom>
          <a:noFill/>
        </p:spPr>
        <p:txBody>
          <a:bodyPr wrap="square" rtlCol="0">
            <a:spAutoFit/>
          </a:bodyPr>
          <a:lstStyle/>
          <a:p>
            <a:r>
              <a:rPr lang="en-US" dirty="0" smtClean="0"/>
              <a:t>True-relative-to-something = </a:t>
            </a:r>
            <a:r>
              <a:rPr lang="en-US" b="1" i="1" dirty="0" smtClean="0"/>
              <a:t>Relativism</a:t>
            </a:r>
            <a:endParaRPr lang="en-US" b="1" i="1" dirty="0"/>
          </a:p>
        </p:txBody>
      </p:sp>
      <p:sp>
        <p:nvSpPr>
          <p:cNvPr id="36" name="TextBox 35"/>
          <p:cNvSpPr txBox="1"/>
          <p:nvPr/>
        </p:nvSpPr>
        <p:spPr>
          <a:xfrm>
            <a:off x="-40483" y="5905500"/>
            <a:ext cx="5175250" cy="369332"/>
          </a:xfrm>
          <a:prstGeom prst="rect">
            <a:avLst/>
          </a:prstGeom>
          <a:noFill/>
        </p:spPr>
        <p:txBody>
          <a:bodyPr wrap="square" rtlCol="0">
            <a:spAutoFit/>
          </a:bodyPr>
          <a:lstStyle/>
          <a:p>
            <a:r>
              <a:rPr lang="en-US" dirty="0" smtClean="0"/>
              <a:t>Question: Are moral properties physical?</a:t>
            </a:r>
            <a:endParaRPr lang="en-US" dirty="0"/>
          </a:p>
        </p:txBody>
      </p:sp>
      <p:cxnSp>
        <p:nvCxnSpPr>
          <p:cNvPr id="37" name="Straight Arrow Connector 36"/>
          <p:cNvCxnSpPr/>
          <p:nvPr/>
        </p:nvCxnSpPr>
        <p:spPr>
          <a:xfrm>
            <a:off x="2019300" y="5556766"/>
            <a:ext cx="0" cy="4122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a:off x="7111849" y="5482114"/>
            <a:ext cx="0" cy="3032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32957876"/>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4001" y="266700"/>
            <a:ext cx="8661400" cy="830997"/>
          </a:xfrm>
          <a:prstGeom prst="rect">
            <a:avLst/>
          </a:prstGeom>
          <a:noFill/>
        </p:spPr>
        <p:txBody>
          <a:bodyPr wrap="square" rtlCol="0">
            <a:spAutoFit/>
          </a:bodyPr>
          <a:lstStyle/>
          <a:p>
            <a:r>
              <a:rPr lang="en-US" sz="2400" i="1" dirty="0" smtClean="0"/>
              <a:t>Philosophical Methodology </a:t>
            </a:r>
            <a:r>
              <a:rPr lang="en-US" sz="2400" dirty="0" smtClean="0"/>
              <a:t>is, as the name suggests, an inquiry into the various ways that one might do philosophy.  </a:t>
            </a:r>
            <a:endParaRPr lang="en-US" sz="2400" i="1" dirty="0"/>
          </a:p>
        </p:txBody>
      </p:sp>
      <p:sp>
        <p:nvSpPr>
          <p:cNvPr id="3" name="TextBox 2"/>
          <p:cNvSpPr txBox="1"/>
          <p:nvPr/>
        </p:nvSpPr>
        <p:spPr>
          <a:xfrm>
            <a:off x="330200" y="1383268"/>
            <a:ext cx="5517481" cy="369332"/>
          </a:xfrm>
          <a:prstGeom prst="rect">
            <a:avLst/>
          </a:prstGeom>
          <a:noFill/>
        </p:spPr>
        <p:txBody>
          <a:bodyPr wrap="none" rtlCol="0">
            <a:spAutoFit/>
          </a:bodyPr>
          <a:lstStyle/>
          <a:p>
            <a:r>
              <a:rPr lang="en-US" dirty="0" smtClean="0"/>
              <a:t>Well, here is one way that you might do philosophy:</a:t>
            </a:r>
            <a:endParaRPr lang="en-US" dirty="0"/>
          </a:p>
        </p:txBody>
      </p:sp>
      <p:sp>
        <p:nvSpPr>
          <p:cNvPr id="2" name="TextBox 1"/>
          <p:cNvSpPr txBox="1"/>
          <p:nvPr/>
        </p:nvSpPr>
        <p:spPr>
          <a:xfrm>
            <a:off x="127001" y="4908729"/>
            <a:ext cx="2666999" cy="1754327"/>
          </a:xfrm>
          <a:prstGeom prst="rect">
            <a:avLst/>
          </a:prstGeom>
          <a:noFill/>
        </p:spPr>
        <p:txBody>
          <a:bodyPr wrap="square" rtlCol="0">
            <a:spAutoFit/>
          </a:bodyPr>
          <a:lstStyle/>
          <a:p>
            <a:r>
              <a:rPr lang="en-US" dirty="0" smtClean="0"/>
              <a:t>First, list as many particular examples, taken from your daily, non-reflective life, of whatever it is that you are interested in:</a:t>
            </a:r>
            <a:endParaRPr lang="en-US" dirty="0"/>
          </a:p>
        </p:txBody>
      </p:sp>
      <p:sp>
        <p:nvSpPr>
          <p:cNvPr id="5" name="TextBox 4"/>
          <p:cNvSpPr txBox="1"/>
          <p:nvPr/>
        </p:nvSpPr>
        <p:spPr>
          <a:xfrm>
            <a:off x="3193381" y="5092700"/>
            <a:ext cx="5308600" cy="1200329"/>
          </a:xfrm>
          <a:prstGeom prst="rect">
            <a:avLst/>
          </a:prstGeom>
          <a:noFill/>
        </p:spPr>
        <p:txBody>
          <a:bodyPr wrap="square" rtlCol="0">
            <a:spAutoFit/>
          </a:bodyPr>
          <a:lstStyle/>
          <a:p>
            <a:r>
              <a:rPr lang="en-US" dirty="0" smtClean="0"/>
              <a:t>Killing for fun is wrong, Causing unnecessary pain is wrong, Being honest when no harm will result is right, Donating to charitable organizations is right, etc., etc. </a:t>
            </a:r>
            <a:endParaRPr lang="en-US" dirty="0"/>
          </a:p>
        </p:txBody>
      </p:sp>
      <p:sp>
        <p:nvSpPr>
          <p:cNvPr id="6" name="TextBox 5"/>
          <p:cNvSpPr txBox="1"/>
          <p:nvPr/>
        </p:nvSpPr>
        <p:spPr>
          <a:xfrm>
            <a:off x="241300" y="2641600"/>
            <a:ext cx="2552700" cy="1477328"/>
          </a:xfrm>
          <a:prstGeom prst="rect">
            <a:avLst/>
          </a:prstGeom>
          <a:noFill/>
        </p:spPr>
        <p:txBody>
          <a:bodyPr wrap="square" rtlCol="0">
            <a:spAutoFit/>
          </a:bodyPr>
          <a:lstStyle/>
          <a:p>
            <a:r>
              <a:rPr lang="en-US" dirty="0" smtClean="0"/>
              <a:t>Then, try to formulate a general theory that accounts for all of these particular intuitions. </a:t>
            </a:r>
            <a:endParaRPr lang="en-US" dirty="0"/>
          </a:p>
        </p:txBody>
      </p:sp>
      <p:sp>
        <p:nvSpPr>
          <p:cNvPr id="7" name="TextBox 6"/>
          <p:cNvSpPr txBox="1"/>
          <p:nvPr/>
        </p:nvSpPr>
        <p:spPr>
          <a:xfrm>
            <a:off x="3307681" y="2654300"/>
            <a:ext cx="5194300" cy="1477328"/>
          </a:xfrm>
          <a:prstGeom prst="rect">
            <a:avLst/>
          </a:prstGeom>
          <a:noFill/>
        </p:spPr>
        <p:txBody>
          <a:bodyPr wrap="square" rtlCol="0">
            <a:spAutoFit/>
          </a:bodyPr>
          <a:lstStyle/>
          <a:p>
            <a:r>
              <a:rPr lang="en-US" dirty="0" smtClean="0"/>
              <a:t>The right thing to do in any circumstance is to maximize the rights of all parties involved, and those rights include (in order of importance): the right to life, the right to equal opportunity, etc., etc. </a:t>
            </a:r>
            <a:endParaRPr lang="en-US" dirty="0"/>
          </a:p>
        </p:txBody>
      </p:sp>
    </p:spTree>
    <p:extLst>
      <p:ext uri="{BB962C8B-B14F-4D97-AF65-F5344CB8AC3E}">
        <p14:creationId xmlns:p14="http://schemas.microsoft.com/office/powerpoint/2010/main" val="3528817953"/>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4001" y="266700"/>
            <a:ext cx="8661400" cy="1569660"/>
          </a:xfrm>
          <a:prstGeom prst="rect">
            <a:avLst/>
          </a:prstGeom>
          <a:noFill/>
        </p:spPr>
        <p:txBody>
          <a:bodyPr wrap="square" rtlCol="0">
            <a:spAutoFit/>
          </a:bodyPr>
          <a:lstStyle/>
          <a:p>
            <a:r>
              <a:rPr lang="en-US" sz="2400" dirty="0" smtClean="0"/>
              <a:t>This is the philosophical methodology that we have been deploying so far. It begins with pre-theoretical, particular intuitions, and constructs a general theory that accommodates them. </a:t>
            </a:r>
            <a:endParaRPr lang="en-US" sz="2400" dirty="0"/>
          </a:p>
        </p:txBody>
      </p:sp>
      <p:sp>
        <p:nvSpPr>
          <p:cNvPr id="2" name="TextBox 1"/>
          <p:cNvSpPr txBox="1"/>
          <p:nvPr/>
        </p:nvSpPr>
        <p:spPr>
          <a:xfrm>
            <a:off x="127001" y="4908729"/>
            <a:ext cx="2666999" cy="1754327"/>
          </a:xfrm>
          <a:prstGeom prst="rect">
            <a:avLst/>
          </a:prstGeom>
          <a:noFill/>
        </p:spPr>
        <p:txBody>
          <a:bodyPr wrap="square" rtlCol="0">
            <a:spAutoFit/>
          </a:bodyPr>
          <a:lstStyle/>
          <a:p>
            <a:r>
              <a:rPr lang="en-US" dirty="0" smtClean="0"/>
              <a:t>First, list as many particular examples, taken from your daily, non-reflective life, of whatever it is that you are interested in:</a:t>
            </a:r>
            <a:endParaRPr lang="en-US" dirty="0"/>
          </a:p>
        </p:txBody>
      </p:sp>
      <p:sp>
        <p:nvSpPr>
          <p:cNvPr id="5" name="TextBox 4"/>
          <p:cNvSpPr txBox="1"/>
          <p:nvPr/>
        </p:nvSpPr>
        <p:spPr>
          <a:xfrm>
            <a:off x="3193381" y="5092700"/>
            <a:ext cx="5308600" cy="1200329"/>
          </a:xfrm>
          <a:prstGeom prst="rect">
            <a:avLst/>
          </a:prstGeom>
          <a:noFill/>
        </p:spPr>
        <p:txBody>
          <a:bodyPr wrap="square" rtlCol="0">
            <a:spAutoFit/>
          </a:bodyPr>
          <a:lstStyle/>
          <a:p>
            <a:r>
              <a:rPr lang="en-US" dirty="0" smtClean="0"/>
              <a:t>Killing for fun is wrong, Causing unnecessary pain is wrong, Being honest when no harm will result is right, Donating to charitable organizations is right, etc., etc. </a:t>
            </a:r>
            <a:endParaRPr lang="en-US" dirty="0"/>
          </a:p>
        </p:txBody>
      </p:sp>
      <p:sp>
        <p:nvSpPr>
          <p:cNvPr id="6" name="TextBox 5"/>
          <p:cNvSpPr txBox="1"/>
          <p:nvPr/>
        </p:nvSpPr>
        <p:spPr>
          <a:xfrm>
            <a:off x="241300" y="2641600"/>
            <a:ext cx="2552700" cy="1477328"/>
          </a:xfrm>
          <a:prstGeom prst="rect">
            <a:avLst/>
          </a:prstGeom>
          <a:noFill/>
        </p:spPr>
        <p:txBody>
          <a:bodyPr wrap="square" rtlCol="0">
            <a:spAutoFit/>
          </a:bodyPr>
          <a:lstStyle/>
          <a:p>
            <a:r>
              <a:rPr lang="en-US" dirty="0" smtClean="0"/>
              <a:t>Then, try to formulate a general theory that accounts for all of these particular intuitions. </a:t>
            </a:r>
            <a:endParaRPr lang="en-US" dirty="0"/>
          </a:p>
        </p:txBody>
      </p:sp>
      <p:sp>
        <p:nvSpPr>
          <p:cNvPr id="7" name="TextBox 6"/>
          <p:cNvSpPr txBox="1"/>
          <p:nvPr/>
        </p:nvSpPr>
        <p:spPr>
          <a:xfrm>
            <a:off x="3307681" y="2654300"/>
            <a:ext cx="5194300" cy="1477328"/>
          </a:xfrm>
          <a:prstGeom prst="rect">
            <a:avLst/>
          </a:prstGeom>
          <a:noFill/>
        </p:spPr>
        <p:txBody>
          <a:bodyPr wrap="square" rtlCol="0">
            <a:spAutoFit/>
          </a:bodyPr>
          <a:lstStyle/>
          <a:p>
            <a:r>
              <a:rPr lang="en-US" dirty="0" smtClean="0"/>
              <a:t>The right thing to do in any circumstance is to maximize the rights of all parties involved, and those rights include (in order of importance): the right to life, the right to equal opportunity, etc., etc. </a:t>
            </a:r>
            <a:endParaRPr lang="en-US" dirty="0"/>
          </a:p>
        </p:txBody>
      </p:sp>
    </p:spTree>
    <p:extLst>
      <p:ext uri="{BB962C8B-B14F-4D97-AF65-F5344CB8AC3E}">
        <p14:creationId xmlns:p14="http://schemas.microsoft.com/office/powerpoint/2010/main" val="739345650"/>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4001" y="266700"/>
            <a:ext cx="8661400" cy="1569660"/>
          </a:xfrm>
          <a:prstGeom prst="rect">
            <a:avLst/>
          </a:prstGeom>
          <a:noFill/>
        </p:spPr>
        <p:txBody>
          <a:bodyPr wrap="square" rtlCol="0">
            <a:spAutoFit/>
          </a:bodyPr>
          <a:lstStyle/>
          <a:p>
            <a:r>
              <a:rPr lang="en-US" sz="2400" dirty="0" smtClean="0"/>
              <a:t>This is the philosophical methodology that we have been deploying so far. It begins with pre-theoretical, </a:t>
            </a:r>
            <a:r>
              <a:rPr lang="en-US" sz="2400" dirty="0" smtClean="0">
                <a:solidFill>
                  <a:srgbClr val="FF0000"/>
                </a:solidFill>
              </a:rPr>
              <a:t>particular intuitions</a:t>
            </a:r>
            <a:r>
              <a:rPr lang="en-US" sz="2400" dirty="0" smtClean="0"/>
              <a:t>, and constructs a general theory that accommodates them. </a:t>
            </a:r>
            <a:endParaRPr lang="en-US" sz="2400" dirty="0"/>
          </a:p>
        </p:txBody>
      </p:sp>
      <p:sp>
        <p:nvSpPr>
          <p:cNvPr id="2" name="TextBox 1"/>
          <p:cNvSpPr txBox="1"/>
          <p:nvPr/>
        </p:nvSpPr>
        <p:spPr>
          <a:xfrm>
            <a:off x="127001" y="4908729"/>
            <a:ext cx="2666999" cy="1754327"/>
          </a:xfrm>
          <a:prstGeom prst="rect">
            <a:avLst/>
          </a:prstGeom>
          <a:noFill/>
        </p:spPr>
        <p:txBody>
          <a:bodyPr wrap="square" rtlCol="0">
            <a:spAutoFit/>
          </a:bodyPr>
          <a:lstStyle/>
          <a:p>
            <a:r>
              <a:rPr lang="en-US" dirty="0" smtClean="0"/>
              <a:t>First, list as many particular examples, taken from your daily, non-reflective life, of whatever it is that you are interested in:</a:t>
            </a:r>
            <a:endParaRPr lang="en-US" dirty="0"/>
          </a:p>
        </p:txBody>
      </p:sp>
      <p:sp>
        <p:nvSpPr>
          <p:cNvPr id="5" name="TextBox 4"/>
          <p:cNvSpPr txBox="1"/>
          <p:nvPr/>
        </p:nvSpPr>
        <p:spPr>
          <a:xfrm>
            <a:off x="3193381" y="5092700"/>
            <a:ext cx="5308600" cy="1200329"/>
          </a:xfrm>
          <a:prstGeom prst="rect">
            <a:avLst/>
          </a:prstGeom>
          <a:noFill/>
        </p:spPr>
        <p:txBody>
          <a:bodyPr wrap="square" rtlCol="0">
            <a:spAutoFit/>
          </a:bodyPr>
          <a:lstStyle/>
          <a:p>
            <a:r>
              <a:rPr lang="en-US" dirty="0" smtClean="0">
                <a:solidFill>
                  <a:srgbClr val="FF0000"/>
                </a:solidFill>
              </a:rPr>
              <a:t>Killing for fun is wrong, Causing unnecessary pain is wrong, Being honest when no harm will result is right, Donating to charitable organizations is right, etc., etc. </a:t>
            </a:r>
            <a:endParaRPr lang="en-US" dirty="0">
              <a:solidFill>
                <a:srgbClr val="FF0000"/>
              </a:solidFill>
            </a:endParaRPr>
          </a:p>
        </p:txBody>
      </p:sp>
      <p:sp>
        <p:nvSpPr>
          <p:cNvPr id="6" name="TextBox 5"/>
          <p:cNvSpPr txBox="1"/>
          <p:nvPr/>
        </p:nvSpPr>
        <p:spPr>
          <a:xfrm>
            <a:off x="241300" y="2641600"/>
            <a:ext cx="2552700" cy="1477328"/>
          </a:xfrm>
          <a:prstGeom prst="rect">
            <a:avLst/>
          </a:prstGeom>
          <a:noFill/>
        </p:spPr>
        <p:txBody>
          <a:bodyPr wrap="square" rtlCol="0">
            <a:spAutoFit/>
          </a:bodyPr>
          <a:lstStyle/>
          <a:p>
            <a:r>
              <a:rPr lang="en-US" dirty="0" smtClean="0"/>
              <a:t>Then, try to formulate a general theory that accounts for all of these particular intuitions. </a:t>
            </a:r>
            <a:endParaRPr lang="en-US" dirty="0"/>
          </a:p>
        </p:txBody>
      </p:sp>
      <p:sp>
        <p:nvSpPr>
          <p:cNvPr id="7" name="TextBox 6"/>
          <p:cNvSpPr txBox="1"/>
          <p:nvPr/>
        </p:nvSpPr>
        <p:spPr>
          <a:xfrm>
            <a:off x="3307681" y="2654300"/>
            <a:ext cx="5194300" cy="1477328"/>
          </a:xfrm>
          <a:prstGeom prst="rect">
            <a:avLst/>
          </a:prstGeom>
          <a:noFill/>
        </p:spPr>
        <p:txBody>
          <a:bodyPr wrap="square" rtlCol="0">
            <a:spAutoFit/>
          </a:bodyPr>
          <a:lstStyle/>
          <a:p>
            <a:r>
              <a:rPr lang="en-US" dirty="0" smtClean="0"/>
              <a:t>The right thing to do in any circumstance is to maximize the rights of all parties involved, and those rights include (in order of importance): the right to life, the right to equal opportunity, etc., etc. </a:t>
            </a:r>
            <a:endParaRPr lang="en-US" dirty="0"/>
          </a:p>
        </p:txBody>
      </p:sp>
    </p:spTree>
    <p:extLst>
      <p:ext uri="{BB962C8B-B14F-4D97-AF65-F5344CB8AC3E}">
        <p14:creationId xmlns:p14="http://schemas.microsoft.com/office/powerpoint/2010/main" val="1617130771"/>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4001" y="266700"/>
            <a:ext cx="8661400" cy="1569660"/>
          </a:xfrm>
          <a:prstGeom prst="rect">
            <a:avLst/>
          </a:prstGeom>
          <a:noFill/>
        </p:spPr>
        <p:txBody>
          <a:bodyPr wrap="square" rtlCol="0">
            <a:spAutoFit/>
          </a:bodyPr>
          <a:lstStyle/>
          <a:p>
            <a:r>
              <a:rPr lang="en-US" sz="2400" dirty="0" smtClean="0"/>
              <a:t>This is the philosophical methodology that we have been deploying so far. It begins with pre-theoretical, </a:t>
            </a:r>
            <a:r>
              <a:rPr lang="en-US" sz="2400" dirty="0" smtClean="0">
                <a:solidFill>
                  <a:srgbClr val="FF0000"/>
                </a:solidFill>
              </a:rPr>
              <a:t>particular intuitions</a:t>
            </a:r>
            <a:r>
              <a:rPr lang="en-US" sz="2400" dirty="0" smtClean="0"/>
              <a:t>, and constructs a general theory that accommodates them. </a:t>
            </a:r>
            <a:endParaRPr lang="en-US" sz="2400" dirty="0"/>
          </a:p>
        </p:txBody>
      </p:sp>
      <p:sp>
        <p:nvSpPr>
          <p:cNvPr id="2" name="TextBox 1"/>
          <p:cNvSpPr txBox="1"/>
          <p:nvPr/>
        </p:nvSpPr>
        <p:spPr>
          <a:xfrm>
            <a:off x="127001" y="4908729"/>
            <a:ext cx="2666999" cy="1754327"/>
          </a:xfrm>
          <a:prstGeom prst="rect">
            <a:avLst/>
          </a:prstGeom>
          <a:noFill/>
        </p:spPr>
        <p:txBody>
          <a:bodyPr wrap="square" rtlCol="0">
            <a:spAutoFit/>
          </a:bodyPr>
          <a:lstStyle/>
          <a:p>
            <a:r>
              <a:rPr lang="en-US" dirty="0" smtClean="0"/>
              <a:t>First, list as many particular examples, taken from your daily, non-reflective life, of whatever it is that you are interested in:</a:t>
            </a:r>
            <a:endParaRPr lang="en-US" dirty="0"/>
          </a:p>
        </p:txBody>
      </p:sp>
      <p:sp>
        <p:nvSpPr>
          <p:cNvPr id="5" name="TextBox 4"/>
          <p:cNvSpPr txBox="1"/>
          <p:nvPr/>
        </p:nvSpPr>
        <p:spPr>
          <a:xfrm>
            <a:off x="3193381" y="5092700"/>
            <a:ext cx="5308600" cy="1200329"/>
          </a:xfrm>
          <a:prstGeom prst="rect">
            <a:avLst/>
          </a:prstGeom>
          <a:noFill/>
        </p:spPr>
        <p:txBody>
          <a:bodyPr wrap="square" rtlCol="0">
            <a:spAutoFit/>
          </a:bodyPr>
          <a:lstStyle/>
          <a:p>
            <a:r>
              <a:rPr lang="en-US" dirty="0" smtClean="0">
                <a:solidFill>
                  <a:srgbClr val="FF0000"/>
                </a:solidFill>
              </a:rPr>
              <a:t>Killing for fun is wrong, Causing unnecessary pain is wrong, Being honest when no harm will result is right, Donating to charitable organizations is right, etc., etc. </a:t>
            </a:r>
            <a:endParaRPr lang="en-US" dirty="0">
              <a:solidFill>
                <a:srgbClr val="FF0000"/>
              </a:solidFill>
            </a:endParaRPr>
          </a:p>
        </p:txBody>
      </p:sp>
      <p:sp>
        <p:nvSpPr>
          <p:cNvPr id="6" name="TextBox 5"/>
          <p:cNvSpPr txBox="1"/>
          <p:nvPr/>
        </p:nvSpPr>
        <p:spPr>
          <a:xfrm>
            <a:off x="241300" y="2641600"/>
            <a:ext cx="2552700" cy="1477328"/>
          </a:xfrm>
          <a:prstGeom prst="rect">
            <a:avLst/>
          </a:prstGeom>
          <a:noFill/>
        </p:spPr>
        <p:txBody>
          <a:bodyPr wrap="square" rtlCol="0">
            <a:spAutoFit/>
          </a:bodyPr>
          <a:lstStyle/>
          <a:p>
            <a:r>
              <a:rPr lang="en-US" dirty="0" smtClean="0"/>
              <a:t>Then, try to formulate a general theory that accounts for all of these particular intuitions. </a:t>
            </a:r>
            <a:endParaRPr lang="en-US" dirty="0"/>
          </a:p>
        </p:txBody>
      </p:sp>
      <p:sp>
        <p:nvSpPr>
          <p:cNvPr id="7" name="TextBox 6"/>
          <p:cNvSpPr txBox="1"/>
          <p:nvPr/>
        </p:nvSpPr>
        <p:spPr>
          <a:xfrm>
            <a:off x="3307681" y="2654300"/>
            <a:ext cx="5194300" cy="1477328"/>
          </a:xfrm>
          <a:prstGeom prst="rect">
            <a:avLst/>
          </a:prstGeom>
          <a:noFill/>
        </p:spPr>
        <p:txBody>
          <a:bodyPr wrap="square" rtlCol="0">
            <a:spAutoFit/>
          </a:bodyPr>
          <a:lstStyle/>
          <a:p>
            <a:r>
              <a:rPr lang="en-US" dirty="0" smtClean="0"/>
              <a:t>The right thing to do in any circumstance is to maximize the rights of all parties involved, and those rights include (in order of importance): the right to life, the right to equal opportunity, etc., etc. </a:t>
            </a:r>
            <a:endParaRPr lang="en-US" dirty="0"/>
          </a:p>
        </p:txBody>
      </p:sp>
      <p:cxnSp>
        <p:nvCxnSpPr>
          <p:cNvPr id="8" name="Straight Arrow Connector 7"/>
          <p:cNvCxnSpPr/>
          <p:nvPr/>
        </p:nvCxnSpPr>
        <p:spPr>
          <a:xfrm flipH="1" flipV="1">
            <a:off x="5829300" y="4131628"/>
            <a:ext cx="18381" cy="8509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64293365"/>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4001" y="266700"/>
            <a:ext cx="8661400" cy="1569660"/>
          </a:xfrm>
          <a:prstGeom prst="rect">
            <a:avLst/>
          </a:prstGeom>
          <a:noFill/>
        </p:spPr>
        <p:txBody>
          <a:bodyPr wrap="square" rtlCol="0">
            <a:spAutoFit/>
          </a:bodyPr>
          <a:lstStyle/>
          <a:p>
            <a:r>
              <a:rPr lang="en-US" sz="2400" dirty="0" smtClean="0"/>
              <a:t>This is the philosophical methodology that we have been deploying so far. It begins with pre-theoretical, </a:t>
            </a:r>
            <a:r>
              <a:rPr lang="en-US" sz="2400" dirty="0" smtClean="0">
                <a:solidFill>
                  <a:srgbClr val="FF0000"/>
                </a:solidFill>
              </a:rPr>
              <a:t>particular intuitions</a:t>
            </a:r>
            <a:r>
              <a:rPr lang="en-US" sz="2400" dirty="0" smtClean="0"/>
              <a:t>, and constructs a </a:t>
            </a:r>
            <a:r>
              <a:rPr lang="en-US" sz="2400" dirty="0" smtClean="0">
                <a:solidFill>
                  <a:srgbClr val="008000"/>
                </a:solidFill>
              </a:rPr>
              <a:t>general theory</a:t>
            </a:r>
            <a:r>
              <a:rPr lang="en-US" sz="2400" dirty="0" smtClean="0"/>
              <a:t> that accommodates them. </a:t>
            </a:r>
            <a:endParaRPr lang="en-US" sz="2400" dirty="0"/>
          </a:p>
        </p:txBody>
      </p:sp>
      <p:sp>
        <p:nvSpPr>
          <p:cNvPr id="2" name="TextBox 1"/>
          <p:cNvSpPr txBox="1"/>
          <p:nvPr/>
        </p:nvSpPr>
        <p:spPr>
          <a:xfrm>
            <a:off x="127001" y="4908729"/>
            <a:ext cx="2666999" cy="1754327"/>
          </a:xfrm>
          <a:prstGeom prst="rect">
            <a:avLst/>
          </a:prstGeom>
          <a:noFill/>
        </p:spPr>
        <p:txBody>
          <a:bodyPr wrap="square" rtlCol="0">
            <a:spAutoFit/>
          </a:bodyPr>
          <a:lstStyle/>
          <a:p>
            <a:r>
              <a:rPr lang="en-US" dirty="0" smtClean="0"/>
              <a:t>First, list as many particular examples, taken from your daily, non-reflective life, of whatever it is that you are interested in:</a:t>
            </a:r>
            <a:endParaRPr lang="en-US" dirty="0"/>
          </a:p>
        </p:txBody>
      </p:sp>
      <p:sp>
        <p:nvSpPr>
          <p:cNvPr id="5" name="TextBox 4"/>
          <p:cNvSpPr txBox="1"/>
          <p:nvPr/>
        </p:nvSpPr>
        <p:spPr>
          <a:xfrm>
            <a:off x="3193381" y="5092700"/>
            <a:ext cx="5308600" cy="1200329"/>
          </a:xfrm>
          <a:prstGeom prst="rect">
            <a:avLst/>
          </a:prstGeom>
          <a:noFill/>
        </p:spPr>
        <p:txBody>
          <a:bodyPr wrap="square" rtlCol="0">
            <a:spAutoFit/>
          </a:bodyPr>
          <a:lstStyle/>
          <a:p>
            <a:r>
              <a:rPr lang="en-US" dirty="0" smtClean="0">
                <a:solidFill>
                  <a:srgbClr val="FF0000"/>
                </a:solidFill>
              </a:rPr>
              <a:t>Killing for fun is wrong, Causing unnecessary pain is wrong, Being honest when no harm will result is right, Donating to charitable organizations is right, etc., etc. </a:t>
            </a:r>
            <a:endParaRPr lang="en-US" dirty="0">
              <a:solidFill>
                <a:srgbClr val="FF0000"/>
              </a:solidFill>
            </a:endParaRPr>
          </a:p>
        </p:txBody>
      </p:sp>
      <p:sp>
        <p:nvSpPr>
          <p:cNvPr id="6" name="TextBox 5"/>
          <p:cNvSpPr txBox="1"/>
          <p:nvPr/>
        </p:nvSpPr>
        <p:spPr>
          <a:xfrm>
            <a:off x="241300" y="2641600"/>
            <a:ext cx="2552700" cy="1477328"/>
          </a:xfrm>
          <a:prstGeom prst="rect">
            <a:avLst/>
          </a:prstGeom>
          <a:noFill/>
        </p:spPr>
        <p:txBody>
          <a:bodyPr wrap="square" rtlCol="0">
            <a:spAutoFit/>
          </a:bodyPr>
          <a:lstStyle/>
          <a:p>
            <a:r>
              <a:rPr lang="en-US" dirty="0" smtClean="0"/>
              <a:t>Then, try to formulate a general theory that accounts for all of these particular intuitions. </a:t>
            </a:r>
            <a:endParaRPr lang="en-US" dirty="0"/>
          </a:p>
        </p:txBody>
      </p:sp>
      <p:sp>
        <p:nvSpPr>
          <p:cNvPr id="7" name="TextBox 6"/>
          <p:cNvSpPr txBox="1"/>
          <p:nvPr/>
        </p:nvSpPr>
        <p:spPr>
          <a:xfrm>
            <a:off x="3307681" y="2654300"/>
            <a:ext cx="5194300" cy="1477328"/>
          </a:xfrm>
          <a:prstGeom prst="rect">
            <a:avLst/>
          </a:prstGeom>
          <a:noFill/>
        </p:spPr>
        <p:txBody>
          <a:bodyPr wrap="square" rtlCol="0">
            <a:spAutoFit/>
          </a:bodyPr>
          <a:lstStyle/>
          <a:p>
            <a:r>
              <a:rPr lang="en-US" dirty="0" smtClean="0">
                <a:solidFill>
                  <a:srgbClr val="008000"/>
                </a:solidFill>
              </a:rPr>
              <a:t>The right thing to do in any circumstance is to maximize the rights of all parties involved, and those rights include (in order of importance): the right to life, the right to equal opportunity, etc., etc. </a:t>
            </a:r>
            <a:endParaRPr lang="en-US" dirty="0">
              <a:solidFill>
                <a:srgbClr val="008000"/>
              </a:solidFill>
            </a:endParaRPr>
          </a:p>
        </p:txBody>
      </p:sp>
      <p:cxnSp>
        <p:nvCxnSpPr>
          <p:cNvPr id="8" name="Straight Arrow Connector 7"/>
          <p:cNvCxnSpPr/>
          <p:nvPr/>
        </p:nvCxnSpPr>
        <p:spPr>
          <a:xfrm flipH="1" flipV="1">
            <a:off x="5829300" y="4131628"/>
            <a:ext cx="18381" cy="8509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2125278"/>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4001" y="266700"/>
            <a:ext cx="8661400" cy="461665"/>
          </a:xfrm>
          <a:prstGeom prst="rect">
            <a:avLst/>
          </a:prstGeom>
          <a:noFill/>
        </p:spPr>
        <p:txBody>
          <a:bodyPr wrap="square" rtlCol="0">
            <a:spAutoFit/>
          </a:bodyPr>
          <a:lstStyle/>
          <a:p>
            <a:r>
              <a:rPr lang="en-US" sz="2400" dirty="0" smtClean="0"/>
              <a:t>This philosophical methodology is called </a:t>
            </a:r>
            <a:r>
              <a:rPr lang="en-US" sz="2400" dirty="0" smtClean="0">
                <a:solidFill>
                  <a:srgbClr val="FF0000"/>
                </a:solidFill>
              </a:rPr>
              <a:t>Particularism</a:t>
            </a:r>
            <a:r>
              <a:rPr lang="en-US" sz="2400" dirty="0" smtClean="0"/>
              <a:t>. </a:t>
            </a:r>
            <a:endParaRPr lang="en-US" sz="2400" dirty="0"/>
          </a:p>
        </p:txBody>
      </p:sp>
      <p:sp>
        <p:nvSpPr>
          <p:cNvPr id="5" name="TextBox 4"/>
          <p:cNvSpPr txBox="1"/>
          <p:nvPr/>
        </p:nvSpPr>
        <p:spPr>
          <a:xfrm>
            <a:off x="2970462" y="5144195"/>
            <a:ext cx="2877219" cy="461665"/>
          </a:xfrm>
          <a:prstGeom prst="rect">
            <a:avLst/>
          </a:prstGeom>
          <a:noFill/>
        </p:spPr>
        <p:txBody>
          <a:bodyPr wrap="square" rtlCol="0">
            <a:spAutoFit/>
          </a:bodyPr>
          <a:lstStyle/>
          <a:p>
            <a:r>
              <a:rPr lang="en-US" sz="2400" dirty="0" smtClean="0">
                <a:solidFill>
                  <a:srgbClr val="FF0000"/>
                </a:solidFill>
              </a:rPr>
              <a:t>Particular intuitions</a:t>
            </a:r>
            <a:endParaRPr lang="en-US" sz="2400" dirty="0">
              <a:solidFill>
                <a:srgbClr val="FF0000"/>
              </a:solidFill>
            </a:endParaRPr>
          </a:p>
        </p:txBody>
      </p:sp>
      <p:sp>
        <p:nvSpPr>
          <p:cNvPr id="7" name="TextBox 6"/>
          <p:cNvSpPr txBox="1"/>
          <p:nvPr/>
        </p:nvSpPr>
        <p:spPr>
          <a:xfrm>
            <a:off x="3250531" y="3458865"/>
            <a:ext cx="5194300" cy="461665"/>
          </a:xfrm>
          <a:prstGeom prst="rect">
            <a:avLst/>
          </a:prstGeom>
          <a:noFill/>
        </p:spPr>
        <p:txBody>
          <a:bodyPr wrap="square" rtlCol="0">
            <a:spAutoFit/>
          </a:bodyPr>
          <a:lstStyle/>
          <a:p>
            <a:r>
              <a:rPr lang="en-US" sz="2400" dirty="0" smtClean="0">
                <a:solidFill>
                  <a:srgbClr val="008000"/>
                </a:solidFill>
              </a:rPr>
              <a:t>General Theory</a:t>
            </a:r>
            <a:endParaRPr lang="en-US" sz="2400" dirty="0">
              <a:solidFill>
                <a:srgbClr val="008000"/>
              </a:solidFill>
            </a:endParaRPr>
          </a:p>
        </p:txBody>
      </p:sp>
      <p:cxnSp>
        <p:nvCxnSpPr>
          <p:cNvPr id="8" name="Straight Arrow Connector 7"/>
          <p:cNvCxnSpPr/>
          <p:nvPr/>
        </p:nvCxnSpPr>
        <p:spPr>
          <a:xfrm flipH="1" flipV="1">
            <a:off x="4432300" y="4131628"/>
            <a:ext cx="18381" cy="8509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35306477"/>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4001" y="266700"/>
            <a:ext cx="8661400" cy="461665"/>
          </a:xfrm>
          <a:prstGeom prst="rect">
            <a:avLst/>
          </a:prstGeom>
          <a:noFill/>
        </p:spPr>
        <p:txBody>
          <a:bodyPr wrap="square" rtlCol="0">
            <a:spAutoFit/>
          </a:bodyPr>
          <a:lstStyle/>
          <a:p>
            <a:r>
              <a:rPr lang="en-US" sz="2400" dirty="0" smtClean="0"/>
              <a:t>This philosophical methodology is called </a:t>
            </a:r>
            <a:r>
              <a:rPr lang="en-US" sz="2400" dirty="0" smtClean="0">
                <a:solidFill>
                  <a:srgbClr val="FF0000"/>
                </a:solidFill>
              </a:rPr>
              <a:t>Particularism</a:t>
            </a:r>
            <a:r>
              <a:rPr lang="en-US" sz="2400" dirty="0" smtClean="0"/>
              <a:t>. </a:t>
            </a:r>
            <a:endParaRPr lang="en-US" sz="2400" dirty="0"/>
          </a:p>
        </p:txBody>
      </p:sp>
      <p:sp>
        <p:nvSpPr>
          <p:cNvPr id="5" name="TextBox 4"/>
          <p:cNvSpPr txBox="1"/>
          <p:nvPr/>
        </p:nvSpPr>
        <p:spPr>
          <a:xfrm>
            <a:off x="2970462" y="5144195"/>
            <a:ext cx="2877219" cy="461665"/>
          </a:xfrm>
          <a:prstGeom prst="rect">
            <a:avLst/>
          </a:prstGeom>
          <a:noFill/>
        </p:spPr>
        <p:txBody>
          <a:bodyPr wrap="square" rtlCol="0">
            <a:spAutoFit/>
          </a:bodyPr>
          <a:lstStyle/>
          <a:p>
            <a:r>
              <a:rPr lang="en-US" sz="2400" dirty="0" smtClean="0">
                <a:solidFill>
                  <a:srgbClr val="FF0000"/>
                </a:solidFill>
              </a:rPr>
              <a:t>Particular intuitions</a:t>
            </a:r>
            <a:endParaRPr lang="en-US" sz="2400" dirty="0">
              <a:solidFill>
                <a:srgbClr val="FF0000"/>
              </a:solidFill>
            </a:endParaRPr>
          </a:p>
        </p:txBody>
      </p:sp>
      <p:sp>
        <p:nvSpPr>
          <p:cNvPr id="7" name="TextBox 6"/>
          <p:cNvSpPr txBox="1"/>
          <p:nvPr/>
        </p:nvSpPr>
        <p:spPr>
          <a:xfrm>
            <a:off x="3250531" y="3458865"/>
            <a:ext cx="5194300" cy="461665"/>
          </a:xfrm>
          <a:prstGeom prst="rect">
            <a:avLst/>
          </a:prstGeom>
          <a:noFill/>
        </p:spPr>
        <p:txBody>
          <a:bodyPr wrap="square" rtlCol="0">
            <a:spAutoFit/>
          </a:bodyPr>
          <a:lstStyle/>
          <a:p>
            <a:r>
              <a:rPr lang="en-US" sz="2400" dirty="0" smtClean="0">
                <a:solidFill>
                  <a:srgbClr val="008000"/>
                </a:solidFill>
              </a:rPr>
              <a:t>General Theory</a:t>
            </a:r>
            <a:endParaRPr lang="en-US" sz="2400" dirty="0">
              <a:solidFill>
                <a:srgbClr val="008000"/>
              </a:solidFill>
            </a:endParaRPr>
          </a:p>
        </p:txBody>
      </p:sp>
      <p:cxnSp>
        <p:nvCxnSpPr>
          <p:cNvPr id="8" name="Straight Arrow Connector 7"/>
          <p:cNvCxnSpPr/>
          <p:nvPr/>
        </p:nvCxnSpPr>
        <p:spPr>
          <a:xfrm flipH="1" flipV="1">
            <a:off x="4432300" y="4131628"/>
            <a:ext cx="18381" cy="8509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469900" y="1707465"/>
            <a:ext cx="7645400" cy="707886"/>
          </a:xfrm>
          <a:prstGeom prst="rect">
            <a:avLst/>
          </a:prstGeom>
          <a:noFill/>
        </p:spPr>
        <p:txBody>
          <a:bodyPr wrap="square" rtlCol="0">
            <a:spAutoFit/>
          </a:bodyPr>
          <a:lstStyle/>
          <a:p>
            <a:r>
              <a:rPr lang="en-US" sz="2000" b="1" dirty="0" smtClean="0"/>
              <a:t>Particularism: </a:t>
            </a:r>
            <a:r>
              <a:rPr lang="en-US" sz="2000" dirty="0" smtClean="0"/>
              <a:t>Pre-theoretical intuitions ought to inform the construction of our general theories in philosophy. </a:t>
            </a:r>
            <a:endParaRPr lang="en-US" sz="2000" b="1" dirty="0"/>
          </a:p>
        </p:txBody>
      </p:sp>
    </p:spTree>
    <p:extLst>
      <p:ext uri="{BB962C8B-B14F-4D97-AF65-F5344CB8AC3E}">
        <p14:creationId xmlns:p14="http://schemas.microsoft.com/office/powerpoint/2010/main" val="970116247"/>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0200" y="367268"/>
            <a:ext cx="5918057" cy="369332"/>
          </a:xfrm>
          <a:prstGeom prst="rect">
            <a:avLst/>
          </a:prstGeom>
          <a:noFill/>
        </p:spPr>
        <p:txBody>
          <a:bodyPr wrap="none" rtlCol="0">
            <a:spAutoFit/>
          </a:bodyPr>
          <a:lstStyle/>
          <a:p>
            <a:r>
              <a:rPr lang="en-US" dirty="0" smtClean="0"/>
              <a:t>Here is a </a:t>
            </a:r>
            <a:r>
              <a:rPr lang="en-US" i="1" dirty="0" smtClean="0"/>
              <a:t>different</a:t>
            </a:r>
            <a:r>
              <a:rPr lang="en-US" dirty="0" smtClean="0"/>
              <a:t>, and contrasting, way to do philosophy</a:t>
            </a:r>
            <a:endParaRPr lang="en-US" dirty="0"/>
          </a:p>
        </p:txBody>
      </p:sp>
    </p:spTree>
    <p:extLst>
      <p:ext uri="{BB962C8B-B14F-4D97-AF65-F5344CB8AC3E}">
        <p14:creationId xmlns:p14="http://schemas.microsoft.com/office/powerpoint/2010/main" val="3803016668"/>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0200" y="367268"/>
            <a:ext cx="5918057" cy="369332"/>
          </a:xfrm>
          <a:prstGeom prst="rect">
            <a:avLst/>
          </a:prstGeom>
          <a:noFill/>
        </p:spPr>
        <p:txBody>
          <a:bodyPr wrap="none" rtlCol="0">
            <a:spAutoFit/>
          </a:bodyPr>
          <a:lstStyle/>
          <a:p>
            <a:r>
              <a:rPr lang="en-US" dirty="0" smtClean="0"/>
              <a:t>Here is a </a:t>
            </a:r>
            <a:r>
              <a:rPr lang="en-US" i="1" dirty="0" smtClean="0"/>
              <a:t>different</a:t>
            </a:r>
            <a:r>
              <a:rPr lang="en-US" dirty="0" smtClean="0"/>
              <a:t>, and contrasting, way to do philosophy</a:t>
            </a:r>
            <a:endParaRPr lang="en-US" dirty="0"/>
          </a:p>
        </p:txBody>
      </p:sp>
      <p:sp>
        <p:nvSpPr>
          <p:cNvPr id="2" name="TextBox 1"/>
          <p:cNvSpPr txBox="1"/>
          <p:nvPr/>
        </p:nvSpPr>
        <p:spPr>
          <a:xfrm>
            <a:off x="330200" y="1560037"/>
            <a:ext cx="2578100" cy="1477328"/>
          </a:xfrm>
          <a:prstGeom prst="rect">
            <a:avLst/>
          </a:prstGeom>
          <a:noFill/>
        </p:spPr>
        <p:txBody>
          <a:bodyPr wrap="square" rtlCol="0">
            <a:spAutoFit/>
          </a:bodyPr>
          <a:lstStyle/>
          <a:p>
            <a:r>
              <a:rPr lang="en-US" dirty="0" smtClean="0"/>
              <a:t>First, start with restrictions and requirements that you believe any general theory must respect. </a:t>
            </a:r>
            <a:endParaRPr lang="en-US" dirty="0"/>
          </a:p>
        </p:txBody>
      </p:sp>
    </p:spTree>
    <p:extLst>
      <p:ext uri="{BB962C8B-B14F-4D97-AF65-F5344CB8AC3E}">
        <p14:creationId xmlns:p14="http://schemas.microsoft.com/office/powerpoint/2010/main" val="1087302947"/>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0200" y="367268"/>
            <a:ext cx="5918057" cy="369332"/>
          </a:xfrm>
          <a:prstGeom prst="rect">
            <a:avLst/>
          </a:prstGeom>
          <a:noFill/>
        </p:spPr>
        <p:txBody>
          <a:bodyPr wrap="none" rtlCol="0">
            <a:spAutoFit/>
          </a:bodyPr>
          <a:lstStyle/>
          <a:p>
            <a:r>
              <a:rPr lang="en-US" dirty="0" smtClean="0"/>
              <a:t>Here is a </a:t>
            </a:r>
            <a:r>
              <a:rPr lang="en-US" i="1" dirty="0" smtClean="0"/>
              <a:t>different</a:t>
            </a:r>
            <a:r>
              <a:rPr lang="en-US" dirty="0" smtClean="0"/>
              <a:t>, and contrasting, way to do philosophy</a:t>
            </a:r>
            <a:endParaRPr lang="en-US" dirty="0"/>
          </a:p>
        </p:txBody>
      </p:sp>
      <p:sp>
        <p:nvSpPr>
          <p:cNvPr id="2" name="TextBox 1"/>
          <p:cNvSpPr txBox="1"/>
          <p:nvPr/>
        </p:nvSpPr>
        <p:spPr>
          <a:xfrm>
            <a:off x="330200" y="1560037"/>
            <a:ext cx="2578100" cy="1477328"/>
          </a:xfrm>
          <a:prstGeom prst="rect">
            <a:avLst/>
          </a:prstGeom>
          <a:noFill/>
        </p:spPr>
        <p:txBody>
          <a:bodyPr wrap="square" rtlCol="0">
            <a:spAutoFit/>
          </a:bodyPr>
          <a:lstStyle/>
          <a:p>
            <a:r>
              <a:rPr lang="en-US" dirty="0" smtClean="0"/>
              <a:t>First, start with restrictions and requirements that you believe any general theory must respect. </a:t>
            </a:r>
            <a:endParaRPr lang="en-US" dirty="0"/>
          </a:p>
        </p:txBody>
      </p:sp>
      <p:sp>
        <p:nvSpPr>
          <p:cNvPr id="3" name="TextBox 2"/>
          <p:cNvSpPr txBox="1"/>
          <p:nvPr/>
        </p:nvSpPr>
        <p:spPr>
          <a:xfrm>
            <a:off x="3428856" y="1268968"/>
            <a:ext cx="5321443" cy="2308324"/>
          </a:xfrm>
          <a:prstGeom prst="rect">
            <a:avLst/>
          </a:prstGeom>
          <a:noFill/>
        </p:spPr>
        <p:txBody>
          <a:bodyPr wrap="square" rtlCol="0">
            <a:spAutoFit/>
          </a:bodyPr>
          <a:lstStyle/>
          <a:p>
            <a:r>
              <a:rPr lang="en-US" dirty="0" smtClean="0"/>
              <a:t>The theory must not be self-contradictory; it must be consistent with (or informed by) scientific discovery; it must be able to explain some human behaviors; the theory must make predictions that can be testable; it must be simpler than other theories with the same explanatory power; it must postulate the least amount of strange objects and properties, etc., etc. </a:t>
            </a:r>
            <a:endParaRPr lang="en-US" dirty="0"/>
          </a:p>
        </p:txBody>
      </p:sp>
    </p:spTree>
    <p:extLst>
      <p:ext uri="{BB962C8B-B14F-4D97-AF65-F5344CB8AC3E}">
        <p14:creationId xmlns:p14="http://schemas.microsoft.com/office/powerpoint/2010/main" val="41958899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70200" y="63500"/>
            <a:ext cx="2950973" cy="400110"/>
          </a:xfrm>
          <a:prstGeom prst="rect">
            <a:avLst/>
          </a:prstGeom>
          <a:noFill/>
        </p:spPr>
        <p:txBody>
          <a:bodyPr wrap="none" rtlCol="0">
            <a:spAutoFit/>
          </a:bodyPr>
          <a:lstStyle/>
          <a:p>
            <a:r>
              <a:rPr lang="en-US" sz="2000" b="1" dirty="0" smtClean="0">
                <a:solidFill>
                  <a:srgbClr val="3366FF"/>
                </a:solidFill>
              </a:rPr>
              <a:t>The Tree of Meta-ethics</a:t>
            </a:r>
            <a:endParaRPr lang="en-US" sz="2000" b="1" dirty="0">
              <a:solidFill>
                <a:srgbClr val="3366FF"/>
              </a:solidFill>
            </a:endParaRPr>
          </a:p>
        </p:txBody>
      </p:sp>
      <p:sp>
        <p:nvSpPr>
          <p:cNvPr id="2" name="TextBox 1"/>
          <p:cNvSpPr txBox="1"/>
          <p:nvPr/>
        </p:nvSpPr>
        <p:spPr>
          <a:xfrm>
            <a:off x="723901" y="571500"/>
            <a:ext cx="7213600" cy="646331"/>
          </a:xfrm>
          <a:prstGeom prst="rect">
            <a:avLst/>
          </a:prstGeom>
          <a:noFill/>
        </p:spPr>
        <p:txBody>
          <a:bodyPr wrap="square" rtlCol="0">
            <a:spAutoFit/>
          </a:bodyPr>
          <a:lstStyle/>
          <a:p>
            <a:r>
              <a:rPr lang="en-US" dirty="0" smtClean="0"/>
              <a:t>Question: Are moral claims (e.g. “Murder is wrong.”) the kinds of things that can be true or false in the first place?</a:t>
            </a:r>
            <a:endParaRPr lang="en-US" dirty="0"/>
          </a:p>
        </p:txBody>
      </p:sp>
      <p:cxnSp>
        <p:nvCxnSpPr>
          <p:cNvPr id="5" name="Straight Arrow Connector 4"/>
          <p:cNvCxnSpPr>
            <a:stCxn id="2" idx="2"/>
          </p:cNvCxnSpPr>
          <p:nvPr/>
        </p:nvCxnSpPr>
        <p:spPr>
          <a:xfrm flipH="1">
            <a:off x="4330700" y="1217831"/>
            <a:ext cx="1"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429000" y="1701800"/>
            <a:ext cx="2032791" cy="369332"/>
          </a:xfrm>
          <a:prstGeom prst="rect">
            <a:avLst/>
          </a:prstGeom>
          <a:noFill/>
        </p:spPr>
        <p:txBody>
          <a:bodyPr wrap="none" rtlCol="0">
            <a:spAutoFit/>
          </a:bodyPr>
          <a:lstStyle/>
          <a:p>
            <a:r>
              <a:rPr lang="en-US" dirty="0" smtClean="0"/>
              <a:t>Yes = </a:t>
            </a:r>
            <a:r>
              <a:rPr lang="en-US" b="1" i="1" dirty="0" err="1" smtClean="0"/>
              <a:t>Cognitivism</a:t>
            </a:r>
            <a:endParaRPr lang="en-US" b="1" dirty="0"/>
          </a:p>
        </p:txBody>
      </p:sp>
      <p:cxnSp>
        <p:nvCxnSpPr>
          <p:cNvPr id="9" name="Straight Arrow Connector 8"/>
          <p:cNvCxnSpPr>
            <a:stCxn id="2" idx="2"/>
          </p:cNvCxnSpPr>
          <p:nvPr/>
        </p:nvCxnSpPr>
        <p:spPr>
          <a:xfrm>
            <a:off x="4330701" y="1217831"/>
            <a:ext cx="2590799"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958091" y="1689100"/>
            <a:ext cx="2533228"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No = </a:t>
            </a:r>
            <a:r>
              <a:rPr lang="en-US" b="1" i="1" dirty="0" smtClean="0"/>
              <a:t>Non-</a:t>
            </a:r>
            <a:r>
              <a:rPr lang="en-US" b="1" i="1" dirty="0" err="1" smtClean="0"/>
              <a:t>Cognitivism</a:t>
            </a:r>
            <a:endParaRPr lang="en-US" b="1" dirty="0"/>
          </a:p>
        </p:txBody>
      </p:sp>
      <p:cxnSp>
        <p:nvCxnSpPr>
          <p:cNvPr id="14" name="Straight Arrow Connector 13"/>
          <p:cNvCxnSpPr/>
          <p:nvPr/>
        </p:nvCxnSpPr>
        <p:spPr>
          <a:xfrm>
            <a:off x="4330700" y="2134632"/>
            <a:ext cx="1" cy="3926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305372" y="2564368"/>
            <a:ext cx="4050658" cy="369332"/>
          </a:xfrm>
          <a:prstGeom prst="rect">
            <a:avLst/>
          </a:prstGeom>
          <a:noFill/>
        </p:spPr>
        <p:txBody>
          <a:bodyPr wrap="none" rtlCol="0">
            <a:spAutoFit/>
          </a:bodyPr>
          <a:lstStyle/>
          <a:p>
            <a:r>
              <a:rPr lang="en-US" dirty="0" smtClean="0"/>
              <a:t>Question: Are moral claims ever true?</a:t>
            </a:r>
            <a:endParaRPr lang="en-US" dirty="0"/>
          </a:p>
        </p:txBody>
      </p:sp>
      <p:cxnSp>
        <p:nvCxnSpPr>
          <p:cNvPr id="20" name="Straight Arrow Connector 19"/>
          <p:cNvCxnSpPr/>
          <p:nvPr/>
        </p:nvCxnSpPr>
        <p:spPr>
          <a:xfrm>
            <a:off x="4330699" y="29210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4054731" y="3441700"/>
            <a:ext cx="528097" cy="369332"/>
          </a:xfrm>
          <a:prstGeom prst="rect">
            <a:avLst/>
          </a:prstGeom>
          <a:noFill/>
        </p:spPr>
        <p:txBody>
          <a:bodyPr wrap="none" rtlCol="0">
            <a:spAutoFit/>
          </a:bodyPr>
          <a:lstStyle/>
          <a:p>
            <a:r>
              <a:rPr lang="en-US" dirty="0" smtClean="0"/>
              <a:t>Yes</a:t>
            </a:r>
            <a:endParaRPr lang="en-US" b="1" dirty="0"/>
          </a:p>
        </p:txBody>
      </p:sp>
      <p:cxnSp>
        <p:nvCxnSpPr>
          <p:cNvPr id="23" name="Straight Arrow Connector 22"/>
          <p:cNvCxnSpPr>
            <a:stCxn id="15" idx="2"/>
          </p:cNvCxnSpPr>
          <p:nvPr/>
        </p:nvCxnSpPr>
        <p:spPr>
          <a:xfrm>
            <a:off x="4330701" y="2933700"/>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5958091" y="3453368"/>
            <a:ext cx="2048345"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No = </a:t>
            </a:r>
            <a:r>
              <a:rPr lang="en-US" b="1" i="1" dirty="0" smtClean="0"/>
              <a:t>Error Theory</a:t>
            </a:r>
            <a:endParaRPr lang="en-US" b="1" dirty="0"/>
          </a:p>
        </p:txBody>
      </p:sp>
      <p:sp>
        <p:nvSpPr>
          <p:cNvPr id="27" name="TextBox 26"/>
          <p:cNvSpPr txBox="1"/>
          <p:nvPr/>
        </p:nvSpPr>
        <p:spPr>
          <a:xfrm>
            <a:off x="425068" y="4305300"/>
            <a:ext cx="7811266" cy="369332"/>
          </a:xfrm>
          <a:prstGeom prst="rect">
            <a:avLst/>
          </a:prstGeom>
          <a:noFill/>
        </p:spPr>
        <p:txBody>
          <a:bodyPr wrap="none" rtlCol="0">
            <a:spAutoFit/>
          </a:bodyPr>
          <a:lstStyle/>
          <a:p>
            <a:r>
              <a:rPr lang="en-US" dirty="0" smtClean="0"/>
              <a:t>Question: Are true moral claims simply true or true-relative-to-something?</a:t>
            </a:r>
            <a:endParaRPr lang="en-US" dirty="0"/>
          </a:p>
        </p:txBody>
      </p:sp>
      <p:cxnSp>
        <p:nvCxnSpPr>
          <p:cNvPr id="28" name="Straight Arrow Connector 27"/>
          <p:cNvCxnSpPr/>
          <p:nvPr/>
        </p:nvCxnSpPr>
        <p:spPr>
          <a:xfrm>
            <a:off x="4330698" y="38227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flipH="1">
            <a:off x="2019300" y="4674632"/>
            <a:ext cx="2311396"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723901" y="5187434"/>
            <a:ext cx="2504880" cy="369332"/>
          </a:xfrm>
          <a:prstGeom prst="rect">
            <a:avLst/>
          </a:prstGeom>
          <a:noFill/>
        </p:spPr>
        <p:txBody>
          <a:bodyPr wrap="none" rtlCol="0">
            <a:spAutoFit/>
          </a:bodyPr>
          <a:lstStyle/>
          <a:p>
            <a:r>
              <a:rPr lang="en-US" dirty="0" smtClean="0"/>
              <a:t>Simply true = </a:t>
            </a:r>
            <a:r>
              <a:rPr lang="en-US" b="1" i="1" dirty="0" smtClean="0"/>
              <a:t>Realism</a:t>
            </a:r>
            <a:endParaRPr lang="en-US" b="1" i="1" dirty="0"/>
          </a:p>
        </p:txBody>
      </p:sp>
      <p:cxnSp>
        <p:nvCxnSpPr>
          <p:cNvPr id="31" name="Straight Arrow Connector 30"/>
          <p:cNvCxnSpPr/>
          <p:nvPr/>
        </p:nvCxnSpPr>
        <p:spPr>
          <a:xfrm>
            <a:off x="4330696" y="4685268"/>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4699790" y="5162034"/>
            <a:ext cx="4596609" cy="369332"/>
          </a:xfrm>
          <a:prstGeom prst="rect">
            <a:avLst/>
          </a:prstGeom>
          <a:noFill/>
        </p:spPr>
        <p:txBody>
          <a:bodyPr wrap="square" rtlCol="0">
            <a:spAutoFit/>
          </a:bodyPr>
          <a:lstStyle/>
          <a:p>
            <a:r>
              <a:rPr lang="en-US" dirty="0" smtClean="0"/>
              <a:t>True-relative-to-something = </a:t>
            </a:r>
            <a:r>
              <a:rPr lang="en-US" b="1" i="1" dirty="0" smtClean="0"/>
              <a:t>Relativism</a:t>
            </a:r>
            <a:endParaRPr lang="en-US" b="1" i="1" dirty="0"/>
          </a:p>
        </p:txBody>
      </p:sp>
      <p:sp>
        <p:nvSpPr>
          <p:cNvPr id="36" name="TextBox 35"/>
          <p:cNvSpPr txBox="1"/>
          <p:nvPr/>
        </p:nvSpPr>
        <p:spPr>
          <a:xfrm>
            <a:off x="-40483" y="5905500"/>
            <a:ext cx="5175250" cy="369332"/>
          </a:xfrm>
          <a:prstGeom prst="rect">
            <a:avLst/>
          </a:prstGeom>
          <a:noFill/>
        </p:spPr>
        <p:txBody>
          <a:bodyPr wrap="square" rtlCol="0">
            <a:spAutoFit/>
          </a:bodyPr>
          <a:lstStyle/>
          <a:p>
            <a:r>
              <a:rPr lang="en-US" dirty="0" smtClean="0"/>
              <a:t>Question: Are moral properties physical?</a:t>
            </a:r>
            <a:endParaRPr lang="en-US" dirty="0"/>
          </a:p>
        </p:txBody>
      </p:sp>
      <p:cxnSp>
        <p:nvCxnSpPr>
          <p:cNvPr id="37" name="Straight Arrow Connector 36"/>
          <p:cNvCxnSpPr/>
          <p:nvPr/>
        </p:nvCxnSpPr>
        <p:spPr>
          <a:xfrm>
            <a:off x="2019300" y="5556766"/>
            <a:ext cx="0" cy="4122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115719" y="6488668"/>
            <a:ext cx="1954381"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dirty="0" smtClean="0"/>
              <a:t>Yes = </a:t>
            </a:r>
            <a:r>
              <a:rPr lang="en-US" b="1" i="1" dirty="0" smtClean="0"/>
              <a:t>Naturalism</a:t>
            </a:r>
            <a:endParaRPr lang="en-US" dirty="0"/>
          </a:p>
        </p:txBody>
      </p:sp>
      <p:cxnSp>
        <p:nvCxnSpPr>
          <p:cNvPr id="42" name="Straight Arrow Connector 41"/>
          <p:cNvCxnSpPr>
            <a:endCxn id="38" idx="0"/>
          </p:cNvCxnSpPr>
          <p:nvPr/>
        </p:nvCxnSpPr>
        <p:spPr>
          <a:xfrm flipH="1">
            <a:off x="1092910" y="6230898"/>
            <a:ext cx="1091490" cy="2577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10378263"/>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0200" y="367268"/>
            <a:ext cx="5918057" cy="369332"/>
          </a:xfrm>
          <a:prstGeom prst="rect">
            <a:avLst/>
          </a:prstGeom>
          <a:noFill/>
        </p:spPr>
        <p:txBody>
          <a:bodyPr wrap="none" rtlCol="0">
            <a:spAutoFit/>
          </a:bodyPr>
          <a:lstStyle/>
          <a:p>
            <a:r>
              <a:rPr lang="en-US" dirty="0" smtClean="0"/>
              <a:t>Here is a </a:t>
            </a:r>
            <a:r>
              <a:rPr lang="en-US" i="1" dirty="0" smtClean="0"/>
              <a:t>different</a:t>
            </a:r>
            <a:r>
              <a:rPr lang="en-US" dirty="0" smtClean="0"/>
              <a:t>, and contrasting, way to do philosophy</a:t>
            </a:r>
            <a:endParaRPr lang="en-US" dirty="0"/>
          </a:p>
        </p:txBody>
      </p:sp>
      <p:sp>
        <p:nvSpPr>
          <p:cNvPr id="2" name="TextBox 1"/>
          <p:cNvSpPr txBox="1"/>
          <p:nvPr/>
        </p:nvSpPr>
        <p:spPr>
          <a:xfrm>
            <a:off x="330200" y="1560037"/>
            <a:ext cx="2578100" cy="1477328"/>
          </a:xfrm>
          <a:prstGeom prst="rect">
            <a:avLst/>
          </a:prstGeom>
          <a:noFill/>
        </p:spPr>
        <p:txBody>
          <a:bodyPr wrap="square" rtlCol="0">
            <a:spAutoFit/>
          </a:bodyPr>
          <a:lstStyle/>
          <a:p>
            <a:r>
              <a:rPr lang="en-US" dirty="0" smtClean="0"/>
              <a:t>First, start with restrictions and requirements that you believe any general theory must respect. </a:t>
            </a:r>
            <a:endParaRPr lang="en-US" dirty="0"/>
          </a:p>
        </p:txBody>
      </p:sp>
      <p:sp>
        <p:nvSpPr>
          <p:cNvPr id="3" name="TextBox 2"/>
          <p:cNvSpPr txBox="1"/>
          <p:nvPr/>
        </p:nvSpPr>
        <p:spPr>
          <a:xfrm>
            <a:off x="3428856" y="1268968"/>
            <a:ext cx="5321443" cy="2308324"/>
          </a:xfrm>
          <a:prstGeom prst="rect">
            <a:avLst/>
          </a:prstGeom>
          <a:noFill/>
        </p:spPr>
        <p:txBody>
          <a:bodyPr wrap="square" rtlCol="0">
            <a:spAutoFit/>
          </a:bodyPr>
          <a:lstStyle/>
          <a:p>
            <a:r>
              <a:rPr lang="en-US" dirty="0" smtClean="0"/>
              <a:t>The theory must not be self-contradictory; it must be consistent with (or informed by) scientific discovery; it must be able to explain some human behaviors; the theory must make predictions that can be testable; it must be simpler than other theories with the same explanatory power; it must postulate the least amount of strange objects and properties, etc., etc. </a:t>
            </a:r>
            <a:endParaRPr lang="en-US" dirty="0"/>
          </a:p>
        </p:txBody>
      </p:sp>
      <p:sp>
        <p:nvSpPr>
          <p:cNvPr id="5" name="TextBox 4"/>
          <p:cNvSpPr txBox="1"/>
          <p:nvPr/>
        </p:nvSpPr>
        <p:spPr>
          <a:xfrm>
            <a:off x="330200" y="4540071"/>
            <a:ext cx="2578100" cy="1754327"/>
          </a:xfrm>
          <a:prstGeom prst="rect">
            <a:avLst/>
          </a:prstGeom>
          <a:noFill/>
        </p:spPr>
        <p:txBody>
          <a:bodyPr wrap="square" rtlCol="0">
            <a:spAutoFit/>
          </a:bodyPr>
          <a:lstStyle/>
          <a:p>
            <a:r>
              <a:rPr lang="en-US" dirty="0" smtClean="0"/>
              <a:t>Then, see what particular instances follow from the general theory that meets these requirements and restrictions. </a:t>
            </a:r>
            <a:endParaRPr lang="en-US" dirty="0"/>
          </a:p>
        </p:txBody>
      </p:sp>
    </p:spTree>
    <p:extLst>
      <p:ext uri="{BB962C8B-B14F-4D97-AF65-F5344CB8AC3E}">
        <p14:creationId xmlns:p14="http://schemas.microsoft.com/office/powerpoint/2010/main" val="2866921906"/>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0200" y="367268"/>
            <a:ext cx="5918057" cy="369332"/>
          </a:xfrm>
          <a:prstGeom prst="rect">
            <a:avLst/>
          </a:prstGeom>
          <a:noFill/>
        </p:spPr>
        <p:txBody>
          <a:bodyPr wrap="none" rtlCol="0">
            <a:spAutoFit/>
          </a:bodyPr>
          <a:lstStyle/>
          <a:p>
            <a:r>
              <a:rPr lang="en-US" dirty="0" smtClean="0"/>
              <a:t>Here is a </a:t>
            </a:r>
            <a:r>
              <a:rPr lang="en-US" i="1" dirty="0" smtClean="0"/>
              <a:t>different</a:t>
            </a:r>
            <a:r>
              <a:rPr lang="en-US" dirty="0" smtClean="0"/>
              <a:t>, and contrasting, way to do philosophy</a:t>
            </a:r>
            <a:endParaRPr lang="en-US" dirty="0"/>
          </a:p>
        </p:txBody>
      </p:sp>
      <p:sp>
        <p:nvSpPr>
          <p:cNvPr id="2" name="TextBox 1"/>
          <p:cNvSpPr txBox="1"/>
          <p:nvPr/>
        </p:nvSpPr>
        <p:spPr>
          <a:xfrm>
            <a:off x="330200" y="1560037"/>
            <a:ext cx="2578100" cy="1477328"/>
          </a:xfrm>
          <a:prstGeom prst="rect">
            <a:avLst/>
          </a:prstGeom>
          <a:noFill/>
        </p:spPr>
        <p:txBody>
          <a:bodyPr wrap="square" rtlCol="0">
            <a:spAutoFit/>
          </a:bodyPr>
          <a:lstStyle/>
          <a:p>
            <a:r>
              <a:rPr lang="en-US" dirty="0" smtClean="0"/>
              <a:t>First, start with restrictions and requirements that you believe any general theory must respect. </a:t>
            </a:r>
            <a:endParaRPr lang="en-US" dirty="0"/>
          </a:p>
        </p:txBody>
      </p:sp>
      <p:sp>
        <p:nvSpPr>
          <p:cNvPr id="3" name="TextBox 2"/>
          <p:cNvSpPr txBox="1"/>
          <p:nvPr/>
        </p:nvSpPr>
        <p:spPr>
          <a:xfrm>
            <a:off x="3428856" y="1268968"/>
            <a:ext cx="5321443" cy="2308324"/>
          </a:xfrm>
          <a:prstGeom prst="rect">
            <a:avLst/>
          </a:prstGeom>
          <a:noFill/>
        </p:spPr>
        <p:txBody>
          <a:bodyPr wrap="square" rtlCol="0">
            <a:spAutoFit/>
          </a:bodyPr>
          <a:lstStyle/>
          <a:p>
            <a:r>
              <a:rPr lang="en-US" dirty="0" smtClean="0"/>
              <a:t>The theory must not be self-contradictory; it must be consistent with (or informed by) scientific discovery; it must be able to explain some human behaviors; the theory must make predictions that can be testable; it must be simpler than other theories with the same explanatory power; it must postulate the least amount of strange objects and properties, etc., etc. </a:t>
            </a:r>
            <a:endParaRPr lang="en-US" dirty="0"/>
          </a:p>
        </p:txBody>
      </p:sp>
      <p:sp>
        <p:nvSpPr>
          <p:cNvPr id="5" name="TextBox 4"/>
          <p:cNvSpPr txBox="1"/>
          <p:nvPr/>
        </p:nvSpPr>
        <p:spPr>
          <a:xfrm>
            <a:off x="330200" y="4540071"/>
            <a:ext cx="2578100" cy="1754327"/>
          </a:xfrm>
          <a:prstGeom prst="rect">
            <a:avLst/>
          </a:prstGeom>
          <a:noFill/>
        </p:spPr>
        <p:txBody>
          <a:bodyPr wrap="square" rtlCol="0">
            <a:spAutoFit/>
          </a:bodyPr>
          <a:lstStyle/>
          <a:p>
            <a:r>
              <a:rPr lang="en-US" dirty="0" smtClean="0"/>
              <a:t>Then, see what particular instances follow from the general theory that meets these requirements and restrictions. </a:t>
            </a:r>
            <a:endParaRPr lang="en-US" dirty="0"/>
          </a:p>
        </p:txBody>
      </p:sp>
      <p:sp>
        <p:nvSpPr>
          <p:cNvPr id="6" name="TextBox 5"/>
          <p:cNvSpPr txBox="1"/>
          <p:nvPr/>
        </p:nvSpPr>
        <p:spPr>
          <a:xfrm>
            <a:off x="3428856" y="4578171"/>
            <a:ext cx="4902200" cy="1477328"/>
          </a:xfrm>
          <a:prstGeom prst="rect">
            <a:avLst/>
          </a:prstGeom>
          <a:noFill/>
        </p:spPr>
        <p:txBody>
          <a:bodyPr wrap="square" rtlCol="0">
            <a:spAutoFit/>
          </a:bodyPr>
          <a:lstStyle/>
          <a:p>
            <a:r>
              <a:rPr lang="en-US" dirty="0" smtClean="0"/>
              <a:t>Nothing is “right” or “wrong”. There are just human animals behaving in certain ways, and we say things are wrong in a culture when most individuals in that culture disapprove of it, etc. </a:t>
            </a:r>
            <a:endParaRPr lang="en-US" dirty="0"/>
          </a:p>
        </p:txBody>
      </p:sp>
    </p:spTree>
    <p:extLst>
      <p:ext uri="{BB962C8B-B14F-4D97-AF65-F5344CB8AC3E}">
        <p14:creationId xmlns:p14="http://schemas.microsoft.com/office/powerpoint/2010/main" val="1928499411"/>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0200" y="367268"/>
            <a:ext cx="8420099" cy="707886"/>
          </a:xfrm>
          <a:prstGeom prst="rect">
            <a:avLst/>
          </a:prstGeom>
          <a:noFill/>
        </p:spPr>
        <p:txBody>
          <a:bodyPr wrap="square" rtlCol="0">
            <a:spAutoFit/>
          </a:bodyPr>
          <a:lstStyle/>
          <a:p>
            <a:r>
              <a:rPr lang="en-US" sz="2000" dirty="0" smtClean="0"/>
              <a:t>According to this methodology, the general theory comes first and determines what our particular intuitions should be. </a:t>
            </a:r>
            <a:endParaRPr lang="en-US" sz="2000" dirty="0"/>
          </a:p>
        </p:txBody>
      </p:sp>
      <p:sp>
        <p:nvSpPr>
          <p:cNvPr id="2" name="TextBox 1"/>
          <p:cNvSpPr txBox="1"/>
          <p:nvPr/>
        </p:nvSpPr>
        <p:spPr>
          <a:xfrm>
            <a:off x="330200" y="1560037"/>
            <a:ext cx="2578100" cy="1477328"/>
          </a:xfrm>
          <a:prstGeom prst="rect">
            <a:avLst/>
          </a:prstGeom>
          <a:noFill/>
        </p:spPr>
        <p:txBody>
          <a:bodyPr wrap="square" rtlCol="0">
            <a:spAutoFit/>
          </a:bodyPr>
          <a:lstStyle/>
          <a:p>
            <a:r>
              <a:rPr lang="en-US" dirty="0" smtClean="0"/>
              <a:t>First, start with restrictions and requirements that you believe any general theory must respect. </a:t>
            </a:r>
            <a:endParaRPr lang="en-US" dirty="0"/>
          </a:p>
        </p:txBody>
      </p:sp>
      <p:sp>
        <p:nvSpPr>
          <p:cNvPr id="3" name="TextBox 2"/>
          <p:cNvSpPr txBox="1"/>
          <p:nvPr/>
        </p:nvSpPr>
        <p:spPr>
          <a:xfrm>
            <a:off x="3428856" y="1268968"/>
            <a:ext cx="5321443" cy="2308324"/>
          </a:xfrm>
          <a:prstGeom prst="rect">
            <a:avLst/>
          </a:prstGeom>
          <a:noFill/>
        </p:spPr>
        <p:txBody>
          <a:bodyPr wrap="square" rtlCol="0">
            <a:spAutoFit/>
          </a:bodyPr>
          <a:lstStyle/>
          <a:p>
            <a:r>
              <a:rPr lang="en-US" dirty="0" smtClean="0"/>
              <a:t>The theory must not be self-contradictory; it must be consistent with (or informed by) scientific discovery; it must be able to explain some human behaviors; the theory must make predictions that can be testable; it must be simpler than other theories with the same explanatory power; it must postulate the least amount of strange objects and properties, etc., etc. </a:t>
            </a:r>
            <a:endParaRPr lang="en-US" dirty="0"/>
          </a:p>
        </p:txBody>
      </p:sp>
      <p:sp>
        <p:nvSpPr>
          <p:cNvPr id="5" name="TextBox 4"/>
          <p:cNvSpPr txBox="1"/>
          <p:nvPr/>
        </p:nvSpPr>
        <p:spPr>
          <a:xfrm>
            <a:off x="330200" y="4540071"/>
            <a:ext cx="2578100" cy="1754327"/>
          </a:xfrm>
          <a:prstGeom prst="rect">
            <a:avLst/>
          </a:prstGeom>
          <a:noFill/>
        </p:spPr>
        <p:txBody>
          <a:bodyPr wrap="square" rtlCol="0">
            <a:spAutoFit/>
          </a:bodyPr>
          <a:lstStyle/>
          <a:p>
            <a:r>
              <a:rPr lang="en-US" dirty="0" smtClean="0"/>
              <a:t>Then, see what particular instances follow from the general theory that meets these requirements and restrictions. </a:t>
            </a:r>
            <a:endParaRPr lang="en-US" dirty="0"/>
          </a:p>
        </p:txBody>
      </p:sp>
      <p:sp>
        <p:nvSpPr>
          <p:cNvPr id="6" name="TextBox 5"/>
          <p:cNvSpPr txBox="1"/>
          <p:nvPr/>
        </p:nvSpPr>
        <p:spPr>
          <a:xfrm>
            <a:off x="3428856" y="4578171"/>
            <a:ext cx="4902200" cy="1477328"/>
          </a:xfrm>
          <a:prstGeom prst="rect">
            <a:avLst/>
          </a:prstGeom>
          <a:noFill/>
        </p:spPr>
        <p:txBody>
          <a:bodyPr wrap="square" rtlCol="0">
            <a:spAutoFit/>
          </a:bodyPr>
          <a:lstStyle/>
          <a:p>
            <a:r>
              <a:rPr lang="en-US" dirty="0" smtClean="0"/>
              <a:t>Nothing is “right” or “wrong”. There are just human animals behaving in certain ways, and we say things are wrong in a culture when most individuals in that culture disapprove of it, etc. </a:t>
            </a:r>
            <a:endParaRPr lang="en-US" dirty="0"/>
          </a:p>
        </p:txBody>
      </p:sp>
    </p:spTree>
    <p:extLst>
      <p:ext uri="{BB962C8B-B14F-4D97-AF65-F5344CB8AC3E}">
        <p14:creationId xmlns:p14="http://schemas.microsoft.com/office/powerpoint/2010/main" val="4255589672"/>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0200" y="367268"/>
            <a:ext cx="8420099" cy="707886"/>
          </a:xfrm>
          <a:prstGeom prst="rect">
            <a:avLst/>
          </a:prstGeom>
          <a:noFill/>
        </p:spPr>
        <p:txBody>
          <a:bodyPr wrap="square" rtlCol="0">
            <a:spAutoFit/>
          </a:bodyPr>
          <a:lstStyle/>
          <a:p>
            <a:r>
              <a:rPr lang="en-US" sz="2000" dirty="0" smtClean="0"/>
              <a:t>According to this methodology, the </a:t>
            </a:r>
            <a:r>
              <a:rPr lang="en-US" sz="2000" dirty="0" smtClean="0">
                <a:solidFill>
                  <a:srgbClr val="FF0000"/>
                </a:solidFill>
              </a:rPr>
              <a:t>general theory </a:t>
            </a:r>
            <a:r>
              <a:rPr lang="en-US" sz="2000" dirty="0" smtClean="0"/>
              <a:t>comes first and determines what our particular intuitions should be. </a:t>
            </a:r>
            <a:endParaRPr lang="en-US" sz="2000" dirty="0"/>
          </a:p>
        </p:txBody>
      </p:sp>
      <p:sp>
        <p:nvSpPr>
          <p:cNvPr id="2" name="TextBox 1"/>
          <p:cNvSpPr txBox="1"/>
          <p:nvPr/>
        </p:nvSpPr>
        <p:spPr>
          <a:xfrm>
            <a:off x="330200" y="1560037"/>
            <a:ext cx="2578100" cy="1477328"/>
          </a:xfrm>
          <a:prstGeom prst="rect">
            <a:avLst/>
          </a:prstGeom>
          <a:noFill/>
        </p:spPr>
        <p:txBody>
          <a:bodyPr wrap="square" rtlCol="0">
            <a:spAutoFit/>
          </a:bodyPr>
          <a:lstStyle/>
          <a:p>
            <a:r>
              <a:rPr lang="en-US" dirty="0" smtClean="0"/>
              <a:t>First, start with restrictions and requirements that you believe any general theory must respect. </a:t>
            </a:r>
            <a:endParaRPr lang="en-US" dirty="0"/>
          </a:p>
        </p:txBody>
      </p:sp>
      <p:sp>
        <p:nvSpPr>
          <p:cNvPr id="3" name="TextBox 2"/>
          <p:cNvSpPr txBox="1"/>
          <p:nvPr/>
        </p:nvSpPr>
        <p:spPr>
          <a:xfrm>
            <a:off x="3428856" y="1268968"/>
            <a:ext cx="5321443" cy="2308324"/>
          </a:xfrm>
          <a:prstGeom prst="rect">
            <a:avLst/>
          </a:prstGeom>
          <a:noFill/>
        </p:spPr>
        <p:txBody>
          <a:bodyPr wrap="square" rtlCol="0">
            <a:spAutoFit/>
          </a:bodyPr>
          <a:lstStyle/>
          <a:p>
            <a:r>
              <a:rPr lang="en-US" dirty="0" smtClean="0">
                <a:solidFill>
                  <a:srgbClr val="FF0000"/>
                </a:solidFill>
              </a:rPr>
              <a:t>The theory must not be self-contradictory; it must be consistent with (or informed by) scientific discovery; it must be able to explain some human behaviors; the theory must make predictions that can be testable; it must be simpler than other theories with the same explanatory power; it must postulate the least amount of strange objects and properties, etc., etc. </a:t>
            </a:r>
            <a:endParaRPr lang="en-US" dirty="0">
              <a:solidFill>
                <a:srgbClr val="FF0000"/>
              </a:solidFill>
            </a:endParaRPr>
          </a:p>
        </p:txBody>
      </p:sp>
      <p:sp>
        <p:nvSpPr>
          <p:cNvPr id="5" name="TextBox 4"/>
          <p:cNvSpPr txBox="1"/>
          <p:nvPr/>
        </p:nvSpPr>
        <p:spPr>
          <a:xfrm>
            <a:off x="330200" y="4540071"/>
            <a:ext cx="2578100" cy="1754327"/>
          </a:xfrm>
          <a:prstGeom prst="rect">
            <a:avLst/>
          </a:prstGeom>
          <a:noFill/>
        </p:spPr>
        <p:txBody>
          <a:bodyPr wrap="square" rtlCol="0">
            <a:spAutoFit/>
          </a:bodyPr>
          <a:lstStyle/>
          <a:p>
            <a:r>
              <a:rPr lang="en-US" dirty="0" smtClean="0"/>
              <a:t>Then, see what particular instances follow from the general theory that meets these requirements and restrictions. </a:t>
            </a:r>
            <a:endParaRPr lang="en-US" dirty="0"/>
          </a:p>
        </p:txBody>
      </p:sp>
      <p:sp>
        <p:nvSpPr>
          <p:cNvPr id="6" name="TextBox 5"/>
          <p:cNvSpPr txBox="1"/>
          <p:nvPr/>
        </p:nvSpPr>
        <p:spPr>
          <a:xfrm>
            <a:off x="3428856" y="4578171"/>
            <a:ext cx="4902200" cy="1477328"/>
          </a:xfrm>
          <a:prstGeom prst="rect">
            <a:avLst/>
          </a:prstGeom>
          <a:noFill/>
        </p:spPr>
        <p:txBody>
          <a:bodyPr wrap="square" rtlCol="0">
            <a:spAutoFit/>
          </a:bodyPr>
          <a:lstStyle/>
          <a:p>
            <a:r>
              <a:rPr lang="en-US" dirty="0" smtClean="0"/>
              <a:t>Nothing is “right” or “wrong”. There are just human animals behaving in certain ways, and we say things are wrong in a culture when most individuals in that culture disapprove of it, etc. </a:t>
            </a:r>
            <a:endParaRPr lang="en-US" dirty="0"/>
          </a:p>
        </p:txBody>
      </p:sp>
    </p:spTree>
    <p:extLst>
      <p:ext uri="{BB962C8B-B14F-4D97-AF65-F5344CB8AC3E}">
        <p14:creationId xmlns:p14="http://schemas.microsoft.com/office/powerpoint/2010/main" val="3544484555"/>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0200" y="367268"/>
            <a:ext cx="8420099" cy="707886"/>
          </a:xfrm>
          <a:prstGeom prst="rect">
            <a:avLst/>
          </a:prstGeom>
          <a:noFill/>
        </p:spPr>
        <p:txBody>
          <a:bodyPr wrap="square" rtlCol="0">
            <a:spAutoFit/>
          </a:bodyPr>
          <a:lstStyle/>
          <a:p>
            <a:r>
              <a:rPr lang="en-US" sz="2000" dirty="0" smtClean="0"/>
              <a:t>According to this methodology, the </a:t>
            </a:r>
            <a:r>
              <a:rPr lang="en-US" sz="2000" dirty="0" smtClean="0">
                <a:solidFill>
                  <a:schemeClr val="accent5"/>
                </a:solidFill>
              </a:rPr>
              <a:t>general theory </a:t>
            </a:r>
            <a:r>
              <a:rPr lang="en-US" sz="2000" dirty="0" smtClean="0"/>
              <a:t>comes first and determines what our particular intuitions should be. </a:t>
            </a:r>
            <a:endParaRPr lang="en-US" sz="2000" dirty="0"/>
          </a:p>
        </p:txBody>
      </p:sp>
      <p:sp>
        <p:nvSpPr>
          <p:cNvPr id="2" name="TextBox 1"/>
          <p:cNvSpPr txBox="1"/>
          <p:nvPr/>
        </p:nvSpPr>
        <p:spPr>
          <a:xfrm>
            <a:off x="330200" y="1560037"/>
            <a:ext cx="2578100" cy="1477328"/>
          </a:xfrm>
          <a:prstGeom prst="rect">
            <a:avLst/>
          </a:prstGeom>
          <a:noFill/>
        </p:spPr>
        <p:txBody>
          <a:bodyPr wrap="square" rtlCol="0">
            <a:spAutoFit/>
          </a:bodyPr>
          <a:lstStyle/>
          <a:p>
            <a:r>
              <a:rPr lang="en-US" dirty="0" smtClean="0"/>
              <a:t>First, start with restrictions and requirements that you believe any general theory must respect. </a:t>
            </a:r>
            <a:endParaRPr lang="en-US" dirty="0"/>
          </a:p>
        </p:txBody>
      </p:sp>
      <p:sp>
        <p:nvSpPr>
          <p:cNvPr id="3" name="TextBox 2"/>
          <p:cNvSpPr txBox="1"/>
          <p:nvPr/>
        </p:nvSpPr>
        <p:spPr>
          <a:xfrm>
            <a:off x="3428856" y="1268968"/>
            <a:ext cx="5321443" cy="2308324"/>
          </a:xfrm>
          <a:prstGeom prst="rect">
            <a:avLst/>
          </a:prstGeom>
          <a:noFill/>
        </p:spPr>
        <p:txBody>
          <a:bodyPr wrap="square" rtlCol="0">
            <a:spAutoFit/>
          </a:bodyPr>
          <a:lstStyle/>
          <a:p>
            <a:r>
              <a:rPr lang="en-US" dirty="0" smtClean="0">
                <a:solidFill>
                  <a:srgbClr val="63891F"/>
                </a:solidFill>
              </a:rPr>
              <a:t>The theory must not be self-contradictory; it must be consistent with (or informed by) scientific discovery; it must be able to explain some human behaviors; the theory must make predictions that can be testable; it must be simpler than other theories with the same explanatory power; it must postulate the least amount of strange objects and properties, etc., etc. </a:t>
            </a:r>
            <a:endParaRPr lang="en-US" dirty="0">
              <a:solidFill>
                <a:srgbClr val="63891F"/>
              </a:solidFill>
            </a:endParaRPr>
          </a:p>
        </p:txBody>
      </p:sp>
      <p:sp>
        <p:nvSpPr>
          <p:cNvPr id="5" name="TextBox 4"/>
          <p:cNvSpPr txBox="1"/>
          <p:nvPr/>
        </p:nvSpPr>
        <p:spPr>
          <a:xfrm>
            <a:off x="330200" y="4540071"/>
            <a:ext cx="2578100" cy="1754327"/>
          </a:xfrm>
          <a:prstGeom prst="rect">
            <a:avLst/>
          </a:prstGeom>
          <a:noFill/>
        </p:spPr>
        <p:txBody>
          <a:bodyPr wrap="square" rtlCol="0">
            <a:spAutoFit/>
          </a:bodyPr>
          <a:lstStyle/>
          <a:p>
            <a:r>
              <a:rPr lang="en-US" dirty="0" smtClean="0"/>
              <a:t>Then, see what particular instances follow from the general theory that meets these requirements and restrictions. </a:t>
            </a:r>
            <a:endParaRPr lang="en-US" dirty="0"/>
          </a:p>
        </p:txBody>
      </p:sp>
      <p:sp>
        <p:nvSpPr>
          <p:cNvPr id="6" name="TextBox 5"/>
          <p:cNvSpPr txBox="1"/>
          <p:nvPr/>
        </p:nvSpPr>
        <p:spPr>
          <a:xfrm>
            <a:off x="3428856" y="4578171"/>
            <a:ext cx="4902200" cy="1477328"/>
          </a:xfrm>
          <a:prstGeom prst="rect">
            <a:avLst/>
          </a:prstGeom>
          <a:noFill/>
        </p:spPr>
        <p:txBody>
          <a:bodyPr wrap="square" rtlCol="0">
            <a:spAutoFit/>
          </a:bodyPr>
          <a:lstStyle/>
          <a:p>
            <a:r>
              <a:rPr lang="en-US" dirty="0" smtClean="0"/>
              <a:t>Nothing is “right” or “wrong”. There are just human animals behaving in certain ways, and we say things are wrong in a culture when most individuals in that culture disapprove of it, etc. </a:t>
            </a:r>
            <a:endParaRPr lang="en-US" dirty="0"/>
          </a:p>
        </p:txBody>
      </p:sp>
    </p:spTree>
    <p:extLst>
      <p:ext uri="{BB962C8B-B14F-4D97-AF65-F5344CB8AC3E}">
        <p14:creationId xmlns:p14="http://schemas.microsoft.com/office/powerpoint/2010/main" val="2658209660"/>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0200" y="367268"/>
            <a:ext cx="8420099" cy="707886"/>
          </a:xfrm>
          <a:prstGeom prst="rect">
            <a:avLst/>
          </a:prstGeom>
          <a:noFill/>
        </p:spPr>
        <p:txBody>
          <a:bodyPr wrap="square" rtlCol="0">
            <a:spAutoFit/>
          </a:bodyPr>
          <a:lstStyle/>
          <a:p>
            <a:r>
              <a:rPr lang="en-US" sz="2000" dirty="0" smtClean="0"/>
              <a:t>According to this methodology, the </a:t>
            </a:r>
            <a:r>
              <a:rPr lang="en-US" sz="2000" dirty="0" smtClean="0">
                <a:solidFill>
                  <a:schemeClr val="accent5"/>
                </a:solidFill>
              </a:rPr>
              <a:t>general theory </a:t>
            </a:r>
            <a:r>
              <a:rPr lang="en-US" sz="2000" dirty="0" smtClean="0"/>
              <a:t>comes first and determines what our </a:t>
            </a:r>
            <a:r>
              <a:rPr lang="en-US" sz="2000" dirty="0" smtClean="0">
                <a:solidFill>
                  <a:srgbClr val="FF0000"/>
                </a:solidFill>
              </a:rPr>
              <a:t>particular intuitions </a:t>
            </a:r>
            <a:r>
              <a:rPr lang="en-US" sz="2000" dirty="0" smtClean="0"/>
              <a:t>should be. </a:t>
            </a:r>
            <a:endParaRPr lang="en-US" sz="2000" dirty="0"/>
          </a:p>
        </p:txBody>
      </p:sp>
      <p:sp>
        <p:nvSpPr>
          <p:cNvPr id="2" name="TextBox 1"/>
          <p:cNvSpPr txBox="1"/>
          <p:nvPr/>
        </p:nvSpPr>
        <p:spPr>
          <a:xfrm>
            <a:off x="330200" y="1560037"/>
            <a:ext cx="2578100" cy="1477328"/>
          </a:xfrm>
          <a:prstGeom prst="rect">
            <a:avLst/>
          </a:prstGeom>
          <a:noFill/>
        </p:spPr>
        <p:txBody>
          <a:bodyPr wrap="square" rtlCol="0">
            <a:spAutoFit/>
          </a:bodyPr>
          <a:lstStyle/>
          <a:p>
            <a:r>
              <a:rPr lang="en-US" dirty="0" smtClean="0"/>
              <a:t>First, start with restrictions and requirements that you believe any general theory must respect. </a:t>
            </a:r>
            <a:endParaRPr lang="en-US" dirty="0"/>
          </a:p>
        </p:txBody>
      </p:sp>
      <p:sp>
        <p:nvSpPr>
          <p:cNvPr id="3" name="TextBox 2"/>
          <p:cNvSpPr txBox="1"/>
          <p:nvPr/>
        </p:nvSpPr>
        <p:spPr>
          <a:xfrm>
            <a:off x="3428856" y="1268968"/>
            <a:ext cx="5321443" cy="2308324"/>
          </a:xfrm>
          <a:prstGeom prst="rect">
            <a:avLst/>
          </a:prstGeom>
          <a:noFill/>
        </p:spPr>
        <p:txBody>
          <a:bodyPr wrap="square" rtlCol="0">
            <a:spAutoFit/>
          </a:bodyPr>
          <a:lstStyle/>
          <a:p>
            <a:r>
              <a:rPr lang="en-US" dirty="0" smtClean="0">
                <a:solidFill>
                  <a:srgbClr val="63891F"/>
                </a:solidFill>
              </a:rPr>
              <a:t>The theory must not be self-contradictory; it must be consistent with (or informed by) scientific discovery; it must be able to explain some human behaviors; the theory must make predictions that can be testable; it must be simpler than other theories with the same explanatory power; it must postulate the least amount of strange objects and properties, etc., etc. </a:t>
            </a:r>
            <a:endParaRPr lang="en-US" dirty="0">
              <a:solidFill>
                <a:srgbClr val="63891F"/>
              </a:solidFill>
            </a:endParaRPr>
          </a:p>
        </p:txBody>
      </p:sp>
      <p:sp>
        <p:nvSpPr>
          <p:cNvPr id="5" name="TextBox 4"/>
          <p:cNvSpPr txBox="1"/>
          <p:nvPr/>
        </p:nvSpPr>
        <p:spPr>
          <a:xfrm>
            <a:off x="330200" y="4540071"/>
            <a:ext cx="2578100" cy="1754327"/>
          </a:xfrm>
          <a:prstGeom prst="rect">
            <a:avLst/>
          </a:prstGeom>
          <a:noFill/>
        </p:spPr>
        <p:txBody>
          <a:bodyPr wrap="square" rtlCol="0">
            <a:spAutoFit/>
          </a:bodyPr>
          <a:lstStyle/>
          <a:p>
            <a:r>
              <a:rPr lang="en-US" dirty="0" smtClean="0"/>
              <a:t>Then, see what particular instances follow from the general theory that meets these requirements and restrictions. </a:t>
            </a:r>
            <a:endParaRPr lang="en-US" dirty="0"/>
          </a:p>
        </p:txBody>
      </p:sp>
      <p:sp>
        <p:nvSpPr>
          <p:cNvPr id="6" name="TextBox 5"/>
          <p:cNvSpPr txBox="1"/>
          <p:nvPr/>
        </p:nvSpPr>
        <p:spPr>
          <a:xfrm>
            <a:off x="3428856" y="4578171"/>
            <a:ext cx="4902200" cy="1477328"/>
          </a:xfrm>
          <a:prstGeom prst="rect">
            <a:avLst/>
          </a:prstGeom>
          <a:noFill/>
        </p:spPr>
        <p:txBody>
          <a:bodyPr wrap="square" rtlCol="0">
            <a:spAutoFit/>
          </a:bodyPr>
          <a:lstStyle/>
          <a:p>
            <a:r>
              <a:rPr lang="en-US" dirty="0" smtClean="0">
                <a:solidFill>
                  <a:srgbClr val="FF0000"/>
                </a:solidFill>
              </a:rPr>
              <a:t>Nothing is “right” or “wrong”. There are just human animals behaving in certain ways, and we say things are wrong in a culture when most individuals in that culture disapprove of it, etc. </a:t>
            </a:r>
            <a:endParaRPr lang="en-US" dirty="0">
              <a:solidFill>
                <a:srgbClr val="FF0000"/>
              </a:solidFill>
            </a:endParaRPr>
          </a:p>
        </p:txBody>
      </p:sp>
      <p:cxnSp>
        <p:nvCxnSpPr>
          <p:cNvPr id="8" name="Straight Arrow Connector 7"/>
          <p:cNvCxnSpPr/>
          <p:nvPr/>
        </p:nvCxnSpPr>
        <p:spPr>
          <a:xfrm>
            <a:off x="5956300" y="3646963"/>
            <a:ext cx="0" cy="8550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79113268"/>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0200" y="367268"/>
            <a:ext cx="8420099" cy="400110"/>
          </a:xfrm>
          <a:prstGeom prst="rect">
            <a:avLst/>
          </a:prstGeom>
          <a:noFill/>
        </p:spPr>
        <p:txBody>
          <a:bodyPr wrap="square" rtlCol="0">
            <a:spAutoFit/>
          </a:bodyPr>
          <a:lstStyle/>
          <a:p>
            <a:r>
              <a:rPr lang="en-US" sz="2000" dirty="0" smtClean="0"/>
              <a:t>This methodology is called </a:t>
            </a:r>
            <a:r>
              <a:rPr lang="en-US" sz="2000" dirty="0" err="1" smtClean="0">
                <a:solidFill>
                  <a:schemeClr val="accent5"/>
                </a:solidFill>
              </a:rPr>
              <a:t>Generalism</a:t>
            </a:r>
            <a:r>
              <a:rPr lang="en-US" sz="2000" dirty="0" smtClean="0"/>
              <a:t>. </a:t>
            </a:r>
            <a:endParaRPr lang="en-US" sz="2000" dirty="0"/>
          </a:p>
        </p:txBody>
      </p:sp>
      <p:sp>
        <p:nvSpPr>
          <p:cNvPr id="3" name="TextBox 2"/>
          <p:cNvSpPr txBox="1"/>
          <p:nvPr/>
        </p:nvSpPr>
        <p:spPr>
          <a:xfrm>
            <a:off x="2628613" y="2284968"/>
            <a:ext cx="5321443" cy="461665"/>
          </a:xfrm>
          <a:prstGeom prst="rect">
            <a:avLst/>
          </a:prstGeom>
          <a:noFill/>
        </p:spPr>
        <p:txBody>
          <a:bodyPr wrap="square" rtlCol="0">
            <a:spAutoFit/>
          </a:bodyPr>
          <a:lstStyle/>
          <a:p>
            <a:r>
              <a:rPr lang="en-US" sz="2400" dirty="0" smtClean="0">
                <a:solidFill>
                  <a:srgbClr val="63891F"/>
                </a:solidFill>
              </a:rPr>
              <a:t>General Theory</a:t>
            </a:r>
            <a:endParaRPr lang="en-US" sz="2400" dirty="0">
              <a:solidFill>
                <a:srgbClr val="63891F"/>
              </a:solidFill>
            </a:endParaRPr>
          </a:p>
        </p:txBody>
      </p:sp>
      <p:sp>
        <p:nvSpPr>
          <p:cNvPr id="6" name="TextBox 5"/>
          <p:cNvSpPr txBox="1"/>
          <p:nvPr/>
        </p:nvSpPr>
        <p:spPr>
          <a:xfrm>
            <a:off x="2488913" y="3930471"/>
            <a:ext cx="4902200" cy="461665"/>
          </a:xfrm>
          <a:prstGeom prst="rect">
            <a:avLst/>
          </a:prstGeom>
          <a:noFill/>
        </p:spPr>
        <p:txBody>
          <a:bodyPr wrap="square" rtlCol="0">
            <a:spAutoFit/>
          </a:bodyPr>
          <a:lstStyle/>
          <a:p>
            <a:r>
              <a:rPr lang="en-US" sz="2400" dirty="0" smtClean="0">
                <a:solidFill>
                  <a:srgbClr val="FF0000"/>
                </a:solidFill>
              </a:rPr>
              <a:t>Particular intuitions</a:t>
            </a:r>
            <a:endParaRPr lang="en-US" sz="2400" dirty="0">
              <a:solidFill>
                <a:srgbClr val="FF0000"/>
              </a:solidFill>
            </a:endParaRPr>
          </a:p>
        </p:txBody>
      </p:sp>
      <p:cxnSp>
        <p:nvCxnSpPr>
          <p:cNvPr id="8" name="Straight Arrow Connector 7"/>
          <p:cNvCxnSpPr/>
          <p:nvPr/>
        </p:nvCxnSpPr>
        <p:spPr>
          <a:xfrm>
            <a:off x="3924300" y="2935763"/>
            <a:ext cx="0" cy="8550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45825634"/>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0200" y="367268"/>
            <a:ext cx="8420099" cy="1323439"/>
          </a:xfrm>
          <a:prstGeom prst="rect">
            <a:avLst/>
          </a:prstGeom>
          <a:noFill/>
        </p:spPr>
        <p:txBody>
          <a:bodyPr wrap="square" rtlCol="0">
            <a:spAutoFit/>
          </a:bodyPr>
          <a:lstStyle/>
          <a:p>
            <a:r>
              <a:rPr lang="en-US" sz="2000" dirty="0" smtClean="0"/>
              <a:t>This methodology is called </a:t>
            </a:r>
            <a:r>
              <a:rPr lang="en-US" sz="2000" dirty="0" err="1" smtClean="0">
                <a:solidFill>
                  <a:schemeClr val="accent5"/>
                </a:solidFill>
              </a:rPr>
              <a:t>Generalism</a:t>
            </a:r>
            <a:r>
              <a:rPr lang="en-US" sz="2000" dirty="0" smtClean="0"/>
              <a:t>. </a:t>
            </a:r>
          </a:p>
          <a:p>
            <a:endParaRPr lang="en-US" sz="2000" dirty="0"/>
          </a:p>
          <a:p>
            <a:r>
              <a:rPr lang="en-US" sz="2000" b="1" dirty="0" err="1" smtClean="0"/>
              <a:t>Generalism</a:t>
            </a:r>
            <a:r>
              <a:rPr lang="en-US" sz="2000" b="1" dirty="0" smtClean="0"/>
              <a:t>: </a:t>
            </a:r>
            <a:r>
              <a:rPr lang="en-US" sz="2000" dirty="0" smtClean="0"/>
              <a:t>Aspects of the most plausible general theory should determine what the correct particular intuitions are. </a:t>
            </a:r>
            <a:endParaRPr lang="en-US" sz="2000" b="1" dirty="0"/>
          </a:p>
        </p:txBody>
      </p:sp>
      <p:sp>
        <p:nvSpPr>
          <p:cNvPr id="3" name="TextBox 2"/>
          <p:cNvSpPr txBox="1"/>
          <p:nvPr/>
        </p:nvSpPr>
        <p:spPr>
          <a:xfrm>
            <a:off x="2628613" y="2284968"/>
            <a:ext cx="5321443" cy="461665"/>
          </a:xfrm>
          <a:prstGeom prst="rect">
            <a:avLst/>
          </a:prstGeom>
          <a:noFill/>
        </p:spPr>
        <p:txBody>
          <a:bodyPr wrap="square" rtlCol="0">
            <a:spAutoFit/>
          </a:bodyPr>
          <a:lstStyle/>
          <a:p>
            <a:r>
              <a:rPr lang="en-US" sz="2400" dirty="0" smtClean="0">
                <a:solidFill>
                  <a:srgbClr val="63891F"/>
                </a:solidFill>
              </a:rPr>
              <a:t>General Theory</a:t>
            </a:r>
            <a:endParaRPr lang="en-US" sz="2400" dirty="0">
              <a:solidFill>
                <a:srgbClr val="63891F"/>
              </a:solidFill>
            </a:endParaRPr>
          </a:p>
        </p:txBody>
      </p:sp>
      <p:sp>
        <p:nvSpPr>
          <p:cNvPr id="6" name="TextBox 5"/>
          <p:cNvSpPr txBox="1"/>
          <p:nvPr/>
        </p:nvSpPr>
        <p:spPr>
          <a:xfrm>
            <a:off x="2488913" y="3930471"/>
            <a:ext cx="4902200" cy="461665"/>
          </a:xfrm>
          <a:prstGeom prst="rect">
            <a:avLst/>
          </a:prstGeom>
          <a:noFill/>
        </p:spPr>
        <p:txBody>
          <a:bodyPr wrap="square" rtlCol="0">
            <a:spAutoFit/>
          </a:bodyPr>
          <a:lstStyle/>
          <a:p>
            <a:r>
              <a:rPr lang="en-US" sz="2400" dirty="0" smtClean="0">
                <a:solidFill>
                  <a:srgbClr val="FF0000"/>
                </a:solidFill>
              </a:rPr>
              <a:t>Particular intuitions</a:t>
            </a:r>
            <a:endParaRPr lang="en-US" sz="2400" dirty="0">
              <a:solidFill>
                <a:srgbClr val="FF0000"/>
              </a:solidFill>
            </a:endParaRPr>
          </a:p>
        </p:txBody>
      </p:sp>
      <p:cxnSp>
        <p:nvCxnSpPr>
          <p:cNvPr id="8" name="Straight Arrow Connector 7"/>
          <p:cNvCxnSpPr/>
          <p:nvPr/>
        </p:nvCxnSpPr>
        <p:spPr>
          <a:xfrm>
            <a:off x="3924300" y="2935763"/>
            <a:ext cx="0" cy="8550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30068114"/>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473556" y="3557200"/>
            <a:ext cx="5321443" cy="461665"/>
          </a:xfrm>
          <a:prstGeom prst="rect">
            <a:avLst/>
          </a:prstGeom>
          <a:noFill/>
        </p:spPr>
        <p:txBody>
          <a:bodyPr wrap="square" rtlCol="0">
            <a:spAutoFit/>
          </a:bodyPr>
          <a:lstStyle/>
          <a:p>
            <a:r>
              <a:rPr lang="en-US" sz="2400" dirty="0" smtClean="0">
                <a:solidFill>
                  <a:srgbClr val="63891F"/>
                </a:solidFill>
              </a:rPr>
              <a:t>General Theory</a:t>
            </a:r>
            <a:endParaRPr lang="en-US" sz="2400" dirty="0">
              <a:solidFill>
                <a:srgbClr val="63891F"/>
              </a:solidFill>
            </a:endParaRPr>
          </a:p>
        </p:txBody>
      </p:sp>
      <p:sp>
        <p:nvSpPr>
          <p:cNvPr id="6" name="TextBox 5"/>
          <p:cNvSpPr txBox="1"/>
          <p:nvPr/>
        </p:nvSpPr>
        <p:spPr>
          <a:xfrm>
            <a:off x="5333856" y="5202703"/>
            <a:ext cx="4902200" cy="461665"/>
          </a:xfrm>
          <a:prstGeom prst="rect">
            <a:avLst/>
          </a:prstGeom>
          <a:noFill/>
        </p:spPr>
        <p:txBody>
          <a:bodyPr wrap="square" rtlCol="0">
            <a:spAutoFit/>
          </a:bodyPr>
          <a:lstStyle/>
          <a:p>
            <a:r>
              <a:rPr lang="en-US" sz="2400" dirty="0" smtClean="0">
                <a:solidFill>
                  <a:srgbClr val="FF0000"/>
                </a:solidFill>
              </a:rPr>
              <a:t>Particular intuitions</a:t>
            </a:r>
            <a:endParaRPr lang="en-US" sz="2400" dirty="0">
              <a:solidFill>
                <a:srgbClr val="FF0000"/>
              </a:solidFill>
            </a:endParaRPr>
          </a:p>
        </p:txBody>
      </p:sp>
      <p:cxnSp>
        <p:nvCxnSpPr>
          <p:cNvPr id="8" name="Straight Arrow Connector 7"/>
          <p:cNvCxnSpPr/>
          <p:nvPr/>
        </p:nvCxnSpPr>
        <p:spPr>
          <a:xfrm>
            <a:off x="6769243" y="4207995"/>
            <a:ext cx="0" cy="8550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622300" y="5208368"/>
            <a:ext cx="2877219" cy="461665"/>
          </a:xfrm>
          <a:prstGeom prst="rect">
            <a:avLst/>
          </a:prstGeom>
          <a:noFill/>
        </p:spPr>
        <p:txBody>
          <a:bodyPr wrap="square" rtlCol="0">
            <a:spAutoFit/>
          </a:bodyPr>
          <a:lstStyle/>
          <a:p>
            <a:r>
              <a:rPr lang="en-US" sz="2400" dirty="0" smtClean="0">
                <a:solidFill>
                  <a:srgbClr val="FF0000"/>
                </a:solidFill>
              </a:rPr>
              <a:t>Particular intuitions</a:t>
            </a:r>
            <a:endParaRPr lang="en-US" sz="2400" dirty="0">
              <a:solidFill>
                <a:srgbClr val="FF0000"/>
              </a:solidFill>
            </a:endParaRPr>
          </a:p>
        </p:txBody>
      </p:sp>
      <p:sp>
        <p:nvSpPr>
          <p:cNvPr id="9" name="TextBox 8"/>
          <p:cNvSpPr txBox="1"/>
          <p:nvPr/>
        </p:nvSpPr>
        <p:spPr>
          <a:xfrm>
            <a:off x="902369" y="3523038"/>
            <a:ext cx="5194300" cy="461665"/>
          </a:xfrm>
          <a:prstGeom prst="rect">
            <a:avLst/>
          </a:prstGeom>
          <a:noFill/>
        </p:spPr>
        <p:txBody>
          <a:bodyPr wrap="square" rtlCol="0">
            <a:spAutoFit/>
          </a:bodyPr>
          <a:lstStyle/>
          <a:p>
            <a:r>
              <a:rPr lang="en-US" sz="2400" dirty="0" smtClean="0">
                <a:solidFill>
                  <a:srgbClr val="008000"/>
                </a:solidFill>
              </a:rPr>
              <a:t>General Theory</a:t>
            </a:r>
            <a:endParaRPr lang="en-US" sz="2400" dirty="0">
              <a:solidFill>
                <a:srgbClr val="008000"/>
              </a:solidFill>
            </a:endParaRPr>
          </a:p>
        </p:txBody>
      </p:sp>
      <p:cxnSp>
        <p:nvCxnSpPr>
          <p:cNvPr id="10" name="Straight Arrow Connector 9"/>
          <p:cNvCxnSpPr/>
          <p:nvPr/>
        </p:nvCxnSpPr>
        <p:spPr>
          <a:xfrm flipH="1" flipV="1">
            <a:off x="2084138" y="4195801"/>
            <a:ext cx="18381" cy="8509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p:nvCxnSpPr>
        <p:spPr>
          <a:xfrm>
            <a:off x="4381500" y="0"/>
            <a:ext cx="0" cy="6731000"/>
          </a:xfrm>
          <a:prstGeom prst="line">
            <a:avLst/>
          </a:prstGeom>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927386" y="193070"/>
            <a:ext cx="2378025" cy="523220"/>
          </a:xfrm>
          <a:prstGeom prst="rect">
            <a:avLst/>
          </a:prstGeom>
          <a:noFill/>
        </p:spPr>
        <p:txBody>
          <a:bodyPr wrap="none" rtlCol="0">
            <a:spAutoFit/>
          </a:bodyPr>
          <a:lstStyle/>
          <a:p>
            <a:r>
              <a:rPr lang="en-US" sz="2800" b="1" u="sng" dirty="0" smtClean="0"/>
              <a:t>Particularism</a:t>
            </a:r>
            <a:endParaRPr lang="en-US" sz="2800" b="1" u="sng" dirty="0"/>
          </a:p>
        </p:txBody>
      </p:sp>
      <p:sp>
        <p:nvSpPr>
          <p:cNvPr id="12" name="TextBox 11"/>
          <p:cNvSpPr txBox="1"/>
          <p:nvPr/>
        </p:nvSpPr>
        <p:spPr>
          <a:xfrm>
            <a:off x="5702156" y="106740"/>
            <a:ext cx="2099252" cy="523220"/>
          </a:xfrm>
          <a:prstGeom prst="rect">
            <a:avLst/>
          </a:prstGeom>
          <a:noFill/>
        </p:spPr>
        <p:txBody>
          <a:bodyPr wrap="none" rtlCol="0">
            <a:spAutoFit/>
          </a:bodyPr>
          <a:lstStyle/>
          <a:p>
            <a:r>
              <a:rPr lang="en-US" sz="2800" b="1" u="sng" dirty="0" err="1" smtClean="0"/>
              <a:t>Generalism</a:t>
            </a:r>
            <a:endParaRPr lang="en-US" sz="2800" b="1" u="sng" dirty="0"/>
          </a:p>
        </p:txBody>
      </p:sp>
      <p:sp>
        <p:nvSpPr>
          <p:cNvPr id="13" name="TextBox 12"/>
          <p:cNvSpPr txBox="1"/>
          <p:nvPr/>
        </p:nvSpPr>
        <p:spPr>
          <a:xfrm>
            <a:off x="622300" y="1240472"/>
            <a:ext cx="3263900" cy="1477328"/>
          </a:xfrm>
          <a:prstGeom prst="rect">
            <a:avLst/>
          </a:prstGeom>
          <a:noFill/>
        </p:spPr>
        <p:txBody>
          <a:bodyPr wrap="square" rtlCol="0">
            <a:spAutoFit/>
          </a:bodyPr>
          <a:lstStyle/>
          <a:p>
            <a:r>
              <a:rPr lang="en-US" dirty="0"/>
              <a:t>Pre-theoretical intuitions ought to inform the construction of our general theories in philosophy. </a:t>
            </a:r>
            <a:endParaRPr lang="en-US" b="1" dirty="0"/>
          </a:p>
          <a:p>
            <a:endParaRPr lang="en-US" dirty="0"/>
          </a:p>
        </p:txBody>
      </p:sp>
      <p:sp>
        <p:nvSpPr>
          <p:cNvPr id="14" name="Rectangle 13"/>
          <p:cNvSpPr/>
          <p:nvPr/>
        </p:nvSpPr>
        <p:spPr>
          <a:xfrm>
            <a:off x="4959493" y="1240472"/>
            <a:ext cx="3619500" cy="1200329"/>
          </a:xfrm>
          <a:prstGeom prst="rect">
            <a:avLst/>
          </a:prstGeom>
        </p:spPr>
        <p:txBody>
          <a:bodyPr wrap="square">
            <a:spAutoFit/>
          </a:bodyPr>
          <a:lstStyle/>
          <a:p>
            <a:r>
              <a:rPr lang="en-US" dirty="0"/>
              <a:t>Aspects of the most plausible general theory should determine what the correct particular intuitions are. </a:t>
            </a:r>
            <a:endParaRPr lang="en-US" b="1" dirty="0"/>
          </a:p>
        </p:txBody>
      </p:sp>
    </p:spTree>
    <p:extLst>
      <p:ext uri="{BB962C8B-B14F-4D97-AF65-F5344CB8AC3E}">
        <p14:creationId xmlns:p14="http://schemas.microsoft.com/office/powerpoint/2010/main" val="2377423169"/>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4000" y="247134"/>
            <a:ext cx="8655021" cy="369332"/>
          </a:xfrm>
          <a:prstGeom prst="rect">
            <a:avLst/>
          </a:prstGeom>
          <a:noFill/>
        </p:spPr>
        <p:txBody>
          <a:bodyPr wrap="none" rtlCol="0">
            <a:spAutoFit/>
          </a:bodyPr>
          <a:lstStyle/>
          <a:p>
            <a:r>
              <a:rPr lang="en-US" dirty="0" smtClean="0"/>
              <a:t>Let’s return to where we were before the detour. We were looking at this argument:</a:t>
            </a:r>
            <a:endParaRPr lang="en-US" dirty="0"/>
          </a:p>
        </p:txBody>
      </p:sp>
      <p:sp>
        <p:nvSpPr>
          <p:cNvPr id="2" name="TextBox 1"/>
          <p:cNvSpPr txBox="1"/>
          <p:nvPr/>
        </p:nvSpPr>
        <p:spPr>
          <a:xfrm>
            <a:off x="406401" y="990600"/>
            <a:ext cx="7912100" cy="1754327"/>
          </a:xfrm>
          <a:prstGeom prst="rect">
            <a:avLst/>
          </a:prstGeom>
          <a:noFill/>
        </p:spPr>
        <p:txBody>
          <a:bodyPr wrap="square" rtlCol="0">
            <a:spAutoFit/>
          </a:bodyPr>
          <a:lstStyle/>
          <a:p>
            <a:r>
              <a:rPr lang="en-US" dirty="0" smtClean="0">
                <a:solidFill>
                  <a:srgbClr val="000000"/>
                </a:solidFill>
              </a:rPr>
              <a:t>P1. There is some sense in which anti-slavery cultures were right about the moral status of slavery, and pro-slavery cultures were wrong. </a:t>
            </a:r>
          </a:p>
          <a:p>
            <a:r>
              <a:rPr lang="en-US" dirty="0" smtClean="0"/>
              <a:t>P2. If moral relativism is true, then there is no sense in which anti-slavery cultures were right and pro-slavery cultures were wrong. </a:t>
            </a:r>
          </a:p>
          <a:p>
            <a:endParaRPr lang="en-US" dirty="0"/>
          </a:p>
          <a:p>
            <a:r>
              <a:rPr lang="en-US" dirty="0" smtClean="0"/>
              <a:t>C. Moral relativism is false. (P1, P2).</a:t>
            </a:r>
            <a:endParaRPr lang="en-US" dirty="0"/>
          </a:p>
        </p:txBody>
      </p:sp>
      <p:cxnSp>
        <p:nvCxnSpPr>
          <p:cNvPr id="5" name="Straight Connector 4"/>
          <p:cNvCxnSpPr/>
          <p:nvPr/>
        </p:nvCxnSpPr>
        <p:spPr>
          <a:xfrm>
            <a:off x="406401" y="2247900"/>
            <a:ext cx="79121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337372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70200" y="63500"/>
            <a:ext cx="2950973" cy="400110"/>
          </a:xfrm>
          <a:prstGeom prst="rect">
            <a:avLst/>
          </a:prstGeom>
          <a:noFill/>
        </p:spPr>
        <p:txBody>
          <a:bodyPr wrap="none" rtlCol="0">
            <a:spAutoFit/>
          </a:bodyPr>
          <a:lstStyle/>
          <a:p>
            <a:r>
              <a:rPr lang="en-US" sz="2000" b="1" dirty="0" smtClean="0">
                <a:solidFill>
                  <a:srgbClr val="3366FF"/>
                </a:solidFill>
              </a:rPr>
              <a:t>The Tree of Meta-ethics</a:t>
            </a:r>
            <a:endParaRPr lang="en-US" sz="2000" b="1" dirty="0">
              <a:solidFill>
                <a:srgbClr val="3366FF"/>
              </a:solidFill>
            </a:endParaRPr>
          </a:p>
        </p:txBody>
      </p:sp>
      <p:sp>
        <p:nvSpPr>
          <p:cNvPr id="2" name="TextBox 1"/>
          <p:cNvSpPr txBox="1"/>
          <p:nvPr/>
        </p:nvSpPr>
        <p:spPr>
          <a:xfrm>
            <a:off x="723901" y="571500"/>
            <a:ext cx="7213600" cy="646331"/>
          </a:xfrm>
          <a:prstGeom prst="rect">
            <a:avLst/>
          </a:prstGeom>
          <a:noFill/>
        </p:spPr>
        <p:txBody>
          <a:bodyPr wrap="square" rtlCol="0">
            <a:spAutoFit/>
          </a:bodyPr>
          <a:lstStyle/>
          <a:p>
            <a:r>
              <a:rPr lang="en-US" dirty="0" smtClean="0"/>
              <a:t>Question: Are moral claims (e.g. “Murder is wrong.”) the kinds of things that can be true or false in the first place?</a:t>
            </a:r>
            <a:endParaRPr lang="en-US" dirty="0"/>
          </a:p>
        </p:txBody>
      </p:sp>
      <p:cxnSp>
        <p:nvCxnSpPr>
          <p:cNvPr id="5" name="Straight Arrow Connector 4"/>
          <p:cNvCxnSpPr>
            <a:stCxn id="2" idx="2"/>
          </p:cNvCxnSpPr>
          <p:nvPr/>
        </p:nvCxnSpPr>
        <p:spPr>
          <a:xfrm flipH="1">
            <a:off x="4330700" y="1217831"/>
            <a:ext cx="1"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429000" y="1701800"/>
            <a:ext cx="2032791" cy="369332"/>
          </a:xfrm>
          <a:prstGeom prst="rect">
            <a:avLst/>
          </a:prstGeom>
          <a:noFill/>
        </p:spPr>
        <p:txBody>
          <a:bodyPr wrap="none" rtlCol="0">
            <a:spAutoFit/>
          </a:bodyPr>
          <a:lstStyle/>
          <a:p>
            <a:r>
              <a:rPr lang="en-US" dirty="0" smtClean="0"/>
              <a:t>Yes = </a:t>
            </a:r>
            <a:r>
              <a:rPr lang="en-US" b="1" i="1" dirty="0" err="1" smtClean="0"/>
              <a:t>Cognitivism</a:t>
            </a:r>
            <a:endParaRPr lang="en-US" b="1" dirty="0"/>
          </a:p>
        </p:txBody>
      </p:sp>
      <p:cxnSp>
        <p:nvCxnSpPr>
          <p:cNvPr id="9" name="Straight Arrow Connector 8"/>
          <p:cNvCxnSpPr>
            <a:stCxn id="2" idx="2"/>
          </p:cNvCxnSpPr>
          <p:nvPr/>
        </p:nvCxnSpPr>
        <p:spPr>
          <a:xfrm>
            <a:off x="4330701" y="1217831"/>
            <a:ext cx="2590799"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958091" y="1689100"/>
            <a:ext cx="2533228"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No = </a:t>
            </a:r>
            <a:r>
              <a:rPr lang="en-US" b="1" i="1" dirty="0" smtClean="0"/>
              <a:t>Non-</a:t>
            </a:r>
            <a:r>
              <a:rPr lang="en-US" b="1" i="1" dirty="0" err="1" smtClean="0"/>
              <a:t>Cognitivism</a:t>
            </a:r>
            <a:endParaRPr lang="en-US" b="1" dirty="0"/>
          </a:p>
        </p:txBody>
      </p:sp>
      <p:cxnSp>
        <p:nvCxnSpPr>
          <p:cNvPr id="14" name="Straight Arrow Connector 13"/>
          <p:cNvCxnSpPr/>
          <p:nvPr/>
        </p:nvCxnSpPr>
        <p:spPr>
          <a:xfrm>
            <a:off x="4330700" y="2134632"/>
            <a:ext cx="1" cy="3926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305372" y="2564368"/>
            <a:ext cx="4050658" cy="369332"/>
          </a:xfrm>
          <a:prstGeom prst="rect">
            <a:avLst/>
          </a:prstGeom>
          <a:noFill/>
        </p:spPr>
        <p:txBody>
          <a:bodyPr wrap="none" rtlCol="0">
            <a:spAutoFit/>
          </a:bodyPr>
          <a:lstStyle/>
          <a:p>
            <a:r>
              <a:rPr lang="en-US" dirty="0" smtClean="0"/>
              <a:t>Question: Are moral claims ever true?</a:t>
            </a:r>
            <a:endParaRPr lang="en-US" dirty="0"/>
          </a:p>
        </p:txBody>
      </p:sp>
      <p:cxnSp>
        <p:nvCxnSpPr>
          <p:cNvPr id="20" name="Straight Arrow Connector 19"/>
          <p:cNvCxnSpPr/>
          <p:nvPr/>
        </p:nvCxnSpPr>
        <p:spPr>
          <a:xfrm>
            <a:off x="4330699" y="29210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4054731" y="3453368"/>
            <a:ext cx="528097" cy="369332"/>
          </a:xfrm>
          <a:prstGeom prst="rect">
            <a:avLst/>
          </a:prstGeom>
          <a:noFill/>
        </p:spPr>
        <p:txBody>
          <a:bodyPr wrap="none" rtlCol="0">
            <a:spAutoFit/>
          </a:bodyPr>
          <a:lstStyle/>
          <a:p>
            <a:r>
              <a:rPr lang="en-US" dirty="0" smtClean="0"/>
              <a:t>Yes</a:t>
            </a:r>
            <a:endParaRPr lang="en-US" b="1" dirty="0"/>
          </a:p>
        </p:txBody>
      </p:sp>
      <p:cxnSp>
        <p:nvCxnSpPr>
          <p:cNvPr id="23" name="Straight Arrow Connector 22"/>
          <p:cNvCxnSpPr>
            <a:stCxn id="15" idx="2"/>
          </p:cNvCxnSpPr>
          <p:nvPr/>
        </p:nvCxnSpPr>
        <p:spPr>
          <a:xfrm>
            <a:off x="4330701" y="2933700"/>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5958091" y="3453368"/>
            <a:ext cx="2048345"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No = </a:t>
            </a:r>
            <a:r>
              <a:rPr lang="en-US" b="1" i="1" dirty="0" smtClean="0"/>
              <a:t>Error Theory</a:t>
            </a:r>
            <a:endParaRPr lang="en-US" b="1" dirty="0"/>
          </a:p>
        </p:txBody>
      </p:sp>
      <p:sp>
        <p:nvSpPr>
          <p:cNvPr id="27" name="TextBox 26"/>
          <p:cNvSpPr txBox="1"/>
          <p:nvPr/>
        </p:nvSpPr>
        <p:spPr>
          <a:xfrm>
            <a:off x="425068" y="4305300"/>
            <a:ext cx="7811266" cy="369332"/>
          </a:xfrm>
          <a:prstGeom prst="rect">
            <a:avLst/>
          </a:prstGeom>
          <a:noFill/>
        </p:spPr>
        <p:txBody>
          <a:bodyPr wrap="none" rtlCol="0">
            <a:spAutoFit/>
          </a:bodyPr>
          <a:lstStyle/>
          <a:p>
            <a:r>
              <a:rPr lang="en-US" dirty="0" smtClean="0"/>
              <a:t>Question: Are true moral claims simply true or true-relative-to-something?</a:t>
            </a:r>
            <a:endParaRPr lang="en-US" dirty="0"/>
          </a:p>
        </p:txBody>
      </p:sp>
      <p:cxnSp>
        <p:nvCxnSpPr>
          <p:cNvPr id="28" name="Straight Arrow Connector 27"/>
          <p:cNvCxnSpPr/>
          <p:nvPr/>
        </p:nvCxnSpPr>
        <p:spPr>
          <a:xfrm>
            <a:off x="4330698" y="38227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flipH="1">
            <a:off x="2019300" y="4674632"/>
            <a:ext cx="2311396"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723901" y="5187434"/>
            <a:ext cx="2504880" cy="369332"/>
          </a:xfrm>
          <a:prstGeom prst="rect">
            <a:avLst/>
          </a:prstGeom>
          <a:noFill/>
        </p:spPr>
        <p:txBody>
          <a:bodyPr wrap="none" rtlCol="0">
            <a:spAutoFit/>
          </a:bodyPr>
          <a:lstStyle/>
          <a:p>
            <a:r>
              <a:rPr lang="en-US" dirty="0" smtClean="0"/>
              <a:t>Simply true = </a:t>
            </a:r>
            <a:r>
              <a:rPr lang="en-US" b="1" i="1" dirty="0" smtClean="0"/>
              <a:t>Realism</a:t>
            </a:r>
            <a:endParaRPr lang="en-US" b="1" i="1" dirty="0"/>
          </a:p>
        </p:txBody>
      </p:sp>
      <p:cxnSp>
        <p:nvCxnSpPr>
          <p:cNvPr id="31" name="Straight Arrow Connector 30"/>
          <p:cNvCxnSpPr/>
          <p:nvPr/>
        </p:nvCxnSpPr>
        <p:spPr>
          <a:xfrm>
            <a:off x="4330696" y="4685268"/>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4699790" y="5162034"/>
            <a:ext cx="4596609" cy="369332"/>
          </a:xfrm>
          <a:prstGeom prst="rect">
            <a:avLst/>
          </a:prstGeom>
          <a:noFill/>
        </p:spPr>
        <p:txBody>
          <a:bodyPr wrap="square" rtlCol="0">
            <a:spAutoFit/>
          </a:bodyPr>
          <a:lstStyle/>
          <a:p>
            <a:r>
              <a:rPr lang="en-US" dirty="0" smtClean="0"/>
              <a:t>True-relative-to-something = </a:t>
            </a:r>
            <a:r>
              <a:rPr lang="en-US" b="1" i="1" dirty="0" smtClean="0"/>
              <a:t>Relativism</a:t>
            </a:r>
            <a:endParaRPr lang="en-US" b="1" i="1" dirty="0"/>
          </a:p>
        </p:txBody>
      </p:sp>
      <p:sp>
        <p:nvSpPr>
          <p:cNvPr id="36" name="TextBox 35"/>
          <p:cNvSpPr txBox="1"/>
          <p:nvPr/>
        </p:nvSpPr>
        <p:spPr>
          <a:xfrm>
            <a:off x="-40483" y="5905500"/>
            <a:ext cx="5175250" cy="369332"/>
          </a:xfrm>
          <a:prstGeom prst="rect">
            <a:avLst/>
          </a:prstGeom>
          <a:noFill/>
        </p:spPr>
        <p:txBody>
          <a:bodyPr wrap="square" rtlCol="0">
            <a:spAutoFit/>
          </a:bodyPr>
          <a:lstStyle/>
          <a:p>
            <a:r>
              <a:rPr lang="en-US" dirty="0" smtClean="0"/>
              <a:t>Question: Are moral properties physical?</a:t>
            </a:r>
            <a:endParaRPr lang="en-US" dirty="0"/>
          </a:p>
        </p:txBody>
      </p:sp>
      <p:cxnSp>
        <p:nvCxnSpPr>
          <p:cNvPr id="37" name="Straight Arrow Connector 36"/>
          <p:cNvCxnSpPr/>
          <p:nvPr/>
        </p:nvCxnSpPr>
        <p:spPr>
          <a:xfrm>
            <a:off x="2019300" y="5556766"/>
            <a:ext cx="0" cy="4122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115719" y="6488668"/>
            <a:ext cx="1954381"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dirty="0" smtClean="0"/>
              <a:t>Yes = </a:t>
            </a:r>
            <a:r>
              <a:rPr lang="en-US" b="1" i="1" dirty="0" smtClean="0"/>
              <a:t>Naturalism</a:t>
            </a:r>
            <a:endParaRPr lang="en-US" dirty="0"/>
          </a:p>
        </p:txBody>
      </p:sp>
      <p:sp>
        <p:nvSpPr>
          <p:cNvPr id="39" name="TextBox 38"/>
          <p:cNvSpPr txBox="1"/>
          <p:nvPr/>
        </p:nvSpPr>
        <p:spPr>
          <a:xfrm>
            <a:off x="2566075" y="6481128"/>
            <a:ext cx="2454518"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No = </a:t>
            </a:r>
            <a:r>
              <a:rPr lang="en-US" b="1" i="1" dirty="0" smtClean="0"/>
              <a:t>Non-Naturalism</a:t>
            </a:r>
            <a:endParaRPr lang="en-US" dirty="0"/>
          </a:p>
        </p:txBody>
      </p:sp>
      <p:cxnSp>
        <p:nvCxnSpPr>
          <p:cNvPr id="42" name="Straight Arrow Connector 41"/>
          <p:cNvCxnSpPr>
            <a:endCxn id="38" idx="0"/>
          </p:cNvCxnSpPr>
          <p:nvPr/>
        </p:nvCxnSpPr>
        <p:spPr>
          <a:xfrm flipH="1">
            <a:off x="1092910" y="6230898"/>
            <a:ext cx="1091490" cy="2577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a:off x="2184400" y="6230898"/>
            <a:ext cx="1117600" cy="228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20289100"/>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4000" y="247134"/>
            <a:ext cx="8655021" cy="369332"/>
          </a:xfrm>
          <a:prstGeom prst="rect">
            <a:avLst/>
          </a:prstGeom>
          <a:noFill/>
        </p:spPr>
        <p:txBody>
          <a:bodyPr wrap="none" rtlCol="0">
            <a:spAutoFit/>
          </a:bodyPr>
          <a:lstStyle/>
          <a:p>
            <a:r>
              <a:rPr lang="en-US" dirty="0" smtClean="0"/>
              <a:t>Let’s return to where we were before the detour. We were looking at this argument:</a:t>
            </a:r>
            <a:endParaRPr lang="en-US" dirty="0"/>
          </a:p>
        </p:txBody>
      </p:sp>
      <p:sp>
        <p:nvSpPr>
          <p:cNvPr id="2" name="TextBox 1"/>
          <p:cNvSpPr txBox="1"/>
          <p:nvPr/>
        </p:nvSpPr>
        <p:spPr>
          <a:xfrm>
            <a:off x="406401" y="990600"/>
            <a:ext cx="7912100" cy="1754327"/>
          </a:xfrm>
          <a:prstGeom prst="rect">
            <a:avLst/>
          </a:prstGeom>
          <a:noFill/>
        </p:spPr>
        <p:txBody>
          <a:bodyPr wrap="square" rtlCol="0">
            <a:spAutoFit/>
          </a:bodyPr>
          <a:lstStyle/>
          <a:p>
            <a:r>
              <a:rPr lang="en-US" dirty="0" smtClean="0">
                <a:solidFill>
                  <a:srgbClr val="FF0000"/>
                </a:solidFill>
              </a:rPr>
              <a:t>P1. There is some sense in which anti-slavery cultures were right about the moral status of slavery, and pro-slavery cultures were wrong. </a:t>
            </a:r>
          </a:p>
          <a:p>
            <a:r>
              <a:rPr lang="en-US" dirty="0" smtClean="0"/>
              <a:t>P2. If moral relativism is true, then there is no sense in which anti-slavery cultures were right and pro-slavery cultures were wrong. </a:t>
            </a:r>
          </a:p>
          <a:p>
            <a:endParaRPr lang="en-US" dirty="0"/>
          </a:p>
          <a:p>
            <a:r>
              <a:rPr lang="en-US" dirty="0" smtClean="0"/>
              <a:t>C. Moral relativism is false. (P1, P2).</a:t>
            </a:r>
            <a:endParaRPr lang="en-US" dirty="0"/>
          </a:p>
        </p:txBody>
      </p:sp>
      <p:cxnSp>
        <p:nvCxnSpPr>
          <p:cNvPr id="5" name="Straight Connector 4"/>
          <p:cNvCxnSpPr/>
          <p:nvPr/>
        </p:nvCxnSpPr>
        <p:spPr>
          <a:xfrm>
            <a:off x="406401" y="2247900"/>
            <a:ext cx="7912100"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254000" y="3251200"/>
            <a:ext cx="7759699" cy="646331"/>
          </a:xfrm>
          <a:prstGeom prst="rect">
            <a:avLst/>
          </a:prstGeom>
          <a:noFill/>
        </p:spPr>
        <p:txBody>
          <a:bodyPr wrap="square" rtlCol="0">
            <a:spAutoFit/>
          </a:bodyPr>
          <a:lstStyle/>
          <a:p>
            <a:r>
              <a:rPr lang="en-US" dirty="0" smtClean="0">
                <a:solidFill>
                  <a:srgbClr val="FF0000"/>
                </a:solidFill>
              </a:rPr>
              <a:t>In particular, we were wondering how plausible it would be for the relativist to reject P1. </a:t>
            </a:r>
            <a:endParaRPr lang="en-US" dirty="0">
              <a:solidFill>
                <a:srgbClr val="FF0000"/>
              </a:solidFill>
            </a:endParaRPr>
          </a:p>
        </p:txBody>
      </p:sp>
    </p:spTree>
    <p:extLst>
      <p:ext uri="{BB962C8B-B14F-4D97-AF65-F5344CB8AC3E}">
        <p14:creationId xmlns:p14="http://schemas.microsoft.com/office/powerpoint/2010/main" val="1949260692"/>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4000" y="247134"/>
            <a:ext cx="8655021" cy="369332"/>
          </a:xfrm>
          <a:prstGeom prst="rect">
            <a:avLst/>
          </a:prstGeom>
          <a:noFill/>
        </p:spPr>
        <p:txBody>
          <a:bodyPr wrap="none" rtlCol="0">
            <a:spAutoFit/>
          </a:bodyPr>
          <a:lstStyle/>
          <a:p>
            <a:r>
              <a:rPr lang="en-US" dirty="0" smtClean="0"/>
              <a:t>Let’s return to where we were before the detour. We were looking at this argument:</a:t>
            </a:r>
            <a:endParaRPr lang="en-US" dirty="0"/>
          </a:p>
        </p:txBody>
      </p:sp>
      <p:sp>
        <p:nvSpPr>
          <p:cNvPr id="2" name="TextBox 1"/>
          <p:cNvSpPr txBox="1"/>
          <p:nvPr/>
        </p:nvSpPr>
        <p:spPr>
          <a:xfrm>
            <a:off x="406401" y="990600"/>
            <a:ext cx="7912100" cy="1754327"/>
          </a:xfrm>
          <a:prstGeom prst="rect">
            <a:avLst/>
          </a:prstGeom>
          <a:noFill/>
        </p:spPr>
        <p:txBody>
          <a:bodyPr wrap="square" rtlCol="0">
            <a:spAutoFit/>
          </a:bodyPr>
          <a:lstStyle/>
          <a:p>
            <a:r>
              <a:rPr lang="en-US" dirty="0" smtClean="0">
                <a:solidFill>
                  <a:srgbClr val="FF0000"/>
                </a:solidFill>
              </a:rPr>
              <a:t>P1. There is some sense in which anti-slavery cultures were right about the moral status of slavery, and pro-slavery cultures were wrong. </a:t>
            </a:r>
          </a:p>
          <a:p>
            <a:r>
              <a:rPr lang="en-US" dirty="0" smtClean="0"/>
              <a:t>P2. If moral relativism is true, then there is no sense in which anti-slavery cultures were right and pro-slavery cultures were wrong. </a:t>
            </a:r>
          </a:p>
          <a:p>
            <a:endParaRPr lang="en-US" dirty="0"/>
          </a:p>
          <a:p>
            <a:r>
              <a:rPr lang="en-US" dirty="0" smtClean="0"/>
              <a:t>C. Moral relativism is false. (P1, P2).</a:t>
            </a:r>
            <a:endParaRPr lang="en-US" dirty="0"/>
          </a:p>
        </p:txBody>
      </p:sp>
      <p:cxnSp>
        <p:nvCxnSpPr>
          <p:cNvPr id="5" name="Straight Connector 4"/>
          <p:cNvCxnSpPr/>
          <p:nvPr/>
        </p:nvCxnSpPr>
        <p:spPr>
          <a:xfrm>
            <a:off x="406401" y="2247900"/>
            <a:ext cx="7912100"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254000" y="3251200"/>
            <a:ext cx="7759699" cy="646331"/>
          </a:xfrm>
          <a:prstGeom prst="rect">
            <a:avLst/>
          </a:prstGeom>
          <a:noFill/>
        </p:spPr>
        <p:txBody>
          <a:bodyPr wrap="square" rtlCol="0">
            <a:spAutoFit/>
          </a:bodyPr>
          <a:lstStyle/>
          <a:p>
            <a:r>
              <a:rPr lang="en-US" dirty="0" smtClean="0">
                <a:solidFill>
                  <a:srgbClr val="FF0000"/>
                </a:solidFill>
              </a:rPr>
              <a:t>In particular, we were wondering how plausible it would be for the relativist to reject P1. </a:t>
            </a:r>
            <a:endParaRPr lang="en-US" dirty="0">
              <a:solidFill>
                <a:srgbClr val="FF0000"/>
              </a:solidFill>
            </a:endParaRPr>
          </a:p>
        </p:txBody>
      </p:sp>
      <p:sp>
        <p:nvSpPr>
          <p:cNvPr id="6" name="TextBox 5"/>
          <p:cNvSpPr txBox="1"/>
          <p:nvPr/>
        </p:nvSpPr>
        <p:spPr>
          <a:xfrm>
            <a:off x="406401" y="4159934"/>
            <a:ext cx="7899400" cy="646331"/>
          </a:xfrm>
          <a:prstGeom prst="rect">
            <a:avLst/>
          </a:prstGeom>
          <a:noFill/>
        </p:spPr>
        <p:txBody>
          <a:bodyPr wrap="square" rtlCol="0">
            <a:spAutoFit/>
          </a:bodyPr>
          <a:lstStyle/>
          <a:p>
            <a:r>
              <a:rPr lang="en-US" dirty="0" smtClean="0"/>
              <a:t>I’d like to suggest that the plausibility of this move depends on what you think the proper philosophical methodology is. </a:t>
            </a:r>
            <a:endParaRPr lang="en-US" dirty="0"/>
          </a:p>
        </p:txBody>
      </p:sp>
    </p:spTree>
    <p:extLst>
      <p:ext uri="{BB962C8B-B14F-4D97-AF65-F5344CB8AC3E}">
        <p14:creationId xmlns:p14="http://schemas.microsoft.com/office/powerpoint/2010/main" val="2969708954"/>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4000" y="247134"/>
            <a:ext cx="8655021" cy="369332"/>
          </a:xfrm>
          <a:prstGeom prst="rect">
            <a:avLst/>
          </a:prstGeom>
          <a:noFill/>
        </p:spPr>
        <p:txBody>
          <a:bodyPr wrap="none" rtlCol="0">
            <a:spAutoFit/>
          </a:bodyPr>
          <a:lstStyle/>
          <a:p>
            <a:r>
              <a:rPr lang="en-US" dirty="0" smtClean="0"/>
              <a:t>Let’s return to where we were before the detour. We were looking at this argument:</a:t>
            </a:r>
            <a:endParaRPr lang="en-US" dirty="0"/>
          </a:p>
        </p:txBody>
      </p:sp>
      <p:sp>
        <p:nvSpPr>
          <p:cNvPr id="2" name="TextBox 1"/>
          <p:cNvSpPr txBox="1"/>
          <p:nvPr/>
        </p:nvSpPr>
        <p:spPr>
          <a:xfrm>
            <a:off x="406401" y="990600"/>
            <a:ext cx="7912100" cy="1754327"/>
          </a:xfrm>
          <a:prstGeom prst="rect">
            <a:avLst/>
          </a:prstGeom>
          <a:noFill/>
        </p:spPr>
        <p:txBody>
          <a:bodyPr wrap="square" rtlCol="0">
            <a:spAutoFit/>
          </a:bodyPr>
          <a:lstStyle/>
          <a:p>
            <a:r>
              <a:rPr lang="en-US" dirty="0" smtClean="0">
                <a:solidFill>
                  <a:srgbClr val="FF0000"/>
                </a:solidFill>
              </a:rPr>
              <a:t>P1. There is some sense in which anti-slavery cultures were right about the moral status of slavery, and pro-slavery cultures were wrong. </a:t>
            </a:r>
          </a:p>
          <a:p>
            <a:r>
              <a:rPr lang="en-US" dirty="0" smtClean="0"/>
              <a:t>P2. If moral relativism is true, then there is no sense in which anti-slavery cultures were right and pro-slavery cultures were wrong. </a:t>
            </a:r>
          </a:p>
          <a:p>
            <a:endParaRPr lang="en-US" dirty="0"/>
          </a:p>
          <a:p>
            <a:r>
              <a:rPr lang="en-US" dirty="0" smtClean="0"/>
              <a:t>C. Moral relativism is false. (P1, P2).</a:t>
            </a:r>
            <a:endParaRPr lang="en-US" dirty="0"/>
          </a:p>
        </p:txBody>
      </p:sp>
      <p:cxnSp>
        <p:nvCxnSpPr>
          <p:cNvPr id="5" name="Straight Connector 4"/>
          <p:cNvCxnSpPr/>
          <p:nvPr/>
        </p:nvCxnSpPr>
        <p:spPr>
          <a:xfrm>
            <a:off x="406401" y="2247900"/>
            <a:ext cx="7912100"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254000" y="3251200"/>
            <a:ext cx="7759699" cy="646331"/>
          </a:xfrm>
          <a:prstGeom prst="rect">
            <a:avLst/>
          </a:prstGeom>
          <a:noFill/>
        </p:spPr>
        <p:txBody>
          <a:bodyPr wrap="square" rtlCol="0">
            <a:spAutoFit/>
          </a:bodyPr>
          <a:lstStyle/>
          <a:p>
            <a:r>
              <a:rPr lang="en-US" dirty="0" smtClean="0">
                <a:solidFill>
                  <a:srgbClr val="FF0000"/>
                </a:solidFill>
              </a:rPr>
              <a:t>In particular, we were wondering how plausible it would be for the relativist to reject P1. </a:t>
            </a:r>
            <a:endParaRPr lang="en-US" dirty="0">
              <a:solidFill>
                <a:srgbClr val="FF0000"/>
              </a:solidFill>
            </a:endParaRPr>
          </a:p>
        </p:txBody>
      </p:sp>
      <p:sp>
        <p:nvSpPr>
          <p:cNvPr id="6" name="TextBox 5"/>
          <p:cNvSpPr txBox="1"/>
          <p:nvPr/>
        </p:nvSpPr>
        <p:spPr>
          <a:xfrm>
            <a:off x="406401" y="4159934"/>
            <a:ext cx="7899400" cy="646331"/>
          </a:xfrm>
          <a:prstGeom prst="rect">
            <a:avLst/>
          </a:prstGeom>
          <a:noFill/>
        </p:spPr>
        <p:txBody>
          <a:bodyPr wrap="square" rtlCol="0">
            <a:spAutoFit/>
          </a:bodyPr>
          <a:lstStyle/>
          <a:p>
            <a:r>
              <a:rPr lang="en-US" dirty="0" smtClean="0"/>
              <a:t>I’d like to suggest that the plausibility of this move depends on what you think the proper philosophical methodology is. </a:t>
            </a:r>
            <a:endParaRPr lang="en-US" dirty="0"/>
          </a:p>
        </p:txBody>
      </p:sp>
      <p:sp>
        <p:nvSpPr>
          <p:cNvPr id="7" name="TextBox 6"/>
          <p:cNvSpPr txBox="1"/>
          <p:nvPr/>
        </p:nvSpPr>
        <p:spPr>
          <a:xfrm>
            <a:off x="533400" y="5117068"/>
            <a:ext cx="5797794" cy="369332"/>
          </a:xfrm>
          <a:prstGeom prst="rect">
            <a:avLst/>
          </a:prstGeom>
          <a:noFill/>
        </p:spPr>
        <p:txBody>
          <a:bodyPr wrap="none" rtlCol="0">
            <a:spAutoFit/>
          </a:bodyPr>
          <a:lstStyle/>
          <a:p>
            <a:r>
              <a:rPr lang="en-US" dirty="0" smtClean="0"/>
              <a:t>What do you think a </a:t>
            </a:r>
            <a:r>
              <a:rPr lang="en-US" b="1" dirty="0" err="1" smtClean="0"/>
              <a:t>particularist</a:t>
            </a:r>
            <a:r>
              <a:rPr lang="en-US" b="1" dirty="0"/>
              <a:t> </a:t>
            </a:r>
            <a:r>
              <a:rPr lang="en-US" dirty="0" smtClean="0"/>
              <a:t>would say about P1?</a:t>
            </a:r>
            <a:endParaRPr lang="en-US" dirty="0"/>
          </a:p>
        </p:txBody>
      </p:sp>
      <p:sp>
        <p:nvSpPr>
          <p:cNvPr id="8" name="TextBox 7"/>
          <p:cNvSpPr txBox="1"/>
          <p:nvPr/>
        </p:nvSpPr>
        <p:spPr>
          <a:xfrm>
            <a:off x="1498600" y="5758934"/>
            <a:ext cx="6396853" cy="369332"/>
          </a:xfrm>
          <a:prstGeom prst="rect">
            <a:avLst/>
          </a:prstGeom>
          <a:noFill/>
        </p:spPr>
        <p:txBody>
          <a:bodyPr wrap="none" rtlCol="0">
            <a:spAutoFit/>
          </a:bodyPr>
          <a:lstStyle/>
          <a:p>
            <a:r>
              <a:rPr lang="en-US" dirty="0" smtClean="0"/>
              <a:t>“It cannot be denied! It’s the starting point of my theorizing!”</a:t>
            </a:r>
            <a:endParaRPr lang="en-US" dirty="0"/>
          </a:p>
        </p:txBody>
      </p:sp>
    </p:spTree>
    <p:extLst>
      <p:ext uri="{BB962C8B-B14F-4D97-AF65-F5344CB8AC3E}">
        <p14:creationId xmlns:p14="http://schemas.microsoft.com/office/powerpoint/2010/main" val="2804429940"/>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4000" y="247134"/>
            <a:ext cx="8655021" cy="369332"/>
          </a:xfrm>
          <a:prstGeom prst="rect">
            <a:avLst/>
          </a:prstGeom>
          <a:noFill/>
        </p:spPr>
        <p:txBody>
          <a:bodyPr wrap="none" rtlCol="0">
            <a:spAutoFit/>
          </a:bodyPr>
          <a:lstStyle/>
          <a:p>
            <a:r>
              <a:rPr lang="en-US" dirty="0" smtClean="0"/>
              <a:t>Let’s return to where we were before the detour. We were looking at this argument:</a:t>
            </a:r>
            <a:endParaRPr lang="en-US" dirty="0"/>
          </a:p>
        </p:txBody>
      </p:sp>
      <p:sp>
        <p:nvSpPr>
          <p:cNvPr id="2" name="TextBox 1"/>
          <p:cNvSpPr txBox="1"/>
          <p:nvPr/>
        </p:nvSpPr>
        <p:spPr>
          <a:xfrm>
            <a:off x="406401" y="990600"/>
            <a:ext cx="7912100" cy="1754327"/>
          </a:xfrm>
          <a:prstGeom prst="rect">
            <a:avLst/>
          </a:prstGeom>
          <a:noFill/>
        </p:spPr>
        <p:txBody>
          <a:bodyPr wrap="square" rtlCol="0">
            <a:spAutoFit/>
          </a:bodyPr>
          <a:lstStyle/>
          <a:p>
            <a:r>
              <a:rPr lang="en-US" dirty="0" smtClean="0">
                <a:solidFill>
                  <a:srgbClr val="FF0000"/>
                </a:solidFill>
              </a:rPr>
              <a:t>P1. There is some sense in which anti-slavery cultures were right about the moral status of slavery, and pro-slavery cultures were wrong. </a:t>
            </a:r>
          </a:p>
          <a:p>
            <a:r>
              <a:rPr lang="en-US" dirty="0" smtClean="0"/>
              <a:t>P2. If moral relativism is true, then there is no sense in which anti-slavery cultures were right and pro-slavery cultures were wrong. </a:t>
            </a:r>
          </a:p>
          <a:p>
            <a:endParaRPr lang="en-US" dirty="0"/>
          </a:p>
          <a:p>
            <a:r>
              <a:rPr lang="en-US" dirty="0" smtClean="0"/>
              <a:t>C. Moral relativism is false. (P1, P2).</a:t>
            </a:r>
            <a:endParaRPr lang="en-US" dirty="0"/>
          </a:p>
        </p:txBody>
      </p:sp>
      <p:cxnSp>
        <p:nvCxnSpPr>
          <p:cNvPr id="5" name="Straight Connector 4"/>
          <p:cNvCxnSpPr/>
          <p:nvPr/>
        </p:nvCxnSpPr>
        <p:spPr>
          <a:xfrm>
            <a:off x="406401" y="2247900"/>
            <a:ext cx="7912100" cy="0"/>
          </a:xfrm>
          <a:prstGeom prst="line">
            <a:avLst/>
          </a:prstGeom>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508000" y="3454400"/>
            <a:ext cx="8293100" cy="646331"/>
          </a:xfrm>
          <a:prstGeom prst="rect">
            <a:avLst/>
          </a:prstGeom>
          <a:noFill/>
        </p:spPr>
        <p:txBody>
          <a:bodyPr wrap="square" rtlCol="0">
            <a:spAutoFit/>
          </a:bodyPr>
          <a:lstStyle/>
          <a:p>
            <a:r>
              <a:rPr lang="en-US" dirty="0" smtClean="0"/>
              <a:t>Insofar as moral relativist choose to </a:t>
            </a:r>
            <a:r>
              <a:rPr lang="en-US" i="1" dirty="0" smtClean="0"/>
              <a:t>deny </a:t>
            </a:r>
            <a:r>
              <a:rPr lang="en-US" dirty="0" smtClean="0"/>
              <a:t>P1: it plausible that they do so out of a </a:t>
            </a:r>
            <a:r>
              <a:rPr lang="en-US" b="1" dirty="0" smtClean="0"/>
              <a:t>generalist </a:t>
            </a:r>
            <a:r>
              <a:rPr lang="en-US" dirty="0" smtClean="0"/>
              <a:t>methodology. They might say:</a:t>
            </a:r>
            <a:endParaRPr lang="en-US" dirty="0"/>
          </a:p>
        </p:txBody>
      </p:sp>
    </p:spTree>
    <p:extLst>
      <p:ext uri="{BB962C8B-B14F-4D97-AF65-F5344CB8AC3E}">
        <p14:creationId xmlns:p14="http://schemas.microsoft.com/office/powerpoint/2010/main" val="1903156129"/>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4000" y="247134"/>
            <a:ext cx="8655021" cy="369332"/>
          </a:xfrm>
          <a:prstGeom prst="rect">
            <a:avLst/>
          </a:prstGeom>
          <a:noFill/>
        </p:spPr>
        <p:txBody>
          <a:bodyPr wrap="none" rtlCol="0">
            <a:spAutoFit/>
          </a:bodyPr>
          <a:lstStyle/>
          <a:p>
            <a:r>
              <a:rPr lang="en-US" dirty="0" smtClean="0"/>
              <a:t>Let’s return to where we were before the detour. We were looking at this argument:</a:t>
            </a:r>
            <a:endParaRPr lang="en-US" dirty="0"/>
          </a:p>
        </p:txBody>
      </p:sp>
      <p:sp>
        <p:nvSpPr>
          <p:cNvPr id="2" name="TextBox 1"/>
          <p:cNvSpPr txBox="1"/>
          <p:nvPr/>
        </p:nvSpPr>
        <p:spPr>
          <a:xfrm>
            <a:off x="406401" y="990600"/>
            <a:ext cx="7912100" cy="1754327"/>
          </a:xfrm>
          <a:prstGeom prst="rect">
            <a:avLst/>
          </a:prstGeom>
          <a:noFill/>
        </p:spPr>
        <p:txBody>
          <a:bodyPr wrap="square" rtlCol="0">
            <a:spAutoFit/>
          </a:bodyPr>
          <a:lstStyle/>
          <a:p>
            <a:r>
              <a:rPr lang="en-US" dirty="0" smtClean="0">
                <a:solidFill>
                  <a:srgbClr val="FF0000"/>
                </a:solidFill>
              </a:rPr>
              <a:t>P1. There is some sense in which anti-slavery cultures were right about the moral status of slavery, and pro-slavery cultures were wrong. </a:t>
            </a:r>
          </a:p>
          <a:p>
            <a:r>
              <a:rPr lang="en-US" dirty="0" smtClean="0"/>
              <a:t>P2. If moral relativism is true, then there is no sense in which anti-slavery cultures were right and pro-slavery cultures were wrong. </a:t>
            </a:r>
          </a:p>
          <a:p>
            <a:endParaRPr lang="en-US" dirty="0"/>
          </a:p>
          <a:p>
            <a:r>
              <a:rPr lang="en-US" dirty="0" smtClean="0"/>
              <a:t>C. Moral relativism is false. (P1, P2).</a:t>
            </a:r>
            <a:endParaRPr lang="en-US" dirty="0"/>
          </a:p>
        </p:txBody>
      </p:sp>
      <p:cxnSp>
        <p:nvCxnSpPr>
          <p:cNvPr id="5" name="Straight Connector 4"/>
          <p:cNvCxnSpPr/>
          <p:nvPr/>
        </p:nvCxnSpPr>
        <p:spPr>
          <a:xfrm>
            <a:off x="406401" y="2247900"/>
            <a:ext cx="7912100" cy="0"/>
          </a:xfrm>
          <a:prstGeom prst="line">
            <a:avLst/>
          </a:prstGeom>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508000" y="3454400"/>
            <a:ext cx="8293100" cy="2308324"/>
          </a:xfrm>
          <a:prstGeom prst="rect">
            <a:avLst/>
          </a:prstGeom>
          <a:noFill/>
        </p:spPr>
        <p:txBody>
          <a:bodyPr wrap="square" rtlCol="0">
            <a:spAutoFit/>
          </a:bodyPr>
          <a:lstStyle/>
          <a:p>
            <a:r>
              <a:rPr lang="en-US" dirty="0" smtClean="0"/>
              <a:t>Insofar as moral relativist choose to </a:t>
            </a:r>
            <a:r>
              <a:rPr lang="en-US" i="1" dirty="0" smtClean="0"/>
              <a:t>deny </a:t>
            </a:r>
            <a:r>
              <a:rPr lang="en-US" dirty="0" smtClean="0"/>
              <a:t>P1: it plausible that they do so out of a </a:t>
            </a:r>
            <a:r>
              <a:rPr lang="en-US" b="1" dirty="0" smtClean="0"/>
              <a:t>generalist </a:t>
            </a:r>
            <a:r>
              <a:rPr lang="en-US" dirty="0" smtClean="0"/>
              <a:t>methodology. They might say:</a:t>
            </a:r>
          </a:p>
          <a:p>
            <a:endParaRPr lang="en-US" dirty="0"/>
          </a:p>
          <a:p>
            <a:r>
              <a:rPr lang="en-US" dirty="0" smtClean="0"/>
              <a:t>“I know that everyone </a:t>
            </a:r>
            <a:r>
              <a:rPr lang="en-US" i="1" dirty="0" smtClean="0"/>
              <a:t>thinks</a:t>
            </a:r>
            <a:r>
              <a:rPr lang="en-US" dirty="0" smtClean="0"/>
              <a:t> P1 is true. But our theories can’t postulate strange properties like </a:t>
            </a:r>
            <a:r>
              <a:rPr lang="en-US" i="1" dirty="0" smtClean="0"/>
              <a:t>being right </a:t>
            </a:r>
            <a:r>
              <a:rPr lang="en-US" dirty="0" smtClean="0"/>
              <a:t>or </a:t>
            </a:r>
            <a:r>
              <a:rPr lang="en-US" i="1" dirty="0" smtClean="0"/>
              <a:t>being wrong</a:t>
            </a:r>
            <a:r>
              <a:rPr lang="en-US" dirty="0" smtClean="0"/>
              <a:t>. These aren’t scientific properties. We could never study those kinds of properties, as they aren’t parts of the natural world. They are too spooky. These general constraints lead me to deny realism in favor of moral relativism.” </a:t>
            </a:r>
            <a:endParaRPr lang="en-US" dirty="0"/>
          </a:p>
        </p:txBody>
      </p:sp>
    </p:spTree>
    <p:extLst>
      <p:ext uri="{BB962C8B-B14F-4D97-AF65-F5344CB8AC3E}">
        <p14:creationId xmlns:p14="http://schemas.microsoft.com/office/powerpoint/2010/main" val="2961779553"/>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381500" y="0"/>
            <a:ext cx="0" cy="6731000"/>
          </a:xfrm>
          <a:prstGeom prst="line">
            <a:avLst/>
          </a:prstGeom>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927386" y="193070"/>
            <a:ext cx="2378025" cy="523220"/>
          </a:xfrm>
          <a:prstGeom prst="rect">
            <a:avLst/>
          </a:prstGeom>
          <a:noFill/>
        </p:spPr>
        <p:txBody>
          <a:bodyPr wrap="none" rtlCol="0">
            <a:spAutoFit/>
          </a:bodyPr>
          <a:lstStyle/>
          <a:p>
            <a:r>
              <a:rPr lang="en-US" sz="2800" b="1" dirty="0" smtClean="0"/>
              <a:t>Particularism</a:t>
            </a:r>
            <a:endParaRPr lang="en-US" sz="2800" b="1" dirty="0"/>
          </a:p>
        </p:txBody>
      </p:sp>
      <p:cxnSp>
        <p:nvCxnSpPr>
          <p:cNvPr id="15" name="Straight Arrow Connector 14"/>
          <p:cNvCxnSpPr/>
          <p:nvPr/>
        </p:nvCxnSpPr>
        <p:spPr>
          <a:xfrm>
            <a:off x="2019443" y="1198244"/>
            <a:ext cx="0" cy="8550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620110" y="2745432"/>
            <a:ext cx="3027266" cy="523220"/>
          </a:xfrm>
          <a:prstGeom prst="rect">
            <a:avLst/>
          </a:prstGeom>
          <a:noFill/>
        </p:spPr>
        <p:txBody>
          <a:bodyPr wrap="none" rtlCol="0">
            <a:spAutoFit/>
          </a:bodyPr>
          <a:lstStyle/>
          <a:p>
            <a:r>
              <a:rPr lang="en-US" sz="2800" b="1" dirty="0" smtClean="0"/>
              <a:t>Slavery is wrong.</a:t>
            </a:r>
            <a:endParaRPr lang="en-US" sz="2800" b="1" dirty="0"/>
          </a:p>
        </p:txBody>
      </p:sp>
      <p:cxnSp>
        <p:nvCxnSpPr>
          <p:cNvPr id="17" name="Straight Arrow Connector 16"/>
          <p:cNvCxnSpPr/>
          <p:nvPr/>
        </p:nvCxnSpPr>
        <p:spPr>
          <a:xfrm>
            <a:off x="2006886" y="4056526"/>
            <a:ext cx="0" cy="8550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717673" y="5584446"/>
            <a:ext cx="2578425" cy="523220"/>
          </a:xfrm>
          <a:prstGeom prst="rect">
            <a:avLst/>
          </a:prstGeom>
          <a:noFill/>
        </p:spPr>
        <p:txBody>
          <a:bodyPr wrap="none" rtlCol="0">
            <a:spAutoFit/>
          </a:bodyPr>
          <a:lstStyle/>
          <a:p>
            <a:r>
              <a:rPr lang="en-US" sz="2800" b="1" dirty="0" smtClean="0"/>
              <a:t>Moral realism</a:t>
            </a:r>
            <a:endParaRPr lang="en-US" sz="2800" b="1" dirty="0"/>
          </a:p>
        </p:txBody>
      </p:sp>
      <p:sp>
        <p:nvSpPr>
          <p:cNvPr id="19" name="TextBox 18"/>
          <p:cNvSpPr txBox="1"/>
          <p:nvPr/>
        </p:nvSpPr>
        <p:spPr>
          <a:xfrm>
            <a:off x="5293710" y="193070"/>
            <a:ext cx="3276314" cy="830997"/>
          </a:xfrm>
          <a:prstGeom prst="rect">
            <a:avLst/>
          </a:prstGeom>
          <a:noFill/>
        </p:spPr>
        <p:txBody>
          <a:bodyPr wrap="square" rtlCol="0">
            <a:spAutoFit/>
          </a:bodyPr>
          <a:lstStyle/>
          <a:p>
            <a:r>
              <a:rPr lang="en-US" sz="2800" b="1" dirty="0" smtClean="0"/>
              <a:t>    </a:t>
            </a:r>
            <a:r>
              <a:rPr lang="en-US" sz="2800" b="1" dirty="0" err="1" smtClean="0"/>
              <a:t>Generalism</a:t>
            </a:r>
            <a:r>
              <a:rPr lang="en-US" sz="2800" b="1" dirty="0" smtClean="0"/>
              <a:t> </a:t>
            </a:r>
          </a:p>
          <a:p>
            <a:r>
              <a:rPr lang="en-US" sz="2000" b="1" dirty="0" smtClean="0"/>
              <a:t>(of some scientific kind?)</a:t>
            </a:r>
            <a:endParaRPr lang="en-US" sz="2000" b="1" dirty="0"/>
          </a:p>
        </p:txBody>
      </p:sp>
      <p:cxnSp>
        <p:nvCxnSpPr>
          <p:cNvPr id="20" name="Straight Arrow Connector 19"/>
          <p:cNvCxnSpPr/>
          <p:nvPr/>
        </p:nvCxnSpPr>
        <p:spPr>
          <a:xfrm>
            <a:off x="6870986" y="1198244"/>
            <a:ext cx="0" cy="8550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5391273" y="2318722"/>
            <a:ext cx="3409827" cy="2015936"/>
          </a:xfrm>
          <a:prstGeom prst="rect">
            <a:avLst/>
          </a:prstGeom>
          <a:noFill/>
        </p:spPr>
        <p:txBody>
          <a:bodyPr wrap="square" rtlCol="0">
            <a:spAutoFit/>
          </a:bodyPr>
          <a:lstStyle/>
          <a:p>
            <a:r>
              <a:rPr lang="en-US" sz="2500" b="1" dirty="0" smtClean="0"/>
              <a:t>Moral properties would violate the (scientific) constraints on the correct general theory.</a:t>
            </a:r>
            <a:endParaRPr lang="en-US" sz="2500" b="1" dirty="0"/>
          </a:p>
        </p:txBody>
      </p:sp>
      <p:cxnSp>
        <p:nvCxnSpPr>
          <p:cNvPr id="22" name="Straight Arrow Connector 21"/>
          <p:cNvCxnSpPr/>
          <p:nvPr/>
        </p:nvCxnSpPr>
        <p:spPr>
          <a:xfrm>
            <a:off x="7023672" y="4484030"/>
            <a:ext cx="0" cy="8550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5455059" y="5698003"/>
            <a:ext cx="3043922" cy="523220"/>
          </a:xfrm>
          <a:prstGeom prst="rect">
            <a:avLst/>
          </a:prstGeom>
          <a:noFill/>
        </p:spPr>
        <p:txBody>
          <a:bodyPr wrap="none" rtlCol="0">
            <a:spAutoFit/>
          </a:bodyPr>
          <a:lstStyle/>
          <a:p>
            <a:r>
              <a:rPr lang="en-US" sz="2800" b="1" dirty="0" smtClean="0"/>
              <a:t>Moral Relativism</a:t>
            </a:r>
            <a:endParaRPr lang="en-US" sz="2800" b="1" dirty="0"/>
          </a:p>
        </p:txBody>
      </p:sp>
    </p:spTree>
    <p:extLst>
      <p:ext uri="{BB962C8B-B14F-4D97-AF65-F5344CB8AC3E}">
        <p14:creationId xmlns:p14="http://schemas.microsoft.com/office/powerpoint/2010/main" val="1096592151"/>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473556" y="3557200"/>
            <a:ext cx="5321443" cy="461665"/>
          </a:xfrm>
          <a:prstGeom prst="rect">
            <a:avLst/>
          </a:prstGeom>
          <a:noFill/>
        </p:spPr>
        <p:txBody>
          <a:bodyPr wrap="square" rtlCol="0">
            <a:spAutoFit/>
          </a:bodyPr>
          <a:lstStyle/>
          <a:p>
            <a:r>
              <a:rPr lang="en-US" sz="2400" dirty="0" smtClean="0">
                <a:solidFill>
                  <a:srgbClr val="63891F"/>
                </a:solidFill>
              </a:rPr>
              <a:t>General Theory</a:t>
            </a:r>
            <a:endParaRPr lang="en-US" sz="2400" dirty="0">
              <a:solidFill>
                <a:srgbClr val="63891F"/>
              </a:solidFill>
            </a:endParaRPr>
          </a:p>
        </p:txBody>
      </p:sp>
      <p:sp>
        <p:nvSpPr>
          <p:cNvPr id="6" name="TextBox 5"/>
          <p:cNvSpPr txBox="1"/>
          <p:nvPr/>
        </p:nvSpPr>
        <p:spPr>
          <a:xfrm>
            <a:off x="5333856" y="5202703"/>
            <a:ext cx="4902200" cy="461665"/>
          </a:xfrm>
          <a:prstGeom prst="rect">
            <a:avLst/>
          </a:prstGeom>
          <a:noFill/>
        </p:spPr>
        <p:txBody>
          <a:bodyPr wrap="square" rtlCol="0">
            <a:spAutoFit/>
          </a:bodyPr>
          <a:lstStyle/>
          <a:p>
            <a:r>
              <a:rPr lang="en-US" sz="2400" dirty="0" smtClean="0">
                <a:solidFill>
                  <a:srgbClr val="FF0000"/>
                </a:solidFill>
              </a:rPr>
              <a:t>Particular intuitions</a:t>
            </a:r>
            <a:endParaRPr lang="en-US" sz="2400" dirty="0">
              <a:solidFill>
                <a:srgbClr val="FF0000"/>
              </a:solidFill>
            </a:endParaRPr>
          </a:p>
        </p:txBody>
      </p:sp>
      <p:cxnSp>
        <p:nvCxnSpPr>
          <p:cNvPr id="8" name="Straight Arrow Connector 7"/>
          <p:cNvCxnSpPr/>
          <p:nvPr/>
        </p:nvCxnSpPr>
        <p:spPr>
          <a:xfrm>
            <a:off x="6769243" y="4207995"/>
            <a:ext cx="0" cy="8550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622300" y="5208368"/>
            <a:ext cx="2877219" cy="461665"/>
          </a:xfrm>
          <a:prstGeom prst="rect">
            <a:avLst/>
          </a:prstGeom>
          <a:noFill/>
        </p:spPr>
        <p:txBody>
          <a:bodyPr wrap="square" rtlCol="0">
            <a:spAutoFit/>
          </a:bodyPr>
          <a:lstStyle/>
          <a:p>
            <a:r>
              <a:rPr lang="en-US" sz="2400" dirty="0" smtClean="0">
                <a:solidFill>
                  <a:srgbClr val="FF0000"/>
                </a:solidFill>
              </a:rPr>
              <a:t>Particular intuitions</a:t>
            </a:r>
            <a:endParaRPr lang="en-US" sz="2400" dirty="0">
              <a:solidFill>
                <a:srgbClr val="FF0000"/>
              </a:solidFill>
            </a:endParaRPr>
          </a:p>
        </p:txBody>
      </p:sp>
      <p:sp>
        <p:nvSpPr>
          <p:cNvPr id="9" name="TextBox 8"/>
          <p:cNvSpPr txBox="1"/>
          <p:nvPr/>
        </p:nvSpPr>
        <p:spPr>
          <a:xfrm>
            <a:off x="902369" y="3523038"/>
            <a:ext cx="5194300" cy="461665"/>
          </a:xfrm>
          <a:prstGeom prst="rect">
            <a:avLst/>
          </a:prstGeom>
          <a:noFill/>
        </p:spPr>
        <p:txBody>
          <a:bodyPr wrap="square" rtlCol="0">
            <a:spAutoFit/>
          </a:bodyPr>
          <a:lstStyle/>
          <a:p>
            <a:r>
              <a:rPr lang="en-US" sz="2400" dirty="0" smtClean="0">
                <a:solidFill>
                  <a:srgbClr val="008000"/>
                </a:solidFill>
              </a:rPr>
              <a:t>General Theory</a:t>
            </a:r>
            <a:endParaRPr lang="en-US" sz="2400" dirty="0">
              <a:solidFill>
                <a:srgbClr val="008000"/>
              </a:solidFill>
            </a:endParaRPr>
          </a:p>
        </p:txBody>
      </p:sp>
      <p:cxnSp>
        <p:nvCxnSpPr>
          <p:cNvPr id="10" name="Straight Arrow Connector 9"/>
          <p:cNvCxnSpPr/>
          <p:nvPr/>
        </p:nvCxnSpPr>
        <p:spPr>
          <a:xfrm flipH="1" flipV="1">
            <a:off x="2084138" y="4195801"/>
            <a:ext cx="18381" cy="8509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927386" y="2733070"/>
            <a:ext cx="2378025" cy="523220"/>
          </a:xfrm>
          <a:prstGeom prst="rect">
            <a:avLst/>
          </a:prstGeom>
          <a:noFill/>
        </p:spPr>
        <p:txBody>
          <a:bodyPr wrap="none" rtlCol="0">
            <a:spAutoFit/>
          </a:bodyPr>
          <a:lstStyle/>
          <a:p>
            <a:r>
              <a:rPr lang="en-US" sz="2800" b="1" u="sng" dirty="0" smtClean="0"/>
              <a:t>Particularism</a:t>
            </a:r>
            <a:endParaRPr lang="en-US" sz="2800" b="1" u="sng" dirty="0"/>
          </a:p>
        </p:txBody>
      </p:sp>
      <p:sp>
        <p:nvSpPr>
          <p:cNvPr id="12" name="TextBox 11"/>
          <p:cNvSpPr txBox="1"/>
          <p:nvPr/>
        </p:nvSpPr>
        <p:spPr>
          <a:xfrm>
            <a:off x="5702156" y="2733070"/>
            <a:ext cx="2099252" cy="523220"/>
          </a:xfrm>
          <a:prstGeom prst="rect">
            <a:avLst/>
          </a:prstGeom>
          <a:noFill/>
        </p:spPr>
        <p:txBody>
          <a:bodyPr wrap="none" rtlCol="0">
            <a:spAutoFit/>
          </a:bodyPr>
          <a:lstStyle/>
          <a:p>
            <a:r>
              <a:rPr lang="en-US" sz="2800" b="1" u="sng" dirty="0" err="1" smtClean="0"/>
              <a:t>Generalism</a:t>
            </a:r>
            <a:endParaRPr lang="en-US" sz="2800" b="1" u="sng" dirty="0"/>
          </a:p>
        </p:txBody>
      </p:sp>
      <p:sp>
        <p:nvSpPr>
          <p:cNvPr id="2" name="TextBox 1"/>
          <p:cNvSpPr txBox="1"/>
          <p:nvPr/>
        </p:nvSpPr>
        <p:spPr>
          <a:xfrm>
            <a:off x="647700" y="196334"/>
            <a:ext cx="8244865" cy="369332"/>
          </a:xfrm>
          <a:prstGeom prst="rect">
            <a:avLst/>
          </a:prstGeom>
          <a:noFill/>
        </p:spPr>
        <p:txBody>
          <a:bodyPr wrap="none" rtlCol="0">
            <a:spAutoFit/>
          </a:bodyPr>
          <a:lstStyle/>
          <a:p>
            <a:r>
              <a:rPr lang="en-US" dirty="0" smtClean="0"/>
              <a:t>How could we ever figure out which methodology is the correct methodology?</a:t>
            </a:r>
            <a:endParaRPr lang="en-US" dirty="0"/>
          </a:p>
        </p:txBody>
      </p:sp>
    </p:spTree>
    <p:extLst>
      <p:ext uri="{BB962C8B-B14F-4D97-AF65-F5344CB8AC3E}">
        <p14:creationId xmlns:p14="http://schemas.microsoft.com/office/powerpoint/2010/main" val="4291417501"/>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473556" y="3557200"/>
            <a:ext cx="5321443" cy="461665"/>
          </a:xfrm>
          <a:prstGeom prst="rect">
            <a:avLst/>
          </a:prstGeom>
          <a:noFill/>
        </p:spPr>
        <p:txBody>
          <a:bodyPr wrap="square" rtlCol="0">
            <a:spAutoFit/>
          </a:bodyPr>
          <a:lstStyle/>
          <a:p>
            <a:r>
              <a:rPr lang="en-US" sz="2400" dirty="0" smtClean="0">
                <a:solidFill>
                  <a:srgbClr val="63891F"/>
                </a:solidFill>
              </a:rPr>
              <a:t>General Theory</a:t>
            </a:r>
            <a:endParaRPr lang="en-US" sz="2400" dirty="0">
              <a:solidFill>
                <a:srgbClr val="63891F"/>
              </a:solidFill>
            </a:endParaRPr>
          </a:p>
        </p:txBody>
      </p:sp>
      <p:sp>
        <p:nvSpPr>
          <p:cNvPr id="6" name="TextBox 5"/>
          <p:cNvSpPr txBox="1"/>
          <p:nvPr/>
        </p:nvSpPr>
        <p:spPr>
          <a:xfrm>
            <a:off x="5333856" y="5202703"/>
            <a:ext cx="4902200" cy="461665"/>
          </a:xfrm>
          <a:prstGeom prst="rect">
            <a:avLst/>
          </a:prstGeom>
          <a:noFill/>
        </p:spPr>
        <p:txBody>
          <a:bodyPr wrap="square" rtlCol="0">
            <a:spAutoFit/>
          </a:bodyPr>
          <a:lstStyle/>
          <a:p>
            <a:r>
              <a:rPr lang="en-US" sz="2400" dirty="0" smtClean="0">
                <a:solidFill>
                  <a:srgbClr val="FF0000"/>
                </a:solidFill>
              </a:rPr>
              <a:t>Particular intuitions</a:t>
            </a:r>
            <a:endParaRPr lang="en-US" sz="2400" dirty="0">
              <a:solidFill>
                <a:srgbClr val="FF0000"/>
              </a:solidFill>
            </a:endParaRPr>
          </a:p>
        </p:txBody>
      </p:sp>
      <p:cxnSp>
        <p:nvCxnSpPr>
          <p:cNvPr id="8" name="Straight Arrow Connector 7"/>
          <p:cNvCxnSpPr/>
          <p:nvPr/>
        </p:nvCxnSpPr>
        <p:spPr>
          <a:xfrm>
            <a:off x="6769243" y="4207995"/>
            <a:ext cx="0" cy="8550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622300" y="5208368"/>
            <a:ext cx="2877219" cy="461665"/>
          </a:xfrm>
          <a:prstGeom prst="rect">
            <a:avLst/>
          </a:prstGeom>
          <a:noFill/>
        </p:spPr>
        <p:txBody>
          <a:bodyPr wrap="square" rtlCol="0">
            <a:spAutoFit/>
          </a:bodyPr>
          <a:lstStyle/>
          <a:p>
            <a:r>
              <a:rPr lang="en-US" sz="2400" dirty="0" smtClean="0">
                <a:solidFill>
                  <a:srgbClr val="FF0000"/>
                </a:solidFill>
              </a:rPr>
              <a:t>Particular intuitions</a:t>
            </a:r>
            <a:endParaRPr lang="en-US" sz="2400" dirty="0">
              <a:solidFill>
                <a:srgbClr val="FF0000"/>
              </a:solidFill>
            </a:endParaRPr>
          </a:p>
        </p:txBody>
      </p:sp>
      <p:sp>
        <p:nvSpPr>
          <p:cNvPr id="9" name="TextBox 8"/>
          <p:cNvSpPr txBox="1"/>
          <p:nvPr/>
        </p:nvSpPr>
        <p:spPr>
          <a:xfrm>
            <a:off x="902369" y="3523038"/>
            <a:ext cx="5194300" cy="461665"/>
          </a:xfrm>
          <a:prstGeom prst="rect">
            <a:avLst/>
          </a:prstGeom>
          <a:noFill/>
        </p:spPr>
        <p:txBody>
          <a:bodyPr wrap="square" rtlCol="0">
            <a:spAutoFit/>
          </a:bodyPr>
          <a:lstStyle/>
          <a:p>
            <a:r>
              <a:rPr lang="en-US" sz="2400" dirty="0" smtClean="0">
                <a:solidFill>
                  <a:srgbClr val="008000"/>
                </a:solidFill>
              </a:rPr>
              <a:t>General Theory</a:t>
            </a:r>
            <a:endParaRPr lang="en-US" sz="2400" dirty="0">
              <a:solidFill>
                <a:srgbClr val="008000"/>
              </a:solidFill>
            </a:endParaRPr>
          </a:p>
        </p:txBody>
      </p:sp>
      <p:cxnSp>
        <p:nvCxnSpPr>
          <p:cNvPr id="10" name="Straight Arrow Connector 9"/>
          <p:cNvCxnSpPr/>
          <p:nvPr/>
        </p:nvCxnSpPr>
        <p:spPr>
          <a:xfrm flipH="1" flipV="1">
            <a:off x="2084138" y="4195801"/>
            <a:ext cx="18381" cy="8509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927386" y="2733070"/>
            <a:ext cx="2378025" cy="523220"/>
          </a:xfrm>
          <a:prstGeom prst="rect">
            <a:avLst/>
          </a:prstGeom>
          <a:noFill/>
        </p:spPr>
        <p:txBody>
          <a:bodyPr wrap="none" rtlCol="0">
            <a:spAutoFit/>
          </a:bodyPr>
          <a:lstStyle/>
          <a:p>
            <a:r>
              <a:rPr lang="en-US" sz="2800" b="1" u="sng" dirty="0" smtClean="0"/>
              <a:t>Particularism</a:t>
            </a:r>
            <a:endParaRPr lang="en-US" sz="2800" b="1" u="sng" dirty="0"/>
          </a:p>
        </p:txBody>
      </p:sp>
      <p:sp>
        <p:nvSpPr>
          <p:cNvPr id="12" name="TextBox 11"/>
          <p:cNvSpPr txBox="1"/>
          <p:nvPr/>
        </p:nvSpPr>
        <p:spPr>
          <a:xfrm>
            <a:off x="5702156" y="2733070"/>
            <a:ext cx="2099252" cy="523220"/>
          </a:xfrm>
          <a:prstGeom prst="rect">
            <a:avLst/>
          </a:prstGeom>
          <a:noFill/>
        </p:spPr>
        <p:txBody>
          <a:bodyPr wrap="none" rtlCol="0">
            <a:spAutoFit/>
          </a:bodyPr>
          <a:lstStyle/>
          <a:p>
            <a:r>
              <a:rPr lang="en-US" sz="2800" b="1" u="sng" dirty="0" err="1" smtClean="0"/>
              <a:t>Generalism</a:t>
            </a:r>
            <a:endParaRPr lang="en-US" sz="2800" b="1" u="sng" dirty="0"/>
          </a:p>
        </p:txBody>
      </p:sp>
      <p:sp>
        <p:nvSpPr>
          <p:cNvPr id="2" name="TextBox 1"/>
          <p:cNvSpPr txBox="1"/>
          <p:nvPr/>
        </p:nvSpPr>
        <p:spPr>
          <a:xfrm>
            <a:off x="647701" y="196334"/>
            <a:ext cx="8216900" cy="1200329"/>
          </a:xfrm>
          <a:prstGeom prst="rect">
            <a:avLst/>
          </a:prstGeom>
          <a:noFill/>
        </p:spPr>
        <p:txBody>
          <a:bodyPr wrap="square" rtlCol="0">
            <a:spAutoFit/>
          </a:bodyPr>
          <a:lstStyle/>
          <a:p>
            <a:r>
              <a:rPr lang="en-US" dirty="0" smtClean="0"/>
              <a:t>How could we ever figure out which methodology is the correct methodology?</a:t>
            </a:r>
          </a:p>
          <a:p>
            <a:endParaRPr lang="en-US" dirty="0"/>
          </a:p>
          <a:p>
            <a:r>
              <a:rPr lang="en-US" dirty="0" smtClean="0"/>
              <a:t>It is very plausible that there </a:t>
            </a:r>
            <a:r>
              <a:rPr lang="en-US" i="1" dirty="0" smtClean="0"/>
              <a:t>is</a:t>
            </a:r>
            <a:r>
              <a:rPr lang="en-US" dirty="0" smtClean="0"/>
              <a:t> a correct method, but any attempt to establish which method is the correct one would probably be circular. </a:t>
            </a:r>
            <a:endParaRPr lang="en-US" dirty="0"/>
          </a:p>
        </p:txBody>
      </p:sp>
    </p:spTree>
    <p:extLst>
      <p:ext uri="{BB962C8B-B14F-4D97-AF65-F5344CB8AC3E}">
        <p14:creationId xmlns:p14="http://schemas.microsoft.com/office/powerpoint/2010/main" val="3238088846"/>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473556" y="3557200"/>
            <a:ext cx="5321443" cy="461665"/>
          </a:xfrm>
          <a:prstGeom prst="rect">
            <a:avLst/>
          </a:prstGeom>
          <a:noFill/>
        </p:spPr>
        <p:txBody>
          <a:bodyPr wrap="square" rtlCol="0">
            <a:spAutoFit/>
          </a:bodyPr>
          <a:lstStyle/>
          <a:p>
            <a:r>
              <a:rPr lang="en-US" sz="2400" dirty="0" smtClean="0">
                <a:solidFill>
                  <a:srgbClr val="63891F"/>
                </a:solidFill>
              </a:rPr>
              <a:t>General Theory</a:t>
            </a:r>
            <a:endParaRPr lang="en-US" sz="2400" dirty="0">
              <a:solidFill>
                <a:srgbClr val="63891F"/>
              </a:solidFill>
            </a:endParaRPr>
          </a:p>
        </p:txBody>
      </p:sp>
      <p:sp>
        <p:nvSpPr>
          <p:cNvPr id="6" name="TextBox 5"/>
          <p:cNvSpPr txBox="1"/>
          <p:nvPr/>
        </p:nvSpPr>
        <p:spPr>
          <a:xfrm>
            <a:off x="5333856" y="5202703"/>
            <a:ext cx="4902200" cy="461665"/>
          </a:xfrm>
          <a:prstGeom prst="rect">
            <a:avLst/>
          </a:prstGeom>
          <a:noFill/>
        </p:spPr>
        <p:txBody>
          <a:bodyPr wrap="square" rtlCol="0">
            <a:spAutoFit/>
          </a:bodyPr>
          <a:lstStyle/>
          <a:p>
            <a:r>
              <a:rPr lang="en-US" sz="2400" dirty="0" smtClean="0">
                <a:solidFill>
                  <a:srgbClr val="FF0000"/>
                </a:solidFill>
              </a:rPr>
              <a:t>Particular intuitions</a:t>
            </a:r>
            <a:endParaRPr lang="en-US" sz="2400" dirty="0">
              <a:solidFill>
                <a:srgbClr val="FF0000"/>
              </a:solidFill>
            </a:endParaRPr>
          </a:p>
        </p:txBody>
      </p:sp>
      <p:cxnSp>
        <p:nvCxnSpPr>
          <p:cNvPr id="8" name="Straight Arrow Connector 7"/>
          <p:cNvCxnSpPr/>
          <p:nvPr/>
        </p:nvCxnSpPr>
        <p:spPr>
          <a:xfrm>
            <a:off x="6769243" y="4207995"/>
            <a:ext cx="0" cy="8550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622300" y="5208368"/>
            <a:ext cx="2877219" cy="461665"/>
          </a:xfrm>
          <a:prstGeom prst="rect">
            <a:avLst/>
          </a:prstGeom>
          <a:noFill/>
        </p:spPr>
        <p:txBody>
          <a:bodyPr wrap="square" rtlCol="0">
            <a:spAutoFit/>
          </a:bodyPr>
          <a:lstStyle/>
          <a:p>
            <a:r>
              <a:rPr lang="en-US" sz="2400" dirty="0" smtClean="0">
                <a:solidFill>
                  <a:srgbClr val="FF0000"/>
                </a:solidFill>
              </a:rPr>
              <a:t>Particular intuitions</a:t>
            </a:r>
            <a:endParaRPr lang="en-US" sz="2400" dirty="0">
              <a:solidFill>
                <a:srgbClr val="FF0000"/>
              </a:solidFill>
            </a:endParaRPr>
          </a:p>
        </p:txBody>
      </p:sp>
      <p:sp>
        <p:nvSpPr>
          <p:cNvPr id="9" name="TextBox 8"/>
          <p:cNvSpPr txBox="1"/>
          <p:nvPr/>
        </p:nvSpPr>
        <p:spPr>
          <a:xfrm>
            <a:off x="902369" y="3523038"/>
            <a:ext cx="5194300" cy="461665"/>
          </a:xfrm>
          <a:prstGeom prst="rect">
            <a:avLst/>
          </a:prstGeom>
          <a:noFill/>
        </p:spPr>
        <p:txBody>
          <a:bodyPr wrap="square" rtlCol="0">
            <a:spAutoFit/>
          </a:bodyPr>
          <a:lstStyle/>
          <a:p>
            <a:r>
              <a:rPr lang="en-US" sz="2400" dirty="0" smtClean="0">
                <a:solidFill>
                  <a:srgbClr val="008000"/>
                </a:solidFill>
              </a:rPr>
              <a:t>General Theory</a:t>
            </a:r>
            <a:endParaRPr lang="en-US" sz="2400" dirty="0">
              <a:solidFill>
                <a:srgbClr val="008000"/>
              </a:solidFill>
            </a:endParaRPr>
          </a:p>
        </p:txBody>
      </p:sp>
      <p:cxnSp>
        <p:nvCxnSpPr>
          <p:cNvPr id="10" name="Straight Arrow Connector 9"/>
          <p:cNvCxnSpPr/>
          <p:nvPr/>
        </p:nvCxnSpPr>
        <p:spPr>
          <a:xfrm flipH="1" flipV="1">
            <a:off x="2084138" y="4195801"/>
            <a:ext cx="18381" cy="8509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927386" y="2733070"/>
            <a:ext cx="2378025" cy="523220"/>
          </a:xfrm>
          <a:prstGeom prst="rect">
            <a:avLst/>
          </a:prstGeom>
          <a:noFill/>
        </p:spPr>
        <p:txBody>
          <a:bodyPr wrap="none" rtlCol="0">
            <a:spAutoFit/>
          </a:bodyPr>
          <a:lstStyle/>
          <a:p>
            <a:r>
              <a:rPr lang="en-US" sz="2800" b="1" u="sng" dirty="0" smtClean="0"/>
              <a:t>Particularism</a:t>
            </a:r>
            <a:endParaRPr lang="en-US" sz="2800" b="1" u="sng" dirty="0"/>
          </a:p>
        </p:txBody>
      </p:sp>
      <p:sp>
        <p:nvSpPr>
          <p:cNvPr id="12" name="TextBox 11"/>
          <p:cNvSpPr txBox="1"/>
          <p:nvPr/>
        </p:nvSpPr>
        <p:spPr>
          <a:xfrm>
            <a:off x="5702156" y="2733070"/>
            <a:ext cx="2099252" cy="523220"/>
          </a:xfrm>
          <a:prstGeom prst="rect">
            <a:avLst/>
          </a:prstGeom>
          <a:noFill/>
        </p:spPr>
        <p:txBody>
          <a:bodyPr wrap="none" rtlCol="0">
            <a:spAutoFit/>
          </a:bodyPr>
          <a:lstStyle/>
          <a:p>
            <a:r>
              <a:rPr lang="en-US" sz="2800" b="1" u="sng" dirty="0" err="1" smtClean="0"/>
              <a:t>Generalism</a:t>
            </a:r>
            <a:endParaRPr lang="en-US" sz="2800" b="1" u="sng" dirty="0"/>
          </a:p>
        </p:txBody>
      </p:sp>
      <p:sp>
        <p:nvSpPr>
          <p:cNvPr id="2" name="TextBox 1"/>
          <p:cNvSpPr txBox="1"/>
          <p:nvPr/>
        </p:nvSpPr>
        <p:spPr>
          <a:xfrm>
            <a:off x="647701" y="196334"/>
            <a:ext cx="8216900" cy="2585323"/>
          </a:xfrm>
          <a:prstGeom prst="rect">
            <a:avLst/>
          </a:prstGeom>
          <a:noFill/>
        </p:spPr>
        <p:txBody>
          <a:bodyPr wrap="square" rtlCol="0">
            <a:spAutoFit/>
          </a:bodyPr>
          <a:lstStyle/>
          <a:p>
            <a:r>
              <a:rPr lang="en-US" dirty="0" smtClean="0"/>
              <a:t>How could we ever figure out which methodology is the correct methodology?</a:t>
            </a:r>
          </a:p>
          <a:p>
            <a:endParaRPr lang="en-US" dirty="0"/>
          </a:p>
          <a:p>
            <a:r>
              <a:rPr lang="en-US" dirty="0" smtClean="0"/>
              <a:t>It is very plausible that there </a:t>
            </a:r>
            <a:r>
              <a:rPr lang="en-US" i="1" dirty="0" smtClean="0"/>
              <a:t>is</a:t>
            </a:r>
            <a:r>
              <a:rPr lang="en-US" dirty="0" smtClean="0"/>
              <a:t> a correct method, but any attempt to establish which method is the correct one would probably be circular. </a:t>
            </a:r>
          </a:p>
          <a:p>
            <a:endParaRPr lang="en-US" dirty="0"/>
          </a:p>
          <a:p>
            <a:r>
              <a:rPr lang="en-US" dirty="0" smtClean="0"/>
              <a:t>I might defend particular by citing </a:t>
            </a:r>
            <a:r>
              <a:rPr lang="en-US" i="1" dirty="0" smtClean="0"/>
              <a:t>particular</a:t>
            </a:r>
            <a:r>
              <a:rPr lang="en-US" dirty="0" smtClean="0"/>
              <a:t> theories for which particularism works well (ethics?). I’d then conclude that the particular examples of when particularism succeeds demonstrates that particularism is the correct general theory. (Obviously circular.)</a:t>
            </a:r>
            <a:endParaRPr lang="en-US" dirty="0"/>
          </a:p>
        </p:txBody>
      </p:sp>
    </p:spTree>
    <p:extLst>
      <p:ext uri="{BB962C8B-B14F-4D97-AF65-F5344CB8AC3E}">
        <p14:creationId xmlns:p14="http://schemas.microsoft.com/office/powerpoint/2010/main" val="883865909"/>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473556" y="3557200"/>
            <a:ext cx="5321443" cy="461665"/>
          </a:xfrm>
          <a:prstGeom prst="rect">
            <a:avLst/>
          </a:prstGeom>
          <a:noFill/>
        </p:spPr>
        <p:txBody>
          <a:bodyPr wrap="square" rtlCol="0">
            <a:spAutoFit/>
          </a:bodyPr>
          <a:lstStyle/>
          <a:p>
            <a:r>
              <a:rPr lang="en-US" sz="2400" dirty="0" smtClean="0">
                <a:solidFill>
                  <a:srgbClr val="63891F"/>
                </a:solidFill>
              </a:rPr>
              <a:t>General Theory</a:t>
            </a:r>
            <a:endParaRPr lang="en-US" sz="2400" dirty="0">
              <a:solidFill>
                <a:srgbClr val="63891F"/>
              </a:solidFill>
            </a:endParaRPr>
          </a:p>
        </p:txBody>
      </p:sp>
      <p:sp>
        <p:nvSpPr>
          <p:cNvPr id="6" name="TextBox 5"/>
          <p:cNvSpPr txBox="1"/>
          <p:nvPr/>
        </p:nvSpPr>
        <p:spPr>
          <a:xfrm>
            <a:off x="5333856" y="5202703"/>
            <a:ext cx="4902200" cy="461665"/>
          </a:xfrm>
          <a:prstGeom prst="rect">
            <a:avLst/>
          </a:prstGeom>
          <a:noFill/>
        </p:spPr>
        <p:txBody>
          <a:bodyPr wrap="square" rtlCol="0">
            <a:spAutoFit/>
          </a:bodyPr>
          <a:lstStyle/>
          <a:p>
            <a:r>
              <a:rPr lang="en-US" sz="2400" dirty="0" smtClean="0">
                <a:solidFill>
                  <a:srgbClr val="FF0000"/>
                </a:solidFill>
              </a:rPr>
              <a:t>Particular intuitions</a:t>
            </a:r>
            <a:endParaRPr lang="en-US" sz="2400" dirty="0">
              <a:solidFill>
                <a:srgbClr val="FF0000"/>
              </a:solidFill>
            </a:endParaRPr>
          </a:p>
        </p:txBody>
      </p:sp>
      <p:cxnSp>
        <p:nvCxnSpPr>
          <p:cNvPr id="8" name="Straight Arrow Connector 7"/>
          <p:cNvCxnSpPr/>
          <p:nvPr/>
        </p:nvCxnSpPr>
        <p:spPr>
          <a:xfrm>
            <a:off x="6769243" y="4207995"/>
            <a:ext cx="0" cy="8550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622300" y="5208368"/>
            <a:ext cx="2877219" cy="461665"/>
          </a:xfrm>
          <a:prstGeom prst="rect">
            <a:avLst/>
          </a:prstGeom>
          <a:noFill/>
        </p:spPr>
        <p:txBody>
          <a:bodyPr wrap="square" rtlCol="0">
            <a:spAutoFit/>
          </a:bodyPr>
          <a:lstStyle/>
          <a:p>
            <a:r>
              <a:rPr lang="en-US" sz="2400" dirty="0" smtClean="0">
                <a:solidFill>
                  <a:srgbClr val="FF0000"/>
                </a:solidFill>
              </a:rPr>
              <a:t>Particular intuitions</a:t>
            </a:r>
            <a:endParaRPr lang="en-US" sz="2400" dirty="0">
              <a:solidFill>
                <a:srgbClr val="FF0000"/>
              </a:solidFill>
            </a:endParaRPr>
          </a:p>
        </p:txBody>
      </p:sp>
      <p:sp>
        <p:nvSpPr>
          <p:cNvPr id="9" name="TextBox 8"/>
          <p:cNvSpPr txBox="1"/>
          <p:nvPr/>
        </p:nvSpPr>
        <p:spPr>
          <a:xfrm>
            <a:off x="902369" y="3523038"/>
            <a:ext cx="5194300" cy="461665"/>
          </a:xfrm>
          <a:prstGeom prst="rect">
            <a:avLst/>
          </a:prstGeom>
          <a:noFill/>
        </p:spPr>
        <p:txBody>
          <a:bodyPr wrap="square" rtlCol="0">
            <a:spAutoFit/>
          </a:bodyPr>
          <a:lstStyle/>
          <a:p>
            <a:r>
              <a:rPr lang="en-US" sz="2400" dirty="0" smtClean="0">
                <a:solidFill>
                  <a:srgbClr val="008000"/>
                </a:solidFill>
              </a:rPr>
              <a:t>General Theory</a:t>
            </a:r>
            <a:endParaRPr lang="en-US" sz="2400" dirty="0">
              <a:solidFill>
                <a:srgbClr val="008000"/>
              </a:solidFill>
            </a:endParaRPr>
          </a:p>
        </p:txBody>
      </p:sp>
      <p:cxnSp>
        <p:nvCxnSpPr>
          <p:cNvPr id="10" name="Straight Arrow Connector 9"/>
          <p:cNvCxnSpPr/>
          <p:nvPr/>
        </p:nvCxnSpPr>
        <p:spPr>
          <a:xfrm flipH="1" flipV="1">
            <a:off x="2084138" y="4195801"/>
            <a:ext cx="18381" cy="8509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927386" y="2733070"/>
            <a:ext cx="2378025" cy="523220"/>
          </a:xfrm>
          <a:prstGeom prst="rect">
            <a:avLst/>
          </a:prstGeom>
          <a:noFill/>
        </p:spPr>
        <p:txBody>
          <a:bodyPr wrap="none" rtlCol="0">
            <a:spAutoFit/>
          </a:bodyPr>
          <a:lstStyle/>
          <a:p>
            <a:r>
              <a:rPr lang="en-US" sz="2800" b="1" u="sng" dirty="0" smtClean="0"/>
              <a:t>Particularism</a:t>
            </a:r>
            <a:endParaRPr lang="en-US" sz="2800" b="1" u="sng" dirty="0"/>
          </a:p>
        </p:txBody>
      </p:sp>
      <p:sp>
        <p:nvSpPr>
          <p:cNvPr id="12" name="TextBox 11"/>
          <p:cNvSpPr txBox="1"/>
          <p:nvPr/>
        </p:nvSpPr>
        <p:spPr>
          <a:xfrm>
            <a:off x="5702156" y="2733070"/>
            <a:ext cx="2099252" cy="523220"/>
          </a:xfrm>
          <a:prstGeom prst="rect">
            <a:avLst/>
          </a:prstGeom>
          <a:noFill/>
        </p:spPr>
        <p:txBody>
          <a:bodyPr wrap="none" rtlCol="0">
            <a:spAutoFit/>
          </a:bodyPr>
          <a:lstStyle/>
          <a:p>
            <a:r>
              <a:rPr lang="en-US" sz="2800" b="1" u="sng" dirty="0" err="1" smtClean="0"/>
              <a:t>Generalism</a:t>
            </a:r>
            <a:endParaRPr lang="en-US" sz="2800" b="1" u="sng" dirty="0"/>
          </a:p>
        </p:txBody>
      </p:sp>
      <p:sp>
        <p:nvSpPr>
          <p:cNvPr id="2" name="TextBox 1"/>
          <p:cNvSpPr txBox="1"/>
          <p:nvPr/>
        </p:nvSpPr>
        <p:spPr>
          <a:xfrm>
            <a:off x="647701" y="196334"/>
            <a:ext cx="8216900" cy="2308324"/>
          </a:xfrm>
          <a:prstGeom prst="rect">
            <a:avLst/>
          </a:prstGeom>
          <a:noFill/>
        </p:spPr>
        <p:txBody>
          <a:bodyPr wrap="square" rtlCol="0">
            <a:spAutoFit/>
          </a:bodyPr>
          <a:lstStyle/>
          <a:p>
            <a:r>
              <a:rPr lang="en-US" dirty="0" smtClean="0"/>
              <a:t>How could we ever figure out which methodology is the correct methodology?</a:t>
            </a:r>
          </a:p>
          <a:p>
            <a:endParaRPr lang="en-US" dirty="0"/>
          </a:p>
          <a:p>
            <a:r>
              <a:rPr lang="en-US" dirty="0" smtClean="0"/>
              <a:t>It is very plausible that there </a:t>
            </a:r>
            <a:r>
              <a:rPr lang="en-US" i="1" dirty="0" smtClean="0"/>
              <a:t>is</a:t>
            </a:r>
            <a:r>
              <a:rPr lang="en-US" dirty="0" smtClean="0"/>
              <a:t> a correct method, but any attempt to establish which method is the correct one would probably be circular. </a:t>
            </a:r>
          </a:p>
          <a:p>
            <a:endParaRPr lang="en-US" dirty="0"/>
          </a:p>
          <a:p>
            <a:r>
              <a:rPr lang="en-US" dirty="0" smtClean="0"/>
              <a:t>Or I might defend </a:t>
            </a:r>
            <a:r>
              <a:rPr lang="en-US" dirty="0" err="1" smtClean="0"/>
              <a:t>generalism</a:t>
            </a:r>
            <a:r>
              <a:rPr lang="en-US" dirty="0" smtClean="0"/>
              <a:t> by claiming that it satisfies the general constraints on what a proper theory of philosophical methodology must meet. (Also obviously circular.)</a:t>
            </a:r>
            <a:endParaRPr lang="en-US" dirty="0"/>
          </a:p>
        </p:txBody>
      </p:sp>
    </p:spTree>
    <p:extLst>
      <p:ext uri="{BB962C8B-B14F-4D97-AF65-F5344CB8AC3E}">
        <p14:creationId xmlns:p14="http://schemas.microsoft.com/office/powerpoint/2010/main" val="15876558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70200" y="63500"/>
            <a:ext cx="2950973" cy="400110"/>
          </a:xfrm>
          <a:prstGeom prst="rect">
            <a:avLst/>
          </a:prstGeom>
          <a:noFill/>
        </p:spPr>
        <p:txBody>
          <a:bodyPr wrap="none" rtlCol="0">
            <a:spAutoFit/>
          </a:bodyPr>
          <a:lstStyle/>
          <a:p>
            <a:r>
              <a:rPr lang="en-US" sz="2000" b="1" dirty="0" smtClean="0">
                <a:solidFill>
                  <a:srgbClr val="3366FF"/>
                </a:solidFill>
              </a:rPr>
              <a:t>The Tree of Meta-ethics</a:t>
            </a:r>
            <a:endParaRPr lang="en-US" sz="2000" b="1" dirty="0">
              <a:solidFill>
                <a:srgbClr val="3366FF"/>
              </a:solidFill>
            </a:endParaRPr>
          </a:p>
        </p:txBody>
      </p:sp>
      <p:sp>
        <p:nvSpPr>
          <p:cNvPr id="2" name="TextBox 1"/>
          <p:cNvSpPr txBox="1"/>
          <p:nvPr/>
        </p:nvSpPr>
        <p:spPr>
          <a:xfrm>
            <a:off x="723901" y="571500"/>
            <a:ext cx="7213600" cy="646331"/>
          </a:xfrm>
          <a:prstGeom prst="rect">
            <a:avLst/>
          </a:prstGeom>
          <a:noFill/>
        </p:spPr>
        <p:txBody>
          <a:bodyPr wrap="square" rtlCol="0">
            <a:spAutoFit/>
          </a:bodyPr>
          <a:lstStyle/>
          <a:p>
            <a:r>
              <a:rPr lang="en-US" dirty="0" smtClean="0"/>
              <a:t>Question: Are moral claims (e.g. “Murder is wrong.”) the kinds of things that can be true or false in the first place?</a:t>
            </a:r>
            <a:endParaRPr lang="en-US" dirty="0"/>
          </a:p>
        </p:txBody>
      </p:sp>
      <p:cxnSp>
        <p:nvCxnSpPr>
          <p:cNvPr id="5" name="Straight Arrow Connector 4"/>
          <p:cNvCxnSpPr>
            <a:stCxn id="2" idx="2"/>
          </p:cNvCxnSpPr>
          <p:nvPr/>
        </p:nvCxnSpPr>
        <p:spPr>
          <a:xfrm flipH="1">
            <a:off x="4330700" y="1217831"/>
            <a:ext cx="1"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429000" y="1701800"/>
            <a:ext cx="2032791" cy="369332"/>
          </a:xfrm>
          <a:prstGeom prst="rect">
            <a:avLst/>
          </a:prstGeom>
          <a:noFill/>
        </p:spPr>
        <p:txBody>
          <a:bodyPr wrap="none" rtlCol="0">
            <a:spAutoFit/>
          </a:bodyPr>
          <a:lstStyle/>
          <a:p>
            <a:r>
              <a:rPr lang="en-US" dirty="0" smtClean="0"/>
              <a:t>Yes = </a:t>
            </a:r>
            <a:r>
              <a:rPr lang="en-US" b="1" i="1" dirty="0" err="1" smtClean="0"/>
              <a:t>Cognitivism</a:t>
            </a:r>
            <a:endParaRPr lang="en-US" b="1" dirty="0"/>
          </a:p>
        </p:txBody>
      </p:sp>
      <p:cxnSp>
        <p:nvCxnSpPr>
          <p:cNvPr id="9" name="Straight Arrow Connector 8"/>
          <p:cNvCxnSpPr>
            <a:stCxn id="2" idx="2"/>
          </p:cNvCxnSpPr>
          <p:nvPr/>
        </p:nvCxnSpPr>
        <p:spPr>
          <a:xfrm>
            <a:off x="4330701" y="1217831"/>
            <a:ext cx="2590799"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958091" y="1689100"/>
            <a:ext cx="2533228"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No = </a:t>
            </a:r>
            <a:r>
              <a:rPr lang="en-US" b="1" i="1" dirty="0" smtClean="0"/>
              <a:t>Non-</a:t>
            </a:r>
            <a:r>
              <a:rPr lang="en-US" b="1" i="1" dirty="0" err="1" smtClean="0"/>
              <a:t>Cognitivism</a:t>
            </a:r>
            <a:endParaRPr lang="en-US" b="1" dirty="0"/>
          </a:p>
        </p:txBody>
      </p:sp>
      <p:cxnSp>
        <p:nvCxnSpPr>
          <p:cNvPr id="14" name="Straight Arrow Connector 13"/>
          <p:cNvCxnSpPr/>
          <p:nvPr/>
        </p:nvCxnSpPr>
        <p:spPr>
          <a:xfrm>
            <a:off x="4330700" y="2134632"/>
            <a:ext cx="1" cy="3926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305372" y="2564368"/>
            <a:ext cx="4050658" cy="369332"/>
          </a:xfrm>
          <a:prstGeom prst="rect">
            <a:avLst/>
          </a:prstGeom>
          <a:noFill/>
        </p:spPr>
        <p:txBody>
          <a:bodyPr wrap="none" rtlCol="0">
            <a:spAutoFit/>
          </a:bodyPr>
          <a:lstStyle/>
          <a:p>
            <a:r>
              <a:rPr lang="en-US" dirty="0" smtClean="0"/>
              <a:t>Question: Are moral claims ever true?</a:t>
            </a:r>
            <a:endParaRPr lang="en-US" dirty="0"/>
          </a:p>
        </p:txBody>
      </p:sp>
      <p:cxnSp>
        <p:nvCxnSpPr>
          <p:cNvPr id="20" name="Straight Arrow Connector 19"/>
          <p:cNvCxnSpPr/>
          <p:nvPr/>
        </p:nvCxnSpPr>
        <p:spPr>
          <a:xfrm>
            <a:off x="4330699" y="29210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4054731" y="3453368"/>
            <a:ext cx="528097" cy="369332"/>
          </a:xfrm>
          <a:prstGeom prst="rect">
            <a:avLst/>
          </a:prstGeom>
          <a:noFill/>
        </p:spPr>
        <p:txBody>
          <a:bodyPr wrap="none" rtlCol="0">
            <a:spAutoFit/>
          </a:bodyPr>
          <a:lstStyle/>
          <a:p>
            <a:r>
              <a:rPr lang="en-US" dirty="0" smtClean="0"/>
              <a:t>Yes</a:t>
            </a:r>
            <a:endParaRPr lang="en-US" b="1" dirty="0"/>
          </a:p>
        </p:txBody>
      </p:sp>
      <p:cxnSp>
        <p:nvCxnSpPr>
          <p:cNvPr id="23" name="Straight Arrow Connector 22"/>
          <p:cNvCxnSpPr>
            <a:stCxn id="15" idx="2"/>
          </p:cNvCxnSpPr>
          <p:nvPr/>
        </p:nvCxnSpPr>
        <p:spPr>
          <a:xfrm>
            <a:off x="4330701" y="2933700"/>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5958091" y="3453368"/>
            <a:ext cx="2048345"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No = </a:t>
            </a:r>
            <a:r>
              <a:rPr lang="en-US" b="1" i="1" dirty="0" smtClean="0"/>
              <a:t>Error Theory</a:t>
            </a:r>
            <a:endParaRPr lang="en-US" b="1" dirty="0"/>
          </a:p>
        </p:txBody>
      </p:sp>
      <p:sp>
        <p:nvSpPr>
          <p:cNvPr id="27" name="TextBox 26"/>
          <p:cNvSpPr txBox="1"/>
          <p:nvPr/>
        </p:nvSpPr>
        <p:spPr>
          <a:xfrm>
            <a:off x="425068" y="4305300"/>
            <a:ext cx="7811266" cy="369332"/>
          </a:xfrm>
          <a:prstGeom prst="rect">
            <a:avLst/>
          </a:prstGeom>
          <a:noFill/>
        </p:spPr>
        <p:txBody>
          <a:bodyPr wrap="none" rtlCol="0">
            <a:spAutoFit/>
          </a:bodyPr>
          <a:lstStyle/>
          <a:p>
            <a:r>
              <a:rPr lang="en-US" dirty="0" smtClean="0"/>
              <a:t>Question: Are true moral claims simply true or true-relative-to-something?</a:t>
            </a:r>
            <a:endParaRPr lang="en-US" dirty="0"/>
          </a:p>
        </p:txBody>
      </p:sp>
      <p:cxnSp>
        <p:nvCxnSpPr>
          <p:cNvPr id="28" name="Straight Arrow Connector 27"/>
          <p:cNvCxnSpPr/>
          <p:nvPr/>
        </p:nvCxnSpPr>
        <p:spPr>
          <a:xfrm>
            <a:off x="4330698" y="38227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flipH="1">
            <a:off x="2019300" y="4674632"/>
            <a:ext cx="2311396"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723901" y="5187434"/>
            <a:ext cx="2504880" cy="369332"/>
          </a:xfrm>
          <a:prstGeom prst="rect">
            <a:avLst/>
          </a:prstGeom>
          <a:noFill/>
        </p:spPr>
        <p:txBody>
          <a:bodyPr wrap="none" rtlCol="0">
            <a:spAutoFit/>
          </a:bodyPr>
          <a:lstStyle/>
          <a:p>
            <a:r>
              <a:rPr lang="en-US" dirty="0" smtClean="0"/>
              <a:t>Simply true = </a:t>
            </a:r>
            <a:r>
              <a:rPr lang="en-US" b="1" i="1" dirty="0" smtClean="0"/>
              <a:t>Realism</a:t>
            </a:r>
            <a:endParaRPr lang="en-US" b="1" i="1" dirty="0"/>
          </a:p>
        </p:txBody>
      </p:sp>
      <p:cxnSp>
        <p:nvCxnSpPr>
          <p:cNvPr id="31" name="Straight Arrow Connector 30"/>
          <p:cNvCxnSpPr/>
          <p:nvPr/>
        </p:nvCxnSpPr>
        <p:spPr>
          <a:xfrm>
            <a:off x="4330696" y="4685268"/>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4699790" y="5162034"/>
            <a:ext cx="4596609" cy="369332"/>
          </a:xfrm>
          <a:prstGeom prst="rect">
            <a:avLst/>
          </a:prstGeom>
          <a:noFill/>
        </p:spPr>
        <p:txBody>
          <a:bodyPr wrap="square" rtlCol="0">
            <a:spAutoFit/>
          </a:bodyPr>
          <a:lstStyle/>
          <a:p>
            <a:r>
              <a:rPr lang="en-US" dirty="0" smtClean="0"/>
              <a:t>True-relative-to-something = </a:t>
            </a:r>
            <a:r>
              <a:rPr lang="en-US" b="1" i="1" dirty="0" smtClean="0"/>
              <a:t>Relativism</a:t>
            </a:r>
            <a:endParaRPr lang="en-US" b="1" i="1" dirty="0"/>
          </a:p>
        </p:txBody>
      </p:sp>
      <p:sp>
        <p:nvSpPr>
          <p:cNvPr id="36" name="TextBox 35"/>
          <p:cNvSpPr txBox="1"/>
          <p:nvPr/>
        </p:nvSpPr>
        <p:spPr>
          <a:xfrm>
            <a:off x="-40483" y="5905500"/>
            <a:ext cx="5175250" cy="369332"/>
          </a:xfrm>
          <a:prstGeom prst="rect">
            <a:avLst/>
          </a:prstGeom>
          <a:noFill/>
        </p:spPr>
        <p:txBody>
          <a:bodyPr wrap="square" rtlCol="0">
            <a:spAutoFit/>
          </a:bodyPr>
          <a:lstStyle/>
          <a:p>
            <a:r>
              <a:rPr lang="en-US" dirty="0" smtClean="0"/>
              <a:t>Question: Are moral properties physical?</a:t>
            </a:r>
            <a:endParaRPr lang="en-US" dirty="0"/>
          </a:p>
        </p:txBody>
      </p:sp>
      <p:cxnSp>
        <p:nvCxnSpPr>
          <p:cNvPr id="37" name="Straight Arrow Connector 36"/>
          <p:cNvCxnSpPr/>
          <p:nvPr/>
        </p:nvCxnSpPr>
        <p:spPr>
          <a:xfrm>
            <a:off x="2019300" y="5556766"/>
            <a:ext cx="0" cy="4122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115719" y="6488668"/>
            <a:ext cx="1954381"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dirty="0" smtClean="0"/>
              <a:t>Yes = </a:t>
            </a:r>
            <a:r>
              <a:rPr lang="en-US" b="1" i="1" dirty="0" smtClean="0"/>
              <a:t>Naturalism</a:t>
            </a:r>
            <a:endParaRPr lang="en-US" dirty="0"/>
          </a:p>
        </p:txBody>
      </p:sp>
      <p:sp>
        <p:nvSpPr>
          <p:cNvPr id="39" name="TextBox 38"/>
          <p:cNvSpPr txBox="1"/>
          <p:nvPr/>
        </p:nvSpPr>
        <p:spPr>
          <a:xfrm>
            <a:off x="2566075" y="6481128"/>
            <a:ext cx="2454518"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No = </a:t>
            </a:r>
            <a:r>
              <a:rPr lang="en-US" b="1" i="1" dirty="0" smtClean="0"/>
              <a:t>Non-Naturalism</a:t>
            </a:r>
            <a:endParaRPr lang="en-US" dirty="0"/>
          </a:p>
        </p:txBody>
      </p:sp>
      <p:cxnSp>
        <p:nvCxnSpPr>
          <p:cNvPr id="42" name="Straight Arrow Connector 41"/>
          <p:cNvCxnSpPr>
            <a:endCxn id="38" idx="0"/>
          </p:cNvCxnSpPr>
          <p:nvPr/>
        </p:nvCxnSpPr>
        <p:spPr>
          <a:xfrm flipH="1">
            <a:off x="1092910" y="6230898"/>
            <a:ext cx="1091490" cy="2577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a:off x="2184400" y="6230898"/>
            <a:ext cx="1117600" cy="228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9" name="TextBox 48"/>
          <p:cNvSpPr txBox="1"/>
          <p:nvPr/>
        </p:nvSpPr>
        <p:spPr>
          <a:xfrm>
            <a:off x="5822025" y="5720834"/>
            <a:ext cx="2705902" cy="369332"/>
          </a:xfrm>
          <a:prstGeom prst="rect">
            <a:avLst/>
          </a:prstGeom>
          <a:noFill/>
        </p:spPr>
        <p:txBody>
          <a:bodyPr wrap="none" rtlCol="0">
            <a:spAutoFit/>
          </a:bodyPr>
          <a:lstStyle/>
          <a:p>
            <a:r>
              <a:rPr lang="en-US" dirty="0" smtClean="0"/>
              <a:t>Q: True relative to what?</a:t>
            </a:r>
            <a:endParaRPr lang="en-US" dirty="0"/>
          </a:p>
        </p:txBody>
      </p:sp>
      <p:cxnSp>
        <p:nvCxnSpPr>
          <p:cNvPr id="50" name="Straight Arrow Connector 49"/>
          <p:cNvCxnSpPr/>
          <p:nvPr/>
        </p:nvCxnSpPr>
        <p:spPr>
          <a:xfrm>
            <a:off x="7111849" y="5482114"/>
            <a:ext cx="0" cy="3032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92170303"/>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473556" y="3557200"/>
            <a:ext cx="5321443" cy="461665"/>
          </a:xfrm>
          <a:prstGeom prst="rect">
            <a:avLst/>
          </a:prstGeom>
          <a:noFill/>
        </p:spPr>
        <p:txBody>
          <a:bodyPr wrap="square" rtlCol="0">
            <a:spAutoFit/>
          </a:bodyPr>
          <a:lstStyle/>
          <a:p>
            <a:r>
              <a:rPr lang="en-US" sz="2400" dirty="0" smtClean="0">
                <a:solidFill>
                  <a:srgbClr val="63891F"/>
                </a:solidFill>
              </a:rPr>
              <a:t>General Theory</a:t>
            </a:r>
            <a:endParaRPr lang="en-US" sz="2400" dirty="0">
              <a:solidFill>
                <a:srgbClr val="63891F"/>
              </a:solidFill>
            </a:endParaRPr>
          </a:p>
        </p:txBody>
      </p:sp>
      <p:sp>
        <p:nvSpPr>
          <p:cNvPr id="6" name="TextBox 5"/>
          <p:cNvSpPr txBox="1"/>
          <p:nvPr/>
        </p:nvSpPr>
        <p:spPr>
          <a:xfrm>
            <a:off x="5333856" y="5202703"/>
            <a:ext cx="4902200" cy="461665"/>
          </a:xfrm>
          <a:prstGeom prst="rect">
            <a:avLst/>
          </a:prstGeom>
          <a:noFill/>
        </p:spPr>
        <p:txBody>
          <a:bodyPr wrap="square" rtlCol="0">
            <a:spAutoFit/>
          </a:bodyPr>
          <a:lstStyle/>
          <a:p>
            <a:r>
              <a:rPr lang="en-US" sz="2400" dirty="0" smtClean="0">
                <a:solidFill>
                  <a:srgbClr val="FF0000"/>
                </a:solidFill>
              </a:rPr>
              <a:t>Particular intuitions</a:t>
            </a:r>
            <a:endParaRPr lang="en-US" sz="2400" dirty="0">
              <a:solidFill>
                <a:srgbClr val="FF0000"/>
              </a:solidFill>
            </a:endParaRPr>
          </a:p>
        </p:txBody>
      </p:sp>
      <p:cxnSp>
        <p:nvCxnSpPr>
          <p:cNvPr id="8" name="Straight Arrow Connector 7"/>
          <p:cNvCxnSpPr/>
          <p:nvPr/>
        </p:nvCxnSpPr>
        <p:spPr>
          <a:xfrm>
            <a:off x="6769243" y="4207995"/>
            <a:ext cx="0" cy="8550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622300" y="5208368"/>
            <a:ext cx="2877219" cy="461665"/>
          </a:xfrm>
          <a:prstGeom prst="rect">
            <a:avLst/>
          </a:prstGeom>
          <a:noFill/>
        </p:spPr>
        <p:txBody>
          <a:bodyPr wrap="square" rtlCol="0">
            <a:spAutoFit/>
          </a:bodyPr>
          <a:lstStyle/>
          <a:p>
            <a:r>
              <a:rPr lang="en-US" sz="2400" dirty="0" smtClean="0">
                <a:solidFill>
                  <a:srgbClr val="FF0000"/>
                </a:solidFill>
              </a:rPr>
              <a:t>Particular intuitions</a:t>
            </a:r>
            <a:endParaRPr lang="en-US" sz="2400" dirty="0">
              <a:solidFill>
                <a:srgbClr val="FF0000"/>
              </a:solidFill>
            </a:endParaRPr>
          </a:p>
        </p:txBody>
      </p:sp>
      <p:sp>
        <p:nvSpPr>
          <p:cNvPr id="9" name="TextBox 8"/>
          <p:cNvSpPr txBox="1"/>
          <p:nvPr/>
        </p:nvSpPr>
        <p:spPr>
          <a:xfrm>
            <a:off x="902369" y="3523038"/>
            <a:ext cx="5194300" cy="461665"/>
          </a:xfrm>
          <a:prstGeom prst="rect">
            <a:avLst/>
          </a:prstGeom>
          <a:noFill/>
        </p:spPr>
        <p:txBody>
          <a:bodyPr wrap="square" rtlCol="0">
            <a:spAutoFit/>
          </a:bodyPr>
          <a:lstStyle/>
          <a:p>
            <a:r>
              <a:rPr lang="en-US" sz="2400" dirty="0" smtClean="0">
                <a:solidFill>
                  <a:srgbClr val="008000"/>
                </a:solidFill>
              </a:rPr>
              <a:t>General Theory</a:t>
            </a:r>
            <a:endParaRPr lang="en-US" sz="2400" dirty="0">
              <a:solidFill>
                <a:srgbClr val="008000"/>
              </a:solidFill>
            </a:endParaRPr>
          </a:p>
        </p:txBody>
      </p:sp>
      <p:cxnSp>
        <p:nvCxnSpPr>
          <p:cNvPr id="10" name="Straight Arrow Connector 9"/>
          <p:cNvCxnSpPr/>
          <p:nvPr/>
        </p:nvCxnSpPr>
        <p:spPr>
          <a:xfrm flipH="1" flipV="1">
            <a:off x="2084138" y="4195801"/>
            <a:ext cx="18381" cy="8509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927386" y="2733070"/>
            <a:ext cx="2378025" cy="523220"/>
          </a:xfrm>
          <a:prstGeom prst="rect">
            <a:avLst/>
          </a:prstGeom>
          <a:noFill/>
        </p:spPr>
        <p:txBody>
          <a:bodyPr wrap="none" rtlCol="0">
            <a:spAutoFit/>
          </a:bodyPr>
          <a:lstStyle/>
          <a:p>
            <a:r>
              <a:rPr lang="en-US" sz="2800" b="1" u="sng" dirty="0" smtClean="0"/>
              <a:t>Particularism</a:t>
            </a:r>
            <a:endParaRPr lang="en-US" sz="2800" b="1" u="sng" dirty="0"/>
          </a:p>
        </p:txBody>
      </p:sp>
      <p:sp>
        <p:nvSpPr>
          <p:cNvPr id="12" name="TextBox 11"/>
          <p:cNvSpPr txBox="1"/>
          <p:nvPr/>
        </p:nvSpPr>
        <p:spPr>
          <a:xfrm>
            <a:off x="5702156" y="2733070"/>
            <a:ext cx="2099252" cy="523220"/>
          </a:xfrm>
          <a:prstGeom prst="rect">
            <a:avLst/>
          </a:prstGeom>
          <a:noFill/>
        </p:spPr>
        <p:txBody>
          <a:bodyPr wrap="none" rtlCol="0">
            <a:spAutoFit/>
          </a:bodyPr>
          <a:lstStyle/>
          <a:p>
            <a:r>
              <a:rPr lang="en-US" sz="2800" b="1" u="sng" dirty="0" err="1" smtClean="0"/>
              <a:t>Generalism</a:t>
            </a:r>
            <a:endParaRPr lang="en-US" sz="2800" b="1" u="sng" dirty="0"/>
          </a:p>
        </p:txBody>
      </p:sp>
      <p:sp>
        <p:nvSpPr>
          <p:cNvPr id="4" name="TextBox 3"/>
          <p:cNvSpPr txBox="1"/>
          <p:nvPr/>
        </p:nvSpPr>
        <p:spPr>
          <a:xfrm>
            <a:off x="622300" y="266700"/>
            <a:ext cx="8166100" cy="646331"/>
          </a:xfrm>
          <a:prstGeom prst="rect">
            <a:avLst/>
          </a:prstGeom>
          <a:noFill/>
        </p:spPr>
        <p:txBody>
          <a:bodyPr wrap="square" rtlCol="0">
            <a:spAutoFit/>
          </a:bodyPr>
          <a:lstStyle/>
          <a:p>
            <a:r>
              <a:rPr lang="en-US" dirty="0" smtClean="0"/>
              <a:t>Ultimately, it may be that one can’t choose which philosophical methodology one finds most plausible. This may simply be where philosophy begins. </a:t>
            </a:r>
            <a:endParaRPr lang="en-US" dirty="0"/>
          </a:p>
        </p:txBody>
      </p:sp>
    </p:spTree>
    <p:extLst>
      <p:ext uri="{BB962C8B-B14F-4D97-AF65-F5344CB8AC3E}">
        <p14:creationId xmlns:p14="http://schemas.microsoft.com/office/powerpoint/2010/main" val="230944935"/>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473556" y="3557200"/>
            <a:ext cx="5321443" cy="461665"/>
          </a:xfrm>
          <a:prstGeom prst="rect">
            <a:avLst/>
          </a:prstGeom>
          <a:noFill/>
        </p:spPr>
        <p:txBody>
          <a:bodyPr wrap="square" rtlCol="0">
            <a:spAutoFit/>
          </a:bodyPr>
          <a:lstStyle/>
          <a:p>
            <a:r>
              <a:rPr lang="en-US" sz="2400" dirty="0" smtClean="0">
                <a:solidFill>
                  <a:srgbClr val="63891F"/>
                </a:solidFill>
              </a:rPr>
              <a:t>General Theory</a:t>
            </a:r>
            <a:endParaRPr lang="en-US" sz="2400" dirty="0">
              <a:solidFill>
                <a:srgbClr val="63891F"/>
              </a:solidFill>
            </a:endParaRPr>
          </a:p>
        </p:txBody>
      </p:sp>
      <p:sp>
        <p:nvSpPr>
          <p:cNvPr id="6" name="TextBox 5"/>
          <p:cNvSpPr txBox="1"/>
          <p:nvPr/>
        </p:nvSpPr>
        <p:spPr>
          <a:xfrm>
            <a:off x="5333856" y="5202703"/>
            <a:ext cx="4902200" cy="461665"/>
          </a:xfrm>
          <a:prstGeom prst="rect">
            <a:avLst/>
          </a:prstGeom>
          <a:noFill/>
        </p:spPr>
        <p:txBody>
          <a:bodyPr wrap="square" rtlCol="0">
            <a:spAutoFit/>
          </a:bodyPr>
          <a:lstStyle/>
          <a:p>
            <a:r>
              <a:rPr lang="en-US" sz="2400" dirty="0" smtClean="0">
                <a:solidFill>
                  <a:srgbClr val="FF0000"/>
                </a:solidFill>
              </a:rPr>
              <a:t>Particular intuitions</a:t>
            </a:r>
            <a:endParaRPr lang="en-US" sz="2400" dirty="0">
              <a:solidFill>
                <a:srgbClr val="FF0000"/>
              </a:solidFill>
            </a:endParaRPr>
          </a:p>
        </p:txBody>
      </p:sp>
      <p:cxnSp>
        <p:nvCxnSpPr>
          <p:cNvPr id="8" name="Straight Arrow Connector 7"/>
          <p:cNvCxnSpPr/>
          <p:nvPr/>
        </p:nvCxnSpPr>
        <p:spPr>
          <a:xfrm>
            <a:off x="6769243" y="4207995"/>
            <a:ext cx="0" cy="8550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622300" y="5208368"/>
            <a:ext cx="2877219" cy="461665"/>
          </a:xfrm>
          <a:prstGeom prst="rect">
            <a:avLst/>
          </a:prstGeom>
          <a:noFill/>
        </p:spPr>
        <p:txBody>
          <a:bodyPr wrap="square" rtlCol="0">
            <a:spAutoFit/>
          </a:bodyPr>
          <a:lstStyle/>
          <a:p>
            <a:r>
              <a:rPr lang="en-US" sz="2400" dirty="0" smtClean="0">
                <a:solidFill>
                  <a:srgbClr val="FF0000"/>
                </a:solidFill>
              </a:rPr>
              <a:t>Particular intuitions</a:t>
            </a:r>
            <a:endParaRPr lang="en-US" sz="2400" dirty="0">
              <a:solidFill>
                <a:srgbClr val="FF0000"/>
              </a:solidFill>
            </a:endParaRPr>
          </a:p>
        </p:txBody>
      </p:sp>
      <p:sp>
        <p:nvSpPr>
          <p:cNvPr id="9" name="TextBox 8"/>
          <p:cNvSpPr txBox="1"/>
          <p:nvPr/>
        </p:nvSpPr>
        <p:spPr>
          <a:xfrm>
            <a:off x="902369" y="3523038"/>
            <a:ext cx="5194300" cy="461665"/>
          </a:xfrm>
          <a:prstGeom prst="rect">
            <a:avLst/>
          </a:prstGeom>
          <a:noFill/>
        </p:spPr>
        <p:txBody>
          <a:bodyPr wrap="square" rtlCol="0">
            <a:spAutoFit/>
          </a:bodyPr>
          <a:lstStyle/>
          <a:p>
            <a:r>
              <a:rPr lang="en-US" sz="2400" dirty="0" smtClean="0">
                <a:solidFill>
                  <a:srgbClr val="008000"/>
                </a:solidFill>
              </a:rPr>
              <a:t>General Theory</a:t>
            </a:r>
            <a:endParaRPr lang="en-US" sz="2400" dirty="0">
              <a:solidFill>
                <a:srgbClr val="008000"/>
              </a:solidFill>
            </a:endParaRPr>
          </a:p>
        </p:txBody>
      </p:sp>
      <p:cxnSp>
        <p:nvCxnSpPr>
          <p:cNvPr id="10" name="Straight Arrow Connector 9"/>
          <p:cNvCxnSpPr/>
          <p:nvPr/>
        </p:nvCxnSpPr>
        <p:spPr>
          <a:xfrm flipH="1" flipV="1">
            <a:off x="2084138" y="4195801"/>
            <a:ext cx="18381" cy="8509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927386" y="2733070"/>
            <a:ext cx="2378025" cy="523220"/>
          </a:xfrm>
          <a:prstGeom prst="rect">
            <a:avLst/>
          </a:prstGeom>
          <a:noFill/>
        </p:spPr>
        <p:txBody>
          <a:bodyPr wrap="none" rtlCol="0">
            <a:spAutoFit/>
          </a:bodyPr>
          <a:lstStyle/>
          <a:p>
            <a:r>
              <a:rPr lang="en-US" sz="2800" b="1" u="sng" dirty="0" smtClean="0"/>
              <a:t>Particularism</a:t>
            </a:r>
            <a:endParaRPr lang="en-US" sz="2800" b="1" u="sng" dirty="0"/>
          </a:p>
        </p:txBody>
      </p:sp>
      <p:sp>
        <p:nvSpPr>
          <p:cNvPr id="12" name="TextBox 11"/>
          <p:cNvSpPr txBox="1"/>
          <p:nvPr/>
        </p:nvSpPr>
        <p:spPr>
          <a:xfrm>
            <a:off x="5702156" y="2733070"/>
            <a:ext cx="2099252" cy="523220"/>
          </a:xfrm>
          <a:prstGeom prst="rect">
            <a:avLst/>
          </a:prstGeom>
          <a:noFill/>
        </p:spPr>
        <p:txBody>
          <a:bodyPr wrap="none" rtlCol="0">
            <a:spAutoFit/>
          </a:bodyPr>
          <a:lstStyle/>
          <a:p>
            <a:r>
              <a:rPr lang="en-US" sz="2800" b="1" u="sng" dirty="0" err="1" smtClean="0"/>
              <a:t>Generalism</a:t>
            </a:r>
            <a:endParaRPr lang="en-US" sz="2800" b="1" u="sng" dirty="0"/>
          </a:p>
        </p:txBody>
      </p:sp>
      <p:sp>
        <p:nvSpPr>
          <p:cNvPr id="4" name="TextBox 3"/>
          <p:cNvSpPr txBox="1"/>
          <p:nvPr/>
        </p:nvSpPr>
        <p:spPr>
          <a:xfrm>
            <a:off x="622300" y="266700"/>
            <a:ext cx="8166100" cy="1477328"/>
          </a:xfrm>
          <a:prstGeom prst="rect">
            <a:avLst/>
          </a:prstGeom>
          <a:noFill/>
        </p:spPr>
        <p:txBody>
          <a:bodyPr wrap="square" rtlCol="0">
            <a:spAutoFit/>
          </a:bodyPr>
          <a:lstStyle/>
          <a:p>
            <a:r>
              <a:rPr lang="en-US" dirty="0" smtClean="0"/>
              <a:t>Ultimately, it may be that one can’t choose which philosophical methodology one finds most plausible. This may simply be where philosophy begins. </a:t>
            </a:r>
          </a:p>
          <a:p>
            <a:endParaRPr lang="en-US" dirty="0"/>
          </a:p>
          <a:p>
            <a:r>
              <a:rPr lang="en-US" dirty="0" smtClean="0"/>
              <a:t>We can, however, agree on what is </a:t>
            </a:r>
            <a:r>
              <a:rPr lang="en-US" i="1" dirty="0" smtClean="0"/>
              <a:t>rational</a:t>
            </a:r>
            <a:r>
              <a:rPr lang="en-US" dirty="0" smtClean="0"/>
              <a:t> for a person to believe given a leaning towards one methodology over another. </a:t>
            </a:r>
            <a:endParaRPr lang="en-US" dirty="0"/>
          </a:p>
        </p:txBody>
      </p:sp>
    </p:spTree>
    <p:extLst>
      <p:ext uri="{BB962C8B-B14F-4D97-AF65-F5344CB8AC3E}">
        <p14:creationId xmlns:p14="http://schemas.microsoft.com/office/powerpoint/2010/main" val="1281343097"/>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22300" y="5208368"/>
            <a:ext cx="2877219" cy="461665"/>
          </a:xfrm>
          <a:prstGeom prst="rect">
            <a:avLst/>
          </a:prstGeom>
          <a:noFill/>
        </p:spPr>
        <p:txBody>
          <a:bodyPr wrap="square" rtlCol="0">
            <a:spAutoFit/>
          </a:bodyPr>
          <a:lstStyle/>
          <a:p>
            <a:r>
              <a:rPr lang="en-US" sz="2400" dirty="0" smtClean="0">
                <a:solidFill>
                  <a:srgbClr val="FF0000"/>
                </a:solidFill>
              </a:rPr>
              <a:t>Particular intuitions</a:t>
            </a:r>
            <a:endParaRPr lang="en-US" sz="2400" dirty="0">
              <a:solidFill>
                <a:srgbClr val="FF0000"/>
              </a:solidFill>
            </a:endParaRPr>
          </a:p>
        </p:txBody>
      </p:sp>
      <p:sp>
        <p:nvSpPr>
          <p:cNvPr id="9" name="TextBox 8"/>
          <p:cNvSpPr txBox="1"/>
          <p:nvPr/>
        </p:nvSpPr>
        <p:spPr>
          <a:xfrm>
            <a:off x="902369" y="3523038"/>
            <a:ext cx="5194300" cy="461665"/>
          </a:xfrm>
          <a:prstGeom prst="rect">
            <a:avLst/>
          </a:prstGeom>
          <a:noFill/>
        </p:spPr>
        <p:txBody>
          <a:bodyPr wrap="square" rtlCol="0">
            <a:spAutoFit/>
          </a:bodyPr>
          <a:lstStyle/>
          <a:p>
            <a:r>
              <a:rPr lang="en-US" sz="2400" dirty="0" smtClean="0">
                <a:solidFill>
                  <a:srgbClr val="008000"/>
                </a:solidFill>
              </a:rPr>
              <a:t>General Theory</a:t>
            </a:r>
            <a:endParaRPr lang="en-US" sz="2400" dirty="0">
              <a:solidFill>
                <a:srgbClr val="008000"/>
              </a:solidFill>
            </a:endParaRPr>
          </a:p>
        </p:txBody>
      </p:sp>
      <p:cxnSp>
        <p:nvCxnSpPr>
          <p:cNvPr id="10" name="Straight Arrow Connector 9"/>
          <p:cNvCxnSpPr/>
          <p:nvPr/>
        </p:nvCxnSpPr>
        <p:spPr>
          <a:xfrm flipH="1" flipV="1">
            <a:off x="2084138" y="4195801"/>
            <a:ext cx="18381" cy="8509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927386" y="2733070"/>
            <a:ext cx="2378025" cy="523220"/>
          </a:xfrm>
          <a:prstGeom prst="rect">
            <a:avLst/>
          </a:prstGeom>
          <a:noFill/>
        </p:spPr>
        <p:txBody>
          <a:bodyPr wrap="none" rtlCol="0">
            <a:spAutoFit/>
          </a:bodyPr>
          <a:lstStyle/>
          <a:p>
            <a:r>
              <a:rPr lang="en-US" sz="2800" b="1" u="sng" dirty="0" smtClean="0"/>
              <a:t>Particularism</a:t>
            </a:r>
            <a:endParaRPr lang="en-US" sz="2800" b="1" u="sng" dirty="0"/>
          </a:p>
        </p:txBody>
      </p:sp>
      <p:sp>
        <p:nvSpPr>
          <p:cNvPr id="4" name="TextBox 3"/>
          <p:cNvSpPr txBox="1"/>
          <p:nvPr/>
        </p:nvSpPr>
        <p:spPr>
          <a:xfrm>
            <a:off x="622300" y="685800"/>
            <a:ext cx="8166100" cy="1323439"/>
          </a:xfrm>
          <a:prstGeom prst="rect">
            <a:avLst/>
          </a:prstGeom>
          <a:noFill/>
        </p:spPr>
        <p:txBody>
          <a:bodyPr wrap="square" rtlCol="0">
            <a:spAutoFit/>
          </a:bodyPr>
          <a:lstStyle/>
          <a:p>
            <a:r>
              <a:rPr lang="en-US" sz="2000" dirty="0" smtClean="0"/>
              <a:t>If you are </a:t>
            </a:r>
            <a:r>
              <a:rPr lang="en-US" sz="2000" b="1" dirty="0" smtClean="0"/>
              <a:t>more confident </a:t>
            </a:r>
            <a:r>
              <a:rPr lang="en-US" sz="2000" dirty="0" smtClean="0"/>
              <a:t>in your intuition that, e.g., killing is wrong, than in your intuition that a general theory of ethics must meet certain scientific requirements that are inconsistent with real and objective moral properties, then you should be a </a:t>
            </a:r>
            <a:r>
              <a:rPr lang="en-US" sz="2000" dirty="0" err="1" smtClean="0"/>
              <a:t>particularist</a:t>
            </a:r>
            <a:r>
              <a:rPr lang="en-US" sz="2000" dirty="0" smtClean="0"/>
              <a:t>. </a:t>
            </a:r>
            <a:endParaRPr lang="en-US" sz="2000" dirty="0"/>
          </a:p>
        </p:txBody>
      </p:sp>
    </p:spTree>
    <p:extLst>
      <p:ext uri="{BB962C8B-B14F-4D97-AF65-F5344CB8AC3E}">
        <p14:creationId xmlns:p14="http://schemas.microsoft.com/office/powerpoint/2010/main" val="4270763972"/>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473556" y="3557200"/>
            <a:ext cx="5321443" cy="461665"/>
          </a:xfrm>
          <a:prstGeom prst="rect">
            <a:avLst/>
          </a:prstGeom>
          <a:noFill/>
        </p:spPr>
        <p:txBody>
          <a:bodyPr wrap="square" rtlCol="0">
            <a:spAutoFit/>
          </a:bodyPr>
          <a:lstStyle/>
          <a:p>
            <a:r>
              <a:rPr lang="en-US" sz="2400" dirty="0" smtClean="0">
                <a:solidFill>
                  <a:srgbClr val="63891F"/>
                </a:solidFill>
              </a:rPr>
              <a:t>General Theory</a:t>
            </a:r>
            <a:endParaRPr lang="en-US" sz="2400" dirty="0">
              <a:solidFill>
                <a:srgbClr val="63891F"/>
              </a:solidFill>
            </a:endParaRPr>
          </a:p>
        </p:txBody>
      </p:sp>
      <p:sp>
        <p:nvSpPr>
          <p:cNvPr id="6" name="TextBox 5"/>
          <p:cNvSpPr txBox="1"/>
          <p:nvPr/>
        </p:nvSpPr>
        <p:spPr>
          <a:xfrm>
            <a:off x="5333856" y="5202703"/>
            <a:ext cx="4902200" cy="461665"/>
          </a:xfrm>
          <a:prstGeom prst="rect">
            <a:avLst/>
          </a:prstGeom>
          <a:noFill/>
        </p:spPr>
        <p:txBody>
          <a:bodyPr wrap="square" rtlCol="0">
            <a:spAutoFit/>
          </a:bodyPr>
          <a:lstStyle/>
          <a:p>
            <a:r>
              <a:rPr lang="en-US" sz="2400" dirty="0" smtClean="0">
                <a:solidFill>
                  <a:srgbClr val="FF0000"/>
                </a:solidFill>
              </a:rPr>
              <a:t>Particular intuitions</a:t>
            </a:r>
            <a:endParaRPr lang="en-US" sz="2400" dirty="0">
              <a:solidFill>
                <a:srgbClr val="FF0000"/>
              </a:solidFill>
            </a:endParaRPr>
          </a:p>
        </p:txBody>
      </p:sp>
      <p:cxnSp>
        <p:nvCxnSpPr>
          <p:cNvPr id="8" name="Straight Arrow Connector 7"/>
          <p:cNvCxnSpPr/>
          <p:nvPr/>
        </p:nvCxnSpPr>
        <p:spPr>
          <a:xfrm>
            <a:off x="6769243" y="4207995"/>
            <a:ext cx="0" cy="8550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702156" y="2733070"/>
            <a:ext cx="2099252" cy="523220"/>
          </a:xfrm>
          <a:prstGeom prst="rect">
            <a:avLst/>
          </a:prstGeom>
          <a:noFill/>
        </p:spPr>
        <p:txBody>
          <a:bodyPr wrap="none" rtlCol="0">
            <a:spAutoFit/>
          </a:bodyPr>
          <a:lstStyle/>
          <a:p>
            <a:r>
              <a:rPr lang="en-US" sz="2800" b="1" u="sng" dirty="0" err="1" smtClean="0"/>
              <a:t>Generalism</a:t>
            </a:r>
            <a:endParaRPr lang="en-US" sz="2800" b="1" u="sng" dirty="0"/>
          </a:p>
        </p:txBody>
      </p:sp>
      <p:sp>
        <p:nvSpPr>
          <p:cNvPr id="4" name="TextBox 3"/>
          <p:cNvSpPr txBox="1"/>
          <p:nvPr/>
        </p:nvSpPr>
        <p:spPr>
          <a:xfrm>
            <a:off x="622300" y="508000"/>
            <a:ext cx="8166100" cy="923330"/>
          </a:xfrm>
          <a:prstGeom prst="rect">
            <a:avLst/>
          </a:prstGeom>
          <a:noFill/>
        </p:spPr>
        <p:txBody>
          <a:bodyPr wrap="square" rtlCol="0">
            <a:spAutoFit/>
          </a:bodyPr>
          <a:lstStyle/>
          <a:p>
            <a:r>
              <a:rPr lang="en-US" dirty="0" smtClean="0"/>
              <a:t>If, on the other hand, you are more confident that any general theory must meet scientific requirements inconsistent with realism than you are that killing is wrong, you should be a generalist. </a:t>
            </a:r>
            <a:endParaRPr lang="en-US" dirty="0"/>
          </a:p>
        </p:txBody>
      </p:sp>
    </p:spTree>
    <p:extLst>
      <p:ext uri="{BB962C8B-B14F-4D97-AF65-F5344CB8AC3E}">
        <p14:creationId xmlns:p14="http://schemas.microsoft.com/office/powerpoint/2010/main" val="2252765914"/>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96900" y="285234"/>
            <a:ext cx="3668004" cy="369332"/>
          </a:xfrm>
          <a:prstGeom prst="rect">
            <a:avLst/>
          </a:prstGeom>
          <a:noFill/>
        </p:spPr>
        <p:txBody>
          <a:bodyPr wrap="none" rtlCol="0">
            <a:spAutoFit/>
          </a:bodyPr>
          <a:lstStyle/>
          <a:p>
            <a:r>
              <a:rPr lang="en-US" dirty="0" smtClean="0"/>
              <a:t>There is, however, a third option. </a:t>
            </a:r>
            <a:endParaRPr lang="en-US" dirty="0"/>
          </a:p>
        </p:txBody>
      </p:sp>
    </p:spTree>
    <p:extLst>
      <p:ext uri="{BB962C8B-B14F-4D97-AF65-F5344CB8AC3E}">
        <p14:creationId xmlns:p14="http://schemas.microsoft.com/office/powerpoint/2010/main" val="508513223"/>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67310" y="1586467"/>
            <a:ext cx="5321443" cy="461665"/>
          </a:xfrm>
          <a:prstGeom prst="rect">
            <a:avLst/>
          </a:prstGeom>
          <a:noFill/>
        </p:spPr>
        <p:txBody>
          <a:bodyPr wrap="square" rtlCol="0">
            <a:spAutoFit/>
          </a:bodyPr>
          <a:lstStyle/>
          <a:p>
            <a:r>
              <a:rPr lang="en-US" sz="2400" dirty="0" smtClean="0">
                <a:solidFill>
                  <a:srgbClr val="63891F"/>
                </a:solidFill>
              </a:rPr>
              <a:t>General Theory</a:t>
            </a:r>
            <a:endParaRPr lang="en-US" sz="2400" dirty="0">
              <a:solidFill>
                <a:srgbClr val="63891F"/>
              </a:solidFill>
            </a:endParaRPr>
          </a:p>
        </p:txBody>
      </p:sp>
      <p:sp>
        <p:nvSpPr>
          <p:cNvPr id="6" name="TextBox 5"/>
          <p:cNvSpPr txBox="1"/>
          <p:nvPr/>
        </p:nvSpPr>
        <p:spPr>
          <a:xfrm>
            <a:off x="2575210" y="3348503"/>
            <a:ext cx="4902200" cy="461665"/>
          </a:xfrm>
          <a:prstGeom prst="rect">
            <a:avLst/>
          </a:prstGeom>
          <a:noFill/>
        </p:spPr>
        <p:txBody>
          <a:bodyPr wrap="square" rtlCol="0">
            <a:spAutoFit/>
          </a:bodyPr>
          <a:lstStyle/>
          <a:p>
            <a:r>
              <a:rPr lang="en-US" sz="2400" dirty="0" smtClean="0">
                <a:solidFill>
                  <a:srgbClr val="FF0000"/>
                </a:solidFill>
              </a:rPr>
              <a:t>Particular intuitions</a:t>
            </a:r>
            <a:endParaRPr lang="en-US" sz="2400" dirty="0">
              <a:solidFill>
                <a:srgbClr val="FF0000"/>
              </a:solidFill>
            </a:endParaRPr>
          </a:p>
        </p:txBody>
      </p:sp>
      <p:cxnSp>
        <p:nvCxnSpPr>
          <p:cNvPr id="8" name="Straight Arrow Connector 7"/>
          <p:cNvCxnSpPr/>
          <p:nvPr/>
        </p:nvCxnSpPr>
        <p:spPr>
          <a:xfrm>
            <a:off x="3705797" y="2248087"/>
            <a:ext cx="0" cy="8550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2245010" y="815370"/>
            <a:ext cx="4039788" cy="523220"/>
          </a:xfrm>
          <a:prstGeom prst="rect">
            <a:avLst/>
          </a:prstGeom>
          <a:noFill/>
        </p:spPr>
        <p:txBody>
          <a:bodyPr wrap="none" rtlCol="0">
            <a:spAutoFit/>
          </a:bodyPr>
          <a:lstStyle/>
          <a:p>
            <a:r>
              <a:rPr lang="en-US" sz="2800" b="1" u="sng" dirty="0" smtClean="0"/>
              <a:t>Reflective Equilibrium</a:t>
            </a:r>
            <a:endParaRPr lang="en-US" sz="2800" b="1" u="sng" dirty="0"/>
          </a:p>
        </p:txBody>
      </p:sp>
      <p:sp>
        <p:nvSpPr>
          <p:cNvPr id="2" name="TextBox 1"/>
          <p:cNvSpPr txBox="1"/>
          <p:nvPr/>
        </p:nvSpPr>
        <p:spPr>
          <a:xfrm>
            <a:off x="596900" y="285234"/>
            <a:ext cx="3668004" cy="369332"/>
          </a:xfrm>
          <a:prstGeom prst="rect">
            <a:avLst/>
          </a:prstGeom>
          <a:noFill/>
        </p:spPr>
        <p:txBody>
          <a:bodyPr wrap="none" rtlCol="0">
            <a:spAutoFit/>
          </a:bodyPr>
          <a:lstStyle/>
          <a:p>
            <a:r>
              <a:rPr lang="en-US" dirty="0" smtClean="0"/>
              <a:t>There is, however, a third option. </a:t>
            </a:r>
            <a:endParaRPr lang="en-US" dirty="0"/>
          </a:p>
        </p:txBody>
      </p:sp>
      <p:cxnSp>
        <p:nvCxnSpPr>
          <p:cNvPr id="9" name="Straight Arrow Connector 8"/>
          <p:cNvCxnSpPr/>
          <p:nvPr/>
        </p:nvCxnSpPr>
        <p:spPr>
          <a:xfrm flipV="1">
            <a:off x="4109901" y="2193598"/>
            <a:ext cx="0" cy="90949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19499863"/>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67310" y="1586467"/>
            <a:ext cx="5321443" cy="461665"/>
          </a:xfrm>
          <a:prstGeom prst="rect">
            <a:avLst/>
          </a:prstGeom>
          <a:noFill/>
        </p:spPr>
        <p:txBody>
          <a:bodyPr wrap="square" rtlCol="0">
            <a:spAutoFit/>
          </a:bodyPr>
          <a:lstStyle/>
          <a:p>
            <a:r>
              <a:rPr lang="en-US" sz="2400" dirty="0" smtClean="0">
                <a:solidFill>
                  <a:srgbClr val="63891F"/>
                </a:solidFill>
              </a:rPr>
              <a:t>General Theory</a:t>
            </a:r>
            <a:endParaRPr lang="en-US" sz="2400" dirty="0">
              <a:solidFill>
                <a:srgbClr val="63891F"/>
              </a:solidFill>
            </a:endParaRPr>
          </a:p>
        </p:txBody>
      </p:sp>
      <p:sp>
        <p:nvSpPr>
          <p:cNvPr id="6" name="TextBox 5"/>
          <p:cNvSpPr txBox="1"/>
          <p:nvPr/>
        </p:nvSpPr>
        <p:spPr>
          <a:xfrm>
            <a:off x="2575210" y="3348503"/>
            <a:ext cx="4902200" cy="461665"/>
          </a:xfrm>
          <a:prstGeom prst="rect">
            <a:avLst/>
          </a:prstGeom>
          <a:noFill/>
        </p:spPr>
        <p:txBody>
          <a:bodyPr wrap="square" rtlCol="0">
            <a:spAutoFit/>
          </a:bodyPr>
          <a:lstStyle/>
          <a:p>
            <a:r>
              <a:rPr lang="en-US" sz="2400" dirty="0" smtClean="0">
                <a:solidFill>
                  <a:srgbClr val="FF0000"/>
                </a:solidFill>
              </a:rPr>
              <a:t>Particular intuitions</a:t>
            </a:r>
            <a:endParaRPr lang="en-US" sz="2400" dirty="0">
              <a:solidFill>
                <a:srgbClr val="FF0000"/>
              </a:solidFill>
            </a:endParaRPr>
          </a:p>
        </p:txBody>
      </p:sp>
      <p:cxnSp>
        <p:nvCxnSpPr>
          <p:cNvPr id="8" name="Straight Arrow Connector 7"/>
          <p:cNvCxnSpPr/>
          <p:nvPr/>
        </p:nvCxnSpPr>
        <p:spPr>
          <a:xfrm>
            <a:off x="3705797" y="2248087"/>
            <a:ext cx="0" cy="8550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2245010" y="815370"/>
            <a:ext cx="4039788" cy="523220"/>
          </a:xfrm>
          <a:prstGeom prst="rect">
            <a:avLst/>
          </a:prstGeom>
          <a:noFill/>
        </p:spPr>
        <p:txBody>
          <a:bodyPr wrap="none" rtlCol="0">
            <a:spAutoFit/>
          </a:bodyPr>
          <a:lstStyle/>
          <a:p>
            <a:r>
              <a:rPr lang="en-US" sz="2800" b="1" u="sng" dirty="0" smtClean="0"/>
              <a:t>Reflective Equilibrium</a:t>
            </a:r>
            <a:endParaRPr lang="en-US" sz="2800" b="1" u="sng" dirty="0"/>
          </a:p>
        </p:txBody>
      </p:sp>
      <p:sp>
        <p:nvSpPr>
          <p:cNvPr id="2" name="TextBox 1"/>
          <p:cNvSpPr txBox="1"/>
          <p:nvPr/>
        </p:nvSpPr>
        <p:spPr>
          <a:xfrm>
            <a:off x="596900" y="285234"/>
            <a:ext cx="3668004" cy="369332"/>
          </a:xfrm>
          <a:prstGeom prst="rect">
            <a:avLst/>
          </a:prstGeom>
          <a:noFill/>
        </p:spPr>
        <p:txBody>
          <a:bodyPr wrap="none" rtlCol="0">
            <a:spAutoFit/>
          </a:bodyPr>
          <a:lstStyle/>
          <a:p>
            <a:r>
              <a:rPr lang="en-US" dirty="0" smtClean="0"/>
              <a:t>There is, however, a third option. </a:t>
            </a:r>
            <a:endParaRPr lang="en-US" dirty="0"/>
          </a:p>
        </p:txBody>
      </p:sp>
      <p:cxnSp>
        <p:nvCxnSpPr>
          <p:cNvPr id="9" name="Straight Arrow Connector 8"/>
          <p:cNvCxnSpPr/>
          <p:nvPr/>
        </p:nvCxnSpPr>
        <p:spPr>
          <a:xfrm flipV="1">
            <a:off x="4109901" y="2193598"/>
            <a:ext cx="0" cy="90949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p:nvCxnSpPr>
        <p:spPr>
          <a:xfrm>
            <a:off x="330200" y="3949700"/>
            <a:ext cx="8534400" cy="0"/>
          </a:xfrm>
          <a:prstGeom prst="line">
            <a:avLst/>
          </a:prstGeom>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889000" y="4241800"/>
            <a:ext cx="7708900" cy="1200329"/>
          </a:xfrm>
          <a:prstGeom prst="rect">
            <a:avLst/>
          </a:prstGeom>
          <a:noFill/>
        </p:spPr>
        <p:txBody>
          <a:bodyPr wrap="square" rtlCol="0">
            <a:spAutoFit/>
          </a:bodyPr>
          <a:lstStyle/>
          <a:p>
            <a:r>
              <a:rPr lang="en-US" dirty="0" smtClean="0"/>
              <a:t>According to a methodology of reflective equilibrium, we must constantly be making comparisons and compromises between what we think constrains a general theory and what we are pre-theoretically accepting of. </a:t>
            </a:r>
            <a:endParaRPr lang="en-US" dirty="0"/>
          </a:p>
        </p:txBody>
      </p:sp>
    </p:spTree>
    <p:extLst>
      <p:ext uri="{BB962C8B-B14F-4D97-AF65-F5344CB8AC3E}">
        <p14:creationId xmlns:p14="http://schemas.microsoft.com/office/powerpoint/2010/main" val="4271639097"/>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67310" y="1586467"/>
            <a:ext cx="5321443" cy="461665"/>
          </a:xfrm>
          <a:prstGeom prst="rect">
            <a:avLst/>
          </a:prstGeom>
          <a:noFill/>
        </p:spPr>
        <p:txBody>
          <a:bodyPr wrap="square" rtlCol="0">
            <a:spAutoFit/>
          </a:bodyPr>
          <a:lstStyle/>
          <a:p>
            <a:r>
              <a:rPr lang="en-US" sz="2400" dirty="0" smtClean="0">
                <a:solidFill>
                  <a:srgbClr val="63891F"/>
                </a:solidFill>
              </a:rPr>
              <a:t>General Theory</a:t>
            </a:r>
            <a:endParaRPr lang="en-US" sz="2400" dirty="0">
              <a:solidFill>
                <a:srgbClr val="63891F"/>
              </a:solidFill>
            </a:endParaRPr>
          </a:p>
        </p:txBody>
      </p:sp>
      <p:sp>
        <p:nvSpPr>
          <p:cNvPr id="6" name="TextBox 5"/>
          <p:cNvSpPr txBox="1"/>
          <p:nvPr/>
        </p:nvSpPr>
        <p:spPr>
          <a:xfrm>
            <a:off x="2575210" y="3348503"/>
            <a:ext cx="4902200" cy="461665"/>
          </a:xfrm>
          <a:prstGeom prst="rect">
            <a:avLst/>
          </a:prstGeom>
          <a:noFill/>
        </p:spPr>
        <p:txBody>
          <a:bodyPr wrap="square" rtlCol="0">
            <a:spAutoFit/>
          </a:bodyPr>
          <a:lstStyle/>
          <a:p>
            <a:r>
              <a:rPr lang="en-US" sz="2400" dirty="0" smtClean="0">
                <a:solidFill>
                  <a:srgbClr val="FF0000"/>
                </a:solidFill>
              </a:rPr>
              <a:t>Particular intuitions</a:t>
            </a:r>
            <a:endParaRPr lang="en-US" sz="2400" dirty="0">
              <a:solidFill>
                <a:srgbClr val="FF0000"/>
              </a:solidFill>
            </a:endParaRPr>
          </a:p>
        </p:txBody>
      </p:sp>
      <p:cxnSp>
        <p:nvCxnSpPr>
          <p:cNvPr id="8" name="Straight Arrow Connector 7"/>
          <p:cNvCxnSpPr/>
          <p:nvPr/>
        </p:nvCxnSpPr>
        <p:spPr>
          <a:xfrm>
            <a:off x="3705797" y="2248087"/>
            <a:ext cx="0" cy="8550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2245010" y="815370"/>
            <a:ext cx="4039788" cy="523220"/>
          </a:xfrm>
          <a:prstGeom prst="rect">
            <a:avLst/>
          </a:prstGeom>
          <a:noFill/>
        </p:spPr>
        <p:txBody>
          <a:bodyPr wrap="none" rtlCol="0">
            <a:spAutoFit/>
          </a:bodyPr>
          <a:lstStyle/>
          <a:p>
            <a:r>
              <a:rPr lang="en-US" sz="2800" b="1" u="sng" dirty="0" smtClean="0"/>
              <a:t>Reflective Equilibrium</a:t>
            </a:r>
            <a:endParaRPr lang="en-US" sz="2800" b="1" u="sng" dirty="0"/>
          </a:p>
        </p:txBody>
      </p:sp>
      <p:sp>
        <p:nvSpPr>
          <p:cNvPr id="2" name="TextBox 1"/>
          <p:cNvSpPr txBox="1"/>
          <p:nvPr/>
        </p:nvSpPr>
        <p:spPr>
          <a:xfrm>
            <a:off x="596900" y="285234"/>
            <a:ext cx="3668004" cy="369332"/>
          </a:xfrm>
          <a:prstGeom prst="rect">
            <a:avLst/>
          </a:prstGeom>
          <a:noFill/>
        </p:spPr>
        <p:txBody>
          <a:bodyPr wrap="none" rtlCol="0">
            <a:spAutoFit/>
          </a:bodyPr>
          <a:lstStyle/>
          <a:p>
            <a:r>
              <a:rPr lang="en-US" dirty="0" smtClean="0"/>
              <a:t>There is, however, a third option. </a:t>
            </a:r>
            <a:endParaRPr lang="en-US" dirty="0"/>
          </a:p>
        </p:txBody>
      </p:sp>
      <p:cxnSp>
        <p:nvCxnSpPr>
          <p:cNvPr id="9" name="Straight Arrow Connector 8"/>
          <p:cNvCxnSpPr/>
          <p:nvPr/>
        </p:nvCxnSpPr>
        <p:spPr>
          <a:xfrm flipV="1">
            <a:off x="4109901" y="2193598"/>
            <a:ext cx="0" cy="90949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p:nvCxnSpPr>
        <p:spPr>
          <a:xfrm>
            <a:off x="330200" y="3949700"/>
            <a:ext cx="8534400" cy="0"/>
          </a:xfrm>
          <a:prstGeom prst="line">
            <a:avLst/>
          </a:prstGeom>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889000" y="4241800"/>
            <a:ext cx="7708900" cy="2585323"/>
          </a:xfrm>
          <a:prstGeom prst="rect">
            <a:avLst/>
          </a:prstGeom>
          <a:noFill/>
        </p:spPr>
        <p:txBody>
          <a:bodyPr wrap="square" rtlCol="0">
            <a:spAutoFit/>
          </a:bodyPr>
          <a:lstStyle/>
          <a:p>
            <a:r>
              <a:rPr lang="en-US" dirty="0" smtClean="0"/>
              <a:t>According to a methodology of reflective equilibrium, we must constantly be making comparisons and compromises between what we think constrains a general theory and what we are pre-theoretically accepting of. </a:t>
            </a:r>
          </a:p>
          <a:p>
            <a:endParaRPr lang="en-US" dirty="0"/>
          </a:p>
          <a:p>
            <a:r>
              <a:rPr lang="en-US" dirty="0" smtClean="0"/>
              <a:t>There is no black-or-white rule that determines how general theories and particular intuitions inform one another. Each must be evaluated on a case by case basis. The result of this process may go either way </a:t>
            </a:r>
            <a:r>
              <a:rPr lang="en-US" dirty="0" err="1" smtClean="0"/>
              <a:t>w.r.t</a:t>
            </a:r>
            <a:r>
              <a:rPr lang="en-US" dirty="0" smtClean="0"/>
              <a:t>. realism vs. relativism, I think. </a:t>
            </a:r>
            <a:endParaRPr lang="en-US" dirty="0"/>
          </a:p>
        </p:txBody>
      </p:sp>
    </p:spTree>
    <p:extLst>
      <p:ext uri="{BB962C8B-B14F-4D97-AF65-F5344CB8AC3E}">
        <p14:creationId xmlns:p14="http://schemas.microsoft.com/office/powerpoint/2010/main" val="3645974182"/>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70200" y="63500"/>
            <a:ext cx="2950973" cy="400110"/>
          </a:xfrm>
          <a:prstGeom prst="rect">
            <a:avLst/>
          </a:prstGeom>
          <a:noFill/>
        </p:spPr>
        <p:txBody>
          <a:bodyPr wrap="none" rtlCol="0">
            <a:spAutoFit/>
          </a:bodyPr>
          <a:lstStyle/>
          <a:p>
            <a:r>
              <a:rPr lang="en-US" sz="2000" b="1" dirty="0" smtClean="0">
                <a:solidFill>
                  <a:srgbClr val="3366FF"/>
                </a:solidFill>
              </a:rPr>
              <a:t>The Tree of Meta-ethics</a:t>
            </a:r>
            <a:endParaRPr lang="en-US" sz="2000" b="1" dirty="0">
              <a:solidFill>
                <a:srgbClr val="3366FF"/>
              </a:solidFill>
            </a:endParaRPr>
          </a:p>
        </p:txBody>
      </p:sp>
      <p:sp>
        <p:nvSpPr>
          <p:cNvPr id="2" name="TextBox 1"/>
          <p:cNvSpPr txBox="1"/>
          <p:nvPr/>
        </p:nvSpPr>
        <p:spPr>
          <a:xfrm>
            <a:off x="723901" y="571500"/>
            <a:ext cx="7213600" cy="646331"/>
          </a:xfrm>
          <a:prstGeom prst="rect">
            <a:avLst/>
          </a:prstGeom>
          <a:noFill/>
        </p:spPr>
        <p:txBody>
          <a:bodyPr wrap="square" rtlCol="0">
            <a:spAutoFit/>
          </a:bodyPr>
          <a:lstStyle/>
          <a:p>
            <a:r>
              <a:rPr lang="en-US" dirty="0" smtClean="0"/>
              <a:t>Question: Are moral claims (e.g. “Murder is wrong.”) the kinds of things that can be true or false in the first place?</a:t>
            </a:r>
            <a:endParaRPr lang="en-US" dirty="0"/>
          </a:p>
        </p:txBody>
      </p:sp>
      <p:cxnSp>
        <p:nvCxnSpPr>
          <p:cNvPr id="5" name="Straight Arrow Connector 4"/>
          <p:cNvCxnSpPr>
            <a:stCxn id="2" idx="2"/>
          </p:cNvCxnSpPr>
          <p:nvPr/>
        </p:nvCxnSpPr>
        <p:spPr>
          <a:xfrm flipH="1">
            <a:off x="4330700" y="1217831"/>
            <a:ext cx="1"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429000" y="1701800"/>
            <a:ext cx="2032791" cy="369332"/>
          </a:xfrm>
          <a:prstGeom prst="rect">
            <a:avLst/>
          </a:prstGeom>
          <a:noFill/>
        </p:spPr>
        <p:txBody>
          <a:bodyPr wrap="none" rtlCol="0">
            <a:spAutoFit/>
          </a:bodyPr>
          <a:lstStyle/>
          <a:p>
            <a:r>
              <a:rPr lang="en-US" dirty="0" smtClean="0"/>
              <a:t>Yes = </a:t>
            </a:r>
            <a:r>
              <a:rPr lang="en-US" b="1" i="1" dirty="0" err="1" smtClean="0"/>
              <a:t>Cognitivism</a:t>
            </a:r>
            <a:endParaRPr lang="en-US" b="1" dirty="0"/>
          </a:p>
        </p:txBody>
      </p:sp>
      <p:cxnSp>
        <p:nvCxnSpPr>
          <p:cNvPr id="9" name="Straight Arrow Connector 8"/>
          <p:cNvCxnSpPr>
            <a:stCxn id="2" idx="2"/>
          </p:cNvCxnSpPr>
          <p:nvPr/>
        </p:nvCxnSpPr>
        <p:spPr>
          <a:xfrm>
            <a:off x="4330701" y="1217831"/>
            <a:ext cx="2590799"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958091" y="1689100"/>
            <a:ext cx="2533228"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No = </a:t>
            </a:r>
            <a:r>
              <a:rPr lang="en-US" b="1" i="1" dirty="0" smtClean="0"/>
              <a:t>Non-</a:t>
            </a:r>
            <a:r>
              <a:rPr lang="en-US" b="1" i="1" dirty="0" err="1" smtClean="0"/>
              <a:t>Cognitivism</a:t>
            </a:r>
            <a:endParaRPr lang="en-US" b="1" dirty="0"/>
          </a:p>
        </p:txBody>
      </p:sp>
      <p:cxnSp>
        <p:nvCxnSpPr>
          <p:cNvPr id="14" name="Straight Arrow Connector 13"/>
          <p:cNvCxnSpPr/>
          <p:nvPr/>
        </p:nvCxnSpPr>
        <p:spPr>
          <a:xfrm>
            <a:off x="4330700" y="2134632"/>
            <a:ext cx="1" cy="3926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305372" y="2564368"/>
            <a:ext cx="4050658" cy="369332"/>
          </a:xfrm>
          <a:prstGeom prst="rect">
            <a:avLst/>
          </a:prstGeom>
          <a:noFill/>
        </p:spPr>
        <p:txBody>
          <a:bodyPr wrap="none" rtlCol="0">
            <a:spAutoFit/>
          </a:bodyPr>
          <a:lstStyle/>
          <a:p>
            <a:r>
              <a:rPr lang="en-US" dirty="0" smtClean="0"/>
              <a:t>Question: Are moral claims ever true?</a:t>
            </a:r>
            <a:endParaRPr lang="en-US" dirty="0"/>
          </a:p>
        </p:txBody>
      </p:sp>
      <p:cxnSp>
        <p:nvCxnSpPr>
          <p:cNvPr id="20" name="Straight Arrow Connector 19"/>
          <p:cNvCxnSpPr/>
          <p:nvPr/>
        </p:nvCxnSpPr>
        <p:spPr>
          <a:xfrm>
            <a:off x="4330699" y="29210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4054731" y="3453368"/>
            <a:ext cx="528097" cy="369332"/>
          </a:xfrm>
          <a:prstGeom prst="rect">
            <a:avLst/>
          </a:prstGeom>
          <a:noFill/>
        </p:spPr>
        <p:txBody>
          <a:bodyPr wrap="none" rtlCol="0">
            <a:spAutoFit/>
          </a:bodyPr>
          <a:lstStyle/>
          <a:p>
            <a:r>
              <a:rPr lang="en-US" dirty="0" smtClean="0"/>
              <a:t>Yes</a:t>
            </a:r>
            <a:endParaRPr lang="en-US" dirty="0"/>
          </a:p>
        </p:txBody>
      </p:sp>
      <p:cxnSp>
        <p:nvCxnSpPr>
          <p:cNvPr id="23" name="Straight Arrow Connector 22"/>
          <p:cNvCxnSpPr>
            <a:stCxn id="15" idx="2"/>
          </p:cNvCxnSpPr>
          <p:nvPr/>
        </p:nvCxnSpPr>
        <p:spPr>
          <a:xfrm>
            <a:off x="4330701" y="2933700"/>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5958091" y="3453368"/>
            <a:ext cx="2048345"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No = </a:t>
            </a:r>
            <a:r>
              <a:rPr lang="en-US" b="1" i="1" dirty="0" smtClean="0"/>
              <a:t>Error Theory</a:t>
            </a:r>
            <a:endParaRPr lang="en-US" b="1" dirty="0"/>
          </a:p>
        </p:txBody>
      </p:sp>
      <p:sp>
        <p:nvSpPr>
          <p:cNvPr id="27" name="TextBox 26"/>
          <p:cNvSpPr txBox="1"/>
          <p:nvPr/>
        </p:nvSpPr>
        <p:spPr>
          <a:xfrm>
            <a:off x="425068" y="4305300"/>
            <a:ext cx="7811266" cy="369332"/>
          </a:xfrm>
          <a:prstGeom prst="rect">
            <a:avLst/>
          </a:prstGeom>
          <a:noFill/>
        </p:spPr>
        <p:txBody>
          <a:bodyPr wrap="none" rtlCol="0">
            <a:spAutoFit/>
          </a:bodyPr>
          <a:lstStyle/>
          <a:p>
            <a:r>
              <a:rPr lang="en-US" dirty="0" smtClean="0"/>
              <a:t>Question: Are true moral claims simply true or true-relative-to-something?</a:t>
            </a:r>
            <a:endParaRPr lang="en-US" dirty="0"/>
          </a:p>
        </p:txBody>
      </p:sp>
      <p:cxnSp>
        <p:nvCxnSpPr>
          <p:cNvPr id="28" name="Straight Arrow Connector 27"/>
          <p:cNvCxnSpPr/>
          <p:nvPr/>
        </p:nvCxnSpPr>
        <p:spPr>
          <a:xfrm>
            <a:off x="4330698" y="38227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flipH="1">
            <a:off x="2019300" y="4674632"/>
            <a:ext cx="2311396"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723901" y="5187434"/>
            <a:ext cx="2504880" cy="369332"/>
          </a:xfrm>
          <a:prstGeom prst="rect">
            <a:avLst/>
          </a:prstGeom>
          <a:noFill/>
        </p:spPr>
        <p:txBody>
          <a:bodyPr wrap="none" rtlCol="0">
            <a:spAutoFit/>
          </a:bodyPr>
          <a:lstStyle/>
          <a:p>
            <a:r>
              <a:rPr lang="en-US" dirty="0" smtClean="0"/>
              <a:t>Simply true = </a:t>
            </a:r>
            <a:r>
              <a:rPr lang="en-US" b="1" i="1" dirty="0" smtClean="0"/>
              <a:t>Realism</a:t>
            </a:r>
            <a:endParaRPr lang="en-US" b="1" i="1" dirty="0"/>
          </a:p>
        </p:txBody>
      </p:sp>
      <p:cxnSp>
        <p:nvCxnSpPr>
          <p:cNvPr id="31" name="Straight Arrow Connector 30"/>
          <p:cNvCxnSpPr/>
          <p:nvPr/>
        </p:nvCxnSpPr>
        <p:spPr>
          <a:xfrm>
            <a:off x="4330696" y="4685268"/>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4699790" y="5162034"/>
            <a:ext cx="4596609" cy="369332"/>
          </a:xfrm>
          <a:prstGeom prst="rect">
            <a:avLst/>
          </a:prstGeom>
          <a:noFill/>
        </p:spPr>
        <p:txBody>
          <a:bodyPr wrap="square" rtlCol="0">
            <a:spAutoFit/>
          </a:bodyPr>
          <a:lstStyle/>
          <a:p>
            <a:r>
              <a:rPr lang="en-US" dirty="0" smtClean="0"/>
              <a:t>True-relative-to-something = </a:t>
            </a:r>
            <a:r>
              <a:rPr lang="en-US" b="1" i="1" dirty="0" smtClean="0"/>
              <a:t>Relativism</a:t>
            </a:r>
            <a:endParaRPr lang="en-US" b="1" i="1" dirty="0"/>
          </a:p>
        </p:txBody>
      </p:sp>
      <p:sp>
        <p:nvSpPr>
          <p:cNvPr id="36" name="TextBox 35"/>
          <p:cNvSpPr txBox="1"/>
          <p:nvPr/>
        </p:nvSpPr>
        <p:spPr>
          <a:xfrm>
            <a:off x="-40483" y="5905500"/>
            <a:ext cx="5175250" cy="369332"/>
          </a:xfrm>
          <a:prstGeom prst="rect">
            <a:avLst/>
          </a:prstGeom>
          <a:noFill/>
        </p:spPr>
        <p:txBody>
          <a:bodyPr wrap="square" rtlCol="0">
            <a:spAutoFit/>
          </a:bodyPr>
          <a:lstStyle/>
          <a:p>
            <a:r>
              <a:rPr lang="en-US" dirty="0" smtClean="0"/>
              <a:t>Question: Are moral properties physical?</a:t>
            </a:r>
            <a:endParaRPr lang="en-US" dirty="0"/>
          </a:p>
        </p:txBody>
      </p:sp>
      <p:cxnSp>
        <p:nvCxnSpPr>
          <p:cNvPr id="37" name="Straight Arrow Connector 36"/>
          <p:cNvCxnSpPr/>
          <p:nvPr/>
        </p:nvCxnSpPr>
        <p:spPr>
          <a:xfrm>
            <a:off x="2019300" y="5556766"/>
            <a:ext cx="0" cy="4122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115719" y="6488668"/>
            <a:ext cx="1954381"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dirty="0" smtClean="0"/>
              <a:t>Yes = </a:t>
            </a:r>
            <a:r>
              <a:rPr lang="en-US" b="1" i="1" dirty="0" smtClean="0"/>
              <a:t>Naturalism</a:t>
            </a:r>
            <a:endParaRPr lang="en-US" dirty="0"/>
          </a:p>
        </p:txBody>
      </p:sp>
      <p:sp>
        <p:nvSpPr>
          <p:cNvPr id="39" name="TextBox 38"/>
          <p:cNvSpPr txBox="1"/>
          <p:nvPr/>
        </p:nvSpPr>
        <p:spPr>
          <a:xfrm>
            <a:off x="2566075" y="6481128"/>
            <a:ext cx="2454518"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No = </a:t>
            </a:r>
            <a:r>
              <a:rPr lang="en-US" b="1" i="1" dirty="0" smtClean="0"/>
              <a:t>Non-Naturalism</a:t>
            </a:r>
            <a:endParaRPr lang="en-US" dirty="0"/>
          </a:p>
        </p:txBody>
      </p:sp>
      <p:cxnSp>
        <p:nvCxnSpPr>
          <p:cNvPr id="42" name="Straight Arrow Connector 41"/>
          <p:cNvCxnSpPr>
            <a:endCxn id="38" idx="0"/>
          </p:cNvCxnSpPr>
          <p:nvPr/>
        </p:nvCxnSpPr>
        <p:spPr>
          <a:xfrm flipH="1">
            <a:off x="1092910" y="6230898"/>
            <a:ext cx="1091490" cy="2577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a:off x="2184400" y="6230898"/>
            <a:ext cx="1117600" cy="228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9" name="TextBox 48"/>
          <p:cNvSpPr txBox="1"/>
          <p:nvPr/>
        </p:nvSpPr>
        <p:spPr>
          <a:xfrm>
            <a:off x="5822025" y="5720834"/>
            <a:ext cx="2705902" cy="369332"/>
          </a:xfrm>
          <a:prstGeom prst="rect">
            <a:avLst/>
          </a:prstGeom>
          <a:noFill/>
        </p:spPr>
        <p:txBody>
          <a:bodyPr wrap="none" rtlCol="0">
            <a:spAutoFit/>
          </a:bodyPr>
          <a:lstStyle/>
          <a:p>
            <a:r>
              <a:rPr lang="en-US" dirty="0" smtClean="0"/>
              <a:t>Q: True relative to what?</a:t>
            </a:r>
            <a:endParaRPr lang="en-US" dirty="0"/>
          </a:p>
        </p:txBody>
      </p:sp>
      <p:cxnSp>
        <p:nvCxnSpPr>
          <p:cNvPr id="50" name="Straight Arrow Connector 49"/>
          <p:cNvCxnSpPr/>
          <p:nvPr/>
        </p:nvCxnSpPr>
        <p:spPr>
          <a:xfrm>
            <a:off x="7111849" y="5482114"/>
            <a:ext cx="0" cy="3032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1" name="TextBox 50"/>
          <p:cNvSpPr txBox="1"/>
          <p:nvPr/>
        </p:nvSpPr>
        <p:spPr>
          <a:xfrm>
            <a:off x="5505422" y="6264364"/>
            <a:ext cx="1416078" cy="584776"/>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600" b="1" i="1" dirty="0" smtClean="0"/>
              <a:t>Community-Relativism</a:t>
            </a:r>
            <a:endParaRPr lang="en-US" sz="1600" b="1" i="1" dirty="0"/>
          </a:p>
        </p:txBody>
      </p:sp>
      <p:sp>
        <p:nvSpPr>
          <p:cNvPr id="52" name="TextBox 51"/>
          <p:cNvSpPr txBox="1"/>
          <p:nvPr/>
        </p:nvSpPr>
        <p:spPr>
          <a:xfrm>
            <a:off x="7528295" y="6264364"/>
            <a:ext cx="1416078" cy="58477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600" b="1" i="1" dirty="0" smtClean="0"/>
              <a:t>Individual-Relativism</a:t>
            </a:r>
            <a:endParaRPr lang="en-US" sz="1600" b="1" i="1" dirty="0"/>
          </a:p>
        </p:txBody>
      </p:sp>
      <p:cxnSp>
        <p:nvCxnSpPr>
          <p:cNvPr id="56" name="Straight Arrow Connector 55"/>
          <p:cNvCxnSpPr>
            <a:stCxn id="49" idx="2"/>
            <a:endCxn id="51" idx="0"/>
          </p:cNvCxnSpPr>
          <p:nvPr/>
        </p:nvCxnSpPr>
        <p:spPr>
          <a:xfrm flipH="1">
            <a:off x="6213461" y="6090166"/>
            <a:ext cx="961515" cy="1741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8" name="Straight Arrow Connector 57"/>
          <p:cNvCxnSpPr>
            <a:stCxn id="49" idx="2"/>
            <a:endCxn id="52" idx="0"/>
          </p:cNvCxnSpPr>
          <p:nvPr/>
        </p:nvCxnSpPr>
        <p:spPr>
          <a:xfrm>
            <a:off x="7174976" y="6090166"/>
            <a:ext cx="1061358" cy="1741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11811390"/>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46101" y="317500"/>
            <a:ext cx="7975600" cy="646331"/>
          </a:xfrm>
          <a:prstGeom prst="rect">
            <a:avLst/>
          </a:prstGeom>
          <a:noFill/>
        </p:spPr>
        <p:txBody>
          <a:bodyPr wrap="square" rtlCol="0">
            <a:spAutoFit/>
          </a:bodyPr>
          <a:lstStyle/>
          <a:p>
            <a:r>
              <a:rPr lang="en-US" b="1" dirty="0" smtClean="0"/>
              <a:t>Non-</a:t>
            </a:r>
            <a:r>
              <a:rPr lang="en-US" b="1" dirty="0" err="1" smtClean="0"/>
              <a:t>Cognitivism</a:t>
            </a:r>
            <a:r>
              <a:rPr lang="en-US" dirty="0" smtClean="0"/>
              <a:t>: Moral claims are not the kinds of things that can be true or false in the first place. </a:t>
            </a:r>
            <a:endParaRPr lang="en-US" dirty="0"/>
          </a:p>
        </p:txBody>
      </p:sp>
    </p:spTree>
    <p:extLst>
      <p:ext uri="{BB962C8B-B14F-4D97-AF65-F5344CB8AC3E}">
        <p14:creationId xmlns:p14="http://schemas.microsoft.com/office/powerpoint/2010/main" val="1827712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70200" y="63500"/>
            <a:ext cx="2950973" cy="400110"/>
          </a:xfrm>
          <a:prstGeom prst="rect">
            <a:avLst/>
          </a:prstGeom>
          <a:noFill/>
        </p:spPr>
        <p:txBody>
          <a:bodyPr wrap="none" rtlCol="0">
            <a:spAutoFit/>
          </a:bodyPr>
          <a:lstStyle/>
          <a:p>
            <a:r>
              <a:rPr lang="en-US" sz="2000" b="1" dirty="0" smtClean="0">
                <a:solidFill>
                  <a:srgbClr val="3366FF"/>
                </a:solidFill>
              </a:rPr>
              <a:t>The Tree of Meta-ethics</a:t>
            </a:r>
            <a:endParaRPr lang="en-US" sz="2000" b="1" dirty="0">
              <a:solidFill>
                <a:srgbClr val="3366FF"/>
              </a:solidFill>
            </a:endParaRPr>
          </a:p>
        </p:txBody>
      </p:sp>
      <p:sp>
        <p:nvSpPr>
          <p:cNvPr id="2" name="TextBox 1"/>
          <p:cNvSpPr txBox="1"/>
          <p:nvPr/>
        </p:nvSpPr>
        <p:spPr>
          <a:xfrm>
            <a:off x="723901" y="571500"/>
            <a:ext cx="7213600" cy="646331"/>
          </a:xfrm>
          <a:prstGeom prst="rect">
            <a:avLst/>
          </a:prstGeom>
          <a:noFill/>
        </p:spPr>
        <p:txBody>
          <a:bodyPr wrap="square" rtlCol="0">
            <a:spAutoFit/>
          </a:bodyPr>
          <a:lstStyle/>
          <a:p>
            <a:r>
              <a:rPr lang="en-US" dirty="0" smtClean="0"/>
              <a:t>Question: Are moral claims (e.g. “Murder is wrong.”) the kinds of things that can be true or false in the first place?</a:t>
            </a:r>
            <a:endParaRPr lang="en-US" dirty="0"/>
          </a:p>
        </p:txBody>
      </p:sp>
      <p:cxnSp>
        <p:nvCxnSpPr>
          <p:cNvPr id="5" name="Straight Arrow Connector 4"/>
          <p:cNvCxnSpPr>
            <a:stCxn id="2" idx="2"/>
          </p:cNvCxnSpPr>
          <p:nvPr/>
        </p:nvCxnSpPr>
        <p:spPr>
          <a:xfrm flipH="1">
            <a:off x="4330700" y="1217831"/>
            <a:ext cx="1"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429000" y="1701800"/>
            <a:ext cx="2032791" cy="369332"/>
          </a:xfrm>
          <a:prstGeom prst="rect">
            <a:avLst/>
          </a:prstGeom>
          <a:noFill/>
        </p:spPr>
        <p:txBody>
          <a:bodyPr wrap="none" rtlCol="0">
            <a:spAutoFit/>
          </a:bodyPr>
          <a:lstStyle/>
          <a:p>
            <a:r>
              <a:rPr lang="en-US" dirty="0" smtClean="0"/>
              <a:t>Yes = </a:t>
            </a:r>
            <a:r>
              <a:rPr lang="en-US" b="1" i="1" dirty="0" err="1" smtClean="0"/>
              <a:t>Cognitivism</a:t>
            </a:r>
            <a:endParaRPr lang="en-US" b="1" dirty="0"/>
          </a:p>
        </p:txBody>
      </p:sp>
      <p:cxnSp>
        <p:nvCxnSpPr>
          <p:cNvPr id="9" name="Straight Arrow Connector 8"/>
          <p:cNvCxnSpPr>
            <a:stCxn id="2" idx="2"/>
          </p:cNvCxnSpPr>
          <p:nvPr/>
        </p:nvCxnSpPr>
        <p:spPr>
          <a:xfrm>
            <a:off x="4330701" y="1217831"/>
            <a:ext cx="2590799"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958091" y="1689100"/>
            <a:ext cx="2533228"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No = </a:t>
            </a:r>
            <a:r>
              <a:rPr lang="en-US" b="1" i="1" dirty="0" smtClean="0"/>
              <a:t>Non-</a:t>
            </a:r>
            <a:r>
              <a:rPr lang="en-US" b="1" i="1" dirty="0" err="1" smtClean="0"/>
              <a:t>Cognitivism</a:t>
            </a:r>
            <a:endParaRPr lang="en-US" b="1" dirty="0"/>
          </a:p>
        </p:txBody>
      </p:sp>
      <p:cxnSp>
        <p:nvCxnSpPr>
          <p:cNvPr id="14" name="Straight Arrow Connector 13"/>
          <p:cNvCxnSpPr/>
          <p:nvPr/>
        </p:nvCxnSpPr>
        <p:spPr>
          <a:xfrm>
            <a:off x="4330700" y="2134632"/>
            <a:ext cx="1" cy="3926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305372" y="2564368"/>
            <a:ext cx="4050658" cy="369332"/>
          </a:xfrm>
          <a:prstGeom prst="rect">
            <a:avLst/>
          </a:prstGeom>
          <a:noFill/>
        </p:spPr>
        <p:txBody>
          <a:bodyPr wrap="none" rtlCol="0">
            <a:spAutoFit/>
          </a:bodyPr>
          <a:lstStyle/>
          <a:p>
            <a:r>
              <a:rPr lang="en-US" dirty="0" smtClean="0"/>
              <a:t>Question: Are moral claims ever true?</a:t>
            </a:r>
            <a:endParaRPr lang="en-US" dirty="0"/>
          </a:p>
        </p:txBody>
      </p:sp>
      <p:cxnSp>
        <p:nvCxnSpPr>
          <p:cNvPr id="20" name="Straight Arrow Connector 19"/>
          <p:cNvCxnSpPr/>
          <p:nvPr/>
        </p:nvCxnSpPr>
        <p:spPr>
          <a:xfrm>
            <a:off x="4330699" y="29210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4066652" y="3403600"/>
            <a:ext cx="528097" cy="369332"/>
          </a:xfrm>
          <a:prstGeom prst="rect">
            <a:avLst/>
          </a:prstGeom>
          <a:noFill/>
        </p:spPr>
        <p:txBody>
          <a:bodyPr wrap="none" rtlCol="0">
            <a:spAutoFit/>
          </a:bodyPr>
          <a:lstStyle/>
          <a:p>
            <a:r>
              <a:rPr lang="en-US" dirty="0" smtClean="0"/>
              <a:t>Yes</a:t>
            </a:r>
            <a:endParaRPr lang="en-US" b="1" dirty="0"/>
          </a:p>
        </p:txBody>
      </p:sp>
      <p:cxnSp>
        <p:nvCxnSpPr>
          <p:cNvPr id="23" name="Straight Arrow Connector 22"/>
          <p:cNvCxnSpPr>
            <a:stCxn id="15" idx="2"/>
          </p:cNvCxnSpPr>
          <p:nvPr/>
        </p:nvCxnSpPr>
        <p:spPr>
          <a:xfrm>
            <a:off x="4330701" y="2933700"/>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5958091" y="3453368"/>
            <a:ext cx="2048345"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No = </a:t>
            </a:r>
            <a:r>
              <a:rPr lang="en-US" b="1" i="1" dirty="0" smtClean="0"/>
              <a:t>Error Theory</a:t>
            </a:r>
            <a:endParaRPr lang="en-US" b="1" dirty="0"/>
          </a:p>
        </p:txBody>
      </p:sp>
      <p:sp>
        <p:nvSpPr>
          <p:cNvPr id="27" name="TextBox 26"/>
          <p:cNvSpPr txBox="1"/>
          <p:nvPr/>
        </p:nvSpPr>
        <p:spPr>
          <a:xfrm>
            <a:off x="425068" y="4305300"/>
            <a:ext cx="7811266" cy="369332"/>
          </a:xfrm>
          <a:prstGeom prst="rect">
            <a:avLst/>
          </a:prstGeom>
          <a:noFill/>
        </p:spPr>
        <p:txBody>
          <a:bodyPr wrap="none" rtlCol="0">
            <a:spAutoFit/>
          </a:bodyPr>
          <a:lstStyle/>
          <a:p>
            <a:r>
              <a:rPr lang="en-US" dirty="0" smtClean="0"/>
              <a:t>Question: Are true moral claims simply true or true-relative-to-something?</a:t>
            </a:r>
            <a:endParaRPr lang="en-US" dirty="0"/>
          </a:p>
        </p:txBody>
      </p:sp>
      <p:cxnSp>
        <p:nvCxnSpPr>
          <p:cNvPr id="28" name="Straight Arrow Connector 27"/>
          <p:cNvCxnSpPr/>
          <p:nvPr/>
        </p:nvCxnSpPr>
        <p:spPr>
          <a:xfrm>
            <a:off x="4330698" y="38227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flipH="1">
            <a:off x="2019300" y="4674632"/>
            <a:ext cx="2311396"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723901" y="5187434"/>
            <a:ext cx="2504880" cy="369332"/>
          </a:xfrm>
          <a:prstGeom prst="rect">
            <a:avLst/>
          </a:prstGeom>
          <a:noFill/>
        </p:spPr>
        <p:txBody>
          <a:bodyPr wrap="none" rtlCol="0">
            <a:spAutoFit/>
          </a:bodyPr>
          <a:lstStyle/>
          <a:p>
            <a:r>
              <a:rPr lang="en-US" dirty="0" smtClean="0"/>
              <a:t>Simply true = </a:t>
            </a:r>
            <a:r>
              <a:rPr lang="en-US" b="1" i="1" dirty="0" smtClean="0"/>
              <a:t>Realism</a:t>
            </a:r>
            <a:endParaRPr lang="en-US" b="1" i="1" dirty="0"/>
          </a:p>
        </p:txBody>
      </p:sp>
      <p:cxnSp>
        <p:nvCxnSpPr>
          <p:cNvPr id="31" name="Straight Arrow Connector 30"/>
          <p:cNvCxnSpPr/>
          <p:nvPr/>
        </p:nvCxnSpPr>
        <p:spPr>
          <a:xfrm>
            <a:off x="4330696" y="4685268"/>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4699790" y="5162034"/>
            <a:ext cx="4596609" cy="369332"/>
          </a:xfrm>
          <a:prstGeom prst="rect">
            <a:avLst/>
          </a:prstGeom>
          <a:noFill/>
        </p:spPr>
        <p:txBody>
          <a:bodyPr wrap="square" rtlCol="0">
            <a:spAutoFit/>
          </a:bodyPr>
          <a:lstStyle/>
          <a:p>
            <a:r>
              <a:rPr lang="en-US" dirty="0" smtClean="0"/>
              <a:t>True-relative-to-something = </a:t>
            </a:r>
            <a:r>
              <a:rPr lang="en-US" b="1" i="1" dirty="0" smtClean="0"/>
              <a:t>Relativism</a:t>
            </a:r>
            <a:endParaRPr lang="en-US" b="1" i="1" dirty="0"/>
          </a:p>
        </p:txBody>
      </p:sp>
      <p:sp>
        <p:nvSpPr>
          <p:cNvPr id="36" name="TextBox 35"/>
          <p:cNvSpPr txBox="1"/>
          <p:nvPr/>
        </p:nvSpPr>
        <p:spPr>
          <a:xfrm>
            <a:off x="-40483" y="5905500"/>
            <a:ext cx="5175250" cy="369332"/>
          </a:xfrm>
          <a:prstGeom prst="rect">
            <a:avLst/>
          </a:prstGeom>
          <a:noFill/>
        </p:spPr>
        <p:txBody>
          <a:bodyPr wrap="square" rtlCol="0">
            <a:spAutoFit/>
          </a:bodyPr>
          <a:lstStyle/>
          <a:p>
            <a:r>
              <a:rPr lang="en-US" dirty="0" smtClean="0"/>
              <a:t>Question: Are moral properties physical?</a:t>
            </a:r>
            <a:endParaRPr lang="en-US" dirty="0"/>
          </a:p>
        </p:txBody>
      </p:sp>
      <p:cxnSp>
        <p:nvCxnSpPr>
          <p:cNvPr id="37" name="Straight Arrow Connector 36"/>
          <p:cNvCxnSpPr/>
          <p:nvPr/>
        </p:nvCxnSpPr>
        <p:spPr>
          <a:xfrm>
            <a:off x="2019300" y="5556766"/>
            <a:ext cx="0" cy="4122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115719" y="6488668"/>
            <a:ext cx="1954381"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dirty="0" smtClean="0"/>
              <a:t>Yes = </a:t>
            </a:r>
            <a:r>
              <a:rPr lang="en-US" b="1" i="1" dirty="0" smtClean="0"/>
              <a:t>Naturalism</a:t>
            </a:r>
            <a:endParaRPr lang="en-US" dirty="0"/>
          </a:p>
        </p:txBody>
      </p:sp>
      <p:sp>
        <p:nvSpPr>
          <p:cNvPr id="39" name="TextBox 38"/>
          <p:cNvSpPr txBox="1"/>
          <p:nvPr/>
        </p:nvSpPr>
        <p:spPr>
          <a:xfrm>
            <a:off x="2566075" y="6481128"/>
            <a:ext cx="2454518"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No = </a:t>
            </a:r>
            <a:r>
              <a:rPr lang="en-US" b="1" i="1" dirty="0" smtClean="0"/>
              <a:t>Non-Naturalism</a:t>
            </a:r>
            <a:endParaRPr lang="en-US" dirty="0"/>
          </a:p>
        </p:txBody>
      </p:sp>
      <p:cxnSp>
        <p:nvCxnSpPr>
          <p:cNvPr id="42" name="Straight Arrow Connector 41"/>
          <p:cNvCxnSpPr>
            <a:endCxn id="38" idx="0"/>
          </p:cNvCxnSpPr>
          <p:nvPr/>
        </p:nvCxnSpPr>
        <p:spPr>
          <a:xfrm flipH="1">
            <a:off x="1092910" y="6230898"/>
            <a:ext cx="1091490" cy="2577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a:off x="2184400" y="6230898"/>
            <a:ext cx="1117600" cy="228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9" name="TextBox 48"/>
          <p:cNvSpPr txBox="1"/>
          <p:nvPr/>
        </p:nvSpPr>
        <p:spPr>
          <a:xfrm>
            <a:off x="5822025" y="5720834"/>
            <a:ext cx="2705902" cy="369332"/>
          </a:xfrm>
          <a:prstGeom prst="rect">
            <a:avLst/>
          </a:prstGeom>
          <a:noFill/>
        </p:spPr>
        <p:txBody>
          <a:bodyPr wrap="none" rtlCol="0">
            <a:spAutoFit/>
          </a:bodyPr>
          <a:lstStyle/>
          <a:p>
            <a:r>
              <a:rPr lang="en-US" dirty="0" smtClean="0"/>
              <a:t>Q: True relative to what?</a:t>
            </a:r>
            <a:endParaRPr lang="en-US" dirty="0"/>
          </a:p>
        </p:txBody>
      </p:sp>
      <p:cxnSp>
        <p:nvCxnSpPr>
          <p:cNvPr id="50" name="Straight Arrow Connector 49"/>
          <p:cNvCxnSpPr/>
          <p:nvPr/>
        </p:nvCxnSpPr>
        <p:spPr>
          <a:xfrm>
            <a:off x="7111849" y="5482114"/>
            <a:ext cx="0" cy="3032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1" name="TextBox 50"/>
          <p:cNvSpPr txBox="1"/>
          <p:nvPr/>
        </p:nvSpPr>
        <p:spPr>
          <a:xfrm>
            <a:off x="5505422" y="6264364"/>
            <a:ext cx="1416078" cy="584776"/>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600" b="1" i="1" dirty="0" smtClean="0"/>
              <a:t>Community-Relativism</a:t>
            </a:r>
            <a:endParaRPr lang="en-US" sz="1600" b="1" i="1" dirty="0"/>
          </a:p>
        </p:txBody>
      </p:sp>
      <p:cxnSp>
        <p:nvCxnSpPr>
          <p:cNvPr id="56" name="Straight Arrow Connector 55"/>
          <p:cNvCxnSpPr>
            <a:stCxn id="49" idx="2"/>
            <a:endCxn id="51" idx="0"/>
          </p:cNvCxnSpPr>
          <p:nvPr/>
        </p:nvCxnSpPr>
        <p:spPr>
          <a:xfrm flipH="1">
            <a:off x="6213461" y="6090166"/>
            <a:ext cx="961515" cy="1741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57230605"/>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46101" y="317500"/>
            <a:ext cx="7975600" cy="646331"/>
          </a:xfrm>
          <a:prstGeom prst="rect">
            <a:avLst/>
          </a:prstGeom>
          <a:noFill/>
        </p:spPr>
        <p:txBody>
          <a:bodyPr wrap="square" rtlCol="0">
            <a:spAutoFit/>
          </a:bodyPr>
          <a:lstStyle/>
          <a:p>
            <a:r>
              <a:rPr lang="en-US" b="1" dirty="0" smtClean="0"/>
              <a:t>Non-</a:t>
            </a:r>
            <a:r>
              <a:rPr lang="en-US" b="1" dirty="0" err="1" smtClean="0"/>
              <a:t>Cognitivism</a:t>
            </a:r>
            <a:r>
              <a:rPr lang="en-US" dirty="0" smtClean="0"/>
              <a:t>: Moral claims are not the kinds of things that can be true or false in the first place. </a:t>
            </a:r>
            <a:endParaRPr lang="en-US" dirty="0"/>
          </a:p>
        </p:txBody>
      </p:sp>
      <p:sp>
        <p:nvSpPr>
          <p:cNvPr id="2" name="TextBox 1"/>
          <p:cNvSpPr txBox="1"/>
          <p:nvPr/>
        </p:nvSpPr>
        <p:spPr>
          <a:xfrm>
            <a:off x="215901" y="1205468"/>
            <a:ext cx="8643525" cy="369332"/>
          </a:xfrm>
          <a:prstGeom prst="rect">
            <a:avLst/>
          </a:prstGeom>
          <a:noFill/>
        </p:spPr>
        <p:txBody>
          <a:bodyPr wrap="none" rtlCol="0">
            <a:spAutoFit/>
          </a:bodyPr>
          <a:lstStyle/>
          <a:p>
            <a:r>
              <a:rPr lang="en-US" dirty="0" smtClean="0"/>
              <a:t>Not all uses of language are attempts to describe the facts. Here are some examples:</a:t>
            </a:r>
            <a:endParaRPr lang="en-US" dirty="0"/>
          </a:p>
        </p:txBody>
      </p:sp>
    </p:spTree>
    <p:extLst>
      <p:ext uri="{BB962C8B-B14F-4D97-AF65-F5344CB8AC3E}">
        <p14:creationId xmlns:p14="http://schemas.microsoft.com/office/powerpoint/2010/main" val="1385521940"/>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46101" y="317500"/>
            <a:ext cx="7975600" cy="646331"/>
          </a:xfrm>
          <a:prstGeom prst="rect">
            <a:avLst/>
          </a:prstGeom>
          <a:noFill/>
        </p:spPr>
        <p:txBody>
          <a:bodyPr wrap="square" rtlCol="0">
            <a:spAutoFit/>
          </a:bodyPr>
          <a:lstStyle/>
          <a:p>
            <a:r>
              <a:rPr lang="en-US" b="1" dirty="0" smtClean="0"/>
              <a:t>Non-</a:t>
            </a:r>
            <a:r>
              <a:rPr lang="en-US" b="1" dirty="0" err="1" smtClean="0"/>
              <a:t>Cognitivism</a:t>
            </a:r>
            <a:r>
              <a:rPr lang="en-US" dirty="0" smtClean="0"/>
              <a:t>: Moral claims are not the kinds of things that can be true or false in the first place. </a:t>
            </a:r>
            <a:endParaRPr lang="en-US" dirty="0"/>
          </a:p>
        </p:txBody>
      </p:sp>
      <p:sp>
        <p:nvSpPr>
          <p:cNvPr id="2" name="TextBox 1"/>
          <p:cNvSpPr txBox="1"/>
          <p:nvPr/>
        </p:nvSpPr>
        <p:spPr>
          <a:xfrm>
            <a:off x="215901" y="1205468"/>
            <a:ext cx="8643525" cy="369332"/>
          </a:xfrm>
          <a:prstGeom prst="rect">
            <a:avLst/>
          </a:prstGeom>
          <a:noFill/>
        </p:spPr>
        <p:txBody>
          <a:bodyPr wrap="none" rtlCol="0">
            <a:spAutoFit/>
          </a:bodyPr>
          <a:lstStyle/>
          <a:p>
            <a:r>
              <a:rPr lang="en-US" dirty="0" smtClean="0"/>
              <a:t>Not all uses of language are attempts to describe the facts. Here are some examples:</a:t>
            </a:r>
            <a:endParaRPr lang="en-US" dirty="0"/>
          </a:p>
        </p:txBody>
      </p:sp>
      <p:sp>
        <p:nvSpPr>
          <p:cNvPr id="3" name="TextBox 2"/>
          <p:cNvSpPr txBox="1"/>
          <p:nvPr/>
        </p:nvSpPr>
        <p:spPr>
          <a:xfrm>
            <a:off x="3022600" y="2215634"/>
            <a:ext cx="2975732"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“Get out of my classroom!”</a:t>
            </a:r>
            <a:endParaRPr lang="en-US" dirty="0"/>
          </a:p>
        </p:txBody>
      </p:sp>
      <p:sp>
        <p:nvSpPr>
          <p:cNvPr id="5" name="TextBox 4"/>
          <p:cNvSpPr txBox="1"/>
          <p:nvPr/>
        </p:nvSpPr>
        <p:spPr>
          <a:xfrm>
            <a:off x="3022600" y="2939534"/>
            <a:ext cx="3665524"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“I declare you husband and wife.”</a:t>
            </a:r>
            <a:endParaRPr lang="en-US" dirty="0"/>
          </a:p>
        </p:txBody>
      </p:sp>
      <p:sp>
        <p:nvSpPr>
          <p:cNvPr id="6" name="TextBox 5"/>
          <p:cNvSpPr txBox="1"/>
          <p:nvPr/>
        </p:nvSpPr>
        <p:spPr>
          <a:xfrm>
            <a:off x="3022600" y="3676134"/>
            <a:ext cx="4797144"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a:t>
            </a:r>
            <a:r>
              <a:rPr lang="en-US" dirty="0" err="1" smtClean="0"/>
              <a:t>Booooooooo</a:t>
            </a:r>
            <a:r>
              <a:rPr lang="en-US" dirty="0" smtClean="0"/>
              <a:t>!” (said while at sporting event)</a:t>
            </a:r>
            <a:endParaRPr lang="en-US" dirty="0"/>
          </a:p>
        </p:txBody>
      </p:sp>
    </p:spTree>
    <p:extLst>
      <p:ext uri="{BB962C8B-B14F-4D97-AF65-F5344CB8AC3E}">
        <p14:creationId xmlns:p14="http://schemas.microsoft.com/office/powerpoint/2010/main" val="3793862722"/>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46101" y="317500"/>
            <a:ext cx="7975600" cy="646331"/>
          </a:xfrm>
          <a:prstGeom prst="rect">
            <a:avLst/>
          </a:prstGeom>
          <a:noFill/>
        </p:spPr>
        <p:txBody>
          <a:bodyPr wrap="square" rtlCol="0">
            <a:spAutoFit/>
          </a:bodyPr>
          <a:lstStyle/>
          <a:p>
            <a:r>
              <a:rPr lang="en-US" b="1" dirty="0" smtClean="0"/>
              <a:t>Non-</a:t>
            </a:r>
            <a:r>
              <a:rPr lang="en-US" b="1" dirty="0" err="1" smtClean="0"/>
              <a:t>Cognitivism</a:t>
            </a:r>
            <a:r>
              <a:rPr lang="en-US" dirty="0" smtClean="0"/>
              <a:t>: Moral claims are not the kinds of things that can be true or false in the first place. </a:t>
            </a:r>
            <a:endParaRPr lang="en-US" dirty="0"/>
          </a:p>
        </p:txBody>
      </p:sp>
      <p:sp>
        <p:nvSpPr>
          <p:cNvPr id="2" name="TextBox 1"/>
          <p:cNvSpPr txBox="1"/>
          <p:nvPr/>
        </p:nvSpPr>
        <p:spPr>
          <a:xfrm>
            <a:off x="215901" y="1205468"/>
            <a:ext cx="8643525" cy="369332"/>
          </a:xfrm>
          <a:prstGeom prst="rect">
            <a:avLst/>
          </a:prstGeom>
          <a:noFill/>
        </p:spPr>
        <p:txBody>
          <a:bodyPr wrap="none" rtlCol="0">
            <a:spAutoFit/>
          </a:bodyPr>
          <a:lstStyle/>
          <a:p>
            <a:r>
              <a:rPr lang="en-US" dirty="0" smtClean="0"/>
              <a:t>Not all uses of language are attempts to describe the facts. Here are some examples:</a:t>
            </a:r>
            <a:endParaRPr lang="en-US" dirty="0"/>
          </a:p>
        </p:txBody>
      </p:sp>
      <p:sp>
        <p:nvSpPr>
          <p:cNvPr id="3" name="TextBox 2"/>
          <p:cNvSpPr txBox="1"/>
          <p:nvPr/>
        </p:nvSpPr>
        <p:spPr>
          <a:xfrm>
            <a:off x="3022600" y="2215634"/>
            <a:ext cx="2975732"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“Get out of my classroom!”</a:t>
            </a:r>
            <a:endParaRPr lang="en-US" dirty="0"/>
          </a:p>
        </p:txBody>
      </p:sp>
      <p:sp>
        <p:nvSpPr>
          <p:cNvPr id="5" name="TextBox 4"/>
          <p:cNvSpPr txBox="1"/>
          <p:nvPr/>
        </p:nvSpPr>
        <p:spPr>
          <a:xfrm>
            <a:off x="3022600" y="2939534"/>
            <a:ext cx="3665524"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“I declare you husband and wife.”</a:t>
            </a:r>
            <a:endParaRPr lang="en-US" dirty="0"/>
          </a:p>
        </p:txBody>
      </p:sp>
      <p:sp>
        <p:nvSpPr>
          <p:cNvPr id="6" name="TextBox 5"/>
          <p:cNvSpPr txBox="1"/>
          <p:nvPr/>
        </p:nvSpPr>
        <p:spPr>
          <a:xfrm>
            <a:off x="3022600" y="3676134"/>
            <a:ext cx="4797144"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a:t>
            </a:r>
            <a:r>
              <a:rPr lang="en-US" dirty="0" err="1" smtClean="0"/>
              <a:t>Booooooooo</a:t>
            </a:r>
            <a:r>
              <a:rPr lang="en-US" dirty="0" smtClean="0"/>
              <a:t>!” (said while at sporting event)</a:t>
            </a:r>
            <a:endParaRPr lang="en-US" dirty="0"/>
          </a:p>
        </p:txBody>
      </p:sp>
      <p:sp>
        <p:nvSpPr>
          <p:cNvPr id="7" name="TextBox 6"/>
          <p:cNvSpPr txBox="1"/>
          <p:nvPr/>
        </p:nvSpPr>
        <p:spPr>
          <a:xfrm>
            <a:off x="381000" y="4470400"/>
            <a:ext cx="8661399" cy="1477328"/>
          </a:xfrm>
          <a:prstGeom prst="rect">
            <a:avLst/>
          </a:prstGeom>
          <a:noFill/>
        </p:spPr>
        <p:txBody>
          <a:bodyPr wrap="square" rtlCol="0">
            <a:spAutoFit/>
          </a:bodyPr>
          <a:lstStyle/>
          <a:p>
            <a:r>
              <a:rPr lang="en-US" dirty="0" smtClean="0"/>
              <a:t>One might have the view that moral language is like this: it is not even an attempt to describe facts about the world. This is non-</a:t>
            </a:r>
            <a:r>
              <a:rPr lang="en-US" dirty="0" err="1" smtClean="0"/>
              <a:t>cognitivism</a:t>
            </a:r>
            <a:r>
              <a:rPr lang="en-US" dirty="0" smtClean="0"/>
              <a:t>. It is an attractive picture for anyone who is skeptical of moral realism and moral relativism, but who still needs an explanation of why our uses of moral language seem to make sense despite that there are no facts about what is right and wrong. </a:t>
            </a:r>
            <a:endParaRPr lang="en-US" dirty="0"/>
          </a:p>
        </p:txBody>
      </p:sp>
    </p:spTree>
    <p:extLst>
      <p:ext uri="{BB962C8B-B14F-4D97-AF65-F5344CB8AC3E}">
        <p14:creationId xmlns:p14="http://schemas.microsoft.com/office/powerpoint/2010/main" val="1367792222"/>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63600" y="379968"/>
            <a:ext cx="6065032" cy="369332"/>
          </a:xfrm>
          <a:prstGeom prst="rect">
            <a:avLst/>
          </a:prstGeom>
          <a:noFill/>
        </p:spPr>
        <p:txBody>
          <a:bodyPr wrap="none" rtlCol="0">
            <a:spAutoFit/>
          </a:bodyPr>
          <a:lstStyle/>
          <a:p>
            <a:r>
              <a:rPr lang="en-US" dirty="0" smtClean="0"/>
              <a:t>Let’s consider the following simple use of moral language: </a:t>
            </a:r>
            <a:endParaRPr lang="en-US" dirty="0"/>
          </a:p>
        </p:txBody>
      </p:sp>
    </p:spTree>
    <p:extLst>
      <p:ext uri="{BB962C8B-B14F-4D97-AF65-F5344CB8AC3E}">
        <p14:creationId xmlns:p14="http://schemas.microsoft.com/office/powerpoint/2010/main" val="3572313235"/>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63600" y="379968"/>
            <a:ext cx="6065032" cy="369332"/>
          </a:xfrm>
          <a:prstGeom prst="rect">
            <a:avLst/>
          </a:prstGeom>
          <a:noFill/>
        </p:spPr>
        <p:txBody>
          <a:bodyPr wrap="none" rtlCol="0">
            <a:spAutoFit/>
          </a:bodyPr>
          <a:lstStyle/>
          <a:p>
            <a:r>
              <a:rPr lang="en-US" dirty="0" smtClean="0"/>
              <a:t>Let’s consider the following simple use of moral language: </a:t>
            </a:r>
            <a:endParaRPr lang="en-US" dirty="0"/>
          </a:p>
        </p:txBody>
      </p:sp>
      <p:sp>
        <p:nvSpPr>
          <p:cNvPr id="2" name="TextBox 1"/>
          <p:cNvSpPr txBox="1"/>
          <p:nvPr/>
        </p:nvSpPr>
        <p:spPr>
          <a:xfrm>
            <a:off x="3149600" y="1180068"/>
            <a:ext cx="2016898"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“Lying is wrong.”</a:t>
            </a:r>
            <a:endParaRPr lang="en-US" dirty="0"/>
          </a:p>
        </p:txBody>
      </p:sp>
    </p:spTree>
    <p:extLst>
      <p:ext uri="{BB962C8B-B14F-4D97-AF65-F5344CB8AC3E}">
        <p14:creationId xmlns:p14="http://schemas.microsoft.com/office/powerpoint/2010/main" val="2589585582"/>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63600" y="379968"/>
            <a:ext cx="6065032" cy="369332"/>
          </a:xfrm>
          <a:prstGeom prst="rect">
            <a:avLst/>
          </a:prstGeom>
          <a:noFill/>
        </p:spPr>
        <p:txBody>
          <a:bodyPr wrap="none" rtlCol="0">
            <a:spAutoFit/>
          </a:bodyPr>
          <a:lstStyle/>
          <a:p>
            <a:r>
              <a:rPr lang="en-US" dirty="0" smtClean="0"/>
              <a:t>Let’s consider the following simple use of moral language: </a:t>
            </a:r>
            <a:endParaRPr lang="en-US" dirty="0"/>
          </a:p>
        </p:txBody>
      </p:sp>
      <p:sp>
        <p:nvSpPr>
          <p:cNvPr id="2" name="TextBox 1"/>
          <p:cNvSpPr txBox="1"/>
          <p:nvPr/>
        </p:nvSpPr>
        <p:spPr>
          <a:xfrm>
            <a:off x="3149600" y="1180068"/>
            <a:ext cx="2016898"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“Lying is wrong.”</a:t>
            </a:r>
            <a:endParaRPr lang="en-US" dirty="0"/>
          </a:p>
        </p:txBody>
      </p:sp>
      <p:sp>
        <p:nvSpPr>
          <p:cNvPr id="3" name="TextBox 2"/>
          <p:cNvSpPr txBox="1"/>
          <p:nvPr/>
        </p:nvSpPr>
        <p:spPr>
          <a:xfrm>
            <a:off x="863600" y="1974334"/>
            <a:ext cx="7582011" cy="646331"/>
          </a:xfrm>
          <a:prstGeom prst="rect">
            <a:avLst/>
          </a:prstGeom>
          <a:noFill/>
        </p:spPr>
        <p:txBody>
          <a:bodyPr wrap="none" rtlCol="0">
            <a:spAutoFit/>
          </a:bodyPr>
          <a:lstStyle/>
          <a:p>
            <a:r>
              <a:rPr lang="en-US" dirty="0" smtClean="0"/>
              <a:t>What should the non-cognitivist say about the meaning of this sentence?</a:t>
            </a:r>
          </a:p>
          <a:p>
            <a:r>
              <a:rPr lang="en-US" dirty="0" smtClean="0"/>
              <a:t>Here are two natural interpretations:</a:t>
            </a:r>
            <a:endParaRPr lang="en-US" dirty="0"/>
          </a:p>
        </p:txBody>
      </p:sp>
    </p:spTree>
    <p:extLst>
      <p:ext uri="{BB962C8B-B14F-4D97-AF65-F5344CB8AC3E}">
        <p14:creationId xmlns:p14="http://schemas.microsoft.com/office/powerpoint/2010/main" val="2682545793"/>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63600" y="379968"/>
            <a:ext cx="6065032" cy="369332"/>
          </a:xfrm>
          <a:prstGeom prst="rect">
            <a:avLst/>
          </a:prstGeom>
          <a:noFill/>
        </p:spPr>
        <p:txBody>
          <a:bodyPr wrap="none" rtlCol="0">
            <a:spAutoFit/>
          </a:bodyPr>
          <a:lstStyle/>
          <a:p>
            <a:r>
              <a:rPr lang="en-US" dirty="0" smtClean="0"/>
              <a:t>Let’s consider the following simple use of moral language: </a:t>
            </a:r>
            <a:endParaRPr lang="en-US" dirty="0"/>
          </a:p>
        </p:txBody>
      </p:sp>
      <p:sp>
        <p:nvSpPr>
          <p:cNvPr id="2" name="TextBox 1"/>
          <p:cNvSpPr txBox="1"/>
          <p:nvPr/>
        </p:nvSpPr>
        <p:spPr>
          <a:xfrm>
            <a:off x="3149600" y="1180068"/>
            <a:ext cx="2016898"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“Lying is wrong.”</a:t>
            </a:r>
            <a:endParaRPr lang="en-US" dirty="0"/>
          </a:p>
        </p:txBody>
      </p:sp>
      <p:sp>
        <p:nvSpPr>
          <p:cNvPr id="3" name="TextBox 2"/>
          <p:cNvSpPr txBox="1"/>
          <p:nvPr/>
        </p:nvSpPr>
        <p:spPr>
          <a:xfrm>
            <a:off x="863600" y="1974334"/>
            <a:ext cx="7582011" cy="646331"/>
          </a:xfrm>
          <a:prstGeom prst="rect">
            <a:avLst/>
          </a:prstGeom>
          <a:noFill/>
        </p:spPr>
        <p:txBody>
          <a:bodyPr wrap="none" rtlCol="0">
            <a:spAutoFit/>
          </a:bodyPr>
          <a:lstStyle/>
          <a:p>
            <a:r>
              <a:rPr lang="en-US" dirty="0" smtClean="0"/>
              <a:t>What should the non-cognitivist say about the meaning of this sentence?</a:t>
            </a:r>
          </a:p>
          <a:p>
            <a:r>
              <a:rPr lang="en-US" dirty="0" smtClean="0"/>
              <a:t>Here are two natural interpretations:</a:t>
            </a:r>
            <a:endParaRPr lang="en-US" dirty="0"/>
          </a:p>
        </p:txBody>
      </p:sp>
      <p:sp>
        <p:nvSpPr>
          <p:cNvPr id="5" name="TextBox 4"/>
          <p:cNvSpPr txBox="1"/>
          <p:nvPr/>
        </p:nvSpPr>
        <p:spPr>
          <a:xfrm>
            <a:off x="3492500" y="3504168"/>
            <a:ext cx="1344914"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“Don’t lie!”</a:t>
            </a:r>
            <a:endParaRPr lang="en-US" dirty="0"/>
          </a:p>
        </p:txBody>
      </p:sp>
      <p:sp>
        <p:nvSpPr>
          <p:cNvPr id="6" name="TextBox 5"/>
          <p:cNvSpPr txBox="1"/>
          <p:nvPr/>
        </p:nvSpPr>
        <p:spPr>
          <a:xfrm>
            <a:off x="1104900" y="2882900"/>
            <a:ext cx="3624723" cy="369332"/>
          </a:xfrm>
          <a:prstGeom prst="rect">
            <a:avLst/>
          </a:prstGeom>
          <a:noFill/>
        </p:spPr>
        <p:txBody>
          <a:bodyPr wrap="none" rtlCol="0">
            <a:spAutoFit/>
          </a:bodyPr>
          <a:lstStyle/>
          <a:p>
            <a:r>
              <a:rPr lang="en-US" dirty="0" smtClean="0"/>
              <a:t>On the first, it is a command, like:</a:t>
            </a:r>
            <a:endParaRPr lang="en-US" dirty="0"/>
          </a:p>
        </p:txBody>
      </p:sp>
    </p:spTree>
    <p:extLst>
      <p:ext uri="{BB962C8B-B14F-4D97-AF65-F5344CB8AC3E}">
        <p14:creationId xmlns:p14="http://schemas.microsoft.com/office/powerpoint/2010/main" val="2444409527"/>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63600" y="379968"/>
            <a:ext cx="6065032" cy="369332"/>
          </a:xfrm>
          <a:prstGeom prst="rect">
            <a:avLst/>
          </a:prstGeom>
          <a:noFill/>
        </p:spPr>
        <p:txBody>
          <a:bodyPr wrap="none" rtlCol="0">
            <a:spAutoFit/>
          </a:bodyPr>
          <a:lstStyle/>
          <a:p>
            <a:r>
              <a:rPr lang="en-US" dirty="0" smtClean="0"/>
              <a:t>Let’s consider the following simple use of moral language: </a:t>
            </a:r>
            <a:endParaRPr lang="en-US" dirty="0"/>
          </a:p>
        </p:txBody>
      </p:sp>
      <p:sp>
        <p:nvSpPr>
          <p:cNvPr id="2" name="TextBox 1"/>
          <p:cNvSpPr txBox="1"/>
          <p:nvPr/>
        </p:nvSpPr>
        <p:spPr>
          <a:xfrm>
            <a:off x="3149600" y="1180068"/>
            <a:ext cx="2016898"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“Lying is wrong.”</a:t>
            </a:r>
            <a:endParaRPr lang="en-US" dirty="0"/>
          </a:p>
        </p:txBody>
      </p:sp>
      <p:sp>
        <p:nvSpPr>
          <p:cNvPr id="3" name="TextBox 2"/>
          <p:cNvSpPr txBox="1"/>
          <p:nvPr/>
        </p:nvSpPr>
        <p:spPr>
          <a:xfrm>
            <a:off x="863600" y="1974334"/>
            <a:ext cx="7582011" cy="646331"/>
          </a:xfrm>
          <a:prstGeom prst="rect">
            <a:avLst/>
          </a:prstGeom>
          <a:noFill/>
        </p:spPr>
        <p:txBody>
          <a:bodyPr wrap="none" rtlCol="0">
            <a:spAutoFit/>
          </a:bodyPr>
          <a:lstStyle/>
          <a:p>
            <a:r>
              <a:rPr lang="en-US" dirty="0" smtClean="0"/>
              <a:t>What should the non-cognitivist say about the meaning of this sentence?</a:t>
            </a:r>
          </a:p>
          <a:p>
            <a:r>
              <a:rPr lang="en-US" dirty="0" smtClean="0"/>
              <a:t>Here are two natural interpretations:</a:t>
            </a:r>
            <a:endParaRPr lang="en-US" dirty="0"/>
          </a:p>
        </p:txBody>
      </p:sp>
      <p:sp>
        <p:nvSpPr>
          <p:cNvPr id="5" name="TextBox 4"/>
          <p:cNvSpPr txBox="1"/>
          <p:nvPr/>
        </p:nvSpPr>
        <p:spPr>
          <a:xfrm>
            <a:off x="3492500" y="3504168"/>
            <a:ext cx="1344914"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“Don’t lie!”</a:t>
            </a:r>
            <a:endParaRPr lang="en-US" dirty="0"/>
          </a:p>
        </p:txBody>
      </p:sp>
      <p:sp>
        <p:nvSpPr>
          <p:cNvPr id="6" name="TextBox 5"/>
          <p:cNvSpPr txBox="1"/>
          <p:nvPr/>
        </p:nvSpPr>
        <p:spPr>
          <a:xfrm>
            <a:off x="1104900" y="2882900"/>
            <a:ext cx="3624723" cy="369332"/>
          </a:xfrm>
          <a:prstGeom prst="rect">
            <a:avLst/>
          </a:prstGeom>
          <a:noFill/>
        </p:spPr>
        <p:txBody>
          <a:bodyPr wrap="none" rtlCol="0">
            <a:spAutoFit/>
          </a:bodyPr>
          <a:lstStyle/>
          <a:p>
            <a:r>
              <a:rPr lang="en-US" dirty="0" smtClean="0"/>
              <a:t>On the first, it is a command, like:</a:t>
            </a:r>
            <a:endParaRPr lang="en-US" dirty="0"/>
          </a:p>
        </p:txBody>
      </p:sp>
      <p:sp>
        <p:nvSpPr>
          <p:cNvPr id="7" name="TextBox 6"/>
          <p:cNvSpPr txBox="1"/>
          <p:nvPr/>
        </p:nvSpPr>
        <p:spPr>
          <a:xfrm>
            <a:off x="1104900" y="4584700"/>
            <a:ext cx="7755360" cy="369332"/>
          </a:xfrm>
          <a:prstGeom prst="rect">
            <a:avLst/>
          </a:prstGeom>
          <a:noFill/>
        </p:spPr>
        <p:txBody>
          <a:bodyPr wrap="none" rtlCol="0">
            <a:spAutoFit/>
          </a:bodyPr>
          <a:lstStyle/>
          <a:p>
            <a:r>
              <a:rPr lang="en-US" dirty="0" smtClean="0"/>
              <a:t>On the second, it is an expression of an attitude of being against lying, like:</a:t>
            </a:r>
            <a:endParaRPr lang="en-US" dirty="0"/>
          </a:p>
        </p:txBody>
      </p:sp>
      <p:sp>
        <p:nvSpPr>
          <p:cNvPr id="8" name="TextBox 7"/>
          <p:cNvSpPr txBox="1"/>
          <p:nvPr/>
        </p:nvSpPr>
        <p:spPr>
          <a:xfrm>
            <a:off x="3492500" y="5129768"/>
            <a:ext cx="2127693"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“Lying? </a:t>
            </a:r>
            <a:r>
              <a:rPr lang="en-US" dirty="0" err="1" smtClean="0"/>
              <a:t>Boooooo</a:t>
            </a:r>
            <a:r>
              <a:rPr lang="en-US" dirty="0" smtClean="0"/>
              <a:t>!”</a:t>
            </a:r>
            <a:endParaRPr lang="en-US" dirty="0"/>
          </a:p>
        </p:txBody>
      </p:sp>
    </p:spTree>
    <p:extLst>
      <p:ext uri="{BB962C8B-B14F-4D97-AF65-F5344CB8AC3E}">
        <p14:creationId xmlns:p14="http://schemas.microsoft.com/office/powerpoint/2010/main" val="3173598169"/>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579438" y="353536"/>
            <a:ext cx="7332661" cy="923330"/>
          </a:xfrm>
          <a:prstGeom prst="rect">
            <a:avLst/>
          </a:prstGeom>
        </p:spPr>
        <p:txBody>
          <a:bodyPr wrap="square">
            <a:spAutoFit/>
          </a:bodyPr>
          <a:lstStyle/>
          <a:p>
            <a:r>
              <a:rPr lang="en-US" dirty="0"/>
              <a:t>On either interpretation, the non-cognitivist might reasonably claim to have an advantage over the relativist in explaining what’s going on in cases of moral disagreement. </a:t>
            </a:r>
            <a:endParaRPr lang="en-US" dirty="0"/>
          </a:p>
        </p:txBody>
      </p:sp>
    </p:spTree>
    <p:extLst>
      <p:ext uri="{BB962C8B-B14F-4D97-AF65-F5344CB8AC3E}">
        <p14:creationId xmlns:p14="http://schemas.microsoft.com/office/powerpoint/2010/main" val="1444928878"/>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4fred16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3467099"/>
            <a:ext cx="2273300" cy="2595351"/>
          </a:xfrm>
          <a:prstGeom prst="rect">
            <a:avLst/>
          </a:prstGeom>
        </p:spPr>
      </p:pic>
      <p:sp>
        <p:nvSpPr>
          <p:cNvPr id="6" name="TextBox 5"/>
          <p:cNvSpPr txBox="1"/>
          <p:nvPr/>
        </p:nvSpPr>
        <p:spPr>
          <a:xfrm>
            <a:off x="642939" y="6173569"/>
            <a:ext cx="2163761" cy="646331"/>
          </a:xfrm>
          <a:prstGeom prst="rect">
            <a:avLst/>
          </a:prstGeom>
          <a:noFill/>
        </p:spPr>
        <p:txBody>
          <a:bodyPr wrap="none" rtlCol="0">
            <a:spAutoFit/>
          </a:bodyPr>
          <a:lstStyle/>
          <a:p>
            <a:r>
              <a:rPr lang="en-US" dirty="0" smtClean="0"/>
              <a:t>Frederick Douglass</a:t>
            </a:r>
          </a:p>
          <a:p>
            <a:r>
              <a:rPr lang="en-US" dirty="0" smtClean="0"/>
              <a:t>(1818 – 1895)</a:t>
            </a:r>
            <a:endParaRPr lang="en-US" dirty="0"/>
          </a:p>
        </p:txBody>
      </p:sp>
      <p:sp>
        <p:nvSpPr>
          <p:cNvPr id="2" name="Oval Callout 1"/>
          <p:cNvSpPr/>
          <p:nvPr/>
        </p:nvSpPr>
        <p:spPr>
          <a:xfrm>
            <a:off x="2133600" y="2018268"/>
            <a:ext cx="3098800" cy="2450069"/>
          </a:xfrm>
          <a:prstGeom prst="wedgeEllipseCallout">
            <a:avLst>
              <a:gd name="adj1" fmla="val -46243"/>
              <a:gd name="adj2" fmla="val 5109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2540000" y="2906573"/>
            <a:ext cx="2298700" cy="400110"/>
          </a:xfrm>
          <a:prstGeom prst="rect">
            <a:avLst/>
          </a:prstGeom>
          <a:noFill/>
        </p:spPr>
        <p:txBody>
          <a:bodyPr wrap="square" rtlCol="0">
            <a:spAutoFit/>
          </a:bodyPr>
          <a:lstStyle/>
          <a:p>
            <a:r>
              <a:rPr lang="en-US" sz="2000" dirty="0" smtClean="0">
                <a:solidFill>
                  <a:schemeClr val="bg1"/>
                </a:solidFill>
              </a:rPr>
              <a:t>Slavery is wrong.</a:t>
            </a:r>
            <a:endParaRPr lang="en-US" sz="2000" dirty="0">
              <a:solidFill>
                <a:schemeClr val="bg1"/>
              </a:solidFill>
            </a:endParaRPr>
          </a:p>
        </p:txBody>
      </p:sp>
      <p:pic>
        <p:nvPicPr>
          <p:cNvPr id="3" name="Picture 2" descr="Juan-Sepúlved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1344" y="3467098"/>
            <a:ext cx="1822656" cy="2456623"/>
          </a:xfrm>
          <a:prstGeom prst="rect">
            <a:avLst/>
          </a:prstGeom>
        </p:spPr>
      </p:pic>
      <p:sp>
        <p:nvSpPr>
          <p:cNvPr id="10" name="TextBox 9"/>
          <p:cNvSpPr txBox="1"/>
          <p:nvPr/>
        </p:nvSpPr>
        <p:spPr>
          <a:xfrm>
            <a:off x="7365486" y="5928271"/>
            <a:ext cx="1778514" cy="369332"/>
          </a:xfrm>
          <a:prstGeom prst="rect">
            <a:avLst/>
          </a:prstGeom>
          <a:noFill/>
        </p:spPr>
        <p:txBody>
          <a:bodyPr wrap="none" rtlCol="0">
            <a:spAutoFit/>
          </a:bodyPr>
          <a:lstStyle/>
          <a:p>
            <a:r>
              <a:rPr lang="en-US" dirty="0" smtClean="0"/>
              <a:t>Juan Sepulveda</a:t>
            </a:r>
            <a:endParaRPr lang="en-US" dirty="0"/>
          </a:p>
        </p:txBody>
      </p:sp>
      <p:sp>
        <p:nvSpPr>
          <p:cNvPr id="11" name="TextBox 10"/>
          <p:cNvSpPr txBox="1"/>
          <p:nvPr/>
        </p:nvSpPr>
        <p:spPr>
          <a:xfrm>
            <a:off x="7607300" y="6297603"/>
            <a:ext cx="1338603" cy="369332"/>
          </a:xfrm>
          <a:prstGeom prst="rect">
            <a:avLst/>
          </a:prstGeom>
          <a:noFill/>
        </p:spPr>
        <p:txBody>
          <a:bodyPr wrap="none" rtlCol="0">
            <a:spAutoFit/>
          </a:bodyPr>
          <a:lstStyle/>
          <a:p>
            <a:r>
              <a:rPr lang="en-US" dirty="0" smtClean="0"/>
              <a:t>(1489-1573)</a:t>
            </a:r>
            <a:endParaRPr lang="en-US" dirty="0"/>
          </a:p>
        </p:txBody>
      </p:sp>
      <p:sp>
        <p:nvSpPr>
          <p:cNvPr id="12" name="Oval Callout 11"/>
          <p:cNvSpPr/>
          <p:nvPr/>
        </p:nvSpPr>
        <p:spPr>
          <a:xfrm>
            <a:off x="5359400" y="2108200"/>
            <a:ext cx="2755900" cy="2360136"/>
          </a:xfrm>
          <a:prstGeom prst="wedgeEllipseCallout">
            <a:avLst>
              <a:gd name="adj1" fmla="val 50951"/>
              <a:gd name="adj2" fmla="val 3383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5613400" y="2793640"/>
            <a:ext cx="2298700" cy="369332"/>
          </a:xfrm>
          <a:prstGeom prst="rect">
            <a:avLst/>
          </a:prstGeom>
          <a:noFill/>
        </p:spPr>
        <p:txBody>
          <a:bodyPr wrap="square" rtlCol="0">
            <a:spAutoFit/>
          </a:bodyPr>
          <a:lstStyle/>
          <a:p>
            <a:r>
              <a:rPr lang="en-US" dirty="0" smtClean="0">
                <a:solidFill>
                  <a:schemeClr val="bg1"/>
                </a:solidFill>
              </a:rPr>
              <a:t>Slavery is right.</a:t>
            </a:r>
            <a:endParaRPr lang="en-US" dirty="0">
              <a:solidFill>
                <a:schemeClr val="bg1"/>
              </a:solidFill>
            </a:endParaRPr>
          </a:p>
        </p:txBody>
      </p:sp>
      <p:sp>
        <p:nvSpPr>
          <p:cNvPr id="14" name="Rectangle 13"/>
          <p:cNvSpPr/>
          <p:nvPr/>
        </p:nvSpPr>
        <p:spPr>
          <a:xfrm>
            <a:off x="579438" y="353536"/>
            <a:ext cx="7332661" cy="923330"/>
          </a:xfrm>
          <a:prstGeom prst="rect">
            <a:avLst/>
          </a:prstGeom>
        </p:spPr>
        <p:txBody>
          <a:bodyPr wrap="square">
            <a:spAutoFit/>
          </a:bodyPr>
          <a:lstStyle/>
          <a:p>
            <a:r>
              <a:rPr lang="en-US" dirty="0"/>
              <a:t>On either interpretation, the non-cognitivist might reasonably claim to have an advantage over the relativist in explaining what’s going on in cases of moral disagreement. </a:t>
            </a:r>
            <a:endParaRPr lang="en-US" dirty="0"/>
          </a:p>
        </p:txBody>
      </p:sp>
    </p:spTree>
    <p:extLst>
      <p:ext uri="{BB962C8B-B14F-4D97-AF65-F5344CB8AC3E}">
        <p14:creationId xmlns:p14="http://schemas.microsoft.com/office/powerpoint/2010/main" val="24674339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70200" y="63500"/>
            <a:ext cx="2950973" cy="400110"/>
          </a:xfrm>
          <a:prstGeom prst="rect">
            <a:avLst/>
          </a:prstGeom>
          <a:noFill/>
        </p:spPr>
        <p:txBody>
          <a:bodyPr wrap="none" rtlCol="0">
            <a:spAutoFit/>
          </a:bodyPr>
          <a:lstStyle/>
          <a:p>
            <a:r>
              <a:rPr lang="en-US" sz="2000" b="1" dirty="0" smtClean="0">
                <a:solidFill>
                  <a:srgbClr val="3366FF"/>
                </a:solidFill>
              </a:rPr>
              <a:t>The Tree of Meta-ethics</a:t>
            </a:r>
            <a:endParaRPr lang="en-US" sz="2000" b="1" dirty="0">
              <a:solidFill>
                <a:srgbClr val="3366FF"/>
              </a:solidFill>
            </a:endParaRPr>
          </a:p>
        </p:txBody>
      </p:sp>
      <p:sp>
        <p:nvSpPr>
          <p:cNvPr id="2" name="TextBox 1"/>
          <p:cNvSpPr txBox="1"/>
          <p:nvPr/>
        </p:nvSpPr>
        <p:spPr>
          <a:xfrm>
            <a:off x="723901" y="571500"/>
            <a:ext cx="7213600" cy="646331"/>
          </a:xfrm>
          <a:prstGeom prst="rect">
            <a:avLst/>
          </a:prstGeom>
          <a:noFill/>
        </p:spPr>
        <p:txBody>
          <a:bodyPr wrap="square" rtlCol="0">
            <a:spAutoFit/>
          </a:bodyPr>
          <a:lstStyle/>
          <a:p>
            <a:r>
              <a:rPr lang="en-US" dirty="0" smtClean="0"/>
              <a:t>Question: Are moral claims (e.g. “Murder is wrong.”) the kinds of things that can be true or false in the first place?</a:t>
            </a:r>
            <a:endParaRPr lang="en-US" dirty="0"/>
          </a:p>
        </p:txBody>
      </p:sp>
      <p:cxnSp>
        <p:nvCxnSpPr>
          <p:cNvPr id="5" name="Straight Arrow Connector 4"/>
          <p:cNvCxnSpPr>
            <a:stCxn id="2" idx="2"/>
          </p:cNvCxnSpPr>
          <p:nvPr/>
        </p:nvCxnSpPr>
        <p:spPr>
          <a:xfrm flipH="1">
            <a:off x="4330700" y="1217831"/>
            <a:ext cx="1"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429000" y="1701800"/>
            <a:ext cx="2032791" cy="369332"/>
          </a:xfrm>
          <a:prstGeom prst="rect">
            <a:avLst/>
          </a:prstGeom>
          <a:noFill/>
        </p:spPr>
        <p:txBody>
          <a:bodyPr wrap="none" rtlCol="0">
            <a:spAutoFit/>
          </a:bodyPr>
          <a:lstStyle/>
          <a:p>
            <a:r>
              <a:rPr lang="en-US" dirty="0" smtClean="0"/>
              <a:t>Yes = </a:t>
            </a:r>
            <a:r>
              <a:rPr lang="en-US" b="1" i="1" dirty="0" err="1" smtClean="0"/>
              <a:t>Cognitivism</a:t>
            </a:r>
            <a:endParaRPr lang="en-US" b="1" dirty="0"/>
          </a:p>
        </p:txBody>
      </p:sp>
      <p:cxnSp>
        <p:nvCxnSpPr>
          <p:cNvPr id="9" name="Straight Arrow Connector 8"/>
          <p:cNvCxnSpPr>
            <a:stCxn id="2" idx="2"/>
          </p:cNvCxnSpPr>
          <p:nvPr/>
        </p:nvCxnSpPr>
        <p:spPr>
          <a:xfrm>
            <a:off x="4330701" y="1217831"/>
            <a:ext cx="2590799"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958091" y="1689100"/>
            <a:ext cx="2533228"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No = </a:t>
            </a:r>
            <a:r>
              <a:rPr lang="en-US" b="1" i="1" dirty="0" smtClean="0"/>
              <a:t>Non-</a:t>
            </a:r>
            <a:r>
              <a:rPr lang="en-US" b="1" i="1" dirty="0" err="1" smtClean="0"/>
              <a:t>Cognitivism</a:t>
            </a:r>
            <a:endParaRPr lang="en-US" b="1" dirty="0"/>
          </a:p>
        </p:txBody>
      </p:sp>
      <p:cxnSp>
        <p:nvCxnSpPr>
          <p:cNvPr id="14" name="Straight Arrow Connector 13"/>
          <p:cNvCxnSpPr/>
          <p:nvPr/>
        </p:nvCxnSpPr>
        <p:spPr>
          <a:xfrm>
            <a:off x="4330700" y="2134632"/>
            <a:ext cx="1" cy="3926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305372" y="2564368"/>
            <a:ext cx="4050658" cy="369332"/>
          </a:xfrm>
          <a:prstGeom prst="rect">
            <a:avLst/>
          </a:prstGeom>
          <a:noFill/>
        </p:spPr>
        <p:txBody>
          <a:bodyPr wrap="none" rtlCol="0">
            <a:spAutoFit/>
          </a:bodyPr>
          <a:lstStyle/>
          <a:p>
            <a:r>
              <a:rPr lang="en-US" dirty="0" smtClean="0"/>
              <a:t>Question: Are moral claims ever true?</a:t>
            </a:r>
            <a:endParaRPr lang="en-US" dirty="0"/>
          </a:p>
        </p:txBody>
      </p:sp>
      <p:cxnSp>
        <p:nvCxnSpPr>
          <p:cNvPr id="20" name="Straight Arrow Connector 19"/>
          <p:cNvCxnSpPr/>
          <p:nvPr/>
        </p:nvCxnSpPr>
        <p:spPr>
          <a:xfrm>
            <a:off x="4330699" y="29210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4054731" y="3453368"/>
            <a:ext cx="528097" cy="369332"/>
          </a:xfrm>
          <a:prstGeom prst="rect">
            <a:avLst/>
          </a:prstGeom>
          <a:noFill/>
        </p:spPr>
        <p:txBody>
          <a:bodyPr wrap="none" rtlCol="0">
            <a:spAutoFit/>
          </a:bodyPr>
          <a:lstStyle/>
          <a:p>
            <a:r>
              <a:rPr lang="en-US" dirty="0" smtClean="0"/>
              <a:t>Yes</a:t>
            </a:r>
            <a:endParaRPr lang="en-US" dirty="0"/>
          </a:p>
        </p:txBody>
      </p:sp>
      <p:cxnSp>
        <p:nvCxnSpPr>
          <p:cNvPr id="23" name="Straight Arrow Connector 22"/>
          <p:cNvCxnSpPr>
            <a:stCxn id="15" idx="2"/>
          </p:cNvCxnSpPr>
          <p:nvPr/>
        </p:nvCxnSpPr>
        <p:spPr>
          <a:xfrm>
            <a:off x="4330701" y="2933700"/>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5958091" y="3453368"/>
            <a:ext cx="2048345"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No = </a:t>
            </a:r>
            <a:r>
              <a:rPr lang="en-US" b="1" i="1" dirty="0" smtClean="0"/>
              <a:t>Error Theory</a:t>
            </a:r>
            <a:endParaRPr lang="en-US" b="1" dirty="0"/>
          </a:p>
        </p:txBody>
      </p:sp>
      <p:sp>
        <p:nvSpPr>
          <p:cNvPr id="27" name="TextBox 26"/>
          <p:cNvSpPr txBox="1"/>
          <p:nvPr/>
        </p:nvSpPr>
        <p:spPr>
          <a:xfrm>
            <a:off x="425068" y="4305300"/>
            <a:ext cx="7811266" cy="369332"/>
          </a:xfrm>
          <a:prstGeom prst="rect">
            <a:avLst/>
          </a:prstGeom>
          <a:noFill/>
        </p:spPr>
        <p:txBody>
          <a:bodyPr wrap="none" rtlCol="0">
            <a:spAutoFit/>
          </a:bodyPr>
          <a:lstStyle/>
          <a:p>
            <a:r>
              <a:rPr lang="en-US" dirty="0" smtClean="0"/>
              <a:t>Question: Are true moral claims simply true or true-relative-to-something?</a:t>
            </a:r>
            <a:endParaRPr lang="en-US" dirty="0"/>
          </a:p>
        </p:txBody>
      </p:sp>
      <p:cxnSp>
        <p:nvCxnSpPr>
          <p:cNvPr id="28" name="Straight Arrow Connector 27"/>
          <p:cNvCxnSpPr/>
          <p:nvPr/>
        </p:nvCxnSpPr>
        <p:spPr>
          <a:xfrm>
            <a:off x="4330698" y="38227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flipH="1">
            <a:off x="2019300" y="4674632"/>
            <a:ext cx="2311396"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723901" y="5187434"/>
            <a:ext cx="2504880" cy="369332"/>
          </a:xfrm>
          <a:prstGeom prst="rect">
            <a:avLst/>
          </a:prstGeom>
          <a:noFill/>
        </p:spPr>
        <p:txBody>
          <a:bodyPr wrap="none" rtlCol="0">
            <a:spAutoFit/>
          </a:bodyPr>
          <a:lstStyle/>
          <a:p>
            <a:r>
              <a:rPr lang="en-US" dirty="0" smtClean="0"/>
              <a:t>Simply true = </a:t>
            </a:r>
            <a:r>
              <a:rPr lang="en-US" b="1" i="1" dirty="0" smtClean="0"/>
              <a:t>Realism</a:t>
            </a:r>
            <a:endParaRPr lang="en-US" b="1" i="1" dirty="0"/>
          </a:p>
        </p:txBody>
      </p:sp>
      <p:cxnSp>
        <p:nvCxnSpPr>
          <p:cNvPr id="31" name="Straight Arrow Connector 30"/>
          <p:cNvCxnSpPr/>
          <p:nvPr/>
        </p:nvCxnSpPr>
        <p:spPr>
          <a:xfrm>
            <a:off x="4330696" y="4685268"/>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4699790" y="5162034"/>
            <a:ext cx="4596609" cy="369332"/>
          </a:xfrm>
          <a:prstGeom prst="rect">
            <a:avLst/>
          </a:prstGeom>
          <a:noFill/>
        </p:spPr>
        <p:txBody>
          <a:bodyPr wrap="square" rtlCol="0">
            <a:spAutoFit/>
          </a:bodyPr>
          <a:lstStyle/>
          <a:p>
            <a:r>
              <a:rPr lang="en-US" dirty="0" smtClean="0"/>
              <a:t>True-relative-to-something = </a:t>
            </a:r>
            <a:r>
              <a:rPr lang="en-US" b="1" i="1" dirty="0" smtClean="0"/>
              <a:t>Relativism</a:t>
            </a:r>
            <a:endParaRPr lang="en-US" b="1" i="1" dirty="0"/>
          </a:p>
        </p:txBody>
      </p:sp>
      <p:sp>
        <p:nvSpPr>
          <p:cNvPr id="36" name="TextBox 35"/>
          <p:cNvSpPr txBox="1"/>
          <p:nvPr/>
        </p:nvSpPr>
        <p:spPr>
          <a:xfrm>
            <a:off x="-40483" y="5905500"/>
            <a:ext cx="5175250" cy="369332"/>
          </a:xfrm>
          <a:prstGeom prst="rect">
            <a:avLst/>
          </a:prstGeom>
          <a:noFill/>
        </p:spPr>
        <p:txBody>
          <a:bodyPr wrap="square" rtlCol="0">
            <a:spAutoFit/>
          </a:bodyPr>
          <a:lstStyle/>
          <a:p>
            <a:r>
              <a:rPr lang="en-US" dirty="0" smtClean="0"/>
              <a:t>Question: Are moral properties physical?</a:t>
            </a:r>
            <a:endParaRPr lang="en-US" dirty="0"/>
          </a:p>
        </p:txBody>
      </p:sp>
      <p:cxnSp>
        <p:nvCxnSpPr>
          <p:cNvPr id="37" name="Straight Arrow Connector 36"/>
          <p:cNvCxnSpPr/>
          <p:nvPr/>
        </p:nvCxnSpPr>
        <p:spPr>
          <a:xfrm>
            <a:off x="2019300" y="5556766"/>
            <a:ext cx="0" cy="4122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115719" y="6488668"/>
            <a:ext cx="1954381"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dirty="0" smtClean="0"/>
              <a:t>Yes = </a:t>
            </a:r>
            <a:r>
              <a:rPr lang="en-US" b="1" i="1" dirty="0" smtClean="0"/>
              <a:t>Naturalism</a:t>
            </a:r>
            <a:endParaRPr lang="en-US" dirty="0"/>
          </a:p>
        </p:txBody>
      </p:sp>
      <p:sp>
        <p:nvSpPr>
          <p:cNvPr id="39" name="TextBox 38"/>
          <p:cNvSpPr txBox="1"/>
          <p:nvPr/>
        </p:nvSpPr>
        <p:spPr>
          <a:xfrm>
            <a:off x="2566075" y="6481128"/>
            <a:ext cx="2454518"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No = </a:t>
            </a:r>
            <a:r>
              <a:rPr lang="en-US" b="1" i="1" dirty="0" smtClean="0"/>
              <a:t>Non-Naturalism</a:t>
            </a:r>
            <a:endParaRPr lang="en-US" dirty="0"/>
          </a:p>
        </p:txBody>
      </p:sp>
      <p:cxnSp>
        <p:nvCxnSpPr>
          <p:cNvPr id="42" name="Straight Arrow Connector 41"/>
          <p:cNvCxnSpPr>
            <a:endCxn id="38" idx="0"/>
          </p:cNvCxnSpPr>
          <p:nvPr/>
        </p:nvCxnSpPr>
        <p:spPr>
          <a:xfrm flipH="1">
            <a:off x="1092910" y="6230898"/>
            <a:ext cx="1091490" cy="2577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a:off x="2184400" y="6230898"/>
            <a:ext cx="1117600" cy="228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9" name="TextBox 48"/>
          <p:cNvSpPr txBox="1"/>
          <p:nvPr/>
        </p:nvSpPr>
        <p:spPr>
          <a:xfrm>
            <a:off x="5822025" y="5720834"/>
            <a:ext cx="2705902" cy="369332"/>
          </a:xfrm>
          <a:prstGeom prst="rect">
            <a:avLst/>
          </a:prstGeom>
          <a:noFill/>
        </p:spPr>
        <p:txBody>
          <a:bodyPr wrap="none" rtlCol="0">
            <a:spAutoFit/>
          </a:bodyPr>
          <a:lstStyle/>
          <a:p>
            <a:r>
              <a:rPr lang="en-US" dirty="0" smtClean="0"/>
              <a:t>Q: True relative to what?</a:t>
            </a:r>
            <a:endParaRPr lang="en-US" dirty="0"/>
          </a:p>
        </p:txBody>
      </p:sp>
      <p:cxnSp>
        <p:nvCxnSpPr>
          <p:cNvPr id="50" name="Straight Arrow Connector 49"/>
          <p:cNvCxnSpPr/>
          <p:nvPr/>
        </p:nvCxnSpPr>
        <p:spPr>
          <a:xfrm>
            <a:off x="7111849" y="5482114"/>
            <a:ext cx="0" cy="3032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1" name="TextBox 50"/>
          <p:cNvSpPr txBox="1"/>
          <p:nvPr/>
        </p:nvSpPr>
        <p:spPr>
          <a:xfrm>
            <a:off x="5505422" y="6264364"/>
            <a:ext cx="1416078" cy="584776"/>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600" b="1" i="1" dirty="0" smtClean="0"/>
              <a:t>Community-Relativism</a:t>
            </a:r>
            <a:endParaRPr lang="en-US" sz="1600" b="1" i="1" dirty="0"/>
          </a:p>
        </p:txBody>
      </p:sp>
      <p:sp>
        <p:nvSpPr>
          <p:cNvPr id="52" name="TextBox 51"/>
          <p:cNvSpPr txBox="1"/>
          <p:nvPr/>
        </p:nvSpPr>
        <p:spPr>
          <a:xfrm>
            <a:off x="7528295" y="6264364"/>
            <a:ext cx="1416078" cy="58477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600" b="1" i="1" dirty="0" smtClean="0"/>
              <a:t>Individual-Relativism</a:t>
            </a:r>
            <a:endParaRPr lang="en-US" sz="1600" b="1" i="1" dirty="0"/>
          </a:p>
        </p:txBody>
      </p:sp>
      <p:cxnSp>
        <p:nvCxnSpPr>
          <p:cNvPr id="56" name="Straight Arrow Connector 55"/>
          <p:cNvCxnSpPr>
            <a:stCxn id="49" idx="2"/>
            <a:endCxn id="51" idx="0"/>
          </p:cNvCxnSpPr>
          <p:nvPr/>
        </p:nvCxnSpPr>
        <p:spPr>
          <a:xfrm flipH="1">
            <a:off x="6213461" y="6090166"/>
            <a:ext cx="961515" cy="1741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8" name="Straight Arrow Connector 57"/>
          <p:cNvCxnSpPr>
            <a:stCxn id="49" idx="2"/>
            <a:endCxn id="52" idx="0"/>
          </p:cNvCxnSpPr>
          <p:nvPr/>
        </p:nvCxnSpPr>
        <p:spPr>
          <a:xfrm>
            <a:off x="7174976" y="6090166"/>
            <a:ext cx="1061358" cy="1741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24146201"/>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4fred16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3467099"/>
            <a:ext cx="2273300" cy="2595351"/>
          </a:xfrm>
          <a:prstGeom prst="rect">
            <a:avLst/>
          </a:prstGeom>
        </p:spPr>
      </p:pic>
      <p:sp>
        <p:nvSpPr>
          <p:cNvPr id="6" name="TextBox 5"/>
          <p:cNvSpPr txBox="1"/>
          <p:nvPr/>
        </p:nvSpPr>
        <p:spPr>
          <a:xfrm>
            <a:off x="642939" y="6173569"/>
            <a:ext cx="2163761" cy="646331"/>
          </a:xfrm>
          <a:prstGeom prst="rect">
            <a:avLst/>
          </a:prstGeom>
          <a:noFill/>
        </p:spPr>
        <p:txBody>
          <a:bodyPr wrap="none" rtlCol="0">
            <a:spAutoFit/>
          </a:bodyPr>
          <a:lstStyle/>
          <a:p>
            <a:r>
              <a:rPr lang="en-US" dirty="0" smtClean="0"/>
              <a:t>Frederick Douglass</a:t>
            </a:r>
          </a:p>
          <a:p>
            <a:r>
              <a:rPr lang="en-US" dirty="0" smtClean="0"/>
              <a:t>(1818 – 1895)</a:t>
            </a:r>
            <a:endParaRPr lang="en-US" dirty="0"/>
          </a:p>
        </p:txBody>
      </p:sp>
      <p:sp>
        <p:nvSpPr>
          <p:cNvPr id="2" name="Oval Callout 1"/>
          <p:cNvSpPr/>
          <p:nvPr/>
        </p:nvSpPr>
        <p:spPr>
          <a:xfrm>
            <a:off x="2133600" y="2018268"/>
            <a:ext cx="3098800" cy="2450069"/>
          </a:xfrm>
          <a:prstGeom prst="wedgeEllipseCallout">
            <a:avLst>
              <a:gd name="adj1" fmla="val -46243"/>
              <a:gd name="adj2" fmla="val 5109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2540000" y="2600046"/>
            <a:ext cx="2298700" cy="707886"/>
          </a:xfrm>
          <a:prstGeom prst="rect">
            <a:avLst/>
          </a:prstGeom>
          <a:noFill/>
        </p:spPr>
        <p:txBody>
          <a:bodyPr wrap="square" rtlCol="0">
            <a:spAutoFit/>
          </a:bodyPr>
          <a:lstStyle/>
          <a:p>
            <a:r>
              <a:rPr lang="en-US" sz="2000" dirty="0" smtClean="0">
                <a:solidFill>
                  <a:schemeClr val="bg1"/>
                </a:solidFill>
              </a:rPr>
              <a:t>Do not have slaves!</a:t>
            </a:r>
            <a:endParaRPr lang="en-US" sz="2000" dirty="0">
              <a:solidFill>
                <a:schemeClr val="bg1"/>
              </a:solidFill>
            </a:endParaRPr>
          </a:p>
        </p:txBody>
      </p:sp>
      <p:pic>
        <p:nvPicPr>
          <p:cNvPr id="3" name="Picture 2" descr="Juan-Sepúlved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1344" y="3467098"/>
            <a:ext cx="1822656" cy="2456623"/>
          </a:xfrm>
          <a:prstGeom prst="rect">
            <a:avLst/>
          </a:prstGeom>
        </p:spPr>
      </p:pic>
      <p:sp>
        <p:nvSpPr>
          <p:cNvPr id="10" name="TextBox 9"/>
          <p:cNvSpPr txBox="1"/>
          <p:nvPr/>
        </p:nvSpPr>
        <p:spPr>
          <a:xfrm>
            <a:off x="7365486" y="5928271"/>
            <a:ext cx="1778514" cy="369332"/>
          </a:xfrm>
          <a:prstGeom prst="rect">
            <a:avLst/>
          </a:prstGeom>
          <a:noFill/>
        </p:spPr>
        <p:txBody>
          <a:bodyPr wrap="none" rtlCol="0">
            <a:spAutoFit/>
          </a:bodyPr>
          <a:lstStyle/>
          <a:p>
            <a:r>
              <a:rPr lang="en-US" dirty="0" smtClean="0"/>
              <a:t>Juan Sepulveda</a:t>
            </a:r>
            <a:endParaRPr lang="en-US" dirty="0"/>
          </a:p>
        </p:txBody>
      </p:sp>
      <p:sp>
        <p:nvSpPr>
          <p:cNvPr id="11" name="TextBox 10"/>
          <p:cNvSpPr txBox="1"/>
          <p:nvPr/>
        </p:nvSpPr>
        <p:spPr>
          <a:xfrm>
            <a:off x="7607300" y="6297603"/>
            <a:ext cx="1338603" cy="369332"/>
          </a:xfrm>
          <a:prstGeom prst="rect">
            <a:avLst/>
          </a:prstGeom>
          <a:noFill/>
        </p:spPr>
        <p:txBody>
          <a:bodyPr wrap="none" rtlCol="0">
            <a:spAutoFit/>
          </a:bodyPr>
          <a:lstStyle/>
          <a:p>
            <a:r>
              <a:rPr lang="en-US" dirty="0" smtClean="0"/>
              <a:t>(1489-1573)</a:t>
            </a:r>
            <a:endParaRPr lang="en-US" dirty="0"/>
          </a:p>
        </p:txBody>
      </p:sp>
      <p:sp>
        <p:nvSpPr>
          <p:cNvPr id="12" name="Oval Callout 11"/>
          <p:cNvSpPr/>
          <p:nvPr/>
        </p:nvSpPr>
        <p:spPr>
          <a:xfrm>
            <a:off x="5359400" y="2108200"/>
            <a:ext cx="2755900" cy="2360136"/>
          </a:xfrm>
          <a:prstGeom prst="wedgeEllipseCallout">
            <a:avLst>
              <a:gd name="adj1" fmla="val 50951"/>
              <a:gd name="adj2" fmla="val 3383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5613400" y="2793640"/>
            <a:ext cx="2298700" cy="369332"/>
          </a:xfrm>
          <a:prstGeom prst="rect">
            <a:avLst/>
          </a:prstGeom>
          <a:noFill/>
        </p:spPr>
        <p:txBody>
          <a:bodyPr wrap="square" rtlCol="0">
            <a:spAutoFit/>
          </a:bodyPr>
          <a:lstStyle/>
          <a:p>
            <a:r>
              <a:rPr lang="en-US" dirty="0" smtClean="0">
                <a:solidFill>
                  <a:schemeClr val="bg1"/>
                </a:solidFill>
              </a:rPr>
              <a:t>Have slaves!</a:t>
            </a:r>
            <a:endParaRPr lang="en-US" dirty="0">
              <a:solidFill>
                <a:schemeClr val="bg1"/>
              </a:solidFill>
            </a:endParaRPr>
          </a:p>
        </p:txBody>
      </p:sp>
      <p:sp>
        <p:nvSpPr>
          <p:cNvPr id="14" name="Rectangle 13"/>
          <p:cNvSpPr/>
          <p:nvPr/>
        </p:nvSpPr>
        <p:spPr>
          <a:xfrm>
            <a:off x="579438" y="353536"/>
            <a:ext cx="7332661" cy="1477328"/>
          </a:xfrm>
          <a:prstGeom prst="rect">
            <a:avLst/>
          </a:prstGeom>
        </p:spPr>
        <p:txBody>
          <a:bodyPr wrap="square">
            <a:spAutoFit/>
          </a:bodyPr>
          <a:lstStyle/>
          <a:p>
            <a:r>
              <a:rPr lang="en-US" dirty="0"/>
              <a:t>On either interpretation, the non-cognitivist might reasonably claim to have an advantage over the relativist in explaining what’s going on in cases of moral disagreement. </a:t>
            </a:r>
            <a:endParaRPr lang="en-US" dirty="0" smtClean="0"/>
          </a:p>
          <a:p>
            <a:endParaRPr lang="en-US" dirty="0"/>
          </a:p>
          <a:p>
            <a:r>
              <a:rPr lang="en-US" dirty="0" smtClean="0"/>
              <a:t>According to non-</a:t>
            </a:r>
            <a:r>
              <a:rPr lang="en-US" dirty="0" err="1" smtClean="0"/>
              <a:t>cognitivism</a:t>
            </a:r>
            <a:r>
              <a:rPr lang="en-US" dirty="0" smtClean="0"/>
              <a:t>:</a:t>
            </a:r>
            <a:endParaRPr lang="en-US" dirty="0"/>
          </a:p>
        </p:txBody>
      </p:sp>
    </p:spTree>
    <p:extLst>
      <p:ext uri="{BB962C8B-B14F-4D97-AF65-F5344CB8AC3E}">
        <p14:creationId xmlns:p14="http://schemas.microsoft.com/office/powerpoint/2010/main" val="2111150430"/>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4fred16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3467099"/>
            <a:ext cx="2273300" cy="2595351"/>
          </a:xfrm>
          <a:prstGeom prst="rect">
            <a:avLst/>
          </a:prstGeom>
        </p:spPr>
      </p:pic>
      <p:sp>
        <p:nvSpPr>
          <p:cNvPr id="6" name="TextBox 5"/>
          <p:cNvSpPr txBox="1"/>
          <p:nvPr/>
        </p:nvSpPr>
        <p:spPr>
          <a:xfrm>
            <a:off x="642939" y="6173569"/>
            <a:ext cx="2163761" cy="646331"/>
          </a:xfrm>
          <a:prstGeom prst="rect">
            <a:avLst/>
          </a:prstGeom>
          <a:noFill/>
        </p:spPr>
        <p:txBody>
          <a:bodyPr wrap="none" rtlCol="0">
            <a:spAutoFit/>
          </a:bodyPr>
          <a:lstStyle/>
          <a:p>
            <a:r>
              <a:rPr lang="en-US" dirty="0" smtClean="0"/>
              <a:t>Frederick Douglass</a:t>
            </a:r>
          </a:p>
          <a:p>
            <a:r>
              <a:rPr lang="en-US" dirty="0" smtClean="0"/>
              <a:t>(1818 – 1895)</a:t>
            </a:r>
            <a:endParaRPr lang="en-US" dirty="0"/>
          </a:p>
        </p:txBody>
      </p:sp>
      <p:sp>
        <p:nvSpPr>
          <p:cNvPr id="2" name="Oval Callout 1"/>
          <p:cNvSpPr/>
          <p:nvPr/>
        </p:nvSpPr>
        <p:spPr>
          <a:xfrm>
            <a:off x="2133600" y="2018268"/>
            <a:ext cx="3098800" cy="2450069"/>
          </a:xfrm>
          <a:prstGeom prst="wedgeEllipseCallout">
            <a:avLst>
              <a:gd name="adj1" fmla="val -46243"/>
              <a:gd name="adj2" fmla="val 5109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2540000" y="2600046"/>
            <a:ext cx="2298700" cy="400110"/>
          </a:xfrm>
          <a:prstGeom prst="rect">
            <a:avLst/>
          </a:prstGeom>
          <a:noFill/>
        </p:spPr>
        <p:txBody>
          <a:bodyPr wrap="square" rtlCol="0">
            <a:spAutoFit/>
          </a:bodyPr>
          <a:lstStyle/>
          <a:p>
            <a:r>
              <a:rPr lang="en-US" sz="2000" dirty="0" smtClean="0">
                <a:solidFill>
                  <a:schemeClr val="bg1"/>
                </a:solidFill>
              </a:rPr>
              <a:t>Slavery? </a:t>
            </a:r>
            <a:r>
              <a:rPr lang="en-US" sz="2000" dirty="0" err="1" smtClean="0">
                <a:solidFill>
                  <a:schemeClr val="bg1"/>
                </a:solidFill>
              </a:rPr>
              <a:t>Boooo</a:t>
            </a:r>
            <a:r>
              <a:rPr lang="en-US" sz="2000" dirty="0" smtClean="0">
                <a:solidFill>
                  <a:schemeClr val="bg1"/>
                </a:solidFill>
              </a:rPr>
              <a:t>!</a:t>
            </a:r>
            <a:endParaRPr lang="en-US" sz="2000" dirty="0">
              <a:solidFill>
                <a:schemeClr val="bg1"/>
              </a:solidFill>
            </a:endParaRPr>
          </a:p>
        </p:txBody>
      </p:sp>
      <p:pic>
        <p:nvPicPr>
          <p:cNvPr id="3" name="Picture 2" descr="Juan-Sepúlved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1344" y="3467098"/>
            <a:ext cx="1822656" cy="2456623"/>
          </a:xfrm>
          <a:prstGeom prst="rect">
            <a:avLst/>
          </a:prstGeom>
        </p:spPr>
      </p:pic>
      <p:sp>
        <p:nvSpPr>
          <p:cNvPr id="10" name="TextBox 9"/>
          <p:cNvSpPr txBox="1"/>
          <p:nvPr/>
        </p:nvSpPr>
        <p:spPr>
          <a:xfrm>
            <a:off x="7365486" y="5928271"/>
            <a:ext cx="1778514" cy="369332"/>
          </a:xfrm>
          <a:prstGeom prst="rect">
            <a:avLst/>
          </a:prstGeom>
          <a:noFill/>
        </p:spPr>
        <p:txBody>
          <a:bodyPr wrap="none" rtlCol="0">
            <a:spAutoFit/>
          </a:bodyPr>
          <a:lstStyle/>
          <a:p>
            <a:r>
              <a:rPr lang="en-US" dirty="0" smtClean="0"/>
              <a:t>Juan Sepulveda</a:t>
            </a:r>
            <a:endParaRPr lang="en-US" dirty="0"/>
          </a:p>
        </p:txBody>
      </p:sp>
      <p:sp>
        <p:nvSpPr>
          <p:cNvPr id="11" name="TextBox 10"/>
          <p:cNvSpPr txBox="1"/>
          <p:nvPr/>
        </p:nvSpPr>
        <p:spPr>
          <a:xfrm>
            <a:off x="7607300" y="6297603"/>
            <a:ext cx="1338603" cy="369332"/>
          </a:xfrm>
          <a:prstGeom prst="rect">
            <a:avLst/>
          </a:prstGeom>
          <a:noFill/>
        </p:spPr>
        <p:txBody>
          <a:bodyPr wrap="none" rtlCol="0">
            <a:spAutoFit/>
          </a:bodyPr>
          <a:lstStyle/>
          <a:p>
            <a:r>
              <a:rPr lang="en-US" dirty="0" smtClean="0"/>
              <a:t>(1489-1573)</a:t>
            </a:r>
            <a:endParaRPr lang="en-US" dirty="0"/>
          </a:p>
        </p:txBody>
      </p:sp>
      <p:sp>
        <p:nvSpPr>
          <p:cNvPr id="12" name="Oval Callout 11"/>
          <p:cNvSpPr/>
          <p:nvPr/>
        </p:nvSpPr>
        <p:spPr>
          <a:xfrm>
            <a:off x="5359400" y="2108200"/>
            <a:ext cx="2755900" cy="2360136"/>
          </a:xfrm>
          <a:prstGeom prst="wedgeEllipseCallout">
            <a:avLst>
              <a:gd name="adj1" fmla="val 50951"/>
              <a:gd name="adj2" fmla="val 3383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5613400" y="2793640"/>
            <a:ext cx="2298700" cy="369332"/>
          </a:xfrm>
          <a:prstGeom prst="rect">
            <a:avLst/>
          </a:prstGeom>
          <a:noFill/>
        </p:spPr>
        <p:txBody>
          <a:bodyPr wrap="square" rtlCol="0">
            <a:spAutoFit/>
          </a:bodyPr>
          <a:lstStyle/>
          <a:p>
            <a:r>
              <a:rPr lang="en-US" dirty="0" smtClean="0">
                <a:solidFill>
                  <a:schemeClr val="bg1"/>
                </a:solidFill>
              </a:rPr>
              <a:t>Slavery? Yay!</a:t>
            </a:r>
            <a:endParaRPr lang="en-US" dirty="0">
              <a:solidFill>
                <a:schemeClr val="bg1"/>
              </a:solidFill>
            </a:endParaRPr>
          </a:p>
        </p:txBody>
      </p:sp>
      <p:sp>
        <p:nvSpPr>
          <p:cNvPr id="14" name="Rectangle 13"/>
          <p:cNvSpPr/>
          <p:nvPr/>
        </p:nvSpPr>
        <p:spPr>
          <a:xfrm>
            <a:off x="579438" y="353536"/>
            <a:ext cx="7332661" cy="1477328"/>
          </a:xfrm>
          <a:prstGeom prst="rect">
            <a:avLst/>
          </a:prstGeom>
        </p:spPr>
        <p:txBody>
          <a:bodyPr wrap="square">
            <a:spAutoFit/>
          </a:bodyPr>
          <a:lstStyle/>
          <a:p>
            <a:r>
              <a:rPr lang="en-US" dirty="0"/>
              <a:t>On either interpretation, the non-cognitivist might reasonably claim to have an advantage over the relativist in explaining what’s going on in cases of moral disagreement. </a:t>
            </a:r>
            <a:endParaRPr lang="en-US" dirty="0" smtClean="0"/>
          </a:p>
          <a:p>
            <a:endParaRPr lang="en-US" dirty="0"/>
          </a:p>
          <a:p>
            <a:r>
              <a:rPr lang="en-US" dirty="0" smtClean="0"/>
              <a:t>or</a:t>
            </a:r>
            <a:endParaRPr lang="en-US" dirty="0"/>
          </a:p>
        </p:txBody>
      </p:sp>
    </p:spTree>
    <p:extLst>
      <p:ext uri="{BB962C8B-B14F-4D97-AF65-F5344CB8AC3E}">
        <p14:creationId xmlns:p14="http://schemas.microsoft.com/office/powerpoint/2010/main" val="3528007797"/>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39801" y="660400"/>
            <a:ext cx="7848600" cy="2585323"/>
          </a:xfrm>
          <a:prstGeom prst="rect">
            <a:avLst/>
          </a:prstGeom>
          <a:noFill/>
        </p:spPr>
        <p:txBody>
          <a:bodyPr wrap="square" rtlCol="0">
            <a:spAutoFit/>
          </a:bodyPr>
          <a:lstStyle/>
          <a:p>
            <a:r>
              <a:rPr lang="en-US" dirty="0" smtClean="0"/>
              <a:t>One particular strength of non-</a:t>
            </a:r>
            <a:r>
              <a:rPr lang="en-US" dirty="0" err="1" smtClean="0"/>
              <a:t>cognitivism</a:t>
            </a:r>
            <a:r>
              <a:rPr lang="en-US" dirty="0" smtClean="0"/>
              <a:t> is that is seems to account for an interesting fact about moral claims: moral disagreements seem particular resistant to resolution. Sometimes, of course, moral disagreements can be resolved; but other times, it seems possible for two people to, for example, know all of the relevant facts about abortion, or parent-arranged marriages, and still disagree about whether it is sometimes morally permissible. By contrast, it does not seem possible for two people to know all of the relevant facts about the dining hall, and yet disagree about whether pizza is being served. </a:t>
            </a:r>
            <a:endParaRPr lang="en-US" dirty="0"/>
          </a:p>
        </p:txBody>
      </p:sp>
    </p:spTree>
    <p:extLst>
      <p:ext uri="{BB962C8B-B14F-4D97-AF65-F5344CB8AC3E}">
        <p14:creationId xmlns:p14="http://schemas.microsoft.com/office/powerpoint/2010/main" val="594879785"/>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39801" y="660400"/>
            <a:ext cx="7848600" cy="3970318"/>
          </a:xfrm>
          <a:prstGeom prst="rect">
            <a:avLst/>
          </a:prstGeom>
          <a:noFill/>
        </p:spPr>
        <p:txBody>
          <a:bodyPr wrap="square" rtlCol="0">
            <a:spAutoFit/>
          </a:bodyPr>
          <a:lstStyle/>
          <a:p>
            <a:r>
              <a:rPr lang="en-US" dirty="0" smtClean="0"/>
              <a:t>One particular strength of non-</a:t>
            </a:r>
            <a:r>
              <a:rPr lang="en-US" dirty="0" err="1" smtClean="0"/>
              <a:t>cognitivism</a:t>
            </a:r>
            <a:r>
              <a:rPr lang="en-US" dirty="0" smtClean="0"/>
              <a:t> is that is seems to account for an interesting fact about moral claims: moral disagreements seem particular resistant to resolution. Sometimes, of course, moral disagreements can be resolved; but other times, it seems possible for two people to, for example, know all of the relevant facts about abortion, or parent-arranged marriages, and still disagree about whether it is sometimes morally permissible. By contrast, it does not seem possible for two people to know all of the relevant facts about the dining hall, and yet disagree about whether pizza is being served. </a:t>
            </a:r>
          </a:p>
          <a:p>
            <a:endParaRPr lang="en-US" dirty="0"/>
          </a:p>
          <a:p>
            <a:r>
              <a:rPr lang="en-US" dirty="0" smtClean="0"/>
              <a:t>According to non-</a:t>
            </a:r>
            <a:r>
              <a:rPr lang="en-US" dirty="0" err="1" smtClean="0"/>
              <a:t>cognitivism</a:t>
            </a:r>
            <a:r>
              <a:rPr lang="en-US" dirty="0" smtClean="0"/>
              <a:t>, this sort of persistent disagreement would be explained by the fact that the two people are really not disagreeing about any facts about the world: they are, instead, simply expressing inconsistent attitudes or commanding opposite things. </a:t>
            </a:r>
            <a:endParaRPr lang="en-US" dirty="0"/>
          </a:p>
        </p:txBody>
      </p:sp>
    </p:spTree>
    <p:extLst>
      <p:ext uri="{BB962C8B-B14F-4D97-AF65-F5344CB8AC3E}">
        <p14:creationId xmlns:p14="http://schemas.microsoft.com/office/powerpoint/2010/main" val="465928078"/>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15353" y="951468"/>
            <a:ext cx="8628647" cy="369332"/>
          </a:xfrm>
          <a:prstGeom prst="rect">
            <a:avLst/>
          </a:prstGeom>
          <a:noFill/>
        </p:spPr>
        <p:txBody>
          <a:bodyPr wrap="none" rtlCol="0">
            <a:spAutoFit/>
          </a:bodyPr>
          <a:lstStyle/>
          <a:p>
            <a:r>
              <a:rPr lang="en-US" dirty="0" smtClean="0"/>
              <a:t>Problem: plausibility of “It was wrong for the Athenians to put Socrates to death.”</a:t>
            </a:r>
            <a:endParaRPr lang="en-US" dirty="0"/>
          </a:p>
        </p:txBody>
      </p:sp>
      <p:sp>
        <p:nvSpPr>
          <p:cNvPr id="5" name="TextBox 4"/>
          <p:cNvSpPr txBox="1"/>
          <p:nvPr/>
        </p:nvSpPr>
        <p:spPr>
          <a:xfrm>
            <a:off x="515353" y="1561068"/>
            <a:ext cx="3283771" cy="369332"/>
          </a:xfrm>
          <a:prstGeom prst="rect">
            <a:avLst/>
          </a:prstGeom>
          <a:noFill/>
        </p:spPr>
        <p:txBody>
          <a:bodyPr wrap="none" rtlCol="0">
            <a:spAutoFit/>
          </a:bodyPr>
          <a:lstStyle/>
          <a:p>
            <a:r>
              <a:rPr lang="en-US" dirty="0" smtClean="0"/>
              <a:t>Problem: Embedding problem</a:t>
            </a:r>
            <a:endParaRPr lang="en-US" dirty="0"/>
          </a:p>
        </p:txBody>
      </p:sp>
      <p:sp>
        <p:nvSpPr>
          <p:cNvPr id="6" name="TextBox 5"/>
          <p:cNvSpPr txBox="1"/>
          <p:nvPr/>
        </p:nvSpPr>
        <p:spPr>
          <a:xfrm>
            <a:off x="515353" y="2197100"/>
            <a:ext cx="2915319" cy="369332"/>
          </a:xfrm>
          <a:prstGeom prst="rect">
            <a:avLst/>
          </a:prstGeom>
          <a:noFill/>
        </p:spPr>
        <p:txBody>
          <a:bodyPr wrap="none" rtlCol="0">
            <a:spAutoFit/>
          </a:bodyPr>
          <a:lstStyle/>
          <a:p>
            <a:r>
              <a:rPr lang="en-US" dirty="0" smtClean="0"/>
              <a:t>Difference w. Error Theory</a:t>
            </a:r>
            <a:endParaRPr lang="en-US" dirty="0"/>
          </a:p>
        </p:txBody>
      </p:sp>
      <p:sp>
        <p:nvSpPr>
          <p:cNvPr id="7" name="TextBox 6"/>
          <p:cNvSpPr txBox="1"/>
          <p:nvPr/>
        </p:nvSpPr>
        <p:spPr>
          <a:xfrm>
            <a:off x="515353" y="323334"/>
            <a:ext cx="1713931" cy="369332"/>
          </a:xfrm>
          <a:prstGeom prst="rect">
            <a:avLst/>
          </a:prstGeom>
          <a:noFill/>
        </p:spPr>
        <p:txBody>
          <a:bodyPr wrap="none" rtlCol="0">
            <a:spAutoFit/>
          </a:bodyPr>
          <a:lstStyle/>
          <a:p>
            <a:r>
              <a:rPr lang="en-US" dirty="0" smtClean="0"/>
              <a:t>If there is time:</a:t>
            </a:r>
            <a:endParaRPr lang="en-US" dirty="0"/>
          </a:p>
        </p:txBody>
      </p:sp>
    </p:spTree>
    <p:extLst>
      <p:ext uri="{BB962C8B-B14F-4D97-AF65-F5344CB8AC3E}">
        <p14:creationId xmlns:p14="http://schemas.microsoft.com/office/powerpoint/2010/main" val="38821123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70200" y="63500"/>
            <a:ext cx="2950973" cy="400110"/>
          </a:xfrm>
          <a:prstGeom prst="rect">
            <a:avLst/>
          </a:prstGeom>
          <a:noFill/>
        </p:spPr>
        <p:txBody>
          <a:bodyPr wrap="none" rtlCol="0">
            <a:spAutoFit/>
          </a:bodyPr>
          <a:lstStyle/>
          <a:p>
            <a:r>
              <a:rPr lang="en-US" sz="2000" b="1" dirty="0" smtClean="0">
                <a:solidFill>
                  <a:srgbClr val="3366FF"/>
                </a:solidFill>
              </a:rPr>
              <a:t>The Tree of Meta-ethics</a:t>
            </a:r>
            <a:endParaRPr lang="en-US" sz="2000" b="1" dirty="0">
              <a:solidFill>
                <a:srgbClr val="3366FF"/>
              </a:solidFill>
            </a:endParaRPr>
          </a:p>
        </p:txBody>
      </p:sp>
      <p:sp>
        <p:nvSpPr>
          <p:cNvPr id="2" name="TextBox 1"/>
          <p:cNvSpPr txBox="1"/>
          <p:nvPr/>
        </p:nvSpPr>
        <p:spPr>
          <a:xfrm>
            <a:off x="723901" y="571500"/>
            <a:ext cx="7213600" cy="646331"/>
          </a:xfrm>
          <a:prstGeom prst="rect">
            <a:avLst/>
          </a:prstGeom>
          <a:noFill/>
        </p:spPr>
        <p:txBody>
          <a:bodyPr wrap="square" rtlCol="0">
            <a:spAutoFit/>
          </a:bodyPr>
          <a:lstStyle/>
          <a:p>
            <a:r>
              <a:rPr lang="en-US" dirty="0" smtClean="0"/>
              <a:t>Question: Are moral claims (e.g. “Murder is wrong.”) the kinds of things that can be true or false in the first place?</a:t>
            </a:r>
            <a:endParaRPr lang="en-US" dirty="0"/>
          </a:p>
        </p:txBody>
      </p:sp>
      <p:cxnSp>
        <p:nvCxnSpPr>
          <p:cNvPr id="5" name="Straight Arrow Connector 4"/>
          <p:cNvCxnSpPr>
            <a:stCxn id="2" idx="2"/>
          </p:cNvCxnSpPr>
          <p:nvPr/>
        </p:nvCxnSpPr>
        <p:spPr>
          <a:xfrm flipH="1">
            <a:off x="4330700" y="1217831"/>
            <a:ext cx="1"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429000" y="1701800"/>
            <a:ext cx="2032791" cy="369332"/>
          </a:xfrm>
          <a:prstGeom prst="rect">
            <a:avLst/>
          </a:prstGeom>
          <a:noFill/>
        </p:spPr>
        <p:txBody>
          <a:bodyPr wrap="none" rtlCol="0">
            <a:spAutoFit/>
          </a:bodyPr>
          <a:lstStyle/>
          <a:p>
            <a:r>
              <a:rPr lang="en-US" dirty="0" smtClean="0"/>
              <a:t>Yes = </a:t>
            </a:r>
            <a:r>
              <a:rPr lang="en-US" b="1" i="1" dirty="0" err="1" smtClean="0"/>
              <a:t>Cognitivism</a:t>
            </a:r>
            <a:endParaRPr lang="en-US" b="1" dirty="0"/>
          </a:p>
        </p:txBody>
      </p:sp>
      <p:cxnSp>
        <p:nvCxnSpPr>
          <p:cNvPr id="9" name="Straight Arrow Connector 8"/>
          <p:cNvCxnSpPr>
            <a:stCxn id="2" idx="2"/>
          </p:cNvCxnSpPr>
          <p:nvPr/>
        </p:nvCxnSpPr>
        <p:spPr>
          <a:xfrm>
            <a:off x="4330701" y="1217831"/>
            <a:ext cx="2590799"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958091" y="1689100"/>
            <a:ext cx="2533228"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No = </a:t>
            </a:r>
            <a:r>
              <a:rPr lang="en-US" b="1" i="1" dirty="0" smtClean="0"/>
              <a:t>Non-</a:t>
            </a:r>
            <a:r>
              <a:rPr lang="en-US" b="1" i="1" dirty="0" err="1" smtClean="0"/>
              <a:t>Cognitivism</a:t>
            </a:r>
            <a:endParaRPr lang="en-US" b="1" dirty="0"/>
          </a:p>
        </p:txBody>
      </p:sp>
      <p:cxnSp>
        <p:nvCxnSpPr>
          <p:cNvPr id="14" name="Straight Arrow Connector 13"/>
          <p:cNvCxnSpPr/>
          <p:nvPr/>
        </p:nvCxnSpPr>
        <p:spPr>
          <a:xfrm>
            <a:off x="4330700" y="2134632"/>
            <a:ext cx="1" cy="3926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305372" y="2564368"/>
            <a:ext cx="4050658" cy="369332"/>
          </a:xfrm>
          <a:prstGeom prst="rect">
            <a:avLst/>
          </a:prstGeom>
          <a:noFill/>
        </p:spPr>
        <p:txBody>
          <a:bodyPr wrap="none" rtlCol="0">
            <a:spAutoFit/>
          </a:bodyPr>
          <a:lstStyle/>
          <a:p>
            <a:r>
              <a:rPr lang="en-US" dirty="0" smtClean="0"/>
              <a:t>Question: Are moral claims ever true?</a:t>
            </a:r>
            <a:endParaRPr lang="en-US" dirty="0"/>
          </a:p>
        </p:txBody>
      </p:sp>
      <p:cxnSp>
        <p:nvCxnSpPr>
          <p:cNvPr id="20" name="Straight Arrow Connector 19"/>
          <p:cNvCxnSpPr/>
          <p:nvPr/>
        </p:nvCxnSpPr>
        <p:spPr>
          <a:xfrm>
            <a:off x="4330699" y="29210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3526634" y="3453368"/>
            <a:ext cx="1608133" cy="369332"/>
          </a:xfrm>
          <a:prstGeom prst="rect">
            <a:avLst/>
          </a:prstGeom>
          <a:noFill/>
        </p:spPr>
        <p:txBody>
          <a:bodyPr wrap="none" rtlCol="0">
            <a:spAutoFit/>
          </a:bodyPr>
          <a:lstStyle/>
          <a:p>
            <a:r>
              <a:rPr lang="en-US" dirty="0" smtClean="0"/>
              <a:t>Yes = </a:t>
            </a:r>
            <a:r>
              <a:rPr lang="en-US" b="1" i="1" dirty="0" smtClean="0"/>
              <a:t>Realism</a:t>
            </a:r>
            <a:endParaRPr lang="en-US" b="1" dirty="0"/>
          </a:p>
        </p:txBody>
      </p:sp>
      <p:cxnSp>
        <p:nvCxnSpPr>
          <p:cNvPr id="23" name="Straight Arrow Connector 22"/>
          <p:cNvCxnSpPr>
            <a:stCxn id="15" idx="2"/>
          </p:cNvCxnSpPr>
          <p:nvPr/>
        </p:nvCxnSpPr>
        <p:spPr>
          <a:xfrm>
            <a:off x="4330701" y="2933700"/>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5958091" y="3453368"/>
            <a:ext cx="2048345"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No = </a:t>
            </a:r>
            <a:r>
              <a:rPr lang="en-US" b="1" i="1" dirty="0" smtClean="0"/>
              <a:t>Error Theory</a:t>
            </a:r>
            <a:endParaRPr lang="en-US" b="1" dirty="0"/>
          </a:p>
        </p:txBody>
      </p:sp>
      <p:sp>
        <p:nvSpPr>
          <p:cNvPr id="27" name="TextBox 26"/>
          <p:cNvSpPr txBox="1"/>
          <p:nvPr/>
        </p:nvSpPr>
        <p:spPr>
          <a:xfrm>
            <a:off x="425068" y="4305300"/>
            <a:ext cx="7811266" cy="369332"/>
          </a:xfrm>
          <a:prstGeom prst="rect">
            <a:avLst/>
          </a:prstGeom>
          <a:noFill/>
        </p:spPr>
        <p:txBody>
          <a:bodyPr wrap="none" rtlCol="0">
            <a:spAutoFit/>
          </a:bodyPr>
          <a:lstStyle/>
          <a:p>
            <a:r>
              <a:rPr lang="en-US" dirty="0" smtClean="0"/>
              <a:t>Question: Are true moral claims simply true or true-relative-to-something?</a:t>
            </a:r>
            <a:endParaRPr lang="en-US" dirty="0"/>
          </a:p>
        </p:txBody>
      </p:sp>
      <p:cxnSp>
        <p:nvCxnSpPr>
          <p:cNvPr id="28" name="Straight Arrow Connector 27"/>
          <p:cNvCxnSpPr/>
          <p:nvPr/>
        </p:nvCxnSpPr>
        <p:spPr>
          <a:xfrm>
            <a:off x="4330698" y="38227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flipH="1">
            <a:off x="2019300" y="4674632"/>
            <a:ext cx="2311396"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723901" y="5187434"/>
            <a:ext cx="2504880" cy="369332"/>
          </a:xfrm>
          <a:prstGeom prst="rect">
            <a:avLst/>
          </a:prstGeom>
          <a:noFill/>
        </p:spPr>
        <p:txBody>
          <a:bodyPr wrap="none" rtlCol="0">
            <a:spAutoFit/>
          </a:bodyPr>
          <a:lstStyle/>
          <a:p>
            <a:r>
              <a:rPr lang="en-US" dirty="0" smtClean="0"/>
              <a:t>Simply true = </a:t>
            </a:r>
            <a:r>
              <a:rPr lang="en-US" b="1" i="1" dirty="0" smtClean="0"/>
              <a:t>Realism</a:t>
            </a:r>
            <a:endParaRPr lang="en-US" b="1" i="1" dirty="0"/>
          </a:p>
        </p:txBody>
      </p:sp>
      <p:sp>
        <p:nvSpPr>
          <p:cNvPr id="36" name="TextBox 35"/>
          <p:cNvSpPr txBox="1"/>
          <p:nvPr/>
        </p:nvSpPr>
        <p:spPr>
          <a:xfrm>
            <a:off x="-40483" y="5905500"/>
            <a:ext cx="5175250" cy="369332"/>
          </a:xfrm>
          <a:prstGeom prst="rect">
            <a:avLst/>
          </a:prstGeom>
          <a:noFill/>
        </p:spPr>
        <p:txBody>
          <a:bodyPr wrap="square" rtlCol="0">
            <a:spAutoFit/>
          </a:bodyPr>
          <a:lstStyle/>
          <a:p>
            <a:r>
              <a:rPr lang="en-US" dirty="0" smtClean="0"/>
              <a:t>Question: Are moral properties physical?</a:t>
            </a:r>
            <a:endParaRPr lang="en-US" dirty="0"/>
          </a:p>
        </p:txBody>
      </p:sp>
      <p:cxnSp>
        <p:nvCxnSpPr>
          <p:cNvPr id="37" name="Straight Arrow Connector 36"/>
          <p:cNvCxnSpPr/>
          <p:nvPr/>
        </p:nvCxnSpPr>
        <p:spPr>
          <a:xfrm>
            <a:off x="2019300" y="5556766"/>
            <a:ext cx="0" cy="4122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115719" y="6488668"/>
            <a:ext cx="1954381"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dirty="0" smtClean="0"/>
              <a:t>Yes = </a:t>
            </a:r>
            <a:r>
              <a:rPr lang="en-US" b="1" i="1" dirty="0" smtClean="0"/>
              <a:t>Naturalism</a:t>
            </a:r>
            <a:endParaRPr lang="en-US" dirty="0"/>
          </a:p>
        </p:txBody>
      </p:sp>
      <p:sp>
        <p:nvSpPr>
          <p:cNvPr id="39" name="TextBox 38"/>
          <p:cNvSpPr txBox="1"/>
          <p:nvPr/>
        </p:nvSpPr>
        <p:spPr>
          <a:xfrm>
            <a:off x="2566075" y="6481128"/>
            <a:ext cx="2454518"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No = </a:t>
            </a:r>
            <a:r>
              <a:rPr lang="en-US" b="1" i="1" dirty="0" smtClean="0"/>
              <a:t>Non-Naturalism</a:t>
            </a:r>
            <a:endParaRPr lang="en-US" dirty="0"/>
          </a:p>
        </p:txBody>
      </p:sp>
      <p:cxnSp>
        <p:nvCxnSpPr>
          <p:cNvPr id="42" name="Straight Arrow Connector 41"/>
          <p:cNvCxnSpPr>
            <a:endCxn id="38" idx="0"/>
          </p:cNvCxnSpPr>
          <p:nvPr/>
        </p:nvCxnSpPr>
        <p:spPr>
          <a:xfrm flipH="1">
            <a:off x="1092910" y="6230898"/>
            <a:ext cx="1091490" cy="2577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a:off x="2184400" y="6230898"/>
            <a:ext cx="1117600" cy="228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9" name="TextBox 48"/>
          <p:cNvSpPr txBox="1"/>
          <p:nvPr/>
        </p:nvSpPr>
        <p:spPr>
          <a:xfrm>
            <a:off x="5822025" y="5720834"/>
            <a:ext cx="2705902" cy="369332"/>
          </a:xfrm>
          <a:prstGeom prst="rect">
            <a:avLst/>
          </a:prstGeom>
          <a:noFill/>
        </p:spPr>
        <p:txBody>
          <a:bodyPr wrap="none" rtlCol="0">
            <a:spAutoFit/>
          </a:bodyPr>
          <a:lstStyle/>
          <a:p>
            <a:r>
              <a:rPr lang="en-US" dirty="0" smtClean="0"/>
              <a:t>Q: True relative to what?</a:t>
            </a:r>
            <a:endParaRPr lang="en-US" dirty="0"/>
          </a:p>
        </p:txBody>
      </p:sp>
      <p:cxnSp>
        <p:nvCxnSpPr>
          <p:cNvPr id="50" name="Straight Arrow Connector 49"/>
          <p:cNvCxnSpPr/>
          <p:nvPr/>
        </p:nvCxnSpPr>
        <p:spPr>
          <a:xfrm>
            <a:off x="7111849" y="5482114"/>
            <a:ext cx="0" cy="3032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1" name="TextBox 50"/>
          <p:cNvSpPr txBox="1"/>
          <p:nvPr/>
        </p:nvSpPr>
        <p:spPr>
          <a:xfrm>
            <a:off x="5505422" y="6264364"/>
            <a:ext cx="1416078" cy="584776"/>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600" b="1" i="1" dirty="0" smtClean="0"/>
              <a:t>Community-Relativism</a:t>
            </a:r>
            <a:endParaRPr lang="en-US" sz="1600" b="1" i="1" dirty="0"/>
          </a:p>
        </p:txBody>
      </p:sp>
      <p:sp>
        <p:nvSpPr>
          <p:cNvPr id="52" name="TextBox 51"/>
          <p:cNvSpPr txBox="1"/>
          <p:nvPr/>
        </p:nvSpPr>
        <p:spPr>
          <a:xfrm>
            <a:off x="7528295" y="6264364"/>
            <a:ext cx="1416078" cy="58477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600" b="1" i="1" dirty="0" smtClean="0"/>
              <a:t>Individual-Relativism</a:t>
            </a:r>
            <a:endParaRPr lang="en-US" sz="1600" b="1" i="1" dirty="0"/>
          </a:p>
        </p:txBody>
      </p:sp>
      <p:cxnSp>
        <p:nvCxnSpPr>
          <p:cNvPr id="56" name="Straight Arrow Connector 55"/>
          <p:cNvCxnSpPr>
            <a:stCxn id="49" idx="2"/>
            <a:endCxn id="51" idx="0"/>
          </p:cNvCxnSpPr>
          <p:nvPr/>
        </p:nvCxnSpPr>
        <p:spPr>
          <a:xfrm flipH="1">
            <a:off x="6213461" y="6090166"/>
            <a:ext cx="961515" cy="1741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8" name="Straight Arrow Connector 57"/>
          <p:cNvCxnSpPr>
            <a:stCxn id="49" idx="2"/>
            <a:endCxn id="52" idx="0"/>
          </p:cNvCxnSpPr>
          <p:nvPr/>
        </p:nvCxnSpPr>
        <p:spPr>
          <a:xfrm>
            <a:off x="7174976" y="6090166"/>
            <a:ext cx="1061358" cy="1741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Rectangle 7"/>
          <p:cNvSpPr/>
          <p:nvPr/>
        </p:nvSpPr>
        <p:spPr>
          <a:xfrm>
            <a:off x="115719" y="571500"/>
            <a:ext cx="8828654" cy="3733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So far, our discussion of ethics has assumed </a:t>
            </a:r>
            <a:r>
              <a:rPr lang="en-US" sz="2400" i="1" dirty="0" smtClean="0"/>
              <a:t>Realism</a:t>
            </a:r>
            <a:r>
              <a:rPr lang="en-US" sz="2400" dirty="0" smtClean="0"/>
              <a:t>. </a:t>
            </a:r>
            <a:endParaRPr lang="en-US" sz="2400" dirty="0"/>
          </a:p>
        </p:txBody>
      </p:sp>
      <p:sp>
        <p:nvSpPr>
          <p:cNvPr id="11" name="Rectangle 10"/>
          <p:cNvSpPr/>
          <p:nvPr/>
        </p:nvSpPr>
        <p:spPr>
          <a:xfrm>
            <a:off x="-190500" y="5556766"/>
            <a:ext cx="9334500" cy="13012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Today, we will question that assumption. </a:t>
            </a:r>
            <a:endParaRPr lang="en-US" dirty="0"/>
          </a:p>
        </p:txBody>
      </p:sp>
    </p:spTree>
    <p:extLst>
      <p:ext uri="{BB962C8B-B14F-4D97-AF65-F5344CB8AC3E}">
        <p14:creationId xmlns:p14="http://schemas.microsoft.com/office/powerpoint/2010/main" val="11675671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70200" y="63500"/>
            <a:ext cx="2950973" cy="400110"/>
          </a:xfrm>
          <a:prstGeom prst="rect">
            <a:avLst/>
          </a:prstGeom>
          <a:noFill/>
        </p:spPr>
        <p:txBody>
          <a:bodyPr wrap="none" rtlCol="0">
            <a:spAutoFit/>
          </a:bodyPr>
          <a:lstStyle/>
          <a:p>
            <a:r>
              <a:rPr lang="en-US" sz="2000" b="1" dirty="0" smtClean="0">
                <a:solidFill>
                  <a:srgbClr val="3366FF"/>
                </a:solidFill>
              </a:rPr>
              <a:t>The Tree of Meta-ethics</a:t>
            </a:r>
            <a:endParaRPr lang="en-US" sz="2000" b="1" dirty="0">
              <a:solidFill>
                <a:srgbClr val="3366FF"/>
              </a:solidFill>
            </a:endParaRPr>
          </a:p>
        </p:txBody>
      </p:sp>
      <p:sp>
        <p:nvSpPr>
          <p:cNvPr id="2" name="TextBox 1"/>
          <p:cNvSpPr txBox="1"/>
          <p:nvPr/>
        </p:nvSpPr>
        <p:spPr>
          <a:xfrm>
            <a:off x="723901" y="571500"/>
            <a:ext cx="7213600" cy="646331"/>
          </a:xfrm>
          <a:prstGeom prst="rect">
            <a:avLst/>
          </a:prstGeom>
          <a:noFill/>
        </p:spPr>
        <p:txBody>
          <a:bodyPr wrap="square" rtlCol="0">
            <a:spAutoFit/>
          </a:bodyPr>
          <a:lstStyle/>
          <a:p>
            <a:r>
              <a:rPr lang="en-US" dirty="0" smtClean="0"/>
              <a:t>Question: Are moral claims (e.g. “Murder is wrong.”) the kinds of things that can be true or false in the first place?</a:t>
            </a:r>
            <a:endParaRPr lang="en-US" dirty="0"/>
          </a:p>
        </p:txBody>
      </p:sp>
      <p:cxnSp>
        <p:nvCxnSpPr>
          <p:cNvPr id="5" name="Straight Arrow Connector 4"/>
          <p:cNvCxnSpPr>
            <a:stCxn id="2" idx="2"/>
          </p:cNvCxnSpPr>
          <p:nvPr/>
        </p:nvCxnSpPr>
        <p:spPr>
          <a:xfrm flipH="1">
            <a:off x="4330700" y="1217831"/>
            <a:ext cx="1"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429000" y="1701800"/>
            <a:ext cx="2032791" cy="369332"/>
          </a:xfrm>
          <a:prstGeom prst="rect">
            <a:avLst/>
          </a:prstGeom>
          <a:noFill/>
        </p:spPr>
        <p:txBody>
          <a:bodyPr wrap="none" rtlCol="0">
            <a:spAutoFit/>
          </a:bodyPr>
          <a:lstStyle/>
          <a:p>
            <a:r>
              <a:rPr lang="en-US" dirty="0" smtClean="0"/>
              <a:t>Yes = </a:t>
            </a:r>
            <a:r>
              <a:rPr lang="en-US" b="1" i="1" dirty="0" err="1" smtClean="0"/>
              <a:t>Cognitivism</a:t>
            </a:r>
            <a:endParaRPr lang="en-US" b="1" dirty="0"/>
          </a:p>
        </p:txBody>
      </p:sp>
      <p:cxnSp>
        <p:nvCxnSpPr>
          <p:cNvPr id="9" name="Straight Arrow Connector 8"/>
          <p:cNvCxnSpPr>
            <a:stCxn id="2" idx="2"/>
          </p:cNvCxnSpPr>
          <p:nvPr/>
        </p:nvCxnSpPr>
        <p:spPr>
          <a:xfrm>
            <a:off x="4330701" y="1217831"/>
            <a:ext cx="2590799"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958091" y="1689100"/>
            <a:ext cx="2533228"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No = </a:t>
            </a:r>
            <a:r>
              <a:rPr lang="en-US" b="1" i="1" dirty="0" smtClean="0"/>
              <a:t>Non-</a:t>
            </a:r>
            <a:r>
              <a:rPr lang="en-US" b="1" i="1" dirty="0" err="1" smtClean="0"/>
              <a:t>Cognitivism</a:t>
            </a:r>
            <a:endParaRPr lang="en-US" b="1" dirty="0"/>
          </a:p>
        </p:txBody>
      </p:sp>
      <p:cxnSp>
        <p:nvCxnSpPr>
          <p:cNvPr id="14" name="Straight Arrow Connector 13"/>
          <p:cNvCxnSpPr/>
          <p:nvPr/>
        </p:nvCxnSpPr>
        <p:spPr>
          <a:xfrm>
            <a:off x="4330700" y="2134632"/>
            <a:ext cx="1" cy="3926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305372" y="2564368"/>
            <a:ext cx="4050658" cy="369332"/>
          </a:xfrm>
          <a:prstGeom prst="rect">
            <a:avLst/>
          </a:prstGeom>
          <a:noFill/>
        </p:spPr>
        <p:txBody>
          <a:bodyPr wrap="none" rtlCol="0">
            <a:spAutoFit/>
          </a:bodyPr>
          <a:lstStyle/>
          <a:p>
            <a:r>
              <a:rPr lang="en-US" dirty="0" smtClean="0"/>
              <a:t>Question: Are moral claims ever true?</a:t>
            </a:r>
            <a:endParaRPr lang="en-US" dirty="0"/>
          </a:p>
        </p:txBody>
      </p:sp>
      <p:cxnSp>
        <p:nvCxnSpPr>
          <p:cNvPr id="20" name="Straight Arrow Connector 19"/>
          <p:cNvCxnSpPr/>
          <p:nvPr/>
        </p:nvCxnSpPr>
        <p:spPr>
          <a:xfrm>
            <a:off x="4330699" y="29210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4054731" y="3453368"/>
            <a:ext cx="528097" cy="369332"/>
          </a:xfrm>
          <a:prstGeom prst="rect">
            <a:avLst/>
          </a:prstGeom>
          <a:noFill/>
        </p:spPr>
        <p:txBody>
          <a:bodyPr wrap="none" rtlCol="0">
            <a:spAutoFit/>
          </a:bodyPr>
          <a:lstStyle/>
          <a:p>
            <a:r>
              <a:rPr lang="en-US" dirty="0" smtClean="0"/>
              <a:t>Yes</a:t>
            </a:r>
            <a:endParaRPr lang="en-US" b="1" dirty="0"/>
          </a:p>
        </p:txBody>
      </p:sp>
      <p:cxnSp>
        <p:nvCxnSpPr>
          <p:cNvPr id="23" name="Straight Arrow Connector 22"/>
          <p:cNvCxnSpPr>
            <a:stCxn id="15" idx="2"/>
          </p:cNvCxnSpPr>
          <p:nvPr/>
        </p:nvCxnSpPr>
        <p:spPr>
          <a:xfrm>
            <a:off x="4330701" y="2933700"/>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5958091" y="3453368"/>
            <a:ext cx="2048345"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No = </a:t>
            </a:r>
            <a:r>
              <a:rPr lang="en-US" b="1" i="1" dirty="0" smtClean="0"/>
              <a:t>Error Theory</a:t>
            </a:r>
            <a:endParaRPr lang="en-US" b="1" dirty="0"/>
          </a:p>
        </p:txBody>
      </p:sp>
      <p:sp>
        <p:nvSpPr>
          <p:cNvPr id="27" name="TextBox 26"/>
          <p:cNvSpPr txBox="1"/>
          <p:nvPr/>
        </p:nvSpPr>
        <p:spPr>
          <a:xfrm>
            <a:off x="425068" y="4305300"/>
            <a:ext cx="7811266" cy="369332"/>
          </a:xfrm>
          <a:prstGeom prst="rect">
            <a:avLst/>
          </a:prstGeom>
          <a:noFill/>
        </p:spPr>
        <p:txBody>
          <a:bodyPr wrap="none" rtlCol="0">
            <a:spAutoFit/>
          </a:bodyPr>
          <a:lstStyle/>
          <a:p>
            <a:r>
              <a:rPr lang="en-US" dirty="0" smtClean="0"/>
              <a:t>Question: Are true moral claims simply true or true-relative-to-something?</a:t>
            </a:r>
            <a:endParaRPr lang="en-US" dirty="0"/>
          </a:p>
        </p:txBody>
      </p:sp>
      <p:cxnSp>
        <p:nvCxnSpPr>
          <p:cNvPr id="28" name="Straight Arrow Connector 27"/>
          <p:cNvCxnSpPr/>
          <p:nvPr/>
        </p:nvCxnSpPr>
        <p:spPr>
          <a:xfrm>
            <a:off x="4330698" y="38227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flipH="1">
            <a:off x="2019300" y="4674632"/>
            <a:ext cx="2311396"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723901" y="5187434"/>
            <a:ext cx="2504880" cy="369332"/>
          </a:xfrm>
          <a:prstGeom prst="rect">
            <a:avLst/>
          </a:prstGeom>
          <a:noFill/>
        </p:spPr>
        <p:txBody>
          <a:bodyPr wrap="none" rtlCol="0">
            <a:spAutoFit/>
          </a:bodyPr>
          <a:lstStyle/>
          <a:p>
            <a:r>
              <a:rPr lang="en-US" dirty="0" smtClean="0"/>
              <a:t>Simply true = </a:t>
            </a:r>
            <a:r>
              <a:rPr lang="en-US" b="1" i="1" dirty="0" smtClean="0"/>
              <a:t>Realism</a:t>
            </a:r>
            <a:endParaRPr lang="en-US" b="1" i="1" dirty="0"/>
          </a:p>
        </p:txBody>
      </p:sp>
      <p:cxnSp>
        <p:nvCxnSpPr>
          <p:cNvPr id="31" name="Straight Arrow Connector 30"/>
          <p:cNvCxnSpPr/>
          <p:nvPr/>
        </p:nvCxnSpPr>
        <p:spPr>
          <a:xfrm>
            <a:off x="4330696" y="4685268"/>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4699790" y="5162034"/>
            <a:ext cx="4596609" cy="369332"/>
          </a:xfrm>
          <a:prstGeom prst="rect">
            <a:avLst/>
          </a:prstGeom>
          <a:noFill/>
        </p:spPr>
        <p:txBody>
          <a:bodyPr wrap="square" rtlCol="0">
            <a:spAutoFit/>
          </a:bodyPr>
          <a:lstStyle/>
          <a:p>
            <a:r>
              <a:rPr lang="en-US" dirty="0" smtClean="0"/>
              <a:t>True-relative-to-something = </a:t>
            </a:r>
            <a:r>
              <a:rPr lang="en-US" b="1" i="1" dirty="0" smtClean="0"/>
              <a:t>Relativism</a:t>
            </a:r>
            <a:endParaRPr lang="en-US" b="1" i="1" dirty="0"/>
          </a:p>
        </p:txBody>
      </p:sp>
      <p:sp>
        <p:nvSpPr>
          <p:cNvPr id="36" name="TextBox 35"/>
          <p:cNvSpPr txBox="1"/>
          <p:nvPr/>
        </p:nvSpPr>
        <p:spPr>
          <a:xfrm>
            <a:off x="-40483" y="5905500"/>
            <a:ext cx="5175250" cy="369332"/>
          </a:xfrm>
          <a:prstGeom prst="rect">
            <a:avLst/>
          </a:prstGeom>
          <a:noFill/>
        </p:spPr>
        <p:txBody>
          <a:bodyPr wrap="square" rtlCol="0">
            <a:spAutoFit/>
          </a:bodyPr>
          <a:lstStyle/>
          <a:p>
            <a:r>
              <a:rPr lang="en-US" dirty="0" smtClean="0"/>
              <a:t>Question: Are moral properties physical?</a:t>
            </a:r>
            <a:endParaRPr lang="en-US" dirty="0"/>
          </a:p>
        </p:txBody>
      </p:sp>
      <p:cxnSp>
        <p:nvCxnSpPr>
          <p:cNvPr id="37" name="Straight Arrow Connector 36"/>
          <p:cNvCxnSpPr/>
          <p:nvPr/>
        </p:nvCxnSpPr>
        <p:spPr>
          <a:xfrm>
            <a:off x="2019300" y="5556766"/>
            <a:ext cx="0" cy="4122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115719" y="6488668"/>
            <a:ext cx="1954381"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dirty="0" smtClean="0"/>
              <a:t>Yes = </a:t>
            </a:r>
            <a:r>
              <a:rPr lang="en-US" b="1" i="1" dirty="0" smtClean="0"/>
              <a:t>Naturalism</a:t>
            </a:r>
            <a:endParaRPr lang="en-US" dirty="0"/>
          </a:p>
        </p:txBody>
      </p:sp>
      <p:sp>
        <p:nvSpPr>
          <p:cNvPr id="39" name="TextBox 38"/>
          <p:cNvSpPr txBox="1"/>
          <p:nvPr/>
        </p:nvSpPr>
        <p:spPr>
          <a:xfrm>
            <a:off x="2566075" y="6481128"/>
            <a:ext cx="2454518"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No = </a:t>
            </a:r>
            <a:r>
              <a:rPr lang="en-US" b="1" i="1" dirty="0" smtClean="0"/>
              <a:t>Non-Naturalism</a:t>
            </a:r>
            <a:endParaRPr lang="en-US" dirty="0"/>
          </a:p>
        </p:txBody>
      </p:sp>
      <p:cxnSp>
        <p:nvCxnSpPr>
          <p:cNvPr id="42" name="Straight Arrow Connector 41"/>
          <p:cNvCxnSpPr>
            <a:endCxn id="38" idx="0"/>
          </p:cNvCxnSpPr>
          <p:nvPr/>
        </p:nvCxnSpPr>
        <p:spPr>
          <a:xfrm flipH="1">
            <a:off x="1092910" y="6230898"/>
            <a:ext cx="1091490" cy="2577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a:off x="2184400" y="6230898"/>
            <a:ext cx="1117600" cy="228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9" name="TextBox 48"/>
          <p:cNvSpPr txBox="1"/>
          <p:nvPr/>
        </p:nvSpPr>
        <p:spPr>
          <a:xfrm>
            <a:off x="5822025" y="5720834"/>
            <a:ext cx="2705902" cy="369332"/>
          </a:xfrm>
          <a:prstGeom prst="rect">
            <a:avLst/>
          </a:prstGeom>
          <a:noFill/>
        </p:spPr>
        <p:txBody>
          <a:bodyPr wrap="none" rtlCol="0">
            <a:spAutoFit/>
          </a:bodyPr>
          <a:lstStyle/>
          <a:p>
            <a:r>
              <a:rPr lang="en-US" dirty="0" smtClean="0"/>
              <a:t>Q: True relative to what?</a:t>
            </a:r>
            <a:endParaRPr lang="en-US" dirty="0"/>
          </a:p>
        </p:txBody>
      </p:sp>
      <p:cxnSp>
        <p:nvCxnSpPr>
          <p:cNvPr id="50" name="Straight Arrow Connector 49"/>
          <p:cNvCxnSpPr/>
          <p:nvPr/>
        </p:nvCxnSpPr>
        <p:spPr>
          <a:xfrm>
            <a:off x="7111849" y="5482114"/>
            <a:ext cx="0" cy="3032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1" name="TextBox 50"/>
          <p:cNvSpPr txBox="1"/>
          <p:nvPr/>
        </p:nvSpPr>
        <p:spPr>
          <a:xfrm>
            <a:off x="5505422" y="6264364"/>
            <a:ext cx="1416078" cy="584776"/>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600" b="1" i="1" dirty="0" smtClean="0"/>
              <a:t>Community-Relativism</a:t>
            </a:r>
            <a:endParaRPr lang="en-US" sz="1600" b="1" i="1" dirty="0"/>
          </a:p>
        </p:txBody>
      </p:sp>
      <p:sp>
        <p:nvSpPr>
          <p:cNvPr id="52" name="TextBox 51"/>
          <p:cNvSpPr txBox="1"/>
          <p:nvPr/>
        </p:nvSpPr>
        <p:spPr>
          <a:xfrm>
            <a:off x="7528295" y="6264364"/>
            <a:ext cx="1416078" cy="58477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600" b="1" i="1" dirty="0" smtClean="0"/>
              <a:t>Individual-Relativism</a:t>
            </a:r>
            <a:endParaRPr lang="en-US" sz="1600" b="1" i="1" dirty="0"/>
          </a:p>
        </p:txBody>
      </p:sp>
      <p:cxnSp>
        <p:nvCxnSpPr>
          <p:cNvPr id="56" name="Straight Arrow Connector 55"/>
          <p:cNvCxnSpPr>
            <a:stCxn id="49" idx="2"/>
            <a:endCxn id="51" idx="0"/>
          </p:cNvCxnSpPr>
          <p:nvPr/>
        </p:nvCxnSpPr>
        <p:spPr>
          <a:xfrm flipH="1">
            <a:off x="6213461" y="6090166"/>
            <a:ext cx="961515" cy="1741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8" name="Straight Arrow Connector 57"/>
          <p:cNvCxnSpPr>
            <a:stCxn id="49" idx="2"/>
            <a:endCxn id="52" idx="0"/>
          </p:cNvCxnSpPr>
          <p:nvPr/>
        </p:nvCxnSpPr>
        <p:spPr>
          <a:xfrm>
            <a:off x="7174976" y="6090166"/>
            <a:ext cx="1061358" cy="1741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60960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70200" y="63500"/>
            <a:ext cx="2950973" cy="400110"/>
          </a:xfrm>
          <a:prstGeom prst="rect">
            <a:avLst/>
          </a:prstGeom>
          <a:noFill/>
        </p:spPr>
        <p:txBody>
          <a:bodyPr wrap="none" rtlCol="0">
            <a:spAutoFit/>
          </a:bodyPr>
          <a:lstStyle/>
          <a:p>
            <a:r>
              <a:rPr lang="en-US" sz="2000" b="1" dirty="0" smtClean="0">
                <a:solidFill>
                  <a:srgbClr val="3366FF"/>
                </a:solidFill>
              </a:rPr>
              <a:t>The Tree of Meta-ethics</a:t>
            </a:r>
            <a:endParaRPr lang="en-US" sz="2000" b="1" dirty="0">
              <a:solidFill>
                <a:srgbClr val="3366FF"/>
              </a:solidFill>
            </a:endParaRPr>
          </a:p>
        </p:txBody>
      </p:sp>
    </p:spTree>
    <p:extLst>
      <p:ext uri="{BB962C8B-B14F-4D97-AF65-F5344CB8AC3E}">
        <p14:creationId xmlns:p14="http://schemas.microsoft.com/office/powerpoint/2010/main" val="38792438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997200" y="145534"/>
            <a:ext cx="3375293" cy="369332"/>
          </a:xfrm>
          <a:prstGeom prst="rect">
            <a:avLst/>
          </a:prstGeom>
          <a:noFill/>
        </p:spPr>
        <p:txBody>
          <a:bodyPr wrap="none" rtlCol="0">
            <a:spAutoFit/>
          </a:bodyPr>
          <a:lstStyle/>
          <a:p>
            <a:r>
              <a:rPr lang="en-US" dirty="0" smtClean="0"/>
              <a:t>Let’s first talk about </a:t>
            </a:r>
            <a:r>
              <a:rPr lang="en-US" b="1" i="1" dirty="0" smtClean="0"/>
              <a:t>relativism</a:t>
            </a:r>
            <a:r>
              <a:rPr lang="en-US" dirty="0" smtClean="0"/>
              <a:t>. </a:t>
            </a:r>
            <a:endParaRPr lang="en-US" dirty="0"/>
          </a:p>
        </p:txBody>
      </p:sp>
    </p:spTree>
    <p:extLst>
      <p:ext uri="{BB962C8B-B14F-4D97-AF65-F5344CB8AC3E}">
        <p14:creationId xmlns:p14="http://schemas.microsoft.com/office/powerpoint/2010/main" val="6668274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997200" y="145534"/>
            <a:ext cx="3375293" cy="369332"/>
          </a:xfrm>
          <a:prstGeom prst="rect">
            <a:avLst/>
          </a:prstGeom>
          <a:noFill/>
        </p:spPr>
        <p:txBody>
          <a:bodyPr wrap="none" rtlCol="0">
            <a:spAutoFit/>
          </a:bodyPr>
          <a:lstStyle/>
          <a:p>
            <a:r>
              <a:rPr lang="en-US" dirty="0" smtClean="0"/>
              <a:t>Let’s first talk about </a:t>
            </a:r>
            <a:r>
              <a:rPr lang="en-US" b="1" i="1" dirty="0" smtClean="0"/>
              <a:t>relativism</a:t>
            </a:r>
            <a:r>
              <a:rPr lang="en-US" dirty="0" smtClean="0"/>
              <a:t>. </a:t>
            </a:r>
            <a:endParaRPr lang="en-US" dirty="0"/>
          </a:p>
        </p:txBody>
      </p:sp>
      <p:sp>
        <p:nvSpPr>
          <p:cNvPr id="2" name="TextBox 1"/>
          <p:cNvSpPr txBox="1"/>
          <p:nvPr/>
        </p:nvSpPr>
        <p:spPr>
          <a:xfrm>
            <a:off x="88900" y="1003300"/>
            <a:ext cx="8928101" cy="646331"/>
          </a:xfrm>
          <a:prstGeom prst="rect">
            <a:avLst/>
          </a:prstGeom>
          <a:noFill/>
        </p:spPr>
        <p:txBody>
          <a:bodyPr wrap="square" rtlCol="0">
            <a:spAutoFit/>
          </a:bodyPr>
          <a:lstStyle/>
          <a:p>
            <a:r>
              <a:rPr lang="en-US" dirty="0" smtClean="0"/>
              <a:t>Moral relativism is, it seems, a very widely held view. Suppose that you are asked some controversial ethical question, like:</a:t>
            </a:r>
            <a:endParaRPr lang="en-US" dirty="0"/>
          </a:p>
        </p:txBody>
      </p:sp>
    </p:spTree>
    <p:extLst>
      <p:ext uri="{BB962C8B-B14F-4D97-AF65-F5344CB8AC3E}">
        <p14:creationId xmlns:p14="http://schemas.microsoft.com/office/powerpoint/2010/main" val="16191131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997200" y="145534"/>
            <a:ext cx="3375293" cy="369332"/>
          </a:xfrm>
          <a:prstGeom prst="rect">
            <a:avLst/>
          </a:prstGeom>
          <a:noFill/>
        </p:spPr>
        <p:txBody>
          <a:bodyPr wrap="none" rtlCol="0">
            <a:spAutoFit/>
          </a:bodyPr>
          <a:lstStyle/>
          <a:p>
            <a:r>
              <a:rPr lang="en-US" dirty="0" smtClean="0"/>
              <a:t>Let’s first talk about </a:t>
            </a:r>
            <a:r>
              <a:rPr lang="en-US" b="1" i="1" dirty="0" smtClean="0"/>
              <a:t>relativism</a:t>
            </a:r>
            <a:r>
              <a:rPr lang="en-US" dirty="0" smtClean="0"/>
              <a:t>. </a:t>
            </a:r>
            <a:endParaRPr lang="en-US" dirty="0"/>
          </a:p>
        </p:txBody>
      </p:sp>
      <p:sp>
        <p:nvSpPr>
          <p:cNvPr id="2" name="TextBox 1"/>
          <p:cNvSpPr txBox="1"/>
          <p:nvPr/>
        </p:nvSpPr>
        <p:spPr>
          <a:xfrm>
            <a:off x="88900" y="1003300"/>
            <a:ext cx="8928101" cy="646331"/>
          </a:xfrm>
          <a:prstGeom prst="rect">
            <a:avLst/>
          </a:prstGeom>
          <a:noFill/>
        </p:spPr>
        <p:txBody>
          <a:bodyPr wrap="square" rtlCol="0">
            <a:spAutoFit/>
          </a:bodyPr>
          <a:lstStyle/>
          <a:p>
            <a:r>
              <a:rPr lang="en-US" dirty="0" smtClean="0"/>
              <a:t>Moral relativism is, it seems, a very widely held view. Suppose that you are asked some controversial ethical question, like:</a:t>
            </a:r>
            <a:endParaRPr lang="en-US" dirty="0"/>
          </a:p>
        </p:txBody>
      </p:sp>
      <p:sp>
        <p:nvSpPr>
          <p:cNvPr id="3" name="TextBox 2"/>
          <p:cNvSpPr txBox="1"/>
          <p:nvPr/>
        </p:nvSpPr>
        <p:spPr>
          <a:xfrm>
            <a:off x="241300" y="2286000"/>
            <a:ext cx="3352800" cy="92333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dirty="0" smtClean="0"/>
              <a:t>Are middle-class people morally obligated to give money to the poor?</a:t>
            </a:r>
            <a:endParaRPr lang="en-US" dirty="0"/>
          </a:p>
        </p:txBody>
      </p:sp>
      <p:sp>
        <p:nvSpPr>
          <p:cNvPr id="5" name="TextBox 4"/>
          <p:cNvSpPr txBox="1"/>
          <p:nvPr/>
        </p:nvSpPr>
        <p:spPr>
          <a:xfrm>
            <a:off x="4622170" y="2470666"/>
            <a:ext cx="4102731"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Is abortion every morally permissible?</a:t>
            </a:r>
            <a:endParaRPr lang="en-US" dirty="0"/>
          </a:p>
        </p:txBody>
      </p:sp>
    </p:spTree>
    <p:extLst>
      <p:ext uri="{BB962C8B-B14F-4D97-AF65-F5344CB8AC3E}">
        <p14:creationId xmlns:p14="http://schemas.microsoft.com/office/powerpoint/2010/main" val="39554200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997200" y="145534"/>
            <a:ext cx="3375293" cy="369332"/>
          </a:xfrm>
          <a:prstGeom prst="rect">
            <a:avLst/>
          </a:prstGeom>
          <a:noFill/>
        </p:spPr>
        <p:txBody>
          <a:bodyPr wrap="none" rtlCol="0">
            <a:spAutoFit/>
          </a:bodyPr>
          <a:lstStyle/>
          <a:p>
            <a:r>
              <a:rPr lang="en-US" dirty="0" smtClean="0"/>
              <a:t>Let’s first talk about </a:t>
            </a:r>
            <a:r>
              <a:rPr lang="en-US" b="1" i="1" dirty="0" smtClean="0"/>
              <a:t>relativism</a:t>
            </a:r>
            <a:r>
              <a:rPr lang="en-US" dirty="0" smtClean="0"/>
              <a:t>. </a:t>
            </a:r>
            <a:endParaRPr lang="en-US" dirty="0"/>
          </a:p>
        </p:txBody>
      </p:sp>
      <p:sp>
        <p:nvSpPr>
          <p:cNvPr id="2" name="TextBox 1"/>
          <p:cNvSpPr txBox="1"/>
          <p:nvPr/>
        </p:nvSpPr>
        <p:spPr>
          <a:xfrm>
            <a:off x="88900" y="1003300"/>
            <a:ext cx="8928101" cy="646331"/>
          </a:xfrm>
          <a:prstGeom prst="rect">
            <a:avLst/>
          </a:prstGeom>
          <a:noFill/>
        </p:spPr>
        <p:txBody>
          <a:bodyPr wrap="square" rtlCol="0">
            <a:spAutoFit/>
          </a:bodyPr>
          <a:lstStyle/>
          <a:p>
            <a:r>
              <a:rPr lang="en-US" dirty="0" smtClean="0"/>
              <a:t>Moral relativism is, it seems, a very widely held view. Suppose that you are asked some controversial ethical question, like:</a:t>
            </a:r>
            <a:endParaRPr lang="en-US" dirty="0"/>
          </a:p>
        </p:txBody>
      </p:sp>
      <p:sp>
        <p:nvSpPr>
          <p:cNvPr id="3" name="TextBox 2"/>
          <p:cNvSpPr txBox="1"/>
          <p:nvPr/>
        </p:nvSpPr>
        <p:spPr>
          <a:xfrm>
            <a:off x="241300" y="2286000"/>
            <a:ext cx="3352800" cy="92333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dirty="0" smtClean="0"/>
              <a:t>Are middle-class people morally obligated to give money to the poor?</a:t>
            </a:r>
            <a:endParaRPr lang="en-US" dirty="0"/>
          </a:p>
        </p:txBody>
      </p:sp>
      <p:sp>
        <p:nvSpPr>
          <p:cNvPr id="5" name="TextBox 4"/>
          <p:cNvSpPr txBox="1"/>
          <p:nvPr/>
        </p:nvSpPr>
        <p:spPr>
          <a:xfrm>
            <a:off x="4622170" y="2470666"/>
            <a:ext cx="4102731"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Is abortion every morally permissible?</a:t>
            </a:r>
            <a:endParaRPr lang="en-US" dirty="0"/>
          </a:p>
        </p:txBody>
      </p:sp>
      <p:sp>
        <p:nvSpPr>
          <p:cNvPr id="6" name="TextBox 5"/>
          <p:cNvSpPr txBox="1"/>
          <p:nvPr/>
        </p:nvSpPr>
        <p:spPr>
          <a:xfrm>
            <a:off x="406400" y="3759200"/>
            <a:ext cx="7975601" cy="646331"/>
          </a:xfrm>
          <a:prstGeom prst="rect">
            <a:avLst/>
          </a:prstGeom>
          <a:noFill/>
        </p:spPr>
        <p:txBody>
          <a:bodyPr wrap="square" rtlCol="0">
            <a:spAutoFit/>
          </a:bodyPr>
          <a:lstStyle/>
          <a:p>
            <a:r>
              <a:rPr lang="en-US" dirty="0" smtClean="0"/>
              <a:t>Many people would respond to at least some questions of this sort – even if not these particular examples – by saying something like:</a:t>
            </a:r>
            <a:endParaRPr lang="en-US" dirty="0"/>
          </a:p>
        </p:txBody>
      </p:sp>
    </p:spTree>
    <p:extLst>
      <p:ext uri="{BB962C8B-B14F-4D97-AF65-F5344CB8AC3E}">
        <p14:creationId xmlns:p14="http://schemas.microsoft.com/office/powerpoint/2010/main" val="10731395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997200" y="145534"/>
            <a:ext cx="3375293" cy="369332"/>
          </a:xfrm>
          <a:prstGeom prst="rect">
            <a:avLst/>
          </a:prstGeom>
          <a:noFill/>
        </p:spPr>
        <p:txBody>
          <a:bodyPr wrap="none" rtlCol="0">
            <a:spAutoFit/>
          </a:bodyPr>
          <a:lstStyle/>
          <a:p>
            <a:r>
              <a:rPr lang="en-US" dirty="0" smtClean="0"/>
              <a:t>Let’s first talk about </a:t>
            </a:r>
            <a:r>
              <a:rPr lang="en-US" b="1" i="1" dirty="0" smtClean="0"/>
              <a:t>relativism</a:t>
            </a:r>
            <a:r>
              <a:rPr lang="en-US" dirty="0" smtClean="0"/>
              <a:t>. </a:t>
            </a:r>
            <a:endParaRPr lang="en-US" dirty="0"/>
          </a:p>
        </p:txBody>
      </p:sp>
      <p:sp>
        <p:nvSpPr>
          <p:cNvPr id="2" name="TextBox 1"/>
          <p:cNvSpPr txBox="1"/>
          <p:nvPr/>
        </p:nvSpPr>
        <p:spPr>
          <a:xfrm>
            <a:off x="88900" y="1003300"/>
            <a:ext cx="8928101" cy="646331"/>
          </a:xfrm>
          <a:prstGeom prst="rect">
            <a:avLst/>
          </a:prstGeom>
          <a:noFill/>
        </p:spPr>
        <p:txBody>
          <a:bodyPr wrap="square" rtlCol="0">
            <a:spAutoFit/>
          </a:bodyPr>
          <a:lstStyle/>
          <a:p>
            <a:r>
              <a:rPr lang="en-US" dirty="0" smtClean="0"/>
              <a:t>Moral relativism is, it seems, a very widely held view. Suppose that you are asked some controversial ethical question, like:</a:t>
            </a:r>
            <a:endParaRPr lang="en-US" dirty="0"/>
          </a:p>
        </p:txBody>
      </p:sp>
      <p:sp>
        <p:nvSpPr>
          <p:cNvPr id="3" name="TextBox 2"/>
          <p:cNvSpPr txBox="1"/>
          <p:nvPr/>
        </p:nvSpPr>
        <p:spPr>
          <a:xfrm>
            <a:off x="241300" y="2286000"/>
            <a:ext cx="3352800" cy="92333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dirty="0" smtClean="0"/>
              <a:t>Are middle-class people morally obligated to give money to the poor?</a:t>
            </a:r>
            <a:endParaRPr lang="en-US" dirty="0"/>
          </a:p>
        </p:txBody>
      </p:sp>
      <p:sp>
        <p:nvSpPr>
          <p:cNvPr id="5" name="TextBox 4"/>
          <p:cNvSpPr txBox="1"/>
          <p:nvPr/>
        </p:nvSpPr>
        <p:spPr>
          <a:xfrm>
            <a:off x="4622170" y="2470666"/>
            <a:ext cx="4102731"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Is abortion every morally permissible?</a:t>
            </a:r>
            <a:endParaRPr lang="en-US" dirty="0"/>
          </a:p>
        </p:txBody>
      </p:sp>
      <p:sp>
        <p:nvSpPr>
          <p:cNvPr id="6" name="TextBox 5"/>
          <p:cNvSpPr txBox="1"/>
          <p:nvPr/>
        </p:nvSpPr>
        <p:spPr>
          <a:xfrm>
            <a:off x="406400" y="3759200"/>
            <a:ext cx="7975601" cy="646331"/>
          </a:xfrm>
          <a:prstGeom prst="rect">
            <a:avLst/>
          </a:prstGeom>
          <a:noFill/>
        </p:spPr>
        <p:txBody>
          <a:bodyPr wrap="square" rtlCol="0">
            <a:spAutoFit/>
          </a:bodyPr>
          <a:lstStyle/>
          <a:p>
            <a:r>
              <a:rPr lang="en-US" dirty="0" smtClean="0"/>
              <a:t>Many people would respond to at least some questions of this sort – even if not these particular examples – by saying something like:</a:t>
            </a:r>
            <a:endParaRPr lang="en-US" dirty="0"/>
          </a:p>
        </p:txBody>
      </p:sp>
      <p:sp>
        <p:nvSpPr>
          <p:cNvPr id="7" name="TextBox 6"/>
          <p:cNvSpPr txBox="1"/>
          <p:nvPr/>
        </p:nvSpPr>
        <p:spPr>
          <a:xfrm>
            <a:off x="114300" y="4889500"/>
            <a:ext cx="2882900"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“For me this is wrong, but that does not mean that it is wrong for everyone.”</a:t>
            </a:r>
            <a:endParaRPr lang="en-US" dirty="0"/>
          </a:p>
        </p:txBody>
      </p:sp>
      <p:sp>
        <p:nvSpPr>
          <p:cNvPr id="8" name="TextBox 7"/>
          <p:cNvSpPr txBox="1"/>
          <p:nvPr/>
        </p:nvSpPr>
        <p:spPr>
          <a:xfrm>
            <a:off x="3124200" y="4889500"/>
            <a:ext cx="2882900"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“It depends on your perspective, or how you were raised.”</a:t>
            </a:r>
            <a:endParaRPr lang="en-US" dirty="0"/>
          </a:p>
        </p:txBody>
      </p:sp>
      <p:sp>
        <p:nvSpPr>
          <p:cNvPr id="9" name="TextBox 8"/>
          <p:cNvSpPr txBox="1"/>
          <p:nvPr/>
        </p:nvSpPr>
        <p:spPr>
          <a:xfrm>
            <a:off x="6134101" y="4889500"/>
            <a:ext cx="2882900"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“Well, I think that this is wrong, but that is just my opinion.”</a:t>
            </a:r>
            <a:endParaRPr lang="en-US" dirty="0"/>
          </a:p>
        </p:txBody>
      </p:sp>
    </p:spTree>
    <p:extLst>
      <p:ext uri="{BB962C8B-B14F-4D97-AF65-F5344CB8AC3E}">
        <p14:creationId xmlns:p14="http://schemas.microsoft.com/office/powerpoint/2010/main" val="15663982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92200" y="381000"/>
            <a:ext cx="6457266" cy="369332"/>
          </a:xfrm>
          <a:prstGeom prst="rect">
            <a:avLst/>
          </a:prstGeom>
          <a:noFill/>
        </p:spPr>
        <p:txBody>
          <a:bodyPr wrap="none" rtlCol="0">
            <a:spAutoFit/>
          </a:bodyPr>
          <a:lstStyle/>
          <a:p>
            <a:r>
              <a:rPr lang="en-US" dirty="0" smtClean="0"/>
              <a:t>This appears to be fairly unique to the subject matter of ethics.</a:t>
            </a:r>
            <a:endParaRPr lang="en-US" dirty="0"/>
          </a:p>
        </p:txBody>
      </p:sp>
    </p:spTree>
    <p:extLst>
      <p:ext uri="{BB962C8B-B14F-4D97-AF65-F5344CB8AC3E}">
        <p14:creationId xmlns:p14="http://schemas.microsoft.com/office/powerpoint/2010/main" val="7959319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92200" y="381000"/>
            <a:ext cx="6457266" cy="369332"/>
          </a:xfrm>
          <a:prstGeom prst="rect">
            <a:avLst/>
          </a:prstGeom>
          <a:noFill/>
        </p:spPr>
        <p:txBody>
          <a:bodyPr wrap="none" rtlCol="0">
            <a:spAutoFit/>
          </a:bodyPr>
          <a:lstStyle/>
          <a:p>
            <a:r>
              <a:rPr lang="en-US" dirty="0" smtClean="0"/>
              <a:t>This appears to be fairly unique to the subject matter of ethics.</a:t>
            </a:r>
            <a:endParaRPr lang="en-US" dirty="0"/>
          </a:p>
        </p:txBody>
      </p:sp>
      <p:sp>
        <p:nvSpPr>
          <p:cNvPr id="2" name="TextBox 1"/>
          <p:cNvSpPr txBox="1"/>
          <p:nvPr/>
        </p:nvSpPr>
        <p:spPr>
          <a:xfrm>
            <a:off x="406400" y="1202035"/>
            <a:ext cx="8153400" cy="923330"/>
          </a:xfrm>
          <a:prstGeom prst="rect">
            <a:avLst/>
          </a:prstGeom>
          <a:noFill/>
        </p:spPr>
        <p:txBody>
          <a:bodyPr wrap="square" rtlCol="0">
            <a:spAutoFit/>
          </a:bodyPr>
          <a:lstStyle/>
          <a:p>
            <a:r>
              <a:rPr lang="en-US" dirty="0" smtClean="0"/>
              <a:t>It is interesting that we would </a:t>
            </a:r>
            <a:r>
              <a:rPr lang="en-US" i="1" dirty="0" smtClean="0"/>
              <a:t>not </a:t>
            </a:r>
            <a:r>
              <a:rPr lang="en-US" dirty="0" smtClean="0"/>
              <a:t>respond this way to questions about, for example, what is being served in the cafeteria today. In response to an important dining hall question like:</a:t>
            </a:r>
            <a:endParaRPr lang="en-US" dirty="0"/>
          </a:p>
        </p:txBody>
      </p:sp>
    </p:spTree>
    <p:extLst>
      <p:ext uri="{BB962C8B-B14F-4D97-AF65-F5344CB8AC3E}">
        <p14:creationId xmlns:p14="http://schemas.microsoft.com/office/powerpoint/2010/main" val="37710351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92200" y="381000"/>
            <a:ext cx="6457266" cy="369332"/>
          </a:xfrm>
          <a:prstGeom prst="rect">
            <a:avLst/>
          </a:prstGeom>
          <a:noFill/>
        </p:spPr>
        <p:txBody>
          <a:bodyPr wrap="none" rtlCol="0">
            <a:spAutoFit/>
          </a:bodyPr>
          <a:lstStyle/>
          <a:p>
            <a:r>
              <a:rPr lang="en-US" dirty="0" smtClean="0"/>
              <a:t>This appears to be fairly unique to the subject matter of ethics.</a:t>
            </a:r>
            <a:endParaRPr lang="en-US" dirty="0"/>
          </a:p>
        </p:txBody>
      </p:sp>
      <p:sp>
        <p:nvSpPr>
          <p:cNvPr id="2" name="TextBox 1"/>
          <p:cNvSpPr txBox="1"/>
          <p:nvPr/>
        </p:nvSpPr>
        <p:spPr>
          <a:xfrm>
            <a:off x="406400" y="1202035"/>
            <a:ext cx="8153400" cy="923330"/>
          </a:xfrm>
          <a:prstGeom prst="rect">
            <a:avLst/>
          </a:prstGeom>
          <a:noFill/>
        </p:spPr>
        <p:txBody>
          <a:bodyPr wrap="square" rtlCol="0">
            <a:spAutoFit/>
          </a:bodyPr>
          <a:lstStyle/>
          <a:p>
            <a:r>
              <a:rPr lang="en-US" dirty="0" smtClean="0"/>
              <a:t>It is interesting that we would </a:t>
            </a:r>
            <a:r>
              <a:rPr lang="en-US" i="1" dirty="0" smtClean="0"/>
              <a:t>not </a:t>
            </a:r>
            <a:r>
              <a:rPr lang="en-US" dirty="0" smtClean="0"/>
              <a:t>respond this way to questions about, for example, what is being served in the cafeteria today. In response to an important dining hall </a:t>
            </a:r>
            <a:r>
              <a:rPr lang="en-US" smtClean="0"/>
              <a:t>question like:</a:t>
            </a:r>
            <a:endParaRPr lang="en-US" dirty="0"/>
          </a:p>
        </p:txBody>
      </p:sp>
      <p:sp>
        <p:nvSpPr>
          <p:cNvPr id="3" name="TextBox 2"/>
          <p:cNvSpPr txBox="1"/>
          <p:nvPr/>
        </p:nvSpPr>
        <p:spPr>
          <a:xfrm>
            <a:off x="1803400" y="2781300"/>
            <a:ext cx="4610833"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Do they have pizza in the cafeteria tonight?</a:t>
            </a:r>
            <a:endParaRPr lang="en-US" dirty="0"/>
          </a:p>
        </p:txBody>
      </p:sp>
    </p:spTree>
    <p:extLst>
      <p:ext uri="{BB962C8B-B14F-4D97-AF65-F5344CB8AC3E}">
        <p14:creationId xmlns:p14="http://schemas.microsoft.com/office/powerpoint/2010/main" val="4128306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92200" y="381000"/>
            <a:ext cx="6457266" cy="369332"/>
          </a:xfrm>
          <a:prstGeom prst="rect">
            <a:avLst/>
          </a:prstGeom>
          <a:noFill/>
        </p:spPr>
        <p:txBody>
          <a:bodyPr wrap="none" rtlCol="0">
            <a:spAutoFit/>
          </a:bodyPr>
          <a:lstStyle/>
          <a:p>
            <a:r>
              <a:rPr lang="en-US" dirty="0" smtClean="0"/>
              <a:t>This appears to be fairly unique to the subject matter of ethics.</a:t>
            </a:r>
            <a:endParaRPr lang="en-US" dirty="0"/>
          </a:p>
        </p:txBody>
      </p:sp>
      <p:sp>
        <p:nvSpPr>
          <p:cNvPr id="2" name="TextBox 1"/>
          <p:cNvSpPr txBox="1"/>
          <p:nvPr/>
        </p:nvSpPr>
        <p:spPr>
          <a:xfrm>
            <a:off x="406400" y="1202035"/>
            <a:ext cx="8153400" cy="923330"/>
          </a:xfrm>
          <a:prstGeom prst="rect">
            <a:avLst/>
          </a:prstGeom>
          <a:noFill/>
        </p:spPr>
        <p:txBody>
          <a:bodyPr wrap="square" rtlCol="0">
            <a:spAutoFit/>
          </a:bodyPr>
          <a:lstStyle/>
          <a:p>
            <a:r>
              <a:rPr lang="en-US" dirty="0" smtClean="0"/>
              <a:t>It is interesting that we would </a:t>
            </a:r>
            <a:r>
              <a:rPr lang="en-US" i="1" dirty="0" smtClean="0"/>
              <a:t>not </a:t>
            </a:r>
            <a:r>
              <a:rPr lang="en-US" dirty="0" smtClean="0"/>
              <a:t>respond this way to questions about, for example, what is being served in the cafeteria today. In response to an important dining hall </a:t>
            </a:r>
            <a:r>
              <a:rPr lang="en-US" smtClean="0"/>
              <a:t>question like:</a:t>
            </a:r>
            <a:endParaRPr lang="en-US" dirty="0"/>
          </a:p>
        </p:txBody>
      </p:sp>
      <p:sp>
        <p:nvSpPr>
          <p:cNvPr id="3" name="TextBox 2"/>
          <p:cNvSpPr txBox="1"/>
          <p:nvPr/>
        </p:nvSpPr>
        <p:spPr>
          <a:xfrm>
            <a:off x="1803400" y="2781300"/>
            <a:ext cx="4610833"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Do they have pizza in the cafeteria tonight?</a:t>
            </a:r>
            <a:endParaRPr lang="en-US" dirty="0"/>
          </a:p>
        </p:txBody>
      </p:sp>
      <p:sp>
        <p:nvSpPr>
          <p:cNvPr id="4" name="TextBox 3"/>
          <p:cNvSpPr txBox="1"/>
          <p:nvPr/>
        </p:nvSpPr>
        <p:spPr>
          <a:xfrm>
            <a:off x="2527300" y="3688834"/>
            <a:ext cx="3282757" cy="369332"/>
          </a:xfrm>
          <a:prstGeom prst="rect">
            <a:avLst/>
          </a:prstGeom>
          <a:noFill/>
        </p:spPr>
        <p:txBody>
          <a:bodyPr wrap="none" rtlCol="0">
            <a:spAutoFit/>
          </a:bodyPr>
          <a:lstStyle/>
          <a:p>
            <a:r>
              <a:rPr lang="en-US" dirty="0" smtClean="0"/>
              <a:t>most would not respond with:</a:t>
            </a:r>
            <a:endParaRPr lang="en-US" dirty="0"/>
          </a:p>
        </p:txBody>
      </p:sp>
      <p:sp>
        <p:nvSpPr>
          <p:cNvPr id="6" name="TextBox 5"/>
          <p:cNvSpPr txBox="1"/>
          <p:nvPr/>
        </p:nvSpPr>
        <p:spPr>
          <a:xfrm>
            <a:off x="114300" y="4889500"/>
            <a:ext cx="2882900" cy="120032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“For me it is true that they are serving pizza tonight, but that doesn’t mean that it is true for everyone.”</a:t>
            </a:r>
            <a:endParaRPr lang="en-US" dirty="0"/>
          </a:p>
        </p:txBody>
      </p:sp>
      <p:sp>
        <p:nvSpPr>
          <p:cNvPr id="7" name="TextBox 6"/>
          <p:cNvSpPr txBox="1"/>
          <p:nvPr/>
        </p:nvSpPr>
        <p:spPr>
          <a:xfrm>
            <a:off x="3124200" y="4889500"/>
            <a:ext cx="2882900"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“It depends on your perspective, or how you were raised.”</a:t>
            </a:r>
            <a:endParaRPr lang="en-US" dirty="0"/>
          </a:p>
        </p:txBody>
      </p:sp>
      <p:sp>
        <p:nvSpPr>
          <p:cNvPr id="8" name="TextBox 7"/>
          <p:cNvSpPr txBox="1"/>
          <p:nvPr/>
        </p:nvSpPr>
        <p:spPr>
          <a:xfrm>
            <a:off x="6134101" y="4889500"/>
            <a:ext cx="2882900"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“Well, I think they are serving pizza, but that is just my opinion.”</a:t>
            </a:r>
            <a:endParaRPr lang="en-US" dirty="0"/>
          </a:p>
        </p:txBody>
      </p:sp>
    </p:spTree>
    <p:extLst>
      <p:ext uri="{BB962C8B-B14F-4D97-AF65-F5344CB8AC3E}">
        <p14:creationId xmlns:p14="http://schemas.microsoft.com/office/powerpoint/2010/main" val="16138877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60400" y="286434"/>
            <a:ext cx="7569200" cy="646331"/>
          </a:xfrm>
          <a:prstGeom prst="rect">
            <a:avLst/>
          </a:prstGeom>
          <a:noFill/>
        </p:spPr>
        <p:txBody>
          <a:bodyPr wrap="square" rtlCol="0">
            <a:spAutoFit/>
          </a:bodyPr>
          <a:lstStyle/>
          <a:p>
            <a:r>
              <a:rPr lang="en-US" dirty="0" smtClean="0"/>
              <a:t>Well, how could one argue for moral relativism, i.e. that moral claims are true relative to some people and false relative to others?</a:t>
            </a:r>
            <a:endParaRPr lang="en-US" dirty="0"/>
          </a:p>
        </p:txBody>
      </p:sp>
    </p:spTree>
    <p:extLst>
      <p:ext uri="{BB962C8B-B14F-4D97-AF65-F5344CB8AC3E}">
        <p14:creationId xmlns:p14="http://schemas.microsoft.com/office/powerpoint/2010/main" val="32469498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70200" y="63500"/>
            <a:ext cx="2950973" cy="400110"/>
          </a:xfrm>
          <a:prstGeom prst="rect">
            <a:avLst/>
          </a:prstGeom>
          <a:noFill/>
        </p:spPr>
        <p:txBody>
          <a:bodyPr wrap="none" rtlCol="0">
            <a:spAutoFit/>
          </a:bodyPr>
          <a:lstStyle/>
          <a:p>
            <a:r>
              <a:rPr lang="en-US" sz="2000" b="1" dirty="0" smtClean="0">
                <a:solidFill>
                  <a:srgbClr val="3366FF"/>
                </a:solidFill>
              </a:rPr>
              <a:t>The Tree of Meta-ethics</a:t>
            </a:r>
            <a:endParaRPr lang="en-US" sz="2000" b="1" dirty="0">
              <a:solidFill>
                <a:srgbClr val="3366FF"/>
              </a:solidFill>
            </a:endParaRPr>
          </a:p>
        </p:txBody>
      </p:sp>
      <p:sp>
        <p:nvSpPr>
          <p:cNvPr id="2" name="TextBox 1"/>
          <p:cNvSpPr txBox="1"/>
          <p:nvPr/>
        </p:nvSpPr>
        <p:spPr>
          <a:xfrm>
            <a:off x="723901" y="571500"/>
            <a:ext cx="7213600" cy="646331"/>
          </a:xfrm>
          <a:prstGeom prst="rect">
            <a:avLst/>
          </a:prstGeom>
          <a:noFill/>
        </p:spPr>
        <p:txBody>
          <a:bodyPr wrap="square" rtlCol="0">
            <a:spAutoFit/>
          </a:bodyPr>
          <a:lstStyle/>
          <a:p>
            <a:r>
              <a:rPr lang="en-US" dirty="0" smtClean="0"/>
              <a:t>Question: Are moral claims (e.g. “Murder is wrong.”) the kinds of things that can be true or false in the first place?</a:t>
            </a:r>
            <a:endParaRPr lang="en-US" dirty="0"/>
          </a:p>
        </p:txBody>
      </p:sp>
    </p:spTree>
    <p:extLst>
      <p:ext uri="{BB962C8B-B14F-4D97-AF65-F5344CB8AC3E}">
        <p14:creationId xmlns:p14="http://schemas.microsoft.com/office/powerpoint/2010/main" val="2576673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60400" y="286434"/>
            <a:ext cx="7569200" cy="646331"/>
          </a:xfrm>
          <a:prstGeom prst="rect">
            <a:avLst/>
          </a:prstGeom>
          <a:noFill/>
        </p:spPr>
        <p:txBody>
          <a:bodyPr wrap="square" rtlCol="0">
            <a:spAutoFit/>
          </a:bodyPr>
          <a:lstStyle/>
          <a:p>
            <a:r>
              <a:rPr lang="en-US" dirty="0" smtClean="0"/>
              <a:t>Well, how could one argue for moral relativism, i.e. that moral claims are true relative to some people and false relative to others?</a:t>
            </a:r>
            <a:endParaRPr lang="en-US" dirty="0"/>
          </a:p>
        </p:txBody>
      </p:sp>
      <p:sp>
        <p:nvSpPr>
          <p:cNvPr id="2" name="TextBox 1"/>
          <p:cNvSpPr txBox="1"/>
          <p:nvPr/>
        </p:nvSpPr>
        <p:spPr>
          <a:xfrm>
            <a:off x="901700" y="1397000"/>
            <a:ext cx="7747000" cy="1477328"/>
          </a:xfrm>
          <a:prstGeom prst="rect">
            <a:avLst/>
          </a:prstGeom>
          <a:noFill/>
        </p:spPr>
        <p:txBody>
          <a:bodyPr wrap="square" rtlCol="0">
            <a:spAutoFit/>
          </a:bodyPr>
          <a:lstStyle/>
          <a:p>
            <a:r>
              <a:rPr lang="en-US" dirty="0" smtClean="0"/>
              <a:t>One radical line of thought is that moral relativism is true because it is just an instance of a more general claim: </a:t>
            </a:r>
            <a:r>
              <a:rPr lang="en-US" b="1" i="1" dirty="0" smtClean="0"/>
              <a:t>global relativism</a:t>
            </a:r>
            <a:r>
              <a:rPr lang="en-US" dirty="0" smtClean="0"/>
              <a:t>. </a:t>
            </a:r>
          </a:p>
          <a:p>
            <a:endParaRPr lang="en-US" dirty="0"/>
          </a:p>
          <a:p>
            <a:r>
              <a:rPr lang="en-US" b="1" i="1" dirty="0" smtClean="0"/>
              <a:t>Global relativism</a:t>
            </a:r>
            <a:r>
              <a:rPr lang="en-US" dirty="0" smtClean="0"/>
              <a:t> is the claim that </a:t>
            </a:r>
            <a:r>
              <a:rPr lang="en-US" b="1" dirty="0" smtClean="0"/>
              <a:t>all claims</a:t>
            </a:r>
            <a:r>
              <a:rPr lang="en-US" dirty="0" smtClean="0"/>
              <a:t>, not just those about right and wrong, are only true or false relative to some people. </a:t>
            </a:r>
            <a:endParaRPr lang="en-US" b="1" i="1" dirty="0"/>
          </a:p>
        </p:txBody>
      </p:sp>
    </p:spTree>
    <p:extLst>
      <p:ext uri="{BB962C8B-B14F-4D97-AF65-F5344CB8AC3E}">
        <p14:creationId xmlns:p14="http://schemas.microsoft.com/office/powerpoint/2010/main" val="6434325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60400" y="286434"/>
            <a:ext cx="7569200" cy="646331"/>
          </a:xfrm>
          <a:prstGeom prst="rect">
            <a:avLst/>
          </a:prstGeom>
          <a:noFill/>
        </p:spPr>
        <p:txBody>
          <a:bodyPr wrap="square" rtlCol="0">
            <a:spAutoFit/>
          </a:bodyPr>
          <a:lstStyle/>
          <a:p>
            <a:r>
              <a:rPr lang="en-US" dirty="0" smtClean="0"/>
              <a:t>Well, how could one argue for moral relativism, i.e. that moral claims are true relative to some people and false relative to others?</a:t>
            </a:r>
            <a:endParaRPr lang="en-US" dirty="0"/>
          </a:p>
        </p:txBody>
      </p:sp>
      <p:sp>
        <p:nvSpPr>
          <p:cNvPr id="2" name="TextBox 1"/>
          <p:cNvSpPr txBox="1"/>
          <p:nvPr/>
        </p:nvSpPr>
        <p:spPr>
          <a:xfrm>
            <a:off x="901700" y="1397000"/>
            <a:ext cx="7747000" cy="1477328"/>
          </a:xfrm>
          <a:prstGeom prst="rect">
            <a:avLst/>
          </a:prstGeom>
          <a:noFill/>
        </p:spPr>
        <p:txBody>
          <a:bodyPr wrap="square" rtlCol="0">
            <a:spAutoFit/>
          </a:bodyPr>
          <a:lstStyle/>
          <a:p>
            <a:r>
              <a:rPr lang="en-US" dirty="0" smtClean="0"/>
              <a:t>One radical line of thought is that moral relativism is true because it is just an instance of a more general claim: </a:t>
            </a:r>
            <a:r>
              <a:rPr lang="en-US" b="1" i="1" dirty="0" smtClean="0"/>
              <a:t>global relativism</a:t>
            </a:r>
            <a:r>
              <a:rPr lang="en-US" dirty="0" smtClean="0"/>
              <a:t>. </a:t>
            </a:r>
          </a:p>
          <a:p>
            <a:endParaRPr lang="en-US" dirty="0"/>
          </a:p>
          <a:p>
            <a:r>
              <a:rPr lang="en-US" b="1" i="1" dirty="0" smtClean="0"/>
              <a:t>Global relativism</a:t>
            </a:r>
            <a:r>
              <a:rPr lang="en-US" dirty="0" smtClean="0"/>
              <a:t> is the claim that </a:t>
            </a:r>
            <a:r>
              <a:rPr lang="en-US" b="1" dirty="0" smtClean="0"/>
              <a:t>all claims</a:t>
            </a:r>
            <a:r>
              <a:rPr lang="en-US" dirty="0" smtClean="0"/>
              <a:t>, not just those about right and wrong, are only true or false relative to some people. </a:t>
            </a:r>
            <a:endParaRPr lang="en-US" b="1" i="1" dirty="0"/>
          </a:p>
        </p:txBody>
      </p:sp>
      <p:sp>
        <p:nvSpPr>
          <p:cNvPr id="3" name="TextBox 2"/>
          <p:cNvSpPr txBox="1"/>
          <p:nvPr/>
        </p:nvSpPr>
        <p:spPr>
          <a:xfrm>
            <a:off x="698501" y="3055034"/>
            <a:ext cx="8445500" cy="646331"/>
          </a:xfrm>
          <a:prstGeom prst="rect">
            <a:avLst/>
          </a:prstGeom>
          <a:noFill/>
        </p:spPr>
        <p:txBody>
          <a:bodyPr wrap="square" rtlCol="0">
            <a:spAutoFit/>
          </a:bodyPr>
          <a:lstStyle/>
          <a:p>
            <a:r>
              <a:rPr lang="en-US" dirty="0" smtClean="0"/>
              <a:t>Unfortunately for this argument, global relativism is a very unattractive position, as has been known since at least 360 BC when Plato wrote the </a:t>
            </a:r>
            <a:r>
              <a:rPr lang="en-US" i="1" dirty="0" err="1" smtClean="0"/>
              <a:t>Theaetetus</a:t>
            </a:r>
            <a:r>
              <a:rPr lang="en-US" dirty="0" smtClean="0"/>
              <a:t>.</a:t>
            </a:r>
            <a:endParaRPr lang="en-US" dirty="0"/>
          </a:p>
        </p:txBody>
      </p:sp>
    </p:spTree>
    <p:extLst>
      <p:ext uri="{BB962C8B-B14F-4D97-AF65-F5344CB8AC3E}">
        <p14:creationId xmlns:p14="http://schemas.microsoft.com/office/powerpoint/2010/main" val="15958805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3500" y="399534"/>
            <a:ext cx="5953448" cy="369332"/>
          </a:xfrm>
          <a:prstGeom prst="rect">
            <a:avLst/>
          </a:prstGeom>
          <a:noFill/>
        </p:spPr>
        <p:txBody>
          <a:bodyPr wrap="none" rtlCol="0">
            <a:spAutoFit/>
          </a:bodyPr>
          <a:lstStyle/>
          <a:p>
            <a:r>
              <a:rPr lang="en-US" dirty="0" smtClean="0"/>
              <a:t>Plato’s argument against global relativism went like this:</a:t>
            </a:r>
            <a:endParaRPr lang="en-US" dirty="0"/>
          </a:p>
        </p:txBody>
      </p:sp>
    </p:spTree>
    <p:extLst>
      <p:ext uri="{BB962C8B-B14F-4D97-AF65-F5344CB8AC3E}">
        <p14:creationId xmlns:p14="http://schemas.microsoft.com/office/powerpoint/2010/main" val="10409880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3500" y="399534"/>
            <a:ext cx="5953448" cy="369332"/>
          </a:xfrm>
          <a:prstGeom prst="rect">
            <a:avLst/>
          </a:prstGeom>
          <a:noFill/>
        </p:spPr>
        <p:txBody>
          <a:bodyPr wrap="none" rtlCol="0">
            <a:spAutoFit/>
          </a:bodyPr>
          <a:lstStyle/>
          <a:p>
            <a:r>
              <a:rPr lang="en-US" dirty="0" smtClean="0"/>
              <a:t>Plato’s argument against global relativism went like this:</a:t>
            </a:r>
            <a:endParaRPr lang="en-US" dirty="0"/>
          </a:p>
        </p:txBody>
      </p:sp>
      <p:sp>
        <p:nvSpPr>
          <p:cNvPr id="5" name="TextBox 4"/>
          <p:cNvSpPr txBox="1"/>
          <p:nvPr/>
        </p:nvSpPr>
        <p:spPr>
          <a:xfrm>
            <a:off x="889001" y="1099234"/>
            <a:ext cx="7645400" cy="646331"/>
          </a:xfrm>
          <a:prstGeom prst="rect">
            <a:avLst/>
          </a:prstGeom>
          <a:noFill/>
          <a:ln>
            <a:solidFill>
              <a:srgbClr val="000000"/>
            </a:solidFill>
          </a:ln>
        </p:spPr>
        <p:txBody>
          <a:bodyPr wrap="square" rtlCol="0">
            <a:spAutoFit/>
          </a:bodyPr>
          <a:lstStyle/>
          <a:p>
            <a:r>
              <a:rPr lang="en-US" dirty="0" smtClean="0"/>
              <a:t>(Global Relativism) Every truth is only true relative to the standards of some person or group.</a:t>
            </a:r>
            <a:endParaRPr lang="en-US" dirty="0"/>
          </a:p>
        </p:txBody>
      </p:sp>
    </p:spTree>
    <p:extLst>
      <p:ext uri="{BB962C8B-B14F-4D97-AF65-F5344CB8AC3E}">
        <p14:creationId xmlns:p14="http://schemas.microsoft.com/office/powerpoint/2010/main" val="31007429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3500" y="399534"/>
            <a:ext cx="5953448" cy="369332"/>
          </a:xfrm>
          <a:prstGeom prst="rect">
            <a:avLst/>
          </a:prstGeom>
          <a:noFill/>
        </p:spPr>
        <p:txBody>
          <a:bodyPr wrap="none" rtlCol="0">
            <a:spAutoFit/>
          </a:bodyPr>
          <a:lstStyle/>
          <a:p>
            <a:r>
              <a:rPr lang="en-US" dirty="0" smtClean="0"/>
              <a:t>Plato’s argument against global relativism went like this:</a:t>
            </a:r>
            <a:endParaRPr lang="en-US" dirty="0"/>
          </a:p>
        </p:txBody>
      </p:sp>
      <p:sp>
        <p:nvSpPr>
          <p:cNvPr id="5" name="TextBox 4"/>
          <p:cNvSpPr txBox="1"/>
          <p:nvPr/>
        </p:nvSpPr>
        <p:spPr>
          <a:xfrm>
            <a:off x="889001" y="1099234"/>
            <a:ext cx="7645400" cy="646331"/>
          </a:xfrm>
          <a:prstGeom prst="rect">
            <a:avLst/>
          </a:prstGeom>
          <a:noFill/>
          <a:ln>
            <a:solidFill>
              <a:srgbClr val="000000"/>
            </a:solidFill>
          </a:ln>
        </p:spPr>
        <p:txBody>
          <a:bodyPr wrap="square" rtlCol="0">
            <a:spAutoFit/>
          </a:bodyPr>
          <a:lstStyle/>
          <a:p>
            <a:r>
              <a:rPr lang="en-US" dirty="0" smtClean="0"/>
              <a:t>(</a:t>
            </a:r>
            <a:r>
              <a:rPr lang="en-US" b="1" i="1" dirty="0" smtClean="0"/>
              <a:t>Global Relativism</a:t>
            </a:r>
            <a:r>
              <a:rPr lang="en-US" dirty="0" smtClean="0"/>
              <a:t>) Every truth is only true relative to the standards of some person or group.</a:t>
            </a:r>
            <a:endParaRPr lang="en-US" dirty="0"/>
          </a:p>
        </p:txBody>
      </p:sp>
      <p:cxnSp>
        <p:nvCxnSpPr>
          <p:cNvPr id="3" name="Straight Arrow Connector 2"/>
          <p:cNvCxnSpPr>
            <a:stCxn id="5" idx="2"/>
          </p:cNvCxnSpPr>
          <p:nvPr/>
        </p:nvCxnSpPr>
        <p:spPr>
          <a:xfrm flipH="1">
            <a:off x="4699000" y="1745565"/>
            <a:ext cx="12701" cy="47693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889001" y="2228165"/>
            <a:ext cx="7645400" cy="646331"/>
          </a:xfrm>
          <a:prstGeom prst="rect">
            <a:avLst/>
          </a:prstGeom>
          <a:noFill/>
          <a:ln>
            <a:solidFill>
              <a:srgbClr val="000000"/>
            </a:solidFill>
          </a:ln>
        </p:spPr>
        <p:txBody>
          <a:bodyPr wrap="square" rtlCol="0">
            <a:spAutoFit/>
          </a:bodyPr>
          <a:lstStyle/>
          <a:p>
            <a:r>
              <a:rPr lang="en-US" dirty="0" smtClean="0"/>
              <a:t>Global Relativism is either simply true or only true relative to the standards of some people.</a:t>
            </a:r>
            <a:endParaRPr lang="en-US" dirty="0"/>
          </a:p>
        </p:txBody>
      </p:sp>
    </p:spTree>
    <p:extLst>
      <p:ext uri="{BB962C8B-B14F-4D97-AF65-F5344CB8AC3E}">
        <p14:creationId xmlns:p14="http://schemas.microsoft.com/office/powerpoint/2010/main" val="14856617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3500" y="399534"/>
            <a:ext cx="5953448" cy="369332"/>
          </a:xfrm>
          <a:prstGeom prst="rect">
            <a:avLst/>
          </a:prstGeom>
          <a:noFill/>
        </p:spPr>
        <p:txBody>
          <a:bodyPr wrap="none" rtlCol="0">
            <a:spAutoFit/>
          </a:bodyPr>
          <a:lstStyle/>
          <a:p>
            <a:r>
              <a:rPr lang="en-US" dirty="0" smtClean="0"/>
              <a:t>Plato’s argument against global relativism went like this:</a:t>
            </a:r>
            <a:endParaRPr lang="en-US" dirty="0"/>
          </a:p>
        </p:txBody>
      </p:sp>
      <p:sp>
        <p:nvSpPr>
          <p:cNvPr id="5" name="TextBox 4"/>
          <p:cNvSpPr txBox="1"/>
          <p:nvPr/>
        </p:nvSpPr>
        <p:spPr>
          <a:xfrm>
            <a:off x="889001" y="1099234"/>
            <a:ext cx="7645400" cy="646331"/>
          </a:xfrm>
          <a:prstGeom prst="rect">
            <a:avLst/>
          </a:prstGeom>
          <a:noFill/>
          <a:ln>
            <a:solidFill>
              <a:srgbClr val="000000"/>
            </a:solidFill>
          </a:ln>
        </p:spPr>
        <p:txBody>
          <a:bodyPr wrap="square" rtlCol="0">
            <a:spAutoFit/>
          </a:bodyPr>
          <a:lstStyle/>
          <a:p>
            <a:r>
              <a:rPr lang="en-US" dirty="0" smtClean="0"/>
              <a:t>(</a:t>
            </a:r>
            <a:r>
              <a:rPr lang="en-US" b="1" i="1" dirty="0" smtClean="0"/>
              <a:t>Global Relativism</a:t>
            </a:r>
            <a:r>
              <a:rPr lang="en-US" dirty="0" smtClean="0"/>
              <a:t>) Every truth is only true relative to the standards of some person or group.</a:t>
            </a:r>
            <a:endParaRPr lang="en-US" dirty="0"/>
          </a:p>
        </p:txBody>
      </p:sp>
      <p:cxnSp>
        <p:nvCxnSpPr>
          <p:cNvPr id="3" name="Straight Arrow Connector 2"/>
          <p:cNvCxnSpPr>
            <a:stCxn id="5" idx="2"/>
          </p:cNvCxnSpPr>
          <p:nvPr/>
        </p:nvCxnSpPr>
        <p:spPr>
          <a:xfrm flipH="1">
            <a:off x="4699000" y="1745565"/>
            <a:ext cx="12701" cy="47693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889001" y="2228165"/>
            <a:ext cx="7645400" cy="646331"/>
          </a:xfrm>
          <a:prstGeom prst="rect">
            <a:avLst/>
          </a:prstGeom>
          <a:noFill/>
          <a:ln>
            <a:solidFill>
              <a:srgbClr val="000000"/>
            </a:solidFill>
          </a:ln>
        </p:spPr>
        <p:txBody>
          <a:bodyPr wrap="square" rtlCol="0">
            <a:spAutoFit/>
          </a:bodyPr>
          <a:lstStyle/>
          <a:p>
            <a:r>
              <a:rPr lang="en-US" dirty="0" smtClean="0"/>
              <a:t>Global Relativism is either simply true or only true relative to the standards of some people.</a:t>
            </a:r>
            <a:endParaRPr lang="en-US" dirty="0"/>
          </a:p>
        </p:txBody>
      </p:sp>
      <p:cxnSp>
        <p:nvCxnSpPr>
          <p:cNvPr id="7" name="Straight Arrow Connector 6"/>
          <p:cNvCxnSpPr>
            <a:stCxn id="6" idx="2"/>
          </p:cNvCxnSpPr>
          <p:nvPr/>
        </p:nvCxnSpPr>
        <p:spPr>
          <a:xfrm flipH="1">
            <a:off x="2171700" y="2874496"/>
            <a:ext cx="2540001" cy="55450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571500" y="3627735"/>
            <a:ext cx="3022600" cy="923330"/>
          </a:xfrm>
          <a:prstGeom prst="rect">
            <a:avLst/>
          </a:prstGeom>
          <a:noFill/>
          <a:ln>
            <a:solidFill>
              <a:srgbClr val="000000"/>
            </a:solidFill>
          </a:ln>
        </p:spPr>
        <p:txBody>
          <a:bodyPr wrap="square" rtlCol="0">
            <a:spAutoFit/>
          </a:bodyPr>
          <a:lstStyle/>
          <a:p>
            <a:r>
              <a:rPr lang="en-US" dirty="0" smtClean="0"/>
              <a:t>If Global Relativism is simply true, then it is a counterexample to itself.</a:t>
            </a:r>
            <a:endParaRPr lang="en-US" dirty="0"/>
          </a:p>
        </p:txBody>
      </p:sp>
    </p:spTree>
    <p:extLst>
      <p:ext uri="{BB962C8B-B14F-4D97-AF65-F5344CB8AC3E}">
        <p14:creationId xmlns:p14="http://schemas.microsoft.com/office/powerpoint/2010/main" val="11159113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3500" y="399534"/>
            <a:ext cx="5953448" cy="369332"/>
          </a:xfrm>
          <a:prstGeom prst="rect">
            <a:avLst/>
          </a:prstGeom>
          <a:noFill/>
        </p:spPr>
        <p:txBody>
          <a:bodyPr wrap="none" rtlCol="0">
            <a:spAutoFit/>
          </a:bodyPr>
          <a:lstStyle/>
          <a:p>
            <a:r>
              <a:rPr lang="en-US" dirty="0" smtClean="0"/>
              <a:t>Plato’s argument against global relativism went like this:</a:t>
            </a:r>
            <a:endParaRPr lang="en-US" dirty="0"/>
          </a:p>
        </p:txBody>
      </p:sp>
      <p:sp>
        <p:nvSpPr>
          <p:cNvPr id="5" name="TextBox 4"/>
          <p:cNvSpPr txBox="1"/>
          <p:nvPr/>
        </p:nvSpPr>
        <p:spPr>
          <a:xfrm>
            <a:off x="889001" y="1099234"/>
            <a:ext cx="7645400" cy="646331"/>
          </a:xfrm>
          <a:prstGeom prst="rect">
            <a:avLst/>
          </a:prstGeom>
          <a:noFill/>
          <a:ln>
            <a:solidFill>
              <a:srgbClr val="000000"/>
            </a:solidFill>
          </a:ln>
        </p:spPr>
        <p:txBody>
          <a:bodyPr wrap="square" rtlCol="0">
            <a:spAutoFit/>
          </a:bodyPr>
          <a:lstStyle/>
          <a:p>
            <a:r>
              <a:rPr lang="en-US" dirty="0" smtClean="0"/>
              <a:t>(</a:t>
            </a:r>
            <a:r>
              <a:rPr lang="en-US" b="1" i="1" dirty="0" smtClean="0"/>
              <a:t>Global Relativism</a:t>
            </a:r>
            <a:r>
              <a:rPr lang="en-US" dirty="0" smtClean="0"/>
              <a:t>) Every truth is only true relative to the standards of some person or group.</a:t>
            </a:r>
            <a:endParaRPr lang="en-US" dirty="0"/>
          </a:p>
        </p:txBody>
      </p:sp>
      <p:cxnSp>
        <p:nvCxnSpPr>
          <p:cNvPr id="3" name="Straight Arrow Connector 2"/>
          <p:cNvCxnSpPr>
            <a:stCxn id="5" idx="2"/>
          </p:cNvCxnSpPr>
          <p:nvPr/>
        </p:nvCxnSpPr>
        <p:spPr>
          <a:xfrm flipH="1">
            <a:off x="4699000" y="1745565"/>
            <a:ext cx="12701" cy="47693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889001" y="2228165"/>
            <a:ext cx="7645400" cy="646331"/>
          </a:xfrm>
          <a:prstGeom prst="rect">
            <a:avLst/>
          </a:prstGeom>
          <a:noFill/>
          <a:ln>
            <a:solidFill>
              <a:srgbClr val="000000"/>
            </a:solidFill>
          </a:ln>
        </p:spPr>
        <p:txBody>
          <a:bodyPr wrap="square" rtlCol="0">
            <a:spAutoFit/>
          </a:bodyPr>
          <a:lstStyle/>
          <a:p>
            <a:r>
              <a:rPr lang="en-US" dirty="0" smtClean="0"/>
              <a:t>Global Relativism is either simply true or only true relative to the standards of some people.</a:t>
            </a:r>
            <a:endParaRPr lang="en-US" dirty="0"/>
          </a:p>
        </p:txBody>
      </p:sp>
      <p:cxnSp>
        <p:nvCxnSpPr>
          <p:cNvPr id="7" name="Straight Arrow Connector 6"/>
          <p:cNvCxnSpPr>
            <a:stCxn id="6" idx="2"/>
          </p:cNvCxnSpPr>
          <p:nvPr/>
        </p:nvCxnSpPr>
        <p:spPr>
          <a:xfrm flipH="1">
            <a:off x="2171700" y="2874496"/>
            <a:ext cx="2540001" cy="55450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a:stCxn id="6" idx="2"/>
          </p:cNvCxnSpPr>
          <p:nvPr/>
        </p:nvCxnSpPr>
        <p:spPr>
          <a:xfrm>
            <a:off x="4711701" y="2874496"/>
            <a:ext cx="2146299" cy="55450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571500" y="3627735"/>
            <a:ext cx="3022600" cy="923330"/>
          </a:xfrm>
          <a:prstGeom prst="rect">
            <a:avLst/>
          </a:prstGeom>
          <a:noFill/>
          <a:ln>
            <a:solidFill>
              <a:srgbClr val="000000"/>
            </a:solidFill>
          </a:ln>
        </p:spPr>
        <p:txBody>
          <a:bodyPr wrap="square" rtlCol="0">
            <a:spAutoFit/>
          </a:bodyPr>
          <a:lstStyle/>
          <a:p>
            <a:r>
              <a:rPr lang="en-US" dirty="0" smtClean="0"/>
              <a:t>If Global Relativism is simply true, then it is a counterexample to itself.</a:t>
            </a:r>
            <a:endParaRPr lang="en-US" dirty="0"/>
          </a:p>
        </p:txBody>
      </p:sp>
      <p:sp>
        <p:nvSpPr>
          <p:cNvPr id="12" name="TextBox 11"/>
          <p:cNvSpPr txBox="1"/>
          <p:nvPr/>
        </p:nvSpPr>
        <p:spPr>
          <a:xfrm>
            <a:off x="4470400" y="3429000"/>
            <a:ext cx="4216400" cy="1754327"/>
          </a:xfrm>
          <a:prstGeom prst="rect">
            <a:avLst/>
          </a:prstGeom>
          <a:noFill/>
          <a:ln>
            <a:solidFill>
              <a:srgbClr val="000000"/>
            </a:solidFill>
          </a:ln>
        </p:spPr>
        <p:txBody>
          <a:bodyPr wrap="square" rtlCol="0">
            <a:spAutoFit/>
          </a:bodyPr>
          <a:lstStyle/>
          <a:p>
            <a:r>
              <a:rPr lang="en-US" dirty="0" smtClean="0"/>
              <a:t>If Global Relativism is only true relative to the standards of some people, then it does not conflict with the claim that some truths are absolute (as uttered by someone who does not accept Global Relativism).</a:t>
            </a:r>
            <a:endParaRPr lang="en-US" dirty="0"/>
          </a:p>
        </p:txBody>
      </p:sp>
    </p:spTree>
    <p:extLst>
      <p:ext uri="{BB962C8B-B14F-4D97-AF65-F5344CB8AC3E}">
        <p14:creationId xmlns:p14="http://schemas.microsoft.com/office/powerpoint/2010/main" val="19009661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3500" y="399534"/>
            <a:ext cx="5953448" cy="369332"/>
          </a:xfrm>
          <a:prstGeom prst="rect">
            <a:avLst/>
          </a:prstGeom>
          <a:noFill/>
        </p:spPr>
        <p:txBody>
          <a:bodyPr wrap="none" rtlCol="0">
            <a:spAutoFit/>
          </a:bodyPr>
          <a:lstStyle/>
          <a:p>
            <a:r>
              <a:rPr lang="en-US" dirty="0" smtClean="0"/>
              <a:t>Plato’s argument against global relativism went like this:</a:t>
            </a:r>
            <a:endParaRPr lang="en-US" dirty="0"/>
          </a:p>
        </p:txBody>
      </p:sp>
      <p:sp>
        <p:nvSpPr>
          <p:cNvPr id="5" name="TextBox 4"/>
          <p:cNvSpPr txBox="1"/>
          <p:nvPr/>
        </p:nvSpPr>
        <p:spPr>
          <a:xfrm>
            <a:off x="889001" y="1099234"/>
            <a:ext cx="7645400" cy="646331"/>
          </a:xfrm>
          <a:prstGeom prst="rect">
            <a:avLst/>
          </a:prstGeom>
          <a:noFill/>
          <a:ln>
            <a:solidFill>
              <a:srgbClr val="000000"/>
            </a:solidFill>
          </a:ln>
        </p:spPr>
        <p:txBody>
          <a:bodyPr wrap="square" rtlCol="0">
            <a:spAutoFit/>
          </a:bodyPr>
          <a:lstStyle/>
          <a:p>
            <a:r>
              <a:rPr lang="en-US" dirty="0" smtClean="0"/>
              <a:t>(</a:t>
            </a:r>
            <a:r>
              <a:rPr lang="en-US" b="1" i="1" dirty="0" smtClean="0"/>
              <a:t>Global Relativism</a:t>
            </a:r>
            <a:r>
              <a:rPr lang="en-US" dirty="0" smtClean="0"/>
              <a:t>) Every truth is only true relative to the standards of some person or group.</a:t>
            </a:r>
            <a:endParaRPr lang="en-US" dirty="0"/>
          </a:p>
        </p:txBody>
      </p:sp>
      <p:cxnSp>
        <p:nvCxnSpPr>
          <p:cNvPr id="3" name="Straight Arrow Connector 2"/>
          <p:cNvCxnSpPr>
            <a:stCxn id="5" idx="2"/>
          </p:cNvCxnSpPr>
          <p:nvPr/>
        </p:nvCxnSpPr>
        <p:spPr>
          <a:xfrm flipH="1">
            <a:off x="4699000" y="1745565"/>
            <a:ext cx="12701" cy="47693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889001" y="2228165"/>
            <a:ext cx="7645400" cy="646331"/>
          </a:xfrm>
          <a:prstGeom prst="rect">
            <a:avLst/>
          </a:prstGeom>
          <a:noFill/>
          <a:ln>
            <a:solidFill>
              <a:srgbClr val="000000"/>
            </a:solidFill>
          </a:ln>
        </p:spPr>
        <p:txBody>
          <a:bodyPr wrap="square" rtlCol="0">
            <a:spAutoFit/>
          </a:bodyPr>
          <a:lstStyle/>
          <a:p>
            <a:r>
              <a:rPr lang="en-US" dirty="0" smtClean="0"/>
              <a:t>Global Relativism is either simply true or only true relative to the standards of some people.</a:t>
            </a:r>
            <a:endParaRPr lang="en-US" dirty="0"/>
          </a:p>
        </p:txBody>
      </p:sp>
      <p:cxnSp>
        <p:nvCxnSpPr>
          <p:cNvPr id="7" name="Straight Arrow Connector 6"/>
          <p:cNvCxnSpPr>
            <a:stCxn id="6" idx="2"/>
          </p:cNvCxnSpPr>
          <p:nvPr/>
        </p:nvCxnSpPr>
        <p:spPr>
          <a:xfrm flipH="1">
            <a:off x="2171700" y="2874496"/>
            <a:ext cx="2540001" cy="55450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a:stCxn id="6" idx="2"/>
          </p:cNvCxnSpPr>
          <p:nvPr/>
        </p:nvCxnSpPr>
        <p:spPr>
          <a:xfrm>
            <a:off x="4711701" y="2874496"/>
            <a:ext cx="2146299" cy="55450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571500" y="3627735"/>
            <a:ext cx="3022600" cy="923330"/>
          </a:xfrm>
          <a:prstGeom prst="rect">
            <a:avLst/>
          </a:prstGeom>
          <a:noFill/>
          <a:ln>
            <a:solidFill>
              <a:srgbClr val="000000"/>
            </a:solidFill>
          </a:ln>
        </p:spPr>
        <p:txBody>
          <a:bodyPr wrap="square" rtlCol="0">
            <a:spAutoFit/>
          </a:bodyPr>
          <a:lstStyle/>
          <a:p>
            <a:r>
              <a:rPr lang="en-US" dirty="0" smtClean="0"/>
              <a:t>If Global Relativism is simply true, then it is a counterexample to itself.</a:t>
            </a:r>
            <a:endParaRPr lang="en-US" dirty="0"/>
          </a:p>
        </p:txBody>
      </p:sp>
      <p:sp>
        <p:nvSpPr>
          <p:cNvPr id="12" name="TextBox 11"/>
          <p:cNvSpPr txBox="1"/>
          <p:nvPr/>
        </p:nvSpPr>
        <p:spPr>
          <a:xfrm>
            <a:off x="4470400" y="3429000"/>
            <a:ext cx="4216400" cy="1754327"/>
          </a:xfrm>
          <a:prstGeom prst="rect">
            <a:avLst/>
          </a:prstGeom>
          <a:noFill/>
          <a:ln>
            <a:solidFill>
              <a:srgbClr val="000000"/>
            </a:solidFill>
          </a:ln>
        </p:spPr>
        <p:txBody>
          <a:bodyPr wrap="square" rtlCol="0">
            <a:spAutoFit/>
          </a:bodyPr>
          <a:lstStyle/>
          <a:p>
            <a:r>
              <a:rPr lang="en-US" dirty="0" smtClean="0"/>
              <a:t>If Global Relativism is only true relative to the standards of some people, then it does not conflict with the claim that some truths are absolute (as uttered by someone who does not accept Global Relativism).</a:t>
            </a:r>
            <a:endParaRPr lang="en-US" dirty="0"/>
          </a:p>
        </p:txBody>
      </p:sp>
      <p:sp>
        <p:nvSpPr>
          <p:cNvPr id="10" name="TextBox 9"/>
          <p:cNvSpPr txBox="1"/>
          <p:nvPr/>
        </p:nvSpPr>
        <p:spPr>
          <a:xfrm>
            <a:off x="393701" y="5969000"/>
            <a:ext cx="8356600" cy="646331"/>
          </a:xfrm>
          <a:prstGeom prst="rect">
            <a:avLst/>
          </a:prstGeom>
          <a:noFill/>
          <a:ln>
            <a:solidFill>
              <a:srgbClr val="000000"/>
            </a:solidFill>
          </a:ln>
        </p:spPr>
        <p:txBody>
          <a:bodyPr wrap="square" rtlCol="0">
            <a:spAutoFit/>
          </a:bodyPr>
          <a:lstStyle/>
          <a:p>
            <a:r>
              <a:rPr lang="en-US" dirty="0" smtClean="0"/>
              <a:t>Either way, either Global Relativism is self-defeating (hence false) or consistent with absolute truth. </a:t>
            </a:r>
            <a:endParaRPr lang="en-US" dirty="0"/>
          </a:p>
        </p:txBody>
      </p:sp>
      <p:cxnSp>
        <p:nvCxnSpPr>
          <p:cNvPr id="9" name="Straight Arrow Connector 8"/>
          <p:cNvCxnSpPr>
            <a:stCxn id="11" idx="2"/>
            <a:endCxn id="10" idx="0"/>
          </p:cNvCxnSpPr>
          <p:nvPr/>
        </p:nvCxnSpPr>
        <p:spPr>
          <a:xfrm>
            <a:off x="2082800" y="4551065"/>
            <a:ext cx="2489201" cy="141793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stCxn id="12" idx="2"/>
            <a:endCxn id="10" idx="0"/>
          </p:cNvCxnSpPr>
          <p:nvPr/>
        </p:nvCxnSpPr>
        <p:spPr>
          <a:xfrm flipH="1">
            <a:off x="4572001" y="5183327"/>
            <a:ext cx="2006599" cy="78567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089024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89001" y="2228165"/>
            <a:ext cx="7645400" cy="646331"/>
          </a:xfrm>
          <a:prstGeom prst="rect">
            <a:avLst/>
          </a:prstGeom>
          <a:noFill/>
          <a:ln>
            <a:solidFill>
              <a:srgbClr val="000000"/>
            </a:solidFill>
          </a:ln>
        </p:spPr>
        <p:txBody>
          <a:bodyPr wrap="square" rtlCol="0">
            <a:spAutoFit/>
          </a:bodyPr>
          <a:lstStyle/>
          <a:p>
            <a:r>
              <a:rPr lang="en-US" dirty="0" smtClean="0"/>
              <a:t>Global Relativism is either simply true or only true relative to the standards of some people.</a:t>
            </a:r>
            <a:endParaRPr lang="en-US" dirty="0"/>
          </a:p>
        </p:txBody>
      </p:sp>
      <p:sp>
        <p:nvSpPr>
          <p:cNvPr id="11" name="TextBox 10"/>
          <p:cNvSpPr txBox="1"/>
          <p:nvPr/>
        </p:nvSpPr>
        <p:spPr>
          <a:xfrm>
            <a:off x="571500" y="3627735"/>
            <a:ext cx="3022600" cy="923330"/>
          </a:xfrm>
          <a:prstGeom prst="rect">
            <a:avLst/>
          </a:prstGeom>
          <a:noFill/>
          <a:ln>
            <a:solidFill>
              <a:srgbClr val="000000"/>
            </a:solidFill>
          </a:ln>
        </p:spPr>
        <p:txBody>
          <a:bodyPr wrap="square" rtlCol="0">
            <a:spAutoFit/>
          </a:bodyPr>
          <a:lstStyle/>
          <a:p>
            <a:r>
              <a:rPr lang="en-US" dirty="0" smtClean="0"/>
              <a:t>If Global Relativism is simply true, then it is a counterexample to itself.</a:t>
            </a:r>
            <a:endParaRPr lang="en-US" dirty="0"/>
          </a:p>
        </p:txBody>
      </p:sp>
      <p:sp>
        <p:nvSpPr>
          <p:cNvPr id="12" name="TextBox 11"/>
          <p:cNvSpPr txBox="1"/>
          <p:nvPr/>
        </p:nvSpPr>
        <p:spPr>
          <a:xfrm>
            <a:off x="4470400" y="3429000"/>
            <a:ext cx="4216400" cy="1754327"/>
          </a:xfrm>
          <a:prstGeom prst="rect">
            <a:avLst/>
          </a:prstGeom>
          <a:noFill/>
          <a:ln>
            <a:solidFill>
              <a:srgbClr val="000000"/>
            </a:solidFill>
          </a:ln>
        </p:spPr>
        <p:txBody>
          <a:bodyPr wrap="square" rtlCol="0">
            <a:spAutoFit/>
          </a:bodyPr>
          <a:lstStyle/>
          <a:p>
            <a:r>
              <a:rPr lang="en-US" dirty="0" smtClean="0"/>
              <a:t>If Global Relativism is only true relative to the standards of some people, then it does not conflict with the claim that some truths are absolute (as uttered by someone who does not accept Global Relativism).</a:t>
            </a:r>
            <a:endParaRPr lang="en-US" dirty="0"/>
          </a:p>
        </p:txBody>
      </p:sp>
      <p:sp>
        <p:nvSpPr>
          <p:cNvPr id="10" name="TextBox 9"/>
          <p:cNvSpPr txBox="1"/>
          <p:nvPr/>
        </p:nvSpPr>
        <p:spPr>
          <a:xfrm>
            <a:off x="393701" y="5969000"/>
            <a:ext cx="8356600" cy="646331"/>
          </a:xfrm>
          <a:prstGeom prst="rect">
            <a:avLst/>
          </a:prstGeom>
          <a:noFill/>
          <a:ln>
            <a:solidFill>
              <a:srgbClr val="000000"/>
            </a:solidFill>
          </a:ln>
        </p:spPr>
        <p:txBody>
          <a:bodyPr wrap="square" rtlCol="0">
            <a:spAutoFit/>
          </a:bodyPr>
          <a:lstStyle/>
          <a:p>
            <a:r>
              <a:rPr lang="en-US" dirty="0" smtClean="0"/>
              <a:t>Either way, either Global Relativism is self-defeating (hence false) or consistent with absolute truth. </a:t>
            </a:r>
            <a:endParaRPr lang="en-US" dirty="0"/>
          </a:p>
        </p:txBody>
      </p:sp>
    </p:spTree>
    <p:extLst>
      <p:ext uri="{BB962C8B-B14F-4D97-AF65-F5344CB8AC3E}">
        <p14:creationId xmlns:p14="http://schemas.microsoft.com/office/powerpoint/2010/main" val="329235866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571500" y="3627735"/>
            <a:ext cx="3022600" cy="923330"/>
          </a:xfrm>
          <a:prstGeom prst="rect">
            <a:avLst/>
          </a:prstGeom>
          <a:noFill/>
          <a:ln>
            <a:solidFill>
              <a:srgbClr val="000000"/>
            </a:solidFill>
          </a:ln>
        </p:spPr>
        <p:txBody>
          <a:bodyPr wrap="square" rtlCol="0">
            <a:spAutoFit/>
          </a:bodyPr>
          <a:lstStyle/>
          <a:p>
            <a:r>
              <a:rPr lang="en-US" dirty="0" smtClean="0"/>
              <a:t>If Global Relativism is simply true, then it is a counterexample to itself.</a:t>
            </a:r>
            <a:endParaRPr lang="en-US" dirty="0"/>
          </a:p>
        </p:txBody>
      </p:sp>
      <p:sp>
        <p:nvSpPr>
          <p:cNvPr id="12" name="TextBox 11"/>
          <p:cNvSpPr txBox="1"/>
          <p:nvPr/>
        </p:nvSpPr>
        <p:spPr>
          <a:xfrm>
            <a:off x="4470400" y="3429000"/>
            <a:ext cx="4216400" cy="1754327"/>
          </a:xfrm>
          <a:prstGeom prst="rect">
            <a:avLst/>
          </a:prstGeom>
          <a:noFill/>
          <a:ln>
            <a:solidFill>
              <a:srgbClr val="000000"/>
            </a:solidFill>
          </a:ln>
        </p:spPr>
        <p:txBody>
          <a:bodyPr wrap="square" rtlCol="0">
            <a:spAutoFit/>
          </a:bodyPr>
          <a:lstStyle/>
          <a:p>
            <a:r>
              <a:rPr lang="en-US" dirty="0" smtClean="0"/>
              <a:t>If Global Relativism is only true relative to the standards of some people, then it does not conflict with the claim that some truths are absolute (as uttered by someone who does not accept Global Relativism).</a:t>
            </a:r>
            <a:endParaRPr lang="en-US" dirty="0"/>
          </a:p>
        </p:txBody>
      </p:sp>
      <p:sp>
        <p:nvSpPr>
          <p:cNvPr id="10" name="TextBox 9"/>
          <p:cNvSpPr txBox="1"/>
          <p:nvPr/>
        </p:nvSpPr>
        <p:spPr>
          <a:xfrm>
            <a:off x="393701" y="5969000"/>
            <a:ext cx="8356600" cy="646331"/>
          </a:xfrm>
          <a:prstGeom prst="rect">
            <a:avLst/>
          </a:prstGeom>
          <a:noFill/>
          <a:ln>
            <a:solidFill>
              <a:srgbClr val="000000"/>
            </a:solidFill>
          </a:ln>
        </p:spPr>
        <p:txBody>
          <a:bodyPr wrap="square" rtlCol="0">
            <a:spAutoFit/>
          </a:bodyPr>
          <a:lstStyle/>
          <a:p>
            <a:r>
              <a:rPr lang="en-US" dirty="0" smtClean="0"/>
              <a:t>Either way, either Global Relativism is self-defeating (hence false) or consistent with absolute truth. </a:t>
            </a:r>
            <a:endParaRPr lang="en-US" dirty="0"/>
          </a:p>
        </p:txBody>
      </p:sp>
      <p:sp>
        <p:nvSpPr>
          <p:cNvPr id="2" name="TextBox 1"/>
          <p:cNvSpPr txBox="1"/>
          <p:nvPr/>
        </p:nvSpPr>
        <p:spPr>
          <a:xfrm>
            <a:off x="584200" y="546100"/>
            <a:ext cx="8166101" cy="646331"/>
          </a:xfrm>
          <a:prstGeom prst="rect">
            <a:avLst/>
          </a:prstGeom>
          <a:noFill/>
        </p:spPr>
        <p:txBody>
          <a:bodyPr wrap="square" rtlCol="0">
            <a:spAutoFit/>
          </a:bodyPr>
          <a:lstStyle/>
          <a:p>
            <a:r>
              <a:rPr lang="en-US" dirty="0" smtClean="0"/>
              <a:t>P1. If Global Relativism is true, then it is either simply true or true relative to the standards of some people. </a:t>
            </a:r>
            <a:endParaRPr lang="en-US" dirty="0"/>
          </a:p>
        </p:txBody>
      </p:sp>
    </p:spTree>
    <p:extLst>
      <p:ext uri="{BB962C8B-B14F-4D97-AF65-F5344CB8AC3E}">
        <p14:creationId xmlns:p14="http://schemas.microsoft.com/office/powerpoint/2010/main" val="28359321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70200" y="63500"/>
            <a:ext cx="2950973" cy="400110"/>
          </a:xfrm>
          <a:prstGeom prst="rect">
            <a:avLst/>
          </a:prstGeom>
          <a:noFill/>
        </p:spPr>
        <p:txBody>
          <a:bodyPr wrap="none" rtlCol="0">
            <a:spAutoFit/>
          </a:bodyPr>
          <a:lstStyle/>
          <a:p>
            <a:r>
              <a:rPr lang="en-US" sz="2000" b="1" dirty="0" smtClean="0">
                <a:solidFill>
                  <a:srgbClr val="3366FF"/>
                </a:solidFill>
              </a:rPr>
              <a:t>The Tree of Meta-ethics</a:t>
            </a:r>
            <a:endParaRPr lang="en-US" sz="2000" b="1" dirty="0">
              <a:solidFill>
                <a:srgbClr val="3366FF"/>
              </a:solidFill>
            </a:endParaRPr>
          </a:p>
        </p:txBody>
      </p:sp>
      <p:sp>
        <p:nvSpPr>
          <p:cNvPr id="2" name="TextBox 1"/>
          <p:cNvSpPr txBox="1"/>
          <p:nvPr/>
        </p:nvSpPr>
        <p:spPr>
          <a:xfrm>
            <a:off x="723901" y="571500"/>
            <a:ext cx="7213600" cy="646331"/>
          </a:xfrm>
          <a:prstGeom prst="rect">
            <a:avLst/>
          </a:prstGeom>
          <a:noFill/>
        </p:spPr>
        <p:txBody>
          <a:bodyPr wrap="square" rtlCol="0">
            <a:spAutoFit/>
          </a:bodyPr>
          <a:lstStyle/>
          <a:p>
            <a:r>
              <a:rPr lang="en-US" dirty="0" smtClean="0"/>
              <a:t>Question: Are moral claims (e.g. “Murder is wrong.”) the kinds of things that can be true or false in the first place?</a:t>
            </a:r>
            <a:endParaRPr lang="en-US" dirty="0"/>
          </a:p>
        </p:txBody>
      </p:sp>
      <p:cxnSp>
        <p:nvCxnSpPr>
          <p:cNvPr id="5" name="Straight Arrow Connector 4"/>
          <p:cNvCxnSpPr>
            <a:stCxn id="2" idx="2"/>
          </p:cNvCxnSpPr>
          <p:nvPr/>
        </p:nvCxnSpPr>
        <p:spPr>
          <a:xfrm flipH="1">
            <a:off x="4330700" y="1217831"/>
            <a:ext cx="1"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429000" y="1701800"/>
            <a:ext cx="2032791" cy="369332"/>
          </a:xfrm>
          <a:prstGeom prst="rect">
            <a:avLst/>
          </a:prstGeom>
          <a:noFill/>
        </p:spPr>
        <p:txBody>
          <a:bodyPr wrap="none" rtlCol="0">
            <a:spAutoFit/>
          </a:bodyPr>
          <a:lstStyle/>
          <a:p>
            <a:r>
              <a:rPr lang="en-US" dirty="0" smtClean="0"/>
              <a:t>Yes = </a:t>
            </a:r>
            <a:r>
              <a:rPr lang="en-US" b="1" i="1" dirty="0" err="1" smtClean="0"/>
              <a:t>Cognitivism</a:t>
            </a:r>
            <a:endParaRPr lang="en-US" b="1" dirty="0"/>
          </a:p>
        </p:txBody>
      </p:sp>
    </p:spTree>
    <p:extLst>
      <p:ext uri="{BB962C8B-B14F-4D97-AF65-F5344CB8AC3E}">
        <p14:creationId xmlns:p14="http://schemas.microsoft.com/office/powerpoint/2010/main" val="393214448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4470400" y="3429000"/>
            <a:ext cx="4216400" cy="1754327"/>
          </a:xfrm>
          <a:prstGeom prst="rect">
            <a:avLst/>
          </a:prstGeom>
          <a:noFill/>
          <a:ln>
            <a:solidFill>
              <a:srgbClr val="000000"/>
            </a:solidFill>
          </a:ln>
        </p:spPr>
        <p:txBody>
          <a:bodyPr wrap="square" rtlCol="0">
            <a:spAutoFit/>
          </a:bodyPr>
          <a:lstStyle/>
          <a:p>
            <a:r>
              <a:rPr lang="en-US" dirty="0" smtClean="0"/>
              <a:t>If Global Relativism is only true relative to the standards of some people, then it does not conflict with the claim that some truths are absolute (as uttered by someone who does not accept Global Relativism).</a:t>
            </a:r>
            <a:endParaRPr lang="en-US" dirty="0"/>
          </a:p>
        </p:txBody>
      </p:sp>
      <p:sp>
        <p:nvSpPr>
          <p:cNvPr id="10" name="TextBox 9"/>
          <p:cNvSpPr txBox="1"/>
          <p:nvPr/>
        </p:nvSpPr>
        <p:spPr>
          <a:xfrm>
            <a:off x="393701" y="5969000"/>
            <a:ext cx="8356600" cy="646331"/>
          </a:xfrm>
          <a:prstGeom prst="rect">
            <a:avLst/>
          </a:prstGeom>
          <a:noFill/>
          <a:ln>
            <a:solidFill>
              <a:srgbClr val="000000"/>
            </a:solidFill>
          </a:ln>
        </p:spPr>
        <p:txBody>
          <a:bodyPr wrap="square" rtlCol="0">
            <a:spAutoFit/>
          </a:bodyPr>
          <a:lstStyle/>
          <a:p>
            <a:r>
              <a:rPr lang="en-US" dirty="0" smtClean="0"/>
              <a:t>Either way, either Global Relativism is self-defeating (hence false) or consistent with absolute truth. </a:t>
            </a:r>
            <a:endParaRPr lang="en-US" dirty="0"/>
          </a:p>
        </p:txBody>
      </p:sp>
      <p:sp>
        <p:nvSpPr>
          <p:cNvPr id="2" name="TextBox 1"/>
          <p:cNvSpPr txBox="1"/>
          <p:nvPr/>
        </p:nvSpPr>
        <p:spPr>
          <a:xfrm>
            <a:off x="584200" y="546100"/>
            <a:ext cx="8166101" cy="923330"/>
          </a:xfrm>
          <a:prstGeom prst="rect">
            <a:avLst/>
          </a:prstGeom>
          <a:noFill/>
        </p:spPr>
        <p:txBody>
          <a:bodyPr wrap="square" rtlCol="0">
            <a:spAutoFit/>
          </a:bodyPr>
          <a:lstStyle/>
          <a:p>
            <a:r>
              <a:rPr lang="en-US" dirty="0" smtClean="0"/>
              <a:t>P1. If Global Relativism is true, then it is either simply true or true relative to the standards of some people. </a:t>
            </a:r>
          </a:p>
          <a:p>
            <a:r>
              <a:rPr lang="en-US" dirty="0" smtClean="0"/>
              <a:t>P2. If it is simply true, then it is a counterexample to itself (hence false).</a:t>
            </a:r>
            <a:endParaRPr lang="en-US" dirty="0"/>
          </a:p>
        </p:txBody>
      </p:sp>
    </p:spTree>
    <p:extLst>
      <p:ext uri="{BB962C8B-B14F-4D97-AF65-F5344CB8AC3E}">
        <p14:creationId xmlns:p14="http://schemas.microsoft.com/office/powerpoint/2010/main" val="38960055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93701" y="5969000"/>
            <a:ext cx="8356600" cy="646331"/>
          </a:xfrm>
          <a:prstGeom prst="rect">
            <a:avLst/>
          </a:prstGeom>
          <a:noFill/>
          <a:ln>
            <a:solidFill>
              <a:srgbClr val="000000"/>
            </a:solidFill>
          </a:ln>
        </p:spPr>
        <p:txBody>
          <a:bodyPr wrap="square" rtlCol="0">
            <a:spAutoFit/>
          </a:bodyPr>
          <a:lstStyle/>
          <a:p>
            <a:r>
              <a:rPr lang="en-US" dirty="0" smtClean="0"/>
              <a:t>Either way, either Global Relativism is self-defeating (hence false) or consistent with absolute truth. </a:t>
            </a:r>
            <a:endParaRPr lang="en-US" dirty="0"/>
          </a:p>
        </p:txBody>
      </p:sp>
      <p:sp>
        <p:nvSpPr>
          <p:cNvPr id="2" name="TextBox 1"/>
          <p:cNvSpPr txBox="1"/>
          <p:nvPr/>
        </p:nvSpPr>
        <p:spPr>
          <a:xfrm>
            <a:off x="584200" y="546100"/>
            <a:ext cx="8166101" cy="1477328"/>
          </a:xfrm>
          <a:prstGeom prst="rect">
            <a:avLst/>
          </a:prstGeom>
          <a:noFill/>
        </p:spPr>
        <p:txBody>
          <a:bodyPr wrap="square" rtlCol="0">
            <a:spAutoFit/>
          </a:bodyPr>
          <a:lstStyle/>
          <a:p>
            <a:r>
              <a:rPr lang="en-US" dirty="0" smtClean="0"/>
              <a:t>P1. If Global Relativism is true, then it is either simply true or true relative to the standards of some people. </a:t>
            </a:r>
          </a:p>
          <a:p>
            <a:r>
              <a:rPr lang="en-US" dirty="0" smtClean="0"/>
              <a:t>P2. If it is simply true, then it is a counterexample to itself (hence false).</a:t>
            </a:r>
          </a:p>
          <a:p>
            <a:r>
              <a:rPr lang="en-US" dirty="0" smtClean="0"/>
              <a:t>P3. If it is true relative to the standards of some people, then it does not conflict with the claim that some truths are absolute.</a:t>
            </a:r>
          </a:p>
        </p:txBody>
      </p:sp>
    </p:spTree>
    <p:extLst>
      <p:ext uri="{BB962C8B-B14F-4D97-AF65-F5344CB8AC3E}">
        <p14:creationId xmlns:p14="http://schemas.microsoft.com/office/powerpoint/2010/main" val="2347553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84200" y="546100"/>
            <a:ext cx="8166101" cy="2031325"/>
          </a:xfrm>
          <a:prstGeom prst="rect">
            <a:avLst/>
          </a:prstGeom>
          <a:noFill/>
        </p:spPr>
        <p:txBody>
          <a:bodyPr wrap="square" rtlCol="0">
            <a:spAutoFit/>
          </a:bodyPr>
          <a:lstStyle/>
          <a:p>
            <a:r>
              <a:rPr lang="en-US" dirty="0" smtClean="0"/>
              <a:t>P1. If Global Relativism is true, then it is either simply true or true relative to the standards of some people. </a:t>
            </a:r>
          </a:p>
          <a:p>
            <a:r>
              <a:rPr lang="en-US" dirty="0" smtClean="0"/>
              <a:t>P2. If it is simply true, then it is a counterexample to itself (hence false).</a:t>
            </a:r>
          </a:p>
          <a:p>
            <a:r>
              <a:rPr lang="en-US" dirty="0" smtClean="0"/>
              <a:t>P3. If it is true relative to the standards of some people, then it does not conflict with the claim that some truths are absolute.</a:t>
            </a:r>
          </a:p>
          <a:p>
            <a:r>
              <a:rPr lang="en-US" dirty="0" smtClean="0"/>
              <a:t>	C1. If Global Relativism is true, then it is either false or consistent 	with the claim that some truths are absolute. (P1, P2, P3)</a:t>
            </a:r>
          </a:p>
        </p:txBody>
      </p:sp>
    </p:spTree>
    <p:extLst>
      <p:ext uri="{BB962C8B-B14F-4D97-AF65-F5344CB8AC3E}">
        <p14:creationId xmlns:p14="http://schemas.microsoft.com/office/powerpoint/2010/main" val="4092494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84200" y="546100"/>
            <a:ext cx="8166101" cy="2585323"/>
          </a:xfrm>
          <a:prstGeom prst="rect">
            <a:avLst/>
          </a:prstGeom>
          <a:noFill/>
        </p:spPr>
        <p:txBody>
          <a:bodyPr wrap="square" rtlCol="0">
            <a:spAutoFit/>
          </a:bodyPr>
          <a:lstStyle/>
          <a:p>
            <a:r>
              <a:rPr lang="en-US" dirty="0" smtClean="0"/>
              <a:t>P1. If Global Relativism is true, then it is either simply true or true relative to the standards of some people. </a:t>
            </a:r>
          </a:p>
          <a:p>
            <a:r>
              <a:rPr lang="en-US" dirty="0" smtClean="0"/>
              <a:t>P2. If it is simply true, then it is a counterexample to itself (hence false).</a:t>
            </a:r>
          </a:p>
          <a:p>
            <a:r>
              <a:rPr lang="en-US" dirty="0" smtClean="0"/>
              <a:t>P3. If it is true relative to the standards of some people, then it does not conflict with the claim that some truths are absolute.</a:t>
            </a:r>
          </a:p>
          <a:p>
            <a:r>
              <a:rPr lang="en-US" dirty="0" smtClean="0"/>
              <a:t>	C1. If Global Relativism is true, then it is either false or consistent 	with the claim that some truths are absolute. (P1, P2, P3)</a:t>
            </a:r>
          </a:p>
          <a:p>
            <a:r>
              <a:rPr lang="en-US" dirty="0" smtClean="0"/>
              <a:t>P4. Global Relativism cannot be both true and false, and it is not consistent with the claim that some truths are absolute.</a:t>
            </a:r>
          </a:p>
        </p:txBody>
      </p:sp>
    </p:spTree>
    <p:extLst>
      <p:ext uri="{BB962C8B-B14F-4D97-AF65-F5344CB8AC3E}">
        <p14:creationId xmlns:p14="http://schemas.microsoft.com/office/powerpoint/2010/main" val="338968814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84200" y="546100"/>
            <a:ext cx="8166101" cy="3139321"/>
          </a:xfrm>
          <a:prstGeom prst="rect">
            <a:avLst/>
          </a:prstGeom>
          <a:noFill/>
        </p:spPr>
        <p:txBody>
          <a:bodyPr wrap="square" rtlCol="0">
            <a:spAutoFit/>
          </a:bodyPr>
          <a:lstStyle/>
          <a:p>
            <a:r>
              <a:rPr lang="en-US" dirty="0" smtClean="0"/>
              <a:t>P1. If Global Relativism is true, then it is either simply true or true relative to the standards of some people. </a:t>
            </a:r>
          </a:p>
          <a:p>
            <a:r>
              <a:rPr lang="en-US" dirty="0" smtClean="0"/>
              <a:t>P2. If it is simply true, then it is a counterexample to itself (hence false).</a:t>
            </a:r>
          </a:p>
          <a:p>
            <a:r>
              <a:rPr lang="en-US" dirty="0" smtClean="0"/>
              <a:t>P3. If it is true relative to the standards of some people, then it does not conflict with the claim that some truths are absolute.</a:t>
            </a:r>
          </a:p>
          <a:p>
            <a:r>
              <a:rPr lang="en-US" dirty="0" smtClean="0"/>
              <a:t>	C1. If Global Relativism is true, then it is either false or consistent 	with the claim that some truths are absolute. (P1, P2, P3)</a:t>
            </a:r>
          </a:p>
          <a:p>
            <a:r>
              <a:rPr lang="en-US" dirty="0" smtClean="0"/>
              <a:t>P4. Global Relativism cannot be both true and false, and it is not consistent with the claim that some truths are absolute.</a:t>
            </a:r>
          </a:p>
          <a:p>
            <a:endParaRPr lang="en-US" dirty="0"/>
          </a:p>
          <a:p>
            <a:r>
              <a:rPr lang="en-US" dirty="0" smtClean="0"/>
              <a:t>C. Global Relativism is false.</a:t>
            </a:r>
          </a:p>
        </p:txBody>
      </p:sp>
      <p:cxnSp>
        <p:nvCxnSpPr>
          <p:cNvPr id="4" name="Straight Connector 3"/>
          <p:cNvCxnSpPr/>
          <p:nvPr/>
        </p:nvCxnSpPr>
        <p:spPr>
          <a:xfrm>
            <a:off x="584200" y="3213100"/>
            <a:ext cx="8166101"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3126323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92200" y="355600"/>
            <a:ext cx="7137400" cy="646331"/>
          </a:xfrm>
          <a:prstGeom prst="rect">
            <a:avLst/>
          </a:prstGeom>
          <a:noFill/>
        </p:spPr>
        <p:txBody>
          <a:bodyPr wrap="square" rtlCol="0">
            <a:spAutoFit/>
          </a:bodyPr>
          <a:lstStyle/>
          <a:p>
            <a:r>
              <a:rPr lang="en-US" dirty="0" smtClean="0"/>
              <a:t>At this point, it’s important to make a distinction between what we might mean when we say things like “true for me” or “true for you”. </a:t>
            </a:r>
            <a:endParaRPr lang="en-US" dirty="0"/>
          </a:p>
        </p:txBody>
      </p:sp>
    </p:spTree>
    <p:extLst>
      <p:ext uri="{BB962C8B-B14F-4D97-AF65-F5344CB8AC3E}">
        <p14:creationId xmlns:p14="http://schemas.microsoft.com/office/powerpoint/2010/main" val="160366354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92200" y="355600"/>
            <a:ext cx="7137400" cy="646331"/>
          </a:xfrm>
          <a:prstGeom prst="rect">
            <a:avLst/>
          </a:prstGeom>
          <a:noFill/>
        </p:spPr>
        <p:txBody>
          <a:bodyPr wrap="square" rtlCol="0">
            <a:spAutoFit/>
          </a:bodyPr>
          <a:lstStyle/>
          <a:p>
            <a:r>
              <a:rPr lang="en-US" dirty="0" smtClean="0"/>
              <a:t>At this point, it’s important to make a distinction between what we might mean when we say things like “true for me” or “true for you”. </a:t>
            </a:r>
            <a:endParaRPr lang="en-US" dirty="0"/>
          </a:p>
        </p:txBody>
      </p:sp>
      <p:sp>
        <p:nvSpPr>
          <p:cNvPr id="2" name="TextBox 1"/>
          <p:cNvSpPr txBox="1"/>
          <p:nvPr/>
        </p:nvSpPr>
        <p:spPr>
          <a:xfrm>
            <a:off x="1092200" y="1251634"/>
            <a:ext cx="7023100" cy="646331"/>
          </a:xfrm>
          <a:prstGeom prst="rect">
            <a:avLst/>
          </a:prstGeom>
          <a:noFill/>
        </p:spPr>
        <p:txBody>
          <a:bodyPr wrap="square" rtlCol="0">
            <a:spAutoFit/>
          </a:bodyPr>
          <a:lstStyle/>
          <a:p>
            <a:r>
              <a:rPr lang="en-US" dirty="0" smtClean="0"/>
              <a:t>Imagine that I hold my fist out before the class and ask: Is there a coin in my hand?</a:t>
            </a:r>
            <a:endParaRPr lang="en-US" dirty="0"/>
          </a:p>
        </p:txBody>
      </p:sp>
      <p:pic>
        <p:nvPicPr>
          <p:cNvPr id="5" name="Picture 4"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4216400" y="1897965"/>
            <a:ext cx="1644650" cy="2471469"/>
          </a:xfrm>
          <a:prstGeom prst="rect">
            <a:avLst/>
          </a:prstGeom>
        </p:spPr>
      </p:pic>
    </p:spTree>
    <p:extLst>
      <p:ext uri="{BB962C8B-B14F-4D97-AF65-F5344CB8AC3E}">
        <p14:creationId xmlns:p14="http://schemas.microsoft.com/office/powerpoint/2010/main" val="84588760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92200" y="355600"/>
            <a:ext cx="7137400" cy="646331"/>
          </a:xfrm>
          <a:prstGeom prst="rect">
            <a:avLst/>
          </a:prstGeom>
          <a:noFill/>
        </p:spPr>
        <p:txBody>
          <a:bodyPr wrap="square" rtlCol="0">
            <a:spAutoFit/>
          </a:bodyPr>
          <a:lstStyle/>
          <a:p>
            <a:r>
              <a:rPr lang="en-US" dirty="0" smtClean="0"/>
              <a:t>At this point, it’s important to make a distinction between what we might mean when we say things like “true for me” or “true for you”. </a:t>
            </a:r>
            <a:endParaRPr lang="en-US" dirty="0"/>
          </a:p>
        </p:txBody>
      </p:sp>
      <p:sp>
        <p:nvSpPr>
          <p:cNvPr id="2" name="TextBox 1"/>
          <p:cNvSpPr txBox="1"/>
          <p:nvPr/>
        </p:nvSpPr>
        <p:spPr>
          <a:xfrm>
            <a:off x="1092200" y="1251634"/>
            <a:ext cx="7023100" cy="646331"/>
          </a:xfrm>
          <a:prstGeom prst="rect">
            <a:avLst/>
          </a:prstGeom>
          <a:noFill/>
        </p:spPr>
        <p:txBody>
          <a:bodyPr wrap="square" rtlCol="0">
            <a:spAutoFit/>
          </a:bodyPr>
          <a:lstStyle/>
          <a:p>
            <a:r>
              <a:rPr lang="en-US" dirty="0" smtClean="0"/>
              <a:t>Imagine that I hold my fist out before the class and ask: Is there a coin in my hand?</a:t>
            </a:r>
            <a:endParaRPr lang="en-US" dirty="0"/>
          </a:p>
        </p:txBody>
      </p:sp>
      <p:pic>
        <p:nvPicPr>
          <p:cNvPr id="5" name="Picture 4"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4216400" y="1897965"/>
            <a:ext cx="1644650" cy="2471469"/>
          </a:xfrm>
          <a:prstGeom prst="rect">
            <a:avLst/>
          </a:prstGeom>
        </p:spPr>
      </p:pic>
      <p:pic>
        <p:nvPicPr>
          <p:cNvPr id="3" name="Picture 2" descr="Bill_Murray_Get_Low_TIFF0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2700" y="4045585"/>
            <a:ext cx="1543050" cy="1028700"/>
          </a:xfrm>
          <a:prstGeom prst="rect">
            <a:avLst/>
          </a:prstGeom>
        </p:spPr>
      </p:pic>
      <p:sp>
        <p:nvSpPr>
          <p:cNvPr id="6" name="TextBox 5"/>
          <p:cNvSpPr txBox="1"/>
          <p:nvPr/>
        </p:nvSpPr>
        <p:spPr>
          <a:xfrm>
            <a:off x="520700" y="5257800"/>
            <a:ext cx="3403600" cy="1200329"/>
          </a:xfrm>
          <a:prstGeom prst="rect">
            <a:avLst/>
          </a:prstGeom>
          <a:noFill/>
        </p:spPr>
        <p:txBody>
          <a:bodyPr wrap="square" rtlCol="0">
            <a:spAutoFit/>
          </a:bodyPr>
          <a:lstStyle/>
          <a:p>
            <a:r>
              <a:rPr lang="en-US" dirty="0" smtClean="0"/>
              <a:t>Now suppose that Bill is in the class, and he is </a:t>
            </a:r>
            <a:r>
              <a:rPr lang="en-US" i="1" dirty="0" smtClean="0"/>
              <a:t>absolutely convinced, without a question, that there is a coin in my hand</a:t>
            </a:r>
            <a:r>
              <a:rPr lang="en-US" dirty="0" smtClean="0"/>
              <a:t>.</a:t>
            </a:r>
            <a:endParaRPr lang="en-US" dirty="0"/>
          </a:p>
        </p:txBody>
      </p:sp>
    </p:spTree>
    <p:extLst>
      <p:ext uri="{BB962C8B-B14F-4D97-AF65-F5344CB8AC3E}">
        <p14:creationId xmlns:p14="http://schemas.microsoft.com/office/powerpoint/2010/main" val="5591232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92200" y="355600"/>
            <a:ext cx="7137400" cy="646331"/>
          </a:xfrm>
          <a:prstGeom prst="rect">
            <a:avLst/>
          </a:prstGeom>
          <a:noFill/>
        </p:spPr>
        <p:txBody>
          <a:bodyPr wrap="square" rtlCol="0">
            <a:spAutoFit/>
          </a:bodyPr>
          <a:lstStyle/>
          <a:p>
            <a:r>
              <a:rPr lang="en-US" dirty="0" smtClean="0"/>
              <a:t>At this point, it’s important to make a distinction between what we might mean when we say things like “true for me” or “true for you”. </a:t>
            </a:r>
            <a:endParaRPr lang="en-US" dirty="0"/>
          </a:p>
        </p:txBody>
      </p:sp>
      <p:sp>
        <p:nvSpPr>
          <p:cNvPr id="2" name="TextBox 1"/>
          <p:cNvSpPr txBox="1"/>
          <p:nvPr/>
        </p:nvSpPr>
        <p:spPr>
          <a:xfrm>
            <a:off x="1092200" y="1251634"/>
            <a:ext cx="7023100" cy="646331"/>
          </a:xfrm>
          <a:prstGeom prst="rect">
            <a:avLst/>
          </a:prstGeom>
          <a:noFill/>
        </p:spPr>
        <p:txBody>
          <a:bodyPr wrap="square" rtlCol="0">
            <a:spAutoFit/>
          </a:bodyPr>
          <a:lstStyle/>
          <a:p>
            <a:r>
              <a:rPr lang="en-US" dirty="0" smtClean="0"/>
              <a:t>Imagine that I hold my fist out before the class and ask: Is there a coin in my hand?</a:t>
            </a:r>
            <a:endParaRPr lang="en-US" dirty="0"/>
          </a:p>
        </p:txBody>
      </p:sp>
      <p:pic>
        <p:nvPicPr>
          <p:cNvPr id="5" name="Picture 4"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4216400" y="1897965"/>
            <a:ext cx="1644650" cy="2471469"/>
          </a:xfrm>
          <a:prstGeom prst="rect">
            <a:avLst/>
          </a:prstGeom>
        </p:spPr>
      </p:pic>
      <p:pic>
        <p:nvPicPr>
          <p:cNvPr id="7" name="Picture 6" descr="o-MICHELLE-OBAMA-NAEEM-KHAN-facebook.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61100" y="3855085"/>
            <a:ext cx="1968500" cy="1311052"/>
          </a:xfrm>
          <a:prstGeom prst="rect">
            <a:avLst/>
          </a:prstGeom>
        </p:spPr>
      </p:pic>
      <p:sp>
        <p:nvSpPr>
          <p:cNvPr id="8" name="TextBox 7"/>
          <p:cNvSpPr txBox="1"/>
          <p:nvPr/>
        </p:nvSpPr>
        <p:spPr>
          <a:xfrm>
            <a:off x="5156200" y="5382037"/>
            <a:ext cx="3721100" cy="1200329"/>
          </a:xfrm>
          <a:prstGeom prst="rect">
            <a:avLst/>
          </a:prstGeom>
          <a:noFill/>
        </p:spPr>
        <p:txBody>
          <a:bodyPr wrap="square" rtlCol="0">
            <a:spAutoFit/>
          </a:bodyPr>
          <a:lstStyle/>
          <a:p>
            <a:r>
              <a:rPr lang="en-US" dirty="0" smtClean="0"/>
              <a:t>Suppose further that Michelle is in the class, and she is </a:t>
            </a:r>
            <a:r>
              <a:rPr lang="en-US" i="1" dirty="0" smtClean="0"/>
              <a:t>absolutely convinced, without a question, that there is </a:t>
            </a:r>
            <a:r>
              <a:rPr lang="en-US" b="1" i="1" dirty="0" smtClean="0"/>
              <a:t>no</a:t>
            </a:r>
            <a:r>
              <a:rPr lang="en-US" i="1" dirty="0" smtClean="0"/>
              <a:t> coin in my hand.</a:t>
            </a:r>
            <a:endParaRPr lang="en-US" dirty="0"/>
          </a:p>
        </p:txBody>
      </p:sp>
      <p:pic>
        <p:nvPicPr>
          <p:cNvPr id="9" name="Picture 8" descr="Bill_Murray_Get_Low_TIFF09.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82700" y="4045585"/>
            <a:ext cx="1543050" cy="1028700"/>
          </a:xfrm>
          <a:prstGeom prst="rect">
            <a:avLst/>
          </a:prstGeom>
        </p:spPr>
      </p:pic>
      <p:sp>
        <p:nvSpPr>
          <p:cNvPr id="10" name="TextBox 9"/>
          <p:cNvSpPr txBox="1"/>
          <p:nvPr/>
        </p:nvSpPr>
        <p:spPr>
          <a:xfrm>
            <a:off x="520700" y="5257800"/>
            <a:ext cx="3403600" cy="1200329"/>
          </a:xfrm>
          <a:prstGeom prst="rect">
            <a:avLst/>
          </a:prstGeom>
          <a:noFill/>
        </p:spPr>
        <p:txBody>
          <a:bodyPr wrap="square" rtlCol="0">
            <a:spAutoFit/>
          </a:bodyPr>
          <a:lstStyle/>
          <a:p>
            <a:r>
              <a:rPr lang="en-US" dirty="0" smtClean="0"/>
              <a:t>Now suppose that Bill is in the class, and he is </a:t>
            </a:r>
            <a:r>
              <a:rPr lang="en-US" i="1" dirty="0" smtClean="0"/>
              <a:t>absolutely convinced, without a question, that there is a coin in my hand</a:t>
            </a:r>
            <a:r>
              <a:rPr lang="en-US" dirty="0" smtClean="0"/>
              <a:t>.</a:t>
            </a:r>
            <a:endParaRPr lang="en-US" dirty="0"/>
          </a:p>
        </p:txBody>
      </p:sp>
    </p:spTree>
    <p:extLst>
      <p:ext uri="{BB962C8B-B14F-4D97-AF65-F5344CB8AC3E}">
        <p14:creationId xmlns:p14="http://schemas.microsoft.com/office/powerpoint/2010/main" val="63763292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4216400" y="1897965"/>
            <a:ext cx="1644650" cy="2471469"/>
          </a:xfrm>
          <a:prstGeom prst="rect">
            <a:avLst/>
          </a:prstGeom>
        </p:spPr>
      </p:pic>
      <p:pic>
        <p:nvPicPr>
          <p:cNvPr id="7" name="Picture 6" descr="o-MICHELLE-OBAMA-NAEEM-KHAN-facebook.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61100" y="3855085"/>
            <a:ext cx="1968500" cy="1311052"/>
          </a:xfrm>
          <a:prstGeom prst="rect">
            <a:avLst/>
          </a:prstGeom>
        </p:spPr>
      </p:pic>
      <p:sp>
        <p:nvSpPr>
          <p:cNvPr id="8" name="TextBox 7"/>
          <p:cNvSpPr txBox="1"/>
          <p:nvPr/>
        </p:nvSpPr>
        <p:spPr>
          <a:xfrm>
            <a:off x="5156200" y="5382037"/>
            <a:ext cx="3721100" cy="1200329"/>
          </a:xfrm>
          <a:prstGeom prst="rect">
            <a:avLst/>
          </a:prstGeom>
          <a:noFill/>
        </p:spPr>
        <p:txBody>
          <a:bodyPr wrap="square" rtlCol="0">
            <a:spAutoFit/>
          </a:bodyPr>
          <a:lstStyle/>
          <a:p>
            <a:r>
              <a:rPr lang="en-US" dirty="0" smtClean="0"/>
              <a:t>Suppose further that Michelle is in the class, and she is </a:t>
            </a:r>
            <a:r>
              <a:rPr lang="en-US" i="1" dirty="0" smtClean="0"/>
              <a:t>absolutely convinced, without a question, that there is </a:t>
            </a:r>
            <a:r>
              <a:rPr lang="en-US" b="1" i="1" dirty="0" smtClean="0"/>
              <a:t>no</a:t>
            </a:r>
            <a:r>
              <a:rPr lang="en-US" i="1" dirty="0" smtClean="0"/>
              <a:t> coin in my hand.</a:t>
            </a:r>
            <a:endParaRPr lang="en-US" dirty="0"/>
          </a:p>
        </p:txBody>
      </p:sp>
      <p:pic>
        <p:nvPicPr>
          <p:cNvPr id="9" name="Picture 8" descr="Bill_Murray_Get_Low_TIFF09.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82700" y="4045585"/>
            <a:ext cx="1543050" cy="1028700"/>
          </a:xfrm>
          <a:prstGeom prst="rect">
            <a:avLst/>
          </a:prstGeom>
        </p:spPr>
      </p:pic>
      <p:sp>
        <p:nvSpPr>
          <p:cNvPr id="10" name="TextBox 9"/>
          <p:cNvSpPr txBox="1"/>
          <p:nvPr/>
        </p:nvSpPr>
        <p:spPr>
          <a:xfrm>
            <a:off x="520700" y="5257800"/>
            <a:ext cx="3403600" cy="1200329"/>
          </a:xfrm>
          <a:prstGeom prst="rect">
            <a:avLst/>
          </a:prstGeom>
          <a:noFill/>
        </p:spPr>
        <p:txBody>
          <a:bodyPr wrap="square" rtlCol="0">
            <a:spAutoFit/>
          </a:bodyPr>
          <a:lstStyle/>
          <a:p>
            <a:r>
              <a:rPr lang="en-US" dirty="0" smtClean="0"/>
              <a:t>Now suppose that Bill is in the class, and he is </a:t>
            </a:r>
            <a:r>
              <a:rPr lang="en-US" i="1" dirty="0" smtClean="0"/>
              <a:t>absolutely convinced, without a question, that there is a coin in my hand</a:t>
            </a:r>
            <a:r>
              <a:rPr lang="en-US" dirty="0" smtClean="0"/>
              <a:t>.</a:t>
            </a:r>
            <a:endParaRPr lang="en-US" dirty="0"/>
          </a:p>
        </p:txBody>
      </p:sp>
      <p:sp>
        <p:nvSpPr>
          <p:cNvPr id="3" name="TextBox 2"/>
          <p:cNvSpPr txBox="1"/>
          <p:nvPr/>
        </p:nvSpPr>
        <p:spPr>
          <a:xfrm>
            <a:off x="751007" y="326430"/>
            <a:ext cx="8126293" cy="923330"/>
          </a:xfrm>
          <a:prstGeom prst="rect">
            <a:avLst/>
          </a:prstGeom>
          <a:noFill/>
        </p:spPr>
        <p:txBody>
          <a:bodyPr wrap="none" rtlCol="0">
            <a:spAutoFit/>
          </a:bodyPr>
          <a:lstStyle/>
          <a:p>
            <a:r>
              <a:rPr lang="en-US" dirty="0" smtClean="0"/>
              <a:t>You might say:</a:t>
            </a:r>
          </a:p>
          <a:p>
            <a:endParaRPr lang="en-US" dirty="0"/>
          </a:p>
          <a:p>
            <a:r>
              <a:rPr lang="en-US" b="1" dirty="0" smtClean="0"/>
              <a:t>“It is true for Bill that there is a coin in my hand, but not true for Michelle.”</a:t>
            </a:r>
          </a:p>
        </p:txBody>
      </p:sp>
    </p:spTree>
    <p:extLst>
      <p:ext uri="{BB962C8B-B14F-4D97-AF65-F5344CB8AC3E}">
        <p14:creationId xmlns:p14="http://schemas.microsoft.com/office/powerpoint/2010/main" val="9971326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70200" y="63500"/>
            <a:ext cx="2950973" cy="400110"/>
          </a:xfrm>
          <a:prstGeom prst="rect">
            <a:avLst/>
          </a:prstGeom>
          <a:noFill/>
        </p:spPr>
        <p:txBody>
          <a:bodyPr wrap="none" rtlCol="0">
            <a:spAutoFit/>
          </a:bodyPr>
          <a:lstStyle/>
          <a:p>
            <a:r>
              <a:rPr lang="en-US" sz="2000" b="1" dirty="0" smtClean="0">
                <a:solidFill>
                  <a:srgbClr val="3366FF"/>
                </a:solidFill>
              </a:rPr>
              <a:t>The Tree of Meta-ethics</a:t>
            </a:r>
            <a:endParaRPr lang="en-US" sz="2000" b="1" dirty="0">
              <a:solidFill>
                <a:srgbClr val="3366FF"/>
              </a:solidFill>
            </a:endParaRPr>
          </a:p>
        </p:txBody>
      </p:sp>
      <p:sp>
        <p:nvSpPr>
          <p:cNvPr id="2" name="TextBox 1"/>
          <p:cNvSpPr txBox="1"/>
          <p:nvPr/>
        </p:nvSpPr>
        <p:spPr>
          <a:xfrm>
            <a:off x="723901" y="571500"/>
            <a:ext cx="7213600" cy="646331"/>
          </a:xfrm>
          <a:prstGeom prst="rect">
            <a:avLst/>
          </a:prstGeom>
          <a:noFill/>
        </p:spPr>
        <p:txBody>
          <a:bodyPr wrap="square" rtlCol="0">
            <a:spAutoFit/>
          </a:bodyPr>
          <a:lstStyle/>
          <a:p>
            <a:r>
              <a:rPr lang="en-US" dirty="0" smtClean="0"/>
              <a:t>Question: Are moral claims (e.g. “Murder is wrong.”) the kinds of things that can be true or false in the first place?</a:t>
            </a:r>
            <a:endParaRPr lang="en-US" dirty="0"/>
          </a:p>
        </p:txBody>
      </p:sp>
      <p:cxnSp>
        <p:nvCxnSpPr>
          <p:cNvPr id="5" name="Straight Arrow Connector 4"/>
          <p:cNvCxnSpPr>
            <a:stCxn id="2" idx="2"/>
          </p:cNvCxnSpPr>
          <p:nvPr/>
        </p:nvCxnSpPr>
        <p:spPr>
          <a:xfrm flipH="1">
            <a:off x="4330700" y="1217831"/>
            <a:ext cx="1"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429000" y="1701800"/>
            <a:ext cx="2032791" cy="369332"/>
          </a:xfrm>
          <a:prstGeom prst="rect">
            <a:avLst/>
          </a:prstGeom>
          <a:noFill/>
        </p:spPr>
        <p:txBody>
          <a:bodyPr wrap="none" rtlCol="0">
            <a:spAutoFit/>
          </a:bodyPr>
          <a:lstStyle/>
          <a:p>
            <a:r>
              <a:rPr lang="en-US" dirty="0" smtClean="0"/>
              <a:t>Yes = </a:t>
            </a:r>
            <a:r>
              <a:rPr lang="en-US" b="1" i="1" dirty="0" err="1" smtClean="0"/>
              <a:t>Cognitivism</a:t>
            </a:r>
            <a:endParaRPr lang="en-US" b="1" dirty="0"/>
          </a:p>
        </p:txBody>
      </p:sp>
      <p:cxnSp>
        <p:nvCxnSpPr>
          <p:cNvPr id="9" name="Straight Arrow Connector 8"/>
          <p:cNvCxnSpPr>
            <a:stCxn id="2" idx="2"/>
          </p:cNvCxnSpPr>
          <p:nvPr/>
        </p:nvCxnSpPr>
        <p:spPr>
          <a:xfrm>
            <a:off x="4330701" y="1217831"/>
            <a:ext cx="2590799"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958091" y="1689100"/>
            <a:ext cx="2533228"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No = </a:t>
            </a:r>
            <a:r>
              <a:rPr lang="en-US" b="1" i="1" dirty="0" smtClean="0"/>
              <a:t>Non-</a:t>
            </a:r>
            <a:r>
              <a:rPr lang="en-US" b="1" i="1" dirty="0" err="1" smtClean="0"/>
              <a:t>Cognitivism</a:t>
            </a:r>
            <a:endParaRPr lang="en-US" b="1" dirty="0"/>
          </a:p>
        </p:txBody>
      </p:sp>
    </p:spTree>
    <p:extLst>
      <p:ext uri="{BB962C8B-B14F-4D97-AF65-F5344CB8AC3E}">
        <p14:creationId xmlns:p14="http://schemas.microsoft.com/office/powerpoint/2010/main" val="204533798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1007" y="326430"/>
            <a:ext cx="8126293" cy="923330"/>
          </a:xfrm>
          <a:prstGeom prst="rect">
            <a:avLst/>
          </a:prstGeom>
          <a:noFill/>
        </p:spPr>
        <p:txBody>
          <a:bodyPr wrap="none" rtlCol="0">
            <a:spAutoFit/>
          </a:bodyPr>
          <a:lstStyle/>
          <a:p>
            <a:r>
              <a:rPr lang="en-US" dirty="0" smtClean="0"/>
              <a:t>You might say:</a:t>
            </a:r>
          </a:p>
          <a:p>
            <a:endParaRPr lang="en-US" dirty="0"/>
          </a:p>
          <a:p>
            <a:r>
              <a:rPr lang="en-US" b="1" dirty="0" smtClean="0"/>
              <a:t>“It is true for Bill that there is a coin in my hand, but not true for Michelle.”</a:t>
            </a:r>
          </a:p>
        </p:txBody>
      </p:sp>
      <p:sp>
        <p:nvSpPr>
          <p:cNvPr id="2" name="TextBox 1"/>
          <p:cNvSpPr txBox="1"/>
          <p:nvPr/>
        </p:nvSpPr>
        <p:spPr>
          <a:xfrm>
            <a:off x="876300" y="1485900"/>
            <a:ext cx="2938875" cy="369332"/>
          </a:xfrm>
          <a:prstGeom prst="rect">
            <a:avLst/>
          </a:prstGeom>
          <a:noFill/>
        </p:spPr>
        <p:txBody>
          <a:bodyPr wrap="none" rtlCol="0">
            <a:spAutoFit/>
          </a:bodyPr>
          <a:lstStyle/>
          <a:p>
            <a:r>
              <a:rPr lang="en-US" dirty="0" smtClean="0"/>
              <a:t>If that’s all you mean, then: </a:t>
            </a:r>
            <a:endParaRPr lang="en-US" dirty="0"/>
          </a:p>
        </p:txBody>
      </p:sp>
      <p:sp>
        <p:nvSpPr>
          <p:cNvPr id="4" name="TextBox 3"/>
          <p:cNvSpPr txBox="1"/>
          <p:nvPr/>
        </p:nvSpPr>
        <p:spPr>
          <a:xfrm>
            <a:off x="1231900" y="2286000"/>
            <a:ext cx="6584630" cy="369332"/>
          </a:xfrm>
          <a:prstGeom prst="rect">
            <a:avLst/>
          </a:prstGeom>
          <a:noFill/>
        </p:spPr>
        <p:txBody>
          <a:bodyPr wrap="none" rtlCol="0">
            <a:spAutoFit/>
          </a:bodyPr>
          <a:lstStyle/>
          <a:p>
            <a:r>
              <a:rPr lang="en-US" dirty="0" smtClean="0"/>
              <a:t>“It is true for Bill that …” just means “Bill is convinced that …” </a:t>
            </a:r>
            <a:endParaRPr lang="en-US" dirty="0"/>
          </a:p>
        </p:txBody>
      </p:sp>
    </p:spTree>
    <p:extLst>
      <p:ext uri="{BB962C8B-B14F-4D97-AF65-F5344CB8AC3E}">
        <p14:creationId xmlns:p14="http://schemas.microsoft.com/office/powerpoint/2010/main" val="353074719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1007" y="326430"/>
            <a:ext cx="8126293" cy="923330"/>
          </a:xfrm>
          <a:prstGeom prst="rect">
            <a:avLst/>
          </a:prstGeom>
          <a:noFill/>
        </p:spPr>
        <p:txBody>
          <a:bodyPr wrap="none" rtlCol="0">
            <a:spAutoFit/>
          </a:bodyPr>
          <a:lstStyle/>
          <a:p>
            <a:r>
              <a:rPr lang="en-US" dirty="0" smtClean="0"/>
              <a:t>You might say:</a:t>
            </a:r>
          </a:p>
          <a:p>
            <a:endParaRPr lang="en-US" dirty="0"/>
          </a:p>
          <a:p>
            <a:r>
              <a:rPr lang="en-US" b="1" dirty="0" smtClean="0"/>
              <a:t>“It is true for Bill that there is a coin in my hand, but not true for Michelle.”</a:t>
            </a:r>
          </a:p>
        </p:txBody>
      </p:sp>
      <p:sp>
        <p:nvSpPr>
          <p:cNvPr id="2" name="TextBox 1"/>
          <p:cNvSpPr txBox="1"/>
          <p:nvPr/>
        </p:nvSpPr>
        <p:spPr>
          <a:xfrm>
            <a:off x="876300" y="1485900"/>
            <a:ext cx="2938875" cy="369332"/>
          </a:xfrm>
          <a:prstGeom prst="rect">
            <a:avLst/>
          </a:prstGeom>
          <a:noFill/>
        </p:spPr>
        <p:txBody>
          <a:bodyPr wrap="none" rtlCol="0">
            <a:spAutoFit/>
          </a:bodyPr>
          <a:lstStyle/>
          <a:p>
            <a:r>
              <a:rPr lang="en-US" dirty="0" smtClean="0"/>
              <a:t>If that’s all you mean, then: </a:t>
            </a:r>
            <a:endParaRPr lang="en-US" dirty="0"/>
          </a:p>
        </p:txBody>
      </p:sp>
      <p:sp>
        <p:nvSpPr>
          <p:cNvPr id="4" name="TextBox 3"/>
          <p:cNvSpPr txBox="1"/>
          <p:nvPr/>
        </p:nvSpPr>
        <p:spPr>
          <a:xfrm>
            <a:off x="1231900" y="2286000"/>
            <a:ext cx="6584630" cy="369332"/>
          </a:xfrm>
          <a:prstGeom prst="rect">
            <a:avLst/>
          </a:prstGeom>
          <a:noFill/>
        </p:spPr>
        <p:txBody>
          <a:bodyPr wrap="none" rtlCol="0">
            <a:spAutoFit/>
          </a:bodyPr>
          <a:lstStyle/>
          <a:p>
            <a:r>
              <a:rPr lang="en-US" dirty="0" smtClean="0"/>
              <a:t>“It is true for Bill that …” just means “Bill is convinced that …” </a:t>
            </a:r>
            <a:endParaRPr lang="en-US" dirty="0"/>
          </a:p>
        </p:txBody>
      </p:sp>
      <p:sp>
        <p:nvSpPr>
          <p:cNvPr id="5" name="TextBox 4"/>
          <p:cNvSpPr txBox="1"/>
          <p:nvPr/>
        </p:nvSpPr>
        <p:spPr>
          <a:xfrm>
            <a:off x="4067935" y="2869168"/>
            <a:ext cx="575435" cy="369332"/>
          </a:xfrm>
          <a:prstGeom prst="rect">
            <a:avLst/>
          </a:prstGeom>
          <a:noFill/>
        </p:spPr>
        <p:txBody>
          <a:bodyPr wrap="none" rtlCol="0">
            <a:spAutoFit/>
          </a:bodyPr>
          <a:lstStyle/>
          <a:p>
            <a:r>
              <a:rPr lang="en-US" dirty="0" smtClean="0"/>
              <a:t>and</a:t>
            </a:r>
            <a:endParaRPr lang="en-US" dirty="0"/>
          </a:p>
        </p:txBody>
      </p:sp>
      <p:sp>
        <p:nvSpPr>
          <p:cNvPr id="6" name="TextBox 5"/>
          <p:cNvSpPr txBox="1"/>
          <p:nvPr/>
        </p:nvSpPr>
        <p:spPr>
          <a:xfrm>
            <a:off x="965200" y="3389868"/>
            <a:ext cx="7655160" cy="369332"/>
          </a:xfrm>
          <a:prstGeom prst="rect">
            <a:avLst/>
          </a:prstGeom>
          <a:noFill/>
        </p:spPr>
        <p:txBody>
          <a:bodyPr wrap="none" rtlCol="0">
            <a:spAutoFit/>
          </a:bodyPr>
          <a:lstStyle/>
          <a:p>
            <a:r>
              <a:rPr lang="en-US" dirty="0" smtClean="0"/>
              <a:t>“It is true for Michelle that …” just means “Michelle is convinced that …”</a:t>
            </a:r>
            <a:endParaRPr lang="en-US" dirty="0"/>
          </a:p>
        </p:txBody>
      </p:sp>
    </p:spTree>
    <p:extLst>
      <p:ext uri="{BB962C8B-B14F-4D97-AF65-F5344CB8AC3E}">
        <p14:creationId xmlns:p14="http://schemas.microsoft.com/office/powerpoint/2010/main" val="254342195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92200" y="355600"/>
            <a:ext cx="6584630" cy="369332"/>
          </a:xfrm>
          <a:prstGeom prst="rect">
            <a:avLst/>
          </a:prstGeom>
          <a:noFill/>
        </p:spPr>
        <p:txBody>
          <a:bodyPr wrap="none" rtlCol="0">
            <a:spAutoFit/>
          </a:bodyPr>
          <a:lstStyle/>
          <a:p>
            <a:r>
              <a:rPr lang="en-US" dirty="0" smtClean="0"/>
              <a:t>“It is true for Bill that …” just means “Bill is convinced that …” </a:t>
            </a:r>
            <a:endParaRPr lang="en-US" dirty="0"/>
          </a:p>
        </p:txBody>
      </p:sp>
    </p:spTree>
    <p:extLst>
      <p:ext uri="{BB962C8B-B14F-4D97-AF65-F5344CB8AC3E}">
        <p14:creationId xmlns:p14="http://schemas.microsoft.com/office/powerpoint/2010/main" val="289331613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92200" y="355600"/>
            <a:ext cx="6584630" cy="369332"/>
          </a:xfrm>
          <a:prstGeom prst="rect">
            <a:avLst/>
          </a:prstGeom>
          <a:noFill/>
        </p:spPr>
        <p:txBody>
          <a:bodyPr wrap="none" rtlCol="0">
            <a:spAutoFit/>
          </a:bodyPr>
          <a:lstStyle/>
          <a:p>
            <a:r>
              <a:rPr lang="en-US" dirty="0" smtClean="0"/>
              <a:t>“It is true for Bill that …” just means “Bill is convinced that …” </a:t>
            </a:r>
            <a:endParaRPr lang="en-US" dirty="0"/>
          </a:p>
        </p:txBody>
      </p:sp>
      <p:sp>
        <p:nvSpPr>
          <p:cNvPr id="2" name="TextBox 1"/>
          <p:cNvSpPr txBox="1"/>
          <p:nvPr/>
        </p:nvSpPr>
        <p:spPr>
          <a:xfrm>
            <a:off x="723901" y="1238934"/>
            <a:ext cx="7086600" cy="646331"/>
          </a:xfrm>
          <a:prstGeom prst="rect">
            <a:avLst/>
          </a:prstGeom>
          <a:noFill/>
        </p:spPr>
        <p:txBody>
          <a:bodyPr wrap="square" rtlCol="0">
            <a:spAutoFit/>
          </a:bodyPr>
          <a:lstStyle/>
          <a:p>
            <a:r>
              <a:rPr lang="en-US" dirty="0" smtClean="0"/>
              <a:t>Even if we use the word “true” in this way, notice that this is </a:t>
            </a:r>
            <a:r>
              <a:rPr lang="en-US" b="1" dirty="0" smtClean="0"/>
              <a:t>not </a:t>
            </a:r>
            <a:r>
              <a:rPr lang="en-US" dirty="0" smtClean="0"/>
              <a:t>what we always mean by the word. </a:t>
            </a:r>
            <a:endParaRPr lang="en-US" dirty="0"/>
          </a:p>
        </p:txBody>
      </p:sp>
    </p:spTree>
    <p:extLst>
      <p:ext uri="{BB962C8B-B14F-4D97-AF65-F5344CB8AC3E}">
        <p14:creationId xmlns:p14="http://schemas.microsoft.com/office/powerpoint/2010/main" val="262796266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92200" y="355600"/>
            <a:ext cx="6584630" cy="369332"/>
          </a:xfrm>
          <a:prstGeom prst="rect">
            <a:avLst/>
          </a:prstGeom>
          <a:noFill/>
        </p:spPr>
        <p:txBody>
          <a:bodyPr wrap="none" rtlCol="0">
            <a:spAutoFit/>
          </a:bodyPr>
          <a:lstStyle/>
          <a:p>
            <a:r>
              <a:rPr lang="en-US" dirty="0" smtClean="0"/>
              <a:t>“It is true for Bill that …” just means “Bill is convinced that …” </a:t>
            </a:r>
            <a:endParaRPr lang="en-US" dirty="0"/>
          </a:p>
        </p:txBody>
      </p:sp>
      <p:sp>
        <p:nvSpPr>
          <p:cNvPr id="2" name="TextBox 1"/>
          <p:cNvSpPr txBox="1"/>
          <p:nvPr/>
        </p:nvSpPr>
        <p:spPr>
          <a:xfrm>
            <a:off x="723901" y="1238934"/>
            <a:ext cx="7086600" cy="2031325"/>
          </a:xfrm>
          <a:prstGeom prst="rect">
            <a:avLst/>
          </a:prstGeom>
          <a:noFill/>
        </p:spPr>
        <p:txBody>
          <a:bodyPr wrap="square" rtlCol="0">
            <a:spAutoFit/>
          </a:bodyPr>
          <a:lstStyle/>
          <a:p>
            <a:r>
              <a:rPr lang="en-US" dirty="0" smtClean="0"/>
              <a:t>Even if we use the word “true” in this way, notice that this is </a:t>
            </a:r>
            <a:r>
              <a:rPr lang="en-US" b="1" dirty="0" smtClean="0"/>
              <a:t>not </a:t>
            </a:r>
            <a:r>
              <a:rPr lang="en-US" dirty="0" smtClean="0"/>
              <a:t>what we always mean by the word. </a:t>
            </a:r>
          </a:p>
          <a:p>
            <a:endParaRPr lang="en-US" dirty="0"/>
          </a:p>
          <a:p>
            <a:r>
              <a:rPr lang="en-US" dirty="0" smtClean="0"/>
              <a:t>For example: </a:t>
            </a:r>
          </a:p>
          <a:p>
            <a:endParaRPr lang="en-US" dirty="0"/>
          </a:p>
          <a:p>
            <a:r>
              <a:rPr lang="en-US" b="1" dirty="0" smtClean="0"/>
              <a:t>Could it be the case that Bill is convinced that the moon landing never happened?</a:t>
            </a:r>
            <a:endParaRPr lang="en-US" b="1" dirty="0"/>
          </a:p>
        </p:txBody>
      </p:sp>
    </p:spTree>
    <p:extLst>
      <p:ext uri="{BB962C8B-B14F-4D97-AF65-F5344CB8AC3E}">
        <p14:creationId xmlns:p14="http://schemas.microsoft.com/office/powerpoint/2010/main" val="42476618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92200" y="355600"/>
            <a:ext cx="6584630" cy="369332"/>
          </a:xfrm>
          <a:prstGeom prst="rect">
            <a:avLst/>
          </a:prstGeom>
          <a:noFill/>
        </p:spPr>
        <p:txBody>
          <a:bodyPr wrap="none" rtlCol="0">
            <a:spAutoFit/>
          </a:bodyPr>
          <a:lstStyle/>
          <a:p>
            <a:r>
              <a:rPr lang="en-US" dirty="0" smtClean="0"/>
              <a:t>“It is true for Bill that …” just means “Bill is convinced that …” </a:t>
            </a:r>
            <a:endParaRPr lang="en-US" dirty="0"/>
          </a:p>
        </p:txBody>
      </p:sp>
      <p:sp>
        <p:nvSpPr>
          <p:cNvPr id="2" name="TextBox 1"/>
          <p:cNvSpPr txBox="1"/>
          <p:nvPr/>
        </p:nvSpPr>
        <p:spPr>
          <a:xfrm>
            <a:off x="723901" y="1238934"/>
            <a:ext cx="7086600" cy="3139321"/>
          </a:xfrm>
          <a:prstGeom prst="rect">
            <a:avLst/>
          </a:prstGeom>
          <a:noFill/>
        </p:spPr>
        <p:txBody>
          <a:bodyPr wrap="square" rtlCol="0">
            <a:spAutoFit/>
          </a:bodyPr>
          <a:lstStyle/>
          <a:p>
            <a:r>
              <a:rPr lang="en-US" dirty="0" smtClean="0"/>
              <a:t>Even if we use the word “true” in this way, notice that this is </a:t>
            </a:r>
            <a:r>
              <a:rPr lang="en-US" b="1" dirty="0" smtClean="0"/>
              <a:t>not </a:t>
            </a:r>
            <a:r>
              <a:rPr lang="en-US" dirty="0" smtClean="0"/>
              <a:t>what we always mean by the word. </a:t>
            </a:r>
          </a:p>
          <a:p>
            <a:endParaRPr lang="en-US" dirty="0"/>
          </a:p>
          <a:p>
            <a:r>
              <a:rPr lang="en-US" dirty="0" smtClean="0"/>
              <a:t>For example: </a:t>
            </a:r>
          </a:p>
          <a:p>
            <a:endParaRPr lang="en-US" dirty="0"/>
          </a:p>
          <a:p>
            <a:r>
              <a:rPr lang="en-US" b="1" dirty="0" smtClean="0"/>
              <a:t>Could it be the case that Bill is convinced that the moon landing never happened?</a:t>
            </a:r>
          </a:p>
          <a:p>
            <a:endParaRPr lang="en-US" b="1" dirty="0"/>
          </a:p>
          <a:p>
            <a:r>
              <a:rPr lang="en-US" dirty="0" smtClean="0"/>
              <a:t>Sure—then it </a:t>
            </a:r>
            <a:r>
              <a:rPr lang="en-US" dirty="0" smtClean="0"/>
              <a:t>would </a:t>
            </a:r>
            <a:r>
              <a:rPr lang="en-US" dirty="0" smtClean="0"/>
              <a:t>be “true for Bill” (in the sense just defined) that the moon landing never happened. </a:t>
            </a:r>
            <a:r>
              <a:rPr lang="en-US" b="1" dirty="0" smtClean="0"/>
              <a:t>But it is </a:t>
            </a:r>
            <a:r>
              <a:rPr lang="en-US" b="1" dirty="0" smtClean="0">
                <a:solidFill>
                  <a:srgbClr val="FF0000"/>
                </a:solidFill>
              </a:rPr>
              <a:t>true (</a:t>
            </a:r>
            <a:r>
              <a:rPr lang="en-US" b="1" i="1" dirty="0" smtClean="0">
                <a:solidFill>
                  <a:srgbClr val="FF0000"/>
                </a:solidFill>
              </a:rPr>
              <a:t>period</a:t>
            </a:r>
            <a:r>
              <a:rPr lang="en-US" b="1" dirty="0" smtClean="0">
                <a:solidFill>
                  <a:srgbClr val="FF0000"/>
                </a:solidFill>
              </a:rPr>
              <a:t>) </a:t>
            </a:r>
            <a:r>
              <a:rPr lang="en-US" b="1" dirty="0" smtClean="0"/>
              <a:t>that the moon landing did happen</a:t>
            </a:r>
            <a:r>
              <a:rPr lang="en-US" dirty="0" smtClean="0"/>
              <a:t>. </a:t>
            </a:r>
            <a:endParaRPr lang="en-US" dirty="0"/>
          </a:p>
        </p:txBody>
      </p:sp>
    </p:spTree>
    <p:extLst>
      <p:ext uri="{BB962C8B-B14F-4D97-AF65-F5344CB8AC3E}">
        <p14:creationId xmlns:p14="http://schemas.microsoft.com/office/powerpoint/2010/main" val="322991267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92200" y="355600"/>
            <a:ext cx="6584630" cy="369332"/>
          </a:xfrm>
          <a:prstGeom prst="rect">
            <a:avLst/>
          </a:prstGeom>
          <a:noFill/>
        </p:spPr>
        <p:txBody>
          <a:bodyPr wrap="none" rtlCol="0">
            <a:spAutoFit/>
          </a:bodyPr>
          <a:lstStyle/>
          <a:p>
            <a:r>
              <a:rPr lang="en-US" dirty="0" smtClean="0"/>
              <a:t>“It is true for Bill that …” just means “Bill is convinced that …” </a:t>
            </a:r>
            <a:endParaRPr lang="en-US" dirty="0"/>
          </a:p>
        </p:txBody>
      </p:sp>
      <p:sp>
        <p:nvSpPr>
          <p:cNvPr id="2" name="TextBox 1"/>
          <p:cNvSpPr txBox="1"/>
          <p:nvPr/>
        </p:nvSpPr>
        <p:spPr>
          <a:xfrm>
            <a:off x="723901" y="1238934"/>
            <a:ext cx="7086600" cy="3139321"/>
          </a:xfrm>
          <a:prstGeom prst="rect">
            <a:avLst/>
          </a:prstGeom>
          <a:noFill/>
        </p:spPr>
        <p:txBody>
          <a:bodyPr wrap="square" rtlCol="0">
            <a:spAutoFit/>
          </a:bodyPr>
          <a:lstStyle/>
          <a:p>
            <a:r>
              <a:rPr lang="en-US" dirty="0" smtClean="0"/>
              <a:t>Even if we use the word “true” in this way, notice that this is </a:t>
            </a:r>
            <a:r>
              <a:rPr lang="en-US" b="1" dirty="0" smtClean="0"/>
              <a:t>not </a:t>
            </a:r>
            <a:r>
              <a:rPr lang="en-US" dirty="0" smtClean="0"/>
              <a:t>what we always mean by the word. </a:t>
            </a:r>
          </a:p>
          <a:p>
            <a:endParaRPr lang="en-US" dirty="0"/>
          </a:p>
          <a:p>
            <a:r>
              <a:rPr lang="en-US" dirty="0" smtClean="0"/>
              <a:t>For example: </a:t>
            </a:r>
          </a:p>
          <a:p>
            <a:endParaRPr lang="en-US" dirty="0"/>
          </a:p>
          <a:p>
            <a:r>
              <a:rPr lang="en-US" b="1" dirty="0" smtClean="0"/>
              <a:t>Could it be the case that Bill is convinced that the moon landing never happened?</a:t>
            </a:r>
          </a:p>
          <a:p>
            <a:endParaRPr lang="en-US" b="1" dirty="0"/>
          </a:p>
          <a:p>
            <a:r>
              <a:rPr lang="en-US" dirty="0" smtClean="0"/>
              <a:t>Sure—then it would be “true for Bill” (in the sense just defined) that the moon landing never happened. </a:t>
            </a:r>
            <a:r>
              <a:rPr lang="en-US" b="1" dirty="0" smtClean="0"/>
              <a:t>But it is </a:t>
            </a:r>
            <a:r>
              <a:rPr lang="en-US" b="1" dirty="0" smtClean="0">
                <a:solidFill>
                  <a:srgbClr val="FF0000"/>
                </a:solidFill>
              </a:rPr>
              <a:t>true (</a:t>
            </a:r>
            <a:r>
              <a:rPr lang="en-US" b="1" i="1" dirty="0" smtClean="0">
                <a:solidFill>
                  <a:srgbClr val="FF0000"/>
                </a:solidFill>
              </a:rPr>
              <a:t>period</a:t>
            </a:r>
            <a:r>
              <a:rPr lang="en-US" b="1" dirty="0" smtClean="0">
                <a:solidFill>
                  <a:srgbClr val="FF0000"/>
                </a:solidFill>
              </a:rPr>
              <a:t>) </a:t>
            </a:r>
            <a:r>
              <a:rPr lang="en-US" b="1" dirty="0" smtClean="0"/>
              <a:t>that the moon landing did happen</a:t>
            </a:r>
            <a:r>
              <a:rPr lang="en-US" dirty="0" smtClean="0"/>
              <a:t>. </a:t>
            </a:r>
            <a:endParaRPr lang="en-US" dirty="0"/>
          </a:p>
        </p:txBody>
      </p:sp>
    </p:spTree>
    <p:extLst>
      <p:ext uri="{BB962C8B-B14F-4D97-AF65-F5344CB8AC3E}">
        <p14:creationId xmlns:p14="http://schemas.microsoft.com/office/powerpoint/2010/main" val="348342950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92200" y="355600"/>
            <a:ext cx="6584630" cy="369332"/>
          </a:xfrm>
          <a:prstGeom prst="rect">
            <a:avLst/>
          </a:prstGeom>
          <a:noFill/>
        </p:spPr>
        <p:txBody>
          <a:bodyPr wrap="none" rtlCol="0">
            <a:spAutoFit/>
          </a:bodyPr>
          <a:lstStyle/>
          <a:p>
            <a:r>
              <a:rPr lang="en-US" dirty="0" smtClean="0"/>
              <a:t>“It is true for Bill that …” just means “Bill is convinced that …” </a:t>
            </a:r>
            <a:endParaRPr lang="en-US" dirty="0"/>
          </a:p>
        </p:txBody>
      </p:sp>
      <p:sp>
        <p:nvSpPr>
          <p:cNvPr id="2" name="TextBox 1"/>
          <p:cNvSpPr txBox="1"/>
          <p:nvPr/>
        </p:nvSpPr>
        <p:spPr>
          <a:xfrm>
            <a:off x="723901" y="1238934"/>
            <a:ext cx="7086600" cy="3139321"/>
          </a:xfrm>
          <a:prstGeom prst="rect">
            <a:avLst/>
          </a:prstGeom>
          <a:noFill/>
        </p:spPr>
        <p:txBody>
          <a:bodyPr wrap="square" rtlCol="0">
            <a:spAutoFit/>
          </a:bodyPr>
          <a:lstStyle/>
          <a:p>
            <a:r>
              <a:rPr lang="en-US" dirty="0" smtClean="0"/>
              <a:t>Even if we use the word “true” in this way, notice that this is </a:t>
            </a:r>
            <a:r>
              <a:rPr lang="en-US" b="1" dirty="0" smtClean="0"/>
              <a:t>not </a:t>
            </a:r>
            <a:r>
              <a:rPr lang="en-US" dirty="0" smtClean="0"/>
              <a:t>what we always mean by the word. </a:t>
            </a:r>
          </a:p>
          <a:p>
            <a:endParaRPr lang="en-US" dirty="0"/>
          </a:p>
          <a:p>
            <a:r>
              <a:rPr lang="en-US" dirty="0" smtClean="0"/>
              <a:t>For example: </a:t>
            </a:r>
          </a:p>
          <a:p>
            <a:endParaRPr lang="en-US" dirty="0"/>
          </a:p>
          <a:p>
            <a:r>
              <a:rPr lang="en-US" b="1" dirty="0" smtClean="0"/>
              <a:t>Could it be the case that Bill is convinced that the moon landing never happened?</a:t>
            </a:r>
          </a:p>
          <a:p>
            <a:endParaRPr lang="en-US" b="1" dirty="0"/>
          </a:p>
          <a:p>
            <a:r>
              <a:rPr lang="en-US" dirty="0" smtClean="0"/>
              <a:t>Sure—then it would be “true for Bill” (in the sense just defined) that the moon landing never happened. </a:t>
            </a:r>
            <a:r>
              <a:rPr lang="en-US" b="1" dirty="0" smtClean="0"/>
              <a:t>But it is </a:t>
            </a:r>
            <a:r>
              <a:rPr lang="en-US" b="1" dirty="0" smtClean="0">
                <a:solidFill>
                  <a:srgbClr val="FF0000"/>
                </a:solidFill>
              </a:rPr>
              <a:t>true (</a:t>
            </a:r>
            <a:r>
              <a:rPr lang="en-US" b="1" i="1" dirty="0" smtClean="0">
                <a:solidFill>
                  <a:srgbClr val="FF0000"/>
                </a:solidFill>
              </a:rPr>
              <a:t>period</a:t>
            </a:r>
            <a:r>
              <a:rPr lang="en-US" b="1" dirty="0" smtClean="0">
                <a:solidFill>
                  <a:srgbClr val="FF0000"/>
                </a:solidFill>
              </a:rPr>
              <a:t>) </a:t>
            </a:r>
            <a:r>
              <a:rPr lang="en-US" b="1" dirty="0" smtClean="0"/>
              <a:t>that the moon landing did happen</a:t>
            </a:r>
            <a:r>
              <a:rPr lang="en-US" dirty="0" smtClean="0"/>
              <a:t>. </a:t>
            </a:r>
            <a:endParaRPr lang="en-US" dirty="0"/>
          </a:p>
        </p:txBody>
      </p:sp>
      <p:sp>
        <p:nvSpPr>
          <p:cNvPr id="5" name="TextBox 4"/>
          <p:cNvSpPr txBox="1"/>
          <p:nvPr/>
        </p:nvSpPr>
        <p:spPr>
          <a:xfrm>
            <a:off x="622300" y="4660900"/>
            <a:ext cx="7874000" cy="923330"/>
          </a:xfrm>
          <a:prstGeom prst="rect">
            <a:avLst/>
          </a:prstGeom>
          <a:noFill/>
        </p:spPr>
        <p:txBody>
          <a:bodyPr wrap="square" rtlCol="0">
            <a:spAutoFit/>
          </a:bodyPr>
          <a:lstStyle/>
          <a:p>
            <a:r>
              <a:rPr lang="en-US" dirty="0" smtClean="0"/>
              <a:t>So, moral relativism is </a:t>
            </a:r>
            <a:r>
              <a:rPr lang="en-US" u="sng" dirty="0" smtClean="0"/>
              <a:t>not</a:t>
            </a:r>
            <a:r>
              <a:rPr lang="en-US" dirty="0" smtClean="0"/>
              <a:t> the thesis that moral claims are true for some people and false for others </a:t>
            </a:r>
            <a:r>
              <a:rPr lang="en-US" i="1" dirty="0" smtClean="0"/>
              <a:t>in the sense that </a:t>
            </a:r>
            <a:r>
              <a:rPr lang="en-US" dirty="0" smtClean="0"/>
              <a:t>some people are convinced that they are true and others are convinced that they are false. </a:t>
            </a:r>
            <a:endParaRPr lang="en-US" dirty="0"/>
          </a:p>
        </p:txBody>
      </p:sp>
    </p:spTree>
    <p:extLst>
      <p:ext uri="{BB962C8B-B14F-4D97-AF65-F5344CB8AC3E}">
        <p14:creationId xmlns:p14="http://schemas.microsoft.com/office/powerpoint/2010/main" val="293806438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92200" y="355600"/>
            <a:ext cx="6584630" cy="369332"/>
          </a:xfrm>
          <a:prstGeom prst="rect">
            <a:avLst/>
          </a:prstGeom>
          <a:noFill/>
        </p:spPr>
        <p:txBody>
          <a:bodyPr wrap="none" rtlCol="0">
            <a:spAutoFit/>
          </a:bodyPr>
          <a:lstStyle/>
          <a:p>
            <a:r>
              <a:rPr lang="en-US" dirty="0" smtClean="0"/>
              <a:t>“It is true for Bill that …” just means “Bill is convinced that …” </a:t>
            </a:r>
            <a:endParaRPr lang="en-US" dirty="0"/>
          </a:p>
        </p:txBody>
      </p:sp>
      <p:sp>
        <p:nvSpPr>
          <p:cNvPr id="2" name="TextBox 1"/>
          <p:cNvSpPr txBox="1"/>
          <p:nvPr/>
        </p:nvSpPr>
        <p:spPr>
          <a:xfrm>
            <a:off x="723901" y="1238934"/>
            <a:ext cx="7086600" cy="3139321"/>
          </a:xfrm>
          <a:prstGeom prst="rect">
            <a:avLst/>
          </a:prstGeom>
          <a:noFill/>
        </p:spPr>
        <p:txBody>
          <a:bodyPr wrap="square" rtlCol="0">
            <a:spAutoFit/>
          </a:bodyPr>
          <a:lstStyle/>
          <a:p>
            <a:r>
              <a:rPr lang="en-US" dirty="0" smtClean="0"/>
              <a:t>Even if we use the word “true” in this way, notice that this is </a:t>
            </a:r>
            <a:r>
              <a:rPr lang="en-US" b="1" dirty="0" smtClean="0"/>
              <a:t>not </a:t>
            </a:r>
            <a:r>
              <a:rPr lang="en-US" dirty="0" smtClean="0"/>
              <a:t>what we always mean by the word. </a:t>
            </a:r>
          </a:p>
          <a:p>
            <a:endParaRPr lang="en-US" dirty="0"/>
          </a:p>
          <a:p>
            <a:r>
              <a:rPr lang="en-US" dirty="0" smtClean="0"/>
              <a:t>For example: </a:t>
            </a:r>
          </a:p>
          <a:p>
            <a:endParaRPr lang="en-US" dirty="0"/>
          </a:p>
          <a:p>
            <a:r>
              <a:rPr lang="en-US" b="1" dirty="0" smtClean="0"/>
              <a:t>Could it be the case that Bill is convinced that the moon landing never happened?</a:t>
            </a:r>
          </a:p>
          <a:p>
            <a:endParaRPr lang="en-US" b="1" dirty="0"/>
          </a:p>
          <a:p>
            <a:r>
              <a:rPr lang="en-US" dirty="0" smtClean="0"/>
              <a:t>Sure—then it would be “true for Bill” (in the sense just defined) that the moon landing never happened. </a:t>
            </a:r>
            <a:r>
              <a:rPr lang="en-US" b="1" dirty="0" smtClean="0"/>
              <a:t>But it is </a:t>
            </a:r>
            <a:r>
              <a:rPr lang="en-US" b="1" dirty="0" smtClean="0">
                <a:solidFill>
                  <a:srgbClr val="FF0000"/>
                </a:solidFill>
              </a:rPr>
              <a:t>true (</a:t>
            </a:r>
            <a:r>
              <a:rPr lang="en-US" b="1" i="1" dirty="0" smtClean="0">
                <a:solidFill>
                  <a:srgbClr val="FF0000"/>
                </a:solidFill>
              </a:rPr>
              <a:t>period</a:t>
            </a:r>
            <a:r>
              <a:rPr lang="en-US" b="1" dirty="0" smtClean="0">
                <a:solidFill>
                  <a:srgbClr val="FF0000"/>
                </a:solidFill>
              </a:rPr>
              <a:t>) </a:t>
            </a:r>
            <a:r>
              <a:rPr lang="en-US" b="1" dirty="0" smtClean="0"/>
              <a:t>that the moon landing did happen</a:t>
            </a:r>
            <a:r>
              <a:rPr lang="en-US" dirty="0" smtClean="0"/>
              <a:t>. </a:t>
            </a:r>
            <a:endParaRPr lang="en-US" dirty="0"/>
          </a:p>
        </p:txBody>
      </p:sp>
      <p:sp>
        <p:nvSpPr>
          <p:cNvPr id="5" name="TextBox 4"/>
          <p:cNvSpPr txBox="1"/>
          <p:nvPr/>
        </p:nvSpPr>
        <p:spPr>
          <a:xfrm>
            <a:off x="622300" y="4660900"/>
            <a:ext cx="7874000" cy="2031325"/>
          </a:xfrm>
          <a:prstGeom prst="rect">
            <a:avLst/>
          </a:prstGeom>
          <a:noFill/>
        </p:spPr>
        <p:txBody>
          <a:bodyPr wrap="square" rtlCol="0">
            <a:spAutoFit/>
          </a:bodyPr>
          <a:lstStyle/>
          <a:p>
            <a:r>
              <a:rPr lang="en-US" dirty="0" smtClean="0"/>
              <a:t>So, moral relativism is </a:t>
            </a:r>
            <a:r>
              <a:rPr lang="en-US" u="sng" dirty="0" smtClean="0"/>
              <a:t>not</a:t>
            </a:r>
            <a:r>
              <a:rPr lang="en-US" dirty="0" smtClean="0"/>
              <a:t> the thesis that moral claims are true for some people and false for others </a:t>
            </a:r>
            <a:r>
              <a:rPr lang="en-US" i="1" dirty="0" smtClean="0"/>
              <a:t>in the sense that </a:t>
            </a:r>
            <a:r>
              <a:rPr lang="en-US" dirty="0" smtClean="0"/>
              <a:t>some people are convinced that they are true and others are convinced that they are false. </a:t>
            </a:r>
          </a:p>
          <a:p>
            <a:endParaRPr lang="en-US" dirty="0"/>
          </a:p>
          <a:p>
            <a:r>
              <a:rPr lang="en-US" dirty="0" smtClean="0"/>
              <a:t>If that’s what moral relativism meant, then moral relativism would be </a:t>
            </a:r>
            <a:r>
              <a:rPr lang="en-US" u="sng" dirty="0" smtClean="0"/>
              <a:t>consistent</a:t>
            </a:r>
            <a:r>
              <a:rPr lang="en-US" dirty="0" smtClean="0"/>
              <a:t> with moral realism. It would make relativism a position about epistemology: what </a:t>
            </a:r>
            <a:r>
              <a:rPr lang="en-US" i="1" dirty="0" smtClean="0"/>
              <a:t>beliefs </a:t>
            </a:r>
            <a:r>
              <a:rPr lang="en-US" dirty="0" smtClean="0"/>
              <a:t>we were most </a:t>
            </a:r>
            <a:r>
              <a:rPr lang="en-US" i="1" dirty="0" smtClean="0"/>
              <a:t>certain</a:t>
            </a:r>
            <a:r>
              <a:rPr lang="en-US" dirty="0" smtClean="0"/>
              <a:t> about.</a:t>
            </a:r>
            <a:endParaRPr lang="en-US" dirty="0"/>
          </a:p>
        </p:txBody>
      </p:sp>
    </p:spTree>
    <p:extLst>
      <p:ext uri="{BB962C8B-B14F-4D97-AF65-F5344CB8AC3E}">
        <p14:creationId xmlns:p14="http://schemas.microsoft.com/office/powerpoint/2010/main" val="140275286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92200" y="355600"/>
            <a:ext cx="6584630" cy="369332"/>
          </a:xfrm>
          <a:prstGeom prst="rect">
            <a:avLst/>
          </a:prstGeom>
          <a:noFill/>
        </p:spPr>
        <p:txBody>
          <a:bodyPr wrap="none" rtlCol="0">
            <a:spAutoFit/>
          </a:bodyPr>
          <a:lstStyle/>
          <a:p>
            <a:r>
              <a:rPr lang="en-US" dirty="0" smtClean="0"/>
              <a:t>“It is true for Bill that …” just means “Bill is convinced that …” </a:t>
            </a:r>
            <a:endParaRPr lang="en-US" dirty="0"/>
          </a:p>
        </p:txBody>
      </p:sp>
      <p:sp>
        <p:nvSpPr>
          <p:cNvPr id="2" name="TextBox 1"/>
          <p:cNvSpPr txBox="1"/>
          <p:nvPr/>
        </p:nvSpPr>
        <p:spPr>
          <a:xfrm>
            <a:off x="723901" y="1238934"/>
            <a:ext cx="7086600" cy="3139321"/>
          </a:xfrm>
          <a:prstGeom prst="rect">
            <a:avLst/>
          </a:prstGeom>
          <a:noFill/>
        </p:spPr>
        <p:txBody>
          <a:bodyPr wrap="square" rtlCol="0">
            <a:spAutoFit/>
          </a:bodyPr>
          <a:lstStyle/>
          <a:p>
            <a:r>
              <a:rPr lang="en-US" dirty="0" smtClean="0"/>
              <a:t>Even if we use the word “true” in this way, notice that this is </a:t>
            </a:r>
            <a:r>
              <a:rPr lang="en-US" b="1" dirty="0" smtClean="0"/>
              <a:t>not </a:t>
            </a:r>
            <a:r>
              <a:rPr lang="en-US" dirty="0" smtClean="0"/>
              <a:t>what we always mean by the word. </a:t>
            </a:r>
          </a:p>
          <a:p>
            <a:endParaRPr lang="en-US" dirty="0"/>
          </a:p>
          <a:p>
            <a:r>
              <a:rPr lang="en-US" dirty="0" smtClean="0"/>
              <a:t>For example: </a:t>
            </a:r>
          </a:p>
          <a:p>
            <a:endParaRPr lang="en-US" dirty="0"/>
          </a:p>
          <a:p>
            <a:r>
              <a:rPr lang="en-US" b="1" dirty="0" smtClean="0"/>
              <a:t>Could it be the case that Bill is convinced that the moon landing never happened?</a:t>
            </a:r>
          </a:p>
          <a:p>
            <a:endParaRPr lang="en-US" b="1" dirty="0"/>
          </a:p>
          <a:p>
            <a:r>
              <a:rPr lang="en-US" dirty="0" smtClean="0"/>
              <a:t>Sure—then it would be “true for Bill” (in the sense just defined) that the moon landing never happened. </a:t>
            </a:r>
            <a:r>
              <a:rPr lang="en-US" b="1" dirty="0" smtClean="0"/>
              <a:t>But it is </a:t>
            </a:r>
            <a:r>
              <a:rPr lang="en-US" b="1" dirty="0" smtClean="0">
                <a:solidFill>
                  <a:srgbClr val="FF0000"/>
                </a:solidFill>
              </a:rPr>
              <a:t>true (</a:t>
            </a:r>
            <a:r>
              <a:rPr lang="en-US" b="1" i="1" dirty="0" smtClean="0">
                <a:solidFill>
                  <a:srgbClr val="FF0000"/>
                </a:solidFill>
              </a:rPr>
              <a:t>period</a:t>
            </a:r>
            <a:r>
              <a:rPr lang="en-US" b="1" dirty="0" smtClean="0">
                <a:solidFill>
                  <a:srgbClr val="FF0000"/>
                </a:solidFill>
              </a:rPr>
              <a:t>) </a:t>
            </a:r>
            <a:r>
              <a:rPr lang="en-US" b="1" dirty="0" smtClean="0"/>
              <a:t>that the moon landing did happen</a:t>
            </a:r>
            <a:r>
              <a:rPr lang="en-US" dirty="0" smtClean="0"/>
              <a:t>. </a:t>
            </a:r>
            <a:endParaRPr lang="en-US" dirty="0"/>
          </a:p>
        </p:txBody>
      </p:sp>
    </p:spTree>
    <p:extLst>
      <p:ext uri="{BB962C8B-B14F-4D97-AF65-F5344CB8AC3E}">
        <p14:creationId xmlns:p14="http://schemas.microsoft.com/office/powerpoint/2010/main" val="12393669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70200" y="63500"/>
            <a:ext cx="2950973" cy="400110"/>
          </a:xfrm>
          <a:prstGeom prst="rect">
            <a:avLst/>
          </a:prstGeom>
          <a:noFill/>
        </p:spPr>
        <p:txBody>
          <a:bodyPr wrap="none" rtlCol="0">
            <a:spAutoFit/>
          </a:bodyPr>
          <a:lstStyle/>
          <a:p>
            <a:r>
              <a:rPr lang="en-US" sz="2000" b="1" dirty="0" smtClean="0">
                <a:solidFill>
                  <a:srgbClr val="3366FF"/>
                </a:solidFill>
              </a:rPr>
              <a:t>The Tree of Meta-ethics</a:t>
            </a:r>
            <a:endParaRPr lang="en-US" sz="2000" b="1" dirty="0">
              <a:solidFill>
                <a:srgbClr val="3366FF"/>
              </a:solidFill>
            </a:endParaRPr>
          </a:p>
        </p:txBody>
      </p:sp>
      <p:sp>
        <p:nvSpPr>
          <p:cNvPr id="2" name="TextBox 1"/>
          <p:cNvSpPr txBox="1"/>
          <p:nvPr/>
        </p:nvSpPr>
        <p:spPr>
          <a:xfrm>
            <a:off x="723901" y="571500"/>
            <a:ext cx="7213600" cy="646331"/>
          </a:xfrm>
          <a:prstGeom prst="rect">
            <a:avLst/>
          </a:prstGeom>
          <a:noFill/>
        </p:spPr>
        <p:txBody>
          <a:bodyPr wrap="square" rtlCol="0">
            <a:spAutoFit/>
          </a:bodyPr>
          <a:lstStyle/>
          <a:p>
            <a:r>
              <a:rPr lang="en-US" dirty="0" smtClean="0"/>
              <a:t>Question: Are moral claims (e.g. “Murder is wrong.”) the kinds of things that can be true or false in the first place?</a:t>
            </a:r>
            <a:endParaRPr lang="en-US" dirty="0"/>
          </a:p>
        </p:txBody>
      </p:sp>
      <p:cxnSp>
        <p:nvCxnSpPr>
          <p:cNvPr id="5" name="Straight Arrow Connector 4"/>
          <p:cNvCxnSpPr>
            <a:stCxn id="2" idx="2"/>
          </p:cNvCxnSpPr>
          <p:nvPr/>
        </p:nvCxnSpPr>
        <p:spPr>
          <a:xfrm flipH="1">
            <a:off x="4330700" y="1217831"/>
            <a:ext cx="1"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429000" y="1701800"/>
            <a:ext cx="2032791" cy="369332"/>
          </a:xfrm>
          <a:prstGeom prst="rect">
            <a:avLst/>
          </a:prstGeom>
          <a:noFill/>
        </p:spPr>
        <p:txBody>
          <a:bodyPr wrap="none" rtlCol="0">
            <a:spAutoFit/>
          </a:bodyPr>
          <a:lstStyle/>
          <a:p>
            <a:r>
              <a:rPr lang="en-US" dirty="0" smtClean="0"/>
              <a:t>Yes = </a:t>
            </a:r>
            <a:r>
              <a:rPr lang="en-US" b="1" i="1" dirty="0" err="1" smtClean="0"/>
              <a:t>Cognitivism</a:t>
            </a:r>
            <a:endParaRPr lang="en-US" b="1" dirty="0"/>
          </a:p>
        </p:txBody>
      </p:sp>
      <p:cxnSp>
        <p:nvCxnSpPr>
          <p:cNvPr id="9" name="Straight Arrow Connector 8"/>
          <p:cNvCxnSpPr>
            <a:stCxn id="2" idx="2"/>
          </p:cNvCxnSpPr>
          <p:nvPr/>
        </p:nvCxnSpPr>
        <p:spPr>
          <a:xfrm>
            <a:off x="4330701" y="1217831"/>
            <a:ext cx="2590799"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958091" y="1689100"/>
            <a:ext cx="2533228"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No = </a:t>
            </a:r>
            <a:r>
              <a:rPr lang="en-US" b="1" i="1" dirty="0" smtClean="0"/>
              <a:t>Non-</a:t>
            </a:r>
            <a:r>
              <a:rPr lang="en-US" b="1" i="1" dirty="0" err="1" smtClean="0"/>
              <a:t>Cognitivism</a:t>
            </a:r>
            <a:endParaRPr lang="en-US" b="1" dirty="0"/>
          </a:p>
        </p:txBody>
      </p:sp>
      <p:cxnSp>
        <p:nvCxnSpPr>
          <p:cNvPr id="14" name="Straight Arrow Connector 13"/>
          <p:cNvCxnSpPr/>
          <p:nvPr/>
        </p:nvCxnSpPr>
        <p:spPr>
          <a:xfrm>
            <a:off x="4330700" y="2134632"/>
            <a:ext cx="1" cy="3926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305372" y="2564368"/>
            <a:ext cx="4050658" cy="369332"/>
          </a:xfrm>
          <a:prstGeom prst="rect">
            <a:avLst/>
          </a:prstGeom>
          <a:noFill/>
        </p:spPr>
        <p:txBody>
          <a:bodyPr wrap="none" rtlCol="0">
            <a:spAutoFit/>
          </a:bodyPr>
          <a:lstStyle/>
          <a:p>
            <a:r>
              <a:rPr lang="en-US" dirty="0" smtClean="0"/>
              <a:t>Question: Are moral claims ever true?</a:t>
            </a:r>
            <a:endParaRPr lang="en-US" dirty="0"/>
          </a:p>
        </p:txBody>
      </p:sp>
    </p:spTree>
    <p:extLst>
      <p:ext uri="{BB962C8B-B14F-4D97-AF65-F5344CB8AC3E}">
        <p14:creationId xmlns:p14="http://schemas.microsoft.com/office/powerpoint/2010/main" val="406999565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92200" y="355600"/>
            <a:ext cx="6584630" cy="369332"/>
          </a:xfrm>
          <a:prstGeom prst="rect">
            <a:avLst/>
          </a:prstGeom>
          <a:noFill/>
        </p:spPr>
        <p:txBody>
          <a:bodyPr wrap="none" rtlCol="0">
            <a:spAutoFit/>
          </a:bodyPr>
          <a:lstStyle/>
          <a:p>
            <a:r>
              <a:rPr lang="en-US" dirty="0" smtClean="0"/>
              <a:t>“It is true for Bill that …” just means “Bill is convinced that …” </a:t>
            </a:r>
            <a:endParaRPr lang="en-US" dirty="0"/>
          </a:p>
        </p:txBody>
      </p:sp>
      <p:sp>
        <p:nvSpPr>
          <p:cNvPr id="2" name="TextBox 1"/>
          <p:cNvSpPr txBox="1"/>
          <p:nvPr/>
        </p:nvSpPr>
        <p:spPr>
          <a:xfrm>
            <a:off x="723901" y="1238934"/>
            <a:ext cx="7086600" cy="3139321"/>
          </a:xfrm>
          <a:prstGeom prst="rect">
            <a:avLst/>
          </a:prstGeom>
          <a:noFill/>
        </p:spPr>
        <p:txBody>
          <a:bodyPr wrap="square" rtlCol="0">
            <a:spAutoFit/>
          </a:bodyPr>
          <a:lstStyle/>
          <a:p>
            <a:r>
              <a:rPr lang="en-US" dirty="0" smtClean="0"/>
              <a:t>Even if we use the word “true” in this way, notice that this is </a:t>
            </a:r>
            <a:r>
              <a:rPr lang="en-US" b="1" dirty="0" smtClean="0"/>
              <a:t>not </a:t>
            </a:r>
            <a:r>
              <a:rPr lang="en-US" dirty="0" smtClean="0"/>
              <a:t>what we always mean by the word. </a:t>
            </a:r>
          </a:p>
          <a:p>
            <a:endParaRPr lang="en-US" dirty="0"/>
          </a:p>
          <a:p>
            <a:r>
              <a:rPr lang="en-US" dirty="0" smtClean="0"/>
              <a:t>For example: </a:t>
            </a:r>
          </a:p>
          <a:p>
            <a:endParaRPr lang="en-US" dirty="0"/>
          </a:p>
          <a:p>
            <a:r>
              <a:rPr lang="en-US" b="1" dirty="0" smtClean="0"/>
              <a:t>Could it be the case that Bill is convinced that the moon landing never happened?</a:t>
            </a:r>
          </a:p>
          <a:p>
            <a:endParaRPr lang="en-US" b="1" dirty="0"/>
          </a:p>
          <a:p>
            <a:r>
              <a:rPr lang="en-US" dirty="0" smtClean="0"/>
              <a:t>Sure—then it would be “true for Bill” (in the sense just defined) that the moon landing never happened. </a:t>
            </a:r>
            <a:r>
              <a:rPr lang="en-US" b="1" dirty="0" smtClean="0"/>
              <a:t>But it is </a:t>
            </a:r>
            <a:r>
              <a:rPr lang="en-US" b="1" dirty="0" smtClean="0">
                <a:solidFill>
                  <a:srgbClr val="FF0000"/>
                </a:solidFill>
              </a:rPr>
              <a:t>true (</a:t>
            </a:r>
            <a:r>
              <a:rPr lang="en-US" b="1" i="1" dirty="0" smtClean="0">
                <a:solidFill>
                  <a:srgbClr val="FF0000"/>
                </a:solidFill>
              </a:rPr>
              <a:t>period</a:t>
            </a:r>
            <a:r>
              <a:rPr lang="en-US" b="1" dirty="0" smtClean="0">
                <a:solidFill>
                  <a:srgbClr val="FF0000"/>
                </a:solidFill>
              </a:rPr>
              <a:t>) </a:t>
            </a:r>
            <a:r>
              <a:rPr lang="en-US" b="1" dirty="0" smtClean="0"/>
              <a:t>that the moon landing did happen</a:t>
            </a:r>
            <a:r>
              <a:rPr lang="en-US" dirty="0" smtClean="0"/>
              <a:t>. </a:t>
            </a:r>
            <a:endParaRPr lang="en-US" dirty="0"/>
          </a:p>
        </p:txBody>
      </p:sp>
      <p:sp>
        <p:nvSpPr>
          <p:cNvPr id="3" name="TextBox 2"/>
          <p:cNvSpPr txBox="1"/>
          <p:nvPr/>
        </p:nvSpPr>
        <p:spPr>
          <a:xfrm>
            <a:off x="393700" y="4711700"/>
            <a:ext cx="7431767" cy="369332"/>
          </a:xfrm>
          <a:prstGeom prst="rect">
            <a:avLst/>
          </a:prstGeom>
          <a:noFill/>
        </p:spPr>
        <p:txBody>
          <a:bodyPr wrap="none" rtlCol="0">
            <a:spAutoFit/>
          </a:bodyPr>
          <a:lstStyle/>
          <a:p>
            <a:r>
              <a:rPr lang="en-US" dirty="0" smtClean="0"/>
              <a:t>Moral Relativism </a:t>
            </a:r>
            <a:r>
              <a:rPr lang="en-US" u="sng" dirty="0" smtClean="0"/>
              <a:t>is</a:t>
            </a:r>
            <a:r>
              <a:rPr lang="en-US" dirty="0"/>
              <a:t> </a:t>
            </a:r>
            <a:r>
              <a:rPr lang="en-US" dirty="0" smtClean="0"/>
              <a:t>the thesis that moral claims are never </a:t>
            </a:r>
            <a:r>
              <a:rPr lang="en-US" b="1" dirty="0" smtClean="0">
                <a:solidFill>
                  <a:srgbClr val="FF0000"/>
                </a:solidFill>
              </a:rPr>
              <a:t>true (</a:t>
            </a:r>
            <a:r>
              <a:rPr lang="en-US" b="1" i="1" dirty="0" smtClean="0">
                <a:solidFill>
                  <a:srgbClr val="FF0000"/>
                </a:solidFill>
              </a:rPr>
              <a:t>period)</a:t>
            </a:r>
            <a:r>
              <a:rPr lang="en-US" dirty="0" smtClean="0"/>
              <a:t>. </a:t>
            </a:r>
            <a:endParaRPr lang="en-US" dirty="0"/>
          </a:p>
        </p:txBody>
      </p:sp>
    </p:spTree>
    <p:extLst>
      <p:ext uri="{BB962C8B-B14F-4D97-AF65-F5344CB8AC3E}">
        <p14:creationId xmlns:p14="http://schemas.microsoft.com/office/powerpoint/2010/main" val="228523385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92200" y="355600"/>
            <a:ext cx="6584630" cy="369332"/>
          </a:xfrm>
          <a:prstGeom prst="rect">
            <a:avLst/>
          </a:prstGeom>
          <a:noFill/>
        </p:spPr>
        <p:txBody>
          <a:bodyPr wrap="none" rtlCol="0">
            <a:spAutoFit/>
          </a:bodyPr>
          <a:lstStyle/>
          <a:p>
            <a:r>
              <a:rPr lang="en-US" dirty="0" smtClean="0"/>
              <a:t>“It is true for Bill that …” just means “Bill is convinced that …” </a:t>
            </a:r>
            <a:endParaRPr lang="en-US" dirty="0"/>
          </a:p>
        </p:txBody>
      </p:sp>
      <p:sp>
        <p:nvSpPr>
          <p:cNvPr id="2" name="TextBox 1"/>
          <p:cNvSpPr txBox="1"/>
          <p:nvPr/>
        </p:nvSpPr>
        <p:spPr>
          <a:xfrm>
            <a:off x="723901" y="1238934"/>
            <a:ext cx="7086600" cy="3139321"/>
          </a:xfrm>
          <a:prstGeom prst="rect">
            <a:avLst/>
          </a:prstGeom>
          <a:noFill/>
        </p:spPr>
        <p:txBody>
          <a:bodyPr wrap="square" rtlCol="0">
            <a:spAutoFit/>
          </a:bodyPr>
          <a:lstStyle/>
          <a:p>
            <a:r>
              <a:rPr lang="en-US" dirty="0" smtClean="0"/>
              <a:t>Even if we use the word “true” in this way, notice that this is </a:t>
            </a:r>
            <a:r>
              <a:rPr lang="en-US" b="1" dirty="0" smtClean="0"/>
              <a:t>not </a:t>
            </a:r>
            <a:r>
              <a:rPr lang="en-US" dirty="0" smtClean="0"/>
              <a:t>what we always mean by the word. </a:t>
            </a:r>
          </a:p>
          <a:p>
            <a:endParaRPr lang="en-US" dirty="0"/>
          </a:p>
          <a:p>
            <a:r>
              <a:rPr lang="en-US" dirty="0" smtClean="0"/>
              <a:t>For example: </a:t>
            </a:r>
          </a:p>
          <a:p>
            <a:endParaRPr lang="en-US" dirty="0"/>
          </a:p>
          <a:p>
            <a:r>
              <a:rPr lang="en-US" b="1" dirty="0" smtClean="0"/>
              <a:t>Could it be the case that Bill is convinced that the moon landing never happened?</a:t>
            </a:r>
          </a:p>
          <a:p>
            <a:endParaRPr lang="en-US" b="1" dirty="0"/>
          </a:p>
          <a:p>
            <a:r>
              <a:rPr lang="en-US" dirty="0" smtClean="0"/>
              <a:t>Sure—then it would be “true for Bill” (in the sense just defined) that the moon landing never happened. </a:t>
            </a:r>
            <a:r>
              <a:rPr lang="en-US" b="1" dirty="0" smtClean="0"/>
              <a:t>But it is </a:t>
            </a:r>
            <a:r>
              <a:rPr lang="en-US" b="1" dirty="0" smtClean="0">
                <a:solidFill>
                  <a:srgbClr val="FF0000"/>
                </a:solidFill>
              </a:rPr>
              <a:t>true (</a:t>
            </a:r>
            <a:r>
              <a:rPr lang="en-US" b="1" i="1" dirty="0" smtClean="0">
                <a:solidFill>
                  <a:srgbClr val="FF0000"/>
                </a:solidFill>
              </a:rPr>
              <a:t>period</a:t>
            </a:r>
            <a:r>
              <a:rPr lang="en-US" b="1" dirty="0" smtClean="0">
                <a:solidFill>
                  <a:srgbClr val="FF0000"/>
                </a:solidFill>
              </a:rPr>
              <a:t>) </a:t>
            </a:r>
            <a:r>
              <a:rPr lang="en-US" b="1" dirty="0" smtClean="0"/>
              <a:t>that the moon landing did happen</a:t>
            </a:r>
            <a:r>
              <a:rPr lang="en-US" dirty="0" smtClean="0"/>
              <a:t>. </a:t>
            </a:r>
            <a:endParaRPr lang="en-US" dirty="0"/>
          </a:p>
        </p:txBody>
      </p:sp>
      <p:sp>
        <p:nvSpPr>
          <p:cNvPr id="3" name="TextBox 2"/>
          <p:cNvSpPr txBox="1"/>
          <p:nvPr/>
        </p:nvSpPr>
        <p:spPr>
          <a:xfrm>
            <a:off x="393700" y="4695755"/>
            <a:ext cx="8204200" cy="1200329"/>
          </a:xfrm>
          <a:prstGeom prst="rect">
            <a:avLst/>
          </a:prstGeom>
          <a:noFill/>
        </p:spPr>
        <p:txBody>
          <a:bodyPr wrap="square" rtlCol="0">
            <a:spAutoFit/>
          </a:bodyPr>
          <a:lstStyle/>
          <a:p>
            <a:r>
              <a:rPr lang="en-US" dirty="0" smtClean="0"/>
              <a:t>Moral Relativism </a:t>
            </a:r>
            <a:r>
              <a:rPr lang="en-US" u="sng" dirty="0" smtClean="0"/>
              <a:t>is</a:t>
            </a:r>
            <a:r>
              <a:rPr lang="en-US" dirty="0"/>
              <a:t> </a:t>
            </a:r>
            <a:r>
              <a:rPr lang="en-US" dirty="0" smtClean="0"/>
              <a:t>the thesis that moral claims are never </a:t>
            </a:r>
            <a:r>
              <a:rPr lang="en-US" b="1" dirty="0" smtClean="0">
                <a:solidFill>
                  <a:srgbClr val="FF0000"/>
                </a:solidFill>
              </a:rPr>
              <a:t>true (</a:t>
            </a:r>
            <a:r>
              <a:rPr lang="en-US" b="1" i="1" dirty="0" smtClean="0">
                <a:solidFill>
                  <a:srgbClr val="FF0000"/>
                </a:solidFill>
              </a:rPr>
              <a:t>period)</a:t>
            </a:r>
            <a:r>
              <a:rPr lang="en-US" dirty="0" smtClean="0"/>
              <a:t>. </a:t>
            </a:r>
          </a:p>
          <a:p>
            <a:endParaRPr lang="en-US" dirty="0"/>
          </a:p>
          <a:p>
            <a:r>
              <a:rPr lang="en-US" i="1" dirty="0" smtClean="0"/>
              <a:t>What could it mean to say that “Abortion is wrong.” is true for some people and false for others, if we are not simply talking about what people are convinced of.</a:t>
            </a:r>
            <a:endParaRPr lang="en-US" i="1" dirty="0"/>
          </a:p>
        </p:txBody>
      </p:sp>
    </p:spTree>
    <p:extLst>
      <p:ext uri="{BB962C8B-B14F-4D97-AF65-F5344CB8AC3E}">
        <p14:creationId xmlns:p14="http://schemas.microsoft.com/office/powerpoint/2010/main" val="42374060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20700" y="403155"/>
            <a:ext cx="8204200" cy="1200329"/>
          </a:xfrm>
          <a:prstGeom prst="rect">
            <a:avLst/>
          </a:prstGeom>
          <a:noFill/>
        </p:spPr>
        <p:txBody>
          <a:bodyPr wrap="square" rtlCol="0">
            <a:spAutoFit/>
          </a:bodyPr>
          <a:lstStyle/>
          <a:p>
            <a:r>
              <a:rPr lang="en-US" dirty="0" smtClean="0"/>
              <a:t>Moral Relativism </a:t>
            </a:r>
            <a:r>
              <a:rPr lang="en-US" u="sng" dirty="0" smtClean="0"/>
              <a:t>is</a:t>
            </a:r>
            <a:r>
              <a:rPr lang="en-US" dirty="0"/>
              <a:t> </a:t>
            </a:r>
            <a:r>
              <a:rPr lang="en-US" dirty="0" smtClean="0"/>
              <a:t>the thesis that moral claims are never </a:t>
            </a:r>
            <a:r>
              <a:rPr lang="en-US" b="1" dirty="0" smtClean="0">
                <a:solidFill>
                  <a:srgbClr val="FF0000"/>
                </a:solidFill>
              </a:rPr>
              <a:t>true (</a:t>
            </a:r>
            <a:r>
              <a:rPr lang="en-US" b="1" i="1" dirty="0" smtClean="0">
                <a:solidFill>
                  <a:srgbClr val="FF0000"/>
                </a:solidFill>
              </a:rPr>
              <a:t>period)</a:t>
            </a:r>
            <a:r>
              <a:rPr lang="en-US" dirty="0" smtClean="0"/>
              <a:t>. </a:t>
            </a:r>
          </a:p>
          <a:p>
            <a:endParaRPr lang="en-US" dirty="0"/>
          </a:p>
          <a:p>
            <a:r>
              <a:rPr lang="en-US" i="1" dirty="0" smtClean="0"/>
              <a:t>What could it mean to say that “Abortion is wrong.” is true for some people and false for others, if we are not simply talking about what people are convinced of.</a:t>
            </a:r>
            <a:endParaRPr lang="en-US" i="1" dirty="0"/>
          </a:p>
        </p:txBody>
      </p:sp>
      <p:sp>
        <p:nvSpPr>
          <p:cNvPr id="5" name="Rectangle 4"/>
          <p:cNvSpPr/>
          <p:nvPr/>
        </p:nvSpPr>
        <p:spPr>
          <a:xfrm>
            <a:off x="317500" y="2058938"/>
            <a:ext cx="8204200" cy="2862322"/>
          </a:xfrm>
          <a:prstGeom prst="rect">
            <a:avLst/>
          </a:prstGeom>
        </p:spPr>
        <p:txBody>
          <a:bodyPr wrap="square">
            <a:spAutoFit/>
          </a:bodyPr>
          <a:lstStyle/>
          <a:p>
            <a:r>
              <a:rPr lang="en-US" sz="2000" dirty="0"/>
              <a:t>If you have trouble seeing how there could be any way to speak meaningfully about </a:t>
            </a:r>
            <a:r>
              <a:rPr lang="en-US" sz="2000" dirty="0" smtClean="0"/>
              <a:t>what is ‘true-for-someone’ in </a:t>
            </a:r>
            <a:r>
              <a:rPr lang="en-US" sz="2000" dirty="0"/>
              <a:t>this </a:t>
            </a:r>
            <a:r>
              <a:rPr lang="en-US" sz="2000" dirty="0" smtClean="0"/>
              <a:t>way (i.e. not in the way of just reporting what people are convinced of), then you </a:t>
            </a:r>
            <a:r>
              <a:rPr lang="en-US" sz="2000" dirty="0"/>
              <a:t>are starting to see why relativism </a:t>
            </a:r>
            <a:r>
              <a:rPr lang="en-US" sz="2000" dirty="0" smtClean="0"/>
              <a:t>is less stable than normally supposed.</a:t>
            </a:r>
          </a:p>
          <a:p>
            <a:endParaRPr lang="en-US" sz="2000" dirty="0"/>
          </a:p>
          <a:p>
            <a:r>
              <a:rPr lang="en-US" sz="2000" dirty="0" smtClean="0"/>
              <a:t>Relativism </a:t>
            </a:r>
            <a:r>
              <a:rPr lang="en-US" sz="2000" dirty="0"/>
              <a:t>makes more sense when we confuse it with an epistemological use of “true for </a:t>
            </a:r>
            <a:r>
              <a:rPr lang="en-US" sz="2000" dirty="0" smtClean="0"/>
              <a:t>whoever” </a:t>
            </a:r>
            <a:r>
              <a:rPr lang="en-US" sz="2000" dirty="0"/>
              <a:t>which tracks what </a:t>
            </a:r>
            <a:r>
              <a:rPr lang="en-US" sz="2000" dirty="0" smtClean="0"/>
              <a:t>whoever </a:t>
            </a:r>
            <a:r>
              <a:rPr lang="en-US" sz="2000" dirty="0"/>
              <a:t>is convinced of</a:t>
            </a:r>
            <a:r>
              <a:rPr lang="en-US" sz="2000" dirty="0" smtClean="0"/>
              <a:t>. (But remember: that use of “true for whoever” is consistent with realism!)</a:t>
            </a:r>
            <a:endParaRPr lang="en-US" sz="2000" dirty="0"/>
          </a:p>
        </p:txBody>
      </p:sp>
    </p:spTree>
    <p:extLst>
      <p:ext uri="{BB962C8B-B14F-4D97-AF65-F5344CB8AC3E}">
        <p14:creationId xmlns:p14="http://schemas.microsoft.com/office/powerpoint/2010/main" val="193818897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227568"/>
            <a:ext cx="7247597" cy="369332"/>
          </a:xfrm>
          <a:prstGeom prst="rect">
            <a:avLst/>
          </a:prstGeom>
          <a:noFill/>
        </p:spPr>
        <p:txBody>
          <a:bodyPr wrap="none" rtlCol="0">
            <a:spAutoFit/>
          </a:bodyPr>
          <a:lstStyle/>
          <a:p>
            <a:r>
              <a:rPr lang="en-US" dirty="0" smtClean="0"/>
              <a:t>Let’s think about how we might make some sense of moral relativism.</a:t>
            </a:r>
            <a:endParaRPr lang="en-US" dirty="0"/>
          </a:p>
        </p:txBody>
      </p:sp>
    </p:spTree>
    <p:extLst>
      <p:ext uri="{BB962C8B-B14F-4D97-AF65-F5344CB8AC3E}">
        <p14:creationId xmlns:p14="http://schemas.microsoft.com/office/powerpoint/2010/main" val="110731636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227568"/>
            <a:ext cx="7247597" cy="369332"/>
          </a:xfrm>
          <a:prstGeom prst="rect">
            <a:avLst/>
          </a:prstGeom>
          <a:noFill/>
        </p:spPr>
        <p:txBody>
          <a:bodyPr wrap="none" rtlCol="0">
            <a:spAutoFit/>
          </a:bodyPr>
          <a:lstStyle/>
          <a:p>
            <a:r>
              <a:rPr lang="en-US" dirty="0" smtClean="0"/>
              <a:t>Let’s think about how we might make some sense of moral relativism.</a:t>
            </a:r>
            <a:endParaRPr lang="en-US" dirty="0"/>
          </a:p>
        </p:txBody>
      </p:sp>
      <p:pic>
        <p:nvPicPr>
          <p:cNvPr id="2" name="Picture 1" descr="220px-Ruth_Benedic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6400" y="1174750"/>
            <a:ext cx="1714500" cy="2143125"/>
          </a:xfrm>
          <a:prstGeom prst="rect">
            <a:avLst/>
          </a:prstGeom>
        </p:spPr>
      </p:pic>
      <p:sp>
        <p:nvSpPr>
          <p:cNvPr id="3" name="TextBox 2"/>
          <p:cNvSpPr txBox="1"/>
          <p:nvPr/>
        </p:nvSpPr>
        <p:spPr>
          <a:xfrm>
            <a:off x="539434" y="3376136"/>
            <a:ext cx="1492566" cy="369332"/>
          </a:xfrm>
          <a:prstGeom prst="rect">
            <a:avLst/>
          </a:prstGeom>
          <a:noFill/>
        </p:spPr>
        <p:txBody>
          <a:bodyPr wrap="none" rtlCol="0">
            <a:spAutoFit/>
          </a:bodyPr>
          <a:lstStyle/>
          <a:p>
            <a:r>
              <a:rPr lang="en-US" dirty="0" smtClean="0"/>
              <a:t>(1887 – 1948) </a:t>
            </a:r>
            <a:endParaRPr lang="en-US" dirty="0"/>
          </a:p>
        </p:txBody>
      </p:sp>
      <p:sp>
        <p:nvSpPr>
          <p:cNvPr id="6" name="TextBox 5"/>
          <p:cNvSpPr txBox="1"/>
          <p:nvPr/>
        </p:nvSpPr>
        <p:spPr>
          <a:xfrm>
            <a:off x="2336800" y="1174750"/>
            <a:ext cx="6311900" cy="646331"/>
          </a:xfrm>
          <a:prstGeom prst="rect">
            <a:avLst/>
          </a:prstGeom>
          <a:noFill/>
        </p:spPr>
        <p:txBody>
          <a:bodyPr wrap="square" rtlCol="0">
            <a:spAutoFit/>
          </a:bodyPr>
          <a:lstStyle/>
          <a:p>
            <a:r>
              <a:rPr lang="en-US" dirty="0" smtClean="0"/>
              <a:t>Ruth Benedict was an important American anthropologist in the 20</a:t>
            </a:r>
            <a:r>
              <a:rPr lang="en-US" baseline="30000" dirty="0" smtClean="0"/>
              <a:t>th</a:t>
            </a:r>
            <a:r>
              <a:rPr lang="en-US" dirty="0" smtClean="0"/>
              <a:t> century.</a:t>
            </a:r>
            <a:endParaRPr lang="en-US" dirty="0"/>
          </a:p>
        </p:txBody>
      </p:sp>
    </p:spTree>
    <p:extLst>
      <p:ext uri="{BB962C8B-B14F-4D97-AF65-F5344CB8AC3E}">
        <p14:creationId xmlns:p14="http://schemas.microsoft.com/office/powerpoint/2010/main" val="214395924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227568"/>
            <a:ext cx="7247597" cy="369332"/>
          </a:xfrm>
          <a:prstGeom prst="rect">
            <a:avLst/>
          </a:prstGeom>
          <a:noFill/>
        </p:spPr>
        <p:txBody>
          <a:bodyPr wrap="none" rtlCol="0">
            <a:spAutoFit/>
          </a:bodyPr>
          <a:lstStyle/>
          <a:p>
            <a:r>
              <a:rPr lang="en-US" dirty="0" smtClean="0"/>
              <a:t>Let’s think about how we might make some sense of moral relativism.</a:t>
            </a:r>
            <a:endParaRPr lang="en-US" dirty="0"/>
          </a:p>
        </p:txBody>
      </p:sp>
      <p:pic>
        <p:nvPicPr>
          <p:cNvPr id="2" name="Picture 1" descr="220px-Ruth_Benedic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6400" y="1174750"/>
            <a:ext cx="1714500" cy="2143125"/>
          </a:xfrm>
          <a:prstGeom prst="rect">
            <a:avLst/>
          </a:prstGeom>
        </p:spPr>
      </p:pic>
      <p:sp>
        <p:nvSpPr>
          <p:cNvPr id="3" name="TextBox 2"/>
          <p:cNvSpPr txBox="1"/>
          <p:nvPr/>
        </p:nvSpPr>
        <p:spPr>
          <a:xfrm>
            <a:off x="539434" y="3376136"/>
            <a:ext cx="1492566" cy="369332"/>
          </a:xfrm>
          <a:prstGeom prst="rect">
            <a:avLst/>
          </a:prstGeom>
          <a:noFill/>
        </p:spPr>
        <p:txBody>
          <a:bodyPr wrap="none" rtlCol="0">
            <a:spAutoFit/>
          </a:bodyPr>
          <a:lstStyle/>
          <a:p>
            <a:r>
              <a:rPr lang="en-US" dirty="0" smtClean="0"/>
              <a:t>(1887 – 1948) </a:t>
            </a:r>
            <a:endParaRPr lang="en-US" dirty="0"/>
          </a:p>
        </p:txBody>
      </p:sp>
      <p:sp>
        <p:nvSpPr>
          <p:cNvPr id="6" name="TextBox 5"/>
          <p:cNvSpPr txBox="1"/>
          <p:nvPr/>
        </p:nvSpPr>
        <p:spPr>
          <a:xfrm>
            <a:off x="2336800" y="1174750"/>
            <a:ext cx="6311900" cy="646331"/>
          </a:xfrm>
          <a:prstGeom prst="rect">
            <a:avLst/>
          </a:prstGeom>
          <a:noFill/>
        </p:spPr>
        <p:txBody>
          <a:bodyPr wrap="square" rtlCol="0">
            <a:spAutoFit/>
          </a:bodyPr>
          <a:lstStyle/>
          <a:p>
            <a:r>
              <a:rPr lang="en-US" dirty="0" smtClean="0"/>
              <a:t>Ruth Benedict was an important American anthropologist in the 20</a:t>
            </a:r>
            <a:r>
              <a:rPr lang="en-US" baseline="30000" dirty="0" smtClean="0"/>
              <a:t>th</a:t>
            </a:r>
            <a:r>
              <a:rPr lang="en-US" dirty="0" smtClean="0"/>
              <a:t> century.</a:t>
            </a:r>
            <a:endParaRPr lang="en-US" dirty="0"/>
          </a:p>
        </p:txBody>
      </p:sp>
      <p:sp>
        <p:nvSpPr>
          <p:cNvPr id="7" name="TextBox 6"/>
          <p:cNvSpPr txBox="1"/>
          <p:nvPr/>
        </p:nvSpPr>
        <p:spPr>
          <a:xfrm>
            <a:off x="2705100" y="3035300"/>
            <a:ext cx="184666" cy="369332"/>
          </a:xfrm>
          <a:prstGeom prst="rect">
            <a:avLst/>
          </a:prstGeom>
          <a:noFill/>
        </p:spPr>
        <p:txBody>
          <a:bodyPr wrap="none" rtlCol="0">
            <a:spAutoFit/>
          </a:bodyPr>
          <a:lstStyle/>
          <a:p>
            <a:endParaRPr lang="en-US"/>
          </a:p>
        </p:txBody>
      </p:sp>
      <p:sp>
        <p:nvSpPr>
          <p:cNvPr id="5" name="TextBox 4"/>
          <p:cNvSpPr txBox="1"/>
          <p:nvPr/>
        </p:nvSpPr>
        <p:spPr>
          <a:xfrm>
            <a:off x="2514601" y="2286000"/>
            <a:ext cx="5994400" cy="1200329"/>
          </a:xfrm>
          <a:prstGeom prst="rect">
            <a:avLst/>
          </a:prstGeom>
          <a:noFill/>
        </p:spPr>
        <p:txBody>
          <a:bodyPr wrap="square" rtlCol="0">
            <a:spAutoFit/>
          </a:bodyPr>
          <a:lstStyle/>
          <a:p>
            <a:r>
              <a:rPr lang="en-US" dirty="0" smtClean="0"/>
              <a:t>In your reading for today, Benedict gives an impression list of moral disagreements between various cultures. Notably, we don’t find that kind of disagreement about, e.g., whether the sky is blue. </a:t>
            </a:r>
            <a:endParaRPr lang="en-US" dirty="0"/>
          </a:p>
        </p:txBody>
      </p:sp>
    </p:spTree>
    <p:extLst>
      <p:ext uri="{BB962C8B-B14F-4D97-AF65-F5344CB8AC3E}">
        <p14:creationId xmlns:p14="http://schemas.microsoft.com/office/powerpoint/2010/main" val="7935334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227568"/>
            <a:ext cx="7247597" cy="369332"/>
          </a:xfrm>
          <a:prstGeom prst="rect">
            <a:avLst/>
          </a:prstGeom>
          <a:noFill/>
        </p:spPr>
        <p:txBody>
          <a:bodyPr wrap="none" rtlCol="0">
            <a:spAutoFit/>
          </a:bodyPr>
          <a:lstStyle/>
          <a:p>
            <a:r>
              <a:rPr lang="en-US" dirty="0" smtClean="0"/>
              <a:t>Let’s think about how we might make some sense of moral relativism.</a:t>
            </a:r>
            <a:endParaRPr lang="en-US" dirty="0"/>
          </a:p>
        </p:txBody>
      </p:sp>
      <p:pic>
        <p:nvPicPr>
          <p:cNvPr id="2" name="Picture 1" descr="220px-Ruth_Benedic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6400" y="1174750"/>
            <a:ext cx="1714500" cy="2143125"/>
          </a:xfrm>
          <a:prstGeom prst="rect">
            <a:avLst/>
          </a:prstGeom>
        </p:spPr>
      </p:pic>
      <p:sp>
        <p:nvSpPr>
          <p:cNvPr id="3" name="TextBox 2"/>
          <p:cNvSpPr txBox="1"/>
          <p:nvPr/>
        </p:nvSpPr>
        <p:spPr>
          <a:xfrm>
            <a:off x="539434" y="3376136"/>
            <a:ext cx="1492566" cy="369332"/>
          </a:xfrm>
          <a:prstGeom prst="rect">
            <a:avLst/>
          </a:prstGeom>
          <a:noFill/>
        </p:spPr>
        <p:txBody>
          <a:bodyPr wrap="none" rtlCol="0">
            <a:spAutoFit/>
          </a:bodyPr>
          <a:lstStyle/>
          <a:p>
            <a:r>
              <a:rPr lang="en-US" dirty="0" smtClean="0"/>
              <a:t>(1887 – 1948) </a:t>
            </a:r>
            <a:endParaRPr lang="en-US" dirty="0"/>
          </a:p>
        </p:txBody>
      </p:sp>
      <p:sp>
        <p:nvSpPr>
          <p:cNvPr id="6" name="TextBox 5"/>
          <p:cNvSpPr txBox="1"/>
          <p:nvPr/>
        </p:nvSpPr>
        <p:spPr>
          <a:xfrm>
            <a:off x="2336800" y="1174750"/>
            <a:ext cx="6311900" cy="646331"/>
          </a:xfrm>
          <a:prstGeom prst="rect">
            <a:avLst/>
          </a:prstGeom>
          <a:noFill/>
        </p:spPr>
        <p:txBody>
          <a:bodyPr wrap="square" rtlCol="0">
            <a:spAutoFit/>
          </a:bodyPr>
          <a:lstStyle/>
          <a:p>
            <a:r>
              <a:rPr lang="en-US" dirty="0" smtClean="0"/>
              <a:t>Ruth Benedict was an important American anthropologist in the 20</a:t>
            </a:r>
            <a:r>
              <a:rPr lang="en-US" baseline="30000" dirty="0" smtClean="0"/>
              <a:t>th</a:t>
            </a:r>
            <a:r>
              <a:rPr lang="en-US" dirty="0" smtClean="0"/>
              <a:t> century.</a:t>
            </a:r>
            <a:endParaRPr lang="en-US" dirty="0"/>
          </a:p>
        </p:txBody>
      </p:sp>
      <p:sp>
        <p:nvSpPr>
          <p:cNvPr id="7" name="TextBox 6"/>
          <p:cNvSpPr txBox="1"/>
          <p:nvPr/>
        </p:nvSpPr>
        <p:spPr>
          <a:xfrm>
            <a:off x="2705100" y="3035300"/>
            <a:ext cx="184666" cy="369332"/>
          </a:xfrm>
          <a:prstGeom prst="rect">
            <a:avLst/>
          </a:prstGeom>
          <a:noFill/>
        </p:spPr>
        <p:txBody>
          <a:bodyPr wrap="none" rtlCol="0">
            <a:spAutoFit/>
          </a:bodyPr>
          <a:lstStyle/>
          <a:p>
            <a:endParaRPr lang="en-US"/>
          </a:p>
        </p:txBody>
      </p:sp>
      <p:sp>
        <p:nvSpPr>
          <p:cNvPr id="5" name="TextBox 4"/>
          <p:cNvSpPr txBox="1"/>
          <p:nvPr/>
        </p:nvSpPr>
        <p:spPr>
          <a:xfrm>
            <a:off x="2514601" y="2286000"/>
            <a:ext cx="5994400" cy="1200329"/>
          </a:xfrm>
          <a:prstGeom prst="rect">
            <a:avLst/>
          </a:prstGeom>
          <a:noFill/>
        </p:spPr>
        <p:txBody>
          <a:bodyPr wrap="square" rtlCol="0">
            <a:spAutoFit/>
          </a:bodyPr>
          <a:lstStyle/>
          <a:p>
            <a:r>
              <a:rPr lang="en-US" dirty="0" smtClean="0"/>
              <a:t>In your reading for today, Benedict gives an impression list of moral disagreements between various cultures. Notably, we don’t find that kind of disagreement about, e.g., whether the sky is </a:t>
            </a:r>
            <a:r>
              <a:rPr lang="en-US" smtClean="0"/>
              <a:t>blue. </a:t>
            </a:r>
            <a:endParaRPr lang="en-US" dirty="0"/>
          </a:p>
        </p:txBody>
      </p:sp>
      <p:sp>
        <p:nvSpPr>
          <p:cNvPr id="8" name="TextBox 7"/>
          <p:cNvSpPr txBox="1"/>
          <p:nvPr/>
        </p:nvSpPr>
        <p:spPr>
          <a:xfrm>
            <a:off x="990600" y="4045634"/>
            <a:ext cx="7171397" cy="646331"/>
          </a:xfrm>
          <a:prstGeom prst="rect">
            <a:avLst/>
          </a:prstGeom>
          <a:noFill/>
        </p:spPr>
        <p:txBody>
          <a:bodyPr wrap="square" rtlCol="0">
            <a:spAutoFit/>
          </a:bodyPr>
          <a:lstStyle/>
          <a:p>
            <a:r>
              <a:rPr lang="en-US" dirty="0" smtClean="0"/>
              <a:t>This leads to a natural question: Why is there widespread moral disagreement of the sort we find in the world?</a:t>
            </a:r>
            <a:endParaRPr lang="en-US" dirty="0"/>
          </a:p>
        </p:txBody>
      </p:sp>
    </p:spTree>
    <p:extLst>
      <p:ext uri="{BB962C8B-B14F-4D97-AF65-F5344CB8AC3E}">
        <p14:creationId xmlns:p14="http://schemas.microsoft.com/office/powerpoint/2010/main" val="137427800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20px-Ruth_Benedic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714500" cy="2143125"/>
          </a:xfrm>
          <a:prstGeom prst="rect">
            <a:avLst/>
          </a:prstGeom>
        </p:spPr>
      </p:pic>
      <p:sp>
        <p:nvSpPr>
          <p:cNvPr id="7" name="TextBox 6"/>
          <p:cNvSpPr txBox="1"/>
          <p:nvPr/>
        </p:nvSpPr>
        <p:spPr>
          <a:xfrm>
            <a:off x="2705100" y="3035300"/>
            <a:ext cx="184666" cy="369332"/>
          </a:xfrm>
          <a:prstGeom prst="rect">
            <a:avLst/>
          </a:prstGeom>
          <a:noFill/>
        </p:spPr>
        <p:txBody>
          <a:bodyPr wrap="none" rtlCol="0">
            <a:spAutoFit/>
          </a:bodyPr>
          <a:lstStyle/>
          <a:p>
            <a:endParaRPr lang="en-US"/>
          </a:p>
        </p:txBody>
      </p:sp>
      <p:sp>
        <p:nvSpPr>
          <p:cNvPr id="9" name="TextBox 8"/>
          <p:cNvSpPr txBox="1"/>
          <p:nvPr/>
        </p:nvSpPr>
        <p:spPr>
          <a:xfrm>
            <a:off x="2209800" y="259834"/>
            <a:ext cx="6331706" cy="369332"/>
          </a:xfrm>
          <a:prstGeom prst="rect">
            <a:avLst/>
          </a:prstGeom>
          <a:noFill/>
        </p:spPr>
        <p:txBody>
          <a:bodyPr wrap="none" rtlCol="0">
            <a:spAutoFit/>
          </a:bodyPr>
          <a:lstStyle/>
          <a:p>
            <a:r>
              <a:rPr lang="en-US" dirty="0" smtClean="0"/>
              <a:t>Benedict thinks that the moral relativist has a simple answer:</a:t>
            </a:r>
            <a:endParaRPr lang="en-US" dirty="0"/>
          </a:p>
        </p:txBody>
      </p:sp>
      <p:sp>
        <p:nvSpPr>
          <p:cNvPr id="10" name="TextBox 9"/>
          <p:cNvSpPr txBox="1"/>
          <p:nvPr/>
        </p:nvSpPr>
        <p:spPr>
          <a:xfrm>
            <a:off x="1968500" y="965200"/>
            <a:ext cx="6858000" cy="2585323"/>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dirty="0" smtClean="0"/>
              <a:t>“We do not any longer make the mistake of deriving the morality of our locality and decade directly from the inevitable constitution of human nature. We do not elevate it to the dignity of a first principle [Kant]. We recognize that morality differs in every society, and is a convenient term for socially approved habits. Mankind has always preferred to say, “It is morally good,” rather than “It is habitual,” and the fact of this preference is matter enough for a critical science of ethics. But historically the two phrases are synonymous.”</a:t>
            </a:r>
            <a:endParaRPr lang="en-US" dirty="0"/>
          </a:p>
        </p:txBody>
      </p:sp>
    </p:spTree>
    <p:extLst>
      <p:ext uri="{BB962C8B-B14F-4D97-AF65-F5344CB8AC3E}">
        <p14:creationId xmlns:p14="http://schemas.microsoft.com/office/powerpoint/2010/main" val="87199483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20px-Ruth_Benedic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714500" cy="2143125"/>
          </a:xfrm>
          <a:prstGeom prst="rect">
            <a:avLst/>
          </a:prstGeom>
        </p:spPr>
      </p:pic>
      <p:sp>
        <p:nvSpPr>
          <p:cNvPr id="7" name="TextBox 6"/>
          <p:cNvSpPr txBox="1"/>
          <p:nvPr/>
        </p:nvSpPr>
        <p:spPr>
          <a:xfrm>
            <a:off x="2705100" y="3035300"/>
            <a:ext cx="184666" cy="369332"/>
          </a:xfrm>
          <a:prstGeom prst="rect">
            <a:avLst/>
          </a:prstGeom>
          <a:noFill/>
        </p:spPr>
        <p:txBody>
          <a:bodyPr wrap="none" rtlCol="0">
            <a:spAutoFit/>
          </a:bodyPr>
          <a:lstStyle/>
          <a:p>
            <a:endParaRPr lang="en-US"/>
          </a:p>
        </p:txBody>
      </p:sp>
      <p:sp>
        <p:nvSpPr>
          <p:cNvPr id="9" name="TextBox 8"/>
          <p:cNvSpPr txBox="1"/>
          <p:nvPr/>
        </p:nvSpPr>
        <p:spPr>
          <a:xfrm>
            <a:off x="2209800" y="259834"/>
            <a:ext cx="6331706" cy="369332"/>
          </a:xfrm>
          <a:prstGeom prst="rect">
            <a:avLst/>
          </a:prstGeom>
          <a:noFill/>
        </p:spPr>
        <p:txBody>
          <a:bodyPr wrap="none" rtlCol="0">
            <a:spAutoFit/>
          </a:bodyPr>
          <a:lstStyle/>
          <a:p>
            <a:r>
              <a:rPr lang="en-US" dirty="0" smtClean="0"/>
              <a:t>Benedict thinks that the moral relativist has a simple answer:</a:t>
            </a:r>
            <a:endParaRPr lang="en-US" dirty="0"/>
          </a:p>
        </p:txBody>
      </p:sp>
      <p:sp>
        <p:nvSpPr>
          <p:cNvPr id="10" name="TextBox 9"/>
          <p:cNvSpPr txBox="1"/>
          <p:nvPr/>
        </p:nvSpPr>
        <p:spPr>
          <a:xfrm>
            <a:off x="1968500" y="965200"/>
            <a:ext cx="6858000" cy="2585323"/>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dirty="0" smtClean="0"/>
              <a:t>“We do not any longer make the mistake of deriving the morality of our locality and decade directly from the inevitable constitution of human nature. We do not elevate it to the dignity of a first principle [Kant]. We recognize that morality differs in every society, and is a convenient term for socially approved habits. Mankind has always preferred to say, “It is morally good,” rather than “It is habitual,” and the fact of this preference is matter enough for a critical science of ethics. But historically the two phrases are synonymous.”</a:t>
            </a:r>
            <a:endParaRPr lang="en-US" dirty="0"/>
          </a:p>
        </p:txBody>
      </p:sp>
      <p:sp>
        <p:nvSpPr>
          <p:cNvPr id="4" name="TextBox 3"/>
          <p:cNvSpPr txBox="1"/>
          <p:nvPr/>
        </p:nvSpPr>
        <p:spPr>
          <a:xfrm>
            <a:off x="558800" y="3892034"/>
            <a:ext cx="8392179" cy="369332"/>
          </a:xfrm>
          <a:prstGeom prst="rect">
            <a:avLst/>
          </a:prstGeom>
          <a:noFill/>
        </p:spPr>
        <p:txBody>
          <a:bodyPr wrap="none" rtlCol="0">
            <a:spAutoFit/>
          </a:bodyPr>
          <a:lstStyle/>
          <a:p>
            <a:r>
              <a:rPr lang="en-US" dirty="0" smtClean="0"/>
              <a:t>Actually, we get two different views in this passage that should be distinguished.</a:t>
            </a:r>
            <a:endParaRPr lang="en-US" dirty="0"/>
          </a:p>
        </p:txBody>
      </p:sp>
    </p:spTree>
    <p:extLst>
      <p:ext uri="{BB962C8B-B14F-4D97-AF65-F5344CB8AC3E}">
        <p14:creationId xmlns:p14="http://schemas.microsoft.com/office/powerpoint/2010/main" val="312800175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20px-Ruth_Benedic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714500" cy="2143125"/>
          </a:xfrm>
          <a:prstGeom prst="rect">
            <a:avLst/>
          </a:prstGeom>
        </p:spPr>
      </p:pic>
      <p:sp>
        <p:nvSpPr>
          <p:cNvPr id="7" name="TextBox 6"/>
          <p:cNvSpPr txBox="1"/>
          <p:nvPr/>
        </p:nvSpPr>
        <p:spPr>
          <a:xfrm>
            <a:off x="2705100" y="3035300"/>
            <a:ext cx="184666" cy="369332"/>
          </a:xfrm>
          <a:prstGeom prst="rect">
            <a:avLst/>
          </a:prstGeom>
          <a:noFill/>
        </p:spPr>
        <p:txBody>
          <a:bodyPr wrap="none" rtlCol="0">
            <a:spAutoFit/>
          </a:bodyPr>
          <a:lstStyle/>
          <a:p>
            <a:endParaRPr lang="en-US"/>
          </a:p>
        </p:txBody>
      </p:sp>
      <p:sp>
        <p:nvSpPr>
          <p:cNvPr id="9" name="TextBox 8"/>
          <p:cNvSpPr txBox="1"/>
          <p:nvPr/>
        </p:nvSpPr>
        <p:spPr>
          <a:xfrm>
            <a:off x="2209800" y="259834"/>
            <a:ext cx="6331706" cy="369332"/>
          </a:xfrm>
          <a:prstGeom prst="rect">
            <a:avLst/>
          </a:prstGeom>
          <a:noFill/>
        </p:spPr>
        <p:txBody>
          <a:bodyPr wrap="none" rtlCol="0">
            <a:spAutoFit/>
          </a:bodyPr>
          <a:lstStyle/>
          <a:p>
            <a:r>
              <a:rPr lang="en-US" dirty="0" smtClean="0"/>
              <a:t>Benedict thinks that the moral relativist has a simple answer:</a:t>
            </a:r>
            <a:endParaRPr lang="en-US" dirty="0"/>
          </a:p>
        </p:txBody>
      </p:sp>
      <p:sp>
        <p:nvSpPr>
          <p:cNvPr id="10" name="TextBox 9"/>
          <p:cNvSpPr txBox="1"/>
          <p:nvPr/>
        </p:nvSpPr>
        <p:spPr>
          <a:xfrm>
            <a:off x="1968500" y="965200"/>
            <a:ext cx="6858000" cy="2585323"/>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dirty="0" smtClean="0"/>
              <a:t>“We do not any longer make the mistake of deriving the morality of our locality and decade directly from the inevitable constitution of human nature. We do not elevate it to the dignity of a first principle [Kant]. We recognize that morality differs in every society, and is a convenient term for socially approved habits. Mankind has always preferred to say, “It is morally good,” rather than “It is habitual,” and the fact of this preference is matter enough for a critical science of ethics. But historically the two phrases are synonymous.”</a:t>
            </a:r>
            <a:endParaRPr lang="en-US" dirty="0"/>
          </a:p>
        </p:txBody>
      </p:sp>
      <p:sp>
        <p:nvSpPr>
          <p:cNvPr id="4" name="TextBox 3"/>
          <p:cNvSpPr txBox="1"/>
          <p:nvPr/>
        </p:nvSpPr>
        <p:spPr>
          <a:xfrm>
            <a:off x="558800" y="3892034"/>
            <a:ext cx="8392179" cy="369332"/>
          </a:xfrm>
          <a:prstGeom prst="rect">
            <a:avLst/>
          </a:prstGeom>
          <a:noFill/>
        </p:spPr>
        <p:txBody>
          <a:bodyPr wrap="none" rtlCol="0">
            <a:spAutoFit/>
          </a:bodyPr>
          <a:lstStyle/>
          <a:p>
            <a:r>
              <a:rPr lang="en-US" dirty="0" smtClean="0"/>
              <a:t>Actually, we get two different views in this passage that should be distinguished.</a:t>
            </a:r>
            <a:endParaRPr lang="en-US" dirty="0"/>
          </a:p>
        </p:txBody>
      </p:sp>
      <p:sp>
        <p:nvSpPr>
          <p:cNvPr id="3" name="TextBox 2"/>
          <p:cNvSpPr txBox="1"/>
          <p:nvPr/>
        </p:nvSpPr>
        <p:spPr>
          <a:xfrm>
            <a:off x="857766" y="4530635"/>
            <a:ext cx="2997200" cy="1200329"/>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An action is morally good in a culture just in case people in that culture approve of the action.</a:t>
            </a:r>
            <a:endParaRPr lang="en-US" dirty="0"/>
          </a:p>
        </p:txBody>
      </p:sp>
      <p:sp>
        <p:nvSpPr>
          <p:cNvPr id="5" name="TextBox 4"/>
          <p:cNvSpPr txBox="1"/>
          <p:nvPr/>
        </p:nvSpPr>
        <p:spPr>
          <a:xfrm>
            <a:off x="4414006" y="4526170"/>
            <a:ext cx="4127500" cy="92333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An action is morally good in a culture just in case people in that culture habitually perform the action.</a:t>
            </a:r>
            <a:endParaRPr lang="en-US" dirty="0"/>
          </a:p>
        </p:txBody>
      </p:sp>
    </p:spTree>
    <p:extLst>
      <p:ext uri="{BB962C8B-B14F-4D97-AF65-F5344CB8AC3E}">
        <p14:creationId xmlns:p14="http://schemas.microsoft.com/office/powerpoint/2010/main" val="7550479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70200" y="63500"/>
            <a:ext cx="2950973" cy="400110"/>
          </a:xfrm>
          <a:prstGeom prst="rect">
            <a:avLst/>
          </a:prstGeom>
          <a:noFill/>
        </p:spPr>
        <p:txBody>
          <a:bodyPr wrap="none" rtlCol="0">
            <a:spAutoFit/>
          </a:bodyPr>
          <a:lstStyle/>
          <a:p>
            <a:r>
              <a:rPr lang="en-US" sz="2000" b="1" dirty="0" smtClean="0">
                <a:solidFill>
                  <a:srgbClr val="3366FF"/>
                </a:solidFill>
              </a:rPr>
              <a:t>The Tree of Meta-ethics</a:t>
            </a:r>
            <a:endParaRPr lang="en-US" sz="2000" b="1" dirty="0">
              <a:solidFill>
                <a:srgbClr val="3366FF"/>
              </a:solidFill>
            </a:endParaRPr>
          </a:p>
        </p:txBody>
      </p:sp>
      <p:sp>
        <p:nvSpPr>
          <p:cNvPr id="2" name="TextBox 1"/>
          <p:cNvSpPr txBox="1"/>
          <p:nvPr/>
        </p:nvSpPr>
        <p:spPr>
          <a:xfrm>
            <a:off x="723901" y="571500"/>
            <a:ext cx="7213600" cy="646331"/>
          </a:xfrm>
          <a:prstGeom prst="rect">
            <a:avLst/>
          </a:prstGeom>
          <a:noFill/>
        </p:spPr>
        <p:txBody>
          <a:bodyPr wrap="square" rtlCol="0">
            <a:spAutoFit/>
          </a:bodyPr>
          <a:lstStyle/>
          <a:p>
            <a:r>
              <a:rPr lang="en-US" dirty="0" smtClean="0"/>
              <a:t>Question: Are moral claims (e.g. “Murder is wrong.”) the kinds of things that can be true or false in the first place?</a:t>
            </a:r>
            <a:endParaRPr lang="en-US" dirty="0"/>
          </a:p>
        </p:txBody>
      </p:sp>
      <p:cxnSp>
        <p:nvCxnSpPr>
          <p:cNvPr id="5" name="Straight Arrow Connector 4"/>
          <p:cNvCxnSpPr>
            <a:stCxn id="2" idx="2"/>
          </p:cNvCxnSpPr>
          <p:nvPr/>
        </p:nvCxnSpPr>
        <p:spPr>
          <a:xfrm flipH="1">
            <a:off x="4330700" y="1217831"/>
            <a:ext cx="1"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429000" y="1701800"/>
            <a:ext cx="2032791" cy="369332"/>
          </a:xfrm>
          <a:prstGeom prst="rect">
            <a:avLst/>
          </a:prstGeom>
          <a:noFill/>
        </p:spPr>
        <p:txBody>
          <a:bodyPr wrap="none" rtlCol="0">
            <a:spAutoFit/>
          </a:bodyPr>
          <a:lstStyle/>
          <a:p>
            <a:r>
              <a:rPr lang="en-US" dirty="0" smtClean="0"/>
              <a:t>Yes = </a:t>
            </a:r>
            <a:r>
              <a:rPr lang="en-US" b="1" i="1" dirty="0" err="1" smtClean="0"/>
              <a:t>Cognitivism</a:t>
            </a:r>
            <a:endParaRPr lang="en-US" b="1" dirty="0"/>
          </a:p>
        </p:txBody>
      </p:sp>
      <p:cxnSp>
        <p:nvCxnSpPr>
          <p:cNvPr id="9" name="Straight Arrow Connector 8"/>
          <p:cNvCxnSpPr>
            <a:stCxn id="2" idx="2"/>
          </p:cNvCxnSpPr>
          <p:nvPr/>
        </p:nvCxnSpPr>
        <p:spPr>
          <a:xfrm>
            <a:off x="4330701" y="1217831"/>
            <a:ext cx="2590799"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958091" y="1689100"/>
            <a:ext cx="2533228"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No = </a:t>
            </a:r>
            <a:r>
              <a:rPr lang="en-US" b="1" i="1" dirty="0" smtClean="0"/>
              <a:t>Non-</a:t>
            </a:r>
            <a:r>
              <a:rPr lang="en-US" b="1" i="1" dirty="0" err="1" smtClean="0"/>
              <a:t>Cognitivism</a:t>
            </a:r>
            <a:endParaRPr lang="en-US" b="1" dirty="0"/>
          </a:p>
        </p:txBody>
      </p:sp>
      <p:cxnSp>
        <p:nvCxnSpPr>
          <p:cNvPr id="14" name="Straight Arrow Connector 13"/>
          <p:cNvCxnSpPr/>
          <p:nvPr/>
        </p:nvCxnSpPr>
        <p:spPr>
          <a:xfrm>
            <a:off x="4330700" y="2134632"/>
            <a:ext cx="1" cy="3926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305372" y="2564368"/>
            <a:ext cx="4050658" cy="369332"/>
          </a:xfrm>
          <a:prstGeom prst="rect">
            <a:avLst/>
          </a:prstGeom>
          <a:noFill/>
        </p:spPr>
        <p:txBody>
          <a:bodyPr wrap="none" rtlCol="0">
            <a:spAutoFit/>
          </a:bodyPr>
          <a:lstStyle/>
          <a:p>
            <a:r>
              <a:rPr lang="en-US" dirty="0" smtClean="0"/>
              <a:t>Question: Are moral claims ever true?</a:t>
            </a:r>
            <a:endParaRPr lang="en-US" dirty="0"/>
          </a:p>
        </p:txBody>
      </p:sp>
      <p:cxnSp>
        <p:nvCxnSpPr>
          <p:cNvPr id="20" name="Straight Arrow Connector 19"/>
          <p:cNvCxnSpPr/>
          <p:nvPr/>
        </p:nvCxnSpPr>
        <p:spPr>
          <a:xfrm>
            <a:off x="4330699" y="29210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4076165" y="3453368"/>
            <a:ext cx="528097" cy="369332"/>
          </a:xfrm>
          <a:prstGeom prst="rect">
            <a:avLst/>
          </a:prstGeom>
          <a:noFill/>
        </p:spPr>
        <p:txBody>
          <a:bodyPr wrap="none" rtlCol="0">
            <a:spAutoFit/>
          </a:bodyPr>
          <a:lstStyle/>
          <a:p>
            <a:r>
              <a:rPr lang="en-US" dirty="0" smtClean="0"/>
              <a:t>Yes</a:t>
            </a:r>
            <a:endParaRPr lang="en-US" b="1" dirty="0"/>
          </a:p>
        </p:txBody>
      </p:sp>
    </p:spTree>
    <p:extLst>
      <p:ext uri="{BB962C8B-B14F-4D97-AF65-F5344CB8AC3E}">
        <p14:creationId xmlns:p14="http://schemas.microsoft.com/office/powerpoint/2010/main" val="363948730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20px-Ruth_Benedic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714500" cy="2143125"/>
          </a:xfrm>
          <a:prstGeom prst="rect">
            <a:avLst/>
          </a:prstGeom>
        </p:spPr>
      </p:pic>
      <p:sp>
        <p:nvSpPr>
          <p:cNvPr id="7" name="TextBox 6"/>
          <p:cNvSpPr txBox="1"/>
          <p:nvPr/>
        </p:nvSpPr>
        <p:spPr>
          <a:xfrm>
            <a:off x="2705100" y="3035300"/>
            <a:ext cx="184666" cy="369332"/>
          </a:xfrm>
          <a:prstGeom prst="rect">
            <a:avLst/>
          </a:prstGeom>
          <a:noFill/>
        </p:spPr>
        <p:txBody>
          <a:bodyPr wrap="none" rtlCol="0">
            <a:spAutoFit/>
          </a:bodyPr>
          <a:lstStyle/>
          <a:p>
            <a:endParaRPr lang="en-US"/>
          </a:p>
        </p:txBody>
      </p:sp>
      <p:sp>
        <p:nvSpPr>
          <p:cNvPr id="9" name="TextBox 8"/>
          <p:cNvSpPr txBox="1"/>
          <p:nvPr/>
        </p:nvSpPr>
        <p:spPr>
          <a:xfrm>
            <a:off x="2209800" y="259834"/>
            <a:ext cx="6331706" cy="369332"/>
          </a:xfrm>
          <a:prstGeom prst="rect">
            <a:avLst/>
          </a:prstGeom>
          <a:noFill/>
        </p:spPr>
        <p:txBody>
          <a:bodyPr wrap="none" rtlCol="0">
            <a:spAutoFit/>
          </a:bodyPr>
          <a:lstStyle/>
          <a:p>
            <a:r>
              <a:rPr lang="en-US" dirty="0" smtClean="0"/>
              <a:t>Benedict thinks that the moral relativist has a simple answer:</a:t>
            </a:r>
            <a:endParaRPr lang="en-US" dirty="0"/>
          </a:p>
        </p:txBody>
      </p:sp>
      <p:sp>
        <p:nvSpPr>
          <p:cNvPr id="10" name="TextBox 9"/>
          <p:cNvSpPr txBox="1"/>
          <p:nvPr/>
        </p:nvSpPr>
        <p:spPr>
          <a:xfrm>
            <a:off x="1968500" y="965200"/>
            <a:ext cx="6858000" cy="2585323"/>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dirty="0" smtClean="0"/>
              <a:t>“We do not any longer make the mistake of deriving the morality of our locality and decade directly from the inevitable constitution of human nature. We do not elevate it to the dignity of a first principle [Kant]. We recognize that morality differs in every society, and is a convenient term for socially approved habits. Mankind has always preferred to say, “It is morally good,” rather than “It is habitual,” and the fact of this preference is matter enough for a critical science of ethics. But historically the two phrases are synonymous.”</a:t>
            </a:r>
            <a:endParaRPr lang="en-US" dirty="0"/>
          </a:p>
        </p:txBody>
      </p:sp>
      <p:sp>
        <p:nvSpPr>
          <p:cNvPr id="4" name="TextBox 3"/>
          <p:cNvSpPr txBox="1"/>
          <p:nvPr/>
        </p:nvSpPr>
        <p:spPr>
          <a:xfrm>
            <a:off x="558800" y="3892034"/>
            <a:ext cx="8392179" cy="369332"/>
          </a:xfrm>
          <a:prstGeom prst="rect">
            <a:avLst/>
          </a:prstGeom>
          <a:noFill/>
        </p:spPr>
        <p:txBody>
          <a:bodyPr wrap="none" rtlCol="0">
            <a:spAutoFit/>
          </a:bodyPr>
          <a:lstStyle/>
          <a:p>
            <a:r>
              <a:rPr lang="en-US" dirty="0" smtClean="0"/>
              <a:t>Actually, we get two different views in this passage that should be distinguished.</a:t>
            </a:r>
            <a:endParaRPr lang="en-US" dirty="0"/>
          </a:p>
        </p:txBody>
      </p:sp>
      <p:sp>
        <p:nvSpPr>
          <p:cNvPr id="3" name="TextBox 2"/>
          <p:cNvSpPr txBox="1"/>
          <p:nvPr/>
        </p:nvSpPr>
        <p:spPr>
          <a:xfrm>
            <a:off x="857766" y="4530635"/>
            <a:ext cx="2997200" cy="1200329"/>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An action is morally good in a culture just in case people in that culture approve of the action.</a:t>
            </a:r>
            <a:endParaRPr lang="en-US" dirty="0"/>
          </a:p>
        </p:txBody>
      </p:sp>
      <p:sp>
        <p:nvSpPr>
          <p:cNvPr id="5" name="TextBox 4"/>
          <p:cNvSpPr txBox="1"/>
          <p:nvPr/>
        </p:nvSpPr>
        <p:spPr>
          <a:xfrm>
            <a:off x="4414006" y="4526170"/>
            <a:ext cx="4127500" cy="92333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An action is morally good in a culture just in case people in that culture habitually perform the action.</a:t>
            </a:r>
            <a:endParaRPr lang="en-US" dirty="0"/>
          </a:p>
        </p:txBody>
      </p:sp>
      <p:sp>
        <p:nvSpPr>
          <p:cNvPr id="6" name="TextBox 5"/>
          <p:cNvSpPr txBox="1"/>
          <p:nvPr/>
        </p:nvSpPr>
        <p:spPr>
          <a:xfrm>
            <a:off x="139700" y="6094968"/>
            <a:ext cx="9227707" cy="369332"/>
          </a:xfrm>
          <a:prstGeom prst="rect">
            <a:avLst/>
          </a:prstGeom>
          <a:noFill/>
        </p:spPr>
        <p:txBody>
          <a:bodyPr wrap="none" rtlCol="0">
            <a:spAutoFit/>
          </a:bodyPr>
          <a:lstStyle/>
          <a:p>
            <a:r>
              <a:rPr lang="en-US" dirty="0" smtClean="0"/>
              <a:t>Notice that these views come apart: there can be habitual actions that are not approved.</a:t>
            </a:r>
            <a:endParaRPr lang="en-US" dirty="0"/>
          </a:p>
        </p:txBody>
      </p:sp>
    </p:spTree>
    <p:extLst>
      <p:ext uri="{BB962C8B-B14F-4D97-AF65-F5344CB8AC3E}">
        <p14:creationId xmlns:p14="http://schemas.microsoft.com/office/powerpoint/2010/main" val="192361164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79966" y="980300"/>
            <a:ext cx="7752834"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An action is morally good in a culture just in case people in that culture approve of the action.</a:t>
            </a:r>
            <a:endParaRPr lang="en-US" dirty="0"/>
          </a:p>
        </p:txBody>
      </p:sp>
      <p:sp>
        <p:nvSpPr>
          <p:cNvPr id="5" name="TextBox 4"/>
          <p:cNvSpPr txBox="1"/>
          <p:nvPr/>
        </p:nvSpPr>
        <p:spPr>
          <a:xfrm>
            <a:off x="1181100" y="444500"/>
            <a:ext cx="6647523" cy="369332"/>
          </a:xfrm>
          <a:prstGeom prst="rect">
            <a:avLst/>
          </a:prstGeom>
          <a:noFill/>
        </p:spPr>
        <p:txBody>
          <a:bodyPr wrap="none" rtlCol="0">
            <a:spAutoFit/>
          </a:bodyPr>
          <a:lstStyle/>
          <a:p>
            <a:r>
              <a:rPr lang="en-US" dirty="0" smtClean="0"/>
              <a:t>This seems to be the most plausible account. Let’s stick with it.</a:t>
            </a:r>
            <a:endParaRPr lang="en-US" dirty="0"/>
          </a:p>
        </p:txBody>
      </p:sp>
    </p:spTree>
    <p:extLst>
      <p:ext uri="{BB962C8B-B14F-4D97-AF65-F5344CB8AC3E}">
        <p14:creationId xmlns:p14="http://schemas.microsoft.com/office/powerpoint/2010/main" val="354808549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79966" y="980300"/>
            <a:ext cx="7752834"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An action is morally good in a culture just in case people in that culture approve of the action.</a:t>
            </a:r>
            <a:endParaRPr lang="en-US" dirty="0"/>
          </a:p>
        </p:txBody>
      </p:sp>
      <p:sp>
        <p:nvSpPr>
          <p:cNvPr id="5" name="TextBox 4"/>
          <p:cNvSpPr txBox="1"/>
          <p:nvPr/>
        </p:nvSpPr>
        <p:spPr>
          <a:xfrm>
            <a:off x="1181100" y="444500"/>
            <a:ext cx="6647523" cy="369332"/>
          </a:xfrm>
          <a:prstGeom prst="rect">
            <a:avLst/>
          </a:prstGeom>
          <a:noFill/>
        </p:spPr>
        <p:txBody>
          <a:bodyPr wrap="none" rtlCol="0">
            <a:spAutoFit/>
          </a:bodyPr>
          <a:lstStyle/>
          <a:p>
            <a:r>
              <a:rPr lang="en-US" dirty="0" smtClean="0"/>
              <a:t>This seems to be the most plausible account. Let’s stick with it.</a:t>
            </a:r>
            <a:endParaRPr lang="en-US" dirty="0"/>
          </a:p>
        </p:txBody>
      </p:sp>
      <p:sp>
        <p:nvSpPr>
          <p:cNvPr id="2" name="TextBox 1"/>
          <p:cNvSpPr txBox="1"/>
          <p:nvPr/>
        </p:nvSpPr>
        <p:spPr>
          <a:xfrm>
            <a:off x="679966" y="2235200"/>
            <a:ext cx="7505700" cy="923330"/>
          </a:xfrm>
          <a:prstGeom prst="rect">
            <a:avLst/>
          </a:prstGeom>
          <a:noFill/>
        </p:spPr>
        <p:txBody>
          <a:bodyPr wrap="square" rtlCol="0">
            <a:spAutoFit/>
          </a:bodyPr>
          <a:lstStyle/>
          <a:p>
            <a:r>
              <a:rPr lang="en-US" dirty="0" smtClean="0"/>
              <a:t>The thought, again, is just that when people say that an action is good, what they are saying is that people in the group of which they are a part approve of the action.</a:t>
            </a:r>
            <a:endParaRPr lang="en-US" dirty="0"/>
          </a:p>
        </p:txBody>
      </p:sp>
    </p:spTree>
    <p:extLst>
      <p:ext uri="{BB962C8B-B14F-4D97-AF65-F5344CB8AC3E}">
        <p14:creationId xmlns:p14="http://schemas.microsoft.com/office/powerpoint/2010/main" val="259061508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79966" y="980300"/>
            <a:ext cx="7752834"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An action is morally good in a culture just in case people in that culture approve of the action.</a:t>
            </a:r>
            <a:endParaRPr lang="en-US" dirty="0"/>
          </a:p>
        </p:txBody>
      </p:sp>
      <p:sp>
        <p:nvSpPr>
          <p:cNvPr id="5" name="TextBox 4"/>
          <p:cNvSpPr txBox="1"/>
          <p:nvPr/>
        </p:nvSpPr>
        <p:spPr>
          <a:xfrm>
            <a:off x="1181100" y="444500"/>
            <a:ext cx="6647523" cy="369332"/>
          </a:xfrm>
          <a:prstGeom prst="rect">
            <a:avLst/>
          </a:prstGeom>
          <a:noFill/>
        </p:spPr>
        <p:txBody>
          <a:bodyPr wrap="none" rtlCol="0">
            <a:spAutoFit/>
          </a:bodyPr>
          <a:lstStyle/>
          <a:p>
            <a:r>
              <a:rPr lang="en-US" dirty="0" smtClean="0"/>
              <a:t>This seems to be the most plausible account. Let’s stick with it.</a:t>
            </a:r>
            <a:endParaRPr lang="en-US" dirty="0"/>
          </a:p>
        </p:txBody>
      </p:sp>
      <p:sp>
        <p:nvSpPr>
          <p:cNvPr id="2" name="TextBox 1"/>
          <p:cNvSpPr txBox="1"/>
          <p:nvPr/>
        </p:nvSpPr>
        <p:spPr>
          <a:xfrm>
            <a:off x="679966" y="2235200"/>
            <a:ext cx="7505700" cy="923330"/>
          </a:xfrm>
          <a:prstGeom prst="rect">
            <a:avLst/>
          </a:prstGeom>
          <a:noFill/>
        </p:spPr>
        <p:txBody>
          <a:bodyPr wrap="square" rtlCol="0">
            <a:spAutoFit/>
          </a:bodyPr>
          <a:lstStyle/>
          <a:p>
            <a:r>
              <a:rPr lang="en-US" dirty="0" smtClean="0"/>
              <a:t>The thought, again, is just that when people say that an action is good, what they are saying is that people in the group of which they are a part approve of the action.</a:t>
            </a:r>
            <a:endParaRPr lang="en-US" dirty="0"/>
          </a:p>
        </p:txBody>
      </p:sp>
      <p:sp>
        <p:nvSpPr>
          <p:cNvPr id="3" name="TextBox 2"/>
          <p:cNvSpPr txBox="1"/>
          <p:nvPr/>
        </p:nvSpPr>
        <p:spPr>
          <a:xfrm>
            <a:off x="495300" y="3434834"/>
            <a:ext cx="8336612" cy="369332"/>
          </a:xfrm>
          <a:prstGeom prst="rect">
            <a:avLst/>
          </a:prstGeom>
          <a:noFill/>
        </p:spPr>
        <p:txBody>
          <a:bodyPr wrap="none" rtlCol="0">
            <a:spAutoFit/>
          </a:bodyPr>
          <a:lstStyle/>
          <a:p>
            <a:r>
              <a:rPr lang="en-US" dirty="0" smtClean="0"/>
              <a:t>So far, Benedict has offered something like the following argument for this view:</a:t>
            </a:r>
            <a:endParaRPr lang="en-US" dirty="0"/>
          </a:p>
        </p:txBody>
      </p:sp>
    </p:spTree>
    <p:extLst>
      <p:ext uri="{BB962C8B-B14F-4D97-AF65-F5344CB8AC3E}">
        <p14:creationId xmlns:p14="http://schemas.microsoft.com/office/powerpoint/2010/main" val="387914025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79966" y="980300"/>
            <a:ext cx="7752834"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An action is morally good in a culture just in case people in that culture approve of the action.</a:t>
            </a:r>
            <a:endParaRPr lang="en-US" dirty="0"/>
          </a:p>
        </p:txBody>
      </p:sp>
      <p:sp>
        <p:nvSpPr>
          <p:cNvPr id="5" name="TextBox 4"/>
          <p:cNvSpPr txBox="1"/>
          <p:nvPr/>
        </p:nvSpPr>
        <p:spPr>
          <a:xfrm>
            <a:off x="1181100" y="444500"/>
            <a:ext cx="6647523" cy="369332"/>
          </a:xfrm>
          <a:prstGeom prst="rect">
            <a:avLst/>
          </a:prstGeom>
          <a:noFill/>
        </p:spPr>
        <p:txBody>
          <a:bodyPr wrap="none" rtlCol="0">
            <a:spAutoFit/>
          </a:bodyPr>
          <a:lstStyle/>
          <a:p>
            <a:r>
              <a:rPr lang="en-US" dirty="0" smtClean="0"/>
              <a:t>This seems to be the most plausible account. Let’s stick with it.</a:t>
            </a:r>
            <a:endParaRPr lang="en-US" dirty="0"/>
          </a:p>
        </p:txBody>
      </p:sp>
      <p:sp>
        <p:nvSpPr>
          <p:cNvPr id="2" name="TextBox 1"/>
          <p:cNvSpPr txBox="1"/>
          <p:nvPr/>
        </p:nvSpPr>
        <p:spPr>
          <a:xfrm>
            <a:off x="679966" y="2235200"/>
            <a:ext cx="7505700" cy="923330"/>
          </a:xfrm>
          <a:prstGeom prst="rect">
            <a:avLst/>
          </a:prstGeom>
          <a:noFill/>
        </p:spPr>
        <p:txBody>
          <a:bodyPr wrap="square" rtlCol="0">
            <a:spAutoFit/>
          </a:bodyPr>
          <a:lstStyle/>
          <a:p>
            <a:r>
              <a:rPr lang="en-US" dirty="0" smtClean="0"/>
              <a:t>The thought, again, is just that when people say that an action is good, what they are saying is that people in the group of which they are a part approve of the action.</a:t>
            </a:r>
            <a:endParaRPr lang="en-US" dirty="0"/>
          </a:p>
        </p:txBody>
      </p:sp>
      <p:sp>
        <p:nvSpPr>
          <p:cNvPr id="3" name="TextBox 2"/>
          <p:cNvSpPr txBox="1"/>
          <p:nvPr/>
        </p:nvSpPr>
        <p:spPr>
          <a:xfrm>
            <a:off x="495300" y="3434834"/>
            <a:ext cx="8336612" cy="369332"/>
          </a:xfrm>
          <a:prstGeom prst="rect">
            <a:avLst/>
          </a:prstGeom>
          <a:noFill/>
        </p:spPr>
        <p:txBody>
          <a:bodyPr wrap="none" rtlCol="0">
            <a:spAutoFit/>
          </a:bodyPr>
          <a:lstStyle/>
          <a:p>
            <a:r>
              <a:rPr lang="en-US" dirty="0" smtClean="0"/>
              <a:t>So far, Benedict has offered something like the following argument for this view:</a:t>
            </a:r>
            <a:endParaRPr lang="en-US" dirty="0"/>
          </a:p>
        </p:txBody>
      </p:sp>
      <p:sp>
        <p:nvSpPr>
          <p:cNvPr id="6" name="TextBox 5"/>
          <p:cNvSpPr txBox="1"/>
          <p:nvPr/>
        </p:nvSpPr>
        <p:spPr>
          <a:xfrm>
            <a:off x="584200" y="4235450"/>
            <a:ext cx="7848600" cy="647700"/>
          </a:xfrm>
          <a:prstGeom prst="rect">
            <a:avLst/>
          </a:prstGeom>
          <a:noFill/>
        </p:spPr>
        <p:txBody>
          <a:bodyPr wrap="square" rtlCol="0">
            <a:spAutoFit/>
          </a:bodyPr>
          <a:lstStyle/>
          <a:p>
            <a:r>
              <a:rPr lang="en-US" dirty="0" smtClean="0"/>
              <a:t>P1. If there is widespread moral disagreement, then an action is morally good in a culture just in case people in that culture approve of the action.</a:t>
            </a:r>
            <a:endParaRPr lang="en-US" dirty="0"/>
          </a:p>
        </p:txBody>
      </p:sp>
    </p:spTree>
    <p:extLst>
      <p:ext uri="{BB962C8B-B14F-4D97-AF65-F5344CB8AC3E}">
        <p14:creationId xmlns:p14="http://schemas.microsoft.com/office/powerpoint/2010/main" val="166746651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79966" y="980300"/>
            <a:ext cx="7752834"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An action is morally good in a culture just in case people in that culture approve of the action.</a:t>
            </a:r>
            <a:endParaRPr lang="en-US" dirty="0"/>
          </a:p>
        </p:txBody>
      </p:sp>
      <p:sp>
        <p:nvSpPr>
          <p:cNvPr id="5" name="TextBox 4"/>
          <p:cNvSpPr txBox="1"/>
          <p:nvPr/>
        </p:nvSpPr>
        <p:spPr>
          <a:xfrm>
            <a:off x="1181100" y="444500"/>
            <a:ext cx="6647523" cy="369332"/>
          </a:xfrm>
          <a:prstGeom prst="rect">
            <a:avLst/>
          </a:prstGeom>
          <a:noFill/>
        </p:spPr>
        <p:txBody>
          <a:bodyPr wrap="none" rtlCol="0">
            <a:spAutoFit/>
          </a:bodyPr>
          <a:lstStyle/>
          <a:p>
            <a:r>
              <a:rPr lang="en-US" dirty="0" smtClean="0"/>
              <a:t>This seems to be the most plausible account. Let’s stick with it.</a:t>
            </a:r>
            <a:endParaRPr lang="en-US" dirty="0"/>
          </a:p>
        </p:txBody>
      </p:sp>
      <p:sp>
        <p:nvSpPr>
          <p:cNvPr id="2" name="TextBox 1"/>
          <p:cNvSpPr txBox="1"/>
          <p:nvPr/>
        </p:nvSpPr>
        <p:spPr>
          <a:xfrm>
            <a:off x="679966" y="2235200"/>
            <a:ext cx="7505700" cy="923330"/>
          </a:xfrm>
          <a:prstGeom prst="rect">
            <a:avLst/>
          </a:prstGeom>
          <a:noFill/>
        </p:spPr>
        <p:txBody>
          <a:bodyPr wrap="square" rtlCol="0">
            <a:spAutoFit/>
          </a:bodyPr>
          <a:lstStyle/>
          <a:p>
            <a:r>
              <a:rPr lang="en-US" dirty="0" smtClean="0"/>
              <a:t>The thought, again, is just that when people say that an action is good, what they are saying is that people in the group of which they are a part approve of the action.</a:t>
            </a:r>
            <a:endParaRPr lang="en-US" dirty="0"/>
          </a:p>
        </p:txBody>
      </p:sp>
      <p:sp>
        <p:nvSpPr>
          <p:cNvPr id="3" name="TextBox 2"/>
          <p:cNvSpPr txBox="1"/>
          <p:nvPr/>
        </p:nvSpPr>
        <p:spPr>
          <a:xfrm>
            <a:off x="495300" y="3434834"/>
            <a:ext cx="8336612" cy="369332"/>
          </a:xfrm>
          <a:prstGeom prst="rect">
            <a:avLst/>
          </a:prstGeom>
          <a:noFill/>
        </p:spPr>
        <p:txBody>
          <a:bodyPr wrap="none" rtlCol="0">
            <a:spAutoFit/>
          </a:bodyPr>
          <a:lstStyle/>
          <a:p>
            <a:r>
              <a:rPr lang="en-US" dirty="0" smtClean="0"/>
              <a:t>So far, Benedict has offered something like the following argument for this view:</a:t>
            </a:r>
            <a:endParaRPr lang="en-US" dirty="0"/>
          </a:p>
        </p:txBody>
      </p:sp>
      <p:sp>
        <p:nvSpPr>
          <p:cNvPr id="6" name="TextBox 5"/>
          <p:cNvSpPr txBox="1"/>
          <p:nvPr/>
        </p:nvSpPr>
        <p:spPr>
          <a:xfrm>
            <a:off x="584200" y="4235450"/>
            <a:ext cx="7848600" cy="923330"/>
          </a:xfrm>
          <a:prstGeom prst="rect">
            <a:avLst/>
          </a:prstGeom>
          <a:noFill/>
        </p:spPr>
        <p:txBody>
          <a:bodyPr wrap="square" rtlCol="0">
            <a:spAutoFit/>
          </a:bodyPr>
          <a:lstStyle/>
          <a:p>
            <a:r>
              <a:rPr lang="en-US" dirty="0" smtClean="0"/>
              <a:t>P1. If there is widespread moral disagreement, then an action is morally good in a culture just in case people in that culture approve of the action.</a:t>
            </a:r>
          </a:p>
          <a:p>
            <a:r>
              <a:rPr lang="en-US" dirty="0" smtClean="0"/>
              <a:t>P2. There is widespread moral disagreement. </a:t>
            </a:r>
            <a:endParaRPr lang="en-US" dirty="0"/>
          </a:p>
        </p:txBody>
      </p:sp>
    </p:spTree>
    <p:extLst>
      <p:ext uri="{BB962C8B-B14F-4D97-AF65-F5344CB8AC3E}">
        <p14:creationId xmlns:p14="http://schemas.microsoft.com/office/powerpoint/2010/main" val="413116197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79966" y="980300"/>
            <a:ext cx="7752834"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An action is morally good in a culture just in case people in that culture approve of the action.</a:t>
            </a:r>
            <a:endParaRPr lang="en-US" dirty="0"/>
          </a:p>
        </p:txBody>
      </p:sp>
      <p:sp>
        <p:nvSpPr>
          <p:cNvPr id="5" name="TextBox 4"/>
          <p:cNvSpPr txBox="1"/>
          <p:nvPr/>
        </p:nvSpPr>
        <p:spPr>
          <a:xfrm>
            <a:off x="1181100" y="444500"/>
            <a:ext cx="6647523" cy="369332"/>
          </a:xfrm>
          <a:prstGeom prst="rect">
            <a:avLst/>
          </a:prstGeom>
          <a:noFill/>
        </p:spPr>
        <p:txBody>
          <a:bodyPr wrap="none" rtlCol="0">
            <a:spAutoFit/>
          </a:bodyPr>
          <a:lstStyle/>
          <a:p>
            <a:r>
              <a:rPr lang="en-US" dirty="0" smtClean="0"/>
              <a:t>This seems to be the most plausible account. Let’s stick with it.</a:t>
            </a:r>
            <a:endParaRPr lang="en-US" dirty="0"/>
          </a:p>
        </p:txBody>
      </p:sp>
      <p:sp>
        <p:nvSpPr>
          <p:cNvPr id="2" name="TextBox 1"/>
          <p:cNvSpPr txBox="1"/>
          <p:nvPr/>
        </p:nvSpPr>
        <p:spPr>
          <a:xfrm>
            <a:off x="679966" y="2235200"/>
            <a:ext cx="7505700" cy="923330"/>
          </a:xfrm>
          <a:prstGeom prst="rect">
            <a:avLst/>
          </a:prstGeom>
          <a:noFill/>
        </p:spPr>
        <p:txBody>
          <a:bodyPr wrap="square" rtlCol="0">
            <a:spAutoFit/>
          </a:bodyPr>
          <a:lstStyle/>
          <a:p>
            <a:r>
              <a:rPr lang="en-US" dirty="0" smtClean="0"/>
              <a:t>The thought, again, is just that when people say that an action is good, what they are saying is that people in the group of which they are a part approve of the action.</a:t>
            </a:r>
            <a:endParaRPr lang="en-US" dirty="0"/>
          </a:p>
        </p:txBody>
      </p:sp>
      <p:sp>
        <p:nvSpPr>
          <p:cNvPr id="3" name="TextBox 2"/>
          <p:cNvSpPr txBox="1"/>
          <p:nvPr/>
        </p:nvSpPr>
        <p:spPr>
          <a:xfrm>
            <a:off x="495300" y="3434834"/>
            <a:ext cx="8336612" cy="369332"/>
          </a:xfrm>
          <a:prstGeom prst="rect">
            <a:avLst/>
          </a:prstGeom>
          <a:noFill/>
        </p:spPr>
        <p:txBody>
          <a:bodyPr wrap="none" rtlCol="0">
            <a:spAutoFit/>
          </a:bodyPr>
          <a:lstStyle/>
          <a:p>
            <a:r>
              <a:rPr lang="en-US" dirty="0" smtClean="0"/>
              <a:t>So far, Benedict has offered something like the following argument for this view:</a:t>
            </a:r>
            <a:endParaRPr lang="en-US" dirty="0"/>
          </a:p>
        </p:txBody>
      </p:sp>
      <p:sp>
        <p:nvSpPr>
          <p:cNvPr id="6" name="TextBox 5"/>
          <p:cNvSpPr txBox="1"/>
          <p:nvPr/>
        </p:nvSpPr>
        <p:spPr>
          <a:xfrm>
            <a:off x="584200" y="4235450"/>
            <a:ext cx="7848600" cy="1754327"/>
          </a:xfrm>
          <a:prstGeom prst="rect">
            <a:avLst/>
          </a:prstGeom>
          <a:noFill/>
        </p:spPr>
        <p:txBody>
          <a:bodyPr wrap="square" rtlCol="0">
            <a:spAutoFit/>
          </a:bodyPr>
          <a:lstStyle/>
          <a:p>
            <a:r>
              <a:rPr lang="en-US" dirty="0" smtClean="0"/>
              <a:t>P1. If there is widespread moral disagreement, then an action is morally good in a culture just in case people in that culture approve of the action.</a:t>
            </a:r>
          </a:p>
          <a:p>
            <a:r>
              <a:rPr lang="en-US" dirty="0" smtClean="0"/>
              <a:t>P2. There is widespread moral disagreement. </a:t>
            </a:r>
          </a:p>
          <a:p>
            <a:endParaRPr lang="en-US" dirty="0"/>
          </a:p>
          <a:p>
            <a:r>
              <a:rPr lang="en-US" dirty="0" smtClean="0"/>
              <a:t>C. An action is morally good in a culture just in case people in that culture approve of the action. (P1, P2)</a:t>
            </a:r>
            <a:endParaRPr lang="en-US" dirty="0"/>
          </a:p>
        </p:txBody>
      </p:sp>
      <p:cxnSp>
        <p:nvCxnSpPr>
          <p:cNvPr id="8" name="Straight Connector 7"/>
          <p:cNvCxnSpPr/>
          <p:nvPr/>
        </p:nvCxnSpPr>
        <p:spPr>
          <a:xfrm>
            <a:off x="584200" y="5257800"/>
            <a:ext cx="78486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6945279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79966" y="980300"/>
            <a:ext cx="7752834"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An action is morally good in a culture just in case people in that culture approve of the action.</a:t>
            </a:r>
            <a:endParaRPr lang="en-US" dirty="0"/>
          </a:p>
        </p:txBody>
      </p:sp>
      <p:sp>
        <p:nvSpPr>
          <p:cNvPr id="5" name="TextBox 4"/>
          <p:cNvSpPr txBox="1"/>
          <p:nvPr/>
        </p:nvSpPr>
        <p:spPr>
          <a:xfrm>
            <a:off x="1181100" y="444500"/>
            <a:ext cx="6647523" cy="369332"/>
          </a:xfrm>
          <a:prstGeom prst="rect">
            <a:avLst/>
          </a:prstGeom>
          <a:noFill/>
        </p:spPr>
        <p:txBody>
          <a:bodyPr wrap="none" rtlCol="0">
            <a:spAutoFit/>
          </a:bodyPr>
          <a:lstStyle/>
          <a:p>
            <a:r>
              <a:rPr lang="en-US" dirty="0" smtClean="0"/>
              <a:t>This seems to be the most plausible account. Let’s stick with it.</a:t>
            </a:r>
            <a:endParaRPr lang="en-US" dirty="0"/>
          </a:p>
        </p:txBody>
      </p:sp>
      <p:sp>
        <p:nvSpPr>
          <p:cNvPr id="2" name="TextBox 1"/>
          <p:cNvSpPr txBox="1"/>
          <p:nvPr/>
        </p:nvSpPr>
        <p:spPr>
          <a:xfrm>
            <a:off x="679966" y="2235200"/>
            <a:ext cx="7505700" cy="923330"/>
          </a:xfrm>
          <a:prstGeom prst="rect">
            <a:avLst/>
          </a:prstGeom>
          <a:noFill/>
        </p:spPr>
        <p:txBody>
          <a:bodyPr wrap="square" rtlCol="0">
            <a:spAutoFit/>
          </a:bodyPr>
          <a:lstStyle/>
          <a:p>
            <a:r>
              <a:rPr lang="en-US" dirty="0" smtClean="0"/>
              <a:t>The thought, again, is just that when people say that an action is good, what they are saying is that people in the group of which they are a part approve of the action.</a:t>
            </a:r>
            <a:endParaRPr lang="en-US" dirty="0"/>
          </a:p>
        </p:txBody>
      </p:sp>
      <p:sp>
        <p:nvSpPr>
          <p:cNvPr id="3" name="TextBox 2"/>
          <p:cNvSpPr txBox="1"/>
          <p:nvPr/>
        </p:nvSpPr>
        <p:spPr>
          <a:xfrm>
            <a:off x="495300" y="3434834"/>
            <a:ext cx="8336612" cy="369332"/>
          </a:xfrm>
          <a:prstGeom prst="rect">
            <a:avLst/>
          </a:prstGeom>
          <a:noFill/>
        </p:spPr>
        <p:txBody>
          <a:bodyPr wrap="none" rtlCol="0">
            <a:spAutoFit/>
          </a:bodyPr>
          <a:lstStyle/>
          <a:p>
            <a:r>
              <a:rPr lang="en-US" dirty="0" smtClean="0"/>
              <a:t>So far, Benedict has offered something like the following argument for this view:</a:t>
            </a:r>
            <a:endParaRPr lang="en-US" dirty="0"/>
          </a:p>
        </p:txBody>
      </p:sp>
      <p:sp>
        <p:nvSpPr>
          <p:cNvPr id="6" name="TextBox 5"/>
          <p:cNvSpPr txBox="1"/>
          <p:nvPr/>
        </p:nvSpPr>
        <p:spPr>
          <a:xfrm>
            <a:off x="584200" y="4235450"/>
            <a:ext cx="8247712" cy="1200329"/>
          </a:xfrm>
          <a:prstGeom prst="rect">
            <a:avLst/>
          </a:prstGeom>
          <a:noFill/>
        </p:spPr>
        <p:txBody>
          <a:bodyPr wrap="square" rtlCol="0">
            <a:spAutoFit/>
          </a:bodyPr>
          <a:lstStyle/>
          <a:p>
            <a:r>
              <a:rPr lang="en-US" dirty="0" smtClean="0"/>
              <a:t>P1. If there is widespread moral disagreement, then moral relativism is true.</a:t>
            </a:r>
          </a:p>
          <a:p>
            <a:r>
              <a:rPr lang="en-US" dirty="0" smtClean="0"/>
              <a:t>P2. There is widespread moral disagreement. </a:t>
            </a:r>
          </a:p>
          <a:p>
            <a:endParaRPr lang="en-US" dirty="0"/>
          </a:p>
          <a:p>
            <a:r>
              <a:rPr lang="en-US" dirty="0" smtClean="0"/>
              <a:t>C. Moral relativism is true. (P1, P2)</a:t>
            </a:r>
            <a:endParaRPr lang="en-US" dirty="0"/>
          </a:p>
        </p:txBody>
      </p:sp>
      <p:cxnSp>
        <p:nvCxnSpPr>
          <p:cNvPr id="8" name="Straight Connector 7"/>
          <p:cNvCxnSpPr/>
          <p:nvPr/>
        </p:nvCxnSpPr>
        <p:spPr>
          <a:xfrm>
            <a:off x="584200" y="5003800"/>
            <a:ext cx="78486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9621332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69900" y="400050"/>
            <a:ext cx="8247712" cy="1200329"/>
          </a:xfrm>
          <a:prstGeom prst="rect">
            <a:avLst/>
          </a:prstGeom>
          <a:noFill/>
        </p:spPr>
        <p:txBody>
          <a:bodyPr wrap="square" rtlCol="0">
            <a:spAutoFit/>
          </a:bodyPr>
          <a:lstStyle/>
          <a:p>
            <a:r>
              <a:rPr lang="en-US" dirty="0" smtClean="0"/>
              <a:t>P1. If there is widespread moral disagreement, then moral relativism is true.</a:t>
            </a:r>
          </a:p>
          <a:p>
            <a:r>
              <a:rPr lang="en-US" dirty="0" smtClean="0"/>
              <a:t>P2. There is widespread moral disagreement. </a:t>
            </a:r>
          </a:p>
          <a:p>
            <a:endParaRPr lang="en-US" dirty="0"/>
          </a:p>
          <a:p>
            <a:r>
              <a:rPr lang="en-US" dirty="0" smtClean="0"/>
              <a:t>C. Moral relativism is true. (P1, P2)</a:t>
            </a:r>
            <a:endParaRPr lang="en-US" dirty="0"/>
          </a:p>
        </p:txBody>
      </p:sp>
      <p:cxnSp>
        <p:nvCxnSpPr>
          <p:cNvPr id="8" name="Straight Connector 7"/>
          <p:cNvCxnSpPr/>
          <p:nvPr/>
        </p:nvCxnSpPr>
        <p:spPr>
          <a:xfrm>
            <a:off x="469900" y="1168400"/>
            <a:ext cx="7848600" cy="0"/>
          </a:xfrm>
          <a:prstGeom prst="line">
            <a:avLst/>
          </a:prstGeom>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368300" y="2018268"/>
            <a:ext cx="2820191" cy="369332"/>
          </a:xfrm>
          <a:prstGeom prst="rect">
            <a:avLst/>
          </a:prstGeom>
          <a:noFill/>
        </p:spPr>
        <p:txBody>
          <a:bodyPr wrap="none" rtlCol="0">
            <a:spAutoFit/>
          </a:bodyPr>
          <a:lstStyle/>
          <a:p>
            <a:r>
              <a:rPr lang="en-US" dirty="0" smtClean="0"/>
              <a:t>Is this a sound argument?</a:t>
            </a:r>
            <a:endParaRPr lang="en-US" dirty="0"/>
          </a:p>
        </p:txBody>
      </p:sp>
    </p:spTree>
    <p:extLst>
      <p:ext uri="{BB962C8B-B14F-4D97-AF65-F5344CB8AC3E}">
        <p14:creationId xmlns:p14="http://schemas.microsoft.com/office/powerpoint/2010/main" val="92996069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69900" y="400050"/>
            <a:ext cx="8247712" cy="1200329"/>
          </a:xfrm>
          <a:prstGeom prst="rect">
            <a:avLst/>
          </a:prstGeom>
          <a:noFill/>
        </p:spPr>
        <p:txBody>
          <a:bodyPr wrap="square" rtlCol="0">
            <a:spAutoFit/>
          </a:bodyPr>
          <a:lstStyle/>
          <a:p>
            <a:r>
              <a:rPr lang="en-US" dirty="0" smtClean="0">
                <a:solidFill>
                  <a:srgbClr val="FF0000"/>
                </a:solidFill>
              </a:rPr>
              <a:t>P1. If there is widespread moral disagreement, then moral relativism is true.</a:t>
            </a:r>
          </a:p>
          <a:p>
            <a:r>
              <a:rPr lang="en-US" dirty="0" smtClean="0"/>
              <a:t>P2. There is widespread moral disagreement. </a:t>
            </a:r>
          </a:p>
          <a:p>
            <a:endParaRPr lang="en-US" dirty="0"/>
          </a:p>
          <a:p>
            <a:r>
              <a:rPr lang="en-US" dirty="0" smtClean="0"/>
              <a:t>C. Moral relativism is true. (P1, P2)</a:t>
            </a:r>
            <a:endParaRPr lang="en-US" dirty="0"/>
          </a:p>
        </p:txBody>
      </p:sp>
      <p:cxnSp>
        <p:nvCxnSpPr>
          <p:cNvPr id="8" name="Straight Connector 7"/>
          <p:cNvCxnSpPr/>
          <p:nvPr/>
        </p:nvCxnSpPr>
        <p:spPr>
          <a:xfrm>
            <a:off x="469900" y="1168400"/>
            <a:ext cx="7848600"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596900" y="1993900"/>
            <a:ext cx="7905605" cy="923330"/>
          </a:xfrm>
          <a:prstGeom prst="rect">
            <a:avLst/>
          </a:prstGeom>
          <a:noFill/>
        </p:spPr>
        <p:txBody>
          <a:bodyPr wrap="none" rtlCol="0">
            <a:spAutoFit/>
          </a:bodyPr>
          <a:lstStyle/>
          <a:p>
            <a:r>
              <a:rPr lang="en-US" dirty="0" smtClean="0"/>
              <a:t>Consider the general principle upon which this premise seems to rely:</a:t>
            </a:r>
          </a:p>
          <a:p>
            <a:endParaRPr lang="en-US" dirty="0"/>
          </a:p>
          <a:p>
            <a:r>
              <a:rPr lang="en-US" dirty="0" smtClean="0">
                <a:solidFill>
                  <a:srgbClr val="FF0000"/>
                </a:solidFill>
              </a:rPr>
              <a:t>If there is widespread disagreement about X, then relativism about X is true.</a:t>
            </a:r>
            <a:endParaRPr lang="en-US" dirty="0">
              <a:solidFill>
                <a:srgbClr val="FF0000"/>
              </a:solidFill>
            </a:endParaRPr>
          </a:p>
        </p:txBody>
      </p:sp>
    </p:spTree>
    <p:extLst>
      <p:ext uri="{BB962C8B-B14F-4D97-AF65-F5344CB8AC3E}">
        <p14:creationId xmlns:p14="http://schemas.microsoft.com/office/powerpoint/2010/main" val="33574720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70200" y="63500"/>
            <a:ext cx="2950973" cy="400110"/>
          </a:xfrm>
          <a:prstGeom prst="rect">
            <a:avLst/>
          </a:prstGeom>
          <a:noFill/>
        </p:spPr>
        <p:txBody>
          <a:bodyPr wrap="none" rtlCol="0">
            <a:spAutoFit/>
          </a:bodyPr>
          <a:lstStyle/>
          <a:p>
            <a:r>
              <a:rPr lang="en-US" sz="2000" b="1" dirty="0" smtClean="0">
                <a:solidFill>
                  <a:srgbClr val="3366FF"/>
                </a:solidFill>
              </a:rPr>
              <a:t>The Tree of Meta-ethics</a:t>
            </a:r>
            <a:endParaRPr lang="en-US" sz="2000" b="1" dirty="0">
              <a:solidFill>
                <a:srgbClr val="3366FF"/>
              </a:solidFill>
            </a:endParaRPr>
          </a:p>
        </p:txBody>
      </p:sp>
      <p:sp>
        <p:nvSpPr>
          <p:cNvPr id="2" name="TextBox 1"/>
          <p:cNvSpPr txBox="1"/>
          <p:nvPr/>
        </p:nvSpPr>
        <p:spPr>
          <a:xfrm>
            <a:off x="723901" y="571500"/>
            <a:ext cx="7213600" cy="646331"/>
          </a:xfrm>
          <a:prstGeom prst="rect">
            <a:avLst/>
          </a:prstGeom>
          <a:noFill/>
        </p:spPr>
        <p:txBody>
          <a:bodyPr wrap="square" rtlCol="0">
            <a:spAutoFit/>
          </a:bodyPr>
          <a:lstStyle/>
          <a:p>
            <a:r>
              <a:rPr lang="en-US" dirty="0" smtClean="0"/>
              <a:t>Question: Are moral claims (e.g. “Murder is wrong.”) the kinds of things that can be true or false in the first place?</a:t>
            </a:r>
            <a:endParaRPr lang="en-US" dirty="0"/>
          </a:p>
        </p:txBody>
      </p:sp>
      <p:cxnSp>
        <p:nvCxnSpPr>
          <p:cNvPr id="5" name="Straight Arrow Connector 4"/>
          <p:cNvCxnSpPr>
            <a:stCxn id="2" idx="2"/>
          </p:cNvCxnSpPr>
          <p:nvPr/>
        </p:nvCxnSpPr>
        <p:spPr>
          <a:xfrm flipH="1">
            <a:off x="4330700" y="1217831"/>
            <a:ext cx="1"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429000" y="1701800"/>
            <a:ext cx="2032791" cy="369332"/>
          </a:xfrm>
          <a:prstGeom prst="rect">
            <a:avLst/>
          </a:prstGeom>
          <a:noFill/>
        </p:spPr>
        <p:txBody>
          <a:bodyPr wrap="none" rtlCol="0">
            <a:spAutoFit/>
          </a:bodyPr>
          <a:lstStyle/>
          <a:p>
            <a:r>
              <a:rPr lang="en-US" dirty="0" smtClean="0"/>
              <a:t>Yes = </a:t>
            </a:r>
            <a:r>
              <a:rPr lang="en-US" b="1" i="1" dirty="0" err="1" smtClean="0"/>
              <a:t>Cognitivism</a:t>
            </a:r>
            <a:endParaRPr lang="en-US" b="1" dirty="0"/>
          </a:p>
        </p:txBody>
      </p:sp>
      <p:cxnSp>
        <p:nvCxnSpPr>
          <p:cNvPr id="9" name="Straight Arrow Connector 8"/>
          <p:cNvCxnSpPr>
            <a:stCxn id="2" idx="2"/>
          </p:cNvCxnSpPr>
          <p:nvPr/>
        </p:nvCxnSpPr>
        <p:spPr>
          <a:xfrm>
            <a:off x="4330701" y="1217831"/>
            <a:ext cx="2590799"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958091" y="1689100"/>
            <a:ext cx="2533228"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No = </a:t>
            </a:r>
            <a:r>
              <a:rPr lang="en-US" b="1" i="1" dirty="0" smtClean="0"/>
              <a:t>Non-</a:t>
            </a:r>
            <a:r>
              <a:rPr lang="en-US" b="1" i="1" dirty="0" err="1" smtClean="0"/>
              <a:t>Cognitivism</a:t>
            </a:r>
            <a:endParaRPr lang="en-US" b="1" dirty="0"/>
          </a:p>
        </p:txBody>
      </p:sp>
      <p:cxnSp>
        <p:nvCxnSpPr>
          <p:cNvPr id="14" name="Straight Arrow Connector 13"/>
          <p:cNvCxnSpPr/>
          <p:nvPr/>
        </p:nvCxnSpPr>
        <p:spPr>
          <a:xfrm>
            <a:off x="4330700" y="2134632"/>
            <a:ext cx="1" cy="3926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305372" y="2564368"/>
            <a:ext cx="4050658" cy="369332"/>
          </a:xfrm>
          <a:prstGeom prst="rect">
            <a:avLst/>
          </a:prstGeom>
          <a:noFill/>
        </p:spPr>
        <p:txBody>
          <a:bodyPr wrap="none" rtlCol="0">
            <a:spAutoFit/>
          </a:bodyPr>
          <a:lstStyle/>
          <a:p>
            <a:r>
              <a:rPr lang="en-US" dirty="0" smtClean="0"/>
              <a:t>Question: Are moral claims ever true?</a:t>
            </a:r>
            <a:endParaRPr lang="en-US" dirty="0"/>
          </a:p>
        </p:txBody>
      </p:sp>
      <p:cxnSp>
        <p:nvCxnSpPr>
          <p:cNvPr id="20" name="Straight Arrow Connector 19"/>
          <p:cNvCxnSpPr/>
          <p:nvPr/>
        </p:nvCxnSpPr>
        <p:spPr>
          <a:xfrm>
            <a:off x="4330699" y="29210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4054731" y="3453368"/>
            <a:ext cx="528097" cy="369332"/>
          </a:xfrm>
          <a:prstGeom prst="rect">
            <a:avLst/>
          </a:prstGeom>
          <a:noFill/>
        </p:spPr>
        <p:txBody>
          <a:bodyPr wrap="none" rtlCol="0">
            <a:spAutoFit/>
          </a:bodyPr>
          <a:lstStyle/>
          <a:p>
            <a:r>
              <a:rPr lang="en-US" dirty="0" smtClean="0"/>
              <a:t>Yes</a:t>
            </a:r>
            <a:endParaRPr lang="en-US" b="1" dirty="0"/>
          </a:p>
        </p:txBody>
      </p:sp>
      <p:cxnSp>
        <p:nvCxnSpPr>
          <p:cNvPr id="23" name="Straight Arrow Connector 22"/>
          <p:cNvCxnSpPr>
            <a:stCxn id="15" idx="2"/>
          </p:cNvCxnSpPr>
          <p:nvPr/>
        </p:nvCxnSpPr>
        <p:spPr>
          <a:xfrm>
            <a:off x="4330701" y="2933700"/>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5958091" y="3453368"/>
            <a:ext cx="2048345"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No = </a:t>
            </a:r>
            <a:r>
              <a:rPr lang="en-US" b="1" i="1" dirty="0" smtClean="0"/>
              <a:t>Error Theory</a:t>
            </a:r>
            <a:endParaRPr lang="en-US" b="1" dirty="0"/>
          </a:p>
        </p:txBody>
      </p:sp>
    </p:spTree>
    <p:extLst>
      <p:ext uri="{BB962C8B-B14F-4D97-AF65-F5344CB8AC3E}">
        <p14:creationId xmlns:p14="http://schemas.microsoft.com/office/powerpoint/2010/main" val="126595409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69900" y="400050"/>
            <a:ext cx="8247712" cy="1200329"/>
          </a:xfrm>
          <a:prstGeom prst="rect">
            <a:avLst/>
          </a:prstGeom>
          <a:noFill/>
        </p:spPr>
        <p:txBody>
          <a:bodyPr wrap="square" rtlCol="0">
            <a:spAutoFit/>
          </a:bodyPr>
          <a:lstStyle/>
          <a:p>
            <a:r>
              <a:rPr lang="en-US" dirty="0" smtClean="0">
                <a:solidFill>
                  <a:srgbClr val="FF0000"/>
                </a:solidFill>
              </a:rPr>
              <a:t>P1. If there is widespread moral disagreement, then moral relativism is true.</a:t>
            </a:r>
          </a:p>
          <a:p>
            <a:r>
              <a:rPr lang="en-US" dirty="0" smtClean="0"/>
              <a:t>P2. There is widespread moral disagreement. </a:t>
            </a:r>
          </a:p>
          <a:p>
            <a:endParaRPr lang="en-US" dirty="0"/>
          </a:p>
          <a:p>
            <a:r>
              <a:rPr lang="en-US" dirty="0" smtClean="0"/>
              <a:t>C. Moral relativism is true. (P1, P2)</a:t>
            </a:r>
            <a:endParaRPr lang="en-US" dirty="0"/>
          </a:p>
        </p:txBody>
      </p:sp>
      <p:cxnSp>
        <p:nvCxnSpPr>
          <p:cNvPr id="8" name="Straight Connector 7"/>
          <p:cNvCxnSpPr/>
          <p:nvPr/>
        </p:nvCxnSpPr>
        <p:spPr>
          <a:xfrm>
            <a:off x="469900" y="1168400"/>
            <a:ext cx="7848600"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596900" y="1993900"/>
            <a:ext cx="7905605" cy="923330"/>
          </a:xfrm>
          <a:prstGeom prst="rect">
            <a:avLst/>
          </a:prstGeom>
          <a:noFill/>
        </p:spPr>
        <p:txBody>
          <a:bodyPr wrap="none" rtlCol="0">
            <a:spAutoFit/>
          </a:bodyPr>
          <a:lstStyle/>
          <a:p>
            <a:r>
              <a:rPr lang="en-US" dirty="0" smtClean="0"/>
              <a:t>Consider the general principle upon which this premise seems to rely:</a:t>
            </a:r>
          </a:p>
          <a:p>
            <a:endParaRPr lang="en-US" dirty="0"/>
          </a:p>
          <a:p>
            <a:r>
              <a:rPr lang="en-US" dirty="0" smtClean="0">
                <a:solidFill>
                  <a:srgbClr val="FF0000"/>
                </a:solidFill>
              </a:rPr>
              <a:t>If there is widespread disagreement about X, then relativism about X is true.</a:t>
            </a:r>
            <a:endParaRPr lang="en-US" dirty="0">
              <a:solidFill>
                <a:srgbClr val="FF0000"/>
              </a:solidFill>
            </a:endParaRPr>
          </a:p>
        </p:txBody>
      </p:sp>
      <p:sp>
        <p:nvSpPr>
          <p:cNvPr id="3" name="TextBox 2"/>
          <p:cNvSpPr txBox="1"/>
          <p:nvPr/>
        </p:nvSpPr>
        <p:spPr>
          <a:xfrm>
            <a:off x="1892300" y="3173968"/>
            <a:ext cx="5530105" cy="369332"/>
          </a:xfrm>
          <a:prstGeom prst="rect">
            <a:avLst/>
          </a:prstGeom>
          <a:noFill/>
        </p:spPr>
        <p:txBody>
          <a:bodyPr wrap="none" rtlCol="0">
            <a:spAutoFit/>
          </a:bodyPr>
          <a:lstStyle/>
          <a:p>
            <a:r>
              <a:rPr lang="en-US" dirty="0" smtClean="0"/>
              <a:t>Are there counterexamples to this general principle?</a:t>
            </a:r>
            <a:endParaRPr lang="en-US" dirty="0"/>
          </a:p>
        </p:txBody>
      </p:sp>
    </p:spTree>
    <p:extLst>
      <p:ext uri="{BB962C8B-B14F-4D97-AF65-F5344CB8AC3E}">
        <p14:creationId xmlns:p14="http://schemas.microsoft.com/office/powerpoint/2010/main" val="323149462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69900" y="400050"/>
            <a:ext cx="8247712" cy="1200329"/>
          </a:xfrm>
          <a:prstGeom prst="rect">
            <a:avLst/>
          </a:prstGeom>
          <a:noFill/>
        </p:spPr>
        <p:txBody>
          <a:bodyPr wrap="square" rtlCol="0">
            <a:spAutoFit/>
          </a:bodyPr>
          <a:lstStyle/>
          <a:p>
            <a:r>
              <a:rPr lang="en-US" dirty="0" smtClean="0">
                <a:solidFill>
                  <a:srgbClr val="FF0000"/>
                </a:solidFill>
              </a:rPr>
              <a:t>P1. If there is widespread moral disagreement, then moral relativism is true.</a:t>
            </a:r>
          </a:p>
          <a:p>
            <a:r>
              <a:rPr lang="en-US" dirty="0" smtClean="0"/>
              <a:t>P2. There is widespread moral disagreement. </a:t>
            </a:r>
          </a:p>
          <a:p>
            <a:endParaRPr lang="en-US" dirty="0"/>
          </a:p>
          <a:p>
            <a:r>
              <a:rPr lang="en-US" dirty="0" smtClean="0"/>
              <a:t>C. Moral relativism is true. (P1, P2)</a:t>
            </a:r>
            <a:endParaRPr lang="en-US" dirty="0"/>
          </a:p>
        </p:txBody>
      </p:sp>
      <p:cxnSp>
        <p:nvCxnSpPr>
          <p:cNvPr id="8" name="Straight Connector 7"/>
          <p:cNvCxnSpPr/>
          <p:nvPr/>
        </p:nvCxnSpPr>
        <p:spPr>
          <a:xfrm>
            <a:off x="469900" y="1168400"/>
            <a:ext cx="7848600"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596900" y="1993900"/>
            <a:ext cx="7905605" cy="923330"/>
          </a:xfrm>
          <a:prstGeom prst="rect">
            <a:avLst/>
          </a:prstGeom>
          <a:noFill/>
        </p:spPr>
        <p:txBody>
          <a:bodyPr wrap="none" rtlCol="0">
            <a:spAutoFit/>
          </a:bodyPr>
          <a:lstStyle/>
          <a:p>
            <a:r>
              <a:rPr lang="en-US" dirty="0" smtClean="0"/>
              <a:t>Consider the general principle upon which this premise seems to rely:</a:t>
            </a:r>
          </a:p>
          <a:p>
            <a:endParaRPr lang="en-US" dirty="0"/>
          </a:p>
          <a:p>
            <a:r>
              <a:rPr lang="en-US" dirty="0" smtClean="0">
                <a:solidFill>
                  <a:srgbClr val="FF0000"/>
                </a:solidFill>
              </a:rPr>
              <a:t>If there is widespread disagreement about X, then relativism about X is true.</a:t>
            </a:r>
            <a:endParaRPr lang="en-US" dirty="0">
              <a:solidFill>
                <a:srgbClr val="FF0000"/>
              </a:solidFill>
            </a:endParaRPr>
          </a:p>
        </p:txBody>
      </p:sp>
      <p:sp>
        <p:nvSpPr>
          <p:cNvPr id="3" name="TextBox 2"/>
          <p:cNvSpPr txBox="1"/>
          <p:nvPr/>
        </p:nvSpPr>
        <p:spPr>
          <a:xfrm>
            <a:off x="1892300" y="3173968"/>
            <a:ext cx="5530105" cy="369332"/>
          </a:xfrm>
          <a:prstGeom prst="rect">
            <a:avLst/>
          </a:prstGeom>
          <a:noFill/>
        </p:spPr>
        <p:txBody>
          <a:bodyPr wrap="none" rtlCol="0">
            <a:spAutoFit/>
          </a:bodyPr>
          <a:lstStyle/>
          <a:p>
            <a:r>
              <a:rPr lang="en-US" dirty="0" smtClean="0"/>
              <a:t>Are there counterexamples to this general principle?</a:t>
            </a:r>
            <a:endParaRPr lang="en-US" dirty="0"/>
          </a:p>
        </p:txBody>
      </p:sp>
      <p:sp>
        <p:nvSpPr>
          <p:cNvPr id="4" name="TextBox 3"/>
          <p:cNvSpPr txBox="1"/>
          <p:nvPr/>
        </p:nvSpPr>
        <p:spPr>
          <a:xfrm>
            <a:off x="685800" y="4089400"/>
            <a:ext cx="8135560" cy="1200329"/>
          </a:xfrm>
          <a:prstGeom prst="rect">
            <a:avLst/>
          </a:prstGeom>
          <a:noFill/>
        </p:spPr>
        <p:txBody>
          <a:bodyPr wrap="none" rtlCol="0">
            <a:spAutoFit/>
          </a:bodyPr>
          <a:lstStyle/>
          <a:p>
            <a:pPr marL="285750" indent="-285750">
              <a:buFontTx/>
              <a:buChar char="-"/>
            </a:pPr>
            <a:r>
              <a:rPr lang="en-US" dirty="0" smtClean="0"/>
              <a:t>Religion (Does God exist?)</a:t>
            </a:r>
          </a:p>
          <a:p>
            <a:pPr marL="285750" indent="-285750">
              <a:buFontTx/>
              <a:buChar char="-"/>
            </a:pPr>
            <a:r>
              <a:rPr lang="en-US" dirty="0" smtClean="0"/>
              <a:t>Science   (Do modern humans share a DNA with early Neanderthals?)</a:t>
            </a:r>
          </a:p>
          <a:p>
            <a:pPr marL="285750" indent="-285750">
              <a:buFontTx/>
              <a:buChar char="-"/>
            </a:pPr>
            <a:r>
              <a:rPr lang="en-US" dirty="0" smtClean="0"/>
              <a:t>The Lives of Celebrities (What is the title of </a:t>
            </a:r>
            <a:r>
              <a:rPr lang="en-US" dirty="0" err="1" smtClean="0"/>
              <a:t>Kanye’s</a:t>
            </a:r>
            <a:r>
              <a:rPr lang="en-US" dirty="0" smtClean="0"/>
              <a:t> new album?)</a:t>
            </a:r>
          </a:p>
          <a:p>
            <a:pPr marL="285750" indent="-285750">
              <a:buFontTx/>
              <a:buChar char="-"/>
            </a:pPr>
            <a:r>
              <a:rPr lang="en-US" dirty="0" smtClean="0"/>
              <a:t>Mathematics (Is there a size in between the size of {0, 1, 2, …} and the </a:t>
            </a:r>
            <a:r>
              <a:rPr lang="en-US" dirty="0" err="1" smtClean="0"/>
              <a:t>reals</a:t>
            </a:r>
            <a:r>
              <a:rPr lang="en-US" dirty="0" smtClean="0"/>
              <a:t>?)</a:t>
            </a:r>
            <a:endParaRPr lang="en-US" dirty="0"/>
          </a:p>
        </p:txBody>
      </p:sp>
    </p:spTree>
    <p:extLst>
      <p:ext uri="{BB962C8B-B14F-4D97-AF65-F5344CB8AC3E}">
        <p14:creationId xmlns:p14="http://schemas.microsoft.com/office/powerpoint/2010/main" val="86257597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69900" y="400050"/>
            <a:ext cx="8247712" cy="1200329"/>
          </a:xfrm>
          <a:prstGeom prst="rect">
            <a:avLst/>
          </a:prstGeom>
          <a:noFill/>
        </p:spPr>
        <p:txBody>
          <a:bodyPr wrap="square" rtlCol="0">
            <a:spAutoFit/>
          </a:bodyPr>
          <a:lstStyle/>
          <a:p>
            <a:r>
              <a:rPr lang="en-US" dirty="0" smtClean="0">
                <a:solidFill>
                  <a:srgbClr val="FF0000"/>
                </a:solidFill>
              </a:rPr>
              <a:t>P1. If there is widespread moral disagreement, then moral relativism is true.</a:t>
            </a:r>
          </a:p>
          <a:p>
            <a:r>
              <a:rPr lang="en-US" dirty="0" smtClean="0"/>
              <a:t>P2. There is widespread moral disagreement. </a:t>
            </a:r>
          </a:p>
          <a:p>
            <a:endParaRPr lang="en-US" dirty="0"/>
          </a:p>
          <a:p>
            <a:r>
              <a:rPr lang="en-US" dirty="0" smtClean="0"/>
              <a:t>C. Moral relativism is true. (P1, P2)</a:t>
            </a:r>
            <a:endParaRPr lang="en-US" dirty="0"/>
          </a:p>
        </p:txBody>
      </p:sp>
      <p:cxnSp>
        <p:nvCxnSpPr>
          <p:cNvPr id="8" name="Straight Connector 7"/>
          <p:cNvCxnSpPr/>
          <p:nvPr/>
        </p:nvCxnSpPr>
        <p:spPr>
          <a:xfrm>
            <a:off x="469900" y="1168400"/>
            <a:ext cx="7848600"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596900" y="1993900"/>
            <a:ext cx="7905605" cy="923330"/>
          </a:xfrm>
          <a:prstGeom prst="rect">
            <a:avLst/>
          </a:prstGeom>
          <a:noFill/>
        </p:spPr>
        <p:txBody>
          <a:bodyPr wrap="none" rtlCol="0">
            <a:spAutoFit/>
          </a:bodyPr>
          <a:lstStyle/>
          <a:p>
            <a:r>
              <a:rPr lang="en-US" dirty="0" smtClean="0"/>
              <a:t>Consider the general principle upon which this premise seems to rely:</a:t>
            </a:r>
          </a:p>
          <a:p>
            <a:endParaRPr lang="en-US" dirty="0"/>
          </a:p>
          <a:p>
            <a:r>
              <a:rPr lang="en-US" dirty="0" smtClean="0">
                <a:solidFill>
                  <a:srgbClr val="FF0000"/>
                </a:solidFill>
              </a:rPr>
              <a:t>If there is widespread disagreement about X, then relativism about X is true.</a:t>
            </a:r>
            <a:endParaRPr lang="en-US" dirty="0">
              <a:solidFill>
                <a:srgbClr val="FF0000"/>
              </a:solidFill>
            </a:endParaRPr>
          </a:p>
        </p:txBody>
      </p:sp>
      <p:sp>
        <p:nvSpPr>
          <p:cNvPr id="3" name="TextBox 2"/>
          <p:cNvSpPr txBox="1"/>
          <p:nvPr/>
        </p:nvSpPr>
        <p:spPr>
          <a:xfrm>
            <a:off x="1892300" y="3173968"/>
            <a:ext cx="5530105" cy="369332"/>
          </a:xfrm>
          <a:prstGeom prst="rect">
            <a:avLst/>
          </a:prstGeom>
          <a:noFill/>
        </p:spPr>
        <p:txBody>
          <a:bodyPr wrap="none" rtlCol="0">
            <a:spAutoFit/>
          </a:bodyPr>
          <a:lstStyle/>
          <a:p>
            <a:r>
              <a:rPr lang="en-US" dirty="0" smtClean="0"/>
              <a:t>Are there counterexamples to this general principle?</a:t>
            </a:r>
            <a:endParaRPr lang="en-US" dirty="0"/>
          </a:p>
        </p:txBody>
      </p:sp>
      <p:sp>
        <p:nvSpPr>
          <p:cNvPr id="4" name="TextBox 3"/>
          <p:cNvSpPr txBox="1"/>
          <p:nvPr/>
        </p:nvSpPr>
        <p:spPr>
          <a:xfrm>
            <a:off x="685800" y="4089400"/>
            <a:ext cx="8135560" cy="1200329"/>
          </a:xfrm>
          <a:prstGeom prst="rect">
            <a:avLst/>
          </a:prstGeom>
          <a:noFill/>
        </p:spPr>
        <p:txBody>
          <a:bodyPr wrap="none" rtlCol="0">
            <a:spAutoFit/>
          </a:bodyPr>
          <a:lstStyle/>
          <a:p>
            <a:pPr marL="285750" indent="-285750">
              <a:buFontTx/>
              <a:buChar char="-"/>
            </a:pPr>
            <a:r>
              <a:rPr lang="en-US" dirty="0" smtClean="0"/>
              <a:t>Religion (Does God exist?)</a:t>
            </a:r>
          </a:p>
          <a:p>
            <a:pPr marL="285750" indent="-285750">
              <a:buFontTx/>
              <a:buChar char="-"/>
            </a:pPr>
            <a:r>
              <a:rPr lang="en-US" dirty="0" smtClean="0"/>
              <a:t>Science   (Do modern humans share a DNA with early Neanderthals?)</a:t>
            </a:r>
          </a:p>
          <a:p>
            <a:pPr marL="285750" indent="-285750">
              <a:buFontTx/>
              <a:buChar char="-"/>
            </a:pPr>
            <a:r>
              <a:rPr lang="en-US" dirty="0" smtClean="0"/>
              <a:t>The Lives of Celebrities (What is the title of </a:t>
            </a:r>
            <a:r>
              <a:rPr lang="en-US" dirty="0" err="1" smtClean="0"/>
              <a:t>Kanye’s</a:t>
            </a:r>
            <a:r>
              <a:rPr lang="en-US" dirty="0" smtClean="0"/>
              <a:t> new album?)</a:t>
            </a:r>
          </a:p>
          <a:p>
            <a:pPr marL="285750" indent="-285750">
              <a:buFontTx/>
              <a:buChar char="-"/>
            </a:pPr>
            <a:r>
              <a:rPr lang="en-US" dirty="0" smtClean="0"/>
              <a:t>Mathematics (Is there a size in between the size of {0, 1, 2, …} and the </a:t>
            </a:r>
            <a:r>
              <a:rPr lang="en-US" dirty="0" err="1" smtClean="0"/>
              <a:t>reals</a:t>
            </a:r>
            <a:r>
              <a:rPr lang="en-US" dirty="0" smtClean="0"/>
              <a:t>?)</a:t>
            </a:r>
            <a:endParaRPr lang="en-US" dirty="0"/>
          </a:p>
        </p:txBody>
      </p:sp>
      <p:sp>
        <p:nvSpPr>
          <p:cNvPr id="5" name="TextBox 4"/>
          <p:cNvSpPr txBox="1"/>
          <p:nvPr/>
        </p:nvSpPr>
        <p:spPr>
          <a:xfrm>
            <a:off x="609600" y="5720834"/>
            <a:ext cx="7741047" cy="369332"/>
          </a:xfrm>
          <a:prstGeom prst="rect">
            <a:avLst/>
          </a:prstGeom>
          <a:noFill/>
        </p:spPr>
        <p:txBody>
          <a:bodyPr wrap="none" rtlCol="0">
            <a:spAutoFit/>
          </a:bodyPr>
          <a:lstStyle/>
          <a:p>
            <a:r>
              <a:rPr lang="en-US" dirty="0" smtClean="0"/>
              <a:t>It is quite unclear that disagreement provides a good reason for relativism.</a:t>
            </a:r>
            <a:endParaRPr lang="en-US" dirty="0"/>
          </a:p>
        </p:txBody>
      </p:sp>
    </p:spTree>
    <p:extLst>
      <p:ext uri="{BB962C8B-B14F-4D97-AF65-F5344CB8AC3E}">
        <p14:creationId xmlns:p14="http://schemas.microsoft.com/office/powerpoint/2010/main" val="327451453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400" y="214868"/>
            <a:ext cx="8153400" cy="646331"/>
          </a:xfrm>
          <a:prstGeom prst="rect">
            <a:avLst/>
          </a:prstGeom>
          <a:noFill/>
        </p:spPr>
        <p:txBody>
          <a:bodyPr wrap="square" rtlCol="0">
            <a:spAutoFit/>
          </a:bodyPr>
          <a:lstStyle/>
          <a:p>
            <a:r>
              <a:rPr lang="en-US" i="1" dirty="0" smtClean="0"/>
              <a:t>In fact</a:t>
            </a:r>
            <a:r>
              <a:rPr lang="en-US" dirty="0" smtClean="0"/>
              <a:t>, it has been argued that the existence of disagreement provides a good reason </a:t>
            </a:r>
            <a:r>
              <a:rPr lang="en-US" b="1" dirty="0" smtClean="0"/>
              <a:t>in favor of moral realism!</a:t>
            </a:r>
            <a:endParaRPr lang="en-US" dirty="0"/>
          </a:p>
        </p:txBody>
      </p:sp>
    </p:spTree>
    <p:extLst>
      <p:ext uri="{BB962C8B-B14F-4D97-AF65-F5344CB8AC3E}">
        <p14:creationId xmlns:p14="http://schemas.microsoft.com/office/powerpoint/2010/main" val="262741618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400" y="214868"/>
            <a:ext cx="8153400" cy="646331"/>
          </a:xfrm>
          <a:prstGeom prst="rect">
            <a:avLst/>
          </a:prstGeom>
          <a:noFill/>
        </p:spPr>
        <p:txBody>
          <a:bodyPr wrap="square" rtlCol="0">
            <a:spAutoFit/>
          </a:bodyPr>
          <a:lstStyle/>
          <a:p>
            <a:r>
              <a:rPr lang="en-US" i="1" dirty="0" smtClean="0"/>
              <a:t>In fact</a:t>
            </a:r>
            <a:r>
              <a:rPr lang="en-US" dirty="0" smtClean="0"/>
              <a:t>, it has been argued that the existence of disagreement provides a good reason </a:t>
            </a:r>
            <a:r>
              <a:rPr lang="en-US" b="1" dirty="0" smtClean="0"/>
              <a:t>in favor of moral realism!</a:t>
            </a:r>
            <a:endParaRPr lang="en-US" dirty="0"/>
          </a:p>
        </p:txBody>
      </p:sp>
      <p:sp>
        <p:nvSpPr>
          <p:cNvPr id="2" name="TextBox 1"/>
          <p:cNvSpPr txBox="1"/>
          <p:nvPr/>
        </p:nvSpPr>
        <p:spPr>
          <a:xfrm>
            <a:off x="889000" y="1294368"/>
            <a:ext cx="6967059" cy="369332"/>
          </a:xfrm>
          <a:prstGeom prst="rect">
            <a:avLst/>
          </a:prstGeom>
          <a:noFill/>
        </p:spPr>
        <p:txBody>
          <a:bodyPr wrap="none" rtlCol="0">
            <a:spAutoFit/>
          </a:bodyPr>
          <a:lstStyle/>
          <a:p>
            <a:r>
              <a:rPr lang="en-US" dirty="0" smtClean="0"/>
              <a:t>To see how this could be the case, consider the following exchange:</a:t>
            </a:r>
            <a:endParaRPr lang="en-US" dirty="0"/>
          </a:p>
        </p:txBody>
      </p:sp>
      <p:sp>
        <p:nvSpPr>
          <p:cNvPr id="3" name="TextBox 2"/>
          <p:cNvSpPr txBox="1"/>
          <p:nvPr/>
        </p:nvSpPr>
        <p:spPr>
          <a:xfrm>
            <a:off x="3048000" y="2013634"/>
            <a:ext cx="3219752" cy="646331"/>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US" dirty="0" smtClean="0"/>
              <a:t>Me: I am five foot eleven.</a:t>
            </a:r>
          </a:p>
          <a:p>
            <a:r>
              <a:rPr lang="en-US" dirty="0" smtClean="0"/>
              <a:t>You: I am not five foot eleven.</a:t>
            </a:r>
            <a:endParaRPr lang="en-US" dirty="0"/>
          </a:p>
        </p:txBody>
      </p:sp>
    </p:spTree>
    <p:extLst>
      <p:ext uri="{BB962C8B-B14F-4D97-AF65-F5344CB8AC3E}">
        <p14:creationId xmlns:p14="http://schemas.microsoft.com/office/powerpoint/2010/main" val="17703091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400" y="214868"/>
            <a:ext cx="8153400" cy="646331"/>
          </a:xfrm>
          <a:prstGeom prst="rect">
            <a:avLst/>
          </a:prstGeom>
          <a:noFill/>
        </p:spPr>
        <p:txBody>
          <a:bodyPr wrap="square" rtlCol="0">
            <a:spAutoFit/>
          </a:bodyPr>
          <a:lstStyle/>
          <a:p>
            <a:r>
              <a:rPr lang="en-US" i="1" dirty="0" smtClean="0"/>
              <a:t>In fact</a:t>
            </a:r>
            <a:r>
              <a:rPr lang="en-US" dirty="0" smtClean="0"/>
              <a:t>, it has been argued that the existence of disagreement provides a good reason </a:t>
            </a:r>
            <a:r>
              <a:rPr lang="en-US" b="1" dirty="0" smtClean="0"/>
              <a:t>in favor of moral realism!</a:t>
            </a:r>
            <a:endParaRPr lang="en-US" dirty="0"/>
          </a:p>
        </p:txBody>
      </p:sp>
      <p:sp>
        <p:nvSpPr>
          <p:cNvPr id="2" name="TextBox 1"/>
          <p:cNvSpPr txBox="1"/>
          <p:nvPr/>
        </p:nvSpPr>
        <p:spPr>
          <a:xfrm>
            <a:off x="889000" y="1294368"/>
            <a:ext cx="6967059" cy="369332"/>
          </a:xfrm>
          <a:prstGeom prst="rect">
            <a:avLst/>
          </a:prstGeom>
          <a:noFill/>
        </p:spPr>
        <p:txBody>
          <a:bodyPr wrap="none" rtlCol="0">
            <a:spAutoFit/>
          </a:bodyPr>
          <a:lstStyle/>
          <a:p>
            <a:r>
              <a:rPr lang="en-US" dirty="0" smtClean="0"/>
              <a:t>To see how this could be the case, consider the following exchange:</a:t>
            </a:r>
            <a:endParaRPr lang="en-US" dirty="0"/>
          </a:p>
        </p:txBody>
      </p:sp>
      <p:sp>
        <p:nvSpPr>
          <p:cNvPr id="3" name="TextBox 2"/>
          <p:cNvSpPr txBox="1"/>
          <p:nvPr/>
        </p:nvSpPr>
        <p:spPr>
          <a:xfrm>
            <a:off x="3048000" y="2013634"/>
            <a:ext cx="3219752" cy="646331"/>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US" dirty="0" smtClean="0"/>
              <a:t>Me: I am five foot eleven.</a:t>
            </a:r>
          </a:p>
          <a:p>
            <a:r>
              <a:rPr lang="en-US" dirty="0" smtClean="0"/>
              <a:t>You: I am not five foot eleven.</a:t>
            </a:r>
            <a:endParaRPr lang="en-US" dirty="0"/>
          </a:p>
        </p:txBody>
      </p:sp>
      <p:sp>
        <p:nvSpPr>
          <p:cNvPr id="5" name="TextBox 4"/>
          <p:cNvSpPr txBox="1"/>
          <p:nvPr/>
        </p:nvSpPr>
        <p:spPr>
          <a:xfrm>
            <a:off x="2706515" y="3124200"/>
            <a:ext cx="3866037" cy="369332"/>
          </a:xfrm>
          <a:prstGeom prst="rect">
            <a:avLst/>
          </a:prstGeom>
          <a:noFill/>
        </p:spPr>
        <p:txBody>
          <a:bodyPr wrap="none" rtlCol="0">
            <a:spAutoFit/>
          </a:bodyPr>
          <a:lstStyle/>
          <a:p>
            <a:r>
              <a:rPr lang="en-US" dirty="0" smtClean="0"/>
              <a:t>Have we disagreed about anything?</a:t>
            </a:r>
            <a:endParaRPr lang="en-US" dirty="0"/>
          </a:p>
        </p:txBody>
      </p:sp>
    </p:spTree>
    <p:extLst>
      <p:ext uri="{BB962C8B-B14F-4D97-AF65-F5344CB8AC3E}">
        <p14:creationId xmlns:p14="http://schemas.microsoft.com/office/powerpoint/2010/main" val="345273142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400" y="214868"/>
            <a:ext cx="8153400" cy="646331"/>
          </a:xfrm>
          <a:prstGeom prst="rect">
            <a:avLst/>
          </a:prstGeom>
          <a:noFill/>
        </p:spPr>
        <p:txBody>
          <a:bodyPr wrap="square" rtlCol="0">
            <a:spAutoFit/>
          </a:bodyPr>
          <a:lstStyle/>
          <a:p>
            <a:r>
              <a:rPr lang="en-US" i="1" dirty="0" smtClean="0"/>
              <a:t>In fact</a:t>
            </a:r>
            <a:r>
              <a:rPr lang="en-US" dirty="0" smtClean="0"/>
              <a:t>, it has been argued that the existence of disagreement provides a good reason </a:t>
            </a:r>
            <a:r>
              <a:rPr lang="en-US" b="1" dirty="0" smtClean="0"/>
              <a:t>in favor of moral realism!</a:t>
            </a:r>
            <a:endParaRPr lang="en-US" dirty="0"/>
          </a:p>
        </p:txBody>
      </p:sp>
      <p:sp>
        <p:nvSpPr>
          <p:cNvPr id="2" name="TextBox 1"/>
          <p:cNvSpPr txBox="1"/>
          <p:nvPr/>
        </p:nvSpPr>
        <p:spPr>
          <a:xfrm>
            <a:off x="889000" y="1294368"/>
            <a:ext cx="6967059" cy="369332"/>
          </a:xfrm>
          <a:prstGeom prst="rect">
            <a:avLst/>
          </a:prstGeom>
          <a:noFill/>
        </p:spPr>
        <p:txBody>
          <a:bodyPr wrap="none" rtlCol="0">
            <a:spAutoFit/>
          </a:bodyPr>
          <a:lstStyle/>
          <a:p>
            <a:r>
              <a:rPr lang="en-US" dirty="0" smtClean="0"/>
              <a:t>To see how this could be the case, consider the following exchange:</a:t>
            </a:r>
            <a:endParaRPr lang="en-US" dirty="0"/>
          </a:p>
        </p:txBody>
      </p:sp>
      <p:sp>
        <p:nvSpPr>
          <p:cNvPr id="3" name="TextBox 2"/>
          <p:cNvSpPr txBox="1"/>
          <p:nvPr/>
        </p:nvSpPr>
        <p:spPr>
          <a:xfrm>
            <a:off x="3048000" y="2013634"/>
            <a:ext cx="3219752" cy="646331"/>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US" dirty="0" smtClean="0"/>
              <a:t>Me: I am five foot eleven.</a:t>
            </a:r>
          </a:p>
          <a:p>
            <a:r>
              <a:rPr lang="en-US" dirty="0" smtClean="0"/>
              <a:t>You: I am not five foot eleven.</a:t>
            </a:r>
            <a:endParaRPr lang="en-US" dirty="0"/>
          </a:p>
        </p:txBody>
      </p:sp>
      <p:sp>
        <p:nvSpPr>
          <p:cNvPr id="5" name="TextBox 4"/>
          <p:cNvSpPr txBox="1"/>
          <p:nvPr/>
        </p:nvSpPr>
        <p:spPr>
          <a:xfrm>
            <a:off x="2706515" y="3124200"/>
            <a:ext cx="3866037" cy="369332"/>
          </a:xfrm>
          <a:prstGeom prst="rect">
            <a:avLst/>
          </a:prstGeom>
          <a:noFill/>
        </p:spPr>
        <p:txBody>
          <a:bodyPr wrap="none" rtlCol="0">
            <a:spAutoFit/>
          </a:bodyPr>
          <a:lstStyle/>
          <a:p>
            <a:r>
              <a:rPr lang="en-US" dirty="0" smtClean="0"/>
              <a:t>Have we disagreed about anything?</a:t>
            </a:r>
            <a:endParaRPr lang="en-US" dirty="0"/>
          </a:p>
        </p:txBody>
      </p:sp>
      <p:sp>
        <p:nvSpPr>
          <p:cNvPr id="6" name="TextBox 5"/>
          <p:cNvSpPr txBox="1"/>
          <p:nvPr/>
        </p:nvSpPr>
        <p:spPr>
          <a:xfrm>
            <a:off x="342900" y="3731736"/>
            <a:ext cx="8343900" cy="646331"/>
          </a:xfrm>
          <a:prstGeom prst="rect">
            <a:avLst/>
          </a:prstGeom>
          <a:noFill/>
        </p:spPr>
        <p:txBody>
          <a:bodyPr wrap="square" rtlCol="0">
            <a:spAutoFit/>
          </a:bodyPr>
          <a:lstStyle/>
          <a:p>
            <a:r>
              <a:rPr lang="en-US" dirty="0" smtClean="0"/>
              <a:t>Of course not: I’ve said that I was a certain height, and you’ve said that you were not that height. We could both agree that we both said something true.</a:t>
            </a:r>
            <a:endParaRPr lang="en-US" dirty="0"/>
          </a:p>
        </p:txBody>
      </p:sp>
    </p:spTree>
    <p:extLst>
      <p:ext uri="{BB962C8B-B14F-4D97-AF65-F5344CB8AC3E}">
        <p14:creationId xmlns:p14="http://schemas.microsoft.com/office/powerpoint/2010/main" val="390334061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 y="254000"/>
            <a:ext cx="5930454" cy="369332"/>
          </a:xfrm>
          <a:prstGeom prst="rect">
            <a:avLst/>
          </a:prstGeom>
          <a:noFill/>
        </p:spPr>
        <p:txBody>
          <a:bodyPr wrap="none" rtlCol="0">
            <a:spAutoFit/>
          </a:bodyPr>
          <a:lstStyle/>
          <a:p>
            <a:r>
              <a:rPr lang="en-US" dirty="0" smtClean="0"/>
              <a:t>Consider now, however, our account of moral relativism:</a:t>
            </a:r>
            <a:endParaRPr lang="en-US" dirty="0"/>
          </a:p>
        </p:txBody>
      </p:sp>
      <p:sp>
        <p:nvSpPr>
          <p:cNvPr id="9" name="TextBox 8"/>
          <p:cNvSpPr txBox="1"/>
          <p:nvPr/>
        </p:nvSpPr>
        <p:spPr>
          <a:xfrm>
            <a:off x="679966" y="827900"/>
            <a:ext cx="7752834"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An action is morally good in a culture just in case people in that culture approve of the action.</a:t>
            </a:r>
            <a:endParaRPr lang="en-US" dirty="0"/>
          </a:p>
        </p:txBody>
      </p:sp>
    </p:spTree>
    <p:extLst>
      <p:ext uri="{BB962C8B-B14F-4D97-AF65-F5344CB8AC3E}">
        <p14:creationId xmlns:p14="http://schemas.microsoft.com/office/powerpoint/2010/main" val="92362059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 y="254000"/>
            <a:ext cx="5930454" cy="369332"/>
          </a:xfrm>
          <a:prstGeom prst="rect">
            <a:avLst/>
          </a:prstGeom>
          <a:noFill/>
        </p:spPr>
        <p:txBody>
          <a:bodyPr wrap="none" rtlCol="0">
            <a:spAutoFit/>
          </a:bodyPr>
          <a:lstStyle/>
          <a:p>
            <a:r>
              <a:rPr lang="en-US" dirty="0" smtClean="0"/>
              <a:t>Consider now, however, our account of moral relativism:</a:t>
            </a:r>
            <a:endParaRPr lang="en-US" dirty="0"/>
          </a:p>
        </p:txBody>
      </p:sp>
      <p:sp>
        <p:nvSpPr>
          <p:cNvPr id="9" name="TextBox 8"/>
          <p:cNvSpPr txBox="1"/>
          <p:nvPr/>
        </p:nvSpPr>
        <p:spPr>
          <a:xfrm>
            <a:off x="679966" y="827900"/>
            <a:ext cx="7752834"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An action is morally good in a culture just in case people in that culture approve of the action.</a:t>
            </a:r>
            <a:endParaRPr lang="en-US" dirty="0"/>
          </a:p>
        </p:txBody>
      </p:sp>
      <p:pic>
        <p:nvPicPr>
          <p:cNvPr id="4" name="Picture 3" descr="4fred16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3467099"/>
            <a:ext cx="2273300" cy="2595351"/>
          </a:xfrm>
          <a:prstGeom prst="rect">
            <a:avLst/>
          </a:prstGeom>
        </p:spPr>
      </p:pic>
      <p:sp>
        <p:nvSpPr>
          <p:cNvPr id="5" name="TextBox 4"/>
          <p:cNvSpPr txBox="1"/>
          <p:nvPr/>
        </p:nvSpPr>
        <p:spPr>
          <a:xfrm>
            <a:off x="1003300" y="1648936"/>
            <a:ext cx="3126314" cy="369332"/>
          </a:xfrm>
          <a:prstGeom prst="rect">
            <a:avLst/>
          </a:prstGeom>
          <a:noFill/>
        </p:spPr>
        <p:txBody>
          <a:bodyPr wrap="none" rtlCol="0">
            <a:spAutoFit/>
          </a:bodyPr>
          <a:lstStyle/>
          <a:p>
            <a:r>
              <a:rPr lang="en-US" dirty="0" smtClean="0"/>
              <a:t>Now consider this exchange:</a:t>
            </a:r>
            <a:endParaRPr lang="en-US" dirty="0"/>
          </a:p>
        </p:txBody>
      </p:sp>
      <p:sp>
        <p:nvSpPr>
          <p:cNvPr id="6" name="TextBox 5"/>
          <p:cNvSpPr txBox="1"/>
          <p:nvPr/>
        </p:nvSpPr>
        <p:spPr>
          <a:xfrm>
            <a:off x="642939" y="6173569"/>
            <a:ext cx="2163761" cy="646331"/>
          </a:xfrm>
          <a:prstGeom prst="rect">
            <a:avLst/>
          </a:prstGeom>
          <a:noFill/>
        </p:spPr>
        <p:txBody>
          <a:bodyPr wrap="none" rtlCol="0">
            <a:spAutoFit/>
          </a:bodyPr>
          <a:lstStyle/>
          <a:p>
            <a:r>
              <a:rPr lang="en-US" dirty="0" smtClean="0"/>
              <a:t>Frederick Douglass</a:t>
            </a:r>
          </a:p>
          <a:p>
            <a:r>
              <a:rPr lang="en-US" dirty="0" smtClean="0"/>
              <a:t>(1818 – 1895)</a:t>
            </a:r>
            <a:endParaRPr lang="en-US" dirty="0"/>
          </a:p>
        </p:txBody>
      </p:sp>
    </p:spTree>
    <p:extLst>
      <p:ext uri="{BB962C8B-B14F-4D97-AF65-F5344CB8AC3E}">
        <p14:creationId xmlns:p14="http://schemas.microsoft.com/office/powerpoint/2010/main" val="1313139793"/>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 y="254000"/>
            <a:ext cx="5930454" cy="369332"/>
          </a:xfrm>
          <a:prstGeom prst="rect">
            <a:avLst/>
          </a:prstGeom>
          <a:noFill/>
        </p:spPr>
        <p:txBody>
          <a:bodyPr wrap="none" rtlCol="0">
            <a:spAutoFit/>
          </a:bodyPr>
          <a:lstStyle/>
          <a:p>
            <a:r>
              <a:rPr lang="en-US" dirty="0" smtClean="0"/>
              <a:t>Consider now, however, our account of moral relativism:</a:t>
            </a:r>
            <a:endParaRPr lang="en-US" dirty="0"/>
          </a:p>
        </p:txBody>
      </p:sp>
      <p:sp>
        <p:nvSpPr>
          <p:cNvPr id="9" name="TextBox 8"/>
          <p:cNvSpPr txBox="1"/>
          <p:nvPr/>
        </p:nvSpPr>
        <p:spPr>
          <a:xfrm>
            <a:off x="679966" y="827900"/>
            <a:ext cx="7752834"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An action is morally good in a culture just in case people in that culture approve of the action.</a:t>
            </a:r>
            <a:endParaRPr lang="en-US" dirty="0"/>
          </a:p>
        </p:txBody>
      </p:sp>
      <p:pic>
        <p:nvPicPr>
          <p:cNvPr id="4" name="Picture 3" descr="4fred16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3467099"/>
            <a:ext cx="2273300" cy="2595351"/>
          </a:xfrm>
          <a:prstGeom prst="rect">
            <a:avLst/>
          </a:prstGeom>
        </p:spPr>
      </p:pic>
      <p:sp>
        <p:nvSpPr>
          <p:cNvPr id="5" name="TextBox 4"/>
          <p:cNvSpPr txBox="1"/>
          <p:nvPr/>
        </p:nvSpPr>
        <p:spPr>
          <a:xfrm>
            <a:off x="1003300" y="1648936"/>
            <a:ext cx="3126314" cy="369332"/>
          </a:xfrm>
          <a:prstGeom prst="rect">
            <a:avLst/>
          </a:prstGeom>
          <a:noFill/>
        </p:spPr>
        <p:txBody>
          <a:bodyPr wrap="none" rtlCol="0">
            <a:spAutoFit/>
          </a:bodyPr>
          <a:lstStyle/>
          <a:p>
            <a:r>
              <a:rPr lang="en-US" dirty="0" smtClean="0"/>
              <a:t>Now consider this exchange:</a:t>
            </a:r>
            <a:endParaRPr lang="en-US" dirty="0"/>
          </a:p>
        </p:txBody>
      </p:sp>
      <p:sp>
        <p:nvSpPr>
          <p:cNvPr id="6" name="TextBox 5"/>
          <p:cNvSpPr txBox="1"/>
          <p:nvPr/>
        </p:nvSpPr>
        <p:spPr>
          <a:xfrm>
            <a:off x="642939" y="6173569"/>
            <a:ext cx="2163761" cy="646331"/>
          </a:xfrm>
          <a:prstGeom prst="rect">
            <a:avLst/>
          </a:prstGeom>
          <a:noFill/>
        </p:spPr>
        <p:txBody>
          <a:bodyPr wrap="none" rtlCol="0">
            <a:spAutoFit/>
          </a:bodyPr>
          <a:lstStyle/>
          <a:p>
            <a:r>
              <a:rPr lang="en-US" dirty="0" smtClean="0"/>
              <a:t>Frederick Douglass</a:t>
            </a:r>
          </a:p>
          <a:p>
            <a:r>
              <a:rPr lang="en-US" dirty="0" smtClean="0"/>
              <a:t>(1818 – 1895)</a:t>
            </a:r>
            <a:endParaRPr lang="en-US" dirty="0"/>
          </a:p>
        </p:txBody>
      </p:sp>
      <p:sp>
        <p:nvSpPr>
          <p:cNvPr id="2" name="Oval Callout 1"/>
          <p:cNvSpPr/>
          <p:nvPr/>
        </p:nvSpPr>
        <p:spPr>
          <a:xfrm>
            <a:off x="2133600" y="2018268"/>
            <a:ext cx="3098800" cy="2450069"/>
          </a:xfrm>
          <a:prstGeom prst="wedgeEllipseCallout">
            <a:avLst>
              <a:gd name="adj1" fmla="val -46243"/>
              <a:gd name="adj2" fmla="val 5109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2540000" y="2284273"/>
            <a:ext cx="2298700" cy="1938992"/>
          </a:xfrm>
          <a:prstGeom prst="rect">
            <a:avLst/>
          </a:prstGeom>
          <a:noFill/>
        </p:spPr>
        <p:txBody>
          <a:bodyPr wrap="square" rtlCol="0">
            <a:spAutoFit/>
          </a:bodyPr>
          <a:lstStyle/>
          <a:p>
            <a:r>
              <a:rPr lang="en-US" sz="1500" dirty="0" smtClean="0">
                <a:solidFill>
                  <a:schemeClr val="bg1"/>
                </a:solidFill>
              </a:rPr>
              <a:t>I will, in the name of humanity which is outraged…denounce with all the emphasis I can command that everything that serves to perpetuate slavery is wrong!</a:t>
            </a:r>
            <a:endParaRPr lang="en-US" sz="1500" dirty="0">
              <a:solidFill>
                <a:schemeClr val="bg1"/>
              </a:solidFill>
            </a:endParaRPr>
          </a:p>
        </p:txBody>
      </p:sp>
    </p:spTree>
    <p:extLst>
      <p:ext uri="{BB962C8B-B14F-4D97-AF65-F5344CB8AC3E}">
        <p14:creationId xmlns:p14="http://schemas.microsoft.com/office/powerpoint/2010/main" val="24161276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70200" y="63500"/>
            <a:ext cx="2950973" cy="400110"/>
          </a:xfrm>
          <a:prstGeom prst="rect">
            <a:avLst/>
          </a:prstGeom>
          <a:noFill/>
        </p:spPr>
        <p:txBody>
          <a:bodyPr wrap="none" rtlCol="0">
            <a:spAutoFit/>
          </a:bodyPr>
          <a:lstStyle/>
          <a:p>
            <a:r>
              <a:rPr lang="en-US" sz="2000" b="1" dirty="0" smtClean="0">
                <a:solidFill>
                  <a:srgbClr val="3366FF"/>
                </a:solidFill>
              </a:rPr>
              <a:t>The Tree of Meta-ethics</a:t>
            </a:r>
            <a:endParaRPr lang="en-US" sz="2000" b="1" dirty="0">
              <a:solidFill>
                <a:srgbClr val="3366FF"/>
              </a:solidFill>
            </a:endParaRPr>
          </a:p>
        </p:txBody>
      </p:sp>
      <p:sp>
        <p:nvSpPr>
          <p:cNvPr id="2" name="TextBox 1"/>
          <p:cNvSpPr txBox="1"/>
          <p:nvPr/>
        </p:nvSpPr>
        <p:spPr>
          <a:xfrm>
            <a:off x="723901" y="571500"/>
            <a:ext cx="7213600" cy="646331"/>
          </a:xfrm>
          <a:prstGeom prst="rect">
            <a:avLst/>
          </a:prstGeom>
          <a:noFill/>
        </p:spPr>
        <p:txBody>
          <a:bodyPr wrap="square" rtlCol="0">
            <a:spAutoFit/>
          </a:bodyPr>
          <a:lstStyle/>
          <a:p>
            <a:r>
              <a:rPr lang="en-US" dirty="0" smtClean="0"/>
              <a:t>Question: Are moral claims (e.g. “Murder is wrong.”) the kinds of things that can be true or false in the first place?</a:t>
            </a:r>
            <a:endParaRPr lang="en-US" dirty="0"/>
          </a:p>
        </p:txBody>
      </p:sp>
      <p:cxnSp>
        <p:nvCxnSpPr>
          <p:cNvPr id="5" name="Straight Arrow Connector 4"/>
          <p:cNvCxnSpPr>
            <a:stCxn id="2" idx="2"/>
          </p:cNvCxnSpPr>
          <p:nvPr/>
        </p:nvCxnSpPr>
        <p:spPr>
          <a:xfrm flipH="1">
            <a:off x="4330700" y="1217831"/>
            <a:ext cx="1"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429000" y="1701800"/>
            <a:ext cx="2032791" cy="369332"/>
          </a:xfrm>
          <a:prstGeom prst="rect">
            <a:avLst/>
          </a:prstGeom>
          <a:noFill/>
        </p:spPr>
        <p:txBody>
          <a:bodyPr wrap="none" rtlCol="0">
            <a:spAutoFit/>
          </a:bodyPr>
          <a:lstStyle/>
          <a:p>
            <a:r>
              <a:rPr lang="en-US" dirty="0" smtClean="0"/>
              <a:t>Yes = </a:t>
            </a:r>
            <a:r>
              <a:rPr lang="en-US" b="1" i="1" dirty="0" err="1" smtClean="0"/>
              <a:t>Cognitivism</a:t>
            </a:r>
            <a:endParaRPr lang="en-US" b="1" dirty="0"/>
          </a:p>
        </p:txBody>
      </p:sp>
      <p:cxnSp>
        <p:nvCxnSpPr>
          <p:cNvPr id="9" name="Straight Arrow Connector 8"/>
          <p:cNvCxnSpPr>
            <a:stCxn id="2" idx="2"/>
          </p:cNvCxnSpPr>
          <p:nvPr/>
        </p:nvCxnSpPr>
        <p:spPr>
          <a:xfrm>
            <a:off x="4330701" y="1217831"/>
            <a:ext cx="2590799"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958091" y="1689100"/>
            <a:ext cx="2533228"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No = </a:t>
            </a:r>
            <a:r>
              <a:rPr lang="en-US" b="1" i="1" dirty="0" smtClean="0"/>
              <a:t>Non-</a:t>
            </a:r>
            <a:r>
              <a:rPr lang="en-US" b="1" i="1" dirty="0" err="1" smtClean="0"/>
              <a:t>Cognitivism</a:t>
            </a:r>
            <a:endParaRPr lang="en-US" b="1" dirty="0"/>
          </a:p>
        </p:txBody>
      </p:sp>
      <p:cxnSp>
        <p:nvCxnSpPr>
          <p:cNvPr id="14" name="Straight Arrow Connector 13"/>
          <p:cNvCxnSpPr/>
          <p:nvPr/>
        </p:nvCxnSpPr>
        <p:spPr>
          <a:xfrm>
            <a:off x="4330700" y="2134632"/>
            <a:ext cx="1" cy="3926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305372" y="2564368"/>
            <a:ext cx="4050658" cy="369332"/>
          </a:xfrm>
          <a:prstGeom prst="rect">
            <a:avLst/>
          </a:prstGeom>
          <a:noFill/>
        </p:spPr>
        <p:txBody>
          <a:bodyPr wrap="none" rtlCol="0">
            <a:spAutoFit/>
          </a:bodyPr>
          <a:lstStyle/>
          <a:p>
            <a:r>
              <a:rPr lang="en-US" dirty="0" smtClean="0"/>
              <a:t>Question: Are moral claims ever true?</a:t>
            </a:r>
            <a:endParaRPr lang="en-US" dirty="0"/>
          </a:p>
        </p:txBody>
      </p:sp>
      <p:cxnSp>
        <p:nvCxnSpPr>
          <p:cNvPr id="20" name="Straight Arrow Connector 19"/>
          <p:cNvCxnSpPr/>
          <p:nvPr/>
        </p:nvCxnSpPr>
        <p:spPr>
          <a:xfrm>
            <a:off x="4330699" y="29210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4066652" y="3453368"/>
            <a:ext cx="528097" cy="369332"/>
          </a:xfrm>
          <a:prstGeom prst="rect">
            <a:avLst/>
          </a:prstGeom>
          <a:noFill/>
        </p:spPr>
        <p:txBody>
          <a:bodyPr wrap="none" rtlCol="0">
            <a:spAutoFit/>
          </a:bodyPr>
          <a:lstStyle/>
          <a:p>
            <a:r>
              <a:rPr lang="en-US" dirty="0" smtClean="0"/>
              <a:t>Yes</a:t>
            </a:r>
            <a:endParaRPr lang="en-US" b="1" dirty="0"/>
          </a:p>
        </p:txBody>
      </p:sp>
      <p:cxnSp>
        <p:nvCxnSpPr>
          <p:cNvPr id="23" name="Straight Arrow Connector 22"/>
          <p:cNvCxnSpPr>
            <a:stCxn id="15" idx="2"/>
          </p:cNvCxnSpPr>
          <p:nvPr/>
        </p:nvCxnSpPr>
        <p:spPr>
          <a:xfrm>
            <a:off x="4330701" y="2933700"/>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5958091" y="3453368"/>
            <a:ext cx="2048345"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No = </a:t>
            </a:r>
            <a:r>
              <a:rPr lang="en-US" b="1" i="1" dirty="0" smtClean="0"/>
              <a:t>Error Theory</a:t>
            </a:r>
            <a:endParaRPr lang="en-US" b="1" dirty="0"/>
          </a:p>
        </p:txBody>
      </p:sp>
      <p:sp>
        <p:nvSpPr>
          <p:cNvPr id="27" name="TextBox 26"/>
          <p:cNvSpPr txBox="1"/>
          <p:nvPr/>
        </p:nvSpPr>
        <p:spPr>
          <a:xfrm>
            <a:off x="425068" y="4305300"/>
            <a:ext cx="7811266" cy="369332"/>
          </a:xfrm>
          <a:prstGeom prst="rect">
            <a:avLst/>
          </a:prstGeom>
          <a:noFill/>
        </p:spPr>
        <p:txBody>
          <a:bodyPr wrap="none" rtlCol="0">
            <a:spAutoFit/>
          </a:bodyPr>
          <a:lstStyle/>
          <a:p>
            <a:r>
              <a:rPr lang="en-US" dirty="0" smtClean="0"/>
              <a:t>Question: Are true moral claims simply true or true-relative-to-something?</a:t>
            </a:r>
            <a:endParaRPr lang="en-US" dirty="0"/>
          </a:p>
        </p:txBody>
      </p:sp>
      <p:cxnSp>
        <p:nvCxnSpPr>
          <p:cNvPr id="28" name="Straight Arrow Connector 27"/>
          <p:cNvCxnSpPr/>
          <p:nvPr/>
        </p:nvCxnSpPr>
        <p:spPr>
          <a:xfrm>
            <a:off x="4330698" y="38227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1873592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 y="254000"/>
            <a:ext cx="5930454" cy="369332"/>
          </a:xfrm>
          <a:prstGeom prst="rect">
            <a:avLst/>
          </a:prstGeom>
          <a:noFill/>
        </p:spPr>
        <p:txBody>
          <a:bodyPr wrap="none" rtlCol="0">
            <a:spAutoFit/>
          </a:bodyPr>
          <a:lstStyle/>
          <a:p>
            <a:r>
              <a:rPr lang="en-US" dirty="0" smtClean="0"/>
              <a:t>Consider now, however, our account of moral relativism:</a:t>
            </a:r>
            <a:endParaRPr lang="en-US" dirty="0"/>
          </a:p>
        </p:txBody>
      </p:sp>
      <p:sp>
        <p:nvSpPr>
          <p:cNvPr id="9" name="TextBox 8"/>
          <p:cNvSpPr txBox="1"/>
          <p:nvPr/>
        </p:nvSpPr>
        <p:spPr>
          <a:xfrm>
            <a:off x="679966" y="827900"/>
            <a:ext cx="7752834"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An action is morally good in a culture just in case people in that culture approve of the action.</a:t>
            </a:r>
            <a:endParaRPr lang="en-US" dirty="0"/>
          </a:p>
        </p:txBody>
      </p:sp>
      <p:pic>
        <p:nvPicPr>
          <p:cNvPr id="4" name="Picture 3" descr="4fred16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3467099"/>
            <a:ext cx="2273300" cy="2595351"/>
          </a:xfrm>
          <a:prstGeom prst="rect">
            <a:avLst/>
          </a:prstGeom>
        </p:spPr>
      </p:pic>
      <p:sp>
        <p:nvSpPr>
          <p:cNvPr id="5" name="TextBox 4"/>
          <p:cNvSpPr txBox="1"/>
          <p:nvPr/>
        </p:nvSpPr>
        <p:spPr>
          <a:xfrm>
            <a:off x="1003300" y="1648936"/>
            <a:ext cx="3126314" cy="369332"/>
          </a:xfrm>
          <a:prstGeom prst="rect">
            <a:avLst/>
          </a:prstGeom>
          <a:noFill/>
        </p:spPr>
        <p:txBody>
          <a:bodyPr wrap="none" rtlCol="0">
            <a:spAutoFit/>
          </a:bodyPr>
          <a:lstStyle/>
          <a:p>
            <a:r>
              <a:rPr lang="en-US" dirty="0" smtClean="0"/>
              <a:t>Now consider this exchange:</a:t>
            </a:r>
            <a:endParaRPr lang="en-US" dirty="0"/>
          </a:p>
        </p:txBody>
      </p:sp>
      <p:sp>
        <p:nvSpPr>
          <p:cNvPr id="6" name="TextBox 5"/>
          <p:cNvSpPr txBox="1"/>
          <p:nvPr/>
        </p:nvSpPr>
        <p:spPr>
          <a:xfrm>
            <a:off x="642939" y="6173569"/>
            <a:ext cx="2163761" cy="646331"/>
          </a:xfrm>
          <a:prstGeom prst="rect">
            <a:avLst/>
          </a:prstGeom>
          <a:noFill/>
        </p:spPr>
        <p:txBody>
          <a:bodyPr wrap="none" rtlCol="0">
            <a:spAutoFit/>
          </a:bodyPr>
          <a:lstStyle/>
          <a:p>
            <a:r>
              <a:rPr lang="en-US" dirty="0" smtClean="0"/>
              <a:t>Frederick Douglass</a:t>
            </a:r>
          </a:p>
          <a:p>
            <a:r>
              <a:rPr lang="en-US" dirty="0" smtClean="0"/>
              <a:t>(1818 – 1895)</a:t>
            </a:r>
            <a:endParaRPr lang="en-US" dirty="0"/>
          </a:p>
        </p:txBody>
      </p:sp>
      <p:sp>
        <p:nvSpPr>
          <p:cNvPr id="2" name="Oval Callout 1"/>
          <p:cNvSpPr/>
          <p:nvPr/>
        </p:nvSpPr>
        <p:spPr>
          <a:xfrm>
            <a:off x="2133600" y="2018268"/>
            <a:ext cx="3098800" cy="2450069"/>
          </a:xfrm>
          <a:prstGeom prst="wedgeEllipseCallout">
            <a:avLst>
              <a:gd name="adj1" fmla="val -46243"/>
              <a:gd name="adj2" fmla="val 5109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2540000" y="2284273"/>
            <a:ext cx="2298700" cy="1938992"/>
          </a:xfrm>
          <a:prstGeom prst="rect">
            <a:avLst/>
          </a:prstGeom>
          <a:noFill/>
        </p:spPr>
        <p:txBody>
          <a:bodyPr wrap="square" rtlCol="0">
            <a:spAutoFit/>
          </a:bodyPr>
          <a:lstStyle/>
          <a:p>
            <a:r>
              <a:rPr lang="en-US" sz="1500" dirty="0" smtClean="0">
                <a:solidFill>
                  <a:schemeClr val="bg1"/>
                </a:solidFill>
              </a:rPr>
              <a:t>I will, in the name of humanity which is outraged…denounce with all the emphasis I can command that everything that serves to perpetuate slavery is wrong!</a:t>
            </a:r>
            <a:endParaRPr lang="en-US" sz="1500" dirty="0">
              <a:solidFill>
                <a:schemeClr val="bg1"/>
              </a:solidFill>
            </a:endParaRPr>
          </a:p>
        </p:txBody>
      </p:sp>
      <p:pic>
        <p:nvPicPr>
          <p:cNvPr id="3" name="Picture 2" descr="Juan-Sepúlved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1344" y="3467098"/>
            <a:ext cx="1822656" cy="2456623"/>
          </a:xfrm>
          <a:prstGeom prst="rect">
            <a:avLst/>
          </a:prstGeom>
        </p:spPr>
      </p:pic>
      <p:sp>
        <p:nvSpPr>
          <p:cNvPr id="10" name="TextBox 9"/>
          <p:cNvSpPr txBox="1"/>
          <p:nvPr/>
        </p:nvSpPr>
        <p:spPr>
          <a:xfrm>
            <a:off x="7365486" y="5928271"/>
            <a:ext cx="1778514" cy="369332"/>
          </a:xfrm>
          <a:prstGeom prst="rect">
            <a:avLst/>
          </a:prstGeom>
          <a:noFill/>
        </p:spPr>
        <p:txBody>
          <a:bodyPr wrap="none" rtlCol="0">
            <a:spAutoFit/>
          </a:bodyPr>
          <a:lstStyle/>
          <a:p>
            <a:r>
              <a:rPr lang="en-US" dirty="0" smtClean="0"/>
              <a:t>Juan Sepulveda</a:t>
            </a:r>
            <a:endParaRPr lang="en-US" dirty="0"/>
          </a:p>
        </p:txBody>
      </p:sp>
      <p:sp>
        <p:nvSpPr>
          <p:cNvPr id="11" name="TextBox 10"/>
          <p:cNvSpPr txBox="1"/>
          <p:nvPr/>
        </p:nvSpPr>
        <p:spPr>
          <a:xfrm>
            <a:off x="7607300" y="6297603"/>
            <a:ext cx="1338603" cy="369332"/>
          </a:xfrm>
          <a:prstGeom prst="rect">
            <a:avLst/>
          </a:prstGeom>
          <a:noFill/>
        </p:spPr>
        <p:txBody>
          <a:bodyPr wrap="none" rtlCol="0">
            <a:spAutoFit/>
          </a:bodyPr>
          <a:lstStyle/>
          <a:p>
            <a:r>
              <a:rPr lang="en-US" dirty="0" smtClean="0"/>
              <a:t>(1489-1573)</a:t>
            </a:r>
            <a:endParaRPr lang="en-US" dirty="0"/>
          </a:p>
        </p:txBody>
      </p:sp>
      <p:sp>
        <p:nvSpPr>
          <p:cNvPr id="12" name="Oval Callout 11"/>
          <p:cNvSpPr/>
          <p:nvPr/>
        </p:nvSpPr>
        <p:spPr>
          <a:xfrm>
            <a:off x="5359400" y="2108200"/>
            <a:ext cx="2755900" cy="2360136"/>
          </a:xfrm>
          <a:prstGeom prst="wedgeEllipseCallout">
            <a:avLst>
              <a:gd name="adj1" fmla="val 50951"/>
              <a:gd name="adj2" fmla="val 3383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5613400" y="2418138"/>
            <a:ext cx="2298700" cy="1708160"/>
          </a:xfrm>
          <a:prstGeom prst="rect">
            <a:avLst/>
          </a:prstGeom>
          <a:noFill/>
        </p:spPr>
        <p:txBody>
          <a:bodyPr wrap="square" rtlCol="0">
            <a:spAutoFit/>
          </a:bodyPr>
          <a:lstStyle/>
          <a:p>
            <a:r>
              <a:rPr lang="en-US" sz="1500" dirty="0" smtClean="0">
                <a:solidFill>
                  <a:schemeClr val="bg1"/>
                </a:solidFill>
              </a:rPr>
              <a:t>    Those whose function is the use of their bodies and nothing better can be expected of them are slaves of nature. It is better for them to be ruled thus.</a:t>
            </a:r>
            <a:endParaRPr lang="en-US" sz="1500" dirty="0">
              <a:solidFill>
                <a:schemeClr val="bg1"/>
              </a:solidFill>
            </a:endParaRPr>
          </a:p>
        </p:txBody>
      </p:sp>
    </p:spTree>
    <p:extLst>
      <p:ext uri="{BB962C8B-B14F-4D97-AF65-F5344CB8AC3E}">
        <p14:creationId xmlns:p14="http://schemas.microsoft.com/office/powerpoint/2010/main" val="157872523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 y="254000"/>
            <a:ext cx="5930454" cy="369332"/>
          </a:xfrm>
          <a:prstGeom prst="rect">
            <a:avLst/>
          </a:prstGeom>
          <a:noFill/>
        </p:spPr>
        <p:txBody>
          <a:bodyPr wrap="none" rtlCol="0">
            <a:spAutoFit/>
          </a:bodyPr>
          <a:lstStyle/>
          <a:p>
            <a:r>
              <a:rPr lang="en-US" dirty="0" smtClean="0"/>
              <a:t>Consider now, however, our account of moral relativism:</a:t>
            </a:r>
            <a:endParaRPr lang="en-US" dirty="0"/>
          </a:p>
        </p:txBody>
      </p:sp>
      <p:sp>
        <p:nvSpPr>
          <p:cNvPr id="9" name="TextBox 8"/>
          <p:cNvSpPr txBox="1"/>
          <p:nvPr/>
        </p:nvSpPr>
        <p:spPr>
          <a:xfrm>
            <a:off x="679966" y="827900"/>
            <a:ext cx="7752834"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An action is morally good in a culture just in case people in that culture approve of the action.</a:t>
            </a:r>
            <a:endParaRPr lang="en-US" dirty="0"/>
          </a:p>
        </p:txBody>
      </p:sp>
      <p:pic>
        <p:nvPicPr>
          <p:cNvPr id="4" name="Picture 3" descr="4fred16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3467099"/>
            <a:ext cx="2273300" cy="2595351"/>
          </a:xfrm>
          <a:prstGeom prst="rect">
            <a:avLst/>
          </a:prstGeom>
        </p:spPr>
      </p:pic>
      <p:sp>
        <p:nvSpPr>
          <p:cNvPr id="5" name="TextBox 4"/>
          <p:cNvSpPr txBox="1"/>
          <p:nvPr/>
        </p:nvSpPr>
        <p:spPr>
          <a:xfrm>
            <a:off x="1003300" y="1648936"/>
            <a:ext cx="3126314" cy="369332"/>
          </a:xfrm>
          <a:prstGeom prst="rect">
            <a:avLst/>
          </a:prstGeom>
          <a:noFill/>
        </p:spPr>
        <p:txBody>
          <a:bodyPr wrap="none" rtlCol="0">
            <a:spAutoFit/>
          </a:bodyPr>
          <a:lstStyle/>
          <a:p>
            <a:r>
              <a:rPr lang="en-US" dirty="0" smtClean="0"/>
              <a:t>Now consider this exchange:</a:t>
            </a:r>
            <a:endParaRPr lang="en-US" dirty="0"/>
          </a:p>
        </p:txBody>
      </p:sp>
      <p:sp>
        <p:nvSpPr>
          <p:cNvPr id="6" name="TextBox 5"/>
          <p:cNvSpPr txBox="1"/>
          <p:nvPr/>
        </p:nvSpPr>
        <p:spPr>
          <a:xfrm>
            <a:off x="642939" y="6173569"/>
            <a:ext cx="2163761" cy="646331"/>
          </a:xfrm>
          <a:prstGeom prst="rect">
            <a:avLst/>
          </a:prstGeom>
          <a:noFill/>
        </p:spPr>
        <p:txBody>
          <a:bodyPr wrap="none" rtlCol="0">
            <a:spAutoFit/>
          </a:bodyPr>
          <a:lstStyle/>
          <a:p>
            <a:r>
              <a:rPr lang="en-US" dirty="0" smtClean="0"/>
              <a:t>Frederick Douglass</a:t>
            </a:r>
          </a:p>
          <a:p>
            <a:r>
              <a:rPr lang="en-US" dirty="0" smtClean="0"/>
              <a:t>(1818 – 1895)</a:t>
            </a:r>
            <a:endParaRPr lang="en-US" dirty="0"/>
          </a:p>
        </p:txBody>
      </p:sp>
      <p:sp>
        <p:nvSpPr>
          <p:cNvPr id="2" name="Oval Callout 1"/>
          <p:cNvSpPr/>
          <p:nvPr/>
        </p:nvSpPr>
        <p:spPr>
          <a:xfrm>
            <a:off x="2133600" y="2018268"/>
            <a:ext cx="3098800" cy="2450069"/>
          </a:xfrm>
          <a:prstGeom prst="wedgeEllipseCallout">
            <a:avLst>
              <a:gd name="adj1" fmla="val -46243"/>
              <a:gd name="adj2" fmla="val 5109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2540000" y="2906573"/>
            <a:ext cx="2298700" cy="400110"/>
          </a:xfrm>
          <a:prstGeom prst="rect">
            <a:avLst/>
          </a:prstGeom>
          <a:noFill/>
        </p:spPr>
        <p:txBody>
          <a:bodyPr wrap="square" rtlCol="0">
            <a:spAutoFit/>
          </a:bodyPr>
          <a:lstStyle/>
          <a:p>
            <a:r>
              <a:rPr lang="en-US" sz="2000" dirty="0" smtClean="0">
                <a:solidFill>
                  <a:schemeClr val="bg1"/>
                </a:solidFill>
              </a:rPr>
              <a:t>Slavery is wrong.</a:t>
            </a:r>
            <a:endParaRPr lang="en-US" sz="2000" dirty="0">
              <a:solidFill>
                <a:schemeClr val="bg1"/>
              </a:solidFill>
            </a:endParaRPr>
          </a:p>
        </p:txBody>
      </p:sp>
      <p:pic>
        <p:nvPicPr>
          <p:cNvPr id="3" name="Picture 2" descr="Juan-Sepúlved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1344" y="3467098"/>
            <a:ext cx="1822656" cy="2456623"/>
          </a:xfrm>
          <a:prstGeom prst="rect">
            <a:avLst/>
          </a:prstGeom>
        </p:spPr>
      </p:pic>
      <p:sp>
        <p:nvSpPr>
          <p:cNvPr id="10" name="TextBox 9"/>
          <p:cNvSpPr txBox="1"/>
          <p:nvPr/>
        </p:nvSpPr>
        <p:spPr>
          <a:xfrm>
            <a:off x="7365486" y="5928271"/>
            <a:ext cx="1778514" cy="369332"/>
          </a:xfrm>
          <a:prstGeom prst="rect">
            <a:avLst/>
          </a:prstGeom>
          <a:noFill/>
        </p:spPr>
        <p:txBody>
          <a:bodyPr wrap="none" rtlCol="0">
            <a:spAutoFit/>
          </a:bodyPr>
          <a:lstStyle/>
          <a:p>
            <a:r>
              <a:rPr lang="en-US" dirty="0" smtClean="0"/>
              <a:t>Juan Sepulveda</a:t>
            </a:r>
            <a:endParaRPr lang="en-US" dirty="0"/>
          </a:p>
        </p:txBody>
      </p:sp>
      <p:sp>
        <p:nvSpPr>
          <p:cNvPr id="11" name="TextBox 10"/>
          <p:cNvSpPr txBox="1"/>
          <p:nvPr/>
        </p:nvSpPr>
        <p:spPr>
          <a:xfrm>
            <a:off x="7607300" y="6297603"/>
            <a:ext cx="1338603" cy="369332"/>
          </a:xfrm>
          <a:prstGeom prst="rect">
            <a:avLst/>
          </a:prstGeom>
          <a:noFill/>
        </p:spPr>
        <p:txBody>
          <a:bodyPr wrap="none" rtlCol="0">
            <a:spAutoFit/>
          </a:bodyPr>
          <a:lstStyle/>
          <a:p>
            <a:r>
              <a:rPr lang="en-US" dirty="0" smtClean="0"/>
              <a:t>(1489-1573)</a:t>
            </a:r>
            <a:endParaRPr lang="en-US" dirty="0"/>
          </a:p>
        </p:txBody>
      </p:sp>
      <p:sp>
        <p:nvSpPr>
          <p:cNvPr id="12" name="Oval Callout 11"/>
          <p:cNvSpPr/>
          <p:nvPr/>
        </p:nvSpPr>
        <p:spPr>
          <a:xfrm>
            <a:off x="5359400" y="2108200"/>
            <a:ext cx="2755900" cy="2360136"/>
          </a:xfrm>
          <a:prstGeom prst="wedgeEllipseCallout">
            <a:avLst>
              <a:gd name="adj1" fmla="val 50951"/>
              <a:gd name="adj2" fmla="val 3383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5613400" y="2793640"/>
            <a:ext cx="2298700" cy="369332"/>
          </a:xfrm>
          <a:prstGeom prst="rect">
            <a:avLst/>
          </a:prstGeom>
          <a:noFill/>
        </p:spPr>
        <p:txBody>
          <a:bodyPr wrap="square" rtlCol="0">
            <a:spAutoFit/>
          </a:bodyPr>
          <a:lstStyle/>
          <a:p>
            <a:r>
              <a:rPr lang="en-US" dirty="0" smtClean="0">
                <a:solidFill>
                  <a:schemeClr val="bg1"/>
                </a:solidFill>
              </a:rPr>
              <a:t>Slavery is right.</a:t>
            </a:r>
            <a:endParaRPr lang="en-US" dirty="0">
              <a:solidFill>
                <a:schemeClr val="bg1"/>
              </a:solidFill>
            </a:endParaRPr>
          </a:p>
        </p:txBody>
      </p:sp>
    </p:spTree>
    <p:extLst>
      <p:ext uri="{BB962C8B-B14F-4D97-AF65-F5344CB8AC3E}">
        <p14:creationId xmlns:p14="http://schemas.microsoft.com/office/powerpoint/2010/main" val="251629635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 y="254000"/>
            <a:ext cx="5930454" cy="369332"/>
          </a:xfrm>
          <a:prstGeom prst="rect">
            <a:avLst/>
          </a:prstGeom>
          <a:noFill/>
        </p:spPr>
        <p:txBody>
          <a:bodyPr wrap="none" rtlCol="0">
            <a:spAutoFit/>
          </a:bodyPr>
          <a:lstStyle/>
          <a:p>
            <a:r>
              <a:rPr lang="en-US" dirty="0" smtClean="0"/>
              <a:t>Consider now, however, our account of moral relativism:</a:t>
            </a:r>
            <a:endParaRPr lang="en-US" dirty="0"/>
          </a:p>
        </p:txBody>
      </p:sp>
      <p:sp>
        <p:nvSpPr>
          <p:cNvPr id="9" name="TextBox 8"/>
          <p:cNvSpPr txBox="1"/>
          <p:nvPr/>
        </p:nvSpPr>
        <p:spPr>
          <a:xfrm>
            <a:off x="679966" y="827900"/>
            <a:ext cx="7752834" cy="646331"/>
          </a:xfrm>
          <a:prstGeom prst="rect">
            <a:avLst/>
          </a:prstGeom>
          <a:effectLst>
            <a:glow rad="228600">
              <a:schemeClr val="accent3">
                <a:satMod val="175000"/>
                <a:alpha val="40000"/>
              </a:schemeClr>
            </a:glow>
            <a:outerShdw blurRad="40000" dist="20000" dir="5400000" rotWithShape="0">
              <a:srgbClr val="000000">
                <a:alpha val="38000"/>
              </a:srgbClr>
            </a:outerShdw>
          </a:effectLst>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An action is morally good in a culture just in case people in that culture approve of the action.</a:t>
            </a:r>
            <a:endParaRPr lang="en-US" dirty="0"/>
          </a:p>
        </p:txBody>
      </p:sp>
      <p:pic>
        <p:nvPicPr>
          <p:cNvPr id="4" name="Picture 3" descr="4fred16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3467099"/>
            <a:ext cx="2273300" cy="2595351"/>
          </a:xfrm>
          <a:prstGeom prst="rect">
            <a:avLst/>
          </a:prstGeom>
        </p:spPr>
      </p:pic>
      <p:sp>
        <p:nvSpPr>
          <p:cNvPr id="5" name="TextBox 4"/>
          <p:cNvSpPr txBox="1"/>
          <p:nvPr/>
        </p:nvSpPr>
        <p:spPr>
          <a:xfrm>
            <a:off x="1003300" y="1648936"/>
            <a:ext cx="3126314" cy="369332"/>
          </a:xfrm>
          <a:prstGeom prst="rect">
            <a:avLst/>
          </a:prstGeom>
          <a:noFill/>
        </p:spPr>
        <p:txBody>
          <a:bodyPr wrap="none" rtlCol="0">
            <a:spAutoFit/>
          </a:bodyPr>
          <a:lstStyle/>
          <a:p>
            <a:r>
              <a:rPr lang="en-US" dirty="0" smtClean="0"/>
              <a:t>Now consider this exchange:</a:t>
            </a:r>
            <a:endParaRPr lang="en-US" dirty="0"/>
          </a:p>
        </p:txBody>
      </p:sp>
      <p:sp>
        <p:nvSpPr>
          <p:cNvPr id="6" name="TextBox 5"/>
          <p:cNvSpPr txBox="1"/>
          <p:nvPr/>
        </p:nvSpPr>
        <p:spPr>
          <a:xfrm>
            <a:off x="642939" y="6173569"/>
            <a:ext cx="2163761" cy="646331"/>
          </a:xfrm>
          <a:prstGeom prst="rect">
            <a:avLst/>
          </a:prstGeom>
          <a:noFill/>
        </p:spPr>
        <p:txBody>
          <a:bodyPr wrap="none" rtlCol="0">
            <a:spAutoFit/>
          </a:bodyPr>
          <a:lstStyle/>
          <a:p>
            <a:r>
              <a:rPr lang="en-US" dirty="0" smtClean="0"/>
              <a:t>Frederick Douglass</a:t>
            </a:r>
          </a:p>
          <a:p>
            <a:r>
              <a:rPr lang="en-US" dirty="0" smtClean="0"/>
              <a:t>(1818 – 1895)</a:t>
            </a:r>
            <a:endParaRPr lang="en-US" dirty="0"/>
          </a:p>
        </p:txBody>
      </p:sp>
      <p:sp>
        <p:nvSpPr>
          <p:cNvPr id="2" name="Oval Callout 1"/>
          <p:cNvSpPr/>
          <p:nvPr/>
        </p:nvSpPr>
        <p:spPr>
          <a:xfrm>
            <a:off x="2133600" y="2018268"/>
            <a:ext cx="3098800" cy="2450069"/>
          </a:xfrm>
          <a:prstGeom prst="wedgeEllipseCallout">
            <a:avLst>
              <a:gd name="adj1" fmla="val -46243"/>
              <a:gd name="adj2" fmla="val 5109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2540000" y="2906573"/>
            <a:ext cx="2298700" cy="400110"/>
          </a:xfrm>
          <a:prstGeom prst="rect">
            <a:avLst/>
          </a:prstGeom>
          <a:noFill/>
        </p:spPr>
        <p:txBody>
          <a:bodyPr wrap="square" rtlCol="0">
            <a:spAutoFit/>
          </a:bodyPr>
          <a:lstStyle/>
          <a:p>
            <a:r>
              <a:rPr lang="en-US" sz="2000" dirty="0" smtClean="0">
                <a:solidFill>
                  <a:schemeClr val="bg1"/>
                </a:solidFill>
              </a:rPr>
              <a:t>Slavery is wrong.</a:t>
            </a:r>
            <a:endParaRPr lang="en-US" sz="2000" dirty="0">
              <a:solidFill>
                <a:schemeClr val="bg1"/>
              </a:solidFill>
            </a:endParaRPr>
          </a:p>
        </p:txBody>
      </p:sp>
      <p:pic>
        <p:nvPicPr>
          <p:cNvPr id="3" name="Picture 2" descr="Juan-Sepúlved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1344" y="3467098"/>
            <a:ext cx="1822656" cy="2456623"/>
          </a:xfrm>
          <a:prstGeom prst="rect">
            <a:avLst/>
          </a:prstGeom>
        </p:spPr>
      </p:pic>
      <p:sp>
        <p:nvSpPr>
          <p:cNvPr id="10" name="TextBox 9"/>
          <p:cNvSpPr txBox="1"/>
          <p:nvPr/>
        </p:nvSpPr>
        <p:spPr>
          <a:xfrm>
            <a:off x="7365486" y="5928271"/>
            <a:ext cx="1778514" cy="369332"/>
          </a:xfrm>
          <a:prstGeom prst="rect">
            <a:avLst/>
          </a:prstGeom>
          <a:noFill/>
        </p:spPr>
        <p:txBody>
          <a:bodyPr wrap="none" rtlCol="0">
            <a:spAutoFit/>
          </a:bodyPr>
          <a:lstStyle/>
          <a:p>
            <a:r>
              <a:rPr lang="en-US" dirty="0" smtClean="0"/>
              <a:t>Juan Sepulveda</a:t>
            </a:r>
            <a:endParaRPr lang="en-US" dirty="0"/>
          </a:p>
        </p:txBody>
      </p:sp>
      <p:sp>
        <p:nvSpPr>
          <p:cNvPr id="11" name="TextBox 10"/>
          <p:cNvSpPr txBox="1"/>
          <p:nvPr/>
        </p:nvSpPr>
        <p:spPr>
          <a:xfrm>
            <a:off x="7607300" y="6297603"/>
            <a:ext cx="1338603" cy="369332"/>
          </a:xfrm>
          <a:prstGeom prst="rect">
            <a:avLst/>
          </a:prstGeom>
          <a:noFill/>
        </p:spPr>
        <p:txBody>
          <a:bodyPr wrap="none" rtlCol="0">
            <a:spAutoFit/>
          </a:bodyPr>
          <a:lstStyle/>
          <a:p>
            <a:r>
              <a:rPr lang="en-US" dirty="0" smtClean="0"/>
              <a:t>(1489-1573)</a:t>
            </a:r>
            <a:endParaRPr lang="en-US" dirty="0"/>
          </a:p>
        </p:txBody>
      </p:sp>
      <p:sp>
        <p:nvSpPr>
          <p:cNvPr id="12" name="Oval Callout 11"/>
          <p:cNvSpPr/>
          <p:nvPr/>
        </p:nvSpPr>
        <p:spPr>
          <a:xfrm>
            <a:off x="5359400" y="2108200"/>
            <a:ext cx="2755900" cy="2360136"/>
          </a:xfrm>
          <a:prstGeom prst="wedgeEllipseCallout">
            <a:avLst>
              <a:gd name="adj1" fmla="val 50951"/>
              <a:gd name="adj2" fmla="val 3383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5613400" y="2793640"/>
            <a:ext cx="2298700" cy="369332"/>
          </a:xfrm>
          <a:prstGeom prst="rect">
            <a:avLst/>
          </a:prstGeom>
          <a:noFill/>
        </p:spPr>
        <p:txBody>
          <a:bodyPr wrap="square" rtlCol="0">
            <a:spAutoFit/>
          </a:bodyPr>
          <a:lstStyle/>
          <a:p>
            <a:r>
              <a:rPr lang="en-US" dirty="0" smtClean="0">
                <a:solidFill>
                  <a:schemeClr val="bg1"/>
                </a:solidFill>
              </a:rPr>
              <a:t>Slavery is right.</a:t>
            </a:r>
            <a:endParaRPr lang="en-US" dirty="0">
              <a:solidFill>
                <a:schemeClr val="bg1"/>
              </a:solidFill>
            </a:endParaRPr>
          </a:p>
        </p:txBody>
      </p:sp>
    </p:spTree>
    <p:extLst>
      <p:ext uri="{BB962C8B-B14F-4D97-AF65-F5344CB8AC3E}">
        <p14:creationId xmlns:p14="http://schemas.microsoft.com/office/powerpoint/2010/main" val="139703766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 y="254000"/>
            <a:ext cx="5930454" cy="369332"/>
          </a:xfrm>
          <a:prstGeom prst="rect">
            <a:avLst/>
          </a:prstGeom>
          <a:noFill/>
        </p:spPr>
        <p:txBody>
          <a:bodyPr wrap="none" rtlCol="0">
            <a:spAutoFit/>
          </a:bodyPr>
          <a:lstStyle/>
          <a:p>
            <a:r>
              <a:rPr lang="en-US" dirty="0" smtClean="0"/>
              <a:t>Consider now, however, our account of moral relativism:</a:t>
            </a:r>
            <a:endParaRPr lang="en-US" dirty="0"/>
          </a:p>
        </p:txBody>
      </p:sp>
      <p:sp>
        <p:nvSpPr>
          <p:cNvPr id="9" name="TextBox 8"/>
          <p:cNvSpPr txBox="1"/>
          <p:nvPr/>
        </p:nvSpPr>
        <p:spPr>
          <a:xfrm>
            <a:off x="679966" y="827900"/>
            <a:ext cx="7752834" cy="646331"/>
          </a:xfrm>
          <a:prstGeom prst="rect">
            <a:avLst/>
          </a:prstGeom>
          <a:effectLst>
            <a:glow rad="228600">
              <a:schemeClr val="accent3">
                <a:satMod val="175000"/>
                <a:alpha val="40000"/>
              </a:schemeClr>
            </a:glow>
            <a:outerShdw blurRad="40000" dist="20000" dir="5400000" rotWithShape="0">
              <a:srgbClr val="000000">
                <a:alpha val="38000"/>
              </a:srgbClr>
            </a:outerShdw>
          </a:effectLst>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An action is morally good in a culture just in case people in that culture approve of the action.</a:t>
            </a:r>
            <a:endParaRPr lang="en-US" dirty="0"/>
          </a:p>
        </p:txBody>
      </p:sp>
      <p:pic>
        <p:nvPicPr>
          <p:cNvPr id="4" name="Picture 3" descr="4fred16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3467099"/>
            <a:ext cx="2273300" cy="2595351"/>
          </a:xfrm>
          <a:prstGeom prst="rect">
            <a:avLst/>
          </a:prstGeom>
        </p:spPr>
      </p:pic>
      <p:sp>
        <p:nvSpPr>
          <p:cNvPr id="5" name="TextBox 4"/>
          <p:cNvSpPr txBox="1"/>
          <p:nvPr/>
        </p:nvSpPr>
        <p:spPr>
          <a:xfrm>
            <a:off x="1003300" y="1648936"/>
            <a:ext cx="3126314" cy="369332"/>
          </a:xfrm>
          <a:prstGeom prst="rect">
            <a:avLst/>
          </a:prstGeom>
          <a:noFill/>
        </p:spPr>
        <p:txBody>
          <a:bodyPr wrap="none" rtlCol="0">
            <a:spAutoFit/>
          </a:bodyPr>
          <a:lstStyle/>
          <a:p>
            <a:r>
              <a:rPr lang="en-US" dirty="0" smtClean="0"/>
              <a:t>Now consider this exchange:</a:t>
            </a:r>
            <a:endParaRPr lang="en-US" dirty="0"/>
          </a:p>
        </p:txBody>
      </p:sp>
      <p:sp>
        <p:nvSpPr>
          <p:cNvPr id="6" name="TextBox 5"/>
          <p:cNvSpPr txBox="1"/>
          <p:nvPr/>
        </p:nvSpPr>
        <p:spPr>
          <a:xfrm>
            <a:off x="642939" y="6173569"/>
            <a:ext cx="2163761" cy="646331"/>
          </a:xfrm>
          <a:prstGeom prst="rect">
            <a:avLst/>
          </a:prstGeom>
          <a:noFill/>
        </p:spPr>
        <p:txBody>
          <a:bodyPr wrap="none" rtlCol="0">
            <a:spAutoFit/>
          </a:bodyPr>
          <a:lstStyle/>
          <a:p>
            <a:r>
              <a:rPr lang="en-US" dirty="0" smtClean="0"/>
              <a:t>Frederick Douglass</a:t>
            </a:r>
          </a:p>
          <a:p>
            <a:r>
              <a:rPr lang="en-US" dirty="0" smtClean="0"/>
              <a:t>(1818 – 1895)</a:t>
            </a:r>
            <a:endParaRPr lang="en-US" dirty="0"/>
          </a:p>
        </p:txBody>
      </p:sp>
      <p:sp>
        <p:nvSpPr>
          <p:cNvPr id="2" name="Oval Callout 1"/>
          <p:cNvSpPr/>
          <p:nvPr/>
        </p:nvSpPr>
        <p:spPr>
          <a:xfrm>
            <a:off x="2133600" y="2018268"/>
            <a:ext cx="3098800" cy="2450069"/>
          </a:xfrm>
          <a:prstGeom prst="wedgeEllipseCallout">
            <a:avLst>
              <a:gd name="adj1" fmla="val -46243"/>
              <a:gd name="adj2" fmla="val 5109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2540000" y="2501252"/>
            <a:ext cx="2298700" cy="1323439"/>
          </a:xfrm>
          <a:prstGeom prst="rect">
            <a:avLst/>
          </a:prstGeom>
          <a:noFill/>
        </p:spPr>
        <p:txBody>
          <a:bodyPr wrap="square" rtlCol="0">
            <a:spAutoFit/>
          </a:bodyPr>
          <a:lstStyle/>
          <a:p>
            <a:r>
              <a:rPr lang="en-US" sz="2000" dirty="0" smtClean="0">
                <a:solidFill>
                  <a:schemeClr val="bg1"/>
                </a:solidFill>
              </a:rPr>
              <a:t>Slavery is disapproved of in mid-19</a:t>
            </a:r>
            <a:r>
              <a:rPr lang="en-US" sz="2000" baseline="30000" dirty="0" smtClean="0">
                <a:solidFill>
                  <a:schemeClr val="bg1"/>
                </a:solidFill>
              </a:rPr>
              <a:t>th</a:t>
            </a:r>
            <a:r>
              <a:rPr lang="en-US" sz="2000" dirty="0" smtClean="0">
                <a:solidFill>
                  <a:schemeClr val="bg1"/>
                </a:solidFill>
              </a:rPr>
              <a:t> century America.</a:t>
            </a:r>
            <a:endParaRPr lang="en-US" sz="2000" dirty="0">
              <a:solidFill>
                <a:schemeClr val="bg1"/>
              </a:solidFill>
            </a:endParaRPr>
          </a:p>
        </p:txBody>
      </p:sp>
      <p:pic>
        <p:nvPicPr>
          <p:cNvPr id="3" name="Picture 2" descr="Juan-Sepúlved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1344" y="3467098"/>
            <a:ext cx="1822656" cy="2456623"/>
          </a:xfrm>
          <a:prstGeom prst="rect">
            <a:avLst/>
          </a:prstGeom>
        </p:spPr>
      </p:pic>
      <p:sp>
        <p:nvSpPr>
          <p:cNvPr id="10" name="TextBox 9"/>
          <p:cNvSpPr txBox="1"/>
          <p:nvPr/>
        </p:nvSpPr>
        <p:spPr>
          <a:xfrm>
            <a:off x="7365486" y="5928271"/>
            <a:ext cx="1778514" cy="369332"/>
          </a:xfrm>
          <a:prstGeom prst="rect">
            <a:avLst/>
          </a:prstGeom>
          <a:noFill/>
        </p:spPr>
        <p:txBody>
          <a:bodyPr wrap="none" rtlCol="0">
            <a:spAutoFit/>
          </a:bodyPr>
          <a:lstStyle/>
          <a:p>
            <a:r>
              <a:rPr lang="en-US" dirty="0" smtClean="0"/>
              <a:t>Juan Sepulveda</a:t>
            </a:r>
            <a:endParaRPr lang="en-US" dirty="0"/>
          </a:p>
        </p:txBody>
      </p:sp>
      <p:sp>
        <p:nvSpPr>
          <p:cNvPr id="11" name="TextBox 10"/>
          <p:cNvSpPr txBox="1"/>
          <p:nvPr/>
        </p:nvSpPr>
        <p:spPr>
          <a:xfrm>
            <a:off x="7607300" y="6297603"/>
            <a:ext cx="1338603" cy="369332"/>
          </a:xfrm>
          <a:prstGeom prst="rect">
            <a:avLst/>
          </a:prstGeom>
          <a:noFill/>
        </p:spPr>
        <p:txBody>
          <a:bodyPr wrap="none" rtlCol="0">
            <a:spAutoFit/>
          </a:bodyPr>
          <a:lstStyle/>
          <a:p>
            <a:r>
              <a:rPr lang="en-US" dirty="0" smtClean="0"/>
              <a:t>(1489-1573)</a:t>
            </a:r>
            <a:endParaRPr lang="en-US" dirty="0"/>
          </a:p>
        </p:txBody>
      </p:sp>
      <p:sp>
        <p:nvSpPr>
          <p:cNvPr id="12" name="Oval Callout 11"/>
          <p:cNvSpPr/>
          <p:nvPr/>
        </p:nvSpPr>
        <p:spPr>
          <a:xfrm>
            <a:off x="5359400" y="2108200"/>
            <a:ext cx="2755900" cy="2360136"/>
          </a:xfrm>
          <a:prstGeom prst="wedgeEllipseCallout">
            <a:avLst>
              <a:gd name="adj1" fmla="val 50951"/>
              <a:gd name="adj2" fmla="val 3383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5613400" y="2793640"/>
            <a:ext cx="2298700" cy="400110"/>
          </a:xfrm>
          <a:prstGeom prst="rect">
            <a:avLst/>
          </a:prstGeom>
          <a:noFill/>
        </p:spPr>
        <p:txBody>
          <a:bodyPr wrap="square" rtlCol="0">
            <a:spAutoFit/>
          </a:bodyPr>
          <a:lstStyle/>
          <a:p>
            <a:r>
              <a:rPr lang="en-US" sz="2000" dirty="0" smtClean="0">
                <a:solidFill>
                  <a:schemeClr val="bg1"/>
                </a:solidFill>
              </a:rPr>
              <a:t>Slavery is right.</a:t>
            </a:r>
            <a:endParaRPr lang="en-US" sz="2000" dirty="0">
              <a:solidFill>
                <a:schemeClr val="bg1"/>
              </a:solidFill>
            </a:endParaRPr>
          </a:p>
        </p:txBody>
      </p:sp>
    </p:spTree>
    <p:extLst>
      <p:ext uri="{BB962C8B-B14F-4D97-AF65-F5344CB8AC3E}">
        <p14:creationId xmlns:p14="http://schemas.microsoft.com/office/powerpoint/2010/main" val="294696870"/>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 y="254000"/>
            <a:ext cx="5930454" cy="369332"/>
          </a:xfrm>
          <a:prstGeom prst="rect">
            <a:avLst/>
          </a:prstGeom>
          <a:noFill/>
        </p:spPr>
        <p:txBody>
          <a:bodyPr wrap="none" rtlCol="0">
            <a:spAutoFit/>
          </a:bodyPr>
          <a:lstStyle/>
          <a:p>
            <a:r>
              <a:rPr lang="en-US" dirty="0" smtClean="0"/>
              <a:t>Consider now, however, our account of moral relativism:</a:t>
            </a:r>
            <a:endParaRPr lang="en-US" dirty="0"/>
          </a:p>
        </p:txBody>
      </p:sp>
      <p:sp>
        <p:nvSpPr>
          <p:cNvPr id="9" name="TextBox 8"/>
          <p:cNvSpPr txBox="1"/>
          <p:nvPr/>
        </p:nvSpPr>
        <p:spPr>
          <a:xfrm>
            <a:off x="679966" y="827900"/>
            <a:ext cx="7752834" cy="646331"/>
          </a:xfrm>
          <a:prstGeom prst="rect">
            <a:avLst/>
          </a:prstGeom>
          <a:effectLst>
            <a:glow rad="228600">
              <a:schemeClr val="accent3">
                <a:satMod val="175000"/>
                <a:alpha val="40000"/>
              </a:schemeClr>
            </a:glow>
            <a:outerShdw blurRad="40000" dist="20000" dir="5400000" rotWithShape="0">
              <a:srgbClr val="000000">
                <a:alpha val="38000"/>
              </a:srgbClr>
            </a:outerShdw>
          </a:effectLst>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An action is morally good in a culture just in case people in that culture approve of the action.</a:t>
            </a:r>
            <a:endParaRPr lang="en-US" dirty="0"/>
          </a:p>
        </p:txBody>
      </p:sp>
      <p:pic>
        <p:nvPicPr>
          <p:cNvPr id="4" name="Picture 3" descr="4fred16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3467099"/>
            <a:ext cx="2273300" cy="2595351"/>
          </a:xfrm>
          <a:prstGeom prst="rect">
            <a:avLst/>
          </a:prstGeom>
        </p:spPr>
      </p:pic>
      <p:sp>
        <p:nvSpPr>
          <p:cNvPr id="5" name="TextBox 4"/>
          <p:cNvSpPr txBox="1"/>
          <p:nvPr/>
        </p:nvSpPr>
        <p:spPr>
          <a:xfrm>
            <a:off x="1003300" y="1648936"/>
            <a:ext cx="3126314" cy="369332"/>
          </a:xfrm>
          <a:prstGeom prst="rect">
            <a:avLst/>
          </a:prstGeom>
          <a:noFill/>
        </p:spPr>
        <p:txBody>
          <a:bodyPr wrap="none" rtlCol="0">
            <a:spAutoFit/>
          </a:bodyPr>
          <a:lstStyle/>
          <a:p>
            <a:r>
              <a:rPr lang="en-US" dirty="0" smtClean="0"/>
              <a:t>Now consider this exchange:</a:t>
            </a:r>
            <a:endParaRPr lang="en-US" dirty="0"/>
          </a:p>
        </p:txBody>
      </p:sp>
      <p:sp>
        <p:nvSpPr>
          <p:cNvPr id="6" name="TextBox 5"/>
          <p:cNvSpPr txBox="1"/>
          <p:nvPr/>
        </p:nvSpPr>
        <p:spPr>
          <a:xfrm>
            <a:off x="642939" y="6173569"/>
            <a:ext cx="2163761" cy="646331"/>
          </a:xfrm>
          <a:prstGeom prst="rect">
            <a:avLst/>
          </a:prstGeom>
          <a:noFill/>
        </p:spPr>
        <p:txBody>
          <a:bodyPr wrap="none" rtlCol="0">
            <a:spAutoFit/>
          </a:bodyPr>
          <a:lstStyle/>
          <a:p>
            <a:r>
              <a:rPr lang="en-US" dirty="0" smtClean="0"/>
              <a:t>Frederick Douglass</a:t>
            </a:r>
          </a:p>
          <a:p>
            <a:r>
              <a:rPr lang="en-US" dirty="0" smtClean="0"/>
              <a:t>(1818 – 1895)</a:t>
            </a:r>
            <a:endParaRPr lang="en-US" dirty="0"/>
          </a:p>
        </p:txBody>
      </p:sp>
      <p:sp>
        <p:nvSpPr>
          <p:cNvPr id="2" name="Oval Callout 1"/>
          <p:cNvSpPr/>
          <p:nvPr/>
        </p:nvSpPr>
        <p:spPr>
          <a:xfrm>
            <a:off x="2133600" y="2018268"/>
            <a:ext cx="3098800" cy="2450069"/>
          </a:xfrm>
          <a:prstGeom prst="wedgeEllipseCallout">
            <a:avLst>
              <a:gd name="adj1" fmla="val -46243"/>
              <a:gd name="adj2" fmla="val 5109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2540000" y="2501252"/>
            <a:ext cx="2298700" cy="1323439"/>
          </a:xfrm>
          <a:prstGeom prst="rect">
            <a:avLst/>
          </a:prstGeom>
          <a:noFill/>
        </p:spPr>
        <p:txBody>
          <a:bodyPr wrap="square" rtlCol="0">
            <a:spAutoFit/>
          </a:bodyPr>
          <a:lstStyle/>
          <a:p>
            <a:r>
              <a:rPr lang="en-US" sz="2000" dirty="0" smtClean="0">
                <a:solidFill>
                  <a:schemeClr val="bg1"/>
                </a:solidFill>
              </a:rPr>
              <a:t>Slavery is disapproved of in mid-19</a:t>
            </a:r>
            <a:r>
              <a:rPr lang="en-US" sz="2000" baseline="30000" dirty="0" smtClean="0">
                <a:solidFill>
                  <a:schemeClr val="bg1"/>
                </a:solidFill>
              </a:rPr>
              <a:t>th</a:t>
            </a:r>
            <a:r>
              <a:rPr lang="en-US" sz="2000" dirty="0" smtClean="0">
                <a:solidFill>
                  <a:schemeClr val="bg1"/>
                </a:solidFill>
              </a:rPr>
              <a:t> century America.</a:t>
            </a:r>
            <a:endParaRPr lang="en-US" sz="2000" dirty="0">
              <a:solidFill>
                <a:schemeClr val="bg1"/>
              </a:solidFill>
            </a:endParaRPr>
          </a:p>
        </p:txBody>
      </p:sp>
      <p:pic>
        <p:nvPicPr>
          <p:cNvPr id="3" name="Picture 2" descr="Juan-Sepúlved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1344" y="3467098"/>
            <a:ext cx="1822656" cy="2456623"/>
          </a:xfrm>
          <a:prstGeom prst="rect">
            <a:avLst/>
          </a:prstGeom>
        </p:spPr>
      </p:pic>
      <p:sp>
        <p:nvSpPr>
          <p:cNvPr id="10" name="TextBox 9"/>
          <p:cNvSpPr txBox="1"/>
          <p:nvPr/>
        </p:nvSpPr>
        <p:spPr>
          <a:xfrm>
            <a:off x="7365486" y="5928271"/>
            <a:ext cx="1778514" cy="369332"/>
          </a:xfrm>
          <a:prstGeom prst="rect">
            <a:avLst/>
          </a:prstGeom>
          <a:noFill/>
        </p:spPr>
        <p:txBody>
          <a:bodyPr wrap="none" rtlCol="0">
            <a:spAutoFit/>
          </a:bodyPr>
          <a:lstStyle/>
          <a:p>
            <a:r>
              <a:rPr lang="en-US" dirty="0" smtClean="0"/>
              <a:t>Juan Sepulveda</a:t>
            </a:r>
            <a:endParaRPr lang="en-US" dirty="0"/>
          </a:p>
        </p:txBody>
      </p:sp>
      <p:sp>
        <p:nvSpPr>
          <p:cNvPr id="11" name="TextBox 10"/>
          <p:cNvSpPr txBox="1"/>
          <p:nvPr/>
        </p:nvSpPr>
        <p:spPr>
          <a:xfrm>
            <a:off x="7607300" y="6297603"/>
            <a:ext cx="1338603" cy="369332"/>
          </a:xfrm>
          <a:prstGeom prst="rect">
            <a:avLst/>
          </a:prstGeom>
          <a:noFill/>
        </p:spPr>
        <p:txBody>
          <a:bodyPr wrap="none" rtlCol="0">
            <a:spAutoFit/>
          </a:bodyPr>
          <a:lstStyle/>
          <a:p>
            <a:r>
              <a:rPr lang="en-US" dirty="0" smtClean="0"/>
              <a:t>(1489-1573)</a:t>
            </a:r>
            <a:endParaRPr lang="en-US" dirty="0"/>
          </a:p>
        </p:txBody>
      </p:sp>
      <p:sp>
        <p:nvSpPr>
          <p:cNvPr id="12" name="Oval Callout 11"/>
          <p:cNvSpPr/>
          <p:nvPr/>
        </p:nvSpPr>
        <p:spPr>
          <a:xfrm>
            <a:off x="5359400" y="2108200"/>
            <a:ext cx="2755900" cy="2360136"/>
          </a:xfrm>
          <a:prstGeom prst="wedgeEllipseCallout">
            <a:avLst>
              <a:gd name="adj1" fmla="val 50951"/>
              <a:gd name="adj2" fmla="val 3383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5517944" y="2606909"/>
            <a:ext cx="2298700" cy="1015663"/>
          </a:xfrm>
          <a:prstGeom prst="rect">
            <a:avLst/>
          </a:prstGeom>
          <a:noFill/>
        </p:spPr>
        <p:txBody>
          <a:bodyPr wrap="square" rtlCol="0">
            <a:spAutoFit/>
          </a:bodyPr>
          <a:lstStyle/>
          <a:p>
            <a:r>
              <a:rPr lang="en-US" sz="2000" dirty="0" smtClean="0">
                <a:solidFill>
                  <a:schemeClr val="bg1"/>
                </a:solidFill>
              </a:rPr>
              <a:t>Slavery is approved of in 16</a:t>
            </a:r>
            <a:r>
              <a:rPr lang="en-US" sz="2000" baseline="30000" dirty="0" smtClean="0">
                <a:solidFill>
                  <a:schemeClr val="bg1"/>
                </a:solidFill>
              </a:rPr>
              <a:t>th</a:t>
            </a:r>
            <a:r>
              <a:rPr lang="en-US" sz="2000" dirty="0" smtClean="0">
                <a:solidFill>
                  <a:schemeClr val="bg1"/>
                </a:solidFill>
              </a:rPr>
              <a:t> century Spain.</a:t>
            </a:r>
            <a:endParaRPr lang="en-US" sz="2000" dirty="0">
              <a:solidFill>
                <a:schemeClr val="bg1"/>
              </a:solidFill>
            </a:endParaRPr>
          </a:p>
        </p:txBody>
      </p:sp>
    </p:spTree>
    <p:extLst>
      <p:ext uri="{BB962C8B-B14F-4D97-AF65-F5344CB8AC3E}">
        <p14:creationId xmlns:p14="http://schemas.microsoft.com/office/powerpoint/2010/main" val="2638412542"/>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4fred16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3467099"/>
            <a:ext cx="2273300" cy="2595351"/>
          </a:xfrm>
          <a:prstGeom prst="rect">
            <a:avLst/>
          </a:prstGeom>
        </p:spPr>
      </p:pic>
      <p:sp>
        <p:nvSpPr>
          <p:cNvPr id="6" name="TextBox 5"/>
          <p:cNvSpPr txBox="1"/>
          <p:nvPr/>
        </p:nvSpPr>
        <p:spPr>
          <a:xfrm>
            <a:off x="642939" y="6173569"/>
            <a:ext cx="2163761" cy="646331"/>
          </a:xfrm>
          <a:prstGeom prst="rect">
            <a:avLst/>
          </a:prstGeom>
          <a:noFill/>
        </p:spPr>
        <p:txBody>
          <a:bodyPr wrap="none" rtlCol="0">
            <a:spAutoFit/>
          </a:bodyPr>
          <a:lstStyle/>
          <a:p>
            <a:r>
              <a:rPr lang="en-US" dirty="0" smtClean="0"/>
              <a:t>Frederick Douglass</a:t>
            </a:r>
          </a:p>
          <a:p>
            <a:r>
              <a:rPr lang="en-US" dirty="0" smtClean="0"/>
              <a:t>(1818 – 1895)</a:t>
            </a:r>
            <a:endParaRPr lang="en-US" dirty="0"/>
          </a:p>
        </p:txBody>
      </p:sp>
      <p:sp>
        <p:nvSpPr>
          <p:cNvPr id="2" name="Oval Callout 1"/>
          <p:cNvSpPr/>
          <p:nvPr/>
        </p:nvSpPr>
        <p:spPr>
          <a:xfrm>
            <a:off x="2133600" y="2018268"/>
            <a:ext cx="3098800" cy="2450069"/>
          </a:xfrm>
          <a:prstGeom prst="wedgeEllipseCallout">
            <a:avLst>
              <a:gd name="adj1" fmla="val -46243"/>
              <a:gd name="adj2" fmla="val 5109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2540000" y="2501252"/>
            <a:ext cx="2298700" cy="1323439"/>
          </a:xfrm>
          <a:prstGeom prst="rect">
            <a:avLst/>
          </a:prstGeom>
          <a:noFill/>
        </p:spPr>
        <p:txBody>
          <a:bodyPr wrap="square" rtlCol="0">
            <a:spAutoFit/>
          </a:bodyPr>
          <a:lstStyle/>
          <a:p>
            <a:r>
              <a:rPr lang="en-US" sz="2000" dirty="0" smtClean="0">
                <a:solidFill>
                  <a:schemeClr val="bg1"/>
                </a:solidFill>
              </a:rPr>
              <a:t>Slavery is disapproved of in mid-19</a:t>
            </a:r>
            <a:r>
              <a:rPr lang="en-US" sz="2000" baseline="30000" dirty="0" smtClean="0">
                <a:solidFill>
                  <a:schemeClr val="bg1"/>
                </a:solidFill>
              </a:rPr>
              <a:t>th</a:t>
            </a:r>
            <a:r>
              <a:rPr lang="en-US" sz="2000" dirty="0" smtClean="0">
                <a:solidFill>
                  <a:schemeClr val="bg1"/>
                </a:solidFill>
              </a:rPr>
              <a:t> century America.</a:t>
            </a:r>
            <a:endParaRPr lang="en-US" sz="2000" dirty="0">
              <a:solidFill>
                <a:schemeClr val="bg1"/>
              </a:solidFill>
            </a:endParaRPr>
          </a:p>
        </p:txBody>
      </p:sp>
      <p:pic>
        <p:nvPicPr>
          <p:cNvPr id="3" name="Picture 2" descr="Juan-Sepúlved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1344" y="3467098"/>
            <a:ext cx="1822656" cy="2456623"/>
          </a:xfrm>
          <a:prstGeom prst="rect">
            <a:avLst/>
          </a:prstGeom>
        </p:spPr>
      </p:pic>
      <p:sp>
        <p:nvSpPr>
          <p:cNvPr id="10" name="TextBox 9"/>
          <p:cNvSpPr txBox="1"/>
          <p:nvPr/>
        </p:nvSpPr>
        <p:spPr>
          <a:xfrm>
            <a:off x="7365486" y="5928271"/>
            <a:ext cx="1778514" cy="369332"/>
          </a:xfrm>
          <a:prstGeom prst="rect">
            <a:avLst/>
          </a:prstGeom>
          <a:noFill/>
        </p:spPr>
        <p:txBody>
          <a:bodyPr wrap="none" rtlCol="0">
            <a:spAutoFit/>
          </a:bodyPr>
          <a:lstStyle/>
          <a:p>
            <a:r>
              <a:rPr lang="en-US" dirty="0" smtClean="0"/>
              <a:t>Juan Sepulveda</a:t>
            </a:r>
            <a:endParaRPr lang="en-US" dirty="0"/>
          </a:p>
        </p:txBody>
      </p:sp>
      <p:sp>
        <p:nvSpPr>
          <p:cNvPr id="11" name="TextBox 10"/>
          <p:cNvSpPr txBox="1"/>
          <p:nvPr/>
        </p:nvSpPr>
        <p:spPr>
          <a:xfrm>
            <a:off x="7607300" y="6297603"/>
            <a:ext cx="1338603" cy="369332"/>
          </a:xfrm>
          <a:prstGeom prst="rect">
            <a:avLst/>
          </a:prstGeom>
          <a:noFill/>
        </p:spPr>
        <p:txBody>
          <a:bodyPr wrap="none" rtlCol="0">
            <a:spAutoFit/>
          </a:bodyPr>
          <a:lstStyle/>
          <a:p>
            <a:r>
              <a:rPr lang="en-US" dirty="0" smtClean="0"/>
              <a:t>(1489-1573)</a:t>
            </a:r>
            <a:endParaRPr lang="en-US" dirty="0"/>
          </a:p>
        </p:txBody>
      </p:sp>
      <p:sp>
        <p:nvSpPr>
          <p:cNvPr id="12" name="Oval Callout 11"/>
          <p:cNvSpPr/>
          <p:nvPr/>
        </p:nvSpPr>
        <p:spPr>
          <a:xfrm>
            <a:off x="5359400" y="2108200"/>
            <a:ext cx="2755900" cy="2360136"/>
          </a:xfrm>
          <a:prstGeom prst="wedgeEllipseCallout">
            <a:avLst>
              <a:gd name="adj1" fmla="val 50951"/>
              <a:gd name="adj2" fmla="val 3383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5517944" y="2606909"/>
            <a:ext cx="2298700" cy="1015663"/>
          </a:xfrm>
          <a:prstGeom prst="rect">
            <a:avLst/>
          </a:prstGeom>
          <a:noFill/>
        </p:spPr>
        <p:txBody>
          <a:bodyPr wrap="square" rtlCol="0">
            <a:spAutoFit/>
          </a:bodyPr>
          <a:lstStyle/>
          <a:p>
            <a:r>
              <a:rPr lang="en-US" sz="2000" dirty="0" smtClean="0">
                <a:solidFill>
                  <a:schemeClr val="bg1"/>
                </a:solidFill>
              </a:rPr>
              <a:t>Slavery is approved of in 16</a:t>
            </a:r>
            <a:r>
              <a:rPr lang="en-US" sz="2000" baseline="30000" dirty="0" smtClean="0">
                <a:solidFill>
                  <a:schemeClr val="bg1"/>
                </a:solidFill>
              </a:rPr>
              <a:t>th</a:t>
            </a:r>
            <a:r>
              <a:rPr lang="en-US" sz="2000" dirty="0" smtClean="0">
                <a:solidFill>
                  <a:schemeClr val="bg1"/>
                </a:solidFill>
              </a:rPr>
              <a:t> century Spain.</a:t>
            </a:r>
            <a:endParaRPr lang="en-US" sz="2000" dirty="0">
              <a:solidFill>
                <a:schemeClr val="bg1"/>
              </a:solidFill>
            </a:endParaRPr>
          </a:p>
        </p:txBody>
      </p:sp>
      <p:sp>
        <p:nvSpPr>
          <p:cNvPr id="14" name="TextBox 13"/>
          <p:cNvSpPr txBox="1"/>
          <p:nvPr/>
        </p:nvSpPr>
        <p:spPr>
          <a:xfrm>
            <a:off x="698500" y="457200"/>
            <a:ext cx="7594600" cy="923330"/>
          </a:xfrm>
          <a:prstGeom prst="rect">
            <a:avLst/>
          </a:prstGeom>
          <a:noFill/>
        </p:spPr>
        <p:txBody>
          <a:bodyPr wrap="square" rtlCol="0">
            <a:spAutoFit/>
          </a:bodyPr>
          <a:lstStyle/>
          <a:p>
            <a:r>
              <a:rPr lang="en-US" dirty="0" smtClean="0"/>
              <a:t>According to moral relativism, there is no </a:t>
            </a:r>
            <a:r>
              <a:rPr lang="en-US" i="1" dirty="0" smtClean="0"/>
              <a:t>genuine moral disagreement</a:t>
            </a:r>
            <a:r>
              <a:rPr lang="en-US" dirty="0" smtClean="0"/>
              <a:t>. </a:t>
            </a:r>
          </a:p>
          <a:p>
            <a:r>
              <a:rPr lang="en-US" dirty="0" smtClean="0"/>
              <a:t>Douglass and Sepulveda are ‘talking </a:t>
            </a:r>
            <a:r>
              <a:rPr lang="en-US" dirty="0" smtClean="0"/>
              <a:t>past </a:t>
            </a:r>
            <a:r>
              <a:rPr lang="en-US" dirty="0" smtClean="0"/>
              <a:t>one another’—not contradicting each other.</a:t>
            </a:r>
            <a:endParaRPr lang="en-US" dirty="0"/>
          </a:p>
        </p:txBody>
      </p:sp>
    </p:spTree>
    <p:extLst>
      <p:ext uri="{BB962C8B-B14F-4D97-AF65-F5344CB8AC3E}">
        <p14:creationId xmlns:p14="http://schemas.microsoft.com/office/powerpoint/2010/main" val="2602376956"/>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6400" y="361434"/>
            <a:ext cx="5516128" cy="369332"/>
          </a:xfrm>
          <a:prstGeom prst="rect">
            <a:avLst/>
          </a:prstGeom>
          <a:noFill/>
        </p:spPr>
        <p:txBody>
          <a:bodyPr wrap="none" rtlCol="0">
            <a:spAutoFit/>
          </a:bodyPr>
          <a:lstStyle/>
          <a:p>
            <a:r>
              <a:rPr lang="en-US" dirty="0" smtClean="0"/>
              <a:t>This suggests an argument against </a:t>
            </a:r>
            <a:r>
              <a:rPr lang="en-US" smtClean="0"/>
              <a:t>moral relativism:</a:t>
            </a:r>
            <a:endParaRPr lang="en-US"/>
          </a:p>
        </p:txBody>
      </p:sp>
    </p:spTree>
    <p:extLst>
      <p:ext uri="{BB962C8B-B14F-4D97-AF65-F5344CB8AC3E}">
        <p14:creationId xmlns:p14="http://schemas.microsoft.com/office/powerpoint/2010/main" val="674062253"/>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6400" y="361434"/>
            <a:ext cx="5516128" cy="369332"/>
          </a:xfrm>
          <a:prstGeom prst="rect">
            <a:avLst/>
          </a:prstGeom>
          <a:noFill/>
        </p:spPr>
        <p:txBody>
          <a:bodyPr wrap="none" rtlCol="0">
            <a:spAutoFit/>
          </a:bodyPr>
          <a:lstStyle/>
          <a:p>
            <a:r>
              <a:rPr lang="en-US" dirty="0" smtClean="0"/>
              <a:t>This suggests an argument against </a:t>
            </a:r>
            <a:r>
              <a:rPr lang="en-US" smtClean="0"/>
              <a:t>moral relativism:</a:t>
            </a:r>
            <a:endParaRPr lang="en-US"/>
          </a:p>
        </p:txBody>
      </p:sp>
      <p:sp>
        <p:nvSpPr>
          <p:cNvPr id="2" name="TextBox 1"/>
          <p:cNvSpPr txBox="1"/>
          <p:nvPr/>
        </p:nvSpPr>
        <p:spPr>
          <a:xfrm>
            <a:off x="406400" y="1186934"/>
            <a:ext cx="8216900" cy="646331"/>
          </a:xfrm>
          <a:prstGeom prst="rect">
            <a:avLst/>
          </a:prstGeom>
          <a:noFill/>
        </p:spPr>
        <p:txBody>
          <a:bodyPr wrap="square" rtlCol="0">
            <a:spAutoFit/>
          </a:bodyPr>
          <a:lstStyle/>
          <a:p>
            <a:r>
              <a:rPr lang="en-US" dirty="0" smtClean="0"/>
              <a:t>P1. People from different cultures (like Douglas and Sepulveda) sometimes disagree about morality. </a:t>
            </a:r>
          </a:p>
        </p:txBody>
      </p:sp>
    </p:spTree>
    <p:extLst>
      <p:ext uri="{BB962C8B-B14F-4D97-AF65-F5344CB8AC3E}">
        <p14:creationId xmlns:p14="http://schemas.microsoft.com/office/powerpoint/2010/main" val="393317049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6400" y="361434"/>
            <a:ext cx="5516128" cy="369332"/>
          </a:xfrm>
          <a:prstGeom prst="rect">
            <a:avLst/>
          </a:prstGeom>
          <a:noFill/>
        </p:spPr>
        <p:txBody>
          <a:bodyPr wrap="none" rtlCol="0">
            <a:spAutoFit/>
          </a:bodyPr>
          <a:lstStyle/>
          <a:p>
            <a:r>
              <a:rPr lang="en-US" dirty="0" smtClean="0"/>
              <a:t>This suggests an argument against </a:t>
            </a:r>
            <a:r>
              <a:rPr lang="en-US" smtClean="0"/>
              <a:t>moral relativism:</a:t>
            </a:r>
            <a:endParaRPr lang="en-US"/>
          </a:p>
        </p:txBody>
      </p:sp>
      <p:sp>
        <p:nvSpPr>
          <p:cNvPr id="2" name="TextBox 1"/>
          <p:cNvSpPr txBox="1"/>
          <p:nvPr/>
        </p:nvSpPr>
        <p:spPr>
          <a:xfrm>
            <a:off x="406400" y="1186934"/>
            <a:ext cx="8216900" cy="1477328"/>
          </a:xfrm>
          <a:prstGeom prst="rect">
            <a:avLst/>
          </a:prstGeom>
          <a:noFill/>
        </p:spPr>
        <p:txBody>
          <a:bodyPr wrap="square" rtlCol="0">
            <a:spAutoFit/>
          </a:bodyPr>
          <a:lstStyle/>
          <a:p>
            <a:r>
              <a:rPr lang="en-US" dirty="0" smtClean="0"/>
              <a:t>P1. People from different cultures (like Douglas and Sepulveda) sometimes disagree about morality. </a:t>
            </a:r>
          </a:p>
          <a:p>
            <a:r>
              <a:rPr lang="en-US" dirty="0"/>
              <a:t>P2. If moral relativism is true, then people from different cultures never disagree about morality. </a:t>
            </a:r>
          </a:p>
          <a:p>
            <a:endParaRPr lang="en-US" dirty="0" smtClean="0"/>
          </a:p>
        </p:txBody>
      </p:sp>
    </p:spTree>
    <p:extLst>
      <p:ext uri="{BB962C8B-B14F-4D97-AF65-F5344CB8AC3E}">
        <p14:creationId xmlns:p14="http://schemas.microsoft.com/office/powerpoint/2010/main" val="3308426978"/>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6400" y="361434"/>
            <a:ext cx="5516128" cy="369332"/>
          </a:xfrm>
          <a:prstGeom prst="rect">
            <a:avLst/>
          </a:prstGeom>
          <a:noFill/>
        </p:spPr>
        <p:txBody>
          <a:bodyPr wrap="none" rtlCol="0">
            <a:spAutoFit/>
          </a:bodyPr>
          <a:lstStyle/>
          <a:p>
            <a:r>
              <a:rPr lang="en-US" dirty="0" smtClean="0"/>
              <a:t>This suggests an argument against </a:t>
            </a:r>
            <a:r>
              <a:rPr lang="en-US" smtClean="0"/>
              <a:t>moral relativism:</a:t>
            </a:r>
            <a:endParaRPr lang="en-US"/>
          </a:p>
        </p:txBody>
      </p:sp>
      <p:sp>
        <p:nvSpPr>
          <p:cNvPr id="2" name="TextBox 1"/>
          <p:cNvSpPr txBox="1"/>
          <p:nvPr/>
        </p:nvSpPr>
        <p:spPr>
          <a:xfrm>
            <a:off x="406400" y="1186934"/>
            <a:ext cx="8216900" cy="2031325"/>
          </a:xfrm>
          <a:prstGeom prst="rect">
            <a:avLst/>
          </a:prstGeom>
          <a:noFill/>
        </p:spPr>
        <p:txBody>
          <a:bodyPr wrap="square" rtlCol="0">
            <a:spAutoFit/>
          </a:bodyPr>
          <a:lstStyle/>
          <a:p>
            <a:r>
              <a:rPr lang="en-US" dirty="0" smtClean="0"/>
              <a:t>P1. People from different cultures (like Douglas and Sepulveda) sometimes genuinely disagree about morality. </a:t>
            </a:r>
          </a:p>
          <a:p>
            <a:r>
              <a:rPr lang="en-US" dirty="0"/>
              <a:t>P2. If moral relativism is true, then people from different cultures never </a:t>
            </a:r>
            <a:r>
              <a:rPr lang="en-US" dirty="0" smtClean="0"/>
              <a:t>genuinely disagree </a:t>
            </a:r>
            <a:r>
              <a:rPr lang="en-US" dirty="0"/>
              <a:t>about morality. </a:t>
            </a:r>
            <a:endParaRPr lang="en-US" dirty="0" smtClean="0"/>
          </a:p>
          <a:p>
            <a:endParaRPr lang="en-US" dirty="0"/>
          </a:p>
          <a:p>
            <a:r>
              <a:rPr lang="en-US" dirty="0" smtClean="0"/>
              <a:t>C. Moral relativism is false. (P1, P2)</a:t>
            </a:r>
            <a:endParaRPr lang="en-US" dirty="0"/>
          </a:p>
          <a:p>
            <a:endParaRPr lang="en-US" dirty="0" smtClean="0"/>
          </a:p>
        </p:txBody>
      </p:sp>
      <p:cxnSp>
        <p:nvCxnSpPr>
          <p:cNvPr id="5" name="Straight Connector 4"/>
          <p:cNvCxnSpPr/>
          <p:nvPr/>
        </p:nvCxnSpPr>
        <p:spPr>
          <a:xfrm>
            <a:off x="495300" y="2451100"/>
            <a:ext cx="81280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2942121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Executive.thmx</Template>
  <TotalTime>1680</TotalTime>
  <Words>13597</Words>
  <Application>Microsoft Macintosh PowerPoint</Application>
  <PresentationFormat>On-screen Show (4:3)</PresentationFormat>
  <Paragraphs>982</Paragraphs>
  <Slides>174</Slides>
  <Notes>0</Notes>
  <HiddenSlides>0</HiddenSlides>
  <MMClips>0</MMClips>
  <ScaleCrop>false</ScaleCrop>
  <HeadingPairs>
    <vt:vector size="4" baseType="variant">
      <vt:variant>
        <vt:lpstr>Theme</vt:lpstr>
      </vt:variant>
      <vt:variant>
        <vt:i4>1</vt:i4>
      </vt:variant>
      <vt:variant>
        <vt:lpstr>Slide Titles</vt:lpstr>
      </vt:variant>
      <vt:variant>
        <vt:i4>174</vt:i4>
      </vt:variant>
    </vt:vector>
  </HeadingPairs>
  <TitlesOfParts>
    <vt:vector size="175" baseType="lpstr">
      <vt:lpstr>Executive</vt:lpstr>
      <vt:lpstr>Topics in Meta-ethics: About what a correct theory of ethics could tell us, as opposed to what a correct theory of ethics 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Problem of Evil</dc:title>
  <dc:creator>Alexander Rausch</dc:creator>
  <cp:lastModifiedBy>Alexander Rausch</cp:lastModifiedBy>
  <cp:revision>80</cp:revision>
  <dcterms:created xsi:type="dcterms:W3CDTF">2016-01-14T16:01:41Z</dcterms:created>
  <dcterms:modified xsi:type="dcterms:W3CDTF">2016-02-22T08:09:58Z</dcterms:modified>
</cp:coreProperties>
</file>