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46"/>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3" r:id="rId25"/>
    <p:sldId id="285" r:id="rId26"/>
    <p:sldId id="284" r:id="rId27"/>
    <p:sldId id="286" r:id="rId28"/>
    <p:sldId id="299" r:id="rId29"/>
    <p:sldId id="300" r:id="rId30"/>
    <p:sldId id="301" r:id="rId31"/>
    <p:sldId id="302" r:id="rId32"/>
    <p:sldId id="303" r:id="rId33"/>
    <p:sldId id="287" r:id="rId34"/>
    <p:sldId id="288" r:id="rId35"/>
    <p:sldId id="289" r:id="rId36"/>
    <p:sldId id="290" r:id="rId37"/>
    <p:sldId id="292" r:id="rId38"/>
    <p:sldId id="291" r:id="rId39"/>
    <p:sldId id="293" r:id="rId40"/>
    <p:sldId id="294" r:id="rId41"/>
    <p:sldId id="295" r:id="rId42"/>
    <p:sldId id="296" r:id="rId43"/>
    <p:sldId id="297" r:id="rId44"/>
    <p:sldId id="298" r:id="rId4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28" y="-3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2/16/16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2/16/16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2/16/16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2/16/16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2/16/16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2/16/16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2/16/16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2/16/16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2/16/16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2/16/16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2/16/16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2/16/16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2/16/16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699641"/>
            <a:ext cx="7772400" cy="719081"/>
          </a:xfrm>
        </p:spPr>
        <p:txBody>
          <a:bodyPr/>
          <a:lstStyle/>
          <a:p>
            <a:r>
              <a:rPr lang="en-US" sz="5400" dirty="0" smtClean="0"/>
              <a:t>Topics in Ethics:</a:t>
            </a:r>
            <a:br>
              <a:rPr lang="en-US" sz="5400" dirty="0" smtClean="0"/>
            </a:br>
            <a:r>
              <a:rPr lang="en-US" sz="5400" dirty="0" smtClean="0"/>
              <a:t>Utilitarianism vs. </a:t>
            </a:r>
            <a:r>
              <a:rPr lang="en-US" sz="5400" dirty="0" smtClean="0"/>
              <a:t>Deontology II</a:t>
            </a:r>
            <a:endParaRPr lang="en-US" sz="5400" dirty="0"/>
          </a:p>
        </p:txBody>
      </p:sp>
    </p:spTree>
    <p:extLst>
      <p:ext uri="{BB962C8B-B14F-4D97-AF65-F5344CB8AC3E}">
        <p14:creationId xmlns:p14="http://schemas.microsoft.com/office/powerpoint/2010/main" val="374112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044701" y="342900"/>
            <a:ext cx="6997700" cy="923330"/>
          </a:xfrm>
          <a:prstGeom prst="rect">
            <a:avLst/>
          </a:prstGeom>
          <a:noFill/>
        </p:spPr>
        <p:txBody>
          <a:bodyPr wrap="square" rtlCol="0">
            <a:spAutoFit/>
          </a:bodyPr>
          <a:lstStyle/>
          <a:p>
            <a:r>
              <a:rPr lang="en-US" dirty="0" smtClean="0"/>
              <a:t>A natural question to ask Kant is: </a:t>
            </a:r>
          </a:p>
          <a:p>
            <a:endParaRPr lang="en-US" dirty="0"/>
          </a:p>
          <a:p>
            <a:r>
              <a:rPr lang="en-US" dirty="0" smtClean="0"/>
              <a:t>What </a:t>
            </a:r>
            <a:r>
              <a:rPr lang="en-US" i="1" dirty="0" smtClean="0"/>
              <a:t>kind </a:t>
            </a:r>
            <a:r>
              <a:rPr lang="en-US" dirty="0" smtClean="0"/>
              <a:t>of will (intention) makes an action right or wrong?</a:t>
            </a:r>
            <a:endParaRPr lang="en-US" dirty="0"/>
          </a:p>
        </p:txBody>
      </p:sp>
      <p:sp>
        <p:nvSpPr>
          <p:cNvPr id="2" name="TextBox 1"/>
          <p:cNvSpPr txBox="1"/>
          <p:nvPr/>
        </p:nvSpPr>
        <p:spPr>
          <a:xfrm>
            <a:off x="1892301" y="1498600"/>
            <a:ext cx="6731000" cy="1477328"/>
          </a:xfrm>
          <a:prstGeom prst="rect">
            <a:avLst/>
          </a:prstGeom>
          <a:noFill/>
        </p:spPr>
        <p:txBody>
          <a:bodyPr wrap="square" rtlCol="0">
            <a:spAutoFit/>
          </a:bodyPr>
          <a:lstStyle/>
          <a:p>
            <a:r>
              <a:rPr lang="en-US" dirty="0" smtClean="0"/>
              <a:t>Kant says: there is a certain </a:t>
            </a:r>
            <a:r>
              <a:rPr lang="en-US" i="1" dirty="0" smtClean="0"/>
              <a:t>rule</a:t>
            </a:r>
            <a:r>
              <a:rPr lang="en-US" dirty="0" smtClean="0"/>
              <a:t>, the </a:t>
            </a:r>
            <a:r>
              <a:rPr lang="en-US" dirty="0" smtClean="0">
                <a:solidFill>
                  <a:srgbClr val="FF0000"/>
                </a:solidFill>
              </a:rPr>
              <a:t>categorical imperative</a:t>
            </a:r>
            <a:r>
              <a:rPr lang="en-US" dirty="0" smtClean="0"/>
              <a:t>, which any good intention obeys. Actions that are performed with an intention in accordance with the categorical imperative are right actions, and actions that are performed with an intention that breaks the categorical imperative are wrong. </a:t>
            </a:r>
            <a:endParaRPr lang="en-US" dirty="0"/>
          </a:p>
        </p:txBody>
      </p:sp>
      <p:sp>
        <p:nvSpPr>
          <p:cNvPr id="3" name="TextBox 2"/>
          <p:cNvSpPr txBox="1"/>
          <p:nvPr/>
        </p:nvSpPr>
        <p:spPr>
          <a:xfrm>
            <a:off x="762001" y="3162300"/>
            <a:ext cx="7543800"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“there is an imperative [rule] which, </a:t>
            </a:r>
            <a:r>
              <a:rPr lang="en-US" dirty="0" smtClean="0">
                <a:solidFill>
                  <a:srgbClr val="FF6600"/>
                </a:solidFill>
              </a:rPr>
              <a:t>without being based on and conditioned by any further purpose to be attained by a certain line of conduct</a:t>
            </a:r>
            <a:r>
              <a:rPr lang="en-US" dirty="0" smtClean="0"/>
              <a:t>, enjoins [right action] immediately. This imperative is </a:t>
            </a:r>
            <a:r>
              <a:rPr lang="en-US" b="1" dirty="0" smtClean="0"/>
              <a:t>categorical</a:t>
            </a:r>
            <a:r>
              <a:rPr lang="en-US" dirty="0" smtClean="0"/>
              <a:t>.”</a:t>
            </a:r>
            <a:endParaRPr lang="en-US" dirty="0"/>
          </a:p>
        </p:txBody>
      </p:sp>
      <p:sp>
        <p:nvSpPr>
          <p:cNvPr id="6" name="TextBox 5"/>
          <p:cNvSpPr txBox="1"/>
          <p:nvPr/>
        </p:nvSpPr>
        <p:spPr>
          <a:xfrm>
            <a:off x="711201" y="4572000"/>
            <a:ext cx="7772400" cy="923330"/>
          </a:xfrm>
          <a:prstGeom prst="rect">
            <a:avLst/>
          </a:prstGeom>
          <a:noFill/>
        </p:spPr>
        <p:txBody>
          <a:bodyPr wrap="square" rtlCol="0">
            <a:spAutoFit/>
          </a:bodyPr>
          <a:lstStyle/>
          <a:p>
            <a:r>
              <a:rPr lang="en-US" dirty="0" smtClean="0"/>
              <a:t>To say that a rule (imperative) is </a:t>
            </a:r>
            <a:r>
              <a:rPr lang="en-US" b="1" dirty="0" smtClean="0"/>
              <a:t>categorical</a:t>
            </a:r>
            <a:r>
              <a:rPr lang="en-US" dirty="0" smtClean="0"/>
              <a:t> is to say that </a:t>
            </a:r>
            <a:r>
              <a:rPr lang="en-US" dirty="0" smtClean="0">
                <a:solidFill>
                  <a:srgbClr val="FF6600"/>
                </a:solidFill>
              </a:rPr>
              <a:t>it is a rule no matter what the circumstances are. </a:t>
            </a:r>
            <a:r>
              <a:rPr lang="en-US" dirty="0" smtClean="0"/>
              <a:t>(To say that anything is </a:t>
            </a:r>
            <a:r>
              <a:rPr lang="en-US" i="1" dirty="0" smtClean="0"/>
              <a:t>categorical</a:t>
            </a:r>
            <a:r>
              <a:rPr lang="en-US" dirty="0" smtClean="0"/>
              <a:t> is often to mean that it applies in universally, or in every case.)</a:t>
            </a:r>
            <a:endParaRPr lang="en-US" dirty="0">
              <a:solidFill>
                <a:srgbClr val="FF6600"/>
              </a:solidFill>
            </a:endParaRPr>
          </a:p>
        </p:txBody>
      </p:sp>
      <p:sp>
        <p:nvSpPr>
          <p:cNvPr id="7" name="TextBox 6"/>
          <p:cNvSpPr txBox="1"/>
          <p:nvPr/>
        </p:nvSpPr>
        <p:spPr>
          <a:xfrm>
            <a:off x="711201" y="5595034"/>
            <a:ext cx="8115300" cy="923330"/>
          </a:xfrm>
          <a:prstGeom prst="rect">
            <a:avLst/>
          </a:prstGeom>
          <a:noFill/>
        </p:spPr>
        <p:txBody>
          <a:bodyPr wrap="square" rtlCol="0">
            <a:spAutoFit/>
          </a:bodyPr>
          <a:lstStyle/>
          <a:p>
            <a:r>
              <a:rPr lang="en-US" dirty="0" smtClean="0"/>
              <a:t>This kind of rule contrasts with </a:t>
            </a:r>
            <a:r>
              <a:rPr lang="en-US" dirty="0" smtClean="0">
                <a:solidFill>
                  <a:srgbClr val="FF0000"/>
                </a:solidFill>
              </a:rPr>
              <a:t>hypothetical imperatives</a:t>
            </a:r>
            <a:r>
              <a:rPr lang="en-US" dirty="0" smtClean="0"/>
              <a:t>, which are rules for action that tell you what you should do </a:t>
            </a:r>
            <a:r>
              <a:rPr lang="en-US" i="1" dirty="0" smtClean="0"/>
              <a:t>given some conditions</a:t>
            </a:r>
            <a:r>
              <a:rPr lang="en-US" dirty="0" smtClean="0"/>
              <a:t>. </a:t>
            </a:r>
          </a:p>
          <a:p>
            <a:r>
              <a:rPr lang="en-US" dirty="0"/>
              <a:t>	</a:t>
            </a:r>
            <a:r>
              <a:rPr lang="en-US" dirty="0" smtClean="0"/>
              <a:t>E.G. </a:t>
            </a:r>
            <a:r>
              <a:rPr lang="en-US" i="1" dirty="0" smtClean="0"/>
              <a:t>if </a:t>
            </a:r>
            <a:r>
              <a:rPr lang="en-US" dirty="0" smtClean="0"/>
              <a:t>you are thirsty and have water, </a:t>
            </a:r>
            <a:r>
              <a:rPr lang="en-US" i="1" dirty="0" smtClean="0"/>
              <a:t>then </a:t>
            </a:r>
            <a:r>
              <a:rPr lang="en-US" dirty="0" smtClean="0"/>
              <a:t>you should drink it. </a:t>
            </a:r>
            <a:endParaRPr lang="en-US" dirty="0"/>
          </a:p>
        </p:txBody>
      </p:sp>
    </p:spTree>
    <p:extLst>
      <p:ext uri="{BB962C8B-B14F-4D97-AF65-F5344CB8AC3E}">
        <p14:creationId xmlns:p14="http://schemas.microsoft.com/office/powerpoint/2010/main" val="1090774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3441700" y="215900"/>
            <a:ext cx="2721794" cy="369332"/>
          </a:xfrm>
          <a:prstGeom prst="rect">
            <a:avLst/>
          </a:prstGeom>
          <a:noFill/>
        </p:spPr>
        <p:txBody>
          <a:bodyPr wrap="none" rtlCol="0">
            <a:spAutoFit/>
          </a:bodyPr>
          <a:lstStyle/>
          <a:p>
            <a:r>
              <a:rPr lang="en-US" dirty="0" smtClean="0"/>
              <a:t>So, </a:t>
            </a:r>
            <a:r>
              <a:rPr lang="en-US" i="1" dirty="0" smtClean="0"/>
              <a:t>what </a:t>
            </a:r>
            <a:r>
              <a:rPr lang="en-US" dirty="0" smtClean="0"/>
              <a:t>was Kant’s rule?</a:t>
            </a:r>
            <a:endParaRPr lang="en-US" dirty="0"/>
          </a:p>
        </p:txBody>
      </p:sp>
    </p:spTree>
    <p:extLst>
      <p:ext uri="{BB962C8B-B14F-4D97-AF65-F5344CB8AC3E}">
        <p14:creationId xmlns:p14="http://schemas.microsoft.com/office/powerpoint/2010/main" val="1261680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3441700" y="215900"/>
            <a:ext cx="2721794" cy="369332"/>
          </a:xfrm>
          <a:prstGeom prst="rect">
            <a:avLst/>
          </a:prstGeom>
          <a:noFill/>
        </p:spPr>
        <p:txBody>
          <a:bodyPr wrap="none" rtlCol="0">
            <a:spAutoFit/>
          </a:bodyPr>
          <a:lstStyle/>
          <a:p>
            <a:r>
              <a:rPr lang="en-US" dirty="0" smtClean="0"/>
              <a:t>So, </a:t>
            </a:r>
            <a:r>
              <a:rPr lang="en-US" i="1" dirty="0" smtClean="0"/>
              <a:t>what </a:t>
            </a:r>
            <a:r>
              <a:rPr lang="en-US" dirty="0" smtClean="0"/>
              <a:t>was Kant’s rule?</a:t>
            </a:r>
            <a:endParaRPr lang="en-US" dirty="0"/>
          </a:p>
        </p:txBody>
      </p:sp>
      <p:sp>
        <p:nvSpPr>
          <p:cNvPr id="2" name="TextBox 1"/>
          <p:cNvSpPr txBox="1"/>
          <p:nvPr/>
        </p:nvSpPr>
        <p:spPr>
          <a:xfrm>
            <a:off x="1955801" y="783630"/>
            <a:ext cx="6121400" cy="203132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“There is therefore only a single categorical imperative and it is this: </a:t>
            </a:r>
          </a:p>
          <a:p>
            <a:endParaRPr lang="en-US" i="1" dirty="0"/>
          </a:p>
          <a:p>
            <a:r>
              <a:rPr lang="en-US" sz="2400" i="1" dirty="0" smtClean="0"/>
              <a:t>Act only on that maxim through which you can at the same time will that it should become a universal law</a:t>
            </a:r>
            <a:r>
              <a:rPr lang="en-US" sz="2400" dirty="0" smtClean="0"/>
              <a:t>.”</a:t>
            </a:r>
            <a:endParaRPr lang="en-US" sz="2400" dirty="0"/>
          </a:p>
        </p:txBody>
      </p:sp>
    </p:spTree>
    <p:extLst>
      <p:ext uri="{BB962C8B-B14F-4D97-AF65-F5344CB8AC3E}">
        <p14:creationId xmlns:p14="http://schemas.microsoft.com/office/powerpoint/2010/main" val="1923296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3441700" y="215900"/>
            <a:ext cx="2721794" cy="369332"/>
          </a:xfrm>
          <a:prstGeom prst="rect">
            <a:avLst/>
          </a:prstGeom>
          <a:noFill/>
        </p:spPr>
        <p:txBody>
          <a:bodyPr wrap="none" rtlCol="0">
            <a:spAutoFit/>
          </a:bodyPr>
          <a:lstStyle/>
          <a:p>
            <a:r>
              <a:rPr lang="en-US" dirty="0" smtClean="0"/>
              <a:t>So, </a:t>
            </a:r>
            <a:r>
              <a:rPr lang="en-US" i="1" dirty="0" smtClean="0"/>
              <a:t>what </a:t>
            </a:r>
            <a:r>
              <a:rPr lang="en-US" dirty="0" smtClean="0"/>
              <a:t>was Kant’s rule?</a:t>
            </a:r>
            <a:endParaRPr lang="en-US" dirty="0"/>
          </a:p>
        </p:txBody>
      </p:sp>
      <p:sp>
        <p:nvSpPr>
          <p:cNvPr id="2" name="TextBox 1"/>
          <p:cNvSpPr txBox="1"/>
          <p:nvPr/>
        </p:nvSpPr>
        <p:spPr>
          <a:xfrm>
            <a:off x="1955801" y="783630"/>
            <a:ext cx="6121400" cy="203132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“There is therefore only a single categorical imperative and it is this: </a:t>
            </a:r>
          </a:p>
          <a:p>
            <a:endParaRPr lang="en-US" i="1" dirty="0"/>
          </a:p>
          <a:p>
            <a:r>
              <a:rPr lang="en-US" sz="2400" i="1" dirty="0" smtClean="0"/>
              <a:t>Act only on that maxim through which you can at the same time will that it should become a universal law</a:t>
            </a:r>
            <a:r>
              <a:rPr lang="en-US" sz="2400" dirty="0" smtClean="0"/>
              <a:t>.”</a:t>
            </a:r>
            <a:endParaRPr lang="en-US" sz="2400" dirty="0"/>
          </a:p>
        </p:txBody>
      </p:sp>
      <p:sp>
        <p:nvSpPr>
          <p:cNvPr id="3" name="TextBox 2"/>
          <p:cNvSpPr txBox="1"/>
          <p:nvPr/>
        </p:nvSpPr>
        <p:spPr>
          <a:xfrm>
            <a:off x="787400" y="3162300"/>
            <a:ext cx="3556645" cy="369332"/>
          </a:xfrm>
          <a:prstGeom prst="rect">
            <a:avLst/>
          </a:prstGeom>
          <a:noFill/>
        </p:spPr>
        <p:txBody>
          <a:bodyPr wrap="none" rtlCol="0">
            <a:spAutoFit/>
          </a:bodyPr>
          <a:lstStyle/>
          <a:p>
            <a:r>
              <a:rPr lang="en-US" dirty="0" smtClean="0"/>
              <a:t>Translated into ordinary English:</a:t>
            </a:r>
            <a:endParaRPr lang="en-US" dirty="0"/>
          </a:p>
        </p:txBody>
      </p:sp>
    </p:spTree>
    <p:extLst>
      <p:ext uri="{BB962C8B-B14F-4D97-AF65-F5344CB8AC3E}">
        <p14:creationId xmlns:p14="http://schemas.microsoft.com/office/powerpoint/2010/main" val="3541671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3441700" y="215900"/>
            <a:ext cx="2721794" cy="369332"/>
          </a:xfrm>
          <a:prstGeom prst="rect">
            <a:avLst/>
          </a:prstGeom>
          <a:noFill/>
        </p:spPr>
        <p:txBody>
          <a:bodyPr wrap="none" rtlCol="0">
            <a:spAutoFit/>
          </a:bodyPr>
          <a:lstStyle/>
          <a:p>
            <a:r>
              <a:rPr lang="en-US" dirty="0" smtClean="0"/>
              <a:t>So, </a:t>
            </a:r>
            <a:r>
              <a:rPr lang="en-US" i="1" dirty="0" smtClean="0"/>
              <a:t>what </a:t>
            </a:r>
            <a:r>
              <a:rPr lang="en-US" dirty="0" smtClean="0"/>
              <a:t>was Kant’s rule?</a:t>
            </a:r>
            <a:endParaRPr lang="en-US" dirty="0"/>
          </a:p>
        </p:txBody>
      </p:sp>
      <p:sp>
        <p:nvSpPr>
          <p:cNvPr id="2" name="TextBox 1"/>
          <p:cNvSpPr txBox="1"/>
          <p:nvPr/>
        </p:nvSpPr>
        <p:spPr>
          <a:xfrm>
            <a:off x="1955801" y="783630"/>
            <a:ext cx="6121400" cy="203132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“There is therefore only a single categorical imperative and it is this: </a:t>
            </a:r>
          </a:p>
          <a:p>
            <a:endParaRPr lang="en-US" i="1" dirty="0"/>
          </a:p>
          <a:p>
            <a:r>
              <a:rPr lang="en-US" sz="2400" i="1" dirty="0" smtClean="0">
                <a:solidFill>
                  <a:srgbClr val="3366FF"/>
                </a:solidFill>
              </a:rPr>
              <a:t>Act</a:t>
            </a:r>
            <a:r>
              <a:rPr lang="en-US" sz="2400" i="1" dirty="0" smtClean="0"/>
              <a:t> </a:t>
            </a:r>
            <a:r>
              <a:rPr lang="en-US" sz="2400" i="1" dirty="0" smtClean="0">
                <a:solidFill>
                  <a:srgbClr val="3366FF"/>
                </a:solidFill>
              </a:rPr>
              <a:t>only</a:t>
            </a:r>
            <a:r>
              <a:rPr lang="en-US" sz="2400" i="1" dirty="0" smtClean="0"/>
              <a:t> on that maxim through which you can at the same time will that it should become a universal law</a:t>
            </a:r>
            <a:r>
              <a:rPr lang="en-US" sz="2400" dirty="0" smtClean="0"/>
              <a:t>.”</a:t>
            </a:r>
            <a:endParaRPr lang="en-US" sz="2400" dirty="0"/>
          </a:p>
        </p:txBody>
      </p:sp>
      <p:sp>
        <p:nvSpPr>
          <p:cNvPr id="3" name="TextBox 2"/>
          <p:cNvSpPr txBox="1"/>
          <p:nvPr/>
        </p:nvSpPr>
        <p:spPr>
          <a:xfrm>
            <a:off x="787400" y="3162300"/>
            <a:ext cx="3556645" cy="369332"/>
          </a:xfrm>
          <a:prstGeom prst="rect">
            <a:avLst/>
          </a:prstGeom>
          <a:noFill/>
        </p:spPr>
        <p:txBody>
          <a:bodyPr wrap="none" rtlCol="0">
            <a:spAutoFit/>
          </a:bodyPr>
          <a:lstStyle/>
          <a:p>
            <a:r>
              <a:rPr lang="en-US" dirty="0" smtClean="0"/>
              <a:t>Translated into ordinary English:</a:t>
            </a:r>
            <a:endParaRPr lang="en-US" dirty="0"/>
          </a:p>
        </p:txBody>
      </p:sp>
      <p:sp>
        <p:nvSpPr>
          <p:cNvPr id="6" name="TextBox 5"/>
          <p:cNvSpPr txBox="1"/>
          <p:nvPr/>
        </p:nvSpPr>
        <p:spPr>
          <a:xfrm>
            <a:off x="495301" y="3817034"/>
            <a:ext cx="7912100"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i="1" dirty="0"/>
              <a:t>A</a:t>
            </a:r>
            <a:r>
              <a:rPr lang="en-US" sz="2400" i="1" dirty="0" smtClean="0"/>
              <a:t>ct only</a:t>
            </a:r>
            <a:endParaRPr lang="en-US" sz="2400" i="1" dirty="0"/>
          </a:p>
        </p:txBody>
      </p:sp>
    </p:spTree>
    <p:extLst>
      <p:ext uri="{BB962C8B-B14F-4D97-AF65-F5344CB8AC3E}">
        <p14:creationId xmlns:p14="http://schemas.microsoft.com/office/powerpoint/2010/main" val="3369578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3441700" y="215900"/>
            <a:ext cx="2721794" cy="369332"/>
          </a:xfrm>
          <a:prstGeom prst="rect">
            <a:avLst/>
          </a:prstGeom>
          <a:noFill/>
        </p:spPr>
        <p:txBody>
          <a:bodyPr wrap="none" rtlCol="0">
            <a:spAutoFit/>
          </a:bodyPr>
          <a:lstStyle/>
          <a:p>
            <a:r>
              <a:rPr lang="en-US" dirty="0" smtClean="0"/>
              <a:t>So, </a:t>
            </a:r>
            <a:r>
              <a:rPr lang="en-US" i="1" dirty="0" smtClean="0"/>
              <a:t>what </a:t>
            </a:r>
            <a:r>
              <a:rPr lang="en-US" dirty="0" smtClean="0"/>
              <a:t>was Kant’s rule?</a:t>
            </a:r>
            <a:endParaRPr lang="en-US" dirty="0"/>
          </a:p>
        </p:txBody>
      </p:sp>
      <p:sp>
        <p:nvSpPr>
          <p:cNvPr id="2" name="TextBox 1"/>
          <p:cNvSpPr txBox="1"/>
          <p:nvPr/>
        </p:nvSpPr>
        <p:spPr>
          <a:xfrm>
            <a:off x="1955801" y="783630"/>
            <a:ext cx="6121400" cy="203132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“There is therefore only a single categorical imperative and it is this: </a:t>
            </a:r>
          </a:p>
          <a:p>
            <a:endParaRPr lang="en-US" i="1" dirty="0"/>
          </a:p>
          <a:p>
            <a:r>
              <a:rPr lang="en-US" sz="2400" i="1" dirty="0" smtClean="0">
                <a:solidFill>
                  <a:schemeClr val="tx1"/>
                </a:solidFill>
              </a:rPr>
              <a:t>Act only </a:t>
            </a:r>
            <a:r>
              <a:rPr lang="en-US" sz="2400" i="1" dirty="0" smtClean="0">
                <a:solidFill>
                  <a:srgbClr val="3366FF"/>
                </a:solidFill>
              </a:rPr>
              <a:t>on that maxim </a:t>
            </a:r>
            <a:r>
              <a:rPr lang="en-US" sz="2400" i="1" dirty="0" smtClean="0"/>
              <a:t>through which you can at the same time will that it should become a universal law</a:t>
            </a:r>
            <a:r>
              <a:rPr lang="en-US" sz="2400" dirty="0" smtClean="0"/>
              <a:t>.”</a:t>
            </a:r>
            <a:endParaRPr lang="en-US" sz="2400" dirty="0"/>
          </a:p>
        </p:txBody>
      </p:sp>
      <p:sp>
        <p:nvSpPr>
          <p:cNvPr id="3" name="TextBox 2"/>
          <p:cNvSpPr txBox="1"/>
          <p:nvPr/>
        </p:nvSpPr>
        <p:spPr>
          <a:xfrm>
            <a:off x="787400" y="3162300"/>
            <a:ext cx="3556645" cy="369332"/>
          </a:xfrm>
          <a:prstGeom prst="rect">
            <a:avLst/>
          </a:prstGeom>
          <a:noFill/>
        </p:spPr>
        <p:txBody>
          <a:bodyPr wrap="none" rtlCol="0">
            <a:spAutoFit/>
          </a:bodyPr>
          <a:lstStyle/>
          <a:p>
            <a:r>
              <a:rPr lang="en-US" dirty="0" smtClean="0"/>
              <a:t>Translated into ordinary English:</a:t>
            </a:r>
            <a:endParaRPr lang="en-US" dirty="0"/>
          </a:p>
        </p:txBody>
      </p:sp>
      <p:sp>
        <p:nvSpPr>
          <p:cNvPr id="6" name="TextBox 5"/>
          <p:cNvSpPr txBox="1"/>
          <p:nvPr/>
        </p:nvSpPr>
        <p:spPr>
          <a:xfrm>
            <a:off x="495301" y="3817034"/>
            <a:ext cx="7912100"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i="1" dirty="0"/>
              <a:t>A</a:t>
            </a:r>
            <a:r>
              <a:rPr lang="en-US" sz="2400" i="1" dirty="0" smtClean="0"/>
              <a:t>ct only </a:t>
            </a:r>
            <a:r>
              <a:rPr lang="en-US" sz="2400" i="1" dirty="0" smtClean="0">
                <a:solidFill>
                  <a:srgbClr val="3366FF"/>
                </a:solidFill>
              </a:rPr>
              <a:t>for a reason</a:t>
            </a:r>
            <a:endParaRPr lang="en-US" sz="2400" i="1" dirty="0"/>
          </a:p>
        </p:txBody>
      </p:sp>
    </p:spTree>
    <p:extLst>
      <p:ext uri="{BB962C8B-B14F-4D97-AF65-F5344CB8AC3E}">
        <p14:creationId xmlns:p14="http://schemas.microsoft.com/office/powerpoint/2010/main" val="3057642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3441700" y="215900"/>
            <a:ext cx="2721794" cy="369332"/>
          </a:xfrm>
          <a:prstGeom prst="rect">
            <a:avLst/>
          </a:prstGeom>
          <a:noFill/>
        </p:spPr>
        <p:txBody>
          <a:bodyPr wrap="none" rtlCol="0">
            <a:spAutoFit/>
          </a:bodyPr>
          <a:lstStyle/>
          <a:p>
            <a:r>
              <a:rPr lang="en-US" dirty="0" smtClean="0"/>
              <a:t>So, </a:t>
            </a:r>
            <a:r>
              <a:rPr lang="en-US" i="1" dirty="0" smtClean="0"/>
              <a:t>what </a:t>
            </a:r>
            <a:r>
              <a:rPr lang="en-US" dirty="0" smtClean="0"/>
              <a:t>was Kant’s rule?</a:t>
            </a:r>
            <a:endParaRPr lang="en-US" dirty="0"/>
          </a:p>
        </p:txBody>
      </p:sp>
      <p:sp>
        <p:nvSpPr>
          <p:cNvPr id="2" name="TextBox 1"/>
          <p:cNvSpPr txBox="1"/>
          <p:nvPr/>
        </p:nvSpPr>
        <p:spPr>
          <a:xfrm>
            <a:off x="1955801" y="783630"/>
            <a:ext cx="6121400" cy="203132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“There is therefore only a single categorical imperative and it is this: </a:t>
            </a:r>
          </a:p>
          <a:p>
            <a:endParaRPr lang="en-US" i="1" dirty="0"/>
          </a:p>
          <a:p>
            <a:r>
              <a:rPr lang="en-US" sz="2400" i="1" dirty="0" smtClean="0">
                <a:solidFill>
                  <a:schemeClr val="tx1"/>
                </a:solidFill>
              </a:rPr>
              <a:t>Act only on that maxim </a:t>
            </a:r>
            <a:r>
              <a:rPr lang="en-US" sz="2400" i="1" dirty="0" smtClean="0">
                <a:solidFill>
                  <a:srgbClr val="3366FF"/>
                </a:solidFill>
              </a:rPr>
              <a:t>through which</a:t>
            </a:r>
            <a:r>
              <a:rPr lang="en-US" sz="2400" i="1" dirty="0" smtClean="0">
                <a:solidFill>
                  <a:srgbClr val="000000"/>
                </a:solidFill>
              </a:rPr>
              <a:t> you can at the same time will that it should become a universal law</a:t>
            </a:r>
            <a:r>
              <a:rPr lang="en-US" sz="2400" dirty="0" smtClean="0">
                <a:solidFill>
                  <a:srgbClr val="000000"/>
                </a:solidFill>
              </a:rPr>
              <a:t>.”</a:t>
            </a:r>
            <a:endParaRPr lang="en-US" sz="2400" dirty="0">
              <a:solidFill>
                <a:srgbClr val="000000"/>
              </a:solidFill>
            </a:endParaRPr>
          </a:p>
        </p:txBody>
      </p:sp>
      <p:sp>
        <p:nvSpPr>
          <p:cNvPr id="3" name="TextBox 2"/>
          <p:cNvSpPr txBox="1"/>
          <p:nvPr/>
        </p:nvSpPr>
        <p:spPr>
          <a:xfrm>
            <a:off x="787400" y="3162300"/>
            <a:ext cx="3556645" cy="369332"/>
          </a:xfrm>
          <a:prstGeom prst="rect">
            <a:avLst/>
          </a:prstGeom>
          <a:noFill/>
        </p:spPr>
        <p:txBody>
          <a:bodyPr wrap="none" rtlCol="0">
            <a:spAutoFit/>
          </a:bodyPr>
          <a:lstStyle/>
          <a:p>
            <a:r>
              <a:rPr lang="en-US" dirty="0" smtClean="0"/>
              <a:t>Translated into ordinary English:</a:t>
            </a:r>
            <a:endParaRPr lang="en-US" dirty="0"/>
          </a:p>
        </p:txBody>
      </p:sp>
      <p:sp>
        <p:nvSpPr>
          <p:cNvPr id="6" name="TextBox 5"/>
          <p:cNvSpPr txBox="1"/>
          <p:nvPr/>
        </p:nvSpPr>
        <p:spPr>
          <a:xfrm>
            <a:off x="495301" y="3817034"/>
            <a:ext cx="7912100"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i="1" dirty="0"/>
              <a:t>A</a:t>
            </a:r>
            <a:r>
              <a:rPr lang="en-US" sz="2400" i="1" dirty="0" smtClean="0"/>
              <a:t>ct </a:t>
            </a:r>
            <a:r>
              <a:rPr lang="en-US" sz="2400" i="1" dirty="0" smtClean="0">
                <a:solidFill>
                  <a:schemeClr val="tx1"/>
                </a:solidFill>
              </a:rPr>
              <a:t>only for a reason </a:t>
            </a:r>
            <a:r>
              <a:rPr lang="en-US" sz="2400" i="1" dirty="0" smtClean="0">
                <a:solidFill>
                  <a:srgbClr val="3366FF"/>
                </a:solidFill>
              </a:rPr>
              <a:t>that satisfies this requirement:</a:t>
            </a:r>
            <a:endParaRPr lang="en-US" sz="2400" i="1" dirty="0">
              <a:solidFill>
                <a:schemeClr val="tx1"/>
              </a:solidFill>
            </a:endParaRPr>
          </a:p>
        </p:txBody>
      </p:sp>
    </p:spTree>
    <p:extLst>
      <p:ext uri="{BB962C8B-B14F-4D97-AF65-F5344CB8AC3E}">
        <p14:creationId xmlns:p14="http://schemas.microsoft.com/office/powerpoint/2010/main" val="3319802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3441700" y="215900"/>
            <a:ext cx="2721794" cy="369332"/>
          </a:xfrm>
          <a:prstGeom prst="rect">
            <a:avLst/>
          </a:prstGeom>
          <a:noFill/>
        </p:spPr>
        <p:txBody>
          <a:bodyPr wrap="none" rtlCol="0">
            <a:spAutoFit/>
          </a:bodyPr>
          <a:lstStyle/>
          <a:p>
            <a:r>
              <a:rPr lang="en-US" dirty="0" smtClean="0"/>
              <a:t>So, </a:t>
            </a:r>
            <a:r>
              <a:rPr lang="en-US" i="1" dirty="0" smtClean="0"/>
              <a:t>what </a:t>
            </a:r>
            <a:r>
              <a:rPr lang="en-US" dirty="0" smtClean="0"/>
              <a:t>was Kant’s rule?</a:t>
            </a:r>
            <a:endParaRPr lang="en-US" dirty="0"/>
          </a:p>
        </p:txBody>
      </p:sp>
      <p:sp>
        <p:nvSpPr>
          <p:cNvPr id="2" name="TextBox 1"/>
          <p:cNvSpPr txBox="1"/>
          <p:nvPr/>
        </p:nvSpPr>
        <p:spPr>
          <a:xfrm>
            <a:off x="1955801" y="783630"/>
            <a:ext cx="6121400" cy="203132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“There is therefore only a single categorical imperative and it is this: </a:t>
            </a:r>
          </a:p>
          <a:p>
            <a:endParaRPr lang="en-US" i="1" dirty="0"/>
          </a:p>
          <a:p>
            <a:r>
              <a:rPr lang="en-US" sz="2400" i="1" dirty="0" smtClean="0">
                <a:solidFill>
                  <a:schemeClr val="tx1"/>
                </a:solidFill>
              </a:rPr>
              <a:t>Act only on that maxim </a:t>
            </a:r>
            <a:r>
              <a:rPr lang="en-US" sz="2400" i="1" dirty="0" smtClean="0">
                <a:solidFill>
                  <a:srgbClr val="3366FF"/>
                </a:solidFill>
              </a:rPr>
              <a:t>through which you can at the same time will that it should become a universal law</a:t>
            </a:r>
            <a:r>
              <a:rPr lang="en-US" sz="2400" dirty="0" smtClean="0">
                <a:solidFill>
                  <a:srgbClr val="3366FF"/>
                </a:solidFill>
              </a:rPr>
              <a:t>.</a:t>
            </a:r>
            <a:r>
              <a:rPr lang="en-US" sz="2400" dirty="0" smtClean="0"/>
              <a:t>”</a:t>
            </a:r>
            <a:endParaRPr lang="en-US" sz="2400" dirty="0"/>
          </a:p>
        </p:txBody>
      </p:sp>
      <p:sp>
        <p:nvSpPr>
          <p:cNvPr id="3" name="TextBox 2"/>
          <p:cNvSpPr txBox="1"/>
          <p:nvPr/>
        </p:nvSpPr>
        <p:spPr>
          <a:xfrm>
            <a:off x="787400" y="3162300"/>
            <a:ext cx="3556645" cy="369332"/>
          </a:xfrm>
          <a:prstGeom prst="rect">
            <a:avLst/>
          </a:prstGeom>
          <a:noFill/>
        </p:spPr>
        <p:txBody>
          <a:bodyPr wrap="none" rtlCol="0">
            <a:spAutoFit/>
          </a:bodyPr>
          <a:lstStyle/>
          <a:p>
            <a:r>
              <a:rPr lang="en-US" dirty="0" smtClean="0"/>
              <a:t>Translated into ordinary English:</a:t>
            </a:r>
            <a:endParaRPr lang="en-US" dirty="0"/>
          </a:p>
        </p:txBody>
      </p:sp>
      <p:sp>
        <p:nvSpPr>
          <p:cNvPr id="6" name="TextBox 5"/>
          <p:cNvSpPr txBox="1"/>
          <p:nvPr/>
        </p:nvSpPr>
        <p:spPr>
          <a:xfrm>
            <a:off x="495301" y="3817034"/>
            <a:ext cx="7912100" cy="1200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i="1" dirty="0"/>
              <a:t>A</a:t>
            </a:r>
            <a:r>
              <a:rPr lang="en-US" sz="2400" i="1" dirty="0" smtClean="0"/>
              <a:t>ct </a:t>
            </a:r>
            <a:r>
              <a:rPr lang="en-US" sz="2400" i="1" dirty="0" smtClean="0">
                <a:solidFill>
                  <a:schemeClr val="tx1"/>
                </a:solidFill>
              </a:rPr>
              <a:t>only for a reason </a:t>
            </a:r>
            <a:r>
              <a:rPr lang="en-US" sz="2400" i="1" dirty="0" smtClean="0"/>
              <a:t>that satisfies this requirement: </a:t>
            </a:r>
            <a:r>
              <a:rPr lang="en-US" sz="2400" i="1" dirty="0" smtClean="0">
                <a:solidFill>
                  <a:srgbClr val="3366FF"/>
                </a:solidFill>
              </a:rPr>
              <a:t>It would make sense to live in a world in which everyone acted for that reason. </a:t>
            </a:r>
            <a:endParaRPr lang="en-US" sz="2400" i="1" dirty="0">
              <a:solidFill>
                <a:srgbClr val="3366FF"/>
              </a:solidFill>
            </a:endParaRPr>
          </a:p>
        </p:txBody>
      </p:sp>
    </p:spTree>
    <p:extLst>
      <p:ext uri="{BB962C8B-B14F-4D97-AF65-F5344CB8AC3E}">
        <p14:creationId xmlns:p14="http://schemas.microsoft.com/office/powerpoint/2010/main" val="2003950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3441700" y="215900"/>
            <a:ext cx="2721794" cy="369332"/>
          </a:xfrm>
          <a:prstGeom prst="rect">
            <a:avLst/>
          </a:prstGeom>
          <a:noFill/>
        </p:spPr>
        <p:txBody>
          <a:bodyPr wrap="none" rtlCol="0">
            <a:spAutoFit/>
          </a:bodyPr>
          <a:lstStyle/>
          <a:p>
            <a:r>
              <a:rPr lang="en-US" dirty="0" smtClean="0"/>
              <a:t>So, </a:t>
            </a:r>
            <a:r>
              <a:rPr lang="en-US" i="1" dirty="0" smtClean="0"/>
              <a:t>what </a:t>
            </a:r>
            <a:r>
              <a:rPr lang="en-US" dirty="0" smtClean="0"/>
              <a:t>was Kant’s rule?</a:t>
            </a:r>
            <a:endParaRPr lang="en-US" dirty="0"/>
          </a:p>
        </p:txBody>
      </p:sp>
      <p:sp>
        <p:nvSpPr>
          <p:cNvPr id="2" name="TextBox 1"/>
          <p:cNvSpPr txBox="1"/>
          <p:nvPr/>
        </p:nvSpPr>
        <p:spPr>
          <a:xfrm>
            <a:off x="1955801" y="783630"/>
            <a:ext cx="6121400" cy="203132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“There is therefore only a single categorical imperative and it is this: </a:t>
            </a:r>
          </a:p>
          <a:p>
            <a:endParaRPr lang="en-US" i="1" dirty="0"/>
          </a:p>
          <a:p>
            <a:r>
              <a:rPr lang="en-US" sz="2400" i="1" dirty="0" smtClean="0">
                <a:solidFill>
                  <a:schemeClr val="tx1"/>
                </a:solidFill>
              </a:rPr>
              <a:t>Act only on that maxim through which you can at the same time will that it should become a universal law</a:t>
            </a:r>
            <a:r>
              <a:rPr lang="en-US" sz="2400" dirty="0" smtClean="0">
                <a:solidFill>
                  <a:schemeClr val="tx1"/>
                </a:solidFill>
              </a:rPr>
              <a:t>.”</a:t>
            </a:r>
            <a:endParaRPr lang="en-US" sz="2400" dirty="0">
              <a:solidFill>
                <a:schemeClr val="tx1"/>
              </a:solidFill>
            </a:endParaRPr>
          </a:p>
        </p:txBody>
      </p:sp>
      <p:sp>
        <p:nvSpPr>
          <p:cNvPr id="3" name="TextBox 2"/>
          <p:cNvSpPr txBox="1"/>
          <p:nvPr/>
        </p:nvSpPr>
        <p:spPr>
          <a:xfrm>
            <a:off x="787400" y="3162300"/>
            <a:ext cx="3556645" cy="369332"/>
          </a:xfrm>
          <a:prstGeom prst="rect">
            <a:avLst/>
          </a:prstGeom>
          <a:noFill/>
        </p:spPr>
        <p:txBody>
          <a:bodyPr wrap="none" rtlCol="0">
            <a:spAutoFit/>
          </a:bodyPr>
          <a:lstStyle/>
          <a:p>
            <a:r>
              <a:rPr lang="en-US" dirty="0" smtClean="0"/>
              <a:t>Translated into ordinary English:</a:t>
            </a:r>
            <a:endParaRPr lang="en-US" dirty="0"/>
          </a:p>
        </p:txBody>
      </p:sp>
      <p:sp>
        <p:nvSpPr>
          <p:cNvPr id="6" name="TextBox 5"/>
          <p:cNvSpPr txBox="1"/>
          <p:nvPr/>
        </p:nvSpPr>
        <p:spPr>
          <a:xfrm>
            <a:off x="495302" y="3817034"/>
            <a:ext cx="7912100" cy="1200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i="1" dirty="0"/>
              <a:t>A</a:t>
            </a:r>
            <a:r>
              <a:rPr lang="en-US" sz="2400" i="1" dirty="0" smtClean="0"/>
              <a:t>ct </a:t>
            </a:r>
            <a:r>
              <a:rPr lang="en-US" sz="2400" i="1" dirty="0" smtClean="0">
                <a:solidFill>
                  <a:srgbClr val="000000"/>
                </a:solidFill>
              </a:rPr>
              <a:t>only for a reason that satisfies this requirement: </a:t>
            </a:r>
            <a:r>
              <a:rPr lang="en-US" sz="2400" i="1" dirty="0" smtClean="0">
                <a:solidFill>
                  <a:srgbClr val="FF6600"/>
                </a:solidFill>
              </a:rPr>
              <a:t>It would make sense to </a:t>
            </a:r>
            <a:r>
              <a:rPr lang="en-US" sz="2400" i="1" dirty="0" smtClean="0">
                <a:solidFill>
                  <a:srgbClr val="000000"/>
                </a:solidFill>
              </a:rPr>
              <a:t>live in a world in which everyone acted for that reason. </a:t>
            </a:r>
            <a:endParaRPr lang="en-US" sz="2400" i="1" dirty="0">
              <a:solidFill>
                <a:srgbClr val="000000"/>
              </a:solidFill>
            </a:endParaRPr>
          </a:p>
        </p:txBody>
      </p:sp>
      <p:sp>
        <p:nvSpPr>
          <p:cNvPr id="7" name="TextBox 6"/>
          <p:cNvSpPr txBox="1"/>
          <p:nvPr/>
        </p:nvSpPr>
        <p:spPr>
          <a:xfrm>
            <a:off x="2431885" y="5504934"/>
            <a:ext cx="3633727" cy="523220"/>
          </a:xfrm>
          <a:prstGeom prst="rect">
            <a:avLst/>
          </a:prstGeom>
          <a:noFill/>
        </p:spPr>
        <p:txBody>
          <a:bodyPr wrap="none" rtlCol="0">
            <a:spAutoFit/>
          </a:bodyPr>
          <a:lstStyle/>
          <a:p>
            <a:r>
              <a:rPr lang="en-US" sz="2800" dirty="0" smtClean="0"/>
              <a:t>What does </a:t>
            </a:r>
            <a:r>
              <a:rPr lang="en-US" sz="2800" i="1" dirty="0" smtClean="0">
                <a:solidFill>
                  <a:srgbClr val="FF6600"/>
                </a:solidFill>
              </a:rPr>
              <a:t>this</a:t>
            </a:r>
            <a:r>
              <a:rPr lang="en-US" sz="2800" i="1" dirty="0" smtClean="0"/>
              <a:t> </a:t>
            </a:r>
            <a:r>
              <a:rPr lang="en-US" sz="2800" dirty="0" smtClean="0"/>
              <a:t>mean?</a:t>
            </a:r>
            <a:endParaRPr lang="en-US" sz="2800" dirty="0"/>
          </a:p>
        </p:txBody>
      </p:sp>
    </p:spTree>
    <p:extLst>
      <p:ext uri="{BB962C8B-B14F-4D97-AF65-F5344CB8AC3E}">
        <p14:creationId xmlns:p14="http://schemas.microsoft.com/office/powerpoint/2010/main" val="3500925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5600" y="103148"/>
            <a:ext cx="1437735" cy="2070100"/>
          </a:xfrm>
          <a:prstGeom prst="rect">
            <a:avLst/>
          </a:prstGeom>
        </p:spPr>
      </p:pic>
      <p:sp>
        <p:nvSpPr>
          <p:cNvPr id="5" name="TextBox 4"/>
          <p:cNvSpPr txBox="1"/>
          <p:nvPr/>
        </p:nvSpPr>
        <p:spPr>
          <a:xfrm>
            <a:off x="3517900" y="953532"/>
            <a:ext cx="2183260" cy="369332"/>
          </a:xfrm>
          <a:prstGeom prst="rect">
            <a:avLst/>
          </a:prstGeom>
          <a:noFill/>
        </p:spPr>
        <p:txBody>
          <a:bodyPr wrap="none" rtlCol="0">
            <a:spAutoFit/>
          </a:bodyPr>
          <a:lstStyle/>
          <a:p>
            <a:r>
              <a:rPr lang="en-US" dirty="0" smtClean="0"/>
              <a:t>By way of example:</a:t>
            </a:r>
            <a:endParaRPr lang="en-US" dirty="0"/>
          </a:p>
        </p:txBody>
      </p:sp>
      <p:sp>
        <p:nvSpPr>
          <p:cNvPr id="6" name="TextBox 5"/>
          <p:cNvSpPr txBox="1"/>
          <p:nvPr/>
        </p:nvSpPr>
        <p:spPr>
          <a:xfrm>
            <a:off x="203200" y="2298700"/>
            <a:ext cx="8661400" cy="403187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600" dirty="0" smtClean="0"/>
              <a:t>“Another finds himself driven to borrowing money because of need. He well knows that he will not be able to pay it back; but he sees too that he will get no loan unless he gives a firm promise to pay it back within a fixed time. He is inclined to make such a promise; but he has still enough conscience to ask “Is it not unlawful and contrary to duty to get out of difficulties in this way?” Supposing, however, he did resolve to do so, the maxim of his action would run thus: “Whenever I believe myself short of money, I will borrow money and promise to pay it back, though I know that this will never be done.” Now this principle of self-love or personal advantage is perhaps quite compatible with my own entire future welfare; only there remains the question “Is it right?” I therefore transform the demand of self-love into a universal law of and frame my question thus: “How would things stand if my maxim became a universal law?” I then see straight away that this maxim can never rank as a universal law and self-consistent, but must necessarily contradict itself. For the universality of a law that every one believing himself to be in need may make any promise he pleases with the intention not to keep it would make promising, and the very purpose of promising, itself impossible, since no one would believe he was being promised anything, but would laugh at utterances of this kind as empty shams.”</a:t>
            </a:r>
            <a:endParaRPr lang="en-US" sz="1600" dirty="0"/>
          </a:p>
        </p:txBody>
      </p:sp>
    </p:spTree>
    <p:extLst>
      <p:ext uri="{BB962C8B-B14F-4D97-AF65-F5344CB8AC3E}">
        <p14:creationId xmlns:p14="http://schemas.microsoft.com/office/powerpoint/2010/main" val="15182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4201" y="368300"/>
            <a:ext cx="7785100" cy="923330"/>
          </a:xfrm>
          <a:prstGeom prst="rect">
            <a:avLst/>
          </a:prstGeom>
          <a:noFill/>
        </p:spPr>
        <p:txBody>
          <a:bodyPr wrap="square" rtlCol="0">
            <a:spAutoFit/>
          </a:bodyPr>
          <a:lstStyle/>
          <a:p>
            <a:r>
              <a:rPr lang="en-US" dirty="0" smtClean="0"/>
              <a:t>We’ve just seen that there are a number of problems with </a:t>
            </a:r>
            <a:r>
              <a:rPr lang="en-US" i="1" dirty="0" smtClean="0"/>
              <a:t>consequentialism, </a:t>
            </a:r>
            <a:r>
              <a:rPr lang="en-US" dirty="0" smtClean="0"/>
              <a:t>the view that the right action is whichever one maximizes pleasure/happiness and minimizes suffering/pain. </a:t>
            </a:r>
            <a:endParaRPr lang="en-US" dirty="0"/>
          </a:p>
        </p:txBody>
      </p:sp>
    </p:spTree>
    <p:extLst>
      <p:ext uri="{BB962C8B-B14F-4D97-AF65-F5344CB8AC3E}">
        <p14:creationId xmlns:p14="http://schemas.microsoft.com/office/powerpoint/2010/main" val="742072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311402" y="8893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It would make sense to live in a world in which everyone acted for that reason. </a:t>
            </a:r>
            <a:endParaRPr lang="en-US" sz="2000" i="1" dirty="0">
              <a:solidFill>
                <a:schemeClr val="tx1"/>
              </a:solidFill>
            </a:endParaRPr>
          </a:p>
        </p:txBody>
      </p:sp>
      <p:sp>
        <p:nvSpPr>
          <p:cNvPr id="6" name="TextBox 5"/>
          <p:cNvSpPr txBox="1"/>
          <p:nvPr/>
        </p:nvSpPr>
        <p:spPr>
          <a:xfrm>
            <a:off x="2882900" y="330200"/>
            <a:ext cx="5138659" cy="369332"/>
          </a:xfrm>
          <a:prstGeom prst="rect">
            <a:avLst/>
          </a:prstGeom>
          <a:noFill/>
        </p:spPr>
        <p:txBody>
          <a:bodyPr wrap="none" rtlCol="0">
            <a:spAutoFit/>
          </a:bodyPr>
          <a:lstStyle/>
          <a:p>
            <a:r>
              <a:rPr lang="en-US" b="1" u="sng" dirty="0" smtClean="0"/>
              <a:t>Categorical Imperative (Universal Moral Rule):</a:t>
            </a:r>
            <a:endParaRPr lang="en-US" b="1" u="sng" dirty="0"/>
          </a:p>
        </p:txBody>
      </p:sp>
    </p:spTree>
    <p:extLst>
      <p:ext uri="{BB962C8B-B14F-4D97-AF65-F5344CB8AC3E}">
        <p14:creationId xmlns:p14="http://schemas.microsoft.com/office/powerpoint/2010/main" val="37315435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311402" y="8893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It would make sense</a:t>
            </a:r>
            <a:r>
              <a:rPr lang="en-US" sz="2000" i="1" dirty="0" smtClean="0">
                <a:solidFill>
                  <a:schemeClr val="tx1"/>
                </a:solidFill>
              </a:rPr>
              <a:t> to live in a world in which everyone acted for that reason. </a:t>
            </a:r>
            <a:endParaRPr lang="en-US" sz="2000" i="1" dirty="0">
              <a:solidFill>
                <a:schemeClr val="tx1"/>
              </a:solidFill>
            </a:endParaRPr>
          </a:p>
        </p:txBody>
      </p:sp>
      <p:sp>
        <p:nvSpPr>
          <p:cNvPr id="6" name="TextBox 5"/>
          <p:cNvSpPr txBox="1"/>
          <p:nvPr/>
        </p:nvSpPr>
        <p:spPr>
          <a:xfrm>
            <a:off x="2882900" y="330200"/>
            <a:ext cx="5138659" cy="369332"/>
          </a:xfrm>
          <a:prstGeom prst="rect">
            <a:avLst/>
          </a:prstGeom>
          <a:noFill/>
        </p:spPr>
        <p:txBody>
          <a:bodyPr wrap="none" rtlCol="0">
            <a:spAutoFit/>
          </a:bodyPr>
          <a:lstStyle/>
          <a:p>
            <a:r>
              <a:rPr lang="en-US" b="1" u="sng" dirty="0" smtClean="0"/>
              <a:t>Categorical Imperative (Universal Moral Rule):</a:t>
            </a:r>
            <a:endParaRPr lang="en-US" b="1" u="sng" dirty="0"/>
          </a:p>
        </p:txBody>
      </p:sp>
      <p:sp>
        <p:nvSpPr>
          <p:cNvPr id="7" name="TextBox 6"/>
          <p:cNvSpPr txBox="1"/>
          <p:nvPr/>
        </p:nvSpPr>
        <p:spPr>
          <a:xfrm>
            <a:off x="2209802" y="28832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There would be no contradiction</a:t>
            </a:r>
            <a:r>
              <a:rPr lang="en-US" sz="2000" i="1" dirty="0" smtClean="0">
                <a:solidFill>
                  <a:schemeClr val="tx1"/>
                </a:solidFill>
              </a:rPr>
              <a:t> in a world in which everyone acted for that reason. </a:t>
            </a:r>
            <a:endParaRPr lang="en-US" sz="2000" i="1" dirty="0">
              <a:solidFill>
                <a:schemeClr val="tx1"/>
              </a:solidFill>
            </a:endParaRPr>
          </a:p>
        </p:txBody>
      </p:sp>
      <p:cxnSp>
        <p:nvCxnSpPr>
          <p:cNvPr id="3" name="Straight Arrow Connector 2"/>
          <p:cNvCxnSpPr>
            <a:stCxn id="5" idx="2"/>
          </p:cNvCxnSpPr>
          <p:nvPr/>
        </p:nvCxnSpPr>
        <p:spPr>
          <a:xfrm>
            <a:off x="5441951" y="1904999"/>
            <a:ext cx="19049" cy="978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809518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311402" y="8893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It would make sense</a:t>
            </a:r>
            <a:r>
              <a:rPr lang="en-US" sz="2000" i="1" dirty="0" smtClean="0">
                <a:solidFill>
                  <a:schemeClr val="tx1"/>
                </a:solidFill>
              </a:rPr>
              <a:t> to live in a world in which everyone acted for that reason. </a:t>
            </a:r>
            <a:endParaRPr lang="en-US" sz="2000" i="1" dirty="0">
              <a:solidFill>
                <a:schemeClr val="tx1"/>
              </a:solidFill>
            </a:endParaRPr>
          </a:p>
        </p:txBody>
      </p:sp>
      <p:sp>
        <p:nvSpPr>
          <p:cNvPr id="6" name="TextBox 5"/>
          <p:cNvSpPr txBox="1"/>
          <p:nvPr/>
        </p:nvSpPr>
        <p:spPr>
          <a:xfrm>
            <a:off x="2882900" y="330200"/>
            <a:ext cx="5138659" cy="369332"/>
          </a:xfrm>
          <a:prstGeom prst="rect">
            <a:avLst/>
          </a:prstGeom>
          <a:noFill/>
        </p:spPr>
        <p:txBody>
          <a:bodyPr wrap="none" rtlCol="0">
            <a:spAutoFit/>
          </a:bodyPr>
          <a:lstStyle/>
          <a:p>
            <a:r>
              <a:rPr lang="en-US" b="1" u="sng" dirty="0" smtClean="0"/>
              <a:t>Categorical Imperative (Universal Moral Rule):</a:t>
            </a:r>
            <a:endParaRPr lang="en-US" b="1" u="sng" dirty="0"/>
          </a:p>
        </p:txBody>
      </p:sp>
      <p:sp>
        <p:nvSpPr>
          <p:cNvPr id="7" name="TextBox 6"/>
          <p:cNvSpPr txBox="1"/>
          <p:nvPr/>
        </p:nvSpPr>
        <p:spPr>
          <a:xfrm>
            <a:off x="2209802" y="28832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There would be no contradiction</a:t>
            </a:r>
            <a:r>
              <a:rPr lang="en-US" sz="2000" i="1" dirty="0" smtClean="0">
                <a:solidFill>
                  <a:schemeClr val="tx1"/>
                </a:solidFill>
              </a:rPr>
              <a:t> in a world in which everyone acted for that reason. </a:t>
            </a:r>
            <a:endParaRPr lang="en-US" sz="2000" i="1" dirty="0">
              <a:solidFill>
                <a:schemeClr val="tx1"/>
              </a:solidFill>
            </a:endParaRPr>
          </a:p>
        </p:txBody>
      </p:sp>
      <p:cxnSp>
        <p:nvCxnSpPr>
          <p:cNvPr id="3" name="Straight Arrow Connector 2"/>
          <p:cNvCxnSpPr>
            <a:stCxn id="5" idx="2"/>
          </p:cNvCxnSpPr>
          <p:nvPr/>
        </p:nvCxnSpPr>
        <p:spPr>
          <a:xfrm>
            <a:off x="5441951" y="1904999"/>
            <a:ext cx="19049" cy="978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57200" y="4183102"/>
            <a:ext cx="3685249" cy="369332"/>
          </a:xfrm>
          <a:prstGeom prst="rect">
            <a:avLst/>
          </a:prstGeom>
          <a:noFill/>
        </p:spPr>
        <p:txBody>
          <a:bodyPr wrap="none" rtlCol="0">
            <a:spAutoFit/>
          </a:bodyPr>
          <a:lstStyle/>
          <a:p>
            <a:r>
              <a:rPr lang="en-US" dirty="0" smtClean="0"/>
              <a:t>Why is breaking promises wrong?</a:t>
            </a:r>
            <a:endParaRPr lang="en-US" dirty="0"/>
          </a:p>
        </p:txBody>
      </p:sp>
    </p:spTree>
    <p:extLst>
      <p:ext uri="{BB962C8B-B14F-4D97-AF65-F5344CB8AC3E}">
        <p14:creationId xmlns:p14="http://schemas.microsoft.com/office/powerpoint/2010/main" val="2321589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311402" y="8893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It would make sense</a:t>
            </a:r>
            <a:r>
              <a:rPr lang="en-US" sz="2000" i="1" dirty="0" smtClean="0">
                <a:solidFill>
                  <a:schemeClr val="tx1"/>
                </a:solidFill>
              </a:rPr>
              <a:t> to live in a world in which everyone acted for that reason. </a:t>
            </a:r>
            <a:endParaRPr lang="en-US" sz="2000" i="1" dirty="0">
              <a:solidFill>
                <a:schemeClr val="tx1"/>
              </a:solidFill>
            </a:endParaRPr>
          </a:p>
        </p:txBody>
      </p:sp>
      <p:sp>
        <p:nvSpPr>
          <p:cNvPr id="6" name="TextBox 5"/>
          <p:cNvSpPr txBox="1"/>
          <p:nvPr/>
        </p:nvSpPr>
        <p:spPr>
          <a:xfrm>
            <a:off x="2882900" y="330200"/>
            <a:ext cx="5138659" cy="369332"/>
          </a:xfrm>
          <a:prstGeom prst="rect">
            <a:avLst/>
          </a:prstGeom>
          <a:noFill/>
        </p:spPr>
        <p:txBody>
          <a:bodyPr wrap="none" rtlCol="0">
            <a:spAutoFit/>
          </a:bodyPr>
          <a:lstStyle/>
          <a:p>
            <a:r>
              <a:rPr lang="en-US" b="1" u="sng" dirty="0" smtClean="0"/>
              <a:t>Categorical Imperative (Universal Moral Rule):</a:t>
            </a:r>
            <a:endParaRPr lang="en-US" b="1" u="sng" dirty="0"/>
          </a:p>
        </p:txBody>
      </p:sp>
      <p:sp>
        <p:nvSpPr>
          <p:cNvPr id="7" name="TextBox 6"/>
          <p:cNvSpPr txBox="1"/>
          <p:nvPr/>
        </p:nvSpPr>
        <p:spPr>
          <a:xfrm>
            <a:off x="2209802" y="28832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There would be no contradiction</a:t>
            </a:r>
            <a:r>
              <a:rPr lang="en-US" sz="2000" i="1" dirty="0" smtClean="0">
                <a:solidFill>
                  <a:schemeClr val="tx1"/>
                </a:solidFill>
              </a:rPr>
              <a:t> in a world in which everyone acted for that reason. </a:t>
            </a:r>
            <a:endParaRPr lang="en-US" sz="2000" i="1" dirty="0">
              <a:solidFill>
                <a:schemeClr val="tx1"/>
              </a:solidFill>
            </a:endParaRPr>
          </a:p>
        </p:txBody>
      </p:sp>
      <p:cxnSp>
        <p:nvCxnSpPr>
          <p:cNvPr id="3" name="Straight Arrow Connector 2"/>
          <p:cNvCxnSpPr>
            <a:stCxn id="5" idx="2"/>
          </p:cNvCxnSpPr>
          <p:nvPr/>
        </p:nvCxnSpPr>
        <p:spPr>
          <a:xfrm>
            <a:off x="5441951" y="1904999"/>
            <a:ext cx="19049" cy="978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57200" y="4183102"/>
            <a:ext cx="5482879" cy="923330"/>
          </a:xfrm>
          <a:prstGeom prst="rect">
            <a:avLst/>
          </a:prstGeom>
          <a:noFill/>
        </p:spPr>
        <p:txBody>
          <a:bodyPr wrap="none" rtlCol="0">
            <a:spAutoFit/>
          </a:bodyPr>
          <a:lstStyle/>
          <a:p>
            <a:r>
              <a:rPr lang="en-US" dirty="0" smtClean="0"/>
              <a:t>Why is breaking promises wrong?</a:t>
            </a:r>
          </a:p>
          <a:p>
            <a:endParaRPr lang="en-US" dirty="0"/>
          </a:p>
          <a:p>
            <a:r>
              <a:rPr lang="en-US" dirty="0" smtClean="0"/>
              <a:t>Suppose that </a:t>
            </a:r>
            <a:r>
              <a:rPr lang="en-US" i="1" dirty="0" smtClean="0"/>
              <a:t>everyone </a:t>
            </a:r>
            <a:r>
              <a:rPr lang="en-US" dirty="0" smtClean="0"/>
              <a:t>broke promises all the time.</a:t>
            </a:r>
            <a:endParaRPr lang="en-US" dirty="0"/>
          </a:p>
        </p:txBody>
      </p:sp>
    </p:spTree>
    <p:extLst>
      <p:ext uri="{BB962C8B-B14F-4D97-AF65-F5344CB8AC3E}">
        <p14:creationId xmlns:p14="http://schemas.microsoft.com/office/powerpoint/2010/main" val="472555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311402" y="8893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It would make sense</a:t>
            </a:r>
            <a:r>
              <a:rPr lang="en-US" sz="2000" i="1" dirty="0" smtClean="0">
                <a:solidFill>
                  <a:schemeClr val="tx1"/>
                </a:solidFill>
              </a:rPr>
              <a:t> to live in a world in which everyone acted for that reason. </a:t>
            </a:r>
            <a:endParaRPr lang="en-US" sz="2000" i="1" dirty="0">
              <a:solidFill>
                <a:schemeClr val="tx1"/>
              </a:solidFill>
            </a:endParaRPr>
          </a:p>
        </p:txBody>
      </p:sp>
      <p:sp>
        <p:nvSpPr>
          <p:cNvPr id="6" name="TextBox 5"/>
          <p:cNvSpPr txBox="1"/>
          <p:nvPr/>
        </p:nvSpPr>
        <p:spPr>
          <a:xfrm>
            <a:off x="2882900" y="330200"/>
            <a:ext cx="5138659" cy="369332"/>
          </a:xfrm>
          <a:prstGeom prst="rect">
            <a:avLst/>
          </a:prstGeom>
          <a:noFill/>
        </p:spPr>
        <p:txBody>
          <a:bodyPr wrap="none" rtlCol="0">
            <a:spAutoFit/>
          </a:bodyPr>
          <a:lstStyle/>
          <a:p>
            <a:r>
              <a:rPr lang="en-US" b="1" u="sng" dirty="0" smtClean="0"/>
              <a:t>Categorical Imperative (Universal Moral Rule):</a:t>
            </a:r>
            <a:endParaRPr lang="en-US" b="1" u="sng" dirty="0"/>
          </a:p>
        </p:txBody>
      </p:sp>
      <p:sp>
        <p:nvSpPr>
          <p:cNvPr id="7" name="TextBox 6"/>
          <p:cNvSpPr txBox="1"/>
          <p:nvPr/>
        </p:nvSpPr>
        <p:spPr>
          <a:xfrm>
            <a:off x="2209802" y="28832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There would be no contradiction</a:t>
            </a:r>
            <a:r>
              <a:rPr lang="en-US" sz="2000" i="1" dirty="0" smtClean="0">
                <a:solidFill>
                  <a:schemeClr val="tx1"/>
                </a:solidFill>
              </a:rPr>
              <a:t> in a world in which everyone acted for that reason. </a:t>
            </a:r>
            <a:endParaRPr lang="en-US" sz="2000" i="1" dirty="0">
              <a:solidFill>
                <a:schemeClr val="tx1"/>
              </a:solidFill>
            </a:endParaRPr>
          </a:p>
        </p:txBody>
      </p:sp>
      <p:cxnSp>
        <p:nvCxnSpPr>
          <p:cNvPr id="3" name="Straight Arrow Connector 2"/>
          <p:cNvCxnSpPr>
            <a:stCxn id="5" idx="2"/>
          </p:cNvCxnSpPr>
          <p:nvPr/>
        </p:nvCxnSpPr>
        <p:spPr>
          <a:xfrm>
            <a:off x="5441951" y="1904999"/>
            <a:ext cx="19049" cy="978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57201" y="4183102"/>
            <a:ext cx="8496300" cy="1754327"/>
          </a:xfrm>
          <a:prstGeom prst="rect">
            <a:avLst/>
          </a:prstGeom>
          <a:noFill/>
        </p:spPr>
        <p:txBody>
          <a:bodyPr wrap="square" rtlCol="0">
            <a:spAutoFit/>
          </a:bodyPr>
          <a:lstStyle/>
          <a:p>
            <a:r>
              <a:rPr lang="en-US" dirty="0" smtClean="0"/>
              <a:t>Why is breaking promises wrong?</a:t>
            </a:r>
          </a:p>
          <a:p>
            <a:endParaRPr lang="en-US" dirty="0"/>
          </a:p>
          <a:p>
            <a:r>
              <a:rPr lang="en-US" dirty="0" smtClean="0"/>
              <a:t>Suppose that </a:t>
            </a:r>
            <a:r>
              <a:rPr lang="en-US" i="1" dirty="0" smtClean="0"/>
              <a:t>everyone </a:t>
            </a:r>
            <a:r>
              <a:rPr lang="en-US" dirty="0" smtClean="0"/>
              <a:t>broke promises all the time.</a:t>
            </a:r>
          </a:p>
          <a:p>
            <a:r>
              <a:rPr lang="en-US" i="1" dirty="0" smtClean="0"/>
              <a:t>Then </a:t>
            </a:r>
            <a:r>
              <a:rPr lang="en-US" dirty="0" smtClean="0"/>
              <a:t>there would be no such thing as promising—no convention of promising in the first place; no expectation of fulfilling what you said you would do. </a:t>
            </a:r>
          </a:p>
          <a:p>
            <a:endParaRPr lang="en-US" dirty="0" smtClean="0"/>
          </a:p>
        </p:txBody>
      </p:sp>
    </p:spTree>
    <p:extLst>
      <p:ext uri="{BB962C8B-B14F-4D97-AF65-F5344CB8AC3E}">
        <p14:creationId xmlns:p14="http://schemas.microsoft.com/office/powerpoint/2010/main" val="9419263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311402" y="8893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It would make sense</a:t>
            </a:r>
            <a:r>
              <a:rPr lang="en-US" sz="2000" i="1" dirty="0" smtClean="0">
                <a:solidFill>
                  <a:schemeClr val="tx1"/>
                </a:solidFill>
              </a:rPr>
              <a:t> to live in a world in which everyone acted for that reason. </a:t>
            </a:r>
            <a:endParaRPr lang="en-US" sz="2000" i="1" dirty="0">
              <a:solidFill>
                <a:schemeClr val="tx1"/>
              </a:solidFill>
            </a:endParaRPr>
          </a:p>
        </p:txBody>
      </p:sp>
      <p:sp>
        <p:nvSpPr>
          <p:cNvPr id="6" name="TextBox 5"/>
          <p:cNvSpPr txBox="1"/>
          <p:nvPr/>
        </p:nvSpPr>
        <p:spPr>
          <a:xfrm>
            <a:off x="2882900" y="330200"/>
            <a:ext cx="5138659" cy="369332"/>
          </a:xfrm>
          <a:prstGeom prst="rect">
            <a:avLst/>
          </a:prstGeom>
          <a:noFill/>
        </p:spPr>
        <p:txBody>
          <a:bodyPr wrap="none" rtlCol="0">
            <a:spAutoFit/>
          </a:bodyPr>
          <a:lstStyle/>
          <a:p>
            <a:r>
              <a:rPr lang="en-US" b="1" u="sng" dirty="0" smtClean="0"/>
              <a:t>Categorical Imperative (Universal Moral Rule):</a:t>
            </a:r>
            <a:endParaRPr lang="en-US" b="1" u="sng" dirty="0"/>
          </a:p>
        </p:txBody>
      </p:sp>
      <p:sp>
        <p:nvSpPr>
          <p:cNvPr id="7" name="TextBox 6"/>
          <p:cNvSpPr txBox="1"/>
          <p:nvPr/>
        </p:nvSpPr>
        <p:spPr>
          <a:xfrm>
            <a:off x="2209802" y="28832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There would be no contradiction</a:t>
            </a:r>
            <a:r>
              <a:rPr lang="en-US" sz="2000" i="1" dirty="0" smtClean="0">
                <a:solidFill>
                  <a:schemeClr val="tx1"/>
                </a:solidFill>
              </a:rPr>
              <a:t> in a world in which everyone acted for that reason. </a:t>
            </a:r>
            <a:endParaRPr lang="en-US" sz="2000" i="1" dirty="0">
              <a:solidFill>
                <a:schemeClr val="tx1"/>
              </a:solidFill>
            </a:endParaRPr>
          </a:p>
        </p:txBody>
      </p:sp>
      <p:cxnSp>
        <p:nvCxnSpPr>
          <p:cNvPr id="3" name="Straight Arrow Connector 2"/>
          <p:cNvCxnSpPr>
            <a:stCxn id="5" idx="2"/>
          </p:cNvCxnSpPr>
          <p:nvPr/>
        </p:nvCxnSpPr>
        <p:spPr>
          <a:xfrm>
            <a:off x="5441951" y="1904999"/>
            <a:ext cx="19049" cy="978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57201" y="4183102"/>
            <a:ext cx="8496300" cy="2031325"/>
          </a:xfrm>
          <a:prstGeom prst="rect">
            <a:avLst/>
          </a:prstGeom>
          <a:noFill/>
        </p:spPr>
        <p:txBody>
          <a:bodyPr wrap="square" rtlCol="0">
            <a:spAutoFit/>
          </a:bodyPr>
          <a:lstStyle/>
          <a:p>
            <a:r>
              <a:rPr lang="en-US" dirty="0" smtClean="0"/>
              <a:t>Why is breaking promises wrong?</a:t>
            </a:r>
          </a:p>
          <a:p>
            <a:endParaRPr lang="en-US" dirty="0"/>
          </a:p>
          <a:p>
            <a:r>
              <a:rPr lang="en-US" dirty="0" smtClean="0"/>
              <a:t>Suppose that </a:t>
            </a:r>
            <a:r>
              <a:rPr lang="en-US" i="1" dirty="0" smtClean="0"/>
              <a:t>everyone </a:t>
            </a:r>
            <a:r>
              <a:rPr lang="en-US" dirty="0" smtClean="0"/>
              <a:t>broke promises all the time.</a:t>
            </a:r>
          </a:p>
          <a:p>
            <a:r>
              <a:rPr lang="en-US" i="1" dirty="0" smtClean="0"/>
              <a:t>Then </a:t>
            </a:r>
            <a:r>
              <a:rPr lang="en-US" dirty="0" smtClean="0"/>
              <a:t>there would be no such thing as promising—no convention of promising in the first place; no expectation of fulfilling what you said you would do. </a:t>
            </a:r>
          </a:p>
          <a:p>
            <a:r>
              <a:rPr lang="en-US" i="1" dirty="0" smtClean="0"/>
              <a:t>Then </a:t>
            </a:r>
            <a:r>
              <a:rPr lang="en-US" dirty="0" smtClean="0"/>
              <a:t>no one could break promises. </a:t>
            </a:r>
            <a:endParaRPr lang="en-US" i="1" dirty="0" smtClean="0"/>
          </a:p>
          <a:p>
            <a:endParaRPr lang="en-US" dirty="0" smtClean="0"/>
          </a:p>
        </p:txBody>
      </p:sp>
    </p:spTree>
    <p:extLst>
      <p:ext uri="{BB962C8B-B14F-4D97-AF65-F5344CB8AC3E}">
        <p14:creationId xmlns:p14="http://schemas.microsoft.com/office/powerpoint/2010/main" val="5404915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311402" y="8893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It would make sense</a:t>
            </a:r>
            <a:r>
              <a:rPr lang="en-US" sz="2000" i="1" dirty="0" smtClean="0">
                <a:solidFill>
                  <a:schemeClr val="tx1"/>
                </a:solidFill>
              </a:rPr>
              <a:t> to live in a world in which everyone acted for that reason. </a:t>
            </a:r>
            <a:endParaRPr lang="en-US" sz="2000" i="1" dirty="0">
              <a:solidFill>
                <a:schemeClr val="tx1"/>
              </a:solidFill>
            </a:endParaRPr>
          </a:p>
        </p:txBody>
      </p:sp>
      <p:sp>
        <p:nvSpPr>
          <p:cNvPr id="6" name="TextBox 5"/>
          <p:cNvSpPr txBox="1"/>
          <p:nvPr/>
        </p:nvSpPr>
        <p:spPr>
          <a:xfrm>
            <a:off x="2882900" y="330200"/>
            <a:ext cx="5138659" cy="369332"/>
          </a:xfrm>
          <a:prstGeom prst="rect">
            <a:avLst/>
          </a:prstGeom>
          <a:noFill/>
        </p:spPr>
        <p:txBody>
          <a:bodyPr wrap="none" rtlCol="0">
            <a:spAutoFit/>
          </a:bodyPr>
          <a:lstStyle/>
          <a:p>
            <a:r>
              <a:rPr lang="en-US" b="1" u="sng" dirty="0" smtClean="0"/>
              <a:t>Categorical Imperative (Universal Moral Rule):</a:t>
            </a:r>
            <a:endParaRPr lang="en-US" b="1" u="sng" dirty="0"/>
          </a:p>
        </p:txBody>
      </p:sp>
      <p:sp>
        <p:nvSpPr>
          <p:cNvPr id="7" name="TextBox 6"/>
          <p:cNvSpPr txBox="1"/>
          <p:nvPr/>
        </p:nvSpPr>
        <p:spPr>
          <a:xfrm>
            <a:off x="2209802" y="28832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There would be no contradiction</a:t>
            </a:r>
            <a:r>
              <a:rPr lang="en-US" sz="2000" i="1" dirty="0" smtClean="0">
                <a:solidFill>
                  <a:schemeClr val="tx1"/>
                </a:solidFill>
              </a:rPr>
              <a:t> in a world in which everyone acted for that reason. </a:t>
            </a:r>
            <a:endParaRPr lang="en-US" sz="2000" i="1" dirty="0">
              <a:solidFill>
                <a:schemeClr val="tx1"/>
              </a:solidFill>
            </a:endParaRPr>
          </a:p>
        </p:txBody>
      </p:sp>
      <p:cxnSp>
        <p:nvCxnSpPr>
          <p:cNvPr id="3" name="Straight Arrow Connector 2"/>
          <p:cNvCxnSpPr>
            <a:stCxn id="5" idx="2"/>
          </p:cNvCxnSpPr>
          <p:nvPr/>
        </p:nvCxnSpPr>
        <p:spPr>
          <a:xfrm>
            <a:off x="5441951" y="1904999"/>
            <a:ext cx="19049" cy="978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57201" y="4183102"/>
            <a:ext cx="8496300" cy="2308324"/>
          </a:xfrm>
          <a:prstGeom prst="rect">
            <a:avLst/>
          </a:prstGeom>
          <a:noFill/>
        </p:spPr>
        <p:txBody>
          <a:bodyPr wrap="square" rtlCol="0">
            <a:spAutoFit/>
          </a:bodyPr>
          <a:lstStyle/>
          <a:p>
            <a:r>
              <a:rPr lang="en-US" dirty="0" smtClean="0"/>
              <a:t>Why is breaking promises wrong?</a:t>
            </a:r>
          </a:p>
          <a:p>
            <a:endParaRPr lang="en-US" dirty="0"/>
          </a:p>
          <a:p>
            <a:r>
              <a:rPr lang="en-US" dirty="0" smtClean="0"/>
              <a:t>Suppose </a:t>
            </a:r>
            <a:r>
              <a:rPr lang="en-US" dirty="0" smtClean="0">
                <a:solidFill>
                  <a:srgbClr val="FF0000"/>
                </a:solidFill>
              </a:rPr>
              <a:t>that </a:t>
            </a:r>
            <a:r>
              <a:rPr lang="en-US" i="1" dirty="0" smtClean="0">
                <a:solidFill>
                  <a:srgbClr val="FF0000"/>
                </a:solidFill>
              </a:rPr>
              <a:t>everyone </a:t>
            </a:r>
            <a:r>
              <a:rPr lang="en-US" dirty="0" smtClean="0">
                <a:solidFill>
                  <a:srgbClr val="FF0000"/>
                </a:solidFill>
              </a:rPr>
              <a:t>broke promises </a:t>
            </a:r>
            <a:r>
              <a:rPr lang="en-US" dirty="0" smtClean="0"/>
              <a:t>all the time.</a:t>
            </a:r>
          </a:p>
          <a:p>
            <a:r>
              <a:rPr lang="en-US" i="1" dirty="0" smtClean="0"/>
              <a:t>Then </a:t>
            </a:r>
            <a:r>
              <a:rPr lang="en-US" dirty="0" smtClean="0"/>
              <a:t>there would be no such thing as promising—no convention of promising in the first place; no expectation of fulfilling what you said you would do. </a:t>
            </a:r>
          </a:p>
          <a:p>
            <a:r>
              <a:rPr lang="en-US" i="1" dirty="0" smtClean="0"/>
              <a:t>Then </a:t>
            </a:r>
            <a:r>
              <a:rPr lang="en-US" dirty="0" smtClean="0">
                <a:solidFill>
                  <a:srgbClr val="FF6600"/>
                </a:solidFill>
              </a:rPr>
              <a:t>no one could break promises</a:t>
            </a:r>
            <a:r>
              <a:rPr lang="en-US" dirty="0" smtClean="0"/>
              <a:t>. </a:t>
            </a:r>
          </a:p>
          <a:p>
            <a:r>
              <a:rPr lang="en-US" i="1" dirty="0" smtClean="0"/>
              <a:t>Then </a:t>
            </a:r>
            <a:r>
              <a:rPr lang="en-US" dirty="0" smtClean="0">
                <a:solidFill>
                  <a:srgbClr val="FF0000"/>
                </a:solidFill>
              </a:rPr>
              <a:t>everyone breaks promises </a:t>
            </a:r>
            <a:r>
              <a:rPr lang="en-US" dirty="0" smtClean="0"/>
              <a:t>and </a:t>
            </a:r>
            <a:r>
              <a:rPr lang="en-US" dirty="0" smtClean="0">
                <a:solidFill>
                  <a:srgbClr val="FF6600"/>
                </a:solidFill>
              </a:rPr>
              <a:t>no one breaks promises</a:t>
            </a:r>
            <a:r>
              <a:rPr lang="en-US" dirty="0" smtClean="0"/>
              <a:t>. (CONTRADICTION)</a:t>
            </a:r>
            <a:endParaRPr lang="en-US" i="1" dirty="0" smtClean="0"/>
          </a:p>
          <a:p>
            <a:endParaRPr lang="en-US" dirty="0" smtClean="0"/>
          </a:p>
        </p:txBody>
      </p:sp>
    </p:spTree>
    <p:extLst>
      <p:ext uri="{BB962C8B-B14F-4D97-AF65-F5344CB8AC3E}">
        <p14:creationId xmlns:p14="http://schemas.microsoft.com/office/powerpoint/2010/main" val="4890788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311402" y="8893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It would make sense</a:t>
            </a:r>
            <a:r>
              <a:rPr lang="en-US" sz="2000" i="1" dirty="0" smtClean="0">
                <a:solidFill>
                  <a:schemeClr val="tx1"/>
                </a:solidFill>
              </a:rPr>
              <a:t> to live in a world in which everyone acted for that reason. </a:t>
            </a:r>
            <a:endParaRPr lang="en-US" sz="2000" i="1" dirty="0">
              <a:solidFill>
                <a:schemeClr val="tx1"/>
              </a:solidFill>
            </a:endParaRPr>
          </a:p>
        </p:txBody>
      </p:sp>
      <p:sp>
        <p:nvSpPr>
          <p:cNvPr id="6" name="TextBox 5"/>
          <p:cNvSpPr txBox="1"/>
          <p:nvPr/>
        </p:nvSpPr>
        <p:spPr>
          <a:xfrm>
            <a:off x="2882900" y="330200"/>
            <a:ext cx="5138659" cy="369332"/>
          </a:xfrm>
          <a:prstGeom prst="rect">
            <a:avLst/>
          </a:prstGeom>
          <a:noFill/>
        </p:spPr>
        <p:txBody>
          <a:bodyPr wrap="none" rtlCol="0">
            <a:spAutoFit/>
          </a:bodyPr>
          <a:lstStyle/>
          <a:p>
            <a:r>
              <a:rPr lang="en-US" b="1" u="sng" dirty="0" smtClean="0"/>
              <a:t>Categorical Imperative (Universal Moral Rule):</a:t>
            </a:r>
            <a:endParaRPr lang="en-US" b="1" u="sng" dirty="0"/>
          </a:p>
        </p:txBody>
      </p:sp>
      <p:sp>
        <p:nvSpPr>
          <p:cNvPr id="7" name="TextBox 6"/>
          <p:cNvSpPr txBox="1"/>
          <p:nvPr/>
        </p:nvSpPr>
        <p:spPr>
          <a:xfrm>
            <a:off x="2209802" y="2883236"/>
            <a:ext cx="6261098"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i="1" dirty="0"/>
              <a:t>A</a:t>
            </a:r>
            <a:r>
              <a:rPr lang="en-US" sz="2000" i="1" dirty="0" smtClean="0"/>
              <a:t>ct </a:t>
            </a:r>
            <a:r>
              <a:rPr lang="en-US" sz="2000" i="1" dirty="0" smtClean="0">
                <a:solidFill>
                  <a:srgbClr val="000000"/>
                </a:solidFill>
              </a:rPr>
              <a:t>only for a reason that satisfies this req</a:t>
            </a:r>
            <a:r>
              <a:rPr lang="en-US" sz="2000" i="1" dirty="0" smtClean="0">
                <a:solidFill>
                  <a:schemeClr val="tx1"/>
                </a:solidFill>
              </a:rPr>
              <a:t>uirement: </a:t>
            </a:r>
            <a:r>
              <a:rPr lang="en-US" sz="2000" i="1" dirty="0" smtClean="0">
                <a:solidFill>
                  <a:srgbClr val="3366FF"/>
                </a:solidFill>
              </a:rPr>
              <a:t>There would be no contradiction</a:t>
            </a:r>
            <a:r>
              <a:rPr lang="en-US" sz="2000" i="1" dirty="0" smtClean="0">
                <a:solidFill>
                  <a:schemeClr val="tx1"/>
                </a:solidFill>
              </a:rPr>
              <a:t> in a world in which everyone acted for that reason. </a:t>
            </a:r>
            <a:endParaRPr lang="en-US" sz="2000" i="1" dirty="0">
              <a:solidFill>
                <a:schemeClr val="tx1"/>
              </a:solidFill>
            </a:endParaRPr>
          </a:p>
        </p:txBody>
      </p:sp>
      <p:cxnSp>
        <p:nvCxnSpPr>
          <p:cNvPr id="3" name="Straight Arrow Connector 2"/>
          <p:cNvCxnSpPr>
            <a:stCxn id="5" idx="2"/>
          </p:cNvCxnSpPr>
          <p:nvPr/>
        </p:nvCxnSpPr>
        <p:spPr>
          <a:xfrm>
            <a:off x="5441951" y="1904999"/>
            <a:ext cx="19049" cy="978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57201" y="4183102"/>
            <a:ext cx="8496300" cy="2308324"/>
          </a:xfrm>
          <a:prstGeom prst="rect">
            <a:avLst/>
          </a:prstGeom>
          <a:noFill/>
        </p:spPr>
        <p:txBody>
          <a:bodyPr wrap="square" rtlCol="0">
            <a:spAutoFit/>
          </a:bodyPr>
          <a:lstStyle/>
          <a:p>
            <a:r>
              <a:rPr lang="en-US" dirty="0" smtClean="0"/>
              <a:t>Why is breaking promises wrong?</a:t>
            </a:r>
          </a:p>
          <a:p>
            <a:endParaRPr lang="en-US" dirty="0"/>
          </a:p>
          <a:p>
            <a:r>
              <a:rPr lang="en-US" dirty="0" smtClean="0"/>
              <a:t>Suppose </a:t>
            </a:r>
            <a:r>
              <a:rPr lang="en-US" dirty="0" smtClean="0">
                <a:solidFill>
                  <a:srgbClr val="FF0000"/>
                </a:solidFill>
              </a:rPr>
              <a:t>that </a:t>
            </a:r>
            <a:r>
              <a:rPr lang="en-US" i="1" dirty="0" smtClean="0">
                <a:solidFill>
                  <a:srgbClr val="FF0000"/>
                </a:solidFill>
              </a:rPr>
              <a:t>everyone </a:t>
            </a:r>
            <a:r>
              <a:rPr lang="en-US" dirty="0" smtClean="0">
                <a:solidFill>
                  <a:srgbClr val="FF0000"/>
                </a:solidFill>
              </a:rPr>
              <a:t>broke promises </a:t>
            </a:r>
            <a:r>
              <a:rPr lang="en-US" dirty="0" smtClean="0"/>
              <a:t>all the time.</a:t>
            </a:r>
          </a:p>
          <a:p>
            <a:r>
              <a:rPr lang="en-US" i="1" dirty="0" smtClean="0"/>
              <a:t>Then </a:t>
            </a:r>
            <a:r>
              <a:rPr lang="en-US" dirty="0" smtClean="0"/>
              <a:t>there would be no such thing as promising—no convention of promising in the first place; no expectation of fulfilling what you said you would do. </a:t>
            </a:r>
          </a:p>
          <a:p>
            <a:r>
              <a:rPr lang="en-US" i="1" dirty="0" smtClean="0"/>
              <a:t>Then </a:t>
            </a:r>
            <a:r>
              <a:rPr lang="en-US" dirty="0" smtClean="0">
                <a:solidFill>
                  <a:srgbClr val="FF6600"/>
                </a:solidFill>
              </a:rPr>
              <a:t>no one could break promises</a:t>
            </a:r>
            <a:r>
              <a:rPr lang="en-US" dirty="0" smtClean="0"/>
              <a:t>. </a:t>
            </a:r>
          </a:p>
          <a:p>
            <a:r>
              <a:rPr lang="en-US" i="1" dirty="0" smtClean="0"/>
              <a:t>Then </a:t>
            </a:r>
            <a:r>
              <a:rPr lang="en-US" dirty="0" smtClean="0">
                <a:solidFill>
                  <a:srgbClr val="FF0000"/>
                </a:solidFill>
              </a:rPr>
              <a:t>everyone breaks promises </a:t>
            </a:r>
            <a:r>
              <a:rPr lang="en-US" dirty="0" smtClean="0"/>
              <a:t>and </a:t>
            </a:r>
            <a:r>
              <a:rPr lang="en-US" dirty="0" smtClean="0">
                <a:solidFill>
                  <a:srgbClr val="FF6600"/>
                </a:solidFill>
              </a:rPr>
              <a:t>no one breaks promises</a:t>
            </a:r>
            <a:r>
              <a:rPr lang="en-US" dirty="0" smtClean="0"/>
              <a:t>. (CONTRADICTION)</a:t>
            </a:r>
            <a:endParaRPr lang="en-US" i="1" dirty="0" smtClean="0"/>
          </a:p>
          <a:p>
            <a:endParaRPr lang="en-US" dirty="0" smtClean="0"/>
          </a:p>
        </p:txBody>
      </p:sp>
      <p:sp>
        <p:nvSpPr>
          <p:cNvPr id="8" name="TextBox 7"/>
          <p:cNvSpPr txBox="1"/>
          <p:nvPr/>
        </p:nvSpPr>
        <p:spPr>
          <a:xfrm>
            <a:off x="177800" y="6223337"/>
            <a:ext cx="8051800" cy="646331"/>
          </a:xfrm>
          <a:prstGeom prst="rect">
            <a:avLst/>
          </a:prstGeom>
          <a:noFill/>
        </p:spPr>
        <p:txBody>
          <a:bodyPr wrap="square" rtlCol="0">
            <a:spAutoFit/>
          </a:bodyPr>
          <a:lstStyle/>
          <a:p>
            <a:r>
              <a:rPr lang="en-US" b="1" dirty="0" smtClean="0"/>
              <a:t>Breaking promises is wrong because </a:t>
            </a:r>
            <a:r>
              <a:rPr lang="en-US" b="1" i="1" dirty="0" smtClean="0"/>
              <a:t>a contradiction results from supposing that everyone breaks promises all the time.</a:t>
            </a:r>
            <a:endParaRPr lang="en-US" b="1" dirty="0"/>
          </a:p>
        </p:txBody>
      </p:sp>
    </p:spTree>
    <p:extLst>
      <p:ext uri="{BB962C8B-B14F-4D97-AF65-F5344CB8AC3E}">
        <p14:creationId xmlns:p14="http://schemas.microsoft.com/office/powerpoint/2010/main" val="36349085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1663700" y="261034"/>
            <a:ext cx="7327900" cy="923330"/>
          </a:xfrm>
          <a:prstGeom prst="rect">
            <a:avLst/>
          </a:prstGeom>
          <a:noFill/>
        </p:spPr>
        <p:txBody>
          <a:bodyPr wrap="square" rtlCol="0">
            <a:spAutoFit/>
          </a:bodyPr>
          <a:lstStyle/>
          <a:p>
            <a:r>
              <a:rPr lang="en-US" dirty="0" smtClean="0"/>
              <a:t>Kant also thought that his theory of the categorical imperative was equivalent to the doctrine that </a:t>
            </a:r>
            <a:r>
              <a:rPr lang="en-US" b="1" dirty="0" smtClean="0"/>
              <a:t>we should never use people as a means to an end, but always as ends in themselves</a:t>
            </a:r>
            <a:r>
              <a:rPr lang="en-US" dirty="0" smtClean="0"/>
              <a:t>. </a:t>
            </a:r>
            <a:endParaRPr lang="en-US" dirty="0"/>
          </a:p>
        </p:txBody>
      </p:sp>
    </p:spTree>
    <p:extLst>
      <p:ext uri="{BB962C8B-B14F-4D97-AF65-F5344CB8AC3E}">
        <p14:creationId xmlns:p14="http://schemas.microsoft.com/office/powerpoint/2010/main" val="8718017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1663700" y="261034"/>
            <a:ext cx="7327900" cy="923330"/>
          </a:xfrm>
          <a:prstGeom prst="rect">
            <a:avLst/>
          </a:prstGeom>
          <a:noFill/>
        </p:spPr>
        <p:txBody>
          <a:bodyPr wrap="square" rtlCol="0">
            <a:spAutoFit/>
          </a:bodyPr>
          <a:lstStyle/>
          <a:p>
            <a:r>
              <a:rPr lang="en-US" dirty="0" smtClean="0"/>
              <a:t>Kant also thought that his theory of the categorical imperative was equivalent to the doctrine that </a:t>
            </a:r>
            <a:r>
              <a:rPr lang="en-US" b="1" dirty="0" smtClean="0"/>
              <a:t>we should never use people as a means to an end, but always as ends in themselves</a:t>
            </a:r>
            <a:r>
              <a:rPr lang="en-US" dirty="0" smtClean="0"/>
              <a:t>. </a:t>
            </a:r>
            <a:endParaRPr lang="en-US" dirty="0"/>
          </a:p>
        </p:txBody>
      </p:sp>
      <p:sp>
        <p:nvSpPr>
          <p:cNvPr id="2" name="TextBox 1"/>
          <p:cNvSpPr txBox="1"/>
          <p:nvPr/>
        </p:nvSpPr>
        <p:spPr>
          <a:xfrm>
            <a:off x="1943100" y="1816100"/>
            <a:ext cx="6159500" cy="923330"/>
          </a:xfrm>
          <a:prstGeom prst="rect">
            <a:avLst/>
          </a:prstGeom>
          <a:noFill/>
        </p:spPr>
        <p:txBody>
          <a:bodyPr wrap="square" rtlCol="0">
            <a:spAutoFit/>
          </a:bodyPr>
          <a:lstStyle/>
          <a:p>
            <a:r>
              <a:rPr lang="en-US" dirty="0" smtClean="0"/>
              <a:t>To treat someone as purely a means is to merely “use” them to advance some project or satisfy some desire you have. </a:t>
            </a:r>
            <a:endParaRPr lang="en-US" dirty="0"/>
          </a:p>
        </p:txBody>
      </p:sp>
    </p:spTree>
    <p:extLst>
      <p:ext uri="{BB962C8B-B14F-4D97-AF65-F5344CB8AC3E}">
        <p14:creationId xmlns:p14="http://schemas.microsoft.com/office/powerpoint/2010/main" val="641047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4201" y="368300"/>
            <a:ext cx="7785100" cy="2031325"/>
          </a:xfrm>
          <a:prstGeom prst="rect">
            <a:avLst/>
          </a:prstGeom>
          <a:noFill/>
        </p:spPr>
        <p:txBody>
          <a:bodyPr wrap="square" rtlCol="0">
            <a:spAutoFit/>
          </a:bodyPr>
          <a:lstStyle/>
          <a:p>
            <a:r>
              <a:rPr lang="en-US" dirty="0" smtClean="0"/>
              <a:t>We’ve just seen that there are a number of problems with </a:t>
            </a:r>
            <a:r>
              <a:rPr lang="en-US" i="1" dirty="0" smtClean="0"/>
              <a:t>consequentialism, </a:t>
            </a:r>
            <a:r>
              <a:rPr lang="en-US" dirty="0" smtClean="0"/>
              <a:t>the view that the right action is whichever one maximizes pleasure/happiness and minimizes suffering/pain.</a:t>
            </a:r>
          </a:p>
          <a:p>
            <a:endParaRPr lang="en-US" dirty="0"/>
          </a:p>
          <a:p>
            <a:r>
              <a:rPr lang="en-US" dirty="0" smtClean="0"/>
              <a:t>If the consequences of our actions are not the </a:t>
            </a:r>
            <a:r>
              <a:rPr lang="en-US" i="1" dirty="0" smtClean="0"/>
              <a:t>only </a:t>
            </a:r>
            <a:r>
              <a:rPr lang="en-US" dirty="0" smtClean="0"/>
              <a:t>things that are relevant for their moral evaluation, the natural question to ask is: What other things </a:t>
            </a:r>
            <a:r>
              <a:rPr lang="en-US" i="1" dirty="0" smtClean="0"/>
              <a:t>are </a:t>
            </a:r>
            <a:r>
              <a:rPr lang="en-US" dirty="0" smtClean="0"/>
              <a:t>relevant? </a:t>
            </a:r>
            <a:endParaRPr lang="en-US" dirty="0"/>
          </a:p>
        </p:txBody>
      </p:sp>
    </p:spTree>
    <p:extLst>
      <p:ext uri="{BB962C8B-B14F-4D97-AF65-F5344CB8AC3E}">
        <p14:creationId xmlns:p14="http://schemas.microsoft.com/office/powerpoint/2010/main" val="38670347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1663700" y="261034"/>
            <a:ext cx="7327900" cy="923330"/>
          </a:xfrm>
          <a:prstGeom prst="rect">
            <a:avLst/>
          </a:prstGeom>
          <a:noFill/>
        </p:spPr>
        <p:txBody>
          <a:bodyPr wrap="square" rtlCol="0">
            <a:spAutoFit/>
          </a:bodyPr>
          <a:lstStyle/>
          <a:p>
            <a:r>
              <a:rPr lang="en-US" dirty="0" smtClean="0"/>
              <a:t>Kant also thought that his theory of the categorical imperative was equivalent to the doctrine that </a:t>
            </a:r>
            <a:r>
              <a:rPr lang="en-US" b="1" dirty="0" smtClean="0"/>
              <a:t>we should never use people as a means to an end, but always as ends in themselves</a:t>
            </a:r>
            <a:r>
              <a:rPr lang="en-US" dirty="0" smtClean="0"/>
              <a:t>. </a:t>
            </a:r>
            <a:endParaRPr lang="en-US" dirty="0"/>
          </a:p>
        </p:txBody>
      </p:sp>
      <p:sp>
        <p:nvSpPr>
          <p:cNvPr id="2" name="TextBox 1"/>
          <p:cNvSpPr txBox="1"/>
          <p:nvPr/>
        </p:nvSpPr>
        <p:spPr>
          <a:xfrm>
            <a:off x="1943100" y="1816100"/>
            <a:ext cx="6159500" cy="1754327"/>
          </a:xfrm>
          <a:prstGeom prst="rect">
            <a:avLst/>
          </a:prstGeom>
          <a:noFill/>
        </p:spPr>
        <p:txBody>
          <a:bodyPr wrap="square" rtlCol="0">
            <a:spAutoFit/>
          </a:bodyPr>
          <a:lstStyle/>
          <a:p>
            <a:r>
              <a:rPr lang="en-US" dirty="0" smtClean="0"/>
              <a:t>To treat someone as purely a means is to merely “use” them to advance some project or satisfy some desire you have. </a:t>
            </a:r>
          </a:p>
          <a:p>
            <a:endParaRPr lang="en-US" dirty="0"/>
          </a:p>
          <a:p>
            <a:r>
              <a:rPr lang="en-US" dirty="0" smtClean="0"/>
              <a:t>To treat someone as an end in themselves is to not use them as a means. </a:t>
            </a:r>
            <a:endParaRPr lang="en-US" dirty="0"/>
          </a:p>
        </p:txBody>
      </p:sp>
    </p:spTree>
    <p:extLst>
      <p:ext uri="{BB962C8B-B14F-4D97-AF65-F5344CB8AC3E}">
        <p14:creationId xmlns:p14="http://schemas.microsoft.com/office/powerpoint/2010/main" val="5572011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1663700" y="261034"/>
            <a:ext cx="7327900" cy="923330"/>
          </a:xfrm>
          <a:prstGeom prst="rect">
            <a:avLst/>
          </a:prstGeom>
          <a:noFill/>
        </p:spPr>
        <p:txBody>
          <a:bodyPr wrap="square" rtlCol="0">
            <a:spAutoFit/>
          </a:bodyPr>
          <a:lstStyle/>
          <a:p>
            <a:r>
              <a:rPr lang="en-US" dirty="0" smtClean="0"/>
              <a:t>Kant also thought that his theory of the categorical imperative was equivalent to the doctrine that </a:t>
            </a:r>
            <a:r>
              <a:rPr lang="en-US" b="1" dirty="0" smtClean="0"/>
              <a:t>we should never use people as a means to an end, but always as ends in themselves</a:t>
            </a:r>
            <a:r>
              <a:rPr lang="en-US" dirty="0" smtClean="0"/>
              <a:t>. </a:t>
            </a:r>
            <a:endParaRPr lang="en-US" dirty="0"/>
          </a:p>
        </p:txBody>
      </p:sp>
      <p:sp>
        <p:nvSpPr>
          <p:cNvPr id="2" name="TextBox 1"/>
          <p:cNvSpPr txBox="1"/>
          <p:nvPr/>
        </p:nvSpPr>
        <p:spPr>
          <a:xfrm>
            <a:off x="1943100" y="1816100"/>
            <a:ext cx="6159500" cy="1754327"/>
          </a:xfrm>
          <a:prstGeom prst="rect">
            <a:avLst/>
          </a:prstGeom>
          <a:noFill/>
        </p:spPr>
        <p:txBody>
          <a:bodyPr wrap="square" rtlCol="0">
            <a:spAutoFit/>
          </a:bodyPr>
          <a:lstStyle/>
          <a:p>
            <a:r>
              <a:rPr lang="en-US" dirty="0" smtClean="0"/>
              <a:t>To treat someone as purely a means is to merely “use” them to advance some project or satisfy some desire you have. </a:t>
            </a:r>
          </a:p>
          <a:p>
            <a:endParaRPr lang="en-US" dirty="0"/>
          </a:p>
          <a:p>
            <a:r>
              <a:rPr lang="en-US" dirty="0" smtClean="0"/>
              <a:t>To treat someone as an end in themselves is to not use them as a means. </a:t>
            </a:r>
            <a:endParaRPr lang="en-US" dirty="0"/>
          </a:p>
        </p:txBody>
      </p:sp>
      <p:sp>
        <p:nvSpPr>
          <p:cNvPr id="3" name="TextBox 2"/>
          <p:cNvSpPr txBox="1"/>
          <p:nvPr/>
        </p:nvSpPr>
        <p:spPr>
          <a:xfrm>
            <a:off x="774700" y="3955871"/>
            <a:ext cx="7709487" cy="923330"/>
          </a:xfrm>
          <a:prstGeom prst="rect">
            <a:avLst/>
          </a:prstGeom>
          <a:noFill/>
        </p:spPr>
        <p:txBody>
          <a:bodyPr wrap="none" rtlCol="0">
            <a:spAutoFit/>
          </a:bodyPr>
          <a:lstStyle/>
          <a:p>
            <a:r>
              <a:rPr lang="en-US" dirty="0" smtClean="0"/>
              <a:t>This is one way of saying </a:t>
            </a:r>
            <a:r>
              <a:rPr lang="en-US" b="1" dirty="0" smtClean="0"/>
              <a:t>that people have rights that must be respected</a:t>
            </a:r>
            <a:r>
              <a:rPr lang="en-US" dirty="0" smtClean="0"/>
              <a:t>.</a:t>
            </a:r>
          </a:p>
          <a:p>
            <a:endParaRPr lang="en-US" dirty="0"/>
          </a:p>
          <a:p>
            <a:r>
              <a:rPr lang="en-US" dirty="0" smtClean="0"/>
              <a:t>In particular: everyone has the right to </a:t>
            </a:r>
            <a:r>
              <a:rPr lang="en-US" b="1" dirty="0" smtClean="0"/>
              <a:t>not be treated as merely a means</a:t>
            </a:r>
            <a:r>
              <a:rPr lang="en-US" dirty="0" smtClean="0"/>
              <a:t>.  </a:t>
            </a:r>
            <a:endParaRPr lang="en-US" dirty="0"/>
          </a:p>
        </p:txBody>
      </p:sp>
    </p:spTree>
    <p:extLst>
      <p:ext uri="{BB962C8B-B14F-4D97-AF65-F5344CB8AC3E}">
        <p14:creationId xmlns:p14="http://schemas.microsoft.com/office/powerpoint/2010/main" val="18554527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1663700" y="261034"/>
            <a:ext cx="7327900" cy="923330"/>
          </a:xfrm>
          <a:prstGeom prst="rect">
            <a:avLst/>
          </a:prstGeom>
          <a:noFill/>
        </p:spPr>
        <p:txBody>
          <a:bodyPr wrap="square" rtlCol="0">
            <a:spAutoFit/>
          </a:bodyPr>
          <a:lstStyle/>
          <a:p>
            <a:r>
              <a:rPr lang="en-US" dirty="0" smtClean="0"/>
              <a:t>Kant also thought that his theory of the categorical imperative was equivalent to the doctrine that </a:t>
            </a:r>
            <a:r>
              <a:rPr lang="en-US" b="1" dirty="0" smtClean="0"/>
              <a:t>we should never use people as a means to an end, but always as ends in themselves</a:t>
            </a:r>
            <a:r>
              <a:rPr lang="en-US" dirty="0" smtClean="0"/>
              <a:t>. </a:t>
            </a:r>
            <a:endParaRPr lang="en-US" dirty="0"/>
          </a:p>
        </p:txBody>
      </p:sp>
      <p:sp>
        <p:nvSpPr>
          <p:cNvPr id="2" name="TextBox 1"/>
          <p:cNvSpPr txBox="1"/>
          <p:nvPr/>
        </p:nvSpPr>
        <p:spPr>
          <a:xfrm>
            <a:off x="1943100" y="1816100"/>
            <a:ext cx="6159500" cy="1754327"/>
          </a:xfrm>
          <a:prstGeom prst="rect">
            <a:avLst/>
          </a:prstGeom>
          <a:noFill/>
        </p:spPr>
        <p:txBody>
          <a:bodyPr wrap="square" rtlCol="0">
            <a:spAutoFit/>
          </a:bodyPr>
          <a:lstStyle/>
          <a:p>
            <a:r>
              <a:rPr lang="en-US" dirty="0" smtClean="0"/>
              <a:t>To treat someone as purely a means is to merely “use” them to advance some project or satisfy some desire you have. </a:t>
            </a:r>
          </a:p>
          <a:p>
            <a:endParaRPr lang="en-US" dirty="0"/>
          </a:p>
          <a:p>
            <a:r>
              <a:rPr lang="en-US" dirty="0" smtClean="0"/>
              <a:t>To treat someone as an end in themselves is to not use them as a means. </a:t>
            </a:r>
            <a:endParaRPr lang="en-US" dirty="0"/>
          </a:p>
        </p:txBody>
      </p:sp>
      <p:sp>
        <p:nvSpPr>
          <p:cNvPr id="3" name="TextBox 2"/>
          <p:cNvSpPr txBox="1"/>
          <p:nvPr/>
        </p:nvSpPr>
        <p:spPr>
          <a:xfrm>
            <a:off x="774700" y="3955871"/>
            <a:ext cx="7709487" cy="923330"/>
          </a:xfrm>
          <a:prstGeom prst="rect">
            <a:avLst/>
          </a:prstGeom>
          <a:noFill/>
        </p:spPr>
        <p:txBody>
          <a:bodyPr wrap="none" rtlCol="0">
            <a:spAutoFit/>
          </a:bodyPr>
          <a:lstStyle/>
          <a:p>
            <a:r>
              <a:rPr lang="en-US" dirty="0" smtClean="0"/>
              <a:t>This is one way of saying </a:t>
            </a:r>
            <a:r>
              <a:rPr lang="en-US" b="1" dirty="0" smtClean="0"/>
              <a:t>that people have rights that must be respected</a:t>
            </a:r>
            <a:r>
              <a:rPr lang="en-US" dirty="0" smtClean="0"/>
              <a:t>.</a:t>
            </a:r>
          </a:p>
          <a:p>
            <a:endParaRPr lang="en-US" dirty="0"/>
          </a:p>
          <a:p>
            <a:r>
              <a:rPr lang="en-US" dirty="0" smtClean="0"/>
              <a:t>In particular: everyone has the right to </a:t>
            </a:r>
            <a:r>
              <a:rPr lang="en-US" b="1" dirty="0" smtClean="0"/>
              <a:t>not be treated as merely a means</a:t>
            </a:r>
            <a:r>
              <a:rPr lang="en-US" dirty="0" smtClean="0"/>
              <a:t>.  </a:t>
            </a:r>
            <a:endParaRPr lang="en-US" dirty="0"/>
          </a:p>
        </p:txBody>
      </p:sp>
      <p:sp>
        <p:nvSpPr>
          <p:cNvPr id="6" name="TextBox 5"/>
          <p:cNvSpPr txBox="1"/>
          <p:nvPr/>
        </p:nvSpPr>
        <p:spPr>
          <a:xfrm>
            <a:off x="393700" y="5295900"/>
            <a:ext cx="8090487" cy="923330"/>
          </a:xfrm>
          <a:prstGeom prst="rect">
            <a:avLst/>
          </a:prstGeom>
          <a:noFill/>
        </p:spPr>
        <p:txBody>
          <a:bodyPr wrap="square" rtlCol="0">
            <a:spAutoFit/>
          </a:bodyPr>
          <a:lstStyle/>
          <a:p>
            <a:r>
              <a:rPr lang="en-US" dirty="0" smtClean="0"/>
              <a:t>Why? Well, suppose everyone treated everyone merely as a means. Then you no one would be able to use other people as a means, since everyone would be undercutting everyone’s attempt to use others as a means. Contradiction. </a:t>
            </a:r>
            <a:endParaRPr lang="en-US" dirty="0"/>
          </a:p>
        </p:txBody>
      </p:sp>
    </p:spTree>
    <p:extLst>
      <p:ext uri="{BB962C8B-B14F-4D97-AF65-F5344CB8AC3E}">
        <p14:creationId xmlns:p14="http://schemas.microsoft.com/office/powerpoint/2010/main" val="1808482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482600"/>
            <a:ext cx="8318500" cy="1200329"/>
          </a:xfrm>
          <a:prstGeom prst="rect">
            <a:avLst/>
          </a:prstGeom>
          <a:noFill/>
        </p:spPr>
        <p:txBody>
          <a:bodyPr wrap="square" rtlCol="0">
            <a:spAutoFit/>
          </a:bodyPr>
          <a:lstStyle/>
          <a:p>
            <a:r>
              <a:rPr lang="en-US" dirty="0" smtClean="0"/>
              <a:t>Kant’s ethical theory is a version of </a:t>
            </a:r>
            <a:r>
              <a:rPr lang="en-US" b="1" i="1" dirty="0" smtClean="0"/>
              <a:t>deontology</a:t>
            </a:r>
            <a:r>
              <a:rPr lang="en-US" b="1" dirty="0" smtClean="0"/>
              <a:t>: actions are right in themselves, not because of the consequences to which they lead. </a:t>
            </a:r>
            <a:endParaRPr lang="en-US" dirty="0" smtClean="0"/>
          </a:p>
          <a:p>
            <a:endParaRPr lang="en-US" b="1" dirty="0"/>
          </a:p>
          <a:p>
            <a:endParaRPr lang="en-US" dirty="0"/>
          </a:p>
        </p:txBody>
      </p:sp>
    </p:spTree>
    <p:extLst>
      <p:ext uri="{BB962C8B-B14F-4D97-AF65-F5344CB8AC3E}">
        <p14:creationId xmlns:p14="http://schemas.microsoft.com/office/powerpoint/2010/main" val="150079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482600"/>
            <a:ext cx="8318500" cy="2031325"/>
          </a:xfrm>
          <a:prstGeom prst="rect">
            <a:avLst/>
          </a:prstGeom>
          <a:noFill/>
        </p:spPr>
        <p:txBody>
          <a:bodyPr wrap="square" rtlCol="0">
            <a:spAutoFit/>
          </a:bodyPr>
          <a:lstStyle/>
          <a:p>
            <a:r>
              <a:rPr lang="en-US" dirty="0" smtClean="0"/>
              <a:t>Kant’s ethical theory is a version of </a:t>
            </a:r>
            <a:r>
              <a:rPr lang="en-US" b="1" i="1" dirty="0" smtClean="0"/>
              <a:t>deontology</a:t>
            </a:r>
            <a:r>
              <a:rPr lang="en-US" b="1" dirty="0" smtClean="0"/>
              <a:t>: actions are right in themselves, not because of the consequences to which they lead. </a:t>
            </a:r>
          </a:p>
          <a:p>
            <a:endParaRPr lang="en-US" b="1" dirty="0"/>
          </a:p>
          <a:p>
            <a:r>
              <a:rPr lang="en-US" dirty="0" smtClean="0"/>
              <a:t>This is in sharp contrast, obviously, to </a:t>
            </a:r>
            <a:r>
              <a:rPr lang="en-US" b="1" i="1" dirty="0" smtClean="0"/>
              <a:t>consequentialism</a:t>
            </a:r>
            <a:r>
              <a:rPr lang="en-US" b="1" dirty="0" smtClean="0"/>
              <a:t>: actions are right insofar as they lead to the best consequences</a:t>
            </a:r>
            <a:r>
              <a:rPr lang="en-US" dirty="0" smtClean="0"/>
              <a:t>. </a:t>
            </a:r>
          </a:p>
          <a:p>
            <a:endParaRPr lang="en-US" b="1" dirty="0"/>
          </a:p>
          <a:p>
            <a:endParaRPr lang="en-US" dirty="0"/>
          </a:p>
        </p:txBody>
      </p:sp>
    </p:spTree>
    <p:extLst>
      <p:ext uri="{BB962C8B-B14F-4D97-AF65-F5344CB8AC3E}">
        <p14:creationId xmlns:p14="http://schemas.microsoft.com/office/powerpoint/2010/main" val="19959027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482600"/>
            <a:ext cx="8318500" cy="3139321"/>
          </a:xfrm>
          <a:prstGeom prst="rect">
            <a:avLst/>
          </a:prstGeom>
          <a:noFill/>
        </p:spPr>
        <p:txBody>
          <a:bodyPr wrap="square" rtlCol="0">
            <a:spAutoFit/>
          </a:bodyPr>
          <a:lstStyle/>
          <a:p>
            <a:r>
              <a:rPr lang="en-US" dirty="0" smtClean="0"/>
              <a:t>Kant’s ethical theory is a version of </a:t>
            </a:r>
            <a:r>
              <a:rPr lang="en-US" b="1" i="1" dirty="0" smtClean="0"/>
              <a:t>deontology</a:t>
            </a:r>
            <a:r>
              <a:rPr lang="en-US" b="1" dirty="0" smtClean="0"/>
              <a:t>: actions are right in themselves, not because of the consequences to which they lead. </a:t>
            </a:r>
          </a:p>
          <a:p>
            <a:endParaRPr lang="en-US" b="1" dirty="0"/>
          </a:p>
          <a:p>
            <a:r>
              <a:rPr lang="en-US" dirty="0" smtClean="0"/>
              <a:t>This is in sharp contrast, obviously, to </a:t>
            </a:r>
            <a:r>
              <a:rPr lang="en-US" b="1" i="1" dirty="0" smtClean="0"/>
              <a:t>consequentialism</a:t>
            </a:r>
            <a:r>
              <a:rPr lang="en-US" b="1" dirty="0" smtClean="0"/>
              <a:t>: actions are right insofar as they lead to the best consequences</a:t>
            </a:r>
            <a:r>
              <a:rPr lang="en-US" dirty="0" smtClean="0"/>
              <a:t>. </a:t>
            </a:r>
          </a:p>
          <a:p>
            <a:endParaRPr lang="en-US" dirty="0"/>
          </a:p>
          <a:p>
            <a:r>
              <a:rPr lang="en-US" dirty="0" smtClean="0"/>
              <a:t>Think of this example: </a:t>
            </a:r>
          </a:p>
          <a:p>
            <a:endParaRPr lang="en-US" dirty="0"/>
          </a:p>
          <a:p>
            <a:endParaRPr lang="en-US" dirty="0" smtClean="0"/>
          </a:p>
          <a:p>
            <a:endParaRPr lang="en-US" b="1" dirty="0"/>
          </a:p>
          <a:p>
            <a:endParaRPr lang="en-US" dirty="0"/>
          </a:p>
        </p:txBody>
      </p:sp>
      <p:pic>
        <p:nvPicPr>
          <p:cNvPr id="5" name="Picture 4" descr="Screen Shot 2016-02-16 at 3.08.3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101" y="3086100"/>
            <a:ext cx="2890921" cy="2197100"/>
          </a:xfrm>
          <a:prstGeom prst="rect">
            <a:avLst/>
          </a:prstGeom>
        </p:spPr>
      </p:pic>
      <p:sp>
        <p:nvSpPr>
          <p:cNvPr id="6" name="TextBox 5"/>
          <p:cNvSpPr txBox="1"/>
          <p:nvPr/>
        </p:nvSpPr>
        <p:spPr>
          <a:xfrm>
            <a:off x="3911600" y="3189069"/>
            <a:ext cx="3911601" cy="1754327"/>
          </a:xfrm>
          <a:prstGeom prst="rect">
            <a:avLst/>
          </a:prstGeom>
          <a:noFill/>
        </p:spPr>
        <p:txBody>
          <a:bodyPr wrap="square" rtlCol="0">
            <a:spAutoFit/>
          </a:bodyPr>
          <a:lstStyle/>
          <a:p>
            <a:r>
              <a:rPr lang="en-US" dirty="0" smtClean="0"/>
              <a:t>You are harboring a Jewish family during the Holocaust and Nazi soldiers knock on your door. </a:t>
            </a:r>
          </a:p>
          <a:p>
            <a:endParaRPr lang="en-US" dirty="0"/>
          </a:p>
          <a:p>
            <a:r>
              <a:rPr lang="en-US" dirty="0" smtClean="0"/>
              <a:t>They ask you: “Are you harboring any Jewish people here?”</a:t>
            </a:r>
            <a:endParaRPr lang="en-US" dirty="0"/>
          </a:p>
        </p:txBody>
      </p:sp>
    </p:spTree>
    <p:extLst>
      <p:ext uri="{BB962C8B-B14F-4D97-AF65-F5344CB8AC3E}">
        <p14:creationId xmlns:p14="http://schemas.microsoft.com/office/powerpoint/2010/main" val="31735390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482600"/>
            <a:ext cx="8318500" cy="3139321"/>
          </a:xfrm>
          <a:prstGeom prst="rect">
            <a:avLst/>
          </a:prstGeom>
          <a:noFill/>
        </p:spPr>
        <p:txBody>
          <a:bodyPr wrap="square" rtlCol="0">
            <a:spAutoFit/>
          </a:bodyPr>
          <a:lstStyle/>
          <a:p>
            <a:r>
              <a:rPr lang="en-US" dirty="0" smtClean="0"/>
              <a:t>Kant’s ethical theory is a version of </a:t>
            </a:r>
            <a:r>
              <a:rPr lang="en-US" b="1" i="1" dirty="0" smtClean="0"/>
              <a:t>deontology</a:t>
            </a:r>
            <a:r>
              <a:rPr lang="en-US" b="1" dirty="0" smtClean="0"/>
              <a:t>: actions are right in themselves, not because of the consequences to which they lead. </a:t>
            </a:r>
          </a:p>
          <a:p>
            <a:endParaRPr lang="en-US" b="1" dirty="0"/>
          </a:p>
          <a:p>
            <a:r>
              <a:rPr lang="en-US" dirty="0" smtClean="0"/>
              <a:t>This is in sharp contrast, obviously, to </a:t>
            </a:r>
            <a:r>
              <a:rPr lang="en-US" b="1" i="1" dirty="0" smtClean="0"/>
              <a:t>consequentialism</a:t>
            </a:r>
            <a:r>
              <a:rPr lang="en-US" b="1" dirty="0" smtClean="0"/>
              <a:t>: actions are right insofar as they lead to the best consequences</a:t>
            </a:r>
            <a:r>
              <a:rPr lang="en-US" dirty="0" smtClean="0"/>
              <a:t>. </a:t>
            </a:r>
          </a:p>
          <a:p>
            <a:endParaRPr lang="en-US" dirty="0"/>
          </a:p>
          <a:p>
            <a:r>
              <a:rPr lang="en-US" dirty="0" smtClean="0"/>
              <a:t>Think of this example: </a:t>
            </a:r>
          </a:p>
          <a:p>
            <a:endParaRPr lang="en-US" dirty="0"/>
          </a:p>
          <a:p>
            <a:endParaRPr lang="en-US" dirty="0" smtClean="0"/>
          </a:p>
          <a:p>
            <a:endParaRPr lang="en-US" b="1" dirty="0"/>
          </a:p>
          <a:p>
            <a:endParaRPr lang="en-US" dirty="0"/>
          </a:p>
        </p:txBody>
      </p:sp>
      <p:pic>
        <p:nvPicPr>
          <p:cNvPr id="5" name="Picture 4" descr="Screen Shot 2016-02-16 at 3.08.3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101" y="3086100"/>
            <a:ext cx="2890921" cy="2197100"/>
          </a:xfrm>
          <a:prstGeom prst="rect">
            <a:avLst/>
          </a:prstGeom>
        </p:spPr>
      </p:pic>
      <p:sp>
        <p:nvSpPr>
          <p:cNvPr id="6" name="TextBox 5"/>
          <p:cNvSpPr txBox="1"/>
          <p:nvPr/>
        </p:nvSpPr>
        <p:spPr>
          <a:xfrm>
            <a:off x="3911600" y="3189069"/>
            <a:ext cx="3911601" cy="1754327"/>
          </a:xfrm>
          <a:prstGeom prst="rect">
            <a:avLst/>
          </a:prstGeom>
          <a:noFill/>
        </p:spPr>
        <p:txBody>
          <a:bodyPr wrap="square" rtlCol="0">
            <a:spAutoFit/>
          </a:bodyPr>
          <a:lstStyle/>
          <a:p>
            <a:r>
              <a:rPr lang="en-US" dirty="0" smtClean="0"/>
              <a:t>You are harboring a Jewish family during the Holocaust and Nazi soldiers knock on your door. </a:t>
            </a:r>
          </a:p>
          <a:p>
            <a:endParaRPr lang="en-US" dirty="0"/>
          </a:p>
          <a:p>
            <a:r>
              <a:rPr lang="en-US" dirty="0" smtClean="0"/>
              <a:t>They ask you: “Are you harboring any Jewish people here?”</a:t>
            </a:r>
            <a:endParaRPr lang="en-US" dirty="0"/>
          </a:p>
        </p:txBody>
      </p:sp>
      <p:sp>
        <p:nvSpPr>
          <p:cNvPr id="2" name="TextBox 1"/>
          <p:cNvSpPr txBox="1"/>
          <p:nvPr/>
        </p:nvSpPr>
        <p:spPr>
          <a:xfrm>
            <a:off x="342900" y="5720834"/>
            <a:ext cx="2378363" cy="369332"/>
          </a:xfrm>
          <a:prstGeom prst="rect">
            <a:avLst/>
          </a:prstGeom>
          <a:noFill/>
        </p:spPr>
        <p:txBody>
          <a:bodyPr wrap="none" rtlCol="0">
            <a:spAutoFit/>
          </a:bodyPr>
          <a:lstStyle/>
          <a:p>
            <a:r>
              <a:rPr lang="en-US" dirty="0" smtClean="0"/>
              <a:t>What should you do?</a:t>
            </a:r>
            <a:endParaRPr lang="en-US" dirty="0"/>
          </a:p>
        </p:txBody>
      </p:sp>
    </p:spTree>
    <p:extLst>
      <p:ext uri="{BB962C8B-B14F-4D97-AF65-F5344CB8AC3E}">
        <p14:creationId xmlns:p14="http://schemas.microsoft.com/office/powerpoint/2010/main" val="39053168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482600"/>
            <a:ext cx="8318500" cy="3139321"/>
          </a:xfrm>
          <a:prstGeom prst="rect">
            <a:avLst/>
          </a:prstGeom>
          <a:noFill/>
        </p:spPr>
        <p:txBody>
          <a:bodyPr wrap="square" rtlCol="0">
            <a:spAutoFit/>
          </a:bodyPr>
          <a:lstStyle/>
          <a:p>
            <a:r>
              <a:rPr lang="en-US" dirty="0" smtClean="0"/>
              <a:t>Kant’s ethical theory is a version of </a:t>
            </a:r>
            <a:r>
              <a:rPr lang="en-US" b="1" i="1" dirty="0" smtClean="0"/>
              <a:t>deontology</a:t>
            </a:r>
            <a:r>
              <a:rPr lang="en-US" b="1" dirty="0" smtClean="0"/>
              <a:t>: actions are right in themselves, not because of the consequences to which they lead. </a:t>
            </a:r>
          </a:p>
          <a:p>
            <a:endParaRPr lang="en-US" b="1" dirty="0"/>
          </a:p>
          <a:p>
            <a:r>
              <a:rPr lang="en-US" dirty="0" smtClean="0"/>
              <a:t>This is in sharp contrast, obviously, to </a:t>
            </a:r>
            <a:r>
              <a:rPr lang="en-US" b="1" i="1" dirty="0" smtClean="0"/>
              <a:t>consequentialism</a:t>
            </a:r>
            <a:r>
              <a:rPr lang="en-US" b="1" dirty="0" smtClean="0"/>
              <a:t>: actions are right insofar as they lead to the best consequences</a:t>
            </a:r>
            <a:r>
              <a:rPr lang="en-US" dirty="0" smtClean="0"/>
              <a:t>. </a:t>
            </a:r>
          </a:p>
          <a:p>
            <a:endParaRPr lang="en-US" dirty="0"/>
          </a:p>
          <a:p>
            <a:r>
              <a:rPr lang="en-US" dirty="0" smtClean="0"/>
              <a:t>Think of this example: </a:t>
            </a:r>
          </a:p>
          <a:p>
            <a:endParaRPr lang="en-US" dirty="0"/>
          </a:p>
          <a:p>
            <a:endParaRPr lang="en-US" dirty="0" smtClean="0"/>
          </a:p>
          <a:p>
            <a:endParaRPr lang="en-US" b="1" dirty="0"/>
          </a:p>
          <a:p>
            <a:endParaRPr lang="en-US" dirty="0"/>
          </a:p>
        </p:txBody>
      </p:sp>
      <p:pic>
        <p:nvPicPr>
          <p:cNvPr id="5" name="Picture 4" descr="Screen Shot 2016-02-16 at 3.08.3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101" y="3086100"/>
            <a:ext cx="2890921" cy="2197100"/>
          </a:xfrm>
          <a:prstGeom prst="rect">
            <a:avLst/>
          </a:prstGeom>
        </p:spPr>
      </p:pic>
      <p:sp>
        <p:nvSpPr>
          <p:cNvPr id="6" name="TextBox 5"/>
          <p:cNvSpPr txBox="1"/>
          <p:nvPr/>
        </p:nvSpPr>
        <p:spPr>
          <a:xfrm>
            <a:off x="3911600" y="3189069"/>
            <a:ext cx="3911601" cy="1754327"/>
          </a:xfrm>
          <a:prstGeom prst="rect">
            <a:avLst/>
          </a:prstGeom>
          <a:noFill/>
        </p:spPr>
        <p:txBody>
          <a:bodyPr wrap="square" rtlCol="0">
            <a:spAutoFit/>
          </a:bodyPr>
          <a:lstStyle/>
          <a:p>
            <a:r>
              <a:rPr lang="en-US" dirty="0" smtClean="0"/>
              <a:t>You are harboring a Jewish family during the Holocaust and Nazi soldiers knock on your door. </a:t>
            </a:r>
          </a:p>
          <a:p>
            <a:endParaRPr lang="en-US" dirty="0"/>
          </a:p>
          <a:p>
            <a:r>
              <a:rPr lang="en-US" dirty="0" smtClean="0"/>
              <a:t>They ask you: “Are you harboring any Jewish people here?”</a:t>
            </a:r>
            <a:endParaRPr lang="en-US" dirty="0"/>
          </a:p>
        </p:txBody>
      </p:sp>
      <p:sp>
        <p:nvSpPr>
          <p:cNvPr id="2" name="TextBox 1"/>
          <p:cNvSpPr txBox="1"/>
          <p:nvPr/>
        </p:nvSpPr>
        <p:spPr>
          <a:xfrm>
            <a:off x="342900" y="5720834"/>
            <a:ext cx="2378363" cy="369332"/>
          </a:xfrm>
          <a:prstGeom prst="rect">
            <a:avLst/>
          </a:prstGeom>
          <a:noFill/>
        </p:spPr>
        <p:txBody>
          <a:bodyPr wrap="none" rtlCol="0">
            <a:spAutoFit/>
          </a:bodyPr>
          <a:lstStyle/>
          <a:p>
            <a:r>
              <a:rPr lang="en-US" dirty="0" smtClean="0"/>
              <a:t>What should you do?</a:t>
            </a:r>
            <a:endParaRPr lang="en-US" dirty="0"/>
          </a:p>
        </p:txBody>
      </p:sp>
      <p:cxnSp>
        <p:nvCxnSpPr>
          <p:cNvPr id="7" name="Straight Arrow Connector 6"/>
          <p:cNvCxnSpPr>
            <a:stCxn id="2" idx="3"/>
          </p:cNvCxnSpPr>
          <p:nvPr/>
        </p:nvCxnSpPr>
        <p:spPr>
          <a:xfrm flipV="1">
            <a:off x="2721263" y="5537200"/>
            <a:ext cx="1101437" cy="368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911600" y="5376902"/>
            <a:ext cx="2024337" cy="369332"/>
          </a:xfrm>
          <a:prstGeom prst="rect">
            <a:avLst/>
          </a:prstGeom>
          <a:noFill/>
        </p:spPr>
        <p:txBody>
          <a:bodyPr wrap="none" rtlCol="0">
            <a:spAutoFit/>
          </a:bodyPr>
          <a:lstStyle/>
          <a:p>
            <a:r>
              <a:rPr lang="en-US" dirty="0" smtClean="0"/>
              <a:t>Consequentialism</a:t>
            </a:r>
            <a:endParaRPr lang="en-US" dirty="0"/>
          </a:p>
        </p:txBody>
      </p:sp>
      <p:sp>
        <p:nvSpPr>
          <p:cNvPr id="11" name="TextBox 10"/>
          <p:cNvSpPr txBox="1"/>
          <p:nvPr/>
        </p:nvSpPr>
        <p:spPr>
          <a:xfrm>
            <a:off x="6718300" y="5376902"/>
            <a:ext cx="503413" cy="369332"/>
          </a:xfrm>
          <a:prstGeom prst="rect">
            <a:avLst/>
          </a:prstGeom>
          <a:noFill/>
        </p:spPr>
        <p:txBody>
          <a:bodyPr wrap="none" rtlCol="0">
            <a:spAutoFit/>
          </a:bodyPr>
          <a:lstStyle/>
          <a:p>
            <a:r>
              <a:rPr lang="en-US" dirty="0" smtClean="0"/>
              <a:t>Lie</a:t>
            </a:r>
            <a:endParaRPr lang="en-US" dirty="0"/>
          </a:p>
        </p:txBody>
      </p:sp>
      <p:cxnSp>
        <p:nvCxnSpPr>
          <p:cNvPr id="12" name="Straight Arrow Connector 11"/>
          <p:cNvCxnSpPr>
            <a:stCxn id="2" idx="3"/>
          </p:cNvCxnSpPr>
          <p:nvPr/>
        </p:nvCxnSpPr>
        <p:spPr>
          <a:xfrm>
            <a:off x="2721263" y="5905500"/>
            <a:ext cx="1101437" cy="1846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11" idx="1"/>
          </p:cNvCxnSpPr>
          <p:nvPr/>
        </p:nvCxnSpPr>
        <p:spPr>
          <a:xfrm>
            <a:off x="5935937" y="5561568"/>
            <a:ext cx="78236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598972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482600"/>
            <a:ext cx="8318500" cy="3139321"/>
          </a:xfrm>
          <a:prstGeom prst="rect">
            <a:avLst/>
          </a:prstGeom>
          <a:noFill/>
        </p:spPr>
        <p:txBody>
          <a:bodyPr wrap="square" rtlCol="0">
            <a:spAutoFit/>
          </a:bodyPr>
          <a:lstStyle/>
          <a:p>
            <a:r>
              <a:rPr lang="en-US" dirty="0" smtClean="0"/>
              <a:t>Kant’s ethical theory is a version of </a:t>
            </a:r>
            <a:r>
              <a:rPr lang="en-US" b="1" i="1" dirty="0" smtClean="0"/>
              <a:t>deontology</a:t>
            </a:r>
            <a:r>
              <a:rPr lang="en-US" b="1" dirty="0" smtClean="0"/>
              <a:t>: actions are right in themselves, not because of the consequences to which they lead. </a:t>
            </a:r>
          </a:p>
          <a:p>
            <a:endParaRPr lang="en-US" b="1" dirty="0"/>
          </a:p>
          <a:p>
            <a:r>
              <a:rPr lang="en-US" dirty="0" smtClean="0"/>
              <a:t>This is in sharp contrast, obviously, to </a:t>
            </a:r>
            <a:r>
              <a:rPr lang="en-US" b="1" i="1" dirty="0" smtClean="0"/>
              <a:t>consequentialism</a:t>
            </a:r>
            <a:r>
              <a:rPr lang="en-US" b="1" dirty="0" smtClean="0"/>
              <a:t>: actions are right insofar as they lead to the best consequences</a:t>
            </a:r>
            <a:r>
              <a:rPr lang="en-US" dirty="0" smtClean="0"/>
              <a:t>. </a:t>
            </a:r>
          </a:p>
          <a:p>
            <a:endParaRPr lang="en-US" dirty="0"/>
          </a:p>
          <a:p>
            <a:r>
              <a:rPr lang="en-US" dirty="0" smtClean="0"/>
              <a:t>Think of this example: </a:t>
            </a:r>
          </a:p>
          <a:p>
            <a:endParaRPr lang="en-US" dirty="0"/>
          </a:p>
          <a:p>
            <a:endParaRPr lang="en-US" dirty="0" smtClean="0"/>
          </a:p>
          <a:p>
            <a:endParaRPr lang="en-US" b="1" dirty="0"/>
          </a:p>
          <a:p>
            <a:endParaRPr lang="en-US" dirty="0"/>
          </a:p>
        </p:txBody>
      </p:sp>
      <p:pic>
        <p:nvPicPr>
          <p:cNvPr id="5" name="Picture 4" descr="Screen Shot 2016-02-16 at 3.08.3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101" y="3086100"/>
            <a:ext cx="2890921" cy="2197100"/>
          </a:xfrm>
          <a:prstGeom prst="rect">
            <a:avLst/>
          </a:prstGeom>
        </p:spPr>
      </p:pic>
      <p:sp>
        <p:nvSpPr>
          <p:cNvPr id="6" name="TextBox 5"/>
          <p:cNvSpPr txBox="1"/>
          <p:nvPr/>
        </p:nvSpPr>
        <p:spPr>
          <a:xfrm>
            <a:off x="3911600" y="3189069"/>
            <a:ext cx="3911601" cy="1754327"/>
          </a:xfrm>
          <a:prstGeom prst="rect">
            <a:avLst/>
          </a:prstGeom>
          <a:noFill/>
        </p:spPr>
        <p:txBody>
          <a:bodyPr wrap="square" rtlCol="0">
            <a:spAutoFit/>
          </a:bodyPr>
          <a:lstStyle/>
          <a:p>
            <a:r>
              <a:rPr lang="en-US" dirty="0" smtClean="0"/>
              <a:t>You are harboring a Jewish family during the Holocaust and Nazi soldiers knock on your door. </a:t>
            </a:r>
          </a:p>
          <a:p>
            <a:endParaRPr lang="en-US" dirty="0"/>
          </a:p>
          <a:p>
            <a:r>
              <a:rPr lang="en-US" dirty="0" smtClean="0"/>
              <a:t>They ask you: “Are you harboring any Jewish people here?”</a:t>
            </a:r>
            <a:endParaRPr lang="en-US" dirty="0"/>
          </a:p>
        </p:txBody>
      </p:sp>
      <p:sp>
        <p:nvSpPr>
          <p:cNvPr id="2" name="TextBox 1"/>
          <p:cNvSpPr txBox="1"/>
          <p:nvPr/>
        </p:nvSpPr>
        <p:spPr>
          <a:xfrm>
            <a:off x="342900" y="5720834"/>
            <a:ext cx="2378363" cy="369332"/>
          </a:xfrm>
          <a:prstGeom prst="rect">
            <a:avLst/>
          </a:prstGeom>
          <a:noFill/>
        </p:spPr>
        <p:txBody>
          <a:bodyPr wrap="none" rtlCol="0">
            <a:spAutoFit/>
          </a:bodyPr>
          <a:lstStyle/>
          <a:p>
            <a:r>
              <a:rPr lang="en-US" dirty="0" smtClean="0"/>
              <a:t>What should you do?</a:t>
            </a:r>
            <a:endParaRPr lang="en-US" dirty="0"/>
          </a:p>
        </p:txBody>
      </p:sp>
      <p:cxnSp>
        <p:nvCxnSpPr>
          <p:cNvPr id="7" name="Straight Arrow Connector 6"/>
          <p:cNvCxnSpPr>
            <a:stCxn id="2" idx="3"/>
          </p:cNvCxnSpPr>
          <p:nvPr/>
        </p:nvCxnSpPr>
        <p:spPr>
          <a:xfrm flipV="1">
            <a:off x="2721263" y="5537200"/>
            <a:ext cx="1101437" cy="368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911600" y="5376902"/>
            <a:ext cx="2024337" cy="369332"/>
          </a:xfrm>
          <a:prstGeom prst="rect">
            <a:avLst/>
          </a:prstGeom>
          <a:noFill/>
        </p:spPr>
        <p:txBody>
          <a:bodyPr wrap="none" rtlCol="0">
            <a:spAutoFit/>
          </a:bodyPr>
          <a:lstStyle/>
          <a:p>
            <a:r>
              <a:rPr lang="en-US" dirty="0" smtClean="0"/>
              <a:t>Consequentialism</a:t>
            </a:r>
            <a:endParaRPr lang="en-US" dirty="0"/>
          </a:p>
        </p:txBody>
      </p:sp>
      <p:cxnSp>
        <p:nvCxnSpPr>
          <p:cNvPr id="12" name="Straight Arrow Connector 11"/>
          <p:cNvCxnSpPr>
            <a:stCxn id="2" idx="3"/>
          </p:cNvCxnSpPr>
          <p:nvPr/>
        </p:nvCxnSpPr>
        <p:spPr>
          <a:xfrm>
            <a:off x="2721263" y="5905500"/>
            <a:ext cx="1101437" cy="1846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911600" y="5974834"/>
            <a:ext cx="2215157" cy="369332"/>
          </a:xfrm>
          <a:prstGeom prst="rect">
            <a:avLst/>
          </a:prstGeom>
          <a:noFill/>
        </p:spPr>
        <p:txBody>
          <a:bodyPr wrap="none" rtlCol="0">
            <a:spAutoFit/>
          </a:bodyPr>
          <a:lstStyle/>
          <a:p>
            <a:r>
              <a:rPr lang="en-US" dirty="0" smtClean="0"/>
              <a:t>Kantian deontology</a:t>
            </a:r>
            <a:endParaRPr lang="en-US" dirty="0"/>
          </a:p>
        </p:txBody>
      </p:sp>
      <p:cxnSp>
        <p:nvCxnSpPr>
          <p:cNvPr id="20" name="Straight Arrow Connector 19"/>
          <p:cNvCxnSpPr/>
          <p:nvPr/>
        </p:nvCxnSpPr>
        <p:spPr>
          <a:xfrm>
            <a:off x="6088337" y="6221968"/>
            <a:ext cx="78236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6896100" y="6037302"/>
            <a:ext cx="1505641" cy="369332"/>
          </a:xfrm>
          <a:prstGeom prst="rect">
            <a:avLst/>
          </a:prstGeom>
          <a:noFill/>
        </p:spPr>
        <p:txBody>
          <a:bodyPr wrap="none" rtlCol="0">
            <a:spAutoFit/>
          </a:bodyPr>
          <a:lstStyle/>
          <a:p>
            <a:r>
              <a:rPr lang="en-US" dirty="0" smtClean="0"/>
              <a:t>Tell the truth</a:t>
            </a:r>
            <a:endParaRPr lang="en-US" dirty="0"/>
          </a:p>
        </p:txBody>
      </p:sp>
      <p:sp>
        <p:nvSpPr>
          <p:cNvPr id="22" name="TextBox 21"/>
          <p:cNvSpPr txBox="1"/>
          <p:nvPr/>
        </p:nvSpPr>
        <p:spPr>
          <a:xfrm>
            <a:off x="6718300" y="5376902"/>
            <a:ext cx="503413" cy="369332"/>
          </a:xfrm>
          <a:prstGeom prst="rect">
            <a:avLst/>
          </a:prstGeom>
          <a:noFill/>
        </p:spPr>
        <p:txBody>
          <a:bodyPr wrap="none" rtlCol="0">
            <a:spAutoFit/>
          </a:bodyPr>
          <a:lstStyle/>
          <a:p>
            <a:r>
              <a:rPr lang="en-US" dirty="0" smtClean="0"/>
              <a:t>Lie</a:t>
            </a:r>
            <a:endParaRPr lang="en-US" dirty="0"/>
          </a:p>
        </p:txBody>
      </p:sp>
      <p:cxnSp>
        <p:nvCxnSpPr>
          <p:cNvPr id="23" name="Straight Arrow Connector 22"/>
          <p:cNvCxnSpPr>
            <a:endCxn id="22" idx="1"/>
          </p:cNvCxnSpPr>
          <p:nvPr/>
        </p:nvCxnSpPr>
        <p:spPr>
          <a:xfrm>
            <a:off x="5935937" y="5561568"/>
            <a:ext cx="78236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29283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362634"/>
            <a:ext cx="7747000" cy="646331"/>
          </a:xfrm>
          <a:prstGeom prst="rect">
            <a:avLst/>
          </a:prstGeom>
          <a:noFill/>
        </p:spPr>
        <p:txBody>
          <a:bodyPr wrap="square" rtlCol="0">
            <a:spAutoFit/>
          </a:bodyPr>
          <a:lstStyle/>
          <a:p>
            <a:r>
              <a:rPr lang="en-US" dirty="0" smtClean="0"/>
              <a:t>So far, the versions of consequentialism and deontology we have considered seem to face serious problems. </a:t>
            </a:r>
            <a:endParaRPr lang="en-US" dirty="0"/>
          </a:p>
        </p:txBody>
      </p:sp>
    </p:spTree>
    <p:extLst>
      <p:ext uri="{BB962C8B-B14F-4D97-AF65-F5344CB8AC3E}">
        <p14:creationId xmlns:p14="http://schemas.microsoft.com/office/powerpoint/2010/main" val="2759208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4201" y="368300"/>
            <a:ext cx="7785100" cy="2031325"/>
          </a:xfrm>
          <a:prstGeom prst="rect">
            <a:avLst/>
          </a:prstGeom>
          <a:noFill/>
        </p:spPr>
        <p:txBody>
          <a:bodyPr wrap="square" rtlCol="0">
            <a:spAutoFit/>
          </a:bodyPr>
          <a:lstStyle/>
          <a:p>
            <a:r>
              <a:rPr lang="en-US" dirty="0" smtClean="0"/>
              <a:t>We’ve just seen that there are a number of problems with </a:t>
            </a:r>
            <a:r>
              <a:rPr lang="en-US" i="1" dirty="0" smtClean="0"/>
              <a:t>consequentialism, </a:t>
            </a:r>
            <a:r>
              <a:rPr lang="en-US" dirty="0" smtClean="0"/>
              <a:t>the view that the right action is whichever one maximizes pleasure/happiness and minimizes suffering/pain.</a:t>
            </a:r>
          </a:p>
          <a:p>
            <a:endParaRPr lang="en-US" dirty="0"/>
          </a:p>
          <a:p>
            <a:r>
              <a:rPr lang="en-US" dirty="0" smtClean="0"/>
              <a:t>If the consequences of our actions are not the </a:t>
            </a:r>
            <a:r>
              <a:rPr lang="en-US" i="1" dirty="0" smtClean="0"/>
              <a:t>only </a:t>
            </a:r>
            <a:r>
              <a:rPr lang="en-US" dirty="0" smtClean="0"/>
              <a:t>things that are relevant for their moral evaluation, the natural question to ask is: What other things </a:t>
            </a:r>
            <a:r>
              <a:rPr lang="en-US" i="1" dirty="0" smtClean="0"/>
              <a:t>are </a:t>
            </a:r>
            <a:r>
              <a:rPr lang="en-US" dirty="0" smtClean="0"/>
              <a:t>relevant? </a:t>
            </a:r>
          </a:p>
        </p:txBody>
      </p:sp>
      <p:pic>
        <p:nvPicPr>
          <p:cNvPr id="2" name="Picture 1"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476" y="3106023"/>
            <a:ext cx="1437735" cy="2070100"/>
          </a:xfrm>
          <a:prstGeom prst="rect">
            <a:avLst/>
          </a:prstGeom>
        </p:spPr>
      </p:pic>
      <p:sp>
        <p:nvSpPr>
          <p:cNvPr id="3" name="TextBox 2"/>
          <p:cNvSpPr txBox="1"/>
          <p:nvPr/>
        </p:nvSpPr>
        <p:spPr>
          <a:xfrm>
            <a:off x="2082800" y="2946400"/>
            <a:ext cx="5738395" cy="369332"/>
          </a:xfrm>
          <a:prstGeom prst="rect">
            <a:avLst/>
          </a:prstGeom>
          <a:noFill/>
        </p:spPr>
        <p:txBody>
          <a:bodyPr wrap="none" rtlCol="0">
            <a:spAutoFit/>
          </a:bodyPr>
          <a:lstStyle/>
          <a:p>
            <a:r>
              <a:rPr lang="en-US" dirty="0" smtClean="0"/>
              <a:t>Immanuel Kant gave a radical answer to this question:</a:t>
            </a:r>
          </a:p>
        </p:txBody>
      </p:sp>
      <p:sp>
        <p:nvSpPr>
          <p:cNvPr id="5" name="TextBox 4"/>
          <p:cNvSpPr txBox="1"/>
          <p:nvPr/>
        </p:nvSpPr>
        <p:spPr>
          <a:xfrm>
            <a:off x="1943100" y="3520995"/>
            <a:ext cx="6858000"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“A good will is not good because of its fitness for attaining some proposed end: it is good through its willing along––that is, good in itself…If by its utmost effort it still accomplishes nothing, and only good will is left, even then it would still shine like a jewel for its own sake as something which has its full value in itself.”  </a:t>
            </a:r>
            <a:endParaRPr lang="en-US" dirty="0"/>
          </a:p>
        </p:txBody>
      </p:sp>
      <p:sp>
        <p:nvSpPr>
          <p:cNvPr id="6" name="TextBox 5"/>
          <p:cNvSpPr txBox="1"/>
          <p:nvPr/>
        </p:nvSpPr>
        <p:spPr>
          <a:xfrm>
            <a:off x="285476" y="5289034"/>
            <a:ext cx="1338603" cy="369332"/>
          </a:xfrm>
          <a:prstGeom prst="rect">
            <a:avLst/>
          </a:prstGeom>
          <a:noFill/>
        </p:spPr>
        <p:txBody>
          <a:bodyPr wrap="none" rtlCol="0">
            <a:spAutoFit/>
          </a:bodyPr>
          <a:lstStyle/>
          <a:p>
            <a:r>
              <a:rPr lang="en-US" dirty="0" smtClean="0"/>
              <a:t>(1724-1803)</a:t>
            </a:r>
            <a:endParaRPr lang="en-US" dirty="0"/>
          </a:p>
        </p:txBody>
      </p:sp>
    </p:spTree>
    <p:extLst>
      <p:ext uri="{BB962C8B-B14F-4D97-AF65-F5344CB8AC3E}">
        <p14:creationId xmlns:p14="http://schemas.microsoft.com/office/powerpoint/2010/main" val="9419518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362634"/>
            <a:ext cx="7747000" cy="1200329"/>
          </a:xfrm>
          <a:prstGeom prst="rect">
            <a:avLst/>
          </a:prstGeom>
          <a:noFill/>
        </p:spPr>
        <p:txBody>
          <a:bodyPr wrap="square" rtlCol="0">
            <a:spAutoFit/>
          </a:bodyPr>
          <a:lstStyle/>
          <a:p>
            <a:r>
              <a:rPr lang="en-US" dirty="0" smtClean="0"/>
              <a:t>So far, the versions of consequentialism and deontology we have considered seem to face serious problems. </a:t>
            </a:r>
          </a:p>
          <a:p>
            <a:endParaRPr lang="en-US" dirty="0"/>
          </a:p>
          <a:p>
            <a:r>
              <a:rPr lang="en-US" dirty="0" smtClean="0"/>
              <a:t>Here is a sort of hybrid view that is popular in contemporary ethics:</a:t>
            </a:r>
            <a:endParaRPr lang="en-US" dirty="0"/>
          </a:p>
        </p:txBody>
      </p:sp>
    </p:spTree>
    <p:extLst>
      <p:ext uri="{BB962C8B-B14F-4D97-AF65-F5344CB8AC3E}">
        <p14:creationId xmlns:p14="http://schemas.microsoft.com/office/powerpoint/2010/main" val="40513075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362634"/>
            <a:ext cx="7747000" cy="1477328"/>
          </a:xfrm>
          <a:prstGeom prst="rect">
            <a:avLst/>
          </a:prstGeom>
          <a:noFill/>
        </p:spPr>
        <p:txBody>
          <a:bodyPr wrap="square" rtlCol="0">
            <a:spAutoFit/>
          </a:bodyPr>
          <a:lstStyle/>
          <a:p>
            <a:r>
              <a:rPr lang="en-US" dirty="0" smtClean="0"/>
              <a:t>So far, the versions of consequentialism and deontology we have considered seem to face serious problems. </a:t>
            </a:r>
          </a:p>
          <a:p>
            <a:endParaRPr lang="en-US" dirty="0"/>
          </a:p>
          <a:p>
            <a:r>
              <a:rPr lang="en-US" dirty="0" smtClean="0"/>
              <a:t>Here is a sort of hybrid view that is popular in contemporary ethics:</a:t>
            </a:r>
          </a:p>
          <a:p>
            <a:endParaRPr lang="en-US" dirty="0"/>
          </a:p>
        </p:txBody>
      </p:sp>
      <p:sp>
        <p:nvSpPr>
          <p:cNvPr id="2" name="TextBox 1"/>
          <p:cNvSpPr txBox="1"/>
          <p:nvPr/>
        </p:nvSpPr>
        <p:spPr>
          <a:xfrm>
            <a:off x="635000" y="2057400"/>
            <a:ext cx="72263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Consequentialist Action Theory</a:t>
            </a:r>
            <a:r>
              <a:rPr lang="en-US" dirty="0" smtClean="0"/>
              <a:t>: The right action is that which leads to the best overall consequences. </a:t>
            </a:r>
            <a:endParaRPr lang="en-US" dirty="0"/>
          </a:p>
        </p:txBody>
      </p:sp>
    </p:spTree>
    <p:extLst>
      <p:ext uri="{BB962C8B-B14F-4D97-AF65-F5344CB8AC3E}">
        <p14:creationId xmlns:p14="http://schemas.microsoft.com/office/powerpoint/2010/main" val="13408755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362634"/>
            <a:ext cx="7747000" cy="1477328"/>
          </a:xfrm>
          <a:prstGeom prst="rect">
            <a:avLst/>
          </a:prstGeom>
          <a:noFill/>
        </p:spPr>
        <p:txBody>
          <a:bodyPr wrap="square" rtlCol="0">
            <a:spAutoFit/>
          </a:bodyPr>
          <a:lstStyle/>
          <a:p>
            <a:r>
              <a:rPr lang="en-US" dirty="0" smtClean="0"/>
              <a:t>So far, the versions of consequentialism and deontology we have considered seem to face serious problems. </a:t>
            </a:r>
          </a:p>
          <a:p>
            <a:endParaRPr lang="en-US" dirty="0"/>
          </a:p>
          <a:p>
            <a:r>
              <a:rPr lang="en-US" dirty="0" smtClean="0"/>
              <a:t>Here is a sort of hybrid view that is popular in contemporary ethics:</a:t>
            </a:r>
          </a:p>
          <a:p>
            <a:endParaRPr lang="en-US" dirty="0"/>
          </a:p>
        </p:txBody>
      </p:sp>
      <p:sp>
        <p:nvSpPr>
          <p:cNvPr id="2" name="TextBox 1"/>
          <p:cNvSpPr txBox="1"/>
          <p:nvPr/>
        </p:nvSpPr>
        <p:spPr>
          <a:xfrm>
            <a:off x="635000" y="2057400"/>
            <a:ext cx="72263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Consequentialist Action Theory</a:t>
            </a:r>
            <a:r>
              <a:rPr lang="en-US" dirty="0" smtClean="0"/>
              <a:t>: The right action is that which leads to the best overall consequences. </a:t>
            </a:r>
            <a:endParaRPr lang="en-US" dirty="0"/>
          </a:p>
        </p:txBody>
      </p:sp>
      <p:sp>
        <p:nvSpPr>
          <p:cNvPr id="3" name="TextBox 2"/>
          <p:cNvSpPr txBox="1"/>
          <p:nvPr/>
        </p:nvSpPr>
        <p:spPr>
          <a:xfrm>
            <a:off x="635000" y="3681630"/>
            <a:ext cx="74168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b="1" dirty="0" smtClean="0"/>
              <a:t>Rights-based Value Theory</a:t>
            </a:r>
            <a:r>
              <a:rPr lang="en-US" dirty="0" smtClean="0"/>
              <a:t>: The best overall consequences are those that maximize the rights of everyone involved. </a:t>
            </a:r>
            <a:endParaRPr lang="en-US" dirty="0"/>
          </a:p>
        </p:txBody>
      </p:sp>
      <p:sp>
        <p:nvSpPr>
          <p:cNvPr id="5" name="TextBox 4"/>
          <p:cNvSpPr txBox="1"/>
          <p:nvPr/>
        </p:nvSpPr>
        <p:spPr>
          <a:xfrm>
            <a:off x="4114800" y="2791261"/>
            <a:ext cx="492443" cy="830997"/>
          </a:xfrm>
          <a:prstGeom prst="rect">
            <a:avLst/>
          </a:prstGeom>
          <a:noFill/>
        </p:spPr>
        <p:txBody>
          <a:bodyPr wrap="none" rtlCol="0">
            <a:spAutoFit/>
          </a:bodyPr>
          <a:lstStyle/>
          <a:p>
            <a:r>
              <a:rPr lang="en-US" sz="4800" dirty="0" smtClean="0"/>
              <a:t>+</a:t>
            </a:r>
            <a:endParaRPr lang="en-US" sz="4800" dirty="0"/>
          </a:p>
        </p:txBody>
      </p:sp>
    </p:spTree>
    <p:extLst>
      <p:ext uri="{BB962C8B-B14F-4D97-AF65-F5344CB8AC3E}">
        <p14:creationId xmlns:p14="http://schemas.microsoft.com/office/powerpoint/2010/main" val="36245145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362634"/>
            <a:ext cx="7747000" cy="1477328"/>
          </a:xfrm>
          <a:prstGeom prst="rect">
            <a:avLst/>
          </a:prstGeom>
          <a:noFill/>
        </p:spPr>
        <p:txBody>
          <a:bodyPr wrap="square" rtlCol="0">
            <a:spAutoFit/>
          </a:bodyPr>
          <a:lstStyle/>
          <a:p>
            <a:r>
              <a:rPr lang="en-US" dirty="0" smtClean="0"/>
              <a:t>So far, the versions of consequentialism and deontology we have considered seem to face serious problems. </a:t>
            </a:r>
          </a:p>
          <a:p>
            <a:endParaRPr lang="en-US" dirty="0"/>
          </a:p>
          <a:p>
            <a:r>
              <a:rPr lang="en-US" dirty="0" smtClean="0"/>
              <a:t>Here is a sort of hybrid view that is popular in contemporary ethics:</a:t>
            </a:r>
          </a:p>
          <a:p>
            <a:endParaRPr lang="en-US" dirty="0"/>
          </a:p>
        </p:txBody>
      </p:sp>
      <p:sp>
        <p:nvSpPr>
          <p:cNvPr id="2" name="TextBox 1"/>
          <p:cNvSpPr txBox="1"/>
          <p:nvPr/>
        </p:nvSpPr>
        <p:spPr>
          <a:xfrm>
            <a:off x="635000" y="2057400"/>
            <a:ext cx="72263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Consequentialist Action Theory</a:t>
            </a:r>
            <a:r>
              <a:rPr lang="en-US" dirty="0" smtClean="0"/>
              <a:t>: The right action is that which leads to the best overall consequences. </a:t>
            </a:r>
            <a:endParaRPr lang="en-US" dirty="0"/>
          </a:p>
        </p:txBody>
      </p:sp>
      <p:sp>
        <p:nvSpPr>
          <p:cNvPr id="3" name="TextBox 2"/>
          <p:cNvSpPr txBox="1"/>
          <p:nvPr/>
        </p:nvSpPr>
        <p:spPr>
          <a:xfrm>
            <a:off x="635000" y="3681630"/>
            <a:ext cx="74168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b="1" dirty="0" smtClean="0"/>
              <a:t>Rights-based Value Theory</a:t>
            </a:r>
            <a:r>
              <a:rPr lang="en-US" dirty="0" smtClean="0"/>
              <a:t>: The best overall consequences are those that maximize the rights of everyone involved. </a:t>
            </a:r>
            <a:endParaRPr lang="en-US" dirty="0"/>
          </a:p>
        </p:txBody>
      </p:sp>
      <p:sp>
        <p:nvSpPr>
          <p:cNvPr id="5" name="TextBox 4"/>
          <p:cNvSpPr txBox="1"/>
          <p:nvPr/>
        </p:nvSpPr>
        <p:spPr>
          <a:xfrm>
            <a:off x="4114800" y="2791261"/>
            <a:ext cx="492443" cy="830997"/>
          </a:xfrm>
          <a:prstGeom prst="rect">
            <a:avLst/>
          </a:prstGeom>
          <a:noFill/>
        </p:spPr>
        <p:txBody>
          <a:bodyPr wrap="none" rtlCol="0">
            <a:spAutoFit/>
          </a:bodyPr>
          <a:lstStyle/>
          <a:p>
            <a:r>
              <a:rPr lang="en-US" sz="4800" dirty="0" smtClean="0"/>
              <a:t>+</a:t>
            </a:r>
            <a:endParaRPr lang="en-US" sz="4800" dirty="0"/>
          </a:p>
        </p:txBody>
      </p:sp>
      <p:sp>
        <p:nvSpPr>
          <p:cNvPr id="7" name="TextBox 6"/>
          <p:cNvSpPr txBox="1"/>
          <p:nvPr/>
        </p:nvSpPr>
        <p:spPr>
          <a:xfrm>
            <a:off x="4124643" y="4529435"/>
            <a:ext cx="492443" cy="830997"/>
          </a:xfrm>
          <a:prstGeom prst="rect">
            <a:avLst/>
          </a:prstGeom>
          <a:noFill/>
        </p:spPr>
        <p:txBody>
          <a:bodyPr wrap="none" rtlCol="0">
            <a:spAutoFit/>
          </a:bodyPr>
          <a:lstStyle/>
          <a:p>
            <a:r>
              <a:rPr lang="en-US" sz="4800" dirty="0" smtClean="0"/>
              <a:t>=</a:t>
            </a:r>
            <a:endParaRPr lang="en-US" sz="4800" dirty="0"/>
          </a:p>
        </p:txBody>
      </p:sp>
      <p:sp>
        <p:nvSpPr>
          <p:cNvPr id="8" name="TextBox 7"/>
          <p:cNvSpPr txBox="1"/>
          <p:nvPr/>
        </p:nvSpPr>
        <p:spPr>
          <a:xfrm>
            <a:off x="635000" y="5473700"/>
            <a:ext cx="72263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Rights-based Consequentialism</a:t>
            </a:r>
            <a:r>
              <a:rPr lang="en-US" dirty="0" smtClean="0"/>
              <a:t>: The right action is that which leads to the maximization of the rights of everyone involved. </a:t>
            </a:r>
            <a:endParaRPr lang="en-US" dirty="0"/>
          </a:p>
        </p:txBody>
      </p:sp>
    </p:spTree>
    <p:extLst>
      <p:ext uri="{BB962C8B-B14F-4D97-AF65-F5344CB8AC3E}">
        <p14:creationId xmlns:p14="http://schemas.microsoft.com/office/powerpoint/2010/main" val="29453584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0900" y="266700"/>
            <a:ext cx="72263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Rights-based Consequentialism</a:t>
            </a:r>
            <a:r>
              <a:rPr lang="en-US" dirty="0" smtClean="0"/>
              <a:t>: The right action is that which leads to the maximization of the rights of everyone involved. </a:t>
            </a:r>
            <a:endParaRPr lang="en-US" dirty="0"/>
          </a:p>
        </p:txBody>
      </p:sp>
      <p:sp>
        <p:nvSpPr>
          <p:cNvPr id="5" name="TextBox 4"/>
          <p:cNvSpPr txBox="1"/>
          <p:nvPr/>
        </p:nvSpPr>
        <p:spPr>
          <a:xfrm>
            <a:off x="304800" y="1307068"/>
            <a:ext cx="1539792" cy="369332"/>
          </a:xfrm>
          <a:prstGeom prst="rect">
            <a:avLst/>
          </a:prstGeom>
          <a:noFill/>
        </p:spPr>
        <p:txBody>
          <a:bodyPr wrap="none" rtlCol="0">
            <a:spAutoFit/>
          </a:bodyPr>
          <a:lstStyle/>
          <a:p>
            <a:r>
              <a:rPr lang="en-US" dirty="0" smtClean="0"/>
              <a:t>Case Studies. </a:t>
            </a:r>
            <a:endParaRPr lang="en-US" dirty="0"/>
          </a:p>
        </p:txBody>
      </p:sp>
      <p:pic>
        <p:nvPicPr>
          <p:cNvPr id="6" name="Picture 5" descr="trolley+problem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1100" y="1845965"/>
            <a:ext cx="3467100" cy="1444625"/>
          </a:xfrm>
          <a:prstGeom prst="rect">
            <a:avLst/>
          </a:prstGeom>
        </p:spPr>
      </p:pic>
      <p:sp>
        <p:nvSpPr>
          <p:cNvPr id="7" name="TextBox 6"/>
          <p:cNvSpPr txBox="1"/>
          <p:nvPr/>
        </p:nvSpPr>
        <p:spPr>
          <a:xfrm>
            <a:off x="672005" y="2380734"/>
            <a:ext cx="357790" cy="369332"/>
          </a:xfrm>
          <a:prstGeom prst="rect">
            <a:avLst/>
          </a:prstGeom>
          <a:noFill/>
        </p:spPr>
        <p:txBody>
          <a:bodyPr wrap="none" rtlCol="0">
            <a:spAutoFit/>
          </a:bodyPr>
          <a:lstStyle/>
          <a:p>
            <a:r>
              <a:rPr lang="en-US" dirty="0" smtClean="0"/>
              <a:t>1. </a:t>
            </a:r>
            <a:endParaRPr lang="en-US" dirty="0"/>
          </a:p>
        </p:txBody>
      </p:sp>
      <p:pic>
        <p:nvPicPr>
          <p:cNvPr id="8" name="Picture 7"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8995" y="1584325"/>
            <a:ext cx="1534642" cy="1962150"/>
          </a:xfrm>
          <a:prstGeom prst="rect">
            <a:avLst/>
          </a:prstGeom>
        </p:spPr>
      </p:pic>
      <p:sp>
        <p:nvSpPr>
          <p:cNvPr id="9" name="TextBox 8"/>
          <p:cNvSpPr txBox="1"/>
          <p:nvPr/>
        </p:nvSpPr>
        <p:spPr>
          <a:xfrm>
            <a:off x="5346700" y="2196068"/>
            <a:ext cx="357790" cy="369332"/>
          </a:xfrm>
          <a:prstGeom prst="rect">
            <a:avLst/>
          </a:prstGeom>
          <a:noFill/>
        </p:spPr>
        <p:txBody>
          <a:bodyPr wrap="none" rtlCol="0">
            <a:spAutoFit/>
          </a:bodyPr>
          <a:lstStyle/>
          <a:p>
            <a:r>
              <a:rPr lang="en-US" dirty="0" smtClean="0"/>
              <a:t>2. </a:t>
            </a:r>
            <a:endParaRPr lang="en-US" dirty="0"/>
          </a:p>
        </p:txBody>
      </p:sp>
      <p:pic>
        <p:nvPicPr>
          <p:cNvPr id="10" name="Picture 9" descr="Screen Shot 2016-02-14 at 10.15.2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1100" y="4229100"/>
            <a:ext cx="3721100" cy="1994510"/>
          </a:xfrm>
          <a:prstGeom prst="rect">
            <a:avLst/>
          </a:prstGeom>
        </p:spPr>
      </p:pic>
      <p:sp>
        <p:nvSpPr>
          <p:cNvPr id="11" name="TextBox 10"/>
          <p:cNvSpPr txBox="1"/>
          <p:nvPr/>
        </p:nvSpPr>
        <p:spPr>
          <a:xfrm>
            <a:off x="520700" y="4958834"/>
            <a:ext cx="357790" cy="369332"/>
          </a:xfrm>
          <a:prstGeom prst="rect">
            <a:avLst/>
          </a:prstGeom>
          <a:noFill/>
        </p:spPr>
        <p:txBody>
          <a:bodyPr wrap="none" rtlCol="0">
            <a:spAutoFit/>
          </a:bodyPr>
          <a:lstStyle/>
          <a:p>
            <a:r>
              <a:rPr lang="en-US" dirty="0" smtClean="0"/>
              <a:t>3. </a:t>
            </a:r>
            <a:endParaRPr lang="en-US" dirty="0"/>
          </a:p>
        </p:txBody>
      </p:sp>
      <p:pic>
        <p:nvPicPr>
          <p:cNvPr id="12" name="Picture 11" descr="Screen Shot 2016-02-16 at 3.08.32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8995" y="4457700"/>
            <a:ext cx="1650999" cy="1254759"/>
          </a:xfrm>
          <a:prstGeom prst="rect">
            <a:avLst/>
          </a:prstGeom>
        </p:spPr>
      </p:pic>
      <p:sp>
        <p:nvSpPr>
          <p:cNvPr id="13" name="TextBox 12"/>
          <p:cNvSpPr txBox="1"/>
          <p:nvPr/>
        </p:nvSpPr>
        <p:spPr>
          <a:xfrm>
            <a:off x="5549900" y="4958834"/>
            <a:ext cx="370614" cy="369332"/>
          </a:xfrm>
          <a:prstGeom prst="rect">
            <a:avLst/>
          </a:prstGeom>
          <a:noFill/>
        </p:spPr>
        <p:txBody>
          <a:bodyPr wrap="none" rtlCol="0">
            <a:spAutoFit/>
          </a:bodyPr>
          <a:lstStyle/>
          <a:p>
            <a:r>
              <a:rPr lang="en-US" dirty="0" smtClean="0"/>
              <a:t>4. </a:t>
            </a:r>
            <a:endParaRPr lang="en-US" dirty="0"/>
          </a:p>
        </p:txBody>
      </p:sp>
    </p:spTree>
    <p:extLst>
      <p:ext uri="{BB962C8B-B14F-4D97-AF65-F5344CB8AC3E}">
        <p14:creationId xmlns:p14="http://schemas.microsoft.com/office/powerpoint/2010/main" val="503900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4201" y="368300"/>
            <a:ext cx="7785100" cy="2031325"/>
          </a:xfrm>
          <a:prstGeom prst="rect">
            <a:avLst/>
          </a:prstGeom>
          <a:noFill/>
        </p:spPr>
        <p:txBody>
          <a:bodyPr wrap="square" rtlCol="0">
            <a:spAutoFit/>
          </a:bodyPr>
          <a:lstStyle/>
          <a:p>
            <a:r>
              <a:rPr lang="en-US" dirty="0" smtClean="0"/>
              <a:t>We’ve just seen that there are a number of problems with </a:t>
            </a:r>
            <a:r>
              <a:rPr lang="en-US" i="1" dirty="0" smtClean="0"/>
              <a:t>consequentialism, </a:t>
            </a:r>
            <a:r>
              <a:rPr lang="en-US" dirty="0" smtClean="0"/>
              <a:t>the view that the right action is whichever one maximizes pleasure/happiness and minimizes suffering/pain.</a:t>
            </a:r>
          </a:p>
          <a:p>
            <a:endParaRPr lang="en-US" dirty="0"/>
          </a:p>
          <a:p>
            <a:r>
              <a:rPr lang="en-US" dirty="0" smtClean="0"/>
              <a:t>If the consequences of our actions are not the </a:t>
            </a:r>
            <a:r>
              <a:rPr lang="en-US" i="1" dirty="0" smtClean="0"/>
              <a:t>only </a:t>
            </a:r>
            <a:r>
              <a:rPr lang="en-US" dirty="0" smtClean="0"/>
              <a:t>things that are relevant for their moral evaluation, the natural question to ask is: What other things </a:t>
            </a:r>
            <a:r>
              <a:rPr lang="en-US" i="1" dirty="0" smtClean="0"/>
              <a:t>are </a:t>
            </a:r>
            <a:r>
              <a:rPr lang="en-US" dirty="0" smtClean="0"/>
              <a:t>relevant? </a:t>
            </a:r>
          </a:p>
        </p:txBody>
      </p:sp>
      <p:pic>
        <p:nvPicPr>
          <p:cNvPr id="2" name="Picture 1"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476" y="3106023"/>
            <a:ext cx="1437735" cy="2070100"/>
          </a:xfrm>
          <a:prstGeom prst="rect">
            <a:avLst/>
          </a:prstGeom>
        </p:spPr>
      </p:pic>
      <p:sp>
        <p:nvSpPr>
          <p:cNvPr id="3" name="TextBox 2"/>
          <p:cNvSpPr txBox="1"/>
          <p:nvPr/>
        </p:nvSpPr>
        <p:spPr>
          <a:xfrm>
            <a:off x="2082800" y="2946400"/>
            <a:ext cx="5738395" cy="369332"/>
          </a:xfrm>
          <a:prstGeom prst="rect">
            <a:avLst/>
          </a:prstGeom>
          <a:noFill/>
        </p:spPr>
        <p:txBody>
          <a:bodyPr wrap="none" rtlCol="0">
            <a:spAutoFit/>
          </a:bodyPr>
          <a:lstStyle/>
          <a:p>
            <a:r>
              <a:rPr lang="en-US" dirty="0" smtClean="0"/>
              <a:t>Immanuel Kant gave a radical answer to this question:</a:t>
            </a:r>
          </a:p>
        </p:txBody>
      </p:sp>
      <p:sp>
        <p:nvSpPr>
          <p:cNvPr id="5" name="TextBox 4"/>
          <p:cNvSpPr txBox="1"/>
          <p:nvPr/>
        </p:nvSpPr>
        <p:spPr>
          <a:xfrm>
            <a:off x="1943100" y="3520995"/>
            <a:ext cx="6858000"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“A good will is not good because of its fitness for attaining some proposed end: it is good through its willing along––that is, good in itself…If by its utmost effort it still accomplishes nothing, and only good will is left, even then it would still shine like a jewel for its own sake as something which has its full value in itself.”  </a:t>
            </a:r>
            <a:endParaRPr lang="en-US" dirty="0"/>
          </a:p>
        </p:txBody>
      </p:sp>
      <p:sp>
        <p:nvSpPr>
          <p:cNvPr id="6" name="TextBox 5"/>
          <p:cNvSpPr txBox="1"/>
          <p:nvPr/>
        </p:nvSpPr>
        <p:spPr>
          <a:xfrm>
            <a:off x="285476" y="5289034"/>
            <a:ext cx="1338603" cy="369332"/>
          </a:xfrm>
          <a:prstGeom prst="rect">
            <a:avLst/>
          </a:prstGeom>
          <a:noFill/>
        </p:spPr>
        <p:txBody>
          <a:bodyPr wrap="none" rtlCol="0">
            <a:spAutoFit/>
          </a:bodyPr>
          <a:lstStyle/>
          <a:p>
            <a:r>
              <a:rPr lang="en-US" dirty="0" smtClean="0"/>
              <a:t>(1724-1803)</a:t>
            </a:r>
            <a:endParaRPr lang="en-US" dirty="0"/>
          </a:p>
        </p:txBody>
      </p:sp>
      <p:sp>
        <p:nvSpPr>
          <p:cNvPr id="7" name="TextBox 6"/>
          <p:cNvSpPr txBox="1"/>
          <p:nvPr/>
        </p:nvSpPr>
        <p:spPr>
          <a:xfrm>
            <a:off x="1993900" y="5435600"/>
            <a:ext cx="6807200" cy="923330"/>
          </a:xfrm>
          <a:prstGeom prst="rect">
            <a:avLst/>
          </a:prstGeom>
          <a:noFill/>
        </p:spPr>
        <p:txBody>
          <a:bodyPr wrap="square" rtlCol="0">
            <a:spAutoFit/>
          </a:bodyPr>
          <a:lstStyle/>
          <a:p>
            <a:r>
              <a:rPr lang="en-US" dirty="0" smtClean="0"/>
              <a:t>According to Kant, the consequentialists got everything backwards. The consequences are never relevant to the rightness of an action—</a:t>
            </a:r>
            <a:r>
              <a:rPr lang="en-US" i="1" dirty="0" smtClean="0"/>
              <a:t>only </a:t>
            </a:r>
            <a:r>
              <a:rPr lang="en-US" dirty="0" smtClean="0"/>
              <a:t>the intention, or will, behind the action is.  </a:t>
            </a:r>
            <a:endParaRPr lang="en-US" dirty="0"/>
          </a:p>
        </p:txBody>
      </p:sp>
    </p:spTree>
    <p:extLst>
      <p:ext uri="{BB962C8B-B14F-4D97-AF65-F5344CB8AC3E}">
        <p14:creationId xmlns:p14="http://schemas.microsoft.com/office/powerpoint/2010/main" val="4159247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044701" y="342900"/>
            <a:ext cx="6997700" cy="923330"/>
          </a:xfrm>
          <a:prstGeom prst="rect">
            <a:avLst/>
          </a:prstGeom>
          <a:noFill/>
        </p:spPr>
        <p:txBody>
          <a:bodyPr wrap="square" rtlCol="0">
            <a:spAutoFit/>
          </a:bodyPr>
          <a:lstStyle/>
          <a:p>
            <a:r>
              <a:rPr lang="en-US" dirty="0" smtClean="0"/>
              <a:t>A natural question to ask Kant is: </a:t>
            </a:r>
          </a:p>
          <a:p>
            <a:endParaRPr lang="en-US" dirty="0"/>
          </a:p>
          <a:p>
            <a:r>
              <a:rPr lang="en-US" dirty="0" smtClean="0"/>
              <a:t>What </a:t>
            </a:r>
            <a:r>
              <a:rPr lang="en-US" i="1" dirty="0" smtClean="0"/>
              <a:t>kind </a:t>
            </a:r>
            <a:r>
              <a:rPr lang="en-US" dirty="0" smtClean="0"/>
              <a:t>of will (intention) makes an action right or wrong?</a:t>
            </a:r>
            <a:endParaRPr lang="en-US" dirty="0"/>
          </a:p>
        </p:txBody>
      </p:sp>
    </p:spTree>
    <p:extLst>
      <p:ext uri="{BB962C8B-B14F-4D97-AF65-F5344CB8AC3E}">
        <p14:creationId xmlns:p14="http://schemas.microsoft.com/office/powerpoint/2010/main" val="1407036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044701" y="342900"/>
            <a:ext cx="6997700" cy="923330"/>
          </a:xfrm>
          <a:prstGeom prst="rect">
            <a:avLst/>
          </a:prstGeom>
          <a:noFill/>
        </p:spPr>
        <p:txBody>
          <a:bodyPr wrap="square" rtlCol="0">
            <a:spAutoFit/>
          </a:bodyPr>
          <a:lstStyle/>
          <a:p>
            <a:r>
              <a:rPr lang="en-US" dirty="0" smtClean="0"/>
              <a:t>A natural question to ask Kant is: </a:t>
            </a:r>
          </a:p>
          <a:p>
            <a:endParaRPr lang="en-US" dirty="0"/>
          </a:p>
          <a:p>
            <a:r>
              <a:rPr lang="en-US" dirty="0" smtClean="0"/>
              <a:t>What </a:t>
            </a:r>
            <a:r>
              <a:rPr lang="en-US" i="1" dirty="0" smtClean="0"/>
              <a:t>kind </a:t>
            </a:r>
            <a:r>
              <a:rPr lang="en-US" dirty="0" smtClean="0"/>
              <a:t>of will (intention) makes an action right or wrong?</a:t>
            </a:r>
            <a:endParaRPr lang="en-US" dirty="0"/>
          </a:p>
        </p:txBody>
      </p:sp>
      <p:sp>
        <p:nvSpPr>
          <p:cNvPr id="2" name="TextBox 1"/>
          <p:cNvSpPr txBox="1"/>
          <p:nvPr/>
        </p:nvSpPr>
        <p:spPr>
          <a:xfrm>
            <a:off x="1892301" y="1498600"/>
            <a:ext cx="6731000" cy="1477328"/>
          </a:xfrm>
          <a:prstGeom prst="rect">
            <a:avLst/>
          </a:prstGeom>
          <a:noFill/>
        </p:spPr>
        <p:txBody>
          <a:bodyPr wrap="square" rtlCol="0">
            <a:spAutoFit/>
          </a:bodyPr>
          <a:lstStyle/>
          <a:p>
            <a:r>
              <a:rPr lang="en-US" dirty="0" smtClean="0"/>
              <a:t>Kant says: there is a certain </a:t>
            </a:r>
            <a:r>
              <a:rPr lang="en-US" i="1" dirty="0" smtClean="0"/>
              <a:t>rule</a:t>
            </a:r>
            <a:r>
              <a:rPr lang="en-US" dirty="0" smtClean="0"/>
              <a:t>, the </a:t>
            </a:r>
            <a:r>
              <a:rPr lang="en-US" dirty="0" smtClean="0">
                <a:solidFill>
                  <a:srgbClr val="FF0000"/>
                </a:solidFill>
              </a:rPr>
              <a:t>categorical imperative</a:t>
            </a:r>
            <a:r>
              <a:rPr lang="en-US" dirty="0" smtClean="0"/>
              <a:t>, which any good intention obeys. Actions that are performed with an intention in accordance with the categorical imperative are right actions, and actions that are performed with an intention that breaks the categorical imperative are wrong. </a:t>
            </a:r>
            <a:endParaRPr lang="en-US" dirty="0"/>
          </a:p>
        </p:txBody>
      </p:sp>
    </p:spTree>
    <p:extLst>
      <p:ext uri="{BB962C8B-B14F-4D97-AF65-F5344CB8AC3E}">
        <p14:creationId xmlns:p14="http://schemas.microsoft.com/office/powerpoint/2010/main" val="252614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044701" y="342900"/>
            <a:ext cx="6997700" cy="923330"/>
          </a:xfrm>
          <a:prstGeom prst="rect">
            <a:avLst/>
          </a:prstGeom>
          <a:noFill/>
        </p:spPr>
        <p:txBody>
          <a:bodyPr wrap="square" rtlCol="0">
            <a:spAutoFit/>
          </a:bodyPr>
          <a:lstStyle/>
          <a:p>
            <a:r>
              <a:rPr lang="en-US" dirty="0" smtClean="0"/>
              <a:t>A natural question to ask Kant is: </a:t>
            </a:r>
          </a:p>
          <a:p>
            <a:endParaRPr lang="en-US" dirty="0"/>
          </a:p>
          <a:p>
            <a:r>
              <a:rPr lang="en-US" dirty="0" smtClean="0"/>
              <a:t>What </a:t>
            </a:r>
            <a:r>
              <a:rPr lang="en-US" i="1" dirty="0" smtClean="0"/>
              <a:t>kind </a:t>
            </a:r>
            <a:r>
              <a:rPr lang="en-US" dirty="0" smtClean="0"/>
              <a:t>of will (intention) makes an action right or wrong?</a:t>
            </a:r>
            <a:endParaRPr lang="en-US" dirty="0"/>
          </a:p>
        </p:txBody>
      </p:sp>
      <p:sp>
        <p:nvSpPr>
          <p:cNvPr id="2" name="TextBox 1"/>
          <p:cNvSpPr txBox="1"/>
          <p:nvPr/>
        </p:nvSpPr>
        <p:spPr>
          <a:xfrm>
            <a:off x="1892301" y="1498600"/>
            <a:ext cx="6731000" cy="1477328"/>
          </a:xfrm>
          <a:prstGeom prst="rect">
            <a:avLst/>
          </a:prstGeom>
          <a:noFill/>
        </p:spPr>
        <p:txBody>
          <a:bodyPr wrap="square" rtlCol="0">
            <a:spAutoFit/>
          </a:bodyPr>
          <a:lstStyle/>
          <a:p>
            <a:r>
              <a:rPr lang="en-US" dirty="0" smtClean="0"/>
              <a:t>Kant says: there is a certain </a:t>
            </a:r>
            <a:r>
              <a:rPr lang="en-US" i="1" dirty="0" smtClean="0"/>
              <a:t>rule</a:t>
            </a:r>
            <a:r>
              <a:rPr lang="en-US" dirty="0" smtClean="0"/>
              <a:t>, the </a:t>
            </a:r>
            <a:r>
              <a:rPr lang="en-US" dirty="0" smtClean="0">
                <a:solidFill>
                  <a:srgbClr val="FF0000"/>
                </a:solidFill>
              </a:rPr>
              <a:t>categorical imperative</a:t>
            </a:r>
            <a:r>
              <a:rPr lang="en-US" dirty="0" smtClean="0"/>
              <a:t>, which any good intention obeys. Actions that are performed with an intention in accordance with the categorical imperative are right actions, and actions that are performed with an intention that breaks the categorical imperative are wrong. </a:t>
            </a:r>
            <a:endParaRPr lang="en-US" dirty="0"/>
          </a:p>
        </p:txBody>
      </p:sp>
      <p:sp>
        <p:nvSpPr>
          <p:cNvPr id="3" name="TextBox 2"/>
          <p:cNvSpPr txBox="1"/>
          <p:nvPr/>
        </p:nvSpPr>
        <p:spPr>
          <a:xfrm>
            <a:off x="762001" y="3162300"/>
            <a:ext cx="7543800"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“there is an imperative [rule] which, without being based on and conditioned by any further purpose to be attained by a certain line of conduct, enjoins [right action] immediately. This imperative is </a:t>
            </a:r>
            <a:r>
              <a:rPr lang="en-US" b="1" dirty="0" smtClean="0"/>
              <a:t>categorical</a:t>
            </a:r>
            <a:r>
              <a:rPr lang="en-US" dirty="0" smtClean="0"/>
              <a:t>.”</a:t>
            </a:r>
            <a:endParaRPr lang="en-US" dirty="0"/>
          </a:p>
        </p:txBody>
      </p:sp>
    </p:spTree>
    <p:extLst>
      <p:ext uri="{BB962C8B-B14F-4D97-AF65-F5344CB8AC3E}">
        <p14:creationId xmlns:p14="http://schemas.microsoft.com/office/powerpoint/2010/main" val="801387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manuel_Kant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437735" cy="2070100"/>
          </a:xfrm>
          <a:prstGeom prst="rect">
            <a:avLst/>
          </a:prstGeom>
        </p:spPr>
      </p:pic>
      <p:sp>
        <p:nvSpPr>
          <p:cNvPr id="5" name="TextBox 4"/>
          <p:cNvSpPr txBox="1"/>
          <p:nvPr/>
        </p:nvSpPr>
        <p:spPr>
          <a:xfrm>
            <a:off x="2044701" y="342900"/>
            <a:ext cx="6997700" cy="923330"/>
          </a:xfrm>
          <a:prstGeom prst="rect">
            <a:avLst/>
          </a:prstGeom>
          <a:noFill/>
        </p:spPr>
        <p:txBody>
          <a:bodyPr wrap="square" rtlCol="0">
            <a:spAutoFit/>
          </a:bodyPr>
          <a:lstStyle/>
          <a:p>
            <a:r>
              <a:rPr lang="en-US" dirty="0" smtClean="0"/>
              <a:t>A natural question to ask Kant is: </a:t>
            </a:r>
          </a:p>
          <a:p>
            <a:endParaRPr lang="en-US" dirty="0"/>
          </a:p>
          <a:p>
            <a:r>
              <a:rPr lang="en-US" dirty="0" smtClean="0"/>
              <a:t>What </a:t>
            </a:r>
            <a:r>
              <a:rPr lang="en-US" i="1" dirty="0" smtClean="0"/>
              <a:t>kind </a:t>
            </a:r>
            <a:r>
              <a:rPr lang="en-US" dirty="0" smtClean="0"/>
              <a:t>of will (intention) makes an action right or wrong?</a:t>
            </a:r>
            <a:endParaRPr lang="en-US" dirty="0"/>
          </a:p>
        </p:txBody>
      </p:sp>
      <p:sp>
        <p:nvSpPr>
          <p:cNvPr id="2" name="TextBox 1"/>
          <p:cNvSpPr txBox="1"/>
          <p:nvPr/>
        </p:nvSpPr>
        <p:spPr>
          <a:xfrm>
            <a:off x="1892301" y="1498600"/>
            <a:ext cx="6731000" cy="1477328"/>
          </a:xfrm>
          <a:prstGeom prst="rect">
            <a:avLst/>
          </a:prstGeom>
          <a:noFill/>
        </p:spPr>
        <p:txBody>
          <a:bodyPr wrap="square" rtlCol="0">
            <a:spAutoFit/>
          </a:bodyPr>
          <a:lstStyle/>
          <a:p>
            <a:r>
              <a:rPr lang="en-US" dirty="0" smtClean="0"/>
              <a:t>Kant says: there is a certain </a:t>
            </a:r>
            <a:r>
              <a:rPr lang="en-US" i="1" dirty="0" smtClean="0"/>
              <a:t>rule</a:t>
            </a:r>
            <a:r>
              <a:rPr lang="en-US" dirty="0" smtClean="0"/>
              <a:t>, the </a:t>
            </a:r>
            <a:r>
              <a:rPr lang="en-US" dirty="0" smtClean="0">
                <a:solidFill>
                  <a:srgbClr val="FF0000"/>
                </a:solidFill>
              </a:rPr>
              <a:t>categorical imperative</a:t>
            </a:r>
            <a:r>
              <a:rPr lang="en-US" dirty="0" smtClean="0"/>
              <a:t>, which any good intention obeys. Actions that are performed with an intention in accordance with the categorical imperative are right actions, and actions that are performed with an intention that breaks the categorical imperative are wrong. </a:t>
            </a:r>
            <a:endParaRPr lang="en-US" dirty="0"/>
          </a:p>
        </p:txBody>
      </p:sp>
      <p:sp>
        <p:nvSpPr>
          <p:cNvPr id="3" name="TextBox 2"/>
          <p:cNvSpPr txBox="1"/>
          <p:nvPr/>
        </p:nvSpPr>
        <p:spPr>
          <a:xfrm>
            <a:off x="762001" y="3162300"/>
            <a:ext cx="7543800"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“there is an imperative [rule] which, </a:t>
            </a:r>
            <a:r>
              <a:rPr lang="en-US" dirty="0" smtClean="0">
                <a:solidFill>
                  <a:srgbClr val="FF6600"/>
                </a:solidFill>
              </a:rPr>
              <a:t>without being based on and conditioned by any further purpose to be attained by a certain line of conduct</a:t>
            </a:r>
            <a:r>
              <a:rPr lang="en-US" dirty="0" smtClean="0"/>
              <a:t>, enjoins [right action] immediately. This imperative is </a:t>
            </a:r>
            <a:r>
              <a:rPr lang="en-US" b="1" dirty="0" smtClean="0"/>
              <a:t>categorical</a:t>
            </a:r>
            <a:r>
              <a:rPr lang="en-US" dirty="0" smtClean="0"/>
              <a:t>.”</a:t>
            </a:r>
            <a:endParaRPr lang="en-US" dirty="0"/>
          </a:p>
        </p:txBody>
      </p:sp>
      <p:sp>
        <p:nvSpPr>
          <p:cNvPr id="6" name="TextBox 5"/>
          <p:cNvSpPr txBox="1"/>
          <p:nvPr/>
        </p:nvSpPr>
        <p:spPr>
          <a:xfrm>
            <a:off x="711201" y="4572000"/>
            <a:ext cx="7772400" cy="923330"/>
          </a:xfrm>
          <a:prstGeom prst="rect">
            <a:avLst/>
          </a:prstGeom>
          <a:noFill/>
        </p:spPr>
        <p:txBody>
          <a:bodyPr wrap="square" rtlCol="0">
            <a:spAutoFit/>
          </a:bodyPr>
          <a:lstStyle/>
          <a:p>
            <a:r>
              <a:rPr lang="en-US" dirty="0" smtClean="0"/>
              <a:t>To say that a rule (imperative) is </a:t>
            </a:r>
            <a:r>
              <a:rPr lang="en-US" b="1" dirty="0" smtClean="0"/>
              <a:t>categorical</a:t>
            </a:r>
            <a:r>
              <a:rPr lang="en-US" dirty="0" smtClean="0"/>
              <a:t> is to say that </a:t>
            </a:r>
            <a:r>
              <a:rPr lang="en-US" dirty="0" smtClean="0">
                <a:solidFill>
                  <a:srgbClr val="FF6600"/>
                </a:solidFill>
              </a:rPr>
              <a:t>it is a rule no matter what the circumstances are. </a:t>
            </a:r>
            <a:r>
              <a:rPr lang="en-US" dirty="0" smtClean="0"/>
              <a:t>(To say that anything is </a:t>
            </a:r>
            <a:r>
              <a:rPr lang="en-US" i="1" dirty="0" smtClean="0"/>
              <a:t>categorical</a:t>
            </a:r>
            <a:r>
              <a:rPr lang="en-US" dirty="0" smtClean="0"/>
              <a:t> is often to mean that it applies in universally, or in every case.)</a:t>
            </a:r>
            <a:endParaRPr lang="en-US" dirty="0">
              <a:solidFill>
                <a:srgbClr val="FF6600"/>
              </a:solidFill>
            </a:endParaRPr>
          </a:p>
        </p:txBody>
      </p:sp>
    </p:spTree>
    <p:extLst>
      <p:ext uri="{BB962C8B-B14F-4D97-AF65-F5344CB8AC3E}">
        <p14:creationId xmlns:p14="http://schemas.microsoft.com/office/powerpoint/2010/main" val="25476885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1468</TotalTime>
  <Words>3618</Words>
  <Application>Microsoft Macintosh PowerPoint</Application>
  <PresentationFormat>On-screen Show (4:3)</PresentationFormat>
  <Paragraphs>239</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Executive</vt:lpstr>
      <vt:lpstr>Topics in Ethics: Utilitarianism vs. Deontology II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56</cp:revision>
  <dcterms:created xsi:type="dcterms:W3CDTF">2016-01-14T16:01:41Z</dcterms:created>
  <dcterms:modified xsi:type="dcterms:W3CDTF">2016-02-16T20:26:07Z</dcterms:modified>
</cp:coreProperties>
</file>