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59"/>
  </p:notesMasterIdLst>
  <p:sldIdLst>
    <p:sldId id="257" r:id="rId2"/>
    <p:sldId id="349" r:id="rId3"/>
    <p:sldId id="353" r:id="rId4"/>
    <p:sldId id="354" r:id="rId5"/>
    <p:sldId id="355" r:id="rId6"/>
    <p:sldId id="356" r:id="rId7"/>
    <p:sldId id="359" r:id="rId8"/>
    <p:sldId id="361" r:id="rId9"/>
    <p:sldId id="358" r:id="rId10"/>
    <p:sldId id="362" r:id="rId11"/>
    <p:sldId id="363" r:id="rId12"/>
    <p:sldId id="364" r:id="rId13"/>
    <p:sldId id="365" r:id="rId14"/>
    <p:sldId id="366" r:id="rId15"/>
    <p:sldId id="367" r:id="rId16"/>
    <p:sldId id="368" r:id="rId17"/>
    <p:sldId id="369" r:id="rId18"/>
    <p:sldId id="370" r:id="rId19"/>
    <p:sldId id="371" r:id="rId20"/>
    <p:sldId id="372" r:id="rId21"/>
    <p:sldId id="373" r:id="rId22"/>
    <p:sldId id="374" r:id="rId23"/>
    <p:sldId id="375" r:id="rId24"/>
    <p:sldId id="376" r:id="rId25"/>
    <p:sldId id="379" r:id="rId26"/>
    <p:sldId id="377" r:id="rId27"/>
    <p:sldId id="380" r:id="rId28"/>
    <p:sldId id="381" r:id="rId29"/>
    <p:sldId id="382" r:id="rId30"/>
    <p:sldId id="383" r:id="rId31"/>
    <p:sldId id="384" r:id="rId32"/>
    <p:sldId id="385" r:id="rId33"/>
    <p:sldId id="386" r:id="rId34"/>
    <p:sldId id="387" r:id="rId35"/>
    <p:sldId id="388" r:id="rId36"/>
    <p:sldId id="389" r:id="rId37"/>
    <p:sldId id="390" r:id="rId38"/>
    <p:sldId id="391" r:id="rId39"/>
    <p:sldId id="392" r:id="rId40"/>
    <p:sldId id="393" r:id="rId41"/>
    <p:sldId id="394" r:id="rId42"/>
    <p:sldId id="395" r:id="rId43"/>
    <p:sldId id="396" r:id="rId44"/>
    <p:sldId id="397" r:id="rId45"/>
    <p:sldId id="398" r:id="rId46"/>
    <p:sldId id="399" r:id="rId47"/>
    <p:sldId id="401" r:id="rId48"/>
    <p:sldId id="407" r:id="rId49"/>
    <p:sldId id="408" r:id="rId50"/>
    <p:sldId id="409" r:id="rId51"/>
    <p:sldId id="410" r:id="rId52"/>
    <p:sldId id="411" r:id="rId53"/>
    <p:sldId id="412" r:id="rId54"/>
    <p:sldId id="413" r:id="rId55"/>
    <p:sldId id="414" r:id="rId56"/>
    <p:sldId id="415" r:id="rId57"/>
    <p:sldId id="416" r:id="rId5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C85"/>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352" y="-2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4/12/16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1</a:t>
            </a:fld>
            <a:endParaRPr lang="en-US"/>
          </a:p>
        </p:txBody>
      </p:sp>
    </p:spTree>
    <p:extLst>
      <p:ext uri="{BB962C8B-B14F-4D97-AF65-F5344CB8AC3E}">
        <p14:creationId xmlns:p14="http://schemas.microsoft.com/office/powerpoint/2010/main" val="1614237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34</a:t>
            </a:fld>
            <a:endParaRPr lang="en-US"/>
          </a:p>
        </p:txBody>
      </p:sp>
    </p:spTree>
    <p:extLst>
      <p:ext uri="{BB962C8B-B14F-4D97-AF65-F5344CB8AC3E}">
        <p14:creationId xmlns:p14="http://schemas.microsoft.com/office/powerpoint/2010/main" val="1614237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4/12/16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4/12/16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4/12/16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4/12/16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4/12/16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4/12/16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4/12/16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4/12/16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4/12/16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4/12/16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4/12/16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aCv4K5aStdU" TargetMode="Externa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394369"/>
            <a:ext cx="7772400" cy="719081"/>
          </a:xfrm>
        </p:spPr>
        <p:txBody>
          <a:bodyPr/>
          <a:lstStyle/>
          <a:p>
            <a:r>
              <a:rPr lang="en-US" sz="5400" dirty="0" smtClean="0"/>
              <a:t>The Philosophy of Mind:</a:t>
            </a:r>
            <a:br>
              <a:rPr lang="en-US" sz="5400" dirty="0" smtClean="0"/>
            </a:br>
            <a:r>
              <a:rPr lang="en-US" sz="5400" dirty="0" smtClean="0"/>
              <a:t>Functionalism &amp; Artificial </a:t>
            </a:r>
            <a:r>
              <a:rPr lang="en-US" sz="5400" dirty="0" smtClean="0"/>
              <a:t>Intelligence II</a:t>
            </a:r>
            <a:endParaRPr lang="en-US" sz="3200" dirty="0"/>
          </a:p>
        </p:txBody>
      </p:sp>
    </p:spTree>
    <p:extLst>
      <p:ext uri="{BB962C8B-B14F-4D97-AF65-F5344CB8AC3E}">
        <p14:creationId xmlns:p14="http://schemas.microsoft.com/office/powerpoint/2010/main" val="374112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89162" y="283710"/>
            <a:ext cx="8747294" cy="430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2200" dirty="0" smtClean="0"/>
              <a:t>Weak AI: Computers can mimic the behaviors of things with minds. </a:t>
            </a:r>
            <a:endParaRPr lang="en-US" sz="2200" dirty="0"/>
          </a:p>
        </p:txBody>
      </p:sp>
      <p:sp>
        <p:nvSpPr>
          <p:cNvPr id="8" name="TextBox 7"/>
          <p:cNvSpPr txBox="1"/>
          <p:nvPr/>
        </p:nvSpPr>
        <p:spPr>
          <a:xfrm>
            <a:off x="189162" y="1067288"/>
            <a:ext cx="8747294" cy="101566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000" dirty="0" smtClean="0"/>
              <a:t>Strong AI: Computers can not only mimic the behaviors of things with minds; they (in doing so) do what minded things do! </a:t>
            </a:r>
            <a:r>
              <a:rPr lang="en-US" sz="2000" dirty="0"/>
              <a:t>E</a:t>
            </a:r>
            <a:r>
              <a:rPr lang="en-US" sz="2000" dirty="0" smtClean="0"/>
              <a:t>.g. they understand languages, have thoughts, etc., by running programs.   </a:t>
            </a:r>
            <a:endParaRPr lang="en-US" sz="2000" dirty="0"/>
          </a:p>
        </p:txBody>
      </p:sp>
      <p:pic>
        <p:nvPicPr>
          <p:cNvPr id="2" name="Picture 1" descr="MTE5NDg0MDU1MTUzMTE2Njg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162" y="3215374"/>
            <a:ext cx="1877980" cy="1877980"/>
          </a:xfrm>
          <a:prstGeom prst="rect">
            <a:avLst/>
          </a:prstGeom>
        </p:spPr>
      </p:pic>
      <p:sp>
        <p:nvSpPr>
          <p:cNvPr id="3" name="TextBox 2"/>
          <p:cNvSpPr txBox="1"/>
          <p:nvPr/>
        </p:nvSpPr>
        <p:spPr>
          <a:xfrm>
            <a:off x="472910" y="5093354"/>
            <a:ext cx="1338603" cy="369332"/>
          </a:xfrm>
          <a:prstGeom prst="rect">
            <a:avLst/>
          </a:prstGeom>
          <a:noFill/>
        </p:spPr>
        <p:txBody>
          <a:bodyPr wrap="none" rtlCol="0">
            <a:spAutoFit/>
          </a:bodyPr>
          <a:lstStyle/>
          <a:p>
            <a:r>
              <a:rPr lang="en-US" dirty="0" smtClean="0"/>
              <a:t>(1912-1952)</a:t>
            </a:r>
            <a:endParaRPr lang="en-US" dirty="0"/>
          </a:p>
        </p:txBody>
      </p:sp>
      <p:sp>
        <p:nvSpPr>
          <p:cNvPr id="9" name="TextBox 8"/>
          <p:cNvSpPr txBox="1"/>
          <p:nvPr/>
        </p:nvSpPr>
        <p:spPr>
          <a:xfrm>
            <a:off x="2278597" y="2507488"/>
            <a:ext cx="6657859" cy="1015663"/>
          </a:xfrm>
          <a:prstGeom prst="rect">
            <a:avLst/>
          </a:prstGeom>
          <a:noFill/>
        </p:spPr>
        <p:txBody>
          <a:bodyPr wrap="square" rtlCol="0">
            <a:spAutoFit/>
          </a:bodyPr>
          <a:lstStyle/>
          <a:p>
            <a:r>
              <a:rPr lang="en-US" sz="2000" dirty="0" smtClean="0"/>
              <a:t>Let’s talk more specifically about the linguistic abilities we have. What, according to functionalism, does our understanding a language amount to?</a:t>
            </a:r>
            <a:endParaRPr lang="en-US" sz="2000" dirty="0"/>
          </a:p>
        </p:txBody>
      </p:sp>
    </p:spTree>
    <p:extLst>
      <p:ext uri="{BB962C8B-B14F-4D97-AF65-F5344CB8AC3E}">
        <p14:creationId xmlns:p14="http://schemas.microsoft.com/office/powerpoint/2010/main" val="2182908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89162" y="283710"/>
            <a:ext cx="8747294" cy="430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2200" dirty="0" smtClean="0"/>
              <a:t>Weak AI: Computers can mimic the behaviors of things with minds. </a:t>
            </a:r>
            <a:endParaRPr lang="en-US" sz="2200" dirty="0"/>
          </a:p>
        </p:txBody>
      </p:sp>
      <p:sp>
        <p:nvSpPr>
          <p:cNvPr id="8" name="TextBox 7"/>
          <p:cNvSpPr txBox="1"/>
          <p:nvPr/>
        </p:nvSpPr>
        <p:spPr>
          <a:xfrm>
            <a:off x="189162" y="1067288"/>
            <a:ext cx="8747294" cy="101566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000" dirty="0" smtClean="0"/>
              <a:t>Strong AI: Computers can not only mimic the behaviors of things with minds; they (in doing so) do what minded things do! </a:t>
            </a:r>
            <a:r>
              <a:rPr lang="en-US" sz="2000" dirty="0"/>
              <a:t>E</a:t>
            </a:r>
            <a:r>
              <a:rPr lang="en-US" sz="2000" dirty="0" smtClean="0"/>
              <a:t>.g. they understand languages, have thoughts, etc., by running programs.   </a:t>
            </a:r>
            <a:endParaRPr lang="en-US" sz="2000" dirty="0"/>
          </a:p>
        </p:txBody>
      </p:sp>
      <p:pic>
        <p:nvPicPr>
          <p:cNvPr id="2" name="Picture 1" descr="MTE5NDg0MDU1MTUzMTE2Njg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162" y="3215374"/>
            <a:ext cx="1877980" cy="1877980"/>
          </a:xfrm>
          <a:prstGeom prst="rect">
            <a:avLst/>
          </a:prstGeom>
        </p:spPr>
      </p:pic>
      <p:sp>
        <p:nvSpPr>
          <p:cNvPr id="3" name="TextBox 2"/>
          <p:cNvSpPr txBox="1"/>
          <p:nvPr/>
        </p:nvSpPr>
        <p:spPr>
          <a:xfrm>
            <a:off x="472910" y="5093354"/>
            <a:ext cx="1338603" cy="369332"/>
          </a:xfrm>
          <a:prstGeom prst="rect">
            <a:avLst/>
          </a:prstGeom>
          <a:noFill/>
        </p:spPr>
        <p:txBody>
          <a:bodyPr wrap="none" rtlCol="0">
            <a:spAutoFit/>
          </a:bodyPr>
          <a:lstStyle/>
          <a:p>
            <a:r>
              <a:rPr lang="en-US" dirty="0" smtClean="0"/>
              <a:t>(1912-1952)</a:t>
            </a:r>
            <a:endParaRPr lang="en-US" dirty="0"/>
          </a:p>
        </p:txBody>
      </p:sp>
      <p:sp>
        <p:nvSpPr>
          <p:cNvPr id="9" name="TextBox 8"/>
          <p:cNvSpPr txBox="1"/>
          <p:nvPr/>
        </p:nvSpPr>
        <p:spPr>
          <a:xfrm>
            <a:off x="2278597" y="2507488"/>
            <a:ext cx="6657859" cy="3785652"/>
          </a:xfrm>
          <a:prstGeom prst="rect">
            <a:avLst/>
          </a:prstGeom>
          <a:noFill/>
        </p:spPr>
        <p:txBody>
          <a:bodyPr wrap="square" rtlCol="0">
            <a:spAutoFit/>
          </a:bodyPr>
          <a:lstStyle/>
          <a:p>
            <a:r>
              <a:rPr lang="en-US" sz="2000" dirty="0" smtClean="0"/>
              <a:t>Let’s talk more specifically about the linguistic abilities we have. What, according to functionalism, does our understanding a language amount to?</a:t>
            </a:r>
          </a:p>
          <a:p>
            <a:endParaRPr lang="en-US" sz="2000" dirty="0"/>
          </a:p>
          <a:p>
            <a:r>
              <a:rPr lang="en-US" sz="2000" dirty="0" smtClean="0"/>
              <a:t>It amounts to the realization of certain input-output functions concerning bits and pieces of language. In the course of a conversation, for example, the inputs we receive are sentences and the outputs we produce are also sentences. </a:t>
            </a:r>
            <a:r>
              <a:rPr lang="en-US" sz="2000" b="1" dirty="0" smtClean="0"/>
              <a:t>According to functionalism, anything that can pass for a human speaker is realizing basically the same kind of input-output function that constitutes our linguistic understanding</a:t>
            </a:r>
            <a:r>
              <a:rPr lang="en-US" sz="2000" dirty="0" smtClean="0"/>
              <a:t>. </a:t>
            </a:r>
            <a:endParaRPr lang="en-US" sz="2000" dirty="0"/>
          </a:p>
        </p:txBody>
      </p:sp>
    </p:spTree>
    <p:extLst>
      <p:ext uri="{BB962C8B-B14F-4D97-AF65-F5344CB8AC3E}">
        <p14:creationId xmlns:p14="http://schemas.microsoft.com/office/powerpoint/2010/main" val="2563081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89162" y="283710"/>
            <a:ext cx="8747294" cy="430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2200" dirty="0" smtClean="0"/>
              <a:t>Weak AI: Computers can mimic the behaviors of things with minds. </a:t>
            </a:r>
            <a:endParaRPr lang="en-US" sz="2200" dirty="0"/>
          </a:p>
        </p:txBody>
      </p:sp>
      <p:sp>
        <p:nvSpPr>
          <p:cNvPr id="8" name="TextBox 7"/>
          <p:cNvSpPr txBox="1"/>
          <p:nvPr/>
        </p:nvSpPr>
        <p:spPr>
          <a:xfrm>
            <a:off x="189162" y="1067288"/>
            <a:ext cx="8747294" cy="101566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000" dirty="0" smtClean="0"/>
              <a:t>Strong AI: Computers can not only mimic the behaviors of things with minds; they (in doing so) do what minded things do! </a:t>
            </a:r>
            <a:r>
              <a:rPr lang="en-US" sz="2000" dirty="0"/>
              <a:t>E</a:t>
            </a:r>
            <a:r>
              <a:rPr lang="en-US" sz="2000" dirty="0" smtClean="0"/>
              <a:t>.g. they understand languages, have thoughts, etc., by running programs.   </a:t>
            </a:r>
            <a:endParaRPr lang="en-US" sz="2000" dirty="0"/>
          </a:p>
        </p:txBody>
      </p:sp>
      <p:pic>
        <p:nvPicPr>
          <p:cNvPr id="2" name="Picture 1" descr="MTE5NDg0MDU1MTUzMTE2Njg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162" y="3215374"/>
            <a:ext cx="1877980" cy="1877980"/>
          </a:xfrm>
          <a:prstGeom prst="rect">
            <a:avLst/>
          </a:prstGeom>
        </p:spPr>
      </p:pic>
      <p:sp>
        <p:nvSpPr>
          <p:cNvPr id="3" name="TextBox 2"/>
          <p:cNvSpPr txBox="1"/>
          <p:nvPr/>
        </p:nvSpPr>
        <p:spPr>
          <a:xfrm>
            <a:off x="472910" y="5093354"/>
            <a:ext cx="1338603" cy="369332"/>
          </a:xfrm>
          <a:prstGeom prst="rect">
            <a:avLst/>
          </a:prstGeom>
          <a:noFill/>
        </p:spPr>
        <p:txBody>
          <a:bodyPr wrap="none" rtlCol="0">
            <a:spAutoFit/>
          </a:bodyPr>
          <a:lstStyle/>
          <a:p>
            <a:r>
              <a:rPr lang="en-US" dirty="0" smtClean="0"/>
              <a:t>(1912-1952)</a:t>
            </a:r>
            <a:endParaRPr lang="en-US" dirty="0"/>
          </a:p>
        </p:txBody>
      </p:sp>
      <p:sp>
        <p:nvSpPr>
          <p:cNvPr id="9" name="TextBox 8"/>
          <p:cNvSpPr txBox="1"/>
          <p:nvPr/>
        </p:nvSpPr>
        <p:spPr>
          <a:xfrm>
            <a:off x="2278597" y="3076255"/>
            <a:ext cx="6657859" cy="2246769"/>
          </a:xfrm>
          <a:prstGeom prst="rect">
            <a:avLst/>
          </a:prstGeom>
          <a:noFill/>
        </p:spPr>
        <p:txBody>
          <a:bodyPr wrap="square" rtlCol="0">
            <a:spAutoFit/>
          </a:bodyPr>
          <a:lstStyle/>
          <a:p>
            <a:r>
              <a:rPr lang="en-US" sz="2000" dirty="0" smtClean="0"/>
              <a:t>For these reasons, Alan Turing hypothesized that </a:t>
            </a:r>
            <a:r>
              <a:rPr lang="en-US" sz="2000" b="1" dirty="0" smtClean="0"/>
              <a:t>anything that can pass the “Turing Test” has a mind.</a:t>
            </a:r>
            <a:r>
              <a:rPr lang="en-US" sz="2000" dirty="0" smtClean="0"/>
              <a:t> </a:t>
            </a:r>
          </a:p>
          <a:p>
            <a:endParaRPr lang="en-US" sz="2000" dirty="0"/>
          </a:p>
          <a:p>
            <a:r>
              <a:rPr lang="en-US" sz="2000" dirty="0" smtClean="0"/>
              <a:t>A computer passes the </a:t>
            </a:r>
            <a:r>
              <a:rPr lang="en-US" sz="2000" b="1" dirty="0" smtClean="0"/>
              <a:t>Turing Test</a:t>
            </a:r>
            <a:r>
              <a:rPr lang="en-US" sz="2000" dirty="0" smtClean="0"/>
              <a:t> if an average, competent human speaker (the “judge”) mistakes the computer’s responses over the course of a conversation for a human’s. </a:t>
            </a:r>
            <a:endParaRPr lang="en-US" sz="2000" dirty="0"/>
          </a:p>
        </p:txBody>
      </p:sp>
    </p:spTree>
    <p:extLst>
      <p:ext uri="{BB962C8B-B14F-4D97-AF65-F5344CB8AC3E}">
        <p14:creationId xmlns:p14="http://schemas.microsoft.com/office/powerpoint/2010/main" val="2108059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5116" y="229669"/>
            <a:ext cx="8782564" cy="2800766"/>
          </a:xfrm>
          <a:prstGeom prst="rect">
            <a:avLst/>
          </a:prstGeom>
          <a:noFill/>
        </p:spPr>
        <p:txBody>
          <a:bodyPr wrap="square" rtlCol="0">
            <a:spAutoFit/>
          </a:bodyPr>
          <a:lstStyle/>
          <a:p>
            <a:r>
              <a:rPr lang="en-US" sz="2200" dirty="0"/>
              <a:t>So, we’ve seen that functionalism leads to Strong AI. The surprising result is that a computer that passes the Turing Test genuinely </a:t>
            </a:r>
            <a:r>
              <a:rPr lang="en-US" sz="2200" i="1" dirty="0"/>
              <a:t>understands a language</a:t>
            </a:r>
            <a:r>
              <a:rPr lang="en-US" sz="2200" dirty="0"/>
              <a:t>. That is, such a computer would not be merely mimicking human behavior, but would have a mind (however different from ours) that </a:t>
            </a:r>
            <a:r>
              <a:rPr lang="en-US" sz="2200" i="1" dirty="0"/>
              <a:t>understands</a:t>
            </a:r>
            <a:r>
              <a:rPr lang="en-US" sz="2200" dirty="0"/>
              <a:t> (in the same sense in which </a:t>
            </a:r>
            <a:r>
              <a:rPr lang="en-US" sz="2200" i="1" dirty="0"/>
              <a:t>you </a:t>
            </a:r>
            <a:r>
              <a:rPr lang="en-US" sz="2200" dirty="0"/>
              <a:t>understand mathematics, or geometry, etc.). </a:t>
            </a:r>
          </a:p>
          <a:p>
            <a:endParaRPr lang="en-US" sz="2200" dirty="0"/>
          </a:p>
          <a:p>
            <a:endParaRPr lang="en-US" sz="2200" dirty="0"/>
          </a:p>
        </p:txBody>
      </p:sp>
    </p:spTree>
    <p:extLst>
      <p:ext uri="{BB962C8B-B14F-4D97-AF65-F5344CB8AC3E}">
        <p14:creationId xmlns:p14="http://schemas.microsoft.com/office/powerpoint/2010/main" val="2585569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5116" y="229669"/>
            <a:ext cx="8782564" cy="3816429"/>
          </a:xfrm>
          <a:prstGeom prst="rect">
            <a:avLst/>
          </a:prstGeom>
          <a:noFill/>
        </p:spPr>
        <p:txBody>
          <a:bodyPr wrap="square" rtlCol="0">
            <a:spAutoFit/>
          </a:bodyPr>
          <a:lstStyle/>
          <a:p>
            <a:r>
              <a:rPr lang="en-US" sz="2200" dirty="0"/>
              <a:t>So, we’ve seen that functionalism leads to Strong AI. The surprising result is that a computer that passes the Turing Test genuinely </a:t>
            </a:r>
            <a:r>
              <a:rPr lang="en-US" sz="2200" i="1" dirty="0"/>
              <a:t>understands a language</a:t>
            </a:r>
            <a:r>
              <a:rPr lang="en-US" sz="2200" dirty="0"/>
              <a:t>. That is, such a computer would not be merely mimicking human behavior, but would have a mind (however different from ours) that </a:t>
            </a:r>
            <a:r>
              <a:rPr lang="en-US" sz="2200" i="1" dirty="0"/>
              <a:t>understands</a:t>
            </a:r>
            <a:r>
              <a:rPr lang="en-US" sz="2200" dirty="0"/>
              <a:t> (in the same sense in which </a:t>
            </a:r>
            <a:r>
              <a:rPr lang="en-US" sz="2200" i="1" dirty="0"/>
              <a:t>you </a:t>
            </a:r>
            <a:r>
              <a:rPr lang="en-US" sz="2200" dirty="0"/>
              <a:t>understand mathematics, or geometry, etc.). </a:t>
            </a:r>
          </a:p>
          <a:p>
            <a:endParaRPr lang="en-US" sz="2200" dirty="0"/>
          </a:p>
          <a:p>
            <a:r>
              <a:rPr lang="en-US" sz="2200" dirty="0" smtClean="0"/>
              <a:t>There is a famous argument against this consequence of functionalism: </a:t>
            </a:r>
            <a:r>
              <a:rPr lang="en-US" sz="2200" b="1" dirty="0" smtClean="0"/>
              <a:t>the Chinese Room argument</a:t>
            </a:r>
            <a:r>
              <a:rPr lang="en-US" sz="2200" dirty="0" smtClean="0"/>
              <a:t>. </a:t>
            </a:r>
          </a:p>
          <a:p>
            <a:endParaRPr lang="en-US" sz="2200" dirty="0"/>
          </a:p>
          <a:p>
            <a:endParaRPr lang="en-US" sz="2200" dirty="0"/>
          </a:p>
        </p:txBody>
      </p:sp>
    </p:spTree>
    <p:extLst>
      <p:ext uri="{BB962C8B-B14F-4D97-AF65-F5344CB8AC3E}">
        <p14:creationId xmlns:p14="http://schemas.microsoft.com/office/powerpoint/2010/main" val="3382247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5116" y="229669"/>
            <a:ext cx="8782564" cy="3816429"/>
          </a:xfrm>
          <a:prstGeom prst="rect">
            <a:avLst/>
          </a:prstGeom>
          <a:noFill/>
        </p:spPr>
        <p:txBody>
          <a:bodyPr wrap="square" rtlCol="0">
            <a:spAutoFit/>
          </a:bodyPr>
          <a:lstStyle/>
          <a:p>
            <a:r>
              <a:rPr lang="en-US" sz="2200" dirty="0" smtClean="0"/>
              <a:t>So, we’ve seen that functionalism leads to Strong AI. </a:t>
            </a:r>
            <a:r>
              <a:rPr lang="en-US" sz="2200" dirty="0"/>
              <a:t>T</a:t>
            </a:r>
            <a:r>
              <a:rPr lang="en-US" sz="2200" dirty="0" smtClean="0"/>
              <a:t>he surprising result is that a computer that passes the Turing Test genuinely </a:t>
            </a:r>
            <a:r>
              <a:rPr lang="en-US" sz="2200" i="1" dirty="0" smtClean="0"/>
              <a:t>understands a language</a:t>
            </a:r>
            <a:r>
              <a:rPr lang="en-US" sz="2200" dirty="0" smtClean="0"/>
              <a:t>. That is, such a computer would not be merely mimicking human behavior, but would have a mind (however different from ours) that </a:t>
            </a:r>
            <a:r>
              <a:rPr lang="en-US" sz="2200" i="1" dirty="0" smtClean="0"/>
              <a:t>understands</a:t>
            </a:r>
            <a:r>
              <a:rPr lang="en-US" sz="2200" dirty="0"/>
              <a:t> </a:t>
            </a:r>
            <a:r>
              <a:rPr lang="en-US" sz="2200" dirty="0" smtClean="0"/>
              <a:t>(in the same sense in which </a:t>
            </a:r>
            <a:r>
              <a:rPr lang="en-US" sz="2200" i="1" dirty="0" smtClean="0"/>
              <a:t>you </a:t>
            </a:r>
            <a:r>
              <a:rPr lang="en-US" sz="2200" dirty="0" smtClean="0"/>
              <a:t>understand mathematics, or geometry, etc.). </a:t>
            </a:r>
          </a:p>
          <a:p>
            <a:endParaRPr lang="en-US" sz="2200" dirty="0"/>
          </a:p>
          <a:p>
            <a:r>
              <a:rPr lang="en-US" sz="2200" dirty="0" smtClean="0"/>
              <a:t>There is a famous argument against this consequence of functionalism: </a:t>
            </a:r>
            <a:r>
              <a:rPr lang="en-US" sz="2200" b="1" dirty="0" smtClean="0"/>
              <a:t>the Chinese Room argument</a:t>
            </a:r>
            <a:r>
              <a:rPr lang="en-US" sz="2200" dirty="0" smtClean="0"/>
              <a:t>. </a:t>
            </a:r>
          </a:p>
          <a:p>
            <a:endParaRPr lang="en-US" sz="2200" dirty="0"/>
          </a:p>
          <a:p>
            <a:endParaRPr lang="en-US" sz="2200" dirty="0"/>
          </a:p>
        </p:txBody>
      </p:sp>
      <p:pic>
        <p:nvPicPr>
          <p:cNvPr id="2" name="Picture 1" descr="Screen Shot 2016-04-12 at 10.37.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1140" y="3553122"/>
            <a:ext cx="4471280" cy="2920937"/>
          </a:xfrm>
          <a:prstGeom prst="rect">
            <a:avLst/>
          </a:prstGeom>
        </p:spPr>
      </p:pic>
      <p:pic>
        <p:nvPicPr>
          <p:cNvPr id="3" name="Picture 2" descr="Screen Shot 2016-04-12 at 10.38.2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256" y="3553122"/>
            <a:ext cx="2483096" cy="1886330"/>
          </a:xfrm>
          <a:prstGeom prst="rect">
            <a:avLst/>
          </a:prstGeom>
        </p:spPr>
      </p:pic>
      <p:sp>
        <p:nvSpPr>
          <p:cNvPr id="4" name="TextBox 3"/>
          <p:cNvSpPr txBox="1"/>
          <p:nvPr/>
        </p:nvSpPr>
        <p:spPr>
          <a:xfrm>
            <a:off x="1499792" y="5539089"/>
            <a:ext cx="1330037" cy="369332"/>
          </a:xfrm>
          <a:prstGeom prst="rect">
            <a:avLst/>
          </a:prstGeom>
          <a:noFill/>
        </p:spPr>
        <p:txBody>
          <a:bodyPr wrap="none" rtlCol="0">
            <a:spAutoFit/>
          </a:bodyPr>
          <a:lstStyle/>
          <a:p>
            <a:r>
              <a:rPr lang="en-US" dirty="0" smtClean="0"/>
              <a:t>John Searle</a:t>
            </a:r>
            <a:endParaRPr lang="en-US" dirty="0"/>
          </a:p>
        </p:txBody>
      </p:sp>
      <p:sp>
        <p:nvSpPr>
          <p:cNvPr id="6" name="TextBox 5"/>
          <p:cNvSpPr txBox="1"/>
          <p:nvPr/>
        </p:nvSpPr>
        <p:spPr>
          <a:xfrm>
            <a:off x="1567347" y="5908421"/>
            <a:ext cx="723200" cy="369332"/>
          </a:xfrm>
          <a:prstGeom prst="rect">
            <a:avLst/>
          </a:prstGeom>
          <a:noFill/>
        </p:spPr>
        <p:txBody>
          <a:bodyPr wrap="none" rtlCol="0">
            <a:spAutoFit/>
          </a:bodyPr>
          <a:lstStyle/>
          <a:p>
            <a:r>
              <a:rPr lang="en-US" dirty="0" smtClean="0"/>
              <a:t>1932- </a:t>
            </a:r>
            <a:endParaRPr lang="en-US" dirty="0"/>
          </a:p>
        </p:txBody>
      </p:sp>
    </p:spTree>
    <p:extLst>
      <p:ext uri="{BB962C8B-B14F-4D97-AF65-F5344CB8AC3E}">
        <p14:creationId xmlns:p14="http://schemas.microsoft.com/office/powerpoint/2010/main" val="3543857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6419" y="369243"/>
            <a:ext cx="6474574" cy="400110"/>
          </a:xfrm>
          <a:prstGeom prst="rect">
            <a:avLst/>
          </a:prstGeom>
          <a:noFill/>
        </p:spPr>
        <p:txBody>
          <a:bodyPr wrap="none" rtlCol="0">
            <a:spAutoFit/>
          </a:bodyPr>
          <a:lstStyle/>
          <a:p>
            <a:r>
              <a:rPr lang="en-US" sz="2000" dirty="0" smtClean="0"/>
              <a:t>The </a:t>
            </a:r>
            <a:r>
              <a:rPr lang="en-US" sz="2000" b="1" dirty="0" smtClean="0"/>
              <a:t>Chinese Room Argument (against Functionalism)</a:t>
            </a:r>
            <a:endParaRPr lang="en-US" sz="2000" dirty="0"/>
          </a:p>
        </p:txBody>
      </p:sp>
      <p:pic>
        <p:nvPicPr>
          <p:cNvPr id="5" name="Picture 4" descr="Screen Shot 2016-04-12 at 10.37.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9511" y="972717"/>
            <a:ext cx="4471280" cy="2920937"/>
          </a:xfrm>
          <a:prstGeom prst="rect">
            <a:avLst/>
          </a:prstGeom>
        </p:spPr>
      </p:pic>
    </p:spTree>
    <p:extLst>
      <p:ext uri="{BB962C8B-B14F-4D97-AF65-F5344CB8AC3E}">
        <p14:creationId xmlns:p14="http://schemas.microsoft.com/office/powerpoint/2010/main" val="1286542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6419" y="369243"/>
            <a:ext cx="6474574" cy="400110"/>
          </a:xfrm>
          <a:prstGeom prst="rect">
            <a:avLst/>
          </a:prstGeom>
          <a:noFill/>
        </p:spPr>
        <p:txBody>
          <a:bodyPr wrap="none" rtlCol="0">
            <a:spAutoFit/>
          </a:bodyPr>
          <a:lstStyle/>
          <a:p>
            <a:r>
              <a:rPr lang="en-US" sz="2000" dirty="0" smtClean="0"/>
              <a:t>The </a:t>
            </a:r>
            <a:r>
              <a:rPr lang="en-US" sz="2000" b="1" dirty="0" smtClean="0"/>
              <a:t>Chinese Room Argument (against Functionalism)</a:t>
            </a:r>
            <a:endParaRPr lang="en-US" sz="2000" dirty="0"/>
          </a:p>
        </p:txBody>
      </p:sp>
      <p:pic>
        <p:nvPicPr>
          <p:cNvPr id="5" name="Picture 4" descr="Screen Shot 2016-04-12 at 10.37.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9511" y="972717"/>
            <a:ext cx="4471280" cy="2920937"/>
          </a:xfrm>
          <a:prstGeom prst="rect">
            <a:avLst/>
          </a:prstGeom>
        </p:spPr>
      </p:pic>
      <p:sp>
        <p:nvSpPr>
          <p:cNvPr id="2" name="TextBox 1"/>
          <p:cNvSpPr txBox="1"/>
          <p:nvPr/>
        </p:nvSpPr>
        <p:spPr>
          <a:xfrm>
            <a:off x="337792" y="4269150"/>
            <a:ext cx="8674470" cy="1015663"/>
          </a:xfrm>
          <a:prstGeom prst="rect">
            <a:avLst/>
          </a:prstGeom>
          <a:noFill/>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   </a:t>
            </a:r>
            <a:endParaRPr lang="en-US" sz="2000" dirty="0"/>
          </a:p>
        </p:txBody>
      </p:sp>
    </p:spTree>
    <p:extLst>
      <p:ext uri="{BB962C8B-B14F-4D97-AF65-F5344CB8AC3E}">
        <p14:creationId xmlns:p14="http://schemas.microsoft.com/office/powerpoint/2010/main" val="1256085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6419" y="369243"/>
            <a:ext cx="6474574" cy="400110"/>
          </a:xfrm>
          <a:prstGeom prst="rect">
            <a:avLst/>
          </a:prstGeom>
          <a:noFill/>
        </p:spPr>
        <p:txBody>
          <a:bodyPr wrap="none" rtlCol="0">
            <a:spAutoFit/>
          </a:bodyPr>
          <a:lstStyle/>
          <a:p>
            <a:r>
              <a:rPr lang="en-US" sz="2000" dirty="0" smtClean="0"/>
              <a:t>The </a:t>
            </a:r>
            <a:r>
              <a:rPr lang="en-US" sz="2000" b="1" dirty="0" smtClean="0"/>
              <a:t>Chinese Room Argument (against Functionalism)</a:t>
            </a:r>
            <a:endParaRPr lang="en-US" sz="2000" dirty="0"/>
          </a:p>
        </p:txBody>
      </p:sp>
      <p:pic>
        <p:nvPicPr>
          <p:cNvPr id="5" name="Picture 4" descr="Screen Shot 2016-04-12 at 10.37.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9511" y="972717"/>
            <a:ext cx="4471280" cy="2920937"/>
          </a:xfrm>
          <a:prstGeom prst="rect">
            <a:avLst/>
          </a:prstGeom>
        </p:spPr>
      </p:pic>
      <p:sp>
        <p:nvSpPr>
          <p:cNvPr id="2" name="TextBox 1"/>
          <p:cNvSpPr txBox="1"/>
          <p:nvPr/>
        </p:nvSpPr>
        <p:spPr>
          <a:xfrm>
            <a:off x="337792" y="4269150"/>
            <a:ext cx="8674470" cy="1938992"/>
          </a:xfrm>
          <a:prstGeom prst="rect">
            <a:avLst/>
          </a:prstGeom>
          <a:noFill/>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t>P2. In the Chinese Room I run a program that manipulates Chinese sentences in a way indistinguishable from the linguistic behavior of a fluent Chinese speaker.    </a:t>
            </a:r>
            <a:endParaRPr lang="en-US" sz="2000" dirty="0"/>
          </a:p>
        </p:txBody>
      </p:sp>
    </p:spTree>
    <p:extLst>
      <p:ext uri="{BB962C8B-B14F-4D97-AF65-F5344CB8AC3E}">
        <p14:creationId xmlns:p14="http://schemas.microsoft.com/office/powerpoint/2010/main" val="405767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5116" y="184577"/>
            <a:ext cx="5845583" cy="369332"/>
          </a:xfrm>
          <a:prstGeom prst="rect">
            <a:avLst/>
          </a:prstGeom>
          <a:noFill/>
        </p:spPr>
        <p:txBody>
          <a:bodyPr wrap="none" rtlCol="0">
            <a:spAutoFit/>
          </a:bodyPr>
          <a:lstStyle/>
          <a:p>
            <a:r>
              <a:rPr lang="en-US" dirty="0" smtClean="0"/>
              <a:t>The </a:t>
            </a:r>
            <a:r>
              <a:rPr lang="en-US" b="1" dirty="0" smtClean="0"/>
              <a:t>Chinese Room Argument (against Functionalism)</a:t>
            </a:r>
            <a:endParaRPr lang="en-US" dirty="0"/>
          </a:p>
        </p:txBody>
      </p:sp>
      <p:pic>
        <p:nvPicPr>
          <p:cNvPr id="5" name="Picture 4" descr="Screen Shot 2016-04-12 at 10.37.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7744" y="648479"/>
            <a:ext cx="2729975" cy="1783401"/>
          </a:xfrm>
          <a:prstGeom prst="rect">
            <a:avLst/>
          </a:prstGeom>
        </p:spPr>
      </p:pic>
      <p:sp>
        <p:nvSpPr>
          <p:cNvPr id="2" name="TextBox 1"/>
          <p:cNvSpPr txBox="1"/>
          <p:nvPr/>
        </p:nvSpPr>
        <p:spPr>
          <a:xfrm>
            <a:off x="337792" y="2634443"/>
            <a:ext cx="8674470" cy="2554545"/>
          </a:xfrm>
          <a:prstGeom prst="rect">
            <a:avLst/>
          </a:prstGeom>
          <a:noFill/>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t>P2. In the Chinese Room I run a program that manipulates Chinese sentences in a way indistinguishable from the linguistic behavior of a fluent Chinese speaker.    </a:t>
            </a:r>
          </a:p>
          <a:p>
            <a:r>
              <a:rPr lang="en-US" sz="2000" dirty="0"/>
              <a:t>	</a:t>
            </a:r>
            <a:r>
              <a:rPr lang="en-US" sz="2000" dirty="0" smtClean="0"/>
              <a:t>C1. If functionalism is true, then in the Chinese Room I understand 	Chinese. </a:t>
            </a:r>
          </a:p>
        </p:txBody>
      </p:sp>
    </p:spTree>
    <p:extLst>
      <p:ext uri="{BB962C8B-B14F-4D97-AF65-F5344CB8AC3E}">
        <p14:creationId xmlns:p14="http://schemas.microsoft.com/office/powerpoint/2010/main" val="1758667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6721" y="345173"/>
            <a:ext cx="8769052"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200" b="1" dirty="0" smtClean="0"/>
              <a:t>Functionalism: </a:t>
            </a:r>
            <a:r>
              <a:rPr lang="en-US" sz="2200" dirty="0" smtClean="0"/>
              <a:t>Necessarily, </a:t>
            </a:r>
            <a:r>
              <a:rPr lang="en-US" sz="2200" i="1" dirty="0" smtClean="0"/>
              <a:t>x </a:t>
            </a:r>
            <a:r>
              <a:rPr lang="en-US" sz="2200" dirty="0" smtClean="0"/>
              <a:t>is a mind iff </a:t>
            </a:r>
            <a:r>
              <a:rPr lang="en-US" sz="2200" i="1" dirty="0" smtClean="0"/>
              <a:t>x </a:t>
            </a:r>
            <a:r>
              <a:rPr lang="en-US" sz="2200" dirty="0" smtClean="0"/>
              <a:t>is a material object that realizes certain functions (TBD).  </a:t>
            </a:r>
            <a:endParaRPr lang="en-US" sz="2200" b="1" dirty="0"/>
          </a:p>
        </p:txBody>
      </p:sp>
      <p:sp>
        <p:nvSpPr>
          <p:cNvPr id="2" name="TextBox 1"/>
          <p:cNvSpPr txBox="1"/>
          <p:nvPr/>
        </p:nvSpPr>
        <p:spPr>
          <a:xfrm>
            <a:off x="101484" y="1383205"/>
            <a:ext cx="8789174" cy="5324535"/>
          </a:xfrm>
          <a:prstGeom prst="rect">
            <a:avLst/>
          </a:prstGeom>
          <a:noFill/>
        </p:spPr>
        <p:txBody>
          <a:bodyPr wrap="square" rtlCol="0">
            <a:spAutoFit/>
          </a:bodyPr>
          <a:lstStyle/>
          <a:p>
            <a:r>
              <a:rPr lang="en-US" sz="2000" dirty="0" smtClean="0"/>
              <a:t>We can now build some sort of picture to help us understand functionalism:</a:t>
            </a:r>
          </a:p>
          <a:p>
            <a:endParaRPr lang="en-US" sz="2000" dirty="0"/>
          </a:p>
          <a:p>
            <a:r>
              <a:rPr lang="en-US" sz="2000" dirty="0" smtClean="0"/>
              <a:t>1. Minds are material objects that realize certain stimulus-to-behavior functions. </a:t>
            </a:r>
          </a:p>
          <a:p>
            <a:endParaRPr lang="en-US" sz="2000" dirty="0"/>
          </a:p>
          <a:p>
            <a:r>
              <a:rPr lang="en-US" sz="2000" dirty="0" smtClean="0"/>
              <a:t>2. There could be organic objects (like </a:t>
            </a:r>
            <a:r>
              <a:rPr lang="en-US" sz="2000" i="1" dirty="0" smtClean="0"/>
              <a:t>you</a:t>
            </a:r>
            <a:r>
              <a:rPr lang="en-US" sz="2000" dirty="0" smtClean="0"/>
              <a:t>) that realize these functions.  </a:t>
            </a:r>
          </a:p>
          <a:p>
            <a:endParaRPr lang="en-US" sz="2000" dirty="0"/>
          </a:p>
          <a:p>
            <a:r>
              <a:rPr lang="en-US" sz="2000" dirty="0" smtClean="0"/>
              <a:t>3. There could be inorganic objects (like </a:t>
            </a:r>
            <a:r>
              <a:rPr lang="en-US" sz="2000" i="1" dirty="0" smtClean="0"/>
              <a:t>the chip brain </a:t>
            </a:r>
            <a:r>
              <a:rPr lang="en-US" sz="2000" dirty="0" smtClean="0"/>
              <a:t>in a body) that realize these functions.</a:t>
            </a:r>
          </a:p>
          <a:p>
            <a:endParaRPr lang="en-US" sz="2000" dirty="0"/>
          </a:p>
          <a:p>
            <a:r>
              <a:rPr lang="en-US" sz="2000" dirty="0" smtClean="0"/>
              <a:t>4. Because of points (2) and (3), functionalism explains the possibility of organic and inorganic minds (while remaining consistent with materialism).</a:t>
            </a:r>
          </a:p>
          <a:p>
            <a:endParaRPr lang="en-US" sz="2000" dirty="0"/>
          </a:p>
          <a:p>
            <a:r>
              <a:rPr lang="en-US" sz="2000" dirty="0" smtClean="0"/>
              <a:t>5. Functionalism punts the hard task of identifying the required functions to psychology and neuroscience. It maintains, minimally, that the functions that rats, dogs, humans, and squids realize are </a:t>
            </a:r>
            <a:r>
              <a:rPr lang="en-US" sz="2000" i="1" dirty="0" smtClean="0"/>
              <a:t>sufficient </a:t>
            </a:r>
            <a:r>
              <a:rPr lang="en-US" sz="2000" dirty="0" smtClean="0"/>
              <a:t>to be a mind (obviously). </a:t>
            </a:r>
            <a:endParaRPr lang="en-US" sz="2000" dirty="0"/>
          </a:p>
        </p:txBody>
      </p:sp>
    </p:spTree>
    <p:extLst>
      <p:ext uri="{BB962C8B-B14F-4D97-AF65-F5344CB8AC3E}">
        <p14:creationId xmlns:p14="http://schemas.microsoft.com/office/powerpoint/2010/main" val="10027772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5116" y="184577"/>
            <a:ext cx="5845583" cy="369332"/>
          </a:xfrm>
          <a:prstGeom prst="rect">
            <a:avLst/>
          </a:prstGeom>
          <a:noFill/>
        </p:spPr>
        <p:txBody>
          <a:bodyPr wrap="none" rtlCol="0">
            <a:spAutoFit/>
          </a:bodyPr>
          <a:lstStyle/>
          <a:p>
            <a:r>
              <a:rPr lang="en-US" dirty="0" smtClean="0"/>
              <a:t>The </a:t>
            </a:r>
            <a:r>
              <a:rPr lang="en-US" b="1" dirty="0" smtClean="0"/>
              <a:t>Chinese Room Argument (against Functionalism)</a:t>
            </a:r>
            <a:endParaRPr lang="en-US" dirty="0"/>
          </a:p>
        </p:txBody>
      </p:sp>
      <p:pic>
        <p:nvPicPr>
          <p:cNvPr id="5" name="Picture 4" descr="Screen Shot 2016-04-12 at 10.37.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7744" y="648479"/>
            <a:ext cx="2729975" cy="1783401"/>
          </a:xfrm>
          <a:prstGeom prst="rect">
            <a:avLst/>
          </a:prstGeom>
        </p:spPr>
      </p:pic>
      <p:sp>
        <p:nvSpPr>
          <p:cNvPr id="2" name="TextBox 1"/>
          <p:cNvSpPr txBox="1"/>
          <p:nvPr/>
        </p:nvSpPr>
        <p:spPr>
          <a:xfrm>
            <a:off x="337792" y="2634443"/>
            <a:ext cx="8674470" cy="3170099"/>
          </a:xfrm>
          <a:prstGeom prst="rect">
            <a:avLst/>
          </a:prstGeom>
          <a:noFill/>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t>P2. In the Chinese Room I run a program that manipulates Chinese sentences in a way indistinguishable from the linguistic behavior of a fluent Chinese speaker.    </a:t>
            </a:r>
          </a:p>
          <a:p>
            <a:r>
              <a:rPr lang="en-US" sz="2000" dirty="0"/>
              <a:t>	</a:t>
            </a:r>
            <a:r>
              <a:rPr lang="en-US" sz="2000" dirty="0" smtClean="0"/>
              <a:t>C1. If functionalism is true, then in the Chinese Room I understand 	Chinese. </a:t>
            </a:r>
          </a:p>
          <a:p>
            <a:r>
              <a:rPr lang="en-US" sz="2000" dirty="0"/>
              <a:t>P3. In the Chinese </a:t>
            </a:r>
            <a:r>
              <a:rPr lang="en-US" sz="2000" dirty="0" smtClean="0"/>
              <a:t>Room </a:t>
            </a:r>
            <a:r>
              <a:rPr lang="en-US" sz="2000" dirty="0"/>
              <a:t>I </a:t>
            </a:r>
            <a:r>
              <a:rPr lang="en-US" sz="2000" dirty="0" smtClean="0"/>
              <a:t>do </a:t>
            </a:r>
            <a:r>
              <a:rPr lang="en-US" sz="2000" b="1" dirty="0" smtClean="0"/>
              <a:t>not</a:t>
            </a:r>
            <a:r>
              <a:rPr lang="en-US" sz="2000" dirty="0" smtClean="0"/>
              <a:t> </a:t>
            </a:r>
            <a:r>
              <a:rPr lang="en-US" sz="2000" dirty="0"/>
              <a:t>understand Chinese. </a:t>
            </a:r>
          </a:p>
          <a:p>
            <a:endParaRPr lang="en-US" sz="2000" dirty="0" smtClean="0"/>
          </a:p>
        </p:txBody>
      </p:sp>
    </p:spTree>
    <p:extLst>
      <p:ext uri="{BB962C8B-B14F-4D97-AF65-F5344CB8AC3E}">
        <p14:creationId xmlns:p14="http://schemas.microsoft.com/office/powerpoint/2010/main" val="2435836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5116" y="184577"/>
            <a:ext cx="5845583" cy="369332"/>
          </a:xfrm>
          <a:prstGeom prst="rect">
            <a:avLst/>
          </a:prstGeom>
          <a:noFill/>
        </p:spPr>
        <p:txBody>
          <a:bodyPr wrap="none" rtlCol="0">
            <a:spAutoFit/>
          </a:bodyPr>
          <a:lstStyle/>
          <a:p>
            <a:r>
              <a:rPr lang="en-US" dirty="0" smtClean="0"/>
              <a:t>The </a:t>
            </a:r>
            <a:r>
              <a:rPr lang="en-US" b="1" dirty="0" smtClean="0"/>
              <a:t>Chinese Room Argument (against Functionalism)</a:t>
            </a:r>
            <a:endParaRPr lang="en-US" dirty="0"/>
          </a:p>
        </p:txBody>
      </p:sp>
      <p:pic>
        <p:nvPicPr>
          <p:cNvPr id="5" name="Picture 4" descr="Screen Shot 2016-04-12 at 10.37.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7744" y="648479"/>
            <a:ext cx="2729975" cy="1783401"/>
          </a:xfrm>
          <a:prstGeom prst="rect">
            <a:avLst/>
          </a:prstGeom>
        </p:spPr>
      </p:pic>
      <p:sp>
        <p:nvSpPr>
          <p:cNvPr id="2" name="TextBox 1"/>
          <p:cNvSpPr txBox="1"/>
          <p:nvPr/>
        </p:nvSpPr>
        <p:spPr>
          <a:xfrm>
            <a:off x="337792" y="2634443"/>
            <a:ext cx="8674470" cy="3477875"/>
          </a:xfrm>
          <a:prstGeom prst="rect">
            <a:avLst/>
          </a:prstGeom>
          <a:noFill/>
          <a:ln>
            <a:solidFill>
              <a:schemeClr val="tx1"/>
            </a:solidFill>
            <a:prstDash val="sysDash"/>
          </a:ln>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t>P2. In the Chinese Room I run a program that manipulates Chinese sentences in a way indistinguishable from the linguistic behavior of a fluent Chinese speaker.    </a:t>
            </a:r>
          </a:p>
          <a:p>
            <a:r>
              <a:rPr lang="en-US" sz="2000" dirty="0"/>
              <a:t>	</a:t>
            </a:r>
            <a:r>
              <a:rPr lang="en-US" sz="2000" dirty="0" smtClean="0"/>
              <a:t>C1. If functionalism is true, then in the Chinese Room I understand 	Chinese. </a:t>
            </a:r>
          </a:p>
          <a:p>
            <a:r>
              <a:rPr lang="en-US" sz="2000" dirty="0"/>
              <a:t>P3. In the Chinese </a:t>
            </a:r>
            <a:r>
              <a:rPr lang="en-US" sz="2000" dirty="0" smtClean="0"/>
              <a:t>Room </a:t>
            </a:r>
            <a:r>
              <a:rPr lang="en-US" sz="2000" dirty="0"/>
              <a:t>I </a:t>
            </a:r>
            <a:r>
              <a:rPr lang="en-US" sz="2000" dirty="0" smtClean="0"/>
              <a:t>do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6" name="Straight Connector 5"/>
          <p:cNvCxnSpPr/>
          <p:nvPr/>
        </p:nvCxnSpPr>
        <p:spPr>
          <a:xfrm>
            <a:off x="337792" y="5593129"/>
            <a:ext cx="867447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5147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905166"/>
            <a:ext cx="8674470" cy="3477875"/>
          </a:xfrm>
          <a:prstGeom prst="rect">
            <a:avLst/>
          </a:prstGeom>
          <a:noFill/>
          <a:ln>
            <a:solidFill>
              <a:schemeClr val="tx1"/>
            </a:solidFill>
            <a:prstDash val="sysDash"/>
          </a:ln>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t>P2. In the Chinese Room I run a program that manipulates Chinese sentences in a way indistinguishable from the linguistic behavior of a fluent Chinese speaker.    </a:t>
            </a:r>
          </a:p>
          <a:p>
            <a:r>
              <a:rPr lang="en-US" sz="2000" dirty="0"/>
              <a:t>	</a:t>
            </a:r>
            <a:r>
              <a:rPr lang="en-US" sz="2000" dirty="0" smtClean="0"/>
              <a:t>C1. If functionalism is true, then in the Chinese Room I understand 	Chinese. </a:t>
            </a:r>
          </a:p>
          <a:p>
            <a:r>
              <a:rPr lang="en-US" sz="2000" dirty="0"/>
              <a:t>P3. In the Chinese </a:t>
            </a:r>
            <a:r>
              <a:rPr lang="en-US" sz="2000" dirty="0" smtClean="0"/>
              <a:t>Room </a:t>
            </a:r>
            <a:r>
              <a:rPr lang="en-US" sz="2000" dirty="0"/>
              <a:t>I </a:t>
            </a:r>
            <a:r>
              <a:rPr lang="en-US" sz="2000" dirty="0" smtClean="0"/>
              <a:t>do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5" name="Straight Connector 4"/>
          <p:cNvCxnSpPr/>
          <p:nvPr/>
        </p:nvCxnSpPr>
        <p:spPr>
          <a:xfrm>
            <a:off x="337792" y="3863852"/>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86419" y="326834"/>
            <a:ext cx="5800361" cy="400110"/>
          </a:xfrm>
          <a:prstGeom prst="rect">
            <a:avLst/>
          </a:prstGeom>
          <a:noFill/>
        </p:spPr>
        <p:txBody>
          <a:bodyPr wrap="none" rtlCol="0">
            <a:spAutoFit/>
          </a:bodyPr>
          <a:lstStyle/>
          <a:p>
            <a:r>
              <a:rPr lang="en-US" sz="2000" dirty="0" smtClean="0"/>
              <a:t>How could a functionalist reply to the argument?</a:t>
            </a:r>
            <a:endParaRPr lang="en-US" sz="2000" dirty="0"/>
          </a:p>
        </p:txBody>
      </p:sp>
    </p:spTree>
    <p:extLst>
      <p:ext uri="{BB962C8B-B14F-4D97-AF65-F5344CB8AC3E}">
        <p14:creationId xmlns:p14="http://schemas.microsoft.com/office/powerpoint/2010/main" val="2792822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905166"/>
            <a:ext cx="8674470" cy="3477875"/>
          </a:xfrm>
          <a:prstGeom prst="rect">
            <a:avLst/>
          </a:prstGeom>
          <a:noFill/>
          <a:ln>
            <a:solidFill>
              <a:schemeClr val="tx1"/>
            </a:solidFill>
            <a:prstDash val="sysDash"/>
          </a:ln>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t>P2. In the Chinese Room I run a program that manipulates Chinese sentences in a way indistinguishable from the linguistic behavior of a fluent Chinese speaker.    </a:t>
            </a:r>
          </a:p>
          <a:p>
            <a:r>
              <a:rPr lang="en-US" sz="2000" dirty="0"/>
              <a:t>	</a:t>
            </a:r>
            <a:r>
              <a:rPr lang="en-US" sz="2000" dirty="0" smtClean="0"/>
              <a:t>C1. If functionalism is true, then in the Chinese Room I understand 	Chinese. </a:t>
            </a:r>
          </a:p>
          <a:p>
            <a:r>
              <a:rPr lang="en-US" sz="2000" dirty="0">
                <a:solidFill>
                  <a:srgbClr val="FF0000"/>
                </a:solidFill>
              </a:rPr>
              <a:t>P3. In the Chinese </a:t>
            </a:r>
            <a:r>
              <a:rPr lang="en-US" sz="2000" dirty="0" smtClean="0">
                <a:solidFill>
                  <a:srgbClr val="FF0000"/>
                </a:solidFill>
              </a:rPr>
              <a:t>Room </a:t>
            </a:r>
            <a:r>
              <a:rPr lang="en-US" sz="2000" dirty="0">
                <a:solidFill>
                  <a:srgbClr val="FF0000"/>
                </a:solidFill>
              </a:rPr>
              <a:t>I </a:t>
            </a:r>
            <a:r>
              <a:rPr lang="en-US" sz="2000" dirty="0" smtClean="0">
                <a:solidFill>
                  <a:srgbClr val="FF0000"/>
                </a:solidFill>
              </a:rPr>
              <a:t>do </a:t>
            </a:r>
            <a:r>
              <a:rPr lang="en-US" sz="2000" b="1" dirty="0" smtClean="0">
                <a:solidFill>
                  <a:srgbClr val="FF0000"/>
                </a:solidFill>
              </a:rPr>
              <a:t>not</a:t>
            </a:r>
            <a:r>
              <a:rPr lang="en-US" sz="2000" dirty="0" smtClean="0">
                <a:solidFill>
                  <a:srgbClr val="FF0000"/>
                </a:solidFill>
              </a:rPr>
              <a:t> </a:t>
            </a:r>
            <a:r>
              <a:rPr lang="en-US" sz="2000" dirty="0">
                <a:solidFill>
                  <a:srgbClr val="FF0000"/>
                </a:solidFill>
              </a:rPr>
              <a:t>understand Chinese. </a:t>
            </a:r>
            <a:endParaRPr lang="en-US" sz="2000" dirty="0" smtClean="0">
              <a:solidFill>
                <a:srgbClr val="FF0000"/>
              </a:solidFill>
            </a:endParaRPr>
          </a:p>
          <a:p>
            <a:endParaRPr lang="en-US" sz="2000" dirty="0"/>
          </a:p>
          <a:p>
            <a:r>
              <a:rPr lang="en-US" sz="2000" dirty="0" smtClean="0"/>
              <a:t>C. Functionalism is false. </a:t>
            </a:r>
            <a:endParaRPr lang="en-US" sz="2000" dirty="0"/>
          </a:p>
        </p:txBody>
      </p:sp>
      <p:cxnSp>
        <p:nvCxnSpPr>
          <p:cNvPr id="5" name="Straight Connector 4"/>
          <p:cNvCxnSpPr/>
          <p:nvPr/>
        </p:nvCxnSpPr>
        <p:spPr>
          <a:xfrm>
            <a:off x="337792" y="3863852"/>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86419" y="326834"/>
            <a:ext cx="5800361" cy="400110"/>
          </a:xfrm>
          <a:prstGeom prst="rect">
            <a:avLst/>
          </a:prstGeom>
          <a:noFill/>
        </p:spPr>
        <p:txBody>
          <a:bodyPr wrap="none" rtlCol="0">
            <a:spAutoFit/>
          </a:bodyPr>
          <a:lstStyle/>
          <a:p>
            <a:r>
              <a:rPr lang="en-US" sz="2000" dirty="0" smtClean="0"/>
              <a:t>How could a functionalist reply to the argument?</a:t>
            </a:r>
            <a:endParaRPr lang="en-US" sz="2000" dirty="0"/>
          </a:p>
        </p:txBody>
      </p:sp>
      <p:sp>
        <p:nvSpPr>
          <p:cNvPr id="2" name="TextBox 1"/>
          <p:cNvSpPr txBox="1"/>
          <p:nvPr/>
        </p:nvSpPr>
        <p:spPr>
          <a:xfrm>
            <a:off x="337792" y="4881574"/>
            <a:ext cx="4210508" cy="400110"/>
          </a:xfrm>
          <a:prstGeom prst="rect">
            <a:avLst/>
          </a:prstGeom>
          <a:noFill/>
        </p:spPr>
        <p:txBody>
          <a:bodyPr wrap="none" rtlCol="0">
            <a:spAutoFit/>
          </a:bodyPr>
          <a:lstStyle/>
          <a:p>
            <a:r>
              <a:rPr lang="en-US" sz="2000" dirty="0" smtClean="0">
                <a:solidFill>
                  <a:srgbClr val="FF0000"/>
                </a:solidFill>
              </a:rPr>
              <a:t>Reject P3: I </a:t>
            </a:r>
            <a:r>
              <a:rPr lang="en-US" sz="2000" b="1" dirty="0" smtClean="0">
                <a:solidFill>
                  <a:srgbClr val="FF0000"/>
                </a:solidFill>
              </a:rPr>
              <a:t>do </a:t>
            </a:r>
            <a:r>
              <a:rPr lang="en-US" sz="2000" dirty="0" smtClean="0">
                <a:solidFill>
                  <a:srgbClr val="FF0000"/>
                </a:solidFill>
              </a:rPr>
              <a:t>understand Chinese.  </a:t>
            </a:r>
            <a:endParaRPr lang="en-US" sz="2000" dirty="0">
              <a:solidFill>
                <a:srgbClr val="FF0000"/>
              </a:solidFill>
            </a:endParaRPr>
          </a:p>
        </p:txBody>
      </p:sp>
    </p:spTree>
    <p:extLst>
      <p:ext uri="{BB962C8B-B14F-4D97-AF65-F5344CB8AC3E}">
        <p14:creationId xmlns:p14="http://schemas.microsoft.com/office/powerpoint/2010/main" val="1896348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905166"/>
            <a:ext cx="8674470" cy="3477875"/>
          </a:xfrm>
          <a:prstGeom prst="rect">
            <a:avLst/>
          </a:prstGeom>
          <a:noFill/>
          <a:ln>
            <a:solidFill>
              <a:schemeClr val="tx1"/>
            </a:solidFill>
            <a:prstDash val="sysDash"/>
          </a:ln>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solidFill>
                  <a:srgbClr val="FF0000"/>
                </a:solidFill>
              </a:rPr>
              <a:t>P2. In the Chinese Room </a:t>
            </a:r>
            <a:r>
              <a:rPr lang="en-US" sz="2000" b="1" u="sng" dirty="0" smtClean="0">
                <a:solidFill>
                  <a:srgbClr val="FF0000"/>
                </a:solidFill>
              </a:rPr>
              <a:t>I</a:t>
            </a:r>
            <a:r>
              <a:rPr lang="en-US" sz="2000" dirty="0" smtClean="0">
                <a:solidFill>
                  <a:srgbClr val="FF0000"/>
                </a:solidFill>
              </a:rPr>
              <a:t> run a program that manipulates Chinese sentences in a way indistinguishable from the linguistic behavior of a fluent Chinese speaker.    </a:t>
            </a:r>
          </a:p>
          <a:p>
            <a:r>
              <a:rPr lang="en-US" sz="2000" dirty="0"/>
              <a:t>	</a:t>
            </a:r>
            <a:r>
              <a:rPr lang="en-US" sz="2000" dirty="0" smtClean="0"/>
              <a:t>C1. If functionalism is true, then in the Chinese Room I understand 	Chinese. </a:t>
            </a:r>
          </a:p>
          <a:p>
            <a:r>
              <a:rPr lang="en-US" sz="2000" dirty="0"/>
              <a:t>P3. In the Chinese </a:t>
            </a:r>
            <a:r>
              <a:rPr lang="en-US" sz="2000" dirty="0" smtClean="0"/>
              <a:t>Room </a:t>
            </a:r>
            <a:r>
              <a:rPr lang="en-US" sz="2000" dirty="0"/>
              <a:t>I </a:t>
            </a:r>
            <a:r>
              <a:rPr lang="en-US" sz="2000" dirty="0" smtClean="0"/>
              <a:t>do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5" name="Straight Connector 4"/>
          <p:cNvCxnSpPr/>
          <p:nvPr/>
        </p:nvCxnSpPr>
        <p:spPr>
          <a:xfrm>
            <a:off x="337792" y="3863852"/>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86419" y="326834"/>
            <a:ext cx="5800361" cy="400110"/>
          </a:xfrm>
          <a:prstGeom prst="rect">
            <a:avLst/>
          </a:prstGeom>
          <a:noFill/>
        </p:spPr>
        <p:txBody>
          <a:bodyPr wrap="none" rtlCol="0">
            <a:spAutoFit/>
          </a:bodyPr>
          <a:lstStyle/>
          <a:p>
            <a:r>
              <a:rPr lang="en-US" sz="2000" dirty="0" smtClean="0"/>
              <a:t>How could a functionalist reply to the argument?</a:t>
            </a:r>
            <a:endParaRPr lang="en-US" sz="2000" dirty="0"/>
          </a:p>
        </p:txBody>
      </p:sp>
      <p:sp>
        <p:nvSpPr>
          <p:cNvPr id="2" name="TextBox 1"/>
          <p:cNvSpPr txBox="1"/>
          <p:nvPr/>
        </p:nvSpPr>
        <p:spPr>
          <a:xfrm>
            <a:off x="337793" y="4881574"/>
            <a:ext cx="8674470" cy="707886"/>
          </a:xfrm>
          <a:prstGeom prst="rect">
            <a:avLst/>
          </a:prstGeom>
          <a:noFill/>
        </p:spPr>
        <p:txBody>
          <a:bodyPr wrap="square" rtlCol="0">
            <a:spAutoFit/>
          </a:bodyPr>
          <a:lstStyle/>
          <a:p>
            <a:r>
              <a:rPr lang="en-US" sz="2000" dirty="0" smtClean="0">
                <a:solidFill>
                  <a:srgbClr val="FF0000"/>
                </a:solidFill>
              </a:rPr>
              <a:t>Reject P2: </a:t>
            </a:r>
            <a:r>
              <a:rPr lang="en-US" sz="2000" b="1" u="sng" dirty="0" smtClean="0">
                <a:solidFill>
                  <a:srgbClr val="FF0000"/>
                </a:solidFill>
              </a:rPr>
              <a:t>I</a:t>
            </a:r>
            <a:r>
              <a:rPr lang="en-US" sz="2000" b="1" dirty="0" smtClean="0">
                <a:solidFill>
                  <a:srgbClr val="FF0000"/>
                </a:solidFill>
              </a:rPr>
              <a:t> </a:t>
            </a:r>
            <a:r>
              <a:rPr lang="en-US" sz="2000" dirty="0" smtClean="0">
                <a:solidFill>
                  <a:srgbClr val="FF0000"/>
                </a:solidFill>
              </a:rPr>
              <a:t>don’t run the program. I am </a:t>
            </a:r>
            <a:r>
              <a:rPr lang="en-US" sz="2000" b="1" u="sng" dirty="0" smtClean="0">
                <a:solidFill>
                  <a:srgbClr val="FF0000"/>
                </a:solidFill>
              </a:rPr>
              <a:t>part</a:t>
            </a:r>
            <a:r>
              <a:rPr lang="en-US" sz="2000" dirty="0" smtClean="0">
                <a:solidFill>
                  <a:srgbClr val="FF0000"/>
                </a:solidFill>
              </a:rPr>
              <a:t> of the program, but the entire </a:t>
            </a:r>
            <a:r>
              <a:rPr lang="en-US" sz="2000" b="1" dirty="0" smtClean="0">
                <a:solidFill>
                  <a:srgbClr val="FF0000"/>
                </a:solidFill>
              </a:rPr>
              <a:t>room </a:t>
            </a:r>
            <a:r>
              <a:rPr lang="en-US" sz="2000" dirty="0" smtClean="0">
                <a:solidFill>
                  <a:srgbClr val="FF0000"/>
                </a:solidFill>
              </a:rPr>
              <a:t>runs the program. </a:t>
            </a:r>
            <a:endParaRPr lang="en-US" sz="2000" b="1" dirty="0">
              <a:solidFill>
                <a:srgbClr val="FF0000"/>
              </a:solidFill>
            </a:endParaRPr>
          </a:p>
        </p:txBody>
      </p:sp>
    </p:spTree>
    <p:extLst>
      <p:ext uri="{BB962C8B-B14F-4D97-AF65-F5344CB8AC3E}">
        <p14:creationId xmlns:p14="http://schemas.microsoft.com/office/powerpoint/2010/main" val="3269435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905166"/>
            <a:ext cx="8674470" cy="3477875"/>
          </a:xfrm>
          <a:prstGeom prst="rect">
            <a:avLst/>
          </a:prstGeom>
          <a:noFill/>
          <a:ln>
            <a:solidFill>
              <a:schemeClr val="tx1"/>
            </a:solidFill>
            <a:prstDash val="sysDash"/>
          </a:ln>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solidFill>
                  <a:srgbClr val="FF0000"/>
                </a:solidFill>
              </a:rPr>
              <a:t>P2. In the Chinese Room </a:t>
            </a:r>
            <a:r>
              <a:rPr lang="en-US" sz="2000" b="1" u="sng" dirty="0" smtClean="0">
                <a:solidFill>
                  <a:srgbClr val="FF0000"/>
                </a:solidFill>
              </a:rPr>
              <a:t>I</a:t>
            </a:r>
            <a:r>
              <a:rPr lang="en-US" sz="2000" dirty="0" smtClean="0">
                <a:solidFill>
                  <a:srgbClr val="FF0000"/>
                </a:solidFill>
              </a:rPr>
              <a:t> run a program that manipulates Chinese sentences in a way indistinguishable from the linguistic behavior of a fluent Chinese speaker.    </a:t>
            </a:r>
          </a:p>
          <a:p>
            <a:r>
              <a:rPr lang="en-US" sz="2000" dirty="0"/>
              <a:t>	</a:t>
            </a:r>
            <a:r>
              <a:rPr lang="en-US" sz="2000" dirty="0" smtClean="0"/>
              <a:t>C1. If functionalism is true, then in the Chinese Room I understand 	Chinese. </a:t>
            </a:r>
          </a:p>
          <a:p>
            <a:r>
              <a:rPr lang="en-US" sz="2000" dirty="0"/>
              <a:t>P3. In the Chinese </a:t>
            </a:r>
            <a:r>
              <a:rPr lang="en-US" sz="2000" dirty="0" smtClean="0"/>
              <a:t>Room </a:t>
            </a:r>
            <a:r>
              <a:rPr lang="en-US" sz="2000" dirty="0"/>
              <a:t>I </a:t>
            </a:r>
            <a:r>
              <a:rPr lang="en-US" sz="2000" dirty="0" smtClean="0"/>
              <a:t>do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5" name="Straight Connector 4"/>
          <p:cNvCxnSpPr/>
          <p:nvPr/>
        </p:nvCxnSpPr>
        <p:spPr>
          <a:xfrm>
            <a:off x="337792" y="3863852"/>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86419" y="326834"/>
            <a:ext cx="5800361" cy="400110"/>
          </a:xfrm>
          <a:prstGeom prst="rect">
            <a:avLst/>
          </a:prstGeom>
          <a:noFill/>
        </p:spPr>
        <p:txBody>
          <a:bodyPr wrap="none" rtlCol="0">
            <a:spAutoFit/>
          </a:bodyPr>
          <a:lstStyle/>
          <a:p>
            <a:r>
              <a:rPr lang="en-US" sz="2000" dirty="0" smtClean="0"/>
              <a:t>How could a functionalist reply to the argument?</a:t>
            </a:r>
            <a:endParaRPr lang="en-US" sz="2000" dirty="0"/>
          </a:p>
        </p:txBody>
      </p:sp>
      <p:sp>
        <p:nvSpPr>
          <p:cNvPr id="2" name="TextBox 1"/>
          <p:cNvSpPr txBox="1"/>
          <p:nvPr/>
        </p:nvSpPr>
        <p:spPr>
          <a:xfrm>
            <a:off x="337793" y="4881574"/>
            <a:ext cx="8674470" cy="1631216"/>
          </a:xfrm>
          <a:prstGeom prst="rect">
            <a:avLst/>
          </a:prstGeom>
          <a:noFill/>
        </p:spPr>
        <p:txBody>
          <a:bodyPr wrap="square" rtlCol="0">
            <a:spAutoFit/>
          </a:bodyPr>
          <a:lstStyle/>
          <a:p>
            <a:r>
              <a:rPr lang="en-US" sz="2000" dirty="0" smtClean="0">
                <a:solidFill>
                  <a:srgbClr val="FF0000"/>
                </a:solidFill>
              </a:rPr>
              <a:t>Reject P2: </a:t>
            </a:r>
            <a:r>
              <a:rPr lang="en-US" sz="2000" b="1" u="sng" dirty="0" smtClean="0">
                <a:solidFill>
                  <a:srgbClr val="FF0000"/>
                </a:solidFill>
              </a:rPr>
              <a:t>I</a:t>
            </a:r>
            <a:r>
              <a:rPr lang="en-US" sz="2000" b="1" dirty="0" smtClean="0">
                <a:solidFill>
                  <a:srgbClr val="FF0000"/>
                </a:solidFill>
              </a:rPr>
              <a:t> </a:t>
            </a:r>
            <a:r>
              <a:rPr lang="en-US" sz="2000" dirty="0" smtClean="0">
                <a:solidFill>
                  <a:srgbClr val="FF0000"/>
                </a:solidFill>
              </a:rPr>
              <a:t>don’t run the program. I am </a:t>
            </a:r>
            <a:r>
              <a:rPr lang="en-US" sz="2000" b="1" u="sng" dirty="0" smtClean="0">
                <a:solidFill>
                  <a:srgbClr val="FF0000"/>
                </a:solidFill>
              </a:rPr>
              <a:t>part</a:t>
            </a:r>
            <a:r>
              <a:rPr lang="en-US" sz="2000" dirty="0" smtClean="0">
                <a:solidFill>
                  <a:srgbClr val="FF0000"/>
                </a:solidFill>
              </a:rPr>
              <a:t> of the program, but the entire </a:t>
            </a:r>
            <a:r>
              <a:rPr lang="en-US" sz="2000" b="1" dirty="0" smtClean="0">
                <a:solidFill>
                  <a:srgbClr val="FF0000"/>
                </a:solidFill>
              </a:rPr>
              <a:t>room </a:t>
            </a:r>
            <a:r>
              <a:rPr lang="en-US" sz="2000" dirty="0" smtClean="0">
                <a:solidFill>
                  <a:srgbClr val="FF0000"/>
                </a:solidFill>
              </a:rPr>
              <a:t>runs the program.</a:t>
            </a:r>
          </a:p>
          <a:p>
            <a:endParaRPr lang="en-US" sz="2000" dirty="0">
              <a:solidFill>
                <a:srgbClr val="FF0000"/>
              </a:solidFill>
            </a:endParaRPr>
          </a:p>
          <a:p>
            <a:r>
              <a:rPr lang="en-US" sz="2000" dirty="0" smtClean="0">
                <a:solidFill>
                  <a:srgbClr val="FF0000"/>
                </a:solidFill>
              </a:rPr>
              <a:t>But can’t we just run the same argument against the Chinese Room </a:t>
            </a:r>
            <a:r>
              <a:rPr lang="en-US" sz="2000" i="1" dirty="0" smtClean="0">
                <a:solidFill>
                  <a:srgbClr val="FF0000"/>
                </a:solidFill>
              </a:rPr>
              <a:t>itself </a:t>
            </a:r>
            <a:r>
              <a:rPr lang="en-US" sz="2000" dirty="0" smtClean="0">
                <a:solidFill>
                  <a:srgbClr val="FF0000"/>
                </a:solidFill>
              </a:rPr>
              <a:t>understanding Chinese?</a:t>
            </a:r>
            <a:endParaRPr lang="en-US" sz="2000" b="1" dirty="0">
              <a:solidFill>
                <a:srgbClr val="FF0000"/>
              </a:solidFill>
            </a:endParaRPr>
          </a:p>
        </p:txBody>
      </p:sp>
    </p:spTree>
    <p:extLst>
      <p:ext uri="{BB962C8B-B14F-4D97-AF65-F5344CB8AC3E}">
        <p14:creationId xmlns:p14="http://schemas.microsoft.com/office/powerpoint/2010/main" val="2843917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905166"/>
            <a:ext cx="8674470" cy="3477875"/>
          </a:xfrm>
          <a:prstGeom prst="rect">
            <a:avLst/>
          </a:prstGeom>
          <a:noFill/>
          <a:ln>
            <a:solidFill>
              <a:schemeClr val="tx1"/>
            </a:solidFill>
            <a:prstDash val="sysDash"/>
          </a:ln>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solidFill>
                  <a:srgbClr val="000000"/>
                </a:solidFill>
              </a:rPr>
              <a:t>P2*. </a:t>
            </a:r>
            <a:r>
              <a:rPr lang="en-US" sz="2000" dirty="0" smtClean="0">
                <a:solidFill>
                  <a:srgbClr val="008000"/>
                </a:solidFill>
              </a:rPr>
              <a:t>The Chinese Room </a:t>
            </a:r>
            <a:r>
              <a:rPr lang="en-US" sz="2000" dirty="0" smtClean="0">
                <a:solidFill>
                  <a:srgbClr val="000000"/>
                </a:solidFill>
              </a:rPr>
              <a:t>runs a program that manipulates Chinese sentences in a way indistinguishable from the linguistic behavior of a fluent Chinese speaker.    </a:t>
            </a:r>
          </a:p>
          <a:p>
            <a:r>
              <a:rPr lang="en-US" sz="2000" dirty="0"/>
              <a:t>	</a:t>
            </a:r>
            <a:r>
              <a:rPr lang="en-US" sz="2000" dirty="0" smtClean="0"/>
              <a:t>C1*. If functionalism is true, then in </a:t>
            </a:r>
            <a:r>
              <a:rPr lang="en-US" sz="2000" dirty="0" smtClean="0">
                <a:solidFill>
                  <a:schemeClr val="accent5"/>
                </a:solidFill>
              </a:rPr>
              <a:t>the Chinese Room </a:t>
            </a:r>
            <a:r>
              <a:rPr lang="en-US" sz="2000" dirty="0" smtClean="0"/>
              <a:t>understands 	Chinese. </a:t>
            </a:r>
          </a:p>
          <a:p>
            <a:r>
              <a:rPr lang="en-US" sz="2000" dirty="0" smtClean="0"/>
              <a:t>P3*. </a:t>
            </a:r>
            <a:r>
              <a:rPr lang="en-US" sz="2000" dirty="0">
                <a:solidFill>
                  <a:srgbClr val="63891F"/>
                </a:solidFill>
              </a:rPr>
              <a:t>T</a:t>
            </a:r>
            <a:r>
              <a:rPr lang="en-US" sz="2000" dirty="0" smtClean="0">
                <a:solidFill>
                  <a:srgbClr val="63891F"/>
                </a:solidFill>
              </a:rPr>
              <a:t>he </a:t>
            </a:r>
            <a:r>
              <a:rPr lang="en-US" sz="2000" dirty="0">
                <a:solidFill>
                  <a:srgbClr val="63891F"/>
                </a:solidFill>
              </a:rPr>
              <a:t>Chinese </a:t>
            </a:r>
            <a:r>
              <a:rPr lang="en-US" sz="2000" dirty="0" smtClean="0">
                <a:solidFill>
                  <a:srgbClr val="63891F"/>
                </a:solidFill>
              </a:rPr>
              <a:t>Room </a:t>
            </a:r>
            <a:r>
              <a:rPr lang="en-US" sz="2000" dirty="0" smtClean="0"/>
              <a:t>does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5" name="Straight Connector 4"/>
          <p:cNvCxnSpPr/>
          <p:nvPr/>
        </p:nvCxnSpPr>
        <p:spPr>
          <a:xfrm>
            <a:off x="337792" y="3863852"/>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86419" y="326834"/>
            <a:ext cx="5800361" cy="400110"/>
          </a:xfrm>
          <a:prstGeom prst="rect">
            <a:avLst/>
          </a:prstGeom>
          <a:noFill/>
        </p:spPr>
        <p:txBody>
          <a:bodyPr wrap="none" rtlCol="0">
            <a:spAutoFit/>
          </a:bodyPr>
          <a:lstStyle/>
          <a:p>
            <a:r>
              <a:rPr lang="en-US" sz="2000" dirty="0" smtClean="0"/>
              <a:t>How could a functionalist reply to the argument?</a:t>
            </a:r>
            <a:endParaRPr lang="en-US" sz="2000" dirty="0"/>
          </a:p>
        </p:txBody>
      </p:sp>
    </p:spTree>
    <p:extLst>
      <p:ext uri="{BB962C8B-B14F-4D97-AF65-F5344CB8AC3E}">
        <p14:creationId xmlns:p14="http://schemas.microsoft.com/office/powerpoint/2010/main" val="13651094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905166"/>
            <a:ext cx="8674470" cy="3477875"/>
          </a:xfrm>
          <a:prstGeom prst="rect">
            <a:avLst/>
          </a:prstGeom>
          <a:noFill/>
          <a:ln>
            <a:solidFill>
              <a:schemeClr val="tx1"/>
            </a:solidFill>
            <a:prstDash val="sysDash"/>
          </a:ln>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solidFill>
                  <a:srgbClr val="000000"/>
                </a:solidFill>
              </a:rPr>
              <a:t>P2*. </a:t>
            </a:r>
            <a:r>
              <a:rPr lang="en-US" sz="2000" dirty="0" smtClean="0">
                <a:solidFill>
                  <a:srgbClr val="008000"/>
                </a:solidFill>
              </a:rPr>
              <a:t>The Chinese Room </a:t>
            </a:r>
            <a:r>
              <a:rPr lang="en-US" sz="2000" dirty="0" smtClean="0">
                <a:solidFill>
                  <a:srgbClr val="000000"/>
                </a:solidFill>
              </a:rPr>
              <a:t>runs a program that manipulates Chinese sentences in a way indistinguishable from the linguistic behavior of a fluent Chinese speaker.    </a:t>
            </a:r>
          </a:p>
          <a:p>
            <a:r>
              <a:rPr lang="en-US" sz="2000" dirty="0"/>
              <a:t>	</a:t>
            </a:r>
            <a:r>
              <a:rPr lang="en-US" sz="2000" dirty="0" smtClean="0"/>
              <a:t>C1*. If functionalism is true, then in </a:t>
            </a:r>
            <a:r>
              <a:rPr lang="en-US" sz="2000" dirty="0" smtClean="0">
                <a:solidFill>
                  <a:schemeClr val="accent5"/>
                </a:solidFill>
              </a:rPr>
              <a:t>the Chinese Room </a:t>
            </a:r>
            <a:r>
              <a:rPr lang="en-US" sz="2000" dirty="0" smtClean="0"/>
              <a:t>understands 	Chinese. </a:t>
            </a:r>
          </a:p>
          <a:p>
            <a:r>
              <a:rPr lang="en-US" sz="2000" dirty="0" smtClean="0"/>
              <a:t>P3*. </a:t>
            </a:r>
            <a:r>
              <a:rPr lang="en-US" sz="2000" dirty="0">
                <a:solidFill>
                  <a:srgbClr val="63891F"/>
                </a:solidFill>
              </a:rPr>
              <a:t>T</a:t>
            </a:r>
            <a:r>
              <a:rPr lang="en-US" sz="2000" dirty="0" smtClean="0">
                <a:solidFill>
                  <a:srgbClr val="63891F"/>
                </a:solidFill>
              </a:rPr>
              <a:t>he </a:t>
            </a:r>
            <a:r>
              <a:rPr lang="en-US" sz="2000" dirty="0">
                <a:solidFill>
                  <a:srgbClr val="63891F"/>
                </a:solidFill>
              </a:rPr>
              <a:t>Chinese </a:t>
            </a:r>
            <a:r>
              <a:rPr lang="en-US" sz="2000" dirty="0" smtClean="0">
                <a:solidFill>
                  <a:srgbClr val="63891F"/>
                </a:solidFill>
              </a:rPr>
              <a:t>Room </a:t>
            </a:r>
            <a:r>
              <a:rPr lang="en-US" sz="2000" dirty="0" smtClean="0"/>
              <a:t>does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5" name="Straight Connector 4"/>
          <p:cNvCxnSpPr/>
          <p:nvPr/>
        </p:nvCxnSpPr>
        <p:spPr>
          <a:xfrm>
            <a:off x="337792" y="3863852"/>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86419" y="326834"/>
            <a:ext cx="5800361" cy="400110"/>
          </a:xfrm>
          <a:prstGeom prst="rect">
            <a:avLst/>
          </a:prstGeom>
          <a:noFill/>
        </p:spPr>
        <p:txBody>
          <a:bodyPr wrap="none" rtlCol="0">
            <a:spAutoFit/>
          </a:bodyPr>
          <a:lstStyle/>
          <a:p>
            <a:r>
              <a:rPr lang="en-US" sz="2000" dirty="0" smtClean="0"/>
              <a:t>How could a functionalist reply to the argument?</a:t>
            </a:r>
            <a:endParaRPr lang="en-US" sz="2000" dirty="0"/>
          </a:p>
        </p:txBody>
      </p:sp>
      <p:sp>
        <p:nvSpPr>
          <p:cNvPr id="2" name="TextBox 1"/>
          <p:cNvSpPr txBox="1"/>
          <p:nvPr/>
        </p:nvSpPr>
        <p:spPr>
          <a:xfrm>
            <a:off x="337792" y="4836570"/>
            <a:ext cx="3525712" cy="769441"/>
          </a:xfrm>
          <a:prstGeom prst="rect">
            <a:avLst/>
          </a:prstGeom>
          <a:noFill/>
        </p:spPr>
        <p:txBody>
          <a:bodyPr wrap="none" rtlCol="0">
            <a:spAutoFit/>
          </a:bodyPr>
          <a:lstStyle/>
          <a:p>
            <a:r>
              <a:rPr lang="en-US" sz="2200" dirty="0" smtClean="0"/>
              <a:t>P2* bypasses the objection.</a:t>
            </a:r>
          </a:p>
          <a:p>
            <a:endParaRPr lang="en-US" sz="2200" dirty="0">
              <a:solidFill>
                <a:srgbClr val="FF0000"/>
              </a:solidFill>
            </a:endParaRPr>
          </a:p>
        </p:txBody>
      </p:sp>
    </p:spTree>
    <p:extLst>
      <p:ext uri="{BB962C8B-B14F-4D97-AF65-F5344CB8AC3E}">
        <p14:creationId xmlns:p14="http://schemas.microsoft.com/office/powerpoint/2010/main" val="40998268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905166"/>
            <a:ext cx="8674470" cy="3477875"/>
          </a:xfrm>
          <a:prstGeom prst="rect">
            <a:avLst/>
          </a:prstGeom>
          <a:noFill/>
          <a:ln>
            <a:solidFill>
              <a:schemeClr val="tx1"/>
            </a:solidFill>
            <a:prstDash val="sysDash"/>
          </a:ln>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solidFill>
                  <a:srgbClr val="000000"/>
                </a:solidFill>
              </a:rPr>
              <a:t>P2*. </a:t>
            </a:r>
            <a:r>
              <a:rPr lang="en-US" sz="2000" dirty="0" smtClean="0">
                <a:solidFill>
                  <a:srgbClr val="008000"/>
                </a:solidFill>
              </a:rPr>
              <a:t>The Chinese Room </a:t>
            </a:r>
            <a:r>
              <a:rPr lang="en-US" sz="2000" dirty="0" smtClean="0">
                <a:solidFill>
                  <a:srgbClr val="000000"/>
                </a:solidFill>
              </a:rPr>
              <a:t>runs a program that manipulates Chinese sentences in a way indistinguishable from the linguistic behavior of a fluent Chinese speaker.    </a:t>
            </a:r>
          </a:p>
          <a:p>
            <a:r>
              <a:rPr lang="en-US" sz="2000" dirty="0"/>
              <a:t>	</a:t>
            </a:r>
            <a:r>
              <a:rPr lang="en-US" sz="2000" dirty="0" smtClean="0"/>
              <a:t>C1*. If functionalism is true, then in </a:t>
            </a:r>
            <a:r>
              <a:rPr lang="en-US" sz="2000" dirty="0" smtClean="0">
                <a:solidFill>
                  <a:schemeClr val="accent5"/>
                </a:solidFill>
              </a:rPr>
              <a:t>the Chinese Room </a:t>
            </a:r>
            <a:r>
              <a:rPr lang="en-US" sz="2000" dirty="0" smtClean="0"/>
              <a:t>understands 	Chinese. </a:t>
            </a:r>
          </a:p>
          <a:p>
            <a:r>
              <a:rPr lang="en-US" sz="2000" dirty="0" smtClean="0">
                <a:solidFill>
                  <a:srgbClr val="FF0000"/>
                </a:solidFill>
              </a:rPr>
              <a:t>P3*. </a:t>
            </a:r>
            <a:r>
              <a:rPr lang="en-US" sz="2000" dirty="0">
                <a:solidFill>
                  <a:srgbClr val="FF0000"/>
                </a:solidFill>
              </a:rPr>
              <a:t>T</a:t>
            </a:r>
            <a:r>
              <a:rPr lang="en-US" sz="2000" dirty="0" smtClean="0">
                <a:solidFill>
                  <a:srgbClr val="FF0000"/>
                </a:solidFill>
              </a:rPr>
              <a:t>he </a:t>
            </a:r>
            <a:r>
              <a:rPr lang="en-US" sz="2000" dirty="0">
                <a:solidFill>
                  <a:srgbClr val="FF0000"/>
                </a:solidFill>
              </a:rPr>
              <a:t>Chinese </a:t>
            </a:r>
            <a:r>
              <a:rPr lang="en-US" sz="2000" dirty="0" smtClean="0">
                <a:solidFill>
                  <a:srgbClr val="FF0000"/>
                </a:solidFill>
              </a:rPr>
              <a:t>Room does </a:t>
            </a:r>
            <a:r>
              <a:rPr lang="en-US" sz="2000" b="1" dirty="0" smtClean="0">
                <a:solidFill>
                  <a:srgbClr val="FF0000"/>
                </a:solidFill>
              </a:rPr>
              <a:t>not</a:t>
            </a:r>
            <a:r>
              <a:rPr lang="en-US" sz="2000" dirty="0" smtClean="0">
                <a:solidFill>
                  <a:srgbClr val="FF0000"/>
                </a:solidFill>
              </a:rPr>
              <a:t> </a:t>
            </a:r>
            <a:r>
              <a:rPr lang="en-US" sz="2000" dirty="0">
                <a:solidFill>
                  <a:srgbClr val="FF0000"/>
                </a:solidFill>
              </a:rPr>
              <a:t>understand Chinese. </a:t>
            </a:r>
            <a:endParaRPr lang="en-US" sz="2000" dirty="0" smtClean="0">
              <a:solidFill>
                <a:srgbClr val="FF0000"/>
              </a:solidFill>
            </a:endParaRPr>
          </a:p>
          <a:p>
            <a:endParaRPr lang="en-US" sz="2000" dirty="0"/>
          </a:p>
          <a:p>
            <a:r>
              <a:rPr lang="en-US" sz="2000" dirty="0" smtClean="0"/>
              <a:t>C. Functionalism is false. </a:t>
            </a:r>
            <a:endParaRPr lang="en-US" sz="2000" dirty="0"/>
          </a:p>
        </p:txBody>
      </p:sp>
      <p:cxnSp>
        <p:nvCxnSpPr>
          <p:cNvPr id="5" name="Straight Connector 4"/>
          <p:cNvCxnSpPr/>
          <p:nvPr/>
        </p:nvCxnSpPr>
        <p:spPr>
          <a:xfrm>
            <a:off x="337792" y="3863852"/>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86419" y="326834"/>
            <a:ext cx="5800361" cy="400110"/>
          </a:xfrm>
          <a:prstGeom prst="rect">
            <a:avLst/>
          </a:prstGeom>
          <a:noFill/>
        </p:spPr>
        <p:txBody>
          <a:bodyPr wrap="none" rtlCol="0">
            <a:spAutoFit/>
          </a:bodyPr>
          <a:lstStyle/>
          <a:p>
            <a:r>
              <a:rPr lang="en-US" sz="2000" dirty="0" smtClean="0"/>
              <a:t>How could a functionalist reply to the argument?</a:t>
            </a:r>
            <a:endParaRPr lang="en-US" sz="2000" dirty="0"/>
          </a:p>
        </p:txBody>
      </p:sp>
      <p:sp>
        <p:nvSpPr>
          <p:cNvPr id="2" name="TextBox 1"/>
          <p:cNvSpPr txBox="1"/>
          <p:nvPr/>
        </p:nvSpPr>
        <p:spPr>
          <a:xfrm>
            <a:off x="337792" y="4836570"/>
            <a:ext cx="7829687" cy="2462212"/>
          </a:xfrm>
          <a:prstGeom prst="rect">
            <a:avLst/>
          </a:prstGeom>
          <a:noFill/>
        </p:spPr>
        <p:txBody>
          <a:bodyPr wrap="none" rtlCol="0">
            <a:spAutoFit/>
          </a:bodyPr>
          <a:lstStyle/>
          <a:p>
            <a:r>
              <a:rPr lang="en-US" sz="2200" dirty="0" smtClean="0"/>
              <a:t>P2* bypasses the objection.</a:t>
            </a:r>
          </a:p>
          <a:p>
            <a:endParaRPr lang="en-US" sz="2200" dirty="0"/>
          </a:p>
          <a:p>
            <a:r>
              <a:rPr lang="en-US" sz="2200" dirty="0">
                <a:solidFill>
                  <a:srgbClr val="FF0000"/>
                </a:solidFill>
              </a:rPr>
              <a:t>But is there now a hole in the argument at P3*??</a:t>
            </a:r>
            <a:r>
              <a:rPr lang="en-US" sz="2200" dirty="0" smtClean="0">
                <a:solidFill>
                  <a:srgbClr val="FF0000"/>
                </a:solidFill>
              </a:rPr>
              <a:t>?</a:t>
            </a:r>
          </a:p>
          <a:p>
            <a:endParaRPr lang="en-US" sz="2200" dirty="0">
              <a:solidFill>
                <a:srgbClr val="FF0000"/>
              </a:solidFill>
            </a:endParaRPr>
          </a:p>
          <a:p>
            <a:r>
              <a:rPr lang="en-US" sz="2200" dirty="0" smtClean="0">
                <a:solidFill>
                  <a:srgbClr val="FF0000"/>
                </a:solidFill>
              </a:rPr>
              <a:t>Reject P3*: The Chinese Room itself does understand Chinese. </a:t>
            </a:r>
            <a:endParaRPr lang="en-US" sz="2200" dirty="0">
              <a:solidFill>
                <a:srgbClr val="FF0000"/>
              </a:solidFill>
            </a:endParaRPr>
          </a:p>
          <a:p>
            <a:endParaRPr lang="en-US" sz="2200" dirty="0" smtClean="0"/>
          </a:p>
          <a:p>
            <a:endParaRPr lang="en-US" sz="2200" dirty="0">
              <a:solidFill>
                <a:srgbClr val="FF0000"/>
              </a:solidFill>
            </a:endParaRPr>
          </a:p>
        </p:txBody>
      </p:sp>
    </p:spTree>
    <p:extLst>
      <p:ext uri="{BB962C8B-B14F-4D97-AF65-F5344CB8AC3E}">
        <p14:creationId xmlns:p14="http://schemas.microsoft.com/office/powerpoint/2010/main" val="3222411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270197"/>
            <a:ext cx="8674470" cy="3477875"/>
          </a:xfrm>
          <a:prstGeom prst="rect">
            <a:avLst/>
          </a:prstGeom>
          <a:noFill/>
          <a:ln>
            <a:solidFill>
              <a:schemeClr val="tx1"/>
            </a:solidFill>
            <a:prstDash val="sysDash"/>
          </a:ln>
        </p:spPr>
        <p:txBody>
          <a:bodyPr wrap="square" rtlCol="0">
            <a:spAutoFit/>
          </a:bodyPr>
          <a:lstStyle/>
          <a:p>
            <a:r>
              <a:rPr lang="en-US" sz="2000" dirty="0" smtClean="0"/>
              <a:t>P1. If functionalism is true, then anything that runs a program that manipulates Chinese sentences in a way indistinguishable from the linguistic behavior of a fluent Chinese speaker understands Chinese.</a:t>
            </a:r>
          </a:p>
          <a:p>
            <a:r>
              <a:rPr lang="en-US" sz="2000" dirty="0" smtClean="0">
                <a:solidFill>
                  <a:srgbClr val="000000"/>
                </a:solidFill>
              </a:rPr>
              <a:t>P2*. </a:t>
            </a:r>
            <a:r>
              <a:rPr lang="en-US" sz="2000" dirty="0" smtClean="0">
                <a:solidFill>
                  <a:srgbClr val="008000"/>
                </a:solidFill>
              </a:rPr>
              <a:t>The Chinese Room </a:t>
            </a:r>
            <a:r>
              <a:rPr lang="en-US" sz="2000" dirty="0" smtClean="0">
                <a:solidFill>
                  <a:srgbClr val="000000"/>
                </a:solidFill>
              </a:rPr>
              <a:t>runs a program that manipulates Chinese sentences in a way indistinguishable from the linguistic behavior of a fluent Chinese speaker.    </a:t>
            </a:r>
          </a:p>
          <a:p>
            <a:r>
              <a:rPr lang="en-US" sz="2000" dirty="0"/>
              <a:t>	</a:t>
            </a:r>
            <a:r>
              <a:rPr lang="en-US" sz="2000" dirty="0" smtClean="0"/>
              <a:t>C1*. If functionalism is true, then in </a:t>
            </a:r>
            <a:r>
              <a:rPr lang="en-US" sz="2000" dirty="0" smtClean="0">
                <a:solidFill>
                  <a:schemeClr val="accent5"/>
                </a:solidFill>
              </a:rPr>
              <a:t>the Chinese Room </a:t>
            </a:r>
            <a:r>
              <a:rPr lang="en-US" sz="2000" dirty="0" smtClean="0"/>
              <a:t>understands 	Chinese. </a:t>
            </a:r>
          </a:p>
          <a:p>
            <a:r>
              <a:rPr lang="en-US" sz="2000" dirty="0" smtClean="0"/>
              <a:t>P3*. </a:t>
            </a:r>
            <a:r>
              <a:rPr lang="en-US" sz="2000" dirty="0">
                <a:solidFill>
                  <a:srgbClr val="63891F"/>
                </a:solidFill>
              </a:rPr>
              <a:t>T</a:t>
            </a:r>
            <a:r>
              <a:rPr lang="en-US" sz="2000" dirty="0" smtClean="0">
                <a:solidFill>
                  <a:srgbClr val="63891F"/>
                </a:solidFill>
              </a:rPr>
              <a:t>he </a:t>
            </a:r>
            <a:r>
              <a:rPr lang="en-US" sz="2000" dirty="0">
                <a:solidFill>
                  <a:srgbClr val="63891F"/>
                </a:solidFill>
              </a:rPr>
              <a:t>Chinese </a:t>
            </a:r>
            <a:r>
              <a:rPr lang="en-US" sz="2000" dirty="0" smtClean="0">
                <a:solidFill>
                  <a:srgbClr val="63891F"/>
                </a:solidFill>
              </a:rPr>
              <a:t>Room </a:t>
            </a:r>
            <a:r>
              <a:rPr lang="en-US" sz="2000" dirty="0" smtClean="0"/>
              <a:t>does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6" name="Straight Connector 5"/>
          <p:cNvCxnSpPr/>
          <p:nvPr/>
        </p:nvCxnSpPr>
        <p:spPr>
          <a:xfrm>
            <a:off x="337792" y="3228884"/>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37792" y="4050308"/>
            <a:ext cx="8296145" cy="1015663"/>
          </a:xfrm>
          <a:prstGeom prst="rect">
            <a:avLst/>
          </a:prstGeom>
          <a:noFill/>
        </p:spPr>
        <p:txBody>
          <a:bodyPr wrap="square" rtlCol="0">
            <a:spAutoFit/>
          </a:bodyPr>
          <a:lstStyle/>
          <a:p>
            <a:r>
              <a:rPr lang="en-US" sz="2000" dirty="0" smtClean="0"/>
              <a:t>Trying to deny P2 and P3 leads the functionalist to say some strange things: either that I or the Chinese Room itself understands Chinese. (But maybe some of you find these to be acceptable consequences.) </a:t>
            </a:r>
            <a:endParaRPr lang="en-US" sz="2000" dirty="0"/>
          </a:p>
        </p:txBody>
      </p:sp>
    </p:spTree>
    <p:extLst>
      <p:ext uri="{BB962C8B-B14F-4D97-AF65-F5344CB8AC3E}">
        <p14:creationId xmlns:p14="http://schemas.microsoft.com/office/powerpoint/2010/main" val="1736059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1001" y="310728"/>
            <a:ext cx="8201564" cy="1938992"/>
          </a:xfrm>
          <a:prstGeom prst="rect">
            <a:avLst/>
          </a:prstGeom>
          <a:noFill/>
        </p:spPr>
        <p:txBody>
          <a:bodyPr wrap="square" rtlCol="0">
            <a:spAutoFit/>
          </a:bodyPr>
          <a:lstStyle/>
          <a:p>
            <a:r>
              <a:rPr lang="en-US" sz="2000" dirty="0" smtClean="0"/>
              <a:t>At this point, you might be thinking: </a:t>
            </a:r>
            <a:r>
              <a:rPr lang="en-US" sz="2000" i="1" dirty="0" smtClean="0"/>
              <a:t>if I am just a thing that computes complicated functions, there is really no difference between me and a very complex computer. </a:t>
            </a:r>
          </a:p>
          <a:p>
            <a:endParaRPr lang="en-US" sz="2000" i="1" dirty="0"/>
          </a:p>
          <a:p>
            <a:r>
              <a:rPr lang="en-US" sz="2000" dirty="0" smtClean="0"/>
              <a:t>That’s a great intuitive to have. Here is an argument that renders the intuition in a more rigorous fashion:</a:t>
            </a:r>
            <a:endParaRPr lang="en-US" sz="2000" dirty="0"/>
          </a:p>
        </p:txBody>
      </p:sp>
    </p:spTree>
    <p:extLst>
      <p:ext uri="{BB962C8B-B14F-4D97-AF65-F5344CB8AC3E}">
        <p14:creationId xmlns:p14="http://schemas.microsoft.com/office/powerpoint/2010/main" val="27111984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270197"/>
            <a:ext cx="8674470" cy="3477875"/>
          </a:xfrm>
          <a:prstGeom prst="rect">
            <a:avLst/>
          </a:prstGeom>
          <a:noFill/>
          <a:ln>
            <a:solidFill>
              <a:schemeClr val="tx1"/>
            </a:solidFill>
            <a:prstDash val="sysDash"/>
          </a:ln>
        </p:spPr>
        <p:txBody>
          <a:bodyPr wrap="square" rtlCol="0">
            <a:spAutoFit/>
          </a:bodyPr>
          <a:lstStyle/>
          <a:p>
            <a:r>
              <a:rPr lang="en-US" sz="2000" dirty="0" smtClean="0">
                <a:solidFill>
                  <a:srgbClr val="FF0000"/>
                </a:solidFill>
              </a:rPr>
              <a:t>P1. If functionalism is true, then anything that runs a program that manipulates Chinese sentences in a way indistinguishable from the linguistic behavior of a fluent Chinese speaker understands Chinese.</a:t>
            </a:r>
          </a:p>
          <a:p>
            <a:r>
              <a:rPr lang="en-US" sz="2000" dirty="0" smtClean="0"/>
              <a:t>P2*. The Chinese Room runs a program that manipulates Chinese sentences in a way indistinguishable from the linguistic behavior of a fluent Chinese speaker.    </a:t>
            </a:r>
          </a:p>
          <a:p>
            <a:r>
              <a:rPr lang="en-US" sz="2000" dirty="0"/>
              <a:t>	</a:t>
            </a:r>
            <a:r>
              <a:rPr lang="en-US" sz="2000" dirty="0" smtClean="0"/>
              <a:t>C1*. If functionalism is true, then in the Chinese Room understands 	Chinese. </a:t>
            </a:r>
          </a:p>
          <a:p>
            <a:r>
              <a:rPr lang="en-US" sz="2000" dirty="0" smtClean="0"/>
              <a:t>P3*. </a:t>
            </a:r>
            <a:r>
              <a:rPr lang="en-US" sz="2000" dirty="0"/>
              <a:t>T</a:t>
            </a:r>
            <a:r>
              <a:rPr lang="en-US" sz="2000" dirty="0" smtClean="0"/>
              <a:t>he </a:t>
            </a:r>
            <a:r>
              <a:rPr lang="en-US" sz="2000" dirty="0"/>
              <a:t>Chinese </a:t>
            </a:r>
            <a:r>
              <a:rPr lang="en-US" sz="2000" dirty="0" smtClean="0"/>
              <a:t>Room does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6" name="Straight Connector 5"/>
          <p:cNvCxnSpPr/>
          <p:nvPr/>
        </p:nvCxnSpPr>
        <p:spPr>
          <a:xfrm>
            <a:off x="337792" y="3228884"/>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37792" y="4050308"/>
            <a:ext cx="8296145" cy="2246769"/>
          </a:xfrm>
          <a:prstGeom prst="rect">
            <a:avLst/>
          </a:prstGeom>
          <a:noFill/>
        </p:spPr>
        <p:txBody>
          <a:bodyPr wrap="square" rtlCol="0">
            <a:spAutoFit/>
          </a:bodyPr>
          <a:lstStyle/>
          <a:p>
            <a:r>
              <a:rPr lang="en-US" sz="2000" dirty="0" smtClean="0"/>
              <a:t>We should ask: Does the functionalist have a way to deny P1? </a:t>
            </a:r>
          </a:p>
          <a:p>
            <a:endParaRPr lang="en-US" sz="2000" dirty="0"/>
          </a:p>
          <a:p>
            <a:r>
              <a:rPr lang="en-US" sz="2000" dirty="0" smtClean="0"/>
              <a:t>To do so, they must argue that </a:t>
            </a:r>
            <a:r>
              <a:rPr lang="en-US" sz="2000" i="1" dirty="0" smtClean="0"/>
              <a:t>our ability to understand a language goes beyond the mere input-output functions replicable by the Chinese Room. </a:t>
            </a:r>
            <a:endParaRPr lang="en-US" sz="2000" dirty="0" smtClean="0"/>
          </a:p>
          <a:p>
            <a:endParaRPr lang="en-US" sz="2000" dirty="0"/>
          </a:p>
          <a:p>
            <a:r>
              <a:rPr lang="en-US" sz="2000" dirty="0" smtClean="0"/>
              <a:t>But doesn’t this require positing a mental ability that is not a multiply-realizable function, which contradicts functionalism?</a:t>
            </a:r>
            <a:endParaRPr lang="en-US" sz="2000" dirty="0"/>
          </a:p>
        </p:txBody>
      </p:sp>
    </p:spTree>
    <p:extLst>
      <p:ext uri="{BB962C8B-B14F-4D97-AF65-F5344CB8AC3E}">
        <p14:creationId xmlns:p14="http://schemas.microsoft.com/office/powerpoint/2010/main" val="1438824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270197"/>
            <a:ext cx="8674470" cy="3477875"/>
          </a:xfrm>
          <a:prstGeom prst="rect">
            <a:avLst/>
          </a:prstGeom>
          <a:noFill/>
          <a:ln>
            <a:solidFill>
              <a:schemeClr val="tx1"/>
            </a:solidFill>
            <a:prstDash val="sysDash"/>
          </a:ln>
        </p:spPr>
        <p:txBody>
          <a:bodyPr wrap="square" rtlCol="0">
            <a:spAutoFit/>
          </a:bodyPr>
          <a:lstStyle/>
          <a:p>
            <a:r>
              <a:rPr lang="en-US" sz="2000" dirty="0" smtClean="0">
                <a:solidFill>
                  <a:srgbClr val="FF0000"/>
                </a:solidFill>
              </a:rPr>
              <a:t>P1. If functionalism is true, then anything that runs a program that manipulates Chinese sentences in a way indistinguishable from the linguistic behavior of a fluent Chinese speaker understands Chinese.</a:t>
            </a:r>
          </a:p>
          <a:p>
            <a:r>
              <a:rPr lang="en-US" sz="2000" dirty="0" smtClean="0"/>
              <a:t>P2*. The Chinese Room runs a program that manipulates Chinese sentences in a way indistinguishable from the linguistic behavior of a fluent Chinese speaker.    </a:t>
            </a:r>
          </a:p>
          <a:p>
            <a:r>
              <a:rPr lang="en-US" sz="2000" dirty="0"/>
              <a:t>	</a:t>
            </a:r>
            <a:r>
              <a:rPr lang="en-US" sz="2000" dirty="0" smtClean="0"/>
              <a:t>C1*. If functionalism is true, then in the Chinese Room understands 	Chinese. </a:t>
            </a:r>
          </a:p>
          <a:p>
            <a:r>
              <a:rPr lang="en-US" sz="2000" dirty="0" smtClean="0"/>
              <a:t>P3*. </a:t>
            </a:r>
            <a:r>
              <a:rPr lang="en-US" sz="2000" dirty="0"/>
              <a:t>T</a:t>
            </a:r>
            <a:r>
              <a:rPr lang="en-US" sz="2000" dirty="0" smtClean="0"/>
              <a:t>he </a:t>
            </a:r>
            <a:r>
              <a:rPr lang="en-US" sz="2000" dirty="0"/>
              <a:t>Chinese </a:t>
            </a:r>
            <a:r>
              <a:rPr lang="en-US" sz="2000" dirty="0" smtClean="0"/>
              <a:t>Room does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6" name="Straight Connector 5"/>
          <p:cNvCxnSpPr/>
          <p:nvPr/>
        </p:nvCxnSpPr>
        <p:spPr>
          <a:xfrm>
            <a:off x="337792" y="3228884"/>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37792" y="4050308"/>
            <a:ext cx="8296145" cy="2862322"/>
          </a:xfrm>
          <a:prstGeom prst="rect">
            <a:avLst/>
          </a:prstGeom>
          <a:noFill/>
        </p:spPr>
        <p:txBody>
          <a:bodyPr wrap="square" rtlCol="0">
            <a:spAutoFit/>
          </a:bodyPr>
          <a:lstStyle/>
          <a:p>
            <a:r>
              <a:rPr lang="en-US" sz="2000" dirty="0" smtClean="0">
                <a:solidFill>
                  <a:srgbClr val="FF0000"/>
                </a:solidFill>
              </a:rPr>
              <a:t>Reject P1: The input-output functions that we realize in demonstrating our linguistic understanding goes beyond the inputs-outputs of the Chinese Room. </a:t>
            </a:r>
            <a:r>
              <a:rPr lang="en-US" sz="2000" dirty="0" smtClean="0"/>
              <a:t>How? </a:t>
            </a:r>
            <a:r>
              <a:rPr lang="en-US" sz="2000" dirty="0" smtClean="0">
                <a:solidFill>
                  <a:srgbClr val="FF0000"/>
                </a:solidFill>
              </a:rPr>
              <a:t>Which outputs (sentences) we produce are not the products of a manual, like in the Chinese Room. The sentences we output are the products of beliefs, desires, hopes, expectations, etc. </a:t>
            </a:r>
          </a:p>
          <a:p>
            <a:endParaRPr lang="en-US" sz="2000" dirty="0">
              <a:solidFill>
                <a:srgbClr val="FF0000"/>
              </a:solidFill>
            </a:endParaRPr>
          </a:p>
          <a:p>
            <a:r>
              <a:rPr lang="en-US" sz="2000" dirty="0" smtClean="0">
                <a:solidFill>
                  <a:srgbClr val="FF0000"/>
                </a:solidFill>
              </a:rPr>
              <a:t>The sentence I choose to use as a response is selected from others on the basis of what I desire to achieve by saying it. The Chinese Room has no such ability. </a:t>
            </a:r>
          </a:p>
        </p:txBody>
      </p:sp>
    </p:spTree>
    <p:extLst>
      <p:ext uri="{BB962C8B-B14F-4D97-AF65-F5344CB8AC3E}">
        <p14:creationId xmlns:p14="http://schemas.microsoft.com/office/powerpoint/2010/main" val="16934632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270197"/>
            <a:ext cx="8674470" cy="3477875"/>
          </a:xfrm>
          <a:prstGeom prst="rect">
            <a:avLst/>
          </a:prstGeom>
          <a:noFill/>
          <a:ln>
            <a:solidFill>
              <a:schemeClr val="tx1"/>
            </a:solidFill>
            <a:prstDash val="sysDash"/>
          </a:ln>
        </p:spPr>
        <p:txBody>
          <a:bodyPr wrap="square" rtlCol="0">
            <a:spAutoFit/>
          </a:bodyPr>
          <a:lstStyle/>
          <a:p>
            <a:r>
              <a:rPr lang="en-US" sz="2000" dirty="0" smtClean="0">
                <a:solidFill>
                  <a:srgbClr val="FF0000"/>
                </a:solidFill>
              </a:rPr>
              <a:t>P1. If functionalism is true, then anything that runs a program that manipulates Chinese sentences in a way indistinguishable from the linguistic behavior of a fluent Chinese speaker understands Chinese.</a:t>
            </a:r>
          </a:p>
          <a:p>
            <a:r>
              <a:rPr lang="en-US" sz="2000" dirty="0" smtClean="0"/>
              <a:t>P2*. The Chinese Room runs a program that manipulates Chinese sentences in a way indistinguishable from the linguistic behavior of a fluent Chinese speaker.    </a:t>
            </a:r>
          </a:p>
          <a:p>
            <a:r>
              <a:rPr lang="en-US" sz="2000" dirty="0"/>
              <a:t>	</a:t>
            </a:r>
            <a:r>
              <a:rPr lang="en-US" sz="2000" dirty="0" smtClean="0"/>
              <a:t>C1*. If functionalism is true, then in the Chinese Room understands 	Chinese. </a:t>
            </a:r>
          </a:p>
          <a:p>
            <a:r>
              <a:rPr lang="en-US" sz="2000" dirty="0" smtClean="0"/>
              <a:t>P3*. </a:t>
            </a:r>
            <a:r>
              <a:rPr lang="en-US" sz="2000" dirty="0"/>
              <a:t>T</a:t>
            </a:r>
            <a:r>
              <a:rPr lang="en-US" sz="2000" dirty="0" smtClean="0"/>
              <a:t>he </a:t>
            </a:r>
            <a:r>
              <a:rPr lang="en-US" sz="2000" dirty="0"/>
              <a:t>Chinese </a:t>
            </a:r>
            <a:r>
              <a:rPr lang="en-US" sz="2000" dirty="0" smtClean="0"/>
              <a:t>Room does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6" name="Straight Connector 5"/>
          <p:cNvCxnSpPr/>
          <p:nvPr/>
        </p:nvCxnSpPr>
        <p:spPr>
          <a:xfrm>
            <a:off x="337792" y="3228884"/>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37792" y="4050308"/>
            <a:ext cx="8296145" cy="1631216"/>
          </a:xfrm>
          <a:prstGeom prst="rect">
            <a:avLst/>
          </a:prstGeom>
          <a:noFill/>
        </p:spPr>
        <p:txBody>
          <a:bodyPr wrap="square" rtlCol="0">
            <a:spAutoFit/>
          </a:bodyPr>
          <a:lstStyle/>
          <a:p>
            <a:r>
              <a:rPr lang="en-US" sz="2000" dirty="0" smtClean="0"/>
              <a:t>But </a:t>
            </a:r>
            <a:r>
              <a:rPr lang="en-US" sz="2000" i="1" dirty="0" smtClean="0"/>
              <a:t>doesn’t </a:t>
            </a:r>
            <a:r>
              <a:rPr lang="en-US" sz="2000" dirty="0" smtClean="0"/>
              <a:t>the room have desires insofar as the person sitting in it does? </a:t>
            </a:r>
          </a:p>
          <a:p>
            <a:endParaRPr lang="en-US" sz="2000" dirty="0"/>
          </a:p>
          <a:p>
            <a:r>
              <a:rPr lang="en-US" sz="2000" dirty="0" smtClean="0"/>
              <a:t>We could even instruct the person to choose from a number of suitable options for an output of Chinese sentences, depending on what kind of treat they want to get in return. </a:t>
            </a:r>
          </a:p>
        </p:txBody>
      </p:sp>
    </p:spTree>
    <p:extLst>
      <p:ext uri="{BB962C8B-B14F-4D97-AF65-F5344CB8AC3E}">
        <p14:creationId xmlns:p14="http://schemas.microsoft.com/office/powerpoint/2010/main" val="855290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7792" y="270197"/>
            <a:ext cx="8674470" cy="3477875"/>
          </a:xfrm>
          <a:prstGeom prst="rect">
            <a:avLst/>
          </a:prstGeom>
          <a:noFill/>
          <a:ln>
            <a:solidFill>
              <a:schemeClr val="tx1"/>
            </a:solidFill>
            <a:prstDash val="sysDash"/>
          </a:ln>
        </p:spPr>
        <p:txBody>
          <a:bodyPr wrap="square" rtlCol="0">
            <a:spAutoFit/>
          </a:bodyPr>
          <a:lstStyle/>
          <a:p>
            <a:r>
              <a:rPr lang="en-US" sz="2000" dirty="0" smtClean="0">
                <a:solidFill>
                  <a:srgbClr val="FF0000"/>
                </a:solidFill>
              </a:rPr>
              <a:t>P1. If functionalism is true, then anything that runs a program that manipulates Chinese sentences in a way indistinguishable from the linguistic behavior of a fluent Chinese speaker understands Chinese.</a:t>
            </a:r>
          </a:p>
          <a:p>
            <a:r>
              <a:rPr lang="en-US" sz="2000" dirty="0" smtClean="0"/>
              <a:t>P2*. The Chinese Room runs a program that manipulates Chinese sentences in a way indistinguishable from the linguistic behavior of a fluent Chinese speaker.    </a:t>
            </a:r>
          </a:p>
          <a:p>
            <a:r>
              <a:rPr lang="en-US" sz="2000" dirty="0"/>
              <a:t>	</a:t>
            </a:r>
            <a:r>
              <a:rPr lang="en-US" sz="2000" dirty="0" smtClean="0"/>
              <a:t>C1*. If functionalism is true, then in the Chinese Room understands 	Chinese. </a:t>
            </a:r>
          </a:p>
          <a:p>
            <a:r>
              <a:rPr lang="en-US" sz="2000" dirty="0" smtClean="0"/>
              <a:t>P3*. </a:t>
            </a:r>
            <a:r>
              <a:rPr lang="en-US" sz="2000" dirty="0"/>
              <a:t>T</a:t>
            </a:r>
            <a:r>
              <a:rPr lang="en-US" sz="2000" dirty="0" smtClean="0"/>
              <a:t>he </a:t>
            </a:r>
            <a:r>
              <a:rPr lang="en-US" sz="2000" dirty="0"/>
              <a:t>Chinese </a:t>
            </a:r>
            <a:r>
              <a:rPr lang="en-US" sz="2000" dirty="0" smtClean="0"/>
              <a:t>Room does </a:t>
            </a:r>
            <a:r>
              <a:rPr lang="en-US" sz="2000" b="1" dirty="0" smtClean="0"/>
              <a:t>not</a:t>
            </a:r>
            <a:r>
              <a:rPr lang="en-US" sz="2000" dirty="0" smtClean="0"/>
              <a:t> </a:t>
            </a:r>
            <a:r>
              <a:rPr lang="en-US" sz="2000" dirty="0"/>
              <a:t>understand Chinese. </a:t>
            </a:r>
            <a:endParaRPr lang="en-US" sz="2000" dirty="0" smtClean="0"/>
          </a:p>
          <a:p>
            <a:endParaRPr lang="en-US" sz="2000" dirty="0"/>
          </a:p>
          <a:p>
            <a:r>
              <a:rPr lang="en-US" sz="2000" dirty="0" smtClean="0"/>
              <a:t>C. Functionalism is false. </a:t>
            </a:r>
            <a:endParaRPr lang="en-US" sz="2000" dirty="0"/>
          </a:p>
        </p:txBody>
      </p:sp>
      <p:cxnSp>
        <p:nvCxnSpPr>
          <p:cNvPr id="6" name="Straight Connector 5"/>
          <p:cNvCxnSpPr/>
          <p:nvPr/>
        </p:nvCxnSpPr>
        <p:spPr>
          <a:xfrm>
            <a:off x="337792" y="3228884"/>
            <a:ext cx="8674470"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37792" y="4050308"/>
            <a:ext cx="8296145" cy="2862322"/>
          </a:xfrm>
          <a:prstGeom prst="rect">
            <a:avLst/>
          </a:prstGeom>
          <a:noFill/>
        </p:spPr>
        <p:txBody>
          <a:bodyPr wrap="square" rtlCol="0">
            <a:spAutoFit/>
          </a:bodyPr>
          <a:lstStyle/>
          <a:p>
            <a:r>
              <a:rPr lang="en-US" sz="2000" dirty="0" smtClean="0">
                <a:solidFill>
                  <a:srgbClr val="FF0000"/>
                </a:solidFill>
              </a:rPr>
              <a:t>But those desires and beliefs aren’t related in the appropriate way to the production of the sentences as output. For instance, normally when I utter the sentence, </a:t>
            </a:r>
            <a:r>
              <a:rPr lang="en-US" sz="2000" i="1" dirty="0" smtClean="0">
                <a:solidFill>
                  <a:srgbClr val="FF0000"/>
                </a:solidFill>
              </a:rPr>
              <a:t>S</a:t>
            </a:r>
            <a:r>
              <a:rPr lang="en-US" sz="2000" dirty="0" smtClean="0">
                <a:solidFill>
                  <a:srgbClr val="FF0000"/>
                </a:solidFill>
              </a:rPr>
              <a:t>, it is because I believe the claim that </a:t>
            </a:r>
            <a:r>
              <a:rPr lang="en-US" sz="2000" i="1" dirty="0" smtClean="0">
                <a:solidFill>
                  <a:srgbClr val="FF0000"/>
                </a:solidFill>
              </a:rPr>
              <a:t>S </a:t>
            </a:r>
            <a:r>
              <a:rPr lang="en-US" sz="2000" dirty="0" smtClean="0">
                <a:solidFill>
                  <a:srgbClr val="FF0000"/>
                </a:solidFill>
              </a:rPr>
              <a:t>is making about the world and I desire to say true things. But this doesn’t happen in the Chinese Room—however complex it is. </a:t>
            </a:r>
          </a:p>
          <a:p>
            <a:endParaRPr lang="en-US" sz="2000" dirty="0">
              <a:solidFill>
                <a:srgbClr val="FF0000"/>
              </a:solidFill>
            </a:endParaRPr>
          </a:p>
          <a:p>
            <a:r>
              <a:rPr lang="en-US" sz="2000" dirty="0" smtClean="0">
                <a:solidFill>
                  <a:srgbClr val="FF0000"/>
                </a:solidFill>
              </a:rPr>
              <a:t>I’m not sure if this works: what do you think is special about the sentences that we produce that makes us different from the Chinese Room?</a:t>
            </a:r>
          </a:p>
        </p:txBody>
      </p:sp>
    </p:spTree>
    <p:extLst>
      <p:ext uri="{BB962C8B-B14F-4D97-AF65-F5344CB8AC3E}">
        <p14:creationId xmlns:p14="http://schemas.microsoft.com/office/powerpoint/2010/main" val="33280816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394369"/>
            <a:ext cx="7772400" cy="719081"/>
          </a:xfrm>
        </p:spPr>
        <p:txBody>
          <a:bodyPr/>
          <a:lstStyle/>
          <a:p>
            <a:r>
              <a:rPr lang="en-US" sz="5400" dirty="0" smtClean="0"/>
              <a:t>The Philosophy of Mind:</a:t>
            </a:r>
            <a:br>
              <a:rPr lang="en-US" sz="5400" dirty="0" smtClean="0"/>
            </a:br>
            <a:r>
              <a:rPr lang="en-US" sz="5400" dirty="0" smtClean="0"/>
              <a:t>Eliminativism</a:t>
            </a:r>
            <a:endParaRPr lang="en-US" sz="3200" dirty="0"/>
          </a:p>
        </p:txBody>
      </p:sp>
    </p:spTree>
    <p:extLst>
      <p:ext uri="{BB962C8B-B14F-4D97-AF65-F5344CB8AC3E}">
        <p14:creationId xmlns:p14="http://schemas.microsoft.com/office/powerpoint/2010/main" val="8730561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4582" y="153083"/>
            <a:ext cx="8931191" cy="2462212"/>
          </a:xfrm>
          <a:prstGeom prst="rect">
            <a:avLst/>
          </a:prstGeom>
          <a:noFill/>
        </p:spPr>
        <p:txBody>
          <a:bodyPr wrap="square" rtlCol="0">
            <a:spAutoFit/>
          </a:bodyPr>
          <a:lstStyle/>
          <a:p>
            <a:r>
              <a:rPr lang="en-US" sz="2200" dirty="0" smtClean="0"/>
              <a:t>We’ve seen: dualism, materialism, psychological theories, and functionalism. We’ve also seen that all of these theories face serious arguments. </a:t>
            </a:r>
          </a:p>
          <a:p>
            <a:endParaRPr lang="en-US" sz="2200" dirty="0"/>
          </a:p>
          <a:p>
            <a:r>
              <a:rPr lang="en-US" sz="2200" dirty="0" smtClean="0"/>
              <a:t>Some philosophers think that not only are all</a:t>
            </a:r>
            <a:r>
              <a:rPr lang="en-US" sz="2200" b="1" dirty="0" smtClean="0"/>
              <a:t> </a:t>
            </a:r>
            <a:r>
              <a:rPr lang="en-US" sz="2200" dirty="0" smtClean="0"/>
              <a:t>of these theories false, but </a:t>
            </a:r>
            <a:r>
              <a:rPr lang="en-US" sz="2200" b="1" dirty="0" smtClean="0"/>
              <a:t>there could never be a correct theory of </a:t>
            </a:r>
            <a:r>
              <a:rPr lang="en-US" sz="2200" b="1" dirty="0" smtClean="0">
                <a:solidFill>
                  <a:srgbClr val="FF0000"/>
                </a:solidFill>
              </a:rPr>
              <a:t>what minds are </a:t>
            </a:r>
            <a:r>
              <a:rPr lang="en-US" sz="2200" b="1" dirty="0" smtClean="0"/>
              <a:t>in the first place because (they maintain) </a:t>
            </a:r>
            <a:r>
              <a:rPr lang="en-US" sz="2200" b="1" dirty="0" smtClean="0">
                <a:solidFill>
                  <a:srgbClr val="FF0000"/>
                </a:solidFill>
              </a:rPr>
              <a:t>minds do not exist</a:t>
            </a:r>
            <a:r>
              <a:rPr lang="en-US" sz="2200" b="1" dirty="0" smtClean="0"/>
              <a:t>.</a:t>
            </a:r>
            <a:endParaRPr lang="en-US" sz="2200" dirty="0"/>
          </a:p>
        </p:txBody>
      </p:sp>
    </p:spTree>
    <p:extLst>
      <p:ext uri="{BB962C8B-B14F-4D97-AF65-F5344CB8AC3E}">
        <p14:creationId xmlns:p14="http://schemas.microsoft.com/office/powerpoint/2010/main" val="27839756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4582" y="153083"/>
            <a:ext cx="8931191" cy="2462212"/>
          </a:xfrm>
          <a:prstGeom prst="rect">
            <a:avLst/>
          </a:prstGeom>
          <a:noFill/>
        </p:spPr>
        <p:txBody>
          <a:bodyPr wrap="square" rtlCol="0">
            <a:spAutoFit/>
          </a:bodyPr>
          <a:lstStyle/>
          <a:p>
            <a:r>
              <a:rPr lang="en-US" sz="2200" dirty="0" smtClean="0"/>
              <a:t>We’ve seen: dualism, materialism, psychological theories, and functionalism. We’ve also seen that all of these theories face serious arguments. </a:t>
            </a:r>
          </a:p>
          <a:p>
            <a:endParaRPr lang="en-US" sz="2200" dirty="0"/>
          </a:p>
          <a:p>
            <a:r>
              <a:rPr lang="en-US" sz="2200" dirty="0" smtClean="0"/>
              <a:t>Some philosophers think that not only are all</a:t>
            </a:r>
            <a:r>
              <a:rPr lang="en-US" sz="2200" b="1" dirty="0" smtClean="0"/>
              <a:t> </a:t>
            </a:r>
            <a:r>
              <a:rPr lang="en-US" sz="2200" dirty="0" smtClean="0"/>
              <a:t>of these theories false, but </a:t>
            </a:r>
            <a:r>
              <a:rPr lang="en-US" sz="2200" b="1" dirty="0" smtClean="0"/>
              <a:t>there could never be a correct theory of </a:t>
            </a:r>
            <a:r>
              <a:rPr lang="en-US" sz="2200" b="1" dirty="0" smtClean="0">
                <a:solidFill>
                  <a:srgbClr val="FF0000"/>
                </a:solidFill>
              </a:rPr>
              <a:t>what minds are </a:t>
            </a:r>
            <a:r>
              <a:rPr lang="en-US" sz="2200" b="1" dirty="0" smtClean="0"/>
              <a:t>in the first place because (they maintain) </a:t>
            </a:r>
            <a:r>
              <a:rPr lang="en-US" sz="2200" b="1" dirty="0" smtClean="0">
                <a:solidFill>
                  <a:srgbClr val="FF0000"/>
                </a:solidFill>
              </a:rPr>
              <a:t>minds do not exist</a:t>
            </a:r>
            <a:r>
              <a:rPr lang="en-US" sz="2200" b="1" dirty="0" smtClean="0"/>
              <a:t>.</a:t>
            </a:r>
          </a:p>
        </p:txBody>
      </p:sp>
      <p:sp>
        <p:nvSpPr>
          <p:cNvPr id="2" name="TextBox 1"/>
          <p:cNvSpPr txBox="1"/>
          <p:nvPr/>
        </p:nvSpPr>
        <p:spPr>
          <a:xfrm>
            <a:off x="2040257" y="3026949"/>
            <a:ext cx="4577082" cy="43088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200" dirty="0" smtClean="0"/>
              <a:t>Eliminativism: There are no minds. </a:t>
            </a:r>
            <a:endParaRPr lang="en-US" sz="2200" dirty="0"/>
          </a:p>
        </p:txBody>
      </p:sp>
    </p:spTree>
    <p:extLst>
      <p:ext uri="{BB962C8B-B14F-4D97-AF65-F5344CB8AC3E}">
        <p14:creationId xmlns:p14="http://schemas.microsoft.com/office/powerpoint/2010/main" val="6275676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4582" y="153083"/>
            <a:ext cx="8931191" cy="2462212"/>
          </a:xfrm>
          <a:prstGeom prst="rect">
            <a:avLst/>
          </a:prstGeom>
          <a:noFill/>
        </p:spPr>
        <p:txBody>
          <a:bodyPr wrap="square" rtlCol="0">
            <a:spAutoFit/>
          </a:bodyPr>
          <a:lstStyle/>
          <a:p>
            <a:r>
              <a:rPr lang="en-US" sz="2200" dirty="0" smtClean="0"/>
              <a:t>We’ve seen: dualism, materialism, psychological theories, and functionalism. We’ve also seen that all of these theories face serious arguments. </a:t>
            </a:r>
          </a:p>
          <a:p>
            <a:endParaRPr lang="en-US" sz="2200" dirty="0"/>
          </a:p>
          <a:p>
            <a:r>
              <a:rPr lang="en-US" sz="2200" dirty="0" smtClean="0"/>
              <a:t>Some philosophers think that not only are all</a:t>
            </a:r>
            <a:r>
              <a:rPr lang="en-US" sz="2200" b="1" dirty="0" smtClean="0"/>
              <a:t> </a:t>
            </a:r>
            <a:r>
              <a:rPr lang="en-US" sz="2200" dirty="0" smtClean="0"/>
              <a:t>of these theories false, but </a:t>
            </a:r>
            <a:r>
              <a:rPr lang="en-US" sz="2200" b="1" dirty="0" smtClean="0"/>
              <a:t>there could never be a correct theory of </a:t>
            </a:r>
            <a:r>
              <a:rPr lang="en-US" sz="2200" b="1" dirty="0" smtClean="0">
                <a:solidFill>
                  <a:srgbClr val="FF0000"/>
                </a:solidFill>
              </a:rPr>
              <a:t>what minds are </a:t>
            </a:r>
            <a:r>
              <a:rPr lang="en-US" sz="2200" b="1" dirty="0" smtClean="0"/>
              <a:t>in the first place because (they maintain) </a:t>
            </a:r>
            <a:r>
              <a:rPr lang="en-US" sz="2200" b="1" dirty="0" smtClean="0">
                <a:solidFill>
                  <a:srgbClr val="FF0000"/>
                </a:solidFill>
              </a:rPr>
              <a:t>minds do not exist</a:t>
            </a:r>
            <a:r>
              <a:rPr lang="en-US" sz="2200" b="1" dirty="0" smtClean="0"/>
              <a:t>.</a:t>
            </a:r>
          </a:p>
        </p:txBody>
      </p:sp>
      <p:sp>
        <p:nvSpPr>
          <p:cNvPr id="2" name="TextBox 1"/>
          <p:cNvSpPr txBox="1"/>
          <p:nvPr/>
        </p:nvSpPr>
        <p:spPr>
          <a:xfrm>
            <a:off x="2040257" y="3026949"/>
            <a:ext cx="4577082" cy="43088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200" dirty="0" smtClean="0"/>
              <a:t>Eliminativism: There are no minds. </a:t>
            </a:r>
            <a:endParaRPr lang="en-US" sz="2200" dirty="0"/>
          </a:p>
        </p:txBody>
      </p:sp>
      <p:sp>
        <p:nvSpPr>
          <p:cNvPr id="3" name="TextBox 2"/>
          <p:cNvSpPr txBox="1"/>
          <p:nvPr/>
        </p:nvSpPr>
        <p:spPr>
          <a:xfrm>
            <a:off x="364814" y="3845780"/>
            <a:ext cx="8552866" cy="1938992"/>
          </a:xfrm>
          <a:prstGeom prst="rect">
            <a:avLst/>
          </a:prstGeom>
          <a:noFill/>
        </p:spPr>
        <p:txBody>
          <a:bodyPr wrap="square" rtlCol="0">
            <a:spAutoFit/>
          </a:bodyPr>
          <a:lstStyle/>
          <a:p>
            <a:r>
              <a:rPr lang="en-US" sz="2000" dirty="0" smtClean="0"/>
              <a:t>According to </a:t>
            </a:r>
            <a:r>
              <a:rPr lang="en-US" sz="2000" dirty="0" err="1" smtClean="0"/>
              <a:t>eliminativism</a:t>
            </a:r>
            <a:r>
              <a:rPr lang="en-US" sz="2000" dirty="0" smtClean="0"/>
              <a:t>, it is not correct to try to identify the thing that “you” are. </a:t>
            </a:r>
          </a:p>
          <a:p>
            <a:endParaRPr lang="en-US" sz="2000" dirty="0"/>
          </a:p>
          <a:p>
            <a:r>
              <a:rPr lang="en-US" sz="2000" dirty="0" smtClean="0"/>
              <a:t>Strictly speaking, there is no “you” in the first place. </a:t>
            </a:r>
          </a:p>
          <a:p>
            <a:endParaRPr lang="en-US" sz="2000" dirty="0"/>
          </a:p>
          <a:p>
            <a:r>
              <a:rPr lang="en-US" sz="2000" dirty="0" smtClean="0"/>
              <a:t>Strictly speaking, a unified “you” does not exist. </a:t>
            </a:r>
            <a:endParaRPr lang="en-US" sz="2000" dirty="0"/>
          </a:p>
        </p:txBody>
      </p:sp>
    </p:spTree>
    <p:extLst>
      <p:ext uri="{BB962C8B-B14F-4D97-AF65-F5344CB8AC3E}">
        <p14:creationId xmlns:p14="http://schemas.microsoft.com/office/powerpoint/2010/main" val="9477459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756" y="1143964"/>
            <a:ext cx="8743994" cy="1015663"/>
          </a:xfrm>
          <a:prstGeom prst="rect">
            <a:avLst/>
          </a:prstGeom>
          <a:noFill/>
        </p:spPr>
        <p:txBody>
          <a:bodyPr wrap="square" rtlCol="0">
            <a:spAutoFit/>
          </a:bodyPr>
          <a:lstStyle/>
          <a:p>
            <a:r>
              <a:rPr lang="en-US" sz="2000" dirty="0" smtClean="0"/>
              <a:t>What could motivate such a position beyond the fear that all of the theories we’ve considered thus far will be unable to respond to the objections against them?</a:t>
            </a:r>
            <a:endParaRPr lang="en-US" sz="2000" dirty="0"/>
          </a:p>
        </p:txBody>
      </p:sp>
      <p:sp>
        <p:nvSpPr>
          <p:cNvPr id="5" name="TextBox 4"/>
          <p:cNvSpPr txBox="1"/>
          <p:nvPr/>
        </p:nvSpPr>
        <p:spPr>
          <a:xfrm>
            <a:off x="2378048" y="298652"/>
            <a:ext cx="4577082" cy="43088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200" dirty="0" smtClean="0"/>
              <a:t>Eliminativism: There are no minds. </a:t>
            </a:r>
            <a:endParaRPr lang="en-US" sz="2200" dirty="0"/>
          </a:p>
        </p:txBody>
      </p:sp>
    </p:spTree>
    <p:extLst>
      <p:ext uri="{BB962C8B-B14F-4D97-AF65-F5344CB8AC3E}">
        <p14:creationId xmlns:p14="http://schemas.microsoft.com/office/powerpoint/2010/main" val="6040666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756" y="1143964"/>
            <a:ext cx="8743994" cy="1015663"/>
          </a:xfrm>
          <a:prstGeom prst="rect">
            <a:avLst/>
          </a:prstGeom>
          <a:noFill/>
        </p:spPr>
        <p:txBody>
          <a:bodyPr wrap="square" rtlCol="0">
            <a:spAutoFit/>
          </a:bodyPr>
          <a:lstStyle/>
          <a:p>
            <a:r>
              <a:rPr lang="en-US" sz="2000" dirty="0" smtClean="0"/>
              <a:t>What could motivate such a position beyond the fear that all of the theories we’ve considered thus far will be unable to respond to the objections against them?</a:t>
            </a:r>
            <a:endParaRPr lang="en-US" sz="2000" dirty="0"/>
          </a:p>
        </p:txBody>
      </p:sp>
      <p:sp>
        <p:nvSpPr>
          <p:cNvPr id="5" name="TextBox 4"/>
          <p:cNvSpPr txBox="1"/>
          <p:nvPr/>
        </p:nvSpPr>
        <p:spPr>
          <a:xfrm>
            <a:off x="2378048" y="298652"/>
            <a:ext cx="4577082" cy="43088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200" dirty="0" smtClean="0"/>
              <a:t>Eliminativism: There are no minds. </a:t>
            </a:r>
            <a:endParaRPr lang="en-US" sz="2200" dirty="0"/>
          </a:p>
        </p:txBody>
      </p:sp>
      <p:pic>
        <p:nvPicPr>
          <p:cNvPr id="2" name="Picture 1" descr="Screen Shot 2016-04-12 at 11.20.59 PM.png">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0861" y="2375787"/>
            <a:ext cx="5522881" cy="3100909"/>
          </a:xfrm>
          <a:prstGeom prst="rect">
            <a:avLst/>
          </a:prstGeom>
        </p:spPr>
      </p:pic>
      <p:sp>
        <p:nvSpPr>
          <p:cNvPr id="3" name="TextBox 2"/>
          <p:cNvSpPr txBox="1"/>
          <p:nvPr/>
        </p:nvSpPr>
        <p:spPr>
          <a:xfrm>
            <a:off x="756652" y="5849819"/>
            <a:ext cx="8052935" cy="707886"/>
          </a:xfrm>
          <a:prstGeom prst="rect">
            <a:avLst/>
          </a:prstGeom>
          <a:noFill/>
        </p:spPr>
        <p:txBody>
          <a:bodyPr wrap="square" rtlCol="0">
            <a:spAutoFit/>
          </a:bodyPr>
          <a:lstStyle/>
          <a:p>
            <a:r>
              <a:rPr lang="en-US" sz="2000" dirty="0" smtClean="0"/>
              <a:t>Some eliminativists think that </a:t>
            </a:r>
            <a:r>
              <a:rPr lang="en-US" sz="2000" b="1" dirty="0" smtClean="0"/>
              <a:t>split-brain patients </a:t>
            </a:r>
            <a:r>
              <a:rPr lang="en-US" sz="2000" dirty="0" smtClean="0"/>
              <a:t>provide independent evidence of their position. </a:t>
            </a:r>
            <a:endParaRPr lang="en-US" sz="2000" dirty="0"/>
          </a:p>
        </p:txBody>
      </p:sp>
    </p:spTree>
    <p:extLst>
      <p:ext uri="{BB962C8B-B14F-4D97-AF65-F5344CB8AC3E}">
        <p14:creationId xmlns:p14="http://schemas.microsoft.com/office/powerpoint/2010/main" val="1343112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1001" y="310728"/>
            <a:ext cx="8201564" cy="1938992"/>
          </a:xfrm>
          <a:prstGeom prst="rect">
            <a:avLst/>
          </a:prstGeom>
          <a:noFill/>
        </p:spPr>
        <p:txBody>
          <a:bodyPr wrap="square" rtlCol="0">
            <a:spAutoFit/>
          </a:bodyPr>
          <a:lstStyle/>
          <a:p>
            <a:r>
              <a:rPr lang="en-US" sz="2000" dirty="0" smtClean="0"/>
              <a:t>At this point, you might be thinking: </a:t>
            </a:r>
            <a:r>
              <a:rPr lang="en-US" sz="2000" i="1" dirty="0" smtClean="0"/>
              <a:t>if I am just a thing that computes complicated functions, there is really no difference between me and a very complex computer. </a:t>
            </a:r>
          </a:p>
          <a:p>
            <a:endParaRPr lang="en-US" sz="2000" i="1" dirty="0"/>
          </a:p>
          <a:p>
            <a:r>
              <a:rPr lang="en-US" sz="2000" dirty="0" smtClean="0"/>
              <a:t>That’s a great intuitive to have. Here is an argument that renders the intuition in a more rigorous fashion:</a:t>
            </a:r>
            <a:endParaRPr lang="en-US" sz="2000" dirty="0"/>
          </a:p>
        </p:txBody>
      </p:sp>
      <p:sp>
        <p:nvSpPr>
          <p:cNvPr id="2" name="TextBox 1"/>
          <p:cNvSpPr txBox="1"/>
          <p:nvPr/>
        </p:nvSpPr>
        <p:spPr>
          <a:xfrm>
            <a:off x="354682" y="2578256"/>
            <a:ext cx="8427883" cy="1107996"/>
          </a:xfrm>
          <a:prstGeom prst="rect">
            <a:avLst/>
          </a:prstGeom>
          <a:noFill/>
        </p:spPr>
        <p:txBody>
          <a:bodyPr wrap="square" rtlCol="0">
            <a:spAutoFit/>
          </a:bodyPr>
          <a:lstStyle/>
          <a:p>
            <a:r>
              <a:rPr lang="en-US" sz="2200" dirty="0" smtClean="0"/>
              <a:t>P1. If functionalism is true, then understanding languages, having thoughts, believing things, etc., are all multiply realizable input-output functions. </a:t>
            </a:r>
            <a:endParaRPr lang="en-US" sz="2200" dirty="0"/>
          </a:p>
        </p:txBody>
      </p:sp>
    </p:spTree>
    <p:extLst>
      <p:ext uri="{BB962C8B-B14F-4D97-AF65-F5344CB8AC3E}">
        <p14:creationId xmlns:p14="http://schemas.microsoft.com/office/powerpoint/2010/main" val="37388548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1630" y="434914"/>
            <a:ext cx="5787787" cy="400110"/>
          </a:xfrm>
          <a:prstGeom prst="rect">
            <a:avLst/>
          </a:prstGeom>
          <a:noFill/>
        </p:spPr>
        <p:txBody>
          <a:bodyPr wrap="none" rtlCol="0">
            <a:spAutoFit/>
          </a:bodyPr>
          <a:lstStyle/>
          <a:p>
            <a:r>
              <a:rPr lang="en-US" sz="2000" dirty="0" smtClean="0"/>
              <a:t>Why do these split-brain cases seem paradoxical?</a:t>
            </a:r>
            <a:endParaRPr lang="en-US" sz="2000" dirty="0"/>
          </a:p>
        </p:txBody>
      </p:sp>
    </p:spTree>
    <p:extLst>
      <p:ext uri="{BB962C8B-B14F-4D97-AF65-F5344CB8AC3E}">
        <p14:creationId xmlns:p14="http://schemas.microsoft.com/office/powerpoint/2010/main" val="24805670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1630" y="434914"/>
            <a:ext cx="5787787" cy="400110"/>
          </a:xfrm>
          <a:prstGeom prst="rect">
            <a:avLst/>
          </a:prstGeom>
          <a:noFill/>
        </p:spPr>
        <p:txBody>
          <a:bodyPr wrap="none" rtlCol="0">
            <a:spAutoFit/>
          </a:bodyPr>
          <a:lstStyle/>
          <a:p>
            <a:r>
              <a:rPr lang="en-US" sz="2000" dirty="0" smtClean="0"/>
              <a:t>Why do these split-brain cases seem paradoxical?</a:t>
            </a:r>
            <a:endParaRPr lang="en-US" sz="2000" dirty="0"/>
          </a:p>
        </p:txBody>
      </p:sp>
      <p:sp>
        <p:nvSpPr>
          <p:cNvPr id="3" name="TextBox 2"/>
          <p:cNvSpPr txBox="1"/>
          <p:nvPr/>
        </p:nvSpPr>
        <p:spPr>
          <a:xfrm>
            <a:off x="351302" y="1233881"/>
            <a:ext cx="8537563"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b="1" dirty="0" smtClean="0"/>
              <a:t>Ownership</a:t>
            </a:r>
            <a:r>
              <a:rPr lang="en-US" sz="2000" dirty="0" smtClean="0"/>
              <a:t>: Every conscious experience must be an experience </a:t>
            </a:r>
            <a:r>
              <a:rPr lang="en-US" sz="2000" i="1" dirty="0" smtClean="0"/>
              <a:t>of someone</a:t>
            </a:r>
            <a:r>
              <a:rPr lang="en-US" sz="2000" dirty="0" smtClean="0"/>
              <a:t>. </a:t>
            </a:r>
            <a:endParaRPr lang="en-US" sz="2000" dirty="0"/>
          </a:p>
        </p:txBody>
      </p:sp>
      <p:sp>
        <p:nvSpPr>
          <p:cNvPr id="5" name="TextBox 4"/>
          <p:cNvSpPr txBox="1"/>
          <p:nvPr/>
        </p:nvSpPr>
        <p:spPr>
          <a:xfrm>
            <a:off x="351301" y="2040006"/>
            <a:ext cx="8537563"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t>Awareness</a:t>
            </a:r>
            <a:r>
              <a:rPr lang="en-US" sz="2000" dirty="0" smtClean="0"/>
              <a:t>: If someone has a conscious experience, it must be at least in principle possible for them to be aware of that experience. </a:t>
            </a:r>
            <a:endParaRPr lang="en-US" sz="2000" dirty="0"/>
          </a:p>
        </p:txBody>
      </p:sp>
    </p:spTree>
    <p:extLst>
      <p:ext uri="{BB962C8B-B14F-4D97-AF65-F5344CB8AC3E}">
        <p14:creationId xmlns:p14="http://schemas.microsoft.com/office/powerpoint/2010/main" val="38225460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1630" y="434914"/>
            <a:ext cx="5787787" cy="400110"/>
          </a:xfrm>
          <a:prstGeom prst="rect">
            <a:avLst/>
          </a:prstGeom>
          <a:noFill/>
        </p:spPr>
        <p:txBody>
          <a:bodyPr wrap="none" rtlCol="0">
            <a:spAutoFit/>
          </a:bodyPr>
          <a:lstStyle/>
          <a:p>
            <a:r>
              <a:rPr lang="en-US" sz="2000" dirty="0" smtClean="0"/>
              <a:t>Why do these split-brain cases seem paradoxical?</a:t>
            </a:r>
            <a:endParaRPr lang="en-US" sz="2000" dirty="0"/>
          </a:p>
        </p:txBody>
      </p:sp>
      <p:sp>
        <p:nvSpPr>
          <p:cNvPr id="3" name="TextBox 2"/>
          <p:cNvSpPr txBox="1"/>
          <p:nvPr/>
        </p:nvSpPr>
        <p:spPr>
          <a:xfrm>
            <a:off x="351302" y="1233881"/>
            <a:ext cx="8537563"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b="1" dirty="0" smtClean="0"/>
              <a:t>Ownership</a:t>
            </a:r>
            <a:r>
              <a:rPr lang="en-US" sz="2000" dirty="0" smtClean="0"/>
              <a:t>: Every conscious experience must be an experience </a:t>
            </a:r>
            <a:r>
              <a:rPr lang="en-US" sz="2000" i="1" dirty="0" smtClean="0"/>
              <a:t>of someone</a:t>
            </a:r>
            <a:r>
              <a:rPr lang="en-US" sz="2000" dirty="0" smtClean="0"/>
              <a:t>. </a:t>
            </a:r>
            <a:endParaRPr lang="en-US" sz="2000" dirty="0"/>
          </a:p>
        </p:txBody>
      </p:sp>
      <p:sp>
        <p:nvSpPr>
          <p:cNvPr id="5" name="TextBox 4"/>
          <p:cNvSpPr txBox="1"/>
          <p:nvPr/>
        </p:nvSpPr>
        <p:spPr>
          <a:xfrm>
            <a:off x="351301" y="2040006"/>
            <a:ext cx="8537563"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t>Awareness</a:t>
            </a:r>
            <a:r>
              <a:rPr lang="en-US" sz="2000" dirty="0" smtClean="0"/>
              <a:t>: If someone has a conscious experience, it must be at least in principle possible for them to be aware of that experience. </a:t>
            </a:r>
            <a:endParaRPr lang="en-US" sz="2000" dirty="0"/>
          </a:p>
        </p:txBody>
      </p:sp>
      <p:sp>
        <p:nvSpPr>
          <p:cNvPr id="2" name="TextBox 1"/>
          <p:cNvSpPr txBox="1"/>
          <p:nvPr/>
        </p:nvSpPr>
        <p:spPr>
          <a:xfrm>
            <a:off x="351302" y="3345996"/>
            <a:ext cx="8537562" cy="3477875"/>
          </a:xfrm>
          <a:prstGeom prst="rect">
            <a:avLst/>
          </a:prstGeom>
          <a:noFill/>
        </p:spPr>
        <p:txBody>
          <a:bodyPr wrap="square" rtlCol="0">
            <a:spAutoFit/>
          </a:bodyPr>
          <a:lstStyle/>
          <a:p>
            <a:r>
              <a:rPr lang="en-US" sz="2000" dirty="0" smtClean="0"/>
              <a:t>Now think about a case in which a split-brain patient has a red stimulus presented to the right half of their visual field and a blue stimulus presented to the left half of their visual field. </a:t>
            </a:r>
            <a:endParaRPr lang="en-US" sz="2000" dirty="0"/>
          </a:p>
          <a:p>
            <a:endParaRPr lang="en-US" sz="2000" dirty="0" smtClean="0"/>
          </a:p>
          <a:p>
            <a:r>
              <a:rPr lang="en-US" sz="2000" dirty="0" smtClean="0"/>
              <a:t>If you ask the subject what color they see, they will say “Red”, since this was the color presented to the part of the eye which feeds input to the left hemisphere of the brain (which controls speech). </a:t>
            </a:r>
          </a:p>
          <a:p>
            <a:endParaRPr lang="en-US" sz="2000" dirty="0"/>
          </a:p>
          <a:p>
            <a:r>
              <a:rPr lang="en-US" sz="2000" dirty="0" smtClean="0"/>
              <a:t>If you ask the subject to write down what they see, they will say “Blue”, since this was the color presented to the part of the eye which feeds input to the left hemisphere of the brain (which controls the right hand). </a:t>
            </a:r>
            <a:endParaRPr lang="en-US" sz="2000" dirty="0"/>
          </a:p>
        </p:txBody>
      </p:sp>
    </p:spTree>
    <p:extLst>
      <p:ext uri="{BB962C8B-B14F-4D97-AF65-F5344CB8AC3E}">
        <p14:creationId xmlns:p14="http://schemas.microsoft.com/office/powerpoint/2010/main" val="11030844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1630" y="434914"/>
            <a:ext cx="5787787" cy="400110"/>
          </a:xfrm>
          <a:prstGeom prst="rect">
            <a:avLst/>
          </a:prstGeom>
          <a:noFill/>
        </p:spPr>
        <p:txBody>
          <a:bodyPr wrap="none" rtlCol="0">
            <a:spAutoFit/>
          </a:bodyPr>
          <a:lstStyle/>
          <a:p>
            <a:r>
              <a:rPr lang="en-US" sz="2000" dirty="0" smtClean="0"/>
              <a:t>Why do these split-brain cases seem paradoxical?</a:t>
            </a:r>
            <a:endParaRPr lang="en-US" sz="2000" dirty="0"/>
          </a:p>
        </p:txBody>
      </p:sp>
      <p:sp>
        <p:nvSpPr>
          <p:cNvPr id="3" name="TextBox 2"/>
          <p:cNvSpPr txBox="1"/>
          <p:nvPr/>
        </p:nvSpPr>
        <p:spPr>
          <a:xfrm>
            <a:off x="351302" y="1233881"/>
            <a:ext cx="8537563"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b="1" dirty="0" smtClean="0"/>
              <a:t>Ownership</a:t>
            </a:r>
            <a:r>
              <a:rPr lang="en-US" sz="2000" dirty="0" smtClean="0"/>
              <a:t>: Every conscious experience must be an experience </a:t>
            </a:r>
            <a:r>
              <a:rPr lang="en-US" sz="2000" i="1" dirty="0" smtClean="0"/>
              <a:t>of someone</a:t>
            </a:r>
            <a:r>
              <a:rPr lang="en-US" sz="2000" dirty="0" smtClean="0"/>
              <a:t>. </a:t>
            </a:r>
            <a:endParaRPr lang="en-US" sz="2000" dirty="0"/>
          </a:p>
        </p:txBody>
      </p:sp>
      <p:sp>
        <p:nvSpPr>
          <p:cNvPr id="5" name="TextBox 4"/>
          <p:cNvSpPr txBox="1"/>
          <p:nvPr/>
        </p:nvSpPr>
        <p:spPr>
          <a:xfrm>
            <a:off x="351301" y="2040006"/>
            <a:ext cx="8537563"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t>Awareness</a:t>
            </a:r>
            <a:r>
              <a:rPr lang="en-US" sz="2000" dirty="0" smtClean="0"/>
              <a:t>: If someone has a conscious experience, it must be at least in principle possible for them to be aware of that experience. </a:t>
            </a:r>
            <a:endParaRPr lang="en-US" sz="2000" dirty="0"/>
          </a:p>
        </p:txBody>
      </p:sp>
      <p:sp>
        <p:nvSpPr>
          <p:cNvPr id="6" name="TextBox 5"/>
          <p:cNvSpPr txBox="1"/>
          <p:nvPr/>
        </p:nvSpPr>
        <p:spPr>
          <a:xfrm>
            <a:off x="351301" y="3093782"/>
            <a:ext cx="8537563" cy="1323439"/>
          </a:xfrm>
          <a:prstGeom prst="rect">
            <a:avLst/>
          </a:prstGeom>
          <a:noFill/>
        </p:spPr>
        <p:txBody>
          <a:bodyPr wrap="square" rtlCol="0">
            <a:spAutoFit/>
          </a:bodyPr>
          <a:lstStyle/>
          <a:p>
            <a:r>
              <a:rPr lang="en-US" sz="2000" dirty="0"/>
              <a:t>It’s clear that </a:t>
            </a:r>
            <a:r>
              <a:rPr lang="en-US" sz="2000" i="1" dirty="0"/>
              <a:t>there is a conscious experience of red</a:t>
            </a:r>
            <a:r>
              <a:rPr lang="en-US" sz="2000" dirty="0"/>
              <a:t> and that </a:t>
            </a:r>
            <a:r>
              <a:rPr lang="en-US" sz="2000" i="1" dirty="0"/>
              <a:t>there is a conscious experience of blue</a:t>
            </a:r>
            <a:r>
              <a:rPr lang="en-US" sz="2000" dirty="0"/>
              <a:t>. So by </a:t>
            </a:r>
            <a:r>
              <a:rPr lang="en-US" sz="2000" b="1" dirty="0"/>
              <a:t>Ownership</a:t>
            </a:r>
            <a:r>
              <a:rPr lang="en-US" sz="2000" dirty="0"/>
              <a:t>, someone experienced red and someone experienced blue. Let’s call whoever experienced red “Mr. Red” and whoever experienced blue “Mr. Blue”. </a:t>
            </a:r>
          </a:p>
        </p:txBody>
      </p:sp>
    </p:spTree>
    <p:extLst>
      <p:ext uri="{BB962C8B-B14F-4D97-AF65-F5344CB8AC3E}">
        <p14:creationId xmlns:p14="http://schemas.microsoft.com/office/powerpoint/2010/main" val="4306914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1630" y="434914"/>
            <a:ext cx="5787787" cy="400110"/>
          </a:xfrm>
          <a:prstGeom prst="rect">
            <a:avLst/>
          </a:prstGeom>
          <a:noFill/>
        </p:spPr>
        <p:txBody>
          <a:bodyPr wrap="none" rtlCol="0">
            <a:spAutoFit/>
          </a:bodyPr>
          <a:lstStyle/>
          <a:p>
            <a:r>
              <a:rPr lang="en-US" sz="2000" dirty="0" smtClean="0"/>
              <a:t>Why do these split-brain cases seem paradoxical?</a:t>
            </a:r>
            <a:endParaRPr lang="en-US" sz="2000" dirty="0"/>
          </a:p>
        </p:txBody>
      </p:sp>
      <p:sp>
        <p:nvSpPr>
          <p:cNvPr id="3" name="TextBox 2"/>
          <p:cNvSpPr txBox="1"/>
          <p:nvPr/>
        </p:nvSpPr>
        <p:spPr>
          <a:xfrm>
            <a:off x="351302" y="1233881"/>
            <a:ext cx="8537563"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b="1" dirty="0" smtClean="0"/>
              <a:t>Ownership</a:t>
            </a:r>
            <a:r>
              <a:rPr lang="en-US" sz="2000" dirty="0" smtClean="0"/>
              <a:t>: Every conscious experience must be an experience </a:t>
            </a:r>
            <a:r>
              <a:rPr lang="en-US" sz="2000" i="1" dirty="0" smtClean="0"/>
              <a:t>of someone</a:t>
            </a:r>
            <a:r>
              <a:rPr lang="en-US" sz="2000" dirty="0" smtClean="0"/>
              <a:t>. </a:t>
            </a:r>
            <a:endParaRPr lang="en-US" sz="2000" dirty="0"/>
          </a:p>
        </p:txBody>
      </p:sp>
      <p:sp>
        <p:nvSpPr>
          <p:cNvPr id="5" name="TextBox 4"/>
          <p:cNvSpPr txBox="1"/>
          <p:nvPr/>
        </p:nvSpPr>
        <p:spPr>
          <a:xfrm>
            <a:off x="351301" y="2040006"/>
            <a:ext cx="8537563"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t>Awareness</a:t>
            </a:r>
            <a:r>
              <a:rPr lang="en-US" sz="2000" dirty="0" smtClean="0"/>
              <a:t>: If someone has a conscious experience, it must be at least in principle possible for them to be aware of that experience. </a:t>
            </a:r>
            <a:endParaRPr lang="en-US" sz="2000" dirty="0"/>
          </a:p>
        </p:txBody>
      </p:sp>
      <p:sp>
        <p:nvSpPr>
          <p:cNvPr id="6" name="TextBox 5"/>
          <p:cNvSpPr txBox="1"/>
          <p:nvPr/>
        </p:nvSpPr>
        <p:spPr>
          <a:xfrm>
            <a:off x="351301" y="3093782"/>
            <a:ext cx="8537563" cy="1938992"/>
          </a:xfrm>
          <a:prstGeom prst="rect">
            <a:avLst/>
          </a:prstGeom>
          <a:noFill/>
        </p:spPr>
        <p:txBody>
          <a:bodyPr wrap="square" rtlCol="0">
            <a:spAutoFit/>
          </a:bodyPr>
          <a:lstStyle/>
          <a:p>
            <a:r>
              <a:rPr lang="en-US" sz="2000" dirty="0" smtClean="0"/>
              <a:t>It’s clear that </a:t>
            </a:r>
            <a:r>
              <a:rPr lang="en-US" sz="2000" i="1" dirty="0" smtClean="0"/>
              <a:t>there is a conscious experience of red</a:t>
            </a:r>
            <a:r>
              <a:rPr lang="en-US" sz="2000" dirty="0" smtClean="0"/>
              <a:t> and that </a:t>
            </a:r>
            <a:r>
              <a:rPr lang="en-US" sz="2000" i="1" dirty="0" smtClean="0"/>
              <a:t>there is a conscious experience of blue</a:t>
            </a:r>
            <a:r>
              <a:rPr lang="en-US" sz="2000" dirty="0" smtClean="0"/>
              <a:t>. So by </a:t>
            </a:r>
            <a:r>
              <a:rPr lang="en-US" sz="2000" b="1" dirty="0" smtClean="0"/>
              <a:t>Ownership</a:t>
            </a:r>
            <a:r>
              <a:rPr lang="en-US" sz="2000" dirty="0" smtClean="0"/>
              <a:t>, someone experienced red and someone experienced blue. Let’s call whoever experienced red “Mr. Red” and whoever experienced blue “Mr. Blue”. </a:t>
            </a:r>
          </a:p>
          <a:p>
            <a:endParaRPr lang="en-US" sz="2000" dirty="0"/>
          </a:p>
          <a:p>
            <a:r>
              <a:rPr lang="en-US" sz="2000" dirty="0" smtClean="0"/>
              <a:t>The crucial question is: is Mr. Red the same person as Mr. Blue?</a:t>
            </a:r>
            <a:endParaRPr lang="en-US" sz="2000" dirty="0"/>
          </a:p>
        </p:txBody>
      </p:sp>
    </p:spTree>
    <p:extLst>
      <p:ext uri="{BB962C8B-B14F-4D97-AF65-F5344CB8AC3E}">
        <p14:creationId xmlns:p14="http://schemas.microsoft.com/office/powerpoint/2010/main" val="33295274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1630" y="434914"/>
            <a:ext cx="5787787" cy="400110"/>
          </a:xfrm>
          <a:prstGeom prst="rect">
            <a:avLst/>
          </a:prstGeom>
          <a:noFill/>
        </p:spPr>
        <p:txBody>
          <a:bodyPr wrap="none" rtlCol="0">
            <a:spAutoFit/>
          </a:bodyPr>
          <a:lstStyle/>
          <a:p>
            <a:r>
              <a:rPr lang="en-US" sz="2000" dirty="0" smtClean="0"/>
              <a:t>Why do these split-brain cases seem paradoxical?</a:t>
            </a:r>
            <a:endParaRPr lang="en-US" sz="2000" dirty="0"/>
          </a:p>
        </p:txBody>
      </p:sp>
      <p:sp>
        <p:nvSpPr>
          <p:cNvPr id="3" name="TextBox 2"/>
          <p:cNvSpPr txBox="1"/>
          <p:nvPr/>
        </p:nvSpPr>
        <p:spPr>
          <a:xfrm>
            <a:off x="351302" y="1233881"/>
            <a:ext cx="8537563" cy="40011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000" b="1" dirty="0" smtClean="0"/>
              <a:t>Ownership</a:t>
            </a:r>
            <a:r>
              <a:rPr lang="en-US" sz="2000" dirty="0" smtClean="0"/>
              <a:t>: Every conscious experience must be an experience </a:t>
            </a:r>
            <a:r>
              <a:rPr lang="en-US" sz="2000" i="1" dirty="0" smtClean="0"/>
              <a:t>of someone</a:t>
            </a:r>
            <a:r>
              <a:rPr lang="en-US" sz="2000" dirty="0" smtClean="0"/>
              <a:t>. </a:t>
            </a:r>
            <a:endParaRPr lang="en-US" sz="2000" dirty="0"/>
          </a:p>
        </p:txBody>
      </p:sp>
      <p:sp>
        <p:nvSpPr>
          <p:cNvPr id="5" name="TextBox 4"/>
          <p:cNvSpPr txBox="1"/>
          <p:nvPr/>
        </p:nvSpPr>
        <p:spPr>
          <a:xfrm>
            <a:off x="351301" y="2040006"/>
            <a:ext cx="8537563"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t>Awareness</a:t>
            </a:r>
            <a:r>
              <a:rPr lang="en-US" sz="2000" dirty="0" smtClean="0"/>
              <a:t>: If someone has a conscious experience, it must be at least in principle possible for them to be aware of that experience. </a:t>
            </a:r>
            <a:endParaRPr lang="en-US" sz="2000" dirty="0"/>
          </a:p>
        </p:txBody>
      </p:sp>
      <p:sp>
        <p:nvSpPr>
          <p:cNvPr id="6" name="TextBox 5"/>
          <p:cNvSpPr txBox="1"/>
          <p:nvPr/>
        </p:nvSpPr>
        <p:spPr>
          <a:xfrm>
            <a:off x="351301" y="3093782"/>
            <a:ext cx="8537563" cy="3785652"/>
          </a:xfrm>
          <a:prstGeom prst="rect">
            <a:avLst/>
          </a:prstGeom>
          <a:noFill/>
        </p:spPr>
        <p:txBody>
          <a:bodyPr wrap="square" rtlCol="0">
            <a:spAutoFit/>
          </a:bodyPr>
          <a:lstStyle/>
          <a:p>
            <a:r>
              <a:rPr lang="en-US" sz="2000" dirty="0" smtClean="0"/>
              <a:t>It’s clear that </a:t>
            </a:r>
            <a:r>
              <a:rPr lang="en-US" sz="2000" i="1" dirty="0" smtClean="0"/>
              <a:t>there is a conscious experience of red</a:t>
            </a:r>
            <a:r>
              <a:rPr lang="en-US" sz="2000" dirty="0" smtClean="0"/>
              <a:t> and that </a:t>
            </a:r>
            <a:r>
              <a:rPr lang="en-US" sz="2000" i="1" dirty="0" smtClean="0"/>
              <a:t>there is a conscious experience of blue</a:t>
            </a:r>
            <a:r>
              <a:rPr lang="en-US" sz="2000" dirty="0" smtClean="0"/>
              <a:t>. So by </a:t>
            </a:r>
            <a:r>
              <a:rPr lang="en-US" sz="2000" b="1" dirty="0" smtClean="0"/>
              <a:t>Ownership</a:t>
            </a:r>
            <a:r>
              <a:rPr lang="en-US" sz="2000" dirty="0" smtClean="0"/>
              <a:t>, someone experienced red and someone experienced blue. Let’s call whoever experienced red “Mr. Red” and whoever experienced blue “Mr. Blue”. </a:t>
            </a:r>
          </a:p>
          <a:p>
            <a:endParaRPr lang="en-US" sz="2000" dirty="0"/>
          </a:p>
          <a:p>
            <a:r>
              <a:rPr lang="en-US" sz="2000" dirty="0" smtClean="0"/>
              <a:t>The crucial question is: is Mr. Red the same person as Mr. Blue?</a:t>
            </a:r>
          </a:p>
          <a:p>
            <a:endParaRPr lang="en-US" sz="2000" dirty="0"/>
          </a:p>
          <a:p>
            <a:r>
              <a:rPr lang="en-US" sz="2000" dirty="0" smtClean="0"/>
              <a:t>If you ask Mr. Red whether he saw anything blue, he would say “No.” And no amount of introspection on his part will allow him to remember having an experience of blue; this isn’t because he simply forgot having the experience, but because he was never aware of having it in the first place. But then by </a:t>
            </a:r>
            <a:r>
              <a:rPr lang="en-US" sz="2000" b="1" dirty="0" smtClean="0"/>
              <a:t>Awareness</a:t>
            </a:r>
            <a:r>
              <a:rPr lang="en-US" sz="2000" dirty="0" smtClean="0"/>
              <a:t>, Mr. Red is a different person than Mr. Blue. </a:t>
            </a:r>
            <a:endParaRPr lang="en-US" sz="2000" dirty="0"/>
          </a:p>
        </p:txBody>
      </p:sp>
    </p:spTree>
    <p:extLst>
      <p:ext uri="{BB962C8B-B14F-4D97-AF65-F5344CB8AC3E}">
        <p14:creationId xmlns:p14="http://schemas.microsoft.com/office/powerpoint/2010/main" val="17132654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Tree>
    <p:extLst>
      <p:ext uri="{BB962C8B-B14F-4D97-AF65-F5344CB8AC3E}">
        <p14:creationId xmlns:p14="http://schemas.microsoft.com/office/powerpoint/2010/main" val="35538743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2" name="Oval 1"/>
          <p:cNvSpPr/>
          <p:nvPr/>
        </p:nvSpPr>
        <p:spPr>
          <a:xfrm>
            <a:off x="0" y="1513117"/>
            <a:ext cx="2823584" cy="282358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100" dirty="0" smtClean="0"/>
              <a:t>Split brain patients have two persons inhabiting their body, but we do not.</a:t>
            </a:r>
            <a:endParaRPr lang="en-US" sz="2100" dirty="0"/>
          </a:p>
        </p:txBody>
      </p:sp>
    </p:spTree>
    <p:extLst>
      <p:ext uri="{BB962C8B-B14F-4D97-AF65-F5344CB8AC3E}">
        <p14:creationId xmlns:p14="http://schemas.microsoft.com/office/powerpoint/2010/main" val="4015169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2" name="Oval 1"/>
          <p:cNvSpPr/>
          <p:nvPr/>
        </p:nvSpPr>
        <p:spPr>
          <a:xfrm>
            <a:off x="0" y="1513117"/>
            <a:ext cx="2823584" cy="282358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100" dirty="0" smtClean="0"/>
              <a:t>Split brain patients have two persons inhabiting their body, but we do not.</a:t>
            </a:r>
            <a:endParaRPr lang="en-US" sz="2100" dirty="0"/>
          </a:p>
        </p:txBody>
      </p:sp>
      <p:cxnSp>
        <p:nvCxnSpPr>
          <p:cNvPr id="5" name="Straight Arrow Connector 4"/>
          <p:cNvCxnSpPr>
            <a:stCxn id="2" idx="4"/>
          </p:cNvCxnSpPr>
          <p:nvPr/>
        </p:nvCxnSpPr>
        <p:spPr>
          <a:xfrm>
            <a:off x="1411792" y="4336701"/>
            <a:ext cx="6930" cy="5539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0" y="4931140"/>
            <a:ext cx="3526536" cy="1938992"/>
          </a:xfrm>
          <a:prstGeom prst="rect">
            <a:avLst/>
          </a:prstGeom>
          <a:noFill/>
          <a:ln>
            <a:solidFill>
              <a:schemeClr val="tx1"/>
            </a:solidFill>
            <a:prstDash val="sysDash"/>
          </a:ln>
        </p:spPr>
        <p:txBody>
          <a:bodyPr wrap="square" rtlCol="0">
            <a:spAutoFit/>
          </a:bodyPr>
          <a:lstStyle/>
          <a:p>
            <a:r>
              <a:rPr lang="en-US" sz="2000" dirty="0" smtClean="0"/>
              <a:t>Severing a corpus callosum brings a new person into existence. </a:t>
            </a:r>
          </a:p>
          <a:p>
            <a:r>
              <a:rPr lang="en-US" sz="2000" dirty="0" smtClean="0"/>
              <a:t>Reattaching a corpus callosum takes someone out of existence.  </a:t>
            </a:r>
            <a:endParaRPr lang="en-US" sz="2000" dirty="0"/>
          </a:p>
        </p:txBody>
      </p:sp>
    </p:spTree>
    <p:extLst>
      <p:ext uri="{BB962C8B-B14F-4D97-AF65-F5344CB8AC3E}">
        <p14:creationId xmlns:p14="http://schemas.microsoft.com/office/powerpoint/2010/main" val="42234573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2" name="Oval 1"/>
          <p:cNvSpPr/>
          <p:nvPr/>
        </p:nvSpPr>
        <p:spPr>
          <a:xfrm>
            <a:off x="0" y="1513117"/>
            <a:ext cx="2823584" cy="282358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100" dirty="0" smtClean="0"/>
              <a:t>Split brain patients have two persons inhabiting their body, but we do not.</a:t>
            </a:r>
            <a:endParaRPr lang="en-US" sz="2100" dirty="0"/>
          </a:p>
        </p:txBody>
      </p:sp>
      <p:cxnSp>
        <p:nvCxnSpPr>
          <p:cNvPr id="5" name="Straight Arrow Connector 4"/>
          <p:cNvCxnSpPr>
            <a:stCxn id="2" idx="4"/>
          </p:cNvCxnSpPr>
          <p:nvPr/>
        </p:nvCxnSpPr>
        <p:spPr>
          <a:xfrm>
            <a:off x="1411792" y="4336701"/>
            <a:ext cx="6930" cy="5539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0" y="4931140"/>
            <a:ext cx="3526536" cy="1938992"/>
          </a:xfrm>
          <a:prstGeom prst="rect">
            <a:avLst/>
          </a:prstGeom>
          <a:noFill/>
          <a:ln>
            <a:solidFill>
              <a:schemeClr val="tx1"/>
            </a:solidFill>
            <a:prstDash val="sysDash"/>
          </a:ln>
        </p:spPr>
        <p:txBody>
          <a:bodyPr wrap="square" rtlCol="0">
            <a:spAutoFit/>
          </a:bodyPr>
          <a:lstStyle/>
          <a:p>
            <a:r>
              <a:rPr lang="en-US" sz="2000" dirty="0" smtClean="0"/>
              <a:t>Severing a corpus callosum brings a new person into existence. </a:t>
            </a:r>
          </a:p>
          <a:p>
            <a:r>
              <a:rPr lang="en-US" sz="2000" dirty="0" smtClean="0"/>
              <a:t>Reattaching a corpus callosum takes someone out of existence.  </a:t>
            </a:r>
            <a:endParaRPr lang="en-US" sz="2000" dirty="0"/>
          </a:p>
        </p:txBody>
      </p:sp>
      <p:sp>
        <p:nvSpPr>
          <p:cNvPr id="7" name="Oval 6"/>
          <p:cNvSpPr/>
          <p:nvPr/>
        </p:nvSpPr>
        <p:spPr>
          <a:xfrm>
            <a:off x="3174887" y="1513117"/>
            <a:ext cx="2823584" cy="282358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000" dirty="0" smtClean="0"/>
              <a:t>All of us, split-brain and non-split-brain alike, have more than one person inhabiting the body.</a:t>
            </a:r>
            <a:endParaRPr lang="en-US" sz="2000" dirty="0"/>
          </a:p>
        </p:txBody>
      </p:sp>
    </p:spTree>
    <p:extLst>
      <p:ext uri="{BB962C8B-B14F-4D97-AF65-F5344CB8AC3E}">
        <p14:creationId xmlns:p14="http://schemas.microsoft.com/office/powerpoint/2010/main" val="1473495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1001" y="310728"/>
            <a:ext cx="8201564" cy="1938992"/>
          </a:xfrm>
          <a:prstGeom prst="rect">
            <a:avLst/>
          </a:prstGeom>
          <a:noFill/>
        </p:spPr>
        <p:txBody>
          <a:bodyPr wrap="square" rtlCol="0">
            <a:spAutoFit/>
          </a:bodyPr>
          <a:lstStyle/>
          <a:p>
            <a:r>
              <a:rPr lang="en-US" sz="2000" dirty="0" smtClean="0"/>
              <a:t>At this point, you might be thinking: </a:t>
            </a:r>
            <a:r>
              <a:rPr lang="en-US" sz="2000" i="1" dirty="0" smtClean="0"/>
              <a:t>if I am just a thing that computes complicated functions, there is really no difference between me and a very complex computer. </a:t>
            </a:r>
          </a:p>
          <a:p>
            <a:endParaRPr lang="en-US" sz="2000" i="1" dirty="0"/>
          </a:p>
          <a:p>
            <a:r>
              <a:rPr lang="en-US" sz="2000" dirty="0" smtClean="0"/>
              <a:t>That’s a great intuitive to have. Here is an argument that renders the intuition in a more rigorous fashion:</a:t>
            </a:r>
            <a:endParaRPr lang="en-US" sz="2000" dirty="0"/>
          </a:p>
        </p:txBody>
      </p:sp>
      <p:sp>
        <p:nvSpPr>
          <p:cNvPr id="2" name="TextBox 1"/>
          <p:cNvSpPr txBox="1"/>
          <p:nvPr/>
        </p:nvSpPr>
        <p:spPr>
          <a:xfrm>
            <a:off x="354682" y="2578256"/>
            <a:ext cx="8427883" cy="1785104"/>
          </a:xfrm>
          <a:prstGeom prst="rect">
            <a:avLst/>
          </a:prstGeom>
          <a:noFill/>
        </p:spPr>
        <p:txBody>
          <a:bodyPr wrap="square" rtlCol="0">
            <a:spAutoFit/>
          </a:bodyPr>
          <a:lstStyle/>
          <a:p>
            <a:r>
              <a:rPr lang="en-US" sz="2200" dirty="0" smtClean="0"/>
              <a:t>P1. If functionalism is true, then understanding languages, having thoughts, believing things, etc., are all multiply realizable input-output functions. </a:t>
            </a:r>
          </a:p>
          <a:p>
            <a:r>
              <a:rPr lang="en-US" sz="2200" dirty="0" smtClean="0"/>
              <a:t>P2. A significantly advanced computer could compute any input-output function. </a:t>
            </a:r>
            <a:endParaRPr lang="en-US" sz="2200" dirty="0"/>
          </a:p>
        </p:txBody>
      </p:sp>
    </p:spTree>
    <p:extLst>
      <p:ext uri="{BB962C8B-B14F-4D97-AF65-F5344CB8AC3E}">
        <p14:creationId xmlns:p14="http://schemas.microsoft.com/office/powerpoint/2010/main" val="18650004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2" name="Oval 1"/>
          <p:cNvSpPr/>
          <p:nvPr/>
        </p:nvSpPr>
        <p:spPr>
          <a:xfrm>
            <a:off x="0" y="1513117"/>
            <a:ext cx="2823584" cy="282358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100" dirty="0" smtClean="0"/>
              <a:t>Split brain patients have two persons inhabiting their body, but we do not.</a:t>
            </a:r>
            <a:endParaRPr lang="en-US" sz="2100" dirty="0"/>
          </a:p>
        </p:txBody>
      </p:sp>
      <p:cxnSp>
        <p:nvCxnSpPr>
          <p:cNvPr id="5" name="Straight Arrow Connector 4"/>
          <p:cNvCxnSpPr>
            <a:stCxn id="2" idx="4"/>
          </p:cNvCxnSpPr>
          <p:nvPr/>
        </p:nvCxnSpPr>
        <p:spPr>
          <a:xfrm>
            <a:off x="1411792" y="4336701"/>
            <a:ext cx="6930" cy="5539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0" y="4931140"/>
            <a:ext cx="3526536" cy="1938992"/>
          </a:xfrm>
          <a:prstGeom prst="rect">
            <a:avLst/>
          </a:prstGeom>
          <a:noFill/>
          <a:ln>
            <a:solidFill>
              <a:schemeClr val="tx1"/>
            </a:solidFill>
            <a:prstDash val="sysDash"/>
          </a:ln>
        </p:spPr>
        <p:txBody>
          <a:bodyPr wrap="square" rtlCol="0">
            <a:spAutoFit/>
          </a:bodyPr>
          <a:lstStyle/>
          <a:p>
            <a:r>
              <a:rPr lang="en-US" sz="2000" dirty="0" smtClean="0"/>
              <a:t>Severing a corpus callosum brings a new person into existence. </a:t>
            </a:r>
          </a:p>
          <a:p>
            <a:r>
              <a:rPr lang="en-US" sz="2000" dirty="0" smtClean="0"/>
              <a:t>Reattaching a corpus callosum takes someone out of existence.  </a:t>
            </a:r>
            <a:endParaRPr lang="en-US" sz="2000" dirty="0"/>
          </a:p>
        </p:txBody>
      </p:sp>
      <p:sp>
        <p:nvSpPr>
          <p:cNvPr id="7" name="Oval 6"/>
          <p:cNvSpPr/>
          <p:nvPr/>
        </p:nvSpPr>
        <p:spPr>
          <a:xfrm>
            <a:off x="3174887" y="1513117"/>
            <a:ext cx="2823584" cy="2823584"/>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000" dirty="0" smtClean="0"/>
              <a:t>All of us, split-brain and non-split-brain alike, have more than one person inhabiting the body.</a:t>
            </a:r>
            <a:endParaRPr lang="en-US" sz="2000" dirty="0"/>
          </a:p>
        </p:txBody>
      </p:sp>
      <p:cxnSp>
        <p:nvCxnSpPr>
          <p:cNvPr id="8" name="Straight Arrow Connector 7"/>
          <p:cNvCxnSpPr>
            <a:stCxn id="7" idx="4"/>
          </p:cNvCxnSpPr>
          <p:nvPr/>
        </p:nvCxnSpPr>
        <p:spPr>
          <a:xfrm>
            <a:off x="4586679" y="4336701"/>
            <a:ext cx="385603" cy="5944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729212" y="4931139"/>
            <a:ext cx="3053630" cy="1200329"/>
          </a:xfrm>
          <a:prstGeom prst="rect">
            <a:avLst/>
          </a:prstGeom>
          <a:noFill/>
          <a:ln>
            <a:solidFill>
              <a:schemeClr val="tx1"/>
            </a:solidFill>
            <a:prstDash val="sysDash"/>
          </a:ln>
        </p:spPr>
        <p:txBody>
          <a:bodyPr wrap="square" rtlCol="0">
            <a:spAutoFit/>
          </a:bodyPr>
          <a:lstStyle/>
          <a:p>
            <a:r>
              <a:rPr lang="en-US" dirty="0" smtClean="0"/>
              <a:t>Very strange, and has counterintuitive implications for moral responsibility, etc. </a:t>
            </a:r>
            <a:endParaRPr lang="en-US" dirty="0"/>
          </a:p>
        </p:txBody>
      </p:sp>
    </p:spTree>
    <p:extLst>
      <p:ext uri="{BB962C8B-B14F-4D97-AF65-F5344CB8AC3E}">
        <p14:creationId xmlns:p14="http://schemas.microsoft.com/office/powerpoint/2010/main" val="19166673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2" name="Oval 1"/>
          <p:cNvSpPr/>
          <p:nvPr/>
        </p:nvSpPr>
        <p:spPr>
          <a:xfrm>
            <a:off x="0" y="1513117"/>
            <a:ext cx="2823584" cy="282358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100" dirty="0" smtClean="0">
                <a:solidFill>
                  <a:srgbClr val="A6A6A6"/>
                </a:solidFill>
              </a:rPr>
              <a:t>Split brain patients have two persons inhabiting their body, but we do not.</a:t>
            </a:r>
            <a:endParaRPr lang="en-US" sz="2100" dirty="0">
              <a:solidFill>
                <a:srgbClr val="A6A6A6"/>
              </a:solidFill>
            </a:endParaRPr>
          </a:p>
        </p:txBody>
      </p:sp>
      <p:cxnSp>
        <p:nvCxnSpPr>
          <p:cNvPr id="5" name="Straight Arrow Connector 4"/>
          <p:cNvCxnSpPr>
            <a:stCxn id="2" idx="4"/>
          </p:cNvCxnSpPr>
          <p:nvPr/>
        </p:nvCxnSpPr>
        <p:spPr>
          <a:xfrm>
            <a:off x="1411792" y="4336701"/>
            <a:ext cx="6930" cy="553909"/>
          </a:xfrm>
          <a:prstGeom prst="straightConnector1">
            <a:avLst/>
          </a:prstGeom>
          <a:ln>
            <a:solidFill>
              <a:schemeClr val="bg1">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0" y="4931140"/>
            <a:ext cx="3526536" cy="1938992"/>
          </a:xfrm>
          <a:prstGeom prst="rect">
            <a:avLst/>
          </a:prstGeom>
          <a:noFill/>
          <a:ln>
            <a:solidFill>
              <a:schemeClr val="bg1">
                <a:lumMod val="75000"/>
              </a:schemeClr>
            </a:solidFill>
            <a:prstDash val="sysDash"/>
          </a:ln>
        </p:spPr>
        <p:txBody>
          <a:bodyPr wrap="square" rtlCol="0">
            <a:spAutoFit/>
          </a:bodyPr>
          <a:lstStyle/>
          <a:p>
            <a:r>
              <a:rPr lang="en-US" sz="2000" dirty="0" smtClean="0">
                <a:solidFill>
                  <a:srgbClr val="A6A6A6"/>
                </a:solidFill>
              </a:rPr>
              <a:t>Severing a corpus callosum brings a new person into existence. </a:t>
            </a:r>
          </a:p>
          <a:p>
            <a:r>
              <a:rPr lang="en-US" sz="2000" dirty="0" smtClean="0">
                <a:solidFill>
                  <a:srgbClr val="A6A6A6"/>
                </a:solidFill>
              </a:rPr>
              <a:t>Reattaching a corpus callosum takes someone out of existence.  </a:t>
            </a:r>
            <a:endParaRPr lang="en-US" sz="2000" dirty="0">
              <a:solidFill>
                <a:srgbClr val="A6A6A6"/>
              </a:solidFill>
            </a:endParaRPr>
          </a:p>
        </p:txBody>
      </p:sp>
      <p:sp>
        <p:nvSpPr>
          <p:cNvPr id="7" name="Oval 6"/>
          <p:cNvSpPr/>
          <p:nvPr/>
        </p:nvSpPr>
        <p:spPr>
          <a:xfrm>
            <a:off x="3174887" y="1513117"/>
            <a:ext cx="2823584" cy="282358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rgbClr val="A6A6A6"/>
                </a:solidFill>
              </a:rPr>
              <a:t>All of us, split-brain and non-split-brain alike, have more than one person inhabiting the body.</a:t>
            </a:r>
            <a:endParaRPr lang="en-US" sz="2000" dirty="0">
              <a:solidFill>
                <a:srgbClr val="A6A6A6"/>
              </a:solidFill>
            </a:endParaRPr>
          </a:p>
        </p:txBody>
      </p:sp>
      <p:cxnSp>
        <p:nvCxnSpPr>
          <p:cNvPr id="8" name="Straight Arrow Connector 7"/>
          <p:cNvCxnSpPr>
            <a:stCxn id="7" idx="4"/>
          </p:cNvCxnSpPr>
          <p:nvPr/>
        </p:nvCxnSpPr>
        <p:spPr>
          <a:xfrm>
            <a:off x="4586679" y="4336701"/>
            <a:ext cx="385603" cy="594439"/>
          </a:xfrm>
          <a:prstGeom prst="straightConnector1">
            <a:avLst/>
          </a:prstGeom>
          <a:ln>
            <a:solidFill>
              <a:schemeClr val="bg1">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729212" y="4931139"/>
            <a:ext cx="3053630" cy="1200329"/>
          </a:xfrm>
          <a:prstGeom prst="rect">
            <a:avLst/>
          </a:prstGeom>
          <a:noFill/>
          <a:ln>
            <a:solidFill>
              <a:schemeClr val="tx1"/>
            </a:solidFill>
            <a:prstDash val="sysDash"/>
          </a:ln>
        </p:spPr>
        <p:txBody>
          <a:bodyPr wrap="square" rtlCol="0">
            <a:spAutoFit/>
          </a:bodyPr>
          <a:lstStyle/>
          <a:p>
            <a:r>
              <a:rPr lang="en-US" dirty="0" smtClean="0">
                <a:solidFill>
                  <a:schemeClr val="bg1">
                    <a:lumMod val="65000"/>
                  </a:schemeClr>
                </a:solidFill>
              </a:rPr>
              <a:t>Very strange, and has counterintuitive implications for moral responsibility, etc. </a:t>
            </a:r>
            <a:endParaRPr lang="en-US" dirty="0">
              <a:solidFill>
                <a:schemeClr val="bg1">
                  <a:lumMod val="65000"/>
                </a:schemeClr>
              </a:solidFill>
            </a:endParaRPr>
          </a:p>
        </p:txBody>
      </p:sp>
      <p:sp>
        <p:nvSpPr>
          <p:cNvPr id="10" name="Oval 9"/>
          <p:cNvSpPr/>
          <p:nvPr/>
        </p:nvSpPr>
        <p:spPr>
          <a:xfrm>
            <a:off x="6320416" y="1513117"/>
            <a:ext cx="2823584" cy="2823584"/>
          </a:xfrm>
          <a:prstGeom prst="ellipse">
            <a:avLst/>
          </a:prstGeom>
          <a:effectLst>
            <a:glow rad="228600">
              <a:schemeClr val="accent3">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500" dirty="0" smtClean="0"/>
              <a:t>There are </a:t>
            </a:r>
            <a:r>
              <a:rPr lang="en-US" sz="2500" u="sng" dirty="0" smtClean="0"/>
              <a:t>no </a:t>
            </a:r>
            <a:r>
              <a:rPr lang="en-US" sz="2500" dirty="0" smtClean="0"/>
              <a:t>persons in bodies at all. </a:t>
            </a:r>
            <a:endParaRPr lang="en-US" sz="2500" dirty="0"/>
          </a:p>
        </p:txBody>
      </p:sp>
    </p:spTree>
    <p:extLst>
      <p:ext uri="{BB962C8B-B14F-4D97-AF65-F5344CB8AC3E}">
        <p14:creationId xmlns:p14="http://schemas.microsoft.com/office/powerpoint/2010/main" val="7142397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10" name="Oval 9"/>
          <p:cNvSpPr/>
          <p:nvPr/>
        </p:nvSpPr>
        <p:spPr>
          <a:xfrm>
            <a:off x="6320416" y="1513117"/>
            <a:ext cx="2823584" cy="2823584"/>
          </a:xfrm>
          <a:prstGeom prst="ellipse">
            <a:avLst/>
          </a:prstGeom>
          <a:effectLst>
            <a:glow rad="228600">
              <a:schemeClr val="accent3">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500" dirty="0" smtClean="0"/>
              <a:t>There are </a:t>
            </a:r>
            <a:r>
              <a:rPr lang="en-US" sz="2500" u="sng" dirty="0" smtClean="0"/>
              <a:t>no </a:t>
            </a:r>
            <a:r>
              <a:rPr lang="en-US" sz="2500" dirty="0" smtClean="0"/>
              <a:t>persons in bodies at all. </a:t>
            </a:r>
            <a:endParaRPr lang="en-US" sz="2500" dirty="0"/>
          </a:p>
        </p:txBody>
      </p:sp>
      <p:sp>
        <p:nvSpPr>
          <p:cNvPr id="3" name="TextBox 2"/>
          <p:cNvSpPr txBox="1"/>
          <p:nvPr/>
        </p:nvSpPr>
        <p:spPr>
          <a:xfrm>
            <a:off x="405349" y="1313062"/>
            <a:ext cx="5017094" cy="400110"/>
          </a:xfrm>
          <a:prstGeom prst="rect">
            <a:avLst/>
          </a:prstGeom>
          <a:noFill/>
        </p:spPr>
        <p:txBody>
          <a:bodyPr wrap="none" rtlCol="0">
            <a:spAutoFit/>
          </a:bodyPr>
          <a:lstStyle/>
          <a:p>
            <a:r>
              <a:rPr lang="en-US" sz="2000" dirty="0" smtClean="0"/>
              <a:t>The argument, then, is something like this:</a:t>
            </a:r>
            <a:endParaRPr lang="en-US" sz="2000" dirty="0"/>
          </a:p>
        </p:txBody>
      </p:sp>
    </p:spTree>
    <p:extLst>
      <p:ext uri="{BB962C8B-B14F-4D97-AF65-F5344CB8AC3E}">
        <p14:creationId xmlns:p14="http://schemas.microsoft.com/office/powerpoint/2010/main" val="13117878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10" name="Oval 9"/>
          <p:cNvSpPr/>
          <p:nvPr/>
        </p:nvSpPr>
        <p:spPr>
          <a:xfrm>
            <a:off x="6320416" y="1513117"/>
            <a:ext cx="2823584" cy="2823584"/>
          </a:xfrm>
          <a:prstGeom prst="ellipse">
            <a:avLst/>
          </a:prstGeom>
          <a:effectLst>
            <a:glow rad="228600">
              <a:schemeClr val="accent3">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500" dirty="0" smtClean="0"/>
              <a:t>There are </a:t>
            </a:r>
            <a:r>
              <a:rPr lang="en-US" sz="2500" u="sng" dirty="0" smtClean="0"/>
              <a:t>no </a:t>
            </a:r>
            <a:r>
              <a:rPr lang="en-US" sz="2500" dirty="0" smtClean="0"/>
              <a:t>persons in bodies at all. </a:t>
            </a:r>
            <a:endParaRPr lang="en-US" sz="2500" dirty="0"/>
          </a:p>
        </p:txBody>
      </p:sp>
      <p:sp>
        <p:nvSpPr>
          <p:cNvPr id="3" name="TextBox 2"/>
          <p:cNvSpPr txBox="1"/>
          <p:nvPr/>
        </p:nvSpPr>
        <p:spPr>
          <a:xfrm>
            <a:off x="405349" y="1313062"/>
            <a:ext cx="5017094" cy="400110"/>
          </a:xfrm>
          <a:prstGeom prst="rect">
            <a:avLst/>
          </a:prstGeom>
          <a:noFill/>
        </p:spPr>
        <p:txBody>
          <a:bodyPr wrap="none" rtlCol="0">
            <a:spAutoFit/>
          </a:bodyPr>
          <a:lstStyle/>
          <a:p>
            <a:r>
              <a:rPr lang="en-US" sz="2000" dirty="0" smtClean="0"/>
              <a:t>The argument, then, is something like this:</a:t>
            </a:r>
            <a:endParaRPr lang="en-US" sz="2000" dirty="0"/>
          </a:p>
        </p:txBody>
      </p:sp>
      <p:sp>
        <p:nvSpPr>
          <p:cNvPr id="5" name="TextBox 4"/>
          <p:cNvSpPr txBox="1"/>
          <p:nvPr/>
        </p:nvSpPr>
        <p:spPr>
          <a:xfrm>
            <a:off x="297257" y="2323715"/>
            <a:ext cx="5012818" cy="1323439"/>
          </a:xfrm>
          <a:prstGeom prst="rect">
            <a:avLst/>
          </a:prstGeom>
          <a:noFill/>
        </p:spPr>
        <p:txBody>
          <a:bodyPr wrap="square" rtlCol="0">
            <a:spAutoFit/>
          </a:bodyPr>
          <a:lstStyle/>
          <a:p>
            <a:r>
              <a:rPr lang="en-US" sz="2000" dirty="0" smtClean="0"/>
              <a:t>P1. If minds exist, then </a:t>
            </a:r>
            <a:r>
              <a:rPr lang="en-US" sz="2000" u="sng" dirty="0" smtClean="0"/>
              <a:t>either</a:t>
            </a:r>
            <a:r>
              <a:rPr lang="en-US" sz="2000" dirty="0" smtClean="0"/>
              <a:t> we all have multiple minds inhabiting our bodies </a:t>
            </a:r>
            <a:r>
              <a:rPr lang="en-US" sz="2000" u="sng" dirty="0" smtClean="0"/>
              <a:t>or</a:t>
            </a:r>
            <a:r>
              <a:rPr lang="en-US" sz="2000" dirty="0" smtClean="0"/>
              <a:t> split-brain patients have two minds inhabiting their bodies. </a:t>
            </a:r>
            <a:endParaRPr lang="en-US" sz="2000" dirty="0"/>
          </a:p>
        </p:txBody>
      </p:sp>
    </p:spTree>
    <p:extLst>
      <p:ext uri="{BB962C8B-B14F-4D97-AF65-F5344CB8AC3E}">
        <p14:creationId xmlns:p14="http://schemas.microsoft.com/office/powerpoint/2010/main" val="38993273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10" name="Oval 9"/>
          <p:cNvSpPr/>
          <p:nvPr/>
        </p:nvSpPr>
        <p:spPr>
          <a:xfrm>
            <a:off x="6320416" y="1513117"/>
            <a:ext cx="2823584" cy="2823584"/>
          </a:xfrm>
          <a:prstGeom prst="ellipse">
            <a:avLst/>
          </a:prstGeom>
          <a:effectLst>
            <a:glow rad="228600">
              <a:schemeClr val="accent3">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500" dirty="0" smtClean="0"/>
              <a:t>There are </a:t>
            </a:r>
            <a:r>
              <a:rPr lang="en-US" sz="2500" u="sng" dirty="0" smtClean="0"/>
              <a:t>no </a:t>
            </a:r>
            <a:r>
              <a:rPr lang="en-US" sz="2500" dirty="0" smtClean="0"/>
              <a:t>persons in bodies at all. </a:t>
            </a:r>
            <a:endParaRPr lang="en-US" sz="2500" dirty="0"/>
          </a:p>
        </p:txBody>
      </p:sp>
      <p:sp>
        <p:nvSpPr>
          <p:cNvPr id="3" name="TextBox 2"/>
          <p:cNvSpPr txBox="1"/>
          <p:nvPr/>
        </p:nvSpPr>
        <p:spPr>
          <a:xfrm>
            <a:off x="405349" y="1313062"/>
            <a:ext cx="5017094" cy="400110"/>
          </a:xfrm>
          <a:prstGeom prst="rect">
            <a:avLst/>
          </a:prstGeom>
          <a:noFill/>
        </p:spPr>
        <p:txBody>
          <a:bodyPr wrap="none" rtlCol="0">
            <a:spAutoFit/>
          </a:bodyPr>
          <a:lstStyle/>
          <a:p>
            <a:r>
              <a:rPr lang="en-US" sz="2000" dirty="0" smtClean="0"/>
              <a:t>The argument, then, is something like this:</a:t>
            </a:r>
            <a:endParaRPr lang="en-US" sz="2000" dirty="0"/>
          </a:p>
        </p:txBody>
      </p:sp>
      <p:sp>
        <p:nvSpPr>
          <p:cNvPr id="5" name="TextBox 4"/>
          <p:cNvSpPr txBox="1"/>
          <p:nvPr/>
        </p:nvSpPr>
        <p:spPr>
          <a:xfrm>
            <a:off x="297257" y="2323715"/>
            <a:ext cx="5012818" cy="1938992"/>
          </a:xfrm>
          <a:prstGeom prst="rect">
            <a:avLst/>
          </a:prstGeom>
          <a:noFill/>
        </p:spPr>
        <p:txBody>
          <a:bodyPr wrap="square" rtlCol="0">
            <a:spAutoFit/>
          </a:bodyPr>
          <a:lstStyle/>
          <a:p>
            <a:r>
              <a:rPr lang="en-US" sz="2000" dirty="0" smtClean="0"/>
              <a:t>P1. If minds exist, then </a:t>
            </a:r>
            <a:r>
              <a:rPr lang="en-US" sz="2000" u="sng" dirty="0" smtClean="0"/>
              <a:t>either</a:t>
            </a:r>
            <a:r>
              <a:rPr lang="en-US" sz="2000" dirty="0" smtClean="0"/>
              <a:t> we all have multiple minds inhabiting our bodies </a:t>
            </a:r>
            <a:r>
              <a:rPr lang="en-US" sz="2000" u="sng" dirty="0" smtClean="0"/>
              <a:t>or</a:t>
            </a:r>
            <a:r>
              <a:rPr lang="en-US" sz="2000" dirty="0" smtClean="0"/>
              <a:t> split-brain patients have two minds inhabiting their bodies. </a:t>
            </a:r>
          </a:p>
          <a:p>
            <a:r>
              <a:rPr lang="en-US" sz="2000" dirty="0" smtClean="0"/>
              <a:t>P2. We don’t have multiple minds inhabiting our bodies. </a:t>
            </a:r>
            <a:endParaRPr lang="en-US" sz="2000" dirty="0"/>
          </a:p>
        </p:txBody>
      </p:sp>
    </p:spTree>
    <p:extLst>
      <p:ext uri="{BB962C8B-B14F-4D97-AF65-F5344CB8AC3E}">
        <p14:creationId xmlns:p14="http://schemas.microsoft.com/office/powerpoint/2010/main" val="974094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10" name="Oval 9"/>
          <p:cNvSpPr/>
          <p:nvPr/>
        </p:nvSpPr>
        <p:spPr>
          <a:xfrm>
            <a:off x="6320416" y="1513117"/>
            <a:ext cx="2823584" cy="2823584"/>
          </a:xfrm>
          <a:prstGeom prst="ellipse">
            <a:avLst/>
          </a:prstGeom>
          <a:effectLst>
            <a:glow rad="228600">
              <a:schemeClr val="accent3">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500" dirty="0" smtClean="0"/>
              <a:t>There are </a:t>
            </a:r>
            <a:r>
              <a:rPr lang="en-US" sz="2500" u="sng" dirty="0" smtClean="0"/>
              <a:t>no </a:t>
            </a:r>
            <a:r>
              <a:rPr lang="en-US" sz="2500" dirty="0" smtClean="0"/>
              <a:t>persons in bodies at all. </a:t>
            </a:r>
            <a:endParaRPr lang="en-US" sz="2500" dirty="0"/>
          </a:p>
        </p:txBody>
      </p:sp>
      <p:sp>
        <p:nvSpPr>
          <p:cNvPr id="3" name="TextBox 2"/>
          <p:cNvSpPr txBox="1"/>
          <p:nvPr/>
        </p:nvSpPr>
        <p:spPr>
          <a:xfrm>
            <a:off x="405349" y="1313062"/>
            <a:ext cx="5017094" cy="400110"/>
          </a:xfrm>
          <a:prstGeom prst="rect">
            <a:avLst/>
          </a:prstGeom>
          <a:noFill/>
        </p:spPr>
        <p:txBody>
          <a:bodyPr wrap="none" rtlCol="0">
            <a:spAutoFit/>
          </a:bodyPr>
          <a:lstStyle/>
          <a:p>
            <a:r>
              <a:rPr lang="en-US" sz="2000" dirty="0" smtClean="0"/>
              <a:t>The argument, then, is something like this:</a:t>
            </a:r>
            <a:endParaRPr lang="en-US" sz="2000" dirty="0"/>
          </a:p>
        </p:txBody>
      </p:sp>
      <p:sp>
        <p:nvSpPr>
          <p:cNvPr id="5" name="TextBox 4"/>
          <p:cNvSpPr txBox="1"/>
          <p:nvPr/>
        </p:nvSpPr>
        <p:spPr>
          <a:xfrm>
            <a:off x="297257" y="2323715"/>
            <a:ext cx="5012818" cy="2554545"/>
          </a:xfrm>
          <a:prstGeom prst="rect">
            <a:avLst/>
          </a:prstGeom>
          <a:noFill/>
        </p:spPr>
        <p:txBody>
          <a:bodyPr wrap="square" rtlCol="0">
            <a:spAutoFit/>
          </a:bodyPr>
          <a:lstStyle/>
          <a:p>
            <a:r>
              <a:rPr lang="en-US" sz="2000" dirty="0" smtClean="0"/>
              <a:t>P1. If minds exist, then </a:t>
            </a:r>
            <a:r>
              <a:rPr lang="en-US" sz="2000" u="sng" dirty="0" smtClean="0"/>
              <a:t>either</a:t>
            </a:r>
            <a:r>
              <a:rPr lang="en-US" sz="2000" dirty="0" smtClean="0"/>
              <a:t> we all have multiple minds inhabiting our bodies </a:t>
            </a:r>
            <a:r>
              <a:rPr lang="en-US" sz="2000" u="sng" dirty="0" smtClean="0"/>
              <a:t>or</a:t>
            </a:r>
            <a:r>
              <a:rPr lang="en-US" sz="2000" dirty="0" smtClean="0"/>
              <a:t> split-brain patients have two minds inhabiting their bodies. </a:t>
            </a:r>
          </a:p>
          <a:p>
            <a:r>
              <a:rPr lang="en-US" sz="2000" dirty="0" smtClean="0"/>
              <a:t>P2. We don’t have multiple minds inhabiting our bodies. </a:t>
            </a:r>
          </a:p>
          <a:p>
            <a:r>
              <a:rPr lang="en-US" sz="2000" dirty="0" smtClean="0"/>
              <a:t>P3. Split-brain patients don’t have two minds. </a:t>
            </a:r>
            <a:endParaRPr lang="en-US" sz="2000" dirty="0"/>
          </a:p>
        </p:txBody>
      </p:sp>
    </p:spTree>
    <p:extLst>
      <p:ext uri="{BB962C8B-B14F-4D97-AF65-F5344CB8AC3E}">
        <p14:creationId xmlns:p14="http://schemas.microsoft.com/office/powerpoint/2010/main" val="1499175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6513" y="310729"/>
            <a:ext cx="5515402" cy="400110"/>
          </a:xfrm>
          <a:prstGeom prst="rect">
            <a:avLst/>
          </a:prstGeom>
          <a:noFill/>
        </p:spPr>
        <p:txBody>
          <a:bodyPr wrap="none" rtlCol="0">
            <a:spAutoFit/>
          </a:bodyPr>
          <a:lstStyle/>
          <a:p>
            <a:r>
              <a:rPr lang="en-US" sz="2000" dirty="0" smtClean="0"/>
              <a:t>What should we say about the split-brain case?</a:t>
            </a:r>
            <a:endParaRPr lang="en-US" sz="2000" dirty="0"/>
          </a:p>
        </p:txBody>
      </p:sp>
      <p:sp>
        <p:nvSpPr>
          <p:cNvPr id="10" name="Oval 9"/>
          <p:cNvSpPr/>
          <p:nvPr/>
        </p:nvSpPr>
        <p:spPr>
          <a:xfrm>
            <a:off x="6320416" y="1513117"/>
            <a:ext cx="2823584" cy="2823584"/>
          </a:xfrm>
          <a:prstGeom prst="ellipse">
            <a:avLst/>
          </a:prstGeom>
          <a:effectLst>
            <a:glow rad="228600">
              <a:schemeClr val="accent3">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500" dirty="0" smtClean="0"/>
              <a:t>There are </a:t>
            </a:r>
            <a:r>
              <a:rPr lang="en-US" sz="2500" u="sng" dirty="0" smtClean="0"/>
              <a:t>no </a:t>
            </a:r>
            <a:r>
              <a:rPr lang="en-US" sz="2500" dirty="0" smtClean="0"/>
              <a:t>persons in bodies at all. </a:t>
            </a:r>
            <a:endParaRPr lang="en-US" sz="2500" dirty="0"/>
          </a:p>
        </p:txBody>
      </p:sp>
      <p:sp>
        <p:nvSpPr>
          <p:cNvPr id="3" name="TextBox 2"/>
          <p:cNvSpPr txBox="1"/>
          <p:nvPr/>
        </p:nvSpPr>
        <p:spPr>
          <a:xfrm>
            <a:off x="405349" y="1313062"/>
            <a:ext cx="5017094" cy="400110"/>
          </a:xfrm>
          <a:prstGeom prst="rect">
            <a:avLst/>
          </a:prstGeom>
          <a:noFill/>
        </p:spPr>
        <p:txBody>
          <a:bodyPr wrap="none" rtlCol="0">
            <a:spAutoFit/>
          </a:bodyPr>
          <a:lstStyle/>
          <a:p>
            <a:r>
              <a:rPr lang="en-US" sz="2000" dirty="0" smtClean="0"/>
              <a:t>The argument, then, is something like this:</a:t>
            </a:r>
            <a:endParaRPr lang="en-US" sz="2000" dirty="0"/>
          </a:p>
        </p:txBody>
      </p:sp>
      <p:sp>
        <p:nvSpPr>
          <p:cNvPr id="5" name="TextBox 4"/>
          <p:cNvSpPr txBox="1"/>
          <p:nvPr/>
        </p:nvSpPr>
        <p:spPr>
          <a:xfrm>
            <a:off x="297257" y="2323715"/>
            <a:ext cx="5012818" cy="3170099"/>
          </a:xfrm>
          <a:prstGeom prst="rect">
            <a:avLst/>
          </a:prstGeom>
          <a:noFill/>
          <a:ln>
            <a:solidFill>
              <a:schemeClr val="tx1"/>
            </a:solidFill>
            <a:prstDash val="sysDash"/>
          </a:ln>
        </p:spPr>
        <p:txBody>
          <a:bodyPr wrap="square" rtlCol="0">
            <a:spAutoFit/>
          </a:bodyPr>
          <a:lstStyle/>
          <a:p>
            <a:r>
              <a:rPr lang="en-US" sz="2000" dirty="0" smtClean="0"/>
              <a:t>P1. If minds exist, then </a:t>
            </a:r>
            <a:r>
              <a:rPr lang="en-US" sz="2000" u="sng" dirty="0" smtClean="0"/>
              <a:t>either</a:t>
            </a:r>
            <a:r>
              <a:rPr lang="en-US" sz="2000" dirty="0" smtClean="0"/>
              <a:t> we all have multiple minds inhabiting our bodies </a:t>
            </a:r>
            <a:r>
              <a:rPr lang="en-US" sz="2000" u="sng" dirty="0" smtClean="0"/>
              <a:t>or</a:t>
            </a:r>
            <a:r>
              <a:rPr lang="en-US" sz="2000" dirty="0" smtClean="0"/>
              <a:t> split-brain patients have two minds inhabiting their bodies. </a:t>
            </a:r>
          </a:p>
          <a:p>
            <a:r>
              <a:rPr lang="en-US" sz="2000" dirty="0" smtClean="0"/>
              <a:t>P2. We don’t have multiple minds inhabiting our bodies. </a:t>
            </a:r>
          </a:p>
          <a:p>
            <a:r>
              <a:rPr lang="en-US" sz="2000" dirty="0" smtClean="0"/>
              <a:t>P3. Split-brain patients don’t have two minds. </a:t>
            </a:r>
          </a:p>
          <a:p>
            <a:endParaRPr lang="en-US" sz="2000" dirty="0"/>
          </a:p>
          <a:p>
            <a:r>
              <a:rPr lang="en-US" sz="2000" dirty="0" smtClean="0"/>
              <a:t>C. Minds do not exist. </a:t>
            </a:r>
            <a:endParaRPr lang="en-US" sz="2000" dirty="0"/>
          </a:p>
        </p:txBody>
      </p:sp>
      <p:cxnSp>
        <p:nvCxnSpPr>
          <p:cNvPr id="6" name="Straight Connector 5"/>
          <p:cNvCxnSpPr/>
          <p:nvPr/>
        </p:nvCxnSpPr>
        <p:spPr>
          <a:xfrm>
            <a:off x="297257" y="4985180"/>
            <a:ext cx="501281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19625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25326" y="1446283"/>
            <a:ext cx="1524225" cy="430887"/>
          </a:xfrm>
          <a:prstGeom prst="rect">
            <a:avLst/>
          </a:prstGeom>
          <a:noFill/>
        </p:spPr>
        <p:txBody>
          <a:bodyPr wrap="none" rtlCol="0">
            <a:spAutoFit/>
          </a:bodyPr>
          <a:lstStyle/>
          <a:p>
            <a:r>
              <a:rPr lang="en-US" sz="2200" dirty="0" smtClean="0"/>
              <a:t>DUALISM</a:t>
            </a:r>
            <a:endParaRPr lang="en-US" sz="2200" dirty="0"/>
          </a:p>
        </p:txBody>
      </p:sp>
      <p:sp>
        <p:nvSpPr>
          <p:cNvPr id="5" name="TextBox 4"/>
          <p:cNvSpPr txBox="1"/>
          <p:nvPr/>
        </p:nvSpPr>
        <p:spPr>
          <a:xfrm>
            <a:off x="1725326" y="2841569"/>
            <a:ext cx="3544798" cy="1785104"/>
          </a:xfrm>
          <a:prstGeom prst="rect">
            <a:avLst/>
          </a:prstGeom>
          <a:noFill/>
        </p:spPr>
        <p:txBody>
          <a:bodyPr wrap="none" rtlCol="0">
            <a:spAutoFit/>
          </a:bodyPr>
          <a:lstStyle/>
          <a:p>
            <a:r>
              <a:rPr lang="en-US" sz="2200" dirty="0" smtClean="0"/>
              <a:t>MATERIALISM:</a:t>
            </a:r>
          </a:p>
          <a:p>
            <a:r>
              <a:rPr lang="en-US" sz="2200" dirty="0"/>
              <a:t>	</a:t>
            </a:r>
            <a:r>
              <a:rPr lang="en-US" sz="2200" dirty="0" smtClean="0"/>
              <a:t>SIMPLE</a:t>
            </a:r>
          </a:p>
          <a:p>
            <a:r>
              <a:rPr lang="en-US" sz="2200" dirty="0"/>
              <a:t>	</a:t>
            </a:r>
            <a:r>
              <a:rPr lang="en-US" sz="2200" dirty="0" smtClean="0"/>
              <a:t>ORGANIC</a:t>
            </a:r>
          </a:p>
          <a:p>
            <a:r>
              <a:rPr lang="en-US" sz="2200" dirty="0"/>
              <a:t>	</a:t>
            </a:r>
            <a:r>
              <a:rPr lang="en-US" sz="2200" dirty="0" smtClean="0"/>
              <a:t>FUNCTIONALISM</a:t>
            </a:r>
          </a:p>
          <a:p>
            <a:r>
              <a:rPr lang="en-US" sz="2200" dirty="0"/>
              <a:t>	</a:t>
            </a:r>
            <a:r>
              <a:rPr lang="en-US" sz="2200" dirty="0" smtClean="0"/>
              <a:t>PSYCHOLOGICAL</a:t>
            </a:r>
            <a:endParaRPr lang="en-US" sz="2200" dirty="0"/>
          </a:p>
        </p:txBody>
      </p:sp>
      <p:sp>
        <p:nvSpPr>
          <p:cNvPr id="8" name="TextBox 7"/>
          <p:cNvSpPr txBox="1"/>
          <p:nvPr/>
        </p:nvSpPr>
        <p:spPr>
          <a:xfrm>
            <a:off x="1725326" y="5509027"/>
            <a:ext cx="2400918" cy="430887"/>
          </a:xfrm>
          <a:prstGeom prst="rect">
            <a:avLst/>
          </a:prstGeom>
          <a:noFill/>
        </p:spPr>
        <p:txBody>
          <a:bodyPr wrap="none" rtlCol="0">
            <a:spAutoFit/>
          </a:bodyPr>
          <a:lstStyle/>
          <a:p>
            <a:r>
              <a:rPr lang="en-US" sz="2200" dirty="0" smtClean="0"/>
              <a:t>ELIMINATIVISM</a:t>
            </a:r>
            <a:endParaRPr lang="en-US" sz="2200" dirty="0"/>
          </a:p>
        </p:txBody>
      </p:sp>
      <p:sp>
        <p:nvSpPr>
          <p:cNvPr id="9" name="TextBox 8"/>
          <p:cNvSpPr txBox="1"/>
          <p:nvPr/>
        </p:nvSpPr>
        <p:spPr>
          <a:xfrm>
            <a:off x="270233" y="459339"/>
            <a:ext cx="2738700" cy="400110"/>
          </a:xfrm>
          <a:prstGeom prst="rect">
            <a:avLst/>
          </a:prstGeom>
          <a:noFill/>
        </p:spPr>
        <p:txBody>
          <a:bodyPr wrap="none" rtlCol="0">
            <a:spAutoFit/>
          </a:bodyPr>
          <a:lstStyle/>
          <a:p>
            <a:r>
              <a:rPr lang="en-US" sz="2000" dirty="0" smtClean="0"/>
              <a:t>Which do </a:t>
            </a:r>
            <a:r>
              <a:rPr lang="en-US" sz="2000" u="sng" dirty="0" smtClean="0"/>
              <a:t>you</a:t>
            </a:r>
            <a:r>
              <a:rPr lang="en-US" sz="2000" dirty="0" smtClean="0"/>
              <a:t> choose?</a:t>
            </a:r>
            <a:endParaRPr lang="en-US" sz="2000" dirty="0"/>
          </a:p>
        </p:txBody>
      </p:sp>
      <p:pic>
        <p:nvPicPr>
          <p:cNvPr id="10" name="Picture 9" descr="Calling-of-the-Sou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1014" y="389328"/>
            <a:ext cx="1810367" cy="1810367"/>
          </a:xfrm>
          <a:prstGeom prst="rect">
            <a:avLst/>
          </a:prstGeom>
        </p:spPr>
      </p:pic>
      <p:pic>
        <p:nvPicPr>
          <p:cNvPr id="11" name="Picture 10"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1014" y="3084749"/>
            <a:ext cx="1810367" cy="1356028"/>
          </a:xfrm>
          <a:prstGeom prst="rect">
            <a:avLst/>
          </a:prstGeom>
        </p:spPr>
      </p:pic>
      <p:pic>
        <p:nvPicPr>
          <p:cNvPr id="12" name="Picture 11"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1014" y="5256675"/>
            <a:ext cx="1810367" cy="1508639"/>
          </a:xfrm>
          <a:prstGeom prst="rect">
            <a:avLst/>
          </a:prstGeom>
        </p:spPr>
      </p:pic>
    </p:spTree>
    <p:extLst>
      <p:ext uri="{BB962C8B-B14F-4D97-AF65-F5344CB8AC3E}">
        <p14:creationId xmlns:p14="http://schemas.microsoft.com/office/powerpoint/2010/main" val="1737236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1001" y="310728"/>
            <a:ext cx="8201564" cy="1938992"/>
          </a:xfrm>
          <a:prstGeom prst="rect">
            <a:avLst/>
          </a:prstGeom>
          <a:noFill/>
        </p:spPr>
        <p:txBody>
          <a:bodyPr wrap="square" rtlCol="0">
            <a:spAutoFit/>
          </a:bodyPr>
          <a:lstStyle/>
          <a:p>
            <a:r>
              <a:rPr lang="en-US" sz="2000" dirty="0" smtClean="0"/>
              <a:t>At this point, you might be thinking: </a:t>
            </a:r>
            <a:r>
              <a:rPr lang="en-US" sz="2000" i="1" dirty="0" smtClean="0"/>
              <a:t>if I am just a thing that computes complicated functions, there is really no difference between me and a very complex computer. </a:t>
            </a:r>
          </a:p>
          <a:p>
            <a:endParaRPr lang="en-US" sz="2000" i="1" dirty="0"/>
          </a:p>
          <a:p>
            <a:r>
              <a:rPr lang="en-US" sz="2000" dirty="0" smtClean="0"/>
              <a:t>That’s a great intuitive to have. Here is an argument that renders the intuition in a more rigorous fashion:</a:t>
            </a:r>
            <a:endParaRPr lang="en-US" sz="2000" dirty="0"/>
          </a:p>
        </p:txBody>
      </p:sp>
      <p:sp>
        <p:nvSpPr>
          <p:cNvPr id="2" name="TextBox 1"/>
          <p:cNvSpPr txBox="1"/>
          <p:nvPr/>
        </p:nvSpPr>
        <p:spPr>
          <a:xfrm>
            <a:off x="354682" y="2578256"/>
            <a:ext cx="8427883" cy="2800766"/>
          </a:xfrm>
          <a:prstGeom prst="rect">
            <a:avLst/>
          </a:prstGeom>
          <a:noFill/>
          <a:ln>
            <a:solidFill>
              <a:schemeClr val="tx1"/>
            </a:solidFill>
            <a:prstDash val="sysDash"/>
          </a:ln>
        </p:spPr>
        <p:txBody>
          <a:bodyPr wrap="square" rtlCol="0">
            <a:spAutoFit/>
          </a:bodyPr>
          <a:lstStyle/>
          <a:p>
            <a:r>
              <a:rPr lang="en-US" sz="2200" dirty="0" smtClean="0"/>
              <a:t>P1. If functionalism is true, then understanding languages, having thoughts, believing things, etc., are all multiply realizable input-output functions. </a:t>
            </a:r>
          </a:p>
          <a:p>
            <a:r>
              <a:rPr lang="en-US" sz="2200" dirty="0" smtClean="0"/>
              <a:t>P2. A significantly advanced computer could compute any input-output function. </a:t>
            </a:r>
          </a:p>
          <a:p>
            <a:endParaRPr lang="en-US" sz="2200" dirty="0"/>
          </a:p>
          <a:p>
            <a:r>
              <a:rPr lang="en-US" sz="2200" dirty="0" smtClean="0"/>
              <a:t>C. </a:t>
            </a:r>
            <a:r>
              <a:rPr lang="en-US" sz="2200" dirty="0" smtClean="0"/>
              <a:t>If functionalism is true, then a </a:t>
            </a:r>
            <a:r>
              <a:rPr lang="en-US" sz="2200" dirty="0" smtClean="0"/>
              <a:t>significantly advanced computer could understand languages, have thoughts, believe things, etc. </a:t>
            </a:r>
            <a:endParaRPr lang="en-US" sz="2200" dirty="0"/>
          </a:p>
        </p:txBody>
      </p:sp>
      <p:cxnSp>
        <p:nvCxnSpPr>
          <p:cNvPr id="5" name="Straight Connector 4"/>
          <p:cNvCxnSpPr/>
          <p:nvPr/>
        </p:nvCxnSpPr>
        <p:spPr>
          <a:xfrm>
            <a:off x="354682" y="4471801"/>
            <a:ext cx="8427883"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4568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682" y="227521"/>
            <a:ext cx="8427883" cy="2800766"/>
          </a:xfrm>
          <a:prstGeom prst="rect">
            <a:avLst/>
          </a:prstGeom>
          <a:noFill/>
          <a:ln>
            <a:solidFill>
              <a:schemeClr val="tx1"/>
            </a:solidFill>
            <a:prstDash val="sysDash"/>
          </a:ln>
        </p:spPr>
        <p:txBody>
          <a:bodyPr wrap="square" rtlCol="0">
            <a:spAutoFit/>
          </a:bodyPr>
          <a:lstStyle/>
          <a:p>
            <a:r>
              <a:rPr lang="en-US" sz="2200" dirty="0" smtClean="0"/>
              <a:t>P1. If functionalism is true, then understanding languages, having thoughts, believing things, etc., are all multiply realizable input-output functions. </a:t>
            </a:r>
          </a:p>
          <a:p>
            <a:r>
              <a:rPr lang="en-US" sz="2200" dirty="0" smtClean="0"/>
              <a:t>P2. A significantly advanced computer could compute any input-output function. </a:t>
            </a:r>
          </a:p>
          <a:p>
            <a:endParaRPr lang="en-US" sz="2200" dirty="0"/>
          </a:p>
          <a:p>
            <a:r>
              <a:rPr lang="en-US" sz="2200" dirty="0" smtClean="0"/>
              <a:t>C. </a:t>
            </a:r>
            <a:r>
              <a:rPr lang="en-US" sz="2200" dirty="0" smtClean="0"/>
              <a:t>If functionalism is true, then a </a:t>
            </a:r>
            <a:r>
              <a:rPr lang="en-US" sz="2200" dirty="0" smtClean="0"/>
              <a:t>significantly advanced computer could understand languages, have thoughts, believe things, etc. </a:t>
            </a:r>
            <a:endParaRPr lang="en-US" sz="2200" dirty="0"/>
          </a:p>
        </p:txBody>
      </p:sp>
      <p:cxnSp>
        <p:nvCxnSpPr>
          <p:cNvPr id="5" name="Straight Connector 4"/>
          <p:cNvCxnSpPr/>
          <p:nvPr/>
        </p:nvCxnSpPr>
        <p:spPr>
          <a:xfrm>
            <a:off x="354682" y="2161596"/>
            <a:ext cx="8427883"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189162" y="3395477"/>
            <a:ext cx="3195731" cy="400110"/>
          </a:xfrm>
          <a:prstGeom prst="rect">
            <a:avLst/>
          </a:prstGeom>
          <a:noFill/>
        </p:spPr>
        <p:txBody>
          <a:bodyPr wrap="none" rtlCol="0">
            <a:spAutoFit/>
          </a:bodyPr>
          <a:lstStyle/>
          <a:p>
            <a:r>
              <a:rPr lang="en-US" sz="2000" dirty="0" smtClean="0"/>
              <a:t>Let’s introduce two theses:</a:t>
            </a:r>
            <a:endParaRPr lang="en-US" sz="2000" dirty="0"/>
          </a:p>
        </p:txBody>
      </p:sp>
      <p:sp>
        <p:nvSpPr>
          <p:cNvPr id="6" name="TextBox 5"/>
          <p:cNvSpPr txBox="1"/>
          <p:nvPr/>
        </p:nvSpPr>
        <p:spPr>
          <a:xfrm>
            <a:off x="189162" y="4052992"/>
            <a:ext cx="8747294" cy="430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2200" dirty="0" smtClean="0"/>
              <a:t>Weak AI: Computers can mimic the behaviors of things with minds. </a:t>
            </a:r>
            <a:endParaRPr lang="en-US" sz="2200" dirty="0"/>
          </a:p>
        </p:txBody>
      </p:sp>
    </p:spTree>
    <p:extLst>
      <p:ext uri="{BB962C8B-B14F-4D97-AF65-F5344CB8AC3E}">
        <p14:creationId xmlns:p14="http://schemas.microsoft.com/office/powerpoint/2010/main" val="95942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682" y="227521"/>
            <a:ext cx="8427883" cy="2800766"/>
          </a:xfrm>
          <a:prstGeom prst="rect">
            <a:avLst/>
          </a:prstGeom>
          <a:noFill/>
          <a:ln>
            <a:solidFill>
              <a:schemeClr val="tx1"/>
            </a:solidFill>
            <a:prstDash val="sysDash"/>
          </a:ln>
        </p:spPr>
        <p:txBody>
          <a:bodyPr wrap="square" rtlCol="0">
            <a:spAutoFit/>
          </a:bodyPr>
          <a:lstStyle/>
          <a:p>
            <a:r>
              <a:rPr lang="en-US" sz="2200" dirty="0" smtClean="0"/>
              <a:t>P1. If functionalism is true, then understanding languages, having thoughts, believing things, etc., are all multiply realizable input-output functions. </a:t>
            </a:r>
          </a:p>
          <a:p>
            <a:r>
              <a:rPr lang="en-US" sz="2200" dirty="0" smtClean="0"/>
              <a:t>P2. A significantly advanced computer could compute any input-output function. </a:t>
            </a:r>
          </a:p>
          <a:p>
            <a:endParaRPr lang="en-US" sz="2200" dirty="0"/>
          </a:p>
          <a:p>
            <a:r>
              <a:rPr lang="en-US" sz="2200" dirty="0" smtClean="0"/>
              <a:t>C. </a:t>
            </a:r>
            <a:r>
              <a:rPr lang="en-US" sz="2200" dirty="0" smtClean="0"/>
              <a:t>If functionalism is true, then a </a:t>
            </a:r>
            <a:r>
              <a:rPr lang="en-US" sz="2200" dirty="0" smtClean="0"/>
              <a:t>significantly advanced computer could understand languages, have thoughts, believe things, etc. </a:t>
            </a:r>
            <a:endParaRPr lang="en-US" sz="2200" dirty="0"/>
          </a:p>
        </p:txBody>
      </p:sp>
      <p:cxnSp>
        <p:nvCxnSpPr>
          <p:cNvPr id="5" name="Straight Connector 4"/>
          <p:cNvCxnSpPr/>
          <p:nvPr/>
        </p:nvCxnSpPr>
        <p:spPr>
          <a:xfrm>
            <a:off x="354682" y="2161596"/>
            <a:ext cx="8427883"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189162" y="3395477"/>
            <a:ext cx="3195731" cy="400110"/>
          </a:xfrm>
          <a:prstGeom prst="rect">
            <a:avLst/>
          </a:prstGeom>
          <a:noFill/>
        </p:spPr>
        <p:txBody>
          <a:bodyPr wrap="none" rtlCol="0">
            <a:spAutoFit/>
          </a:bodyPr>
          <a:lstStyle/>
          <a:p>
            <a:r>
              <a:rPr lang="en-US" sz="2000" dirty="0" smtClean="0"/>
              <a:t>Let’s introduce two theses:</a:t>
            </a:r>
            <a:endParaRPr lang="en-US" sz="2000" dirty="0"/>
          </a:p>
        </p:txBody>
      </p:sp>
      <p:sp>
        <p:nvSpPr>
          <p:cNvPr id="6" name="TextBox 5"/>
          <p:cNvSpPr txBox="1"/>
          <p:nvPr/>
        </p:nvSpPr>
        <p:spPr>
          <a:xfrm>
            <a:off x="189162" y="4052992"/>
            <a:ext cx="8747294" cy="430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2200" dirty="0" smtClean="0"/>
              <a:t>Weak AI: Computers can mimic the behaviors of things with minds. </a:t>
            </a:r>
            <a:endParaRPr lang="en-US" sz="2200" dirty="0"/>
          </a:p>
        </p:txBody>
      </p:sp>
      <p:sp>
        <p:nvSpPr>
          <p:cNvPr id="7" name="TextBox 6"/>
          <p:cNvSpPr txBox="1"/>
          <p:nvPr/>
        </p:nvSpPr>
        <p:spPr>
          <a:xfrm>
            <a:off x="189162" y="4836570"/>
            <a:ext cx="8747294" cy="101566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000" dirty="0" smtClean="0"/>
              <a:t>Strong AI: Computers can not only mimic the behaviors of things with minds; they (in doing so) do what minded things do! </a:t>
            </a:r>
            <a:r>
              <a:rPr lang="en-US" sz="2000" dirty="0"/>
              <a:t>E</a:t>
            </a:r>
            <a:r>
              <a:rPr lang="en-US" sz="2000" dirty="0" smtClean="0"/>
              <a:t>.g. they understand languages, have thoughts, etc., by running programs.   </a:t>
            </a:r>
            <a:endParaRPr lang="en-US" sz="2000" dirty="0"/>
          </a:p>
        </p:txBody>
      </p:sp>
    </p:spTree>
    <p:extLst>
      <p:ext uri="{BB962C8B-B14F-4D97-AF65-F5344CB8AC3E}">
        <p14:creationId xmlns:p14="http://schemas.microsoft.com/office/powerpoint/2010/main" val="3037613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682" y="227521"/>
            <a:ext cx="8427883" cy="2800766"/>
          </a:xfrm>
          <a:prstGeom prst="rect">
            <a:avLst/>
          </a:prstGeom>
          <a:noFill/>
          <a:ln>
            <a:solidFill>
              <a:schemeClr val="tx1"/>
            </a:solidFill>
            <a:prstDash val="sysDash"/>
          </a:ln>
        </p:spPr>
        <p:txBody>
          <a:bodyPr wrap="square" rtlCol="0">
            <a:spAutoFit/>
          </a:bodyPr>
          <a:lstStyle/>
          <a:p>
            <a:r>
              <a:rPr lang="en-US" sz="2200" dirty="0" smtClean="0"/>
              <a:t>P1. If functionalism is true, then understanding languages, having thoughts, believing things, etc., are all multiply realizable input-output functions. </a:t>
            </a:r>
          </a:p>
          <a:p>
            <a:r>
              <a:rPr lang="en-US" sz="2200" dirty="0" smtClean="0"/>
              <a:t>P2. A significantly advanced computer could compute any input-output function. </a:t>
            </a:r>
          </a:p>
          <a:p>
            <a:endParaRPr lang="en-US" sz="2200" dirty="0"/>
          </a:p>
          <a:p>
            <a:r>
              <a:rPr lang="en-US" sz="2200" dirty="0" smtClean="0"/>
              <a:t>C. </a:t>
            </a:r>
            <a:r>
              <a:rPr lang="en-US" sz="2200" dirty="0" smtClean="0"/>
              <a:t>If functionalism is true, then a </a:t>
            </a:r>
            <a:r>
              <a:rPr lang="en-US" sz="2200" dirty="0" smtClean="0"/>
              <a:t>significantly advanced computer could understand languages, have thoughts, believe things, etc. </a:t>
            </a:r>
            <a:endParaRPr lang="en-US" sz="2200" dirty="0"/>
          </a:p>
        </p:txBody>
      </p:sp>
      <p:cxnSp>
        <p:nvCxnSpPr>
          <p:cNvPr id="5" name="Straight Connector 4"/>
          <p:cNvCxnSpPr/>
          <p:nvPr/>
        </p:nvCxnSpPr>
        <p:spPr>
          <a:xfrm>
            <a:off x="354682" y="2161596"/>
            <a:ext cx="8427883"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189162" y="3395477"/>
            <a:ext cx="3195731" cy="400110"/>
          </a:xfrm>
          <a:prstGeom prst="rect">
            <a:avLst/>
          </a:prstGeom>
          <a:noFill/>
        </p:spPr>
        <p:txBody>
          <a:bodyPr wrap="none" rtlCol="0">
            <a:spAutoFit/>
          </a:bodyPr>
          <a:lstStyle/>
          <a:p>
            <a:r>
              <a:rPr lang="en-US" sz="2000" dirty="0" smtClean="0"/>
              <a:t>Let’s introduce two theses:</a:t>
            </a:r>
            <a:endParaRPr lang="en-US" sz="2000" dirty="0"/>
          </a:p>
        </p:txBody>
      </p:sp>
      <p:sp>
        <p:nvSpPr>
          <p:cNvPr id="6" name="TextBox 5"/>
          <p:cNvSpPr txBox="1"/>
          <p:nvPr/>
        </p:nvSpPr>
        <p:spPr>
          <a:xfrm>
            <a:off x="189162" y="4052992"/>
            <a:ext cx="8747294" cy="430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2200" dirty="0" smtClean="0"/>
              <a:t>Weak AI: Computers can mimic the behaviors of things with minds. </a:t>
            </a:r>
            <a:endParaRPr lang="en-US" sz="2200" dirty="0"/>
          </a:p>
        </p:txBody>
      </p:sp>
      <p:sp>
        <p:nvSpPr>
          <p:cNvPr id="7" name="TextBox 6"/>
          <p:cNvSpPr txBox="1"/>
          <p:nvPr/>
        </p:nvSpPr>
        <p:spPr>
          <a:xfrm>
            <a:off x="189162" y="4836570"/>
            <a:ext cx="8747294" cy="101566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000" dirty="0" smtClean="0"/>
              <a:t>Strong AI: Computers can not only mimic the behaviors of things with minds; they (in doing so) do what minded things do! </a:t>
            </a:r>
            <a:r>
              <a:rPr lang="en-US" sz="2000" dirty="0"/>
              <a:t>E</a:t>
            </a:r>
            <a:r>
              <a:rPr lang="en-US" sz="2000" dirty="0" smtClean="0"/>
              <a:t>.g. they understand languages, have thoughts, etc., by running programs.   </a:t>
            </a:r>
            <a:endParaRPr lang="en-US" sz="2000" dirty="0"/>
          </a:p>
        </p:txBody>
      </p:sp>
      <p:sp>
        <p:nvSpPr>
          <p:cNvPr id="4" name="TextBox 3"/>
          <p:cNvSpPr txBox="1"/>
          <p:nvPr/>
        </p:nvSpPr>
        <p:spPr>
          <a:xfrm>
            <a:off x="472907" y="6165021"/>
            <a:ext cx="7599556" cy="400110"/>
          </a:xfrm>
          <a:prstGeom prst="rect">
            <a:avLst/>
          </a:prstGeom>
          <a:noFill/>
        </p:spPr>
        <p:txBody>
          <a:bodyPr wrap="none" rtlCol="0">
            <a:spAutoFit/>
          </a:bodyPr>
          <a:lstStyle/>
          <a:p>
            <a:r>
              <a:rPr lang="en-US" sz="2000" dirty="0" smtClean="0"/>
              <a:t>The argument (top) argues that </a:t>
            </a:r>
            <a:r>
              <a:rPr lang="en-US" sz="2000" b="1" dirty="0"/>
              <a:t>F</a:t>
            </a:r>
            <a:r>
              <a:rPr lang="en-US" sz="2000" b="1" dirty="0" smtClean="0"/>
              <a:t>unctionalism entails Strong AI. </a:t>
            </a:r>
            <a:endParaRPr lang="en-US" sz="2000" dirty="0"/>
          </a:p>
        </p:txBody>
      </p:sp>
    </p:spTree>
    <p:extLst>
      <p:ext uri="{BB962C8B-B14F-4D97-AF65-F5344CB8AC3E}">
        <p14:creationId xmlns:p14="http://schemas.microsoft.com/office/powerpoint/2010/main" val="6318575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2475</TotalTime>
  <Words>4727</Words>
  <Application>Microsoft Macintosh PowerPoint</Application>
  <PresentationFormat>On-screen Show (4:3)</PresentationFormat>
  <Paragraphs>318</Paragraphs>
  <Slides>57</Slides>
  <Notes>2</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Executive</vt:lpstr>
      <vt:lpstr>The Philosophy of Mind: Functionalism &amp; Artificial Intelligence II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Philosophy of Mind: Eliminativism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158</cp:revision>
  <dcterms:created xsi:type="dcterms:W3CDTF">2016-01-14T16:01:41Z</dcterms:created>
  <dcterms:modified xsi:type="dcterms:W3CDTF">2016-04-13T03:56:15Z</dcterms:modified>
</cp:coreProperties>
</file>