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6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1" r:id="rId14"/>
    <p:sldId id="276" r:id="rId15"/>
    <p:sldId id="275"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4" r:id="rId32"/>
    <p:sldId id="293"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3" r:id="rId62"/>
    <p:sldId id="324" r:id="rId6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C85"/>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9" d="100"/>
          <a:sy n="109" d="100"/>
        </p:scale>
        <p:origin x="-23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printerSettings" Target="printerSettings/printerSettings1.bin"/><Relationship Id="rId66" Type="http://schemas.openxmlformats.org/officeDocument/2006/relationships/presProps" Target="presProps.xml"/><Relationship Id="rId67" Type="http://schemas.openxmlformats.org/officeDocument/2006/relationships/viewProps" Target="viewProps.xml"/><Relationship Id="rId68" Type="http://schemas.openxmlformats.org/officeDocument/2006/relationships/theme" Target="theme/theme1.xml"/><Relationship Id="rId69"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4/17/16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1</a:t>
            </a:fld>
            <a:endParaRPr lang="en-US"/>
          </a:p>
        </p:txBody>
      </p:sp>
    </p:spTree>
    <p:extLst>
      <p:ext uri="{BB962C8B-B14F-4D97-AF65-F5344CB8AC3E}">
        <p14:creationId xmlns:p14="http://schemas.microsoft.com/office/powerpoint/2010/main" val="1614237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4/17/16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4/17/16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4/17/16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4/17/16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4/17/16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4/17/16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4/17/16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2880990"/>
            <a:ext cx="7772400" cy="719081"/>
          </a:xfrm>
        </p:spPr>
        <p:txBody>
          <a:bodyPr/>
          <a:lstStyle/>
          <a:p>
            <a:r>
              <a:rPr lang="en-US" sz="5400" dirty="0" smtClean="0"/>
              <a:t>Metaphysical Paradoxes:</a:t>
            </a:r>
            <a:br>
              <a:rPr lang="en-US" sz="5400" dirty="0" smtClean="0"/>
            </a:br>
            <a:r>
              <a:rPr lang="en-US" sz="5400" dirty="0" err="1" smtClean="0"/>
              <a:t>Sorites</a:t>
            </a:r>
            <a:r>
              <a:rPr lang="en-US" sz="5400" dirty="0" smtClean="0"/>
              <a:t> Series</a:t>
            </a:r>
            <a:endParaRPr lang="en-US" sz="3200" dirty="0"/>
          </a:p>
        </p:txBody>
      </p:sp>
    </p:spTree>
    <p:extLst>
      <p:ext uri="{BB962C8B-B14F-4D97-AF65-F5344CB8AC3E}">
        <p14:creationId xmlns:p14="http://schemas.microsoft.com/office/powerpoint/2010/main" val="3741121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8" y="194234"/>
            <a:ext cx="8128000" cy="1938992"/>
          </a:xfrm>
          <a:prstGeom prst="rect">
            <a:avLst/>
          </a:prstGeom>
          <a:noFill/>
        </p:spPr>
        <p:txBody>
          <a:bodyPr wrap="square" rtlCol="0">
            <a:spAutoFit/>
          </a:bodyPr>
          <a:lstStyle/>
          <a:p>
            <a:r>
              <a:rPr lang="en-US" sz="2000" dirty="0" smtClean="0">
                <a:latin typeface="+mj-lt"/>
              </a:rPr>
              <a:t>Arguments of this sort can seem silly. As we’ll see, though they are not easily dismissed. They are also of interest because forms of this argument are often employed outside of the philosophy classroom, especially in public discourse about ethics and politics. One prominent example of this sort of argument is often employed in debates about the permissibility of abortion: </a:t>
            </a:r>
            <a:endParaRPr lang="en-US" sz="2000" dirty="0">
              <a:latin typeface="+mj-lt"/>
            </a:endParaRPr>
          </a:p>
        </p:txBody>
      </p:sp>
      <p:sp>
        <p:nvSpPr>
          <p:cNvPr id="2" name="TextBox 1"/>
          <p:cNvSpPr txBox="1"/>
          <p:nvPr/>
        </p:nvSpPr>
        <p:spPr>
          <a:xfrm>
            <a:off x="1016000" y="5080000"/>
            <a:ext cx="184666" cy="369332"/>
          </a:xfrm>
          <a:prstGeom prst="rect">
            <a:avLst/>
          </a:prstGeom>
          <a:noFill/>
        </p:spPr>
        <p:txBody>
          <a:bodyPr wrap="none" rtlCol="0">
            <a:spAutoFit/>
          </a:bodyPr>
          <a:lstStyle/>
          <a:p>
            <a:endParaRPr lang="en-US" dirty="0"/>
          </a:p>
        </p:txBody>
      </p:sp>
      <p:sp>
        <p:nvSpPr>
          <p:cNvPr id="5" name="TextBox 4"/>
          <p:cNvSpPr txBox="1"/>
          <p:nvPr/>
        </p:nvSpPr>
        <p:spPr>
          <a:xfrm>
            <a:off x="209177" y="2279233"/>
            <a:ext cx="8621057" cy="255454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smtClean="0"/>
              <a:t>“It is wrong to kill a fetus before it is born. But there is no morally significant difference between a fetus one second before it is born and a fetus two seconds before it is born. So it is wrong to kill a fetus two seconds before it is born. And, more generally, when you look at the development of a fetus from conception to birth, there is never a morally significant difference between the fetus at one time and the fetus one second before that time. So the above line of reasoning can be repeated indefinitely to show that it is wrong to a kill a fetus at conception.”</a:t>
            </a:r>
            <a:endParaRPr lang="en-US" sz="2000" dirty="0"/>
          </a:p>
        </p:txBody>
      </p:sp>
    </p:spTree>
    <p:extLst>
      <p:ext uri="{BB962C8B-B14F-4D97-AF65-F5344CB8AC3E}">
        <p14:creationId xmlns:p14="http://schemas.microsoft.com/office/powerpoint/2010/main" val="2969043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8" y="194234"/>
            <a:ext cx="8128000" cy="1938992"/>
          </a:xfrm>
          <a:prstGeom prst="rect">
            <a:avLst/>
          </a:prstGeom>
          <a:noFill/>
        </p:spPr>
        <p:txBody>
          <a:bodyPr wrap="square" rtlCol="0">
            <a:spAutoFit/>
          </a:bodyPr>
          <a:lstStyle/>
          <a:p>
            <a:r>
              <a:rPr lang="en-US" sz="2000" dirty="0" smtClean="0">
                <a:latin typeface="+mj-lt"/>
              </a:rPr>
              <a:t>Arguments of this sort can seem silly. As we’ll see, though they are not easily dismissed. They are also of interest because forms of this argument are often employed outside of the philosophy classroom, especially in public discourse about ethics and politics. One prominent example of this sort of argument is often employed in debates about the permissibility of abortion: </a:t>
            </a:r>
            <a:endParaRPr lang="en-US" sz="2000" dirty="0">
              <a:latin typeface="+mj-lt"/>
            </a:endParaRPr>
          </a:p>
        </p:txBody>
      </p:sp>
      <p:sp>
        <p:nvSpPr>
          <p:cNvPr id="2" name="TextBox 1"/>
          <p:cNvSpPr txBox="1"/>
          <p:nvPr/>
        </p:nvSpPr>
        <p:spPr>
          <a:xfrm>
            <a:off x="1016000" y="5080000"/>
            <a:ext cx="184666" cy="369332"/>
          </a:xfrm>
          <a:prstGeom prst="rect">
            <a:avLst/>
          </a:prstGeom>
          <a:noFill/>
        </p:spPr>
        <p:txBody>
          <a:bodyPr wrap="none" rtlCol="0">
            <a:spAutoFit/>
          </a:bodyPr>
          <a:lstStyle/>
          <a:p>
            <a:endParaRPr lang="en-US" dirty="0"/>
          </a:p>
        </p:txBody>
      </p:sp>
      <p:sp>
        <p:nvSpPr>
          <p:cNvPr id="5" name="TextBox 4"/>
          <p:cNvSpPr txBox="1"/>
          <p:nvPr/>
        </p:nvSpPr>
        <p:spPr>
          <a:xfrm>
            <a:off x="209177" y="2279233"/>
            <a:ext cx="8621057" cy="255454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smtClean="0"/>
              <a:t>“It is wrong to kill a fetus before it is born. But there is no morally significant difference between a fetus one second before it is born and a fetus two seconds before it is born. So it is wrong to kill a fetus two seconds before it is born. And, more generally, when you look at the development of a fetus from conception to birth, there is never a morally significant difference between the fetus at one time and the fetus one second before that time. So the above line of reasoning can be repeated indefinitely to show that it is wrong to a kill a fetus at conception.”</a:t>
            </a:r>
            <a:endParaRPr lang="en-US" sz="2000" dirty="0"/>
          </a:p>
        </p:txBody>
      </p:sp>
      <p:sp>
        <p:nvSpPr>
          <p:cNvPr id="6" name="TextBox 5"/>
          <p:cNvSpPr txBox="1"/>
          <p:nvPr/>
        </p:nvSpPr>
        <p:spPr>
          <a:xfrm>
            <a:off x="361578" y="4908484"/>
            <a:ext cx="8128000" cy="1938992"/>
          </a:xfrm>
          <a:prstGeom prst="rect">
            <a:avLst/>
          </a:prstGeom>
          <a:noFill/>
        </p:spPr>
        <p:txBody>
          <a:bodyPr wrap="square" rtlCol="0">
            <a:spAutoFit/>
          </a:bodyPr>
          <a:lstStyle/>
          <a:p>
            <a:r>
              <a:rPr lang="en-US" sz="2000" dirty="0" smtClean="0">
                <a:latin typeface="+mj-lt"/>
              </a:rPr>
              <a:t>This certainly looks like an application of the same form of reasoning used by Galen. It is thus of some practical importance to figure out what is going on with arguments of this sort. These are sometimes called “slippery slope” arguments (though not everything which is called a “slippery slope” argument is really of the same form as the </a:t>
            </a:r>
            <a:r>
              <a:rPr lang="en-US" sz="2000" dirty="0" err="1" smtClean="0">
                <a:latin typeface="+mj-lt"/>
              </a:rPr>
              <a:t>sorites</a:t>
            </a:r>
            <a:r>
              <a:rPr lang="en-US" sz="2000" dirty="0" smtClean="0">
                <a:latin typeface="+mj-lt"/>
              </a:rPr>
              <a:t> paradoxes).</a:t>
            </a:r>
            <a:endParaRPr lang="en-US" sz="2000" dirty="0">
              <a:latin typeface="+mj-lt"/>
            </a:endParaRPr>
          </a:p>
        </p:txBody>
      </p:sp>
    </p:spTree>
    <p:extLst>
      <p:ext uri="{BB962C8B-B14F-4D97-AF65-F5344CB8AC3E}">
        <p14:creationId xmlns:p14="http://schemas.microsoft.com/office/powerpoint/2010/main" val="2347527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235" y="209175"/>
            <a:ext cx="8217647" cy="707886"/>
          </a:xfrm>
          <a:prstGeom prst="rect">
            <a:avLst/>
          </a:prstGeom>
          <a:noFill/>
        </p:spPr>
        <p:txBody>
          <a:bodyPr wrap="square" rtlCol="0">
            <a:spAutoFit/>
          </a:bodyPr>
          <a:lstStyle/>
          <a:p>
            <a:r>
              <a:rPr lang="en-US" sz="2000" dirty="0" smtClean="0">
                <a:latin typeface="+mj-lt"/>
              </a:rPr>
              <a:t>Suppose that we wanted to present Galen’s reasoning as an explicit argument. How could we do it?</a:t>
            </a:r>
            <a:endParaRPr lang="en-US" sz="2000" dirty="0">
              <a:latin typeface="+mj-lt"/>
            </a:endParaRPr>
          </a:p>
        </p:txBody>
      </p:sp>
    </p:spTree>
    <p:extLst>
      <p:ext uri="{BB962C8B-B14F-4D97-AF65-F5344CB8AC3E}">
        <p14:creationId xmlns:p14="http://schemas.microsoft.com/office/powerpoint/2010/main" val="3968801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235" y="209175"/>
            <a:ext cx="8217647" cy="707886"/>
          </a:xfrm>
          <a:prstGeom prst="rect">
            <a:avLst/>
          </a:prstGeom>
          <a:noFill/>
        </p:spPr>
        <p:txBody>
          <a:bodyPr wrap="square" rtlCol="0">
            <a:spAutoFit/>
          </a:bodyPr>
          <a:lstStyle/>
          <a:p>
            <a:r>
              <a:rPr lang="en-US" sz="2000" dirty="0" smtClean="0">
                <a:latin typeface="+mj-lt"/>
              </a:rPr>
              <a:t>Suppose that we wanted to present Galen’s reasoning as an explicit argument. How could we do it?</a:t>
            </a:r>
            <a:endParaRPr lang="en-US" sz="2000" dirty="0">
              <a:latin typeface="+mj-lt"/>
            </a:endParaRPr>
          </a:p>
        </p:txBody>
      </p:sp>
      <p:sp>
        <p:nvSpPr>
          <p:cNvPr id="2" name="TextBox 1"/>
          <p:cNvSpPr txBox="1"/>
          <p:nvPr/>
        </p:nvSpPr>
        <p:spPr>
          <a:xfrm>
            <a:off x="502587" y="1475875"/>
            <a:ext cx="3429369" cy="400110"/>
          </a:xfrm>
          <a:prstGeom prst="rect">
            <a:avLst/>
          </a:prstGeom>
          <a:noFill/>
          <a:ln>
            <a:solidFill>
              <a:schemeClr val="tx1"/>
            </a:solidFill>
            <a:prstDash val="sysDash"/>
          </a:ln>
        </p:spPr>
        <p:txBody>
          <a:bodyPr wrap="none" rtlCol="0">
            <a:spAutoFit/>
          </a:bodyPr>
          <a:lstStyle/>
          <a:p>
            <a:r>
              <a:rPr lang="en-US" sz="2000" dirty="0" smtClean="0"/>
              <a:t>1 grain of sand is not a heap.</a:t>
            </a:r>
            <a:endParaRPr lang="en-US" sz="2000" dirty="0"/>
          </a:p>
        </p:txBody>
      </p:sp>
    </p:spTree>
    <p:extLst>
      <p:ext uri="{BB962C8B-B14F-4D97-AF65-F5344CB8AC3E}">
        <p14:creationId xmlns:p14="http://schemas.microsoft.com/office/powerpoint/2010/main" val="1581372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235" y="209175"/>
            <a:ext cx="8217647" cy="707886"/>
          </a:xfrm>
          <a:prstGeom prst="rect">
            <a:avLst/>
          </a:prstGeom>
          <a:noFill/>
        </p:spPr>
        <p:txBody>
          <a:bodyPr wrap="square" rtlCol="0">
            <a:spAutoFit/>
          </a:bodyPr>
          <a:lstStyle/>
          <a:p>
            <a:r>
              <a:rPr lang="en-US" sz="2000" dirty="0" smtClean="0">
                <a:latin typeface="+mj-lt"/>
              </a:rPr>
              <a:t>Suppose that we wanted to present Galen’s reasoning as an explicit argument. How could we do it?</a:t>
            </a:r>
            <a:endParaRPr lang="en-US" sz="2000" dirty="0">
              <a:latin typeface="+mj-lt"/>
            </a:endParaRPr>
          </a:p>
        </p:txBody>
      </p:sp>
      <p:sp>
        <p:nvSpPr>
          <p:cNvPr id="2" name="TextBox 1"/>
          <p:cNvSpPr txBox="1"/>
          <p:nvPr/>
        </p:nvSpPr>
        <p:spPr>
          <a:xfrm>
            <a:off x="502587" y="1475875"/>
            <a:ext cx="3429369" cy="400110"/>
          </a:xfrm>
          <a:prstGeom prst="rect">
            <a:avLst/>
          </a:prstGeom>
          <a:noFill/>
          <a:ln>
            <a:solidFill>
              <a:schemeClr val="tx1"/>
            </a:solidFill>
            <a:prstDash val="sysDash"/>
          </a:ln>
        </p:spPr>
        <p:txBody>
          <a:bodyPr wrap="none" rtlCol="0">
            <a:spAutoFit/>
          </a:bodyPr>
          <a:lstStyle/>
          <a:p>
            <a:r>
              <a:rPr lang="en-US" sz="2000" dirty="0" smtClean="0"/>
              <a:t>1 grain of sand is not a heap.</a:t>
            </a:r>
            <a:endParaRPr lang="en-US" sz="2000" dirty="0"/>
          </a:p>
        </p:txBody>
      </p:sp>
      <p:sp>
        <p:nvSpPr>
          <p:cNvPr id="5" name="TextBox 4"/>
          <p:cNvSpPr txBox="1"/>
          <p:nvPr/>
        </p:nvSpPr>
        <p:spPr>
          <a:xfrm>
            <a:off x="4634751" y="1857351"/>
            <a:ext cx="4270189" cy="707886"/>
          </a:xfrm>
          <a:prstGeom prst="rect">
            <a:avLst/>
          </a:prstGeom>
          <a:noFill/>
          <a:ln>
            <a:solidFill>
              <a:schemeClr val="tx1"/>
            </a:solidFill>
            <a:prstDash val="sysDash"/>
          </a:ln>
        </p:spPr>
        <p:txBody>
          <a:bodyPr wrap="square" rtlCol="0">
            <a:spAutoFit/>
          </a:bodyPr>
          <a:lstStyle/>
          <a:p>
            <a:r>
              <a:rPr lang="en-US" sz="2000" dirty="0" smtClean="0"/>
              <a:t>If 1 grain of sand is not a heap, then 2 grains of sand are not a heap.</a:t>
            </a:r>
            <a:endParaRPr lang="en-US" sz="2000" dirty="0"/>
          </a:p>
        </p:txBody>
      </p:sp>
    </p:spTree>
    <p:extLst>
      <p:ext uri="{BB962C8B-B14F-4D97-AF65-F5344CB8AC3E}">
        <p14:creationId xmlns:p14="http://schemas.microsoft.com/office/powerpoint/2010/main" val="3683144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235" y="209175"/>
            <a:ext cx="8217647" cy="707886"/>
          </a:xfrm>
          <a:prstGeom prst="rect">
            <a:avLst/>
          </a:prstGeom>
          <a:noFill/>
        </p:spPr>
        <p:txBody>
          <a:bodyPr wrap="square" rtlCol="0">
            <a:spAutoFit/>
          </a:bodyPr>
          <a:lstStyle/>
          <a:p>
            <a:r>
              <a:rPr lang="en-US" sz="2000" dirty="0" smtClean="0">
                <a:latin typeface="+mj-lt"/>
              </a:rPr>
              <a:t>Suppose that we wanted to present Galen’s reasoning as an explicit argument. How could we do it?</a:t>
            </a:r>
            <a:endParaRPr lang="en-US" sz="2000" dirty="0">
              <a:latin typeface="+mj-lt"/>
            </a:endParaRPr>
          </a:p>
        </p:txBody>
      </p:sp>
      <p:sp>
        <p:nvSpPr>
          <p:cNvPr id="2" name="TextBox 1"/>
          <p:cNvSpPr txBox="1"/>
          <p:nvPr/>
        </p:nvSpPr>
        <p:spPr>
          <a:xfrm>
            <a:off x="502587" y="1475875"/>
            <a:ext cx="3429369" cy="400110"/>
          </a:xfrm>
          <a:prstGeom prst="rect">
            <a:avLst/>
          </a:prstGeom>
          <a:noFill/>
          <a:ln>
            <a:solidFill>
              <a:schemeClr val="tx1"/>
            </a:solidFill>
            <a:prstDash val="sysDash"/>
          </a:ln>
        </p:spPr>
        <p:txBody>
          <a:bodyPr wrap="none" rtlCol="0">
            <a:spAutoFit/>
          </a:bodyPr>
          <a:lstStyle/>
          <a:p>
            <a:r>
              <a:rPr lang="en-US" sz="2000" dirty="0" smtClean="0"/>
              <a:t>1 grain of sand is not a heap.</a:t>
            </a:r>
            <a:endParaRPr lang="en-US" sz="2000" dirty="0"/>
          </a:p>
        </p:txBody>
      </p:sp>
      <p:sp>
        <p:nvSpPr>
          <p:cNvPr id="5" name="TextBox 4"/>
          <p:cNvSpPr txBox="1"/>
          <p:nvPr/>
        </p:nvSpPr>
        <p:spPr>
          <a:xfrm>
            <a:off x="4634751" y="1857351"/>
            <a:ext cx="4270189" cy="707886"/>
          </a:xfrm>
          <a:prstGeom prst="rect">
            <a:avLst/>
          </a:prstGeom>
          <a:noFill/>
          <a:ln>
            <a:solidFill>
              <a:schemeClr val="tx1"/>
            </a:solidFill>
            <a:prstDash val="sysDash"/>
          </a:ln>
        </p:spPr>
        <p:txBody>
          <a:bodyPr wrap="square" rtlCol="0">
            <a:spAutoFit/>
          </a:bodyPr>
          <a:lstStyle/>
          <a:p>
            <a:r>
              <a:rPr lang="en-US" sz="2000" dirty="0" smtClean="0"/>
              <a:t>If 1 grain of sand is not a heap, then 2 grains of sand are not a heap.</a:t>
            </a:r>
            <a:endParaRPr lang="en-US" sz="2000" dirty="0"/>
          </a:p>
        </p:txBody>
      </p:sp>
      <p:cxnSp>
        <p:nvCxnSpPr>
          <p:cNvPr id="6" name="Straight Arrow Connector 5"/>
          <p:cNvCxnSpPr>
            <a:stCxn id="2" idx="2"/>
          </p:cNvCxnSpPr>
          <p:nvPr/>
        </p:nvCxnSpPr>
        <p:spPr>
          <a:xfrm>
            <a:off x="2217272" y="1875985"/>
            <a:ext cx="0" cy="9079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48235" y="2783926"/>
            <a:ext cx="3707140" cy="400110"/>
          </a:xfrm>
          <a:prstGeom prst="rect">
            <a:avLst/>
          </a:prstGeom>
          <a:noFill/>
          <a:ln>
            <a:solidFill>
              <a:schemeClr val="tx1"/>
            </a:solidFill>
            <a:prstDash val="sysDash"/>
          </a:ln>
        </p:spPr>
        <p:txBody>
          <a:bodyPr wrap="none" rtlCol="0">
            <a:spAutoFit/>
          </a:bodyPr>
          <a:lstStyle/>
          <a:p>
            <a:r>
              <a:rPr lang="en-US" sz="2000" dirty="0" smtClean="0"/>
              <a:t>2 grains of sand are not a heap.</a:t>
            </a:r>
            <a:endParaRPr lang="en-US" sz="2000" dirty="0"/>
          </a:p>
        </p:txBody>
      </p:sp>
      <p:cxnSp>
        <p:nvCxnSpPr>
          <p:cNvPr id="10" name="Straight Arrow Connector 9"/>
          <p:cNvCxnSpPr>
            <a:stCxn id="5" idx="1"/>
          </p:cNvCxnSpPr>
          <p:nvPr/>
        </p:nvCxnSpPr>
        <p:spPr>
          <a:xfrm flipH="1">
            <a:off x="2217272" y="2211294"/>
            <a:ext cx="2417479" cy="5726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35975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235" y="209175"/>
            <a:ext cx="8217647" cy="707886"/>
          </a:xfrm>
          <a:prstGeom prst="rect">
            <a:avLst/>
          </a:prstGeom>
          <a:noFill/>
        </p:spPr>
        <p:txBody>
          <a:bodyPr wrap="square" rtlCol="0">
            <a:spAutoFit/>
          </a:bodyPr>
          <a:lstStyle/>
          <a:p>
            <a:r>
              <a:rPr lang="en-US" sz="2000" dirty="0" smtClean="0">
                <a:latin typeface="+mj-lt"/>
              </a:rPr>
              <a:t>Suppose that we wanted to present Galen’s reasoning as an explicit argument. How could we do it?</a:t>
            </a:r>
            <a:endParaRPr lang="en-US" sz="2000" dirty="0">
              <a:latin typeface="+mj-lt"/>
            </a:endParaRPr>
          </a:p>
        </p:txBody>
      </p:sp>
      <p:sp>
        <p:nvSpPr>
          <p:cNvPr id="2" name="TextBox 1"/>
          <p:cNvSpPr txBox="1"/>
          <p:nvPr/>
        </p:nvSpPr>
        <p:spPr>
          <a:xfrm>
            <a:off x="502587" y="1475875"/>
            <a:ext cx="3429369" cy="400110"/>
          </a:xfrm>
          <a:prstGeom prst="rect">
            <a:avLst/>
          </a:prstGeom>
          <a:noFill/>
          <a:ln>
            <a:solidFill>
              <a:schemeClr val="tx1"/>
            </a:solidFill>
            <a:prstDash val="sysDash"/>
          </a:ln>
        </p:spPr>
        <p:txBody>
          <a:bodyPr wrap="none" rtlCol="0">
            <a:spAutoFit/>
          </a:bodyPr>
          <a:lstStyle/>
          <a:p>
            <a:r>
              <a:rPr lang="en-US" sz="2000" dirty="0" smtClean="0"/>
              <a:t>1 grain of sand is not a heap.</a:t>
            </a:r>
            <a:endParaRPr lang="en-US" sz="2000" dirty="0"/>
          </a:p>
        </p:txBody>
      </p:sp>
      <p:sp>
        <p:nvSpPr>
          <p:cNvPr id="5" name="TextBox 4"/>
          <p:cNvSpPr txBox="1"/>
          <p:nvPr/>
        </p:nvSpPr>
        <p:spPr>
          <a:xfrm>
            <a:off x="4634751" y="1857351"/>
            <a:ext cx="4270189" cy="707886"/>
          </a:xfrm>
          <a:prstGeom prst="rect">
            <a:avLst/>
          </a:prstGeom>
          <a:noFill/>
          <a:ln>
            <a:solidFill>
              <a:schemeClr val="tx1"/>
            </a:solidFill>
            <a:prstDash val="sysDash"/>
          </a:ln>
        </p:spPr>
        <p:txBody>
          <a:bodyPr wrap="square" rtlCol="0">
            <a:spAutoFit/>
          </a:bodyPr>
          <a:lstStyle/>
          <a:p>
            <a:r>
              <a:rPr lang="en-US" sz="2000" dirty="0" smtClean="0"/>
              <a:t>If 1 grain of sand is not a heap, then 2 grains of sand are not a heap.</a:t>
            </a:r>
            <a:endParaRPr lang="en-US" sz="2000" dirty="0"/>
          </a:p>
        </p:txBody>
      </p:sp>
      <p:cxnSp>
        <p:nvCxnSpPr>
          <p:cNvPr id="6" name="Straight Arrow Connector 5"/>
          <p:cNvCxnSpPr>
            <a:stCxn id="2" idx="2"/>
          </p:cNvCxnSpPr>
          <p:nvPr/>
        </p:nvCxnSpPr>
        <p:spPr>
          <a:xfrm>
            <a:off x="2217272" y="1875985"/>
            <a:ext cx="0" cy="9079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48235" y="2783926"/>
            <a:ext cx="3707140" cy="400110"/>
          </a:xfrm>
          <a:prstGeom prst="rect">
            <a:avLst/>
          </a:prstGeom>
          <a:noFill/>
          <a:ln>
            <a:solidFill>
              <a:schemeClr val="tx1"/>
            </a:solidFill>
            <a:prstDash val="sysDash"/>
          </a:ln>
        </p:spPr>
        <p:txBody>
          <a:bodyPr wrap="none" rtlCol="0">
            <a:spAutoFit/>
          </a:bodyPr>
          <a:lstStyle/>
          <a:p>
            <a:r>
              <a:rPr lang="en-US" sz="2000" dirty="0" smtClean="0"/>
              <a:t>2 grains of sand are not a heap.</a:t>
            </a:r>
            <a:endParaRPr lang="en-US" sz="2000" dirty="0"/>
          </a:p>
        </p:txBody>
      </p:sp>
      <p:cxnSp>
        <p:nvCxnSpPr>
          <p:cNvPr id="10" name="Straight Arrow Connector 9"/>
          <p:cNvCxnSpPr>
            <a:stCxn id="5" idx="1"/>
          </p:cNvCxnSpPr>
          <p:nvPr/>
        </p:nvCxnSpPr>
        <p:spPr>
          <a:xfrm flipH="1">
            <a:off x="2217272" y="2211294"/>
            <a:ext cx="2417479" cy="5726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634751" y="3294693"/>
            <a:ext cx="4270189" cy="707886"/>
          </a:xfrm>
          <a:prstGeom prst="rect">
            <a:avLst/>
          </a:prstGeom>
          <a:noFill/>
          <a:ln>
            <a:solidFill>
              <a:schemeClr val="tx1"/>
            </a:solidFill>
            <a:prstDash val="sysDash"/>
          </a:ln>
        </p:spPr>
        <p:txBody>
          <a:bodyPr wrap="square" rtlCol="0">
            <a:spAutoFit/>
          </a:bodyPr>
          <a:lstStyle/>
          <a:p>
            <a:r>
              <a:rPr lang="en-US" sz="2000" dirty="0" smtClean="0"/>
              <a:t>If 2 grains of sand are not a heap, then 3 grains of sand are not a heap.</a:t>
            </a:r>
            <a:endParaRPr lang="en-US" sz="2000" dirty="0"/>
          </a:p>
        </p:txBody>
      </p:sp>
    </p:spTree>
    <p:extLst>
      <p:ext uri="{BB962C8B-B14F-4D97-AF65-F5344CB8AC3E}">
        <p14:creationId xmlns:p14="http://schemas.microsoft.com/office/powerpoint/2010/main" val="18659325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235" y="209175"/>
            <a:ext cx="8217647" cy="707886"/>
          </a:xfrm>
          <a:prstGeom prst="rect">
            <a:avLst/>
          </a:prstGeom>
          <a:noFill/>
        </p:spPr>
        <p:txBody>
          <a:bodyPr wrap="square" rtlCol="0">
            <a:spAutoFit/>
          </a:bodyPr>
          <a:lstStyle/>
          <a:p>
            <a:r>
              <a:rPr lang="en-US" sz="2000" dirty="0" smtClean="0">
                <a:latin typeface="+mj-lt"/>
              </a:rPr>
              <a:t>Suppose that we wanted to present Galen’s reasoning as an explicit argument. How could we do it?</a:t>
            </a:r>
            <a:endParaRPr lang="en-US" sz="2000" dirty="0">
              <a:latin typeface="+mj-lt"/>
            </a:endParaRPr>
          </a:p>
        </p:txBody>
      </p:sp>
      <p:sp>
        <p:nvSpPr>
          <p:cNvPr id="2" name="TextBox 1"/>
          <p:cNvSpPr txBox="1"/>
          <p:nvPr/>
        </p:nvSpPr>
        <p:spPr>
          <a:xfrm>
            <a:off x="502587" y="1475875"/>
            <a:ext cx="3429369" cy="400110"/>
          </a:xfrm>
          <a:prstGeom prst="rect">
            <a:avLst/>
          </a:prstGeom>
          <a:noFill/>
          <a:ln>
            <a:solidFill>
              <a:schemeClr val="tx1"/>
            </a:solidFill>
            <a:prstDash val="sysDash"/>
          </a:ln>
        </p:spPr>
        <p:txBody>
          <a:bodyPr wrap="none" rtlCol="0">
            <a:spAutoFit/>
          </a:bodyPr>
          <a:lstStyle/>
          <a:p>
            <a:r>
              <a:rPr lang="en-US" sz="2000" dirty="0" smtClean="0"/>
              <a:t>1 grain of sand is not a heap.</a:t>
            </a:r>
            <a:endParaRPr lang="en-US" sz="2000" dirty="0"/>
          </a:p>
        </p:txBody>
      </p:sp>
      <p:sp>
        <p:nvSpPr>
          <p:cNvPr id="5" name="TextBox 4"/>
          <p:cNvSpPr txBox="1"/>
          <p:nvPr/>
        </p:nvSpPr>
        <p:spPr>
          <a:xfrm>
            <a:off x="4634751" y="1857351"/>
            <a:ext cx="4270189" cy="707886"/>
          </a:xfrm>
          <a:prstGeom prst="rect">
            <a:avLst/>
          </a:prstGeom>
          <a:noFill/>
          <a:ln>
            <a:solidFill>
              <a:schemeClr val="tx1"/>
            </a:solidFill>
            <a:prstDash val="sysDash"/>
          </a:ln>
        </p:spPr>
        <p:txBody>
          <a:bodyPr wrap="square" rtlCol="0">
            <a:spAutoFit/>
          </a:bodyPr>
          <a:lstStyle/>
          <a:p>
            <a:r>
              <a:rPr lang="en-US" sz="2000" dirty="0" smtClean="0"/>
              <a:t>If 1 grain of sand is not a heap, then 2 grains of sand are not a heap.</a:t>
            </a:r>
            <a:endParaRPr lang="en-US" sz="2000" dirty="0"/>
          </a:p>
        </p:txBody>
      </p:sp>
      <p:cxnSp>
        <p:nvCxnSpPr>
          <p:cNvPr id="6" name="Straight Arrow Connector 5"/>
          <p:cNvCxnSpPr>
            <a:stCxn id="2" idx="2"/>
          </p:cNvCxnSpPr>
          <p:nvPr/>
        </p:nvCxnSpPr>
        <p:spPr>
          <a:xfrm>
            <a:off x="2217272" y="1875985"/>
            <a:ext cx="0" cy="9079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48235" y="2783926"/>
            <a:ext cx="3707140" cy="400110"/>
          </a:xfrm>
          <a:prstGeom prst="rect">
            <a:avLst/>
          </a:prstGeom>
          <a:noFill/>
          <a:ln>
            <a:solidFill>
              <a:schemeClr val="tx1"/>
            </a:solidFill>
            <a:prstDash val="sysDash"/>
          </a:ln>
        </p:spPr>
        <p:txBody>
          <a:bodyPr wrap="none" rtlCol="0">
            <a:spAutoFit/>
          </a:bodyPr>
          <a:lstStyle/>
          <a:p>
            <a:r>
              <a:rPr lang="en-US" sz="2000" dirty="0" smtClean="0"/>
              <a:t>2 grains of sand are not a heap.</a:t>
            </a:r>
            <a:endParaRPr lang="en-US" sz="2000" dirty="0"/>
          </a:p>
        </p:txBody>
      </p:sp>
      <p:cxnSp>
        <p:nvCxnSpPr>
          <p:cNvPr id="10" name="Straight Arrow Connector 9"/>
          <p:cNvCxnSpPr>
            <a:stCxn id="5" idx="1"/>
          </p:cNvCxnSpPr>
          <p:nvPr/>
        </p:nvCxnSpPr>
        <p:spPr>
          <a:xfrm flipH="1">
            <a:off x="2217272" y="2211294"/>
            <a:ext cx="2417479" cy="5726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634751" y="3294693"/>
            <a:ext cx="4270189" cy="707886"/>
          </a:xfrm>
          <a:prstGeom prst="rect">
            <a:avLst/>
          </a:prstGeom>
          <a:noFill/>
          <a:ln>
            <a:solidFill>
              <a:schemeClr val="tx1"/>
            </a:solidFill>
            <a:prstDash val="sysDash"/>
          </a:ln>
        </p:spPr>
        <p:txBody>
          <a:bodyPr wrap="square" rtlCol="0">
            <a:spAutoFit/>
          </a:bodyPr>
          <a:lstStyle/>
          <a:p>
            <a:r>
              <a:rPr lang="en-US" sz="2000" dirty="0" smtClean="0"/>
              <a:t>If 2 grains of sand are not a heap, then 3 grains of sand are not a heap.</a:t>
            </a:r>
            <a:endParaRPr lang="en-US" sz="2000" dirty="0"/>
          </a:p>
        </p:txBody>
      </p:sp>
      <p:sp>
        <p:nvSpPr>
          <p:cNvPr id="9" name="TextBox 8"/>
          <p:cNvSpPr txBox="1"/>
          <p:nvPr/>
        </p:nvSpPr>
        <p:spPr>
          <a:xfrm>
            <a:off x="448235" y="4225209"/>
            <a:ext cx="3707140" cy="400110"/>
          </a:xfrm>
          <a:prstGeom prst="rect">
            <a:avLst/>
          </a:prstGeom>
          <a:noFill/>
          <a:ln>
            <a:solidFill>
              <a:schemeClr val="tx1"/>
            </a:solidFill>
            <a:prstDash val="sysDash"/>
          </a:ln>
        </p:spPr>
        <p:txBody>
          <a:bodyPr wrap="none" rtlCol="0">
            <a:spAutoFit/>
          </a:bodyPr>
          <a:lstStyle/>
          <a:p>
            <a:r>
              <a:rPr lang="en-US" sz="2000" dirty="0"/>
              <a:t>3</a:t>
            </a:r>
            <a:r>
              <a:rPr lang="en-US" sz="2000" dirty="0" smtClean="0"/>
              <a:t> grains of sand are not a heap.</a:t>
            </a:r>
            <a:endParaRPr lang="en-US" sz="2000" dirty="0"/>
          </a:p>
        </p:txBody>
      </p:sp>
      <p:cxnSp>
        <p:nvCxnSpPr>
          <p:cNvPr id="11" name="Straight Arrow Connector 10"/>
          <p:cNvCxnSpPr>
            <a:stCxn id="7" idx="2"/>
            <a:endCxn id="9" idx="0"/>
          </p:cNvCxnSpPr>
          <p:nvPr/>
        </p:nvCxnSpPr>
        <p:spPr>
          <a:xfrm>
            <a:off x="2301805" y="3184036"/>
            <a:ext cx="0" cy="10411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8" idx="1"/>
            <a:endCxn id="9" idx="0"/>
          </p:cNvCxnSpPr>
          <p:nvPr/>
        </p:nvCxnSpPr>
        <p:spPr>
          <a:xfrm flipH="1">
            <a:off x="2301805" y="3648636"/>
            <a:ext cx="2332946" cy="5765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7075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235" y="209175"/>
            <a:ext cx="8217647" cy="707886"/>
          </a:xfrm>
          <a:prstGeom prst="rect">
            <a:avLst/>
          </a:prstGeom>
          <a:noFill/>
        </p:spPr>
        <p:txBody>
          <a:bodyPr wrap="square" rtlCol="0">
            <a:spAutoFit/>
          </a:bodyPr>
          <a:lstStyle/>
          <a:p>
            <a:r>
              <a:rPr lang="en-US" sz="2000" dirty="0" smtClean="0">
                <a:latin typeface="+mj-lt"/>
              </a:rPr>
              <a:t>Suppose that we wanted to present Galen’s reasoning as an explicit argument. How could we do it?</a:t>
            </a:r>
            <a:endParaRPr lang="en-US" sz="2000" dirty="0">
              <a:latin typeface="+mj-lt"/>
            </a:endParaRPr>
          </a:p>
        </p:txBody>
      </p:sp>
      <p:sp>
        <p:nvSpPr>
          <p:cNvPr id="2" name="TextBox 1"/>
          <p:cNvSpPr txBox="1"/>
          <p:nvPr/>
        </p:nvSpPr>
        <p:spPr>
          <a:xfrm>
            <a:off x="502587" y="1475875"/>
            <a:ext cx="3429369" cy="400110"/>
          </a:xfrm>
          <a:prstGeom prst="rect">
            <a:avLst/>
          </a:prstGeom>
          <a:noFill/>
          <a:ln>
            <a:solidFill>
              <a:schemeClr val="tx1"/>
            </a:solidFill>
            <a:prstDash val="sysDash"/>
          </a:ln>
        </p:spPr>
        <p:txBody>
          <a:bodyPr wrap="none" rtlCol="0">
            <a:spAutoFit/>
          </a:bodyPr>
          <a:lstStyle/>
          <a:p>
            <a:r>
              <a:rPr lang="en-US" sz="2000" dirty="0" smtClean="0"/>
              <a:t>1 grain of sand is not a heap.</a:t>
            </a:r>
            <a:endParaRPr lang="en-US" sz="2000" dirty="0"/>
          </a:p>
        </p:txBody>
      </p:sp>
      <p:sp>
        <p:nvSpPr>
          <p:cNvPr id="5" name="TextBox 4"/>
          <p:cNvSpPr txBox="1"/>
          <p:nvPr/>
        </p:nvSpPr>
        <p:spPr>
          <a:xfrm>
            <a:off x="4634751" y="1857351"/>
            <a:ext cx="4270189" cy="707886"/>
          </a:xfrm>
          <a:prstGeom prst="rect">
            <a:avLst/>
          </a:prstGeom>
          <a:noFill/>
          <a:ln>
            <a:solidFill>
              <a:schemeClr val="tx1"/>
            </a:solidFill>
            <a:prstDash val="sysDash"/>
          </a:ln>
        </p:spPr>
        <p:txBody>
          <a:bodyPr wrap="square" rtlCol="0">
            <a:spAutoFit/>
          </a:bodyPr>
          <a:lstStyle/>
          <a:p>
            <a:r>
              <a:rPr lang="en-US" sz="2000" dirty="0" smtClean="0"/>
              <a:t>If 1 grain of sand is not a heap, then 2 grains of sand are not a heap.</a:t>
            </a:r>
            <a:endParaRPr lang="en-US" sz="2000" dirty="0"/>
          </a:p>
        </p:txBody>
      </p:sp>
      <p:cxnSp>
        <p:nvCxnSpPr>
          <p:cNvPr id="6" name="Straight Arrow Connector 5"/>
          <p:cNvCxnSpPr>
            <a:stCxn id="2" idx="2"/>
          </p:cNvCxnSpPr>
          <p:nvPr/>
        </p:nvCxnSpPr>
        <p:spPr>
          <a:xfrm>
            <a:off x="2217272" y="1875985"/>
            <a:ext cx="0" cy="9079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48235" y="2783926"/>
            <a:ext cx="3707140" cy="400110"/>
          </a:xfrm>
          <a:prstGeom prst="rect">
            <a:avLst/>
          </a:prstGeom>
          <a:noFill/>
          <a:ln>
            <a:solidFill>
              <a:schemeClr val="tx1"/>
            </a:solidFill>
            <a:prstDash val="sysDash"/>
          </a:ln>
        </p:spPr>
        <p:txBody>
          <a:bodyPr wrap="none" rtlCol="0">
            <a:spAutoFit/>
          </a:bodyPr>
          <a:lstStyle/>
          <a:p>
            <a:r>
              <a:rPr lang="en-US" sz="2000" dirty="0" smtClean="0"/>
              <a:t>2 grains of sand are not a heap.</a:t>
            </a:r>
            <a:endParaRPr lang="en-US" sz="2000" dirty="0"/>
          </a:p>
        </p:txBody>
      </p:sp>
      <p:cxnSp>
        <p:nvCxnSpPr>
          <p:cNvPr id="10" name="Straight Arrow Connector 9"/>
          <p:cNvCxnSpPr>
            <a:stCxn id="5" idx="1"/>
          </p:cNvCxnSpPr>
          <p:nvPr/>
        </p:nvCxnSpPr>
        <p:spPr>
          <a:xfrm flipH="1">
            <a:off x="2217272" y="2211294"/>
            <a:ext cx="2417479" cy="5726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634751" y="3294693"/>
            <a:ext cx="4270189" cy="707886"/>
          </a:xfrm>
          <a:prstGeom prst="rect">
            <a:avLst/>
          </a:prstGeom>
          <a:noFill/>
          <a:ln>
            <a:solidFill>
              <a:schemeClr val="tx1"/>
            </a:solidFill>
            <a:prstDash val="sysDash"/>
          </a:ln>
        </p:spPr>
        <p:txBody>
          <a:bodyPr wrap="square" rtlCol="0">
            <a:spAutoFit/>
          </a:bodyPr>
          <a:lstStyle/>
          <a:p>
            <a:r>
              <a:rPr lang="en-US" sz="2000" dirty="0" smtClean="0"/>
              <a:t>If 2 grains of sand are not a heap, then 3 grains of sand are not a heap.</a:t>
            </a:r>
            <a:endParaRPr lang="en-US" sz="2000" dirty="0"/>
          </a:p>
        </p:txBody>
      </p:sp>
      <p:sp>
        <p:nvSpPr>
          <p:cNvPr id="9" name="TextBox 8"/>
          <p:cNvSpPr txBox="1"/>
          <p:nvPr/>
        </p:nvSpPr>
        <p:spPr>
          <a:xfrm>
            <a:off x="448235" y="4225209"/>
            <a:ext cx="3707140" cy="400110"/>
          </a:xfrm>
          <a:prstGeom prst="rect">
            <a:avLst/>
          </a:prstGeom>
          <a:noFill/>
          <a:ln>
            <a:solidFill>
              <a:schemeClr val="tx1"/>
            </a:solidFill>
            <a:prstDash val="sysDash"/>
          </a:ln>
        </p:spPr>
        <p:txBody>
          <a:bodyPr wrap="none" rtlCol="0">
            <a:spAutoFit/>
          </a:bodyPr>
          <a:lstStyle/>
          <a:p>
            <a:r>
              <a:rPr lang="en-US" sz="2000" dirty="0"/>
              <a:t>3</a:t>
            </a:r>
            <a:r>
              <a:rPr lang="en-US" sz="2000" dirty="0" smtClean="0"/>
              <a:t> grains of sand are not a heap.</a:t>
            </a:r>
            <a:endParaRPr lang="en-US" sz="2000" dirty="0"/>
          </a:p>
        </p:txBody>
      </p:sp>
      <p:cxnSp>
        <p:nvCxnSpPr>
          <p:cNvPr id="11" name="Straight Arrow Connector 10"/>
          <p:cNvCxnSpPr>
            <a:stCxn id="7" idx="2"/>
            <a:endCxn id="9" idx="0"/>
          </p:cNvCxnSpPr>
          <p:nvPr/>
        </p:nvCxnSpPr>
        <p:spPr>
          <a:xfrm>
            <a:off x="2301805" y="3184036"/>
            <a:ext cx="0" cy="10411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8" idx="1"/>
            <a:endCxn id="9" idx="0"/>
          </p:cNvCxnSpPr>
          <p:nvPr/>
        </p:nvCxnSpPr>
        <p:spPr>
          <a:xfrm flipH="1">
            <a:off x="2301805" y="3648636"/>
            <a:ext cx="2332946" cy="5765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634751" y="4625319"/>
            <a:ext cx="4270189" cy="707886"/>
          </a:xfrm>
          <a:prstGeom prst="rect">
            <a:avLst/>
          </a:prstGeom>
          <a:noFill/>
          <a:ln>
            <a:solidFill>
              <a:schemeClr val="tx1"/>
            </a:solidFill>
            <a:prstDash val="sysDash"/>
          </a:ln>
        </p:spPr>
        <p:txBody>
          <a:bodyPr wrap="square" rtlCol="0">
            <a:spAutoFit/>
          </a:bodyPr>
          <a:lstStyle/>
          <a:p>
            <a:r>
              <a:rPr lang="en-US" sz="2000" dirty="0" smtClean="0"/>
              <a:t>If 3 grains of sand are not a heap, then 4 grains of sand are not a heap.</a:t>
            </a:r>
            <a:endParaRPr lang="en-US" sz="2000" dirty="0"/>
          </a:p>
        </p:txBody>
      </p:sp>
    </p:spTree>
    <p:extLst>
      <p:ext uri="{BB962C8B-B14F-4D97-AF65-F5344CB8AC3E}">
        <p14:creationId xmlns:p14="http://schemas.microsoft.com/office/powerpoint/2010/main" val="4105815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235" y="209175"/>
            <a:ext cx="8217647" cy="707886"/>
          </a:xfrm>
          <a:prstGeom prst="rect">
            <a:avLst/>
          </a:prstGeom>
          <a:noFill/>
        </p:spPr>
        <p:txBody>
          <a:bodyPr wrap="square" rtlCol="0">
            <a:spAutoFit/>
          </a:bodyPr>
          <a:lstStyle/>
          <a:p>
            <a:r>
              <a:rPr lang="en-US" sz="2000" dirty="0" smtClean="0">
                <a:latin typeface="+mj-lt"/>
              </a:rPr>
              <a:t>Suppose that we wanted to present Galen’s reasoning as an explicit argument. How could we do it?</a:t>
            </a:r>
            <a:endParaRPr lang="en-US" sz="2000" dirty="0">
              <a:latin typeface="+mj-lt"/>
            </a:endParaRPr>
          </a:p>
        </p:txBody>
      </p:sp>
      <p:sp>
        <p:nvSpPr>
          <p:cNvPr id="2" name="TextBox 1"/>
          <p:cNvSpPr txBox="1"/>
          <p:nvPr/>
        </p:nvSpPr>
        <p:spPr>
          <a:xfrm>
            <a:off x="502587" y="1475875"/>
            <a:ext cx="3429369" cy="400110"/>
          </a:xfrm>
          <a:prstGeom prst="rect">
            <a:avLst/>
          </a:prstGeom>
          <a:noFill/>
          <a:ln>
            <a:solidFill>
              <a:schemeClr val="tx1"/>
            </a:solidFill>
            <a:prstDash val="sysDash"/>
          </a:ln>
        </p:spPr>
        <p:txBody>
          <a:bodyPr wrap="none" rtlCol="0">
            <a:spAutoFit/>
          </a:bodyPr>
          <a:lstStyle/>
          <a:p>
            <a:r>
              <a:rPr lang="en-US" sz="2000" dirty="0" smtClean="0"/>
              <a:t>1 grain of sand is not a heap.</a:t>
            </a:r>
            <a:endParaRPr lang="en-US" sz="2000" dirty="0"/>
          </a:p>
        </p:txBody>
      </p:sp>
      <p:sp>
        <p:nvSpPr>
          <p:cNvPr id="5" name="TextBox 4"/>
          <p:cNvSpPr txBox="1"/>
          <p:nvPr/>
        </p:nvSpPr>
        <p:spPr>
          <a:xfrm>
            <a:off x="4634751" y="1857351"/>
            <a:ext cx="4270189" cy="707886"/>
          </a:xfrm>
          <a:prstGeom prst="rect">
            <a:avLst/>
          </a:prstGeom>
          <a:noFill/>
          <a:ln>
            <a:solidFill>
              <a:schemeClr val="tx1"/>
            </a:solidFill>
            <a:prstDash val="sysDash"/>
          </a:ln>
        </p:spPr>
        <p:txBody>
          <a:bodyPr wrap="square" rtlCol="0">
            <a:spAutoFit/>
          </a:bodyPr>
          <a:lstStyle/>
          <a:p>
            <a:r>
              <a:rPr lang="en-US" sz="2000" dirty="0" smtClean="0"/>
              <a:t>If 1 grain of sand is not a heap, then 2 grains of sand are not a heap.</a:t>
            </a:r>
            <a:endParaRPr lang="en-US" sz="2000" dirty="0"/>
          </a:p>
        </p:txBody>
      </p:sp>
      <p:cxnSp>
        <p:nvCxnSpPr>
          <p:cNvPr id="6" name="Straight Arrow Connector 5"/>
          <p:cNvCxnSpPr>
            <a:stCxn id="2" idx="2"/>
          </p:cNvCxnSpPr>
          <p:nvPr/>
        </p:nvCxnSpPr>
        <p:spPr>
          <a:xfrm>
            <a:off x="2217272" y="1875985"/>
            <a:ext cx="0" cy="9079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48235" y="2783926"/>
            <a:ext cx="3707140" cy="400110"/>
          </a:xfrm>
          <a:prstGeom prst="rect">
            <a:avLst/>
          </a:prstGeom>
          <a:noFill/>
          <a:ln>
            <a:solidFill>
              <a:schemeClr val="tx1"/>
            </a:solidFill>
            <a:prstDash val="sysDash"/>
          </a:ln>
        </p:spPr>
        <p:txBody>
          <a:bodyPr wrap="none" rtlCol="0">
            <a:spAutoFit/>
          </a:bodyPr>
          <a:lstStyle/>
          <a:p>
            <a:r>
              <a:rPr lang="en-US" sz="2000" dirty="0" smtClean="0"/>
              <a:t>2 grains of sand are not a heap.</a:t>
            </a:r>
            <a:endParaRPr lang="en-US" sz="2000" dirty="0"/>
          </a:p>
        </p:txBody>
      </p:sp>
      <p:cxnSp>
        <p:nvCxnSpPr>
          <p:cNvPr id="10" name="Straight Arrow Connector 9"/>
          <p:cNvCxnSpPr>
            <a:stCxn id="5" idx="1"/>
          </p:cNvCxnSpPr>
          <p:nvPr/>
        </p:nvCxnSpPr>
        <p:spPr>
          <a:xfrm flipH="1">
            <a:off x="2217272" y="2211294"/>
            <a:ext cx="2417479" cy="5726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634751" y="3294693"/>
            <a:ext cx="4270189" cy="707886"/>
          </a:xfrm>
          <a:prstGeom prst="rect">
            <a:avLst/>
          </a:prstGeom>
          <a:noFill/>
          <a:ln>
            <a:solidFill>
              <a:schemeClr val="tx1"/>
            </a:solidFill>
            <a:prstDash val="sysDash"/>
          </a:ln>
        </p:spPr>
        <p:txBody>
          <a:bodyPr wrap="square" rtlCol="0">
            <a:spAutoFit/>
          </a:bodyPr>
          <a:lstStyle/>
          <a:p>
            <a:r>
              <a:rPr lang="en-US" sz="2000" dirty="0" smtClean="0"/>
              <a:t>If 2 grains of sand are not a heap, then 3 grains of sand are not a heap.</a:t>
            </a:r>
            <a:endParaRPr lang="en-US" sz="2000" dirty="0"/>
          </a:p>
        </p:txBody>
      </p:sp>
      <p:sp>
        <p:nvSpPr>
          <p:cNvPr id="9" name="TextBox 8"/>
          <p:cNvSpPr txBox="1"/>
          <p:nvPr/>
        </p:nvSpPr>
        <p:spPr>
          <a:xfrm>
            <a:off x="448235" y="4225209"/>
            <a:ext cx="3707140" cy="400110"/>
          </a:xfrm>
          <a:prstGeom prst="rect">
            <a:avLst/>
          </a:prstGeom>
          <a:noFill/>
          <a:ln>
            <a:solidFill>
              <a:schemeClr val="tx1"/>
            </a:solidFill>
            <a:prstDash val="sysDash"/>
          </a:ln>
        </p:spPr>
        <p:txBody>
          <a:bodyPr wrap="none" rtlCol="0">
            <a:spAutoFit/>
          </a:bodyPr>
          <a:lstStyle/>
          <a:p>
            <a:r>
              <a:rPr lang="en-US" sz="2000" dirty="0"/>
              <a:t>3</a:t>
            </a:r>
            <a:r>
              <a:rPr lang="en-US" sz="2000" dirty="0" smtClean="0"/>
              <a:t> grains of sand are not a heap.</a:t>
            </a:r>
            <a:endParaRPr lang="en-US" sz="2000" dirty="0"/>
          </a:p>
        </p:txBody>
      </p:sp>
      <p:cxnSp>
        <p:nvCxnSpPr>
          <p:cNvPr id="11" name="Straight Arrow Connector 10"/>
          <p:cNvCxnSpPr>
            <a:stCxn id="7" idx="2"/>
            <a:endCxn id="9" idx="0"/>
          </p:cNvCxnSpPr>
          <p:nvPr/>
        </p:nvCxnSpPr>
        <p:spPr>
          <a:xfrm>
            <a:off x="2301805" y="3184036"/>
            <a:ext cx="0" cy="10411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8" idx="1"/>
            <a:endCxn id="9" idx="0"/>
          </p:cNvCxnSpPr>
          <p:nvPr/>
        </p:nvCxnSpPr>
        <p:spPr>
          <a:xfrm flipH="1">
            <a:off x="2301805" y="3648636"/>
            <a:ext cx="2332946" cy="5765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634751" y="4625319"/>
            <a:ext cx="4270189" cy="707886"/>
          </a:xfrm>
          <a:prstGeom prst="rect">
            <a:avLst/>
          </a:prstGeom>
          <a:noFill/>
          <a:ln>
            <a:solidFill>
              <a:schemeClr val="tx1"/>
            </a:solidFill>
            <a:prstDash val="sysDash"/>
          </a:ln>
        </p:spPr>
        <p:txBody>
          <a:bodyPr wrap="square" rtlCol="0">
            <a:spAutoFit/>
          </a:bodyPr>
          <a:lstStyle/>
          <a:p>
            <a:r>
              <a:rPr lang="en-US" sz="2000" dirty="0" smtClean="0"/>
              <a:t>If 3 grains of sand are not a heap, then 4 grains of sand are not a heap.</a:t>
            </a:r>
            <a:endParaRPr lang="en-US" sz="2000" dirty="0"/>
          </a:p>
        </p:txBody>
      </p:sp>
      <p:sp>
        <p:nvSpPr>
          <p:cNvPr id="14" name="TextBox 13"/>
          <p:cNvSpPr txBox="1"/>
          <p:nvPr/>
        </p:nvSpPr>
        <p:spPr>
          <a:xfrm>
            <a:off x="448235" y="5361353"/>
            <a:ext cx="3707140" cy="400110"/>
          </a:xfrm>
          <a:prstGeom prst="rect">
            <a:avLst/>
          </a:prstGeom>
          <a:noFill/>
          <a:ln>
            <a:solidFill>
              <a:schemeClr val="tx1"/>
            </a:solidFill>
            <a:prstDash val="sysDash"/>
          </a:ln>
        </p:spPr>
        <p:txBody>
          <a:bodyPr wrap="none" rtlCol="0">
            <a:spAutoFit/>
          </a:bodyPr>
          <a:lstStyle/>
          <a:p>
            <a:r>
              <a:rPr lang="en-US" sz="2000" dirty="0" smtClean="0"/>
              <a:t>4 grains of sand are not a heap.</a:t>
            </a:r>
            <a:endParaRPr lang="en-US" sz="2000" dirty="0"/>
          </a:p>
        </p:txBody>
      </p:sp>
      <p:cxnSp>
        <p:nvCxnSpPr>
          <p:cNvPr id="15" name="Straight Arrow Connector 14"/>
          <p:cNvCxnSpPr>
            <a:stCxn id="9" idx="2"/>
            <a:endCxn id="14" idx="0"/>
          </p:cNvCxnSpPr>
          <p:nvPr/>
        </p:nvCxnSpPr>
        <p:spPr>
          <a:xfrm>
            <a:off x="2301805" y="4625319"/>
            <a:ext cx="0" cy="7360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2" idx="1"/>
            <a:endCxn id="14" idx="0"/>
          </p:cNvCxnSpPr>
          <p:nvPr/>
        </p:nvCxnSpPr>
        <p:spPr>
          <a:xfrm flipH="1">
            <a:off x="2301805" y="4979262"/>
            <a:ext cx="2332946" cy="3820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0254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8" y="194234"/>
            <a:ext cx="8128000" cy="1631216"/>
          </a:xfrm>
          <a:prstGeom prst="rect">
            <a:avLst/>
          </a:prstGeom>
          <a:noFill/>
        </p:spPr>
        <p:txBody>
          <a:bodyPr wrap="square" rtlCol="0">
            <a:spAutoFit/>
          </a:bodyPr>
          <a:lstStyle/>
          <a:p>
            <a:r>
              <a:rPr lang="en-US" sz="2000" dirty="0" smtClean="0">
                <a:latin typeface="+mj-lt"/>
              </a:rPr>
              <a:t>Our topic today is another paradox which has been known since ancient times: the paradox of the heap, also called the </a:t>
            </a:r>
            <a:r>
              <a:rPr lang="en-US" sz="2000" dirty="0" err="1" smtClean="0">
                <a:latin typeface="+mj-lt"/>
              </a:rPr>
              <a:t>sorites</a:t>
            </a:r>
            <a:r>
              <a:rPr lang="en-US" sz="2000" dirty="0" smtClean="0">
                <a:latin typeface="+mj-lt"/>
              </a:rPr>
              <a:t> paradox (“</a:t>
            </a:r>
            <a:r>
              <a:rPr lang="en-US" sz="2000" dirty="0" err="1" smtClean="0">
                <a:latin typeface="+mj-lt"/>
              </a:rPr>
              <a:t>sorites</a:t>
            </a:r>
            <a:r>
              <a:rPr lang="en-US" sz="2000" dirty="0" smtClean="0">
                <a:latin typeface="+mj-lt"/>
              </a:rPr>
              <a:t>” is Greek for “heap”). It calls into question the reality of every category of thing that admits of borderline cases—like bald people, or tall people, or mountains. </a:t>
            </a:r>
            <a:endParaRPr lang="en-US" sz="2000" dirty="0">
              <a:latin typeface="+mj-lt"/>
            </a:endParaRPr>
          </a:p>
        </p:txBody>
      </p:sp>
    </p:spTree>
    <p:extLst>
      <p:ext uri="{BB962C8B-B14F-4D97-AF65-F5344CB8AC3E}">
        <p14:creationId xmlns:p14="http://schemas.microsoft.com/office/powerpoint/2010/main" val="17187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235" y="209175"/>
            <a:ext cx="8217647" cy="707886"/>
          </a:xfrm>
          <a:prstGeom prst="rect">
            <a:avLst/>
          </a:prstGeom>
          <a:noFill/>
        </p:spPr>
        <p:txBody>
          <a:bodyPr wrap="square" rtlCol="0">
            <a:spAutoFit/>
          </a:bodyPr>
          <a:lstStyle/>
          <a:p>
            <a:r>
              <a:rPr lang="en-US" sz="2000" dirty="0" smtClean="0">
                <a:latin typeface="+mj-lt"/>
              </a:rPr>
              <a:t>Suppose that we wanted to present Galen’s reasoning as an explicit argument. How could we do it?</a:t>
            </a:r>
            <a:endParaRPr lang="en-US" sz="2000" dirty="0">
              <a:latin typeface="+mj-lt"/>
            </a:endParaRPr>
          </a:p>
        </p:txBody>
      </p:sp>
      <p:sp>
        <p:nvSpPr>
          <p:cNvPr id="2" name="TextBox 1"/>
          <p:cNvSpPr txBox="1"/>
          <p:nvPr/>
        </p:nvSpPr>
        <p:spPr>
          <a:xfrm>
            <a:off x="502587" y="1475875"/>
            <a:ext cx="3429369" cy="400110"/>
          </a:xfrm>
          <a:prstGeom prst="rect">
            <a:avLst/>
          </a:prstGeom>
          <a:noFill/>
          <a:ln>
            <a:solidFill>
              <a:schemeClr val="tx1"/>
            </a:solidFill>
            <a:prstDash val="sysDash"/>
          </a:ln>
        </p:spPr>
        <p:txBody>
          <a:bodyPr wrap="none" rtlCol="0">
            <a:spAutoFit/>
          </a:bodyPr>
          <a:lstStyle/>
          <a:p>
            <a:r>
              <a:rPr lang="en-US" sz="2000" dirty="0" smtClean="0"/>
              <a:t>1 grain of sand is not a heap.</a:t>
            </a:r>
            <a:endParaRPr lang="en-US" sz="2000" dirty="0"/>
          </a:p>
        </p:txBody>
      </p:sp>
      <p:sp>
        <p:nvSpPr>
          <p:cNvPr id="5" name="TextBox 4"/>
          <p:cNvSpPr txBox="1"/>
          <p:nvPr/>
        </p:nvSpPr>
        <p:spPr>
          <a:xfrm>
            <a:off x="4634751" y="1857351"/>
            <a:ext cx="4270189" cy="707886"/>
          </a:xfrm>
          <a:prstGeom prst="rect">
            <a:avLst/>
          </a:prstGeom>
          <a:noFill/>
          <a:ln>
            <a:solidFill>
              <a:schemeClr val="tx1"/>
            </a:solidFill>
            <a:prstDash val="sysDash"/>
          </a:ln>
        </p:spPr>
        <p:txBody>
          <a:bodyPr wrap="square" rtlCol="0">
            <a:spAutoFit/>
          </a:bodyPr>
          <a:lstStyle/>
          <a:p>
            <a:r>
              <a:rPr lang="en-US" sz="2000" dirty="0" smtClean="0"/>
              <a:t>If 1 grain of sand is not a heap, then 2 grains of sand are not a heap.</a:t>
            </a:r>
            <a:endParaRPr lang="en-US" sz="2000" dirty="0"/>
          </a:p>
        </p:txBody>
      </p:sp>
      <p:cxnSp>
        <p:nvCxnSpPr>
          <p:cNvPr id="6" name="Straight Arrow Connector 5"/>
          <p:cNvCxnSpPr>
            <a:stCxn id="2" idx="2"/>
          </p:cNvCxnSpPr>
          <p:nvPr/>
        </p:nvCxnSpPr>
        <p:spPr>
          <a:xfrm>
            <a:off x="2217272" y="1875985"/>
            <a:ext cx="0" cy="9079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48235" y="2783926"/>
            <a:ext cx="3707140" cy="400110"/>
          </a:xfrm>
          <a:prstGeom prst="rect">
            <a:avLst/>
          </a:prstGeom>
          <a:noFill/>
          <a:ln>
            <a:solidFill>
              <a:schemeClr val="tx1"/>
            </a:solidFill>
            <a:prstDash val="sysDash"/>
          </a:ln>
        </p:spPr>
        <p:txBody>
          <a:bodyPr wrap="none" rtlCol="0">
            <a:spAutoFit/>
          </a:bodyPr>
          <a:lstStyle/>
          <a:p>
            <a:r>
              <a:rPr lang="en-US" sz="2000" dirty="0" smtClean="0"/>
              <a:t>2 grains of sand are not a heap.</a:t>
            </a:r>
            <a:endParaRPr lang="en-US" sz="2000" dirty="0"/>
          </a:p>
        </p:txBody>
      </p:sp>
      <p:cxnSp>
        <p:nvCxnSpPr>
          <p:cNvPr id="10" name="Straight Arrow Connector 9"/>
          <p:cNvCxnSpPr>
            <a:stCxn id="5" idx="1"/>
          </p:cNvCxnSpPr>
          <p:nvPr/>
        </p:nvCxnSpPr>
        <p:spPr>
          <a:xfrm flipH="1">
            <a:off x="2217272" y="2211294"/>
            <a:ext cx="2417479" cy="5726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634751" y="3294693"/>
            <a:ext cx="4270189" cy="707886"/>
          </a:xfrm>
          <a:prstGeom prst="rect">
            <a:avLst/>
          </a:prstGeom>
          <a:noFill/>
          <a:ln>
            <a:solidFill>
              <a:schemeClr val="tx1"/>
            </a:solidFill>
            <a:prstDash val="sysDash"/>
          </a:ln>
        </p:spPr>
        <p:txBody>
          <a:bodyPr wrap="square" rtlCol="0">
            <a:spAutoFit/>
          </a:bodyPr>
          <a:lstStyle/>
          <a:p>
            <a:r>
              <a:rPr lang="en-US" sz="2000" dirty="0" smtClean="0"/>
              <a:t>If 2 grains of sand are not a heap, then 3 grains of sand are not a heap.</a:t>
            </a:r>
            <a:endParaRPr lang="en-US" sz="2000" dirty="0"/>
          </a:p>
        </p:txBody>
      </p:sp>
      <p:sp>
        <p:nvSpPr>
          <p:cNvPr id="9" name="TextBox 8"/>
          <p:cNvSpPr txBox="1"/>
          <p:nvPr/>
        </p:nvSpPr>
        <p:spPr>
          <a:xfrm>
            <a:off x="448235" y="4225209"/>
            <a:ext cx="3707140" cy="400110"/>
          </a:xfrm>
          <a:prstGeom prst="rect">
            <a:avLst/>
          </a:prstGeom>
          <a:noFill/>
          <a:ln>
            <a:solidFill>
              <a:schemeClr val="tx1"/>
            </a:solidFill>
            <a:prstDash val="sysDash"/>
          </a:ln>
        </p:spPr>
        <p:txBody>
          <a:bodyPr wrap="none" rtlCol="0">
            <a:spAutoFit/>
          </a:bodyPr>
          <a:lstStyle/>
          <a:p>
            <a:r>
              <a:rPr lang="en-US" sz="2000" dirty="0"/>
              <a:t>3</a:t>
            </a:r>
            <a:r>
              <a:rPr lang="en-US" sz="2000" dirty="0" smtClean="0"/>
              <a:t> grains of sand are not a heap.</a:t>
            </a:r>
            <a:endParaRPr lang="en-US" sz="2000" dirty="0"/>
          </a:p>
        </p:txBody>
      </p:sp>
      <p:cxnSp>
        <p:nvCxnSpPr>
          <p:cNvPr id="11" name="Straight Arrow Connector 10"/>
          <p:cNvCxnSpPr>
            <a:stCxn id="7" idx="2"/>
            <a:endCxn id="9" idx="0"/>
          </p:cNvCxnSpPr>
          <p:nvPr/>
        </p:nvCxnSpPr>
        <p:spPr>
          <a:xfrm>
            <a:off x="2301805" y="3184036"/>
            <a:ext cx="0" cy="10411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8" idx="1"/>
            <a:endCxn id="9" idx="0"/>
          </p:cNvCxnSpPr>
          <p:nvPr/>
        </p:nvCxnSpPr>
        <p:spPr>
          <a:xfrm flipH="1">
            <a:off x="2301805" y="3648636"/>
            <a:ext cx="2332946" cy="5765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634751" y="4625319"/>
            <a:ext cx="4270189" cy="707886"/>
          </a:xfrm>
          <a:prstGeom prst="rect">
            <a:avLst/>
          </a:prstGeom>
          <a:noFill/>
          <a:ln>
            <a:solidFill>
              <a:schemeClr val="tx1"/>
            </a:solidFill>
            <a:prstDash val="sysDash"/>
          </a:ln>
        </p:spPr>
        <p:txBody>
          <a:bodyPr wrap="square" rtlCol="0">
            <a:spAutoFit/>
          </a:bodyPr>
          <a:lstStyle/>
          <a:p>
            <a:r>
              <a:rPr lang="en-US" sz="2000" dirty="0" smtClean="0"/>
              <a:t>If 3 grains of sand are not a heap, then 4 grains of sand are not a heap.</a:t>
            </a:r>
            <a:endParaRPr lang="en-US" sz="2000" dirty="0"/>
          </a:p>
        </p:txBody>
      </p:sp>
      <p:sp>
        <p:nvSpPr>
          <p:cNvPr id="14" name="TextBox 13"/>
          <p:cNvSpPr txBox="1"/>
          <p:nvPr/>
        </p:nvSpPr>
        <p:spPr>
          <a:xfrm>
            <a:off x="448235" y="5361353"/>
            <a:ext cx="3707140" cy="400110"/>
          </a:xfrm>
          <a:prstGeom prst="rect">
            <a:avLst/>
          </a:prstGeom>
          <a:noFill/>
          <a:ln>
            <a:solidFill>
              <a:schemeClr val="tx1"/>
            </a:solidFill>
            <a:prstDash val="sysDash"/>
          </a:ln>
        </p:spPr>
        <p:txBody>
          <a:bodyPr wrap="none" rtlCol="0">
            <a:spAutoFit/>
          </a:bodyPr>
          <a:lstStyle/>
          <a:p>
            <a:r>
              <a:rPr lang="en-US" sz="2000" dirty="0" smtClean="0"/>
              <a:t>4 grains of sand are not a heap.</a:t>
            </a:r>
            <a:endParaRPr lang="en-US" sz="2000" dirty="0"/>
          </a:p>
        </p:txBody>
      </p:sp>
      <p:cxnSp>
        <p:nvCxnSpPr>
          <p:cNvPr id="15" name="Straight Arrow Connector 14"/>
          <p:cNvCxnSpPr>
            <a:stCxn id="9" idx="2"/>
            <a:endCxn id="14" idx="0"/>
          </p:cNvCxnSpPr>
          <p:nvPr/>
        </p:nvCxnSpPr>
        <p:spPr>
          <a:xfrm>
            <a:off x="2301805" y="4625319"/>
            <a:ext cx="0" cy="7360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2" idx="1"/>
            <a:endCxn id="14" idx="0"/>
          </p:cNvCxnSpPr>
          <p:nvPr/>
        </p:nvCxnSpPr>
        <p:spPr>
          <a:xfrm flipH="1">
            <a:off x="2301805" y="4979262"/>
            <a:ext cx="2332946" cy="3820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14" idx="2"/>
          </p:cNvCxnSpPr>
          <p:nvPr/>
        </p:nvCxnSpPr>
        <p:spPr>
          <a:xfrm>
            <a:off x="2301805" y="5761463"/>
            <a:ext cx="0" cy="13206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634751" y="5984496"/>
            <a:ext cx="4270189" cy="707886"/>
          </a:xfrm>
          <a:prstGeom prst="rect">
            <a:avLst/>
          </a:prstGeom>
          <a:noFill/>
          <a:ln>
            <a:solidFill>
              <a:schemeClr val="tx1"/>
            </a:solidFill>
            <a:prstDash val="sysDash"/>
          </a:ln>
        </p:spPr>
        <p:txBody>
          <a:bodyPr wrap="square" rtlCol="0">
            <a:spAutoFit/>
          </a:bodyPr>
          <a:lstStyle/>
          <a:p>
            <a:r>
              <a:rPr lang="en-US" sz="2000" dirty="0" smtClean="0"/>
              <a:t>If 4 grains of sand are not a heap, then 5 grains of sand are not a heap.</a:t>
            </a:r>
            <a:endParaRPr lang="en-US" sz="2000" dirty="0"/>
          </a:p>
        </p:txBody>
      </p:sp>
      <p:cxnSp>
        <p:nvCxnSpPr>
          <p:cNvPr id="20" name="Straight Arrow Connector 19"/>
          <p:cNvCxnSpPr>
            <a:stCxn id="18" idx="1"/>
          </p:cNvCxnSpPr>
          <p:nvPr/>
        </p:nvCxnSpPr>
        <p:spPr>
          <a:xfrm flipH="1">
            <a:off x="2301805" y="6338439"/>
            <a:ext cx="2332946" cy="7436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1509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94236"/>
            <a:ext cx="8830235" cy="5324535"/>
          </a:xfrm>
          <a:prstGeom prst="rect">
            <a:avLst/>
          </a:prstGeom>
          <a:noFill/>
          <a:ln>
            <a:solidFill>
              <a:schemeClr val="tx1"/>
            </a:solidFill>
            <a:prstDash val="sysDash"/>
          </a:ln>
        </p:spPr>
        <p:txBody>
          <a:bodyPr wrap="square" rtlCol="0">
            <a:spAutoFit/>
          </a:bodyPr>
          <a:lstStyle/>
          <a:p>
            <a:r>
              <a:rPr lang="en-US" sz="2000" dirty="0" smtClean="0"/>
              <a:t>P1. 1 grain of sand is not a heap.</a:t>
            </a:r>
          </a:p>
          <a:p>
            <a:r>
              <a:rPr lang="en-US" sz="2000" dirty="0" smtClean="0"/>
              <a:t>P2. If 1 grain of sand is not a heap, then 2 grains of sand are not a heap. </a:t>
            </a:r>
          </a:p>
          <a:p>
            <a:r>
              <a:rPr lang="en-US" sz="2000" dirty="0"/>
              <a:t>	</a:t>
            </a:r>
            <a:r>
              <a:rPr lang="en-US" sz="2000" dirty="0" smtClean="0"/>
              <a:t>C1. 2 grains of sand are not a heap. (P1, P2)</a:t>
            </a:r>
          </a:p>
          <a:p>
            <a:r>
              <a:rPr lang="en-US" sz="2000" dirty="0" smtClean="0"/>
              <a:t>P3. If 2 grains of sand are not a heap, then 3 grains of sand are not a heap.</a:t>
            </a:r>
          </a:p>
          <a:p>
            <a:r>
              <a:rPr lang="en-US" sz="2000" dirty="0"/>
              <a:t>	</a:t>
            </a:r>
            <a:r>
              <a:rPr lang="en-US" sz="2000" dirty="0" smtClean="0"/>
              <a:t>C2. 3 grains of sand are not a heap. (C1, P3)</a:t>
            </a:r>
          </a:p>
          <a:p>
            <a:r>
              <a:rPr lang="en-US" sz="2000" dirty="0" smtClean="0"/>
              <a:t>P4. If 3 grains of sand are not a heap, then 4 grains of sand are not a heap. </a:t>
            </a:r>
          </a:p>
          <a:p>
            <a:r>
              <a:rPr lang="en-US" sz="2000" dirty="0"/>
              <a:t>	</a:t>
            </a:r>
            <a:r>
              <a:rPr lang="en-US" sz="2000" dirty="0" smtClean="0"/>
              <a:t>C3. 4 grains of sand are not a heap. (C2, P4)</a:t>
            </a:r>
          </a:p>
          <a:p>
            <a:r>
              <a:rPr lang="en-US" sz="2000" dirty="0" smtClean="0"/>
              <a:t>P5. If 4 grains of sand are not a heap, then 5 grains of sand are not a heap. </a:t>
            </a:r>
          </a:p>
          <a:p>
            <a:r>
              <a:rPr lang="en-US" sz="2000" dirty="0"/>
              <a:t>	</a:t>
            </a:r>
            <a:r>
              <a:rPr lang="en-US" sz="2000" dirty="0" smtClean="0"/>
              <a:t>C4. 5 grains of sand are not a heap. (C3, P5)</a:t>
            </a:r>
          </a:p>
          <a:p>
            <a:r>
              <a:rPr lang="en-US" sz="2000" dirty="0" smtClean="0"/>
              <a:t>…</a:t>
            </a:r>
          </a:p>
          <a:p>
            <a:r>
              <a:rPr lang="en-US" sz="2000" dirty="0" smtClean="0"/>
              <a:t>…</a:t>
            </a:r>
          </a:p>
          <a:p>
            <a:r>
              <a:rPr lang="en-US" sz="2000" dirty="0" smtClean="0"/>
              <a:t>…</a:t>
            </a:r>
          </a:p>
          <a:p>
            <a:r>
              <a:rPr lang="en-US" sz="2000" dirty="0" smtClean="0"/>
              <a:t>	C998. 999 grains of sand are not a heap. </a:t>
            </a:r>
          </a:p>
          <a:p>
            <a:r>
              <a:rPr lang="en-US" sz="2000" dirty="0" smtClean="0"/>
              <a:t>P1000. If 999 grains of sand are not a heap, then 1000 grains of sand are not a heap.</a:t>
            </a:r>
          </a:p>
          <a:p>
            <a:endParaRPr lang="en-US" sz="2000" dirty="0" smtClean="0"/>
          </a:p>
          <a:p>
            <a:r>
              <a:rPr lang="en-US" sz="2000" dirty="0" smtClean="0"/>
              <a:t>C. 1000 grains of sand are not a heap. (C998, P1000)</a:t>
            </a:r>
          </a:p>
        </p:txBody>
      </p:sp>
      <p:cxnSp>
        <p:nvCxnSpPr>
          <p:cNvPr id="6" name="Straight Connector 5"/>
          <p:cNvCxnSpPr/>
          <p:nvPr/>
        </p:nvCxnSpPr>
        <p:spPr>
          <a:xfrm>
            <a:off x="134471" y="5005294"/>
            <a:ext cx="9009529"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1188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94236"/>
            <a:ext cx="8830235" cy="5324535"/>
          </a:xfrm>
          <a:prstGeom prst="rect">
            <a:avLst/>
          </a:prstGeom>
          <a:noFill/>
          <a:ln>
            <a:solidFill>
              <a:schemeClr val="tx1"/>
            </a:solidFill>
            <a:prstDash val="sysDash"/>
          </a:ln>
        </p:spPr>
        <p:txBody>
          <a:bodyPr wrap="square" rtlCol="0">
            <a:spAutoFit/>
          </a:bodyPr>
          <a:lstStyle/>
          <a:p>
            <a:r>
              <a:rPr lang="en-US" sz="2000" dirty="0" smtClean="0"/>
              <a:t>P1. 1 grain of sand is not a heap.</a:t>
            </a:r>
          </a:p>
          <a:p>
            <a:r>
              <a:rPr lang="en-US" sz="2000" dirty="0" smtClean="0"/>
              <a:t>P2. If 1 grain of sand is not a heap, then 2 grains of sand are not a heap. </a:t>
            </a:r>
          </a:p>
          <a:p>
            <a:r>
              <a:rPr lang="en-US" sz="2000" dirty="0"/>
              <a:t>	</a:t>
            </a:r>
            <a:r>
              <a:rPr lang="en-US" sz="2000" dirty="0" smtClean="0"/>
              <a:t>C1. 2 grains of sand are not a heap. (P1, P2)</a:t>
            </a:r>
          </a:p>
          <a:p>
            <a:r>
              <a:rPr lang="en-US" sz="2000" dirty="0" smtClean="0"/>
              <a:t>P3. If 2 grains of sand are not a heap, then 3 grains of sand are not a heap.</a:t>
            </a:r>
          </a:p>
          <a:p>
            <a:r>
              <a:rPr lang="en-US" sz="2000" dirty="0"/>
              <a:t>	</a:t>
            </a:r>
            <a:r>
              <a:rPr lang="en-US" sz="2000" dirty="0" smtClean="0"/>
              <a:t>C2. 3 grains of sand are not a heap. (C1, P3)</a:t>
            </a:r>
          </a:p>
          <a:p>
            <a:r>
              <a:rPr lang="en-US" sz="2000" dirty="0" smtClean="0"/>
              <a:t>P4. If 3 grains of sand are not a heap, then 4 grains of sand are not a heap. </a:t>
            </a:r>
          </a:p>
          <a:p>
            <a:r>
              <a:rPr lang="en-US" sz="2000" dirty="0"/>
              <a:t>	</a:t>
            </a:r>
            <a:r>
              <a:rPr lang="en-US" sz="2000" dirty="0" smtClean="0"/>
              <a:t>C3. 4 grains of sand are not a heap. (C2, P4)</a:t>
            </a:r>
          </a:p>
          <a:p>
            <a:r>
              <a:rPr lang="en-US" sz="2000" dirty="0" smtClean="0"/>
              <a:t>P5. If 4 grains of sand are not a heap, then 5 grains of sand are not a heap. </a:t>
            </a:r>
          </a:p>
          <a:p>
            <a:r>
              <a:rPr lang="en-US" sz="2000" dirty="0"/>
              <a:t>	</a:t>
            </a:r>
            <a:r>
              <a:rPr lang="en-US" sz="2000" dirty="0" smtClean="0"/>
              <a:t>C4. 5 grains of sand are not a heap. (C3, P5)</a:t>
            </a:r>
          </a:p>
          <a:p>
            <a:r>
              <a:rPr lang="en-US" sz="2000" dirty="0" smtClean="0"/>
              <a:t>…</a:t>
            </a:r>
          </a:p>
          <a:p>
            <a:r>
              <a:rPr lang="en-US" sz="2000" dirty="0" smtClean="0"/>
              <a:t>…</a:t>
            </a:r>
          </a:p>
          <a:p>
            <a:r>
              <a:rPr lang="en-US" sz="2000" dirty="0" smtClean="0"/>
              <a:t>…</a:t>
            </a:r>
          </a:p>
          <a:p>
            <a:r>
              <a:rPr lang="en-US" sz="2000" dirty="0" smtClean="0"/>
              <a:t>	C998. 999 grains of sand are not a heap. </a:t>
            </a:r>
          </a:p>
          <a:p>
            <a:r>
              <a:rPr lang="en-US" sz="2000" dirty="0" smtClean="0"/>
              <a:t>P1000. If 999 grains of sand are not a heap, then 1000 grains of sand are not a heap.</a:t>
            </a:r>
          </a:p>
          <a:p>
            <a:endParaRPr lang="en-US" sz="2000" dirty="0" smtClean="0"/>
          </a:p>
          <a:p>
            <a:r>
              <a:rPr lang="en-US" sz="2000" dirty="0" smtClean="0"/>
              <a:t>C. 1000 grains of sand are not a heap. (C998, P1000)</a:t>
            </a:r>
          </a:p>
        </p:txBody>
      </p:sp>
      <p:cxnSp>
        <p:nvCxnSpPr>
          <p:cNvPr id="6" name="Straight Connector 5"/>
          <p:cNvCxnSpPr/>
          <p:nvPr/>
        </p:nvCxnSpPr>
        <p:spPr>
          <a:xfrm>
            <a:off x="134471" y="4975412"/>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224118" y="5737412"/>
            <a:ext cx="8740588" cy="1015663"/>
          </a:xfrm>
          <a:prstGeom prst="rect">
            <a:avLst/>
          </a:prstGeom>
          <a:noFill/>
        </p:spPr>
        <p:txBody>
          <a:bodyPr wrap="square" rtlCol="0">
            <a:spAutoFit/>
          </a:bodyPr>
          <a:lstStyle/>
          <a:p>
            <a:r>
              <a:rPr lang="en-US" sz="2000" dirty="0" smtClean="0">
                <a:latin typeface="+mj-lt"/>
              </a:rPr>
              <a:t>This is one way to represent the form of reasoning implicit in Galen’s argument. It is valid, and every premise seems plausible, yet the conclusion is false. </a:t>
            </a:r>
            <a:endParaRPr lang="en-US" sz="2000" dirty="0">
              <a:latin typeface="+mj-lt"/>
            </a:endParaRPr>
          </a:p>
        </p:txBody>
      </p:sp>
    </p:spTree>
    <p:extLst>
      <p:ext uri="{BB962C8B-B14F-4D97-AF65-F5344CB8AC3E}">
        <p14:creationId xmlns:p14="http://schemas.microsoft.com/office/powerpoint/2010/main" val="7782182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75765"/>
            <a:ext cx="8830235" cy="1631216"/>
          </a:xfrm>
          <a:prstGeom prst="rect">
            <a:avLst/>
          </a:prstGeom>
          <a:noFill/>
          <a:ln>
            <a:solidFill>
              <a:schemeClr val="tx1"/>
            </a:solidFill>
            <a:prstDash val="sysDash"/>
          </a:ln>
        </p:spPr>
        <p:txBody>
          <a:bodyPr wrap="square" rtlCol="0">
            <a:spAutoFit/>
          </a:bodyPr>
          <a:lstStyle/>
          <a:p>
            <a:r>
              <a:rPr lang="en-US" sz="2000" dirty="0" smtClean="0"/>
              <a:t>P1. 1 grain of sand is not a heap. </a:t>
            </a:r>
          </a:p>
          <a:p>
            <a:r>
              <a:rPr lang="en-US" sz="2000" dirty="0" smtClean="0"/>
              <a:t>P2. For any number, </a:t>
            </a:r>
            <a:r>
              <a:rPr lang="en-US" sz="2000" i="1" dirty="0" smtClean="0"/>
              <a:t>n</a:t>
            </a:r>
            <a:r>
              <a:rPr lang="en-US" sz="2000" dirty="0" smtClean="0"/>
              <a:t>, if </a:t>
            </a:r>
            <a:r>
              <a:rPr lang="en-US" sz="2000" i="1" dirty="0" smtClean="0"/>
              <a:t>n </a:t>
            </a:r>
            <a:r>
              <a:rPr lang="en-US" sz="2000" dirty="0" smtClean="0"/>
              <a:t>grains of sand are not a heap, then </a:t>
            </a:r>
            <a:r>
              <a:rPr lang="en-US" sz="2000" i="1" dirty="0" smtClean="0"/>
              <a:t>n+1 </a:t>
            </a:r>
            <a:r>
              <a:rPr lang="en-US" sz="2000" dirty="0" smtClean="0"/>
              <a:t>grains of sand are not a heap. </a:t>
            </a:r>
          </a:p>
          <a:p>
            <a:endParaRPr lang="en-US" sz="2000" dirty="0"/>
          </a:p>
          <a:p>
            <a:r>
              <a:rPr lang="en-US" sz="2000" dirty="0" smtClean="0"/>
              <a:t>C. 1000 grains of sand are not a heap. (P1, P2)</a:t>
            </a:r>
          </a:p>
        </p:txBody>
      </p:sp>
      <p:sp>
        <p:nvSpPr>
          <p:cNvPr id="2" name="TextBox 1"/>
          <p:cNvSpPr txBox="1"/>
          <p:nvPr/>
        </p:nvSpPr>
        <p:spPr>
          <a:xfrm>
            <a:off x="134471" y="65415"/>
            <a:ext cx="8740588" cy="707886"/>
          </a:xfrm>
          <a:prstGeom prst="rect">
            <a:avLst/>
          </a:prstGeom>
          <a:noFill/>
        </p:spPr>
        <p:txBody>
          <a:bodyPr wrap="square" rtlCol="0">
            <a:spAutoFit/>
          </a:bodyPr>
          <a:lstStyle/>
          <a:p>
            <a:r>
              <a:rPr lang="en-US" sz="2000" dirty="0" smtClean="0">
                <a:latin typeface="+mj-lt"/>
              </a:rPr>
              <a:t>An argument with a thousand premises is pretty unwieldy. Fortunately, the argument can be shortened--</a:t>
            </a:r>
            <a:endParaRPr lang="en-US" sz="2000" dirty="0">
              <a:latin typeface="+mj-lt"/>
            </a:endParaRPr>
          </a:p>
        </p:txBody>
      </p:sp>
      <p:cxnSp>
        <p:nvCxnSpPr>
          <p:cNvPr id="5" name="Straight Connector 4"/>
          <p:cNvCxnSpPr/>
          <p:nvPr/>
        </p:nvCxnSpPr>
        <p:spPr>
          <a:xfrm>
            <a:off x="134471" y="2211294"/>
            <a:ext cx="8830235"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195238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75765"/>
            <a:ext cx="8830235" cy="1631216"/>
          </a:xfrm>
          <a:prstGeom prst="rect">
            <a:avLst/>
          </a:prstGeom>
          <a:noFill/>
          <a:ln>
            <a:solidFill>
              <a:schemeClr val="tx1"/>
            </a:solidFill>
            <a:prstDash val="sysDash"/>
          </a:ln>
        </p:spPr>
        <p:txBody>
          <a:bodyPr wrap="square" rtlCol="0">
            <a:spAutoFit/>
          </a:bodyPr>
          <a:lstStyle/>
          <a:p>
            <a:r>
              <a:rPr lang="en-US" sz="2000" dirty="0" smtClean="0"/>
              <a:t>P1. 1 grain of sand is not a heap. </a:t>
            </a:r>
          </a:p>
          <a:p>
            <a:r>
              <a:rPr lang="en-US" sz="2000" dirty="0" smtClean="0"/>
              <a:t>P2. For any number, </a:t>
            </a:r>
            <a:r>
              <a:rPr lang="en-US" sz="2000" i="1" dirty="0" smtClean="0"/>
              <a:t>n</a:t>
            </a:r>
            <a:r>
              <a:rPr lang="en-US" sz="2000" dirty="0" smtClean="0"/>
              <a:t>, if </a:t>
            </a:r>
            <a:r>
              <a:rPr lang="en-US" sz="2000" i="1" dirty="0" smtClean="0"/>
              <a:t>n </a:t>
            </a:r>
            <a:r>
              <a:rPr lang="en-US" sz="2000" dirty="0" smtClean="0"/>
              <a:t>grains of sand are not a heap, then </a:t>
            </a:r>
            <a:r>
              <a:rPr lang="en-US" sz="2000" i="1" dirty="0" smtClean="0"/>
              <a:t>n+1 </a:t>
            </a:r>
            <a:r>
              <a:rPr lang="en-US" sz="2000" dirty="0" smtClean="0"/>
              <a:t>grains of sand are not a heap. </a:t>
            </a:r>
          </a:p>
          <a:p>
            <a:endParaRPr lang="en-US" sz="2000" dirty="0"/>
          </a:p>
          <a:p>
            <a:r>
              <a:rPr lang="en-US" sz="2000" dirty="0" smtClean="0"/>
              <a:t>C. 1000 grains of sand are not a heap. (P1, P2)</a:t>
            </a:r>
          </a:p>
        </p:txBody>
      </p:sp>
      <p:sp>
        <p:nvSpPr>
          <p:cNvPr id="2" name="TextBox 1"/>
          <p:cNvSpPr txBox="1"/>
          <p:nvPr/>
        </p:nvSpPr>
        <p:spPr>
          <a:xfrm>
            <a:off x="134471" y="65415"/>
            <a:ext cx="8740588" cy="707886"/>
          </a:xfrm>
          <a:prstGeom prst="rect">
            <a:avLst/>
          </a:prstGeom>
          <a:noFill/>
        </p:spPr>
        <p:txBody>
          <a:bodyPr wrap="square" rtlCol="0">
            <a:spAutoFit/>
          </a:bodyPr>
          <a:lstStyle/>
          <a:p>
            <a:r>
              <a:rPr lang="en-US" sz="2000" dirty="0" smtClean="0">
                <a:latin typeface="+mj-lt"/>
              </a:rPr>
              <a:t>An argument with a thousand premises is pretty unwieldy. Fortunately, the argument can be shortened--</a:t>
            </a:r>
            <a:endParaRPr lang="en-US" sz="2000" dirty="0">
              <a:latin typeface="+mj-lt"/>
            </a:endParaRPr>
          </a:p>
        </p:txBody>
      </p:sp>
      <p:cxnSp>
        <p:nvCxnSpPr>
          <p:cNvPr id="5" name="Straight Connector 4"/>
          <p:cNvCxnSpPr/>
          <p:nvPr/>
        </p:nvCxnSpPr>
        <p:spPr>
          <a:xfrm>
            <a:off x="134471" y="2211294"/>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134471" y="2981932"/>
            <a:ext cx="8740588" cy="707886"/>
          </a:xfrm>
          <a:prstGeom prst="rect">
            <a:avLst/>
          </a:prstGeom>
          <a:noFill/>
        </p:spPr>
        <p:txBody>
          <a:bodyPr wrap="square" rtlCol="0">
            <a:spAutoFit/>
          </a:bodyPr>
          <a:lstStyle/>
          <a:p>
            <a:r>
              <a:rPr lang="en-US" sz="2000" dirty="0" smtClean="0">
                <a:latin typeface="+mj-lt"/>
              </a:rPr>
              <a:t>This is a form of reasoning often used in mathematical proofs, called “mathematical induction”. </a:t>
            </a:r>
            <a:endParaRPr lang="en-US" sz="2000" dirty="0">
              <a:latin typeface="+mj-lt"/>
            </a:endParaRPr>
          </a:p>
        </p:txBody>
      </p:sp>
    </p:spTree>
    <p:extLst>
      <p:ext uri="{BB962C8B-B14F-4D97-AF65-F5344CB8AC3E}">
        <p14:creationId xmlns:p14="http://schemas.microsoft.com/office/powerpoint/2010/main" val="16224990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75765"/>
            <a:ext cx="8830235" cy="1631216"/>
          </a:xfrm>
          <a:prstGeom prst="rect">
            <a:avLst/>
          </a:prstGeom>
          <a:noFill/>
          <a:ln>
            <a:solidFill>
              <a:schemeClr val="tx1"/>
            </a:solidFill>
            <a:prstDash val="sysDash"/>
          </a:ln>
        </p:spPr>
        <p:txBody>
          <a:bodyPr wrap="square" rtlCol="0">
            <a:spAutoFit/>
          </a:bodyPr>
          <a:lstStyle/>
          <a:p>
            <a:r>
              <a:rPr lang="en-US" sz="2000" dirty="0" smtClean="0"/>
              <a:t>P1. 1 grain of sand is not a heap. </a:t>
            </a:r>
          </a:p>
          <a:p>
            <a:r>
              <a:rPr lang="en-US" sz="2000" dirty="0" smtClean="0"/>
              <a:t>P2. For any number, </a:t>
            </a:r>
            <a:r>
              <a:rPr lang="en-US" sz="2000" i="1" dirty="0" smtClean="0"/>
              <a:t>n</a:t>
            </a:r>
            <a:r>
              <a:rPr lang="en-US" sz="2000" dirty="0" smtClean="0"/>
              <a:t>, if </a:t>
            </a:r>
            <a:r>
              <a:rPr lang="en-US" sz="2000" i="1" dirty="0" smtClean="0"/>
              <a:t>n </a:t>
            </a:r>
            <a:r>
              <a:rPr lang="en-US" sz="2000" dirty="0" smtClean="0"/>
              <a:t>grains of sand are not a heap, then </a:t>
            </a:r>
            <a:r>
              <a:rPr lang="en-US" sz="2000" i="1" dirty="0" smtClean="0"/>
              <a:t>n+1 </a:t>
            </a:r>
            <a:r>
              <a:rPr lang="en-US" sz="2000" dirty="0" smtClean="0"/>
              <a:t>grains of sand are not a heap. </a:t>
            </a:r>
          </a:p>
          <a:p>
            <a:endParaRPr lang="en-US" sz="2000" dirty="0"/>
          </a:p>
          <a:p>
            <a:r>
              <a:rPr lang="en-US" sz="2000" dirty="0" smtClean="0"/>
              <a:t>C. 1000 grains of sand are not a heap. (P1, P2)</a:t>
            </a:r>
          </a:p>
        </p:txBody>
      </p:sp>
      <p:sp>
        <p:nvSpPr>
          <p:cNvPr id="2" name="TextBox 1"/>
          <p:cNvSpPr txBox="1"/>
          <p:nvPr/>
        </p:nvSpPr>
        <p:spPr>
          <a:xfrm>
            <a:off x="134471" y="65415"/>
            <a:ext cx="8740588" cy="707886"/>
          </a:xfrm>
          <a:prstGeom prst="rect">
            <a:avLst/>
          </a:prstGeom>
          <a:noFill/>
        </p:spPr>
        <p:txBody>
          <a:bodyPr wrap="square" rtlCol="0">
            <a:spAutoFit/>
          </a:bodyPr>
          <a:lstStyle/>
          <a:p>
            <a:r>
              <a:rPr lang="en-US" sz="2000" dirty="0" smtClean="0">
                <a:latin typeface="+mj-lt"/>
              </a:rPr>
              <a:t>An argument with a thousand premises is pretty unwieldy. Fortunately, the argument can be shortened--</a:t>
            </a:r>
            <a:endParaRPr lang="en-US" sz="2000" dirty="0">
              <a:latin typeface="+mj-lt"/>
            </a:endParaRPr>
          </a:p>
        </p:txBody>
      </p:sp>
      <p:cxnSp>
        <p:nvCxnSpPr>
          <p:cNvPr id="5" name="Straight Connector 4"/>
          <p:cNvCxnSpPr/>
          <p:nvPr/>
        </p:nvCxnSpPr>
        <p:spPr>
          <a:xfrm>
            <a:off x="134471" y="2211294"/>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134471" y="2981932"/>
            <a:ext cx="8740588" cy="1631216"/>
          </a:xfrm>
          <a:prstGeom prst="rect">
            <a:avLst/>
          </a:prstGeom>
          <a:noFill/>
        </p:spPr>
        <p:txBody>
          <a:bodyPr wrap="square" rtlCol="0">
            <a:spAutoFit/>
          </a:bodyPr>
          <a:lstStyle/>
          <a:p>
            <a:r>
              <a:rPr lang="en-US" sz="2000" dirty="0" smtClean="0">
                <a:latin typeface="+mj-lt"/>
              </a:rPr>
              <a:t>This is a form of reasoning often used in mathematical proofs, called “mathematical induction”. </a:t>
            </a:r>
          </a:p>
          <a:p>
            <a:endParaRPr lang="en-US" sz="2000" dirty="0">
              <a:latin typeface="+mj-lt"/>
            </a:endParaRPr>
          </a:p>
          <a:p>
            <a:r>
              <a:rPr lang="en-US" sz="2000" dirty="0" smtClean="0">
                <a:latin typeface="+mj-lt"/>
              </a:rPr>
              <a:t>This version of the </a:t>
            </a:r>
            <a:r>
              <a:rPr lang="en-US" sz="2000" dirty="0" err="1" smtClean="0">
                <a:latin typeface="+mj-lt"/>
              </a:rPr>
              <a:t>sorites</a:t>
            </a:r>
            <a:r>
              <a:rPr lang="en-US" sz="2000" dirty="0" smtClean="0">
                <a:latin typeface="+mj-lt"/>
              </a:rPr>
              <a:t> argument also appears to be valid, and also seems to give us a more general conclusion:</a:t>
            </a:r>
            <a:endParaRPr lang="en-US" sz="2000" dirty="0">
              <a:latin typeface="+mj-lt"/>
            </a:endParaRPr>
          </a:p>
        </p:txBody>
      </p:sp>
      <p:sp>
        <p:nvSpPr>
          <p:cNvPr id="3" name="TextBox 2"/>
          <p:cNvSpPr txBox="1"/>
          <p:nvPr/>
        </p:nvSpPr>
        <p:spPr>
          <a:xfrm>
            <a:off x="1165411" y="4840941"/>
            <a:ext cx="6672570" cy="400110"/>
          </a:xfrm>
          <a:prstGeom prst="rect">
            <a:avLst/>
          </a:prstGeom>
          <a:noFill/>
          <a:ln>
            <a:solidFill>
              <a:schemeClr val="tx1"/>
            </a:solidFill>
            <a:prstDash val="sysDash"/>
          </a:ln>
        </p:spPr>
        <p:txBody>
          <a:bodyPr wrap="none" rtlCol="0">
            <a:spAutoFit/>
          </a:bodyPr>
          <a:lstStyle/>
          <a:p>
            <a:r>
              <a:rPr lang="en-US" sz="2000" dirty="0" smtClean="0">
                <a:latin typeface="+mj-lt"/>
              </a:rPr>
              <a:t>C*. No finite number of grains of sand make a heap.</a:t>
            </a:r>
            <a:endParaRPr lang="en-US" sz="2000" dirty="0">
              <a:latin typeface="+mj-lt"/>
            </a:endParaRPr>
          </a:p>
        </p:txBody>
      </p:sp>
    </p:spTree>
    <p:extLst>
      <p:ext uri="{BB962C8B-B14F-4D97-AF65-F5344CB8AC3E}">
        <p14:creationId xmlns:p14="http://schemas.microsoft.com/office/powerpoint/2010/main" val="5625187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75765"/>
            <a:ext cx="8830235" cy="1631216"/>
          </a:xfrm>
          <a:prstGeom prst="rect">
            <a:avLst/>
          </a:prstGeom>
          <a:noFill/>
          <a:ln>
            <a:solidFill>
              <a:schemeClr val="tx1"/>
            </a:solidFill>
            <a:prstDash val="sysDash"/>
          </a:ln>
        </p:spPr>
        <p:txBody>
          <a:bodyPr wrap="square" rtlCol="0">
            <a:spAutoFit/>
          </a:bodyPr>
          <a:lstStyle/>
          <a:p>
            <a:r>
              <a:rPr lang="en-US" sz="2000" dirty="0" smtClean="0"/>
              <a:t>P1. 1 grain of sand is not a heap. </a:t>
            </a:r>
          </a:p>
          <a:p>
            <a:r>
              <a:rPr lang="en-US" sz="2000" dirty="0" smtClean="0"/>
              <a:t>P2. For any number, </a:t>
            </a:r>
            <a:r>
              <a:rPr lang="en-US" sz="2000" i="1" dirty="0" smtClean="0"/>
              <a:t>n</a:t>
            </a:r>
            <a:r>
              <a:rPr lang="en-US" sz="2000" dirty="0" smtClean="0"/>
              <a:t>, if </a:t>
            </a:r>
            <a:r>
              <a:rPr lang="en-US" sz="2000" i="1" dirty="0" smtClean="0"/>
              <a:t>n </a:t>
            </a:r>
            <a:r>
              <a:rPr lang="en-US" sz="2000" dirty="0" smtClean="0"/>
              <a:t>grains of sand are not a heap, then </a:t>
            </a:r>
            <a:r>
              <a:rPr lang="en-US" sz="2000" i="1" dirty="0" smtClean="0"/>
              <a:t>n+1 </a:t>
            </a:r>
            <a:r>
              <a:rPr lang="en-US" sz="2000" dirty="0" smtClean="0"/>
              <a:t>grains of sand are not a heap. </a:t>
            </a:r>
          </a:p>
          <a:p>
            <a:endParaRPr lang="en-US" sz="2000" dirty="0"/>
          </a:p>
          <a:p>
            <a:r>
              <a:rPr lang="en-US" sz="2000" dirty="0" smtClean="0"/>
              <a:t>C. 1000 grains of sand are not a heap. (P1, P2)</a:t>
            </a:r>
          </a:p>
        </p:txBody>
      </p:sp>
      <p:sp>
        <p:nvSpPr>
          <p:cNvPr id="2" name="TextBox 1"/>
          <p:cNvSpPr txBox="1"/>
          <p:nvPr/>
        </p:nvSpPr>
        <p:spPr>
          <a:xfrm>
            <a:off x="134471" y="65415"/>
            <a:ext cx="8740588" cy="707886"/>
          </a:xfrm>
          <a:prstGeom prst="rect">
            <a:avLst/>
          </a:prstGeom>
          <a:noFill/>
        </p:spPr>
        <p:txBody>
          <a:bodyPr wrap="square" rtlCol="0">
            <a:spAutoFit/>
          </a:bodyPr>
          <a:lstStyle/>
          <a:p>
            <a:r>
              <a:rPr lang="en-US" sz="2000" dirty="0" smtClean="0">
                <a:latin typeface="+mj-lt"/>
              </a:rPr>
              <a:t>An argument with a thousand premises is pretty unwieldy. Fortunately, the argument can be shortened--</a:t>
            </a:r>
            <a:endParaRPr lang="en-US" sz="2000" dirty="0">
              <a:latin typeface="+mj-lt"/>
            </a:endParaRPr>
          </a:p>
        </p:txBody>
      </p:sp>
      <p:cxnSp>
        <p:nvCxnSpPr>
          <p:cNvPr id="5" name="Straight Connector 4"/>
          <p:cNvCxnSpPr/>
          <p:nvPr/>
        </p:nvCxnSpPr>
        <p:spPr>
          <a:xfrm>
            <a:off x="134471" y="2211294"/>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134471" y="2981932"/>
            <a:ext cx="8740588" cy="1631216"/>
          </a:xfrm>
          <a:prstGeom prst="rect">
            <a:avLst/>
          </a:prstGeom>
          <a:noFill/>
        </p:spPr>
        <p:txBody>
          <a:bodyPr wrap="square" rtlCol="0">
            <a:spAutoFit/>
          </a:bodyPr>
          <a:lstStyle/>
          <a:p>
            <a:r>
              <a:rPr lang="en-US" sz="2000" dirty="0" smtClean="0">
                <a:latin typeface="+mj-lt"/>
              </a:rPr>
              <a:t>This is a form of reasoning often used in mathematical proofs, called “mathematical induction”. </a:t>
            </a:r>
          </a:p>
          <a:p>
            <a:endParaRPr lang="en-US" sz="2000" dirty="0">
              <a:latin typeface="+mj-lt"/>
            </a:endParaRPr>
          </a:p>
          <a:p>
            <a:r>
              <a:rPr lang="en-US" sz="2000" dirty="0" smtClean="0">
                <a:latin typeface="+mj-lt"/>
              </a:rPr>
              <a:t>This version of the </a:t>
            </a:r>
            <a:r>
              <a:rPr lang="en-US" sz="2000" dirty="0" err="1" smtClean="0">
                <a:latin typeface="+mj-lt"/>
              </a:rPr>
              <a:t>sorites</a:t>
            </a:r>
            <a:r>
              <a:rPr lang="en-US" sz="2000" dirty="0" smtClean="0">
                <a:latin typeface="+mj-lt"/>
              </a:rPr>
              <a:t> argument also appears to be valid, and also seems to give us a more general conclusion:</a:t>
            </a:r>
            <a:endParaRPr lang="en-US" sz="2000" dirty="0">
              <a:latin typeface="+mj-lt"/>
            </a:endParaRPr>
          </a:p>
        </p:txBody>
      </p:sp>
      <p:sp>
        <p:nvSpPr>
          <p:cNvPr id="3" name="TextBox 2"/>
          <p:cNvSpPr txBox="1"/>
          <p:nvPr/>
        </p:nvSpPr>
        <p:spPr>
          <a:xfrm>
            <a:off x="1165411" y="4840941"/>
            <a:ext cx="6672570" cy="400110"/>
          </a:xfrm>
          <a:prstGeom prst="rect">
            <a:avLst/>
          </a:prstGeom>
          <a:noFill/>
          <a:ln>
            <a:solidFill>
              <a:schemeClr val="tx1"/>
            </a:solidFill>
            <a:prstDash val="sysDash"/>
          </a:ln>
        </p:spPr>
        <p:txBody>
          <a:bodyPr wrap="none" rtlCol="0">
            <a:spAutoFit/>
          </a:bodyPr>
          <a:lstStyle/>
          <a:p>
            <a:r>
              <a:rPr lang="en-US" sz="2000" dirty="0" smtClean="0">
                <a:latin typeface="+mj-lt"/>
              </a:rPr>
              <a:t>C*. No finite number of grains of sand make a heap.</a:t>
            </a:r>
            <a:endParaRPr lang="en-US" sz="2000" dirty="0">
              <a:latin typeface="+mj-lt"/>
            </a:endParaRPr>
          </a:p>
        </p:txBody>
      </p:sp>
      <p:sp>
        <p:nvSpPr>
          <p:cNvPr id="7" name="TextBox 6"/>
          <p:cNvSpPr txBox="1"/>
          <p:nvPr/>
        </p:nvSpPr>
        <p:spPr>
          <a:xfrm>
            <a:off x="201340" y="5543176"/>
            <a:ext cx="8763366" cy="1015663"/>
          </a:xfrm>
          <a:prstGeom prst="rect">
            <a:avLst/>
          </a:prstGeom>
          <a:noFill/>
        </p:spPr>
        <p:txBody>
          <a:bodyPr wrap="square" rtlCol="0">
            <a:spAutoFit/>
          </a:bodyPr>
          <a:lstStyle/>
          <a:p>
            <a:r>
              <a:rPr lang="en-US" sz="2000" dirty="0" smtClean="0">
                <a:latin typeface="+mj-lt"/>
              </a:rPr>
              <a:t>Since this argument is valid, we have exactly three choices about how to respond to it: </a:t>
            </a:r>
            <a:r>
              <a:rPr lang="en-US" sz="2000" b="1" dirty="0" smtClean="0">
                <a:solidFill>
                  <a:srgbClr val="2F5897"/>
                </a:solidFill>
                <a:latin typeface="+mj-lt"/>
              </a:rPr>
              <a:t>reject the first premise</a:t>
            </a:r>
            <a:r>
              <a:rPr lang="en-US" sz="2000" dirty="0" smtClean="0">
                <a:latin typeface="+mj-lt"/>
              </a:rPr>
              <a:t>, </a:t>
            </a:r>
            <a:r>
              <a:rPr lang="en-US" sz="2000" b="1" dirty="0" smtClean="0">
                <a:solidFill>
                  <a:srgbClr val="008000"/>
                </a:solidFill>
                <a:latin typeface="+mj-lt"/>
              </a:rPr>
              <a:t>reject the second premise</a:t>
            </a:r>
            <a:r>
              <a:rPr lang="en-US" sz="2000" dirty="0" smtClean="0">
                <a:latin typeface="+mj-lt"/>
              </a:rPr>
              <a:t>, or </a:t>
            </a:r>
            <a:r>
              <a:rPr lang="en-US" sz="2000" b="1" dirty="0" smtClean="0">
                <a:solidFill>
                  <a:srgbClr val="0000FF"/>
                </a:solidFill>
                <a:latin typeface="+mj-lt"/>
              </a:rPr>
              <a:t>accept the conclusion</a:t>
            </a:r>
            <a:r>
              <a:rPr lang="en-US" sz="2000" dirty="0" smtClean="0">
                <a:latin typeface="+mj-lt"/>
              </a:rPr>
              <a:t>. </a:t>
            </a:r>
            <a:endParaRPr lang="en-US" sz="2000" dirty="0">
              <a:latin typeface="+mj-lt"/>
            </a:endParaRPr>
          </a:p>
        </p:txBody>
      </p:sp>
    </p:spTree>
    <p:extLst>
      <p:ext uri="{BB962C8B-B14F-4D97-AF65-F5344CB8AC3E}">
        <p14:creationId xmlns:p14="http://schemas.microsoft.com/office/powerpoint/2010/main" val="15680998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4589"/>
            <a:ext cx="8830235" cy="1477328"/>
          </a:xfrm>
          <a:prstGeom prst="rect">
            <a:avLst/>
          </a:prstGeom>
          <a:noFill/>
          <a:ln>
            <a:solidFill>
              <a:schemeClr val="tx1"/>
            </a:solidFill>
            <a:prstDash val="sysDash"/>
          </a:ln>
        </p:spPr>
        <p:txBody>
          <a:bodyPr wrap="square" rtlCol="0">
            <a:spAutoFit/>
          </a:bodyPr>
          <a:lstStyle/>
          <a:p>
            <a:r>
              <a:rPr lang="en-US" dirty="0" smtClean="0"/>
              <a:t>P1. 1 grain of sand is not a heap. </a:t>
            </a:r>
          </a:p>
          <a:p>
            <a:r>
              <a:rPr lang="en-US" dirty="0" smtClean="0"/>
              <a:t>P2. For any number, </a:t>
            </a:r>
            <a:r>
              <a:rPr lang="en-US" i="1" dirty="0" smtClean="0"/>
              <a:t>n</a:t>
            </a:r>
            <a:r>
              <a:rPr lang="en-US" dirty="0" smtClean="0"/>
              <a:t>, if </a:t>
            </a:r>
            <a:r>
              <a:rPr lang="en-US" i="1" dirty="0" smtClean="0"/>
              <a:t>n </a:t>
            </a:r>
            <a:r>
              <a:rPr lang="en-US" dirty="0" smtClean="0"/>
              <a:t>grains of sand are not a heap, then </a:t>
            </a:r>
            <a:r>
              <a:rPr lang="en-US" i="1" dirty="0" smtClean="0"/>
              <a:t>n+1 </a:t>
            </a:r>
            <a:r>
              <a:rPr lang="en-US" dirty="0" smtClean="0"/>
              <a:t>grains of sand are not a heap. </a:t>
            </a:r>
          </a:p>
          <a:p>
            <a:endParaRPr lang="en-US" dirty="0"/>
          </a:p>
          <a:p>
            <a:r>
              <a:rPr lang="en-US" dirty="0" smtClean="0"/>
              <a:t>C. No finite number of grains of sand make a heap. (Heaps don’t exist.) (P1, P2)</a:t>
            </a:r>
          </a:p>
        </p:txBody>
      </p:sp>
      <p:cxnSp>
        <p:nvCxnSpPr>
          <p:cNvPr id="5" name="Straight Connector 4"/>
          <p:cNvCxnSpPr/>
          <p:nvPr/>
        </p:nvCxnSpPr>
        <p:spPr>
          <a:xfrm>
            <a:off x="134471" y="1105647"/>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702236" y="2032000"/>
            <a:ext cx="1479177" cy="1479177"/>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200" dirty="0" smtClean="0">
                <a:latin typeface="+mj-lt"/>
              </a:rPr>
              <a:t>Reject P1</a:t>
            </a:r>
            <a:endParaRPr lang="en-US" sz="2200" dirty="0">
              <a:latin typeface="+mj-lt"/>
            </a:endParaRPr>
          </a:p>
        </p:txBody>
      </p:sp>
      <p:sp>
        <p:nvSpPr>
          <p:cNvPr id="8" name="Oval 7"/>
          <p:cNvSpPr/>
          <p:nvPr/>
        </p:nvSpPr>
        <p:spPr>
          <a:xfrm>
            <a:off x="6352989" y="2032000"/>
            <a:ext cx="1479177" cy="147917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latin typeface="+mj-lt"/>
              </a:rPr>
              <a:t>Accept C</a:t>
            </a:r>
            <a:endParaRPr lang="en-US" dirty="0">
              <a:latin typeface="+mj-lt"/>
            </a:endParaRPr>
          </a:p>
        </p:txBody>
      </p:sp>
      <p:sp>
        <p:nvSpPr>
          <p:cNvPr id="9" name="Oval 8"/>
          <p:cNvSpPr/>
          <p:nvPr/>
        </p:nvSpPr>
        <p:spPr>
          <a:xfrm>
            <a:off x="3606800" y="2032000"/>
            <a:ext cx="1479177" cy="1479177"/>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dirty="0" smtClean="0">
                <a:latin typeface="+mj-lt"/>
              </a:rPr>
              <a:t>Reject P2</a:t>
            </a:r>
            <a:endParaRPr lang="en-US" sz="2200" dirty="0">
              <a:latin typeface="+mj-lt"/>
            </a:endParaRPr>
          </a:p>
        </p:txBody>
      </p:sp>
    </p:spTree>
    <p:extLst>
      <p:ext uri="{BB962C8B-B14F-4D97-AF65-F5344CB8AC3E}">
        <p14:creationId xmlns:p14="http://schemas.microsoft.com/office/powerpoint/2010/main" val="42579611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4589"/>
            <a:ext cx="8830235" cy="1477328"/>
          </a:xfrm>
          <a:prstGeom prst="rect">
            <a:avLst/>
          </a:prstGeom>
          <a:noFill/>
          <a:ln>
            <a:solidFill>
              <a:schemeClr val="tx1"/>
            </a:solidFill>
            <a:prstDash val="sysDash"/>
          </a:ln>
        </p:spPr>
        <p:txBody>
          <a:bodyPr wrap="square" rtlCol="0">
            <a:spAutoFit/>
          </a:bodyPr>
          <a:lstStyle/>
          <a:p>
            <a:r>
              <a:rPr lang="en-US" dirty="0" smtClean="0"/>
              <a:t>P1. 1 grain of sand is not a heap. </a:t>
            </a:r>
          </a:p>
          <a:p>
            <a:r>
              <a:rPr lang="en-US" dirty="0" smtClean="0"/>
              <a:t>P2. For any number, </a:t>
            </a:r>
            <a:r>
              <a:rPr lang="en-US" i="1" dirty="0" smtClean="0"/>
              <a:t>n</a:t>
            </a:r>
            <a:r>
              <a:rPr lang="en-US" dirty="0" smtClean="0"/>
              <a:t>, if </a:t>
            </a:r>
            <a:r>
              <a:rPr lang="en-US" i="1" dirty="0" smtClean="0"/>
              <a:t>n </a:t>
            </a:r>
            <a:r>
              <a:rPr lang="en-US" dirty="0" smtClean="0"/>
              <a:t>grains of sand are not a heap, then </a:t>
            </a:r>
            <a:r>
              <a:rPr lang="en-US" i="1" dirty="0" smtClean="0"/>
              <a:t>n+1 </a:t>
            </a:r>
            <a:r>
              <a:rPr lang="en-US" dirty="0" smtClean="0"/>
              <a:t>grains of sand are not a heap. </a:t>
            </a:r>
          </a:p>
          <a:p>
            <a:endParaRPr lang="en-US" dirty="0"/>
          </a:p>
          <a:p>
            <a:r>
              <a:rPr lang="en-US" dirty="0" smtClean="0"/>
              <a:t>C. </a:t>
            </a:r>
            <a:r>
              <a:rPr lang="en-US" dirty="0"/>
              <a:t>No finite number of grains of sand make a heap. (Heaps don’t exist.) (P1, P2)</a:t>
            </a:r>
          </a:p>
        </p:txBody>
      </p:sp>
      <p:cxnSp>
        <p:nvCxnSpPr>
          <p:cNvPr id="5" name="Straight Connector 4"/>
          <p:cNvCxnSpPr/>
          <p:nvPr/>
        </p:nvCxnSpPr>
        <p:spPr>
          <a:xfrm>
            <a:off x="134471" y="1105647"/>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702236" y="2032000"/>
            <a:ext cx="1479177" cy="1479177"/>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200" dirty="0" smtClean="0">
                <a:latin typeface="+mj-lt"/>
              </a:rPr>
              <a:t>Reject P1</a:t>
            </a:r>
            <a:endParaRPr lang="en-US" sz="2200" dirty="0">
              <a:latin typeface="+mj-lt"/>
            </a:endParaRPr>
          </a:p>
        </p:txBody>
      </p:sp>
      <p:sp>
        <p:nvSpPr>
          <p:cNvPr id="8" name="Oval 7"/>
          <p:cNvSpPr/>
          <p:nvPr/>
        </p:nvSpPr>
        <p:spPr>
          <a:xfrm>
            <a:off x="6352989" y="2032000"/>
            <a:ext cx="1479177" cy="147917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latin typeface="+mj-lt"/>
              </a:rPr>
              <a:t>Accept C</a:t>
            </a:r>
            <a:endParaRPr lang="en-US" dirty="0">
              <a:latin typeface="+mj-lt"/>
            </a:endParaRPr>
          </a:p>
        </p:txBody>
      </p:sp>
      <p:sp>
        <p:nvSpPr>
          <p:cNvPr id="9" name="Oval 8"/>
          <p:cNvSpPr/>
          <p:nvPr/>
        </p:nvSpPr>
        <p:spPr>
          <a:xfrm>
            <a:off x="3606800" y="2032000"/>
            <a:ext cx="1479177" cy="1479177"/>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dirty="0" smtClean="0">
                <a:latin typeface="+mj-lt"/>
              </a:rPr>
              <a:t>Reject P2</a:t>
            </a:r>
            <a:endParaRPr lang="en-US" sz="2200" dirty="0">
              <a:latin typeface="+mj-lt"/>
            </a:endParaRPr>
          </a:p>
        </p:txBody>
      </p:sp>
      <p:sp>
        <p:nvSpPr>
          <p:cNvPr id="2" name="TextBox 1"/>
          <p:cNvSpPr txBox="1"/>
          <p:nvPr/>
        </p:nvSpPr>
        <p:spPr>
          <a:xfrm>
            <a:off x="328706" y="3890246"/>
            <a:ext cx="8426823" cy="707886"/>
          </a:xfrm>
          <a:prstGeom prst="rect">
            <a:avLst/>
          </a:prstGeom>
          <a:noFill/>
        </p:spPr>
        <p:txBody>
          <a:bodyPr wrap="square" rtlCol="0">
            <a:spAutoFit/>
          </a:bodyPr>
          <a:lstStyle/>
          <a:p>
            <a:r>
              <a:rPr lang="en-US" sz="2000" dirty="0" smtClean="0">
                <a:latin typeface="+mj-lt"/>
              </a:rPr>
              <a:t>It’s hard to take the first of these options seriously. Remember that we can recreate this argument any number of ways:</a:t>
            </a:r>
            <a:endParaRPr lang="en-US" sz="2000" dirty="0">
              <a:latin typeface="+mj-lt"/>
            </a:endParaRPr>
          </a:p>
        </p:txBody>
      </p:sp>
      <p:sp>
        <p:nvSpPr>
          <p:cNvPr id="11" name="TextBox 10"/>
          <p:cNvSpPr txBox="1"/>
          <p:nvPr/>
        </p:nvSpPr>
        <p:spPr>
          <a:xfrm>
            <a:off x="134471" y="4828989"/>
            <a:ext cx="8830235" cy="1477328"/>
          </a:xfrm>
          <a:prstGeom prst="rect">
            <a:avLst/>
          </a:prstGeom>
          <a:noFill/>
          <a:ln>
            <a:solidFill>
              <a:schemeClr val="tx1"/>
            </a:solidFill>
            <a:prstDash val="sysDash"/>
          </a:ln>
        </p:spPr>
        <p:txBody>
          <a:bodyPr wrap="square" rtlCol="0">
            <a:spAutoFit/>
          </a:bodyPr>
          <a:lstStyle/>
          <a:p>
            <a:r>
              <a:rPr lang="en-US" dirty="0" smtClean="0"/>
              <a:t>P1. A 4 foot tall person is not tall. </a:t>
            </a:r>
          </a:p>
          <a:p>
            <a:r>
              <a:rPr lang="en-US" dirty="0" smtClean="0"/>
              <a:t>P2. For any height, </a:t>
            </a:r>
            <a:r>
              <a:rPr lang="en-US" i="1" dirty="0"/>
              <a:t>h</a:t>
            </a:r>
            <a:r>
              <a:rPr lang="en-US" dirty="0" smtClean="0"/>
              <a:t>, if a person of height </a:t>
            </a:r>
            <a:r>
              <a:rPr lang="en-US" i="1" dirty="0" smtClean="0"/>
              <a:t>h </a:t>
            </a:r>
            <a:r>
              <a:rPr lang="en-US" dirty="0" smtClean="0"/>
              <a:t>is not tall, then a person of height </a:t>
            </a:r>
            <a:r>
              <a:rPr lang="en-US" i="1" dirty="0" smtClean="0"/>
              <a:t>h+</a:t>
            </a:r>
            <a:r>
              <a:rPr lang="en-US" dirty="0" smtClean="0"/>
              <a:t>.001’’ is not tall. </a:t>
            </a:r>
          </a:p>
          <a:p>
            <a:endParaRPr lang="en-US" dirty="0"/>
          </a:p>
          <a:p>
            <a:r>
              <a:rPr lang="en-US" dirty="0" smtClean="0"/>
              <a:t>C*. No person of any height is tall. (P1, P2)</a:t>
            </a:r>
          </a:p>
        </p:txBody>
      </p:sp>
      <p:cxnSp>
        <p:nvCxnSpPr>
          <p:cNvPr id="12" name="Straight Connector 11"/>
          <p:cNvCxnSpPr/>
          <p:nvPr/>
        </p:nvCxnSpPr>
        <p:spPr>
          <a:xfrm>
            <a:off x="134471" y="5830047"/>
            <a:ext cx="8830235"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383277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4589"/>
            <a:ext cx="8830235" cy="1477328"/>
          </a:xfrm>
          <a:prstGeom prst="rect">
            <a:avLst/>
          </a:prstGeom>
          <a:noFill/>
          <a:ln>
            <a:solidFill>
              <a:schemeClr val="tx1"/>
            </a:solidFill>
            <a:prstDash val="sysDash"/>
          </a:ln>
        </p:spPr>
        <p:txBody>
          <a:bodyPr wrap="square" rtlCol="0">
            <a:spAutoFit/>
          </a:bodyPr>
          <a:lstStyle/>
          <a:p>
            <a:r>
              <a:rPr lang="en-US" dirty="0" smtClean="0"/>
              <a:t>P1. 1 grain of sand is not a heap. </a:t>
            </a:r>
          </a:p>
          <a:p>
            <a:r>
              <a:rPr lang="en-US" dirty="0" smtClean="0"/>
              <a:t>P2. For any number, </a:t>
            </a:r>
            <a:r>
              <a:rPr lang="en-US" i="1" dirty="0" smtClean="0"/>
              <a:t>n</a:t>
            </a:r>
            <a:r>
              <a:rPr lang="en-US" dirty="0" smtClean="0"/>
              <a:t>, if </a:t>
            </a:r>
            <a:r>
              <a:rPr lang="en-US" i="1" dirty="0" smtClean="0"/>
              <a:t>n </a:t>
            </a:r>
            <a:r>
              <a:rPr lang="en-US" dirty="0" smtClean="0"/>
              <a:t>grains of sand are not a heap, then </a:t>
            </a:r>
            <a:r>
              <a:rPr lang="en-US" i="1" dirty="0" smtClean="0"/>
              <a:t>n+1 </a:t>
            </a:r>
            <a:r>
              <a:rPr lang="en-US" dirty="0" smtClean="0"/>
              <a:t>grains of sand are not a heap. </a:t>
            </a:r>
          </a:p>
          <a:p>
            <a:endParaRPr lang="en-US" dirty="0"/>
          </a:p>
          <a:p>
            <a:r>
              <a:rPr lang="en-US" dirty="0" smtClean="0"/>
              <a:t>C. </a:t>
            </a:r>
            <a:r>
              <a:rPr lang="en-US" dirty="0"/>
              <a:t>No finite number of grains of sand make a heap. (Heaps don’t exist.) (P1, P2)</a:t>
            </a:r>
          </a:p>
        </p:txBody>
      </p:sp>
      <p:cxnSp>
        <p:nvCxnSpPr>
          <p:cNvPr id="5" name="Straight Connector 4"/>
          <p:cNvCxnSpPr/>
          <p:nvPr/>
        </p:nvCxnSpPr>
        <p:spPr>
          <a:xfrm>
            <a:off x="134471" y="1105647"/>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702236" y="2032000"/>
            <a:ext cx="1479177" cy="1479177"/>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200" dirty="0" smtClean="0">
                <a:latin typeface="+mj-lt"/>
              </a:rPr>
              <a:t>Reject P1</a:t>
            </a:r>
            <a:endParaRPr lang="en-US" sz="2200" dirty="0">
              <a:latin typeface="+mj-lt"/>
            </a:endParaRPr>
          </a:p>
        </p:txBody>
      </p:sp>
      <p:sp>
        <p:nvSpPr>
          <p:cNvPr id="8" name="Oval 7"/>
          <p:cNvSpPr/>
          <p:nvPr/>
        </p:nvSpPr>
        <p:spPr>
          <a:xfrm>
            <a:off x="6352989" y="2032000"/>
            <a:ext cx="1479177" cy="147917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latin typeface="+mj-lt"/>
              </a:rPr>
              <a:t>Accept C</a:t>
            </a:r>
            <a:endParaRPr lang="en-US" dirty="0">
              <a:latin typeface="+mj-lt"/>
            </a:endParaRPr>
          </a:p>
        </p:txBody>
      </p:sp>
      <p:sp>
        <p:nvSpPr>
          <p:cNvPr id="9" name="Oval 8"/>
          <p:cNvSpPr/>
          <p:nvPr/>
        </p:nvSpPr>
        <p:spPr>
          <a:xfrm>
            <a:off x="3606800" y="2032000"/>
            <a:ext cx="1479177" cy="1479177"/>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dirty="0" smtClean="0">
                <a:latin typeface="+mj-lt"/>
              </a:rPr>
              <a:t>Reject P2</a:t>
            </a:r>
            <a:endParaRPr lang="en-US" sz="2200" dirty="0">
              <a:latin typeface="+mj-lt"/>
            </a:endParaRPr>
          </a:p>
        </p:txBody>
      </p:sp>
      <p:sp>
        <p:nvSpPr>
          <p:cNvPr id="2" name="TextBox 1"/>
          <p:cNvSpPr txBox="1"/>
          <p:nvPr/>
        </p:nvSpPr>
        <p:spPr>
          <a:xfrm>
            <a:off x="328706" y="3890246"/>
            <a:ext cx="8426823" cy="707886"/>
          </a:xfrm>
          <a:prstGeom prst="rect">
            <a:avLst/>
          </a:prstGeom>
          <a:noFill/>
        </p:spPr>
        <p:txBody>
          <a:bodyPr wrap="square" rtlCol="0">
            <a:spAutoFit/>
          </a:bodyPr>
          <a:lstStyle/>
          <a:p>
            <a:r>
              <a:rPr lang="en-US" sz="2000" dirty="0" smtClean="0">
                <a:latin typeface="+mj-lt"/>
              </a:rPr>
              <a:t>It’s hard to take the first of these options seriously. Remember that we can recreate this argument any number of ways:</a:t>
            </a:r>
            <a:endParaRPr lang="en-US" sz="2000" dirty="0">
              <a:latin typeface="+mj-lt"/>
            </a:endParaRPr>
          </a:p>
        </p:txBody>
      </p:sp>
      <p:sp>
        <p:nvSpPr>
          <p:cNvPr id="11" name="TextBox 10"/>
          <p:cNvSpPr txBox="1"/>
          <p:nvPr/>
        </p:nvSpPr>
        <p:spPr>
          <a:xfrm>
            <a:off x="134471" y="4828989"/>
            <a:ext cx="8830235" cy="1477328"/>
          </a:xfrm>
          <a:prstGeom prst="rect">
            <a:avLst/>
          </a:prstGeom>
          <a:noFill/>
          <a:ln>
            <a:solidFill>
              <a:schemeClr val="tx1"/>
            </a:solidFill>
            <a:prstDash val="sysDash"/>
          </a:ln>
        </p:spPr>
        <p:txBody>
          <a:bodyPr wrap="square" rtlCol="0">
            <a:spAutoFit/>
          </a:bodyPr>
          <a:lstStyle/>
          <a:p>
            <a:r>
              <a:rPr lang="en-US" dirty="0" smtClean="0"/>
              <a:t>P1. A person with 1 cent is not rich. </a:t>
            </a:r>
          </a:p>
          <a:p>
            <a:r>
              <a:rPr lang="en-US" dirty="0" smtClean="0"/>
              <a:t>P2. For any amount of money, </a:t>
            </a:r>
            <a:r>
              <a:rPr lang="en-US" i="1" dirty="0" smtClean="0"/>
              <a:t>m</a:t>
            </a:r>
            <a:r>
              <a:rPr lang="en-US" dirty="0" smtClean="0"/>
              <a:t>, if a person with money </a:t>
            </a:r>
            <a:r>
              <a:rPr lang="en-US" i="1" dirty="0" smtClean="0"/>
              <a:t>m </a:t>
            </a:r>
            <a:r>
              <a:rPr lang="en-US" dirty="0" smtClean="0"/>
              <a:t>is not rich, then a person with money </a:t>
            </a:r>
            <a:r>
              <a:rPr lang="en-US" i="1" dirty="0" smtClean="0"/>
              <a:t>m+1 cent </a:t>
            </a:r>
            <a:r>
              <a:rPr lang="en-US" dirty="0" smtClean="0"/>
              <a:t>is not rich. </a:t>
            </a:r>
          </a:p>
          <a:p>
            <a:endParaRPr lang="en-US" dirty="0"/>
          </a:p>
          <a:p>
            <a:r>
              <a:rPr lang="en-US" dirty="0" smtClean="0"/>
              <a:t>C*. No person with any amount of money is rich. </a:t>
            </a:r>
          </a:p>
        </p:txBody>
      </p:sp>
      <p:cxnSp>
        <p:nvCxnSpPr>
          <p:cNvPr id="12" name="Straight Connector 11"/>
          <p:cNvCxnSpPr/>
          <p:nvPr/>
        </p:nvCxnSpPr>
        <p:spPr>
          <a:xfrm>
            <a:off x="134471" y="5830047"/>
            <a:ext cx="8830235"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31097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8" y="194234"/>
            <a:ext cx="8128000" cy="1631216"/>
          </a:xfrm>
          <a:prstGeom prst="rect">
            <a:avLst/>
          </a:prstGeom>
          <a:noFill/>
        </p:spPr>
        <p:txBody>
          <a:bodyPr wrap="square" rtlCol="0">
            <a:spAutoFit/>
          </a:bodyPr>
          <a:lstStyle/>
          <a:p>
            <a:r>
              <a:rPr lang="en-US" sz="2000" dirty="0" smtClean="0">
                <a:latin typeface="+mj-lt"/>
              </a:rPr>
              <a:t>Our topic today is another paradox which has been known since ancient times: the paradox of the heap, also called the </a:t>
            </a:r>
            <a:r>
              <a:rPr lang="en-US" sz="2000" dirty="0" err="1" smtClean="0">
                <a:latin typeface="+mj-lt"/>
              </a:rPr>
              <a:t>sorites</a:t>
            </a:r>
            <a:r>
              <a:rPr lang="en-US" sz="2000" dirty="0" smtClean="0">
                <a:latin typeface="+mj-lt"/>
              </a:rPr>
              <a:t> paradox (“</a:t>
            </a:r>
            <a:r>
              <a:rPr lang="en-US" sz="2000" dirty="0" err="1" smtClean="0">
                <a:latin typeface="+mj-lt"/>
              </a:rPr>
              <a:t>sorites</a:t>
            </a:r>
            <a:r>
              <a:rPr lang="en-US" sz="2000" dirty="0" smtClean="0">
                <a:latin typeface="+mj-lt"/>
              </a:rPr>
              <a:t>” is Greek for “heap”). It calls into question the reality of every category of thing that admits of borderline cases—like bald people, or tall people, or mountains. </a:t>
            </a:r>
            <a:endParaRPr lang="en-US" sz="2000" dirty="0">
              <a:latin typeface="+mj-lt"/>
            </a:endParaRPr>
          </a:p>
        </p:txBody>
      </p:sp>
      <p:sp>
        <p:nvSpPr>
          <p:cNvPr id="3" name="TextBox 2"/>
          <p:cNvSpPr txBox="1"/>
          <p:nvPr/>
        </p:nvSpPr>
        <p:spPr>
          <a:xfrm>
            <a:off x="209178" y="2244162"/>
            <a:ext cx="6051175" cy="2862322"/>
          </a:xfrm>
          <a:prstGeom prst="rect">
            <a:avLst/>
          </a:prstGeom>
          <a:noFill/>
        </p:spPr>
        <p:txBody>
          <a:bodyPr wrap="square" rtlCol="0">
            <a:spAutoFit/>
          </a:bodyPr>
          <a:lstStyle/>
          <a:p>
            <a:r>
              <a:rPr lang="en-US" sz="2000" dirty="0" smtClean="0">
                <a:latin typeface="+mj-lt"/>
              </a:rPr>
              <a:t>The paradox is sometimes attributed to Zeno, but most attribute it to the Greek philosopher </a:t>
            </a:r>
            <a:r>
              <a:rPr lang="en-US" sz="2000" dirty="0" err="1" smtClean="0">
                <a:latin typeface="+mj-lt"/>
              </a:rPr>
              <a:t>Eubulides</a:t>
            </a:r>
            <a:r>
              <a:rPr lang="en-US" sz="2000" dirty="0" smtClean="0">
                <a:latin typeface="+mj-lt"/>
              </a:rPr>
              <a:t>, who lived in the 4</a:t>
            </a:r>
            <a:r>
              <a:rPr lang="en-US" sz="2000" baseline="30000" dirty="0" smtClean="0">
                <a:latin typeface="+mj-lt"/>
              </a:rPr>
              <a:t>th</a:t>
            </a:r>
            <a:r>
              <a:rPr lang="en-US" sz="2000" dirty="0" smtClean="0">
                <a:latin typeface="+mj-lt"/>
              </a:rPr>
              <a:t> Century B.C. We can find it in later works, like the work of the 2</a:t>
            </a:r>
            <a:r>
              <a:rPr lang="en-US" sz="2000" baseline="30000" dirty="0" smtClean="0">
                <a:latin typeface="+mj-lt"/>
              </a:rPr>
              <a:t>nd</a:t>
            </a:r>
            <a:r>
              <a:rPr lang="en-US" sz="2000" dirty="0" smtClean="0">
                <a:latin typeface="+mj-lt"/>
              </a:rPr>
              <a:t> Century Greek physician and philosopher, Galen. Galen, the author of the excellently titled book </a:t>
            </a:r>
            <a:r>
              <a:rPr lang="en-US" sz="2000" i="1" dirty="0" smtClean="0">
                <a:latin typeface="+mj-lt"/>
              </a:rPr>
              <a:t>That the Best Physician is also a Philosopher</a:t>
            </a:r>
            <a:r>
              <a:rPr lang="en-US" sz="2000" dirty="0" smtClean="0">
                <a:latin typeface="+mj-lt"/>
              </a:rPr>
              <a:t>, was probably the most influential physician in Western history. </a:t>
            </a:r>
            <a:endParaRPr lang="en-US" sz="2000" dirty="0">
              <a:latin typeface="+mj-lt"/>
            </a:endParaRPr>
          </a:p>
        </p:txBody>
      </p:sp>
      <p:pic>
        <p:nvPicPr>
          <p:cNvPr id="2" name="Picture 1" descr="Screen Shot 2016-04-17 at 11.43.0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0353" y="2584824"/>
            <a:ext cx="2493346" cy="2615826"/>
          </a:xfrm>
          <a:prstGeom prst="rect">
            <a:avLst/>
          </a:prstGeom>
        </p:spPr>
      </p:pic>
    </p:spTree>
    <p:extLst>
      <p:ext uri="{BB962C8B-B14F-4D97-AF65-F5344CB8AC3E}">
        <p14:creationId xmlns:p14="http://schemas.microsoft.com/office/powerpoint/2010/main" val="32021251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4589"/>
            <a:ext cx="8830235" cy="1477328"/>
          </a:xfrm>
          <a:prstGeom prst="rect">
            <a:avLst/>
          </a:prstGeom>
          <a:noFill/>
          <a:ln>
            <a:solidFill>
              <a:schemeClr val="tx1"/>
            </a:solidFill>
            <a:prstDash val="sysDash"/>
          </a:ln>
        </p:spPr>
        <p:txBody>
          <a:bodyPr wrap="square" rtlCol="0">
            <a:spAutoFit/>
          </a:bodyPr>
          <a:lstStyle/>
          <a:p>
            <a:r>
              <a:rPr lang="en-US" dirty="0" smtClean="0"/>
              <a:t>P1. 1 grain of sand is not a heap. </a:t>
            </a:r>
          </a:p>
          <a:p>
            <a:r>
              <a:rPr lang="en-US" dirty="0" smtClean="0"/>
              <a:t>P2. For any number, </a:t>
            </a:r>
            <a:r>
              <a:rPr lang="en-US" i="1" dirty="0" smtClean="0"/>
              <a:t>n</a:t>
            </a:r>
            <a:r>
              <a:rPr lang="en-US" dirty="0" smtClean="0"/>
              <a:t>, if </a:t>
            </a:r>
            <a:r>
              <a:rPr lang="en-US" i="1" dirty="0" smtClean="0"/>
              <a:t>n </a:t>
            </a:r>
            <a:r>
              <a:rPr lang="en-US" dirty="0" smtClean="0"/>
              <a:t>grains of sand are not a heap, then </a:t>
            </a:r>
            <a:r>
              <a:rPr lang="en-US" i="1" dirty="0" smtClean="0"/>
              <a:t>n+1 </a:t>
            </a:r>
            <a:r>
              <a:rPr lang="en-US" dirty="0" smtClean="0"/>
              <a:t>grains of sand are not a heap. </a:t>
            </a:r>
          </a:p>
          <a:p>
            <a:endParaRPr lang="en-US" dirty="0"/>
          </a:p>
          <a:p>
            <a:r>
              <a:rPr lang="en-US" dirty="0" smtClean="0"/>
              <a:t>C. </a:t>
            </a:r>
            <a:r>
              <a:rPr lang="en-US" dirty="0"/>
              <a:t>No finite number of grains of sand make a heap. (Heaps don’t exist.) (P1, P2)</a:t>
            </a:r>
          </a:p>
        </p:txBody>
      </p:sp>
      <p:cxnSp>
        <p:nvCxnSpPr>
          <p:cNvPr id="5" name="Straight Connector 4"/>
          <p:cNvCxnSpPr/>
          <p:nvPr/>
        </p:nvCxnSpPr>
        <p:spPr>
          <a:xfrm>
            <a:off x="134471" y="1105647"/>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702236" y="2032000"/>
            <a:ext cx="1479177" cy="1479177"/>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200" dirty="0" smtClean="0">
                <a:latin typeface="+mj-lt"/>
              </a:rPr>
              <a:t>Reject P1</a:t>
            </a:r>
            <a:endParaRPr lang="en-US" sz="2200" dirty="0">
              <a:latin typeface="+mj-lt"/>
            </a:endParaRPr>
          </a:p>
        </p:txBody>
      </p:sp>
      <p:sp>
        <p:nvSpPr>
          <p:cNvPr id="8" name="Oval 7"/>
          <p:cNvSpPr/>
          <p:nvPr/>
        </p:nvSpPr>
        <p:spPr>
          <a:xfrm>
            <a:off x="6352989" y="2032000"/>
            <a:ext cx="1479177" cy="147917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latin typeface="+mj-lt"/>
              </a:rPr>
              <a:t>Accept C</a:t>
            </a:r>
            <a:endParaRPr lang="en-US" dirty="0">
              <a:latin typeface="+mj-lt"/>
            </a:endParaRPr>
          </a:p>
        </p:txBody>
      </p:sp>
      <p:sp>
        <p:nvSpPr>
          <p:cNvPr id="9" name="Oval 8"/>
          <p:cNvSpPr/>
          <p:nvPr/>
        </p:nvSpPr>
        <p:spPr>
          <a:xfrm>
            <a:off x="3606800" y="2032000"/>
            <a:ext cx="1479177" cy="1479177"/>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dirty="0" smtClean="0">
                <a:latin typeface="+mj-lt"/>
              </a:rPr>
              <a:t>Reject P2</a:t>
            </a:r>
            <a:endParaRPr lang="en-US" sz="2200" dirty="0">
              <a:latin typeface="+mj-lt"/>
            </a:endParaRPr>
          </a:p>
        </p:txBody>
      </p:sp>
      <p:sp>
        <p:nvSpPr>
          <p:cNvPr id="2" name="TextBox 1"/>
          <p:cNvSpPr txBox="1"/>
          <p:nvPr/>
        </p:nvSpPr>
        <p:spPr>
          <a:xfrm>
            <a:off x="328706" y="4598132"/>
            <a:ext cx="8426823" cy="1323439"/>
          </a:xfrm>
          <a:prstGeom prst="rect">
            <a:avLst/>
          </a:prstGeom>
          <a:noFill/>
        </p:spPr>
        <p:txBody>
          <a:bodyPr wrap="square" rtlCol="0">
            <a:spAutoFit/>
          </a:bodyPr>
          <a:lstStyle/>
          <a:p>
            <a:r>
              <a:rPr lang="en-US" sz="2000" dirty="0" smtClean="0">
                <a:latin typeface="+mj-lt"/>
              </a:rPr>
              <a:t>But surely 1 grain of sand is not a heap, a person with a height of 4 feet is not tall, and a person with only one cent is not rich. We might think of P1 as a </a:t>
            </a:r>
            <a:r>
              <a:rPr lang="en-US" sz="2000" dirty="0" err="1" smtClean="0">
                <a:latin typeface="+mj-lt"/>
              </a:rPr>
              <a:t>particularist</a:t>
            </a:r>
            <a:r>
              <a:rPr lang="en-US" sz="2000" dirty="0" smtClean="0">
                <a:latin typeface="+mj-lt"/>
              </a:rPr>
              <a:t> starting point for our philosophical methodology: we are quite confident in it. </a:t>
            </a:r>
            <a:endParaRPr lang="en-US" sz="2000" dirty="0">
              <a:latin typeface="+mj-lt"/>
            </a:endParaRPr>
          </a:p>
        </p:txBody>
      </p:sp>
    </p:spTree>
    <p:extLst>
      <p:ext uri="{BB962C8B-B14F-4D97-AF65-F5344CB8AC3E}">
        <p14:creationId xmlns:p14="http://schemas.microsoft.com/office/powerpoint/2010/main" val="20900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4589"/>
            <a:ext cx="8830235" cy="1477328"/>
          </a:xfrm>
          <a:prstGeom prst="rect">
            <a:avLst/>
          </a:prstGeom>
          <a:noFill/>
          <a:ln>
            <a:solidFill>
              <a:schemeClr val="tx1"/>
            </a:solidFill>
            <a:prstDash val="sysDash"/>
          </a:ln>
        </p:spPr>
        <p:txBody>
          <a:bodyPr wrap="square" rtlCol="0">
            <a:spAutoFit/>
          </a:bodyPr>
          <a:lstStyle/>
          <a:p>
            <a:r>
              <a:rPr lang="en-US" dirty="0" smtClean="0"/>
              <a:t>P1. 1 grain of sand is not a heap. </a:t>
            </a:r>
          </a:p>
          <a:p>
            <a:r>
              <a:rPr lang="en-US" dirty="0" smtClean="0"/>
              <a:t>P2. For any number, </a:t>
            </a:r>
            <a:r>
              <a:rPr lang="en-US" i="1" dirty="0" smtClean="0"/>
              <a:t>n</a:t>
            </a:r>
            <a:r>
              <a:rPr lang="en-US" dirty="0" smtClean="0"/>
              <a:t>, if </a:t>
            </a:r>
            <a:r>
              <a:rPr lang="en-US" i="1" dirty="0" smtClean="0"/>
              <a:t>n </a:t>
            </a:r>
            <a:r>
              <a:rPr lang="en-US" dirty="0" smtClean="0"/>
              <a:t>grains of sand are not a heap, then </a:t>
            </a:r>
            <a:r>
              <a:rPr lang="en-US" i="1" dirty="0" smtClean="0"/>
              <a:t>n+1 </a:t>
            </a:r>
            <a:r>
              <a:rPr lang="en-US" dirty="0" smtClean="0"/>
              <a:t>grains of sand are not a heap. </a:t>
            </a:r>
          </a:p>
          <a:p>
            <a:endParaRPr lang="en-US" dirty="0"/>
          </a:p>
          <a:p>
            <a:r>
              <a:rPr lang="en-US" dirty="0" smtClean="0"/>
              <a:t>C. </a:t>
            </a:r>
            <a:r>
              <a:rPr lang="en-US" dirty="0"/>
              <a:t>No finite number of grains of sand make a heap. (Heaps don’t exist.) (P1, P2)</a:t>
            </a:r>
          </a:p>
        </p:txBody>
      </p:sp>
      <p:cxnSp>
        <p:nvCxnSpPr>
          <p:cNvPr id="5" name="Straight Connector 4"/>
          <p:cNvCxnSpPr/>
          <p:nvPr/>
        </p:nvCxnSpPr>
        <p:spPr>
          <a:xfrm>
            <a:off x="134471" y="1105647"/>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702236" y="2032000"/>
            <a:ext cx="1479177" cy="1479177"/>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200" dirty="0" smtClean="0">
                <a:latin typeface="+mj-lt"/>
              </a:rPr>
              <a:t>Reject P1</a:t>
            </a:r>
            <a:endParaRPr lang="en-US" sz="2200" dirty="0">
              <a:latin typeface="+mj-lt"/>
            </a:endParaRPr>
          </a:p>
        </p:txBody>
      </p:sp>
      <p:sp>
        <p:nvSpPr>
          <p:cNvPr id="8" name="Oval 7"/>
          <p:cNvSpPr/>
          <p:nvPr/>
        </p:nvSpPr>
        <p:spPr>
          <a:xfrm>
            <a:off x="6352989" y="2032000"/>
            <a:ext cx="1479177" cy="147917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latin typeface="+mj-lt"/>
              </a:rPr>
              <a:t>Accept C</a:t>
            </a:r>
            <a:endParaRPr lang="en-US" dirty="0">
              <a:latin typeface="+mj-lt"/>
            </a:endParaRPr>
          </a:p>
        </p:txBody>
      </p:sp>
      <p:sp>
        <p:nvSpPr>
          <p:cNvPr id="9" name="Oval 8"/>
          <p:cNvSpPr/>
          <p:nvPr/>
        </p:nvSpPr>
        <p:spPr>
          <a:xfrm>
            <a:off x="3606800" y="2032000"/>
            <a:ext cx="1479177" cy="1479177"/>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dirty="0" smtClean="0">
                <a:latin typeface="+mj-lt"/>
              </a:rPr>
              <a:t>Reject P2</a:t>
            </a:r>
            <a:endParaRPr lang="en-US" sz="2200" dirty="0">
              <a:latin typeface="+mj-lt"/>
            </a:endParaRPr>
          </a:p>
        </p:txBody>
      </p:sp>
      <p:sp>
        <p:nvSpPr>
          <p:cNvPr id="2" name="TextBox 1"/>
          <p:cNvSpPr txBox="1"/>
          <p:nvPr/>
        </p:nvSpPr>
        <p:spPr>
          <a:xfrm>
            <a:off x="328706" y="4598132"/>
            <a:ext cx="8426823" cy="1323439"/>
          </a:xfrm>
          <a:prstGeom prst="rect">
            <a:avLst/>
          </a:prstGeom>
          <a:noFill/>
        </p:spPr>
        <p:txBody>
          <a:bodyPr wrap="square" rtlCol="0">
            <a:spAutoFit/>
          </a:bodyPr>
          <a:lstStyle/>
          <a:p>
            <a:r>
              <a:rPr lang="en-US" sz="2000" dirty="0" smtClean="0">
                <a:latin typeface="+mj-lt"/>
              </a:rPr>
              <a:t>But surely 1 grain of sand is not a heap, a person with a height of 4 feet is not tall, and a person with only one cent is not rich. We might think of P1 as a </a:t>
            </a:r>
            <a:r>
              <a:rPr lang="en-US" sz="2000" dirty="0" err="1" smtClean="0">
                <a:latin typeface="+mj-lt"/>
              </a:rPr>
              <a:t>particularist</a:t>
            </a:r>
            <a:r>
              <a:rPr lang="en-US" sz="2000" dirty="0" smtClean="0">
                <a:latin typeface="+mj-lt"/>
              </a:rPr>
              <a:t> starting point for our philosophical methodology: we are quite confident in it. </a:t>
            </a:r>
            <a:endParaRPr lang="en-US" sz="2000" dirty="0">
              <a:latin typeface="+mj-lt"/>
            </a:endParaRPr>
          </a:p>
        </p:txBody>
      </p:sp>
      <p:sp>
        <p:nvSpPr>
          <p:cNvPr id="10" name="TextBox 9"/>
          <p:cNvSpPr txBox="1"/>
          <p:nvPr/>
        </p:nvSpPr>
        <p:spPr>
          <a:xfrm>
            <a:off x="418354" y="1180354"/>
            <a:ext cx="2056973" cy="3170099"/>
          </a:xfrm>
          <a:prstGeom prst="rect">
            <a:avLst/>
          </a:prstGeom>
          <a:noFill/>
        </p:spPr>
        <p:txBody>
          <a:bodyPr wrap="none" rtlCol="0">
            <a:spAutoFit/>
          </a:bodyPr>
          <a:lstStyle/>
          <a:p>
            <a:r>
              <a:rPr lang="en-US" sz="20000" b="1" dirty="0" smtClean="0">
                <a:solidFill>
                  <a:srgbClr val="800000"/>
                </a:solidFill>
                <a:latin typeface="Avenir Black"/>
                <a:cs typeface="Avenir Black"/>
              </a:rPr>
              <a:t>X</a:t>
            </a:r>
            <a:endParaRPr lang="en-US" sz="20000" b="1" dirty="0">
              <a:solidFill>
                <a:srgbClr val="800000"/>
              </a:solidFill>
              <a:latin typeface="Avenir Black"/>
              <a:cs typeface="Avenir Black"/>
            </a:endParaRPr>
          </a:p>
        </p:txBody>
      </p:sp>
    </p:spTree>
    <p:extLst>
      <p:ext uri="{BB962C8B-B14F-4D97-AF65-F5344CB8AC3E}">
        <p14:creationId xmlns:p14="http://schemas.microsoft.com/office/powerpoint/2010/main" val="27663820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4589"/>
            <a:ext cx="8830235" cy="1477328"/>
          </a:xfrm>
          <a:prstGeom prst="rect">
            <a:avLst/>
          </a:prstGeom>
          <a:noFill/>
          <a:ln>
            <a:solidFill>
              <a:schemeClr val="tx1"/>
            </a:solidFill>
            <a:prstDash val="sysDash"/>
          </a:ln>
        </p:spPr>
        <p:txBody>
          <a:bodyPr wrap="square" rtlCol="0">
            <a:spAutoFit/>
          </a:bodyPr>
          <a:lstStyle/>
          <a:p>
            <a:r>
              <a:rPr lang="en-US" dirty="0" smtClean="0"/>
              <a:t>P1. 1 grain of sand is not a heap. </a:t>
            </a:r>
          </a:p>
          <a:p>
            <a:r>
              <a:rPr lang="en-US" dirty="0" smtClean="0"/>
              <a:t>P2. For any number, </a:t>
            </a:r>
            <a:r>
              <a:rPr lang="en-US" i="1" dirty="0" smtClean="0"/>
              <a:t>n</a:t>
            </a:r>
            <a:r>
              <a:rPr lang="en-US" dirty="0" smtClean="0"/>
              <a:t>, if </a:t>
            </a:r>
            <a:r>
              <a:rPr lang="en-US" i="1" dirty="0" smtClean="0"/>
              <a:t>n </a:t>
            </a:r>
            <a:r>
              <a:rPr lang="en-US" dirty="0" smtClean="0"/>
              <a:t>grains of sand are not a heap, then </a:t>
            </a:r>
            <a:r>
              <a:rPr lang="en-US" i="1" dirty="0" smtClean="0"/>
              <a:t>n+1 </a:t>
            </a:r>
            <a:r>
              <a:rPr lang="en-US" dirty="0" smtClean="0"/>
              <a:t>grains of sand are not a heap. </a:t>
            </a:r>
          </a:p>
          <a:p>
            <a:endParaRPr lang="en-US" dirty="0"/>
          </a:p>
          <a:p>
            <a:r>
              <a:rPr lang="en-US" dirty="0" smtClean="0"/>
              <a:t>C. </a:t>
            </a:r>
            <a:r>
              <a:rPr lang="en-US" dirty="0"/>
              <a:t>No finite number of grains of sand make a heap. (Heaps don’t exist.) (P1, P2)</a:t>
            </a:r>
          </a:p>
        </p:txBody>
      </p:sp>
      <p:cxnSp>
        <p:nvCxnSpPr>
          <p:cNvPr id="5" name="Straight Connector 4"/>
          <p:cNvCxnSpPr/>
          <p:nvPr/>
        </p:nvCxnSpPr>
        <p:spPr>
          <a:xfrm>
            <a:off x="134471" y="1105647"/>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6352989" y="1837764"/>
            <a:ext cx="1479177" cy="147917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latin typeface="+mj-lt"/>
              </a:rPr>
              <a:t>Accept C</a:t>
            </a:r>
            <a:endParaRPr lang="en-US" dirty="0">
              <a:latin typeface="+mj-lt"/>
            </a:endParaRPr>
          </a:p>
        </p:txBody>
      </p:sp>
      <p:sp>
        <p:nvSpPr>
          <p:cNvPr id="9" name="Oval 8"/>
          <p:cNvSpPr/>
          <p:nvPr/>
        </p:nvSpPr>
        <p:spPr>
          <a:xfrm>
            <a:off x="3606800" y="1837764"/>
            <a:ext cx="1479177" cy="1479177"/>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dirty="0" smtClean="0">
                <a:latin typeface="+mj-lt"/>
              </a:rPr>
              <a:t>Reject P2</a:t>
            </a:r>
            <a:endParaRPr lang="en-US" sz="2200" dirty="0">
              <a:latin typeface="+mj-lt"/>
            </a:endParaRPr>
          </a:p>
        </p:txBody>
      </p:sp>
      <p:sp>
        <p:nvSpPr>
          <p:cNvPr id="2" name="TextBox 1"/>
          <p:cNvSpPr txBox="1"/>
          <p:nvPr/>
        </p:nvSpPr>
        <p:spPr>
          <a:xfrm>
            <a:off x="328706" y="3567359"/>
            <a:ext cx="8426823" cy="1631216"/>
          </a:xfrm>
          <a:prstGeom prst="rect">
            <a:avLst/>
          </a:prstGeom>
          <a:noFill/>
        </p:spPr>
        <p:txBody>
          <a:bodyPr wrap="square" rtlCol="0">
            <a:spAutoFit/>
          </a:bodyPr>
          <a:lstStyle/>
          <a:p>
            <a:r>
              <a:rPr lang="en-US" sz="2000" dirty="0" smtClean="0">
                <a:latin typeface="+mj-lt"/>
              </a:rPr>
              <a:t>In fact, similar things can be said against the strategy of accepting the conclusion. Aren’t we very confident in our beliefs that there are heaps, tall people, and rich people? Here’s a different version of the argument, which it seems we just can’t rationally accept the conclusion of:</a:t>
            </a:r>
            <a:endParaRPr lang="en-US" sz="2000" dirty="0">
              <a:latin typeface="+mj-lt"/>
            </a:endParaRPr>
          </a:p>
        </p:txBody>
      </p:sp>
      <p:sp>
        <p:nvSpPr>
          <p:cNvPr id="10" name="TextBox 9"/>
          <p:cNvSpPr txBox="1"/>
          <p:nvPr/>
        </p:nvSpPr>
        <p:spPr>
          <a:xfrm>
            <a:off x="286871" y="5260188"/>
            <a:ext cx="8830235" cy="1477328"/>
          </a:xfrm>
          <a:prstGeom prst="rect">
            <a:avLst/>
          </a:prstGeom>
          <a:noFill/>
          <a:ln>
            <a:solidFill>
              <a:schemeClr val="tx1"/>
            </a:solidFill>
            <a:prstDash val="sysDash"/>
          </a:ln>
        </p:spPr>
        <p:txBody>
          <a:bodyPr wrap="square" rtlCol="0">
            <a:spAutoFit/>
          </a:bodyPr>
          <a:lstStyle/>
          <a:p>
            <a:r>
              <a:rPr lang="en-US" dirty="0" smtClean="0"/>
              <a:t>P1. A temperature of 70 F is not painful to ordinary humans. </a:t>
            </a:r>
          </a:p>
          <a:p>
            <a:r>
              <a:rPr lang="en-US" dirty="0" smtClean="0"/>
              <a:t>P2. For any </a:t>
            </a:r>
            <a:r>
              <a:rPr lang="en-US" i="1" dirty="0" smtClean="0"/>
              <a:t>n</a:t>
            </a:r>
            <a:r>
              <a:rPr lang="en-US" dirty="0" smtClean="0"/>
              <a:t>, if </a:t>
            </a:r>
            <a:r>
              <a:rPr lang="en-US" i="1" dirty="0" smtClean="0"/>
              <a:t>n </a:t>
            </a:r>
            <a:r>
              <a:rPr lang="en-US" dirty="0" smtClean="0"/>
              <a:t>degrees F is not painful to ordinary humans, then </a:t>
            </a:r>
            <a:r>
              <a:rPr lang="en-US" i="1" dirty="0" smtClean="0"/>
              <a:t>n+.0001 </a:t>
            </a:r>
            <a:r>
              <a:rPr lang="en-US" dirty="0" smtClean="0"/>
              <a:t>degrees is not painful to ordinary humans. </a:t>
            </a:r>
            <a:endParaRPr lang="en-US" i="1" dirty="0" smtClean="0"/>
          </a:p>
          <a:p>
            <a:endParaRPr lang="en-US" dirty="0"/>
          </a:p>
          <a:p>
            <a:r>
              <a:rPr lang="en-US" dirty="0" smtClean="0"/>
              <a:t>C. No temperature is painful to ordinary humans. (P1, P2)</a:t>
            </a:r>
            <a:endParaRPr lang="en-US" dirty="0"/>
          </a:p>
        </p:txBody>
      </p:sp>
      <p:cxnSp>
        <p:nvCxnSpPr>
          <p:cNvPr id="11" name="Straight Connector 10"/>
          <p:cNvCxnSpPr/>
          <p:nvPr/>
        </p:nvCxnSpPr>
        <p:spPr>
          <a:xfrm>
            <a:off x="286871" y="6247259"/>
            <a:ext cx="8830235"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48794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4589"/>
            <a:ext cx="8830235" cy="1477328"/>
          </a:xfrm>
          <a:prstGeom prst="rect">
            <a:avLst/>
          </a:prstGeom>
          <a:noFill/>
          <a:ln>
            <a:solidFill>
              <a:schemeClr val="tx1"/>
            </a:solidFill>
            <a:prstDash val="sysDash"/>
          </a:ln>
        </p:spPr>
        <p:txBody>
          <a:bodyPr wrap="square" rtlCol="0">
            <a:spAutoFit/>
          </a:bodyPr>
          <a:lstStyle/>
          <a:p>
            <a:r>
              <a:rPr lang="en-US" dirty="0" smtClean="0"/>
              <a:t>P1. 1 grain of sand is not a heap. </a:t>
            </a:r>
          </a:p>
          <a:p>
            <a:r>
              <a:rPr lang="en-US" dirty="0" smtClean="0"/>
              <a:t>P2. For any number, </a:t>
            </a:r>
            <a:r>
              <a:rPr lang="en-US" i="1" dirty="0" smtClean="0"/>
              <a:t>n</a:t>
            </a:r>
            <a:r>
              <a:rPr lang="en-US" dirty="0" smtClean="0"/>
              <a:t>, if </a:t>
            </a:r>
            <a:r>
              <a:rPr lang="en-US" i="1" dirty="0" smtClean="0"/>
              <a:t>n </a:t>
            </a:r>
            <a:r>
              <a:rPr lang="en-US" dirty="0" smtClean="0"/>
              <a:t>grains of sand are not a heap, then </a:t>
            </a:r>
            <a:r>
              <a:rPr lang="en-US" i="1" dirty="0" smtClean="0"/>
              <a:t>n+1 </a:t>
            </a:r>
            <a:r>
              <a:rPr lang="en-US" dirty="0" smtClean="0"/>
              <a:t>grains of sand are not a heap. </a:t>
            </a:r>
          </a:p>
          <a:p>
            <a:endParaRPr lang="en-US" dirty="0"/>
          </a:p>
          <a:p>
            <a:r>
              <a:rPr lang="en-US" dirty="0" smtClean="0"/>
              <a:t>C. </a:t>
            </a:r>
            <a:r>
              <a:rPr lang="en-US" dirty="0"/>
              <a:t>No finite number of grains of sand make a heap. (Heaps don’t exist.) (P1, P2)</a:t>
            </a:r>
          </a:p>
        </p:txBody>
      </p:sp>
      <p:cxnSp>
        <p:nvCxnSpPr>
          <p:cNvPr id="5" name="Straight Connector 4"/>
          <p:cNvCxnSpPr/>
          <p:nvPr/>
        </p:nvCxnSpPr>
        <p:spPr>
          <a:xfrm>
            <a:off x="134471" y="1105647"/>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6352989" y="1837764"/>
            <a:ext cx="1479177" cy="147917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latin typeface="+mj-lt"/>
              </a:rPr>
              <a:t>Accept C</a:t>
            </a:r>
            <a:endParaRPr lang="en-US" dirty="0">
              <a:latin typeface="+mj-lt"/>
            </a:endParaRPr>
          </a:p>
        </p:txBody>
      </p:sp>
      <p:sp>
        <p:nvSpPr>
          <p:cNvPr id="9" name="Oval 8"/>
          <p:cNvSpPr/>
          <p:nvPr/>
        </p:nvSpPr>
        <p:spPr>
          <a:xfrm>
            <a:off x="3606800" y="1837764"/>
            <a:ext cx="1479177" cy="1479177"/>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dirty="0" smtClean="0">
                <a:latin typeface="+mj-lt"/>
              </a:rPr>
              <a:t>Reject P2</a:t>
            </a:r>
            <a:endParaRPr lang="en-US" sz="2200" dirty="0">
              <a:latin typeface="+mj-lt"/>
            </a:endParaRPr>
          </a:p>
        </p:txBody>
      </p:sp>
      <p:sp>
        <p:nvSpPr>
          <p:cNvPr id="12" name="TextBox 11"/>
          <p:cNvSpPr txBox="1"/>
          <p:nvPr/>
        </p:nvSpPr>
        <p:spPr>
          <a:xfrm>
            <a:off x="6155766" y="1001058"/>
            <a:ext cx="2056973" cy="3170099"/>
          </a:xfrm>
          <a:prstGeom prst="rect">
            <a:avLst/>
          </a:prstGeom>
          <a:noFill/>
        </p:spPr>
        <p:txBody>
          <a:bodyPr wrap="none" rtlCol="0">
            <a:spAutoFit/>
          </a:bodyPr>
          <a:lstStyle/>
          <a:p>
            <a:r>
              <a:rPr lang="en-US" sz="20000" b="1" dirty="0" smtClean="0">
                <a:solidFill>
                  <a:srgbClr val="800000"/>
                </a:solidFill>
                <a:latin typeface="Avenir Black"/>
                <a:cs typeface="Avenir Black"/>
              </a:rPr>
              <a:t>X</a:t>
            </a:r>
            <a:endParaRPr lang="en-US" sz="20000" b="1" dirty="0">
              <a:solidFill>
                <a:srgbClr val="800000"/>
              </a:solidFill>
              <a:latin typeface="Avenir Black"/>
              <a:cs typeface="Avenir Black"/>
            </a:endParaRPr>
          </a:p>
        </p:txBody>
      </p:sp>
    </p:spTree>
    <p:extLst>
      <p:ext uri="{BB962C8B-B14F-4D97-AF65-F5344CB8AC3E}">
        <p14:creationId xmlns:p14="http://schemas.microsoft.com/office/powerpoint/2010/main" val="10158322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4589"/>
            <a:ext cx="8830235" cy="1477328"/>
          </a:xfrm>
          <a:prstGeom prst="rect">
            <a:avLst/>
          </a:prstGeom>
          <a:noFill/>
          <a:ln>
            <a:solidFill>
              <a:schemeClr val="tx1"/>
            </a:solidFill>
            <a:prstDash val="sysDash"/>
          </a:ln>
        </p:spPr>
        <p:txBody>
          <a:bodyPr wrap="square" rtlCol="0">
            <a:spAutoFit/>
          </a:bodyPr>
          <a:lstStyle/>
          <a:p>
            <a:r>
              <a:rPr lang="en-US" dirty="0" smtClean="0"/>
              <a:t>P1. 1 grain of sand is not a heap. </a:t>
            </a:r>
          </a:p>
          <a:p>
            <a:r>
              <a:rPr lang="en-US" dirty="0" smtClean="0"/>
              <a:t>P2. For any number, </a:t>
            </a:r>
            <a:r>
              <a:rPr lang="en-US" i="1" dirty="0" smtClean="0"/>
              <a:t>n</a:t>
            </a:r>
            <a:r>
              <a:rPr lang="en-US" dirty="0" smtClean="0"/>
              <a:t>, if </a:t>
            </a:r>
            <a:r>
              <a:rPr lang="en-US" i="1" dirty="0" smtClean="0"/>
              <a:t>n </a:t>
            </a:r>
            <a:r>
              <a:rPr lang="en-US" dirty="0" smtClean="0"/>
              <a:t>grains of sand are not a heap, then </a:t>
            </a:r>
            <a:r>
              <a:rPr lang="en-US" i="1" dirty="0" smtClean="0"/>
              <a:t>n+1 </a:t>
            </a:r>
            <a:r>
              <a:rPr lang="en-US" dirty="0" smtClean="0"/>
              <a:t>grains of sand are not a heap. </a:t>
            </a:r>
          </a:p>
          <a:p>
            <a:endParaRPr lang="en-US" dirty="0"/>
          </a:p>
          <a:p>
            <a:r>
              <a:rPr lang="en-US" dirty="0" smtClean="0"/>
              <a:t>C. </a:t>
            </a:r>
            <a:r>
              <a:rPr lang="en-US" dirty="0"/>
              <a:t>No finite number of grains of sand make a heap. (Heaps don’t exist.) (P1, P2)</a:t>
            </a:r>
          </a:p>
        </p:txBody>
      </p:sp>
      <p:cxnSp>
        <p:nvCxnSpPr>
          <p:cNvPr id="5" name="Straight Connector 4"/>
          <p:cNvCxnSpPr/>
          <p:nvPr/>
        </p:nvCxnSpPr>
        <p:spPr>
          <a:xfrm>
            <a:off x="134471" y="1105647"/>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3606800" y="1837764"/>
            <a:ext cx="1479177" cy="1479177"/>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dirty="0" smtClean="0">
                <a:latin typeface="+mj-lt"/>
              </a:rPr>
              <a:t>Reject P2</a:t>
            </a:r>
            <a:endParaRPr lang="en-US" sz="2200" dirty="0">
              <a:latin typeface="+mj-lt"/>
            </a:endParaRPr>
          </a:p>
        </p:txBody>
      </p:sp>
      <p:sp>
        <p:nvSpPr>
          <p:cNvPr id="2" name="TextBox 1"/>
          <p:cNvSpPr txBox="1"/>
          <p:nvPr/>
        </p:nvSpPr>
        <p:spPr>
          <a:xfrm>
            <a:off x="134470" y="3600822"/>
            <a:ext cx="8830235" cy="1323439"/>
          </a:xfrm>
          <a:prstGeom prst="rect">
            <a:avLst/>
          </a:prstGeom>
          <a:noFill/>
        </p:spPr>
        <p:txBody>
          <a:bodyPr wrap="square" rtlCol="0">
            <a:spAutoFit/>
          </a:bodyPr>
          <a:lstStyle/>
          <a:p>
            <a:r>
              <a:rPr lang="en-US" sz="2000" dirty="0" smtClean="0">
                <a:latin typeface="+mj-lt"/>
              </a:rPr>
              <a:t>And so attention naturally focuses on the option of rejecting the second premise of the above argument, which is sometimes called the ‘</a:t>
            </a:r>
            <a:r>
              <a:rPr lang="en-US" sz="2000" dirty="0" err="1" smtClean="0">
                <a:latin typeface="+mj-lt"/>
              </a:rPr>
              <a:t>sorites</a:t>
            </a:r>
            <a:r>
              <a:rPr lang="en-US" sz="2000" dirty="0" smtClean="0">
                <a:latin typeface="+mj-lt"/>
              </a:rPr>
              <a:t> premise’. By far the most popular response to the paradox </a:t>
            </a:r>
            <a:r>
              <a:rPr lang="en-US" sz="2000" dirty="0">
                <a:latin typeface="+mj-lt"/>
              </a:rPr>
              <a:t>i</a:t>
            </a:r>
            <a:r>
              <a:rPr lang="en-US" sz="2000" dirty="0" smtClean="0">
                <a:latin typeface="+mj-lt"/>
              </a:rPr>
              <a:t>s the heap is to reject the </a:t>
            </a:r>
            <a:r>
              <a:rPr lang="en-US" sz="2000" dirty="0" err="1" smtClean="0">
                <a:latin typeface="+mj-lt"/>
              </a:rPr>
              <a:t>sorites</a:t>
            </a:r>
            <a:r>
              <a:rPr lang="en-US" sz="2000" dirty="0" smtClean="0">
                <a:latin typeface="+mj-lt"/>
              </a:rPr>
              <a:t> premise. </a:t>
            </a:r>
            <a:endParaRPr lang="en-US" sz="2000" dirty="0">
              <a:latin typeface="+mj-lt"/>
            </a:endParaRPr>
          </a:p>
        </p:txBody>
      </p:sp>
    </p:spTree>
    <p:extLst>
      <p:ext uri="{BB962C8B-B14F-4D97-AF65-F5344CB8AC3E}">
        <p14:creationId xmlns:p14="http://schemas.microsoft.com/office/powerpoint/2010/main" val="32196329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04589"/>
            <a:ext cx="8830235" cy="1477328"/>
          </a:xfrm>
          <a:prstGeom prst="rect">
            <a:avLst/>
          </a:prstGeom>
          <a:noFill/>
          <a:ln>
            <a:solidFill>
              <a:schemeClr val="tx1"/>
            </a:solidFill>
            <a:prstDash val="sysDash"/>
          </a:ln>
        </p:spPr>
        <p:txBody>
          <a:bodyPr wrap="square" rtlCol="0">
            <a:spAutoFit/>
          </a:bodyPr>
          <a:lstStyle/>
          <a:p>
            <a:r>
              <a:rPr lang="en-US" dirty="0" smtClean="0"/>
              <a:t>P1. 1 grain of sand is not a heap. </a:t>
            </a:r>
          </a:p>
          <a:p>
            <a:r>
              <a:rPr lang="en-US" dirty="0" smtClean="0"/>
              <a:t>P2. For any number, </a:t>
            </a:r>
            <a:r>
              <a:rPr lang="en-US" i="1" dirty="0" smtClean="0"/>
              <a:t>n</a:t>
            </a:r>
            <a:r>
              <a:rPr lang="en-US" dirty="0" smtClean="0"/>
              <a:t>, if </a:t>
            </a:r>
            <a:r>
              <a:rPr lang="en-US" i="1" dirty="0" smtClean="0"/>
              <a:t>n </a:t>
            </a:r>
            <a:r>
              <a:rPr lang="en-US" dirty="0" smtClean="0"/>
              <a:t>grains of sand are not a heap, then </a:t>
            </a:r>
            <a:r>
              <a:rPr lang="en-US" i="1" dirty="0" smtClean="0"/>
              <a:t>n+1 </a:t>
            </a:r>
            <a:r>
              <a:rPr lang="en-US" dirty="0" smtClean="0"/>
              <a:t>grains of sand are not a heap. </a:t>
            </a:r>
          </a:p>
          <a:p>
            <a:endParaRPr lang="en-US" dirty="0"/>
          </a:p>
          <a:p>
            <a:r>
              <a:rPr lang="en-US" dirty="0" smtClean="0"/>
              <a:t>C. </a:t>
            </a:r>
            <a:r>
              <a:rPr lang="en-US" dirty="0"/>
              <a:t>No finite number of grains of sand make a heap. (Heaps don’t exist.) (P1, P2)</a:t>
            </a:r>
          </a:p>
        </p:txBody>
      </p:sp>
      <p:cxnSp>
        <p:nvCxnSpPr>
          <p:cNvPr id="5" name="Straight Connector 4"/>
          <p:cNvCxnSpPr/>
          <p:nvPr/>
        </p:nvCxnSpPr>
        <p:spPr>
          <a:xfrm>
            <a:off x="134471" y="1105647"/>
            <a:ext cx="8830235"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3606800" y="1837764"/>
            <a:ext cx="1479177" cy="1479177"/>
          </a:xfrm>
          <a:prstGeom prst="ellipse">
            <a:avLst/>
          </a:prstGeom>
          <a:effectLst>
            <a:glow rad="228600">
              <a:schemeClr val="accent5">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dirty="0" smtClean="0">
                <a:latin typeface="+mj-lt"/>
              </a:rPr>
              <a:t>Reject P2</a:t>
            </a:r>
            <a:endParaRPr lang="en-US" sz="2200" dirty="0">
              <a:latin typeface="+mj-lt"/>
            </a:endParaRPr>
          </a:p>
        </p:txBody>
      </p:sp>
      <p:sp>
        <p:nvSpPr>
          <p:cNvPr id="2" name="TextBox 1"/>
          <p:cNvSpPr txBox="1"/>
          <p:nvPr/>
        </p:nvSpPr>
        <p:spPr>
          <a:xfrm>
            <a:off x="134470" y="3735293"/>
            <a:ext cx="8830235" cy="2246769"/>
          </a:xfrm>
          <a:prstGeom prst="rect">
            <a:avLst/>
          </a:prstGeom>
          <a:noFill/>
        </p:spPr>
        <p:txBody>
          <a:bodyPr wrap="square" rtlCol="0">
            <a:spAutoFit/>
          </a:bodyPr>
          <a:lstStyle/>
          <a:p>
            <a:r>
              <a:rPr lang="en-US" sz="2000" dirty="0" smtClean="0">
                <a:latin typeface="+mj-lt"/>
              </a:rPr>
              <a:t>And so attention naturally focuses on the option of rejecting the second premise of the above argument, which is sometimes called the ‘</a:t>
            </a:r>
            <a:r>
              <a:rPr lang="en-US" sz="2000" dirty="0" err="1" smtClean="0">
                <a:latin typeface="+mj-lt"/>
              </a:rPr>
              <a:t>sorites</a:t>
            </a:r>
            <a:r>
              <a:rPr lang="en-US" sz="2000" dirty="0" smtClean="0">
                <a:latin typeface="+mj-lt"/>
              </a:rPr>
              <a:t> premise’. By far the most popular response to the paradox </a:t>
            </a:r>
            <a:r>
              <a:rPr lang="en-US" sz="2000" dirty="0">
                <a:latin typeface="+mj-lt"/>
              </a:rPr>
              <a:t>i</a:t>
            </a:r>
            <a:r>
              <a:rPr lang="en-US" sz="2000" dirty="0" smtClean="0">
                <a:latin typeface="+mj-lt"/>
              </a:rPr>
              <a:t>s the heap is to reject the </a:t>
            </a:r>
            <a:r>
              <a:rPr lang="en-US" sz="2000" dirty="0" err="1" smtClean="0">
                <a:latin typeface="+mj-lt"/>
              </a:rPr>
              <a:t>sorites</a:t>
            </a:r>
            <a:r>
              <a:rPr lang="en-US" sz="2000" dirty="0" smtClean="0">
                <a:latin typeface="+mj-lt"/>
              </a:rPr>
              <a:t> premise. </a:t>
            </a:r>
          </a:p>
          <a:p>
            <a:endParaRPr lang="en-US" sz="2000" dirty="0" smtClean="0">
              <a:latin typeface="+mj-lt"/>
            </a:endParaRPr>
          </a:p>
          <a:p>
            <a:r>
              <a:rPr lang="en-US" sz="2000" dirty="0" smtClean="0">
                <a:latin typeface="+mj-lt"/>
              </a:rPr>
              <a:t>Let’s now consider two quite different ways in which one might try to reject the </a:t>
            </a:r>
            <a:r>
              <a:rPr lang="en-US" sz="2000" dirty="0" err="1" smtClean="0">
                <a:latin typeface="+mj-lt"/>
              </a:rPr>
              <a:t>sorites</a:t>
            </a:r>
            <a:r>
              <a:rPr lang="en-US" sz="2000" dirty="0" smtClean="0">
                <a:latin typeface="+mj-lt"/>
              </a:rPr>
              <a:t> premise of the heap argument. </a:t>
            </a:r>
            <a:endParaRPr lang="en-US" sz="2000" dirty="0">
              <a:latin typeface="+mj-lt"/>
            </a:endParaRPr>
          </a:p>
        </p:txBody>
      </p:sp>
    </p:spTree>
    <p:extLst>
      <p:ext uri="{BB962C8B-B14F-4D97-AF65-F5344CB8AC3E}">
        <p14:creationId xmlns:p14="http://schemas.microsoft.com/office/powerpoint/2010/main" val="32214625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8824" y="322747"/>
            <a:ext cx="8441764" cy="707886"/>
          </a:xfrm>
          <a:prstGeom prst="rect">
            <a:avLst/>
          </a:prstGeom>
          <a:ln>
            <a:solidFill>
              <a:schemeClr val="tx1"/>
            </a:solidFill>
            <a:prstDash val="sysDash"/>
          </a:ln>
        </p:spPr>
        <p:txBody>
          <a:bodyPr wrap="square">
            <a:spAutoFit/>
          </a:bodyPr>
          <a:lstStyle/>
          <a:p>
            <a:r>
              <a:rPr lang="en-US" sz="2000" dirty="0"/>
              <a:t>P2. For any number, </a:t>
            </a:r>
            <a:r>
              <a:rPr lang="en-US" sz="2000" i="1" dirty="0"/>
              <a:t>n</a:t>
            </a:r>
            <a:r>
              <a:rPr lang="en-US" sz="2000" dirty="0"/>
              <a:t>, if </a:t>
            </a:r>
            <a:r>
              <a:rPr lang="en-US" sz="2000" i="1" dirty="0"/>
              <a:t>n </a:t>
            </a:r>
            <a:r>
              <a:rPr lang="en-US" sz="2000" dirty="0"/>
              <a:t>grains of sand are not a heap, then </a:t>
            </a:r>
            <a:r>
              <a:rPr lang="en-US" sz="2000" i="1" dirty="0"/>
              <a:t>n+1 </a:t>
            </a:r>
            <a:r>
              <a:rPr lang="en-US" sz="2000" dirty="0"/>
              <a:t>grains of sand are not a heap. </a:t>
            </a:r>
          </a:p>
        </p:txBody>
      </p:sp>
      <p:sp>
        <p:nvSpPr>
          <p:cNvPr id="5" name="TextBox 4"/>
          <p:cNvSpPr txBox="1"/>
          <p:nvPr/>
        </p:nvSpPr>
        <p:spPr>
          <a:xfrm>
            <a:off x="298824" y="1437655"/>
            <a:ext cx="8441764" cy="707886"/>
          </a:xfrm>
          <a:prstGeom prst="rect">
            <a:avLst/>
          </a:prstGeom>
          <a:noFill/>
        </p:spPr>
        <p:txBody>
          <a:bodyPr wrap="square" rtlCol="0">
            <a:spAutoFit/>
          </a:bodyPr>
          <a:lstStyle/>
          <a:p>
            <a:r>
              <a:rPr lang="en-US" sz="2000" dirty="0" smtClean="0">
                <a:latin typeface="+mj-lt"/>
              </a:rPr>
              <a:t>The first strategy is the simplest. We can call it the “sharp boundary” strategy. </a:t>
            </a:r>
            <a:endParaRPr lang="en-US" sz="2000" dirty="0">
              <a:latin typeface="+mj-lt"/>
            </a:endParaRPr>
          </a:p>
        </p:txBody>
      </p:sp>
      <p:sp>
        <p:nvSpPr>
          <p:cNvPr id="7" name="Rectangle 6"/>
          <p:cNvSpPr/>
          <p:nvPr/>
        </p:nvSpPr>
        <p:spPr>
          <a:xfrm>
            <a:off x="-373529" y="2286000"/>
            <a:ext cx="10189882" cy="45720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8" name="Picture 7" descr="Screen Shot 2016-04-18 at 12.31.5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05531"/>
            <a:ext cx="9144000" cy="3406588"/>
          </a:xfrm>
          <a:prstGeom prst="rect">
            <a:avLst/>
          </a:prstGeom>
        </p:spPr>
      </p:pic>
    </p:spTree>
    <p:extLst>
      <p:ext uri="{BB962C8B-B14F-4D97-AF65-F5344CB8AC3E}">
        <p14:creationId xmlns:p14="http://schemas.microsoft.com/office/powerpoint/2010/main" val="3322344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94236"/>
            <a:ext cx="8830235" cy="6247864"/>
          </a:xfrm>
          <a:prstGeom prst="rect">
            <a:avLst/>
          </a:prstGeom>
          <a:noFill/>
          <a:ln>
            <a:solidFill>
              <a:schemeClr val="tx1"/>
            </a:solidFill>
            <a:prstDash val="sysDash"/>
          </a:ln>
        </p:spPr>
        <p:txBody>
          <a:bodyPr wrap="square" rtlCol="0">
            <a:spAutoFit/>
          </a:bodyPr>
          <a:lstStyle/>
          <a:p>
            <a:r>
              <a:rPr lang="en-US" sz="2000" dirty="0" smtClean="0"/>
              <a:t>P1. 1 grain of sand is not a heap.</a:t>
            </a:r>
          </a:p>
          <a:p>
            <a:r>
              <a:rPr lang="en-US" sz="2000" dirty="0" smtClean="0"/>
              <a:t>P2. If 1 grain of sand is not a heap, then 2 grains of sand are not a heap. </a:t>
            </a:r>
          </a:p>
          <a:p>
            <a:r>
              <a:rPr lang="en-US" sz="2000" dirty="0"/>
              <a:t>	</a:t>
            </a:r>
            <a:r>
              <a:rPr lang="en-US" sz="2000" dirty="0" smtClean="0"/>
              <a:t>C1. 2 grains of sand are not a heap. (P1, P2)</a:t>
            </a:r>
          </a:p>
          <a:p>
            <a:r>
              <a:rPr lang="en-US" sz="2000" dirty="0" smtClean="0"/>
              <a:t>P3. If 2 grains of sand are not a heap, then 3 grains of sand are not a heap.</a:t>
            </a:r>
          </a:p>
          <a:p>
            <a:r>
              <a:rPr lang="en-US" sz="2000" dirty="0"/>
              <a:t>	</a:t>
            </a:r>
            <a:r>
              <a:rPr lang="en-US" sz="2000" dirty="0" smtClean="0"/>
              <a:t>C2. 3 grains of sand are not a heap. (C1, P3)</a:t>
            </a:r>
          </a:p>
          <a:p>
            <a:r>
              <a:rPr lang="en-US" sz="2000" dirty="0" smtClean="0"/>
              <a:t>P4. If 3 grains of sand are not a heap, then 4 grains of sand are not a heap. </a:t>
            </a:r>
          </a:p>
          <a:p>
            <a:r>
              <a:rPr lang="en-US" sz="2000" dirty="0"/>
              <a:t>	</a:t>
            </a:r>
            <a:r>
              <a:rPr lang="en-US" sz="2000" dirty="0" smtClean="0"/>
              <a:t>C3. 4 grains of sand are not a heap. (C2, P4)</a:t>
            </a:r>
          </a:p>
          <a:p>
            <a:r>
              <a:rPr lang="en-US" sz="2000" dirty="0" smtClean="0"/>
              <a:t>P5. If 4 grains of sand are not a heap, then 5 grains of sand are not a heap. </a:t>
            </a:r>
          </a:p>
          <a:p>
            <a:r>
              <a:rPr lang="en-US" sz="2000" dirty="0"/>
              <a:t>	</a:t>
            </a:r>
            <a:r>
              <a:rPr lang="en-US" sz="2000" dirty="0" smtClean="0"/>
              <a:t>C4. 5 grains of sand are not a heap. (C3, P5)</a:t>
            </a:r>
          </a:p>
          <a:p>
            <a:r>
              <a:rPr lang="en-US" sz="2000" dirty="0" smtClean="0"/>
              <a:t>…</a:t>
            </a:r>
          </a:p>
          <a:p>
            <a:r>
              <a:rPr lang="en-US" sz="2000" dirty="0" smtClean="0"/>
              <a:t>....</a:t>
            </a:r>
          </a:p>
          <a:p>
            <a:r>
              <a:rPr lang="en-US" sz="2000" dirty="0" smtClean="0">
                <a:solidFill>
                  <a:srgbClr val="FF0000"/>
                </a:solidFill>
              </a:rPr>
              <a:t>P476. If 465 grains of sand are not a heap, then 466 grains of sand are not a heap.</a:t>
            </a:r>
            <a:endParaRPr lang="en-US" sz="2000" dirty="0">
              <a:solidFill>
                <a:srgbClr val="FF0000"/>
              </a:solidFill>
            </a:endParaRPr>
          </a:p>
          <a:p>
            <a:r>
              <a:rPr lang="en-US" sz="2000" dirty="0" smtClean="0"/>
              <a:t>…</a:t>
            </a:r>
            <a:endParaRPr lang="en-US" sz="2000" dirty="0"/>
          </a:p>
          <a:p>
            <a:r>
              <a:rPr lang="en-US" sz="2000" dirty="0" smtClean="0"/>
              <a:t>…</a:t>
            </a:r>
          </a:p>
          <a:p>
            <a:r>
              <a:rPr lang="en-US" sz="2000" dirty="0" smtClean="0"/>
              <a:t>	C998. 999 grains of sand are not a heap. </a:t>
            </a:r>
          </a:p>
          <a:p>
            <a:r>
              <a:rPr lang="en-US" sz="2000" dirty="0" smtClean="0"/>
              <a:t>P1000. If 999 grains of sand are not a heap, then 1000 grains of sand are not a heap.</a:t>
            </a:r>
          </a:p>
          <a:p>
            <a:endParaRPr lang="en-US" sz="2000" dirty="0" smtClean="0"/>
          </a:p>
          <a:p>
            <a:r>
              <a:rPr lang="en-US" sz="2000" dirty="0" smtClean="0"/>
              <a:t>C. 1000 grains of sand are not a heap. (C998, P1000)</a:t>
            </a:r>
          </a:p>
        </p:txBody>
      </p:sp>
      <p:cxnSp>
        <p:nvCxnSpPr>
          <p:cNvPr id="6" name="Straight Connector 5"/>
          <p:cNvCxnSpPr/>
          <p:nvPr/>
        </p:nvCxnSpPr>
        <p:spPr>
          <a:xfrm>
            <a:off x="134471" y="5916705"/>
            <a:ext cx="9009529"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3439418" y="6442100"/>
            <a:ext cx="5704582" cy="369332"/>
          </a:xfrm>
          <a:prstGeom prst="rect">
            <a:avLst/>
          </a:prstGeom>
          <a:noFill/>
        </p:spPr>
        <p:txBody>
          <a:bodyPr wrap="none" rtlCol="0">
            <a:spAutoFit/>
          </a:bodyPr>
          <a:lstStyle/>
          <a:p>
            <a:r>
              <a:rPr lang="en-US" dirty="0" smtClean="0"/>
              <a:t>(P476 comes out false—so the argument is not sound.)</a:t>
            </a:r>
            <a:endParaRPr lang="en-US" dirty="0"/>
          </a:p>
        </p:txBody>
      </p:sp>
    </p:spTree>
    <p:extLst>
      <p:ext uri="{BB962C8B-B14F-4D97-AF65-F5344CB8AC3E}">
        <p14:creationId xmlns:p14="http://schemas.microsoft.com/office/powerpoint/2010/main" val="9850101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7" y="283881"/>
            <a:ext cx="8785411" cy="1631216"/>
          </a:xfrm>
          <a:prstGeom prst="rect">
            <a:avLst/>
          </a:prstGeom>
          <a:noFill/>
        </p:spPr>
        <p:txBody>
          <a:bodyPr wrap="square" rtlCol="0">
            <a:spAutoFit/>
          </a:bodyPr>
          <a:lstStyle/>
          <a:p>
            <a:r>
              <a:rPr lang="en-US" sz="2000" dirty="0" smtClean="0">
                <a:latin typeface="+mj-lt"/>
              </a:rPr>
              <a:t>Many people find the sharp boundary view hard to believe. Remember Galen’s words: “I know of nothing worse and more absurd than that the being and not-being of a heap is determined by a grain of wheat.” </a:t>
            </a:r>
          </a:p>
          <a:p>
            <a:endParaRPr lang="en-US" sz="2000" dirty="0">
              <a:latin typeface="+mj-lt"/>
            </a:endParaRPr>
          </a:p>
        </p:txBody>
      </p:sp>
    </p:spTree>
    <p:extLst>
      <p:ext uri="{BB962C8B-B14F-4D97-AF65-F5344CB8AC3E}">
        <p14:creationId xmlns:p14="http://schemas.microsoft.com/office/powerpoint/2010/main" val="39402901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7" y="283881"/>
            <a:ext cx="8785411" cy="3170099"/>
          </a:xfrm>
          <a:prstGeom prst="rect">
            <a:avLst/>
          </a:prstGeom>
          <a:noFill/>
        </p:spPr>
        <p:txBody>
          <a:bodyPr wrap="square" rtlCol="0">
            <a:spAutoFit/>
          </a:bodyPr>
          <a:lstStyle/>
          <a:p>
            <a:r>
              <a:rPr lang="en-US" sz="2000" dirty="0" smtClean="0">
                <a:latin typeface="+mj-lt"/>
              </a:rPr>
              <a:t>Many people find the sharp boundary view hard to believe. Remember Galen’s words: “I know of nothing worse and more absurd than that the being and not-being of a heap is determined by a grain of wheat.” </a:t>
            </a:r>
          </a:p>
          <a:p>
            <a:endParaRPr lang="en-US" sz="2000" dirty="0">
              <a:latin typeface="+mj-lt"/>
            </a:endParaRPr>
          </a:p>
          <a:p>
            <a:r>
              <a:rPr lang="en-US" sz="2000" dirty="0" smtClean="0">
                <a:latin typeface="+mj-lt"/>
              </a:rPr>
              <a:t>One reason to doubt the view is that the sharp boundary point is seemingly unknowable. How could we go about figuring out just how many grains is required to make a heap, how many cents it takes to be rich, or how much hair is required to avoid baldness?</a:t>
            </a:r>
          </a:p>
          <a:p>
            <a:endParaRPr lang="en-US" sz="2000" dirty="0">
              <a:latin typeface="+mj-lt"/>
            </a:endParaRPr>
          </a:p>
        </p:txBody>
      </p:sp>
    </p:spTree>
    <p:extLst>
      <p:ext uri="{BB962C8B-B14F-4D97-AF65-F5344CB8AC3E}">
        <p14:creationId xmlns:p14="http://schemas.microsoft.com/office/powerpoint/2010/main" val="1525496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8" y="194234"/>
            <a:ext cx="8128000" cy="400110"/>
          </a:xfrm>
          <a:prstGeom prst="rect">
            <a:avLst/>
          </a:prstGeom>
          <a:noFill/>
        </p:spPr>
        <p:txBody>
          <a:bodyPr wrap="square" rtlCol="0">
            <a:spAutoFit/>
          </a:bodyPr>
          <a:lstStyle/>
          <a:p>
            <a:r>
              <a:rPr lang="en-US" sz="2000" dirty="0" smtClean="0">
                <a:latin typeface="+mj-lt"/>
              </a:rPr>
              <a:t>Galen introduces the paradox by asking a series of questions:</a:t>
            </a:r>
            <a:endParaRPr lang="en-US" sz="2000" dirty="0">
              <a:latin typeface="+mj-lt"/>
            </a:endParaRPr>
          </a:p>
        </p:txBody>
      </p:sp>
      <p:sp>
        <p:nvSpPr>
          <p:cNvPr id="5" name="TextBox 4"/>
          <p:cNvSpPr txBox="1"/>
          <p:nvPr/>
        </p:nvSpPr>
        <p:spPr>
          <a:xfrm>
            <a:off x="806826" y="937433"/>
            <a:ext cx="6753412" cy="286232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smtClean="0"/>
              <a:t>“tell me, do you think that a single grain of wheat is a heap? Thereupon you say: No. Then I say: What do you say about 2 grains? For it is my purpose to ask you questions in succession, and if you do not admit that 2 grains are a heap then I shall ask you about 3 grains. Then I shall proceed to interrogate you further with respect to 4 grains, then 5 and 6 and 7 and 8, and you will assuredly say that none of these makes a heap. … For a heap … has quantity and mass of some considerable size.”</a:t>
            </a:r>
            <a:endParaRPr lang="en-US" sz="2000" dirty="0"/>
          </a:p>
        </p:txBody>
      </p:sp>
    </p:spTree>
    <p:extLst>
      <p:ext uri="{BB962C8B-B14F-4D97-AF65-F5344CB8AC3E}">
        <p14:creationId xmlns:p14="http://schemas.microsoft.com/office/powerpoint/2010/main" val="1193759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7" y="283881"/>
            <a:ext cx="8785411" cy="5324535"/>
          </a:xfrm>
          <a:prstGeom prst="rect">
            <a:avLst/>
          </a:prstGeom>
          <a:noFill/>
        </p:spPr>
        <p:txBody>
          <a:bodyPr wrap="square" rtlCol="0">
            <a:spAutoFit/>
          </a:bodyPr>
          <a:lstStyle/>
          <a:p>
            <a:r>
              <a:rPr lang="en-US" sz="2000" dirty="0" smtClean="0">
                <a:latin typeface="+mj-lt"/>
              </a:rPr>
              <a:t>Many people find the sharp boundary view hard to believe. Remember Galen’s words: “I know of nothing worse and more absurd than that the being and not-being of a heap is determined by a grain of wheat.” </a:t>
            </a:r>
          </a:p>
          <a:p>
            <a:endParaRPr lang="en-US" sz="2000" dirty="0">
              <a:latin typeface="+mj-lt"/>
            </a:endParaRPr>
          </a:p>
          <a:p>
            <a:r>
              <a:rPr lang="en-US" sz="2000" dirty="0" smtClean="0">
                <a:latin typeface="+mj-lt"/>
              </a:rPr>
              <a:t>One reason to doubt the view is that the sharp boundary point is seemingly unknowable. How could we go about figuring out just how many grains is required to make a heap, how many cents it takes to be rich, or how much hair is required to avoid baldness?</a:t>
            </a:r>
          </a:p>
          <a:p>
            <a:endParaRPr lang="en-US" sz="2000" dirty="0">
              <a:latin typeface="+mj-lt"/>
            </a:endParaRPr>
          </a:p>
          <a:p>
            <a:r>
              <a:rPr lang="en-US" sz="2000" dirty="0" smtClean="0">
                <a:latin typeface="+mj-lt"/>
              </a:rPr>
              <a:t>And it also just seems to invest individual grains of sand – or individual hairs in the case of baldness or individual units of height in the case of tallness – with undue importance. Suppose that I have 423 hairs on my head, and have a great fear of going bald. If the sharp boundary point for baldness is between 422 and 423, should I be especially afraid of losing the next hair? That seems absurd. </a:t>
            </a:r>
          </a:p>
          <a:p>
            <a:endParaRPr lang="en-US" sz="2000" dirty="0">
              <a:latin typeface="+mj-lt"/>
            </a:endParaRPr>
          </a:p>
        </p:txBody>
      </p:sp>
    </p:spTree>
    <p:extLst>
      <p:ext uri="{BB962C8B-B14F-4D97-AF65-F5344CB8AC3E}">
        <p14:creationId xmlns:p14="http://schemas.microsoft.com/office/powerpoint/2010/main" val="4517266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7" y="283881"/>
            <a:ext cx="8785411" cy="2246769"/>
          </a:xfrm>
          <a:prstGeom prst="rect">
            <a:avLst/>
          </a:prstGeom>
          <a:noFill/>
        </p:spPr>
        <p:txBody>
          <a:bodyPr wrap="square" rtlCol="0">
            <a:spAutoFit/>
          </a:bodyPr>
          <a:lstStyle/>
          <a:p>
            <a:r>
              <a:rPr lang="en-US" sz="2000" dirty="0" smtClean="0">
                <a:latin typeface="+mj-lt"/>
              </a:rPr>
              <a:t>Many people feel inclined to respond to the sharp boundary theory in something like the following way: there is no clear, simple, dividing line between the heaps and the non-heaps, or between the tall people and the not-tall people. Rather, there are some clear cases of tall people, and some clear cases of people who are not tall, and then just some borderline, indeterminate cases in between. </a:t>
            </a:r>
          </a:p>
          <a:p>
            <a:endParaRPr lang="en-US" sz="2000" dirty="0">
              <a:latin typeface="+mj-lt"/>
            </a:endParaRPr>
          </a:p>
        </p:txBody>
      </p:sp>
      <p:pic>
        <p:nvPicPr>
          <p:cNvPr id="2" name="Picture 1" descr="Screen Shot 2016-04-18 at 12.39.58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09252"/>
            <a:ext cx="9144000" cy="4176085"/>
          </a:xfrm>
          <a:prstGeom prst="rect">
            <a:avLst/>
          </a:prstGeom>
        </p:spPr>
      </p:pic>
    </p:spTree>
    <p:extLst>
      <p:ext uri="{BB962C8B-B14F-4D97-AF65-F5344CB8AC3E}">
        <p14:creationId xmlns:p14="http://schemas.microsoft.com/office/powerpoint/2010/main" val="2602207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7" y="283881"/>
            <a:ext cx="8785411" cy="1323439"/>
          </a:xfrm>
          <a:prstGeom prst="rect">
            <a:avLst/>
          </a:prstGeom>
          <a:noFill/>
        </p:spPr>
        <p:txBody>
          <a:bodyPr wrap="square" rtlCol="0">
            <a:spAutoFit/>
          </a:bodyPr>
          <a:lstStyle/>
          <a:p>
            <a:r>
              <a:rPr lang="en-US" sz="2000" dirty="0" smtClean="0">
                <a:latin typeface="+mj-lt"/>
              </a:rPr>
              <a:t>Let’s call this a </a:t>
            </a:r>
            <a:r>
              <a:rPr lang="en-US" sz="2000" i="1" dirty="0" smtClean="0">
                <a:latin typeface="+mj-lt"/>
              </a:rPr>
              <a:t>theory of vagueness </a:t>
            </a:r>
            <a:r>
              <a:rPr lang="en-US" sz="2000" dirty="0" smtClean="0">
                <a:latin typeface="+mj-lt"/>
              </a:rPr>
              <a:t>way to reject the </a:t>
            </a:r>
            <a:r>
              <a:rPr lang="en-US" sz="2000" dirty="0" err="1" smtClean="0">
                <a:latin typeface="+mj-lt"/>
              </a:rPr>
              <a:t>sorites</a:t>
            </a:r>
            <a:r>
              <a:rPr lang="en-US" sz="2000" dirty="0" smtClean="0">
                <a:latin typeface="+mj-lt"/>
              </a:rPr>
              <a:t> premise. Collections of sand with 475 grains are borderline cases, in the grey area. </a:t>
            </a:r>
          </a:p>
          <a:p>
            <a:endParaRPr lang="en-US" sz="2000" dirty="0">
              <a:latin typeface="+mj-lt"/>
            </a:endParaRPr>
          </a:p>
        </p:txBody>
      </p:sp>
      <p:pic>
        <p:nvPicPr>
          <p:cNvPr id="3" name="Picture 2" descr="Screen Shot 2016-04-18 at 12.40.1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176" y="1365996"/>
            <a:ext cx="7724588" cy="3669179"/>
          </a:xfrm>
          <a:prstGeom prst="rect">
            <a:avLst/>
          </a:prstGeom>
        </p:spPr>
      </p:pic>
    </p:spTree>
    <p:extLst>
      <p:ext uri="{BB962C8B-B14F-4D97-AF65-F5344CB8AC3E}">
        <p14:creationId xmlns:p14="http://schemas.microsoft.com/office/powerpoint/2010/main" val="36731794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7" y="283881"/>
            <a:ext cx="8785411" cy="1323439"/>
          </a:xfrm>
          <a:prstGeom prst="rect">
            <a:avLst/>
          </a:prstGeom>
          <a:noFill/>
        </p:spPr>
        <p:txBody>
          <a:bodyPr wrap="square" rtlCol="0">
            <a:spAutoFit/>
          </a:bodyPr>
          <a:lstStyle/>
          <a:p>
            <a:r>
              <a:rPr lang="en-US" sz="2000" dirty="0" smtClean="0">
                <a:latin typeface="+mj-lt"/>
              </a:rPr>
              <a:t>Let’s call this a </a:t>
            </a:r>
            <a:r>
              <a:rPr lang="en-US" sz="2000" i="1" dirty="0" smtClean="0">
                <a:latin typeface="+mj-lt"/>
              </a:rPr>
              <a:t>theory of vagueness </a:t>
            </a:r>
            <a:r>
              <a:rPr lang="en-US" sz="2000" dirty="0" smtClean="0">
                <a:latin typeface="+mj-lt"/>
              </a:rPr>
              <a:t>way to reject the </a:t>
            </a:r>
            <a:r>
              <a:rPr lang="en-US" sz="2000" dirty="0" err="1" smtClean="0">
                <a:latin typeface="+mj-lt"/>
              </a:rPr>
              <a:t>sorites</a:t>
            </a:r>
            <a:r>
              <a:rPr lang="en-US" sz="2000" dirty="0" smtClean="0">
                <a:latin typeface="+mj-lt"/>
              </a:rPr>
              <a:t> premise. Collections of sand with 475 grains are borderline cases, in the grey area. </a:t>
            </a:r>
          </a:p>
          <a:p>
            <a:endParaRPr lang="en-US" sz="2000" dirty="0">
              <a:latin typeface="+mj-lt"/>
            </a:endParaRPr>
          </a:p>
        </p:txBody>
      </p:sp>
      <p:pic>
        <p:nvPicPr>
          <p:cNvPr id="3" name="Picture 2" descr="Screen Shot 2016-04-18 at 12.40.1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176" y="1365996"/>
            <a:ext cx="7724588" cy="3669179"/>
          </a:xfrm>
          <a:prstGeom prst="rect">
            <a:avLst/>
          </a:prstGeom>
        </p:spPr>
      </p:pic>
      <p:sp>
        <p:nvSpPr>
          <p:cNvPr id="2" name="TextBox 1"/>
          <p:cNvSpPr txBox="1"/>
          <p:nvPr/>
        </p:nvSpPr>
        <p:spPr>
          <a:xfrm>
            <a:off x="343647" y="5632823"/>
            <a:ext cx="8650941" cy="707886"/>
          </a:xfrm>
          <a:prstGeom prst="rect">
            <a:avLst/>
          </a:prstGeom>
          <a:noFill/>
        </p:spPr>
        <p:txBody>
          <a:bodyPr wrap="square" rtlCol="0">
            <a:spAutoFit/>
          </a:bodyPr>
          <a:lstStyle/>
          <a:p>
            <a:r>
              <a:rPr lang="en-US" sz="2000" dirty="0" smtClean="0">
                <a:latin typeface="+mj-lt"/>
              </a:rPr>
              <a:t>What should this view say about the sentence “475 grains of sand are a heap.” ???</a:t>
            </a:r>
            <a:endParaRPr lang="en-US" sz="2000" dirty="0">
              <a:latin typeface="+mj-lt"/>
            </a:endParaRPr>
          </a:p>
        </p:txBody>
      </p:sp>
    </p:spTree>
    <p:extLst>
      <p:ext uri="{BB962C8B-B14F-4D97-AF65-F5344CB8AC3E}">
        <p14:creationId xmlns:p14="http://schemas.microsoft.com/office/powerpoint/2010/main" val="29216103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6-04-18 at 12.40.1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176" y="155761"/>
            <a:ext cx="7724588" cy="3669179"/>
          </a:xfrm>
          <a:prstGeom prst="rect">
            <a:avLst/>
          </a:prstGeom>
        </p:spPr>
      </p:pic>
      <p:sp>
        <p:nvSpPr>
          <p:cNvPr id="2" name="TextBox 1"/>
          <p:cNvSpPr txBox="1"/>
          <p:nvPr/>
        </p:nvSpPr>
        <p:spPr>
          <a:xfrm>
            <a:off x="343647" y="3824940"/>
            <a:ext cx="8650941" cy="2246769"/>
          </a:xfrm>
          <a:prstGeom prst="rect">
            <a:avLst/>
          </a:prstGeom>
          <a:noFill/>
        </p:spPr>
        <p:txBody>
          <a:bodyPr wrap="square" rtlCol="0">
            <a:spAutoFit/>
          </a:bodyPr>
          <a:lstStyle/>
          <a:p>
            <a:r>
              <a:rPr lang="en-US" sz="2000" dirty="0" smtClean="0">
                <a:latin typeface="+mj-lt"/>
              </a:rPr>
              <a:t>What should this view say about the sentence “475 grains of sand are a heap.” ???</a:t>
            </a:r>
          </a:p>
          <a:p>
            <a:endParaRPr lang="en-US" sz="2000" dirty="0">
              <a:latin typeface="+mj-lt"/>
            </a:endParaRPr>
          </a:p>
          <a:p>
            <a:r>
              <a:rPr lang="en-US" sz="2000" dirty="0" smtClean="0">
                <a:latin typeface="+mj-lt"/>
              </a:rPr>
              <a:t>We obviously don’t want to say that it’s </a:t>
            </a:r>
            <a:r>
              <a:rPr lang="en-US" sz="2000" i="1" dirty="0" smtClean="0">
                <a:latin typeface="+mj-lt"/>
              </a:rPr>
              <a:t>true</a:t>
            </a:r>
            <a:r>
              <a:rPr lang="en-US" sz="2000" dirty="0" smtClean="0">
                <a:latin typeface="+mj-lt"/>
              </a:rPr>
              <a:t>, since then it would be  heap. But we also don’t want to say that it’s </a:t>
            </a:r>
            <a:r>
              <a:rPr lang="en-US" sz="2000" i="1" dirty="0" smtClean="0">
                <a:latin typeface="+mj-lt"/>
              </a:rPr>
              <a:t>false</a:t>
            </a:r>
            <a:r>
              <a:rPr lang="en-US" sz="2000" dirty="0" smtClean="0">
                <a:latin typeface="+mj-lt"/>
              </a:rPr>
              <a:t>, since then it would be a clear case of a non-heap, and we’d be back to the sharp boundary view. </a:t>
            </a:r>
            <a:endParaRPr lang="en-US" sz="2000" dirty="0">
              <a:latin typeface="+mj-lt"/>
            </a:endParaRPr>
          </a:p>
        </p:txBody>
      </p:sp>
    </p:spTree>
    <p:extLst>
      <p:ext uri="{BB962C8B-B14F-4D97-AF65-F5344CB8AC3E}">
        <p14:creationId xmlns:p14="http://schemas.microsoft.com/office/powerpoint/2010/main" val="2221685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6-04-18 at 12.40.1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176" y="155761"/>
            <a:ext cx="7724588" cy="3669179"/>
          </a:xfrm>
          <a:prstGeom prst="rect">
            <a:avLst/>
          </a:prstGeom>
        </p:spPr>
      </p:pic>
      <p:sp>
        <p:nvSpPr>
          <p:cNvPr id="2" name="TextBox 1"/>
          <p:cNvSpPr txBox="1"/>
          <p:nvPr/>
        </p:nvSpPr>
        <p:spPr>
          <a:xfrm>
            <a:off x="343647" y="3687900"/>
            <a:ext cx="8650941" cy="3170099"/>
          </a:xfrm>
          <a:prstGeom prst="rect">
            <a:avLst/>
          </a:prstGeom>
          <a:noFill/>
        </p:spPr>
        <p:txBody>
          <a:bodyPr wrap="square" rtlCol="0">
            <a:spAutoFit/>
          </a:bodyPr>
          <a:lstStyle/>
          <a:p>
            <a:r>
              <a:rPr lang="en-US" sz="2000" dirty="0" smtClean="0">
                <a:latin typeface="+mj-lt"/>
              </a:rPr>
              <a:t>What should this view say about the sentence “475 grains of sand are a heap.” ???</a:t>
            </a:r>
          </a:p>
          <a:p>
            <a:endParaRPr lang="en-US" sz="2000" dirty="0">
              <a:latin typeface="+mj-lt"/>
            </a:endParaRPr>
          </a:p>
          <a:p>
            <a:r>
              <a:rPr lang="en-US" sz="2000" dirty="0" smtClean="0">
                <a:latin typeface="+mj-lt"/>
              </a:rPr>
              <a:t>We obviously don’t want to say that it’s </a:t>
            </a:r>
            <a:r>
              <a:rPr lang="en-US" sz="2000" i="1" dirty="0" smtClean="0">
                <a:latin typeface="+mj-lt"/>
              </a:rPr>
              <a:t>true</a:t>
            </a:r>
            <a:r>
              <a:rPr lang="en-US" sz="2000" dirty="0" smtClean="0">
                <a:latin typeface="+mj-lt"/>
              </a:rPr>
              <a:t>, since then it would be  heap. But we also don’t want to say that it’s </a:t>
            </a:r>
            <a:r>
              <a:rPr lang="en-US" sz="2000" i="1" dirty="0" smtClean="0">
                <a:latin typeface="+mj-lt"/>
              </a:rPr>
              <a:t>false</a:t>
            </a:r>
            <a:r>
              <a:rPr lang="en-US" sz="2000" dirty="0" smtClean="0">
                <a:latin typeface="+mj-lt"/>
              </a:rPr>
              <a:t>, since then it would be a clear case of a non-heap, and we’d be back to the sharp boundary view. </a:t>
            </a:r>
          </a:p>
          <a:p>
            <a:endParaRPr lang="en-US" sz="2000" dirty="0">
              <a:latin typeface="+mj-lt"/>
            </a:endParaRPr>
          </a:p>
          <a:p>
            <a:r>
              <a:rPr lang="en-US" sz="2000" dirty="0" smtClean="0">
                <a:latin typeface="+mj-lt"/>
              </a:rPr>
              <a:t>So: we say that “475 grains of sand are a heap.” is </a:t>
            </a:r>
            <a:r>
              <a:rPr lang="en-US" sz="2000" dirty="0" smtClean="0">
                <a:solidFill>
                  <a:srgbClr val="FF0000"/>
                </a:solidFill>
                <a:latin typeface="+mj-lt"/>
              </a:rPr>
              <a:t>neither true nor false</a:t>
            </a:r>
            <a:r>
              <a:rPr lang="en-US" sz="2000" dirty="0" smtClean="0">
                <a:latin typeface="+mj-lt"/>
              </a:rPr>
              <a:t>. (We could say: they are “</a:t>
            </a:r>
            <a:r>
              <a:rPr lang="en-US" sz="2000" dirty="0" smtClean="0">
                <a:solidFill>
                  <a:srgbClr val="FF0000"/>
                </a:solidFill>
                <a:latin typeface="+mj-lt"/>
              </a:rPr>
              <a:t>indeterminate</a:t>
            </a:r>
            <a:r>
              <a:rPr lang="en-US" sz="2000" dirty="0" smtClean="0">
                <a:latin typeface="+mj-lt"/>
              </a:rPr>
              <a:t>” or “</a:t>
            </a:r>
            <a:r>
              <a:rPr lang="en-US" sz="2000" dirty="0" smtClean="0">
                <a:solidFill>
                  <a:srgbClr val="FF0000"/>
                </a:solidFill>
                <a:latin typeface="+mj-lt"/>
              </a:rPr>
              <a:t>undefined</a:t>
            </a:r>
            <a:r>
              <a:rPr lang="en-US" sz="2000" dirty="0" smtClean="0">
                <a:latin typeface="+mj-lt"/>
              </a:rPr>
              <a:t>”.)</a:t>
            </a:r>
            <a:endParaRPr lang="en-US" sz="2000" dirty="0">
              <a:latin typeface="+mj-lt"/>
            </a:endParaRPr>
          </a:p>
        </p:txBody>
      </p:sp>
    </p:spTree>
    <p:extLst>
      <p:ext uri="{BB962C8B-B14F-4D97-AF65-F5344CB8AC3E}">
        <p14:creationId xmlns:p14="http://schemas.microsoft.com/office/powerpoint/2010/main" val="24045890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471" y="194236"/>
            <a:ext cx="8830235" cy="6247864"/>
          </a:xfrm>
          <a:prstGeom prst="rect">
            <a:avLst/>
          </a:prstGeom>
          <a:noFill/>
          <a:ln>
            <a:solidFill>
              <a:schemeClr val="tx1"/>
            </a:solidFill>
            <a:prstDash val="sysDash"/>
          </a:ln>
        </p:spPr>
        <p:txBody>
          <a:bodyPr wrap="square" rtlCol="0">
            <a:spAutoFit/>
          </a:bodyPr>
          <a:lstStyle/>
          <a:p>
            <a:r>
              <a:rPr lang="en-US" sz="2000" dirty="0" smtClean="0"/>
              <a:t>P1. 1 grain of sand is not a heap.</a:t>
            </a:r>
          </a:p>
          <a:p>
            <a:r>
              <a:rPr lang="en-US" sz="2000" dirty="0" smtClean="0"/>
              <a:t>P2. If 1 grain of sand is not a heap, then 2 grains of sand are not a heap. </a:t>
            </a:r>
          </a:p>
          <a:p>
            <a:r>
              <a:rPr lang="en-US" sz="2000" dirty="0"/>
              <a:t>	</a:t>
            </a:r>
            <a:r>
              <a:rPr lang="en-US" sz="2000" dirty="0" smtClean="0"/>
              <a:t>C1. 2 grains of sand are not a heap. (P1, P2)</a:t>
            </a:r>
          </a:p>
          <a:p>
            <a:r>
              <a:rPr lang="en-US" sz="2000" dirty="0" smtClean="0"/>
              <a:t>P3. If 2 grains of sand are not a heap, then 3 grains of sand are not a heap.</a:t>
            </a:r>
          </a:p>
          <a:p>
            <a:r>
              <a:rPr lang="en-US" sz="2000" dirty="0"/>
              <a:t>	</a:t>
            </a:r>
            <a:r>
              <a:rPr lang="en-US" sz="2000" dirty="0" smtClean="0"/>
              <a:t>C2. 3 grains of sand are not a heap. (C1, P3)</a:t>
            </a:r>
          </a:p>
          <a:p>
            <a:r>
              <a:rPr lang="en-US" sz="2000" dirty="0" smtClean="0"/>
              <a:t>P4. If 3 grains of sand are not a heap, then 4 grains of sand are not a heap. </a:t>
            </a:r>
          </a:p>
          <a:p>
            <a:r>
              <a:rPr lang="en-US" sz="2000" dirty="0"/>
              <a:t>	</a:t>
            </a:r>
            <a:r>
              <a:rPr lang="en-US" sz="2000" dirty="0" smtClean="0"/>
              <a:t>C3. 4 grains of sand are not a heap. (C2, P4)</a:t>
            </a:r>
          </a:p>
          <a:p>
            <a:r>
              <a:rPr lang="en-US" sz="2000" dirty="0" smtClean="0"/>
              <a:t>P5. If 4 grains of sand are not a heap, then 5 grains of sand are not a heap. </a:t>
            </a:r>
          </a:p>
          <a:p>
            <a:r>
              <a:rPr lang="en-US" sz="2000" dirty="0"/>
              <a:t>	</a:t>
            </a:r>
            <a:r>
              <a:rPr lang="en-US" sz="2000" dirty="0" smtClean="0"/>
              <a:t>C4. 5 grains of sand are not a heap. (C3, P5)</a:t>
            </a:r>
          </a:p>
          <a:p>
            <a:r>
              <a:rPr lang="en-US" sz="2000" dirty="0" smtClean="0"/>
              <a:t>…</a:t>
            </a:r>
          </a:p>
          <a:p>
            <a:r>
              <a:rPr lang="en-US" sz="2000" dirty="0" smtClean="0"/>
              <a:t>....</a:t>
            </a:r>
          </a:p>
          <a:p>
            <a:r>
              <a:rPr lang="en-US" sz="2000" dirty="0" smtClean="0">
                <a:solidFill>
                  <a:srgbClr val="FF0000"/>
                </a:solidFill>
              </a:rPr>
              <a:t>P476. If 465 grains of sand are not a heap, then 466 grains of sand are not a heap.</a:t>
            </a:r>
            <a:endParaRPr lang="en-US" sz="2000" dirty="0">
              <a:solidFill>
                <a:srgbClr val="FF0000"/>
              </a:solidFill>
            </a:endParaRPr>
          </a:p>
          <a:p>
            <a:r>
              <a:rPr lang="en-US" sz="2000" dirty="0" smtClean="0"/>
              <a:t>…</a:t>
            </a:r>
            <a:endParaRPr lang="en-US" sz="2000" dirty="0"/>
          </a:p>
          <a:p>
            <a:r>
              <a:rPr lang="en-US" sz="2000" dirty="0" smtClean="0"/>
              <a:t>…</a:t>
            </a:r>
          </a:p>
          <a:p>
            <a:r>
              <a:rPr lang="en-US" sz="2000" dirty="0" smtClean="0"/>
              <a:t>	C998. 999 grains of sand are not a heap. </a:t>
            </a:r>
          </a:p>
          <a:p>
            <a:r>
              <a:rPr lang="en-US" sz="2000" dirty="0" smtClean="0"/>
              <a:t>P1000. If 999 grains of sand are not a heap, then 1000 grains of sand are not a heap.</a:t>
            </a:r>
          </a:p>
          <a:p>
            <a:endParaRPr lang="en-US" sz="2000" dirty="0" smtClean="0"/>
          </a:p>
          <a:p>
            <a:r>
              <a:rPr lang="en-US" sz="2000" dirty="0" smtClean="0"/>
              <a:t>C. 1000 grains of sand are not a heap. (C998, P1000)</a:t>
            </a:r>
          </a:p>
        </p:txBody>
      </p:sp>
      <p:cxnSp>
        <p:nvCxnSpPr>
          <p:cNvPr id="6" name="Straight Connector 5"/>
          <p:cNvCxnSpPr/>
          <p:nvPr/>
        </p:nvCxnSpPr>
        <p:spPr>
          <a:xfrm>
            <a:off x="134471" y="5916705"/>
            <a:ext cx="9009529"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5671212" y="6442100"/>
            <a:ext cx="3472788" cy="369332"/>
          </a:xfrm>
          <a:prstGeom prst="rect">
            <a:avLst/>
          </a:prstGeom>
          <a:noFill/>
        </p:spPr>
        <p:txBody>
          <a:bodyPr wrap="none" rtlCol="0">
            <a:spAutoFit/>
          </a:bodyPr>
          <a:lstStyle/>
          <a:p>
            <a:r>
              <a:rPr lang="en-US" dirty="0" smtClean="0"/>
              <a:t>(P476 comes out indeterminate.)</a:t>
            </a:r>
            <a:endParaRPr lang="en-US" dirty="0"/>
          </a:p>
        </p:txBody>
      </p:sp>
    </p:spTree>
    <p:extLst>
      <p:ext uri="{BB962C8B-B14F-4D97-AF65-F5344CB8AC3E}">
        <p14:creationId xmlns:p14="http://schemas.microsoft.com/office/powerpoint/2010/main" val="31639915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7" y="283881"/>
            <a:ext cx="8785411" cy="1631216"/>
          </a:xfrm>
          <a:prstGeom prst="rect">
            <a:avLst/>
          </a:prstGeom>
          <a:noFill/>
        </p:spPr>
        <p:txBody>
          <a:bodyPr wrap="square" rtlCol="0">
            <a:spAutoFit/>
          </a:bodyPr>
          <a:lstStyle/>
          <a:p>
            <a:r>
              <a:rPr lang="en-US" sz="2000" dirty="0" smtClean="0">
                <a:latin typeface="+mj-lt"/>
              </a:rPr>
              <a:t>So far the </a:t>
            </a:r>
            <a:r>
              <a:rPr lang="en-US" sz="2000" i="1" dirty="0" smtClean="0">
                <a:latin typeface="+mj-lt"/>
              </a:rPr>
              <a:t>theory of vagueness </a:t>
            </a:r>
            <a:r>
              <a:rPr lang="en-US" sz="2000" dirty="0" smtClean="0">
                <a:latin typeface="+mj-lt"/>
              </a:rPr>
              <a:t>response looks plausible. When we use words like “tall”, we don’t really care whether we get a clear verdict for every single object in existence. We use them instead to talk about objects that are clearly tall, and objects that are clearly not tall. We simply leave open whether objects in the grey area are tall or not. </a:t>
            </a:r>
            <a:endParaRPr lang="en-US" sz="2000" dirty="0">
              <a:latin typeface="+mj-lt"/>
            </a:endParaRPr>
          </a:p>
        </p:txBody>
      </p:sp>
    </p:spTree>
    <p:extLst>
      <p:ext uri="{BB962C8B-B14F-4D97-AF65-F5344CB8AC3E}">
        <p14:creationId xmlns:p14="http://schemas.microsoft.com/office/powerpoint/2010/main" val="27015949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7" y="283881"/>
            <a:ext cx="8785411" cy="2554545"/>
          </a:xfrm>
          <a:prstGeom prst="rect">
            <a:avLst/>
          </a:prstGeom>
          <a:noFill/>
        </p:spPr>
        <p:txBody>
          <a:bodyPr wrap="square" rtlCol="0">
            <a:spAutoFit/>
          </a:bodyPr>
          <a:lstStyle/>
          <a:p>
            <a:r>
              <a:rPr lang="en-US" sz="2000" dirty="0" smtClean="0">
                <a:latin typeface="+mj-lt"/>
              </a:rPr>
              <a:t>So far the </a:t>
            </a:r>
            <a:r>
              <a:rPr lang="en-US" sz="2000" i="1" dirty="0" smtClean="0">
                <a:latin typeface="+mj-lt"/>
              </a:rPr>
              <a:t>theory of vagueness </a:t>
            </a:r>
            <a:r>
              <a:rPr lang="en-US" sz="2000" dirty="0" smtClean="0">
                <a:latin typeface="+mj-lt"/>
              </a:rPr>
              <a:t>response looks plausible. When we use words like “tall”, we don’t really care whether we get a clear verdict for every single object in existence. We use them instead to talk about objects that are clearly tall, and objects that are clearly not tall. We simply leave open whether objects in the grey area are tall or not. </a:t>
            </a:r>
          </a:p>
          <a:p>
            <a:endParaRPr lang="en-US" sz="2000" dirty="0">
              <a:latin typeface="+mj-lt"/>
            </a:endParaRPr>
          </a:p>
          <a:p>
            <a:r>
              <a:rPr lang="en-US" sz="2000" dirty="0" smtClean="0">
                <a:latin typeface="+mj-lt"/>
              </a:rPr>
              <a:t>Unfortunately, this view faces a serious problem, which we can see if we re-examine our diagram. </a:t>
            </a:r>
            <a:endParaRPr lang="en-US" sz="2000" dirty="0">
              <a:latin typeface="+mj-lt"/>
            </a:endParaRPr>
          </a:p>
        </p:txBody>
      </p:sp>
    </p:spTree>
    <p:extLst>
      <p:ext uri="{BB962C8B-B14F-4D97-AF65-F5344CB8AC3E}">
        <p14:creationId xmlns:p14="http://schemas.microsoft.com/office/powerpoint/2010/main" val="41440710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7" y="283881"/>
            <a:ext cx="8785411" cy="1323439"/>
          </a:xfrm>
          <a:prstGeom prst="rect">
            <a:avLst/>
          </a:prstGeom>
          <a:noFill/>
        </p:spPr>
        <p:txBody>
          <a:bodyPr wrap="square" rtlCol="0">
            <a:spAutoFit/>
          </a:bodyPr>
          <a:lstStyle/>
          <a:p>
            <a:r>
              <a:rPr lang="en-US" sz="2000" dirty="0" smtClean="0">
                <a:latin typeface="+mj-lt"/>
              </a:rPr>
              <a:t>We have gotten rid of the sharp boundary point posited earlier, but one might worry that we have simply replaced it with two new sharp boundary points: between the clear non-heaps and the grey area, and the other between the grey area and the clear heaps. </a:t>
            </a:r>
            <a:endParaRPr lang="en-US" sz="2000" dirty="0">
              <a:latin typeface="+mj-lt"/>
            </a:endParaRPr>
          </a:p>
        </p:txBody>
      </p:sp>
      <p:pic>
        <p:nvPicPr>
          <p:cNvPr id="2" name="Picture 1" descr="Screen Shot 2016-04-18 at 12.48.3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27887"/>
            <a:ext cx="9144000" cy="4322815"/>
          </a:xfrm>
          <a:prstGeom prst="rect">
            <a:avLst/>
          </a:prstGeom>
        </p:spPr>
      </p:pic>
    </p:spTree>
    <p:extLst>
      <p:ext uri="{BB962C8B-B14F-4D97-AF65-F5344CB8AC3E}">
        <p14:creationId xmlns:p14="http://schemas.microsoft.com/office/powerpoint/2010/main" val="665978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8" y="194234"/>
            <a:ext cx="8128000" cy="400110"/>
          </a:xfrm>
          <a:prstGeom prst="rect">
            <a:avLst/>
          </a:prstGeom>
          <a:noFill/>
        </p:spPr>
        <p:txBody>
          <a:bodyPr wrap="square" rtlCol="0">
            <a:spAutoFit/>
          </a:bodyPr>
          <a:lstStyle/>
          <a:p>
            <a:r>
              <a:rPr lang="en-US" sz="2000" dirty="0" smtClean="0">
                <a:latin typeface="+mj-lt"/>
              </a:rPr>
              <a:t>Galen introduces the paradox by asking a series of questions:</a:t>
            </a:r>
            <a:endParaRPr lang="en-US" sz="2000" dirty="0">
              <a:latin typeface="+mj-lt"/>
            </a:endParaRPr>
          </a:p>
        </p:txBody>
      </p:sp>
      <p:sp>
        <p:nvSpPr>
          <p:cNvPr id="5" name="TextBox 4"/>
          <p:cNvSpPr txBox="1"/>
          <p:nvPr/>
        </p:nvSpPr>
        <p:spPr>
          <a:xfrm>
            <a:off x="806826" y="937433"/>
            <a:ext cx="6753412" cy="286232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smtClean="0"/>
              <a:t>“tell me, do you think that a single grain of wheat is a heap? Thereupon you say: No. Then I say: What do you say about 2 grains? For it is my purpose to ask you questions in succession, and if you do not admit that 2 grains are a heap then I shall ask you about 3 grains. Then I shall proceed to interrogate you further with respect to 4 grains, then 5 and 6 and 7 and 8, and you will assuredly say that none of these makes a heap. … For a heap … has quantity and mass of some considerable size.”</a:t>
            </a:r>
            <a:endParaRPr lang="en-US" sz="2000" dirty="0"/>
          </a:p>
        </p:txBody>
      </p:sp>
      <p:sp>
        <p:nvSpPr>
          <p:cNvPr id="6" name="TextBox 5"/>
          <p:cNvSpPr txBox="1"/>
          <p:nvPr/>
        </p:nvSpPr>
        <p:spPr>
          <a:xfrm>
            <a:off x="361578" y="4126752"/>
            <a:ext cx="8128000" cy="1015663"/>
          </a:xfrm>
          <a:prstGeom prst="rect">
            <a:avLst/>
          </a:prstGeom>
          <a:noFill/>
        </p:spPr>
        <p:txBody>
          <a:bodyPr wrap="square" rtlCol="0">
            <a:spAutoFit/>
          </a:bodyPr>
          <a:lstStyle/>
          <a:p>
            <a:r>
              <a:rPr lang="en-US" sz="2000" dirty="0" smtClean="0">
                <a:latin typeface="+mj-lt"/>
              </a:rPr>
              <a:t>So far, this is not especially problematic; we’ve just given an argument for the unsurprising conclusion that 8 grains of sand do not make a heap. </a:t>
            </a:r>
            <a:endParaRPr lang="en-US" sz="2000" dirty="0">
              <a:latin typeface="+mj-lt"/>
            </a:endParaRPr>
          </a:p>
        </p:txBody>
      </p:sp>
    </p:spTree>
    <p:extLst>
      <p:ext uri="{BB962C8B-B14F-4D97-AF65-F5344CB8AC3E}">
        <p14:creationId xmlns:p14="http://schemas.microsoft.com/office/powerpoint/2010/main" val="24102757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7765" y="313765"/>
            <a:ext cx="7838003" cy="400110"/>
          </a:xfrm>
          <a:prstGeom prst="rect">
            <a:avLst/>
          </a:prstGeom>
          <a:noFill/>
        </p:spPr>
        <p:txBody>
          <a:bodyPr wrap="none" rtlCol="0">
            <a:spAutoFit/>
          </a:bodyPr>
          <a:lstStyle/>
          <a:p>
            <a:r>
              <a:rPr lang="en-US" sz="2000" dirty="0" smtClean="0">
                <a:latin typeface="+mj-lt"/>
              </a:rPr>
              <a:t>To put the point a different way, consider this list of sentences:</a:t>
            </a:r>
            <a:endParaRPr lang="en-US" sz="2000" dirty="0">
              <a:latin typeface="+mj-lt"/>
            </a:endParaRPr>
          </a:p>
        </p:txBody>
      </p:sp>
      <p:sp>
        <p:nvSpPr>
          <p:cNvPr id="5" name="TextBox 4"/>
          <p:cNvSpPr txBox="1"/>
          <p:nvPr/>
        </p:nvSpPr>
        <p:spPr>
          <a:xfrm>
            <a:off x="2151529" y="986117"/>
            <a:ext cx="4586662" cy="2554545"/>
          </a:xfrm>
          <a:prstGeom prst="rect">
            <a:avLst/>
          </a:prstGeom>
          <a:noFill/>
          <a:ln>
            <a:solidFill>
              <a:schemeClr val="tx1"/>
            </a:solidFill>
            <a:prstDash val="sysDash"/>
          </a:ln>
        </p:spPr>
        <p:txBody>
          <a:bodyPr wrap="none" rtlCol="0">
            <a:spAutoFit/>
          </a:bodyPr>
          <a:lstStyle/>
          <a:p>
            <a:r>
              <a:rPr lang="en-US" sz="2000" dirty="0" smtClean="0">
                <a:latin typeface="+mj-lt"/>
              </a:rPr>
              <a:t>1 grain of sand is not a heap.</a:t>
            </a:r>
          </a:p>
          <a:p>
            <a:r>
              <a:rPr lang="en-US" sz="2000" dirty="0" smtClean="0">
                <a:latin typeface="+mj-lt"/>
              </a:rPr>
              <a:t>2 </a:t>
            </a:r>
            <a:r>
              <a:rPr lang="en-US" sz="2000" dirty="0">
                <a:latin typeface="+mj-lt"/>
              </a:rPr>
              <a:t>grains of sand are not a heap. </a:t>
            </a:r>
            <a:endParaRPr lang="en-US" sz="2000" dirty="0" smtClean="0">
              <a:latin typeface="+mj-lt"/>
            </a:endParaRPr>
          </a:p>
          <a:p>
            <a:r>
              <a:rPr lang="en-US" sz="2000" dirty="0" smtClean="0">
                <a:latin typeface="+mj-lt"/>
              </a:rPr>
              <a:t>3 grains of sand are not a heap. </a:t>
            </a:r>
          </a:p>
          <a:p>
            <a:r>
              <a:rPr lang="en-US" sz="2000" dirty="0">
                <a:latin typeface="+mj-lt"/>
              </a:rPr>
              <a:t>	</a:t>
            </a:r>
            <a:r>
              <a:rPr lang="en-US" sz="2000" dirty="0" smtClean="0">
                <a:latin typeface="+mj-lt"/>
              </a:rPr>
              <a:t>	…</a:t>
            </a:r>
          </a:p>
          <a:p>
            <a:r>
              <a:rPr lang="en-US" sz="2000" dirty="0">
                <a:latin typeface="+mj-lt"/>
              </a:rPr>
              <a:t>	</a:t>
            </a:r>
            <a:r>
              <a:rPr lang="en-US" sz="2000" dirty="0" smtClean="0">
                <a:latin typeface="+mj-lt"/>
              </a:rPr>
              <a:t>	…</a:t>
            </a:r>
          </a:p>
          <a:p>
            <a:r>
              <a:rPr lang="en-US" sz="2000" dirty="0">
                <a:latin typeface="+mj-lt"/>
              </a:rPr>
              <a:t>	</a:t>
            </a:r>
            <a:r>
              <a:rPr lang="en-US" sz="2000" dirty="0" smtClean="0">
                <a:latin typeface="+mj-lt"/>
              </a:rPr>
              <a:t>	…</a:t>
            </a:r>
          </a:p>
          <a:p>
            <a:r>
              <a:rPr lang="en-US" sz="2000" dirty="0" smtClean="0">
                <a:latin typeface="+mj-lt"/>
              </a:rPr>
              <a:t>999 grains of sand are not a heap. </a:t>
            </a:r>
          </a:p>
          <a:p>
            <a:r>
              <a:rPr lang="en-US" sz="2000" dirty="0" smtClean="0">
                <a:latin typeface="+mj-lt"/>
              </a:rPr>
              <a:t>1000 grains of sand are not a heap. </a:t>
            </a:r>
            <a:endParaRPr lang="en-US" sz="2000" dirty="0">
              <a:latin typeface="+mj-lt"/>
            </a:endParaRPr>
          </a:p>
        </p:txBody>
      </p:sp>
    </p:spTree>
    <p:extLst>
      <p:ext uri="{BB962C8B-B14F-4D97-AF65-F5344CB8AC3E}">
        <p14:creationId xmlns:p14="http://schemas.microsoft.com/office/powerpoint/2010/main" val="39487875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7765" y="313765"/>
            <a:ext cx="7838003" cy="400110"/>
          </a:xfrm>
          <a:prstGeom prst="rect">
            <a:avLst/>
          </a:prstGeom>
          <a:noFill/>
        </p:spPr>
        <p:txBody>
          <a:bodyPr wrap="none" rtlCol="0">
            <a:spAutoFit/>
          </a:bodyPr>
          <a:lstStyle/>
          <a:p>
            <a:r>
              <a:rPr lang="en-US" sz="2000" dirty="0" smtClean="0">
                <a:latin typeface="+mj-lt"/>
              </a:rPr>
              <a:t>To put the point a different way, consider this list of sentences:</a:t>
            </a:r>
            <a:endParaRPr lang="en-US" sz="2000" dirty="0">
              <a:latin typeface="+mj-lt"/>
            </a:endParaRPr>
          </a:p>
        </p:txBody>
      </p:sp>
      <p:sp>
        <p:nvSpPr>
          <p:cNvPr id="5" name="TextBox 4"/>
          <p:cNvSpPr txBox="1"/>
          <p:nvPr/>
        </p:nvSpPr>
        <p:spPr>
          <a:xfrm>
            <a:off x="2151529" y="986117"/>
            <a:ext cx="4586662" cy="2554545"/>
          </a:xfrm>
          <a:prstGeom prst="rect">
            <a:avLst/>
          </a:prstGeom>
          <a:noFill/>
          <a:ln>
            <a:solidFill>
              <a:schemeClr val="tx1"/>
            </a:solidFill>
            <a:prstDash val="sysDash"/>
          </a:ln>
        </p:spPr>
        <p:txBody>
          <a:bodyPr wrap="none" rtlCol="0">
            <a:spAutoFit/>
          </a:bodyPr>
          <a:lstStyle/>
          <a:p>
            <a:r>
              <a:rPr lang="en-US" sz="2000" dirty="0" smtClean="0">
                <a:latin typeface="+mj-lt"/>
              </a:rPr>
              <a:t>1 grain of sand is not a heap.</a:t>
            </a:r>
          </a:p>
          <a:p>
            <a:r>
              <a:rPr lang="en-US" sz="2000" dirty="0" smtClean="0">
                <a:latin typeface="+mj-lt"/>
              </a:rPr>
              <a:t>2 </a:t>
            </a:r>
            <a:r>
              <a:rPr lang="en-US" sz="2000" dirty="0">
                <a:latin typeface="+mj-lt"/>
              </a:rPr>
              <a:t>grains of sand are not a heap. </a:t>
            </a:r>
            <a:endParaRPr lang="en-US" sz="2000" dirty="0" smtClean="0">
              <a:latin typeface="+mj-lt"/>
            </a:endParaRPr>
          </a:p>
          <a:p>
            <a:r>
              <a:rPr lang="en-US" sz="2000" dirty="0" smtClean="0">
                <a:latin typeface="+mj-lt"/>
              </a:rPr>
              <a:t>3 grains of sand are not a heap. </a:t>
            </a:r>
          </a:p>
          <a:p>
            <a:r>
              <a:rPr lang="en-US" sz="2000" dirty="0">
                <a:latin typeface="+mj-lt"/>
              </a:rPr>
              <a:t>	</a:t>
            </a:r>
            <a:r>
              <a:rPr lang="en-US" sz="2000" dirty="0" smtClean="0">
                <a:latin typeface="+mj-lt"/>
              </a:rPr>
              <a:t>	…</a:t>
            </a:r>
          </a:p>
          <a:p>
            <a:r>
              <a:rPr lang="en-US" sz="2000" dirty="0">
                <a:latin typeface="+mj-lt"/>
              </a:rPr>
              <a:t>	</a:t>
            </a:r>
            <a:r>
              <a:rPr lang="en-US" sz="2000" dirty="0" smtClean="0">
                <a:latin typeface="+mj-lt"/>
              </a:rPr>
              <a:t>	…</a:t>
            </a:r>
          </a:p>
          <a:p>
            <a:r>
              <a:rPr lang="en-US" sz="2000" dirty="0">
                <a:latin typeface="+mj-lt"/>
              </a:rPr>
              <a:t>	</a:t>
            </a:r>
            <a:r>
              <a:rPr lang="en-US" sz="2000" dirty="0" smtClean="0">
                <a:latin typeface="+mj-lt"/>
              </a:rPr>
              <a:t>	…</a:t>
            </a:r>
          </a:p>
          <a:p>
            <a:r>
              <a:rPr lang="en-US" sz="2000" dirty="0" smtClean="0">
                <a:latin typeface="+mj-lt"/>
              </a:rPr>
              <a:t>999 grains of sand are not a heap. </a:t>
            </a:r>
          </a:p>
          <a:p>
            <a:r>
              <a:rPr lang="en-US" sz="2000" dirty="0" smtClean="0">
                <a:latin typeface="+mj-lt"/>
              </a:rPr>
              <a:t>1000 grains of sand are not a heap. </a:t>
            </a:r>
            <a:endParaRPr lang="en-US" sz="2000" dirty="0">
              <a:latin typeface="+mj-lt"/>
            </a:endParaRPr>
          </a:p>
        </p:txBody>
      </p:sp>
      <p:sp>
        <p:nvSpPr>
          <p:cNvPr id="2" name="TextBox 1"/>
          <p:cNvSpPr txBox="1"/>
          <p:nvPr/>
        </p:nvSpPr>
        <p:spPr>
          <a:xfrm>
            <a:off x="463176" y="3890246"/>
            <a:ext cx="8471647" cy="707886"/>
          </a:xfrm>
          <a:prstGeom prst="rect">
            <a:avLst/>
          </a:prstGeom>
          <a:noFill/>
        </p:spPr>
        <p:txBody>
          <a:bodyPr wrap="square" rtlCol="0">
            <a:spAutoFit/>
          </a:bodyPr>
          <a:lstStyle/>
          <a:p>
            <a:r>
              <a:rPr lang="en-US" sz="2000" dirty="0" smtClean="0">
                <a:latin typeface="+mj-lt"/>
              </a:rPr>
              <a:t>The sharp boundary person says that there is a sentence on this list that is true and that is followed by a sentence that is false. </a:t>
            </a:r>
            <a:endParaRPr lang="en-US" sz="2000" dirty="0">
              <a:latin typeface="+mj-lt"/>
            </a:endParaRPr>
          </a:p>
        </p:txBody>
      </p:sp>
    </p:spTree>
    <p:extLst>
      <p:ext uri="{BB962C8B-B14F-4D97-AF65-F5344CB8AC3E}">
        <p14:creationId xmlns:p14="http://schemas.microsoft.com/office/powerpoint/2010/main" val="21879853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7765" y="313765"/>
            <a:ext cx="7838003" cy="400110"/>
          </a:xfrm>
          <a:prstGeom prst="rect">
            <a:avLst/>
          </a:prstGeom>
          <a:noFill/>
        </p:spPr>
        <p:txBody>
          <a:bodyPr wrap="none" rtlCol="0">
            <a:spAutoFit/>
          </a:bodyPr>
          <a:lstStyle/>
          <a:p>
            <a:r>
              <a:rPr lang="en-US" sz="2000" dirty="0" smtClean="0">
                <a:latin typeface="+mj-lt"/>
              </a:rPr>
              <a:t>To put the point a different way, consider this list of sentences:</a:t>
            </a:r>
            <a:endParaRPr lang="en-US" sz="2000" dirty="0">
              <a:latin typeface="+mj-lt"/>
            </a:endParaRPr>
          </a:p>
        </p:txBody>
      </p:sp>
      <p:sp>
        <p:nvSpPr>
          <p:cNvPr id="5" name="TextBox 4"/>
          <p:cNvSpPr txBox="1"/>
          <p:nvPr/>
        </p:nvSpPr>
        <p:spPr>
          <a:xfrm>
            <a:off x="2151529" y="986117"/>
            <a:ext cx="4586662" cy="2554545"/>
          </a:xfrm>
          <a:prstGeom prst="rect">
            <a:avLst/>
          </a:prstGeom>
          <a:noFill/>
          <a:ln>
            <a:solidFill>
              <a:schemeClr val="tx1"/>
            </a:solidFill>
            <a:prstDash val="sysDash"/>
          </a:ln>
        </p:spPr>
        <p:txBody>
          <a:bodyPr wrap="none" rtlCol="0">
            <a:spAutoFit/>
          </a:bodyPr>
          <a:lstStyle/>
          <a:p>
            <a:r>
              <a:rPr lang="en-US" sz="2000" dirty="0" smtClean="0">
                <a:latin typeface="+mj-lt"/>
              </a:rPr>
              <a:t>1 grain of sand is not a heap.</a:t>
            </a:r>
          </a:p>
          <a:p>
            <a:r>
              <a:rPr lang="en-US" sz="2000" dirty="0" smtClean="0">
                <a:latin typeface="+mj-lt"/>
              </a:rPr>
              <a:t>2 </a:t>
            </a:r>
            <a:r>
              <a:rPr lang="en-US" sz="2000" dirty="0">
                <a:latin typeface="+mj-lt"/>
              </a:rPr>
              <a:t>grains of sand are not a heap. </a:t>
            </a:r>
            <a:endParaRPr lang="en-US" sz="2000" dirty="0" smtClean="0">
              <a:latin typeface="+mj-lt"/>
            </a:endParaRPr>
          </a:p>
          <a:p>
            <a:r>
              <a:rPr lang="en-US" sz="2000" dirty="0" smtClean="0">
                <a:latin typeface="+mj-lt"/>
              </a:rPr>
              <a:t>3 grains of sand are not a heap. </a:t>
            </a:r>
          </a:p>
          <a:p>
            <a:r>
              <a:rPr lang="en-US" sz="2000" dirty="0">
                <a:latin typeface="+mj-lt"/>
              </a:rPr>
              <a:t>	</a:t>
            </a:r>
            <a:r>
              <a:rPr lang="en-US" sz="2000" dirty="0" smtClean="0">
                <a:latin typeface="+mj-lt"/>
              </a:rPr>
              <a:t>	…</a:t>
            </a:r>
          </a:p>
          <a:p>
            <a:r>
              <a:rPr lang="en-US" sz="2000" dirty="0">
                <a:latin typeface="+mj-lt"/>
              </a:rPr>
              <a:t>	</a:t>
            </a:r>
            <a:r>
              <a:rPr lang="en-US" sz="2000" dirty="0" smtClean="0">
                <a:latin typeface="+mj-lt"/>
              </a:rPr>
              <a:t>	…</a:t>
            </a:r>
          </a:p>
          <a:p>
            <a:r>
              <a:rPr lang="en-US" sz="2000" dirty="0">
                <a:latin typeface="+mj-lt"/>
              </a:rPr>
              <a:t>	</a:t>
            </a:r>
            <a:r>
              <a:rPr lang="en-US" sz="2000" dirty="0" smtClean="0">
                <a:latin typeface="+mj-lt"/>
              </a:rPr>
              <a:t>	…</a:t>
            </a:r>
          </a:p>
          <a:p>
            <a:r>
              <a:rPr lang="en-US" sz="2000" dirty="0" smtClean="0">
                <a:latin typeface="+mj-lt"/>
              </a:rPr>
              <a:t>999 grains of sand are not a heap. </a:t>
            </a:r>
          </a:p>
          <a:p>
            <a:r>
              <a:rPr lang="en-US" sz="2000" dirty="0" smtClean="0">
                <a:latin typeface="+mj-lt"/>
              </a:rPr>
              <a:t>1000 grains of sand are not a heap. </a:t>
            </a:r>
            <a:endParaRPr lang="en-US" sz="2000" dirty="0">
              <a:latin typeface="+mj-lt"/>
            </a:endParaRPr>
          </a:p>
        </p:txBody>
      </p:sp>
      <p:sp>
        <p:nvSpPr>
          <p:cNvPr id="2" name="TextBox 1"/>
          <p:cNvSpPr txBox="1"/>
          <p:nvPr/>
        </p:nvSpPr>
        <p:spPr>
          <a:xfrm>
            <a:off x="463176" y="3890246"/>
            <a:ext cx="8471647" cy="2862322"/>
          </a:xfrm>
          <a:prstGeom prst="rect">
            <a:avLst/>
          </a:prstGeom>
          <a:noFill/>
        </p:spPr>
        <p:txBody>
          <a:bodyPr wrap="square" rtlCol="0">
            <a:spAutoFit/>
          </a:bodyPr>
          <a:lstStyle/>
          <a:p>
            <a:r>
              <a:rPr lang="en-US" sz="2000" dirty="0" smtClean="0">
                <a:latin typeface="+mj-lt"/>
              </a:rPr>
              <a:t>The sharp boundary person says that there is a sentence on this list that is true and that is followed by a sentence that is false. </a:t>
            </a:r>
          </a:p>
          <a:p>
            <a:endParaRPr lang="en-US" sz="2000" dirty="0">
              <a:latin typeface="+mj-lt"/>
            </a:endParaRPr>
          </a:p>
          <a:p>
            <a:r>
              <a:rPr lang="en-US" sz="2000" dirty="0" smtClean="0">
                <a:latin typeface="+mj-lt"/>
              </a:rPr>
              <a:t>The vagueness theory person says that the sentences in the beginning are true too, but that somewhere in the middle a true sentence is followed by an indeterminate sentence. But that seems like a sharp boundary—so we can raise the same worries about arbitrariness, and so on, about these different sharp boundaries that the vagueness theorist seems committed to. </a:t>
            </a:r>
            <a:endParaRPr lang="en-US" sz="2000" dirty="0">
              <a:latin typeface="+mj-lt"/>
            </a:endParaRPr>
          </a:p>
        </p:txBody>
      </p:sp>
    </p:spTree>
    <p:extLst>
      <p:ext uri="{BB962C8B-B14F-4D97-AF65-F5344CB8AC3E}">
        <p14:creationId xmlns:p14="http://schemas.microsoft.com/office/powerpoint/2010/main" val="35324231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70452"/>
            <a:ext cx="7918824" cy="1631216"/>
          </a:xfrm>
          <a:prstGeom prst="rect">
            <a:avLst/>
          </a:prstGeom>
          <a:noFill/>
        </p:spPr>
        <p:txBody>
          <a:bodyPr wrap="square" rtlCol="0">
            <a:spAutoFit/>
          </a:bodyPr>
          <a:lstStyle/>
          <a:p>
            <a:r>
              <a:rPr lang="en-US" sz="2000" dirty="0" smtClean="0">
                <a:latin typeface="+mj-lt"/>
              </a:rPr>
              <a:t>There is thus a sense in which one might think that vagueness theory approaches don’t avoid the problems of sharp cut-off theories, but instead multiply them. </a:t>
            </a:r>
          </a:p>
          <a:p>
            <a:endParaRPr lang="en-US" sz="2000" dirty="0">
              <a:latin typeface="+mj-lt"/>
            </a:endParaRPr>
          </a:p>
          <a:p>
            <a:endParaRPr lang="en-US" sz="2000" dirty="0">
              <a:latin typeface="+mj-lt"/>
            </a:endParaRPr>
          </a:p>
        </p:txBody>
      </p:sp>
    </p:spTree>
    <p:extLst>
      <p:ext uri="{BB962C8B-B14F-4D97-AF65-F5344CB8AC3E}">
        <p14:creationId xmlns:p14="http://schemas.microsoft.com/office/powerpoint/2010/main" val="19902561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70452"/>
            <a:ext cx="7918824" cy="2862322"/>
          </a:xfrm>
          <a:prstGeom prst="rect">
            <a:avLst/>
          </a:prstGeom>
          <a:noFill/>
        </p:spPr>
        <p:txBody>
          <a:bodyPr wrap="square" rtlCol="0">
            <a:spAutoFit/>
          </a:bodyPr>
          <a:lstStyle/>
          <a:p>
            <a:r>
              <a:rPr lang="en-US" sz="2000" dirty="0" smtClean="0">
                <a:latin typeface="+mj-lt"/>
              </a:rPr>
              <a:t>There is thus a sense in which one might think that vagueness theory approaches don’t avoid the problems of sharp cut-off theories, but instead multiply them. </a:t>
            </a:r>
          </a:p>
          <a:p>
            <a:endParaRPr lang="en-US" sz="2000" dirty="0" smtClean="0">
              <a:latin typeface="+mj-lt"/>
            </a:endParaRPr>
          </a:p>
          <a:p>
            <a:r>
              <a:rPr lang="en-US" sz="2000" dirty="0" smtClean="0">
                <a:latin typeface="+mj-lt"/>
              </a:rPr>
              <a:t>This might incline you to simply accept the sharp boundary view. Maybe it sounds weird to say that you can go from non-bald to bald by losing a single hair –– but maybe this is not so bad. </a:t>
            </a:r>
            <a:endParaRPr lang="en-US" sz="2000" dirty="0">
              <a:latin typeface="+mj-lt"/>
            </a:endParaRPr>
          </a:p>
          <a:p>
            <a:endParaRPr lang="en-US" sz="2000" dirty="0">
              <a:latin typeface="+mj-lt"/>
            </a:endParaRPr>
          </a:p>
        </p:txBody>
      </p:sp>
    </p:spTree>
    <p:extLst>
      <p:ext uri="{BB962C8B-B14F-4D97-AF65-F5344CB8AC3E}">
        <p14:creationId xmlns:p14="http://schemas.microsoft.com/office/powerpoint/2010/main" val="134082634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001" y="270452"/>
            <a:ext cx="7918824" cy="4401205"/>
          </a:xfrm>
          <a:prstGeom prst="rect">
            <a:avLst/>
          </a:prstGeom>
          <a:noFill/>
        </p:spPr>
        <p:txBody>
          <a:bodyPr wrap="square" rtlCol="0">
            <a:spAutoFit/>
          </a:bodyPr>
          <a:lstStyle/>
          <a:p>
            <a:r>
              <a:rPr lang="en-US" sz="2000" dirty="0" smtClean="0">
                <a:latin typeface="+mj-lt"/>
              </a:rPr>
              <a:t>There is thus a sense in which one might think that vagueness theory approaches don’t avoid the problems of sharp cut-off theories, but instead multiply them. </a:t>
            </a:r>
          </a:p>
          <a:p>
            <a:endParaRPr lang="en-US" sz="2000" dirty="0" smtClean="0">
              <a:latin typeface="+mj-lt"/>
            </a:endParaRPr>
          </a:p>
          <a:p>
            <a:r>
              <a:rPr lang="en-US" sz="2000" dirty="0" smtClean="0">
                <a:latin typeface="+mj-lt"/>
              </a:rPr>
              <a:t>This might incline you to simply accept the sharp boundary view. Maybe it sounds weird to say that you can go from non-bald to bald by losing a single hair –– but maybe this is not so bad. </a:t>
            </a:r>
          </a:p>
          <a:p>
            <a:endParaRPr lang="en-US" sz="2000" dirty="0">
              <a:latin typeface="+mj-lt"/>
            </a:endParaRPr>
          </a:p>
          <a:p>
            <a:r>
              <a:rPr lang="en-US" sz="2000" dirty="0" smtClean="0">
                <a:latin typeface="+mj-lt"/>
              </a:rPr>
              <a:t>I want to close by presenting a version of the </a:t>
            </a:r>
            <a:r>
              <a:rPr lang="en-US" sz="2000" dirty="0" err="1" smtClean="0">
                <a:latin typeface="+mj-lt"/>
              </a:rPr>
              <a:t>sorites</a:t>
            </a:r>
            <a:r>
              <a:rPr lang="en-US" sz="2000" dirty="0" smtClean="0">
                <a:latin typeface="+mj-lt"/>
              </a:rPr>
              <a:t> paradox which, many people think, makes this sort of view hard to sustain. This is a paradox sometimes called the ‘phenomenal </a:t>
            </a:r>
            <a:r>
              <a:rPr lang="en-US" sz="2000" dirty="0" err="1" smtClean="0">
                <a:latin typeface="+mj-lt"/>
              </a:rPr>
              <a:t>sorites</a:t>
            </a:r>
            <a:r>
              <a:rPr lang="en-US" sz="2000" dirty="0" smtClean="0">
                <a:latin typeface="+mj-lt"/>
              </a:rPr>
              <a:t>’. </a:t>
            </a:r>
            <a:endParaRPr lang="en-US" sz="2000" dirty="0">
              <a:latin typeface="+mj-lt"/>
            </a:endParaRPr>
          </a:p>
          <a:p>
            <a:endParaRPr lang="en-US" sz="2000" dirty="0">
              <a:latin typeface="+mj-lt"/>
            </a:endParaRPr>
          </a:p>
        </p:txBody>
      </p:sp>
    </p:spTree>
    <p:extLst>
      <p:ext uri="{BB962C8B-B14F-4D97-AF65-F5344CB8AC3E}">
        <p14:creationId xmlns:p14="http://schemas.microsoft.com/office/powerpoint/2010/main" val="2738369790"/>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90588" y="472746"/>
            <a:ext cx="4023407" cy="400110"/>
          </a:xfrm>
          <a:prstGeom prst="rect">
            <a:avLst/>
          </a:prstGeom>
          <a:noFill/>
        </p:spPr>
        <p:txBody>
          <a:bodyPr wrap="none" rtlCol="0">
            <a:spAutoFit/>
          </a:bodyPr>
          <a:lstStyle/>
          <a:p>
            <a:r>
              <a:rPr lang="en-US" sz="2000" dirty="0" smtClean="0"/>
              <a:t>Look at the following color patch:</a:t>
            </a:r>
            <a:endParaRPr lang="en-US" sz="2000" dirty="0"/>
          </a:p>
        </p:txBody>
      </p:sp>
      <p:pic>
        <p:nvPicPr>
          <p:cNvPr id="7" name="Picture 6" descr="Screen Shot 2016-04-18 at 1.10.3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6087" y="1358292"/>
            <a:ext cx="2133600" cy="1841500"/>
          </a:xfrm>
          <a:prstGeom prst="rect">
            <a:avLst/>
          </a:prstGeom>
        </p:spPr>
      </p:pic>
    </p:spTree>
    <p:extLst>
      <p:ext uri="{BB962C8B-B14F-4D97-AF65-F5344CB8AC3E}">
        <p14:creationId xmlns:p14="http://schemas.microsoft.com/office/powerpoint/2010/main" val="38048835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90588" y="472746"/>
            <a:ext cx="4023407" cy="400110"/>
          </a:xfrm>
          <a:prstGeom prst="rect">
            <a:avLst/>
          </a:prstGeom>
          <a:noFill/>
        </p:spPr>
        <p:txBody>
          <a:bodyPr wrap="none" rtlCol="0">
            <a:spAutoFit/>
          </a:bodyPr>
          <a:lstStyle/>
          <a:p>
            <a:r>
              <a:rPr lang="en-US" sz="2000" dirty="0" smtClean="0"/>
              <a:t>Look at the following color patch:</a:t>
            </a:r>
            <a:endParaRPr lang="en-US" sz="2000" dirty="0"/>
          </a:p>
        </p:txBody>
      </p:sp>
      <p:pic>
        <p:nvPicPr>
          <p:cNvPr id="7" name="Picture 6" descr="Screen Shot 2016-04-18 at 1.10.3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6087" y="1358292"/>
            <a:ext cx="2133600" cy="1841500"/>
          </a:xfrm>
          <a:prstGeom prst="rect">
            <a:avLst/>
          </a:prstGeom>
        </p:spPr>
      </p:pic>
      <p:sp>
        <p:nvSpPr>
          <p:cNvPr id="4" name="TextBox 3"/>
          <p:cNvSpPr txBox="1"/>
          <p:nvPr/>
        </p:nvSpPr>
        <p:spPr>
          <a:xfrm>
            <a:off x="3661654" y="3825917"/>
            <a:ext cx="1512528" cy="400110"/>
          </a:xfrm>
          <a:prstGeom prst="rect">
            <a:avLst/>
          </a:prstGeom>
          <a:noFill/>
        </p:spPr>
        <p:txBody>
          <a:bodyPr wrap="none" rtlCol="0">
            <a:spAutoFit/>
          </a:bodyPr>
          <a:lstStyle/>
          <a:p>
            <a:r>
              <a:rPr lang="en-US" sz="2000" dirty="0" smtClean="0">
                <a:latin typeface="+mj-lt"/>
              </a:rPr>
              <a:t>Is it green? </a:t>
            </a:r>
            <a:endParaRPr lang="en-US" sz="2000" dirty="0">
              <a:latin typeface="+mj-lt"/>
            </a:endParaRPr>
          </a:p>
        </p:txBody>
      </p:sp>
    </p:spTree>
    <p:extLst>
      <p:ext uri="{BB962C8B-B14F-4D97-AF65-F5344CB8AC3E}">
        <p14:creationId xmlns:p14="http://schemas.microsoft.com/office/powerpoint/2010/main" val="1861565909"/>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90588" y="472746"/>
            <a:ext cx="4023407" cy="400110"/>
          </a:xfrm>
          <a:prstGeom prst="rect">
            <a:avLst/>
          </a:prstGeom>
          <a:noFill/>
        </p:spPr>
        <p:txBody>
          <a:bodyPr wrap="none" rtlCol="0">
            <a:spAutoFit/>
          </a:bodyPr>
          <a:lstStyle/>
          <a:p>
            <a:r>
              <a:rPr lang="en-US" sz="2000" dirty="0" smtClean="0"/>
              <a:t>Look at the following color patch:</a:t>
            </a:r>
            <a:endParaRPr lang="en-US" sz="2000" dirty="0"/>
          </a:p>
        </p:txBody>
      </p:sp>
      <p:pic>
        <p:nvPicPr>
          <p:cNvPr id="7" name="Picture 6" descr="Screen Shot 2016-04-18 at 1.10.3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6087" y="1358292"/>
            <a:ext cx="2133600" cy="1841500"/>
          </a:xfrm>
          <a:prstGeom prst="rect">
            <a:avLst/>
          </a:prstGeom>
        </p:spPr>
      </p:pic>
      <p:sp>
        <p:nvSpPr>
          <p:cNvPr id="4" name="TextBox 3"/>
          <p:cNvSpPr txBox="1"/>
          <p:nvPr/>
        </p:nvSpPr>
        <p:spPr>
          <a:xfrm>
            <a:off x="3661654" y="3825917"/>
            <a:ext cx="1512528" cy="400110"/>
          </a:xfrm>
          <a:prstGeom prst="rect">
            <a:avLst/>
          </a:prstGeom>
          <a:noFill/>
        </p:spPr>
        <p:txBody>
          <a:bodyPr wrap="none" rtlCol="0">
            <a:spAutoFit/>
          </a:bodyPr>
          <a:lstStyle/>
          <a:p>
            <a:r>
              <a:rPr lang="en-US" sz="2000" dirty="0" smtClean="0">
                <a:latin typeface="+mj-lt"/>
              </a:rPr>
              <a:t>Is it green? </a:t>
            </a:r>
            <a:endParaRPr lang="en-US" sz="2000" dirty="0">
              <a:latin typeface="+mj-lt"/>
            </a:endParaRPr>
          </a:p>
        </p:txBody>
      </p:sp>
      <p:sp>
        <p:nvSpPr>
          <p:cNvPr id="6" name="TextBox 5"/>
          <p:cNvSpPr txBox="1"/>
          <p:nvPr/>
        </p:nvSpPr>
        <p:spPr>
          <a:xfrm>
            <a:off x="787447" y="4937525"/>
            <a:ext cx="7735018" cy="707886"/>
          </a:xfrm>
          <a:prstGeom prst="rect">
            <a:avLst/>
          </a:prstGeom>
          <a:noFill/>
        </p:spPr>
        <p:txBody>
          <a:bodyPr wrap="square" rtlCol="0">
            <a:spAutoFit/>
          </a:bodyPr>
          <a:lstStyle/>
          <a:p>
            <a:r>
              <a:rPr lang="en-US" sz="2000" dirty="0" smtClean="0">
                <a:latin typeface="+mj-lt"/>
              </a:rPr>
              <a:t>Call this “Patch 1”. I think we can all agree that the sentence “Patch 1 is not green.” is true. </a:t>
            </a:r>
            <a:endParaRPr lang="en-US" sz="2000" dirty="0">
              <a:latin typeface="+mj-lt"/>
            </a:endParaRPr>
          </a:p>
        </p:txBody>
      </p:sp>
    </p:spTree>
    <p:extLst>
      <p:ext uri="{BB962C8B-B14F-4D97-AF65-F5344CB8AC3E}">
        <p14:creationId xmlns:p14="http://schemas.microsoft.com/office/powerpoint/2010/main" val="21319917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22632" y="560294"/>
            <a:ext cx="7735018" cy="1631216"/>
          </a:xfrm>
          <a:prstGeom prst="rect">
            <a:avLst/>
          </a:prstGeom>
          <a:noFill/>
        </p:spPr>
        <p:txBody>
          <a:bodyPr wrap="square" rtlCol="0">
            <a:spAutoFit/>
          </a:bodyPr>
          <a:lstStyle/>
          <a:p>
            <a:r>
              <a:rPr lang="en-US" sz="2000" dirty="0" smtClean="0">
                <a:latin typeface="+mj-lt"/>
              </a:rPr>
              <a:t>But Patch 1 is just part of a continuous range of colors that stretch from yellow to green. </a:t>
            </a:r>
          </a:p>
          <a:p>
            <a:endParaRPr lang="en-US" sz="2000" dirty="0">
              <a:latin typeface="+mj-lt"/>
            </a:endParaRPr>
          </a:p>
          <a:p>
            <a:r>
              <a:rPr lang="en-US" sz="2000" dirty="0" smtClean="0">
                <a:latin typeface="+mj-lt"/>
              </a:rPr>
              <a:t>We can select a similarly sized patch from the green range. Call this “Patch X”. </a:t>
            </a:r>
            <a:endParaRPr lang="en-US" sz="2000" dirty="0">
              <a:latin typeface="+mj-lt"/>
            </a:endParaRPr>
          </a:p>
        </p:txBody>
      </p:sp>
      <p:pic>
        <p:nvPicPr>
          <p:cNvPr id="2" name="Picture 1" descr="Screen Shot 2016-04-18 at 1.12.2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82270"/>
            <a:ext cx="9144000" cy="3475730"/>
          </a:xfrm>
          <a:prstGeom prst="rect">
            <a:avLst/>
          </a:prstGeom>
        </p:spPr>
      </p:pic>
      <p:sp>
        <p:nvSpPr>
          <p:cNvPr id="3" name="Frame 2"/>
          <p:cNvSpPr/>
          <p:nvPr/>
        </p:nvSpPr>
        <p:spPr>
          <a:xfrm>
            <a:off x="422632" y="4147562"/>
            <a:ext cx="1009601" cy="1009601"/>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9" name="Straight Arrow Connector 8"/>
          <p:cNvCxnSpPr/>
          <p:nvPr/>
        </p:nvCxnSpPr>
        <p:spPr>
          <a:xfrm flipH="1">
            <a:off x="1432233" y="3012724"/>
            <a:ext cx="959327" cy="11348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269955" y="2643392"/>
            <a:ext cx="955948" cy="369332"/>
          </a:xfrm>
          <a:prstGeom prst="rect">
            <a:avLst/>
          </a:prstGeom>
          <a:noFill/>
        </p:spPr>
        <p:txBody>
          <a:bodyPr wrap="none" rtlCol="0">
            <a:spAutoFit/>
          </a:bodyPr>
          <a:lstStyle/>
          <a:p>
            <a:r>
              <a:rPr lang="en-US" dirty="0" smtClean="0"/>
              <a:t>Patch X</a:t>
            </a:r>
            <a:endParaRPr lang="en-US" dirty="0"/>
          </a:p>
        </p:txBody>
      </p:sp>
    </p:spTree>
    <p:extLst>
      <p:ext uri="{BB962C8B-B14F-4D97-AF65-F5344CB8AC3E}">
        <p14:creationId xmlns:p14="http://schemas.microsoft.com/office/powerpoint/2010/main" val="196202631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8" y="194234"/>
            <a:ext cx="8128000" cy="400110"/>
          </a:xfrm>
          <a:prstGeom prst="rect">
            <a:avLst/>
          </a:prstGeom>
          <a:noFill/>
        </p:spPr>
        <p:txBody>
          <a:bodyPr wrap="square" rtlCol="0">
            <a:spAutoFit/>
          </a:bodyPr>
          <a:lstStyle/>
          <a:p>
            <a:r>
              <a:rPr lang="en-US" sz="2000" dirty="0" smtClean="0">
                <a:latin typeface="+mj-lt"/>
              </a:rPr>
              <a:t>Galen introduces the paradox by asking a series of questions:</a:t>
            </a:r>
            <a:endParaRPr lang="en-US" sz="2000" dirty="0">
              <a:latin typeface="+mj-lt"/>
            </a:endParaRPr>
          </a:p>
        </p:txBody>
      </p:sp>
      <p:sp>
        <p:nvSpPr>
          <p:cNvPr id="5" name="TextBox 4"/>
          <p:cNvSpPr txBox="1"/>
          <p:nvPr/>
        </p:nvSpPr>
        <p:spPr>
          <a:xfrm>
            <a:off x="806826" y="937433"/>
            <a:ext cx="6753412" cy="286232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smtClean="0"/>
              <a:t>“tell me, do you think that a single grain of wheat is a heap? Thereupon you say: No. Then I say: What do you say about 2 grains? For it is my purpose to ask you questions in succession, and if you do not admit that 2 grains are a heap then I shall ask you about 3 grains. Then I shall proceed to interrogate you further with respect to 4 grains, then 5 and 6 and 7 and 8, and you will assuredly say that none of these makes a heap. … For a heap … has quantity and mass of some considerable size.”</a:t>
            </a:r>
            <a:endParaRPr lang="en-US" sz="2000" dirty="0"/>
          </a:p>
        </p:txBody>
      </p:sp>
      <p:sp>
        <p:nvSpPr>
          <p:cNvPr id="6" name="TextBox 5"/>
          <p:cNvSpPr txBox="1"/>
          <p:nvPr/>
        </p:nvSpPr>
        <p:spPr>
          <a:xfrm>
            <a:off x="361578" y="4126752"/>
            <a:ext cx="8128000" cy="2554545"/>
          </a:xfrm>
          <a:prstGeom prst="rect">
            <a:avLst/>
          </a:prstGeom>
          <a:noFill/>
        </p:spPr>
        <p:txBody>
          <a:bodyPr wrap="square" rtlCol="0">
            <a:spAutoFit/>
          </a:bodyPr>
          <a:lstStyle/>
          <a:p>
            <a:r>
              <a:rPr lang="en-US" sz="2000" dirty="0" smtClean="0">
                <a:latin typeface="+mj-lt"/>
              </a:rPr>
              <a:t>So far, this is not especially problematic; we’ve just given an argument for the unsurprising conclusion that 8 grains of sand do not make a heap. </a:t>
            </a:r>
          </a:p>
          <a:p>
            <a:endParaRPr lang="en-US" sz="2000" dirty="0">
              <a:latin typeface="+mj-lt"/>
            </a:endParaRPr>
          </a:p>
          <a:p>
            <a:r>
              <a:rPr lang="en-US" sz="2000" dirty="0" smtClean="0">
                <a:latin typeface="+mj-lt"/>
              </a:rPr>
              <a:t>The problem which Galen points out is that he can keep asking questions like this indefinitely and that it will never seem plausible to say that the addition of a single grain of sand has made what was not a heap into a heap:</a:t>
            </a:r>
            <a:endParaRPr lang="en-US" sz="2000" dirty="0">
              <a:latin typeface="+mj-lt"/>
            </a:endParaRPr>
          </a:p>
        </p:txBody>
      </p:sp>
    </p:spTree>
    <p:extLst>
      <p:ext uri="{BB962C8B-B14F-4D97-AF65-F5344CB8AC3E}">
        <p14:creationId xmlns:p14="http://schemas.microsoft.com/office/powerpoint/2010/main" val="31381295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22632" y="160184"/>
            <a:ext cx="7735018" cy="1631216"/>
          </a:xfrm>
          <a:prstGeom prst="rect">
            <a:avLst/>
          </a:prstGeom>
          <a:noFill/>
          <a:ln>
            <a:solidFill>
              <a:schemeClr val="tx1"/>
            </a:solidFill>
            <a:prstDash val="sysDash"/>
          </a:ln>
        </p:spPr>
        <p:txBody>
          <a:bodyPr wrap="square" rtlCol="0">
            <a:spAutoFit/>
          </a:bodyPr>
          <a:lstStyle/>
          <a:p>
            <a:r>
              <a:rPr lang="en-US" sz="2000" dirty="0" smtClean="0">
                <a:latin typeface="+mj-lt"/>
              </a:rPr>
              <a:t>P1. Patch 1 is not green. </a:t>
            </a:r>
          </a:p>
          <a:p>
            <a:r>
              <a:rPr lang="en-US" sz="2000" dirty="0" smtClean="0">
                <a:latin typeface="+mj-lt"/>
              </a:rPr>
              <a:t>P2. For any patches </a:t>
            </a:r>
            <a:r>
              <a:rPr lang="en-US" sz="2000" i="1" dirty="0" smtClean="0">
                <a:latin typeface="+mj-lt"/>
              </a:rPr>
              <a:t>x </a:t>
            </a:r>
            <a:r>
              <a:rPr lang="en-US" sz="2000" dirty="0" smtClean="0">
                <a:latin typeface="+mj-lt"/>
              </a:rPr>
              <a:t>and </a:t>
            </a:r>
            <a:r>
              <a:rPr lang="en-US" sz="2000" i="1" dirty="0" smtClean="0">
                <a:latin typeface="+mj-lt"/>
              </a:rPr>
              <a:t>y</a:t>
            </a:r>
            <a:r>
              <a:rPr lang="en-US" sz="2000" dirty="0" smtClean="0">
                <a:latin typeface="+mj-lt"/>
              </a:rPr>
              <a:t>, if </a:t>
            </a:r>
            <a:r>
              <a:rPr lang="en-US" sz="2000" i="1" dirty="0" smtClean="0">
                <a:latin typeface="+mj-lt"/>
              </a:rPr>
              <a:t>x </a:t>
            </a:r>
            <a:r>
              <a:rPr lang="en-US" sz="2000" dirty="0" smtClean="0">
                <a:latin typeface="+mj-lt"/>
              </a:rPr>
              <a:t>is </a:t>
            </a:r>
            <a:r>
              <a:rPr lang="en-US" sz="2000" dirty="0" err="1" smtClean="0">
                <a:latin typeface="+mj-lt"/>
              </a:rPr>
              <a:t>indiscriminable</a:t>
            </a:r>
            <a:r>
              <a:rPr lang="en-US" sz="2000" dirty="0" smtClean="0">
                <a:latin typeface="+mj-lt"/>
              </a:rPr>
              <a:t> from </a:t>
            </a:r>
            <a:r>
              <a:rPr lang="en-US" sz="2000" i="1" dirty="0" smtClean="0">
                <a:latin typeface="+mj-lt"/>
              </a:rPr>
              <a:t>y</a:t>
            </a:r>
            <a:r>
              <a:rPr lang="en-US" sz="2000" dirty="0" smtClean="0">
                <a:latin typeface="+mj-lt"/>
              </a:rPr>
              <a:t>, then if </a:t>
            </a:r>
            <a:r>
              <a:rPr lang="en-US" sz="2000" i="1" dirty="0" smtClean="0">
                <a:latin typeface="+mj-lt"/>
              </a:rPr>
              <a:t>x </a:t>
            </a:r>
            <a:r>
              <a:rPr lang="en-US" sz="2000" dirty="0" smtClean="0">
                <a:latin typeface="+mj-lt"/>
              </a:rPr>
              <a:t>is not green, </a:t>
            </a:r>
            <a:r>
              <a:rPr lang="en-US" sz="2000" i="1" dirty="0" smtClean="0">
                <a:latin typeface="+mj-lt"/>
              </a:rPr>
              <a:t>y </a:t>
            </a:r>
            <a:r>
              <a:rPr lang="en-US" sz="2000" dirty="0" smtClean="0">
                <a:latin typeface="+mj-lt"/>
              </a:rPr>
              <a:t>is not green either. </a:t>
            </a:r>
          </a:p>
          <a:p>
            <a:endParaRPr lang="en-US" sz="2000" dirty="0">
              <a:latin typeface="+mj-lt"/>
            </a:endParaRPr>
          </a:p>
          <a:p>
            <a:r>
              <a:rPr lang="en-US" sz="2000" dirty="0" smtClean="0">
                <a:latin typeface="+mj-lt"/>
              </a:rPr>
              <a:t>C. Patch X is not green. (P1, P2)</a:t>
            </a:r>
            <a:endParaRPr lang="en-US" sz="2000" dirty="0">
              <a:latin typeface="+mj-lt"/>
            </a:endParaRPr>
          </a:p>
        </p:txBody>
      </p:sp>
      <p:pic>
        <p:nvPicPr>
          <p:cNvPr id="2" name="Picture 1" descr="Screen Shot 2016-04-18 at 1.12.2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82270"/>
            <a:ext cx="9144000" cy="3475730"/>
          </a:xfrm>
          <a:prstGeom prst="rect">
            <a:avLst/>
          </a:prstGeom>
        </p:spPr>
      </p:pic>
      <p:sp>
        <p:nvSpPr>
          <p:cNvPr id="3" name="Frame 2"/>
          <p:cNvSpPr/>
          <p:nvPr/>
        </p:nvSpPr>
        <p:spPr>
          <a:xfrm>
            <a:off x="422632" y="4147562"/>
            <a:ext cx="1009601" cy="1009601"/>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9" name="Straight Arrow Connector 8"/>
          <p:cNvCxnSpPr/>
          <p:nvPr/>
        </p:nvCxnSpPr>
        <p:spPr>
          <a:xfrm flipH="1">
            <a:off x="1432233" y="3012724"/>
            <a:ext cx="959327" cy="11348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269955" y="2643392"/>
            <a:ext cx="955948" cy="369332"/>
          </a:xfrm>
          <a:prstGeom prst="rect">
            <a:avLst/>
          </a:prstGeom>
          <a:noFill/>
        </p:spPr>
        <p:txBody>
          <a:bodyPr wrap="none" rtlCol="0">
            <a:spAutoFit/>
          </a:bodyPr>
          <a:lstStyle/>
          <a:p>
            <a:r>
              <a:rPr lang="en-US" dirty="0" smtClean="0"/>
              <a:t>Patch X</a:t>
            </a:r>
            <a:endParaRPr lang="en-US" dirty="0"/>
          </a:p>
        </p:txBody>
      </p:sp>
      <p:cxnSp>
        <p:nvCxnSpPr>
          <p:cNvPr id="5" name="Straight Connector 4"/>
          <p:cNvCxnSpPr/>
          <p:nvPr/>
        </p:nvCxnSpPr>
        <p:spPr>
          <a:xfrm>
            <a:off x="422632" y="1316550"/>
            <a:ext cx="773501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50561176"/>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4782" y="209716"/>
            <a:ext cx="8762393" cy="2308324"/>
          </a:xfrm>
          <a:prstGeom prst="rect">
            <a:avLst/>
          </a:prstGeom>
          <a:noFill/>
        </p:spPr>
        <p:txBody>
          <a:bodyPr wrap="square" rtlCol="0">
            <a:spAutoFit/>
          </a:bodyPr>
          <a:lstStyle/>
          <a:p>
            <a:r>
              <a:rPr lang="en-US" sz="2400" dirty="0" smtClean="0">
                <a:latin typeface="+mj-lt"/>
              </a:rPr>
              <a:t>The paradox of the heap, while in a way quite simple, is one of the most difficult and challenging paradoxes that there is. Much work on it is still being done today ––some of it quite technical. But there is no consensus. And yet, if there are such things as tall people, bald people, and heaps of sand, there must be some solution. </a:t>
            </a:r>
            <a:endParaRPr lang="en-US" sz="2400" dirty="0">
              <a:latin typeface="+mj-lt"/>
            </a:endParaRPr>
          </a:p>
        </p:txBody>
      </p:sp>
    </p:spTree>
    <p:extLst>
      <p:ext uri="{BB962C8B-B14F-4D97-AF65-F5344CB8AC3E}">
        <p14:creationId xmlns:p14="http://schemas.microsoft.com/office/powerpoint/2010/main" val="36573382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4782" y="209716"/>
            <a:ext cx="8762393" cy="6370974"/>
          </a:xfrm>
          <a:prstGeom prst="rect">
            <a:avLst/>
          </a:prstGeom>
          <a:noFill/>
        </p:spPr>
        <p:txBody>
          <a:bodyPr wrap="square" rtlCol="0">
            <a:spAutoFit/>
          </a:bodyPr>
          <a:lstStyle/>
          <a:p>
            <a:r>
              <a:rPr lang="en-US" sz="2400" dirty="0" smtClean="0">
                <a:latin typeface="+mj-lt"/>
              </a:rPr>
              <a:t>The paradox of the heap, while in a way quite simple, is one of the most difficult and challenging paradoxes that there is. Much work on it is still being done today ––some of it quite technical. But there is no consensus. And yet, if there are such things as tall people, bald people, and heaps of sand, there must be some solution. </a:t>
            </a:r>
          </a:p>
          <a:p>
            <a:endParaRPr lang="en-US" sz="2400" dirty="0">
              <a:latin typeface="+mj-lt"/>
            </a:endParaRPr>
          </a:p>
          <a:p>
            <a:r>
              <a:rPr lang="en-US" sz="2400" dirty="0" smtClean="0">
                <a:latin typeface="+mj-lt"/>
              </a:rPr>
              <a:t>This is one paradox that has practical consequences in, e.g., the ethics of abortion. </a:t>
            </a:r>
            <a:r>
              <a:rPr lang="en-US" sz="2400" u="sng" dirty="0" smtClean="0">
                <a:latin typeface="+mj-lt"/>
              </a:rPr>
              <a:t>When does a collection of living cells instantiate the property </a:t>
            </a:r>
            <a:r>
              <a:rPr lang="en-US" sz="2400" i="1" u="sng" dirty="0" smtClean="0">
                <a:latin typeface="+mj-lt"/>
              </a:rPr>
              <a:t>being a human being</a:t>
            </a:r>
            <a:r>
              <a:rPr lang="en-US" sz="2400" u="sng" dirty="0" smtClean="0">
                <a:latin typeface="+mj-lt"/>
              </a:rPr>
              <a:t>, or </a:t>
            </a:r>
            <a:r>
              <a:rPr lang="en-US" sz="2400" i="1" u="sng" dirty="0" smtClean="0">
                <a:latin typeface="+mj-lt"/>
              </a:rPr>
              <a:t>being a person</a:t>
            </a:r>
            <a:r>
              <a:rPr lang="en-US" sz="2400" u="sng" dirty="0" smtClean="0">
                <a:latin typeface="+mj-lt"/>
              </a:rPr>
              <a:t>, etc.? </a:t>
            </a:r>
          </a:p>
          <a:p>
            <a:endParaRPr lang="en-US" sz="2400" u="sng" dirty="0">
              <a:latin typeface="+mj-lt"/>
            </a:endParaRPr>
          </a:p>
          <a:p>
            <a:r>
              <a:rPr lang="en-US" sz="2400" dirty="0" smtClean="0">
                <a:latin typeface="+mj-lt"/>
              </a:rPr>
              <a:t>Is there a sharp boundary between personhood and not?</a:t>
            </a:r>
          </a:p>
          <a:p>
            <a:endParaRPr lang="en-US" sz="2400" dirty="0">
              <a:latin typeface="+mj-lt"/>
            </a:endParaRPr>
          </a:p>
          <a:p>
            <a:r>
              <a:rPr lang="en-US" sz="2400" dirty="0" smtClean="0">
                <a:latin typeface="+mj-lt"/>
              </a:rPr>
              <a:t>Are there ‘vaguely human’ things?</a:t>
            </a:r>
          </a:p>
          <a:p>
            <a:endParaRPr lang="en-US" sz="2400" u="sng" dirty="0">
              <a:latin typeface="+mj-lt"/>
            </a:endParaRPr>
          </a:p>
          <a:p>
            <a:endParaRPr lang="en-US" sz="2400" dirty="0">
              <a:latin typeface="+mj-lt"/>
            </a:endParaRPr>
          </a:p>
        </p:txBody>
      </p:sp>
    </p:spTree>
    <p:extLst>
      <p:ext uri="{BB962C8B-B14F-4D97-AF65-F5344CB8AC3E}">
        <p14:creationId xmlns:p14="http://schemas.microsoft.com/office/powerpoint/2010/main" val="3929596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8" y="194234"/>
            <a:ext cx="8128000" cy="1323439"/>
          </a:xfrm>
          <a:prstGeom prst="rect">
            <a:avLst/>
          </a:prstGeom>
          <a:noFill/>
        </p:spPr>
        <p:txBody>
          <a:bodyPr wrap="square" rtlCol="0">
            <a:spAutoFit/>
          </a:bodyPr>
          <a:lstStyle/>
          <a:p>
            <a:r>
              <a:rPr lang="en-US" sz="2000" dirty="0">
                <a:latin typeface="+mj-lt"/>
              </a:rPr>
              <a:t>The problem which Galen points out is that he can keep asking questions like this indefinitely and that it will never seem plausible to say that the addition of a single grain of sand has made what was not a heap into a heap:</a:t>
            </a:r>
          </a:p>
        </p:txBody>
      </p:sp>
      <p:sp>
        <p:nvSpPr>
          <p:cNvPr id="5" name="TextBox 4"/>
          <p:cNvSpPr txBox="1"/>
          <p:nvPr/>
        </p:nvSpPr>
        <p:spPr>
          <a:xfrm>
            <a:off x="806826" y="1804021"/>
            <a:ext cx="6753412" cy="255454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smtClean="0"/>
              <a:t>“I know of nothing worse and more absurd than that the being and not-being of a heap is determined by a grain of wheat. And to prevent this absurdity from adhering to you, you will not cease from denying, and will never admit at any time that the sum of this is a heap, even if the number of grains of wheat reaches infinity by the constant and gradual addition of more. And by reason of this denial the heap is proved to be non-existent.”</a:t>
            </a:r>
            <a:endParaRPr lang="en-US" sz="2000" dirty="0"/>
          </a:p>
        </p:txBody>
      </p:sp>
    </p:spTree>
    <p:extLst>
      <p:ext uri="{BB962C8B-B14F-4D97-AF65-F5344CB8AC3E}">
        <p14:creationId xmlns:p14="http://schemas.microsoft.com/office/powerpoint/2010/main" val="2738783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8" y="194234"/>
            <a:ext cx="8128000" cy="1323439"/>
          </a:xfrm>
          <a:prstGeom prst="rect">
            <a:avLst/>
          </a:prstGeom>
          <a:noFill/>
        </p:spPr>
        <p:txBody>
          <a:bodyPr wrap="square" rtlCol="0">
            <a:spAutoFit/>
          </a:bodyPr>
          <a:lstStyle/>
          <a:p>
            <a:r>
              <a:rPr lang="en-US" sz="2000" dirty="0">
                <a:latin typeface="+mj-lt"/>
              </a:rPr>
              <a:t>The problem which Galen points out is that he can keep asking questions like this indefinitely and that it will never seem plausible to say that the addition of a single grain of sand has made what was not a heap into a heap:</a:t>
            </a:r>
          </a:p>
        </p:txBody>
      </p:sp>
      <p:sp>
        <p:nvSpPr>
          <p:cNvPr id="5" name="TextBox 4"/>
          <p:cNvSpPr txBox="1"/>
          <p:nvPr/>
        </p:nvSpPr>
        <p:spPr>
          <a:xfrm>
            <a:off x="806826" y="1804021"/>
            <a:ext cx="6753412" cy="255454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smtClean="0"/>
              <a:t>“I know of nothing worse and more absurd than that the being and not-being of a heap is determined by a grain of wheat. And to prevent this absurdity from adhering to you, you will not cease from denying, and will never admit at any time that the sum of this is a heap, even if the number of grains of wheat reaches infinity by the constant and gradual addition of more. And by reason of this denial the heap is proved to be non-existent.”</a:t>
            </a:r>
            <a:endParaRPr lang="en-US" sz="2000" dirty="0"/>
          </a:p>
        </p:txBody>
      </p:sp>
      <p:sp>
        <p:nvSpPr>
          <p:cNvPr id="6" name="TextBox 5"/>
          <p:cNvSpPr txBox="1"/>
          <p:nvPr/>
        </p:nvSpPr>
        <p:spPr>
          <a:xfrm>
            <a:off x="361578" y="4787612"/>
            <a:ext cx="8128000" cy="1631216"/>
          </a:xfrm>
          <a:prstGeom prst="rect">
            <a:avLst/>
          </a:prstGeom>
          <a:noFill/>
        </p:spPr>
        <p:txBody>
          <a:bodyPr wrap="square" rtlCol="0">
            <a:spAutoFit/>
          </a:bodyPr>
          <a:lstStyle/>
          <a:p>
            <a:r>
              <a:rPr lang="en-US" sz="2000" dirty="0" smtClean="0">
                <a:latin typeface="+mj-lt"/>
              </a:rPr>
              <a:t>Maybe you don’t care much about heaps. But similar lines of argument can be used to show that there are no mountains –– which is at least a bit surprising. A similar line of argument can be used to show that no one is tall, or rich, or famous, or…just about anything. </a:t>
            </a:r>
            <a:endParaRPr lang="en-US" sz="2000" dirty="0">
              <a:latin typeface="+mj-lt"/>
            </a:endParaRPr>
          </a:p>
        </p:txBody>
      </p:sp>
    </p:spTree>
    <p:extLst>
      <p:ext uri="{BB962C8B-B14F-4D97-AF65-F5344CB8AC3E}">
        <p14:creationId xmlns:p14="http://schemas.microsoft.com/office/powerpoint/2010/main" val="1866352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178" y="194234"/>
            <a:ext cx="8128000" cy="1938992"/>
          </a:xfrm>
          <a:prstGeom prst="rect">
            <a:avLst/>
          </a:prstGeom>
          <a:noFill/>
        </p:spPr>
        <p:txBody>
          <a:bodyPr wrap="square" rtlCol="0">
            <a:spAutoFit/>
          </a:bodyPr>
          <a:lstStyle/>
          <a:p>
            <a:r>
              <a:rPr lang="en-US" sz="2000" dirty="0" smtClean="0">
                <a:latin typeface="+mj-lt"/>
              </a:rPr>
              <a:t>Arguments of this sort can seem silly. As we’ll see, though they are not easily dismissed. They are also of interest because forms of this argument are often employed outside of the philosophy classroom, especially in public discourse about ethics and politics. One prominent example of this sort of argument is often employed in debates about the permissibility of abortion: </a:t>
            </a:r>
            <a:endParaRPr lang="en-US" sz="2000" dirty="0">
              <a:latin typeface="+mj-lt"/>
            </a:endParaRPr>
          </a:p>
        </p:txBody>
      </p:sp>
      <p:sp>
        <p:nvSpPr>
          <p:cNvPr id="2" name="TextBox 1"/>
          <p:cNvSpPr txBox="1"/>
          <p:nvPr/>
        </p:nvSpPr>
        <p:spPr>
          <a:xfrm>
            <a:off x="1016000" y="50800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7582850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2576</TotalTime>
  <Words>5753</Words>
  <Application>Microsoft Macintosh PowerPoint</Application>
  <PresentationFormat>On-screen Show (4:3)</PresentationFormat>
  <Paragraphs>343</Paragraphs>
  <Slides>62</Slides>
  <Notes>1</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Executive</vt:lpstr>
      <vt:lpstr>Metaphysical Paradoxes: Sorites Series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169</cp:revision>
  <dcterms:created xsi:type="dcterms:W3CDTF">2016-01-14T16:01:41Z</dcterms:created>
  <dcterms:modified xsi:type="dcterms:W3CDTF">2016-04-18T05:18:07Z</dcterms:modified>
</cp:coreProperties>
</file>