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58" r:id="rId5"/>
    <p:sldId id="272" r:id="rId6"/>
    <p:sldId id="259" r:id="rId7"/>
    <p:sldId id="262" r:id="rId8"/>
    <p:sldId id="274" r:id="rId9"/>
    <p:sldId id="267" r:id="rId10"/>
    <p:sldId id="264" r:id="rId11"/>
    <p:sldId id="270" r:id="rId12"/>
    <p:sldId id="263" r:id="rId13"/>
    <p:sldId id="271" r:id="rId14"/>
    <p:sldId id="273" r:id="rId1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574" autoAdjust="0"/>
  </p:normalViewPr>
  <p:slideViewPr>
    <p:cSldViewPr snapToGrid="0">
      <p:cViewPr varScale="1">
        <p:scale>
          <a:sx n="74" d="100"/>
          <a:sy n="74" d="100"/>
        </p:scale>
        <p:origin x="17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6B806-F64C-400B-8383-70510CEC081D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6B7AE-0EF3-439E-B72C-817C5B054D3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704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B7AE-0EF3-439E-B72C-817C5B054D3B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6248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B7AE-0EF3-439E-B72C-817C5B054D3B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4013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B7AE-0EF3-439E-B72C-817C5B054D3B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784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B7AE-0EF3-439E-B72C-817C5B054D3B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580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B7AE-0EF3-439E-B72C-817C5B054D3B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483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B7AE-0EF3-439E-B72C-817C5B054D3B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362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B7AE-0EF3-439E-B72C-817C5B054D3B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652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B7AE-0EF3-439E-B72C-817C5B054D3B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633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B7AE-0EF3-439E-B72C-817C5B054D3B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7313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B7AE-0EF3-439E-B72C-817C5B054D3B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047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E4DC-0784-413D-BA18-4E5D190B4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2FF13-28F7-48F6-8C54-4EF4C723A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76522-F208-468F-995B-71071268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116A3-8335-4531-8E84-A1C54C57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70798-AE46-464D-99F0-1E2A77E2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159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B98A-5ACF-4EC2-9537-58CE2DF6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A176D-D0DA-4B68-BFF2-3099DE4F6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A1E7E-5E11-4C4C-AF49-81E7E7FE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18B4E-2EDA-4D08-AA08-1480840D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38B2-5772-4ECE-99A9-D739B1F1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532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CB740-3C1C-464E-9408-3883E69E2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93103-B3E0-49C5-A9BD-2F5742189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816F2-AFFB-4578-AA9C-132AB04E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4DC0A-BC7F-4AB4-81F7-B5D1B34B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B59E2-33D3-4F1A-9AEA-7AB26106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532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6C22-6274-4A73-BAF5-157E1F1F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E596D-D3D7-41DE-8B4A-35433B395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93BB7-B6F8-4A93-AB1A-C6E4C06D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0BB94-6F34-42D8-98AF-9654EA0B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3A589-16C0-4450-956F-3736EA09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423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6DC0-81D6-434F-93A5-2F6C9556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BF372-3BD9-415A-A324-24F17039A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108F9-E51C-4215-BDF9-9EEA59CC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841FF-F145-4E0C-B2C7-5E083422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16ECB-E917-4ECE-9E16-860DF3C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697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A14B-4D24-46BF-AF91-AE2ABBC2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4E2F-AD76-433B-B136-AA6A1963F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5CF4A-78F0-4CAE-AB9A-86F92F02A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E135B-ACF4-4344-AEEF-77E47226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8AA48-5E80-46F5-A93C-E23153A1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D66A8-D838-4B80-A4AB-8F33CED3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361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F28C-A2B3-4261-A7F8-C5896233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50A6F-B689-479C-AEE6-A553A4849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AF370-B29E-4F96-A399-7E9B41E8F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34412-64B8-41B4-8DCA-8C1A1712C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6E9D45-69E5-4E0B-9BCC-C244C7E7B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1E1014-B2BC-4DDF-B805-92757454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23DBC-FE4B-4561-B894-0FE0EECE4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57B79-0949-49FF-B603-7D337A01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464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B679-63A0-40FE-A1A2-F385EB30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927C1-42EF-4C5A-84C5-199C64FF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4ED83-FF10-4CE4-A241-B8FA9117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64EB1-F05C-41C4-9E21-A3ED336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624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ADDB2-7446-458B-AB13-14C55953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93B05-3741-4A92-87E0-A7487140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85551-70B7-4E4F-AB68-3199785E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495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61C9-6BD8-4FF6-9DD5-5C79F3FB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1D86-872C-45DD-9128-6ECDBDF7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560A8-48B8-4EFC-BCD8-603B8C476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60DAD-FCB8-40FD-95B3-F93E42F5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88DCE-4CE5-44F5-9A52-364CD3F3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47B4B-6708-4C32-AACB-3F472896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118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6A20-21B2-4918-96C6-839F2601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257E2-4655-4CC3-AAC4-9CD925431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C1530-6543-4390-867E-62634EFB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A52A2-558B-4063-9534-97D4F1B9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304AF-BCA1-4155-A27D-9D162155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FAB2F-0720-4231-A0B4-6DA4A14D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90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4000">
              <a:schemeClr val="tx1"/>
            </a:gs>
            <a:gs pos="100000">
              <a:srgbClr val="21FF2C"/>
            </a:gs>
            <a:gs pos="99000">
              <a:schemeClr val="accent6">
                <a:lumMod val="31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C3109-863F-4E30-8E00-7D67929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A4B58-1EBD-4460-B80C-A580E92CE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2BB4-13D6-4AA8-9DFB-E13CEE8E8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F513-43F7-4605-A900-3363FE02952C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C2D3F-4993-4A18-916C-F7DB9010F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CE17E-A3F6-4799-AA22-6E66DDF2C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A292-BB20-4EC0-8051-7717C7DC0A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013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04905-31A9-4CFA-986E-047FE35D4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7279"/>
            <a:ext cx="4990684" cy="4970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4E4C2-96D2-4C03-B3C5-2C1848324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3266" y="491586"/>
            <a:ext cx="7598734" cy="1906622"/>
          </a:xfrm>
        </p:spPr>
        <p:txBody>
          <a:bodyPr>
            <a:noAutofit/>
          </a:bodyPr>
          <a:lstStyle/>
          <a:p>
            <a:pPr algn="r"/>
            <a:r>
              <a:rPr lang="et-EE" sz="4800" b="1" dirty="0">
                <a:solidFill>
                  <a:schemeClr val="bg1"/>
                </a:solidFill>
              </a:rPr>
              <a:t>Tüvirakkude loomulik aktiivsus</a:t>
            </a:r>
            <a:endParaRPr lang="et-EE" sz="4400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57EA1-2F7E-4940-AF92-F2AEE1A06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5947" y="4347353"/>
            <a:ext cx="2346053" cy="561502"/>
          </a:xfrm>
        </p:spPr>
        <p:txBody>
          <a:bodyPr/>
          <a:lstStyle/>
          <a:p>
            <a:r>
              <a:rPr lang="et-EE" dirty="0">
                <a:solidFill>
                  <a:schemeClr val="bg1"/>
                </a:solidFill>
              </a:rPr>
              <a:t>Aivar Uus</a:t>
            </a:r>
          </a:p>
        </p:txBody>
      </p:sp>
    </p:spTree>
    <p:extLst>
      <p:ext uri="{BB962C8B-B14F-4D97-AF65-F5344CB8AC3E}">
        <p14:creationId xmlns:p14="http://schemas.microsoft.com/office/powerpoint/2010/main" val="3477532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C5E5-021A-4EF1-B97F-FEF96A31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noProof="1">
                <a:solidFill>
                  <a:schemeClr val="bg1"/>
                </a:solidFill>
              </a:rPr>
              <a:t>Lihas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980C-EFC0-4C76-B9D9-43A2C9267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6096000" cy="5167312"/>
          </a:xfrm>
        </p:spPr>
        <p:txBody>
          <a:bodyPr>
            <a:normAutofit fontScale="92500" lnSpcReduction="10000"/>
          </a:bodyPr>
          <a:lstStyle/>
          <a:p>
            <a:r>
              <a:rPr lang="et-EE" noProof="1">
                <a:solidFill>
                  <a:schemeClr val="bg1"/>
                </a:solidFill>
              </a:rPr>
              <a:t>Satelliitrakud</a:t>
            </a:r>
            <a:endParaRPr lang="en-US" noProof="1">
              <a:solidFill>
                <a:schemeClr val="bg1"/>
              </a:solidFill>
            </a:endParaRPr>
          </a:p>
          <a:p>
            <a:pPr lvl="1"/>
            <a:r>
              <a:rPr lang="et-EE" noProof="1">
                <a:solidFill>
                  <a:schemeClr val="bg1"/>
                </a:solidFill>
              </a:rPr>
              <a:t>Vastupidavus eri teguritele</a:t>
            </a:r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Fibro-adipogeensed eellased</a:t>
            </a:r>
          </a:p>
          <a:p>
            <a:r>
              <a:rPr lang="en-US" noProof="1">
                <a:solidFill>
                  <a:schemeClr val="bg1"/>
                </a:solidFill>
              </a:rPr>
              <a:t>Soikeseisund, aktiveerumisvõimelised</a:t>
            </a:r>
          </a:p>
          <a:p>
            <a:pPr lvl="1"/>
            <a:r>
              <a:rPr lang="et-EE" noProof="1">
                <a:solidFill>
                  <a:schemeClr val="bg1"/>
                </a:solidFill>
              </a:rPr>
              <a:t>Mitoos </a:t>
            </a:r>
            <a:r>
              <a:rPr lang="et-EE" noProof="1">
                <a:solidFill>
                  <a:schemeClr val="bg1"/>
                </a:solidFill>
                <a:sym typeface="Wingdings" panose="05000000000000000000" pitchFamily="2" charset="2"/>
              </a:rPr>
              <a:t> fusioon</a:t>
            </a:r>
            <a:endParaRPr lang="et-EE" noProof="1">
              <a:solidFill>
                <a:schemeClr val="bg1"/>
              </a:solidFill>
            </a:endParaRPr>
          </a:p>
          <a:p>
            <a:r>
              <a:rPr lang="et-EE" noProof="1">
                <a:solidFill>
                  <a:schemeClr val="bg1"/>
                </a:solidFill>
              </a:rPr>
              <a:t>Pigem regeneratiivne</a:t>
            </a:r>
          </a:p>
          <a:p>
            <a:r>
              <a:rPr lang="en-US" noProof="1">
                <a:solidFill>
                  <a:schemeClr val="bg1"/>
                </a:solidFill>
              </a:rPr>
              <a:t>Põletiku suund mõjutab tulemust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Raku vananemine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Tekitab sarkopeeniat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Taastatav p16ink4a eemaldamisega</a:t>
            </a:r>
            <a:endParaRPr lang="et-EE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Vananedes tiheneb</a:t>
            </a:r>
          </a:p>
          <a:p>
            <a:endParaRPr lang="en-US" noProof="1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E5DD9-9AB2-4196-8EB1-8FE345DF7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746251"/>
            <a:ext cx="5773208" cy="43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5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C5E5-021A-4EF1-B97F-FEF96A31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Maks ja pankreas</a:t>
            </a:r>
            <a:endParaRPr lang="et-EE" noProof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980C-EFC0-4C76-B9D9-43A2C9267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6096000" cy="5167312"/>
          </a:xfrm>
        </p:spPr>
        <p:txBody>
          <a:bodyPr>
            <a:normAutofit fontScale="85000" lnSpcReduction="20000"/>
          </a:bodyPr>
          <a:lstStyle/>
          <a:p>
            <a:r>
              <a:rPr lang="en-US" noProof="1">
                <a:solidFill>
                  <a:schemeClr val="bg1"/>
                </a:solidFill>
              </a:rPr>
              <a:t>Hepatotsüütide jagunemine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Tavaline uuenemine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Lõigu eemaldamisel hepatotsüüdid, BEC, siis strooma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Rakk piisav, et toota mitu maksa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Toksilise kahjustusega ovaalrakud (fSC)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Tekivad BEC?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Muutuvad hep või BEC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Heterogeensed 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Pankreas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Beeta-rakkudel jagunemisvõime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Alfa-rakud võivad trans-diferentseeruda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Juha epiteel võib fSC anda</a:t>
            </a:r>
            <a:endParaRPr lang="et-EE" noProof="1">
              <a:solidFill>
                <a:schemeClr val="bg1"/>
              </a:solidFill>
            </a:endParaRPr>
          </a:p>
          <a:p>
            <a:pPr lvl="1"/>
            <a:r>
              <a:rPr lang="en-US" noProof="1">
                <a:solidFill>
                  <a:schemeClr val="bg1"/>
                </a:solidFill>
              </a:rPr>
              <a:t>Eksokriin-rakud taastuvad fSC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A1708-DC50-4E07-8B21-7E822C07E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728788"/>
            <a:ext cx="55816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C401-A5B0-44D8-8B12-9D87393F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Muu</a:t>
            </a:r>
            <a:endParaRPr lang="et-EE" noProof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41C53-35DA-4928-9BDC-F65DCE6D0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00" y="1690688"/>
            <a:ext cx="5372100" cy="5167312"/>
          </a:xfrm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</a:rPr>
              <a:t>Aju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SVZ ja hippocampus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Liigne aktivatsioon vanandab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Palju TR, vähe järglasi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Asukoha-spetsiifilised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Süda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Vastsündinutel/noortel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Täiskasvanul peaaegu paranematu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93FEE-14B1-4CE7-9105-8F47D850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690688"/>
            <a:ext cx="66960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C5E5-021A-4EF1-B97F-FEF96A31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Salamander</a:t>
            </a:r>
            <a:endParaRPr lang="et-EE" noProof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980C-EFC0-4C76-B9D9-43A2C9267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480" y="1690688"/>
            <a:ext cx="9189520" cy="5167312"/>
          </a:xfrm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</a:rPr>
              <a:t>Kasvatab uusi jäsemeid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45-90 päeva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Piiramatu hulk kordi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Võime ei lange vananedes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Jäseme otsas haava blasteem (niš)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Defiderentseeruvad fSC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Tekivad eellasrakud ja senescent rakud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Vanad eemaldatakse makrofaagide poolt</a:t>
            </a:r>
          </a:p>
          <a:p>
            <a:endParaRPr lang="en-US" noProof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DFF6A-8F97-45F0-84A3-77C51586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1027905"/>
            <a:ext cx="2164280" cy="52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4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869F-AD27-4763-B445-E116290C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Regeneratsioon vs vananemine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76FA-44B4-473E-BAF8-6C14B5CB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6096000" cy="5167312"/>
          </a:xfrm>
        </p:spPr>
        <p:txBody>
          <a:bodyPr>
            <a:normAutofit/>
          </a:bodyPr>
          <a:lstStyle/>
          <a:p>
            <a:r>
              <a:rPr lang="en-US" noProof="1">
                <a:solidFill>
                  <a:schemeClr val="bg1"/>
                </a:solidFill>
              </a:rPr>
              <a:t>Regeneratsioon vs kasvajastumine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Telomeraas ei tekita kasvajat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Siirdatud lihas võtab retsipiendi vanuse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Makrofaagide võimekus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SASP kasulikkus?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97656B-F48D-40D8-835F-1790C16285CA}"/>
              </a:ext>
            </a:extLst>
          </p:cNvPr>
          <p:cNvSpPr txBox="1">
            <a:spLocks/>
          </p:cNvSpPr>
          <p:nvPr/>
        </p:nvSpPr>
        <p:spPr>
          <a:xfrm>
            <a:off x="6096000" y="1638300"/>
            <a:ext cx="60960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>
                <a:solidFill>
                  <a:schemeClr val="bg1"/>
                </a:solidFill>
              </a:rPr>
              <a:t>DNA kahjustus</a:t>
            </a:r>
          </a:p>
          <a:p>
            <a:r>
              <a:rPr lang="en-US" noProof="1">
                <a:solidFill>
                  <a:schemeClr val="bg1"/>
                </a:solidFill>
              </a:rPr>
              <a:t>Telomeeride kulu</a:t>
            </a:r>
          </a:p>
          <a:p>
            <a:r>
              <a:rPr lang="en-US" noProof="1">
                <a:solidFill>
                  <a:schemeClr val="bg1"/>
                </a:solidFill>
              </a:rPr>
              <a:t>Mitokondrid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ROS(+/0) aktiveeriv signal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Apoptoosi signal</a:t>
            </a:r>
          </a:p>
          <a:p>
            <a:r>
              <a:rPr lang="en-US" noProof="1">
                <a:solidFill>
                  <a:schemeClr val="bg1"/>
                </a:solidFill>
              </a:rPr>
              <a:t>Epigeneetika – metüleerimine</a:t>
            </a:r>
          </a:p>
          <a:p>
            <a:r>
              <a:rPr lang="en-US" noProof="1">
                <a:solidFill>
                  <a:schemeClr val="bg1"/>
                </a:solidFill>
              </a:rPr>
              <a:t>Koe füüsilised omadused</a:t>
            </a:r>
          </a:p>
          <a:p>
            <a:r>
              <a:rPr lang="en-US" noProof="1">
                <a:solidFill>
                  <a:schemeClr val="bg1"/>
                </a:solidFill>
              </a:rPr>
              <a:t>Krooniline põletik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Raku vananemine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Kuhjumine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Apoptoos, SASP</a:t>
            </a:r>
          </a:p>
        </p:txBody>
      </p:sp>
    </p:spTree>
    <p:extLst>
      <p:ext uri="{BB962C8B-B14F-4D97-AF65-F5344CB8AC3E}">
        <p14:creationId xmlns:p14="http://schemas.microsoft.com/office/powerpoint/2010/main" val="124438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869F-AD27-4763-B445-E116290C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Erinevad t</a:t>
            </a:r>
            <a:r>
              <a:rPr lang="et-EE" noProof="1">
                <a:solidFill>
                  <a:schemeClr val="bg1"/>
                </a:solidFill>
              </a:rPr>
              <a:t>üvirakud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76FA-44B4-473E-BAF8-6C14B5CB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0" y="1690688"/>
            <a:ext cx="7493000" cy="5167312"/>
          </a:xfrm>
        </p:spPr>
        <p:txBody>
          <a:bodyPr>
            <a:normAutofit/>
          </a:bodyPr>
          <a:lstStyle/>
          <a:p>
            <a:r>
              <a:rPr lang="en-US" sz="2200" noProof="1">
                <a:solidFill>
                  <a:schemeClr val="bg1"/>
                </a:solidFill>
              </a:rPr>
              <a:t>Lootelised vs somaatilised / täiskasvanu / koe</a:t>
            </a:r>
          </a:p>
          <a:p>
            <a:pPr lvl="1"/>
            <a:r>
              <a:rPr lang="en-US" sz="1800" noProof="1">
                <a:solidFill>
                  <a:schemeClr val="bg1"/>
                </a:solidFill>
              </a:rPr>
              <a:t>Asuvad nišides</a:t>
            </a:r>
          </a:p>
          <a:p>
            <a:endParaRPr lang="en-US" sz="1800" noProof="1">
              <a:solidFill>
                <a:schemeClr val="bg1"/>
              </a:solidFill>
            </a:endParaRPr>
          </a:p>
          <a:p>
            <a:r>
              <a:rPr lang="en-US" sz="2200" noProof="1">
                <a:solidFill>
                  <a:schemeClr val="bg1"/>
                </a:solidFill>
              </a:rPr>
              <a:t>Diferentseerumise potentsiaal</a:t>
            </a:r>
            <a:r>
              <a:rPr lang="et-EE" sz="2200" noProof="1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t-EE" sz="1600" noProof="1">
                <a:solidFill>
                  <a:schemeClr val="bg1"/>
                </a:solidFill>
              </a:rPr>
              <a:t>Totipotentsed: muutuvad iga lootelehe ja plantsenta rakkudeks</a:t>
            </a:r>
          </a:p>
          <a:p>
            <a:pPr lvl="1"/>
            <a:r>
              <a:rPr lang="et-EE" sz="1600" noProof="1">
                <a:solidFill>
                  <a:schemeClr val="bg1"/>
                </a:solidFill>
              </a:rPr>
              <a:t>Pluripotentsed: muutuvad iga lootelehe, va platsenta rakkudeks</a:t>
            </a:r>
          </a:p>
          <a:p>
            <a:pPr lvl="1"/>
            <a:r>
              <a:rPr lang="et-EE" sz="1600" noProof="1">
                <a:solidFill>
                  <a:schemeClr val="bg1"/>
                </a:solidFill>
              </a:rPr>
              <a:t>Multipotentsed: muutuvad mitme, üldiselt sama lootelehe rakkudeks</a:t>
            </a:r>
            <a:r>
              <a:rPr lang="en-US" sz="1600" noProof="1">
                <a:solidFill>
                  <a:schemeClr val="bg1"/>
                </a:solidFill>
              </a:rPr>
              <a:t>. HSC, MSC</a:t>
            </a:r>
            <a:endParaRPr lang="et-EE" sz="1600" noProof="1">
              <a:solidFill>
                <a:schemeClr val="bg1"/>
              </a:solidFill>
            </a:endParaRPr>
          </a:p>
          <a:p>
            <a:pPr lvl="1"/>
            <a:r>
              <a:rPr lang="en-US" sz="1600" noProof="1">
                <a:solidFill>
                  <a:schemeClr val="bg1"/>
                </a:solidFill>
              </a:rPr>
              <a:t>Oligopotentsed (lümfoid, müeloid, vaskulaarsed)</a:t>
            </a:r>
          </a:p>
          <a:p>
            <a:pPr lvl="1"/>
            <a:r>
              <a:rPr lang="en-US" sz="1600" noProof="1">
                <a:solidFill>
                  <a:schemeClr val="bg1"/>
                </a:solidFill>
              </a:rPr>
              <a:t>Unipotentsed</a:t>
            </a:r>
          </a:p>
          <a:p>
            <a:pPr lvl="1"/>
            <a:r>
              <a:rPr lang="en-US" sz="1600" noProof="1">
                <a:solidFill>
                  <a:schemeClr val="bg1"/>
                </a:solidFill>
              </a:rPr>
              <a:t>Fakultatiivne diferentseerumine</a:t>
            </a:r>
          </a:p>
          <a:p>
            <a:pPr lvl="1"/>
            <a:r>
              <a:rPr lang="en-US" sz="1600" noProof="1">
                <a:solidFill>
                  <a:schemeClr val="bg1"/>
                </a:solidFill>
              </a:rPr>
              <a:t>Transdiferentseerumine</a:t>
            </a:r>
          </a:p>
          <a:p>
            <a:endParaRPr lang="en-US" sz="2000" noProof="1">
              <a:solidFill>
                <a:schemeClr val="bg1"/>
              </a:solidFill>
            </a:endParaRPr>
          </a:p>
          <a:p>
            <a:r>
              <a:rPr lang="en-US" sz="2000" noProof="1">
                <a:solidFill>
                  <a:schemeClr val="bg1"/>
                </a:solidFill>
              </a:rPr>
              <a:t>Aktiivsus</a:t>
            </a:r>
          </a:p>
          <a:p>
            <a:pPr lvl="1"/>
            <a:r>
              <a:rPr lang="en-US" sz="1600" noProof="1">
                <a:solidFill>
                  <a:schemeClr val="bg1"/>
                </a:solidFill>
              </a:rPr>
              <a:t>Areng</a:t>
            </a:r>
          </a:p>
          <a:p>
            <a:pPr lvl="1"/>
            <a:r>
              <a:rPr lang="en-US" sz="1600" noProof="1">
                <a:solidFill>
                  <a:schemeClr val="bg1"/>
                </a:solidFill>
              </a:rPr>
              <a:t>Uuenemine</a:t>
            </a:r>
          </a:p>
          <a:p>
            <a:pPr lvl="1"/>
            <a:r>
              <a:rPr lang="en-US" sz="1600" noProof="1">
                <a:solidFill>
                  <a:schemeClr val="bg1"/>
                </a:solidFill>
              </a:rPr>
              <a:t>Vigastuse paranemine</a:t>
            </a:r>
          </a:p>
        </p:txBody>
      </p:sp>
      <p:pic>
        <p:nvPicPr>
          <p:cNvPr id="4" name="Picture 2" descr="Image result for cell">
            <a:extLst>
              <a:ext uri="{FF2B5EF4-FFF2-40B4-BE49-F238E27FC236}">
                <a16:creationId xmlns:a16="http://schemas.microsoft.com/office/drawing/2014/main" id="{0863BAF3-549E-4FA6-A31A-7357E8A5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39140" y="1162298"/>
            <a:ext cx="6834843" cy="455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8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869F-AD27-4763-B445-E116290C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Eellasrakud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76FA-44B4-473E-BAF8-6C14B5CB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450" y="1690688"/>
            <a:ext cx="5543550" cy="5167312"/>
          </a:xfrm>
        </p:spPr>
        <p:txBody>
          <a:bodyPr>
            <a:normAutofit/>
          </a:bodyPr>
          <a:lstStyle/>
          <a:p>
            <a:r>
              <a:rPr lang="en-US" noProof="1">
                <a:solidFill>
                  <a:schemeClr val="bg1"/>
                </a:solidFill>
              </a:rPr>
              <a:t>Tüvi- ja eellasrakud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TR piiramatu jagunemine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Isekas DNA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Säilitab tüvirakkude koodi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Ebasümmeetriline jagunemine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DNA kahjustus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Haavatav aktiveerumisel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DNA parandamine</a:t>
            </a:r>
          </a:p>
          <a:p>
            <a:endParaRPr lang="en-US" noProof="1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CD15A-C8BD-4C01-ADE4-2FFB1284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4325"/>
            <a:ext cx="58102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869F-AD27-4763-B445-E116290C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Nahk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76FA-44B4-473E-BAF8-6C14B5CB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6096000" cy="5167312"/>
          </a:xfrm>
        </p:spPr>
        <p:txBody>
          <a:bodyPr>
            <a:normAutofit lnSpcReduction="10000"/>
          </a:bodyPr>
          <a:lstStyle/>
          <a:p>
            <a:r>
              <a:rPr lang="en-US" noProof="1">
                <a:solidFill>
                  <a:schemeClr val="bg1"/>
                </a:solidFill>
              </a:rPr>
              <a:t>Uueneb 2-4n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Epidermis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Basaal keratinotsüüdid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Ogakihis ei jagune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Dermast kasvufaktorid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Karvanääpsud, näärmed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Sektorid</a:t>
            </a:r>
          </a:p>
          <a:p>
            <a:endParaRPr lang="en-US" noProof="1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F6755-419A-4DDE-993C-93D8FF6F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9046"/>
            <a:ext cx="5486400" cy="50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869F-AD27-4763-B445-E116290C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Naha paranemine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76FA-44B4-473E-BAF8-6C14B5CB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6096000" cy="5167312"/>
          </a:xfrm>
        </p:spPr>
        <p:txBody>
          <a:bodyPr>
            <a:normAutofit/>
          </a:bodyPr>
          <a:lstStyle/>
          <a:p>
            <a:r>
              <a:rPr lang="en-US" noProof="1">
                <a:solidFill>
                  <a:schemeClr val="bg1"/>
                </a:solidFill>
              </a:rPr>
              <a:t>Derma osaline või täielik läbistamine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Täielikul granulatsioonikude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Hemostaas ja põletik, infiltratsioon</a:t>
            </a:r>
          </a:p>
          <a:p>
            <a:pPr marL="457200" indent="-4572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Formatsioon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Reepitelisatsioon</a:t>
            </a:r>
          </a:p>
          <a:p>
            <a:pPr lvl="2"/>
            <a:r>
              <a:rPr lang="en-US" noProof="1">
                <a:solidFill>
                  <a:schemeClr val="bg1"/>
                </a:solidFill>
              </a:rPr>
              <a:t>Migratsiooni tsoon</a:t>
            </a:r>
          </a:p>
          <a:p>
            <a:pPr lvl="2"/>
            <a:r>
              <a:rPr lang="en-US" noProof="1">
                <a:solidFill>
                  <a:schemeClr val="bg1"/>
                </a:solidFill>
              </a:rPr>
              <a:t>90% tüvirakkudest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Angiogenees</a:t>
            </a:r>
          </a:p>
          <a:p>
            <a:pPr marL="457200" indent="-4572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Remodelleerimine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BF333-F3AB-496D-8D58-F2F4EAF1F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7801"/>
            <a:ext cx="6185238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8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14A2-688A-4353-A05F-34FF68F7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noProof="1">
                <a:solidFill>
                  <a:schemeClr val="bg1"/>
                </a:solidFill>
              </a:rPr>
              <a:t>Soolestik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2FAA0-5E75-46B2-9B92-710F5A45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6096000" cy="5167312"/>
          </a:xfrm>
        </p:spPr>
        <p:txBody>
          <a:bodyPr/>
          <a:lstStyle/>
          <a:p>
            <a:r>
              <a:rPr lang="et-EE" noProof="1">
                <a:solidFill>
                  <a:schemeClr val="bg1"/>
                </a:solidFill>
              </a:rPr>
              <a:t>Uueneb </a:t>
            </a:r>
            <a:r>
              <a:rPr lang="en-US" noProof="1">
                <a:solidFill>
                  <a:schemeClr val="bg1"/>
                </a:solidFill>
              </a:rPr>
              <a:t>3-</a:t>
            </a:r>
            <a:r>
              <a:rPr lang="et-EE" noProof="1">
                <a:solidFill>
                  <a:schemeClr val="bg1"/>
                </a:solidFill>
              </a:rPr>
              <a:t>7p</a:t>
            </a:r>
          </a:p>
          <a:p>
            <a:r>
              <a:rPr lang="et-EE" noProof="1">
                <a:solidFill>
                  <a:schemeClr val="bg1"/>
                </a:solidFill>
              </a:rPr>
              <a:t>Tüvirakud asuvad </a:t>
            </a:r>
            <a:r>
              <a:rPr lang="en-US" noProof="1">
                <a:solidFill>
                  <a:schemeClr val="bg1"/>
                </a:solidFill>
              </a:rPr>
              <a:t>krüptides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Bakterid stimuleerivad jagunema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Hiljem aktiivne vanandamine?</a:t>
            </a:r>
          </a:p>
          <a:p>
            <a:endParaRPr lang="en-US" noProof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FE7CF7-993E-4723-97A5-EE6F4C1EC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799"/>
            <a:ext cx="5660050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6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E059-5C71-41C0-A620-A14E4A6D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noProof="1">
                <a:solidFill>
                  <a:schemeClr val="bg1"/>
                </a:solidFill>
              </a:rPr>
              <a:t>Vereloome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C34F7-E0C4-48D2-A09C-1926BD83F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136" y="1690688"/>
            <a:ext cx="5133863" cy="5167312"/>
          </a:xfrm>
        </p:spPr>
        <p:txBody>
          <a:bodyPr>
            <a:normAutofit fontScale="85000" lnSpcReduction="20000"/>
          </a:bodyPr>
          <a:lstStyle/>
          <a:p>
            <a:r>
              <a:rPr lang="en-US" noProof="1">
                <a:solidFill>
                  <a:schemeClr val="bg1"/>
                </a:solidFill>
              </a:rPr>
              <a:t>Eellasrakud</a:t>
            </a:r>
          </a:p>
          <a:p>
            <a:pPr lvl="1"/>
            <a:r>
              <a:rPr lang="et-EE" noProof="1">
                <a:solidFill>
                  <a:schemeClr val="bg1"/>
                </a:solidFill>
              </a:rPr>
              <a:t>Tüvirakkude kaugus siinustest</a:t>
            </a:r>
            <a:endParaRPr lang="en-US" noProof="1">
              <a:solidFill>
                <a:schemeClr val="bg1"/>
              </a:solidFill>
            </a:endParaRPr>
          </a:p>
          <a:p>
            <a:pPr lvl="1"/>
            <a:r>
              <a:rPr lang="en-US" noProof="1">
                <a:solidFill>
                  <a:schemeClr val="bg1"/>
                </a:solidFill>
              </a:rPr>
              <a:t>Eellasest tagasi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BFU ja CFU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t-EE" noProof="1">
                <a:solidFill>
                  <a:schemeClr val="bg1"/>
                </a:solidFill>
              </a:rPr>
              <a:t>Reaktiivne hematopoees</a:t>
            </a:r>
            <a:endParaRPr lang="en-US" noProof="1">
              <a:solidFill>
                <a:schemeClr val="bg1"/>
              </a:solidFill>
            </a:endParaRPr>
          </a:p>
          <a:p>
            <a:pPr lvl="1"/>
            <a:r>
              <a:rPr lang="en-US" noProof="1">
                <a:solidFill>
                  <a:schemeClr val="bg1"/>
                </a:solidFill>
              </a:rPr>
              <a:t>Stress, verejooks, kortisool, NA, põletik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Varasem kui EPO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Müeloid/lümfoid tasakaal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Tasakaalus (15/85 %)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My-bi (TGF-b)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Ly-bi(IL-7 tundlik)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Toetab üldist regeneratsiooni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Füsioloogiline tähtsus küsitav</a:t>
            </a:r>
            <a:endParaRPr lang="et-EE" noProof="1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E729A-93B0-4B99-82BD-7C263272D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" y="1495425"/>
            <a:ext cx="70580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7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9165-893D-439E-A492-75BFF926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Neerupealne</a:t>
            </a:r>
            <a:endParaRPr lang="et-EE" noProof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7A236-6821-483A-8802-7B936DD63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6096000" cy="5167312"/>
          </a:xfrm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</a:rPr>
              <a:t>Pidev uuenemine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Naistel 3 kuud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Meestel 9 kuud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Tüvirakud ainult naistel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Testosteroon inhibeerib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7E7D3-1A05-47E9-87D6-FE04BAA2A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0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C31A-3516-422A-AD86-349C2F67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Mesenhüümsed rakud</a:t>
            </a:r>
            <a:endParaRPr lang="et-EE" noProof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4BA5-98F7-471C-B9D7-7C9F8957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690688"/>
            <a:ext cx="11671300" cy="5167312"/>
          </a:xfrm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</a:rPr>
              <a:t>Muutuvad osteoblastiks, kondrotsüüdiks, adipotsüüdiks, müotsüüdiks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Mõjutavad põletiku suunda/tugevust</a:t>
            </a:r>
          </a:p>
          <a:p>
            <a:r>
              <a:rPr lang="en-US" noProof="1">
                <a:solidFill>
                  <a:schemeClr val="bg1"/>
                </a:solidFill>
              </a:rPr>
              <a:t>Toodavad faktoreid, fuseeruvad, annavad mitokondreid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Luuüdis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Faktorid mõjutavad vereloomet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Rasvkoes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Rasvaimuga eemaldatavad</a:t>
            </a:r>
          </a:p>
          <a:p>
            <a:endParaRPr lang="et-EE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49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7160</TotalTime>
  <Words>416</Words>
  <Application>Microsoft Office PowerPoint</Application>
  <PresentationFormat>Widescreen</PresentationFormat>
  <Paragraphs>174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Tüvirakkude loomulik aktiivsus</vt:lpstr>
      <vt:lpstr>Erinevad tüvirakud</vt:lpstr>
      <vt:lpstr>Eellasrakud</vt:lpstr>
      <vt:lpstr>Nahk</vt:lpstr>
      <vt:lpstr>Naha paranemine</vt:lpstr>
      <vt:lpstr>Soolestik</vt:lpstr>
      <vt:lpstr>Vereloome</vt:lpstr>
      <vt:lpstr>Neerupealne</vt:lpstr>
      <vt:lpstr>Mesenhüümsed rakud</vt:lpstr>
      <vt:lpstr>Lihas</vt:lpstr>
      <vt:lpstr>Maks ja pankreas</vt:lpstr>
      <vt:lpstr>Muu</vt:lpstr>
      <vt:lpstr>Salamander</vt:lpstr>
      <vt:lpstr>Regeneratsioon vs vananemine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Tüvirakkude loomulik aktiivsus</dc:title>
  <dc:creator>Ai Var</dc:creator>
  <cp:lastModifiedBy>Ai Var</cp:lastModifiedBy>
  <cp:revision>138</cp:revision>
  <dcterms:created xsi:type="dcterms:W3CDTF">2020-01-20T05:47:54Z</dcterms:created>
  <dcterms:modified xsi:type="dcterms:W3CDTF">2024-11-27T18:14:32Z</dcterms:modified>
</cp:coreProperties>
</file>